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62" r:id="rId3"/>
    <p:sldId id="257" r:id="rId4"/>
    <p:sldId id="258" r:id="rId5"/>
    <p:sldId id="265" r:id="rId6"/>
    <p:sldId id="264" r:id="rId7"/>
    <p:sldId id="260" r:id="rId8"/>
    <p:sldId id="259" r:id="rId9"/>
    <p:sldId id="261" r:id="rId10"/>
    <p:sldId id="263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9413E"/>
    <a:srgbClr val="E2AB30"/>
    <a:srgbClr val="CEBD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946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4C58CA-B398-4859-89A4-2BAC833159C7}" type="datetimeFigureOut">
              <a:rPr lang="en-US" smtClean="0"/>
              <a:t>6/15/2023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606B71-9739-432E-86E9-58773CE44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3193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06B71-9739-432E-86E9-58773CE4496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8265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hyperlink" Target="https://minaro.ir/product/maintenance-powerpoint-template/" TargetMode="External"/><Relationship Id="rId13" Type="http://schemas.openxmlformats.org/officeDocument/2006/relationships/image" Target="../media/image14.png"/><Relationship Id="rId18" Type="http://schemas.openxmlformats.org/officeDocument/2006/relationships/hyperlink" Target="https://minaro.ir/product/shahid-solimani-powerpoint-template/" TargetMode="External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12" Type="http://schemas.openxmlformats.org/officeDocument/2006/relationships/hyperlink" Target="https://minaro.ir/product/industrial-engineering/" TargetMode="External"/><Relationship Id="rId17" Type="http://schemas.openxmlformats.org/officeDocument/2006/relationships/image" Target="../media/image16.png"/><Relationship Id="rId2" Type="http://schemas.openxmlformats.org/officeDocument/2006/relationships/hyperlink" Target="https://minaro.ir/product/specialized-thesis-powerpoint-template/" TargetMode="External"/><Relationship Id="rId16" Type="http://schemas.openxmlformats.org/officeDocument/2006/relationships/hyperlink" Target="https://minaro.ir/product/shahid-sayadshirazi-powerpoint-tem/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minaro.ir/product/professional-manodar-thesis-powerpoint-template/" TargetMode="External"/><Relationship Id="rId11" Type="http://schemas.openxmlformats.org/officeDocument/2006/relationships/image" Target="../media/image13.png"/><Relationship Id="rId5" Type="http://schemas.openxmlformats.org/officeDocument/2006/relationships/image" Target="../media/image10.png"/><Relationship Id="rId15" Type="http://schemas.openxmlformats.org/officeDocument/2006/relationships/image" Target="../media/image15.png"/><Relationship Id="rId10" Type="http://schemas.openxmlformats.org/officeDocument/2006/relationships/hyperlink" Target="https://minaro.ir/product/civil-engineering-professionall-powerpoint-template/" TargetMode="External"/><Relationship Id="rId19" Type="http://schemas.openxmlformats.org/officeDocument/2006/relationships/image" Target="../media/image17.png"/><Relationship Id="rId4" Type="http://schemas.openxmlformats.org/officeDocument/2006/relationships/hyperlink" Target="https://minaro.ir/product/university-thesis-powerpoint-tem/" TargetMode="External"/><Relationship Id="rId9" Type="http://schemas.openxmlformats.org/officeDocument/2006/relationships/image" Target="../media/image12.png"/><Relationship Id="rId14" Type="http://schemas.openxmlformats.org/officeDocument/2006/relationships/hyperlink" Target="https://minaro.ir/product/shahid-motavaslian-powerpoint-template/" TargetMode="Externa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2205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 invX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0271A29-6457-B69E-24CC-457FFB08219B}"/>
              </a:ext>
            </a:extLst>
          </p:cNvPr>
          <p:cNvSpPr/>
          <p:nvPr userDrawn="1"/>
        </p:nvSpPr>
        <p:spPr>
          <a:xfrm>
            <a:off x="11269129" y="3746802"/>
            <a:ext cx="289560" cy="2098639"/>
          </a:xfrm>
          <a:prstGeom prst="roundRect">
            <a:avLst/>
          </a:prstGeom>
          <a:solidFill>
            <a:srgbClr val="FFC3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hlinkClick r:id="rId2"/>
            <a:extLst>
              <a:ext uri="{FF2B5EF4-FFF2-40B4-BE49-F238E27FC236}">
                <a16:creationId xmlns:a16="http://schemas.microsoft.com/office/drawing/2014/main" id="{5AC567D8-6316-D069-2B4D-0FC3D97230C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104" y="333043"/>
            <a:ext cx="2974776" cy="1889680"/>
          </a:xfrm>
          <a:prstGeom prst="rect">
            <a:avLst/>
          </a:prstGeom>
          <a:ln>
            <a:noFill/>
          </a:ln>
        </p:spPr>
      </p:pic>
      <p:pic>
        <p:nvPicPr>
          <p:cNvPr id="5" name="Picture 4">
            <a:hlinkClick r:id="rId4"/>
            <a:extLst>
              <a:ext uri="{FF2B5EF4-FFF2-40B4-BE49-F238E27FC236}">
                <a16:creationId xmlns:a16="http://schemas.microsoft.com/office/drawing/2014/main" id="{4B179D88-267A-B0D6-0375-3A471982B33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0092" y="333042"/>
            <a:ext cx="2974776" cy="1889680"/>
          </a:xfrm>
          <a:prstGeom prst="rect">
            <a:avLst/>
          </a:prstGeom>
          <a:ln>
            <a:noFill/>
          </a:ln>
        </p:spPr>
      </p:pic>
      <p:pic>
        <p:nvPicPr>
          <p:cNvPr id="6" name="Picture 5">
            <a:hlinkClick r:id="rId6"/>
            <a:extLst>
              <a:ext uri="{FF2B5EF4-FFF2-40B4-BE49-F238E27FC236}">
                <a16:creationId xmlns:a16="http://schemas.microsoft.com/office/drawing/2014/main" id="{DDA4FB6E-6496-5E51-C0EB-AEA729793D0E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3080" y="333042"/>
            <a:ext cx="2976245" cy="1889679"/>
          </a:xfrm>
          <a:prstGeom prst="rect">
            <a:avLst/>
          </a:prstGeom>
          <a:ln>
            <a:noFill/>
          </a:ln>
        </p:spPr>
      </p:pic>
      <p:pic>
        <p:nvPicPr>
          <p:cNvPr id="7" name="Picture 6">
            <a:hlinkClick r:id="rId8"/>
            <a:extLst>
              <a:ext uri="{FF2B5EF4-FFF2-40B4-BE49-F238E27FC236}">
                <a16:creationId xmlns:a16="http://schemas.microsoft.com/office/drawing/2014/main" id="{104F2D0E-C73C-9A43-0EF6-9F0E7F7B6D92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560" y="2431681"/>
            <a:ext cx="3106320" cy="1972267"/>
          </a:xfrm>
          <a:prstGeom prst="rect">
            <a:avLst/>
          </a:prstGeom>
        </p:spPr>
      </p:pic>
      <p:pic>
        <p:nvPicPr>
          <p:cNvPr id="8" name="Picture 7">
            <a:hlinkClick r:id="rId10"/>
            <a:extLst>
              <a:ext uri="{FF2B5EF4-FFF2-40B4-BE49-F238E27FC236}">
                <a16:creationId xmlns:a16="http://schemas.microsoft.com/office/drawing/2014/main" id="{55A03E46-9D7E-E10C-7EB1-F78F01FDA91B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1613" y="2484159"/>
            <a:ext cx="2976244" cy="1889678"/>
          </a:xfrm>
          <a:prstGeom prst="rect">
            <a:avLst/>
          </a:prstGeom>
        </p:spPr>
      </p:pic>
      <p:pic>
        <p:nvPicPr>
          <p:cNvPr id="9" name="Picture 8">
            <a:hlinkClick r:id="rId12"/>
            <a:extLst>
              <a:ext uri="{FF2B5EF4-FFF2-40B4-BE49-F238E27FC236}">
                <a16:creationId xmlns:a16="http://schemas.microsoft.com/office/drawing/2014/main" id="{535DE3C6-21D0-BFD8-FDB8-A1596367BA4B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0092" y="2484159"/>
            <a:ext cx="2976243" cy="1889678"/>
          </a:xfrm>
          <a:prstGeom prst="rect">
            <a:avLst/>
          </a:prstGeom>
        </p:spPr>
      </p:pic>
      <p:pic>
        <p:nvPicPr>
          <p:cNvPr id="10" name="Picture 9">
            <a:hlinkClick r:id="rId14"/>
            <a:extLst>
              <a:ext uri="{FF2B5EF4-FFF2-40B4-BE49-F238E27FC236}">
                <a16:creationId xmlns:a16="http://schemas.microsoft.com/office/drawing/2014/main" id="{ADC42711-4477-A006-D83F-3ECAFEEF8A45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191" y="4623353"/>
            <a:ext cx="2974773" cy="1889678"/>
          </a:xfrm>
          <a:prstGeom prst="rect">
            <a:avLst/>
          </a:prstGeom>
        </p:spPr>
      </p:pic>
      <p:pic>
        <p:nvPicPr>
          <p:cNvPr id="11" name="Picture 10">
            <a:hlinkClick r:id="rId16"/>
            <a:extLst>
              <a:ext uri="{FF2B5EF4-FFF2-40B4-BE49-F238E27FC236}">
                <a16:creationId xmlns:a16="http://schemas.microsoft.com/office/drawing/2014/main" id="{7D417148-DBF9-4A2E-6FEF-ADE13786A21F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4453" y="4635275"/>
            <a:ext cx="2974773" cy="1889678"/>
          </a:xfrm>
          <a:prstGeom prst="rect">
            <a:avLst/>
          </a:prstGeom>
        </p:spPr>
      </p:pic>
      <p:pic>
        <p:nvPicPr>
          <p:cNvPr id="12" name="Picture 11">
            <a:hlinkClick r:id="rId18"/>
            <a:extLst>
              <a:ext uri="{FF2B5EF4-FFF2-40B4-BE49-F238E27FC236}">
                <a16:creationId xmlns:a16="http://schemas.microsoft.com/office/drawing/2014/main" id="{17C58B2F-63E9-F233-5257-85BB8CD45D50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199" y="4612906"/>
            <a:ext cx="3009987" cy="191204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210B639-6216-1721-958E-77C8DA604120}"/>
              </a:ext>
            </a:extLst>
          </p:cNvPr>
          <p:cNvSpPr txBox="1"/>
          <p:nvPr userDrawn="1"/>
        </p:nvSpPr>
        <p:spPr>
          <a:xfrm rot="16200000">
            <a:off x="6202680" y="3136611"/>
            <a:ext cx="8778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200" b="1" dirty="0">
                <a:solidFill>
                  <a:srgbClr val="FFC300"/>
                </a:solidFill>
                <a:latin typeface="Kalameh Black" pitchFamily="2" charset="-78"/>
                <a:cs typeface="Kalameh Black" pitchFamily="2" charset="-78"/>
              </a:rPr>
              <a:t>حرفه ای ترین قالب ها</a:t>
            </a:r>
            <a:r>
              <a:rPr lang="fa-IR" sz="3200" b="1" dirty="0">
                <a:solidFill>
                  <a:srgbClr val="202542"/>
                </a:solidFill>
                <a:latin typeface="Kalameh Black" pitchFamily="2" charset="-78"/>
                <a:cs typeface="Kalameh Black" pitchFamily="2" charset="-78"/>
              </a:rPr>
              <a:t> را از تیم مینارو تهیه کنید</a:t>
            </a:r>
            <a:endParaRPr lang="en-US" sz="3200" b="1" dirty="0">
              <a:solidFill>
                <a:srgbClr val="202542"/>
              </a:solidFill>
              <a:latin typeface="Kalameh Black" pitchFamily="2" charset="-78"/>
              <a:cs typeface="Kalameh Black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07F2F0F-0C2A-2801-8977-95B277166D17}"/>
              </a:ext>
            </a:extLst>
          </p:cNvPr>
          <p:cNvSpPr txBox="1"/>
          <p:nvPr userDrawn="1"/>
        </p:nvSpPr>
        <p:spPr>
          <a:xfrm rot="16200000">
            <a:off x="7028615" y="3631911"/>
            <a:ext cx="8778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200" b="1" dirty="0">
                <a:solidFill>
                  <a:srgbClr val="202542"/>
                </a:solidFill>
                <a:latin typeface="Kalameh Black" pitchFamily="2" charset="-78"/>
                <a:cs typeface="Kalameh Black" pitchFamily="2" charset="-78"/>
              </a:rPr>
              <a:t>برای</a:t>
            </a:r>
            <a:r>
              <a:rPr lang="fa-IR" sz="3200" b="1" baseline="0" dirty="0">
                <a:solidFill>
                  <a:srgbClr val="202542"/>
                </a:solidFill>
                <a:latin typeface="Kalameh Black" pitchFamily="2" charset="-78"/>
                <a:cs typeface="Kalameh Black" pitchFamily="2" charset="-78"/>
              </a:rPr>
              <a:t> باز کردن لینک </a:t>
            </a:r>
            <a:r>
              <a:rPr lang="en-US" sz="3200" b="1" baseline="0" dirty="0">
                <a:solidFill>
                  <a:srgbClr val="202542"/>
                </a:solidFill>
                <a:latin typeface="Kalameh Black" pitchFamily="2" charset="-78"/>
                <a:cs typeface="Kalameh Black" pitchFamily="2" charset="-78"/>
              </a:rPr>
              <a:t>   </a:t>
            </a:r>
            <a:r>
              <a:rPr lang="en-US" sz="3200" b="1" baseline="0" dirty="0" err="1">
                <a:solidFill>
                  <a:srgbClr val="202542"/>
                </a:solidFill>
                <a:latin typeface="Kalameh Black" pitchFamily="2" charset="-78"/>
                <a:cs typeface="Kalameh Black" pitchFamily="2" charset="-78"/>
              </a:rPr>
              <a:t>ctrl+cilk</a:t>
            </a:r>
            <a:endParaRPr lang="en-US" sz="3200" b="1" dirty="0">
              <a:solidFill>
                <a:srgbClr val="202542"/>
              </a:solidFill>
              <a:latin typeface="Kalameh Black" pitchFamily="2" charset="-78"/>
              <a:cs typeface="Kalameh Black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493379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 invX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preserve="1" userDrawn="1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/>
        </p:nvSpPr>
        <p:spPr>
          <a:xfrm>
            <a:off x="2723867" y="-2033"/>
            <a:ext cx="1428400" cy="1264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 sz="2400"/>
          </a:p>
        </p:txBody>
      </p:sp>
      <p:pic>
        <p:nvPicPr>
          <p:cNvPr id="12" name="Google Shape;12;p2"/>
          <p:cNvPicPr preferRelativeResize="0"/>
          <p:nvPr/>
        </p:nvPicPr>
        <p:blipFill>
          <a:blip r:embed="rId3">
            <a:alphaModFix/>
          </a:blip>
          <a:srcRect t="11008"/>
          <a:stretch>
            <a:fillRect/>
          </a:stretch>
        </p:blipFill>
        <p:spPr>
          <a:xfrm>
            <a:off x="2723867" y="0"/>
            <a:ext cx="1428400" cy="1264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417529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 invX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 preserve="1" userDrawn="1">
  <p:cSld name="Sub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/>
          <p:nvPr/>
        </p:nvSpPr>
        <p:spPr>
          <a:xfrm>
            <a:off x="2723867" y="-2033"/>
            <a:ext cx="1428400" cy="1264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 sz="2400"/>
          </a:p>
        </p:txBody>
      </p:sp>
      <p:pic>
        <p:nvPicPr>
          <p:cNvPr id="17" name="Google Shape;17;p3"/>
          <p:cNvPicPr preferRelativeResize="0"/>
          <p:nvPr/>
        </p:nvPicPr>
        <p:blipFill>
          <a:blip r:embed="rId3">
            <a:alphaModFix/>
          </a:blip>
          <a:srcRect t="11008"/>
          <a:stretch>
            <a:fillRect/>
          </a:stretch>
        </p:blipFill>
        <p:spPr>
          <a:xfrm>
            <a:off x="2723867" y="0"/>
            <a:ext cx="1428400" cy="1264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948442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 invX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 preserve="1" userDrawn="1">
  <p:cSld name="Quot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 txBox="1">
            <a:spLocks noGrp="1"/>
          </p:cNvSpPr>
          <p:nvPr>
            <p:ph type="sldNum" idx="12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defPPr>
            <a:lvl1pPr marR="0" lvl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Dancing Script"/>
                <a:ea typeface="Dancing Script"/>
                <a:cs typeface="Dancing Script"/>
                <a:sym typeface="Dancing Script"/>
              </a:defRPr>
            </a:lvl1pPr>
            <a:lvl2pPr marR="0" lvl="1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Dancing Script"/>
                <a:ea typeface="Dancing Script"/>
                <a:cs typeface="Dancing Script"/>
                <a:sym typeface="Dancing Script"/>
              </a:defRPr>
            </a:lvl2pPr>
            <a:lvl3pPr marR="0" lvl="2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Dancing Script"/>
                <a:ea typeface="Dancing Script"/>
                <a:cs typeface="Dancing Script"/>
                <a:sym typeface="Dancing Script"/>
              </a:defRPr>
            </a:lvl3pPr>
            <a:lvl4pPr marR="0" lvl="3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Dancing Script"/>
                <a:ea typeface="Dancing Script"/>
                <a:cs typeface="Dancing Script"/>
                <a:sym typeface="Dancing Script"/>
              </a:defRPr>
            </a:lvl4pPr>
            <a:lvl5pPr marR="0" lvl="4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Dancing Script"/>
                <a:ea typeface="Dancing Script"/>
                <a:cs typeface="Dancing Script"/>
                <a:sym typeface="Dancing Script"/>
              </a:defRPr>
            </a:lvl5pPr>
            <a:lvl6pPr marR="0" lvl="5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Dancing Script"/>
                <a:ea typeface="Dancing Script"/>
                <a:cs typeface="Dancing Script"/>
                <a:sym typeface="Dancing Script"/>
              </a:defRPr>
            </a:lvl6pPr>
            <a:lvl7pPr marR="0" lvl="6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Dancing Script"/>
                <a:ea typeface="Dancing Script"/>
                <a:cs typeface="Dancing Script"/>
                <a:sym typeface="Dancing Script"/>
              </a:defRPr>
            </a:lvl7pPr>
            <a:lvl8pPr marR="0" lvl="7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Dancing Script"/>
                <a:ea typeface="Dancing Script"/>
                <a:cs typeface="Dancing Script"/>
                <a:sym typeface="Dancing Script"/>
              </a:defRPr>
            </a:lvl8pPr>
            <a:lvl9pPr marR="0" lvl="8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Dancing Script"/>
                <a:ea typeface="Dancing Script"/>
                <a:cs typeface="Dancing Script"/>
                <a:sym typeface="Dancing Script"/>
              </a:defRPr>
            </a:lvl9pPr>
          </a:lstStyle>
          <a:p>
            <a:pPr algn="r">
              <a:spcBef>
                <a:spcPct val="0"/>
              </a:spcBef>
              <a:spcAft>
                <a:spcPct val="0"/>
              </a:spcAft>
            </a:pPr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21" name="Google Shape;21;p4"/>
          <p:cNvSpPr/>
          <p:nvPr/>
        </p:nvSpPr>
        <p:spPr>
          <a:xfrm>
            <a:off x="2346100" y="1862533"/>
            <a:ext cx="1428400" cy="14208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 sz="2400"/>
          </a:p>
        </p:txBody>
      </p:sp>
      <p:pic>
        <p:nvPicPr>
          <p:cNvPr id="22" name="Google Shape;22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46100" y="1864571"/>
            <a:ext cx="1428400" cy="14207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191179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 invX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preserve="1" userDrawn="1">
  <p:cSld name="Title + 1 column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71808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 invX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preserve="1" userDrawn="1">
  <p:cSld name="Title + 2 column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6"/>
          <p:cNvSpPr txBox="1">
            <a:spLocks noGrp="1"/>
          </p:cNvSpPr>
          <p:nvPr>
            <p:ph type="sldNum" idx="12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defPPr>
            <a:lvl1pPr marR="0" lvl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Dancing Script"/>
                <a:ea typeface="Dancing Script"/>
                <a:cs typeface="Dancing Script"/>
                <a:sym typeface="Dancing Script"/>
              </a:defRPr>
            </a:lvl1pPr>
            <a:lvl2pPr marR="0" lvl="1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Dancing Script"/>
                <a:ea typeface="Dancing Script"/>
                <a:cs typeface="Dancing Script"/>
                <a:sym typeface="Dancing Script"/>
              </a:defRPr>
            </a:lvl2pPr>
            <a:lvl3pPr marR="0" lvl="2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Dancing Script"/>
                <a:ea typeface="Dancing Script"/>
                <a:cs typeface="Dancing Script"/>
                <a:sym typeface="Dancing Script"/>
              </a:defRPr>
            </a:lvl3pPr>
            <a:lvl4pPr marR="0" lvl="3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Dancing Script"/>
                <a:ea typeface="Dancing Script"/>
                <a:cs typeface="Dancing Script"/>
                <a:sym typeface="Dancing Script"/>
              </a:defRPr>
            </a:lvl4pPr>
            <a:lvl5pPr marR="0" lvl="4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Dancing Script"/>
                <a:ea typeface="Dancing Script"/>
                <a:cs typeface="Dancing Script"/>
                <a:sym typeface="Dancing Script"/>
              </a:defRPr>
            </a:lvl5pPr>
            <a:lvl6pPr marR="0" lvl="5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Dancing Script"/>
                <a:ea typeface="Dancing Script"/>
                <a:cs typeface="Dancing Script"/>
                <a:sym typeface="Dancing Script"/>
              </a:defRPr>
            </a:lvl6pPr>
            <a:lvl7pPr marR="0" lvl="6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Dancing Script"/>
                <a:ea typeface="Dancing Script"/>
                <a:cs typeface="Dancing Script"/>
                <a:sym typeface="Dancing Script"/>
              </a:defRPr>
            </a:lvl7pPr>
            <a:lvl8pPr marR="0" lvl="7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Dancing Script"/>
                <a:ea typeface="Dancing Script"/>
                <a:cs typeface="Dancing Script"/>
                <a:sym typeface="Dancing Script"/>
              </a:defRPr>
            </a:lvl8pPr>
            <a:lvl9pPr marR="0" lvl="8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Dancing Script"/>
                <a:ea typeface="Dancing Script"/>
                <a:cs typeface="Dancing Script"/>
                <a:sym typeface="Dancing Script"/>
              </a:defRPr>
            </a:lvl9pPr>
          </a:lstStyle>
          <a:p>
            <a:pPr algn="r">
              <a:spcBef>
                <a:spcPct val="0"/>
              </a:spcBef>
              <a:spcAft>
                <a:spcPct val="0"/>
              </a:spcAft>
            </a:pPr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5595132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 invX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 preserve="1" userDrawn="1">
  <p:cSld name="Title + 3 column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70632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 invX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preserve="1" userDrawn="1">
  <p:cSld name="Title 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8"/>
          <p:cNvSpPr txBox="1">
            <a:spLocks noGrp="1"/>
          </p:cNvSpPr>
          <p:nvPr>
            <p:ph type="sldNum" idx="12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defPPr>
            <a:lvl1pPr marR="0" lvl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Dancing Script"/>
                <a:ea typeface="Dancing Script"/>
                <a:cs typeface="Dancing Script"/>
                <a:sym typeface="Dancing Script"/>
              </a:defRPr>
            </a:lvl1pPr>
            <a:lvl2pPr marR="0" lvl="1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Dancing Script"/>
                <a:ea typeface="Dancing Script"/>
                <a:cs typeface="Dancing Script"/>
                <a:sym typeface="Dancing Script"/>
              </a:defRPr>
            </a:lvl2pPr>
            <a:lvl3pPr marR="0" lvl="2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Dancing Script"/>
                <a:ea typeface="Dancing Script"/>
                <a:cs typeface="Dancing Script"/>
                <a:sym typeface="Dancing Script"/>
              </a:defRPr>
            </a:lvl3pPr>
            <a:lvl4pPr marR="0" lvl="3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Dancing Script"/>
                <a:ea typeface="Dancing Script"/>
                <a:cs typeface="Dancing Script"/>
                <a:sym typeface="Dancing Script"/>
              </a:defRPr>
            </a:lvl4pPr>
            <a:lvl5pPr marR="0" lvl="4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Dancing Script"/>
                <a:ea typeface="Dancing Script"/>
                <a:cs typeface="Dancing Script"/>
                <a:sym typeface="Dancing Script"/>
              </a:defRPr>
            </a:lvl5pPr>
            <a:lvl6pPr marR="0" lvl="5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Dancing Script"/>
                <a:ea typeface="Dancing Script"/>
                <a:cs typeface="Dancing Script"/>
                <a:sym typeface="Dancing Script"/>
              </a:defRPr>
            </a:lvl6pPr>
            <a:lvl7pPr marR="0" lvl="6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Dancing Script"/>
                <a:ea typeface="Dancing Script"/>
                <a:cs typeface="Dancing Script"/>
                <a:sym typeface="Dancing Script"/>
              </a:defRPr>
            </a:lvl7pPr>
            <a:lvl8pPr marR="0" lvl="7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Dancing Script"/>
                <a:ea typeface="Dancing Script"/>
                <a:cs typeface="Dancing Script"/>
                <a:sym typeface="Dancing Script"/>
              </a:defRPr>
            </a:lvl8pPr>
            <a:lvl9pPr marR="0" lvl="8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Dancing Script"/>
                <a:ea typeface="Dancing Script"/>
                <a:cs typeface="Dancing Script"/>
                <a:sym typeface="Dancing Script"/>
              </a:defRPr>
            </a:lvl9pPr>
          </a:lstStyle>
          <a:p>
            <a:pPr algn="r">
              <a:spcBef>
                <a:spcPct val="0"/>
              </a:spcBef>
              <a:spcAft>
                <a:spcPct val="0"/>
              </a:spcAft>
            </a:pPr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6495060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 invX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Blank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Google Shape;45;p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19199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10"/>
          <p:cNvSpPr txBox="1">
            <a:spLocks noGrp="1"/>
          </p:cNvSpPr>
          <p:nvPr>
            <p:ph type="sldNum" idx="12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defPPr>
            <a:lvl1pPr marR="0" lvl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Dancing Script"/>
                <a:ea typeface="Dancing Script"/>
                <a:cs typeface="Dancing Script"/>
                <a:sym typeface="Dancing Script"/>
              </a:defRPr>
            </a:lvl1pPr>
            <a:lvl2pPr marR="0" lvl="1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Dancing Script"/>
                <a:ea typeface="Dancing Script"/>
                <a:cs typeface="Dancing Script"/>
                <a:sym typeface="Dancing Script"/>
              </a:defRPr>
            </a:lvl2pPr>
            <a:lvl3pPr marR="0" lvl="2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Dancing Script"/>
                <a:ea typeface="Dancing Script"/>
                <a:cs typeface="Dancing Script"/>
                <a:sym typeface="Dancing Script"/>
              </a:defRPr>
            </a:lvl3pPr>
            <a:lvl4pPr marR="0" lvl="3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Dancing Script"/>
                <a:ea typeface="Dancing Script"/>
                <a:cs typeface="Dancing Script"/>
                <a:sym typeface="Dancing Script"/>
              </a:defRPr>
            </a:lvl4pPr>
            <a:lvl5pPr marR="0" lvl="4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Dancing Script"/>
                <a:ea typeface="Dancing Script"/>
                <a:cs typeface="Dancing Script"/>
                <a:sym typeface="Dancing Script"/>
              </a:defRPr>
            </a:lvl5pPr>
            <a:lvl6pPr marR="0" lvl="5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Dancing Script"/>
                <a:ea typeface="Dancing Script"/>
                <a:cs typeface="Dancing Script"/>
                <a:sym typeface="Dancing Script"/>
              </a:defRPr>
            </a:lvl6pPr>
            <a:lvl7pPr marR="0" lvl="6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Dancing Script"/>
                <a:ea typeface="Dancing Script"/>
                <a:cs typeface="Dancing Script"/>
                <a:sym typeface="Dancing Script"/>
              </a:defRPr>
            </a:lvl7pPr>
            <a:lvl8pPr marR="0" lvl="7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Dancing Script"/>
                <a:ea typeface="Dancing Script"/>
                <a:cs typeface="Dancing Script"/>
                <a:sym typeface="Dancing Script"/>
              </a:defRPr>
            </a:lvl8pPr>
            <a:lvl9pPr marR="0" lvl="8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Dancing Script"/>
                <a:ea typeface="Dancing Script"/>
                <a:cs typeface="Dancing Script"/>
                <a:sym typeface="Dancing Script"/>
              </a:defRPr>
            </a:lvl9pPr>
          </a:lstStyle>
          <a:p>
            <a:pPr algn="r">
              <a:spcBef>
                <a:spcPct val="0"/>
              </a:spcBef>
              <a:spcAft>
                <a:spcPct val="0"/>
              </a:spcAft>
            </a:pPr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5971825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 invX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4356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 invX="1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minaro.ir/product/maintenance-powerpoint-template/" TargetMode="External"/><Relationship Id="rId13" Type="http://schemas.openxmlformats.org/officeDocument/2006/relationships/image" Target="../media/image14.png"/><Relationship Id="rId18" Type="http://schemas.openxmlformats.org/officeDocument/2006/relationships/hyperlink" Target="https://minaro.ir/product/shahid-solimani-powerpoint-template/" TargetMode="External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12" Type="http://schemas.openxmlformats.org/officeDocument/2006/relationships/hyperlink" Target="https://minaro.ir/product/industrial-engineering/" TargetMode="External"/><Relationship Id="rId17" Type="http://schemas.openxmlformats.org/officeDocument/2006/relationships/image" Target="../media/image16.png"/><Relationship Id="rId2" Type="http://schemas.openxmlformats.org/officeDocument/2006/relationships/hyperlink" Target="https://minaro.ir/product/specialized-thesis-powerpoint-template/" TargetMode="External"/><Relationship Id="rId16" Type="http://schemas.openxmlformats.org/officeDocument/2006/relationships/hyperlink" Target="https://minaro.ir/product/shahid-sayadshirazi-powerpoint-tem/" TargetMode="Externa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s://minaro.ir/product/professional-manodar-thesis-powerpoint-template/" TargetMode="External"/><Relationship Id="rId11" Type="http://schemas.openxmlformats.org/officeDocument/2006/relationships/image" Target="../media/image13.png"/><Relationship Id="rId5" Type="http://schemas.openxmlformats.org/officeDocument/2006/relationships/image" Target="../media/image10.png"/><Relationship Id="rId15" Type="http://schemas.openxmlformats.org/officeDocument/2006/relationships/image" Target="../media/image15.png"/><Relationship Id="rId10" Type="http://schemas.openxmlformats.org/officeDocument/2006/relationships/hyperlink" Target="https://minaro.ir/product/civil-engineering-professionall-powerpoint-template/" TargetMode="External"/><Relationship Id="rId19" Type="http://schemas.openxmlformats.org/officeDocument/2006/relationships/image" Target="../media/image17.png"/><Relationship Id="rId4" Type="http://schemas.openxmlformats.org/officeDocument/2006/relationships/hyperlink" Target="https://minaro.ir/product/university-thesis-powerpoint-tem/" TargetMode="External"/><Relationship Id="rId9" Type="http://schemas.openxmlformats.org/officeDocument/2006/relationships/image" Target="../media/image12.png"/><Relationship Id="rId14" Type="http://schemas.openxmlformats.org/officeDocument/2006/relationships/hyperlink" Target="https://minaro.ir/product/shahid-motavaslian-powerpoint-template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95F18B6-2666-FC95-145C-DCAFDBE90220}"/>
              </a:ext>
            </a:extLst>
          </p:cNvPr>
          <p:cNvSpPr txBox="1"/>
          <p:nvPr/>
        </p:nvSpPr>
        <p:spPr>
          <a:xfrm>
            <a:off x="3048811" y="2189635"/>
            <a:ext cx="6094378" cy="854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3600" b="1" dirty="0">
                <a:solidFill>
                  <a:srgbClr val="49413E"/>
                </a:solidFill>
                <a:latin typeface="Damavand ExtraBold" panose="00000900000000000000" pitchFamily="2" charset="-78"/>
                <a:cs typeface="B Zar" panose="00000400000000000000" pitchFamily="2" charset="-78"/>
              </a:rPr>
              <a:t>قالب پاورپوینت </a:t>
            </a:r>
            <a:r>
              <a:rPr lang="fa-IR" altLang="en-US" sz="3600" b="1" dirty="0">
                <a:solidFill>
                  <a:srgbClr val="E2AB30"/>
                </a:solidFill>
                <a:latin typeface="Damavand ExtraBold" panose="00000900000000000000" pitchFamily="2" charset="-78"/>
                <a:cs typeface="B Zar" panose="00000400000000000000" pitchFamily="2" charset="-78"/>
              </a:rPr>
              <a:t>عمومی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B70496E-15C6-2C9F-D510-E77B97749476}"/>
              </a:ext>
            </a:extLst>
          </p:cNvPr>
          <p:cNvSpPr txBox="1"/>
          <p:nvPr/>
        </p:nvSpPr>
        <p:spPr>
          <a:xfrm>
            <a:off x="3566160" y="3198733"/>
            <a:ext cx="5059680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fa-IR" sz="1600" b="1" dirty="0">
                <a:solidFill>
                  <a:srgbClr val="49413E"/>
                </a:solidFill>
                <a:latin typeface="Kalameh" pitchFamily="2" charset="-78"/>
                <a:cs typeface="B Zar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rgbClr val="49413E"/>
                </a:solidFill>
                <a:latin typeface="Kalameh" pitchFamily="2" charset="-78"/>
                <a:cs typeface="B Zar" panose="00000400000000000000" pitchFamily="2" charset="-78"/>
              </a:rPr>
              <a:t> </a:t>
            </a:r>
            <a:endParaRPr lang="en-US" sz="1600" dirty="0">
              <a:solidFill>
                <a:srgbClr val="49413E"/>
              </a:solidFill>
              <a:cs typeface="B Zar" panose="00000400000000000000" pitchFamily="2" charset="-78"/>
            </a:endParaRPr>
          </a:p>
        </p:txBody>
      </p:sp>
      <p:pic>
        <p:nvPicPr>
          <p:cNvPr id="7" name="Google Shape;84;p14">
            <a:extLst>
              <a:ext uri="{FF2B5EF4-FFF2-40B4-BE49-F238E27FC236}">
                <a16:creationId xmlns:a16="http://schemas.microsoft.com/office/drawing/2014/main" id="{C7E3FAFF-CAFB-ADA5-CB26-819A06A37572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rcRect l="28846" t="14096" r="19678"/>
          <a:stretch>
            <a:fillRect/>
          </a:stretch>
        </p:blipFill>
        <p:spPr>
          <a:xfrm>
            <a:off x="1666914" y="4283064"/>
            <a:ext cx="1503006" cy="1528456"/>
          </a:xfrm>
          <a:prstGeom prst="roundRect">
            <a:avLst>
              <a:gd name="adj" fmla="val 865"/>
            </a:avLst>
          </a:prstGeom>
          <a:noFill/>
          <a:ln>
            <a:noFill/>
          </a:ln>
        </p:spPr>
      </p:pic>
      <p:pic>
        <p:nvPicPr>
          <p:cNvPr id="8" name="Google Shape;86;p14">
            <a:extLst>
              <a:ext uri="{FF2B5EF4-FFF2-40B4-BE49-F238E27FC236}">
                <a16:creationId xmlns:a16="http://schemas.microsoft.com/office/drawing/2014/main" id="{C656B629-58D7-A501-E347-DE0673C7CF3A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rcRect l="14839" t="20032" r="14832" b="20026"/>
          <a:stretch>
            <a:fillRect/>
          </a:stretch>
        </p:blipFill>
        <p:spPr>
          <a:xfrm>
            <a:off x="8825978" y="794962"/>
            <a:ext cx="1699782" cy="21237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806326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FBB9FEE-C840-9787-3087-855D4C12EAC7}"/>
              </a:ext>
            </a:extLst>
          </p:cNvPr>
          <p:cNvGrpSpPr/>
          <p:nvPr/>
        </p:nvGrpSpPr>
        <p:grpSpPr>
          <a:xfrm>
            <a:off x="343766" y="298300"/>
            <a:ext cx="11504468" cy="6261400"/>
            <a:chOff x="226985" y="206940"/>
            <a:chExt cx="8690031" cy="4729620"/>
          </a:xfrm>
        </p:grpSpPr>
        <p:pic>
          <p:nvPicPr>
            <p:cNvPr id="2" name="Google Shape;83;p15">
              <a:extLst>
                <a:ext uri="{FF2B5EF4-FFF2-40B4-BE49-F238E27FC236}">
                  <a16:creationId xmlns:a16="http://schemas.microsoft.com/office/drawing/2014/main" id="{E70D168D-C9EF-10CE-EF3D-744DBBBB1725}"/>
                </a:ext>
              </a:extLst>
            </p:cNvPr>
            <p:cNvPicPr preferRelativeResize="0"/>
            <p:nvPr/>
          </p:nvPicPr>
          <p:blipFill>
            <a:blip r:embed="rId2">
              <a:alphaModFix amt="35000"/>
            </a:blip>
            <a:stretch>
              <a:fillRect/>
            </a:stretch>
          </p:blipFill>
          <p:spPr>
            <a:xfrm>
              <a:off x="1176338" y="1157288"/>
              <a:ext cx="6791325" cy="28289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" name="Google Shape;97;p15">
              <a:extLst>
                <a:ext uri="{FF2B5EF4-FFF2-40B4-BE49-F238E27FC236}">
                  <a16:creationId xmlns:a16="http://schemas.microsoft.com/office/drawing/2014/main" id="{197BADCC-647A-C099-12CF-5D0CDADDAE13}"/>
                </a:ext>
              </a:extLst>
            </p:cNvPr>
            <p:cNvSpPr/>
            <p:nvPr/>
          </p:nvSpPr>
          <p:spPr>
            <a:xfrm flipH="1">
              <a:off x="226985" y="206940"/>
              <a:ext cx="8690031" cy="4729620"/>
            </a:xfrm>
            <a:custGeom>
              <a:avLst/>
              <a:gdLst/>
              <a:ahLst/>
              <a:cxnLst/>
              <a:rect l="l" t="t" r="r" b="b"/>
              <a:pathLst>
                <a:path w="284476" h="182031" fill="none" extrusionOk="0">
                  <a:moveTo>
                    <a:pt x="284476" y="174380"/>
                  </a:moveTo>
                  <a:lnTo>
                    <a:pt x="284476" y="7619"/>
                  </a:lnTo>
                  <a:cubicBezTo>
                    <a:pt x="280258" y="7619"/>
                    <a:pt x="276824" y="4219"/>
                    <a:pt x="276824" y="1"/>
                  </a:cubicBezTo>
                  <a:lnTo>
                    <a:pt x="7620" y="1"/>
                  </a:lnTo>
                  <a:cubicBezTo>
                    <a:pt x="7620" y="4219"/>
                    <a:pt x="4219" y="7619"/>
                    <a:pt x="1" y="7619"/>
                  </a:cubicBezTo>
                  <a:lnTo>
                    <a:pt x="1" y="174380"/>
                  </a:lnTo>
                  <a:cubicBezTo>
                    <a:pt x="4219" y="174380"/>
                    <a:pt x="7620" y="177780"/>
                    <a:pt x="7620" y="182031"/>
                  </a:cubicBezTo>
                  <a:lnTo>
                    <a:pt x="276824" y="182031"/>
                  </a:lnTo>
                  <a:cubicBezTo>
                    <a:pt x="276824" y="177780"/>
                    <a:pt x="280258" y="174380"/>
                    <a:pt x="284476" y="174380"/>
                  </a:cubicBezTo>
                  <a:close/>
                </a:path>
              </a:pathLst>
            </a:custGeom>
            <a:noFill/>
            <a:ln w="26975" cap="rnd" cmpd="sng">
              <a:solidFill>
                <a:srgbClr val="C9AF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1800"/>
            </a:p>
          </p:txBody>
        </p:sp>
      </p:grpSp>
      <p:pic>
        <p:nvPicPr>
          <p:cNvPr id="5" name="Imagen 21">
            <a:extLst>
              <a:ext uri="{FF2B5EF4-FFF2-40B4-BE49-F238E27FC236}">
                <a16:creationId xmlns:a16="http://schemas.microsoft.com/office/drawing/2014/main" id="{DA96EAC9-BD10-7E59-4E37-C3F3F411B4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7740">
            <a:off x="9842470" y="417080"/>
            <a:ext cx="1628170" cy="1628170"/>
          </a:xfrm>
          <a:prstGeom prst="rect">
            <a:avLst/>
          </a:prstGeom>
        </p:spPr>
      </p:pic>
      <p:pic>
        <p:nvPicPr>
          <p:cNvPr id="6" name="Imagen 22">
            <a:extLst>
              <a:ext uri="{FF2B5EF4-FFF2-40B4-BE49-F238E27FC236}">
                <a16:creationId xmlns:a16="http://schemas.microsoft.com/office/drawing/2014/main" id="{F1260355-A54A-8396-AE11-5517CBCC71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4978">
            <a:off x="879049" y="4794166"/>
            <a:ext cx="1106647" cy="1435184"/>
          </a:xfrm>
          <a:prstGeom prst="rect">
            <a:avLst/>
          </a:prstGeom>
        </p:spPr>
      </p:pic>
      <p:grpSp>
        <p:nvGrpSpPr>
          <p:cNvPr id="7" name="Grupo 899">
            <a:extLst>
              <a:ext uri="{FF2B5EF4-FFF2-40B4-BE49-F238E27FC236}">
                <a16:creationId xmlns:a16="http://schemas.microsoft.com/office/drawing/2014/main" id="{3DFA44E7-FF4B-D884-E3F8-0BFD22056770}"/>
              </a:ext>
            </a:extLst>
          </p:cNvPr>
          <p:cNvGrpSpPr/>
          <p:nvPr/>
        </p:nvGrpSpPr>
        <p:grpSpPr>
          <a:xfrm>
            <a:off x="7999538" y="3832542"/>
            <a:ext cx="2937241" cy="1981161"/>
            <a:chOff x="3148013" y="1828800"/>
            <a:chExt cx="2365374" cy="1595438"/>
          </a:xfrm>
        </p:grpSpPr>
        <p:grpSp>
          <p:nvGrpSpPr>
            <p:cNvPr id="8" name="Group 205">
              <a:extLst>
                <a:ext uri="{FF2B5EF4-FFF2-40B4-BE49-F238E27FC236}">
                  <a16:creationId xmlns:a16="http://schemas.microsoft.com/office/drawing/2014/main" id="{84FB480B-646D-F54F-9506-587759678520}"/>
                </a:ext>
              </a:extLst>
            </p:cNvPr>
            <p:cNvGrpSpPr/>
            <p:nvPr/>
          </p:nvGrpSpPr>
          <p:grpSpPr>
            <a:xfrm>
              <a:off x="3148013" y="1828800"/>
              <a:ext cx="2365374" cy="1595438"/>
              <a:chOff x="1983" y="1152"/>
              <a:chExt cx="1490" cy="1005"/>
            </a:xfrm>
          </p:grpSpPr>
          <p:sp>
            <p:nvSpPr>
              <p:cNvPr id="301" name="Freeform 5">
                <a:extLst>
                  <a:ext uri="{FF2B5EF4-FFF2-40B4-BE49-F238E27FC236}">
                    <a16:creationId xmlns:a16="http://schemas.microsoft.com/office/drawing/2014/main" id="{A0E9CAF4-3FCD-CDD7-0036-45AB945CAECF}"/>
                  </a:ext>
                </a:extLst>
              </p:cNvPr>
              <p:cNvSpPr/>
              <p:nvPr/>
            </p:nvSpPr>
            <p:spPr bwMode="auto">
              <a:xfrm>
                <a:off x="2863" y="1438"/>
                <a:ext cx="487" cy="551"/>
              </a:xfrm>
              <a:custGeom>
                <a:avLst/>
                <a:gdLst>
                  <a:gd name="T0" fmla="*/ 254 w 275"/>
                  <a:gd name="T1" fmla="*/ 19 h 310"/>
                  <a:gd name="T2" fmla="*/ 270 w 275"/>
                  <a:gd name="T3" fmla="*/ 22 h 310"/>
                  <a:gd name="T4" fmla="*/ 275 w 275"/>
                  <a:gd name="T5" fmla="*/ 44 h 310"/>
                  <a:gd name="T6" fmla="*/ 270 w 275"/>
                  <a:gd name="T7" fmla="*/ 65 h 310"/>
                  <a:gd name="T8" fmla="*/ 260 w 275"/>
                  <a:gd name="T9" fmla="*/ 88 h 310"/>
                  <a:gd name="T10" fmla="*/ 257 w 275"/>
                  <a:gd name="T11" fmla="*/ 108 h 310"/>
                  <a:gd name="T12" fmla="*/ 255 w 275"/>
                  <a:gd name="T13" fmla="*/ 113 h 310"/>
                  <a:gd name="T14" fmla="*/ 249 w 275"/>
                  <a:gd name="T15" fmla="*/ 148 h 310"/>
                  <a:gd name="T16" fmla="*/ 248 w 275"/>
                  <a:gd name="T17" fmla="*/ 156 h 310"/>
                  <a:gd name="T18" fmla="*/ 242 w 275"/>
                  <a:gd name="T19" fmla="*/ 176 h 310"/>
                  <a:gd name="T20" fmla="*/ 237 w 275"/>
                  <a:gd name="T21" fmla="*/ 211 h 310"/>
                  <a:gd name="T22" fmla="*/ 236 w 275"/>
                  <a:gd name="T23" fmla="*/ 219 h 310"/>
                  <a:gd name="T24" fmla="*/ 229 w 275"/>
                  <a:gd name="T25" fmla="*/ 247 h 310"/>
                  <a:gd name="T26" fmla="*/ 228 w 275"/>
                  <a:gd name="T27" fmla="*/ 252 h 310"/>
                  <a:gd name="T28" fmla="*/ 218 w 275"/>
                  <a:gd name="T29" fmla="*/ 284 h 310"/>
                  <a:gd name="T30" fmla="*/ 206 w 275"/>
                  <a:gd name="T31" fmla="*/ 305 h 310"/>
                  <a:gd name="T32" fmla="*/ 183 w 275"/>
                  <a:gd name="T33" fmla="*/ 309 h 310"/>
                  <a:gd name="T34" fmla="*/ 172 w 275"/>
                  <a:gd name="T35" fmla="*/ 307 h 310"/>
                  <a:gd name="T36" fmla="*/ 146 w 275"/>
                  <a:gd name="T37" fmla="*/ 300 h 310"/>
                  <a:gd name="T38" fmla="*/ 119 w 275"/>
                  <a:gd name="T39" fmla="*/ 297 h 310"/>
                  <a:gd name="T40" fmla="*/ 114 w 275"/>
                  <a:gd name="T41" fmla="*/ 296 h 310"/>
                  <a:gd name="T42" fmla="*/ 102 w 275"/>
                  <a:gd name="T43" fmla="*/ 282 h 310"/>
                  <a:gd name="T44" fmla="*/ 147 w 275"/>
                  <a:gd name="T45" fmla="*/ 246 h 310"/>
                  <a:gd name="T46" fmla="*/ 125 w 275"/>
                  <a:gd name="T47" fmla="*/ 248 h 310"/>
                  <a:gd name="T48" fmla="*/ 99 w 275"/>
                  <a:gd name="T49" fmla="*/ 227 h 310"/>
                  <a:gd name="T50" fmla="*/ 145 w 275"/>
                  <a:gd name="T51" fmla="*/ 216 h 310"/>
                  <a:gd name="T52" fmla="*/ 147 w 275"/>
                  <a:gd name="T53" fmla="*/ 219 h 310"/>
                  <a:gd name="T54" fmla="*/ 154 w 275"/>
                  <a:gd name="T55" fmla="*/ 222 h 310"/>
                  <a:gd name="T56" fmla="*/ 189 w 275"/>
                  <a:gd name="T57" fmla="*/ 199 h 310"/>
                  <a:gd name="T58" fmla="*/ 211 w 275"/>
                  <a:gd name="T59" fmla="*/ 168 h 310"/>
                  <a:gd name="T60" fmla="*/ 234 w 275"/>
                  <a:gd name="T61" fmla="*/ 65 h 310"/>
                  <a:gd name="T62" fmla="*/ 215 w 275"/>
                  <a:gd name="T63" fmla="*/ 36 h 310"/>
                  <a:gd name="T64" fmla="*/ 176 w 275"/>
                  <a:gd name="T65" fmla="*/ 32 h 310"/>
                  <a:gd name="T66" fmla="*/ 155 w 275"/>
                  <a:gd name="T67" fmla="*/ 52 h 310"/>
                  <a:gd name="T68" fmla="*/ 121 w 275"/>
                  <a:gd name="T69" fmla="*/ 93 h 310"/>
                  <a:gd name="T70" fmla="*/ 115 w 275"/>
                  <a:gd name="T71" fmla="*/ 84 h 310"/>
                  <a:gd name="T72" fmla="*/ 109 w 275"/>
                  <a:gd name="T73" fmla="*/ 83 h 310"/>
                  <a:gd name="T74" fmla="*/ 102 w 275"/>
                  <a:gd name="T75" fmla="*/ 85 h 310"/>
                  <a:gd name="T76" fmla="*/ 38 w 275"/>
                  <a:gd name="T77" fmla="*/ 96 h 310"/>
                  <a:gd name="T78" fmla="*/ 1 w 275"/>
                  <a:gd name="T79" fmla="*/ 102 h 310"/>
                  <a:gd name="T80" fmla="*/ 2 w 275"/>
                  <a:gd name="T81" fmla="*/ 94 h 310"/>
                  <a:gd name="T82" fmla="*/ 40 w 275"/>
                  <a:gd name="T83" fmla="*/ 78 h 310"/>
                  <a:gd name="T84" fmla="*/ 70 w 275"/>
                  <a:gd name="T85" fmla="*/ 68 h 310"/>
                  <a:gd name="T86" fmla="*/ 120 w 275"/>
                  <a:gd name="T87" fmla="*/ 55 h 310"/>
                  <a:gd name="T88" fmla="*/ 128 w 275"/>
                  <a:gd name="T89" fmla="*/ 30 h 310"/>
                  <a:gd name="T90" fmla="*/ 116 w 275"/>
                  <a:gd name="T91" fmla="*/ 13 h 310"/>
                  <a:gd name="T92" fmla="*/ 135 w 275"/>
                  <a:gd name="T93" fmla="*/ 5 h 310"/>
                  <a:gd name="T94" fmla="*/ 154 w 275"/>
                  <a:gd name="T95" fmla="*/ 7 h 310"/>
                  <a:gd name="T96" fmla="*/ 162 w 275"/>
                  <a:gd name="T97" fmla="*/ 7 h 310"/>
                  <a:gd name="T98" fmla="*/ 181 w 275"/>
                  <a:gd name="T99" fmla="*/ 12 h 310"/>
                  <a:gd name="T100" fmla="*/ 201 w 275"/>
                  <a:gd name="T101" fmla="*/ 13 h 310"/>
                  <a:gd name="T102" fmla="*/ 218 w 275"/>
                  <a:gd name="T103" fmla="*/ 16 h 310"/>
                  <a:gd name="T104" fmla="*/ 236 w 275"/>
                  <a:gd name="T105" fmla="*/ 17 h 310"/>
                  <a:gd name="T106" fmla="*/ 254 w 275"/>
                  <a:gd name="T107" fmla="*/ 19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75" h="310">
                    <a:moveTo>
                      <a:pt x="254" y="19"/>
                    </a:moveTo>
                    <a:cubicBezTo>
                      <a:pt x="259" y="20"/>
                      <a:pt x="266" y="16"/>
                      <a:pt x="270" y="22"/>
                    </a:cubicBezTo>
                    <a:cubicBezTo>
                      <a:pt x="275" y="29"/>
                      <a:pt x="275" y="37"/>
                      <a:pt x="275" y="44"/>
                    </a:cubicBezTo>
                    <a:cubicBezTo>
                      <a:pt x="275" y="52"/>
                      <a:pt x="273" y="59"/>
                      <a:pt x="270" y="65"/>
                    </a:cubicBezTo>
                    <a:cubicBezTo>
                      <a:pt x="266" y="72"/>
                      <a:pt x="262" y="79"/>
                      <a:pt x="260" y="88"/>
                    </a:cubicBezTo>
                    <a:cubicBezTo>
                      <a:pt x="258" y="94"/>
                      <a:pt x="256" y="101"/>
                      <a:pt x="257" y="108"/>
                    </a:cubicBezTo>
                    <a:cubicBezTo>
                      <a:pt x="256" y="110"/>
                      <a:pt x="256" y="112"/>
                      <a:pt x="255" y="113"/>
                    </a:cubicBezTo>
                    <a:cubicBezTo>
                      <a:pt x="250" y="124"/>
                      <a:pt x="250" y="136"/>
                      <a:pt x="249" y="148"/>
                    </a:cubicBezTo>
                    <a:cubicBezTo>
                      <a:pt x="249" y="151"/>
                      <a:pt x="249" y="153"/>
                      <a:pt x="248" y="156"/>
                    </a:cubicBezTo>
                    <a:cubicBezTo>
                      <a:pt x="243" y="162"/>
                      <a:pt x="243" y="169"/>
                      <a:pt x="242" y="176"/>
                    </a:cubicBezTo>
                    <a:cubicBezTo>
                      <a:pt x="240" y="187"/>
                      <a:pt x="236" y="199"/>
                      <a:pt x="237" y="211"/>
                    </a:cubicBezTo>
                    <a:cubicBezTo>
                      <a:pt x="238" y="214"/>
                      <a:pt x="237" y="216"/>
                      <a:pt x="236" y="219"/>
                    </a:cubicBezTo>
                    <a:cubicBezTo>
                      <a:pt x="230" y="227"/>
                      <a:pt x="227" y="237"/>
                      <a:pt x="229" y="247"/>
                    </a:cubicBezTo>
                    <a:cubicBezTo>
                      <a:pt x="229" y="249"/>
                      <a:pt x="228" y="251"/>
                      <a:pt x="228" y="252"/>
                    </a:cubicBezTo>
                    <a:cubicBezTo>
                      <a:pt x="223" y="263"/>
                      <a:pt x="221" y="274"/>
                      <a:pt x="218" y="284"/>
                    </a:cubicBezTo>
                    <a:cubicBezTo>
                      <a:pt x="216" y="292"/>
                      <a:pt x="214" y="300"/>
                      <a:pt x="206" y="305"/>
                    </a:cubicBezTo>
                    <a:cubicBezTo>
                      <a:pt x="199" y="309"/>
                      <a:pt x="191" y="308"/>
                      <a:pt x="183" y="309"/>
                    </a:cubicBezTo>
                    <a:cubicBezTo>
                      <a:pt x="179" y="310"/>
                      <a:pt x="175" y="309"/>
                      <a:pt x="172" y="307"/>
                    </a:cubicBezTo>
                    <a:cubicBezTo>
                      <a:pt x="164" y="303"/>
                      <a:pt x="155" y="302"/>
                      <a:pt x="146" y="300"/>
                    </a:cubicBezTo>
                    <a:cubicBezTo>
                      <a:pt x="137" y="299"/>
                      <a:pt x="128" y="295"/>
                      <a:pt x="119" y="297"/>
                    </a:cubicBezTo>
                    <a:cubicBezTo>
                      <a:pt x="117" y="297"/>
                      <a:pt x="115" y="296"/>
                      <a:pt x="114" y="296"/>
                    </a:cubicBezTo>
                    <a:cubicBezTo>
                      <a:pt x="109" y="292"/>
                      <a:pt x="100" y="291"/>
                      <a:pt x="102" y="282"/>
                    </a:cubicBezTo>
                    <a:cubicBezTo>
                      <a:pt x="124" y="279"/>
                      <a:pt x="140" y="268"/>
                      <a:pt x="147" y="246"/>
                    </a:cubicBezTo>
                    <a:cubicBezTo>
                      <a:pt x="141" y="245"/>
                      <a:pt x="133" y="246"/>
                      <a:pt x="125" y="248"/>
                    </a:cubicBezTo>
                    <a:cubicBezTo>
                      <a:pt x="100" y="257"/>
                      <a:pt x="99" y="256"/>
                      <a:pt x="99" y="227"/>
                    </a:cubicBezTo>
                    <a:cubicBezTo>
                      <a:pt x="112" y="212"/>
                      <a:pt x="130" y="207"/>
                      <a:pt x="145" y="216"/>
                    </a:cubicBezTo>
                    <a:cubicBezTo>
                      <a:pt x="146" y="217"/>
                      <a:pt x="147" y="218"/>
                      <a:pt x="147" y="219"/>
                    </a:cubicBezTo>
                    <a:cubicBezTo>
                      <a:pt x="146" y="230"/>
                      <a:pt x="151" y="223"/>
                      <a:pt x="154" y="222"/>
                    </a:cubicBezTo>
                    <a:cubicBezTo>
                      <a:pt x="168" y="225"/>
                      <a:pt x="181" y="216"/>
                      <a:pt x="189" y="199"/>
                    </a:cubicBezTo>
                    <a:cubicBezTo>
                      <a:pt x="201" y="192"/>
                      <a:pt x="209" y="182"/>
                      <a:pt x="211" y="168"/>
                    </a:cubicBezTo>
                    <a:cubicBezTo>
                      <a:pt x="217" y="133"/>
                      <a:pt x="227" y="99"/>
                      <a:pt x="234" y="65"/>
                    </a:cubicBezTo>
                    <a:cubicBezTo>
                      <a:pt x="238" y="44"/>
                      <a:pt x="237" y="42"/>
                      <a:pt x="215" y="36"/>
                    </a:cubicBezTo>
                    <a:cubicBezTo>
                      <a:pt x="202" y="33"/>
                      <a:pt x="189" y="32"/>
                      <a:pt x="176" y="32"/>
                    </a:cubicBezTo>
                    <a:cubicBezTo>
                      <a:pt x="163" y="33"/>
                      <a:pt x="156" y="37"/>
                      <a:pt x="155" y="52"/>
                    </a:cubicBezTo>
                    <a:cubicBezTo>
                      <a:pt x="154" y="73"/>
                      <a:pt x="143" y="88"/>
                      <a:pt x="121" y="93"/>
                    </a:cubicBezTo>
                    <a:cubicBezTo>
                      <a:pt x="116" y="92"/>
                      <a:pt x="115" y="88"/>
                      <a:pt x="115" y="84"/>
                    </a:cubicBezTo>
                    <a:cubicBezTo>
                      <a:pt x="113" y="78"/>
                      <a:pt x="112" y="79"/>
                      <a:pt x="109" y="83"/>
                    </a:cubicBezTo>
                    <a:cubicBezTo>
                      <a:pt x="108" y="86"/>
                      <a:pt x="104" y="86"/>
                      <a:pt x="102" y="85"/>
                    </a:cubicBezTo>
                    <a:cubicBezTo>
                      <a:pt x="78" y="75"/>
                      <a:pt x="59" y="90"/>
                      <a:pt x="38" y="96"/>
                    </a:cubicBezTo>
                    <a:cubicBezTo>
                      <a:pt x="26" y="99"/>
                      <a:pt x="15" y="111"/>
                      <a:pt x="1" y="102"/>
                    </a:cubicBezTo>
                    <a:cubicBezTo>
                      <a:pt x="0" y="99"/>
                      <a:pt x="0" y="96"/>
                      <a:pt x="2" y="94"/>
                    </a:cubicBezTo>
                    <a:cubicBezTo>
                      <a:pt x="13" y="85"/>
                      <a:pt x="27" y="83"/>
                      <a:pt x="40" y="78"/>
                    </a:cubicBezTo>
                    <a:cubicBezTo>
                      <a:pt x="50" y="75"/>
                      <a:pt x="60" y="71"/>
                      <a:pt x="70" y="68"/>
                    </a:cubicBezTo>
                    <a:cubicBezTo>
                      <a:pt x="87" y="64"/>
                      <a:pt x="103" y="60"/>
                      <a:pt x="120" y="55"/>
                    </a:cubicBezTo>
                    <a:cubicBezTo>
                      <a:pt x="139" y="50"/>
                      <a:pt x="139" y="47"/>
                      <a:pt x="128" y="30"/>
                    </a:cubicBezTo>
                    <a:cubicBezTo>
                      <a:pt x="123" y="24"/>
                      <a:pt x="118" y="20"/>
                      <a:pt x="116" y="13"/>
                    </a:cubicBezTo>
                    <a:cubicBezTo>
                      <a:pt x="118" y="0"/>
                      <a:pt x="128" y="7"/>
                      <a:pt x="135" y="5"/>
                    </a:cubicBezTo>
                    <a:cubicBezTo>
                      <a:pt x="141" y="4"/>
                      <a:pt x="147" y="9"/>
                      <a:pt x="154" y="7"/>
                    </a:cubicBezTo>
                    <a:cubicBezTo>
                      <a:pt x="157" y="7"/>
                      <a:pt x="160" y="7"/>
                      <a:pt x="162" y="7"/>
                    </a:cubicBezTo>
                    <a:cubicBezTo>
                      <a:pt x="168" y="12"/>
                      <a:pt x="175" y="10"/>
                      <a:pt x="181" y="12"/>
                    </a:cubicBezTo>
                    <a:cubicBezTo>
                      <a:pt x="188" y="14"/>
                      <a:pt x="194" y="13"/>
                      <a:pt x="201" y="13"/>
                    </a:cubicBezTo>
                    <a:cubicBezTo>
                      <a:pt x="207" y="15"/>
                      <a:pt x="213" y="15"/>
                      <a:pt x="218" y="16"/>
                    </a:cubicBezTo>
                    <a:cubicBezTo>
                      <a:pt x="224" y="18"/>
                      <a:pt x="230" y="17"/>
                      <a:pt x="236" y="17"/>
                    </a:cubicBezTo>
                    <a:cubicBezTo>
                      <a:pt x="242" y="17"/>
                      <a:pt x="247" y="24"/>
                      <a:pt x="254" y="19"/>
                    </a:cubicBezTo>
                    <a:close/>
                  </a:path>
                </a:pathLst>
              </a:custGeom>
              <a:solidFill>
                <a:srgbClr val="FBE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02" name="Freeform 6">
                <a:extLst>
                  <a:ext uri="{FF2B5EF4-FFF2-40B4-BE49-F238E27FC236}">
                    <a16:creationId xmlns:a16="http://schemas.microsoft.com/office/drawing/2014/main" id="{EB2B5E90-FB24-4FB4-5525-C5BE39C594E7}"/>
                  </a:ext>
                </a:extLst>
              </p:cNvPr>
              <p:cNvSpPr/>
              <p:nvPr/>
            </p:nvSpPr>
            <p:spPr bwMode="auto">
              <a:xfrm>
                <a:off x="2148" y="1326"/>
                <a:ext cx="256" cy="282"/>
              </a:xfrm>
              <a:custGeom>
                <a:avLst/>
                <a:gdLst>
                  <a:gd name="T0" fmla="*/ 57 w 144"/>
                  <a:gd name="T1" fmla="*/ 6 h 159"/>
                  <a:gd name="T2" fmla="*/ 61 w 144"/>
                  <a:gd name="T3" fmla="*/ 6 h 159"/>
                  <a:gd name="T4" fmla="*/ 82 w 144"/>
                  <a:gd name="T5" fmla="*/ 6 h 159"/>
                  <a:gd name="T6" fmla="*/ 127 w 144"/>
                  <a:gd name="T7" fmla="*/ 98 h 159"/>
                  <a:gd name="T8" fmla="*/ 112 w 144"/>
                  <a:gd name="T9" fmla="*/ 151 h 159"/>
                  <a:gd name="T10" fmla="*/ 45 w 144"/>
                  <a:gd name="T11" fmla="*/ 121 h 159"/>
                  <a:gd name="T12" fmla="*/ 14 w 144"/>
                  <a:gd name="T13" fmla="*/ 67 h 159"/>
                  <a:gd name="T14" fmla="*/ 27 w 144"/>
                  <a:gd name="T15" fmla="*/ 20 h 159"/>
                  <a:gd name="T16" fmla="*/ 36 w 144"/>
                  <a:gd name="T17" fmla="*/ 16 h 159"/>
                  <a:gd name="T18" fmla="*/ 57 w 144"/>
                  <a:gd name="T19" fmla="*/ 6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4" h="159">
                    <a:moveTo>
                      <a:pt x="57" y="6"/>
                    </a:moveTo>
                    <a:cubicBezTo>
                      <a:pt x="58" y="6"/>
                      <a:pt x="60" y="6"/>
                      <a:pt x="61" y="6"/>
                    </a:cubicBezTo>
                    <a:cubicBezTo>
                      <a:pt x="68" y="10"/>
                      <a:pt x="75" y="0"/>
                      <a:pt x="82" y="6"/>
                    </a:cubicBezTo>
                    <a:cubicBezTo>
                      <a:pt x="101" y="35"/>
                      <a:pt x="109" y="69"/>
                      <a:pt x="127" y="98"/>
                    </a:cubicBezTo>
                    <a:cubicBezTo>
                      <a:pt x="144" y="125"/>
                      <a:pt x="141" y="135"/>
                      <a:pt x="112" y="151"/>
                    </a:cubicBezTo>
                    <a:cubicBezTo>
                      <a:pt x="70" y="159"/>
                      <a:pt x="66" y="156"/>
                      <a:pt x="45" y="121"/>
                    </a:cubicBezTo>
                    <a:cubicBezTo>
                      <a:pt x="34" y="103"/>
                      <a:pt x="24" y="85"/>
                      <a:pt x="14" y="67"/>
                    </a:cubicBezTo>
                    <a:cubicBezTo>
                      <a:pt x="0" y="42"/>
                      <a:pt x="2" y="33"/>
                      <a:pt x="27" y="20"/>
                    </a:cubicBezTo>
                    <a:cubicBezTo>
                      <a:pt x="29" y="17"/>
                      <a:pt x="33" y="16"/>
                      <a:pt x="36" y="16"/>
                    </a:cubicBezTo>
                    <a:cubicBezTo>
                      <a:pt x="44" y="15"/>
                      <a:pt x="51" y="12"/>
                      <a:pt x="57" y="6"/>
                    </a:cubicBezTo>
                    <a:close/>
                  </a:path>
                </a:pathLst>
              </a:custGeom>
              <a:solidFill>
                <a:srgbClr val="FEEB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03" name="Freeform 7">
                <a:extLst>
                  <a:ext uri="{FF2B5EF4-FFF2-40B4-BE49-F238E27FC236}">
                    <a16:creationId xmlns:a16="http://schemas.microsoft.com/office/drawing/2014/main" id="{F6CDF6B4-1594-5C6E-3168-A485EEA5B1D2}"/>
                  </a:ext>
                </a:extLst>
              </p:cNvPr>
              <p:cNvSpPr/>
              <p:nvPr/>
            </p:nvSpPr>
            <p:spPr bwMode="auto">
              <a:xfrm>
                <a:off x="2272" y="1305"/>
                <a:ext cx="243" cy="302"/>
              </a:xfrm>
              <a:custGeom>
                <a:avLst/>
                <a:gdLst>
                  <a:gd name="T0" fmla="*/ 40 w 137"/>
                  <a:gd name="T1" fmla="*/ 158 h 170"/>
                  <a:gd name="T2" fmla="*/ 54 w 137"/>
                  <a:gd name="T3" fmla="*/ 114 h 170"/>
                  <a:gd name="T4" fmla="*/ 28 w 137"/>
                  <a:gd name="T5" fmla="*/ 57 h 170"/>
                  <a:gd name="T6" fmla="*/ 11 w 137"/>
                  <a:gd name="T7" fmla="*/ 32 h 170"/>
                  <a:gd name="T8" fmla="*/ 12 w 137"/>
                  <a:gd name="T9" fmla="*/ 18 h 170"/>
                  <a:gd name="T10" fmla="*/ 11 w 137"/>
                  <a:gd name="T11" fmla="*/ 15 h 170"/>
                  <a:gd name="T12" fmla="*/ 12 w 137"/>
                  <a:gd name="T13" fmla="*/ 14 h 170"/>
                  <a:gd name="T14" fmla="*/ 18 w 137"/>
                  <a:gd name="T15" fmla="*/ 10 h 170"/>
                  <a:gd name="T16" fmla="*/ 36 w 137"/>
                  <a:gd name="T17" fmla="*/ 5 h 170"/>
                  <a:gd name="T18" fmla="*/ 51 w 137"/>
                  <a:gd name="T19" fmla="*/ 1 h 170"/>
                  <a:gd name="T20" fmla="*/ 57 w 137"/>
                  <a:gd name="T21" fmla="*/ 0 h 170"/>
                  <a:gd name="T22" fmla="*/ 77 w 137"/>
                  <a:gd name="T23" fmla="*/ 1 h 170"/>
                  <a:gd name="T24" fmla="*/ 88 w 137"/>
                  <a:gd name="T25" fmla="*/ 2 h 170"/>
                  <a:gd name="T26" fmla="*/ 95 w 137"/>
                  <a:gd name="T27" fmla="*/ 2 h 170"/>
                  <a:gd name="T28" fmla="*/ 82 w 137"/>
                  <a:gd name="T29" fmla="*/ 19 h 170"/>
                  <a:gd name="T30" fmla="*/ 77 w 137"/>
                  <a:gd name="T31" fmla="*/ 20 h 170"/>
                  <a:gd name="T32" fmla="*/ 67 w 137"/>
                  <a:gd name="T33" fmla="*/ 20 h 170"/>
                  <a:gd name="T34" fmla="*/ 70 w 137"/>
                  <a:gd name="T35" fmla="*/ 24 h 170"/>
                  <a:gd name="T36" fmla="*/ 116 w 137"/>
                  <a:gd name="T37" fmla="*/ 117 h 170"/>
                  <a:gd name="T38" fmla="*/ 132 w 137"/>
                  <a:gd name="T39" fmla="*/ 125 h 170"/>
                  <a:gd name="T40" fmla="*/ 136 w 137"/>
                  <a:gd name="T41" fmla="*/ 138 h 170"/>
                  <a:gd name="T42" fmla="*/ 132 w 137"/>
                  <a:gd name="T43" fmla="*/ 141 h 170"/>
                  <a:gd name="T44" fmla="*/ 116 w 137"/>
                  <a:gd name="T45" fmla="*/ 144 h 170"/>
                  <a:gd name="T46" fmla="*/ 76 w 137"/>
                  <a:gd name="T47" fmla="*/ 165 h 170"/>
                  <a:gd name="T48" fmla="*/ 60 w 137"/>
                  <a:gd name="T49" fmla="*/ 169 h 170"/>
                  <a:gd name="T50" fmla="*/ 50 w 137"/>
                  <a:gd name="T51" fmla="*/ 166 h 170"/>
                  <a:gd name="T52" fmla="*/ 40 w 137"/>
                  <a:gd name="T53" fmla="*/ 158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7" h="170">
                    <a:moveTo>
                      <a:pt x="40" y="158"/>
                    </a:moveTo>
                    <a:cubicBezTo>
                      <a:pt x="67" y="146"/>
                      <a:pt x="70" y="137"/>
                      <a:pt x="54" y="114"/>
                    </a:cubicBezTo>
                    <a:cubicBezTo>
                      <a:pt x="41" y="97"/>
                      <a:pt x="37" y="76"/>
                      <a:pt x="28" y="57"/>
                    </a:cubicBezTo>
                    <a:cubicBezTo>
                      <a:pt x="23" y="48"/>
                      <a:pt x="21" y="37"/>
                      <a:pt x="11" y="32"/>
                    </a:cubicBezTo>
                    <a:cubicBezTo>
                      <a:pt x="0" y="26"/>
                      <a:pt x="12" y="22"/>
                      <a:pt x="12" y="18"/>
                    </a:cubicBezTo>
                    <a:cubicBezTo>
                      <a:pt x="10" y="17"/>
                      <a:pt x="10" y="16"/>
                      <a:pt x="11" y="15"/>
                    </a:cubicBezTo>
                    <a:cubicBezTo>
                      <a:pt x="11" y="14"/>
                      <a:pt x="12" y="14"/>
                      <a:pt x="12" y="14"/>
                    </a:cubicBezTo>
                    <a:cubicBezTo>
                      <a:pt x="14" y="13"/>
                      <a:pt x="16" y="11"/>
                      <a:pt x="18" y="10"/>
                    </a:cubicBezTo>
                    <a:cubicBezTo>
                      <a:pt x="25" y="9"/>
                      <a:pt x="31" y="8"/>
                      <a:pt x="36" y="5"/>
                    </a:cubicBezTo>
                    <a:cubicBezTo>
                      <a:pt x="41" y="4"/>
                      <a:pt x="46" y="3"/>
                      <a:pt x="51" y="1"/>
                    </a:cubicBezTo>
                    <a:cubicBezTo>
                      <a:pt x="53" y="0"/>
                      <a:pt x="55" y="0"/>
                      <a:pt x="57" y="0"/>
                    </a:cubicBezTo>
                    <a:cubicBezTo>
                      <a:pt x="63" y="1"/>
                      <a:pt x="70" y="1"/>
                      <a:pt x="77" y="1"/>
                    </a:cubicBezTo>
                    <a:cubicBezTo>
                      <a:pt x="81" y="1"/>
                      <a:pt x="84" y="2"/>
                      <a:pt x="88" y="2"/>
                    </a:cubicBezTo>
                    <a:cubicBezTo>
                      <a:pt x="90" y="2"/>
                      <a:pt x="93" y="2"/>
                      <a:pt x="95" y="2"/>
                    </a:cubicBezTo>
                    <a:cubicBezTo>
                      <a:pt x="101" y="16"/>
                      <a:pt x="86" y="13"/>
                      <a:pt x="82" y="19"/>
                    </a:cubicBezTo>
                    <a:cubicBezTo>
                      <a:pt x="80" y="19"/>
                      <a:pt x="79" y="20"/>
                      <a:pt x="77" y="20"/>
                    </a:cubicBezTo>
                    <a:cubicBezTo>
                      <a:pt x="73" y="21"/>
                      <a:pt x="70" y="18"/>
                      <a:pt x="67" y="20"/>
                    </a:cubicBezTo>
                    <a:cubicBezTo>
                      <a:pt x="67" y="21"/>
                      <a:pt x="70" y="22"/>
                      <a:pt x="70" y="24"/>
                    </a:cubicBezTo>
                    <a:cubicBezTo>
                      <a:pt x="77" y="59"/>
                      <a:pt x="94" y="90"/>
                      <a:pt x="116" y="117"/>
                    </a:cubicBezTo>
                    <a:cubicBezTo>
                      <a:pt x="120" y="123"/>
                      <a:pt x="126" y="123"/>
                      <a:pt x="132" y="125"/>
                    </a:cubicBezTo>
                    <a:cubicBezTo>
                      <a:pt x="136" y="129"/>
                      <a:pt x="137" y="133"/>
                      <a:pt x="136" y="138"/>
                    </a:cubicBezTo>
                    <a:cubicBezTo>
                      <a:pt x="135" y="139"/>
                      <a:pt x="133" y="140"/>
                      <a:pt x="132" y="141"/>
                    </a:cubicBezTo>
                    <a:cubicBezTo>
                      <a:pt x="127" y="144"/>
                      <a:pt x="121" y="145"/>
                      <a:pt x="116" y="144"/>
                    </a:cubicBezTo>
                    <a:cubicBezTo>
                      <a:pt x="99" y="145"/>
                      <a:pt x="88" y="156"/>
                      <a:pt x="76" y="165"/>
                    </a:cubicBezTo>
                    <a:cubicBezTo>
                      <a:pt x="71" y="167"/>
                      <a:pt x="66" y="170"/>
                      <a:pt x="60" y="169"/>
                    </a:cubicBezTo>
                    <a:cubicBezTo>
                      <a:pt x="57" y="169"/>
                      <a:pt x="54" y="165"/>
                      <a:pt x="50" y="166"/>
                    </a:cubicBezTo>
                    <a:cubicBezTo>
                      <a:pt x="43" y="169"/>
                      <a:pt x="39" y="166"/>
                      <a:pt x="40" y="158"/>
                    </a:cubicBezTo>
                    <a:close/>
                  </a:path>
                </a:pathLst>
              </a:custGeom>
              <a:solidFill>
                <a:srgbClr val="FDDF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04" name="Freeform 8">
                <a:extLst>
                  <a:ext uri="{FF2B5EF4-FFF2-40B4-BE49-F238E27FC236}">
                    <a16:creationId xmlns:a16="http://schemas.microsoft.com/office/drawing/2014/main" id="{25FD944A-A818-51B9-0703-7D61815D0A9B}"/>
                  </a:ext>
                </a:extLst>
              </p:cNvPr>
              <p:cNvSpPr/>
              <p:nvPr/>
            </p:nvSpPr>
            <p:spPr bwMode="auto">
              <a:xfrm>
                <a:off x="2710" y="1152"/>
                <a:ext cx="309" cy="393"/>
              </a:xfrm>
              <a:custGeom>
                <a:avLst/>
                <a:gdLst>
                  <a:gd name="T0" fmla="*/ 20 w 174"/>
                  <a:gd name="T1" fmla="*/ 8 h 221"/>
                  <a:gd name="T2" fmla="*/ 48 w 174"/>
                  <a:gd name="T3" fmla="*/ 0 h 221"/>
                  <a:gd name="T4" fmla="*/ 60 w 174"/>
                  <a:gd name="T5" fmla="*/ 12 h 221"/>
                  <a:gd name="T6" fmla="*/ 145 w 174"/>
                  <a:gd name="T7" fmla="*/ 99 h 221"/>
                  <a:gd name="T8" fmla="*/ 161 w 174"/>
                  <a:gd name="T9" fmla="*/ 117 h 221"/>
                  <a:gd name="T10" fmla="*/ 160 w 174"/>
                  <a:gd name="T11" fmla="*/ 139 h 221"/>
                  <a:gd name="T12" fmla="*/ 153 w 174"/>
                  <a:gd name="T13" fmla="*/ 143 h 221"/>
                  <a:gd name="T14" fmla="*/ 135 w 174"/>
                  <a:gd name="T15" fmla="*/ 156 h 221"/>
                  <a:gd name="T16" fmla="*/ 131 w 174"/>
                  <a:gd name="T17" fmla="*/ 159 h 221"/>
                  <a:gd name="T18" fmla="*/ 126 w 174"/>
                  <a:gd name="T19" fmla="*/ 161 h 221"/>
                  <a:gd name="T20" fmla="*/ 119 w 174"/>
                  <a:gd name="T21" fmla="*/ 164 h 221"/>
                  <a:gd name="T22" fmla="*/ 96 w 174"/>
                  <a:gd name="T23" fmla="*/ 172 h 221"/>
                  <a:gd name="T24" fmla="*/ 84 w 174"/>
                  <a:gd name="T25" fmla="*/ 178 h 221"/>
                  <a:gd name="T26" fmla="*/ 79 w 174"/>
                  <a:gd name="T27" fmla="*/ 183 h 221"/>
                  <a:gd name="T28" fmla="*/ 70 w 174"/>
                  <a:gd name="T29" fmla="*/ 187 h 221"/>
                  <a:gd name="T30" fmla="*/ 65 w 174"/>
                  <a:gd name="T31" fmla="*/ 188 h 221"/>
                  <a:gd name="T32" fmla="*/ 61 w 174"/>
                  <a:gd name="T33" fmla="*/ 188 h 221"/>
                  <a:gd name="T34" fmla="*/ 57 w 174"/>
                  <a:gd name="T35" fmla="*/ 189 h 221"/>
                  <a:gd name="T36" fmla="*/ 50 w 174"/>
                  <a:gd name="T37" fmla="*/ 194 h 221"/>
                  <a:gd name="T38" fmla="*/ 44 w 174"/>
                  <a:gd name="T39" fmla="*/ 198 h 221"/>
                  <a:gd name="T40" fmla="*/ 29 w 174"/>
                  <a:gd name="T41" fmla="*/ 205 h 221"/>
                  <a:gd name="T42" fmla="*/ 3 w 174"/>
                  <a:gd name="T43" fmla="*/ 216 h 221"/>
                  <a:gd name="T44" fmla="*/ 1 w 174"/>
                  <a:gd name="T45" fmla="*/ 205 h 221"/>
                  <a:gd name="T46" fmla="*/ 7 w 174"/>
                  <a:gd name="T47" fmla="*/ 195 h 221"/>
                  <a:gd name="T48" fmla="*/ 41 w 174"/>
                  <a:gd name="T49" fmla="*/ 177 h 221"/>
                  <a:gd name="T50" fmla="*/ 36 w 174"/>
                  <a:gd name="T51" fmla="*/ 155 h 221"/>
                  <a:gd name="T52" fmla="*/ 111 w 174"/>
                  <a:gd name="T53" fmla="*/ 134 h 221"/>
                  <a:gd name="T54" fmla="*/ 113 w 174"/>
                  <a:gd name="T55" fmla="*/ 107 h 221"/>
                  <a:gd name="T56" fmla="*/ 47 w 174"/>
                  <a:gd name="T57" fmla="*/ 39 h 221"/>
                  <a:gd name="T58" fmla="*/ 11 w 174"/>
                  <a:gd name="T59" fmla="*/ 18 h 221"/>
                  <a:gd name="T60" fmla="*/ 20 w 174"/>
                  <a:gd name="T61" fmla="*/ 8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74" h="221">
                    <a:moveTo>
                      <a:pt x="20" y="8"/>
                    </a:moveTo>
                    <a:cubicBezTo>
                      <a:pt x="31" y="10"/>
                      <a:pt x="38" y="1"/>
                      <a:pt x="48" y="0"/>
                    </a:cubicBezTo>
                    <a:cubicBezTo>
                      <a:pt x="52" y="5"/>
                      <a:pt x="55" y="9"/>
                      <a:pt x="60" y="12"/>
                    </a:cubicBezTo>
                    <a:cubicBezTo>
                      <a:pt x="86" y="43"/>
                      <a:pt x="117" y="70"/>
                      <a:pt x="145" y="99"/>
                    </a:cubicBezTo>
                    <a:cubicBezTo>
                      <a:pt x="151" y="105"/>
                      <a:pt x="158" y="109"/>
                      <a:pt x="161" y="117"/>
                    </a:cubicBezTo>
                    <a:cubicBezTo>
                      <a:pt x="174" y="125"/>
                      <a:pt x="173" y="132"/>
                      <a:pt x="160" y="139"/>
                    </a:cubicBezTo>
                    <a:cubicBezTo>
                      <a:pt x="158" y="140"/>
                      <a:pt x="155" y="142"/>
                      <a:pt x="153" y="143"/>
                    </a:cubicBezTo>
                    <a:cubicBezTo>
                      <a:pt x="146" y="146"/>
                      <a:pt x="140" y="151"/>
                      <a:pt x="135" y="156"/>
                    </a:cubicBezTo>
                    <a:cubicBezTo>
                      <a:pt x="134" y="157"/>
                      <a:pt x="132" y="158"/>
                      <a:pt x="131" y="159"/>
                    </a:cubicBezTo>
                    <a:cubicBezTo>
                      <a:pt x="129" y="160"/>
                      <a:pt x="127" y="160"/>
                      <a:pt x="126" y="161"/>
                    </a:cubicBezTo>
                    <a:cubicBezTo>
                      <a:pt x="123" y="162"/>
                      <a:pt x="121" y="163"/>
                      <a:pt x="119" y="164"/>
                    </a:cubicBezTo>
                    <a:cubicBezTo>
                      <a:pt x="111" y="168"/>
                      <a:pt x="103" y="168"/>
                      <a:pt x="96" y="172"/>
                    </a:cubicBezTo>
                    <a:cubicBezTo>
                      <a:pt x="92" y="173"/>
                      <a:pt x="88" y="175"/>
                      <a:pt x="84" y="178"/>
                    </a:cubicBezTo>
                    <a:cubicBezTo>
                      <a:pt x="83" y="180"/>
                      <a:pt x="81" y="181"/>
                      <a:pt x="79" y="183"/>
                    </a:cubicBezTo>
                    <a:cubicBezTo>
                      <a:pt x="76" y="184"/>
                      <a:pt x="73" y="186"/>
                      <a:pt x="70" y="187"/>
                    </a:cubicBezTo>
                    <a:cubicBezTo>
                      <a:pt x="68" y="187"/>
                      <a:pt x="67" y="188"/>
                      <a:pt x="65" y="188"/>
                    </a:cubicBezTo>
                    <a:cubicBezTo>
                      <a:pt x="64" y="188"/>
                      <a:pt x="62" y="188"/>
                      <a:pt x="61" y="188"/>
                    </a:cubicBezTo>
                    <a:cubicBezTo>
                      <a:pt x="59" y="188"/>
                      <a:pt x="58" y="188"/>
                      <a:pt x="57" y="189"/>
                    </a:cubicBezTo>
                    <a:cubicBezTo>
                      <a:pt x="54" y="190"/>
                      <a:pt x="52" y="192"/>
                      <a:pt x="50" y="194"/>
                    </a:cubicBezTo>
                    <a:cubicBezTo>
                      <a:pt x="48" y="195"/>
                      <a:pt x="46" y="197"/>
                      <a:pt x="44" y="198"/>
                    </a:cubicBezTo>
                    <a:cubicBezTo>
                      <a:pt x="39" y="200"/>
                      <a:pt x="33" y="201"/>
                      <a:pt x="29" y="205"/>
                    </a:cubicBezTo>
                    <a:cubicBezTo>
                      <a:pt x="21" y="210"/>
                      <a:pt x="15" y="221"/>
                      <a:pt x="3" y="216"/>
                    </a:cubicBezTo>
                    <a:cubicBezTo>
                      <a:pt x="1" y="212"/>
                      <a:pt x="0" y="208"/>
                      <a:pt x="1" y="205"/>
                    </a:cubicBezTo>
                    <a:cubicBezTo>
                      <a:pt x="2" y="201"/>
                      <a:pt x="4" y="197"/>
                      <a:pt x="7" y="195"/>
                    </a:cubicBezTo>
                    <a:cubicBezTo>
                      <a:pt x="19" y="190"/>
                      <a:pt x="25" y="175"/>
                      <a:pt x="41" y="177"/>
                    </a:cubicBezTo>
                    <a:cubicBezTo>
                      <a:pt x="41" y="168"/>
                      <a:pt x="30" y="164"/>
                      <a:pt x="36" y="155"/>
                    </a:cubicBezTo>
                    <a:cubicBezTo>
                      <a:pt x="66" y="165"/>
                      <a:pt x="88" y="150"/>
                      <a:pt x="111" y="134"/>
                    </a:cubicBezTo>
                    <a:cubicBezTo>
                      <a:pt x="123" y="125"/>
                      <a:pt x="125" y="116"/>
                      <a:pt x="113" y="107"/>
                    </a:cubicBezTo>
                    <a:cubicBezTo>
                      <a:pt x="88" y="87"/>
                      <a:pt x="66" y="64"/>
                      <a:pt x="47" y="39"/>
                    </a:cubicBezTo>
                    <a:cubicBezTo>
                      <a:pt x="37" y="27"/>
                      <a:pt x="21" y="28"/>
                      <a:pt x="11" y="18"/>
                    </a:cubicBezTo>
                    <a:cubicBezTo>
                      <a:pt x="11" y="12"/>
                      <a:pt x="17" y="11"/>
                      <a:pt x="20" y="8"/>
                    </a:cubicBezTo>
                    <a:close/>
                  </a:path>
                </a:pathLst>
              </a:custGeom>
              <a:solidFill>
                <a:srgbClr val="FAE0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05" name="Freeform 9">
                <a:extLst>
                  <a:ext uri="{FF2B5EF4-FFF2-40B4-BE49-F238E27FC236}">
                    <a16:creationId xmlns:a16="http://schemas.microsoft.com/office/drawing/2014/main" id="{1A0B052D-69CA-F0D6-D544-E4F716CDA146}"/>
                  </a:ext>
                </a:extLst>
              </p:cNvPr>
              <p:cNvSpPr/>
              <p:nvPr/>
            </p:nvSpPr>
            <p:spPr bwMode="auto">
              <a:xfrm>
                <a:off x="2081" y="1358"/>
                <a:ext cx="299" cy="361"/>
              </a:xfrm>
              <a:custGeom>
                <a:avLst/>
                <a:gdLst>
                  <a:gd name="T0" fmla="*/ 148 w 169"/>
                  <a:gd name="T1" fmla="*/ 128 h 203"/>
                  <a:gd name="T2" fmla="*/ 169 w 169"/>
                  <a:gd name="T3" fmla="*/ 137 h 203"/>
                  <a:gd name="T4" fmla="*/ 165 w 169"/>
                  <a:gd name="T5" fmla="*/ 143 h 203"/>
                  <a:gd name="T6" fmla="*/ 151 w 169"/>
                  <a:gd name="T7" fmla="*/ 150 h 203"/>
                  <a:gd name="T8" fmla="*/ 117 w 169"/>
                  <a:gd name="T9" fmla="*/ 155 h 203"/>
                  <a:gd name="T10" fmla="*/ 109 w 169"/>
                  <a:gd name="T11" fmla="*/ 155 h 203"/>
                  <a:gd name="T12" fmla="*/ 102 w 169"/>
                  <a:gd name="T13" fmla="*/ 162 h 203"/>
                  <a:gd name="T14" fmla="*/ 77 w 169"/>
                  <a:gd name="T15" fmla="*/ 185 h 203"/>
                  <a:gd name="T16" fmla="*/ 59 w 169"/>
                  <a:gd name="T17" fmla="*/ 201 h 203"/>
                  <a:gd name="T18" fmla="*/ 46 w 169"/>
                  <a:gd name="T19" fmla="*/ 197 h 203"/>
                  <a:gd name="T20" fmla="*/ 45 w 169"/>
                  <a:gd name="T21" fmla="*/ 189 h 203"/>
                  <a:gd name="T22" fmla="*/ 68 w 169"/>
                  <a:gd name="T23" fmla="*/ 166 h 203"/>
                  <a:gd name="T24" fmla="*/ 73 w 169"/>
                  <a:gd name="T25" fmla="*/ 133 h 203"/>
                  <a:gd name="T26" fmla="*/ 31 w 169"/>
                  <a:gd name="T27" fmla="*/ 79 h 203"/>
                  <a:gd name="T28" fmla="*/ 21 w 169"/>
                  <a:gd name="T29" fmla="*/ 73 h 203"/>
                  <a:gd name="T30" fmla="*/ 17 w 169"/>
                  <a:gd name="T31" fmla="*/ 67 h 203"/>
                  <a:gd name="T32" fmla="*/ 0 w 169"/>
                  <a:gd name="T33" fmla="*/ 32 h 203"/>
                  <a:gd name="T34" fmla="*/ 4 w 169"/>
                  <a:gd name="T35" fmla="*/ 25 h 203"/>
                  <a:gd name="T36" fmla="*/ 20 w 169"/>
                  <a:gd name="T37" fmla="*/ 8 h 203"/>
                  <a:gd name="T38" fmla="*/ 19 w 169"/>
                  <a:gd name="T39" fmla="*/ 8 h 203"/>
                  <a:gd name="T40" fmla="*/ 37 w 169"/>
                  <a:gd name="T41" fmla="*/ 4 h 203"/>
                  <a:gd name="T42" fmla="*/ 49 w 169"/>
                  <a:gd name="T43" fmla="*/ 2 h 203"/>
                  <a:gd name="T44" fmla="*/ 68 w 169"/>
                  <a:gd name="T45" fmla="*/ 4 h 203"/>
                  <a:gd name="T46" fmla="*/ 59 w 169"/>
                  <a:gd name="T47" fmla="*/ 51 h 203"/>
                  <a:gd name="T48" fmla="*/ 88 w 169"/>
                  <a:gd name="T49" fmla="*/ 99 h 203"/>
                  <a:gd name="T50" fmla="*/ 148 w 169"/>
                  <a:gd name="T51" fmla="*/ 128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9" h="203">
                    <a:moveTo>
                      <a:pt x="148" y="128"/>
                    </a:moveTo>
                    <a:cubicBezTo>
                      <a:pt x="151" y="140"/>
                      <a:pt x="165" y="127"/>
                      <a:pt x="169" y="137"/>
                    </a:cubicBezTo>
                    <a:cubicBezTo>
                      <a:pt x="169" y="140"/>
                      <a:pt x="167" y="142"/>
                      <a:pt x="165" y="143"/>
                    </a:cubicBezTo>
                    <a:cubicBezTo>
                      <a:pt x="161" y="147"/>
                      <a:pt x="156" y="150"/>
                      <a:pt x="151" y="150"/>
                    </a:cubicBezTo>
                    <a:cubicBezTo>
                      <a:pt x="139" y="152"/>
                      <a:pt x="128" y="152"/>
                      <a:pt x="117" y="155"/>
                    </a:cubicBezTo>
                    <a:cubicBezTo>
                      <a:pt x="114" y="155"/>
                      <a:pt x="111" y="155"/>
                      <a:pt x="109" y="155"/>
                    </a:cubicBezTo>
                    <a:cubicBezTo>
                      <a:pt x="101" y="151"/>
                      <a:pt x="104" y="159"/>
                      <a:pt x="102" y="162"/>
                    </a:cubicBezTo>
                    <a:cubicBezTo>
                      <a:pt x="96" y="172"/>
                      <a:pt x="83" y="175"/>
                      <a:pt x="77" y="185"/>
                    </a:cubicBezTo>
                    <a:cubicBezTo>
                      <a:pt x="71" y="191"/>
                      <a:pt x="64" y="195"/>
                      <a:pt x="59" y="201"/>
                    </a:cubicBezTo>
                    <a:cubicBezTo>
                      <a:pt x="54" y="203"/>
                      <a:pt x="50" y="201"/>
                      <a:pt x="46" y="197"/>
                    </a:cubicBezTo>
                    <a:cubicBezTo>
                      <a:pt x="45" y="194"/>
                      <a:pt x="44" y="192"/>
                      <a:pt x="45" y="189"/>
                    </a:cubicBezTo>
                    <a:cubicBezTo>
                      <a:pt x="49" y="177"/>
                      <a:pt x="60" y="172"/>
                      <a:pt x="68" y="166"/>
                    </a:cubicBezTo>
                    <a:cubicBezTo>
                      <a:pt x="80" y="156"/>
                      <a:pt x="83" y="146"/>
                      <a:pt x="73" y="133"/>
                    </a:cubicBezTo>
                    <a:cubicBezTo>
                      <a:pt x="59" y="115"/>
                      <a:pt x="50" y="93"/>
                      <a:pt x="31" y="79"/>
                    </a:cubicBezTo>
                    <a:cubicBezTo>
                      <a:pt x="27" y="78"/>
                      <a:pt x="24" y="76"/>
                      <a:pt x="21" y="73"/>
                    </a:cubicBezTo>
                    <a:cubicBezTo>
                      <a:pt x="19" y="71"/>
                      <a:pt x="18" y="69"/>
                      <a:pt x="17" y="67"/>
                    </a:cubicBezTo>
                    <a:cubicBezTo>
                      <a:pt x="18" y="52"/>
                      <a:pt x="2" y="45"/>
                      <a:pt x="0" y="32"/>
                    </a:cubicBezTo>
                    <a:cubicBezTo>
                      <a:pt x="1" y="30"/>
                      <a:pt x="2" y="27"/>
                      <a:pt x="4" y="25"/>
                    </a:cubicBezTo>
                    <a:cubicBezTo>
                      <a:pt x="11" y="21"/>
                      <a:pt x="13" y="13"/>
                      <a:pt x="2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25" y="5"/>
                      <a:pt x="32" y="7"/>
                      <a:pt x="37" y="4"/>
                    </a:cubicBezTo>
                    <a:cubicBezTo>
                      <a:pt x="41" y="4"/>
                      <a:pt x="45" y="3"/>
                      <a:pt x="49" y="2"/>
                    </a:cubicBezTo>
                    <a:cubicBezTo>
                      <a:pt x="55" y="3"/>
                      <a:pt x="62" y="0"/>
                      <a:pt x="68" y="4"/>
                    </a:cubicBezTo>
                    <a:cubicBezTo>
                      <a:pt x="42" y="20"/>
                      <a:pt x="43" y="21"/>
                      <a:pt x="59" y="51"/>
                    </a:cubicBezTo>
                    <a:cubicBezTo>
                      <a:pt x="68" y="67"/>
                      <a:pt x="77" y="83"/>
                      <a:pt x="88" y="99"/>
                    </a:cubicBezTo>
                    <a:cubicBezTo>
                      <a:pt x="109" y="133"/>
                      <a:pt x="108" y="133"/>
                      <a:pt x="148" y="128"/>
                    </a:cubicBezTo>
                    <a:close/>
                  </a:path>
                </a:pathLst>
              </a:custGeom>
              <a:solidFill>
                <a:srgbClr val="F9DE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06" name="Freeform 10">
                <a:extLst>
                  <a:ext uri="{FF2B5EF4-FFF2-40B4-BE49-F238E27FC236}">
                    <a16:creationId xmlns:a16="http://schemas.microsoft.com/office/drawing/2014/main" id="{8FBAC40E-0434-DDEC-8F63-BE65624E213B}"/>
                  </a:ext>
                </a:extLst>
              </p:cNvPr>
              <p:cNvSpPr/>
              <p:nvPr/>
            </p:nvSpPr>
            <p:spPr bwMode="auto">
              <a:xfrm>
                <a:off x="2331" y="1889"/>
                <a:ext cx="784" cy="196"/>
              </a:xfrm>
              <a:custGeom>
                <a:avLst/>
                <a:gdLst>
                  <a:gd name="T0" fmla="*/ 113 w 442"/>
                  <a:gd name="T1" fmla="*/ 54 h 110"/>
                  <a:gd name="T2" fmla="*/ 103 w 442"/>
                  <a:gd name="T3" fmla="*/ 52 h 110"/>
                  <a:gd name="T4" fmla="*/ 87 w 442"/>
                  <a:gd name="T5" fmla="*/ 40 h 110"/>
                  <a:gd name="T6" fmla="*/ 75 w 442"/>
                  <a:gd name="T7" fmla="*/ 32 h 110"/>
                  <a:gd name="T8" fmla="*/ 68 w 442"/>
                  <a:gd name="T9" fmla="*/ 31 h 110"/>
                  <a:gd name="T10" fmla="*/ 53 w 442"/>
                  <a:gd name="T11" fmla="*/ 32 h 110"/>
                  <a:gd name="T12" fmla="*/ 36 w 442"/>
                  <a:gd name="T13" fmla="*/ 27 h 110"/>
                  <a:gd name="T14" fmla="*/ 27 w 442"/>
                  <a:gd name="T15" fmla="*/ 22 h 110"/>
                  <a:gd name="T16" fmla="*/ 12 w 442"/>
                  <a:gd name="T17" fmla="*/ 18 h 110"/>
                  <a:gd name="T18" fmla="*/ 16 w 442"/>
                  <a:gd name="T19" fmla="*/ 2 h 110"/>
                  <a:gd name="T20" fmla="*/ 86 w 442"/>
                  <a:gd name="T21" fmla="*/ 17 h 110"/>
                  <a:gd name="T22" fmla="*/ 140 w 442"/>
                  <a:gd name="T23" fmla="*/ 30 h 110"/>
                  <a:gd name="T24" fmla="*/ 166 w 442"/>
                  <a:gd name="T25" fmla="*/ 31 h 110"/>
                  <a:gd name="T26" fmla="*/ 171 w 442"/>
                  <a:gd name="T27" fmla="*/ 30 h 110"/>
                  <a:gd name="T28" fmla="*/ 187 w 442"/>
                  <a:gd name="T29" fmla="*/ 32 h 110"/>
                  <a:gd name="T30" fmla="*/ 197 w 442"/>
                  <a:gd name="T31" fmla="*/ 33 h 110"/>
                  <a:gd name="T32" fmla="*/ 203 w 442"/>
                  <a:gd name="T33" fmla="*/ 38 h 110"/>
                  <a:gd name="T34" fmla="*/ 216 w 442"/>
                  <a:gd name="T35" fmla="*/ 49 h 110"/>
                  <a:gd name="T36" fmla="*/ 327 w 442"/>
                  <a:gd name="T37" fmla="*/ 68 h 110"/>
                  <a:gd name="T38" fmla="*/ 436 w 442"/>
                  <a:gd name="T39" fmla="*/ 89 h 110"/>
                  <a:gd name="T40" fmla="*/ 440 w 442"/>
                  <a:gd name="T41" fmla="*/ 93 h 110"/>
                  <a:gd name="T42" fmla="*/ 426 w 442"/>
                  <a:gd name="T43" fmla="*/ 110 h 110"/>
                  <a:gd name="T44" fmla="*/ 421 w 442"/>
                  <a:gd name="T45" fmla="*/ 109 h 110"/>
                  <a:gd name="T46" fmla="*/ 406 w 442"/>
                  <a:gd name="T47" fmla="*/ 102 h 110"/>
                  <a:gd name="T48" fmla="*/ 402 w 442"/>
                  <a:gd name="T49" fmla="*/ 99 h 110"/>
                  <a:gd name="T50" fmla="*/ 391 w 442"/>
                  <a:gd name="T51" fmla="*/ 101 h 110"/>
                  <a:gd name="T52" fmla="*/ 386 w 442"/>
                  <a:gd name="T53" fmla="*/ 99 h 110"/>
                  <a:gd name="T54" fmla="*/ 373 w 442"/>
                  <a:gd name="T55" fmla="*/ 99 h 110"/>
                  <a:gd name="T56" fmla="*/ 356 w 442"/>
                  <a:gd name="T57" fmla="*/ 95 h 110"/>
                  <a:gd name="T58" fmla="*/ 342 w 442"/>
                  <a:gd name="T59" fmla="*/ 91 h 110"/>
                  <a:gd name="T60" fmla="*/ 329 w 442"/>
                  <a:gd name="T61" fmla="*/ 88 h 110"/>
                  <a:gd name="T62" fmla="*/ 306 w 442"/>
                  <a:gd name="T63" fmla="*/ 89 h 110"/>
                  <a:gd name="T64" fmla="*/ 225 w 442"/>
                  <a:gd name="T65" fmla="*/ 81 h 110"/>
                  <a:gd name="T66" fmla="*/ 166 w 442"/>
                  <a:gd name="T67" fmla="*/ 64 h 110"/>
                  <a:gd name="T68" fmla="*/ 156 w 442"/>
                  <a:gd name="T69" fmla="*/ 55 h 110"/>
                  <a:gd name="T70" fmla="*/ 145 w 442"/>
                  <a:gd name="T71" fmla="*/ 51 h 110"/>
                  <a:gd name="T72" fmla="*/ 121 w 442"/>
                  <a:gd name="T73" fmla="*/ 48 h 110"/>
                  <a:gd name="T74" fmla="*/ 119 w 442"/>
                  <a:gd name="T75" fmla="*/ 50 h 110"/>
                  <a:gd name="T76" fmla="*/ 113 w 442"/>
                  <a:gd name="T77" fmla="*/ 5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42" h="110">
                    <a:moveTo>
                      <a:pt x="113" y="54"/>
                    </a:moveTo>
                    <a:cubicBezTo>
                      <a:pt x="110" y="53"/>
                      <a:pt x="106" y="53"/>
                      <a:pt x="103" y="52"/>
                    </a:cubicBezTo>
                    <a:cubicBezTo>
                      <a:pt x="98" y="47"/>
                      <a:pt x="93" y="43"/>
                      <a:pt x="87" y="40"/>
                    </a:cubicBezTo>
                    <a:cubicBezTo>
                      <a:pt x="83" y="37"/>
                      <a:pt x="79" y="34"/>
                      <a:pt x="75" y="32"/>
                    </a:cubicBezTo>
                    <a:cubicBezTo>
                      <a:pt x="72" y="31"/>
                      <a:pt x="70" y="31"/>
                      <a:pt x="68" y="31"/>
                    </a:cubicBezTo>
                    <a:cubicBezTo>
                      <a:pt x="63" y="31"/>
                      <a:pt x="58" y="33"/>
                      <a:pt x="53" y="32"/>
                    </a:cubicBezTo>
                    <a:cubicBezTo>
                      <a:pt x="47" y="31"/>
                      <a:pt x="41" y="30"/>
                      <a:pt x="36" y="27"/>
                    </a:cubicBezTo>
                    <a:cubicBezTo>
                      <a:pt x="34" y="23"/>
                      <a:pt x="32" y="20"/>
                      <a:pt x="27" y="22"/>
                    </a:cubicBezTo>
                    <a:cubicBezTo>
                      <a:pt x="22" y="19"/>
                      <a:pt x="17" y="20"/>
                      <a:pt x="12" y="18"/>
                    </a:cubicBezTo>
                    <a:cubicBezTo>
                      <a:pt x="0" y="8"/>
                      <a:pt x="10" y="5"/>
                      <a:pt x="16" y="2"/>
                    </a:cubicBezTo>
                    <a:cubicBezTo>
                      <a:pt x="41" y="0"/>
                      <a:pt x="63" y="12"/>
                      <a:pt x="86" y="17"/>
                    </a:cubicBezTo>
                    <a:cubicBezTo>
                      <a:pt x="104" y="22"/>
                      <a:pt x="121" y="29"/>
                      <a:pt x="140" y="30"/>
                    </a:cubicBezTo>
                    <a:cubicBezTo>
                      <a:pt x="148" y="28"/>
                      <a:pt x="157" y="36"/>
                      <a:pt x="166" y="31"/>
                    </a:cubicBezTo>
                    <a:cubicBezTo>
                      <a:pt x="168" y="30"/>
                      <a:pt x="169" y="30"/>
                      <a:pt x="171" y="30"/>
                    </a:cubicBezTo>
                    <a:cubicBezTo>
                      <a:pt x="177" y="29"/>
                      <a:pt x="182" y="31"/>
                      <a:pt x="187" y="32"/>
                    </a:cubicBezTo>
                    <a:cubicBezTo>
                      <a:pt x="191" y="32"/>
                      <a:pt x="194" y="32"/>
                      <a:pt x="197" y="33"/>
                    </a:cubicBezTo>
                    <a:cubicBezTo>
                      <a:pt x="200" y="34"/>
                      <a:pt x="202" y="36"/>
                      <a:pt x="203" y="38"/>
                    </a:cubicBezTo>
                    <a:cubicBezTo>
                      <a:pt x="205" y="44"/>
                      <a:pt x="213" y="44"/>
                      <a:pt x="216" y="49"/>
                    </a:cubicBezTo>
                    <a:cubicBezTo>
                      <a:pt x="252" y="60"/>
                      <a:pt x="290" y="61"/>
                      <a:pt x="327" y="68"/>
                    </a:cubicBezTo>
                    <a:cubicBezTo>
                      <a:pt x="363" y="74"/>
                      <a:pt x="400" y="78"/>
                      <a:pt x="436" y="89"/>
                    </a:cubicBezTo>
                    <a:cubicBezTo>
                      <a:pt x="437" y="90"/>
                      <a:pt x="439" y="92"/>
                      <a:pt x="440" y="93"/>
                    </a:cubicBezTo>
                    <a:cubicBezTo>
                      <a:pt x="442" y="104"/>
                      <a:pt x="435" y="108"/>
                      <a:pt x="426" y="110"/>
                    </a:cubicBezTo>
                    <a:cubicBezTo>
                      <a:pt x="425" y="110"/>
                      <a:pt x="423" y="110"/>
                      <a:pt x="421" y="109"/>
                    </a:cubicBezTo>
                    <a:cubicBezTo>
                      <a:pt x="418" y="104"/>
                      <a:pt x="411" y="104"/>
                      <a:pt x="406" y="102"/>
                    </a:cubicBezTo>
                    <a:cubicBezTo>
                      <a:pt x="404" y="101"/>
                      <a:pt x="408" y="94"/>
                      <a:pt x="402" y="99"/>
                    </a:cubicBezTo>
                    <a:cubicBezTo>
                      <a:pt x="399" y="101"/>
                      <a:pt x="395" y="101"/>
                      <a:pt x="391" y="101"/>
                    </a:cubicBezTo>
                    <a:cubicBezTo>
                      <a:pt x="390" y="100"/>
                      <a:pt x="388" y="100"/>
                      <a:pt x="386" y="99"/>
                    </a:cubicBezTo>
                    <a:cubicBezTo>
                      <a:pt x="382" y="97"/>
                      <a:pt x="378" y="97"/>
                      <a:pt x="373" y="99"/>
                    </a:cubicBezTo>
                    <a:cubicBezTo>
                      <a:pt x="367" y="99"/>
                      <a:pt x="361" y="98"/>
                      <a:pt x="356" y="95"/>
                    </a:cubicBezTo>
                    <a:cubicBezTo>
                      <a:pt x="352" y="90"/>
                      <a:pt x="347" y="92"/>
                      <a:pt x="342" y="91"/>
                    </a:cubicBezTo>
                    <a:cubicBezTo>
                      <a:pt x="338" y="90"/>
                      <a:pt x="334" y="89"/>
                      <a:pt x="329" y="88"/>
                    </a:cubicBezTo>
                    <a:cubicBezTo>
                      <a:pt x="321" y="86"/>
                      <a:pt x="314" y="90"/>
                      <a:pt x="306" y="89"/>
                    </a:cubicBezTo>
                    <a:cubicBezTo>
                      <a:pt x="280" y="83"/>
                      <a:pt x="253" y="81"/>
                      <a:pt x="225" y="81"/>
                    </a:cubicBezTo>
                    <a:cubicBezTo>
                      <a:pt x="205" y="78"/>
                      <a:pt x="187" y="66"/>
                      <a:pt x="166" y="64"/>
                    </a:cubicBezTo>
                    <a:cubicBezTo>
                      <a:pt x="162" y="62"/>
                      <a:pt x="159" y="59"/>
                      <a:pt x="156" y="55"/>
                    </a:cubicBezTo>
                    <a:cubicBezTo>
                      <a:pt x="153" y="52"/>
                      <a:pt x="149" y="51"/>
                      <a:pt x="145" y="51"/>
                    </a:cubicBezTo>
                    <a:cubicBezTo>
                      <a:pt x="137" y="51"/>
                      <a:pt x="129" y="51"/>
                      <a:pt x="121" y="48"/>
                    </a:cubicBezTo>
                    <a:cubicBezTo>
                      <a:pt x="119" y="47"/>
                      <a:pt x="117" y="46"/>
                      <a:pt x="119" y="50"/>
                    </a:cubicBezTo>
                    <a:cubicBezTo>
                      <a:pt x="119" y="54"/>
                      <a:pt x="116" y="55"/>
                      <a:pt x="113" y="54"/>
                    </a:cubicBezTo>
                    <a:close/>
                  </a:path>
                </a:pathLst>
              </a:custGeom>
              <a:solidFill>
                <a:srgbClr val="2C1E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07" name="Freeform 11">
                <a:extLst>
                  <a:ext uri="{FF2B5EF4-FFF2-40B4-BE49-F238E27FC236}">
                    <a16:creationId xmlns:a16="http://schemas.microsoft.com/office/drawing/2014/main" id="{C403F8E3-5087-900D-7AE2-E4D0EDCA001B}"/>
                  </a:ext>
                </a:extLst>
              </p:cNvPr>
              <p:cNvSpPr/>
              <p:nvPr/>
            </p:nvSpPr>
            <p:spPr bwMode="auto">
              <a:xfrm>
                <a:off x="2051" y="1415"/>
                <a:ext cx="193" cy="279"/>
              </a:xfrm>
              <a:custGeom>
                <a:avLst/>
                <a:gdLst>
                  <a:gd name="T0" fmla="*/ 17 w 109"/>
                  <a:gd name="T1" fmla="*/ 0 h 157"/>
                  <a:gd name="T2" fmla="*/ 37 w 109"/>
                  <a:gd name="T3" fmla="*/ 34 h 157"/>
                  <a:gd name="T4" fmla="*/ 39 w 109"/>
                  <a:gd name="T5" fmla="*/ 41 h 157"/>
                  <a:gd name="T6" fmla="*/ 46 w 109"/>
                  <a:gd name="T7" fmla="*/ 50 h 157"/>
                  <a:gd name="T8" fmla="*/ 48 w 109"/>
                  <a:gd name="T9" fmla="*/ 43 h 157"/>
                  <a:gd name="T10" fmla="*/ 65 w 109"/>
                  <a:gd name="T11" fmla="*/ 57 h 157"/>
                  <a:gd name="T12" fmla="*/ 95 w 109"/>
                  <a:gd name="T13" fmla="*/ 99 h 157"/>
                  <a:gd name="T14" fmla="*/ 89 w 109"/>
                  <a:gd name="T15" fmla="*/ 138 h 157"/>
                  <a:gd name="T16" fmla="*/ 65 w 109"/>
                  <a:gd name="T17" fmla="*/ 156 h 157"/>
                  <a:gd name="T18" fmla="*/ 60 w 109"/>
                  <a:gd name="T19" fmla="*/ 156 h 157"/>
                  <a:gd name="T20" fmla="*/ 53 w 109"/>
                  <a:gd name="T21" fmla="*/ 144 h 157"/>
                  <a:gd name="T22" fmla="*/ 52 w 109"/>
                  <a:gd name="T23" fmla="*/ 136 h 157"/>
                  <a:gd name="T24" fmla="*/ 43 w 109"/>
                  <a:gd name="T25" fmla="*/ 121 h 157"/>
                  <a:gd name="T26" fmla="*/ 30 w 109"/>
                  <a:gd name="T27" fmla="*/ 104 h 157"/>
                  <a:gd name="T28" fmla="*/ 30 w 109"/>
                  <a:gd name="T29" fmla="*/ 93 h 157"/>
                  <a:gd name="T30" fmla="*/ 22 w 109"/>
                  <a:gd name="T31" fmla="*/ 60 h 157"/>
                  <a:gd name="T32" fmla="*/ 19 w 109"/>
                  <a:gd name="T33" fmla="*/ 56 h 157"/>
                  <a:gd name="T34" fmla="*/ 7 w 109"/>
                  <a:gd name="T35" fmla="*/ 36 h 157"/>
                  <a:gd name="T36" fmla="*/ 2 w 109"/>
                  <a:gd name="T37" fmla="*/ 26 h 157"/>
                  <a:gd name="T38" fmla="*/ 10 w 109"/>
                  <a:gd name="T39" fmla="*/ 8 h 157"/>
                  <a:gd name="T40" fmla="*/ 17 w 109"/>
                  <a:gd name="T41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9" h="157">
                    <a:moveTo>
                      <a:pt x="17" y="0"/>
                    </a:moveTo>
                    <a:cubicBezTo>
                      <a:pt x="28" y="9"/>
                      <a:pt x="40" y="17"/>
                      <a:pt x="37" y="34"/>
                    </a:cubicBezTo>
                    <a:cubicBezTo>
                      <a:pt x="36" y="37"/>
                      <a:pt x="36" y="40"/>
                      <a:pt x="39" y="41"/>
                    </a:cubicBezTo>
                    <a:cubicBezTo>
                      <a:pt x="41" y="44"/>
                      <a:pt x="43" y="47"/>
                      <a:pt x="46" y="50"/>
                    </a:cubicBezTo>
                    <a:cubicBezTo>
                      <a:pt x="47" y="48"/>
                      <a:pt x="46" y="45"/>
                      <a:pt x="48" y="43"/>
                    </a:cubicBezTo>
                    <a:cubicBezTo>
                      <a:pt x="58" y="42"/>
                      <a:pt x="61" y="51"/>
                      <a:pt x="65" y="57"/>
                    </a:cubicBezTo>
                    <a:cubicBezTo>
                      <a:pt x="75" y="71"/>
                      <a:pt x="84" y="86"/>
                      <a:pt x="95" y="99"/>
                    </a:cubicBezTo>
                    <a:cubicBezTo>
                      <a:pt x="109" y="116"/>
                      <a:pt x="101" y="127"/>
                      <a:pt x="89" y="138"/>
                    </a:cubicBezTo>
                    <a:cubicBezTo>
                      <a:pt x="81" y="144"/>
                      <a:pt x="73" y="150"/>
                      <a:pt x="65" y="156"/>
                    </a:cubicBezTo>
                    <a:cubicBezTo>
                      <a:pt x="63" y="157"/>
                      <a:pt x="62" y="157"/>
                      <a:pt x="60" y="156"/>
                    </a:cubicBezTo>
                    <a:cubicBezTo>
                      <a:pt x="56" y="153"/>
                      <a:pt x="54" y="149"/>
                      <a:pt x="53" y="144"/>
                    </a:cubicBezTo>
                    <a:cubicBezTo>
                      <a:pt x="52" y="142"/>
                      <a:pt x="52" y="139"/>
                      <a:pt x="52" y="136"/>
                    </a:cubicBezTo>
                    <a:cubicBezTo>
                      <a:pt x="52" y="129"/>
                      <a:pt x="48" y="125"/>
                      <a:pt x="43" y="121"/>
                    </a:cubicBezTo>
                    <a:cubicBezTo>
                      <a:pt x="38" y="116"/>
                      <a:pt x="33" y="111"/>
                      <a:pt x="30" y="104"/>
                    </a:cubicBezTo>
                    <a:cubicBezTo>
                      <a:pt x="29" y="100"/>
                      <a:pt x="29" y="96"/>
                      <a:pt x="30" y="93"/>
                    </a:cubicBezTo>
                    <a:cubicBezTo>
                      <a:pt x="41" y="78"/>
                      <a:pt x="29" y="70"/>
                      <a:pt x="22" y="60"/>
                    </a:cubicBezTo>
                    <a:cubicBezTo>
                      <a:pt x="21" y="59"/>
                      <a:pt x="20" y="58"/>
                      <a:pt x="19" y="56"/>
                    </a:cubicBezTo>
                    <a:cubicBezTo>
                      <a:pt x="16" y="49"/>
                      <a:pt x="13" y="42"/>
                      <a:pt x="7" y="36"/>
                    </a:cubicBezTo>
                    <a:cubicBezTo>
                      <a:pt x="4" y="33"/>
                      <a:pt x="2" y="30"/>
                      <a:pt x="2" y="26"/>
                    </a:cubicBezTo>
                    <a:cubicBezTo>
                      <a:pt x="0" y="18"/>
                      <a:pt x="5" y="13"/>
                      <a:pt x="10" y="8"/>
                    </a:cubicBezTo>
                    <a:cubicBezTo>
                      <a:pt x="11" y="4"/>
                      <a:pt x="12" y="0"/>
                      <a:pt x="17" y="0"/>
                    </a:cubicBezTo>
                    <a:close/>
                  </a:path>
                </a:pathLst>
              </a:custGeom>
              <a:solidFill>
                <a:srgbClr val="DEBF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08" name="Freeform 12">
                <a:extLst>
                  <a:ext uri="{FF2B5EF4-FFF2-40B4-BE49-F238E27FC236}">
                    <a16:creationId xmlns:a16="http://schemas.microsoft.com/office/drawing/2014/main" id="{CE96506E-8152-EB5E-4B01-8E05A96D20B3}"/>
                  </a:ext>
                </a:extLst>
              </p:cNvPr>
              <p:cNvSpPr/>
              <p:nvPr/>
            </p:nvSpPr>
            <p:spPr bwMode="auto">
              <a:xfrm>
                <a:off x="3271" y="1525"/>
                <a:ext cx="115" cy="449"/>
              </a:xfrm>
              <a:custGeom>
                <a:avLst/>
                <a:gdLst>
                  <a:gd name="T0" fmla="*/ 16 w 65"/>
                  <a:gd name="T1" fmla="*/ 106 h 253"/>
                  <a:gd name="T2" fmla="*/ 16 w 65"/>
                  <a:gd name="T3" fmla="*/ 97 h 253"/>
                  <a:gd name="T4" fmla="*/ 23 w 65"/>
                  <a:gd name="T5" fmla="*/ 66 h 253"/>
                  <a:gd name="T6" fmla="*/ 37 w 65"/>
                  <a:gd name="T7" fmla="*/ 40 h 253"/>
                  <a:gd name="T8" fmla="*/ 47 w 65"/>
                  <a:gd name="T9" fmla="*/ 2 h 253"/>
                  <a:gd name="T10" fmla="*/ 53 w 65"/>
                  <a:gd name="T11" fmla="*/ 2 h 253"/>
                  <a:gd name="T12" fmla="*/ 61 w 65"/>
                  <a:gd name="T13" fmla="*/ 7 h 253"/>
                  <a:gd name="T14" fmla="*/ 64 w 65"/>
                  <a:gd name="T15" fmla="*/ 27 h 253"/>
                  <a:gd name="T16" fmla="*/ 62 w 65"/>
                  <a:gd name="T17" fmla="*/ 35 h 253"/>
                  <a:gd name="T18" fmla="*/ 54 w 65"/>
                  <a:gd name="T19" fmla="*/ 62 h 253"/>
                  <a:gd name="T20" fmla="*/ 53 w 65"/>
                  <a:gd name="T21" fmla="*/ 67 h 253"/>
                  <a:gd name="T22" fmla="*/ 42 w 65"/>
                  <a:gd name="T23" fmla="*/ 91 h 253"/>
                  <a:gd name="T24" fmla="*/ 41 w 65"/>
                  <a:gd name="T25" fmla="*/ 100 h 253"/>
                  <a:gd name="T26" fmla="*/ 43 w 65"/>
                  <a:gd name="T27" fmla="*/ 90 h 253"/>
                  <a:gd name="T28" fmla="*/ 49 w 65"/>
                  <a:gd name="T29" fmla="*/ 77 h 253"/>
                  <a:gd name="T30" fmla="*/ 56 w 65"/>
                  <a:gd name="T31" fmla="*/ 85 h 253"/>
                  <a:gd name="T32" fmla="*/ 54 w 65"/>
                  <a:gd name="T33" fmla="*/ 109 h 253"/>
                  <a:gd name="T34" fmla="*/ 52 w 65"/>
                  <a:gd name="T35" fmla="*/ 121 h 253"/>
                  <a:gd name="T36" fmla="*/ 50 w 65"/>
                  <a:gd name="T37" fmla="*/ 126 h 253"/>
                  <a:gd name="T38" fmla="*/ 43 w 65"/>
                  <a:gd name="T39" fmla="*/ 147 h 253"/>
                  <a:gd name="T40" fmla="*/ 39 w 65"/>
                  <a:gd name="T41" fmla="*/ 190 h 253"/>
                  <a:gd name="T42" fmla="*/ 30 w 65"/>
                  <a:gd name="T43" fmla="*/ 203 h 253"/>
                  <a:gd name="T44" fmla="*/ 23 w 65"/>
                  <a:gd name="T45" fmla="*/ 233 h 253"/>
                  <a:gd name="T46" fmla="*/ 16 w 65"/>
                  <a:gd name="T47" fmla="*/ 251 h 253"/>
                  <a:gd name="T48" fmla="*/ 5 w 65"/>
                  <a:gd name="T49" fmla="*/ 245 h 253"/>
                  <a:gd name="T50" fmla="*/ 2 w 65"/>
                  <a:gd name="T51" fmla="*/ 215 h 253"/>
                  <a:gd name="T52" fmla="*/ 1 w 65"/>
                  <a:gd name="T53" fmla="*/ 209 h 253"/>
                  <a:gd name="T54" fmla="*/ 1 w 65"/>
                  <a:gd name="T55" fmla="*/ 201 h 253"/>
                  <a:gd name="T56" fmla="*/ 5 w 65"/>
                  <a:gd name="T57" fmla="*/ 179 h 253"/>
                  <a:gd name="T58" fmla="*/ 12 w 65"/>
                  <a:gd name="T59" fmla="*/ 158 h 253"/>
                  <a:gd name="T60" fmla="*/ 6 w 65"/>
                  <a:gd name="T61" fmla="*/ 152 h 253"/>
                  <a:gd name="T62" fmla="*/ 10 w 65"/>
                  <a:gd name="T63" fmla="*/ 126 h 253"/>
                  <a:gd name="T64" fmla="*/ 16 w 65"/>
                  <a:gd name="T65" fmla="*/ 106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5" h="253">
                    <a:moveTo>
                      <a:pt x="16" y="106"/>
                    </a:moveTo>
                    <a:cubicBezTo>
                      <a:pt x="16" y="103"/>
                      <a:pt x="16" y="100"/>
                      <a:pt x="16" y="97"/>
                    </a:cubicBezTo>
                    <a:cubicBezTo>
                      <a:pt x="19" y="87"/>
                      <a:pt x="17" y="76"/>
                      <a:pt x="23" y="66"/>
                    </a:cubicBezTo>
                    <a:cubicBezTo>
                      <a:pt x="33" y="60"/>
                      <a:pt x="33" y="49"/>
                      <a:pt x="37" y="40"/>
                    </a:cubicBezTo>
                    <a:cubicBezTo>
                      <a:pt x="41" y="27"/>
                      <a:pt x="39" y="13"/>
                      <a:pt x="47" y="2"/>
                    </a:cubicBezTo>
                    <a:cubicBezTo>
                      <a:pt x="49" y="0"/>
                      <a:pt x="51" y="0"/>
                      <a:pt x="53" y="2"/>
                    </a:cubicBezTo>
                    <a:cubicBezTo>
                      <a:pt x="56" y="4"/>
                      <a:pt x="58" y="5"/>
                      <a:pt x="61" y="7"/>
                    </a:cubicBezTo>
                    <a:cubicBezTo>
                      <a:pt x="60" y="14"/>
                      <a:pt x="65" y="20"/>
                      <a:pt x="64" y="27"/>
                    </a:cubicBezTo>
                    <a:cubicBezTo>
                      <a:pt x="64" y="30"/>
                      <a:pt x="63" y="32"/>
                      <a:pt x="62" y="35"/>
                    </a:cubicBezTo>
                    <a:cubicBezTo>
                      <a:pt x="56" y="43"/>
                      <a:pt x="54" y="52"/>
                      <a:pt x="54" y="62"/>
                    </a:cubicBezTo>
                    <a:cubicBezTo>
                      <a:pt x="54" y="64"/>
                      <a:pt x="54" y="66"/>
                      <a:pt x="53" y="67"/>
                    </a:cubicBezTo>
                    <a:cubicBezTo>
                      <a:pt x="47" y="74"/>
                      <a:pt x="47" y="83"/>
                      <a:pt x="42" y="91"/>
                    </a:cubicBezTo>
                    <a:cubicBezTo>
                      <a:pt x="42" y="94"/>
                      <a:pt x="42" y="97"/>
                      <a:pt x="41" y="100"/>
                    </a:cubicBezTo>
                    <a:cubicBezTo>
                      <a:pt x="42" y="97"/>
                      <a:pt x="42" y="93"/>
                      <a:pt x="43" y="90"/>
                    </a:cubicBezTo>
                    <a:cubicBezTo>
                      <a:pt x="47" y="86"/>
                      <a:pt x="45" y="80"/>
                      <a:pt x="49" y="77"/>
                    </a:cubicBezTo>
                    <a:cubicBezTo>
                      <a:pt x="54" y="78"/>
                      <a:pt x="55" y="81"/>
                      <a:pt x="56" y="85"/>
                    </a:cubicBezTo>
                    <a:cubicBezTo>
                      <a:pt x="58" y="94"/>
                      <a:pt x="54" y="101"/>
                      <a:pt x="54" y="109"/>
                    </a:cubicBezTo>
                    <a:cubicBezTo>
                      <a:pt x="53" y="113"/>
                      <a:pt x="53" y="117"/>
                      <a:pt x="52" y="121"/>
                    </a:cubicBezTo>
                    <a:cubicBezTo>
                      <a:pt x="52" y="122"/>
                      <a:pt x="51" y="124"/>
                      <a:pt x="50" y="126"/>
                    </a:cubicBezTo>
                    <a:cubicBezTo>
                      <a:pt x="45" y="132"/>
                      <a:pt x="42" y="139"/>
                      <a:pt x="43" y="147"/>
                    </a:cubicBezTo>
                    <a:cubicBezTo>
                      <a:pt x="38" y="161"/>
                      <a:pt x="44" y="176"/>
                      <a:pt x="39" y="190"/>
                    </a:cubicBezTo>
                    <a:cubicBezTo>
                      <a:pt x="35" y="194"/>
                      <a:pt x="32" y="198"/>
                      <a:pt x="30" y="203"/>
                    </a:cubicBezTo>
                    <a:cubicBezTo>
                      <a:pt x="25" y="212"/>
                      <a:pt x="22" y="222"/>
                      <a:pt x="23" y="233"/>
                    </a:cubicBezTo>
                    <a:cubicBezTo>
                      <a:pt x="23" y="240"/>
                      <a:pt x="22" y="246"/>
                      <a:pt x="16" y="251"/>
                    </a:cubicBezTo>
                    <a:cubicBezTo>
                      <a:pt x="10" y="253"/>
                      <a:pt x="7" y="250"/>
                      <a:pt x="5" y="245"/>
                    </a:cubicBezTo>
                    <a:cubicBezTo>
                      <a:pt x="1" y="235"/>
                      <a:pt x="9" y="224"/>
                      <a:pt x="2" y="215"/>
                    </a:cubicBezTo>
                    <a:cubicBezTo>
                      <a:pt x="2" y="213"/>
                      <a:pt x="1" y="211"/>
                      <a:pt x="1" y="209"/>
                    </a:cubicBezTo>
                    <a:cubicBezTo>
                      <a:pt x="0" y="207"/>
                      <a:pt x="0" y="204"/>
                      <a:pt x="1" y="201"/>
                    </a:cubicBezTo>
                    <a:cubicBezTo>
                      <a:pt x="3" y="194"/>
                      <a:pt x="3" y="186"/>
                      <a:pt x="5" y="179"/>
                    </a:cubicBezTo>
                    <a:cubicBezTo>
                      <a:pt x="8" y="172"/>
                      <a:pt x="9" y="164"/>
                      <a:pt x="12" y="158"/>
                    </a:cubicBezTo>
                    <a:cubicBezTo>
                      <a:pt x="18" y="148"/>
                      <a:pt x="6" y="157"/>
                      <a:pt x="6" y="152"/>
                    </a:cubicBezTo>
                    <a:cubicBezTo>
                      <a:pt x="5" y="143"/>
                      <a:pt x="7" y="134"/>
                      <a:pt x="10" y="126"/>
                    </a:cubicBezTo>
                    <a:cubicBezTo>
                      <a:pt x="10" y="119"/>
                      <a:pt x="10" y="112"/>
                      <a:pt x="16" y="106"/>
                    </a:cubicBezTo>
                    <a:close/>
                  </a:path>
                </a:pathLst>
              </a:custGeom>
              <a:solidFill>
                <a:srgbClr val="F8E8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09" name="Freeform 13">
                <a:extLst>
                  <a:ext uri="{FF2B5EF4-FFF2-40B4-BE49-F238E27FC236}">
                    <a16:creationId xmlns:a16="http://schemas.microsoft.com/office/drawing/2014/main" id="{B8A20150-F301-B8AB-233B-504F95BEB72D}"/>
                  </a:ext>
                </a:extLst>
              </p:cNvPr>
              <p:cNvSpPr/>
              <p:nvPr/>
            </p:nvSpPr>
            <p:spPr bwMode="auto">
              <a:xfrm>
                <a:off x="2391" y="1322"/>
                <a:ext cx="147" cy="199"/>
              </a:xfrm>
              <a:custGeom>
                <a:avLst/>
                <a:gdLst>
                  <a:gd name="T0" fmla="*/ 10 w 83"/>
                  <a:gd name="T1" fmla="*/ 8 h 112"/>
                  <a:gd name="T2" fmla="*/ 12 w 83"/>
                  <a:gd name="T3" fmla="*/ 8 h 112"/>
                  <a:gd name="T4" fmla="*/ 25 w 83"/>
                  <a:gd name="T5" fmla="*/ 4 h 112"/>
                  <a:gd name="T6" fmla="*/ 38 w 83"/>
                  <a:gd name="T7" fmla="*/ 3 h 112"/>
                  <a:gd name="T8" fmla="*/ 41 w 83"/>
                  <a:gd name="T9" fmla="*/ 0 h 112"/>
                  <a:gd name="T10" fmla="*/ 49 w 83"/>
                  <a:gd name="T11" fmla="*/ 0 h 112"/>
                  <a:gd name="T12" fmla="*/ 56 w 83"/>
                  <a:gd name="T13" fmla="*/ 12 h 112"/>
                  <a:gd name="T14" fmla="*/ 54 w 83"/>
                  <a:gd name="T15" fmla="*/ 20 h 112"/>
                  <a:gd name="T16" fmla="*/ 49 w 83"/>
                  <a:gd name="T17" fmla="*/ 23 h 112"/>
                  <a:gd name="T18" fmla="*/ 28 w 83"/>
                  <a:gd name="T19" fmla="*/ 21 h 112"/>
                  <a:gd name="T20" fmla="*/ 24 w 83"/>
                  <a:gd name="T21" fmla="*/ 20 h 112"/>
                  <a:gd name="T22" fmla="*/ 17 w 83"/>
                  <a:gd name="T23" fmla="*/ 21 h 112"/>
                  <a:gd name="T24" fmla="*/ 24 w 83"/>
                  <a:gd name="T25" fmla="*/ 21 h 112"/>
                  <a:gd name="T26" fmla="*/ 33 w 83"/>
                  <a:gd name="T27" fmla="*/ 25 h 112"/>
                  <a:gd name="T28" fmla="*/ 49 w 83"/>
                  <a:gd name="T29" fmla="*/ 32 h 112"/>
                  <a:gd name="T30" fmla="*/ 48 w 83"/>
                  <a:gd name="T31" fmla="*/ 37 h 112"/>
                  <a:gd name="T32" fmla="*/ 41 w 83"/>
                  <a:gd name="T33" fmla="*/ 38 h 112"/>
                  <a:gd name="T34" fmla="*/ 53 w 83"/>
                  <a:gd name="T35" fmla="*/ 39 h 112"/>
                  <a:gd name="T36" fmla="*/ 54 w 83"/>
                  <a:gd name="T37" fmla="*/ 47 h 112"/>
                  <a:gd name="T38" fmla="*/ 44 w 83"/>
                  <a:gd name="T39" fmla="*/ 51 h 112"/>
                  <a:gd name="T40" fmla="*/ 37 w 83"/>
                  <a:gd name="T41" fmla="*/ 54 h 112"/>
                  <a:gd name="T42" fmla="*/ 48 w 83"/>
                  <a:gd name="T43" fmla="*/ 50 h 112"/>
                  <a:gd name="T44" fmla="*/ 68 w 83"/>
                  <a:gd name="T45" fmla="*/ 49 h 112"/>
                  <a:gd name="T46" fmla="*/ 73 w 83"/>
                  <a:gd name="T47" fmla="*/ 54 h 112"/>
                  <a:gd name="T48" fmla="*/ 76 w 83"/>
                  <a:gd name="T49" fmla="*/ 63 h 112"/>
                  <a:gd name="T50" fmla="*/ 78 w 83"/>
                  <a:gd name="T51" fmla="*/ 68 h 112"/>
                  <a:gd name="T52" fmla="*/ 69 w 83"/>
                  <a:gd name="T53" fmla="*/ 74 h 112"/>
                  <a:gd name="T54" fmla="*/ 55 w 83"/>
                  <a:gd name="T55" fmla="*/ 74 h 112"/>
                  <a:gd name="T56" fmla="*/ 66 w 83"/>
                  <a:gd name="T57" fmla="*/ 76 h 112"/>
                  <a:gd name="T58" fmla="*/ 73 w 83"/>
                  <a:gd name="T59" fmla="*/ 79 h 112"/>
                  <a:gd name="T60" fmla="*/ 74 w 83"/>
                  <a:gd name="T61" fmla="*/ 87 h 112"/>
                  <a:gd name="T62" fmla="*/ 68 w 83"/>
                  <a:gd name="T63" fmla="*/ 91 h 112"/>
                  <a:gd name="T64" fmla="*/ 80 w 83"/>
                  <a:gd name="T65" fmla="*/ 91 h 112"/>
                  <a:gd name="T66" fmla="*/ 83 w 83"/>
                  <a:gd name="T67" fmla="*/ 96 h 112"/>
                  <a:gd name="T68" fmla="*/ 48 w 83"/>
                  <a:gd name="T69" fmla="*/ 112 h 112"/>
                  <a:gd name="T70" fmla="*/ 0 w 83"/>
                  <a:gd name="T71" fmla="*/ 13 h 112"/>
                  <a:gd name="T72" fmla="*/ 10 w 83"/>
                  <a:gd name="T73" fmla="*/ 8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3" h="112">
                    <a:moveTo>
                      <a:pt x="10" y="8"/>
                    </a:moveTo>
                    <a:cubicBezTo>
                      <a:pt x="10" y="8"/>
                      <a:pt x="11" y="8"/>
                      <a:pt x="12" y="8"/>
                    </a:cubicBezTo>
                    <a:cubicBezTo>
                      <a:pt x="16" y="4"/>
                      <a:pt x="21" y="4"/>
                      <a:pt x="25" y="4"/>
                    </a:cubicBezTo>
                    <a:cubicBezTo>
                      <a:pt x="30" y="4"/>
                      <a:pt x="34" y="9"/>
                      <a:pt x="38" y="3"/>
                    </a:cubicBezTo>
                    <a:cubicBezTo>
                      <a:pt x="38" y="2"/>
                      <a:pt x="39" y="1"/>
                      <a:pt x="41" y="0"/>
                    </a:cubicBezTo>
                    <a:cubicBezTo>
                      <a:pt x="43" y="0"/>
                      <a:pt x="46" y="0"/>
                      <a:pt x="49" y="0"/>
                    </a:cubicBezTo>
                    <a:cubicBezTo>
                      <a:pt x="52" y="4"/>
                      <a:pt x="55" y="7"/>
                      <a:pt x="56" y="12"/>
                    </a:cubicBezTo>
                    <a:cubicBezTo>
                      <a:pt x="56" y="15"/>
                      <a:pt x="55" y="18"/>
                      <a:pt x="54" y="20"/>
                    </a:cubicBezTo>
                    <a:cubicBezTo>
                      <a:pt x="52" y="22"/>
                      <a:pt x="51" y="23"/>
                      <a:pt x="49" y="23"/>
                    </a:cubicBezTo>
                    <a:cubicBezTo>
                      <a:pt x="42" y="25"/>
                      <a:pt x="35" y="22"/>
                      <a:pt x="28" y="21"/>
                    </a:cubicBezTo>
                    <a:cubicBezTo>
                      <a:pt x="27" y="21"/>
                      <a:pt x="25" y="20"/>
                      <a:pt x="24" y="20"/>
                    </a:cubicBezTo>
                    <a:cubicBezTo>
                      <a:pt x="22" y="20"/>
                      <a:pt x="19" y="21"/>
                      <a:pt x="17" y="21"/>
                    </a:cubicBezTo>
                    <a:cubicBezTo>
                      <a:pt x="19" y="22"/>
                      <a:pt x="22" y="20"/>
                      <a:pt x="24" y="21"/>
                    </a:cubicBezTo>
                    <a:cubicBezTo>
                      <a:pt x="27" y="22"/>
                      <a:pt x="31" y="22"/>
                      <a:pt x="33" y="25"/>
                    </a:cubicBezTo>
                    <a:cubicBezTo>
                      <a:pt x="37" y="31"/>
                      <a:pt x="45" y="26"/>
                      <a:pt x="49" y="32"/>
                    </a:cubicBezTo>
                    <a:cubicBezTo>
                      <a:pt x="50" y="34"/>
                      <a:pt x="49" y="35"/>
                      <a:pt x="48" y="37"/>
                    </a:cubicBezTo>
                    <a:cubicBezTo>
                      <a:pt x="46" y="38"/>
                      <a:pt x="43" y="38"/>
                      <a:pt x="41" y="38"/>
                    </a:cubicBezTo>
                    <a:cubicBezTo>
                      <a:pt x="45" y="39"/>
                      <a:pt x="49" y="37"/>
                      <a:pt x="53" y="39"/>
                    </a:cubicBezTo>
                    <a:cubicBezTo>
                      <a:pt x="55" y="42"/>
                      <a:pt x="55" y="45"/>
                      <a:pt x="54" y="47"/>
                    </a:cubicBezTo>
                    <a:cubicBezTo>
                      <a:pt x="51" y="51"/>
                      <a:pt x="47" y="49"/>
                      <a:pt x="44" y="51"/>
                    </a:cubicBezTo>
                    <a:cubicBezTo>
                      <a:pt x="42" y="52"/>
                      <a:pt x="39" y="51"/>
                      <a:pt x="37" y="54"/>
                    </a:cubicBezTo>
                    <a:cubicBezTo>
                      <a:pt x="41" y="52"/>
                      <a:pt x="44" y="51"/>
                      <a:pt x="48" y="50"/>
                    </a:cubicBezTo>
                    <a:cubicBezTo>
                      <a:pt x="55" y="50"/>
                      <a:pt x="61" y="46"/>
                      <a:pt x="68" y="49"/>
                    </a:cubicBezTo>
                    <a:cubicBezTo>
                      <a:pt x="70" y="50"/>
                      <a:pt x="73" y="51"/>
                      <a:pt x="73" y="54"/>
                    </a:cubicBezTo>
                    <a:cubicBezTo>
                      <a:pt x="71" y="58"/>
                      <a:pt x="71" y="61"/>
                      <a:pt x="76" y="63"/>
                    </a:cubicBezTo>
                    <a:cubicBezTo>
                      <a:pt x="77" y="64"/>
                      <a:pt x="78" y="66"/>
                      <a:pt x="78" y="68"/>
                    </a:cubicBezTo>
                    <a:cubicBezTo>
                      <a:pt x="76" y="71"/>
                      <a:pt x="73" y="73"/>
                      <a:pt x="69" y="74"/>
                    </a:cubicBezTo>
                    <a:cubicBezTo>
                      <a:pt x="65" y="74"/>
                      <a:pt x="60" y="75"/>
                      <a:pt x="55" y="74"/>
                    </a:cubicBezTo>
                    <a:cubicBezTo>
                      <a:pt x="58" y="76"/>
                      <a:pt x="62" y="75"/>
                      <a:pt x="66" y="76"/>
                    </a:cubicBezTo>
                    <a:cubicBezTo>
                      <a:pt x="68" y="76"/>
                      <a:pt x="71" y="77"/>
                      <a:pt x="73" y="79"/>
                    </a:cubicBezTo>
                    <a:cubicBezTo>
                      <a:pt x="75" y="82"/>
                      <a:pt x="75" y="84"/>
                      <a:pt x="74" y="87"/>
                    </a:cubicBezTo>
                    <a:cubicBezTo>
                      <a:pt x="73" y="89"/>
                      <a:pt x="70" y="89"/>
                      <a:pt x="68" y="91"/>
                    </a:cubicBezTo>
                    <a:cubicBezTo>
                      <a:pt x="72" y="89"/>
                      <a:pt x="76" y="88"/>
                      <a:pt x="80" y="91"/>
                    </a:cubicBezTo>
                    <a:cubicBezTo>
                      <a:pt x="82" y="92"/>
                      <a:pt x="82" y="94"/>
                      <a:pt x="83" y="96"/>
                    </a:cubicBezTo>
                    <a:cubicBezTo>
                      <a:pt x="76" y="111"/>
                      <a:pt x="59" y="106"/>
                      <a:pt x="48" y="112"/>
                    </a:cubicBezTo>
                    <a:cubicBezTo>
                      <a:pt x="23" y="84"/>
                      <a:pt x="3" y="52"/>
                      <a:pt x="0" y="13"/>
                    </a:cubicBezTo>
                    <a:cubicBezTo>
                      <a:pt x="2" y="9"/>
                      <a:pt x="6" y="8"/>
                      <a:pt x="10" y="8"/>
                    </a:cubicBezTo>
                    <a:close/>
                  </a:path>
                </a:pathLst>
              </a:custGeom>
              <a:solidFill>
                <a:srgbClr val="E1BF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10" name="Freeform 14">
                <a:extLst>
                  <a:ext uri="{FF2B5EF4-FFF2-40B4-BE49-F238E27FC236}">
                    <a16:creationId xmlns:a16="http://schemas.microsoft.com/office/drawing/2014/main" id="{5BF8344A-3CD7-A490-EEF0-B61FC51318FC}"/>
                  </a:ext>
                </a:extLst>
              </p:cNvPr>
              <p:cNvSpPr/>
              <p:nvPr/>
            </p:nvSpPr>
            <p:spPr bwMode="auto">
              <a:xfrm>
                <a:off x="3310" y="1747"/>
                <a:ext cx="122" cy="398"/>
              </a:xfrm>
              <a:custGeom>
                <a:avLst/>
                <a:gdLst>
                  <a:gd name="T0" fmla="*/ 67 w 69"/>
                  <a:gd name="T1" fmla="*/ 10 h 224"/>
                  <a:gd name="T2" fmla="*/ 50 w 69"/>
                  <a:gd name="T3" fmla="*/ 89 h 224"/>
                  <a:gd name="T4" fmla="*/ 18 w 69"/>
                  <a:gd name="T5" fmla="*/ 206 h 224"/>
                  <a:gd name="T6" fmla="*/ 6 w 69"/>
                  <a:gd name="T7" fmla="*/ 224 h 224"/>
                  <a:gd name="T8" fmla="*/ 1 w 69"/>
                  <a:gd name="T9" fmla="*/ 219 h 224"/>
                  <a:gd name="T10" fmla="*/ 1 w 69"/>
                  <a:gd name="T11" fmla="*/ 204 h 224"/>
                  <a:gd name="T12" fmla="*/ 8 w 69"/>
                  <a:gd name="T13" fmla="*/ 185 h 224"/>
                  <a:gd name="T14" fmla="*/ 9 w 69"/>
                  <a:gd name="T15" fmla="*/ 180 h 224"/>
                  <a:gd name="T16" fmla="*/ 15 w 69"/>
                  <a:gd name="T17" fmla="*/ 166 h 224"/>
                  <a:gd name="T18" fmla="*/ 11 w 69"/>
                  <a:gd name="T19" fmla="*/ 152 h 224"/>
                  <a:gd name="T20" fmla="*/ 14 w 69"/>
                  <a:gd name="T21" fmla="*/ 136 h 224"/>
                  <a:gd name="T22" fmla="*/ 23 w 69"/>
                  <a:gd name="T23" fmla="*/ 122 h 224"/>
                  <a:gd name="T24" fmla="*/ 30 w 69"/>
                  <a:gd name="T25" fmla="*/ 97 h 224"/>
                  <a:gd name="T26" fmla="*/ 34 w 69"/>
                  <a:gd name="T27" fmla="*/ 84 h 224"/>
                  <a:gd name="T28" fmla="*/ 35 w 69"/>
                  <a:gd name="T29" fmla="*/ 64 h 224"/>
                  <a:gd name="T30" fmla="*/ 40 w 69"/>
                  <a:gd name="T31" fmla="*/ 32 h 224"/>
                  <a:gd name="T32" fmla="*/ 47 w 69"/>
                  <a:gd name="T33" fmla="*/ 14 h 224"/>
                  <a:gd name="T34" fmla="*/ 64 w 69"/>
                  <a:gd name="T35" fmla="*/ 0 h 224"/>
                  <a:gd name="T36" fmla="*/ 67 w 69"/>
                  <a:gd name="T37" fmla="*/ 1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9" h="224">
                    <a:moveTo>
                      <a:pt x="67" y="10"/>
                    </a:moveTo>
                    <a:cubicBezTo>
                      <a:pt x="65" y="37"/>
                      <a:pt x="57" y="63"/>
                      <a:pt x="50" y="89"/>
                    </a:cubicBezTo>
                    <a:cubicBezTo>
                      <a:pt x="38" y="128"/>
                      <a:pt x="27" y="167"/>
                      <a:pt x="18" y="206"/>
                    </a:cubicBezTo>
                    <a:cubicBezTo>
                      <a:pt x="17" y="213"/>
                      <a:pt x="17" y="222"/>
                      <a:pt x="6" y="224"/>
                    </a:cubicBezTo>
                    <a:cubicBezTo>
                      <a:pt x="4" y="223"/>
                      <a:pt x="1" y="222"/>
                      <a:pt x="1" y="219"/>
                    </a:cubicBezTo>
                    <a:cubicBezTo>
                      <a:pt x="0" y="214"/>
                      <a:pt x="1" y="209"/>
                      <a:pt x="1" y="204"/>
                    </a:cubicBezTo>
                    <a:cubicBezTo>
                      <a:pt x="2" y="197"/>
                      <a:pt x="9" y="192"/>
                      <a:pt x="8" y="185"/>
                    </a:cubicBezTo>
                    <a:cubicBezTo>
                      <a:pt x="8" y="183"/>
                      <a:pt x="8" y="181"/>
                      <a:pt x="9" y="180"/>
                    </a:cubicBezTo>
                    <a:cubicBezTo>
                      <a:pt x="11" y="175"/>
                      <a:pt x="14" y="171"/>
                      <a:pt x="15" y="166"/>
                    </a:cubicBezTo>
                    <a:cubicBezTo>
                      <a:pt x="17" y="160"/>
                      <a:pt x="11" y="157"/>
                      <a:pt x="11" y="152"/>
                    </a:cubicBezTo>
                    <a:cubicBezTo>
                      <a:pt x="10" y="146"/>
                      <a:pt x="11" y="141"/>
                      <a:pt x="14" y="136"/>
                    </a:cubicBezTo>
                    <a:cubicBezTo>
                      <a:pt x="16" y="131"/>
                      <a:pt x="20" y="127"/>
                      <a:pt x="23" y="122"/>
                    </a:cubicBezTo>
                    <a:cubicBezTo>
                      <a:pt x="29" y="115"/>
                      <a:pt x="28" y="105"/>
                      <a:pt x="30" y="97"/>
                    </a:cubicBezTo>
                    <a:cubicBezTo>
                      <a:pt x="31" y="93"/>
                      <a:pt x="33" y="89"/>
                      <a:pt x="34" y="84"/>
                    </a:cubicBezTo>
                    <a:cubicBezTo>
                      <a:pt x="36" y="78"/>
                      <a:pt x="36" y="71"/>
                      <a:pt x="35" y="64"/>
                    </a:cubicBezTo>
                    <a:cubicBezTo>
                      <a:pt x="35" y="53"/>
                      <a:pt x="46" y="44"/>
                      <a:pt x="40" y="32"/>
                    </a:cubicBezTo>
                    <a:cubicBezTo>
                      <a:pt x="39" y="25"/>
                      <a:pt x="42" y="19"/>
                      <a:pt x="47" y="14"/>
                    </a:cubicBezTo>
                    <a:cubicBezTo>
                      <a:pt x="54" y="10"/>
                      <a:pt x="56" y="2"/>
                      <a:pt x="64" y="0"/>
                    </a:cubicBezTo>
                    <a:cubicBezTo>
                      <a:pt x="69" y="2"/>
                      <a:pt x="68" y="6"/>
                      <a:pt x="67" y="10"/>
                    </a:cubicBezTo>
                    <a:close/>
                  </a:path>
                </a:pathLst>
              </a:custGeom>
              <a:solidFill>
                <a:srgbClr val="3023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11" name="Freeform 15">
                <a:extLst>
                  <a:ext uri="{FF2B5EF4-FFF2-40B4-BE49-F238E27FC236}">
                    <a16:creationId xmlns:a16="http://schemas.microsoft.com/office/drawing/2014/main" id="{F6674B79-F50E-A9B0-CD16-5A0A5D4BA3AD}"/>
                  </a:ext>
                </a:extLst>
              </p:cNvPr>
              <p:cNvSpPr/>
              <p:nvPr/>
            </p:nvSpPr>
            <p:spPr bwMode="auto">
              <a:xfrm>
                <a:off x="2120" y="1859"/>
                <a:ext cx="255" cy="87"/>
              </a:xfrm>
              <a:custGeom>
                <a:avLst/>
                <a:gdLst>
                  <a:gd name="T0" fmla="*/ 134 w 144"/>
                  <a:gd name="T1" fmla="*/ 21 h 49"/>
                  <a:gd name="T2" fmla="*/ 134 w 144"/>
                  <a:gd name="T3" fmla="*/ 34 h 49"/>
                  <a:gd name="T4" fmla="*/ 142 w 144"/>
                  <a:gd name="T5" fmla="*/ 40 h 49"/>
                  <a:gd name="T6" fmla="*/ 144 w 144"/>
                  <a:gd name="T7" fmla="*/ 45 h 49"/>
                  <a:gd name="T8" fmla="*/ 142 w 144"/>
                  <a:gd name="T9" fmla="*/ 49 h 49"/>
                  <a:gd name="T10" fmla="*/ 0 w 144"/>
                  <a:gd name="T11" fmla="*/ 15 h 49"/>
                  <a:gd name="T12" fmla="*/ 5 w 144"/>
                  <a:gd name="T13" fmla="*/ 11 h 49"/>
                  <a:gd name="T14" fmla="*/ 16 w 144"/>
                  <a:gd name="T15" fmla="*/ 9 h 49"/>
                  <a:gd name="T16" fmla="*/ 24 w 144"/>
                  <a:gd name="T17" fmla="*/ 10 h 49"/>
                  <a:gd name="T18" fmla="*/ 45 w 144"/>
                  <a:gd name="T19" fmla="*/ 2 h 49"/>
                  <a:gd name="T20" fmla="*/ 79 w 144"/>
                  <a:gd name="T21" fmla="*/ 6 h 49"/>
                  <a:gd name="T22" fmla="*/ 118 w 144"/>
                  <a:gd name="T23" fmla="*/ 12 h 49"/>
                  <a:gd name="T24" fmla="*/ 134 w 144"/>
                  <a:gd name="T25" fmla="*/ 2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4" h="49">
                    <a:moveTo>
                      <a:pt x="134" y="21"/>
                    </a:moveTo>
                    <a:cubicBezTo>
                      <a:pt x="130" y="25"/>
                      <a:pt x="126" y="29"/>
                      <a:pt x="134" y="34"/>
                    </a:cubicBezTo>
                    <a:cubicBezTo>
                      <a:pt x="136" y="36"/>
                      <a:pt x="140" y="37"/>
                      <a:pt x="142" y="40"/>
                    </a:cubicBezTo>
                    <a:cubicBezTo>
                      <a:pt x="143" y="42"/>
                      <a:pt x="144" y="43"/>
                      <a:pt x="144" y="45"/>
                    </a:cubicBezTo>
                    <a:cubicBezTo>
                      <a:pt x="144" y="47"/>
                      <a:pt x="143" y="48"/>
                      <a:pt x="142" y="49"/>
                    </a:cubicBezTo>
                    <a:cubicBezTo>
                      <a:pt x="95" y="37"/>
                      <a:pt x="47" y="29"/>
                      <a:pt x="0" y="15"/>
                    </a:cubicBezTo>
                    <a:cubicBezTo>
                      <a:pt x="1" y="13"/>
                      <a:pt x="3" y="12"/>
                      <a:pt x="5" y="11"/>
                    </a:cubicBezTo>
                    <a:cubicBezTo>
                      <a:pt x="8" y="9"/>
                      <a:pt x="12" y="9"/>
                      <a:pt x="16" y="9"/>
                    </a:cubicBezTo>
                    <a:cubicBezTo>
                      <a:pt x="19" y="9"/>
                      <a:pt x="22" y="9"/>
                      <a:pt x="24" y="10"/>
                    </a:cubicBezTo>
                    <a:cubicBezTo>
                      <a:pt x="33" y="12"/>
                      <a:pt x="37" y="2"/>
                      <a:pt x="45" y="2"/>
                    </a:cubicBezTo>
                    <a:cubicBezTo>
                      <a:pt x="57" y="0"/>
                      <a:pt x="67" y="5"/>
                      <a:pt x="79" y="6"/>
                    </a:cubicBezTo>
                    <a:cubicBezTo>
                      <a:pt x="91" y="9"/>
                      <a:pt x="105" y="9"/>
                      <a:pt x="118" y="12"/>
                    </a:cubicBezTo>
                    <a:cubicBezTo>
                      <a:pt x="124" y="14"/>
                      <a:pt x="131" y="12"/>
                      <a:pt x="134" y="21"/>
                    </a:cubicBezTo>
                    <a:close/>
                  </a:path>
                </a:pathLst>
              </a:custGeom>
              <a:solidFill>
                <a:srgbClr val="3525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12" name="Freeform 16">
                <a:extLst>
                  <a:ext uri="{FF2B5EF4-FFF2-40B4-BE49-F238E27FC236}">
                    <a16:creationId xmlns:a16="http://schemas.microsoft.com/office/drawing/2014/main" id="{7CF5E0CB-8ECF-660E-54DE-73689381167C}"/>
                  </a:ext>
                </a:extLst>
              </p:cNvPr>
              <p:cNvSpPr/>
              <p:nvPr/>
            </p:nvSpPr>
            <p:spPr bwMode="auto">
              <a:xfrm>
                <a:off x="2022" y="1729"/>
                <a:ext cx="96" cy="142"/>
              </a:xfrm>
              <a:custGeom>
                <a:avLst/>
                <a:gdLst>
                  <a:gd name="T0" fmla="*/ 19 w 54"/>
                  <a:gd name="T1" fmla="*/ 80 h 80"/>
                  <a:gd name="T2" fmla="*/ 8 w 54"/>
                  <a:gd name="T3" fmla="*/ 51 h 80"/>
                  <a:gd name="T4" fmla="*/ 29 w 54"/>
                  <a:gd name="T5" fmla="*/ 15 h 80"/>
                  <a:gd name="T6" fmla="*/ 48 w 54"/>
                  <a:gd name="T7" fmla="*/ 5 h 80"/>
                  <a:gd name="T8" fmla="*/ 50 w 54"/>
                  <a:gd name="T9" fmla="*/ 25 h 80"/>
                  <a:gd name="T10" fmla="*/ 48 w 54"/>
                  <a:gd name="T11" fmla="*/ 32 h 80"/>
                  <a:gd name="T12" fmla="*/ 46 w 54"/>
                  <a:gd name="T13" fmla="*/ 45 h 80"/>
                  <a:gd name="T14" fmla="*/ 42 w 54"/>
                  <a:gd name="T15" fmla="*/ 56 h 80"/>
                  <a:gd name="T16" fmla="*/ 38 w 54"/>
                  <a:gd name="T17" fmla="*/ 68 h 80"/>
                  <a:gd name="T18" fmla="*/ 33 w 54"/>
                  <a:gd name="T19" fmla="*/ 72 h 80"/>
                  <a:gd name="T20" fmla="*/ 24 w 54"/>
                  <a:gd name="T21" fmla="*/ 80 h 80"/>
                  <a:gd name="T22" fmla="*/ 19 w 54"/>
                  <a:gd name="T23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4" h="80">
                    <a:moveTo>
                      <a:pt x="19" y="80"/>
                    </a:moveTo>
                    <a:cubicBezTo>
                      <a:pt x="4" y="74"/>
                      <a:pt x="0" y="65"/>
                      <a:pt x="8" y="51"/>
                    </a:cubicBezTo>
                    <a:cubicBezTo>
                      <a:pt x="15" y="39"/>
                      <a:pt x="16" y="24"/>
                      <a:pt x="29" y="15"/>
                    </a:cubicBezTo>
                    <a:cubicBezTo>
                      <a:pt x="34" y="8"/>
                      <a:pt x="38" y="0"/>
                      <a:pt x="48" y="5"/>
                    </a:cubicBezTo>
                    <a:cubicBezTo>
                      <a:pt x="54" y="12"/>
                      <a:pt x="50" y="18"/>
                      <a:pt x="50" y="25"/>
                    </a:cubicBezTo>
                    <a:cubicBezTo>
                      <a:pt x="49" y="27"/>
                      <a:pt x="49" y="30"/>
                      <a:pt x="48" y="32"/>
                    </a:cubicBezTo>
                    <a:cubicBezTo>
                      <a:pt x="47" y="36"/>
                      <a:pt x="46" y="40"/>
                      <a:pt x="46" y="45"/>
                    </a:cubicBezTo>
                    <a:cubicBezTo>
                      <a:pt x="46" y="49"/>
                      <a:pt x="44" y="53"/>
                      <a:pt x="42" y="56"/>
                    </a:cubicBezTo>
                    <a:cubicBezTo>
                      <a:pt x="38" y="59"/>
                      <a:pt x="34" y="62"/>
                      <a:pt x="38" y="68"/>
                    </a:cubicBezTo>
                    <a:cubicBezTo>
                      <a:pt x="38" y="70"/>
                      <a:pt x="36" y="72"/>
                      <a:pt x="33" y="72"/>
                    </a:cubicBezTo>
                    <a:cubicBezTo>
                      <a:pt x="23" y="67"/>
                      <a:pt x="26" y="76"/>
                      <a:pt x="24" y="80"/>
                    </a:cubicBezTo>
                    <a:cubicBezTo>
                      <a:pt x="22" y="80"/>
                      <a:pt x="21" y="80"/>
                      <a:pt x="19" y="80"/>
                    </a:cubicBezTo>
                    <a:close/>
                  </a:path>
                </a:pathLst>
              </a:custGeom>
              <a:solidFill>
                <a:srgbClr val="3023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13" name="Freeform 17">
                <a:extLst>
                  <a:ext uri="{FF2B5EF4-FFF2-40B4-BE49-F238E27FC236}">
                    <a16:creationId xmlns:a16="http://schemas.microsoft.com/office/drawing/2014/main" id="{D0FE9F90-8C40-6068-BC9A-4A809A55503B}"/>
                  </a:ext>
                </a:extLst>
              </p:cNvPr>
              <p:cNvSpPr/>
              <p:nvPr/>
            </p:nvSpPr>
            <p:spPr bwMode="auto">
              <a:xfrm>
                <a:off x="2529" y="1173"/>
                <a:ext cx="201" cy="130"/>
              </a:xfrm>
              <a:custGeom>
                <a:avLst/>
                <a:gdLst>
                  <a:gd name="T0" fmla="*/ 3 w 113"/>
                  <a:gd name="T1" fmla="*/ 59 h 73"/>
                  <a:gd name="T2" fmla="*/ 90 w 113"/>
                  <a:gd name="T3" fmla="*/ 8 h 73"/>
                  <a:gd name="T4" fmla="*/ 110 w 113"/>
                  <a:gd name="T5" fmla="*/ 3 h 73"/>
                  <a:gd name="T6" fmla="*/ 106 w 113"/>
                  <a:gd name="T7" fmla="*/ 14 h 73"/>
                  <a:gd name="T8" fmla="*/ 80 w 113"/>
                  <a:gd name="T9" fmla="*/ 47 h 73"/>
                  <a:gd name="T10" fmla="*/ 71 w 113"/>
                  <a:gd name="T11" fmla="*/ 46 h 73"/>
                  <a:gd name="T12" fmla="*/ 39 w 113"/>
                  <a:gd name="T13" fmla="*/ 60 h 73"/>
                  <a:gd name="T14" fmla="*/ 31 w 113"/>
                  <a:gd name="T15" fmla="*/ 73 h 73"/>
                  <a:gd name="T16" fmla="*/ 25 w 113"/>
                  <a:gd name="T17" fmla="*/ 72 h 73"/>
                  <a:gd name="T18" fmla="*/ 23 w 113"/>
                  <a:gd name="T19" fmla="*/ 65 h 73"/>
                  <a:gd name="T20" fmla="*/ 26 w 113"/>
                  <a:gd name="T21" fmla="*/ 57 h 73"/>
                  <a:gd name="T22" fmla="*/ 9 w 113"/>
                  <a:gd name="T23" fmla="*/ 66 h 73"/>
                  <a:gd name="T24" fmla="*/ 1 w 113"/>
                  <a:gd name="T25" fmla="*/ 64 h 73"/>
                  <a:gd name="T26" fmla="*/ 3 w 113"/>
                  <a:gd name="T27" fmla="*/ 59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3" h="73">
                    <a:moveTo>
                      <a:pt x="3" y="59"/>
                    </a:moveTo>
                    <a:cubicBezTo>
                      <a:pt x="29" y="36"/>
                      <a:pt x="57" y="18"/>
                      <a:pt x="90" y="8"/>
                    </a:cubicBezTo>
                    <a:cubicBezTo>
                      <a:pt x="96" y="4"/>
                      <a:pt x="102" y="0"/>
                      <a:pt x="110" y="3"/>
                    </a:cubicBezTo>
                    <a:cubicBezTo>
                      <a:pt x="113" y="8"/>
                      <a:pt x="110" y="12"/>
                      <a:pt x="106" y="14"/>
                    </a:cubicBezTo>
                    <a:cubicBezTo>
                      <a:pt x="91" y="21"/>
                      <a:pt x="85" y="34"/>
                      <a:pt x="80" y="47"/>
                    </a:cubicBezTo>
                    <a:cubicBezTo>
                      <a:pt x="77" y="50"/>
                      <a:pt x="74" y="48"/>
                      <a:pt x="71" y="46"/>
                    </a:cubicBezTo>
                    <a:cubicBezTo>
                      <a:pt x="54" y="38"/>
                      <a:pt x="45" y="42"/>
                      <a:pt x="39" y="60"/>
                    </a:cubicBezTo>
                    <a:cubicBezTo>
                      <a:pt x="37" y="65"/>
                      <a:pt x="36" y="70"/>
                      <a:pt x="31" y="73"/>
                    </a:cubicBezTo>
                    <a:cubicBezTo>
                      <a:pt x="29" y="73"/>
                      <a:pt x="27" y="73"/>
                      <a:pt x="25" y="72"/>
                    </a:cubicBezTo>
                    <a:cubicBezTo>
                      <a:pt x="24" y="70"/>
                      <a:pt x="23" y="67"/>
                      <a:pt x="23" y="65"/>
                    </a:cubicBezTo>
                    <a:cubicBezTo>
                      <a:pt x="23" y="62"/>
                      <a:pt x="23" y="60"/>
                      <a:pt x="26" y="57"/>
                    </a:cubicBezTo>
                    <a:cubicBezTo>
                      <a:pt x="20" y="60"/>
                      <a:pt x="15" y="65"/>
                      <a:pt x="9" y="66"/>
                    </a:cubicBezTo>
                    <a:cubicBezTo>
                      <a:pt x="6" y="67"/>
                      <a:pt x="4" y="66"/>
                      <a:pt x="1" y="64"/>
                    </a:cubicBezTo>
                    <a:cubicBezTo>
                      <a:pt x="0" y="62"/>
                      <a:pt x="1" y="60"/>
                      <a:pt x="3" y="59"/>
                    </a:cubicBezTo>
                    <a:close/>
                  </a:path>
                </a:pathLst>
              </a:custGeom>
              <a:solidFill>
                <a:srgbClr val="FAE0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14" name="Freeform 18">
                <a:extLst>
                  <a:ext uri="{FF2B5EF4-FFF2-40B4-BE49-F238E27FC236}">
                    <a16:creationId xmlns:a16="http://schemas.microsoft.com/office/drawing/2014/main" id="{63BC2341-4F7B-F3FA-5356-FA33CF3903BD}"/>
                  </a:ext>
                </a:extLst>
              </p:cNvPr>
              <p:cNvSpPr/>
              <p:nvPr/>
            </p:nvSpPr>
            <p:spPr bwMode="auto">
              <a:xfrm>
                <a:off x="3349" y="1568"/>
                <a:ext cx="76" cy="113"/>
              </a:xfrm>
              <a:custGeom>
                <a:avLst/>
                <a:gdLst>
                  <a:gd name="T0" fmla="*/ 9 w 43"/>
                  <a:gd name="T1" fmla="*/ 63 h 64"/>
                  <a:gd name="T2" fmla="*/ 5 w 43"/>
                  <a:gd name="T3" fmla="*/ 54 h 64"/>
                  <a:gd name="T4" fmla="*/ 8 w 43"/>
                  <a:gd name="T5" fmla="*/ 43 h 64"/>
                  <a:gd name="T6" fmla="*/ 8 w 43"/>
                  <a:gd name="T7" fmla="*/ 38 h 64"/>
                  <a:gd name="T8" fmla="*/ 16 w 43"/>
                  <a:gd name="T9" fmla="*/ 11 h 64"/>
                  <a:gd name="T10" fmla="*/ 16 w 43"/>
                  <a:gd name="T11" fmla="*/ 2 h 64"/>
                  <a:gd name="T12" fmla="*/ 24 w 43"/>
                  <a:gd name="T13" fmla="*/ 2 h 64"/>
                  <a:gd name="T14" fmla="*/ 40 w 43"/>
                  <a:gd name="T15" fmla="*/ 21 h 64"/>
                  <a:gd name="T16" fmla="*/ 42 w 43"/>
                  <a:gd name="T17" fmla="*/ 31 h 64"/>
                  <a:gd name="T18" fmla="*/ 36 w 43"/>
                  <a:gd name="T19" fmla="*/ 42 h 64"/>
                  <a:gd name="T20" fmla="*/ 19 w 43"/>
                  <a:gd name="T21" fmla="*/ 45 h 64"/>
                  <a:gd name="T22" fmla="*/ 19 w 43"/>
                  <a:gd name="T23" fmla="*/ 37 h 64"/>
                  <a:gd name="T24" fmla="*/ 18 w 43"/>
                  <a:gd name="T25" fmla="*/ 43 h 64"/>
                  <a:gd name="T26" fmla="*/ 19 w 43"/>
                  <a:gd name="T27" fmla="*/ 48 h 64"/>
                  <a:gd name="T28" fmla="*/ 16 w 43"/>
                  <a:gd name="T29" fmla="*/ 61 h 64"/>
                  <a:gd name="T30" fmla="*/ 14 w 43"/>
                  <a:gd name="T31" fmla="*/ 63 h 64"/>
                  <a:gd name="T32" fmla="*/ 9 w 43"/>
                  <a:gd name="T33" fmla="*/ 6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" h="64">
                    <a:moveTo>
                      <a:pt x="9" y="63"/>
                    </a:moveTo>
                    <a:cubicBezTo>
                      <a:pt x="8" y="60"/>
                      <a:pt x="7" y="57"/>
                      <a:pt x="5" y="54"/>
                    </a:cubicBezTo>
                    <a:cubicBezTo>
                      <a:pt x="0" y="49"/>
                      <a:pt x="6" y="47"/>
                      <a:pt x="8" y="43"/>
                    </a:cubicBezTo>
                    <a:cubicBezTo>
                      <a:pt x="8" y="42"/>
                      <a:pt x="8" y="40"/>
                      <a:pt x="8" y="38"/>
                    </a:cubicBezTo>
                    <a:cubicBezTo>
                      <a:pt x="8" y="28"/>
                      <a:pt x="10" y="19"/>
                      <a:pt x="16" y="11"/>
                    </a:cubicBezTo>
                    <a:cubicBezTo>
                      <a:pt x="16" y="8"/>
                      <a:pt x="16" y="5"/>
                      <a:pt x="16" y="2"/>
                    </a:cubicBezTo>
                    <a:cubicBezTo>
                      <a:pt x="19" y="0"/>
                      <a:pt x="21" y="0"/>
                      <a:pt x="24" y="2"/>
                    </a:cubicBezTo>
                    <a:cubicBezTo>
                      <a:pt x="33" y="5"/>
                      <a:pt x="36" y="14"/>
                      <a:pt x="40" y="21"/>
                    </a:cubicBezTo>
                    <a:cubicBezTo>
                      <a:pt x="40" y="24"/>
                      <a:pt x="43" y="27"/>
                      <a:pt x="42" y="31"/>
                    </a:cubicBezTo>
                    <a:cubicBezTo>
                      <a:pt x="41" y="35"/>
                      <a:pt x="40" y="39"/>
                      <a:pt x="36" y="42"/>
                    </a:cubicBezTo>
                    <a:cubicBezTo>
                      <a:pt x="31" y="44"/>
                      <a:pt x="26" y="49"/>
                      <a:pt x="19" y="45"/>
                    </a:cubicBezTo>
                    <a:cubicBezTo>
                      <a:pt x="18" y="43"/>
                      <a:pt x="18" y="40"/>
                      <a:pt x="19" y="37"/>
                    </a:cubicBezTo>
                    <a:cubicBezTo>
                      <a:pt x="17" y="39"/>
                      <a:pt x="19" y="41"/>
                      <a:pt x="18" y="43"/>
                    </a:cubicBezTo>
                    <a:cubicBezTo>
                      <a:pt x="18" y="45"/>
                      <a:pt x="19" y="47"/>
                      <a:pt x="19" y="48"/>
                    </a:cubicBezTo>
                    <a:cubicBezTo>
                      <a:pt x="20" y="53"/>
                      <a:pt x="19" y="57"/>
                      <a:pt x="16" y="61"/>
                    </a:cubicBezTo>
                    <a:cubicBezTo>
                      <a:pt x="15" y="62"/>
                      <a:pt x="14" y="62"/>
                      <a:pt x="14" y="63"/>
                    </a:cubicBezTo>
                    <a:cubicBezTo>
                      <a:pt x="12" y="64"/>
                      <a:pt x="10" y="63"/>
                      <a:pt x="9" y="63"/>
                    </a:cubicBezTo>
                    <a:close/>
                  </a:path>
                </a:pathLst>
              </a:custGeom>
              <a:solidFill>
                <a:srgbClr val="EFE0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15" name="Freeform 19">
                <a:extLst>
                  <a:ext uri="{FF2B5EF4-FFF2-40B4-BE49-F238E27FC236}">
                    <a16:creationId xmlns:a16="http://schemas.microsoft.com/office/drawing/2014/main" id="{4DEFD8E3-C3EC-2DDF-47B0-1AB266BA48DD}"/>
                  </a:ext>
                </a:extLst>
              </p:cNvPr>
              <p:cNvSpPr/>
              <p:nvPr/>
            </p:nvSpPr>
            <p:spPr bwMode="auto">
              <a:xfrm>
                <a:off x="2730" y="2021"/>
                <a:ext cx="182" cy="44"/>
              </a:xfrm>
              <a:custGeom>
                <a:avLst/>
                <a:gdLst>
                  <a:gd name="T0" fmla="*/ 0 w 103"/>
                  <a:gd name="T1" fmla="*/ 7 h 25"/>
                  <a:gd name="T2" fmla="*/ 86 w 103"/>
                  <a:gd name="T3" fmla="*/ 11 h 25"/>
                  <a:gd name="T4" fmla="*/ 103 w 103"/>
                  <a:gd name="T5" fmla="*/ 15 h 25"/>
                  <a:gd name="T6" fmla="*/ 103 w 103"/>
                  <a:gd name="T7" fmla="*/ 21 h 25"/>
                  <a:gd name="T8" fmla="*/ 96 w 103"/>
                  <a:gd name="T9" fmla="*/ 23 h 25"/>
                  <a:gd name="T10" fmla="*/ 0 w 103"/>
                  <a:gd name="T11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3" h="25">
                    <a:moveTo>
                      <a:pt x="0" y="7"/>
                    </a:moveTo>
                    <a:cubicBezTo>
                      <a:pt x="29" y="0"/>
                      <a:pt x="58" y="3"/>
                      <a:pt x="86" y="11"/>
                    </a:cubicBezTo>
                    <a:cubicBezTo>
                      <a:pt x="90" y="18"/>
                      <a:pt x="98" y="10"/>
                      <a:pt x="103" y="15"/>
                    </a:cubicBezTo>
                    <a:cubicBezTo>
                      <a:pt x="103" y="17"/>
                      <a:pt x="103" y="19"/>
                      <a:pt x="103" y="21"/>
                    </a:cubicBezTo>
                    <a:cubicBezTo>
                      <a:pt x="101" y="24"/>
                      <a:pt x="99" y="25"/>
                      <a:pt x="96" y="23"/>
                    </a:cubicBezTo>
                    <a:cubicBezTo>
                      <a:pt x="64" y="21"/>
                      <a:pt x="32" y="13"/>
                      <a:pt x="0" y="7"/>
                    </a:cubicBezTo>
                    <a:close/>
                  </a:path>
                </a:pathLst>
              </a:custGeom>
              <a:solidFill>
                <a:srgbClr val="3729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16" name="Freeform 20">
                <a:extLst>
                  <a:ext uri="{FF2B5EF4-FFF2-40B4-BE49-F238E27FC236}">
                    <a16:creationId xmlns:a16="http://schemas.microsoft.com/office/drawing/2014/main" id="{A7F8F220-46C9-B592-B4AC-85FFA64AA79C}"/>
                  </a:ext>
                </a:extLst>
              </p:cNvPr>
              <p:cNvSpPr/>
              <p:nvPr/>
            </p:nvSpPr>
            <p:spPr bwMode="auto">
              <a:xfrm>
                <a:off x="2003" y="1452"/>
                <a:ext cx="85" cy="107"/>
              </a:xfrm>
              <a:custGeom>
                <a:avLst/>
                <a:gdLst>
                  <a:gd name="T0" fmla="*/ 4 w 48"/>
                  <a:gd name="T1" fmla="*/ 4 h 60"/>
                  <a:gd name="T2" fmla="*/ 7 w 48"/>
                  <a:gd name="T3" fmla="*/ 3 h 60"/>
                  <a:gd name="T4" fmla="*/ 26 w 48"/>
                  <a:gd name="T5" fmla="*/ 7 h 60"/>
                  <a:gd name="T6" fmla="*/ 28 w 48"/>
                  <a:gd name="T7" fmla="*/ 8 h 60"/>
                  <a:gd name="T8" fmla="*/ 30 w 48"/>
                  <a:gd name="T9" fmla="*/ 13 h 60"/>
                  <a:gd name="T10" fmla="*/ 32 w 48"/>
                  <a:gd name="T11" fmla="*/ 17 h 60"/>
                  <a:gd name="T12" fmla="*/ 35 w 48"/>
                  <a:gd name="T13" fmla="*/ 23 h 60"/>
                  <a:gd name="T14" fmla="*/ 42 w 48"/>
                  <a:gd name="T15" fmla="*/ 33 h 60"/>
                  <a:gd name="T16" fmla="*/ 45 w 48"/>
                  <a:gd name="T17" fmla="*/ 37 h 60"/>
                  <a:gd name="T18" fmla="*/ 46 w 48"/>
                  <a:gd name="T19" fmla="*/ 40 h 60"/>
                  <a:gd name="T20" fmla="*/ 47 w 48"/>
                  <a:gd name="T21" fmla="*/ 45 h 60"/>
                  <a:gd name="T22" fmla="*/ 46 w 48"/>
                  <a:gd name="T23" fmla="*/ 56 h 60"/>
                  <a:gd name="T24" fmla="*/ 40 w 48"/>
                  <a:gd name="T25" fmla="*/ 60 h 60"/>
                  <a:gd name="T26" fmla="*/ 29 w 48"/>
                  <a:gd name="T27" fmla="*/ 50 h 60"/>
                  <a:gd name="T28" fmla="*/ 22 w 48"/>
                  <a:gd name="T29" fmla="*/ 39 h 60"/>
                  <a:gd name="T30" fmla="*/ 12 w 48"/>
                  <a:gd name="T31" fmla="*/ 34 h 60"/>
                  <a:gd name="T32" fmla="*/ 4 w 48"/>
                  <a:gd name="T33" fmla="*/ 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8" h="60">
                    <a:moveTo>
                      <a:pt x="4" y="4"/>
                    </a:moveTo>
                    <a:cubicBezTo>
                      <a:pt x="4" y="3"/>
                      <a:pt x="6" y="2"/>
                      <a:pt x="7" y="3"/>
                    </a:cubicBezTo>
                    <a:cubicBezTo>
                      <a:pt x="14" y="0"/>
                      <a:pt x="20" y="3"/>
                      <a:pt x="26" y="7"/>
                    </a:cubicBezTo>
                    <a:cubicBezTo>
                      <a:pt x="27" y="7"/>
                      <a:pt x="27" y="8"/>
                      <a:pt x="28" y="8"/>
                    </a:cubicBezTo>
                    <a:cubicBezTo>
                      <a:pt x="29" y="10"/>
                      <a:pt x="30" y="11"/>
                      <a:pt x="30" y="13"/>
                    </a:cubicBezTo>
                    <a:cubicBezTo>
                      <a:pt x="31" y="14"/>
                      <a:pt x="32" y="16"/>
                      <a:pt x="32" y="17"/>
                    </a:cubicBezTo>
                    <a:cubicBezTo>
                      <a:pt x="33" y="19"/>
                      <a:pt x="34" y="21"/>
                      <a:pt x="35" y="23"/>
                    </a:cubicBezTo>
                    <a:cubicBezTo>
                      <a:pt x="38" y="27"/>
                      <a:pt x="40" y="30"/>
                      <a:pt x="42" y="33"/>
                    </a:cubicBezTo>
                    <a:cubicBezTo>
                      <a:pt x="43" y="35"/>
                      <a:pt x="44" y="36"/>
                      <a:pt x="45" y="37"/>
                    </a:cubicBezTo>
                    <a:cubicBezTo>
                      <a:pt x="45" y="38"/>
                      <a:pt x="46" y="39"/>
                      <a:pt x="46" y="40"/>
                    </a:cubicBezTo>
                    <a:cubicBezTo>
                      <a:pt x="47" y="41"/>
                      <a:pt x="47" y="43"/>
                      <a:pt x="47" y="45"/>
                    </a:cubicBezTo>
                    <a:cubicBezTo>
                      <a:pt x="48" y="49"/>
                      <a:pt x="48" y="52"/>
                      <a:pt x="46" y="56"/>
                    </a:cubicBezTo>
                    <a:cubicBezTo>
                      <a:pt x="45" y="58"/>
                      <a:pt x="43" y="60"/>
                      <a:pt x="40" y="60"/>
                    </a:cubicBezTo>
                    <a:cubicBezTo>
                      <a:pt x="35" y="59"/>
                      <a:pt x="32" y="54"/>
                      <a:pt x="29" y="50"/>
                    </a:cubicBezTo>
                    <a:cubicBezTo>
                      <a:pt x="26" y="47"/>
                      <a:pt x="24" y="43"/>
                      <a:pt x="22" y="39"/>
                    </a:cubicBezTo>
                    <a:cubicBezTo>
                      <a:pt x="19" y="36"/>
                      <a:pt x="14" y="37"/>
                      <a:pt x="12" y="34"/>
                    </a:cubicBezTo>
                    <a:cubicBezTo>
                      <a:pt x="8" y="24"/>
                      <a:pt x="0" y="15"/>
                      <a:pt x="4" y="4"/>
                    </a:cubicBezTo>
                    <a:close/>
                  </a:path>
                </a:pathLst>
              </a:custGeom>
              <a:solidFill>
                <a:srgbClr val="2C31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17" name="Freeform 21">
                <a:extLst>
                  <a:ext uri="{FF2B5EF4-FFF2-40B4-BE49-F238E27FC236}">
                    <a16:creationId xmlns:a16="http://schemas.microsoft.com/office/drawing/2014/main" id="{1FBE6558-99A9-3171-EEC9-983B004FDFC9}"/>
                  </a:ext>
                </a:extLst>
              </p:cNvPr>
              <p:cNvSpPr/>
              <p:nvPr/>
            </p:nvSpPr>
            <p:spPr bwMode="auto">
              <a:xfrm>
                <a:off x="2056" y="1834"/>
                <a:ext cx="126" cy="52"/>
              </a:xfrm>
              <a:custGeom>
                <a:avLst/>
                <a:gdLst>
                  <a:gd name="T0" fmla="*/ 0 w 71"/>
                  <a:gd name="T1" fmla="*/ 21 h 29"/>
                  <a:gd name="T2" fmla="*/ 6 w 71"/>
                  <a:gd name="T3" fmla="*/ 20 h 29"/>
                  <a:gd name="T4" fmla="*/ 14 w 71"/>
                  <a:gd name="T5" fmla="*/ 12 h 29"/>
                  <a:gd name="T6" fmla="*/ 18 w 71"/>
                  <a:gd name="T7" fmla="*/ 7 h 29"/>
                  <a:gd name="T8" fmla="*/ 46 w 71"/>
                  <a:gd name="T9" fmla="*/ 6 h 29"/>
                  <a:gd name="T10" fmla="*/ 69 w 71"/>
                  <a:gd name="T11" fmla="*/ 14 h 29"/>
                  <a:gd name="T12" fmla="*/ 71 w 71"/>
                  <a:gd name="T13" fmla="*/ 19 h 29"/>
                  <a:gd name="T14" fmla="*/ 55 w 71"/>
                  <a:gd name="T15" fmla="*/ 25 h 29"/>
                  <a:gd name="T16" fmla="*/ 40 w 71"/>
                  <a:gd name="T17" fmla="*/ 28 h 29"/>
                  <a:gd name="T18" fmla="*/ 36 w 71"/>
                  <a:gd name="T19" fmla="*/ 29 h 29"/>
                  <a:gd name="T20" fmla="*/ 0 w 71"/>
                  <a:gd name="T21" fmla="*/ 2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1" h="28">
                    <a:moveTo>
                      <a:pt x="0" y="21"/>
                    </a:moveTo>
                    <a:cubicBezTo>
                      <a:pt x="2" y="20"/>
                      <a:pt x="4" y="20"/>
                      <a:pt x="6" y="20"/>
                    </a:cubicBezTo>
                    <a:cubicBezTo>
                      <a:pt x="7" y="16"/>
                      <a:pt x="9" y="12"/>
                      <a:pt x="14" y="12"/>
                    </a:cubicBezTo>
                    <a:cubicBezTo>
                      <a:pt x="15" y="10"/>
                      <a:pt x="17" y="8"/>
                      <a:pt x="18" y="7"/>
                    </a:cubicBezTo>
                    <a:cubicBezTo>
                      <a:pt x="27" y="0"/>
                      <a:pt x="36" y="5"/>
                      <a:pt x="46" y="6"/>
                    </a:cubicBezTo>
                    <a:cubicBezTo>
                      <a:pt x="54" y="8"/>
                      <a:pt x="62" y="9"/>
                      <a:pt x="69" y="14"/>
                    </a:cubicBezTo>
                    <a:cubicBezTo>
                      <a:pt x="70" y="15"/>
                      <a:pt x="71" y="17"/>
                      <a:pt x="71" y="19"/>
                    </a:cubicBezTo>
                    <a:cubicBezTo>
                      <a:pt x="67" y="25"/>
                      <a:pt x="61" y="23"/>
                      <a:pt x="55" y="25"/>
                    </a:cubicBezTo>
                    <a:cubicBezTo>
                      <a:pt x="50" y="24"/>
                      <a:pt x="45" y="24"/>
                      <a:pt x="40" y="28"/>
                    </a:cubicBezTo>
                    <a:cubicBezTo>
                      <a:pt x="39" y="28"/>
                      <a:pt x="38" y="28"/>
                      <a:pt x="36" y="29"/>
                    </a:cubicBezTo>
                    <a:cubicBezTo>
                      <a:pt x="24" y="28"/>
                      <a:pt x="11" y="28"/>
                      <a:pt x="0" y="21"/>
                    </a:cubicBezTo>
                    <a:close/>
                  </a:path>
                </a:pathLst>
              </a:custGeom>
              <a:solidFill>
                <a:srgbClr val="3D2B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18" name="Freeform 22">
                <a:extLst>
                  <a:ext uri="{FF2B5EF4-FFF2-40B4-BE49-F238E27FC236}">
                    <a16:creationId xmlns:a16="http://schemas.microsoft.com/office/drawing/2014/main" id="{BDD51F18-AC7C-545E-487F-83687DAF9FC3}"/>
                  </a:ext>
                </a:extLst>
              </p:cNvPr>
              <p:cNvSpPr/>
              <p:nvPr/>
            </p:nvSpPr>
            <p:spPr bwMode="auto">
              <a:xfrm>
                <a:off x="3244" y="2076"/>
                <a:ext cx="98" cy="71"/>
              </a:xfrm>
              <a:custGeom>
                <a:avLst/>
                <a:gdLst>
                  <a:gd name="T0" fmla="*/ 47 w 55"/>
                  <a:gd name="T1" fmla="*/ 0 h 40"/>
                  <a:gd name="T2" fmla="*/ 39 w 55"/>
                  <a:gd name="T3" fmla="*/ 20 h 40"/>
                  <a:gd name="T4" fmla="*/ 32 w 55"/>
                  <a:gd name="T5" fmla="*/ 27 h 40"/>
                  <a:gd name="T6" fmla="*/ 18 w 55"/>
                  <a:gd name="T7" fmla="*/ 36 h 40"/>
                  <a:gd name="T8" fmla="*/ 11 w 55"/>
                  <a:gd name="T9" fmla="*/ 39 h 40"/>
                  <a:gd name="T10" fmla="*/ 2 w 55"/>
                  <a:gd name="T11" fmla="*/ 37 h 40"/>
                  <a:gd name="T12" fmla="*/ 1 w 55"/>
                  <a:gd name="T13" fmla="*/ 26 h 40"/>
                  <a:gd name="T14" fmla="*/ 5 w 55"/>
                  <a:gd name="T15" fmla="*/ 14 h 40"/>
                  <a:gd name="T16" fmla="*/ 27 w 55"/>
                  <a:gd name="T17" fmla="*/ 6 h 40"/>
                  <a:gd name="T18" fmla="*/ 45 w 55"/>
                  <a:gd name="T19" fmla="*/ 0 h 40"/>
                  <a:gd name="T20" fmla="*/ 47 w 55"/>
                  <a:gd name="T2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5" h="40">
                    <a:moveTo>
                      <a:pt x="47" y="0"/>
                    </a:moveTo>
                    <a:cubicBezTo>
                      <a:pt x="55" y="11"/>
                      <a:pt x="43" y="13"/>
                      <a:pt x="39" y="20"/>
                    </a:cubicBezTo>
                    <a:cubicBezTo>
                      <a:pt x="38" y="24"/>
                      <a:pt x="35" y="26"/>
                      <a:pt x="32" y="27"/>
                    </a:cubicBezTo>
                    <a:cubicBezTo>
                      <a:pt x="27" y="29"/>
                      <a:pt x="21" y="31"/>
                      <a:pt x="18" y="36"/>
                    </a:cubicBezTo>
                    <a:cubicBezTo>
                      <a:pt x="16" y="37"/>
                      <a:pt x="14" y="38"/>
                      <a:pt x="11" y="39"/>
                    </a:cubicBezTo>
                    <a:cubicBezTo>
                      <a:pt x="8" y="40"/>
                      <a:pt x="5" y="39"/>
                      <a:pt x="2" y="37"/>
                    </a:cubicBezTo>
                    <a:cubicBezTo>
                      <a:pt x="2" y="33"/>
                      <a:pt x="1" y="30"/>
                      <a:pt x="1" y="26"/>
                    </a:cubicBezTo>
                    <a:cubicBezTo>
                      <a:pt x="0" y="22"/>
                      <a:pt x="2" y="18"/>
                      <a:pt x="5" y="14"/>
                    </a:cubicBezTo>
                    <a:cubicBezTo>
                      <a:pt x="11" y="8"/>
                      <a:pt x="20" y="9"/>
                      <a:pt x="27" y="6"/>
                    </a:cubicBezTo>
                    <a:cubicBezTo>
                      <a:pt x="34" y="6"/>
                      <a:pt x="39" y="3"/>
                      <a:pt x="45" y="0"/>
                    </a:cubicBezTo>
                    <a:cubicBezTo>
                      <a:pt x="46" y="0"/>
                      <a:pt x="46" y="0"/>
                      <a:pt x="47" y="0"/>
                    </a:cubicBezTo>
                    <a:close/>
                  </a:path>
                </a:pathLst>
              </a:custGeom>
              <a:solidFill>
                <a:srgbClr val="634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19" name="Freeform 23">
                <a:extLst>
                  <a:ext uri="{FF2B5EF4-FFF2-40B4-BE49-F238E27FC236}">
                    <a16:creationId xmlns:a16="http://schemas.microsoft.com/office/drawing/2014/main" id="{134424B4-FFB3-3AB9-B929-029F7E647648}"/>
                  </a:ext>
                </a:extLst>
              </p:cNvPr>
              <p:cNvSpPr/>
              <p:nvPr/>
            </p:nvSpPr>
            <p:spPr bwMode="auto">
              <a:xfrm>
                <a:off x="2900" y="2047"/>
                <a:ext cx="133" cy="41"/>
              </a:xfrm>
              <a:custGeom>
                <a:avLst/>
                <a:gdLst>
                  <a:gd name="T0" fmla="*/ 0 w 75"/>
                  <a:gd name="T1" fmla="*/ 8 h 23"/>
                  <a:gd name="T2" fmla="*/ 6 w 75"/>
                  <a:gd name="T3" fmla="*/ 4 h 23"/>
                  <a:gd name="T4" fmla="*/ 16 w 75"/>
                  <a:gd name="T5" fmla="*/ 1 h 23"/>
                  <a:gd name="T6" fmla="*/ 33 w 75"/>
                  <a:gd name="T7" fmla="*/ 4 h 23"/>
                  <a:gd name="T8" fmla="*/ 53 w 75"/>
                  <a:gd name="T9" fmla="*/ 8 h 23"/>
                  <a:gd name="T10" fmla="*/ 65 w 75"/>
                  <a:gd name="T11" fmla="*/ 8 h 23"/>
                  <a:gd name="T12" fmla="*/ 70 w 75"/>
                  <a:gd name="T13" fmla="*/ 8 h 23"/>
                  <a:gd name="T14" fmla="*/ 75 w 75"/>
                  <a:gd name="T15" fmla="*/ 16 h 23"/>
                  <a:gd name="T16" fmla="*/ 69 w 75"/>
                  <a:gd name="T17" fmla="*/ 23 h 23"/>
                  <a:gd name="T18" fmla="*/ 0 w 75"/>
                  <a:gd name="T19" fmla="*/ 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5" h="23">
                    <a:moveTo>
                      <a:pt x="0" y="8"/>
                    </a:moveTo>
                    <a:cubicBezTo>
                      <a:pt x="2" y="7"/>
                      <a:pt x="4" y="5"/>
                      <a:pt x="6" y="4"/>
                    </a:cubicBezTo>
                    <a:cubicBezTo>
                      <a:pt x="9" y="1"/>
                      <a:pt x="12" y="0"/>
                      <a:pt x="16" y="1"/>
                    </a:cubicBezTo>
                    <a:cubicBezTo>
                      <a:pt x="21" y="5"/>
                      <a:pt x="28" y="2"/>
                      <a:pt x="33" y="4"/>
                    </a:cubicBezTo>
                    <a:cubicBezTo>
                      <a:pt x="40" y="3"/>
                      <a:pt x="47" y="4"/>
                      <a:pt x="53" y="8"/>
                    </a:cubicBezTo>
                    <a:cubicBezTo>
                      <a:pt x="57" y="5"/>
                      <a:pt x="61" y="9"/>
                      <a:pt x="65" y="8"/>
                    </a:cubicBezTo>
                    <a:cubicBezTo>
                      <a:pt x="67" y="8"/>
                      <a:pt x="68" y="8"/>
                      <a:pt x="70" y="8"/>
                    </a:cubicBezTo>
                    <a:cubicBezTo>
                      <a:pt x="72" y="10"/>
                      <a:pt x="74" y="13"/>
                      <a:pt x="75" y="16"/>
                    </a:cubicBezTo>
                    <a:cubicBezTo>
                      <a:pt x="75" y="20"/>
                      <a:pt x="72" y="22"/>
                      <a:pt x="69" y="23"/>
                    </a:cubicBezTo>
                    <a:cubicBezTo>
                      <a:pt x="46" y="18"/>
                      <a:pt x="23" y="13"/>
                      <a:pt x="0" y="8"/>
                    </a:cubicBezTo>
                    <a:close/>
                  </a:path>
                </a:pathLst>
              </a:custGeom>
              <a:solidFill>
                <a:srgbClr val="4132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20" name="Freeform 24">
                <a:extLst>
                  <a:ext uri="{FF2B5EF4-FFF2-40B4-BE49-F238E27FC236}">
                    <a16:creationId xmlns:a16="http://schemas.microsoft.com/office/drawing/2014/main" id="{71F26BAB-413D-9532-D44A-52B8A500BFCB}"/>
                  </a:ext>
                </a:extLst>
              </p:cNvPr>
              <p:cNvSpPr/>
              <p:nvPr/>
            </p:nvSpPr>
            <p:spPr bwMode="auto">
              <a:xfrm>
                <a:off x="3150" y="2088"/>
                <a:ext cx="94" cy="53"/>
              </a:xfrm>
              <a:custGeom>
                <a:avLst/>
                <a:gdLst>
                  <a:gd name="T0" fmla="*/ 24 w 53"/>
                  <a:gd name="T1" fmla="*/ 24 h 30"/>
                  <a:gd name="T2" fmla="*/ 0 w 53"/>
                  <a:gd name="T3" fmla="*/ 17 h 30"/>
                  <a:gd name="T4" fmla="*/ 7 w 53"/>
                  <a:gd name="T5" fmla="*/ 9 h 30"/>
                  <a:gd name="T6" fmla="*/ 21 w 53"/>
                  <a:gd name="T7" fmla="*/ 2 h 30"/>
                  <a:gd name="T8" fmla="*/ 33 w 53"/>
                  <a:gd name="T9" fmla="*/ 0 h 30"/>
                  <a:gd name="T10" fmla="*/ 50 w 53"/>
                  <a:gd name="T11" fmla="*/ 7 h 30"/>
                  <a:gd name="T12" fmla="*/ 53 w 53"/>
                  <a:gd name="T13" fmla="*/ 21 h 30"/>
                  <a:gd name="T14" fmla="*/ 24 w 53"/>
                  <a:gd name="T15" fmla="*/ 2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30">
                    <a:moveTo>
                      <a:pt x="24" y="24"/>
                    </a:moveTo>
                    <a:cubicBezTo>
                      <a:pt x="16" y="21"/>
                      <a:pt x="7" y="22"/>
                      <a:pt x="0" y="17"/>
                    </a:cubicBezTo>
                    <a:cubicBezTo>
                      <a:pt x="1" y="14"/>
                      <a:pt x="4" y="11"/>
                      <a:pt x="7" y="9"/>
                    </a:cubicBezTo>
                    <a:cubicBezTo>
                      <a:pt x="11" y="5"/>
                      <a:pt x="16" y="3"/>
                      <a:pt x="21" y="2"/>
                    </a:cubicBezTo>
                    <a:cubicBezTo>
                      <a:pt x="25" y="1"/>
                      <a:pt x="29" y="0"/>
                      <a:pt x="33" y="0"/>
                    </a:cubicBezTo>
                    <a:cubicBezTo>
                      <a:pt x="39" y="0"/>
                      <a:pt x="45" y="2"/>
                      <a:pt x="50" y="7"/>
                    </a:cubicBezTo>
                    <a:cubicBezTo>
                      <a:pt x="53" y="11"/>
                      <a:pt x="53" y="16"/>
                      <a:pt x="53" y="21"/>
                    </a:cubicBezTo>
                    <a:cubicBezTo>
                      <a:pt x="44" y="30"/>
                      <a:pt x="34" y="18"/>
                      <a:pt x="24" y="24"/>
                    </a:cubicBezTo>
                    <a:close/>
                  </a:path>
                </a:pathLst>
              </a:custGeom>
              <a:solidFill>
                <a:srgbClr val="6043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21" name="Freeform 25">
                <a:extLst>
                  <a:ext uri="{FF2B5EF4-FFF2-40B4-BE49-F238E27FC236}">
                    <a16:creationId xmlns:a16="http://schemas.microsoft.com/office/drawing/2014/main" id="{933DFCF9-ECCB-4452-64C1-B49E47414668}"/>
                  </a:ext>
                </a:extLst>
              </p:cNvPr>
              <p:cNvSpPr/>
              <p:nvPr/>
            </p:nvSpPr>
            <p:spPr bwMode="auto">
              <a:xfrm>
                <a:off x="3022" y="2070"/>
                <a:ext cx="142" cy="48"/>
              </a:xfrm>
              <a:custGeom>
                <a:avLst/>
                <a:gdLst>
                  <a:gd name="T0" fmla="*/ 80 w 80"/>
                  <a:gd name="T1" fmla="*/ 23 h 27"/>
                  <a:gd name="T2" fmla="*/ 72 w 80"/>
                  <a:gd name="T3" fmla="*/ 27 h 27"/>
                  <a:gd name="T4" fmla="*/ 0 w 80"/>
                  <a:gd name="T5" fmla="*/ 10 h 27"/>
                  <a:gd name="T6" fmla="*/ 4 w 80"/>
                  <a:gd name="T7" fmla="*/ 3 h 27"/>
                  <a:gd name="T8" fmla="*/ 12 w 80"/>
                  <a:gd name="T9" fmla="*/ 1 h 27"/>
                  <a:gd name="T10" fmla="*/ 32 w 80"/>
                  <a:gd name="T11" fmla="*/ 7 h 27"/>
                  <a:gd name="T12" fmla="*/ 32 w 80"/>
                  <a:gd name="T13" fmla="*/ 7 h 27"/>
                  <a:gd name="T14" fmla="*/ 44 w 80"/>
                  <a:gd name="T15" fmla="*/ 9 h 27"/>
                  <a:gd name="T16" fmla="*/ 53 w 80"/>
                  <a:gd name="T17" fmla="*/ 12 h 27"/>
                  <a:gd name="T18" fmla="*/ 61 w 80"/>
                  <a:gd name="T19" fmla="*/ 15 h 27"/>
                  <a:gd name="T20" fmla="*/ 68 w 80"/>
                  <a:gd name="T21" fmla="*/ 16 h 27"/>
                  <a:gd name="T22" fmla="*/ 75 w 80"/>
                  <a:gd name="T23" fmla="*/ 19 h 27"/>
                  <a:gd name="T24" fmla="*/ 80 w 80"/>
                  <a:gd name="T25" fmla="*/ 2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0" h="27">
                    <a:moveTo>
                      <a:pt x="80" y="23"/>
                    </a:moveTo>
                    <a:cubicBezTo>
                      <a:pt x="77" y="25"/>
                      <a:pt x="75" y="26"/>
                      <a:pt x="72" y="27"/>
                    </a:cubicBezTo>
                    <a:cubicBezTo>
                      <a:pt x="47" y="26"/>
                      <a:pt x="25" y="14"/>
                      <a:pt x="0" y="10"/>
                    </a:cubicBezTo>
                    <a:cubicBezTo>
                      <a:pt x="2" y="8"/>
                      <a:pt x="3" y="6"/>
                      <a:pt x="4" y="3"/>
                    </a:cubicBezTo>
                    <a:cubicBezTo>
                      <a:pt x="6" y="1"/>
                      <a:pt x="9" y="0"/>
                      <a:pt x="12" y="1"/>
                    </a:cubicBezTo>
                    <a:cubicBezTo>
                      <a:pt x="18" y="3"/>
                      <a:pt x="26" y="2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6" y="9"/>
                      <a:pt x="40" y="8"/>
                      <a:pt x="44" y="9"/>
                    </a:cubicBezTo>
                    <a:cubicBezTo>
                      <a:pt x="47" y="10"/>
                      <a:pt x="50" y="11"/>
                      <a:pt x="53" y="12"/>
                    </a:cubicBezTo>
                    <a:cubicBezTo>
                      <a:pt x="55" y="13"/>
                      <a:pt x="58" y="14"/>
                      <a:pt x="61" y="15"/>
                    </a:cubicBezTo>
                    <a:cubicBezTo>
                      <a:pt x="64" y="15"/>
                      <a:pt x="66" y="16"/>
                      <a:pt x="68" y="16"/>
                    </a:cubicBezTo>
                    <a:cubicBezTo>
                      <a:pt x="70" y="17"/>
                      <a:pt x="72" y="18"/>
                      <a:pt x="75" y="19"/>
                    </a:cubicBezTo>
                    <a:cubicBezTo>
                      <a:pt x="77" y="20"/>
                      <a:pt x="79" y="21"/>
                      <a:pt x="80" y="23"/>
                    </a:cubicBezTo>
                    <a:close/>
                  </a:path>
                </a:pathLst>
              </a:custGeom>
              <a:solidFill>
                <a:srgbClr val="382A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22" name="Freeform 26">
                <a:extLst>
                  <a:ext uri="{FF2B5EF4-FFF2-40B4-BE49-F238E27FC236}">
                    <a16:creationId xmlns:a16="http://schemas.microsoft.com/office/drawing/2014/main" id="{74B9931E-8CEE-F65E-0CEC-E52632712D64}"/>
                  </a:ext>
                </a:extLst>
              </p:cNvPr>
              <p:cNvSpPr/>
              <p:nvPr/>
            </p:nvSpPr>
            <p:spPr bwMode="auto">
              <a:xfrm>
                <a:off x="2531" y="1966"/>
                <a:ext cx="94" cy="37"/>
              </a:xfrm>
              <a:custGeom>
                <a:avLst/>
                <a:gdLst>
                  <a:gd name="T0" fmla="*/ 45 w 53"/>
                  <a:gd name="T1" fmla="*/ 10 h 21"/>
                  <a:gd name="T2" fmla="*/ 53 w 53"/>
                  <a:gd name="T3" fmla="*/ 21 h 21"/>
                  <a:gd name="T4" fmla="*/ 0 w 53"/>
                  <a:gd name="T5" fmla="*/ 11 h 21"/>
                  <a:gd name="T6" fmla="*/ 1 w 53"/>
                  <a:gd name="T7" fmla="*/ 6 h 21"/>
                  <a:gd name="T8" fmla="*/ 5 w 53"/>
                  <a:gd name="T9" fmla="*/ 2 h 21"/>
                  <a:gd name="T10" fmla="*/ 33 w 53"/>
                  <a:gd name="T11" fmla="*/ 6 h 21"/>
                  <a:gd name="T12" fmla="*/ 45 w 53"/>
                  <a:gd name="T13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21">
                    <a:moveTo>
                      <a:pt x="45" y="10"/>
                    </a:moveTo>
                    <a:cubicBezTo>
                      <a:pt x="48" y="14"/>
                      <a:pt x="51" y="17"/>
                      <a:pt x="53" y="21"/>
                    </a:cubicBezTo>
                    <a:cubicBezTo>
                      <a:pt x="35" y="18"/>
                      <a:pt x="17" y="18"/>
                      <a:pt x="0" y="11"/>
                    </a:cubicBezTo>
                    <a:cubicBezTo>
                      <a:pt x="2" y="9"/>
                      <a:pt x="5" y="9"/>
                      <a:pt x="1" y="6"/>
                    </a:cubicBezTo>
                    <a:cubicBezTo>
                      <a:pt x="1" y="2"/>
                      <a:pt x="1" y="0"/>
                      <a:pt x="5" y="2"/>
                    </a:cubicBezTo>
                    <a:cubicBezTo>
                      <a:pt x="15" y="2"/>
                      <a:pt x="24" y="3"/>
                      <a:pt x="33" y="6"/>
                    </a:cubicBezTo>
                    <a:cubicBezTo>
                      <a:pt x="35" y="13"/>
                      <a:pt x="42" y="5"/>
                      <a:pt x="45" y="10"/>
                    </a:cubicBezTo>
                    <a:close/>
                  </a:path>
                </a:pathLst>
              </a:custGeom>
              <a:solidFill>
                <a:srgbClr val="4431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23" name="Freeform 27">
                <a:extLst>
                  <a:ext uri="{FF2B5EF4-FFF2-40B4-BE49-F238E27FC236}">
                    <a16:creationId xmlns:a16="http://schemas.microsoft.com/office/drawing/2014/main" id="{7E653EB5-2993-8348-B32B-ADEC4EA67FFF}"/>
                  </a:ext>
                </a:extLst>
              </p:cNvPr>
              <p:cNvSpPr/>
              <p:nvPr/>
            </p:nvSpPr>
            <p:spPr bwMode="auto">
              <a:xfrm>
                <a:off x="2075" y="1630"/>
                <a:ext cx="55" cy="113"/>
              </a:xfrm>
              <a:custGeom>
                <a:avLst/>
                <a:gdLst>
                  <a:gd name="T0" fmla="*/ 10 w 31"/>
                  <a:gd name="T1" fmla="*/ 19 h 64"/>
                  <a:gd name="T2" fmla="*/ 6 w 31"/>
                  <a:gd name="T3" fmla="*/ 8 h 64"/>
                  <a:gd name="T4" fmla="*/ 6 w 31"/>
                  <a:gd name="T5" fmla="*/ 2 h 64"/>
                  <a:gd name="T6" fmla="*/ 15 w 31"/>
                  <a:gd name="T7" fmla="*/ 2 h 64"/>
                  <a:gd name="T8" fmla="*/ 22 w 31"/>
                  <a:gd name="T9" fmla="*/ 15 h 64"/>
                  <a:gd name="T10" fmla="*/ 29 w 31"/>
                  <a:gd name="T11" fmla="*/ 36 h 64"/>
                  <a:gd name="T12" fmla="*/ 27 w 31"/>
                  <a:gd name="T13" fmla="*/ 41 h 64"/>
                  <a:gd name="T14" fmla="*/ 14 w 31"/>
                  <a:gd name="T15" fmla="*/ 55 h 64"/>
                  <a:gd name="T16" fmla="*/ 0 w 31"/>
                  <a:gd name="T17" fmla="*/ 58 h 64"/>
                  <a:gd name="T18" fmla="*/ 10 w 31"/>
                  <a:gd name="T19" fmla="*/ 1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64">
                    <a:moveTo>
                      <a:pt x="10" y="19"/>
                    </a:moveTo>
                    <a:cubicBezTo>
                      <a:pt x="9" y="15"/>
                      <a:pt x="7" y="11"/>
                      <a:pt x="6" y="8"/>
                    </a:cubicBezTo>
                    <a:cubicBezTo>
                      <a:pt x="5" y="6"/>
                      <a:pt x="5" y="4"/>
                      <a:pt x="6" y="2"/>
                    </a:cubicBezTo>
                    <a:cubicBezTo>
                      <a:pt x="9" y="0"/>
                      <a:pt x="12" y="0"/>
                      <a:pt x="15" y="2"/>
                    </a:cubicBezTo>
                    <a:cubicBezTo>
                      <a:pt x="19" y="5"/>
                      <a:pt x="20" y="10"/>
                      <a:pt x="22" y="15"/>
                    </a:cubicBezTo>
                    <a:cubicBezTo>
                      <a:pt x="24" y="22"/>
                      <a:pt x="31" y="27"/>
                      <a:pt x="29" y="36"/>
                    </a:cubicBezTo>
                    <a:cubicBezTo>
                      <a:pt x="29" y="38"/>
                      <a:pt x="28" y="40"/>
                      <a:pt x="27" y="41"/>
                    </a:cubicBezTo>
                    <a:cubicBezTo>
                      <a:pt x="21" y="45"/>
                      <a:pt x="18" y="50"/>
                      <a:pt x="14" y="55"/>
                    </a:cubicBezTo>
                    <a:cubicBezTo>
                      <a:pt x="11" y="60"/>
                      <a:pt x="6" y="64"/>
                      <a:pt x="0" y="58"/>
                    </a:cubicBezTo>
                    <a:cubicBezTo>
                      <a:pt x="4" y="45"/>
                      <a:pt x="16" y="34"/>
                      <a:pt x="10" y="19"/>
                    </a:cubicBezTo>
                    <a:close/>
                  </a:path>
                </a:pathLst>
              </a:custGeom>
              <a:solidFill>
                <a:srgbClr val="3639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24" name="Freeform 28">
                <a:extLst>
                  <a:ext uri="{FF2B5EF4-FFF2-40B4-BE49-F238E27FC236}">
                    <a16:creationId xmlns:a16="http://schemas.microsoft.com/office/drawing/2014/main" id="{ACC4568D-4DB5-CB3D-6367-98671D9752B0}"/>
                  </a:ext>
                </a:extLst>
              </p:cNvPr>
              <p:cNvSpPr/>
              <p:nvPr/>
            </p:nvSpPr>
            <p:spPr bwMode="auto">
              <a:xfrm>
                <a:off x="2372" y="1928"/>
                <a:ext cx="106" cy="46"/>
              </a:xfrm>
              <a:custGeom>
                <a:avLst/>
                <a:gdLst>
                  <a:gd name="T0" fmla="*/ 0 w 60"/>
                  <a:gd name="T1" fmla="*/ 10 h 26"/>
                  <a:gd name="T2" fmla="*/ 0 w 60"/>
                  <a:gd name="T3" fmla="*/ 6 h 26"/>
                  <a:gd name="T4" fmla="*/ 11 w 60"/>
                  <a:gd name="T5" fmla="*/ 3 h 26"/>
                  <a:gd name="T6" fmla="*/ 32 w 60"/>
                  <a:gd name="T7" fmla="*/ 7 h 26"/>
                  <a:gd name="T8" fmla="*/ 40 w 60"/>
                  <a:gd name="T9" fmla="*/ 11 h 26"/>
                  <a:gd name="T10" fmla="*/ 49 w 60"/>
                  <a:gd name="T11" fmla="*/ 13 h 26"/>
                  <a:gd name="T12" fmla="*/ 60 w 60"/>
                  <a:gd name="T13" fmla="*/ 22 h 26"/>
                  <a:gd name="T14" fmla="*/ 51 w 60"/>
                  <a:gd name="T15" fmla="*/ 23 h 26"/>
                  <a:gd name="T16" fmla="*/ 0 w 60"/>
                  <a:gd name="T17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26">
                    <a:moveTo>
                      <a:pt x="0" y="10"/>
                    </a:moveTo>
                    <a:cubicBezTo>
                      <a:pt x="0" y="9"/>
                      <a:pt x="0" y="8"/>
                      <a:pt x="0" y="6"/>
                    </a:cubicBezTo>
                    <a:cubicBezTo>
                      <a:pt x="3" y="4"/>
                      <a:pt x="6" y="0"/>
                      <a:pt x="11" y="3"/>
                    </a:cubicBezTo>
                    <a:cubicBezTo>
                      <a:pt x="18" y="2"/>
                      <a:pt x="25" y="3"/>
                      <a:pt x="32" y="7"/>
                    </a:cubicBezTo>
                    <a:cubicBezTo>
                      <a:pt x="34" y="10"/>
                      <a:pt x="37" y="11"/>
                      <a:pt x="40" y="11"/>
                    </a:cubicBezTo>
                    <a:cubicBezTo>
                      <a:pt x="43" y="12"/>
                      <a:pt x="46" y="13"/>
                      <a:pt x="49" y="13"/>
                    </a:cubicBezTo>
                    <a:cubicBezTo>
                      <a:pt x="55" y="14"/>
                      <a:pt x="60" y="14"/>
                      <a:pt x="60" y="22"/>
                    </a:cubicBezTo>
                    <a:cubicBezTo>
                      <a:pt x="58" y="26"/>
                      <a:pt x="54" y="25"/>
                      <a:pt x="51" y="23"/>
                    </a:cubicBezTo>
                    <a:cubicBezTo>
                      <a:pt x="33" y="22"/>
                      <a:pt x="16" y="17"/>
                      <a:pt x="0" y="10"/>
                    </a:cubicBezTo>
                    <a:close/>
                  </a:path>
                </a:pathLst>
              </a:custGeom>
              <a:solidFill>
                <a:srgbClr val="3828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25" name="Freeform 29">
                <a:extLst>
                  <a:ext uri="{FF2B5EF4-FFF2-40B4-BE49-F238E27FC236}">
                    <a16:creationId xmlns:a16="http://schemas.microsoft.com/office/drawing/2014/main" id="{A8C958DD-868F-A7E0-8066-8FFE12F5F513}"/>
                  </a:ext>
                </a:extLst>
              </p:cNvPr>
              <p:cNvSpPr/>
              <p:nvPr/>
            </p:nvSpPr>
            <p:spPr bwMode="auto">
              <a:xfrm>
                <a:off x="2070" y="1697"/>
                <a:ext cx="62" cy="59"/>
              </a:xfrm>
              <a:custGeom>
                <a:avLst/>
                <a:gdLst>
                  <a:gd name="T0" fmla="*/ 3 w 35"/>
                  <a:gd name="T1" fmla="*/ 20 h 33"/>
                  <a:gd name="T2" fmla="*/ 14 w 35"/>
                  <a:gd name="T3" fmla="*/ 12 h 33"/>
                  <a:gd name="T4" fmla="*/ 29 w 35"/>
                  <a:gd name="T5" fmla="*/ 1 h 33"/>
                  <a:gd name="T6" fmla="*/ 32 w 35"/>
                  <a:gd name="T7" fmla="*/ 12 h 33"/>
                  <a:gd name="T8" fmla="*/ 21 w 35"/>
                  <a:gd name="T9" fmla="*/ 25 h 33"/>
                  <a:gd name="T10" fmla="*/ 2 w 35"/>
                  <a:gd name="T11" fmla="*/ 33 h 33"/>
                  <a:gd name="T12" fmla="*/ 3 w 35"/>
                  <a:gd name="T13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33">
                    <a:moveTo>
                      <a:pt x="3" y="20"/>
                    </a:moveTo>
                    <a:cubicBezTo>
                      <a:pt x="10" y="21"/>
                      <a:pt x="13" y="18"/>
                      <a:pt x="14" y="12"/>
                    </a:cubicBezTo>
                    <a:cubicBezTo>
                      <a:pt x="16" y="5"/>
                      <a:pt x="21" y="0"/>
                      <a:pt x="29" y="1"/>
                    </a:cubicBezTo>
                    <a:cubicBezTo>
                      <a:pt x="35" y="3"/>
                      <a:pt x="35" y="7"/>
                      <a:pt x="32" y="12"/>
                    </a:cubicBezTo>
                    <a:cubicBezTo>
                      <a:pt x="29" y="16"/>
                      <a:pt x="27" y="22"/>
                      <a:pt x="21" y="25"/>
                    </a:cubicBezTo>
                    <a:cubicBezTo>
                      <a:pt x="12" y="22"/>
                      <a:pt x="9" y="33"/>
                      <a:pt x="2" y="33"/>
                    </a:cubicBezTo>
                    <a:cubicBezTo>
                      <a:pt x="1" y="29"/>
                      <a:pt x="0" y="24"/>
                      <a:pt x="3" y="20"/>
                    </a:cubicBezTo>
                    <a:close/>
                  </a:path>
                </a:pathLst>
              </a:custGeom>
              <a:solidFill>
                <a:srgbClr val="4835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26" name="Freeform 30">
                <a:extLst>
                  <a:ext uri="{FF2B5EF4-FFF2-40B4-BE49-F238E27FC236}">
                    <a16:creationId xmlns:a16="http://schemas.microsoft.com/office/drawing/2014/main" id="{D46EA65E-B88B-A2D8-138A-0CBF006055B9}"/>
                  </a:ext>
                </a:extLst>
              </p:cNvPr>
              <p:cNvSpPr/>
              <p:nvPr/>
            </p:nvSpPr>
            <p:spPr bwMode="auto">
              <a:xfrm>
                <a:off x="1983" y="1459"/>
                <a:ext cx="48" cy="66"/>
              </a:xfrm>
              <a:custGeom>
                <a:avLst/>
                <a:gdLst>
                  <a:gd name="T0" fmla="*/ 15 w 27"/>
                  <a:gd name="T1" fmla="*/ 0 h 37"/>
                  <a:gd name="T2" fmla="*/ 27 w 27"/>
                  <a:gd name="T3" fmla="*/ 31 h 37"/>
                  <a:gd name="T4" fmla="*/ 22 w 27"/>
                  <a:gd name="T5" fmla="*/ 35 h 37"/>
                  <a:gd name="T6" fmla="*/ 15 w 27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37">
                    <a:moveTo>
                      <a:pt x="15" y="0"/>
                    </a:moveTo>
                    <a:cubicBezTo>
                      <a:pt x="19" y="10"/>
                      <a:pt x="23" y="21"/>
                      <a:pt x="27" y="31"/>
                    </a:cubicBezTo>
                    <a:cubicBezTo>
                      <a:pt x="27" y="35"/>
                      <a:pt x="26" y="37"/>
                      <a:pt x="22" y="35"/>
                    </a:cubicBezTo>
                    <a:cubicBezTo>
                      <a:pt x="16" y="24"/>
                      <a:pt x="0" y="15"/>
                      <a:pt x="15" y="0"/>
                    </a:cubicBezTo>
                    <a:close/>
                  </a:path>
                </a:pathLst>
              </a:custGeom>
              <a:solidFill>
                <a:srgbClr val="343A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27" name="Freeform 31">
                <a:extLst>
                  <a:ext uri="{FF2B5EF4-FFF2-40B4-BE49-F238E27FC236}">
                    <a16:creationId xmlns:a16="http://schemas.microsoft.com/office/drawing/2014/main" id="{5C36A815-2BD0-12A3-7B9E-3A61B1A485D1}"/>
                  </a:ext>
                </a:extLst>
              </p:cNvPr>
              <p:cNvSpPr/>
              <p:nvPr/>
            </p:nvSpPr>
            <p:spPr bwMode="auto">
              <a:xfrm>
                <a:off x="3418" y="1653"/>
                <a:ext cx="37" cy="60"/>
              </a:xfrm>
              <a:custGeom>
                <a:avLst/>
                <a:gdLst>
                  <a:gd name="T0" fmla="*/ 21 w 21"/>
                  <a:gd name="T1" fmla="*/ 6 h 34"/>
                  <a:gd name="T2" fmla="*/ 13 w 21"/>
                  <a:gd name="T3" fmla="*/ 34 h 34"/>
                  <a:gd name="T4" fmla="*/ 7 w 21"/>
                  <a:gd name="T5" fmla="*/ 27 h 34"/>
                  <a:gd name="T6" fmla="*/ 1 w 21"/>
                  <a:gd name="T7" fmla="*/ 16 h 34"/>
                  <a:gd name="T8" fmla="*/ 0 w 21"/>
                  <a:gd name="T9" fmla="*/ 11 h 34"/>
                  <a:gd name="T10" fmla="*/ 4 w 21"/>
                  <a:gd name="T11" fmla="*/ 4 h 34"/>
                  <a:gd name="T12" fmla="*/ 13 w 21"/>
                  <a:gd name="T13" fmla="*/ 0 h 34"/>
                  <a:gd name="T14" fmla="*/ 21 w 21"/>
                  <a:gd name="T15" fmla="*/ 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34">
                    <a:moveTo>
                      <a:pt x="21" y="6"/>
                    </a:moveTo>
                    <a:cubicBezTo>
                      <a:pt x="20" y="16"/>
                      <a:pt x="18" y="25"/>
                      <a:pt x="13" y="34"/>
                    </a:cubicBezTo>
                    <a:cubicBezTo>
                      <a:pt x="10" y="33"/>
                      <a:pt x="9" y="30"/>
                      <a:pt x="7" y="27"/>
                    </a:cubicBezTo>
                    <a:cubicBezTo>
                      <a:pt x="5" y="23"/>
                      <a:pt x="3" y="19"/>
                      <a:pt x="1" y="16"/>
                    </a:cubicBezTo>
                    <a:cubicBezTo>
                      <a:pt x="0" y="14"/>
                      <a:pt x="0" y="12"/>
                      <a:pt x="0" y="11"/>
                    </a:cubicBezTo>
                    <a:cubicBezTo>
                      <a:pt x="1" y="8"/>
                      <a:pt x="2" y="6"/>
                      <a:pt x="4" y="4"/>
                    </a:cubicBezTo>
                    <a:cubicBezTo>
                      <a:pt x="6" y="2"/>
                      <a:pt x="9" y="0"/>
                      <a:pt x="13" y="0"/>
                    </a:cubicBezTo>
                    <a:cubicBezTo>
                      <a:pt x="16" y="1"/>
                      <a:pt x="19" y="3"/>
                      <a:pt x="21" y="6"/>
                    </a:cubicBezTo>
                    <a:close/>
                  </a:path>
                </a:pathLst>
              </a:custGeom>
              <a:solidFill>
                <a:srgbClr val="6254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28" name="Freeform 32">
                <a:extLst>
                  <a:ext uri="{FF2B5EF4-FFF2-40B4-BE49-F238E27FC236}">
                    <a16:creationId xmlns:a16="http://schemas.microsoft.com/office/drawing/2014/main" id="{07B66BC0-6CE3-81B4-6DA4-98309D56FB36}"/>
                  </a:ext>
                </a:extLst>
              </p:cNvPr>
              <p:cNvSpPr/>
              <p:nvPr/>
            </p:nvSpPr>
            <p:spPr bwMode="auto">
              <a:xfrm>
                <a:off x="3411" y="1612"/>
                <a:ext cx="49" cy="59"/>
              </a:xfrm>
              <a:custGeom>
                <a:avLst/>
                <a:gdLst>
                  <a:gd name="T0" fmla="*/ 9 w 28"/>
                  <a:gd name="T1" fmla="*/ 29 h 33"/>
                  <a:gd name="T2" fmla="*/ 5 w 28"/>
                  <a:gd name="T3" fmla="*/ 33 h 33"/>
                  <a:gd name="T4" fmla="*/ 0 w 28"/>
                  <a:gd name="T5" fmla="*/ 19 h 33"/>
                  <a:gd name="T6" fmla="*/ 0 w 28"/>
                  <a:gd name="T7" fmla="*/ 17 h 33"/>
                  <a:gd name="T8" fmla="*/ 5 w 28"/>
                  <a:gd name="T9" fmla="*/ 4 h 33"/>
                  <a:gd name="T10" fmla="*/ 17 w 28"/>
                  <a:gd name="T11" fmla="*/ 2 h 33"/>
                  <a:gd name="T12" fmla="*/ 25 w 28"/>
                  <a:gd name="T13" fmla="*/ 8 h 33"/>
                  <a:gd name="T14" fmla="*/ 24 w 28"/>
                  <a:gd name="T15" fmla="*/ 15 h 33"/>
                  <a:gd name="T16" fmla="*/ 9 w 28"/>
                  <a:gd name="T17" fmla="*/ 2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33">
                    <a:moveTo>
                      <a:pt x="9" y="29"/>
                    </a:moveTo>
                    <a:cubicBezTo>
                      <a:pt x="8" y="30"/>
                      <a:pt x="7" y="32"/>
                      <a:pt x="5" y="33"/>
                    </a:cubicBezTo>
                    <a:cubicBezTo>
                      <a:pt x="1" y="29"/>
                      <a:pt x="1" y="24"/>
                      <a:pt x="0" y="19"/>
                    </a:cubicBezTo>
                    <a:cubicBezTo>
                      <a:pt x="0" y="19"/>
                      <a:pt x="0" y="18"/>
                      <a:pt x="0" y="17"/>
                    </a:cubicBezTo>
                    <a:cubicBezTo>
                      <a:pt x="2" y="13"/>
                      <a:pt x="3" y="9"/>
                      <a:pt x="5" y="4"/>
                    </a:cubicBezTo>
                    <a:cubicBezTo>
                      <a:pt x="9" y="6"/>
                      <a:pt x="13" y="4"/>
                      <a:pt x="17" y="2"/>
                    </a:cubicBezTo>
                    <a:cubicBezTo>
                      <a:pt x="23" y="0"/>
                      <a:pt x="26" y="2"/>
                      <a:pt x="25" y="8"/>
                    </a:cubicBezTo>
                    <a:cubicBezTo>
                      <a:pt x="28" y="11"/>
                      <a:pt x="26" y="13"/>
                      <a:pt x="24" y="15"/>
                    </a:cubicBezTo>
                    <a:cubicBezTo>
                      <a:pt x="19" y="20"/>
                      <a:pt x="12" y="22"/>
                      <a:pt x="9" y="29"/>
                    </a:cubicBezTo>
                    <a:close/>
                  </a:path>
                </a:pathLst>
              </a:custGeom>
              <a:solidFill>
                <a:srgbClr val="5F52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29" name="Freeform 33">
                <a:extLst>
                  <a:ext uri="{FF2B5EF4-FFF2-40B4-BE49-F238E27FC236}">
                    <a16:creationId xmlns:a16="http://schemas.microsoft.com/office/drawing/2014/main" id="{877FD1AA-12B2-1937-00A1-812A858BE680}"/>
                  </a:ext>
                </a:extLst>
              </p:cNvPr>
              <p:cNvSpPr/>
              <p:nvPr/>
            </p:nvSpPr>
            <p:spPr bwMode="auto">
              <a:xfrm>
                <a:off x="3193" y="2111"/>
                <a:ext cx="65" cy="30"/>
              </a:xfrm>
              <a:custGeom>
                <a:avLst/>
                <a:gdLst>
                  <a:gd name="T0" fmla="*/ 0 w 37"/>
                  <a:gd name="T1" fmla="*/ 11 h 17"/>
                  <a:gd name="T2" fmla="*/ 28 w 37"/>
                  <a:gd name="T3" fmla="*/ 8 h 17"/>
                  <a:gd name="T4" fmla="*/ 32 w 37"/>
                  <a:gd name="T5" fmla="*/ 8 h 17"/>
                  <a:gd name="T6" fmla="*/ 31 w 37"/>
                  <a:gd name="T7" fmla="*/ 17 h 17"/>
                  <a:gd name="T8" fmla="*/ 0 w 37"/>
                  <a:gd name="T9" fmla="*/ 1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7">
                    <a:moveTo>
                      <a:pt x="0" y="11"/>
                    </a:moveTo>
                    <a:cubicBezTo>
                      <a:pt x="8" y="0"/>
                      <a:pt x="19" y="12"/>
                      <a:pt x="28" y="8"/>
                    </a:cubicBezTo>
                    <a:cubicBezTo>
                      <a:pt x="29" y="6"/>
                      <a:pt x="31" y="6"/>
                      <a:pt x="32" y="8"/>
                    </a:cubicBezTo>
                    <a:cubicBezTo>
                      <a:pt x="37" y="11"/>
                      <a:pt x="35" y="14"/>
                      <a:pt x="31" y="17"/>
                    </a:cubicBezTo>
                    <a:cubicBezTo>
                      <a:pt x="21" y="15"/>
                      <a:pt x="11" y="13"/>
                      <a:pt x="0" y="11"/>
                    </a:cubicBezTo>
                    <a:close/>
                  </a:path>
                </a:pathLst>
              </a:custGeom>
              <a:solidFill>
                <a:srgbClr val="372C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30" name="Freeform 34">
                <a:extLst>
                  <a:ext uri="{FF2B5EF4-FFF2-40B4-BE49-F238E27FC236}">
                    <a16:creationId xmlns:a16="http://schemas.microsoft.com/office/drawing/2014/main" id="{21B9B153-1B21-8417-99F5-BB1D9D29D7B6}"/>
                  </a:ext>
                </a:extLst>
              </p:cNvPr>
              <p:cNvSpPr/>
              <p:nvPr/>
            </p:nvSpPr>
            <p:spPr bwMode="auto">
              <a:xfrm>
                <a:off x="2987" y="1360"/>
                <a:ext cx="44" cy="57"/>
              </a:xfrm>
              <a:custGeom>
                <a:avLst/>
                <a:gdLst>
                  <a:gd name="T0" fmla="*/ 0 w 25"/>
                  <a:gd name="T1" fmla="*/ 19 h 32"/>
                  <a:gd name="T2" fmla="*/ 5 w 25"/>
                  <a:gd name="T3" fmla="*/ 0 h 32"/>
                  <a:gd name="T4" fmla="*/ 25 w 25"/>
                  <a:gd name="T5" fmla="*/ 27 h 32"/>
                  <a:gd name="T6" fmla="*/ 20 w 25"/>
                  <a:gd name="T7" fmla="*/ 28 h 32"/>
                  <a:gd name="T8" fmla="*/ 0 w 25"/>
                  <a:gd name="T9" fmla="*/ 1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32">
                    <a:moveTo>
                      <a:pt x="0" y="19"/>
                    </a:moveTo>
                    <a:cubicBezTo>
                      <a:pt x="13" y="15"/>
                      <a:pt x="14" y="9"/>
                      <a:pt x="5" y="0"/>
                    </a:cubicBezTo>
                    <a:cubicBezTo>
                      <a:pt x="21" y="1"/>
                      <a:pt x="20" y="17"/>
                      <a:pt x="25" y="27"/>
                    </a:cubicBezTo>
                    <a:cubicBezTo>
                      <a:pt x="23" y="28"/>
                      <a:pt x="22" y="29"/>
                      <a:pt x="20" y="28"/>
                    </a:cubicBezTo>
                    <a:cubicBezTo>
                      <a:pt x="15" y="22"/>
                      <a:pt x="2" y="32"/>
                      <a:pt x="0" y="19"/>
                    </a:cubicBezTo>
                    <a:close/>
                  </a:path>
                </a:pathLst>
              </a:custGeom>
              <a:solidFill>
                <a:srgbClr val="645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31" name="Freeform 35">
                <a:extLst>
                  <a:ext uri="{FF2B5EF4-FFF2-40B4-BE49-F238E27FC236}">
                    <a16:creationId xmlns:a16="http://schemas.microsoft.com/office/drawing/2014/main" id="{51763D4D-33B9-9010-DEC2-93E978EC6A67}"/>
                  </a:ext>
                </a:extLst>
              </p:cNvPr>
              <p:cNvSpPr/>
              <p:nvPr/>
            </p:nvSpPr>
            <p:spPr bwMode="auto">
              <a:xfrm>
                <a:off x="2462" y="1955"/>
                <a:ext cx="51" cy="27"/>
              </a:xfrm>
              <a:custGeom>
                <a:avLst/>
                <a:gdLst>
                  <a:gd name="T0" fmla="*/ 0 w 29"/>
                  <a:gd name="T1" fmla="*/ 8 h 15"/>
                  <a:gd name="T2" fmla="*/ 8 w 29"/>
                  <a:gd name="T3" fmla="*/ 4 h 15"/>
                  <a:gd name="T4" fmla="*/ 12 w 29"/>
                  <a:gd name="T5" fmla="*/ 0 h 15"/>
                  <a:gd name="T6" fmla="*/ 29 w 29"/>
                  <a:gd name="T7" fmla="*/ 15 h 15"/>
                  <a:gd name="T8" fmla="*/ 0 w 29"/>
                  <a:gd name="T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5">
                    <a:moveTo>
                      <a:pt x="0" y="8"/>
                    </a:moveTo>
                    <a:cubicBezTo>
                      <a:pt x="3" y="7"/>
                      <a:pt x="5" y="5"/>
                      <a:pt x="8" y="4"/>
                    </a:cubicBezTo>
                    <a:cubicBezTo>
                      <a:pt x="9" y="2"/>
                      <a:pt x="10" y="1"/>
                      <a:pt x="12" y="0"/>
                    </a:cubicBezTo>
                    <a:cubicBezTo>
                      <a:pt x="21" y="1"/>
                      <a:pt x="29" y="4"/>
                      <a:pt x="29" y="15"/>
                    </a:cubicBezTo>
                    <a:cubicBezTo>
                      <a:pt x="19" y="13"/>
                      <a:pt x="9" y="14"/>
                      <a:pt x="0" y="8"/>
                    </a:cubicBezTo>
                    <a:close/>
                  </a:path>
                </a:pathLst>
              </a:custGeom>
              <a:solidFill>
                <a:srgbClr val="5845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32" name="Freeform 36">
                <a:extLst>
                  <a:ext uri="{FF2B5EF4-FFF2-40B4-BE49-F238E27FC236}">
                    <a16:creationId xmlns:a16="http://schemas.microsoft.com/office/drawing/2014/main" id="{C1B5AFA6-C04C-BC30-4CA4-4645B297F277}"/>
                  </a:ext>
                </a:extLst>
              </p:cNvPr>
              <p:cNvSpPr/>
              <p:nvPr/>
            </p:nvSpPr>
            <p:spPr bwMode="auto">
              <a:xfrm>
                <a:off x="2015" y="1429"/>
                <a:ext cx="53" cy="43"/>
              </a:xfrm>
              <a:custGeom>
                <a:avLst/>
                <a:gdLst>
                  <a:gd name="T0" fmla="*/ 20 w 30"/>
                  <a:gd name="T1" fmla="*/ 24 h 24"/>
                  <a:gd name="T2" fmla="*/ 0 w 30"/>
                  <a:gd name="T3" fmla="*/ 16 h 24"/>
                  <a:gd name="T4" fmla="*/ 30 w 30"/>
                  <a:gd name="T5" fmla="*/ 0 h 24"/>
                  <a:gd name="T6" fmla="*/ 25 w 30"/>
                  <a:gd name="T7" fmla="*/ 20 h 24"/>
                  <a:gd name="T8" fmla="*/ 20 w 30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4">
                    <a:moveTo>
                      <a:pt x="20" y="24"/>
                    </a:moveTo>
                    <a:cubicBezTo>
                      <a:pt x="14" y="21"/>
                      <a:pt x="7" y="18"/>
                      <a:pt x="0" y="16"/>
                    </a:cubicBezTo>
                    <a:cubicBezTo>
                      <a:pt x="10" y="11"/>
                      <a:pt x="21" y="8"/>
                      <a:pt x="30" y="0"/>
                    </a:cubicBezTo>
                    <a:cubicBezTo>
                      <a:pt x="27" y="6"/>
                      <a:pt x="24" y="13"/>
                      <a:pt x="25" y="20"/>
                    </a:cubicBezTo>
                    <a:cubicBezTo>
                      <a:pt x="24" y="22"/>
                      <a:pt x="23" y="24"/>
                      <a:pt x="20" y="24"/>
                    </a:cubicBezTo>
                    <a:close/>
                  </a:path>
                </a:pathLst>
              </a:custGeom>
              <a:solidFill>
                <a:srgbClr val="5C53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33" name="Freeform 37">
                <a:extLst>
                  <a:ext uri="{FF2B5EF4-FFF2-40B4-BE49-F238E27FC236}">
                    <a16:creationId xmlns:a16="http://schemas.microsoft.com/office/drawing/2014/main" id="{A54DCA83-A5FA-CCE6-43F5-C45362DC5D09}"/>
                  </a:ext>
                </a:extLst>
              </p:cNvPr>
              <p:cNvSpPr/>
              <p:nvPr/>
            </p:nvSpPr>
            <p:spPr bwMode="auto">
              <a:xfrm>
                <a:off x="2412" y="1308"/>
                <a:ext cx="52" cy="29"/>
              </a:xfrm>
              <a:custGeom>
                <a:avLst/>
                <a:gdLst>
                  <a:gd name="T0" fmla="*/ 29 w 29"/>
                  <a:gd name="T1" fmla="*/ 8 h 16"/>
                  <a:gd name="T2" fmla="*/ 28 w 29"/>
                  <a:gd name="T3" fmla="*/ 13 h 16"/>
                  <a:gd name="T4" fmla="*/ 16 w 29"/>
                  <a:gd name="T5" fmla="*/ 16 h 16"/>
                  <a:gd name="T6" fmla="*/ 0 w 29"/>
                  <a:gd name="T7" fmla="*/ 16 h 16"/>
                  <a:gd name="T8" fmla="*/ 16 w 29"/>
                  <a:gd name="T9" fmla="*/ 0 h 16"/>
                  <a:gd name="T10" fmla="*/ 29 w 29"/>
                  <a:gd name="T11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16">
                    <a:moveTo>
                      <a:pt x="29" y="8"/>
                    </a:moveTo>
                    <a:cubicBezTo>
                      <a:pt x="28" y="9"/>
                      <a:pt x="28" y="11"/>
                      <a:pt x="28" y="13"/>
                    </a:cubicBezTo>
                    <a:cubicBezTo>
                      <a:pt x="25" y="16"/>
                      <a:pt x="20" y="16"/>
                      <a:pt x="16" y="16"/>
                    </a:cubicBezTo>
                    <a:cubicBezTo>
                      <a:pt x="11" y="16"/>
                      <a:pt x="6" y="16"/>
                      <a:pt x="0" y="16"/>
                    </a:cubicBezTo>
                    <a:cubicBezTo>
                      <a:pt x="0" y="5"/>
                      <a:pt x="17" y="12"/>
                      <a:pt x="16" y="0"/>
                    </a:cubicBezTo>
                    <a:cubicBezTo>
                      <a:pt x="20" y="3"/>
                      <a:pt x="25" y="5"/>
                      <a:pt x="29" y="8"/>
                    </a:cubicBezTo>
                    <a:close/>
                  </a:path>
                </a:pathLst>
              </a:custGeom>
              <a:solidFill>
                <a:srgbClr val="C9AF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34" name="Freeform 38">
                <a:extLst>
                  <a:ext uri="{FF2B5EF4-FFF2-40B4-BE49-F238E27FC236}">
                    <a16:creationId xmlns:a16="http://schemas.microsoft.com/office/drawing/2014/main" id="{70834366-00B2-11B6-2DAE-F446D637ADBE}"/>
                  </a:ext>
                </a:extLst>
              </p:cNvPr>
              <p:cNvSpPr/>
              <p:nvPr/>
            </p:nvSpPr>
            <p:spPr bwMode="auto">
              <a:xfrm>
                <a:off x="2494" y="1292"/>
                <a:ext cx="43" cy="41"/>
              </a:xfrm>
              <a:custGeom>
                <a:avLst/>
                <a:gdLst>
                  <a:gd name="T0" fmla="*/ 6 w 24"/>
                  <a:gd name="T1" fmla="*/ 5 h 23"/>
                  <a:gd name="T2" fmla="*/ 14 w 24"/>
                  <a:gd name="T3" fmla="*/ 0 h 23"/>
                  <a:gd name="T4" fmla="*/ 23 w 24"/>
                  <a:gd name="T5" fmla="*/ 5 h 23"/>
                  <a:gd name="T6" fmla="*/ 24 w 24"/>
                  <a:gd name="T7" fmla="*/ 10 h 23"/>
                  <a:gd name="T8" fmla="*/ 9 w 24"/>
                  <a:gd name="T9" fmla="*/ 23 h 23"/>
                  <a:gd name="T10" fmla="*/ 1 w 24"/>
                  <a:gd name="T11" fmla="*/ 18 h 23"/>
                  <a:gd name="T12" fmla="*/ 6 w 24"/>
                  <a:gd name="T13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23">
                    <a:moveTo>
                      <a:pt x="6" y="5"/>
                    </a:moveTo>
                    <a:cubicBezTo>
                      <a:pt x="8" y="1"/>
                      <a:pt x="11" y="0"/>
                      <a:pt x="14" y="0"/>
                    </a:cubicBezTo>
                    <a:cubicBezTo>
                      <a:pt x="18" y="0"/>
                      <a:pt x="21" y="1"/>
                      <a:pt x="23" y="5"/>
                    </a:cubicBezTo>
                    <a:cubicBezTo>
                      <a:pt x="24" y="6"/>
                      <a:pt x="24" y="8"/>
                      <a:pt x="24" y="10"/>
                    </a:cubicBezTo>
                    <a:cubicBezTo>
                      <a:pt x="20" y="16"/>
                      <a:pt x="16" y="20"/>
                      <a:pt x="9" y="23"/>
                    </a:cubicBezTo>
                    <a:cubicBezTo>
                      <a:pt x="5" y="23"/>
                      <a:pt x="2" y="22"/>
                      <a:pt x="1" y="18"/>
                    </a:cubicBezTo>
                    <a:cubicBezTo>
                      <a:pt x="0" y="12"/>
                      <a:pt x="5" y="9"/>
                      <a:pt x="6" y="5"/>
                    </a:cubicBezTo>
                    <a:close/>
                  </a:path>
                </a:pathLst>
              </a:custGeom>
              <a:solidFill>
                <a:srgbClr val="8A72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35" name="Freeform 39">
                <a:extLst>
                  <a:ext uri="{FF2B5EF4-FFF2-40B4-BE49-F238E27FC236}">
                    <a16:creationId xmlns:a16="http://schemas.microsoft.com/office/drawing/2014/main" id="{1C2DB627-AFE2-44DC-6BD8-0A38A4084D39}"/>
                  </a:ext>
                </a:extLst>
              </p:cNvPr>
              <p:cNvSpPr/>
              <p:nvPr/>
            </p:nvSpPr>
            <p:spPr bwMode="auto">
              <a:xfrm>
                <a:off x="2478" y="1317"/>
                <a:ext cx="39" cy="39"/>
              </a:xfrm>
              <a:custGeom>
                <a:avLst/>
                <a:gdLst>
                  <a:gd name="T0" fmla="*/ 11 w 22"/>
                  <a:gd name="T1" fmla="*/ 3 h 22"/>
                  <a:gd name="T2" fmla="*/ 18 w 22"/>
                  <a:gd name="T3" fmla="*/ 7 h 22"/>
                  <a:gd name="T4" fmla="*/ 21 w 22"/>
                  <a:gd name="T5" fmla="*/ 8 h 22"/>
                  <a:gd name="T6" fmla="*/ 22 w 22"/>
                  <a:gd name="T7" fmla="*/ 13 h 22"/>
                  <a:gd name="T8" fmla="*/ 22 w 22"/>
                  <a:gd name="T9" fmla="*/ 18 h 22"/>
                  <a:gd name="T10" fmla="*/ 18 w 22"/>
                  <a:gd name="T11" fmla="*/ 21 h 22"/>
                  <a:gd name="T12" fmla="*/ 11 w 22"/>
                  <a:gd name="T13" fmla="*/ 22 h 22"/>
                  <a:gd name="T14" fmla="*/ 4 w 22"/>
                  <a:gd name="T15" fmla="*/ 15 h 22"/>
                  <a:gd name="T16" fmla="*/ 0 w 22"/>
                  <a:gd name="T17" fmla="*/ 3 h 22"/>
                  <a:gd name="T18" fmla="*/ 3 w 22"/>
                  <a:gd name="T19" fmla="*/ 3 h 22"/>
                  <a:gd name="T20" fmla="*/ 11 w 22"/>
                  <a:gd name="T21" fmla="*/ 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22">
                    <a:moveTo>
                      <a:pt x="11" y="3"/>
                    </a:moveTo>
                    <a:cubicBezTo>
                      <a:pt x="13" y="6"/>
                      <a:pt x="15" y="7"/>
                      <a:pt x="18" y="7"/>
                    </a:cubicBezTo>
                    <a:cubicBezTo>
                      <a:pt x="19" y="8"/>
                      <a:pt x="20" y="8"/>
                      <a:pt x="21" y="8"/>
                    </a:cubicBezTo>
                    <a:cubicBezTo>
                      <a:pt x="22" y="10"/>
                      <a:pt x="22" y="11"/>
                      <a:pt x="22" y="13"/>
                    </a:cubicBezTo>
                    <a:cubicBezTo>
                      <a:pt x="22" y="14"/>
                      <a:pt x="22" y="16"/>
                      <a:pt x="22" y="18"/>
                    </a:cubicBezTo>
                    <a:cubicBezTo>
                      <a:pt x="21" y="19"/>
                      <a:pt x="20" y="20"/>
                      <a:pt x="18" y="21"/>
                    </a:cubicBezTo>
                    <a:cubicBezTo>
                      <a:pt x="16" y="22"/>
                      <a:pt x="13" y="22"/>
                      <a:pt x="11" y="22"/>
                    </a:cubicBezTo>
                    <a:cubicBezTo>
                      <a:pt x="7" y="21"/>
                      <a:pt x="5" y="18"/>
                      <a:pt x="4" y="15"/>
                    </a:cubicBezTo>
                    <a:cubicBezTo>
                      <a:pt x="2" y="11"/>
                      <a:pt x="1" y="7"/>
                      <a:pt x="0" y="3"/>
                    </a:cubicBezTo>
                    <a:cubicBezTo>
                      <a:pt x="1" y="3"/>
                      <a:pt x="2" y="2"/>
                      <a:pt x="3" y="3"/>
                    </a:cubicBezTo>
                    <a:cubicBezTo>
                      <a:pt x="6" y="3"/>
                      <a:pt x="9" y="0"/>
                      <a:pt x="11" y="3"/>
                    </a:cubicBezTo>
                    <a:close/>
                  </a:path>
                </a:pathLst>
              </a:custGeom>
              <a:solidFill>
                <a:srgbClr val="5C4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36" name="Freeform 40">
                <a:extLst>
                  <a:ext uri="{FF2B5EF4-FFF2-40B4-BE49-F238E27FC236}">
                    <a16:creationId xmlns:a16="http://schemas.microsoft.com/office/drawing/2014/main" id="{ED13497B-A49D-30FD-771E-9038C26E689B}"/>
                  </a:ext>
                </a:extLst>
              </p:cNvPr>
              <p:cNvSpPr/>
              <p:nvPr/>
            </p:nvSpPr>
            <p:spPr bwMode="auto">
              <a:xfrm>
                <a:off x="3413" y="1701"/>
                <a:ext cx="28" cy="64"/>
              </a:xfrm>
              <a:custGeom>
                <a:avLst/>
                <a:gdLst>
                  <a:gd name="T0" fmla="*/ 13 w 16"/>
                  <a:gd name="T1" fmla="*/ 0 h 36"/>
                  <a:gd name="T2" fmla="*/ 16 w 16"/>
                  <a:gd name="T3" fmla="*/ 7 h 36"/>
                  <a:gd name="T4" fmla="*/ 9 w 16"/>
                  <a:gd name="T5" fmla="*/ 36 h 36"/>
                  <a:gd name="T6" fmla="*/ 4 w 16"/>
                  <a:gd name="T7" fmla="*/ 27 h 36"/>
                  <a:gd name="T8" fmla="*/ 0 w 16"/>
                  <a:gd name="T9" fmla="*/ 27 h 36"/>
                  <a:gd name="T10" fmla="*/ 5 w 16"/>
                  <a:gd name="T11" fmla="*/ 7 h 36"/>
                  <a:gd name="T12" fmla="*/ 13 w 16"/>
                  <a:gd name="T1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36">
                    <a:moveTo>
                      <a:pt x="13" y="0"/>
                    </a:moveTo>
                    <a:cubicBezTo>
                      <a:pt x="14" y="2"/>
                      <a:pt x="15" y="5"/>
                      <a:pt x="16" y="7"/>
                    </a:cubicBezTo>
                    <a:cubicBezTo>
                      <a:pt x="10" y="16"/>
                      <a:pt x="16" y="28"/>
                      <a:pt x="9" y="36"/>
                    </a:cubicBezTo>
                    <a:cubicBezTo>
                      <a:pt x="8" y="33"/>
                      <a:pt x="8" y="29"/>
                      <a:pt x="4" y="27"/>
                    </a:cubicBezTo>
                    <a:cubicBezTo>
                      <a:pt x="2" y="28"/>
                      <a:pt x="1" y="28"/>
                      <a:pt x="0" y="27"/>
                    </a:cubicBezTo>
                    <a:cubicBezTo>
                      <a:pt x="0" y="20"/>
                      <a:pt x="4" y="14"/>
                      <a:pt x="5" y="7"/>
                    </a:cubicBezTo>
                    <a:cubicBezTo>
                      <a:pt x="6" y="3"/>
                      <a:pt x="8" y="0"/>
                      <a:pt x="13" y="0"/>
                    </a:cubicBezTo>
                    <a:close/>
                  </a:path>
                </a:pathLst>
              </a:custGeom>
              <a:solidFill>
                <a:srgbClr val="472C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37" name="Freeform 41">
                <a:extLst>
                  <a:ext uri="{FF2B5EF4-FFF2-40B4-BE49-F238E27FC236}">
                    <a16:creationId xmlns:a16="http://schemas.microsoft.com/office/drawing/2014/main" id="{7E62E2D3-D480-5721-320E-C8F4C949CE5A}"/>
                  </a:ext>
                </a:extLst>
              </p:cNvPr>
              <p:cNvSpPr/>
              <p:nvPr/>
            </p:nvSpPr>
            <p:spPr bwMode="auto">
              <a:xfrm>
                <a:off x="2022" y="1507"/>
                <a:ext cx="29" cy="50"/>
              </a:xfrm>
              <a:custGeom>
                <a:avLst/>
                <a:gdLst>
                  <a:gd name="T0" fmla="*/ 0 w 16"/>
                  <a:gd name="T1" fmla="*/ 8 h 28"/>
                  <a:gd name="T2" fmla="*/ 5 w 16"/>
                  <a:gd name="T3" fmla="*/ 4 h 28"/>
                  <a:gd name="T4" fmla="*/ 13 w 16"/>
                  <a:gd name="T5" fmla="*/ 6 h 28"/>
                  <a:gd name="T6" fmla="*/ 12 w 16"/>
                  <a:gd name="T7" fmla="*/ 24 h 28"/>
                  <a:gd name="T8" fmla="*/ 9 w 16"/>
                  <a:gd name="T9" fmla="*/ 28 h 28"/>
                  <a:gd name="T10" fmla="*/ 1 w 16"/>
                  <a:gd name="T11" fmla="*/ 16 h 28"/>
                  <a:gd name="T12" fmla="*/ 0 w 16"/>
                  <a:gd name="T13" fmla="*/ 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8">
                    <a:moveTo>
                      <a:pt x="0" y="8"/>
                    </a:moveTo>
                    <a:cubicBezTo>
                      <a:pt x="1" y="7"/>
                      <a:pt x="3" y="6"/>
                      <a:pt x="5" y="4"/>
                    </a:cubicBezTo>
                    <a:cubicBezTo>
                      <a:pt x="8" y="3"/>
                      <a:pt x="11" y="0"/>
                      <a:pt x="13" y="6"/>
                    </a:cubicBezTo>
                    <a:cubicBezTo>
                      <a:pt x="16" y="12"/>
                      <a:pt x="14" y="18"/>
                      <a:pt x="12" y="24"/>
                    </a:cubicBezTo>
                    <a:cubicBezTo>
                      <a:pt x="11" y="26"/>
                      <a:pt x="10" y="27"/>
                      <a:pt x="9" y="28"/>
                    </a:cubicBezTo>
                    <a:cubicBezTo>
                      <a:pt x="6" y="24"/>
                      <a:pt x="3" y="20"/>
                      <a:pt x="1" y="16"/>
                    </a:cubicBezTo>
                    <a:cubicBezTo>
                      <a:pt x="0" y="13"/>
                      <a:pt x="0" y="11"/>
                      <a:pt x="0" y="8"/>
                    </a:cubicBezTo>
                    <a:close/>
                  </a:path>
                </a:pathLst>
              </a:custGeom>
              <a:solidFill>
                <a:srgbClr val="3A47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38" name="Freeform 42">
                <a:extLst>
                  <a:ext uri="{FF2B5EF4-FFF2-40B4-BE49-F238E27FC236}">
                    <a16:creationId xmlns:a16="http://schemas.microsoft.com/office/drawing/2014/main" id="{7AAF26CE-F126-40B8-EB40-3AAAA376B6E4}"/>
                  </a:ext>
                </a:extLst>
              </p:cNvPr>
              <p:cNvSpPr/>
              <p:nvPr/>
            </p:nvSpPr>
            <p:spPr bwMode="auto">
              <a:xfrm>
                <a:off x="3047" y="1438"/>
                <a:ext cx="64" cy="30"/>
              </a:xfrm>
              <a:custGeom>
                <a:avLst/>
                <a:gdLst>
                  <a:gd name="T0" fmla="*/ 34 w 36"/>
                  <a:gd name="T1" fmla="*/ 7 h 17"/>
                  <a:gd name="T2" fmla="*/ 15 w 36"/>
                  <a:gd name="T3" fmla="*/ 15 h 17"/>
                  <a:gd name="T4" fmla="*/ 11 w 36"/>
                  <a:gd name="T5" fmla="*/ 17 h 17"/>
                  <a:gd name="T6" fmla="*/ 5 w 36"/>
                  <a:gd name="T7" fmla="*/ 14 h 17"/>
                  <a:gd name="T8" fmla="*/ 1 w 36"/>
                  <a:gd name="T9" fmla="*/ 12 h 17"/>
                  <a:gd name="T10" fmla="*/ 0 w 36"/>
                  <a:gd name="T11" fmla="*/ 8 h 17"/>
                  <a:gd name="T12" fmla="*/ 1 w 36"/>
                  <a:gd name="T13" fmla="*/ 3 h 17"/>
                  <a:gd name="T14" fmla="*/ 3 w 36"/>
                  <a:gd name="T15" fmla="*/ 2 h 17"/>
                  <a:gd name="T16" fmla="*/ 34 w 36"/>
                  <a:gd name="T17" fmla="*/ 4 h 17"/>
                  <a:gd name="T18" fmla="*/ 36 w 36"/>
                  <a:gd name="T19" fmla="*/ 6 h 17"/>
                  <a:gd name="T20" fmla="*/ 34 w 36"/>
                  <a:gd name="T2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17">
                    <a:moveTo>
                      <a:pt x="34" y="7"/>
                    </a:moveTo>
                    <a:cubicBezTo>
                      <a:pt x="28" y="10"/>
                      <a:pt x="17" y="0"/>
                      <a:pt x="15" y="15"/>
                    </a:cubicBezTo>
                    <a:cubicBezTo>
                      <a:pt x="14" y="16"/>
                      <a:pt x="13" y="17"/>
                      <a:pt x="11" y="17"/>
                    </a:cubicBezTo>
                    <a:cubicBezTo>
                      <a:pt x="9" y="16"/>
                      <a:pt x="7" y="15"/>
                      <a:pt x="5" y="14"/>
                    </a:cubicBezTo>
                    <a:cubicBezTo>
                      <a:pt x="4" y="14"/>
                      <a:pt x="3" y="13"/>
                      <a:pt x="1" y="12"/>
                    </a:cubicBezTo>
                    <a:cubicBezTo>
                      <a:pt x="1" y="10"/>
                      <a:pt x="0" y="9"/>
                      <a:pt x="0" y="8"/>
                    </a:cubicBezTo>
                    <a:cubicBezTo>
                      <a:pt x="0" y="6"/>
                      <a:pt x="0" y="5"/>
                      <a:pt x="1" y="3"/>
                    </a:cubicBezTo>
                    <a:cubicBezTo>
                      <a:pt x="2" y="3"/>
                      <a:pt x="3" y="3"/>
                      <a:pt x="3" y="2"/>
                    </a:cubicBezTo>
                    <a:cubicBezTo>
                      <a:pt x="14" y="3"/>
                      <a:pt x="24" y="3"/>
                      <a:pt x="34" y="4"/>
                    </a:cubicBezTo>
                    <a:cubicBezTo>
                      <a:pt x="36" y="4"/>
                      <a:pt x="36" y="5"/>
                      <a:pt x="36" y="6"/>
                    </a:cubicBezTo>
                    <a:cubicBezTo>
                      <a:pt x="35" y="7"/>
                      <a:pt x="35" y="7"/>
                      <a:pt x="34" y="7"/>
                    </a:cubicBezTo>
                    <a:close/>
                  </a:path>
                </a:pathLst>
              </a:custGeom>
              <a:solidFill>
                <a:srgbClr val="4031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39" name="Freeform 43">
                <a:extLst>
                  <a:ext uri="{FF2B5EF4-FFF2-40B4-BE49-F238E27FC236}">
                    <a16:creationId xmlns:a16="http://schemas.microsoft.com/office/drawing/2014/main" id="{F5F9E8A6-D819-1AF7-D4FB-8C61E1ECB66B}"/>
                  </a:ext>
                </a:extLst>
              </p:cNvPr>
              <p:cNvSpPr/>
              <p:nvPr/>
            </p:nvSpPr>
            <p:spPr bwMode="auto">
              <a:xfrm>
                <a:off x="2361" y="1301"/>
                <a:ext cx="67" cy="14"/>
              </a:xfrm>
              <a:custGeom>
                <a:avLst/>
                <a:gdLst>
                  <a:gd name="T0" fmla="*/ 1 w 38"/>
                  <a:gd name="T1" fmla="*/ 0 h 8"/>
                  <a:gd name="T2" fmla="*/ 34 w 38"/>
                  <a:gd name="T3" fmla="*/ 0 h 8"/>
                  <a:gd name="T4" fmla="*/ 38 w 38"/>
                  <a:gd name="T5" fmla="*/ 4 h 8"/>
                  <a:gd name="T6" fmla="*/ 30 w 38"/>
                  <a:gd name="T7" fmla="*/ 8 h 8"/>
                  <a:gd name="T8" fmla="*/ 6 w 38"/>
                  <a:gd name="T9" fmla="*/ 5 h 8"/>
                  <a:gd name="T10" fmla="*/ 2 w 38"/>
                  <a:gd name="T11" fmla="*/ 4 h 8"/>
                  <a:gd name="T12" fmla="*/ 1 w 38"/>
                  <a:gd name="T13" fmla="*/ 2 h 8"/>
                  <a:gd name="T14" fmla="*/ 2 w 38"/>
                  <a:gd name="T15" fmla="*/ 1 h 8"/>
                  <a:gd name="T16" fmla="*/ 1 w 38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8">
                    <a:moveTo>
                      <a:pt x="1" y="0"/>
                    </a:moveTo>
                    <a:cubicBezTo>
                      <a:pt x="12" y="0"/>
                      <a:pt x="23" y="0"/>
                      <a:pt x="34" y="0"/>
                    </a:cubicBezTo>
                    <a:cubicBezTo>
                      <a:pt x="35" y="1"/>
                      <a:pt x="36" y="3"/>
                      <a:pt x="38" y="4"/>
                    </a:cubicBezTo>
                    <a:cubicBezTo>
                      <a:pt x="36" y="7"/>
                      <a:pt x="33" y="8"/>
                      <a:pt x="30" y="8"/>
                    </a:cubicBezTo>
                    <a:cubicBezTo>
                      <a:pt x="22" y="4"/>
                      <a:pt x="14" y="8"/>
                      <a:pt x="6" y="5"/>
                    </a:cubicBezTo>
                    <a:cubicBezTo>
                      <a:pt x="4" y="5"/>
                      <a:pt x="3" y="4"/>
                      <a:pt x="2" y="4"/>
                    </a:cubicBezTo>
                    <a:cubicBezTo>
                      <a:pt x="1" y="3"/>
                      <a:pt x="0" y="2"/>
                      <a:pt x="1" y="2"/>
                    </a:cubicBezTo>
                    <a:cubicBezTo>
                      <a:pt x="1" y="1"/>
                      <a:pt x="1" y="1"/>
                      <a:pt x="2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493E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40" name="Freeform 44">
                <a:extLst>
                  <a:ext uri="{FF2B5EF4-FFF2-40B4-BE49-F238E27FC236}">
                    <a16:creationId xmlns:a16="http://schemas.microsoft.com/office/drawing/2014/main" id="{F31FE75D-5B5F-2435-08FA-BC27BE581769}"/>
                  </a:ext>
                </a:extLst>
              </p:cNvPr>
              <p:cNvSpPr/>
              <p:nvPr/>
            </p:nvSpPr>
            <p:spPr bwMode="auto">
              <a:xfrm>
                <a:off x="3345" y="1493"/>
                <a:ext cx="32" cy="39"/>
              </a:xfrm>
              <a:custGeom>
                <a:avLst/>
                <a:gdLst>
                  <a:gd name="T0" fmla="*/ 11 w 18"/>
                  <a:gd name="T1" fmla="*/ 20 h 22"/>
                  <a:gd name="T2" fmla="*/ 7 w 18"/>
                  <a:gd name="T3" fmla="*/ 20 h 22"/>
                  <a:gd name="T4" fmla="*/ 0 w 18"/>
                  <a:gd name="T5" fmla="*/ 16 h 22"/>
                  <a:gd name="T6" fmla="*/ 7 w 18"/>
                  <a:gd name="T7" fmla="*/ 0 h 22"/>
                  <a:gd name="T8" fmla="*/ 11 w 18"/>
                  <a:gd name="T9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2">
                    <a:moveTo>
                      <a:pt x="11" y="20"/>
                    </a:moveTo>
                    <a:cubicBezTo>
                      <a:pt x="9" y="20"/>
                      <a:pt x="8" y="20"/>
                      <a:pt x="7" y="20"/>
                    </a:cubicBezTo>
                    <a:cubicBezTo>
                      <a:pt x="3" y="22"/>
                      <a:pt x="1" y="19"/>
                      <a:pt x="0" y="16"/>
                    </a:cubicBezTo>
                    <a:cubicBezTo>
                      <a:pt x="0" y="10"/>
                      <a:pt x="1" y="4"/>
                      <a:pt x="7" y="0"/>
                    </a:cubicBezTo>
                    <a:cubicBezTo>
                      <a:pt x="18" y="4"/>
                      <a:pt x="14" y="12"/>
                      <a:pt x="11" y="20"/>
                    </a:cubicBezTo>
                    <a:close/>
                  </a:path>
                </a:pathLst>
              </a:custGeom>
              <a:solidFill>
                <a:srgbClr val="E1D0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41" name="Freeform 45">
                <a:extLst>
                  <a:ext uri="{FF2B5EF4-FFF2-40B4-BE49-F238E27FC236}">
                    <a16:creationId xmlns:a16="http://schemas.microsoft.com/office/drawing/2014/main" id="{B68D2E93-3F4B-8466-E363-844696F4C422}"/>
                  </a:ext>
                </a:extLst>
              </p:cNvPr>
              <p:cNvSpPr/>
              <p:nvPr/>
            </p:nvSpPr>
            <p:spPr bwMode="auto">
              <a:xfrm>
                <a:off x="3409" y="1605"/>
                <a:ext cx="32" cy="28"/>
              </a:xfrm>
              <a:custGeom>
                <a:avLst/>
                <a:gdLst>
                  <a:gd name="T0" fmla="*/ 18 w 18"/>
                  <a:gd name="T1" fmla="*/ 6 h 16"/>
                  <a:gd name="T2" fmla="*/ 11 w 18"/>
                  <a:gd name="T3" fmla="*/ 15 h 16"/>
                  <a:gd name="T4" fmla="*/ 6 w 18"/>
                  <a:gd name="T5" fmla="*/ 8 h 16"/>
                  <a:gd name="T6" fmla="*/ 6 w 18"/>
                  <a:gd name="T7" fmla="*/ 0 h 16"/>
                  <a:gd name="T8" fmla="*/ 18 w 18"/>
                  <a:gd name="T9" fmla="*/ 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6">
                    <a:moveTo>
                      <a:pt x="18" y="6"/>
                    </a:moveTo>
                    <a:cubicBezTo>
                      <a:pt x="18" y="10"/>
                      <a:pt x="17" y="15"/>
                      <a:pt x="11" y="15"/>
                    </a:cubicBezTo>
                    <a:cubicBezTo>
                      <a:pt x="7" y="16"/>
                      <a:pt x="7" y="11"/>
                      <a:pt x="6" y="8"/>
                    </a:cubicBezTo>
                    <a:cubicBezTo>
                      <a:pt x="6" y="6"/>
                      <a:pt x="0" y="3"/>
                      <a:pt x="6" y="0"/>
                    </a:cubicBezTo>
                    <a:cubicBezTo>
                      <a:pt x="10" y="2"/>
                      <a:pt x="14" y="4"/>
                      <a:pt x="18" y="6"/>
                    </a:cubicBezTo>
                    <a:close/>
                  </a:path>
                </a:pathLst>
              </a:custGeom>
              <a:solidFill>
                <a:srgbClr val="2C21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42" name="Freeform 46">
                <a:extLst>
                  <a:ext uri="{FF2B5EF4-FFF2-40B4-BE49-F238E27FC236}">
                    <a16:creationId xmlns:a16="http://schemas.microsoft.com/office/drawing/2014/main" id="{2E1C7AFE-6A19-D663-82F6-965FEE19ECEF}"/>
                  </a:ext>
                </a:extLst>
              </p:cNvPr>
              <p:cNvSpPr/>
              <p:nvPr/>
            </p:nvSpPr>
            <p:spPr bwMode="auto">
              <a:xfrm>
                <a:off x="3264" y="2129"/>
                <a:ext cx="56" cy="28"/>
              </a:xfrm>
              <a:custGeom>
                <a:avLst/>
                <a:gdLst>
                  <a:gd name="T0" fmla="*/ 0 w 32"/>
                  <a:gd name="T1" fmla="*/ 9 h 16"/>
                  <a:gd name="T2" fmla="*/ 5 w 32"/>
                  <a:gd name="T3" fmla="*/ 6 h 16"/>
                  <a:gd name="T4" fmla="*/ 20 w 32"/>
                  <a:gd name="T5" fmla="*/ 0 h 16"/>
                  <a:gd name="T6" fmla="*/ 28 w 32"/>
                  <a:gd name="T7" fmla="*/ 6 h 16"/>
                  <a:gd name="T8" fmla="*/ 32 w 32"/>
                  <a:gd name="T9" fmla="*/ 9 h 16"/>
                  <a:gd name="T10" fmla="*/ 0 w 32"/>
                  <a:gd name="T11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16">
                    <a:moveTo>
                      <a:pt x="0" y="9"/>
                    </a:moveTo>
                    <a:cubicBezTo>
                      <a:pt x="2" y="8"/>
                      <a:pt x="3" y="7"/>
                      <a:pt x="5" y="6"/>
                    </a:cubicBezTo>
                    <a:cubicBezTo>
                      <a:pt x="9" y="2"/>
                      <a:pt x="14" y="1"/>
                      <a:pt x="20" y="0"/>
                    </a:cubicBezTo>
                    <a:cubicBezTo>
                      <a:pt x="24" y="0"/>
                      <a:pt x="27" y="2"/>
                      <a:pt x="28" y="6"/>
                    </a:cubicBezTo>
                    <a:cubicBezTo>
                      <a:pt x="30" y="7"/>
                      <a:pt x="31" y="8"/>
                      <a:pt x="32" y="9"/>
                    </a:cubicBezTo>
                    <a:cubicBezTo>
                      <a:pt x="22" y="16"/>
                      <a:pt x="11" y="10"/>
                      <a:pt x="0" y="9"/>
                    </a:cubicBezTo>
                    <a:close/>
                  </a:path>
                </a:pathLst>
              </a:custGeom>
              <a:solidFill>
                <a:srgbClr val="4639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43" name="Freeform 47">
                <a:extLst>
                  <a:ext uri="{FF2B5EF4-FFF2-40B4-BE49-F238E27FC236}">
                    <a16:creationId xmlns:a16="http://schemas.microsoft.com/office/drawing/2014/main" id="{B96B69E7-49CB-FC4A-F753-826BCE19F1F7}"/>
                  </a:ext>
                </a:extLst>
              </p:cNvPr>
              <p:cNvSpPr/>
              <p:nvPr/>
            </p:nvSpPr>
            <p:spPr bwMode="auto">
              <a:xfrm>
                <a:off x="3439" y="1626"/>
                <a:ext cx="34" cy="38"/>
              </a:xfrm>
              <a:custGeom>
                <a:avLst/>
                <a:gdLst>
                  <a:gd name="T0" fmla="*/ 6 w 19"/>
                  <a:gd name="T1" fmla="*/ 5 h 21"/>
                  <a:gd name="T2" fmla="*/ 9 w 19"/>
                  <a:gd name="T3" fmla="*/ 0 h 21"/>
                  <a:gd name="T4" fmla="*/ 9 w 19"/>
                  <a:gd name="T5" fmla="*/ 21 h 21"/>
                  <a:gd name="T6" fmla="*/ 1 w 19"/>
                  <a:gd name="T7" fmla="*/ 16 h 21"/>
                  <a:gd name="T8" fmla="*/ 6 w 19"/>
                  <a:gd name="T9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1">
                    <a:moveTo>
                      <a:pt x="6" y="5"/>
                    </a:moveTo>
                    <a:cubicBezTo>
                      <a:pt x="7" y="3"/>
                      <a:pt x="8" y="2"/>
                      <a:pt x="9" y="0"/>
                    </a:cubicBezTo>
                    <a:cubicBezTo>
                      <a:pt x="19" y="7"/>
                      <a:pt x="11" y="14"/>
                      <a:pt x="9" y="21"/>
                    </a:cubicBezTo>
                    <a:cubicBezTo>
                      <a:pt x="6" y="21"/>
                      <a:pt x="2" y="20"/>
                      <a:pt x="1" y="16"/>
                    </a:cubicBezTo>
                    <a:cubicBezTo>
                      <a:pt x="0" y="11"/>
                      <a:pt x="3" y="8"/>
                      <a:pt x="6" y="5"/>
                    </a:cubicBezTo>
                    <a:close/>
                  </a:path>
                </a:pathLst>
              </a:custGeom>
              <a:solidFill>
                <a:srgbClr val="4C4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44" name="Freeform 48">
                <a:extLst>
                  <a:ext uri="{FF2B5EF4-FFF2-40B4-BE49-F238E27FC236}">
                    <a16:creationId xmlns:a16="http://schemas.microsoft.com/office/drawing/2014/main" id="{2D452818-F791-46E0-6981-5960CB2EDB91}"/>
                  </a:ext>
                </a:extLst>
              </p:cNvPr>
              <p:cNvSpPr/>
              <p:nvPr/>
            </p:nvSpPr>
            <p:spPr bwMode="auto">
              <a:xfrm>
                <a:off x="3342" y="1477"/>
                <a:ext cx="16" cy="48"/>
              </a:xfrm>
              <a:custGeom>
                <a:avLst/>
                <a:gdLst>
                  <a:gd name="T0" fmla="*/ 9 w 9"/>
                  <a:gd name="T1" fmla="*/ 9 h 27"/>
                  <a:gd name="T2" fmla="*/ 4 w 9"/>
                  <a:gd name="T3" fmla="*/ 25 h 27"/>
                  <a:gd name="T4" fmla="*/ 0 w 9"/>
                  <a:gd name="T5" fmla="*/ 25 h 27"/>
                  <a:gd name="T6" fmla="*/ 0 w 9"/>
                  <a:gd name="T7" fmla="*/ 0 h 27"/>
                  <a:gd name="T8" fmla="*/ 9 w 9"/>
                  <a:gd name="T9" fmla="*/ 9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7">
                    <a:moveTo>
                      <a:pt x="9" y="9"/>
                    </a:moveTo>
                    <a:cubicBezTo>
                      <a:pt x="7" y="14"/>
                      <a:pt x="6" y="19"/>
                      <a:pt x="4" y="25"/>
                    </a:cubicBezTo>
                    <a:cubicBezTo>
                      <a:pt x="3" y="27"/>
                      <a:pt x="2" y="27"/>
                      <a:pt x="0" y="25"/>
                    </a:cubicBezTo>
                    <a:cubicBezTo>
                      <a:pt x="0" y="17"/>
                      <a:pt x="0" y="9"/>
                      <a:pt x="0" y="0"/>
                    </a:cubicBezTo>
                    <a:cubicBezTo>
                      <a:pt x="6" y="0"/>
                      <a:pt x="9" y="3"/>
                      <a:pt x="9" y="9"/>
                    </a:cubicBezTo>
                    <a:close/>
                  </a:path>
                </a:pathLst>
              </a:custGeom>
              <a:solidFill>
                <a:srgbClr val="5E4D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45" name="Freeform 49">
                <a:extLst>
                  <a:ext uri="{FF2B5EF4-FFF2-40B4-BE49-F238E27FC236}">
                    <a16:creationId xmlns:a16="http://schemas.microsoft.com/office/drawing/2014/main" id="{FFD75621-3CC6-4B94-512E-57972A0414BA}"/>
                  </a:ext>
                </a:extLst>
              </p:cNvPr>
              <p:cNvSpPr/>
              <p:nvPr/>
            </p:nvSpPr>
            <p:spPr bwMode="auto">
              <a:xfrm>
                <a:off x="2157" y="1351"/>
                <a:ext cx="60" cy="18"/>
              </a:xfrm>
              <a:custGeom>
                <a:avLst/>
                <a:gdLst>
                  <a:gd name="T0" fmla="*/ 25 w 34"/>
                  <a:gd name="T1" fmla="*/ 8 h 10"/>
                  <a:gd name="T2" fmla="*/ 5 w 34"/>
                  <a:gd name="T3" fmla="*/ 9 h 10"/>
                  <a:gd name="T4" fmla="*/ 1 w 34"/>
                  <a:gd name="T5" fmla="*/ 5 h 10"/>
                  <a:gd name="T6" fmla="*/ 33 w 34"/>
                  <a:gd name="T7" fmla="*/ 0 h 10"/>
                  <a:gd name="T8" fmla="*/ 34 w 34"/>
                  <a:gd name="T9" fmla="*/ 2 h 10"/>
                  <a:gd name="T10" fmla="*/ 32 w 34"/>
                  <a:gd name="T11" fmla="*/ 4 h 10"/>
                  <a:gd name="T12" fmla="*/ 25 w 34"/>
                  <a:gd name="T13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10">
                    <a:moveTo>
                      <a:pt x="25" y="8"/>
                    </a:moveTo>
                    <a:cubicBezTo>
                      <a:pt x="18" y="8"/>
                      <a:pt x="12" y="8"/>
                      <a:pt x="5" y="9"/>
                    </a:cubicBezTo>
                    <a:cubicBezTo>
                      <a:pt x="1" y="10"/>
                      <a:pt x="0" y="8"/>
                      <a:pt x="1" y="5"/>
                    </a:cubicBezTo>
                    <a:cubicBezTo>
                      <a:pt x="11" y="3"/>
                      <a:pt x="22" y="2"/>
                      <a:pt x="33" y="0"/>
                    </a:cubicBezTo>
                    <a:cubicBezTo>
                      <a:pt x="34" y="1"/>
                      <a:pt x="34" y="2"/>
                      <a:pt x="34" y="2"/>
                    </a:cubicBezTo>
                    <a:cubicBezTo>
                      <a:pt x="33" y="3"/>
                      <a:pt x="33" y="4"/>
                      <a:pt x="32" y="4"/>
                    </a:cubicBezTo>
                    <a:cubicBezTo>
                      <a:pt x="30" y="5"/>
                      <a:pt x="27" y="6"/>
                      <a:pt x="25" y="8"/>
                    </a:cubicBezTo>
                    <a:close/>
                  </a:path>
                </a:pathLst>
              </a:custGeom>
              <a:solidFill>
                <a:srgbClr val="5E51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46" name="Freeform 50">
                <a:extLst>
                  <a:ext uri="{FF2B5EF4-FFF2-40B4-BE49-F238E27FC236}">
                    <a16:creationId xmlns:a16="http://schemas.microsoft.com/office/drawing/2014/main" id="{08D0A752-DF57-CBD9-092D-A09DB60D01ED}"/>
                  </a:ext>
                </a:extLst>
              </p:cNvPr>
              <p:cNvSpPr/>
              <p:nvPr/>
            </p:nvSpPr>
            <p:spPr bwMode="auto">
              <a:xfrm>
                <a:off x="2086" y="1372"/>
                <a:ext cx="30" cy="30"/>
              </a:xfrm>
              <a:custGeom>
                <a:avLst/>
                <a:gdLst>
                  <a:gd name="T0" fmla="*/ 17 w 17"/>
                  <a:gd name="T1" fmla="*/ 0 h 17"/>
                  <a:gd name="T2" fmla="*/ 1 w 17"/>
                  <a:gd name="T3" fmla="*/ 17 h 17"/>
                  <a:gd name="T4" fmla="*/ 17 w 17"/>
                  <a:gd name="T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7">
                    <a:moveTo>
                      <a:pt x="17" y="0"/>
                    </a:moveTo>
                    <a:cubicBezTo>
                      <a:pt x="15" y="9"/>
                      <a:pt x="11" y="16"/>
                      <a:pt x="1" y="17"/>
                    </a:cubicBezTo>
                    <a:cubicBezTo>
                      <a:pt x="0" y="6"/>
                      <a:pt x="6" y="1"/>
                      <a:pt x="17" y="0"/>
                    </a:cubicBezTo>
                    <a:close/>
                  </a:path>
                </a:pathLst>
              </a:custGeom>
              <a:solidFill>
                <a:srgbClr val="554A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47" name="Freeform 51">
                <a:extLst>
                  <a:ext uri="{FF2B5EF4-FFF2-40B4-BE49-F238E27FC236}">
                    <a16:creationId xmlns:a16="http://schemas.microsoft.com/office/drawing/2014/main" id="{97B57E70-515C-A963-5825-5F31916AE64F}"/>
                  </a:ext>
                </a:extLst>
              </p:cNvPr>
              <p:cNvSpPr/>
              <p:nvPr/>
            </p:nvSpPr>
            <p:spPr bwMode="auto">
              <a:xfrm>
                <a:off x="3150" y="1449"/>
                <a:ext cx="37" cy="17"/>
              </a:xfrm>
              <a:custGeom>
                <a:avLst/>
                <a:gdLst>
                  <a:gd name="T0" fmla="*/ 17 w 21"/>
                  <a:gd name="T1" fmla="*/ 8 h 10"/>
                  <a:gd name="T2" fmla="*/ 0 w 21"/>
                  <a:gd name="T3" fmla="*/ 1 h 10"/>
                  <a:gd name="T4" fmla="*/ 21 w 21"/>
                  <a:gd name="T5" fmla="*/ 5 h 10"/>
                  <a:gd name="T6" fmla="*/ 17 w 21"/>
                  <a:gd name="T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0">
                    <a:moveTo>
                      <a:pt x="17" y="8"/>
                    </a:moveTo>
                    <a:cubicBezTo>
                      <a:pt x="10" y="9"/>
                      <a:pt x="3" y="10"/>
                      <a:pt x="0" y="1"/>
                    </a:cubicBezTo>
                    <a:cubicBezTo>
                      <a:pt x="7" y="0"/>
                      <a:pt x="14" y="0"/>
                      <a:pt x="21" y="5"/>
                    </a:cubicBezTo>
                    <a:cubicBezTo>
                      <a:pt x="21" y="7"/>
                      <a:pt x="18" y="7"/>
                      <a:pt x="17" y="8"/>
                    </a:cubicBezTo>
                    <a:close/>
                  </a:path>
                </a:pathLst>
              </a:custGeom>
              <a:solidFill>
                <a:srgbClr val="9588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48" name="Freeform 52">
                <a:extLst>
                  <a:ext uri="{FF2B5EF4-FFF2-40B4-BE49-F238E27FC236}">
                    <a16:creationId xmlns:a16="http://schemas.microsoft.com/office/drawing/2014/main" id="{1AD91EB9-8C3E-6117-D4DF-D4977E0E69D0}"/>
                  </a:ext>
                </a:extLst>
              </p:cNvPr>
              <p:cNvSpPr/>
              <p:nvPr/>
            </p:nvSpPr>
            <p:spPr bwMode="auto">
              <a:xfrm>
                <a:off x="3221" y="1456"/>
                <a:ext cx="37" cy="17"/>
              </a:xfrm>
              <a:custGeom>
                <a:avLst/>
                <a:gdLst>
                  <a:gd name="T0" fmla="*/ 17 w 21"/>
                  <a:gd name="T1" fmla="*/ 8 h 10"/>
                  <a:gd name="T2" fmla="*/ 0 w 21"/>
                  <a:gd name="T3" fmla="*/ 5 h 10"/>
                  <a:gd name="T4" fmla="*/ 4 w 21"/>
                  <a:gd name="T5" fmla="*/ 1 h 10"/>
                  <a:gd name="T6" fmla="*/ 21 w 21"/>
                  <a:gd name="T7" fmla="*/ 5 h 10"/>
                  <a:gd name="T8" fmla="*/ 17 w 21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0">
                    <a:moveTo>
                      <a:pt x="17" y="8"/>
                    </a:moveTo>
                    <a:cubicBezTo>
                      <a:pt x="11" y="9"/>
                      <a:pt x="5" y="10"/>
                      <a:pt x="0" y="5"/>
                    </a:cubicBezTo>
                    <a:cubicBezTo>
                      <a:pt x="0" y="3"/>
                      <a:pt x="3" y="3"/>
                      <a:pt x="4" y="1"/>
                    </a:cubicBezTo>
                    <a:cubicBezTo>
                      <a:pt x="10" y="0"/>
                      <a:pt x="16" y="1"/>
                      <a:pt x="21" y="5"/>
                    </a:cubicBezTo>
                    <a:cubicBezTo>
                      <a:pt x="20" y="6"/>
                      <a:pt x="19" y="8"/>
                      <a:pt x="17" y="8"/>
                    </a:cubicBezTo>
                    <a:close/>
                  </a:path>
                </a:pathLst>
              </a:custGeom>
              <a:solidFill>
                <a:srgbClr val="9E91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49" name="Freeform 53">
                <a:extLst>
                  <a:ext uri="{FF2B5EF4-FFF2-40B4-BE49-F238E27FC236}">
                    <a16:creationId xmlns:a16="http://schemas.microsoft.com/office/drawing/2014/main" id="{9F3F7CDD-2C9F-3CC7-777C-2BBFFEF3BA95}"/>
                  </a:ext>
                </a:extLst>
              </p:cNvPr>
              <p:cNvSpPr/>
              <p:nvPr/>
            </p:nvSpPr>
            <p:spPr bwMode="auto">
              <a:xfrm>
                <a:off x="2256" y="1321"/>
                <a:ext cx="38" cy="33"/>
              </a:xfrm>
              <a:custGeom>
                <a:avLst/>
                <a:gdLst>
                  <a:gd name="T0" fmla="*/ 21 w 21"/>
                  <a:gd name="T1" fmla="*/ 5 h 19"/>
                  <a:gd name="T2" fmla="*/ 21 w 21"/>
                  <a:gd name="T3" fmla="*/ 9 h 19"/>
                  <a:gd name="T4" fmla="*/ 0 w 21"/>
                  <a:gd name="T5" fmla="*/ 9 h 19"/>
                  <a:gd name="T6" fmla="*/ 21 w 21"/>
                  <a:gd name="T7" fmla="*/ 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9">
                    <a:moveTo>
                      <a:pt x="21" y="5"/>
                    </a:moveTo>
                    <a:cubicBezTo>
                      <a:pt x="21" y="6"/>
                      <a:pt x="21" y="8"/>
                      <a:pt x="21" y="9"/>
                    </a:cubicBezTo>
                    <a:cubicBezTo>
                      <a:pt x="14" y="7"/>
                      <a:pt x="7" y="19"/>
                      <a:pt x="0" y="9"/>
                    </a:cubicBezTo>
                    <a:cubicBezTo>
                      <a:pt x="7" y="7"/>
                      <a:pt x="13" y="0"/>
                      <a:pt x="21" y="5"/>
                    </a:cubicBezTo>
                    <a:close/>
                  </a:path>
                </a:pathLst>
              </a:custGeom>
              <a:solidFill>
                <a:srgbClr val="7B6E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50" name="Freeform 54">
                <a:extLst>
                  <a:ext uri="{FF2B5EF4-FFF2-40B4-BE49-F238E27FC236}">
                    <a16:creationId xmlns:a16="http://schemas.microsoft.com/office/drawing/2014/main" id="{F12D8946-0FF0-C0AF-AFA8-59F741E95153}"/>
                  </a:ext>
                </a:extLst>
              </p:cNvPr>
              <p:cNvSpPr/>
              <p:nvPr/>
            </p:nvSpPr>
            <p:spPr bwMode="auto">
              <a:xfrm>
                <a:off x="2214" y="1337"/>
                <a:ext cx="35" cy="23"/>
              </a:xfrm>
              <a:custGeom>
                <a:avLst/>
                <a:gdLst>
                  <a:gd name="T0" fmla="*/ 0 w 20"/>
                  <a:gd name="T1" fmla="*/ 12 h 13"/>
                  <a:gd name="T2" fmla="*/ 1 w 20"/>
                  <a:gd name="T3" fmla="*/ 8 h 13"/>
                  <a:gd name="T4" fmla="*/ 20 w 20"/>
                  <a:gd name="T5" fmla="*/ 0 h 13"/>
                  <a:gd name="T6" fmla="*/ 0 w 20"/>
                  <a:gd name="T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3">
                    <a:moveTo>
                      <a:pt x="0" y="12"/>
                    </a:moveTo>
                    <a:cubicBezTo>
                      <a:pt x="1" y="10"/>
                      <a:pt x="1" y="9"/>
                      <a:pt x="1" y="8"/>
                    </a:cubicBezTo>
                    <a:cubicBezTo>
                      <a:pt x="7" y="5"/>
                      <a:pt x="12" y="0"/>
                      <a:pt x="20" y="0"/>
                    </a:cubicBezTo>
                    <a:cubicBezTo>
                      <a:pt x="19" y="13"/>
                      <a:pt x="7" y="8"/>
                      <a:pt x="0" y="12"/>
                    </a:cubicBezTo>
                    <a:close/>
                  </a:path>
                </a:pathLst>
              </a:custGeom>
              <a:solidFill>
                <a:srgbClr val="7364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51" name="Freeform 55">
                <a:extLst>
                  <a:ext uri="{FF2B5EF4-FFF2-40B4-BE49-F238E27FC236}">
                    <a16:creationId xmlns:a16="http://schemas.microsoft.com/office/drawing/2014/main" id="{465BCC18-E89A-623E-134C-C532D9EC2DB0}"/>
                  </a:ext>
                </a:extLst>
              </p:cNvPr>
              <p:cNvSpPr/>
              <p:nvPr/>
            </p:nvSpPr>
            <p:spPr bwMode="auto">
              <a:xfrm>
                <a:off x="3372" y="1537"/>
                <a:ext cx="21" cy="34"/>
              </a:xfrm>
              <a:custGeom>
                <a:avLst/>
                <a:gdLst>
                  <a:gd name="T0" fmla="*/ 11 w 12"/>
                  <a:gd name="T1" fmla="*/ 19 h 19"/>
                  <a:gd name="T2" fmla="*/ 3 w 12"/>
                  <a:gd name="T3" fmla="*/ 19 h 19"/>
                  <a:gd name="T4" fmla="*/ 4 w 12"/>
                  <a:gd name="T5" fmla="*/ 0 h 19"/>
                  <a:gd name="T6" fmla="*/ 11 w 12"/>
                  <a:gd name="T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9">
                    <a:moveTo>
                      <a:pt x="11" y="19"/>
                    </a:moveTo>
                    <a:cubicBezTo>
                      <a:pt x="8" y="19"/>
                      <a:pt x="6" y="19"/>
                      <a:pt x="3" y="19"/>
                    </a:cubicBezTo>
                    <a:cubicBezTo>
                      <a:pt x="4" y="12"/>
                      <a:pt x="0" y="6"/>
                      <a:pt x="4" y="0"/>
                    </a:cubicBezTo>
                    <a:cubicBezTo>
                      <a:pt x="8" y="6"/>
                      <a:pt x="12" y="11"/>
                      <a:pt x="11" y="19"/>
                    </a:cubicBezTo>
                    <a:close/>
                  </a:path>
                </a:pathLst>
              </a:custGeom>
              <a:solidFill>
                <a:srgbClr val="685D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52" name="Freeform 56">
                <a:extLst>
                  <a:ext uri="{FF2B5EF4-FFF2-40B4-BE49-F238E27FC236}">
                    <a16:creationId xmlns:a16="http://schemas.microsoft.com/office/drawing/2014/main" id="{55C827A6-9530-9CBE-3907-7287C536CBCE}"/>
                  </a:ext>
                </a:extLst>
              </p:cNvPr>
              <p:cNvSpPr/>
              <p:nvPr/>
            </p:nvSpPr>
            <p:spPr bwMode="auto">
              <a:xfrm>
                <a:off x="2480" y="1301"/>
                <a:ext cx="28" cy="34"/>
              </a:xfrm>
              <a:custGeom>
                <a:avLst/>
                <a:gdLst>
                  <a:gd name="T0" fmla="*/ 10 w 16"/>
                  <a:gd name="T1" fmla="*/ 12 h 19"/>
                  <a:gd name="T2" fmla="*/ 2 w 16"/>
                  <a:gd name="T3" fmla="*/ 12 h 19"/>
                  <a:gd name="T4" fmla="*/ 14 w 16"/>
                  <a:gd name="T5" fmla="*/ 0 h 19"/>
                  <a:gd name="T6" fmla="*/ 10 w 16"/>
                  <a:gd name="T7" fmla="*/ 1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9">
                    <a:moveTo>
                      <a:pt x="10" y="12"/>
                    </a:moveTo>
                    <a:cubicBezTo>
                      <a:pt x="8" y="11"/>
                      <a:pt x="5" y="19"/>
                      <a:pt x="2" y="12"/>
                    </a:cubicBezTo>
                    <a:cubicBezTo>
                      <a:pt x="0" y="2"/>
                      <a:pt x="10" y="3"/>
                      <a:pt x="14" y="0"/>
                    </a:cubicBezTo>
                    <a:cubicBezTo>
                      <a:pt x="16" y="5"/>
                      <a:pt x="12" y="8"/>
                      <a:pt x="10" y="12"/>
                    </a:cubicBezTo>
                    <a:close/>
                  </a:path>
                </a:pathLst>
              </a:custGeom>
              <a:solidFill>
                <a:srgbClr val="C6B3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53" name="Freeform 57">
                <a:extLst>
                  <a:ext uri="{FF2B5EF4-FFF2-40B4-BE49-F238E27FC236}">
                    <a16:creationId xmlns:a16="http://schemas.microsoft.com/office/drawing/2014/main" id="{BE0F1882-F1C2-4CED-5870-253A807E48EB}"/>
                  </a:ext>
                </a:extLst>
              </p:cNvPr>
              <p:cNvSpPr/>
              <p:nvPr/>
            </p:nvSpPr>
            <p:spPr bwMode="auto">
              <a:xfrm>
                <a:off x="3180" y="1457"/>
                <a:ext cx="48" cy="8"/>
              </a:xfrm>
              <a:custGeom>
                <a:avLst/>
                <a:gdLst>
                  <a:gd name="T0" fmla="*/ 27 w 27"/>
                  <a:gd name="T1" fmla="*/ 0 h 4"/>
                  <a:gd name="T2" fmla="*/ 23 w 27"/>
                  <a:gd name="T3" fmla="*/ 4 h 4"/>
                  <a:gd name="T4" fmla="*/ 0 w 27"/>
                  <a:gd name="T5" fmla="*/ 3 h 4"/>
                  <a:gd name="T6" fmla="*/ 4 w 27"/>
                  <a:gd name="T7" fmla="*/ 0 h 4"/>
                  <a:gd name="T8" fmla="*/ 27 w 27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4">
                    <a:moveTo>
                      <a:pt x="27" y="0"/>
                    </a:moveTo>
                    <a:cubicBezTo>
                      <a:pt x="26" y="2"/>
                      <a:pt x="24" y="3"/>
                      <a:pt x="23" y="4"/>
                    </a:cubicBezTo>
                    <a:cubicBezTo>
                      <a:pt x="15" y="4"/>
                      <a:pt x="8" y="4"/>
                      <a:pt x="0" y="3"/>
                    </a:cubicBezTo>
                    <a:cubicBezTo>
                      <a:pt x="1" y="2"/>
                      <a:pt x="2" y="1"/>
                      <a:pt x="4" y="0"/>
                    </a:cubicBezTo>
                    <a:cubicBezTo>
                      <a:pt x="11" y="0"/>
                      <a:pt x="19" y="0"/>
                      <a:pt x="27" y="0"/>
                    </a:cubicBezTo>
                    <a:close/>
                  </a:path>
                </a:pathLst>
              </a:custGeom>
              <a:solidFill>
                <a:srgbClr val="4134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54" name="Freeform 58">
                <a:extLst>
                  <a:ext uri="{FF2B5EF4-FFF2-40B4-BE49-F238E27FC236}">
                    <a16:creationId xmlns:a16="http://schemas.microsoft.com/office/drawing/2014/main" id="{4FB6A0C5-C336-CFE7-A226-580D602CB4AF}"/>
                  </a:ext>
                </a:extLst>
              </p:cNvPr>
              <p:cNvSpPr/>
              <p:nvPr/>
            </p:nvSpPr>
            <p:spPr bwMode="auto">
              <a:xfrm>
                <a:off x="3108" y="1441"/>
                <a:ext cx="28" cy="24"/>
              </a:xfrm>
              <a:custGeom>
                <a:avLst/>
                <a:gdLst>
                  <a:gd name="T0" fmla="*/ 0 w 16"/>
                  <a:gd name="T1" fmla="*/ 5 h 13"/>
                  <a:gd name="T2" fmla="*/ 0 w 16"/>
                  <a:gd name="T3" fmla="*/ 2 h 13"/>
                  <a:gd name="T4" fmla="*/ 16 w 16"/>
                  <a:gd name="T5" fmla="*/ 5 h 13"/>
                  <a:gd name="T6" fmla="*/ 0 w 16"/>
                  <a:gd name="T7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3">
                    <a:moveTo>
                      <a:pt x="0" y="5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6" y="0"/>
                      <a:pt x="11" y="3"/>
                      <a:pt x="16" y="5"/>
                    </a:cubicBezTo>
                    <a:cubicBezTo>
                      <a:pt x="11" y="13"/>
                      <a:pt x="5" y="7"/>
                      <a:pt x="0" y="5"/>
                    </a:cubicBezTo>
                    <a:close/>
                  </a:path>
                </a:pathLst>
              </a:custGeom>
              <a:solidFill>
                <a:srgbClr val="695D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55" name="Freeform 59">
                <a:extLst>
                  <a:ext uri="{FF2B5EF4-FFF2-40B4-BE49-F238E27FC236}">
                    <a16:creationId xmlns:a16="http://schemas.microsoft.com/office/drawing/2014/main" id="{B8AE4BB5-B0AB-47C5-D9AE-CE2729677DE7}"/>
                  </a:ext>
                </a:extLst>
              </p:cNvPr>
              <p:cNvSpPr/>
              <p:nvPr/>
            </p:nvSpPr>
            <p:spPr bwMode="auto">
              <a:xfrm>
                <a:off x="3031" y="1415"/>
                <a:ext cx="22" cy="35"/>
              </a:xfrm>
              <a:custGeom>
                <a:avLst/>
                <a:gdLst>
                  <a:gd name="T0" fmla="*/ 3 w 12"/>
                  <a:gd name="T1" fmla="*/ 0 h 20"/>
                  <a:gd name="T2" fmla="*/ 12 w 12"/>
                  <a:gd name="T3" fmla="*/ 15 h 20"/>
                  <a:gd name="T4" fmla="*/ 11 w 12"/>
                  <a:gd name="T5" fmla="*/ 16 h 20"/>
                  <a:gd name="T6" fmla="*/ 0 w 12"/>
                  <a:gd name="T7" fmla="*/ 6 h 20"/>
                  <a:gd name="T8" fmla="*/ 3 w 12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0">
                    <a:moveTo>
                      <a:pt x="3" y="0"/>
                    </a:moveTo>
                    <a:cubicBezTo>
                      <a:pt x="9" y="4"/>
                      <a:pt x="12" y="8"/>
                      <a:pt x="12" y="15"/>
                    </a:cubicBezTo>
                    <a:cubicBezTo>
                      <a:pt x="12" y="15"/>
                      <a:pt x="11" y="16"/>
                      <a:pt x="11" y="16"/>
                    </a:cubicBezTo>
                    <a:cubicBezTo>
                      <a:pt x="1" y="20"/>
                      <a:pt x="0" y="13"/>
                      <a:pt x="0" y="6"/>
                    </a:cubicBezTo>
                    <a:cubicBezTo>
                      <a:pt x="0" y="3"/>
                      <a:pt x="2" y="2"/>
                      <a:pt x="3" y="0"/>
                    </a:cubicBezTo>
                    <a:close/>
                  </a:path>
                </a:pathLst>
              </a:custGeom>
              <a:solidFill>
                <a:srgbClr val="323F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56" name="Freeform 60">
                <a:extLst>
                  <a:ext uri="{FF2B5EF4-FFF2-40B4-BE49-F238E27FC236}">
                    <a16:creationId xmlns:a16="http://schemas.microsoft.com/office/drawing/2014/main" id="{AA397D42-C68E-1BCA-5556-294A4449DEEA}"/>
                  </a:ext>
                </a:extLst>
              </p:cNvPr>
              <p:cNvSpPr/>
              <p:nvPr/>
            </p:nvSpPr>
            <p:spPr bwMode="auto">
              <a:xfrm>
                <a:off x="3281" y="1466"/>
                <a:ext cx="32" cy="18"/>
              </a:xfrm>
              <a:custGeom>
                <a:avLst/>
                <a:gdLst>
                  <a:gd name="T0" fmla="*/ 18 w 18"/>
                  <a:gd name="T1" fmla="*/ 3 h 10"/>
                  <a:gd name="T2" fmla="*/ 2 w 18"/>
                  <a:gd name="T3" fmla="*/ 3 h 10"/>
                  <a:gd name="T4" fmla="*/ 1 w 18"/>
                  <a:gd name="T5" fmla="*/ 1 h 10"/>
                  <a:gd name="T6" fmla="*/ 2 w 18"/>
                  <a:gd name="T7" fmla="*/ 0 h 10"/>
                  <a:gd name="T8" fmla="*/ 18 w 18"/>
                  <a:gd name="T9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0">
                    <a:moveTo>
                      <a:pt x="18" y="3"/>
                    </a:moveTo>
                    <a:cubicBezTo>
                      <a:pt x="13" y="10"/>
                      <a:pt x="7" y="7"/>
                      <a:pt x="2" y="3"/>
                    </a:cubicBezTo>
                    <a:cubicBezTo>
                      <a:pt x="1" y="2"/>
                      <a:pt x="0" y="2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7" y="1"/>
                      <a:pt x="13" y="2"/>
                      <a:pt x="18" y="3"/>
                    </a:cubicBezTo>
                    <a:close/>
                  </a:path>
                </a:pathLst>
              </a:custGeom>
              <a:solidFill>
                <a:srgbClr val="7161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57" name="Freeform 61">
                <a:extLst>
                  <a:ext uri="{FF2B5EF4-FFF2-40B4-BE49-F238E27FC236}">
                    <a16:creationId xmlns:a16="http://schemas.microsoft.com/office/drawing/2014/main" id="{3FA6EDAB-72C9-1613-E78E-8B1A92DC7B33}"/>
                  </a:ext>
                </a:extLst>
              </p:cNvPr>
              <p:cNvSpPr/>
              <p:nvPr/>
            </p:nvSpPr>
            <p:spPr bwMode="auto">
              <a:xfrm>
                <a:off x="2304" y="1308"/>
                <a:ext cx="34" cy="20"/>
              </a:xfrm>
              <a:custGeom>
                <a:avLst/>
                <a:gdLst>
                  <a:gd name="T0" fmla="*/ 18 w 19"/>
                  <a:gd name="T1" fmla="*/ 5 h 11"/>
                  <a:gd name="T2" fmla="*/ 0 w 19"/>
                  <a:gd name="T3" fmla="*/ 8 h 11"/>
                  <a:gd name="T4" fmla="*/ 18 w 19"/>
                  <a:gd name="T5" fmla="*/ 0 h 11"/>
                  <a:gd name="T6" fmla="*/ 19 w 19"/>
                  <a:gd name="T7" fmla="*/ 3 h 11"/>
                  <a:gd name="T8" fmla="*/ 18 w 19"/>
                  <a:gd name="T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1">
                    <a:moveTo>
                      <a:pt x="18" y="5"/>
                    </a:moveTo>
                    <a:cubicBezTo>
                      <a:pt x="12" y="9"/>
                      <a:pt x="7" y="11"/>
                      <a:pt x="0" y="8"/>
                    </a:cubicBezTo>
                    <a:cubicBezTo>
                      <a:pt x="4" y="2"/>
                      <a:pt x="12" y="3"/>
                      <a:pt x="18" y="0"/>
                    </a:cubicBezTo>
                    <a:cubicBezTo>
                      <a:pt x="19" y="1"/>
                      <a:pt x="19" y="2"/>
                      <a:pt x="19" y="3"/>
                    </a:cubicBezTo>
                    <a:cubicBezTo>
                      <a:pt x="19" y="4"/>
                      <a:pt x="18" y="5"/>
                      <a:pt x="18" y="5"/>
                    </a:cubicBezTo>
                    <a:close/>
                  </a:path>
                </a:pathLst>
              </a:custGeom>
              <a:solidFill>
                <a:srgbClr val="807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58" name="Freeform 62">
                <a:extLst>
                  <a:ext uri="{FF2B5EF4-FFF2-40B4-BE49-F238E27FC236}">
                    <a16:creationId xmlns:a16="http://schemas.microsoft.com/office/drawing/2014/main" id="{630EED5E-460C-2E38-5986-104A5A37CE86}"/>
                  </a:ext>
                </a:extLst>
              </p:cNvPr>
              <p:cNvSpPr/>
              <p:nvPr/>
            </p:nvSpPr>
            <p:spPr bwMode="auto">
              <a:xfrm>
                <a:off x="2336" y="1303"/>
                <a:ext cx="29" cy="14"/>
              </a:xfrm>
              <a:custGeom>
                <a:avLst/>
                <a:gdLst>
                  <a:gd name="T0" fmla="*/ 0 w 16"/>
                  <a:gd name="T1" fmla="*/ 8 h 8"/>
                  <a:gd name="T2" fmla="*/ 0 w 16"/>
                  <a:gd name="T3" fmla="*/ 3 h 8"/>
                  <a:gd name="T4" fmla="*/ 16 w 16"/>
                  <a:gd name="T5" fmla="*/ 0 h 8"/>
                  <a:gd name="T6" fmla="*/ 16 w 16"/>
                  <a:gd name="T7" fmla="*/ 3 h 8"/>
                  <a:gd name="T8" fmla="*/ 0 w 16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8">
                    <a:moveTo>
                      <a:pt x="0" y="8"/>
                    </a:moveTo>
                    <a:cubicBezTo>
                      <a:pt x="0" y="6"/>
                      <a:pt x="0" y="5"/>
                      <a:pt x="0" y="3"/>
                    </a:cubicBezTo>
                    <a:cubicBezTo>
                      <a:pt x="5" y="2"/>
                      <a:pt x="10" y="1"/>
                      <a:pt x="16" y="0"/>
                    </a:cubicBezTo>
                    <a:cubicBezTo>
                      <a:pt x="16" y="1"/>
                      <a:pt x="16" y="2"/>
                      <a:pt x="16" y="3"/>
                    </a:cubicBezTo>
                    <a:cubicBezTo>
                      <a:pt x="11" y="8"/>
                      <a:pt x="5" y="7"/>
                      <a:pt x="0" y="8"/>
                    </a:cubicBezTo>
                    <a:close/>
                  </a:path>
                </a:pathLst>
              </a:custGeom>
              <a:solidFill>
                <a:srgbClr val="7268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59" name="Freeform 63">
                <a:extLst>
                  <a:ext uri="{FF2B5EF4-FFF2-40B4-BE49-F238E27FC236}">
                    <a16:creationId xmlns:a16="http://schemas.microsoft.com/office/drawing/2014/main" id="{8805340E-0B36-CA9C-85C5-9C43D0F9891B}"/>
                  </a:ext>
                </a:extLst>
              </p:cNvPr>
              <p:cNvSpPr/>
              <p:nvPr/>
            </p:nvSpPr>
            <p:spPr bwMode="auto">
              <a:xfrm>
                <a:off x="2517" y="1278"/>
                <a:ext cx="21" cy="23"/>
              </a:xfrm>
              <a:custGeom>
                <a:avLst/>
                <a:gdLst>
                  <a:gd name="T0" fmla="*/ 9 w 12"/>
                  <a:gd name="T1" fmla="*/ 13 h 13"/>
                  <a:gd name="T2" fmla="*/ 1 w 12"/>
                  <a:gd name="T3" fmla="*/ 8 h 13"/>
                  <a:gd name="T4" fmla="*/ 10 w 12"/>
                  <a:gd name="T5" fmla="*/ 0 h 13"/>
                  <a:gd name="T6" fmla="*/ 10 w 12"/>
                  <a:gd name="T7" fmla="*/ 5 h 13"/>
                  <a:gd name="T8" fmla="*/ 9 w 12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3">
                    <a:moveTo>
                      <a:pt x="9" y="13"/>
                    </a:moveTo>
                    <a:cubicBezTo>
                      <a:pt x="5" y="13"/>
                      <a:pt x="2" y="12"/>
                      <a:pt x="1" y="8"/>
                    </a:cubicBezTo>
                    <a:cubicBezTo>
                      <a:pt x="0" y="1"/>
                      <a:pt x="5" y="1"/>
                      <a:pt x="10" y="0"/>
                    </a:cubicBezTo>
                    <a:cubicBezTo>
                      <a:pt x="10" y="2"/>
                      <a:pt x="10" y="3"/>
                      <a:pt x="10" y="5"/>
                    </a:cubicBezTo>
                    <a:cubicBezTo>
                      <a:pt x="12" y="8"/>
                      <a:pt x="12" y="11"/>
                      <a:pt x="9" y="13"/>
                    </a:cubicBezTo>
                    <a:close/>
                  </a:path>
                </a:pathLst>
              </a:custGeom>
              <a:solidFill>
                <a:srgbClr val="A38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60" name="Freeform 64">
                <a:extLst>
                  <a:ext uri="{FF2B5EF4-FFF2-40B4-BE49-F238E27FC236}">
                    <a16:creationId xmlns:a16="http://schemas.microsoft.com/office/drawing/2014/main" id="{9F05010E-B847-67E0-171D-BAA4B387BCDD}"/>
                  </a:ext>
                </a:extLst>
              </p:cNvPr>
              <p:cNvSpPr/>
              <p:nvPr/>
            </p:nvSpPr>
            <p:spPr bwMode="auto">
              <a:xfrm>
                <a:off x="2047" y="1582"/>
                <a:ext cx="30" cy="26"/>
              </a:xfrm>
              <a:custGeom>
                <a:avLst/>
                <a:gdLst>
                  <a:gd name="T0" fmla="*/ 5 w 17"/>
                  <a:gd name="T1" fmla="*/ 10 h 15"/>
                  <a:gd name="T2" fmla="*/ 5 w 17"/>
                  <a:gd name="T3" fmla="*/ 1 h 15"/>
                  <a:gd name="T4" fmla="*/ 16 w 17"/>
                  <a:gd name="T5" fmla="*/ 13 h 15"/>
                  <a:gd name="T6" fmla="*/ 10 w 17"/>
                  <a:gd name="T7" fmla="*/ 14 h 15"/>
                  <a:gd name="T8" fmla="*/ 7 w 17"/>
                  <a:gd name="T9" fmla="*/ 13 h 15"/>
                  <a:gd name="T10" fmla="*/ 5 w 17"/>
                  <a:gd name="T11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5">
                    <a:moveTo>
                      <a:pt x="5" y="10"/>
                    </a:moveTo>
                    <a:cubicBezTo>
                      <a:pt x="6" y="7"/>
                      <a:pt x="0" y="4"/>
                      <a:pt x="5" y="1"/>
                    </a:cubicBezTo>
                    <a:cubicBezTo>
                      <a:pt x="15" y="0"/>
                      <a:pt x="17" y="5"/>
                      <a:pt x="16" y="13"/>
                    </a:cubicBezTo>
                    <a:cubicBezTo>
                      <a:pt x="14" y="15"/>
                      <a:pt x="13" y="15"/>
                      <a:pt x="10" y="14"/>
                    </a:cubicBezTo>
                    <a:cubicBezTo>
                      <a:pt x="9" y="14"/>
                      <a:pt x="8" y="14"/>
                      <a:pt x="7" y="13"/>
                    </a:cubicBezTo>
                    <a:cubicBezTo>
                      <a:pt x="7" y="12"/>
                      <a:pt x="7" y="11"/>
                      <a:pt x="5" y="10"/>
                    </a:cubicBezTo>
                    <a:close/>
                  </a:path>
                </a:pathLst>
              </a:custGeom>
              <a:solidFill>
                <a:srgbClr val="6A72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61" name="Freeform 65">
                <a:extLst>
                  <a:ext uri="{FF2B5EF4-FFF2-40B4-BE49-F238E27FC236}">
                    <a16:creationId xmlns:a16="http://schemas.microsoft.com/office/drawing/2014/main" id="{CE66FBEC-E451-4D07-088C-C97F0C72608F}"/>
                  </a:ext>
                </a:extLst>
              </p:cNvPr>
              <p:cNvSpPr/>
              <p:nvPr/>
            </p:nvSpPr>
            <p:spPr bwMode="auto">
              <a:xfrm>
                <a:off x="3014" y="1406"/>
                <a:ext cx="23" cy="27"/>
              </a:xfrm>
              <a:custGeom>
                <a:avLst/>
                <a:gdLst>
                  <a:gd name="T0" fmla="*/ 13 w 13"/>
                  <a:gd name="T1" fmla="*/ 5 h 15"/>
                  <a:gd name="T2" fmla="*/ 13 w 13"/>
                  <a:gd name="T3" fmla="*/ 9 h 15"/>
                  <a:gd name="T4" fmla="*/ 8 w 13"/>
                  <a:gd name="T5" fmla="*/ 14 h 15"/>
                  <a:gd name="T6" fmla="*/ 4 w 13"/>
                  <a:gd name="T7" fmla="*/ 13 h 15"/>
                  <a:gd name="T8" fmla="*/ 0 w 13"/>
                  <a:gd name="T9" fmla="*/ 2 h 15"/>
                  <a:gd name="T10" fmla="*/ 4 w 13"/>
                  <a:gd name="T11" fmla="*/ 0 h 15"/>
                  <a:gd name="T12" fmla="*/ 10 w 13"/>
                  <a:gd name="T13" fmla="*/ 1 h 15"/>
                  <a:gd name="T14" fmla="*/ 13 w 13"/>
                  <a:gd name="T15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5">
                    <a:moveTo>
                      <a:pt x="13" y="5"/>
                    </a:moveTo>
                    <a:cubicBezTo>
                      <a:pt x="13" y="6"/>
                      <a:pt x="13" y="8"/>
                      <a:pt x="13" y="9"/>
                    </a:cubicBezTo>
                    <a:cubicBezTo>
                      <a:pt x="12" y="11"/>
                      <a:pt x="11" y="13"/>
                      <a:pt x="8" y="14"/>
                    </a:cubicBezTo>
                    <a:cubicBezTo>
                      <a:pt x="7" y="15"/>
                      <a:pt x="5" y="14"/>
                      <a:pt x="4" y="13"/>
                    </a:cubicBezTo>
                    <a:cubicBezTo>
                      <a:pt x="1" y="10"/>
                      <a:pt x="0" y="6"/>
                      <a:pt x="0" y="2"/>
                    </a:cubicBezTo>
                    <a:cubicBezTo>
                      <a:pt x="1" y="0"/>
                      <a:pt x="3" y="0"/>
                      <a:pt x="4" y="0"/>
                    </a:cubicBezTo>
                    <a:cubicBezTo>
                      <a:pt x="6" y="0"/>
                      <a:pt x="8" y="1"/>
                      <a:pt x="10" y="1"/>
                    </a:cubicBezTo>
                    <a:cubicBezTo>
                      <a:pt x="11" y="2"/>
                      <a:pt x="12" y="4"/>
                      <a:pt x="13" y="5"/>
                    </a:cubicBezTo>
                    <a:close/>
                  </a:path>
                </a:pathLst>
              </a:custGeom>
              <a:solidFill>
                <a:srgbClr val="433A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62" name="Freeform 66">
                <a:extLst>
                  <a:ext uri="{FF2B5EF4-FFF2-40B4-BE49-F238E27FC236}">
                    <a16:creationId xmlns:a16="http://schemas.microsoft.com/office/drawing/2014/main" id="{CC23BFBA-5C65-D623-7399-62BD0584DA5A}"/>
                  </a:ext>
                </a:extLst>
              </p:cNvPr>
              <p:cNvSpPr/>
              <p:nvPr/>
            </p:nvSpPr>
            <p:spPr bwMode="auto">
              <a:xfrm>
                <a:off x="3251" y="1465"/>
                <a:ext cx="34" cy="7"/>
              </a:xfrm>
              <a:custGeom>
                <a:avLst/>
                <a:gdLst>
                  <a:gd name="T0" fmla="*/ 19 w 19"/>
                  <a:gd name="T1" fmla="*/ 1 h 4"/>
                  <a:gd name="T2" fmla="*/ 19 w 19"/>
                  <a:gd name="T3" fmla="*/ 4 h 4"/>
                  <a:gd name="T4" fmla="*/ 0 w 19"/>
                  <a:gd name="T5" fmla="*/ 3 h 4"/>
                  <a:gd name="T6" fmla="*/ 4 w 19"/>
                  <a:gd name="T7" fmla="*/ 0 h 4"/>
                  <a:gd name="T8" fmla="*/ 19 w 19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4">
                    <a:moveTo>
                      <a:pt x="19" y="1"/>
                    </a:moveTo>
                    <a:cubicBezTo>
                      <a:pt x="19" y="2"/>
                      <a:pt x="19" y="3"/>
                      <a:pt x="19" y="4"/>
                    </a:cubicBezTo>
                    <a:cubicBezTo>
                      <a:pt x="13" y="4"/>
                      <a:pt x="6" y="4"/>
                      <a:pt x="0" y="3"/>
                    </a:cubicBezTo>
                    <a:cubicBezTo>
                      <a:pt x="1" y="2"/>
                      <a:pt x="2" y="1"/>
                      <a:pt x="4" y="0"/>
                    </a:cubicBezTo>
                    <a:cubicBezTo>
                      <a:pt x="9" y="0"/>
                      <a:pt x="14" y="0"/>
                      <a:pt x="19" y="1"/>
                    </a:cubicBezTo>
                    <a:close/>
                  </a:path>
                </a:pathLst>
              </a:custGeom>
              <a:solidFill>
                <a:srgbClr val="463D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63" name="Freeform 67">
                <a:extLst>
                  <a:ext uri="{FF2B5EF4-FFF2-40B4-BE49-F238E27FC236}">
                    <a16:creationId xmlns:a16="http://schemas.microsoft.com/office/drawing/2014/main" id="{17CAB8A8-E630-ACD9-62C8-48E7A8CED1FE}"/>
                  </a:ext>
                </a:extLst>
              </p:cNvPr>
              <p:cNvSpPr/>
              <p:nvPr/>
            </p:nvSpPr>
            <p:spPr bwMode="auto">
              <a:xfrm>
                <a:off x="2114" y="1358"/>
                <a:ext cx="36" cy="14"/>
              </a:xfrm>
              <a:custGeom>
                <a:avLst/>
                <a:gdLst>
                  <a:gd name="T0" fmla="*/ 20 w 20"/>
                  <a:gd name="T1" fmla="*/ 7 h 8"/>
                  <a:gd name="T2" fmla="*/ 0 w 20"/>
                  <a:gd name="T3" fmla="*/ 8 h 8"/>
                  <a:gd name="T4" fmla="*/ 12 w 20"/>
                  <a:gd name="T5" fmla="*/ 3 h 8"/>
                  <a:gd name="T6" fmla="*/ 20 w 20"/>
                  <a:gd name="T7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8">
                    <a:moveTo>
                      <a:pt x="20" y="7"/>
                    </a:moveTo>
                    <a:cubicBezTo>
                      <a:pt x="13" y="7"/>
                      <a:pt x="7" y="8"/>
                      <a:pt x="0" y="8"/>
                    </a:cubicBezTo>
                    <a:cubicBezTo>
                      <a:pt x="3" y="3"/>
                      <a:pt x="8" y="4"/>
                      <a:pt x="12" y="3"/>
                    </a:cubicBezTo>
                    <a:cubicBezTo>
                      <a:pt x="16" y="2"/>
                      <a:pt x="20" y="0"/>
                      <a:pt x="20" y="7"/>
                    </a:cubicBezTo>
                    <a:close/>
                  </a:path>
                </a:pathLst>
              </a:custGeom>
              <a:solidFill>
                <a:srgbClr val="544C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64" name="Freeform 68">
                <a:extLst>
                  <a:ext uri="{FF2B5EF4-FFF2-40B4-BE49-F238E27FC236}">
                    <a16:creationId xmlns:a16="http://schemas.microsoft.com/office/drawing/2014/main" id="{8418FD79-1600-42D7-64E1-BA0AECC89BA6}"/>
                  </a:ext>
                </a:extLst>
              </p:cNvPr>
              <p:cNvSpPr/>
              <p:nvPr/>
            </p:nvSpPr>
            <p:spPr bwMode="auto">
              <a:xfrm>
                <a:off x="2136" y="1356"/>
                <a:ext cx="30" cy="16"/>
              </a:xfrm>
              <a:custGeom>
                <a:avLst/>
                <a:gdLst>
                  <a:gd name="T0" fmla="*/ 8 w 17"/>
                  <a:gd name="T1" fmla="*/ 8 h 9"/>
                  <a:gd name="T2" fmla="*/ 0 w 17"/>
                  <a:gd name="T3" fmla="*/ 4 h 9"/>
                  <a:gd name="T4" fmla="*/ 13 w 17"/>
                  <a:gd name="T5" fmla="*/ 2 h 9"/>
                  <a:gd name="T6" fmla="*/ 17 w 17"/>
                  <a:gd name="T7" fmla="*/ 6 h 9"/>
                  <a:gd name="T8" fmla="*/ 8 w 17"/>
                  <a:gd name="T9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9">
                    <a:moveTo>
                      <a:pt x="8" y="8"/>
                    </a:moveTo>
                    <a:cubicBezTo>
                      <a:pt x="5" y="7"/>
                      <a:pt x="3" y="6"/>
                      <a:pt x="0" y="4"/>
                    </a:cubicBezTo>
                    <a:cubicBezTo>
                      <a:pt x="4" y="1"/>
                      <a:pt x="8" y="0"/>
                      <a:pt x="13" y="2"/>
                    </a:cubicBezTo>
                    <a:cubicBezTo>
                      <a:pt x="14" y="3"/>
                      <a:pt x="16" y="4"/>
                      <a:pt x="17" y="6"/>
                    </a:cubicBezTo>
                    <a:cubicBezTo>
                      <a:pt x="15" y="9"/>
                      <a:pt x="11" y="9"/>
                      <a:pt x="8" y="8"/>
                    </a:cubicBezTo>
                    <a:close/>
                  </a:path>
                </a:pathLst>
              </a:custGeom>
              <a:solidFill>
                <a:srgbClr val="948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65" name="Freeform 69">
                <a:extLst>
                  <a:ext uri="{FF2B5EF4-FFF2-40B4-BE49-F238E27FC236}">
                    <a16:creationId xmlns:a16="http://schemas.microsoft.com/office/drawing/2014/main" id="{10D20447-56BF-1A11-310A-493D6282F230}"/>
                  </a:ext>
                </a:extLst>
              </p:cNvPr>
              <p:cNvSpPr/>
              <p:nvPr/>
            </p:nvSpPr>
            <p:spPr bwMode="auto">
              <a:xfrm>
                <a:off x="2854" y="1481"/>
                <a:ext cx="441" cy="385"/>
              </a:xfrm>
              <a:custGeom>
                <a:avLst/>
                <a:gdLst>
                  <a:gd name="T0" fmla="*/ 147 w 249"/>
                  <a:gd name="T1" fmla="*/ 194 h 217"/>
                  <a:gd name="T2" fmla="*/ 107 w 249"/>
                  <a:gd name="T3" fmla="*/ 203 h 217"/>
                  <a:gd name="T4" fmla="*/ 38 w 249"/>
                  <a:gd name="T5" fmla="*/ 214 h 217"/>
                  <a:gd name="T6" fmla="*/ 2 w 249"/>
                  <a:gd name="T7" fmla="*/ 180 h 217"/>
                  <a:gd name="T8" fmla="*/ 0 w 249"/>
                  <a:gd name="T9" fmla="*/ 174 h 217"/>
                  <a:gd name="T10" fmla="*/ 70 w 249"/>
                  <a:gd name="T11" fmla="*/ 93 h 217"/>
                  <a:gd name="T12" fmla="*/ 123 w 249"/>
                  <a:gd name="T13" fmla="*/ 67 h 217"/>
                  <a:gd name="T14" fmla="*/ 155 w 249"/>
                  <a:gd name="T15" fmla="*/ 22 h 217"/>
                  <a:gd name="T16" fmla="*/ 173 w 249"/>
                  <a:gd name="T17" fmla="*/ 4 h 217"/>
                  <a:gd name="T18" fmla="*/ 240 w 249"/>
                  <a:gd name="T19" fmla="*/ 12 h 217"/>
                  <a:gd name="T20" fmla="*/ 247 w 249"/>
                  <a:gd name="T21" fmla="*/ 30 h 217"/>
                  <a:gd name="T22" fmla="*/ 221 w 249"/>
                  <a:gd name="T23" fmla="*/ 146 h 217"/>
                  <a:gd name="T24" fmla="*/ 195 w 249"/>
                  <a:gd name="T25" fmla="*/ 179 h 217"/>
                  <a:gd name="T26" fmla="*/ 181 w 249"/>
                  <a:gd name="T27" fmla="*/ 187 h 217"/>
                  <a:gd name="T28" fmla="*/ 164 w 249"/>
                  <a:gd name="T29" fmla="*/ 190 h 217"/>
                  <a:gd name="T30" fmla="*/ 147 w 249"/>
                  <a:gd name="T31" fmla="*/ 194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9" h="216">
                    <a:moveTo>
                      <a:pt x="147" y="194"/>
                    </a:moveTo>
                    <a:cubicBezTo>
                      <a:pt x="132" y="187"/>
                      <a:pt x="119" y="195"/>
                      <a:pt x="107" y="203"/>
                    </a:cubicBezTo>
                    <a:cubicBezTo>
                      <a:pt x="86" y="215"/>
                      <a:pt x="62" y="217"/>
                      <a:pt x="38" y="214"/>
                    </a:cubicBezTo>
                    <a:cubicBezTo>
                      <a:pt x="18" y="212"/>
                      <a:pt x="7" y="199"/>
                      <a:pt x="2" y="180"/>
                    </a:cubicBezTo>
                    <a:cubicBezTo>
                      <a:pt x="1" y="178"/>
                      <a:pt x="1" y="176"/>
                      <a:pt x="0" y="174"/>
                    </a:cubicBezTo>
                    <a:cubicBezTo>
                      <a:pt x="9" y="135"/>
                      <a:pt x="34" y="110"/>
                      <a:pt x="70" y="93"/>
                    </a:cubicBezTo>
                    <a:cubicBezTo>
                      <a:pt x="88" y="85"/>
                      <a:pt x="104" y="73"/>
                      <a:pt x="123" y="67"/>
                    </a:cubicBezTo>
                    <a:cubicBezTo>
                      <a:pt x="144" y="59"/>
                      <a:pt x="157" y="45"/>
                      <a:pt x="155" y="22"/>
                    </a:cubicBezTo>
                    <a:cubicBezTo>
                      <a:pt x="155" y="8"/>
                      <a:pt x="164" y="5"/>
                      <a:pt x="173" y="4"/>
                    </a:cubicBezTo>
                    <a:cubicBezTo>
                      <a:pt x="196" y="0"/>
                      <a:pt x="218" y="6"/>
                      <a:pt x="240" y="12"/>
                    </a:cubicBezTo>
                    <a:cubicBezTo>
                      <a:pt x="249" y="15"/>
                      <a:pt x="248" y="23"/>
                      <a:pt x="247" y="30"/>
                    </a:cubicBezTo>
                    <a:cubicBezTo>
                      <a:pt x="238" y="69"/>
                      <a:pt x="230" y="108"/>
                      <a:pt x="221" y="146"/>
                    </a:cubicBezTo>
                    <a:cubicBezTo>
                      <a:pt x="218" y="162"/>
                      <a:pt x="210" y="173"/>
                      <a:pt x="195" y="179"/>
                    </a:cubicBezTo>
                    <a:cubicBezTo>
                      <a:pt x="193" y="186"/>
                      <a:pt x="187" y="187"/>
                      <a:pt x="181" y="187"/>
                    </a:cubicBezTo>
                    <a:cubicBezTo>
                      <a:pt x="175" y="186"/>
                      <a:pt x="169" y="185"/>
                      <a:pt x="164" y="190"/>
                    </a:cubicBezTo>
                    <a:cubicBezTo>
                      <a:pt x="158" y="191"/>
                      <a:pt x="154" y="199"/>
                      <a:pt x="147" y="194"/>
                    </a:cubicBezTo>
                    <a:close/>
                  </a:path>
                </a:pathLst>
              </a:custGeom>
              <a:solidFill>
                <a:srgbClr val="FEEC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66" name="Freeform 70">
                <a:extLst>
                  <a:ext uri="{FF2B5EF4-FFF2-40B4-BE49-F238E27FC236}">
                    <a16:creationId xmlns:a16="http://schemas.microsoft.com/office/drawing/2014/main" id="{CA2CBBAD-DD4F-A1B7-91B9-9756F5DF680E}"/>
                  </a:ext>
                </a:extLst>
              </p:cNvPr>
              <p:cNvSpPr/>
              <p:nvPr/>
            </p:nvSpPr>
            <p:spPr bwMode="auto">
              <a:xfrm>
                <a:off x="2758" y="1784"/>
                <a:ext cx="387" cy="171"/>
              </a:xfrm>
              <a:custGeom>
                <a:avLst/>
                <a:gdLst>
                  <a:gd name="T0" fmla="*/ 57 w 218"/>
                  <a:gd name="T1" fmla="*/ 8 h 96"/>
                  <a:gd name="T2" fmla="*/ 68 w 218"/>
                  <a:gd name="T3" fmla="*/ 9 h 96"/>
                  <a:gd name="T4" fmla="*/ 105 w 218"/>
                  <a:gd name="T5" fmla="*/ 40 h 96"/>
                  <a:gd name="T6" fmla="*/ 161 w 218"/>
                  <a:gd name="T7" fmla="*/ 32 h 96"/>
                  <a:gd name="T8" fmla="*/ 163 w 218"/>
                  <a:gd name="T9" fmla="*/ 44 h 96"/>
                  <a:gd name="T10" fmla="*/ 177 w 218"/>
                  <a:gd name="T11" fmla="*/ 51 h 96"/>
                  <a:gd name="T12" fmla="*/ 218 w 218"/>
                  <a:gd name="T13" fmla="*/ 51 h 96"/>
                  <a:gd name="T14" fmla="*/ 161 w 218"/>
                  <a:gd name="T15" fmla="*/ 88 h 96"/>
                  <a:gd name="T16" fmla="*/ 153 w 218"/>
                  <a:gd name="T17" fmla="*/ 94 h 96"/>
                  <a:gd name="T18" fmla="*/ 147 w 218"/>
                  <a:gd name="T19" fmla="*/ 94 h 96"/>
                  <a:gd name="T20" fmla="*/ 143 w 218"/>
                  <a:gd name="T21" fmla="*/ 92 h 96"/>
                  <a:gd name="T22" fmla="*/ 115 w 218"/>
                  <a:gd name="T23" fmla="*/ 85 h 96"/>
                  <a:gd name="T24" fmla="*/ 92 w 218"/>
                  <a:gd name="T25" fmla="*/ 81 h 96"/>
                  <a:gd name="T26" fmla="*/ 81 w 218"/>
                  <a:gd name="T27" fmla="*/ 79 h 96"/>
                  <a:gd name="T28" fmla="*/ 57 w 218"/>
                  <a:gd name="T29" fmla="*/ 75 h 96"/>
                  <a:gd name="T30" fmla="*/ 33 w 218"/>
                  <a:gd name="T31" fmla="*/ 73 h 96"/>
                  <a:gd name="T32" fmla="*/ 8 w 218"/>
                  <a:gd name="T33" fmla="*/ 71 h 96"/>
                  <a:gd name="T34" fmla="*/ 13 w 218"/>
                  <a:gd name="T35" fmla="*/ 44 h 96"/>
                  <a:gd name="T36" fmla="*/ 17 w 218"/>
                  <a:gd name="T37" fmla="*/ 25 h 96"/>
                  <a:gd name="T38" fmla="*/ 38 w 218"/>
                  <a:gd name="T39" fmla="*/ 22 h 96"/>
                  <a:gd name="T40" fmla="*/ 38 w 218"/>
                  <a:gd name="T41" fmla="*/ 20 h 96"/>
                  <a:gd name="T42" fmla="*/ 21 w 218"/>
                  <a:gd name="T43" fmla="*/ 20 h 96"/>
                  <a:gd name="T44" fmla="*/ 27 w 218"/>
                  <a:gd name="T45" fmla="*/ 5 h 96"/>
                  <a:gd name="T46" fmla="*/ 57 w 218"/>
                  <a:gd name="T47" fmla="*/ 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18" h="96">
                    <a:moveTo>
                      <a:pt x="57" y="8"/>
                    </a:moveTo>
                    <a:cubicBezTo>
                      <a:pt x="61" y="8"/>
                      <a:pt x="66" y="0"/>
                      <a:pt x="68" y="9"/>
                    </a:cubicBezTo>
                    <a:cubicBezTo>
                      <a:pt x="73" y="34"/>
                      <a:pt x="79" y="41"/>
                      <a:pt x="105" y="40"/>
                    </a:cubicBezTo>
                    <a:cubicBezTo>
                      <a:pt x="124" y="39"/>
                      <a:pt x="143" y="35"/>
                      <a:pt x="161" y="32"/>
                    </a:cubicBezTo>
                    <a:cubicBezTo>
                      <a:pt x="162" y="36"/>
                      <a:pt x="163" y="40"/>
                      <a:pt x="163" y="44"/>
                    </a:cubicBezTo>
                    <a:cubicBezTo>
                      <a:pt x="162" y="58"/>
                      <a:pt x="167" y="57"/>
                      <a:pt x="177" y="51"/>
                    </a:cubicBezTo>
                    <a:cubicBezTo>
                      <a:pt x="190" y="43"/>
                      <a:pt x="204" y="41"/>
                      <a:pt x="218" y="51"/>
                    </a:cubicBezTo>
                    <a:cubicBezTo>
                      <a:pt x="200" y="65"/>
                      <a:pt x="193" y="96"/>
                      <a:pt x="161" y="88"/>
                    </a:cubicBezTo>
                    <a:cubicBezTo>
                      <a:pt x="159" y="91"/>
                      <a:pt x="156" y="93"/>
                      <a:pt x="153" y="94"/>
                    </a:cubicBezTo>
                    <a:cubicBezTo>
                      <a:pt x="151" y="95"/>
                      <a:pt x="149" y="95"/>
                      <a:pt x="147" y="94"/>
                    </a:cubicBezTo>
                    <a:cubicBezTo>
                      <a:pt x="146" y="94"/>
                      <a:pt x="144" y="93"/>
                      <a:pt x="143" y="92"/>
                    </a:cubicBezTo>
                    <a:cubicBezTo>
                      <a:pt x="134" y="87"/>
                      <a:pt x="124" y="87"/>
                      <a:pt x="115" y="85"/>
                    </a:cubicBezTo>
                    <a:cubicBezTo>
                      <a:pt x="107" y="85"/>
                      <a:pt x="100" y="82"/>
                      <a:pt x="92" y="81"/>
                    </a:cubicBezTo>
                    <a:cubicBezTo>
                      <a:pt x="89" y="81"/>
                      <a:pt x="85" y="80"/>
                      <a:pt x="81" y="79"/>
                    </a:cubicBezTo>
                    <a:cubicBezTo>
                      <a:pt x="73" y="77"/>
                      <a:pt x="65" y="77"/>
                      <a:pt x="57" y="75"/>
                    </a:cubicBezTo>
                    <a:cubicBezTo>
                      <a:pt x="49" y="73"/>
                      <a:pt x="41" y="73"/>
                      <a:pt x="33" y="73"/>
                    </a:cubicBezTo>
                    <a:cubicBezTo>
                      <a:pt x="25" y="73"/>
                      <a:pt x="16" y="74"/>
                      <a:pt x="8" y="71"/>
                    </a:cubicBezTo>
                    <a:cubicBezTo>
                      <a:pt x="0" y="60"/>
                      <a:pt x="11" y="53"/>
                      <a:pt x="13" y="44"/>
                    </a:cubicBezTo>
                    <a:cubicBezTo>
                      <a:pt x="16" y="38"/>
                      <a:pt x="13" y="31"/>
                      <a:pt x="17" y="25"/>
                    </a:cubicBezTo>
                    <a:cubicBezTo>
                      <a:pt x="24" y="20"/>
                      <a:pt x="31" y="22"/>
                      <a:pt x="38" y="22"/>
                    </a:cubicBezTo>
                    <a:cubicBezTo>
                      <a:pt x="41" y="22"/>
                      <a:pt x="39" y="20"/>
                      <a:pt x="38" y="20"/>
                    </a:cubicBezTo>
                    <a:cubicBezTo>
                      <a:pt x="33" y="23"/>
                      <a:pt x="26" y="23"/>
                      <a:pt x="21" y="20"/>
                    </a:cubicBezTo>
                    <a:cubicBezTo>
                      <a:pt x="19" y="14"/>
                      <a:pt x="22" y="9"/>
                      <a:pt x="27" y="5"/>
                    </a:cubicBezTo>
                    <a:cubicBezTo>
                      <a:pt x="37" y="2"/>
                      <a:pt x="47" y="1"/>
                      <a:pt x="57" y="8"/>
                    </a:cubicBezTo>
                    <a:close/>
                  </a:path>
                </a:pathLst>
              </a:custGeom>
              <a:solidFill>
                <a:srgbClr val="FDE0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67" name="Freeform 71">
                <a:extLst>
                  <a:ext uri="{FF2B5EF4-FFF2-40B4-BE49-F238E27FC236}">
                    <a16:creationId xmlns:a16="http://schemas.microsoft.com/office/drawing/2014/main" id="{5581DBAA-F1C5-1C67-BE69-05DA0F7C680C}"/>
                  </a:ext>
                </a:extLst>
              </p:cNvPr>
              <p:cNvSpPr/>
              <p:nvPr/>
            </p:nvSpPr>
            <p:spPr bwMode="auto">
              <a:xfrm>
                <a:off x="2795" y="1562"/>
                <a:ext cx="288" cy="235"/>
              </a:xfrm>
              <a:custGeom>
                <a:avLst/>
                <a:gdLst>
                  <a:gd name="T0" fmla="*/ 156 w 162"/>
                  <a:gd name="T1" fmla="*/ 21 h 132"/>
                  <a:gd name="T2" fmla="*/ 109 w 162"/>
                  <a:gd name="T3" fmla="*/ 49 h 132"/>
                  <a:gd name="T4" fmla="*/ 36 w 162"/>
                  <a:gd name="T5" fmla="*/ 129 h 132"/>
                  <a:gd name="T6" fmla="*/ 10 w 162"/>
                  <a:gd name="T7" fmla="*/ 130 h 132"/>
                  <a:gd name="T8" fmla="*/ 9 w 162"/>
                  <a:gd name="T9" fmla="*/ 102 h 132"/>
                  <a:gd name="T10" fmla="*/ 16 w 162"/>
                  <a:gd name="T11" fmla="*/ 82 h 132"/>
                  <a:gd name="T12" fmla="*/ 41 w 162"/>
                  <a:gd name="T13" fmla="*/ 33 h 132"/>
                  <a:gd name="T14" fmla="*/ 113 w 162"/>
                  <a:gd name="T15" fmla="*/ 8 h 132"/>
                  <a:gd name="T16" fmla="*/ 134 w 162"/>
                  <a:gd name="T17" fmla="*/ 7 h 132"/>
                  <a:gd name="T18" fmla="*/ 144 w 162"/>
                  <a:gd name="T19" fmla="*/ 3 h 132"/>
                  <a:gd name="T20" fmla="*/ 153 w 162"/>
                  <a:gd name="T21" fmla="*/ 3 h 132"/>
                  <a:gd name="T22" fmla="*/ 156 w 162"/>
                  <a:gd name="T23" fmla="*/ 21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" h="132">
                    <a:moveTo>
                      <a:pt x="156" y="21"/>
                    </a:moveTo>
                    <a:cubicBezTo>
                      <a:pt x="144" y="36"/>
                      <a:pt x="125" y="41"/>
                      <a:pt x="109" y="49"/>
                    </a:cubicBezTo>
                    <a:cubicBezTo>
                      <a:pt x="73" y="66"/>
                      <a:pt x="49" y="92"/>
                      <a:pt x="36" y="129"/>
                    </a:cubicBezTo>
                    <a:cubicBezTo>
                      <a:pt x="27" y="132"/>
                      <a:pt x="18" y="130"/>
                      <a:pt x="10" y="130"/>
                    </a:cubicBezTo>
                    <a:cubicBezTo>
                      <a:pt x="0" y="121"/>
                      <a:pt x="6" y="111"/>
                      <a:pt x="9" y="102"/>
                    </a:cubicBezTo>
                    <a:cubicBezTo>
                      <a:pt x="10" y="95"/>
                      <a:pt x="13" y="88"/>
                      <a:pt x="16" y="82"/>
                    </a:cubicBezTo>
                    <a:cubicBezTo>
                      <a:pt x="24" y="65"/>
                      <a:pt x="27" y="46"/>
                      <a:pt x="41" y="33"/>
                    </a:cubicBezTo>
                    <a:cubicBezTo>
                      <a:pt x="66" y="27"/>
                      <a:pt x="88" y="13"/>
                      <a:pt x="113" y="8"/>
                    </a:cubicBezTo>
                    <a:cubicBezTo>
                      <a:pt x="120" y="7"/>
                      <a:pt x="127" y="3"/>
                      <a:pt x="134" y="7"/>
                    </a:cubicBezTo>
                    <a:cubicBezTo>
                      <a:pt x="140" y="11"/>
                      <a:pt x="146" y="20"/>
                      <a:pt x="144" y="3"/>
                    </a:cubicBezTo>
                    <a:cubicBezTo>
                      <a:pt x="143" y="0"/>
                      <a:pt x="153" y="0"/>
                      <a:pt x="153" y="3"/>
                    </a:cubicBezTo>
                    <a:cubicBezTo>
                      <a:pt x="154" y="9"/>
                      <a:pt x="162" y="14"/>
                      <a:pt x="156" y="21"/>
                    </a:cubicBezTo>
                    <a:close/>
                  </a:path>
                </a:pathLst>
              </a:custGeom>
              <a:solidFill>
                <a:srgbClr val="FDE0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68" name="Freeform 72">
                <a:extLst>
                  <a:ext uri="{FF2B5EF4-FFF2-40B4-BE49-F238E27FC236}">
                    <a16:creationId xmlns:a16="http://schemas.microsoft.com/office/drawing/2014/main" id="{34462DA8-F65C-4B30-7D62-37F0B128D73B}"/>
                  </a:ext>
                </a:extLst>
              </p:cNvPr>
              <p:cNvSpPr/>
              <p:nvPr/>
            </p:nvSpPr>
            <p:spPr bwMode="auto">
              <a:xfrm>
                <a:off x="2689" y="1550"/>
                <a:ext cx="257" cy="165"/>
              </a:xfrm>
              <a:custGeom>
                <a:avLst/>
                <a:gdLst>
                  <a:gd name="T0" fmla="*/ 140 w 145"/>
                  <a:gd name="T1" fmla="*/ 19 h 93"/>
                  <a:gd name="T2" fmla="*/ 101 w 145"/>
                  <a:gd name="T3" fmla="*/ 33 h 93"/>
                  <a:gd name="T4" fmla="*/ 76 w 145"/>
                  <a:gd name="T5" fmla="*/ 43 h 93"/>
                  <a:gd name="T6" fmla="*/ 58 w 145"/>
                  <a:gd name="T7" fmla="*/ 53 h 93"/>
                  <a:gd name="T8" fmla="*/ 52 w 145"/>
                  <a:gd name="T9" fmla="*/ 62 h 93"/>
                  <a:gd name="T10" fmla="*/ 33 w 145"/>
                  <a:gd name="T11" fmla="*/ 93 h 93"/>
                  <a:gd name="T12" fmla="*/ 26 w 145"/>
                  <a:gd name="T13" fmla="*/ 86 h 93"/>
                  <a:gd name="T14" fmla="*/ 26 w 145"/>
                  <a:gd name="T15" fmla="*/ 71 h 93"/>
                  <a:gd name="T16" fmla="*/ 27 w 145"/>
                  <a:gd name="T17" fmla="*/ 61 h 93"/>
                  <a:gd name="T18" fmla="*/ 24 w 145"/>
                  <a:gd name="T19" fmla="*/ 55 h 93"/>
                  <a:gd name="T20" fmla="*/ 18 w 145"/>
                  <a:gd name="T21" fmla="*/ 48 h 93"/>
                  <a:gd name="T22" fmla="*/ 5 w 145"/>
                  <a:gd name="T23" fmla="*/ 33 h 93"/>
                  <a:gd name="T24" fmla="*/ 37 w 145"/>
                  <a:gd name="T25" fmla="*/ 24 h 93"/>
                  <a:gd name="T26" fmla="*/ 133 w 145"/>
                  <a:gd name="T27" fmla="*/ 0 h 93"/>
                  <a:gd name="T28" fmla="*/ 140 w 145"/>
                  <a:gd name="T29" fmla="*/ 1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5" h="93">
                    <a:moveTo>
                      <a:pt x="140" y="19"/>
                    </a:moveTo>
                    <a:cubicBezTo>
                      <a:pt x="127" y="24"/>
                      <a:pt x="114" y="28"/>
                      <a:pt x="101" y="33"/>
                    </a:cubicBezTo>
                    <a:cubicBezTo>
                      <a:pt x="94" y="40"/>
                      <a:pt x="84" y="41"/>
                      <a:pt x="76" y="43"/>
                    </a:cubicBezTo>
                    <a:cubicBezTo>
                      <a:pt x="69" y="45"/>
                      <a:pt x="62" y="47"/>
                      <a:pt x="58" y="53"/>
                    </a:cubicBezTo>
                    <a:cubicBezTo>
                      <a:pt x="56" y="56"/>
                      <a:pt x="54" y="59"/>
                      <a:pt x="52" y="62"/>
                    </a:cubicBezTo>
                    <a:cubicBezTo>
                      <a:pt x="49" y="74"/>
                      <a:pt x="50" y="90"/>
                      <a:pt x="33" y="93"/>
                    </a:cubicBezTo>
                    <a:cubicBezTo>
                      <a:pt x="29" y="92"/>
                      <a:pt x="27" y="89"/>
                      <a:pt x="26" y="86"/>
                    </a:cubicBezTo>
                    <a:cubicBezTo>
                      <a:pt x="27" y="81"/>
                      <a:pt x="27" y="76"/>
                      <a:pt x="26" y="71"/>
                    </a:cubicBezTo>
                    <a:cubicBezTo>
                      <a:pt x="26" y="68"/>
                      <a:pt x="30" y="65"/>
                      <a:pt x="27" y="61"/>
                    </a:cubicBezTo>
                    <a:cubicBezTo>
                      <a:pt x="26" y="59"/>
                      <a:pt x="25" y="57"/>
                      <a:pt x="24" y="55"/>
                    </a:cubicBezTo>
                    <a:cubicBezTo>
                      <a:pt x="22" y="52"/>
                      <a:pt x="20" y="50"/>
                      <a:pt x="18" y="48"/>
                    </a:cubicBezTo>
                    <a:cubicBezTo>
                      <a:pt x="13" y="43"/>
                      <a:pt x="0" y="45"/>
                      <a:pt x="5" y="33"/>
                    </a:cubicBezTo>
                    <a:cubicBezTo>
                      <a:pt x="14" y="24"/>
                      <a:pt x="27" y="29"/>
                      <a:pt x="37" y="24"/>
                    </a:cubicBezTo>
                    <a:cubicBezTo>
                      <a:pt x="69" y="18"/>
                      <a:pt x="100" y="4"/>
                      <a:pt x="133" y="0"/>
                    </a:cubicBezTo>
                    <a:cubicBezTo>
                      <a:pt x="145" y="3"/>
                      <a:pt x="144" y="11"/>
                      <a:pt x="140" y="19"/>
                    </a:cubicBezTo>
                    <a:close/>
                  </a:path>
                </a:pathLst>
              </a:custGeom>
              <a:solidFill>
                <a:srgbClr val="292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69" name="Freeform 73">
                <a:extLst>
                  <a:ext uri="{FF2B5EF4-FFF2-40B4-BE49-F238E27FC236}">
                    <a16:creationId xmlns:a16="http://schemas.microsoft.com/office/drawing/2014/main" id="{32E69AE0-E9F8-CEF6-D300-01BF55D163DE}"/>
                  </a:ext>
                </a:extLst>
              </p:cNvPr>
              <p:cNvSpPr/>
              <p:nvPr/>
            </p:nvSpPr>
            <p:spPr bwMode="auto">
              <a:xfrm>
                <a:off x="2746" y="1608"/>
                <a:ext cx="122" cy="116"/>
              </a:xfrm>
              <a:custGeom>
                <a:avLst/>
                <a:gdLst>
                  <a:gd name="T0" fmla="*/ 1 w 69"/>
                  <a:gd name="T1" fmla="*/ 60 h 65"/>
                  <a:gd name="T2" fmla="*/ 16 w 69"/>
                  <a:gd name="T3" fmla="*/ 27 h 65"/>
                  <a:gd name="T4" fmla="*/ 30 w 69"/>
                  <a:gd name="T5" fmla="*/ 21 h 65"/>
                  <a:gd name="T6" fmla="*/ 21 w 69"/>
                  <a:gd name="T7" fmla="*/ 19 h 65"/>
                  <a:gd name="T8" fmla="*/ 69 w 69"/>
                  <a:gd name="T9" fmla="*/ 0 h 65"/>
                  <a:gd name="T10" fmla="*/ 69 w 69"/>
                  <a:gd name="T11" fmla="*/ 7 h 65"/>
                  <a:gd name="T12" fmla="*/ 49 w 69"/>
                  <a:gd name="T13" fmla="*/ 55 h 65"/>
                  <a:gd name="T14" fmla="*/ 47 w 69"/>
                  <a:gd name="T15" fmla="*/ 56 h 65"/>
                  <a:gd name="T16" fmla="*/ 30 w 69"/>
                  <a:gd name="T17" fmla="*/ 59 h 65"/>
                  <a:gd name="T18" fmla="*/ 8 w 69"/>
                  <a:gd name="T19" fmla="*/ 65 h 65"/>
                  <a:gd name="T20" fmla="*/ 1 w 69"/>
                  <a:gd name="T21" fmla="*/ 6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" h="65">
                    <a:moveTo>
                      <a:pt x="1" y="60"/>
                    </a:moveTo>
                    <a:cubicBezTo>
                      <a:pt x="13" y="52"/>
                      <a:pt x="14" y="39"/>
                      <a:pt x="16" y="27"/>
                    </a:cubicBezTo>
                    <a:cubicBezTo>
                      <a:pt x="21" y="24"/>
                      <a:pt x="26" y="20"/>
                      <a:pt x="30" y="21"/>
                    </a:cubicBezTo>
                    <a:cubicBezTo>
                      <a:pt x="28" y="22"/>
                      <a:pt x="24" y="22"/>
                      <a:pt x="21" y="19"/>
                    </a:cubicBezTo>
                    <a:cubicBezTo>
                      <a:pt x="32" y="0"/>
                      <a:pt x="52" y="6"/>
                      <a:pt x="69" y="0"/>
                    </a:cubicBezTo>
                    <a:cubicBezTo>
                      <a:pt x="69" y="2"/>
                      <a:pt x="69" y="5"/>
                      <a:pt x="69" y="7"/>
                    </a:cubicBezTo>
                    <a:cubicBezTo>
                      <a:pt x="62" y="23"/>
                      <a:pt x="56" y="39"/>
                      <a:pt x="49" y="55"/>
                    </a:cubicBezTo>
                    <a:cubicBezTo>
                      <a:pt x="48" y="55"/>
                      <a:pt x="47" y="56"/>
                      <a:pt x="47" y="56"/>
                    </a:cubicBezTo>
                    <a:cubicBezTo>
                      <a:pt x="41" y="56"/>
                      <a:pt x="35" y="55"/>
                      <a:pt x="30" y="59"/>
                    </a:cubicBezTo>
                    <a:cubicBezTo>
                      <a:pt x="23" y="62"/>
                      <a:pt x="16" y="65"/>
                      <a:pt x="8" y="65"/>
                    </a:cubicBezTo>
                    <a:cubicBezTo>
                      <a:pt x="4" y="65"/>
                      <a:pt x="0" y="65"/>
                      <a:pt x="1" y="60"/>
                    </a:cubicBezTo>
                    <a:close/>
                  </a:path>
                </a:pathLst>
              </a:custGeom>
              <a:solidFill>
                <a:srgbClr val="DEBF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70" name="Freeform 74">
                <a:extLst>
                  <a:ext uri="{FF2B5EF4-FFF2-40B4-BE49-F238E27FC236}">
                    <a16:creationId xmlns:a16="http://schemas.microsoft.com/office/drawing/2014/main" id="{B4129FF2-B1C0-3FD8-ED3A-C190DE54D998}"/>
                  </a:ext>
                </a:extLst>
              </p:cNvPr>
              <p:cNvSpPr/>
              <p:nvPr/>
            </p:nvSpPr>
            <p:spPr bwMode="auto">
              <a:xfrm>
                <a:off x="2962" y="1482"/>
                <a:ext cx="167" cy="87"/>
              </a:xfrm>
              <a:custGeom>
                <a:avLst/>
                <a:gdLst>
                  <a:gd name="T0" fmla="*/ 75 w 94"/>
                  <a:gd name="T1" fmla="*/ 2 h 49"/>
                  <a:gd name="T2" fmla="*/ 67 w 94"/>
                  <a:gd name="T3" fmla="*/ 35 h 49"/>
                  <a:gd name="T4" fmla="*/ 15 w 94"/>
                  <a:gd name="T5" fmla="*/ 46 h 49"/>
                  <a:gd name="T6" fmla="*/ 0 w 94"/>
                  <a:gd name="T7" fmla="*/ 36 h 49"/>
                  <a:gd name="T8" fmla="*/ 30 w 94"/>
                  <a:gd name="T9" fmla="*/ 24 h 49"/>
                  <a:gd name="T10" fmla="*/ 56 w 94"/>
                  <a:gd name="T11" fmla="*/ 6 h 49"/>
                  <a:gd name="T12" fmla="*/ 62 w 94"/>
                  <a:gd name="T13" fmla="*/ 5 h 49"/>
                  <a:gd name="T14" fmla="*/ 68 w 94"/>
                  <a:gd name="T15" fmla="*/ 9 h 49"/>
                  <a:gd name="T16" fmla="*/ 69 w 94"/>
                  <a:gd name="T17" fmla="*/ 4 h 49"/>
                  <a:gd name="T18" fmla="*/ 75 w 94"/>
                  <a:gd name="T19" fmla="*/ 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4" h="49">
                    <a:moveTo>
                      <a:pt x="75" y="2"/>
                    </a:moveTo>
                    <a:cubicBezTo>
                      <a:pt x="94" y="22"/>
                      <a:pt x="92" y="29"/>
                      <a:pt x="67" y="35"/>
                    </a:cubicBezTo>
                    <a:cubicBezTo>
                      <a:pt x="50" y="39"/>
                      <a:pt x="32" y="43"/>
                      <a:pt x="15" y="46"/>
                    </a:cubicBezTo>
                    <a:cubicBezTo>
                      <a:pt x="6" y="49"/>
                      <a:pt x="1" y="46"/>
                      <a:pt x="0" y="36"/>
                    </a:cubicBezTo>
                    <a:cubicBezTo>
                      <a:pt x="8" y="26"/>
                      <a:pt x="20" y="27"/>
                      <a:pt x="30" y="24"/>
                    </a:cubicBezTo>
                    <a:cubicBezTo>
                      <a:pt x="41" y="21"/>
                      <a:pt x="52" y="17"/>
                      <a:pt x="56" y="6"/>
                    </a:cubicBezTo>
                    <a:cubicBezTo>
                      <a:pt x="58" y="5"/>
                      <a:pt x="60" y="4"/>
                      <a:pt x="62" y="5"/>
                    </a:cubicBezTo>
                    <a:cubicBezTo>
                      <a:pt x="64" y="6"/>
                      <a:pt x="66" y="9"/>
                      <a:pt x="68" y="9"/>
                    </a:cubicBezTo>
                    <a:cubicBezTo>
                      <a:pt x="70" y="9"/>
                      <a:pt x="69" y="6"/>
                      <a:pt x="69" y="4"/>
                    </a:cubicBezTo>
                    <a:cubicBezTo>
                      <a:pt x="70" y="2"/>
                      <a:pt x="72" y="0"/>
                      <a:pt x="75" y="2"/>
                    </a:cubicBezTo>
                    <a:close/>
                  </a:path>
                </a:pathLst>
              </a:custGeom>
              <a:solidFill>
                <a:srgbClr val="2B27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71" name="Freeform 75">
                <a:extLst>
                  <a:ext uri="{FF2B5EF4-FFF2-40B4-BE49-F238E27FC236}">
                    <a16:creationId xmlns:a16="http://schemas.microsoft.com/office/drawing/2014/main" id="{DB281DC2-4BFA-0C69-ADD8-9AA275AC89B2}"/>
                  </a:ext>
                </a:extLst>
              </p:cNvPr>
              <p:cNvSpPr/>
              <p:nvPr/>
            </p:nvSpPr>
            <p:spPr bwMode="auto">
              <a:xfrm>
                <a:off x="3090" y="1966"/>
                <a:ext cx="140" cy="44"/>
              </a:xfrm>
              <a:custGeom>
                <a:avLst/>
                <a:gdLst>
                  <a:gd name="T0" fmla="*/ 44 w 79"/>
                  <a:gd name="T1" fmla="*/ 5 h 25"/>
                  <a:gd name="T2" fmla="*/ 54 w 79"/>
                  <a:gd name="T3" fmla="*/ 9 h 25"/>
                  <a:gd name="T4" fmla="*/ 57 w 79"/>
                  <a:gd name="T5" fmla="*/ 10 h 25"/>
                  <a:gd name="T6" fmla="*/ 79 w 79"/>
                  <a:gd name="T7" fmla="*/ 15 h 25"/>
                  <a:gd name="T8" fmla="*/ 76 w 79"/>
                  <a:gd name="T9" fmla="*/ 21 h 25"/>
                  <a:gd name="T10" fmla="*/ 40 w 79"/>
                  <a:gd name="T11" fmla="*/ 23 h 25"/>
                  <a:gd name="T12" fmla="*/ 0 w 79"/>
                  <a:gd name="T13" fmla="*/ 9 h 25"/>
                  <a:gd name="T14" fmla="*/ 12 w 79"/>
                  <a:gd name="T15" fmla="*/ 1 h 25"/>
                  <a:gd name="T16" fmla="*/ 18 w 79"/>
                  <a:gd name="T17" fmla="*/ 0 h 25"/>
                  <a:gd name="T18" fmla="*/ 44 w 79"/>
                  <a:gd name="T19" fmla="*/ 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9" h="25">
                    <a:moveTo>
                      <a:pt x="44" y="5"/>
                    </a:moveTo>
                    <a:cubicBezTo>
                      <a:pt x="47" y="8"/>
                      <a:pt x="49" y="10"/>
                      <a:pt x="54" y="9"/>
                    </a:cubicBezTo>
                    <a:cubicBezTo>
                      <a:pt x="55" y="9"/>
                      <a:pt x="56" y="10"/>
                      <a:pt x="57" y="10"/>
                    </a:cubicBezTo>
                    <a:cubicBezTo>
                      <a:pt x="64" y="11"/>
                      <a:pt x="74" y="7"/>
                      <a:pt x="79" y="15"/>
                    </a:cubicBezTo>
                    <a:cubicBezTo>
                      <a:pt x="79" y="18"/>
                      <a:pt x="78" y="19"/>
                      <a:pt x="76" y="21"/>
                    </a:cubicBezTo>
                    <a:cubicBezTo>
                      <a:pt x="64" y="25"/>
                      <a:pt x="52" y="23"/>
                      <a:pt x="40" y="23"/>
                    </a:cubicBezTo>
                    <a:cubicBezTo>
                      <a:pt x="26" y="22"/>
                      <a:pt x="11" y="21"/>
                      <a:pt x="0" y="9"/>
                    </a:cubicBezTo>
                    <a:cubicBezTo>
                      <a:pt x="2" y="2"/>
                      <a:pt x="7" y="2"/>
                      <a:pt x="12" y="1"/>
                    </a:cubicBezTo>
                    <a:cubicBezTo>
                      <a:pt x="14" y="1"/>
                      <a:pt x="16" y="0"/>
                      <a:pt x="18" y="0"/>
                    </a:cubicBezTo>
                    <a:cubicBezTo>
                      <a:pt x="26" y="3"/>
                      <a:pt x="35" y="6"/>
                      <a:pt x="44" y="5"/>
                    </a:cubicBezTo>
                    <a:close/>
                  </a:path>
                </a:pathLst>
              </a:custGeom>
              <a:solidFill>
                <a:srgbClr val="AC94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72" name="Freeform 76">
                <a:extLst>
                  <a:ext uri="{FF2B5EF4-FFF2-40B4-BE49-F238E27FC236}">
                    <a16:creationId xmlns:a16="http://schemas.microsoft.com/office/drawing/2014/main" id="{CF4455BF-28E6-31E9-8E88-A5CA979A393C}"/>
                  </a:ext>
                </a:extLst>
              </p:cNvPr>
              <p:cNvSpPr/>
              <p:nvPr/>
            </p:nvSpPr>
            <p:spPr bwMode="auto">
              <a:xfrm>
                <a:off x="3136" y="1799"/>
                <a:ext cx="67" cy="55"/>
              </a:xfrm>
              <a:custGeom>
                <a:avLst/>
                <a:gdLst>
                  <a:gd name="T0" fmla="*/ 20 w 38"/>
                  <a:gd name="T1" fmla="*/ 4 h 31"/>
                  <a:gd name="T2" fmla="*/ 36 w 38"/>
                  <a:gd name="T3" fmla="*/ 0 h 31"/>
                  <a:gd name="T4" fmla="*/ 8 w 38"/>
                  <a:gd name="T5" fmla="*/ 27 h 31"/>
                  <a:gd name="T6" fmla="*/ 0 w 38"/>
                  <a:gd name="T7" fmla="*/ 20 h 31"/>
                  <a:gd name="T8" fmla="*/ 8 w 38"/>
                  <a:gd name="T9" fmla="*/ 10 h 31"/>
                  <a:gd name="T10" fmla="*/ 20 w 38"/>
                  <a:gd name="T11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31">
                    <a:moveTo>
                      <a:pt x="20" y="4"/>
                    </a:moveTo>
                    <a:cubicBezTo>
                      <a:pt x="26" y="3"/>
                      <a:pt x="31" y="1"/>
                      <a:pt x="36" y="0"/>
                    </a:cubicBezTo>
                    <a:cubicBezTo>
                      <a:pt x="38" y="21"/>
                      <a:pt x="17" y="17"/>
                      <a:pt x="8" y="27"/>
                    </a:cubicBezTo>
                    <a:cubicBezTo>
                      <a:pt x="5" y="31"/>
                      <a:pt x="2" y="23"/>
                      <a:pt x="0" y="20"/>
                    </a:cubicBezTo>
                    <a:cubicBezTo>
                      <a:pt x="2" y="16"/>
                      <a:pt x="5" y="12"/>
                      <a:pt x="8" y="10"/>
                    </a:cubicBezTo>
                    <a:cubicBezTo>
                      <a:pt x="12" y="7"/>
                      <a:pt x="17" y="7"/>
                      <a:pt x="20" y="4"/>
                    </a:cubicBezTo>
                    <a:close/>
                  </a:path>
                </a:pathLst>
              </a:custGeom>
              <a:solidFill>
                <a:srgbClr val="DBC1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73" name="Freeform 77">
                <a:extLst>
                  <a:ext uri="{FF2B5EF4-FFF2-40B4-BE49-F238E27FC236}">
                    <a16:creationId xmlns:a16="http://schemas.microsoft.com/office/drawing/2014/main" id="{FF183136-645B-E832-2820-3611B8E778B1}"/>
                  </a:ext>
                </a:extLst>
              </p:cNvPr>
              <p:cNvSpPr/>
              <p:nvPr/>
            </p:nvSpPr>
            <p:spPr bwMode="auto">
              <a:xfrm>
                <a:off x="3324" y="1521"/>
                <a:ext cx="34" cy="80"/>
              </a:xfrm>
              <a:custGeom>
                <a:avLst/>
                <a:gdLst>
                  <a:gd name="T0" fmla="*/ 10 w 19"/>
                  <a:gd name="T1" fmla="*/ 0 h 45"/>
                  <a:gd name="T2" fmla="*/ 14 w 19"/>
                  <a:gd name="T3" fmla="*/ 0 h 45"/>
                  <a:gd name="T4" fmla="*/ 19 w 19"/>
                  <a:gd name="T5" fmla="*/ 4 h 45"/>
                  <a:gd name="T6" fmla="*/ 10 w 19"/>
                  <a:gd name="T7" fmla="*/ 44 h 45"/>
                  <a:gd name="T8" fmla="*/ 1 w 19"/>
                  <a:gd name="T9" fmla="*/ 33 h 45"/>
                  <a:gd name="T10" fmla="*/ 6 w 19"/>
                  <a:gd name="T11" fmla="*/ 21 h 45"/>
                  <a:gd name="T12" fmla="*/ 10 w 19"/>
                  <a:gd name="T1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45">
                    <a:moveTo>
                      <a:pt x="10" y="0"/>
                    </a:moveTo>
                    <a:cubicBezTo>
                      <a:pt x="12" y="0"/>
                      <a:pt x="13" y="0"/>
                      <a:pt x="14" y="0"/>
                    </a:cubicBezTo>
                    <a:cubicBezTo>
                      <a:pt x="16" y="1"/>
                      <a:pt x="17" y="3"/>
                      <a:pt x="19" y="4"/>
                    </a:cubicBezTo>
                    <a:cubicBezTo>
                      <a:pt x="16" y="17"/>
                      <a:pt x="13" y="31"/>
                      <a:pt x="10" y="44"/>
                    </a:cubicBezTo>
                    <a:cubicBezTo>
                      <a:pt x="2" y="45"/>
                      <a:pt x="3" y="38"/>
                      <a:pt x="1" y="33"/>
                    </a:cubicBezTo>
                    <a:cubicBezTo>
                      <a:pt x="0" y="28"/>
                      <a:pt x="4" y="25"/>
                      <a:pt x="6" y="21"/>
                    </a:cubicBezTo>
                    <a:cubicBezTo>
                      <a:pt x="7" y="14"/>
                      <a:pt x="9" y="7"/>
                      <a:pt x="10" y="0"/>
                    </a:cubicBezTo>
                    <a:close/>
                  </a:path>
                </a:pathLst>
              </a:custGeom>
              <a:solidFill>
                <a:srgbClr val="D0BD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74" name="Freeform 78">
                <a:extLst>
                  <a:ext uri="{FF2B5EF4-FFF2-40B4-BE49-F238E27FC236}">
                    <a16:creationId xmlns:a16="http://schemas.microsoft.com/office/drawing/2014/main" id="{2183533A-C6D6-D13D-F085-B57C9187BD7A}"/>
                  </a:ext>
                </a:extLst>
              </p:cNvPr>
              <p:cNvSpPr/>
              <p:nvPr/>
            </p:nvSpPr>
            <p:spPr bwMode="auto">
              <a:xfrm>
                <a:off x="2928" y="1534"/>
                <a:ext cx="61" cy="50"/>
              </a:xfrm>
              <a:custGeom>
                <a:avLst/>
                <a:gdLst>
                  <a:gd name="T0" fmla="*/ 21 w 34"/>
                  <a:gd name="T1" fmla="*/ 6 h 28"/>
                  <a:gd name="T2" fmla="*/ 34 w 34"/>
                  <a:gd name="T3" fmla="*/ 17 h 28"/>
                  <a:gd name="T4" fmla="*/ 5 w 34"/>
                  <a:gd name="T5" fmla="*/ 28 h 28"/>
                  <a:gd name="T6" fmla="*/ 0 w 34"/>
                  <a:gd name="T7" fmla="*/ 12 h 28"/>
                  <a:gd name="T8" fmla="*/ 21 w 34"/>
                  <a:gd name="T9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8">
                    <a:moveTo>
                      <a:pt x="21" y="6"/>
                    </a:moveTo>
                    <a:cubicBezTo>
                      <a:pt x="22" y="14"/>
                      <a:pt x="27" y="17"/>
                      <a:pt x="34" y="17"/>
                    </a:cubicBezTo>
                    <a:cubicBezTo>
                      <a:pt x="24" y="21"/>
                      <a:pt x="15" y="24"/>
                      <a:pt x="5" y="28"/>
                    </a:cubicBezTo>
                    <a:cubicBezTo>
                      <a:pt x="0" y="24"/>
                      <a:pt x="8" y="16"/>
                      <a:pt x="0" y="12"/>
                    </a:cubicBezTo>
                    <a:cubicBezTo>
                      <a:pt x="5" y="3"/>
                      <a:pt x="12" y="0"/>
                      <a:pt x="21" y="6"/>
                    </a:cubicBezTo>
                    <a:close/>
                  </a:path>
                </a:pathLst>
              </a:custGeom>
              <a:solidFill>
                <a:srgbClr val="3E37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75" name="Freeform 79">
                <a:extLst>
                  <a:ext uri="{FF2B5EF4-FFF2-40B4-BE49-F238E27FC236}">
                    <a16:creationId xmlns:a16="http://schemas.microsoft.com/office/drawing/2014/main" id="{A40C79D2-FECC-632D-44E4-B0646741C2EE}"/>
                  </a:ext>
                </a:extLst>
              </p:cNvPr>
              <p:cNvSpPr/>
              <p:nvPr/>
            </p:nvSpPr>
            <p:spPr bwMode="auto">
              <a:xfrm>
                <a:off x="3311" y="1578"/>
                <a:ext cx="34" cy="64"/>
              </a:xfrm>
              <a:custGeom>
                <a:avLst/>
                <a:gdLst>
                  <a:gd name="T0" fmla="*/ 10 w 19"/>
                  <a:gd name="T1" fmla="*/ 0 h 36"/>
                  <a:gd name="T2" fmla="*/ 17 w 19"/>
                  <a:gd name="T3" fmla="*/ 12 h 36"/>
                  <a:gd name="T4" fmla="*/ 2 w 19"/>
                  <a:gd name="T5" fmla="*/ 36 h 36"/>
                  <a:gd name="T6" fmla="*/ 0 w 19"/>
                  <a:gd name="T7" fmla="*/ 34 h 36"/>
                  <a:gd name="T8" fmla="*/ 1 w 19"/>
                  <a:gd name="T9" fmla="*/ 32 h 36"/>
                  <a:gd name="T10" fmla="*/ 1 w 19"/>
                  <a:gd name="T11" fmla="*/ 27 h 36"/>
                  <a:gd name="T12" fmla="*/ 4 w 19"/>
                  <a:gd name="T13" fmla="*/ 9 h 36"/>
                  <a:gd name="T14" fmla="*/ 10 w 19"/>
                  <a:gd name="T1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36">
                    <a:moveTo>
                      <a:pt x="10" y="0"/>
                    </a:moveTo>
                    <a:cubicBezTo>
                      <a:pt x="15" y="3"/>
                      <a:pt x="12" y="10"/>
                      <a:pt x="17" y="12"/>
                    </a:cubicBezTo>
                    <a:cubicBezTo>
                      <a:pt x="12" y="20"/>
                      <a:pt x="19" y="36"/>
                      <a:pt x="2" y="36"/>
                    </a:cubicBezTo>
                    <a:cubicBezTo>
                      <a:pt x="0" y="35"/>
                      <a:pt x="0" y="35"/>
                      <a:pt x="0" y="34"/>
                    </a:cubicBezTo>
                    <a:cubicBezTo>
                      <a:pt x="0" y="33"/>
                      <a:pt x="1" y="32"/>
                      <a:pt x="1" y="32"/>
                    </a:cubicBezTo>
                    <a:cubicBezTo>
                      <a:pt x="1" y="31"/>
                      <a:pt x="1" y="29"/>
                      <a:pt x="1" y="27"/>
                    </a:cubicBezTo>
                    <a:cubicBezTo>
                      <a:pt x="1" y="21"/>
                      <a:pt x="4" y="15"/>
                      <a:pt x="4" y="9"/>
                    </a:cubicBezTo>
                    <a:cubicBezTo>
                      <a:pt x="6" y="6"/>
                      <a:pt x="7" y="2"/>
                      <a:pt x="10" y="0"/>
                    </a:cubicBezTo>
                    <a:close/>
                  </a:path>
                </a:pathLst>
              </a:custGeom>
              <a:solidFill>
                <a:srgbClr val="E8D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76" name="Freeform 80">
                <a:extLst>
                  <a:ext uri="{FF2B5EF4-FFF2-40B4-BE49-F238E27FC236}">
                    <a16:creationId xmlns:a16="http://schemas.microsoft.com/office/drawing/2014/main" id="{2B569A57-6C6C-D210-E5E5-35CD0D387FCC}"/>
                  </a:ext>
                </a:extLst>
              </p:cNvPr>
              <p:cNvSpPr/>
              <p:nvPr/>
            </p:nvSpPr>
            <p:spPr bwMode="auto">
              <a:xfrm>
                <a:off x="3241" y="1884"/>
                <a:ext cx="31" cy="58"/>
              </a:xfrm>
              <a:custGeom>
                <a:avLst/>
                <a:gdLst>
                  <a:gd name="T0" fmla="*/ 2 w 18"/>
                  <a:gd name="T1" fmla="*/ 32 h 33"/>
                  <a:gd name="T2" fmla="*/ 13 w 18"/>
                  <a:gd name="T3" fmla="*/ 0 h 33"/>
                  <a:gd name="T4" fmla="*/ 17 w 18"/>
                  <a:gd name="T5" fmla="*/ 10 h 33"/>
                  <a:gd name="T6" fmla="*/ 18 w 18"/>
                  <a:gd name="T7" fmla="*/ 16 h 33"/>
                  <a:gd name="T8" fmla="*/ 16 w 18"/>
                  <a:gd name="T9" fmla="*/ 27 h 33"/>
                  <a:gd name="T10" fmla="*/ 7 w 18"/>
                  <a:gd name="T11" fmla="*/ 33 h 33"/>
                  <a:gd name="T12" fmla="*/ 2 w 18"/>
                  <a:gd name="T13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33">
                    <a:moveTo>
                      <a:pt x="2" y="32"/>
                    </a:moveTo>
                    <a:cubicBezTo>
                      <a:pt x="5" y="21"/>
                      <a:pt x="0" y="8"/>
                      <a:pt x="13" y="0"/>
                    </a:cubicBezTo>
                    <a:cubicBezTo>
                      <a:pt x="17" y="3"/>
                      <a:pt x="17" y="7"/>
                      <a:pt x="17" y="10"/>
                    </a:cubicBezTo>
                    <a:cubicBezTo>
                      <a:pt x="17" y="12"/>
                      <a:pt x="18" y="14"/>
                      <a:pt x="18" y="16"/>
                    </a:cubicBezTo>
                    <a:cubicBezTo>
                      <a:pt x="18" y="20"/>
                      <a:pt x="17" y="23"/>
                      <a:pt x="16" y="27"/>
                    </a:cubicBezTo>
                    <a:cubicBezTo>
                      <a:pt x="14" y="30"/>
                      <a:pt x="11" y="32"/>
                      <a:pt x="7" y="33"/>
                    </a:cubicBezTo>
                    <a:cubicBezTo>
                      <a:pt x="5" y="33"/>
                      <a:pt x="4" y="33"/>
                      <a:pt x="2" y="32"/>
                    </a:cubicBezTo>
                    <a:close/>
                  </a:path>
                </a:pathLst>
              </a:custGeom>
              <a:solidFill>
                <a:srgbClr val="645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77" name="Freeform 81">
                <a:extLst>
                  <a:ext uri="{FF2B5EF4-FFF2-40B4-BE49-F238E27FC236}">
                    <a16:creationId xmlns:a16="http://schemas.microsoft.com/office/drawing/2014/main" id="{8E23F03A-D663-3A18-7F55-128DB3BC1253}"/>
                  </a:ext>
                </a:extLst>
              </p:cNvPr>
              <p:cNvSpPr/>
              <p:nvPr/>
            </p:nvSpPr>
            <p:spPr bwMode="auto">
              <a:xfrm>
                <a:off x="3051" y="1465"/>
                <a:ext cx="44" cy="32"/>
              </a:xfrm>
              <a:custGeom>
                <a:avLst/>
                <a:gdLst>
                  <a:gd name="T0" fmla="*/ 12 w 25"/>
                  <a:gd name="T1" fmla="*/ 16 h 18"/>
                  <a:gd name="T2" fmla="*/ 8 w 25"/>
                  <a:gd name="T3" fmla="*/ 16 h 18"/>
                  <a:gd name="T4" fmla="*/ 3 w 25"/>
                  <a:gd name="T5" fmla="*/ 15 h 18"/>
                  <a:gd name="T6" fmla="*/ 8 w 25"/>
                  <a:gd name="T7" fmla="*/ 0 h 18"/>
                  <a:gd name="T8" fmla="*/ 13 w 25"/>
                  <a:gd name="T9" fmla="*/ 0 h 18"/>
                  <a:gd name="T10" fmla="*/ 25 w 25"/>
                  <a:gd name="T11" fmla="*/ 12 h 18"/>
                  <a:gd name="T12" fmla="*/ 21 w 25"/>
                  <a:gd name="T13" fmla="*/ 16 h 18"/>
                  <a:gd name="T14" fmla="*/ 12 w 25"/>
                  <a:gd name="T15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18">
                    <a:moveTo>
                      <a:pt x="12" y="16"/>
                    </a:moveTo>
                    <a:cubicBezTo>
                      <a:pt x="11" y="16"/>
                      <a:pt x="9" y="16"/>
                      <a:pt x="8" y="16"/>
                    </a:cubicBezTo>
                    <a:cubicBezTo>
                      <a:pt x="6" y="17"/>
                      <a:pt x="4" y="17"/>
                      <a:pt x="3" y="15"/>
                    </a:cubicBezTo>
                    <a:cubicBezTo>
                      <a:pt x="0" y="8"/>
                      <a:pt x="1" y="3"/>
                      <a:pt x="8" y="0"/>
                    </a:cubicBezTo>
                    <a:cubicBezTo>
                      <a:pt x="10" y="0"/>
                      <a:pt x="11" y="0"/>
                      <a:pt x="13" y="0"/>
                    </a:cubicBezTo>
                    <a:cubicBezTo>
                      <a:pt x="19" y="2"/>
                      <a:pt x="22" y="7"/>
                      <a:pt x="25" y="12"/>
                    </a:cubicBezTo>
                    <a:cubicBezTo>
                      <a:pt x="23" y="13"/>
                      <a:pt x="22" y="15"/>
                      <a:pt x="21" y="16"/>
                    </a:cubicBezTo>
                    <a:cubicBezTo>
                      <a:pt x="18" y="18"/>
                      <a:pt x="15" y="18"/>
                      <a:pt x="12" y="16"/>
                    </a:cubicBezTo>
                    <a:close/>
                  </a:path>
                </a:pathLst>
              </a:custGeom>
              <a:solidFill>
                <a:srgbClr val="4A5D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78" name="Freeform 82">
                <a:extLst>
                  <a:ext uri="{FF2B5EF4-FFF2-40B4-BE49-F238E27FC236}">
                    <a16:creationId xmlns:a16="http://schemas.microsoft.com/office/drawing/2014/main" id="{5A1D162D-0722-4655-7B68-17189C17B8EE}"/>
                  </a:ext>
                </a:extLst>
              </p:cNvPr>
              <p:cNvSpPr/>
              <p:nvPr/>
            </p:nvSpPr>
            <p:spPr bwMode="auto">
              <a:xfrm>
                <a:off x="3115" y="1811"/>
                <a:ext cx="35" cy="41"/>
              </a:xfrm>
              <a:custGeom>
                <a:avLst/>
                <a:gdLst>
                  <a:gd name="T0" fmla="*/ 20 w 20"/>
                  <a:gd name="T1" fmla="*/ 5 h 23"/>
                  <a:gd name="T2" fmla="*/ 12 w 20"/>
                  <a:gd name="T3" fmla="*/ 13 h 23"/>
                  <a:gd name="T4" fmla="*/ 0 w 20"/>
                  <a:gd name="T5" fmla="*/ 8 h 23"/>
                  <a:gd name="T6" fmla="*/ 16 w 20"/>
                  <a:gd name="T7" fmla="*/ 1 h 23"/>
                  <a:gd name="T8" fmla="*/ 20 w 20"/>
                  <a:gd name="T9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3">
                    <a:moveTo>
                      <a:pt x="20" y="5"/>
                    </a:moveTo>
                    <a:cubicBezTo>
                      <a:pt x="20" y="10"/>
                      <a:pt x="18" y="13"/>
                      <a:pt x="12" y="13"/>
                    </a:cubicBezTo>
                    <a:cubicBezTo>
                      <a:pt x="4" y="23"/>
                      <a:pt x="3" y="14"/>
                      <a:pt x="0" y="8"/>
                    </a:cubicBezTo>
                    <a:cubicBezTo>
                      <a:pt x="7" y="8"/>
                      <a:pt x="9" y="0"/>
                      <a:pt x="16" y="1"/>
                    </a:cubicBezTo>
                    <a:cubicBezTo>
                      <a:pt x="19" y="1"/>
                      <a:pt x="20" y="3"/>
                      <a:pt x="20" y="5"/>
                    </a:cubicBezTo>
                    <a:close/>
                  </a:path>
                </a:pathLst>
              </a:custGeom>
              <a:solidFill>
                <a:srgbClr val="D8BF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79" name="Freeform 83">
                <a:extLst>
                  <a:ext uri="{FF2B5EF4-FFF2-40B4-BE49-F238E27FC236}">
                    <a16:creationId xmlns:a16="http://schemas.microsoft.com/office/drawing/2014/main" id="{D1B5DD5E-A96F-C777-EB69-D85E1F27A536}"/>
                  </a:ext>
                </a:extLst>
              </p:cNvPr>
              <p:cNvSpPr/>
              <p:nvPr/>
            </p:nvSpPr>
            <p:spPr bwMode="auto">
              <a:xfrm>
                <a:off x="3256" y="1823"/>
                <a:ext cx="27" cy="52"/>
              </a:xfrm>
              <a:custGeom>
                <a:avLst/>
                <a:gdLst>
                  <a:gd name="T0" fmla="*/ 4 w 15"/>
                  <a:gd name="T1" fmla="*/ 29 h 29"/>
                  <a:gd name="T2" fmla="*/ 12 w 15"/>
                  <a:gd name="T3" fmla="*/ 0 h 29"/>
                  <a:gd name="T4" fmla="*/ 15 w 15"/>
                  <a:gd name="T5" fmla="*/ 4 h 29"/>
                  <a:gd name="T6" fmla="*/ 14 w 15"/>
                  <a:gd name="T7" fmla="*/ 16 h 29"/>
                  <a:gd name="T8" fmla="*/ 4 w 15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8">
                    <a:moveTo>
                      <a:pt x="4" y="29"/>
                    </a:moveTo>
                    <a:cubicBezTo>
                      <a:pt x="0" y="18"/>
                      <a:pt x="1" y="8"/>
                      <a:pt x="12" y="0"/>
                    </a:cubicBezTo>
                    <a:cubicBezTo>
                      <a:pt x="13" y="1"/>
                      <a:pt x="14" y="2"/>
                      <a:pt x="15" y="4"/>
                    </a:cubicBezTo>
                    <a:cubicBezTo>
                      <a:pt x="15" y="8"/>
                      <a:pt x="14" y="12"/>
                      <a:pt x="14" y="16"/>
                    </a:cubicBezTo>
                    <a:cubicBezTo>
                      <a:pt x="12" y="22"/>
                      <a:pt x="10" y="27"/>
                      <a:pt x="4" y="29"/>
                    </a:cubicBezTo>
                    <a:close/>
                  </a:path>
                </a:pathLst>
              </a:custGeom>
              <a:solidFill>
                <a:srgbClr val="554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80" name="Freeform 84">
                <a:extLst>
                  <a:ext uri="{FF2B5EF4-FFF2-40B4-BE49-F238E27FC236}">
                    <a16:creationId xmlns:a16="http://schemas.microsoft.com/office/drawing/2014/main" id="{B03EFA5E-66CC-F2D7-B3F7-7B07A749A128}"/>
                  </a:ext>
                </a:extLst>
              </p:cNvPr>
              <p:cNvSpPr/>
              <p:nvPr/>
            </p:nvSpPr>
            <p:spPr bwMode="auto">
              <a:xfrm>
                <a:off x="3294" y="1635"/>
                <a:ext cx="21" cy="62"/>
              </a:xfrm>
              <a:custGeom>
                <a:avLst/>
                <a:gdLst>
                  <a:gd name="T0" fmla="*/ 11 w 12"/>
                  <a:gd name="T1" fmla="*/ 0 h 35"/>
                  <a:gd name="T2" fmla="*/ 12 w 12"/>
                  <a:gd name="T3" fmla="*/ 4 h 35"/>
                  <a:gd name="T4" fmla="*/ 3 w 12"/>
                  <a:gd name="T5" fmla="*/ 35 h 35"/>
                  <a:gd name="T6" fmla="*/ 11 w 12"/>
                  <a:gd name="T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35">
                    <a:moveTo>
                      <a:pt x="11" y="0"/>
                    </a:moveTo>
                    <a:cubicBezTo>
                      <a:pt x="11" y="2"/>
                      <a:pt x="11" y="3"/>
                      <a:pt x="12" y="4"/>
                    </a:cubicBezTo>
                    <a:cubicBezTo>
                      <a:pt x="9" y="14"/>
                      <a:pt x="6" y="25"/>
                      <a:pt x="3" y="35"/>
                    </a:cubicBezTo>
                    <a:cubicBezTo>
                      <a:pt x="1" y="23"/>
                      <a:pt x="0" y="10"/>
                      <a:pt x="11" y="0"/>
                    </a:cubicBezTo>
                    <a:close/>
                  </a:path>
                </a:pathLst>
              </a:custGeom>
              <a:solidFill>
                <a:srgbClr val="553F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81" name="Freeform 85">
                <a:extLst>
                  <a:ext uri="{FF2B5EF4-FFF2-40B4-BE49-F238E27FC236}">
                    <a16:creationId xmlns:a16="http://schemas.microsoft.com/office/drawing/2014/main" id="{7D847132-3C72-9A2A-A6A4-45F3A2B5B6C2}"/>
                  </a:ext>
                </a:extLst>
              </p:cNvPr>
              <p:cNvSpPr/>
              <p:nvPr/>
            </p:nvSpPr>
            <p:spPr bwMode="auto">
              <a:xfrm>
                <a:off x="3267" y="1749"/>
                <a:ext cx="23" cy="64"/>
              </a:xfrm>
              <a:custGeom>
                <a:avLst/>
                <a:gdLst>
                  <a:gd name="T0" fmla="*/ 13 w 13"/>
                  <a:gd name="T1" fmla="*/ 0 h 36"/>
                  <a:gd name="T2" fmla="*/ 10 w 13"/>
                  <a:gd name="T3" fmla="*/ 28 h 36"/>
                  <a:gd name="T4" fmla="*/ 12 w 13"/>
                  <a:gd name="T5" fmla="*/ 32 h 36"/>
                  <a:gd name="T6" fmla="*/ 6 w 13"/>
                  <a:gd name="T7" fmla="*/ 36 h 36"/>
                  <a:gd name="T8" fmla="*/ 11 w 13"/>
                  <a:gd name="T9" fmla="*/ 0 h 36"/>
                  <a:gd name="T10" fmla="*/ 13 w 13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36">
                    <a:moveTo>
                      <a:pt x="13" y="0"/>
                    </a:moveTo>
                    <a:cubicBezTo>
                      <a:pt x="12" y="9"/>
                      <a:pt x="11" y="19"/>
                      <a:pt x="10" y="28"/>
                    </a:cubicBezTo>
                    <a:cubicBezTo>
                      <a:pt x="12" y="29"/>
                      <a:pt x="12" y="30"/>
                      <a:pt x="12" y="32"/>
                    </a:cubicBezTo>
                    <a:cubicBezTo>
                      <a:pt x="11" y="34"/>
                      <a:pt x="9" y="36"/>
                      <a:pt x="6" y="36"/>
                    </a:cubicBezTo>
                    <a:cubicBezTo>
                      <a:pt x="0" y="23"/>
                      <a:pt x="7" y="12"/>
                      <a:pt x="11" y="0"/>
                    </a:cubicBezTo>
                    <a:cubicBezTo>
                      <a:pt x="12" y="0"/>
                      <a:pt x="13" y="0"/>
                      <a:pt x="13" y="0"/>
                    </a:cubicBezTo>
                    <a:close/>
                  </a:path>
                </a:pathLst>
              </a:custGeom>
              <a:solidFill>
                <a:srgbClr val="564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82" name="Freeform 86">
                <a:extLst>
                  <a:ext uri="{FF2B5EF4-FFF2-40B4-BE49-F238E27FC236}">
                    <a16:creationId xmlns:a16="http://schemas.microsoft.com/office/drawing/2014/main" id="{940E1039-BEA4-0F2D-46F2-E32860A95AD1}"/>
                  </a:ext>
                </a:extLst>
              </p:cNvPr>
              <p:cNvSpPr/>
              <p:nvPr/>
            </p:nvSpPr>
            <p:spPr bwMode="auto">
              <a:xfrm>
                <a:off x="3278" y="1802"/>
                <a:ext cx="21" cy="39"/>
              </a:xfrm>
              <a:custGeom>
                <a:avLst/>
                <a:gdLst>
                  <a:gd name="T0" fmla="*/ 0 w 12"/>
                  <a:gd name="T1" fmla="*/ 6 h 22"/>
                  <a:gd name="T2" fmla="*/ 4 w 12"/>
                  <a:gd name="T3" fmla="*/ 1 h 22"/>
                  <a:gd name="T4" fmla="*/ 12 w 12"/>
                  <a:gd name="T5" fmla="*/ 2 h 22"/>
                  <a:gd name="T6" fmla="*/ 4 w 12"/>
                  <a:gd name="T7" fmla="*/ 22 h 22"/>
                  <a:gd name="T8" fmla="*/ 0 w 12"/>
                  <a:gd name="T9" fmla="*/ 18 h 22"/>
                  <a:gd name="T10" fmla="*/ 0 w 12"/>
                  <a:gd name="T11" fmla="*/ 12 h 22"/>
                  <a:gd name="T12" fmla="*/ 0 w 12"/>
                  <a:gd name="T13" fmla="*/ 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2">
                    <a:moveTo>
                      <a:pt x="0" y="6"/>
                    </a:moveTo>
                    <a:cubicBezTo>
                      <a:pt x="2" y="5"/>
                      <a:pt x="3" y="3"/>
                      <a:pt x="4" y="1"/>
                    </a:cubicBezTo>
                    <a:cubicBezTo>
                      <a:pt x="7" y="0"/>
                      <a:pt x="9" y="0"/>
                      <a:pt x="12" y="2"/>
                    </a:cubicBezTo>
                    <a:cubicBezTo>
                      <a:pt x="9" y="9"/>
                      <a:pt x="11" y="17"/>
                      <a:pt x="4" y="22"/>
                    </a:cubicBezTo>
                    <a:cubicBezTo>
                      <a:pt x="2" y="22"/>
                      <a:pt x="2" y="19"/>
                      <a:pt x="0" y="18"/>
                    </a:cubicBezTo>
                    <a:cubicBezTo>
                      <a:pt x="0" y="16"/>
                      <a:pt x="0" y="14"/>
                      <a:pt x="0" y="12"/>
                    </a:cubicBezTo>
                    <a:cubicBezTo>
                      <a:pt x="0" y="10"/>
                      <a:pt x="0" y="8"/>
                      <a:pt x="0" y="6"/>
                    </a:cubicBezTo>
                    <a:close/>
                  </a:path>
                </a:pathLst>
              </a:custGeom>
              <a:solidFill>
                <a:srgbClr val="685B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83" name="Freeform 87">
                <a:extLst>
                  <a:ext uri="{FF2B5EF4-FFF2-40B4-BE49-F238E27FC236}">
                    <a16:creationId xmlns:a16="http://schemas.microsoft.com/office/drawing/2014/main" id="{413E4921-FD0C-ECB5-3E68-E16BEDE87A38}"/>
                  </a:ext>
                </a:extLst>
              </p:cNvPr>
              <p:cNvSpPr/>
              <p:nvPr/>
            </p:nvSpPr>
            <p:spPr bwMode="auto">
              <a:xfrm>
                <a:off x="3122" y="1964"/>
                <a:ext cx="46" cy="23"/>
              </a:xfrm>
              <a:custGeom>
                <a:avLst/>
                <a:gdLst>
                  <a:gd name="T0" fmla="*/ 26 w 26"/>
                  <a:gd name="T1" fmla="*/ 6 h 13"/>
                  <a:gd name="T2" fmla="*/ 0 w 26"/>
                  <a:gd name="T3" fmla="*/ 2 h 13"/>
                  <a:gd name="T4" fmla="*/ 0 w 26"/>
                  <a:gd name="T5" fmla="*/ 0 h 13"/>
                  <a:gd name="T6" fmla="*/ 26 w 26"/>
                  <a:gd name="T7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13">
                    <a:moveTo>
                      <a:pt x="26" y="6"/>
                    </a:moveTo>
                    <a:cubicBezTo>
                      <a:pt x="16" y="13"/>
                      <a:pt x="8" y="7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2"/>
                      <a:pt x="18" y="1"/>
                      <a:pt x="26" y="6"/>
                    </a:cubicBezTo>
                    <a:close/>
                  </a:path>
                </a:pathLst>
              </a:custGeom>
              <a:solidFill>
                <a:srgbClr val="6553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84" name="Freeform 88">
                <a:extLst>
                  <a:ext uri="{FF2B5EF4-FFF2-40B4-BE49-F238E27FC236}">
                    <a16:creationId xmlns:a16="http://schemas.microsoft.com/office/drawing/2014/main" id="{AB250DB2-1812-AB81-178B-0E5CD1D59706}"/>
                  </a:ext>
                </a:extLst>
              </p:cNvPr>
              <p:cNvSpPr/>
              <p:nvPr/>
            </p:nvSpPr>
            <p:spPr bwMode="auto">
              <a:xfrm>
                <a:off x="3063" y="1953"/>
                <a:ext cx="52" cy="32"/>
              </a:xfrm>
              <a:custGeom>
                <a:avLst/>
                <a:gdLst>
                  <a:gd name="T0" fmla="*/ 29 w 29"/>
                  <a:gd name="T1" fmla="*/ 10 h 18"/>
                  <a:gd name="T2" fmla="*/ 17 w 29"/>
                  <a:gd name="T3" fmla="*/ 13 h 18"/>
                  <a:gd name="T4" fmla="*/ 2 w 29"/>
                  <a:gd name="T5" fmla="*/ 12 h 18"/>
                  <a:gd name="T6" fmla="*/ 0 w 29"/>
                  <a:gd name="T7" fmla="*/ 7 h 18"/>
                  <a:gd name="T8" fmla="*/ 2 w 29"/>
                  <a:gd name="T9" fmla="*/ 5 h 18"/>
                  <a:gd name="T10" fmla="*/ 6 w 29"/>
                  <a:gd name="T11" fmla="*/ 5 h 18"/>
                  <a:gd name="T12" fmla="*/ 29 w 29"/>
                  <a:gd name="T13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8">
                    <a:moveTo>
                      <a:pt x="29" y="10"/>
                    </a:moveTo>
                    <a:cubicBezTo>
                      <a:pt x="26" y="14"/>
                      <a:pt x="21" y="12"/>
                      <a:pt x="17" y="13"/>
                    </a:cubicBezTo>
                    <a:cubicBezTo>
                      <a:pt x="12" y="18"/>
                      <a:pt x="7" y="16"/>
                      <a:pt x="2" y="12"/>
                    </a:cubicBezTo>
                    <a:cubicBezTo>
                      <a:pt x="1" y="11"/>
                      <a:pt x="0" y="9"/>
                      <a:pt x="0" y="7"/>
                    </a:cubicBezTo>
                    <a:cubicBezTo>
                      <a:pt x="1" y="7"/>
                      <a:pt x="1" y="6"/>
                      <a:pt x="2" y="5"/>
                    </a:cubicBezTo>
                    <a:cubicBezTo>
                      <a:pt x="3" y="5"/>
                      <a:pt x="5" y="5"/>
                      <a:pt x="6" y="5"/>
                    </a:cubicBezTo>
                    <a:cubicBezTo>
                      <a:pt x="15" y="0"/>
                      <a:pt x="22" y="6"/>
                      <a:pt x="29" y="10"/>
                    </a:cubicBezTo>
                    <a:close/>
                  </a:path>
                </a:pathLst>
              </a:custGeom>
              <a:solidFill>
                <a:srgbClr val="D2BC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85" name="Freeform 89">
                <a:extLst>
                  <a:ext uri="{FF2B5EF4-FFF2-40B4-BE49-F238E27FC236}">
                    <a16:creationId xmlns:a16="http://schemas.microsoft.com/office/drawing/2014/main" id="{7E29DA71-DEBD-8228-8E2A-6F20A5F900B9}"/>
                  </a:ext>
                </a:extLst>
              </p:cNvPr>
              <p:cNvSpPr/>
              <p:nvPr/>
            </p:nvSpPr>
            <p:spPr bwMode="auto">
              <a:xfrm>
                <a:off x="3264" y="1857"/>
                <a:ext cx="24" cy="53"/>
              </a:xfrm>
              <a:custGeom>
                <a:avLst/>
                <a:gdLst>
                  <a:gd name="T0" fmla="*/ 0 w 14"/>
                  <a:gd name="T1" fmla="*/ 10 h 30"/>
                  <a:gd name="T2" fmla="*/ 8 w 14"/>
                  <a:gd name="T3" fmla="*/ 0 h 30"/>
                  <a:gd name="T4" fmla="*/ 8 w 14"/>
                  <a:gd name="T5" fmla="*/ 15 h 30"/>
                  <a:gd name="T6" fmla="*/ 8 w 14"/>
                  <a:gd name="T7" fmla="*/ 23 h 30"/>
                  <a:gd name="T8" fmla="*/ 0 w 14"/>
                  <a:gd name="T9" fmla="*/ 27 h 30"/>
                  <a:gd name="T10" fmla="*/ 0 w 14"/>
                  <a:gd name="T11" fmla="*/ 15 h 30"/>
                  <a:gd name="T12" fmla="*/ 0 w 14"/>
                  <a:gd name="T13" fmla="*/ 1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0">
                    <a:moveTo>
                      <a:pt x="0" y="10"/>
                    </a:moveTo>
                    <a:cubicBezTo>
                      <a:pt x="1" y="6"/>
                      <a:pt x="1" y="0"/>
                      <a:pt x="8" y="0"/>
                    </a:cubicBezTo>
                    <a:cubicBezTo>
                      <a:pt x="14" y="5"/>
                      <a:pt x="5" y="10"/>
                      <a:pt x="8" y="15"/>
                    </a:cubicBezTo>
                    <a:cubicBezTo>
                      <a:pt x="8" y="17"/>
                      <a:pt x="8" y="20"/>
                      <a:pt x="8" y="23"/>
                    </a:cubicBezTo>
                    <a:cubicBezTo>
                      <a:pt x="6" y="25"/>
                      <a:pt x="5" y="30"/>
                      <a:pt x="0" y="27"/>
                    </a:cubicBezTo>
                    <a:cubicBezTo>
                      <a:pt x="0" y="23"/>
                      <a:pt x="0" y="19"/>
                      <a:pt x="0" y="15"/>
                    </a:cubicBezTo>
                    <a:cubicBezTo>
                      <a:pt x="0" y="14"/>
                      <a:pt x="0" y="12"/>
                      <a:pt x="0" y="10"/>
                    </a:cubicBezTo>
                    <a:close/>
                  </a:path>
                </a:pathLst>
              </a:custGeom>
              <a:solidFill>
                <a:srgbClr val="EDDE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86" name="Freeform 90">
                <a:extLst>
                  <a:ext uri="{FF2B5EF4-FFF2-40B4-BE49-F238E27FC236}">
                    <a16:creationId xmlns:a16="http://schemas.microsoft.com/office/drawing/2014/main" id="{E39E57F6-FEE0-CE93-6801-C93B831D06ED}"/>
                  </a:ext>
                </a:extLst>
              </p:cNvPr>
              <p:cNvSpPr/>
              <p:nvPr/>
            </p:nvSpPr>
            <p:spPr bwMode="auto">
              <a:xfrm>
                <a:off x="3074" y="1944"/>
                <a:ext cx="48" cy="27"/>
              </a:xfrm>
              <a:custGeom>
                <a:avLst/>
                <a:gdLst>
                  <a:gd name="T0" fmla="*/ 23 w 27"/>
                  <a:gd name="T1" fmla="*/ 15 h 15"/>
                  <a:gd name="T2" fmla="*/ 0 w 27"/>
                  <a:gd name="T3" fmla="*/ 10 h 15"/>
                  <a:gd name="T4" fmla="*/ 27 w 27"/>
                  <a:gd name="T5" fmla="*/ 11 h 15"/>
                  <a:gd name="T6" fmla="*/ 27 w 27"/>
                  <a:gd name="T7" fmla="*/ 13 h 15"/>
                  <a:gd name="T8" fmla="*/ 23 w 27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5">
                    <a:moveTo>
                      <a:pt x="23" y="15"/>
                    </a:moveTo>
                    <a:cubicBezTo>
                      <a:pt x="15" y="13"/>
                      <a:pt x="8" y="11"/>
                      <a:pt x="0" y="10"/>
                    </a:cubicBezTo>
                    <a:cubicBezTo>
                      <a:pt x="9" y="0"/>
                      <a:pt x="18" y="13"/>
                      <a:pt x="27" y="11"/>
                    </a:cubicBezTo>
                    <a:cubicBezTo>
                      <a:pt x="27" y="11"/>
                      <a:pt x="27" y="13"/>
                      <a:pt x="27" y="13"/>
                    </a:cubicBezTo>
                    <a:cubicBezTo>
                      <a:pt x="26" y="13"/>
                      <a:pt x="24" y="14"/>
                      <a:pt x="23" y="15"/>
                    </a:cubicBezTo>
                    <a:close/>
                  </a:path>
                </a:pathLst>
              </a:custGeom>
              <a:solidFill>
                <a:srgbClr val="4A34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87" name="Freeform 91">
                <a:extLst>
                  <a:ext uri="{FF2B5EF4-FFF2-40B4-BE49-F238E27FC236}">
                    <a16:creationId xmlns:a16="http://schemas.microsoft.com/office/drawing/2014/main" id="{04745F2C-8B39-CCB2-27CB-24713AD1B378}"/>
                  </a:ext>
                </a:extLst>
              </p:cNvPr>
              <p:cNvSpPr/>
              <p:nvPr/>
            </p:nvSpPr>
            <p:spPr bwMode="auto">
              <a:xfrm>
                <a:off x="3228" y="1941"/>
                <a:ext cx="32" cy="39"/>
              </a:xfrm>
              <a:custGeom>
                <a:avLst/>
                <a:gdLst>
                  <a:gd name="T0" fmla="*/ 9 w 18"/>
                  <a:gd name="T1" fmla="*/ 0 h 22"/>
                  <a:gd name="T2" fmla="*/ 11 w 18"/>
                  <a:gd name="T3" fmla="*/ 0 h 22"/>
                  <a:gd name="T4" fmla="*/ 11 w 18"/>
                  <a:gd name="T5" fmla="*/ 19 h 22"/>
                  <a:gd name="T6" fmla="*/ 3 w 18"/>
                  <a:gd name="T7" fmla="*/ 22 h 22"/>
                  <a:gd name="T8" fmla="*/ 0 w 18"/>
                  <a:gd name="T9" fmla="*/ 20 h 22"/>
                  <a:gd name="T10" fmla="*/ 9 w 18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22">
                    <a:moveTo>
                      <a:pt x="9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8" y="6"/>
                      <a:pt x="13" y="12"/>
                      <a:pt x="11" y="19"/>
                    </a:cubicBezTo>
                    <a:cubicBezTo>
                      <a:pt x="9" y="21"/>
                      <a:pt x="6" y="22"/>
                      <a:pt x="3" y="22"/>
                    </a:cubicBezTo>
                    <a:cubicBezTo>
                      <a:pt x="2" y="21"/>
                      <a:pt x="1" y="20"/>
                      <a:pt x="0" y="20"/>
                    </a:cubicBezTo>
                    <a:cubicBezTo>
                      <a:pt x="5" y="14"/>
                      <a:pt x="3" y="5"/>
                      <a:pt x="9" y="0"/>
                    </a:cubicBezTo>
                    <a:close/>
                  </a:path>
                </a:pathLst>
              </a:custGeom>
              <a:solidFill>
                <a:srgbClr val="624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88" name="Freeform 92">
                <a:extLst>
                  <a:ext uri="{FF2B5EF4-FFF2-40B4-BE49-F238E27FC236}">
                    <a16:creationId xmlns:a16="http://schemas.microsoft.com/office/drawing/2014/main" id="{46F71908-B6B6-B34E-4426-C6D970726C2F}"/>
                  </a:ext>
                </a:extLst>
              </p:cNvPr>
              <p:cNvSpPr/>
              <p:nvPr/>
            </p:nvSpPr>
            <p:spPr bwMode="auto">
              <a:xfrm>
                <a:off x="3031" y="1941"/>
                <a:ext cx="38" cy="23"/>
              </a:xfrm>
              <a:custGeom>
                <a:avLst/>
                <a:gdLst>
                  <a:gd name="T0" fmla="*/ 0 w 21"/>
                  <a:gd name="T1" fmla="*/ 4 h 13"/>
                  <a:gd name="T2" fmla="*/ 7 w 21"/>
                  <a:gd name="T3" fmla="*/ 0 h 13"/>
                  <a:gd name="T4" fmla="*/ 20 w 21"/>
                  <a:gd name="T5" fmla="*/ 12 h 13"/>
                  <a:gd name="T6" fmla="*/ 18 w 21"/>
                  <a:gd name="T7" fmla="*/ 12 h 13"/>
                  <a:gd name="T8" fmla="*/ 14 w 21"/>
                  <a:gd name="T9" fmla="*/ 13 h 13"/>
                  <a:gd name="T10" fmla="*/ 0 w 21"/>
                  <a:gd name="T11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13">
                    <a:moveTo>
                      <a:pt x="0" y="4"/>
                    </a:moveTo>
                    <a:cubicBezTo>
                      <a:pt x="1" y="0"/>
                      <a:pt x="4" y="1"/>
                      <a:pt x="7" y="0"/>
                    </a:cubicBezTo>
                    <a:cubicBezTo>
                      <a:pt x="10" y="5"/>
                      <a:pt x="21" y="2"/>
                      <a:pt x="20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7" y="13"/>
                      <a:pt x="16" y="13"/>
                      <a:pt x="14" y="13"/>
                    </a:cubicBezTo>
                    <a:cubicBezTo>
                      <a:pt x="8" y="11"/>
                      <a:pt x="2" y="11"/>
                      <a:pt x="0" y="4"/>
                    </a:cubicBezTo>
                    <a:close/>
                  </a:path>
                </a:pathLst>
              </a:custGeom>
              <a:solidFill>
                <a:srgbClr val="4433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89" name="Freeform 93">
                <a:extLst>
                  <a:ext uri="{FF2B5EF4-FFF2-40B4-BE49-F238E27FC236}">
                    <a16:creationId xmlns:a16="http://schemas.microsoft.com/office/drawing/2014/main" id="{7694702D-CFA2-B045-FFD6-DDCE3DEC3C49}"/>
                  </a:ext>
                </a:extLst>
              </p:cNvPr>
              <p:cNvSpPr/>
              <p:nvPr/>
            </p:nvSpPr>
            <p:spPr bwMode="auto">
              <a:xfrm>
                <a:off x="3278" y="1713"/>
                <a:ext cx="21" cy="36"/>
              </a:xfrm>
              <a:custGeom>
                <a:avLst/>
                <a:gdLst>
                  <a:gd name="T0" fmla="*/ 7 w 12"/>
                  <a:gd name="T1" fmla="*/ 20 h 20"/>
                  <a:gd name="T2" fmla="*/ 5 w 12"/>
                  <a:gd name="T3" fmla="*/ 20 h 20"/>
                  <a:gd name="T4" fmla="*/ 12 w 12"/>
                  <a:gd name="T5" fmla="*/ 0 h 20"/>
                  <a:gd name="T6" fmla="*/ 7 w 12"/>
                  <a:gd name="T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0">
                    <a:moveTo>
                      <a:pt x="7" y="20"/>
                    </a:moveTo>
                    <a:cubicBezTo>
                      <a:pt x="7" y="20"/>
                      <a:pt x="6" y="20"/>
                      <a:pt x="5" y="20"/>
                    </a:cubicBezTo>
                    <a:cubicBezTo>
                      <a:pt x="5" y="13"/>
                      <a:pt x="0" y="3"/>
                      <a:pt x="12" y="0"/>
                    </a:cubicBezTo>
                    <a:cubicBezTo>
                      <a:pt x="11" y="7"/>
                      <a:pt x="9" y="13"/>
                      <a:pt x="7" y="20"/>
                    </a:cubicBezTo>
                    <a:close/>
                  </a:path>
                </a:pathLst>
              </a:custGeom>
              <a:solidFill>
                <a:srgbClr val="563F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90" name="Freeform 94">
                <a:extLst>
                  <a:ext uri="{FF2B5EF4-FFF2-40B4-BE49-F238E27FC236}">
                    <a16:creationId xmlns:a16="http://schemas.microsoft.com/office/drawing/2014/main" id="{41FCCDDB-F566-E90B-5C61-5B64A78875B1}"/>
                  </a:ext>
                </a:extLst>
              </p:cNvPr>
              <p:cNvSpPr/>
              <p:nvPr/>
            </p:nvSpPr>
            <p:spPr bwMode="auto">
              <a:xfrm>
                <a:off x="3315" y="1559"/>
                <a:ext cx="20" cy="37"/>
              </a:xfrm>
              <a:custGeom>
                <a:avLst/>
                <a:gdLst>
                  <a:gd name="T0" fmla="*/ 8 w 11"/>
                  <a:gd name="T1" fmla="*/ 11 h 21"/>
                  <a:gd name="T2" fmla="*/ 4 w 11"/>
                  <a:gd name="T3" fmla="*/ 19 h 21"/>
                  <a:gd name="T4" fmla="*/ 0 w 11"/>
                  <a:gd name="T5" fmla="*/ 19 h 21"/>
                  <a:gd name="T6" fmla="*/ 11 w 11"/>
                  <a:gd name="T7" fmla="*/ 0 h 21"/>
                  <a:gd name="T8" fmla="*/ 8 w 11"/>
                  <a:gd name="T9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1">
                    <a:moveTo>
                      <a:pt x="8" y="11"/>
                    </a:moveTo>
                    <a:cubicBezTo>
                      <a:pt x="7" y="14"/>
                      <a:pt x="8" y="18"/>
                      <a:pt x="4" y="19"/>
                    </a:cubicBezTo>
                    <a:cubicBezTo>
                      <a:pt x="3" y="21"/>
                      <a:pt x="2" y="21"/>
                      <a:pt x="0" y="19"/>
                    </a:cubicBezTo>
                    <a:cubicBezTo>
                      <a:pt x="4" y="13"/>
                      <a:pt x="1" y="3"/>
                      <a:pt x="11" y="0"/>
                    </a:cubicBezTo>
                    <a:cubicBezTo>
                      <a:pt x="10" y="4"/>
                      <a:pt x="9" y="7"/>
                      <a:pt x="8" y="11"/>
                    </a:cubicBezTo>
                    <a:close/>
                  </a:path>
                </a:pathLst>
              </a:custGeom>
              <a:solidFill>
                <a:srgbClr val="6D5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91" name="Freeform 95">
                <a:extLst>
                  <a:ext uri="{FF2B5EF4-FFF2-40B4-BE49-F238E27FC236}">
                    <a16:creationId xmlns:a16="http://schemas.microsoft.com/office/drawing/2014/main" id="{B0D073A0-F91A-7AC1-F21B-030FDC70C946}"/>
                  </a:ext>
                </a:extLst>
              </p:cNvPr>
              <p:cNvSpPr/>
              <p:nvPr/>
            </p:nvSpPr>
            <p:spPr bwMode="auto">
              <a:xfrm>
                <a:off x="3186" y="1967"/>
                <a:ext cx="47" cy="27"/>
              </a:xfrm>
              <a:custGeom>
                <a:avLst/>
                <a:gdLst>
                  <a:gd name="T0" fmla="*/ 0 w 27"/>
                  <a:gd name="T1" fmla="*/ 8 h 15"/>
                  <a:gd name="T2" fmla="*/ 24 w 27"/>
                  <a:gd name="T3" fmla="*/ 5 h 15"/>
                  <a:gd name="T4" fmla="*/ 27 w 27"/>
                  <a:gd name="T5" fmla="*/ 5 h 15"/>
                  <a:gd name="T6" fmla="*/ 2 w 27"/>
                  <a:gd name="T7" fmla="*/ 10 h 15"/>
                  <a:gd name="T8" fmla="*/ 0 w 27"/>
                  <a:gd name="T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5">
                    <a:moveTo>
                      <a:pt x="0" y="8"/>
                    </a:moveTo>
                    <a:cubicBezTo>
                      <a:pt x="7" y="0"/>
                      <a:pt x="16" y="8"/>
                      <a:pt x="24" y="5"/>
                    </a:cubicBezTo>
                    <a:cubicBezTo>
                      <a:pt x="25" y="5"/>
                      <a:pt x="26" y="5"/>
                      <a:pt x="27" y="5"/>
                    </a:cubicBezTo>
                    <a:cubicBezTo>
                      <a:pt x="20" y="15"/>
                      <a:pt x="10" y="10"/>
                      <a:pt x="2" y="10"/>
                    </a:cubicBezTo>
                    <a:cubicBezTo>
                      <a:pt x="1" y="9"/>
                      <a:pt x="0" y="9"/>
                      <a:pt x="0" y="8"/>
                    </a:cubicBezTo>
                    <a:close/>
                  </a:path>
                </a:pathLst>
              </a:custGeom>
              <a:solidFill>
                <a:srgbClr val="A78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92" name="Freeform 96">
                <a:extLst>
                  <a:ext uri="{FF2B5EF4-FFF2-40B4-BE49-F238E27FC236}">
                    <a16:creationId xmlns:a16="http://schemas.microsoft.com/office/drawing/2014/main" id="{CB516A1D-7E8C-8AC8-42BD-1C08C04542D7}"/>
                  </a:ext>
                </a:extLst>
              </p:cNvPr>
              <p:cNvSpPr/>
              <p:nvPr/>
            </p:nvSpPr>
            <p:spPr bwMode="auto">
              <a:xfrm>
                <a:off x="3301" y="1592"/>
                <a:ext cx="21" cy="34"/>
              </a:xfrm>
              <a:custGeom>
                <a:avLst/>
                <a:gdLst>
                  <a:gd name="T0" fmla="*/ 8 w 12"/>
                  <a:gd name="T1" fmla="*/ 0 h 19"/>
                  <a:gd name="T2" fmla="*/ 12 w 12"/>
                  <a:gd name="T3" fmla="*/ 0 h 19"/>
                  <a:gd name="T4" fmla="*/ 7 w 12"/>
                  <a:gd name="T5" fmla="*/ 19 h 19"/>
                  <a:gd name="T6" fmla="*/ 8 w 12"/>
                  <a:gd name="T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9">
                    <a:moveTo>
                      <a:pt x="8" y="0"/>
                    </a:moveTo>
                    <a:cubicBezTo>
                      <a:pt x="10" y="0"/>
                      <a:pt x="11" y="0"/>
                      <a:pt x="12" y="0"/>
                    </a:cubicBezTo>
                    <a:cubicBezTo>
                      <a:pt x="12" y="7"/>
                      <a:pt x="10" y="13"/>
                      <a:pt x="7" y="19"/>
                    </a:cubicBezTo>
                    <a:cubicBezTo>
                      <a:pt x="0" y="12"/>
                      <a:pt x="9" y="7"/>
                      <a:pt x="8" y="0"/>
                    </a:cubicBezTo>
                    <a:close/>
                  </a:path>
                </a:pathLst>
              </a:custGeom>
              <a:solidFill>
                <a:srgbClr val="5640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93" name="Freeform 97">
                <a:extLst>
                  <a:ext uri="{FF2B5EF4-FFF2-40B4-BE49-F238E27FC236}">
                    <a16:creationId xmlns:a16="http://schemas.microsoft.com/office/drawing/2014/main" id="{D29195E8-0512-8B9F-C891-94C4EAD7BBE0}"/>
                  </a:ext>
                </a:extLst>
              </p:cNvPr>
              <p:cNvSpPr/>
              <p:nvPr/>
            </p:nvSpPr>
            <p:spPr bwMode="auto">
              <a:xfrm>
                <a:off x="3182" y="1896"/>
                <a:ext cx="21" cy="27"/>
              </a:xfrm>
              <a:custGeom>
                <a:avLst/>
                <a:gdLst>
                  <a:gd name="T0" fmla="*/ 8 w 12"/>
                  <a:gd name="T1" fmla="*/ 0 h 15"/>
                  <a:gd name="T2" fmla="*/ 6 w 12"/>
                  <a:gd name="T3" fmla="*/ 13 h 15"/>
                  <a:gd name="T4" fmla="*/ 3 w 12"/>
                  <a:gd name="T5" fmla="*/ 13 h 15"/>
                  <a:gd name="T6" fmla="*/ 1 w 12"/>
                  <a:gd name="T7" fmla="*/ 12 h 15"/>
                  <a:gd name="T8" fmla="*/ 0 w 12"/>
                  <a:gd name="T9" fmla="*/ 8 h 15"/>
                  <a:gd name="T10" fmla="*/ 1 w 12"/>
                  <a:gd name="T11" fmla="*/ 4 h 15"/>
                  <a:gd name="T12" fmla="*/ 4 w 12"/>
                  <a:gd name="T13" fmla="*/ 1 h 15"/>
                  <a:gd name="T14" fmla="*/ 8 w 12"/>
                  <a:gd name="T1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5">
                    <a:moveTo>
                      <a:pt x="8" y="0"/>
                    </a:moveTo>
                    <a:cubicBezTo>
                      <a:pt x="12" y="5"/>
                      <a:pt x="8" y="9"/>
                      <a:pt x="6" y="13"/>
                    </a:cubicBezTo>
                    <a:cubicBezTo>
                      <a:pt x="5" y="15"/>
                      <a:pt x="4" y="15"/>
                      <a:pt x="3" y="13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1"/>
                      <a:pt x="0" y="10"/>
                      <a:pt x="0" y="8"/>
                    </a:cubicBezTo>
                    <a:cubicBezTo>
                      <a:pt x="0" y="7"/>
                      <a:pt x="0" y="5"/>
                      <a:pt x="1" y="4"/>
                    </a:cubicBezTo>
                    <a:cubicBezTo>
                      <a:pt x="2" y="3"/>
                      <a:pt x="3" y="2"/>
                      <a:pt x="4" y="1"/>
                    </a:cubicBezTo>
                    <a:cubicBezTo>
                      <a:pt x="5" y="0"/>
                      <a:pt x="6" y="0"/>
                      <a:pt x="8" y="0"/>
                    </a:cubicBezTo>
                    <a:close/>
                  </a:path>
                </a:pathLst>
              </a:custGeom>
              <a:solidFill>
                <a:srgbClr val="DEC7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94" name="Freeform 98">
                <a:extLst>
                  <a:ext uri="{FF2B5EF4-FFF2-40B4-BE49-F238E27FC236}">
                    <a16:creationId xmlns:a16="http://schemas.microsoft.com/office/drawing/2014/main" id="{C4E4A4DC-B9CD-BB92-FB94-42DA1F3446D5}"/>
                  </a:ext>
                </a:extLst>
              </p:cNvPr>
              <p:cNvSpPr/>
              <p:nvPr/>
            </p:nvSpPr>
            <p:spPr bwMode="auto">
              <a:xfrm>
                <a:off x="3150" y="1898"/>
                <a:ext cx="20" cy="18"/>
              </a:xfrm>
              <a:custGeom>
                <a:avLst/>
                <a:gdLst>
                  <a:gd name="T0" fmla="*/ 0 w 11"/>
                  <a:gd name="T1" fmla="*/ 8 h 10"/>
                  <a:gd name="T2" fmla="*/ 9 w 11"/>
                  <a:gd name="T3" fmla="*/ 0 h 10"/>
                  <a:gd name="T4" fmla="*/ 11 w 11"/>
                  <a:gd name="T5" fmla="*/ 4 h 10"/>
                  <a:gd name="T6" fmla="*/ 8 w 11"/>
                  <a:gd name="T7" fmla="*/ 8 h 10"/>
                  <a:gd name="T8" fmla="*/ 8 w 11"/>
                  <a:gd name="T9" fmla="*/ 8 h 10"/>
                  <a:gd name="T10" fmla="*/ 0 w 11"/>
                  <a:gd name="T11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0">
                    <a:moveTo>
                      <a:pt x="0" y="8"/>
                    </a:moveTo>
                    <a:cubicBezTo>
                      <a:pt x="1" y="3"/>
                      <a:pt x="5" y="2"/>
                      <a:pt x="9" y="0"/>
                    </a:cubicBezTo>
                    <a:cubicBezTo>
                      <a:pt x="10" y="1"/>
                      <a:pt x="10" y="3"/>
                      <a:pt x="11" y="4"/>
                    </a:cubicBezTo>
                    <a:cubicBezTo>
                      <a:pt x="10" y="6"/>
                      <a:pt x="10" y="7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6" y="10"/>
                      <a:pt x="3" y="10"/>
                      <a:pt x="0" y="8"/>
                    </a:cubicBezTo>
                    <a:close/>
                  </a:path>
                </a:pathLst>
              </a:custGeom>
              <a:solidFill>
                <a:srgbClr val="9A82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95" name="Freeform 99">
                <a:extLst>
                  <a:ext uri="{FF2B5EF4-FFF2-40B4-BE49-F238E27FC236}">
                    <a16:creationId xmlns:a16="http://schemas.microsoft.com/office/drawing/2014/main" id="{A72C5317-CAA6-1F6A-3978-298E700D95C3}"/>
                  </a:ext>
                </a:extLst>
              </p:cNvPr>
              <p:cNvSpPr/>
              <p:nvPr/>
            </p:nvSpPr>
            <p:spPr bwMode="auto">
              <a:xfrm>
                <a:off x="3150" y="1912"/>
                <a:ext cx="14" cy="14"/>
              </a:xfrm>
              <a:custGeom>
                <a:avLst/>
                <a:gdLst>
                  <a:gd name="T0" fmla="*/ 0 w 8"/>
                  <a:gd name="T1" fmla="*/ 0 h 8"/>
                  <a:gd name="T2" fmla="*/ 8 w 8"/>
                  <a:gd name="T3" fmla="*/ 0 h 8"/>
                  <a:gd name="T4" fmla="*/ 4 w 8"/>
                  <a:gd name="T5" fmla="*/ 8 h 8"/>
                  <a:gd name="T6" fmla="*/ 1 w 8"/>
                  <a:gd name="T7" fmla="*/ 4 h 8"/>
                  <a:gd name="T8" fmla="*/ 0 w 8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cubicBezTo>
                      <a:pt x="3" y="0"/>
                      <a:pt x="6" y="0"/>
                      <a:pt x="8" y="0"/>
                    </a:cubicBezTo>
                    <a:cubicBezTo>
                      <a:pt x="8" y="3"/>
                      <a:pt x="7" y="6"/>
                      <a:pt x="4" y="8"/>
                    </a:cubicBezTo>
                    <a:cubicBezTo>
                      <a:pt x="3" y="7"/>
                      <a:pt x="2" y="5"/>
                      <a:pt x="1" y="4"/>
                    </a:cubicBezTo>
                    <a:cubicBezTo>
                      <a:pt x="1" y="3"/>
                      <a:pt x="0" y="2"/>
                      <a:pt x="0" y="0"/>
                    </a:cubicBezTo>
                    <a:close/>
                  </a:path>
                </a:pathLst>
              </a:custGeom>
              <a:solidFill>
                <a:srgbClr val="D6BF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96" name="Freeform 100">
                <a:extLst>
                  <a:ext uri="{FF2B5EF4-FFF2-40B4-BE49-F238E27FC236}">
                    <a16:creationId xmlns:a16="http://schemas.microsoft.com/office/drawing/2014/main" id="{ADD6E48A-054A-C40C-AED4-5103D1ABB8DF}"/>
                  </a:ext>
                </a:extLst>
              </p:cNvPr>
              <p:cNvSpPr/>
              <p:nvPr/>
            </p:nvSpPr>
            <p:spPr bwMode="auto">
              <a:xfrm>
                <a:off x="3187" y="1919"/>
                <a:ext cx="9" cy="13"/>
              </a:xfrm>
              <a:custGeom>
                <a:avLst/>
                <a:gdLst>
                  <a:gd name="T0" fmla="*/ 0 w 5"/>
                  <a:gd name="T1" fmla="*/ 0 h 7"/>
                  <a:gd name="T2" fmla="*/ 3 w 5"/>
                  <a:gd name="T3" fmla="*/ 0 h 7"/>
                  <a:gd name="T4" fmla="*/ 1 w 5"/>
                  <a:gd name="T5" fmla="*/ 7 h 7"/>
                  <a:gd name="T6" fmla="*/ 0 w 5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3" y="2"/>
                      <a:pt x="5" y="6"/>
                      <a:pt x="1" y="7"/>
                    </a:cubicBezTo>
                    <a:cubicBezTo>
                      <a:pt x="0" y="5"/>
                      <a:pt x="0" y="2"/>
                      <a:pt x="0" y="0"/>
                    </a:cubicBezTo>
                    <a:close/>
                  </a:path>
                </a:pathLst>
              </a:custGeom>
              <a:solidFill>
                <a:srgbClr val="4C39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97" name="Freeform 101">
                <a:extLst>
                  <a:ext uri="{FF2B5EF4-FFF2-40B4-BE49-F238E27FC236}">
                    <a16:creationId xmlns:a16="http://schemas.microsoft.com/office/drawing/2014/main" id="{474B5F74-B78C-A1F6-A312-676DAAA2ED71}"/>
                  </a:ext>
                </a:extLst>
              </p:cNvPr>
              <p:cNvSpPr/>
              <p:nvPr/>
            </p:nvSpPr>
            <p:spPr bwMode="auto">
              <a:xfrm>
                <a:off x="3182" y="1863"/>
                <a:ext cx="14" cy="17"/>
              </a:xfrm>
              <a:custGeom>
                <a:avLst/>
                <a:gdLst>
                  <a:gd name="T0" fmla="*/ 3 w 8"/>
                  <a:gd name="T1" fmla="*/ 0 h 10"/>
                  <a:gd name="T2" fmla="*/ 7 w 8"/>
                  <a:gd name="T3" fmla="*/ 0 h 10"/>
                  <a:gd name="T4" fmla="*/ 6 w 8"/>
                  <a:gd name="T5" fmla="*/ 4 h 10"/>
                  <a:gd name="T6" fmla="*/ 6 w 8"/>
                  <a:gd name="T7" fmla="*/ 8 h 10"/>
                  <a:gd name="T8" fmla="*/ 2 w 8"/>
                  <a:gd name="T9" fmla="*/ 9 h 10"/>
                  <a:gd name="T10" fmla="*/ 0 w 8"/>
                  <a:gd name="T11" fmla="*/ 4 h 10"/>
                  <a:gd name="T12" fmla="*/ 3 w 8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0">
                    <a:moveTo>
                      <a:pt x="3" y="0"/>
                    </a:moveTo>
                    <a:cubicBezTo>
                      <a:pt x="4" y="0"/>
                      <a:pt x="5" y="0"/>
                      <a:pt x="7" y="0"/>
                    </a:cubicBezTo>
                    <a:cubicBezTo>
                      <a:pt x="8" y="2"/>
                      <a:pt x="7" y="3"/>
                      <a:pt x="6" y="4"/>
                    </a:cubicBezTo>
                    <a:cubicBezTo>
                      <a:pt x="6" y="5"/>
                      <a:pt x="6" y="7"/>
                      <a:pt x="6" y="8"/>
                    </a:cubicBezTo>
                    <a:cubicBezTo>
                      <a:pt x="5" y="9"/>
                      <a:pt x="4" y="10"/>
                      <a:pt x="2" y="9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1" y="2"/>
                      <a:pt x="1" y="1"/>
                      <a:pt x="3" y="0"/>
                    </a:cubicBezTo>
                    <a:close/>
                  </a:path>
                </a:pathLst>
              </a:custGeom>
              <a:solidFill>
                <a:srgbClr val="AB93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98" name="Freeform 102">
                <a:extLst>
                  <a:ext uri="{FF2B5EF4-FFF2-40B4-BE49-F238E27FC236}">
                    <a16:creationId xmlns:a16="http://schemas.microsoft.com/office/drawing/2014/main" id="{9AF8E3DE-BA4F-A3E9-B7DC-B14AAA925439}"/>
                  </a:ext>
                </a:extLst>
              </p:cNvPr>
              <p:cNvSpPr/>
              <p:nvPr/>
            </p:nvSpPr>
            <p:spPr bwMode="auto">
              <a:xfrm>
                <a:off x="3178" y="1873"/>
                <a:ext cx="16" cy="14"/>
              </a:xfrm>
              <a:custGeom>
                <a:avLst/>
                <a:gdLst>
                  <a:gd name="T0" fmla="*/ 4 w 9"/>
                  <a:gd name="T1" fmla="*/ 2 h 8"/>
                  <a:gd name="T2" fmla="*/ 8 w 9"/>
                  <a:gd name="T3" fmla="*/ 2 h 8"/>
                  <a:gd name="T4" fmla="*/ 8 w 9"/>
                  <a:gd name="T5" fmla="*/ 6 h 8"/>
                  <a:gd name="T6" fmla="*/ 4 w 9"/>
                  <a:gd name="T7" fmla="*/ 8 h 8"/>
                  <a:gd name="T8" fmla="*/ 2 w 9"/>
                  <a:gd name="T9" fmla="*/ 8 h 8"/>
                  <a:gd name="T10" fmla="*/ 0 w 9"/>
                  <a:gd name="T11" fmla="*/ 6 h 8"/>
                  <a:gd name="T12" fmla="*/ 0 w 9"/>
                  <a:gd name="T13" fmla="*/ 2 h 8"/>
                  <a:gd name="T14" fmla="*/ 4 w 9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4" y="2"/>
                    </a:moveTo>
                    <a:cubicBezTo>
                      <a:pt x="5" y="2"/>
                      <a:pt x="7" y="2"/>
                      <a:pt x="8" y="2"/>
                    </a:cubicBezTo>
                    <a:cubicBezTo>
                      <a:pt x="9" y="3"/>
                      <a:pt x="9" y="5"/>
                      <a:pt x="8" y="6"/>
                    </a:cubicBezTo>
                    <a:cubicBezTo>
                      <a:pt x="7" y="7"/>
                      <a:pt x="6" y="8"/>
                      <a:pt x="4" y="8"/>
                    </a:cubicBezTo>
                    <a:cubicBezTo>
                      <a:pt x="3" y="8"/>
                      <a:pt x="2" y="8"/>
                      <a:pt x="2" y="8"/>
                    </a:cubicBezTo>
                    <a:cubicBezTo>
                      <a:pt x="1" y="7"/>
                      <a:pt x="0" y="7"/>
                      <a:pt x="0" y="6"/>
                    </a:cubicBezTo>
                    <a:cubicBezTo>
                      <a:pt x="0" y="5"/>
                      <a:pt x="0" y="3"/>
                      <a:pt x="0" y="2"/>
                    </a:cubicBezTo>
                    <a:cubicBezTo>
                      <a:pt x="2" y="0"/>
                      <a:pt x="3" y="0"/>
                      <a:pt x="4" y="2"/>
                    </a:cubicBezTo>
                    <a:close/>
                  </a:path>
                </a:pathLst>
              </a:custGeom>
              <a:solidFill>
                <a:srgbClr val="E0C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99" name="Freeform 103">
                <a:extLst>
                  <a:ext uri="{FF2B5EF4-FFF2-40B4-BE49-F238E27FC236}">
                    <a16:creationId xmlns:a16="http://schemas.microsoft.com/office/drawing/2014/main" id="{1CE20AEB-541D-4324-6409-6282B5317E32}"/>
                  </a:ext>
                </a:extLst>
              </p:cNvPr>
              <p:cNvSpPr/>
              <p:nvPr/>
            </p:nvSpPr>
            <p:spPr bwMode="auto">
              <a:xfrm>
                <a:off x="3178" y="1863"/>
                <a:ext cx="9" cy="8"/>
              </a:xfrm>
              <a:custGeom>
                <a:avLst/>
                <a:gdLst>
                  <a:gd name="T0" fmla="*/ 5 w 5"/>
                  <a:gd name="T1" fmla="*/ 0 h 5"/>
                  <a:gd name="T2" fmla="*/ 4 w 5"/>
                  <a:gd name="T3" fmla="*/ 4 h 5"/>
                  <a:gd name="T4" fmla="*/ 0 w 5"/>
                  <a:gd name="T5" fmla="*/ 4 h 5"/>
                  <a:gd name="T6" fmla="*/ 5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cubicBezTo>
                      <a:pt x="5" y="1"/>
                      <a:pt x="4" y="3"/>
                      <a:pt x="4" y="4"/>
                    </a:cubicBezTo>
                    <a:cubicBezTo>
                      <a:pt x="3" y="5"/>
                      <a:pt x="2" y="5"/>
                      <a:pt x="0" y="4"/>
                    </a:cubicBezTo>
                    <a:cubicBezTo>
                      <a:pt x="2" y="3"/>
                      <a:pt x="3" y="1"/>
                      <a:pt x="5" y="0"/>
                    </a:cubicBezTo>
                    <a:close/>
                  </a:path>
                </a:pathLst>
              </a:custGeom>
              <a:solidFill>
                <a:srgbClr val="F8D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00" name="Freeform 104">
                <a:extLst>
                  <a:ext uri="{FF2B5EF4-FFF2-40B4-BE49-F238E27FC236}">
                    <a16:creationId xmlns:a16="http://schemas.microsoft.com/office/drawing/2014/main" id="{D5D6BCCB-F747-EFFE-77DB-63C9A5EE9C44}"/>
                  </a:ext>
                </a:extLst>
              </p:cNvPr>
              <p:cNvSpPr/>
              <p:nvPr/>
            </p:nvSpPr>
            <p:spPr bwMode="auto">
              <a:xfrm>
                <a:off x="3193" y="1863"/>
                <a:ext cx="5" cy="7"/>
              </a:xfrm>
              <a:custGeom>
                <a:avLst/>
                <a:gdLst>
                  <a:gd name="T0" fmla="*/ 0 w 3"/>
                  <a:gd name="T1" fmla="*/ 4 h 4"/>
                  <a:gd name="T2" fmla="*/ 1 w 3"/>
                  <a:gd name="T3" fmla="*/ 0 h 4"/>
                  <a:gd name="T4" fmla="*/ 3 w 3"/>
                  <a:gd name="T5" fmla="*/ 1 h 4"/>
                  <a:gd name="T6" fmla="*/ 0 w 3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cubicBezTo>
                      <a:pt x="0" y="3"/>
                      <a:pt x="0" y="2"/>
                      <a:pt x="1" y="0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2" y="2"/>
                      <a:pt x="1" y="3"/>
                      <a:pt x="0" y="4"/>
                    </a:cubicBezTo>
                    <a:close/>
                  </a:path>
                </a:pathLst>
              </a:custGeom>
              <a:solidFill>
                <a:srgbClr val="765D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01" name="Freeform 105">
                <a:extLst>
                  <a:ext uri="{FF2B5EF4-FFF2-40B4-BE49-F238E27FC236}">
                    <a16:creationId xmlns:a16="http://schemas.microsoft.com/office/drawing/2014/main" id="{B0C67E7E-DCB4-435C-8B39-5A8311062DFE}"/>
                  </a:ext>
                </a:extLst>
              </p:cNvPr>
              <p:cNvSpPr/>
              <p:nvPr/>
            </p:nvSpPr>
            <p:spPr bwMode="auto">
              <a:xfrm>
                <a:off x="3178" y="1870"/>
                <a:ext cx="8" cy="7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0 h 4"/>
                  <a:gd name="T4" fmla="*/ 4 w 4"/>
                  <a:gd name="T5" fmla="*/ 4 h 4"/>
                  <a:gd name="T6" fmla="*/ 2 w 4"/>
                  <a:gd name="T7" fmla="*/ 4 h 4"/>
                  <a:gd name="T8" fmla="*/ 0 w 4"/>
                  <a:gd name="T9" fmla="*/ 4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4" y="1"/>
                      <a:pt x="4" y="2"/>
                      <a:pt x="4" y="4"/>
                    </a:cubicBezTo>
                    <a:cubicBezTo>
                      <a:pt x="4" y="4"/>
                      <a:pt x="2" y="4"/>
                      <a:pt x="2" y="4"/>
                    </a:cubicBezTo>
                    <a:cubicBezTo>
                      <a:pt x="2" y="4"/>
                      <a:pt x="0" y="4"/>
                      <a:pt x="0" y="4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8067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02" name="Freeform 106">
                <a:extLst>
                  <a:ext uri="{FF2B5EF4-FFF2-40B4-BE49-F238E27FC236}">
                    <a16:creationId xmlns:a16="http://schemas.microsoft.com/office/drawing/2014/main" id="{B873E64A-0488-AA34-D7AA-E70E790735E4}"/>
                  </a:ext>
                </a:extLst>
              </p:cNvPr>
              <p:cNvSpPr/>
              <p:nvPr/>
            </p:nvSpPr>
            <p:spPr bwMode="auto">
              <a:xfrm>
                <a:off x="3171" y="1884"/>
                <a:ext cx="11" cy="9"/>
              </a:xfrm>
              <a:custGeom>
                <a:avLst/>
                <a:gdLst>
                  <a:gd name="T0" fmla="*/ 0 w 6"/>
                  <a:gd name="T1" fmla="*/ 4 h 5"/>
                  <a:gd name="T2" fmla="*/ 4 w 6"/>
                  <a:gd name="T3" fmla="*/ 0 h 5"/>
                  <a:gd name="T4" fmla="*/ 5 w 6"/>
                  <a:gd name="T5" fmla="*/ 0 h 5"/>
                  <a:gd name="T6" fmla="*/ 5 w 6"/>
                  <a:gd name="T7" fmla="*/ 5 h 5"/>
                  <a:gd name="T8" fmla="*/ 0 w 6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0" y="4"/>
                    </a:moveTo>
                    <a:cubicBezTo>
                      <a:pt x="1" y="3"/>
                      <a:pt x="2" y="1"/>
                      <a:pt x="4" y="0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6" y="2"/>
                      <a:pt x="6" y="3"/>
                      <a:pt x="5" y="5"/>
                    </a:cubicBezTo>
                    <a:cubicBezTo>
                      <a:pt x="3" y="5"/>
                      <a:pt x="2" y="5"/>
                      <a:pt x="0" y="4"/>
                    </a:cubicBezTo>
                    <a:close/>
                  </a:path>
                </a:pathLst>
              </a:custGeom>
              <a:solidFill>
                <a:srgbClr val="F7E1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03" name="Freeform 107">
                <a:extLst>
                  <a:ext uri="{FF2B5EF4-FFF2-40B4-BE49-F238E27FC236}">
                    <a16:creationId xmlns:a16="http://schemas.microsoft.com/office/drawing/2014/main" id="{4DB14169-7D0B-C5F4-67C4-18FD5E4AA712}"/>
                  </a:ext>
                </a:extLst>
              </p:cNvPr>
              <p:cNvSpPr/>
              <p:nvPr/>
            </p:nvSpPr>
            <p:spPr bwMode="auto">
              <a:xfrm>
                <a:off x="3184" y="1884"/>
                <a:ext cx="9" cy="10"/>
              </a:xfrm>
              <a:custGeom>
                <a:avLst/>
                <a:gdLst>
                  <a:gd name="T0" fmla="*/ 2 w 5"/>
                  <a:gd name="T1" fmla="*/ 0 h 6"/>
                  <a:gd name="T2" fmla="*/ 5 w 5"/>
                  <a:gd name="T3" fmla="*/ 0 h 6"/>
                  <a:gd name="T4" fmla="*/ 5 w 5"/>
                  <a:gd name="T5" fmla="*/ 4 h 6"/>
                  <a:gd name="T6" fmla="*/ 1 w 5"/>
                  <a:gd name="T7" fmla="*/ 5 h 6"/>
                  <a:gd name="T8" fmla="*/ 2 w 5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cubicBezTo>
                      <a:pt x="3" y="0"/>
                      <a:pt x="4" y="0"/>
                      <a:pt x="5" y="0"/>
                    </a:cubicBezTo>
                    <a:cubicBezTo>
                      <a:pt x="5" y="1"/>
                      <a:pt x="5" y="3"/>
                      <a:pt x="5" y="4"/>
                    </a:cubicBezTo>
                    <a:cubicBezTo>
                      <a:pt x="4" y="5"/>
                      <a:pt x="3" y="6"/>
                      <a:pt x="1" y="5"/>
                    </a:cubicBezTo>
                    <a:cubicBezTo>
                      <a:pt x="0" y="3"/>
                      <a:pt x="0" y="2"/>
                      <a:pt x="2" y="0"/>
                    </a:cubicBezTo>
                    <a:close/>
                  </a:path>
                </a:pathLst>
              </a:custGeom>
              <a:solidFill>
                <a:srgbClr val="5F48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04" name="Freeform 108">
                <a:extLst>
                  <a:ext uri="{FF2B5EF4-FFF2-40B4-BE49-F238E27FC236}">
                    <a16:creationId xmlns:a16="http://schemas.microsoft.com/office/drawing/2014/main" id="{623AD8F6-6279-4538-913E-341007C648F3}"/>
                  </a:ext>
                </a:extLst>
              </p:cNvPr>
              <p:cNvSpPr/>
              <p:nvPr/>
            </p:nvSpPr>
            <p:spPr bwMode="auto">
              <a:xfrm>
                <a:off x="3171" y="1891"/>
                <a:ext cx="11" cy="9"/>
              </a:xfrm>
              <a:custGeom>
                <a:avLst/>
                <a:gdLst>
                  <a:gd name="T0" fmla="*/ 0 w 6"/>
                  <a:gd name="T1" fmla="*/ 0 h 5"/>
                  <a:gd name="T2" fmla="*/ 4 w 6"/>
                  <a:gd name="T3" fmla="*/ 0 h 5"/>
                  <a:gd name="T4" fmla="*/ 6 w 6"/>
                  <a:gd name="T5" fmla="*/ 2 h 5"/>
                  <a:gd name="T6" fmla="*/ 5 w 6"/>
                  <a:gd name="T7" fmla="*/ 4 h 5"/>
                  <a:gd name="T8" fmla="*/ 3 w 6"/>
                  <a:gd name="T9" fmla="*/ 5 h 5"/>
                  <a:gd name="T10" fmla="*/ 1 w 6"/>
                  <a:gd name="T11" fmla="*/ 4 h 5"/>
                  <a:gd name="T12" fmla="*/ 0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0" y="0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5" y="1"/>
                      <a:pt x="6" y="1"/>
                      <a:pt x="6" y="2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2" y="5"/>
                      <a:pt x="1" y="4"/>
                      <a:pt x="1" y="4"/>
                    </a:cubicBezTo>
                    <a:cubicBezTo>
                      <a:pt x="1" y="3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7059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05" name="Freeform 109">
                <a:extLst>
                  <a:ext uri="{FF2B5EF4-FFF2-40B4-BE49-F238E27FC236}">
                    <a16:creationId xmlns:a16="http://schemas.microsoft.com/office/drawing/2014/main" id="{06A5018C-F00A-F4AD-BB23-C8CF993CA401}"/>
                  </a:ext>
                </a:extLst>
              </p:cNvPr>
              <p:cNvSpPr/>
              <p:nvPr/>
            </p:nvSpPr>
            <p:spPr bwMode="auto">
              <a:xfrm>
                <a:off x="3184" y="1891"/>
                <a:ext cx="12" cy="9"/>
              </a:xfrm>
              <a:custGeom>
                <a:avLst/>
                <a:gdLst>
                  <a:gd name="T0" fmla="*/ 1 w 7"/>
                  <a:gd name="T1" fmla="*/ 0 h 5"/>
                  <a:gd name="T2" fmla="*/ 5 w 7"/>
                  <a:gd name="T3" fmla="*/ 0 h 5"/>
                  <a:gd name="T4" fmla="*/ 7 w 7"/>
                  <a:gd name="T5" fmla="*/ 3 h 5"/>
                  <a:gd name="T6" fmla="*/ 5 w 7"/>
                  <a:gd name="T7" fmla="*/ 4 h 5"/>
                  <a:gd name="T8" fmla="*/ 1 w 7"/>
                  <a:gd name="T9" fmla="*/ 4 h 5"/>
                  <a:gd name="T10" fmla="*/ 1 w 7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5">
                    <a:moveTo>
                      <a:pt x="1" y="0"/>
                    </a:moveTo>
                    <a:cubicBezTo>
                      <a:pt x="3" y="0"/>
                      <a:pt x="4" y="0"/>
                      <a:pt x="5" y="0"/>
                    </a:cubicBezTo>
                    <a:cubicBezTo>
                      <a:pt x="6" y="1"/>
                      <a:pt x="6" y="2"/>
                      <a:pt x="7" y="3"/>
                    </a:cubicBezTo>
                    <a:cubicBezTo>
                      <a:pt x="7" y="3"/>
                      <a:pt x="5" y="4"/>
                      <a:pt x="5" y="4"/>
                    </a:cubicBezTo>
                    <a:cubicBezTo>
                      <a:pt x="4" y="5"/>
                      <a:pt x="2" y="5"/>
                      <a:pt x="1" y="4"/>
                    </a:cubicBezTo>
                    <a:cubicBezTo>
                      <a:pt x="0" y="3"/>
                      <a:pt x="0" y="1"/>
                      <a:pt x="1" y="0"/>
                    </a:cubicBezTo>
                    <a:close/>
                  </a:path>
                </a:pathLst>
              </a:custGeom>
              <a:solidFill>
                <a:srgbClr val="DAC3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06" name="Freeform 110">
                <a:extLst>
                  <a:ext uri="{FF2B5EF4-FFF2-40B4-BE49-F238E27FC236}">
                    <a16:creationId xmlns:a16="http://schemas.microsoft.com/office/drawing/2014/main" id="{731E1A34-2A67-D6DC-B036-BA83F35B3C8E}"/>
                  </a:ext>
                </a:extLst>
              </p:cNvPr>
              <p:cNvSpPr/>
              <p:nvPr/>
            </p:nvSpPr>
            <p:spPr bwMode="auto">
              <a:xfrm>
                <a:off x="3152" y="1919"/>
                <a:ext cx="5" cy="7"/>
              </a:xfrm>
              <a:custGeom>
                <a:avLst/>
                <a:gdLst>
                  <a:gd name="T0" fmla="*/ 0 w 3"/>
                  <a:gd name="T1" fmla="*/ 0 h 4"/>
                  <a:gd name="T2" fmla="*/ 3 w 3"/>
                  <a:gd name="T3" fmla="*/ 4 h 4"/>
                  <a:gd name="T4" fmla="*/ 0 w 3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1"/>
                      <a:pt x="2" y="3"/>
                      <a:pt x="3" y="4"/>
                    </a:cubicBezTo>
                    <a:cubicBezTo>
                      <a:pt x="0" y="4"/>
                      <a:pt x="0" y="2"/>
                      <a:pt x="0" y="0"/>
                    </a:cubicBezTo>
                    <a:close/>
                  </a:path>
                </a:pathLst>
              </a:custGeom>
              <a:solidFill>
                <a:srgbClr val="9B85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07" name="Freeform 111">
                <a:extLst>
                  <a:ext uri="{FF2B5EF4-FFF2-40B4-BE49-F238E27FC236}">
                    <a16:creationId xmlns:a16="http://schemas.microsoft.com/office/drawing/2014/main" id="{CCD36EE0-FA7E-3A17-CBC3-B3D8E8697815}"/>
                  </a:ext>
                </a:extLst>
              </p:cNvPr>
              <p:cNvSpPr/>
              <p:nvPr/>
            </p:nvSpPr>
            <p:spPr bwMode="auto">
              <a:xfrm>
                <a:off x="3164" y="1898"/>
                <a:ext cx="11" cy="11"/>
              </a:xfrm>
              <a:custGeom>
                <a:avLst/>
                <a:gdLst>
                  <a:gd name="T0" fmla="*/ 0 w 6"/>
                  <a:gd name="T1" fmla="*/ 4 h 6"/>
                  <a:gd name="T2" fmla="*/ 1 w 6"/>
                  <a:gd name="T3" fmla="*/ 0 h 6"/>
                  <a:gd name="T4" fmla="*/ 5 w 6"/>
                  <a:gd name="T5" fmla="*/ 0 h 6"/>
                  <a:gd name="T6" fmla="*/ 4 w 6"/>
                  <a:gd name="T7" fmla="*/ 0 h 6"/>
                  <a:gd name="T8" fmla="*/ 6 w 6"/>
                  <a:gd name="T9" fmla="*/ 2 h 6"/>
                  <a:gd name="T10" fmla="*/ 5 w 6"/>
                  <a:gd name="T11" fmla="*/ 5 h 6"/>
                  <a:gd name="T12" fmla="*/ 0 w 6"/>
                  <a:gd name="T1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6">
                    <a:moveTo>
                      <a:pt x="0" y="4"/>
                    </a:moveTo>
                    <a:cubicBezTo>
                      <a:pt x="1" y="3"/>
                      <a:pt x="1" y="2"/>
                      <a:pt x="1" y="0"/>
                    </a:cubicBezTo>
                    <a:cubicBezTo>
                      <a:pt x="2" y="0"/>
                      <a:pt x="3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5" y="1"/>
                      <a:pt x="5" y="1"/>
                      <a:pt x="6" y="2"/>
                    </a:cubicBezTo>
                    <a:cubicBezTo>
                      <a:pt x="6" y="3"/>
                      <a:pt x="5" y="4"/>
                      <a:pt x="5" y="5"/>
                    </a:cubicBezTo>
                    <a:cubicBezTo>
                      <a:pt x="3" y="6"/>
                      <a:pt x="2" y="5"/>
                      <a:pt x="0" y="4"/>
                    </a:cubicBezTo>
                    <a:close/>
                  </a:path>
                </a:pathLst>
              </a:custGeom>
              <a:solidFill>
                <a:srgbClr val="6A54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08" name="Freeform 112">
                <a:extLst>
                  <a:ext uri="{FF2B5EF4-FFF2-40B4-BE49-F238E27FC236}">
                    <a16:creationId xmlns:a16="http://schemas.microsoft.com/office/drawing/2014/main" id="{36CCE83A-D6ED-FFE7-2655-AD2873024600}"/>
                  </a:ext>
                </a:extLst>
              </p:cNvPr>
              <p:cNvSpPr/>
              <p:nvPr/>
            </p:nvSpPr>
            <p:spPr bwMode="auto">
              <a:xfrm>
                <a:off x="3164" y="1905"/>
                <a:ext cx="11" cy="7"/>
              </a:xfrm>
              <a:custGeom>
                <a:avLst/>
                <a:gdLst>
                  <a:gd name="T0" fmla="*/ 0 w 6"/>
                  <a:gd name="T1" fmla="*/ 0 h 4"/>
                  <a:gd name="T2" fmla="*/ 4 w 6"/>
                  <a:gd name="T3" fmla="*/ 0 h 4"/>
                  <a:gd name="T4" fmla="*/ 5 w 6"/>
                  <a:gd name="T5" fmla="*/ 2 h 4"/>
                  <a:gd name="T6" fmla="*/ 5 w 6"/>
                  <a:gd name="T7" fmla="*/ 4 h 4"/>
                  <a:gd name="T8" fmla="*/ 0 w 6"/>
                  <a:gd name="T9" fmla="*/ 4 h 4"/>
                  <a:gd name="T10" fmla="*/ 0 w 6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5" y="1"/>
                      <a:pt x="6" y="1"/>
                      <a:pt x="5" y="2"/>
                    </a:cubicBezTo>
                    <a:cubicBezTo>
                      <a:pt x="5" y="3"/>
                      <a:pt x="5" y="4"/>
                      <a:pt x="5" y="4"/>
                    </a:cubicBezTo>
                    <a:cubicBezTo>
                      <a:pt x="3" y="4"/>
                      <a:pt x="2" y="4"/>
                      <a:pt x="0" y="4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EC7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09" name="Freeform 113">
                <a:extLst>
                  <a:ext uri="{FF2B5EF4-FFF2-40B4-BE49-F238E27FC236}">
                    <a16:creationId xmlns:a16="http://schemas.microsoft.com/office/drawing/2014/main" id="{53711E1A-471A-B73C-BAA0-409F248844A5}"/>
                  </a:ext>
                </a:extLst>
              </p:cNvPr>
              <p:cNvSpPr/>
              <p:nvPr/>
            </p:nvSpPr>
            <p:spPr bwMode="auto">
              <a:xfrm>
                <a:off x="3171" y="1902"/>
                <a:ext cx="11" cy="12"/>
              </a:xfrm>
              <a:custGeom>
                <a:avLst/>
                <a:gdLst>
                  <a:gd name="T0" fmla="*/ 1 w 6"/>
                  <a:gd name="T1" fmla="*/ 6 h 7"/>
                  <a:gd name="T2" fmla="*/ 0 w 6"/>
                  <a:gd name="T3" fmla="*/ 2 h 7"/>
                  <a:gd name="T4" fmla="*/ 0 w 6"/>
                  <a:gd name="T5" fmla="*/ 2 h 7"/>
                  <a:gd name="T6" fmla="*/ 5 w 6"/>
                  <a:gd name="T7" fmla="*/ 1 h 7"/>
                  <a:gd name="T8" fmla="*/ 6 w 6"/>
                  <a:gd name="T9" fmla="*/ 4 h 7"/>
                  <a:gd name="T10" fmla="*/ 5 w 6"/>
                  <a:gd name="T11" fmla="*/ 7 h 7"/>
                  <a:gd name="T12" fmla="*/ 1 w 6"/>
                  <a:gd name="T1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7">
                    <a:moveTo>
                      <a:pt x="1" y="6"/>
                    </a:moveTo>
                    <a:cubicBezTo>
                      <a:pt x="1" y="4"/>
                      <a:pt x="1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5" y="2"/>
                      <a:pt x="6" y="3"/>
                      <a:pt x="6" y="4"/>
                    </a:cubicBezTo>
                    <a:cubicBezTo>
                      <a:pt x="5" y="5"/>
                      <a:pt x="5" y="6"/>
                      <a:pt x="5" y="7"/>
                    </a:cubicBezTo>
                    <a:cubicBezTo>
                      <a:pt x="3" y="6"/>
                      <a:pt x="2" y="6"/>
                      <a:pt x="1" y="6"/>
                    </a:cubicBezTo>
                    <a:close/>
                  </a:path>
                </a:pathLst>
              </a:custGeom>
              <a:solidFill>
                <a:srgbClr val="6A54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10" name="Freeform 114">
                <a:extLst>
                  <a:ext uri="{FF2B5EF4-FFF2-40B4-BE49-F238E27FC236}">
                    <a16:creationId xmlns:a16="http://schemas.microsoft.com/office/drawing/2014/main" id="{0514F2C0-C778-B9CE-7A5F-E58BEBB18675}"/>
                  </a:ext>
                </a:extLst>
              </p:cNvPr>
              <p:cNvSpPr/>
              <p:nvPr/>
            </p:nvSpPr>
            <p:spPr bwMode="auto">
              <a:xfrm>
                <a:off x="3178" y="1909"/>
                <a:ext cx="8" cy="9"/>
              </a:xfrm>
              <a:custGeom>
                <a:avLst/>
                <a:gdLst>
                  <a:gd name="T0" fmla="*/ 4 w 4"/>
                  <a:gd name="T1" fmla="*/ 2 h 5"/>
                  <a:gd name="T2" fmla="*/ 3 w 4"/>
                  <a:gd name="T3" fmla="*/ 5 h 5"/>
                  <a:gd name="T4" fmla="*/ 1 w 4"/>
                  <a:gd name="T5" fmla="*/ 3 h 5"/>
                  <a:gd name="T6" fmla="*/ 0 w 4"/>
                  <a:gd name="T7" fmla="*/ 2 h 5"/>
                  <a:gd name="T8" fmla="*/ 4 w 4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2"/>
                    </a:moveTo>
                    <a:cubicBezTo>
                      <a:pt x="4" y="3"/>
                      <a:pt x="4" y="4"/>
                      <a:pt x="3" y="5"/>
                    </a:cubicBezTo>
                    <a:cubicBezTo>
                      <a:pt x="2" y="5"/>
                      <a:pt x="1" y="4"/>
                      <a:pt x="1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0"/>
                      <a:pt x="3" y="0"/>
                      <a:pt x="4" y="2"/>
                    </a:cubicBezTo>
                    <a:close/>
                  </a:path>
                </a:pathLst>
              </a:custGeom>
              <a:solidFill>
                <a:srgbClr val="F9E1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11" name="Freeform 115">
                <a:extLst>
                  <a:ext uri="{FF2B5EF4-FFF2-40B4-BE49-F238E27FC236}">
                    <a16:creationId xmlns:a16="http://schemas.microsoft.com/office/drawing/2014/main" id="{73859B44-F2DC-A716-C5D0-9D8AC7466E62}"/>
                  </a:ext>
                </a:extLst>
              </p:cNvPr>
              <p:cNvSpPr/>
              <p:nvPr/>
            </p:nvSpPr>
            <p:spPr bwMode="auto">
              <a:xfrm>
                <a:off x="2214" y="1536"/>
                <a:ext cx="450" cy="158"/>
              </a:xfrm>
              <a:custGeom>
                <a:avLst/>
                <a:gdLst>
                  <a:gd name="T0" fmla="*/ 77 w 254"/>
                  <a:gd name="T1" fmla="*/ 48 h 89"/>
                  <a:gd name="T2" fmla="*/ 88 w 254"/>
                  <a:gd name="T3" fmla="*/ 40 h 89"/>
                  <a:gd name="T4" fmla="*/ 112 w 254"/>
                  <a:gd name="T5" fmla="*/ 33 h 89"/>
                  <a:gd name="T6" fmla="*/ 142 w 254"/>
                  <a:gd name="T7" fmla="*/ 16 h 89"/>
                  <a:gd name="T8" fmla="*/ 164 w 254"/>
                  <a:gd name="T9" fmla="*/ 8 h 89"/>
                  <a:gd name="T10" fmla="*/ 168 w 254"/>
                  <a:gd name="T11" fmla="*/ 7 h 89"/>
                  <a:gd name="T12" fmla="*/ 170 w 254"/>
                  <a:gd name="T13" fmla="*/ 6 h 89"/>
                  <a:gd name="T14" fmla="*/ 198 w 254"/>
                  <a:gd name="T15" fmla="*/ 4 h 89"/>
                  <a:gd name="T16" fmla="*/ 214 w 254"/>
                  <a:gd name="T17" fmla="*/ 3 h 89"/>
                  <a:gd name="T18" fmla="*/ 228 w 254"/>
                  <a:gd name="T19" fmla="*/ 0 h 89"/>
                  <a:gd name="T20" fmla="*/ 233 w 254"/>
                  <a:gd name="T21" fmla="*/ 0 h 89"/>
                  <a:gd name="T22" fmla="*/ 247 w 254"/>
                  <a:gd name="T23" fmla="*/ 9 h 89"/>
                  <a:gd name="T24" fmla="*/ 254 w 254"/>
                  <a:gd name="T25" fmla="*/ 22 h 89"/>
                  <a:gd name="T26" fmla="*/ 223 w 254"/>
                  <a:gd name="T27" fmla="*/ 47 h 89"/>
                  <a:gd name="T28" fmla="*/ 207 w 254"/>
                  <a:gd name="T29" fmla="*/ 36 h 89"/>
                  <a:gd name="T30" fmla="*/ 213 w 254"/>
                  <a:gd name="T31" fmla="*/ 33 h 89"/>
                  <a:gd name="T32" fmla="*/ 193 w 254"/>
                  <a:gd name="T33" fmla="*/ 33 h 89"/>
                  <a:gd name="T34" fmla="*/ 191 w 254"/>
                  <a:gd name="T35" fmla="*/ 28 h 89"/>
                  <a:gd name="T36" fmla="*/ 199 w 254"/>
                  <a:gd name="T37" fmla="*/ 26 h 89"/>
                  <a:gd name="T38" fmla="*/ 218 w 254"/>
                  <a:gd name="T39" fmla="*/ 22 h 89"/>
                  <a:gd name="T40" fmla="*/ 202 w 254"/>
                  <a:gd name="T41" fmla="*/ 26 h 89"/>
                  <a:gd name="T42" fmla="*/ 184 w 254"/>
                  <a:gd name="T43" fmla="*/ 30 h 89"/>
                  <a:gd name="T44" fmla="*/ 179 w 254"/>
                  <a:gd name="T45" fmla="*/ 31 h 89"/>
                  <a:gd name="T46" fmla="*/ 163 w 254"/>
                  <a:gd name="T47" fmla="*/ 36 h 89"/>
                  <a:gd name="T48" fmla="*/ 154 w 254"/>
                  <a:gd name="T49" fmla="*/ 40 h 89"/>
                  <a:gd name="T50" fmla="*/ 145 w 254"/>
                  <a:gd name="T51" fmla="*/ 42 h 89"/>
                  <a:gd name="T52" fmla="*/ 138 w 254"/>
                  <a:gd name="T53" fmla="*/ 44 h 89"/>
                  <a:gd name="T54" fmla="*/ 133 w 254"/>
                  <a:gd name="T55" fmla="*/ 44 h 89"/>
                  <a:gd name="T56" fmla="*/ 127 w 254"/>
                  <a:gd name="T57" fmla="*/ 47 h 89"/>
                  <a:gd name="T58" fmla="*/ 124 w 254"/>
                  <a:gd name="T59" fmla="*/ 50 h 89"/>
                  <a:gd name="T60" fmla="*/ 113 w 254"/>
                  <a:gd name="T61" fmla="*/ 53 h 89"/>
                  <a:gd name="T62" fmla="*/ 108 w 254"/>
                  <a:gd name="T63" fmla="*/ 55 h 89"/>
                  <a:gd name="T64" fmla="*/ 97 w 254"/>
                  <a:gd name="T65" fmla="*/ 59 h 89"/>
                  <a:gd name="T66" fmla="*/ 80 w 254"/>
                  <a:gd name="T67" fmla="*/ 63 h 89"/>
                  <a:gd name="T68" fmla="*/ 66 w 254"/>
                  <a:gd name="T69" fmla="*/ 73 h 89"/>
                  <a:gd name="T70" fmla="*/ 61 w 254"/>
                  <a:gd name="T71" fmla="*/ 74 h 89"/>
                  <a:gd name="T72" fmla="*/ 30 w 254"/>
                  <a:gd name="T73" fmla="*/ 81 h 89"/>
                  <a:gd name="T74" fmla="*/ 3 w 254"/>
                  <a:gd name="T75" fmla="*/ 86 h 89"/>
                  <a:gd name="T76" fmla="*/ 0 w 254"/>
                  <a:gd name="T77" fmla="*/ 84 h 89"/>
                  <a:gd name="T78" fmla="*/ 24 w 254"/>
                  <a:gd name="T79" fmla="*/ 61 h 89"/>
                  <a:gd name="T80" fmla="*/ 33 w 254"/>
                  <a:gd name="T81" fmla="*/ 52 h 89"/>
                  <a:gd name="T82" fmla="*/ 40 w 254"/>
                  <a:gd name="T83" fmla="*/ 52 h 89"/>
                  <a:gd name="T84" fmla="*/ 77 w 254"/>
                  <a:gd name="T85" fmla="*/ 48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4" h="89">
                    <a:moveTo>
                      <a:pt x="77" y="48"/>
                    </a:moveTo>
                    <a:cubicBezTo>
                      <a:pt x="80" y="45"/>
                      <a:pt x="84" y="43"/>
                      <a:pt x="88" y="40"/>
                    </a:cubicBezTo>
                    <a:cubicBezTo>
                      <a:pt x="98" y="43"/>
                      <a:pt x="104" y="36"/>
                      <a:pt x="112" y="33"/>
                    </a:cubicBezTo>
                    <a:cubicBezTo>
                      <a:pt x="120" y="24"/>
                      <a:pt x="131" y="19"/>
                      <a:pt x="142" y="16"/>
                    </a:cubicBezTo>
                    <a:cubicBezTo>
                      <a:pt x="150" y="16"/>
                      <a:pt x="158" y="15"/>
                      <a:pt x="164" y="8"/>
                    </a:cubicBezTo>
                    <a:cubicBezTo>
                      <a:pt x="165" y="8"/>
                      <a:pt x="166" y="7"/>
                      <a:pt x="168" y="7"/>
                    </a:cubicBezTo>
                    <a:cubicBezTo>
                      <a:pt x="168" y="7"/>
                      <a:pt x="169" y="6"/>
                      <a:pt x="170" y="6"/>
                    </a:cubicBezTo>
                    <a:cubicBezTo>
                      <a:pt x="180" y="6"/>
                      <a:pt x="189" y="6"/>
                      <a:pt x="198" y="4"/>
                    </a:cubicBezTo>
                    <a:cubicBezTo>
                      <a:pt x="203" y="3"/>
                      <a:pt x="209" y="3"/>
                      <a:pt x="214" y="3"/>
                    </a:cubicBezTo>
                    <a:cubicBezTo>
                      <a:pt x="219" y="2"/>
                      <a:pt x="223" y="0"/>
                      <a:pt x="228" y="0"/>
                    </a:cubicBezTo>
                    <a:cubicBezTo>
                      <a:pt x="230" y="0"/>
                      <a:pt x="232" y="0"/>
                      <a:pt x="233" y="0"/>
                    </a:cubicBezTo>
                    <a:cubicBezTo>
                      <a:pt x="240" y="1"/>
                      <a:pt x="244" y="4"/>
                      <a:pt x="247" y="9"/>
                    </a:cubicBezTo>
                    <a:cubicBezTo>
                      <a:pt x="249" y="13"/>
                      <a:pt x="253" y="17"/>
                      <a:pt x="254" y="22"/>
                    </a:cubicBezTo>
                    <a:cubicBezTo>
                      <a:pt x="246" y="34"/>
                      <a:pt x="236" y="41"/>
                      <a:pt x="223" y="47"/>
                    </a:cubicBezTo>
                    <a:cubicBezTo>
                      <a:pt x="216" y="47"/>
                      <a:pt x="209" y="45"/>
                      <a:pt x="207" y="36"/>
                    </a:cubicBezTo>
                    <a:cubicBezTo>
                      <a:pt x="210" y="34"/>
                      <a:pt x="213" y="33"/>
                      <a:pt x="213" y="33"/>
                    </a:cubicBezTo>
                    <a:cubicBezTo>
                      <a:pt x="209" y="32"/>
                      <a:pt x="200" y="39"/>
                      <a:pt x="193" y="33"/>
                    </a:cubicBezTo>
                    <a:cubicBezTo>
                      <a:pt x="192" y="32"/>
                      <a:pt x="191" y="30"/>
                      <a:pt x="191" y="28"/>
                    </a:cubicBezTo>
                    <a:cubicBezTo>
                      <a:pt x="194" y="26"/>
                      <a:pt x="197" y="26"/>
                      <a:pt x="199" y="26"/>
                    </a:cubicBezTo>
                    <a:cubicBezTo>
                      <a:pt x="207" y="26"/>
                      <a:pt x="214" y="21"/>
                      <a:pt x="218" y="22"/>
                    </a:cubicBezTo>
                    <a:cubicBezTo>
                      <a:pt x="215" y="22"/>
                      <a:pt x="208" y="24"/>
                      <a:pt x="202" y="26"/>
                    </a:cubicBezTo>
                    <a:cubicBezTo>
                      <a:pt x="195" y="25"/>
                      <a:pt x="190" y="27"/>
                      <a:pt x="184" y="30"/>
                    </a:cubicBezTo>
                    <a:cubicBezTo>
                      <a:pt x="182" y="30"/>
                      <a:pt x="181" y="31"/>
                      <a:pt x="179" y="31"/>
                    </a:cubicBezTo>
                    <a:cubicBezTo>
                      <a:pt x="174" y="32"/>
                      <a:pt x="168" y="32"/>
                      <a:pt x="163" y="36"/>
                    </a:cubicBezTo>
                    <a:cubicBezTo>
                      <a:pt x="160" y="38"/>
                      <a:pt x="157" y="39"/>
                      <a:pt x="154" y="40"/>
                    </a:cubicBezTo>
                    <a:cubicBezTo>
                      <a:pt x="151" y="41"/>
                      <a:pt x="148" y="41"/>
                      <a:pt x="145" y="42"/>
                    </a:cubicBezTo>
                    <a:cubicBezTo>
                      <a:pt x="143" y="43"/>
                      <a:pt x="140" y="44"/>
                      <a:pt x="138" y="44"/>
                    </a:cubicBezTo>
                    <a:cubicBezTo>
                      <a:pt x="137" y="44"/>
                      <a:pt x="135" y="44"/>
                      <a:pt x="133" y="44"/>
                    </a:cubicBezTo>
                    <a:cubicBezTo>
                      <a:pt x="131" y="45"/>
                      <a:pt x="129" y="46"/>
                      <a:pt x="127" y="47"/>
                    </a:cubicBezTo>
                    <a:cubicBezTo>
                      <a:pt x="126" y="48"/>
                      <a:pt x="125" y="49"/>
                      <a:pt x="124" y="50"/>
                    </a:cubicBezTo>
                    <a:cubicBezTo>
                      <a:pt x="121" y="52"/>
                      <a:pt x="117" y="54"/>
                      <a:pt x="113" y="53"/>
                    </a:cubicBezTo>
                    <a:cubicBezTo>
                      <a:pt x="110" y="50"/>
                      <a:pt x="109" y="52"/>
                      <a:pt x="108" y="55"/>
                    </a:cubicBezTo>
                    <a:cubicBezTo>
                      <a:pt x="105" y="58"/>
                      <a:pt x="101" y="59"/>
                      <a:pt x="97" y="59"/>
                    </a:cubicBezTo>
                    <a:cubicBezTo>
                      <a:pt x="90" y="57"/>
                      <a:pt x="85" y="60"/>
                      <a:pt x="80" y="63"/>
                    </a:cubicBezTo>
                    <a:cubicBezTo>
                      <a:pt x="72" y="62"/>
                      <a:pt x="69" y="67"/>
                      <a:pt x="66" y="73"/>
                    </a:cubicBezTo>
                    <a:cubicBezTo>
                      <a:pt x="64" y="74"/>
                      <a:pt x="63" y="74"/>
                      <a:pt x="61" y="74"/>
                    </a:cubicBezTo>
                    <a:cubicBezTo>
                      <a:pt x="50" y="75"/>
                      <a:pt x="40" y="78"/>
                      <a:pt x="30" y="81"/>
                    </a:cubicBezTo>
                    <a:cubicBezTo>
                      <a:pt x="21" y="83"/>
                      <a:pt x="13" y="89"/>
                      <a:pt x="3" y="86"/>
                    </a:cubicBezTo>
                    <a:cubicBezTo>
                      <a:pt x="2" y="85"/>
                      <a:pt x="1" y="85"/>
                      <a:pt x="0" y="84"/>
                    </a:cubicBezTo>
                    <a:cubicBezTo>
                      <a:pt x="2" y="70"/>
                      <a:pt x="17" y="69"/>
                      <a:pt x="24" y="61"/>
                    </a:cubicBezTo>
                    <a:cubicBezTo>
                      <a:pt x="27" y="58"/>
                      <a:pt x="28" y="53"/>
                      <a:pt x="33" y="52"/>
                    </a:cubicBezTo>
                    <a:cubicBezTo>
                      <a:pt x="36" y="52"/>
                      <a:pt x="38" y="52"/>
                      <a:pt x="40" y="52"/>
                    </a:cubicBezTo>
                    <a:cubicBezTo>
                      <a:pt x="52" y="48"/>
                      <a:pt x="65" y="52"/>
                      <a:pt x="77" y="48"/>
                    </a:cubicBezTo>
                    <a:close/>
                  </a:path>
                </a:pathLst>
              </a:custGeom>
              <a:solidFill>
                <a:srgbClr val="DB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12" name="Freeform 116">
                <a:extLst>
                  <a:ext uri="{FF2B5EF4-FFF2-40B4-BE49-F238E27FC236}">
                    <a16:creationId xmlns:a16="http://schemas.microsoft.com/office/drawing/2014/main" id="{A82DF4A2-5BAA-9363-ADBD-03D95A922CB7}"/>
                  </a:ext>
                </a:extLst>
              </p:cNvPr>
              <p:cNvSpPr/>
              <p:nvPr/>
            </p:nvSpPr>
            <p:spPr bwMode="auto">
              <a:xfrm>
                <a:off x="2476" y="1488"/>
                <a:ext cx="131" cy="49"/>
              </a:xfrm>
              <a:custGeom>
                <a:avLst/>
                <a:gdLst>
                  <a:gd name="T0" fmla="*/ 0 w 74"/>
                  <a:gd name="T1" fmla="*/ 19 h 28"/>
                  <a:gd name="T2" fmla="*/ 32 w 74"/>
                  <a:gd name="T3" fmla="*/ 3 h 28"/>
                  <a:gd name="T4" fmla="*/ 38 w 74"/>
                  <a:gd name="T5" fmla="*/ 1 h 28"/>
                  <a:gd name="T6" fmla="*/ 71 w 74"/>
                  <a:gd name="T7" fmla="*/ 5 h 28"/>
                  <a:gd name="T8" fmla="*/ 72 w 74"/>
                  <a:gd name="T9" fmla="*/ 12 h 28"/>
                  <a:gd name="T10" fmla="*/ 62 w 74"/>
                  <a:gd name="T11" fmla="*/ 17 h 28"/>
                  <a:gd name="T12" fmla="*/ 42 w 74"/>
                  <a:gd name="T13" fmla="*/ 20 h 28"/>
                  <a:gd name="T14" fmla="*/ 30 w 74"/>
                  <a:gd name="T15" fmla="*/ 26 h 28"/>
                  <a:gd name="T16" fmla="*/ 16 w 74"/>
                  <a:gd name="T17" fmla="*/ 23 h 28"/>
                  <a:gd name="T18" fmla="*/ 0 w 74"/>
                  <a:gd name="T19" fmla="*/ 1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4" h="28">
                    <a:moveTo>
                      <a:pt x="0" y="19"/>
                    </a:moveTo>
                    <a:cubicBezTo>
                      <a:pt x="7" y="5"/>
                      <a:pt x="25" y="14"/>
                      <a:pt x="32" y="3"/>
                    </a:cubicBezTo>
                    <a:cubicBezTo>
                      <a:pt x="34" y="2"/>
                      <a:pt x="36" y="1"/>
                      <a:pt x="38" y="1"/>
                    </a:cubicBezTo>
                    <a:cubicBezTo>
                      <a:pt x="49" y="3"/>
                      <a:pt x="60" y="0"/>
                      <a:pt x="71" y="5"/>
                    </a:cubicBezTo>
                    <a:cubicBezTo>
                      <a:pt x="74" y="7"/>
                      <a:pt x="74" y="9"/>
                      <a:pt x="72" y="12"/>
                    </a:cubicBezTo>
                    <a:cubicBezTo>
                      <a:pt x="69" y="15"/>
                      <a:pt x="66" y="16"/>
                      <a:pt x="62" y="17"/>
                    </a:cubicBezTo>
                    <a:cubicBezTo>
                      <a:pt x="55" y="16"/>
                      <a:pt x="48" y="17"/>
                      <a:pt x="42" y="20"/>
                    </a:cubicBezTo>
                    <a:cubicBezTo>
                      <a:pt x="38" y="22"/>
                      <a:pt x="34" y="25"/>
                      <a:pt x="30" y="26"/>
                    </a:cubicBezTo>
                    <a:cubicBezTo>
                      <a:pt x="25" y="27"/>
                      <a:pt x="20" y="27"/>
                      <a:pt x="16" y="23"/>
                    </a:cubicBezTo>
                    <a:cubicBezTo>
                      <a:pt x="10" y="27"/>
                      <a:pt x="4" y="28"/>
                      <a:pt x="0" y="19"/>
                    </a:cubicBezTo>
                    <a:close/>
                  </a:path>
                </a:pathLst>
              </a:custGeom>
              <a:solidFill>
                <a:srgbClr val="CCAF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13" name="Freeform 117">
                <a:extLst>
                  <a:ext uri="{FF2B5EF4-FFF2-40B4-BE49-F238E27FC236}">
                    <a16:creationId xmlns:a16="http://schemas.microsoft.com/office/drawing/2014/main" id="{2FC57358-0E85-93B5-4981-FA0EBBBF8D0B}"/>
                  </a:ext>
                </a:extLst>
              </p:cNvPr>
              <p:cNvSpPr/>
              <p:nvPr/>
            </p:nvSpPr>
            <p:spPr bwMode="auto">
              <a:xfrm>
                <a:off x="2405" y="1546"/>
                <a:ext cx="73" cy="54"/>
              </a:xfrm>
              <a:custGeom>
                <a:avLst/>
                <a:gdLst>
                  <a:gd name="T0" fmla="*/ 37 w 41"/>
                  <a:gd name="T1" fmla="*/ 14 h 30"/>
                  <a:gd name="T2" fmla="*/ 4 w 41"/>
                  <a:gd name="T3" fmla="*/ 30 h 30"/>
                  <a:gd name="T4" fmla="*/ 0 w 41"/>
                  <a:gd name="T5" fmla="*/ 27 h 30"/>
                  <a:gd name="T6" fmla="*/ 37 w 41"/>
                  <a:gd name="T7" fmla="*/ 0 h 30"/>
                  <a:gd name="T8" fmla="*/ 41 w 41"/>
                  <a:gd name="T9" fmla="*/ 6 h 30"/>
                  <a:gd name="T10" fmla="*/ 37 w 41"/>
                  <a:gd name="T11" fmla="*/ 1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30">
                    <a:moveTo>
                      <a:pt x="37" y="14"/>
                    </a:moveTo>
                    <a:cubicBezTo>
                      <a:pt x="25" y="16"/>
                      <a:pt x="14" y="23"/>
                      <a:pt x="4" y="30"/>
                    </a:cubicBezTo>
                    <a:cubicBezTo>
                      <a:pt x="2" y="30"/>
                      <a:pt x="0" y="29"/>
                      <a:pt x="0" y="27"/>
                    </a:cubicBezTo>
                    <a:cubicBezTo>
                      <a:pt x="7" y="11"/>
                      <a:pt x="26" y="10"/>
                      <a:pt x="37" y="0"/>
                    </a:cubicBezTo>
                    <a:cubicBezTo>
                      <a:pt x="38" y="2"/>
                      <a:pt x="39" y="4"/>
                      <a:pt x="41" y="6"/>
                    </a:cubicBezTo>
                    <a:cubicBezTo>
                      <a:pt x="40" y="9"/>
                      <a:pt x="39" y="11"/>
                      <a:pt x="37" y="14"/>
                    </a:cubicBezTo>
                    <a:close/>
                  </a:path>
                </a:pathLst>
              </a:custGeom>
              <a:solidFill>
                <a:srgbClr val="F9DE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14" name="Freeform 118">
                <a:extLst>
                  <a:ext uri="{FF2B5EF4-FFF2-40B4-BE49-F238E27FC236}">
                    <a16:creationId xmlns:a16="http://schemas.microsoft.com/office/drawing/2014/main" id="{BC44645F-EFFE-51BC-1ACD-4FF8FCE05C69}"/>
                  </a:ext>
                </a:extLst>
              </p:cNvPr>
              <p:cNvSpPr/>
              <p:nvPr/>
            </p:nvSpPr>
            <p:spPr bwMode="auto">
              <a:xfrm>
                <a:off x="2505" y="1523"/>
                <a:ext cx="55" cy="27"/>
              </a:xfrm>
              <a:custGeom>
                <a:avLst/>
                <a:gdLst>
                  <a:gd name="T0" fmla="*/ 0 w 31"/>
                  <a:gd name="T1" fmla="*/ 3 h 15"/>
                  <a:gd name="T2" fmla="*/ 17 w 31"/>
                  <a:gd name="T3" fmla="*/ 3 h 15"/>
                  <a:gd name="T4" fmla="*/ 28 w 31"/>
                  <a:gd name="T5" fmla="*/ 2 h 15"/>
                  <a:gd name="T6" fmla="*/ 31 w 31"/>
                  <a:gd name="T7" fmla="*/ 7 h 15"/>
                  <a:gd name="T8" fmla="*/ 28 w 31"/>
                  <a:gd name="T9" fmla="*/ 12 h 15"/>
                  <a:gd name="T10" fmla="*/ 4 w 31"/>
                  <a:gd name="T11" fmla="*/ 15 h 15"/>
                  <a:gd name="T12" fmla="*/ 4 w 31"/>
                  <a:gd name="T13" fmla="*/ 14 h 15"/>
                  <a:gd name="T14" fmla="*/ 0 w 31"/>
                  <a:gd name="T15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15">
                    <a:moveTo>
                      <a:pt x="0" y="3"/>
                    </a:moveTo>
                    <a:cubicBezTo>
                      <a:pt x="6" y="3"/>
                      <a:pt x="11" y="3"/>
                      <a:pt x="17" y="3"/>
                    </a:cubicBezTo>
                    <a:cubicBezTo>
                      <a:pt x="20" y="0"/>
                      <a:pt x="24" y="0"/>
                      <a:pt x="28" y="2"/>
                    </a:cubicBezTo>
                    <a:cubicBezTo>
                      <a:pt x="30" y="3"/>
                      <a:pt x="31" y="5"/>
                      <a:pt x="31" y="7"/>
                    </a:cubicBezTo>
                    <a:cubicBezTo>
                      <a:pt x="31" y="9"/>
                      <a:pt x="30" y="11"/>
                      <a:pt x="28" y="12"/>
                    </a:cubicBezTo>
                    <a:cubicBezTo>
                      <a:pt x="20" y="14"/>
                      <a:pt x="12" y="15"/>
                      <a:pt x="4" y="15"/>
                    </a:cubicBezTo>
                    <a:cubicBezTo>
                      <a:pt x="4" y="15"/>
                      <a:pt x="4" y="14"/>
                      <a:pt x="4" y="14"/>
                    </a:cubicBezTo>
                    <a:cubicBezTo>
                      <a:pt x="3" y="10"/>
                      <a:pt x="2" y="6"/>
                      <a:pt x="0" y="3"/>
                    </a:cubicBezTo>
                    <a:close/>
                  </a:path>
                </a:pathLst>
              </a:custGeom>
              <a:solidFill>
                <a:srgbClr val="EFD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15" name="Freeform 119">
                <a:extLst>
                  <a:ext uri="{FF2B5EF4-FFF2-40B4-BE49-F238E27FC236}">
                    <a16:creationId xmlns:a16="http://schemas.microsoft.com/office/drawing/2014/main" id="{A2D50610-C6AE-7B98-883D-26DCAEE0426C}"/>
                  </a:ext>
                </a:extLst>
              </p:cNvPr>
              <p:cNvSpPr/>
              <p:nvPr/>
            </p:nvSpPr>
            <p:spPr bwMode="auto">
              <a:xfrm>
                <a:off x="2370" y="1594"/>
                <a:ext cx="42" cy="29"/>
              </a:xfrm>
              <a:custGeom>
                <a:avLst/>
                <a:gdLst>
                  <a:gd name="T0" fmla="*/ 20 w 24"/>
                  <a:gd name="T1" fmla="*/ 0 h 16"/>
                  <a:gd name="T2" fmla="*/ 24 w 24"/>
                  <a:gd name="T3" fmla="*/ 3 h 16"/>
                  <a:gd name="T4" fmla="*/ 0 w 24"/>
                  <a:gd name="T5" fmla="*/ 7 h 16"/>
                  <a:gd name="T6" fmla="*/ 6 w 24"/>
                  <a:gd name="T7" fmla="*/ 4 h 16"/>
                  <a:gd name="T8" fmla="*/ 20 w 24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6">
                    <a:moveTo>
                      <a:pt x="20" y="0"/>
                    </a:moveTo>
                    <a:cubicBezTo>
                      <a:pt x="21" y="1"/>
                      <a:pt x="22" y="2"/>
                      <a:pt x="24" y="3"/>
                    </a:cubicBezTo>
                    <a:cubicBezTo>
                      <a:pt x="16" y="7"/>
                      <a:pt x="10" y="16"/>
                      <a:pt x="0" y="7"/>
                    </a:cubicBezTo>
                    <a:cubicBezTo>
                      <a:pt x="2" y="6"/>
                      <a:pt x="4" y="5"/>
                      <a:pt x="6" y="4"/>
                    </a:cubicBezTo>
                    <a:cubicBezTo>
                      <a:pt x="11" y="3"/>
                      <a:pt x="15" y="1"/>
                      <a:pt x="20" y="0"/>
                    </a:cubicBezTo>
                    <a:close/>
                  </a:path>
                </a:pathLst>
              </a:custGeom>
              <a:solidFill>
                <a:srgbClr val="7E67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16" name="Freeform 120">
                <a:extLst>
                  <a:ext uri="{FF2B5EF4-FFF2-40B4-BE49-F238E27FC236}">
                    <a16:creationId xmlns:a16="http://schemas.microsoft.com/office/drawing/2014/main" id="{54C26986-0007-59ED-CCA6-AD20A9F1A740}"/>
                  </a:ext>
                </a:extLst>
              </p:cNvPr>
              <p:cNvSpPr/>
              <p:nvPr/>
            </p:nvSpPr>
            <p:spPr bwMode="auto">
              <a:xfrm>
                <a:off x="2471" y="1545"/>
                <a:ext cx="34" cy="28"/>
              </a:xfrm>
              <a:custGeom>
                <a:avLst/>
                <a:gdLst>
                  <a:gd name="T0" fmla="*/ 0 w 19"/>
                  <a:gd name="T1" fmla="*/ 15 h 16"/>
                  <a:gd name="T2" fmla="*/ 4 w 19"/>
                  <a:gd name="T3" fmla="*/ 7 h 16"/>
                  <a:gd name="T4" fmla="*/ 19 w 19"/>
                  <a:gd name="T5" fmla="*/ 3 h 16"/>
                  <a:gd name="T6" fmla="*/ 0 w 19"/>
                  <a:gd name="T7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6">
                    <a:moveTo>
                      <a:pt x="0" y="15"/>
                    </a:moveTo>
                    <a:cubicBezTo>
                      <a:pt x="0" y="11"/>
                      <a:pt x="1" y="9"/>
                      <a:pt x="4" y="7"/>
                    </a:cubicBezTo>
                    <a:cubicBezTo>
                      <a:pt x="9" y="9"/>
                      <a:pt x="13" y="0"/>
                      <a:pt x="19" y="3"/>
                    </a:cubicBezTo>
                    <a:cubicBezTo>
                      <a:pt x="18" y="16"/>
                      <a:pt x="7" y="12"/>
                      <a:pt x="0" y="15"/>
                    </a:cubicBezTo>
                    <a:close/>
                  </a:path>
                </a:pathLst>
              </a:custGeom>
              <a:solidFill>
                <a:srgbClr val="6B57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17" name="Freeform 121">
                <a:extLst>
                  <a:ext uri="{FF2B5EF4-FFF2-40B4-BE49-F238E27FC236}">
                    <a16:creationId xmlns:a16="http://schemas.microsoft.com/office/drawing/2014/main" id="{3E4C3DEE-A5BA-1EBE-8DBE-D8675D531AC7}"/>
                  </a:ext>
                </a:extLst>
              </p:cNvPr>
              <p:cNvSpPr/>
              <p:nvPr/>
            </p:nvSpPr>
            <p:spPr bwMode="auto">
              <a:xfrm>
                <a:off x="2375" y="1322"/>
                <a:ext cx="34" cy="24"/>
              </a:xfrm>
              <a:custGeom>
                <a:avLst/>
                <a:gdLst>
                  <a:gd name="T0" fmla="*/ 19 w 19"/>
                  <a:gd name="T1" fmla="*/ 8 h 13"/>
                  <a:gd name="T2" fmla="*/ 9 w 19"/>
                  <a:gd name="T3" fmla="*/ 13 h 13"/>
                  <a:gd name="T4" fmla="*/ 0 w 19"/>
                  <a:gd name="T5" fmla="*/ 11 h 13"/>
                  <a:gd name="T6" fmla="*/ 19 w 19"/>
                  <a:gd name="T7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3">
                    <a:moveTo>
                      <a:pt x="19" y="8"/>
                    </a:moveTo>
                    <a:cubicBezTo>
                      <a:pt x="15" y="9"/>
                      <a:pt x="12" y="11"/>
                      <a:pt x="9" y="13"/>
                    </a:cubicBezTo>
                    <a:cubicBezTo>
                      <a:pt x="6" y="12"/>
                      <a:pt x="3" y="12"/>
                      <a:pt x="0" y="11"/>
                    </a:cubicBezTo>
                    <a:cubicBezTo>
                      <a:pt x="6" y="10"/>
                      <a:pt x="11" y="0"/>
                      <a:pt x="19" y="8"/>
                    </a:cubicBezTo>
                    <a:close/>
                  </a:path>
                </a:pathLst>
              </a:custGeom>
              <a:solidFill>
                <a:srgbClr val="A98C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18" name="Freeform 122">
                <a:extLst>
                  <a:ext uri="{FF2B5EF4-FFF2-40B4-BE49-F238E27FC236}">
                    <a16:creationId xmlns:a16="http://schemas.microsoft.com/office/drawing/2014/main" id="{3FDEFC45-E415-1883-282A-4E3378ACD4D8}"/>
                  </a:ext>
                </a:extLst>
              </p:cNvPr>
              <p:cNvSpPr/>
              <p:nvPr/>
            </p:nvSpPr>
            <p:spPr bwMode="auto">
              <a:xfrm>
                <a:off x="2372" y="1301"/>
                <a:ext cx="42" cy="18"/>
              </a:xfrm>
              <a:custGeom>
                <a:avLst/>
                <a:gdLst>
                  <a:gd name="T0" fmla="*/ 0 w 24"/>
                  <a:gd name="T1" fmla="*/ 5 h 10"/>
                  <a:gd name="T2" fmla="*/ 24 w 24"/>
                  <a:gd name="T3" fmla="*/ 8 h 10"/>
                  <a:gd name="T4" fmla="*/ 0 w 24"/>
                  <a:gd name="T5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10">
                    <a:moveTo>
                      <a:pt x="0" y="5"/>
                    </a:moveTo>
                    <a:cubicBezTo>
                      <a:pt x="8" y="5"/>
                      <a:pt x="17" y="0"/>
                      <a:pt x="24" y="8"/>
                    </a:cubicBezTo>
                    <a:cubicBezTo>
                      <a:pt x="16" y="7"/>
                      <a:pt x="7" y="10"/>
                      <a:pt x="0" y="5"/>
                    </a:cubicBezTo>
                    <a:close/>
                  </a:path>
                </a:pathLst>
              </a:custGeom>
              <a:solidFill>
                <a:srgbClr val="F7E5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19" name="Freeform 123">
                <a:extLst>
                  <a:ext uri="{FF2B5EF4-FFF2-40B4-BE49-F238E27FC236}">
                    <a16:creationId xmlns:a16="http://schemas.microsoft.com/office/drawing/2014/main" id="{7AD72317-ED4D-3C1C-DD56-A7F8A92AEE97}"/>
                  </a:ext>
                </a:extLst>
              </p:cNvPr>
              <p:cNvSpPr/>
              <p:nvPr/>
            </p:nvSpPr>
            <p:spPr bwMode="auto">
              <a:xfrm>
                <a:off x="2662" y="1182"/>
                <a:ext cx="284" cy="263"/>
              </a:xfrm>
              <a:custGeom>
                <a:avLst/>
                <a:gdLst>
                  <a:gd name="T0" fmla="*/ 35 w 160"/>
                  <a:gd name="T1" fmla="*/ 0 h 148"/>
                  <a:gd name="T2" fmla="*/ 39 w 160"/>
                  <a:gd name="T3" fmla="*/ 0 h 148"/>
                  <a:gd name="T4" fmla="*/ 100 w 160"/>
                  <a:gd name="T5" fmla="*/ 47 h 148"/>
                  <a:gd name="T6" fmla="*/ 137 w 160"/>
                  <a:gd name="T7" fmla="*/ 79 h 148"/>
                  <a:gd name="T8" fmla="*/ 136 w 160"/>
                  <a:gd name="T9" fmla="*/ 124 h 148"/>
                  <a:gd name="T10" fmla="*/ 99 w 160"/>
                  <a:gd name="T11" fmla="*/ 144 h 148"/>
                  <a:gd name="T12" fmla="*/ 63 w 160"/>
                  <a:gd name="T13" fmla="*/ 139 h 148"/>
                  <a:gd name="T14" fmla="*/ 49 w 160"/>
                  <a:gd name="T15" fmla="*/ 124 h 148"/>
                  <a:gd name="T16" fmla="*/ 10 w 160"/>
                  <a:gd name="T17" fmla="*/ 67 h 148"/>
                  <a:gd name="T18" fmla="*/ 3 w 160"/>
                  <a:gd name="T19" fmla="*/ 43 h 148"/>
                  <a:gd name="T20" fmla="*/ 35 w 160"/>
                  <a:gd name="T21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0" h="148">
                    <a:moveTo>
                      <a:pt x="35" y="0"/>
                    </a:moveTo>
                    <a:cubicBezTo>
                      <a:pt x="37" y="0"/>
                      <a:pt x="38" y="0"/>
                      <a:pt x="39" y="0"/>
                    </a:cubicBezTo>
                    <a:cubicBezTo>
                      <a:pt x="69" y="3"/>
                      <a:pt x="84" y="25"/>
                      <a:pt x="100" y="47"/>
                    </a:cubicBezTo>
                    <a:cubicBezTo>
                      <a:pt x="109" y="61"/>
                      <a:pt x="123" y="69"/>
                      <a:pt x="137" y="79"/>
                    </a:cubicBezTo>
                    <a:cubicBezTo>
                      <a:pt x="160" y="97"/>
                      <a:pt x="160" y="108"/>
                      <a:pt x="136" y="124"/>
                    </a:cubicBezTo>
                    <a:cubicBezTo>
                      <a:pt x="124" y="132"/>
                      <a:pt x="112" y="139"/>
                      <a:pt x="99" y="144"/>
                    </a:cubicBezTo>
                    <a:cubicBezTo>
                      <a:pt x="86" y="148"/>
                      <a:pt x="74" y="148"/>
                      <a:pt x="63" y="139"/>
                    </a:cubicBezTo>
                    <a:cubicBezTo>
                      <a:pt x="55" y="137"/>
                      <a:pt x="52" y="130"/>
                      <a:pt x="49" y="124"/>
                    </a:cubicBezTo>
                    <a:cubicBezTo>
                      <a:pt x="36" y="105"/>
                      <a:pt x="22" y="87"/>
                      <a:pt x="10" y="67"/>
                    </a:cubicBezTo>
                    <a:cubicBezTo>
                      <a:pt x="6" y="60"/>
                      <a:pt x="0" y="53"/>
                      <a:pt x="3" y="43"/>
                    </a:cubicBezTo>
                    <a:cubicBezTo>
                      <a:pt x="0" y="19"/>
                      <a:pt x="20" y="11"/>
                      <a:pt x="35" y="0"/>
                    </a:cubicBezTo>
                    <a:close/>
                  </a:path>
                </a:pathLst>
              </a:custGeom>
              <a:solidFill>
                <a:srgbClr val="FEEB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20" name="Freeform 124">
                <a:extLst>
                  <a:ext uri="{FF2B5EF4-FFF2-40B4-BE49-F238E27FC236}">
                    <a16:creationId xmlns:a16="http://schemas.microsoft.com/office/drawing/2014/main" id="{0155A911-EF27-96A4-5271-8C206ABDD8B5}"/>
                  </a:ext>
                </a:extLst>
              </p:cNvPr>
              <p:cNvSpPr/>
              <p:nvPr/>
            </p:nvSpPr>
            <p:spPr bwMode="auto">
              <a:xfrm>
                <a:off x="2572" y="1235"/>
                <a:ext cx="232" cy="272"/>
              </a:xfrm>
              <a:custGeom>
                <a:avLst/>
                <a:gdLst>
                  <a:gd name="T0" fmla="*/ 54 w 131"/>
                  <a:gd name="T1" fmla="*/ 13 h 153"/>
                  <a:gd name="T2" fmla="*/ 114 w 131"/>
                  <a:gd name="T3" fmla="*/ 109 h 153"/>
                  <a:gd name="T4" fmla="*/ 128 w 131"/>
                  <a:gd name="T5" fmla="*/ 130 h 153"/>
                  <a:gd name="T6" fmla="*/ 106 w 131"/>
                  <a:gd name="T7" fmla="*/ 137 h 153"/>
                  <a:gd name="T8" fmla="*/ 87 w 131"/>
                  <a:gd name="T9" fmla="*/ 149 h 153"/>
                  <a:gd name="T10" fmla="*/ 37 w 131"/>
                  <a:gd name="T11" fmla="*/ 80 h 153"/>
                  <a:gd name="T12" fmla="*/ 9 w 131"/>
                  <a:gd name="T13" fmla="*/ 51 h 153"/>
                  <a:gd name="T14" fmla="*/ 2 w 131"/>
                  <a:gd name="T15" fmla="*/ 37 h 153"/>
                  <a:gd name="T16" fmla="*/ 10 w 131"/>
                  <a:gd name="T17" fmla="*/ 23 h 153"/>
                  <a:gd name="T18" fmla="*/ 30 w 131"/>
                  <a:gd name="T19" fmla="*/ 2 h 153"/>
                  <a:gd name="T20" fmla="*/ 54 w 131"/>
                  <a:gd name="T21" fmla="*/ 1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1" h="153">
                    <a:moveTo>
                      <a:pt x="54" y="13"/>
                    </a:moveTo>
                    <a:cubicBezTo>
                      <a:pt x="70" y="48"/>
                      <a:pt x="96" y="76"/>
                      <a:pt x="114" y="109"/>
                    </a:cubicBezTo>
                    <a:cubicBezTo>
                      <a:pt x="113" y="120"/>
                      <a:pt x="131" y="120"/>
                      <a:pt x="128" y="130"/>
                    </a:cubicBezTo>
                    <a:cubicBezTo>
                      <a:pt x="125" y="140"/>
                      <a:pt x="113" y="132"/>
                      <a:pt x="106" y="137"/>
                    </a:cubicBezTo>
                    <a:cubicBezTo>
                      <a:pt x="100" y="141"/>
                      <a:pt x="98" y="153"/>
                      <a:pt x="87" y="149"/>
                    </a:cubicBezTo>
                    <a:cubicBezTo>
                      <a:pt x="76" y="122"/>
                      <a:pt x="59" y="99"/>
                      <a:pt x="37" y="80"/>
                    </a:cubicBezTo>
                    <a:cubicBezTo>
                      <a:pt x="26" y="72"/>
                      <a:pt x="16" y="62"/>
                      <a:pt x="9" y="51"/>
                    </a:cubicBezTo>
                    <a:cubicBezTo>
                      <a:pt x="5" y="47"/>
                      <a:pt x="0" y="44"/>
                      <a:pt x="2" y="37"/>
                    </a:cubicBezTo>
                    <a:cubicBezTo>
                      <a:pt x="9" y="34"/>
                      <a:pt x="11" y="29"/>
                      <a:pt x="10" y="23"/>
                    </a:cubicBezTo>
                    <a:cubicBezTo>
                      <a:pt x="9" y="8"/>
                      <a:pt x="20" y="5"/>
                      <a:pt x="30" y="2"/>
                    </a:cubicBezTo>
                    <a:cubicBezTo>
                      <a:pt x="39" y="0"/>
                      <a:pt x="50" y="1"/>
                      <a:pt x="54" y="13"/>
                    </a:cubicBezTo>
                    <a:close/>
                  </a:path>
                </a:pathLst>
              </a:custGeom>
              <a:solidFill>
                <a:srgbClr val="FDDF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21" name="Freeform 125">
                <a:extLst>
                  <a:ext uri="{FF2B5EF4-FFF2-40B4-BE49-F238E27FC236}">
                    <a16:creationId xmlns:a16="http://schemas.microsoft.com/office/drawing/2014/main" id="{5CC932E3-6721-3319-50C9-3D57352F9F3F}"/>
                  </a:ext>
                </a:extLst>
              </p:cNvPr>
              <p:cNvSpPr/>
              <p:nvPr/>
            </p:nvSpPr>
            <p:spPr bwMode="auto">
              <a:xfrm>
                <a:off x="2572" y="1372"/>
                <a:ext cx="154" cy="194"/>
              </a:xfrm>
              <a:custGeom>
                <a:avLst/>
                <a:gdLst>
                  <a:gd name="T0" fmla="*/ 38 w 87"/>
                  <a:gd name="T1" fmla="*/ 0 h 109"/>
                  <a:gd name="T2" fmla="*/ 87 w 87"/>
                  <a:gd name="T3" fmla="*/ 72 h 109"/>
                  <a:gd name="T4" fmla="*/ 82 w 87"/>
                  <a:gd name="T5" fmla="*/ 80 h 109"/>
                  <a:gd name="T6" fmla="*/ 73 w 87"/>
                  <a:gd name="T7" fmla="*/ 97 h 109"/>
                  <a:gd name="T8" fmla="*/ 72 w 87"/>
                  <a:gd name="T9" fmla="*/ 102 h 109"/>
                  <a:gd name="T10" fmla="*/ 68 w 87"/>
                  <a:gd name="T11" fmla="*/ 106 h 109"/>
                  <a:gd name="T12" fmla="*/ 63 w 87"/>
                  <a:gd name="T13" fmla="*/ 108 h 109"/>
                  <a:gd name="T14" fmla="*/ 43 w 87"/>
                  <a:gd name="T15" fmla="*/ 105 h 109"/>
                  <a:gd name="T16" fmla="*/ 30 w 87"/>
                  <a:gd name="T17" fmla="*/ 96 h 109"/>
                  <a:gd name="T18" fmla="*/ 34 w 87"/>
                  <a:gd name="T19" fmla="*/ 76 h 109"/>
                  <a:gd name="T20" fmla="*/ 35 w 87"/>
                  <a:gd name="T21" fmla="*/ 71 h 109"/>
                  <a:gd name="T22" fmla="*/ 37 w 87"/>
                  <a:gd name="T23" fmla="*/ 69 h 109"/>
                  <a:gd name="T24" fmla="*/ 38 w 87"/>
                  <a:gd name="T25" fmla="*/ 67 h 109"/>
                  <a:gd name="T26" fmla="*/ 41 w 87"/>
                  <a:gd name="T27" fmla="*/ 64 h 109"/>
                  <a:gd name="T28" fmla="*/ 38 w 87"/>
                  <a:gd name="T29" fmla="*/ 65 h 109"/>
                  <a:gd name="T30" fmla="*/ 28 w 87"/>
                  <a:gd name="T31" fmla="*/ 58 h 109"/>
                  <a:gd name="T32" fmla="*/ 27 w 87"/>
                  <a:gd name="T33" fmla="*/ 53 h 109"/>
                  <a:gd name="T34" fmla="*/ 29 w 87"/>
                  <a:gd name="T35" fmla="*/ 48 h 109"/>
                  <a:gd name="T36" fmla="*/ 34 w 87"/>
                  <a:gd name="T37" fmla="*/ 42 h 109"/>
                  <a:gd name="T38" fmla="*/ 40 w 87"/>
                  <a:gd name="T39" fmla="*/ 36 h 109"/>
                  <a:gd name="T40" fmla="*/ 48 w 87"/>
                  <a:gd name="T41" fmla="*/ 31 h 109"/>
                  <a:gd name="T42" fmla="*/ 51 w 87"/>
                  <a:gd name="T43" fmla="*/ 29 h 109"/>
                  <a:gd name="T44" fmla="*/ 47 w 87"/>
                  <a:gd name="T45" fmla="*/ 29 h 109"/>
                  <a:gd name="T46" fmla="*/ 44 w 87"/>
                  <a:gd name="T47" fmla="*/ 26 h 109"/>
                  <a:gd name="T48" fmla="*/ 21 w 87"/>
                  <a:gd name="T49" fmla="*/ 29 h 109"/>
                  <a:gd name="T50" fmla="*/ 6 w 87"/>
                  <a:gd name="T51" fmla="*/ 37 h 109"/>
                  <a:gd name="T52" fmla="*/ 0 w 87"/>
                  <a:gd name="T53" fmla="*/ 32 h 109"/>
                  <a:gd name="T54" fmla="*/ 5 w 87"/>
                  <a:gd name="T55" fmla="*/ 22 h 109"/>
                  <a:gd name="T56" fmla="*/ 38 w 87"/>
                  <a:gd name="T57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7" h="109">
                    <a:moveTo>
                      <a:pt x="38" y="0"/>
                    </a:moveTo>
                    <a:cubicBezTo>
                      <a:pt x="62" y="19"/>
                      <a:pt x="85" y="39"/>
                      <a:pt x="87" y="72"/>
                    </a:cubicBezTo>
                    <a:cubicBezTo>
                      <a:pt x="85" y="75"/>
                      <a:pt x="84" y="77"/>
                      <a:pt x="82" y="80"/>
                    </a:cubicBezTo>
                    <a:cubicBezTo>
                      <a:pt x="79" y="86"/>
                      <a:pt x="75" y="91"/>
                      <a:pt x="73" y="97"/>
                    </a:cubicBezTo>
                    <a:cubicBezTo>
                      <a:pt x="73" y="99"/>
                      <a:pt x="73" y="101"/>
                      <a:pt x="72" y="102"/>
                    </a:cubicBezTo>
                    <a:cubicBezTo>
                      <a:pt x="71" y="104"/>
                      <a:pt x="70" y="105"/>
                      <a:pt x="68" y="106"/>
                    </a:cubicBezTo>
                    <a:cubicBezTo>
                      <a:pt x="67" y="107"/>
                      <a:pt x="65" y="108"/>
                      <a:pt x="63" y="108"/>
                    </a:cubicBezTo>
                    <a:cubicBezTo>
                      <a:pt x="56" y="109"/>
                      <a:pt x="49" y="109"/>
                      <a:pt x="43" y="105"/>
                    </a:cubicBezTo>
                    <a:cubicBezTo>
                      <a:pt x="41" y="99"/>
                      <a:pt x="37" y="96"/>
                      <a:pt x="30" y="96"/>
                    </a:cubicBezTo>
                    <a:cubicBezTo>
                      <a:pt x="22" y="87"/>
                      <a:pt x="36" y="83"/>
                      <a:pt x="34" y="76"/>
                    </a:cubicBezTo>
                    <a:cubicBezTo>
                      <a:pt x="35" y="74"/>
                      <a:pt x="35" y="73"/>
                      <a:pt x="35" y="71"/>
                    </a:cubicBezTo>
                    <a:cubicBezTo>
                      <a:pt x="36" y="70"/>
                      <a:pt x="36" y="69"/>
                      <a:pt x="37" y="69"/>
                    </a:cubicBezTo>
                    <a:cubicBezTo>
                      <a:pt x="37" y="68"/>
                      <a:pt x="38" y="68"/>
                      <a:pt x="38" y="67"/>
                    </a:cubicBezTo>
                    <a:cubicBezTo>
                      <a:pt x="39" y="66"/>
                      <a:pt x="42" y="67"/>
                      <a:pt x="41" y="64"/>
                    </a:cubicBezTo>
                    <a:cubicBezTo>
                      <a:pt x="40" y="65"/>
                      <a:pt x="39" y="65"/>
                      <a:pt x="38" y="65"/>
                    </a:cubicBezTo>
                    <a:cubicBezTo>
                      <a:pt x="33" y="66"/>
                      <a:pt x="30" y="62"/>
                      <a:pt x="28" y="58"/>
                    </a:cubicBezTo>
                    <a:cubicBezTo>
                      <a:pt x="28" y="57"/>
                      <a:pt x="27" y="55"/>
                      <a:pt x="27" y="53"/>
                    </a:cubicBezTo>
                    <a:cubicBezTo>
                      <a:pt x="28" y="51"/>
                      <a:pt x="28" y="50"/>
                      <a:pt x="29" y="48"/>
                    </a:cubicBezTo>
                    <a:cubicBezTo>
                      <a:pt x="30" y="46"/>
                      <a:pt x="32" y="44"/>
                      <a:pt x="34" y="42"/>
                    </a:cubicBezTo>
                    <a:cubicBezTo>
                      <a:pt x="36" y="40"/>
                      <a:pt x="38" y="38"/>
                      <a:pt x="40" y="36"/>
                    </a:cubicBezTo>
                    <a:cubicBezTo>
                      <a:pt x="43" y="34"/>
                      <a:pt x="45" y="32"/>
                      <a:pt x="48" y="31"/>
                    </a:cubicBezTo>
                    <a:cubicBezTo>
                      <a:pt x="49" y="31"/>
                      <a:pt x="50" y="30"/>
                      <a:pt x="51" y="29"/>
                    </a:cubicBezTo>
                    <a:cubicBezTo>
                      <a:pt x="50" y="29"/>
                      <a:pt x="49" y="30"/>
                      <a:pt x="47" y="29"/>
                    </a:cubicBezTo>
                    <a:cubicBezTo>
                      <a:pt x="46" y="28"/>
                      <a:pt x="45" y="27"/>
                      <a:pt x="44" y="26"/>
                    </a:cubicBezTo>
                    <a:cubicBezTo>
                      <a:pt x="35" y="19"/>
                      <a:pt x="28" y="27"/>
                      <a:pt x="21" y="29"/>
                    </a:cubicBezTo>
                    <a:cubicBezTo>
                      <a:pt x="12" y="25"/>
                      <a:pt x="13" y="38"/>
                      <a:pt x="6" y="37"/>
                    </a:cubicBezTo>
                    <a:cubicBezTo>
                      <a:pt x="3" y="37"/>
                      <a:pt x="1" y="35"/>
                      <a:pt x="0" y="32"/>
                    </a:cubicBezTo>
                    <a:cubicBezTo>
                      <a:pt x="0" y="28"/>
                      <a:pt x="2" y="25"/>
                      <a:pt x="5" y="22"/>
                    </a:cubicBezTo>
                    <a:cubicBezTo>
                      <a:pt x="15" y="13"/>
                      <a:pt x="25" y="4"/>
                      <a:pt x="38" y="0"/>
                    </a:cubicBezTo>
                    <a:close/>
                  </a:path>
                </a:pathLst>
              </a:custGeom>
              <a:solidFill>
                <a:srgbClr val="DFC0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22" name="Freeform 126">
                <a:extLst>
                  <a:ext uri="{FF2B5EF4-FFF2-40B4-BE49-F238E27FC236}">
                    <a16:creationId xmlns:a16="http://schemas.microsoft.com/office/drawing/2014/main" id="{F662F62B-5D64-FF10-DF54-E74242EAC79B}"/>
                  </a:ext>
                </a:extLst>
              </p:cNvPr>
              <p:cNvSpPr/>
              <p:nvPr/>
            </p:nvSpPr>
            <p:spPr bwMode="auto">
              <a:xfrm>
                <a:off x="2767" y="1427"/>
                <a:ext cx="218" cy="112"/>
              </a:xfrm>
              <a:custGeom>
                <a:avLst/>
                <a:gdLst>
                  <a:gd name="T0" fmla="*/ 92 w 123"/>
                  <a:gd name="T1" fmla="*/ 1 h 63"/>
                  <a:gd name="T2" fmla="*/ 95 w 123"/>
                  <a:gd name="T3" fmla="*/ 1 h 63"/>
                  <a:gd name="T4" fmla="*/ 107 w 123"/>
                  <a:gd name="T5" fmla="*/ 3 h 63"/>
                  <a:gd name="T6" fmla="*/ 111 w 123"/>
                  <a:gd name="T7" fmla="*/ 6 h 63"/>
                  <a:gd name="T8" fmla="*/ 116 w 123"/>
                  <a:gd name="T9" fmla="*/ 12 h 63"/>
                  <a:gd name="T10" fmla="*/ 122 w 123"/>
                  <a:gd name="T11" fmla="*/ 23 h 63"/>
                  <a:gd name="T12" fmla="*/ 113 w 123"/>
                  <a:gd name="T13" fmla="*/ 29 h 63"/>
                  <a:gd name="T14" fmla="*/ 92 w 123"/>
                  <a:gd name="T15" fmla="*/ 31 h 63"/>
                  <a:gd name="T16" fmla="*/ 87 w 123"/>
                  <a:gd name="T17" fmla="*/ 32 h 63"/>
                  <a:gd name="T18" fmla="*/ 74 w 123"/>
                  <a:gd name="T19" fmla="*/ 38 h 63"/>
                  <a:gd name="T20" fmla="*/ 64 w 123"/>
                  <a:gd name="T21" fmla="*/ 39 h 63"/>
                  <a:gd name="T22" fmla="*/ 50 w 123"/>
                  <a:gd name="T23" fmla="*/ 45 h 63"/>
                  <a:gd name="T24" fmla="*/ 8 w 123"/>
                  <a:gd name="T25" fmla="*/ 63 h 63"/>
                  <a:gd name="T26" fmla="*/ 4 w 123"/>
                  <a:gd name="T27" fmla="*/ 60 h 63"/>
                  <a:gd name="T28" fmla="*/ 12 w 123"/>
                  <a:gd name="T29" fmla="*/ 41 h 63"/>
                  <a:gd name="T30" fmla="*/ 18 w 123"/>
                  <a:gd name="T31" fmla="*/ 37 h 63"/>
                  <a:gd name="T32" fmla="*/ 21 w 123"/>
                  <a:gd name="T33" fmla="*/ 34 h 63"/>
                  <a:gd name="T34" fmla="*/ 25 w 123"/>
                  <a:gd name="T35" fmla="*/ 33 h 63"/>
                  <a:gd name="T36" fmla="*/ 30 w 123"/>
                  <a:gd name="T37" fmla="*/ 33 h 63"/>
                  <a:gd name="T38" fmla="*/ 38 w 123"/>
                  <a:gd name="T39" fmla="*/ 31 h 63"/>
                  <a:gd name="T40" fmla="*/ 44 w 123"/>
                  <a:gd name="T41" fmla="*/ 25 h 63"/>
                  <a:gd name="T42" fmla="*/ 48 w 123"/>
                  <a:gd name="T43" fmla="*/ 22 h 63"/>
                  <a:gd name="T44" fmla="*/ 59 w 123"/>
                  <a:gd name="T45" fmla="*/ 18 h 63"/>
                  <a:gd name="T46" fmla="*/ 84 w 123"/>
                  <a:gd name="T47" fmla="*/ 13 h 63"/>
                  <a:gd name="T48" fmla="*/ 90 w 123"/>
                  <a:gd name="T49" fmla="*/ 6 h 63"/>
                  <a:gd name="T50" fmla="*/ 92 w 123"/>
                  <a:gd name="T51" fmla="*/ 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3" h="62">
                    <a:moveTo>
                      <a:pt x="92" y="1"/>
                    </a:moveTo>
                    <a:cubicBezTo>
                      <a:pt x="93" y="0"/>
                      <a:pt x="94" y="0"/>
                      <a:pt x="95" y="1"/>
                    </a:cubicBezTo>
                    <a:cubicBezTo>
                      <a:pt x="99" y="4"/>
                      <a:pt x="103" y="1"/>
                      <a:pt x="107" y="3"/>
                    </a:cubicBezTo>
                    <a:cubicBezTo>
                      <a:pt x="109" y="3"/>
                      <a:pt x="110" y="5"/>
                      <a:pt x="111" y="6"/>
                    </a:cubicBezTo>
                    <a:cubicBezTo>
                      <a:pt x="113" y="8"/>
                      <a:pt x="114" y="10"/>
                      <a:pt x="116" y="12"/>
                    </a:cubicBezTo>
                    <a:cubicBezTo>
                      <a:pt x="119" y="15"/>
                      <a:pt x="123" y="18"/>
                      <a:pt x="122" y="23"/>
                    </a:cubicBezTo>
                    <a:cubicBezTo>
                      <a:pt x="120" y="27"/>
                      <a:pt x="117" y="28"/>
                      <a:pt x="113" y="29"/>
                    </a:cubicBezTo>
                    <a:cubicBezTo>
                      <a:pt x="106" y="30"/>
                      <a:pt x="99" y="29"/>
                      <a:pt x="92" y="31"/>
                    </a:cubicBezTo>
                    <a:cubicBezTo>
                      <a:pt x="91" y="32"/>
                      <a:pt x="89" y="32"/>
                      <a:pt x="87" y="32"/>
                    </a:cubicBezTo>
                    <a:cubicBezTo>
                      <a:pt x="82" y="33"/>
                      <a:pt x="78" y="35"/>
                      <a:pt x="74" y="38"/>
                    </a:cubicBezTo>
                    <a:cubicBezTo>
                      <a:pt x="70" y="39"/>
                      <a:pt x="67" y="39"/>
                      <a:pt x="64" y="39"/>
                    </a:cubicBezTo>
                    <a:cubicBezTo>
                      <a:pt x="59" y="40"/>
                      <a:pt x="54" y="42"/>
                      <a:pt x="50" y="45"/>
                    </a:cubicBezTo>
                    <a:cubicBezTo>
                      <a:pt x="37" y="54"/>
                      <a:pt x="23" y="60"/>
                      <a:pt x="8" y="63"/>
                    </a:cubicBezTo>
                    <a:cubicBezTo>
                      <a:pt x="6" y="63"/>
                      <a:pt x="5" y="62"/>
                      <a:pt x="4" y="60"/>
                    </a:cubicBezTo>
                    <a:cubicBezTo>
                      <a:pt x="0" y="51"/>
                      <a:pt x="8" y="46"/>
                      <a:pt x="12" y="41"/>
                    </a:cubicBezTo>
                    <a:cubicBezTo>
                      <a:pt x="14" y="39"/>
                      <a:pt x="16" y="38"/>
                      <a:pt x="18" y="37"/>
                    </a:cubicBezTo>
                    <a:cubicBezTo>
                      <a:pt x="19" y="36"/>
                      <a:pt x="20" y="35"/>
                      <a:pt x="21" y="34"/>
                    </a:cubicBezTo>
                    <a:cubicBezTo>
                      <a:pt x="23" y="34"/>
                      <a:pt x="24" y="34"/>
                      <a:pt x="25" y="33"/>
                    </a:cubicBezTo>
                    <a:cubicBezTo>
                      <a:pt x="27" y="33"/>
                      <a:pt x="28" y="33"/>
                      <a:pt x="30" y="33"/>
                    </a:cubicBezTo>
                    <a:cubicBezTo>
                      <a:pt x="33" y="33"/>
                      <a:pt x="35" y="32"/>
                      <a:pt x="38" y="31"/>
                    </a:cubicBezTo>
                    <a:cubicBezTo>
                      <a:pt x="41" y="30"/>
                      <a:pt x="43" y="27"/>
                      <a:pt x="44" y="25"/>
                    </a:cubicBezTo>
                    <a:cubicBezTo>
                      <a:pt x="45" y="24"/>
                      <a:pt x="47" y="23"/>
                      <a:pt x="48" y="22"/>
                    </a:cubicBezTo>
                    <a:cubicBezTo>
                      <a:pt x="51" y="18"/>
                      <a:pt x="55" y="19"/>
                      <a:pt x="59" y="18"/>
                    </a:cubicBezTo>
                    <a:cubicBezTo>
                      <a:pt x="67" y="16"/>
                      <a:pt x="76" y="14"/>
                      <a:pt x="84" y="13"/>
                    </a:cubicBezTo>
                    <a:cubicBezTo>
                      <a:pt x="88" y="13"/>
                      <a:pt x="98" y="17"/>
                      <a:pt x="90" y="6"/>
                    </a:cubicBezTo>
                    <a:cubicBezTo>
                      <a:pt x="91" y="4"/>
                      <a:pt x="91" y="2"/>
                      <a:pt x="92" y="1"/>
                    </a:cubicBezTo>
                    <a:close/>
                  </a:path>
                </a:pathLst>
              </a:custGeom>
              <a:solidFill>
                <a:srgbClr val="CDB2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23" name="Freeform 127">
                <a:extLst>
                  <a:ext uri="{FF2B5EF4-FFF2-40B4-BE49-F238E27FC236}">
                    <a16:creationId xmlns:a16="http://schemas.microsoft.com/office/drawing/2014/main" id="{5E6672A5-DFDB-C8CD-2F4D-42DAB20CF3B4}"/>
                  </a:ext>
                </a:extLst>
              </p:cNvPr>
              <p:cNvSpPr/>
              <p:nvPr/>
            </p:nvSpPr>
            <p:spPr bwMode="auto">
              <a:xfrm>
                <a:off x="2944" y="1395"/>
                <a:ext cx="86" cy="54"/>
              </a:xfrm>
              <a:custGeom>
                <a:avLst/>
                <a:gdLst>
                  <a:gd name="T0" fmla="*/ 41 w 48"/>
                  <a:gd name="T1" fmla="*/ 7 h 30"/>
                  <a:gd name="T2" fmla="*/ 45 w 48"/>
                  <a:gd name="T3" fmla="*/ 19 h 30"/>
                  <a:gd name="T4" fmla="*/ 39 w 48"/>
                  <a:gd name="T5" fmla="*/ 30 h 30"/>
                  <a:gd name="T6" fmla="*/ 33 w 48"/>
                  <a:gd name="T7" fmla="*/ 30 h 30"/>
                  <a:gd name="T8" fmla="*/ 17 w 48"/>
                  <a:gd name="T9" fmla="*/ 26 h 30"/>
                  <a:gd name="T10" fmla="*/ 0 w 48"/>
                  <a:gd name="T11" fmla="*/ 18 h 30"/>
                  <a:gd name="T12" fmla="*/ 21 w 48"/>
                  <a:gd name="T13" fmla="*/ 1 h 30"/>
                  <a:gd name="T14" fmla="*/ 41 w 48"/>
                  <a:gd name="T15" fmla="*/ 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" h="30">
                    <a:moveTo>
                      <a:pt x="41" y="7"/>
                    </a:moveTo>
                    <a:cubicBezTo>
                      <a:pt x="42" y="11"/>
                      <a:pt x="44" y="15"/>
                      <a:pt x="45" y="19"/>
                    </a:cubicBezTo>
                    <a:cubicBezTo>
                      <a:pt x="48" y="25"/>
                      <a:pt x="45" y="28"/>
                      <a:pt x="39" y="30"/>
                    </a:cubicBezTo>
                    <a:cubicBezTo>
                      <a:pt x="37" y="30"/>
                      <a:pt x="35" y="30"/>
                      <a:pt x="33" y="30"/>
                    </a:cubicBezTo>
                    <a:cubicBezTo>
                      <a:pt x="28" y="29"/>
                      <a:pt x="23" y="28"/>
                      <a:pt x="17" y="26"/>
                    </a:cubicBezTo>
                    <a:cubicBezTo>
                      <a:pt x="13" y="20"/>
                      <a:pt x="5" y="22"/>
                      <a:pt x="0" y="18"/>
                    </a:cubicBezTo>
                    <a:cubicBezTo>
                      <a:pt x="3" y="8"/>
                      <a:pt x="11" y="4"/>
                      <a:pt x="21" y="1"/>
                    </a:cubicBezTo>
                    <a:cubicBezTo>
                      <a:pt x="24" y="14"/>
                      <a:pt x="35" y="0"/>
                      <a:pt x="41" y="7"/>
                    </a:cubicBezTo>
                    <a:close/>
                  </a:path>
                </a:pathLst>
              </a:custGeom>
              <a:solidFill>
                <a:srgbClr val="937D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24" name="Freeform 128">
                <a:extLst>
                  <a:ext uri="{FF2B5EF4-FFF2-40B4-BE49-F238E27FC236}">
                    <a16:creationId xmlns:a16="http://schemas.microsoft.com/office/drawing/2014/main" id="{9A514493-7938-C49C-C916-90CC00F34947}"/>
                  </a:ext>
                </a:extLst>
              </p:cNvPr>
              <p:cNvSpPr/>
              <p:nvPr/>
            </p:nvSpPr>
            <p:spPr bwMode="auto">
              <a:xfrm>
                <a:off x="2870" y="1434"/>
                <a:ext cx="74" cy="31"/>
              </a:xfrm>
              <a:custGeom>
                <a:avLst/>
                <a:gdLst>
                  <a:gd name="T0" fmla="*/ 35 w 42"/>
                  <a:gd name="T1" fmla="*/ 0 h 17"/>
                  <a:gd name="T2" fmla="*/ 28 w 42"/>
                  <a:gd name="T3" fmla="*/ 13 h 17"/>
                  <a:gd name="T4" fmla="*/ 3 w 42"/>
                  <a:gd name="T5" fmla="*/ 17 h 17"/>
                  <a:gd name="T6" fmla="*/ 3 w 42"/>
                  <a:gd name="T7" fmla="*/ 9 h 17"/>
                  <a:gd name="T8" fmla="*/ 30 w 42"/>
                  <a:gd name="T9" fmla="*/ 0 h 17"/>
                  <a:gd name="T10" fmla="*/ 35 w 42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17">
                    <a:moveTo>
                      <a:pt x="35" y="0"/>
                    </a:moveTo>
                    <a:cubicBezTo>
                      <a:pt x="36" y="6"/>
                      <a:pt x="42" y="14"/>
                      <a:pt x="28" y="13"/>
                    </a:cubicBezTo>
                    <a:cubicBezTo>
                      <a:pt x="19" y="13"/>
                      <a:pt x="11" y="16"/>
                      <a:pt x="3" y="17"/>
                    </a:cubicBezTo>
                    <a:cubicBezTo>
                      <a:pt x="0" y="14"/>
                      <a:pt x="0" y="12"/>
                      <a:pt x="3" y="9"/>
                    </a:cubicBezTo>
                    <a:cubicBezTo>
                      <a:pt x="12" y="6"/>
                      <a:pt x="21" y="3"/>
                      <a:pt x="30" y="0"/>
                    </a:cubicBezTo>
                    <a:cubicBezTo>
                      <a:pt x="32" y="0"/>
                      <a:pt x="33" y="0"/>
                      <a:pt x="35" y="0"/>
                    </a:cubicBezTo>
                    <a:close/>
                  </a:path>
                </a:pathLst>
              </a:custGeom>
              <a:solidFill>
                <a:srgbClr val="362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25" name="Freeform 129">
                <a:extLst>
                  <a:ext uri="{FF2B5EF4-FFF2-40B4-BE49-F238E27FC236}">
                    <a16:creationId xmlns:a16="http://schemas.microsoft.com/office/drawing/2014/main" id="{A04F7997-0A7A-995E-0E45-79FCF75AA5EA}"/>
                  </a:ext>
                </a:extLst>
              </p:cNvPr>
              <p:cNvSpPr/>
              <p:nvPr/>
            </p:nvSpPr>
            <p:spPr bwMode="auto">
              <a:xfrm>
                <a:off x="2714" y="1504"/>
                <a:ext cx="60" cy="51"/>
              </a:xfrm>
              <a:custGeom>
                <a:avLst/>
                <a:gdLst>
                  <a:gd name="T0" fmla="*/ 2 w 34"/>
                  <a:gd name="T1" fmla="*/ 15 h 29"/>
                  <a:gd name="T2" fmla="*/ 25 w 34"/>
                  <a:gd name="T3" fmla="*/ 0 h 29"/>
                  <a:gd name="T4" fmla="*/ 32 w 34"/>
                  <a:gd name="T5" fmla="*/ 15 h 29"/>
                  <a:gd name="T6" fmla="*/ 26 w 34"/>
                  <a:gd name="T7" fmla="*/ 22 h 29"/>
                  <a:gd name="T8" fmla="*/ 10 w 34"/>
                  <a:gd name="T9" fmla="*/ 29 h 29"/>
                  <a:gd name="T10" fmla="*/ 5 w 34"/>
                  <a:gd name="T11" fmla="*/ 28 h 29"/>
                  <a:gd name="T12" fmla="*/ 0 w 34"/>
                  <a:gd name="T13" fmla="*/ 24 h 29"/>
                  <a:gd name="T14" fmla="*/ 2 w 34"/>
                  <a:gd name="T15" fmla="*/ 1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28">
                    <a:moveTo>
                      <a:pt x="2" y="15"/>
                    </a:moveTo>
                    <a:cubicBezTo>
                      <a:pt x="13" y="15"/>
                      <a:pt x="19" y="7"/>
                      <a:pt x="25" y="0"/>
                    </a:cubicBezTo>
                    <a:cubicBezTo>
                      <a:pt x="32" y="4"/>
                      <a:pt x="34" y="9"/>
                      <a:pt x="32" y="15"/>
                    </a:cubicBezTo>
                    <a:cubicBezTo>
                      <a:pt x="31" y="18"/>
                      <a:pt x="29" y="20"/>
                      <a:pt x="26" y="22"/>
                    </a:cubicBezTo>
                    <a:cubicBezTo>
                      <a:pt x="21" y="24"/>
                      <a:pt x="16" y="28"/>
                      <a:pt x="10" y="29"/>
                    </a:cubicBezTo>
                    <a:cubicBezTo>
                      <a:pt x="8" y="29"/>
                      <a:pt x="6" y="29"/>
                      <a:pt x="5" y="28"/>
                    </a:cubicBezTo>
                    <a:cubicBezTo>
                      <a:pt x="3" y="27"/>
                      <a:pt x="1" y="26"/>
                      <a:pt x="0" y="24"/>
                    </a:cubicBezTo>
                    <a:cubicBezTo>
                      <a:pt x="0" y="21"/>
                      <a:pt x="0" y="18"/>
                      <a:pt x="2" y="15"/>
                    </a:cubicBezTo>
                    <a:close/>
                  </a:path>
                </a:pathLst>
              </a:custGeom>
              <a:solidFill>
                <a:srgbClr val="BDA7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26" name="Freeform 130">
                <a:extLst>
                  <a:ext uri="{FF2B5EF4-FFF2-40B4-BE49-F238E27FC236}">
                    <a16:creationId xmlns:a16="http://schemas.microsoft.com/office/drawing/2014/main" id="{E3BD1CFA-00B2-850F-85D8-B933A9DA6A3A}"/>
                  </a:ext>
                </a:extLst>
              </p:cNvPr>
              <p:cNvSpPr/>
              <p:nvPr/>
            </p:nvSpPr>
            <p:spPr bwMode="auto">
              <a:xfrm>
                <a:off x="2973" y="1381"/>
                <a:ext cx="48" cy="43"/>
              </a:xfrm>
              <a:custGeom>
                <a:avLst/>
                <a:gdLst>
                  <a:gd name="T0" fmla="*/ 25 w 27"/>
                  <a:gd name="T1" fmla="*/ 15 h 24"/>
                  <a:gd name="T2" fmla="*/ 14 w 27"/>
                  <a:gd name="T3" fmla="*/ 19 h 24"/>
                  <a:gd name="T4" fmla="*/ 4 w 27"/>
                  <a:gd name="T5" fmla="*/ 20 h 24"/>
                  <a:gd name="T6" fmla="*/ 5 w 27"/>
                  <a:gd name="T7" fmla="*/ 9 h 24"/>
                  <a:gd name="T8" fmla="*/ 8 w 27"/>
                  <a:gd name="T9" fmla="*/ 7 h 24"/>
                  <a:gd name="T10" fmla="*/ 27 w 27"/>
                  <a:gd name="T11" fmla="*/ 14 h 24"/>
                  <a:gd name="T12" fmla="*/ 25 w 27"/>
                  <a:gd name="T13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4">
                    <a:moveTo>
                      <a:pt x="25" y="15"/>
                    </a:moveTo>
                    <a:cubicBezTo>
                      <a:pt x="20" y="15"/>
                      <a:pt x="17" y="16"/>
                      <a:pt x="14" y="19"/>
                    </a:cubicBezTo>
                    <a:cubicBezTo>
                      <a:pt x="11" y="23"/>
                      <a:pt x="7" y="24"/>
                      <a:pt x="4" y="20"/>
                    </a:cubicBezTo>
                    <a:cubicBezTo>
                      <a:pt x="0" y="16"/>
                      <a:pt x="6" y="13"/>
                      <a:pt x="5" y="9"/>
                    </a:cubicBezTo>
                    <a:cubicBezTo>
                      <a:pt x="6" y="8"/>
                      <a:pt x="7" y="8"/>
                      <a:pt x="8" y="7"/>
                    </a:cubicBezTo>
                    <a:cubicBezTo>
                      <a:pt x="12" y="16"/>
                      <a:pt x="26" y="0"/>
                      <a:pt x="27" y="14"/>
                    </a:cubicBezTo>
                    <a:cubicBezTo>
                      <a:pt x="26" y="15"/>
                      <a:pt x="25" y="15"/>
                      <a:pt x="25" y="15"/>
                    </a:cubicBezTo>
                    <a:close/>
                  </a:path>
                </a:pathLst>
              </a:custGeom>
              <a:solidFill>
                <a:srgbClr val="C4AB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27" name="Freeform 131">
                <a:extLst>
                  <a:ext uri="{FF2B5EF4-FFF2-40B4-BE49-F238E27FC236}">
                    <a16:creationId xmlns:a16="http://schemas.microsoft.com/office/drawing/2014/main" id="{B8E211DE-66F2-614A-F0AD-A68291A5BBCC}"/>
                  </a:ext>
                </a:extLst>
              </p:cNvPr>
              <p:cNvSpPr/>
              <p:nvPr/>
            </p:nvSpPr>
            <p:spPr bwMode="auto">
              <a:xfrm>
                <a:off x="2691" y="1514"/>
                <a:ext cx="26" cy="39"/>
              </a:xfrm>
              <a:custGeom>
                <a:avLst/>
                <a:gdLst>
                  <a:gd name="T0" fmla="*/ 15 w 15"/>
                  <a:gd name="T1" fmla="*/ 9 h 22"/>
                  <a:gd name="T2" fmla="*/ 15 w 15"/>
                  <a:gd name="T3" fmla="*/ 19 h 22"/>
                  <a:gd name="T4" fmla="*/ 14 w 15"/>
                  <a:gd name="T5" fmla="*/ 21 h 22"/>
                  <a:gd name="T6" fmla="*/ 10 w 15"/>
                  <a:gd name="T7" fmla="*/ 22 h 22"/>
                  <a:gd name="T8" fmla="*/ 6 w 15"/>
                  <a:gd name="T9" fmla="*/ 20 h 22"/>
                  <a:gd name="T10" fmla="*/ 4 w 15"/>
                  <a:gd name="T11" fmla="*/ 16 h 22"/>
                  <a:gd name="T12" fmla="*/ 15 w 15"/>
                  <a:gd name="T13" fmla="*/ 0 h 22"/>
                  <a:gd name="T14" fmla="*/ 15 w 15"/>
                  <a:gd name="T15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22">
                    <a:moveTo>
                      <a:pt x="15" y="9"/>
                    </a:moveTo>
                    <a:cubicBezTo>
                      <a:pt x="15" y="13"/>
                      <a:pt x="15" y="16"/>
                      <a:pt x="15" y="19"/>
                    </a:cubicBezTo>
                    <a:cubicBezTo>
                      <a:pt x="15" y="20"/>
                      <a:pt x="14" y="20"/>
                      <a:pt x="14" y="21"/>
                    </a:cubicBezTo>
                    <a:cubicBezTo>
                      <a:pt x="13" y="22"/>
                      <a:pt x="11" y="22"/>
                      <a:pt x="10" y="22"/>
                    </a:cubicBezTo>
                    <a:cubicBezTo>
                      <a:pt x="8" y="22"/>
                      <a:pt x="7" y="21"/>
                      <a:pt x="6" y="20"/>
                    </a:cubicBezTo>
                    <a:cubicBezTo>
                      <a:pt x="5" y="19"/>
                      <a:pt x="5" y="17"/>
                      <a:pt x="4" y="16"/>
                    </a:cubicBezTo>
                    <a:cubicBezTo>
                      <a:pt x="0" y="6"/>
                      <a:pt x="11" y="5"/>
                      <a:pt x="15" y="0"/>
                    </a:cubicBezTo>
                    <a:cubicBezTo>
                      <a:pt x="15" y="3"/>
                      <a:pt x="15" y="6"/>
                      <a:pt x="15" y="9"/>
                    </a:cubicBezTo>
                    <a:close/>
                  </a:path>
                </a:pathLst>
              </a:custGeom>
              <a:solidFill>
                <a:srgbClr val="FDDF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28" name="Freeform 132">
                <a:extLst>
                  <a:ext uri="{FF2B5EF4-FFF2-40B4-BE49-F238E27FC236}">
                    <a16:creationId xmlns:a16="http://schemas.microsoft.com/office/drawing/2014/main" id="{94D882DD-510C-8CC6-5D9F-54E0A162957E}"/>
                  </a:ext>
                </a:extLst>
              </p:cNvPr>
              <p:cNvSpPr/>
              <p:nvPr/>
            </p:nvSpPr>
            <p:spPr bwMode="auto">
              <a:xfrm>
                <a:off x="2758" y="1491"/>
                <a:ext cx="30" cy="46"/>
              </a:xfrm>
              <a:custGeom>
                <a:avLst/>
                <a:gdLst>
                  <a:gd name="T0" fmla="*/ 5 w 17"/>
                  <a:gd name="T1" fmla="*/ 25 h 26"/>
                  <a:gd name="T2" fmla="*/ 0 w 17"/>
                  <a:gd name="T3" fmla="*/ 7 h 26"/>
                  <a:gd name="T4" fmla="*/ 17 w 17"/>
                  <a:gd name="T5" fmla="*/ 5 h 26"/>
                  <a:gd name="T6" fmla="*/ 9 w 17"/>
                  <a:gd name="T7" fmla="*/ 25 h 26"/>
                  <a:gd name="T8" fmla="*/ 8 w 17"/>
                  <a:gd name="T9" fmla="*/ 26 h 26"/>
                  <a:gd name="T10" fmla="*/ 7 w 17"/>
                  <a:gd name="T11" fmla="*/ 26 h 26"/>
                  <a:gd name="T12" fmla="*/ 5 w 17"/>
                  <a:gd name="T13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26">
                    <a:moveTo>
                      <a:pt x="5" y="25"/>
                    </a:moveTo>
                    <a:cubicBezTo>
                      <a:pt x="6" y="19"/>
                      <a:pt x="3" y="13"/>
                      <a:pt x="0" y="7"/>
                    </a:cubicBezTo>
                    <a:cubicBezTo>
                      <a:pt x="6" y="6"/>
                      <a:pt x="11" y="0"/>
                      <a:pt x="17" y="5"/>
                    </a:cubicBezTo>
                    <a:cubicBezTo>
                      <a:pt x="15" y="11"/>
                      <a:pt x="12" y="18"/>
                      <a:pt x="9" y="25"/>
                    </a:cubicBezTo>
                    <a:cubicBezTo>
                      <a:pt x="9" y="25"/>
                      <a:pt x="8" y="26"/>
                      <a:pt x="8" y="26"/>
                    </a:cubicBezTo>
                    <a:cubicBezTo>
                      <a:pt x="8" y="26"/>
                      <a:pt x="7" y="26"/>
                      <a:pt x="7" y="26"/>
                    </a:cubicBezTo>
                    <a:cubicBezTo>
                      <a:pt x="7" y="26"/>
                      <a:pt x="5" y="25"/>
                      <a:pt x="5" y="25"/>
                    </a:cubicBezTo>
                    <a:close/>
                  </a:path>
                </a:pathLst>
              </a:custGeom>
              <a:solidFill>
                <a:srgbClr val="BEA5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29" name="Freeform 133">
                <a:extLst>
                  <a:ext uri="{FF2B5EF4-FFF2-40B4-BE49-F238E27FC236}">
                    <a16:creationId xmlns:a16="http://schemas.microsoft.com/office/drawing/2014/main" id="{479C85A2-A57C-62CD-7C30-284E04378963}"/>
                  </a:ext>
                </a:extLst>
              </p:cNvPr>
              <p:cNvSpPr/>
              <p:nvPr/>
            </p:nvSpPr>
            <p:spPr bwMode="auto">
              <a:xfrm>
                <a:off x="2936" y="1418"/>
                <a:ext cx="37" cy="23"/>
              </a:xfrm>
              <a:custGeom>
                <a:avLst/>
                <a:gdLst>
                  <a:gd name="T0" fmla="*/ 5 w 21"/>
                  <a:gd name="T1" fmla="*/ 5 h 13"/>
                  <a:gd name="T2" fmla="*/ 21 w 21"/>
                  <a:gd name="T3" fmla="*/ 9 h 13"/>
                  <a:gd name="T4" fmla="*/ 14 w 21"/>
                  <a:gd name="T5" fmla="*/ 11 h 13"/>
                  <a:gd name="T6" fmla="*/ 0 w 21"/>
                  <a:gd name="T7" fmla="*/ 6 h 13"/>
                  <a:gd name="T8" fmla="*/ 5 w 21"/>
                  <a:gd name="T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3">
                    <a:moveTo>
                      <a:pt x="5" y="5"/>
                    </a:moveTo>
                    <a:cubicBezTo>
                      <a:pt x="9" y="9"/>
                      <a:pt x="18" y="0"/>
                      <a:pt x="21" y="9"/>
                    </a:cubicBezTo>
                    <a:cubicBezTo>
                      <a:pt x="19" y="12"/>
                      <a:pt x="16" y="12"/>
                      <a:pt x="14" y="11"/>
                    </a:cubicBezTo>
                    <a:cubicBezTo>
                      <a:pt x="9" y="9"/>
                      <a:pt x="3" y="13"/>
                      <a:pt x="0" y="6"/>
                    </a:cubicBezTo>
                    <a:cubicBezTo>
                      <a:pt x="2" y="5"/>
                      <a:pt x="3" y="5"/>
                      <a:pt x="5" y="5"/>
                    </a:cubicBezTo>
                    <a:close/>
                  </a:path>
                </a:pathLst>
              </a:custGeom>
              <a:solidFill>
                <a:srgbClr val="3523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30" name="Freeform 134">
                <a:extLst>
                  <a:ext uri="{FF2B5EF4-FFF2-40B4-BE49-F238E27FC236}">
                    <a16:creationId xmlns:a16="http://schemas.microsoft.com/office/drawing/2014/main" id="{14F67209-B9C6-B28E-BA27-1853E9F365F2}"/>
                  </a:ext>
                </a:extLst>
              </p:cNvPr>
              <p:cNvSpPr/>
              <p:nvPr/>
            </p:nvSpPr>
            <p:spPr bwMode="auto">
              <a:xfrm>
                <a:off x="2852" y="1450"/>
                <a:ext cx="23" cy="16"/>
              </a:xfrm>
              <a:custGeom>
                <a:avLst/>
                <a:gdLst>
                  <a:gd name="T0" fmla="*/ 13 w 13"/>
                  <a:gd name="T1" fmla="*/ 0 h 9"/>
                  <a:gd name="T2" fmla="*/ 13 w 13"/>
                  <a:gd name="T3" fmla="*/ 8 h 9"/>
                  <a:gd name="T4" fmla="*/ 0 w 13"/>
                  <a:gd name="T5" fmla="*/ 9 h 9"/>
                  <a:gd name="T6" fmla="*/ 13 w 13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9">
                    <a:moveTo>
                      <a:pt x="13" y="0"/>
                    </a:moveTo>
                    <a:cubicBezTo>
                      <a:pt x="13" y="3"/>
                      <a:pt x="13" y="5"/>
                      <a:pt x="13" y="8"/>
                    </a:cubicBezTo>
                    <a:cubicBezTo>
                      <a:pt x="8" y="8"/>
                      <a:pt x="4" y="8"/>
                      <a:pt x="0" y="9"/>
                    </a:cubicBezTo>
                    <a:cubicBezTo>
                      <a:pt x="2" y="3"/>
                      <a:pt x="8" y="2"/>
                      <a:pt x="13" y="0"/>
                    </a:cubicBezTo>
                    <a:close/>
                  </a:path>
                </a:pathLst>
              </a:custGeom>
              <a:solidFill>
                <a:srgbClr val="BAA7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31" name="Freeform 135">
                <a:extLst>
                  <a:ext uri="{FF2B5EF4-FFF2-40B4-BE49-F238E27FC236}">
                    <a16:creationId xmlns:a16="http://schemas.microsoft.com/office/drawing/2014/main" id="{32AA0003-3AA9-58CF-AFC7-9FB850484BA0}"/>
                  </a:ext>
                </a:extLst>
              </p:cNvPr>
              <p:cNvSpPr/>
              <p:nvPr/>
            </p:nvSpPr>
            <p:spPr bwMode="auto">
              <a:xfrm>
                <a:off x="2797" y="1479"/>
                <a:ext cx="16" cy="14"/>
              </a:xfrm>
              <a:custGeom>
                <a:avLst/>
                <a:gdLst>
                  <a:gd name="T0" fmla="*/ 2 w 9"/>
                  <a:gd name="T1" fmla="*/ 8 h 8"/>
                  <a:gd name="T2" fmla="*/ 1 w 9"/>
                  <a:gd name="T3" fmla="*/ 7 h 8"/>
                  <a:gd name="T4" fmla="*/ 1 w 9"/>
                  <a:gd name="T5" fmla="*/ 8 h 8"/>
                  <a:gd name="T6" fmla="*/ 7 w 9"/>
                  <a:gd name="T7" fmla="*/ 0 h 8"/>
                  <a:gd name="T8" fmla="*/ 9 w 9"/>
                  <a:gd name="T9" fmla="*/ 4 h 8"/>
                  <a:gd name="T10" fmla="*/ 2 w 9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8">
                    <a:moveTo>
                      <a:pt x="2" y="8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3"/>
                      <a:pt x="2" y="0"/>
                      <a:pt x="7" y="0"/>
                    </a:cubicBezTo>
                    <a:cubicBezTo>
                      <a:pt x="9" y="1"/>
                      <a:pt x="9" y="3"/>
                      <a:pt x="9" y="4"/>
                    </a:cubicBezTo>
                    <a:cubicBezTo>
                      <a:pt x="7" y="6"/>
                      <a:pt x="4" y="7"/>
                      <a:pt x="2" y="8"/>
                    </a:cubicBezTo>
                    <a:close/>
                  </a:path>
                </a:pathLst>
              </a:custGeom>
              <a:solidFill>
                <a:srgbClr val="422C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32" name="Freeform 136">
                <a:extLst>
                  <a:ext uri="{FF2B5EF4-FFF2-40B4-BE49-F238E27FC236}">
                    <a16:creationId xmlns:a16="http://schemas.microsoft.com/office/drawing/2014/main" id="{8B706DEC-3D4A-B74F-43D7-821FB0D49F8A}"/>
                  </a:ext>
                </a:extLst>
              </p:cNvPr>
              <p:cNvSpPr/>
              <p:nvPr/>
            </p:nvSpPr>
            <p:spPr bwMode="auto">
              <a:xfrm>
                <a:off x="2815" y="1479"/>
                <a:ext cx="19" cy="14"/>
              </a:xfrm>
              <a:custGeom>
                <a:avLst/>
                <a:gdLst>
                  <a:gd name="T0" fmla="*/ 9 w 11"/>
                  <a:gd name="T1" fmla="*/ 3 h 8"/>
                  <a:gd name="T2" fmla="*/ 2 w 11"/>
                  <a:gd name="T3" fmla="*/ 7 h 8"/>
                  <a:gd name="T4" fmla="*/ 0 w 11"/>
                  <a:gd name="T5" fmla="*/ 4 h 8"/>
                  <a:gd name="T6" fmla="*/ 6 w 11"/>
                  <a:gd name="T7" fmla="*/ 0 h 8"/>
                  <a:gd name="T8" fmla="*/ 9 w 11"/>
                  <a:gd name="T9" fmla="*/ 0 h 8"/>
                  <a:gd name="T10" fmla="*/ 11 w 11"/>
                  <a:gd name="T11" fmla="*/ 2 h 8"/>
                  <a:gd name="T12" fmla="*/ 9 w 11"/>
                  <a:gd name="T13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8">
                    <a:moveTo>
                      <a:pt x="9" y="3"/>
                    </a:moveTo>
                    <a:cubicBezTo>
                      <a:pt x="8" y="7"/>
                      <a:pt x="5" y="8"/>
                      <a:pt x="2" y="7"/>
                    </a:cubicBezTo>
                    <a:cubicBezTo>
                      <a:pt x="0" y="7"/>
                      <a:pt x="0" y="6"/>
                      <a:pt x="0" y="4"/>
                    </a:cubicBezTo>
                    <a:cubicBezTo>
                      <a:pt x="1" y="2"/>
                      <a:pt x="4" y="2"/>
                      <a:pt x="6" y="0"/>
                    </a:cubicBezTo>
                    <a:cubicBezTo>
                      <a:pt x="7" y="0"/>
                      <a:pt x="8" y="0"/>
                      <a:pt x="9" y="0"/>
                    </a:cubicBezTo>
                    <a:cubicBezTo>
                      <a:pt x="11" y="1"/>
                      <a:pt x="11" y="2"/>
                      <a:pt x="11" y="2"/>
                    </a:cubicBezTo>
                    <a:cubicBezTo>
                      <a:pt x="10" y="3"/>
                      <a:pt x="10" y="3"/>
                      <a:pt x="9" y="3"/>
                    </a:cubicBezTo>
                    <a:close/>
                  </a:path>
                </a:pathLst>
              </a:custGeom>
              <a:solidFill>
                <a:srgbClr val="402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33" name="Freeform 137">
                <a:extLst>
                  <a:ext uri="{FF2B5EF4-FFF2-40B4-BE49-F238E27FC236}">
                    <a16:creationId xmlns:a16="http://schemas.microsoft.com/office/drawing/2014/main" id="{1D333809-F57D-2078-8E21-273287D00E22}"/>
                  </a:ext>
                </a:extLst>
              </p:cNvPr>
              <p:cNvSpPr/>
              <p:nvPr/>
            </p:nvSpPr>
            <p:spPr bwMode="auto">
              <a:xfrm>
                <a:off x="2831" y="1472"/>
                <a:ext cx="16" cy="14"/>
              </a:xfrm>
              <a:custGeom>
                <a:avLst/>
                <a:gdLst>
                  <a:gd name="T0" fmla="*/ 0 w 9"/>
                  <a:gd name="T1" fmla="*/ 7 h 8"/>
                  <a:gd name="T2" fmla="*/ 0 w 9"/>
                  <a:gd name="T3" fmla="*/ 4 h 8"/>
                  <a:gd name="T4" fmla="*/ 8 w 9"/>
                  <a:gd name="T5" fmla="*/ 0 h 8"/>
                  <a:gd name="T6" fmla="*/ 0 w 9"/>
                  <a:gd name="T7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8">
                    <a:moveTo>
                      <a:pt x="0" y="7"/>
                    </a:moveTo>
                    <a:cubicBezTo>
                      <a:pt x="0" y="6"/>
                      <a:pt x="0" y="5"/>
                      <a:pt x="0" y="4"/>
                    </a:cubicBezTo>
                    <a:cubicBezTo>
                      <a:pt x="3" y="3"/>
                      <a:pt x="6" y="2"/>
                      <a:pt x="8" y="0"/>
                    </a:cubicBezTo>
                    <a:cubicBezTo>
                      <a:pt x="9" y="6"/>
                      <a:pt x="6" y="8"/>
                      <a:pt x="0" y="7"/>
                    </a:cubicBezTo>
                    <a:close/>
                  </a:path>
                </a:pathLst>
              </a:custGeom>
              <a:solidFill>
                <a:srgbClr val="2E1C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34" name="Freeform 138">
                <a:extLst>
                  <a:ext uri="{FF2B5EF4-FFF2-40B4-BE49-F238E27FC236}">
                    <a16:creationId xmlns:a16="http://schemas.microsoft.com/office/drawing/2014/main" id="{F89930AC-4E70-D6A1-8472-5C43C56A37B6}"/>
                  </a:ext>
                </a:extLst>
              </p:cNvPr>
              <p:cNvSpPr/>
              <p:nvPr/>
            </p:nvSpPr>
            <p:spPr bwMode="auto">
              <a:xfrm>
                <a:off x="2808" y="1479"/>
                <a:ext cx="12" cy="14"/>
              </a:xfrm>
              <a:custGeom>
                <a:avLst/>
                <a:gdLst>
                  <a:gd name="T0" fmla="*/ 5 w 7"/>
                  <a:gd name="T1" fmla="*/ 4 h 8"/>
                  <a:gd name="T2" fmla="*/ 6 w 7"/>
                  <a:gd name="T3" fmla="*/ 7 h 8"/>
                  <a:gd name="T4" fmla="*/ 1 w 7"/>
                  <a:gd name="T5" fmla="*/ 8 h 8"/>
                  <a:gd name="T6" fmla="*/ 0 w 7"/>
                  <a:gd name="T7" fmla="*/ 6 h 8"/>
                  <a:gd name="T8" fmla="*/ 1 w 7"/>
                  <a:gd name="T9" fmla="*/ 4 h 8"/>
                  <a:gd name="T10" fmla="*/ 1 w 7"/>
                  <a:gd name="T11" fmla="*/ 0 h 8"/>
                  <a:gd name="T12" fmla="*/ 6 w 7"/>
                  <a:gd name="T13" fmla="*/ 0 h 8"/>
                  <a:gd name="T14" fmla="*/ 5 w 7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8">
                    <a:moveTo>
                      <a:pt x="5" y="4"/>
                    </a:moveTo>
                    <a:cubicBezTo>
                      <a:pt x="5" y="5"/>
                      <a:pt x="6" y="6"/>
                      <a:pt x="6" y="7"/>
                    </a:cubicBezTo>
                    <a:cubicBezTo>
                      <a:pt x="4" y="8"/>
                      <a:pt x="3" y="8"/>
                      <a:pt x="1" y="8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1" y="5"/>
                      <a:pt x="1" y="4"/>
                      <a:pt x="1" y="4"/>
                    </a:cubicBezTo>
                    <a:cubicBezTo>
                      <a:pt x="1" y="3"/>
                      <a:pt x="1" y="2"/>
                      <a:pt x="1" y="0"/>
                    </a:cubicBezTo>
                    <a:cubicBezTo>
                      <a:pt x="3" y="0"/>
                      <a:pt x="4" y="0"/>
                      <a:pt x="6" y="0"/>
                    </a:cubicBezTo>
                    <a:cubicBezTo>
                      <a:pt x="7" y="1"/>
                      <a:pt x="7" y="3"/>
                      <a:pt x="5" y="4"/>
                    </a:cubicBezTo>
                    <a:close/>
                  </a:path>
                </a:pathLst>
              </a:custGeom>
              <a:solidFill>
                <a:srgbClr val="9B86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35" name="Freeform 139">
                <a:extLst>
                  <a:ext uri="{FF2B5EF4-FFF2-40B4-BE49-F238E27FC236}">
                    <a16:creationId xmlns:a16="http://schemas.microsoft.com/office/drawing/2014/main" id="{B8BB724A-B125-0FCF-A6B4-83E4B1A3DD62}"/>
                  </a:ext>
                </a:extLst>
              </p:cNvPr>
              <p:cNvSpPr/>
              <p:nvPr/>
            </p:nvSpPr>
            <p:spPr bwMode="auto">
              <a:xfrm>
                <a:off x="2817" y="1477"/>
                <a:ext cx="9" cy="9"/>
              </a:xfrm>
              <a:custGeom>
                <a:avLst/>
                <a:gdLst>
                  <a:gd name="T0" fmla="*/ 0 w 5"/>
                  <a:gd name="T1" fmla="*/ 5 h 5"/>
                  <a:gd name="T2" fmla="*/ 1 w 5"/>
                  <a:gd name="T3" fmla="*/ 1 h 5"/>
                  <a:gd name="T4" fmla="*/ 5 w 5"/>
                  <a:gd name="T5" fmla="*/ 1 h 5"/>
                  <a:gd name="T6" fmla="*/ 0 w 5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5"/>
                    </a:moveTo>
                    <a:cubicBezTo>
                      <a:pt x="1" y="4"/>
                      <a:pt x="1" y="2"/>
                      <a:pt x="1" y="1"/>
                    </a:cubicBezTo>
                    <a:cubicBezTo>
                      <a:pt x="2" y="0"/>
                      <a:pt x="3" y="1"/>
                      <a:pt x="5" y="1"/>
                    </a:cubicBezTo>
                    <a:cubicBezTo>
                      <a:pt x="5" y="4"/>
                      <a:pt x="3" y="5"/>
                      <a:pt x="0" y="5"/>
                    </a:cubicBezTo>
                    <a:close/>
                  </a:path>
                </a:pathLst>
              </a:custGeom>
              <a:solidFill>
                <a:srgbClr val="CDB2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36" name="Freeform 140">
                <a:extLst>
                  <a:ext uri="{FF2B5EF4-FFF2-40B4-BE49-F238E27FC236}">
                    <a16:creationId xmlns:a16="http://schemas.microsoft.com/office/drawing/2014/main" id="{606B34D2-A729-2B3F-3A5F-548970501481}"/>
                  </a:ext>
                </a:extLst>
              </p:cNvPr>
              <p:cNvSpPr/>
              <p:nvPr/>
            </p:nvSpPr>
            <p:spPr bwMode="auto">
              <a:xfrm>
                <a:off x="2923" y="1429"/>
                <a:ext cx="9" cy="5"/>
              </a:xfrm>
              <a:custGeom>
                <a:avLst/>
                <a:gdLst>
                  <a:gd name="T0" fmla="*/ 5 w 5"/>
                  <a:gd name="T1" fmla="*/ 3 h 3"/>
                  <a:gd name="T2" fmla="*/ 0 w 5"/>
                  <a:gd name="T3" fmla="*/ 3 h 3"/>
                  <a:gd name="T4" fmla="*/ 4 w 5"/>
                  <a:gd name="T5" fmla="*/ 0 h 3"/>
                  <a:gd name="T6" fmla="*/ 5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cubicBezTo>
                      <a:pt x="3" y="3"/>
                      <a:pt x="2" y="3"/>
                      <a:pt x="0" y="3"/>
                    </a:cubicBezTo>
                    <a:cubicBezTo>
                      <a:pt x="2" y="2"/>
                      <a:pt x="3" y="1"/>
                      <a:pt x="4" y="0"/>
                    </a:cubicBezTo>
                    <a:cubicBezTo>
                      <a:pt x="4" y="1"/>
                      <a:pt x="4" y="2"/>
                      <a:pt x="5" y="3"/>
                    </a:cubicBezTo>
                    <a:close/>
                  </a:path>
                </a:pathLst>
              </a:custGeom>
              <a:solidFill>
                <a:srgbClr val="C8B3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37" name="Freeform 141">
                <a:extLst>
                  <a:ext uri="{FF2B5EF4-FFF2-40B4-BE49-F238E27FC236}">
                    <a16:creationId xmlns:a16="http://schemas.microsoft.com/office/drawing/2014/main" id="{A89E7D6E-CC3F-3A5B-3B89-60A6FD6AB7AB}"/>
                  </a:ext>
                </a:extLst>
              </p:cNvPr>
              <p:cNvSpPr/>
              <p:nvPr/>
            </p:nvSpPr>
            <p:spPr bwMode="auto">
              <a:xfrm>
                <a:off x="2127" y="1562"/>
                <a:ext cx="598" cy="203"/>
              </a:xfrm>
              <a:custGeom>
                <a:avLst/>
                <a:gdLst>
                  <a:gd name="T0" fmla="*/ 274 w 337"/>
                  <a:gd name="T1" fmla="*/ 29 h 114"/>
                  <a:gd name="T2" fmla="*/ 301 w 337"/>
                  <a:gd name="T3" fmla="*/ 6 h 114"/>
                  <a:gd name="T4" fmla="*/ 303 w 337"/>
                  <a:gd name="T5" fmla="*/ 1 h 114"/>
                  <a:gd name="T6" fmla="*/ 308 w 337"/>
                  <a:gd name="T7" fmla="*/ 5 h 114"/>
                  <a:gd name="T8" fmla="*/ 312 w 337"/>
                  <a:gd name="T9" fmla="*/ 14 h 114"/>
                  <a:gd name="T10" fmla="*/ 321 w 337"/>
                  <a:gd name="T11" fmla="*/ 29 h 114"/>
                  <a:gd name="T12" fmla="*/ 337 w 337"/>
                  <a:gd name="T13" fmla="*/ 40 h 114"/>
                  <a:gd name="T14" fmla="*/ 325 w 337"/>
                  <a:gd name="T15" fmla="*/ 48 h 114"/>
                  <a:gd name="T16" fmla="*/ 310 w 337"/>
                  <a:gd name="T17" fmla="*/ 52 h 114"/>
                  <a:gd name="T18" fmla="*/ 298 w 337"/>
                  <a:gd name="T19" fmla="*/ 57 h 114"/>
                  <a:gd name="T20" fmla="*/ 287 w 337"/>
                  <a:gd name="T21" fmla="*/ 60 h 114"/>
                  <a:gd name="T22" fmla="*/ 281 w 337"/>
                  <a:gd name="T23" fmla="*/ 60 h 114"/>
                  <a:gd name="T24" fmla="*/ 240 w 337"/>
                  <a:gd name="T25" fmla="*/ 67 h 114"/>
                  <a:gd name="T26" fmla="*/ 110 w 337"/>
                  <a:gd name="T27" fmla="*/ 99 h 114"/>
                  <a:gd name="T28" fmla="*/ 85 w 337"/>
                  <a:gd name="T29" fmla="*/ 102 h 114"/>
                  <a:gd name="T30" fmla="*/ 77 w 337"/>
                  <a:gd name="T31" fmla="*/ 100 h 114"/>
                  <a:gd name="T32" fmla="*/ 70 w 337"/>
                  <a:gd name="T33" fmla="*/ 102 h 114"/>
                  <a:gd name="T34" fmla="*/ 54 w 337"/>
                  <a:gd name="T35" fmla="*/ 109 h 114"/>
                  <a:gd name="T36" fmla="*/ 26 w 337"/>
                  <a:gd name="T37" fmla="*/ 113 h 114"/>
                  <a:gd name="T38" fmla="*/ 20 w 337"/>
                  <a:gd name="T39" fmla="*/ 111 h 114"/>
                  <a:gd name="T40" fmla="*/ 0 w 337"/>
                  <a:gd name="T41" fmla="*/ 90 h 114"/>
                  <a:gd name="T42" fmla="*/ 8 w 337"/>
                  <a:gd name="T43" fmla="*/ 84 h 114"/>
                  <a:gd name="T44" fmla="*/ 15 w 337"/>
                  <a:gd name="T45" fmla="*/ 87 h 114"/>
                  <a:gd name="T46" fmla="*/ 22 w 337"/>
                  <a:gd name="T47" fmla="*/ 80 h 114"/>
                  <a:gd name="T48" fmla="*/ 33 w 337"/>
                  <a:gd name="T49" fmla="*/ 84 h 114"/>
                  <a:gd name="T50" fmla="*/ 38 w 337"/>
                  <a:gd name="T51" fmla="*/ 81 h 114"/>
                  <a:gd name="T52" fmla="*/ 70 w 337"/>
                  <a:gd name="T53" fmla="*/ 77 h 114"/>
                  <a:gd name="T54" fmla="*/ 274 w 337"/>
                  <a:gd name="T55" fmla="*/ 2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7" h="114">
                    <a:moveTo>
                      <a:pt x="274" y="29"/>
                    </a:moveTo>
                    <a:cubicBezTo>
                      <a:pt x="283" y="21"/>
                      <a:pt x="292" y="14"/>
                      <a:pt x="301" y="6"/>
                    </a:cubicBezTo>
                    <a:cubicBezTo>
                      <a:pt x="300" y="4"/>
                      <a:pt x="300" y="1"/>
                      <a:pt x="303" y="1"/>
                    </a:cubicBezTo>
                    <a:cubicBezTo>
                      <a:pt x="306" y="0"/>
                      <a:pt x="307" y="3"/>
                      <a:pt x="308" y="5"/>
                    </a:cubicBezTo>
                    <a:cubicBezTo>
                      <a:pt x="310" y="8"/>
                      <a:pt x="311" y="11"/>
                      <a:pt x="312" y="14"/>
                    </a:cubicBezTo>
                    <a:cubicBezTo>
                      <a:pt x="315" y="19"/>
                      <a:pt x="321" y="23"/>
                      <a:pt x="321" y="29"/>
                    </a:cubicBezTo>
                    <a:cubicBezTo>
                      <a:pt x="324" y="37"/>
                      <a:pt x="336" y="31"/>
                      <a:pt x="337" y="40"/>
                    </a:cubicBezTo>
                    <a:cubicBezTo>
                      <a:pt x="335" y="45"/>
                      <a:pt x="329" y="45"/>
                      <a:pt x="325" y="48"/>
                    </a:cubicBezTo>
                    <a:cubicBezTo>
                      <a:pt x="320" y="51"/>
                      <a:pt x="315" y="50"/>
                      <a:pt x="310" y="52"/>
                    </a:cubicBezTo>
                    <a:cubicBezTo>
                      <a:pt x="306" y="54"/>
                      <a:pt x="302" y="55"/>
                      <a:pt x="298" y="57"/>
                    </a:cubicBezTo>
                    <a:cubicBezTo>
                      <a:pt x="294" y="58"/>
                      <a:pt x="291" y="59"/>
                      <a:pt x="287" y="60"/>
                    </a:cubicBezTo>
                    <a:cubicBezTo>
                      <a:pt x="285" y="60"/>
                      <a:pt x="283" y="60"/>
                      <a:pt x="281" y="60"/>
                    </a:cubicBezTo>
                    <a:cubicBezTo>
                      <a:pt x="267" y="59"/>
                      <a:pt x="253" y="64"/>
                      <a:pt x="240" y="67"/>
                    </a:cubicBezTo>
                    <a:cubicBezTo>
                      <a:pt x="197" y="77"/>
                      <a:pt x="154" y="89"/>
                      <a:pt x="110" y="99"/>
                    </a:cubicBezTo>
                    <a:cubicBezTo>
                      <a:pt x="102" y="101"/>
                      <a:pt x="94" y="103"/>
                      <a:pt x="85" y="102"/>
                    </a:cubicBezTo>
                    <a:cubicBezTo>
                      <a:pt x="82" y="102"/>
                      <a:pt x="80" y="101"/>
                      <a:pt x="77" y="100"/>
                    </a:cubicBezTo>
                    <a:cubicBezTo>
                      <a:pt x="75" y="100"/>
                      <a:pt x="68" y="88"/>
                      <a:pt x="70" y="102"/>
                    </a:cubicBezTo>
                    <a:cubicBezTo>
                      <a:pt x="65" y="106"/>
                      <a:pt x="60" y="107"/>
                      <a:pt x="54" y="109"/>
                    </a:cubicBezTo>
                    <a:cubicBezTo>
                      <a:pt x="45" y="110"/>
                      <a:pt x="35" y="114"/>
                      <a:pt x="26" y="113"/>
                    </a:cubicBezTo>
                    <a:cubicBezTo>
                      <a:pt x="24" y="112"/>
                      <a:pt x="22" y="112"/>
                      <a:pt x="20" y="111"/>
                    </a:cubicBezTo>
                    <a:cubicBezTo>
                      <a:pt x="10" y="108"/>
                      <a:pt x="0" y="103"/>
                      <a:pt x="0" y="90"/>
                    </a:cubicBezTo>
                    <a:cubicBezTo>
                      <a:pt x="2" y="87"/>
                      <a:pt x="4" y="84"/>
                      <a:pt x="8" y="84"/>
                    </a:cubicBezTo>
                    <a:cubicBezTo>
                      <a:pt x="11" y="85"/>
                      <a:pt x="13" y="87"/>
                      <a:pt x="15" y="87"/>
                    </a:cubicBezTo>
                    <a:cubicBezTo>
                      <a:pt x="18" y="85"/>
                      <a:pt x="19" y="82"/>
                      <a:pt x="22" y="80"/>
                    </a:cubicBezTo>
                    <a:cubicBezTo>
                      <a:pt x="26" y="81"/>
                      <a:pt x="28" y="86"/>
                      <a:pt x="33" y="84"/>
                    </a:cubicBezTo>
                    <a:cubicBezTo>
                      <a:pt x="34" y="83"/>
                      <a:pt x="36" y="82"/>
                      <a:pt x="38" y="81"/>
                    </a:cubicBezTo>
                    <a:cubicBezTo>
                      <a:pt x="49" y="78"/>
                      <a:pt x="60" y="81"/>
                      <a:pt x="70" y="77"/>
                    </a:cubicBezTo>
                    <a:cubicBezTo>
                      <a:pt x="138" y="60"/>
                      <a:pt x="206" y="44"/>
                      <a:pt x="274" y="29"/>
                    </a:cubicBezTo>
                    <a:close/>
                  </a:path>
                </a:pathLst>
              </a:custGeom>
              <a:solidFill>
                <a:srgbClr val="231E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38" name="Freeform 142">
                <a:extLst>
                  <a:ext uri="{FF2B5EF4-FFF2-40B4-BE49-F238E27FC236}">
                    <a16:creationId xmlns:a16="http://schemas.microsoft.com/office/drawing/2014/main" id="{121D7BDB-1949-67BA-3C58-5E4F0CA1CA95}"/>
                  </a:ext>
                </a:extLst>
              </p:cNvPr>
              <p:cNvSpPr/>
              <p:nvPr/>
            </p:nvSpPr>
            <p:spPr bwMode="auto">
              <a:xfrm>
                <a:off x="2114" y="1482"/>
                <a:ext cx="38" cy="39"/>
              </a:xfrm>
              <a:custGeom>
                <a:avLst/>
                <a:gdLst>
                  <a:gd name="T0" fmla="*/ 12 w 21"/>
                  <a:gd name="T1" fmla="*/ 5 h 22"/>
                  <a:gd name="T2" fmla="*/ 12 w 21"/>
                  <a:gd name="T3" fmla="*/ 21 h 22"/>
                  <a:gd name="T4" fmla="*/ 0 w 21"/>
                  <a:gd name="T5" fmla="*/ 2 h 22"/>
                  <a:gd name="T6" fmla="*/ 5 w 21"/>
                  <a:gd name="T7" fmla="*/ 2 h 22"/>
                  <a:gd name="T8" fmla="*/ 12 w 21"/>
                  <a:gd name="T9" fmla="*/ 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2">
                    <a:moveTo>
                      <a:pt x="12" y="5"/>
                    </a:moveTo>
                    <a:cubicBezTo>
                      <a:pt x="14" y="11"/>
                      <a:pt x="21" y="19"/>
                      <a:pt x="12" y="21"/>
                    </a:cubicBezTo>
                    <a:cubicBezTo>
                      <a:pt x="4" y="22"/>
                      <a:pt x="4" y="9"/>
                      <a:pt x="0" y="2"/>
                    </a:cubicBezTo>
                    <a:cubicBezTo>
                      <a:pt x="2" y="0"/>
                      <a:pt x="3" y="0"/>
                      <a:pt x="5" y="2"/>
                    </a:cubicBezTo>
                    <a:cubicBezTo>
                      <a:pt x="8" y="3"/>
                      <a:pt x="10" y="4"/>
                      <a:pt x="12" y="5"/>
                    </a:cubicBezTo>
                    <a:close/>
                  </a:path>
                </a:pathLst>
              </a:custGeom>
              <a:solidFill>
                <a:srgbClr val="C5AC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39" name="Freeform 143">
                <a:extLst>
                  <a:ext uri="{FF2B5EF4-FFF2-40B4-BE49-F238E27FC236}">
                    <a16:creationId xmlns:a16="http://schemas.microsoft.com/office/drawing/2014/main" id="{C2F5F951-7957-50B4-C8BA-FD50A2B04A2E}"/>
                  </a:ext>
                </a:extLst>
              </p:cNvPr>
              <p:cNvSpPr/>
              <p:nvPr/>
            </p:nvSpPr>
            <p:spPr bwMode="auto">
              <a:xfrm>
                <a:off x="2285" y="1616"/>
                <a:ext cx="65" cy="17"/>
              </a:xfrm>
              <a:custGeom>
                <a:avLst/>
                <a:gdLst>
                  <a:gd name="T0" fmla="*/ 37 w 37"/>
                  <a:gd name="T1" fmla="*/ 3 h 10"/>
                  <a:gd name="T2" fmla="*/ 0 w 37"/>
                  <a:gd name="T3" fmla="*/ 7 h 10"/>
                  <a:gd name="T4" fmla="*/ 37 w 37"/>
                  <a:gd name="T5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7" h="10">
                    <a:moveTo>
                      <a:pt x="37" y="3"/>
                    </a:moveTo>
                    <a:cubicBezTo>
                      <a:pt x="25" y="10"/>
                      <a:pt x="13" y="7"/>
                      <a:pt x="0" y="7"/>
                    </a:cubicBezTo>
                    <a:cubicBezTo>
                      <a:pt x="12" y="1"/>
                      <a:pt x="24" y="0"/>
                      <a:pt x="37" y="3"/>
                    </a:cubicBezTo>
                    <a:close/>
                  </a:path>
                </a:pathLst>
              </a:custGeom>
              <a:solidFill>
                <a:srgbClr val="523D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40" name="Freeform 144">
                <a:extLst>
                  <a:ext uri="{FF2B5EF4-FFF2-40B4-BE49-F238E27FC236}">
                    <a16:creationId xmlns:a16="http://schemas.microsoft.com/office/drawing/2014/main" id="{D57FF017-8EBE-5CEE-B895-B1ADF275B637}"/>
                  </a:ext>
                </a:extLst>
              </p:cNvPr>
              <p:cNvSpPr/>
              <p:nvPr/>
            </p:nvSpPr>
            <p:spPr bwMode="auto">
              <a:xfrm>
                <a:off x="2180" y="1685"/>
                <a:ext cx="41" cy="28"/>
              </a:xfrm>
              <a:custGeom>
                <a:avLst/>
                <a:gdLst>
                  <a:gd name="T0" fmla="*/ 8 w 23"/>
                  <a:gd name="T1" fmla="*/ 16 h 16"/>
                  <a:gd name="T2" fmla="*/ 3 w 23"/>
                  <a:gd name="T3" fmla="*/ 15 h 16"/>
                  <a:gd name="T4" fmla="*/ 19 w 23"/>
                  <a:gd name="T5" fmla="*/ 0 h 16"/>
                  <a:gd name="T6" fmla="*/ 19 w 23"/>
                  <a:gd name="T7" fmla="*/ 0 h 16"/>
                  <a:gd name="T8" fmla="*/ 22 w 23"/>
                  <a:gd name="T9" fmla="*/ 5 h 16"/>
                  <a:gd name="T10" fmla="*/ 8 w 23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16">
                    <a:moveTo>
                      <a:pt x="8" y="16"/>
                    </a:moveTo>
                    <a:cubicBezTo>
                      <a:pt x="6" y="16"/>
                      <a:pt x="4" y="15"/>
                      <a:pt x="3" y="15"/>
                    </a:cubicBezTo>
                    <a:cubicBezTo>
                      <a:pt x="0" y="1"/>
                      <a:pt x="13" y="4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1" y="2"/>
                      <a:pt x="22" y="3"/>
                      <a:pt x="22" y="5"/>
                    </a:cubicBezTo>
                    <a:cubicBezTo>
                      <a:pt x="23" y="16"/>
                      <a:pt x="13" y="12"/>
                      <a:pt x="8" y="16"/>
                    </a:cubicBezTo>
                    <a:close/>
                  </a:path>
                </a:pathLst>
              </a:custGeom>
              <a:solidFill>
                <a:srgbClr val="604B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41" name="Freeform 145">
                <a:extLst>
                  <a:ext uri="{FF2B5EF4-FFF2-40B4-BE49-F238E27FC236}">
                    <a16:creationId xmlns:a16="http://schemas.microsoft.com/office/drawing/2014/main" id="{EDC581E4-3D04-B4F0-94BE-B928A97386DA}"/>
                  </a:ext>
                </a:extLst>
              </p:cNvPr>
              <p:cNvSpPr/>
              <p:nvPr/>
            </p:nvSpPr>
            <p:spPr bwMode="auto">
              <a:xfrm>
                <a:off x="2146" y="1690"/>
                <a:ext cx="20" cy="43"/>
              </a:xfrm>
              <a:custGeom>
                <a:avLst/>
                <a:gdLst>
                  <a:gd name="T0" fmla="*/ 11 w 11"/>
                  <a:gd name="T1" fmla="*/ 8 h 24"/>
                  <a:gd name="T2" fmla="*/ 2 w 11"/>
                  <a:gd name="T3" fmla="*/ 24 h 24"/>
                  <a:gd name="T4" fmla="*/ 0 w 11"/>
                  <a:gd name="T5" fmla="*/ 12 h 24"/>
                  <a:gd name="T6" fmla="*/ 4 w 11"/>
                  <a:gd name="T7" fmla="*/ 2 h 24"/>
                  <a:gd name="T8" fmla="*/ 8 w 11"/>
                  <a:gd name="T9" fmla="*/ 0 h 24"/>
                  <a:gd name="T10" fmla="*/ 11 w 11"/>
                  <a:gd name="T11" fmla="*/ 1 h 24"/>
                  <a:gd name="T12" fmla="*/ 11 w 11"/>
                  <a:gd name="T13" fmla="*/ 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24">
                    <a:moveTo>
                      <a:pt x="11" y="8"/>
                    </a:moveTo>
                    <a:cubicBezTo>
                      <a:pt x="10" y="15"/>
                      <a:pt x="11" y="23"/>
                      <a:pt x="2" y="24"/>
                    </a:cubicBezTo>
                    <a:cubicBezTo>
                      <a:pt x="0" y="20"/>
                      <a:pt x="1" y="16"/>
                      <a:pt x="0" y="12"/>
                    </a:cubicBezTo>
                    <a:cubicBezTo>
                      <a:pt x="0" y="8"/>
                      <a:pt x="2" y="5"/>
                      <a:pt x="4" y="2"/>
                    </a:cubicBezTo>
                    <a:cubicBezTo>
                      <a:pt x="5" y="1"/>
                      <a:pt x="6" y="0"/>
                      <a:pt x="8" y="0"/>
                    </a:cubicBezTo>
                    <a:cubicBezTo>
                      <a:pt x="9" y="0"/>
                      <a:pt x="10" y="0"/>
                      <a:pt x="11" y="1"/>
                    </a:cubicBezTo>
                    <a:cubicBezTo>
                      <a:pt x="11" y="3"/>
                      <a:pt x="11" y="6"/>
                      <a:pt x="11" y="8"/>
                    </a:cubicBezTo>
                    <a:close/>
                  </a:path>
                </a:pathLst>
              </a:custGeom>
              <a:solidFill>
                <a:srgbClr val="2741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42" name="Freeform 146">
                <a:extLst>
                  <a:ext uri="{FF2B5EF4-FFF2-40B4-BE49-F238E27FC236}">
                    <a16:creationId xmlns:a16="http://schemas.microsoft.com/office/drawing/2014/main" id="{1124B8E5-6246-FF86-F566-AB9FD52242E3}"/>
                  </a:ext>
                </a:extLst>
              </p:cNvPr>
              <p:cNvSpPr/>
              <p:nvPr/>
            </p:nvSpPr>
            <p:spPr bwMode="auto">
              <a:xfrm>
                <a:off x="2256" y="1616"/>
                <a:ext cx="16" cy="28"/>
              </a:xfrm>
              <a:custGeom>
                <a:avLst/>
                <a:gdLst>
                  <a:gd name="T0" fmla="*/ 9 w 9"/>
                  <a:gd name="T1" fmla="*/ 7 h 16"/>
                  <a:gd name="T2" fmla="*/ 0 w 9"/>
                  <a:gd name="T3" fmla="*/ 16 h 16"/>
                  <a:gd name="T4" fmla="*/ 1 w 9"/>
                  <a:gd name="T5" fmla="*/ 10 h 16"/>
                  <a:gd name="T6" fmla="*/ 1 w 9"/>
                  <a:gd name="T7" fmla="*/ 0 h 16"/>
                  <a:gd name="T8" fmla="*/ 9 w 9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6">
                    <a:moveTo>
                      <a:pt x="9" y="7"/>
                    </a:moveTo>
                    <a:cubicBezTo>
                      <a:pt x="9" y="13"/>
                      <a:pt x="6" y="15"/>
                      <a:pt x="0" y="16"/>
                    </a:cubicBezTo>
                    <a:cubicBezTo>
                      <a:pt x="0" y="14"/>
                      <a:pt x="1" y="12"/>
                      <a:pt x="1" y="10"/>
                    </a:cubicBezTo>
                    <a:cubicBezTo>
                      <a:pt x="1" y="7"/>
                      <a:pt x="1" y="3"/>
                      <a:pt x="1" y="0"/>
                    </a:cubicBezTo>
                    <a:cubicBezTo>
                      <a:pt x="5" y="0"/>
                      <a:pt x="7" y="4"/>
                      <a:pt x="9" y="7"/>
                    </a:cubicBezTo>
                    <a:close/>
                  </a:path>
                </a:pathLst>
              </a:custGeom>
              <a:solidFill>
                <a:srgbClr val="4A33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43" name="Freeform 147">
                <a:extLst>
                  <a:ext uri="{FF2B5EF4-FFF2-40B4-BE49-F238E27FC236}">
                    <a16:creationId xmlns:a16="http://schemas.microsoft.com/office/drawing/2014/main" id="{840EB9BD-B319-AC31-A5F3-2E0F0879E15A}"/>
                  </a:ext>
                </a:extLst>
              </p:cNvPr>
              <p:cNvSpPr/>
              <p:nvPr/>
            </p:nvSpPr>
            <p:spPr bwMode="auto">
              <a:xfrm>
                <a:off x="2109" y="1475"/>
                <a:ext cx="14" cy="11"/>
              </a:xfrm>
              <a:custGeom>
                <a:avLst/>
                <a:gdLst>
                  <a:gd name="T0" fmla="*/ 8 w 8"/>
                  <a:gd name="T1" fmla="*/ 6 h 6"/>
                  <a:gd name="T2" fmla="*/ 3 w 8"/>
                  <a:gd name="T3" fmla="*/ 6 h 6"/>
                  <a:gd name="T4" fmla="*/ 4 w 8"/>
                  <a:gd name="T5" fmla="*/ 0 h 6"/>
                  <a:gd name="T6" fmla="*/ 8 w 8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6">
                    <a:moveTo>
                      <a:pt x="8" y="6"/>
                    </a:moveTo>
                    <a:cubicBezTo>
                      <a:pt x="7" y="6"/>
                      <a:pt x="5" y="6"/>
                      <a:pt x="3" y="6"/>
                    </a:cubicBezTo>
                    <a:cubicBezTo>
                      <a:pt x="0" y="4"/>
                      <a:pt x="2" y="2"/>
                      <a:pt x="4" y="0"/>
                    </a:cubicBezTo>
                    <a:cubicBezTo>
                      <a:pt x="5" y="2"/>
                      <a:pt x="7" y="4"/>
                      <a:pt x="8" y="6"/>
                    </a:cubicBezTo>
                    <a:close/>
                  </a:path>
                </a:pathLst>
              </a:custGeom>
              <a:solidFill>
                <a:srgbClr val="A58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44" name="Freeform 148">
                <a:extLst>
                  <a:ext uri="{FF2B5EF4-FFF2-40B4-BE49-F238E27FC236}">
                    <a16:creationId xmlns:a16="http://schemas.microsoft.com/office/drawing/2014/main" id="{D470A467-7F38-5085-5258-08664143C428}"/>
                  </a:ext>
                </a:extLst>
              </p:cNvPr>
              <p:cNvSpPr/>
              <p:nvPr/>
            </p:nvSpPr>
            <p:spPr bwMode="auto">
              <a:xfrm>
                <a:off x="2657" y="1907"/>
                <a:ext cx="637" cy="190"/>
              </a:xfrm>
              <a:custGeom>
                <a:avLst/>
                <a:gdLst>
                  <a:gd name="T0" fmla="*/ 138 w 359"/>
                  <a:gd name="T1" fmla="*/ 7 h 107"/>
                  <a:gd name="T2" fmla="*/ 151 w 359"/>
                  <a:gd name="T3" fmla="*/ 7 h 107"/>
                  <a:gd name="T4" fmla="*/ 176 w 359"/>
                  <a:gd name="T5" fmla="*/ 13 h 107"/>
                  <a:gd name="T6" fmla="*/ 200 w 359"/>
                  <a:gd name="T7" fmla="*/ 22 h 107"/>
                  <a:gd name="T8" fmla="*/ 195 w 359"/>
                  <a:gd name="T9" fmla="*/ 30 h 107"/>
                  <a:gd name="T10" fmla="*/ 177 w 359"/>
                  <a:gd name="T11" fmla="*/ 29 h 107"/>
                  <a:gd name="T12" fmla="*/ 172 w 359"/>
                  <a:gd name="T13" fmla="*/ 29 h 107"/>
                  <a:gd name="T14" fmla="*/ 176 w 359"/>
                  <a:gd name="T15" fmla="*/ 29 h 107"/>
                  <a:gd name="T16" fmla="*/ 187 w 359"/>
                  <a:gd name="T17" fmla="*/ 30 h 107"/>
                  <a:gd name="T18" fmla="*/ 187 w 359"/>
                  <a:gd name="T19" fmla="*/ 41 h 107"/>
                  <a:gd name="T20" fmla="*/ 176 w 359"/>
                  <a:gd name="T21" fmla="*/ 43 h 107"/>
                  <a:gd name="T22" fmla="*/ 165 w 359"/>
                  <a:gd name="T23" fmla="*/ 41 h 107"/>
                  <a:gd name="T24" fmla="*/ 160 w 359"/>
                  <a:gd name="T25" fmla="*/ 40 h 107"/>
                  <a:gd name="T26" fmla="*/ 177 w 359"/>
                  <a:gd name="T27" fmla="*/ 43 h 107"/>
                  <a:gd name="T28" fmla="*/ 204 w 359"/>
                  <a:gd name="T29" fmla="*/ 46 h 107"/>
                  <a:gd name="T30" fmla="*/ 231 w 359"/>
                  <a:gd name="T31" fmla="*/ 49 h 107"/>
                  <a:gd name="T32" fmla="*/ 241 w 359"/>
                  <a:gd name="T33" fmla="*/ 52 h 107"/>
                  <a:gd name="T34" fmla="*/ 267 w 359"/>
                  <a:gd name="T35" fmla="*/ 56 h 107"/>
                  <a:gd name="T36" fmla="*/ 295 w 359"/>
                  <a:gd name="T37" fmla="*/ 61 h 107"/>
                  <a:gd name="T38" fmla="*/ 312 w 359"/>
                  <a:gd name="T39" fmla="*/ 66 h 107"/>
                  <a:gd name="T40" fmla="*/ 329 w 359"/>
                  <a:gd name="T41" fmla="*/ 66 h 107"/>
                  <a:gd name="T42" fmla="*/ 335 w 359"/>
                  <a:gd name="T43" fmla="*/ 67 h 107"/>
                  <a:gd name="T44" fmla="*/ 345 w 359"/>
                  <a:gd name="T45" fmla="*/ 74 h 107"/>
                  <a:gd name="T46" fmla="*/ 356 w 359"/>
                  <a:gd name="T47" fmla="*/ 99 h 107"/>
                  <a:gd name="T48" fmla="*/ 334 w 359"/>
                  <a:gd name="T49" fmla="*/ 104 h 107"/>
                  <a:gd name="T50" fmla="*/ 319 w 359"/>
                  <a:gd name="T51" fmla="*/ 102 h 107"/>
                  <a:gd name="T52" fmla="*/ 311 w 359"/>
                  <a:gd name="T53" fmla="*/ 100 h 107"/>
                  <a:gd name="T54" fmla="*/ 268 w 359"/>
                  <a:gd name="T55" fmla="*/ 90 h 107"/>
                  <a:gd name="T56" fmla="*/ 254 w 359"/>
                  <a:gd name="T57" fmla="*/ 84 h 107"/>
                  <a:gd name="T58" fmla="*/ 36 w 359"/>
                  <a:gd name="T59" fmla="*/ 47 h 107"/>
                  <a:gd name="T60" fmla="*/ 26 w 359"/>
                  <a:gd name="T61" fmla="*/ 38 h 107"/>
                  <a:gd name="T62" fmla="*/ 27 w 359"/>
                  <a:gd name="T63" fmla="*/ 26 h 107"/>
                  <a:gd name="T64" fmla="*/ 34 w 359"/>
                  <a:gd name="T65" fmla="*/ 25 h 107"/>
                  <a:gd name="T66" fmla="*/ 29 w 359"/>
                  <a:gd name="T67" fmla="*/ 25 h 107"/>
                  <a:gd name="T68" fmla="*/ 14 w 359"/>
                  <a:gd name="T69" fmla="*/ 27 h 107"/>
                  <a:gd name="T70" fmla="*/ 3 w 359"/>
                  <a:gd name="T71" fmla="*/ 27 h 107"/>
                  <a:gd name="T72" fmla="*/ 1 w 359"/>
                  <a:gd name="T73" fmla="*/ 19 h 107"/>
                  <a:gd name="T74" fmla="*/ 17 w 359"/>
                  <a:gd name="T75" fmla="*/ 9 h 107"/>
                  <a:gd name="T76" fmla="*/ 22 w 359"/>
                  <a:gd name="T77" fmla="*/ 9 h 107"/>
                  <a:gd name="T78" fmla="*/ 26 w 359"/>
                  <a:gd name="T79" fmla="*/ 12 h 107"/>
                  <a:gd name="T80" fmla="*/ 35 w 359"/>
                  <a:gd name="T81" fmla="*/ 13 h 107"/>
                  <a:gd name="T82" fmla="*/ 38 w 359"/>
                  <a:gd name="T83" fmla="*/ 7 h 107"/>
                  <a:gd name="T84" fmla="*/ 45 w 359"/>
                  <a:gd name="T85" fmla="*/ 3 h 107"/>
                  <a:gd name="T86" fmla="*/ 65 w 359"/>
                  <a:gd name="T87" fmla="*/ 1 h 107"/>
                  <a:gd name="T88" fmla="*/ 86 w 359"/>
                  <a:gd name="T89" fmla="*/ 1 h 107"/>
                  <a:gd name="T90" fmla="*/ 112 w 359"/>
                  <a:gd name="T91" fmla="*/ 4 h 107"/>
                  <a:gd name="T92" fmla="*/ 138 w 359"/>
                  <a:gd name="T93" fmla="*/ 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59" h="107">
                    <a:moveTo>
                      <a:pt x="138" y="7"/>
                    </a:moveTo>
                    <a:cubicBezTo>
                      <a:pt x="143" y="7"/>
                      <a:pt x="147" y="7"/>
                      <a:pt x="151" y="7"/>
                    </a:cubicBezTo>
                    <a:cubicBezTo>
                      <a:pt x="158" y="14"/>
                      <a:pt x="167" y="13"/>
                      <a:pt x="176" y="13"/>
                    </a:cubicBezTo>
                    <a:cubicBezTo>
                      <a:pt x="183" y="20"/>
                      <a:pt x="195" y="12"/>
                      <a:pt x="200" y="22"/>
                    </a:cubicBezTo>
                    <a:cubicBezTo>
                      <a:pt x="200" y="26"/>
                      <a:pt x="198" y="28"/>
                      <a:pt x="195" y="30"/>
                    </a:cubicBezTo>
                    <a:cubicBezTo>
                      <a:pt x="189" y="31"/>
                      <a:pt x="183" y="28"/>
                      <a:pt x="177" y="29"/>
                    </a:cubicBezTo>
                    <a:cubicBezTo>
                      <a:pt x="175" y="30"/>
                      <a:pt x="174" y="28"/>
                      <a:pt x="172" y="29"/>
                    </a:cubicBezTo>
                    <a:cubicBezTo>
                      <a:pt x="173" y="29"/>
                      <a:pt x="174" y="29"/>
                      <a:pt x="176" y="29"/>
                    </a:cubicBezTo>
                    <a:cubicBezTo>
                      <a:pt x="179" y="29"/>
                      <a:pt x="183" y="29"/>
                      <a:pt x="187" y="30"/>
                    </a:cubicBezTo>
                    <a:cubicBezTo>
                      <a:pt x="191" y="33"/>
                      <a:pt x="193" y="37"/>
                      <a:pt x="187" y="41"/>
                    </a:cubicBezTo>
                    <a:cubicBezTo>
                      <a:pt x="183" y="43"/>
                      <a:pt x="179" y="43"/>
                      <a:pt x="176" y="43"/>
                    </a:cubicBezTo>
                    <a:cubicBezTo>
                      <a:pt x="172" y="42"/>
                      <a:pt x="168" y="41"/>
                      <a:pt x="165" y="41"/>
                    </a:cubicBezTo>
                    <a:cubicBezTo>
                      <a:pt x="163" y="41"/>
                      <a:pt x="161" y="39"/>
                      <a:pt x="160" y="40"/>
                    </a:cubicBezTo>
                    <a:cubicBezTo>
                      <a:pt x="166" y="41"/>
                      <a:pt x="171" y="42"/>
                      <a:pt x="177" y="43"/>
                    </a:cubicBezTo>
                    <a:cubicBezTo>
                      <a:pt x="186" y="43"/>
                      <a:pt x="196" y="42"/>
                      <a:pt x="204" y="46"/>
                    </a:cubicBezTo>
                    <a:cubicBezTo>
                      <a:pt x="213" y="49"/>
                      <a:pt x="222" y="47"/>
                      <a:pt x="231" y="49"/>
                    </a:cubicBezTo>
                    <a:cubicBezTo>
                      <a:pt x="234" y="49"/>
                      <a:pt x="237" y="50"/>
                      <a:pt x="241" y="52"/>
                    </a:cubicBezTo>
                    <a:cubicBezTo>
                      <a:pt x="249" y="55"/>
                      <a:pt x="258" y="56"/>
                      <a:pt x="267" y="56"/>
                    </a:cubicBezTo>
                    <a:cubicBezTo>
                      <a:pt x="276" y="58"/>
                      <a:pt x="285" y="61"/>
                      <a:pt x="295" y="61"/>
                    </a:cubicBezTo>
                    <a:cubicBezTo>
                      <a:pt x="300" y="63"/>
                      <a:pt x="306" y="66"/>
                      <a:pt x="312" y="66"/>
                    </a:cubicBezTo>
                    <a:cubicBezTo>
                      <a:pt x="318" y="66"/>
                      <a:pt x="323" y="66"/>
                      <a:pt x="329" y="66"/>
                    </a:cubicBezTo>
                    <a:cubicBezTo>
                      <a:pt x="331" y="66"/>
                      <a:pt x="333" y="67"/>
                      <a:pt x="335" y="67"/>
                    </a:cubicBezTo>
                    <a:cubicBezTo>
                      <a:pt x="339" y="68"/>
                      <a:pt x="342" y="71"/>
                      <a:pt x="345" y="74"/>
                    </a:cubicBezTo>
                    <a:cubicBezTo>
                      <a:pt x="350" y="81"/>
                      <a:pt x="359" y="87"/>
                      <a:pt x="356" y="99"/>
                    </a:cubicBezTo>
                    <a:cubicBezTo>
                      <a:pt x="350" y="107"/>
                      <a:pt x="341" y="102"/>
                      <a:pt x="334" y="104"/>
                    </a:cubicBezTo>
                    <a:cubicBezTo>
                      <a:pt x="329" y="104"/>
                      <a:pt x="324" y="103"/>
                      <a:pt x="319" y="102"/>
                    </a:cubicBezTo>
                    <a:cubicBezTo>
                      <a:pt x="316" y="102"/>
                      <a:pt x="314" y="101"/>
                      <a:pt x="311" y="100"/>
                    </a:cubicBezTo>
                    <a:cubicBezTo>
                      <a:pt x="296" y="97"/>
                      <a:pt x="282" y="93"/>
                      <a:pt x="268" y="90"/>
                    </a:cubicBezTo>
                    <a:cubicBezTo>
                      <a:pt x="263" y="89"/>
                      <a:pt x="258" y="87"/>
                      <a:pt x="254" y="84"/>
                    </a:cubicBezTo>
                    <a:cubicBezTo>
                      <a:pt x="182" y="68"/>
                      <a:pt x="108" y="60"/>
                      <a:pt x="36" y="47"/>
                    </a:cubicBezTo>
                    <a:cubicBezTo>
                      <a:pt x="31" y="46"/>
                      <a:pt x="20" y="51"/>
                      <a:pt x="26" y="38"/>
                    </a:cubicBezTo>
                    <a:cubicBezTo>
                      <a:pt x="34" y="35"/>
                      <a:pt x="22" y="29"/>
                      <a:pt x="27" y="26"/>
                    </a:cubicBezTo>
                    <a:cubicBezTo>
                      <a:pt x="29" y="25"/>
                      <a:pt x="32" y="25"/>
                      <a:pt x="34" y="25"/>
                    </a:cubicBezTo>
                    <a:cubicBezTo>
                      <a:pt x="32" y="24"/>
                      <a:pt x="30" y="25"/>
                      <a:pt x="29" y="25"/>
                    </a:cubicBezTo>
                    <a:cubicBezTo>
                      <a:pt x="24" y="27"/>
                      <a:pt x="19" y="25"/>
                      <a:pt x="14" y="27"/>
                    </a:cubicBezTo>
                    <a:cubicBezTo>
                      <a:pt x="10" y="27"/>
                      <a:pt x="6" y="27"/>
                      <a:pt x="3" y="27"/>
                    </a:cubicBezTo>
                    <a:cubicBezTo>
                      <a:pt x="0" y="24"/>
                      <a:pt x="0" y="22"/>
                      <a:pt x="1" y="19"/>
                    </a:cubicBezTo>
                    <a:cubicBezTo>
                      <a:pt x="5" y="14"/>
                      <a:pt x="11" y="12"/>
                      <a:pt x="17" y="9"/>
                    </a:cubicBezTo>
                    <a:cubicBezTo>
                      <a:pt x="18" y="9"/>
                      <a:pt x="20" y="9"/>
                      <a:pt x="22" y="9"/>
                    </a:cubicBezTo>
                    <a:cubicBezTo>
                      <a:pt x="23" y="10"/>
                      <a:pt x="25" y="11"/>
                      <a:pt x="26" y="12"/>
                    </a:cubicBezTo>
                    <a:cubicBezTo>
                      <a:pt x="29" y="13"/>
                      <a:pt x="32" y="14"/>
                      <a:pt x="35" y="13"/>
                    </a:cubicBezTo>
                    <a:cubicBezTo>
                      <a:pt x="37" y="11"/>
                      <a:pt x="37" y="9"/>
                      <a:pt x="38" y="7"/>
                    </a:cubicBezTo>
                    <a:cubicBezTo>
                      <a:pt x="40" y="5"/>
                      <a:pt x="42" y="4"/>
                      <a:pt x="45" y="3"/>
                    </a:cubicBezTo>
                    <a:cubicBezTo>
                      <a:pt x="51" y="2"/>
                      <a:pt x="58" y="0"/>
                      <a:pt x="65" y="1"/>
                    </a:cubicBezTo>
                    <a:cubicBezTo>
                      <a:pt x="72" y="1"/>
                      <a:pt x="79" y="0"/>
                      <a:pt x="86" y="1"/>
                    </a:cubicBezTo>
                    <a:cubicBezTo>
                      <a:pt x="95" y="4"/>
                      <a:pt x="103" y="2"/>
                      <a:pt x="112" y="4"/>
                    </a:cubicBezTo>
                    <a:cubicBezTo>
                      <a:pt x="120" y="7"/>
                      <a:pt x="130" y="2"/>
                      <a:pt x="138" y="7"/>
                    </a:cubicBezTo>
                    <a:close/>
                  </a:path>
                </a:pathLst>
              </a:custGeom>
              <a:solidFill>
                <a:srgbClr val="C4A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45" name="Freeform 149">
                <a:extLst>
                  <a:ext uri="{FF2B5EF4-FFF2-40B4-BE49-F238E27FC236}">
                    <a16:creationId xmlns:a16="http://schemas.microsoft.com/office/drawing/2014/main" id="{46AC0F00-432A-AB30-09C7-820932F55F03}"/>
                  </a:ext>
                </a:extLst>
              </p:cNvPr>
              <p:cNvSpPr/>
              <p:nvPr/>
            </p:nvSpPr>
            <p:spPr bwMode="auto">
              <a:xfrm>
                <a:off x="2093" y="1799"/>
                <a:ext cx="569" cy="165"/>
              </a:xfrm>
              <a:custGeom>
                <a:avLst/>
                <a:gdLst>
                  <a:gd name="T0" fmla="*/ 0 w 321"/>
                  <a:gd name="T1" fmla="*/ 15 h 93"/>
                  <a:gd name="T2" fmla="*/ 5 w 321"/>
                  <a:gd name="T3" fmla="*/ 4 h 93"/>
                  <a:gd name="T4" fmla="*/ 7 w 321"/>
                  <a:gd name="T5" fmla="*/ 2 h 93"/>
                  <a:gd name="T6" fmla="*/ 11 w 321"/>
                  <a:gd name="T7" fmla="*/ 2 h 93"/>
                  <a:gd name="T8" fmla="*/ 20 w 321"/>
                  <a:gd name="T9" fmla="*/ 1 h 93"/>
                  <a:gd name="T10" fmla="*/ 32 w 321"/>
                  <a:gd name="T11" fmla="*/ 1 h 93"/>
                  <a:gd name="T12" fmla="*/ 58 w 321"/>
                  <a:gd name="T13" fmla="*/ 5 h 93"/>
                  <a:gd name="T14" fmla="*/ 63 w 321"/>
                  <a:gd name="T15" fmla="*/ 6 h 93"/>
                  <a:gd name="T16" fmla="*/ 95 w 321"/>
                  <a:gd name="T17" fmla="*/ 11 h 93"/>
                  <a:gd name="T18" fmla="*/ 128 w 321"/>
                  <a:gd name="T19" fmla="*/ 12 h 93"/>
                  <a:gd name="T20" fmla="*/ 164 w 321"/>
                  <a:gd name="T21" fmla="*/ 14 h 93"/>
                  <a:gd name="T22" fmla="*/ 187 w 321"/>
                  <a:gd name="T23" fmla="*/ 15 h 93"/>
                  <a:gd name="T24" fmla="*/ 205 w 321"/>
                  <a:gd name="T25" fmla="*/ 16 h 93"/>
                  <a:gd name="T26" fmla="*/ 227 w 321"/>
                  <a:gd name="T27" fmla="*/ 21 h 93"/>
                  <a:gd name="T28" fmla="*/ 246 w 321"/>
                  <a:gd name="T29" fmla="*/ 26 h 93"/>
                  <a:gd name="T30" fmla="*/ 267 w 321"/>
                  <a:gd name="T31" fmla="*/ 35 h 93"/>
                  <a:gd name="T32" fmla="*/ 290 w 321"/>
                  <a:gd name="T33" fmla="*/ 45 h 93"/>
                  <a:gd name="T34" fmla="*/ 311 w 321"/>
                  <a:gd name="T35" fmla="*/ 58 h 93"/>
                  <a:gd name="T36" fmla="*/ 318 w 321"/>
                  <a:gd name="T37" fmla="*/ 76 h 93"/>
                  <a:gd name="T38" fmla="*/ 305 w 321"/>
                  <a:gd name="T39" fmla="*/ 81 h 93"/>
                  <a:gd name="T40" fmla="*/ 287 w 321"/>
                  <a:gd name="T41" fmla="*/ 70 h 93"/>
                  <a:gd name="T42" fmla="*/ 286 w 321"/>
                  <a:gd name="T43" fmla="*/ 69 h 93"/>
                  <a:gd name="T44" fmla="*/ 276 w 321"/>
                  <a:gd name="T45" fmla="*/ 67 h 93"/>
                  <a:gd name="T46" fmla="*/ 259 w 321"/>
                  <a:gd name="T47" fmla="*/ 69 h 93"/>
                  <a:gd name="T48" fmla="*/ 277 w 321"/>
                  <a:gd name="T49" fmla="*/ 84 h 93"/>
                  <a:gd name="T50" fmla="*/ 260 w 321"/>
                  <a:gd name="T51" fmla="*/ 85 h 93"/>
                  <a:gd name="T52" fmla="*/ 149 w 321"/>
                  <a:gd name="T53" fmla="*/ 55 h 93"/>
                  <a:gd name="T54" fmla="*/ 92 w 321"/>
                  <a:gd name="T55" fmla="*/ 44 h 93"/>
                  <a:gd name="T56" fmla="*/ 92 w 321"/>
                  <a:gd name="T57" fmla="*/ 35 h 93"/>
                  <a:gd name="T58" fmla="*/ 104 w 321"/>
                  <a:gd name="T59" fmla="*/ 31 h 93"/>
                  <a:gd name="T60" fmla="*/ 122 w 321"/>
                  <a:gd name="T61" fmla="*/ 31 h 93"/>
                  <a:gd name="T62" fmla="*/ 128 w 321"/>
                  <a:gd name="T63" fmla="*/ 33 h 93"/>
                  <a:gd name="T64" fmla="*/ 136 w 321"/>
                  <a:gd name="T65" fmla="*/ 37 h 93"/>
                  <a:gd name="T66" fmla="*/ 138 w 321"/>
                  <a:gd name="T67" fmla="*/ 38 h 93"/>
                  <a:gd name="T68" fmla="*/ 135 w 321"/>
                  <a:gd name="T69" fmla="*/ 35 h 93"/>
                  <a:gd name="T70" fmla="*/ 137 w 321"/>
                  <a:gd name="T71" fmla="*/ 31 h 93"/>
                  <a:gd name="T72" fmla="*/ 149 w 321"/>
                  <a:gd name="T73" fmla="*/ 29 h 93"/>
                  <a:gd name="T74" fmla="*/ 138 w 321"/>
                  <a:gd name="T75" fmla="*/ 30 h 93"/>
                  <a:gd name="T76" fmla="*/ 124 w 321"/>
                  <a:gd name="T77" fmla="*/ 29 h 93"/>
                  <a:gd name="T78" fmla="*/ 118 w 321"/>
                  <a:gd name="T79" fmla="*/ 29 h 93"/>
                  <a:gd name="T80" fmla="*/ 85 w 321"/>
                  <a:gd name="T81" fmla="*/ 32 h 93"/>
                  <a:gd name="T82" fmla="*/ 69 w 321"/>
                  <a:gd name="T83" fmla="*/ 33 h 93"/>
                  <a:gd name="T84" fmla="*/ 42 w 321"/>
                  <a:gd name="T85" fmla="*/ 28 h 93"/>
                  <a:gd name="T86" fmla="*/ 19 w 321"/>
                  <a:gd name="T87" fmla="*/ 26 h 93"/>
                  <a:gd name="T88" fmla="*/ 0 w 321"/>
                  <a:gd name="T89" fmla="*/ 15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21" h="93">
                    <a:moveTo>
                      <a:pt x="0" y="15"/>
                    </a:moveTo>
                    <a:cubicBezTo>
                      <a:pt x="1" y="11"/>
                      <a:pt x="3" y="8"/>
                      <a:pt x="5" y="4"/>
                    </a:cubicBezTo>
                    <a:cubicBezTo>
                      <a:pt x="5" y="3"/>
                      <a:pt x="6" y="3"/>
                      <a:pt x="7" y="2"/>
                    </a:cubicBezTo>
                    <a:cubicBezTo>
                      <a:pt x="8" y="2"/>
                      <a:pt x="10" y="2"/>
                      <a:pt x="11" y="2"/>
                    </a:cubicBezTo>
                    <a:cubicBezTo>
                      <a:pt x="14" y="3"/>
                      <a:pt x="17" y="2"/>
                      <a:pt x="20" y="1"/>
                    </a:cubicBezTo>
                    <a:cubicBezTo>
                      <a:pt x="24" y="0"/>
                      <a:pt x="28" y="0"/>
                      <a:pt x="32" y="1"/>
                    </a:cubicBezTo>
                    <a:cubicBezTo>
                      <a:pt x="41" y="4"/>
                      <a:pt x="49" y="7"/>
                      <a:pt x="58" y="5"/>
                    </a:cubicBezTo>
                    <a:cubicBezTo>
                      <a:pt x="60" y="5"/>
                      <a:pt x="62" y="6"/>
                      <a:pt x="63" y="6"/>
                    </a:cubicBezTo>
                    <a:cubicBezTo>
                      <a:pt x="74" y="9"/>
                      <a:pt x="84" y="12"/>
                      <a:pt x="95" y="11"/>
                    </a:cubicBezTo>
                    <a:cubicBezTo>
                      <a:pt x="106" y="11"/>
                      <a:pt x="117" y="10"/>
                      <a:pt x="128" y="12"/>
                    </a:cubicBezTo>
                    <a:cubicBezTo>
                      <a:pt x="140" y="16"/>
                      <a:pt x="152" y="14"/>
                      <a:pt x="164" y="14"/>
                    </a:cubicBezTo>
                    <a:cubicBezTo>
                      <a:pt x="172" y="14"/>
                      <a:pt x="179" y="14"/>
                      <a:pt x="187" y="15"/>
                    </a:cubicBezTo>
                    <a:cubicBezTo>
                      <a:pt x="193" y="15"/>
                      <a:pt x="199" y="15"/>
                      <a:pt x="205" y="16"/>
                    </a:cubicBezTo>
                    <a:cubicBezTo>
                      <a:pt x="213" y="18"/>
                      <a:pt x="220" y="20"/>
                      <a:pt x="227" y="21"/>
                    </a:cubicBezTo>
                    <a:cubicBezTo>
                      <a:pt x="234" y="22"/>
                      <a:pt x="240" y="23"/>
                      <a:pt x="246" y="26"/>
                    </a:cubicBezTo>
                    <a:cubicBezTo>
                      <a:pt x="252" y="30"/>
                      <a:pt x="259" y="33"/>
                      <a:pt x="267" y="35"/>
                    </a:cubicBezTo>
                    <a:cubicBezTo>
                      <a:pt x="275" y="36"/>
                      <a:pt x="283" y="40"/>
                      <a:pt x="290" y="45"/>
                    </a:cubicBezTo>
                    <a:cubicBezTo>
                      <a:pt x="296" y="51"/>
                      <a:pt x="304" y="54"/>
                      <a:pt x="311" y="58"/>
                    </a:cubicBezTo>
                    <a:cubicBezTo>
                      <a:pt x="316" y="63"/>
                      <a:pt x="321" y="68"/>
                      <a:pt x="318" y="76"/>
                    </a:cubicBezTo>
                    <a:cubicBezTo>
                      <a:pt x="314" y="80"/>
                      <a:pt x="309" y="80"/>
                      <a:pt x="305" y="81"/>
                    </a:cubicBezTo>
                    <a:cubicBezTo>
                      <a:pt x="296" y="82"/>
                      <a:pt x="293" y="74"/>
                      <a:pt x="287" y="70"/>
                    </a:cubicBezTo>
                    <a:cubicBezTo>
                      <a:pt x="286" y="68"/>
                      <a:pt x="287" y="71"/>
                      <a:pt x="286" y="69"/>
                    </a:cubicBezTo>
                    <a:cubicBezTo>
                      <a:pt x="283" y="65"/>
                      <a:pt x="281" y="56"/>
                      <a:pt x="276" y="67"/>
                    </a:cubicBezTo>
                    <a:cubicBezTo>
                      <a:pt x="271" y="69"/>
                      <a:pt x="265" y="66"/>
                      <a:pt x="259" y="69"/>
                    </a:cubicBezTo>
                    <a:cubicBezTo>
                      <a:pt x="264" y="75"/>
                      <a:pt x="277" y="73"/>
                      <a:pt x="277" y="84"/>
                    </a:cubicBezTo>
                    <a:cubicBezTo>
                      <a:pt x="271" y="93"/>
                      <a:pt x="265" y="86"/>
                      <a:pt x="260" y="85"/>
                    </a:cubicBezTo>
                    <a:cubicBezTo>
                      <a:pt x="222" y="76"/>
                      <a:pt x="187" y="61"/>
                      <a:pt x="149" y="55"/>
                    </a:cubicBezTo>
                    <a:cubicBezTo>
                      <a:pt x="131" y="48"/>
                      <a:pt x="110" y="52"/>
                      <a:pt x="92" y="44"/>
                    </a:cubicBezTo>
                    <a:cubicBezTo>
                      <a:pt x="90" y="42"/>
                      <a:pt x="90" y="38"/>
                      <a:pt x="92" y="35"/>
                    </a:cubicBezTo>
                    <a:cubicBezTo>
                      <a:pt x="95" y="32"/>
                      <a:pt x="99" y="31"/>
                      <a:pt x="104" y="31"/>
                    </a:cubicBezTo>
                    <a:cubicBezTo>
                      <a:pt x="110" y="31"/>
                      <a:pt x="116" y="31"/>
                      <a:pt x="122" y="31"/>
                    </a:cubicBezTo>
                    <a:cubicBezTo>
                      <a:pt x="124" y="32"/>
                      <a:pt x="126" y="32"/>
                      <a:pt x="128" y="33"/>
                    </a:cubicBezTo>
                    <a:cubicBezTo>
                      <a:pt x="131" y="34"/>
                      <a:pt x="133" y="36"/>
                      <a:pt x="136" y="37"/>
                    </a:cubicBezTo>
                    <a:cubicBezTo>
                      <a:pt x="137" y="38"/>
                      <a:pt x="138" y="38"/>
                      <a:pt x="138" y="38"/>
                    </a:cubicBezTo>
                    <a:cubicBezTo>
                      <a:pt x="139" y="36"/>
                      <a:pt x="136" y="37"/>
                      <a:pt x="135" y="35"/>
                    </a:cubicBezTo>
                    <a:cubicBezTo>
                      <a:pt x="135" y="34"/>
                      <a:pt x="136" y="32"/>
                      <a:pt x="137" y="31"/>
                    </a:cubicBezTo>
                    <a:cubicBezTo>
                      <a:pt x="141" y="29"/>
                      <a:pt x="145" y="31"/>
                      <a:pt x="149" y="29"/>
                    </a:cubicBezTo>
                    <a:cubicBezTo>
                      <a:pt x="145" y="30"/>
                      <a:pt x="142" y="30"/>
                      <a:pt x="138" y="30"/>
                    </a:cubicBezTo>
                    <a:cubicBezTo>
                      <a:pt x="133" y="29"/>
                      <a:pt x="128" y="29"/>
                      <a:pt x="124" y="29"/>
                    </a:cubicBezTo>
                    <a:cubicBezTo>
                      <a:pt x="122" y="29"/>
                      <a:pt x="120" y="29"/>
                      <a:pt x="118" y="29"/>
                    </a:cubicBezTo>
                    <a:cubicBezTo>
                      <a:pt x="107" y="29"/>
                      <a:pt x="96" y="29"/>
                      <a:pt x="85" y="32"/>
                    </a:cubicBezTo>
                    <a:cubicBezTo>
                      <a:pt x="80" y="33"/>
                      <a:pt x="74" y="33"/>
                      <a:pt x="69" y="33"/>
                    </a:cubicBezTo>
                    <a:cubicBezTo>
                      <a:pt x="60" y="33"/>
                      <a:pt x="51" y="29"/>
                      <a:pt x="42" y="28"/>
                    </a:cubicBezTo>
                    <a:cubicBezTo>
                      <a:pt x="35" y="24"/>
                      <a:pt x="27" y="27"/>
                      <a:pt x="19" y="26"/>
                    </a:cubicBezTo>
                    <a:cubicBezTo>
                      <a:pt x="13" y="21"/>
                      <a:pt x="1" y="28"/>
                      <a:pt x="0" y="15"/>
                    </a:cubicBezTo>
                    <a:close/>
                  </a:path>
                </a:pathLst>
              </a:custGeom>
              <a:solidFill>
                <a:srgbClr val="C2A7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46" name="Freeform 150">
                <a:extLst>
                  <a:ext uri="{FF2B5EF4-FFF2-40B4-BE49-F238E27FC236}">
                    <a16:creationId xmlns:a16="http://schemas.microsoft.com/office/drawing/2014/main" id="{069643F6-8784-74EB-5E69-B091A6F8F99C}"/>
                  </a:ext>
                </a:extLst>
              </p:cNvPr>
              <p:cNvSpPr/>
              <p:nvPr/>
            </p:nvSpPr>
            <p:spPr bwMode="auto">
              <a:xfrm>
                <a:off x="2538" y="1896"/>
                <a:ext cx="89" cy="71"/>
              </a:xfrm>
              <a:custGeom>
                <a:avLst/>
                <a:gdLst>
                  <a:gd name="T0" fmla="*/ 26 w 50"/>
                  <a:gd name="T1" fmla="*/ 29 h 40"/>
                  <a:gd name="T2" fmla="*/ 0 w 50"/>
                  <a:gd name="T3" fmla="*/ 17 h 40"/>
                  <a:gd name="T4" fmla="*/ 25 w 50"/>
                  <a:gd name="T5" fmla="*/ 9 h 40"/>
                  <a:gd name="T6" fmla="*/ 39 w 50"/>
                  <a:gd name="T7" fmla="*/ 15 h 40"/>
                  <a:gd name="T8" fmla="*/ 49 w 50"/>
                  <a:gd name="T9" fmla="*/ 29 h 40"/>
                  <a:gd name="T10" fmla="*/ 41 w 50"/>
                  <a:gd name="T11" fmla="*/ 36 h 40"/>
                  <a:gd name="T12" fmla="*/ 26 w 50"/>
                  <a:gd name="T13" fmla="*/ 2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40">
                    <a:moveTo>
                      <a:pt x="26" y="29"/>
                    </a:moveTo>
                    <a:cubicBezTo>
                      <a:pt x="18" y="23"/>
                      <a:pt x="9" y="20"/>
                      <a:pt x="0" y="17"/>
                    </a:cubicBezTo>
                    <a:cubicBezTo>
                      <a:pt x="4" y="0"/>
                      <a:pt x="17" y="10"/>
                      <a:pt x="25" y="9"/>
                    </a:cubicBezTo>
                    <a:cubicBezTo>
                      <a:pt x="30" y="11"/>
                      <a:pt x="34" y="14"/>
                      <a:pt x="39" y="15"/>
                    </a:cubicBezTo>
                    <a:cubicBezTo>
                      <a:pt x="44" y="18"/>
                      <a:pt x="46" y="24"/>
                      <a:pt x="49" y="29"/>
                    </a:cubicBezTo>
                    <a:cubicBezTo>
                      <a:pt x="50" y="35"/>
                      <a:pt x="49" y="40"/>
                      <a:pt x="41" y="36"/>
                    </a:cubicBezTo>
                    <a:cubicBezTo>
                      <a:pt x="36" y="33"/>
                      <a:pt x="32" y="29"/>
                      <a:pt x="26" y="29"/>
                    </a:cubicBezTo>
                    <a:close/>
                  </a:path>
                </a:pathLst>
              </a:custGeom>
              <a:solidFill>
                <a:srgbClr val="AC93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47" name="Freeform 151">
                <a:extLst>
                  <a:ext uri="{FF2B5EF4-FFF2-40B4-BE49-F238E27FC236}">
                    <a16:creationId xmlns:a16="http://schemas.microsoft.com/office/drawing/2014/main" id="{83F8A2E2-73AA-E5F6-2D31-B1A94BA326FC}"/>
                  </a:ext>
                </a:extLst>
              </p:cNvPr>
              <p:cNvSpPr/>
              <p:nvPr/>
            </p:nvSpPr>
            <p:spPr bwMode="auto">
              <a:xfrm>
                <a:off x="2682" y="1950"/>
                <a:ext cx="48" cy="32"/>
              </a:xfrm>
              <a:custGeom>
                <a:avLst/>
                <a:gdLst>
                  <a:gd name="T0" fmla="*/ 13 w 27"/>
                  <a:gd name="T1" fmla="*/ 4 h 18"/>
                  <a:gd name="T2" fmla="*/ 27 w 27"/>
                  <a:gd name="T3" fmla="*/ 10 h 18"/>
                  <a:gd name="T4" fmla="*/ 12 w 27"/>
                  <a:gd name="T5" fmla="*/ 14 h 18"/>
                  <a:gd name="T6" fmla="*/ 3 w 27"/>
                  <a:gd name="T7" fmla="*/ 6 h 18"/>
                  <a:gd name="T8" fmla="*/ 13 w 27"/>
                  <a:gd name="T9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8">
                    <a:moveTo>
                      <a:pt x="13" y="4"/>
                    </a:moveTo>
                    <a:cubicBezTo>
                      <a:pt x="17" y="6"/>
                      <a:pt x="22" y="8"/>
                      <a:pt x="27" y="10"/>
                    </a:cubicBezTo>
                    <a:cubicBezTo>
                      <a:pt x="23" y="18"/>
                      <a:pt x="17" y="14"/>
                      <a:pt x="12" y="14"/>
                    </a:cubicBezTo>
                    <a:cubicBezTo>
                      <a:pt x="12" y="9"/>
                      <a:pt x="0" y="15"/>
                      <a:pt x="3" y="6"/>
                    </a:cubicBezTo>
                    <a:cubicBezTo>
                      <a:pt x="6" y="4"/>
                      <a:pt x="9" y="0"/>
                      <a:pt x="13" y="4"/>
                    </a:cubicBezTo>
                    <a:close/>
                  </a:path>
                </a:pathLst>
              </a:custGeom>
              <a:solidFill>
                <a:srgbClr val="9B86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48" name="Freeform 152">
                <a:extLst>
                  <a:ext uri="{FF2B5EF4-FFF2-40B4-BE49-F238E27FC236}">
                    <a16:creationId xmlns:a16="http://schemas.microsoft.com/office/drawing/2014/main" id="{16521054-D952-77C4-C7E3-04287DC82708}"/>
                  </a:ext>
                </a:extLst>
              </p:cNvPr>
              <p:cNvSpPr/>
              <p:nvPr/>
            </p:nvSpPr>
            <p:spPr bwMode="auto">
              <a:xfrm>
                <a:off x="3044" y="2056"/>
                <a:ext cx="39" cy="32"/>
              </a:xfrm>
              <a:custGeom>
                <a:avLst/>
                <a:gdLst>
                  <a:gd name="T0" fmla="*/ 20 w 22"/>
                  <a:gd name="T1" fmla="*/ 15 h 18"/>
                  <a:gd name="T2" fmla="*/ 0 w 22"/>
                  <a:gd name="T3" fmla="*/ 11 h 18"/>
                  <a:gd name="T4" fmla="*/ 5 w 22"/>
                  <a:gd name="T5" fmla="*/ 6 h 18"/>
                  <a:gd name="T6" fmla="*/ 20 w 22"/>
                  <a:gd name="T7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18">
                    <a:moveTo>
                      <a:pt x="20" y="15"/>
                    </a:moveTo>
                    <a:cubicBezTo>
                      <a:pt x="13" y="18"/>
                      <a:pt x="7" y="13"/>
                      <a:pt x="0" y="11"/>
                    </a:cubicBezTo>
                    <a:cubicBezTo>
                      <a:pt x="1" y="8"/>
                      <a:pt x="2" y="7"/>
                      <a:pt x="5" y="6"/>
                    </a:cubicBezTo>
                    <a:cubicBezTo>
                      <a:pt x="12" y="5"/>
                      <a:pt x="22" y="0"/>
                      <a:pt x="20" y="15"/>
                    </a:cubicBezTo>
                    <a:close/>
                  </a:path>
                </a:pathLst>
              </a:custGeom>
              <a:solidFill>
                <a:srgbClr val="7351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49" name="Freeform 153">
                <a:extLst>
                  <a:ext uri="{FF2B5EF4-FFF2-40B4-BE49-F238E27FC236}">
                    <a16:creationId xmlns:a16="http://schemas.microsoft.com/office/drawing/2014/main" id="{FD4CC6F1-3264-8400-43DD-7A2C7BFD963A}"/>
                  </a:ext>
                </a:extLst>
              </p:cNvPr>
              <p:cNvSpPr/>
              <p:nvPr/>
            </p:nvSpPr>
            <p:spPr bwMode="auto">
              <a:xfrm>
                <a:off x="3079" y="2060"/>
                <a:ext cx="43" cy="35"/>
              </a:xfrm>
              <a:custGeom>
                <a:avLst/>
                <a:gdLst>
                  <a:gd name="T0" fmla="*/ 12 w 24"/>
                  <a:gd name="T1" fmla="*/ 17 h 20"/>
                  <a:gd name="T2" fmla="*/ 0 w 24"/>
                  <a:gd name="T3" fmla="*/ 13 h 20"/>
                  <a:gd name="T4" fmla="*/ 17 w 24"/>
                  <a:gd name="T5" fmla="*/ 2 h 20"/>
                  <a:gd name="T6" fmla="*/ 22 w 24"/>
                  <a:gd name="T7" fmla="*/ 9 h 20"/>
                  <a:gd name="T8" fmla="*/ 12 w 24"/>
                  <a:gd name="T9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0">
                    <a:moveTo>
                      <a:pt x="12" y="17"/>
                    </a:moveTo>
                    <a:cubicBezTo>
                      <a:pt x="7" y="19"/>
                      <a:pt x="2" y="20"/>
                      <a:pt x="0" y="13"/>
                    </a:cubicBezTo>
                    <a:cubicBezTo>
                      <a:pt x="6" y="9"/>
                      <a:pt x="11" y="6"/>
                      <a:pt x="17" y="2"/>
                    </a:cubicBezTo>
                    <a:cubicBezTo>
                      <a:pt x="24" y="0"/>
                      <a:pt x="22" y="6"/>
                      <a:pt x="22" y="9"/>
                    </a:cubicBezTo>
                    <a:cubicBezTo>
                      <a:pt x="20" y="13"/>
                      <a:pt x="19" y="19"/>
                      <a:pt x="12" y="17"/>
                    </a:cubicBezTo>
                    <a:close/>
                  </a:path>
                </a:pathLst>
              </a:custGeom>
              <a:solidFill>
                <a:srgbClr val="7453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50" name="Freeform 154">
                <a:extLst>
                  <a:ext uri="{FF2B5EF4-FFF2-40B4-BE49-F238E27FC236}">
                    <a16:creationId xmlns:a16="http://schemas.microsoft.com/office/drawing/2014/main" id="{7609C039-1AF9-F010-F09E-7AFF64B1A06E}"/>
                  </a:ext>
                </a:extLst>
              </p:cNvPr>
              <p:cNvSpPr/>
              <p:nvPr/>
            </p:nvSpPr>
            <p:spPr bwMode="auto">
              <a:xfrm>
                <a:off x="2882" y="2024"/>
                <a:ext cx="36" cy="39"/>
              </a:xfrm>
              <a:custGeom>
                <a:avLst/>
                <a:gdLst>
                  <a:gd name="T0" fmla="*/ 15 w 20"/>
                  <a:gd name="T1" fmla="*/ 13 h 22"/>
                  <a:gd name="T2" fmla="*/ 0 w 20"/>
                  <a:gd name="T3" fmla="*/ 9 h 22"/>
                  <a:gd name="T4" fmla="*/ 20 w 20"/>
                  <a:gd name="T5" fmla="*/ 9 h 22"/>
                  <a:gd name="T6" fmla="*/ 15 w 20"/>
                  <a:gd name="T7" fmla="*/ 1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22">
                    <a:moveTo>
                      <a:pt x="15" y="13"/>
                    </a:moveTo>
                    <a:cubicBezTo>
                      <a:pt x="9" y="15"/>
                      <a:pt x="2" y="22"/>
                      <a:pt x="0" y="9"/>
                    </a:cubicBezTo>
                    <a:cubicBezTo>
                      <a:pt x="6" y="10"/>
                      <a:pt x="13" y="0"/>
                      <a:pt x="20" y="9"/>
                    </a:cubicBezTo>
                    <a:cubicBezTo>
                      <a:pt x="19" y="11"/>
                      <a:pt x="18" y="13"/>
                      <a:pt x="15" y="13"/>
                    </a:cubicBezTo>
                    <a:close/>
                  </a:path>
                </a:pathLst>
              </a:custGeom>
              <a:solidFill>
                <a:srgbClr val="795A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51" name="Freeform 155">
                <a:extLst>
                  <a:ext uri="{FF2B5EF4-FFF2-40B4-BE49-F238E27FC236}">
                    <a16:creationId xmlns:a16="http://schemas.microsoft.com/office/drawing/2014/main" id="{06A15286-3A45-F238-354C-727B4546E398}"/>
                  </a:ext>
                </a:extLst>
              </p:cNvPr>
              <p:cNvSpPr/>
              <p:nvPr/>
            </p:nvSpPr>
            <p:spPr bwMode="auto">
              <a:xfrm>
                <a:off x="3022" y="2053"/>
                <a:ext cx="38" cy="23"/>
              </a:xfrm>
              <a:custGeom>
                <a:avLst/>
                <a:gdLst>
                  <a:gd name="T0" fmla="*/ 17 w 21"/>
                  <a:gd name="T1" fmla="*/ 8 h 13"/>
                  <a:gd name="T2" fmla="*/ 12 w 21"/>
                  <a:gd name="T3" fmla="*/ 13 h 13"/>
                  <a:gd name="T4" fmla="*/ 4 w 21"/>
                  <a:gd name="T5" fmla="*/ 13 h 13"/>
                  <a:gd name="T6" fmla="*/ 1 w 21"/>
                  <a:gd name="T7" fmla="*/ 5 h 13"/>
                  <a:gd name="T8" fmla="*/ 13 w 21"/>
                  <a:gd name="T9" fmla="*/ 2 h 13"/>
                  <a:gd name="T10" fmla="*/ 17 w 21"/>
                  <a:gd name="T11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13">
                    <a:moveTo>
                      <a:pt x="17" y="8"/>
                    </a:moveTo>
                    <a:cubicBezTo>
                      <a:pt x="15" y="10"/>
                      <a:pt x="14" y="11"/>
                      <a:pt x="12" y="13"/>
                    </a:cubicBezTo>
                    <a:cubicBezTo>
                      <a:pt x="9" y="13"/>
                      <a:pt x="7" y="13"/>
                      <a:pt x="4" y="13"/>
                    </a:cubicBezTo>
                    <a:cubicBezTo>
                      <a:pt x="1" y="11"/>
                      <a:pt x="0" y="8"/>
                      <a:pt x="1" y="5"/>
                    </a:cubicBezTo>
                    <a:cubicBezTo>
                      <a:pt x="5" y="4"/>
                      <a:pt x="9" y="3"/>
                      <a:pt x="13" y="2"/>
                    </a:cubicBezTo>
                    <a:cubicBezTo>
                      <a:pt x="21" y="0"/>
                      <a:pt x="18" y="5"/>
                      <a:pt x="17" y="8"/>
                    </a:cubicBezTo>
                    <a:close/>
                  </a:path>
                </a:pathLst>
              </a:custGeom>
              <a:solidFill>
                <a:srgbClr val="795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52" name="Freeform 156">
                <a:extLst>
                  <a:ext uri="{FF2B5EF4-FFF2-40B4-BE49-F238E27FC236}">
                    <a16:creationId xmlns:a16="http://schemas.microsoft.com/office/drawing/2014/main" id="{4C8051BC-882F-3D1D-74EC-5E5B4C9E4E32}"/>
                  </a:ext>
                </a:extLst>
              </p:cNvPr>
              <p:cNvSpPr/>
              <p:nvPr/>
            </p:nvSpPr>
            <p:spPr bwMode="auto">
              <a:xfrm>
                <a:off x="2994" y="2038"/>
                <a:ext cx="21" cy="50"/>
              </a:xfrm>
              <a:custGeom>
                <a:avLst/>
                <a:gdLst>
                  <a:gd name="T0" fmla="*/ 12 w 12"/>
                  <a:gd name="T1" fmla="*/ 13 h 28"/>
                  <a:gd name="T2" fmla="*/ 0 w 12"/>
                  <a:gd name="T3" fmla="*/ 13 h 28"/>
                  <a:gd name="T4" fmla="*/ 12 w 12"/>
                  <a:gd name="T5" fmla="*/ 1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28">
                    <a:moveTo>
                      <a:pt x="12" y="13"/>
                    </a:moveTo>
                    <a:cubicBezTo>
                      <a:pt x="9" y="28"/>
                      <a:pt x="4" y="14"/>
                      <a:pt x="0" y="13"/>
                    </a:cubicBezTo>
                    <a:cubicBezTo>
                      <a:pt x="4" y="0"/>
                      <a:pt x="8" y="7"/>
                      <a:pt x="12" y="13"/>
                    </a:cubicBezTo>
                    <a:close/>
                  </a:path>
                </a:pathLst>
              </a:custGeom>
              <a:solidFill>
                <a:srgbClr val="4A38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53" name="Freeform 157">
                <a:extLst>
                  <a:ext uri="{FF2B5EF4-FFF2-40B4-BE49-F238E27FC236}">
                    <a16:creationId xmlns:a16="http://schemas.microsoft.com/office/drawing/2014/main" id="{A0B1D838-482B-272A-0EE5-1F5E6C150EDB}"/>
                  </a:ext>
                </a:extLst>
              </p:cNvPr>
              <p:cNvSpPr/>
              <p:nvPr/>
            </p:nvSpPr>
            <p:spPr bwMode="auto">
              <a:xfrm>
                <a:off x="2930" y="2028"/>
                <a:ext cx="30" cy="39"/>
              </a:xfrm>
              <a:custGeom>
                <a:avLst/>
                <a:gdLst>
                  <a:gd name="T0" fmla="*/ 16 w 17"/>
                  <a:gd name="T1" fmla="*/ 15 h 22"/>
                  <a:gd name="T2" fmla="*/ 1 w 17"/>
                  <a:gd name="T3" fmla="*/ 14 h 22"/>
                  <a:gd name="T4" fmla="*/ 4 w 17"/>
                  <a:gd name="T5" fmla="*/ 11 h 22"/>
                  <a:gd name="T6" fmla="*/ 16 w 17"/>
                  <a:gd name="T7" fmla="*/ 1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2">
                    <a:moveTo>
                      <a:pt x="16" y="15"/>
                    </a:moveTo>
                    <a:cubicBezTo>
                      <a:pt x="11" y="17"/>
                      <a:pt x="6" y="22"/>
                      <a:pt x="1" y="14"/>
                    </a:cubicBezTo>
                    <a:cubicBezTo>
                      <a:pt x="0" y="11"/>
                      <a:pt x="0" y="9"/>
                      <a:pt x="4" y="11"/>
                    </a:cubicBezTo>
                    <a:cubicBezTo>
                      <a:pt x="7" y="15"/>
                      <a:pt x="17" y="0"/>
                      <a:pt x="16" y="15"/>
                    </a:cubicBezTo>
                    <a:close/>
                  </a:path>
                </a:pathLst>
              </a:custGeom>
              <a:solidFill>
                <a:srgbClr val="795A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54" name="Freeform 158">
                <a:extLst>
                  <a:ext uri="{FF2B5EF4-FFF2-40B4-BE49-F238E27FC236}">
                    <a16:creationId xmlns:a16="http://schemas.microsoft.com/office/drawing/2014/main" id="{0D090242-A092-FA9A-013E-C600E575455C}"/>
                  </a:ext>
                </a:extLst>
              </p:cNvPr>
              <p:cNvSpPr/>
              <p:nvPr/>
            </p:nvSpPr>
            <p:spPr bwMode="auto">
              <a:xfrm>
                <a:off x="2448" y="1939"/>
                <a:ext cx="35" cy="23"/>
              </a:xfrm>
              <a:custGeom>
                <a:avLst/>
                <a:gdLst>
                  <a:gd name="T0" fmla="*/ 20 w 20"/>
                  <a:gd name="T1" fmla="*/ 9 h 13"/>
                  <a:gd name="T2" fmla="*/ 16 w 20"/>
                  <a:gd name="T3" fmla="*/ 13 h 13"/>
                  <a:gd name="T4" fmla="*/ 5 w 20"/>
                  <a:gd name="T5" fmla="*/ 13 h 13"/>
                  <a:gd name="T6" fmla="*/ 9 w 20"/>
                  <a:gd name="T7" fmla="*/ 1 h 13"/>
                  <a:gd name="T8" fmla="*/ 20 w 20"/>
                  <a:gd name="T9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3">
                    <a:moveTo>
                      <a:pt x="20" y="9"/>
                    </a:moveTo>
                    <a:cubicBezTo>
                      <a:pt x="19" y="10"/>
                      <a:pt x="18" y="12"/>
                      <a:pt x="16" y="13"/>
                    </a:cubicBezTo>
                    <a:cubicBezTo>
                      <a:pt x="13" y="10"/>
                      <a:pt x="9" y="10"/>
                      <a:pt x="5" y="13"/>
                    </a:cubicBezTo>
                    <a:cubicBezTo>
                      <a:pt x="0" y="7"/>
                      <a:pt x="3" y="4"/>
                      <a:pt x="9" y="1"/>
                    </a:cubicBezTo>
                    <a:cubicBezTo>
                      <a:pt x="15" y="0"/>
                      <a:pt x="18" y="4"/>
                      <a:pt x="20" y="9"/>
                    </a:cubicBezTo>
                    <a:close/>
                  </a:path>
                </a:pathLst>
              </a:custGeom>
              <a:solidFill>
                <a:srgbClr val="6C4F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55" name="Freeform 159">
                <a:extLst>
                  <a:ext uri="{FF2B5EF4-FFF2-40B4-BE49-F238E27FC236}">
                    <a16:creationId xmlns:a16="http://schemas.microsoft.com/office/drawing/2014/main" id="{341CBB38-4FA9-7F16-CFDA-6718A2522035}"/>
                  </a:ext>
                </a:extLst>
              </p:cNvPr>
              <p:cNvSpPr/>
              <p:nvPr/>
            </p:nvSpPr>
            <p:spPr bwMode="auto">
              <a:xfrm>
                <a:off x="2629" y="1932"/>
                <a:ext cx="33" cy="26"/>
              </a:xfrm>
              <a:custGeom>
                <a:avLst/>
                <a:gdLst>
                  <a:gd name="T0" fmla="*/ 2 w 19"/>
                  <a:gd name="T1" fmla="*/ 4 h 15"/>
                  <a:gd name="T2" fmla="*/ 14 w 19"/>
                  <a:gd name="T3" fmla="*/ 1 h 15"/>
                  <a:gd name="T4" fmla="*/ 19 w 19"/>
                  <a:gd name="T5" fmla="*/ 6 h 15"/>
                  <a:gd name="T6" fmla="*/ 19 w 19"/>
                  <a:gd name="T7" fmla="*/ 13 h 15"/>
                  <a:gd name="T8" fmla="*/ 3 w 19"/>
                  <a:gd name="T9" fmla="*/ 8 h 15"/>
                  <a:gd name="T10" fmla="*/ 1 w 19"/>
                  <a:gd name="T11" fmla="*/ 6 h 15"/>
                  <a:gd name="T12" fmla="*/ 2 w 19"/>
                  <a:gd name="T13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5">
                    <a:moveTo>
                      <a:pt x="2" y="4"/>
                    </a:moveTo>
                    <a:cubicBezTo>
                      <a:pt x="5" y="0"/>
                      <a:pt x="10" y="1"/>
                      <a:pt x="14" y="1"/>
                    </a:cubicBezTo>
                    <a:cubicBezTo>
                      <a:pt x="17" y="1"/>
                      <a:pt x="18" y="3"/>
                      <a:pt x="19" y="6"/>
                    </a:cubicBezTo>
                    <a:cubicBezTo>
                      <a:pt x="19" y="8"/>
                      <a:pt x="19" y="10"/>
                      <a:pt x="19" y="13"/>
                    </a:cubicBezTo>
                    <a:cubicBezTo>
                      <a:pt x="12" y="15"/>
                      <a:pt x="8" y="8"/>
                      <a:pt x="3" y="8"/>
                    </a:cubicBezTo>
                    <a:cubicBezTo>
                      <a:pt x="1" y="7"/>
                      <a:pt x="0" y="6"/>
                      <a:pt x="1" y="6"/>
                    </a:cubicBezTo>
                    <a:cubicBezTo>
                      <a:pt x="1" y="5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A992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56" name="Freeform 160">
                <a:extLst>
                  <a:ext uri="{FF2B5EF4-FFF2-40B4-BE49-F238E27FC236}">
                    <a16:creationId xmlns:a16="http://schemas.microsoft.com/office/drawing/2014/main" id="{2E7BDB6C-8A85-55B9-1A0D-DD5B10D64A3E}"/>
                  </a:ext>
                </a:extLst>
              </p:cNvPr>
              <p:cNvSpPr/>
              <p:nvPr/>
            </p:nvSpPr>
            <p:spPr bwMode="auto">
              <a:xfrm>
                <a:off x="2682" y="1942"/>
                <a:ext cx="50" cy="18"/>
              </a:xfrm>
              <a:custGeom>
                <a:avLst/>
                <a:gdLst>
                  <a:gd name="T0" fmla="*/ 13 w 28"/>
                  <a:gd name="T1" fmla="*/ 8 h 10"/>
                  <a:gd name="T2" fmla="*/ 3 w 28"/>
                  <a:gd name="T3" fmla="*/ 10 h 10"/>
                  <a:gd name="T4" fmla="*/ 0 w 28"/>
                  <a:gd name="T5" fmla="*/ 7 h 10"/>
                  <a:gd name="T6" fmla="*/ 28 w 28"/>
                  <a:gd name="T7" fmla="*/ 3 h 10"/>
                  <a:gd name="T8" fmla="*/ 13 w 28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0">
                    <a:moveTo>
                      <a:pt x="13" y="8"/>
                    </a:moveTo>
                    <a:cubicBezTo>
                      <a:pt x="10" y="8"/>
                      <a:pt x="7" y="9"/>
                      <a:pt x="3" y="10"/>
                    </a:cubicBezTo>
                    <a:cubicBezTo>
                      <a:pt x="2" y="9"/>
                      <a:pt x="1" y="8"/>
                      <a:pt x="0" y="7"/>
                    </a:cubicBezTo>
                    <a:cubicBezTo>
                      <a:pt x="8" y="0"/>
                      <a:pt x="17" y="3"/>
                      <a:pt x="28" y="3"/>
                    </a:cubicBezTo>
                    <a:cubicBezTo>
                      <a:pt x="22" y="9"/>
                      <a:pt x="17" y="6"/>
                      <a:pt x="13" y="8"/>
                    </a:cubicBezTo>
                    <a:close/>
                  </a:path>
                </a:pathLst>
              </a:custGeom>
              <a:solidFill>
                <a:srgbClr val="6D5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57" name="Freeform 161">
                <a:extLst>
                  <a:ext uri="{FF2B5EF4-FFF2-40B4-BE49-F238E27FC236}">
                    <a16:creationId xmlns:a16="http://schemas.microsoft.com/office/drawing/2014/main" id="{0CFD9C5D-6008-B2C3-2270-CD3DA17E1BF3}"/>
                  </a:ext>
                </a:extLst>
              </p:cNvPr>
              <p:cNvSpPr/>
              <p:nvPr/>
            </p:nvSpPr>
            <p:spPr bwMode="auto">
              <a:xfrm>
                <a:off x="2357" y="1907"/>
                <a:ext cx="23" cy="28"/>
              </a:xfrm>
              <a:custGeom>
                <a:avLst/>
                <a:gdLst>
                  <a:gd name="T0" fmla="*/ 7 w 13"/>
                  <a:gd name="T1" fmla="*/ 15 h 16"/>
                  <a:gd name="T2" fmla="*/ 0 w 13"/>
                  <a:gd name="T3" fmla="*/ 7 h 16"/>
                  <a:gd name="T4" fmla="*/ 12 w 13"/>
                  <a:gd name="T5" fmla="*/ 10 h 16"/>
                  <a:gd name="T6" fmla="*/ 7 w 13"/>
                  <a:gd name="T7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6">
                    <a:moveTo>
                      <a:pt x="7" y="15"/>
                    </a:moveTo>
                    <a:cubicBezTo>
                      <a:pt x="2" y="15"/>
                      <a:pt x="0" y="12"/>
                      <a:pt x="0" y="7"/>
                    </a:cubicBezTo>
                    <a:cubicBezTo>
                      <a:pt x="4" y="5"/>
                      <a:pt x="10" y="0"/>
                      <a:pt x="12" y="10"/>
                    </a:cubicBezTo>
                    <a:cubicBezTo>
                      <a:pt x="13" y="14"/>
                      <a:pt x="12" y="16"/>
                      <a:pt x="7" y="15"/>
                    </a:cubicBezTo>
                    <a:close/>
                  </a:path>
                </a:pathLst>
              </a:custGeom>
              <a:solidFill>
                <a:srgbClr val="664C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58" name="Freeform 162">
                <a:extLst>
                  <a:ext uri="{FF2B5EF4-FFF2-40B4-BE49-F238E27FC236}">
                    <a16:creationId xmlns:a16="http://schemas.microsoft.com/office/drawing/2014/main" id="{25F3BDC7-5F5E-F275-A260-AE8273023C4C}"/>
                  </a:ext>
                </a:extLst>
              </p:cNvPr>
              <p:cNvSpPr/>
              <p:nvPr/>
            </p:nvSpPr>
            <p:spPr bwMode="auto">
              <a:xfrm>
                <a:off x="2909" y="2037"/>
                <a:ext cx="28" cy="17"/>
              </a:xfrm>
              <a:custGeom>
                <a:avLst/>
                <a:gdLst>
                  <a:gd name="T0" fmla="*/ 16 w 16"/>
                  <a:gd name="T1" fmla="*/ 6 h 10"/>
                  <a:gd name="T2" fmla="*/ 13 w 16"/>
                  <a:gd name="T3" fmla="*/ 9 h 10"/>
                  <a:gd name="T4" fmla="*/ 1 w 16"/>
                  <a:gd name="T5" fmla="*/ 10 h 10"/>
                  <a:gd name="T6" fmla="*/ 0 w 16"/>
                  <a:gd name="T7" fmla="*/ 6 h 10"/>
                  <a:gd name="T8" fmla="*/ 5 w 16"/>
                  <a:gd name="T9" fmla="*/ 2 h 10"/>
                  <a:gd name="T10" fmla="*/ 16 w 16"/>
                  <a:gd name="T11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0">
                    <a:moveTo>
                      <a:pt x="16" y="6"/>
                    </a:moveTo>
                    <a:cubicBezTo>
                      <a:pt x="15" y="7"/>
                      <a:pt x="14" y="8"/>
                      <a:pt x="13" y="9"/>
                    </a:cubicBezTo>
                    <a:cubicBezTo>
                      <a:pt x="9" y="10"/>
                      <a:pt x="5" y="10"/>
                      <a:pt x="1" y="10"/>
                    </a:cubicBezTo>
                    <a:cubicBezTo>
                      <a:pt x="0" y="8"/>
                      <a:pt x="0" y="7"/>
                      <a:pt x="0" y="6"/>
                    </a:cubicBezTo>
                    <a:cubicBezTo>
                      <a:pt x="2" y="5"/>
                      <a:pt x="3" y="3"/>
                      <a:pt x="5" y="2"/>
                    </a:cubicBezTo>
                    <a:cubicBezTo>
                      <a:pt x="9" y="2"/>
                      <a:pt x="14" y="0"/>
                      <a:pt x="16" y="6"/>
                    </a:cubicBezTo>
                    <a:close/>
                  </a:path>
                </a:pathLst>
              </a:custGeom>
              <a:solidFill>
                <a:srgbClr val="7C59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59" name="Freeform 163">
                <a:extLst>
                  <a:ext uri="{FF2B5EF4-FFF2-40B4-BE49-F238E27FC236}">
                    <a16:creationId xmlns:a16="http://schemas.microsoft.com/office/drawing/2014/main" id="{8EE15CFA-36B2-70F2-C6E0-7C15378E2541}"/>
                  </a:ext>
                </a:extLst>
              </p:cNvPr>
              <p:cNvSpPr/>
              <p:nvPr/>
            </p:nvSpPr>
            <p:spPr bwMode="auto">
              <a:xfrm>
                <a:off x="2709" y="2006"/>
                <a:ext cx="19" cy="18"/>
              </a:xfrm>
              <a:custGeom>
                <a:avLst/>
                <a:gdLst>
                  <a:gd name="T0" fmla="*/ 11 w 11"/>
                  <a:gd name="T1" fmla="*/ 7 h 10"/>
                  <a:gd name="T2" fmla="*/ 7 w 11"/>
                  <a:gd name="T3" fmla="*/ 10 h 10"/>
                  <a:gd name="T4" fmla="*/ 0 w 11"/>
                  <a:gd name="T5" fmla="*/ 4 h 10"/>
                  <a:gd name="T6" fmla="*/ 4 w 11"/>
                  <a:gd name="T7" fmla="*/ 0 h 10"/>
                  <a:gd name="T8" fmla="*/ 11 w 11"/>
                  <a:gd name="T9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0">
                    <a:moveTo>
                      <a:pt x="11" y="7"/>
                    </a:moveTo>
                    <a:cubicBezTo>
                      <a:pt x="11" y="9"/>
                      <a:pt x="9" y="10"/>
                      <a:pt x="7" y="10"/>
                    </a:cubicBezTo>
                    <a:cubicBezTo>
                      <a:pt x="5" y="8"/>
                      <a:pt x="0" y="8"/>
                      <a:pt x="0" y="4"/>
                    </a:cubicBezTo>
                    <a:cubicBezTo>
                      <a:pt x="0" y="2"/>
                      <a:pt x="3" y="0"/>
                      <a:pt x="4" y="0"/>
                    </a:cubicBezTo>
                    <a:cubicBezTo>
                      <a:pt x="9" y="0"/>
                      <a:pt x="9" y="4"/>
                      <a:pt x="11" y="7"/>
                    </a:cubicBezTo>
                    <a:close/>
                  </a:path>
                </a:pathLst>
              </a:custGeom>
              <a:solidFill>
                <a:srgbClr val="3326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60" name="Freeform 164">
                <a:extLst>
                  <a:ext uri="{FF2B5EF4-FFF2-40B4-BE49-F238E27FC236}">
                    <a16:creationId xmlns:a16="http://schemas.microsoft.com/office/drawing/2014/main" id="{F7934489-154D-1A01-E4D8-0A782AB0291E}"/>
                  </a:ext>
                </a:extLst>
              </p:cNvPr>
              <p:cNvSpPr/>
              <p:nvPr/>
            </p:nvSpPr>
            <p:spPr bwMode="auto">
              <a:xfrm>
                <a:off x="2428" y="1934"/>
                <a:ext cx="31" cy="21"/>
              </a:xfrm>
              <a:custGeom>
                <a:avLst/>
                <a:gdLst>
                  <a:gd name="T0" fmla="*/ 7 w 17"/>
                  <a:gd name="T1" fmla="*/ 12 h 12"/>
                  <a:gd name="T2" fmla="*/ 0 w 17"/>
                  <a:gd name="T3" fmla="*/ 4 h 12"/>
                  <a:gd name="T4" fmla="*/ 15 w 17"/>
                  <a:gd name="T5" fmla="*/ 0 h 12"/>
                  <a:gd name="T6" fmla="*/ 7 w 17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2">
                    <a:moveTo>
                      <a:pt x="7" y="12"/>
                    </a:moveTo>
                    <a:cubicBezTo>
                      <a:pt x="2" y="12"/>
                      <a:pt x="0" y="9"/>
                      <a:pt x="0" y="4"/>
                    </a:cubicBezTo>
                    <a:cubicBezTo>
                      <a:pt x="5" y="3"/>
                      <a:pt x="10" y="1"/>
                      <a:pt x="15" y="0"/>
                    </a:cubicBezTo>
                    <a:cubicBezTo>
                      <a:pt x="17" y="7"/>
                      <a:pt x="12" y="9"/>
                      <a:pt x="7" y="12"/>
                    </a:cubicBezTo>
                    <a:close/>
                  </a:path>
                </a:pathLst>
              </a:custGeom>
              <a:solidFill>
                <a:srgbClr val="7759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61" name="Freeform 165">
                <a:extLst>
                  <a:ext uri="{FF2B5EF4-FFF2-40B4-BE49-F238E27FC236}">
                    <a16:creationId xmlns:a16="http://schemas.microsoft.com/office/drawing/2014/main" id="{89FD056C-9FD4-E837-A0E5-D0ADC2D8EA13}"/>
                  </a:ext>
                </a:extLst>
              </p:cNvPr>
              <p:cNvSpPr/>
              <p:nvPr/>
            </p:nvSpPr>
            <p:spPr bwMode="auto">
              <a:xfrm>
                <a:off x="2602" y="1916"/>
                <a:ext cx="32" cy="32"/>
              </a:xfrm>
              <a:custGeom>
                <a:avLst/>
                <a:gdLst>
                  <a:gd name="T0" fmla="*/ 17 w 18"/>
                  <a:gd name="T1" fmla="*/ 13 h 18"/>
                  <a:gd name="T2" fmla="*/ 18 w 18"/>
                  <a:gd name="T3" fmla="*/ 17 h 18"/>
                  <a:gd name="T4" fmla="*/ 13 w 18"/>
                  <a:gd name="T5" fmla="*/ 18 h 18"/>
                  <a:gd name="T6" fmla="*/ 1 w 18"/>
                  <a:gd name="T7" fmla="*/ 6 h 18"/>
                  <a:gd name="T8" fmla="*/ 1 w 18"/>
                  <a:gd name="T9" fmla="*/ 2 h 18"/>
                  <a:gd name="T10" fmla="*/ 17 w 18"/>
                  <a:gd name="T11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18">
                    <a:moveTo>
                      <a:pt x="17" y="13"/>
                    </a:moveTo>
                    <a:cubicBezTo>
                      <a:pt x="17" y="14"/>
                      <a:pt x="18" y="16"/>
                      <a:pt x="18" y="17"/>
                    </a:cubicBezTo>
                    <a:cubicBezTo>
                      <a:pt x="16" y="17"/>
                      <a:pt x="15" y="18"/>
                      <a:pt x="13" y="18"/>
                    </a:cubicBezTo>
                    <a:cubicBezTo>
                      <a:pt x="9" y="14"/>
                      <a:pt x="5" y="10"/>
                      <a:pt x="1" y="6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11" y="0"/>
                      <a:pt x="10" y="13"/>
                      <a:pt x="17" y="13"/>
                    </a:cubicBezTo>
                    <a:close/>
                  </a:path>
                </a:pathLst>
              </a:custGeom>
              <a:solidFill>
                <a:srgbClr val="9880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62" name="Freeform 166">
                <a:extLst>
                  <a:ext uri="{FF2B5EF4-FFF2-40B4-BE49-F238E27FC236}">
                    <a16:creationId xmlns:a16="http://schemas.microsoft.com/office/drawing/2014/main" id="{BB1AF2D4-33B8-B523-BF1B-8AA52B6E51FC}"/>
                  </a:ext>
                </a:extLst>
              </p:cNvPr>
              <p:cNvSpPr/>
              <p:nvPr/>
            </p:nvSpPr>
            <p:spPr bwMode="auto">
              <a:xfrm>
                <a:off x="3108" y="2054"/>
                <a:ext cx="24" cy="25"/>
              </a:xfrm>
              <a:custGeom>
                <a:avLst/>
                <a:gdLst>
                  <a:gd name="T0" fmla="*/ 5 w 14"/>
                  <a:gd name="T1" fmla="*/ 12 h 14"/>
                  <a:gd name="T2" fmla="*/ 1 w 14"/>
                  <a:gd name="T3" fmla="*/ 5 h 14"/>
                  <a:gd name="T4" fmla="*/ 0 w 14"/>
                  <a:gd name="T5" fmla="*/ 1 h 14"/>
                  <a:gd name="T6" fmla="*/ 13 w 14"/>
                  <a:gd name="T7" fmla="*/ 4 h 14"/>
                  <a:gd name="T8" fmla="*/ 13 w 14"/>
                  <a:gd name="T9" fmla="*/ 12 h 14"/>
                  <a:gd name="T10" fmla="*/ 5 w 14"/>
                  <a:gd name="T11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4">
                    <a:moveTo>
                      <a:pt x="5" y="12"/>
                    </a:moveTo>
                    <a:cubicBezTo>
                      <a:pt x="3" y="9"/>
                      <a:pt x="2" y="7"/>
                      <a:pt x="1" y="5"/>
                    </a:cubicBezTo>
                    <a:cubicBezTo>
                      <a:pt x="1" y="4"/>
                      <a:pt x="1" y="2"/>
                      <a:pt x="0" y="1"/>
                    </a:cubicBezTo>
                    <a:cubicBezTo>
                      <a:pt x="5" y="0"/>
                      <a:pt x="9" y="0"/>
                      <a:pt x="13" y="4"/>
                    </a:cubicBezTo>
                    <a:cubicBezTo>
                      <a:pt x="11" y="6"/>
                      <a:pt x="14" y="9"/>
                      <a:pt x="13" y="12"/>
                    </a:cubicBezTo>
                    <a:cubicBezTo>
                      <a:pt x="10" y="14"/>
                      <a:pt x="7" y="14"/>
                      <a:pt x="5" y="12"/>
                    </a:cubicBezTo>
                    <a:close/>
                  </a:path>
                </a:pathLst>
              </a:custGeom>
              <a:solidFill>
                <a:srgbClr val="5028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63" name="Freeform 167">
                <a:extLst>
                  <a:ext uri="{FF2B5EF4-FFF2-40B4-BE49-F238E27FC236}">
                    <a16:creationId xmlns:a16="http://schemas.microsoft.com/office/drawing/2014/main" id="{07B6997A-0D0B-BFCC-0AB4-AC650790F8CA}"/>
                  </a:ext>
                </a:extLst>
              </p:cNvPr>
              <p:cNvSpPr/>
              <p:nvPr/>
            </p:nvSpPr>
            <p:spPr bwMode="auto">
              <a:xfrm>
                <a:off x="2588" y="1969"/>
                <a:ext cx="23" cy="36"/>
              </a:xfrm>
              <a:custGeom>
                <a:avLst/>
                <a:gdLst>
                  <a:gd name="T0" fmla="*/ 13 w 13"/>
                  <a:gd name="T1" fmla="*/ 8 h 20"/>
                  <a:gd name="T2" fmla="*/ 1 w 13"/>
                  <a:gd name="T3" fmla="*/ 4 h 20"/>
                  <a:gd name="T4" fmla="*/ 13 w 13"/>
                  <a:gd name="T5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20">
                    <a:moveTo>
                      <a:pt x="13" y="8"/>
                    </a:moveTo>
                    <a:cubicBezTo>
                      <a:pt x="10" y="3"/>
                      <a:pt x="0" y="20"/>
                      <a:pt x="1" y="4"/>
                    </a:cubicBezTo>
                    <a:cubicBezTo>
                      <a:pt x="6" y="2"/>
                      <a:pt x="11" y="0"/>
                      <a:pt x="13" y="8"/>
                    </a:cubicBezTo>
                    <a:close/>
                  </a:path>
                </a:pathLst>
              </a:custGeom>
              <a:solidFill>
                <a:srgbClr val="7B5F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64" name="Freeform 168">
                <a:extLst>
                  <a:ext uri="{FF2B5EF4-FFF2-40B4-BE49-F238E27FC236}">
                    <a16:creationId xmlns:a16="http://schemas.microsoft.com/office/drawing/2014/main" id="{0829B8D9-392C-3131-5C74-D56D0E175275}"/>
                  </a:ext>
                </a:extLst>
              </p:cNvPr>
              <p:cNvSpPr/>
              <p:nvPr/>
            </p:nvSpPr>
            <p:spPr bwMode="auto">
              <a:xfrm>
                <a:off x="2441" y="1934"/>
                <a:ext cx="23" cy="28"/>
              </a:xfrm>
              <a:custGeom>
                <a:avLst/>
                <a:gdLst>
                  <a:gd name="T0" fmla="*/ 0 w 13"/>
                  <a:gd name="T1" fmla="*/ 12 h 16"/>
                  <a:gd name="T2" fmla="*/ 8 w 13"/>
                  <a:gd name="T3" fmla="*/ 0 h 16"/>
                  <a:gd name="T4" fmla="*/ 13 w 13"/>
                  <a:gd name="T5" fmla="*/ 4 h 16"/>
                  <a:gd name="T6" fmla="*/ 9 w 13"/>
                  <a:gd name="T7" fmla="*/ 16 h 16"/>
                  <a:gd name="T8" fmla="*/ 0 w 13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6">
                    <a:moveTo>
                      <a:pt x="0" y="12"/>
                    </a:moveTo>
                    <a:cubicBezTo>
                      <a:pt x="3" y="8"/>
                      <a:pt x="5" y="4"/>
                      <a:pt x="8" y="0"/>
                    </a:cubicBezTo>
                    <a:cubicBezTo>
                      <a:pt x="10" y="1"/>
                      <a:pt x="11" y="3"/>
                      <a:pt x="13" y="4"/>
                    </a:cubicBezTo>
                    <a:cubicBezTo>
                      <a:pt x="11" y="8"/>
                      <a:pt x="10" y="12"/>
                      <a:pt x="9" y="16"/>
                    </a:cubicBezTo>
                    <a:cubicBezTo>
                      <a:pt x="6" y="14"/>
                      <a:pt x="3" y="13"/>
                      <a:pt x="0" y="12"/>
                    </a:cubicBezTo>
                    <a:close/>
                  </a:path>
                </a:pathLst>
              </a:custGeom>
              <a:solidFill>
                <a:srgbClr val="5134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65" name="Freeform 169">
                <a:extLst>
                  <a:ext uri="{FF2B5EF4-FFF2-40B4-BE49-F238E27FC236}">
                    <a16:creationId xmlns:a16="http://schemas.microsoft.com/office/drawing/2014/main" id="{34C1858F-3A16-21A4-4DB5-303D81249938}"/>
                  </a:ext>
                </a:extLst>
              </p:cNvPr>
              <p:cNvSpPr/>
              <p:nvPr/>
            </p:nvSpPr>
            <p:spPr bwMode="auto">
              <a:xfrm>
                <a:off x="2519" y="1958"/>
                <a:ext cx="21" cy="18"/>
              </a:xfrm>
              <a:custGeom>
                <a:avLst/>
                <a:gdLst>
                  <a:gd name="T0" fmla="*/ 12 w 12"/>
                  <a:gd name="T1" fmla="*/ 6 h 10"/>
                  <a:gd name="T2" fmla="*/ 8 w 12"/>
                  <a:gd name="T3" fmla="*/ 10 h 10"/>
                  <a:gd name="T4" fmla="*/ 2 w 12"/>
                  <a:gd name="T5" fmla="*/ 5 h 10"/>
                  <a:gd name="T6" fmla="*/ 12 w 12"/>
                  <a:gd name="T7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0">
                    <a:moveTo>
                      <a:pt x="12" y="6"/>
                    </a:moveTo>
                    <a:cubicBezTo>
                      <a:pt x="11" y="7"/>
                      <a:pt x="10" y="8"/>
                      <a:pt x="8" y="10"/>
                    </a:cubicBezTo>
                    <a:cubicBezTo>
                      <a:pt x="5" y="9"/>
                      <a:pt x="0" y="9"/>
                      <a:pt x="2" y="5"/>
                    </a:cubicBezTo>
                    <a:cubicBezTo>
                      <a:pt x="5" y="0"/>
                      <a:pt x="9" y="1"/>
                      <a:pt x="12" y="6"/>
                    </a:cubicBezTo>
                    <a:close/>
                  </a:path>
                </a:pathLst>
              </a:custGeom>
              <a:solidFill>
                <a:srgbClr val="775C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66" name="Freeform 170">
                <a:extLst>
                  <a:ext uri="{FF2B5EF4-FFF2-40B4-BE49-F238E27FC236}">
                    <a16:creationId xmlns:a16="http://schemas.microsoft.com/office/drawing/2014/main" id="{65AB0A0B-1406-3FC6-8C6A-D237A31DDE2A}"/>
                  </a:ext>
                </a:extLst>
              </p:cNvPr>
              <p:cNvSpPr/>
              <p:nvPr/>
            </p:nvSpPr>
            <p:spPr bwMode="auto">
              <a:xfrm>
                <a:off x="2370" y="1921"/>
                <a:ext cx="23" cy="18"/>
              </a:xfrm>
              <a:custGeom>
                <a:avLst/>
                <a:gdLst>
                  <a:gd name="T0" fmla="*/ 0 w 13"/>
                  <a:gd name="T1" fmla="*/ 7 h 10"/>
                  <a:gd name="T2" fmla="*/ 5 w 13"/>
                  <a:gd name="T3" fmla="*/ 2 h 10"/>
                  <a:gd name="T4" fmla="*/ 12 w 13"/>
                  <a:gd name="T5" fmla="*/ 7 h 10"/>
                  <a:gd name="T6" fmla="*/ 1 w 13"/>
                  <a:gd name="T7" fmla="*/ 10 h 10"/>
                  <a:gd name="T8" fmla="*/ 0 w 13"/>
                  <a:gd name="T9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0">
                    <a:moveTo>
                      <a:pt x="0" y="7"/>
                    </a:moveTo>
                    <a:cubicBezTo>
                      <a:pt x="2" y="5"/>
                      <a:pt x="3" y="4"/>
                      <a:pt x="5" y="2"/>
                    </a:cubicBezTo>
                    <a:cubicBezTo>
                      <a:pt x="9" y="1"/>
                      <a:pt x="13" y="0"/>
                      <a:pt x="12" y="7"/>
                    </a:cubicBezTo>
                    <a:cubicBezTo>
                      <a:pt x="9" y="8"/>
                      <a:pt x="5" y="9"/>
                      <a:pt x="1" y="10"/>
                    </a:cubicBezTo>
                    <a:cubicBezTo>
                      <a:pt x="1" y="9"/>
                      <a:pt x="1" y="8"/>
                      <a:pt x="0" y="7"/>
                    </a:cubicBezTo>
                    <a:close/>
                  </a:path>
                </a:pathLst>
              </a:custGeom>
              <a:solidFill>
                <a:srgbClr val="7154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67" name="Freeform 171">
                <a:extLst>
                  <a:ext uri="{FF2B5EF4-FFF2-40B4-BE49-F238E27FC236}">
                    <a16:creationId xmlns:a16="http://schemas.microsoft.com/office/drawing/2014/main" id="{495AA499-3EF6-D1FF-8E83-38CD656FD2DB}"/>
                  </a:ext>
                </a:extLst>
              </p:cNvPr>
              <p:cNvSpPr/>
              <p:nvPr/>
            </p:nvSpPr>
            <p:spPr bwMode="auto">
              <a:xfrm>
                <a:off x="2079" y="1514"/>
                <a:ext cx="48" cy="64"/>
              </a:xfrm>
              <a:custGeom>
                <a:avLst/>
                <a:gdLst>
                  <a:gd name="T0" fmla="*/ 1 w 27"/>
                  <a:gd name="T1" fmla="*/ 20 h 36"/>
                  <a:gd name="T2" fmla="*/ 0 w 27"/>
                  <a:gd name="T3" fmla="*/ 7 h 36"/>
                  <a:gd name="T4" fmla="*/ 4 w 27"/>
                  <a:gd name="T5" fmla="*/ 4 h 36"/>
                  <a:gd name="T6" fmla="*/ 9 w 27"/>
                  <a:gd name="T7" fmla="*/ 0 h 36"/>
                  <a:gd name="T8" fmla="*/ 19 w 27"/>
                  <a:gd name="T9" fmla="*/ 14 h 36"/>
                  <a:gd name="T10" fmla="*/ 15 w 27"/>
                  <a:gd name="T11" fmla="*/ 36 h 36"/>
                  <a:gd name="T12" fmla="*/ 1 w 27"/>
                  <a:gd name="T13" fmla="*/ 2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36">
                    <a:moveTo>
                      <a:pt x="1" y="20"/>
                    </a:moveTo>
                    <a:cubicBezTo>
                      <a:pt x="1" y="15"/>
                      <a:pt x="0" y="11"/>
                      <a:pt x="0" y="7"/>
                    </a:cubicBezTo>
                    <a:cubicBezTo>
                      <a:pt x="1" y="6"/>
                      <a:pt x="3" y="5"/>
                      <a:pt x="4" y="4"/>
                    </a:cubicBezTo>
                    <a:cubicBezTo>
                      <a:pt x="5" y="3"/>
                      <a:pt x="7" y="2"/>
                      <a:pt x="9" y="0"/>
                    </a:cubicBezTo>
                    <a:cubicBezTo>
                      <a:pt x="12" y="5"/>
                      <a:pt x="16" y="9"/>
                      <a:pt x="19" y="14"/>
                    </a:cubicBezTo>
                    <a:cubicBezTo>
                      <a:pt x="27" y="23"/>
                      <a:pt x="27" y="30"/>
                      <a:pt x="15" y="36"/>
                    </a:cubicBezTo>
                    <a:cubicBezTo>
                      <a:pt x="7" y="34"/>
                      <a:pt x="5" y="26"/>
                      <a:pt x="1" y="20"/>
                    </a:cubicBezTo>
                    <a:close/>
                  </a:path>
                </a:pathLst>
              </a:custGeom>
              <a:solidFill>
                <a:srgbClr val="C1A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68" name="Freeform 172">
                <a:extLst>
                  <a:ext uri="{FF2B5EF4-FFF2-40B4-BE49-F238E27FC236}">
                    <a16:creationId xmlns:a16="http://schemas.microsoft.com/office/drawing/2014/main" id="{C73DD8B8-1681-F38D-598C-79D1DCC4406A}"/>
                  </a:ext>
                </a:extLst>
              </p:cNvPr>
              <p:cNvSpPr/>
              <p:nvPr/>
            </p:nvSpPr>
            <p:spPr bwMode="auto">
              <a:xfrm>
                <a:off x="2058" y="1550"/>
                <a:ext cx="49" cy="62"/>
              </a:xfrm>
              <a:custGeom>
                <a:avLst/>
                <a:gdLst>
                  <a:gd name="T0" fmla="*/ 13 w 28"/>
                  <a:gd name="T1" fmla="*/ 0 h 35"/>
                  <a:gd name="T2" fmla="*/ 27 w 28"/>
                  <a:gd name="T3" fmla="*/ 16 h 35"/>
                  <a:gd name="T4" fmla="*/ 28 w 28"/>
                  <a:gd name="T5" fmla="*/ 28 h 35"/>
                  <a:gd name="T6" fmla="*/ 24 w 28"/>
                  <a:gd name="T7" fmla="*/ 34 h 35"/>
                  <a:gd name="T8" fmla="*/ 17 w 28"/>
                  <a:gd name="T9" fmla="*/ 33 h 35"/>
                  <a:gd name="T10" fmla="*/ 13 w 28"/>
                  <a:gd name="T11" fmla="*/ 30 h 35"/>
                  <a:gd name="T12" fmla="*/ 6 w 28"/>
                  <a:gd name="T13" fmla="*/ 13 h 35"/>
                  <a:gd name="T14" fmla="*/ 8 w 28"/>
                  <a:gd name="T15" fmla="*/ 4 h 35"/>
                  <a:gd name="T16" fmla="*/ 13 w 28"/>
                  <a:gd name="T1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35">
                    <a:moveTo>
                      <a:pt x="13" y="0"/>
                    </a:moveTo>
                    <a:cubicBezTo>
                      <a:pt x="22" y="2"/>
                      <a:pt x="25" y="9"/>
                      <a:pt x="27" y="16"/>
                    </a:cubicBezTo>
                    <a:cubicBezTo>
                      <a:pt x="28" y="20"/>
                      <a:pt x="28" y="24"/>
                      <a:pt x="28" y="28"/>
                    </a:cubicBezTo>
                    <a:cubicBezTo>
                      <a:pt x="28" y="31"/>
                      <a:pt x="27" y="32"/>
                      <a:pt x="24" y="34"/>
                    </a:cubicBezTo>
                    <a:cubicBezTo>
                      <a:pt x="22" y="35"/>
                      <a:pt x="19" y="35"/>
                      <a:pt x="17" y="33"/>
                    </a:cubicBezTo>
                    <a:cubicBezTo>
                      <a:pt x="15" y="32"/>
                      <a:pt x="14" y="31"/>
                      <a:pt x="13" y="30"/>
                    </a:cubicBezTo>
                    <a:cubicBezTo>
                      <a:pt x="11" y="24"/>
                      <a:pt x="8" y="19"/>
                      <a:pt x="6" y="13"/>
                    </a:cubicBezTo>
                    <a:cubicBezTo>
                      <a:pt x="5" y="10"/>
                      <a:pt x="0" y="5"/>
                      <a:pt x="8" y="4"/>
                    </a:cubicBezTo>
                    <a:cubicBezTo>
                      <a:pt x="10" y="3"/>
                      <a:pt x="11" y="1"/>
                      <a:pt x="13" y="0"/>
                    </a:cubicBezTo>
                    <a:close/>
                  </a:path>
                </a:pathLst>
              </a:custGeom>
              <a:solidFill>
                <a:srgbClr val="4544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69" name="Freeform 173">
                <a:extLst>
                  <a:ext uri="{FF2B5EF4-FFF2-40B4-BE49-F238E27FC236}">
                    <a16:creationId xmlns:a16="http://schemas.microsoft.com/office/drawing/2014/main" id="{719D62EC-BE90-4334-A663-D5AE40394F71}"/>
                  </a:ext>
                </a:extLst>
              </p:cNvPr>
              <p:cNvSpPr/>
              <p:nvPr/>
            </p:nvSpPr>
            <p:spPr bwMode="auto">
              <a:xfrm>
                <a:off x="2097" y="1600"/>
                <a:ext cx="35" cy="48"/>
              </a:xfrm>
              <a:custGeom>
                <a:avLst/>
                <a:gdLst>
                  <a:gd name="T0" fmla="*/ 3 w 20"/>
                  <a:gd name="T1" fmla="*/ 4 h 27"/>
                  <a:gd name="T2" fmla="*/ 6 w 20"/>
                  <a:gd name="T3" fmla="*/ 0 h 27"/>
                  <a:gd name="T4" fmla="*/ 19 w 20"/>
                  <a:gd name="T5" fmla="*/ 16 h 27"/>
                  <a:gd name="T6" fmla="*/ 20 w 20"/>
                  <a:gd name="T7" fmla="*/ 21 h 27"/>
                  <a:gd name="T8" fmla="*/ 13 w 20"/>
                  <a:gd name="T9" fmla="*/ 26 h 27"/>
                  <a:gd name="T10" fmla="*/ 6 w 20"/>
                  <a:gd name="T11" fmla="*/ 24 h 27"/>
                  <a:gd name="T12" fmla="*/ 0 w 20"/>
                  <a:gd name="T13" fmla="*/ 11 h 27"/>
                  <a:gd name="T14" fmla="*/ 3 w 20"/>
                  <a:gd name="T15" fmla="*/ 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27">
                    <a:moveTo>
                      <a:pt x="3" y="4"/>
                    </a:moveTo>
                    <a:cubicBezTo>
                      <a:pt x="4" y="2"/>
                      <a:pt x="5" y="1"/>
                      <a:pt x="6" y="0"/>
                    </a:cubicBezTo>
                    <a:cubicBezTo>
                      <a:pt x="10" y="6"/>
                      <a:pt x="19" y="8"/>
                      <a:pt x="19" y="16"/>
                    </a:cubicBezTo>
                    <a:cubicBezTo>
                      <a:pt x="20" y="18"/>
                      <a:pt x="20" y="19"/>
                      <a:pt x="20" y="21"/>
                    </a:cubicBezTo>
                    <a:cubicBezTo>
                      <a:pt x="18" y="24"/>
                      <a:pt x="16" y="25"/>
                      <a:pt x="13" y="26"/>
                    </a:cubicBezTo>
                    <a:cubicBezTo>
                      <a:pt x="10" y="27"/>
                      <a:pt x="8" y="26"/>
                      <a:pt x="6" y="24"/>
                    </a:cubicBezTo>
                    <a:cubicBezTo>
                      <a:pt x="5" y="19"/>
                      <a:pt x="1" y="16"/>
                      <a:pt x="0" y="11"/>
                    </a:cubicBezTo>
                    <a:cubicBezTo>
                      <a:pt x="0" y="8"/>
                      <a:pt x="0" y="6"/>
                      <a:pt x="3" y="4"/>
                    </a:cubicBezTo>
                    <a:close/>
                  </a:path>
                </a:pathLst>
              </a:custGeom>
              <a:solidFill>
                <a:srgbClr val="464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70" name="Freeform 174">
                <a:extLst>
                  <a:ext uri="{FF2B5EF4-FFF2-40B4-BE49-F238E27FC236}">
                    <a16:creationId xmlns:a16="http://schemas.microsoft.com/office/drawing/2014/main" id="{453546D5-8C6C-162A-DDFC-AD6CF62164CD}"/>
                  </a:ext>
                </a:extLst>
              </p:cNvPr>
              <p:cNvSpPr/>
              <p:nvPr/>
            </p:nvSpPr>
            <p:spPr bwMode="auto">
              <a:xfrm>
                <a:off x="2060" y="1479"/>
                <a:ext cx="28" cy="39"/>
              </a:xfrm>
              <a:custGeom>
                <a:avLst/>
                <a:gdLst>
                  <a:gd name="T0" fmla="*/ 8 w 16"/>
                  <a:gd name="T1" fmla="*/ 19 h 22"/>
                  <a:gd name="T2" fmla="*/ 0 w 16"/>
                  <a:gd name="T3" fmla="*/ 8 h 22"/>
                  <a:gd name="T4" fmla="*/ 0 w 16"/>
                  <a:gd name="T5" fmla="*/ 6 h 22"/>
                  <a:gd name="T6" fmla="*/ 1 w 16"/>
                  <a:gd name="T7" fmla="*/ 2 h 22"/>
                  <a:gd name="T8" fmla="*/ 2 w 16"/>
                  <a:gd name="T9" fmla="*/ 1 h 22"/>
                  <a:gd name="T10" fmla="*/ 4 w 16"/>
                  <a:gd name="T11" fmla="*/ 0 h 22"/>
                  <a:gd name="T12" fmla="*/ 16 w 16"/>
                  <a:gd name="T13" fmla="*/ 20 h 22"/>
                  <a:gd name="T14" fmla="*/ 13 w 16"/>
                  <a:gd name="T15" fmla="*/ 22 h 22"/>
                  <a:gd name="T16" fmla="*/ 8 w 16"/>
                  <a:gd name="T17" fmla="*/ 1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22">
                    <a:moveTo>
                      <a:pt x="8" y="19"/>
                    </a:moveTo>
                    <a:cubicBezTo>
                      <a:pt x="2" y="17"/>
                      <a:pt x="2" y="12"/>
                      <a:pt x="0" y="8"/>
                    </a:cubicBezTo>
                    <a:cubicBezTo>
                      <a:pt x="0" y="8"/>
                      <a:pt x="0" y="6"/>
                      <a:pt x="0" y="6"/>
                    </a:cubicBezTo>
                    <a:cubicBezTo>
                      <a:pt x="0" y="5"/>
                      <a:pt x="0" y="4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1"/>
                      <a:pt x="4" y="0"/>
                      <a:pt x="4" y="0"/>
                    </a:cubicBezTo>
                    <a:cubicBezTo>
                      <a:pt x="16" y="2"/>
                      <a:pt x="15" y="11"/>
                      <a:pt x="16" y="20"/>
                    </a:cubicBezTo>
                    <a:cubicBezTo>
                      <a:pt x="15" y="21"/>
                      <a:pt x="14" y="22"/>
                      <a:pt x="13" y="22"/>
                    </a:cubicBezTo>
                    <a:cubicBezTo>
                      <a:pt x="11" y="21"/>
                      <a:pt x="10" y="19"/>
                      <a:pt x="8" y="19"/>
                    </a:cubicBezTo>
                    <a:close/>
                  </a:path>
                </a:pathLst>
              </a:custGeom>
              <a:solidFill>
                <a:srgbClr val="C5A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71" name="Freeform 175">
                <a:extLst>
                  <a:ext uri="{FF2B5EF4-FFF2-40B4-BE49-F238E27FC236}">
                    <a16:creationId xmlns:a16="http://schemas.microsoft.com/office/drawing/2014/main" id="{7F97D444-8987-F5B2-739C-6BE79CAE4CE5}"/>
                  </a:ext>
                </a:extLst>
              </p:cNvPr>
              <p:cNvSpPr/>
              <p:nvPr/>
            </p:nvSpPr>
            <p:spPr bwMode="auto">
              <a:xfrm>
                <a:off x="2146" y="1536"/>
                <a:ext cx="32" cy="39"/>
              </a:xfrm>
              <a:custGeom>
                <a:avLst/>
                <a:gdLst>
                  <a:gd name="T0" fmla="*/ 3 w 18"/>
                  <a:gd name="T1" fmla="*/ 0 h 22"/>
                  <a:gd name="T2" fmla="*/ 14 w 18"/>
                  <a:gd name="T3" fmla="*/ 16 h 22"/>
                  <a:gd name="T4" fmla="*/ 7 w 18"/>
                  <a:gd name="T5" fmla="*/ 21 h 22"/>
                  <a:gd name="T6" fmla="*/ 3 w 18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22">
                    <a:moveTo>
                      <a:pt x="3" y="0"/>
                    </a:moveTo>
                    <a:cubicBezTo>
                      <a:pt x="9" y="7"/>
                      <a:pt x="18" y="7"/>
                      <a:pt x="14" y="16"/>
                    </a:cubicBezTo>
                    <a:cubicBezTo>
                      <a:pt x="13" y="18"/>
                      <a:pt x="8" y="22"/>
                      <a:pt x="7" y="21"/>
                    </a:cubicBezTo>
                    <a:cubicBezTo>
                      <a:pt x="0" y="17"/>
                      <a:pt x="2" y="10"/>
                      <a:pt x="3" y="0"/>
                    </a:cubicBezTo>
                    <a:close/>
                  </a:path>
                </a:pathLst>
              </a:custGeom>
              <a:solidFill>
                <a:srgbClr val="C9AE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72" name="Freeform 176">
                <a:extLst>
                  <a:ext uri="{FF2B5EF4-FFF2-40B4-BE49-F238E27FC236}">
                    <a16:creationId xmlns:a16="http://schemas.microsoft.com/office/drawing/2014/main" id="{42CA6017-D8C4-D1FC-FD94-7CA638CB0A11}"/>
                  </a:ext>
                </a:extLst>
              </p:cNvPr>
              <p:cNvSpPr/>
              <p:nvPr/>
            </p:nvSpPr>
            <p:spPr bwMode="auto">
              <a:xfrm>
                <a:off x="2120" y="1651"/>
                <a:ext cx="32" cy="39"/>
              </a:xfrm>
              <a:custGeom>
                <a:avLst/>
                <a:gdLst>
                  <a:gd name="T0" fmla="*/ 18 w 18"/>
                  <a:gd name="T1" fmla="*/ 3 h 22"/>
                  <a:gd name="T2" fmla="*/ 17 w 18"/>
                  <a:gd name="T3" fmla="*/ 11 h 22"/>
                  <a:gd name="T4" fmla="*/ 13 w 18"/>
                  <a:gd name="T5" fmla="*/ 21 h 22"/>
                  <a:gd name="T6" fmla="*/ 5 w 18"/>
                  <a:gd name="T7" fmla="*/ 20 h 22"/>
                  <a:gd name="T8" fmla="*/ 1 w 18"/>
                  <a:gd name="T9" fmla="*/ 7 h 22"/>
                  <a:gd name="T10" fmla="*/ 10 w 18"/>
                  <a:gd name="T11" fmla="*/ 1 h 22"/>
                  <a:gd name="T12" fmla="*/ 18 w 18"/>
                  <a:gd name="T13" fmla="*/ 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22">
                    <a:moveTo>
                      <a:pt x="18" y="3"/>
                    </a:moveTo>
                    <a:cubicBezTo>
                      <a:pt x="17" y="6"/>
                      <a:pt x="17" y="8"/>
                      <a:pt x="17" y="11"/>
                    </a:cubicBezTo>
                    <a:cubicBezTo>
                      <a:pt x="16" y="15"/>
                      <a:pt x="17" y="19"/>
                      <a:pt x="13" y="21"/>
                    </a:cubicBezTo>
                    <a:cubicBezTo>
                      <a:pt x="10" y="22"/>
                      <a:pt x="7" y="21"/>
                      <a:pt x="5" y="20"/>
                    </a:cubicBezTo>
                    <a:cubicBezTo>
                      <a:pt x="4" y="15"/>
                      <a:pt x="0" y="12"/>
                      <a:pt x="1" y="7"/>
                    </a:cubicBezTo>
                    <a:cubicBezTo>
                      <a:pt x="3" y="4"/>
                      <a:pt x="6" y="2"/>
                      <a:pt x="10" y="1"/>
                    </a:cubicBezTo>
                    <a:cubicBezTo>
                      <a:pt x="13" y="0"/>
                      <a:pt x="15" y="1"/>
                      <a:pt x="18" y="3"/>
                    </a:cubicBezTo>
                    <a:close/>
                  </a:path>
                </a:pathLst>
              </a:custGeom>
              <a:solidFill>
                <a:srgbClr val="4944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73" name="Freeform 177">
                <a:extLst>
                  <a:ext uri="{FF2B5EF4-FFF2-40B4-BE49-F238E27FC236}">
                    <a16:creationId xmlns:a16="http://schemas.microsoft.com/office/drawing/2014/main" id="{0AFE187E-64C8-DC40-1FC3-69C224607DC8}"/>
                  </a:ext>
                </a:extLst>
              </p:cNvPr>
              <p:cNvSpPr/>
              <p:nvPr/>
            </p:nvSpPr>
            <p:spPr bwMode="auto">
              <a:xfrm>
                <a:off x="2127" y="1628"/>
                <a:ext cx="27" cy="28"/>
              </a:xfrm>
              <a:custGeom>
                <a:avLst/>
                <a:gdLst>
                  <a:gd name="T0" fmla="*/ 14 w 15"/>
                  <a:gd name="T1" fmla="*/ 16 h 16"/>
                  <a:gd name="T2" fmla="*/ 6 w 15"/>
                  <a:gd name="T3" fmla="*/ 15 h 16"/>
                  <a:gd name="T4" fmla="*/ 1 w 15"/>
                  <a:gd name="T5" fmla="*/ 4 h 16"/>
                  <a:gd name="T6" fmla="*/ 2 w 15"/>
                  <a:gd name="T7" fmla="*/ 0 h 16"/>
                  <a:gd name="T8" fmla="*/ 14 w 15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6">
                    <a:moveTo>
                      <a:pt x="14" y="16"/>
                    </a:moveTo>
                    <a:cubicBezTo>
                      <a:pt x="11" y="15"/>
                      <a:pt x="9" y="15"/>
                      <a:pt x="6" y="15"/>
                    </a:cubicBezTo>
                    <a:cubicBezTo>
                      <a:pt x="1" y="13"/>
                      <a:pt x="0" y="9"/>
                      <a:pt x="1" y="4"/>
                    </a:cubicBezTo>
                    <a:cubicBezTo>
                      <a:pt x="2" y="3"/>
                      <a:pt x="2" y="1"/>
                      <a:pt x="2" y="0"/>
                    </a:cubicBezTo>
                    <a:cubicBezTo>
                      <a:pt x="11" y="1"/>
                      <a:pt x="15" y="7"/>
                      <a:pt x="14" y="16"/>
                    </a:cubicBezTo>
                    <a:close/>
                  </a:path>
                </a:pathLst>
              </a:custGeom>
              <a:solidFill>
                <a:srgbClr val="C3AE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74" name="Freeform 178">
                <a:extLst>
                  <a:ext uri="{FF2B5EF4-FFF2-40B4-BE49-F238E27FC236}">
                    <a16:creationId xmlns:a16="http://schemas.microsoft.com/office/drawing/2014/main" id="{4C0BBA3A-D152-2EA0-6ED9-A0D6AA9D56C1}"/>
                  </a:ext>
                </a:extLst>
              </p:cNvPr>
              <p:cNvSpPr/>
              <p:nvPr/>
            </p:nvSpPr>
            <p:spPr bwMode="auto">
              <a:xfrm>
                <a:off x="2143" y="1671"/>
                <a:ext cx="18" cy="26"/>
              </a:xfrm>
              <a:custGeom>
                <a:avLst/>
                <a:gdLst>
                  <a:gd name="T0" fmla="*/ 0 w 10"/>
                  <a:gd name="T1" fmla="*/ 8 h 15"/>
                  <a:gd name="T2" fmla="*/ 4 w 10"/>
                  <a:gd name="T3" fmla="*/ 0 h 15"/>
                  <a:gd name="T4" fmla="*/ 10 w 10"/>
                  <a:gd name="T5" fmla="*/ 11 h 15"/>
                  <a:gd name="T6" fmla="*/ 8 w 10"/>
                  <a:gd name="T7" fmla="*/ 12 h 15"/>
                  <a:gd name="T8" fmla="*/ 0 w 10"/>
                  <a:gd name="T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5">
                    <a:moveTo>
                      <a:pt x="0" y="8"/>
                    </a:moveTo>
                    <a:cubicBezTo>
                      <a:pt x="1" y="5"/>
                      <a:pt x="3" y="3"/>
                      <a:pt x="4" y="0"/>
                    </a:cubicBezTo>
                    <a:cubicBezTo>
                      <a:pt x="6" y="4"/>
                      <a:pt x="8" y="7"/>
                      <a:pt x="10" y="11"/>
                    </a:cubicBezTo>
                    <a:cubicBezTo>
                      <a:pt x="10" y="11"/>
                      <a:pt x="8" y="12"/>
                      <a:pt x="8" y="12"/>
                    </a:cubicBezTo>
                    <a:cubicBezTo>
                      <a:pt x="4" y="15"/>
                      <a:pt x="1" y="14"/>
                      <a:pt x="0" y="8"/>
                    </a:cubicBezTo>
                    <a:close/>
                  </a:path>
                </a:pathLst>
              </a:custGeom>
              <a:solidFill>
                <a:srgbClr val="2531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75" name="Freeform 179">
                <a:extLst>
                  <a:ext uri="{FF2B5EF4-FFF2-40B4-BE49-F238E27FC236}">
                    <a16:creationId xmlns:a16="http://schemas.microsoft.com/office/drawing/2014/main" id="{CAAD4C05-622F-0DF0-9E45-25A80520B78C}"/>
                  </a:ext>
                </a:extLst>
              </p:cNvPr>
              <p:cNvSpPr/>
              <p:nvPr/>
            </p:nvSpPr>
            <p:spPr bwMode="auto">
              <a:xfrm>
                <a:off x="2051" y="1465"/>
                <a:ext cx="16" cy="16"/>
              </a:xfrm>
              <a:custGeom>
                <a:avLst/>
                <a:gdLst>
                  <a:gd name="T0" fmla="*/ 0 w 9"/>
                  <a:gd name="T1" fmla="*/ 4 h 9"/>
                  <a:gd name="T2" fmla="*/ 5 w 9"/>
                  <a:gd name="T3" fmla="*/ 0 h 9"/>
                  <a:gd name="T4" fmla="*/ 9 w 9"/>
                  <a:gd name="T5" fmla="*/ 8 h 9"/>
                  <a:gd name="T6" fmla="*/ 7 w 9"/>
                  <a:gd name="T7" fmla="*/ 8 h 9"/>
                  <a:gd name="T8" fmla="*/ 3 w 9"/>
                  <a:gd name="T9" fmla="*/ 8 h 9"/>
                  <a:gd name="T10" fmla="*/ 0 w 9"/>
                  <a:gd name="T11" fmla="*/ 5 h 9"/>
                  <a:gd name="T12" fmla="*/ 0 w 9"/>
                  <a:gd name="T1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9">
                    <a:moveTo>
                      <a:pt x="0" y="4"/>
                    </a:moveTo>
                    <a:cubicBezTo>
                      <a:pt x="2" y="3"/>
                      <a:pt x="3" y="1"/>
                      <a:pt x="5" y="0"/>
                    </a:cubicBezTo>
                    <a:cubicBezTo>
                      <a:pt x="6" y="3"/>
                      <a:pt x="7" y="5"/>
                      <a:pt x="9" y="8"/>
                    </a:cubicBezTo>
                    <a:cubicBezTo>
                      <a:pt x="9" y="8"/>
                      <a:pt x="7" y="8"/>
                      <a:pt x="7" y="8"/>
                    </a:cubicBezTo>
                    <a:cubicBezTo>
                      <a:pt x="6" y="9"/>
                      <a:pt x="4" y="9"/>
                      <a:pt x="3" y="8"/>
                    </a:cubicBezTo>
                    <a:cubicBezTo>
                      <a:pt x="3" y="6"/>
                      <a:pt x="2" y="6"/>
                      <a:pt x="0" y="5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A990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76" name="Freeform 180">
                <a:extLst>
                  <a:ext uri="{FF2B5EF4-FFF2-40B4-BE49-F238E27FC236}">
                    <a16:creationId xmlns:a16="http://schemas.microsoft.com/office/drawing/2014/main" id="{4EB3F0A1-9FB0-FBF8-F9A8-A41817437B84}"/>
                  </a:ext>
                </a:extLst>
              </p:cNvPr>
              <p:cNvSpPr/>
              <p:nvPr/>
            </p:nvSpPr>
            <p:spPr bwMode="auto">
              <a:xfrm>
                <a:off x="2077" y="1514"/>
                <a:ext cx="18" cy="15"/>
              </a:xfrm>
              <a:custGeom>
                <a:avLst/>
                <a:gdLst>
                  <a:gd name="T0" fmla="*/ 3 w 10"/>
                  <a:gd name="T1" fmla="*/ 0 h 8"/>
                  <a:gd name="T2" fmla="*/ 6 w 10"/>
                  <a:gd name="T3" fmla="*/ 0 h 8"/>
                  <a:gd name="T4" fmla="*/ 10 w 10"/>
                  <a:gd name="T5" fmla="*/ 0 h 8"/>
                  <a:gd name="T6" fmla="*/ 5 w 10"/>
                  <a:gd name="T7" fmla="*/ 8 h 8"/>
                  <a:gd name="T8" fmla="*/ 1 w 10"/>
                  <a:gd name="T9" fmla="*/ 4 h 8"/>
                  <a:gd name="T10" fmla="*/ 2 w 10"/>
                  <a:gd name="T11" fmla="*/ 3 h 8"/>
                  <a:gd name="T12" fmla="*/ 3 w 10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8">
                    <a:moveTo>
                      <a:pt x="3" y="0"/>
                    </a:moveTo>
                    <a:cubicBezTo>
                      <a:pt x="4" y="0"/>
                      <a:pt x="5" y="0"/>
                      <a:pt x="6" y="0"/>
                    </a:cubicBezTo>
                    <a:cubicBezTo>
                      <a:pt x="7" y="0"/>
                      <a:pt x="8" y="0"/>
                      <a:pt x="10" y="0"/>
                    </a:cubicBezTo>
                    <a:cubicBezTo>
                      <a:pt x="9" y="3"/>
                      <a:pt x="9" y="7"/>
                      <a:pt x="5" y="8"/>
                    </a:cubicBezTo>
                    <a:cubicBezTo>
                      <a:pt x="4" y="6"/>
                      <a:pt x="3" y="5"/>
                      <a:pt x="1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2"/>
                      <a:pt x="0" y="0"/>
                      <a:pt x="3" y="0"/>
                    </a:cubicBezTo>
                    <a:close/>
                  </a:path>
                </a:pathLst>
              </a:custGeom>
              <a:solidFill>
                <a:srgbClr val="CFB1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77" name="Freeform 181">
                <a:extLst>
                  <a:ext uri="{FF2B5EF4-FFF2-40B4-BE49-F238E27FC236}">
                    <a16:creationId xmlns:a16="http://schemas.microsoft.com/office/drawing/2014/main" id="{9501E5EF-D155-D928-5A4C-B3E13ED7B359}"/>
                  </a:ext>
                </a:extLst>
              </p:cNvPr>
              <p:cNvSpPr/>
              <p:nvPr/>
            </p:nvSpPr>
            <p:spPr bwMode="auto">
              <a:xfrm>
                <a:off x="3264" y="1861"/>
                <a:ext cx="86" cy="225"/>
              </a:xfrm>
              <a:custGeom>
                <a:avLst/>
                <a:gdLst>
                  <a:gd name="T0" fmla="*/ 13 w 49"/>
                  <a:gd name="T1" fmla="*/ 124 h 127"/>
                  <a:gd name="T2" fmla="*/ 2 w 49"/>
                  <a:gd name="T3" fmla="*/ 101 h 127"/>
                  <a:gd name="T4" fmla="*/ 2 w 49"/>
                  <a:gd name="T5" fmla="*/ 85 h 127"/>
                  <a:gd name="T6" fmla="*/ 5 w 49"/>
                  <a:gd name="T7" fmla="*/ 81 h 127"/>
                  <a:gd name="T8" fmla="*/ 20 w 49"/>
                  <a:gd name="T9" fmla="*/ 61 h 127"/>
                  <a:gd name="T10" fmla="*/ 24 w 49"/>
                  <a:gd name="T11" fmla="*/ 40 h 127"/>
                  <a:gd name="T12" fmla="*/ 32 w 49"/>
                  <a:gd name="T13" fmla="*/ 13 h 127"/>
                  <a:gd name="T14" fmla="*/ 40 w 49"/>
                  <a:gd name="T15" fmla="*/ 1 h 127"/>
                  <a:gd name="T16" fmla="*/ 45 w 49"/>
                  <a:gd name="T17" fmla="*/ 10 h 127"/>
                  <a:gd name="T18" fmla="*/ 38 w 49"/>
                  <a:gd name="T19" fmla="*/ 43 h 127"/>
                  <a:gd name="T20" fmla="*/ 38 w 49"/>
                  <a:gd name="T21" fmla="*/ 54 h 127"/>
                  <a:gd name="T22" fmla="*/ 36 w 49"/>
                  <a:gd name="T23" fmla="*/ 62 h 127"/>
                  <a:gd name="T24" fmla="*/ 29 w 49"/>
                  <a:gd name="T25" fmla="*/ 105 h 127"/>
                  <a:gd name="T26" fmla="*/ 18 w 49"/>
                  <a:gd name="T27" fmla="*/ 125 h 127"/>
                  <a:gd name="T28" fmla="*/ 13 w 49"/>
                  <a:gd name="T29" fmla="*/ 124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" h="127">
                    <a:moveTo>
                      <a:pt x="13" y="124"/>
                    </a:moveTo>
                    <a:cubicBezTo>
                      <a:pt x="9" y="116"/>
                      <a:pt x="5" y="109"/>
                      <a:pt x="2" y="101"/>
                    </a:cubicBezTo>
                    <a:cubicBezTo>
                      <a:pt x="0" y="96"/>
                      <a:pt x="0" y="90"/>
                      <a:pt x="2" y="85"/>
                    </a:cubicBezTo>
                    <a:cubicBezTo>
                      <a:pt x="3" y="84"/>
                      <a:pt x="4" y="82"/>
                      <a:pt x="5" y="81"/>
                    </a:cubicBezTo>
                    <a:cubicBezTo>
                      <a:pt x="12" y="76"/>
                      <a:pt x="11" y="65"/>
                      <a:pt x="20" y="61"/>
                    </a:cubicBezTo>
                    <a:cubicBezTo>
                      <a:pt x="21" y="54"/>
                      <a:pt x="23" y="47"/>
                      <a:pt x="24" y="40"/>
                    </a:cubicBezTo>
                    <a:cubicBezTo>
                      <a:pt x="26" y="31"/>
                      <a:pt x="25" y="21"/>
                      <a:pt x="32" y="13"/>
                    </a:cubicBezTo>
                    <a:cubicBezTo>
                      <a:pt x="32" y="7"/>
                      <a:pt x="32" y="1"/>
                      <a:pt x="40" y="1"/>
                    </a:cubicBezTo>
                    <a:cubicBezTo>
                      <a:pt x="49" y="0"/>
                      <a:pt x="47" y="6"/>
                      <a:pt x="45" y="10"/>
                    </a:cubicBezTo>
                    <a:cubicBezTo>
                      <a:pt x="40" y="21"/>
                      <a:pt x="42" y="32"/>
                      <a:pt x="38" y="43"/>
                    </a:cubicBezTo>
                    <a:cubicBezTo>
                      <a:pt x="33" y="46"/>
                      <a:pt x="39" y="50"/>
                      <a:pt x="38" y="54"/>
                    </a:cubicBezTo>
                    <a:cubicBezTo>
                      <a:pt x="37" y="56"/>
                      <a:pt x="37" y="59"/>
                      <a:pt x="36" y="62"/>
                    </a:cubicBezTo>
                    <a:cubicBezTo>
                      <a:pt x="32" y="76"/>
                      <a:pt x="33" y="91"/>
                      <a:pt x="29" y="105"/>
                    </a:cubicBezTo>
                    <a:cubicBezTo>
                      <a:pt x="28" y="113"/>
                      <a:pt x="26" y="121"/>
                      <a:pt x="18" y="125"/>
                    </a:cubicBezTo>
                    <a:cubicBezTo>
                      <a:pt x="16" y="127"/>
                      <a:pt x="14" y="126"/>
                      <a:pt x="13" y="124"/>
                    </a:cubicBezTo>
                    <a:close/>
                  </a:path>
                </a:pathLst>
              </a:custGeom>
              <a:solidFill>
                <a:srgbClr val="F5E4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78" name="Freeform 182">
                <a:extLst>
                  <a:ext uri="{FF2B5EF4-FFF2-40B4-BE49-F238E27FC236}">
                    <a16:creationId xmlns:a16="http://schemas.microsoft.com/office/drawing/2014/main" id="{5D7F8824-7370-9074-C4AE-A921213F3A52}"/>
                  </a:ext>
                </a:extLst>
              </p:cNvPr>
              <p:cNvSpPr/>
              <p:nvPr/>
            </p:nvSpPr>
            <p:spPr bwMode="auto">
              <a:xfrm>
                <a:off x="3317" y="1735"/>
                <a:ext cx="67" cy="206"/>
              </a:xfrm>
              <a:custGeom>
                <a:avLst/>
                <a:gdLst>
                  <a:gd name="T0" fmla="*/ 6 w 38"/>
                  <a:gd name="T1" fmla="*/ 116 h 116"/>
                  <a:gd name="T2" fmla="*/ 10 w 38"/>
                  <a:gd name="T3" fmla="*/ 72 h 116"/>
                  <a:gd name="T4" fmla="*/ 14 w 38"/>
                  <a:gd name="T5" fmla="*/ 28 h 116"/>
                  <a:gd name="T6" fmla="*/ 22 w 38"/>
                  <a:gd name="T7" fmla="*/ 8 h 116"/>
                  <a:gd name="T8" fmla="*/ 22 w 38"/>
                  <a:gd name="T9" fmla="*/ 4 h 116"/>
                  <a:gd name="T10" fmla="*/ 35 w 38"/>
                  <a:gd name="T11" fmla="*/ 7 h 116"/>
                  <a:gd name="T12" fmla="*/ 31 w 38"/>
                  <a:gd name="T13" fmla="*/ 38 h 116"/>
                  <a:gd name="T14" fmla="*/ 25 w 38"/>
                  <a:gd name="T15" fmla="*/ 64 h 116"/>
                  <a:gd name="T16" fmla="*/ 23 w 38"/>
                  <a:gd name="T17" fmla="*/ 75 h 116"/>
                  <a:gd name="T18" fmla="*/ 19 w 38"/>
                  <a:gd name="T19" fmla="*/ 94 h 116"/>
                  <a:gd name="T20" fmla="*/ 6 w 38"/>
                  <a:gd name="T21" fmla="*/ 1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15">
                    <a:moveTo>
                      <a:pt x="6" y="116"/>
                    </a:moveTo>
                    <a:cubicBezTo>
                      <a:pt x="0" y="100"/>
                      <a:pt x="13" y="87"/>
                      <a:pt x="10" y="72"/>
                    </a:cubicBezTo>
                    <a:cubicBezTo>
                      <a:pt x="11" y="57"/>
                      <a:pt x="6" y="42"/>
                      <a:pt x="14" y="28"/>
                    </a:cubicBezTo>
                    <a:cubicBezTo>
                      <a:pt x="15" y="21"/>
                      <a:pt x="17" y="14"/>
                      <a:pt x="22" y="8"/>
                    </a:cubicBezTo>
                    <a:cubicBezTo>
                      <a:pt x="22" y="7"/>
                      <a:pt x="22" y="5"/>
                      <a:pt x="22" y="4"/>
                    </a:cubicBezTo>
                    <a:cubicBezTo>
                      <a:pt x="28" y="0"/>
                      <a:pt x="32" y="3"/>
                      <a:pt x="35" y="7"/>
                    </a:cubicBezTo>
                    <a:cubicBezTo>
                      <a:pt x="38" y="18"/>
                      <a:pt x="33" y="28"/>
                      <a:pt x="31" y="38"/>
                    </a:cubicBezTo>
                    <a:cubicBezTo>
                      <a:pt x="28" y="47"/>
                      <a:pt x="25" y="55"/>
                      <a:pt x="25" y="64"/>
                    </a:cubicBezTo>
                    <a:cubicBezTo>
                      <a:pt x="24" y="68"/>
                      <a:pt x="23" y="71"/>
                      <a:pt x="23" y="75"/>
                    </a:cubicBezTo>
                    <a:cubicBezTo>
                      <a:pt x="22" y="81"/>
                      <a:pt x="20" y="88"/>
                      <a:pt x="19" y="94"/>
                    </a:cubicBezTo>
                    <a:cubicBezTo>
                      <a:pt x="15" y="102"/>
                      <a:pt x="19" y="114"/>
                      <a:pt x="6" y="116"/>
                    </a:cubicBezTo>
                    <a:close/>
                  </a:path>
                </a:pathLst>
              </a:custGeom>
              <a:solidFill>
                <a:srgbClr val="F5E1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79" name="Freeform 183">
                <a:extLst>
                  <a:ext uri="{FF2B5EF4-FFF2-40B4-BE49-F238E27FC236}">
                    <a16:creationId xmlns:a16="http://schemas.microsoft.com/office/drawing/2014/main" id="{A952E0A4-27B6-BF4B-8CA2-88728FB5DF63}"/>
                  </a:ext>
                </a:extLst>
              </p:cNvPr>
              <p:cNvSpPr/>
              <p:nvPr/>
            </p:nvSpPr>
            <p:spPr bwMode="auto">
              <a:xfrm>
                <a:off x="3356" y="1676"/>
                <a:ext cx="44" cy="78"/>
              </a:xfrm>
              <a:custGeom>
                <a:avLst/>
                <a:gdLst>
                  <a:gd name="T0" fmla="*/ 13 w 25"/>
                  <a:gd name="T1" fmla="*/ 41 h 44"/>
                  <a:gd name="T2" fmla="*/ 0 w 25"/>
                  <a:gd name="T3" fmla="*/ 37 h 44"/>
                  <a:gd name="T4" fmla="*/ 1 w 25"/>
                  <a:gd name="T5" fmla="*/ 24 h 44"/>
                  <a:gd name="T6" fmla="*/ 8 w 25"/>
                  <a:gd name="T7" fmla="*/ 1 h 44"/>
                  <a:gd name="T8" fmla="*/ 9 w 25"/>
                  <a:gd name="T9" fmla="*/ 0 h 44"/>
                  <a:gd name="T10" fmla="*/ 23 w 25"/>
                  <a:gd name="T11" fmla="*/ 13 h 44"/>
                  <a:gd name="T12" fmla="*/ 22 w 25"/>
                  <a:gd name="T13" fmla="*/ 38 h 44"/>
                  <a:gd name="T14" fmla="*/ 13 w 25"/>
                  <a:gd name="T15" fmla="*/ 4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44">
                    <a:moveTo>
                      <a:pt x="13" y="41"/>
                    </a:moveTo>
                    <a:cubicBezTo>
                      <a:pt x="8" y="40"/>
                      <a:pt x="4" y="38"/>
                      <a:pt x="0" y="37"/>
                    </a:cubicBezTo>
                    <a:cubicBezTo>
                      <a:pt x="0" y="33"/>
                      <a:pt x="0" y="29"/>
                      <a:pt x="1" y="24"/>
                    </a:cubicBezTo>
                    <a:cubicBezTo>
                      <a:pt x="5" y="17"/>
                      <a:pt x="6" y="9"/>
                      <a:pt x="8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7" y="1"/>
                      <a:pt x="19" y="8"/>
                      <a:pt x="23" y="13"/>
                    </a:cubicBezTo>
                    <a:cubicBezTo>
                      <a:pt x="25" y="22"/>
                      <a:pt x="21" y="30"/>
                      <a:pt x="22" y="38"/>
                    </a:cubicBezTo>
                    <a:cubicBezTo>
                      <a:pt x="20" y="42"/>
                      <a:pt x="17" y="44"/>
                      <a:pt x="13" y="41"/>
                    </a:cubicBezTo>
                    <a:close/>
                  </a:path>
                </a:pathLst>
              </a:custGeom>
              <a:solidFill>
                <a:srgbClr val="F1DA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80" name="Freeform 184">
                <a:extLst>
                  <a:ext uri="{FF2B5EF4-FFF2-40B4-BE49-F238E27FC236}">
                    <a16:creationId xmlns:a16="http://schemas.microsoft.com/office/drawing/2014/main" id="{A9A0C892-D206-0AAC-FFD3-ED04371D7259}"/>
                  </a:ext>
                </a:extLst>
              </p:cNvPr>
              <p:cNvSpPr/>
              <p:nvPr/>
            </p:nvSpPr>
            <p:spPr bwMode="auto">
              <a:xfrm>
                <a:off x="3242" y="1934"/>
                <a:ext cx="57" cy="78"/>
              </a:xfrm>
              <a:custGeom>
                <a:avLst/>
                <a:gdLst>
                  <a:gd name="T0" fmla="*/ 32 w 32"/>
                  <a:gd name="T1" fmla="*/ 20 h 44"/>
                  <a:gd name="T2" fmla="*/ 19 w 32"/>
                  <a:gd name="T3" fmla="*/ 44 h 44"/>
                  <a:gd name="T4" fmla="*/ 15 w 32"/>
                  <a:gd name="T5" fmla="*/ 6 h 44"/>
                  <a:gd name="T6" fmla="*/ 24 w 32"/>
                  <a:gd name="T7" fmla="*/ 11 h 44"/>
                  <a:gd name="T8" fmla="*/ 32 w 32"/>
                  <a:gd name="T9" fmla="*/ 2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44">
                    <a:moveTo>
                      <a:pt x="32" y="20"/>
                    </a:moveTo>
                    <a:cubicBezTo>
                      <a:pt x="26" y="27"/>
                      <a:pt x="29" y="39"/>
                      <a:pt x="19" y="44"/>
                    </a:cubicBezTo>
                    <a:cubicBezTo>
                      <a:pt x="0" y="33"/>
                      <a:pt x="17" y="18"/>
                      <a:pt x="15" y="6"/>
                    </a:cubicBezTo>
                    <a:cubicBezTo>
                      <a:pt x="23" y="0"/>
                      <a:pt x="21" y="9"/>
                      <a:pt x="24" y="11"/>
                    </a:cubicBezTo>
                    <a:cubicBezTo>
                      <a:pt x="24" y="16"/>
                      <a:pt x="26" y="20"/>
                      <a:pt x="32" y="20"/>
                    </a:cubicBezTo>
                    <a:close/>
                  </a:path>
                </a:pathLst>
              </a:custGeom>
              <a:solidFill>
                <a:srgbClr val="C1A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81" name="Freeform 185">
                <a:extLst>
                  <a:ext uri="{FF2B5EF4-FFF2-40B4-BE49-F238E27FC236}">
                    <a16:creationId xmlns:a16="http://schemas.microsoft.com/office/drawing/2014/main" id="{E7A5B37C-D5A6-19DD-6024-24A96D152C8D}"/>
                  </a:ext>
                </a:extLst>
              </p:cNvPr>
              <p:cNvSpPr/>
              <p:nvPr/>
            </p:nvSpPr>
            <p:spPr bwMode="auto">
              <a:xfrm>
                <a:off x="3267" y="1905"/>
                <a:ext cx="27" cy="48"/>
              </a:xfrm>
              <a:custGeom>
                <a:avLst/>
                <a:gdLst>
                  <a:gd name="T0" fmla="*/ 10 w 15"/>
                  <a:gd name="T1" fmla="*/ 27 h 27"/>
                  <a:gd name="T2" fmla="*/ 2 w 15"/>
                  <a:gd name="T3" fmla="*/ 20 h 27"/>
                  <a:gd name="T4" fmla="*/ 0 w 15"/>
                  <a:gd name="T5" fmla="*/ 18 h 27"/>
                  <a:gd name="T6" fmla="*/ 1 w 15"/>
                  <a:gd name="T7" fmla="*/ 5 h 27"/>
                  <a:gd name="T8" fmla="*/ 6 w 15"/>
                  <a:gd name="T9" fmla="*/ 0 h 27"/>
                  <a:gd name="T10" fmla="*/ 13 w 15"/>
                  <a:gd name="T11" fmla="*/ 8 h 27"/>
                  <a:gd name="T12" fmla="*/ 10 w 15"/>
                  <a:gd name="T1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7">
                    <a:moveTo>
                      <a:pt x="10" y="27"/>
                    </a:moveTo>
                    <a:cubicBezTo>
                      <a:pt x="7" y="25"/>
                      <a:pt x="5" y="23"/>
                      <a:pt x="2" y="20"/>
                    </a:cubicBezTo>
                    <a:cubicBezTo>
                      <a:pt x="2" y="20"/>
                      <a:pt x="1" y="19"/>
                      <a:pt x="0" y="18"/>
                    </a:cubicBezTo>
                    <a:cubicBezTo>
                      <a:pt x="0" y="14"/>
                      <a:pt x="0" y="9"/>
                      <a:pt x="1" y="5"/>
                    </a:cubicBezTo>
                    <a:cubicBezTo>
                      <a:pt x="2" y="2"/>
                      <a:pt x="4" y="1"/>
                      <a:pt x="6" y="0"/>
                    </a:cubicBezTo>
                    <a:cubicBezTo>
                      <a:pt x="12" y="0"/>
                      <a:pt x="15" y="2"/>
                      <a:pt x="13" y="8"/>
                    </a:cubicBezTo>
                    <a:cubicBezTo>
                      <a:pt x="12" y="14"/>
                      <a:pt x="11" y="21"/>
                      <a:pt x="10" y="27"/>
                    </a:cubicBezTo>
                    <a:close/>
                  </a:path>
                </a:pathLst>
              </a:custGeom>
              <a:solidFill>
                <a:srgbClr val="6B5B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82" name="Freeform 186">
                <a:extLst>
                  <a:ext uri="{FF2B5EF4-FFF2-40B4-BE49-F238E27FC236}">
                    <a16:creationId xmlns:a16="http://schemas.microsoft.com/office/drawing/2014/main" id="{46968BCC-F352-1704-C168-78A49F6EDF35}"/>
                  </a:ext>
                </a:extLst>
              </p:cNvPr>
              <p:cNvSpPr/>
              <p:nvPr/>
            </p:nvSpPr>
            <p:spPr bwMode="auto">
              <a:xfrm>
                <a:off x="3352" y="1587"/>
                <a:ext cx="25" cy="48"/>
              </a:xfrm>
              <a:custGeom>
                <a:avLst/>
                <a:gdLst>
                  <a:gd name="T0" fmla="*/ 14 w 14"/>
                  <a:gd name="T1" fmla="*/ 0 h 27"/>
                  <a:gd name="T2" fmla="*/ 6 w 14"/>
                  <a:gd name="T3" fmla="*/ 27 h 27"/>
                  <a:gd name="T4" fmla="*/ 14 w 14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27">
                    <a:moveTo>
                      <a:pt x="14" y="0"/>
                    </a:moveTo>
                    <a:cubicBezTo>
                      <a:pt x="11" y="9"/>
                      <a:pt x="9" y="18"/>
                      <a:pt x="6" y="27"/>
                    </a:cubicBezTo>
                    <a:cubicBezTo>
                      <a:pt x="0" y="16"/>
                      <a:pt x="2" y="7"/>
                      <a:pt x="14" y="0"/>
                    </a:cubicBezTo>
                    <a:close/>
                  </a:path>
                </a:pathLst>
              </a:custGeom>
              <a:solidFill>
                <a:srgbClr val="998C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83" name="Freeform 187">
                <a:extLst>
                  <a:ext uri="{FF2B5EF4-FFF2-40B4-BE49-F238E27FC236}">
                    <a16:creationId xmlns:a16="http://schemas.microsoft.com/office/drawing/2014/main" id="{152D31F7-D52E-6C57-0926-93BA623D4D32}"/>
                  </a:ext>
                </a:extLst>
              </p:cNvPr>
              <p:cNvSpPr/>
              <p:nvPr/>
            </p:nvSpPr>
            <p:spPr bwMode="auto">
              <a:xfrm>
                <a:off x="3299" y="1884"/>
                <a:ext cx="21" cy="48"/>
              </a:xfrm>
              <a:custGeom>
                <a:avLst/>
                <a:gdLst>
                  <a:gd name="T0" fmla="*/ 12 w 12"/>
                  <a:gd name="T1" fmla="*/ 0 h 27"/>
                  <a:gd name="T2" fmla="*/ 4 w 12"/>
                  <a:gd name="T3" fmla="*/ 27 h 27"/>
                  <a:gd name="T4" fmla="*/ 12 w 12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27">
                    <a:moveTo>
                      <a:pt x="12" y="0"/>
                    </a:moveTo>
                    <a:cubicBezTo>
                      <a:pt x="9" y="9"/>
                      <a:pt x="7" y="18"/>
                      <a:pt x="4" y="27"/>
                    </a:cubicBezTo>
                    <a:cubicBezTo>
                      <a:pt x="2" y="17"/>
                      <a:pt x="0" y="6"/>
                      <a:pt x="12" y="0"/>
                    </a:cubicBezTo>
                    <a:close/>
                  </a:path>
                </a:pathLst>
              </a:custGeom>
              <a:solidFill>
                <a:srgbClr val="7C6E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84" name="Freeform 188">
                <a:extLst>
                  <a:ext uri="{FF2B5EF4-FFF2-40B4-BE49-F238E27FC236}">
                    <a16:creationId xmlns:a16="http://schemas.microsoft.com/office/drawing/2014/main" id="{94A02853-2790-1D11-E8FD-F7E50D2F298D}"/>
                  </a:ext>
                </a:extLst>
              </p:cNvPr>
              <p:cNvSpPr/>
              <p:nvPr/>
            </p:nvSpPr>
            <p:spPr bwMode="auto">
              <a:xfrm>
                <a:off x="3338" y="1644"/>
                <a:ext cx="25" cy="44"/>
              </a:xfrm>
              <a:custGeom>
                <a:avLst/>
                <a:gdLst>
                  <a:gd name="T0" fmla="*/ 14 w 14"/>
                  <a:gd name="T1" fmla="*/ 0 h 25"/>
                  <a:gd name="T2" fmla="*/ 11 w 14"/>
                  <a:gd name="T3" fmla="*/ 11 h 25"/>
                  <a:gd name="T4" fmla="*/ 7 w 14"/>
                  <a:gd name="T5" fmla="*/ 23 h 25"/>
                  <a:gd name="T6" fmla="*/ 2 w 14"/>
                  <a:gd name="T7" fmla="*/ 23 h 25"/>
                  <a:gd name="T8" fmla="*/ 14 w 14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5">
                    <a:moveTo>
                      <a:pt x="14" y="0"/>
                    </a:moveTo>
                    <a:cubicBezTo>
                      <a:pt x="13" y="4"/>
                      <a:pt x="12" y="7"/>
                      <a:pt x="11" y="11"/>
                    </a:cubicBezTo>
                    <a:cubicBezTo>
                      <a:pt x="10" y="15"/>
                      <a:pt x="8" y="19"/>
                      <a:pt x="7" y="23"/>
                    </a:cubicBezTo>
                    <a:cubicBezTo>
                      <a:pt x="5" y="25"/>
                      <a:pt x="4" y="25"/>
                      <a:pt x="2" y="23"/>
                    </a:cubicBezTo>
                    <a:cubicBezTo>
                      <a:pt x="8" y="16"/>
                      <a:pt x="0" y="3"/>
                      <a:pt x="14" y="0"/>
                    </a:cubicBezTo>
                    <a:close/>
                  </a:path>
                </a:pathLst>
              </a:custGeom>
              <a:solidFill>
                <a:srgbClr val="8C7F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85" name="Freeform 189">
                <a:extLst>
                  <a:ext uri="{FF2B5EF4-FFF2-40B4-BE49-F238E27FC236}">
                    <a16:creationId xmlns:a16="http://schemas.microsoft.com/office/drawing/2014/main" id="{99CD9A89-C554-7771-E36D-83BC6F722CAD}"/>
                  </a:ext>
                </a:extLst>
              </p:cNvPr>
              <p:cNvSpPr/>
              <p:nvPr/>
            </p:nvSpPr>
            <p:spPr bwMode="auto">
              <a:xfrm>
                <a:off x="3331" y="1749"/>
                <a:ext cx="25" cy="35"/>
              </a:xfrm>
              <a:custGeom>
                <a:avLst/>
                <a:gdLst>
                  <a:gd name="T0" fmla="*/ 14 w 14"/>
                  <a:gd name="T1" fmla="*/ 0 h 20"/>
                  <a:gd name="T2" fmla="*/ 6 w 14"/>
                  <a:gd name="T3" fmla="*/ 20 h 20"/>
                  <a:gd name="T4" fmla="*/ 14 w 14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20">
                    <a:moveTo>
                      <a:pt x="14" y="0"/>
                    </a:moveTo>
                    <a:cubicBezTo>
                      <a:pt x="10" y="6"/>
                      <a:pt x="13" y="15"/>
                      <a:pt x="6" y="20"/>
                    </a:cubicBezTo>
                    <a:cubicBezTo>
                      <a:pt x="0" y="10"/>
                      <a:pt x="7" y="5"/>
                      <a:pt x="14" y="0"/>
                    </a:cubicBezTo>
                    <a:close/>
                  </a:path>
                </a:pathLst>
              </a:custGeom>
              <a:solidFill>
                <a:srgbClr val="6555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86" name="Freeform 190">
                <a:extLst>
                  <a:ext uri="{FF2B5EF4-FFF2-40B4-BE49-F238E27FC236}">
                    <a16:creationId xmlns:a16="http://schemas.microsoft.com/office/drawing/2014/main" id="{8C3F5013-DD42-2EA3-C236-13BFDF2A72AE}"/>
                  </a:ext>
                </a:extLst>
              </p:cNvPr>
              <p:cNvSpPr/>
              <p:nvPr/>
            </p:nvSpPr>
            <p:spPr bwMode="auto">
              <a:xfrm>
                <a:off x="3264" y="1834"/>
                <a:ext cx="23" cy="50"/>
              </a:xfrm>
              <a:custGeom>
                <a:avLst/>
                <a:gdLst>
                  <a:gd name="T0" fmla="*/ 8 w 13"/>
                  <a:gd name="T1" fmla="*/ 28 h 28"/>
                  <a:gd name="T2" fmla="*/ 8 w 13"/>
                  <a:gd name="T3" fmla="*/ 13 h 28"/>
                  <a:gd name="T4" fmla="*/ 8 w 13"/>
                  <a:gd name="T5" fmla="*/ 0 h 28"/>
                  <a:gd name="T6" fmla="*/ 12 w 13"/>
                  <a:gd name="T7" fmla="*/ 4 h 28"/>
                  <a:gd name="T8" fmla="*/ 8 w 13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8">
                    <a:moveTo>
                      <a:pt x="8" y="28"/>
                    </a:moveTo>
                    <a:cubicBezTo>
                      <a:pt x="0" y="23"/>
                      <a:pt x="10" y="18"/>
                      <a:pt x="8" y="13"/>
                    </a:cubicBezTo>
                    <a:cubicBezTo>
                      <a:pt x="8" y="8"/>
                      <a:pt x="8" y="4"/>
                      <a:pt x="8" y="0"/>
                    </a:cubicBezTo>
                    <a:cubicBezTo>
                      <a:pt x="10" y="1"/>
                      <a:pt x="11" y="3"/>
                      <a:pt x="12" y="4"/>
                    </a:cubicBezTo>
                    <a:cubicBezTo>
                      <a:pt x="13" y="12"/>
                      <a:pt x="12" y="20"/>
                      <a:pt x="8" y="28"/>
                    </a:cubicBezTo>
                    <a:close/>
                  </a:path>
                </a:pathLst>
              </a:custGeom>
              <a:solidFill>
                <a:srgbClr val="6C5E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87" name="Freeform 191">
                <a:extLst>
                  <a:ext uri="{FF2B5EF4-FFF2-40B4-BE49-F238E27FC236}">
                    <a16:creationId xmlns:a16="http://schemas.microsoft.com/office/drawing/2014/main" id="{2AC7FDFE-9AA6-587C-D203-B16D3F3998D1}"/>
                  </a:ext>
                </a:extLst>
              </p:cNvPr>
              <p:cNvSpPr/>
              <p:nvPr/>
            </p:nvSpPr>
            <p:spPr bwMode="auto">
              <a:xfrm>
                <a:off x="3285" y="1772"/>
                <a:ext cx="21" cy="34"/>
              </a:xfrm>
              <a:custGeom>
                <a:avLst/>
                <a:gdLst>
                  <a:gd name="T0" fmla="*/ 8 w 12"/>
                  <a:gd name="T1" fmla="*/ 19 h 19"/>
                  <a:gd name="T2" fmla="*/ 0 w 12"/>
                  <a:gd name="T3" fmla="*/ 18 h 19"/>
                  <a:gd name="T4" fmla="*/ 0 w 12"/>
                  <a:gd name="T5" fmla="*/ 15 h 19"/>
                  <a:gd name="T6" fmla="*/ 12 w 12"/>
                  <a:gd name="T7" fmla="*/ 0 h 19"/>
                  <a:gd name="T8" fmla="*/ 8 w 12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9">
                    <a:moveTo>
                      <a:pt x="8" y="19"/>
                    </a:moveTo>
                    <a:cubicBezTo>
                      <a:pt x="5" y="19"/>
                      <a:pt x="3" y="19"/>
                      <a:pt x="0" y="18"/>
                    </a:cubicBezTo>
                    <a:cubicBezTo>
                      <a:pt x="0" y="17"/>
                      <a:pt x="0" y="16"/>
                      <a:pt x="0" y="15"/>
                    </a:cubicBezTo>
                    <a:cubicBezTo>
                      <a:pt x="8" y="13"/>
                      <a:pt x="3" y="2"/>
                      <a:pt x="12" y="0"/>
                    </a:cubicBezTo>
                    <a:cubicBezTo>
                      <a:pt x="10" y="6"/>
                      <a:pt x="9" y="13"/>
                      <a:pt x="8" y="19"/>
                    </a:cubicBezTo>
                    <a:close/>
                  </a:path>
                </a:pathLst>
              </a:custGeom>
              <a:solidFill>
                <a:srgbClr val="564A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88" name="Freeform 192">
                <a:extLst>
                  <a:ext uri="{FF2B5EF4-FFF2-40B4-BE49-F238E27FC236}">
                    <a16:creationId xmlns:a16="http://schemas.microsoft.com/office/drawing/2014/main" id="{6E4DED56-752A-C1EE-357C-424D6530CD50}"/>
                  </a:ext>
                </a:extLst>
              </p:cNvPr>
              <p:cNvSpPr/>
              <p:nvPr/>
            </p:nvSpPr>
            <p:spPr bwMode="auto">
              <a:xfrm>
                <a:off x="3331" y="1685"/>
                <a:ext cx="19" cy="35"/>
              </a:xfrm>
              <a:custGeom>
                <a:avLst/>
                <a:gdLst>
                  <a:gd name="T0" fmla="*/ 6 w 11"/>
                  <a:gd name="T1" fmla="*/ 0 h 20"/>
                  <a:gd name="T2" fmla="*/ 11 w 11"/>
                  <a:gd name="T3" fmla="*/ 0 h 20"/>
                  <a:gd name="T4" fmla="*/ 4 w 11"/>
                  <a:gd name="T5" fmla="*/ 20 h 20"/>
                  <a:gd name="T6" fmla="*/ 6 w 11"/>
                  <a:gd name="T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20">
                    <a:moveTo>
                      <a:pt x="6" y="0"/>
                    </a:moveTo>
                    <a:cubicBezTo>
                      <a:pt x="8" y="0"/>
                      <a:pt x="9" y="0"/>
                      <a:pt x="11" y="0"/>
                    </a:cubicBezTo>
                    <a:cubicBezTo>
                      <a:pt x="11" y="7"/>
                      <a:pt x="10" y="14"/>
                      <a:pt x="4" y="20"/>
                    </a:cubicBezTo>
                    <a:cubicBezTo>
                      <a:pt x="0" y="12"/>
                      <a:pt x="7" y="6"/>
                      <a:pt x="6" y="0"/>
                    </a:cubicBezTo>
                    <a:close/>
                  </a:path>
                </a:pathLst>
              </a:custGeom>
              <a:solidFill>
                <a:srgbClr val="7C6F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89" name="Freeform 193">
                <a:extLst>
                  <a:ext uri="{FF2B5EF4-FFF2-40B4-BE49-F238E27FC236}">
                    <a16:creationId xmlns:a16="http://schemas.microsoft.com/office/drawing/2014/main" id="{73DFCF0C-2157-1F27-1392-A13D7F3706F2}"/>
                  </a:ext>
                </a:extLst>
              </p:cNvPr>
              <p:cNvSpPr/>
              <p:nvPr/>
            </p:nvSpPr>
            <p:spPr bwMode="auto">
              <a:xfrm>
                <a:off x="3358" y="1678"/>
                <a:ext cx="14" cy="41"/>
              </a:xfrm>
              <a:custGeom>
                <a:avLst/>
                <a:gdLst>
                  <a:gd name="T0" fmla="*/ 7 w 8"/>
                  <a:gd name="T1" fmla="*/ 0 h 23"/>
                  <a:gd name="T2" fmla="*/ 0 w 8"/>
                  <a:gd name="T3" fmla="*/ 23 h 23"/>
                  <a:gd name="T4" fmla="*/ 4 w 8"/>
                  <a:gd name="T5" fmla="*/ 1 h 23"/>
                  <a:gd name="T6" fmla="*/ 7 w 8"/>
                  <a:gd name="T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23">
                    <a:moveTo>
                      <a:pt x="7" y="0"/>
                    </a:moveTo>
                    <a:cubicBezTo>
                      <a:pt x="8" y="9"/>
                      <a:pt x="8" y="18"/>
                      <a:pt x="0" y="23"/>
                    </a:cubicBezTo>
                    <a:cubicBezTo>
                      <a:pt x="1" y="16"/>
                      <a:pt x="2" y="8"/>
                      <a:pt x="4" y="1"/>
                    </a:cubicBezTo>
                    <a:cubicBezTo>
                      <a:pt x="5" y="0"/>
                      <a:pt x="6" y="0"/>
                      <a:pt x="7" y="0"/>
                    </a:cubicBezTo>
                    <a:close/>
                  </a:path>
                </a:pathLst>
              </a:custGeom>
              <a:solidFill>
                <a:srgbClr val="7969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90" name="Freeform 194">
                <a:extLst>
                  <a:ext uri="{FF2B5EF4-FFF2-40B4-BE49-F238E27FC236}">
                    <a16:creationId xmlns:a16="http://schemas.microsoft.com/office/drawing/2014/main" id="{A0A7CC99-0C90-5BC7-3605-41549660BA0B}"/>
                  </a:ext>
                </a:extLst>
              </p:cNvPr>
              <p:cNvSpPr/>
              <p:nvPr/>
            </p:nvSpPr>
            <p:spPr bwMode="auto">
              <a:xfrm>
                <a:off x="3317" y="1749"/>
                <a:ext cx="16" cy="28"/>
              </a:xfrm>
              <a:custGeom>
                <a:avLst/>
                <a:gdLst>
                  <a:gd name="T0" fmla="*/ 3 w 9"/>
                  <a:gd name="T1" fmla="*/ 16 h 16"/>
                  <a:gd name="T2" fmla="*/ 9 w 9"/>
                  <a:gd name="T3" fmla="*/ 0 h 16"/>
                  <a:gd name="T4" fmla="*/ 5 w 9"/>
                  <a:gd name="T5" fmla="*/ 16 h 16"/>
                  <a:gd name="T6" fmla="*/ 3 w 9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6">
                    <a:moveTo>
                      <a:pt x="3" y="16"/>
                    </a:moveTo>
                    <a:cubicBezTo>
                      <a:pt x="2" y="11"/>
                      <a:pt x="0" y="5"/>
                      <a:pt x="9" y="0"/>
                    </a:cubicBezTo>
                    <a:cubicBezTo>
                      <a:pt x="8" y="7"/>
                      <a:pt x="6" y="11"/>
                      <a:pt x="5" y="16"/>
                    </a:cubicBezTo>
                    <a:cubicBezTo>
                      <a:pt x="4" y="16"/>
                      <a:pt x="4" y="16"/>
                      <a:pt x="3" y="16"/>
                    </a:cubicBezTo>
                    <a:close/>
                  </a:path>
                </a:pathLst>
              </a:custGeom>
              <a:solidFill>
                <a:srgbClr val="7C6E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91" name="Freeform 195">
                <a:extLst>
                  <a:ext uri="{FF2B5EF4-FFF2-40B4-BE49-F238E27FC236}">
                    <a16:creationId xmlns:a16="http://schemas.microsoft.com/office/drawing/2014/main" id="{DEB56F88-61E8-F7F2-E477-D9A1ACC61D3F}"/>
                  </a:ext>
                </a:extLst>
              </p:cNvPr>
              <p:cNvSpPr/>
              <p:nvPr/>
            </p:nvSpPr>
            <p:spPr bwMode="auto">
              <a:xfrm>
                <a:off x="3311" y="1777"/>
                <a:ext cx="15" cy="27"/>
              </a:xfrm>
              <a:custGeom>
                <a:avLst/>
                <a:gdLst>
                  <a:gd name="T0" fmla="*/ 6 w 8"/>
                  <a:gd name="T1" fmla="*/ 0 h 15"/>
                  <a:gd name="T2" fmla="*/ 8 w 8"/>
                  <a:gd name="T3" fmla="*/ 0 h 15"/>
                  <a:gd name="T4" fmla="*/ 3 w 8"/>
                  <a:gd name="T5" fmla="*/ 15 h 15"/>
                  <a:gd name="T6" fmla="*/ 6 w 8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5">
                    <a:moveTo>
                      <a:pt x="6" y="0"/>
                    </a:moveTo>
                    <a:cubicBezTo>
                      <a:pt x="7" y="0"/>
                      <a:pt x="7" y="0"/>
                      <a:pt x="8" y="0"/>
                    </a:cubicBezTo>
                    <a:cubicBezTo>
                      <a:pt x="7" y="5"/>
                      <a:pt x="5" y="10"/>
                      <a:pt x="3" y="15"/>
                    </a:cubicBezTo>
                    <a:cubicBezTo>
                      <a:pt x="0" y="9"/>
                      <a:pt x="1" y="4"/>
                      <a:pt x="6" y="0"/>
                    </a:cubicBezTo>
                    <a:close/>
                  </a:path>
                </a:pathLst>
              </a:custGeom>
              <a:solidFill>
                <a:srgbClr val="7E71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92" name="Freeform 196">
                <a:extLst>
                  <a:ext uri="{FF2B5EF4-FFF2-40B4-BE49-F238E27FC236}">
                    <a16:creationId xmlns:a16="http://schemas.microsoft.com/office/drawing/2014/main" id="{798D7F27-209E-F00A-600F-F816B38581BF}"/>
                  </a:ext>
                </a:extLst>
              </p:cNvPr>
              <p:cNvSpPr/>
              <p:nvPr/>
            </p:nvSpPr>
            <p:spPr bwMode="auto">
              <a:xfrm>
                <a:off x="3299" y="1731"/>
                <a:ext cx="18" cy="32"/>
              </a:xfrm>
              <a:custGeom>
                <a:avLst/>
                <a:gdLst>
                  <a:gd name="T0" fmla="*/ 6 w 10"/>
                  <a:gd name="T1" fmla="*/ 0 h 18"/>
                  <a:gd name="T2" fmla="*/ 3 w 10"/>
                  <a:gd name="T3" fmla="*/ 18 h 18"/>
                  <a:gd name="T4" fmla="*/ 6 w 10"/>
                  <a:gd name="T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8">
                    <a:moveTo>
                      <a:pt x="6" y="0"/>
                    </a:moveTo>
                    <a:cubicBezTo>
                      <a:pt x="10" y="8"/>
                      <a:pt x="7" y="13"/>
                      <a:pt x="3" y="18"/>
                    </a:cubicBezTo>
                    <a:cubicBezTo>
                      <a:pt x="0" y="11"/>
                      <a:pt x="5" y="7"/>
                      <a:pt x="6" y="0"/>
                    </a:cubicBezTo>
                    <a:close/>
                  </a:path>
                </a:pathLst>
              </a:custGeom>
              <a:solidFill>
                <a:srgbClr val="4F3C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93" name="Freeform 197">
                <a:extLst>
                  <a:ext uri="{FF2B5EF4-FFF2-40B4-BE49-F238E27FC236}">
                    <a16:creationId xmlns:a16="http://schemas.microsoft.com/office/drawing/2014/main" id="{1894D0E6-DB28-9DD5-D7BC-6B520427913F}"/>
                  </a:ext>
                </a:extLst>
              </p:cNvPr>
              <p:cNvSpPr/>
              <p:nvPr/>
            </p:nvSpPr>
            <p:spPr bwMode="auto">
              <a:xfrm>
                <a:off x="3264" y="1898"/>
                <a:ext cx="16" cy="18"/>
              </a:xfrm>
              <a:custGeom>
                <a:avLst/>
                <a:gdLst>
                  <a:gd name="T0" fmla="*/ 8 w 9"/>
                  <a:gd name="T1" fmla="*/ 4 h 10"/>
                  <a:gd name="T2" fmla="*/ 4 w 9"/>
                  <a:gd name="T3" fmla="*/ 10 h 10"/>
                  <a:gd name="T4" fmla="*/ 1 w 9"/>
                  <a:gd name="T5" fmla="*/ 7 h 10"/>
                  <a:gd name="T6" fmla="*/ 0 w 9"/>
                  <a:gd name="T7" fmla="*/ 4 h 10"/>
                  <a:gd name="T8" fmla="*/ 8 w 9"/>
                  <a:gd name="T9" fmla="*/ 0 h 10"/>
                  <a:gd name="T10" fmla="*/ 8 w 9"/>
                  <a:gd name="T11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0">
                    <a:moveTo>
                      <a:pt x="8" y="4"/>
                    </a:moveTo>
                    <a:cubicBezTo>
                      <a:pt x="7" y="6"/>
                      <a:pt x="5" y="8"/>
                      <a:pt x="4" y="10"/>
                    </a:cubicBezTo>
                    <a:cubicBezTo>
                      <a:pt x="2" y="10"/>
                      <a:pt x="1" y="9"/>
                      <a:pt x="1" y="7"/>
                    </a:cubicBezTo>
                    <a:cubicBezTo>
                      <a:pt x="1" y="6"/>
                      <a:pt x="0" y="5"/>
                      <a:pt x="0" y="4"/>
                    </a:cubicBezTo>
                    <a:cubicBezTo>
                      <a:pt x="3" y="2"/>
                      <a:pt x="6" y="1"/>
                      <a:pt x="8" y="0"/>
                    </a:cubicBezTo>
                    <a:cubicBezTo>
                      <a:pt x="9" y="1"/>
                      <a:pt x="9" y="2"/>
                      <a:pt x="8" y="4"/>
                    </a:cubicBezTo>
                    <a:close/>
                  </a:path>
                </a:pathLst>
              </a:custGeom>
              <a:solidFill>
                <a:srgbClr val="8C7F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94" name="Freeform 198">
                <a:extLst>
                  <a:ext uri="{FF2B5EF4-FFF2-40B4-BE49-F238E27FC236}">
                    <a16:creationId xmlns:a16="http://schemas.microsoft.com/office/drawing/2014/main" id="{CDDAD27D-EB91-E21D-62DC-D858221ECC68}"/>
                  </a:ext>
                </a:extLst>
              </p:cNvPr>
              <p:cNvSpPr/>
              <p:nvPr/>
            </p:nvSpPr>
            <p:spPr bwMode="auto">
              <a:xfrm>
                <a:off x="2483" y="1381"/>
                <a:ext cx="77" cy="82"/>
              </a:xfrm>
              <a:custGeom>
                <a:avLst/>
                <a:gdLst>
                  <a:gd name="T0" fmla="*/ 24 w 43"/>
                  <a:gd name="T1" fmla="*/ 35 h 46"/>
                  <a:gd name="T2" fmla="*/ 24 w 43"/>
                  <a:gd name="T3" fmla="*/ 32 h 46"/>
                  <a:gd name="T4" fmla="*/ 20 w 43"/>
                  <a:gd name="T5" fmla="*/ 22 h 46"/>
                  <a:gd name="T6" fmla="*/ 17 w 43"/>
                  <a:gd name="T7" fmla="*/ 19 h 46"/>
                  <a:gd name="T8" fmla="*/ 0 w 43"/>
                  <a:gd name="T9" fmla="*/ 14 h 46"/>
                  <a:gd name="T10" fmla="*/ 0 w 43"/>
                  <a:gd name="T11" fmla="*/ 8 h 46"/>
                  <a:gd name="T12" fmla="*/ 7 w 43"/>
                  <a:gd name="T13" fmla="*/ 3 h 46"/>
                  <a:gd name="T14" fmla="*/ 17 w 43"/>
                  <a:gd name="T15" fmla="*/ 1 h 46"/>
                  <a:gd name="T16" fmla="*/ 30 w 43"/>
                  <a:gd name="T17" fmla="*/ 3 h 46"/>
                  <a:gd name="T18" fmla="*/ 35 w 43"/>
                  <a:gd name="T19" fmla="*/ 9 h 46"/>
                  <a:gd name="T20" fmla="*/ 43 w 43"/>
                  <a:gd name="T21" fmla="*/ 23 h 46"/>
                  <a:gd name="T22" fmla="*/ 42 w 43"/>
                  <a:gd name="T23" fmla="*/ 28 h 46"/>
                  <a:gd name="T24" fmla="*/ 37 w 43"/>
                  <a:gd name="T25" fmla="*/ 38 h 46"/>
                  <a:gd name="T26" fmla="*/ 24 w 43"/>
                  <a:gd name="T27" fmla="*/ 3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3" h="46">
                    <a:moveTo>
                      <a:pt x="24" y="35"/>
                    </a:moveTo>
                    <a:cubicBezTo>
                      <a:pt x="24" y="34"/>
                      <a:pt x="24" y="33"/>
                      <a:pt x="24" y="32"/>
                    </a:cubicBezTo>
                    <a:cubicBezTo>
                      <a:pt x="24" y="28"/>
                      <a:pt x="21" y="26"/>
                      <a:pt x="20" y="22"/>
                    </a:cubicBezTo>
                    <a:cubicBezTo>
                      <a:pt x="19" y="21"/>
                      <a:pt x="18" y="20"/>
                      <a:pt x="17" y="19"/>
                    </a:cubicBezTo>
                    <a:cubicBezTo>
                      <a:pt x="12" y="14"/>
                      <a:pt x="5" y="20"/>
                      <a:pt x="0" y="14"/>
                    </a:cubicBezTo>
                    <a:cubicBezTo>
                      <a:pt x="0" y="12"/>
                      <a:pt x="0" y="10"/>
                      <a:pt x="0" y="8"/>
                    </a:cubicBezTo>
                    <a:cubicBezTo>
                      <a:pt x="2" y="5"/>
                      <a:pt x="4" y="4"/>
                      <a:pt x="7" y="3"/>
                    </a:cubicBezTo>
                    <a:cubicBezTo>
                      <a:pt x="10" y="2"/>
                      <a:pt x="14" y="1"/>
                      <a:pt x="17" y="1"/>
                    </a:cubicBezTo>
                    <a:cubicBezTo>
                      <a:pt x="22" y="0"/>
                      <a:pt x="26" y="1"/>
                      <a:pt x="30" y="3"/>
                    </a:cubicBezTo>
                    <a:cubicBezTo>
                      <a:pt x="32" y="5"/>
                      <a:pt x="34" y="7"/>
                      <a:pt x="35" y="9"/>
                    </a:cubicBezTo>
                    <a:cubicBezTo>
                      <a:pt x="39" y="13"/>
                      <a:pt x="42" y="17"/>
                      <a:pt x="43" y="23"/>
                    </a:cubicBezTo>
                    <a:cubicBezTo>
                      <a:pt x="43" y="24"/>
                      <a:pt x="43" y="26"/>
                      <a:pt x="42" y="28"/>
                    </a:cubicBezTo>
                    <a:cubicBezTo>
                      <a:pt x="41" y="32"/>
                      <a:pt x="39" y="35"/>
                      <a:pt x="37" y="38"/>
                    </a:cubicBezTo>
                    <a:cubicBezTo>
                      <a:pt x="32" y="40"/>
                      <a:pt x="26" y="46"/>
                      <a:pt x="24" y="35"/>
                    </a:cubicBezTo>
                    <a:close/>
                  </a:path>
                </a:pathLst>
              </a:custGeom>
              <a:solidFill>
                <a:srgbClr val="D4B8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95" name="Freeform 199">
                <a:extLst>
                  <a:ext uri="{FF2B5EF4-FFF2-40B4-BE49-F238E27FC236}">
                    <a16:creationId xmlns:a16="http://schemas.microsoft.com/office/drawing/2014/main" id="{8E5699E4-A249-44EA-9AE8-7DC9D08E8856}"/>
                  </a:ext>
                </a:extLst>
              </p:cNvPr>
              <p:cNvSpPr/>
              <p:nvPr/>
            </p:nvSpPr>
            <p:spPr bwMode="auto">
              <a:xfrm>
                <a:off x="2519" y="1454"/>
                <a:ext cx="83" cy="46"/>
              </a:xfrm>
              <a:custGeom>
                <a:avLst/>
                <a:gdLst>
                  <a:gd name="T0" fmla="*/ 13 w 47"/>
                  <a:gd name="T1" fmla="*/ 22 h 26"/>
                  <a:gd name="T2" fmla="*/ 8 w 47"/>
                  <a:gd name="T3" fmla="*/ 22 h 26"/>
                  <a:gd name="T4" fmla="*/ 8 w 47"/>
                  <a:gd name="T5" fmla="*/ 18 h 26"/>
                  <a:gd name="T6" fmla="*/ 0 w 47"/>
                  <a:gd name="T7" fmla="*/ 13 h 26"/>
                  <a:gd name="T8" fmla="*/ 0 w 47"/>
                  <a:gd name="T9" fmla="*/ 7 h 26"/>
                  <a:gd name="T10" fmla="*/ 18 w 47"/>
                  <a:gd name="T11" fmla="*/ 1 h 26"/>
                  <a:gd name="T12" fmla="*/ 27 w 47"/>
                  <a:gd name="T13" fmla="*/ 4 h 26"/>
                  <a:gd name="T14" fmla="*/ 32 w 47"/>
                  <a:gd name="T15" fmla="*/ 10 h 26"/>
                  <a:gd name="T16" fmla="*/ 46 w 47"/>
                  <a:gd name="T17" fmla="*/ 16 h 26"/>
                  <a:gd name="T18" fmla="*/ 43 w 47"/>
                  <a:gd name="T19" fmla="*/ 24 h 26"/>
                  <a:gd name="T20" fmla="*/ 13 w 47"/>
                  <a:gd name="T21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" h="26">
                    <a:moveTo>
                      <a:pt x="13" y="22"/>
                    </a:moveTo>
                    <a:cubicBezTo>
                      <a:pt x="11" y="22"/>
                      <a:pt x="10" y="22"/>
                      <a:pt x="8" y="22"/>
                    </a:cubicBezTo>
                    <a:cubicBezTo>
                      <a:pt x="8" y="21"/>
                      <a:pt x="8" y="20"/>
                      <a:pt x="8" y="18"/>
                    </a:cubicBezTo>
                    <a:cubicBezTo>
                      <a:pt x="8" y="13"/>
                      <a:pt x="1" y="18"/>
                      <a:pt x="0" y="13"/>
                    </a:cubicBezTo>
                    <a:cubicBezTo>
                      <a:pt x="0" y="11"/>
                      <a:pt x="0" y="9"/>
                      <a:pt x="0" y="7"/>
                    </a:cubicBezTo>
                    <a:cubicBezTo>
                      <a:pt x="5" y="0"/>
                      <a:pt x="12" y="2"/>
                      <a:pt x="18" y="1"/>
                    </a:cubicBezTo>
                    <a:cubicBezTo>
                      <a:pt x="22" y="1"/>
                      <a:pt x="24" y="2"/>
                      <a:pt x="27" y="4"/>
                    </a:cubicBezTo>
                    <a:cubicBezTo>
                      <a:pt x="31" y="4"/>
                      <a:pt x="24" y="13"/>
                      <a:pt x="32" y="10"/>
                    </a:cubicBezTo>
                    <a:cubicBezTo>
                      <a:pt x="38" y="9"/>
                      <a:pt x="43" y="10"/>
                      <a:pt x="46" y="16"/>
                    </a:cubicBezTo>
                    <a:cubicBezTo>
                      <a:pt x="47" y="19"/>
                      <a:pt x="46" y="22"/>
                      <a:pt x="43" y="24"/>
                    </a:cubicBezTo>
                    <a:cubicBezTo>
                      <a:pt x="33" y="23"/>
                      <a:pt x="23" y="26"/>
                      <a:pt x="13" y="22"/>
                    </a:cubicBezTo>
                    <a:close/>
                  </a:path>
                </a:pathLst>
              </a:custGeom>
              <a:solidFill>
                <a:srgbClr val="D8BD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96" name="Freeform 200">
                <a:extLst>
                  <a:ext uri="{FF2B5EF4-FFF2-40B4-BE49-F238E27FC236}">
                    <a16:creationId xmlns:a16="http://schemas.microsoft.com/office/drawing/2014/main" id="{43CA0C29-A0E2-B957-762B-00FBF923CF9D}"/>
                  </a:ext>
                </a:extLst>
              </p:cNvPr>
              <p:cNvSpPr/>
              <p:nvPr/>
            </p:nvSpPr>
            <p:spPr bwMode="auto">
              <a:xfrm>
                <a:off x="2448" y="1358"/>
                <a:ext cx="48" cy="30"/>
              </a:xfrm>
              <a:custGeom>
                <a:avLst/>
                <a:gdLst>
                  <a:gd name="T0" fmla="*/ 16 w 27"/>
                  <a:gd name="T1" fmla="*/ 12 h 17"/>
                  <a:gd name="T2" fmla="*/ 0 w 27"/>
                  <a:gd name="T3" fmla="*/ 8 h 17"/>
                  <a:gd name="T4" fmla="*/ 16 w 27"/>
                  <a:gd name="T5" fmla="*/ 0 h 17"/>
                  <a:gd name="T6" fmla="*/ 20 w 27"/>
                  <a:gd name="T7" fmla="*/ 0 h 17"/>
                  <a:gd name="T8" fmla="*/ 26 w 27"/>
                  <a:gd name="T9" fmla="*/ 10 h 17"/>
                  <a:gd name="T10" fmla="*/ 16 w 27"/>
                  <a:gd name="T11" fmla="*/ 1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17">
                    <a:moveTo>
                      <a:pt x="16" y="12"/>
                    </a:moveTo>
                    <a:cubicBezTo>
                      <a:pt x="11" y="10"/>
                      <a:pt x="4" y="17"/>
                      <a:pt x="0" y="8"/>
                    </a:cubicBezTo>
                    <a:cubicBezTo>
                      <a:pt x="3" y="0"/>
                      <a:pt x="12" y="4"/>
                      <a:pt x="16" y="0"/>
                    </a:cubicBezTo>
                    <a:cubicBezTo>
                      <a:pt x="18" y="0"/>
                      <a:pt x="19" y="0"/>
                      <a:pt x="20" y="0"/>
                    </a:cubicBezTo>
                    <a:cubicBezTo>
                      <a:pt x="25" y="2"/>
                      <a:pt x="27" y="5"/>
                      <a:pt x="26" y="10"/>
                    </a:cubicBezTo>
                    <a:cubicBezTo>
                      <a:pt x="24" y="14"/>
                      <a:pt x="21" y="15"/>
                      <a:pt x="16" y="12"/>
                    </a:cubicBezTo>
                    <a:close/>
                  </a:path>
                </a:pathLst>
              </a:custGeom>
              <a:solidFill>
                <a:srgbClr val="A488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97" name="Freeform 201">
                <a:extLst>
                  <a:ext uri="{FF2B5EF4-FFF2-40B4-BE49-F238E27FC236}">
                    <a16:creationId xmlns:a16="http://schemas.microsoft.com/office/drawing/2014/main" id="{DD086D15-EBD5-85B4-019C-92E81B421B53}"/>
                  </a:ext>
                </a:extLst>
              </p:cNvPr>
              <p:cNvSpPr/>
              <p:nvPr/>
            </p:nvSpPr>
            <p:spPr bwMode="auto">
              <a:xfrm>
                <a:off x="2494" y="1418"/>
                <a:ext cx="46" cy="20"/>
              </a:xfrm>
              <a:custGeom>
                <a:avLst/>
                <a:gdLst>
                  <a:gd name="T0" fmla="*/ 14 w 26"/>
                  <a:gd name="T1" fmla="*/ 1 h 11"/>
                  <a:gd name="T2" fmla="*/ 18 w 26"/>
                  <a:gd name="T3" fmla="*/ 11 h 11"/>
                  <a:gd name="T4" fmla="*/ 0 w 26"/>
                  <a:gd name="T5" fmla="*/ 8 h 11"/>
                  <a:gd name="T6" fmla="*/ 14 w 26"/>
                  <a:gd name="T7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11">
                    <a:moveTo>
                      <a:pt x="14" y="1"/>
                    </a:moveTo>
                    <a:cubicBezTo>
                      <a:pt x="19" y="3"/>
                      <a:pt x="26" y="4"/>
                      <a:pt x="18" y="11"/>
                    </a:cubicBezTo>
                    <a:cubicBezTo>
                      <a:pt x="13" y="10"/>
                      <a:pt x="7" y="9"/>
                      <a:pt x="0" y="8"/>
                    </a:cubicBezTo>
                    <a:cubicBezTo>
                      <a:pt x="2" y="0"/>
                      <a:pt x="10" y="4"/>
                      <a:pt x="14" y="1"/>
                    </a:cubicBezTo>
                    <a:close/>
                  </a:path>
                </a:pathLst>
              </a:custGeom>
              <a:solidFill>
                <a:srgbClr val="8366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98" name="Freeform 202">
                <a:extLst>
                  <a:ext uri="{FF2B5EF4-FFF2-40B4-BE49-F238E27FC236}">
                    <a16:creationId xmlns:a16="http://schemas.microsoft.com/office/drawing/2014/main" id="{83116D5E-A99C-0DBA-221A-9FEFC8F3E62E}"/>
                  </a:ext>
                </a:extLst>
              </p:cNvPr>
              <p:cNvSpPr/>
              <p:nvPr/>
            </p:nvSpPr>
            <p:spPr bwMode="auto">
              <a:xfrm>
                <a:off x="2474" y="1438"/>
                <a:ext cx="41" cy="25"/>
              </a:xfrm>
              <a:custGeom>
                <a:avLst/>
                <a:gdLst>
                  <a:gd name="T0" fmla="*/ 18 w 23"/>
                  <a:gd name="T1" fmla="*/ 14 h 14"/>
                  <a:gd name="T2" fmla="*/ 0 w 23"/>
                  <a:gd name="T3" fmla="*/ 10 h 14"/>
                  <a:gd name="T4" fmla="*/ 22 w 23"/>
                  <a:gd name="T5" fmla="*/ 7 h 14"/>
                  <a:gd name="T6" fmla="*/ 23 w 23"/>
                  <a:gd name="T7" fmla="*/ 11 h 14"/>
                  <a:gd name="T8" fmla="*/ 18 w 23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4">
                    <a:moveTo>
                      <a:pt x="18" y="14"/>
                    </a:moveTo>
                    <a:cubicBezTo>
                      <a:pt x="12" y="13"/>
                      <a:pt x="6" y="11"/>
                      <a:pt x="0" y="10"/>
                    </a:cubicBezTo>
                    <a:cubicBezTo>
                      <a:pt x="7" y="9"/>
                      <a:pt x="14" y="0"/>
                      <a:pt x="22" y="7"/>
                    </a:cubicBezTo>
                    <a:cubicBezTo>
                      <a:pt x="23" y="8"/>
                      <a:pt x="23" y="9"/>
                      <a:pt x="23" y="11"/>
                    </a:cubicBezTo>
                    <a:cubicBezTo>
                      <a:pt x="22" y="12"/>
                      <a:pt x="20" y="13"/>
                      <a:pt x="18" y="14"/>
                    </a:cubicBezTo>
                    <a:close/>
                  </a:path>
                </a:pathLst>
              </a:custGeom>
              <a:solidFill>
                <a:srgbClr val="876C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99" name="Freeform 203">
                <a:extLst>
                  <a:ext uri="{FF2B5EF4-FFF2-40B4-BE49-F238E27FC236}">
                    <a16:creationId xmlns:a16="http://schemas.microsoft.com/office/drawing/2014/main" id="{C3C064E9-1AFB-749F-929B-57FEE35F86AD}"/>
                  </a:ext>
                </a:extLst>
              </p:cNvPr>
              <p:cNvSpPr/>
              <p:nvPr/>
            </p:nvSpPr>
            <p:spPr bwMode="auto">
              <a:xfrm>
                <a:off x="2476" y="1369"/>
                <a:ext cx="39" cy="24"/>
              </a:xfrm>
              <a:custGeom>
                <a:avLst/>
                <a:gdLst>
                  <a:gd name="T0" fmla="*/ 0 w 22"/>
                  <a:gd name="T1" fmla="*/ 6 h 14"/>
                  <a:gd name="T2" fmla="*/ 9 w 22"/>
                  <a:gd name="T3" fmla="*/ 2 h 14"/>
                  <a:gd name="T4" fmla="*/ 16 w 22"/>
                  <a:gd name="T5" fmla="*/ 0 h 14"/>
                  <a:gd name="T6" fmla="*/ 21 w 22"/>
                  <a:gd name="T7" fmla="*/ 5 h 14"/>
                  <a:gd name="T8" fmla="*/ 21 w 22"/>
                  <a:gd name="T9" fmla="*/ 9 h 14"/>
                  <a:gd name="T10" fmla="*/ 12 w 22"/>
                  <a:gd name="T11" fmla="*/ 14 h 14"/>
                  <a:gd name="T12" fmla="*/ 0 w 22"/>
                  <a:gd name="T13" fmla="*/ 9 h 14"/>
                  <a:gd name="T14" fmla="*/ 0 w 22"/>
                  <a:gd name="T15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4">
                    <a:moveTo>
                      <a:pt x="0" y="6"/>
                    </a:moveTo>
                    <a:cubicBezTo>
                      <a:pt x="4" y="6"/>
                      <a:pt x="7" y="6"/>
                      <a:pt x="9" y="2"/>
                    </a:cubicBezTo>
                    <a:cubicBezTo>
                      <a:pt x="11" y="0"/>
                      <a:pt x="13" y="0"/>
                      <a:pt x="16" y="0"/>
                    </a:cubicBezTo>
                    <a:cubicBezTo>
                      <a:pt x="18" y="1"/>
                      <a:pt x="20" y="3"/>
                      <a:pt x="21" y="5"/>
                    </a:cubicBezTo>
                    <a:cubicBezTo>
                      <a:pt x="22" y="6"/>
                      <a:pt x="22" y="8"/>
                      <a:pt x="21" y="9"/>
                    </a:cubicBezTo>
                    <a:cubicBezTo>
                      <a:pt x="19" y="13"/>
                      <a:pt x="15" y="14"/>
                      <a:pt x="12" y="14"/>
                    </a:cubicBezTo>
                    <a:cubicBezTo>
                      <a:pt x="9" y="10"/>
                      <a:pt x="3" y="14"/>
                      <a:pt x="0" y="9"/>
                    </a:cubicBezTo>
                    <a:cubicBezTo>
                      <a:pt x="0" y="8"/>
                      <a:pt x="0" y="7"/>
                      <a:pt x="0" y="6"/>
                    </a:cubicBezTo>
                    <a:close/>
                  </a:path>
                </a:pathLst>
              </a:custGeom>
              <a:solidFill>
                <a:srgbClr val="BBA2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500" name="Freeform 204">
                <a:extLst>
                  <a:ext uri="{FF2B5EF4-FFF2-40B4-BE49-F238E27FC236}">
                    <a16:creationId xmlns:a16="http://schemas.microsoft.com/office/drawing/2014/main" id="{7D80F966-3F43-0723-42A0-2DA9A7473C79}"/>
                  </a:ext>
                </a:extLst>
              </p:cNvPr>
              <p:cNvSpPr/>
              <p:nvPr/>
            </p:nvSpPr>
            <p:spPr bwMode="auto">
              <a:xfrm>
                <a:off x="2513" y="1443"/>
                <a:ext cx="50" cy="22"/>
              </a:xfrm>
              <a:custGeom>
                <a:avLst/>
                <a:gdLst>
                  <a:gd name="T0" fmla="*/ 0 w 28"/>
                  <a:gd name="T1" fmla="*/ 8 h 12"/>
                  <a:gd name="T2" fmla="*/ 0 w 28"/>
                  <a:gd name="T3" fmla="*/ 4 h 12"/>
                  <a:gd name="T4" fmla="*/ 7 w 28"/>
                  <a:gd name="T5" fmla="*/ 0 h 12"/>
                  <a:gd name="T6" fmla="*/ 20 w 28"/>
                  <a:gd name="T7" fmla="*/ 0 h 12"/>
                  <a:gd name="T8" fmla="*/ 22 w 28"/>
                  <a:gd name="T9" fmla="*/ 10 h 12"/>
                  <a:gd name="T10" fmla="*/ 0 w 28"/>
                  <a:gd name="T11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12">
                    <a:moveTo>
                      <a:pt x="0" y="8"/>
                    </a:moveTo>
                    <a:cubicBezTo>
                      <a:pt x="0" y="6"/>
                      <a:pt x="0" y="5"/>
                      <a:pt x="0" y="4"/>
                    </a:cubicBezTo>
                    <a:cubicBezTo>
                      <a:pt x="2" y="3"/>
                      <a:pt x="5" y="1"/>
                      <a:pt x="7" y="0"/>
                    </a:cubicBezTo>
                    <a:cubicBezTo>
                      <a:pt x="12" y="6"/>
                      <a:pt x="16" y="1"/>
                      <a:pt x="20" y="0"/>
                    </a:cubicBezTo>
                    <a:cubicBezTo>
                      <a:pt x="23" y="3"/>
                      <a:pt x="28" y="5"/>
                      <a:pt x="22" y="10"/>
                    </a:cubicBezTo>
                    <a:cubicBezTo>
                      <a:pt x="14" y="9"/>
                      <a:pt x="7" y="12"/>
                      <a:pt x="0" y="8"/>
                    </a:cubicBezTo>
                    <a:close/>
                  </a:path>
                </a:pathLst>
              </a:custGeom>
              <a:solidFill>
                <a:srgbClr val="CFB6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</p:grpSp>
        <p:grpSp>
          <p:nvGrpSpPr>
            <p:cNvPr id="9" name="Group 406">
              <a:extLst>
                <a:ext uri="{FF2B5EF4-FFF2-40B4-BE49-F238E27FC236}">
                  <a16:creationId xmlns:a16="http://schemas.microsoft.com/office/drawing/2014/main" id="{366177C6-60E6-C530-FD72-454D619D02CD}"/>
                </a:ext>
              </a:extLst>
            </p:cNvPr>
            <p:cNvGrpSpPr/>
            <p:nvPr/>
          </p:nvGrpSpPr>
          <p:grpSpPr>
            <a:xfrm>
              <a:off x="3235325" y="2017713"/>
              <a:ext cx="2241550" cy="1384300"/>
              <a:chOff x="2038" y="1271"/>
              <a:chExt cx="1412" cy="872"/>
            </a:xfrm>
          </p:grpSpPr>
          <p:sp>
            <p:nvSpPr>
              <p:cNvPr id="101" name="Freeform 206">
                <a:extLst>
                  <a:ext uri="{FF2B5EF4-FFF2-40B4-BE49-F238E27FC236}">
                    <a16:creationId xmlns:a16="http://schemas.microsoft.com/office/drawing/2014/main" id="{918E67ED-7DCC-947A-9497-9CB65A7686C2}"/>
                  </a:ext>
                </a:extLst>
              </p:cNvPr>
              <p:cNvSpPr/>
              <p:nvPr/>
            </p:nvSpPr>
            <p:spPr bwMode="auto">
              <a:xfrm>
                <a:off x="2483" y="1344"/>
                <a:ext cx="30" cy="28"/>
              </a:xfrm>
              <a:custGeom>
                <a:avLst/>
                <a:gdLst>
                  <a:gd name="T0" fmla="*/ 12 w 17"/>
                  <a:gd name="T1" fmla="*/ 16 h 16"/>
                  <a:gd name="T2" fmla="*/ 5 w 17"/>
                  <a:gd name="T3" fmla="*/ 16 h 16"/>
                  <a:gd name="T4" fmla="*/ 0 w 17"/>
                  <a:gd name="T5" fmla="*/ 8 h 16"/>
                  <a:gd name="T6" fmla="*/ 1 w 17"/>
                  <a:gd name="T7" fmla="*/ 0 h 16"/>
                  <a:gd name="T8" fmla="*/ 7 w 17"/>
                  <a:gd name="T9" fmla="*/ 4 h 16"/>
                  <a:gd name="T10" fmla="*/ 12 w 17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6">
                    <a:moveTo>
                      <a:pt x="12" y="16"/>
                    </a:moveTo>
                    <a:cubicBezTo>
                      <a:pt x="10" y="16"/>
                      <a:pt x="7" y="16"/>
                      <a:pt x="5" y="16"/>
                    </a:cubicBezTo>
                    <a:cubicBezTo>
                      <a:pt x="4" y="13"/>
                      <a:pt x="2" y="11"/>
                      <a:pt x="0" y="8"/>
                    </a:cubicBezTo>
                    <a:cubicBezTo>
                      <a:pt x="1" y="5"/>
                      <a:pt x="1" y="2"/>
                      <a:pt x="1" y="0"/>
                    </a:cubicBezTo>
                    <a:cubicBezTo>
                      <a:pt x="3" y="1"/>
                      <a:pt x="5" y="3"/>
                      <a:pt x="7" y="4"/>
                    </a:cubicBezTo>
                    <a:cubicBezTo>
                      <a:pt x="13" y="7"/>
                      <a:pt x="17" y="10"/>
                      <a:pt x="12" y="16"/>
                    </a:cubicBezTo>
                    <a:close/>
                  </a:path>
                </a:pathLst>
              </a:custGeom>
              <a:solidFill>
                <a:srgbClr val="C0A5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02" name="Freeform 207">
                <a:extLst>
                  <a:ext uri="{FF2B5EF4-FFF2-40B4-BE49-F238E27FC236}">
                    <a16:creationId xmlns:a16="http://schemas.microsoft.com/office/drawing/2014/main" id="{7F406D0B-063B-32F1-0C40-9F9AE90108C4}"/>
                  </a:ext>
                </a:extLst>
              </p:cNvPr>
              <p:cNvSpPr/>
              <p:nvPr/>
            </p:nvSpPr>
            <p:spPr bwMode="auto">
              <a:xfrm>
                <a:off x="2407" y="1344"/>
                <a:ext cx="34" cy="19"/>
              </a:xfrm>
              <a:custGeom>
                <a:avLst/>
                <a:gdLst>
                  <a:gd name="T0" fmla="*/ 15 w 19"/>
                  <a:gd name="T1" fmla="*/ 11 h 11"/>
                  <a:gd name="T2" fmla="*/ 0 w 19"/>
                  <a:gd name="T3" fmla="*/ 11 h 11"/>
                  <a:gd name="T4" fmla="*/ 19 w 19"/>
                  <a:gd name="T5" fmla="*/ 8 h 11"/>
                  <a:gd name="T6" fmla="*/ 15 w 19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1">
                    <a:moveTo>
                      <a:pt x="15" y="11"/>
                    </a:moveTo>
                    <a:cubicBezTo>
                      <a:pt x="10" y="11"/>
                      <a:pt x="5" y="11"/>
                      <a:pt x="0" y="11"/>
                    </a:cubicBezTo>
                    <a:cubicBezTo>
                      <a:pt x="6" y="8"/>
                      <a:pt x="11" y="0"/>
                      <a:pt x="19" y="8"/>
                    </a:cubicBezTo>
                    <a:cubicBezTo>
                      <a:pt x="19" y="10"/>
                      <a:pt x="17" y="11"/>
                      <a:pt x="15" y="11"/>
                    </a:cubicBezTo>
                    <a:close/>
                  </a:path>
                </a:pathLst>
              </a:custGeom>
              <a:solidFill>
                <a:srgbClr val="9E7E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03" name="Freeform 208">
                <a:extLst>
                  <a:ext uri="{FF2B5EF4-FFF2-40B4-BE49-F238E27FC236}">
                    <a16:creationId xmlns:a16="http://schemas.microsoft.com/office/drawing/2014/main" id="{16AFC2C2-C6B0-C67C-176D-5A5F8FCAE824}"/>
                  </a:ext>
                </a:extLst>
              </p:cNvPr>
              <p:cNvSpPr/>
              <p:nvPr/>
            </p:nvSpPr>
            <p:spPr bwMode="auto">
              <a:xfrm>
                <a:off x="2434" y="1351"/>
                <a:ext cx="42" cy="21"/>
              </a:xfrm>
              <a:custGeom>
                <a:avLst/>
                <a:gdLst>
                  <a:gd name="T0" fmla="*/ 0 w 24"/>
                  <a:gd name="T1" fmla="*/ 7 h 12"/>
                  <a:gd name="T2" fmla="*/ 4 w 24"/>
                  <a:gd name="T3" fmla="*/ 4 h 12"/>
                  <a:gd name="T4" fmla="*/ 24 w 24"/>
                  <a:gd name="T5" fmla="*/ 4 h 12"/>
                  <a:gd name="T6" fmla="*/ 8 w 24"/>
                  <a:gd name="T7" fmla="*/ 12 h 12"/>
                  <a:gd name="T8" fmla="*/ 0 w 24"/>
                  <a:gd name="T9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2">
                    <a:moveTo>
                      <a:pt x="0" y="7"/>
                    </a:moveTo>
                    <a:cubicBezTo>
                      <a:pt x="1" y="6"/>
                      <a:pt x="3" y="5"/>
                      <a:pt x="4" y="4"/>
                    </a:cubicBezTo>
                    <a:cubicBezTo>
                      <a:pt x="11" y="0"/>
                      <a:pt x="18" y="5"/>
                      <a:pt x="24" y="4"/>
                    </a:cubicBezTo>
                    <a:cubicBezTo>
                      <a:pt x="19" y="7"/>
                      <a:pt x="14" y="9"/>
                      <a:pt x="8" y="12"/>
                    </a:cubicBezTo>
                    <a:cubicBezTo>
                      <a:pt x="6" y="8"/>
                      <a:pt x="3" y="8"/>
                      <a:pt x="0" y="7"/>
                    </a:cubicBezTo>
                    <a:close/>
                  </a:path>
                </a:pathLst>
              </a:custGeom>
              <a:solidFill>
                <a:srgbClr val="D4B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04" name="Freeform 209">
                <a:extLst>
                  <a:ext uri="{FF2B5EF4-FFF2-40B4-BE49-F238E27FC236}">
                    <a16:creationId xmlns:a16="http://schemas.microsoft.com/office/drawing/2014/main" id="{EDD3BA71-7141-97AA-9F05-E079C11270CD}"/>
                  </a:ext>
                </a:extLst>
              </p:cNvPr>
              <p:cNvSpPr/>
              <p:nvPr/>
            </p:nvSpPr>
            <p:spPr bwMode="auto">
              <a:xfrm>
                <a:off x="2441" y="1328"/>
                <a:ext cx="30" cy="18"/>
              </a:xfrm>
              <a:custGeom>
                <a:avLst/>
                <a:gdLst>
                  <a:gd name="T0" fmla="*/ 0 w 17"/>
                  <a:gd name="T1" fmla="*/ 5 h 10"/>
                  <a:gd name="T2" fmla="*/ 12 w 17"/>
                  <a:gd name="T3" fmla="*/ 2 h 10"/>
                  <a:gd name="T4" fmla="*/ 14 w 17"/>
                  <a:gd name="T5" fmla="*/ 8 h 10"/>
                  <a:gd name="T6" fmla="*/ 0 w 17"/>
                  <a:gd name="T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0">
                    <a:moveTo>
                      <a:pt x="0" y="5"/>
                    </a:moveTo>
                    <a:cubicBezTo>
                      <a:pt x="3" y="0"/>
                      <a:pt x="8" y="2"/>
                      <a:pt x="12" y="2"/>
                    </a:cubicBezTo>
                    <a:cubicBezTo>
                      <a:pt x="13" y="4"/>
                      <a:pt x="17" y="7"/>
                      <a:pt x="14" y="8"/>
                    </a:cubicBezTo>
                    <a:cubicBezTo>
                      <a:pt x="10" y="10"/>
                      <a:pt x="4" y="10"/>
                      <a:pt x="0" y="5"/>
                    </a:cubicBezTo>
                    <a:close/>
                  </a:path>
                </a:pathLst>
              </a:custGeom>
              <a:solidFill>
                <a:srgbClr val="745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05" name="Freeform 210">
                <a:extLst>
                  <a:ext uri="{FF2B5EF4-FFF2-40B4-BE49-F238E27FC236}">
                    <a16:creationId xmlns:a16="http://schemas.microsoft.com/office/drawing/2014/main" id="{4DF5940B-6D31-4450-3768-46743569205E}"/>
                  </a:ext>
                </a:extLst>
              </p:cNvPr>
              <p:cNvSpPr/>
              <p:nvPr/>
            </p:nvSpPr>
            <p:spPr bwMode="auto">
              <a:xfrm>
                <a:off x="2512" y="1475"/>
                <a:ext cx="33" cy="14"/>
              </a:xfrm>
              <a:custGeom>
                <a:avLst/>
                <a:gdLst>
                  <a:gd name="T0" fmla="*/ 4 w 19"/>
                  <a:gd name="T1" fmla="*/ 1 h 8"/>
                  <a:gd name="T2" fmla="*/ 10 w 19"/>
                  <a:gd name="T3" fmla="*/ 1 h 8"/>
                  <a:gd name="T4" fmla="*/ 19 w 19"/>
                  <a:gd name="T5" fmla="*/ 0 h 8"/>
                  <a:gd name="T6" fmla="*/ 12 w 19"/>
                  <a:gd name="T7" fmla="*/ 6 h 8"/>
                  <a:gd name="T8" fmla="*/ 0 w 19"/>
                  <a:gd name="T9" fmla="*/ 4 h 8"/>
                  <a:gd name="T10" fmla="*/ 4 w 19"/>
                  <a:gd name="T11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8">
                    <a:moveTo>
                      <a:pt x="4" y="1"/>
                    </a:moveTo>
                    <a:cubicBezTo>
                      <a:pt x="6" y="1"/>
                      <a:pt x="8" y="1"/>
                      <a:pt x="10" y="1"/>
                    </a:cubicBezTo>
                    <a:cubicBezTo>
                      <a:pt x="13" y="1"/>
                      <a:pt x="16" y="0"/>
                      <a:pt x="19" y="0"/>
                    </a:cubicBezTo>
                    <a:cubicBezTo>
                      <a:pt x="18" y="4"/>
                      <a:pt x="15" y="5"/>
                      <a:pt x="12" y="6"/>
                    </a:cubicBezTo>
                    <a:cubicBezTo>
                      <a:pt x="9" y="5"/>
                      <a:pt x="4" y="8"/>
                      <a:pt x="0" y="4"/>
                    </a:cubicBezTo>
                    <a:cubicBezTo>
                      <a:pt x="2" y="3"/>
                      <a:pt x="3" y="2"/>
                      <a:pt x="4" y="1"/>
                    </a:cubicBezTo>
                    <a:close/>
                  </a:path>
                </a:pathLst>
              </a:custGeom>
              <a:solidFill>
                <a:srgbClr val="9073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06" name="Freeform 211">
                <a:extLst>
                  <a:ext uri="{FF2B5EF4-FFF2-40B4-BE49-F238E27FC236}">
                    <a16:creationId xmlns:a16="http://schemas.microsoft.com/office/drawing/2014/main" id="{FBD34649-E8B1-7A6D-4E42-D25DF6D16A78}"/>
                  </a:ext>
                </a:extLst>
              </p:cNvPr>
              <p:cNvSpPr/>
              <p:nvPr/>
            </p:nvSpPr>
            <p:spPr bwMode="auto">
              <a:xfrm>
                <a:off x="2506" y="1457"/>
                <a:ext cx="52" cy="9"/>
              </a:xfrm>
              <a:custGeom>
                <a:avLst/>
                <a:gdLst>
                  <a:gd name="T0" fmla="*/ 4 w 29"/>
                  <a:gd name="T1" fmla="*/ 0 h 5"/>
                  <a:gd name="T2" fmla="*/ 27 w 29"/>
                  <a:gd name="T3" fmla="*/ 0 h 5"/>
                  <a:gd name="T4" fmla="*/ 28 w 29"/>
                  <a:gd name="T5" fmla="*/ 3 h 5"/>
                  <a:gd name="T6" fmla="*/ 27 w 29"/>
                  <a:gd name="T7" fmla="*/ 4 h 5"/>
                  <a:gd name="T8" fmla="*/ 7 w 29"/>
                  <a:gd name="T9" fmla="*/ 5 h 5"/>
                  <a:gd name="T10" fmla="*/ 0 w 29"/>
                  <a:gd name="T11" fmla="*/ 3 h 5"/>
                  <a:gd name="T12" fmla="*/ 4 w 29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5">
                    <a:moveTo>
                      <a:pt x="4" y="0"/>
                    </a:moveTo>
                    <a:cubicBezTo>
                      <a:pt x="12" y="0"/>
                      <a:pt x="20" y="0"/>
                      <a:pt x="27" y="0"/>
                    </a:cubicBezTo>
                    <a:cubicBezTo>
                      <a:pt x="28" y="1"/>
                      <a:pt x="29" y="2"/>
                      <a:pt x="28" y="3"/>
                    </a:cubicBezTo>
                    <a:cubicBezTo>
                      <a:pt x="28" y="3"/>
                      <a:pt x="28" y="4"/>
                      <a:pt x="27" y="4"/>
                    </a:cubicBezTo>
                    <a:cubicBezTo>
                      <a:pt x="21" y="4"/>
                      <a:pt x="14" y="4"/>
                      <a:pt x="7" y="5"/>
                    </a:cubicBezTo>
                    <a:cubicBezTo>
                      <a:pt x="5" y="4"/>
                      <a:pt x="2" y="4"/>
                      <a:pt x="0" y="3"/>
                    </a:cubicBezTo>
                    <a:cubicBezTo>
                      <a:pt x="1" y="2"/>
                      <a:pt x="2" y="1"/>
                      <a:pt x="4" y="0"/>
                    </a:cubicBezTo>
                    <a:close/>
                  </a:path>
                </a:pathLst>
              </a:custGeom>
              <a:solidFill>
                <a:srgbClr val="674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07" name="Freeform 212">
                <a:extLst>
                  <a:ext uri="{FF2B5EF4-FFF2-40B4-BE49-F238E27FC236}">
                    <a16:creationId xmlns:a16="http://schemas.microsoft.com/office/drawing/2014/main" id="{7F325553-479C-EBD6-0DA4-DC69B264E8F6}"/>
                  </a:ext>
                </a:extLst>
              </p:cNvPr>
              <p:cNvSpPr/>
              <p:nvPr/>
            </p:nvSpPr>
            <p:spPr bwMode="auto">
              <a:xfrm>
                <a:off x="2462" y="1401"/>
                <a:ext cx="51" cy="17"/>
              </a:xfrm>
              <a:custGeom>
                <a:avLst/>
                <a:gdLst>
                  <a:gd name="T0" fmla="*/ 12 w 29"/>
                  <a:gd name="T1" fmla="*/ 3 h 10"/>
                  <a:gd name="T2" fmla="*/ 29 w 29"/>
                  <a:gd name="T3" fmla="*/ 8 h 10"/>
                  <a:gd name="T4" fmla="*/ 5 w 29"/>
                  <a:gd name="T5" fmla="*/ 8 h 10"/>
                  <a:gd name="T6" fmla="*/ 1 w 29"/>
                  <a:gd name="T7" fmla="*/ 5 h 10"/>
                  <a:gd name="T8" fmla="*/ 12 w 29"/>
                  <a:gd name="T9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0">
                    <a:moveTo>
                      <a:pt x="12" y="3"/>
                    </a:moveTo>
                    <a:cubicBezTo>
                      <a:pt x="17" y="6"/>
                      <a:pt x="25" y="0"/>
                      <a:pt x="29" y="8"/>
                    </a:cubicBezTo>
                    <a:cubicBezTo>
                      <a:pt x="21" y="8"/>
                      <a:pt x="13" y="8"/>
                      <a:pt x="5" y="8"/>
                    </a:cubicBezTo>
                    <a:cubicBezTo>
                      <a:pt x="1" y="10"/>
                      <a:pt x="0" y="8"/>
                      <a:pt x="1" y="5"/>
                    </a:cubicBezTo>
                    <a:cubicBezTo>
                      <a:pt x="5" y="4"/>
                      <a:pt x="9" y="4"/>
                      <a:pt x="12" y="3"/>
                    </a:cubicBezTo>
                    <a:close/>
                  </a:path>
                </a:pathLst>
              </a:custGeom>
              <a:solidFill>
                <a:srgbClr val="7358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08" name="Freeform 213">
                <a:extLst>
                  <a:ext uri="{FF2B5EF4-FFF2-40B4-BE49-F238E27FC236}">
                    <a16:creationId xmlns:a16="http://schemas.microsoft.com/office/drawing/2014/main" id="{D072B0D7-1FFB-0E93-0E7A-B3958D57DB4F}"/>
                  </a:ext>
                </a:extLst>
              </p:cNvPr>
              <p:cNvSpPr/>
              <p:nvPr/>
            </p:nvSpPr>
            <p:spPr bwMode="auto">
              <a:xfrm>
                <a:off x="2453" y="1383"/>
                <a:ext cx="45" cy="12"/>
              </a:xfrm>
              <a:custGeom>
                <a:avLst/>
                <a:gdLst>
                  <a:gd name="T0" fmla="*/ 13 w 25"/>
                  <a:gd name="T1" fmla="*/ 1 h 7"/>
                  <a:gd name="T2" fmla="*/ 25 w 25"/>
                  <a:gd name="T3" fmla="*/ 6 h 7"/>
                  <a:gd name="T4" fmla="*/ 17 w 25"/>
                  <a:gd name="T5" fmla="*/ 7 h 7"/>
                  <a:gd name="T6" fmla="*/ 0 w 25"/>
                  <a:gd name="T7" fmla="*/ 5 h 7"/>
                  <a:gd name="T8" fmla="*/ 13 w 25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7">
                    <a:moveTo>
                      <a:pt x="13" y="1"/>
                    </a:moveTo>
                    <a:cubicBezTo>
                      <a:pt x="17" y="3"/>
                      <a:pt x="22" y="0"/>
                      <a:pt x="25" y="6"/>
                    </a:cubicBezTo>
                    <a:cubicBezTo>
                      <a:pt x="22" y="6"/>
                      <a:pt x="20" y="6"/>
                      <a:pt x="17" y="7"/>
                    </a:cubicBezTo>
                    <a:cubicBezTo>
                      <a:pt x="12" y="6"/>
                      <a:pt x="6" y="6"/>
                      <a:pt x="0" y="5"/>
                    </a:cubicBezTo>
                    <a:cubicBezTo>
                      <a:pt x="4" y="0"/>
                      <a:pt x="9" y="3"/>
                      <a:pt x="13" y="1"/>
                    </a:cubicBezTo>
                    <a:close/>
                  </a:path>
                </a:pathLst>
              </a:custGeom>
              <a:solidFill>
                <a:srgbClr val="7156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09" name="Freeform 214">
                <a:extLst>
                  <a:ext uri="{FF2B5EF4-FFF2-40B4-BE49-F238E27FC236}">
                    <a16:creationId xmlns:a16="http://schemas.microsoft.com/office/drawing/2014/main" id="{563EEFA2-A9E7-3688-506F-E3468A32C20E}"/>
                  </a:ext>
                </a:extLst>
              </p:cNvPr>
              <p:cNvSpPr/>
              <p:nvPr/>
            </p:nvSpPr>
            <p:spPr bwMode="auto">
              <a:xfrm>
                <a:off x="2446" y="1409"/>
                <a:ext cx="25" cy="16"/>
              </a:xfrm>
              <a:custGeom>
                <a:avLst/>
                <a:gdLst>
                  <a:gd name="T0" fmla="*/ 10 w 14"/>
                  <a:gd name="T1" fmla="*/ 0 h 9"/>
                  <a:gd name="T2" fmla="*/ 14 w 14"/>
                  <a:gd name="T3" fmla="*/ 3 h 9"/>
                  <a:gd name="T4" fmla="*/ 1 w 14"/>
                  <a:gd name="T5" fmla="*/ 5 h 9"/>
                  <a:gd name="T6" fmla="*/ 10 w 14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9">
                    <a:moveTo>
                      <a:pt x="10" y="0"/>
                    </a:moveTo>
                    <a:cubicBezTo>
                      <a:pt x="11" y="1"/>
                      <a:pt x="13" y="2"/>
                      <a:pt x="14" y="3"/>
                    </a:cubicBezTo>
                    <a:cubicBezTo>
                      <a:pt x="10" y="7"/>
                      <a:pt x="5" y="9"/>
                      <a:pt x="1" y="5"/>
                    </a:cubicBezTo>
                    <a:cubicBezTo>
                      <a:pt x="0" y="3"/>
                      <a:pt x="6" y="0"/>
                      <a:pt x="10" y="0"/>
                    </a:cubicBezTo>
                    <a:close/>
                  </a:path>
                </a:pathLst>
              </a:custGeom>
              <a:solidFill>
                <a:srgbClr val="B495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10" name="Freeform 215">
                <a:extLst>
                  <a:ext uri="{FF2B5EF4-FFF2-40B4-BE49-F238E27FC236}">
                    <a16:creationId xmlns:a16="http://schemas.microsoft.com/office/drawing/2014/main" id="{F52ECCCE-ECD7-29ED-D032-59B7C49D4AF3}"/>
                  </a:ext>
                </a:extLst>
              </p:cNvPr>
              <p:cNvSpPr/>
              <p:nvPr/>
            </p:nvSpPr>
            <p:spPr bwMode="auto">
              <a:xfrm>
                <a:off x="3327" y="1894"/>
                <a:ext cx="43" cy="79"/>
              </a:xfrm>
              <a:custGeom>
                <a:avLst/>
                <a:gdLst>
                  <a:gd name="T0" fmla="*/ 0 w 24"/>
                  <a:gd name="T1" fmla="*/ 26 h 44"/>
                  <a:gd name="T2" fmla="*/ 9 w 24"/>
                  <a:gd name="T3" fmla="*/ 2 h 44"/>
                  <a:gd name="T4" fmla="*/ 13 w 24"/>
                  <a:gd name="T5" fmla="*/ 1 h 44"/>
                  <a:gd name="T6" fmla="*/ 19 w 24"/>
                  <a:gd name="T7" fmla="*/ 9 h 44"/>
                  <a:gd name="T8" fmla="*/ 24 w 24"/>
                  <a:gd name="T9" fmla="*/ 14 h 44"/>
                  <a:gd name="T10" fmla="*/ 16 w 24"/>
                  <a:gd name="T11" fmla="*/ 42 h 44"/>
                  <a:gd name="T12" fmla="*/ 9 w 24"/>
                  <a:gd name="T13" fmla="*/ 44 h 44"/>
                  <a:gd name="T14" fmla="*/ 0 w 24"/>
                  <a:gd name="T15" fmla="*/ 34 h 44"/>
                  <a:gd name="T16" fmla="*/ 0 w 24"/>
                  <a:gd name="T17" fmla="*/ 2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44">
                    <a:moveTo>
                      <a:pt x="0" y="26"/>
                    </a:moveTo>
                    <a:cubicBezTo>
                      <a:pt x="7" y="19"/>
                      <a:pt x="4" y="9"/>
                      <a:pt x="9" y="2"/>
                    </a:cubicBezTo>
                    <a:cubicBezTo>
                      <a:pt x="10" y="1"/>
                      <a:pt x="11" y="0"/>
                      <a:pt x="13" y="1"/>
                    </a:cubicBezTo>
                    <a:cubicBezTo>
                      <a:pt x="15" y="3"/>
                      <a:pt x="17" y="6"/>
                      <a:pt x="19" y="9"/>
                    </a:cubicBezTo>
                    <a:cubicBezTo>
                      <a:pt x="20" y="11"/>
                      <a:pt x="22" y="12"/>
                      <a:pt x="24" y="14"/>
                    </a:cubicBezTo>
                    <a:cubicBezTo>
                      <a:pt x="22" y="23"/>
                      <a:pt x="24" y="34"/>
                      <a:pt x="16" y="42"/>
                    </a:cubicBezTo>
                    <a:cubicBezTo>
                      <a:pt x="14" y="44"/>
                      <a:pt x="12" y="44"/>
                      <a:pt x="9" y="44"/>
                    </a:cubicBezTo>
                    <a:cubicBezTo>
                      <a:pt x="4" y="42"/>
                      <a:pt x="1" y="39"/>
                      <a:pt x="0" y="34"/>
                    </a:cubicBezTo>
                    <a:cubicBezTo>
                      <a:pt x="0" y="31"/>
                      <a:pt x="0" y="28"/>
                      <a:pt x="0" y="26"/>
                    </a:cubicBezTo>
                    <a:close/>
                  </a:path>
                </a:pathLst>
              </a:custGeom>
              <a:solidFill>
                <a:srgbClr val="3927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11" name="Freeform 216">
                <a:extLst>
                  <a:ext uri="{FF2B5EF4-FFF2-40B4-BE49-F238E27FC236}">
                    <a16:creationId xmlns:a16="http://schemas.microsoft.com/office/drawing/2014/main" id="{803FEAD4-8C46-305D-3BDF-28AD71CA7DCC}"/>
                  </a:ext>
                </a:extLst>
              </p:cNvPr>
              <p:cNvSpPr/>
              <p:nvPr/>
            </p:nvSpPr>
            <p:spPr bwMode="auto">
              <a:xfrm>
                <a:off x="3363" y="1738"/>
                <a:ext cx="50" cy="73"/>
              </a:xfrm>
              <a:custGeom>
                <a:avLst/>
                <a:gdLst>
                  <a:gd name="T0" fmla="*/ 9 w 28"/>
                  <a:gd name="T1" fmla="*/ 6 h 41"/>
                  <a:gd name="T2" fmla="*/ 15 w 28"/>
                  <a:gd name="T3" fmla="*/ 2 h 41"/>
                  <a:gd name="T4" fmla="*/ 20 w 28"/>
                  <a:gd name="T5" fmla="*/ 0 h 41"/>
                  <a:gd name="T6" fmla="*/ 26 w 28"/>
                  <a:gd name="T7" fmla="*/ 6 h 41"/>
                  <a:gd name="T8" fmla="*/ 20 w 28"/>
                  <a:gd name="T9" fmla="*/ 22 h 41"/>
                  <a:gd name="T10" fmla="*/ 12 w 28"/>
                  <a:gd name="T11" fmla="*/ 38 h 41"/>
                  <a:gd name="T12" fmla="*/ 6 w 28"/>
                  <a:gd name="T13" fmla="*/ 41 h 41"/>
                  <a:gd name="T14" fmla="*/ 1 w 28"/>
                  <a:gd name="T15" fmla="*/ 38 h 41"/>
                  <a:gd name="T16" fmla="*/ 9 w 28"/>
                  <a:gd name="T17" fmla="*/ 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41">
                    <a:moveTo>
                      <a:pt x="9" y="6"/>
                    </a:moveTo>
                    <a:cubicBezTo>
                      <a:pt x="10" y="5"/>
                      <a:pt x="14" y="6"/>
                      <a:pt x="15" y="2"/>
                    </a:cubicBezTo>
                    <a:cubicBezTo>
                      <a:pt x="16" y="1"/>
                      <a:pt x="18" y="0"/>
                      <a:pt x="20" y="0"/>
                    </a:cubicBezTo>
                    <a:cubicBezTo>
                      <a:pt x="23" y="0"/>
                      <a:pt x="26" y="2"/>
                      <a:pt x="26" y="6"/>
                    </a:cubicBezTo>
                    <a:cubicBezTo>
                      <a:pt x="28" y="13"/>
                      <a:pt x="23" y="17"/>
                      <a:pt x="20" y="22"/>
                    </a:cubicBezTo>
                    <a:cubicBezTo>
                      <a:pt x="15" y="26"/>
                      <a:pt x="13" y="32"/>
                      <a:pt x="12" y="38"/>
                    </a:cubicBezTo>
                    <a:cubicBezTo>
                      <a:pt x="11" y="40"/>
                      <a:pt x="8" y="41"/>
                      <a:pt x="6" y="41"/>
                    </a:cubicBezTo>
                    <a:cubicBezTo>
                      <a:pt x="4" y="40"/>
                      <a:pt x="2" y="39"/>
                      <a:pt x="1" y="38"/>
                    </a:cubicBezTo>
                    <a:cubicBezTo>
                      <a:pt x="0" y="27"/>
                      <a:pt x="5" y="16"/>
                      <a:pt x="9" y="6"/>
                    </a:cubicBezTo>
                    <a:close/>
                  </a:path>
                </a:pathLst>
              </a:custGeom>
              <a:solidFill>
                <a:srgbClr val="4B35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12" name="Freeform 217">
                <a:extLst>
                  <a:ext uri="{FF2B5EF4-FFF2-40B4-BE49-F238E27FC236}">
                    <a16:creationId xmlns:a16="http://schemas.microsoft.com/office/drawing/2014/main" id="{849AE44B-4D4F-ED50-12F7-B085E39A0E0D}"/>
                  </a:ext>
                </a:extLst>
              </p:cNvPr>
              <p:cNvSpPr/>
              <p:nvPr/>
            </p:nvSpPr>
            <p:spPr bwMode="auto">
              <a:xfrm>
                <a:off x="3350" y="1806"/>
                <a:ext cx="63" cy="73"/>
              </a:xfrm>
              <a:custGeom>
                <a:avLst/>
                <a:gdLst>
                  <a:gd name="T0" fmla="*/ 11 w 35"/>
                  <a:gd name="T1" fmla="*/ 0 h 41"/>
                  <a:gd name="T2" fmla="*/ 19 w 35"/>
                  <a:gd name="T3" fmla="*/ 0 h 41"/>
                  <a:gd name="T4" fmla="*/ 15 w 35"/>
                  <a:gd name="T5" fmla="*/ 32 h 41"/>
                  <a:gd name="T6" fmla="*/ 8 w 35"/>
                  <a:gd name="T7" fmla="*/ 41 h 41"/>
                  <a:gd name="T8" fmla="*/ 0 w 35"/>
                  <a:gd name="T9" fmla="*/ 32 h 41"/>
                  <a:gd name="T10" fmla="*/ 3 w 35"/>
                  <a:gd name="T11" fmla="*/ 24 h 41"/>
                  <a:gd name="T12" fmla="*/ 11 w 35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41">
                    <a:moveTo>
                      <a:pt x="11" y="0"/>
                    </a:moveTo>
                    <a:cubicBezTo>
                      <a:pt x="14" y="0"/>
                      <a:pt x="16" y="0"/>
                      <a:pt x="19" y="0"/>
                    </a:cubicBezTo>
                    <a:cubicBezTo>
                      <a:pt x="35" y="13"/>
                      <a:pt x="14" y="21"/>
                      <a:pt x="15" y="32"/>
                    </a:cubicBezTo>
                    <a:cubicBezTo>
                      <a:pt x="13" y="35"/>
                      <a:pt x="14" y="41"/>
                      <a:pt x="8" y="41"/>
                    </a:cubicBezTo>
                    <a:cubicBezTo>
                      <a:pt x="3" y="40"/>
                      <a:pt x="2" y="36"/>
                      <a:pt x="0" y="32"/>
                    </a:cubicBezTo>
                    <a:cubicBezTo>
                      <a:pt x="0" y="29"/>
                      <a:pt x="0" y="26"/>
                      <a:pt x="3" y="24"/>
                    </a:cubicBezTo>
                    <a:cubicBezTo>
                      <a:pt x="11" y="17"/>
                      <a:pt x="5" y="7"/>
                      <a:pt x="11" y="0"/>
                    </a:cubicBezTo>
                    <a:close/>
                  </a:path>
                </a:pathLst>
              </a:custGeom>
              <a:solidFill>
                <a:srgbClr val="5B4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13" name="Freeform 218">
                <a:extLst>
                  <a:ext uri="{FF2B5EF4-FFF2-40B4-BE49-F238E27FC236}">
                    <a16:creationId xmlns:a16="http://schemas.microsoft.com/office/drawing/2014/main" id="{A4898F8A-F86B-238F-3DB5-31E348913D35}"/>
                  </a:ext>
                </a:extLst>
              </p:cNvPr>
              <p:cNvSpPr/>
              <p:nvPr/>
            </p:nvSpPr>
            <p:spPr bwMode="auto">
              <a:xfrm>
                <a:off x="3308" y="1962"/>
                <a:ext cx="34" cy="87"/>
              </a:xfrm>
              <a:custGeom>
                <a:avLst/>
                <a:gdLst>
                  <a:gd name="T0" fmla="*/ 0 w 19"/>
                  <a:gd name="T1" fmla="*/ 48 h 49"/>
                  <a:gd name="T2" fmla="*/ 9 w 19"/>
                  <a:gd name="T3" fmla="*/ 0 h 49"/>
                  <a:gd name="T4" fmla="*/ 16 w 19"/>
                  <a:gd name="T5" fmla="*/ 8 h 49"/>
                  <a:gd name="T6" fmla="*/ 19 w 19"/>
                  <a:gd name="T7" fmla="*/ 16 h 49"/>
                  <a:gd name="T8" fmla="*/ 15 w 19"/>
                  <a:gd name="T9" fmla="*/ 32 h 49"/>
                  <a:gd name="T10" fmla="*/ 5 w 19"/>
                  <a:gd name="T11" fmla="*/ 49 h 49"/>
                  <a:gd name="T12" fmla="*/ 0 w 19"/>
                  <a:gd name="T13" fmla="*/ 4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49">
                    <a:moveTo>
                      <a:pt x="0" y="48"/>
                    </a:moveTo>
                    <a:cubicBezTo>
                      <a:pt x="4" y="32"/>
                      <a:pt x="1" y="15"/>
                      <a:pt x="9" y="0"/>
                    </a:cubicBezTo>
                    <a:cubicBezTo>
                      <a:pt x="14" y="0"/>
                      <a:pt x="14" y="4"/>
                      <a:pt x="16" y="8"/>
                    </a:cubicBezTo>
                    <a:cubicBezTo>
                      <a:pt x="16" y="11"/>
                      <a:pt x="17" y="14"/>
                      <a:pt x="19" y="16"/>
                    </a:cubicBezTo>
                    <a:cubicBezTo>
                      <a:pt x="17" y="21"/>
                      <a:pt x="15" y="26"/>
                      <a:pt x="15" y="32"/>
                    </a:cubicBezTo>
                    <a:cubicBezTo>
                      <a:pt x="11" y="37"/>
                      <a:pt x="14" y="47"/>
                      <a:pt x="5" y="49"/>
                    </a:cubicBezTo>
                    <a:cubicBezTo>
                      <a:pt x="3" y="49"/>
                      <a:pt x="1" y="49"/>
                      <a:pt x="0" y="48"/>
                    </a:cubicBezTo>
                    <a:close/>
                  </a:path>
                </a:pathLst>
              </a:custGeom>
              <a:solidFill>
                <a:srgbClr val="513C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14" name="Freeform 219">
                <a:extLst>
                  <a:ext uri="{FF2B5EF4-FFF2-40B4-BE49-F238E27FC236}">
                    <a16:creationId xmlns:a16="http://schemas.microsoft.com/office/drawing/2014/main" id="{16F2B065-7B6B-A1B0-C670-8BCA9575E8FC}"/>
                  </a:ext>
                </a:extLst>
              </p:cNvPr>
              <p:cNvSpPr/>
              <p:nvPr/>
            </p:nvSpPr>
            <p:spPr bwMode="auto">
              <a:xfrm>
                <a:off x="3299" y="2019"/>
                <a:ext cx="51" cy="58"/>
              </a:xfrm>
              <a:custGeom>
                <a:avLst/>
                <a:gdLst>
                  <a:gd name="T0" fmla="*/ 8 w 29"/>
                  <a:gd name="T1" fmla="*/ 16 h 33"/>
                  <a:gd name="T2" fmla="*/ 20 w 29"/>
                  <a:gd name="T3" fmla="*/ 0 h 33"/>
                  <a:gd name="T4" fmla="*/ 24 w 29"/>
                  <a:gd name="T5" fmla="*/ 12 h 33"/>
                  <a:gd name="T6" fmla="*/ 17 w 29"/>
                  <a:gd name="T7" fmla="*/ 28 h 33"/>
                  <a:gd name="T8" fmla="*/ 16 w 29"/>
                  <a:gd name="T9" fmla="*/ 32 h 33"/>
                  <a:gd name="T10" fmla="*/ 16 w 29"/>
                  <a:gd name="T11" fmla="*/ 32 h 33"/>
                  <a:gd name="T12" fmla="*/ 8 w 29"/>
                  <a:gd name="T13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3">
                    <a:moveTo>
                      <a:pt x="8" y="16"/>
                    </a:moveTo>
                    <a:cubicBezTo>
                      <a:pt x="16" y="13"/>
                      <a:pt x="10" y="0"/>
                      <a:pt x="20" y="0"/>
                    </a:cubicBezTo>
                    <a:cubicBezTo>
                      <a:pt x="20" y="4"/>
                      <a:pt x="29" y="6"/>
                      <a:pt x="24" y="12"/>
                    </a:cubicBezTo>
                    <a:cubicBezTo>
                      <a:pt x="21" y="17"/>
                      <a:pt x="18" y="23"/>
                      <a:pt x="17" y="28"/>
                    </a:cubicBezTo>
                    <a:cubicBezTo>
                      <a:pt x="16" y="29"/>
                      <a:pt x="16" y="31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0" y="33"/>
                      <a:pt x="7" y="23"/>
                      <a:pt x="8" y="16"/>
                    </a:cubicBezTo>
                    <a:close/>
                  </a:path>
                </a:pathLst>
              </a:custGeom>
              <a:solidFill>
                <a:srgbClr val="5839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15" name="Freeform 220">
                <a:extLst>
                  <a:ext uri="{FF2B5EF4-FFF2-40B4-BE49-F238E27FC236}">
                    <a16:creationId xmlns:a16="http://schemas.microsoft.com/office/drawing/2014/main" id="{38EB00F1-9A72-6BD2-7447-3B8A9E064760}"/>
                  </a:ext>
                </a:extLst>
              </p:cNvPr>
              <p:cNvSpPr/>
              <p:nvPr/>
            </p:nvSpPr>
            <p:spPr bwMode="auto">
              <a:xfrm>
                <a:off x="3345" y="1863"/>
                <a:ext cx="43" cy="53"/>
              </a:xfrm>
              <a:custGeom>
                <a:avLst/>
                <a:gdLst>
                  <a:gd name="T0" fmla="*/ 10 w 24"/>
                  <a:gd name="T1" fmla="*/ 8 h 30"/>
                  <a:gd name="T2" fmla="*/ 18 w 24"/>
                  <a:gd name="T3" fmla="*/ 0 h 30"/>
                  <a:gd name="T4" fmla="*/ 18 w 24"/>
                  <a:gd name="T5" fmla="*/ 20 h 30"/>
                  <a:gd name="T6" fmla="*/ 7 w 24"/>
                  <a:gd name="T7" fmla="*/ 28 h 30"/>
                  <a:gd name="T8" fmla="*/ 2 w 24"/>
                  <a:gd name="T9" fmla="*/ 20 h 30"/>
                  <a:gd name="T10" fmla="*/ 10 w 24"/>
                  <a:gd name="T11" fmla="*/ 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30">
                    <a:moveTo>
                      <a:pt x="10" y="8"/>
                    </a:moveTo>
                    <a:cubicBezTo>
                      <a:pt x="13" y="5"/>
                      <a:pt x="16" y="2"/>
                      <a:pt x="18" y="0"/>
                    </a:cubicBezTo>
                    <a:cubicBezTo>
                      <a:pt x="24" y="7"/>
                      <a:pt x="19" y="13"/>
                      <a:pt x="18" y="20"/>
                    </a:cubicBezTo>
                    <a:cubicBezTo>
                      <a:pt x="15" y="23"/>
                      <a:pt x="14" y="30"/>
                      <a:pt x="7" y="28"/>
                    </a:cubicBezTo>
                    <a:cubicBezTo>
                      <a:pt x="3" y="26"/>
                      <a:pt x="2" y="23"/>
                      <a:pt x="2" y="20"/>
                    </a:cubicBezTo>
                    <a:cubicBezTo>
                      <a:pt x="0" y="13"/>
                      <a:pt x="7" y="11"/>
                      <a:pt x="10" y="8"/>
                    </a:cubicBezTo>
                    <a:close/>
                  </a:path>
                </a:pathLst>
              </a:custGeom>
              <a:solidFill>
                <a:srgbClr val="4A30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16" name="Freeform 221">
                <a:extLst>
                  <a:ext uri="{FF2B5EF4-FFF2-40B4-BE49-F238E27FC236}">
                    <a16:creationId xmlns:a16="http://schemas.microsoft.com/office/drawing/2014/main" id="{40F79ADA-EE43-F2D5-846C-4FCE9CC0B62D}"/>
                  </a:ext>
                </a:extLst>
              </p:cNvPr>
              <p:cNvSpPr/>
              <p:nvPr/>
            </p:nvSpPr>
            <p:spPr bwMode="auto">
              <a:xfrm>
                <a:off x="3295" y="2111"/>
                <a:ext cx="32" cy="29"/>
              </a:xfrm>
              <a:custGeom>
                <a:avLst/>
                <a:gdLst>
                  <a:gd name="T0" fmla="*/ 10 w 18"/>
                  <a:gd name="T1" fmla="*/ 16 h 16"/>
                  <a:gd name="T2" fmla="*/ 2 w 18"/>
                  <a:gd name="T3" fmla="*/ 12 h 16"/>
                  <a:gd name="T4" fmla="*/ 3 w 18"/>
                  <a:gd name="T5" fmla="*/ 4 h 16"/>
                  <a:gd name="T6" fmla="*/ 10 w 18"/>
                  <a:gd name="T7" fmla="*/ 0 h 16"/>
                  <a:gd name="T8" fmla="*/ 10 w 18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6">
                    <a:moveTo>
                      <a:pt x="10" y="16"/>
                    </a:moveTo>
                    <a:cubicBezTo>
                      <a:pt x="8" y="15"/>
                      <a:pt x="5" y="13"/>
                      <a:pt x="2" y="12"/>
                    </a:cubicBezTo>
                    <a:cubicBezTo>
                      <a:pt x="0" y="9"/>
                      <a:pt x="0" y="6"/>
                      <a:pt x="3" y="4"/>
                    </a:cubicBezTo>
                    <a:cubicBezTo>
                      <a:pt x="5" y="3"/>
                      <a:pt x="8" y="1"/>
                      <a:pt x="10" y="0"/>
                    </a:cubicBezTo>
                    <a:cubicBezTo>
                      <a:pt x="18" y="5"/>
                      <a:pt x="12" y="10"/>
                      <a:pt x="10" y="16"/>
                    </a:cubicBezTo>
                    <a:close/>
                  </a:path>
                </a:pathLst>
              </a:custGeom>
              <a:solidFill>
                <a:srgbClr val="593E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17" name="Freeform 222">
                <a:extLst>
                  <a:ext uri="{FF2B5EF4-FFF2-40B4-BE49-F238E27FC236}">
                    <a16:creationId xmlns:a16="http://schemas.microsoft.com/office/drawing/2014/main" id="{02165D8D-C10C-93E5-FC55-06A2B5072F42}"/>
                  </a:ext>
                </a:extLst>
              </p:cNvPr>
              <p:cNvSpPr/>
              <p:nvPr/>
            </p:nvSpPr>
            <p:spPr bwMode="auto">
              <a:xfrm>
                <a:off x="3322" y="2040"/>
                <a:ext cx="21" cy="29"/>
              </a:xfrm>
              <a:custGeom>
                <a:avLst/>
                <a:gdLst>
                  <a:gd name="T0" fmla="*/ 4 w 12"/>
                  <a:gd name="T1" fmla="*/ 16 h 16"/>
                  <a:gd name="T2" fmla="*/ 11 w 12"/>
                  <a:gd name="T3" fmla="*/ 0 h 16"/>
                  <a:gd name="T4" fmla="*/ 4 w 12"/>
                  <a:gd name="T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6">
                    <a:moveTo>
                      <a:pt x="4" y="16"/>
                    </a:moveTo>
                    <a:cubicBezTo>
                      <a:pt x="0" y="8"/>
                      <a:pt x="5" y="4"/>
                      <a:pt x="11" y="0"/>
                    </a:cubicBezTo>
                    <a:cubicBezTo>
                      <a:pt x="12" y="7"/>
                      <a:pt x="10" y="13"/>
                      <a:pt x="4" y="16"/>
                    </a:cubicBezTo>
                    <a:close/>
                  </a:path>
                </a:pathLst>
              </a:custGeom>
              <a:solidFill>
                <a:srgbClr val="7A59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18" name="Freeform 223">
                <a:extLst>
                  <a:ext uri="{FF2B5EF4-FFF2-40B4-BE49-F238E27FC236}">
                    <a16:creationId xmlns:a16="http://schemas.microsoft.com/office/drawing/2014/main" id="{14790085-064C-9A57-E9A2-8413B60E734A}"/>
                  </a:ext>
                </a:extLst>
              </p:cNvPr>
              <p:cNvSpPr/>
              <p:nvPr/>
            </p:nvSpPr>
            <p:spPr bwMode="auto">
              <a:xfrm>
                <a:off x="3327" y="1964"/>
                <a:ext cx="29" cy="26"/>
              </a:xfrm>
              <a:custGeom>
                <a:avLst/>
                <a:gdLst>
                  <a:gd name="T0" fmla="*/ 8 w 16"/>
                  <a:gd name="T1" fmla="*/ 15 h 15"/>
                  <a:gd name="T2" fmla="*/ 0 w 16"/>
                  <a:gd name="T3" fmla="*/ 10 h 15"/>
                  <a:gd name="T4" fmla="*/ 8 w 16"/>
                  <a:gd name="T5" fmla="*/ 3 h 15"/>
                  <a:gd name="T6" fmla="*/ 16 w 16"/>
                  <a:gd name="T7" fmla="*/ 3 h 15"/>
                  <a:gd name="T8" fmla="*/ 8 w 16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5">
                    <a:moveTo>
                      <a:pt x="8" y="15"/>
                    </a:moveTo>
                    <a:cubicBezTo>
                      <a:pt x="5" y="15"/>
                      <a:pt x="2" y="14"/>
                      <a:pt x="0" y="10"/>
                    </a:cubicBezTo>
                    <a:cubicBezTo>
                      <a:pt x="4" y="9"/>
                      <a:pt x="1" y="0"/>
                      <a:pt x="8" y="3"/>
                    </a:cubicBezTo>
                    <a:cubicBezTo>
                      <a:pt x="11" y="3"/>
                      <a:pt x="14" y="3"/>
                      <a:pt x="16" y="3"/>
                    </a:cubicBezTo>
                    <a:cubicBezTo>
                      <a:pt x="14" y="7"/>
                      <a:pt x="11" y="11"/>
                      <a:pt x="8" y="15"/>
                    </a:cubicBezTo>
                    <a:close/>
                  </a:path>
                </a:pathLst>
              </a:custGeom>
              <a:solidFill>
                <a:srgbClr val="593C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19" name="Freeform 224">
                <a:extLst>
                  <a:ext uri="{FF2B5EF4-FFF2-40B4-BE49-F238E27FC236}">
                    <a16:creationId xmlns:a16="http://schemas.microsoft.com/office/drawing/2014/main" id="{3B355BEE-C5FD-8EB7-E541-CEB68E5D708A}"/>
                  </a:ext>
                </a:extLst>
              </p:cNvPr>
              <p:cNvSpPr/>
              <p:nvPr/>
            </p:nvSpPr>
            <p:spPr bwMode="auto">
              <a:xfrm>
                <a:off x="3398" y="1745"/>
                <a:ext cx="22" cy="32"/>
              </a:xfrm>
              <a:custGeom>
                <a:avLst/>
                <a:gdLst>
                  <a:gd name="T0" fmla="*/ 0 w 12"/>
                  <a:gd name="T1" fmla="*/ 18 h 18"/>
                  <a:gd name="T2" fmla="*/ 4 w 12"/>
                  <a:gd name="T3" fmla="*/ 2 h 18"/>
                  <a:gd name="T4" fmla="*/ 8 w 12"/>
                  <a:gd name="T5" fmla="*/ 2 h 18"/>
                  <a:gd name="T6" fmla="*/ 12 w 12"/>
                  <a:gd name="T7" fmla="*/ 2 h 18"/>
                  <a:gd name="T8" fmla="*/ 0 w 12"/>
                  <a:gd name="T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8">
                    <a:moveTo>
                      <a:pt x="0" y="18"/>
                    </a:moveTo>
                    <a:cubicBezTo>
                      <a:pt x="2" y="13"/>
                      <a:pt x="3" y="7"/>
                      <a:pt x="4" y="2"/>
                    </a:cubicBezTo>
                    <a:cubicBezTo>
                      <a:pt x="6" y="0"/>
                      <a:pt x="7" y="0"/>
                      <a:pt x="8" y="2"/>
                    </a:cubicBezTo>
                    <a:cubicBezTo>
                      <a:pt x="10" y="2"/>
                      <a:pt x="11" y="2"/>
                      <a:pt x="12" y="2"/>
                    </a:cubicBezTo>
                    <a:cubicBezTo>
                      <a:pt x="12" y="10"/>
                      <a:pt x="7" y="14"/>
                      <a:pt x="0" y="18"/>
                    </a:cubicBezTo>
                    <a:close/>
                  </a:path>
                </a:pathLst>
              </a:custGeom>
              <a:solidFill>
                <a:srgbClr val="6C50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20" name="Freeform 225">
                <a:extLst>
                  <a:ext uri="{FF2B5EF4-FFF2-40B4-BE49-F238E27FC236}">
                    <a16:creationId xmlns:a16="http://schemas.microsoft.com/office/drawing/2014/main" id="{9508E798-D2D5-ABDF-D37F-720945B59940}"/>
                  </a:ext>
                </a:extLst>
              </p:cNvPr>
              <p:cNvSpPr/>
              <p:nvPr/>
            </p:nvSpPr>
            <p:spPr bwMode="auto">
              <a:xfrm>
                <a:off x="3356" y="1898"/>
                <a:ext cx="21" cy="28"/>
              </a:xfrm>
              <a:custGeom>
                <a:avLst/>
                <a:gdLst>
                  <a:gd name="T0" fmla="*/ 1 w 12"/>
                  <a:gd name="T1" fmla="*/ 8 h 16"/>
                  <a:gd name="T2" fmla="*/ 12 w 12"/>
                  <a:gd name="T3" fmla="*/ 0 h 16"/>
                  <a:gd name="T4" fmla="*/ 8 w 12"/>
                  <a:gd name="T5" fmla="*/ 12 h 16"/>
                  <a:gd name="T6" fmla="*/ 1 w 12"/>
                  <a:gd name="T7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6">
                    <a:moveTo>
                      <a:pt x="1" y="8"/>
                    </a:moveTo>
                    <a:cubicBezTo>
                      <a:pt x="5" y="5"/>
                      <a:pt x="8" y="3"/>
                      <a:pt x="12" y="0"/>
                    </a:cubicBezTo>
                    <a:cubicBezTo>
                      <a:pt x="11" y="4"/>
                      <a:pt x="10" y="8"/>
                      <a:pt x="8" y="12"/>
                    </a:cubicBezTo>
                    <a:cubicBezTo>
                      <a:pt x="4" y="14"/>
                      <a:pt x="0" y="16"/>
                      <a:pt x="1" y="8"/>
                    </a:cubicBezTo>
                    <a:close/>
                  </a:path>
                </a:pathLst>
              </a:custGeom>
              <a:solidFill>
                <a:srgbClr val="6A4F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21" name="Freeform 226">
                <a:extLst>
                  <a:ext uri="{FF2B5EF4-FFF2-40B4-BE49-F238E27FC236}">
                    <a16:creationId xmlns:a16="http://schemas.microsoft.com/office/drawing/2014/main" id="{C63575DB-9581-0386-9792-92D974938EC1}"/>
                  </a:ext>
                </a:extLst>
              </p:cNvPr>
              <p:cNvSpPr/>
              <p:nvPr/>
            </p:nvSpPr>
            <p:spPr bwMode="auto">
              <a:xfrm>
                <a:off x="2134" y="1841"/>
                <a:ext cx="124" cy="36"/>
              </a:xfrm>
              <a:custGeom>
                <a:avLst/>
                <a:gdLst>
                  <a:gd name="T0" fmla="*/ 70 w 70"/>
                  <a:gd name="T1" fmla="*/ 12 h 20"/>
                  <a:gd name="T2" fmla="*/ 69 w 70"/>
                  <a:gd name="T3" fmla="*/ 20 h 20"/>
                  <a:gd name="T4" fmla="*/ 35 w 70"/>
                  <a:gd name="T5" fmla="*/ 15 h 20"/>
                  <a:gd name="T6" fmla="*/ 26 w 70"/>
                  <a:gd name="T7" fmla="*/ 12 h 20"/>
                  <a:gd name="T8" fmla="*/ 2 w 70"/>
                  <a:gd name="T9" fmla="*/ 7 h 20"/>
                  <a:gd name="T10" fmla="*/ 3 w 70"/>
                  <a:gd name="T11" fmla="*/ 2 h 20"/>
                  <a:gd name="T12" fmla="*/ 14 w 70"/>
                  <a:gd name="T13" fmla="*/ 1 h 20"/>
                  <a:gd name="T14" fmla="*/ 41 w 70"/>
                  <a:gd name="T15" fmla="*/ 6 h 20"/>
                  <a:gd name="T16" fmla="*/ 65 w 70"/>
                  <a:gd name="T17" fmla="*/ 8 h 20"/>
                  <a:gd name="T18" fmla="*/ 70 w 70"/>
                  <a:gd name="T19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" h="20">
                    <a:moveTo>
                      <a:pt x="70" y="12"/>
                    </a:moveTo>
                    <a:cubicBezTo>
                      <a:pt x="69" y="15"/>
                      <a:pt x="69" y="18"/>
                      <a:pt x="69" y="20"/>
                    </a:cubicBezTo>
                    <a:cubicBezTo>
                      <a:pt x="58" y="19"/>
                      <a:pt x="46" y="17"/>
                      <a:pt x="35" y="15"/>
                    </a:cubicBezTo>
                    <a:cubicBezTo>
                      <a:pt x="32" y="14"/>
                      <a:pt x="28" y="15"/>
                      <a:pt x="26" y="12"/>
                    </a:cubicBezTo>
                    <a:cubicBezTo>
                      <a:pt x="18" y="11"/>
                      <a:pt x="10" y="9"/>
                      <a:pt x="2" y="7"/>
                    </a:cubicBezTo>
                    <a:cubicBezTo>
                      <a:pt x="0" y="5"/>
                      <a:pt x="1" y="4"/>
                      <a:pt x="3" y="2"/>
                    </a:cubicBezTo>
                    <a:cubicBezTo>
                      <a:pt x="6" y="0"/>
                      <a:pt x="10" y="0"/>
                      <a:pt x="14" y="1"/>
                    </a:cubicBezTo>
                    <a:cubicBezTo>
                      <a:pt x="23" y="3"/>
                      <a:pt x="32" y="5"/>
                      <a:pt x="41" y="6"/>
                    </a:cubicBezTo>
                    <a:cubicBezTo>
                      <a:pt x="49" y="9"/>
                      <a:pt x="57" y="7"/>
                      <a:pt x="65" y="8"/>
                    </a:cubicBezTo>
                    <a:cubicBezTo>
                      <a:pt x="67" y="9"/>
                      <a:pt x="68" y="10"/>
                      <a:pt x="70" y="12"/>
                    </a:cubicBezTo>
                    <a:close/>
                  </a:path>
                </a:pathLst>
              </a:custGeom>
              <a:solidFill>
                <a:srgbClr val="BAA7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22" name="Freeform 227">
                <a:extLst>
                  <a:ext uri="{FF2B5EF4-FFF2-40B4-BE49-F238E27FC236}">
                    <a16:creationId xmlns:a16="http://schemas.microsoft.com/office/drawing/2014/main" id="{1B02D8E1-FBCF-A6B7-EACE-1D1D572D5207}"/>
                  </a:ext>
                </a:extLst>
              </p:cNvPr>
              <p:cNvSpPr/>
              <p:nvPr/>
            </p:nvSpPr>
            <p:spPr bwMode="auto">
              <a:xfrm>
                <a:off x="2161" y="1863"/>
                <a:ext cx="35" cy="31"/>
              </a:xfrm>
              <a:custGeom>
                <a:avLst/>
                <a:gdLst>
                  <a:gd name="T0" fmla="*/ 11 w 20"/>
                  <a:gd name="T1" fmla="*/ 0 h 18"/>
                  <a:gd name="T2" fmla="*/ 20 w 20"/>
                  <a:gd name="T3" fmla="*/ 3 h 18"/>
                  <a:gd name="T4" fmla="*/ 2 w 20"/>
                  <a:gd name="T5" fmla="*/ 12 h 18"/>
                  <a:gd name="T6" fmla="*/ 10 w 20"/>
                  <a:gd name="T7" fmla="*/ 4 h 18"/>
                  <a:gd name="T8" fmla="*/ 11 w 20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11" y="0"/>
                    </a:moveTo>
                    <a:cubicBezTo>
                      <a:pt x="14" y="0"/>
                      <a:pt x="17" y="0"/>
                      <a:pt x="20" y="3"/>
                    </a:cubicBezTo>
                    <a:cubicBezTo>
                      <a:pt x="14" y="5"/>
                      <a:pt x="13" y="18"/>
                      <a:pt x="2" y="12"/>
                    </a:cubicBezTo>
                    <a:cubicBezTo>
                      <a:pt x="0" y="4"/>
                      <a:pt x="8" y="7"/>
                      <a:pt x="10" y="4"/>
                    </a:cubicBezTo>
                    <a:cubicBezTo>
                      <a:pt x="10" y="3"/>
                      <a:pt x="11" y="2"/>
                      <a:pt x="11" y="0"/>
                    </a:cubicBezTo>
                    <a:close/>
                  </a:path>
                </a:pathLst>
              </a:custGeom>
              <a:solidFill>
                <a:srgbClr val="5237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23" name="Freeform 228">
                <a:extLst>
                  <a:ext uri="{FF2B5EF4-FFF2-40B4-BE49-F238E27FC236}">
                    <a16:creationId xmlns:a16="http://schemas.microsoft.com/office/drawing/2014/main" id="{80C23CE3-5FC9-E365-2F45-9E8A21EFF4FC}"/>
                  </a:ext>
                </a:extLst>
              </p:cNvPr>
              <p:cNvSpPr/>
              <p:nvPr/>
            </p:nvSpPr>
            <p:spPr bwMode="auto">
              <a:xfrm>
                <a:off x="2127" y="1863"/>
                <a:ext cx="27" cy="21"/>
              </a:xfrm>
              <a:custGeom>
                <a:avLst/>
                <a:gdLst>
                  <a:gd name="T0" fmla="*/ 0 w 15"/>
                  <a:gd name="T1" fmla="*/ 12 h 12"/>
                  <a:gd name="T2" fmla="*/ 14 w 15"/>
                  <a:gd name="T3" fmla="*/ 8 h 12"/>
                  <a:gd name="T4" fmla="*/ 15 w 15"/>
                  <a:gd name="T5" fmla="*/ 10 h 12"/>
                  <a:gd name="T6" fmla="*/ 14 w 15"/>
                  <a:gd name="T7" fmla="*/ 11 h 12"/>
                  <a:gd name="T8" fmla="*/ 0 w 15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2">
                    <a:moveTo>
                      <a:pt x="0" y="12"/>
                    </a:moveTo>
                    <a:cubicBezTo>
                      <a:pt x="3" y="5"/>
                      <a:pt x="6" y="0"/>
                      <a:pt x="14" y="8"/>
                    </a:cubicBezTo>
                    <a:cubicBezTo>
                      <a:pt x="15" y="9"/>
                      <a:pt x="15" y="9"/>
                      <a:pt x="15" y="10"/>
                    </a:cubicBezTo>
                    <a:cubicBezTo>
                      <a:pt x="15" y="11"/>
                      <a:pt x="14" y="11"/>
                      <a:pt x="14" y="11"/>
                    </a:cubicBezTo>
                    <a:cubicBezTo>
                      <a:pt x="9" y="12"/>
                      <a:pt x="5" y="12"/>
                      <a:pt x="0" y="12"/>
                    </a:cubicBezTo>
                    <a:close/>
                  </a:path>
                </a:pathLst>
              </a:custGeom>
              <a:solidFill>
                <a:srgbClr val="694B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24" name="Freeform 229">
                <a:extLst>
                  <a:ext uri="{FF2B5EF4-FFF2-40B4-BE49-F238E27FC236}">
                    <a16:creationId xmlns:a16="http://schemas.microsoft.com/office/drawing/2014/main" id="{0B1D5CC9-DFF0-F6A1-0212-F9EB0D6BE7F8}"/>
                  </a:ext>
                </a:extLst>
              </p:cNvPr>
              <p:cNvSpPr/>
              <p:nvPr/>
            </p:nvSpPr>
            <p:spPr bwMode="auto">
              <a:xfrm>
                <a:off x="2152" y="1868"/>
                <a:ext cx="26" cy="16"/>
              </a:xfrm>
              <a:custGeom>
                <a:avLst/>
                <a:gdLst>
                  <a:gd name="T0" fmla="*/ 0 w 15"/>
                  <a:gd name="T1" fmla="*/ 8 h 9"/>
                  <a:gd name="T2" fmla="*/ 0 w 15"/>
                  <a:gd name="T3" fmla="*/ 5 h 9"/>
                  <a:gd name="T4" fmla="*/ 15 w 15"/>
                  <a:gd name="T5" fmla="*/ 1 h 9"/>
                  <a:gd name="T6" fmla="*/ 7 w 15"/>
                  <a:gd name="T7" fmla="*/ 9 h 9"/>
                  <a:gd name="T8" fmla="*/ 0 w 15"/>
                  <a:gd name="T9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9">
                    <a:moveTo>
                      <a:pt x="0" y="8"/>
                    </a:moveTo>
                    <a:cubicBezTo>
                      <a:pt x="0" y="7"/>
                      <a:pt x="0" y="6"/>
                      <a:pt x="0" y="5"/>
                    </a:cubicBezTo>
                    <a:cubicBezTo>
                      <a:pt x="5" y="2"/>
                      <a:pt x="10" y="0"/>
                      <a:pt x="15" y="1"/>
                    </a:cubicBezTo>
                    <a:cubicBezTo>
                      <a:pt x="13" y="4"/>
                      <a:pt x="10" y="6"/>
                      <a:pt x="7" y="9"/>
                    </a:cubicBezTo>
                    <a:cubicBezTo>
                      <a:pt x="5" y="9"/>
                      <a:pt x="2" y="9"/>
                      <a:pt x="0" y="8"/>
                    </a:cubicBezTo>
                    <a:close/>
                  </a:path>
                </a:pathLst>
              </a:custGeom>
              <a:solidFill>
                <a:srgbClr val="816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25" name="Freeform 230">
                <a:extLst>
                  <a:ext uri="{FF2B5EF4-FFF2-40B4-BE49-F238E27FC236}">
                    <a16:creationId xmlns:a16="http://schemas.microsoft.com/office/drawing/2014/main" id="{C42A354D-CD81-BC22-9FCB-6C8261EE51DD}"/>
                  </a:ext>
                </a:extLst>
              </p:cNvPr>
              <p:cNvSpPr/>
              <p:nvPr/>
            </p:nvSpPr>
            <p:spPr bwMode="auto">
              <a:xfrm>
                <a:off x="2208" y="1884"/>
                <a:ext cx="18" cy="12"/>
              </a:xfrm>
              <a:custGeom>
                <a:avLst/>
                <a:gdLst>
                  <a:gd name="T0" fmla="*/ 5 w 10"/>
                  <a:gd name="T1" fmla="*/ 0 h 7"/>
                  <a:gd name="T2" fmla="*/ 8 w 10"/>
                  <a:gd name="T3" fmla="*/ 4 h 7"/>
                  <a:gd name="T4" fmla="*/ 4 w 10"/>
                  <a:gd name="T5" fmla="*/ 7 h 7"/>
                  <a:gd name="T6" fmla="*/ 1 w 10"/>
                  <a:gd name="T7" fmla="*/ 3 h 7"/>
                  <a:gd name="T8" fmla="*/ 5 w 10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">
                    <a:moveTo>
                      <a:pt x="5" y="0"/>
                    </a:moveTo>
                    <a:cubicBezTo>
                      <a:pt x="7" y="1"/>
                      <a:pt x="10" y="1"/>
                      <a:pt x="8" y="4"/>
                    </a:cubicBezTo>
                    <a:cubicBezTo>
                      <a:pt x="7" y="5"/>
                      <a:pt x="5" y="6"/>
                      <a:pt x="4" y="7"/>
                    </a:cubicBezTo>
                    <a:cubicBezTo>
                      <a:pt x="2" y="7"/>
                      <a:pt x="0" y="5"/>
                      <a:pt x="1" y="3"/>
                    </a:cubicBezTo>
                    <a:cubicBezTo>
                      <a:pt x="2" y="2"/>
                      <a:pt x="4" y="1"/>
                      <a:pt x="5" y="0"/>
                    </a:cubicBezTo>
                    <a:close/>
                  </a:path>
                </a:pathLst>
              </a:custGeom>
              <a:solidFill>
                <a:srgbClr val="694F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26" name="Freeform 231">
                <a:extLst>
                  <a:ext uri="{FF2B5EF4-FFF2-40B4-BE49-F238E27FC236}">
                    <a16:creationId xmlns:a16="http://schemas.microsoft.com/office/drawing/2014/main" id="{D88D8593-EFAE-2631-9142-B220C1ED2E39}"/>
                  </a:ext>
                </a:extLst>
              </p:cNvPr>
              <p:cNvSpPr/>
              <p:nvPr/>
            </p:nvSpPr>
            <p:spPr bwMode="auto">
              <a:xfrm>
                <a:off x="2065" y="1603"/>
                <a:ext cx="30" cy="41"/>
              </a:xfrm>
              <a:custGeom>
                <a:avLst/>
                <a:gdLst>
                  <a:gd name="T0" fmla="*/ 0 w 17"/>
                  <a:gd name="T1" fmla="*/ 2 h 23"/>
                  <a:gd name="T2" fmla="*/ 5 w 17"/>
                  <a:gd name="T3" fmla="*/ 2 h 23"/>
                  <a:gd name="T4" fmla="*/ 12 w 17"/>
                  <a:gd name="T5" fmla="*/ 2 h 23"/>
                  <a:gd name="T6" fmla="*/ 13 w 17"/>
                  <a:gd name="T7" fmla="*/ 2 h 23"/>
                  <a:gd name="T8" fmla="*/ 13 w 17"/>
                  <a:gd name="T9" fmla="*/ 18 h 23"/>
                  <a:gd name="T10" fmla="*/ 12 w 17"/>
                  <a:gd name="T11" fmla="*/ 23 h 23"/>
                  <a:gd name="T12" fmla="*/ 0 w 17"/>
                  <a:gd name="T13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23">
                    <a:moveTo>
                      <a:pt x="0" y="2"/>
                    </a:moveTo>
                    <a:cubicBezTo>
                      <a:pt x="2" y="2"/>
                      <a:pt x="3" y="2"/>
                      <a:pt x="5" y="2"/>
                    </a:cubicBezTo>
                    <a:cubicBezTo>
                      <a:pt x="7" y="0"/>
                      <a:pt x="10" y="0"/>
                      <a:pt x="12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7" y="7"/>
                      <a:pt x="17" y="12"/>
                      <a:pt x="13" y="18"/>
                    </a:cubicBezTo>
                    <a:cubicBezTo>
                      <a:pt x="12" y="19"/>
                      <a:pt x="12" y="21"/>
                      <a:pt x="12" y="23"/>
                    </a:cubicBezTo>
                    <a:cubicBezTo>
                      <a:pt x="8" y="16"/>
                      <a:pt x="1" y="11"/>
                      <a:pt x="0" y="2"/>
                    </a:cubicBezTo>
                    <a:close/>
                  </a:path>
                </a:pathLst>
              </a:custGeom>
              <a:solidFill>
                <a:srgbClr val="4B57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27" name="Freeform 232">
                <a:extLst>
                  <a:ext uri="{FF2B5EF4-FFF2-40B4-BE49-F238E27FC236}">
                    <a16:creationId xmlns:a16="http://schemas.microsoft.com/office/drawing/2014/main" id="{FDE059BE-1617-2656-80E6-439ED034E376}"/>
                  </a:ext>
                </a:extLst>
              </p:cNvPr>
              <p:cNvSpPr/>
              <p:nvPr/>
            </p:nvSpPr>
            <p:spPr bwMode="auto">
              <a:xfrm>
                <a:off x="2095" y="1713"/>
                <a:ext cx="71" cy="100"/>
              </a:xfrm>
              <a:custGeom>
                <a:avLst/>
                <a:gdLst>
                  <a:gd name="T0" fmla="*/ 16 w 40"/>
                  <a:gd name="T1" fmla="*/ 52 h 56"/>
                  <a:gd name="T2" fmla="*/ 7 w 40"/>
                  <a:gd name="T3" fmla="*/ 52 h 56"/>
                  <a:gd name="T4" fmla="*/ 5 w 40"/>
                  <a:gd name="T5" fmla="*/ 45 h 56"/>
                  <a:gd name="T6" fmla="*/ 4 w 40"/>
                  <a:gd name="T7" fmla="*/ 36 h 56"/>
                  <a:gd name="T8" fmla="*/ 7 w 40"/>
                  <a:gd name="T9" fmla="*/ 16 h 56"/>
                  <a:gd name="T10" fmla="*/ 15 w 40"/>
                  <a:gd name="T11" fmla="*/ 0 h 56"/>
                  <a:gd name="T12" fmla="*/ 20 w 40"/>
                  <a:gd name="T13" fmla="*/ 4 h 56"/>
                  <a:gd name="T14" fmla="*/ 40 w 40"/>
                  <a:gd name="T15" fmla="*/ 23 h 56"/>
                  <a:gd name="T16" fmla="*/ 35 w 40"/>
                  <a:gd name="T17" fmla="*/ 31 h 56"/>
                  <a:gd name="T18" fmla="*/ 26 w 40"/>
                  <a:gd name="T19" fmla="*/ 40 h 56"/>
                  <a:gd name="T20" fmla="*/ 16 w 40"/>
                  <a:gd name="T21" fmla="*/ 5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56">
                    <a:moveTo>
                      <a:pt x="16" y="52"/>
                    </a:moveTo>
                    <a:cubicBezTo>
                      <a:pt x="13" y="56"/>
                      <a:pt x="10" y="52"/>
                      <a:pt x="7" y="52"/>
                    </a:cubicBezTo>
                    <a:cubicBezTo>
                      <a:pt x="5" y="50"/>
                      <a:pt x="5" y="48"/>
                      <a:pt x="5" y="45"/>
                    </a:cubicBezTo>
                    <a:cubicBezTo>
                      <a:pt x="5" y="42"/>
                      <a:pt x="6" y="39"/>
                      <a:pt x="4" y="36"/>
                    </a:cubicBezTo>
                    <a:cubicBezTo>
                      <a:pt x="0" y="29"/>
                      <a:pt x="9" y="23"/>
                      <a:pt x="7" y="16"/>
                    </a:cubicBezTo>
                    <a:cubicBezTo>
                      <a:pt x="9" y="10"/>
                      <a:pt x="10" y="4"/>
                      <a:pt x="15" y="0"/>
                    </a:cubicBezTo>
                    <a:cubicBezTo>
                      <a:pt x="17" y="1"/>
                      <a:pt x="19" y="2"/>
                      <a:pt x="20" y="4"/>
                    </a:cubicBezTo>
                    <a:cubicBezTo>
                      <a:pt x="22" y="15"/>
                      <a:pt x="30" y="20"/>
                      <a:pt x="40" y="23"/>
                    </a:cubicBezTo>
                    <a:cubicBezTo>
                      <a:pt x="40" y="27"/>
                      <a:pt x="37" y="29"/>
                      <a:pt x="35" y="31"/>
                    </a:cubicBezTo>
                    <a:cubicBezTo>
                      <a:pt x="32" y="34"/>
                      <a:pt x="29" y="37"/>
                      <a:pt x="26" y="40"/>
                    </a:cubicBezTo>
                    <a:cubicBezTo>
                      <a:pt x="23" y="44"/>
                      <a:pt x="19" y="48"/>
                      <a:pt x="16" y="52"/>
                    </a:cubicBezTo>
                    <a:close/>
                  </a:path>
                </a:pathLst>
              </a:custGeom>
              <a:solidFill>
                <a:srgbClr val="B69E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28" name="Freeform 233">
                <a:extLst>
                  <a:ext uri="{FF2B5EF4-FFF2-40B4-BE49-F238E27FC236}">
                    <a16:creationId xmlns:a16="http://schemas.microsoft.com/office/drawing/2014/main" id="{BD1967CD-6765-9EB8-3509-ED3A2999C58A}"/>
                  </a:ext>
                </a:extLst>
              </p:cNvPr>
              <p:cNvSpPr/>
              <p:nvPr/>
            </p:nvSpPr>
            <p:spPr bwMode="auto">
              <a:xfrm>
                <a:off x="2065" y="1825"/>
                <a:ext cx="73" cy="29"/>
              </a:xfrm>
              <a:custGeom>
                <a:avLst/>
                <a:gdLst>
                  <a:gd name="T0" fmla="*/ 41 w 41"/>
                  <a:gd name="T1" fmla="*/ 13 h 16"/>
                  <a:gd name="T2" fmla="*/ 41 w 41"/>
                  <a:gd name="T3" fmla="*/ 16 h 16"/>
                  <a:gd name="T4" fmla="*/ 13 w 41"/>
                  <a:gd name="T5" fmla="*/ 12 h 16"/>
                  <a:gd name="T6" fmla="*/ 16 w 41"/>
                  <a:gd name="T7" fmla="*/ 0 h 16"/>
                  <a:gd name="T8" fmla="*/ 37 w 41"/>
                  <a:gd name="T9" fmla="*/ 8 h 16"/>
                  <a:gd name="T10" fmla="*/ 41 w 41"/>
                  <a:gd name="T11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16">
                    <a:moveTo>
                      <a:pt x="41" y="13"/>
                    </a:moveTo>
                    <a:cubicBezTo>
                      <a:pt x="41" y="14"/>
                      <a:pt x="41" y="15"/>
                      <a:pt x="41" y="16"/>
                    </a:cubicBezTo>
                    <a:cubicBezTo>
                      <a:pt x="32" y="15"/>
                      <a:pt x="22" y="13"/>
                      <a:pt x="13" y="12"/>
                    </a:cubicBezTo>
                    <a:cubicBezTo>
                      <a:pt x="0" y="4"/>
                      <a:pt x="14" y="4"/>
                      <a:pt x="16" y="0"/>
                    </a:cubicBezTo>
                    <a:cubicBezTo>
                      <a:pt x="21" y="8"/>
                      <a:pt x="31" y="1"/>
                      <a:pt x="37" y="8"/>
                    </a:cubicBezTo>
                    <a:cubicBezTo>
                      <a:pt x="38" y="10"/>
                      <a:pt x="41" y="11"/>
                      <a:pt x="41" y="13"/>
                    </a:cubicBezTo>
                    <a:close/>
                  </a:path>
                </a:pathLst>
              </a:custGeom>
              <a:solidFill>
                <a:srgbClr val="937F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29" name="Freeform 234">
                <a:extLst>
                  <a:ext uri="{FF2B5EF4-FFF2-40B4-BE49-F238E27FC236}">
                    <a16:creationId xmlns:a16="http://schemas.microsoft.com/office/drawing/2014/main" id="{125058F3-A3BB-BE2D-16BC-7D6D5914DAAE}"/>
                  </a:ext>
                </a:extLst>
              </p:cNvPr>
              <p:cNvSpPr/>
              <p:nvPr/>
            </p:nvSpPr>
            <p:spPr bwMode="auto">
              <a:xfrm>
                <a:off x="2044" y="1836"/>
                <a:ext cx="37" cy="34"/>
              </a:xfrm>
              <a:custGeom>
                <a:avLst/>
                <a:gdLst>
                  <a:gd name="T0" fmla="*/ 21 w 21"/>
                  <a:gd name="T1" fmla="*/ 11 h 19"/>
                  <a:gd name="T2" fmla="*/ 13 w 21"/>
                  <a:gd name="T3" fmla="*/ 19 h 19"/>
                  <a:gd name="T4" fmla="*/ 5 w 21"/>
                  <a:gd name="T5" fmla="*/ 6 h 19"/>
                  <a:gd name="T6" fmla="*/ 21 w 21"/>
                  <a:gd name="T7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9">
                    <a:moveTo>
                      <a:pt x="21" y="11"/>
                    </a:moveTo>
                    <a:cubicBezTo>
                      <a:pt x="19" y="15"/>
                      <a:pt x="16" y="17"/>
                      <a:pt x="13" y="19"/>
                    </a:cubicBezTo>
                    <a:cubicBezTo>
                      <a:pt x="13" y="13"/>
                      <a:pt x="0" y="12"/>
                      <a:pt x="5" y="6"/>
                    </a:cubicBezTo>
                    <a:cubicBezTo>
                      <a:pt x="10" y="0"/>
                      <a:pt x="16" y="7"/>
                      <a:pt x="21" y="11"/>
                    </a:cubicBezTo>
                    <a:close/>
                  </a:path>
                </a:pathLst>
              </a:custGeom>
              <a:solidFill>
                <a:srgbClr val="503A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30" name="Freeform 235">
                <a:extLst>
                  <a:ext uri="{FF2B5EF4-FFF2-40B4-BE49-F238E27FC236}">
                    <a16:creationId xmlns:a16="http://schemas.microsoft.com/office/drawing/2014/main" id="{AF177FB5-207C-182E-D026-DFE8A890A4B2}"/>
                  </a:ext>
                </a:extLst>
              </p:cNvPr>
              <p:cNvSpPr/>
              <p:nvPr/>
            </p:nvSpPr>
            <p:spPr bwMode="auto">
              <a:xfrm>
                <a:off x="2102" y="1777"/>
                <a:ext cx="7" cy="16"/>
              </a:xfrm>
              <a:custGeom>
                <a:avLst/>
                <a:gdLst>
                  <a:gd name="T0" fmla="*/ 0 w 4"/>
                  <a:gd name="T1" fmla="*/ 0 h 9"/>
                  <a:gd name="T2" fmla="*/ 4 w 4"/>
                  <a:gd name="T3" fmla="*/ 8 h 9"/>
                  <a:gd name="T4" fmla="*/ 2 w 4"/>
                  <a:gd name="T5" fmla="*/ 9 h 9"/>
                  <a:gd name="T6" fmla="*/ 0 w 4"/>
                  <a:gd name="T7" fmla="*/ 8 h 9"/>
                  <a:gd name="T8" fmla="*/ 0 w 4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9">
                    <a:moveTo>
                      <a:pt x="0" y="0"/>
                    </a:moveTo>
                    <a:cubicBezTo>
                      <a:pt x="1" y="3"/>
                      <a:pt x="2" y="5"/>
                      <a:pt x="4" y="8"/>
                    </a:cubicBezTo>
                    <a:cubicBezTo>
                      <a:pt x="3" y="8"/>
                      <a:pt x="2" y="9"/>
                      <a:pt x="2" y="9"/>
                    </a:cubicBezTo>
                    <a:cubicBezTo>
                      <a:pt x="1" y="9"/>
                      <a:pt x="0" y="9"/>
                      <a:pt x="0" y="8"/>
                    </a:cubicBezTo>
                    <a:cubicBezTo>
                      <a:pt x="0" y="5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C5AB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31" name="Freeform 236">
                <a:extLst>
                  <a:ext uri="{FF2B5EF4-FFF2-40B4-BE49-F238E27FC236}">
                    <a16:creationId xmlns:a16="http://schemas.microsoft.com/office/drawing/2014/main" id="{7AA9441F-6F2B-98F0-664D-1A95EB27423D}"/>
                  </a:ext>
                </a:extLst>
              </p:cNvPr>
              <p:cNvSpPr/>
              <p:nvPr/>
            </p:nvSpPr>
            <p:spPr bwMode="auto">
              <a:xfrm>
                <a:off x="2091" y="1791"/>
                <a:ext cx="15" cy="15"/>
              </a:xfrm>
              <a:custGeom>
                <a:avLst/>
                <a:gdLst>
                  <a:gd name="T0" fmla="*/ 6 w 8"/>
                  <a:gd name="T1" fmla="*/ 8 h 8"/>
                  <a:gd name="T2" fmla="*/ 6 w 8"/>
                  <a:gd name="T3" fmla="*/ 0 h 8"/>
                  <a:gd name="T4" fmla="*/ 5 w 8"/>
                  <a:gd name="T5" fmla="*/ 0 h 8"/>
                  <a:gd name="T6" fmla="*/ 5 w 8"/>
                  <a:gd name="T7" fmla="*/ 8 h 8"/>
                  <a:gd name="T8" fmla="*/ 6 w 8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6" y="8"/>
                    </a:moveTo>
                    <a:cubicBezTo>
                      <a:pt x="0" y="5"/>
                      <a:pt x="0" y="3"/>
                      <a:pt x="6" y="0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8" y="3"/>
                      <a:pt x="8" y="5"/>
                      <a:pt x="5" y="8"/>
                    </a:cubicBezTo>
                    <a:lnTo>
                      <a:pt x="6" y="8"/>
                    </a:lnTo>
                    <a:close/>
                  </a:path>
                </a:pathLst>
              </a:custGeom>
              <a:solidFill>
                <a:srgbClr val="BFA9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32" name="Freeform 237">
                <a:extLst>
                  <a:ext uri="{FF2B5EF4-FFF2-40B4-BE49-F238E27FC236}">
                    <a16:creationId xmlns:a16="http://schemas.microsoft.com/office/drawing/2014/main" id="{17D2BEA0-E98B-8DC3-1C7F-5E254B197F39}"/>
                  </a:ext>
                </a:extLst>
              </p:cNvPr>
              <p:cNvSpPr/>
              <p:nvPr/>
            </p:nvSpPr>
            <p:spPr bwMode="auto">
              <a:xfrm>
                <a:off x="2533" y="1278"/>
                <a:ext cx="62" cy="69"/>
              </a:xfrm>
              <a:custGeom>
                <a:avLst/>
                <a:gdLst>
                  <a:gd name="T0" fmla="*/ 24 w 35"/>
                  <a:gd name="T1" fmla="*/ 13 h 39"/>
                  <a:gd name="T2" fmla="*/ 33 w 35"/>
                  <a:gd name="T3" fmla="*/ 25 h 39"/>
                  <a:gd name="T4" fmla="*/ 31 w 35"/>
                  <a:gd name="T5" fmla="*/ 34 h 39"/>
                  <a:gd name="T6" fmla="*/ 21 w 35"/>
                  <a:gd name="T7" fmla="*/ 39 h 39"/>
                  <a:gd name="T8" fmla="*/ 12 w 35"/>
                  <a:gd name="T9" fmla="*/ 35 h 39"/>
                  <a:gd name="T10" fmla="*/ 5 w 35"/>
                  <a:gd name="T11" fmla="*/ 28 h 39"/>
                  <a:gd name="T12" fmla="*/ 0 w 35"/>
                  <a:gd name="T13" fmla="*/ 17 h 39"/>
                  <a:gd name="T14" fmla="*/ 0 w 35"/>
                  <a:gd name="T15" fmla="*/ 13 h 39"/>
                  <a:gd name="T16" fmla="*/ 1 w 35"/>
                  <a:gd name="T17" fmla="*/ 5 h 39"/>
                  <a:gd name="T18" fmla="*/ 9 w 35"/>
                  <a:gd name="T19" fmla="*/ 5 h 39"/>
                  <a:gd name="T20" fmla="*/ 24 w 35"/>
                  <a:gd name="T21" fmla="*/ 1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9">
                    <a:moveTo>
                      <a:pt x="24" y="13"/>
                    </a:moveTo>
                    <a:cubicBezTo>
                      <a:pt x="27" y="17"/>
                      <a:pt x="30" y="21"/>
                      <a:pt x="33" y="25"/>
                    </a:cubicBezTo>
                    <a:cubicBezTo>
                      <a:pt x="35" y="29"/>
                      <a:pt x="33" y="31"/>
                      <a:pt x="31" y="34"/>
                    </a:cubicBezTo>
                    <a:cubicBezTo>
                      <a:pt x="28" y="37"/>
                      <a:pt x="25" y="39"/>
                      <a:pt x="21" y="39"/>
                    </a:cubicBezTo>
                    <a:cubicBezTo>
                      <a:pt x="17" y="39"/>
                      <a:pt x="14" y="38"/>
                      <a:pt x="12" y="35"/>
                    </a:cubicBezTo>
                    <a:cubicBezTo>
                      <a:pt x="9" y="33"/>
                      <a:pt x="7" y="30"/>
                      <a:pt x="5" y="28"/>
                    </a:cubicBezTo>
                    <a:cubicBezTo>
                      <a:pt x="3" y="24"/>
                      <a:pt x="1" y="21"/>
                      <a:pt x="0" y="17"/>
                    </a:cubicBezTo>
                    <a:cubicBezTo>
                      <a:pt x="0" y="16"/>
                      <a:pt x="0" y="14"/>
                      <a:pt x="0" y="13"/>
                    </a:cubicBezTo>
                    <a:cubicBezTo>
                      <a:pt x="0" y="10"/>
                      <a:pt x="1" y="8"/>
                      <a:pt x="1" y="5"/>
                    </a:cubicBezTo>
                    <a:cubicBezTo>
                      <a:pt x="3" y="5"/>
                      <a:pt x="6" y="5"/>
                      <a:pt x="9" y="5"/>
                    </a:cubicBezTo>
                    <a:cubicBezTo>
                      <a:pt x="18" y="0"/>
                      <a:pt x="20" y="8"/>
                      <a:pt x="24" y="13"/>
                    </a:cubicBezTo>
                    <a:close/>
                  </a:path>
                </a:pathLst>
              </a:custGeom>
              <a:solidFill>
                <a:srgbClr val="DCBD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33" name="Freeform 238">
                <a:extLst>
                  <a:ext uri="{FF2B5EF4-FFF2-40B4-BE49-F238E27FC236}">
                    <a16:creationId xmlns:a16="http://schemas.microsoft.com/office/drawing/2014/main" id="{D8ABFDD3-5EB1-9E2B-F1A9-4B828FEBB571}"/>
                  </a:ext>
                </a:extLst>
              </p:cNvPr>
              <p:cNvSpPr/>
              <p:nvPr/>
            </p:nvSpPr>
            <p:spPr bwMode="auto">
              <a:xfrm>
                <a:off x="2549" y="1271"/>
                <a:ext cx="30" cy="30"/>
              </a:xfrm>
              <a:custGeom>
                <a:avLst/>
                <a:gdLst>
                  <a:gd name="T0" fmla="*/ 15 w 17"/>
                  <a:gd name="T1" fmla="*/ 17 h 17"/>
                  <a:gd name="T2" fmla="*/ 0 w 17"/>
                  <a:gd name="T3" fmla="*/ 9 h 17"/>
                  <a:gd name="T4" fmla="*/ 14 w 17"/>
                  <a:gd name="T5" fmla="*/ 0 h 17"/>
                  <a:gd name="T6" fmla="*/ 15 w 17"/>
                  <a:gd name="T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7">
                    <a:moveTo>
                      <a:pt x="15" y="17"/>
                    </a:moveTo>
                    <a:cubicBezTo>
                      <a:pt x="10" y="15"/>
                      <a:pt x="7" y="8"/>
                      <a:pt x="0" y="9"/>
                    </a:cubicBezTo>
                    <a:cubicBezTo>
                      <a:pt x="3" y="3"/>
                      <a:pt x="7" y="0"/>
                      <a:pt x="14" y="0"/>
                    </a:cubicBezTo>
                    <a:cubicBezTo>
                      <a:pt x="17" y="6"/>
                      <a:pt x="15" y="11"/>
                      <a:pt x="15" y="17"/>
                    </a:cubicBezTo>
                    <a:close/>
                  </a:path>
                </a:pathLst>
              </a:custGeom>
              <a:solidFill>
                <a:srgbClr val="FDDF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34" name="Freeform 239">
                <a:extLst>
                  <a:ext uri="{FF2B5EF4-FFF2-40B4-BE49-F238E27FC236}">
                    <a16:creationId xmlns:a16="http://schemas.microsoft.com/office/drawing/2014/main" id="{0C777308-CEEC-9787-B6EA-E0A6FE88B2D2}"/>
                  </a:ext>
                </a:extLst>
              </p:cNvPr>
              <p:cNvSpPr/>
              <p:nvPr/>
            </p:nvSpPr>
            <p:spPr bwMode="auto">
              <a:xfrm>
                <a:off x="3377" y="1632"/>
                <a:ext cx="37" cy="46"/>
              </a:xfrm>
              <a:custGeom>
                <a:avLst/>
                <a:gdLst>
                  <a:gd name="T0" fmla="*/ 3 w 21"/>
                  <a:gd name="T1" fmla="*/ 10 h 26"/>
                  <a:gd name="T2" fmla="*/ 19 w 21"/>
                  <a:gd name="T3" fmla="*/ 6 h 26"/>
                  <a:gd name="T4" fmla="*/ 21 w 21"/>
                  <a:gd name="T5" fmla="*/ 6 h 26"/>
                  <a:gd name="T6" fmla="*/ 17 w 21"/>
                  <a:gd name="T7" fmla="*/ 22 h 26"/>
                  <a:gd name="T8" fmla="*/ 12 w 21"/>
                  <a:gd name="T9" fmla="*/ 25 h 26"/>
                  <a:gd name="T10" fmla="*/ 0 w 21"/>
                  <a:gd name="T11" fmla="*/ 14 h 26"/>
                  <a:gd name="T12" fmla="*/ 0 w 21"/>
                  <a:gd name="T13" fmla="*/ 11 h 26"/>
                  <a:gd name="T14" fmla="*/ 3 w 21"/>
                  <a:gd name="T15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6">
                    <a:moveTo>
                      <a:pt x="3" y="10"/>
                    </a:moveTo>
                    <a:cubicBezTo>
                      <a:pt x="9" y="9"/>
                      <a:pt x="12" y="0"/>
                      <a:pt x="19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12"/>
                      <a:pt x="21" y="17"/>
                      <a:pt x="17" y="22"/>
                    </a:cubicBezTo>
                    <a:cubicBezTo>
                      <a:pt x="16" y="24"/>
                      <a:pt x="14" y="24"/>
                      <a:pt x="12" y="25"/>
                    </a:cubicBezTo>
                    <a:cubicBezTo>
                      <a:pt x="4" y="26"/>
                      <a:pt x="3" y="19"/>
                      <a:pt x="0" y="14"/>
                    </a:cubicBezTo>
                    <a:cubicBezTo>
                      <a:pt x="0" y="13"/>
                      <a:pt x="0" y="12"/>
                      <a:pt x="0" y="11"/>
                    </a:cubicBezTo>
                    <a:cubicBezTo>
                      <a:pt x="1" y="9"/>
                      <a:pt x="2" y="9"/>
                      <a:pt x="3" y="10"/>
                    </a:cubicBezTo>
                    <a:close/>
                  </a:path>
                </a:pathLst>
              </a:custGeom>
              <a:solidFill>
                <a:srgbClr val="EBD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35" name="Freeform 240">
                <a:extLst>
                  <a:ext uri="{FF2B5EF4-FFF2-40B4-BE49-F238E27FC236}">
                    <a16:creationId xmlns:a16="http://schemas.microsoft.com/office/drawing/2014/main" id="{A5ECF3CC-7C75-6FA8-8390-742E349B7113}"/>
                  </a:ext>
                </a:extLst>
              </p:cNvPr>
              <p:cNvSpPr/>
              <p:nvPr/>
            </p:nvSpPr>
            <p:spPr bwMode="auto">
              <a:xfrm>
                <a:off x="3372" y="1656"/>
                <a:ext cx="33" cy="43"/>
              </a:xfrm>
              <a:custGeom>
                <a:avLst/>
                <a:gdLst>
                  <a:gd name="T0" fmla="*/ 3 w 19"/>
                  <a:gd name="T1" fmla="*/ 0 h 24"/>
                  <a:gd name="T2" fmla="*/ 16 w 19"/>
                  <a:gd name="T3" fmla="*/ 8 h 24"/>
                  <a:gd name="T4" fmla="*/ 15 w 19"/>
                  <a:gd name="T5" fmla="*/ 21 h 24"/>
                  <a:gd name="T6" fmla="*/ 11 w 19"/>
                  <a:gd name="T7" fmla="*/ 24 h 24"/>
                  <a:gd name="T8" fmla="*/ 0 w 19"/>
                  <a:gd name="T9" fmla="*/ 11 h 24"/>
                  <a:gd name="T10" fmla="*/ 3 w 19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4">
                    <a:moveTo>
                      <a:pt x="3" y="0"/>
                    </a:moveTo>
                    <a:cubicBezTo>
                      <a:pt x="8" y="3"/>
                      <a:pt x="10" y="9"/>
                      <a:pt x="16" y="8"/>
                    </a:cubicBezTo>
                    <a:cubicBezTo>
                      <a:pt x="19" y="13"/>
                      <a:pt x="17" y="17"/>
                      <a:pt x="15" y="21"/>
                    </a:cubicBezTo>
                    <a:cubicBezTo>
                      <a:pt x="14" y="22"/>
                      <a:pt x="12" y="23"/>
                      <a:pt x="11" y="24"/>
                    </a:cubicBezTo>
                    <a:cubicBezTo>
                      <a:pt x="5" y="22"/>
                      <a:pt x="4" y="15"/>
                      <a:pt x="0" y="11"/>
                    </a:cubicBezTo>
                    <a:cubicBezTo>
                      <a:pt x="1" y="8"/>
                      <a:pt x="2" y="4"/>
                      <a:pt x="3" y="0"/>
                    </a:cubicBezTo>
                    <a:close/>
                  </a:path>
                </a:pathLst>
              </a:custGeom>
              <a:solidFill>
                <a:srgbClr val="FAE7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36" name="Freeform 241">
                <a:extLst>
                  <a:ext uri="{FF2B5EF4-FFF2-40B4-BE49-F238E27FC236}">
                    <a16:creationId xmlns:a16="http://schemas.microsoft.com/office/drawing/2014/main" id="{AAB5070C-B46B-06A9-6506-00A93914BC74}"/>
                  </a:ext>
                </a:extLst>
              </p:cNvPr>
              <p:cNvSpPr/>
              <p:nvPr/>
            </p:nvSpPr>
            <p:spPr bwMode="auto">
              <a:xfrm>
                <a:off x="3377" y="1614"/>
                <a:ext cx="11" cy="37"/>
              </a:xfrm>
              <a:custGeom>
                <a:avLst/>
                <a:gdLst>
                  <a:gd name="T0" fmla="*/ 3 w 6"/>
                  <a:gd name="T1" fmla="*/ 20 h 21"/>
                  <a:gd name="T2" fmla="*/ 0 w 6"/>
                  <a:gd name="T3" fmla="*/ 21 h 21"/>
                  <a:gd name="T4" fmla="*/ 0 w 6"/>
                  <a:gd name="T5" fmla="*/ 0 h 21"/>
                  <a:gd name="T6" fmla="*/ 3 w 6"/>
                  <a:gd name="T7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1">
                    <a:moveTo>
                      <a:pt x="3" y="20"/>
                    </a:moveTo>
                    <a:cubicBezTo>
                      <a:pt x="2" y="20"/>
                      <a:pt x="1" y="20"/>
                      <a:pt x="0" y="21"/>
                    </a:cubicBezTo>
                    <a:cubicBezTo>
                      <a:pt x="0" y="15"/>
                      <a:pt x="0" y="9"/>
                      <a:pt x="0" y="0"/>
                    </a:cubicBezTo>
                    <a:cubicBezTo>
                      <a:pt x="6" y="8"/>
                      <a:pt x="3" y="14"/>
                      <a:pt x="3" y="20"/>
                    </a:cubicBezTo>
                    <a:close/>
                  </a:path>
                </a:pathLst>
              </a:custGeom>
              <a:solidFill>
                <a:srgbClr val="8177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37" name="Freeform 242">
                <a:extLst>
                  <a:ext uri="{FF2B5EF4-FFF2-40B4-BE49-F238E27FC236}">
                    <a16:creationId xmlns:a16="http://schemas.microsoft.com/office/drawing/2014/main" id="{683E82ED-4622-A632-1CE2-62DFF70153DD}"/>
                  </a:ext>
                </a:extLst>
              </p:cNvPr>
              <p:cNvSpPr/>
              <p:nvPr/>
            </p:nvSpPr>
            <p:spPr bwMode="auto">
              <a:xfrm>
                <a:off x="2038" y="1518"/>
                <a:ext cx="25" cy="39"/>
              </a:xfrm>
              <a:custGeom>
                <a:avLst/>
                <a:gdLst>
                  <a:gd name="T0" fmla="*/ 0 w 14"/>
                  <a:gd name="T1" fmla="*/ 18 h 22"/>
                  <a:gd name="T2" fmla="*/ 4 w 14"/>
                  <a:gd name="T3" fmla="*/ 0 h 22"/>
                  <a:gd name="T4" fmla="*/ 11 w 14"/>
                  <a:gd name="T5" fmla="*/ 11 h 22"/>
                  <a:gd name="T6" fmla="*/ 12 w 14"/>
                  <a:gd name="T7" fmla="*/ 19 h 22"/>
                  <a:gd name="T8" fmla="*/ 0 w 14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2">
                    <a:moveTo>
                      <a:pt x="0" y="18"/>
                    </a:moveTo>
                    <a:cubicBezTo>
                      <a:pt x="1" y="12"/>
                      <a:pt x="3" y="6"/>
                      <a:pt x="4" y="0"/>
                    </a:cubicBezTo>
                    <a:cubicBezTo>
                      <a:pt x="6" y="3"/>
                      <a:pt x="9" y="7"/>
                      <a:pt x="11" y="11"/>
                    </a:cubicBezTo>
                    <a:cubicBezTo>
                      <a:pt x="14" y="13"/>
                      <a:pt x="14" y="16"/>
                      <a:pt x="12" y="19"/>
                    </a:cubicBezTo>
                    <a:cubicBezTo>
                      <a:pt x="7" y="22"/>
                      <a:pt x="3" y="21"/>
                      <a:pt x="0" y="18"/>
                    </a:cubicBezTo>
                    <a:close/>
                  </a:path>
                </a:pathLst>
              </a:custGeom>
              <a:solidFill>
                <a:srgbClr val="5872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38" name="Freeform 243">
                <a:extLst>
                  <a:ext uri="{FF2B5EF4-FFF2-40B4-BE49-F238E27FC236}">
                    <a16:creationId xmlns:a16="http://schemas.microsoft.com/office/drawing/2014/main" id="{71D360D7-84A4-8C59-4B5C-DCBD41C7AA96}"/>
                  </a:ext>
                </a:extLst>
              </p:cNvPr>
              <p:cNvSpPr/>
              <p:nvPr/>
            </p:nvSpPr>
            <p:spPr bwMode="auto">
              <a:xfrm>
                <a:off x="2045" y="1537"/>
                <a:ext cx="29" cy="41"/>
              </a:xfrm>
              <a:custGeom>
                <a:avLst/>
                <a:gdLst>
                  <a:gd name="T0" fmla="*/ 8 w 16"/>
                  <a:gd name="T1" fmla="*/ 7 h 23"/>
                  <a:gd name="T2" fmla="*/ 7 w 16"/>
                  <a:gd name="T3" fmla="*/ 0 h 23"/>
                  <a:gd name="T4" fmla="*/ 15 w 16"/>
                  <a:gd name="T5" fmla="*/ 11 h 23"/>
                  <a:gd name="T6" fmla="*/ 16 w 16"/>
                  <a:gd name="T7" fmla="*/ 19 h 23"/>
                  <a:gd name="T8" fmla="*/ 4 w 16"/>
                  <a:gd name="T9" fmla="*/ 20 h 23"/>
                  <a:gd name="T10" fmla="*/ 8 w 16"/>
                  <a:gd name="T11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3">
                    <a:moveTo>
                      <a:pt x="8" y="7"/>
                    </a:moveTo>
                    <a:cubicBezTo>
                      <a:pt x="8" y="4"/>
                      <a:pt x="7" y="2"/>
                      <a:pt x="7" y="0"/>
                    </a:cubicBezTo>
                    <a:cubicBezTo>
                      <a:pt x="12" y="2"/>
                      <a:pt x="13" y="7"/>
                      <a:pt x="15" y="11"/>
                    </a:cubicBezTo>
                    <a:cubicBezTo>
                      <a:pt x="11" y="14"/>
                      <a:pt x="16" y="16"/>
                      <a:pt x="16" y="19"/>
                    </a:cubicBezTo>
                    <a:cubicBezTo>
                      <a:pt x="13" y="23"/>
                      <a:pt x="8" y="22"/>
                      <a:pt x="4" y="20"/>
                    </a:cubicBezTo>
                    <a:cubicBezTo>
                      <a:pt x="0" y="14"/>
                      <a:pt x="4" y="11"/>
                      <a:pt x="8" y="7"/>
                    </a:cubicBezTo>
                    <a:close/>
                  </a:path>
                </a:pathLst>
              </a:custGeom>
              <a:solidFill>
                <a:srgbClr val="4D66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39" name="Freeform 244">
                <a:extLst>
                  <a:ext uri="{FF2B5EF4-FFF2-40B4-BE49-F238E27FC236}">
                    <a16:creationId xmlns:a16="http://schemas.microsoft.com/office/drawing/2014/main" id="{4A2716BE-0975-2141-36F5-7AC233AC5B62}"/>
                  </a:ext>
                </a:extLst>
              </p:cNvPr>
              <p:cNvSpPr/>
              <p:nvPr/>
            </p:nvSpPr>
            <p:spPr bwMode="auto">
              <a:xfrm>
                <a:off x="2051" y="1475"/>
                <a:ext cx="14" cy="14"/>
              </a:xfrm>
              <a:custGeom>
                <a:avLst/>
                <a:gdLst>
                  <a:gd name="T0" fmla="*/ 4 w 8"/>
                  <a:gd name="T1" fmla="*/ 2 h 8"/>
                  <a:gd name="T2" fmla="*/ 7 w 8"/>
                  <a:gd name="T3" fmla="*/ 2 h 8"/>
                  <a:gd name="T4" fmla="*/ 8 w 8"/>
                  <a:gd name="T5" fmla="*/ 6 h 8"/>
                  <a:gd name="T6" fmla="*/ 4 w 8"/>
                  <a:gd name="T7" fmla="*/ 8 h 8"/>
                  <a:gd name="T8" fmla="*/ 1 w 8"/>
                  <a:gd name="T9" fmla="*/ 6 h 8"/>
                  <a:gd name="T10" fmla="*/ 0 w 8"/>
                  <a:gd name="T11" fmla="*/ 0 h 8"/>
                  <a:gd name="T12" fmla="*/ 4 w 8"/>
                  <a:gd name="T13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8">
                    <a:moveTo>
                      <a:pt x="4" y="2"/>
                    </a:moveTo>
                    <a:cubicBezTo>
                      <a:pt x="5" y="2"/>
                      <a:pt x="6" y="2"/>
                      <a:pt x="7" y="2"/>
                    </a:cubicBezTo>
                    <a:cubicBezTo>
                      <a:pt x="7" y="4"/>
                      <a:pt x="8" y="5"/>
                      <a:pt x="8" y="6"/>
                    </a:cubicBezTo>
                    <a:cubicBezTo>
                      <a:pt x="7" y="7"/>
                      <a:pt x="6" y="8"/>
                      <a:pt x="4" y="8"/>
                    </a:cubicBezTo>
                    <a:cubicBezTo>
                      <a:pt x="3" y="8"/>
                      <a:pt x="2" y="7"/>
                      <a:pt x="1" y="6"/>
                    </a:cubicBezTo>
                    <a:cubicBezTo>
                      <a:pt x="1" y="4"/>
                      <a:pt x="0" y="2"/>
                      <a:pt x="0" y="0"/>
                    </a:cubicBezTo>
                    <a:cubicBezTo>
                      <a:pt x="2" y="0"/>
                      <a:pt x="3" y="1"/>
                      <a:pt x="4" y="2"/>
                    </a:cubicBezTo>
                    <a:close/>
                  </a:path>
                </a:pathLst>
              </a:custGeom>
              <a:solidFill>
                <a:srgbClr val="836D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40" name="Freeform 245">
                <a:extLst>
                  <a:ext uri="{FF2B5EF4-FFF2-40B4-BE49-F238E27FC236}">
                    <a16:creationId xmlns:a16="http://schemas.microsoft.com/office/drawing/2014/main" id="{AE9F4845-DBF5-D108-2BCF-A3F025E632AC}"/>
                  </a:ext>
                </a:extLst>
              </p:cNvPr>
              <p:cNvSpPr/>
              <p:nvPr/>
            </p:nvSpPr>
            <p:spPr bwMode="auto">
              <a:xfrm>
                <a:off x="2074" y="1505"/>
                <a:ext cx="9" cy="15"/>
              </a:xfrm>
              <a:custGeom>
                <a:avLst/>
                <a:gdLst>
                  <a:gd name="T0" fmla="*/ 5 w 5"/>
                  <a:gd name="T1" fmla="*/ 5 h 8"/>
                  <a:gd name="T2" fmla="*/ 4 w 5"/>
                  <a:gd name="T3" fmla="*/ 8 h 8"/>
                  <a:gd name="T4" fmla="*/ 0 w 5"/>
                  <a:gd name="T5" fmla="*/ 4 h 8"/>
                  <a:gd name="T6" fmla="*/ 5 w 5"/>
                  <a:gd name="T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8">
                    <a:moveTo>
                      <a:pt x="5" y="5"/>
                    </a:moveTo>
                    <a:cubicBezTo>
                      <a:pt x="5" y="6"/>
                      <a:pt x="4" y="7"/>
                      <a:pt x="4" y="8"/>
                    </a:cubicBezTo>
                    <a:cubicBezTo>
                      <a:pt x="3" y="7"/>
                      <a:pt x="1" y="5"/>
                      <a:pt x="0" y="4"/>
                    </a:cubicBezTo>
                    <a:cubicBezTo>
                      <a:pt x="3" y="0"/>
                      <a:pt x="3" y="3"/>
                      <a:pt x="5" y="5"/>
                    </a:cubicBezTo>
                    <a:close/>
                  </a:path>
                </a:pathLst>
              </a:custGeom>
              <a:solidFill>
                <a:srgbClr val="9480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41" name="Freeform 246">
                <a:extLst>
                  <a:ext uri="{FF2B5EF4-FFF2-40B4-BE49-F238E27FC236}">
                    <a16:creationId xmlns:a16="http://schemas.microsoft.com/office/drawing/2014/main" id="{678586E9-3993-A5A7-9B69-515F31DA6C19}"/>
                  </a:ext>
                </a:extLst>
              </p:cNvPr>
              <p:cNvSpPr/>
              <p:nvPr/>
            </p:nvSpPr>
            <p:spPr bwMode="auto">
              <a:xfrm>
                <a:off x="2051" y="1472"/>
                <a:ext cx="7" cy="7"/>
              </a:xfrm>
              <a:custGeom>
                <a:avLst/>
                <a:gdLst>
                  <a:gd name="T0" fmla="*/ 4 w 4"/>
                  <a:gd name="T1" fmla="*/ 4 h 4"/>
                  <a:gd name="T2" fmla="*/ 0 w 4"/>
                  <a:gd name="T3" fmla="*/ 2 h 4"/>
                  <a:gd name="T4" fmla="*/ 0 w 4"/>
                  <a:gd name="T5" fmla="*/ 1 h 4"/>
                  <a:gd name="T6" fmla="*/ 4 w 4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cubicBezTo>
                      <a:pt x="2" y="4"/>
                      <a:pt x="1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3" y="0"/>
                      <a:pt x="4" y="2"/>
                      <a:pt x="4" y="4"/>
                    </a:cubicBezTo>
                    <a:close/>
                  </a:path>
                </a:pathLst>
              </a:custGeom>
              <a:solidFill>
                <a:srgbClr val="463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42" name="Freeform 247">
                <a:extLst>
                  <a:ext uri="{FF2B5EF4-FFF2-40B4-BE49-F238E27FC236}">
                    <a16:creationId xmlns:a16="http://schemas.microsoft.com/office/drawing/2014/main" id="{50E25F22-F903-36FB-36F0-1E3407391423}"/>
                  </a:ext>
                </a:extLst>
              </p:cNvPr>
              <p:cNvSpPr/>
              <p:nvPr/>
            </p:nvSpPr>
            <p:spPr bwMode="auto">
              <a:xfrm>
                <a:off x="2079" y="1521"/>
                <a:ext cx="7" cy="8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4 h 4"/>
                  <a:gd name="T4" fmla="*/ 0 w 4"/>
                  <a:gd name="T5" fmla="*/ 3 h 4"/>
                  <a:gd name="T6" fmla="*/ 0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cubicBezTo>
                      <a:pt x="3" y="0"/>
                      <a:pt x="4" y="1"/>
                      <a:pt x="4" y="4"/>
                    </a:cubicBezTo>
                    <a:cubicBezTo>
                      <a:pt x="2" y="4"/>
                      <a:pt x="1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654A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43" name="Freeform 248">
                <a:extLst>
                  <a:ext uri="{FF2B5EF4-FFF2-40B4-BE49-F238E27FC236}">
                    <a16:creationId xmlns:a16="http://schemas.microsoft.com/office/drawing/2014/main" id="{339E8E8F-3CA0-CB03-BDE1-5DF2F9918FED}"/>
                  </a:ext>
                </a:extLst>
              </p:cNvPr>
              <p:cNvSpPr/>
              <p:nvPr/>
            </p:nvSpPr>
            <p:spPr bwMode="auto">
              <a:xfrm>
                <a:off x="2052" y="1486"/>
                <a:ext cx="9" cy="7"/>
              </a:xfrm>
              <a:custGeom>
                <a:avLst/>
                <a:gdLst>
                  <a:gd name="T0" fmla="*/ 0 w 5"/>
                  <a:gd name="T1" fmla="*/ 0 h 4"/>
                  <a:gd name="T2" fmla="*/ 3 w 5"/>
                  <a:gd name="T3" fmla="*/ 0 h 4"/>
                  <a:gd name="T4" fmla="*/ 4 w 5"/>
                  <a:gd name="T5" fmla="*/ 3 h 4"/>
                  <a:gd name="T6" fmla="*/ 3 w 5"/>
                  <a:gd name="T7" fmla="*/ 4 h 4"/>
                  <a:gd name="T8" fmla="*/ 4 w 5"/>
                  <a:gd name="T9" fmla="*/ 4 h 4"/>
                  <a:gd name="T10" fmla="*/ 0 w 5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4" y="1"/>
                      <a:pt x="5" y="2"/>
                      <a:pt x="4" y="3"/>
                    </a:cubicBezTo>
                    <a:cubicBezTo>
                      <a:pt x="4" y="4"/>
                      <a:pt x="4" y="4"/>
                      <a:pt x="3" y="4"/>
                    </a:cubicBezTo>
                    <a:cubicBezTo>
                      <a:pt x="3" y="4"/>
                      <a:pt x="4" y="4"/>
                      <a:pt x="4" y="4"/>
                    </a:cubicBezTo>
                    <a:cubicBezTo>
                      <a:pt x="1" y="4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EBD8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44" name="Freeform 249">
                <a:extLst>
                  <a:ext uri="{FF2B5EF4-FFF2-40B4-BE49-F238E27FC236}">
                    <a16:creationId xmlns:a16="http://schemas.microsoft.com/office/drawing/2014/main" id="{4F9C7367-8A5F-2C2D-94C4-878A65364B04}"/>
                  </a:ext>
                </a:extLst>
              </p:cNvPr>
              <p:cNvSpPr/>
              <p:nvPr/>
            </p:nvSpPr>
            <p:spPr bwMode="auto">
              <a:xfrm>
                <a:off x="3290" y="2047"/>
                <a:ext cx="37" cy="50"/>
              </a:xfrm>
              <a:custGeom>
                <a:avLst/>
                <a:gdLst>
                  <a:gd name="T0" fmla="*/ 13 w 21"/>
                  <a:gd name="T1" fmla="*/ 0 h 28"/>
                  <a:gd name="T2" fmla="*/ 21 w 21"/>
                  <a:gd name="T3" fmla="*/ 16 h 28"/>
                  <a:gd name="T4" fmla="*/ 1 w 21"/>
                  <a:gd name="T5" fmla="*/ 24 h 28"/>
                  <a:gd name="T6" fmla="*/ 0 w 21"/>
                  <a:gd name="T7" fmla="*/ 21 h 28"/>
                  <a:gd name="T8" fmla="*/ 1 w 21"/>
                  <a:gd name="T9" fmla="*/ 19 h 28"/>
                  <a:gd name="T10" fmla="*/ 10 w 21"/>
                  <a:gd name="T11" fmla="*/ 0 h 28"/>
                  <a:gd name="T12" fmla="*/ 13 w 21"/>
                  <a:gd name="T1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28">
                    <a:moveTo>
                      <a:pt x="13" y="0"/>
                    </a:moveTo>
                    <a:cubicBezTo>
                      <a:pt x="14" y="6"/>
                      <a:pt x="11" y="15"/>
                      <a:pt x="21" y="16"/>
                    </a:cubicBezTo>
                    <a:cubicBezTo>
                      <a:pt x="17" y="24"/>
                      <a:pt x="11" y="28"/>
                      <a:pt x="1" y="24"/>
                    </a:cubicBezTo>
                    <a:cubicBezTo>
                      <a:pt x="0" y="23"/>
                      <a:pt x="0" y="22"/>
                      <a:pt x="0" y="21"/>
                    </a:cubicBezTo>
                    <a:cubicBezTo>
                      <a:pt x="0" y="20"/>
                      <a:pt x="1" y="19"/>
                      <a:pt x="1" y="19"/>
                    </a:cubicBezTo>
                    <a:cubicBezTo>
                      <a:pt x="6" y="14"/>
                      <a:pt x="9" y="7"/>
                      <a:pt x="10" y="0"/>
                    </a:cubicBezTo>
                    <a:cubicBezTo>
                      <a:pt x="11" y="0"/>
                      <a:pt x="12" y="0"/>
                      <a:pt x="13" y="0"/>
                    </a:cubicBezTo>
                    <a:close/>
                  </a:path>
                </a:pathLst>
              </a:custGeom>
              <a:solidFill>
                <a:srgbClr val="3623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45" name="Freeform 250">
                <a:extLst>
                  <a:ext uri="{FF2B5EF4-FFF2-40B4-BE49-F238E27FC236}">
                    <a16:creationId xmlns:a16="http://schemas.microsoft.com/office/drawing/2014/main" id="{C167FC20-911C-24DA-EB61-EEE47CE2CE58}"/>
                  </a:ext>
                </a:extLst>
              </p:cNvPr>
              <p:cNvSpPr/>
              <p:nvPr/>
            </p:nvSpPr>
            <p:spPr bwMode="auto">
              <a:xfrm>
                <a:off x="3246" y="2081"/>
                <a:ext cx="46" cy="27"/>
              </a:xfrm>
              <a:custGeom>
                <a:avLst/>
                <a:gdLst>
                  <a:gd name="T0" fmla="*/ 26 w 26"/>
                  <a:gd name="T1" fmla="*/ 0 h 15"/>
                  <a:gd name="T2" fmla="*/ 26 w 26"/>
                  <a:gd name="T3" fmla="*/ 5 h 15"/>
                  <a:gd name="T4" fmla="*/ 6 w 26"/>
                  <a:gd name="T5" fmla="*/ 13 h 15"/>
                  <a:gd name="T6" fmla="*/ 0 w 26"/>
                  <a:gd name="T7" fmla="*/ 6 h 15"/>
                  <a:gd name="T8" fmla="*/ 2 w 26"/>
                  <a:gd name="T9" fmla="*/ 2 h 15"/>
                  <a:gd name="T10" fmla="*/ 23 w 26"/>
                  <a:gd name="T11" fmla="*/ 0 h 15"/>
                  <a:gd name="T12" fmla="*/ 26 w 26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15">
                    <a:moveTo>
                      <a:pt x="26" y="0"/>
                    </a:moveTo>
                    <a:cubicBezTo>
                      <a:pt x="26" y="2"/>
                      <a:pt x="26" y="3"/>
                      <a:pt x="26" y="5"/>
                    </a:cubicBezTo>
                    <a:cubicBezTo>
                      <a:pt x="23" y="15"/>
                      <a:pt x="12" y="7"/>
                      <a:pt x="6" y="13"/>
                    </a:cubicBezTo>
                    <a:cubicBezTo>
                      <a:pt x="3" y="12"/>
                      <a:pt x="1" y="9"/>
                      <a:pt x="0" y="6"/>
                    </a:cubicBezTo>
                    <a:cubicBezTo>
                      <a:pt x="0" y="4"/>
                      <a:pt x="1" y="3"/>
                      <a:pt x="2" y="2"/>
                    </a:cubicBezTo>
                    <a:cubicBezTo>
                      <a:pt x="9" y="0"/>
                      <a:pt x="16" y="5"/>
                      <a:pt x="23" y="0"/>
                    </a:cubicBezTo>
                    <a:cubicBezTo>
                      <a:pt x="24" y="1"/>
                      <a:pt x="25" y="1"/>
                      <a:pt x="26" y="0"/>
                    </a:cubicBezTo>
                    <a:close/>
                  </a:path>
                </a:pathLst>
              </a:custGeom>
              <a:solidFill>
                <a:srgbClr val="3828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46" name="Freeform 251">
                <a:extLst>
                  <a:ext uri="{FF2B5EF4-FFF2-40B4-BE49-F238E27FC236}">
                    <a16:creationId xmlns:a16="http://schemas.microsoft.com/office/drawing/2014/main" id="{C1C4FB6A-D3E1-C435-F2B4-AD7958E7BA04}"/>
                  </a:ext>
                </a:extLst>
              </p:cNvPr>
              <p:cNvSpPr/>
              <p:nvPr/>
            </p:nvSpPr>
            <p:spPr bwMode="auto">
              <a:xfrm>
                <a:off x="3272" y="2118"/>
                <a:ext cx="29" cy="25"/>
              </a:xfrm>
              <a:custGeom>
                <a:avLst/>
                <a:gdLst>
                  <a:gd name="T0" fmla="*/ 16 w 16"/>
                  <a:gd name="T1" fmla="*/ 0 h 14"/>
                  <a:gd name="T2" fmla="*/ 15 w 16"/>
                  <a:gd name="T3" fmla="*/ 8 h 14"/>
                  <a:gd name="T4" fmla="*/ 0 w 16"/>
                  <a:gd name="T5" fmla="*/ 12 h 14"/>
                  <a:gd name="T6" fmla="*/ 16 w 16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4">
                    <a:moveTo>
                      <a:pt x="16" y="0"/>
                    </a:moveTo>
                    <a:cubicBezTo>
                      <a:pt x="16" y="3"/>
                      <a:pt x="15" y="5"/>
                      <a:pt x="15" y="8"/>
                    </a:cubicBezTo>
                    <a:cubicBezTo>
                      <a:pt x="11" y="14"/>
                      <a:pt x="5" y="11"/>
                      <a:pt x="0" y="12"/>
                    </a:cubicBezTo>
                    <a:cubicBezTo>
                      <a:pt x="0" y="1"/>
                      <a:pt x="7" y="0"/>
                      <a:pt x="16" y="0"/>
                    </a:cubicBezTo>
                    <a:close/>
                  </a:path>
                </a:pathLst>
              </a:custGeom>
              <a:solidFill>
                <a:srgbClr val="7D5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47" name="Freeform 252">
                <a:extLst>
                  <a:ext uri="{FF2B5EF4-FFF2-40B4-BE49-F238E27FC236}">
                    <a16:creationId xmlns:a16="http://schemas.microsoft.com/office/drawing/2014/main" id="{D9B8538A-B658-CD3F-0A9E-4053281C5676}"/>
                  </a:ext>
                </a:extLst>
              </p:cNvPr>
              <p:cNvSpPr/>
              <p:nvPr/>
            </p:nvSpPr>
            <p:spPr bwMode="auto">
              <a:xfrm>
                <a:off x="3233" y="2086"/>
                <a:ext cx="23" cy="39"/>
              </a:xfrm>
              <a:custGeom>
                <a:avLst/>
                <a:gdLst>
                  <a:gd name="T0" fmla="*/ 9 w 13"/>
                  <a:gd name="T1" fmla="*/ 2 h 22"/>
                  <a:gd name="T2" fmla="*/ 13 w 13"/>
                  <a:gd name="T3" fmla="*/ 10 h 22"/>
                  <a:gd name="T4" fmla="*/ 9 w 13"/>
                  <a:gd name="T5" fmla="*/ 22 h 22"/>
                  <a:gd name="T6" fmla="*/ 5 w 13"/>
                  <a:gd name="T7" fmla="*/ 22 h 22"/>
                  <a:gd name="T8" fmla="*/ 1 w 13"/>
                  <a:gd name="T9" fmla="*/ 10 h 22"/>
                  <a:gd name="T10" fmla="*/ 0 w 13"/>
                  <a:gd name="T11" fmla="*/ 7 h 22"/>
                  <a:gd name="T12" fmla="*/ 0 w 13"/>
                  <a:gd name="T13" fmla="*/ 5 h 22"/>
                  <a:gd name="T14" fmla="*/ 9 w 13"/>
                  <a:gd name="T15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22">
                    <a:moveTo>
                      <a:pt x="9" y="2"/>
                    </a:moveTo>
                    <a:cubicBezTo>
                      <a:pt x="11" y="4"/>
                      <a:pt x="12" y="7"/>
                      <a:pt x="13" y="10"/>
                    </a:cubicBezTo>
                    <a:cubicBezTo>
                      <a:pt x="12" y="14"/>
                      <a:pt x="11" y="18"/>
                      <a:pt x="9" y="22"/>
                    </a:cubicBezTo>
                    <a:cubicBezTo>
                      <a:pt x="8" y="22"/>
                      <a:pt x="6" y="22"/>
                      <a:pt x="5" y="22"/>
                    </a:cubicBezTo>
                    <a:cubicBezTo>
                      <a:pt x="4" y="18"/>
                      <a:pt x="2" y="14"/>
                      <a:pt x="1" y="10"/>
                    </a:cubicBezTo>
                    <a:cubicBezTo>
                      <a:pt x="0" y="9"/>
                      <a:pt x="0" y="8"/>
                      <a:pt x="0" y="7"/>
                    </a:cubicBezTo>
                    <a:cubicBezTo>
                      <a:pt x="0" y="6"/>
                      <a:pt x="0" y="5"/>
                      <a:pt x="0" y="5"/>
                    </a:cubicBezTo>
                    <a:cubicBezTo>
                      <a:pt x="3" y="2"/>
                      <a:pt x="5" y="0"/>
                      <a:pt x="9" y="2"/>
                    </a:cubicBezTo>
                    <a:close/>
                  </a:path>
                </a:pathLst>
              </a:custGeom>
              <a:solidFill>
                <a:srgbClr val="482E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48" name="Freeform 253">
                <a:extLst>
                  <a:ext uri="{FF2B5EF4-FFF2-40B4-BE49-F238E27FC236}">
                    <a16:creationId xmlns:a16="http://schemas.microsoft.com/office/drawing/2014/main" id="{F5759A39-46A3-C468-6EC7-6B848DA7CE67}"/>
                  </a:ext>
                </a:extLst>
              </p:cNvPr>
              <p:cNvSpPr/>
              <p:nvPr/>
            </p:nvSpPr>
            <p:spPr bwMode="auto">
              <a:xfrm>
                <a:off x="3125" y="2060"/>
                <a:ext cx="92" cy="37"/>
              </a:xfrm>
              <a:custGeom>
                <a:avLst/>
                <a:gdLst>
                  <a:gd name="T0" fmla="*/ 3 w 52"/>
                  <a:gd name="T1" fmla="*/ 5 h 21"/>
                  <a:gd name="T2" fmla="*/ 3 w 52"/>
                  <a:gd name="T3" fmla="*/ 1 h 21"/>
                  <a:gd name="T4" fmla="*/ 50 w 52"/>
                  <a:gd name="T5" fmla="*/ 10 h 21"/>
                  <a:gd name="T6" fmla="*/ 46 w 52"/>
                  <a:gd name="T7" fmla="*/ 21 h 21"/>
                  <a:gd name="T8" fmla="*/ 34 w 52"/>
                  <a:gd name="T9" fmla="*/ 21 h 21"/>
                  <a:gd name="T10" fmla="*/ 28 w 52"/>
                  <a:gd name="T11" fmla="*/ 14 h 21"/>
                  <a:gd name="T12" fmla="*/ 26 w 52"/>
                  <a:gd name="T13" fmla="*/ 15 h 21"/>
                  <a:gd name="T14" fmla="*/ 16 w 52"/>
                  <a:gd name="T15" fmla="*/ 16 h 21"/>
                  <a:gd name="T16" fmla="*/ 10 w 52"/>
                  <a:gd name="T17" fmla="*/ 12 h 21"/>
                  <a:gd name="T18" fmla="*/ 3 w 52"/>
                  <a:gd name="T19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21">
                    <a:moveTo>
                      <a:pt x="3" y="5"/>
                    </a:moveTo>
                    <a:cubicBezTo>
                      <a:pt x="0" y="4"/>
                      <a:pt x="0" y="2"/>
                      <a:pt x="3" y="1"/>
                    </a:cubicBezTo>
                    <a:cubicBezTo>
                      <a:pt x="19" y="0"/>
                      <a:pt x="34" y="8"/>
                      <a:pt x="50" y="10"/>
                    </a:cubicBezTo>
                    <a:cubicBezTo>
                      <a:pt x="52" y="14"/>
                      <a:pt x="50" y="18"/>
                      <a:pt x="46" y="21"/>
                    </a:cubicBezTo>
                    <a:cubicBezTo>
                      <a:pt x="42" y="21"/>
                      <a:pt x="38" y="21"/>
                      <a:pt x="34" y="21"/>
                    </a:cubicBezTo>
                    <a:cubicBezTo>
                      <a:pt x="31" y="20"/>
                      <a:pt x="29" y="18"/>
                      <a:pt x="28" y="14"/>
                    </a:cubicBezTo>
                    <a:cubicBezTo>
                      <a:pt x="27" y="11"/>
                      <a:pt x="27" y="15"/>
                      <a:pt x="26" y="15"/>
                    </a:cubicBezTo>
                    <a:cubicBezTo>
                      <a:pt x="22" y="16"/>
                      <a:pt x="19" y="16"/>
                      <a:pt x="16" y="16"/>
                    </a:cubicBezTo>
                    <a:cubicBezTo>
                      <a:pt x="14" y="15"/>
                      <a:pt x="12" y="13"/>
                      <a:pt x="10" y="12"/>
                    </a:cubicBezTo>
                    <a:cubicBezTo>
                      <a:pt x="7" y="10"/>
                      <a:pt x="5" y="8"/>
                      <a:pt x="3" y="5"/>
                    </a:cubicBezTo>
                    <a:close/>
                  </a:path>
                </a:pathLst>
              </a:custGeom>
              <a:solidFill>
                <a:srgbClr val="3421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49" name="Freeform 254">
                <a:extLst>
                  <a:ext uri="{FF2B5EF4-FFF2-40B4-BE49-F238E27FC236}">
                    <a16:creationId xmlns:a16="http://schemas.microsoft.com/office/drawing/2014/main" id="{851A69D7-EC44-3C5B-1D92-492E3DE30BEB}"/>
                  </a:ext>
                </a:extLst>
              </p:cNvPr>
              <p:cNvSpPr/>
              <p:nvPr/>
            </p:nvSpPr>
            <p:spPr bwMode="auto">
              <a:xfrm>
                <a:off x="3147" y="2079"/>
                <a:ext cx="39" cy="32"/>
              </a:xfrm>
              <a:custGeom>
                <a:avLst/>
                <a:gdLst>
                  <a:gd name="T0" fmla="*/ 14 w 22"/>
                  <a:gd name="T1" fmla="*/ 1 h 18"/>
                  <a:gd name="T2" fmla="*/ 22 w 22"/>
                  <a:gd name="T3" fmla="*/ 10 h 18"/>
                  <a:gd name="T4" fmla="*/ 10 w 22"/>
                  <a:gd name="T5" fmla="*/ 18 h 18"/>
                  <a:gd name="T6" fmla="*/ 2 w 22"/>
                  <a:gd name="T7" fmla="*/ 17 h 18"/>
                  <a:gd name="T8" fmla="*/ 14 w 22"/>
                  <a:gd name="T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8">
                    <a:moveTo>
                      <a:pt x="14" y="1"/>
                    </a:moveTo>
                    <a:cubicBezTo>
                      <a:pt x="21" y="0"/>
                      <a:pt x="20" y="7"/>
                      <a:pt x="22" y="10"/>
                    </a:cubicBezTo>
                    <a:cubicBezTo>
                      <a:pt x="18" y="13"/>
                      <a:pt x="14" y="16"/>
                      <a:pt x="10" y="18"/>
                    </a:cubicBezTo>
                    <a:cubicBezTo>
                      <a:pt x="7" y="18"/>
                      <a:pt x="5" y="18"/>
                      <a:pt x="2" y="17"/>
                    </a:cubicBezTo>
                    <a:cubicBezTo>
                      <a:pt x="0" y="7"/>
                      <a:pt x="10" y="6"/>
                      <a:pt x="14" y="1"/>
                    </a:cubicBezTo>
                    <a:close/>
                  </a:path>
                </a:pathLst>
              </a:custGeom>
              <a:solidFill>
                <a:srgbClr val="6540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50" name="Freeform 255">
                <a:extLst>
                  <a:ext uri="{FF2B5EF4-FFF2-40B4-BE49-F238E27FC236}">
                    <a16:creationId xmlns:a16="http://schemas.microsoft.com/office/drawing/2014/main" id="{0156E0A5-83CA-E4A7-816D-510E138980BB}"/>
                  </a:ext>
                </a:extLst>
              </p:cNvPr>
              <p:cNvSpPr/>
              <p:nvPr/>
            </p:nvSpPr>
            <p:spPr bwMode="auto">
              <a:xfrm>
                <a:off x="3207" y="2076"/>
                <a:ext cx="34" cy="28"/>
              </a:xfrm>
              <a:custGeom>
                <a:avLst/>
                <a:gdLst>
                  <a:gd name="T0" fmla="*/ 0 w 19"/>
                  <a:gd name="T1" fmla="*/ 12 h 16"/>
                  <a:gd name="T2" fmla="*/ 4 w 19"/>
                  <a:gd name="T3" fmla="*/ 1 h 16"/>
                  <a:gd name="T4" fmla="*/ 8 w 19"/>
                  <a:gd name="T5" fmla="*/ 3 h 16"/>
                  <a:gd name="T6" fmla="*/ 16 w 19"/>
                  <a:gd name="T7" fmla="*/ 12 h 16"/>
                  <a:gd name="T8" fmla="*/ 16 w 19"/>
                  <a:gd name="T9" fmla="*/ 16 h 16"/>
                  <a:gd name="T10" fmla="*/ 0 w 19"/>
                  <a:gd name="T11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6">
                    <a:moveTo>
                      <a:pt x="0" y="12"/>
                    </a:moveTo>
                    <a:cubicBezTo>
                      <a:pt x="2" y="8"/>
                      <a:pt x="3" y="4"/>
                      <a:pt x="4" y="1"/>
                    </a:cubicBezTo>
                    <a:cubicBezTo>
                      <a:pt x="6" y="0"/>
                      <a:pt x="8" y="1"/>
                      <a:pt x="8" y="3"/>
                    </a:cubicBezTo>
                    <a:cubicBezTo>
                      <a:pt x="10" y="7"/>
                      <a:pt x="19" y="4"/>
                      <a:pt x="16" y="12"/>
                    </a:cubicBezTo>
                    <a:cubicBezTo>
                      <a:pt x="16" y="13"/>
                      <a:pt x="16" y="15"/>
                      <a:pt x="16" y="16"/>
                    </a:cubicBezTo>
                    <a:cubicBezTo>
                      <a:pt x="11" y="13"/>
                      <a:pt x="6" y="11"/>
                      <a:pt x="0" y="12"/>
                    </a:cubicBezTo>
                    <a:close/>
                  </a:path>
                </a:pathLst>
              </a:custGeom>
              <a:solidFill>
                <a:srgbClr val="4832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51" name="Freeform 256">
                <a:extLst>
                  <a:ext uri="{FF2B5EF4-FFF2-40B4-BE49-F238E27FC236}">
                    <a16:creationId xmlns:a16="http://schemas.microsoft.com/office/drawing/2014/main" id="{8FAC6535-B6BB-286C-D3FD-9040BFDCD070}"/>
                  </a:ext>
                </a:extLst>
              </p:cNvPr>
              <p:cNvSpPr/>
              <p:nvPr/>
            </p:nvSpPr>
            <p:spPr bwMode="auto">
              <a:xfrm>
                <a:off x="3100" y="2069"/>
                <a:ext cx="43" cy="28"/>
              </a:xfrm>
              <a:custGeom>
                <a:avLst/>
                <a:gdLst>
                  <a:gd name="T0" fmla="*/ 17 w 24"/>
                  <a:gd name="T1" fmla="*/ 0 h 16"/>
                  <a:gd name="T2" fmla="*/ 24 w 24"/>
                  <a:gd name="T3" fmla="*/ 4 h 16"/>
                  <a:gd name="T4" fmla="*/ 20 w 24"/>
                  <a:gd name="T5" fmla="*/ 11 h 16"/>
                  <a:gd name="T6" fmla="*/ 8 w 24"/>
                  <a:gd name="T7" fmla="*/ 16 h 16"/>
                  <a:gd name="T8" fmla="*/ 0 w 24"/>
                  <a:gd name="T9" fmla="*/ 12 h 16"/>
                  <a:gd name="T10" fmla="*/ 9 w 24"/>
                  <a:gd name="T11" fmla="*/ 4 h 16"/>
                  <a:gd name="T12" fmla="*/ 17 w 24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6">
                    <a:moveTo>
                      <a:pt x="17" y="0"/>
                    </a:moveTo>
                    <a:cubicBezTo>
                      <a:pt x="20" y="0"/>
                      <a:pt x="23" y="0"/>
                      <a:pt x="24" y="4"/>
                    </a:cubicBezTo>
                    <a:cubicBezTo>
                      <a:pt x="23" y="7"/>
                      <a:pt x="22" y="9"/>
                      <a:pt x="20" y="11"/>
                    </a:cubicBezTo>
                    <a:cubicBezTo>
                      <a:pt x="16" y="13"/>
                      <a:pt x="13" y="15"/>
                      <a:pt x="8" y="16"/>
                    </a:cubicBezTo>
                    <a:cubicBezTo>
                      <a:pt x="5" y="16"/>
                      <a:pt x="2" y="15"/>
                      <a:pt x="0" y="12"/>
                    </a:cubicBezTo>
                    <a:cubicBezTo>
                      <a:pt x="3" y="9"/>
                      <a:pt x="6" y="6"/>
                      <a:pt x="9" y="4"/>
                    </a:cubicBezTo>
                    <a:cubicBezTo>
                      <a:pt x="12" y="4"/>
                      <a:pt x="15" y="3"/>
                      <a:pt x="17" y="0"/>
                    </a:cubicBezTo>
                    <a:close/>
                  </a:path>
                </a:pathLst>
              </a:custGeom>
              <a:solidFill>
                <a:srgbClr val="7C5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52" name="Freeform 257">
                <a:extLst>
                  <a:ext uri="{FF2B5EF4-FFF2-40B4-BE49-F238E27FC236}">
                    <a16:creationId xmlns:a16="http://schemas.microsoft.com/office/drawing/2014/main" id="{C68CD812-0FB0-C8AC-0140-E9A51FA63E11}"/>
                  </a:ext>
                </a:extLst>
              </p:cNvPr>
              <p:cNvSpPr/>
              <p:nvPr/>
            </p:nvSpPr>
            <p:spPr bwMode="auto">
              <a:xfrm>
                <a:off x="3120" y="2076"/>
                <a:ext cx="39" cy="28"/>
              </a:xfrm>
              <a:custGeom>
                <a:avLst/>
                <a:gdLst>
                  <a:gd name="T0" fmla="*/ 9 w 22"/>
                  <a:gd name="T1" fmla="*/ 4 h 16"/>
                  <a:gd name="T2" fmla="*/ 13 w 22"/>
                  <a:gd name="T3" fmla="*/ 0 h 16"/>
                  <a:gd name="T4" fmla="*/ 17 w 22"/>
                  <a:gd name="T5" fmla="*/ 4 h 16"/>
                  <a:gd name="T6" fmla="*/ 13 w 22"/>
                  <a:gd name="T7" fmla="*/ 16 h 16"/>
                  <a:gd name="T8" fmla="*/ 6 w 22"/>
                  <a:gd name="T9" fmla="*/ 15 h 16"/>
                  <a:gd name="T10" fmla="*/ 9 w 22"/>
                  <a:gd name="T11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6">
                    <a:moveTo>
                      <a:pt x="9" y="4"/>
                    </a:moveTo>
                    <a:cubicBezTo>
                      <a:pt x="10" y="2"/>
                      <a:pt x="11" y="1"/>
                      <a:pt x="13" y="0"/>
                    </a:cubicBezTo>
                    <a:cubicBezTo>
                      <a:pt x="14" y="1"/>
                      <a:pt x="16" y="3"/>
                      <a:pt x="17" y="4"/>
                    </a:cubicBezTo>
                    <a:cubicBezTo>
                      <a:pt x="22" y="10"/>
                      <a:pt x="18" y="13"/>
                      <a:pt x="13" y="16"/>
                    </a:cubicBezTo>
                    <a:cubicBezTo>
                      <a:pt x="11" y="16"/>
                      <a:pt x="8" y="16"/>
                      <a:pt x="6" y="15"/>
                    </a:cubicBezTo>
                    <a:cubicBezTo>
                      <a:pt x="0" y="9"/>
                      <a:pt x="6" y="7"/>
                      <a:pt x="9" y="4"/>
                    </a:cubicBezTo>
                    <a:close/>
                  </a:path>
                </a:pathLst>
              </a:custGeom>
              <a:solidFill>
                <a:srgbClr val="6C4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53" name="Freeform 258">
                <a:extLst>
                  <a:ext uri="{FF2B5EF4-FFF2-40B4-BE49-F238E27FC236}">
                    <a16:creationId xmlns:a16="http://schemas.microsoft.com/office/drawing/2014/main" id="{BFBB4B2E-44D1-0A8E-BFEA-C548BC297816}"/>
                  </a:ext>
                </a:extLst>
              </p:cNvPr>
              <p:cNvSpPr/>
              <p:nvPr/>
            </p:nvSpPr>
            <p:spPr bwMode="auto">
              <a:xfrm>
                <a:off x="3143" y="2081"/>
                <a:ext cx="28" cy="28"/>
              </a:xfrm>
              <a:custGeom>
                <a:avLst/>
                <a:gdLst>
                  <a:gd name="T0" fmla="*/ 0 w 16"/>
                  <a:gd name="T1" fmla="*/ 13 h 16"/>
                  <a:gd name="T2" fmla="*/ 4 w 16"/>
                  <a:gd name="T3" fmla="*/ 1 h 16"/>
                  <a:gd name="T4" fmla="*/ 16 w 16"/>
                  <a:gd name="T5" fmla="*/ 0 h 16"/>
                  <a:gd name="T6" fmla="*/ 4 w 16"/>
                  <a:gd name="T7" fmla="*/ 16 h 16"/>
                  <a:gd name="T8" fmla="*/ 0 w 16"/>
                  <a:gd name="T9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0" y="13"/>
                    </a:moveTo>
                    <a:cubicBezTo>
                      <a:pt x="2" y="9"/>
                      <a:pt x="3" y="5"/>
                      <a:pt x="4" y="1"/>
                    </a:cubicBezTo>
                    <a:cubicBezTo>
                      <a:pt x="8" y="1"/>
                      <a:pt x="12" y="1"/>
                      <a:pt x="16" y="0"/>
                    </a:cubicBezTo>
                    <a:cubicBezTo>
                      <a:pt x="12" y="6"/>
                      <a:pt x="8" y="11"/>
                      <a:pt x="4" y="16"/>
                    </a:cubicBezTo>
                    <a:cubicBezTo>
                      <a:pt x="3" y="15"/>
                      <a:pt x="1" y="14"/>
                      <a:pt x="0" y="13"/>
                    </a:cubicBezTo>
                    <a:close/>
                  </a:path>
                </a:pathLst>
              </a:custGeom>
              <a:solidFill>
                <a:srgbClr val="815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54" name="Freeform 259">
                <a:extLst>
                  <a:ext uri="{FF2B5EF4-FFF2-40B4-BE49-F238E27FC236}">
                    <a16:creationId xmlns:a16="http://schemas.microsoft.com/office/drawing/2014/main" id="{15D0B922-D4EE-AE41-4F86-015BCC78D3A2}"/>
                  </a:ext>
                </a:extLst>
              </p:cNvPr>
              <p:cNvSpPr/>
              <p:nvPr/>
            </p:nvSpPr>
            <p:spPr bwMode="auto">
              <a:xfrm>
                <a:off x="3115" y="2083"/>
                <a:ext cx="21" cy="21"/>
              </a:xfrm>
              <a:custGeom>
                <a:avLst/>
                <a:gdLst>
                  <a:gd name="T0" fmla="*/ 12 w 12"/>
                  <a:gd name="T1" fmla="*/ 0 h 12"/>
                  <a:gd name="T2" fmla="*/ 9 w 12"/>
                  <a:gd name="T3" fmla="*/ 11 h 12"/>
                  <a:gd name="T4" fmla="*/ 0 w 12"/>
                  <a:gd name="T5" fmla="*/ 8 h 12"/>
                  <a:gd name="T6" fmla="*/ 12 w 12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2">
                    <a:moveTo>
                      <a:pt x="12" y="0"/>
                    </a:moveTo>
                    <a:cubicBezTo>
                      <a:pt x="11" y="4"/>
                      <a:pt x="10" y="8"/>
                      <a:pt x="9" y="11"/>
                    </a:cubicBezTo>
                    <a:cubicBezTo>
                      <a:pt x="5" y="12"/>
                      <a:pt x="2" y="11"/>
                      <a:pt x="0" y="8"/>
                    </a:cubicBezTo>
                    <a:cubicBezTo>
                      <a:pt x="3" y="3"/>
                      <a:pt x="7" y="0"/>
                      <a:pt x="12" y="0"/>
                    </a:cubicBezTo>
                    <a:close/>
                  </a:path>
                </a:pathLst>
              </a:custGeom>
              <a:solidFill>
                <a:srgbClr val="5B39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55" name="Freeform 260">
                <a:extLst>
                  <a:ext uri="{FF2B5EF4-FFF2-40B4-BE49-F238E27FC236}">
                    <a16:creationId xmlns:a16="http://schemas.microsoft.com/office/drawing/2014/main" id="{830D98BF-E4D6-5D86-A8F8-D9CB160230A3}"/>
                  </a:ext>
                </a:extLst>
              </p:cNvPr>
              <p:cNvSpPr/>
              <p:nvPr/>
            </p:nvSpPr>
            <p:spPr bwMode="auto">
              <a:xfrm>
                <a:off x="2122" y="1685"/>
                <a:ext cx="37" cy="35"/>
              </a:xfrm>
              <a:custGeom>
                <a:avLst/>
                <a:gdLst>
                  <a:gd name="T0" fmla="*/ 5 w 21"/>
                  <a:gd name="T1" fmla="*/ 20 h 20"/>
                  <a:gd name="T2" fmla="*/ 0 w 21"/>
                  <a:gd name="T3" fmla="*/ 16 h 20"/>
                  <a:gd name="T4" fmla="*/ 0 w 21"/>
                  <a:gd name="T5" fmla="*/ 8 h 20"/>
                  <a:gd name="T6" fmla="*/ 1 w 21"/>
                  <a:gd name="T7" fmla="*/ 3 h 20"/>
                  <a:gd name="T8" fmla="*/ 5 w 21"/>
                  <a:gd name="T9" fmla="*/ 0 h 20"/>
                  <a:gd name="T10" fmla="*/ 12 w 21"/>
                  <a:gd name="T11" fmla="*/ 0 h 20"/>
                  <a:gd name="T12" fmla="*/ 20 w 21"/>
                  <a:gd name="T13" fmla="*/ 4 h 20"/>
                  <a:gd name="T14" fmla="*/ 17 w 21"/>
                  <a:gd name="T15" fmla="*/ 12 h 20"/>
                  <a:gd name="T16" fmla="*/ 12 w 21"/>
                  <a:gd name="T17" fmla="*/ 16 h 20"/>
                  <a:gd name="T18" fmla="*/ 5 w 21"/>
                  <a:gd name="T1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20">
                    <a:moveTo>
                      <a:pt x="5" y="20"/>
                    </a:moveTo>
                    <a:cubicBezTo>
                      <a:pt x="3" y="19"/>
                      <a:pt x="2" y="17"/>
                      <a:pt x="0" y="16"/>
                    </a:cubicBezTo>
                    <a:cubicBezTo>
                      <a:pt x="5" y="14"/>
                      <a:pt x="1" y="11"/>
                      <a:pt x="0" y="8"/>
                    </a:cubicBezTo>
                    <a:cubicBezTo>
                      <a:pt x="1" y="6"/>
                      <a:pt x="1" y="5"/>
                      <a:pt x="1" y="3"/>
                    </a:cubicBezTo>
                    <a:cubicBezTo>
                      <a:pt x="2" y="2"/>
                      <a:pt x="3" y="1"/>
                      <a:pt x="5" y="0"/>
                    </a:cubicBezTo>
                    <a:cubicBezTo>
                      <a:pt x="7" y="0"/>
                      <a:pt x="10" y="0"/>
                      <a:pt x="12" y="0"/>
                    </a:cubicBezTo>
                    <a:cubicBezTo>
                      <a:pt x="14" y="3"/>
                      <a:pt x="17" y="4"/>
                      <a:pt x="20" y="4"/>
                    </a:cubicBezTo>
                    <a:cubicBezTo>
                      <a:pt x="21" y="7"/>
                      <a:pt x="20" y="10"/>
                      <a:pt x="17" y="12"/>
                    </a:cubicBezTo>
                    <a:cubicBezTo>
                      <a:pt x="14" y="12"/>
                      <a:pt x="14" y="16"/>
                      <a:pt x="12" y="16"/>
                    </a:cubicBezTo>
                    <a:cubicBezTo>
                      <a:pt x="9" y="18"/>
                      <a:pt x="7" y="19"/>
                      <a:pt x="5" y="20"/>
                    </a:cubicBezTo>
                    <a:close/>
                  </a:path>
                </a:pathLst>
              </a:custGeom>
              <a:solidFill>
                <a:srgbClr val="345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56" name="Freeform 261">
                <a:extLst>
                  <a:ext uri="{FF2B5EF4-FFF2-40B4-BE49-F238E27FC236}">
                    <a16:creationId xmlns:a16="http://schemas.microsoft.com/office/drawing/2014/main" id="{083BE555-4FB2-D08E-B885-8E62906C1A35}"/>
                  </a:ext>
                </a:extLst>
              </p:cNvPr>
              <p:cNvSpPr/>
              <p:nvPr/>
            </p:nvSpPr>
            <p:spPr bwMode="auto">
              <a:xfrm>
                <a:off x="2104" y="1642"/>
                <a:ext cx="26" cy="48"/>
              </a:xfrm>
              <a:custGeom>
                <a:avLst/>
                <a:gdLst>
                  <a:gd name="T0" fmla="*/ 15 w 15"/>
                  <a:gd name="T1" fmla="*/ 24 h 27"/>
                  <a:gd name="T2" fmla="*/ 11 w 15"/>
                  <a:gd name="T3" fmla="*/ 27 h 27"/>
                  <a:gd name="T4" fmla="*/ 3 w 15"/>
                  <a:gd name="T5" fmla="*/ 7 h 27"/>
                  <a:gd name="T6" fmla="*/ 3 w 15"/>
                  <a:gd name="T7" fmla="*/ 0 h 27"/>
                  <a:gd name="T8" fmla="*/ 10 w 15"/>
                  <a:gd name="T9" fmla="*/ 1 h 27"/>
                  <a:gd name="T10" fmla="*/ 11 w 15"/>
                  <a:gd name="T11" fmla="*/ 12 h 27"/>
                  <a:gd name="T12" fmla="*/ 15 w 15"/>
                  <a:gd name="T13" fmla="*/ 2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7">
                    <a:moveTo>
                      <a:pt x="15" y="24"/>
                    </a:moveTo>
                    <a:cubicBezTo>
                      <a:pt x="14" y="25"/>
                      <a:pt x="12" y="26"/>
                      <a:pt x="11" y="27"/>
                    </a:cubicBezTo>
                    <a:cubicBezTo>
                      <a:pt x="10" y="20"/>
                      <a:pt x="1" y="16"/>
                      <a:pt x="3" y="7"/>
                    </a:cubicBezTo>
                    <a:cubicBezTo>
                      <a:pt x="0" y="5"/>
                      <a:pt x="0" y="2"/>
                      <a:pt x="3" y="0"/>
                    </a:cubicBezTo>
                    <a:cubicBezTo>
                      <a:pt x="5" y="0"/>
                      <a:pt x="7" y="0"/>
                      <a:pt x="10" y="1"/>
                    </a:cubicBezTo>
                    <a:cubicBezTo>
                      <a:pt x="14" y="4"/>
                      <a:pt x="14" y="8"/>
                      <a:pt x="11" y="12"/>
                    </a:cubicBezTo>
                    <a:cubicBezTo>
                      <a:pt x="12" y="16"/>
                      <a:pt x="14" y="20"/>
                      <a:pt x="15" y="24"/>
                    </a:cubicBezTo>
                    <a:close/>
                  </a:path>
                </a:pathLst>
              </a:custGeom>
              <a:solidFill>
                <a:srgbClr val="597C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57" name="Freeform 262">
                <a:extLst>
                  <a:ext uri="{FF2B5EF4-FFF2-40B4-BE49-F238E27FC236}">
                    <a16:creationId xmlns:a16="http://schemas.microsoft.com/office/drawing/2014/main" id="{54F93EB0-1098-9ED9-5CB2-F5F1381E510C}"/>
                  </a:ext>
                </a:extLst>
              </p:cNvPr>
              <p:cNvSpPr/>
              <p:nvPr/>
            </p:nvSpPr>
            <p:spPr bwMode="auto">
              <a:xfrm>
                <a:off x="2088" y="1607"/>
                <a:ext cx="18" cy="30"/>
              </a:xfrm>
              <a:custGeom>
                <a:avLst/>
                <a:gdLst>
                  <a:gd name="T0" fmla="*/ 0 w 10"/>
                  <a:gd name="T1" fmla="*/ 16 h 17"/>
                  <a:gd name="T2" fmla="*/ 0 w 10"/>
                  <a:gd name="T3" fmla="*/ 0 h 17"/>
                  <a:gd name="T4" fmla="*/ 8 w 10"/>
                  <a:gd name="T5" fmla="*/ 0 h 17"/>
                  <a:gd name="T6" fmla="*/ 8 w 10"/>
                  <a:gd name="T7" fmla="*/ 8 h 17"/>
                  <a:gd name="T8" fmla="*/ 7 w 10"/>
                  <a:gd name="T9" fmla="*/ 17 h 17"/>
                  <a:gd name="T10" fmla="*/ 0 w 10"/>
                  <a:gd name="T11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7">
                    <a:moveTo>
                      <a:pt x="0" y="16"/>
                    </a:moveTo>
                    <a:cubicBezTo>
                      <a:pt x="0" y="10"/>
                      <a:pt x="0" y="5"/>
                      <a:pt x="0" y="0"/>
                    </a:cubicBezTo>
                    <a:cubicBezTo>
                      <a:pt x="2" y="0"/>
                      <a:pt x="5" y="0"/>
                      <a:pt x="8" y="0"/>
                    </a:cubicBezTo>
                    <a:cubicBezTo>
                      <a:pt x="8" y="2"/>
                      <a:pt x="8" y="5"/>
                      <a:pt x="8" y="8"/>
                    </a:cubicBezTo>
                    <a:cubicBezTo>
                      <a:pt x="10" y="11"/>
                      <a:pt x="10" y="14"/>
                      <a:pt x="7" y="17"/>
                    </a:cubicBezTo>
                    <a:cubicBezTo>
                      <a:pt x="5" y="16"/>
                      <a:pt x="2" y="16"/>
                      <a:pt x="0" y="16"/>
                    </a:cubicBezTo>
                    <a:close/>
                  </a:path>
                </a:pathLst>
              </a:custGeom>
              <a:solidFill>
                <a:srgbClr val="4C6F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58" name="Freeform 263">
                <a:extLst>
                  <a:ext uri="{FF2B5EF4-FFF2-40B4-BE49-F238E27FC236}">
                    <a16:creationId xmlns:a16="http://schemas.microsoft.com/office/drawing/2014/main" id="{D69332EC-D0B9-71E4-03FC-AEF384E14491}"/>
                  </a:ext>
                </a:extLst>
              </p:cNvPr>
              <p:cNvSpPr/>
              <p:nvPr/>
            </p:nvSpPr>
            <p:spPr bwMode="auto">
              <a:xfrm>
                <a:off x="2099" y="1621"/>
                <a:ext cx="10" cy="34"/>
              </a:xfrm>
              <a:custGeom>
                <a:avLst/>
                <a:gdLst>
                  <a:gd name="T0" fmla="*/ 1 w 6"/>
                  <a:gd name="T1" fmla="*/ 9 h 19"/>
                  <a:gd name="T2" fmla="*/ 2 w 6"/>
                  <a:gd name="T3" fmla="*/ 0 h 19"/>
                  <a:gd name="T4" fmla="*/ 6 w 6"/>
                  <a:gd name="T5" fmla="*/ 12 h 19"/>
                  <a:gd name="T6" fmla="*/ 6 w 6"/>
                  <a:gd name="T7" fmla="*/ 19 h 19"/>
                  <a:gd name="T8" fmla="*/ 1 w 6"/>
                  <a:gd name="T9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9">
                    <a:moveTo>
                      <a:pt x="1" y="9"/>
                    </a:moveTo>
                    <a:cubicBezTo>
                      <a:pt x="1" y="6"/>
                      <a:pt x="1" y="3"/>
                      <a:pt x="2" y="0"/>
                    </a:cubicBezTo>
                    <a:cubicBezTo>
                      <a:pt x="6" y="3"/>
                      <a:pt x="5" y="7"/>
                      <a:pt x="6" y="12"/>
                    </a:cubicBezTo>
                    <a:cubicBezTo>
                      <a:pt x="6" y="14"/>
                      <a:pt x="6" y="17"/>
                      <a:pt x="6" y="19"/>
                    </a:cubicBezTo>
                    <a:cubicBezTo>
                      <a:pt x="0" y="17"/>
                      <a:pt x="2" y="12"/>
                      <a:pt x="1" y="9"/>
                    </a:cubicBezTo>
                    <a:close/>
                  </a:path>
                </a:pathLst>
              </a:custGeom>
              <a:solidFill>
                <a:srgbClr val="6085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59" name="Freeform 264">
                <a:extLst>
                  <a:ext uri="{FF2B5EF4-FFF2-40B4-BE49-F238E27FC236}">
                    <a16:creationId xmlns:a16="http://schemas.microsoft.com/office/drawing/2014/main" id="{91191442-E2CC-1A9F-6CD6-A4318870D5B3}"/>
                  </a:ext>
                </a:extLst>
              </p:cNvPr>
              <p:cNvSpPr/>
              <p:nvPr/>
            </p:nvSpPr>
            <p:spPr bwMode="auto">
              <a:xfrm>
                <a:off x="2049" y="1571"/>
                <a:ext cx="37" cy="36"/>
              </a:xfrm>
              <a:custGeom>
                <a:avLst/>
                <a:gdLst>
                  <a:gd name="T0" fmla="*/ 2 w 21"/>
                  <a:gd name="T1" fmla="*/ 0 h 20"/>
                  <a:gd name="T2" fmla="*/ 14 w 21"/>
                  <a:gd name="T3" fmla="*/ 0 h 20"/>
                  <a:gd name="T4" fmla="*/ 21 w 21"/>
                  <a:gd name="T5" fmla="*/ 20 h 20"/>
                  <a:gd name="T6" fmla="*/ 14 w 21"/>
                  <a:gd name="T7" fmla="*/ 20 h 20"/>
                  <a:gd name="T8" fmla="*/ 4 w 21"/>
                  <a:gd name="T9" fmla="*/ 7 h 20"/>
                  <a:gd name="T10" fmla="*/ 2 w 21"/>
                  <a:gd name="T11" fmla="*/ 4 h 20"/>
                  <a:gd name="T12" fmla="*/ 1 w 21"/>
                  <a:gd name="T13" fmla="*/ 1 h 20"/>
                  <a:gd name="T14" fmla="*/ 2 w 21"/>
                  <a:gd name="T1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0">
                    <a:moveTo>
                      <a:pt x="2" y="0"/>
                    </a:moveTo>
                    <a:cubicBezTo>
                      <a:pt x="6" y="0"/>
                      <a:pt x="10" y="0"/>
                      <a:pt x="14" y="0"/>
                    </a:cubicBezTo>
                    <a:cubicBezTo>
                      <a:pt x="18" y="6"/>
                      <a:pt x="20" y="13"/>
                      <a:pt x="21" y="20"/>
                    </a:cubicBezTo>
                    <a:cubicBezTo>
                      <a:pt x="19" y="20"/>
                      <a:pt x="16" y="20"/>
                      <a:pt x="14" y="20"/>
                    </a:cubicBezTo>
                    <a:cubicBezTo>
                      <a:pt x="13" y="13"/>
                      <a:pt x="10" y="10"/>
                      <a:pt x="4" y="7"/>
                    </a:cubicBezTo>
                    <a:cubicBezTo>
                      <a:pt x="3" y="6"/>
                      <a:pt x="2" y="5"/>
                      <a:pt x="2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6985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60" name="Freeform 265">
                <a:extLst>
                  <a:ext uri="{FF2B5EF4-FFF2-40B4-BE49-F238E27FC236}">
                    <a16:creationId xmlns:a16="http://schemas.microsoft.com/office/drawing/2014/main" id="{1656D746-D0FF-D486-2FA8-3244E515B56D}"/>
                  </a:ext>
                </a:extLst>
              </p:cNvPr>
              <p:cNvSpPr/>
              <p:nvPr/>
            </p:nvSpPr>
            <p:spPr bwMode="auto">
              <a:xfrm>
                <a:off x="2038" y="1550"/>
                <a:ext cx="22" cy="28"/>
              </a:xfrm>
              <a:custGeom>
                <a:avLst/>
                <a:gdLst>
                  <a:gd name="T0" fmla="*/ 8 w 12"/>
                  <a:gd name="T1" fmla="*/ 12 h 16"/>
                  <a:gd name="T2" fmla="*/ 8 w 12"/>
                  <a:gd name="T3" fmla="*/ 16 h 16"/>
                  <a:gd name="T4" fmla="*/ 0 w 12"/>
                  <a:gd name="T5" fmla="*/ 4 h 16"/>
                  <a:gd name="T6" fmla="*/ 0 w 12"/>
                  <a:gd name="T7" fmla="*/ 0 h 16"/>
                  <a:gd name="T8" fmla="*/ 12 w 12"/>
                  <a:gd name="T9" fmla="*/ 0 h 16"/>
                  <a:gd name="T10" fmla="*/ 8 w 12"/>
                  <a:gd name="T11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6">
                    <a:moveTo>
                      <a:pt x="8" y="12"/>
                    </a:moveTo>
                    <a:cubicBezTo>
                      <a:pt x="8" y="14"/>
                      <a:pt x="8" y="15"/>
                      <a:pt x="8" y="16"/>
                    </a:cubicBezTo>
                    <a:cubicBezTo>
                      <a:pt x="1" y="14"/>
                      <a:pt x="3" y="8"/>
                      <a:pt x="0" y="4"/>
                    </a:cubicBezTo>
                    <a:cubicBezTo>
                      <a:pt x="0" y="3"/>
                      <a:pt x="0" y="2"/>
                      <a:pt x="0" y="0"/>
                    </a:cubicBezTo>
                    <a:cubicBezTo>
                      <a:pt x="4" y="0"/>
                      <a:pt x="8" y="0"/>
                      <a:pt x="12" y="0"/>
                    </a:cubicBezTo>
                    <a:cubicBezTo>
                      <a:pt x="11" y="4"/>
                      <a:pt x="9" y="8"/>
                      <a:pt x="8" y="12"/>
                    </a:cubicBezTo>
                    <a:close/>
                  </a:path>
                </a:pathLst>
              </a:custGeom>
              <a:solidFill>
                <a:srgbClr val="2A2E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61" name="Freeform 266">
                <a:extLst>
                  <a:ext uri="{FF2B5EF4-FFF2-40B4-BE49-F238E27FC236}">
                    <a16:creationId xmlns:a16="http://schemas.microsoft.com/office/drawing/2014/main" id="{DA92E8B2-112D-1C61-2991-A7E6D6C4650B}"/>
                  </a:ext>
                </a:extLst>
              </p:cNvPr>
              <p:cNvSpPr/>
              <p:nvPr/>
            </p:nvSpPr>
            <p:spPr bwMode="auto">
              <a:xfrm>
                <a:off x="3404" y="1678"/>
                <a:ext cx="32" cy="39"/>
              </a:xfrm>
              <a:custGeom>
                <a:avLst/>
                <a:gdLst>
                  <a:gd name="T0" fmla="*/ 18 w 18"/>
                  <a:gd name="T1" fmla="*/ 13 h 22"/>
                  <a:gd name="T2" fmla="*/ 13 w 18"/>
                  <a:gd name="T3" fmla="*/ 20 h 22"/>
                  <a:gd name="T4" fmla="*/ 5 w 18"/>
                  <a:gd name="T5" fmla="*/ 21 h 22"/>
                  <a:gd name="T6" fmla="*/ 7 w 18"/>
                  <a:gd name="T7" fmla="*/ 2 h 22"/>
                  <a:gd name="T8" fmla="*/ 9 w 18"/>
                  <a:gd name="T9" fmla="*/ 0 h 22"/>
                  <a:gd name="T10" fmla="*/ 18 w 18"/>
                  <a:gd name="T11" fmla="*/ 1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22">
                    <a:moveTo>
                      <a:pt x="18" y="13"/>
                    </a:moveTo>
                    <a:cubicBezTo>
                      <a:pt x="16" y="15"/>
                      <a:pt x="15" y="17"/>
                      <a:pt x="13" y="20"/>
                    </a:cubicBezTo>
                    <a:cubicBezTo>
                      <a:pt x="11" y="22"/>
                      <a:pt x="8" y="22"/>
                      <a:pt x="5" y="21"/>
                    </a:cubicBezTo>
                    <a:cubicBezTo>
                      <a:pt x="0" y="14"/>
                      <a:pt x="2" y="8"/>
                      <a:pt x="7" y="2"/>
                    </a:cubicBezTo>
                    <a:cubicBezTo>
                      <a:pt x="8" y="1"/>
                      <a:pt x="8" y="0"/>
                      <a:pt x="9" y="0"/>
                    </a:cubicBezTo>
                    <a:cubicBezTo>
                      <a:pt x="18" y="0"/>
                      <a:pt x="17" y="7"/>
                      <a:pt x="18" y="13"/>
                    </a:cubicBezTo>
                    <a:close/>
                  </a:path>
                </a:pathLst>
              </a:custGeom>
              <a:solidFill>
                <a:srgbClr val="755D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62" name="Freeform 267">
                <a:extLst>
                  <a:ext uri="{FF2B5EF4-FFF2-40B4-BE49-F238E27FC236}">
                    <a16:creationId xmlns:a16="http://schemas.microsoft.com/office/drawing/2014/main" id="{E03B24F0-3DF9-928B-A7AA-E8438F885ED9}"/>
                  </a:ext>
                </a:extLst>
              </p:cNvPr>
              <p:cNvSpPr/>
              <p:nvPr/>
            </p:nvSpPr>
            <p:spPr bwMode="auto">
              <a:xfrm>
                <a:off x="3404" y="1642"/>
                <a:ext cx="19" cy="41"/>
              </a:xfrm>
              <a:custGeom>
                <a:avLst/>
                <a:gdLst>
                  <a:gd name="T0" fmla="*/ 1 w 11"/>
                  <a:gd name="T1" fmla="*/ 15 h 23"/>
                  <a:gd name="T2" fmla="*/ 6 w 11"/>
                  <a:gd name="T3" fmla="*/ 0 h 23"/>
                  <a:gd name="T4" fmla="*/ 9 w 11"/>
                  <a:gd name="T5" fmla="*/ 16 h 23"/>
                  <a:gd name="T6" fmla="*/ 9 w 11"/>
                  <a:gd name="T7" fmla="*/ 20 h 23"/>
                  <a:gd name="T8" fmla="*/ 9 w 11"/>
                  <a:gd name="T9" fmla="*/ 20 h 23"/>
                  <a:gd name="T10" fmla="*/ 1 w 11"/>
                  <a:gd name="T11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23">
                    <a:moveTo>
                      <a:pt x="1" y="15"/>
                    </a:moveTo>
                    <a:cubicBezTo>
                      <a:pt x="1" y="10"/>
                      <a:pt x="3" y="4"/>
                      <a:pt x="6" y="0"/>
                    </a:cubicBezTo>
                    <a:cubicBezTo>
                      <a:pt x="11" y="4"/>
                      <a:pt x="9" y="10"/>
                      <a:pt x="9" y="16"/>
                    </a:cubicBezTo>
                    <a:cubicBezTo>
                      <a:pt x="9" y="17"/>
                      <a:pt x="9" y="19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4" y="22"/>
                      <a:pt x="0" y="23"/>
                      <a:pt x="1" y="15"/>
                    </a:cubicBezTo>
                    <a:close/>
                  </a:path>
                </a:pathLst>
              </a:custGeom>
              <a:solidFill>
                <a:srgbClr val="554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63" name="Freeform 268">
                <a:extLst>
                  <a:ext uri="{FF2B5EF4-FFF2-40B4-BE49-F238E27FC236}">
                    <a16:creationId xmlns:a16="http://schemas.microsoft.com/office/drawing/2014/main" id="{62A92678-F306-9774-1D0D-79390AF961C4}"/>
                  </a:ext>
                </a:extLst>
              </p:cNvPr>
              <p:cNvSpPr/>
              <p:nvPr/>
            </p:nvSpPr>
            <p:spPr bwMode="auto">
              <a:xfrm>
                <a:off x="3427" y="1635"/>
                <a:ext cx="23" cy="29"/>
              </a:xfrm>
              <a:custGeom>
                <a:avLst/>
                <a:gdLst>
                  <a:gd name="T0" fmla="*/ 13 w 13"/>
                  <a:gd name="T1" fmla="*/ 0 h 16"/>
                  <a:gd name="T2" fmla="*/ 8 w 13"/>
                  <a:gd name="T3" fmla="*/ 11 h 16"/>
                  <a:gd name="T4" fmla="*/ 0 w 13"/>
                  <a:gd name="T5" fmla="*/ 16 h 16"/>
                  <a:gd name="T6" fmla="*/ 13 w 13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6">
                    <a:moveTo>
                      <a:pt x="13" y="0"/>
                    </a:moveTo>
                    <a:cubicBezTo>
                      <a:pt x="11" y="4"/>
                      <a:pt x="9" y="8"/>
                      <a:pt x="8" y="11"/>
                    </a:cubicBezTo>
                    <a:cubicBezTo>
                      <a:pt x="5" y="13"/>
                      <a:pt x="3" y="15"/>
                      <a:pt x="0" y="16"/>
                    </a:cubicBezTo>
                    <a:cubicBezTo>
                      <a:pt x="1" y="8"/>
                      <a:pt x="5" y="3"/>
                      <a:pt x="13" y="0"/>
                    </a:cubicBezTo>
                    <a:close/>
                  </a:path>
                </a:pathLst>
              </a:custGeom>
              <a:solidFill>
                <a:srgbClr val="8A7B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64" name="Freeform 269">
                <a:extLst>
                  <a:ext uri="{FF2B5EF4-FFF2-40B4-BE49-F238E27FC236}">
                    <a16:creationId xmlns:a16="http://schemas.microsoft.com/office/drawing/2014/main" id="{4D7AC1BD-0903-6799-59BF-970A27055907}"/>
                  </a:ext>
                </a:extLst>
              </p:cNvPr>
              <p:cNvSpPr/>
              <p:nvPr/>
            </p:nvSpPr>
            <p:spPr bwMode="auto">
              <a:xfrm>
                <a:off x="2510" y="1308"/>
                <a:ext cx="37" cy="43"/>
              </a:xfrm>
              <a:custGeom>
                <a:avLst/>
                <a:gdLst>
                  <a:gd name="T0" fmla="*/ 13 w 21"/>
                  <a:gd name="T1" fmla="*/ 0 h 24"/>
                  <a:gd name="T2" fmla="*/ 21 w 21"/>
                  <a:gd name="T3" fmla="*/ 8 h 24"/>
                  <a:gd name="T4" fmla="*/ 2 w 21"/>
                  <a:gd name="T5" fmla="*/ 20 h 24"/>
                  <a:gd name="T6" fmla="*/ 3 w 21"/>
                  <a:gd name="T7" fmla="*/ 16 h 24"/>
                  <a:gd name="T8" fmla="*/ 2 w 21"/>
                  <a:gd name="T9" fmla="*/ 12 h 24"/>
                  <a:gd name="T10" fmla="*/ 0 w 21"/>
                  <a:gd name="T11" fmla="*/ 12 h 24"/>
                  <a:gd name="T12" fmla="*/ 13 w 21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24">
                    <a:moveTo>
                      <a:pt x="13" y="0"/>
                    </a:moveTo>
                    <a:cubicBezTo>
                      <a:pt x="17" y="1"/>
                      <a:pt x="20" y="4"/>
                      <a:pt x="21" y="8"/>
                    </a:cubicBezTo>
                    <a:cubicBezTo>
                      <a:pt x="16" y="13"/>
                      <a:pt x="14" y="24"/>
                      <a:pt x="2" y="20"/>
                    </a:cubicBezTo>
                    <a:cubicBezTo>
                      <a:pt x="2" y="19"/>
                      <a:pt x="2" y="17"/>
                      <a:pt x="3" y="16"/>
                    </a:cubicBezTo>
                    <a:cubicBezTo>
                      <a:pt x="3" y="14"/>
                      <a:pt x="3" y="13"/>
                      <a:pt x="2" y="12"/>
                    </a:cubicBezTo>
                    <a:cubicBezTo>
                      <a:pt x="2" y="12"/>
                      <a:pt x="0" y="12"/>
                      <a:pt x="0" y="12"/>
                    </a:cubicBezTo>
                    <a:cubicBezTo>
                      <a:pt x="5" y="8"/>
                      <a:pt x="9" y="4"/>
                      <a:pt x="13" y="0"/>
                    </a:cubicBezTo>
                    <a:close/>
                  </a:path>
                </a:pathLst>
              </a:custGeom>
              <a:solidFill>
                <a:srgbClr val="C6AA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65" name="Freeform 270">
                <a:extLst>
                  <a:ext uri="{FF2B5EF4-FFF2-40B4-BE49-F238E27FC236}">
                    <a16:creationId xmlns:a16="http://schemas.microsoft.com/office/drawing/2014/main" id="{E3172A3F-5F9E-DCD3-300E-5803A1490CB1}"/>
                  </a:ext>
                </a:extLst>
              </p:cNvPr>
              <p:cNvSpPr/>
              <p:nvPr/>
            </p:nvSpPr>
            <p:spPr bwMode="auto">
              <a:xfrm>
                <a:off x="2510" y="1321"/>
                <a:ext cx="46" cy="42"/>
              </a:xfrm>
              <a:custGeom>
                <a:avLst/>
                <a:gdLst>
                  <a:gd name="T0" fmla="*/ 2 w 26"/>
                  <a:gd name="T1" fmla="*/ 13 h 24"/>
                  <a:gd name="T2" fmla="*/ 21 w 26"/>
                  <a:gd name="T3" fmla="*/ 1 h 24"/>
                  <a:gd name="T4" fmla="*/ 26 w 26"/>
                  <a:gd name="T5" fmla="*/ 9 h 24"/>
                  <a:gd name="T6" fmla="*/ 8 w 26"/>
                  <a:gd name="T7" fmla="*/ 24 h 24"/>
                  <a:gd name="T8" fmla="*/ 1 w 26"/>
                  <a:gd name="T9" fmla="*/ 17 h 24"/>
                  <a:gd name="T10" fmla="*/ 2 w 26"/>
                  <a:gd name="T11" fmla="*/ 1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24">
                    <a:moveTo>
                      <a:pt x="2" y="13"/>
                    </a:moveTo>
                    <a:cubicBezTo>
                      <a:pt x="11" y="12"/>
                      <a:pt x="12" y="0"/>
                      <a:pt x="21" y="1"/>
                    </a:cubicBezTo>
                    <a:cubicBezTo>
                      <a:pt x="23" y="4"/>
                      <a:pt x="24" y="6"/>
                      <a:pt x="26" y="9"/>
                    </a:cubicBezTo>
                    <a:cubicBezTo>
                      <a:pt x="23" y="18"/>
                      <a:pt x="17" y="22"/>
                      <a:pt x="8" y="24"/>
                    </a:cubicBezTo>
                    <a:cubicBezTo>
                      <a:pt x="4" y="23"/>
                      <a:pt x="0" y="23"/>
                      <a:pt x="1" y="17"/>
                    </a:cubicBezTo>
                    <a:cubicBezTo>
                      <a:pt x="2" y="16"/>
                      <a:pt x="2" y="14"/>
                      <a:pt x="2" y="13"/>
                    </a:cubicBezTo>
                    <a:close/>
                  </a:path>
                </a:pathLst>
              </a:custGeom>
              <a:solidFill>
                <a:srgbClr val="C8AC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66" name="Freeform 271">
                <a:extLst>
                  <a:ext uri="{FF2B5EF4-FFF2-40B4-BE49-F238E27FC236}">
                    <a16:creationId xmlns:a16="http://schemas.microsoft.com/office/drawing/2014/main" id="{170EF1D7-637D-1A13-0227-55B64BF4B20D}"/>
                  </a:ext>
                </a:extLst>
              </p:cNvPr>
              <p:cNvSpPr/>
              <p:nvPr/>
            </p:nvSpPr>
            <p:spPr bwMode="auto">
              <a:xfrm>
                <a:off x="2496" y="1351"/>
                <a:ext cx="37" cy="27"/>
              </a:xfrm>
              <a:custGeom>
                <a:avLst/>
                <a:gdLst>
                  <a:gd name="T0" fmla="*/ 9 w 21"/>
                  <a:gd name="T1" fmla="*/ 0 h 15"/>
                  <a:gd name="T2" fmla="*/ 16 w 21"/>
                  <a:gd name="T3" fmla="*/ 4 h 15"/>
                  <a:gd name="T4" fmla="*/ 16 w 21"/>
                  <a:gd name="T5" fmla="*/ 12 h 15"/>
                  <a:gd name="T6" fmla="*/ 10 w 21"/>
                  <a:gd name="T7" fmla="*/ 15 h 15"/>
                  <a:gd name="T8" fmla="*/ 5 w 21"/>
                  <a:gd name="T9" fmla="*/ 12 h 15"/>
                  <a:gd name="T10" fmla="*/ 0 w 21"/>
                  <a:gd name="T11" fmla="*/ 0 h 15"/>
                  <a:gd name="T12" fmla="*/ 9 w 21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15">
                    <a:moveTo>
                      <a:pt x="9" y="0"/>
                    </a:moveTo>
                    <a:cubicBezTo>
                      <a:pt x="11" y="3"/>
                      <a:pt x="13" y="5"/>
                      <a:pt x="16" y="4"/>
                    </a:cubicBezTo>
                    <a:cubicBezTo>
                      <a:pt x="21" y="7"/>
                      <a:pt x="17" y="10"/>
                      <a:pt x="16" y="12"/>
                    </a:cubicBezTo>
                    <a:cubicBezTo>
                      <a:pt x="14" y="14"/>
                      <a:pt x="12" y="15"/>
                      <a:pt x="10" y="15"/>
                    </a:cubicBezTo>
                    <a:cubicBezTo>
                      <a:pt x="8" y="14"/>
                      <a:pt x="7" y="13"/>
                      <a:pt x="5" y="12"/>
                    </a:cubicBezTo>
                    <a:cubicBezTo>
                      <a:pt x="3" y="8"/>
                      <a:pt x="2" y="4"/>
                      <a:pt x="0" y="0"/>
                    </a:cubicBezTo>
                    <a:cubicBezTo>
                      <a:pt x="3" y="0"/>
                      <a:pt x="6" y="0"/>
                      <a:pt x="9" y="0"/>
                    </a:cubicBezTo>
                    <a:close/>
                  </a:path>
                </a:pathLst>
              </a:custGeom>
              <a:solidFill>
                <a:srgbClr val="5C4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67" name="Freeform 272">
                <a:extLst>
                  <a:ext uri="{FF2B5EF4-FFF2-40B4-BE49-F238E27FC236}">
                    <a16:creationId xmlns:a16="http://schemas.microsoft.com/office/drawing/2014/main" id="{982686BE-4CAD-2D88-6591-3DE42158D45F}"/>
                  </a:ext>
                </a:extLst>
              </p:cNvPr>
              <p:cNvSpPr/>
              <p:nvPr/>
            </p:nvSpPr>
            <p:spPr bwMode="auto">
              <a:xfrm>
                <a:off x="2512" y="1330"/>
                <a:ext cx="5" cy="7"/>
              </a:xfrm>
              <a:custGeom>
                <a:avLst/>
                <a:gdLst>
                  <a:gd name="T0" fmla="*/ 1 w 3"/>
                  <a:gd name="T1" fmla="*/ 0 h 4"/>
                  <a:gd name="T2" fmla="*/ 3 w 3"/>
                  <a:gd name="T3" fmla="*/ 2 h 4"/>
                  <a:gd name="T4" fmla="*/ 2 w 3"/>
                  <a:gd name="T5" fmla="*/ 4 h 4"/>
                  <a:gd name="T6" fmla="*/ 1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1" y="1"/>
                      <a:pt x="2" y="2"/>
                      <a:pt x="3" y="2"/>
                    </a:cubicBezTo>
                    <a:cubicBezTo>
                      <a:pt x="3" y="3"/>
                      <a:pt x="2" y="3"/>
                      <a:pt x="2" y="4"/>
                    </a:cubicBezTo>
                    <a:cubicBezTo>
                      <a:pt x="1" y="3"/>
                      <a:pt x="0" y="1"/>
                      <a:pt x="1" y="0"/>
                    </a:cubicBezTo>
                    <a:close/>
                  </a:path>
                </a:pathLst>
              </a:custGeom>
              <a:solidFill>
                <a:srgbClr val="CFB6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68" name="Freeform 273">
                <a:extLst>
                  <a:ext uri="{FF2B5EF4-FFF2-40B4-BE49-F238E27FC236}">
                    <a16:creationId xmlns:a16="http://schemas.microsoft.com/office/drawing/2014/main" id="{EF0EBAFC-8619-D93A-F1AA-2E6230E7CF3F}"/>
                  </a:ext>
                </a:extLst>
              </p:cNvPr>
              <p:cNvSpPr/>
              <p:nvPr/>
            </p:nvSpPr>
            <p:spPr bwMode="auto">
              <a:xfrm>
                <a:off x="3389" y="1710"/>
                <a:ext cx="39" cy="39"/>
              </a:xfrm>
              <a:custGeom>
                <a:avLst/>
                <a:gdLst>
                  <a:gd name="T0" fmla="*/ 13 w 22"/>
                  <a:gd name="T1" fmla="*/ 2 h 22"/>
                  <a:gd name="T2" fmla="*/ 21 w 22"/>
                  <a:gd name="T3" fmla="*/ 2 h 22"/>
                  <a:gd name="T4" fmla="*/ 13 w 22"/>
                  <a:gd name="T5" fmla="*/ 22 h 22"/>
                  <a:gd name="T6" fmla="*/ 9 w 22"/>
                  <a:gd name="T7" fmla="*/ 22 h 22"/>
                  <a:gd name="T8" fmla="*/ 5 w 22"/>
                  <a:gd name="T9" fmla="*/ 18 h 22"/>
                  <a:gd name="T10" fmla="*/ 7 w 22"/>
                  <a:gd name="T11" fmla="*/ 1 h 22"/>
                  <a:gd name="T12" fmla="*/ 13 w 22"/>
                  <a:gd name="T13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22">
                    <a:moveTo>
                      <a:pt x="13" y="2"/>
                    </a:moveTo>
                    <a:cubicBezTo>
                      <a:pt x="16" y="2"/>
                      <a:pt x="18" y="2"/>
                      <a:pt x="21" y="2"/>
                    </a:cubicBezTo>
                    <a:cubicBezTo>
                      <a:pt x="22" y="10"/>
                      <a:pt x="20" y="17"/>
                      <a:pt x="13" y="22"/>
                    </a:cubicBezTo>
                    <a:cubicBezTo>
                      <a:pt x="12" y="22"/>
                      <a:pt x="11" y="22"/>
                      <a:pt x="9" y="22"/>
                    </a:cubicBezTo>
                    <a:cubicBezTo>
                      <a:pt x="8" y="21"/>
                      <a:pt x="7" y="19"/>
                      <a:pt x="5" y="18"/>
                    </a:cubicBezTo>
                    <a:cubicBezTo>
                      <a:pt x="0" y="12"/>
                      <a:pt x="1" y="6"/>
                      <a:pt x="7" y="1"/>
                    </a:cubicBezTo>
                    <a:cubicBezTo>
                      <a:pt x="9" y="0"/>
                      <a:pt x="11" y="0"/>
                      <a:pt x="13" y="2"/>
                    </a:cubicBezTo>
                    <a:close/>
                  </a:path>
                </a:pathLst>
              </a:custGeom>
              <a:solidFill>
                <a:srgbClr val="573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69" name="Freeform 274">
                <a:extLst>
                  <a:ext uri="{FF2B5EF4-FFF2-40B4-BE49-F238E27FC236}">
                    <a16:creationId xmlns:a16="http://schemas.microsoft.com/office/drawing/2014/main" id="{C8F7D534-8615-9736-0EC6-5863879D9A50}"/>
                  </a:ext>
                </a:extLst>
              </p:cNvPr>
              <p:cNvSpPr/>
              <p:nvPr/>
            </p:nvSpPr>
            <p:spPr bwMode="auto">
              <a:xfrm>
                <a:off x="3003" y="1429"/>
                <a:ext cx="62" cy="68"/>
              </a:xfrm>
              <a:custGeom>
                <a:avLst/>
                <a:gdLst>
                  <a:gd name="T0" fmla="*/ 4 w 35"/>
                  <a:gd name="T1" fmla="*/ 9 h 38"/>
                  <a:gd name="T2" fmla="*/ 12 w 35"/>
                  <a:gd name="T3" fmla="*/ 0 h 38"/>
                  <a:gd name="T4" fmla="*/ 15 w 35"/>
                  <a:gd name="T5" fmla="*/ 0 h 38"/>
                  <a:gd name="T6" fmla="*/ 27 w 35"/>
                  <a:gd name="T7" fmla="*/ 11 h 38"/>
                  <a:gd name="T8" fmla="*/ 28 w 35"/>
                  <a:gd name="T9" fmla="*/ 16 h 38"/>
                  <a:gd name="T10" fmla="*/ 31 w 35"/>
                  <a:gd name="T11" fmla="*/ 16 h 38"/>
                  <a:gd name="T12" fmla="*/ 35 w 35"/>
                  <a:gd name="T13" fmla="*/ 20 h 38"/>
                  <a:gd name="T14" fmla="*/ 31 w 35"/>
                  <a:gd name="T15" fmla="*/ 36 h 38"/>
                  <a:gd name="T16" fmla="*/ 27 w 35"/>
                  <a:gd name="T17" fmla="*/ 37 h 38"/>
                  <a:gd name="T18" fmla="*/ 13 w 35"/>
                  <a:gd name="T19" fmla="*/ 27 h 38"/>
                  <a:gd name="T20" fmla="*/ 2 w 35"/>
                  <a:gd name="T21" fmla="*/ 21 h 38"/>
                  <a:gd name="T22" fmla="*/ 1 w 35"/>
                  <a:gd name="T23" fmla="*/ 13 h 38"/>
                  <a:gd name="T24" fmla="*/ 4 w 35"/>
                  <a:gd name="T25" fmla="*/ 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38">
                    <a:moveTo>
                      <a:pt x="4" y="9"/>
                    </a:moveTo>
                    <a:cubicBezTo>
                      <a:pt x="9" y="8"/>
                      <a:pt x="11" y="5"/>
                      <a:pt x="12" y="0"/>
                    </a:cubicBezTo>
                    <a:cubicBezTo>
                      <a:pt x="13" y="0"/>
                      <a:pt x="14" y="0"/>
                      <a:pt x="15" y="0"/>
                    </a:cubicBezTo>
                    <a:cubicBezTo>
                      <a:pt x="18" y="5"/>
                      <a:pt x="19" y="11"/>
                      <a:pt x="27" y="11"/>
                    </a:cubicBezTo>
                    <a:cubicBezTo>
                      <a:pt x="27" y="13"/>
                      <a:pt x="27" y="15"/>
                      <a:pt x="28" y="16"/>
                    </a:cubicBezTo>
                    <a:cubicBezTo>
                      <a:pt x="29" y="18"/>
                      <a:pt x="30" y="18"/>
                      <a:pt x="31" y="16"/>
                    </a:cubicBezTo>
                    <a:cubicBezTo>
                      <a:pt x="32" y="17"/>
                      <a:pt x="34" y="18"/>
                      <a:pt x="35" y="20"/>
                    </a:cubicBezTo>
                    <a:cubicBezTo>
                      <a:pt x="34" y="25"/>
                      <a:pt x="33" y="30"/>
                      <a:pt x="31" y="36"/>
                    </a:cubicBezTo>
                    <a:cubicBezTo>
                      <a:pt x="30" y="37"/>
                      <a:pt x="29" y="38"/>
                      <a:pt x="27" y="37"/>
                    </a:cubicBezTo>
                    <a:cubicBezTo>
                      <a:pt x="21" y="35"/>
                      <a:pt x="18" y="30"/>
                      <a:pt x="13" y="27"/>
                    </a:cubicBezTo>
                    <a:cubicBezTo>
                      <a:pt x="10" y="24"/>
                      <a:pt x="5" y="23"/>
                      <a:pt x="2" y="21"/>
                    </a:cubicBezTo>
                    <a:cubicBezTo>
                      <a:pt x="1" y="18"/>
                      <a:pt x="0" y="16"/>
                      <a:pt x="1" y="13"/>
                    </a:cubicBezTo>
                    <a:cubicBezTo>
                      <a:pt x="1" y="11"/>
                      <a:pt x="2" y="10"/>
                      <a:pt x="4" y="9"/>
                    </a:cubicBezTo>
                    <a:close/>
                  </a:path>
                </a:pathLst>
              </a:custGeom>
              <a:solidFill>
                <a:srgbClr val="393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70" name="Freeform 275">
                <a:extLst>
                  <a:ext uri="{FF2B5EF4-FFF2-40B4-BE49-F238E27FC236}">
                    <a16:creationId xmlns:a16="http://schemas.microsoft.com/office/drawing/2014/main" id="{ABECF791-F485-DA3D-F966-922226C88387}"/>
                  </a:ext>
                </a:extLst>
              </p:cNvPr>
              <p:cNvSpPr/>
              <p:nvPr/>
            </p:nvSpPr>
            <p:spPr bwMode="auto">
              <a:xfrm>
                <a:off x="3030" y="1422"/>
                <a:ext cx="21" cy="30"/>
              </a:xfrm>
              <a:custGeom>
                <a:avLst/>
                <a:gdLst>
                  <a:gd name="T0" fmla="*/ 12 w 12"/>
                  <a:gd name="T1" fmla="*/ 15 h 17"/>
                  <a:gd name="T2" fmla="*/ 0 w 12"/>
                  <a:gd name="T3" fmla="*/ 4 h 17"/>
                  <a:gd name="T4" fmla="*/ 4 w 12"/>
                  <a:gd name="T5" fmla="*/ 0 h 17"/>
                  <a:gd name="T6" fmla="*/ 12 w 12"/>
                  <a:gd name="T7" fmla="*/ 12 h 17"/>
                  <a:gd name="T8" fmla="*/ 12 w 12"/>
                  <a:gd name="T9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7">
                    <a:moveTo>
                      <a:pt x="12" y="15"/>
                    </a:moveTo>
                    <a:cubicBezTo>
                      <a:pt x="2" y="17"/>
                      <a:pt x="0" y="12"/>
                      <a:pt x="0" y="4"/>
                    </a:cubicBezTo>
                    <a:cubicBezTo>
                      <a:pt x="1" y="3"/>
                      <a:pt x="3" y="2"/>
                      <a:pt x="4" y="0"/>
                    </a:cubicBezTo>
                    <a:cubicBezTo>
                      <a:pt x="4" y="6"/>
                      <a:pt x="3" y="13"/>
                      <a:pt x="12" y="12"/>
                    </a:cubicBezTo>
                    <a:cubicBezTo>
                      <a:pt x="12" y="13"/>
                      <a:pt x="12" y="14"/>
                      <a:pt x="12" y="15"/>
                    </a:cubicBezTo>
                    <a:close/>
                  </a:path>
                </a:pathLst>
              </a:custGeom>
              <a:solidFill>
                <a:srgbClr val="55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71" name="Freeform 276">
                <a:extLst>
                  <a:ext uri="{FF2B5EF4-FFF2-40B4-BE49-F238E27FC236}">
                    <a16:creationId xmlns:a16="http://schemas.microsoft.com/office/drawing/2014/main" id="{142CDDBC-3509-31FE-02C1-FB3E9C92344C}"/>
                  </a:ext>
                </a:extLst>
              </p:cNvPr>
              <p:cNvSpPr/>
              <p:nvPr/>
            </p:nvSpPr>
            <p:spPr bwMode="auto">
              <a:xfrm>
                <a:off x="3053" y="1457"/>
                <a:ext cx="5" cy="6"/>
              </a:xfrm>
              <a:custGeom>
                <a:avLst/>
                <a:gdLst>
                  <a:gd name="T0" fmla="*/ 3 w 3"/>
                  <a:gd name="T1" fmla="*/ 0 h 3"/>
                  <a:gd name="T2" fmla="*/ 1 w 3"/>
                  <a:gd name="T3" fmla="*/ 3 h 3"/>
                  <a:gd name="T4" fmla="*/ 0 w 3"/>
                  <a:gd name="T5" fmla="*/ 0 h 3"/>
                  <a:gd name="T6" fmla="*/ 3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cubicBezTo>
                      <a:pt x="2" y="1"/>
                      <a:pt x="2" y="2"/>
                      <a:pt x="1" y="3"/>
                    </a:cubicBezTo>
                    <a:cubicBezTo>
                      <a:pt x="1" y="2"/>
                      <a:pt x="0" y="1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solidFill>
                <a:srgbClr val="7C98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72" name="Freeform 277">
                <a:extLst>
                  <a:ext uri="{FF2B5EF4-FFF2-40B4-BE49-F238E27FC236}">
                    <a16:creationId xmlns:a16="http://schemas.microsoft.com/office/drawing/2014/main" id="{45CEDEE5-125F-878B-4138-4F351A8E89FD}"/>
                  </a:ext>
                </a:extLst>
              </p:cNvPr>
              <p:cNvSpPr/>
              <p:nvPr/>
            </p:nvSpPr>
            <p:spPr bwMode="auto">
              <a:xfrm>
                <a:off x="3143" y="1799"/>
                <a:ext cx="28" cy="21"/>
              </a:xfrm>
              <a:custGeom>
                <a:avLst/>
                <a:gdLst>
                  <a:gd name="T0" fmla="*/ 4 w 16"/>
                  <a:gd name="T1" fmla="*/ 12 h 12"/>
                  <a:gd name="T2" fmla="*/ 0 w 16"/>
                  <a:gd name="T3" fmla="*/ 8 h 12"/>
                  <a:gd name="T4" fmla="*/ 16 w 16"/>
                  <a:gd name="T5" fmla="*/ 4 h 12"/>
                  <a:gd name="T6" fmla="*/ 4 w 16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2">
                    <a:moveTo>
                      <a:pt x="4" y="12"/>
                    </a:moveTo>
                    <a:cubicBezTo>
                      <a:pt x="3" y="11"/>
                      <a:pt x="2" y="9"/>
                      <a:pt x="0" y="8"/>
                    </a:cubicBezTo>
                    <a:cubicBezTo>
                      <a:pt x="4" y="0"/>
                      <a:pt x="9" y="0"/>
                      <a:pt x="16" y="4"/>
                    </a:cubicBezTo>
                    <a:cubicBezTo>
                      <a:pt x="16" y="12"/>
                      <a:pt x="10" y="12"/>
                      <a:pt x="4" y="12"/>
                    </a:cubicBezTo>
                    <a:close/>
                  </a:path>
                </a:pathLst>
              </a:custGeom>
              <a:solidFill>
                <a:srgbClr val="F2D9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73" name="Freeform 278">
                <a:extLst>
                  <a:ext uri="{FF2B5EF4-FFF2-40B4-BE49-F238E27FC236}">
                    <a16:creationId xmlns:a16="http://schemas.microsoft.com/office/drawing/2014/main" id="{B4644DA6-0D66-DD90-F319-1EBEBB57B496}"/>
                  </a:ext>
                </a:extLst>
              </p:cNvPr>
              <p:cNvSpPr/>
              <p:nvPr/>
            </p:nvSpPr>
            <p:spPr bwMode="auto">
              <a:xfrm>
                <a:off x="2795" y="1786"/>
                <a:ext cx="64" cy="16"/>
              </a:xfrm>
              <a:custGeom>
                <a:avLst/>
                <a:gdLst>
                  <a:gd name="T0" fmla="*/ 9 w 36"/>
                  <a:gd name="T1" fmla="*/ 2 h 9"/>
                  <a:gd name="T2" fmla="*/ 36 w 36"/>
                  <a:gd name="T3" fmla="*/ 3 h 9"/>
                  <a:gd name="T4" fmla="*/ 36 w 36"/>
                  <a:gd name="T5" fmla="*/ 7 h 9"/>
                  <a:gd name="T6" fmla="*/ 5 w 36"/>
                  <a:gd name="T7" fmla="*/ 8 h 9"/>
                  <a:gd name="T8" fmla="*/ 0 w 36"/>
                  <a:gd name="T9" fmla="*/ 6 h 9"/>
                  <a:gd name="T10" fmla="*/ 9 w 36"/>
                  <a:gd name="T11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9">
                    <a:moveTo>
                      <a:pt x="9" y="2"/>
                    </a:moveTo>
                    <a:cubicBezTo>
                      <a:pt x="18" y="3"/>
                      <a:pt x="27" y="3"/>
                      <a:pt x="36" y="3"/>
                    </a:cubicBezTo>
                    <a:cubicBezTo>
                      <a:pt x="36" y="4"/>
                      <a:pt x="36" y="6"/>
                      <a:pt x="36" y="7"/>
                    </a:cubicBezTo>
                    <a:cubicBezTo>
                      <a:pt x="26" y="7"/>
                      <a:pt x="15" y="8"/>
                      <a:pt x="5" y="8"/>
                    </a:cubicBezTo>
                    <a:cubicBezTo>
                      <a:pt x="3" y="9"/>
                      <a:pt x="1" y="8"/>
                      <a:pt x="0" y="6"/>
                    </a:cubicBezTo>
                    <a:cubicBezTo>
                      <a:pt x="1" y="1"/>
                      <a:pt x="4" y="0"/>
                      <a:pt x="9" y="2"/>
                    </a:cubicBezTo>
                    <a:close/>
                  </a:path>
                </a:pathLst>
              </a:custGeom>
              <a:solidFill>
                <a:srgbClr val="7C6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74" name="Freeform 279">
                <a:extLst>
                  <a:ext uri="{FF2B5EF4-FFF2-40B4-BE49-F238E27FC236}">
                    <a16:creationId xmlns:a16="http://schemas.microsoft.com/office/drawing/2014/main" id="{B7749A5C-07D9-6C36-66F3-7F0A0F6C3904}"/>
                  </a:ext>
                </a:extLst>
              </p:cNvPr>
              <p:cNvSpPr/>
              <p:nvPr/>
            </p:nvSpPr>
            <p:spPr bwMode="auto">
              <a:xfrm>
                <a:off x="2671" y="1807"/>
                <a:ext cx="119" cy="121"/>
              </a:xfrm>
              <a:custGeom>
                <a:avLst/>
                <a:gdLst>
                  <a:gd name="T0" fmla="*/ 67 w 67"/>
                  <a:gd name="T1" fmla="*/ 31 h 68"/>
                  <a:gd name="T2" fmla="*/ 54 w 67"/>
                  <a:gd name="T3" fmla="*/ 54 h 68"/>
                  <a:gd name="T4" fmla="*/ 53 w 67"/>
                  <a:gd name="T5" fmla="*/ 57 h 68"/>
                  <a:gd name="T6" fmla="*/ 33 w 67"/>
                  <a:gd name="T7" fmla="*/ 61 h 68"/>
                  <a:gd name="T8" fmla="*/ 12 w 67"/>
                  <a:gd name="T9" fmla="*/ 65 h 68"/>
                  <a:gd name="T10" fmla="*/ 6 w 67"/>
                  <a:gd name="T11" fmla="*/ 64 h 68"/>
                  <a:gd name="T12" fmla="*/ 4 w 67"/>
                  <a:gd name="T13" fmla="*/ 43 h 68"/>
                  <a:gd name="T14" fmla="*/ 8 w 67"/>
                  <a:gd name="T15" fmla="*/ 33 h 68"/>
                  <a:gd name="T16" fmla="*/ 16 w 67"/>
                  <a:gd name="T17" fmla="*/ 17 h 68"/>
                  <a:gd name="T18" fmla="*/ 27 w 67"/>
                  <a:gd name="T19" fmla="*/ 1 h 68"/>
                  <a:gd name="T20" fmla="*/ 38 w 67"/>
                  <a:gd name="T21" fmla="*/ 7 h 68"/>
                  <a:gd name="T22" fmla="*/ 41 w 67"/>
                  <a:gd name="T23" fmla="*/ 18 h 68"/>
                  <a:gd name="T24" fmla="*/ 51 w 67"/>
                  <a:gd name="T25" fmla="*/ 23 h 68"/>
                  <a:gd name="T26" fmla="*/ 67 w 67"/>
                  <a:gd name="T27" fmla="*/ 3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7" h="68">
                    <a:moveTo>
                      <a:pt x="67" y="31"/>
                    </a:moveTo>
                    <a:cubicBezTo>
                      <a:pt x="62" y="39"/>
                      <a:pt x="61" y="48"/>
                      <a:pt x="54" y="54"/>
                    </a:cubicBezTo>
                    <a:cubicBezTo>
                      <a:pt x="54" y="55"/>
                      <a:pt x="53" y="56"/>
                      <a:pt x="53" y="57"/>
                    </a:cubicBezTo>
                    <a:cubicBezTo>
                      <a:pt x="46" y="59"/>
                      <a:pt x="40" y="61"/>
                      <a:pt x="33" y="61"/>
                    </a:cubicBezTo>
                    <a:cubicBezTo>
                      <a:pt x="27" y="65"/>
                      <a:pt x="20" y="68"/>
                      <a:pt x="12" y="65"/>
                    </a:cubicBezTo>
                    <a:cubicBezTo>
                      <a:pt x="10" y="65"/>
                      <a:pt x="8" y="65"/>
                      <a:pt x="6" y="64"/>
                    </a:cubicBezTo>
                    <a:cubicBezTo>
                      <a:pt x="0" y="58"/>
                      <a:pt x="5" y="50"/>
                      <a:pt x="4" y="43"/>
                    </a:cubicBezTo>
                    <a:cubicBezTo>
                      <a:pt x="4" y="39"/>
                      <a:pt x="6" y="36"/>
                      <a:pt x="8" y="33"/>
                    </a:cubicBezTo>
                    <a:cubicBezTo>
                      <a:pt x="12" y="29"/>
                      <a:pt x="14" y="23"/>
                      <a:pt x="16" y="17"/>
                    </a:cubicBezTo>
                    <a:cubicBezTo>
                      <a:pt x="18" y="11"/>
                      <a:pt x="20" y="5"/>
                      <a:pt x="27" y="1"/>
                    </a:cubicBezTo>
                    <a:cubicBezTo>
                      <a:pt x="33" y="0"/>
                      <a:pt x="36" y="3"/>
                      <a:pt x="38" y="7"/>
                    </a:cubicBezTo>
                    <a:cubicBezTo>
                      <a:pt x="40" y="11"/>
                      <a:pt x="40" y="14"/>
                      <a:pt x="41" y="18"/>
                    </a:cubicBezTo>
                    <a:cubicBezTo>
                      <a:pt x="42" y="25"/>
                      <a:pt x="47" y="23"/>
                      <a:pt x="51" y="23"/>
                    </a:cubicBezTo>
                    <a:cubicBezTo>
                      <a:pt x="58" y="23"/>
                      <a:pt x="64" y="23"/>
                      <a:pt x="67" y="31"/>
                    </a:cubicBezTo>
                    <a:close/>
                  </a:path>
                </a:pathLst>
              </a:custGeom>
              <a:solidFill>
                <a:srgbClr val="D7BA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75" name="Freeform 280">
                <a:extLst>
                  <a:ext uri="{FF2B5EF4-FFF2-40B4-BE49-F238E27FC236}">
                    <a16:creationId xmlns:a16="http://schemas.microsoft.com/office/drawing/2014/main" id="{F704ACD4-6966-73BA-6272-F4EAC2DFE577}"/>
                  </a:ext>
                </a:extLst>
              </p:cNvPr>
              <p:cNvSpPr/>
              <p:nvPr/>
            </p:nvSpPr>
            <p:spPr bwMode="auto">
              <a:xfrm>
                <a:off x="2728" y="1823"/>
                <a:ext cx="75" cy="41"/>
              </a:xfrm>
              <a:custGeom>
                <a:avLst/>
                <a:gdLst>
                  <a:gd name="T0" fmla="*/ 35 w 42"/>
                  <a:gd name="T1" fmla="*/ 22 h 23"/>
                  <a:gd name="T2" fmla="*/ 12 w 42"/>
                  <a:gd name="T3" fmla="*/ 20 h 23"/>
                  <a:gd name="T4" fmla="*/ 6 w 42"/>
                  <a:gd name="T5" fmla="*/ 10 h 23"/>
                  <a:gd name="T6" fmla="*/ 26 w 42"/>
                  <a:gd name="T7" fmla="*/ 0 h 23"/>
                  <a:gd name="T8" fmla="*/ 35 w 42"/>
                  <a:gd name="T9" fmla="*/ 6 h 23"/>
                  <a:gd name="T10" fmla="*/ 35 w 42"/>
                  <a:gd name="T11" fmla="*/ 2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23">
                    <a:moveTo>
                      <a:pt x="35" y="22"/>
                    </a:moveTo>
                    <a:cubicBezTo>
                      <a:pt x="27" y="18"/>
                      <a:pt x="20" y="18"/>
                      <a:pt x="12" y="20"/>
                    </a:cubicBezTo>
                    <a:cubicBezTo>
                      <a:pt x="2" y="23"/>
                      <a:pt x="0" y="18"/>
                      <a:pt x="6" y="10"/>
                    </a:cubicBezTo>
                    <a:cubicBezTo>
                      <a:pt x="10" y="2"/>
                      <a:pt x="18" y="0"/>
                      <a:pt x="26" y="0"/>
                    </a:cubicBezTo>
                    <a:cubicBezTo>
                      <a:pt x="29" y="1"/>
                      <a:pt x="33" y="2"/>
                      <a:pt x="35" y="6"/>
                    </a:cubicBezTo>
                    <a:cubicBezTo>
                      <a:pt x="33" y="12"/>
                      <a:pt x="42" y="17"/>
                      <a:pt x="35" y="22"/>
                    </a:cubicBezTo>
                    <a:close/>
                  </a:path>
                </a:pathLst>
              </a:custGeom>
              <a:solidFill>
                <a:srgbClr val="CDB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76" name="Freeform 281">
                <a:extLst>
                  <a:ext uri="{FF2B5EF4-FFF2-40B4-BE49-F238E27FC236}">
                    <a16:creationId xmlns:a16="http://schemas.microsoft.com/office/drawing/2014/main" id="{2560541B-3BF9-92C5-A056-611E0EFAD4EF}"/>
                  </a:ext>
                </a:extLst>
              </p:cNvPr>
              <p:cNvSpPr/>
              <p:nvPr/>
            </p:nvSpPr>
            <p:spPr bwMode="auto">
              <a:xfrm>
                <a:off x="2732" y="1790"/>
                <a:ext cx="72" cy="51"/>
              </a:xfrm>
              <a:custGeom>
                <a:avLst/>
                <a:gdLst>
                  <a:gd name="T0" fmla="*/ 25 w 41"/>
                  <a:gd name="T1" fmla="*/ 21 h 29"/>
                  <a:gd name="T2" fmla="*/ 4 w 41"/>
                  <a:gd name="T3" fmla="*/ 29 h 29"/>
                  <a:gd name="T4" fmla="*/ 0 w 41"/>
                  <a:gd name="T5" fmla="*/ 21 h 29"/>
                  <a:gd name="T6" fmla="*/ 13 w 41"/>
                  <a:gd name="T7" fmla="*/ 9 h 29"/>
                  <a:gd name="T8" fmla="*/ 35 w 41"/>
                  <a:gd name="T9" fmla="*/ 7 h 29"/>
                  <a:gd name="T10" fmla="*/ 41 w 41"/>
                  <a:gd name="T11" fmla="*/ 6 h 29"/>
                  <a:gd name="T12" fmla="*/ 37 w 41"/>
                  <a:gd name="T13" fmla="*/ 16 h 29"/>
                  <a:gd name="T14" fmla="*/ 25 w 41"/>
                  <a:gd name="T15" fmla="*/ 2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28">
                    <a:moveTo>
                      <a:pt x="25" y="21"/>
                    </a:moveTo>
                    <a:cubicBezTo>
                      <a:pt x="18" y="24"/>
                      <a:pt x="11" y="26"/>
                      <a:pt x="4" y="29"/>
                    </a:cubicBezTo>
                    <a:cubicBezTo>
                      <a:pt x="3" y="26"/>
                      <a:pt x="2" y="23"/>
                      <a:pt x="0" y="21"/>
                    </a:cubicBezTo>
                    <a:cubicBezTo>
                      <a:pt x="2" y="15"/>
                      <a:pt x="7" y="11"/>
                      <a:pt x="13" y="9"/>
                    </a:cubicBezTo>
                    <a:cubicBezTo>
                      <a:pt x="20" y="6"/>
                      <a:pt x="27" y="0"/>
                      <a:pt x="35" y="7"/>
                    </a:cubicBezTo>
                    <a:cubicBezTo>
                      <a:pt x="37" y="7"/>
                      <a:pt x="39" y="6"/>
                      <a:pt x="41" y="6"/>
                    </a:cubicBezTo>
                    <a:cubicBezTo>
                      <a:pt x="39" y="9"/>
                      <a:pt x="38" y="13"/>
                      <a:pt x="37" y="16"/>
                    </a:cubicBezTo>
                    <a:cubicBezTo>
                      <a:pt x="34" y="21"/>
                      <a:pt x="30" y="22"/>
                      <a:pt x="25" y="21"/>
                    </a:cubicBezTo>
                    <a:close/>
                  </a:path>
                </a:pathLst>
              </a:custGeom>
              <a:solidFill>
                <a:srgbClr val="D6B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77" name="Freeform 282">
                <a:extLst>
                  <a:ext uri="{FF2B5EF4-FFF2-40B4-BE49-F238E27FC236}">
                    <a16:creationId xmlns:a16="http://schemas.microsoft.com/office/drawing/2014/main" id="{C843C1BE-C541-D067-7248-805E39478302}"/>
                  </a:ext>
                </a:extLst>
              </p:cNvPr>
              <p:cNvSpPr/>
              <p:nvPr/>
            </p:nvSpPr>
            <p:spPr bwMode="auto">
              <a:xfrm>
                <a:off x="2810" y="1903"/>
                <a:ext cx="51" cy="18"/>
              </a:xfrm>
              <a:custGeom>
                <a:avLst/>
                <a:gdLst>
                  <a:gd name="T0" fmla="*/ 25 w 29"/>
                  <a:gd name="T1" fmla="*/ 8 h 10"/>
                  <a:gd name="T2" fmla="*/ 0 w 29"/>
                  <a:gd name="T3" fmla="*/ 5 h 10"/>
                  <a:gd name="T4" fmla="*/ 4 w 29"/>
                  <a:gd name="T5" fmla="*/ 2 h 10"/>
                  <a:gd name="T6" fmla="*/ 29 w 29"/>
                  <a:gd name="T7" fmla="*/ 4 h 10"/>
                  <a:gd name="T8" fmla="*/ 25 w 29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0">
                    <a:moveTo>
                      <a:pt x="25" y="8"/>
                    </a:moveTo>
                    <a:cubicBezTo>
                      <a:pt x="16" y="9"/>
                      <a:pt x="8" y="10"/>
                      <a:pt x="0" y="5"/>
                    </a:cubicBezTo>
                    <a:cubicBezTo>
                      <a:pt x="1" y="3"/>
                      <a:pt x="2" y="2"/>
                      <a:pt x="4" y="2"/>
                    </a:cubicBezTo>
                    <a:cubicBezTo>
                      <a:pt x="13" y="1"/>
                      <a:pt x="21" y="0"/>
                      <a:pt x="29" y="4"/>
                    </a:cubicBezTo>
                    <a:cubicBezTo>
                      <a:pt x="29" y="7"/>
                      <a:pt x="26" y="7"/>
                      <a:pt x="25" y="8"/>
                    </a:cubicBezTo>
                    <a:close/>
                  </a:path>
                </a:pathLst>
              </a:custGeom>
              <a:solidFill>
                <a:srgbClr val="7C60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78" name="Freeform 283">
                <a:extLst>
                  <a:ext uri="{FF2B5EF4-FFF2-40B4-BE49-F238E27FC236}">
                    <a16:creationId xmlns:a16="http://schemas.microsoft.com/office/drawing/2014/main" id="{F500D2EA-043F-DAD1-02AA-4221F4BCC95B}"/>
                  </a:ext>
                </a:extLst>
              </p:cNvPr>
              <p:cNvSpPr/>
              <p:nvPr/>
            </p:nvSpPr>
            <p:spPr bwMode="auto">
              <a:xfrm>
                <a:off x="2776" y="1818"/>
                <a:ext cx="55" cy="16"/>
              </a:xfrm>
              <a:custGeom>
                <a:avLst/>
                <a:gdLst>
                  <a:gd name="T0" fmla="*/ 0 w 31"/>
                  <a:gd name="T1" fmla="*/ 5 h 9"/>
                  <a:gd name="T2" fmla="*/ 12 w 31"/>
                  <a:gd name="T3" fmla="*/ 0 h 9"/>
                  <a:gd name="T4" fmla="*/ 31 w 31"/>
                  <a:gd name="T5" fmla="*/ 1 h 9"/>
                  <a:gd name="T6" fmla="*/ 8 w 31"/>
                  <a:gd name="T7" fmla="*/ 9 h 9"/>
                  <a:gd name="T8" fmla="*/ 0 w 31"/>
                  <a:gd name="T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9">
                    <a:moveTo>
                      <a:pt x="0" y="5"/>
                    </a:moveTo>
                    <a:cubicBezTo>
                      <a:pt x="4" y="3"/>
                      <a:pt x="8" y="2"/>
                      <a:pt x="12" y="0"/>
                    </a:cubicBezTo>
                    <a:cubicBezTo>
                      <a:pt x="18" y="1"/>
                      <a:pt x="25" y="1"/>
                      <a:pt x="31" y="1"/>
                    </a:cubicBezTo>
                    <a:cubicBezTo>
                      <a:pt x="24" y="6"/>
                      <a:pt x="14" y="3"/>
                      <a:pt x="8" y="9"/>
                    </a:cubicBezTo>
                    <a:cubicBezTo>
                      <a:pt x="5" y="9"/>
                      <a:pt x="1" y="9"/>
                      <a:pt x="0" y="5"/>
                    </a:cubicBezTo>
                    <a:close/>
                  </a:path>
                </a:pathLst>
              </a:custGeom>
              <a:solidFill>
                <a:srgbClr val="977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79" name="Freeform 284">
                <a:extLst>
                  <a:ext uri="{FF2B5EF4-FFF2-40B4-BE49-F238E27FC236}">
                    <a16:creationId xmlns:a16="http://schemas.microsoft.com/office/drawing/2014/main" id="{AD8FE4B0-87EC-D314-0E68-63C870E51580}"/>
                  </a:ext>
                </a:extLst>
              </p:cNvPr>
              <p:cNvSpPr/>
              <p:nvPr/>
            </p:nvSpPr>
            <p:spPr bwMode="auto">
              <a:xfrm>
                <a:off x="2964" y="1921"/>
                <a:ext cx="53" cy="29"/>
              </a:xfrm>
              <a:custGeom>
                <a:avLst/>
                <a:gdLst>
                  <a:gd name="T0" fmla="*/ 26 w 30"/>
                  <a:gd name="T1" fmla="*/ 15 h 16"/>
                  <a:gd name="T2" fmla="*/ 1 w 30"/>
                  <a:gd name="T3" fmla="*/ 7 h 16"/>
                  <a:gd name="T4" fmla="*/ 0 w 30"/>
                  <a:gd name="T5" fmla="*/ 5 h 16"/>
                  <a:gd name="T6" fmla="*/ 1 w 30"/>
                  <a:gd name="T7" fmla="*/ 3 h 16"/>
                  <a:gd name="T8" fmla="*/ 30 w 30"/>
                  <a:gd name="T9" fmla="*/ 15 h 16"/>
                  <a:gd name="T10" fmla="*/ 26 w 30"/>
                  <a:gd name="T11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16">
                    <a:moveTo>
                      <a:pt x="26" y="15"/>
                    </a:moveTo>
                    <a:cubicBezTo>
                      <a:pt x="19" y="9"/>
                      <a:pt x="8" y="13"/>
                      <a:pt x="1" y="7"/>
                    </a:cubicBezTo>
                    <a:cubicBezTo>
                      <a:pt x="0" y="6"/>
                      <a:pt x="0" y="5"/>
                      <a:pt x="0" y="5"/>
                    </a:cubicBezTo>
                    <a:cubicBezTo>
                      <a:pt x="0" y="4"/>
                      <a:pt x="1" y="3"/>
                      <a:pt x="1" y="3"/>
                    </a:cubicBezTo>
                    <a:cubicBezTo>
                      <a:pt x="11" y="8"/>
                      <a:pt x="25" y="0"/>
                      <a:pt x="30" y="15"/>
                    </a:cubicBezTo>
                    <a:cubicBezTo>
                      <a:pt x="29" y="16"/>
                      <a:pt x="28" y="16"/>
                      <a:pt x="26" y="15"/>
                    </a:cubicBezTo>
                    <a:close/>
                  </a:path>
                </a:pathLst>
              </a:custGeom>
              <a:solidFill>
                <a:srgbClr val="705B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80" name="Freeform 285">
                <a:extLst>
                  <a:ext uri="{FF2B5EF4-FFF2-40B4-BE49-F238E27FC236}">
                    <a16:creationId xmlns:a16="http://schemas.microsoft.com/office/drawing/2014/main" id="{5E944CED-BBAD-1037-78A8-5AE7E5B5AFEE}"/>
                  </a:ext>
                </a:extLst>
              </p:cNvPr>
              <p:cNvSpPr/>
              <p:nvPr/>
            </p:nvSpPr>
            <p:spPr bwMode="auto">
              <a:xfrm>
                <a:off x="3019" y="1948"/>
                <a:ext cx="41" cy="34"/>
              </a:xfrm>
              <a:custGeom>
                <a:avLst/>
                <a:gdLst>
                  <a:gd name="T0" fmla="*/ 7 w 23"/>
                  <a:gd name="T1" fmla="*/ 0 h 19"/>
                  <a:gd name="T2" fmla="*/ 23 w 23"/>
                  <a:gd name="T3" fmla="*/ 8 h 19"/>
                  <a:gd name="T4" fmla="*/ 2 w 23"/>
                  <a:gd name="T5" fmla="*/ 9 h 19"/>
                  <a:gd name="T6" fmla="*/ 2 w 23"/>
                  <a:gd name="T7" fmla="*/ 0 h 19"/>
                  <a:gd name="T8" fmla="*/ 7 w 23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9">
                    <a:moveTo>
                      <a:pt x="7" y="0"/>
                    </a:moveTo>
                    <a:cubicBezTo>
                      <a:pt x="12" y="3"/>
                      <a:pt x="19" y="2"/>
                      <a:pt x="23" y="8"/>
                    </a:cubicBezTo>
                    <a:cubicBezTo>
                      <a:pt x="16" y="19"/>
                      <a:pt x="9" y="12"/>
                      <a:pt x="2" y="9"/>
                    </a:cubicBezTo>
                    <a:cubicBezTo>
                      <a:pt x="0" y="6"/>
                      <a:pt x="0" y="3"/>
                      <a:pt x="2" y="0"/>
                    </a:cubicBezTo>
                    <a:cubicBezTo>
                      <a:pt x="4" y="0"/>
                      <a:pt x="5" y="0"/>
                      <a:pt x="7" y="0"/>
                    </a:cubicBezTo>
                    <a:close/>
                  </a:path>
                </a:pathLst>
              </a:custGeom>
              <a:solidFill>
                <a:srgbClr val="DAC4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81" name="Freeform 286">
                <a:extLst>
                  <a:ext uri="{FF2B5EF4-FFF2-40B4-BE49-F238E27FC236}">
                    <a16:creationId xmlns:a16="http://schemas.microsoft.com/office/drawing/2014/main" id="{A1678A12-4486-6128-8C83-773EEF148D72}"/>
                  </a:ext>
                </a:extLst>
              </p:cNvPr>
              <p:cNvSpPr/>
              <p:nvPr/>
            </p:nvSpPr>
            <p:spPr bwMode="auto">
              <a:xfrm>
                <a:off x="2998" y="1946"/>
                <a:ext cx="26" cy="28"/>
              </a:xfrm>
              <a:custGeom>
                <a:avLst/>
                <a:gdLst>
                  <a:gd name="T0" fmla="*/ 14 w 15"/>
                  <a:gd name="T1" fmla="*/ 1 h 16"/>
                  <a:gd name="T2" fmla="*/ 15 w 15"/>
                  <a:gd name="T3" fmla="*/ 8 h 16"/>
                  <a:gd name="T4" fmla="*/ 10 w 15"/>
                  <a:gd name="T5" fmla="*/ 15 h 16"/>
                  <a:gd name="T6" fmla="*/ 1 w 15"/>
                  <a:gd name="T7" fmla="*/ 11 h 16"/>
                  <a:gd name="T8" fmla="*/ 2 w 15"/>
                  <a:gd name="T9" fmla="*/ 6 h 16"/>
                  <a:gd name="T10" fmla="*/ 7 w 15"/>
                  <a:gd name="T11" fmla="*/ 1 h 16"/>
                  <a:gd name="T12" fmla="*/ 11 w 15"/>
                  <a:gd name="T13" fmla="*/ 1 h 16"/>
                  <a:gd name="T14" fmla="*/ 14 w 15"/>
                  <a:gd name="T15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6">
                    <a:moveTo>
                      <a:pt x="14" y="1"/>
                    </a:moveTo>
                    <a:cubicBezTo>
                      <a:pt x="15" y="3"/>
                      <a:pt x="15" y="6"/>
                      <a:pt x="15" y="8"/>
                    </a:cubicBezTo>
                    <a:cubicBezTo>
                      <a:pt x="14" y="11"/>
                      <a:pt x="13" y="13"/>
                      <a:pt x="10" y="15"/>
                    </a:cubicBezTo>
                    <a:cubicBezTo>
                      <a:pt x="6" y="16"/>
                      <a:pt x="2" y="15"/>
                      <a:pt x="1" y="11"/>
                    </a:cubicBezTo>
                    <a:cubicBezTo>
                      <a:pt x="0" y="9"/>
                      <a:pt x="1" y="7"/>
                      <a:pt x="2" y="6"/>
                    </a:cubicBezTo>
                    <a:cubicBezTo>
                      <a:pt x="4" y="4"/>
                      <a:pt x="6" y="2"/>
                      <a:pt x="7" y="1"/>
                    </a:cubicBezTo>
                    <a:cubicBezTo>
                      <a:pt x="9" y="1"/>
                      <a:pt x="10" y="1"/>
                      <a:pt x="11" y="1"/>
                    </a:cubicBezTo>
                    <a:cubicBezTo>
                      <a:pt x="12" y="0"/>
                      <a:pt x="13" y="0"/>
                      <a:pt x="14" y="1"/>
                    </a:cubicBezTo>
                    <a:close/>
                  </a:path>
                </a:pathLst>
              </a:custGeom>
              <a:solidFill>
                <a:srgbClr val="846C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82" name="Freeform 287">
                <a:extLst>
                  <a:ext uri="{FF2B5EF4-FFF2-40B4-BE49-F238E27FC236}">
                    <a16:creationId xmlns:a16="http://schemas.microsoft.com/office/drawing/2014/main" id="{1B8BBF4C-C402-0C00-D6C5-348019B310F4}"/>
                  </a:ext>
                </a:extLst>
              </p:cNvPr>
              <p:cNvSpPr/>
              <p:nvPr/>
            </p:nvSpPr>
            <p:spPr bwMode="auto">
              <a:xfrm>
                <a:off x="2925" y="1919"/>
                <a:ext cx="41" cy="20"/>
              </a:xfrm>
              <a:custGeom>
                <a:avLst/>
                <a:gdLst>
                  <a:gd name="T0" fmla="*/ 23 w 23"/>
                  <a:gd name="T1" fmla="*/ 4 h 11"/>
                  <a:gd name="T2" fmla="*/ 23 w 23"/>
                  <a:gd name="T3" fmla="*/ 8 h 11"/>
                  <a:gd name="T4" fmla="*/ 0 w 23"/>
                  <a:gd name="T5" fmla="*/ 0 h 11"/>
                  <a:gd name="T6" fmla="*/ 23 w 23"/>
                  <a:gd name="T7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1">
                    <a:moveTo>
                      <a:pt x="23" y="4"/>
                    </a:moveTo>
                    <a:cubicBezTo>
                      <a:pt x="23" y="6"/>
                      <a:pt x="23" y="7"/>
                      <a:pt x="23" y="8"/>
                    </a:cubicBezTo>
                    <a:cubicBezTo>
                      <a:pt x="15" y="7"/>
                      <a:pt x="5" y="11"/>
                      <a:pt x="0" y="0"/>
                    </a:cubicBezTo>
                    <a:cubicBezTo>
                      <a:pt x="8" y="2"/>
                      <a:pt x="16" y="3"/>
                      <a:pt x="23" y="4"/>
                    </a:cubicBezTo>
                    <a:close/>
                  </a:path>
                </a:pathLst>
              </a:custGeom>
              <a:solidFill>
                <a:srgbClr val="533F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83" name="Freeform 288">
                <a:extLst>
                  <a:ext uri="{FF2B5EF4-FFF2-40B4-BE49-F238E27FC236}">
                    <a16:creationId xmlns:a16="http://schemas.microsoft.com/office/drawing/2014/main" id="{2C16E639-3D55-249B-EE9B-DA08D0A0C2FB}"/>
                  </a:ext>
                </a:extLst>
              </p:cNvPr>
              <p:cNvSpPr/>
              <p:nvPr/>
            </p:nvSpPr>
            <p:spPr bwMode="auto">
              <a:xfrm>
                <a:off x="2854" y="1907"/>
                <a:ext cx="48" cy="12"/>
              </a:xfrm>
              <a:custGeom>
                <a:avLst/>
                <a:gdLst>
                  <a:gd name="T0" fmla="*/ 0 w 27"/>
                  <a:gd name="T1" fmla="*/ 6 h 7"/>
                  <a:gd name="T2" fmla="*/ 4 w 27"/>
                  <a:gd name="T3" fmla="*/ 2 h 7"/>
                  <a:gd name="T4" fmla="*/ 27 w 27"/>
                  <a:gd name="T5" fmla="*/ 7 h 7"/>
                  <a:gd name="T6" fmla="*/ 0 w 27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7">
                    <a:moveTo>
                      <a:pt x="0" y="6"/>
                    </a:moveTo>
                    <a:cubicBezTo>
                      <a:pt x="1" y="5"/>
                      <a:pt x="3" y="4"/>
                      <a:pt x="4" y="2"/>
                    </a:cubicBezTo>
                    <a:cubicBezTo>
                      <a:pt x="12" y="4"/>
                      <a:pt x="21" y="0"/>
                      <a:pt x="27" y="7"/>
                    </a:cubicBezTo>
                    <a:cubicBezTo>
                      <a:pt x="18" y="7"/>
                      <a:pt x="9" y="7"/>
                      <a:pt x="0" y="6"/>
                    </a:cubicBezTo>
                    <a:close/>
                  </a:path>
                </a:pathLst>
              </a:custGeom>
              <a:solidFill>
                <a:srgbClr val="4E36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84" name="Freeform 289">
                <a:extLst>
                  <a:ext uri="{FF2B5EF4-FFF2-40B4-BE49-F238E27FC236}">
                    <a16:creationId xmlns:a16="http://schemas.microsoft.com/office/drawing/2014/main" id="{A1705F06-C530-89BC-11A7-DACC6B1F2049}"/>
                  </a:ext>
                </a:extLst>
              </p:cNvPr>
              <p:cNvSpPr/>
              <p:nvPr/>
            </p:nvSpPr>
            <p:spPr bwMode="auto">
              <a:xfrm>
                <a:off x="2765" y="1903"/>
                <a:ext cx="52" cy="9"/>
              </a:xfrm>
              <a:custGeom>
                <a:avLst/>
                <a:gdLst>
                  <a:gd name="T0" fmla="*/ 29 w 29"/>
                  <a:gd name="T1" fmla="*/ 2 h 5"/>
                  <a:gd name="T2" fmla="*/ 25 w 29"/>
                  <a:gd name="T3" fmla="*/ 5 h 5"/>
                  <a:gd name="T4" fmla="*/ 1 w 29"/>
                  <a:gd name="T5" fmla="*/ 5 h 5"/>
                  <a:gd name="T6" fmla="*/ 0 w 29"/>
                  <a:gd name="T7" fmla="*/ 3 h 5"/>
                  <a:gd name="T8" fmla="*/ 2 w 29"/>
                  <a:gd name="T9" fmla="*/ 2 h 5"/>
                  <a:gd name="T10" fmla="*/ 1 w 29"/>
                  <a:gd name="T11" fmla="*/ 0 h 5"/>
                  <a:gd name="T12" fmla="*/ 29 w 29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5">
                    <a:moveTo>
                      <a:pt x="29" y="2"/>
                    </a:moveTo>
                    <a:cubicBezTo>
                      <a:pt x="28" y="3"/>
                      <a:pt x="26" y="4"/>
                      <a:pt x="25" y="5"/>
                    </a:cubicBezTo>
                    <a:cubicBezTo>
                      <a:pt x="17" y="5"/>
                      <a:pt x="9" y="5"/>
                      <a:pt x="1" y="5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1" y="1"/>
                      <a:pt x="20" y="1"/>
                      <a:pt x="29" y="2"/>
                    </a:cubicBezTo>
                    <a:close/>
                  </a:path>
                </a:pathLst>
              </a:custGeom>
              <a:solidFill>
                <a:srgbClr val="4633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85" name="Freeform 290">
                <a:extLst>
                  <a:ext uri="{FF2B5EF4-FFF2-40B4-BE49-F238E27FC236}">
                    <a16:creationId xmlns:a16="http://schemas.microsoft.com/office/drawing/2014/main" id="{76107AF6-5503-AC9F-938C-4553D6083A1B}"/>
                  </a:ext>
                </a:extLst>
              </p:cNvPr>
              <p:cNvSpPr/>
              <p:nvPr/>
            </p:nvSpPr>
            <p:spPr bwMode="auto">
              <a:xfrm>
                <a:off x="2719" y="1697"/>
                <a:ext cx="114" cy="119"/>
              </a:xfrm>
              <a:custGeom>
                <a:avLst/>
                <a:gdLst>
                  <a:gd name="T0" fmla="*/ 42 w 64"/>
                  <a:gd name="T1" fmla="*/ 59 h 67"/>
                  <a:gd name="T2" fmla="*/ 20 w 64"/>
                  <a:gd name="T3" fmla="*/ 65 h 67"/>
                  <a:gd name="T4" fmla="*/ 0 w 64"/>
                  <a:gd name="T5" fmla="*/ 55 h 67"/>
                  <a:gd name="T6" fmla="*/ 0 w 64"/>
                  <a:gd name="T7" fmla="*/ 49 h 67"/>
                  <a:gd name="T8" fmla="*/ 1 w 64"/>
                  <a:gd name="T9" fmla="*/ 44 h 67"/>
                  <a:gd name="T10" fmla="*/ 9 w 64"/>
                  <a:gd name="T11" fmla="*/ 30 h 67"/>
                  <a:gd name="T12" fmla="*/ 24 w 64"/>
                  <a:gd name="T13" fmla="*/ 12 h 67"/>
                  <a:gd name="T14" fmla="*/ 43 w 64"/>
                  <a:gd name="T15" fmla="*/ 7 h 67"/>
                  <a:gd name="T16" fmla="*/ 63 w 64"/>
                  <a:gd name="T17" fmla="*/ 4 h 67"/>
                  <a:gd name="T18" fmla="*/ 64 w 64"/>
                  <a:gd name="T19" fmla="*/ 5 h 67"/>
                  <a:gd name="T20" fmla="*/ 52 w 64"/>
                  <a:gd name="T21" fmla="*/ 52 h 67"/>
                  <a:gd name="T22" fmla="*/ 42 w 64"/>
                  <a:gd name="T23" fmla="*/ 59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4" h="67">
                    <a:moveTo>
                      <a:pt x="42" y="59"/>
                    </a:moveTo>
                    <a:cubicBezTo>
                      <a:pt x="34" y="59"/>
                      <a:pt x="27" y="61"/>
                      <a:pt x="20" y="65"/>
                    </a:cubicBezTo>
                    <a:cubicBezTo>
                      <a:pt x="14" y="60"/>
                      <a:pt x="3" y="67"/>
                      <a:pt x="0" y="55"/>
                    </a:cubicBezTo>
                    <a:cubicBezTo>
                      <a:pt x="0" y="53"/>
                      <a:pt x="0" y="51"/>
                      <a:pt x="0" y="49"/>
                    </a:cubicBezTo>
                    <a:cubicBezTo>
                      <a:pt x="0" y="48"/>
                      <a:pt x="0" y="46"/>
                      <a:pt x="1" y="44"/>
                    </a:cubicBezTo>
                    <a:cubicBezTo>
                      <a:pt x="3" y="39"/>
                      <a:pt x="6" y="34"/>
                      <a:pt x="9" y="30"/>
                    </a:cubicBezTo>
                    <a:cubicBezTo>
                      <a:pt x="13" y="24"/>
                      <a:pt x="17" y="17"/>
                      <a:pt x="24" y="12"/>
                    </a:cubicBezTo>
                    <a:cubicBezTo>
                      <a:pt x="30" y="10"/>
                      <a:pt x="37" y="8"/>
                      <a:pt x="43" y="7"/>
                    </a:cubicBezTo>
                    <a:cubicBezTo>
                      <a:pt x="49" y="0"/>
                      <a:pt x="56" y="3"/>
                      <a:pt x="63" y="4"/>
                    </a:cubicBezTo>
                    <a:cubicBezTo>
                      <a:pt x="63" y="4"/>
                      <a:pt x="64" y="5"/>
                      <a:pt x="64" y="5"/>
                    </a:cubicBezTo>
                    <a:cubicBezTo>
                      <a:pt x="60" y="21"/>
                      <a:pt x="51" y="35"/>
                      <a:pt x="52" y="52"/>
                    </a:cubicBezTo>
                    <a:cubicBezTo>
                      <a:pt x="47" y="53"/>
                      <a:pt x="44" y="54"/>
                      <a:pt x="42" y="59"/>
                    </a:cubicBezTo>
                    <a:close/>
                  </a:path>
                </a:pathLst>
              </a:custGeom>
              <a:solidFill>
                <a:srgbClr val="DD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86" name="Freeform 291">
                <a:extLst>
                  <a:ext uri="{FF2B5EF4-FFF2-40B4-BE49-F238E27FC236}">
                    <a16:creationId xmlns:a16="http://schemas.microsoft.com/office/drawing/2014/main" id="{388B84F8-9759-9C55-00E6-A4E7C02CE486}"/>
                  </a:ext>
                </a:extLst>
              </p:cNvPr>
              <p:cNvSpPr/>
              <p:nvPr/>
            </p:nvSpPr>
            <p:spPr bwMode="auto">
              <a:xfrm>
                <a:off x="2723" y="1456"/>
                <a:ext cx="344" cy="149"/>
              </a:xfrm>
              <a:custGeom>
                <a:avLst/>
                <a:gdLst>
                  <a:gd name="T0" fmla="*/ 161 w 194"/>
                  <a:gd name="T1" fmla="*/ 5 h 84"/>
                  <a:gd name="T2" fmla="*/ 173 w 194"/>
                  <a:gd name="T3" fmla="*/ 9 h 84"/>
                  <a:gd name="T4" fmla="*/ 185 w 194"/>
                  <a:gd name="T5" fmla="*/ 21 h 84"/>
                  <a:gd name="T6" fmla="*/ 189 w 194"/>
                  <a:gd name="T7" fmla="*/ 21 h 84"/>
                  <a:gd name="T8" fmla="*/ 193 w 194"/>
                  <a:gd name="T9" fmla="*/ 21 h 84"/>
                  <a:gd name="T10" fmla="*/ 177 w 194"/>
                  <a:gd name="T11" fmla="*/ 40 h 84"/>
                  <a:gd name="T12" fmla="*/ 137 w 194"/>
                  <a:gd name="T13" fmla="*/ 50 h 84"/>
                  <a:gd name="T14" fmla="*/ 116 w 194"/>
                  <a:gd name="T15" fmla="*/ 56 h 84"/>
                  <a:gd name="T16" fmla="*/ 18 w 194"/>
                  <a:gd name="T17" fmla="*/ 81 h 84"/>
                  <a:gd name="T18" fmla="*/ 1 w 194"/>
                  <a:gd name="T19" fmla="*/ 77 h 84"/>
                  <a:gd name="T20" fmla="*/ 1 w 194"/>
                  <a:gd name="T21" fmla="*/ 72 h 84"/>
                  <a:gd name="T22" fmla="*/ 10 w 194"/>
                  <a:gd name="T23" fmla="*/ 63 h 84"/>
                  <a:gd name="T24" fmla="*/ 13 w 194"/>
                  <a:gd name="T25" fmla="*/ 60 h 84"/>
                  <a:gd name="T26" fmla="*/ 20 w 194"/>
                  <a:gd name="T27" fmla="*/ 55 h 84"/>
                  <a:gd name="T28" fmla="*/ 25 w 194"/>
                  <a:gd name="T29" fmla="*/ 51 h 84"/>
                  <a:gd name="T30" fmla="*/ 28 w 194"/>
                  <a:gd name="T31" fmla="*/ 49 h 84"/>
                  <a:gd name="T32" fmla="*/ 33 w 194"/>
                  <a:gd name="T33" fmla="*/ 45 h 84"/>
                  <a:gd name="T34" fmla="*/ 73 w 194"/>
                  <a:gd name="T35" fmla="*/ 25 h 84"/>
                  <a:gd name="T36" fmla="*/ 89 w 194"/>
                  <a:gd name="T37" fmla="*/ 17 h 84"/>
                  <a:gd name="T38" fmla="*/ 99 w 194"/>
                  <a:gd name="T39" fmla="*/ 20 h 84"/>
                  <a:gd name="T40" fmla="*/ 114 w 194"/>
                  <a:gd name="T41" fmla="*/ 13 h 84"/>
                  <a:gd name="T42" fmla="*/ 113 w 194"/>
                  <a:gd name="T43" fmla="*/ 13 h 84"/>
                  <a:gd name="T44" fmla="*/ 138 w 194"/>
                  <a:gd name="T45" fmla="*/ 9 h 84"/>
                  <a:gd name="T46" fmla="*/ 146 w 194"/>
                  <a:gd name="T47" fmla="*/ 5 h 84"/>
                  <a:gd name="T48" fmla="*/ 161 w 194"/>
                  <a:gd name="T49" fmla="*/ 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4" h="84">
                    <a:moveTo>
                      <a:pt x="161" y="5"/>
                    </a:moveTo>
                    <a:cubicBezTo>
                      <a:pt x="165" y="6"/>
                      <a:pt x="169" y="8"/>
                      <a:pt x="173" y="9"/>
                    </a:cubicBezTo>
                    <a:cubicBezTo>
                      <a:pt x="175" y="15"/>
                      <a:pt x="181" y="18"/>
                      <a:pt x="185" y="21"/>
                    </a:cubicBezTo>
                    <a:cubicBezTo>
                      <a:pt x="187" y="21"/>
                      <a:pt x="188" y="21"/>
                      <a:pt x="189" y="21"/>
                    </a:cubicBezTo>
                    <a:cubicBezTo>
                      <a:pt x="190" y="21"/>
                      <a:pt x="191" y="21"/>
                      <a:pt x="193" y="21"/>
                    </a:cubicBezTo>
                    <a:cubicBezTo>
                      <a:pt x="194" y="33"/>
                      <a:pt x="188" y="38"/>
                      <a:pt x="177" y="40"/>
                    </a:cubicBezTo>
                    <a:cubicBezTo>
                      <a:pt x="164" y="43"/>
                      <a:pt x="151" y="47"/>
                      <a:pt x="137" y="50"/>
                    </a:cubicBezTo>
                    <a:cubicBezTo>
                      <a:pt x="130" y="50"/>
                      <a:pt x="123" y="52"/>
                      <a:pt x="116" y="56"/>
                    </a:cubicBezTo>
                    <a:cubicBezTo>
                      <a:pt x="83" y="63"/>
                      <a:pt x="52" y="76"/>
                      <a:pt x="18" y="81"/>
                    </a:cubicBezTo>
                    <a:cubicBezTo>
                      <a:pt x="11" y="84"/>
                      <a:pt x="5" y="84"/>
                      <a:pt x="1" y="77"/>
                    </a:cubicBezTo>
                    <a:cubicBezTo>
                      <a:pt x="0" y="76"/>
                      <a:pt x="0" y="74"/>
                      <a:pt x="1" y="72"/>
                    </a:cubicBezTo>
                    <a:cubicBezTo>
                      <a:pt x="4" y="69"/>
                      <a:pt x="7" y="67"/>
                      <a:pt x="10" y="63"/>
                    </a:cubicBezTo>
                    <a:cubicBezTo>
                      <a:pt x="10" y="62"/>
                      <a:pt x="11" y="61"/>
                      <a:pt x="13" y="60"/>
                    </a:cubicBezTo>
                    <a:cubicBezTo>
                      <a:pt x="15" y="58"/>
                      <a:pt x="18" y="57"/>
                      <a:pt x="20" y="55"/>
                    </a:cubicBezTo>
                    <a:cubicBezTo>
                      <a:pt x="22" y="54"/>
                      <a:pt x="23" y="53"/>
                      <a:pt x="25" y="51"/>
                    </a:cubicBezTo>
                    <a:cubicBezTo>
                      <a:pt x="26" y="50"/>
                      <a:pt x="27" y="49"/>
                      <a:pt x="28" y="49"/>
                    </a:cubicBezTo>
                    <a:cubicBezTo>
                      <a:pt x="29" y="47"/>
                      <a:pt x="31" y="47"/>
                      <a:pt x="33" y="45"/>
                    </a:cubicBezTo>
                    <a:cubicBezTo>
                      <a:pt x="46" y="38"/>
                      <a:pt x="61" y="35"/>
                      <a:pt x="73" y="25"/>
                    </a:cubicBezTo>
                    <a:cubicBezTo>
                      <a:pt x="79" y="23"/>
                      <a:pt x="86" y="24"/>
                      <a:pt x="89" y="17"/>
                    </a:cubicBezTo>
                    <a:cubicBezTo>
                      <a:pt x="92" y="18"/>
                      <a:pt x="95" y="19"/>
                      <a:pt x="99" y="20"/>
                    </a:cubicBezTo>
                    <a:cubicBezTo>
                      <a:pt x="101" y="13"/>
                      <a:pt x="109" y="17"/>
                      <a:pt x="114" y="13"/>
                    </a:cubicBezTo>
                    <a:cubicBezTo>
                      <a:pt x="113" y="13"/>
                      <a:pt x="113" y="13"/>
                      <a:pt x="113" y="13"/>
                    </a:cubicBezTo>
                    <a:cubicBezTo>
                      <a:pt x="121" y="8"/>
                      <a:pt x="130" y="14"/>
                      <a:pt x="138" y="9"/>
                    </a:cubicBezTo>
                    <a:cubicBezTo>
                      <a:pt x="141" y="9"/>
                      <a:pt x="144" y="8"/>
                      <a:pt x="146" y="5"/>
                    </a:cubicBezTo>
                    <a:cubicBezTo>
                      <a:pt x="151" y="0"/>
                      <a:pt x="156" y="1"/>
                      <a:pt x="161" y="5"/>
                    </a:cubicBezTo>
                    <a:close/>
                  </a:path>
                </a:pathLst>
              </a:custGeom>
              <a:solidFill>
                <a:srgbClr val="DCBF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87" name="Freeform 292">
                <a:extLst>
                  <a:ext uri="{FF2B5EF4-FFF2-40B4-BE49-F238E27FC236}">
                    <a16:creationId xmlns:a16="http://schemas.microsoft.com/office/drawing/2014/main" id="{1195F01D-3D0A-9B86-6DDE-5FFC2C31436F}"/>
                  </a:ext>
                </a:extLst>
              </p:cNvPr>
              <p:cNvSpPr/>
              <p:nvPr/>
            </p:nvSpPr>
            <p:spPr bwMode="auto">
              <a:xfrm>
                <a:off x="2677" y="1644"/>
                <a:ext cx="85" cy="119"/>
              </a:xfrm>
              <a:custGeom>
                <a:avLst/>
                <a:gdLst>
                  <a:gd name="T0" fmla="*/ 48 w 48"/>
                  <a:gd name="T1" fmla="*/ 42 h 67"/>
                  <a:gd name="T2" fmla="*/ 35 w 48"/>
                  <a:gd name="T3" fmla="*/ 63 h 67"/>
                  <a:gd name="T4" fmla="*/ 24 w 48"/>
                  <a:gd name="T5" fmla="*/ 66 h 67"/>
                  <a:gd name="T6" fmla="*/ 19 w 48"/>
                  <a:gd name="T7" fmla="*/ 65 h 67"/>
                  <a:gd name="T8" fmla="*/ 8 w 48"/>
                  <a:gd name="T9" fmla="*/ 51 h 67"/>
                  <a:gd name="T10" fmla="*/ 1 w 48"/>
                  <a:gd name="T11" fmla="*/ 43 h 67"/>
                  <a:gd name="T12" fmla="*/ 0 w 48"/>
                  <a:gd name="T13" fmla="*/ 37 h 67"/>
                  <a:gd name="T14" fmla="*/ 8 w 48"/>
                  <a:gd name="T15" fmla="*/ 14 h 67"/>
                  <a:gd name="T16" fmla="*/ 15 w 48"/>
                  <a:gd name="T17" fmla="*/ 2 h 67"/>
                  <a:gd name="T18" fmla="*/ 25 w 48"/>
                  <a:gd name="T19" fmla="*/ 4 h 67"/>
                  <a:gd name="T20" fmla="*/ 27 w 48"/>
                  <a:gd name="T21" fmla="*/ 9 h 67"/>
                  <a:gd name="T22" fmla="*/ 27 w 48"/>
                  <a:gd name="T23" fmla="*/ 15 h 67"/>
                  <a:gd name="T24" fmla="*/ 35 w 48"/>
                  <a:gd name="T25" fmla="*/ 31 h 67"/>
                  <a:gd name="T26" fmla="*/ 40 w 48"/>
                  <a:gd name="T27" fmla="*/ 40 h 67"/>
                  <a:gd name="T28" fmla="*/ 48 w 48"/>
                  <a:gd name="T29" fmla="*/ 4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8" h="67">
                    <a:moveTo>
                      <a:pt x="48" y="42"/>
                    </a:moveTo>
                    <a:cubicBezTo>
                      <a:pt x="45" y="50"/>
                      <a:pt x="44" y="59"/>
                      <a:pt x="35" y="63"/>
                    </a:cubicBezTo>
                    <a:cubicBezTo>
                      <a:pt x="32" y="66"/>
                      <a:pt x="28" y="67"/>
                      <a:pt x="24" y="66"/>
                    </a:cubicBezTo>
                    <a:cubicBezTo>
                      <a:pt x="23" y="66"/>
                      <a:pt x="21" y="66"/>
                      <a:pt x="19" y="65"/>
                    </a:cubicBezTo>
                    <a:cubicBezTo>
                      <a:pt x="14" y="62"/>
                      <a:pt x="12" y="55"/>
                      <a:pt x="8" y="51"/>
                    </a:cubicBezTo>
                    <a:cubicBezTo>
                      <a:pt x="5" y="48"/>
                      <a:pt x="3" y="46"/>
                      <a:pt x="1" y="43"/>
                    </a:cubicBezTo>
                    <a:cubicBezTo>
                      <a:pt x="1" y="41"/>
                      <a:pt x="0" y="39"/>
                      <a:pt x="0" y="37"/>
                    </a:cubicBezTo>
                    <a:cubicBezTo>
                      <a:pt x="0" y="29"/>
                      <a:pt x="5" y="22"/>
                      <a:pt x="8" y="14"/>
                    </a:cubicBezTo>
                    <a:cubicBezTo>
                      <a:pt x="9" y="9"/>
                      <a:pt x="12" y="6"/>
                      <a:pt x="15" y="2"/>
                    </a:cubicBezTo>
                    <a:cubicBezTo>
                      <a:pt x="19" y="0"/>
                      <a:pt x="22" y="1"/>
                      <a:pt x="25" y="4"/>
                    </a:cubicBezTo>
                    <a:cubicBezTo>
                      <a:pt x="26" y="6"/>
                      <a:pt x="26" y="7"/>
                      <a:pt x="27" y="9"/>
                    </a:cubicBezTo>
                    <a:cubicBezTo>
                      <a:pt x="27" y="11"/>
                      <a:pt x="27" y="13"/>
                      <a:pt x="27" y="15"/>
                    </a:cubicBezTo>
                    <a:cubicBezTo>
                      <a:pt x="26" y="22"/>
                      <a:pt x="32" y="26"/>
                      <a:pt x="35" y="31"/>
                    </a:cubicBezTo>
                    <a:cubicBezTo>
                      <a:pt x="37" y="34"/>
                      <a:pt x="38" y="37"/>
                      <a:pt x="40" y="40"/>
                    </a:cubicBezTo>
                    <a:cubicBezTo>
                      <a:pt x="42" y="43"/>
                      <a:pt x="45" y="42"/>
                      <a:pt x="48" y="42"/>
                    </a:cubicBezTo>
                    <a:close/>
                  </a:path>
                </a:pathLst>
              </a:custGeom>
              <a:solidFill>
                <a:srgbClr val="4635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88" name="Freeform 293">
                <a:extLst>
                  <a:ext uri="{FF2B5EF4-FFF2-40B4-BE49-F238E27FC236}">
                    <a16:creationId xmlns:a16="http://schemas.microsoft.com/office/drawing/2014/main" id="{7933BEE5-3E3D-0B5D-24FF-637AC7B17F87}"/>
                  </a:ext>
                </a:extLst>
              </p:cNvPr>
              <p:cNvSpPr/>
              <p:nvPr/>
            </p:nvSpPr>
            <p:spPr bwMode="auto">
              <a:xfrm>
                <a:off x="2675" y="1575"/>
                <a:ext cx="80" cy="39"/>
              </a:xfrm>
              <a:custGeom>
                <a:avLst/>
                <a:gdLst>
                  <a:gd name="T0" fmla="*/ 28 w 45"/>
                  <a:gd name="T1" fmla="*/ 7 h 22"/>
                  <a:gd name="T2" fmla="*/ 45 w 45"/>
                  <a:gd name="T3" fmla="*/ 14 h 22"/>
                  <a:gd name="T4" fmla="*/ 12 w 45"/>
                  <a:gd name="T5" fmla="*/ 22 h 22"/>
                  <a:gd name="T6" fmla="*/ 0 w 45"/>
                  <a:gd name="T7" fmla="*/ 10 h 22"/>
                  <a:gd name="T8" fmla="*/ 15 w 45"/>
                  <a:gd name="T9" fmla="*/ 0 h 22"/>
                  <a:gd name="T10" fmla="*/ 20 w 45"/>
                  <a:gd name="T11" fmla="*/ 0 h 22"/>
                  <a:gd name="T12" fmla="*/ 28 w 45"/>
                  <a:gd name="T13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22">
                    <a:moveTo>
                      <a:pt x="28" y="7"/>
                    </a:moveTo>
                    <a:cubicBezTo>
                      <a:pt x="32" y="14"/>
                      <a:pt x="39" y="14"/>
                      <a:pt x="45" y="14"/>
                    </a:cubicBezTo>
                    <a:cubicBezTo>
                      <a:pt x="35" y="21"/>
                      <a:pt x="22" y="15"/>
                      <a:pt x="12" y="22"/>
                    </a:cubicBezTo>
                    <a:cubicBezTo>
                      <a:pt x="6" y="20"/>
                      <a:pt x="2" y="16"/>
                      <a:pt x="0" y="10"/>
                    </a:cubicBezTo>
                    <a:cubicBezTo>
                      <a:pt x="3" y="3"/>
                      <a:pt x="9" y="2"/>
                      <a:pt x="15" y="0"/>
                    </a:cubicBezTo>
                    <a:cubicBezTo>
                      <a:pt x="17" y="0"/>
                      <a:pt x="19" y="0"/>
                      <a:pt x="20" y="0"/>
                    </a:cubicBezTo>
                    <a:cubicBezTo>
                      <a:pt x="24" y="1"/>
                      <a:pt x="27" y="3"/>
                      <a:pt x="28" y="7"/>
                    </a:cubicBezTo>
                    <a:close/>
                  </a:path>
                </a:pathLst>
              </a:custGeom>
              <a:solidFill>
                <a:srgbClr val="D1B9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89" name="Freeform 294">
                <a:extLst>
                  <a:ext uri="{FF2B5EF4-FFF2-40B4-BE49-F238E27FC236}">
                    <a16:creationId xmlns:a16="http://schemas.microsoft.com/office/drawing/2014/main" id="{5833E961-DB3F-E792-D9E2-E948025E25A1}"/>
                  </a:ext>
                </a:extLst>
              </p:cNvPr>
              <p:cNvSpPr/>
              <p:nvPr/>
            </p:nvSpPr>
            <p:spPr bwMode="auto">
              <a:xfrm>
                <a:off x="2710" y="1665"/>
                <a:ext cx="34" cy="34"/>
              </a:xfrm>
              <a:custGeom>
                <a:avLst/>
                <a:gdLst>
                  <a:gd name="T0" fmla="*/ 16 w 19"/>
                  <a:gd name="T1" fmla="*/ 19 h 19"/>
                  <a:gd name="T2" fmla="*/ 4 w 19"/>
                  <a:gd name="T3" fmla="*/ 3 h 19"/>
                  <a:gd name="T4" fmla="*/ 17 w 19"/>
                  <a:gd name="T5" fmla="*/ 7 h 19"/>
                  <a:gd name="T6" fmla="*/ 16 w 19"/>
                  <a:gd name="T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9">
                    <a:moveTo>
                      <a:pt x="16" y="19"/>
                    </a:moveTo>
                    <a:cubicBezTo>
                      <a:pt x="8" y="17"/>
                      <a:pt x="0" y="15"/>
                      <a:pt x="4" y="3"/>
                    </a:cubicBezTo>
                    <a:cubicBezTo>
                      <a:pt x="10" y="0"/>
                      <a:pt x="13" y="3"/>
                      <a:pt x="17" y="7"/>
                    </a:cubicBezTo>
                    <a:cubicBezTo>
                      <a:pt x="19" y="11"/>
                      <a:pt x="19" y="15"/>
                      <a:pt x="16" y="19"/>
                    </a:cubicBezTo>
                    <a:close/>
                  </a:path>
                </a:pathLst>
              </a:custGeom>
              <a:solidFill>
                <a:srgbClr val="4C38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90" name="Freeform 295">
                <a:extLst>
                  <a:ext uri="{FF2B5EF4-FFF2-40B4-BE49-F238E27FC236}">
                    <a16:creationId xmlns:a16="http://schemas.microsoft.com/office/drawing/2014/main" id="{BD5C06F5-7E14-64CF-33CA-B13662484370}"/>
                  </a:ext>
                </a:extLst>
              </p:cNvPr>
              <p:cNvSpPr/>
              <p:nvPr/>
            </p:nvSpPr>
            <p:spPr bwMode="auto">
              <a:xfrm>
                <a:off x="2698" y="1632"/>
                <a:ext cx="41" cy="28"/>
              </a:xfrm>
              <a:custGeom>
                <a:avLst/>
                <a:gdLst>
                  <a:gd name="T0" fmla="*/ 12 w 23"/>
                  <a:gd name="T1" fmla="*/ 13 h 16"/>
                  <a:gd name="T2" fmla="*/ 3 w 23"/>
                  <a:gd name="T3" fmla="*/ 10 h 16"/>
                  <a:gd name="T4" fmla="*/ 0 w 23"/>
                  <a:gd name="T5" fmla="*/ 5 h 16"/>
                  <a:gd name="T6" fmla="*/ 15 w 23"/>
                  <a:gd name="T7" fmla="*/ 1 h 16"/>
                  <a:gd name="T8" fmla="*/ 23 w 23"/>
                  <a:gd name="T9" fmla="*/ 6 h 16"/>
                  <a:gd name="T10" fmla="*/ 12 w 23"/>
                  <a:gd name="T11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16">
                    <a:moveTo>
                      <a:pt x="12" y="13"/>
                    </a:moveTo>
                    <a:cubicBezTo>
                      <a:pt x="9" y="12"/>
                      <a:pt x="6" y="11"/>
                      <a:pt x="3" y="10"/>
                    </a:cubicBezTo>
                    <a:cubicBezTo>
                      <a:pt x="1" y="10"/>
                      <a:pt x="1" y="7"/>
                      <a:pt x="0" y="5"/>
                    </a:cubicBezTo>
                    <a:cubicBezTo>
                      <a:pt x="4" y="0"/>
                      <a:pt x="10" y="4"/>
                      <a:pt x="15" y="1"/>
                    </a:cubicBezTo>
                    <a:cubicBezTo>
                      <a:pt x="18" y="2"/>
                      <a:pt x="23" y="1"/>
                      <a:pt x="23" y="6"/>
                    </a:cubicBezTo>
                    <a:cubicBezTo>
                      <a:pt x="19" y="8"/>
                      <a:pt x="19" y="16"/>
                      <a:pt x="12" y="13"/>
                    </a:cubicBezTo>
                    <a:close/>
                  </a:path>
                </a:pathLst>
              </a:custGeom>
              <a:solidFill>
                <a:srgbClr val="C4AF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91" name="Freeform 296">
                <a:extLst>
                  <a:ext uri="{FF2B5EF4-FFF2-40B4-BE49-F238E27FC236}">
                    <a16:creationId xmlns:a16="http://schemas.microsoft.com/office/drawing/2014/main" id="{989E0456-C4D3-A39A-774D-F81D47919F9B}"/>
                  </a:ext>
                </a:extLst>
              </p:cNvPr>
              <p:cNvSpPr/>
              <p:nvPr/>
            </p:nvSpPr>
            <p:spPr bwMode="auto">
              <a:xfrm>
                <a:off x="2717" y="1655"/>
                <a:ext cx="43" cy="23"/>
              </a:xfrm>
              <a:custGeom>
                <a:avLst/>
                <a:gdLst>
                  <a:gd name="T0" fmla="*/ 13 w 24"/>
                  <a:gd name="T1" fmla="*/ 13 h 13"/>
                  <a:gd name="T2" fmla="*/ 0 w 24"/>
                  <a:gd name="T3" fmla="*/ 9 h 13"/>
                  <a:gd name="T4" fmla="*/ 1 w 24"/>
                  <a:gd name="T5" fmla="*/ 5 h 13"/>
                  <a:gd name="T6" fmla="*/ 13 w 24"/>
                  <a:gd name="T7" fmla="*/ 1 h 13"/>
                  <a:gd name="T8" fmla="*/ 13 w 24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3">
                    <a:moveTo>
                      <a:pt x="13" y="13"/>
                    </a:moveTo>
                    <a:cubicBezTo>
                      <a:pt x="8" y="11"/>
                      <a:pt x="4" y="10"/>
                      <a:pt x="0" y="9"/>
                    </a:cubicBezTo>
                    <a:cubicBezTo>
                      <a:pt x="0" y="7"/>
                      <a:pt x="0" y="6"/>
                      <a:pt x="1" y="5"/>
                    </a:cubicBezTo>
                    <a:cubicBezTo>
                      <a:pt x="4" y="2"/>
                      <a:pt x="8" y="0"/>
                      <a:pt x="13" y="1"/>
                    </a:cubicBezTo>
                    <a:cubicBezTo>
                      <a:pt x="24" y="5"/>
                      <a:pt x="11" y="9"/>
                      <a:pt x="13" y="13"/>
                    </a:cubicBezTo>
                    <a:close/>
                  </a:path>
                </a:pathLst>
              </a:custGeom>
              <a:solidFill>
                <a:srgbClr val="2F24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92" name="Freeform 297">
                <a:extLst>
                  <a:ext uri="{FF2B5EF4-FFF2-40B4-BE49-F238E27FC236}">
                    <a16:creationId xmlns:a16="http://schemas.microsoft.com/office/drawing/2014/main" id="{07667793-71AD-AF10-D361-794EA302169D}"/>
                  </a:ext>
                </a:extLst>
              </p:cNvPr>
              <p:cNvSpPr/>
              <p:nvPr/>
            </p:nvSpPr>
            <p:spPr bwMode="auto">
              <a:xfrm>
                <a:off x="2719" y="1640"/>
                <a:ext cx="21" cy="25"/>
              </a:xfrm>
              <a:custGeom>
                <a:avLst/>
                <a:gdLst>
                  <a:gd name="T0" fmla="*/ 12 w 12"/>
                  <a:gd name="T1" fmla="*/ 9 h 14"/>
                  <a:gd name="T2" fmla="*/ 0 w 12"/>
                  <a:gd name="T3" fmla="*/ 13 h 14"/>
                  <a:gd name="T4" fmla="*/ 0 w 12"/>
                  <a:gd name="T5" fmla="*/ 8 h 14"/>
                  <a:gd name="T6" fmla="*/ 11 w 12"/>
                  <a:gd name="T7" fmla="*/ 1 h 14"/>
                  <a:gd name="T8" fmla="*/ 12 w 12"/>
                  <a:gd name="T9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4">
                    <a:moveTo>
                      <a:pt x="12" y="9"/>
                    </a:moveTo>
                    <a:cubicBezTo>
                      <a:pt x="9" y="14"/>
                      <a:pt x="4" y="13"/>
                      <a:pt x="0" y="13"/>
                    </a:cubicBezTo>
                    <a:cubicBezTo>
                      <a:pt x="0" y="11"/>
                      <a:pt x="0" y="10"/>
                      <a:pt x="0" y="8"/>
                    </a:cubicBezTo>
                    <a:cubicBezTo>
                      <a:pt x="3" y="5"/>
                      <a:pt x="5" y="0"/>
                      <a:pt x="11" y="1"/>
                    </a:cubicBezTo>
                    <a:cubicBezTo>
                      <a:pt x="11" y="3"/>
                      <a:pt x="12" y="6"/>
                      <a:pt x="12" y="9"/>
                    </a:cubicBezTo>
                    <a:close/>
                  </a:path>
                </a:pathLst>
              </a:custGeom>
              <a:solidFill>
                <a:srgbClr val="665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93" name="Freeform 298">
                <a:extLst>
                  <a:ext uri="{FF2B5EF4-FFF2-40B4-BE49-F238E27FC236}">
                    <a16:creationId xmlns:a16="http://schemas.microsoft.com/office/drawing/2014/main" id="{E33CB173-C8CC-60D1-9651-125F881E5112}"/>
                  </a:ext>
                </a:extLst>
              </p:cNvPr>
              <p:cNvSpPr/>
              <p:nvPr/>
            </p:nvSpPr>
            <p:spPr bwMode="auto">
              <a:xfrm>
                <a:off x="2774" y="1642"/>
                <a:ext cx="43" cy="14"/>
              </a:xfrm>
              <a:custGeom>
                <a:avLst/>
                <a:gdLst>
                  <a:gd name="T0" fmla="*/ 5 w 24"/>
                  <a:gd name="T1" fmla="*/ 0 h 8"/>
                  <a:gd name="T2" fmla="*/ 24 w 24"/>
                  <a:gd name="T3" fmla="*/ 1 h 8"/>
                  <a:gd name="T4" fmla="*/ 0 w 24"/>
                  <a:gd name="T5" fmla="*/ 8 h 8"/>
                  <a:gd name="T6" fmla="*/ 5 w 24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8">
                    <a:moveTo>
                      <a:pt x="5" y="0"/>
                    </a:moveTo>
                    <a:cubicBezTo>
                      <a:pt x="9" y="0"/>
                      <a:pt x="14" y="0"/>
                      <a:pt x="24" y="1"/>
                    </a:cubicBezTo>
                    <a:cubicBezTo>
                      <a:pt x="13" y="4"/>
                      <a:pt x="7" y="6"/>
                      <a:pt x="0" y="8"/>
                    </a:cubicBezTo>
                    <a:cubicBezTo>
                      <a:pt x="2" y="5"/>
                      <a:pt x="3" y="2"/>
                      <a:pt x="5" y="0"/>
                    </a:cubicBezTo>
                    <a:close/>
                  </a:path>
                </a:pathLst>
              </a:custGeom>
              <a:solidFill>
                <a:srgbClr val="614A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94" name="Freeform 299">
                <a:extLst>
                  <a:ext uri="{FF2B5EF4-FFF2-40B4-BE49-F238E27FC236}">
                    <a16:creationId xmlns:a16="http://schemas.microsoft.com/office/drawing/2014/main" id="{D93C5EA0-9075-A8F2-347A-20EE219D6B16}"/>
                  </a:ext>
                </a:extLst>
              </p:cNvPr>
              <p:cNvSpPr/>
              <p:nvPr/>
            </p:nvSpPr>
            <p:spPr bwMode="auto">
              <a:xfrm>
                <a:off x="2795" y="1694"/>
                <a:ext cx="36" cy="16"/>
              </a:xfrm>
              <a:custGeom>
                <a:avLst/>
                <a:gdLst>
                  <a:gd name="T0" fmla="*/ 20 w 20"/>
                  <a:gd name="T1" fmla="*/ 6 h 9"/>
                  <a:gd name="T2" fmla="*/ 0 w 20"/>
                  <a:gd name="T3" fmla="*/ 9 h 9"/>
                  <a:gd name="T4" fmla="*/ 20 w 20"/>
                  <a:gd name="T5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9">
                    <a:moveTo>
                      <a:pt x="20" y="6"/>
                    </a:moveTo>
                    <a:cubicBezTo>
                      <a:pt x="13" y="7"/>
                      <a:pt x="7" y="8"/>
                      <a:pt x="0" y="9"/>
                    </a:cubicBezTo>
                    <a:cubicBezTo>
                      <a:pt x="6" y="0"/>
                      <a:pt x="12" y="1"/>
                      <a:pt x="20" y="6"/>
                    </a:cubicBezTo>
                    <a:close/>
                  </a:path>
                </a:pathLst>
              </a:custGeom>
              <a:solidFill>
                <a:srgbClr val="8C6E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95" name="Freeform 300">
                <a:extLst>
                  <a:ext uri="{FF2B5EF4-FFF2-40B4-BE49-F238E27FC236}">
                    <a16:creationId xmlns:a16="http://schemas.microsoft.com/office/drawing/2014/main" id="{1CF5D21F-DA08-ED79-AB25-9AB2102D6E3F}"/>
                  </a:ext>
                </a:extLst>
              </p:cNvPr>
              <p:cNvSpPr/>
              <p:nvPr/>
            </p:nvSpPr>
            <p:spPr bwMode="auto">
              <a:xfrm>
                <a:off x="3072" y="1493"/>
                <a:ext cx="30" cy="25"/>
              </a:xfrm>
              <a:custGeom>
                <a:avLst/>
                <a:gdLst>
                  <a:gd name="T0" fmla="*/ 0 w 17"/>
                  <a:gd name="T1" fmla="*/ 0 h 14"/>
                  <a:gd name="T2" fmla="*/ 9 w 17"/>
                  <a:gd name="T3" fmla="*/ 0 h 14"/>
                  <a:gd name="T4" fmla="*/ 12 w 17"/>
                  <a:gd name="T5" fmla="*/ 10 h 14"/>
                  <a:gd name="T6" fmla="*/ 0 w 17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4">
                    <a:moveTo>
                      <a:pt x="0" y="0"/>
                    </a:moveTo>
                    <a:cubicBezTo>
                      <a:pt x="3" y="0"/>
                      <a:pt x="6" y="0"/>
                      <a:pt x="9" y="0"/>
                    </a:cubicBezTo>
                    <a:cubicBezTo>
                      <a:pt x="12" y="3"/>
                      <a:pt x="17" y="8"/>
                      <a:pt x="12" y="10"/>
                    </a:cubicBezTo>
                    <a:cubicBezTo>
                      <a:pt x="4" y="14"/>
                      <a:pt x="1" y="7"/>
                      <a:pt x="0" y="0"/>
                    </a:cubicBezTo>
                    <a:close/>
                  </a:path>
                </a:pathLst>
              </a:custGeom>
              <a:solidFill>
                <a:srgbClr val="334A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96" name="Freeform 301">
                <a:extLst>
                  <a:ext uri="{FF2B5EF4-FFF2-40B4-BE49-F238E27FC236}">
                    <a16:creationId xmlns:a16="http://schemas.microsoft.com/office/drawing/2014/main" id="{EE26A2A9-F548-E384-9CF4-BBA74074A9D7}"/>
                  </a:ext>
                </a:extLst>
              </p:cNvPr>
              <p:cNvSpPr/>
              <p:nvPr/>
            </p:nvSpPr>
            <p:spPr bwMode="auto">
              <a:xfrm>
                <a:off x="2985" y="1957"/>
                <a:ext cx="270" cy="76"/>
              </a:xfrm>
              <a:custGeom>
                <a:avLst/>
                <a:gdLst>
                  <a:gd name="T0" fmla="*/ 9 w 152"/>
                  <a:gd name="T1" fmla="*/ 3 h 43"/>
                  <a:gd name="T2" fmla="*/ 18 w 152"/>
                  <a:gd name="T3" fmla="*/ 6 h 43"/>
                  <a:gd name="T4" fmla="*/ 46 w 152"/>
                  <a:gd name="T5" fmla="*/ 7 h 43"/>
                  <a:gd name="T6" fmla="*/ 61 w 152"/>
                  <a:gd name="T7" fmla="*/ 11 h 43"/>
                  <a:gd name="T8" fmla="*/ 98 w 152"/>
                  <a:gd name="T9" fmla="*/ 23 h 43"/>
                  <a:gd name="T10" fmla="*/ 135 w 152"/>
                  <a:gd name="T11" fmla="*/ 25 h 43"/>
                  <a:gd name="T12" fmla="*/ 151 w 152"/>
                  <a:gd name="T13" fmla="*/ 34 h 43"/>
                  <a:gd name="T14" fmla="*/ 150 w 152"/>
                  <a:gd name="T15" fmla="*/ 43 h 43"/>
                  <a:gd name="T16" fmla="*/ 144 w 152"/>
                  <a:gd name="T17" fmla="*/ 43 h 43"/>
                  <a:gd name="T18" fmla="*/ 126 w 152"/>
                  <a:gd name="T19" fmla="*/ 40 h 43"/>
                  <a:gd name="T20" fmla="*/ 110 w 152"/>
                  <a:gd name="T21" fmla="*/ 35 h 43"/>
                  <a:gd name="T22" fmla="*/ 81 w 152"/>
                  <a:gd name="T23" fmla="*/ 31 h 43"/>
                  <a:gd name="T24" fmla="*/ 54 w 152"/>
                  <a:gd name="T25" fmla="*/ 27 h 43"/>
                  <a:gd name="T26" fmla="*/ 45 w 152"/>
                  <a:gd name="T27" fmla="*/ 23 h 43"/>
                  <a:gd name="T28" fmla="*/ 21 w 152"/>
                  <a:gd name="T29" fmla="*/ 20 h 43"/>
                  <a:gd name="T30" fmla="*/ 0 w 152"/>
                  <a:gd name="T31" fmla="*/ 11 h 43"/>
                  <a:gd name="T32" fmla="*/ 1 w 152"/>
                  <a:gd name="T33" fmla="*/ 4 h 43"/>
                  <a:gd name="T34" fmla="*/ 9 w 152"/>
                  <a:gd name="T35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2" h="43">
                    <a:moveTo>
                      <a:pt x="9" y="3"/>
                    </a:moveTo>
                    <a:cubicBezTo>
                      <a:pt x="11" y="6"/>
                      <a:pt x="14" y="7"/>
                      <a:pt x="18" y="6"/>
                    </a:cubicBezTo>
                    <a:cubicBezTo>
                      <a:pt x="27" y="1"/>
                      <a:pt x="37" y="11"/>
                      <a:pt x="46" y="7"/>
                    </a:cubicBezTo>
                    <a:cubicBezTo>
                      <a:pt x="51" y="10"/>
                      <a:pt x="56" y="11"/>
                      <a:pt x="61" y="11"/>
                    </a:cubicBezTo>
                    <a:cubicBezTo>
                      <a:pt x="71" y="23"/>
                      <a:pt x="85" y="22"/>
                      <a:pt x="98" y="23"/>
                    </a:cubicBezTo>
                    <a:cubicBezTo>
                      <a:pt x="110" y="27"/>
                      <a:pt x="123" y="24"/>
                      <a:pt x="135" y="25"/>
                    </a:cubicBezTo>
                    <a:cubicBezTo>
                      <a:pt x="142" y="24"/>
                      <a:pt x="147" y="28"/>
                      <a:pt x="151" y="34"/>
                    </a:cubicBezTo>
                    <a:cubicBezTo>
                      <a:pt x="152" y="37"/>
                      <a:pt x="152" y="40"/>
                      <a:pt x="150" y="43"/>
                    </a:cubicBezTo>
                    <a:cubicBezTo>
                      <a:pt x="148" y="43"/>
                      <a:pt x="146" y="43"/>
                      <a:pt x="144" y="43"/>
                    </a:cubicBezTo>
                    <a:cubicBezTo>
                      <a:pt x="138" y="39"/>
                      <a:pt x="132" y="42"/>
                      <a:pt x="126" y="40"/>
                    </a:cubicBezTo>
                    <a:cubicBezTo>
                      <a:pt x="121" y="38"/>
                      <a:pt x="115" y="38"/>
                      <a:pt x="110" y="35"/>
                    </a:cubicBezTo>
                    <a:cubicBezTo>
                      <a:pt x="99" y="41"/>
                      <a:pt x="91" y="34"/>
                      <a:pt x="81" y="31"/>
                    </a:cubicBezTo>
                    <a:cubicBezTo>
                      <a:pt x="72" y="29"/>
                      <a:pt x="63" y="29"/>
                      <a:pt x="54" y="27"/>
                    </a:cubicBezTo>
                    <a:cubicBezTo>
                      <a:pt x="51" y="26"/>
                      <a:pt x="48" y="24"/>
                      <a:pt x="45" y="23"/>
                    </a:cubicBezTo>
                    <a:cubicBezTo>
                      <a:pt x="37" y="22"/>
                      <a:pt x="29" y="21"/>
                      <a:pt x="21" y="20"/>
                    </a:cubicBezTo>
                    <a:cubicBezTo>
                      <a:pt x="15" y="15"/>
                      <a:pt x="4" y="21"/>
                      <a:pt x="0" y="11"/>
                    </a:cubicBezTo>
                    <a:cubicBezTo>
                      <a:pt x="6" y="9"/>
                      <a:pt x="2" y="6"/>
                      <a:pt x="1" y="4"/>
                    </a:cubicBezTo>
                    <a:cubicBezTo>
                      <a:pt x="4" y="0"/>
                      <a:pt x="6" y="1"/>
                      <a:pt x="9" y="3"/>
                    </a:cubicBezTo>
                    <a:close/>
                  </a:path>
                </a:pathLst>
              </a:custGeom>
              <a:solidFill>
                <a:srgbClr val="BCA2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97" name="Freeform 302">
                <a:extLst>
                  <a:ext uri="{FF2B5EF4-FFF2-40B4-BE49-F238E27FC236}">
                    <a16:creationId xmlns:a16="http://schemas.microsoft.com/office/drawing/2014/main" id="{9EA8FDB8-9A04-D445-8AB3-4D8EE98BA45A}"/>
                  </a:ext>
                </a:extLst>
              </p:cNvPr>
              <p:cNvSpPr/>
              <p:nvPr/>
            </p:nvSpPr>
            <p:spPr bwMode="auto">
              <a:xfrm>
                <a:off x="3225" y="1980"/>
                <a:ext cx="35" cy="39"/>
              </a:xfrm>
              <a:custGeom>
                <a:avLst/>
                <a:gdLst>
                  <a:gd name="T0" fmla="*/ 14 w 20"/>
                  <a:gd name="T1" fmla="*/ 22 h 22"/>
                  <a:gd name="T2" fmla="*/ 2 w 20"/>
                  <a:gd name="T3" fmla="*/ 14 h 22"/>
                  <a:gd name="T4" fmla="*/ 1 w 20"/>
                  <a:gd name="T5" fmla="*/ 11 h 22"/>
                  <a:gd name="T6" fmla="*/ 2 w 20"/>
                  <a:gd name="T7" fmla="*/ 10 h 22"/>
                  <a:gd name="T8" fmla="*/ 2 w 20"/>
                  <a:gd name="T9" fmla="*/ 6 h 22"/>
                  <a:gd name="T10" fmla="*/ 10 w 20"/>
                  <a:gd name="T11" fmla="*/ 0 h 22"/>
                  <a:gd name="T12" fmla="*/ 17 w 20"/>
                  <a:gd name="T13" fmla="*/ 17 h 22"/>
                  <a:gd name="T14" fmla="*/ 14 w 20"/>
                  <a:gd name="T1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22">
                    <a:moveTo>
                      <a:pt x="14" y="22"/>
                    </a:moveTo>
                    <a:cubicBezTo>
                      <a:pt x="10" y="19"/>
                      <a:pt x="6" y="16"/>
                      <a:pt x="2" y="14"/>
                    </a:cubicBezTo>
                    <a:cubicBezTo>
                      <a:pt x="1" y="13"/>
                      <a:pt x="0" y="12"/>
                      <a:pt x="1" y="11"/>
                    </a:cubicBezTo>
                    <a:cubicBezTo>
                      <a:pt x="1" y="10"/>
                      <a:pt x="2" y="10"/>
                      <a:pt x="2" y="10"/>
                    </a:cubicBezTo>
                    <a:cubicBezTo>
                      <a:pt x="2" y="8"/>
                      <a:pt x="2" y="7"/>
                      <a:pt x="2" y="6"/>
                    </a:cubicBezTo>
                    <a:cubicBezTo>
                      <a:pt x="4" y="3"/>
                      <a:pt x="6" y="1"/>
                      <a:pt x="10" y="0"/>
                    </a:cubicBezTo>
                    <a:cubicBezTo>
                      <a:pt x="20" y="3"/>
                      <a:pt x="16" y="11"/>
                      <a:pt x="17" y="17"/>
                    </a:cubicBezTo>
                    <a:cubicBezTo>
                      <a:pt x="16" y="19"/>
                      <a:pt x="16" y="20"/>
                      <a:pt x="14" y="22"/>
                    </a:cubicBezTo>
                    <a:close/>
                  </a:path>
                </a:pathLst>
              </a:custGeom>
              <a:solidFill>
                <a:srgbClr val="382B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98" name="Freeform 303">
                <a:extLst>
                  <a:ext uri="{FF2B5EF4-FFF2-40B4-BE49-F238E27FC236}">
                    <a16:creationId xmlns:a16="http://schemas.microsoft.com/office/drawing/2014/main" id="{57076B68-1E99-B3C0-7108-A8ECD089B6D0}"/>
                  </a:ext>
                </a:extLst>
              </p:cNvPr>
              <p:cNvSpPr/>
              <p:nvPr/>
            </p:nvSpPr>
            <p:spPr bwMode="auto">
              <a:xfrm>
                <a:off x="3159" y="1998"/>
                <a:ext cx="69" cy="12"/>
              </a:xfrm>
              <a:custGeom>
                <a:avLst/>
                <a:gdLst>
                  <a:gd name="T0" fmla="*/ 39 w 39"/>
                  <a:gd name="T1" fmla="*/ 0 h 7"/>
                  <a:gd name="T2" fmla="*/ 39 w 39"/>
                  <a:gd name="T3" fmla="*/ 4 h 7"/>
                  <a:gd name="T4" fmla="*/ 0 w 39"/>
                  <a:gd name="T5" fmla="*/ 0 h 7"/>
                  <a:gd name="T6" fmla="*/ 39 w 39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7">
                    <a:moveTo>
                      <a:pt x="39" y="0"/>
                    </a:moveTo>
                    <a:cubicBezTo>
                      <a:pt x="39" y="1"/>
                      <a:pt x="39" y="2"/>
                      <a:pt x="39" y="4"/>
                    </a:cubicBezTo>
                    <a:cubicBezTo>
                      <a:pt x="26" y="4"/>
                      <a:pt x="13" y="7"/>
                      <a:pt x="0" y="0"/>
                    </a:cubicBezTo>
                    <a:cubicBezTo>
                      <a:pt x="13" y="0"/>
                      <a:pt x="26" y="0"/>
                      <a:pt x="39" y="0"/>
                    </a:cubicBezTo>
                    <a:close/>
                  </a:path>
                </a:pathLst>
              </a:custGeom>
              <a:solidFill>
                <a:srgbClr val="4C3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99" name="Freeform 304">
                <a:extLst>
                  <a:ext uri="{FF2B5EF4-FFF2-40B4-BE49-F238E27FC236}">
                    <a16:creationId xmlns:a16="http://schemas.microsoft.com/office/drawing/2014/main" id="{564B830F-B4E6-F513-4262-5B10CB61F6D7}"/>
                  </a:ext>
                </a:extLst>
              </p:cNvPr>
              <p:cNvSpPr/>
              <p:nvPr/>
            </p:nvSpPr>
            <p:spPr bwMode="auto">
              <a:xfrm>
                <a:off x="3189" y="1976"/>
                <a:ext cx="55" cy="16"/>
              </a:xfrm>
              <a:custGeom>
                <a:avLst/>
                <a:gdLst>
                  <a:gd name="T0" fmla="*/ 30 w 31"/>
                  <a:gd name="T1" fmla="*/ 4 h 9"/>
                  <a:gd name="T2" fmla="*/ 22 w 31"/>
                  <a:gd name="T3" fmla="*/ 8 h 9"/>
                  <a:gd name="T4" fmla="*/ 0 w 31"/>
                  <a:gd name="T5" fmla="*/ 5 h 9"/>
                  <a:gd name="T6" fmla="*/ 25 w 31"/>
                  <a:gd name="T7" fmla="*/ 0 h 9"/>
                  <a:gd name="T8" fmla="*/ 29 w 31"/>
                  <a:gd name="T9" fmla="*/ 0 h 9"/>
                  <a:gd name="T10" fmla="*/ 31 w 31"/>
                  <a:gd name="T11" fmla="*/ 2 h 9"/>
                  <a:gd name="T12" fmla="*/ 30 w 31"/>
                  <a:gd name="T1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9">
                    <a:moveTo>
                      <a:pt x="30" y="4"/>
                    </a:moveTo>
                    <a:cubicBezTo>
                      <a:pt x="28" y="5"/>
                      <a:pt x="25" y="7"/>
                      <a:pt x="22" y="8"/>
                    </a:cubicBezTo>
                    <a:cubicBezTo>
                      <a:pt x="14" y="7"/>
                      <a:pt x="7" y="9"/>
                      <a:pt x="0" y="5"/>
                    </a:cubicBezTo>
                    <a:cubicBezTo>
                      <a:pt x="8" y="3"/>
                      <a:pt x="18" y="7"/>
                      <a:pt x="25" y="0"/>
                    </a:cubicBezTo>
                    <a:cubicBezTo>
                      <a:pt x="27" y="0"/>
                      <a:pt x="28" y="0"/>
                      <a:pt x="29" y="0"/>
                    </a:cubicBezTo>
                    <a:cubicBezTo>
                      <a:pt x="31" y="1"/>
                      <a:pt x="31" y="1"/>
                      <a:pt x="31" y="2"/>
                    </a:cubicBezTo>
                    <a:cubicBezTo>
                      <a:pt x="31" y="3"/>
                      <a:pt x="31" y="4"/>
                      <a:pt x="30" y="4"/>
                    </a:cubicBezTo>
                    <a:close/>
                  </a:path>
                </a:pathLst>
              </a:custGeom>
              <a:solidFill>
                <a:srgbClr val="412B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00" name="Freeform 305">
                <a:extLst>
                  <a:ext uri="{FF2B5EF4-FFF2-40B4-BE49-F238E27FC236}">
                    <a16:creationId xmlns:a16="http://schemas.microsoft.com/office/drawing/2014/main" id="{4F7D6CD5-B81C-D2B2-CE60-67FA11582F67}"/>
                  </a:ext>
                </a:extLst>
              </p:cNvPr>
              <p:cNvSpPr/>
              <p:nvPr/>
            </p:nvSpPr>
            <p:spPr bwMode="auto">
              <a:xfrm>
                <a:off x="3233" y="1934"/>
                <a:ext cx="48" cy="85"/>
              </a:xfrm>
              <a:custGeom>
                <a:avLst/>
                <a:gdLst>
                  <a:gd name="T0" fmla="*/ 5 w 27"/>
                  <a:gd name="T1" fmla="*/ 28 h 48"/>
                  <a:gd name="T2" fmla="*/ 4 w 27"/>
                  <a:gd name="T3" fmla="*/ 24 h 48"/>
                  <a:gd name="T4" fmla="*/ 8 w 27"/>
                  <a:gd name="T5" fmla="*/ 4 h 48"/>
                  <a:gd name="T6" fmla="*/ 17 w 27"/>
                  <a:gd name="T7" fmla="*/ 0 h 48"/>
                  <a:gd name="T8" fmla="*/ 22 w 27"/>
                  <a:gd name="T9" fmla="*/ 3 h 48"/>
                  <a:gd name="T10" fmla="*/ 21 w 27"/>
                  <a:gd name="T11" fmla="*/ 4 h 48"/>
                  <a:gd name="T12" fmla="*/ 24 w 27"/>
                  <a:gd name="T13" fmla="*/ 44 h 48"/>
                  <a:gd name="T14" fmla="*/ 23 w 27"/>
                  <a:gd name="T15" fmla="*/ 44 h 48"/>
                  <a:gd name="T16" fmla="*/ 10 w 27"/>
                  <a:gd name="T17" fmla="*/ 44 h 48"/>
                  <a:gd name="T18" fmla="*/ 5 w 27"/>
                  <a:gd name="T19" fmla="*/ 2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48">
                    <a:moveTo>
                      <a:pt x="5" y="28"/>
                    </a:moveTo>
                    <a:cubicBezTo>
                      <a:pt x="5" y="27"/>
                      <a:pt x="5" y="25"/>
                      <a:pt x="4" y="24"/>
                    </a:cubicBezTo>
                    <a:cubicBezTo>
                      <a:pt x="6" y="17"/>
                      <a:pt x="7" y="11"/>
                      <a:pt x="8" y="4"/>
                    </a:cubicBezTo>
                    <a:cubicBezTo>
                      <a:pt x="10" y="0"/>
                      <a:pt x="13" y="0"/>
                      <a:pt x="17" y="0"/>
                    </a:cubicBezTo>
                    <a:cubicBezTo>
                      <a:pt x="19" y="1"/>
                      <a:pt x="20" y="2"/>
                      <a:pt x="22" y="3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7" y="17"/>
                      <a:pt x="11" y="32"/>
                      <a:pt x="24" y="44"/>
                    </a:cubicBezTo>
                    <a:cubicBezTo>
                      <a:pt x="24" y="44"/>
                      <a:pt x="23" y="44"/>
                      <a:pt x="23" y="44"/>
                    </a:cubicBezTo>
                    <a:cubicBezTo>
                      <a:pt x="19" y="47"/>
                      <a:pt x="14" y="48"/>
                      <a:pt x="10" y="44"/>
                    </a:cubicBezTo>
                    <a:cubicBezTo>
                      <a:pt x="0" y="41"/>
                      <a:pt x="15" y="31"/>
                      <a:pt x="5" y="28"/>
                    </a:cubicBezTo>
                    <a:close/>
                  </a:path>
                </a:pathLst>
              </a:custGeom>
              <a:solidFill>
                <a:srgbClr val="EDDE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01" name="Freeform 306">
                <a:extLst>
                  <a:ext uri="{FF2B5EF4-FFF2-40B4-BE49-F238E27FC236}">
                    <a16:creationId xmlns:a16="http://schemas.microsoft.com/office/drawing/2014/main" id="{917EE4C0-02F2-3377-9D10-BDBF2B75DD38}"/>
                  </a:ext>
                </a:extLst>
              </p:cNvPr>
              <p:cNvSpPr/>
              <p:nvPr/>
            </p:nvSpPr>
            <p:spPr bwMode="auto">
              <a:xfrm>
                <a:off x="3264" y="1910"/>
                <a:ext cx="8" cy="29"/>
              </a:xfrm>
              <a:custGeom>
                <a:avLst/>
                <a:gdLst>
                  <a:gd name="T0" fmla="*/ 5 w 5"/>
                  <a:gd name="T1" fmla="*/ 16 h 16"/>
                  <a:gd name="T2" fmla="*/ 0 w 5"/>
                  <a:gd name="T3" fmla="*/ 13 h 16"/>
                  <a:gd name="T4" fmla="*/ 1 w 5"/>
                  <a:gd name="T5" fmla="*/ 0 h 16"/>
                  <a:gd name="T6" fmla="*/ 4 w 5"/>
                  <a:gd name="T7" fmla="*/ 3 h 16"/>
                  <a:gd name="T8" fmla="*/ 5 w 5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6">
                    <a:moveTo>
                      <a:pt x="5" y="16"/>
                    </a:moveTo>
                    <a:cubicBezTo>
                      <a:pt x="3" y="15"/>
                      <a:pt x="2" y="14"/>
                      <a:pt x="0" y="13"/>
                    </a:cubicBezTo>
                    <a:cubicBezTo>
                      <a:pt x="0" y="9"/>
                      <a:pt x="1" y="4"/>
                      <a:pt x="1" y="0"/>
                    </a:cubicBezTo>
                    <a:cubicBezTo>
                      <a:pt x="2" y="1"/>
                      <a:pt x="3" y="2"/>
                      <a:pt x="4" y="3"/>
                    </a:cubicBezTo>
                    <a:cubicBezTo>
                      <a:pt x="4" y="7"/>
                      <a:pt x="4" y="12"/>
                      <a:pt x="5" y="16"/>
                    </a:cubicBezTo>
                    <a:close/>
                  </a:path>
                </a:pathLst>
              </a:custGeom>
              <a:solidFill>
                <a:srgbClr val="6354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02" name="Freeform 307">
                <a:extLst>
                  <a:ext uri="{FF2B5EF4-FFF2-40B4-BE49-F238E27FC236}">
                    <a16:creationId xmlns:a16="http://schemas.microsoft.com/office/drawing/2014/main" id="{7A3B15D5-D5F9-525E-918E-8253C9849088}"/>
                  </a:ext>
                </a:extLst>
              </p:cNvPr>
              <p:cNvSpPr/>
              <p:nvPr/>
            </p:nvSpPr>
            <p:spPr bwMode="auto">
              <a:xfrm>
                <a:off x="3017" y="1957"/>
                <a:ext cx="50" cy="28"/>
              </a:xfrm>
              <a:custGeom>
                <a:avLst/>
                <a:gdLst>
                  <a:gd name="T0" fmla="*/ 28 w 28"/>
                  <a:gd name="T1" fmla="*/ 7 h 16"/>
                  <a:gd name="T2" fmla="*/ 0 w 28"/>
                  <a:gd name="T3" fmla="*/ 6 h 16"/>
                  <a:gd name="T4" fmla="*/ 4 w 28"/>
                  <a:gd name="T5" fmla="*/ 2 h 16"/>
                  <a:gd name="T6" fmla="*/ 24 w 28"/>
                  <a:gd name="T7" fmla="*/ 3 h 16"/>
                  <a:gd name="T8" fmla="*/ 26 w 28"/>
                  <a:gd name="T9" fmla="*/ 3 h 16"/>
                  <a:gd name="T10" fmla="*/ 28 w 28"/>
                  <a:gd name="T11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16">
                    <a:moveTo>
                      <a:pt x="28" y="7"/>
                    </a:moveTo>
                    <a:cubicBezTo>
                      <a:pt x="18" y="16"/>
                      <a:pt x="9" y="3"/>
                      <a:pt x="0" y="6"/>
                    </a:cubicBezTo>
                    <a:cubicBezTo>
                      <a:pt x="1" y="5"/>
                      <a:pt x="2" y="4"/>
                      <a:pt x="4" y="2"/>
                    </a:cubicBezTo>
                    <a:cubicBezTo>
                      <a:pt x="11" y="0"/>
                      <a:pt x="17" y="9"/>
                      <a:pt x="24" y="3"/>
                    </a:cubicBezTo>
                    <a:cubicBezTo>
                      <a:pt x="25" y="3"/>
                      <a:pt x="26" y="3"/>
                      <a:pt x="26" y="3"/>
                    </a:cubicBezTo>
                    <a:cubicBezTo>
                      <a:pt x="27" y="4"/>
                      <a:pt x="27" y="5"/>
                      <a:pt x="28" y="7"/>
                    </a:cubicBezTo>
                    <a:close/>
                  </a:path>
                </a:pathLst>
              </a:custGeom>
              <a:solidFill>
                <a:srgbClr val="55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03" name="Freeform 308">
                <a:extLst>
                  <a:ext uri="{FF2B5EF4-FFF2-40B4-BE49-F238E27FC236}">
                    <a16:creationId xmlns:a16="http://schemas.microsoft.com/office/drawing/2014/main" id="{F1D0EE94-BB0F-68A5-3754-F3B84B72677B}"/>
                  </a:ext>
                </a:extLst>
              </p:cNvPr>
              <p:cNvSpPr/>
              <p:nvPr/>
            </p:nvSpPr>
            <p:spPr bwMode="auto">
              <a:xfrm>
                <a:off x="3177" y="1884"/>
                <a:ext cx="12" cy="28"/>
              </a:xfrm>
              <a:custGeom>
                <a:avLst/>
                <a:gdLst>
                  <a:gd name="T0" fmla="*/ 5 w 7"/>
                  <a:gd name="T1" fmla="*/ 16 h 16"/>
                  <a:gd name="T2" fmla="*/ 1 w 7"/>
                  <a:gd name="T3" fmla="*/ 16 h 16"/>
                  <a:gd name="T4" fmla="*/ 1 w 7"/>
                  <a:gd name="T5" fmla="*/ 12 h 16"/>
                  <a:gd name="T6" fmla="*/ 0 w 7"/>
                  <a:gd name="T7" fmla="*/ 9 h 16"/>
                  <a:gd name="T8" fmla="*/ 1 w 7"/>
                  <a:gd name="T9" fmla="*/ 8 h 16"/>
                  <a:gd name="T10" fmla="*/ 1 w 7"/>
                  <a:gd name="T11" fmla="*/ 4 h 16"/>
                  <a:gd name="T12" fmla="*/ 2 w 7"/>
                  <a:gd name="T13" fmla="*/ 0 h 16"/>
                  <a:gd name="T14" fmla="*/ 6 w 7"/>
                  <a:gd name="T15" fmla="*/ 0 h 16"/>
                  <a:gd name="T16" fmla="*/ 5 w 7"/>
                  <a:gd name="T17" fmla="*/ 4 h 16"/>
                  <a:gd name="T18" fmla="*/ 5 w 7"/>
                  <a:gd name="T19" fmla="*/ 8 h 16"/>
                  <a:gd name="T20" fmla="*/ 6 w 7"/>
                  <a:gd name="T21" fmla="*/ 11 h 16"/>
                  <a:gd name="T22" fmla="*/ 5 w 7"/>
                  <a:gd name="T23" fmla="*/ 12 h 16"/>
                  <a:gd name="T24" fmla="*/ 5 w 7"/>
                  <a:gd name="T2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16">
                    <a:moveTo>
                      <a:pt x="5" y="16"/>
                    </a:moveTo>
                    <a:cubicBezTo>
                      <a:pt x="4" y="16"/>
                      <a:pt x="3" y="16"/>
                      <a:pt x="1" y="16"/>
                    </a:cubicBezTo>
                    <a:cubicBezTo>
                      <a:pt x="1" y="14"/>
                      <a:pt x="1" y="13"/>
                      <a:pt x="1" y="12"/>
                    </a:cubicBezTo>
                    <a:cubicBezTo>
                      <a:pt x="0" y="11"/>
                      <a:pt x="0" y="10"/>
                      <a:pt x="0" y="9"/>
                    </a:cubicBezTo>
                    <a:cubicBezTo>
                      <a:pt x="0" y="8"/>
                      <a:pt x="1" y="8"/>
                      <a:pt x="1" y="8"/>
                    </a:cubicBezTo>
                    <a:cubicBezTo>
                      <a:pt x="1" y="7"/>
                      <a:pt x="1" y="5"/>
                      <a:pt x="1" y="4"/>
                    </a:cubicBezTo>
                    <a:cubicBezTo>
                      <a:pt x="1" y="3"/>
                      <a:pt x="2" y="1"/>
                      <a:pt x="2" y="0"/>
                    </a:cubicBezTo>
                    <a:cubicBezTo>
                      <a:pt x="3" y="0"/>
                      <a:pt x="4" y="0"/>
                      <a:pt x="6" y="0"/>
                    </a:cubicBezTo>
                    <a:cubicBezTo>
                      <a:pt x="6" y="2"/>
                      <a:pt x="6" y="3"/>
                      <a:pt x="5" y="4"/>
                    </a:cubicBezTo>
                    <a:cubicBezTo>
                      <a:pt x="5" y="5"/>
                      <a:pt x="5" y="7"/>
                      <a:pt x="5" y="8"/>
                    </a:cubicBezTo>
                    <a:cubicBezTo>
                      <a:pt x="6" y="9"/>
                      <a:pt x="7" y="10"/>
                      <a:pt x="6" y="11"/>
                    </a:cubicBezTo>
                    <a:cubicBezTo>
                      <a:pt x="6" y="11"/>
                      <a:pt x="6" y="12"/>
                      <a:pt x="5" y="12"/>
                    </a:cubicBezTo>
                    <a:cubicBezTo>
                      <a:pt x="5" y="13"/>
                      <a:pt x="5" y="15"/>
                      <a:pt x="5" y="16"/>
                    </a:cubicBezTo>
                    <a:close/>
                  </a:path>
                </a:pathLst>
              </a:custGeom>
              <a:solidFill>
                <a:srgbClr val="9C85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04" name="Freeform 309">
                <a:extLst>
                  <a:ext uri="{FF2B5EF4-FFF2-40B4-BE49-F238E27FC236}">
                    <a16:creationId xmlns:a16="http://schemas.microsoft.com/office/drawing/2014/main" id="{F708224B-1F61-5292-931B-EE4E2A1CFF72}"/>
                  </a:ext>
                </a:extLst>
              </p:cNvPr>
              <p:cNvSpPr/>
              <p:nvPr/>
            </p:nvSpPr>
            <p:spPr bwMode="auto">
              <a:xfrm>
                <a:off x="3186" y="1898"/>
                <a:ext cx="7" cy="7"/>
              </a:xfrm>
              <a:custGeom>
                <a:avLst/>
                <a:gdLst>
                  <a:gd name="T0" fmla="*/ 0 w 4"/>
                  <a:gd name="T1" fmla="*/ 4 h 4"/>
                  <a:gd name="T2" fmla="*/ 0 w 4"/>
                  <a:gd name="T3" fmla="*/ 0 h 4"/>
                  <a:gd name="T4" fmla="*/ 4 w 4"/>
                  <a:gd name="T5" fmla="*/ 0 h 4"/>
                  <a:gd name="T6" fmla="*/ 0 w 4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4"/>
                    </a:moveTo>
                    <a:cubicBezTo>
                      <a:pt x="0" y="3"/>
                      <a:pt x="0" y="1"/>
                      <a:pt x="0" y="0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4" y="3"/>
                      <a:pt x="3" y="4"/>
                      <a:pt x="0" y="4"/>
                    </a:cubicBezTo>
                    <a:close/>
                  </a:path>
                </a:pathLst>
              </a:custGeom>
              <a:solidFill>
                <a:srgbClr val="5941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05" name="Freeform 310">
                <a:extLst>
                  <a:ext uri="{FF2B5EF4-FFF2-40B4-BE49-F238E27FC236}">
                    <a16:creationId xmlns:a16="http://schemas.microsoft.com/office/drawing/2014/main" id="{D5E6E505-9B59-8F8A-0D44-3C832DAB88DB}"/>
                  </a:ext>
                </a:extLst>
              </p:cNvPr>
              <p:cNvSpPr/>
              <p:nvPr/>
            </p:nvSpPr>
            <p:spPr bwMode="auto">
              <a:xfrm>
                <a:off x="3171" y="1898"/>
                <a:ext cx="7" cy="7"/>
              </a:xfrm>
              <a:custGeom>
                <a:avLst/>
                <a:gdLst>
                  <a:gd name="T0" fmla="*/ 4 w 4"/>
                  <a:gd name="T1" fmla="*/ 0 h 4"/>
                  <a:gd name="T2" fmla="*/ 4 w 4"/>
                  <a:gd name="T3" fmla="*/ 4 h 4"/>
                  <a:gd name="T4" fmla="*/ 0 w 4"/>
                  <a:gd name="T5" fmla="*/ 4 h 4"/>
                  <a:gd name="T6" fmla="*/ 0 w 4"/>
                  <a:gd name="T7" fmla="*/ 0 h 4"/>
                  <a:gd name="T8" fmla="*/ 4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cubicBezTo>
                      <a:pt x="4" y="1"/>
                      <a:pt x="4" y="3"/>
                      <a:pt x="4" y="4"/>
                    </a:cubicBezTo>
                    <a:cubicBezTo>
                      <a:pt x="3" y="4"/>
                      <a:pt x="2" y="4"/>
                      <a:pt x="0" y="4"/>
                    </a:cubicBezTo>
                    <a:cubicBezTo>
                      <a:pt x="0" y="3"/>
                      <a:pt x="0" y="1"/>
                      <a:pt x="0" y="0"/>
                    </a:cubicBezTo>
                    <a:cubicBezTo>
                      <a:pt x="2" y="0"/>
                      <a:pt x="3" y="0"/>
                      <a:pt x="4" y="0"/>
                    </a:cubicBezTo>
                    <a:close/>
                  </a:path>
                </a:pathLst>
              </a:custGeom>
              <a:solidFill>
                <a:srgbClr val="D1B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06" name="Freeform 311">
                <a:extLst>
                  <a:ext uri="{FF2B5EF4-FFF2-40B4-BE49-F238E27FC236}">
                    <a16:creationId xmlns:a16="http://schemas.microsoft.com/office/drawing/2014/main" id="{BBA7D894-54DB-DA80-60AE-52AF6E2F9775}"/>
                  </a:ext>
                </a:extLst>
              </p:cNvPr>
              <p:cNvSpPr/>
              <p:nvPr/>
            </p:nvSpPr>
            <p:spPr bwMode="auto">
              <a:xfrm>
                <a:off x="2226" y="1589"/>
                <a:ext cx="387" cy="124"/>
              </a:xfrm>
              <a:custGeom>
                <a:avLst/>
                <a:gdLst>
                  <a:gd name="T0" fmla="*/ 218 w 218"/>
                  <a:gd name="T1" fmla="*/ 14 h 70"/>
                  <a:gd name="T2" fmla="*/ 202 w 218"/>
                  <a:gd name="T3" fmla="*/ 24 h 70"/>
                  <a:gd name="T4" fmla="*/ 14 w 218"/>
                  <a:gd name="T5" fmla="*/ 66 h 70"/>
                  <a:gd name="T6" fmla="*/ 0 w 218"/>
                  <a:gd name="T7" fmla="*/ 61 h 70"/>
                  <a:gd name="T8" fmla="*/ 23 w 218"/>
                  <a:gd name="T9" fmla="*/ 48 h 70"/>
                  <a:gd name="T10" fmla="*/ 54 w 218"/>
                  <a:gd name="T11" fmla="*/ 42 h 70"/>
                  <a:gd name="T12" fmla="*/ 58 w 218"/>
                  <a:gd name="T13" fmla="*/ 42 h 70"/>
                  <a:gd name="T14" fmla="*/ 74 w 218"/>
                  <a:gd name="T15" fmla="*/ 34 h 70"/>
                  <a:gd name="T16" fmla="*/ 89 w 218"/>
                  <a:gd name="T17" fmla="*/ 26 h 70"/>
                  <a:gd name="T18" fmla="*/ 102 w 218"/>
                  <a:gd name="T19" fmla="*/ 22 h 70"/>
                  <a:gd name="T20" fmla="*/ 106 w 218"/>
                  <a:gd name="T21" fmla="*/ 22 h 70"/>
                  <a:gd name="T22" fmla="*/ 117 w 218"/>
                  <a:gd name="T23" fmla="*/ 18 h 70"/>
                  <a:gd name="T24" fmla="*/ 119 w 218"/>
                  <a:gd name="T25" fmla="*/ 18 h 70"/>
                  <a:gd name="T26" fmla="*/ 126 w 218"/>
                  <a:gd name="T27" fmla="*/ 17 h 70"/>
                  <a:gd name="T28" fmla="*/ 135 w 218"/>
                  <a:gd name="T29" fmla="*/ 15 h 70"/>
                  <a:gd name="T30" fmla="*/ 143 w 218"/>
                  <a:gd name="T31" fmla="*/ 11 h 70"/>
                  <a:gd name="T32" fmla="*/ 161 w 218"/>
                  <a:gd name="T33" fmla="*/ 7 h 70"/>
                  <a:gd name="T34" fmla="*/ 174 w 218"/>
                  <a:gd name="T35" fmla="*/ 4 h 70"/>
                  <a:gd name="T36" fmla="*/ 201 w 218"/>
                  <a:gd name="T37" fmla="*/ 7 h 70"/>
                  <a:gd name="T38" fmla="*/ 218 w 218"/>
                  <a:gd name="T39" fmla="*/ 1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8" h="70">
                    <a:moveTo>
                      <a:pt x="218" y="14"/>
                    </a:moveTo>
                    <a:cubicBezTo>
                      <a:pt x="215" y="22"/>
                      <a:pt x="209" y="23"/>
                      <a:pt x="202" y="24"/>
                    </a:cubicBezTo>
                    <a:cubicBezTo>
                      <a:pt x="139" y="38"/>
                      <a:pt x="77" y="52"/>
                      <a:pt x="14" y="66"/>
                    </a:cubicBezTo>
                    <a:cubicBezTo>
                      <a:pt x="8" y="69"/>
                      <a:pt x="2" y="70"/>
                      <a:pt x="0" y="61"/>
                    </a:cubicBezTo>
                    <a:cubicBezTo>
                      <a:pt x="5" y="53"/>
                      <a:pt x="17" y="56"/>
                      <a:pt x="23" y="48"/>
                    </a:cubicBezTo>
                    <a:cubicBezTo>
                      <a:pt x="33" y="47"/>
                      <a:pt x="43" y="41"/>
                      <a:pt x="54" y="42"/>
                    </a:cubicBezTo>
                    <a:cubicBezTo>
                      <a:pt x="55" y="42"/>
                      <a:pt x="56" y="42"/>
                      <a:pt x="58" y="42"/>
                    </a:cubicBezTo>
                    <a:cubicBezTo>
                      <a:pt x="63" y="39"/>
                      <a:pt x="67" y="34"/>
                      <a:pt x="74" y="34"/>
                    </a:cubicBezTo>
                    <a:cubicBezTo>
                      <a:pt x="79" y="33"/>
                      <a:pt x="83" y="28"/>
                      <a:pt x="89" y="26"/>
                    </a:cubicBezTo>
                    <a:cubicBezTo>
                      <a:pt x="93" y="25"/>
                      <a:pt x="97" y="23"/>
                      <a:pt x="102" y="22"/>
                    </a:cubicBezTo>
                    <a:cubicBezTo>
                      <a:pt x="103" y="21"/>
                      <a:pt x="104" y="21"/>
                      <a:pt x="106" y="22"/>
                    </a:cubicBezTo>
                    <a:cubicBezTo>
                      <a:pt x="110" y="21"/>
                      <a:pt x="113" y="19"/>
                      <a:pt x="117" y="18"/>
                    </a:cubicBezTo>
                    <a:cubicBezTo>
                      <a:pt x="118" y="18"/>
                      <a:pt x="119" y="18"/>
                      <a:pt x="119" y="18"/>
                    </a:cubicBezTo>
                    <a:cubicBezTo>
                      <a:pt x="122" y="17"/>
                      <a:pt x="124" y="18"/>
                      <a:pt x="126" y="17"/>
                    </a:cubicBezTo>
                    <a:cubicBezTo>
                      <a:pt x="129" y="17"/>
                      <a:pt x="132" y="16"/>
                      <a:pt x="135" y="15"/>
                    </a:cubicBezTo>
                    <a:cubicBezTo>
                      <a:pt x="138" y="14"/>
                      <a:pt x="140" y="12"/>
                      <a:pt x="143" y="11"/>
                    </a:cubicBezTo>
                    <a:cubicBezTo>
                      <a:pt x="149" y="10"/>
                      <a:pt x="156" y="10"/>
                      <a:pt x="161" y="7"/>
                    </a:cubicBezTo>
                    <a:cubicBezTo>
                      <a:pt x="165" y="5"/>
                      <a:pt x="170" y="4"/>
                      <a:pt x="174" y="4"/>
                    </a:cubicBezTo>
                    <a:cubicBezTo>
                      <a:pt x="183" y="8"/>
                      <a:pt x="193" y="0"/>
                      <a:pt x="201" y="7"/>
                    </a:cubicBezTo>
                    <a:cubicBezTo>
                      <a:pt x="206" y="11"/>
                      <a:pt x="212" y="14"/>
                      <a:pt x="218" y="14"/>
                    </a:cubicBezTo>
                    <a:close/>
                  </a:path>
                </a:pathLst>
              </a:custGeom>
              <a:solidFill>
                <a:srgbClr val="DDBE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07" name="Freeform 312">
                <a:extLst>
                  <a:ext uri="{FF2B5EF4-FFF2-40B4-BE49-F238E27FC236}">
                    <a16:creationId xmlns:a16="http://schemas.microsoft.com/office/drawing/2014/main" id="{7006E0CC-60F6-5490-9474-0265B1BF8600}"/>
                  </a:ext>
                </a:extLst>
              </p:cNvPr>
              <p:cNvSpPr/>
              <p:nvPr/>
            </p:nvSpPr>
            <p:spPr bwMode="auto">
              <a:xfrm>
                <a:off x="2535" y="1495"/>
                <a:ext cx="120" cy="48"/>
              </a:xfrm>
              <a:custGeom>
                <a:avLst/>
                <a:gdLst>
                  <a:gd name="T0" fmla="*/ 59 w 68"/>
                  <a:gd name="T1" fmla="*/ 7 h 27"/>
                  <a:gd name="T2" fmla="*/ 51 w 68"/>
                  <a:gd name="T3" fmla="*/ 27 h 27"/>
                  <a:gd name="T4" fmla="*/ 46 w 68"/>
                  <a:gd name="T5" fmla="*/ 27 h 27"/>
                  <a:gd name="T6" fmla="*/ 39 w 68"/>
                  <a:gd name="T7" fmla="*/ 24 h 27"/>
                  <a:gd name="T8" fmla="*/ 11 w 68"/>
                  <a:gd name="T9" fmla="*/ 19 h 27"/>
                  <a:gd name="T10" fmla="*/ 0 w 68"/>
                  <a:gd name="T11" fmla="*/ 19 h 27"/>
                  <a:gd name="T12" fmla="*/ 8 w 68"/>
                  <a:gd name="T13" fmla="*/ 11 h 27"/>
                  <a:gd name="T14" fmla="*/ 28 w 68"/>
                  <a:gd name="T15" fmla="*/ 11 h 27"/>
                  <a:gd name="T16" fmla="*/ 34 w 68"/>
                  <a:gd name="T17" fmla="*/ 7 h 27"/>
                  <a:gd name="T18" fmla="*/ 47 w 68"/>
                  <a:gd name="T19" fmla="*/ 2 h 27"/>
                  <a:gd name="T20" fmla="*/ 59 w 68"/>
                  <a:gd name="T21" fmla="*/ 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8" h="27">
                    <a:moveTo>
                      <a:pt x="59" y="7"/>
                    </a:moveTo>
                    <a:cubicBezTo>
                      <a:pt x="68" y="18"/>
                      <a:pt x="47" y="17"/>
                      <a:pt x="51" y="27"/>
                    </a:cubicBezTo>
                    <a:cubicBezTo>
                      <a:pt x="50" y="27"/>
                      <a:pt x="48" y="27"/>
                      <a:pt x="46" y="27"/>
                    </a:cubicBezTo>
                    <a:cubicBezTo>
                      <a:pt x="44" y="25"/>
                      <a:pt x="42" y="24"/>
                      <a:pt x="39" y="24"/>
                    </a:cubicBezTo>
                    <a:cubicBezTo>
                      <a:pt x="30" y="23"/>
                      <a:pt x="20" y="26"/>
                      <a:pt x="11" y="19"/>
                    </a:cubicBezTo>
                    <a:cubicBezTo>
                      <a:pt x="8" y="19"/>
                      <a:pt x="4" y="19"/>
                      <a:pt x="0" y="19"/>
                    </a:cubicBezTo>
                    <a:cubicBezTo>
                      <a:pt x="1" y="15"/>
                      <a:pt x="4" y="12"/>
                      <a:pt x="8" y="11"/>
                    </a:cubicBezTo>
                    <a:cubicBezTo>
                      <a:pt x="15" y="17"/>
                      <a:pt x="21" y="5"/>
                      <a:pt x="28" y="11"/>
                    </a:cubicBezTo>
                    <a:cubicBezTo>
                      <a:pt x="30" y="10"/>
                      <a:pt x="32" y="8"/>
                      <a:pt x="34" y="7"/>
                    </a:cubicBezTo>
                    <a:cubicBezTo>
                      <a:pt x="41" y="12"/>
                      <a:pt x="43" y="6"/>
                      <a:pt x="47" y="2"/>
                    </a:cubicBezTo>
                    <a:cubicBezTo>
                      <a:pt x="52" y="0"/>
                      <a:pt x="56" y="3"/>
                      <a:pt x="59" y="7"/>
                    </a:cubicBezTo>
                    <a:close/>
                  </a:path>
                </a:pathLst>
              </a:custGeom>
              <a:solidFill>
                <a:srgbClr val="DABD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08" name="Freeform 313">
                <a:extLst>
                  <a:ext uri="{FF2B5EF4-FFF2-40B4-BE49-F238E27FC236}">
                    <a16:creationId xmlns:a16="http://schemas.microsoft.com/office/drawing/2014/main" id="{9AAD4C48-02ED-CBDA-D430-83D8EF4114F2}"/>
                  </a:ext>
                </a:extLst>
              </p:cNvPr>
              <p:cNvSpPr/>
              <p:nvPr/>
            </p:nvSpPr>
            <p:spPr bwMode="auto">
              <a:xfrm>
                <a:off x="2483" y="1580"/>
                <a:ext cx="71" cy="37"/>
              </a:xfrm>
              <a:custGeom>
                <a:avLst/>
                <a:gdLst>
                  <a:gd name="T0" fmla="*/ 29 w 40"/>
                  <a:gd name="T1" fmla="*/ 11 h 21"/>
                  <a:gd name="T2" fmla="*/ 16 w 40"/>
                  <a:gd name="T3" fmla="*/ 15 h 21"/>
                  <a:gd name="T4" fmla="*/ 0 w 40"/>
                  <a:gd name="T5" fmla="*/ 11 h 21"/>
                  <a:gd name="T6" fmla="*/ 8 w 40"/>
                  <a:gd name="T7" fmla="*/ 9 h 21"/>
                  <a:gd name="T8" fmla="*/ 29 w 40"/>
                  <a:gd name="T9" fmla="*/ 3 h 21"/>
                  <a:gd name="T10" fmla="*/ 28 w 40"/>
                  <a:gd name="T11" fmla="*/ 3 h 21"/>
                  <a:gd name="T12" fmla="*/ 40 w 40"/>
                  <a:gd name="T13" fmla="*/ 4 h 21"/>
                  <a:gd name="T14" fmla="*/ 40 w 40"/>
                  <a:gd name="T15" fmla="*/ 7 h 21"/>
                  <a:gd name="T16" fmla="*/ 29 w 40"/>
                  <a:gd name="T17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21">
                    <a:moveTo>
                      <a:pt x="29" y="11"/>
                    </a:moveTo>
                    <a:cubicBezTo>
                      <a:pt x="25" y="12"/>
                      <a:pt x="21" y="14"/>
                      <a:pt x="16" y="15"/>
                    </a:cubicBezTo>
                    <a:cubicBezTo>
                      <a:pt x="10" y="17"/>
                      <a:pt x="4" y="21"/>
                      <a:pt x="0" y="11"/>
                    </a:cubicBezTo>
                    <a:cubicBezTo>
                      <a:pt x="3" y="10"/>
                      <a:pt x="5" y="9"/>
                      <a:pt x="8" y="9"/>
                    </a:cubicBezTo>
                    <a:cubicBezTo>
                      <a:pt x="13" y="1"/>
                      <a:pt x="23" y="8"/>
                      <a:pt x="29" y="3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33" y="0"/>
                      <a:pt x="37" y="0"/>
                      <a:pt x="40" y="4"/>
                    </a:cubicBezTo>
                    <a:cubicBezTo>
                      <a:pt x="40" y="5"/>
                      <a:pt x="40" y="6"/>
                      <a:pt x="40" y="7"/>
                    </a:cubicBezTo>
                    <a:cubicBezTo>
                      <a:pt x="38" y="12"/>
                      <a:pt x="35" y="15"/>
                      <a:pt x="29" y="11"/>
                    </a:cubicBezTo>
                    <a:close/>
                  </a:path>
                </a:pathLst>
              </a:custGeom>
              <a:solidFill>
                <a:srgbClr val="D7BD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09" name="Freeform 314">
                <a:extLst>
                  <a:ext uri="{FF2B5EF4-FFF2-40B4-BE49-F238E27FC236}">
                    <a16:creationId xmlns:a16="http://schemas.microsoft.com/office/drawing/2014/main" id="{0D5F775B-8D79-E2BC-DB2F-5433FD42FDBD}"/>
                  </a:ext>
                </a:extLst>
              </p:cNvPr>
              <p:cNvSpPr/>
              <p:nvPr/>
            </p:nvSpPr>
            <p:spPr bwMode="auto">
              <a:xfrm>
                <a:off x="2214" y="1671"/>
                <a:ext cx="53" cy="35"/>
              </a:xfrm>
              <a:custGeom>
                <a:avLst/>
                <a:gdLst>
                  <a:gd name="T0" fmla="*/ 29 w 30"/>
                  <a:gd name="T1" fmla="*/ 4 h 20"/>
                  <a:gd name="T2" fmla="*/ 9 w 30"/>
                  <a:gd name="T3" fmla="*/ 12 h 20"/>
                  <a:gd name="T4" fmla="*/ 1 w 30"/>
                  <a:gd name="T5" fmla="*/ 12 h 20"/>
                  <a:gd name="T6" fmla="*/ 0 w 30"/>
                  <a:gd name="T7" fmla="*/ 8 h 20"/>
                  <a:gd name="T8" fmla="*/ 29 w 30"/>
                  <a:gd name="T9" fmla="*/ 0 h 20"/>
                  <a:gd name="T10" fmla="*/ 30 w 30"/>
                  <a:gd name="T11" fmla="*/ 3 h 20"/>
                  <a:gd name="T12" fmla="*/ 29 w 30"/>
                  <a:gd name="T13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0">
                    <a:moveTo>
                      <a:pt x="29" y="4"/>
                    </a:moveTo>
                    <a:cubicBezTo>
                      <a:pt x="25" y="14"/>
                      <a:pt x="20" y="20"/>
                      <a:pt x="9" y="12"/>
                    </a:cubicBezTo>
                    <a:cubicBezTo>
                      <a:pt x="6" y="14"/>
                      <a:pt x="4" y="14"/>
                      <a:pt x="1" y="12"/>
                    </a:cubicBezTo>
                    <a:cubicBezTo>
                      <a:pt x="1" y="11"/>
                      <a:pt x="0" y="10"/>
                      <a:pt x="0" y="8"/>
                    </a:cubicBezTo>
                    <a:cubicBezTo>
                      <a:pt x="10" y="6"/>
                      <a:pt x="19" y="3"/>
                      <a:pt x="29" y="0"/>
                    </a:cubicBezTo>
                    <a:cubicBezTo>
                      <a:pt x="30" y="1"/>
                      <a:pt x="30" y="2"/>
                      <a:pt x="30" y="3"/>
                    </a:cubicBezTo>
                    <a:cubicBezTo>
                      <a:pt x="30" y="3"/>
                      <a:pt x="29" y="4"/>
                      <a:pt x="29" y="4"/>
                    </a:cubicBezTo>
                    <a:close/>
                  </a:path>
                </a:pathLst>
              </a:custGeom>
              <a:solidFill>
                <a:srgbClr val="CDB5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10" name="Freeform 315">
                <a:extLst>
                  <a:ext uri="{FF2B5EF4-FFF2-40B4-BE49-F238E27FC236}">
                    <a16:creationId xmlns:a16="http://schemas.microsoft.com/office/drawing/2014/main" id="{9721F3B4-CCEF-04D6-E55C-F67671E9E9E2}"/>
                  </a:ext>
                </a:extLst>
              </p:cNvPr>
              <p:cNvSpPr/>
              <p:nvPr/>
            </p:nvSpPr>
            <p:spPr bwMode="auto">
              <a:xfrm>
                <a:off x="2535" y="1592"/>
                <a:ext cx="71" cy="25"/>
              </a:xfrm>
              <a:custGeom>
                <a:avLst/>
                <a:gdLst>
                  <a:gd name="T0" fmla="*/ 0 w 40"/>
                  <a:gd name="T1" fmla="*/ 4 h 14"/>
                  <a:gd name="T2" fmla="*/ 11 w 40"/>
                  <a:gd name="T3" fmla="*/ 0 h 14"/>
                  <a:gd name="T4" fmla="*/ 40 w 40"/>
                  <a:gd name="T5" fmla="*/ 0 h 14"/>
                  <a:gd name="T6" fmla="*/ 27 w 40"/>
                  <a:gd name="T7" fmla="*/ 5 h 14"/>
                  <a:gd name="T8" fmla="*/ 0 w 40"/>
                  <a:gd name="T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4">
                    <a:moveTo>
                      <a:pt x="0" y="4"/>
                    </a:moveTo>
                    <a:cubicBezTo>
                      <a:pt x="4" y="3"/>
                      <a:pt x="8" y="1"/>
                      <a:pt x="11" y="0"/>
                    </a:cubicBezTo>
                    <a:cubicBezTo>
                      <a:pt x="21" y="0"/>
                      <a:pt x="30" y="0"/>
                      <a:pt x="40" y="0"/>
                    </a:cubicBezTo>
                    <a:cubicBezTo>
                      <a:pt x="37" y="7"/>
                      <a:pt x="31" y="3"/>
                      <a:pt x="27" y="5"/>
                    </a:cubicBezTo>
                    <a:cubicBezTo>
                      <a:pt x="18" y="0"/>
                      <a:pt x="9" y="14"/>
                      <a:pt x="0" y="4"/>
                    </a:cubicBezTo>
                    <a:close/>
                  </a:path>
                </a:pathLst>
              </a:custGeom>
              <a:solidFill>
                <a:srgbClr val="8B6D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11" name="Freeform 316">
                <a:extLst>
                  <a:ext uri="{FF2B5EF4-FFF2-40B4-BE49-F238E27FC236}">
                    <a16:creationId xmlns:a16="http://schemas.microsoft.com/office/drawing/2014/main" id="{2D9E707E-4D67-06C3-CB41-29F8CAEBCA2F}"/>
                  </a:ext>
                </a:extLst>
              </p:cNvPr>
              <p:cNvSpPr/>
              <p:nvPr/>
            </p:nvSpPr>
            <p:spPr bwMode="auto">
              <a:xfrm>
                <a:off x="2320" y="1635"/>
                <a:ext cx="48" cy="29"/>
              </a:xfrm>
              <a:custGeom>
                <a:avLst/>
                <a:gdLst>
                  <a:gd name="T0" fmla="*/ 24 w 27"/>
                  <a:gd name="T1" fmla="*/ 11 h 16"/>
                  <a:gd name="T2" fmla="*/ 5 w 27"/>
                  <a:gd name="T3" fmla="*/ 16 h 16"/>
                  <a:gd name="T4" fmla="*/ 20 w 27"/>
                  <a:gd name="T5" fmla="*/ 3 h 16"/>
                  <a:gd name="T6" fmla="*/ 24 w 27"/>
                  <a:gd name="T7" fmla="*/ 1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16">
                    <a:moveTo>
                      <a:pt x="24" y="11"/>
                    </a:moveTo>
                    <a:cubicBezTo>
                      <a:pt x="18" y="13"/>
                      <a:pt x="11" y="14"/>
                      <a:pt x="5" y="16"/>
                    </a:cubicBezTo>
                    <a:cubicBezTo>
                      <a:pt x="0" y="0"/>
                      <a:pt x="12" y="4"/>
                      <a:pt x="20" y="3"/>
                    </a:cubicBezTo>
                    <a:cubicBezTo>
                      <a:pt x="27" y="2"/>
                      <a:pt x="27" y="6"/>
                      <a:pt x="24" y="11"/>
                    </a:cubicBezTo>
                    <a:close/>
                  </a:path>
                </a:pathLst>
              </a:custGeom>
              <a:solidFill>
                <a:srgbClr val="7F68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12" name="Freeform 317">
                <a:extLst>
                  <a:ext uri="{FF2B5EF4-FFF2-40B4-BE49-F238E27FC236}">
                    <a16:creationId xmlns:a16="http://schemas.microsoft.com/office/drawing/2014/main" id="{890535F9-B7BE-60FB-3431-06D1B1523E91}"/>
                  </a:ext>
                </a:extLst>
              </p:cNvPr>
              <p:cNvSpPr/>
              <p:nvPr/>
            </p:nvSpPr>
            <p:spPr bwMode="auto">
              <a:xfrm>
                <a:off x="2512" y="1539"/>
                <a:ext cx="53" cy="20"/>
              </a:xfrm>
              <a:custGeom>
                <a:avLst/>
                <a:gdLst>
                  <a:gd name="T0" fmla="*/ 0 w 30"/>
                  <a:gd name="T1" fmla="*/ 6 h 11"/>
                  <a:gd name="T2" fmla="*/ 24 w 30"/>
                  <a:gd name="T3" fmla="*/ 1 h 11"/>
                  <a:gd name="T4" fmla="*/ 28 w 30"/>
                  <a:gd name="T5" fmla="*/ 1 h 11"/>
                  <a:gd name="T6" fmla="*/ 28 w 30"/>
                  <a:gd name="T7" fmla="*/ 5 h 11"/>
                  <a:gd name="T8" fmla="*/ 0 w 30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1">
                    <a:moveTo>
                      <a:pt x="0" y="6"/>
                    </a:moveTo>
                    <a:cubicBezTo>
                      <a:pt x="8" y="2"/>
                      <a:pt x="16" y="1"/>
                      <a:pt x="24" y="1"/>
                    </a:cubicBezTo>
                    <a:cubicBezTo>
                      <a:pt x="25" y="0"/>
                      <a:pt x="27" y="0"/>
                      <a:pt x="28" y="1"/>
                    </a:cubicBezTo>
                    <a:cubicBezTo>
                      <a:pt x="30" y="2"/>
                      <a:pt x="30" y="4"/>
                      <a:pt x="28" y="5"/>
                    </a:cubicBezTo>
                    <a:cubicBezTo>
                      <a:pt x="19" y="11"/>
                      <a:pt x="10" y="11"/>
                      <a:pt x="0" y="6"/>
                    </a:cubicBezTo>
                    <a:close/>
                  </a:path>
                </a:pathLst>
              </a:custGeom>
              <a:solidFill>
                <a:srgbClr val="6853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13" name="Freeform 318">
                <a:extLst>
                  <a:ext uri="{FF2B5EF4-FFF2-40B4-BE49-F238E27FC236}">
                    <a16:creationId xmlns:a16="http://schemas.microsoft.com/office/drawing/2014/main" id="{B75FF284-9189-0DF2-D3C4-B97888B7EFFE}"/>
                  </a:ext>
                </a:extLst>
              </p:cNvPr>
              <p:cNvSpPr/>
              <p:nvPr/>
            </p:nvSpPr>
            <p:spPr bwMode="auto">
              <a:xfrm>
                <a:off x="2648" y="1557"/>
                <a:ext cx="43" cy="25"/>
              </a:xfrm>
              <a:custGeom>
                <a:avLst/>
                <a:gdLst>
                  <a:gd name="T0" fmla="*/ 11 w 24"/>
                  <a:gd name="T1" fmla="*/ 12 h 14"/>
                  <a:gd name="T2" fmla="*/ 9 w 24"/>
                  <a:gd name="T3" fmla="*/ 7 h 14"/>
                  <a:gd name="T4" fmla="*/ 7 w 24"/>
                  <a:gd name="T5" fmla="*/ 9 h 14"/>
                  <a:gd name="T6" fmla="*/ 0 w 24"/>
                  <a:gd name="T7" fmla="*/ 1 h 14"/>
                  <a:gd name="T8" fmla="*/ 23 w 24"/>
                  <a:gd name="T9" fmla="*/ 0 h 14"/>
                  <a:gd name="T10" fmla="*/ 11 w 24"/>
                  <a:gd name="T11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4">
                    <a:moveTo>
                      <a:pt x="11" y="12"/>
                    </a:moveTo>
                    <a:cubicBezTo>
                      <a:pt x="11" y="10"/>
                      <a:pt x="10" y="8"/>
                      <a:pt x="9" y="7"/>
                    </a:cubicBezTo>
                    <a:cubicBezTo>
                      <a:pt x="8" y="7"/>
                      <a:pt x="8" y="8"/>
                      <a:pt x="7" y="9"/>
                    </a:cubicBezTo>
                    <a:cubicBezTo>
                      <a:pt x="1" y="9"/>
                      <a:pt x="0" y="5"/>
                      <a:pt x="0" y="1"/>
                    </a:cubicBezTo>
                    <a:cubicBezTo>
                      <a:pt x="8" y="1"/>
                      <a:pt x="16" y="0"/>
                      <a:pt x="23" y="0"/>
                    </a:cubicBezTo>
                    <a:cubicBezTo>
                      <a:pt x="24" y="9"/>
                      <a:pt x="20" y="14"/>
                      <a:pt x="11" y="12"/>
                    </a:cubicBezTo>
                    <a:close/>
                  </a:path>
                </a:pathLst>
              </a:custGeom>
              <a:solidFill>
                <a:srgbClr val="5744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14" name="Freeform 319">
                <a:extLst>
                  <a:ext uri="{FF2B5EF4-FFF2-40B4-BE49-F238E27FC236}">
                    <a16:creationId xmlns:a16="http://schemas.microsoft.com/office/drawing/2014/main" id="{94A7E897-7282-FE0E-A19E-548450619395}"/>
                  </a:ext>
                </a:extLst>
              </p:cNvPr>
              <p:cNvSpPr/>
              <p:nvPr/>
            </p:nvSpPr>
            <p:spPr bwMode="auto">
              <a:xfrm>
                <a:off x="2567" y="1569"/>
                <a:ext cx="56" cy="15"/>
              </a:xfrm>
              <a:custGeom>
                <a:avLst/>
                <a:gdLst>
                  <a:gd name="T0" fmla="*/ 1 w 32"/>
                  <a:gd name="T1" fmla="*/ 5 h 8"/>
                  <a:gd name="T2" fmla="*/ 32 w 32"/>
                  <a:gd name="T3" fmla="*/ 6 h 8"/>
                  <a:gd name="T4" fmla="*/ 1 w 32"/>
                  <a:gd name="T5" fmla="*/ 8 h 8"/>
                  <a:gd name="T6" fmla="*/ 0 w 32"/>
                  <a:gd name="T7" fmla="*/ 6 h 8"/>
                  <a:gd name="T8" fmla="*/ 1 w 32"/>
                  <a:gd name="T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8">
                    <a:moveTo>
                      <a:pt x="1" y="5"/>
                    </a:moveTo>
                    <a:cubicBezTo>
                      <a:pt x="17" y="0"/>
                      <a:pt x="17" y="0"/>
                      <a:pt x="32" y="6"/>
                    </a:cubicBezTo>
                    <a:cubicBezTo>
                      <a:pt x="21" y="7"/>
                      <a:pt x="11" y="8"/>
                      <a:pt x="1" y="8"/>
                    </a:cubicBezTo>
                    <a:cubicBezTo>
                      <a:pt x="0" y="8"/>
                      <a:pt x="0" y="7"/>
                      <a:pt x="0" y="6"/>
                    </a:cubicBezTo>
                    <a:cubicBezTo>
                      <a:pt x="1" y="6"/>
                      <a:pt x="1" y="5"/>
                      <a:pt x="1" y="5"/>
                    </a:cubicBezTo>
                    <a:close/>
                  </a:path>
                </a:pathLst>
              </a:custGeom>
              <a:solidFill>
                <a:srgbClr val="8A70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15" name="Freeform 320">
                <a:extLst>
                  <a:ext uri="{FF2B5EF4-FFF2-40B4-BE49-F238E27FC236}">
                    <a16:creationId xmlns:a16="http://schemas.microsoft.com/office/drawing/2014/main" id="{3CE22D2E-5F4C-52AA-FE52-725BB17B5918}"/>
                  </a:ext>
                </a:extLst>
              </p:cNvPr>
              <p:cNvSpPr/>
              <p:nvPr/>
            </p:nvSpPr>
            <p:spPr bwMode="auto">
              <a:xfrm>
                <a:off x="2265" y="1651"/>
                <a:ext cx="57" cy="27"/>
              </a:xfrm>
              <a:custGeom>
                <a:avLst/>
                <a:gdLst>
                  <a:gd name="T0" fmla="*/ 0 w 32"/>
                  <a:gd name="T1" fmla="*/ 15 h 15"/>
                  <a:gd name="T2" fmla="*/ 0 w 32"/>
                  <a:gd name="T3" fmla="*/ 11 h 15"/>
                  <a:gd name="T4" fmla="*/ 32 w 32"/>
                  <a:gd name="T5" fmla="*/ 7 h 15"/>
                  <a:gd name="T6" fmla="*/ 0 w 32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15">
                    <a:moveTo>
                      <a:pt x="0" y="15"/>
                    </a:moveTo>
                    <a:cubicBezTo>
                      <a:pt x="0" y="13"/>
                      <a:pt x="0" y="12"/>
                      <a:pt x="0" y="11"/>
                    </a:cubicBezTo>
                    <a:cubicBezTo>
                      <a:pt x="11" y="11"/>
                      <a:pt x="20" y="0"/>
                      <a:pt x="32" y="7"/>
                    </a:cubicBezTo>
                    <a:cubicBezTo>
                      <a:pt x="21" y="10"/>
                      <a:pt x="10" y="12"/>
                      <a:pt x="0" y="15"/>
                    </a:cubicBezTo>
                    <a:close/>
                  </a:path>
                </a:pathLst>
              </a:custGeom>
              <a:solidFill>
                <a:srgbClr val="6D53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16" name="Freeform 321">
                <a:extLst>
                  <a:ext uri="{FF2B5EF4-FFF2-40B4-BE49-F238E27FC236}">
                    <a16:creationId xmlns:a16="http://schemas.microsoft.com/office/drawing/2014/main" id="{4AE3155F-C959-88A0-5F7D-B025F543E0A5}"/>
                  </a:ext>
                </a:extLst>
              </p:cNvPr>
              <p:cNvSpPr/>
              <p:nvPr/>
            </p:nvSpPr>
            <p:spPr bwMode="auto">
              <a:xfrm>
                <a:off x="2554" y="1529"/>
                <a:ext cx="64" cy="21"/>
              </a:xfrm>
              <a:custGeom>
                <a:avLst/>
                <a:gdLst>
                  <a:gd name="T0" fmla="*/ 4 w 36"/>
                  <a:gd name="T1" fmla="*/ 9 h 12"/>
                  <a:gd name="T2" fmla="*/ 0 w 36"/>
                  <a:gd name="T3" fmla="*/ 7 h 12"/>
                  <a:gd name="T4" fmla="*/ 1 w 36"/>
                  <a:gd name="T5" fmla="*/ 5 h 12"/>
                  <a:gd name="T6" fmla="*/ 32 w 36"/>
                  <a:gd name="T7" fmla="*/ 4 h 12"/>
                  <a:gd name="T8" fmla="*/ 36 w 36"/>
                  <a:gd name="T9" fmla="*/ 8 h 12"/>
                  <a:gd name="T10" fmla="*/ 24 w 36"/>
                  <a:gd name="T11" fmla="*/ 11 h 12"/>
                  <a:gd name="T12" fmla="*/ 4 w 36"/>
                  <a:gd name="T13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12">
                    <a:moveTo>
                      <a:pt x="4" y="9"/>
                    </a:moveTo>
                    <a:cubicBezTo>
                      <a:pt x="3" y="8"/>
                      <a:pt x="1" y="8"/>
                      <a:pt x="0" y="7"/>
                    </a:cubicBezTo>
                    <a:cubicBezTo>
                      <a:pt x="0" y="6"/>
                      <a:pt x="1" y="6"/>
                      <a:pt x="1" y="5"/>
                    </a:cubicBezTo>
                    <a:cubicBezTo>
                      <a:pt x="11" y="0"/>
                      <a:pt x="21" y="2"/>
                      <a:pt x="32" y="4"/>
                    </a:cubicBezTo>
                    <a:cubicBezTo>
                      <a:pt x="33" y="5"/>
                      <a:pt x="34" y="6"/>
                      <a:pt x="36" y="8"/>
                    </a:cubicBezTo>
                    <a:cubicBezTo>
                      <a:pt x="32" y="9"/>
                      <a:pt x="28" y="10"/>
                      <a:pt x="24" y="11"/>
                    </a:cubicBezTo>
                    <a:cubicBezTo>
                      <a:pt x="18" y="8"/>
                      <a:pt x="10" y="12"/>
                      <a:pt x="4" y="9"/>
                    </a:cubicBezTo>
                    <a:close/>
                  </a:path>
                </a:pathLst>
              </a:custGeom>
              <a:solidFill>
                <a:srgbClr val="AC91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17" name="Freeform 322">
                <a:extLst>
                  <a:ext uri="{FF2B5EF4-FFF2-40B4-BE49-F238E27FC236}">
                    <a16:creationId xmlns:a16="http://schemas.microsoft.com/office/drawing/2014/main" id="{91CA3BC6-6CE0-B57C-EF5B-4671560CFFFB}"/>
                  </a:ext>
                </a:extLst>
              </p:cNvPr>
              <p:cNvSpPr/>
              <p:nvPr/>
            </p:nvSpPr>
            <p:spPr bwMode="auto">
              <a:xfrm>
                <a:off x="2467" y="1600"/>
                <a:ext cx="45" cy="17"/>
              </a:xfrm>
              <a:custGeom>
                <a:avLst/>
                <a:gdLst>
                  <a:gd name="T0" fmla="*/ 9 w 25"/>
                  <a:gd name="T1" fmla="*/ 0 h 10"/>
                  <a:gd name="T2" fmla="*/ 25 w 25"/>
                  <a:gd name="T3" fmla="*/ 4 h 10"/>
                  <a:gd name="T4" fmla="*/ 6 w 25"/>
                  <a:gd name="T5" fmla="*/ 8 h 10"/>
                  <a:gd name="T6" fmla="*/ 1 w 25"/>
                  <a:gd name="T7" fmla="*/ 9 h 10"/>
                  <a:gd name="T8" fmla="*/ 0 w 25"/>
                  <a:gd name="T9" fmla="*/ 6 h 10"/>
                  <a:gd name="T10" fmla="*/ 1 w 25"/>
                  <a:gd name="T11" fmla="*/ 4 h 10"/>
                  <a:gd name="T12" fmla="*/ 9 w 25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10">
                    <a:moveTo>
                      <a:pt x="9" y="0"/>
                    </a:moveTo>
                    <a:cubicBezTo>
                      <a:pt x="13" y="6"/>
                      <a:pt x="20" y="2"/>
                      <a:pt x="25" y="4"/>
                    </a:cubicBezTo>
                    <a:cubicBezTo>
                      <a:pt x="20" y="10"/>
                      <a:pt x="13" y="8"/>
                      <a:pt x="6" y="8"/>
                    </a:cubicBezTo>
                    <a:cubicBezTo>
                      <a:pt x="5" y="9"/>
                      <a:pt x="3" y="9"/>
                      <a:pt x="1" y="9"/>
                    </a:cubicBezTo>
                    <a:cubicBezTo>
                      <a:pt x="0" y="8"/>
                      <a:pt x="0" y="7"/>
                      <a:pt x="0" y="6"/>
                    </a:cubicBezTo>
                    <a:cubicBezTo>
                      <a:pt x="0" y="5"/>
                      <a:pt x="0" y="4"/>
                      <a:pt x="1" y="4"/>
                    </a:cubicBezTo>
                    <a:cubicBezTo>
                      <a:pt x="2" y="0"/>
                      <a:pt x="6" y="1"/>
                      <a:pt x="9" y="0"/>
                    </a:cubicBezTo>
                    <a:close/>
                  </a:path>
                </a:pathLst>
              </a:custGeom>
              <a:solidFill>
                <a:srgbClr val="795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18" name="Freeform 323">
                <a:extLst>
                  <a:ext uri="{FF2B5EF4-FFF2-40B4-BE49-F238E27FC236}">
                    <a16:creationId xmlns:a16="http://schemas.microsoft.com/office/drawing/2014/main" id="{0473F608-D738-65D5-ADA4-83C2B3338D16}"/>
                  </a:ext>
                </a:extLst>
              </p:cNvPr>
              <p:cNvSpPr/>
              <p:nvPr/>
            </p:nvSpPr>
            <p:spPr bwMode="auto">
              <a:xfrm>
                <a:off x="2356" y="1630"/>
                <a:ext cx="28" cy="25"/>
              </a:xfrm>
              <a:custGeom>
                <a:avLst/>
                <a:gdLst>
                  <a:gd name="T0" fmla="*/ 4 w 16"/>
                  <a:gd name="T1" fmla="*/ 14 h 14"/>
                  <a:gd name="T2" fmla="*/ 0 w 16"/>
                  <a:gd name="T3" fmla="*/ 6 h 14"/>
                  <a:gd name="T4" fmla="*/ 16 w 16"/>
                  <a:gd name="T5" fmla="*/ 3 h 14"/>
                  <a:gd name="T6" fmla="*/ 4 w 16"/>
                  <a:gd name="T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4">
                    <a:moveTo>
                      <a:pt x="4" y="14"/>
                    </a:moveTo>
                    <a:cubicBezTo>
                      <a:pt x="4" y="11"/>
                      <a:pt x="3" y="8"/>
                      <a:pt x="0" y="6"/>
                    </a:cubicBezTo>
                    <a:cubicBezTo>
                      <a:pt x="4" y="1"/>
                      <a:pt x="10" y="0"/>
                      <a:pt x="16" y="3"/>
                    </a:cubicBezTo>
                    <a:cubicBezTo>
                      <a:pt x="14" y="9"/>
                      <a:pt x="10" y="13"/>
                      <a:pt x="4" y="14"/>
                    </a:cubicBezTo>
                    <a:close/>
                  </a:path>
                </a:pathLst>
              </a:custGeom>
              <a:solidFill>
                <a:srgbClr val="9078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19" name="Freeform 324">
                <a:extLst>
                  <a:ext uri="{FF2B5EF4-FFF2-40B4-BE49-F238E27FC236}">
                    <a16:creationId xmlns:a16="http://schemas.microsoft.com/office/drawing/2014/main" id="{2335294E-AF3C-DAAF-E682-AAC363D48F92}"/>
                  </a:ext>
                </a:extLst>
              </p:cNvPr>
              <p:cNvSpPr/>
              <p:nvPr/>
            </p:nvSpPr>
            <p:spPr bwMode="auto">
              <a:xfrm>
                <a:off x="2533" y="1575"/>
                <a:ext cx="35" cy="12"/>
              </a:xfrm>
              <a:custGeom>
                <a:avLst/>
                <a:gdLst>
                  <a:gd name="T0" fmla="*/ 20 w 20"/>
                  <a:gd name="T1" fmla="*/ 2 h 7"/>
                  <a:gd name="T2" fmla="*/ 20 w 20"/>
                  <a:gd name="T3" fmla="*/ 5 h 7"/>
                  <a:gd name="T4" fmla="*/ 12 w 20"/>
                  <a:gd name="T5" fmla="*/ 7 h 7"/>
                  <a:gd name="T6" fmla="*/ 0 w 20"/>
                  <a:gd name="T7" fmla="*/ 6 h 7"/>
                  <a:gd name="T8" fmla="*/ 20 w 20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7">
                    <a:moveTo>
                      <a:pt x="20" y="2"/>
                    </a:moveTo>
                    <a:cubicBezTo>
                      <a:pt x="20" y="3"/>
                      <a:pt x="20" y="4"/>
                      <a:pt x="20" y="5"/>
                    </a:cubicBezTo>
                    <a:cubicBezTo>
                      <a:pt x="18" y="6"/>
                      <a:pt x="15" y="6"/>
                      <a:pt x="12" y="7"/>
                    </a:cubicBezTo>
                    <a:cubicBezTo>
                      <a:pt x="8" y="7"/>
                      <a:pt x="4" y="6"/>
                      <a:pt x="0" y="6"/>
                    </a:cubicBezTo>
                    <a:cubicBezTo>
                      <a:pt x="6" y="0"/>
                      <a:pt x="13" y="2"/>
                      <a:pt x="20" y="2"/>
                    </a:cubicBezTo>
                    <a:close/>
                  </a:path>
                </a:pathLst>
              </a:custGeom>
              <a:solidFill>
                <a:srgbClr val="6F5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20" name="Freeform 325">
                <a:extLst>
                  <a:ext uri="{FF2B5EF4-FFF2-40B4-BE49-F238E27FC236}">
                    <a16:creationId xmlns:a16="http://schemas.microsoft.com/office/drawing/2014/main" id="{E901BFB8-571D-693D-DC33-075C3D989EDD}"/>
                  </a:ext>
                </a:extLst>
              </p:cNvPr>
              <p:cNvSpPr/>
              <p:nvPr/>
            </p:nvSpPr>
            <p:spPr bwMode="auto">
              <a:xfrm>
                <a:off x="2498" y="1578"/>
                <a:ext cx="37" cy="20"/>
              </a:xfrm>
              <a:custGeom>
                <a:avLst/>
                <a:gdLst>
                  <a:gd name="T0" fmla="*/ 21 w 21"/>
                  <a:gd name="T1" fmla="*/ 4 h 11"/>
                  <a:gd name="T2" fmla="*/ 0 w 21"/>
                  <a:gd name="T3" fmla="*/ 10 h 11"/>
                  <a:gd name="T4" fmla="*/ 21 w 21"/>
                  <a:gd name="T5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11">
                    <a:moveTo>
                      <a:pt x="21" y="4"/>
                    </a:moveTo>
                    <a:cubicBezTo>
                      <a:pt x="15" y="11"/>
                      <a:pt x="7" y="6"/>
                      <a:pt x="0" y="10"/>
                    </a:cubicBezTo>
                    <a:cubicBezTo>
                      <a:pt x="5" y="0"/>
                      <a:pt x="14" y="6"/>
                      <a:pt x="21" y="4"/>
                    </a:cubicBezTo>
                    <a:close/>
                  </a:path>
                </a:pathLst>
              </a:custGeom>
              <a:solidFill>
                <a:srgbClr val="6D52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21" name="Freeform 326">
                <a:extLst>
                  <a:ext uri="{FF2B5EF4-FFF2-40B4-BE49-F238E27FC236}">
                    <a16:creationId xmlns:a16="http://schemas.microsoft.com/office/drawing/2014/main" id="{A5EE2711-8E85-1168-127E-7C7CEF182AA5}"/>
                  </a:ext>
                </a:extLst>
              </p:cNvPr>
              <p:cNvSpPr/>
              <p:nvPr/>
            </p:nvSpPr>
            <p:spPr bwMode="auto">
              <a:xfrm>
                <a:off x="2561" y="1537"/>
                <a:ext cx="36" cy="11"/>
              </a:xfrm>
              <a:custGeom>
                <a:avLst/>
                <a:gdLst>
                  <a:gd name="T0" fmla="*/ 0 w 20"/>
                  <a:gd name="T1" fmla="*/ 4 h 6"/>
                  <a:gd name="T2" fmla="*/ 20 w 20"/>
                  <a:gd name="T3" fmla="*/ 6 h 6"/>
                  <a:gd name="T4" fmla="*/ 0 w 20"/>
                  <a:gd name="T5" fmla="*/ 6 h 6"/>
                  <a:gd name="T6" fmla="*/ 0 w 20"/>
                  <a:gd name="T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6">
                    <a:moveTo>
                      <a:pt x="0" y="4"/>
                    </a:moveTo>
                    <a:cubicBezTo>
                      <a:pt x="7" y="4"/>
                      <a:pt x="14" y="0"/>
                      <a:pt x="20" y="6"/>
                    </a:cubicBezTo>
                    <a:cubicBezTo>
                      <a:pt x="13" y="6"/>
                      <a:pt x="7" y="6"/>
                      <a:pt x="0" y="6"/>
                    </a:cubicBezTo>
                    <a:cubicBezTo>
                      <a:pt x="0" y="5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7D65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22" name="Freeform 327">
                <a:extLst>
                  <a:ext uri="{FF2B5EF4-FFF2-40B4-BE49-F238E27FC236}">
                    <a16:creationId xmlns:a16="http://schemas.microsoft.com/office/drawing/2014/main" id="{7A5128E0-F2F0-694C-BF06-017875497456}"/>
                  </a:ext>
                </a:extLst>
              </p:cNvPr>
              <p:cNvSpPr/>
              <p:nvPr/>
            </p:nvSpPr>
            <p:spPr bwMode="auto">
              <a:xfrm>
                <a:off x="2444" y="1607"/>
                <a:ext cx="20" cy="21"/>
              </a:xfrm>
              <a:custGeom>
                <a:avLst/>
                <a:gdLst>
                  <a:gd name="T0" fmla="*/ 11 w 11"/>
                  <a:gd name="T1" fmla="*/ 8 h 12"/>
                  <a:gd name="T2" fmla="*/ 2 w 11"/>
                  <a:gd name="T3" fmla="*/ 12 h 12"/>
                  <a:gd name="T4" fmla="*/ 0 w 11"/>
                  <a:gd name="T5" fmla="*/ 9 h 12"/>
                  <a:gd name="T6" fmla="*/ 0 w 11"/>
                  <a:gd name="T7" fmla="*/ 5 h 12"/>
                  <a:gd name="T8" fmla="*/ 2 w 11"/>
                  <a:gd name="T9" fmla="*/ 1 h 12"/>
                  <a:gd name="T10" fmla="*/ 6 w 11"/>
                  <a:gd name="T11" fmla="*/ 0 h 12"/>
                  <a:gd name="T12" fmla="*/ 9 w 11"/>
                  <a:gd name="T13" fmla="*/ 3 h 12"/>
                  <a:gd name="T14" fmla="*/ 11 w 11"/>
                  <a:gd name="T15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12">
                    <a:moveTo>
                      <a:pt x="11" y="8"/>
                    </a:moveTo>
                    <a:cubicBezTo>
                      <a:pt x="9" y="11"/>
                      <a:pt x="6" y="12"/>
                      <a:pt x="2" y="12"/>
                    </a:cubicBezTo>
                    <a:cubicBezTo>
                      <a:pt x="1" y="11"/>
                      <a:pt x="1" y="10"/>
                      <a:pt x="0" y="9"/>
                    </a:cubicBezTo>
                    <a:cubicBezTo>
                      <a:pt x="0" y="7"/>
                      <a:pt x="0" y="6"/>
                      <a:pt x="0" y="5"/>
                    </a:cubicBezTo>
                    <a:cubicBezTo>
                      <a:pt x="0" y="3"/>
                      <a:pt x="1" y="2"/>
                      <a:pt x="2" y="1"/>
                    </a:cubicBezTo>
                    <a:cubicBezTo>
                      <a:pt x="3" y="1"/>
                      <a:pt x="4" y="0"/>
                      <a:pt x="6" y="0"/>
                    </a:cubicBezTo>
                    <a:cubicBezTo>
                      <a:pt x="7" y="1"/>
                      <a:pt x="8" y="2"/>
                      <a:pt x="9" y="3"/>
                    </a:cubicBezTo>
                    <a:cubicBezTo>
                      <a:pt x="10" y="4"/>
                      <a:pt x="11" y="6"/>
                      <a:pt x="11" y="8"/>
                    </a:cubicBezTo>
                    <a:close/>
                  </a:path>
                </a:pathLst>
              </a:custGeom>
              <a:solidFill>
                <a:srgbClr val="A085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23" name="Freeform 328">
                <a:extLst>
                  <a:ext uri="{FF2B5EF4-FFF2-40B4-BE49-F238E27FC236}">
                    <a16:creationId xmlns:a16="http://schemas.microsoft.com/office/drawing/2014/main" id="{3B263263-1269-B10C-FEA1-358BAE4C90F2}"/>
                  </a:ext>
                </a:extLst>
              </p:cNvPr>
              <p:cNvSpPr/>
              <p:nvPr/>
            </p:nvSpPr>
            <p:spPr bwMode="auto">
              <a:xfrm>
                <a:off x="2455" y="1607"/>
                <a:ext cx="16" cy="10"/>
              </a:xfrm>
              <a:custGeom>
                <a:avLst/>
                <a:gdLst>
                  <a:gd name="T0" fmla="*/ 1 w 9"/>
                  <a:gd name="T1" fmla="*/ 5 h 6"/>
                  <a:gd name="T2" fmla="*/ 0 w 9"/>
                  <a:gd name="T3" fmla="*/ 0 h 6"/>
                  <a:gd name="T4" fmla="*/ 8 w 9"/>
                  <a:gd name="T5" fmla="*/ 0 h 6"/>
                  <a:gd name="T6" fmla="*/ 8 w 9"/>
                  <a:gd name="T7" fmla="*/ 4 h 6"/>
                  <a:gd name="T8" fmla="*/ 1 w 9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6">
                    <a:moveTo>
                      <a:pt x="1" y="5"/>
                    </a:moveTo>
                    <a:cubicBezTo>
                      <a:pt x="0" y="3"/>
                      <a:pt x="0" y="2"/>
                      <a:pt x="0" y="0"/>
                    </a:cubicBezTo>
                    <a:cubicBezTo>
                      <a:pt x="2" y="0"/>
                      <a:pt x="5" y="0"/>
                      <a:pt x="8" y="0"/>
                    </a:cubicBezTo>
                    <a:cubicBezTo>
                      <a:pt x="9" y="1"/>
                      <a:pt x="9" y="2"/>
                      <a:pt x="8" y="4"/>
                    </a:cubicBezTo>
                    <a:cubicBezTo>
                      <a:pt x="6" y="6"/>
                      <a:pt x="3" y="6"/>
                      <a:pt x="1" y="5"/>
                    </a:cubicBezTo>
                    <a:close/>
                  </a:path>
                </a:pathLst>
              </a:custGeom>
              <a:solidFill>
                <a:srgbClr val="DCC0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24" name="Freeform 329">
                <a:extLst>
                  <a:ext uri="{FF2B5EF4-FFF2-40B4-BE49-F238E27FC236}">
                    <a16:creationId xmlns:a16="http://schemas.microsoft.com/office/drawing/2014/main" id="{3D7A573B-C285-E3A9-C116-438597CE218E}"/>
                  </a:ext>
                </a:extLst>
              </p:cNvPr>
              <p:cNvSpPr/>
              <p:nvPr/>
            </p:nvSpPr>
            <p:spPr bwMode="auto">
              <a:xfrm>
                <a:off x="2434" y="1610"/>
                <a:ext cx="14" cy="16"/>
              </a:xfrm>
              <a:custGeom>
                <a:avLst/>
                <a:gdLst>
                  <a:gd name="T0" fmla="*/ 8 w 8"/>
                  <a:gd name="T1" fmla="*/ 1 h 9"/>
                  <a:gd name="T2" fmla="*/ 8 w 8"/>
                  <a:gd name="T3" fmla="*/ 6 h 9"/>
                  <a:gd name="T4" fmla="*/ 1 w 8"/>
                  <a:gd name="T5" fmla="*/ 6 h 9"/>
                  <a:gd name="T6" fmla="*/ 0 w 8"/>
                  <a:gd name="T7" fmla="*/ 6 h 9"/>
                  <a:gd name="T8" fmla="*/ 1 w 8"/>
                  <a:gd name="T9" fmla="*/ 2 h 9"/>
                  <a:gd name="T10" fmla="*/ 8 w 8"/>
                  <a:gd name="T11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9">
                    <a:moveTo>
                      <a:pt x="8" y="1"/>
                    </a:moveTo>
                    <a:cubicBezTo>
                      <a:pt x="8" y="2"/>
                      <a:pt x="8" y="4"/>
                      <a:pt x="8" y="6"/>
                    </a:cubicBezTo>
                    <a:cubicBezTo>
                      <a:pt x="6" y="9"/>
                      <a:pt x="4" y="8"/>
                      <a:pt x="1" y="6"/>
                    </a:cubicBezTo>
                    <a:cubicBezTo>
                      <a:pt x="1" y="6"/>
                      <a:pt x="0" y="6"/>
                      <a:pt x="0" y="6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3" y="0"/>
                      <a:pt x="6" y="0"/>
                      <a:pt x="8" y="1"/>
                    </a:cubicBezTo>
                    <a:close/>
                  </a:path>
                </a:pathLst>
              </a:custGeom>
              <a:solidFill>
                <a:srgbClr val="D2B9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25" name="Freeform 330">
                <a:extLst>
                  <a:ext uri="{FF2B5EF4-FFF2-40B4-BE49-F238E27FC236}">
                    <a16:creationId xmlns:a16="http://schemas.microsoft.com/office/drawing/2014/main" id="{9DE1F260-1023-B4BB-2CA8-E28F32FCB778}"/>
                  </a:ext>
                </a:extLst>
              </p:cNvPr>
              <p:cNvSpPr/>
              <p:nvPr/>
            </p:nvSpPr>
            <p:spPr bwMode="auto">
              <a:xfrm>
                <a:off x="2435" y="1605"/>
                <a:ext cx="13" cy="9"/>
              </a:xfrm>
              <a:custGeom>
                <a:avLst/>
                <a:gdLst>
                  <a:gd name="T0" fmla="*/ 7 w 7"/>
                  <a:gd name="T1" fmla="*/ 4 h 5"/>
                  <a:gd name="T2" fmla="*/ 0 w 7"/>
                  <a:gd name="T3" fmla="*/ 5 h 5"/>
                  <a:gd name="T4" fmla="*/ 7 w 7"/>
                  <a:gd name="T5" fmla="*/ 2 h 5"/>
                  <a:gd name="T6" fmla="*/ 7 w 7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7" y="4"/>
                    </a:moveTo>
                    <a:cubicBezTo>
                      <a:pt x="5" y="4"/>
                      <a:pt x="2" y="4"/>
                      <a:pt x="0" y="5"/>
                    </a:cubicBezTo>
                    <a:cubicBezTo>
                      <a:pt x="1" y="0"/>
                      <a:pt x="4" y="2"/>
                      <a:pt x="7" y="2"/>
                    </a:cubicBezTo>
                    <a:cubicBezTo>
                      <a:pt x="7" y="2"/>
                      <a:pt x="7" y="4"/>
                      <a:pt x="7" y="4"/>
                    </a:cubicBezTo>
                    <a:close/>
                  </a:path>
                </a:pathLst>
              </a:custGeom>
              <a:solidFill>
                <a:srgbClr val="5C3F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26" name="Freeform 331">
                <a:extLst>
                  <a:ext uri="{FF2B5EF4-FFF2-40B4-BE49-F238E27FC236}">
                    <a16:creationId xmlns:a16="http://schemas.microsoft.com/office/drawing/2014/main" id="{56841F15-571A-2E60-ED13-984B85E58C6E}"/>
                  </a:ext>
                </a:extLst>
              </p:cNvPr>
              <p:cNvSpPr/>
              <p:nvPr/>
            </p:nvSpPr>
            <p:spPr bwMode="auto">
              <a:xfrm>
                <a:off x="2407" y="1619"/>
                <a:ext cx="7" cy="9"/>
              </a:xfrm>
              <a:custGeom>
                <a:avLst/>
                <a:gdLst>
                  <a:gd name="T0" fmla="*/ 4 w 4"/>
                  <a:gd name="T1" fmla="*/ 5 h 5"/>
                  <a:gd name="T2" fmla="*/ 0 w 4"/>
                  <a:gd name="T3" fmla="*/ 5 h 5"/>
                  <a:gd name="T4" fmla="*/ 4 w 4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4" y="5"/>
                    </a:moveTo>
                    <a:cubicBezTo>
                      <a:pt x="2" y="5"/>
                      <a:pt x="1" y="5"/>
                      <a:pt x="0" y="5"/>
                    </a:cubicBezTo>
                    <a:cubicBezTo>
                      <a:pt x="1" y="0"/>
                      <a:pt x="2" y="2"/>
                      <a:pt x="4" y="5"/>
                    </a:cubicBezTo>
                    <a:close/>
                  </a:path>
                </a:pathLst>
              </a:custGeom>
              <a:solidFill>
                <a:srgbClr val="846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27" name="Freeform 332">
                <a:extLst>
                  <a:ext uri="{FF2B5EF4-FFF2-40B4-BE49-F238E27FC236}">
                    <a16:creationId xmlns:a16="http://schemas.microsoft.com/office/drawing/2014/main" id="{2F9CA7DC-14B6-688D-7876-988ABC2776CB}"/>
                  </a:ext>
                </a:extLst>
              </p:cNvPr>
              <p:cNvSpPr/>
              <p:nvPr/>
            </p:nvSpPr>
            <p:spPr bwMode="auto">
              <a:xfrm>
                <a:off x="2595" y="1489"/>
                <a:ext cx="28" cy="32"/>
              </a:xfrm>
              <a:custGeom>
                <a:avLst/>
                <a:gdLst>
                  <a:gd name="T0" fmla="*/ 13 w 16"/>
                  <a:gd name="T1" fmla="*/ 5 h 18"/>
                  <a:gd name="T2" fmla="*/ 9 w 16"/>
                  <a:gd name="T3" fmla="*/ 17 h 18"/>
                  <a:gd name="T4" fmla="*/ 0 w 16"/>
                  <a:gd name="T5" fmla="*/ 10 h 18"/>
                  <a:gd name="T6" fmla="*/ 5 w 16"/>
                  <a:gd name="T7" fmla="*/ 7 h 18"/>
                  <a:gd name="T8" fmla="*/ 4 w 16"/>
                  <a:gd name="T9" fmla="*/ 2 h 18"/>
                  <a:gd name="T10" fmla="*/ 8 w 16"/>
                  <a:gd name="T11" fmla="*/ 0 h 18"/>
                  <a:gd name="T12" fmla="*/ 13 w 16"/>
                  <a:gd name="T13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8">
                    <a:moveTo>
                      <a:pt x="13" y="5"/>
                    </a:moveTo>
                    <a:cubicBezTo>
                      <a:pt x="12" y="9"/>
                      <a:pt x="16" y="15"/>
                      <a:pt x="9" y="17"/>
                    </a:cubicBezTo>
                    <a:cubicBezTo>
                      <a:pt x="4" y="18"/>
                      <a:pt x="2" y="14"/>
                      <a:pt x="0" y="10"/>
                    </a:cubicBezTo>
                    <a:cubicBezTo>
                      <a:pt x="2" y="9"/>
                      <a:pt x="4" y="8"/>
                      <a:pt x="5" y="7"/>
                    </a:cubicBezTo>
                    <a:cubicBezTo>
                      <a:pt x="4" y="6"/>
                      <a:pt x="4" y="4"/>
                      <a:pt x="4" y="2"/>
                    </a:cubicBezTo>
                    <a:cubicBezTo>
                      <a:pt x="5" y="1"/>
                      <a:pt x="6" y="0"/>
                      <a:pt x="8" y="0"/>
                    </a:cubicBezTo>
                    <a:cubicBezTo>
                      <a:pt x="11" y="1"/>
                      <a:pt x="15" y="0"/>
                      <a:pt x="13" y="5"/>
                    </a:cubicBezTo>
                    <a:close/>
                  </a:path>
                </a:pathLst>
              </a:custGeom>
              <a:solidFill>
                <a:srgbClr val="886D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28" name="Freeform 333">
                <a:extLst>
                  <a:ext uri="{FF2B5EF4-FFF2-40B4-BE49-F238E27FC236}">
                    <a16:creationId xmlns:a16="http://schemas.microsoft.com/office/drawing/2014/main" id="{5B81EF08-FF75-BEE9-2EE4-923AF7D6F313}"/>
                  </a:ext>
                </a:extLst>
              </p:cNvPr>
              <p:cNvSpPr/>
              <p:nvPr/>
            </p:nvSpPr>
            <p:spPr bwMode="auto">
              <a:xfrm>
                <a:off x="2542" y="1489"/>
                <a:ext cx="64" cy="18"/>
              </a:xfrm>
              <a:custGeom>
                <a:avLst/>
                <a:gdLst>
                  <a:gd name="T0" fmla="*/ 36 w 36"/>
                  <a:gd name="T1" fmla="*/ 2 h 10"/>
                  <a:gd name="T2" fmla="*/ 35 w 36"/>
                  <a:gd name="T3" fmla="*/ 7 h 10"/>
                  <a:gd name="T4" fmla="*/ 0 w 36"/>
                  <a:gd name="T5" fmla="*/ 2 h 10"/>
                  <a:gd name="T6" fmla="*/ 31 w 36"/>
                  <a:gd name="T7" fmla="*/ 1 h 10"/>
                  <a:gd name="T8" fmla="*/ 36 w 36"/>
                  <a:gd name="T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0">
                    <a:moveTo>
                      <a:pt x="36" y="2"/>
                    </a:moveTo>
                    <a:cubicBezTo>
                      <a:pt x="35" y="4"/>
                      <a:pt x="35" y="5"/>
                      <a:pt x="35" y="7"/>
                    </a:cubicBezTo>
                    <a:cubicBezTo>
                      <a:pt x="24" y="4"/>
                      <a:pt x="11" y="10"/>
                      <a:pt x="0" y="2"/>
                    </a:cubicBezTo>
                    <a:cubicBezTo>
                      <a:pt x="10" y="2"/>
                      <a:pt x="21" y="2"/>
                      <a:pt x="31" y="1"/>
                    </a:cubicBezTo>
                    <a:cubicBezTo>
                      <a:pt x="33" y="0"/>
                      <a:pt x="34" y="1"/>
                      <a:pt x="36" y="2"/>
                    </a:cubicBezTo>
                    <a:close/>
                  </a:path>
                </a:pathLst>
              </a:custGeom>
              <a:solidFill>
                <a:srgbClr val="5E40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29" name="Freeform 334">
                <a:extLst>
                  <a:ext uri="{FF2B5EF4-FFF2-40B4-BE49-F238E27FC236}">
                    <a16:creationId xmlns:a16="http://schemas.microsoft.com/office/drawing/2014/main" id="{DBC3E78F-A6FE-7DCB-DDCF-B44B6DE5FF42}"/>
                  </a:ext>
                </a:extLst>
              </p:cNvPr>
              <p:cNvSpPr/>
              <p:nvPr/>
            </p:nvSpPr>
            <p:spPr bwMode="auto">
              <a:xfrm>
                <a:off x="2549" y="1498"/>
                <a:ext cx="35" cy="31"/>
              </a:xfrm>
              <a:custGeom>
                <a:avLst/>
                <a:gdLst>
                  <a:gd name="T0" fmla="*/ 20 w 20"/>
                  <a:gd name="T1" fmla="*/ 9 h 17"/>
                  <a:gd name="T2" fmla="*/ 0 w 20"/>
                  <a:gd name="T3" fmla="*/ 9 h 17"/>
                  <a:gd name="T4" fmla="*/ 20 w 20"/>
                  <a:gd name="T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7">
                    <a:moveTo>
                      <a:pt x="20" y="9"/>
                    </a:moveTo>
                    <a:cubicBezTo>
                      <a:pt x="13" y="9"/>
                      <a:pt x="7" y="17"/>
                      <a:pt x="0" y="9"/>
                    </a:cubicBezTo>
                    <a:cubicBezTo>
                      <a:pt x="7" y="10"/>
                      <a:pt x="13" y="0"/>
                      <a:pt x="20" y="9"/>
                    </a:cubicBezTo>
                    <a:close/>
                  </a:path>
                </a:pathLst>
              </a:custGeom>
              <a:solidFill>
                <a:srgbClr val="785B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30" name="Freeform 335">
                <a:extLst>
                  <a:ext uri="{FF2B5EF4-FFF2-40B4-BE49-F238E27FC236}">
                    <a16:creationId xmlns:a16="http://schemas.microsoft.com/office/drawing/2014/main" id="{67BFBF75-93BF-FC44-3C59-0C76C6D92F5A}"/>
                  </a:ext>
                </a:extLst>
              </p:cNvPr>
              <p:cNvSpPr/>
              <p:nvPr/>
            </p:nvSpPr>
            <p:spPr bwMode="auto">
              <a:xfrm>
                <a:off x="2554" y="1521"/>
                <a:ext cx="57" cy="16"/>
              </a:xfrm>
              <a:custGeom>
                <a:avLst/>
                <a:gdLst>
                  <a:gd name="T0" fmla="*/ 32 w 32"/>
                  <a:gd name="T1" fmla="*/ 8 h 9"/>
                  <a:gd name="T2" fmla="*/ 1 w 32"/>
                  <a:gd name="T3" fmla="*/ 9 h 9"/>
                  <a:gd name="T4" fmla="*/ 0 w 32"/>
                  <a:gd name="T5" fmla="*/ 4 h 9"/>
                  <a:gd name="T6" fmla="*/ 32 w 32"/>
                  <a:gd name="T7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9">
                    <a:moveTo>
                      <a:pt x="32" y="8"/>
                    </a:moveTo>
                    <a:cubicBezTo>
                      <a:pt x="22" y="8"/>
                      <a:pt x="11" y="8"/>
                      <a:pt x="1" y="9"/>
                    </a:cubicBezTo>
                    <a:cubicBezTo>
                      <a:pt x="1" y="7"/>
                      <a:pt x="1" y="6"/>
                      <a:pt x="0" y="4"/>
                    </a:cubicBezTo>
                    <a:cubicBezTo>
                      <a:pt x="11" y="5"/>
                      <a:pt x="22" y="0"/>
                      <a:pt x="32" y="8"/>
                    </a:cubicBezTo>
                    <a:close/>
                  </a:path>
                </a:pathLst>
              </a:custGeom>
              <a:solidFill>
                <a:srgbClr val="F3D7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31" name="Freeform 336">
                <a:extLst>
                  <a:ext uri="{FF2B5EF4-FFF2-40B4-BE49-F238E27FC236}">
                    <a16:creationId xmlns:a16="http://schemas.microsoft.com/office/drawing/2014/main" id="{17DA1944-8428-BD29-02BF-844A55B01CAC}"/>
                  </a:ext>
                </a:extLst>
              </p:cNvPr>
              <p:cNvSpPr/>
              <p:nvPr/>
            </p:nvSpPr>
            <p:spPr bwMode="auto">
              <a:xfrm>
                <a:off x="2540" y="1322"/>
                <a:ext cx="99" cy="109"/>
              </a:xfrm>
              <a:custGeom>
                <a:avLst/>
                <a:gdLst>
                  <a:gd name="T0" fmla="*/ 24 w 56"/>
                  <a:gd name="T1" fmla="*/ 8 h 61"/>
                  <a:gd name="T2" fmla="*/ 29 w 56"/>
                  <a:gd name="T3" fmla="*/ 0 h 61"/>
                  <a:gd name="T4" fmla="*/ 56 w 56"/>
                  <a:gd name="T5" fmla="*/ 28 h 61"/>
                  <a:gd name="T6" fmla="*/ 24 w 56"/>
                  <a:gd name="T7" fmla="*/ 52 h 61"/>
                  <a:gd name="T8" fmla="*/ 9 w 56"/>
                  <a:gd name="T9" fmla="*/ 56 h 61"/>
                  <a:gd name="T10" fmla="*/ 0 w 56"/>
                  <a:gd name="T11" fmla="*/ 44 h 61"/>
                  <a:gd name="T12" fmla="*/ 10 w 56"/>
                  <a:gd name="T13" fmla="*/ 30 h 61"/>
                  <a:gd name="T14" fmla="*/ 24 w 56"/>
                  <a:gd name="T15" fmla="*/ 8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6" h="61">
                    <a:moveTo>
                      <a:pt x="24" y="8"/>
                    </a:moveTo>
                    <a:cubicBezTo>
                      <a:pt x="26" y="5"/>
                      <a:pt x="27" y="3"/>
                      <a:pt x="29" y="0"/>
                    </a:cubicBezTo>
                    <a:cubicBezTo>
                      <a:pt x="38" y="9"/>
                      <a:pt x="47" y="19"/>
                      <a:pt x="56" y="28"/>
                    </a:cubicBezTo>
                    <a:cubicBezTo>
                      <a:pt x="48" y="39"/>
                      <a:pt x="35" y="44"/>
                      <a:pt x="24" y="52"/>
                    </a:cubicBezTo>
                    <a:cubicBezTo>
                      <a:pt x="19" y="54"/>
                      <a:pt x="16" y="61"/>
                      <a:pt x="9" y="56"/>
                    </a:cubicBezTo>
                    <a:cubicBezTo>
                      <a:pt x="6" y="52"/>
                      <a:pt x="3" y="48"/>
                      <a:pt x="0" y="44"/>
                    </a:cubicBezTo>
                    <a:cubicBezTo>
                      <a:pt x="4" y="39"/>
                      <a:pt x="7" y="34"/>
                      <a:pt x="10" y="30"/>
                    </a:cubicBezTo>
                    <a:cubicBezTo>
                      <a:pt x="14" y="22"/>
                      <a:pt x="20" y="16"/>
                      <a:pt x="24" y="8"/>
                    </a:cubicBezTo>
                    <a:close/>
                  </a:path>
                </a:pathLst>
              </a:custGeom>
              <a:solidFill>
                <a:srgbClr val="DBBC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32" name="Freeform 337">
                <a:extLst>
                  <a:ext uri="{FF2B5EF4-FFF2-40B4-BE49-F238E27FC236}">
                    <a16:creationId xmlns:a16="http://schemas.microsoft.com/office/drawing/2014/main" id="{20ADF6B8-1368-2DA5-6390-CAFF98C32E8B}"/>
                  </a:ext>
                </a:extLst>
              </p:cNvPr>
              <p:cNvSpPr/>
              <p:nvPr/>
            </p:nvSpPr>
            <p:spPr bwMode="auto">
              <a:xfrm>
                <a:off x="2565" y="1397"/>
                <a:ext cx="90" cy="96"/>
              </a:xfrm>
              <a:custGeom>
                <a:avLst/>
                <a:gdLst>
                  <a:gd name="T0" fmla="*/ 23 w 51"/>
                  <a:gd name="T1" fmla="*/ 54 h 54"/>
                  <a:gd name="T2" fmla="*/ 18 w 51"/>
                  <a:gd name="T3" fmla="*/ 53 h 54"/>
                  <a:gd name="T4" fmla="*/ 18 w 51"/>
                  <a:gd name="T5" fmla="*/ 46 h 54"/>
                  <a:gd name="T6" fmla="*/ 7 w 51"/>
                  <a:gd name="T7" fmla="*/ 36 h 54"/>
                  <a:gd name="T8" fmla="*/ 0 w 51"/>
                  <a:gd name="T9" fmla="*/ 24 h 54"/>
                  <a:gd name="T10" fmla="*/ 6 w 51"/>
                  <a:gd name="T11" fmla="*/ 17 h 54"/>
                  <a:gd name="T12" fmla="*/ 11 w 51"/>
                  <a:gd name="T13" fmla="*/ 22 h 54"/>
                  <a:gd name="T14" fmla="*/ 23 w 51"/>
                  <a:gd name="T15" fmla="*/ 14 h 54"/>
                  <a:gd name="T16" fmla="*/ 51 w 51"/>
                  <a:gd name="T17" fmla="*/ 14 h 54"/>
                  <a:gd name="T18" fmla="*/ 49 w 51"/>
                  <a:gd name="T19" fmla="*/ 16 h 54"/>
                  <a:gd name="T20" fmla="*/ 44 w 51"/>
                  <a:gd name="T21" fmla="*/ 17 h 54"/>
                  <a:gd name="T22" fmla="*/ 40 w 51"/>
                  <a:gd name="T23" fmla="*/ 18 h 54"/>
                  <a:gd name="T24" fmla="*/ 38 w 51"/>
                  <a:gd name="T25" fmla="*/ 20 h 54"/>
                  <a:gd name="T26" fmla="*/ 35 w 51"/>
                  <a:gd name="T27" fmla="*/ 24 h 54"/>
                  <a:gd name="T28" fmla="*/ 32 w 51"/>
                  <a:gd name="T29" fmla="*/ 28 h 54"/>
                  <a:gd name="T30" fmla="*/ 30 w 51"/>
                  <a:gd name="T31" fmla="*/ 31 h 54"/>
                  <a:gd name="T32" fmla="*/ 29 w 51"/>
                  <a:gd name="T33" fmla="*/ 33 h 54"/>
                  <a:gd name="T34" fmla="*/ 28 w 51"/>
                  <a:gd name="T35" fmla="*/ 35 h 54"/>
                  <a:gd name="T36" fmla="*/ 29 w 51"/>
                  <a:gd name="T37" fmla="*/ 38 h 54"/>
                  <a:gd name="T38" fmla="*/ 31 w 51"/>
                  <a:gd name="T39" fmla="*/ 42 h 54"/>
                  <a:gd name="T40" fmla="*/ 31 w 51"/>
                  <a:gd name="T41" fmla="*/ 46 h 54"/>
                  <a:gd name="T42" fmla="*/ 22 w 51"/>
                  <a:gd name="T43" fmla="*/ 53 h 54"/>
                  <a:gd name="T44" fmla="*/ 23 w 51"/>
                  <a:gd name="T45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1" h="54">
                    <a:moveTo>
                      <a:pt x="23" y="54"/>
                    </a:moveTo>
                    <a:cubicBezTo>
                      <a:pt x="21" y="54"/>
                      <a:pt x="20" y="54"/>
                      <a:pt x="18" y="53"/>
                    </a:cubicBezTo>
                    <a:cubicBezTo>
                      <a:pt x="18" y="51"/>
                      <a:pt x="18" y="49"/>
                      <a:pt x="18" y="46"/>
                    </a:cubicBezTo>
                    <a:cubicBezTo>
                      <a:pt x="14" y="43"/>
                      <a:pt x="10" y="40"/>
                      <a:pt x="7" y="36"/>
                    </a:cubicBezTo>
                    <a:cubicBezTo>
                      <a:pt x="5" y="32"/>
                      <a:pt x="1" y="29"/>
                      <a:pt x="0" y="24"/>
                    </a:cubicBezTo>
                    <a:cubicBezTo>
                      <a:pt x="0" y="20"/>
                      <a:pt x="1" y="17"/>
                      <a:pt x="6" y="17"/>
                    </a:cubicBezTo>
                    <a:cubicBezTo>
                      <a:pt x="8" y="19"/>
                      <a:pt x="9" y="20"/>
                      <a:pt x="11" y="22"/>
                    </a:cubicBezTo>
                    <a:cubicBezTo>
                      <a:pt x="15" y="19"/>
                      <a:pt x="18" y="15"/>
                      <a:pt x="23" y="14"/>
                    </a:cubicBezTo>
                    <a:cubicBezTo>
                      <a:pt x="37" y="0"/>
                      <a:pt x="46" y="0"/>
                      <a:pt x="51" y="14"/>
                    </a:cubicBezTo>
                    <a:cubicBezTo>
                      <a:pt x="51" y="14"/>
                      <a:pt x="49" y="16"/>
                      <a:pt x="49" y="16"/>
                    </a:cubicBezTo>
                    <a:cubicBezTo>
                      <a:pt x="48" y="17"/>
                      <a:pt x="46" y="17"/>
                      <a:pt x="44" y="17"/>
                    </a:cubicBezTo>
                    <a:cubicBezTo>
                      <a:pt x="43" y="18"/>
                      <a:pt x="41" y="18"/>
                      <a:pt x="40" y="18"/>
                    </a:cubicBezTo>
                    <a:cubicBezTo>
                      <a:pt x="39" y="19"/>
                      <a:pt x="38" y="20"/>
                      <a:pt x="38" y="20"/>
                    </a:cubicBezTo>
                    <a:cubicBezTo>
                      <a:pt x="37" y="22"/>
                      <a:pt x="36" y="23"/>
                      <a:pt x="35" y="24"/>
                    </a:cubicBezTo>
                    <a:cubicBezTo>
                      <a:pt x="34" y="25"/>
                      <a:pt x="33" y="27"/>
                      <a:pt x="32" y="28"/>
                    </a:cubicBezTo>
                    <a:cubicBezTo>
                      <a:pt x="31" y="29"/>
                      <a:pt x="31" y="30"/>
                      <a:pt x="30" y="31"/>
                    </a:cubicBezTo>
                    <a:cubicBezTo>
                      <a:pt x="30" y="32"/>
                      <a:pt x="29" y="33"/>
                      <a:pt x="29" y="33"/>
                    </a:cubicBezTo>
                    <a:cubicBezTo>
                      <a:pt x="29" y="33"/>
                      <a:pt x="28" y="35"/>
                      <a:pt x="28" y="35"/>
                    </a:cubicBezTo>
                    <a:cubicBezTo>
                      <a:pt x="28" y="36"/>
                      <a:pt x="28" y="37"/>
                      <a:pt x="29" y="38"/>
                    </a:cubicBezTo>
                    <a:cubicBezTo>
                      <a:pt x="30" y="40"/>
                      <a:pt x="31" y="41"/>
                      <a:pt x="31" y="42"/>
                    </a:cubicBezTo>
                    <a:cubicBezTo>
                      <a:pt x="32" y="43"/>
                      <a:pt x="32" y="45"/>
                      <a:pt x="31" y="46"/>
                    </a:cubicBezTo>
                    <a:cubicBezTo>
                      <a:pt x="29" y="50"/>
                      <a:pt x="25" y="51"/>
                      <a:pt x="22" y="53"/>
                    </a:cubicBezTo>
                    <a:lnTo>
                      <a:pt x="23" y="54"/>
                    </a:lnTo>
                    <a:close/>
                  </a:path>
                </a:pathLst>
              </a:custGeom>
              <a:solidFill>
                <a:srgbClr val="D7BA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33" name="Freeform 338">
                <a:extLst>
                  <a:ext uri="{FF2B5EF4-FFF2-40B4-BE49-F238E27FC236}">
                    <a16:creationId xmlns:a16="http://schemas.microsoft.com/office/drawing/2014/main" id="{FEF07615-B809-BDC8-FBCE-DA79ADBC33BE}"/>
                  </a:ext>
                </a:extLst>
              </p:cNvPr>
              <p:cNvSpPr/>
              <p:nvPr/>
            </p:nvSpPr>
            <p:spPr bwMode="auto">
              <a:xfrm>
                <a:off x="2604" y="1470"/>
                <a:ext cx="39" cy="37"/>
              </a:xfrm>
              <a:custGeom>
                <a:avLst/>
                <a:gdLst>
                  <a:gd name="T0" fmla="*/ 0 w 22"/>
                  <a:gd name="T1" fmla="*/ 12 h 21"/>
                  <a:gd name="T2" fmla="*/ 9 w 22"/>
                  <a:gd name="T3" fmla="*/ 1 h 21"/>
                  <a:gd name="T4" fmla="*/ 12 w 22"/>
                  <a:gd name="T5" fmla="*/ 1 h 21"/>
                  <a:gd name="T6" fmla="*/ 20 w 22"/>
                  <a:gd name="T7" fmla="*/ 9 h 21"/>
                  <a:gd name="T8" fmla="*/ 21 w 22"/>
                  <a:gd name="T9" fmla="*/ 12 h 21"/>
                  <a:gd name="T10" fmla="*/ 20 w 22"/>
                  <a:gd name="T11" fmla="*/ 13 h 21"/>
                  <a:gd name="T12" fmla="*/ 21 w 22"/>
                  <a:gd name="T13" fmla="*/ 14 h 21"/>
                  <a:gd name="T14" fmla="*/ 19 w 22"/>
                  <a:gd name="T15" fmla="*/ 16 h 21"/>
                  <a:gd name="T16" fmla="*/ 20 w 22"/>
                  <a:gd name="T17" fmla="*/ 17 h 21"/>
                  <a:gd name="T18" fmla="*/ 20 w 22"/>
                  <a:gd name="T19" fmla="*/ 21 h 21"/>
                  <a:gd name="T20" fmla="*/ 8 w 22"/>
                  <a:gd name="T21" fmla="*/ 16 h 21"/>
                  <a:gd name="T22" fmla="*/ 0 w 22"/>
                  <a:gd name="T23" fmla="*/ 1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21">
                    <a:moveTo>
                      <a:pt x="0" y="12"/>
                    </a:moveTo>
                    <a:cubicBezTo>
                      <a:pt x="0" y="6"/>
                      <a:pt x="6" y="5"/>
                      <a:pt x="9" y="1"/>
                    </a:cubicBezTo>
                    <a:cubicBezTo>
                      <a:pt x="10" y="0"/>
                      <a:pt x="11" y="0"/>
                      <a:pt x="12" y="1"/>
                    </a:cubicBezTo>
                    <a:cubicBezTo>
                      <a:pt x="14" y="5"/>
                      <a:pt x="16" y="8"/>
                      <a:pt x="20" y="9"/>
                    </a:cubicBezTo>
                    <a:cubicBezTo>
                      <a:pt x="21" y="10"/>
                      <a:pt x="22" y="11"/>
                      <a:pt x="21" y="12"/>
                    </a:cubicBezTo>
                    <a:cubicBezTo>
                      <a:pt x="21" y="12"/>
                      <a:pt x="21" y="13"/>
                      <a:pt x="20" y="13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19" y="14"/>
                      <a:pt x="19" y="15"/>
                      <a:pt x="19" y="16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0" y="18"/>
                      <a:pt x="20" y="19"/>
                      <a:pt x="20" y="21"/>
                    </a:cubicBezTo>
                    <a:cubicBezTo>
                      <a:pt x="16" y="19"/>
                      <a:pt x="12" y="18"/>
                      <a:pt x="8" y="16"/>
                    </a:cubicBezTo>
                    <a:cubicBezTo>
                      <a:pt x="5" y="15"/>
                      <a:pt x="3" y="14"/>
                      <a:pt x="0" y="12"/>
                    </a:cubicBezTo>
                    <a:close/>
                  </a:path>
                </a:pathLst>
              </a:custGeom>
              <a:solidFill>
                <a:srgbClr val="BAA0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34" name="Freeform 339">
                <a:extLst>
                  <a:ext uri="{FF2B5EF4-FFF2-40B4-BE49-F238E27FC236}">
                    <a16:creationId xmlns:a16="http://schemas.microsoft.com/office/drawing/2014/main" id="{8A87710A-BBD0-750F-FF43-AFBBFBAE0BD1}"/>
                  </a:ext>
                </a:extLst>
              </p:cNvPr>
              <p:cNvSpPr/>
              <p:nvPr/>
            </p:nvSpPr>
            <p:spPr bwMode="auto">
              <a:xfrm>
                <a:off x="2668" y="1557"/>
                <a:ext cx="42" cy="35"/>
              </a:xfrm>
              <a:custGeom>
                <a:avLst/>
                <a:gdLst>
                  <a:gd name="T0" fmla="*/ 0 w 24"/>
                  <a:gd name="T1" fmla="*/ 12 h 20"/>
                  <a:gd name="T2" fmla="*/ 12 w 24"/>
                  <a:gd name="T3" fmla="*/ 0 h 20"/>
                  <a:gd name="T4" fmla="*/ 17 w 24"/>
                  <a:gd name="T5" fmla="*/ 0 h 20"/>
                  <a:gd name="T6" fmla="*/ 19 w 24"/>
                  <a:gd name="T7" fmla="*/ 1 h 20"/>
                  <a:gd name="T8" fmla="*/ 21 w 24"/>
                  <a:gd name="T9" fmla="*/ 13 h 20"/>
                  <a:gd name="T10" fmla="*/ 4 w 24"/>
                  <a:gd name="T11" fmla="*/ 20 h 20"/>
                  <a:gd name="T12" fmla="*/ 0 w 24"/>
                  <a:gd name="T13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20">
                    <a:moveTo>
                      <a:pt x="0" y="12"/>
                    </a:moveTo>
                    <a:cubicBezTo>
                      <a:pt x="6" y="9"/>
                      <a:pt x="10" y="6"/>
                      <a:pt x="12" y="0"/>
                    </a:cubicBezTo>
                    <a:cubicBezTo>
                      <a:pt x="14" y="0"/>
                      <a:pt x="15" y="0"/>
                      <a:pt x="17" y="0"/>
                    </a:cubicBezTo>
                    <a:cubicBezTo>
                      <a:pt x="17" y="0"/>
                      <a:pt x="18" y="1"/>
                      <a:pt x="19" y="1"/>
                    </a:cubicBezTo>
                    <a:cubicBezTo>
                      <a:pt x="21" y="5"/>
                      <a:pt x="24" y="8"/>
                      <a:pt x="21" y="13"/>
                    </a:cubicBezTo>
                    <a:cubicBezTo>
                      <a:pt x="17" y="19"/>
                      <a:pt x="9" y="14"/>
                      <a:pt x="4" y="20"/>
                    </a:cubicBezTo>
                    <a:cubicBezTo>
                      <a:pt x="1" y="18"/>
                      <a:pt x="0" y="15"/>
                      <a:pt x="0" y="12"/>
                    </a:cubicBezTo>
                    <a:close/>
                  </a:path>
                </a:pathLst>
              </a:custGeom>
              <a:solidFill>
                <a:srgbClr val="5C4A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35" name="Freeform 340">
                <a:extLst>
                  <a:ext uri="{FF2B5EF4-FFF2-40B4-BE49-F238E27FC236}">
                    <a16:creationId xmlns:a16="http://schemas.microsoft.com/office/drawing/2014/main" id="{169710EB-AB21-0087-685B-13535C934E68}"/>
                  </a:ext>
                </a:extLst>
              </p:cNvPr>
              <p:cNvSpPr/>
              <p:nvPr/>
            </p:nvSpPr>
            <p:spPr bwMode="auto">
              <a:xfrm>
                <a:off x="2639" y="1468"/>
                <a:ext cx="29" cy="30"/>
              </a:xfrm>
              <a:custGeom>
                <a:avLst/>
                <a:gdLst>
                  <a:gd name="T0" fmla="*/ 0 w 16"/>
                  <a:gd name="T1" fmla="*/ 14 h 17"/>
                  <a:gd name="T2" fmla="*/ 0 w 16"/>
                  <a:gd name="T3" fmla="*/ 10 h 17"/>
                  <a:gd name="T4" fmla="*/ 13 w 16"/>
                  <a:gd name="T5" fmla="*/ 5 h 17"/>
                  <a:gd name="T6" fmla="*/ 14 w 16"/>
                  <a:gd name="T7" fmla="*/ 12 h 17"/>
                  <a:gd name="T8" fmla="*/ 0 w 16"/>
                  <a:gd name="T9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7">
                    <a:moveTo>
                      <a:pt x="0" y="14"/>
                    </a:moveTo>
                    <a:cubicBezTo>
                      <a:pt x="0" y="13"/>
                      <a:pt x="0" y="11"/>
                      <a:pt x="0" y="10"/>
                    </a:cubicBezTo>
                    <a:cubicBezTo>
                      <a:pt x="3" y="6"/>
                      <a:pt x="6" y="0"/>
                      <a:pt x="13" y="5"/>
                    </a:cubicBezTo>
                    <a:cubicBezTo>
                      <a:pt x="15" y="7"/>
                      <a:pt x="16" y="9"/>
                      <a:pt x="14" y="12"/>
                    </a:cubicBezTo>
                    <a:cubicBezTo>
                      <a:pt x="11" y="17"/>
                      <a:pt x="6" y="17"/>
                      <a:pt x="0" y="14"/>
                    </a:cubicBezTo>
                    <a:close/>
                  </a:path>
                </a:pathLst>
              </a:custGeom>
              <a:solidFill>
                <a:srgbClr val="C4A9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36" name="Freeform 341">
                <a:extLst>
                  <a:ext uri="{FF2B5EF4-FFF2-40B4-BE49-F238E27FC236}">
                    <a16:creationId xmlns:a16="http://schemas.microsoft.com/office/drawing/2014/main" id="{C0CC172D-CDA0-E89C-546B-40171077B6B8}"/>
                  </a:ext>
                </a:extLst>
              </p:cNvPr>
              <p:cNvSpPr/>
              <p:nvPr/>
            </p:nvSpPr>
            <p:spPr bwMode="auto">
              <a:xfrm>
                <a:off x="2554" y="1415"/>
                <a:ext cx="29" cy="32"/>
              </a:xfrm>
              <a:custGeom>
                <a:avLst/>
                <a:gdLst>
                  <a:gd name="T0" fmla="*/ 12 w 16"/>
                  <a:gd name="T1" fmla="*/ 7 h 18"/>
                  <a:gd name="T2" fmla="*/ 9 w 16"/>
                  <a:gd name="T3" fmla="*/ 16 h 18"/>
                  <a:gd name="T4" fmla="*/ 0 w 16"/>
                  <a:gd name="T5" fmla="*/ 8 h 18"/>
                  <a:gd name="T6" fmla="*/ 1 w 16"/>
                  <a:gd name="T7" fmla="*/ 4 h 18"/>
                  <a:gd name="T8" fmla="*/ 16 w 16"/>
                  <a:gd name="T9" fmla="*/ 0 h 18"/>
                  <a:gd name="T10" fmla="*/ 12 w 16"/>
                  <a:gd name="T1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8">
                    <a:moveTo>
                      <a:pt x="12" y="7"/>
                    </a:moveTo>
                    <a:cubicBezTo>
                      <a:pt x="8" y="9"/>
                      <a:pt x="10" y="13"/>
                      <a:pt x="9" y="16"/>
                    </a:cubicBezTo>
                    <a:cubicBezTo>
                      <a:pt x="3" y="18"/>
                      <a:pt x="0" y="15"/>
                      <a:pt x="0" y="8"/>
                    </a:cubicBezTo>
                    <a:cubicBezTo>
                      <a:pt x="1" y="7"/>
                      <a:pt x="1" y="6"/>
                      <a:pt x="1" y="4"/>
                    </a:cubicBezTo>
                    <a:cubicBezTo>
                      <a:pt x="7" y="6"/>
                      <a:pt x="11" y="0"/>
                      <a:pt x="16" y="0"/>
                    </a:cubicBezTo>
                    <a:cubicBezTo>
                      <a:pt x="15" y="2"/>
                      <a:pt x="13" y="5"/>
                      <a:pt x="12" y="7"/>
                    </a:cubicBezTo>
                    <a:close/>
                  </a:path>
                </a:pathLst>
              </a:custGeom>
              <a:solidFill>
                <a:srgbClr val="685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37" name="Freeform 342">
                <a:extLst>
                  <a:ext uri="{FF2B5EF4-FFF2-40B4-BE49-F238E27FC236}">
                    <a16:creationId xmlns:a16="http://schemas.microsoft.com/office/drawing/2014/main" id="{D559B83A-2063-1469-7EFA-1C35EF2C7C30}"/>
                  </a:ext>
                </a:extLst>
              </p:cNvPr>
              <p:cNvSpPr/>
              <p:nvPr/>
            </p:nvSpPr>
            <p:spPr bwMode="auto">
              <a:xfrm>
                <a:off x="2584" y="1415"/>
                <a:ext cx="22" cy="21"/>
              </a:xfrm>
              <a:custGeom>
                <a:avLst/>
                <a:gdLst>
                  <a:gd name="T0" fmla="*/ 12 w 12"/>
                  <a:gd name="T1" fmla="*/ 4 h 12"/>
                  <a:gd name="T2" fmla="*/ 0 w 12"/>
                  <a:gd name="T3" fmla="*/ 12 h 12"/>
                  <a:gd name="T4" fmla="*/ 12 w 12"/>
                  <a:gd name="T5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2">
                    <a:moveTo>
                      <a:pt x="12" y="4"/>
                    </a:moveTo>
                    <a:cubicBezTo>
                      <a:pt x="10" y="9"/>
                      <a:pt x="6" y="12"/>
                      <a:pt x="0" y="12"/>
                    </a:cubicBezTo>
                    <a:cubicBezTo>
                      <a:pt x="3" y="8"/>
                      <a:pt x="4" y="0"/>
                      <a:pt x="12" y="4"/>
                    </a:cubicBezTo>
                    <a:close/>
                  </a:path>
                </a:pathLst>
              </a:custGeom>
              <a:solidFill>
                <a:srgbClr val="9777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38" name="Freeform 343">
                <a:extLst>
                  <a:ext uri="{FF2B5EF4-FFF2-40B4-BE49-F238E27FC236}">
                    <a16:creationId xmlns:a16="http://schemas.microsoft.com/office/drawing/2014/main" id="{87B6E511-5885-13B8-F1BB-97FB8CE95166}"/>
                  </a:ext>
                </a:extLst>
              </p:cNvPr>
              <p:cNvSpPr/>
              <p:nvPr/>
            </p:nvSpPr>
            <p:spPr bwMode="auto">
              <a:xfrm>
                <a:off x="2631" y="1425"/>
                <a:ext cx="19" cy="27"/>
              </a:xfrm>
              <a:custGeom>
                <a:avLst/>
                <a:gdLst>
                  <a:gd name="T0" fmla="*/ 9 w 11"/>
                  <a:gd name="T1" fmla="*/ 8 h 15"/>
                  <a:gd name="T2" fmla="*/ 1 w 11"/>
                  <a:gd name="T3" fmla="*/ 15 h 15"/>
                  <a:gd name="T4" fmla="*/ 0 w 11"/>
                  <a:gd name="T5" fmla="*/ 13 h 15"/>
                  <a:gd name="T6" fmla="*/ 0 w 11"/>
                  <a:gd name="T7" fmla="*/ 10 h 15"/>
                  <a:gd name="T8" fmla="*/ 1 w 11"/>
                  <a:gd name="T9" fmla="*/ 8 h 15"/>
                  <a:gd name="T10" fmla="*/ 3 w 11"/>
                  <a:gd name="T11" fmla="*/ 3 h 15"/>
                  <a:gd name="T12" fmla="*/ 7 w 11"/>
                  <a:gd name="T13" fmla="*/ 0 h 15"/>
                  <a:gd name="T14" fmla="*/ 11 w 11"/>
                  <a:gd name="T15" fmla="*/ 3 h 15"/>
                  <a:gd name="T16" fmla="*/ 9 w 11"/>
                  <a:gd name="T17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5">
                    <a:moveTo>
                      <a:pt x="9" y="8"/>
                    </a:moveTo>
                    <a:cubicBezTo>
                      <a:pt x="9" y="13"/>
                      <a:pt x="5" y="13"/>
                      <a:pt x="1" y="15"/>
                    </a:cubicBezTo>
                    <a:cubicBezTo>
                      <a:pt x="1" y="14"/>
                      <a:pt x="0" y="14"/>
                      <a:pt x="0" y="13"/>
                    </a:cubicBezTo>
                    <a:cubicBezTo>
                      <a:pt x="0" y="12"/>
                      <a:pt x="0" y="11"/>
                      <a:pt x="0" y="10"/>
                    </a:cubicBezTo>
                    <a:cubicBezTo>
                      <a:pt x="0" y="10"/>
                      <a:pt x="0" y="9"/>
                      <a:pt x="1" y="8"/>
                    </a:cubicBezTo>
                    <a:cubicBezTo>
                      <a:pt x="1" y="6"/>
                      <a:pt x="2" y="5"/>
                      <a:pt x="3" y="3"/>
                    </a:cubicBezTo>
                    <a:cubicBezTo>
                      <a:pt x="4" y="2"/>
                      <a:pt x="5" y="1"/>
                      <a:pt x="7" y="0"/>
                    </a:cubicBezTo>
                    <a:cubicBezTo>
                      <a:pt x="9" y="1"/>
                      <a:pt x="10" y="1"/>
                      <a:pt x="11" y="3"/>
                    </a:cubicBezTo>
                    <a:cubicBezTo>
                      <a:pt x="11" y="5"/>
                      <a:pt x="11" y="6"/>
                      <a:pt x="9" y="8"/>
                    </a:cubicBezTo>
                    <a:close/>
                  </a:path>
                </a:pathLst>
              </a:custGeom>
              <a:solidFill>
                <a:srgbClr val="B098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39" name="Freeform 344">
                <a:extLst>
                  <a:ext uri="{FF2B5EF4-FFF2-40B4-BE49-F238E27FC236}">
                    <a16:creationId xmlns:a16="http://schemas.microsoft.com/office/drawing/2014/main" id="{6A097356-2BB8-E612-B64F-B74FC89AB48E}"/>
                  </a:ext>
                </a:extLst>
              </p:cNvPr>
              <p:cNvSpPr/>
              <p:nvPr/>
            </p:nvSpPr>
            <p:spPr bwMode="auto">
              <a:xfrm>
                <a:off x="2646" y="1425"/>
                <a:ext cx="15" cy="15"/>
              </a:xfrm>
              <a:custGeom>
                <a:avLst/>
                <a:gdLst>
                  <a:gd name="T0" fmla="*/ 0 w 8"/>
                  <a:gd name="T1" fmla="*/ 8 h 8"/>
                  <a:gd name="T2" fmla="*/ 1 w 8"/>
                  <a:gd name="T3" fmla="*/ 2 h 8"/>
                  <a:gd name="T4" fmla="*/ 4 w 8"/>
                  <a:gd name="T5" fmla="*/ 0 h 8"/>
                  <a:gd name="T6" fmla="*/ 7 w 8"/>
                  <a:gd name="T7" fmla="*/ 0 h 8"/>
                  <a:gd name="T8" fmla="*/ 8 w 8"/>
                  <a:gd name="T9" fmla="*/ 2 h 8"/>
                  <a:gd name="T10" fmla="*/ 0 w 8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0" y="8"/>
                    </a:moveTo>
                    <a:cubicBezTo>
                      <a:pt x="1" y="6"/>
                      <a:pt x="1" y="4"/>
                      <a:pt x="1" y="2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5" y="0"/>
                      <a:pt x="6" y="0"/>
                      <a:pt x="7" y="0"/>
                    </a:cubicBezTo>
                    <a:cubicBezTo>
                      <a:pt x="7" y="1"/>
                      <a:pt x="8" y="1"/>
                      <a:pt x="8" y="2"/>
                    </a:cubicBezTo>
                    <a:cubicBezTo>
                      <a:pt x="6" y="4"/>
                      <a:pt x="3" y="6"/>
                      <a:pt x="0" y="8"/>
                    </a:cubicBezTo>
                    <a:close/>
                  </a:path>
                </a:pathLst>
              </a:custGeom>
              <a:solidFill>
                <a:srgbClr val="634C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40" name="Freeform 345">
                <a:extLst>
                  <a:ext uri="{FF2B5EF4-FFF2-40B4-BE49-F238E27FC236}">
                    <a16:creationId xmlns:a16="http://schemas.microsoft.com/office/drawing/2014/main" id="{256FE428-C22E-2441-B16F-3F8C116E6F5B}"/>
                  </a:ext>
                </a:extLst>
              </p:cNvPr>
              <p:cNvSpPr/>
              <p:nvPr/>
            </p:nvSpPr>
            <p:spPr bwMode="auto">
              <a:xfrm>
                <a:off x="2696" y="1548"/>
                <a:ext cx="18" cy="12"/>
              </a:xfrm>
              <a:custGeom>
                <a:avLst/>
                <a:gdLst>
                  <a:gd name="T0" fmla="*/ 4 w 10"/>
                  <a:gd name="T1" fmla="*/ 1 h 7"/>
                  <a:gd name="T2" fmla="*/ 8 w 10"/>
                  <a:gd name="T3" fmla="*/ 1 h 7"/>
                  <a:gd name="T4" fmla="*/ 9 w 10"/>
                  <a:gd name="T5" fmla="*/ 5 h 7"/>
                  <a:gd name="T6" fmla="*/ 5 w 10"/>
                  <a:gd name="T7" fmla="*/ 7 h 7"/>
                  <a:gd name="T8" fmla="*/ 0 w 10"/>
                  <a:gd name="T9" fmla="*/ 6 h 7"/>
                  <a:gd name="T10" fmla="*/ 1 w 10"/>
                  <a:gd name="T11" fmla="*/ 5 h 7"/>
                  <a:gd name="T12" fmla="*/ 1 w 10"/>
                  <a:gd name="T13" fmla="*/ 0 h 7"/>
                  <a:gd name="T14" fmla="*/ 4 w 10"/>
                  <a:gd name="T1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7">
                    <a:moveTo>
                      <a:pt x="4" y="1"/>
                    </a:moveTo>
                    <a:cubicBezTo>
                      <a:pt x="6" y="1"/>
                      <a:pt x="7" y="1"/>
                      <a:pt x="8" y="1"/>
                    </a:cubicBezTo>
                    <a:cubicBezTo>
                      <a:pt x="10" y="2"/>
                      <a:pt x="10" y="3"/>
                      <a:pt x="9" y="5"/>
                    </a:cubicBezTo>
                    <a:cubicBezTo>
                      <a:pt x="8" y="6"/>
                      <a:pt x="7" y="7"/>
                      <a:pt x="5" y="7"/>
                    </a:cubicBezTo>
                    <a:cubicBezTo>
                      <a:pt x="3" y="7"/>
                      <a:pt x="2" y="7"/>
                      <a:pt x="0" y="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3"/>
                      <a:pt x="1" y="2"/>
                      <a:pt x="1" y="0"/>
                    </a:cubicBezTo>
                    <a:cubicBezTo>
                      <a:pt x="2" y="0"/>
                      <a:pt x="3" y="0"/>
                      <a:pt x="4" y="1"/>
                    </a:cubicBezTo>
                    <a:close/>
                  </a:path>
                </a:pathLst>
              </a:custGeom>
              <a:solidFill>
                <a:srgbClr val="CAB4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41" name="Freeform 346">
                <a:extLst>
                  <a:ext uri="{FF2B5EF4-FFF2-40B4-BE49-F238E27FC236}">
                    <a16:creationId xmlns:a16="http://schemas.microsoft.com/office/drawing/2014/main" id="{52483EC6-2733-5078-156A-52A34D9F654B}"/>
                  </a:ext>
                </a:extLst>
              </p:cNvPr>
              <p:cNvSpPr/>
              <p:nvPr/>
            </p:nvSpPr>
            <p:spPr bwMode="auto">
              <a:xfrm>
                <a:off x="2623" y="1447"/>
                <a:ext cx="9" cy="10"/>
              </a:xfrm>
              <a:custGeom>
                <a:avLst/>
                <a:gdLst>
                  <a:gd name="T0" fmla="*/ 5 w 5"/>
                  <a:gd name="T1" fmla="*/ 3 h 6"/>
                  <a:gd name="T2" fmla="*/ 2 w 5"/>
                  <a:gd name="T3" fmla="*/ 6 h 6"/>
                  <a:gd name="T4" fmla="*/ 0 w 5"/>
                  <a:gd name="T5" fmla="*/ 5 h 6"/>
                  <a:gd name="T6" fmla="*/ 1 w 5"/>
                  <a:gd name="T7" fmla="*/ 1 h 6"/>
                  <a:gd name="T8" fmla="*/ 5 w 5"/>
                  <a:gd name="T9" fmla="*/ 1 h 6"/>
                  <a:gd name="T10" fmla="*/ 5 w 5"/>
                  <a:gd name="T1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5" y="3"/>
                    </a:moveTo>
                    <a:cubicBezTo>
                      <a:pt x="4" y="4"/>
                      <a:pt x="3" y="5"/>
                      <a:pt x="2" y="6"/>
                    </a:cubicBezTo>
                    <a:cubicBezTo>
                      <a:pt x="1" y="6"/>
                      <a:pt x="1" y="5"/>
                      <a:pt x="0" y="5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3" y="0"/>
                      <a:pt x="4" y="0"/>
                      <a:pt x="5" y="1"/>
                    </a:cubicBezTo>
                    <a:lnTo>
                      <a:pt x="5" y="3"/>
                    </a:lnTo>
                    <a:close/>
                  </a:path>
                </a:pathLst>
              </a:custGeom>
              <a:solidFill>
                <a:srgbClr val="CEB6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42" name="Freeform 347">
                <a:extLst>
                  <a:ext uri="{FF2B5EF4-FFF2-40B4-BE49-F238E27FC236}">
                    <a16:creationId xmlns:a16="http://schemas.microsoft.com/office/drawing/2014/main" id="{906CCC46-8621-C430-D032-111036C2F391}"/>
                  </a:ext>
                </a:extLst>
              </p:cNvPr>
              <p:cNvSpPr/>
              <p:nvPr/>
            </p:nvSpPr>
            <p:spPr bwMode="auto">
              <a:xfrm>
                <a:off x="2659" y="1422"/>
                <a:ext cx="7" cy="7"/>
              </a:xfrm>
              <a:custGeom>
                <a:avLst/>
                <a:gdLst>
                  <a:gd name="T0" fmla="*/ 2 w 4"/>
                  <a:gd name="T1" fmla="*/ 0 h 4"/>
                  <a:gd name="T2" fmla="*/ 4 w 4"/>
                  <a:gd name="T3" fmla="*/ 2 h 4"/>
                  <a:gd name="T4" fmla="*/ 1 w 4"/>
                  <a:gd name="T5" fmla="*/ 4 h 4"/>
                  <a:gd name="T6" fmla="*/ 1 w 4"/>
                  <a:gd name="T7" fmla="*/ 4 h 4"/>
                  <a:gd name="T8" fmla="*/ 0 w 4"/>
                  <a:gd name="T9" fmla="*/ 2 h 4"/>
                  <a:gd name="T10" fmla="*/ 2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3" y="1"/>
                      <a:pt x="3" y="2"/>
                      <a:pt x="4" y="2"/>
                    </a:cubicBezTo>
                    <a:cubicBezTo>
                      <a:pt x="3" y="3"/>
                      <a:pt x="2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8666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43" name="Freeform 348">
                <a:extLst>
                  <a:ext uri="{FF2B5EF4-FFF2-40B4-BE49-F238E27FC236}">
                    <a16:creationId xmlns:a16="http://schemas.microsoft.com/office/drawing/2014/main" id="{48D1108C-EEF0-7683-742A-A1425AE30FB1}"/>
                  </a:ext>
                </a:extLst>
              </p:cNvPr>
              <p:cNvSpPr/>
              <p:nvPr/>
            </p:nvSpPr>
            <p:spPr bwMode="auto">
              <a:xfrm>
                <a:off x="2652" y="1422"/>
                <a:ext cx="10" cy="7"/>
              </a:xfrm>
              <a:custGeom>
                <a:avLst/>
                <a:gdLst>
                  <a:gd name="T0" fmla="*/ 6 w 6"/>
                  <a:gd name="T1" fmla="*/ 0 h 4"/>
                  <a:gd name="T2" fmla="*/ 5 w 6"/>
                  <a:gd name="T3" fmla="*/ 4 h 4"/>
                  <a:gd name="T4" fmla="*/ 1 w 6"/>
                  <a:gd name="T5" fmla="*/ 4 h 4"/>
                  <a:gd name="T6" fmla="*/ 0 w 6"/>
                  <a:gd name="T7" fmla="*/ 1 h 4"/>
                  <a:gd name="T8" fmla="*/ 2 w 6"/>
                  <a:gd name="T9" fmla="*/ 0 h 4"/>
                  <a:gd name="T10" fmla="*/ 2 w 6"/>
                  <a:gd name="T11" fmla="*/ 0 h 4"/>
                  <a:gd name="T12" fmla="*/ 6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6" y="0"/>
                    </a:moveTo>
                    <a:cubicBezTo>
                      <a:pt x="6" y="2"/>
                      <a:pt x="5" y="3"/>
                      <a:pt x="5" y="4"/>
                    </a:cubicBezTo>
                    <a:cubicBezTo>
                      <a:pt x="4" y="4"/>
                      <a:pt x="3" y="4"/>
                      <a:pt x="1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6" y="0"/>
                    </a:cubicBezTo>
                    <a:close/>
                  </a:path>
                </a:pathLst>
              </a:custGeom>
              <a:solidFill>
                <a:srgbClr val="B39B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44" name="Freeform 349">
                <a:extLst>
                  <a:ext uri="{FF2B5EF4-FFF2-40B4-BE49-F238E27FC236}">
                    <a16:creationId xmlns:a16="http://schemas.microsoft.com/office/drawing/2014/main" id="{3AF83EED-4868-1FC4-0EC3-2F89E3F7053D}"/>
                  </a:ext>
                </a:extLst>
              </p:cNvPr>
              <p:cNvSpPr/>
              <p:nvPr/>
            </p:nvSpPr>
            <p:spPr bwMode="auto">
              <a:xfrm>
                <a:off x="2616" y="1461"/>
                <a:ext cx="9" cy="11"/>
              </a:xfrm>
              <a:custGeom>
                <a:avLst/>
                <a:gdLst>
                  <a:gd name="T0" fmla="*/ 5 w 5"/>
                  <a:gd name="T1" fmla="*/ 6 h 6"/>
                  <a:gd name="T2" fmla="*/ 3 w 5"/>
                  <a:gd name="T3" fmla="*/ 6 h 6"/>
                  <a:gd name="T4" fmla="*/ 2 w 5"/>
                  <a:gd name="T5" fmla="*/ 6 h 6"/>
                  <a:gd name="T6" fmla="*/ 2 w 5"/>
                  <a:gd name="T7" fmla="*/ 6 h 6"/>
                  <a:gd name="T8" fmla="*/ 0 w 5"/>
                  <a:gd name="T9" fmla="*/ 3 h 6"/>
                  <a:gd name="T10" fmla="*/ 1 w 5"/>
                  <a:gd name="T11" fmla="*/ 1 h 6"/>
                  <a:gd name="T12" fmla="*/ 5 w 5"/>
                  <a:gd name="T13" fmla="*/ 2 h 6"/>
                  <a:gd name="T14" fmla="*/ 5 w 5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5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3" y="0"/>
                      <a:pt x="4" y="1"/>
                      <a:pt x="5" y="2"/>
                    </a:cubicBezTo>
                    <a:cubicBezTo>
                      <a:pt x="5" y="3"/>
                      <a:pt x="5" y="5"/>
                      <a:pt x="5" y="6"/>
                    </a:cubicBezTo>
                    <a:close/>
                  </a:path>
                </a:pathLst>
              </a:custGeom>
              <a:solidFill>
                <a:srgbClr val="674B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45" name="Freeform 350">
                <a:extLst>
                  <a:ext uri="{FF2B5EF4-FFF2-40B4-BE49-F238E27FC236}">
                    <a16:creationId xmlns:a16="http://schemas.microsoft.com/office/drawing/2014/main" id="{259B4AB0-4AB4-D92D-948A-8F8BD0ADFD21}"/>
                  </a:ext>
                </a:extLst>
              </p:cNvPr>
              <p:cNvSpPr/>
              <p:nvPr/>
            </p:nvSpPr>
            <p:spPr bwMode="auto">
              <a:xfrm>
                <a:off x="2616" y="1456"/>
                <a:ext cx="11" cy="9"/>
              </a:xfrm>
              <a:custGeom>
                <a:avLst/>
                <a:gdLst>
                  <a:gd name="T0" fmla="*/ 5 w 6"/>
                  <a:gd name="T1" fmla="*/ 5 h 5"/>
                  <a:gd name="T2" fmla="*/ 3 w 6"/>
                  <a:gd name="T3" fmla="*/ 5 h 5"/>
                  <a:gd name="T4" fmla="*/ 1 w 6"/>
                  <a:gd name="T5" fmla="*/ 5 h 5"/>
                  <a:gd name="T6" fmla="*/ 0 w 6"/>
                  <a:gd name="T7" fmla="*/ 2 h 5"/>
                  <a:gd name="T8" fmla="*/ 2 w 6"/>
                  <a:gd name="T9" fmla="*/ 0 h 5"/>
                  <a:gd name="T10" fmla="*/ 5 w 6"/>
                  <a:gd name="T11" fmla="*/ 1 h 5"/>
                  <a:gd name="T12" fmla="*/ 6 w 6"/>
                  <a:gd name="T13" fmla="*/ 1 h 5"/>
                  <a:gd name="T14" fmla="*/ 5 w 6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5">
                    <a:moveTo>
                      <a:pt x="5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4"/>
                      <a:pt x="1" y="3"/>
                      <a:pt x="0" y="2"/>
                    </a:cubicBezTo>
                    <a:cubicBezTo>
                      <a:pt x="1" y="2"/>
                      <a:pt x="1" y="1"/>
                      <a:pt x="2" y="0"/>
                    </a:cubicBezTo>
                    <a:cubicBezTo>
                      <a:pt x="3" y="0"/>
                      <a:pt x="4" y="0"/>
                      <a:pt x="5" y="1"/>
                    </a:cubicBezTo>
                    <a:cubicBezTo>
                      <a:pt x="5" y="1"/>
                      <a:pt x="6" y="1"/>
                      <a:pt x="6" y="1"/>
                    </a:cubicBezTo>
                    <a:cubicBezTo>
                      <a:pt x="6" y="3"/>
                      <a:pt x="5" y="4"/>
                      <a:pt x="5" y="5"/>
                    </a:cubicBezTo>
                    <a:close/>
                  </a:path>
                </a:pathLst>
              </a:custGeom>
              <a:solidFill>
                <a:srgbClr val="CCB2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46" name="Freeform 351">
                <a:extLst>
                  <a:ext uri="{FF2B5EF4-FFF2-40B4-BE49-F238E27FC236}">
                    <a16:creationId xmlns:a16="http://schemas.microsoft.com/office/drawing/2014/main" id="{30427124-5DBE-BE40-9133-CC80C30575D9}"/>
                  </a:ext>
                </a:extLst>
              </p:cNvPr>
              <p:cNvSpPr/>
              <p:nvPr/>
            </p:nvSpPr>
            <p:spPr bwMode="auto">
              <a:xfrm>
                <a:off x="2634" y="1495"/>
                <a:ext cx="7" cy="5"/>
              </a:xfrm>
              <a:custGeom>
                <a:avLst/>
                <a:gdLst>
                  <a:gd name="T0" fmla="*/ 3 w 4"/>
                  <a:gd name="T1" fmla="*/ 3 h 3"/>
                  <a:gd name="T2" fmla="*/ 4 w 4"/>
                  <a:gd name="T3" fmla="*/ 0 h 3"/>
                  <a:gd name="T4" fmla="*/ 3 w 4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cubicBezTo>
                      <a:pt x="1" y="2"/>
                      <a:pt x="0" y="1"/>
                      <a:pt x="4" y="0"/>
                    </a:cubicBezTo>
                    <a:cubicBezTo>
                      <a:pt x="3" y="1"/>
                      <a:pt x="3" y="2"/>
                      <a:pt x="3" y="3"/>
                    </a:cubicBezTo>
                    <a:close/>
                  </a:path>
                </a:pathLst>
              </a:custGeom>
              <a:solidFill>
                <a:srgbClr val="E0CB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47" name="Freeform 352">
                <a:extLst>
                  <a:ext uri="{FF2B5EF4-FFF2-40B4-BE49-F238E27FC236}">
                    <a16:creationId xmlns:a16="http://schemas.microsoft.com/office/drawing/2014/main" id="{9C4BC554-CC09-B70E-47C0-01F9FA789CF0}"/>
                  </a:ext>
                </a:extLst>
              </p:cNvPr>
              <p:cNvSpPr/>
              <p:nvPr/>
            </p:nvSpPr>
            <p:spPr bwMode="auto">
              <a:xfrm>
                <a:off x="2698" y="1543"/>
                <a:ext cx="7" cy="7"/>
              </a:xfrm>
              <a:custGeom>
                <a:avLst/>
                <a:gdLst>
                  <a:gd name="T0" fmla="*/ 3 w 4"/>
                  <a:gd name="T1" fmla="*/ 4 h 4"/>
                  <a:gd name="T2" fmla="*/ 1 w 4"/>
                  <a:gd name="T3" fmla="*/ 4 h 4"/>
                  <a:gd name="T4" fmla="*/ 0 w 4"/>
                  <a:gd name="T5" fmla="*/ 3 h 4"/>
                  <a:gd name="T6" fmla="*/ 0 w 4"/>
                  <a:gd name="T7" fmla="*/ 0 h 4"/>
                  <a:gd name="T8" fmla="*/ 3 w 4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0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2" y="0"/>
                      <a:pt x="4" y="1"/>
                      <a:pt x="3" y="4"/>
                    </a:cubicBezTo>
                    <a:close/>
                  </a:path>
                </a:pathLst>
              </a:custGeom>
              <a:solidFill>
                <a:srgbClr val="442E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48" name="Freeform 353">
                <a:extLst>
                  <a:ext uri="{FF2B5EF4-FFF2-40B4-BE49-F238E27FC236}">
                    <a16:creationId xmlns:a16="http://schemas.microsoft.com/office/drawing/2014/main" id="{2AD2E2C8-0778-D3F4-0270-07526F2E8CD1}"/>
                  </a:ext>
                </a:extLst>
              </p:cNvPr>
              <p:cNvSpPr/>
              <p:nvPr/>
            </p:nvSpPr>
            <p:spPr bwMode="auto">
              <a:xfrm>
                <a:off x="2967" y="1440"/>
                <a:ext cx="41" cy="25"/>
              </a:xfrm>
              <a:custGeom>
                <a:avLst/>
                <a:gdLst>
                  <a:gd name="T0" fmla="*/ 23 w 23"/>
                  <a:gd name="T1" fmla="*/ 14 h 14"/>
                  <a:gd name="T2" fmla="*/ 8 w 23"/>
                  <a:gd name="T3" fmla="*/ 14 h 14"/>
                  <a:gd name="T4" fmla="*/ 0 w 23"/>
                  <a:gd name="T5" fmla="*/ 7 h 14"/>
                  <a:gd name="T6" fmla="*/ 23 w 23"/>
                  <a:gd name="T7" fmla="*/ 7 h 14"/>
                  <a:gd name="T8" fmla="*/ 23 w 23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4">
                    <a:moveTo>
                      <a:pt x="23" y="14"/>
                    </a:moveTo>
                    <a:cubicBezTo>
                      <a:pt x="18" y="14"/>
                      <a:pt x="13" y="14"/>
                      <a:pt x="8" y="14"/>
                    </a:cubicBezTo>
                    <a:cubicBezTo>
                      <a:pt x="5" y="11"/>
                      <a:pt x="2" y="9"/>
                      <a:pt x="0" y="7"/>
                    </a:cubicBezTo>
                    <a:cubicBezTo>
                      <a:pt x="7" y="0"/>
                      <a:pt x="15" y="1"/>
                      <a:pt x="23" y="7"/>
                    </a:cubicBezTo>
                    <a:cubicBezTo>
                      <a:pt x="23" y="9"/>
                      <a:pt x="23" y="12"/>
                      <a:pt x="23" y="14"/>
                    </a:cubicBezTo>
                    <a:close/>
                  </a:path>
                </a:pathLst>
              </a:custGeom>
              <a:solidFill>
                <a:srgbClr val="F1DB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49" name="Freeform 354">
                <a:extLst>
                  <a:ext uri="{FF2B5EF4-FFF2-40B4-BE49-F238E27FC236}">
                    <a16:creationId xmlns:a16="http://schemas.microsoft.com/office/drawing/2014/main" id="{C0EF1C80-737E-064B-E79B-E2223AEEC24F}"/>
                  </a:ext>
                </a:extLst>
              </p:cNvPr>
              <p:cNvSpPr/>
              <p:nvPr/>
            </p:nvSpPr>
            <p:spPr bwMode="auto">
              <a:xfrm>
                <a:off x="2959" y="1438"/>
                <a:ext cx="51" cy="14"/>
              </a:xfrm>
              <a:custGeom>
                <a:avLst/>
                <a:gdLst>
                  <a:gd name="T0" fmla="*/ 28 w 29"/>
                  <a:gd name="T1" fmla="*/ 8 h 8"/>
                  <a:gd name="T2" fmla="*/ 5 w 29"/>
                  <a:gd name="T3" fmla="*/ 8 h 8"/>
                  <a:gd name="T4" fmla="*/ 0 w 29"/>
                  <a:gd name="T5" fmla="*/ 3 h 8"/>
                  <a:gd name="T6" fmla="*/ 24 w 29"/>
                  <a:gd name="T7" fmla="*/ 3 h 8"/>
                  <a:gd name="T8" fmla="*/ 29 w 29"/>
                  <a:gd name="T9" fmla="*/ 4 h 8"/>
                  <a:gd name="T10" fmla="*/ 28 w 29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8">
                    <a:moveTo>
                      <a:pt x="28" y="8"/>
                    </a:moveTo>
                    <a:cubicBezTo>
                      <a:pt x="20" y="8"/>
                      <a:pt x="12" y="8"/>
                      <a:pt x="5" y="8"/>
                    </a:cubicBezTo>
                    <a:cubicBezTo>
                      <a:pt x="3" y="6"/>
                      <a:pt x="2" y="4"/>
                      <a:pt x="0" y="3"/>
                    </a:cubicBezTo>
                    <a:cubicBezTo>
                      <a:pt x="8" y="0"/>
                      <a:pt x="16" y="0"/>
                      <a:pt x="24" y="3"/>
                    </a:cubicBezTo>
                    <a:cubicBezTo>
                      <a:pt x="25" y="3"/>
                      <a:pt x="27" y="3"/>
                      <a:pt x="29" y="4"/>
                    </a:cubicBezTo>
                    <a:cubicBezTo>
                      <a:pt x="28" y="5"/>
                      <a:pt x="28" y="6"/>
                      <a:pt x="28" y="8"/>
                    </a:cubicBezTo>
                    <a:close/>
                  </a:path>
                </a:pathLst>
              </a:custGeom>
              <a:solidFill>
                <a:srgbClr val="7059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50" name="Freeform 355">
                <a:extLst>
                  <a:ext uri="{FF2B5EF4-FFF2-40B4-BE49-F238E27FC236}">
                    <a16:creationId xmlns:a16="http://schemas.microsoft.com/office/drawing/2014/main" id="{48AA29AC-0A2F-6324-A1CD-8C326D42AB06}"/>
                  </a:ext>
                </a:extLst>
              </p:cNvPr>
              <p:cNvSpPr/>
              <p:nvPr/>
            </p:nvSpPr>
            <p:spPr bwMode="auto">
              <a:xfrm>
                <a:off x="2923" y="1466"/>
                <a:ext cx="44" cy="20"/>
              </a:xfrm>
              <a:custGeom>
                <a:avLst/>
                <a:gdLst>
                  <a:gd name="T0" fmla="*/ 25 w 25"/>
                  <a:gd name="T1" fmla="*/ 3 h 11"/>
                  <a:gd name="T2" fmla="*/ 0 w 25"/>
                  <a:gd name="T3" fmla="*/ 7 h 11"/>
                  <a:gd name="T4" fmla="*/ 25 w 25"/>
                  <a:gd name="T5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11">
                    <a:moveTo>
                      <a:pt x="25" y="3"/>
                    </a:moveTo>
                    <a:cubicBezTo>
                      <a:pt x="18" y="11"/>
                      <a:pt x="8" y="6"/>
                      <a:pt x="0" y="7"/>
                    </a:cubicBezTo>
                    <a:cubicBezTo>
                      <a:pt x="7" y="0"/>
                      <a:pt x="16" y="4"/>
                      <a:pt x="25" y="3"/>
                    </a:cubicBezTo>
                    <a:close/>
                  </a:path>
                </a:pathLst>
              </a:custGeom>
              <a:solidFill>
                <a:srgbClr val="5C43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51" name="Freeform 356">
                <a:extLst>
                  <a:ext uri="{FF2B5EF4-FFF2-40B4-BE49-F238E27FC236}">
                    <a16:creationId xmlns:a16="http://schemas.microsoft.com/office/drawing/2014/main" id="{4E364FE7-13E6-3EA2-D9EC-32C1DA9F16B1}"/>
                  </a:ext>
                </a:extLst>
              </p:cNvPr>
              <p:cNvSpPr/>
              <p:nvPr/>
            </p:nvSpPr>
            <p:spPr bwMode="auto">
              <a:xfrm>
                <a:off x="2852" y="1486"/>
                <a:ext cx="29" cy="19"/>
              </a:xfrm>
              <a:custGeom>
                <a:avLst/>
                <a:gdLst>
                  <a:gd name="T0" fmla="*/ 16 w 16"/>
                  <a:gd name="T1" fmla="*/ 0 h 11"/>
                  <a:gd name="T2" fmla="*/ 0 w 16"/>
                  <a:gd name="T3" fmla="*/ 8 h 11"/>
                  <a:gd name="T4" fmla="*/ 16 w 16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1">
                    <a:moveTo>
                      <a:pt x="16" y="0"/>
                    </a:moveTo>
                    <a:cubicBezTo>
                      <a:pt x="15" y="11"/>
                      <a:pt x="8" y="10"/>
                      <a:pt x="0" y="8"/>
                    </a:cubicBezTo>
                    <a:cubicBezTo>
                      <a:pt x="4" y="2"/>
                      <a:pt x="11" y="3"/>
                      <a:pt x="16" y="0"/>
                    </a:cubicBezTo>
                    <a:close/>
                  </a:path>
                </a:pathLst>
              </a:custGeom>
              <a:solidFill>
                <a:srgbClr val="8067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52" name="Freeform 357">
                <a:extLst>
                  <a:ext uri="{FF2B5EF4-FFF2-40B4-BE49-F238E27FC236}">
                    <a16:creationId xmlns:a16="http://schemas.microsoft.com/office/drawing/2014/main" id="{BEFAAD03-513A-71A5-CE6D-CF59E3E02E3F}"/>
                  </a:ext>
                </a:extLst>
              </p:cNvPr>
              <p:cNvSpPr/>
              <p:nvPr/>
            </p:nvSpPr>
            <p:spPr bwMode="auto">
              <a:xfrm>
                <a:off x="2959" y="1429"/>
                <a:ext cx="42" cy="14"/>
              </a:xfrm>
              <a:custGeom>
                <a:avLst/>
                <a:gdLst>
                  <a:gd name="T0" fmla="*/ 24 w 24"/>
                  <a:gd name="T1" fmla="*/ 8 h 8"/>
                  <a:gd name="T2" fmla="*/ 0 w 24"/>
                  <a:gd name="T3" fmla="*/ 8 h 8"/>
                  <a:gd name="T4" fmla="*/ 1 w 24"/>
                  <a:gd name="T5" fmla="*/ 5 h 8"/>
                  <a:gd name="T6" fmla="*/ 8 w 24"/>
                  <a:gd name="T7" fmla="*/ 3 h 8"/>
                  <a:gd name="T8" fmla="*/ 24 w 24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8">
                    <a:moveTo>
                      <a:pt x="24" y="8"/>
                    </a:moveTo>
                    <a:cubicBezTo>
                      <a:pt x="16" y="8"/>
                      <a:pt x="8" y="8"/>
                      <a:pt x="0" y="8"/>
                    </a:cubicBezTo>
                    <a:cubicBezTo>
                      <a:pt x="1" y="7"/>
                      <a:pt x="1" y="6"/>
                      <a:pt x="1" y="5"/>
                    </a:cubicBezTo>
                    <a:cubicBezTo>
                      <a:pt x="3" y="4"/>
                      <a:pt x="5" y="4"/>
                      <a:pt x="8" y="3"/>
                    </a:cubicBezTo>
                    <a:cubicBezTo>
                      <a:pt x="13" y="6"/>
                      <a:pt x="20" y="0"/>
                      <a:pt x="24" y="8"/>
                    </a:cubicBezTo>
                    <a:close/>
                  </a:path>
                </a:pathLst>
              </a:custGeom>
              <a:solidFill>
                <a:srgbClr val="F1DA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53" name="Freeform 358">
                <a:extLst>
                  <a:ext uri="{FF2B5EF4-FFF2-40B4-BE49-F238E27FC236}">
                    <a16:creationId xmlns:a16="http://schemas.microsoft.com/office/drawing/2014/main" id="{029E4147-7DD7-4D95-8A0B-8ECD539A451A}"/>
                  </a:ext>
                </a:extLst>
              </p:cNvPr>
              <p:cNvSpPr/>
              <p:nvPr/>
            </p:nvSpPr>
            <p:spPr bwMode="auto">
              <a:xfrm>
                <a:off x="2898" y="1470"/>
                <a:ext cx="27" cy="21"/>
              </a:xfrm>
              <a:custGeom>
                <a:avLst/>
                <a:gdLst>
                  <a:gd name="T0" fmla="*/ 15 w 15"/>
                  <a:gd name="T1" fmla="*/ 5 h 12"/>
                  <a:gd name="T2" fmla="*/ 0 w 15"/>
                  <a:gd name="T3" fmla="*/ 12 h 12"/>
                  <a:gd name="T4" fmla="*/ 15 w 15"/>
                  <a:gd name="T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2">
                    <a:moveTo>
                      <a:pt x="15" y="5"/>
                    </a:moveTo>
                    <a:cubicBezTo>
                      <a:pt x="11" y="11"/>
                      <a:pt x="4" y="8"/>
                      <a:pt x="0" y="12"/>
                    </a:cubicBezTo>
                    <a:cubicBezTo>
                      <a:pt x="0" y="0"/>
                      <a:pt x="9" y="7"/>
                      <a:pt x="15" y="5"/>
                    </a:cubicBezTo>
                    <a:close/>
                  </a:path>
                </a:pathLst>
              </a:custGeom>
              <a:solidFill>
                <a:srgbClr val="694E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54" name="Freeform 359">
                <a:extLst>
                  <a:ext uri="{FF2B5EF4-FFF2-40B4-BE49-F238E27FC236}">
                    <a16:creationId xmlns:a16="http://schemas.microsoft.com/office/drawing/2014/main" id="{49D9B593-AC8D-67E7-2166-2CCBA3F3AAC8}"/>
                  </a:ext>
                </a:extLst>
              </p:cNvPr>
              <p:cNvSpPr/>
              <p:nvPr/>
            </p:nvSpPr>
            <p:spPr bwMode="auto">
              <a:xfrm>
                <a:off x="2801" y="1486"/>
                <a:ext cx="9" cy="7"/>
              </a:xfrm>
              <a:custGeom>
                <a:avLst/>
                <a:gdLst>
                  <a:gd name="T0" fmla="*/ 5 w 5"/>
                  <a:gd name="T1" fmla="*/ 0 h 4"/>
                  <a:gd name="T2" fmla="*/ 5 w 5"/>
                  <a:gd name="T3" fmla="*/ 4 h 4"/>
                  <a:gd name="T4" fmla="*/ 0 w 5"/>
                  <a:gd name="T5" fmla="*/ 4 h 4"/>
                  <a:gd name="T6" fmla="*/ 5 w 5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cubicBezTo>
                      <a:pt x="5" y="2"/>
                      <a:pt x="5" y="3"/>
                      <a:pt x="5" y="4"/>
                    </a:cubicBezTo>
                    <a:cubicBezTo>
                      <a:pt x="4" y="4"/>
                      <a:pt x="2" y="4"/>
                      <a:pt x="0" y="4"/>
                    </a:cubicBezTo>
                    <a:cubicBezTo>
                      <a:pt x="2" y="3"/>
                      <a:pt x="4" y="1"/>
                      <a:pt x="5" y="0"/>
                    </a:cubicBezTo>
                    <a:close/>
                  </a:path>
                </a:pathLst>
              </a:custGeom>
              <a:solidFill>
                <a:srgbClr val="FDDF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55" name="Freeform 360">
                <a:extLst>
                  <a:ext uri="{FF2B5EF4-FFF2-40B4-BE49-F238E27FC236}">
                    <a16:creationId xmlns:a16="http://schemas.microsoft.com/office/drawing/2014/main" id="{FD6CF0FD-55FE-9FFA-0BE3-59147569FF67}"/>
                  </a:ext>
                </a:extLst>
              </p:cNvPr>
              <p:cNvSpPr/>
              <p:nvPr/>
            </p:nvSpPr>
            <p:spPr bwMode="auto">
              <a:xfrm>
                <a:off x="2772" y="1536"/>
                <a:ext cx="9" cy="7"/>
              </a:xfrm>
              <a:custGeom>
                <a:avLst/>
                <a:gdLst>
                  <a:gd name="T0" fmla="*/ 5 w 5"/>
                  <a:gd name="T1" fmla="*/ 0 h 4"/>
                  <a:gd name="T2" fmla="*/ 1 w 5"/>
                  <a:gd name="T3" fmla="*/ 4 h 4"/>
                  <a:gd name="T4" fmla="*/ 1 w 5"/>
                  <a:gd name="T5" fmla="*/ 2 h 4"/>
                  <a:gd name="T6" fmla="*/ 2 w 5"/>
                  <a:gd name="T7" fmla="*/ 1 h 4"/>
                  <a:gd name="T8" fmla="*/ 1 w 5"/>
                  <a:gd name="T9" fmla="*/ 0 h 4"/>
                  <a:gd name="T10" fmla="*/ 5 w 5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cubicBezTo>
                      <a:pt x="5" y="3"/>
                      <a:pt x="4" y="4"/>
                      <a:pt x="1" y="4"/>
                    </a:cubicBezTo>
                    <a:cubicBezTo>
                      <a:pt x="1" y="3"/>
                      <a:pt x="0" y="2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4" y="0"/>
                      <a:pt x="5" y="0"/>
                    </a:cubicBezTo>
                    <a:close/>
                  </a:path>
                </a:pathLst>
              </a:custGeom>
              <a:solidFill>
                <a:srgbClr val="6144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56" name="Freeform 361">
                <a:extLst>
                  <a:ext uri="{FF2B5EF4-FFF2-40B4-BE49-F238E27FC236}">
                    <a16:creationId xmlns:a16="http://schemas.microsoft.com/office/drawing/2014/main" id="{7F580C79-295D-403B-9AC0-8022470205B4}"/>
                  </a:ext>
                </a:extLst>
              </p:cNvPr>
              <p:cNvSpPr/>
              <p:nvPr/>
            </p:nvSpPr>
            <p:spPr bwMode="auto">
              <a:xfrm>
                <a:off x="2730" y="1536"/>
                <a:ext cx="35" cy="32"/>
              </a:xfrm>
              <a:custGeom>
                <a:avLst/>
                <a:gdLst>
                  <a:gd name="T0" fmla="*/ 18 w 20"/>
                  <a:gd name="T1" fmla="*/ 12 h 18"/>
                  <a:gd name="T2" fmla="*/ 9 w 20"/>
                  <a:gd name="T3" fmla="*/ 17 h 18"/>
                  <a:gd name="T4" fmla="*/ 5 w 20"/>
                  <a:gd name="T5" fmla="*/ 17 h 18"/>
                  <a:gd name="T6" fmla="*/ 0 w 20"/>
                  <a:gd name="T7" fmla="*/ 13 h 18"/>
                  <a:gd name="T8" fmla="*/ 1 w 20"/>
                  <a:gd name="T9" fmla="*/ 9 h 18"/>
                  <a:gd name="T10" fmla="*/ 11 w 20"/>
                  <a:gd name="T11" fmla="*/ 0 h 18"/>
                  <a:gd name="T12" fmla="*/ 18 w 20"/>
                  <a:gd name="T13" fmla="*/ 3 h 18"/>
                  <a:gd name="T14" fmla="*/ 20 w 20"/>
                  <a:gd name="T15" fmla="*/ 7 h 18"/>
                  <a:gd name="T16" fmla="*/ 18 w 20"/>
                  <a:gd name="T17" fmla="*/ 1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18">
                    <a:moveTo>
                      <a:pt x="18" y="12"/>
                    </a:moveTo>
                    <a:cubicBezTo>
                      <a:pt x="17" y="16"/>
                      <a:pt x="13" y="16"/>
                      <a:pt x="9" y="17"/>
                    </a:cubicBezTo>
                    <a:cubicBezTo>
                      <a:pt x="8" y="18"/>
                      <a:pt x="7" y="18"/>
                      <a:pt x="5" y="17"/>
                    </a:cubicBezTo>
                    <a:cubicBezTo>
                      <a:pt x="3" y="16"/>
                      <a:pt x="1" y="15"/>
                      <a:pt x="0" y="13"/>
                    </a:cubicBezTo>
                    <a:cubicBezTo>
                      <a:pt x="0" y="11"/>
                      <a:pt x="0" y="10"/>
                      <a:pt x="1" y="9"/>
                    </a:cubicBezTo>
                    <a:cubicBezTo>
                      <a:pt x="5" y="6"/>
                      <a:pt x="8" y="3"/>
                      <a:pt x="11" y="0"/>
                    </a:cubicBezTo>
                    <a:cubicBezTo>
                      <a:pt x="14" y="1"/>
                      <a:pt x="16" y="2"/>
                      <a:pt x="18" y="3"/>
                    </a:cubicBezTo>
                    <a:cubicBezTo>
                      <a:pt x="19" y="4"/>
                      <a:pt x="20" y="6"/>
                      <a:pt x="20" y="7"/>
                    </a:cubicBezTo>
                    <a:cubicBezTo>
                      <a:pt x="20" y="9"/>
                      <a:pt x="19" y="11"/>
                      <a:pt x="18" y="12"/>
                    </a:cubicBezTo>
                    <a:close/>
                  </a:path>
                </a:pathLst>
              </a:custGeom>
              <a:solidFill>
                <a:srgbClr val="A38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57" name="Freeform 362">
                <a:extLst>
                  <a:ext uri="{FF2B5EF4-FFF2-40B4-BE49-F238E27FC236}">
                    <a16:creationId xmlns:a16="http://schemas.microsoft.com/office/drawing/2014/main" id="{D8501752-AFAF-597B-7C92-55A8BFDA5300}"/>
                  </a:ext>
                </a:extLst>
              </p:cNvPr>
              <p:cNvSpPr/>
              <p:nvPr/>
            </p:nvSpPr>
            <p:spPr bwMode="auto">
              <a:xfrm>
                <a:off x="2719" y="1552"/>
                <a:ext cx="16" cy="21"/>
              </a:xfrm>
              <a:custGeom>
                <a:avLst/>
                <a:gdLst>
                  <a:gd name="T0" fmla="*/ 7 w 9"/>
                  <a:gd name="T1" fmla="*/ 0 h 12"/>
                  <a:gd name="T2" fmla="*/ 8 w 9"/>
                  <a:gd name="T3" fmla="*/ 3 h 12"/>
                  <a:gd name="T4" fmla="*/ 9 w 9"/>
                  <a:gd name="T5" fmla="*/ 7 h 12"/>
                  <a:gd name="T6" fmla="*/ 9 w 9"/>
                  <a:gd name="T7" fmla="*/ 10 h 12"/>
                  <a:gd name="T8" fmla="*/ 8 w 9"/>
                  <a:gd name="T9" fmla="*/ 12 h 12"/>
                  <a:gd name="T10" fmla="*/ 4 w 9"/>
                  <a:gd name="T11" fmla="*/ 12 h 12"/>
                  <a:gd name="T12" fmla="*/ 1 w 9"/>
                  <a:gd name="T13" fmla="*/ 8 h 12"/>
                  <a:gd name="T14" fmla="*/ 1 w 9"/>
                  <a:gd name="T15" fmla="*/ 4 h 12"/>
                  <a:gd name="T16" fmla="*/ 3 w 9"/>
                  <a:gd name="T17" fmla="*/ 0 h 12"/>
                  <a:gd name="T18" fmla="*/ 7 w 9"/>
                  <a:gd name="T1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2">
                    <a:moveTo>
                      <a:pt x="7" y="0"/>
                    </a:moveTo>
                    <a:cubicBezTo>
                      <a:pt x="7" y="1"/>
                      <a:pt x="7" y="2"/>
                      <a:pt x="8" y="3"/>
                    </a:cubicBezTo>
                    <a:cubicBezTo>
                      <a:pt x="9" y="4"/>
                      <a:pt x="9" y="6"/>
                      <a:pt x="9" y="7"/>
                    </a:cubicBezTo>
                    <a:cubicBezTo>
                      <a:pt x="9" y="8"/>
                      <a:pt x="9" y="9"/>
                      <a:pt x="9" y="10"/>
                    </a:cubicBezTo>
                    <a:cubicBezTo>
                      <a:pt x="9" y="10"/>
                      <a:pt x="9" y="11"/>
                      <a:pt x="8" y="12"/>
                    </a:cubicBezTo>
                    <a:cubicBezTo>
                      <a:pt x="7" y="12"/>
                      <a:pt x="5" y="12"/>
                      <a:pt x="4" y="12"/>
                    </a:cubicBezTo>
                    <a:cubicBezTo>
                      <a:pt x="2" y="11"/>
                      <a:pt x="1" y="10"/>
                      <a:pt x="1" y="8"/>
                    </a:cubicBezTo>
                    <a:cubicBezTo>
                      <a:pt x="1" y="7"/>
                      <a:pt x="0" y="5"/>
                      <a:pt x="1" y="4"/>
                    </a:cubicBezTo>
                    <a:cubicBezTo>
                      <a:pt x="1" y="2"/>
                      <a:pt x="2" y="1"/>
                      <a:pt x="3" y="0"/>
                    </a:cubicBezTo>
                    <a:cubicBezTo>
                      <a:pt x="4" y="0"/>
                      <a:pt x="6" y="0"/>
                      <a:pt x="7" y="0"/>
                    </a:cubicBezTo>
                    <a:close/>
                  </a:path>
                </a:pathLst>
              </a:custGeom>
              <a:solidFill>
                <a:srgbClr val="9B86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58" name="Freeform 363">
                <a:extLst>
                  <a:ext uri="{FF2B5EF4-FFF2-40B4-BE49-F238E27FC236}">
                    <a16:creationId xmlns:a16="http://schemas.microsoft.com/office/drawing/2014/main" id="{9EB85ED9-CD79-A4D8-6731-7F1159B14506}"/>
                  </a:ext>
                </a:extLst>
              </p:cNvPr>
              <p:cNvSpPr/>
              <p:nvPr/>
            </p:nvSpPr>
            <p:spPr bwMode="auto">
              <a:xfrm>
                <a:off x="2749" y="1536"/>
                <a:ext cx="22" cy="9"/>
              </a:xfrm>
              <a:custGeom>
                <a:avLst/>
                <a:gdLst>
                  <a:gd name="T0" fmla="*/ 7 w 12"/>
                  <a:gd name="T1" fmla="*/ 4 h 5"/>
                  <a:gd name="T2" fmla="*/ 0 w 12"/>
                  <a:gd name="T3" fmla="*/ 0 h 5"/>
                  <a:gd name="T4" fmla="*/ 10 w 12"/>
                  <a:gd name="T5" fmla="*/ 0 h 5"/>
                  <a:gd name="T6" fmla="*/ 11 w 12"/>
                  <a:gd name="T7" fmla="*/ 0 h 5"/>
                  <a:gd name="T8" fmla="*/ 12 w 12"/>
                  <a:gd name="T9" fmla="*/ 3 h 5"/>
                  <a:gd name="T10" fmla="*/ 11 w 12"/>
                  <a:gd name="T11" fmla="*/ 4 h 5"/>
                  <a:gd name="T12" fmla="*/ 7 w 12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5">
                    <a:moveTo>
                      <a:pt x="7" y="4"/>
                    </a:moveTo>
                    <a:cubicBezTo>
                      <a:pt x="5" y="3"/>
                      <a:pt x="3" y="2"/>
                      <a:pt x="0" y="0"/>
                    </a:cubicBezTo>
                    <a:cubicBezTo>
                      <a:pt x="4" y="0"/>
                      <a:pt x="7" y="0"/>
                      <a:pt x="10" y="0"/>
                    </a:cubicBezTo>
                    <a:cubicBezTo>
                      <a:pt x="10" y="0"/>
                      <a:pt x="11" y="0"/>
                      <a:pt x="11" y="0"/>
                    </a:cubicBezTo>
                    <a:cubicBezTo>
                      <a:pt x="12" y="1"/>
                      <a:pt x="12" y="2"/>
                      <a:pt x="12" y="3"/>
                    </a:cubicBezTo>
                    <a:cubicBezTo>
                      <a:pt x="12" y="4"/>
                      <a:pt x="11" y="4"/>
                      <a:pt x="11" y="4"/>
                    </a:cubicBezTo>
                    <a:cubicBezTo>
                      <a:pt x="10" y="5"/>
                      <a:pt x="8" y="5"/>
                      <a:pt x="7" y="4"/>
                    </a:cubicBezTo>
                    <a:close/>
                  </a:path>
                </a:pathLst>
              </a:custGeom>
              <a:solidFill>
                <a:srgbClr val="D8BF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59" name="Freeform 364">
                <a:extLst>
                  <a:ext uri="{FF2B5EF4-FFF2-40B4-BE49-F238E27FC236}">
                    <a16:creationId xmlns:a16="http://schemas.microsoft.com/office/drawing/2014/main" id="{71A5D719-7CF9-938E-EA2D-88B2D5CEA671}"/>
                  </a:ext>
                </a:extLst>
              </p:cNvPr>
              <p:cNvSpPr/>
              <p:nvPr/>
            </p:nvSpPr>
            <p:spPr bwMode="auto">
              <a:xfrm>
                <a:off x="2716" y="1548"/>
                <a:ext cx="9" cy="12"/>
              </a:xfrm>
              <a:custGeom>
                <a:avLst/>
                <a:gdLst>
                  <a:gd name="T0" fmla="*/ 5 w 5"/>
                  <a:gd name="T1" fmla="*/ 2 h 7"/>
                  <a:gd name="T2" fmla="*/ 5 w 5"/>
                  <a:gd name="T3" fmla="*/ 5 h 7"/>
                  <a:gd name="T4" fmla="*/ 1 w 5"/>
                  <a:gd name="T5" fmla="*/ 6 h 7"/>
                  <a:gd name="T6" fmla="*/ 1 w 5"/>
                  <a:gd name="T7" fmla="*/ 1 h 7"/>
                  <a:gd name="T8" fmla="*/ 1 w 5"/>
                  <a:gd name="T9" fmla="*/ 0 h 7"/>
                  <a:gd name="T10" fmla="*/ 5 w 5"/>
                  <a:gd name="T11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7">
                    <a:moveTo>
                      <a:pt x="5" y="2"/>
                    </a:moveTo>
                    <a:cubicBezTo>
                      <a:pt x="5" y="3"/>
                      <a:pt x="5" y="4"/>
                      <a:pt x="5" y="5"/>
                    </a:cubicBezTo>
                    <a:cubicBezTo>
                      <a:pt x="4" y="6"/>
                      <a:pt x="3" y="7"/>
                      <a:pt x="1" y="6"/>
                    </a:cubicBezTo>
                    <a:cubicBezTo>
                      <a:pt x="0" y="4"/>
                      <a:pt x="0" y="2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3" y="1"/>
                      <a:pt x="5" y="2"/>
                    </a:cubicBezTo>
                    <a:close/>
                  </a:path>
                </a:pathLst>
              </a:custGeom>
              <a:solidFill>
                <a:srgbClr val="5D48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60" name="Freeform 365">
                <a:extLst>
                  <a:ext uri="{FF2B5EF4-FFF2-40B4-BE49-F238E27FC236}">
                    <a16:creationId xmlns:a16="http://schemas.microsoft.com/office/drawing/2014/main" id="{4EA7ED33-9DFD-C3A7-E810-85DBE8524F80}"/>
                  </a:ext>
                </a:extLst>
              </p:cNvPr>
              <p:cNvSpPr/>
              <p:nvPr/>
            </p:nvSpPr>
            <p:spPr bwMode="auto">
              <a:xfrm>
                <a:off x="2709" y="1550"/>
                <a:ext cx="12" cy="16"/>
              </a:xfrm>
              <a:custGeom>
                <a:avLst/>
                <a:gdLst>
                  <a:gd name="T0" fmla="*/ 5 w 7"/>
                  <a:gd name="T1" fmla="*/ 0 h 9"/>
                  <a:gd name="T2" fmla="*/ 5 w 7"/>
                  <a:gd name="T3" fmla="*/ 4 h 9"/>
                  <a:gd name="T4" fmla="*/ 7 w 7"/>
                  <a:gd name="T5" fmla="*/ 7 h 9"/>
                  <a:gd name="T6" fmla="*/ 6 w 7"/>
                  <a:gd name="T7" fmla="*/ 9 h 9"/>
                  <a:gd name="T8" fmla="*/ 4 w 7"/>
                  <a:gd name="T9" fmla="*/ 9 h 9"/>
                  <a:gd name="T10" fmla="*/ 1 w 7"/>
                  <a:gd name="T11" fmla="*/ 9 h 9"/>
                  <a:gd name="T12" fmla="*/ 1 w 7"/>
                  <a:gd name="T13" fmla="*/ 4 h 9"/>
                  <a:gd name="T14" fmla="*/ 1 w 7"/>
                  <a:gd name="T15" fmla="*/ 0 h 9"/>
                  <a:gd name="T16" fmla="*/ 5 w 7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9">
                    <a:moveTo>
                      <a:pt x="5" y="0"/>
                    </a:moveTo>
                    <a:cubicBezTo>
                      <a:pt x="5" y="1"/>
                      <a:pt x="5" y="3"/>
                      <a:pt x="5" y="4"/>
                    </a:cubicBezTo>
                    <a:cubicBezTo>
                      <a:pt x="7" y="5"/>
                      <a:pt x="7" y="6"/>
                      <a:pt x="7" y="7"/>
                    </a:cubicBezTo>
                    <a:cubicBezTo>
                      <a:pt x="7" y="8"/>
                      <a:pt x="6" y="9"/>
                      <a:pt x="6" y="9"/>
                    </a:cubicBezTo>
                    <a:cubicBezTo>
                      <a:pt x="5" y="9"/>
                      <a:pt x="4" y="9"/>
                      <a:pt x="4" y="9"/>
                    </a:cubicBezTo>
                    <a:cubicBezTo>
                      <a:pt x="3" y="9"/>
                      <a:pt x="2" y="9"/>
                      <a:pt x="1" y="9"/>
                    </a:cubicBezTo>
                    <a:cubicBezTo>
                      <a:pt x="0" y="7"/>
                      <a:pt x="0" y="5"/>
                      <a:pt x="1" y="4"/>
                    </a:cubicBezTo>
                    <a:cubicBezTo>
                      <a:pt x="1" y="3"/>
                      <a:pt x="1" y="1"/>
                      <a:pt x="1" y="0"/>
                    </a:cubicBezTo>
                    <a:cubicBezTo>
                      <a:pt x="3" y="0"/>
                      <a:pt x="4" y="0"/>
                      <a:pt x="5" y="0"/>
                    </a:cubicBezTo>
                    <a:close/>
                  </a:path>
                </a:pathLst>
              </a:custGeom>
              <a:solidFill>
                <a:srgbClr val="8B74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61" name="Freeform 366">
                <a:extLst>
                  <a:ext uri="{FF2B5EF4-FFF2-40B4-BE49-F238E27FC236}">
                    <a16:creationId xmlns:a16="http://schemas.microsoft.com/office/drawing/2014/main" id="{FFB6B4E7-8B6C-DE3E-BC9C-AB413B49E7D4}"/>
                  </a:ext>
                </a:extLst>
              </p:cNvPr>
              <p:cNvSpPr/>
              <p:nvPr/>
            </p:nvSpPr>
            <p:spPr bwMode="auto">
              <a:xfrm>
                <a:off x="2765" y="1536"/>
                <a:ext cx="11" cy="16"/>
              </a:xfrm>
              <a:custGeom>
                <a:avLst/>
                <a:gdLst>
                  <a:gd name="T0" fmla="*/ 1 w 6"/>
                  <a:gd name="T1" fmla="*/ 4 h 9"/>
                  <a:gd name="T2" fmla="*/ 2 w 6"/>
                  <a:gd name="T3" fmla="*/ 0 h 9"/>
                  <a:gd name="T4" fmla="*/ 6 w 6"/>
                  <a:gd name="T5" fmla="*/ 1 h 9"/>
                  <a:gd name="T6" fmla="*/ 5 w 6"/>
                  <a:gd name="T7" fmla="*/ 4 h 9"/>
                  <a:gd name="T8" fmla="*/ 5 w 6"/>
                  <a:gd name="T9" fmla="*/ 8 h 9"/>
                  <a:gd name="T10" fmla="*/ 1 w 6"/>
                  <a:gd name="T11" fmla="*/ 8 h 9"/>
                  <a:gd name="T12" fmla="*/ 1 w 6"/>
                  <a:gd name="T1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9">
                    <a:moveTo>
                      <a:pt x="1" y="4"/>
                    </a:moveTo>
                    <a:cubicBezTo>
                      <a:pt x="2" y="3"/>
                      <a:pt x="2" y="1"/>
                      <a:pt x="2" y="0"/>
                    </a:cubicBezTo>
                    <a:cubicBezTo>
                      <a:pt x="3" y="0"/>
                      <a:pt x="5" y="1"/>
                      <a:pt x="6" y="1"/>
                    </a:cubicBezTo>
                    <a:cubicBezTo>
                      <a:pt x="6" y="2"/>
                      <a:pt x="6" y="3"/>
                      <a:pt x="5" y="4"/>
                    </a:cubicBezTo>
                    <a:cubicBezTo>
                      <a:pt x="6" y="5"/>
                      <a:pt x="6" y="6"/>
                      <a:pt x="5" y="8"/>
                    </a:cubicBezTo>
                    <a:cubicBezTo>
                      <a:pt x="4" y="9"/>
                      <a:pt x="3" y="9"/>
                      <a:pt x="1" y="8"/>
                    </a:cubicBezTo>
                    <a:cubicBezTo>
                      <a:pt x="0" y="7"/>
                      <a:pt x="0" y="5"/>
                      <a:pt x="1" y="4"/>
                    </a:cubicBezTo>
                    <a:close/>
                  </a:path>
                </a:pathLst>
              </a:custGeom>
              <a:solidFill>
                <a:srgbClr val="977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62" name="Freeform 367">
                <a:extLst>
                  <a:ext uri="{FF2B5EF4-FFF2-40B4-BE49-F238E27FC236}">
                    <a16:creationId xmlns:a16="http://schemas.microsoft.com/office/drawing/2014/main" id="{BB1C6613-468E-6721-9678-C229CCF20624}"/>
                  </a:ext>
                </a:extLst>
              </p:cNvPr>
              <p:cNvSpPr/>
              <p:nvPr/>
            </p:nvSpPr>
            <p:spPr bwMode="auto">
              <a:xfrm>
                <a:off x="2146" y="1656"/>
                <a:ext cx="490" cy="207"/>
              </a:xfrm>
              <a:custGeom>
                <a:avLst/>
                <a:gdLst>
                  <a:gd name="T0" fmla="*/ 3 w 276"/>
                  <a:gd name="T1" fmla="*/ 60 h 116"/>
                  <a:gd name="T2" fmla="*/ 11 w 276"/>
                  <a:gd name="T3" fmla="*/ 55 h 116"/>
                  <a:gd name="T4" fmla="*/ 11 w 276"/>
                  <a:gd name="T5" fmla="*/ 56 h 116"/>
                  <a:gd name="T6" fmla="*/ 43 w 276"/>
                  <a:gd name="T7" fmla="*/ 52 h 116"/>
                  <a:gd name="T8" fmla="*/ 58 w 276"/>
                  <a:gd name="T9" fmla="*/ 47 h 116"/>
                  <a:gd name="T10" fmla="*/ 71 w 276"/>
                  <a:gd name="T11" fmla="*/ 45 h 116"/>
                  <a:gd name="T12" fmla="*/ 205 w 276"/>
                  <a:gd name="T13" fmla="*/ 14 h 116"/>
                  <a:gd name="T14" fmla="*/ 261 w 276"/>
                  <a:gd name="T15" fmla="*/ 1 h 116"/>
                  <a:gd name="T16" fmla="*/ 274 w 276"/>
                  <a:gd name="T17" fmla="*/ 4 h 116"/>
                  <a:gd name="T18" fmla="*/ 275 w 276"/>
                  <a:gd name="T19" fmla="*/ 9 h 116"/>
                  <a:gd name="T20" fmla="*/ 261 w 276"/>
                  <a:gd name="T21" fmla="*/ 41 h 116"/>
                  <a:gd name="T22" fmla="*/ 234 w 276"/>
                  <a:gd name="T23" fmla="*/ 113 h 116"/>
                  <a:gd name="T24" fmla="*/ 215 w 276"/>
                  <a:gd name="T25" fmla="*/ 108 h 116"/>
                  <a:gd name="T26" fmla="*/ 200 w 276"/>
                  <a:gd name="T27" fmla="*/ 108 h 116"/>
                  <a:gd name="T28" fmla="*/ 176 w 276"/>
                  <a:gd name="T29" fmla="*/ 98 h 116"/>
                  <a:gd name="T30" fmla="*/ 161 w 276"/>
                  <a:gd name="T31" fmla="*/ 97 h 116"/>
                  <a:gd name="T32" fmla="*/ 103 w 276"/>
                  <a:gd name="T33" fmla="*/ 95 h 116"/>
                  <a:gd name="T34" fmla="*/ 69 w 276"/>
                  <a:gd name="T35" fmla="*/ 94 h 116"/>
                  <a:gd name="T36" fmla="*/ 47 w 276"/>
                  <a:gd name="T37" fmla="*/ 92 h 116"/>
                  <a:gd name="T38" fmla="*/ 31 w 276"/>
                  <a:gd name="T39" fmla="*/ 88 h 116"/>
                  <a:gd name="T40" fmla="*/ 26 w 276"/>
                  <a:gd name="T41" fmla="*/ 88 h 116"/>
                  <a:gd name="T42" fmla="*/ 11 w 276"/>
                  <a:gd name="T43" fmla="*/ 85 h 116"/>
                  <a:gd name="T44" fmla="*/ 3 w 276"/>
                  <a:gd name="T45" fmla="*/ 6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76" h="115">
                    <a:moveTo>
                      <a:pt x="3" y="60"/>
                    </a:moveTo>
                    <a:cubicBezTo>
                      <a:pt x="5" y="58"/>
                      <a:pt x="8" y="57"/>
                      <a:pt x="11" y="55"/>
                    </a:cubicBezTo>
                    <a:cubicBezTo>
                      <a:pt x="11" y="56"/>
                      <a:pt x="11" y="56"/>
                      <a:pt x="11" y="56"/>
                    </a:cubicBezTo>
                    <a:cubicBezTo>
                      <a:pt x="22" y="61"/>
                      <a:pt x="32" y="57"/>
                      <a:pt x="43" y="52"/>
                    </a:cubicBezTo>
                    <a:cubicBezTo>
                      <a:pt x="47" y="48"/>
                      <a:pt x="53" y="48"/>
                      <a:pt x="58" y="47"/>
                    </a:cubicBezTo>
                    <a:cubicBezTo>
                      <a:pt x="62" y="45"/>
                      <a:pt x="67" y="47"/>
                      <a:pt x="71" y="45"/>
                    </a:cubicBezTo>
                    <a:cubicBezTo>
                      <a:pt x="117" y="40"/>
                      <a:pt x="161" y="24"/>
                      <a:pt x="205" y="14"/>
                    </a:cubicBezTo>
                    <a:cubicBezTo>
                      <a:pt x="224" y="10"/>
                      <a:pt x="243" y="6"/>
                      <a:pt x="261" y="1"/>
                    </a:cubicBezTo>
                    <a:cubicBezTo>
                      <a:pt x="267" y="0"/>
                      <a:pt x="270" y="2"/>
                      <a:pt x="274" y="4"/>
                    </a:cubicBezTo>
                    <a:cubicBezTo>
                      <a:pt x="276" y="6"/>
                      <a:pt x="276" y="7"/>
                      <a:pt x="275" y="9"/>
                    </a:cubicBezTo>
                    <a:cubicBezTo>
                      <a:pt x="269" y="19"/>
                      <a:pt x="265" y="30"/>
                      <a:pt x="261" y="41"/>
                    </a:cubicBezTo>
                    <a:cubicBezTo>
                      <a:pt x="250" y="65"/>
                      <a:pt x="239" y="88"/>
                      <a:pt x="234" y="113"/>
                    </a:cubicBezTo>
                    <a:cubicBezTo>
                      <a:pt x="226" y="116"/>
                      <a:pt x="220" y="112"/>
                      <a:pt x="215" y="108"/>
                    </a:cubicBezTo>
                    <a:cubicBezTo>
                      <a:pt x="210" y="109"/>
                      <a:pt x="205" y="100"/>
                      <a:pt x="200" y="108"/>
                    </a:cubicBezTo>
                    <a:cubicBezTo>
                      <a:pt x="194" y="101"/>
                      <a:pt x="184" y="101"/>
                      <a:pt x="176" y="98"/>
                    </a:cubicBezTo>
                    <a:cubicBezTo>
                      <a:pt x="171" y="98"/>
                      <a:pt x="166" y="98"/>
                      <a:pt x="161" y="97"/>
                    </a:cubicBezTo>
                    <a:cubicBezTo>
                      <a:pt x="141" y="95"/>
                      <a:pt x="122" y="97"/>
                      <a:pt x="103" y="95"/>
                    </a:cubicBezTo>
                    <a:cubicBezTo>
                      <a:pt x="92" y="92"/>
                      <a:pt x="81" y="95"/>
                      <a:pt x="69" y="94"/>
                    </a:cubicBezTo>
                    <a:cubicBezTo>
                      <a:pt x="62" y="92"/>
                      <a:pt x="54" y="92"/>
                      <a:pt x="47" y="92"/>
                    </a:cubicBezTo>
                    <a:cubicBezTo>
                      <a:pt x="42" y="89"/>
                      <a:pt x="36" y="91"/>
                      <a:pt x="31" y="88"/>
                    </a:cubicBezTo>
                    <a:cubicBezTo>
                      <a:pt x="29" y="88"/>
                      <a:pt x="28" y="88"/>
                      <a:pt x="26" y="88"/>
                    </a:cubicBezTo>
                    <a:cubicBezTo>
                      <a:pt x="20" y="92"/>
                      <a:pt x="16" y="86"/>
                      <a:pt x="11" y="85"/>
                    </a:cubicBezTo>
                    <a:cubicBezTo>
                      <a:pt x="9" y="76"/>
                      <a:pt x="0" y="70"/>
                      <a:pt x="3" y="60"/>
                    </a:cubicBezTo>
                    <a:close/>
                  </a:path>
                </a:pathLst>
              </a:custGeom>
              <a:solidFill>
                <a:srgbClr val="FDD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63" name="Freeform 368">
                <a:extLst>
                  <a:ext uri="{FF2B5EF4-FFF2-40B4-BE49-F238E27FC236}">
                    <a16:creationId xmlns:a16="http://schemas.microsoft.com/office/drawing/2014/main" id="{AF630AB3-95EA-7CAB-FA22-1C47184CA861}"/>
                  </a:ext>
                </a:extLst>
              </p:cNvPr>
              <p:cNvSpPr/>
              <p:nvPr/>
            </p:nvSpPr>
            <p:spPr bwMode="auto">
              <a:xfrm>
                <a:off x="2648" y="1649"/>
                <a:ext cx="48" cy="68"/>
              </a:xfrm>
              <a:custGeom>
                <a:avLst/>
                <a:gdLst>
                  <a:gd name="T0" fmla="*/ 27 w 27"/>
                  <a:gd name="T1" fmla="*/ 12 h 38"/>
                  <a:gd name="T2" fmla="*/ 19 w 27"/>
                  <a:gd name="T3" fmla="*/ 36 h 38"/>
                  <a:gd name="T4" fmla="*/ 11 w 27"/>
                  <a:gd name="T5" fmla="*/ 33 h 38"/>
                  <a:gd name="T6" fmla="*/ 9 w 27"/>
                  <a:gd name="T7" fmla="*/ 29 h 38"/>
                  <a:gd name="T8" fmla="*/ 1 w 27"/>
                  <a:gd name="T9" fmla="*/ 16 h 38"/>
                  <a:gd name="T10" fmla="*/ 0 w 27"/>
                  <a:gd name="T11" fmla="*/ 9 h 38"/>
                  <a:gd name="T12" fmla="*/ 3 w 27"/>
                  <a:gd name="T13" fmla="*/ 4 h 38"/>
                  <a:gd name="T14" fmla="*/ 15 w 27"/>
                  <a:gd name="T15" fmla="*/ 0 h 38"/>
                  <a:gd name="T16" fmla="*/ 27 w 27"/>
                  <a:gd name="T17" fmla="*/ 1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38">
                    <a:moveTo>
                      <a:pt x="27" y="12"/>
                    </a:moveTo>
                    <a:cubicBezTo>
                      <a:pt x="25" y="20"/>
                      <a:pt x="22" y="28"/>
                      <a:pt x="19" y="36"/>
                    </a:cubicBezTo>
                    <a:cubicBezTo>
                      <a:pt x="15" y="38"/>
                      <a:pt x="13" y="36"/>
                      <a:pt x="11" y="33"/>
                    </a:cubicBezTo>
                    <a:cubicBezTo>
                      <a:pt x="10" y="32"/>
                      <a:pt x="9" y="30"/>
                      <a:pt x="9" y="29"/>
                    </a:cubicBezTo>
                    <a:cubicBezTo>
                      <a:pt x="8" y="24"/>
                      <a:pt x="4" y="21"/>
                      <a:pt x="1" y="16"/>
                    </a:cubicBezTo>
                    <a:cubicBezTo>
                      <a:pt x="0" y="14"/>
                      <a:pt x="0" y="11"/>
                      <a:pt x="0" y="9"/>
                    </a:cubicBezTo>
                    <a:cubicBezTo>
                      <a:pt x="1" y="7"/>
                      <a:pt x="2" y="6"/>
                      <a:pt x="3" y="4"/>
                    </a:cubicBezTo>
                    <a:cubicBezTo>
                      <a:pt x="7" y="3"/>
                      <a:pt x="11" y="1"/>
                      <a:pt x="15" y="0"/>
                    </a:cubicBezTo>
                    <a:cubicBezTo>
                      <a:pt x="21" y="2"/>
                      <a:pt x="24" y="7"/>
                      <a:pt x="27" y="12"/>
                    </a:cubicBezTo>
                    <a:close/>
                  </a:path>
                </a:pathLst>
              </a:custGeom>
              <a:solidFill>
                <a:srgbClr val="5441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64" name="Freeform 369">
                <a:extLst>
                  <a:ext uri="{FF2B5EF4-FFF2-40B4-BE49-F238E27FC236}">
                    <a16:creationId xmlns:a16="http://schemas.microsoft.com/office/drawing/2014/main" id="{4352A61B-CAEF-A1CA-5FE9-84AF23DDEBC8}"/>
                  </a:ext>
                </a:extLst>
              </p:cNvPr>
              <p:cNvSpPr/>
              <p:nvPr/>
            </p:nvSpPr>
            <p:spPr bwMode="auto">
              <a:xfrm>
                <a:off x="2194" y="1692"/>
                <a:ext cx="57" cy="27"/>
              </a:xfrm>
              <a:custGeom>
                <a:avLst/>
                <a:gdLst>
                  <a:gd name="T0" fmla="*/ 12 w 32"/>
                  <a:gd name="T1" fmla="*/ 0 h 15"/>
                  <a:gd name="T2" fmla="*/ 20 w 32"/>
                  <a:gd name="T3" fmla="*/ 0 h 15"/>
                  <a:gd name="T4" fmla="*/ 32 w 32"/>
                  <a:gd name="T5" fmla="*/ 8 h 15"/>
                  <a:gd name="T6" fmla="*/ 0 w 32"/>
                  <a:gd name="T7" fmla="*/ 12 h 15"/>
                  <a:gd name="T8" fmla="*/ 12 w 32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5">
                    <a:moveTo>
                      <a:pt x="12" y="0"/>
                    </a:moveTo>
                    <a:cubicBezTo>
                      <a:pt x="15" y="0"/>
                      <a:pt x="17" y="0"/>
                      <a:pt x="20" y="0"/>
                    </a:cubicBezTo>
                    <a:cubicBezTo>
                      <a:pt x="20" y="9"/>
                      <a:pt x="26" y="8"/>
                      <a:pt x="32" y="8"/>
                    </a:cubicBezTo>
                    <a:cubicBezTo>
                      <a:pt x="22" y="15"/>
                      <a:pt x="11" y="12"/>
                      <a:pt x="0" y="12"/>
                    </a:cubicBezTo>
                    <a:cubicBezTo>
                      <a:pt x="2" y="6"/>
                      <a:pt x="13" y="9"/>
                      <a:pt x="12" y="0"/>
                    </a:cubicBezTo>
                    <a:close/>
                  </a:path>
                </a:pathLst>
              </a:custGeom>
              <a:solidFill>
                <a:srgbClr val="C4B1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65" name="Freeform 370">
                <a:extLst>
                  <a:ext uri="{FF2B5EF4-FFF2-40B4-BE49-F238E27FC236}">
                    <a16:creationId xmlns:a16="http://schemas.microsoft.com/office/drawing/2014/main" id="{62761F57-5983-54B8-E24F-B3F47A6B2E56}"/>
                  </a:ext>
                </a:extLst>
              </p:cNvPr>
              <p:cNvSpPr/>
              <p:nvPr/>
            </p:nvSpPr>
            <p:spPr bwMode="auto">
              <a:xfrm>
                <a:off x="2675" y="1640"/>
                <a:ext cx="28" cy="31"/>
              </a:xfrm>
              <a:custGeom>
                <a:avLst/>
                <a:gdLst>
                  <a:gd name="T0" fmla="*/ 12 w 16"/>
                  <a:gd name="T1" fmla="*/ 17 h 17"/>
                  <a:gd name="T2" fmla="*/ 0 w 16"/>
                  <a:gd name="T3" fmla="*/ 5 h 17"/>
                  <a:gd name="T4" fmla="*/ 13 w 16"/>
                  <a:gd name="T5" fmla="*/ 0 h 17"/>
                  <a:gd name="T6" fmla="*/ 16 w 16"/>
                  <a:gd name="T7" fmla="*/ 5 h 17"/>
                  <a:gd name="T8" fmla="*/ 12 w 16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7">
                    <a:moveTo>
                      <a:pt x="12" y="17"/>
                    </a:moveTo>
                    <a:cubicBezTo>
                      <a:pt x="5" y="17"/>
                      <a:pt x="3" y="10"/>
                      <a:pt x="0" y="5"/>
                    </a:cubicBezTo>
                    <a:cubicBezTo>
                      <a:pt x="5" y="3"/>
                      <a:pt x="9" y="2"/>
                      <a:pt x="13" y="0"/>
                    </a:cubicBezTo>
                    <a:cubicBezTo>
                      <a:pt x="14" y="2"/>
                      <a:pt x="15" y="4"/>
                      <a:pt x="16" y="5"/>
                    </a:cubicBezTo>
                    <a:cubicBezTo>
                      <a:pt x="15" y="9"/>
                      <a:pt x="14" y="13"/>
                      <a:pt x="12" y="17"/>
                    </a:cubicBezTo>
                    <a:close/>
                  </a:path>
                </a:pathLst>
              </a:custGeom>
              <a:solidFill>
                <a:srgbClr val="332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66" name="Freeform 371">
                <a:extLst>
                  <a:ext uri="{FF2B5EF4-FFF2-40B4-BE49-F238E27FC236}">
                    <a16:creationId xmlns:a16="http://schemas.microsoft.com/office/drawing/2014/main" id="{78A628F8-2ED4-BD09-5356-DA111AD05BAC}"/>
                  </a:ext>
                </a:extLst>
              </p:cNvPr>
              <p:cNvSpPr/>
              <p:nvPr/>
            </p:nvSpPr>
            <p:spPr bwMode="auto">
              <a:xfrm>
                <a:off x="2166" y="1749"/>
                <a:ext cx="57" cy="21"/>
              </a:xfrm>
              <a:custGeom>
                <a:avLst/>
                <a:gdLst>
                  <a:gd name="T0" fmla="*/ 32 w 32"/>
                  <a:gd name="T1" fmla="*/ 0 h 12"/>
                  <a:gd name="T2" fmla="*/ 0 w 32"/>
                  <a:gd name="T3" fmla="*/ 4 h 12"/>
                  <a:gd name="T4" fmla="*/ 32 w 32"/>
                  <a:gd name="T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12">
                    <a:moveTo>
                      <a:pt x="32" y="0"/>
                    </a:moveTo>
                    <a:cubicBezTo>
                      <a:pt x="22" y="12"/>
                      <a:pt x="11" y="10"/>
                      <a:pt x="0" y="4"/>
                    </a:cubicBezTo>
                    <a:cubicBezTo>
                      <a:pt x="10" y="3"/>
                      <a:pt x="21" y="1"/>
                      <a:pt x="32" y="0"/>
                    </a:cubicBezTo>
                    <a:close/>
                  </a:path>
                </a:pathLst>
              </a:custGeom>
              <a:solidFill>
                <a:srgbClr val="F7DD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67" name="Freeform 372">
                <a:extLst>
                  <a:ext uri="{FF2B5EF4-FFF2-40B4-BE49-F238E27FC236}">
                    <a16:creationId xmlns:a16="http://schemas.microsoft.com/office/drawing/2014/main" id="{7F3BEB74-0EB4-3D8C-3FFC-9E81C83D2381}"/>
                  </a:ext>
                </a:extLst>
              </p:cNvPr>
              <p:cNvSpPr/>
              <p:nvPr/>
            </p:nvSpPr>
            <p:spPr bwMode="auto">
              <a:xfrm>
                <a:off x="2249" y="1697"/>
                <a:ext cx="23" cy="54"/>
              </a:xfrm>
              <a:custGeom>
                <a:avLst/>
                <a:gdLst>
                  <a:gd name="T0" fmla="*/ 13 w 13"/>
                  <a:gd name="T1" fmla="*/ 22 h 30"/>
                  <a:gd name="T2" fmla="*/ 0 w 13"/>
                  <a:gd name="T3" fmla="*/ 24 h 30"/>
                  <a:gd name="T4" fmla="*/ 13 w 13"/>
                  <a:gd name="T5" fmla="*/ 2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0">
                    <a:moveTo>
                      <a:pt x="13" y="22"/>
                    </a:moveTo>
                    <a:cubicBezTo>
                      <a:pt x="9" y="25"/>
                      <a:pt x="5" y="25"/>
                      <a:pt x="0" y="24"/>
                    </a:cubicBezTo>
                    <a:cubicBezTo>
                      <a:pt x="0" y="0"/>
                      <a:pt x="11" y="30"/>
                      <a:pt x="13" y="22"/>
                    </a:cubicBezTo>
                    <a:close/>
                  </a:path>
                </a:pathLst>
              </a:custGeom>
              <a:solidFill>
                <a:srgbClr val="5459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68" name="Freeform 373">
                <a:extLst>
                  <a:ext uri="{FF2B5EF4-FFF2-40B4-BE49-F238E27FC236}">
                    <a16:creationId xmlns:a16="http://schemas.microsoft.com/office/drawing/2014/main" id="{4A1FB18A-32F7-962C-C20B-DB97B50634D8}"/>
                  </a:ext>
                </a:extLst>
              </p:cNvPr>
              <p:cNvSpPr/>
              <p:nvPr/>
            </p:nvSpPr>
            <p:spPr bwMode="auto">
              <a:xfrm>
                <a:off x="2139" y="1699"/>
                <a:ext cx="13" cy="34"/>
              </a:xfrm>
              <a:custGeom>
                <a:avLst/>
                <a:gdLst>
                  <a:gd name="T0" fmla="*/ 2 w 7"/>
                  <a:gd name="T1" fmla="*/ 8 h 19"/>
                  <a:gd name="T2" fmla="*/ 7 w 7"/>
                  <a:gd name="T3" fmla="*/ 4 h 19"/>
                  <a:gd name="T4" fmla="*/ 6 w 7"/>
                  <a:gd name="T5" fmla="*/ 19 h 19"/>
                  <a:gd name="T6" fmla="*/ 2 w 7"/>
                  <a:gd name="T7" fmla="*/ 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9">
                    <a:moveTo>
                      <a:pt x="2" y="8"/>
                    </a:moveTo>
                    <a:cubicBezTo>
                      <a:pt x="4" y="7"/>
                      <a:pt x="0" y="0"/>
                      <a:pt x="7" y="4"/>
                    </a:cubicBezTo>
                    <a:cubicBezTo>
                      <a:pt x="6" y="9"/>
                      <a:pt x="6" y="14"/>
                      <a:pt x="6" y="19"/>
                    </a:cubicBezTo>
                    <a:cubicBezTo>
                      <a:pt x="2" y="16"/>
                      <a:pt x="3" y="12"/>
                      <a:pt x="2" y="8"/>
                    </a:cubicBezTo>
                    <a:close/>
                  </a:path>
                </a:pathLst>
              </a:custGeom>
              <a:solidFill>
                <a:srgbClr val="648B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69" name="Freeform 374">
                <a:extLst>
                  <a:ext uri="{FF2B5EF4-FFF2-40B4-BE49-F238E27FC236}">
                    <a16:creationId xmlns:a16="http://schemas.microsoft.com/office/drawing/2014/main" id="{714963C8-F3DC-A490-BFCB-D791455C7CA1}"/>
                  </a:ext>
                </a:extLst>
              </p:cNvPr>
              <p:cNvSpPr/>
              <p:nvPr/>
            </p:nvSpPr>
            <p:spPr bwMode="auto">
              <a:xfrm>
                <a:off x="2396" y="1687"/>
                <a:ext cx="16" cy="10"/>
              </a:xfrm>
              <a:custGeom>
                <a:avLst/>
                <a:gdLst>
                  <a:gd name="T0" fmla="*/ 9 w 9"/>
                  <a:gd name="T1" fmla="*/ 2 h 6"/>
                  <a:gd name="T2" fmla="*/ 5 w 9"/>
                  <a:gd name="T3" fmla="*/ 6 h 6"/>
                  <a:gd name="T4" fmla="*/ 0 w 9"/>
                  <a:gd name="T5" fmla="*/ 4 h 6"/>
                  <a:gd name="T6" fmla="*/ 4 w 9"/>
                  <a:gd name="T7" fmla="*/ 1 h 6"/>
                  <a:gd name="T8" fmla="*/ 9 w 9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6">
                    <a:moveTo>
                      <a:pt x="9" y="2"/>
                    </a:moveTo>
                    <a:cubicBezTo>
                      <a:pt x="7" y="4"/>
                      <a:pt x="6" y="6"/>
                      <a:pt x="5" y="6"/>
                    </a:cubicBezTo>
                    <a:cubicBezTo>
                      <a:pt x="3" y="6"/>
                      <a:pt x="2" y="5"/>
                      <a:pt x="0" y="4"/>
                    </a:cubicBezTo>
                    <a:cubicBezTo>
                      <a:pt x="1" y="3"/>
                      <a:pt x="2" y="1"/>
                      <a:pt x="4" y="1"/>
                    </a:cubicBezTo>
                    <a:cubicBezTo>
                      <a:pt x="5" y="0"/>
                      <a:pt x="7" y="1"/>
                      <a:pt x="9" y="2"/>
                    </a:cubicBezTo>
                    <a:close/>
                  </a:path>
                </a:pathLst>
              </a:custGeom>
              <a:solidFill>
                <a:srgbClr val="4042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70" name="Freeform 375">
                <a:extLst>
                  <a:ext uri="{FF2B5EF4-FFF2-40B4-BE49-F238E27FC236}">
                    <a16:creationId xmlns:a16="http://schemas.microsoft.com/office/drawing/2014/main" id="{9438FE99-D506-6F55-0885-0101201D2511}"/>
                  </a:ext>
                </a:extLst>
              </p:cNvPr>
              <p:cNvSpPr/>
              <p:nvPr/>
            </p:nvSpPr>
            <p:spPr bwMode="auto">
              <a:xfrm>
                <a:off x="2638" y="1656"/>
                <a:ext cx="16" cy="18"/>
              </a:xfrm>
              <a:custGeom>
                <a:avLst/>
                <a:gdLst>
                  <a:gd name="T0" fmla="*/ 9 w 9"/>
                  <a:gd name="T1" fmla="*/ 0 h 10"/>
                  <a:gd name="T2" fmla="*/ 9 w 9"/>
                  <a:gd name="T3" fmla="*/ 4 h 10"/>
                  <a:gd name="T4" fmla="*/ 5 w 9"/>
                  <a:gd name="T5" fmla="*/ 9 h 10"/>
                  <a:gd name="T6" fmla="*/ 0 w 9"/>
                  <a:gd name="T7" fmla="*/ 8 h 10"/>
                  <a:gd name="T8" fmla="*/ 1 w 9"/>
                  <a:gd name="T9" fmla="*/ 4 h 10"/>
                  <a:gd name="T10" fmla="*/ 9 w 9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0">
                    <a:moveTo>
                      <a:pt x="9" y="0"/>
                    </a:moveTo>
                    <a:cubicBezTo>
                      <a:pt x="9" y="1"/>
                      <a:pt x="9" y="2"/>
                      <a:pt x="9" y="4"/>
                    </a:cubicBezTo>
                    <a:cubicBezTo>
                      <a:pt x="8" y="6"/>
                      <a:pt x="7" y="8"/>
                      <a:pt x="5" y="9"/>
                    </a:cubicBezTo>
                    <a:cubicBezTo>
                      <a:pt x="3" y="10"/>
                      <a:pt x="2" y="9"/>
                      <a:pt x="0" y="8"/>
                    </a:cubicBezTo>
                    <a:cubicBezTo>
                      <a:pt x="0" y="6"/>
                      <a:pt x="0" y="5"/>
                      <a:pt x="1" y="4"/>
                    </a:cubicBezTo>
                    <a:cubicBezTo>
                      <a:pt x="3" y="1"/>
                      <a:pt x="6" y="0"/>
                      <a:pt x="9" y="0"/>
                    </a:cubicBezTo>
                    <a:close/>
                  </a:path>
                </a:pathLst>
              </a:custGeom>
              <a:solidFill>
                <a:srgbClr val="968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71" name="Freeform 376">
                <a:extLst>
                  <a:ext uri="{FF2B5EF4-FFF2-40B4-BE49-F238E27FC236}">
                    <a16:creationId xmlns:a16="http://schemas.microsoft.com/office/drawing/2014/main" id="{4B59B749-0A5F-1DFB-3E84-4C4AF4B369BA}"/>
                  </a:ext>
                </a:extLst>
              </p:cNvPr>
              <p:cNvSpPr/>
              <p:nvPr/>
            </p:nvSpPr>
            <p:spPr bwMode="auto">
              <a:xfrm>
                <a:off x="2631" y="1664"/>
                <a:ext cx="12" cy="16"/>
              </a:xfrm>
              <a:custGeom>
                <a:avLst/>
                <a:gdLst>
                  <a:gd name="T0" fmla="*/ 5 w 7"/>
                  <a:gd name="T1" fmla="*/ 0 h 9"/>
                  <a:gd name="T2" fmla="*/ 6 w 7"/>
                  <a:gd name="T3" fmla="*/ 4 h 9"/>
                  <a:gd name="T4" fmla="*/ 6 w 7"/>
                  <a:gd name="T5" fmla="*/ 9 h 9"/>
                  <a:gd name="T6" fmla="*/ 1 w 7"/>
                  <a:gd name="T7" fmla="*/ 8 h 9"/>
                  <a:gd name="T8" fmla="*/ 1 w 7"/>
                  <a:gd name="T9" fmla="*/ 4 h 9"/>
                  <a:gd name="T10" fmla="*/ 1 w 7"/>
                  <a:gd name="T11" fmla="*/ 0 h 9"/>
                  <a:gd name="T12" fmla="*/ 5 w 7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9">
                    <a:moveTo>
                      <a:pt x="5" y="0"/>
                    </a:moveTo>
                    <a:cubicBezTo>
                      <a:pt x="5" y="1"/>
                      <a:pt x="5" y="3"/>
                      <a:pt x="6" y="4"/>
                    </a:cubicBezTo>
                    <a:cubicBezTo>
                      <a:pt x="7" y="6"/>
                      <a:pt x="7" y="7"/>
                      <a:pt x="6" y="9"/>
                    </a:cubicBezTo>
                    <a:cubicBezTo>
                      <a:pt x="4" y="9"/>
                      <a:pt x="2" y="9"/>
                      <a:pt x="1" y="8"/>
                    </a:cubicBezTo>
                    <a:cubicBezTo>
                      <a:pt x="0" y="7"/>
                      <a:pt x="0" y="5"/>
                      <a:pt x="1" y="4"/>
                    </a:cubicBezTo>
                    <a:cubicBezTo>
                      <a:pt x="1" y="3"/>
                      <a:pt x="1" y="1"/>
                      <a:pt x="1" y="0"/>
                    </a:cubicBezTo>
                    <a:cubicBezTo>
                      <a:pt x="2" y="0"/>
                      <a:pt x="4" y="0"/>
                      <a:pt x="5" y="0"/>
                    </a:cubicBezTo>
                    <a:close/>
                  </a:path>
                </a:pathLst>
              </a:custGeom>
              <a:solidFill>
                <a:srgbClr val="674C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72" name="Freeform 377">
                <a:extLst>
                  <a:ext uri="{FF2B5EF4-FFF2-40B4-BE49-F238E27FC236}">
                    <a16:creationId xmlns:a16="http://schemas.microsoft.com/office/drawing/2014/main" id="{736D5799-8C27-F7A2-ED73-8617EFB664C3}"/>
                  </a:ext>
                </a:extLst>
              </p:cNvPr>
              <p:cNvSpPr/>
              <p:nvPr/>
            </p:nvSpPr>
            <p:spPr bwMode="auto">
              <a:xfrm>
                <a:off x="2744" y="1919"/>
                <a:ext cx="83" cy="25"/>
              </a:xfrm>
              <a:custGeom>
                <a:avLst/>
                <a:gdLst>
                  <a:gd name="T0" fmla="*/ 46 w 47"/>
                  <a:gd name="T1" fmla="*/ 11 h 14"/>
                  <a:gd name="T2" fmla="*/ 0 w 47"/>
                  <a:gd name="T3" fmla="*/ 7 h 14"/>
                  <a:gd name="T4" fmla="*/ 45 w 47"/>
                  <a:gd name="T5" fmla="*/ 8 h 14"/>
                  <a:gd name="T6" fmla="*/ 47 w 47"/>
                  <a:gd name="T7" fmla="*/ 10 h 14"/>
                  <a:gd name="T8" fmla="*/ 46 w 47"/>
                  <a:gd name="T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14">
                    <a:moveTo>
                      <a:pt x="46" y="11"/>
                    </a:moveTo>
                    <a:cubicBezTo>
                      <a:pt x="30" y="11"/>
                      <a:pt x="15" y="14"/>
                      <a:pt x="0" y="7"/>
                    </a:cubicBezTo>
                    <a:cubicBezTo>
                      <a:pt x="15" y="5"/>
                      <a:pt x="30" y="0"/>
                      <a:pt x="45" y="8"/>
                    </a:cubicBezTo>
                    <a:cubicBezTo>
                      <a:pt x="47" y="8"/>
                      <a:pt x="47" y="9"/>
                      <a:pt x="47" y="10"/>
                    </a:cubicBezTo>
                    <a:cubicBezTo>
                      <a:pt x="46" y="11"/>
                      <a:pt x="46" y="11"/>
                      <a:pt x="46" y="11"/>
                    </a:cubicBezTo>
                    <a:close/>
                  </a:path>
                </a:pathLst>
              </a:custGeom>
              <a:solidFill>
                <a:srgbClr val="8066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73" name="Freeform 378">
                <a:extLst>
                  <a:ext uri="{FF2B5EF4-FFF2-40B4-BE49-F238E27FC236}">
                    <a16:creationId xmlns:a16="http://schemas.microsoft.com/office/drawing/2014/main" id="{32671609-DF1C-BECA-5969-4ED85197079E}"/>
                  </a:ext>
                </a:extLst>
              </p:cNvPr>
              <p:cNvSpPr/>
              <p:nvPr/>
            </p:nvSpPr>
            <p:spPr bwMode="auto">
              <a:xfrm>
                <a:off x="2639" y="1896"/>
                <a:ext cx="54" cy="46"/>
              </a:xfrm>
              <a:custGeom>
                <a:avLst/>
                <a:gdLst>
                  <a:gd name="T0" fmla="*/ 24 w 30"/>
                  <a:gd name="T1" fmla="*/ 14 h 26"/>
                  <a:gd name="T2" fmla="*/ 29 w 30"/>
                  <a:gd name="T3" fmla="*/ 14 h 26"/>
                  <a:gd name="T4" fmla="*/ 30 w 30"/>
                  <a:gd name="T5" fmla="*/ 16 h 26"/>
                  <a:gd name="T6" fmla="*/ 28 w 30"/>
                  <a:gd name="T7" fmla="*/ 17 h 26"/>
                  <a:gd name="T8" fmla="*/ 13 w 30"/>
                  <a:gd name="T9" fmla="*/ 26 h 26"/>
                  <a:gd name="T10" fmla="*/ 8 w 30"/>
                  <a:gd name="T11" fmla="*/ 21 h 26"/>
                  <a:gd name="T12" fmla="*/ 0 w 30"/>
                  <a:gd name="T13" fmla="*/ 4 h 26"/>
                  <a:gd name="T14" fmla="*/ 2 w 30"/>
                  <a:gd name="T15" fmla="*/ 0 h 26"/>
                  <a:gd name="T16" fmla="*/ 17 w 30"/>
                  <a:gd name="T17" fmla="*/ 8 h 26"/>
                  <a:gd name="T18" fmla="*/ 24 w 30"/>
                  <a:gd name="T19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26">
                    <a:moveTo>
                      <a:pt x="24" y="14"/>
                    </a:moveTo>
                    <a:cubicBezTo>
                      <a:pt x="26" y="14"/>
                      <a:pt x="27" y="14"/>
                      <a:pt x="29" y="14"/>
                    </a:cubicBezTo>
                    <a:cubicBezTo>
                      <a:pt x="30" y="15"/>
                      <a:pt x="30" y="15"/>
                      <a:pt x="30" y="16"/>
                    </a:cubicBezTo>
                    <a:cubicBezTo>
                      <a:pt x="29" y="16"/>
                      <a:pt x="29" y="17"/>
                      <a:pt x="28" y="17"/>
                    </a:cubicBezTo>
                    <a:cubicBezTo>
                      <a:pt x="25" y="23"/>
                      <a:pt x="18" y="24"/>
                      <a:pt x="13" y="26"/>
                    </a:cubicBezTo>
                    <a:cubicBezTo>
                      <a:pt x="11" y="24"/>
                      <a:pt x="9" y="22"/>
                      <a:pt x="8" y="21"/>
                    </a:cubicBezTo>
                    <a:cubicBezTo>
                      <a:pt x="11" y="12"/>
                      <a:pt x="0" y="11"/>
                      <a:pt x="0" y="4"/>
                    </a:cubicBezTo>
                    <a:cubicBezTo>
                      <a:pt x="0" y="2"/>
                      <a:pt x="0" y="1"/>
                      <a:pt x="2" y="0"/>
                    </a:cubicBezTo>
                    <a:cubicBezTo>
                      <a:pt x="8" y="0"/>
                      <a:pt x="12" y="5"/>
                      <a:pt x="17" y="8"/>
                    </a:cubicBezTo>
                    <a:cubicBezTo>
                      <a:pt x="19" y="10"/>
                      <a:pt x="21" y="12"/>
                      <a:pt x="24" y="14"/>
                    </a:cubicBezTo>
                    <a:close/>
                  </a:path>
                </a:pathLst>
              </a:custGeom>
              <a:solidFill>
                <a:srgbClr val="584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74" name="Freeform 379">
                <a:extLst>
                  <a:ext uri="{FF2B5EF4-FFF2-40B4-BE49-F238E27FC236}">
                    <a16:creationId xmlns:a16="http://schemas.microsoft.com/office/drawing/2014/main" id="{BF021317-3416-F739-51CA-C5BF1BF5BA21}"/>
                  </a:ext>
                </a:extLst>
              </p:cNvPr>
              <p:cNvSpPr/>
              <p:nvPr/>
            </p:nvSpPr>
            <p:spPr bwMode="auto">
              <a:xfrm>
                <a:off x="2962" y="1976"/>
                <a:ext cx="62" cy="18"/>
              </a:xfrm>
              <a:custGeom>
                <a:avLst/>
                <a:gdLst>
                  <a:gd name="T0" fmla="*/ 13 w 35"/>
                  <a:gd name="T1" fmla="*/ 0 h 10"/>
                  <a:gd name="T2" fmla="*/ 34 w 35"/>
                  <a:gd name="T3" fmla="*/ 8 h 10"/>
                  <a:gd name="T4" fmla="*/ 35 w 35"/>
                  <a:gd name="T5" fmla="*/ 10 h 10"/>
                  <a:gd name="T6" fmla="*/ 2 w 35"/>
                  <a:gd name="T7" fmla="*/ 7 h 10"/>
                  <a:gd name="T8" fmla="*/ 2 w 35"/>
                  <a:gd name="T9" fmla="*/ 1 h 10"/>
                  <a:gd name="T10" fmla="*/ 13 w 35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10">
                    <a:moveTo>
                      <a:pt x="13" y="0"/>
                    </a:moveTo>
                    <a:cubicBezTo>
                      <a:pt x="19" y="7"/>
                      <a:pt x="29" y="0"/>
                      <a:pt x="34" y="8"/>
                    </a:cubicBezTo>
                    <a:cubicBezTo>
                      <a:pt x="34" y="9"/>
                      <a:pt x="34" y="9"/>
                      <a:pt x="35" y="10"/>
                    </a:cubicBezTo>
                    <a:cubicBezTo>
                      <a:pt x="24" y="9"/>
                      <a:pt x="13" y="8"/>
                      <a:pt x="2" y="7"/>
                    </a:cubicBezTo>
                    <a:cubicBezTo>
                      <a:pt x="0" y="5"/>
                      <a:pt x="0" y="3"/>
                      <a:pt x="2" y="1"/>
                    </a:cubicBezTo>
                    <a:cubicBezTo>
                      <a:pt x="6" y="1"/>
                      <a:pt x="10" y="1"/>
                      <a:pt x="13" y="0"/>
                    </a:cubicBezTo>
                    <a:close/>
                  </a:path>
                </a:pathLst>
              </a:custGeom>
              <a:solidFill>
                <a:srgbClr val="5E47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75" name="Freeform 380">
                <a:extLst>
                  <a:ext uri="{FF2B5EF4-FFF2-40B4-BE49-F238E27FC236}">
                    <a16:creationId xmlns:a16="http://schemas.microsoft.com/office/drawing/2014/main" id="{7C319A25-C1B7-F305-7593-3D5A0634977F}"/>
                  </a:ext>
                </a:extLst>
              </p:cNvPr>
              <p:cNvSpPr/>
              <p:nvPr/>
            </p:nvSpPr>
            <p:spPr bwMode="auto">
              <a:xfrm>
                <a:off x="3184" y="2044"/>
                <a:ext cx="48" cy="14"/>
              </a:xfrm>
              <a:custGeom>
                <a:avLst/>
                <a:gdLst>
                  <a:gd name="T0" fmla="*/ 27 w 27"/>
                  <a:gd name="T1" fmla="*/ 8 h 8"/>
                  <a:gd name="T2" fmla="*/ 0 w 27"/>
                  <a:gd name="T3" fmla="*/ 0 h 8"/>
                  <a:gd name="T4" fmla="*/ 27 w 27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8">
                    <a:moveTo>
                      <a:pt x="27" y="8"/>
                    </a:moveTo>
                    <a:cubicBezTo>
                      <a:pt x="17" y="7"/>
                      <a:pt x="7" y="8"/>
                      <a:pt x="0" y="0"/>
                    </a:cubicBezTo>
                    <a:cubicBezTo>
                      <a:pt x="9" y="1"/>
                      <a:pt x="19" y="0"/>
                      <a:pt x="27" y="8"/>
                    </a:cubicBezTo>
                    <a:close/>
                  </a:path>
                </a:pathLst>
              </a:custGeom>
              <a:solidFill>
                <a:srgbClr val="745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76" name="Freeform 381">
                <a:extLst>
                  <a:ext uri="{FF2B5EF4-FFF2-40B4-BE49-F238E27FC236}">
                    <a16:creationId xmlns:a16="http://schemas.microsoft.com/office/drawing/2014/main" id="{0CF2A37B-339E-EEF2-420E-C2A3858CA1D4}"/>
                  </a:ext>
                </a:extLst>
              </p:cNvPr>
              <p:cNvSpPr/>
              <p:nvPr/>
            </p:nvSpPr>
            <p:spPr bwMode="auto">
              <a:xfrm>
                <a:off x="3249" y="2012"/>
                <a:ext cx="25" cy="28"/>
              </a:xfrm>
              <a:custGeom>
                <a:avLst/>
                <a:gdLst>
                  <a:gd name="T0" fmla="*/ 1 w 14"/>
                  <a:gd name="T1" fmla="*/ 0 h 16"/>
                  <a:gd name="T2" fmla="*/ 14 w 14"/>
                  <a:gd name="T3" fmla="*/ 0 h 16"/>
                  <a:gd name="T4" fmla="*/ 10 w 14"/>
                  <a:gd name="T5" fmla="*/ 16 h 16"/>
                  <a:gd name="T6" fmla="*/ 1 w 14"/>
                  <a:gd name="T7" fmla="*/ 12 h 16"/>
                  <a:gd name="T8" fmla="*/ 0 w 14"/>
                  <a:gd name="T9" fmla="*/ 4 h 16"/>
                  <a:gd name="T10" fmla="*/ 1 w 14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6">
                    <a:moveTo>
                      <a:pt x="1" y="0"/>
                    </a:moveTo>
                    <a:cubicBezTo>
                      <a:pt x="5" y="0"/>
                      <a:pt x="10" y="0"/>
                      <a:pt x="14" y="0"/>
                    </a:cubicBezTo>
                    <a:cubicBezTo>
                      <a:pt x="11" y="5"/>
                      <a:pt x="14" y="11"/>
                      <a:pt x="10" y="16"/>
                    </a:cubicBezTo>
                    <a:cubicBezTo>
                      <a:pt x="7" y="14"/>
                      <a:pt x="4" y="13"/>
                      <a:pt x="1" y="12"/>
                    </a:cubicBezTo>
                    <a:cubicBezTo>
                      <a:pt x="1" y="9"/>
                      <a:pt x="0" y="6"/>
                      <a:pt x="0" y="4"/>
                    </a:cubicBezTo>
                    <a:cubicBezTo>
                      <a:pt x="0" y="2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D2BF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77" name="Freeform 382">
                <a:extLst>
                  <a:ext uri="{FF2B5EF4-FFF2-40B4-BE49-F238E27FC236}">
                    <a16:creationId xmlns:a16="http://schemas.microsoft.com/office/drawing/2014/main" id="{65F5DAB2-3B2B-0F1B-D111-9D5D1BF68563}"/>
                  </a:ext>
                </a:extLst>
              </p:cNvPr>
              <p:cNvSpPr/>
              <p:nvPr/>
            </p:nvSpPr>
            <p:spPr bwMode="auto">
              <a:xfrm>
                <a:off x="2932" y="1944"/>
                <a:ext cx="37" cy="22"/>
              </a:xfrm>
              <a:custGeom>
                <a:avLst/>
                <a:gdLst>
                  <a:gd name="T0" fmla="*/ 20 w 21"/>
                  <a:gd name="T1" fmla="*/ 9 h 12"/>
                  <a:gd name="T2" fmla="*/ 0 w 21"/>
                  <a:gd name="T3" fmla="*/ 7 h 12"/>
                  <a:gd name="T4" fmla="*/ 19 w 21"/>
                  <a:gd name="T5" fmla="*/ 6 h 12"/>
                  <a:gd name="T6" fmla="*/ 21 w 21"/>
                  <a:gd name="T7" fmla="*/ 8 h 12"/>
                  <a:gd name="T8" fmla="*/ 20 w 21"/>
                  <a:gd name="T9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2">
                    <a:moveTo>
                      <a:pt x="20" y="9"/>
                    </a:moveTo>
                    <a:cubicBezTo>
                      <a:pt x="13" y="10"/>
                      <a:pt x="7" y="12"/>
                      <a:pt x="0" y="7"/>
                    </a:cubicBezTo>
                    <a:cubicBezTo>
                      <a:pt x="7" y="0"/>
                      <a:pt x="13" y="2"/>
                      <a:pt x="19" y="6"/>
                    </a:cubicBezTo>
                    <a:cubicBezTo>
                      <a:pt x="21" y="7"/>
                      <a:pt x="21" y="7"/>
                      <a:pt x="21" y="8"/>
                    </a:cubicBezTo>
                    <a:cubicBezTo>
                      <a:pt x="20" y="9"/>
                      <a:pt x="20" y="9"/>
                      <a:pt x="20" y="9"/>
                    </a:cubicBezTo>
                    <a:close/>
                  </a:path>
                </a:pathLst>
              </a:custGeom>
              <a:solidFill>
                <a:srgbClr val="7058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78" name="Freeform 383">
                <a:extLst>
                  <a:ext uri="{FF2B5EF4-FFF2-40B4-BE49-F238E27FC236}">
                    <a16:creationId xmlns:a16="http://schemas.microsoft.com/office/drawing/2014/main" id="{38957345-DF20-0BDB-11E4-05777B3522D0}"/>
                  </a:ext>
                </a:extLst>
              </p:cNvPr>
              <p:cNvSpPr/>
              <p:nvPr/>
            </p:nvSpPr>
            <p:spPr bwMode="auto">
              <a:xfrm>
                <a:off x="2756" y="1946"/>
                <a:ext cx="55" cy="12"/>
              </a:xfrm>
              <a:custGeom>
                <a:avLst/>
                <a:gdLst>
                  <a:gd name="T0" fmla="*/ 31 w 31"/>
                  <a:gd name="T1" fmla="*/ 3 h 7"/>
                  <a:gd name="T2" fmla="*/ 0 w 31"/>
                  <a:gd name="T3" fmla="*/ 3 h 7"/>
                  <a:gd name="T4" fmla="*/ 31 w 31"/>
                  <a:gd name="T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" h="7">
                    <a:moveTo>
                      <a:pt x="31" y="3"/>
                    </a:moveTo>
                    <a:cubicBezTo>
                      <a:pt x="21" y="5"/>
                      <a:pt x="11" y="7"/>
                      <a:pt x="0" y="3"/>
                    </a:cubicBezTo>
                    <a:cubicBezTo>
                      <a:pt x="12" y="0"/>
                      <a:pt x="22" y="0"/>
                      <a:pt x="31" y="3"/>
                    </a:cubicBezTo>
                    <a:close/>
                  </a:path>
                </a:pathLst>
              </a:custGeom>
              <a:solidFill>
                <a:srgbClr val="523A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79" name="Freeform 384">
                <a:extLst>
                  <a:ext uri="{FF2B5EF4-FFF2-40B4-BE49-F238E27FC236}">
                    <a16:creationId xmlns:a16="http://schemas.microsoft.com/office/drawing/2014/main" id="{D5ACA03A-7CF7-B903-7106-B5AD530DF7A6}"/>
                  </a:ext>
                </a:extLst>
              </p:cNvPr>
              <p:cNvSpPr/>
              <p:nvPr/>
            </p:nvSpPr>
            <p:spPr bwMode="auto">
              <a:xfrm>
                <a:off x="2992" y="2005"/>
                <a:ext cx="50" cy="17"/>
              </a:xfrm>
              <a:custGeom>
                <a:avLst/>
                <a:gdLst>
                  <a:gd name="T0" fmla="*/ 1 w 28"/>
                  <a:gd name="T1" fmla="*/ 0 h 10"/>
                  <a:gd name="T2" fmla="*/ 28 w 28"/>
                  <a:gd name="T3" fmla="*/ 5 h 10"/>
                  <a:gd name="T4" fmla="*/ 1 w 28"/>
                  <a:gd name="T5" fmla="*/ 4 h 10"/>
                  <a:gd name="T6" fmla="*/ 0 w 28"/>
                  <a:gd name="T7" fmla="*/ 1 h 10"/>
                  <a:gd name="T8" fmla="*/ 1 w 28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0">
                    <a:moveTo>
                      <a:pt x="1" y="0"/>
                    </a:moveTo>
                    <a:cubicBezTo>
                      <a:pt x="9" y="2"/>
                      <a:pt x="17" y="3"/>
                      <a:pt x="28" y="5"/>
                    </a:cubicBezTo>
                    <a:cubicBezTo>
                      <a:pt x="17" y="10"/>
                      <a:pt x="9" y="7"/>
                      <a:pt x="1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795D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80" name="Freeform 385">
                <a:extLst>
                  <a:ext uri="{FF2B5EF4-FFF2-40B4-BE49-F238E27FC236}">
                    <a16:creationId xmlns:a16="http://schemas.microsoft.com/office/drawing/2014/main" id="{E79C6B74-2EA0-3976-032D-7055B2881F9B}"/>
                  </a:ext>
                </a:extLst>
              </p:cNvPr>
              <p:cNvSpPr/>
              <p:nvPr/>
            </p:nvSpPr>
            <p:spPr bwMode="auto">
              <a:xfrm>
                <a:off x="2818" y="1967"/>
                <a:ext cx="43" cy="18"/>
              </a:xfrm>
              <a:custGeom>
                <a:avLst/>
                <a:gdLst>
                  <a:gd name="T0" fmla="*/ 24 w 24"/>
                  <a:gd name="T1" fmla="*/ 7 h 10"/>
                  <a:gd name="T2" fmla="*/ 0 w 24"/>
                  <a:gd name="T3" fmla="*/ 3 h 10"/>
                  <a:gd name="T4" fmla="*/ 24 w 24"/>
                  <a:gd name="T5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10">
                    <a:moveTo>
                      <a:pt x="24" y="7"/>
                    </a:moveTo>
                    <a:cubicBezTo>
                      <a:pt x="16" y="10"/>
                      <a:pt x="8" y="10"/>
                      <a:pt x="0" y="3"/>
                    </a:cubicBezTo>
                    <a:cubicBezTo>
                      <a:pt x="10" y="0"/>
                      <a:pt x="17" y="6"/>
                      <a:pt x="24" y="7"/>
                    </a:cubicBezTo>
                    <a:close/>
                  </a:path>
                </a:pathLst>
              </a:custGeom>
              <a:solidFill>
                <a:srgbClr val="6A51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81" name="Freeform 386">
                <a:extLst>
                  <a:ext uri="{FF2B5EF4-FFF2-40B4-BE49-F238E27FC236}">
                    <a16:creationId xmlns:a16="http://schemas.microsoft.com/office/drawing/2014/main" id="{BEC4D982-6F26-90DE-7B27-407E815EDD18}"/>
                  </a:ext>
                </a:extLst>
              </p:cNvPr>
              <p:cNvSpPr/>
              <p:nvPr/>
            </p:nvSpPr>
            <p:spPr bwMode="auto">
              <a:xfrm>
                <a:off x="3081" y="2003"/>
                <a:ext cx="48" cy="16"/>
              </a:xfrm>
              <a:custGeom>
                <a:avLst/>
                <a:gdLst>
                  <a:gd name="T0" fmla="*/ 0 w 27"/>
                  <a:gd name="T1" fmla="*/ 1 h 9"/>
                  <a:gd name="T2" fmla="*/ 27 w 27"/>
                  <a:gd name="T3" fmla="*/ 5 h 9"/>
                  <a:gd name="T4" fmla="*/ 0 w 27"/>
                  <a:gd name="T5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9">
                    <a:moveTo>
                      <a:pt x="0" y="1"/>
                    </a:moveTo>
                    <a:cubicBezTo>
                      <a:pt x="10" y="1"/>
                      <a:pt x="19" y="0"/>
                      <a:pt x="27" y="5"/>
                    </a:cubicBezTo>
                    <a:cubicBezTo>
                      <a:pt x="18" y="9"/>
                      <a:pt x="9" y="6"/>
                      <a:pt x="0" y="1"/>
                    </a:cubicBezTo>
                    <a:close/>
                  </a:path>
                </a:pathLst>
              </a:custGeom>
              <a:solidFill>
                <a:srgbClr val="6247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82" name="Freeform 387">
                <a:extLst>
                  <a:ext uri="{FF2B5EF4-FFF2-40B4-BE49-F238E27FC236}">
                    <a16:creationId xmlns:a16="http://schemas.microsoft.com/office/drawing/2014/main" id="{70E3685D-0E29-8DCF-9411-18FEEA7E9430}"/>
                  </a:ext>
                </a:extLst>
              </p:cNvPr>
              <p:cNvSpPr/>
              <p:nvPr/>
            </p:nvSpPr>
            <p:spPr bwMode="auto">
              <a:xfrm>
                <a:off x="3022" y="1989"/>
                <a:ext cx="43" cy="17"/>
              </a:xfrm>
              <a:custGeom>
                <a:avLst/>
                <a:gdLst>
                  <a:gd name="T0" fmla="*/ 1 w 24"/>
                  <a:gd name="T1" fmla="*/ 3 h 10"/>
                  <a:gd name="T2" fmla="*/ 0 w 24"/>
                  <a:gd name="T3" fmla="*/ 1 h 10"/>
                  <a:gd name="T4" fmla="*/ 24 w 24"/>
                  <a:gd name="T5" fmla="*/ 5 h 10"/>
                  <a:gd name="T6" fmla="*/ 1 w 24"/>
                  <a:gd name="T7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10">
                    <a:moveTo>
                      <a:pt x="1" y="3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9" y="0"/>
                      <a:pt x="17" y="1"/>
                      <a:pt x="24" y="5"/>
                    </a:cubicBezTo>
                    <a:cubicBezTo>
                      <a:pt x="16" y="10"/>
                      <a:pt x="8" y="4"/>
                      <a:pt x="1" y="3"/>
                    </a:cubicBezTo>
                    <a:close/>
                  </a:path>
                </a:pathLst>
              </a:custGeom>
              <a:solidFill>
                <a:srgbClr val="5C45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83" name="Freeform 388">
                <a:extLst>
                  <a:ext uri="{FF2B5EF4-FFF2-40B4-BE49-F238E27FC236}">
                    <a16:creationId xmlns:a16="http://schemas.microsoft.com/office/drawing/2014/main" id="{084ED7FA-7F3F-1E09-6C41-1277D01A138D}"/>
                  </a:ext>
                </a:extLst>
              </p:cNvPr>
              <p:cNvSpPr/>
              <p:nvPr/>
            </p:nvSpPr>
            <p:spPr bwMode="auto">
              <a:xfrm>
                <a:off x="2753" y="1967"/>
                <a:ext cx="58" cy="11"/>
              </a:xfrm>
              <a:custGeom>
                <a:avLst/>
                <a:gdLst>
                  <a:gd name="T0" fmla="*/ 33 w 33"/>
                  <a:gd name="T1" fmla="*/ 3 h 6"/>
                  <a:gd name="T2" fmla="*/ 0 w 33"/>
                  <a:gd name="T3" fmla="*/ 3 h 6"/>
                  <a:gd name="T4" fmla="*/ 33 w 33"/>
                  <a:gd name="T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" h="6">
                    <a:moveTo>
                      <a:pt x="33" y="3"/>
                    </a:moveTo>
                    <a:cubicBezTo>
                      <a:pt x="21" y="6"/>
                      <a:pt x="12" y="6"/>
                      <a:pt x="0" y="3"/>
                    </a:cubicBezTo>
                    <a:cubicBezTo>
                      <a:pt x="12" y="0"/>
                      <a:pt x="21" y="0"/>
                      <a:pt x="33" y="3"/>
                    </a:cubicBezTo>
                    <a:close/>
                  </a:path>
                </a:pathLst>
              </a:custGeom>
              <a:solidFill>
                <a:srgbClr val="4E37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84" name="Freeform 389">
                <a:extLst>
                  <a:ext uri="{FF2B5EF4-FFF2-40B4-BE49-F238E27FC236}">
                    <a16:creationId xmlns:a16="http://schemas.microsoft.com/office/drawing/2014/main" id="{1739E5AB-C930-F229-CF49-58D3267D5545}"/>
                  </a:ext>
                </a:extLst>
              </p:cNvPr>
              <p:cNvSpPr/>
              <p:nvPr/>
            </p:nvSpPr>
            <p:spPr bwMode="auto">
              <a:xfrm>
                <a:off x="3139" y="2033"/>
                <a:ext cx="24" cy="14"/>
              </a:xfrm>
              <a:custGeom>
                <a:avLst/>
                <a:gdLst>
                  <a:gd name="T0" fmla="*/ 13 w 13"/>
                  <a:gd name="T1" fmla="*/ 5 h 8"/>
                  <a:gd name="T2" fmla="*/ 7 w 13"/>
                  <a:gd name="T3" fmla="*/ 8 h 8"/>
                  <a:gd name="T4" fmla="*/ 1 w 13"/>
                  <a:gd name="T5" fmla="*/ 2 h 8"/>
                  <a:gd name="T6" fmla="*/ 8 w 13"/>
                  <a:gd name="T7" fmla="*/ 0 h 8"/>
                  <a:gd name="T8" fmla="*/ 13 w 13"/>
                  <a:gd name="T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8">
                    <a:moveTo>
                      <a:pt x="13" y="5"/>
                    </a:moveTo>
                    <a:cubicBezTo>
                      <a:pt x="12" y="8"/>
                      <a:pt x="9" y="8"/>
                      <a:pt x="7" y="8"/>
                    </a:cubicBezTo>
                    <a:cubicBezTo>
                      <a:pt x="3" y="7"/>
                      <a:pt x="0" y="7"/>
                      <a:pt x="1" y="2"/>
                    </a:cubicBezTo>
                    <a:cubicBezTo>
                      <a:pt x="1" y="1"/>
                      <a:pt x="5" y="0"/>
                      <a:pt x="8" y="0"/>
                    </a:cubicBezTo>
                    <a:cubicBezTo>
                      <a:pt x="10" y="0"/>
                      <a:pt x="13" y="1"/>
                      <a:pt x="13" y="5"/>
                    </a:cubicBezTo>
                    <a:close/>
                  </a:path>
                </a:pathLst>
              </a:custGeom>
              <a:solidFill>
                <a:srgbClr val="8C6F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85" name="Freeform 390">
                <a:extLst>
                  <a:ext uri="{FF2B5EF4-FFF2-40B4-BE49-F238E27FC236}">
                    <a16:creationId xmlns:a16="http://schemas.microsoft.com/office/drawing/2014/main" id="{7A51EA3D-E955-EA75-AF77-33750E760630}"/>
                  </a:ext>
                </a:extLst>
              </p:cNvPr>
              <p:cNvSpPr/>
              <p:nvPr/>
            </p:nvSpPr>
            <p:spPr bwMode="auto">
              <a:xfrm>
                <a:off x="2923" y="1971"/>
                <a:ext cx="43" cy="19"/>
              </a:xfrm>
              <a:custGeom>
                <a:avLst/>
                <a:gdLst>
                  <a:gd name="T0" fmla="*/ 24 w 24"/>
                  <a:gd name="T1" fmla="*/ 4 h 11"/>
                  <a:gd name="T2" fmla="*/ 24 w 24"/>
                  <a:gd name="T3" fmla="*/ 10 h 11"/>
                  <a:gd name="T4" fmla="*/ 0 w 24"/>
                  <a:gd name="T5" fmla="*/ 3 h 11"/>
                  <a:gd name="T6" fmla="*/ 12 w 24"/>
                  <a:gd name="T7" fmla="*/ 2 h 11"/>
                  <a:gd name="T8" fmla="*/ 24 w 24"/>
                  <a:gd name="T9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1">
                    <a:moveTo>
                      <a:pt x="24" y="4"/>
                    </a:moveTo>
                    <a:cubicBezTo>
                      <a:pt x="24" y="6"/>
                      <a:pt x="24" y="8"/>
                      <a:pt x="24" y="10"/>
                    </a:cubicBezTo>
                    <a:cubicBezTo>
                      <a:pt x="17" y="4"/>
                      <a:pt x="7" y="11"/>
                      <a:pt x="0" y="3"/>
                    </a:cubicBezTo>
                    <a:cubicBezTo>
                      <a:pt x="4" y="0"/>
                      <a:pt x="8" y="1"/>
                      <a:pt x="12" y="2"/>
                    </a:cubicBezTo>
                    <a:cubicBezTo>
                      <a:pt x="16" y="3"/>
                      <a:pt x="20" y="3"/>
                      <a:pt x="24" y="4"/>
                    </a:cubicBezTo>
                    <a:close/>
                  </a:path>
                </a:pathLst>
              </a:custGeom>
              <a:solidFill>
                <a:srgbClr val="543C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86" name="Freeform 391">
                <a:extLst>
                  <a:ext uri="{FF2B5EF4-FFF2-40B4-BE49-F238E27FC236}">
                    <a16:creationId xmlns:a16="http://schemas.microsoft.com/office/drawing/2014/main" id="{AE72CF7D-3683-6CE5-749F-447280A8F840}"/>
                  </a:ext>
                </a:extLst>
              </p:cNvPr>
              <p:cNvSpPr/>
              <p:nvPr/>
            </p:nvSpPr>
            <p:spPr bwMode="auto">
              <a:xfrm>
                <a:off x="2689" y="1914"/>
                <a:ext cx="46" cy="21"/>
              </a:xfrm>
              <a:custGeom>
                <a:avLst/>
                <a:gdLst>
                  <a:gd name="T0" fmla="*/ 0 w 26"/>
                  <a:gd name="T1" fmla="*/ 7 h 12"/>
                  <a:gd name="T2" fmla="*/ 1 w 26"/>
                  <a:gd name="T3" fmla="*/ 4 h 12"/>
                  <a:gd name="T4" fmla="*/ 24 w 26"/>
                  <a:gd name="T5" fmla="*/ 0 h 12"/>
                  <a:gd name="T6" fmla="*/ 26 w 26"/>
                  <a:gd name="T7" fmla="*/ 2 h 12"/>
                  <a:gd name="T8" fmla="*/ 24 w 26"/>
                  <a:gd name="T9" fmla="*/ 3 h 12"/>
                  <a:gd name="T10" fmla="*/ 19 w 26"/>
                  <a:gd name="T11" fmla="*/ 6 h 12"/>
                  <a:gd name="T12" fmla="*/ 4 w 26"/>
                  <a:gd name="T13" fmla="*/ 8 h 12"/>
                  <a:gd name="T14" fmla="*/ 0 w 26"/>
                  <a:gd name="T15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12">
                    <a:moveTo>
                      <a:pt x="0" y="7"/>
                    </a:moveTo>
                    <a:cubicBezTo>
                      <a:pt x="1" y="6"/>
                      <a:pt x="1" y="5"/>
                      <a:pt x="1" y="4"/>
                    </a:cubicBezTo>
                    <a:cubicBezTo>
                      <a:pt x="8" y="2"/>
                      <a:pt x="16" y="1"/>
                      <a:pt x="24" y="0"/>
                    </a:cubicBezTo>
                    <a:cubicBezTo>
                      <a:pt x="26" y="0"/>
                      <a:pt x="26" y="1"/>
                      <a:pt x="26" y="2"/>
                    </a:cubicBezTo>
                    <a:cubicBezTo>
                      <a:pt x="25" y="2"/>
                      <a:pt x="25" y="3"/>
                      <a:pt x="24" y="3"/>
                    </a:cubicBezTo>
                    <a:cubicBezTo>
                      <a:pt x="23" y="4"/>
                      <a:pt x="21" y="5"/>
                      <a:pt x="19" y="6"/>
                    </a:cubicBezTo>
                    <a:cubicBezTo>
                      <a:pt x="15" y="12"/>
                      <a:pt x="10" y="11"/>
                      <a:pt x="4" y="8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4935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87" name="Freeform 392">
                <a:extLst>
                  <a:ext uri="{FF2B5EF4-FFF2-40B4-BE49-F238E27FC236}">
                    <a16:creationId xmlns:a16="http://schemas.microsoft.com/office/drawing/2014/main" id="{1A8A5DE5-8290-E231-9A86-9EC7F2598CF4}"/>
                  </a:ext>
                </a:extLst>
              </p:cNvPr>
              <p:cNvSpPr/>
              <p:nvPr/>
            </p:nvSpPr>
            <p:spPr bwMode="auto">
              <a:xfrm>
                <a:off x="2732" y="1903"/>
                <a:ext cx="37" cy="18"/>
              </a:xfrm>
              <a:custGeom>
                <a:avLst/>
                <a:gdLst>
                  <a:gd name="T0" fmla="*/ 0 w 21"/>
                  <a:gd name="T1" fmla="*/ 9 h 10"/>
                  <a:gd name="T2" fmla="*/ 0 w 21"/>
                  <a:gd name="T3" fmla="*/ 6 h 10"/>
                  <a:gd name="T4" fmla="*/ 21 w 21"/>
                  <a:gd name="T5" fmla="*/ 2 h 10"/>
                  <a:gd name="T6" fmla="*/ 20 w 21"/>
                  <a:gd name="T7" fmla="*/ 5 h 10"/>
                  <a:gd name="T8" fmla="*/ 0 w 21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0">
                    <a:moveTo>
                      <a:pt x="0" y="9"/>
                    </a:moveTo>
                    <a:cubicBezTo>
                      <a:pt x="0" y="8"/>
                      <a:pt x="0" y="7"/>
                      <a:pt x="0" y="6"/>
                    </a:cubicBezTo>
                    <a:cubicBezTo>
                      <a:pt x="7" y="5"/>
                      <a:pt x="13" y="0"/>
                      <a:pt x="21" y="2"/>
                    </a:cubicBezTo>
                    <a:cubicBezTo>
                      <a:pt x="21" y="3"/>
                      <a:pt x="20" y="4"/>
                      <a:pt x="20" y="5"/>
                    </a:cubicBezTo>
                    <a:cubicBezTo>
                      <a:pt x="14" y="8"/>
                      <a:pt x="8" y="10"/>
                      <a:pt x="0" y="9"/>
                    </a:cubicBezTo>
                    <a:close/>
                  </a:path>
                </a:pathLst>
              </a:custGeom>
              <a:solidFill>
                <a:srgbClr val="4831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88" name="Freeform 393">
                <a:extLst>
                  <a:ext uri="{FF2B5EF4-FFF2-40B4-BE49-F238E27FC236}">
                    <a16:creationId xmlns:a16="http://schemas.microsoft.com/office/drawing/2014/main" id="{4D7C48B9-0AFE-5C18-8421-5961A349765A}"/>
                  </a:ext>
                </a:extLst>
              </p:cNvPr>
              <p:cNvSpPr/>
              <p:nvPr/>
            </p:nvSpPr>
            <p:spPr bwMode="auto">
              <a:xfrm>
                <a:off x="3180" y="2017"/>
                <a:ext cx="30" cy="14"/>
              </a:xfrm>
              <a:custGeom>
                <a:avLst/>
                <a:gdLst>
                  <a:gd name="T0" fmla="*/ 0 w 17"/>
                  <a:gd name="T1" fmla="*/ 1 h 8"/>
                  <a:gd name="T2" fmla="*/ 15 w 17"/>
                  <a:gd name="T3" fmla="*/ 5 h 8"/>
                  <a:gd name="T4" fmla="*/ 17 w 17"/>
                  <a:gd name="T5" fmla="*/ 7 h 8"/>
                  <a:gd name="T6" fmla="*/ 15 w 17"/>
                  <a:gd name="T7" fmla="*/ 8 h 8"/>
                  <a:gd name="T8" fmla="*/ 0 w 17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8">
                    <a:moveTo>
                      <a:pt x="0" y="1"/>
                    </a:moveTo>
                    <a:cubicBezTo>
                      <a:pt x="5" y="1"/>
                      <a:pt x="11" y="0"/>
                      <a:pt x="15" y="5"/>
                    </a:cubicBezTo>
                    <a:cubicBezTo>
                      <a:pt x="17" y="5"/>
                      <a:pt x="17" y="6"/>
                      <a:pt x="17" y="7"/>
                    </a:cubicBezTo>
                    <a:cubicBezTo>
                      <a:pt x="16" y="8"/>
                      <a:pt x="16" y="8"/>
                      <a:pt x="15" y="8"/>
                    </a:cubicBezTo>
                    <a:cubicBezTo>
                      <a:pt x="9" y="8"/>
                      <a:pt x="3" y="8"/>
                      <a:pt x="0" y="1"/>
                    </a:cubicBezTo>
                    <a:close/>
                  </a:path>
                </a:pathLst>
              </a:custGeom>
              <a:solidFill>
                <a:srgbClr val="6D5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89" name="Freeform 394">
                <a:extLst>
                  <a:ext uri="{FF2B5EF4-FFF2-40B4-BE49-F238E27FC236}">
                    <a16:creationId xmlns:a16="http://schemas.microsoft.com/office/drawing/2014/main" id="{33BF6D3A-9B35-8906-F9C7-6C4162F6AD84}"/>
                  </a:ext>
                </a:extLst>
              </p:cNvPr>
              <p:cNvSpPr/>
              <p:nvPr/>
            </p:nvSpPr>
            <p:spPr bwMode="auto">
              <a:xfrm>
                <a:off x="3207" y="2019"/>
                <a:ext cx="34" cy="14"/>
              </a:xfrm>
              <a:custGeom>
                <a:avLst/>
                <a:gdLst>
                  <a:gd name="T0" fmla="*/ 0 w 19"/>
                  <a:gd name="T1" fmla="*/ 7 h 8"/>
                  <a:gd name="T2" fmla="*/ 0 w 19"/>
                  <a:gd name="T3" fmla="*/ 4 h 8"/>
                  <a:gd name="T4" fmla="*/ 19 w 19"/>
                  <a:gd name="T5" fmla="*/ 8 h 8"/>
                  <a:gd name="T6" fmla="*/ 0 w 19"/>
                  <a:gd name="T7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8">
                    <a:moveTo>
                      <a:pt x="0" y="7"/>
                    </a:moveTo>
                    <a:cubicBezTo>
                      <a:pt x="0" y="6"/>
                      <a:pt x="0" y="5"/>
                      <a:pt x="0" y="4"/>
                    </a:cubicBezTo>
                    <a:cubicBezTo>
                      <a:pt x="7" y="5"/>
                      <a:pt x="14" y="0"/>
                      <a:pt x="19" y="8"/>
                    </a:cubicBezTo>
                    <a:cubicBezTo>
                      <a:pt x="13" y="7"/>
                      <a:pt x="7" y="7"/>
                      <a:pt x="0" y="7"/>
                    </a:cubicBezTo>
                    <a:close/>
                  </a:path>
                </a:pathLst>
              </a:custGeom>
              <a:solidFill>
                <a:srgbClr val="5841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90" name="Freeform 395">
                <a:extLst>
                  <a:ext uri="{FF2B5EF4-FFF2-40B4-BE49-F238E27FC236}">
                    <a16:creationId xmlns:a16="http://schemas.microsoft.com/office/drawing/2014/main" id="{48BA0ECD-44D4-7E9E-1C72-94983FA8B0CF}"/>
                  </a:ext>
                </a:extLst>
              </p:cNvPr>
              <p:cNvSpPr/>
              <p:nvPr/>
            </p:nvSpPr>
            <p:spPr bwMode="auto">
              <a:xfrm>
                <a:off x="2957" y="2003"/>
                <a:ext cx="37" cy="9"/>
              </a:xfrm>
              <a:custGeom>
                <a:avLst/>
                <a:gdLst>
                  <a:gd name="T0" fmla="*/ 21 w 21"/>
                  <a:gd name="T1" fmla="*/ 1 h 5"/>
                  <a:gd name="T2" fmla="*/ 21 w 21"/>
                  <a:gd name="T3" fmla="*/ 5 h 5"/>
                  <a:gd name="T4" fmla="*/ 0 w 21"/>
                  <a:gd name="T5" fmla="*/ 5 h 5"/>
                  <a:gd name="T6" fmla="*/ 21 w 21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5">
                    <a:moveTo>
                      <a:pt x="21" y="1"/>
                    </a:moveTo>
                    <a:cubicBezTo>
                      <a:pt x="21" y="2"/>
                      <a:pt x="21" y="4"/>
                      <a:pt x="21" y="5"/>
                    </a:cubicBezTo>
                    <a:cubicBezTo>
                      <a:pt x="16" y="5"/>
                      <a:pt x="10" y="5"/>
                      <a:pt x="0" y="5"/>
                    </a:cubicBezTo>
                    <a:cubicBezTo>
                      <a:pt x="10" y="0"/>
                      <a:pt x="15" y="1"/>
                      <a:pt x="21" y="1"/>
                    </a:cubicBezTo>
                    <a:close/>
                  </a:path>
                </a:pathLst>
              </a:custGeom>
              <a:solidFill>
                <a:srgbClr val="5E41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91" name="Freeform 396">
                <a:extLst>
                  <a:ext uri="{FF2B5EF4-FFF2-40B4-BE49-F238E27FC236}">
                    <a16:creationId xmlns:a16="http://schemas.microsoft.com/office/drawing/2014/main" id="{4AA22DD2-20FA-8C2C-0C31-474541905BD3}"/>
                  </a:ext>
                </a:extLst>
              </p:cNvPr>
              <p:cNvSpPr/>
              <p:nvPr/>
            </p:nvSpPr>
            <p:spPr bwMode="auto">
              <a:xfrm>
                <a:off x="2920" y="1966"/>
                <a:ext cx="24" cy="10"/>
              </a:xfrm>
              <a:custGeom>
                <a:avLst/>
                <a:gdLst>
                  <a:gd name="T0" fmla="*/ 14 w 14"/>
                  <a:gd name="T1" fmla="*/ 5 h 6"/>
                  <a:gd name="T2" fmla="*/ 2 w 14"/>
                  <a:gd name="T3" fmla="*/ 6 h 6"/>
                  <a:gd name="T4" fmla="*/ 0 w 14"/>
                  <a:gd name="T5" fmla="*/ 2 h 6"/>
                  <a:gd name="T6" fmla="*/ 14 w 14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6">
                    <a:moveTo>
                      <a:pt x="14" y="5"/>
                    </a:moveTo>
                    <a:cubicBezTo>
                      <a:pt x="10" y="5"/>
                      <a:pt x="6" y="6"/>
                      <a:pt x="2" y="6"/>
                    </a:cubicBezTo>
                    <a:cubicBezTo>
                      <a:pt x="1" y="4"/>
                      <a:pt x="1" y="3"/>
                      <a:pt x="0" y="2"/>
                    </a:cubicBezTo>
                    <a:cubicBezTo>
                      <a:pt x="5" y="0"/>
                      <a:pt x="10" y="1"/>
                      <a:pt x="14" y="5"/>
                    </a:cubicBezTo>
                    <a:close/>
                  </a:path>
                </a:pathLst>
              </a:custGeom>
              <a:solidFill>
                <a:srgbClr val="BCA2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92" name="Freeform 397">
                <a:extLst>
                  <a:ext uri="{FF2B5EF4-FFF2-40B4-BE49-F238E27FC236}">
                    <a16:creationId xmlns:a16="http://schemas.microsoft.com/office/drawing/2014/main" id="{F455E656-21C5-A9FA-80E5-D630362A74DA}"/>
                  </a:ext>
                </a:extLst>
              </p:cNvPr>
              <p:cNvSpPr/>
              <p:nvPr/>
            </p:nvSpPr>
            <p:spPr bwMode="auto">
              <a:xfrm>
                <a:off x="2966" y="1955"/>
                <a:ext cx="35" cy="9"/>
              </a:xfrm>
              <a:custGeom>
                <a:avLst/>
                <a:gdLst>
                  <a:gd name="T0" fmla="*/ 1 w 20"/>
                  <a:gd name="T1" fmla="*/ 3 h 5"/>
                  <a:gd name="T2" fmla="*/ 0 w 20"/>
                  <a:gd name="T3" fmla="*/ 0 h 5"/>
                  <a:gd name="T4" fmla="*/ 20 w 20"/>
                  <a:gd name="T5" fmla="*/ 1 h 5"/>
                  <a:gd name="T6" fmla="*/ 20 w 20"/>
                  <a:gd name="T7" fmla="*/ 4 h 5"/>
                  <a:gd name="T8" fmla="*/ 12 w 20"/>
                  <a:gd name="T9" fmla="*/ 5 h 5"/>
                  <a:gd name="T10" fmla="*/ 1 w 20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5">
                    <a:moveTo>
                      <a:pt x="1" y="3"/>
                    </a:moveTo>
                    <a:cubicBezTo>
                      <a:pt x="0" y="2"/>
                      <a:pt x="0" y="1"/>
                      <a:pt x="0" y="0"/>
                    </a:cubicBezTo>
                    <a:cubicBezTo>
                      <a:pt x="7" y="0"/>
                      <a:pt x="13" y="0"/>
                      <a:pt x="20" y="1"/>
                    </a:cubicBezTo>
                    <a:cubicBezTo>
                      <a:pt x="20" y="2"/>
                      <a:pt x="20" y="3"/>
                      <a:pt x="20" y="4"/>
                    </a:cubicBezTo>
                    <a:cubicBezTo>
                      <a:pt x="18" y="4"/>
                      <a:pt x="15" y="4"/>
                      <a:pt x="12" y="5"/>
                    </a:cubicBezTo>
                    <a:cubicBezTo>
                      <a:pt x="8" y="4"/>
                      <a:pt x="4" y="4"/>
                      <a:pt x="1" y="3"/>
                    </a:cubicBezTo>
                    <a:close/>
                  </a:path>
                </a:pathLst>
              </a:custGeom>
              <a:solidFill>
                <a:srgbClr val="513A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93" name="Freeform 398">
                <a:extLst>
                  <a:ext uri="{FF2B5EF4-FFF2-40B4-BE49-F238E27FC236}">
                    <a16:creationId xmlns:a16="http://schemas.microsoft.com/office/drawing/2014/main" id="{6171C90E-0179-4E92-D16F-845AF788FABD}"/>
                  </a:ext>
                </a:extLst>
              </p:cNvPr>
              <p:cNvSpPr/>
              <p:nvPr/>
            </p:nvSpPr>
            <p:spPr bwMode="auto">
              <a:xfrm>
                <a:off x="2824" y="1934"/>
                <a:ext cx="41" cy="8"/>
              </a:xfrm>
              <a:custGeom>
                <a:avLst/>
                <a:gdLst>
                  <a:gd name="T0" fmla="*/ 1 w 23"/>
                  <a:gd name="T1" fmla="*/ 3 h 5"/>
                  <a:gd name="T2" fmla="*/ 0 w 23"/>
                  <a:gd name="T3" fmla="*/ 0 h 5"/>
                  <a:gd name="T4" fmla="*/ 23 w 23"/>
                  <a:gd name="T5" fmla="*/ 0 h 5"/>
                  <a:gd name="T6" fmla="*/ 1 w 23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">
                    <a:moveTo>
                      <a:pt x="1" y="3"/>
                    </a:moveTo>
                    <a:cubicBezTo>
                      <a:pt x="1" y="2"/>
                      <a:pt x="1" y="1"/>
                      <a:pt x="0" y="0"/>
                    </a:cubicBezTo>
                    <a:cubicBezTo>
                      <a:pt x="6" y="0"/>
                      <a:pt x="12" y="0"/>
                      <a:pt x="23" y="0"/>
                    </a:cubicBezTo>
                    <a:cubicBezTo>
                      <a:pt x="12" y="5"/>
                      <a:pt x="6" y="4"/>
                      <a:pt x="1" y="3"/>
                    </a:cubicBezTo>
                    <a:close/>
                  </a:path>
                </a:pathLst>
              </a:custGeom>
              <a:solidFill>
                <a:srgbClr val="5E46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94" name="Freeform 399">
                <a:extLst>
                  <a:ext uri="{FF2B5EF4-FFF2-40B4-BE49-F238E27FC236}">
                    <a16:creationId xmlns:a16="http://schemas.microsoft.com/office/drawing/2014/main" id="{0C4C7E92-A0FF-B0A4-D214-E1A11E169BD9}"/>
                  </a:ext>
                </a:extLst>
              </p:cNvPr>
              <p:cNvSpPr/>
              <p:nvPr/>
            </p:nvSpPr>
            <p:spPr bwMode="auto">
              <a:xfrm>
                <a:off x="2698" y="1925"/>
                <a:ext cx="34" cy="23"/>
              </a:xfrm>
              <a:custGeom>
                <a:avLst/>
                <a:gdLst>
                  <a:gd name="T0" fmla="*/ 19 w 19"/>
                  <a:gd name="T1" fmla="*/ 4 h 13"/>
                  <a:gd name="T2" fmla="*/ 0 w 19"/>
                  <a:gd name="T3" fmla="*/ 6 h 13"/>
                  <a:gd name="T4" fmla="*/ 19 w 19"/>
                  <a:gd name="T5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3">
                    <a:moveTo>
                      <a:pt x="19" y="4"/>
                    </a:moveTo>
                    <a:cubicBezTo>
                      <a:pt x="14" y="13"/>
                      <a:pt x="7" y="10"/>
                      <a:pt x="0" y="6"/>
                    </a:cubicBezTo>
                    <a:cubicBezTo>
                      <a:pt x="6" y="0"/>
                      <a:pt x="13" y="3"/>
                      <a:pt x="19" y="4"/>
                    </a:cubicBezTo>
                    <a:close/>
                  </a:path>
                </a:pathLst>
              </a:custGeom>
              <a:solidFill>
                <a:srgbClr val="6149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95" name="Freeform 400">
                <a:extLst>
                  <a:ext uri="{FF2B5EF4-FFF2-40B4-BE49-F238E27FC236}">
                    <a16:creationId xmlns:a16="http://schemas.microsoft.com/office/drawing/2014/main" id="{B1350479-2970-4659-1DCB-D1A24D449C0E}"/>
                  </a:ext>
                </a:extLst>
              </p:cNvPr>
              <p:cNvSpPr/>
              <p:nvPr/>
            </p:nvSpPr>
            <p:spPr bwMode="auto">
              <a:xfrm>
                <a:off x="2696" y="1925"/>
                <a:ext cx="36" cy="10"/>
              </a:xfrm>
              <a:custGeom>
                <a:avLst/>
                <a:gdLst>
                  <a:gd name="T0" fmla="*/ 20 w 20"/>
                  <a:gd name="T1" fmla="*/ 4 h 6"/>
                  <a:gd name="T2" fmla="*/ 1 w 20"/>
                  <a:gd name="T3" fmla="*/ 6 h 6"/>
                  <a:gd name="T4" fmla="*/ 0 w 20"/>
                  <a:gd name="T5" fmla="*/ 2 h 6"/>
                  <a:gd name="T6" fmla="*/ 15 w 20"/>
                  <a:gd name="T7" fmla="*/ 0 h 6"/>
                  <a:gd name="T8" fmla="*/ 20 w 20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6">
                    <a:moveTo>
                      <a:pt x="20" y="4"/>
                    </a:moveTo>
                    <a:cubicBezTo>
                      <a:pt x="14" y="5"/>
                      <a:pt x="7" y="5"/>
                      <a:pt x="1" y="6"/>
                    </a:cubicBezTo>
                    <a:cubicBezTo>
                      <a:pt x="1" y="5"/>
                      <a:pt x="1" y="3"/>
                      <a:pt x="0" y="2"/>
                    </a:cubicBezTo>
                    <a:cubicBezTo>
                      <a:pt x="5" y="1"/>
                      <a:pt x="10" y="1"/>
                      <a:pt x="15" y="0"/>
                    </a:cubicBezTo>
                    <a:cubicBezTo>
                      <a:pt x="17" y="2"/>
                      <a:pt x="19" y="3"/>
                      <a:pt x="20" y="4"/>
                    </a:cubicBezTo>
                    <a:close/>
                  </a:path>
                </a:pathLst>
              </a:custGeom>
              <a:solidFill>
                <a:srgbClr val="BEA8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96" name="Freeform 401">
                <a:extLst>
                  <a:ext uri="{FF2B5EF4-FFF2-40B4-BE49-F238E27FC236}">
                    <a16:creationId xmlns:a16="http://schemas.microsoft.com/office/drawing/2014/main" id="{EB436E31-4728-37E8-E67F-24D9F1A95B0F}"/>
                  </a:ext>
                </a:extLst>
              </p:cNvPr>
              <p:cNvSpPr/>
              <p:nvPr/>
            </p:nvSpPr>
            <p:spPr bwMode="auto">
              <a:xfrm>
                <a:off x="3221" y="2081"/>
                <a:ext cx="28" cy="16"/>
              </a:xfrm>
              <a:custGeom>
                <a:avLst/>
                <a:gdLst>
                  <a:gd name="T0" fmla="*/ 8 w 16"/>
                  <a:gd name="T1" fmla="*/ 9 h 9"/>
                  <a:gd name="T2" fmla="*/ 0 w 16"/>
                  <a:gd name="T3" fmla="*/ 0 h 9"/>
                  <a:gd name="T4" fmla="*/ 16 w 16"/>
                  <a:gd name="T5" fmla="*/ 2 h 9"/>
                  <a:gd name="T6" fmla="*/ 16 w 16"/>
                  <a:gd name="T7" fmla="*/ 5 h 9"/>
                  <a:gd name="T8" fmla="*/ 8 w 16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9">
                    <a:moveTo>
                      <a:pt x="8" y="9"/>
                    </a:moveTo>
                    <a:cubicBezTo>
                      <a:pt x="6" y="6"/>
                      <a:pt x="3" y="3"/>
                      <a:pt x="0" y="0"/>
                    </a:cubicBezTo>
                    <a:cubicBezTo>
                      <a:pt x="6" y="1"/>
                      <a:pt x="11" y="1"/>
                      <a:pt x="16" y="2"/>
                    </a:cubicBezTo>
                    <a:cubicBezTo>
                      <a:pt x="16" y="3"/>
                      <a:pt x="16" y="4"/>
                      <a:pt x="16" y="5"/>
                    </a:cubicBezTo>
                    <a:cubicBezTo>
                      <a:pt x="14" y="6"/>
                      <a:pt x="11" y="7"/>
                      <a:pt x="8" y="9"/>
                    </a:cubicBezTo>
                    <a:close/>
                  </a:path>
                </a:pathLst>
              </a:custGeom>
              <a:solidFill>
                <a:srgbClr val="2C1C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97" name="Freeform 402">
                <a:extLst>
                  <a:ext uri="{FF2B5EF4-FFF2-40B4-BE49-F238E27FC236}">
                    <a16:creationId xmlns:a16="http://schemas.microsoft.com/office/drawing/2014/main" id="{D7399F7E-82CE-45FD-3239-64D95186DF46}"/>
                  </a:ext>
                </a:extLst>
              </p:cNvPr>
              <p:cNvSpPr/>
              <p:nvPr/>
            </p:nvSpPr>
            <p:spPr bwMode="auto">
              <a:xfrm>
                <a:off x="2549" y="1710"/>
                <a:ext cx="158" cy="177"/>
              </a:xfrm>
              <a:custGeom>
                <a:avLst/>
                <a:gdLst>
                  <a:gd name="T0" fmla="*/ 7 w 89"/>
                  <a:gd name="T1" fmla="*/ 83 h 100"/>
                  <a:gd name="T2" fmla="*/ 13 w 89"/>
                  <a:gd name="T3" fmla="*/ 48 h 100"/>
                  <a:gd name="T4" fmla="*/ 30 w 89"/>
                  <a:gd name="T5" fmla="*/ 9 h 100"/>
                  <a:gd name="T6" fmla="*/ 73 w 89"/>
                  <a:gd name="T7" fmla="*/ 18 h 100"/>
                  <a:gd name="T8" fmla="*/ 89 w 89"/>
                  <a:gd name="T9" fmla="*/ 30 h 100"/>
                  <a:gd name="T10" fmla="*/ 84 w 89"/>
                  <a:gd name="T11" fmla="*/ 39 h 100"/>
                  <a:gd name="T12" fmla="*/ 57 w 89"/>
                  <a:gd name="T13" fmla="*/ 39 h 100"/>
                  <a:gd name="T14" fmla="*/ 73 w 89"/>
                  <a:gd name="T15" fmla="*/ 57 h 100"/>
                  <a:gd name="T16" fmla="*/ 71 w 89"/>
                  <a:gd name="T17" fmla="*/ 70 h 100"/>
                  <a:gd name="T18" fmla="*/ 66 w 89"/>
                  <a:gd name="T19" fmla="*/ 83 h 100"/>
                  <a:gd name="T20" fmla="*/ 60 w 89"/>
                  <a:gd name="T21" fmla="*/ 95 h 100"/>
                  <a:gd name="T22" fmla="*/ 40 w 89"/>
                  <a:gd name="T23" fmla="*/ 99 h 100"/>
                  <a:gd name="T24" fmla="*/ 32 w 89"/>
                  <a:gd name="T25" fmla="*/ 98 h 100"/>
                  <a:gd name="T26" fmla="*/ 7 w 89"/>
                  <a:gd name="T27" fmla="*/ 90 h 100"/>
                  <a:gd name="T28" fmla="*/ 7 w 89"/>
                  <a:gd name="T29" fmla="*/ 83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9" h="100">
                    <a:moveTo>
                      <a:pt x="7" y="83"/>
                    </a:moveTo>
                    <a:cubicBezTo>
                      <a:pt x="0" y="70"/>
                      <a:pt x="8" y="59"/>
                      <a:pt x="13" y="48"/>
                    </a:cubicBezTo>
                    <a:cubicBezTo>
                      <a:pt x="18" y="35"/>
                      <a:pt x="24" y="22"/>
                      <a:pt x="30" y="9"/>
                    </a:cubicBezTo>
                    <a:cubicBezTo>
                      <a:pt x="47" y="0"/>
                      <a:pt x="59" y="14"/>
                      <a:pt x="73" y="18"/>
                    </a:cubicBezTo>
                    <a:cubicBezTo>
                      <a:pt x="75" y="26"/>
                      <a:pt x="85" y="23"/>
                      <a:pt x="89" y="30"/>
                    </a:cubicBezTo>
                    <a:cubicBezTo>
                      <a:pt x="89" y="34"/>
                      <a:pt x="87" y="37"/>
                      <a:pt x="84" y="39"/>
                    </a:cubicBezTo>
                    <a:cubicBezTo>
                      <a:pt x="75" y="44"/>
                      <a:pt x="66" y="32"/>
                      <a:pt x="57" y="39"/>
                    </a:cubicBezTo>
                    <a:cubicBezTo>
                      <a:pt x="54" y="52"/>
                      <a:pt x="70" y="49"/>
                      <a:pt x="73" y="57"/>
                    </a:cubicBezTo>
                    <a:cubicBezTo>
                      <a:pt x="75" y="62"/>
                      <a:pt x="73" y="66"/>
                      <a:pt x="71" y="70"/>
                    </a:cubicBezTo>
                    <a:cubicBezTo>
                      <a:pt x="67" y="74"/>
                      <a:pt x="65" y="78"/>
                      <a:pt x="66" y="83"/>
                    </a:cubicBezTo>
                    <a:cubicBezTo>
                      <a:pt x="65" y="88"/>
                      <a:pt x="63" y="92"/>
                      <a:pt x="60" y="95"/>
                    </a:cubicBezTo>
                    <a:cubicBezTo>
                      <a:pt x="53" y="95"/>
                      <a:pt x="45" y="91"/>
                      <a:pt x="40" y="99"/>
                    </a:cubicBezTo>
                    <a:cubicBezTo>
                      <a:pt x="37" y="100"/>
                      <a:pt x="35" y="100"/>
                      <a:pt x="32" y="98"/>
                    </a:cubicBezTo>
                    <a:cubicBezTo>
                      <a:pt x="24" y="95"/>
                      <a:pt x="17" y="89"/>
                      <a:pt x="7" y="90"/>
                    </a:cubicBezTo>
                    <a:cubicBezTo>
                      <a:pt x="5" y="88"/>
                      <a:pt x="5" y="86"/>
                      <a:pt x="7" y="83"/>
                    </a:cubicBezTo>
                    <a:close/>
                  </a:path>
                </a:pathLst>
              </a:custGeom>
              <a:solidFill>
                <a:srgbClr val="E1BF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98" name="Freeform 403">
                <a:extLst>
                  <a:ext uri="{FF2B5EF4-FFF2-40B4-BE49-F238E27FC236}">
                    <a16:creationId xmlns:a16="http://schemas.microsoft.com/office/drawing/2014/main" id="{12C5BCC9-3EA5-7430-8135-EA5F03BC29DA}"/>
                  </a:ext>
                </a:extLst>
              </p:cNvPr>
              <p:cNvSpPr/>
              <p:nvPr/>
            </p:nvSpPr>
            <p:spPr bwMode="auto">
              <a:xfrm>
                <a:off x="2320" y="1816"/>
                <a:ext cx="115" cy="22"/>
              </a:xfrm>
              <a:custGeom>
                <a:avLst/>
                <a:gdLst>
                  <a:gd name="T0" fmla="*/ 4 w 65"/>
                  <a:gd name="T1" fmla="*/ 3 h 12"/>
                  <a:gd name="T2" fmla="*/ 65 w 65"/>
                  <a:gd name="T3" fmla="*/ 5 h 12"/>
                  <a:gd name="T4" fmla="*/ 60 w 65"/>
                  <a:gd name="T5" fmla="*/ 8 h 12"/>
                  <a:gd name="T6" fmla="*/ 37 w 65"/>
                  <a:gd name="T7" fmla="*/ 9 h 12"/>
                  <a:gd name="T8" fmla="*/ 0 w 65"/>
                  <a:gd name="T9" fmla="*/ 6 h 12"/>
                  <a:gd name="T10" fmla="*/ 4 w 65"/>
                  <a:gd name="T11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12">
                    <a:moveTo>
                      <a:pt x="4" y="3"/>
                    </a:moveTo>
                    <a:cubicBezTo>
                      <a:pt x="25" y="2"/>
                      <a:pt x="45" y="0"/>
                      <a:pt x="65" y="5"/>
                    </a:cubicBezTo>
                    <a:cubicBezTo>
                      <a:pt x="64" y="7"/>
                      <a:pt x="62" y="8"/>
                      <a:pt x="60" y="8"/>
                    </a:cubicBezTo>
                    <a:cubicBezTo>
                      <a:pt x="52" y="9"/>
                      <a:pt x="45" y="6"/>
                      <a:pt x="37" y="9"/>
                    </a:cubicBezTo>
                    <a:cubicBezTo>
                      <a:pt x="25" y="10"/>
                      <a:pt x="12" y="12"/>
                      <a:pt x="0" y="6"/>
                    </a:cubicBezTo>
                    <a:cubicBezTo>
                      <a:pt x="1" y="5"/>
                      <a:pt x="2" y="3"/>
                      <a:pt x="4" y="3"/>
                    </a:cubicBezTo>
                    <a:close/>
                  </a:path>
                </a:pathLst>
              </a:custGeom>
              <a:solidFill>
                <a:srgbClr val="846C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99" name="Freeform 404">
                <a:extLst>
                  <a:ext uri="{FF2B5EF4-FFF2-40B4-BE49-F238E27FC236}">
                    <a16:creationId xmlns:a16="http://schemas.microsoft.com/office/drawing/2014/main" id="{2EF59949-E2F4-46D0-A20D-61A8C754E723}"/>
                  </a:ext>
                </a:extLst>
              </p:cNvPr>
              <p:cNvSpPr/>
              <p:nvPr/>
            </p:nvSpPr>
            <p:spPr bwMode="auto">
              <a:xfrm>
                <a:off x="2240" y="1834"/>
                <a:ext cx="68" cy="29"/>
              </a:xfrm>
              <a:custGeom>
                <a:avLst/>
                <a:gdLst>
                  <a:gd name="T0" fmla="*/ 10 w 38"/>
                  <a:gd name="T1" fmla="*/ 16 h 16"/>
                  <a:gd name="T2" fmla="*/ 5 w 38"/>
                  <a:gd name="T3" fmla="*/ 15 h 16"/>
                  <a:gd name="T4" fmla="*/ 1 w 38"/>
                  <a:gd name="T5" fmla="*/ 8 h 16"/>
                  <a:gd name="T6" fmla="*/ 37 w 38"/>
                  <a:gd name="T7" fmla="*/ 4 h 16"/>
                  <a:gd name="T8" fmla="*/ 24 w 38"/>
                  <a:gd name="T9" fmla="*/ 12 h 16"/>
                  <a:gd name="T10" fmla="*/ 22 w 38"/>
                  <a:gd name="T11" fmla="*/ 15 h 16"/>
                  <a:gd name="T12" fmla="*/ 10 w 38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16">
                    <a:moveTo>
                      <a:pt x="10" y="16"/>
                    </a:moveTo>
                    <a:cubicBezTo>
                      <a:pt x="8" y="16"/>
                      <a:pt x="7" y="15"/>
                      <a:pt x="5" y="15"/>
                    </a:cubicBezTo>
                    <a:cubicBezTo>
                      <a:pt x="3" y="14"/>
                      <a:pt x="0" y="12"/>
                      <a:pt x="1" y="8"/>
                    </a:cubicBezTo>
                    <a:cubicBezTo>
                      <a:pt x="12" y="0"/>
                      <a:pt x="25" y="5"/>
                      <a:pt x="37" y="4"/>
                    </a:cubicBezTo>
                    <a:cubicBezTo>
                      <a:pt x="38" y="15"/>
                      <a:pt x="28" y="9"/>
                      <a:pt x="24" y="12"/>
                    </a:cubicBezTo>
                    <a:cubicBezTo>
                      <a:pt x="24" y="13"/>
                      <a:pt x="23" y="14"/>
                      <a:pt x="22" y="15"/>
                    </a:cubicBezTo>
                    <a:cubicBezTo>
                      <a:pt x="18" y="15"/>
                      <a:pt x="14" y="16"/>
                      <a:pt x="10" y="16"/>
                    </a:cubicBezTo>
                    <a:close/>
                  </a:path>
                </a:pathLst>
              </a:custGeom>
              <a:solidFill>
                <a:srgbClr val="776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00" name="Freeform 405">
                <a:extLst>
                  <a:ext uri="{FF2B5EF4-FFF2-40B4-BE49-F238E27FC236}">
                    <a16:creationId xmlns:a16="http://schemas.microsoft.com/office/drawing/2014/main" id="{5D027ABA-7C9A-A14A-FA23-5F4456FC7C3D}"/>
                  </a:ext>
                </a:extLst>
              </p:cNvPr>
              <p:cNvSpPr/>
              <p:nvPr/>
            </p:nvSpPr>
            <p:spPr bwMode="auto">
              <a:xfrm>
                <a:off x="2391" y="1843"/>
                <a:ext cx="71" cy="23"/>
              </a:xfrm>
              <a:custGeom>
                <a:avLst/>
                <a:gdLst>
                  <a:gd name="T0" fmla="*/ 40 w 40"/>
                  <a:gd name="T1" fmla="*/ 7 h 13"/>
                  <a:gd name="T2" fmla="*/ 0 w 40"/>
                  <a:gd name="T3" fmla="*/ 10 h 13"/>
                  <a:gd name="T4" fmla="*/ 40 w 40"/>
                  <a:gd name="T5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13">
                    <a:moveTo>
                      <a:pt x="40" y="7"/>
                    </a:moveTo>
                    <a:cubicBezTo>
                      <a:pt x="23" y="13"/>
                      <a:pt x="11" y="10"/>
                      <a:pt x="0" y="10"/>
                    </a:cubicBezTo>
                    <a:cubicBezTo>
                      <a:pt x="11" y="5"/>
                      <a:pt x="22" y="0"/>
                      <a:pt x="40" y="7"/>
                    </a:cubicBezTo>
                    <a:close/>
                  </a:path>
                </a:pathLst>
              </a:custGeom>
              <a:solidFill>
                <a:srgbClr val="795F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</p:grpSp>
        <p:sp>
          <p:nvSpPr>
            <p:cNvPr id="10" name="Freeform 407">
              <a:extLst>
                <a:ext uri="{FF2B5EF4-FFF2-40B4-BE49-F238E27FC236}">
                  <a16:creationId xmlns:a16="http://schemas.microsoft.com/office/drawing/2014/main" id="{7964F088-3267-30D1-CBBB-A35950520919}"/>
                </a:ext>
              </a:extLst>
            </p:cNvPr>
            <p:cNvSpPr/>
            <p:nvPr/>
          </p:nvSpPr>
          <p:spPr bwMode="auto">
            <a:xfrm>
              <a:off x="3424238" y="2917825"/>
              <a:ext cx="93662" cy="33338"/>
            </a:xfrm>
            <a:custGeom>
              <a:avLst/>
              <a:gdLst>
                <a:gd name="T0" fmla="*/ 27 w 33"/>
                <a:gd name="T1" fmla="*/ 11 h 12"/>
                <a:gd name="T2" fmla="*/ 1 w 33"/>
                <a:gd name="T3" fmla="*/ 6 h 12"/>
                <a:gd name="T4" fmla="*/ 5 w 33"/>
                <a:gd name="T5" fmla="*/ 1 h 12"/>
                <a:gd name="T6" fmla="*/ 32 w 33"/>
                <a:gd name="T7" fmla="*/ 7 h 12"/>
                <a:gd name="T8" fmla="*/ 27 w 33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2">
                  <a:moveTo>
                    <a:pt x="27" y="11"/>
                  </a:moveTo>
                  <a:cubicBezTo>
                    <a:pt x="18" y="9"/>
                    <a:pt x="10" y="7"/>
                    <a:pt x="1" y="6"/>
                  </a:cubicBezTo>
                  <a:cubicBezTo>
                    <a:pt x="0" y="2"/>
                    <a:pt x="1" y="0"/>
                    <a:pt x="5" y="1"/>
                  </a:cubicBezTo>
                  <a:cubicBezTo>
                    <a:pt x="14" y="3"/>
                    <a:pt x="23" y="5"/>
                    <a:pt x="32" y="7"/>
                  </a:cubicBezTo>
                  <a:cubicBezTo>
                    <a:pt x="33" y="11"/>
                    <a:pt x="31" y="12"/>
                    <a:pt x="27" y="11"/>
                  </a:cubicBezTo>
                  <a:close/>
                </a:path>
              </a:pathLst>
            </a:custGeom>
            <a:solidFill>
              <a:srgbClr val="3120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1" name="Freeform 408">
              <a:extLst>
                <a:ext uri="{FF2B5EF4-FFF2-40B4-BE49-F238E27FC236}">
                  <a16:creationId xmlns:a16="http://schemas.microsoft.com/office/drawing/2014/main" id="{BFA4DB4B-57A4-63D2-DD05-9FA1255D4A03}"/>
                </a:ext>
              </a:extLst>
            </p:cNvPr>
            <p:cNvSpPr/>
            <p:nvPr/>
          </p:nvSpPr>
          <p:spPr bwMode="auto">
            <a:xfrm>
              <a:off x="3500438" y="2933700"/>
              <a:ext cx="69850" cy="28575"/>
            </a:xfrm>
            <a:custGeom>
              <a:avLst/>
              <a:gdLst>
                <a:gd name="T0" fmla="*/ 0 w 25"/>
                <a:gd name="T1" fmla="*/ 5 h 10"/>
                <a:gd name="T2" fmla="*/ 5 w 25"/>
                <a:gd name="T3" fmla="*/ 1 h 10"/>
                <a:gd name="T4" fmla="*/ 21 w 25"/>
                <a:gd name="T5" fmla="*/ 0 h 10"/>
                <a:gd name="T6" fmla="*/ 25 w 25"/>
                <a:gd name="T7" fmla="*/ 7 h 10"/>
                <a:gd name="T8" fmla="*/ 0 w 25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0">
                  <a:moveTo>
                    <a:pt x="0" y="5"/>
                  </a:moveTo>
                  <a:cubicBezTo>
                    <a:pt x="2" y="3"/>
                    <a:pt x="4" y="2"/>
                    <a:pt x="5" y="1"/>
                  </a:cubicBezTo>
                  <a:cubicBezTo>
                    <a:pt x="11" y="0"/>
                    <a:pt x="16" y="0"/>
                    <a:pt x="21" y="0"/>
                  </a:cubicBezTo>
                  <a:cubicBezTo>
                    <a:pt x="23" y="3"/>
                    <a:pt x="24" y="5"/>
                    <a:pt x="25" y="7"/>
                  </a:cubicBezTo>
                  <a:cubicBezTo>
                    <a:pt x="17" y="8"/>
                    <a:pt x="8" y="10"/>
                    <a:pt x="0" y="5"/>
                  </a:cubicBezTo>
                  <a:close/>
                </a:path>
              </a:pathLst>
            </a:custGeom>
            <a:solidFill>
              <a:srgbClr val="3B2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2" name="Freeform 409">
              <a:extLst>
                <a:ext uri="{FF2B5EF4-FFF2-40B4-BE49-F238E27FC236}">
                  <a16:creationId xmlns:a16="http://schemas.microsoft.com/office/drawing/2014/main" id="{54BFA9E0-9C41-221C-E238-6C3E35B8D813}"/>
                </a:ext>
              </a:extLst>
            </p:cNvPr>
            <p:cNvSpPr/>
            <p:nvPr/>
          </p:nvSpPr>
          <p:spPr bwMode="auto">
            <a:xfrm>
              <a:off x="3579813" y="2882900"/>
              <a:ext cx="114300" cy="17463"/>
            </a:xfrm>
            <a:custGeom>
              <a:avLst/>
              <a:gdLst>
                <a:gd name="T0" fmla="*/ 41 w 41"/>
                <a:gd name="T1" fmla="*/ 3 h 6"/>
                <a:gd name="T2" fmla="*/ 37 w 41"/>
                <a:gd name="T3" fmla="*/ 6 h 6"/>
                <a:gd name="T4" fmla="*/ 2 w 41"/>
                <a:gd name="T5" fmla="*/ 5 h 6"/>
                <a:gd name="T6" fmla="*/ 0 w 41"/>
                <a:gd name="T7" fmla="*/ 3 h 6"/>
                <a:gd name="T8" fmla="*/ 1 w 41"/>
                <a:gd name="T9" fmla="*/ 1 h 6"/>
                <a:gd name="T10" fmla="*/ 6 w 41"/>
                <a:gd name="T11" fmla="*/ 1 h 6"/>
                <a:gd name="T12" fmla="*/ 41 w 41"/>
                <a:gd name="T1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6">
                  <a:moveTo>
                    <a:pt x="41" y="3"/>
                  </a:moveTo>
                  <a:cubicBezTo>
                    <a:pt x="40" y="4"/>
                    <a:pt x="39" y="5"/>
                    <a:pt x="37" y="6"/>
                  </a:cubicBezTo>
                  <a:cubicBezTo>
                    <a:pt x="25" y="6"/>
                    <a:pt x="14" y="6"/>
                    <a:pt x="2" y="5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3" y="0"/>
                    <a:pt x="4" y="0"/>
                    <a:pt x="6" y="1"/>
                  </a:cubicBezTo>
                  <a:cubicBezTo>
                    <a:pt x="18" y="2"/>
                    <a:pt x="29" y="2"/>
                    <a:pt x="41" y="3"/>
                  </a:cubicBezTo>
                  <a:close/>
                </a:path>
              </a:pathLst>
            </a:custGeom>
            <a:solidFill>
              <a:srgbClr val="432D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3" name="Freeform 410">
              <a:extLst>
                <a:ext uri="{FF2B5EF4-FFF2-40B4-BE49-F238E27FC236}">
                  <a16:creationId xmlns:a16="http://schemas.microsoft.com/office/drawing/2014/main" id="{3040C635-FF9E-A129-FE42-0E68C240EA82}"/>
                </a:ext>
              </a:extLst>
            </p:cNvPr>
            <p:cNvSpPr/>
            <p:nvPr/>
          </p:nvSpPr>
          <p:spPr bwMode="auto">
            <a:xfrm>
              <a:off x="3617913" y="2922588"/>
              <a:ext cx="76200" cy="34925"/>
            </a:xfrm>
            <a:custGeom>
              <a:avLst/>
              <a:gdLst>
                <a:gd name="T0" fmla="*/ 0 w 27"/>
                <a:gd name="T1" fmla="*/ 8 h 12"/>
                <a:gd name="T2" fmla="*/ 15 w 27"/>
                <a:gd name="T3" fmla="*/ 0 h 12"/>
                <a:gd name="T4" fmla="*/ 20 w 27"/>
                <a:gd name="T5" fmla="*/ 0 h 12"/>
                <a:gd name="T6" fmla="*/ 25 w 27"/>
                <a:gd name="T7" fmla="*/ 10 h 12"/>
                <a:gd name="T8" fmla="*/ 23 w 27"/>
                <a:gd name="T9" fmla="*/ 12 h 12"/>
                <a:gd name="T10" fmla="*/ 21 w 27"/>
                <a:gd name="T11" fmla="*/ 12 h 12"/>
                <a:gd name="T12" fmla="*/ 19 w 27"/>
                <a:gd name="T13" fmla="*/ 12 h 12"/>
                <a:gd name="T14" fmla="*/ 0 w 27"/>
                <a:gd name="T15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2">
                  <a:moveTo>
                    <a:pt x="0" y="8"/>
                  </a:moveTo>
                  <a:cubicBezTo>
                    <a:pt x="2" y="0"/>
                    <a:pt x="13" y="8"/>
                    <a:pt x="15" y="0"/>
                  </a:cubicBezTo>
                  <a:cubicBezTo>
                    <a:pt x="17" y="0"/>
                    <a:pt x="18" y="0"/>
                    <a:pt x="20" y="0"/>
                  </a:cubicBezTo>
                  <a:cubicBezTo>
                    <a:pt x="23" y="3"/>
                    <a:pt x="27" y="5"/>
                    <a:pt x="25" y="10"/>
                  </a:cubicBezTo>
                  <a:cubicBezTo>
                    <a:pt x="24" y="11"/>
                    <a:pt x="24" y="11"/>
                    <a:pt x="23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3" y="7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B09A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4" name="Freeform 411">
              <a:extLst>
                <a:ext uri="{FF2B5EF4-FFF2-40B4-BE49-F238E27FC236}">
                  <a16:creationId xmlns:a16="http://schemas.microsoft.com/office/drawing/2014/main" id="{E2D2962D-150B-FFF6-BB46-6B0312556E36}"/>
                </a:ext>
              </a:extLst>
            </p:cNvPr>
            <p:cNvSpPr/>
            <p:nvPr/>
          </p:nvSpPr>
          <p:spPr bwMode="auto">
            <a:xfrm>
              <a:off x="3494088" y="2874963"/>
              <a:ext cx="90487" cy="25400"/>
            </a:xfrm>
            <a:custGeom>
              <a:avLst/>
              <a:gdLst>
                <a:gd name="T0" fmla="*/ 32 w 32"/>
                <a:gd name="T1" fmla="*/ 6 h 9"/>
                <a:gd name="T2" fmla="*/ 32 w 32"/>
                <a:gd name="T3" fmla="*/ 8 h 9"/>
                <a:gd name="T4" fmla="*/ 0 w 32"/>
                <a:gd name="T5" fmla="*/ 1 h 9"/>
                <a:gd name="T6" fmla="*/ 15 w 32"/>
                <a:gd name="T7" fmla="*/ 1 h 9"/>
                <a:gd name="T8" fmla="*/ 32 w 32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9">
                  <a:moveTo>
                    <a:pt x="32" y="6"/>
                  </a:moveTo>
                  <a:cubicBezTo>
                    <a:pt x="32" y="7"/>
                    <a:pt x="32" y="7"/>
                    <a:pt x="32" y="8"/>
                  </a:cubicBezTo>
                  <a:cubicBezTo>
                    <a:pt x="20" y="9"/>
                    <a:pt x="9" y="9"/>
                    <a:pt x="0" y="1"/>
                  </a:cubicBezTo>
                  <a:cubicBezTo>
                    <a:pt x="5" y="1"/>
                    <a:pt x="10" y="1"/>
                    <a:pt x="15" y="1"/>
                  </a:cubicBezTo>
                  <a:cubicBezTo>
                    <a:pt x="20" y="5"/>
                    <a:pt x="27" y="0"/>
                    <a:pt x="32" y="6"/>
                  </a:cubicBezTo>
                  <a:close/>
                </a:path>
              </a:pathLst>
            </a:custGeom>
            <a:solidFill>
              <a:srgbClr val="664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5" name="Freeform 412">
              <a:extLst>
                <a:ext uri="{FF2B5EF4-FFF2-40B4-BE49-F238E27FC236}">
                  <a16:creationId xmlns:a16="http://schemas.microsoft.com/office/drawing/2014/main" id="{E109787B-609A-E40F-521E-591A324D11B2}"/>
                </a:ext>
              </a:extLst>
            </p:cNvPr>
            <p:cNvSpPr/>
            <p:nvPr/>
          </p:nvSpPr>
          <p:spPr bwMode="auto">
            <a:xfrm>
              <a:off x="3381375" y="2900363"/>
              <a:ext cx="57150" cy="33338"/>
            </a:xfrm>
            <a:custGeom>
              <a:avLst/>
              <a:gdLst>
                <a:gd name="T0" fmla="*/ 20 w 20"/>
                <a:gd name="T1" fmla="*/ 7 h 12"/>
                <a:gd name="T2" fmla="*/ 16 w 20"/>
                <a:gd name="T3" fmla="*/ 12 h 12"/>
                <a:gd name="T4" fmla="*/ 4 w 20"/>
                <a:gd name="T5" fmla="*/ 12 h 12"/>
                <a:gd name="T6" fmla="*/ 0 w 20"/>
                <a:gd name="T7" fmla="*/ 7 h 12"/>
                <a:gd name="T8" fmla="*/ 20 w 20"/>
                <a:gd name="T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2">
                  <a:moveTo>
                    <a:pt x="20" y="7"/>
                  </a:moveTo>
                  <a:cubicBezTo>
                    <a:pt x="19" y="9"/>
                    <a:pt x="17" y="10"/>
                    <a:pt x="16" y="12"/>
                  </a:cubicBezTo>
                  <a:cubicBezTo>
                    <a:pt x="12" y="12"/>
                    <a:pt x="8" y="12"/>
                    <a:pt x="4" y="12"/>
                  </a:cubicBezTo>
                  <a:cubicBezTo>
                    <a:pt x="2" y="11"/>
                    <a:pt x="1" y="9"/>
                    <a:pt x="0" y="7"/>
                  </a:cubicBezTo>
                  <a:cubicBezTo>
                    <a:pt x="6" y="6"/>
                    <a:pt x="13" y="0"/>
                    <a:pt x="20" y="7"/>
                  </a:cubicBezTo>
                  <a:close/>
                </a:path>
              </a:pathLst>
            </a:custGeom>
            <a:solidFill>
              <a:srgbClr val="5E4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6" name="Freeform 413">
              <a:extLst>
                <a:ext uri="{FF2B5EF4-FFF2-40B4-BE49-F238E27FC236}">
                  <a16:creationId xmlns:a16="http://schemas.microsoft.com/office/drawing/2014/main" id="{CFC42440-5288-2BB5-512B-221A186D250B}"/>
                </a:ext>
              </a:extLst>
            </p:cNvPr>
            <p:cNvSpPr/>
            <p:nvPr/>
          </p:nvSpPr>
          <p:spPr bwMode="auto">
            <a:xfrm>
              <a:off x="3905250" y="2894013"/>
              <a:ext cx="65087" cy="39688"/>
            </a:xfrm>
            <a:custGeom>
              <a:avLst/>
              <a:gdLst>
                <a:gd name="T0" fmla="*/ 1 w 23"/>
                <a:gd name="T1" fmla="*/ 3 h 14"/>
                <a:gd name="T2" fmla="*/ 23 w 23"/>
                <a:gd name="T3" fmla="*/ 14 h 14"/>
                <a:gd name="T4" fmla="*/ 1 w 23"/>
                <a:gd name="T5" fmla="*/ 6 h 14"/>
                <a:gd name="T6" fmla="*/ 0 w 23"/>
                <a:gd name="T7" fmla="*/ 4 h 14"/>
                <a:gd name="T8" fmla="*/ 1 w 23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4">
                  <a:moveTo>
                    <a:pt x="1" y="3"/>
                  </a:moveTo>
                  <a:cubicBezTo>
                    <a:pt x="9" y="6"/>
                    <a:pt x="21" y="0"/>
                    <a:pt x="23" y="14"/>
                  </a:cubicBezTo>
                  <a:cubicBezTo>
                    <a:pt x="16" y="11"/>
                    <a:pt x="8" y="12"/>
                    <a:pt x="1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66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7" name="Freeform 414">
              <a:extLst>
                <a:ext uri="{FF2B5EF4-FFF2-40B4-BE49-F238E27FC236}">
                  <a16:creationId xmlns:a16="http://schemas.microsoft.com/office/drawing/2014/main" id="{023C530D-C06C-4A2E-98DC-CF1A12C22AF0}"/>
                </a:ext>
              </a:extLst>
            </p:cNvPr>
            <p:cNvSpPr/>
            <p:nvPr/>
          </p:nvSpPr>
          <p:spPr bwMode="auto">
            <a:xfrm>
              <a:off x="3370263" y="2820988"/>
              <a:ext cx="46037" cy="46038"/>
            </a:xfrm>
            <a:custGeom>
              <a:avLst/>
              <a:gdLst>
                <a:gd name="T0" fmla="*/ 0 w 16"/>
                <a:gd name="T1" fmla="*/ 16 h 16"/>
                <a:gd name="T2" fmla="*/ 7 w 16"/>
                <a:gd name="T3" fmla="*/ 0 h 16"/>
                <a:gd name="T4" fmla="*/ 16 w 16"/>
                <a:gd name="T5" fmla="*/ 12 h 16"/>
                <a:gd name="T6" fmla="*/ 16 w 16"/>
                <a:gd name="T7" fmla="*/ 15 h 16"/>
                <a:gd name="T8" fmla="*/ 0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0" y="16"/>
                  </a:moveTo>
                  <a:cubicBezTo>
                    <a:pt x="0" y="10"/>
                    <a:pt x="4" y="5"/>
                    <a:pt x="7" y="0"/>
                  </a:cubicBezTo>
                  <a:cubicBezTo>
                    <a:pt x="12" y="3"/>
                    <a:pt x="14" y="7"/>
                    <a:pt x="16" y="12"/>
                  </a:cubicBezTo>
                  <a:cubicBezTo>
                    <a:pt x="16" y="13"/>
                    <a:pt x="16" y="14"/>
                    <a:pt x="16" y="15"/>
                  </a:cubicBezTo>
                  <a:cubicBezTo>
                    <a:pt x="11" y="15"/>
                    <a:pt x="5" y="16"/>
                    <a:pt x="0" y="16"/>
                  </a:cubicBezTo>
                  <a:close/>
                </a:path>
              </a:pathLst>
            </a:custGeom>
            <a:solidFill>
              <a:srgbClr val="453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8" name="Freeform 415">
              <a:extLst>
                <a:ext uri="{FF2B5EF4-FFF2-40B4-BE49-F238E27FC236}">
                  <a16:creationId xmlns:a16="http://schemas.microsoft.com/office/drawing/2014/main" id="{9A31F98C-916A-D857-FD55-D68963ACF2DB}"/>
                </a:ext>
              </a:extLst>
            </p:cNvPr>
            <p:cNvSpPr/>
            <p:nvPr/>
          </p:nvSpPr>
          <p:spPr bwMode="auto">
            <a:xfrm>
              <a:off x="3683000" y="2951163"/>
              <a:ext cx="61912" cy="28575"/>
            </a:xfrm>
            <a:custGeom>
              <a:avLst/>
              <a:gdLst>
                <a:gd name="T0" fmla="*/ 9 w 22"/>
                <a:gd name="T1" fmla="*/ 1 h 10"/>
                <a:gd name="T2" fmla="*/ 22 w 22"/>
                <a:gd name="T3" fmla="*/ 8 h 10"/>
                <a:gd name="T4" fmla="*/ 0 w 22"/>
                <a:gd name="T5" fmla="*/ 2 h 10"/>
                <a:gd name="T6" fmla="*/ 1 w 22"/>
                <a:gd name="T7" fmla="*/ 2 h 10"/>
                <a:gd name="T8" fmla="*/ 9 w 22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0">
                  <a:moveTo>
                    <a:pt x="9" y="1"/>
                  </a:moveTo>
                  <a:cubicBezTo>
                    <a:pt x="14" y="2"/>
                    <a:pt x="20" y="0"/>
                    <a:pt x="22" y="8"/>
                  </a:cubicBezTo>
                  <a:cubicBezTo>
                    <a:pt x="15" y="5"/>
                    <a:pt x="6" y="10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3" y="0"/>
                    <a:pt x="6" y="0"/>
                    <a:pt x="9" y="1"/>
                  </a:cubicBezTo>
                  <a:close/>
                </a:path>
              </a:pathLst>
            </a:custGeom>
            <a:solidFill>
              <a:srgbClr val="6D5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9" name="Freeform 416">
              <a:extLst>
                <a:ext uri="{FF2B5EF4-FFF2-40B4-BE49-F238E27FC236}">
                  <a16:creationId xmlns:a16="http://schemas.microsoft.com/office/drawing/2014/main" id="{1FB02A6E-D5C0-59B4-6890-5FDF185C80A5}"/>
                </a:ext>
              </a:extLst>
            </p:cNvPr>
            <p:cNvSpPr/>
            <p:nvPr/>
          </p:nvSpPr>
          <p:spPr bwMode="auto">
            <a:xfrm>
              <a:off x="3911600" y="3021013"/>
              <a:ext cx="66675" cy="25400"/>
            </a:xfrm>
            <a:custGeom>
              <a:avLst/>
              <a:gdLst>
                <a:gd name="T0" fmla="*/ 24 w 24"/>
                <a:gd name="T1" fmla="*/ 9 h 9"/>
                <a:gd name="T2" fmla="*/ 0 w 24"/>
                <a:gd name="T3" fmla="*/ 3 h 9"/>
                <a:gd name="T4" fmla="*/ 24 w 24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9">
                  <a:moveTo>
                    <a:pt x="24" y="9"/>
                  </a:moveTo>
                  <a:cubicBezTo>
                    <a:pt x="14" y="6"/>
                    <a:pt x="9" y="5"/>
                    <a:pt x="0" y="3"/>
                  </a:cubicBezTo>
                  <a:cubicBezTo>
                    <a:pt x="10" y="0"/>
                    <a:pt x="16" y="0"/>
                    <a:pt x="24" y="9"/>
                  </a:cubicBezTo>
                  <a:close/>
                </a:path>
              </a:pathLst>
            </a:custGeom>
            <a:solidFill>
              <a:srgbClr val="896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0" name="Freeform 417">
              <a:extLst>
                <a:ext uri="{FF2B5EF4-FFF2-40B4-BE49-F238E27FC236}">
                  <a16:creationId xmlns:a16="http://schemas.microsoft.com/office/drawing/2014/main" id="{1F9B5DC8-549D-D6E9-2DD7-C8F2B37A1206}"/>
                </a:ext>
              </a:extLst>
            </p:cNvPr>
            <p:cNvSpPr/>
            <p:nvPr/>
          </p:nvSpPr>
          <p:spPr bwMode="auto">
            <a:xfrm>
              <a:off x="4100513" y="3009900"/>
              <a:ext cx="33337" cy="47625"/>
            </a:xfrm>
            <a:custGeom>
              <a:avLst/>
              <a:gdLst>
                <a:gd name="T0" fmla="*/ 12 w 12"/>
                <a:gd name="T1" fmla="*/ 13 h 17"/>
                <a:gd name="T2" fmla="*/ 12 w 12"/>
                <a:gd name="T3" fmla="*/ 17 h 17"/>
                <a:gd name="T4" fmla="*/ 0 w 12"/>
                <a:gd name="T5" fmla="*/ 9 h 17"/>
                <a:gd name="T6" fmla="*/ 12 w 12"/>
                <a:gd name="T7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7">
                  <a:moveTo>
                    <a:pt x="12" y="13"/>
                  </a:moveTo>
                  <a:cubicBezTo>
                    <a:pt x="12" y="14"/>
                    <a:pt x="12" y="15"/>
                    <a:pt x="12" y="17"/>
                  </a:cubicBezTo>
                  <a:cubicBezTo>
                    <a:pt x="6" y="17"/>
                    <a:pt x="3" y="14"/>
                    <a:pt x="0" y="9"/>
                  </a:cubicBezTo>
                  <a:cubicBezTo>
                    <a:pt x="8" y="0"/>
                    <a:pt x="10" y="7"/>
                    <a:pt x="12" y="13"/>
                  </a:cubicBezTo>
                  <a:close/>
                </a:path>
              </a:pathLst>
            </a:custGeom>
            <a:solidFill>
              <a:srgbClr val="AE9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1" name="Freeform 418">
              <a:extLst>
                <a:ext uri="{FF2B5EF4-FFF2-40B4-BE49-F238E27FC236}">
                  <a16:creationId xmlns:a16="http://schemas.microsoft.com/office/drawing/2014/main" id="{B4024A20-1627-8417-AFFF-61EBBAB2BB27}"/>
                </a:ext>
              </a:extLst>
            </p:cNvPr>
            <p:cNvSpPr/>
            <p:nvPr/>
          </p:nvSpPr>
          <p:spPr bwMode="auto">
            <a:xfrm>
              <a:off x="4137025" y="2990850"/>
              <a:ext cx="52387" cy="30163"/>
            </a:xfrm>
            <a:custGeom>
              <a:avLst/>
              <a:gdLst>
                <a:gd name="T0" fmla="*/ 0 w 19"/>
                <a:gd name="T1" fmla="*/ 0 h 11"/>
                <a:gd name="T2" fmla="*/ 7 w 19"/>
                <a:gd name="T3" fmla="*/ 1 h 11"/>
                <a:gd name="T4" fmla="*/ 19 w 19"/>
                <a:gd name="T5" fmla="*/ 10 h 11"/>
                <a:gd name="T6" fmla="*/ 19 w 19"/>
                <a:gd name="T7" fmla="*/ 11 h 11"/>
                <a:gd name="T8" fmla="*/ 0 w 19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1">
                  <a:moveTo>
                    <a:pt x="0" y="0"/>
                  </a:moveTo>
                  <a:cubicBezTo>
                    <a:pt x="3" y="0"/>
                    <a:pt x="5" y="1"/>
                    <a:pt x="7" y="1"/>
                  </a:cubicBezTo>
                  <a:cubicBezTo>
                    <a:pt x="14" y="0"/>
                    <a:pt x="19" y="2"/>
                    <a:pt x="19" y="10"/>
                  </a:cubicBezTo>
                  <a:cubicBezTo>
                    <a:pt x="19" y="10"/>
                    <a:pt x="19" y="11"/>
                    <a:pt x="19" y="11"/>
                  </a:cubicBezTo>
                  <a:cubicBezTo>
                    <a:pt x="11" y="11"/>
                    <a:pt x="5" y="7"/>
                    <a:pt x="0" y="0"/>
                  </a:cubicBezTo>
                  <a:close/>
                </a:path>
              </a:pathLst>
            </a:custGeom>
            <a:solidFill>
              <a:srgbClr val="3727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2" name="Freeform 419">
              <a:extLst>
                <a:ext uri="{FF2B5EF4-FFF2-40B4-BE49-F238E27FC236}">
                  <a16:creationId xmlns:a16="http://schemas.microsoft.com/office/drawing/2014/main" id="{7E7A65E7-59CC-32A4-71E1-73761A6CF3AF}"/>
                </a:ext>
              </a:extLst>
            </p:cNvPr>
            <p:cNvSpPr/>
            <p:nvPr/>
          </p:nvSpPr>
          <p:spPr bwMode="auto">
            <a:xfrm>
              <a:off x="3765550" y="2968625"/>
              <a:ext cx="61912" cy="30163"/>
            </a:xfrm>
            <a:custGeom>
              <a:avLst/>
              <a:gdLst>
                <a:gd name="T0" fmla="*/ 0 w 22"/>
                <a:gd name="T1" fmla="*/ 1 h 11"/>
                <a:gd name="T2" fmla="*/ 22 w 22"/>
                <a:gd name="T3" fmla="*/ 6 h 11"/>
                <a:gd name="T4" fmla="*/ 0 w 22"/>
                <a:gd name="T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"/>
                  </a:moveTo>
                  <a:cubicBezTo>
                    <a:pt x="9" y="0"/>
                    <a:pt x="15" y="3"/>
                    <a:pt x="22" y="6"/>
                  </a:cubicBezTo>
                  <a:cubicBezTo>
                    <a:pt x="13" y="11"/>
                    <a:pt x="8" y="7"/>
                    <a:pt x="0" y="1"/>
                  </a:cubicBezTo>
                  <a:close/>
                </a:path>
              </a:pathLst>
            </a:custGeom>
            <a:solidFill>
              <a:srgbClr val="705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3" name="Freeform 420">
              <a:extLst>
                <a:ext uri="{FF2B5EF4-FFF2-40B4-BE49-F238E27FC236}">
                  <a16:creationId xmlns:a16="http://schemas.microsoft.com/office/drawing/2014/main" id="{2F471024-C46E-AAAB-B1BE-C1169F6527C2}"/>
                </a:ext>
              </a:extLst>
            </p:cNvPr>
            <p:cNvSpPr/>
            <p:nvPr/>
          </p:nvSpPr>
          <p:spPr bwMode="auto">
            <a:xfrm>
              <a:off x="4013200" y="2933700"/>
              <a:ext cx="52387" cy="34925"/>
            </a:xfrm>
            <a:custGeom>
              <a:avLst/>
              <a:gdLst>
                <a:gd name="T0" fmla="*/ 19 w 19"/>
                <a:gd name="T1" fmla="*/ 5 h 12"/>
                <a:gd name="T2" fmla="*/ 19 w 19"/>
                <a:gd name="T3" fmla="*/ 12 h 12"/>
                <a:gd name="T4" fmla="*/ 0 w 19"/>
                <a:gd name="T5" fmla="*/ 0 h 12"/>
                <a:gd name="T6" fmla="*/ 19 w 19"/>
                <a:gd name="T7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2">
                  <a:moveTo>
                    <a:pt x="19" y="5"/>
                  </a:moveTo>
                  <a:cubicBezTo>
                    <a:pt x="19" y="7"/>
                    <a:pt x="19" y="10"/>
                    <a:pt x="19" y="12"/>
                  </a:cubicBezTo>
                  <a:cubicBezTo>
                    <a:pt x="12" y="8"/>
                    <a:pt x="3" y="9"/>
                    <a:pt x="0" y="0"/>
                  </a:cubicBezTo>
                  <a:cubicBezTo>
                    <a:pt x="6" y="2"/>
                    <a:pt x="13" y="4"/>
                    <a:pt x="19" y="5"/>
                  </a:cubicBezTo>
                  <a:close/>
                </a:path>
              </a:pathLst>
            </a:custGeom>
            <a:solidFill>
              <a:srgbClr val="644F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4" name="Freeform 421">
              <a:extLst>
                <a:ext uri="{FF2B5EF4-FFF2-40B4-BE49-F238E27FC236}">
                  <a16:creationId xmlns:a16="http://schemas.microsoft.com/office/drawing/2014/main" id="{9F8B67F1-BA02-6F5D-AC9B-B5F04627BCD3}"/>
                </a:ext>
              </a:extLst>
            </p:cNvPr>
            <p:cNvSpPr/>
            <p:nvPr/>
          </p:nvSpPr>
          <p:spPr bwMode="auto">
            <a:xfrm>
              <a:off x="3675063" y="2919413"/>
              <a:ext cx="36512" cy="38100"/>
            </a:xfrm>
            <a:custGeom>
              <a:avLst/>
              <a:gdLst>
                <a:gd name="T0" fmla="*/ 12 w 13"/>
                <a:gd name="T1" fmla="*/ 12 h 13"/>
                <a:gd name="T2" fmla="*/ 4 w 13"/>
                <a:gd name="T3" fmla="*/ 13 h 13"/>
                <a:gd name="T4" fmla="*/ 0 w 13"/>
                <a:gd name="T5" fmla="*/ 1 h 13"/>
                <a:gd name="T6" fmla="*/ 12 w 13"/>
                <a:gd name="T7" fmla="*/ 5 h 13"/>
                <a:gd name="T8" fmla="*/ 13 w 13"/>
                <a:gd name="T9" fmla="*/ 7 h 13"/>
                <a:gd name="T10" fmla="*/ 12 w 13"/>
                <a:gd name="T11" fmla="*/ 9 h 13"/>
                <a:gd name="T12" fmla="*/ 12 w 13"/>
                <a:gd name="T1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12" y="12"/>
                  </a:moveTo>
                  <a:cubicBezTo>
                    <a:pt x="9" y="12"/>
                    <a:pt x="6" y="13"/>
                    <a:pt x="4" y="13"/>
                  </a:cubicBezTo>
                  <a:cubicBezTo>
                    <a:pt x="2" y="9"/>
                    <a:pt x="1" y="5"/>
                    <a:pt x="0" y="1"/>
                  </a:cubicBezTo>
                  <a:cubicBezTo>
                    <a:pt x="4" y="1"/>
                    <a:pt x="9" y="0"/>
                    <a:pt x="12" y="5"/>
                  </a:cubicBezTo>
                  <a:cubicBezTo>
                    <a:pt x="13" y="6"/>
                    <a:pt x="13" y="6"/>
                    <a:pt x="13" y="7"/>
                  </a:cubicBezTo>
                  <a:cubicBezTo>
                    <a:pt x="13" y="8"/>
                    <a:pt x="12" y="9"/>
                    <a:pt x="12" y="9"/>
                  </a:cubicBezTo>
                  <a:cubicBezTo>
                    <a:pt x="12" y="10"/>
                    <a:pt x="12" y="11"/>
                    <a:pt x="12" y="12"/>
                  </a:cubicBezTo>
                  <a:close/>
                </a:path>
              </a:pathLst>
            </a:custGeom>
            <a:solidFill>
              <a:srgbClr val="998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5" name="Freeform 422">
              <a:extLst>
                <a:ext uri="{FF2B5EF4-FFF2-40B4-BE49-F238E27FC236}">
                  <a16:creationId xmlns:a16="http://schemas.microsoft.com/office/drawing/2014/main" id="{30185042-95B0-0600-76DB-57BAF0FB5C0B}"/>
                </a:ext>
              </a:extLst>
            </p:cNvPr>
            <p:cNvSpPr/>
            <p:nvPr/>
          </p:nvSpPr>
          <p:spPr bwMode="auto">
            <a:xfrm>
              <a:off x="3416300" y="2857500"/>
              <a:ext cx="65087" cy="34925"/>
            </a:xfrm>
            <a:custGeom>
              <a:avLst/>
              <a:gdLst>
                <a:gd name="T0" fmla="*/ 8 w 23"/>
                <a:gd name="T1" fmla="*/ 2 h 12"/>
                <a:gd name="T2" fmla="*/ 23 w 23"/>
                <a:gd name="T3" fmla="*/ 7 h 12"/>
                <a:gd name="T4" fmla="*/ 0 w 23"/>
                <a:gd name="T5" fmla="*/ 2 h 12"/>
                <a:gd name="T6" fmla="*/ 0 w 23"/>
                <a:gd name="T7" fmla="*/ 2 h 12"/>
                <a:gd name="T8" fmla="*/ 8 w 23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2">
                  <a:moveTo>
                    <a:pt x="8" y="2"/>
                  </a:moveTo>
                  <a:cubicBezTo>
                    <a:pt x="13" y="4"/>
                    <a:pt x="18" y="6"/>
                    <a:pt x="23" y="7"/>
                  </a:cubicBezTo>
                  <a:cubicBezTo>
                    <a:pt x="14" y="12"/>
                    <a:pt x="7" y="9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5" y="0"/>
                    <a:pt x="8" y="2"/>
                  </a:cubicBezTo>
                  <a:close/>
                </a:path>
              </a:pathLst>
            </a:custGeom>
            <a:solidFill>
              <a:srgbClr val="4F3B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6" name="Freeform 423">
              <a:extLst>
                <a:ext uri="{FF2B5EF4-FFF2-40B4-BE49-F238E27FC236}">
                  <a16:creationId xmlns:a16="http://schemas.microsoft.com/office/drawing/2014/main" id="{00901EC6-47CE-721B-8F27-B942036CA27B}"/>
                </a:ext>
              </a:extLst>
            </p:cNvPr>
            <p:cNvSpPr/>
            <p:nvPr/>
          </p:nvSpPr>
          <p:spPr bwMode="auto">
            <a:xfrm>
              <a:off x="3787775" y="2894013"/>
              <a:ext cx="66675" cy="14288"/>
            </a:xfrm>
            <a:custGeom>
              <a:avLst/>
              <a:gdLst>
                <a:gd name="T0" fmla="*/ 0 w 24"/>
                <a:gd name="T1" fmla="*/ 5 h 5"/>
                <a:gd name="T2" fmla="*/ 24 w 24"/>
                <a:gd name="T3" fmla="*/ 3 h 5"/>
                <a:gd name="T4" fmla="*/ 24 w 24"/>
                <a:gd name="T5" fmla="*/ 5 h 5"/>
                <a:gd name="T6" fmla="*/ 0 w 24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cubicBezTo>
                    <a:pt x="8" y="0"/>
                    <a:pt x="16" y="3"/>
                    <a:pt x="24" y="3"/>
                  </a:cubicBezTo>
                  <a:cubicBezTo>
                    <a:pt x="24" y="4"/>
                    <a:pt x="24" y="4"/>
                    <a:pt x="24" y="5"/>
                  </a:cubicBezTo>
                  <a:cubicBezTo>
                    <a:pt x="16" y="5"/>
                    <a:pt x="8" y="5"/>
                    <a:pt x="0" y="5"/>
                  </a:cubicBezTo>
                  <a:close/>
                </a:path>
              </a:pathLst>
            </a:custGeom>
            <a:solidFill>
              <a:srgbClr val="664E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7" name="Freeform 424">
              <a:extLst>
                <a:ext uri="{FF2B5EF4-FFF2-40B4-BE49-F238E27FC236}">
                  <a16:creationId xmlns:a16="http://schemas.microsoft.com/office/drawing/2014/main" id="{D6E4E9EC-0945-D468-FD6D-591A0EF4CC5C}"/>
                </a:ext>
              </a:extLst>
            </p:cNvPr>
            <p:cNvSpPr/>
            <p:nvPr/>
          </p:nvSpPr>
          <p:spPr bwMode="auto">
            <a:xfrm>
              <a:off x="3854450" y="2897188"/>
              <a:ext cx="53975" cy="14288"/>
            </a:xfrm>
            <a:custGeom>
              <a:avLst/>
              <a:gdLst>
                <a:gd name="T0" fmla="*/ 0 w 19"/>
                <a:gd name="T1" fmla="*/ 4 h 5"/>
                <a:gd name="T2" fmla="*/ 0 w 19"/>
                <a:gd name="T3" fmla="*/ 2 h 5"/>
                <a:gd name="T4" fmla="*/ 4 w 19"/>
                <a:gd name="T5" fmla="*/ 0 h 5"/>
                <a:gd name="T6" fmla="*/ 19 w 19"/>
                <a:gd name="T7" fmla="*/ 2 h 5"/>
                <a:gd name="T8" fmla="*/ 19 w 19"/>
                <a:gd name="T9" fmla="*/ 5 h 5"/>
                <a:gd name="T10" fmla="*/ 0 w 19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5">
                  <a:moveTo>
                    <a:pt x="0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1" y="1"/>
                    <a:pt x="3" y="1"/>
                    <a:pt x="4" y="0"/>
                  </a:cubicBezTo>
                  <a:cubicBezTo>
                    <a:pt x="9" y="1"/>
                    <a:pt x="14" y="1"/>
                    <a:pt x="19" y="2"/>
                  </a:cubicBezTo>
                  <a:cubicBezTo>
                    <a:pt x="19" y="3"/>
                    <a:pt x="19" y="4"/>
                    <a:pt x="19" y="5"/>
                  </a:cubicBezTo>
                  <a:cubicBezTo>
                    <a:pt x="13" y="5"/>
                    <a:pt x="6" y="4"/>
                    <a:pt x="0" y="4"/>
                  </a:cubicBezTo>
                  <a:close/>
                </a:path>
              </a:pathLst>
            </a:custGeom>
            <a:solidFill>
              <a:srgbClr val="483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8" name="Freeform 425">
              <a:extLst>
                <a:ext uri="{FF2B5EF4-FFF2-40B4-BE49-F238E27FC236}">
                  <a16:creationId xmlns:a16="http://schemas.microsoft.com/office/drawing/2014/main" id="{30CD0EEB-BC70-6043-94BD-5C3458D9A678}"/>
                </a:ext>
              </a:extLst>
            </p:cNvPr>
            <p:cNvSpPr/>
            <p:nvPr/>
          </p:nvSpPr>
          <p:spPr bwMode="auto">
            <a:xfrm>
              <a:off x="3708400" y="2933700"/>
              <a:ext cx="47625" cy="11113"/>
            </a:xfrm>
            <a:custGeom>
              <a:avLst/>
              <a:gdLst>
                <a:gd name="T0" fmla="*/ 0 w 17"/>
                <a:gd name="T1" fmla="*/ 4 h 4"/>
                <a:gd name="T2" fmla="*/ 0 w 17"/>
                <a:gd name="T3" fmla="*/ 0 h 4"/>
                <a:gd name="T4" fmla="*/ 16 w 17"/>
                <a:gd name="T5" fmla="*/ 0 h 4"/>
                <a:gd name="T6" fmla="*/ 17 w 17"/>
                <a:gd name="T7" fmla="*/ 4 h 4"/>
                <a:gd name="T8" fmla="*/ 0 w 17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">
                  <a:moveTo>
                    <a:pt x="0" y="4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5" y="0"/>
                    <a:pt x="11" y="0"/>
                    <a:pt x="16" y="0"/>
                  </a:cubicBezTo>
                  <a:cubicBezTo>
                    <a:pt x="16" y="1"/>
                    <a:pt x="16" y="2"/>
                    <a:pt x="17" y="4"/>
                  </a:cubicBezTo>
                  <a:cubicBezTo>
                    <a:pt x="11" y="4"/>
                    <a:pt x="5" y="4"/>
                    <a:pt x="0" y="4"/>
                  </a:cubicBezTo>
                  <a:close/>
                </a:path>
              </a:pathLst>
            </a:custGeom>
            <a:solidFill>
              <a:srgbClr val="7258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9" name="Freeform 426">
              <a:extLst>
                <a:ext uri="{FF2B5EF4-FFF2-40B4-BE49-F238E27FC236}">
                  <a16:creationId xmlns:a16="http://schemas.microsoft.com/office/drawing/2014/main" id="{8E64BBAE-4FA6-31C6-EDEC-8C7FE8F2A077}"/>
                </a:ext>
              </a:extLst>
            </p:cNvPr>
            <p:cNvSpPr/>
            <p:nvPr/>
          </p:nvSpPr>
          <p:spPr bwMode="auto">
            <a:xfrm>
              <a:off x="3617913" y="2936875"/>
              <a:ext cx="53975" cy="20638"/>
            </a:xfrm>
            <a:custGeom>
              <a:avLst/>
              <a:gdLst>
                <a:gd name="T0" fmla="*/ 0 w 19"/>
                <a:gd name="T1" fmla="*/ 3 h 7"/>
                <a:gd name="T2" fmla="*/ 19 w 19"/>
                <a:gd name="T3" fmla="*/ 7 h 7"/>
                <a:gd name="T4" fmla="*/ 0 w 19"/>
                <a:gd name="T5" fmla="*/ 6 h 7"/>
                <a:gd name="T6" fmla="*/ 0 w 19"/>
                <a:gd name="T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7">
                  <a:moveTo>
                    <a:pt x="0" y="3"/>
                  </a:moveTo>
                  <a:cubicBezTo>
                    <a:pt x="6" y="4"/>
                    <a:pt x="14" y="0"/>
                    <a:pt x="19" y="7"/>
                  </a:cubicBezTo>
                  <a:cubicBezTo>
                    <a:pt x="13" y="7"/>
                    <a:pt x="6" y="6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lose/>
                </a:path>
              </a:pathLst>
            </a:custGeom>
            <a:solidFill>
              <a:srgbClr val="5943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0" name="Freeform 427">
              <a:extLst>
                <a:ext uri="{FF2B5EF4-FFF2-40B4-BE49-F238E27FC236}">
                  <a16:creationId xmlns:a16="http://schemas.microsoft.com/office/drawing/2014/main" id="{0C170392-AC1F-81BA-258A-E3BE4B610C72}"/>
                </a:ext>
              </a:extLst>
            </p:cNvPr>
            <p:cNvSpPr/>
            <p:nvPr/>
          </p:nvSpPr>
          <p:spPr bwMode="auto">
            <a:xfrm>
              <a:off x="3333750" y="2843213"/>
              <a:ext cx="14287" cy="23813"/>
            </a:xfrm>
            <a:custGeom>
              <a:avLst/>
              <a:gdLst>
                <a:gd name="T0" fmla="*/ 0 w 5"/>
                <a:gd name="T1" fmla="*/ 8 h 8"/>
                <a:gd name="T2" fmla="*/ 0 w 5"/>
                <a:gd name="T3" fmla="*/ 0 h 8"/>
                <a:gd name="T4" fmla="*/ 5 w 5"/>
                <a:gd name="T5" fmla="*/ 0 h 8"/>
                <a:gd name="T6" fmla="*/ 4 w 5"/>
                <a:gd name="T7" fmla="*/ 8 h 8"/>
                <a:gd name="T8" fmla="*/ 0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0" y="8"/>
                  </a:moveTo>
                  <a:cubicBezTo>
                    <a:pt x="0" y="5"/>
                    <a:pt x="0" y="3"/>
                    <a:pt x="0" y="0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4" y="3"/>
                    <a:pt x="4" y="5"/>
                    <a:pt x="4" y="8"/>
                  </a:cubicBezTo>
                  <a:cubicBezTo>
                    <a:pt x="3" y="8"/>
                    <a:pt x="2" y="8"/>
                    <a:pt x="0" y="8"/>
                  </a:cubicBezTo>
                  <a:close/>
                </a:path>
              </a:pathLst>
            </a:custGeom>
            <a:solidFill>
              <a:srgbClr val="5E46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1" name="Freeform 428">
              <a:extLst>
                <a:ext uri="{FF2B5EF4-FFF2-40B4-BE49-F238E27FC236}">
                  <a16:creationId xmlns:a16="http://schemas.microsoft.com/office/drawing/2014/main" id="{86077E5E-1A2B-4480-66E9-1EFC695BAFE9}"/>
                </a:ext>
              </a:extLst>
            </p:cNvPr>
            <p:cNvSpPr/>
            <p:nvPr/>
          </p:nvSpPr>
          <p:spPr bwMode="auto">
            <a:xfrm>
              <a:off x="3368675" y="2595563"/>
              <a:ext cx="25400" cy="46038"/>
            </a:xfrm>
            <a:custGeom>
              <a:avLst/>
              <a:gdLst>
                <a:gd name="T0" fmla="*/ 1 w 9"/>
                <a:gd name="T1" fmla="*/ 16 h 16"/>
                <a:gd name="T2" fmla="*/ 0 w 9"/>
                <a:gd name="T3" fmla="*/ 5 h 16"/>
                <a:gd name="T4" fmla="*/ 4 w 9"/>
                <a:gd name="T5" fmla="*/ 0 h 16"/>
                <a:gd name="T6" fmla="*/ 9 w 9"/>
                <a:gd name="T7" fmla="*/ 11 h 16"/>
                <a:gd name="T8" fmla="*/ 1 w 9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6">
                  <a:moveTo>
                    <a:pt x="1" y="16"/>
                  </a:moveTo>
                  <a:cubicBezTo>
                    <a:pt x="1" y="12"/>
                    <a:pt x="0" y="8"/>
                    <a:pt x="0" y="5"/>
                  </a:cubicBezTo>
                  <a:cubicBezTo>
                    <a:pt x="1" y="3"/>
                    <a:pt x="3" y="2"/>
                    <a:pt x="4" y="0"/>
                  </a:cubicBezTo>
                  <a:cubicBezTo>
                    <a:pt x="6" y="4"/>
                    <a:pt x="8" y="7"/>
                    <a:pt x="9" y="11"/>
                  </a:cubicBezTo>
                  <a:cubicBezTo>
                    <a:pt x="8" y="15"/>
                    <a:pt x="5" y="16"/>
                    <a:pt x="1" y="16"/>
                  </a:cubicBezTo>
                  <a:close/>
                </a:path>
              </a:pathLst>
            </a:custGeom>
            <a:solidFill>
              <a:srgbClr val="272E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2" name="Freeform 429">
              <a:extLst>
                <a:ext uri="{FF2B5EF4-FFF2-40B4-BE49-F238E27FC236}">
                  <a16:creationId xmlns:a16="http://schemas.microsoft.com/office/drawing/2014/main" id="{8F92E922-D835-F694-E7CF-9CBA1CD0E66D}"/>
                </a:ext>
              </a:extLst>
            </p:cNvPr>
            <p:cNvSpPr/>
            <p:nvPr/>
          </p:nvSpPr>
          <p:spPr bwMode="auto">
            <a:xfrm>
              <a:off x="3267075" y="2359025"/>
              <a:ext cx="11112" cy="11113"/>
            </a:xfrm>
            <a:custGeom>
              <a:avLst/>
              <a:gdLst>
                <a:gd name="T0" fmla="*/ 0 w 4"/>
                <a:gd name="T1" fmla="*/ 4 h 4"/>
                <a:gd name="T2" fmla="*/ 0 w 4"/>
                <a:gd name="T3" fmla="*/ 0 h 4"/>
                <a:gd name="T4" fmla="*/ 4 w 4"/>
                <a:gd name="T5" fmla="*/ 0 h 4"/>
                <a:gd name="T6" fmla="*/ 0 w 4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cubicBezTo>
                    <a:pt x="0" y="3"/>
                    <a:pt x="0" y="1"/>
                    <a:pt x="0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3" y="2"/>
                    <a:pt x="2" y="3"/>
                    <a:pt x="0" y="4"/>
                  </a:cubicBezTo>
                  <a:close/>
                </a:path>
              </a:pathLst>
            </a:custGeom>
            <a:solidFill>
              <a:srgbClr val="432E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3" name="Freeform 430">
              <a:extLst>
                <a:ext uri="{FF2B5EF4-FFF2-40B4-BE49-F238E27FC236}">
                  <a16:creationId xmlns:a16="http://schemas.microsoft.com/office/drawing/2014/main" id="{E028CE70-5243-611E-BB7D-95EDD03E6D4A}"/>
                </a:ext>
              </a:extLst>
            </p:cNvPr>
            <p:cNvSpPr/>
            <p:nvPr/>
          </p:nvSpPr>
          <p:spPr bwMode="auto">
            <a:xfrm>
              <a:off x="5270500" y="3103563"/>
              <a:ext cx="34925" cy="42863"/>
            </a:xfrm>
            <a:custGeom>
              <a:avLst/>
              <a:gdLst>
                <a:gd name="T0" fmla="*/ 12 w 12"/>
                <a:gd name="T1" fmla="*/ 8 h 15"/>
                <a:gd name="T2" fmla="*/ 4 w 12"/>
                <a:gd name="T3" fmla="*/ 15 h 15"/>
                <a:gd name="T4" fmla="*/ 2 w 12"/>
                <a:gd name="T5" fmla="*/ 4 h 15"/>
                <a:gd name="T6" fmla="*/ 4 w 12"/>
                <a:gd name="T7" fmla="*/ 0 h 15"/>
                <a:gd name="T8" fmla="*/ 12 w 12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5">
                  <a:moveTo>
                    <a:pt x="12" y="8"/>
                  </a:moveTo>
                  <a:cubicBezTo>
                    <a:pt x="10" y="10"/>
                    <a:pt x="7" y="13"/>
                    <a:pt x="4" y="15"/>
                  </a:cubicBezTo>
                  <a:cubicBezTo>
                    <a:pt x="4" y="11"/>
                    <a:pt x="6" y="7"/>
                    <a:pt x="2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8" y="1"/>
                    <a:pt x="11" y="4"/>
                    <a:pt x="12" y="8"/>
                  </a:cubicBezTo>
                  <a:close/>
                </a:path>
              </a:pathLst>
            </a:custGeom>
            <a:solidFill>
              <a:srgbClr val="3020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4" name="Freeform 431">
              <a:extLst>
                <a:ext uri="{FF2B5EF4-FFF2-40B4-BE49-F238E27FC236}">
                  <a16:creationId xmlns:a16="http://schemas.microsoft.com/office/drawing/2014/main" id="{5C8E51AD-E79F-4900-7367-1676FD58599D}"/>
                </a:ext>
              </a:extLst>
            </p:cNvPr>
            <p:cNvSpPr/>
            <p:nvPr/>
          </p:nvSpPr>
          <p:spPr bwMode="auto">
            <a:xfrm>
              <a:off x="5318125" y="2867025"/>
              <a:ext cx="38100" cy="66675"/>
            </a:xfrm>
            <a:custGeom>
              <a:avLst/>
              <a:gdLst>
                <a:gd name="T0" fmla="*/ 11 w 13"/>
                <a:gd name="T1" fmla="*/ 0 h 24"/>
                <a:gd name="T2" fmla="*/ 3 w 13"/>
                <a:gd name="T3" fmla="*/ 24 h 24"/>
                <a:gd name="T4" fmla="*/ 8 w 13"/>
                <a:gd name="T5" fmla="*/ 0 h 24"/>
                <a:gd name="T6" fmla="*/ 11 w 13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4">
                  <a:moveTo>
                    <a:pt x="11" y="0"/>
                  </a:moveTo>
                  <a:cubicBezTo>
                    <a:pt x="13" y="21"/>
                    <a:pt x="13" y="21"/>
                    <a:pt x="3" y="24"/>
                  </a:cubicBezTo>
                  <a:cubicBezTo>
                    <a:pt x="0" y="15"/>
                    <a:pt x="3" y="7"/>
                    <a:pt x="8" y="0"/>
                  </a:cubicBezTo>
                  <a:cubicBezTo>
                    <a:pt x="9" y="0"/>
                    <a:pt x="10" y="0"/>
                    <a:pt x="11" y="0"/>
                  </a:cubicBezTo>
                  <a:close/>
                </a:path>
              </a:pathLst>
            </a:custGeom>
            <a:solidFill>
              <a:srgbClr val="3626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5" name="Freeform 432">
              <a:extLst>
                <a:ext uri="{FF2B5EF4-FFF2-40B4-BE49-F238E27FC236}">
                  <a16:creationId xmlns:a16="http://schemas.microsoft.com/office/drawing/2014/main" id="{97B55C59-52B2-8732-3E2E-6A6F2FBA5C83}"/>
                </a:ext>
              </a:extLst>
            </p:cNvPr>
            <p:cNvSpPr/>
            <p:nvPr/>
          </p:nvSpPr>
          <p:spPr bwMode="auto">
            <a:xfrm>
              <a:off x="5307013" y="2957513"/>
              <a:ext cx="34925" cy="55563"/>
            </a:xfrm>
            <a:custGeom>
              <a:avLst/>
              <a:gdLst>
                <a:gd name="T0" fmla="*/ 11 w 12"/>
                <a:gd name="T1" fmla="*/ 8 h 20"/>
                <a:gd name="T2" fmla="*/ 3 w 12"/>
                <a:gd name="T3" fmla="*/ 20 h 20"/>
                <a:gd name="T4" fmla="*/ 0 w 12"/>
                <a:gd name="T5" fmla="*/ 20 h 20"/>
                <a:gd name="T6" fmla="*/ 4 w 12"/>
                <a:gd name="T7" fmla="*/ 0 h 20"/>
                <a:gd name="T8" fmla="*/ 11 w 12"/>
                <a:gd name="T9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0">
                  <a:moveTo>
                    <a:pt x="11" y="8"/>
                  </a:moveTo>
                  <a:cubicBezTo>
                    <a:pt x="12" y="14"/>
                    <a:pt x="6" y="16"/>
                    <a:pt x="3" y="20"/>
                  </a:cubicBezTo>
                  <a:cubicBezTo>
                    <a:pt x="2" y="20"/>
                    <a:pt x="1" y="20"/>
                    <a:pt x="0" y="20"/>
                  </a:cubicBezTo>
                  <a:cubicBezTo>
                    <a:pt x="1" y="13"/>
                    <a:pt x="3" y="7"/>
                    <a:pt x="4" y="0"/>
                  </a:cubicBezTo>
                  <a:cubicBezTo>
                    <a:pt x="7" y="3"/>
                    <a:pt x="9" y="5"/>
                    <a:pt x="11" y="8"/>
                  </a:cubicBezTo>
                  <a:close/>
                </a:path>
              </a:pathLst>
            </a:custGeom>
            <a:solidFill>
              <a:srgbClr val="422F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6" name="Freeform 433">
              <a:extLst>
                <a:ext uri="{FF2B5EF4-FFF2-40B4-BE49-F238E27FC236}">
                  <a16:creationId xmlns:a16="http://schemas.microsoft.com/office/drawing/2014/main" id="{20D90352-841F-66EF-4B12-498FB1665A44}"/>
                </a:ext>
              </a:extLst>
            </p:cNvPr>
            <p:cNvSpPr/>
            <p:nvPr/>
          </p:nvSpPr>
          <p:spPr bwMode="auto">
            <a:xfrm>
              <a:off x="5357813" y="2678113"/>
              <a:ext cx="65087" cy="87313"/>
            </a:xfrm>
            <a:custGeom>
              <a:avLst/>
              <a:gdLst>
                <a:gd name="T0" fmla="*/ 18 w 23"/>
                <a:gd name="T1" fmla="*/ 15 h 31"/>
                <a:gd name="T2" fmla="*/ 13 w 23"/>
                <a:gd name="T3" fmla="*/ 31 h 31"/>
                <a:gd name="T4" fmla="*/ 8 w 23"/>
                <a:gd name="T5" fmla="*/ 31 h 31"/>
                <a:gd name="T6" fmla="*/ 9 w 23"/>
                <a:gd name="T7" fmla="*/ 7 h 31"/>
                <a:gd name="T8" fmla="*/ 10 w 23"/>
                <a:gd name="T9" fmla="*/ 3 h 31"/>
                <a:gd name="T10" fmla="*/ 18 w 23"/>
                <a:gd name="T11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1">
                  <a:moveTo>
                    <a:pt x="18" y="15"/>
                  </a:moveTo>
                  <a:cubicBezTo>
                    <a:pt x="11" y="19"/>
                    <a:pt x="14" y="25"/>
                    <a:pt x="13" y="31"/>
                  </a:cubicBezTo>
                  <a:cubicBezTo>
                    <a:pt x="11" y="31"/>
                    <a:pt x="10" y="31"/>
                    <a:pt x="8" y="31"/>
                  </a:cubicBezTo>
                  <a:cubicBezTo>
                    <a:pt x="0" y="23"/>
                    <a:pt x="13" y="15"/>
                    <a:pt x="9" y="7"/>
                  </a:cubicBezTo>
                  <a:cubicBezTo>
                    <a:pt x="9" y="6"/>
                    <a:pt x="10" y="4"/>
                    <a:pt x="10" y="3"/>
                  </a:cubicBezTo>
                  <a:cubicBezTo>
                    <a:pt x="23" y="0"/>
                    <a:pt x="19" y="9"/>
                    <a:pt x="18" y="15"/>
                  </a:cubicBezTo>
                  <a:close/>
                </a:path>
              </a:pathLst>
            </a:custGeom>
            <a:solidFill>
              <a:srgbClr val="4535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7" name="Freeform 434">
              <a:extLst>
                <a:ext uri="{FF2B5EF4-FFF2-40B4-BE49-F238E27FC236}">
                  <a16:creationId xmlns:a16="http://schemas.microsoft.com/office/drawing/2014/main" id="{8A962B70-8CF7-19D2-0BD2-D489F58E0690}"/>
                </a:ext>
              </a:extLst>
            </p:cNvPr>
            <p:cNvSpPr/>
            <p:nvPr/>
          </p:nvSpPr>
          <p:spPr bwMode="auto">
            <a:xfrm>
              <a:off x="4043363" y="2268538"/>
              <a:ext cx="57150" cy="58738"/>
            </a:xfrm>
            <a:custGeom>
              <a:avLst/>
              <a:gdLst>
                <a:gd name="T0" fmla="*/ 4 w 20"/>
                <a:gd name="T1" fmla="*/ 0 h 21"/>
                <a:gd name="T2" fmla="*/ 13 w 20"/>
                <a:gd name="T3" fmla="*/ 8 h 21"/>
                <a:gd name="T4" fmla="*/ 20 w 20"/>
                <a:gd name="T5" fmla="*/ 15 h 21"/>
                <a:gd name="T6" fmla="*/ 13 w 20"/>
                <a:gd name="T7" fmla="*/ 20 h 21"/>
                <a:gd name="T8" fmla="*/ 4 w 20"/>
                <a:gd name="T9" fmla="*/ 20 h 21"/>
                <a:gd name="T10" fmla="*/ 4 w 20"/>
                <a:gd name="T11" fmla="*/ 16 h 21"/>
                <a:gd name="T12" fmla="*/ 1 w 20"/>
                <a:gd name="T13" fmla="*/ 8 h 21"/>
                <a:gd name="T14" fmla="*/ 4 w 20"/>
                <a:gd name="T1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1">
                  <a:moveTo>
                    <a:pt x="4" y="0"/>
                  </a:moveTo>
                  <a:cubicBezTo>
                    <a:pt x="7" y="3"/>
                    <a:pt x="10" y="6"/>
                    <a:pt x="13" y="8"/>
                  </a:cubicBezTo>
                  <a:cubicBezTo>
                    <a:pt x="16" y="11"/>
                    <a:pt x="18" y="13"/>
                    <a:pt x="20" y="15"/>
                  </a:cubicBezTo>
                  <a:cubicBezTo>
                    <a:pt x="20" y="19"/>
                    <a:pt x="17" y="21"/>
                    <a:pt x="13" y="20"/>
                  </a:cubicBezTo>
                  <a:cubicBezTo>
                    <a:pt x="10" y="20"/>
                    <a:pt x="7" y="20"/>
                    <a:pt x="4" y="20"/>
                  </a:cubicBezTo>
                  <a:cubicBezTo>
                    <a:pt x="4" y="19"/>
                    <a:pt x="5" y="17"/>
                    <a:pt x="4" y="16"/>
                  </a:cubicBezTo>
                  <a:cubicBezTo>
                    <a:pt x="3" y="13"/>
                    <a:pt x="2" y="11"/>
                    <a:pt x="1" y="8"/>
                  </a:cubicBezTo>
                  <a:cubicBezTo>
                    <a:pt x="0" y="5"/>
                    <a:pt x="1" y="2"/>
                    <a:pt x="4" y="0"/>
                  </a:cubicBezTo>
                  <a:close/>
                </a:path>
              </a:pathLst>
            </a:custGeom>
            <a:solidFill>
              <a:srgbClr val="E6CB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8" name="Freeform 435">
              <a:extLst>
                <a:ext uri="{FF2B5EF4-FFF2-40B4-BE49-F238E27FC236}">
                  <a16:creationId xmlns:a16="http://schemas.microsoft.com/office/drawing/2014/main" id="{E9823B43-8AD5-A068-2A9E-26936D72E709}"/>
                </a:ext>
              </a:extLst>
            </p:cNvPr>
            <p:cNvSpPr/>
            <p:nvPr/>
          </p:nvSpPr>
          <p:spPr bwMode="auto">
            <a:xfrm>
              <a:off x="4013200" y="2173288"/>
              <a:ext cx="52387" cy="50800"/>
            </a:xfrm>
            <a:custGeom>
              <a:avLst/>
              <a:gdLst>
                <a:gd name="T0" fmla="*/ 19 w 19"/>
                <a:gd name="T1" fmla="*/ 6 h 18"/>
                <a:gd name="T2" fmla="*/ 7 w 19"/>
                <a:gd name="T3" fmla="*/ 18 h 18"/>
                <a:gd name="T4" fmla="*/ 5 w 19"/>
                <a:gd name="T5" fmla="*/ 14 h 18"/>
                <a:gd name="T6" fmla="*/ 1 w 19"/>
                <a:gd name="T7" fmla="*/ 4 h 18"/>
                <a:gd name="T8" fmla="*/ 8 w 19"/>
                <a:gd name="T9" fmla="*/ 0 h 18"/>
                <a:gd name="T10" fmla="*/ 16 w 19"/>
                <a:gd name="T11" fmla="*/ 2 h 18"/>
                <a:gd name="T12" fmla="*/ 19 w 19"/>
                <a:gd name="T13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9" y="6"/>
                  </a:moveTo>
                  <a:cubicBezTo>
                    <a:pt x="17" y="12"/>
                    <a:pt x="15" y="18"/>
                    <a:pt x="7" y="18"/>
                  </a:cubicBezTo>
                  <a:cubicBezTo>
                    <a:pt x="7" y="17"/>
                    <a:pt x="6" y="16"/>
                    <a:pt x="5" y="14"/>
                  </a:cubicBezTo>
                  <a:cubicBezTo>
                    <a:pt x="1" y="12"/>
                    <a:pt x="0" y="8"/>
                    <a:pt x="1" y="4"/>
                  </a:cubicBezTo>
                  <a:cubicBezTo>
                    <a:pt x="2" y="1"/>
                    <a:pt x="5" y="0"/>
                    <a:pt x="8" y="0"/>
                  </a:cubicBezTo>
                  <a:cubicBezTo>
                    <a:pt x="11" y="0"/>
                    <a:pt x="13" y="1"/>
                    <a:pt x="16" y="2"/>
                  </a:cubicBezTo>
                  <a:cubicBezTo>
                    <a:pt x="17" y="3"/>
                    <a:pt x="19" y="4"/>
                    <a:pt x="19" y="6"/>
                  </a:cubicBezTo>
                  <a:close/>
                </a:path>
              </a:pathLst>
            </a:custGeom>
            <a:solidFill>
              <a:srgbClr val="BCA1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9" name="Freeform 436">
              <a:extLst>
                <a:ext uri="{FF2B5EF4-FFF2-40B4-BE49-F238E27FC236}">
                  <a16:creationId xmlns:a16="http://schemas.microsoft.com/office/drawing/2014/main" id="{4DA34913-F21A-321B-367C-B478B382F2FB}"/>
                </a:ext>
              </a:extLst>
            </p:cNvPr>
            <p:cNvSpPr/>
            <p:nvPr/>
          </p:nvSpPr>
          <p:spPr bwMode="auto">
            <a:xfrm>
              <a:off x="3989388" y="2170113"/>
              <a:ext cx="38100" cy="41275"/>
            </a:xfrm>
            <a:custGeom>
              <a:avLst/>
              <a:gdLst>
                <a:gd name="T0" fmla="*/ 11 w 13"/>
                <a:gd name="T1" fmla="*/ 3 h 15"/>
                <a:gd name="T2" fmla="*/ 13 w 13"/>
                <a:gd name="T3" fmla="*/ 15 h 15"/>
                <a:gd name="T4" fmla="*/ 0 w 13"/>
                <a:gd name="T5" fmla="*/ 10 h 15"/>
                <a:gd name="T6" fmla="*/ 0 w 13"/>
                <a:gd name="T7" fmla="*/ 6 h 15"/>
                <a:gd name="T8" fmla="*/ 3 w 13"/>
                <a:gd name="T9" fmla="*/ 3 h 15"/>
                <a:gd name="T10" fmla="*/ 11 w 13"/>
                <a:gd name="T11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11" y="3"/>
                  </a:moveTo>
                  <a:cubicBezTo>
                    <a:pt x="12" y="7"/>
                    <a:pt x="12" y="11"/>
                    <a:pt x="13" y="15"/>
                  </a:cubicBezTo>
                  <a:cubicBezTo>
                    <a:pt x="8" y="14"/>
                    <a:pt x="4" y="12"/>
                    <a:pt x="0" y="10"/>
                  </a:cubicBezTo>
                  <a:cubicBezTo>
                    <a:pt x="0" y="9"/>
                    <a:pt x="0" y="8"/>
                    <a:pt x="0" y="6"/>
                  </a:cubicBezTo>
                  <a:cubicBezTo>
                    <a:pt x="1" y="5"/>
                    <a:pt x="2" y="4"/>
                    <a:pt x="3" y="3"/>
                  </a:cubicBezTo>
                  <a:cubicBezTo>
                    <a:pt x="6" y="1"/>
                    <a:pt x="9" y="0"/>
                    <a:pt x="11" y="3"/>
                  </a:cubicBezTo>
                  <a:close/>
                </a:path>
              </a:pathLst>
            </a:custGeom>
            <a:solidFill>
              <a:srgbClr val="5943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0" name="Freeform 437">
              <a:extLst>
                <a:ext uri="{FF2B5EF4-FFF2-40B4-BE49-F238E27FC236}">
                  <a16:creationId xmlns:a16="http://schemas.microsoft.com/office/drawing/2014/main" id="{089A7296-2FD8-50CE-4F2E-B50064AAF9AA}"/>
                </a:ext>
              </a:extLst>
            </p:cNvPr>
            <p:cNvSpPr/>
            <p:nvPr/>
          </p:nvSpPr>
          <p:spPr bwMode="auto">
            <a:xfrm>
              <a:off x="4064000" y="2311400"/>
              <a:ext cx="58737" cy="41275"/>
            </a:xfrm>
            <a:custGeom>
              <a:avLst/>
              <a:gdLst>
                <a:gd name="T0" fmla="*/ 6 w 21"/>
                <a:gd name="T1" fmla="*/ 5 h 15"/>
                <a:gd name="T2" fmla="*/ 13 w 21"/>
                <a:gd name="T3" fmla="*/ 0 h 15"/>
                <a:gd name="T4" fmla="*/ 21 w 21"/>
                <a:gd name="T5" fmla="*/ 13 h 15"/>
                <a:gd name="T6" fmla="*/ 7 w 21"/>
                <a:gd name="T7" fmla="*/ 13 h 15"/>
                <a:gd name="T8" fmla="*/ 1 w 21"/>
                <a:gd name="T9" fmla="*/ 10 h 15"/>
                <a:gd name="T10" fmla="*/ 6 w 21"/>
                <a:gd name="T11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5">
                  <a:moveTo>
                    <a:pt x="6" y="5"/>
                  </a:moveTo>
                  <a:cubicBezTo>
                    <a:pt x="8" y="3"/>
                    <a:pt x="11" y="2"/>
                    <a:pt x="13" y="0"/>
                  </a:cubicBezTo>
                  <a:cubicBezTo>
                    <a:pt x="16" y="4"/>
                    <a:pt x="19" y="9"/>
                    <a:pt x="21" y="13"/>
                  </a:cubicBezTo>
                  <a:cubicBezTo>
                    <a:pt x="16" y="13"/>
                    <a:pt x="11" y="13"/>
                    <a:pt x="7" y="13"/>
                  </a:cubicBezTo>
                  <a:cubicBezTo>
                    <a:pt x="4" y="13"/>
                    <a:pt x="0" y="15"/>
                    <a:pt x="1" y="10"/>
                  </a:cubicBezTo>
                  <a:cubicBezTo>
                    <a:pt x="1" y="8"/>
                    <a:pt x="4" y="7"/>
                    <a:pt x="6" y="5"/>
                  </a:cubicBezTo>
                  <a:close/>
                </a:path>
              </a:pathLst>
            </a:custGeom>
            <a:solidFill>
              <a:srgbClr val="513A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1" name="Freeform 438">
              <a:extLst>
                <a:ext uri="{FF2B5EF4-FFF2-40B4-BE49-F238E27FC236}">
                  <a16:creationId xmlns:a16="http://schemas.microsoft.com/office/drawing/2014/main" id="{22825DB6-B6DB-1F00-78D8-2D23627C680D}"/>
                </a:ext>
              </a:extLst>
            </p:cNvPr>
            <p:cNvSpPr/>
            <p:nvPr/>
          </p:nvSpPr>
          <p:spPr bwMode="auto">
            <a:xfrm>
              <a:off x="3387725" y="2798763"/>
              <a:ext cx="65087" cy="65088"/>
            </a:xfrm>
            <a:custGeom>
              <a:avLst/>
              <a:gdLst>
                <a:gd name="T0" fmla="*/ 18 w 23"/>
                <a:gd name="T1" fmla="*/ 23 h 23"/>
                <a:gd name="T2" fmla="*/ 10 w 23"/>
                <a:gd name="T3" fmla="*/ 23 h 23"/>
                <a:gd name="T4" fmla="*/ 1 w 23"/>
                <a:gd name="T5" fmla="*/ 8 h 23"/>
                <a:gd name="T6" fmla="*/ 10 w 23"/>
                <a:gd name="T7" fmla="*/ 0 h 23"/>
                <a:gd name="T8" fmla="*/ 18 w 23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8" y="23"/>
                  </a:moveTo>
                  <a:cubicBezTo>
                    <a:pt x="15" y="23"/>
                    <a:pt x="13" y="23"/>
                    <a:pt x="10" y="23"/>
                  </a:cubicBezTo>
                  <a:cubicBezTo>
                    <a:pt x="4" y="20"/>
                    <a:pt x="0" y="15"/>
                    <a:pt x="1" y="8"/>
                  </a:cubicBezTo>
                  <a:cubicBezTo>
                    <a:pt x="4" y="5"/>
                    <a:pt x="7" y="3"/>
                    <a:pt x="10" y="0"/>
                  </a:cubicBezTo>
                  <a:cubicBezTo>
                    <a:pt x="11" y="8"/>
                    <a:pt x="23" y="13"/>
                    <a:pt x="18" y="23"/>
                  </a:cubicBezTo>
                  <a:close/>
                </a:path>
              </a:pathLst>
            </a:custGeom>
            <a:solidFill>
              <a:srgbClr val="F7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2" name="Freeform 439">
              <a:extLst>
                <a:ext uri="{FF2B5EF4-FFF2-40B4-BE49-F238E27FC236}">
                  <a16:creationId xmlns:a16="http://schemas.microsoft.com/office/drawing/2014/main" id="{871454C6-FE73-0B46-B0F4-C4D55F864EC5}"/>
                </a:ext>
              </a:extLst>
            </p:cNvPr>
            <p:cNvSpPr/>
            <p:nvPr/>
          </p:nvSpPr>
          <p:spPr bwMode="auto">
            <a:xfrm>
              <a:off x="3998913" y="2122488"/>
              <a:ext cx="90487" cy="55563"/>
            </a:xfrm>
            <a:custGeom>
              <a:avLst/>
              <a:gdLst>
                <a:gd name="T0" fmla="*/ 8 w 32"/>
                <a:gd name="T1" fmla="*/ 20 h 20"/>
                <a:gd name="T2" fmla="*/ 0 w 32"/>
                <a:gd name="T3" fmla="*/ 20 h 20"/>
                <a:gd name="T4" fmla="*/ 3 w 32"/>
                <a:gd name="T5" fmla="*/ 12 h 20"/>
                <a:gd name="T6" fmla="*/ 21 w 32"/>
                <a:gd name="T7" fmla="*/ 0 h 20"/>
                <a:gd name="T8" fmla="*/ 28 w 32"/>
                <a:gd name="T9" fmla="*/ 4 h 20"/>
                <a:gd name="T10" fmla="*/ 23 w 32"/>
                <a:gd name="T11" fmla="*/ 17 h 20"/>
                <a:gd name="T12" fmla="*/ 19 w 32"/>
                <a:gd name="T13" fmla="*/ 20 h 20"/>
                <a:gd name="T14" fmla="*/ 17 w 32"/>
                <a:gd name="T15" fmla="*/ 20 h 20"/>
                <a:gd name="T16" fmla="*/ 8 w 32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0">
                  <a:moveTo>
                    <a:pt x="8" y="20"/>
                  </a:moveTo>
                  <a:cubicBezTo>
                    <a:pt x="6" y="20"/>
                    <a:pt x="3" y="20"/>
                    <a:pt x="0" y="20"/>
                  </a:cubicBezTo>
                  <a:cubicBezTo>
                    <a:pt x="1" y="18"/>
                    <a:pt x="2" y="15"/>
                    <a:pt x="3" y="12"/>
                  </a:cubicBezTo>
                  <a:cubicBezTo>
                    <a:pt x="9" y="8"/>
                    <a:pt x="15" y="4"/>
                    <a:pt x="21" y="0"/>
                  </a:cubicBezTo>
                  <a:cubicBezTo>
                    <a:pt x="23" y="1"/>
                    <a:pt x="26" y="3"/>
                    <a:pt x="28" y="4"/>
                  </a:cubicBezTo>
                  <a:cubicBezTo>
                    <a:pt x="32" y="10"/>
                    <a:pt x="26" y="13"/>
                    <a:pt x="23" y="17"/>
                  </a:cubicBezTo>
                  <a:cubicBezTo>
                    <a:pt x="22" y="18"/>
                    <a:pt x="21" y="19"/>
                    <a:pt x="19" y="20"/>
                  </a:cubicBezTo>
                  <a:cubicBezTo>
                    <a:pt x="18" y="20"/>
                    <a:pt x="18" y="20"/>
                    <a:pt x="17" y="20"/>
                  </a:cubicBezTo>
                  <a:cubicBezTo>
                    <a:pt x="14" y="20"/>
                    <a:pt x="11" y="20"/>
                    <a:pt x="8" y="20"/>
                  </a:cubicBezTo>
                  <a:close/>
                </a:path>
              </a:pathLst>
            </a:custGeom>
            <a:solidFill>
              <a:srgbClr val="CFB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3" name="Freeform 440">
              <a:extLst>
                <a:ext uri="{FF2B5EF4-FFF2-40B4-BE49-F238E27FC236}">
                  <a16:creationId xmlns:a16="http://schemas.microsoft.com/office/drawing/2014/main" id="{27A8FF41-FE25-E4FF-7E22-45B9904EA639}"/>
                </a:ext>
              </a:extLst>
            </p:cNvPr>
            <p:cNvSpPr/>
            <p:nvPr/>
          </p:nvSpPr>
          <p:spPr bwMode="auto">
            <a:xfrm>
              <a:off x="4051300" y="2122488"/>
              <a:ext cx="57150" cy="66675"/>
            </a:xfrm>
            <a:custGeom>
              <a:avLst/>
              <a:gdLst>
                <a:gd name="T0" fmla="*/ 1 w 20"/>
                <a:gd name="T1" fmla="*/ 16 h 24"/>
                <a:gd name="T2" fmla="*/ 9 w 20"/>
                <a:gd name="T3" fmla="*/ 4 h 24"/>
                <a:gd name="T4" fmla="*/ 17 w 20"/>
                <a:gd name="T5" fmla="*/ 0 h 24"/>
                <a:gd name="T6" fmla="*/ 5 w 20"/>
                <a:gd name="T7" fmla="*/ 24 h 24"/>
                <a:gd name="T8" fmla="*/ 1 w 20"/>
                <a:gd name="T9" fmla="*/ 24 h 24"/>
                <a:gd name="T10" fmla="*/ 0 w 20"/>
                <a:gd name="T11" fmla="*/ 22 h 24"/>
                <a:gd name="T12" fmla="*/ 0 w 20"/>
                <a:gd name="T13" fmla="*/ 20 h 24"/>
                <a:gd name="T14" fmla="*/ 2 w 20"/>
                <a:gd name="T15" fmla="*/ 18 h 24"/>
                <a:gd name="T16" fmla="*/ 1 w 20"/>
                <a:gd name="T17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4">
                  <a:moveTo>
                    <a:pt x="1" y="16"/>
                  </a:moveTo>
                  <a:cubicBezTo>
                    <a:pt x="4" y="12"/>
                    <a:pt x="7" y="8"/>
                    <a:pt x="9" y="4"/>
                  </a:cubicBezTo>
                  <a:cubicBezTo>
                    <a:pt x="12" y="3"/>
                    <a:pt x="15" y="1"/>
                    <a:pt x="17" y="0"/>
                  </a:cubicBezTo>
                  <a:cubicBezTo>
                    <a:pt x="20" y="11"/>
                    <a:pt x="10" y="16"/>
                    <a:pt x="5" y="24"/>
                  </a:cubicBezTo>
                  <a:cubicBezTo>
                    <a:pt x="4" y="24"/>
                    <a:pt x="3" y="24"/>
                    <a:pt x="1" y="24"/>
                  </a:cubicBezTo>
                  <a:cubicBezTo>
                    <a:pt x="1" y="23"/>
                    <a:pt x="0" y="23"/>
                    <a:pt x="0" y="22"/>
                  </a:cubicBezTo>
                  <a:cubicBezTo>
                    <a:pt x="0" y="22"/>
                    <a:pt x="0" y="20"/>
                    <a:pt x="0" y="20"/>
                  </a:cubicBezTo>
                  <a:cubicBezTo>
                    <a:pt x="2" y="20"/>
                    <a:pt x="2" y="19"/>
                    <a:pt x="2" y="18"/>
                  </a:cubicBezTo>
                  <a:cubicBezTo>
                    <a:pt x="2" y="18"/>
                    <a:pt x="1" y="16"/>
                    <a:pt x="1" y="16"/>
                  </a:cubicBezTo>
                  <a:close/>
                </a:path>
              </a:pathLst>
            </a:custGeom>
            <a:solidFill>
              <a:srgbClr val="D0B3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4" name="Freeform 441">
              <a:extLst>
                <a:ext uri="{FF2B5EF4-FFF2-40B4-BE49-F238E27FC236}">
                  <a16:creationId xmlns:a16="http://schemas.microsoft.com/office/drawing/2014/main" id="{20625BC2-D769-A6AB-8114-BD9435289128}"/>
                </a:ext>
              </a:extLst>
            </p:cNvPr>
            <p:cNvSpPr/>
            <p:nvPr/>
          </p:nvSpPr>
          <p:spPr bwMode="auto">
            <a:xfrm>
              <a:off x="5386388" y="2649538"/>
              <a:ext cx="42862" cy="69850"/>
            </a:xfrm>
            <a:custGeom>
              <a:avLst/>
              <a:gdLst>
                <a:gd name="T0" fmla="*/ 8 w 15"/>
                <a:gd name="T1" fmla="*/ 25 h 25"/>
                <a:gd name="T2" fmla="*/ 0 w 15"/>
                <a:gd name="T3" fmla="*/ 13 h 25"/>
                <a:gd name="T4" fmla="*/ 4 w 15"/>
                <a:gd name="T5" fmla="*/ 1 h 25"/>
                <a:gd name="T6" fmla="*/ 7 w 15"/>
                <a:gd name="T7" fmla="*/ 0 h 25"/>
                <a:gd name="T8" fmla="*/ 15 w 15"/>
                <a:gd name="T9" fmla="*/ 5 h 25"/>
                <a:gd name="T10" fmla="*/ 11 w 15"/>
                <a:gd name="T11" fmla="*/ 25 h 25"/>
                <a:gd name="T12" fmla="*/ 8 w 15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5">
                  <a:moveTo>
                    <a:pt x="8" y="25"/>
                  </a:moveTo>
                  <a:cubicBezTo>
                    <a:pt x="7" y="20"/>
                    <a:pt x="8" y="14"/>
                    <a:pt x="0" y="13"/>
                  </a:cubicBezTo>
                  <a:cubicBezTo>
                    <a:pt x="1" y="9"/>
                    <a:pt x="3" y="5"/>
                    <a:pt x="4" y="1"/>
                  </a:cubicBezTo>
                  <a:cubicBezTo>
                    <a:pt x="5" y="1"/>
                    <a:pt x="6" y="1"/>
                    <a:pt x="7" y="0"/>
                  </a:cubicBezTo>
                  <a:cubicBezTo>
                    <a:pt x="9" y="4"/>
                    <a:pt x="12" y="5"/>
                    <a:pt x="15" y="5"/>
                  </a:cubicBezTo>
                  <a:cubicBezTo>
                    <a:pt x="14" y="11"/>
                    <a:pt x="13" y="18"/>
                    <a:pt x="11" y="25"/>
                  </a:cubicBezTo>
                  <a:cubicBezTo>
                    <a:pt x="10" y="25"/>
                    <a:pt x="9" y="25"/>
                    <a:pt x="8" y="25"/>
                  </a:cubicBezTo>
                  <a:close/>
                </a:path>
              </a:pathLst>
            </a:custGeom>
            <a:solidFill>
              <a:srgbClr val="6D5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5" name="Freeform 442">
              <a:extLst>
                <a:ext uri="{FF2B5EF4-FFF2-40B4-BE49-F238E27FC236}">
                  <a16:creationId xmlns:a16="http://schemas.microsoft.com/office/drawing/2014/main" id="{ECCEB8E7-80F9-37DD-1818-D2DEF3A76F70}"/>
                </a:ext>
              </a:extLst>
            </p:cNvPr>
            <p:cNvSpPr/>
            <p:nvPr/>
          </p:nvSpPr>
          <p:spPr bwMode="auto">
            <a:xfrm>
              <a:off x="4806950" y="2336800"/>
              <a:ext cx="36512" cy="33338"/>
            </a:xfrm>
            <a:custGeom>
              <a:avLst/>
              <a:gdLst>
                <a:gd name="T0" fmla="*/ 13 w 13"/>
                <a:gd name="T1" fmla="*/ 12 h 12"/>
                <a:gd name="T2" fmla="*/ 1 w 13"/>
                <a:gd name="T3" fmla="*/ 0 h 12"/>
                <a:gd name="T4" fmla="*/ 13 w 13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2">
                  <a:moveTo>
                    <a:pt x="13" y="12"/>
                  </a:moveTo>
                  <a:cubicBezTo>
                    <a:pt x="7" y="11"/>
                    <a:pt x="0" y="10"/>
                    <a:pt x="1" y="0"/>
                  </a:cubicBezTo>
                  <a:cubicBezTo>
                    <a:pt x="7" y="3"/>
                    <a:pt x="11" y="7"/>
                    <a:pt x="13" y="12"/>
                  </a:cubicBezTo>
                  <a:close/>
                </a:path>
              </a:pathLst>
            </a:custGeom>
            <a:solidFill>
              <a:srgbClr val="EDD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6" name="Freeform 443">
              <a:extLst>
                <a:ext uri="{FF2B5EF4-FFF2-40B4-BE49-F238E27FC236}">
                  <a16:creationId xmlns:a16="http://schemas.microsoft.com/office/drawing/2014/main" id="{FBC1CB7B-51EA-9ABE-C9FA-B66510396B34}"/>
                </a:ext>
              </a:extLst>
            </p:cNvPr>
            <p:cNvSpPr/>
            <p:nvPr/>
          </p:nvSpPr>
          <p:spPr bwMode="auto">
            <a:xfrm>
              <a:off x="4210050" y="2933700"/>
              <a:ext cx="61912" cy="68263"/>
            </a:xfrm>
            <a:custGeom>
              <a:avLst/>
              <a:gdLst>
                <a:gd name="T0" fmla="*/ 1 w 22"/>
                <a:gd name="T1" fmla="*/ 16 h 24"/>
                <a:gd name="T2" fmla="*/ 5 w 22"/>
                <a:gd name="T3" fmla="*/ 4 h 24"/>
                <a:gd name="T4" fmla="*/ 18 w 22"/>
                <a:gd name="T5" fmla="*/ 5 h 24"/>
                <a:gd name="T6" fmla="*/ 21 w 22"/>
                <a:gd name="T7" fmla="*/ 13 h 24"/>
                <a:gd name="T8" fmla="*/ 18 w 22"/>
                <a:gd name="T9" fmla="*/ 19 h 24"/>
                <a:gd name="T10" fmla="*/ 6 w 22"/>
                <a:gd name="T11" fmla="*/ 23 h 24"/>
                <a:gd name="T12" fmla="*/ 1 w 22"/>
                <a:gd name="T13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4">
                  <a:moveTo>
                    <a:pt x="1" y="16"/>
                  </a:moveTo>
                  <a:cubicBezTo>
                    <a:pt x="3" y="12"/>
                    <a:pt x="4" y="8"/>
                    <a:pt x="5" y="4"/>
                  </a:cubicBezTo>
                  <a:cubicBezTo>
                    <a:pt x="10" y="0"/>
                    <a:pt x="14" y="2"/>
                    <a:pt x="18" y="5"/>
                  </a:cubicBezTo>
                  <a:cubicBezTo>
                    <a:pt x="20" y="8"/>
                    <a:pt x="22" y="10"/>
                    <a:pt x="21" y="13"/>
                  </a:cubicBezTo>
                  <a:cubicBezTo>
                    <a:pt x="20" y="15"/>
                    <a:pt x="19" y="17"/>
                    <a:pt x="18" y="19"/>
                  </a:cubicBezTo>
                  <a:cubicBezTo>
                    <a:pt x="15" y="23"/>
                    <a:pt x="11" y="24"/>
                    <a:pt x="6" y="23"/>
                  </a:cubicBezTo>
                  <a:cubicBezTo>
                    <a:pt x="3" y="22"/>
                    <a:pt x="0" y="20"/>
                    <a:pt x="1" y="16"/>
                  </a:cubicBezTo>
                  <a:close/>
                </a:path>
              </a:pathLst>
            </a:custGeom>
            <a:solidFill>
              <a:srgbClr val="CDB2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7" name="Freeform 444">
              <a:extLst>
                <a:ext uri="{FF2B5EF4-FFF2-40B4-BE49-F238E27FC236}">
                  <a16:creationId xmlns:a16="http://schemas.microsoft.com/office/drawing/2014/main" id="{D87A5DCB-DEDE-8D42-5F3D-3C15705DBE80}"/>
                </a:ext>
              </a:extLst>
            </p:cNvPr>
            <p:cNvSpPr/>
            <p:nvPr/>
          </p:nvSpPr>
          <p:spPr bwMode="auto">
            <a:xfrm>
              <a:off x="4291013" y="2835275"/>
              <a:ext cx="82550" cy="65088"/>
            </a:xfrm>
            <a:custGeom>
              <a:avLst/>
              <a:gdLst>
                <a:gd name="T0" fmla="*/ 13 w 29"/>
                <a:gd name="T1" fmla="*/ 3 h 23"/>
                <a:gd name="T2" fmla="*/ 29 w 29"/>
                <a:gd name="T3" fmla="*/ 15 h 23"/>
                <a:gd name="T4" fmla="*/ 16 w 29"/>
                <a:gd name="T5" fmla="*/ 23 h 23"/>
                <a:gd name="T6" fmla="*/ 8 w 29"/>
                <a:gd name="T7" fmla="*/ 15 h 23"/>
                <a:gd name="T8" fmla="*/ 5 w 29"/>
                <a:gd name="T9" fmla="*/ 14 h 23"/>
                <a:gd name="T10" fmla="*/ 13 w 29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23">
                  <a:moveTo>
                    <a:pt x="13" y="3"/>
                  </a:moveTo>
                  <a:cubicBezTo>
                    <a:pt x="13" y="14"/>
                    <a:pt x="28" y="4"/>
                    <a:pt x="29" y="15"/>
                  </a:cubicBezTo>
                  <a:cubicBezTo>
                    <a:pt x="25" y="17"/>
                    <a:pt x="21" y="20"/>
                    <a:pt x="16" y="23"/>
                  </a:cubicBezTo>
                  <a:cubicBezTo>
                    <a:pt x="16" y="17"/>
                    <a:pt x="13" y="15"/>
                    <a:pt x="8" y="15"/>
                  </a:cubicBezTo>
                  <a:cubicBezTo>
                    <a:pt x="7" y="15"/>
                    <a:pt x="6" y="14"/>
                    <a:pt x="5" y="14"/>
                  </a:cubicBezTo>
                  <a:cubicBezTo>
                    <a:pt x="1" y="6"/>
                    <a:pt x="0" y="0"/>
                    <a:pt x="13" y="3"/>
                  </a:cubicBezTo>
                  <a:close/>
                </a:path>
              </a:pathLst>
            </a:custGeom>
            <a:solidFill>
              <a:srgbClr val="B59B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8" name="Freeform 445">
              <a:extLst>
                <a:ext uri="{FF2B5EF4-FFF2-40B4-BE49-F238E27FC236}">
                  <a16:creationId xmlns:a16="http://schemas.microsoft.com/office/drawing/2014/main" id="{FAA5D8BF-2D49-3E2D-7F7D-5E1A834DB96E}"/>
                </a:ext>
              </a:extLst>
            </p:cNvPr>
            <p:cNvSpPr/>
            <p:nvPr/>
          </p:nvSpPr>
          <p:spPr bwMode="auto">
            <a:xfrm>
              <a:off x="4214813" y="2987675"/>
              <a:ext cx="68262" cy="69850"/>
            </a:xfrm>
            <a:custGeom>
              <a:avLst/>
              <a:gdLst>
                <a:gd name="T0" fmla="*/ 4 w 24"/>
                <a:gd name="T1" fmla="*/ 1 h 25"/>
                <a:gd name="T2" fmla="*/ 16 w 24"/>
                <a:gd name="T3" fmla="*/ 0 h 25"/>
                <a:gd name="T4" fmla="*/ 15 w 24"/>
                <a:gd name="T5" fmla="*/ 22 h 25"/>
                <a:gd name="T6" fmla="*/ 7 w 24"/>
                <a:gd name="T7" fmla="*/ 21 h 25"/>
                <a:gd name="T8" fmla="*/ 4 w 24"/>
                <a:gd name="T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5">
                  <a:moveTo>
                    <a:pt x="4" y="1"/>
                  </a:moveTo>
                  <a:cubicBezTo>
                    <a:pt x="8" y="1"/>
                    <a:pt x="12" y="0"/>
                    <a:pt x="16" y="0"/>
                  </a:cubicBezTo>
                  <a:cubicBezTo>
                    <a:pt x="24" y="7"/>
                    <a:pt x="12" y="14"/>
                    <a:pt x="15" y="22"/>
                  </a:cubicBezTo>
                  <a:cubicBezTo>
                    <a:pt x="12" y="25"/>
                    <a:pt x="10" y="21"/>
                    <a:pt x="7" y="21"/>
                  </a:cubicBezTo>
                  <a:cubicBezTo>
                    <a:pt x="4" y="14"/>
                    <a:pt x="0" y="8"/>
                    <a:pt x="4" y="1"/>
                  </a:cubicBezTo>
                  <a:close/>
                </a:path>
              </a:pathLst>
            </a:custGeom>
            <a:solidFill>
              <a:srgbClr val="3823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9" name="Freeform 446">
              <a:extLst>
                <a:ext uri="{FF2B5EF4-FFF2-40B4-BE49-F238E27FC236}">
                  <a16:creationId xmlns:a16="http://schemas.microsoft.com/office/drawing/2014/main" id="{4B2C0C8F-59CD-7A6E-B72C-ABEF7A4A42C2}"/>
                </a:ext>
              </a:extLst>
            </p:cNvPr>
            <p:cNvSpPr/>
            <p:nvPr/>
          </p:nvSpPr>
          <p:spPr bwMode="auto">
            <a:xfrm>
              <a:off x="4265613" y="2868613"/>
              <a:ext cx="47625" cy="53975"/>
            </a:xfrm>
            <a:custGeom>
              <a:avLst/>
              <a:gdLst>
                <a:gd name="T0" fmla="*/ 17 w 17"/>
                <a:gd name="T1" fmla="*/ 3 h 19"/>
                <a:gd name="T2" fmla="*/ 10 w 17"/>
                <a:gd name="T3" fmla="*/ 19 h 19"/>
                <a:gd name="T4" fmla="*/ 2 w 17"/>
                <a:gd name="T5" fmla="*/ 17 h 19"/>
                <a:gd name="T6" fmla="*/ 0 w 17"/>
                <a:gd name="T7" fmla="*/ 9 h 19"/>
                <a:gd name="T8" fmla="*/ 7 w 17"/>
                <a:gd name="T9" fmla="*/ 1 h 19"/>
                <a:gd name="T10" fmla="*/ 17 w 17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9">
                  <a:moveTo>
                    <a:pt x="17" y="3"/>
                  </a:moveTo>
                  <a:cubicBezTo>
                    <a:pt x="14" y="9"/>
                    <a:pt x="12" y="14"/>
                    <a:pt x="10" y="19"/>
                  </a:cubicBezTo>
                  <a:cubicBezTo>
                    <a:pt x="7" y="19"/>
                    <a:pt x="5" y="18"/>
                    <a:pt x="2" y="17"/>
                  </a:cubicBezTo>
                  <a:cubicBezTo>
                    <a:pt x="0" y="15"/>
                    <a:pt x="0" y="12"/>
                    <a:pt x="0" y="9"/>
                  </a:cubicBezTo>
                  <a:cubicBezTo>
                    <a:pt x="1" y="6"/>
                    <a:pt x="3" y="2"/>
                    <a:pt x="7" y="1"/>
                  </a:cubicBezTo>
                  <a:cubicBezTo>
                    <a:pt x="11" y="0"/>
                    <a:pt x="14" y="0"/>
                    <a:pt x="17" y="3"/>
                  </a:cubicBezTo>
                  <a:close/>
                </a:path>
              </a:pathLst>
            </a:custGeom>
            <a:solidFill>
              <a:srgbClr val="694D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0" name="Freeform 447">
              <a:extLst>
                <a:ext uri="{FF2B5EF4-FFF2-40B4-BE49-F238E27FC236}">
                  <a16:creationId xmlns:a16="http://schemas.microsoft.com/office/drawing/2014/main" id="{03470A59-8B37-D042-B9B4-8E335C14C48A}"/>
                </a:ext>
              </a:extLst>
            </p:cNvPr>
            <p:cNvSpPr/>
            <p:nvPr/>
          </p:nvSpPr>
          <p:spPr bwMode="auto">
            <a:xfrm>
              <a:off x="4260850" y="2911475"/>
              <a:ext cx="33337" cy="58738"/>
            </a:xfrm>
            <a:custGeom>
              <a:avLst/>
              <a:gdLst>
                <a:gd name="T0" fmla="*/ 7 w 12"/>
                <a:gd name="T1" fmla="*/ 0 h 21"/>
                <a:gd name="T2" fmla="*/ 12 w 12"/>
                <a:gd name="T3" fmla="*/ 4 h 21"/>
                <a:gd name="T4" fmla="*/ 3 w 12"/>
                <a:gd name="T5" fmla="*/ 21 h 21"/>
                <a:gd name="T6" fmla="*/ 0 w 12"/>
                <a:gd name="T7" fmla="*/ 16 h 21"/>
                <a:gd name="T8" fmla="*/ 3 w 12"/>
                <a:gd name="T9" fmla="*/ 5 h 21"/>
                <a:gd name="T10" fmla="*/ 7 w 12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1">
                  <a:moveTo>
                    <a:pt x="7" y="0"/>
                  </a:moveTo>
                  <a:cubicBezTo>
                    <a:pt x="9" y="1"/>
                    <a:pt x="10" y="3"/>
                    <a:pt x="12" y="4"/>
                  </a:cubicBezTo>
                  <a:cubicBezTo>
                    <a:pt x="12" y="11"/>
                    <a:pt x="8" y="17"/>
                    <a:pt x="3" y="21"/>
                  </a:cubicBezTo>
                  <a:cubicBezTo>
                    <a:pt x="2" y="20"/>
                    <a:pt x="1" y="18"/>
                    <a:pt x="0" y="16"/>
                  </a:cubicBezTo>
                  <a:cubicBezTo>
                    <a:pt x="0" y="12"/>
                    <a:pt x="2" y="9"/>
                    <a:pt x="3" y="5"/>
                  </a:cubicBezTo>
                  <a:cubicBezTo>
                    <a:pt x="4" y="3"/>
                    <a:pt x="5" y="1"/>
                    <a:pt x="7" y="0"/>
                  </a:cubicBezTo>
                  <a:close/>
                </a:path>
              </a:pathLst>
            </a:custGeom>
            <a:solidFill>
              <a:srgbClr val="4F3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1" name="Freeform 448">
              <a:extLst>
                <a:ext uri="{FF2B5EF4-FFF2-40B4-BE49-F238E27FC236}">
                  <a16:creationId xmlns:a16="http://schemas.microsoft.com/office/drawing/2014/main" id="{A3C17124-A953-453B-E431-EC620617080D}"/>
                </a:ext>
              </a:extLst>
            </p:cNvPr>
            <p:cNvSpPr/>
            <p:nvPr/>
          </p:nvSpPr>
          <p:spPr bwMode="auto">
            <a:xfrm>
              <a:off x="4189413" y="2787650"/>
              <a:ext cx="138112" cy="90488"/>
            </a:xfrm>
            <a:custGeom>
              <a:avLst/>
              <a:gdLst>
                <a:gd name="T0" fmla="*/ 44 w 49"/>
                <a:gd name="T1" fmla="*/ 32 h 32"/>
                <a:gd name="T2" fmla="*/ 32 w 49"/>
                <a:gd name="T3" fmla="*/ 32 h 32"/>
                <a:gd name="T4" fmla="*/ 0 w 49"/>
                <a:gd name="T5" fmla="*/ 8 h 32"/>
                <a:gd name="T6" fmla="*/ 31 w 49"/>
                <a:gd name="T7" fmla="*/ 12 h 32"/>
                <a:gd name="T8" fmla="*/ 48 w 49"/>
                <a:gd name="T9" fmla="*/ 16 h 32"/>
                <a:gd name="T10" fmla="*/ 49 w 49"/>
                <a:gd name="T11" fmla="*/ 20 h 32"/>
                <a:gd name="T12" fmla="*/ 44 w 49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32">
                  <a:moveTo>
                    <a:pt x="44" y="32"/>
                  </a:moveTo>
                  <a:cubicBezTo>
                    <a:pt x="40" y="32"/>
                    <a:pt x="36" y="32"/>
                    <a:pt x="32" y="32"/>
                  </a:cubicBezTo>
                  <a:cubicBezTo>
                    <a:pt x="18" y="28"/>
                    <a:pt x="8" y="20"/>
                    <a:pt x="0" y="8"/>
                  </a:cubicBezTo>
                  <a:cubicBezTo>
                    <a:pt x="12" y="0"/>
                    <a:pt x="21" y="11"/>
                    <a:pt x="31" y="12"/>
                  </a:cubicBezTo>
                  <a:cubicBezTo>
                    <a:pt x="37" y="12"/>
                    <a:pt x="44" y="8"/>
                    <a:pt x="48" y="16"/>
                  </a:cubicBezTo>
                  <a:cubicBezTo>
                    <a:pt x="49" y="17"/>
                    <a:pt x="49" y="19"/>
                    <a:pt x="49" y="20"/>
                  </a:cubicBezTo>
                  <a:cubicBezTo>
                    <a:pt x="37" y="21"/>
                    <a:pt x="43" y="27"/>
                    <a:pt x="44" y="32"/>
                  </a:cubicBezTo>
                  <a:close/>
                </a:path>
              </a:pathLst>
            </a:custGeom>
            <a:solidFill>
              <a:srgbClr val="C3A7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2" name="Freeform 449">
              <a:extLst>
                <a:ext uri="{FF2B5EF4-FFF2-40B4-BE49-F238E27FC236}">
                  <a16:creationId xmlns:a16="http://schemas.microsoft.com/office/drawing/2014/main" id="{31CDDE52-1896-2A0B-EDD8-BB80AFB36917}"/>
                </a:ext>
              </a:extLst>
            </p:cNvPr>
            <p:cNvSpPr/>
            <p:nvPr/>
          </p:nvSpPr>
          <p:spPr bwMode="auto">
            <a:xfrm>
              <a:off x="4276725" y="2787650"/>
              <a:ext cx="57150" cy="53975"/>
            </a:xfrm>
            <a:custGeom>
              <a:avLst/>
              <a:gdLst>
                <a:gd name="T0" fmla="*/ 17 w 20"/>
                <a:gd name="T1" fmla="*/ 16 h 19"/>
                <a:gd name="T2" fmla="*/ 0 w 20"/>
                <a:gd name="T3" fmla="*/ 12 h 19"/>
                <a:gd name="T4" fmla="*/ 2 w 20"/>
                <a:gd name="T5" fmla="*/ 3 h 19"/>
                <a:gd name="T6" fmla="*/ 9 w 20"/>
                <a:gd name="T7" fmla="*/ 0 h 19"/>
                <a:gd name="T8" fmla="*/ 12 w 20"/>
                <a:gd name="T9" fmla="*/ 0 h 19"/>
                <a:gd name="T10" fmla="*/ 17 w 20"/>
                <a:gd name="T11" fmla="*/ 12 h 19"/>
                <a:gd name="T12" fmla="*/ 17 w 20"/>
                <a:gd name="T13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">
                  <a:moveTo>
                    <a:pt x="17" y="16"/>
                  </a:moveTo>
                  <a:cubicBezTo>
                    <a:pt x="13" y="11"/>
                    <a:pt x="4" y="19"/>
                    <a:pt x="0" y="12"/>
                  </a:cubicBezTo>
                  <a:cubicBezTo>
                    <a:pt x="1" y="9"/>
                    <a:pt x="2" y="6"/>
                    <a:pt x="2" y="3"/>
                  </a:cubicBezTo>
                  <a:cubicBezTo>
                    <a:pt x="4" y="1"/>
                    <a:pt x="7" y="0"/>
                    <a:pt x="9" y="0"/>
                  </a:cubicBezTo>
                  <a:cubicBezTo>
                    <a:pt x="10" y="0"/>
                    <a:pt x="11" y="0"/>
                    <a:pt x="12" y="0"/>
                  </a:cubicBezTo>
                  <a:cubicBezTo>
                    <a:pt x="17" y="3"/>
                    <a:pt x="20" y="7"/>
                    <a:pt x="17" y="12"/>
                  </a:cubicBezTo>
                  <a:cubicBezTo>
                    <a:pt x="18" y="14"/>
                    <a:pt x="18" y="15"/>
                    <a:pt x="17" y="16"/>
                  </a:cubicBezTo>
                  <a:close/>
                </a:path>
              </a:pathLst>
            </a:custGeom>
            <a:solidFill>
              <a:srgbClr val="977D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3" name="Freeform 450">
              <a:extLst>
                <a:ext uri="{FF2B5EF4-FFF2-40B4-BE49-F238E27FC236}">
                  <a16:creationId xmlns:a16="http://schemas.microsoft.com/office/drawing/2014/main" id="{43815111-40ED-8CAA-E637-BC4447080F08}"/>
                </a:ext>
              </a:extLst>
            </p:cNvPr>
            <p:cNvSpPr/>
            <p:nvPr/>
          </p:nvSpPr>
          <p:spPr bwMode="auto">
            <a:xfrm>
              <a:off x="4387850" y="2741613"/>
              <a:ext cx="49212" cy="28575"/>
            </a:xfrm>
            <a:custGeom>
              <a:avLst/>
              <a:gdLst>
                <a:gd name="T0" fmla="*/ 18 w 18"/>
                <a:gd name="T1" fmla="*/ 1 h 10"/>
                <a:gd name="T2" fmla="*/ 0 w 18"/>
                <a:gd name="T3" fmla="*/ 6 h 10"/>
                <a:gd name="T4" fmla="*/ 18 w 18"/>
                <a:gd name="T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0">
                  <a:moveTo>
                    <a:pt x="18" y="1"/>
                  </a:moveTo>
                  <a:cubicBezTo>
                    <a:pt x="11" y="5"/>
                    <a:pt x="7" y="10"/>
                    <a:pt x="0" y="6"/>
                  </a:cubicBezTo>
                  <a:cubicBezTo>
                    <a:pt x="5" y="2"/>
                    <a:pt x="9" y="0"/>
                    <a:pt x="18" y="1"/>
                  </a:cubicBezTo>
                  <a:close/>
                </a:path>
              </a:pathLst>
            </a:custGeom>
            <a:solidFill>
              <a:srgbClr val="927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4" name="Freeform 451">
              <a:extLst>
                <a:ext uri="{FF2B5EF4-FFF2-40B4-BE49-F238E27FC236}">
                  <a16:creationId xmlns:a16="http://schemas.microsoft.com/office/drawing/2014/main" id="{9455418E-1774-D52A-D0D4-649FAA9C3A1D}"/>
                </a:ext>
              </a:extLst>
            </p:cNvPr>
            <p:cNvSpPr/>
            <p:nvPr/>
          </p:nvSpPr>
          <p:spPr bwMode="auto">
            <a:xfrm>
              <a:off x="4311650" y="2787650"/>
              <a:ext cx="36512" cy="33338"/>
            </a:xfrm>
            <a:custGeom>
              <a:avLst/>
              <a:gdLst>
                <a:gd name="T0" fmla="*/ 5 w 13"/>
                <a:gd name="T1" fmla="*/ 12 h 12"/>
                <a:gd name="T2" fmla="*/ 0 w 13"/>
                <a:gd name="T3" fmla="*/ 0 h 12"/>
                <a:gd name="T4" fmla="*/ 13 w 13"/>
                <a:gd name="T5" fmla="*/ 0 h 12"/>
                <a:gd name="T6" fmla="*/ 5 w 13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2">
                  <a:moveTo>
                    <a:pt x="5" y="12"/>
                  </a:moveTo>
                  <a:cubicBezTo>
                    <a:pt x="4" y="8"/>
                    <a:pt x="2" y="4"/>
                    <a:pt x="0" y="0"/>
                  </a:cubicBezTo>
                  <a:cubicBezTo>
                    <a:pt x="4" y="0"/>
                    <a:pt x="9" y="0"/>
                    <a:pt x="13" y="0"/>
                  </a:cubicBezTo>
                  <a:cubicBezTo>
                    <a:pt x="10" y="4"/>
                    <a:pt x="11" y="10"/>
                    <a:pt x="5" y="12"/>
                  </a:cubicBezTo>
                  <a:close/>
                </a:path>
              </a:pathLst>
            </a:custGeom>
            <a:solidFill>
              <a:srgbClr val="524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5" name="Freeform 452">
              <a:extLst>
                <a:ext uri="{FF2B5EF4-FFF2-40B4-BE49-F238E27FC236}">
                  <a16:creationId xmlns:a16="http://schemas.microsoft.com/office/drawing/2014/main" id="{3F59111C-2C8E-8AAE-B1FA-F74D09063F75}"/>
                </a:ext>
              </a:extLst>
            </p:cNvPr>
            <p:cNvSpPr/>
            <p:nvPr/>
          </p:nvSpPr>
          <p:spPr bwMode="auto">
            <a:xfrm>
              <a:off x="4387850" y="2781300"/>
              <a:ext cx="33337" cy="23813"/>
            </a:xfrm>
            <a:custGeom>
              <a:avLst/>
              <a:gdLst>
                <a:gd name="T0" fmla="*/ 0 w 12"/>
                <a:gd name="T1" fmla="*/ 6 h 8"/>
                <a:gd name="T2" fmla="*/ 12 w 12"/>
                <a:gd name="T3" fmla="*/ 3 h 8"/>
                <a:gd name="T4" fmla="*/ 0 w 12"/>
                <a:gd name="T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8">
                  <a:moveTo>
                    <a:pt x="0" y="6"/>
                  </a:moveTo>
                  <a:cubicBezTo>
                    <a:pt x="3" y="0"/>
                    <a:pt x="7" y="2"/>
                    <a:pt x="12" y="3"/>
                  </a:cubicBezTo>
                  <a:cubicBezTo>
                    <a:pt x="8" y="6"/>
                    <a:pt x="4" y="8"/>
                    <a:pt x="0" y="6"/>
                  </a:cubicBezTo>
                  <a:close/>
                </a:path>
              </a:pathLst>
            </a:custGeom>
            <a:solidFill>
              <a:srgbClr val="524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6" name="Freeform 453">
              <a:extLst>
                <a:ext uri="{FF2B5EF4-FFF2-40B4-BE49-F238E27FC236}">
                  <a16:creationId xmlns:a16="http://schemas.microsoft.com/office/drawing/2014/main" id="{F520FD89-042D-294D-F019-07AFC981DF50}"/>
                </a:ext>
              </a:extLst>
            </p:cNvPr>
            <p:cNvSpPr/>
            <p:nvPr/>
          </p:nvSpPr>
          <p:spPr bwMode="auto">
            <a:xfrm>
              <a:off x="4708525" y="2389188"/>
              <a:ext cx="84137" cy="23813"/>
            </a:xfrm>
            <a:custGeom>
              <a:avLst/>
              <a:gdLst>
                <a:gd name="T0" fmla="*/ 28 w 30"/>
                <a:gd name="T1" fmla="*/ 4 h 8"/>
                <a:gd name="T2" fmla="*/ 0 w 30"/>
                <a:gd name="T3" fmla="*/ 8 h 8"/>
                <a:gd name="T4" fmla="*/ 0 w 30"/>
                <a:gd name="T5" fmla="*/ 6 h 8"/>
                <a:gd name="T6" fmla="*/ 28 w 30"/>
                <a:gd name="T7" fmla="*/ 1 h 8"/>
                <a:gd name="T8" fmla="*/ 29 w 30"/>
                <a:gd name="T9" fmla="*/ 3 h 8"/>
                <a:gd name="T10" fmla="*/ 28 w 30"/>
                <a:gd name="T1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8">
                  <a:moveTo>
                    <a:pt x="28" y="4"/>
                  </a:moveTo>
                  <a:cubicBezTo>
                    <a:pt x="19" y="6"/>
                    <a:pt x="10" y="7"/>
                    <a:pt x="0" y="8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9" y="0"/>
                    <a:pt x="19" y="0"/>
                    <a:pt x="28" y="1"/>
                  </a:cubicBezTo>
                  <a:cubicBezTo>
                    <a:pt x="29" y="2"/>
                    <a:pt x="30" y="3"/>
                    <a:pt x="29" y="3"/>
                  </a:cubicBezTo>
                  <a:cubicBezTo>
                    <a:pt x="29" y="4"/>
                    <a:pt x="28" y="4"/>
                    <a:pt x="28" y="4"/>
                  </a:cubicBezTo>
                  <a:close/>
                </a:path>
              </a:pathLst>
            </a:custGeom>
            <a:solidFill>
              <a:srgbClr val="71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7" name="Freeform 454">
              <a:extLst>
                <a:ext uri="{FF2B5EF4-FFF2-40B4-BE49-F238E27FC236}">
                  <a16:creationId xmlns:a16="http://schemas.microsoft.com/office/drawing/2014/main" id="{E85B240D-5137-D7B4-DBD6-51EF89C85363}"/>
                </a:ext>
              </a:extLst>
            </p:cNvPr>
            <p:cNvSpPr/>
            <p:nvPr/>
          </p:nvSpPr>
          <p:spPr bwMode="auto">
            <a:xfrm>
              <a:off x="4786313" y="2378075"/>
              <a:ext cx="42862" cy="31750"/>
            </a:xfrm>
            <a:custGeom>
              <a:avLst/>
              <a:gdLst>
                <a:gd name="T0" fmla="*/ 0 w 15"/>
                <a:gd name="T1" fmla="*/ 8 h 11"/>
                <a:gd name="T2" fmla="*/ 0 w 15"/>
                <a:gd name="T3" fmla="*/ 5 h 11"/>
                <a:gd name="T4" fmla="*/ 15 w 15"/>
                <a:gd name="T5" fmla="*/ 4 h 11"/>
                <a:gd name="T6" fmla="*/ 0 w 15"/>
                <a:gd name="T7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0" y="8"/>
                  </a:moveTo>
                  <a:cubicBezTo>
                    <a:pt x="0" y="7"/>
                    <a:pt x="0" y="6"/>
                    <a:pt x="0" y="5"/>
                  </a:cubicBezTo>
                  <a:cubicBezTo>
                    <a:pt x="5" y="0"/>
                    <a:pt x="10" y="0"/>
                    <a:pt x="15" y="4"/>
                  </a:cubicBezTo>
                  <a:cubicBezTo>
                    <a:pt x="11" y="11"/>
                    <a:pt x="5" y="8"/>
                    <a:pt x="0" y="8"/>
                  </a:cubicBezTo>
                  <a:close/>
                </a:path>
              </a:pathLst>
            </a:custGeom>
            <a:solidFill>
              <a:srgbClr val="A689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8" name="Freeform 455">
              <a:extLst>
                <a:ext uri="{FF2B5EF4-FFF2-40B4-BE49-F238E27FC236}">
                  <a16:creationId xmlns:a16="http://schemas.microsoft.com/office/drawing/2014/main" id="{75CFECCD-9C9E-57FB-A8FF-06CDAA97C279}"/>
                </a:ext>
              </a:extLst>
            </p:cNvPr>
            <p:cNvSpPr/>
            <p:nvPr/>
          </p:nvSpPr>
          <p:spPr bwMode="auto">
            <a:xfrm>
              <a:off x="4643438" y="2403475"/>
              <a:ext cx="65087" cy="31750"/>
            </a:xfrm>
            <a:custGeom>
              <a:avLst/>
              <a:gdLst>
                <a:gd name="T0" fmla="*/ 23 w 23"/>
                <a:gd name="T1" fmla="*/ 1 h 11"/>
                <a:gd name="T2" fmla="*/ 23 w 23"/>
                <a:gd name="T3" fmla="*/ 3 h 11"/>
                <a:gd name="T4" fmla="*/ 0 w 23"/>
                <a:gd name="T5" fmla="*/ 6 h 11"/>
                <a:gd name="T6" fmla="*/ 23 w 23"/>
                <a:gd name="T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1">
                  <a:moveTo>
                    <a:pt x="23" y="1"/>
                  </a:moveTo>
                  <a:cubicBezTo>
                    <a:pt x="23" y="1"/>
                    <a:pt x="23" y="2"/>
                    <a:pt x="23" y="3"/>
                  </a:cubicBezTo>
                  <a:cubicBezTo>
                    <a:pt x="16" y="4"/>
                    <a:pt x="9" y="11"/>
                    <a:pt x="0" y="6"/>
                  </a:cubicBezTo>
                  <a:cubicBezTo>
                    <a:pt x="8" y="4"/>
                    <a:pt x="15" y="0"/>
                    <a:pt x="23" y="1"/>
                  </a:cubicBezTo>
                  <a:close/>
                </a:path>
              </a:pathLst>
            </a:custGeom>
            <a:solidFill>
              <a:srgbClr val="684B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9" name="Freeform 456">
              <a:extLst>
                <a:ext uri="{FF2B5EF4-FFF2-40B4-BE49-F238E27FC236}">
                  <a16:creationId xmlns:a16="http://schemas.microsoft.com/office/drawing/2014/main" id="{0B8D0F8F-A9EA-E23B-E825-6FBE5AA332CE}"/>
                </a:ext>
              </a:extLst>
            </p:cNvPr>
            <p:cNvSpPr/>
            <p:nvPr/>
          </p:nvSpPr>
          <p:spPr bwMode="auto">
            <a:xfrm>
              <a:off x="4505325" y="2409825"/>
              <a:ext cx="53975" cy="30163"/>
            </a:xfrm>
            <a:custGeom>
              <a:avLst/>
              <a:gdLst>
                <a:gd name="T0" fmla="*/ 19 w 19"/>
                <a:gd name="T1" fmla="*/ 5 h 11"/>
                <a:gd name="T2" fmla="*/ 0 w 19"/>
                <a:gd name="T3" fmla="*/ 11 h 11"/>
                <a:gd name="T4" fmla="*/ 19 w 19"/>
                <a:gd name="T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1">
                  <a:moveTo>
                    <a:pt x="19" y="5"/>
                  </a:moveTo>
                  <a:cubicBezTo>
                    <a:pt x="14" y="6"/>
                    <a:pt x="8" y="8"/>
                    <a:pt x="0" y="11"/>
                  </a:cubicBezTo>
                  <a:cubicBezTo>
                    <a:pt x="6" y="2"/>
                    <a:pt x="12" y="0"/>
                    <a:pt x="19" y="5"/>
                  </a:cubicBezTo>
                  <a:close/>
                </a:path>
              </a:pathLst>
            </a:custGeom>
            <a:solidFill>
              <a:srgbClr val="886E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0" name="Freeform 457">
              <a:extLst>
                <a:ext uri="{FF2B5EF4-FFF2-40B4-BE49-F238E27FC236}">
                  <a16:creationId xmlns:a16="http://schemas.microsoft.com/office/drawing/2014/main" id="{523DED76-2725-2C4B-4F1A-FAC4E39E14FD}"/>
                </a:ext>
              </a:extLst>
            </p:cNvPr>
            <p:cNvSpPr/>
            <p:nvPr/>
          </p:nvSpPr>
          <p:spPr bwMode="auto">
            <a:xfrm>
              <a:off x="4519613" y="2438400"/>
              <a:ext cx="58737" cy="25400"/>
            </a:xfrm>
            <a:custGeom>
              <a:avLst/>
              <a:gdLst>
                <a:gd name="T0" fmla="*/ 21 w 21"/>
                <a:gd name="T1" fmla="*/ 0 h 9"/>
                <a:gd name="T2" fmla="*/ 0 w 21"/>
                <a:gd name="T3" fmla="*/ 6 h 9"/>
                <a:gd name="T4" fmla="*/ 21 w 21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9">
                  <a:moveTo>
                    <a:pt x="21" y="0"/>
                  </a:moveTo>
                  <a:cubicBezTo>
                    <a:pt x="13" y="8"/>
                    <a:pt x="8" y="9"/>
                    <a:pt x="0" y="6"/>
                  </a:cubicBezTo>
                  <a:cubicBezTo>
                    <a:pt x="6" y="4"/>
                    <a:pt x="11" y="3"/>
                    <a:pt x="21" y="0"/>
                  </a:cubicBezTo>
                  <a:close/>
                </a:path>
              </a:pathLst>
            </a:custGeom>
            <a:solidFill>
              <a:srgbClr val="786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1" name="Freeform 458">
              <a:extLst>
                <a:ext uri="{FF2B5EF4-FFF2-40B4-BE49-F238E27FC236}">
                  <a16:creationId xmlns:a16="http://schemas.microsoft.com/office/drawing/2014/main" id="{F48F9879-6DCF-EC67-12FC-5A04C9B72089}"/>
                </a:ext>
              </a:extLst>
            </p:cNvPr>
            <p:cNvSpPr/>
            <p:nvPr/>
          </p:nvSpPr>
          <p:spPr bwMode="auto">
            <a:xfrm>
              <a:off x="4330700" y="2486025"/>
              <a:ext cx="28575" cy="25400"/>
            </a:xfrm>
            <a:custGeom>
              <a:avLst/>
              <a:gdLst>
                <a:gd name="T0" fmla="*/ 10 w 10"/>
                <a:gd name="T1" fmla="*/ 3 h 9"/>
                <a:gd name="T2" fmla="*/ 3 w 10"/>
                <a:gd name="T3" fmla="*/ 9 h 9"/>
                <a:gd name="T4" fmla="*/ 0 w 10"/>
                <a:gd name="T5" fmla="*/ 6 h 9"/>
                <a:gd name="T6" fmla="*/ 3 w 10"/>
                <a:gd name="T7" fmla="*/ 3 h 9"/>
                <a:gd name="T8" fmla="*/ 3 w 10"/>
                <a:gd name="T9" fmla="*/ 3 h 9"/>
                <a:gd name="T10" fmla="*/ 10 w 10"/>
                <a:gd name="T1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9">
                  <a:moveTo>
                    <a:pt x="10" y="3"/>
                  </a:moveTo>
                  <a:cubicBezTo>
                    <a:pt x="10" y="8"/>
                    <a:pt x="5" y="6"/>
                    <a:pt x="3" y="9"/>
                  </a:cubicBezTo>
                  <a:cubicBezTo>
                    <a:pt x="1" y="9"/>
                    <a:pt x="1" y="8"/>
                    <a:pt x="0" y="6"/>
                  </a:cubicBezTo>
                  <a:cubicBezTo>
                    <a:pt x="1" y="5"/>
                    <a:pt x="1" y="4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1"/>
                    <a:pt x="8" y="0"/>
                    <a:pt x="10" y="3"/>
                  </a:cubicBezTo>
                  <a:close/>
                </a:path>
              </a:pathLst>
            </a:custGeom>
            <a:solidFill>
              <a:srgbClr val="523B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2" name="Freeform 459">
              <a:extLst>
                <a:ext uri="{FF2B5EF4-FFF2-40B4-BE49-F238E27FC236}">
                  <a16:creationId xmlns:a16="http://schemas.microsoft.com/office/drawing/2014/main" id="{68450A3E-9A9B-CF5C-A77D-8FFF41C6E36E}"/>
                </a:ext>
              </a:extLst>
            </p:cNvPr>
            <p:cNvSpPr/>
            <p:nvPr/>
          </p:nvSpPr>
          <p:spPr bwMode="auto">
            <a:xfrm>
              <a:off x="4305300" y="2497138"/>
              <a:ext cx="33337" cy="22225"/>
            </a:xfrm>
            <a:custGeom>
              <a:avLst/>
              <a:gdLst>
                <a:gd name="T0" fmla="*/ 12 w 12"/>
                <a:gd name="T1" fmla="*/ 5 h 8"/>
                <a:gd name="T2" fmla="*/ 12 w 12"/>
                <a:gd name="T3" fmla="*/ 5 h 8"/>
                <a:gd name="T4" fmla="*/ 7 w 12"/>
                <a:gd name="T5" fmla="*/ 8 h 8"/>
                <a:gd name="T6" fmla="*/ 0 w 12"/>
                <a:gd name="T7" fmla="*/ 3 h 8"/>
                <a:gd name="T8" fmla="*/ 2 w 12"/>
                <a:gd name="T9" fmla="*/ 1 h 8"/>
                <a:gd name="T10" fmla="*/ 12 w 12"/>
                <a:gd name="T1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8">
                  <a:moveTo>
                    <a:pt x="12" y="5"/>
                  </a:moveTo>
                  <a:cubicBezTo>
                    <a:pt x="12" y="5"/>
                    <a:pt x="12" y="5"/>
                    <a:pt x="12" y="5"/>
                  </a:cubicBezTo>
                  <a:cubicBezTo>
                    <a:pt x="10" y="6"/>
                    <a:pt x="9" y="7"/>
                    <a:pt x="7" y="8"/>
                  </a:cubicBezTo>
                  <a:cubicBezTo>
                    <a:pt x="4" y="7"/>
                    <a:pt x="1" y="7"/>
                    <a:pt x="0" y="3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6" y="0"/>
                    <a:pt x="10" y="1"/>
                    <a:pt x="12" y="5"/>
                  </a:cubicBezTo>
                  <a:close/>
                </a:path>
              </a:pathLst>
            </a:custGeom>
            <a:solidFill>
              <a:srgbClr val="7A6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3" name="Freeform 460">
              <a:extLst>
                <a:ext uri="{FF2B5EF4-FFF2-40B4-BE49-F238E27FC236}">
                  <a16:creationId xmlns:a16="http://schemas.microsoft.com/office/drawing/2014/main" id="{86D61E5E-1CEE-50EB-F540-ACAE12260E0D}"/>
                </a:ext>
              </a:extLst>
            </p:cNvPr>
            <p:cNvSpPr/>
            <p:nvPr/>
          </p:nvSpPr>
          <p:spPr bwMode="auto">
            <a:xfrm>
              <a:off x="4381500" y="2454275"/>
              <a:ext cx="22225" cy="17463"/>
            </a:xfrm>
            <a:custGeom>
              <a:avLst/>
              <a:gdLst>
                <a:gd name="T0" fmla="*/ 4 w 8"/>
                <a:gd name="T1" fmla="*/ 2 h 6"/>
                <a:gd name="T2" fmla="*/ 8 w 8"/>
                <a:gd name="T3" fmla="*/ 2 h 6"/>
                <a:gd name="T4" fmla="*/ 1 w 8"/>
                <a:gd name="T5" fmla="*/ 6 h 6"/>
                <a:gd name="T6" fmla="*/ 0 w 8"/>
                <a:gd name="T7" fmla="*/ 2 h 6"/>
                <a:gd name="T8" fmla="*/ 4 w 8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4" y="2"/>
                  </a:moveTo>
                  <a:cubicBezTo>
                    <a:pt x="6" y="2"/>
                    <a:pt x="7" y="2"/>
                    <a:pt x="8" y="2"/>
                  </a:cubicBezTo>
                  <a:cubicBezTo>
                    <a:pt x="7" y="5"/>
                    <a:pt x="4" y="6"/>
                    <a:pt x="1" y="6"/>
                  </a:cubicBezTo>
                  <a:cubicBezTo>
                    <a:pt x="1" y="5"/>
                    <a:pt x="1" y="4"/>
                    <a:pt x="0" y="2"/>
                  </a:cubicBezTo>
                  <a:cubicBezTo>
                    <a:pt x="1" y="1"/>
                    <a:pt x="3" y="0"/>
                    <a:pt x="4" y="2"/>
                  </a:cubicBezTo>
                  <a:close/>
                </a:path>
              </a:pathLst>
            </a:custGeom>
            <a:solidFill>
              <a:srgbClr val="CEB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4" name="Freeform 461">
              <a:extLst>
                <a:ext uri="{FF2B5EF4-FFF2-40B4-BE49-F238E27FC236}">
                  <a16:creationId xmlns:a16="http://schemas.microsoft.com/office/drawing/2014/main" id="{EA22EFC5-0873-4369-B260-7A5BFE890441}"/>
                </a:ext>
              </a:extLst>
            </p:cNvPr>
            <p:cNvSpPr/>
            <p:nvPr/>
          </p:nvSpPr>
          <p:spPr bwMode="auto">
            <a:xfrm>
              <a:off x="4337050" y="2479675"/>
              <a:ext cx="22225" cy="14288"/>
            </a:xfrm>
            <a:custGeom>
              <a:avLst/>
              <a:gdLst>
                <a:gd name="T0" fmla="*/ 8 w 8"/>
                <a:gd name="T1" fmla="*/ 5 h 5"/>
                <a:gd name="T2" fmla="*/ 1 w 8"/>
                <a:gd name="T3" fmla="*/ 5 h 5"/>
                <a:gd name="T4" fmla="*/ 0 w 8"/>
                <a:gd name="T5" fmla="*/ 1 h 5"/>
                <a:gd name="T6" fmla="*/ 4 w 8"/>
                <a:gd name="T7" fmla="*/ 1 h 5"/>
                <a:gd name="T8" fmla="*/ 8 w 8"/>
                <a:gd name="T9" fmla="*/ 2 h 5"/>
                <a:gd name="T10" fmla="*/ 8 w 8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8" y="5"/>
                  </a:moveTo>
                  <a:cubicBezTo>
                    <a:pt x="6" y="5"/>
                    <a:pt x="3" y="5"/>
                    <a:pt x="1" y="5"/>
                  </a:cubicBezTo>
                  <a:cubicBezTo>
                    <a:pt x="0" y="4"/>
                    <a:pt x="0" y="2"/>
                    <a:pt x="0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6" y="1"/>
                    <a:pt x="7" y="2"/>
                    <a:pt x="8" y="2"/>
                  </a:cubicBezTo>
                  <a:cubicBezTo>
                    <a:pt x="8" y="3"/>
                    <a:pt x="8" y="4"/>
                    <a:pt x="8" y="5"/>
                  </a:cubicBezTo>
                  <a:close/>
                </a:path>
              </a:pathLst>
            </a:custGeom>
            <a:solidFill>
              <a:srgbClr val="D4BB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5" name="Freeform 462">
              <a:extLst>
                <a:ext uri="{FF2B5EF4-FFF2-40B4-BE49-F238E27FC236}">
                  <a16:creationId xmlns:a16="http://schemas.microsoft.com/office/drawing/2014/main" id="{370B5FB1-FD1A-32D0-70C9-7DF18317B973}"/>
                </a:ext>
              </a:extLst>
            </p:cNvPr>
            <p:cNvSpPr/>
            <p:nvPr/>
          </p:nvSpPr>
          <p:spPr bwMode="auto">
            <a:xfrm>
              <a:off x="4130675" y="2652713"/>
              <a:ext cx="160337" cy="127000"/>
            </a:xfrm>
            <a:custGeom>
              <a:avLst/>
              <a:gdLst>
                <a:gd name="T0" fmla="*/ 45 w 57"/>
                <a:gd name="T1" fmla="*/ 44 h 45"/>
                <a:gd name="T2" fmla="*/ 0 w 57"/>
                <a:gd name="T3" fmla="*/ 31 h 45"/>
                <a:gd name="T4" fmla="*/ 17 w 57"/>
                <a:gd name="T5" fmla="*/ 0 h 45"/>
                <a:gd name="T6" fmla="*/ 18 w 57"/>
                <a:gd name="T7" fmla="*/ 4 h 45"/>
                <a:gd name="T8" fmla="*/ 28 w 57"/>
                <a:gd name="T9" fmla="*/ 18 h 45"/>
                <a:gd name="T10" fmla="*/ 46 w 57"/>
                <a:gd name="T11" fmla="*/ 28 h 45"/>
                <a:gd name="T12" fmla="*/ 53 w 57"/>
                <a:gd name="T13" fmla="*/ 33 h 45"/>
                <a:gd name="T14" fmla="*/ 45 w 57"/>
                <a:gd name="T15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45">
                  <a:moveTo>
                    <a:pt x="45" y="44"/>
                  </a:moveTo>
                  <a:cubicBezTo>
                    <a:pt x="29" y="44"/>
                    <a:pt x="17" y="29"/>
                    <a:pt x="0" y="31"/>
                  </a:cubicBezTo>
                  <a:cubicBezTo>
                    <a:pt x="5" y="21"/>
                    <a:pt x="4" y="7"/>
                    <a:pt x="17" y="0"/>
                  </a:cubicBezTo>
                  <a:cubicBezTo>
                    <a:pt x="17" y="1"/>
                    <a:pt x="17" y="2"/>
                    <a:pt x="18" y="4"/>
                  </a:cubicBezTo>
                  <a:cubicBezTo>
                    <a:pt x="24" y="7"/>
                    <a:pt x="25" y="13"/>
                    <a:pt x="28" y="18"/>
                  </a:cubicBezTo>
                  <a:cubicBezTo>
                    <a:pt x="33" y="24"/>
                    <a:pt x="40" y="24"/>
                    <a:pt x="46" y="28"/>
                  </a:cubicBezTo>
                  <a:cubicBezTo>
                    <a:pt x="48" y="29"/>
                    <a:pt x="51" y="31"/>
                    <a:pt x="53" y="33"/>
                  </a:cubicBezTo>
                  <a:cubicBezTo>
                    <a:pt x="57" y="41"/>
                    <a:pt x="54" y="45"/>
                    <a:pt x="45" y="44"/>
                  </a:cubicBezTo>
                  <a:close/>
                </a:path>
              </a:pathLst>
            </a:custGeom>
            <a:solidFill>
              <a:srgbClr val="D5B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6" name="Freeform 463">
              <a:extLst>
                <a:ext uri="{FF2B5EF4-FFF2-40B4-BE49-F238E27FC236}">
                  <a16:creationId xmlns:a16="http://schemas.microsoft.com/office/drawing/2014/main" id="{9AE76C9B-0CBF-0FB5-92A0-E0FE105BE3CF}"/>
                </a:ext>
              </a:extLst>
            </p:cNvPr>
            <p:cNvSpPr/>
            <p:nvPr/>
          </p:nvSpPr>
          <p:spPr bwMode="auto">
            <a:xfrm>
              <a:off x="4254500" y="2744788"/>
              <a:ext cx="47625" cy="53975"/>
            </a:xfrm>
            <a:custGeom>
              <a:avLst/>
              <a:gdLst>
                <a:gd name="T0" fmla="*/ 1 w 17"/>
                <a:gd name="T1" fmla="*/ 11 h 19"/>
                <a:gd name="T2" fmla="*/ 9 w 17"/>
                <a:gd name="T3" fmla="*/ 0 h 19"/>
                <a:gd name="T4" fmla="*/ 17 w 17"/>
                <a:gd name="T5" fmla="*/ 15 h 19"/>
                <a:gd name="T6" fmla="*/ 10 w 17"/>
                <a:gd name="T7" fmla="*/ 18 h 19"/>
                <a:gd name="T8" fmla="*/ 1 w 17"/>
                <a:gd name="T9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1" y="11"/>
                  </a:moveTo>
                  <a:cubicBezTo>
                    <a:pt x="6" y="9"/>
                    <a:pt x="9" y="5"/>
                    <a:pt x="9" y="0"/>
                  </a:cubicBezTo>
                  <a:cubicBezTo>
                    <a:pt x="17" y="2"/>
                    <a:pt x="11" y="12"/>
                    <a:pt x="17" y="15"/>
                  </a:cubicBezTo>
                  <a:cubicBezTo>
                    <a:pt x="15" y="16"/>
                    <a:pt x="13" y="17"/>
                    <a:pt x="10" y="18"/>
                  </a:cubicBezTo>
                  <a:cubicBezTo>
                    <a:pt x="7" y="16"/>
                    <a:pt x="0" y="19"/>
                    <a:pt x="1" y="11"/>
                  </a:cubicBezTo>
                  <a:close/>
                </a:path>
              </a:pathLst>
            </a:custGeom>
            <a:solidFill>
              <a:srgbClr val="C7B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7" name="Freeform 464">
              <a:extLst>
                <a:ext uri="{FF2B5EF4-FFF2-40B4-BE49-F238E27FC236}">
                  <a16:creationId xmlns:a16="http://schemas.microsoft.com/office/drawing/2014/main" id="{A8171854-6EE9-8BBE-771F-844B405CC506}"/>
                </a:ext>
              </a:extLst>
            </p:cNvPr>
            <p:cNvSpPr/>
            <p:nvPr/>
          </p:nvSpPr>
          <p:spPr bwMode="auto">
            <a:xfrm>
              <a:off x="4200525" y="2697163"/>
              <a:ext cx="60325" cy="36513"/>
            </a:xfrm>
            <a:custGeom>
              <a:avLst/>
              <a:gdLst>
                <a:gd name="T0" fmla="*/ 21 w 21"/>
                <a:gd name="T1" fmla="*/ 12 h 13"/>
                <a:gd name="T2" fmla="*/ 0 w 21"/>
                <a:gd name="T3" fmla="*/ 5 h 13"/>
                <a:gd name="T4" fmla="*/ 13 w 21"/>
                <a:gd name="T5" fmla="*/ 3 h 13"/>
                <a:gd name="T6" fmla="*/ 20 w 21"/>
                <a:gd name="T7" fmla="*/ 8 h 13"/>
                <a:gd name="T8" fmla="*/ 21 w 21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3">
                  <a:moveTo>
                    <a:pt x="21" y="12"/>
                  </a:moveTo>
                  <a:cubicBezTo>
                    <a:pt x="14" y="10"/>
                    <a:pt x="5" y="13"/>
                    <a:pt x="0" y="5"/>
                  </a:cubicBezTo>
                  <a:cubicBezTo>
                    <a:pt x="3" y="0"/>
                    <a:pt x="8" y="0"/>
                    <a:pt x="13" y="3"/>
                  </a:cubicBezTo>
                  <a:cubicBezTo>
                    <a:pt x="15" y="5"/>
                    <a:pt x="18" y="7"/>
                    <a:pt x="20" y="8"/>
                  </a:cubicBezTo>
                  <a:cubicBezTo>
                    <a:pt x="21" y="9"/>
                    <a:pt x="21" y="10"/>
                    <a:pt x="21" y="12"/>
                  </a:cubicBezTo>
                  <a:close/>
                </a:path>
              </a:pathLst>
            </a:custGeom>
            <a:solidFill>
              <a:srgbClr val="B69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8" name="Freeform 465">
              <a:extLst>
                <a:ext uri="{FF2B5EF4-FFF2-40B4-BE49-F238E27FC236}">
                  <a16:creationId xmlns:a16="http://schemas.microsoft.com/office/drawing/2014/main" id="{C6DB5577-C1E4-53AD-E71C-CEE4FDC837BD}"/>
                </a:ext>
              </a:extLst>
            </p:cNvPr>
            <p:cNvSpPr/>
            <p:nvPr/>
          </p:nvSpPr>
          <p:spPr bwMode="auto">
            <a:xfrm>
              <a:off x="4279900" y="2474913"/>
              <a:ext cx="31750" cy="33338"/>
            </a:xfrm>
            <a:custGeom>
              <a:avLst/>
              <a:gdLst>
                <a:gd name="T0" fmla="*/ 0 w 11"/>
                <a:gd name="T1" fmla="*/ 0 h 12"/>
                <a:gd name="T2" fmla="*/ 5 w 11"/>
                <a:gd name="T3" fmla="*/ 0 h 12"/>
                <a:gd name="T4" fmla="*/ 8 w 11"/>
                <a:gd name="T5" fmla="*/ 3 h 12"/>
                <a:gd name="T6" fmla="*/ 8 w 11"/>
                <a:gd name="T7" fmla="*/ 3 h 12"/>
                <a:gd name="T8" fmla="*/ 11 w 11"/>
                <a:gd name="T9" fmla="*/ 7 h 12"/>
                <a:gd name="T10" fmla="*/ 8 w 11"/>
                <a:gd name="T11" fmla="*/ 11 h 12"/>
                <a:gd name="T12" fmla="*/ 9 w 11"/>
                <a:gd name="T13" fmla="*/ 11 h 12"/>
                <a:gd name="T14" fmla="*/ 5 w 11"/>
                <a:gd name="T15" fmla="*/ 12 h 12"/>
                <a:gd name="T16" fmla="*/ 0 w 11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2">
                  <a:moveTo>
                    <a:pt x="0" y="0"/>
                  </a:moveTo>
                  <a:cubicBezTo>
                    <a:pt x="2" y="0"/>
                    <a:pt x="3" y="0"/>
                    <a:pt x="5" y="0"/>
                  </a:cubicBezTo>
                  <a:cubicBezTo>
                    <a:pt x="6" y="0"/>
                    <a:pt x="7" y="2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0" y="4"/>
                    <a:pt x="10" y="5"/>
                    <a:pt x="11" y="7"/>
                  </a:cubicBezTo>
                  <a:cubicBezTo>
                    <a:pt x="10" y="9"/>
                    <a:pt x="10" y="10"/>
                    <a:pt x="8" y="11"/>
                  </a:cubicBezTo>
                  <a:cubicBezTo>
                    <a:pt x="8" y="11"/>
                    <a:pt x="9" y="11"/>
                    <a:pt x="9" y="11"/>
                  </a:cubicBezTo>
                  <a:cubicBezTo>
                    <a:pt x="7" y="11"/>
                    <a:pt x="6" y="11"/>
                    <a:pt x="5" y="12"/>
                  </a:cubicBezTo>
                  <a:cubicBezTo>
                    <a:pt x="3" y="8"/>
                    <a:pt x="2" y="4"/>
                    <a:pt x="0" y="0"/>
                  </a:cubicBezTo>
                  <a:close/>
                </a:path>
              </a:pathLst>
            </a:custGeom>
            <a:solidFill>
              <a:srgbClr val="8B7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9" name="Freeform 466">
              <a:extLst>
                <a:ext uri="{FF2B5EF4-FFF2-40B4-BE49-F238E27FC236}">
                  <a16:creationId xmlns:a16="http://schemas.microsoft.com/office/drawing/2014/main" id="{93A43359-4231-FA86-AC70-95D8AB045C90}"/>
                </a:ext>
              </a:extLst>
            </p:cNvPr>
            <p:cNvSpPr/>
            <p:nvPr/>
          </p:nvSpPr>
          <p:spPr bwMode="auto">
            <a:xfrm>
              <a:off x="3965575" y="2566988"/>
              <a:ext cx="103187" cy="28575"/>
            </a:xfrm>
            <a:custGeom>
              <a:avLst/>
              <a:gdLst>
                <a:gd name="T0" fmla="*/ 0 w 37"/>
                <a:gd name="T1" fmla="*/ 10 h 10"/>
                <a:gd name="T2" fmla="*/ 37 w 37"/>
                <a:gd name="T3" fmla="*/ 4 h 10"/>
                <a:gd name="T4" fmla="*/ 0 w 37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10">
                  <a:moveTo>
                    <a:pt x="0" y="10"/>
                  </a:moveTo>
                  <a:cubicBezTo>
                    <a:pt x="13" y="0"/>
                    <a:pt x="23" y="1"/>
                    <a:pt x="37" y="4"/>
                  </a:cubicBezTo>
                  <a:cubicBezTo>
                    <a:pt x="23" y="6"/>
                    <a:pt x="13" y="8"/>
                    <a:pt x="0" y="10"/>
                  </a:cubicBezTo>
                  <a:close/>
                </a:path>
              </a:pathLst>
            </a:custGeom>
            <a:solidFill>
              <a:srgbClr val="8B6F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0" name="Freeform 467">
              <a:extLst>
                <a:ext uri="{FF2B5EF4-FFF2-40B4-BE49-F238E27FC236}">
                  <a16:creationId xmlns:a16="http://schemas.microsoft.com/office/drawing/2014/main" id="{3651EA85-7D4D-A6DE-1F29-2B51E5305B50}"/>
                </a:ext>
              </a:extLst>
            </p:cNvPr>
            <p:cNvSpPr/>
            <p:nvPr/>
          </p:nvSpPr>
          <p:spPr bwMode="auto">
            <a:xfrm>
              <a:off x="3900488" y="2562225"/>
              <a:ext cx="33337" cy="11113"/>
            </a:xfrm>
            <a:custGeom>
              <a:avLst/>
              <a:gdLst>
                <a:gd name="T0" fmla="*/ 0 w 12"/>
                <a:gd name="T1" fmla="*/ 1 h 4"/>
                <a:gd name="T2" fmla="*/ 7 w 12"/>
                <a:gd name="T3" fmla="*/ 0 h 4"/>
                <a:gd name="T4" fmla="*/ 12 w 12"/>
                <a:gd name="T5" fmla="*/ 0 h 4"/>
                <a:gd name="T6" fmla="*/ 4 w 12"/>
                <a:gd name="T7" fmla="*/ 4 h 4"/>
                <a:gd name="T8" fmla="*/ 0 w 12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0" y="1"/>
                  </a:moveTo>
                  <a:cubicBezTo>
                    <a:pt x="2" y="0"/>
                    <a:pt x="5" y="0"/>
                    <a:pt x="7" y="0"/>
                  </a:cubicBezTo>
                  <a:cubicBezTo>
                    <a:pt x="9" y="0"/>
                    <a:pt x="11" y="0"/>
                    <a:pt x="12" y="0"/>
                  </a:cubicBezTo>
                  <a:cubicBezTo>
                    <a:pt x="11" y="4"/>
                    <a:pt x="7" y="4"/>
                    <a:pt x="4" y="4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7358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1" name="Freeform 468">
              <a:extLst>
                <a:ext uri="{FF2B5EF4-FFF2-40B4-BE49-F238E27FC236}">
                  <a16:creationId xmlns:a16="http://schemas.microsoft.com/office/drawing/2014/main" id="{DFE8C9CF-E7EE-4FD6-A9B4-FC13FB6B58D3}"/>
                </a:ext>
              </a:extLst>
            </p:cNvPr>
            <p:cNvSpPr/>
            <p:nvPr/>
          </p:nvSpPr>
          <p:spPr bwMode="auto">
            <a:xfrm>
              <a:off x="3865563" y="2573338"/>
              <a:ext cx="20637" cy="14288"/>
            </a:xfrm>
            <a:custGeom>
              <a:avLst/>
              <a:gdLst>
                <a:gd name="T0" fmla="*/ 0 w 7"/>
                <a:gd name="T1" fmla="*/ 0 h 5"/>
                <a:gd name="T2" fmla="*/ 7 w 7"/>
                <a:gd name="T3" fmla="*/ 0 h 5"/>
                <a:gd name="T4" fmla="*/ 7 w 7"/>
                <a:gd name="T5" fmla="*/ 4 h 5"/>
                <a:gd name="T6" fmla="*/ 0 w 7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0" y="0"/>
                  </a:moveTo>
                  <a:cubicBezTo>
                    <a:pt x="2" y="0"/>
                    <a:pt x="5" y="0"/>
                    <a:pt x="7" y="0"/>
                  </a:cubicBezTo>
                  <a:cubicBezTo>
                    <a:pt x="7" y="1"/>
                    <a:pt x="7" y="2"/>
                    <a:pt x="7" y="4"/>
                  </a:cubicBezTo>
                  <a:cubicBezTo>
                    <a:pt x="4" y="4"/>
                    <a:pt x="1" y="5"/>
                    <a:pt x="0" y="0"/>
                  </a:cubicBezTo>
                  <a:close/>
                </a:path>
              </a:pathLst>
            </a:custGeom>
            <a:solidFill>
              <a:srgbClr val="785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2" name="Freeform 469">
              <a:extLst>
                <a:ext uri="{FF2B5EF4-FFF2-40B4-BE49-F238E27FC236}">
                  <a16:creationId xmlns:a16="http://schemas.microsoft.com/office/drawing/2014/main" id="{75E27793-16CC-7AD7-8997-E67494792F6B}"/>
                </a:ext>
              </a:extLst>
            </p:cNvPr>
            <p:cNvSpPr/>
            <p:nvPr/>
          </p:nvSpPr>
          <p:spPr bwMode="auto">
            <a:xfrm>
              <a:off x="4164013" y="2257425"/>
              <a:ext cx="31750" cy="36513"/>
            </a:xfrm>
            <a:custGeom>
              <a:avLst/>
              <a:gdLst>
                <a:gd name="T0" fmla="*/ 9 w 11"/>
                <a:gd name="T1" fmla="*/ 4 h 13"/>
                <a:gd name="T2" fmla="*/ 9 w 11"/>
                <a:gd name="T3" fmla="*/ 8 h 13"/>
                <a:gd name="T4" fmla="*/ 5 w 11"/>
                <a:gd name="T5" fmla="*/ 12 h 13"/>
                <a:gd name="T6" fmla="*/ 6 w 11"/>
                <a:gd name="T7" fmla="*/ 12 h 13"/>
                <a:gd name="T8" fmla="*/ 1 w 11"/>
                <a:gd name="T9" fmla="*/ 12 h 13"/>
                <a:gd name="T10" fmla="*/ 1 w 11"/>
                <a:gd name="T11" fmla="*/ 8 h 13"/>
                <a:gd name="T12" fmla="*/ 2 w 11"/>
                <a:gd name="T13" fmla="*/ 3 h 13"/>
                <a:gd name="T14" fmla="*/ 5 w 11"/>
                <a:gd name="T15" fmla="*/ 0 h 13"/>
                <a:gd name="T16" fmla="*/ 10 w 11"/>
                <a:gd name="T17" fmla="*/ 0 h 13"/>
                <a:gd name="T18" fmla="*/ 11 w 11"/>
                <a:gd name="T19" fmla="*/ 3 h 13"/>
                <a:gd name="T20" fmla="*/ 9 w 11"/>
                <a:gd name="T2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13">
                  <a:moveTo>
                    <a:pt x="9" y="4"/>
                  </a:moveTo>
                  <a:cubicBezTo>
                    <a:pt x="9" y="5"/>
                    <a:pt x="9" y="7"/>
                    <a:pt x="9" y="8"/>
                  </a:cubicBezTo>
                  <a:cubicBezTo>
                    <a:pt x="8" y="9"/>
                    <a:pt x="7" y="11"/>
                    <a:pt x="5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4" y="13"/>
                    <a:pt x="3" y="13"/>
                    <a:pt x="1" y="12"/>
                  </a:cubicBezTo>
                  <a:cubicBezTo>
                    <a:pt x="0" y="11"/>
                    <a:pt x="0" y="9"/>
                    <a:pt x="1" y="8"/>
                  </a:cubicBezTo>
                  <a:cubicBezTo>
                    <a:pt x="2" y="6"/>
                    <a:pt x="2" y="5"/>
                    <a:pt x="2" y="3"/>
                  </a:cubicBezTo>
                  <a:cubicBezTo>
                    <a:pt x="3" y="2"/>
                    <a:pt x="4" y="1"/>
                    <a:pt x="5" y="0"/>
                  </a:cubicBezTo>
                  <a:cubicBezTo>
                    <a:pt x="7" y="0"/>
                    <a:pt x="8" y="0"/>
                    <a:pt x="10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0" y="4"/>
                    <a:pt x="10" y="4"/>
                    <a:pt x="9" y="4"/>
                  </a:cubicBezTo>
                  <a:close/>
                </a:path>
              </a:pathLst>
            </a:custGeom>
            <a:solidFill>
              <a:srgbClr val="C0A6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3" name="Freeform 470">
              <a:extLst>
                <a:ext uri="{FF2B5EF4-FFF2-40B4-BE49-F238E27FC236}">
                  <a16:creationId xmlns:a16="http://schemas.microsoft.com/office/drawing/2014/main" id="{AE285123-9BCA-9324-C52A-C968A75697ED}"/>
                </a:ext>
              </a:extLst>
            </p:cNvPr>
            <p:cNvSpPr/>
            <p:nvPr/>
          </p:nvSpPr>
          <p:spPr bwMode="auto">
            <a:xfrm>
              <a:off x="4137025" y="2311400"/>
              <a:ext cx="22225" cy="25400"/>
            </a:xfrm>
            <a:custGeom>
              <a:avLst/>
              <a:gdLst>
                <a:gd name="T0" fmla="*/ 8 w 8"/>
                <a:gd name="T1" fmla="*/ 2 h 9"/>
                <a:gd name="T2" fmla="*/ 7 w 8"/>
                <a:gd name="T3" fmla="*/ 5 h 9"/>
                <a:gd name="T4" fmla="*/ 8 w 8"/>
                <a:gd name="T5" fmla="*/ 9 h 9"/>
                <a:gd name="T6" fmla="*/ 0 w 8"/>
                <a:gd name="T7" fmla="*/ 5 h 9"/>
                <a:gd name="T8" fmla="*/ 4 w 8"/>
                <a:gd name="T9" fmla="*/ 1 h 9"/>
                <a:gd name="T10" fmla="*/ 3 w 8"/>
                <a:gd name="T11" fmla="*/ 1 h 9"/>
                <a:gd name="T12" fmla="*/ 8 w 8"/>
                <a:gd name="T1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2"/>
                  </a:moveTo>
                  <a:cubicBezTo>
                    <a:pt x="8" y="3"/>
                    <a:pt x="8" y="4"/>
                    <a:pt x="7" y="5"/>
                  </a:cubicBezTo>
                  <a:cubicBezTo>
                    <a:pt x="8" y="6"/>
                    <a:pt x="8" y="8"/>
                    <a:pt x="8" y="9"/>
                  </a:cubicBezTo>
                  <a:cubicBezTo>
                    <a:pt x="4" y="9"/>
                    <a:pt x="1" y="9"/>
                    <a:pt x="0" y="5"/>
                  </a:cubicBezTo>
                  <a:cubicBezTo>
                    <a:pt x="1" y="3"/>
                    <a:pt x="2" y="2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5" y="0"/>
                    <a:pt x="6" y="0"/>
                    <a:pt x="8" y="2"/>
                  </a:cubicBezTo>
                  <a:close/>
                </a:path>
              </a:pathLst>
            </a:custGeom>
            <a:solidFill>
              <a:srgbClr val="BCA2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4" name="Freeform 471">
              <a:extLst>
                <a:ext uri="{FF2B5EF4-FFF2-40B4-BE49-F238E27FC236}">
                  <a16:creationId xmlns:a16="http://schemas.microsoft.com/office/drawing/2014/main" id="{B2261E46-80BA-EBCD-7D2B-37671A087C84}"/>
                </a:ext>
              </a:extLst>
            </p:cNvPr>
            <p:cNvSpPr/>
            <p:nvPr/>
          </p:nvSpPr>
          <p:spPr bwMode="auto">
            <a:xfrm>
              <a:off x="4189413" y="2257425"/>
              <a:ext cx="25400" cy="11113"/>
            </a:xfrm>
            <a:custGeom>
              <a:avLst/>
              <a:gdLst>
                <a:gd name="T0" fmla="*/ 0 w 9"/>
                <a:gd name="T1" fmla="*/ 4 h 4"/>
                <a:gd name="T2" fmla="*/ 1 w 9"/>
                <a:gd name="T3" fmla="*/ 0 h 4"/>
                <a:gd name="T4" fmla="*/ 9 w 9"/>
                <a:gd name="T5" fmla="*/ 0 h 4"/>
                <a:gd name="T6" fmla="*/ 8 w 9"/>
                <a:gd name="T7" fmla="*/ 4 h 4"/>
                <a:gd name="T8" fmla="*/ 5 w 9"/>
                <a:gd name="T9" fmla="*/ 4 h 4"/>
                <a:gd name="T10" fmla="*/ 0 w 9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0" y="4"/>
                  </a:moveTo>
                  <a:cubicBezTo>
                    <a:pt x="0" y="3"/>
                    <a:pt x="1" y="1"/>
                    <a:pt x="1" y="0"/>
                  </a:cubicBezTo>
                  <a:cubicBezTo>
                    <a:pt x="3" y="0"/>
                    <a:pt x="6" y="0"/>
                    <a:pt x="9" y="0"/>
                  </a:cubicBezTo>
                  <a:cubicBezTo>
                    <a:pt x="8" y="1"/>
                    <a:pt x="8" y="3"/>
                    <a:pt x="8" y="4"/>
                  </a:cubicBezTo>
                  <a:cubicBezTo>
                    <a:pt x="7" y="4"/>
                    <a:pt x="6" y="4"/>
                    <a:pt x="5" y="4"/>
                  </a:cubicBezTo>
                  <a:cubicBezTo>
                    <a:pt x="3" y="4"/>
                    <a:pt x="2" y="4"/>
                    <a:pt x="0" y="4"/>
                  </a:cubicBezTo>
                  <a:close/>
                </a:path>
              </a:pathLst>
            </a:custGeom>
            <a:solidFill>
              <a:srgbClr val="DFC0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5" name="Freeform 472">
              <a:extLst>
                <a:ext uri="{FF2B5EF4-FFF2-40B4-BE49-F238E27FC236}">
                  <a16:creationId xmlns:a16="http://schemas.microsoft.com/office/drawing/2014/main" id="{20FAC0CB-4D66-4F7B-A482-1F4103C3E74D}"/>
                </a:ext>
              </a:extLst>
            </p:cNvPr>
            <p:cNvSpPr/>
            <p:nvPr/>
          </p:nvSpPr>
          <p:spPr bwMode="auto">
            <a:xfrm>
              <a:off x="4137025" y="2312988"/>
              <a:ext cx="11112" cy="12700"/>
            </a:xfrm>
            <a:custGeom>
              <a:avLst/>
              <a:gdLst>
                <a:gd name="T0" fmla="*/ 4 w 4"/>
                <a:gd name="T1" fmla="*/ 0 h 4"/>
                <a:gd name="T2" fmla="*/ 0 w 4"/>
                <a:gd name="T3" fmla="*/ 4 h 4"/>
                <a:gd name="T4" fmla="*/ 4 w 4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4" y="2"/>
                    <a:pt x="2" y="4"/>
                    <a:pt x="0" y="4"/>
                  </a:cubicBezTo>
                  <a:cubicBezTo>
                    <a:pt x="1" y="2"/>
                    <a:pt x="2" y="1"/>
                    <a:pt x="4" y="0"/>
                  </a:cubicBezTo>
                  <a:close/>
                </a:path>
              </a:pathLst>
            </a:custGeom>
            <a:solidFill>
              <a:srgbClr val="684A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6" name="Freeform 473">
              <a:extLst>
                <a:ext uri="{FF2B5EF4-FFF2-40B4-BE49-F238E27FC236}">
                  <a16:creationId xmlns:a16="http://schemas.microsoft.com/office/drawing/2014/main" id="{4F423190-0262-AAE3-EE7B-1A9BC097C5DF}"/>
                </a:ext>
              </a:extLst>
            </p:cNvPr>
            <p:cNvSpPr/>
            <p:nvPr/>
          </p:nvSpPr>
          <p:spPr bwMode="auto">
            <a:xfrm>
              <a:off x="4156075" y="2279650"/>
              <a:ext cx="11112" cy="14288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3 h 5"/>
                <a:gd name="T4" fmla="*/ 4 w 4"/>
                <a:gd name="T5" fmla="*/ 5 h 5"/>
                <a:gd name="T6" fmla="*/ 2 w 4"/>
                <a:gd name="T7" fmla="*/ 5 h 5"/>
                <a:gd name="T8" fmla="*/ 0 w 4"/>
                <a:gd name="T9" fmla="*/ 4 h 5"/>
                <a:gd name="T10" fmla="*/ 4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cubicBezTo>
                    <a:pt x="4" y="1"/>
                    <a:pt x="4" y="2"/>
                    <a:pt x="4" y="3"/>
                  </a:cubicBezTo>
                  <a:cubicBezTo>
                    <a:pt x="4" y="3"/>
                    <a:pt x="4" y="5"/>
                    <a:pt x="4" y="5"/>
                  </a:cubicBezTo>
                  <a:cubicBezTo>
                    <a:pt x="4" y="5"/>
                    <a:pt x="2" y="5"/>
                    <a:pt x="2" y="5"/>
                  </a:cubicBezTo>
                  <a:cubicBezTo>
                    <a:pt x="2" y="5"/>
                    <a:pt x="0" y="4"/>
                    <a:pt x="0" y="4"/>
                  </a:cubicBezTo>
                  <a:cubicBezTo>
                    <a:pt x="2" y="2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FC1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7" name="Freeform 474">
              <a:extLst>
                <a:ext uri="{FF2B5EF4-FFF2-40B4-BE49-F238E27FC236}">
                  <a16:creationId xmlns:a16="http://schemas.microsoft.com/office/drawing/2014/main" id="{99FCF7CE-6F61-68A8-4029-0EF5046BFEF1}"/>
                </a:ext>
              </a:extLst>
            </p:cNvPr>
            <p:cNvSpPr/>
            <p:nvPr/>
          </p:nvSpPr>
          <p:spPr bwMode="auto">
            <a:xfrm>
              <a:off x="4170363" y="2257425"/>
              <a:ext cx="7937" cy="7938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3 h 3"/>
                <a:gd name="T4" fmla="*/ 3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3" y="3"/>
                    <a:pt x="2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523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8" name="Freeform 475">
              <a:extLst>
                <a:ext uri="{FF2B5EF4-FFF2-40B4-BE49-F238E27FC236}">
                  <a16:creationId xmlns:a16="http://schemas.microsoft.com/office/drawing/2014/main" id="{7A8043A6-E596-58DE-F0E3-9DDD15C262E8}"/>
                </a:ext>
              </a:extLst>
            </p:cNvPr>
            <p:cNvSpPr/>
            <p:nvPr/>
          </p:nvSpPr>
          <p:spPr bwMode="auto">
            <a:xfrm>
              <a:off x="4144963" y="2300288"/>
              <a:ext cx="17462" cy="15875"/>
            </a:xfrm>
            <a:custGeom>
              <a:avLst/>
              <a:gdLst>
                <a:gd name="T0" fmla="*/ 5 w 6"/>
                <a:gd name="T1" fmla="*/ 6 h 6"/>
                <a:gd name="T2" fmla="*/ 0 w 6"/>
                <a:gd name="T3" fmla="*/ 5 h 6"/>
                <a:gd name="T4" fmla="*/ 1 w 6"/>
                <a:gd name="T5" fmla="*/ 1 h 6"/>
                <a:gd name="T6" fmla="*/ 5 w 6"/>
                <a:gd name="T7" fmla="*/ 0 h 6"/>
                <a:gd name="T8" fmla="*/ 4 w 6"/>
                <a:gd name="T9" fmla="*/ 5 h 6"/>
                <a:gd name="T10" fmla="*/ 5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5" y="6"/>
                  </a:moveTo>
                  <a:cubicBezTo>
                    <a:pt x="3" y="5"/>
                    <a:pt x="2" y="5"/>
                    <a:pt x="0" y="5"/>
                  </a:cubicBezTo>
                  <a:cubicBezTo>
                    <a:pt x="0" y="4"/>
                    <a:pt x="0" y="3"/>
                    <a:pt x="1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6" y="2"/>
                    <a:pt x="6" y="4"/>
                    <a:pt x="4" y="5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6649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9" name="Freeform 476">
              <a:extLst>
                <a:ext uri="{FF2B5EF4-FFF2-40B4-BE49-F238E27FC236}">
                  <a16:creationId xmlns:a16="http://schemas.microsoft.com/office/drawing/2014/main" id="{82EAF0BE-873A-9493-DBFF-EC0CE62A4FE6}"/>
                </a:ext>
              </a:extLst>
            </p:cNvPr>
            <p:cNvSpPr/>
            <p:nvPr/>
          </p:nvSpPr>
          <p:spPr bwMode="auto">
            <a:xfrm>
              <a:off x="4148138" y="2290763"/>
              <a:ext cx="14287" cy="11113"/>
            </a:xfrm>
            <a:custGeom>
              <a:avLst/>
              <a:gdLst>
                <a:gd name="T0" fmla="*/ 3 w 5"/>
                <a:gd name="T1" fmla="*/ 4 h 4"/>
                <a:gd name="T2" fmla="*/ 0 w 5"/>
                <a:gd name="T3" fmla="*/ 4 h 4"/>
                <a:gd name="T4" fmla="*/ 3 w 5"/>
                <a:gd name="T5" fmla="*/ 0 h 4"/>
                <a:gd name="T6" fmla="*/ 4 w 5"/>
                <a:gd name="T7" fmla="*/ 0 h 4"/>
                <a:gd name="T8" fmla="*/ 5 w 5"/>
                <a:gd name="T9" fmla="*/ 3 h 4"/>
                <a:gd name="T10" fmla="*/ 3 w 5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cubicBezTo>
                    <a:pt x="2" y="4"/>
                    <a:pt x="1" y="4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4" y="3"/>
                    <a:pt x="4" y="4"/>
                    <a:pt x="3" y="4"/>
                  </a:cubicBezTo>
                  <a:close/>
                </a:path>
              </a:pathLst>
            </a:custGeom>
            <a:solidFill>
              <a:srgbClr val="D7B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0" name="Freeform 477">
              <a:extLst>
                <a:ext uri="{FF2B5EF4-FFF2-40B4-BE49-F238E27FC236}">
                  <a16:creationId xmlns:a16="http://schemas.microsoft.com/office/drawing/2014/main" id="{E55ACF39-1336-69AA-9A9F-19DDB979EDD6}"/>
                </a:ext>
              </a:extLst>
            </p:cNvPr>
            <p:cNvSpPr/>
            <p:nvPr/>
          </p:nvSpPr>
          <p:spPr bwMode="auto">
            <a:xfrm>
              <a:off x="4178300" y="2279650"/>
              <a:ext cx="11112" cy="11113"/>
            </a:xfrm>
            <a:custGeom>
              <a:avLst/>
              <a:gdLst>
                <a:gd name="T0" fmla="*/ 0 w 4"/>
                <a:gd name="T1" fmla="*/ 4 h 4"/>
                <a:gd name="T2" fmla="*/ 4 w 4"/>
                <a:gd name="T3" fmla="*/ 0 h 4"/>
                <a:gd name="T4" fmla="*/ 0 w 4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cubicBezTo>
                    <a:pt x="2" y="3"/>
                    <a:pt x="3" y="1"/>
                    <a:pt x="4" y="0"/>
                  </a:cubicBezTo>
                  <a:cubicBezTo>
                    <a:pt x="3" y="1"/>
                    <a:pt x="2" y="3"/>
                    <a:pt x="0" y="4"/>
                  </a:cubicBezTo>
                  <a:close/>
                </a:path>
              </a:pathLst>
            </a:custGeom>
            <a:solidFill>
              <a:srgbClr val="533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1" name="Freeform 478">
              <a:extLst>
                <a:ext uri="{FF2B5EF4-FFF2-40B4-BE49-F238E27FC236}">
                  <a16:creationId xmlns:a16="http://schemas.microsoft.com/office/drawing/2014/main" id="{E8A3EB4C-B48B-7D71-D3FF-E54431CCECF5}"/>
                </a:ext>
              </a:extLst>
            </p:cNvPr>
            <p:cNvSpPr/>
            <p:nvPr/>
          </p:nvSpPr>
          <p:spPr bwMode="auto">
            <a:xfrm>
              <a:off x="4164013" y="2287588"/>
              <a:ext cx="17462" cy="14288"/>
            </a:xfrm>
            <a:custGeom>
              <a:avLst/>
              <a:gdLst>
                <a:gd name="T0" fmla="*/ 1 w 6"/>
                <a:gd name="T1" fmla="*/ 0 h 5"/>
                <a:gd name="T2" fmla="*/ 6 w 6"/>
                <a:gd name="T3" fmla="*/ 1 h 5"/>
                <a:gd name="T4" fmla="*/ 5 w 6"/>
                <a:gd name="T5" fmla="*/ 4 h 5"/>
                <a:gd name="T6" fmla="*/ 1 w 6"/>
                <a:gd name="T7" fmla="*/ 5 h 5"/>
                <a:gd name="T8" fmla="*/ 0 w 6"/>
                <a:gd name="T9" fmla="*/ 2 h 5"/>
                <a:gd name="T10" fmla="*/ 2 w 6"/>
                <a:gd name="T11" fmla="*/ 1 h 5"/>
                <a:gd name="T12" fmla="*/ 1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1" y="0"/>
                  </a:moveTo>
                  <a:cubicBezTo>
                    <a:pt x="3" y="1"/>
                    <a:pt x="4" y="1"/>
                    <a:pt x="6" y="1"/>
                  </a:cubicBezTo>
                  <a:cubicBezTo>
                    <a:pt x="5" y="2"/>
                    <a:pt x="5" y="3"/>
                    <a:pt x="5" y="4"/>
                  </a:cubicBezTo>
                  <a:cubicBezTo>
                    <a:pt x="4" y="5"/>
                    <a:pt x="3" y="5"/>
                    <a:pt x="1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2"/>
                    <a:pt x="1" y="1"/>
                    <a:pt x="2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24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2" name="Freeform 479">
              <a:extLst>
                <a:ext uri="{FF2B5EF4-FFF2-40B4-BE49-F238E27FC236}">
                  <a16:creationId xmlns:a16="http://schemas.microsoft.com/office/drawing/2014/main" id="{AE7B2C48-797C-BA9A-1045-A37F19AC9D2E}"/>
                </a:ext>
              </a:extLst>
            </p:cNvPr>
            <p:cNvSpPr/>
            <p:nvPr/>
          </p:nvSpPr>
          <p:spPr bwMode="auto">
            <a:xfrm>
              <a:off x="4294188" y="2471738"/>
              <a:ext cx="7937" cy="11113"/>
            </a:xfrm>
            <a:custGeom>
              <a:avLst/>
              <a:gdLst>
                <a:gd name="T0" fmla="*/ 3 w 3"/>
                <a:gd name="T1" fmla="*/ 4 h 4"/>
                <a:gd name="T2" fmla="*/ 0 w 3"/>
                <a:gd name="T3" fmla="*/ 1 h 4"/>
                <a:gd name="T4" fmla="*/ 3 w 3"/>
                <a:gd name="T5" fmla="*/ 0 h 4"/>
                <a:gd name="T6" fmla="*/ 3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cubicBezTo>
                    <a:pt x="2" y="3"/>
                    <a:pt x="1" y="2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1"/>
                    <a:pt x="3" y="2"/>
                    <a:pt x="3" y="4"/>
                  </a:cubicBezTo>
                  <a:close/>
                </a:path>
              </a:pathLst>
            </a:custGeom>
            <a:solidFill>
              <a:srgbClr val="503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3" name="Freeform 480">
              <a:extLst>
                <a:ext uri="{FF2B5EF4-FFF2-40B4-BE49-F238E27FC236}">
                  <a16:creationId xmlns:a16="http://schemas.microsoft.com/office/drawing/2014/main" id="{4B6A3E3F-3EA8-F2C7-63AF-28BB23E9B705}"/>
                </a:ext>
              </a:extLst>
            </p:cNvPr>
            <p:cNvSpPr/>
            <p:nvPr/>
          </p:nvSpPr>
          <p:spPr bwMode="auto">
            <a:xfrm>
              <a:off x="4156075" y="2290763"/>
              <a:ext cx="14287" cy="22225"/>
            </a:xfrm>
            <a:custGeom>
              <a:avLst/>
              <a:gdLst>
                <a:gd name="T0" fmla="*/ 5 w 5"/>
                <a:gd name="T1" fmla="*/ 0 h 8"/>
                <a:gd name="T2" fmla="*/ 4 w 5"/>
                <a:gd name="T3" fmla="*/ 4 h 8"/>
                <a:gd name="T4" fmla="*/ 4 w 5"/>
                <a:gd name="T5" fmla="*/ 8 h 8"/>
                <a:gd name="T6" fmla="*/ 2 w 5"/>
                <a:gd name="T7" fmla="*/ 8 h 8"/>
                <a:gd name="T8" fmla="*/ 0 w 5"/>
                <a:gd name="T9" fmla="*/ 8 h 8"/>
                <a:gd name="T10" fmla="*/ 0 w 5"/>
                <a:gd name="T11" fmla="*/ 4 h 8"/>
                <a:gd name="T12" fmla="*/ 1 w 5"/>
                <a:gd name="T13" fmla="*/ 0 h 8"/>
                <a:gd name="T14" fmla="*/ 5 w 5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8">
                  <a:moveTo>
                    <a:pt x="5" y="0"/>
                  </a:moveTo>
                  <a:cubicBezTo>
                    <a:pt x="5" y="1"/>
                    <a:pt x="4" y="3"/>
                    <a:pt x="4" y="4"/>
                  </a:cubicBezTo>
                  <a:cubicBezTo>
                    <a:pt x="4" y="5"/>
                    <a:pt x="4" y="6"/>
                    <a:pt x="4" y="8"/>
                  </a:cubicBezTo>
                  <a:cubicBezTo>
                    <a:pt x="4" y="8"/>
                    <a:pt x="2" y="8"/>
                    <a:pt x="2" y="8"/>
                  </a:cubicBezTo>
                  <a:cubicBezTo>
                    <a:pt x="2" y="8"/>
                    <a:pt x="0" y="8"/>
                    <a:pt x="0" y="8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1"/>
                    <a:pt x="1" y="0"/>
                  </a:cubicBez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866D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4" name="Freeform 481">
              <a:extLst>
                <a:ext uri="{FF2B5EF4-FFF2-40B4-BE49-F238E27FC236}">
                  <a16:creationId xmlns:a16="http://schemas.microsoft.com/office/drawing/2014/main" id="{3DD72362-E15E-CAF7-5333-F2B49B128C4F}"/>
                </a:ext>
              </a:extLst>
            </p:cNvPr>
            <p:cNvSpPr/>
            <p:nvPr/>
          </p:nvSpPr>
          <p:spPr bwMode="auto">
            <a:xfrm>
              <a:off x="4381500" y="2449513"/>
              <a:ext cx="11112" cy="11113"/>
            </a:xfrm>
            <a:custGeom>
              <a:avLst/>
              <a:gdLst>
                <a:gd name="T0" fmla="*/ 4 w 4"/>
                <a:gd name="T1" fmla="*/ 4 h 4"/>
                <a:gd name="T2" fmla="*/ 0 w 4"/>
                <a:gd name="T3" fmla="*/ 4 h 4"/>
                <a:gd name="T4" fmla="*/ 1 w 4"/>
                <a:gd name="T5" fmla="*/ 0 h 4"/>
                <a:gd name="T6" fmla="*/ 4 w 4"/>
                <a:gd name="T7" fmla="*/ 0 h 4"/>
                <a:gd name="T8" fmla="*/ 4 w 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cubicBezTo>
                    <a:pt x="3" y="4"/>
                    <a:pt x="2" y="4"/>
                    <a:pt x="0" y="4"/>
                  </a:cubicBezTo>
                  <a:cubicBezTo>
                    <a:pt x="1" y="3"/>
                    <a:pt x="1" y="2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1"/>
                    <a:pt x="4" y="2"/>
                    <a:pt x="4" y="4"/>
                  </a:cubicBezTo>
                  <a:close/>
                </a:path>
              </a:pathLst>
            </a:custGeom>
            <a:solidFill>
              <a:srgbClr val="634A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5" name="Freeform 482">
              <a:extLst>
                <a:ext uri="{FF2B5EF4-FFF2-40B4-BE49-F238E27FC236}">
                  <a16:creationId xmlns:a16="http://schemas.microsoft.com/office/drawing/2014/main" id="{390F9F7F-7A47-3CD3-7370-86EBED0A9F02}"/>
                </a:ext>
              </a:extLst>
            </p:cNvPr>
            <p:cNvSpPr/>
            <p:nvPr/>
          </p:nvSpPr>
          <p:spPr bwMode="auto">
            <a:xfrm>
              <a:off x="4337050" y="2471738"/>
              <a:ext cx="11112" cy="11113"/>
            </a:xfrm>
            <a:custGeom>
              <a:avLst/>
              <a:gdLst>
                <a:gd name="T0" fmla="*/ 4 w 4"/>
                <a:gd name="T1" fmla="*/ 4 h 4"/>
                <a:gd name="T2" fmla="*/ 0 w 4"/>
                <a:gd name="T3" fmla="*/ 4 h 4"/>
                <a:gd name="T4" fmla="*/ 1 w 4"/>
                <a:gd name="T5" fmla="*/ 0 h 4"/>
                <a:gd name="T6" fmla="*/ 4 w 4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cubicBezTo>
                    <a:pt x="3" y="4"/>
                    <a:pt x="2" y="4"/>
                    <a:pt x="0" y="4"/>
                  </a:cubicBezTo>
                  <a:cubicBezTo>
                    <a:pt x="0" y="3"/>
                    <a:pt x="0" y="2"/>
                    <a:pt x="1" y="0"/>
                  </a:cubicBezTo>
                  <a:cubicBezTo>
                    <a:pt x="3" y="0"/>
                    <a:pt x="4" y="1"/>
                    <a:pt x="4" y="4"/>
                  </a:cubicBezTo>
                  <a:close/>
                </a:path>
              </a:pathLst>
            </a:custGeom>
            <a:solidFill>
              <a:srgbClr val="5D43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6" name="Freeform 483">
              <a:extLst>
                <a:ext uri="{FF2B5EF4-FFF2-40B4-BE49-F238E27FC236}">
                  <a16:creationId xmlns:a16="http://schemas.microsoft.com/office/drawing/2014/main" id="{2D8376EB-8E5B-BBA5-6191-B10013CD9B96}"/>
                </a:ext>
              </a:extLst>
            </p:cNvPr>
            <p:cNvSpPr/>
            <p:nvPr/>
          </p:nvSpPr>
          <p:spPr bwMode="auto">
            <a:xfrm>
              <a:off x="4302125" y="2489200"/>
              <a:ext cx="36512" cy="22225"/>
            </a:xfrm>
            <a:custGeom>
              <a:avLst/>
              <a:gdLst>
                <a:gd name="T0" fmla="*/ 0 w 13"/>
                <a:gd name="T1" fmla="*/ 6 h 8"/>
                <a:gd name="T2" fmla="*/ 0 w 13"/>
                <a:gd name="T3" fmla="*/ 2 h 8"/>
                <a:gd name="T4" fmla="*/ 8 w 13"/>
                <a:gd name="T5" fmla="*/ 1 h 8"/>
                <a:gd name="T6" fmla="*/ 13 w 13"/>
                <a:gd name="T7" fmla="*/ 2 h 8"/>
                <a:gd name="T8" fmla="*/ 13 w 13"/>
                <a:gd name="T9" fmla="*/ 8 h 8"/>
                <a:gd name="T10" fmla="*/ 0 w 13"/>
                <a:gd name="T1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8">
                  <a:moveTo>
                    <a:pt x="0" y="6"/>
                  </a:moveTo>
                  <a:cubicBezTo>
                    <a:pt x="0" y="5"/>
                    <a:pt x="0" y="3"/>
                    <a:pt x="0" y="2"/>
                  </a:cubicBezTo>
                  <a:cubicBezTo>
                    <a:pt x="3" y="0"/>
                    <a:pt x="5" y="0"/>
                    <a:pt x="8" y="1"/>
                  </a:cubicBezTo>
                  <a:cubicBezTo>
                    <a:pt x="9" y="2"/>
                    <a:pt x="11" y="2"/>
                    <a:pt x="13" y="2"/>
                  </a:cubicBezTo>
                  <a:cubicBezTo>
                    <a:pt x="13" y="4"/>
                    <a:pt x="13" y="6"/>
                    <a:pt x="13" y="8"/>
                  </a:cubicBezTo>
                  <a:cubicBezTo>
                    <a:pt x="9" y="7"/>
                    <a:pt x="5" y="7"/>
                    <a:pt x="0" y="6"/>
                  </a:cubicBezTo>
                  <a:close/>
                </a:path>
              </a:pathLst>
            </a:custGeom>
            <a:solidFill>
              <a:srgbClr val="B69F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7" name="Freeform 484">
              <a:extLst>
                <a:ext uri="{FF2B5EF4-FFF2-40B4-BE49-F238E27FC236}">
                  <a16:creationId xmlns:a16="http://schemas.microsoft.com/office/drawing/2014/main" id="{EB68CBAD-101A-BF2A-A1CB-E4FE68FF7E32}"/>
                </a:ext>
              </a:extLst>
            </p:cNvPr>
            <p:cNvSpPr/>
            <p:nvPr/>
          </p:nvSpPr>
          <p:spPr bwMode="auto">
            <a:xfrm>
              <a:off x="4302125" y="2476500"/>
              <a:ext cx="23812" cy="17463"/>
            </a:xfrm>
            <a:custGeom>
              <a:avLst/>
              <a:gdLst>
                <a:gd name="T0" fmla="*/ 8 w 8"/>
                <a:gd name="T1" fmla="*/ 5 h 6"/>
                <a:gd name="T2" fmla="*/ 0 w 8"/>
                <a:gd name="T3" fmla="*/ 6 h 6"/>
                <a:gd name="T4" fmla="*/ 0 w 8"/>
                <a:gd name="T5" fmla="*/ 2 h 6"/>
                <a:gd name="T6" fmla="*/ 5 w 8"/>
                <a:gd name="T7" fmla="*/ 2 h 6"/>
                <a:gd name="T8" fmla="*/ 8 w 8"/>
                <a:gd name="T9" fmla="*/ 2 h 6"/>
                <a:gd name="T10" fmla="*/ 8 w 8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8" y="5"/>
                  </a:moveTo>
                  <a:cubicBezTo>
                    <a:pt x="5" y="5"/>
                    <a:pt x="3" y="6"/>
                    <a:pt x="0" y="6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2" y="2"/>
                    <a:pt x="3" y="2"/>
                    <a:pt x="5" y="2"/>
                  </a:cubicBezTo>
                  <a:cubicBezTo>
                    <a:pt x="6" y="0"/>
                    <a:pt x="7" y="0"/>
                    <a:pt x="8" y="2"/>
                  </a:cubicBezTo>
                  <a:cubicBezTo>
                    <a:pt x="8" y="3"/>
                    <a:pt x="8" y="4"/>
                    <a:pt x="8" y="5"/>
                  </a:cubicBezTo>
                  <a:close/>
                </a:path>
              </a:pathLst>
            </a:custGeom>
            <a:solidFill>
              <a:srgbClr val="6B5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8" name="Freeform 485">
              <a:extLst>
                <a:ext uri="{FF2B5EF4-FFF2-40B4-BE49-F238E27FC236}">
                  <a16:creationId xmlns:a16="http://schemas.microsoft.com/office/drawing/2014/main" id="{A537AA3D-4A85-FCAD-0ACD-89EE2011B1C7}"/>
                </a:ext>
              </a:extLst>
            </p:cNvPr>
            <p:cNvSpPr/>
            <p:nvPr/>
          </p:nvSpPr>
          <p:spPr bwMode="auto">
            <a:xfrm>
              <a:off x="4313238" y="2471738"/>
              <a:ext cx="12700" cy="11113"/>
            </a:xfrm>
            <a:custGeom>
              <a:avLst/>
              <a:gdLst>
                <a:gd name="T0" fmla="*/ 4 w 4"/>
                <a:gd name="T1" fmla="*/ 4 h 4"/>
                <a:gd name="T2" fmla="*/ 3 w 4"/>
                <a:gd name="T3" fmla="*/ 4 h 4"/>
                <a:gd name="T4" fmla="*/ 1 w 4"/>
                <a:gd name="T5" fmla="*/ 4 h 4"/>
                <a:gd name="T6" fmla="*/ 0 w 4"/>
                <a:gd name="T7" fmla="*/ 0 h 4"/>
                <a:gd name="T8" fmla="*/ 4 w 4"/>
                <a:gd name="T9" fmla="*/ 0 h 4"/>
                <a:gd name="T10" fmla="*/ 4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1" y="4"/>
                    <a:pt x="1" y="4"/>
                  </a:cubicBezTo>
                  <a:cubicBezTo>
                    <a:pt x="0" y="3"/>
                    <a:pt x="0" y="1"/>
                    <a:pt x="0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1"/>
                    <a:pt x="4" y="2"/>
                    <a:pt x="4" y="4"/>
                  </a:cubicBezTo>
                  <a:close/>
                </a:path>
              </a:pathLst>
            </a:custGeom>
            <a:solidFill>
              <a:srgbClr val="C2AD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9" name="Freeform 486">
              <a:extLst>
                <a:ext uri="{FF2B5EF4-FFF2-40B4-BE49-F238E27FC236}">
                  <a16:creationId xmlns:a16="http://schemas.microsoft.com/office/drawing/2014/main" id="{E17C75F8-2812-0E47-C771-74EBE5C26FAD}"/>
                </a:ext>
              </a:extLst>
            </p:cNvPr>
            <p:cNvSpPr/>
            <p:nvPr/>
          </p:nvSpPr>
          <p:spPr bwMode="auto">
            <a:xfrm>
              <a:off x="3536950" y="2871788"/>
              <a:ext cx="58737" cy="20638"/>
            </a:xfrm>
            <a:custGeom>
              <a:avLst/>
              <a:gdLst>
                <a:gd name="T0" fmla="*/ 17 w 21"/>
                <a:gd name="T1" fmla="*/ 7 h 7"/>
                <a:gd name="T2" fmla="*/ 0 w 21"/>
                <a:gd name="T3" fmla="*/ 2 h 7"/>
                <a:gd name="T4" fmla="*/ 21 w 21"/>
                <a:gd name="T5" fmla="*/ 5 h 7"/>
                <a:gd name="T6" fmla="*/ 17 w 21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7">
                  <a:moveTo>
                    <a:pt x="17" y="7"/>
                  </a:moveTo>
                  <a:cubicBezTo>
                    <a:pt x="11" y="5"/>
                    <a:pt x="5" y="7"/>
                    <a:pt x="0" y="2"/>
                  </a:cubicBezTo>
                  <a:cubicBezTo>
                    <a:pt x="7" y="1"/>
                    <a:pt x="14" y="0"/>
                    <a:pt x="21" y="5"/>
                  </a:cubicBezTo>
                  <a:cubicBezTo>
                    <a:pt x="19" y="6"/>
                    <a:pt x="18" y="6"/>
                    <a:pt x="17" y="7"/>
                  </a:cubicBezTo>
                  <a:close/>
                </a:path>
              </a:pathLst>
            </a:custGeom>
            <a:solidFill>
              <a:srgbClr val="C2A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0" name="Freeform 487">
              <a:extLst>
                <a:ext uri="{FF2B5EF4-FFF2-40B4-BE49-F238E27FC236}">
                  <a16:creationId xmlns:a16="http://schemas.microsoft.com/office/drawing/2014/main" id="{F00DE645-4D7C-9BB9-79E0-1612828530AB}"/>
                </a:ext>
              </a:extLst>
            </p:cNvPr>
            <p:cNvSpPr/>
            <p:nvPr/>
          </p:nvSpPr>
          <p:spPr bwMode="auto">
            <a:xfrm>
              <a:off x="4181475" y="2657475"/>
              <a:ext cx="57150" cy="53975"/>
            </a:xfrm>
            <a:custGeom>
              <a:avLst/>
              <a:gdLst>
                <a:gd name="T0" fmla="*/ 20 w 20"/>
                <a:gd name="T1" fmla="*/ 17 h 19"/>
                <a:gd name="T2" fmla="*/ 7 w 20"/>
                <a:gd name="T3" fmla="*/ 19 h 19"/>
                <a:gd name="T4" fmla="*/ 0 w 20"/>
                <a:gd name="T5" fmla="*/ 2 h 19"/>
                <a:gd name="T6" fmla="*/ 3 w 20"/>
                <a:gd name="T7" fmla="*/ 2 h 19"/>
                <a:gd name="T8" fmla="*/ 8 w 20"/>
                <a:gd name="T9" fmla="*/ 1 h 19"/>
                <a:gd name="T10" fmla="*/ 11 w 20"/>
                <a:gd name="T11" fmla="*/ 5 h 19"/>
                <a:gd name="T12" fmla="*/ 19 w 20"/>
                <a:gd name="T13" fmla="*/ 14 h 19"/>
                <a:gd name="T14" fmla="*/ 20 w 20"/>
                <a:gd name="T15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9">
                  <a:moveTo>
                    <a:pt x="20" y="17"/>
                  </a:moveTo>
                  <a:cubicBezTo>
                    <a:pt x="15" y="18"/>
                    <a:pt x="11" y="19"/>
                    <a:pt x="7" y="19"/>
                  </a:cubicBezTo>
                  <a:cubicBezTo>
                    <a:pt x="5" y="14"/>
                    <a:pt x="2" y="8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5" y="0"/>
                    <a:pt x="6" y="0"/>
                    <a:pt x="8" y="1"/>
                  </a:cubicBezTo>
                  <a:cubicBezTo>
                    <a:pt x="9" y="2"/>
                    <a:pt x="10" y="4"/>
                    <a:pt x="11" y="5"/>
                  </a:cubicBezTo>
                  <a:cubicBezTo>
                    <a:pt x="14" y="8"/>
                    <a:pt x="18" y="10"/>
                    <a:pt x="19" y="14"/>
                  </a:cubicBezTo>
                  <a:cubicBezTo>
                    <a:pt x="19" y="15"/>
                    <a:pt x="20" y="16"/>
                    <a:pt x="20" y="17"/>
                  </a:cubicBezTo>
                  <a:close/>
                </a:path>
              </a:pathLst>
            </a:custGeom>
            <a:solidFill>
              <a:srgbClr val="6A5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1" name="Freeform 488">
              <a:extLst>
                <a:ext uri="{FF2B5EF4-FFF2-40B4-BE49-F238E27FC236}">
                  <a16:creationId xmlns:a16="http://schemas.microsoft.com/office/drawing/2014/main" id="{333F7826-1487-0F7A-2632-0687B97B75F6}"/>
                </a:ext>
              </a:extLst>
            </p:cNvPr>
            <p:cNvSpPr/>
            <p:nvPr/>
          </p:nvSpPr>
          <p:spPr bwMode="auto">
            <a:xfrm>
              <a:off x="4200525" y="2663825"/>
              <a:ext cx="46037" cy="33338"/>
            </a:xfrm>
            <a:custGeom>
              <a:avLst/>
              <a:gdLst>
                <a:gd name="T0" fmla="*/ 12 w 16"/>
                <a:gd name="T1" fmla="*/ 12 h 12"/>
                <a:gd name="T2" fmla="*/ 0 w 16"/>
                <a:gd name="T3" fmla="*/ 3 h 12"/>
                <a:gd name="T4" fmla="*/ 4 w 16"/>
                <a:gd name="T5" fmla="*/ 0 h 12"/>
                <a:gd name="T6" fmla="*/ 12 w 16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2">
                  <a:moveTo>
                    <a:pt x="12" y="12"/>
                  </a:moveTo>
                  <a:cubicBezTo>
                    <a:pt x="8" y="9"/>
                    <a:pt x="3" y="9"/>
                    <a:pt x="0" y="3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8" y="4"/>
                    <a:pt x="16" y="4"/>
                    <a:pt x="12" y="12"/>
                  </a:cubicBezTo>
                  <a:close/>
                </a:path>
              </a:pathLst>
            </a:custGeom>
            <a:solidFill>
              <a:srgbClr val="A08B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2" name="Freeform 489">
              <a:extLst>
                <a:ext uri="{FF2B5EF4-FFF2-40B4-BE49-F238E27FC236}">
                  <a16:creationId xmlns:a16="http://schemas.microsoft.com/office/drawing/2014/main" id="{3F6BC33F-85B9-8EF3-7F5D-1BF755E50691}"/>
                </a:ext>
              </a:extLst>
            </p:cNvPr>
            <p:cNvSpPr/>
            <p:nvPr/>
          </p:nvSpPr>
          <p:spPr bwMode="auto">
            <a:xfrm>
              <a:off x="4198938" y="2641600"/>
              <a:ext cx="14287" cy="30163"/>
            </a:xfrm>
            <a:custGeom>
              <a:avLst/>
              <a:gdLst>
                <a:gd name="T0" fmla="*/ 5 w 5"/>
                <a:gd name="T1" fmla="*/ 8 h 11"/>
                <a:gd name="T2" fmla="*/ 1 w 5"/>
                <a:gd name="T3" fmla="*/ 11 h 11"/>
                <a:gd name="T4" fmla="*/ 1 w 5"/>
                <a:gd name="T5" fmla="*/ 8 h 11"/>
                <a:gd name="T6" fmla="*/ 0 w 5"/>
                <a:gd name="T7" fmla="*/ 5 h 11"/>
                <a:gd name="T8" fmla="*/ 1 w 5"/>
                <a:gd name="T9" fmla="*/ 4 h 11"/>
                <a:gd name="T10" fmla="*/ 5 w 5"/>
                <a:gd name="T11" fmla="*/ 0 h 11"/>
                <a:gd name="T12" fmla="*/ 5 w 5"/>
                <a:gd name="T13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5" y="8"/>
                  </a:moveTo>
                  <a:cubicBezTo>
                    <a:pt x="4" y="9"/>
                    <a:pt x="3" y="10"/>
                    <a:pt x="1" y="11"/>
                  </a:cubicBezTo>
                  <a:cubicBezTo>
                    <a:pt x="1" y="10"/>
                    <a:pt x="1" y="9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5"/>
                    <a:pt x="1" y="4"/>
                    <a:pt x="1" y="4"/>
                  </a:cubicBezTo>
                  <a:cubicBezTo>
                    <a:pt x="3" y="3"/>
                    <a:pt x="4" y="1"/>
                    <a:pt x="5" y="0"/>
                  </a:cubicBezTo>
                  <a:cubicBezTo>
                    <a:pt x="5" y="2"/>
                    <a:pt x="5" y="5"/>
                    <a:pt x="5" y="8"/>
                  </a:cubicBezTo>
                  <a:close/>
                </a:path>
              </a:pathLst>
            </a:custGeom>
            <a:solidFill>
              <a:srgbClr val="654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3" name="Freeform 490">
              <a:extLst>
                <a:ext uri="{FF2B5EF4-FFF2-40B4-BE49-F238E27FC236}">
                  <a16:creationId xmlns:a16="http://schemas.microsoft.com/office/drawing/2014/main" id="{2CC04038-4254-949B-1C88-EC21EC16155B}"/>
                </a:ext>
              </a:extLst>
            </p:cNvPr>
            <p:cNvSpPr/>
            <p:nvPr/>
          </p:nvSpPr>
          <p:spPr bwMode="auto">
            <a:xfrm>
              <a:off x="4189413" y="2652713"/>
              <a:ext cx="11112" cy="11113"/>
            </a:xfrm>
            <a:custGeom>
              <a:avLst/>
              <a:gdLst>
                <a:gd name="T0" fmla="*/ 4 w 4"/>
                <a:gd name="T1" fmla="*/ 0 h 4"/>
                <a:gd name="T2" fmla="*/ 4 w 4"/>
                <a:gd name="T3" fmla="*/ 4 h 4"/>
                <a:gd name="T4" fmla="*/ 2 w 4"/>
                <a:gd name="T5" fmla="*/ 4 h 4"/>
                <a:gd name="T6" fmla="*/ 0 w 4"/>
                <a:gd name="T7" fmla="*/ 4 h 4"/>
                <a:gd name="T8" fmla="*/ 1 w 4"/>
                <a:gd name="T9" fmla="*/ 0 h 4"/>
                <a:gd name="T10" fmla="*/ 4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4" y="1"/>
                    <a:pt x="4" y="3"/>
                    <a:pt x="4" y="4"/>
                  </a:cubicBezTo>
                  <a:cubicBezTo>
                    <a:pt x="4" y="4"/>
                    <a:pt x="2" y="4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1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lose/>
                </a:path>
              </a:pathLst>
            </a:custGeom>
            <a:solidFill>
              <a:srgbClr val="D6B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4" name="Freeform 491">
              <a:extLst>
                <a:ext uri="{FF2B5EF4-FFF2-40B4-BE49-F238E27FC236}">
                  <a16:creationId xmlns:a16="http://schemas.microsoft.com/office/drawing/2014/main" id="{CF09FECA-F608-F657-13A5-C9037B1D2A67}"/>
                </a:ext>
              </a:extLst>
            </p:cNvPr>
            <p:cNvSpPr/>
            <p:nvPr/>
          </p:nvSpPr>
          <p:spPr bwMode="auto">
            <a:xfrm>
              <a:off x="4156075" y="2925763"/>
              <a:ext cx="84137" cy="120650"/>
            </a:xfrm>
            <a:custGeom>
              <a:avLst/>
              <a:gdLst>
                <a:gd name="T0" fmla="*/ 25 w 30"/>
                <a:gd name="T1" fmla="*/ 23 h 43"/>
                <a:gd name="T2" fmla="*/ 28 w 30"/>
                <a:gd name="T3" fmla="*/ 43 h 43"/>
                <a:gd name="T4" fmla="*/ 12 w 30"/>
                <a:gd name="T5" fmla="*/ 33 h 43"/>
                <a:gd name="T6" fmla="*/ 0 w 30"/>
                <a:gd name="T7" fmla="*/ 24 h 43"/>
                <a:gd name="T8" fmla="*/ 20 w 30"/>
                <a:gd name="T9" fmla="*/ 19 h 43"/>
                <a:gd name="T10" fmla="*/ 25 w 30"/>
                <a:gd name="T11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43">
                  <a:moveTo>
                    <a:pt x="25" y="23"/>
                  </a:moveTo>
                  <a:cubicBezTo>
                    <a:pt x="29" y="29"/>
                    <a:pt x="30" y="36"/>
                    <a:pt x="28" y="43"/>
                  </a:cubicBezTo>
                  <a:cubicBezTo>
                    <a:pt x="22" y="41"/>
                    <a:pt x="19" y="33"/>
                    <a:pt x="12" y="33"/>
                  </a:cubicBezTo>
                  <a:cubicBezTo>
                    <a:pt x="8" y="30"/>
                    <a:pt x="4" y="27"/>
                    <a:pt x="0" y="24"/>
                  </a:cubicBezTo>
                  <a:cubicBezTo>
                    <a:pt x="1" y="0"/>
                    <a:pt x="12" y="15"/>
                    <a:pt x="20" y="19"/>
                  </a:cubicBezTo>
                  <a:cubicBezTo>
                    <a:pt x="22" y="20"/>
                    <a:pt x="23" y="22"/>
                    <a:pt x="25" y="23"/>
                  </a:cubicBezTo>
                  <a:close/>
                </a:path>
              </a:pathLst>
            </a:custGeom>
            <a:solidFill>
              <a:srgbClr val="D1B7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5" name="Freeform 492">
              <a:extLst>
                <a:ext uri="{FF2B5EF4-FFF2-40B4-BE49-F238E27FC236}">
                  <a16:creationId xmlns:a16="http://schemas.microsoft.com/office/drawing/2014/main" id="{6AD36E4B-3916-E156-86AD-FD360D82BFE9}"/>
                </a:ext>
              </a:extLst>
            </p:cNvPr>
            <p:cNvSpPr/>
            <p:nvPr/>
          </p:nvSpPr>
          <p:spPr bwMode="auto">
            <a:xfrm>
              <a:off x="4173538" y="2809875"/>
              <a:ext cx="109537" cy="98425"/>
            </a:xfrm>
            <a:custGeom>
              <a:avLst/>
              <a:gdLst>
                <a:gd name="T0" fmla="*/ 6 w 39"/>
                <a:gd name="T1" fmla="*/ 0 h 35"/>
                <a:gd name="T2" fmla="*/ 38 w 39"/>
                <a:gd name="T3" fmla="*/ 24 h 35"/>
                <a:gd name="T4" fmla="*/ 35 w 39"/>
                <a:gd name="T5" fmla="*/ 32 h 35"/>
                <a:gd name="T6" fmla="*/ 27 w 39"/>
                <a:gd name="T7" fmla="*/ 24 h 35"/>
                <a:gd name="T8" fmla="*/ 6 w 39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5">
                  <a:moveTo>
                    <a:pt x="6" y="0"/>
                  </a:moveTo>
                  <a:cubicBezTo>
                    <a:pt x="18" y="7"/>
                    <a:pt x="29" y="14"/>
                    <a:pt x="38" y="24"/>
                  </a:cubicBezTo>
                  <a:cubicBezTo>
                    <a:pt x="39" y="27"/>
                    <a:pt x="39" y="30"/>
                    <a:pt x="35" y="32"/>
                  </a:cubicBezTo>
                  <a:cubicBezTo>
                    <a:pt x="27" y="35"/>
                    <a:pt x="30" y="26"/>
                    <a:pt x="27" y="24"/>
                  </a:cubicBezTo>
                  <a:cubicBezTo>
                    <a:pt x="17" y="19"/>
                    <a:pt x="0" y="19"/>
                    <a:pt x="6" y="0"/>
                  </a:cubicBezTo>
                  <a:close/>
                </a:path>
              </a:pathLst>
            </a:custGeom>
            <a:solidFill>
              <a:srgbClr val="CDB1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6" name="Freeform 493">
              <a:extLst>
                <a:ext uri="{FF2B5EF4-FFF2-40B4-BE49-F238E27FC236}">
                  <a16:creationId xmlns:a16="http://schemas.microsoft.com/office/drawing/2014/main" id="{63D8E442-8298-C8B2-EC3F-4C65A49BB998}"/>
                </a:ext>
              </a:extLst>
            </p:cNvPr>
            <p:cNvSpPr/>
            <p:nvPr/>
          </p:nvSpPr>
          <p:spPr bwMode="auto">
            <a:xfrm>
              <a:off x="4214813" y="2911475"/>
              <a:ext cx="65087" cy="46038"/>
            </a:xfrm>
            <a:custGeom>
              <a:avLst/>
              <a:gdLst>
                <a:gd name="T0" fmla="*/ 23 w 23"/>
                <a:gd name="T1" fmla="*/ 8 h 16"/>
                <a:gd name="T2" fmla="*/ 16 w 23"/>
                <a:gd name="T3" fmla="*/ 16 h 16"/>
                <a:gd name="T4" fmla="*/ 3 w 23"/>
                <a:gd name="T5" fmla="*/ 12 h 16"/>
                <a:gd name="T6" fmla="*/ 7 w 23"/>
                <a:gd name="T7" fmla="*/ 0 h 16"/>
                <a:gd name="T8" fmla="*/ 23 w 23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6">
                  <a:moveTo>
                    <a:pt x="23" y="8"/>
                  </a:moveTo>
                  <a:cubicBezTo>
                    <a:pt x="23" y="12"/>
                    <a:pt x="20" y="15"/>
                    <a:pt x="16" y="16"/>
                  </a:cubicBezTo>
                  <a:cubicBezTo>
                    <a:pt x="12" y="15"/>
                    <a:pt x="8" y="13"/>
                    <a:pt x="3" y="12"/>
                  </a:cubicBezTo>
                  <a:cubicBezTo>
                    <a:pt x="0" y="6"/>
                    <a:pt x="1" y="2"/>
                    <a:pt x="7" y="0"/>
                  </a:cubicBezTo>
                  <a:cubicBezTo>
                    <a:pt x="14" y="0"/>
                    <a:pt x="19" y="2"/>
                    <a:pt x="23" y="8"/>
                  </a:cubicBezTo>
                  <a:close/>
                </a:path>
              </a:pathLst>
            </a:custGeom>
            <a:solidFill>
              <a:srgbClr val="CCB0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7" name="Freeform 494">
              <a:extLst>
                <a:ext uri="{FF2B5EF4-FFF2-40B4-BE49-F238E27FC236}">
                  <a16:creationId xmlns:a16="http://schemas.microsoft.com/office/drawing/2014/main" id="{E386C552-1253-9C82-08BF-52A848C6C45B}"/>
                </a:ext>
              </a:extLst>
            </p:cNvPr>
            <p:cNvSpPr/>
            <p:nvPr/>
          </p:nvSpPr>
          <p:spPr bwMode="auto">
            <a:xfrm>
              <a:off x="4235450" y="2878138"/>
              <a:ext cx="44450" cy="55563"/>
            </a:xfrm>
            <a:custGeom>
              <a:avLst/>
              <a:gdLst>
                <a:gd name="T0" fmla="*/ 16 w 16"/>
                <a:gd name="T1" fmla="*/ 20 h 20"/>
                <a:gd name="T2" fmla="*/ 0 w 16"/>
                <a:gd name="T3" fmla="*/ 12 h 20"/>
                <a:gd name="T4" fmla="*/ 5 w 16"/>
                <a:gd name="T5" fmla="*/ 0 h 20"/>
                <a:gd name="T6" fmla="*/ 13 w 16"/>
                <a:gd name="T7" fmla="*/ 8 h 20"/>
                <a:gd name="T8" fmla="*/ 16 w 16"/>
                <a:gd name="T9" fmla="*/ 12 h 20"/>
                <a:gd name="T10" fmla="*/ 16 w 16"/>
                <a:gd name="T1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20">
                  <a:moveTo>
                    <a:pt x="16" y="20"/>
                  </a:moveTo>
                  <a:cubicBezTo>
                    <a:pt x="10" y="18"/>
                    <a:pt x="4" y="17"/>
                    <a:pt x="0" y="12"/>
                  </a:cubicBezTo>
                  <a:cubicBezTo>
                    <a:pt x="2" y="8"/>
                    <a:pt x="3" y="4"/>
                    <a:pt x="5" y="0"/>
                  </a:cubicBezTo>
                  <a:cubicBezTo>
                    <a:pt x="7" y="3"/>
                    <a:pt x="10" y="5"/>
                    <a:pt x="13" y="8"/>
                  </a:cubicBezTo>
                  <a:cubicBezTo>
                    <a:pt x="14" y="9"/>
                    <a:pt x="15" y="11"/>
                    <a:pt x="16" y="12"/>
                  </a:cubicBezTo>
                  <a:cubicBezTo>
                    <a:pt x="16" y="15"/>
                    <a:pt x="16" y="17"/>
                    <a:pt x="16" y="20"/>
                  </a:cubicBezTo>
                  <a:close/>
                </a:path>
              </a:pathLst>
            </a:custGeom>
            <a:solidFill>
              <a:srgbClr val="CFB4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8" name="Freeform 495">
              <a:extLst>
                <a:ext uri="{FF2B5EF4-FFF2-40B4-BE49-F238E27FC236}">
                  <a16:creationId xmlns:a16="http://schemas.microsoft.com/office/drawing/2014/main" id="{22103B2E-4CD2-073D-79E6-6C159E69FAA7}"/>
                </a:ext>
              </a:extLst>
            </p:cNvPr>
            <p:cNvSpPr/>
            <p:nvPr/>
          </p:nvSpPr>
          <p:spPr bwMode="auto">
            <a:xfrm>
              <a:off x="4043363" y="2174875"/>
              <a:ext cx="14287" cy="14288"/>
            </a:xfrm>
            <a:custGeom>
              <a:avLst/>
              <a:gdLst>
                <a:gd name="T0" fmla="*/ 5 w 5"/>
                <a:gd name="T1" fmla="*/ 1 h 5"/>
                <a:gd name="T2" fmla="*/ 4 w 5"/>
                <a:gd name="T3" fmla="*/ 5 h 5"/>
                <a:gd name="T4" fmla="*/ 1 w 5"/>
                <a:gd name="T5" fmla="*/ 1 h 5"/>
                <a:gd name="T6" fmla="*/ 0 w 5"/>
                <a:gd name="T7" fmla="*/ 1 h 5"/>
                <a:gd name="T8" fmla="*/ 5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1"/>
                  </a:moveTo>
                  <a:cubicBezTo>
                    <a:pt x="5" y="2"/>
                    <a:pt x="4" y="4"/>
                    <a:pt x="4" y="5"/>
                  </a:cubicBezTo>
                  <a:cubicBezTo>
                    <a:pt x="2" y="5"/>
                    <a:pt x="1" y="4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2" y="0"/>
                    <a:pt x="3" y="0"/>
                    <a:pt x="5" y="1"/>
                  </a:cubicBezTo>
                  <a:close/>
                </a:path>
              </a:pathLst>
            </a:custGeom>
            <a:solidFill>
              <a:srgbClr val="6043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9" name="Freeform 496">
              <a:extLst>
                <a:ext uri="{FF2B5EF4-FFF2-40B4-BE49-F238E27FC236}">
                  <a16:creationId xmlns:a16="http://schemas.microsoft.com/office/drawing/2014/main" id="{8563AAAF-3409-9760-47EC-B4B551B32268}"/>
                </a:ext>
              </a:extLst>
            </p:cNvPr>
            <p:cNvSpPr/>
            <p:nvPr/>
          </p:nvSpPr>
          <p:spPr bwMode="auto">
            <a:xfrm>
              <a:off x="4043363" y="2166938"/>
              <a:ext cx="17462" cy="11113"/>
            </a:xfrm>
            <a:custGeom>
              <a:avLst/>
              <a:gdLst>
                <a:gd name="T0" fmla="*/ 5 w 6"/>
                <a:gd name="T1" fmla="*/ 4 h 4"/>
                <a:gd name="T2" fmla="*/ 0 w 6"/>
                <a:gd name="T3" fmla="*/ 4 h 4"/>
                <a:gd name="T4" fmla="*/ 4 w 6"/>
                <a:gd name="T5" fmla="*/ 0 h 4"/>
                <a:gd name="T6" fmla="*/ 4 w 6"/>
                <a:gd name="T7" fmla="*/ 0 h 4"/>
                <a:gd name="T8" fmla="*/ 4 w 6"/>
                <a:gd name="T9" fmla="*/ 4 h 4"/>
                <a:gd name="T10" fmla="*/ 5 w 6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5" y="4"/>
                  </a:moveTo>
                  <a:cubicBezTo>
                    <a:pt x="3" y="4"/>
                    <a:pt x="2" y="4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1"/>
                    <a:pt x="5" y="3"/>
                    <a:pt x="4" y="4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rgbClr val="DBC0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00" name="Freeform 497">
              <a:extLst>
                <a:ext uri="{FF2B5EF4-FFF2-40B4-BE49-F238E27FC236}">
                  <a16:creationId xmlns:a16="http://schemas.microsoft.com/office/drawing/2014/main" id="{6D783BA2-3472-B41A-0E47-82BA46C16687}"/>
                </a:ext>
              </a:extLst>
            </p:cNvPr>
            <p:cNvSpPr/>
            <p:nvPr/>
          </p:nvSpPr>
          <p:spPr bwMode="auto">
            <a:xfrm>
              <a:off x="4054475" y="2166938"/>
              <a:ext cx="11112" cy="11113"/>
            </a:xfrm>
            <a:custGeom>
              <a:avLst/>
              <a:gdLst>
                <a:gd name="T0" fmla="*/ 0 w 4"/>
                <a:gd name="T1" fmla="*/ 4 h 4"/>
                <a:gd name="T2" fmla="*/ 0 w 4"/>
                <a:gd name="T3" fmla="*/ 0 h 4"/>
                <a:gd name="T4" fmla="*/ 0 w 4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cubicBezTo>
                    <a:pt x="0" y="3"/>
                    <a:pt x="0" y="1"/>
                    <a:pt x="0" y="0"/>
                  </a:cubicBezTo>
                  <a:cubicBezTo>
                    <a:pt x="4" y="2"/>
                    <a:pt x="3" y="3"/>
                    <a:pt x="0" y="4"/>
                  </a:cubicBezTo>
                  <a:close/>
                </a:path>
              </a:pathLst>
            </a:custGeom>
            <a:solidFill>
              <a:srgbClr val="9B7F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</p:grpSp>
      <p:grpSp>
        <p:nvGrpSpPr>
          <p:cNvPr id="501" name="Grupo 1037">
            <a:extLst>
              <a:ext uri="{FF2B5EF4-FFF2-40B4-BE49-F238E27FC236}">
                <a16:creationId xmlns:a16="http://schemas.microsoft.com/office/drawing/2014/main" id="{4680B884-74BF-13A7-DDFE-04C448527C23}"/>
              </a:ext>
            </a:extLst>
          </p:cNvPr>
          <p:cNvGrpSpPr/>
          <p:nvPr/>
        </p:nvGrpSpPr>
        <p:grpSpPr>
          <a:xfrm rot="20191538">
            <a:off x="2229922" y="1745028"/>
            <a:ext cx="1019165" cy="299639"/>
            <a:chOff x="1408113" y="1165225"/>
            <a:chExt cx="820738" cy="241301"/>
          </a:xfrm>
        </p:grpSpPr>
        <p:sp>
          <p:nvSpPr>
            <p:cNvPr id="502" name="Freeform 501">
              <a:extLst>
                <a:ext uri="{FF2B5EF4-FFF2-40B4-BE49-F238E27FC236}">
                  <a16:creationId xmlns:a16="http://schemas.microsoft.com/office/drawing/2014/main" id="{1A71E2B3-5DFC-9DA0-AAD4-0C9B7019FF34}"/>
                </a:ext>
              </a:extLst>
            </p:cNvPr>
            <p:cNvSpPr/>
            <p:nvPr/>
          </p:nvSpPr>
          <p:spPr bwMode="auto">
            <a:xfrm>
              <a:off x="1617663" y="1268413"/>
              <a:ext cx="292100" cy="96838"/>
            </a:xfrm>
            <a:custGeom>
              <a:avLst/>
              <a:gdLst>
                <a:gd name="T0" fmla="*/ 138 w 230"/>
                <a:gd name="T1" fmla="*/ 57 h 75"/>
                <a:gd name="T2" fmla="*/ 122 w 230"/>
                <a:gd name="T3" fmla="*/ 62 h 75"/>
                <a:gd name="T4" fmla="*/ 103 w 230"/>
                <a:gd name="T5" fmla="*/ 69 h 75"/>
                <a:gd name="T6" fmla="*/ 79 w 230"/>
                <a:gd name="T7" fmla="*/ 74 h 75"/>
                <a:gd name="T8" fmla="*/ 58 w 230"/>
                <a:gd name="T9" fmla="*/ 70 h 75"/>
                <a:gd name="T10" fmla="*/ 31 w 230"/>
                <a:gd name="T11" fmla="*/ 62 h 75"/>
                <a:gd name="T12" fmla="*/ 9 w 230"/>
                <a:gd name="T13" fmla="*/ 56 h 75"/>
                <a:gd name="T14" fmla="*/ 3 w 230"/>
                <a:gd name="T15" fmla="*/ 45 h 75"/>
                <a:gd name="T16" fmla="*/ 20 w 230"/>
                <a:gd name="T17" fmla="*/ 41 h 75"/>
                <a:gd name="T18" fmla="*/ 25 w 230"/>
                <a:gd name="T19" fmla="*/ 43 h 75"/>
                <a:gd name="T20" fmla="*/ 30 w 230"/>
                <a:gd name="T21" fmla="*/ 44 h 75"/>
                <a:gd name="T22" fmla="*/ 25 w 230"/>
                <a:gd name="T23" fmla="*/ 40 h 75"/>
                <a:gd name="T24" fmla="*/ 39 w 230"/>
                <a:gd name="T25" fmla="*/ 34 h 75"/>
                <a:gd name="T26" fmla="*/ 56 w 230"/>
                <a:gd name="T27" fmla="*/ 38 h 75"/>
                <a:gd name="T28" fmla="*/ 62 w 230"/>
                <a:gd name="T29" fmla="*/ 30 h 75"/>
                <a:gd name="T30" fmla="*/ 67 w 230"/>
                <a:gd name="T31" fmla="*/ 24 h 75"/>
                <a:gd name="T32" fmla="*/ 89 w 230"/>
                <a:gd name="T33" fmla="*/ 19 h 75"/>
                <a:gd name="T34" fmla="*/ 97 w 230"/>
                <a:gd name="T35" fmla="*/ 17 h 75"/>
                <a:gd name="T36" fmla="*/ 104 w 230"/>
                <a:gd name="T37" fmla="*/ 16 h 75"/>
                <a:gd name="T38" fmla="*/ 114 w 230"/>
                <a:gd name="T39" fmla="*/ 9 h 75"/>
                <a:gd name="T40" fmla="*/ 119 w 230"/>
                <a:gd name="T41" fmla="*/ 8 h 75"/>
                <a:gd name="T42" fmla="*/ 136 w 230"/>
                <a:gd name="T43" fmla="*/ 6 h 75"/>
                <a:gd name="T44" fmla="*/ 152 w 230"/>
                <a:gd name="T45" fmla="*/ 1 h 75"/>
                <a:gd name="T46" fmla="*/ 177 w 230"/>
                <a:gd name="T47" fmla="*/ 1 h 75"/>
                <a:gd name="T48" fmla="*/ 183 w 230"/>
                <a:gd name="T49" fmla="*/ 3 h 75"/>
                <a:gd name="T50" fmla="*/ 218 w 230"/>
                <a:gd name="T51" fmla="*/ 20 h 75"/>
                <a:gd name="T52" fmla="*/ 227 w 230"/>
                <a:gd name="T53" fmla="*/ 34 h 75"/>
                <a:gd name="T54" fmla="*/ 226 w 230"/>
                <a:gd name="T55" fmla="*/ 34 h 75"/>
                <a:gd name="T56" fmla="*/ 199 w 230"/>
                <a:gd name="T57" fmla="*/ 39 h 75"/>
                <a:gd name="T58" fmla="*/ 182 w 230"/>
                <a:gd name="T59" fmla="*/ 43 h 75"/>
                <a:gd name="T60" fmla="*/ 157 w 230"/>
                <a:gd name="T61" fmla="*/ 48 h 75"/>
                <a:gd name="T62" fmla="*/ 138 w 230"/>
                <a:gd name="T63" fmla="*/ 5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0" h="75">
                  <a:moveTo>
                    <a:pt x="138" y="57"/>
                  </a:moveTo>
                  <a:cubicBezTo>
                    <a:pt x="134" y="62"/>
                    <a:pt x="128" y="63"/>
                    <a:pt x="122" y="62"/>
                  </a:cubicBezTo>
                  <a:cubicBezTo>
                    <a:pt x="117" y="66"/>
                    <a:pt x="107" y="60"/>
                    <a:pt x="103" y="69"/>
                  </a:cubicBezTo>
                  <a:cubicBezTo>
                    <a:pt x="95" y="71"/>
                    <a:pt x="87" y="72"/>
                    <a:pt x="79" y="74"/>
                  </a:cubicBezTo>
                  <a:cubicBezTo>
                    <a:pt x="72" y="72"/>
                    <a:pt x="65" y="73"/>
                    <a:pt x="58" y="70"/>
                  </a:cubicBezTo>
                  <a:cubicBezTo>
                    <a:pt x="49" y="67"/>
                    <a:pt x="37" y="75"/>
                    <a:pt x="31" y="62"/>
                  </a:cubicBezTo>
                  <a:cubicBezTo>
                    <a:pt x="24" y="59"/>
                    <a:pt x="16" y="59"/>
                    <a:pt x="9" y="56"/>
                  </a:cubicBezTo>
                  <a:cubicBezTo>
                    <a:pt x="5" y="53"/>
                    <a:pt x="0" y="51"/>
                    <a:pt x="3" y="45"/>
                  </a:cubicBezTo>
                  <a:cubicBezTo>
                    <a:pt x="8" y="41"/>
                    <a:pt x="14" y="41"/>
                    <a:pt x="20" y="41"/>
                  </a:cubicBezTo>
                  <a:cubicBezTo>
                    <a:pt x="22" y="42"/>
                    <a:pt x="23" y="42"/>
                    <a:pt x="25" y="43"/>
                  </a:cubicBezTo>
                  <a:cubicBezTo>
                    <a:pt x="27" y="43"/>
                    <a:pt x="28" y="45"/>
                    <a:pt x="30" y="44"/>
                  </a:cubicBezTo>
                  <a:cubicBezTo>
                    <a:pt x="28" y="43"/>
                    <a:pt x="26" y="43"/>
                    <a:pt x="25" y="40"/>
                  </a:cubicBezTo>
                  <a:cubicBezTo>
                    <a:pt x="28" y="33"/>
                    <a:pt x="34" y="34"/>
                    <a:pt x="39" y="34"/>
                  </a:cubicBezTo>
                  <a:cubicBezTo>
                    <a:pt x="45" y="35"/>
                    <a:pt x="50" y="39"/>
                    <a:pt x="56" y="38"/>
                  </a:cubicBezTo>
                  <a:cubicBezTo>
                    <a:pt x="59" y="36"/>
                    <a:pt x="61" y="33"/>
                    <a:pt x="62" y="30"/>
                  </a:cubicBezTo>
                  <a:cubicBezTo>
                    <a:pt x="63" y="28"/>
                    <a:pt x="65" y="26"/>
                    <a:pt x="67" y="24"/>
                  </a:cubicBezTo>
                  <a:cubicBezTo>
                    <a:pt x="74" y="20"/>
                    <a:pt x="83" y="27"/>
                    <a:pt x="89" y="19"/>
                  </a:cubicBezTo>
                  <a:cubicBezTo>
                    <a:pt x="92" y="18"/>
                    <a:pt x="94" y="18"/>
                    <a:pt x="97" y="17"/>
                  </a:cubicBezTo>
                  <a:cubicBezTo>
                    <a:pt x="99" y="17"/>
                    <a:pt x="102" y="17"/>
                    <a:pt x="104" y="16"/>
                  </a:cubicBezTo>
                  <a:cubicBezTo>
                    <a:pt x="108" y="15"/>
                    <a:pt x="110" y="11"/>
                    <a:pt x="114" y="9"/>
                  </a:cubicBezTo>
                  <a:cubicBezTo>
                    <a:pt x="115" y="8"/>
                    <a:pt x="117" y="8"/>
                    <a:pt x="119" y="8"/>
                  </a:cubicBezTo>
                  <a:cubicBezTo>
                    <a:pt x="125" y="9"/>
                    <a:pt x="130" y="9"/>
                    <a:pt x="136" y="6"/>
                  </a:cubicBezTo>
                  <a:cubicBezTo>
                    <a:pt x="141" y="4"/>
                    <a:pt x="147" y="2"/>
                    <a:pt x="152" y="1"/>
                  </a:cubicBezTo>
                  <a:cubicBezTo>
                    <a:pt x="160" y="0"/>
                    <a:pt x="169" y="0"/>
                    <a:pt x="177" y="1"/>
                  </a:cubicBezTo>
                  <a:cubicBezTo>
                    <a:pt x="179" y="2"/>
                    <a:pt x="181" y="2"/>
                    <a:pt x="183" y="3"/>
                  </a:cubicBezTo>
                  <a:cubicBezTo>
                    <a:pt x="194" y="9"/>
                    <a:pt x="206" y="14"/>
                    <a:pt x="218" y="20"/>
                  </a:cubicBezTo>
                  <a:cubicBezTo>
                    <a:pt x="224" y="23"/>
                    <a:pt x="230" y="25"/>
                    <a:pt x="227" y="34"/>
                  </a:cubicBezTo>
                  <a:cubicBezTo>
                    <a:pt x="226" y="34"/>
                    <a:pt x="226" y="34"/>
                    <a:pt x="226" y="34"/>
                  </a:cubicBezTo>
                  <a:cubicBezTo>
                    <a:pt x="217" y="37"/>
                    <a:pt x="208" y="36"/>
                    <a:pt x="199" y="39"/>
                  </a:cubicBezTo>
                  <a:cubicBezTo>
                    <a:pt x="193" y="39"/>
                    <a:pt x="188" y="41"/>
                    <a:pt x="182" y="43"/>
                  </a:cubicBezTo>
                  <a:cubicBezTo>
                    <a:pt x="174" y="48"/>
                    <a:pt x="166" y="48"/>
                    <a:pt x="157" y="48"/>
                  </a:cubicBezTo>
                  <a:cubicBezTo>
                    <a:pt x="147" y="43"/>
                    <a:pt x="145" y="54"/>
                    <a:pt x="138" y="57"/>
                  </a:cubicBezTo>
                  <a:close/>
                </a:path>
              </a:pathLst>
            </a:custGeom>
            <a:solidFill>
              <a:srgbClr val="C1B0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03" name="Freeform 502">
              <a:extLst>
                <a:ext uri="{FF2B5EF4-FFF2-40B4-BE49-F238E27FC236}">
                  <a16:creationId xmlns:a16="http://schemas.microsoft.com/office/drawing/2014/main" id="{7AC99F4F-38B8-C1F2-B8A5-6338A545D3F5}"/>
                </a:ext>
              </a:extLst>
            </p:cNvPr>
            <p:cNvSpPr/>
            <p:nvPr/>
          </p:nvSpPr>
          <p:spPr bwMode="auto">
            <a:xfrm>
              <a:off x="1989138" y="1211263"/>
              <a:ext cx="117475" cy="68263"/>
            </a:xfrm>
            <a:custGeom>
              <a:avLst/>
              <a:gdLst>
                <a:gd name="T0" fmla="*/ 86 w 92"/>
                <a:gd name="T1" fmla="*/ 41 h 52"/>
                <a:gd name="T2" fmla="*/ 55 w 92"/>
                <a:gd name="T3" fmla="*/ 50 h 52"/>
                <a:gd name="T4" fmla="*/ 46 w 92"/>
                <a:gd name="T5" fmla="*/ 52 h 52"/>
                <a:gd name="T6" fmla="*/ 16 w 92"/>
                <a:gd name="T7" fmla="*/ 36 h 52"/>
                <a:gd name="T8" fmla="*/ 0 w 92"/>
                <a:gd name="T9" fmla="*/ 20 h 52"/>
                <a:gd name="T10" fmla="*/ 10 w 92"/>
                <a:gd name="T11" fmla="*/ 10 h 52"/>
                <a:gd name="T12" fmla="*/ 36 w 92"/>
                <a:gd name="T13" fmla="*/ 8 h 52"/>
                <a:gd name="T14" fmla="*/ 53 w 92"/>
                <a:gd name="T15" fmla="*/ 0 h 52"/>
                <a:gd name="T16" fmla="*/ 58 w 92"/>
                <a:gd name="T17" fmla="*/ 1 h 52"/>
                <a:gd name="T18" fmla="*/ 63 w 92"/>
                <a:gd name="T19" fmla="*/ 10 h 52"/>
                <a:gd name="T20" fmla="*/ 89 w 92"/>
                <a:gd name="T21" fmla="*/ 32 h 52"/>
                <a:gd name="T22" fmla="*/ 86 w 92"/>
                <a:gd name="T23" fmla="*/ 4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2" h="52">
                  <a:moveTo>
                    <a:pt x="86" y="41"/>
                  </a:moveTo>
                  <a:cubicBezTo>
                    <a:pt x="76" y="47"/>
                    <a:pt x="66" y="51"/>
                    <a:pt x="55" y="50"/>
                  </a:cubicBezTo>
                  <a:cubicBezTo>
                    <a:pt x="52" y="51"/>
                    <a:pt x="49" y="52"/>
                    <a:pt x="46" y="52"/>
                  </a:cubicBezTo>
                  <a:cubicBezTo>
                    <a:pt x="35" y="48"/>
                    <a:pt x="26" y="42"/>
                    <a:pt x="16" y="36"/>
                  </a:cubicBezTo>
                  <a:cubicBezTo>
                    <a:pt x="10" y="31"/>
                    <a:pt x="2" y="29"/>
                    <a:pt x="0" y="20"/>
                  </a:cubicBezTo>
                  <a:cubicBezTo>
                    <a:pt x="1" y="15"/>
                    <a:pt x="6" y="12"/>
                    <a:pt x="10" y="10"/>
                  </a:cubicBezTo>
                  <a:cubicBezTo>
                    <a:pt x="19" y="8"/>
                    <a:pt x="28" y="9"/>
                    <a:pt x="36" y="8"/>
                  </a:cubicBezTo>
                  <a:cubicBezTo>
                    <a:pt x="43" y="9"/>
                    <a:pt x="47" y="3"/>
                    <a:pt x="53" y="0"/>
                  </a:cubicBezTo>
                  <a:cubicBezTo>
                    <a:pt x="54" y="0"/>
                    <a:pt x="56" y="0"/>
                    <a:pt x="58" y="1"/>
                  </a:cubicBezTo>
                  <a:cubicBezTo>
                    <a:pt x="61" y="3"/>
                    <a:pt x="63" y="6"/>
                    <a:pt x="63" y="10"/>
                  </a:cubicBezTo>
                  <a:cubicBezTo>
                    <a:pt x="62" y="28"/>
                    <a:pt x="81" y="24"/>
                    <a:pt x="89" y="32"/>
                  </a:cubicBezTo>
                  <a:cubicBezTo>
                    <a:pt x="92" y="37"/>
                    <a:pt x="89" y="39"/>
                    <a:pt x="86" y="41"/>
                  </a:cubicBezTo>
                  <a:close/>
                </a:path>
              </a:pathLst>
            </a:custGeom>
            <a:solidFill>
              <a:srgbClr val="C0AE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04" name="Freeform 503">
              <a:extLst>
                <a:ext uri="{FF2B5EF4-FFF2-40B4-BE49-F238E27FC236}">
                  <a16:creationId xmlns:a16="http://schemas.microsoft.com/office/drawing/2014/main" id="{0A04D3EA-09E7-2E3D-CDA6-CA4F3CD0F4AD}"/>
                </a:ext>
              </a:extLst>
            </p:cNvPr>
            <p:cNvSpPr/>
            <p:nvPr/>
          </p:nvSpPr>
          <p:spPr bwMode="auto">
            <a:xfrm>
              <a:off x="1465263" y="1295400"/>
              <a:ext cx="206375" cy="82550"/>
            </a:xfrm>
            <a:custGeom>
              <a:avLst/>
              <a:gdLst>
                <a:gd name="T0" fmla="*/ 54 w 163"/>
                <a:gd name="T1" fmla="*/ 49 h 64"/>
                <a:gd name="T2" fmla="*/ 52 w 163"/>
                <a:gd name="T3" fmla="*/ 49 h 64"/>
                <a:gd name="T4" fmla="*/ 51 w 163"/>
                <a:gd name="T5" fmla="*/ 49 h 64"/>
                <a:gd name="T6" fmla="*/ 27 w 163"/>
                <a:gd name="T7" fmla="*/ 58 h 64"/>
                <a:gd name="T8" fmla="*/ 7 w 163"/>
                <a:gd name="T9" fmla="*/ 64 h 64"/>
                <a:gd name="T10" fmla="*/ 2 w 163"/>
                <a:gd name="T11" fmla="*/ 62 h 64"/>
                <a:gd name="T12" fmla="*/ 15 w 163"/>
                <a:gd name="T13" fmla="*/ 44 h 64"/>
                <a:gd name="T14" fmla="*/ 14 w 163"/>
                <a:gd name="T15" fmla="*/ 45 h 64"/>
                <a:gd name="T16" fmla="*/ 34 w 163"/>
                <a:gd name="T17" fmla="*/ 32 h 64"/>
                <a:gd name="T18" fmla="*/ 39 w 163"/>
                <a:gd name="T19" fmla="*/ 29 h 64"/>
                <a:gd name="T20" fmla="*/ 59 w 163"/>
                <a:gd name="T21" fmla="*/ 26 h 64"/>
                <a:gd name="T22" fmla="*/ 79 w 163"/>
                <a:gd name="T23" fmla="*/ 18 h 64"/>
                <a:gd name="T24" fmla="*/ 106 w 163"/>
                <a:gd name="T25" fmla="*/ 9 h 64"/>
                <a:gd name="T26" fmla="*/ 129 w 163"/>
                <a:gd name="T27" fmla="*/ 4 h 64"/>
                <a:gd name="T28" fmla="*/ 153 w 163"/>
                <a:gd name="T29" fmla="*/ 0 h 64"/>
                <a:gd name="T30" fmla="*/ 161 w 163"/>
                <a:gd name="T31" fmla="*/ 3 h 64"/>
                <a:gd name="T32" fmla="*/ 163 w 163"/>
                <a:gd name="T33" fmla="*/ 9 h 64"/>
                <a:gd name="T34" fmla="*/ 139 w 163"/>
                <a:gd name="T35" fmla="*/ 21 h 64"/>
                <a:gd name="T36" fmla="*/ 116 w 163"/>
                <a:gd name="T37" fmla="*/ 29 h 64"/>
                <a:gd name="T38" fmla="*/ 111 w 163"/>
                <a:gd name="T39" fmla="*/ 31 h 64"/>
                <a:gd name="T40" fmla="*/ 90 w 163"/>
                <a:gd name="T41" fmla="*/ 36 h 64"/>
                <a:gd name="T42" fmla="*/ 73 w 163"/>
                <a:gd name="T43" fmla="*/ 40 h 64"/>
                <a:gd name="T44" fmla="*/ 54 w 163"/>
                <a:gd name="T45" fmla="*/ 4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3" h="64">
                  <a:moveTo>
                    <a:pt x="54" y="49"/>
                  </a:moveTo>
                  <a:cubicBezTo>
                    <a:pt x="52" y="49"/>
                    <a:pt x="52" y="49"/>
                    <a:pt x="52" y="49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43" y="52"/>
                    <a:pt x="35" y="55"/>
                    <a:pt x="27" y="58"/>
                  </a:cubicBezTo>
                  <a:cubicBezTo>
                    <a:pt x="20" y="61"/>
                    <a:pt x="14" y="64"/>
                    <a:pt x="7" y="64"/>
                  </a:cubicBezTo>
                  <a:cubicBezTo>
                    <a:pt x="5" y="64"/>
                    <a:pt x="4" y="63"/>
                    <a:pt x="2" y="62"/>
                  </a:cubicBezTo>
                  <a:cubicBezTo>
                    <a:pt x="0" y="51"/>
                    <a:pt x="11" y="50"/>
                    <a:pt x="15" y="44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9" y="38"/>
                    <a:pt x="28" y="36"/>
                    <a:pt x="34" y="32"/>
                  </a:cubicBezTo>
                  <a:cubicBezTo>
                    <a:pt x="35" y="29"/>
                    <a:pt x="36" y="28"/>
                    <a:pt x="39" y="29"/>
                  </a:cubicBezTo>
                  <a:cubicBezTo>
                    <a:pt x="46" y="31"/>
                    <a:pt x="52" y="26"/>
                    <a:pt x="59" y="26"/>
                  </a:cubicBezTo>
                  <a:cubicBezTo>
                    <a:pt x="65" y="22"/>
                    <a:pt x="73" y="23"/>
                    <a:pt x="79" y="18"/>
                  </a:cubicBezTo>
                  <a:cubicBezTo>
                    <a:pt x="87" y="12"/>
                    <a:pt x="97" y="12"/>
                    <a:pt x="106" y="9"/>
                  </a:cubicBezTo>
                  <a:cubicBezTo>
                    <a:pt x="114" y="8"/>
                    <a:pt x="122" y="6"/>
                    <a:pt x="129" y="4"/>
                  </a:cubicBezTo>
                  <a:cubicBezTo>
                    <a:pt x="137" y="4"/>
                    <a:pt x="145" y="0"/>
                    <a:pt x="153" y="0"/>
                  </a:cubicBezTo>
                  <a:cubicBezTo>
                    <a:pt x="156" y="1"/>
                    <a:pt x="159" y="2"/>
                    <a:pt x="161" y="3"/>
                  </a:cubicBezTo>
                  <a:cubicBezTo>
                    <a:pt x="163" y="5"/>
                    <a:pt x="163" y="7"/>
                    <a:pt x="163" y="9"/>
                  </a:cubicBezTo>
                  <a:cubicBezTo>
                    <a:pt x="157" y="16"/>
                    <a:pt x="145" y="13"/>
                    <a:pt x="139" y="21"/>
                  </a:cubicBezTo>
                  <a:cubicBezTo>
                    <a:pt x="130" y="21"/>
                    <a:pt x="121" y="19"/>
                    <a:pt x="116" y="29"/>
                  </a:cubicBezTo>
                  <a:cubicBezTo>
                    <a:pt x="114" y="30"/>
                    <a:pt x="113" y="31"/>
                    <a:pt x="111" y="31"/>
                  </a:cubicBezTo>
                  <a:cubicBezTo>
                    <a:pt x="104" y="32"/>
                    <a:pt x="97" y="33"/>
                    <a:pt x="90" y="36"/>
                  </a:cubicBezTo>
                  <a:cubicBezTo>
                    <a:pt x="84" y="37"/>
                    <a:pt x="78" y="37"/>
                    <a:pt x="73" y="40"/>
                  </a:cubicBezTo>
                  <a:cubicBezTo>
                    <a:pt x="67" y="43"/>
                    <a:pt x="60" y="45"/>
                    <a:pt x="54" y="49"/>
                  </a:cubicBezTo>
                  <a:close/>
                </a:path>
              </a:pathLst>
            </a:custGeom>
            <a:solidFill>
              <a:srgbClr val="D6BA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05" name="Freeform 504">
              <a:extLst>
                <a:ext uri="{FF2B5EF4-FFF2-40B4-BE49-F238E27FC236}">
                  <a16:creationId xmlns:a16="http://schemas.microsoft.com/office/drawing/2014/main" id="{E0A2CC0B-0102-A2CE-345A-4099925BD15A}"/>
                </a:ext>
              </a:extLst>
            </p:cNvPr>
            <p:cNvSpPr/>
            <p:nvPr/>
          </p:nvSpPr>
          <p:spPr bwMode="auto">
            <a:xfrm>
              <a:off x="1849438" y="1244600"/>
              <a:ext cx="101600" cy="68263"/>
            </a:xfrm>
            <a:custGeom>
              <a:avLst/>
              <a:gdLst>
                <a:gd name="T0" fmla="*/ 45 w 81"/>
                <a:gd name="T1" fmla="*/ 52 h 52"/>
                <a:gd name="T2" fmla="*/ 11 w 81"/>
                <a:gd name="T3" fmla="*/ 32 h 52"/>
                <a:gd name="T4" fmla="*/ 0 w 81"/>
                <a:gd name="T5" fmla="*/ 25 h 52"/>
                <a:gd name="T6" fmla="*/ 6 w 81"/>
                <a:gd name="T7" fmla="*/ 20 h 52"/>
                <a:gd name="T8" fmla="*/ 14 w 81"/>
                <a:gd name="T9" fmla="*/ 15 h 52"/>
                <a:gd name="T10" fmla="*/ 35 w 81"/>
                <a:gd name="T11" fmla="*/ 6 h 52"/>
                <a:gd name="T12" fmla="*/ 49 w 81"/>
                <a:gd name="T13" fmla="*/ 1 h 52"/>
                <a:gd name="T14" fmla="*/ 62 w 81"/>
                <a:gd name="T15" fmla="*/ 3 h 52"/>
                <a:gd name="T16" fmla="*/ 70 w 81"/>
                <a:gd name="T17" fmla="*/ 9 h 52"/>
                <a:gd name="T18" fmla="*/ 74 w 81"/>
                <a:gd name="T19" fmla="*/ 13 h 52"/>
                <a:gd name="T20" fmla="*/ 63 w 81"/>
                <a:gd name="T21" fmla="*/ 27 h 52"/>
                <a:gd name="T22" fmla="*/ 81 w 81"/>
                <a:gd name="T23" fmla="*/ 42 h 52"/>
                <a:gd name="T24" fmla="*/ 56 w 81"/>
                <a:gd name="T25" fmla="*/ 48 h 52"/>
                <a:gd name="T26" fmla="*/ 45 w 81"/>
                <a:gd name="T2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1" h="52">
                  <a:moveTo>
                    <a:pt x="45" y="52"/>
                  </a:moveTo>
                  <a:cubicBezTo>
                    <a:pt x="37" y="41"/>
                    <a:pt x="23" y="38"/>
                    <a:pt x="11" y="32"/>
                  </a:cubicBezTo>
                  <a:cubicBezTo>
                    <a:pt x="7" y="30"/>
                    <a:pt x="3" y="29"/>
                    <a:pt x="0" y="25"/>
                  </a:cubicBezTo>
                  <a:cubicBezTo>
                    <a:pt x="1" y="22"/>
                    <a:pt x="3" y="21"/>
                    <a:pt x="6" y="20"/>
                  </a:cubicBezTo>
                  <a:cubicBezTo>
                    <a:pt x="9" y="19"/>
                    <a:pt x="12" y="18"/>
                    <a:pt x="14" y="15"/>
                  </a:cubicBezTo>
                  <a:cubicBezTo>
                    <a:pt x="19" y="6"/>
                    <a:pt x="26" y="3"/>
                    <a:pt x="35" y="6"/>
                  </a:cubicBezTo>
                  <a:cubicBezTo>
                    <a:pt x="41" y="7"/>
                    <a:pt x="45" y="3"/>
                    <a:pt x="49" y="1"/>
                  </a:cubicBezTo>
                  <a:cubicBezTo>
                    <a:pt x="54" y="0"/>
                    <a:pt x="58" y="1"/>
                    <a:pt x="62" y="3"/>
                  </a:cubicBezTo>
                  <a:cubicBezTo>
                    <a:pt x="64" y="5"/>
                    <a:pt x="67" y="7"/>
                    <a:pt x="70" y="9"/>
                  </a:cubicBezTo>
                  <a:cubicBezTo>
                    <a:pt x="72" y="10"/>
                    <a:pt x="73" y="11"/>
                    <a:pt x="74" y="13"/>
                  </a:cubicBezTo>
                  <a:cubicBezTo>
                    <a:pt x="74" y="21"/>
                    <a:pt x="69" y="25"/>
                    <a:pt x="63" y="27"/>
                  </a:cubicBezTo>
                  <a:cubicBezTo>
                    <a:pt x="68" y="35"/>
                    <a:pt x="79" y="33"/>
                    <a:pt x="81" y="42"/>
                  </a:cubicBezTo>
                  <a:cubicBezTo>
                    <a:pt x="73" y="48"/>
                    <a:pt x="64" y="47"/>
                    <a:pt x="56" y="48"/>
                  </a:cubicBezTo>
                  <a:cubicBezTo>
                    <a:pt x="52" y="49"/>
                    <a:pt x="49" y="51"/>
                    <a:pt x="45" y="52"/>
                  </a:cubicBezTo>
                  <a:close/>
                </a:path>
              </a:pathLst>
            </a:custGeom>
            <a:solidFill>
              <a:srgbClr val="D1BF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06" name="Freeform 505">
              <a:extLst>
                <a:ext uri="{FF2B5EF4-FFF2-40B4-BE49-F238E27FC236}">
                  <a16:creationId xmlns:a16="http://schemas.microsoft.com/office/drawing/2014/main" id="{AE98543F-475C-B25A-6E74-F8C70095E626}"/>
                </a:ext>
              </a:extLst>
            </p:cNvPr>
            <p:cNvSpPr/>
            <p:nvPr/>
          </p:nvSpPr>
          <p:spPr bwMode="auto">
            <a:xfrm>
              <a:off x="2052638" y="1190625"/>
              <a:ext cx="146050" cy="66675"/>
            </a:xfrm>
            <a:custGeom>
              <a:avLst/>
              <a:gdLst>
                <a:gd name="T0" fmla="*/ 39 w 116"/>
                <a:gd name="T1" fmla="*/ 51 h 52"/>
                <a:gd name="T2" fmla="*/ 12 w 116"/>
                <a:gd name="T3" fmla="*/ 41 h 52"/>
                <a:gd name="T4" fmla="*/ 12 w 116"/>
                <a:gd name="T5" fmla="*/ 26 h 52"/>
                <a:gd name="T6" fmla="*/ 23 w 116"/>
                <a:gd name="T7" fmla="*/ 24 h 52"/>
                <a:gd name="T8" fmla="*/ 32 w 116"/>
                <a:gd name="T9" fmla="*/ 25 h 52"/>
                <a:gd name="T10" fmla="*/ 62 w 116"/>
                <a:gd name="T11" fmla="*/ 26 h 52"/>
                <a:gd name="T12" fmla="*/ 66 w 116"/>
                <a:gd name="T13" fmla="*/ 25 h 52"/>
                <a:gd name="T14" fmla="*/ 65 w 116"/>
                <a:gd name="T15" fmla="*/ 25 h 52"/>
                <a:gd name="T16" fmla="*/ 51 w 116"/>
                <a:gd name="T17" fmla="*/ 25 h 52"/>
                <a:gd name="T18" fmla="*/ 47 w 116"/>
                <a:gd name="T19" fmla="*/ 15 h 52"/>
                <a:gd name="T20" fmla="*/ 72 w 116"/>
                <a:gd name="T21" fmla="*/ 11 h 52"/>
                <a:gd name="T22" fmla="*/ 97 w 116"/>
                <a:gd name="T23" fmla="*/ 6 h 52"/>
                <a:gd name="T24" fmla="*/ 103 w 116"/>
                <a:gd name="T25" fmla="*/ 4 h 52"/>
                <a:gd name="T26" fmla="*/ 116 w 116"/>
                <a:gd name="T27" fmla="*/ 11 h 52"/>
                <a:gd name="T28" fmla="*/ 97 w 116"/>
                <a:gd name="T29" fmla="*/ 27 h 52"/>
                <a:gd name="T30" fmla="*/ 82 w 116"/>
                <a:gd name="T31" fmla="*/ 36 h 52"/>
                <a:gd name="T32" fmla="*/ 68 w 116"/>
                <a:gd name="T33" fmla="*/ 43 h 52"/>
                <a:gd name="T34" fmla="*/ 63 w 116"/>
                <a:gd name="T35" fmla="*/ 47 h 52"/>
                <a:gd name="T36" fmla="*/ 39 w 116"/>
                <a:gd name="T37" fmla="*/ 5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5" h="52">
                  <a:moveTo>
                    <a:pt x="39" y="51"/>
                  </a:moveTo>
                  <a:cubicBezTo>
                    <a:pt x="29" y="52"/>
                    <a:pt x="21" y="44"/>
                    <a:pt x="12" y="41"/>
                  </a:cubicBezTo>
                  <a:cubicBezTo>
                    <a:pt x="0" y="35"/>
                    <a:pt x="10" y="31"/>
                    <a:pt x="12" y="26"/>
                  </a:cubicBezTo>
                  <a:cubicBezTo>
                    <a:pt x="15" y="23"/>
                    <a:pt x="19" y="23"/>
                    <a:pt x="23" y="24"/>
                  </a:cubicBezTo>
                  <a:cubicBezTo>
                    <a:pt x="26" y="24"/>
                    <a:pt x="29" y="25"/>
                    <a:pt x="32" y="25"/>
                  </a:cubicBezTo>
                  <a:cubicBezTo>
                    <a:pt x="42" y="25"/>
                    <a:pt x="52" y="28"/>
                    <a:pt x="62" y="26"/>
                  </a:cubicBezTo>
                  <a:cubicBezTo>
                    <a:pt x="63" y="25"/>
                    <a:pt x="65" y="26"/>
                    <a:pt x="66" y="25"/>
                  </a:cubicBezTo>
                  <a:cubicBezTo>
                    <a:pt x="67" y="24"/>
                    <a:pt x="67" y="24"/>
                    <a:pt x="65" y="25"/>
                  </a:cubicBezTo>
                  <a:cubicBezTo>
                    <a:pt x="60" y="26"/>
                    <a:pt x="55" y="27"/>
                    <a:pt x="51" y="25"/>
                  </a:cubicBezTo>
                  <a:cubicBezTo>
                    <a:pt x="47" y="23"/>
                    <a:pt x="45" y="20"/>
                    <a:pt x="47" y="15"/>
                  </a:cubicBezTo>
                  <a:cubicBezTo>
                    <a:pt x="55" y="11"/>
                    <a:pt x="64" y="14"/>
                    <a:pt x="72" y="11"/>
                  </a:cubicBezTo>
                  <a:cubicBezTo>
                    <a:pt x="80" y="9"/>
                    <a:pt x="89" y="12"/>
                    <a:pt x="97" y="6"/>
                  </a:cubicBezTo>
                  <a:cubicBezTo>
                    <a:pt x="99" y="5"/>
                    <a:pt x="101" y="4"/>
                    <a:pt x="103" y="4"/>
                  </a:cubicBezTo>
                  <a:cubicBezTo>
                    <a:pt x="108" y="4"/>
                    <a:pt x="116" y="0"/>
                    <a:pt x="116" y="11"/>
                  </a:cubicBezTo>
                  <a:cubicBezTo>
                    <a:pt x="112" y="20"/>
                    <a:pt x="104" y="22"/>
                    <a:pt x="97" y="27"/>
                  </a:cubicBezTo>
                  <a:cubicBezTo>
                    <a:pt x="91" y="29"/>
                    <a:pt x="87" y="34"/>
                    <a:pt x="82" y="36"/>
                  </a:cubicBezTo>
                  <a:cubicBezTo>
                    <a:pt x="77" y="39"/>
                    <a:pt x="73" y="41"/>
                    <a:pt x="68" y="43"/>
                  </a:cubicBezTo>
                  <a:cubicBezTo>
                    <a:pt x="66" y="44"/>
                    <a:pt x="65" y="46"/>
                    <a:pt x="63" y="47"/>
                  </a:cubicBezTo>
                  <a:cubicBezTo>
                    <a:pt x="55" y="46"/>
                    <a:pt x="47" y="47"/>
                    <a:pt x="39" y="51"/>
                  </a:cubicBezTo>
                  <a:close/>
                </a:path>
              </a:pathLst>
            </a:custGeom>
            <a:solidFill>
              <a:srgbClr val="D7C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07" name="Freeform 506">
              <a:extLst>
                <a:ext uri="{FF2B5EF4-FFF2-40B4-BE49-F238E27FC236}">
                  <a16:creationId xmlns:a16="http://schemas.microsoft.com/office/drawing/2014/main" id="{CC027D5C-D93A-D9D0-1001-357B36C8B359}"/>
                </a:ext>
              </a:extLst>
            </p:cNvPr>
            <p:cNvSpPr/>
            <p:nvPr/>
          </p:nvSpPr>
          <p:spPr bwMode="auto">
            <a:xfrm>
              <a:off x="1576388" y="1200150"/>
              <a:ext cx="120650" cy="115888"/>
            </a:xfrm>
            <a:custGeom>
              <a:avLst/>
              <a:gdLst>
                <a:gd name="T0" fmla="*/ 23 w 95"/>
                <a:gd name="T1" fmla="*/ 51 h 90"/>
                <a:gd name="T2" fmla="*/ 39 w 95"/>
                <a:gd name="T3" fmla="*/ 31 h 90"/>
                <a:gd name="T4" fmla="*/ 51 w 95"/>
                <a:gd name="T5" fmla="*/ 19 h 90"/>
                <a:gd name="T6" fmla="*/ 55 w 95"/>
                <a:gd name="T7" fmla="*/ 19 h 90"/>
                <a:gd name="T8" fmla="*/ 75 w 95"/>
                <a:gd name="T9" fmla="*/ 3 h 90"/>
                <a:gd name="T10" fmla="*/ 79 w 95"/>
                <a:gd name="T11" fmla="*/ 3 h 90"/>
                <a:gd name="T12" fmla="*/ 88 w 95"/>
                <a:gd name="T13" fmla="*/ 2 h 90"/>
                <a:gd name="T14" fmla="*/ 72 w 95"/>
                <a:gd name="T15" fmla="*/ 30 h 90"/>
                <a:gd name="T16" fmla="*/ 21 w 95"/>
                <a:gd name="T17" fmla="*/ 84 h 90"/>
                <a:gd name="T18" fmla="*/ 13 w 95"/>
                <a:gd name="T19" fmla="*/ 88 h 90"/>
                <a:gd name="T20" fmla="*/ 4 w 95"/>
                <a:gd name="T21" fmla="*/ 76 h 90"/>
                <a:gd name="T22" fmla="*/ 23 w 95"/>
                <a:gd name="T23" fmla="*/ 5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5" h="90">
                  <a:moveTo>
                    <a:pt x="23" y="51"/>
                  </a:moveTo>
                  <a:cubicBezTo>
                    <a:pt x="29" y="44"/>
                    <a:pt x="34" y="37"/>
                    <a:pt x="39" y="31"/>
                  </a:cubicBezTo>
                  <a:cubicBezTo>
                    <a:pt x="40" y="24"/>
                    <a:pt x="47" y="22"/>
                    <a:pt x="51" y="19"/>
                  </a:cubicBezTo>
                  <a:cubicBezTo>
                    <a:pt x="53" y="18"/>
                    <a:pt x="54" y="18"/>
                    <a:pt x="55" y="19"/>
                  </a:cubicBezTo>
                  <a:cubicBezTo>
                    <a:pt x="61" y="13"/>
                    <a:pt x="68" y="8"/>
                    <a:pt x="75" y="3"/>
                  </a:cubicBezTo>
                  <a:cubicBezTo>
                    <a:pt x="76" y="3"/>
                    <a:pt x="78" y="3"/>
                    <a:pt x="79" y="3"/>
                  </a:cubicBezTo>
                  <a:cubicBezTo>
                    <a:pt x="82" y="0"/>
                    <a:pt x="85" y="1"/>
                    <a:pt x="88" y="2"/>
                  </a:cubicBezTo>
                  <a:cubicBezTo>
                    <a:pt x="95" y="18"/>
                    <a:pt x="80" y="22"/>
                    <a:pt x="72" y="30"/>
                  </a:cubicBezTo>
                  <a:cubicBezTo>
                    <a:pt x="54" y="47"/>
                    <a:pt x="37" y="65"/>
                    <a:pt x="21" y="84"/>
                  </a:cubicBezTo>
                  <a:cubicBezTo>
                    <a:pt x="18" y="85"/>
                    <a:pt x="16" y="87"/>
                    <a:pt x="13" y="88"/>
                  </a:cubicBezTo>
                  <a:cubicBezTo>
                    <a:pt x="3" y="90"/>
                    <a:pt x="0" y="85"/>
                    <a:pt x="4" y="76"/>
                  </a:cubicBezTo>
                  <a:cubicBezTo>
                    <a:pt x="9" y="66"/>
                    <a:pt x="15" y="58"/>
                    <a:pt x="23" y="51"/>
                  </a:cubicBezTo>
                  <a:close/>
                </a:path>
              </a:pathLst>
            </a:custGeom>
            <a:solidFill>
              <a:srgbClr val="B9A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08" name="Freeform 507">
              <a:extLst>
                <a:ext uri="{FF2B5EF4-FFF2-40B4-BE49-F238E27FC236}">
                  <a16:creationId xmlns:a16="http://schemas.microsoft.com/office/drawing/2014/main" id="{DA1A0B16-EA60-B1D9-D368-77D2466DD32C}"/>
                </a:ext>
              </a:extLst>
            </p:cNvPr>
            <p:cNvSpPr/>
            <p:nvPr/>
          </p:nvSpPr>
          <p:spPr bwMode="auto">
            <a:xfrm>
              <a:off x="1408113" y="1366838"/>
              <a:ext cx="71438" cy="39688"/>
            </a:xfrm>
            <a:custGeom>
              <a:avLst/>
              <a:gdLst>
                <a:gd name="T0" fmla="*/ 48 w 56"/>
                <a:gd name="T1" fmla="*/ 5 h 31"/>
                <a:gd name="T2" fmla="*/ 51 w 56"/>
                <a:gd name="T3" fmla="*/ 7 h 31"/>
                <a:gd name="T4" fmla="*/ 55 w 56"/>
                <a:gd name="T5" fmla="*/ 13 h 31"/>
                <a:gd name="T6" fmla="*/ 2 w 56"/>
                <a:gd name="T7" fmla="*/ 31 h 31"/>
                <a:gd name="T8" fmla="*/ 0 w 56"/>
                <a:gd name="T9" fmla="*/ 27 h 31"/>
                <a:gd name="T10" fmla="*/ 43 w 56"/>
                <a:gd name="T11" fmla="*/ 0 h 31"/>
                <a:gd name="T12" fmla="*/ 48 w 56"/>
                <a:gd name="T13" fmla="*/ 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31">
                  <a:moveTo>
                    <a:pt x="48" y="5"/>
                  </a:moveTo>
                  <a:cubicBezTo>
                    <a:pt x="49" y="5"/>
                    <a:pt x="50" y="6"/>
                    <a:pt x="51" y="7"/>
                  </a:cubicBezTo>
                  <a:cubicBezTo>
                    <a:pt x="54" y="8"/>
                    <a:pt x="56" y="9"/>
                    <a:pt x="55" y="13"/>
                  </a:cubicBezTo>
                  <a:cubicBezTo>
                    <a:pt x="37" y="19"/>
                    <a:pt x="19" y="25"/>
                    <a:pt x="2" y="31"/>
                  </a:cubicBezTo>
                  <a:cubicBezTo>
                    <a:pt x="1" y="30"/>
                    <a:pt x="0" y="28"/>
                    <a:pt x="0" y="27"/>
                  </a:cubicBezTo>
                  <a:cubicBezTo>
                    <a:pt x="14" y="18"/>
                    <a:pt x="28" y="9"/>
                    <a:pt x="43" y="0"/>
                  </a:cubicBezTo>
                  <a:cubicBezTo>
                    <a:pt x="45" y="1"/>
                    <a:pt x="45" y="5"/>
                    <a:pt x="48" y="5"/>
                  </a:cubicBezTo>
                  <a:close/>
                </a:path>
              </a:pathLst>
            </a:custGeom>
            <a:solidFill>
              <a:srgbClr val="332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09" name="Freeform 508">
              <a:extLst>
                <a:ext uri="{FF2B5EF4-FFF2-40B4-BE49-F238E27FC236}">
                  <a16:creationId xmlns:a16="http://schemas.microsoft.com/office/drawing/2014/main" id="{6C329F7B-1936-77AA-3ED4-074D601C95DE}"/>
                </a:ext>
              </a:extLst>
            </p:cNvPr>
            <p:cNvSpPr/>
            <p:nvPr/>
          </p:nvSpPr>
          <p:spPr bwMode="auto">
            <a:xfrm>
              <a:off x="1798638" y="1173163"/>
              <a:ext cx="122238" cy="22225"/>
            </a:xfrm>
            <a:custGeom>
              <a:avLst/>
              <a:gdLst>
                <a:gd name="T0" fmla="*/ 0 w 97"/>
                <a:gd name="T1" fmla="*/ 7 h 17"/>
                <a:gd name="T2" fmla="*/ 96 w 97"/>
                <a:gd name="T3" fmla="*/ 0 h 17"/>
                <a:gd name="T4" fmla="*/ 96 w 97"/>
                <a:gd name="T5" fmla="*/ 6 h 17"/>
                <a:gd name="T6" fmla="*/ 82 w 97"/>
                <a:gd name="T7" fmla="*/ 13 h 17"/>
                <a:gd name="T8" fmla="*/ 38 w 97"/>
                <a:gd name="T9" fmla="*/ 15 h 17"/>
                <a:gd name="T10" fmla="*/ 29 w 97"/>
                <a:gd name="T11" fmla="*/ 17 h 17"/>
                <a:gd name="T12" fmla="*/ 13 w 97"/>
                <a:gd name="T13" fmla="*/ 15 h 17"/>
                <a:gd name="T14" fmla="*/ 0 w 97"/>
                <a:gd name="T15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" h="17">
                  <a:moveTo>
                    <a:pt x="0" y="7"/>
                  </a:moveTo>
                  <a:cubicBezTo>
                    <a:pt x="31" y="0"/>
                    <a:pt x="64" y="5"/>
                    <a:pt x="96" y="0"/>
                  </a:cubicBezTo>
                  <a:cubicBezTo>
                    <a:pt x="97" y="2"/>
                    <a:pt x="97" y="4"/>
                    <a:pt x="96" y="6"/>
                  </a:cubicBezTo>
                  <a:cubicBezTo>
                    <a:pt x="92" y="11"/>
                    <a:pt x="87" y="12"/>
                    <a:pt x="82" y="13"/>
                  </a:cubicBezTo>
                  <a:cubicBezTo>
                    <a:pt x="67" y="14"/>
                    <a:pt x="52" y="11"/>
                    <a:pt x="38" y="15"/>
                  </a:cubicBezTo>
                  <a:cubicBezTo>
                    <a:pt x="35" y="16"/>
                    <a:pt x="32" y="16"/>
                    <a:pt x="29" y="17"/>
                  </a:cubicBezTo>
                  <a:cubicBezTo>
                    <a:pt x="23" y="17"/>
                    <a:pt x="18" y="16"/>
                    <a:pt x="13" y="15"/>
                  </a:cubicBezTo>
                  <a:cubicBezTo>
                    <a:pt x="8" y="14"/>
                    <a:pt x="3" y="12"/>
                    <a:pt x="0" y="7"/>
                  </a:cubicBezTo>
                  <a:close/>
                </a:path>
              </a:pathLst>
            </a:custGeom>
            <a:solidFill>
              <a:srgbClr val="3E36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10" name="Freeform 509">
              <a:extLst>
                <a:ext uri="{FF2B5EF4-FFF2-40B4-BE49-F238E27FC236}">
                  <a16:creationId xmlns:a16="http://schemas.microsoft.com/office/drawing/2014/main" id="{711CFE16-1D08-12A6-4A1E-DB722592DA92}"/>
                </a:ext>
              </a:extLst>
            </p:cNvPr>
            <p:cNvSpPr/>
            <p:nvPr/>
          </p:nvSpPr>
          <p:spPr bwMode="auto">
            <a:xfrm>
              <a:off x="1558926" y="1262063"/>
              <a:ext cx="46038" cy="63500"/>
            </a:xfrm>
            <a:custGeom>
              <a:avLst/>
              <a:gdLst>
                <a:gd name="T0" fmla="*/ 8 w 36"/>
                <a:gd name="T1" fmla="*/ 27 h 49"/>
                <a:gd name="T2" fmla="*/ 21 w 36"/>
                <a:gd name="T3" fmla="*/ 7 h 49"/>
                <a:gd name="T4" fmla="*/ 33 w 36"/>
                <a:gd name="T5" fmla="*/ 2 h 49"/>
                <a:gd name="T6" fmla="*/ 36 w 36"/>
                <a:gd name="T7" fmla="*/ 3 h 49"/>
                <a:gd name="T8" fmla="*/ 20 w 36"/>
                <a:gd name="T9" fmla="*/ 31 h 49"/>
                <a:gd name="T10" fmla="*/ 27 w 36"/>
                <a:gd name="T11" fmla="*/ 38 h 49"/>
                <a:gd name="T12" fmla="*/ 32 w 36"/>
                <a:gd name="T13" fmla="*/ 39 h 49"/>
                <a:gd name="T14" fmla="*/ 5 w 36"/>
                <a:gd name="T15" fmla="*/ 47 h 49"/>
                <a:gd name="T16" fmla="*/ 1 w 36"/>
                <a:gd name="T17" fmla="*/ 44 h 49"/>
                <a:gd name="T18" fmla="*/ 4 w 36"/>
                <a:gd name="T19" fmla="*/ 39 h 49"/>
                <a:gd name="T20" fmla="*/ 8 w 36"/>
                <a:gd name="T21" fmla="*/ 2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49">
                  <a:moveTo>
                    <a:pt x="8" y="27"/>
                  </a:moveTo>
                  <a:cubicBezTo>
                    <a:pt x="21" y="26"/>
                    <a:pt x="21" y="17"/>
                    <a:pt x="21" y="7"/>
                  </a:cubicBezTo>
                  <a:cubicBezTo>
                    <a:pt x="24" y="3"/>
                    <a:pt x="27" y="0"/>
                    <a:pt x="33" y="2"/>
                  </a:cubicBezTo>
                  <a:cubicBezTo>
                    <a:pt x="34" y="2"/>
                    <a:pt x="35" y="3"/>
                    <a:pt x="36" y="3"/>
                  </a:cubicBezTo>
                  <a:cubicBezTo>
                    <a:pt x="35" y="14"/>
                    <a:pt x="25" y="22"/>
                    <a:pt x="20" y="31"/>
                  </a:cubicBezTo>
                  <a:cubicBezTo>
                    <a:pt x="14" y="43"/>
                    <a:pt x="25" y="37"/>
                    <a:pt x="27" y="38"/>
                  </a:cubicBezTo>
                  <a:cubicBezTo>
                    <a:pt x="29" y="37"/>
                    <a:pt x="31" y="37"/>
                    <a:pt x="32" y="39"/>
                  </a:cubicBezTo>
                  <a:cubicBezTo>
                    <a:pt x="25" y="46"/>
                    <a:pt x="13" y="41"/>
                    <a:pt x="5" y="47"/>
                  </a:cubicBezTo>
                  <a:cubicBezTo>
                    <a:pt x="1" y="49"/>
                    <a:pt x="0" y="47"/>
                    <a:pt x="1" y="44"/>
                  </a:cubicBezTo>
                  <a:cubicBezTo>
                    <a:pt x="2" y="42"/>
                    <a:pt x="3" y="40"/>
                    <a:pt x="4" y="39"/>
                  </a:cubicBezTo>
                  <a:cubicBezTo>
                    <a:pt x="4" y="34"/>
                    <a:pt x="4" y="30"/>
                    <a:pt x="8" y="27"/>
                  </a:cubicBezTo>
                  <a:close/>
                </a:path>
              </a:pathLst>
            </a:custGeom>
            <a:solidFill>
              <a:srgbClr val="423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11" name="Freeform 510">
              <a:extLst>
                <a:ext uri="{FF2B5EF4-FFF2-40B4-BE49-F238E27FC236}">
                  <a16:creationId xmlns:a16="http://schemas.microsoft.com/office/drawing/2014/main" id="{210CA794-1DED-EB58-62F7-8A15A912A9BF}"/>
                </a:ext>
              </a:extLst>
            </p:cNvPr>
            <p:cNvSpPr/>
            <p:nvPr/>
          </p:nvSpPr>
          <p:spPr bwMode="auto">
            <a:xfrm>
              <a:off x="2163763" y="1181100"/>
              <a:ext cx="65088" cy="23813"/>
            </a:xfrm>
            <a:custGeom>
              <a:avLst/>
              <a:gdLst>
                <a:gd name="T0" fmla="*/ 28 w 51"/>
                <a:gd name="T1" fmla="*/ 18 h 19"/>
                <a:gd name="T2" fmla="*/ 12 w 51"/>
                <a:gd name="T3" fmla="*/ 14 h 19"/>
                <a:gd name="T4" fmla="*/ 0 w 51"/>
                <a:gd name="T5" fmla="*/ 15 h 19"/>
                <a:gd name="T6" fmla="*/ 20 w 51"/>
                <a:gd name="T7" fmla="*/ 6 h 19"/>
                <a:gd name="T8" fmla="*/ 51 w 51"/>
                <a:gd name="T9" fmla="*/ 2 h 19"/>
                <a:gd name="T10" fmla="*/ 28 w 51"/>
                <a:gd name="T11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19">
                  <a:moveTo>
                    <a:pt x="28" y="18"/>
                  </a:moveTo>
                  <a:cubicBezTo>
                    <a:pt x="24" y="10"/>
                    <a:pt x="18" y="14"/>
                    <a:pt x="12" y="14"/>
                  </a:cubicBezTo>
                  <a:cubicBezTo>
                    <a:pt x="8" y="17"/>
                    <a:pt x="4" y="17"/>
                    <a:pt x="0" y="15"/>
                  </a:cubicBezTo>
                  <a:cubicBezTo>
                    <a:pt x="2" y="0"/>
                    <a:pt x="15" y="12"/>
                    <a:pt x="20" y="6"/>
                  </a:cubicBezTo>
                  <a:cubicBezTo>
                    <a:pt x="30" y="5"/>
                    <a:pt x="41" y="8"/>
                    <a:pt x="51" y="2"/>
                  </a:cubicBezTo>
                  <a:cubicBezTo>
                    <a:pt x="47" y="13"/>
                    <a:pt x="39" y="19"/>
                    <a:pt x="28" y="18"/>
                  </a:cubicBezTo>
                  <a:close/>
                </a:path>
              </a:pathLst>
            </a:custGeom>
            <a:solidFill>
              <a:srgbClr val="342E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12" name="Freeform 511">
              <a:extLst>
                <a:ext uri="{FF2B5EF4-FFF2-40B4-BE49-F238E27FC236}">
                  <a16:creationId xmlns:a16="http://schemas.microsoft.com/office/drawing/2014/main" id="{03082B48-B388-4A6A-4F68-5A5E97FF1E64}"/>
                </a:ext>
              </a:extLst>
            </p:cNvPr>
            <p:cNvSpPr/>
            <p:nvPr/>
          </p:nvSpPr>
          <p:spPr bwMode="auto">
            <a:xfrm>
              <a:off x="1676401" y="1187450"/>
              <a:ext cx="77788" cy="22225"/>
            </a:xfrm>
            <a:custGeom>
              <a:avLst/>
              <a:gdLst>
                <a:gd name="T0" fmla="*/ 8 w 61"/>
                <a:gd name="T1" fmla="*/ 14 h 17"/>
                <a:gd name="T2" fmla="*/ 0 w 61"/>
                <a:gd name="T3" fmla="*/ 13 h 17"/>
                <a:gd name="T4" fmla="*/ 34 w 61"/>
                <a:gd name="T5" fmla="*/ 5 h 17"/>
                <a:gd name="T6" fmla="*/ 60 w 61"/>
                <a:gd name="T7" fmla="*/ 4 h 17"/>
                <a:gd name="T8" fmla="*/ 61 w 61"/>
                <a:gd name="T9" fmla="*/ 9 h 17"/>
                <a:gd name="T10" fmla="*/ 56 w 61"/>
                <a:gd name="T11" fmla="*/ 13 h 17"/>
                <a:gd name="T12" fmla="*/ 36 w 61"/>
                <a:gd name="T13" fmla="*/ 17 h 17"/>
                <a:gd name="T14" fmla="*/ 8 w 61"/>
                <a:gd name="T15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17">
                  <a:moveTo>
                    <a:pt x="8" y="14"/>
                  </a:moveTo>
                  <a:cubicBezTo>
                    <a:pt x="5" y="13"/>
                    <a:pt x="3" y="13"/>
                    <a:pt x="0" y="13"/>
                  </a:cubicBezTo>
                  <a:cubicBezTo>
                    <a:pt x="9" y="0"/>
                    <a:pt x="23" y="6"/>
                    <a:pt x="34" y="5"/>
                  </a:cubicBezTo>
                  <a:cubicBezTo>
                    <a:pt x="43" y="4"/>
                    <a:pt x="51" y="4"/>
                    <a:pt x="60" y="4"/>
                  </a:cubicBezTo>
                  <a:cubicBezTo>
                    <a:pt x="61" y="6"/>
                    <a:pt x="61" y="7"/>
                    <a:pt x="61" y="9"/>
                  </a:cubicBezTo>
                  <a:cubicBezTo>
                    <a:pt x="59" y="11"/>
                    <a:pt x="58" y="12"/>
                    <a:pt x="56" y="13"/>
                  </a:cubicBezTo>
                  <a:cubicBezTo>
                    <a:pt x="50" y="16"/>
                    <a:pt x="43" y="17"/>
                    <a:pt x="36" y="17"/>
                  </a:cubicBezTo>
                  <a:cubicBezTo>
                    <a:pt x="27" y="14"/>
                    <a:pt x="17" y="17"/>
                    <a:pt x="8" y="14"/>
                  </a:cubicBezTo>
                  <a:close/>
                </a:path>
              </a:pathLst>
            </a:custGeom>
            <a:solidFill>
              <a:srgbClr val="4E4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13" name="Freeform 512">
              <a:extLst>
                <a:ext uri="{FF2B5EF4-FFF2-40B4-BE49-F238E27FC236}">
                  <a16:creationId xmlns:a16="http://schemas.microsoft.com/office/drawing/2014/main" id="{0AC83185-305F-9C20-D092-E4AE5B4F2542}"/>
                </a:ext>
              </a:extLst>
            </p:cNvPr>
            <p:cNvSpPr/>
            <p:nvPr/>
          </p:nvSpPr>
          <p:spPr bwMode="auto">
            <a:xfrm>
              <a:off x="2098676" y="1236663"/>
              <a:ext cx="33338" cy="30163"/>
            </a:xfrm>
            <a:custGeom>
              <a:avLst/>
              <a:gdLst>
                <a:gd name="T0" fmla="*/ 2 w 26"/>
                <a:gd name="T1" fmla="*/ 15 h 24"/>
                <a:gd name="T2" fmla="*/ 26 w 26"/>
                <a:gd name="T3" fmla="*/ 11 h 24"/>
                <a:gd name="T4" fmla="*/ 0 w 26"/>
                <a:gd name="T5" fmla="*/ 22 h 24"/>
                <a:gd name="T6" fmla="*/ 2 w 26"/>
                <a:gd name="T7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4">
                  <a:moveTo>
                    <a:pt x="2" y="15"/>
                  </a:moveTo>
                  <a:cubicBezTo>
                    <a:pt x="9" y="0"/>
                    <a:pt x="18" y="6"/>
                    <a:pt x="26" y="11"/>
                  </a:cubicBezTo>
                  <a:cubicBezTo>
                    <a:pt x="16" y="12"/>
                    <a:pt x="10" y="24"/>
                    <a:pt x="0" y="22"/>
                  </a:cubicBezTo>
                  <a:cubicBezTo>
                    <a:pt x="1" y="20"/>
                    <a:pt x="2" y="17"/>
                    <a:pt x="2" y="15"/>
                  </a:cubicBezTo>
                  <a:close/>
                </a:path>
              </a:pathLst>
            </a:custGeom>
            <a:solidFill>
              <a:srgbClr val="4F4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14" name="Freeform 513">
              <a:extLst>
                <a:ext uri="{FF2B5EF4-FFF2-40B4-BE49-F238E27FC236}">
                  <a16:creationId xmlns:a16="http://schemas.microsoft.com/office/drawing/2014/main" id="{650BC7B9-075A-BD95-B5F9-1D67D7CDA76E}"/>
                </a:ext>
              </a:extLst>
            </p:cNvPr>
            <p:cNvSpPr/>
            <p:nvPr/>
          </p:nvSpPr>
          <p:spPr bwMode="auto">
            <a:xfrm>
              <a:off x="1554163" y="1335088"/>
              <a:ext cx="42863" cy="17463"/>
            </a:xfrm>
            <a:custGeom>
              <a:avLst/>
              <a:gdLst>
                <a:gd name="T0" fmla="*/ 1 w 34"/>
                <a:gd name="T1" fmla="*/ 7 h 13"/>
                <a:gd name="T2" fmla="*/ 19 w 34"/>
                <a:gd name="T3" fmla="*/ 1 h 13"/>
                <a:gd name="T4" fmla="*/ 32 w 34"/>
                <a:gd name="T5" fmla="*/ 4 h 13"/>
                <a:gd name="T6" fmla="*/ 34 w 34"/>
                <a:gd name="T7" fmla="*/ 9 h 13"/>
                <a:gd name="T8" fmla="*/ 31 w 34"/>
                <a:gd name="T9" fmla="*/ 13 h 13"/>
                <a:gd name="T10" fmla="*/ 6 w 34"/>
                <a:gd name="T11" fmla="*/ 10 h 13"/>
                <a:gd name="T12" fmla="*/ 1 w 34"/>
                <a:gd name="T1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3">
                  <a:moveTo>
                    <a:pt x="1" y="7"/>
                  </a:moveTo>
                  <a:cubicBezTo>
                    <a:pt x="7" y="5"/>
                    <a:pt x="13" y="3"/>
                    <a:pt x="19" y="1"/>
                  </a:cubicBezTo>
                  <a:cubicBezTo>
                    <a:pt x="24" y="0"/>
                    <a:pt x="28" y="2"/>
                    <a:pt x="32" y="4"/>
                  </a:cubicBezTo>
                  <a:cubicBezTo>
                    <a:pt x="34" y="6"/>
                    <a:pt x="34" y="7"/>
                    <a:pt x="34" y="9"/>
                  </a:cubicBezTo>
                  <a:cubicBezTo>
                    <a:pt x="34" y="12"/>
                    <a:pt x="33" y="13"/>
                    <a:pt x="31" y="13"/>
                  </a:cubicBezTo>
                  <a:cubicBezTo>
                    <a:pt x="23" y="10"/>
                    <a:pt x="14" y="9"/>
                    <a:pt x="6" y="10"/>
                  </a:cubicBezTo>
                  <a:cubicBezTo>
                    <a:pt x="2" y="12"/>
                    <a:pt x="0" y="11"/>
                    <a:pt x="1" y="7"/>
                  </a:cubicBezTo>
                  <a:close/>
                </a:path>
              </a:pathLst>
            </a:custGeom>
            <a:solidFill>
              <a:srgbClr val="3F3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15" name="Freeform 514">
              <a:extLst>
                <a:ext uri="{FF2B5EF4-FFF2-40B4-BE49-F238E27FC236}">
                  <a16:creationId xmlns:a16="http://schemas.microsoft.com/office/drawing/2014/main" id="{61417213-11FA-A48F-8128-18C442CF0390}"/>
                </a:ext>
              </a:extLst>
            </p:cNvPr>
            <p:cNvSpPr/>
            <p:nvPr/>
          </p:nvSpPr>
          <p:spPr bwMode="auto">
            <a:xfrm>
              <a:off x="1919288" y="1165225"/>
              <a:ext cx="47625" cy="23813"/>
            </a:xfrm>
            <a:custGeom>
              <a:avLst/>
              <a:gdLst>
                <a:gd name="T0" fmla="*/ 0 w 37"/>
                <a:gd name="T1" fmla="*/ 10 h 18"/>
                <a:gd name="T2" fmla="*/ 0 w 37"/>
                <a:gd name="T3" fmla="*/ 6 h 18"/>
                <a:gd name="T4" fmla="*/ 36 w 37"/>
                <a:gd name="T5" fmla="*/ 2 h 18"/>
                <a:gd name="T6" fmla="*/ 35 w 37"/>
                <a:gd name="T7" fmla="*/ 9 h 18"/>
                <a:gd name="T8" fmla="*/ 0 w 37"/>
                <a:gd name="T9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8">
                  <a:moveTo>
                    <a:pt x="0" y="10"/>
                  </a:moveTo>
                  <a:cubicBezTo>
                    <a:pt x="0" y="9"/>
                    <a:pt x="0" y="8"/>
                    <a:pt x="0" y="6"/>
                  </a:cubicBezTo>
                  <a:cubicBezTo>
                    <a:pt x="12" y="4"/>
                    <a:pt x="24" y="0"/>
                    <a:pt x="36" y="2"/>
                  </a:cubicBezTo>
                  <a:cubicBezTo>
                    <a:pt x="37" y="5"/>
                    <a:pt x="37" y="7"/>
                    <a:pt x="35" y="9"/>
                  </a:cubicBezTo>
                  <a:cubicBezTo>
                    <a:pt x="24" y="17"/>
                    <a:pt x="12" y="18"/>
                    <a:pt x="0" y="10"/>
                  </a:cubicBezTo>
                  <a:close/>
                </a:path>
              </a:pathLst>
            </a:custGeom>
            <a:solidFill>
              <a:srgbClr val="352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16" name="Freeform 515">
              <a:extLst>
                <a:ext uri="{FF2B5EF4-FFF2-40B4-BE49-F238E27FC236}">
                  <a16:creationId xmlns:a16="http://schemas.microsoft.com/office/drawing/2014/main" id="{FB4AA04A-7392-AA76-A717-68675261F20A}"/>
                </a:ext>
              </a:extLst>
            </p:cNvPr>
            <p:cNvSpPr/>
            <p:nvPr/>
          </p:nvSpPr>
          <p:spPr bwMode="auto">
            <a:xfrm>
              <a:off x="2141538" y="1189038"/>
              <a:ext cx="47625" cy="14288"/>
            </a:xfrm>
            <a:custGeom>
              <a:avLst/>
              <a:gdLst>
                <a:gd name="T0" fmla="*/ 38 w 38"/>
                <a:gd name="T1" fmla="*/ 0 h 12"/>
                <a:gd name="T2" fmla="*/ 18 w 38"/>
                <a:gd name="T3" fmla="*/ 7 h 12"/>
                <a:gd name="T4" fmla="*/ 5 w 38"/>
                <a:gd name="T5" fmla="*/ 11 h 12"/>
                <a:gd name="T6" fmla="*/ 1 w 38"/>
                <a:gd name="T7" fmla="*/ 7 h 12"/>
                <a:gd name="T8" fmla="*/ 6 w 38"/>
                <a:gd name="T9" fmla="*/ 1 h 12"/>
                <a:gd name="T10" fmla="*/ 38 w 38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2">
                  <a:moveTo>
                    <a:pt x="38" y="0"/>
                  </a:moveTo>
                  <a:cubicBezTo>
                    <a:pt x="33" y="7"/>
                    <a:pt x="24" y="2"/>
                    <a:pt x="18" y="7"/>
                  </a:cubicBezTo>
                  <a:cubicBezTo>
                    <a:pt x="15" y="12"/>
                    <a:pt x="10" y="12"/>
                    <a:pt x="5" y="11"/>
                  </a:cubicBezTo>
                  <a:cubicBezTo>
                    <a:pt x="3" y="10"/>
                    <a:pt x="2" y="9"/>
                    <a:pt x="1" y="7"/>
                  </a:cubicBezTo>
                  <a:cubicBezTo>
                    <a:pt x="0" y="3"/>
                    <a:pt x="3" y="2"/>
                    <a:pt x="6" y="1"/>
                  </a:cubicBezTo>
                  <a:cubicBezTo>
                    <a:pt x="17" y="0"/>
                    <a:pt x="27" y="0"/>
                    <a:pt x="38" y="0"/>
                  </a:cubicBezTo>
                  <a:close/>
                </a:path>
              </a:pathLst>
            </a:custGeom>
            <a:solidFill>
              <a:srgbClr val="665C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17" name="Freeform 516">
              <a:extLst>
                <a:ext uri="{FF2B5EF4-FFF2-40B4-BE49-F238E27FC236}">
                  <a16:creationId xmlns:a16="http://schemas.microsoft.com/office/drawing/2014/main" id="{5859D1A4-B4D5-E23F-D204-E897173731BB}"/>
                </a:ext>
              </a:extLst>
            </p:cNvPr>
            <p:cNvSpPr/>
            <p:nvPr/>
          </p:nvSpPr>
          <p:spPr bwMode="auto">
            <a:xfrm>
              <a:off x="1919288" y="1292225"/>
              <a:ext cx="42863" cy="22225"/>
            </a:xfrm>
            <a:custGeom>
              <a:avLst/>
              <a:gdLst>
                <a:gd name="T0" fmla="*/ 0 w 33"/>
                <a:gd name="T1" fmla="*/ 11 h 17"/>
                <a:gd name="T2" fmla="*/ 24 w 33"/>
                <a:gd name="T3" fmla="*/ 3 h 17"/>
                <a:gd name="T4" fmla="*/ 31 w 33"/>
                <a:gd name="T5" fmla="*/ 1 h 17"/>
                <a:gd name="T6" fmla="*/ 33 w 33"/>
                <a:gd name="T7" fmla="*/ 4 h 17"/>
                <a:gd name="T8" fmla="*/ 32 w 33"/>
                <a:gd name="T9" fmla="*/ 6 h 17"/>
                <a:gd name="T10" fmla="*/ 0 w 33"/>
                <a:gd name="T11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7">
                  <a:moveTo>
                    <a:pt x="0" y="11"/>
                  </a:moveTo>
                  <a:cubicBezTo>
                    <a:pt x="6" y="4"/>
                    <a:pt x="17" y="10"/>
                    <a:pt x="24" y="3"/>
                  </a:cubicBezTo>
                  <a:cubicBezTo>
                    <a:pt x="26" y="1"/>
                    <a:pt x="29" y="0"/>
                    <a:pt x="31" y="1"/>
                  </a:cubicBezTo>
                  <a:cubicBezTo>
                    <a:pt x="32" y="2"/>
                    <a:pt x="33" y="3"/>
                    <a:pt x="33" y="4"/>
                  </a:cubicBezTo>
                  <a:cubicBezTo>
                    <a:pt x="33" y="5"/>
                    <a:pt x="33" y="6"/>
                    <a:pt x="32" y="6"/>
                  </a:cubicBezTo>
                  <a:cubicBezTo>
                    <a:pt x="22" y="10"/>
                    <a:pt x="12" y="17"/>
                    <a:pt x="0" y="11"/>
                  </a:cubicBezTo>
                  <a:close/>
                </a:path>
              </a:pathLst>
            </a:custGeom>
            <a:solidFill>
              <a:srgbClr val="605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18" name="Freeform 517">
              <a:extLst>
                <a:ext uri="{FF2B5EF4-FFF2-40B4-BE49-F238E27FC236}">
                  <a16:creationId xmlns:a16="http://schemas.microsoft.com/office/drawing/2014/main" id="{4D1CF20D-0B7C-5A56-7BC7-D089262D4ECF}"/>
                </a:ext>
              </a:extLst>
            </p:cNvPr>
            <p:cNvSpPr/>
            <p:nvPr/>
          </p:nvSpPr>
          <p:spPr bwMode="auto">
            <a:xfrm>
              <a:off x="1965326" y="1165225"/>
              <a:ext cx="55563" cy="17463"/>
            </a:xfrm>
            <a:custGeom>
              <a:avLst/>
              <a:gdLst>
                <a:gd name="T0" fmla="*/ 0 w 44"/>
                <a:gd name="T1" fmla="*/ 6 h 14"/>
                <a:gd name="T2" fmla="*/ 0 w 44"/>
                <a:gd name="T3" fmla="*/ 2 h 14"/>
                <a:gd name="T4" fmla="*/ 44 w 44"/>
                <a:gd name="T5" fmla="*/ 3 h 14"/>
                <a:gd name="T6" fmla="*/ 37 w 44"/>
                <a:gd name="T7" fmla="*/ 10 h 14"/>
                <a:gd name="T8" fmla="*/ 0 w 44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4">
                  <a:moveTo>
                    <a:pt x="0" y="6"/>
                  </a:moveTo>
                  <a:cubicBezTo>
                    <a:pt x="0" y="5"/>
                    <a:pt x="0" y="4"/>
                    <a:pt x="0" y="2"/>
                  </a:cubicBezTo>
                  <a:cubicBezTo>
                    <a:pt x="15" y="1"/>
                    <a:pt x="29" y="0"/>
                    <a:pt x="44" y="3"/>
                  </a:cubicBezTo>
                  <a:cubicBezTo>
                    <a:pt x="44" y="7"/>
                    <a:pt x="41" y="8"/>
                    <a:pt x="37" y="10"/>
                  </a:cubicBezTo>
                  <a:cubicBezTo>
                    <a:pt x="25" y="11"/>
                    <a:pt x="12" y="14"/>
                    <a:pt x="0" y="6"/>
                  </a:cubicBezTo>
                  <a:close/>
                </a:path>
              </a:pathLst>
            </a:custGeom>
            <a:solidFill>
              <a:srgbClr val="292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19" name="Freeform 518">
              <a:extLst>
                <a:ext uri="{FF2B5EF4-FFF2-40B4-BE49-F238E27FC236}">
                  <a16:creationId xmlns:a16="http://schemas.microsoft.com/office/drawing/2014/main" id="{A8C98A7F-33C6-1085-2399-03021841AB56}"/>
                </a:ext>
              </a:extLst>
            </p:cNvPr>
            <p:cNvSpPr/>
            <p:nvPr/>
          </p:nvSpPr>
          <p:spPr bwMode="auto">
            <a:xfrm>
              <a:off x="1752601" y="1182688"/>
              <a:ext cx="36513" cy="22225"/>
            </a:xfrm>
            <a:custGeom>
              <a:avLst/>
              <a:gdLst>
                <a:gd name="T0" fmla="*/ 0 w 29"/>
                <a:gd name="T1" fmla="*/ 11 h 17"/>
                <a:gd name="T2" fmla="*/ 0 w 29"/>
                <a:gd name="T3" fmla="*/ 7 h 17"/>
                <a:gd name="T4" fmla="*/ 28 w 29"/>
                <a:gd name="T5" fmla="*/ 0 h 17"/>
                <a:gd name="T6" fmla="*/ 28 w 29"/>
                <a:gd name="T7" fmla="*/ 6 h 17"/>
                <a:gd name="T8" fmla="*/ 0 w 29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7">
                  <a:moveTo>
                    <a:pt x="0" y="11"/>
                  </a:moveTo>
                  <a:cubicBezTo>
                    <a:pt x="0" y="10"/>
                    <a:pt x="0" y="8"/>
                    <a:pt x="0" y="7"/>
                  </a:cubicBezTo>
                  <a:cubicBezTo>
                    <a:pt x="9" y="3"/>
                    <a:pt x="18" y="0"/>
                    <a:pt x="28" y="0"/>
                  </a:cubicBezTo>
                  <a:cubicBezTo>
                    <a:pt x="29" y="2"/>
                    <a:pt x="29" y="4"/>
                    <a:pt x="28" y="6"/>
                  </a:cubicBezTo>
                  <a:cubicBezTo>
                    <a:pt x="20" y="13"/>
                    <a:pt x="11" y="17"/>
                    <a:pt x="0" y="11"/>
                  </a:cubicBezTo>
                  <a:close/>
                </a:path>
              </a:pathLst>
            </a:custGeom>
            <a:solidFill>
              <a:srgbClr val="4F49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20" name="Freeform 519">
              <a:extLst>
                <a:ext uri="{FF2B5EF4-FFF2-40B4-BE49-F238E27FC236}">
                  <a16:creationId xmlns:a16="http://schemas.microsoft.com/office/drawing/2014/main" id="{8A8A53C2-8575-837B-596B-D3678DC16F6A}"/>
                </a:ext>
              </a:extLst>
            </p:cNvPr>
            <p:cNvSpPr/>
            <p:nvPr/>
          </p:nvSpPr>
          <p:spPr bwMode="auto">
            <a:xfrm>
              <a:off x="1789113" y="1308100"/>
              <a:ext cx="23813" cy="36513"/>
            </a:xfrm>
            <a:custGeom>
              <a:avLst/>
              <a:gdLst>
                <a:gd name="T0" fmla="*/ 3 w 19"/>
                <a:gd name="T1" fmla="*/ 26 h 28"/>
                <a:gd name="T2" fmla="*/ 19 w 19"/>
                <a:gd name="T3" fmla="*/ 15 h 28"/>
                <a:gd name="T4" fmla="*/ 19 w 19"/>
                <a:gd name="T5" fmla="*/ 17 h 28"/>
                <a:gd name="T6" fmla="*/ 3 w 19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8">
                  <a:moveTo>
                    <a:pt x="3" y="26"/>
                  </a:moveTo>
                  <a:cubicBezTo>
                    <a:pt x="11" y="26"/>
                    <a:pt x="0" y="0"/>
                    <a:pt x="19" y="15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2"/>
                    <a:pt x="11" y="28"/>
                    <a:pt x="3" y="26"/>
                  </a:cubicBezTo>
                  <a:close/>
                </a:path>
              </a:pathLst>
            </a:custGeom>
            <a:solidFill>
              <a:srgbClr val="463A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21" name="Freeform 520">
              <a:extLst>
                <a:ext uri="{FF2B5EF4-FFF2-40B4-BE49-F238E27FC236}">
                  <a16:creationId xmlns:a16="http://schemas.microsoft.com/office/drawing/2014/main" id="{C0EAD91A-7BC9-C271-31F4-3B80DC69711A}"/>
                </a:ext>
              </a:extLst>
            </p:cNvPr>
            <p:cNvSpPr/>
            <p:nvPr/>
          </p:nvSpPr>
          <p:spPr bwMode="auto">
            <a:xfrm>
              <a:off x="2106613" y="1174750"/>
              <a:ext cx="41275" cy="25400"/>
            </a:xfrm>
            <a:custGeom>
              <a:avLst/>
              <a:gdLst>
                <a:gd name="T0" fmla="*/ 33 w 33"/>
                <a:gd name="T1" fmla="*/ 12 h 20"/>
                <a:gd name="T2" fmla="*/ 29 w 33"/>
                <a:gd name="T3" fmla="*/ 15 h 20"/>
                <a:gd name="T4" fmla="*/ 10 w 33"/>
                <a:gd name="T5" fmla="*/ 18 h 20"/>
                <a:gd name="T6" fmla="*/ 0 w 33"/>
                <a:gd name="T7" fmla="*/ 10 h 20"/>
                <a:gd name="T8" fmla="*/ 17 w 33"/>
                <a:gd name="T9" fmla="*/ 10 h 20"/>
                <a:gd name="T10" fmla="*/ 33 w 33"/>
                <a:gd name="T11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0">
                  <a:moveTo>
                    <a:pt x="33" y="12"/>
                  </a:moveTo>
                  <a:cubicBezTo>
                    <a:pt x="31" y="13"/>
                    <a:pt x="30" y="14"/>
                    <a:pt x="29" y="15"/>
                  </a:cubicBezTo>
                  <a:cubicBezTo>
                    <a:pt x="23" y="20"/>
                    <a:pt x="17" y="20"/>
                    <a:pt x="10" y="18"/>
                  </a:cubicBezTo>
                  <a:cubicBezTo>
                    <a:pt x="6" y="17"/>
                    <a:pt x="2" y="14"/>
                    <a:pt x="0" y="10"/>
                  </a:cubicBezTo>
                  <a:cubicBezTo>
                    <a:pt x="6" y="0"/>
                    <a:pt x="11" y="4"/>
                    <a:pt x="17" y="10"/>
                  </a:cubicBezTo>
                  <a:cubicBezTo>
                    <a:pt x="22" y="11"/>
                    <a:pt x="28" y="11"/>
                    <a:pt x="33" y="12"/>
                  </a:cubicBezTo>
                  <a:close/>
                </a:path>
              </a:pathLst>
            </a:custGeom>
            <a:solidFill>
              <a:srgbClr val="383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22" name="Freeform 521">
              <a:extLst>
                <a:ext uri="{FF2B5EF4-FFF2-40B4-BE49-F238E27FC236}">
                  <a16:creationId xmlns:a16="http://schemas.microsoft.com/office/drawing/2014/main" id="{5A33DEA7-6FD4-47A7-AE52-A1C4D0EFC3EF}"/>
                </a:ext>
              </a:extLst>
            </p:cNvPr>
            <p:cNvSpPr/>
            <p:nvPr/>
          </p:nvSpPr>
          <p:spPr bwMode="auto">
            <a:xfrm>
              <a:off x="1644651" y="1203325"/>
              <a:ext cx="26988" cy="20638"/>
            </a:xfrm>
            <a:custGeom>
              <a:avLst/>
              <a:gdLst>
                <a:gd name="T0" fmla="*/ 21 w 21"/>
                <a:gd name="T1" fmla="*/ 0 h 16"/>
                <a:gd name="T2" fmla="*/ 1 w 21"/>
                <a:gd name="T3" fmla="*/ 16 h 16"/>
                <a:gd name="T4" fmla="*/ 5 w 21"/>
                <a:gd name="T5" fmla="*/ 7 h 16"/>
                <a:gd name="T6" fmla="*/ 17 w 21"/>
                <a:gd name="T7" fmla="*/ 0 h 16"/>
                <a:gd name="T8" fmla="*/ 21 w 21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21" y="0"/>
                  </a:moveTo>
                  <a:cubicBezTo>
                    <a:pt x="19" y="11"/>
                    <a:pt x="9" y="13"/>
                    <a:pt x="1" y="16"/>
                  </a:cubicBezTo>
                  <a:cubicBezTo>
                    <a:pt x="2" y="12"/>
                    <a:pt x="0" y="8"/>
                    <a:pt x="5" y="7"/>
                  </a:cubicBezTo>
                  <a:cubicBezTo>
                    <a:pt x="8" y="2"/>
                    <a:pt x="14" y="3"/>
                    <a:pt x="17" y="0"/>
                  </a:cubicBezTo>
                  <a:cubicBezTo>
                    <a:pt x="18" y="0"/>
                    <a:pt x="20" y="0"/>
                    <a:pt x="21" y="0"/>
                  </a:cubicBezTo>
                  <a:close/>
                </a:path>
              </a:pathLst>
            </a:custGeom>
            <a:solidFill>
              <a:srgbClr val="3C33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23" name="Freeform 522">
              <a:extLst>
                <a:ext uri="{FF2B5EF4-FFF2-40B4-BE49-F238E27FC236}">
                  <a16:creationId xmlns:a16="http://schemas.microsoft.com/office/drawing/2014/main" id="{F99FCCCE-4224-6C9C-ABEC-8D364E665A7D}"/>
                </a:ext>
              </a:extLst>
            </p:cNvPr>
            <p:cNvSpPr/>
            <p:nvPr/>
          </p:nvSpPr>
          <p:spPr bwMode="auto">
            <a:xfrm>
              <a:off x="1958976" y="1279525"/>
              <a:ext cx="28575" cy="20638"/>
            </a:xfrm>
            <a:custGeom>
              <a:avLst/>
              <a:gdLst>
                <a:gd name="T0" fmla="*/ 1 w 22"/>
                <a:gd name="T1" fmla="*/ 16 h 16"/>
                <a:gd name="T2" fmla="*/ 1 w 22"/>
                <a:gd name="T3" fmla="*/ 12 h 16"/>
                <a:gd name="T4" fmla="*/ 4 w 22"/>
                <a:gd name="T5" fmla="*/ 5 h 16"/>
                <a:gd name="T6" fmla="*/ 21 w 22"/>
                <a:gd name="T7" fmla="*/ 3 h 16"/>
                <a:gd name="T8" fmla="*/ 22 w 22"/>
                <a:gd name="T9" fmla="*/ 7 h 16"/>
                <a:gd name="T10" fmla="*/ 21 w 22"/>
                <a:gd name="T11" fmla="*/ 8 h 16"/>
                <a:gd name="T12" fmla="*/ 1 w 22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6">
                  <a:moveTo>
                    <a:pt x="1" y="16"/>
                  </a:moveTo>
                  <a:cubicBezTo>
                    <a:pt x="1" y="15"/>
                    <a:pt x="1" y="14"/>
                    <a:pt x="1" y="12"/>
                  </a:cubicBezTo>
                  <a:cubicBezTo>
                    <a:pt x="0" y="9"/>
                    <a:pt x="2" y="7"/>
                    <a:pt x="4" y="5"/>
                  </a:cubicBezTo>
                  <a:cubicBezTo>
                    <a:pt x="9" y="2"/>
                    <a:pt x="15" y="0"/>
                    <a:pt x="21" y="3"/>
                  </a:cubicBezTo>
                  <a:cubicBezTo>
                    <a:pt x="22" y="4"/>
                    <a:pt x="22" y="5"/>
                    <a:pt x="22" y="7"/>
                  </a:cubicBezTo>
                  <a:cubicBezTo>
                    <a:pt x="22" y="8"/>
                    <a:pt x="21" y="8"/>
                    <a:pt x="21" y="8"/>
                  </a:cubicBezTo>
                  <a:cubicBezTo>
                    <a:pt x="15" y="13"/>
                    <a:pt x="9" y="16"/>
                    <a:pt x="1" y="16"/>
                  </a:cubicBezTo>
                  <a:close/>
                </a:path>
              </a:pathLst>
            </a:custGeom>
            <a:solidFill>
              <a:srgbClr val="4139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24" name="Freeform 523">
              <a:extLst>
                <a:ext uri="{FF2B5EF4-FFF2-40B4-BE49-F238E27FC236}">
                  <a16:creationId xmlns:a16="http://schemas.microsoft.com/office/drawing/2014/main" id="{128A31BC-C115-12F2-2726-FC9AEB846AFD}"/>
                </a:ext>
              </a:extLst>
            </p:cNvPr>
            <p:cNvSpPr/>
            <p:nvPr/>
          </p:nvSpPr>
          <p:spPr bwMode="auto">
            <a:xfrm>
              <a:off x="1866901" y="1311275"/>
              <a:ext cx="38100" cy="9525"/>
            </a:xfrm>
            <a:custGeom>
              <a:avLst/>
              <a:gdLst>
                <a:gd name="T0" fmla="*/ 2 w 30"/>
                <a:gd name="T1" fmla="*/ 5 h 8"/>
                <a:gd name="T2" fmla="*/ 30 w 30"/>
                <a:gd name="T3" fmla="*/ 1 h 8"/>
                <a:gd name="T4" fmla="*/ 2 w 30"/>
                <a:gd name="T5" fmla="*/ 8 h 8"/>
                <a:gd name="T6" fmla="*/ 1 w 30"/>
                <a:gd name="T7" fmla="*/ 6 h 8"/>
                <a:gd name="T8" fmla="*/ 2 w 30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8">
                  <a:moveTo>
                    <a:pt x="2" y="5"/>
                  </a:moveTo>
                  <a:cubicBezTo>
                    <a:pt x="11" y="0"/>
                    <a:pt x="20" y="0"/>
                    <a:pt x="30" y="1"/>
                  </a:cubicBezTo>
                  <a:cubicBezTo>
                    <a:pt x="22" y="7"/>
                    <a:pt x="12" y="7"/>
                    <a:pt x="2" y="8"/>
                  </a:cubicBezTo>
                  <a:cubicBezTo>
                    <a:pt x="1" y="7"/>
                    <a:pt x="0" y="7"/>
                    <a:pt x="1" y="6"/>
                  </a:cubicBezTo>
                  <a:cubicBezTo>
                    <a:pt x="1" y="5"/>
                    <a:pt x="2" y="5"/>
                    <a:pt x="2" y="5"/>
                  </a:cubicBezTo>
                  <a:close/>
                </a:path>
              </a:pathLst>
            </a:custGeom>
            <a:solidFill>
              <a:srgbClr val="4A41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25" name="Freeform 524">
              <a:extLst>
                <a:ext uri="{FF2B5EF4-FFF2-40B4-BE49-F238E27FC236}">
                  <a16:creationId xmlns:a16="http://schemas.microsoft.com/office/drawing/2014/main" id="{3EA48D9D-FA10-4924-E5AA-13C234865A44}"/>
                </a:ext>
              </a:extLst>
            </p:cNvPr>
            <p:cNvSpPr/>
            <p:nvPr/>
          </p:nvSpPr>
          <p:spPr bwMode="auto">
            <a:xfrm>
              <a:off x="1812926" y="1323975"/>
              <a:ext cx="36513" cy="15875"/>
            </a:xfrm>
            <a:custGeom>
              <a:avLst/>
              <a:gdLst>
                <a:gd name="T0" fmla="*/ 0 w 29"/>
                <a:gd name="T1" fmla="*/ 5 h 12"/>
                <a:gd name="T2" fmla="*/ 0 w 29"/>
                <a:gd name="T3" fmla="*/ 3 h 12"/>
                <a:gd name="T4" fmla="*/ 29 w 29"/>
                <a:gd name="T5" fmla="*/ 0 h 12"/>
                <a:gd name="T6" fmla="*/ 28 w 29"/>
                <a:gd name="T7" fmla="*/ 2 h 12"/>
                <a:gd name="T8" fmla="*/ 0 w 29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2">
                  <a:moveTo>
                    <a:pt x="0" y="5"/>
                  </a:moveTo>
                  <a:cubicBezTo>
                    <a:pt x="0" y="5"/>
                    <a:pt x="0" y="3"/>
                    <a:pt x="0" y="3"/>
                  </a:cubicBezTo>
                  <a:cubicBezTo>
                    <a:pt x="9" y="2"/>
                    <a:pt x="19" y="1"/>
                    <a:pt x="29" y="0"/>
                  </a:cubicBezTo>
                  <a:cubicBezTo>
                    <a:pt x="28" y="1"/>
                    <a:pt x="28" y="1"/>
                    <a:pt x="28" y="2"/>
                  </a:cubicBezTo>
                  <a:cubicBezTo>
                    <a:pt x="20" y="12"/>
                    <a:pt x="10" y="6"/>
                    <a:pt x="0" y="5"/>
                  </a:cubicBezTo>
                  <a:close/>
                </a:path>
              </a:pathLst>
            </a:custGeom>
            <a:solidFill>
              <a:srgbClr val="4E46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26" name="Freeform 525">
              <a:extLst>
                <a:ext uri="{FF2B5EF4-FFF2-40B4-BE49-F238E27FC236}">
                  <a16:creationId xmlns:a16="http://schemas.microsoft.com/office/drawing/2014/main" id="{C50576FA-06D8-8400-10E0-74111A59E9E3}"/>
                </a:ext>
              </a:extLst>
            </p:cNvPr>
            <p:cNvSpPr/>
            <p:nvPr/>
          </p:nvSpPr>
          <p:spPr bwMode="auto">
            <a:xfrm>
              <a:off x="1482726" y="1333500"/>
              <a:ext cx="25400" cy="20638"/>
            </a:xfrm>
            <a:custGeom>
              <a:avLst/>
              <a:gdLst>
                <a:gd name="T0" fmla="*/ 20 w 20"/>
                <a:gd name="T1" fmla="*/ 2 h 15"/>
                <a:gd name="T2" fmla="*/ 0 w 20"/>
                <a:gd name="T3" fmla="*/ 15 h 15"/>
                <a:gd name="T4" fmla="*/ 20 w 20"/>
                <a:gd name="T5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5">
                  <a:moveTo>
                    <a:pt x="20" y="2"/>
                  </a:moveTo>
                  <a:cubicBezTo>
                    <a:pt x="15" y="9"/>
                    <a:pt x="9" y="14"/>
                    <a:pt x="0" y="15"/>
                  </a:cubicBezTo>
                  <a:cubicBezTo>
                    <a:pt x="0" y="0"/>
                    <a:pt x="12" y="3"/>
                    <a:pt x="20" y="2"/>
                  </a:cubicBezTo>
                  <a:close/>
                </a:path>
              </a:pathLst>
            </a:custGeom>
            <a:solidFill>
              <a:srgbClr val="4B4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27" name="Freeform 526">
              <a:extLst>
                <a:ext uri="{FF2B5EF4-FFF2-40B4-BE49-F238E27FC236}">
                  <a16:creationId xmlns:a16="http://schemas.microsoft.com/office/drawing/2014/main" id="{A07D8D08-5FB4-4538-2A00-82C36FC2FD6B}"/>
                </a:ext>
              </a:extLst>
            </p:cNvPr>
            <p:cNvSpPr/>
            <p:nvPr/>
          </p:nvSpPr>
          <p:spPr bwMode="auto">
            <a:xfrm>
              <a:off x="1460501" y="1352550"/>
              <a:ext cx="23813" cy="23813"/>
            </a:xfrm>
            <a:custGeom>
              <a:avLst/>
              <a:gdLst>
                <a:gd name="T0" fmla="*/ 7 w 19"/>
                <a:gd name="T1" fmla="*/ 16 h 19"/>
                <a:gd name="T2" fmla="*/ 2 w 19"/>
                <a:gd name="T3" fmla="*/ 11 h 19"/>
                <a:gd name="T4" fmla="*/ 19 w 19"/>
                <a:gd name="T5" fmla="*/ 0 h 19"/>
                <a:gd name="T6" fmla="*/ 7 w 19"/>
                <a:gd name="T7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9">
                  <a:moveTo>
                    <a:pt x="7" y="16"/>
                  </a:moveTo>
                  <a:cubicBezTo>
                    <a:pt x="0" y="19"/>
                    <a:pt x="3" y="13"/>
                    <a:pt x="2" y="11"/>
                  </a:cubicBezTo>
                  <a:cubicBezTo>
                    <a:pt x="6" y="5"/>
                    <a:pt x="11" y="1"/>
                    <a:pt x="19" y="0"/>
                  </a:cubicBezTo>
                  <a:cubicBezTo>
                    <a:pt x="17" y="8"/>
                    <a:pt x="10" y="10"/>
                    <a:pt x="7" y="16"/>
                  </a:cubicBezTo>
                  <a:close/>
                </a:path>
              </a:pathLst>
            </a:custGeom>
            <a:solidFill>
              <a:srgbClr val="4B3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28" name="Freeform 527">
              <a:extLst>
                <a:ext uri="{FF2B5EF4-FFF2-40B4-BE49-F238E27FC236}">
                  <a16:creationId xmlns:a16="http://schemas.microsoft.com/office/drawing/2014/main" id="{007D36F5-1209-99CD-4C21-CB743D9F1C05}"/>
                </a:ext>
              </a:extLst>
            </p:cNvPr>
            <p:cNvSpPr/>
            <p:nvPr/>
          </p:nvSpPr>
          <p:spPr bwMode="auto">
            <a:xfrm>
              <a:off x="1498601" y="1357313"/>
              <a:ext cx="31750" cy="17463"/>
            </a:xfrm>
            <a:custGeom>
              <a:avLst/>
              <a:gdLst>
                <a:gd name="T0" fmla="*/ 0 w 25"/>
                <a:gd name="T1" fmla="*/ 11 h 13"/>
                <a:gd name="T2" fmla="*/ 25 w 25"/>
                <a:gd name="T3" fmla="*/ 1 h 13"/>
                <a:gd name="T4" fmla="*/ 0 w 25"/>
                <a:gd name="T5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3">
                  <a:moveTo>
                    <a:pt x="0" y="11"/>
                  </a:moveTo>
                  <a:cubicBezTo>
                    <a:pt x="6" y="1"/>
                    <a:pt x="15" y="0"/>
                    <a:pt x="25" y="1"/>
                  </a:cubicBezTo>
                  <a:cubicBezTo>
                    <a:pt x="17" y="7"/>
                    <a:pt x="10" y="13"/>
                    <a:pt x="0" y="11"/>
                  </a:cubicBezTo>
                  <a:close/>
                </a:path>
              </a:pathLst>
            </a:custGeom>
            <a:solidFill>
              <a:srgbClr val="594A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29" name="Freeform 528">
              <a:extLst>
                <a:ext uri="{FF2B5EF4-FFF2-40B4-BE49-F238E27FC236}">
                  <a16:creationId xmlns:a16="http://schemas.microsoft.com/office/drawing/2014/main" id="{0DEE5D9F-9950-F074-DCE0-37115F9ABE83}"/>
                </a:ext>
              </a:extLst>
            </p:cNvPr>
            <p:cNvSpPr/>
            <p:nvPr/>
          </p:nvSpPr>
          <p:spPr bwMode="auto">
            <a:xfrm>
              <a:off x="2035176" y="1169988"/>
              <a:ext cx="39688" cy="15875"/>
            </a:xfrm>
            <a:custGeom>
              <a:avLst/>
              <a:gdLst>
                <a:gd name="T0" fmla="*/ 7 w 31"/>
                <a:gd name="T1" fmla="*/ 2 h 13"/>
                <a:gd name="T2" fmla="*/ 29 w 31"/>
                <a:gd name="T3" fmla="*/ 6 h 13"/>
                <a:gd name="T4" fmla="*/ 31 w 31"/>
                <a:gd name="T5" fmla="*/ 9 h 13"/>
                <a:gd name="T6" fmla="*/ 30 w 31"/>
                <a:gd name="T7" fmla="*/ 11 h 13"/>
                <a:gd name="T8" fmla="*/ 26 w 31"/>
                <a:gd name="T9" fmla="*/ 13 h 13"/>
                <a:gd name="T10" fmla="*/ 10 w 31"/>
                <a:gd name="T11" fmla="*/ 11 h 13"/>
                <a:gd name="T12" fmla="*/ 0 w 31"/>
                <a:gd name="T13" fmla="*/ 5 h 13"/>
                <a:gd name="T14" fmla="*/ 7 w 31"/>
                <a:gd name="T1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13">
                  <a:moveTo>
                    <a:pt x="7" y="2"/>
                  </a:moveTo>
                  <a:cubicBezTo>
                    <a:pt x="14" y="3"/>
                    <a:pt x="23" y="0"/>
                    <a:pt x="29" y="6"/>
                  </a:cubicBezTo>
                  <a:cubicBezTo>
                    <a:pt x="30" y="7"/>
                    <a:pt x="31" y="8"/>
                    <a:pt x="31" y="9"/>
                  </a:cubicBezTo>
                  <a:cubicBezTo>
                    <a:pt x="31" y="10"/>
                    <a:pt x="30" y="11"/>
                    <a:pt x="30" y="11"/>
                  </a:cubicBezTo>
                  <a:cubicBezTo>
                    <a:pt x="29" y="12"/>
                    <a:pt x="27" y="13"/>
                    <a:pt x="26" y="13"/>
                  </a:cubicBezTo>
                  <a:cubicBezTo>
                    <a:pt x="20" y="13"/>
                    <a:pt x="15" y="11"/>
                    <a:pt x="10" y="11"/>
                  </a:cubicBezTo>
                  <a:cubicBezTo>
                    <a:pt x="6" y="10"/>
                    <a:pt x="2" y="10"/>
                    <a:pt x="0" y="5"/>
                  </a:cubicBezTo>
                  <a:cubicBezTo>
                    <a:pt x="1" y="2"/>
                    <a:pt x="3" y="0"/>
                    <a:pt x="7" y="2"/>
                  </a:cubicBezTo>
                  <a:close/>
                </a:path>
              </a:pathLst>
            </a:custGeom>
            <a:solidFill>
              <a:srgbClr val="564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30" name="Freeform 529">
              <a:extLst>
                <a:ext uri="{FF2B5EF4-FFF2-40B4-BE49-F238E27FC236}">
                  <a16:creationId xmlns:a16="http://schemas.microsoft.com/office/drawing/2014/main" id="{BDCF7363-14F5-0600-9F86-75B0CD2D4B92}"/>
                </a:ext>
              </a:extLst>
            </p:cNvPr>
            <p:cNvSpPr/>
            <p:nvPr/>
          </p:nvSpPr>
          <p:spPr bwMode="auto">
            <a:xfrm>
              <a:off x="2014538" y="1168400"/>
              <a:ext cx="30163" cy="14288"/>
            </a:xfrm>
            <a:custGeom>
              <a:avLst/>
              <a:gdLst>
                <a:gd name="T0" fmla="*/ 23 w 23"/>
                <a:gd name="T1" fmla="*/ 3 h 12"/>
                <a:gd name="T2" fmla="*/ 17 w 23"/>
                <a:gd name="T3" fmla="*/ 7 h 12"/>
                <a:gd name="T4" fmla="*/ 3 w 23"/>
                <a:gd name="T5" fmla="*/ 10 h 12"/>
                <a:gd name="T6" fmla="*/ 1 w 23"/>
                <a:gd name="T7" fmla="*/ 4 h 12"/>
                <a:gd name="T8" fmla="*/ 5 w 23"/>
                <a:gd name="T9" fmla="*/ 1 h 12"/>
                <a:gd name="T10" fmla="*/ 23 w 23"/>
                <a:gd name="T11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2">
                  <a:moveTo>
                    <a:pt x="23" y="3"/>
                  </a:moveTo>
                  <a:cubicBezTo>
                    <a:pt x="21" y="4"/>
                    <a:pt x="19" y="6"/>
                    <a:pt x="17" y="7"/>
                  </a:cubicBezTo>
                  <a:cubicBezTo>
                    <a:pt x="13" y="12"/>
                    <a:pt x="8" y="12"/>
                    <a:pt x="3" y="10"/>
                  </a:cubicBezTo>
                  <a:cubicBezTo>
                    <a:pt x="1" y="8"/>
                    <a:pt x="0" y="7"/>
                    <a:pt x="1" y="4"/>
                  </a:cubicBezTo>
                  <a:cubicBezTo>
                    <a:pt x="2" y="3"/>
                    <a:pt x="3" y="2"/>
                    <a:pt x="5" y="1"/>
                  </a:cubicBezTo>
                  <a:cubicBezTo>
                    <a:pt x="11" y="0"/>
                    <a:pt x="17" y="0"/>
                    <a:pt x="23" y="3"/>
                  </a:cubicBezTo>
                  <a:close/>
                </a:path>
              </a:pathLst>
            </a:custGeom>
            <a:solidFill>
              <a:srgbClr val="7263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31" name="Freeform 530">
              <a:extLst>
                <a:ext uri="{FF2B5EF4-FFF2-40B4-BE49-F238E27FC236}">
                  <a16:creationId xmlns:a16="http://schemas.microsoft.com/office/drawing/2014/main" id="{92462E0A-E476-0309-C301-30C723650992}"/>
                </a:ext>
              </a:extLst>
            </p:cNvPr>
            <p:cNvSpPr/>
            <p:nvPr/>
          </p:nvSpPr>
          <p:spPr bwMode="auto">
            <a:xfrm>
              <a:off x="1533526" y="1344613"/>
              <a:ext cx="28575" cy="15875"/>
            </a:xfrm>
            <a:custGeom>
              <a:avLst/>
              <a:gdLst>
                <a:gd name="T0" fmla="*/ 17 w 22"/>
                <a:gd name="T1" fmla="*/ 0 h 12"/>
                <a:gd name="T2" fmla="*/ 22 w 22"/>
                <a:gd name="T3" fmla="*/ 3 h 12"/>
                <a:gd name="T4" fmla="*/ 0 w 22"/>
                <a:gd name="T5" fmla="*/ 11 h 12"/>
                <a:gd name="T6" fmla="*/ 17 w 22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2">
                  <a:moveTo>
                    <a:pt x="17" y="0"/>
                  </a:moveTo>
                  <a:cubicBezTo>
                    <a:pt x="18" y="1"/>
                    <a:pt x="20" y="2"/>
                    <a:pt x="22" y="3"/>
                  </a:cubicBezTo>
                  <a:cubicBezTo>
                    <a:pt x="15" y="7"/>
                    <a:pt x="9" y="12"/>
                    <a:pt x="0" y="11"/>
                  </a:cubicBezTo>
                  <a:cubicBezTo>
                    <a:pt x="2" y="1"/>
                    <a:pt x="11" y="2"/>
                    <a:pt x="17" y="0"/>
                  </a:cubicBezTo>
                  <a:close/>
                </a:path>
              </a:pathLst>
            </a:custGeom>
            <a:solidFill>
              <a:srgbClr val="5247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32" name="Freeform 531">
              <a:extLst>
                <a:ext uri="{FF2B5EF4-FFF2-40B4-BE49-F238E27FC236}">
                  <a16:creationId xmlns:a16="http://schemas.microsoft.com/office/drawing/2014/main" id="{717AE306-1753-875A-34C0-7EF9C743920A}"/>
                </a:ext>
              </a:extLst>
            </p:cNvPr>
            <p:cNvSpPr/>
            <p:nvPr/>
          </p:nvSpPr>
          <p:spPr bwMode="auto">
            <a:xfrm>
              <a:off x="1473201" y="1366838"/>
              <a:ext cx="25400" cy="15875"/>
            </a:xfrm>
            <a:custGeom>
              <a:avLst/>
              <a:gdLst>
                <a:gd name="T0" fmla="*/ 20 w 20"/>
                <a:gd name="T1" fmla="*/ 4 h 13"/>
                <a:gd name="T2" fmla="*/ 20 w 20"/>
                <a:gd name="T3" fmla="*/ 4 h 13"/>
                <a:gd name="T4" fmla="*/ 4 w 20"/>
                <a:gd name="T5" fmla="*/ 13 h 13"/>
                <a:gd name="T6" fmla="*/ 0 w 20"/>
                <a:gd name="T7" fmla="*/ 7 h 13"/>
                <a:gd name="T8" fmla="*/ 20 w 20"/>
                <a:gd name="T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3">
                  <a:moveTo>
                    <a:pt x="20" y="4"/>
                  </a:moveTo>
                  <a:cubicBezTo>
                    <a:pt x="20" y="4"/>
                    <a:pt x="20" y="4"/>
                    <a:pt x="20" y="4"/>
                  </a:cubicBezTo>
                  <a:cubicBezTo>
                    <a:pt x="17" y="12"/>
                    <a:pt x="10" y="11"/>
                    <a:pt x="4" y="13"/>
                  </a:cubicBezTo>
                  <a:cubicBezTo>
                    <a:pt x="3" y="11"/>
                    <a:pt x="2" y="9"/>
                    <a:pt x="0" y="7"/>
                  </a:cubicBezTo>
                  <a:cubicBezTo>
                    <a:pt x="7" y="7"/>
                    <a:pt x="13" y="0"/>
                    <a:pt x="20" y="4"/>
                  </a:cubicBezTo>
                  <a:close/>
                </a:path>
              </a:pathLst>
            </a:custGeom>
            <a:solidFill>
              <a:srgbClr val="594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33" name="Freeform 532">
              <a:extLst>
                <a:ext uri="{FF2B5EF4-FFF2-40B4-BE49-F238E27FC236}">
                  <a16:creationId xmlns:a16="http://schemas.microsoft.com/office/drawing/2014/main" id="{AE4160BB-1C11-FA33-C99B-F33D1BA2E4B4}"/>
                </a:ext>
              </a:extLst>
            </p:cNvPr>
            <p:cNvSpPr/>
            <p:nvPr/>
          </p:nvSpPr>
          <p:spPr bwMode="auto">
            <a:xfrm>
              <a:off x="2071688" y="1176338"/>
              <a:ext cx="31750" cy="20638"/>
            </a:xfrm>
            <a:custGeom>
              <a:avLst/>
              <a:gdLst>
                <a:gd name="T0" fmla="*/ 20 w 24"/>
                <a:gd name="T1" fmla="*/ 4 h 15"/>
                <a:gd name="T2" fmla="*/ 24 w 24"/>
                <a:gd name="T3" fmla="*/ 9 h 15"/>
                <a:gd name="T4" fmla="*/ 0 w 24"/>
                <a:gd name="T5" fmla="*/ 4 h 15"/>
                <a:gd name="T6" fmla="*/ 0 w 24"/>
                <a:gd name="T7" fmla="*/ 0 h 15"/>
                <a:gd name="T8" fmla="*/ 20 w 24"/>
                <a:gd name="T9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5">
                  <a:moveTo>
                    <a:pt x="20" y="4"/>
                  </a:moveTo>
                  <a:cubicBezTo>
                    <a:pt x="23" y="4"/>
                    <a:pt x="24" y="6"/>
                    <a:pt x="24" y="9"/>
                  </a:cubicBezTo>
                  <a:cubicBezTo>
                    <a:pt x="15" y="15"/>
                    <a:pt x="7" y="12"/>
                    <a:pt x="0" y="4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7" y="1"/>
                    <a:pt x="13" y="3"/>
                    <a:pt x="20" y="4"/>
                  </a:cubicBezTo>
                  <a:close/>
                </a:path>
              </a:pathLst>
            </a:custGeom>
            <a:solidFill>
              <a:srgbClr val="383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34" name="Freeform 533">
              <a:extLst>
                <a:ext uri="{FF2B5EF4-FFF2-40B4-BE49-F238E27FC236}">
                  <a16:creationId xmlns:a16="http://schemas.microsoft.com/office/drawing/2014/main" id="{AFB9E524-C1FD-0D19-F6F0-4263B1242798}"/>
                </a:ext>
              </a:extLst>
            </p:cNvPr>
            <p:cNvSpPr/>
            <p:nvPr/>
          </p:nvSpPr>
          <p:spPr bwMode="auto">
            <a:xfrm>
              <a:off x="2138363" y="1230313"/>
              <a:ext cx="20638" cy="15875"/>
            </a:xfrm>
            <a:custGeom>
              <a:avLst/>
              <a:gdLst>
                <a:gd name="T0" fmla="*/ 0 w 16"/>
                <a:gd name="T1" fmla="*/ 11 h 12"/>
                <a:gd name="T2" fmla="*/ 12 w 16"/>
                <a:gd name="T3" fmla="*/ 2 h 12"/>
                <a:gd name="T4" fmla="*/ 16 w 16"/>
                <a:gd name="T5" fmla="*/ 6 h 12"/>
                <a:gd name="T6" fmla="*/ 0 w 16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2">
                  <a:moveTo>
                    <a:pt x="0" y="11"/>
                  </a:moveTo>
                  <a:cubicBezTo>
                    <a:pt x="2" y="5"/>
                    <a:pt x="7" y="5"/>
                    <a:pt x="12" y="2"/>
                  </a:cubicBezTo>
                  <a:cubicBezTo>
                    <a:pt x="16" y="0"/>
                    <a:pt x="16" y="3"/>
                    <a:pt x="16" y="6"/>
                  </a:cubicBezTo>
                  <a:cubicBezTo>
                    <a:pt x="11" y="11"/>
                    <a:pt x="6" y="12"/>
                    <a:pt x="0" y="11"/>
                  </a:cubicBezTo>
                  <a:close/>
                </a:path>
              </a:pathLst>
            </a:custGeom>
            <a:solidFill>
              <a:srgbClr val="251B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35" name="Freeform 534">
              <a:extLst>
                <a:ext uri="{FF2B5EF4-FFF2-40B4-BE49-F238E27FC236}">
                  <a16:creationId xmlns:a16="http://schemas.microsoft.com/office/drawing/2014/main" id="{F9901921-4D80-1A18-8E62-D4F987A6DFA7}"/>
                </a:ext>
              </a:extLst>
            </p:cNvPr>
            <p:cNvSpPr/>
            <p:nvPr/>
          </p:nvSpPr>
          <p:spPr bwMode="auto">
            <a:xfrm>
              <a:off x="1536701" y="1319213"/>
              <a:ext cx="28575" cy="12700"/>
            </a:xfrm>
            <a:custGeom>
              <a:avLst/>
              <a:gdLst>
                <a:gd name="T0" fmla="*/ 19 w 23"/>
                <a:gd name="T1" fmla="*/ 0 h 10"/>
                <a:gd name="T2" fmla="*/ 23 w 23"/>
                <a:gd name="T3" fmla="*/ 3 h 10"/>
                <a:gd name="T4" fmla="*/ 2 w 23"/>
                <a:gd name="T5" fmla="*/ 10 h 10"/>
                <a:gd name="T6" fmla="*/ 1 w 23"/>
                <a:gd name="T7" fmla="*/ 7 h 10"/>
                <a:gd name="T8" fmla="*/ 2 w 23"/>
                <a:gd name="T9" fmla="*/ 6 h 10"/>
                <a:gd name="T10" fmla="*/ 19 w 23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0">
                  <a:moveTo>
                    <a:pt x="19" y="0"/>
                  </a:moveTo>
                  <a:cubicBezTo>
                    <a:pt x="20" y="1"/>
                    <a:pt x="21" y="2"/>
                    <a:pt x="23" y="3"/>
                  </a:cubicBezTo>
                  <a:cubicBezTo>
                    <a:pt x="17" y="9"/>
                    <a:pt x="9" y="7"/>
                    <a:pt x="2" y="10"/>
                  </a:cubicBezTo>
                  <a:cubicBezTo>
                    <a:pt x="1" y="9"/>
                    <a:pt x="0" y="8"/>
                    <a:pt x="1" y="7"/>
                  </a:cubicBezTo>
                  <a:cubicBezTo>
                    <a:pt x="1" y="7"/>
                    <a:pt x="2" y="6"/>
                    <a:pt x="2" y="6"/>
                  </a:cubicBezTo>
                  <a:cubicBezTo>
                    <a:pt x="6" y="0"/>
                    <a:pt x="13" y="2"/>
                    <a:pt x="19" y="0"/>
                  </a:cubicBezTo>
                  <a:close/>
                </a:path>
              </a:pathLst>
            </a:custGeom>
            <a:solidFill>
              <a:srgbClr val="7468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36" name="Freeform 535">
              <a:extLst>
                <a:ext uri="{FF2B5EF4-FFF2-40B4-BE49-F238E27FC236}">
                  <a16:creationId xmlns:a16="http://schemas.microsoft.com/office/drawing/2014/main" id="{F09ADFC0-72B7-5F0F-7B4A-4D1263F3156A}"/>
                </a:ext>
              </a:extLst>
            </p:cNvPr>
            <p:cNvSpPr/>
            <p:nvPr/>
          </p:nvSpPr>
          <p:spPr bwMode="auto">
            <a:xfrm>
              <a:off x="1514476" y="1327150"/>
              <a:ext cx="23813" cy="15875"/>
            </a:xfrm>
            <a:custGeom>
              <a:avLst/>
              <a:gdLst>
                <a:gd name="T0" fmla="*/ 19 w 19"/>
                <a:gd name="T1" fmla="*/ 0 h 13"/>
                <a:gd name="T2" fmla="*/ 19 w 19"/>
                <a:gd name="T3" fmla="*/ 4 h 13"/>
                <a:gd name="T4" fmla="*/ 0 w 19"/>
                <a:gd name="T5" fmla="*/ 5 h 13"/>
                <a:gd name="T6" fmla="*/ 19 w 19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3">
                  <a:moveTo>
                    <a:pt x="19" y="0"/>
                  </a:moveTo>
                  <a:cubicBezTo>
                    <a:pt x="19" y="1"/>
                    <a:pt x="19" y="3"/>
                    <a:pt x="19" y="4"/>
                  </a:cubicBezTo>
                  <a:cubicBezTo>
                    <a:pt x="13" y="3"/>
                    <a:pt x="6" y="13"/>
                    <a:pt x="0" y="5"/>
                  </a:cubicBezTo>
                  <a:cubicBezTo>
                    <a:pt x="5" y="0"/>
                    <a:pt x="12" y="1"/>
                    <a:pt x="19" y="0"/>
                  </a:cubicBezTo>
                  <a:close/>
                </a:path>
              </a:pathLst>
            </a:custGeom>
            <a:solidFill>
              <a:srgbClr val="5244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37" name="Freeform 536">
              <a:extLst>
                <a:ext uri="{FF2B5EF4-FFF2-40B4-BE49-F238E27FC236}">
                  <a16:creationId xmlns:a16="http://schemas.microsoft.com/office/drawing/2014/main" id="{38AF840B-5B3D-4570-8711-CA6B21D88BCD}"/>
                </a:ext>
              </a:extLst>
            </p:cNvPr>
            <p:cNvSpPr/>
            <p:nvPr/>
          </p:nvSpPr>
          <p:spPr bwMode="auto">
            <a:xfrm>
              <a:off x="1628776" y="1339850"/>
              <a:ext cx="28575" cy="15875"/>
            </a:xfrm>
            <a:custGeom>
              <a:avLst/>
              <a:gdLst>
                <a:gd name="T0" fmla="*/ 2 w 22"/>
                <a:gd name="T1" fmla="*/ 0 h 13"/>
                <a:gd name="T2" fmla="*/ 22 w 22"/>
                <a:gd name="T3" fmla="*/ 7 h 13"/>
                <a:gd name="T4" fmla="*/ 5 w 22"/>
                <a:gd name="T5" fmla="*/ 7 h 13"/>
                <a:gd name="T6" fmla="*/ 3 w 22"/>
                <a:gd name="T7" fmla="*/ 6 h 13"/>
                <a:gd name="T8" fmla="*/ 0 w 22"/>
                <a:gd name="T9" fmla="*/ 3 h 13"/>
                <a:gd name="T10" fmla="*/ 2 w 22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3">
                  <a:moveTo>
                    <a:pt x="2" y="0"/>
                  </a:moveTo>
                  <a:cubicBezTo>
                    <a:pt x="9" y="0"/>
                    <a:pt x="16" y="2"/>
                    <a:pt x="22" y="7"/>
                  </a:cubicBezTo>
                  <a:cubicBezTo>
                    <a:pt x="16" y="13"/>
                    <a:pt x="11" y="4"/>
                    <a:pt x="5" y="7"/>
                  </a:cubicBezTo>
                  <a:cubicBezTo>
                    <a:pt x="5" y="7"/>
                    <a:pt x="3" y="6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0" y="2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635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38" name="Freeform 537">
              <a:extLst>
                <a:ext uri="{FF2B5EF4-FFF2-40B4-BE49-F238E27FC236}">
                  <a16:creationId xmlns:a16="http://schemas.microsoft.com/office/drawing/2014/main" id="{1CE909BD-B322-ED48-6C82-EE4C9A05DB2F}"/>
                </a:ext>
              </a:extLst>
            </p:cNvPr>
            <p:cNvSpPr/>
            <p:nvPr/>
          </p:nvSpPr>
          <p:spPr bwMode="auto">
            <a:xfrm>
              <a:off x="1690688" y="1354138"/>
              <a:ext cx="26988" cy="14288"/>
            </a:xfrm>
            <a:custGeom>
              <a:avLst/>
              <a:gdLst>
                <a:gd name="T0" fmla="*/ 0 w 21"/>
                <a:gd name="T1" fmla="*/ 3 h 11"/>
                <a:gd name="T2" fmla="*/ 21 w 21"/>
                <a:gd name="T3" fmla="*/ 7 h 11"/>
                <a:gd name="T4" fmla="*/ 0 w 21"/>
                <a:gd name="T5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1">
                  <a:moveTo>
                    <a:pt x="0" y="3"/>
                  </a:moveTo>
                  <a:cubicBezTo>
                    <a:pt x="7" y="3"/>
                    <a:pt x="15" y="0"/>
                    <a:pt x="21" y="7"/>
                  </a:cubicBezTo>
                  <a:cubicBezTo>
                    <a:pt x="13" y="11"/>
                    <a:pt x="6" y="9"/>
                    <a:pt x="0" y="3"/>
                  </a:cubicBezTo>
                  <a:close/>
                </a:path>
              </a:pathLst>
            </a:custGeom>
            <a:solidFill>
              <a:srgbClr val="6E63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39" name="Freeform 538">
              <a:extLst>
                <a:ext uri="{FF2B5EF4-FFF2-40B4-BE49-F238E27FC236}">
                  <a16:creationId xmlns:a16="http://schemas.microsoft.com/office/drawing/2014/main" id="{862CBFE9-C970-E6FF-0EA4-B544F96E63BB}"/>
                </a:ext>
              </a:extLst>
            </p:cNvPr>
            <p:cNvSpPr/>
            <p:nvPr/>
          </p:nvSpPr>
          <p:spPr bwMode="auto">
            <a:xfrm>
              <a:off x="1747838" y="1341438"/>
              <a:ext cx="25400" cy="17463"/>
            </a:xfrm>
            <a:custGeom>
              <a:avLst/>
              <a:gdLst>
                <a:gd name="T0" fmla="*/ 0 w 19"/>
                <a:gd name="T1" fmla="*/ 12 h 13"/>
                <a:gd name="T2" fmla="*/ 19 w 19"/>
                <a:gd name="T3" fmla="*/ 5 h 13"/>
                <a:gd name="T4" fmla="*/ 0 w 19"/>
                <a:gd name="T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3">
                  <a:moveTo>
                    <a:pt x="0" y="12"/>
                  </a:moveTo>
                  <a:cubicBezTo>
                    <a:pt x="3" y="0"/>
                    <a:pt x="12" y="6"/>
                    <a:pt x="19" y="5"/>
                  </a:cubicBezTo>
                  <a:cubicBezTo>
                    <a:pt x="15" y="13"/>
                    <a:pt x="5" y="6"/>
                    <a:pt x="0" y="12"/>
                  </a:cubicBezTo>
                  <a:close/>
                </a:path>
              </a:pathLst>
            </a:custGeom>
            <a:solidFill>
              <a:srgbClr val="494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40" name="Freeform 539">
              <a:extLst>
                <a:ext uri="{FF2B5EF4-FFF2-40B4-BE49-F238E27FC236}">
                  <a16:creationId xmlns:a16="http://schemas.microsoft.com/office/drawing/2014/main" id="{C950E4FE-B41F-182D-C674-AA941C903039}"/>
                </a:ext>
              </a:extLst>
            </p:cNvPr>
            <p:cNvSpPr/>
            <p:nvPr/>
          </p:nvSpPr>
          <p:spPr bwMode="auto">
            <a:xfrm>
              <a:off x="1849438" y="1314450"/>
              <a:ext cx="19050" cy="12700"/>
            </a:xfrm>
            <a:custGeom>
              <a:avLst/>
              <a:gdLst>
                <a:gd name="T0" fmla="*/ 0 w 16"/>
                <a:gd name="T1" fmla="*/ 9 h 9"/>
                <a:gd name="T2" fmla="*/ 1 w 16"/>
                <a:gd name="T3" fmla="*/ 7 h 9"/>
                <a:gd name="T4" fmla="*/ 16 w 16"/>
                <a:gd name="T5" fmla="*/ 2 h 9"/>
                <a:gd name="T6" fmla="*/ 16 w 16"/>
                <a:gd name="T7" fmla="*/ 5 h 9"/>
                <a:gd name="T8" fmla="*/ 0 w 16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9">
                  <a:moveTo>
                    <a:pt x="0" y="9"/>
                  </a:moveTo>
                  <a:cubicBezTo>
                    <a:pt x="0" y="8"/>
                    <a:pt x="1" y="8"/>
                    <a:pt x="1" y="7"/>
                  </a:cubicBezTo>
                  <a:cubicBezTo>
                    <a:pt x="4" y="0"/>
                    <a:pt x="10" y="2"/>
                    <a:pt x="16" y="2"/>
                  </a:cubicBezTo>
                  <a:cubicBezTo>
                    <a:pt x="16" y="3"/>
                    <a:pt x="16" y="4"/>
                    <a:pt x="16" y="5"/>
                  </a:cubicBezTo>
                  <a:cubicBezTo>
                    <a:pt x="11" y="6"/>
                    <a:pt x="5" y="8"/>
                    <a:pt x="0" y="9"/>
                  </a:cubicBezTo>
                  <a:close/>
                </a:path>
              </a:pathLst>
            </a:custGeom>
            <a:solidFill>
              <a:srgbClr val="3B35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41" name="Freeform 540">
              <a:extLst>
                <a:ext uri="{FF2B5EF4-FFF2-40B4-BE49-F238E27FC236}">
                  <a16:creationId xmlns:a16="http://schemas.microsoft.com/office/drawing/2014/main" id="{7D2EEF6D-E52E-D053-E091-CD9CF6D86003}"/>
                </a:ext>
              </a:extLst>
            </p:cNvPr>
            <p:cNvSpPr/>
            <p:nvPr/>
          </p:nvSpPr>
          <p:spPr bwMode="auto">
            <a:xfrm>
              <a:off x="1985963" y="1279525"/>
              <a:ext cx="31750" cy="11113"/>
            </a:xfrm>
            <a:custGeom>
              <a:avLst/>
              <a:gdLst>
                <a:gd name="T0" fmla="*/ 0 w 25"/>
                <a:gd name="T1" fmla="*/ 9 h 9"/>
                <a:gd name="T2" fmla="*/ 0 w 25"/>
                <a:gd name="T3" fmla="*/ 6 h 9"/>
                <a:gd name="T4" fmla="*/ 20 w 25"/>
                <a:gd name="T5" fmla="*/ 2 h 9"/>
                <a:gd name="T6" fmla="*/ 25 w 25"/>
                <a:gd name="T7" fmla="*/ 6 h 9"/>
                <a:gd name="T8" fmla="*/ 24 w 25"/>
                <a:gd name="T9" fmla="*/ 9 h 9"/>
                <a:gd name="T10" fmla="*/ 0 w 25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9">
                  <a:moveTo>
                    <a:pt x="0" y="9"/>
                  </a:moveTo>
                  <a:cubicBezTo>
                    <a:pt x="0" y="8"/>
                    <a:pt x="0" y="7"/>
                    <a:pt x="0" y="6"/>
                  </a:cubicBezTo>
                  <a:cubicBezTo>
                    <a:pt x="6" y="0"/>
                    <a:pt x="13" y="1"/>
                    <a:pt x="20" y="2"/>
                  </a:cubicBezTo>
                  <a:cubicBezTo>
                    <a:pt x="22" y="3"/>
                    <a:pt x="24" y="4"/>
                    <a:pt x="25" y="6"/>
                  </a:cubicBezTo>
                  <a:cubicBezTo>
                    <a:pt x="25" y="7"/>
                    <a:pt x="24" y="8"/>
                    <a:pt x="24" y="9"/>
                  </a:cubicBezTo>
                  <a:cubicBezTo>
                    <a:pt x="16" y="9"/>
                    <a:pt x="8" y="9"/>
                    <a:pt x="0" y="9"/>
                  </a:cubicBezTo>
                  <a:close/>
                </a:path>
              </a:pathLst>
            </a:custGeom>
            <a:solidFill>
              <a:srgbClr val="453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42" name="Freeform 541">
              <a:extLst>
                <a:ext uri="{FF2B5EF4-FFF2-40B4-BE49-F238E27FC236}">
                  <a16:creationId xmlns:a16="http://schemas.microsoft.com/office/drawing/2014/main" id="{BD6BA0EC-7AFE-76BD-898B-85FE6893F7EA}"/>
                </a:ext>
              </a:extLst>
            </p:cNvPr>
            <p:cNvSpPr/>
            <p:nvPr/>
          </p:nvSpPr>
          <p:spPr bwMode="auto">
            <a:xfrm>
              <a:off x="2016126" y="1276350"/>
              <a:ext cx="25400" cy="14288"/>
            </a:xfrm>
            <a:custGeom>
              <a:avLst/>
              <a:gdLst>
                <a:gd name="T0" fmla="*/ 0 w 20"/>
                <a:gd name="T1" fmla="*/ 11 h 11"/>
                <a:gd name="T2" fmla="*/ 0 w 20"/>
                <a:gd name="T3" fmla="*/ 8 h 11"/>
                <a:gd name="T4" fmla="*/ 14 w 20"/>
                <a:gd name="T5" fmla="*/ 0 h 11"/>
                <a:gd name="T6" fmla="*/ 20 w 20"/>
                <a:gd name="T7" fmla="*/ 7 h 11"/>
                <a:gd name="T8" fmla="*/ 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1"/>
                  </a:moveTo>
                  <a:cubicBezTo>
                    <a:pt x="0" y="10"/>
                    <a:pt x="0" y="9"/>
                    <a:pt x="0" y="8"/>
                  </a:cubicBezTo>
                  <a:cubicBezTo>
                    <a:pt x="2" y="1"/>
                    <a:pt x="8" y="0"/>
                    <a:pt x="14" y="0"/>
                  </a:cubicBezTo>
                  <a:cubicBezTo>
                    <a:pt x="17" y="1"/>
                    <a:pt x="20" y="3"/>
                    <a:pt x="20" y="7"/>
                  </a:cubicBezTo>
                  <a:cubicBezTo>
                    <a:pt x="13" y="8"/>
                    <a:pt x="7" y="10"/>
                    <a:pt x="0" y="11"/>
                  </a:cubicBezTo>
                  <a:close/>
                </a:path>
              </a:pathLst>
            </a:custGeom>
            <a:solidFill>
              <a:srgbClr val="63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43" name="Freeform 542">
              <a:extLst>
                <a:ext uri="{FF2B5EF4-FFF2-40B4-BE49-F238E27FC236}">
                  <a16:creationId xmlns:a16="http://schemas.microsoft.com/office/drawing/2014/main" id="{762A8818-82D2-D5C7-C47F-415BB4A5D09D}"/>
                </a:ext>
              </a:extLst>
            </p:cNvPr>
            <p:cNvSpPr/>
            <p:nvPr/>
          </p:nvSpPr>
          <p:spPr bwMode="auto">
            <a:xfrm>
              <a:off x="2154238" y="1223963"/>
              <a:ext cx="20638" cy="14288"/>
            </a:xfrm>
            <a:custGeom>
              <a:avLst/>
              <a:gdLst>
                <a:gd name="T0" fmla="*/ 4 w 17"/>
                <a:gd name="T1" fmla="*/ 12 h 12"/>
                <a:gd name="T2" fmla="*/ 0 w 17"/>
                <a:gd name="T3" fmla="*/ 8 h 12"/>
                <a:gd name="T4" fmla="*/ 17 w 17"/>
                <a:gd name="T5" fmla="*/ 1 h 12"/>
                <a:gd name="T6" fmla="*/ 4 w 17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2">
                  <a:moveTo>
                    <a:pt x="4" y="12"/>
                  </a:moveTo>
                  <a:cubicBezTo>
                    <a:pt x="3" y="11"/>
                    <a:pt x="1" y="10"/>
                    <a:pt x="0" y="8"/>
                  </a:cubicBezTo>
                  <a:cubicBezTo>
                    <a:pt x="5" y="4"/>
                    <a:pt x="10" y="0"/>
                    <a:pt x="17" y="1"/>
                  </a:cubicBezTo>
                  <a:cubicBezTo>
                    <a:pt x="15" y="7"/>
                    <a:pt x="10" y="10"/>
                    <a:pt x="4" y="12"/>
                  </a:cubicBezTo>
                  <a:close/>
                </a:path>
              </a:pathLst>
            </a:custGeom>
            <a:solidFill>
              <a:srgbClr val="524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44" name="Freeform 543">
              <a:extLst>
                <a:ext uri="{FF2B5EF4-FFF2-40B4-BE49-F238E27FC236}">
                  <a16:creationId xmlns:a16="http://schemas.microsoft.com/office/drawing/2014/main" id="{EA6EDAA8-FC51-0C7C-B656-3C669FAE7941}"/>
                </a:ext>
              </a:extLst>
            </p:cNvPr>
            <p:cNvSpPr/>
            <p:nvPr/>
          </p:nvSpPr>
          <p:spPr bwMode="auto">
            <a:xfrm>
              <a:off x="2036763" y="1271588"/>
              <a:ext cx="22225" cy="14288"/>
            </a:xfrm>
            <a:custGeom>
              <a:avLst/>
              <a:gdLst>
                <a:gd name="T0" fmla="*/ 4 w 18"/>
                <a:gd name="T1" fmla="*/ 10 h 10"/>
                <a:gd name="T2" fmla="*/ 0 w 18"/>
                <a:gd name="T3" fmla="*/ 6 h 10"/>
                <a:gd name="T4" fmla="*/ 8 w 18"/>
                <a:gd name="T5" fmla="*/ 2 h 10"/>
                <a:gd name="T6" fmla="*/ 18 w 18"/>
                <a:gd name="T7" fmla="*/ 3 h 10"/>
                <a:gd name="T8" fmla="*/ 4 w 18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4" y="10"/>
                  </a:moveTo>
                  <a:cubicBezTo>
                    <a:pt x="2" y="9"/>
                    <a:pt x="1" y="7"/>
                    <a:pt x="0" y="6"/>
                  </a:cubicBezTo>
                  <a:cubicBezTo>
                    <a:pt x="0" y="0"/>
                    <a:pt x="4" y="0"/>
                    <a:pt x="8" y="2"/>
                  </a:cubicBezTo>
                  <a:cubicBezTo>
                    <a:pt x="11" y="2"/>
                    <a:pt x="15" y="3"/>
                    <a:pt x="18" y="3"/>
                  </a:cubicBezTo>
                  <a:cubicBezTo>
                    <a:pt x="15" y="8"/>
                    <a:pt x="8" y="7"/>
                    <a:pt x="4" y="10"/>
                  </a:cubicBezTo>
                  <a:close/>
                </a:path>
              </a:pathLst>
            </a:custGeom>
            <a:solidFill>
              <a:srgbClr val="7E72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45" name="Freeform 544">
              <a:extLst>
                <a:ext uri="{FF2B5EF4-FFF2-40B4-BE49-F238E27FC236}">
                  <a16:creationId xmlns:a16="http://schemas.microsoft.com/office/drawing/2014/main" id="{2BFEE600-72D0-A4C3-8A08-BE9E5076180D}"/>
                </a:ext>
              </a:extLst>
            </p:cNvPr>
            <p:cNvSpPr/>
            <p:nvPr/>
          </p:nvSpPr>
          <p:spPr bwMode="auto">
            <a:xfrm>
              <a:off x="1787526" y="1182688"/>
              <a:ext cx="25400" cy="14288"/>
            </a:xfrm>
            <a:custGeom>
              <a:avLst/>
              <a:gdLst>
                <a:gd name="T0" fmla="*/ 0 w 20"/>
                <a:gd name="T1" fmla="*/ 5 h 11"/>
                <a:gd name="T2" fmla="*/ 0 w 20"/>
                <a:gd name="T3" fmla="*/ 1 h 11"/>
                <a:gd name="T4" fmla="*/ 8 w 20"/>
                <a:gd name="T5" fmla="*/ 0 h 11"/>
                <a:gd name="T6" fmla="*/ 20 w 20"/>
                <a:gd name="T7" fmla="*/ 4 h 11"/>
                <a:gd name="T8" fmla="*/ 0 w 20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5"/>
                  </a:moveTo>
                  <a:cubicBezTo>
                    <a:pt x="0" y="4"/>
                    <a:pt x="0" y="2"/>
                    <a:pt x="0" y="1"/>
                  </a:cubicBezTo>
                  <a:cubicBezTo>
                    <a:pt x="3" y="1"/>
                    <a:pt x="5" y="1"/>
                    <a:pt x="8" y="0"/>
                  </a:cubicBezTo>
                  <a:cubicBezTo>
                    <a:pt x="12" y="1"/>
                    <a:pt x="17" y="0"/>
                    <a:pt x="20" y="4"/>
                  </a:cubicBezTo>
                  <a:cubicBezTo>
                    <a:pt x="14" y="11"/>
                    <a:pt x="7" y="10"/>
                    <a:pt x="0" y="5"/>
                  </a:cubicBezTo>
                  <a:close/>
                </a:path>
              </a:pathLst>
            </a:custGeom>
            <a:solidFill>
              <a:srgbClr val="2F26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46" name="Freeform 545">
              <a:extLst>
                <a:ext uri="{FF2B5EF4-FFF2-40B4-BE49-F238E27FC236}">
                  <a16:creationId xmlns:a16="http://schemas.microsoft.com/office/drawing/2014/main" id="{2B00C662-05D8-D368-0740-95A6B94A58E9}"/>
                </a:ext>
              </a:extLst>
            </p:cNvPr>
            <p:cNvSpPr/>
            <p:nvPr/>
          </p:nvSpPr>
          <p:spPr bwMode="auto">
            <a:xfrm>
              <a:off x="1593851" y="1339850"/>
              <a:ext cx="14288" cy="12700"/>
            </a:xfrm>
            <a:custGeom>
              <a:avLst/>
              <a:gdLst>
                <a:gd name="T0" fmla="*/ 1 w 12"/>
                <a:gd name="T1" fmla="*/ 7 h 10"/>
                <a:gd name="T2" fmla="*/ 1 w 12"/>
                <a:gd name="T3" fmla="*/ 3 h 10"/>
                <a:gd name="T4" fmla="*/ 5 w 12"/>
                <a:gd name="T5" fmla="*/ 0 h 10"/>
                <a:gd name="T6" fmla="*/ 10 w 12"/>
                <a:gd name="T7" fmla="*/ 2 h 10"/>
                <a:gd name="T8" fmla="*/ 12 w 12"/>
                <a:gd name="T9" fmla="*/ 6 h 10"/>
                <a:gd name="T10" fmla="*/ 10 w 12"/>
                <a:gd name="T11" fmla="*/ 10 h 10"/>
                <a:gd name="T12" fmla="*/ 6 w 12"/>
                <a:gd name="T13" fmla="*/ 10 h 10"/>
                <a:gd name="T14" fmla="*/ 1 w 12"/>
                <a:gd name="T1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0">
                  <a:moveTo>
                    <a:pt x="1" y="7"/>
                  </a:moveTo>
                  <a:cubicBezTo>
                    <a:pt x="0" y="5"/>
                    <a:pt x="0" y="4"/>
                    <a:pt x="1" y="3"/>
                  </a:cubicBezTo>
                  <a:cubicBezTo>
                    <a:pt x="2" y="1"/>
                    <a:pt x="3" y="1"/>
                    <a:pt x="5" y="0"/>
                  </a:cubicBezTo>
                  <a:cubicBezTo>
                    <a:pt x="7" y="0"/>
                    <a:pt x="8" y="1"/>
                    <a:pt x="10" y="2"/>
                  </a:cubicBezTo>
                  <a:cubicBezTo>
                    <a:pt x="11" y="3"/>
                    <a:pt x="11" y="4"/>
                    <a:pt x="12" y="6"/>
                  </a:cubicBezTo>
                  <a:cubicBezTo>
                    <a:pt x="11" y="8"/>
                    <a:pt x="11" y="9"/>
                    <a:pt x="10" y="10"/>
                  </a:cubicBezTo>
                  <a:cubicBezTo>
                    <a:pt x="8" y="10"/>
                    <a:pt x="7" y="10"/>
                    <a:pt x="6" y="10"/>
                  </a:cubicBezTo>
                  <a:cubicBezTo>
                    <a:pt x="4" y="9"/>
                    <a:pt x="2" y="8"/>
                    <a:pt x="1" y="7"/>
                  </a:cubicBezTo>
                  <a:close/>
                </a:path>
              </a:pathLst>
            </a:custGeom>
            <a:solidFill>
              <a:srgbClr val="B6B5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47" name="Freeform 546">
              <a:extLst>
                <a:ext uri="{FF2B5EF4-FFF2-40B4-BE49-F238E27FC236}">
                  <a16:creationId xmlns:a16="http://schemas.microsoft.com/office/drawing/2014/main" id="{7A427749-DD62-448E-B083-C799BC966C8C}"/>
                </a:ext>
              </a:extLst>
            </p:cNvPr>
            <p:cNvSpPr/>
            <p:nvPr/>
          </p:nvSpPr>
          <p:spPr bwMode="auto">
            <a:xfrm>
              <a:off x="1614488" y="1344613"/>
              <a:ext cx="12700" cy="9525"/>
            </a:xfrm>
            <a:custGeom>
              <a:avLst/>
              <a:gdLst>
                <a:gd name="T0" fmla="*/ 9 w 11"/>
                <a:gd name="T1" fmla="*/ 7 h 7"/>
                <a:gd name="T2" fmla="*/ 1 w 11"/>
                <a:gd name="T3" fmla="*/ 7 h 7"/>
                <a:gd name="T4" fmla="*/ 2 w 11"/>
                <a:gd name="T5" fmla="*/ 2 h 7"/>
                <a:gd name="T6" fmla="*/ 10 w 11"/>
                <a:gd name="T7" fmla="*/ 2 h 7"/>
                <a:gd name="T8" fmla="*/ 9 w 11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9" y="7"/>
                  </a:moveTo>
                  <a:cubicBezTo>
                    <a:pt x="6" y="7"/>
                    <a:pt x="4" y="7"/>
                    <a:pt x="1" y="7"/>
                  </a:cubicBezTo>
                  <a:cubicBezTo>
                    <a:pt x="0" y="5"/>
                    <a:pt x="1" y="3"/>
                    <a:pt x="2" y="2"/>
                  </a:cubicBezTo>
                  <a:cubicBezTo>
                    <a:pt x="5" y="0"/>
                    <a:pt x="7" y="0"/>
                    <a:pt x="10" y="2"/>
                  </a:cubicBezTo>
                  <a:cubicBezTo>
                    <a:pt x="11" y="4"/>
                    <a:pt x="11" y="5"/>
                    <a:pt x="9" y="7"/>
                  </a:cubicBezTo>
                  <a:close/>
                </a:path>
              </a:pathLst>
            </a:custGeom>
            <a:solidFill>
              <a:srgbClr val="F7F6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48" name="Freeform 547">
              <a:extLst>
                <a:ext uri="{FF2B5EF4-FFF2-40B4-BE49-F238E27FC236}">
                  <a16:creationId xmlns:a16="http://schemas.microsoft.com/office/drawing/2014/main" id="{325CC86D-6E07-F529-1BEA-21F7973F9FD4}"/>
                </a:ext>
              </a:extLst>
            </p:cNvPr>
            <p:cNvSpPr/>
            <p:nvPr/>
          </p:nvSpPr>
          <p:spPr bwMode="auto">
            <a:xfrm>
              <a:off x="1604963" y="1344613"/>
              <a:ext cx="9525" cy="9525"/>
            </a:xfrm>
            <a:custGeom>
              <a:avLst/>
              <a:gdLst>
                <a:gd name="T0" fmla="*/ 8 w 8"/>
                <a:gd name="T1" fmla="*/ 2 h 7"/>
                <a:gd name="T2" fmla="*/ 8 w 8"/>
                <a:gd name="T3" fmla="*/ 7 h 7"/>
                <a:gd name="T4" fmla="*/ 1 w 8"/>
                <a:gd name="T5" fmla="*/ 6 h 7"/>
                <a:gd name="T6" fmla="*/ 0 w 8"/>
                <a:gd name="T7" fmla="*/ 3 h 7"/>
                <a:gd name="T8" fmla="*/ 6 w 8"/>
                <a:gd name="T9" fmla="*/ 1 h 7"/>
                <a:gd name="T10" fmla="*/ 8 w 8"/>
                <a:gd name="T1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8" y="2"/>
                  </a:moveTo>
                  <a:cubicBezTo>
                    <a:pt x="8" y="4"/>
                    <a:pt x="8" y="5"/>
                    <a:pt x="8" y="7"/>
                  </a:cubicBezTo>
                  <a:cubicBezTo>
                    <a:pt x="6" y="6"/>
                    <a:pt x="3" y="6"/>
                    <a:pt x="1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2" y="1"/>
                    <a:pt x="4" y="0"/>
                    <a:pt x="6" y="1"/>
                  </a:cubicBezTo>
                  <a:cubicBezTo>
                    <a:pt x="7" y="1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6866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49" name="Freeform 548">
              <a:extLst>
                <a:ext uri="{FF2B5EF4-FFF2-40B4-BE49-F238E27FC236}">
                  <a16:creationId xmlns:a16="http://schemas.microsoft.com/office/drawing/2014/main" id="{38EF7AD8-80C8-AE39-ABE2-8997238D0750}"/>
                </a:ext>
              </a:extLst>
            </p:cNvPr>
            <p:cNvSpPr/>
            <p:nvPr/>
          </p:nvSpPr>
          <p:spPr bwMode="auto">
            <a:xfrm>
              <a:off x="1628776" y="1346200"/>
              <a:ext cx="6350" cy="7938"/>
            </a:xfrm>
            <a:custGeom>
              <a:avLst/>
              <a:gdLst>
                <a:gd name="T0" fmla="*/ 5 w 5"/>
                <a:gd name="T1" fmla="*/ 6 h 6"/>
                <a:gd name="T2" fmla="*/ 3 w 5"/>
                <a:gd name="T3" fmla="*/ 6 h 6"/>
                <a:gd name="T4" fmla="*/ 2 w 5"/>
                <a:gd name="T5" fmla="*/ 5 h 6"/>
                <a:gd name="T6" fmla="*/ 5 w 5"/>
                <a:gd name="T7" fmla="*/ 2 h 6"/>
                <a:gd name="T8" fmla="*/ 5 w 5"/>
                <a:gd name="T9" fmla="*/ 2 h 6"/>
                <a:gd name="T10" fmla="*/ 5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1"/>
                    <a:pt x="2" y="0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4"/>
                    <a:pt x="5" y="6"/>
                  </a:cubicBezTo>
                  <a:close/>
                </a:path>
              </a:pathLst>
            </a:custGeom>
            <a:solidFill>
              <a:srgbClr val="6E6A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50" name="Freeform 549">
              <a:extLst>
                <a:ext uri="{FF2B5EF4-FFF2-40B4-BE49-F238E27FC236}">
                  <a16:creationId xmlns:a16="http://schemas.microsoft.com/office/drawing/2014/main" id="{9E79B395-4035-304A-A581-9BC6ECF3B7AF}"/>
                </a:ext>
              </a:extLst>
            </p:cNvPr>
            <p:cNvSpPr/>
            <p:nvPr/>
          </p:nvSpPr>
          <p:spPr bwMode="auto">
            <a:xfrm>
              <a:off x="1592263" y="1347788"/>
              <a:ext cx="9525" cy="4763"/>
            </a:xfrm>
            <a:custGeom>
              <a:avLst/>
              <a:gdLst>
                <a:gd name="T0" fmla="*/ 2 w 7"/>
                <a:gd name="T1" fmla="*/ 0 h 3"/>
                <a:gd name="T2" fmla="*/ 7 w 7"/>
                <a:gd name="T3" fmla="*/ 3 h 3"/>
                <a:gd name="T4" fmla="*/ 1 w 7"/>
                <a:gd name="T5" fmla="*/ 3 h 3"/>
                <a:gd name="T6" fmla="*/ 2 w 7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2" y="0"/>
                  </a:moveTo>
                  <a:cubicBezTo>
                    <a:pt x="3" y="1"/>
                    <a:pt x="5" y="2"/>
                    <a:pt x="7" y="3"/>
                  </a:cubicBezTo>
                  <a:cubicBezTo>
                    <a:pt x="5" y="3"/>
                    <a:pt x="3" y="3"/>
                    <a:pt x="1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EDC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51" name="Freeform 550">
              <a:extLst>
                <a:ext uri="{FF2B5EF4-FFF2-40B4-BE49-F238E27FC236}">
                  <a16:creationId xmlns:a16="http://schemas.microsoft.com/office/drawing/2014/main" id="{C470755F-59C6-D611-1BCF-849676E99FC2}"/>
                </a:ext>
              </a:extLst>
            </p:cNvPr>
            <p:cNvSpPr/>
            <p:nvPr/>
          </p:nvSpPr>
          <p:spPr bwMode="auto">
            <a:xfrm>
              <a:off x="1695451" y="1281113"/>
              <a:ext cx="39688" cy="38100"/>
            </a:xfrm>
            <a:custGeom>
              <a:avLst/>
              <a:gdLst>
                <a:gd name="T0" fmla="*/ 29 w 31"/>
                <a:gd name="T1" fmla="*/ 11 h 29"/>
                <a:gd name="T2" fmla="*/ 6 w 31"/>
                <a:gd name="T3" fmla="*/ 16 h 29"/>
                <a:gd name="T4" fmla="*/ 0 w 31"/>
                <a:gd name="T5" fmla="*/ 14 h 29"/>
                <a:gd name="T6" fmla="*/ 13 w 31"/>
                <a:gd name="T7" fmla="*/ 4 h 29"/>
                <a:gd name="T8" fmla="*/ 26 w 31"/>
                <a:gd name="T9" fmla="*/ 2 h 29"/>
                <a:gd name="T10" fmla="*/ 29 w 31"/>
                <a:gd name="T11" fmla="*/ 1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28">
                  <a:moveTo>
                    <a:pt x="29" y="11"/>
                  </a:moveTo>
                  <a:cubicBezTo>
                    <a:pt x="24" y="29"/>
                    <a:pt x="13" y="12"/>
                    <a:pt x="6" y="16"/>
                  </a:cubicBezTo>
                  <a:cubicBezTo>
                    <a:pt x="3" y="18"/>
                    <a:pt x="1" y="16"/>
                    <a:pt x="0" y="14"/>
                  </a:cubicBezTo>
                  <a:cubicBezTo>
                    <a:pt x="1" y="6"/>
                    <a:pt x="9" y="7"/>
                    <a:pt x="13" y="4"/>
                  </a:cubicBezTo>
                  <a:cubicBezTo>
                    <a:pt x="17" y="2"/>
                    <a:pt x="21" y="0"/>
                    <a:pt x="26" y="2"/>
                  </a:cubicBezTo>
                  <a:cubicBezTo>
                    <a:pt x="29" y="5"/>
                    <a:pt x="31" y="7"/>
                    <a:pt x="29" y="11"/>
                  </a:cubicBezTo>
                  <a:close/>
                </a:path>
              </a:pathLst>
            </a:custGeom>
            <a:solidFill>
              <a:srgbClr val="3E2F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52" name="Freeform 551">
              <a:extLst>
                <a:ext uri="{FF2B5EF4-FFF2-40B4-BE49-F238E27FC236}">
                  <a16:creationId xmlns:a16="http://schemas.microsoft.com/office/drawing/2014/main" id="{12B37DC5-B259-9A66-A07A-57ECF626DACD}"/>
                </a:ext>
              </a:extLst>
            </p:cNvPr>
            <p:cNvSpPr/>
            <p:nvPr/>
          </p:nvSpPr>
          <p:spPr bwMode="auto">
            <a:xfrm>
              <a:off x="1804988" y="1255713"/>
              <a:ext cx="44450" cy="19050"/>
            </a:xfrm>
            <a:custGeom>
              <a:avLst/>
              <a:gdLst>
                <a:gd name="T0" fmla="*/ 30 w 34"/>
                <a:gd name="T1" fmla="*/ 15 h 15"/>
                <a:gd name="T2" fmla="*/ 2 w 34"/>
                <a:gd name="T3" fmla="*/ 15 h 15"/>
                <a:gd name="T4" fmla="*/ 1 w 34"/>
                <a:gd name="T5" fmla="*/ 7 h 15"/>
                <a:gd name="T6" fmla="*/ 8 w 34"/>
                <a:gd name="T7" fmla="*/ 1 h 15"/>
                <a:gd name="T8" fmla="*/ 28 w 34"/>
                <a:gd name="T9" fmla="*/ 5 h 15"/>
                <a:gd name="T10" fmla="*/ 30 w 34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5">
                  <a:moveTo>
                    <a:pt x="30" y="15"/>
                  </a:moveTo>
                  <a:cubicBezTo>
                    <a:pt x="21" y="15"/>
                    <a:pt x="11" y="15"/>
                    <a:pt x="2" y="15"/>
                  </a:cubicBezTo>
                  <a:cubicBezTo>
                    <a:pt x="0" y="13"/>
                    <a:pt x="0" y="10"/>
                    <a:pt x="1" y="7"/>
                  </a:cubicBezTo>
                  <a:cubicBezTo>
                    <a:pt x="2" y="4"/>
                    <a:pt x="5" y="2"/>
                    <a:pt x="8" y="1"/>
                  </a:cubicBezTo>
                  <a:cubicBezTo>
                    <a:pt x="15" y="0"/>
                    <a:pt x="21" y="3"/>
                    <a:pt x="28" y="5"/>
                  </a:cubicBezTo>
                  <a:cubicBezTo>
                    <a:pt x="31" y="8"/>
                    <a:pt x="34" y="11"/>
                    <a:pt x="30" y="15"/>
                  </a:cubicBezTo>
                  <a:close/>
                </a:path>
              </a:pathLst>
            </a:custGeom>
            <a:solidFill>
              <a:srgbClr val="4F3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53" name="Freeform 552">
              <a:extLst>
                <a:ext uri="{FF2B5EF4-FFF2-40B4-BE49-F238E27FC236}">
                  <a16:creationId xmlns:a16="http://schemas.microsoft.com/office/drawing/2014/main" id="{4848FA51-8F7F-B480-6E9A-E53B7A4654C7}"/>
                </a:ext>
              </a:extLst>
            </p:cNvPr>
            <p:cNvSpPr/>
            <p:nvPr/>
          </p:nvSpPr>
          <p:spPr bwMode="auto">
            <a:xfrm>
              <a:off x="1749426" y="1257300"/>
              <a:ext cx="33338" cy="28575"/>
            </a:xfrm>
            <a:custGeom>
              <a:avLst/>
              <a:gdLst>
                <a:gd name="T0" fmla="*/ 15 w 26"/>
                <a:gd name="T1" fmla="*/ 22 h 22"/>
                <a:gd name="T2" fmla="*/ 11 w 26"/>
                <a:gd name="T3" fmla="*/ 20 h 22"/>
                <a:gd name="T4" fmla="*/ 0 w 26"/>
                <a:gd name="T5" fmla="*/ 11 h 22"/>
                <a:gd name="T6" fmla="*/ 8 w 26"/>
                <a:gd name="T7" fmla="*/ 3 h 22"/>
                <a:gd name="T8" fmla="*/ 23 w 26"/>
                <a:gd name="T9" fmla="*/ 3 h 22"/>
                <a:gd name="T10" fmla="*/ 25 w 26"/>
                <a:gd name="T11" fmla="*/ 11 h 22"/>
                <a:gd name="T12" fmla="*/ 15 w 26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2">
                  <a:moveTo>
                    <a:pt x="15" y="22"/>
                  </a:moveTo>
                  <a:cubicBezTo>
                    <a:pt x="14" y="21"/>
                    <a:pt x="12" y="21"/>
                    <a:pt x="11" y="20"/>
                  </a:cubicBezTo>
                  <a:cubicBezTo>
                    <a:pt x="4" y="21"/>
                    <a:pt x="2" y="17"/>
                    <a:pt x="0" y="11"/>
                  </a:cubicBezTo>
                  <a:cubicBezTo>
                    <a:pt x="1" y="6"/>
                    <a:pt x="4" y="4"/>
                    <a:pt x="8" y="3"/>
                  </a:cubicBezTo>
                  <a:cubicBezTo>
                    <a:pt x="13" y="1"/>
                    <a:pt x="18" y="0"/>
                    <a:pt x="23" y="3"/>
                  </a:cubicBezTo>
                  <a:cubicBezTo>
                    <a:pt x="25" y="5"/>
                    <a:pt x="26" y="8"/>
                    <a:pt x="25" y="11"/>
                  </a:cubicBezTo>
                  <a:cubicBezTo>
                    <a:pt x="24" y="17"/>
                    <a:pt x="19" y="19"/>
                    <a:pt x="15" y="22"/>
                  </a:cubicBezTo>
                  <a:close/>
                </a:path>
              </a:pathLst>
            </a:custGeom>
            <a:solidFill>
              <a:srgbClr val="3E3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54" name="Freeform 553">
              <a:extLst>
                <a:ext uri="{FF2B5EF4-FFF2-40B4-BE49-F238E27FC236}">
                  <a16:creationId xmlns:a16="http://schemas.microsoft.com/office/drawing/2014/main" id="{E204B213-CCE1-888C-1004-2ADD9CB5ED58}"/>
                </a:ext>
              </a:extLst>
            </p:cNvPr>
            <p:cNvSpPr/>
            <p:nvPr/>
          </p:nvSpPr>
          <p:spPr bwMode="auto">
            <a:xfrm>
              <a:off x="1643063" y="1304925"/>
              <a:ext cx="34925" cy="22225"/>
            </a:xfrm>
            <a:custGeom>
              <a:avLst/>
              <a:gdLst>
                <a:gd name="T0" fmla="*/ 0 w 28"/>
                <a:gd name="T1" fmla="*/ 14 h 17"/>
                <a:gd name="T2" fmla="*/ 22 w 28"/>
                <a:gd name="T3" fmla="*/ 1 h 17"/>
                <a:gd name="T4" fmla="*/ 28 w 28"/>
                <a:gd name="T5" fmla="*/ 5 h 17"/>
                <a:gd name="T6" fmla="*/ 27 w 28"/>
                <a:gd name="T7" fmla="*/ 10 h 17"/>
                <a:gd name="T8" fmla="*/ 22 w 28"/>
                <a:gd name="T9" fmla="*/ 10 h 17"/>
                <a:gd name="T10" fmla="*/ 6 w 28"/>
                <a:gd name="T11" fmla="*/ 13 h 17"/>
                <a:gd name="T12" fmla="*/ 8 w 28"/>
                <a:gd name="T13" fmla="*/ 16 h 17"/>
                <a:gd name="T14" fmla="*/ 6 w 28"/>
                <a:gd name="T15" fmla="*/ 17 h 17"/>
                <a:gd name="T16" fmla="*/ 2 w 28"/>
                <a:gd name="T17" fmla="*/ 17 h 17"/>
                <a:gd name="T18" fmla="*/ 0 w 28"/>
                <a:gd name="T19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17">
                  <a:moveTo>
                    <a:pt x="0" y="14"/>
                  </a:moveTo>
                  <a:cubicBezTo>
                    <a:pt x="1" y="0"/>
                    <a:pt x="15" y="6"/>
                    <a:pt x="22" y="1"/>
                  </a:cubicBezTo>
                  <a:cubicBezTo>
                    <a:pt x="25" y="0"/>
                    <a:pt x="27" y="2"/>
                    <a:pt x="28" y="5"/>
                  </a:cubicBezTo>
                  <a:cubicBezTo>
                    <a:pt x="28" y="7"/>
                    <a:pt x="28" y="9"/>
                    <a:pt x="27" y="10"/>
                  </a:cubicBezTo>
                  <a:cubicBezTo>
                    <a:pt x="25" y="11"/>
                    <a:pt x="24" y="11"/>
                    <a:pt x="22" y="10"/>
                  </a:cubicBezTo>
                  <a:cubicBezTo>
                    <a:pt x="17" y="11"/>
                    <a:pt x="10" y="7"/>
                    <a:pt x="6" y="13"/>
                  </a:cubicBezTo>
                  <a:cubicBezTo>
                    <a:pt x="8" y="14"/>
                    <a:pt x="8" y="15"/>
                    <a:pt x="8" y="16"/>
                  </a:cubicBezTo>
                  <a:cubicBezTo>
                    <a:pt x="7" y="17"/>
                    <a:pt x="7" y="17"/>
                    <a:pt x="6" y="17"/>
                  </a:cubicBezTo>
                  <a:cubicBezTo>
                    <a:pt x="5" y="17"/>
                    <a:pt x="4" y="17"/>
                    <a:pt x="2" y="17"/>
                  </a:cubicBezTo>
                  <a:cubicBezTo>
                    <a:pt x="0" y="17"/>
                    <a:pt x="0" y="16"/>
                    <a:pt x="0" y="14"/>
                  </a:cubicBezTo>
                  <a:close/>
                </a:path>
              </a:pathLst>
            </a:custGeom>
            <a:solidFill>
              <a:srgbClr val="4536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55" name="Freeform 554">
              <a:extLst>
                <a:ext uri="{FF2B5EF4-FFF2-40B4-BE49-F238E27FC236}">
                  <a16:creationId xmlns:a16="http://schemas.microsoft.com/office/drawing/2014/main" id="{6EF19088-62E0-44B1-EA9B-D5EBDC03DB68}"/>
                </a:ext>
              </a:extLst>
            </p:cNvPr>
            <p:cNvSpPr/>
            <p:nvPr/>
          </p:nvSpPr>
          <p:spPr bwMode="auto">
            <a:xfrm>
              <a:off x="1836738" y="1250950"/>
              <a:ext cx="28575" cy="26988"/>
            </a:xfrm>
            <a:custGeom>
              <a:avLst/>
              <a:gdLst>
                <a:gd name="T0" fmla="*/ 6 w 23"/>
                <a:gd name="T1" fmla="*/ 19 h 21"/>
                <a:gd name="T2" fmla="*/ 2 w 23"/>
                <a:gd name="T3" fmla="*/ 12 h 21"/>
                <a:gd name="T4" fmla="*/ 1 w 23"/>
                <a:gd name="T5" fmla="*/ 3 h 21"/>
                <a:gd name="T6" fmla="*/ 7 w 23"/>
                <a:gd name="T7" fmla="*/ 1 h 21"/>
                <a:gd name="T8" fmla="*/ 15 w 23"/>
                <a:gd name="T9" fmla="*/ 3 h 21"/>
                <a:gd name="T10" fmla="*/ 18 w 23"/>
                <a:gd name="T11" fmla="*/ 19 h 21"/>
                <a:gd name="T12" fmla="*/ 10 w 23"/>
                <a:gd name="T13" fmla="*/ 21 h 21"/>
                <a:gd name="T14" fmla="*/ 6 w 23"/>
                <a:gd name="T15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1">
                  <a:moveTo>
                    <a:pt x="6" y="19"/>
                  </a:moveTo>
                  <a:cubicBezTo>
                    <a:pt x="6" y="16"/>
                    <a:pt x="5" y="13"/>
                    <a:pt x="2" y="12"/>
                  </a:cubicBezTo>
                  <a:cubicBezTo>
                    <a:pt x="0" y="9"/>
                    <a:pt x="0" y="6"/>
                    <a:pt x="1" y="3"/>
                  </a:cubicBezTo>
                  <a:cubicBezTo>
                    <a:pt x="3" y="2"/>
                    <a:pt x="5" y="1"/>
                    <a:pt x="7" y="1"/>
                  </a:cubicBezTo>
                  <a:cubicBezTo>
                    <a:pt x="10" y="0"/>
                    <a:pt x="13" y="1"/>
                    <a:pt x="15" y="3"/>
                  </a:cubicBezTo>
                  <a:cubicBezTo>
                    <a:pt x="19" y="8"/>
                    <a:pt x="23" y="13"/>
                    <a:pt x="18" y="19"/>
                  </a:cubicBezTo>
                  <a:cubicBezTo>
                    <a:pt x="16" y="20"/>
                    <a:pt x="13" y="20"/>
                    <a:pt x="10" y="21"/>
                  </a:cubicBezTo>
                  <a:cubicBezTo>
                    <a:pt x="9" y="20"/>
                    <a:pt x="8" y="20"/>
                    <a:pt x="6" y="19"/>
                  </a:cubicBezTo>
                  <a:close/>
                </a:path>
              </a:pathLst>
            </a:custGeom>
            <a:solidFill>
              <a:srgbClr val="594D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56" name="Freeform 555">
              <a:extLst>
                <a:ext uri="{FF2B5EF4-FFF2-40B4-BE49-F238E27FC236}">
                  <a16:creationId xmlns:a16="http://schemas.microsoft.com/office/drawing/2014/main" id="{CD3E5665-2854-0850-7753-35410F28D4D2}"/>
                </a:ext>
              </a:extLst>
            </p:cNvPr>
            <p:cNvSpPr/>
            <p:nvPr/>
          </p:nvSpPr>
          <p:spPr bwMode="auto">
            <a:xfrm>
              <a:off x="1603376" y="1323975"/>
              <a:ext cx="28575" cy="25400"/>
            </a:xfrm>
            <a:custGeom>
              <a:avLst/>
              <a:gdLst>
                <a:gd name="T0" fmla="*/ 17 w 22"/>
                <a:gd name="T1" fmla="*/ 20 h 20"/>
                <a:gd name="T2" fmla="*/ 9 w 22"/>
                <a:gd name="T3" fmla="*/ 18 h 20"/>
                <a:gd name="T4" fmla="*/ 9 w 22"/>
                <a:gd name="T5" fmla="*/ 19 h 20"/>
                <a:gd name="T6" fmla="*/ 5 w 22"/>
                <a:gd name="T7" fmla="*/ 16 h 20"/>
                <a:gd name="T8" fmla="*/ 0 w 22"/>
                <a:gd name="T9" fmla="*/ 11 h 20"/>
                <a:gd name="T10" fmla="*/ 0 w 22"/>
                <a:gd name="T11" fmla="*/ 8 h 20"/>
                <a:gd name="T12" fmla="*/ 5 w 22"/>
                <a:gd name="T13" fmla="*/ 7 h 20"/>
                <a:gd name="T14" fmla="*/ 14 w 22"/>
                <a:gd name="T15" fmla="*/ 3 h 20"/>
                <a:gd name="T16" fmla="*/ 22 w 22"/>
                <a:gd name="T17" fmla="*/ 12 h 20"/>
                <a:gd name="T18" fmla="*/ 22 w 22"/>
                <a:gd name="T19" fmla="*/ 13 h 20"/>
                <a:gd name="T20" fmla="*/ 17 w 22"/>
                <a:gd name="T2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0">
                  <a:moveTo>
                    <a:pt x="17" y="20"/>
                  </a:moveTo>
                  <a:cubicBezTo>
                    <a:pt x="14" y="19"/>
                    <a:pt x="12" y="19"/>
                    <a:pt x="9" y="18"/>
                  </a:cubicBezTo>
                  <a:cubicBezTo>
                    <a:pt x="9" y="18"/>
                    <a:pt x="9" y="19"/>
                    <a:pt x="9" y="19"/>
                  </a:cubicBezTo>
                  <a:cubicBezTo>
                    <a:pt x="8" y="17"/>
                    <a:pt x="6" y="17"/>
                    <a:pt x="5" y="16"/>
                  </a:cubicBezTo>
                  <a:cubicBezTo>
                    <a:pt x="3" y="14"/>
                    <a:pt x="2" y="13"/>
                    <a:pt x="0" y="11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2" y="7"/>
                    <a:pt x="3" y="7"/>
                    <a:pt x="5" y="7"/>
                  </a:cubicBezTo>
                  <a:cubicBezTo>
                    <a:pt x="7" y="5"/>
                    <a:pt x="9" y="0"/>
                    <a:pt x="14" y="3"/>
                  </a:cubicBezTo>
                  <a:cubicBezTo>
                    <a:pt x="16" y="6"/>
                    <a:pt x="19" y="9"/>
                    <a:pt x="22" y="12"/>
                  </a:cubicBezTo>
                  <a:cubicBezTo>
                    <a:pt x="22" y="12"/>
                    <a:pt x="22" y="13"/>
                    <a:pt x="22" y="13"/>
                  </a:cubicBezTo>
                  <a:cubicBezTo>
                    <a:pt x="21" y="16"/>
                    <a:pt x="20" y="18"/>
                    <a:pt x="17" y="20"/>
                  </a:cubicBezTo>
                  <a:close/>
                </a:path>
              </a:pathLst>
            </a:custGeom>
            <a:solidFill>
              <a:srgbClr val="888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57" name="Freeform 556">
              <a:extLst>
                <a:ext uri="{FF2B5EF4-FFF2-40B4-BE49-F238E27FC236}">
                  <a16:creationId xmlns:a16="http://schemas.microsoft.com/office/drawing/2014/main" id="{59FE38E7-C0D4-A156-29F7-0D5C95B3E4CB}"/>
                </a:ext>
              </a:extLst>
            </p:cNvPr>
            <p:cNvSpPr/>
            <p:nvPr/>
          </p:nvSpPr>
          <p:spPr bwMode="auto">
            <a:xfrm>
              <a:off x="1768476" y="1265238"/>
              <a:ext cx="30163" cy="23813"/>
            </a:xfrm>
            <a:custGeom>
              <a:avLst/>
              <a:gdLst>
                <a:gd name="T0" fmla="*/ 0 w 24"/>
                <a:gd name="T1" fmla="*/ 15 h 18"/>
                <a:gd name="T2" fmla="*/ 7 w 24"/>
                <a:gd name="T3" fmla="*/ 4 h 18"/>
                <a:gd name="T4" fmla="*/ 15 w 24"/>
                <a:gd name="T5" fmla="*/ 0 h 18"/>
                <a:gd name="T6" fmla="*/ 23 w 24"/>
                <a:gd name="T7" fmla="*/ 6 h 18"/>
                <a:gd name="T8" fmla="*/ 16 w 24"/>
                <a:gd name="T9" fmla="*/ 11 h 18"/>
                <a:gd name="T10" fmla="*/ 0 w 24"/>
                <a:gd name="T11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8">
                  <a:moveTo>
                    <a:pt x="0" y="15"/>
                  </a:moveTo>
                  <a:cubicBezTo>
                    <a:pt x="2" y="11"/>
                    <a:pt x="5" y="7"/>
                    <a:pt x="7" y="4"/>
                  </a:cubicBezTo>
                  <a:cubicBezTo>
                    <a:pt x="9" y="2"/>
                    <a:pt x="12" y="0"/>
                    <a:pt x="15" y="0"/>
                  </a:cubicBezTo>
                  <a:cubicBezTo>
                    <a:pt x="19" y="1"/>
                    <a:pt x="24" y="1"/>
                    <a:pt x="23" y="6"/>
                  </a:cubicBezTo>
                  <a:cubicBezTo>
                    <a:pt x="23" y="10"/>
                    <a:pt x="18" y="9"/>
                    <a:pt x="16" y="11"/>
                  </a:cubicBezTo>
                  <a:cubicBezTo>
                    <a:pt x="12" y="18"/>
                    <a:pt x="6" y="17"/>
                    <a:pt x="0" y="15"/>
                  </a:cubicBezTo>
                  <a:close/>
                </a:path>
              </a:pathLst>
            </a:custGeom>
            <a:solidFill>
              <a:srgbClr val="A08E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58" name="Freeform 557">
              <a:extLst>
                <a:ext uri="{FF2B5EF4-FFF2-40B4-BE49-F238E27FC236}">
                  <a16:creationId xmlns:a16="http://schemas.microsoft.com/office/drawing/2014/main" id="{91566234-3149-3113-4F10-F296A50B59B4}"/>
                </a:ext>
              </a:extLst>
            </p:cNvPr>
            <p:cNvSpPr/>
            <p:nvPr/>
          </p:nvSpPr>
          <p:spPr bwMode="auto">
            <a:xfrm>
              <a:off x="1609726" y="1314450"/>
              <a:ext cx="36513" cy="19050"/>
            </a:xfrm>
            <a:custGeom>
              <a:avLst/>
              <a:gdLst>
                <a:gd name="T0" fmla="*/ 9 w 28"/>
                <a:gd name="T1" fmla="*/ 10 h 14"/>
                <a:gd name="T2" fmla="*/ 0 w 28"/>
                <a:gd name="T3" fmla="*/ 14 h 14"/>
                <a:gd name="T4" fmla="*/ 26 w 28"/>
                <a:gd name="T5" fmla="*/ 6 h 14"/>
                <a:gd name="T6" fmla="*/ 28 w 28"/>
                <a:gd name="T7" fmla="*/ 9 h 14"/>
                <a:gd name="T8" fmla="*/ 9 w 28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4">
                  <a:moveTo>
                    <a:pt x="9" y="10"/>
                  </a:moveTo>
                  <a:cubicBezTo>
                    <a:pt x="6" y="11"/>
                    <a:pt x="3" y="13"/>
                    <a:pt x="0" y="14"/>
                  </a:cubicBezTo>
                  <a:cubicBezTo>
                    <a:pt x="5" y="0"/>
                    <a:pt x="15" y="0"/>
                    <a:pt x="26" y="6"/>
                  </a:cubicBezTo>
                  <a:cubicBezTo>
                    <a:pt x="27" y="7"/>
                    <a:pt x="28" y="7"/>
                    <a:pt x="28" y="9"/>
                  </a:cubicBezTo>
                  <a:cubicBezTo>
                    <a:pt x="22" y="9"/>
                    <a:pt x="15" y="10"/>
                    <a:pt x="9" y="10"/>
                  </a:cubicBezTo>
                  <a:close/>
                </a:path>
              </a:pathLst>
            </a:custGeom>
            <a:solidFill>
              <a:srgbClr val="4D3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59" name="Freeform 558">
              <a:extLst>
                <a:ext uri="{FF2B5EF4-FFF2-40B4-BE49-F238E27FC236}">
                  <a16:creationId xmlns:a16="http://schemas.microsoft.com/office/drawing/2014/main" id="{92BC64F6-C87E-6A5C-CC9D-60B837E1B312}"/>
                </a:ext>
              </a:extLst>
            </p:cNvPr>
            <p:cNvSpPr/>
            <p:nvPr/>
          </p:nvSpPr>
          <p:spPr bwMode="auto">
            <a:xfrm>
              <a:off x="1741488" y="1268413"/>
              <a:ext cx="22225" cy="28575"/>
            </a:xfrm>
            <a:custGeom>
              <a:avLst/>
              <a:gdLst>
                <a:gd name="T0" fmla="*/ 9 w 18"/>
                <a:gd name="T1" fmla="*/ 1 h 22"/>
                <a:gd name="T2" fmla="*/ 18 w 18"/>
                <a:gd name="T3" fmla="*/ 11 h 22"/>
                <a:gd name="T4" fmla="*/ 9 w 18"/>
                <a:gd name="T5" fmla="*/ 22 h 22"/>
                <a:gd name="T6" fmla="*/ 1 w 18"/>
                <a:gd name="T7" fmla="*/ 15 h 22"/>
                <a:gd name="T8" fmla="*/ 0 w 18"/>
                <a:gd name="T9" fmla="*/ 11 h 22"/>
                <a:gd name="T10" fmla="*/ 2 w 18"/>
                <a:gd name="T11" fmla="*/ 4 h 22"/>
                <a:gd name="T12" fmla="*/ 9 w 18"/>
                <a:gd name="T13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2">
                  <a:moveTo>
                    <a:pt x="9" y="1"/>
                  </a:moveTo>
                  <a:cubicBezTo>
                    <a:pt x="10" y="6"/>
                    <a:pt x="14" y="8"/>
                    <a:pt x="18" y="11"/>
                  </a:cubicBezTo>
                  <a:cubicBezTo>
                    <a:pt x="18" y="17"/>
                    <a:pt x="14" y="19"/>
                    <a:pt x="9" y="22"/>
                  </a:cubicBezTo>
                  <a:cubicBezTo>
                    <a:pt x="7" y="19"/>
                    <a:pt x="4" y="18"/>
                    <a:pt x="1" y="15"/>
                  </a:cubicBezTo>
                  <a:cubicBezTo>
                    <a:pt x="0" y="14"/>
                    <a:pt x="0" y="13"/>
                    <a:pt x="0" y="11"/>
                  </a:cubicBezTo>
                  <a:cubicBezTo>
                    <a:pt x="0" y="8"/>
                    <a:pt x="1" y="6"/>
                    <a:pt x="2" y="4"/>
                  </a:cubicBezTo>
                  <a:cubicBezTo>
                    <a:pt x="4" y="2"/>
                    <a:pt x="6" y="0"/>
                    <a:pt x="9" y="1"/>
                  </a:cubicBezTo>
                  <a:close/>
                </a:path>
              </a:pathLst>
            </a:custGeom>
            <a:solidFill>
              <a:srgbClr val="7565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60" name="Freeform 559">
              <a:extLst>
                <a:ext uri="{FF2B5EF4-FFF2-40B4-BE49-F238E27FC236}">
                  <a16:creationId xmlns:a16="http://schemas.microsoft.com/office/drawing/2014/main" id="{3E87C08D-F7A4-ECD9-8624-F208FEDC719F}"/>
                </a:ext>
              </a:extLst>
            </p:cNvPr>
            <p:cNvSpPr/>
            <p:nvPr/>
          </p:nvSpPr>
          <p:spPr bwMode="auto">
            <a:xfrm>
              <a:off x="1787526" y="1260475"/>
              <a:ext cx="20638" cy="20638"/>
            </a:xfrm>
            <a:custGeom>
              <a:avLst/>
              <a:gdLst>
                <a:gd name="T0" fmla="*/ 1 w 16"/>
                <a:gd name="T1" fmla="*/ 15 h 16"/>
                <a:gd name="T2" fmla="*/ 1 w 16"/>
                <a:gd name="T3" fmla="*/ 7 h 16"/>
                <a:gd name="T4" fmla="*/ 6 w 16"/>
                <a:gd name="T5" fmla="*/ 1 h 16"/>
                <a:gd name="T6" fmla="*/ 16 w 16"/>
                <a:gd name="T7" fmla="*/ 6 h 16"/>
                <a:gd name="T8" fmla="*/ 16 w 16"/>
                <a:gd name="T9" fmla="*/ 11 h 16"/>
                <a:gd name="T10" fmla="*/ 1 w 16"/>
                <a:gd name="T11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6">
                  <a:moveTo>
                    <a:pt x="1" y="15"/>
                  </a:moveTo>
                  <a:cubicBezTo>
                    <a:pt x="0" y="12"/>
                    <a:pt x="14" y="10"/>
                    <a:pt x="1" y="7"/>
                  </a:cubicBezTo>
                  <a:cubicBezTo>
                    <a:pt x="0" y="3"/>
                    <a:pt x="3" y="2"/>
                    <a:pt x="6" y="1"/>
                  </a:cubicBezTo>
                  <a:cubicBezTo>
                    <a:pt x="10" y="0"/>
                    <a:pt x="15" y="0"/>
                    <a:pt x="16" y="6"/>
                  </a:cubicBezTo>
                  <a:cubicBezTo>
                    <a:pt x="16" y="8"/>
                    <a:pt x="16" y="9"/>
                    <a:pt x="16" y="11"/>
                  </a:cubicBezTo>
                  <a:cubicBezTo>
                    <a:pt x="11" y="14"/>
                    <a:pt x="6" y="16"/>
                    <a:pt x="1" y="15"/>
                  </a:cubicBezTo>
                  <a:close/>
                </a:path>
              </a:pathLst>
            </a:custGeom>
            <a:solidFill>
              <a:srgbClr val="39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61" name="Freeform 560">
              <a:extLst>
                <a:ext uri="{FF2B5EF4-FFF2-40B4-BE49-F238E27FC236}">
                  <a16:creationId xmlns:a16="http://schemas.microsoft.com/office/drawing/2014/main" id="{808DD4EE-3271-EBF2-231E-6A9FB110FE45}"/>
                </a:ext>
              </a:extLst>
            </p:cNvPr>
            <p:cNvSpPr/>
            <p:nvPr/>
          </p:nvSpPr>
          <p:spPr bwMode="auto">
            <a:xfrm>
              <a:off x="1677988" y="1292225"/>
              <a:ext cx="25400" cy="22225"/>
            </a:xfrm>
            <a:custGeom>
              <a:avLst/>
              <a:gdLst>
                <a:gd name="T0" fmla="*/ 14 w 19"/>
                <a:gd name="T1" fmla="*/ 3 h 18"/>
                <a:gd name="T2" fmla="*/ 19 w 19"/>
                <a:gd name="T3" fmla="*/ 8 h 18"/>
                <a:gd name="T4" fmla="*/ 18 w 19"/>
                <a:gd name="T5" fmla="*/ 15 h 18"/>
                <a:gd name="T6" fmla="*/ 11 w 19"/>
                <a:gd name="T7" fmla="*/ 18 h 18"/>
                <a:gd name="T8" fmla="*/ 0 w 19"/>
                <a:gd name="T9" fmla="*/ 9 h 18"/>
                <a:gd name="T10" fmla="*/ 14 w 19"/>
                <a:gd name="T11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14" y="3"/>
                  </a:moveTo>
                  <a:cubicBezTo>
                    <a:pt x="16" y="5"/>
                    <a:pt x="17" y="6"/>
                    <a:pt x="19" y="8"/>
                  </a:cubicBezTo>
                  <a:cubicBezTo>
                    <a:pt x="19" y="10"/>
                    <a:pt x="18" y="13"/>
                    <a:pt x="18" y="15"/>
                  </a:cubicBezTo>
                  <a:cubicBezTo>
                    <a:pt x="16" y="18"/>
                    <a:pt x="13" y="18"/>
                    <a:pt x="11" y="18"/>
                  </a:cubicBezTo>
                  <a:cubicBezTo>
                    <a:pt x="6" y="17"/>
                    <a:pt x="2" y="14"/>
                    <a:pt x="0" y="9"/>
                  </a:cubicBezTo>
                  <a:cubicBezTo>
                    <a:pt x="2" y="0"/>
                    <a:pt x="8" y="2"/>
                    <a:pt x="14" y="3"/>
                  </a:cubicBezTo>
                  <a:close/>
                </a:path>
              </a:pathLst>
            </a:custGeom>
            <a:solidFill>
              <a:srgbClr val="3727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62" name="Freeform 561">
              <a:extLst>
                <a:ext uri="{FF2B5EF4-FFF2-40B4-BE49-F238E27FC236}">
                  <a16:creationId xmlns:a16="http://schemas.microsoft.com/office/drawing/2014/main" id="{6B6C8937-BE7E-2685-524B-28C2593BA5D3}"/>
                </a:ext>
              </a:extLst>
            </p:cNvPr>
            <p:cNvSpPr/>
            <p:nvPr/>
          </p:nvSpPr>
          <p:spPr bwMode="auto">
            <a:xfrm>
              <a:off x="1727201" y="1276350"/>
              <a:ext cx="17463" cy="19050"/>
            </a:xfrm>
            <a:custGeom>
              <a:avLst/>
              <a:gdLst>
                <a:gd name="T0" fmla="*/ 12 w 14"/>
                <a:gd name="T1" fmla="*/ 3 h 15"/>
                <a:gd name="T2" fmla="*/ 12 w 14"/>
                <a:gd name="T3" fmla="*/ 8 h 15"/>
                <a:gd name="T4" fmla="*/ 12 w 14"/>
                <a:gd name="T5" fmla="*/ 15 h 15"/>
                <a:gd name="T6" fmla="*/ 4 w 14"/>
                <a:gd name="T7" fmla="*/ 15 h 15"/>
                <a:gd name="T8" fmla="*/ 0 w 14"/>
                <a:gd name="T9" fmla="*/ 8 h 15"/>
                <a:gd name="T10" fmla="*/ 1 w 14"/>
                <a:gd name="T11" fmla="*/ 3 h 15"/>
                <a:gd name="T12" fmla="*/ 12 w 14"/>
                <a:gd name="T13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5">
                  <a:moveTo>
                    <a:pt x="12" y="3"/>
                  </a:moveTo>
                  <a:cubicBezTo>
                    <a:pt x="12" y="5"/>
                    <a:pt x="12" y="6"/>
                    <a:pt x="12" y="8"/>
                  </a:cubicBezTo>
                  <a:cubicBezTo>
                    <a:pt x="13" y="10"/>
                    <a:pt x="14" y="13"/>
                    <a:pt x="12" y="15"/>
                  </a:cubicBezTo>
                  <a:cubicBezTo>
                    <a:pt x="10" y="15"/>
                    <a:pt x="7" y="15"/>
                    <a:pt x="4" y="15"/>
                  </a:cubicBezTo>
                  <a:cubicBezTo>
                    <a:pt x="3" y="13"/>
                    <a:pt x="2" y="10"/>
                    <a:pt x="0" y="8"/>
                  </a:cubicBezTo>
                  <a:cubicBezTo>
                    <a:pt x="0" y="6"/>
                    <a:pt x="0" y="4"/>
                    <a:pt x="1" y="3"/>
                  </a:cubicBezTo>
                  <a:cubicBezTo>
                    <a:pt x="5" y="0"/>
                    <a:pt x="9" y="0"/>
                    <a:pt x="12" y="3"/>
                  </a:cubicBezTo>
                  <a:close/>
                </a:path>
              </a:pathLst>
            </a:custGeom>
            <a:solidFill>
              <a:srgbClr val="6D5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63" name="Freeform 562">
              <a:extLst>
                <a:ext uri="{FF2B5EF4-FFF2-40B4-BE49-F238E27FC236}">
                  <a16:creationId xmlns:a16="http://schemas.microsoft.com/office/drawing/2014/main" id="{588574DE-5BCB-15CC-8636-2EA9FC4B28DE}"/>
                </a:ext>
              </a:extLst>
            </p:cNvPr>
            <p:cNvSpPr/>
            <p:nvPr/>
          </p:nvSpPr>
          <p:spPr bwMode="auto">
            <a:xfrm>
              <a:off x="1677988" y="1306513"/>
              <a:ext cx="23813" cy="15875"/>
            </a:xfrm>
            <a:custGeom>
              <a:avLst/>
              <a:gdLst>
                <a:gd name="T0" fmla="*/ 12 w 19"/>
                <a:gd name="T1" fmla="*/ 3 h 12"/>
                <a:gd name="T2" fmla="*/ 19 w 19"/>
                <a:gd name="T3" fmla="*/ 3 h 12"/>
                <a:gd name="T4" fmla="*/ 12 w 19"/>
                <a:gd name="T5" fmla="*/ 12 h 12"/>
                <a:gd name="T6" fmla="*/ 0 w 19"/>
                <a:gd name="T7" fmla="*/ 8 h 12"/>
                <a:gd name="T8" fmla="*/ 0 w 19"/>
                <a:gd name="T9" fmla="*/ 5 h 12"/>
                <a:gd name="T10" fmla="*/ 12 w 19"/>
                <a:gd name="T11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12" y="3"/>
                  </a:moveTo>
                  <a:cubicBezTo>
                    <a:pt x="14" y="3"/>
                    <a:pt x="17" y="3"/>
                    <a:pt x="19" y="3"/>
                  </a:cubicBezTo>
                  <a:cubicBezTo>
                    <a:pt x="18" y="7"/>
                    <a:pt x="15" y="10"/>
                    <a:pt x="12" y="12"/>
                  </a:cubicBezTo>
                  <a:cubicBezTo>
                    <a:pt x="8" y="10"/>
                    <a:pt x="3" y="11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4" y="0"/>
                    <a:pt x="8" y="2"/>
                    <a:pt x="12" y="3"/>
                  </a:cubicBezTo>
                  <a:close/>
                </a:path>
              </a:pathLst>
            </a:custGeom>
            <a:solidFill>
              <a:srgbClr val="B5A6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64" name="Freeform 563">
              <a:extLst>
                <a:ext uri="{FF2B5EF4-FFF2-40B4-BE49-F238E27FC236}">
                  <a16:creationId xmlns:a16="http://schemas.microsoft.com/office/drawing/2014/main" id="{2DB18905-9669-6EAB-BC94-A0EC84A87A84}"/>
                </a:ext>
              </a:extLst>
            </p:cNvPr>
            <p:cNvSpPr/>
            <p:nvPr/>
          </p:nvSpPr>
          <p:spPr bwMode="auto">
            <a:xfrm>
              <a:off x="1735138" y="1285875"/>
              <a:ext cx="17463" cy="11113"/>
            </a:xfrm>
            <a:custGeom>
              <a:avLst/>
              <a:gdLst>
                <a:gd name="T0" fmla="*/ 5 w 13"/>
                <a:gd name="T1" fmla="*/ 7 h 8"/>
                <a:gd name="T2" fmla="*/ 5 w 13"/>
                <a:gd name="T3" fmla="*/ 0 h 8"/>
                <a:gd name="T4" fmla="*/ 13 w 13"/>
                <a:gd name="T5" fmla="*/ 8 h 8"/>
                <a:gd name="T6" fmla="*/ 5 w 1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8">
                  <a:moveTo>
                    <a:pt x="5" y="7"/>
                  </a:moveTo>
                  <a:cubicBezTo>
                    <a:pt x="5" y="5"/>
                    <a:pt x="0" y="3"/>
                    <a:pt x="5" y="0"/>
                  </a:cubicBezTo>
                  <a:cubicBezTo>
                    <a:pt x="10" y="0"/>
                    <a:pt x="13" y="2"/>
                    <a:pt x="13" y="8"/>
                  </a:cubicBezTo>
                  <a:cubicBezTo>
                    <a:pt x="11" y="7"/>
                    <a:pt x="8" y="7"/>
                    <a:pt x="5" y="7"/>
                  </a:cubicBezTo>
                  <a:close/>
                </a:path>
              </a:pathLst>
            </a:custGeom>
            <a:solidFill>
              <a:srgbClr val="2F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65" name="Freeform 564">
              <a:extLst>
                <a:ext uri="{FF2B5EF4-FFF2-40B4-BE49-F238E27FC236}">
                  <a16:creationId xmlns:a16="http://schemas.microsoft.com/office/drawing/2014/main" id="{C68A30D3-6AA9-1907-1486-4500322C335A}"/>
                </a:ext>
              </a:extLst>
            </p:cNvPr>
            <p:cNvSpPr/>
            <p:nvPr/>
          </p:nvSpPr>
          <p:spPr bwMode="auto">
            <a:xfrm>
              <a:off x="1651001" y="1320800"/>
              <a:ext cx="20638" cy="14288"/>
            </a:xfrm>
            <a:custGeom>
              <a:avLst/>
              <a:gdLst>
                <a:gd name="T0" fmla="*/ 0 w 16"/>
                <a:gd name="T1" fmla="*/ 4 h 11"/>
                <a:gd name="T2" fmla="*/ 0 w 16"/>
                <a:gd name="T3" fmla="*/ 0 h 11"/>
                <a:gd name="T4" fmla="*/ 16 w 16"/>
                <a:gd name="T5" fmla="*/ 6 h 11"/>
                <a:gd name="T6" fmla="*/ 0 w 16"/>
                <a:gd name="T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1">
                  <a:moveTo>
                    <a:pt x="0" y="4"/>
                  </a:moveTo>
                  <a:cubicBezTo>
                    <a:pt x="0" y="3"/>
                    <a:pt x="0" y="2"/>
                    <a:pt x="0" y="0"/>
                  </a:cubicBezTo>
                  <a:cubicBezTo>
                    <a:pt x="5" y="2"/>
                    <a:pt x="10" y="4"/>
                    <a:pt x="16" y="6"/>
                  </a:cubicBezTo>
                  <a:cubicBezTo>
                    <a:pt x="9" y="11"/>
                    <a:pt x="5" y="7"/>
                    <a:pt x="0" y="4"/>
                  </a:cubicBezTo>
                  <a:close/>
                </a:path>
              </a:pathLst>
            </a:custGeom>
            <a:solidFill>
              <a:srgbClr val="5041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66" name="Freeform 565">
              <a:extLst>
                <a:ext uri="{FF2B5EF4-FFF2-40B4-BE49-F238E27FC236}">
                  <a16:creationId xmlns:a16="http://schemas.microsoft.com/office/drawing/2014/main" id="{E17A2A51-A6B2-FD9D-32B5-8C7AFC8A0272}"/>
                </a:ext>
              </a:extLst>
            </p:cNvPr>
            <p:cNvSpPr/>
            <p:nvPr/>
          </p:nvSpPr>
          <p:spPr bwMode="auto">
            <a:xfrm>
              <a:off x="1671638" y="1316038"/>
              <a:ext cx="20638" cy="11113"/>
            </a:xfrm>
            <a:custGeom>
              <a:avLst/>
              <a:gdLst>
                <a:gd name="T0" fmla="*/ 5 w 17"/>
                <a:gd name="T1" fmla="*/ 1 h 8"/>
                <a:gd name="T2" fmla="*/ 17 w 17"/>
                <a:gd name="T3" fmla="*/ 5 h 8"/>
                <a:gd name="T4" fmla="*/ 0 w 17"/>
                <a:gd name="T5" fmla="*/ 1 h 8"/>
                <a:gd name="T6" fmla="*/ 5 w 17"/>
                <a:gd name="T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8">
                  <a:moveTo>
                    <a:pt x="5" y="1"/>
                  </a:moveTo>
                  <a:cubicBezTo>
                    <a:pt x="10" y="0"/>
                    <a:pt x="14" y="0"/>
                    <a:pt x="17" y="5"/>
                  </a:cubicBezTo>
                  <a:cubicBezTo>
                    <a:pt x="10" y="8"/>
                    <a:pt x="5" y="5"/>
                    <a:pt x="0" y="1"/>
                  </a:cubicBezTo>
                  <a:cubicBezTo>
                    <a:pt x="2" y="1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716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67" name="Freeform 566">
              <a:extLst>
                <a:ext uri="{FF2B5EF4-FFF2-40B4-BE49-F238E27FC236}">
                  <a16:creationId xmlns:a16="http://schemas.microsoft.com/office/drawing/2014/main" id="{AE763ECD-B960-400D-A111-1E876C2E0975}"/>
                </a:ext>
              </a:extLst>
            </p:cNvPr>
            <p:cNvSpPr/>
            <p:nvPr/>
          </p:nvSpPr>
          <p:spPr bwMode="auto">
            <a:xfrm>
              <a:off x="1930401" y="1238250"/>
              <a:ext cx="115888" cy="47625"/>
            </a:xfrm>
            <a:custGeom>
              <a:avLst/>
              <a:gdLst>
                <a:gd name="T0" fmla="*/ 92 w 92"/>
                <a:gd name="T1" fmla="*/ 29 h 38"/>
                <a:gd name="T2" fmla="*/ 84 w 92"/>
                <a:gd name="T3" fmla="*/ 33 h 38"/>
                <a:gd name="T4" fmla="*/ 68 w 92"/>
                <a:gd name="T5" fmla="*/ 38 h 38"/>
                <a:gd name="T6" fmla="*/ 68 w 92"/>
                <a:gd name="T7" fmla="*/ 37 h 38"/>
                <a:gd name="T8" fmla="*/ 26 w 92"/>
                <a:gd name="T9" fmla="*/ 30 h 38"/>
                <a:gd name="T10" fmla="*/ 8 w 92"/>
                <a:gd name="T11" fmla="*/ 18 h 38"/>
                <a:gd name="T12" fmla="*/ 4 w 92"/>
                <a:gd name="T13" fmla="*/ 17 h 38"/>
                <a:gd name="T14" fmla="*/ 7 w 92"/>
                <a:gd name="T15" fmla="*/ 5 h 38"/>
                <a:gd name="T16" fmla="*/ 30 w 92"/>
                <a:gd name="T17" fmla="*/ 7 h 38"/>
                <a:gd name="T18" fmla="*/ 64 w 92"/>
                <a:gd name="T19" fmla="*/ 14 h 38"/>
                <a:gd name="T20" fmla="*/ 92 w 92"/>
                <a:gd name="T21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38">
                  <a:moveTo>
                    <a:pt x="92" y="29"/>
                  </a:moveTo>
                  <a:cubicBezTo>
                    <a:pt x="90" y="30"/>
                    <a:pt x="87" y="32"/>
                    <a:pt x="84" y="33"/>
                  </a:cubicBezTo>
                  <a:cubicBezTo>
                    <a:pt x="78" y="33"/>
                    <a:pt x="73" y="35"/>
                    <a:pt x="68" y="38"/>
                  </a:cubicBezTo>
                  <a:cubicBezTo>
                    <a:pt x="68" y="38"/>
                    <a:pt x="68" y="37"/>
                    <a:pt x="68" y="37"/>
                  </a:cubicBezTo>
                  <a:cubicBezTo>
                    <a:pt x="55" y="31"/>
                    <a:pt x="40" y="33"/>
                    <a:pt x="26" y="30"/>
                  </a:cubicBezTo>
                  <a:cubicBezTo>
                    <a:pt x="19" y="28"/>
                    <a:pt x="12" y="26"/>
                    <a:pt x="8" y="18"/>
                  </a:cubicBezTo>
                  <a:cubicBezTo>
                    <a:pt x="7" y="18"/>
                    <a:pt x="5" y="18"/>
                    <a:pt x="4" y="17"/>
                  </a:cubicBezTo>
                  <a:cubicBezTo>
                    <a:pt x="0" y="12"/>
                    <a:pt x="3" y="8"/>
                    <a:pt x="7" y="5"/>
                  </a:cubicBezTo>
                  <a:cubicBezTo>
                    <a:pt x="15" y="0"/>
                    <a:pt x="22" y="9"/>
                    <a:pt x="30" y="7"/>
                  </a:cubicBezTo>
                  <a:cubicBezTo>
                    <a:pt x="41" y="12"/>
                    <a:pt x="54" y="7"/>
                    <a:pt x="64" y="14"/>
                  </a:cubicBezTo>
                  <a:cubicBezTo>
                    <a:pt x="74" y="17"/>
                    <a:pt x="85" y="21"/>
                    <a:pt x="92" y="29"/>
                  </a:cubicBezTo>
                  <a:close/>
                </a:path>
              </a:pathLst>
            </a:custGeom>
            <a:solidFill>
              <a:srgbClr val="AD96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68" name="Freeform 567">
              <a:extLst>
                <a:ext uri="{FF2B5EF4-FFF2-40B4-BE49-F238E27FC236}">
                  <a16:creationId xmlns:a16="http://schemas.microsoft.com/office/drawing/2014/main" id="{37ABA5F6-4C19-9E7B-DE21-7390A9287E2F}"/>
                </a:ext>
              </a:extLst>
            </p:cNvPr>
            <p:cNvSpPr/>
            <p:nvPr/>
          </p:nvSpPr>
          <p:spPr bwMode="auto">
            <a:xfrm>
              <a:off x="2054226" y="1182688"/>
              <a:ext cx="65088" cy="34925"/>
            </a:xfrm>
            <a:custGeom>
              <a:avLst/>
              <a:gdLst>
                <a:gd name="T0" fmla="*/ 14 w 51"/>
                <a:gd name="T1" fmla="*/ 0 h 27"/>
                <a:gd name="T2" fmla="*/ 38 w 51"/>
                <a:gd name="T3" fmla="*/ 5 h 27"/>
                <a:gd name="T4" fmla="*/ 42 w 51"/>
                <a:gd name="T5" fmla="*/ 5 h 27"/>
                <a:gd name="T6" fmla="*/ 51 w 51"/>
                <a:gd name="T7" fmla="*/ 8 h 27"/>
                <a:gd name="T8" fmla="*/ 23 w 51"/>
                <a:gd name="T9" fmla="*/ 23 h 27"/>
                <a:gd name="T10" fmla="*/ 7 w 51"/>
                <a:gd name="T11" fmla="*/ 25 h 27"/>
                <a:gd name="T12" fmla="*/ 3 w 51"/>
                <a:gd name="T13" fmla="*/ 25 h 27"/>
                <a:gd name="T14" fmla="*/ 0 w 51"/>
                <a:gd name="T15" fmla="*/ 21 h 27"/>
                <a:gd name="T16" fmla="*/ 1 w 51"/>
                <a:gd name="T17" fmla="*/ 16 h 27"/>
                <a:gd name="T18" fmla="*/ 11 w 51"/>
                <a:gd name="T19" fmla="*/ 5 h 27"/>
                <a:gd name="T20" fmla="*/ 14 w 51"/>
                <a:gd name="T21" fmla="*/ 2 h 27"/>
                <a:gd name="T22" fmla="*/ 14 w 51"/>
                <a:gd name="T2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27">
                  <a:moveTo>
                    <a:pt x="14" y="0"/>
                  </a:moveTo>
                  <a:cubicBezTo>
                    <a:pt x="22" y="2"/>
                    <a:pt x="30" y="3"/>
                    <a:pt x="38" y="5"/>
                  </a:cubicBezTo>
                  <a:cubicBezTo>
                    <a:pt x="39" y="4"/>
                    <a:pt x="40" y="4"/>
                    <a:pt x="42" y="5"/>
                  </a:cubicBezTo>
                  <a:cubicBezTo>
                    <a:pt x="45" y="6"/>
                    <a:pt x="48" y="7"/>
                    <a:pt x="51" y="8"/>
                  </a:cubicBezTo>
                  <a:cubicBezTo>
                    <a:pt x="44" y="17"/>
                    <a:pt x="32" y="17"/>
                    <a:pt x="23" y="23"/>
                  </a:cubicBezTo>
                  <a:cubicBezTo>
                    <a:pt x="18" y="25"/>
                    <a:pt x="12" y="27"/>
                    <a:pt x="7" y="25"/>
                  </a:cubicBezTo>
                  <a:cubicBezTo>
                    <a:pt x="5" y="25"/>
                    <a:pt x="4" y="25"/>
                    <a:pt x="3" y="25"/>
                  </a:cubicBezTo>
                  <a:cubicBezTo>
                    <a:pt x="1" y="24"/>
                    <a:pt x="0" y="23"/>
                    <a:pt x="0" y="21"/>
                  </a:cubicBezTo>
                  <a:cubicBezTo>
                    <a:pt x="0" y="19"/>
                    <a:pt x="0" y="17"/>
                    <a:pt x="1" y="16"/>
                  </a:cubicBezTo>
                  <a:cubicBezTo>
                    <a:pt x="4" y="12"/>
                    <a:pt x="8" y="9"/>
                    <a:pt x="11" y="5"/>
                  </a:cubicBezTo>
                  <a:cubicBezTo>
                    <a:pt x="12" y="4"/>
                    <a:pt x="13" y="3"/>
                    <a:pt x="14" y="2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AFA0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69" name="Freeform 568">
              <a:extLst>
                <a:ext uri="{FF2B5EF4-FFF2-40B4-BE49-F238E27FC236}">
                  <a16:creationId xmlns:a16="http://schemas.microsoft.com/office/drawing/2014/main" id="{9165765A-BAAA-645A-1E55-2C213D6C69D7}"/>
                </a:ext>
              </a:extLst>
            </p:cNvPr>
            <p:cNvSpPr/>
            <p:nvPr/>
          </p:nvSpPr>
          <p:spPr bwMode="auto">
            <a:xfrm>
              <a:off x="1943101" y="1227138"/>
              <a:ext cx="68263" cy="33338"/>
            </a:xfrm>
            <a:custGeom>
              <a:avLst/>
              <a:gdLst>
                <a:gd name="T0" fmla="*/ 54 w 54"/>
                <a:gd name="T1" fmla="*/ 22 h 26"/>
                <a:gd name="T2" fmla="*/ 18 w 54"/>
                <a:gd name="T3" fmla="*/ 18 h 26"/>
                <a:gd name="T4" fmla="*/ 4 w 54"/>
                <a:gd name="T5" fmla="*/ 3 h 26"/>
                <a:gd name="T6" fmla="*/ 25 w 54"/>
                <a:gd name="T7" fmla="*/ 1 h 26"/>
                <a:gd name="T8" fmla="*/ 38 w 54"/>
                <a:gd name="T9" fmla="*/ 10 h 26"/>
                <a:gd name="T10" fmla="*/ 54 w 54"/>
                <a:gd name="T11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26">
                  <a:moveTo>
                    <a:pt x="54" y="22"/>
                  </a:moveTo>
                  <a:cubicBezTo>
                    <a:pt x="42" y="21"/>
                    <a:pt x="29" y="26"/>
                    <a:pt x="18" y="18"/>
                  </a:cubicBezTo>
                  <a:cubicBezTo>
                    <a:pt x="15" y="12"/>
                    <a:pt x="0" y="17"/>
                    <a:pt x="4" y="3"/>
                  </a:cubicBezTo>
                  <a:cubicBezTo>
                    <a:pt x="11" y="0"/>
                    <a:pt x="18" y="0"/>
                    <a:pt x="25" y="1"/>
                  </a:cubicBezTo>
                  <a:cubicBezTo>
                    <a:pt x="30" y="3"/>
                    <a:pt x="35" y="5"/>
                    <a:pt x="38" y="10"/>
                  </a:cubicBezTo>
                  <a:cubicBezTo>
                    <a:pt x="44" y="13"/>
                    <a:pt x="51" y="14"/>
                    <a:pt x="54" y="22"/>
                  </a:cubicBezTo>
                  <a:close/>
                </a:path>
              </a:pathLst>
            </a:custGeom>
            <a:solidFill>
              <a:srgbClr val="BBA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70" name="Freeform 569">
              <a:extLst>
                <a:ext uri="{FF2B5EF4-FFF2-40B4-BE49-F238E27FC236}">
                  <a16:creationId xmlns:a16="http://schemas.microsoft.com/office/drawing/2014/main" id="{46790EDC-C9BF-929E-AE3F-955DCCA06DED}"/>
                </a:ext>
              </a:extLst>
            </p:cNvPr>
            <p:cNvSpPr/>
            <p:nvPr/>
          </p:nvSpPr>
          <p:spPr bwMode="auto">
            <a:xfrm>
              <a:off x="1989138" y="1211263"/>
              <a:ext cx="53975" cy="20638"/>
            </a:xfrm>
            <a:custGeom>
              <a:avLst/>
              <a:gdLst>
                <a:gd name="T0" fmla="*/ 41 w 42"/>
                <a:gd name="T1" fmla="*/ 13 h 16"/>
                <a:gd name="T2" fmla="*/ 10 w 42"/>
                <a:gd name="T3" fmla="*/ 14 h 16"/>
                <a:gd name="T4" fmla="*/ 0 w 42"/>
                <a:gd name="T5" fmla="*/ 11 h 16"/>
                <a:gd name="T6" fmla="*/ 19 w 42"/>
                <a:gd name="T7" fmla="*/ 0 h 16"/>
                <a:gd name="T8" fmla="*/ 36 w 42"/>
                <a:gd name="T9" fmla="*/ 4 h 16"/>
                <a:gd name="T10" fmla="*/ 41 w 42"/>
                <a:gd name="T11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6">
                  <a:moveTo>
                    <a:pt x="41" y="13"/>
                  </a:moveTo>
                  <a:cubicBezTo>
                    <a:pt x="30" y="13"/>
                    <a:pt x="20" y="14"/>
                    <a:pt x="10" y="14"/>
                  </a:cubicBezTo>
                  <a:cubicBezTo>
                    <a:pt x="6" y="16"/>
                    <a:pt x="2" y="16"/>
                    <a:pt x="0" y="11"/>
                  </a:cubicBezTo>
                  <a:cubicBezTo>
                    <a:pt x="4" y="3"/>
                    <a:pt x="10" y="0"/>
                    <a:pt x="19" y="0"/>
                  </a:cubicBezTo>
                  <a:cubicBezTo>
                    <a:pt x="24" y="4"/>
                    <a:pt x="30" y="4"/>
                    <a:pt x="36" y="4"/>
                  </a:cubicBezTo>
                  <a:cubicBezTo>
                    <a:pt x="40" y="6"/>
                    <a:pt x="42" y="8"/>
                    <a:pt x="41" y="13"/>
                  </a:cubicBezTo>
                  <a:close/>
                </a:path>
              </a:pathLst>
            </a:custGeom>
            <a:solidFill>
              <a:srgbClr val="483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71" name="Freeform 570">
              <a:extLst>
                <a:ext uri="{FF2B5EF4-FFF2-40B4-BE49-F238E27FC236}">
                  <a16:creationId xmlns:a16="http://schemas.microsoft.com/office/drawing/2014/main" id="{5BD0CC2F-A6BA-D6E1-1FF5-A4219675BE4D}"/>
                </a:ext>
              </a:extLst>
            </p:cNvPr>
            <p:cNvSpPr/>
            <p:nvPr/>
          </p:nvSpPr>
          <p:spPr bwMode="auto">
            <a:xfrm>
              <a:off x="2036763" y="1203325"/>
              <a:ext cx="22225" cy="26988"/>
            </a:xfrm>
            <a:custGeom>
              <a:avLst/>
              <a:gdLst>
                <a:gd name="T0" fmla="*/ 4 w 17"/>
                <a:gd name="T1" fmla="*/ 20 h 22"/>
                <a:gd name="T2" fmla="*/ 0 w 17"/>
                <a:gd name="T3" fmla="*/ 13 h 22"/>
                <a:gd name="T4" fmla="*/ 16 w 17"/>
                <a:gd name="T5" fmla="*/ 5 h 22"/>
                <a:gd name="T6" fmla="*/ 17 w 17"/>
                <a:gd name="T7" fmla="*/ 9 h 22"/>
                <a:gd name="T8" fmla="*/ 4 w 17"/>
                <a:gd name="T9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2">
                  <a:moveTo>
                    <a:pt x="4" y="20"/>
                  </a:moveTo>
                  <a:cubicBezTo>
                    <a:pt x="2" y="18"/>
                    <a:pt x="1" y="16"/>
                    <a:pt x="0" y="13"/>
                  </a:cubicBezTo>
                  <a:cubicBezTo>
                    <a:pt x="0" y="1"/>
                    <a:pt x="7" y="0"/>
                    <a:pt x="16" y="5"/>
                  </a:cubicBezTo>
                  <a:cubicBezTo>
                    <a:pt x="16" y="6"/>
                    <a:pt x="17" y="8"/>
                    <a:pt x="17" y="9"/>
                  </a:cubicBezTo>
                  <a:cubicBezTo>
                    <a:pt x="13" y="14"/>
                    <a:pt x="13" y="22"/>
                    <a:pt x="4" y="20"/>
                  </a:cubicBezTo>
                  <a:close/>
                </a:path>
              </a:pathLst>
            </a:custGeom>
            <a:solidFill>
              <a:srgbClr val="756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72" name="Freeform 571">
              <a:extLst>
                <a:ext uri="{FF2B5EF4-FFF2-40B4-BE49-F238E27FC236}">
                  <a16:creationId xmlns:a16="http://schemas.microsoft.com/office/drawing/2014/main" id="{D878CF68-7D81-65B5-C492-3E4DEF446C84}"/>
                </a:ext>
              </a:extLst>
            </p:cNvPr>
            <p:cNvSpPr/>
            <p:nvPr/>
          </p:nvSpPr>
          <p:spPr bwMode="auto">
            <a:xfrm>
              <a:off x="2063751" y="1208088"/>
              <a:ext cx="26988" cy="15875"/>
            </a:xfrm>
            <a:custGeom>
              <a:avLst/>
              <a:gdLst>
                <a:gd name="T0" fmla="*/ 0 w 22"/>
                <a:gd name="T1" fmla="*/ 5 h 13"/>
                <a:gd name="T2" fmla="*/ 15 w 22"/>
                <a:gd name="T3" fmla="*/ 1 h 13"/>
                <a:gd name="T4" fmla="*/ 15 w 22"/>
                <a:gd name="T5" fmla="*/ 13 h 13"/>
                <a:gd name="T6" fmla="*/ 3 w 22"/>
                <a:gd name="T7" fmla="*/ 12 h 13"/>
                <a:gd name="T8" fmla="*/ 0 w 22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3">
                  <a:moveTo>
                    <a:pt x="0" y="5"/>
                  </a:moveTo>
                  <a:cubicBezTo>
                    <a:pt x="4" y="2"/>
                    <a:pt x="9" y="0"/>
                    <a:pt x="15" y="1"/>
                  </a:cubicBezTo>
                  <a:cubicBezTo>
                    <a:pt x="22" y="5"/>
                    <a:pt x="21" y="9"/>
                    <a:pt x="15" y="13"/>
                  </a:cubicBezTo>
                  <a:cubicBezTo>
                    <a:pt x="11" y="13"/>
                    <a:pt x="7" y="13"/>
                    <a:pt x="3" y="12"/>
                  </a:cubicBezTo>
                  <a:cubicBezTo>
                    <a:pt x="2" y="10"/>
                    <a:pt x="1" y="7"/>
                    <a:pt x="0" y="5"/>
                  </a:cubicBezTo>
                  <a:close/>
                </a:path>
              </a:pathLst>
            </a:custGeom>
            <a:solidFill>
              <a:srgbClr val="9585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73" name="Freeform 572">
              <a:extLst>
                <a:ext uri="{FF2B5EF4-FFF2-40B4-BE49-F238E27FC236}">
                  <a16:creationId xmlns:a16="http://schemas.microsoft.com/office/drawing/2014/main" id="{75B41EC3-1F38-99A0-6406-79605FBEAC1E}"/>
                </a:ext>
              </a:extLst>
            </p:cNvPr>
            <p:cNvSpPr/>
            <p:nvPr/>
          </p:nvSpPr>
          <p:spPr bwMode="auto">
            <a:xfrm>
              <a:off x="1973263" y="1220788"/>
              <a:ext cx="28575" cy="20638"/>
            </a:xfrm>
            <a:custGeom>
              <a:avLst/>
              <a:gdLst>
                <a:gd name="T0" fmla="*/ 14 w 23"/>
                <a:gd name="T1" fmla="*/ 3 h 16"/>
                <a:gd name="T2" fmla="*/ 23 w 23"/>
                <a:gd name="T3" fmla="*/ 7 h 16"/>
                <a:gd name="T4" fmla="*/ 14 w 23"/>
                <a:gd name="T5" fmla="*/ 15 h 16"/>
                <a:gd name="T6" fmla="*/ 2 w 23"/>
                <a:gd name="T7" fmla="*/ 10 h 16"/>
                <a:gd name="T8" fmla="*/ 1 w 23"/>
                <a:gd name="T9" fmla="*/ 5 h 16"/>
                <a:gd name="T10" fmla="*/ 7 w 23"/>
                <a:gd name="T11" fmla="*/ 0 h 16"/>
                <a:gd name="T12" fmla="*/ 14 w 23"/>
                <a:gd name="T1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6">
                  <a:moveTo>
                    <a:pt x="14" y="3"/>
                  </a:moveTo>
                  <a:cubicBezTo>
                    <a:pt x="17" y="5"/>
                    <a:pt x="20" y="6"/>
                    <a:pt x="23" y="7"/>
                  </a:cubicBezTo>
                  <a:cubicBezTo>
                    <a:pt x="20" y="10"/>
                    <a:pt x="17" y="12"/>
                    <a:pt x="14" y="15"/>
                  </a:cubicBezTo>
                  <a:cubicBezTo>
                    <a:pt x="9" y="16"/>
                    <a:pt x="5" y="13"/>
                    <a:pt x="2" y="10"/>
                  </a:cubicBezTo>
                  <a:cubicBezTo>
                    <a:pt x="1" y="9"/>
                    <a:pt x="0" y="7"/>
                    <a:pt x="1" y="5"/>
                  </a:cubicBezTo>
                  <a:cubicBezTo>
                    <a:pt x="2" y="2"/>
                    <a:pt x="4" y="1"/>
                    <a:pt x="7" y="0"/>
                  </a:cubicBezTo>
                  <a:cubicBezTo>
                    <a:pt x="10" y="0"/>
                    <a:pt x="13" y="1"/>
                    <a:pt x="14" y="3"/>
                  </a:cubicBezTo>
                  <a:close/>
                </a:path>
              </a:pathLst>
            </a:custGeom>
            <a:solidFill>
              <a:srgbClr val="7467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74" name="Freeform 573">
              <a:extLst>
                <a:ext uri="{FF2B5EF4-FFF2-40B4-BE49-F238E27FC236}">
                  <a16:creationId xmlns:a16="http://schemas.microsoft.com/office/drawing/2014/main" id="{5808D667-2E87-52BE-2C7F-65F96D7002DD}"/>
                </a:ext>
              </a:extLst>
            </p:cNvPr>
            <p:cNvSpPr/>
            <p:nvPr/>
          </p:nvSpPr>
          <p:spPr bwMode="auto">
            <a:xfrm>
              <a:off x="1628776" y="1285875"/>
              <a:ext cx="36513" cy="20638"/>
            </a:xfrm>
            <a:custGeom>
              <a:avLst/>
              <a:gdLst>
                <a:gd name="T0" fmla="*/ 25 w 29"/>
                <a:gd name="T1" fmla="*/ 11 h 15"/>
                <a:gd name="T2" fmla="*/ 1 w 29"/>
                <a:gd name="T3" fmla="*/ 15 h 15"/>
                <a:gd name="T4" fmla="*/ 2 w 29"/>
                <a:gd name="T5" fmla="*/ 10 h 15"/>
                <a:gd name="T6" fmla="*/ 6 w 29"/>
                <a:gd name="T7" fmla="*/ 7 h 15"/>
                <a:gd name="T8" fmla="*/ 23 w 29"/>
                <a:gd name="T9" fmla="*/ 2 h 15"/>
                <a:gd name="T10" fmla="*/ 25 w 29"/>
                <a:gd name="T11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15">
                  <a:moveTo>
                    <a:pt x="25" y="11"/>
                  </a:moveTo>
                  <a:cubicBezTo>
                    <a:pt x="17" y="12"/>
                    <a:pt x="9" y="13"/>
                    <a:pt x="1" y="15"/>
                  </a:cubicBezTo>
                  <a:cubicBezTo>
                    <a:pt x="0" y="13"/>
                    <a:pt x="1" y="11"/>
                    <a:pt x="2" y="10"/>
                  </a:cubicBezTo>
                  <a:cubicBezTo>
                    <a:pt x="3" y="9"/>
                    <a:pt x="4" y="8"/>
                    <a:pt x="6" y="7"/>
                  </a:cubicBezTo>
                  <a:cubicBezTo>
                    <a:pt x="11" y="4"/>
                    <a:pt x="17" y="0"/>
                    <a:pt x="23" y="2"/>
                  </a:cubicBezTo>
                  <a:cubicBezTo>
                    <a:pt x="27" y="5"/>
                    <a:pt x="29" y="7"/>
                    <a:pt x="25" y="11"/>
                  </a:cubicBezTo>
                  <a:close/>
                </a:path>
              </a:pathLst>
            </a:custGeom>
            <a:solidFill>
              <a:srgbClr val="4637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75" name="Freeform 574">
              <a:extLst>
                <a:ext uri="{FF2B5EF4-FFF2-40B4-BE49-F238E27FC236}">
                  <a16:creationId xmlns:a16="http://schemas.microsoft.com/office/drawing/2014/main" id="{E9A3D9B8-F1AD-0255-6EA8-AB7D4C8AA626}"/>
                </a:ext>
              </a:extLst>
            </p:cNvPr>
            <p:cNvSpPr/>
            <p:nvPr/>
          </p:nvSpPr>
          <p:spPr bwMode="auto">
            <a:xfrm>
              <a:off x="1577976" y="1325563"/>
              <a:ext cx="25400" cy="17463"/>
            </a:xfrm>
            <a:custGeom>
              <a:avLst/>
              <a:gdLst>
                <a:gd name="T0" fmla="*/ 20 w 20"/>
                <a:gd name="T1" fmla="*/ 7 h 14"/>
                <a:gd name="T2" fmla="*/ 19 w 20"/>
                <a:gd name="T3" fmla="*/ 9 h 14"/>
                <a:gd name="T4" fmla="*/ 17 w 20"/>
                <a:gd name="T5" fmla="*/ 12 h 14"/>
                <a:gd name="T6" fmla="*/ 13 w 20"/>
                <a:gd name="T7" fmla="*/ 14 h 14"/>
                <a:gd name="T8" fmla="*/ 0 w 20"/>
                <a:gd name="T9" fmla="*/ 9 h 14"/>
                <a:gd name="T10" fmla="*/ 20 w 20"/>
                <a:gd name="T1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4">
                  <a:moveTo>
                    <a:pt x="20" y="7"/>
                  </a:moveTo>
                  <a:cubicBezTo>
                    <a:pt x="20" y="7"/>
                    <a:pt x="20" y="8"/>
                    <a:pt x="19" y="9"/>
                  </a:cubicBezTo>
                  <a:cubicBezTo>
                    <a:pt x="20" y="11"/>
                    <a:pt x="19" y="12"/>
                    <a:pt x="17" y="12"/>
                  </a:cubicBezTo>
                  <a:cubicBezTo>
                    <a:pt x="16" y="13"/>
                    <a:pt x="14" y="13"/>
                    <a:pt x="13" y="14"/>
                  </a:cubicBezTo>
                  <a:cubicBezTo>
                    <a:pt x="9" y="12"/>
                    <a:pt x="4" y="10"/>
                    <a:pt x="0" y="9"/>
                  </a:cubicBezTo>
                  <a:cubicBezTo>
                    <a:pt x="6" y="6"/>
                    <a:pt x="13" y="0"/>
                    <a:pt x="20" y="7"/>
                  </a:cubicBezTo>
                  <a:close/>
                </a:path>
              </a:pathLst>
            </a:custGeom>
            <a:solidFill>
              <a:srgbClr val="4E4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76" name="Freeform 575">
              <a:extLst>
                <a:ext uri="{FF2B5EF4-FFF2-40B4-BE49-F238E27FC236}">
                  <a16:creationId xmlns:a16="http://schemas.microsoft.com/office/drawing/2014/main" id="{C4EC5147-CE71-AE9D-0E3F-4E218B634B95}"/>
                </a:ext>
              </a:extLst>
            </p:cNvPr>
            <p:cNvSpPr/>
            <p:nvPr/>
          </p:nvSpPr>
          <p:spPr bwMode="auto">
            <a:xfrm>
              <a:off x="1593851" y="1290638"/>
              <a:ext cx="36513" cy="22225"/>
            </a:xfrm>
            <a:custGeom>
              <a:avLst/>
              <a:gdLst>
                <a:gd name="T0" fmla="*/ 29 w 29"/>
                <a:gd name="T1" fmla="*/ 10 h 18"/>
                <a:gd name="T2" fmla="*/ 29 w 29"/>
                <a:gd name="T3" fmla="*/ 12 h 18"/>
                <a:gd name="T4" fmla="*/ 5 w 29"/>
                <a:gd name="T5" fmla="*/ 17 h 18"/>
                <a:gd name="T6" fmla="*/ 0 w 29"/>
                <a:gd name="T7" fmla="*/ 16 h 18"/>
                <a:gd name="T8" fmla="*/ 5 w 29"/>
                <a:gd name="T9" fmla="*/ 12 h 18"/>
                <a:gd name="T10" fmla="*/ 29 w 29"/>
                <a:gd name="T11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18">
                  <a:moveTo>
                    <a:pt x="29" y="10"/>
                  </a:moveTo>
                  <a:cubicBezTo>
                    <a:pt x="29" y="10"/>
                    <a:pt x="29" y="11"/>
                    <a:pt x="29" y="12"/>
                  </a:cubicBezTo>
                  <a:cubicBezTo>
                    <a:pt x="21" y="14"/>
                    <a:pt x="14" y="18"/>
                    <a:pt x="5" y="17"/>
                  </a:cubicBezTo>
                  <a:cubicBezTo>
                    <a:pt x="4" y="17"/>
                    <a:pt x="2" y="17"/>
                    <a:pt x="0" y="16"/>
                  </a:cubicBezTo>
                  <a:cubicBezTo>
                    <a:pt x="2" y="15"/>
                    <a:pt x="4" y="14"/>
                    <a:pt x="5" y="12"/>
                  </a:cubicBezTo>
                  <a:cubicBezTo>
                    <a:pt x="13" y="9"/>
                    <a:pt x="20" y="0"/>
                    <a:pt x="29" y="10"/>
                  </a:cubicBezTo>
                  <a:close/>
                </a:path>
              </a:pathLst>
            </a:custGeom>
            <a:solidFill>
              <a:srgbClr val="4D3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77" name="Freeform 576">
              <a:extLst>
                <a:ext uri="{FF2B5EF4-FFF2-40B4-BE49-F238E27FC236}">
                  <a16:creationId xmlns:a16="http://schemas.microsoft.com/office/drawing/2014/main" id="{B1897F4E-2B03-3038-075E-710986FCC3F9}"/>
                </a:ext>
              </a:extLst>
            </p:cNvPr>
            <p:cNvSpPr/>
            <p:nvPr/>
          </p:nvSpPr>
          <p:spPr bwMode="auto">
            <a:xfrm>
              <a:off x="1654176" y="1284288"/>
              <a:ext cx="20638" cy="17463"/>
            </a:xfrm>
            <a:custGeom>
              <a:avLst/>
              <a:gdLst>
                <a:gd name="T0" fmla="*/ 5 w 16"/>
                <a:gd name="T1" fmla="*/ 13 h 14"/>
                <a:gd name="T2" fmla="*/ 1 w 16"/>
                <a:gd name="T3" fmla="*/ 5 h 14"/>
                <a:gd name="T4" fmla="*/ 8 w 16"/>
                <a:gd name="T5" fmla="*/ 0 h 14"/>
                <a:gd name="T6" fmla="*/ 14 w 16"/>
                <a:gd name="T7" fmla="*/ 4 h 14"/>
                <a:gd name="T8" fmla="*/ 15 w 16"/>
                <a:gd name="T9" fmla="*/ 12 h 14"/>
                <a:gd name="T10" fmla="*/ 13 w 16"/>
                <a:gd name="T11" fmla="*/ 14 h 14"/>
                <a:gd name="T12" fmla="*/ 5 w 16"/>
                <a:gd name="T1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4">
                  <a:moveTo>
                    <a:pt x="5" y="13"/>
                  </a:moveTo>
                  <a:cubicBezTo>
                    <a:pt x="5" y="10"/>
                    <a:pt x="5" y="7"/>
                    <a:pt x="1" y="5"/>
                  </a:cubicBezTo>
                  <a:cubicBezTo>
                    <a:pt x="0" y="0"/>
                    <a:pt x="4" y="0"/>
                    <a:pt x="8" y="0"/>
                  </a:cubicBezTo>
                  <a:cubicBezTo>
                    <a:pt x="10" y="0"/>
                    <a:pt x="13" y="2"/>
                    <a:pt x="14" y="4"/>
                  </a:cubicBezTo>
                  <a:cubicBezTo>
                    <a:pt x="16" y="7"/>
                    <a:pt x="16" y="9"/>
                    <a:pt x="15" y="12"/>
                  </a:cubicBezTo>
                  <a:cubicBezTo>
                    <a:pt x="14" y="13"/>
                    <a:pt x="14" y="13"/>
                    <a:pt x="13" y="14"/>
                  </a:cubicBezTo>
                  <a:cubicBezTo>
                    <a:pt x="10" y="14"/>
                    <a:pt x="8" y="13"/>
                    <a:pt x="5" y="13"/>
                  </a:cubicBezTo>
                  <a:close/>
                </a:path>
              </a:pathLst>
            </a:custGeom>
            <a:solidFill>
              <a:srgbClr val="7764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78" name="Freeform 577">
              <a:extLst>
                <a:ext uri="{FF2B5EF4-FFF2-40B4-BE49-F238E27FC236}">
                  <a16:creationId xmlns:a16="http://schemas.microsoft.com/office/drawing/2014/main" id="{F76C2EF9-E2B5-FF3F-AE61-C816634EC198}"/>
                </a:ext>
              </a:extLst>
            </p:cNvPr>
            <p:cNvSpPr/>
            <p:nvPr/>
          </p:nvSpPr>
          <p:spPr bwMode="auto">
            <a:xfrm>
              <a:off x="1671638" y="1298575"/>
              <a:ext cx="20638" cy="14288"/>
            </a:xfrm>
            <a:custGeom>
              <a:avLst/>
              <a:gdLst>
                <a:gd name="T0" fmla="*/ 17 w 17"/>
                <a:gd name="T1" fmla="*/ 10 h 12"/>
                <a:gd name="T2" fmla="*/ 5 w 17"/>
                <a:gd name="T3" fmla="*/ 12 h 12"/>
                <a:gd name="T4" fmla="*/ 0 w 17"/>
                <a:gd name="T5" fmla="*/ 6 h 12"/>
                <a:gd name="T6" fmla="*/ 0 w 17"/>
                <a:gd name="T7" fmla="*/ 3 h 12"/>
                <a:gd name="T8" fmla="*/ 1 w 17"/>
                <a:gd name="T9" fmla="*/ 2 h 12"/>
                <a:gd name="T10" fmla="*/ 7 w 17"/>
                <a:gd name="T11" fmla="*/ 3 h 12"/>
                <a:gd name="T12" fmla="*/ 17 w 17"/>
                <a:gd name="T1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2">
                  <a:moveTo>
                    <a:pt x="17" y="10"/>
                  </a:moveTo>
                  <a:cubicBezTo>
                    <a:pt x="13" y="10"/>
                    <a:pt x="9" y="11"/>
                    <a:pt x="5" y="12"/>
                  </a:cubicBezTo>
                  <a:cubicBezTo>
                    <a:pt x="4" y="10"/>
                    <a:pt x="2" y="8"/>
                    <a:pt x="0" y="6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0"/>
                    <a:pt x="6" y="0"/>
                    <a:pt x="7" y="3"/>
                  </a:cubicBezTo>
                  <a:cubicBezTo>
                    <a:pt x="10" y="6"/>
                    <a:pt x="13" y="8"/>
                    <a:pt x="17" y="10"/>
                  </a:cubicBezTo>
                  <a:close/>
                </a:path>
              </a:pathLst>
            </a:custGeom>
            <a:solidFill>
              <a:srgbClr val="7B6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79" name="Freeform 578">
              <a:extLst>
                <a:ext uri="{FF2B5EF4-FFF2-40B4-BE49-F238E27FC236}">
                  <a16:creationId xmlns:a16="http://schemas.microsoft.com/office/drawing/2014/main" id="{765191B8-9D6A-F5B9-18C7-122E3D1EF83A}"/>
                </a:ext>
              </a:extLst>
            </p:cNvPr>
            <p:cNvSpPr/>
            <p:nvPr/>
          </p:nvSpPr>
          <p:spPr bwMode="auto">
            <a:xfrm>
              <a:off x="1917701" y="1260475"/>
              <a:ext cx="52388" cy="36513"/>
            </a:xfrm>
            <a:custGeom>
              <a:avLst/>
              <a:gdLst>
                <a:gd name="T0" fmla="*/ 18 w 42"/>
                <a:gd name="T1" fmla="*/ 0 h 28"/>
                <a:gd name="T2" fmla="*/ 38 w 42"/>
                <a:gd name="T3" fmla="*/ 8 h 28"/>
                <a:gd name="T4" fmla="*/ 38 w 42"/>
                <a:gd name="T5" fmla="*/ 23 h 28"/>
                <a:gd name="T6" fmla="*/ 34 w 42"/>
                <a:gd name="T7" fmla="*/ 27 h 28"/>
                <a:gd name="T8" fmla="*/ 26 w 42"/>
                <a:gd name="T9" fmla="*/ 28 h 28"/>
                <a:gd name="T10" fmla="*/ 13 w 42"/>
                <a:gd name="T11" fmla="*/ 25 h 28"/>
                <a:gd name="T12" fmla="*/ 0 w 42"/>
                <a:gd name="T13" fmla="*/ 15 h 28"/>
                <a:gd name="T14" fmla="*/ 12 w 42"/>
                <a:gd name="T15" fmla="*/ 10 h 28"/>
                <a:gd name="T16" fmla="*/ 18 w 42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8">
                  <a:moveTo>
                    <a:pt x="18" y="0"/>
                  </a:moveTo>
                  <a:cubicBezTo>
                    <a:pt x="25" y="2"/>
                    <a:pt x="30" y="8"/>
                    <a:pt x="38" y="8"/>
                  </a:cubicBezTo>
                  <a:cubicBezTo>
                    <a:pt x="42" y="13"/>
                    <a:pt x="42" y="18"/>
                    <a:pt x="38" y="23"/>
                  </a:cubicBezTo>
                  <a:cubicBezTo>
                    <a:pt x="37" y="25"/>
                    <a:pt x="35" y="26"/>
                    <a:pt x="34" y="27"/>
                  </a:cubicBezTo>
                  <a:cubicBezTo>
                    <a:pt x="31" y="28"/>
                    <a:pt x="29" y="28"/>
                    <a:pt x="26" y="28"/>
                  </a:cubicBezTo>
                  <a:cubicBezTo>
                    <a:pt x="22" y="27"/>
                    <a:pt x="17" y="27"/>
                    <a:pt x="13" y="25"/>
                  </a:cubicBezTo>
                  <a:cubicBezTo>
                    <a:pt x="8" y="23"/>
                    <a:pt x="0" y="22"/>
                    <a:pt x="0" y="15"/>
                  </a:cubicBezTo>
                  <a:cubicBezTo>
                    <a:pt x="0" y="7"/>
                    <a:pt x="8" y="12"/>
                    <a:pt x="12" y="10"/>
                  </a:cubicBezTo>
                  <a:cubicBezTo>
                    <a:pt x="15" y="7"/>
                    <a:pt x="16" y="3"/>
                    <a:pt x="18" y="0"/>
                  </a:cubicBezTo>
                  <a:close/>
                </a:path>
              </a:pathLst>
            </a:custGeom>
            <a:solidFill>
              <a:srgbClr val="DEC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80" name="Freeform 579">
              <a:extLst>
                <a:ext uri="{FF2B5EF4-FFF2-40B4-BE49-F238E27FC236}">
                  <a16:creationId xmlns:a16="http://schemas.microsoft.com/office/drawing/2014/main" id="{160689F1-BDBC-2E77-779A-83F2DED15E29}"/>
                </a:ext>
              </a:extLst>
            </p:cNvPr>
            <p:cNvSpPr/>
            <p:nvPr/>
          </p:nvSpPr>
          <p:spPr bwMode="auto">
            <a:xfrm>
              <a:off x="1854201" y="1230313"/>
              <a:ext cx="44450" cy="41275"/>
            </a:xfrm>
            <a:custGeom>
              <a:avLst/>
              <a:gdLst>
                <a:gd name="T0" fmla="*/ 32 w 35"/>
                <a:gd name="T1" fmla="*/ 23 h 32"/>
                <a:gd name="T2" fmla="*/ 12 w 35"/>
                <a:gd name="T3" fmla="*/ 32 h 32"/>
                <a:gd name="T4" fmla="*/ 2 w 35"/>
                <a:gd name="T5" fmla="*/ 19 h 32"/>
                <a:gd name="T6" fmla="*/ 14 w 35"/>
                <a:gd name="T7" fmla="*/ 4 h 32"/>
                <a:gd name="T8" fmla="*/ 25 w 35"/>
                <a:gd name="T9" fmla="*/ 3 h 32"/>
                <a:gd name="T10" fmla="*/ 33 w 35"/>
                <a:gd name="T11" fmla="*/ 15 h 32"/>
                <a:gd name="T12" fmla="*/ 32 w 35"/>
                <a:gd name="T13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2">
                  <a:moveTo>
                    <a:pt x="32" y="23"/>
                  </a:moveTo>
                  <a:cubicBezTo>
                    <a:pt x="19" y="13"/>
                    <a:pt x="18" y="27"/>
                    <a:pt x="12" y="32"/>
                  </a:cubicBezTo>
                  <a:cubicBezTo>
                    <a:pt x="8" y="28"/>
                    <a:pt x="4" y="25"/>
                    <a:pt x="2" y="19"/>
                  </a:cubicBezTo>
                  <a:cubicBezTo>
                    <a:pt x="0" y="9"/>
                    <a:pt x="8" y="7"/>
                    <a:pt x="14" y="4"/>
                  </a:cubicBezTo>
                  <a:cubicBezTo>
                    <a:pt x="17" y="2"/>
                    <a:pt x="21" y="0"/>
                    <a:pt x="25" y="3"/>
                  </a:cubicBezTo>
                  <a:cubicBezTo>
                    <a:pt x="24" y="9"/>
                    <a:pt x="25" y="14"/>
                    <a:pt x="33" y="15"/>
                  </a:cubicBezTo>
                  <a:cubicBezTo>
                    <a:pt x="35" y="18"/>
                    <a:pt x="34" y="20"/>
                    <a:pt x="32" y="23"/>
                  </a:cubicBezTo>
                  <a:close/>
                </a:path>
              </a:pathLst>
            </a:custGeom>
            <a:solidFill>
              <a:srgbClr val="503D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81" name="Freeform 580">
              <a:extLst>
                <a:ext uri="{FF2B5EF4-FFF2-40B4-BE49-F238E27FC236}">
                  <a16:creationId xmlns:a16="http://schemas.microsoft.com/office/drawing/2014/main" id="{D9944F8F-5C5E-F039-E459-7E5C00444116}"/>
                </a:ext>
              </a:extLst>
            </p:cNvPr>
            <p:cNvSpPr/>
            <p:nvPr/>
          </p:nvSpPr>
          <p:spPr bwMode="auto">
            <a:xfrm>
              <a:off x="1898651" y="1233488"/>
              <a:ext cx="39688" cy="20638"/>
            </a:xfrm>
            <a:custGeom>
              <a:avLst/>
              <a:gdLst>
                <a:gd name="T0" fmla="*/ 22 w 31"/>
                <a:gd name="T1" fmla="*/ 16 h 16"/>
                <a:gd name="T2" fmla="*/ 10 w 31"/>
                <a:gd name="T3" fmla="*/ 13 h 16"/>
                <a:gd name="T4" fmla="*/ 0 w 31"/>
                <a:gd name="T5" fmla="*/ 8 h 16"/>
                <a:gd name="T6" fmla="*/ 2 w 31"/>
                <a:gd name="T7" fmla="*/ 3 h 16"/>
                <a:gd name="T8" fmla="*/ 11 w 31"/>
                <a:gd name="T9" fmla="*/ 0 h 16"/>
                <a:gd name="T10" fmla="*/ 26 w 31"/>
                <a:gd name="T11" fmla="*/ 4 h 16"/>
                <a:gd name="T12" fmla="*/ 22 w 31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6">
                  <a:moveTo>
                    <a:pt x="22" y="16"/>
                  </a:moveTo>
                  <a:cubicBezTo>
                    <a:pt x="18" y="13"/>
                    <a:pt x="14" y="13"/>
                    <a:pt x="10" y="13"/>
                  </a:cubicBezTo>
                  <a:cubicBezTo>
                    <a:pt x="5" y="15"/>
                    <a:pt x="2" y="13"/>
                    <a:pt x="0" y="8"/>
                  </a:cubicBezTo>
                  <a:cubicBezTo>
                    <a:pt x="0" y="6"/>
                    <a:pt x="0" y="4"/>
                    <a:pt x="2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6" y="0"/>
                    <a:pt x="22" y="0"/>
                    <a:pt x="26" y="4"/>
                  </a:cubicBezTo>
                  <a:cubicBezTo>
                    <a:pt x="28" y="9"/>
                    <a:pt x="31" y="15"/>
                    <a:pt x="22" y="16"/>
                  </a:cubicBezTo>
                  <a:close/>
                </a:path>
              </a:pathLst>
            </a:custGeom>
            <a:solidFill>
              <a:srgbClr val="5E4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82" name="Freeform 581">
              <a:extLst>
                <a:ext uri="{FF2B5EF4-FFF2-40B4-BE49-F238E27FC236}">
                  <a16:creationId xmlns:a16="http://schemas.microsoft.com/office/drawing/2014/main" id="{368D8B7B-3832-68EC-AC95-D550283DBFB8}"/>
                </a:ext>
              </a:extLst>
            </p:cNvPr>
            <p:cNvSpPr/>
            <p:nvPr/>
          </p:nvSpPr>
          <p:spPr bwMode="auto">
            <a:xfrm>
              <a:off x="1854201" y="1252538"/>
              <a:ext cx="15875" cy="22225"/>
            </a:xfrm>
            <a:custGeom>
              <a:avLst/>
              <a:gdLst>
                <a:gd name="T0" fmla="*/ 4 w 13"/>
                <a:gd name="T1" fmla="*/ 1 h 17"/>
                <a:gd name="T2" fmla="*/ 12 w 13"/>
                <a:gd name="T3" fmla="*/ 15 h 17"/>
                <a:gd name="T4" fmla="*/ 4 w 13"/>
                <a:gd name="T5" fmla="*/ 17 h 17"/>
                <a:gd name="T6" fmla="*/ 0 w 13"/>
                <a:gd name="T7" fmla="*/ 2 h 17"/>
                <a:gd name="T8" fmla="*/ 4 w 13"/>
                <a:gd name="T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7">
                  <a:moveTo>
                    <a:pt x="4" y="1"/>
                  </a:moveTo>
                  <a:cubicBezTo>
                    <a:pt x="6" y="6"/>
                    <a:pt x="13" y="8"/>
                    <a:pt x="12" y="15"/>
                  </a:cubicBezTo>
                  <a:cubicBezTo>
                    <a:pt x="10" y="16"/>
                    <a:pt x="7" y="16"/>
                    <a:pt x="4" y="17"/>
                  </a:cubicBezTo>
                  <a:cubicBezTo>
                    <a:pt x="3" y="12"/>
                    <a:pt x="2" y="7"/>
                    <a:pt x="0" y="2"/>
                  </a:cubicBezTo>
                  <a:cubicBezTo>
                    <a:pt x="1" y="0"/>
                    <a:pt x="2" y="0"/>
                    <a:pt x="4" y="1"/>
                  </a:cubicBezTo>
                  <a:close/>
                </a:path>
              </a:pathLst>
            </a:custGeom>
            <a:solidFill>
              <a:srgbClr val="5A4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83" name="Freeform 582">
              <a:extLst>
                <a:ext uri="{FF2B5EF4-FFF2-40B4-BE49-F238E27FC236}">
                  <a16:creationId xmlns:a16="http://schemas.microsoft.com/office/drawing/2014/main" id="{28C5867E-BF02-53A8-97F2-C884AB1D2346}"/>
                </a:ext>
              </a:extLst>
            </p:cNvPr>
            <p:cNvSpPr/>
            <p:nvPr/>
          </p:nvSpPr>
          <p:spPr bwMode="auto">
            <a:xfrm>
              <a:off x="1925638" y="1236663"/>
              <a:ext cx="17463" cy="23813"/>
            </a:xfrm>
            <a:custGeom>
              <a:avLst/>
              <a:gdLst>
                <a:gd name="T0" fmla="*/ 0 w 13"/>
                <a:gd name="T1" fmla="*/ 14 h 19"/>
                <a:gd name="T2" fmla="*/ 3 w 13"/>
                <a:gd name="T3" fmla="*/ 3 h 19"/>
                <a:gd name="T4" fmla="*/ 11 w 13"/>
                <a:gd name="T5" fmla="*/ 2 h 19"/>
                <a:gd name="T6" fmla="*/ 11 w 13"/>
                <a:gd name="T7" fmla="*/ 7 h 19"/>
                <a:gd name="T8" fmla="*/ 7 w 13"/>
                <a:gd name="T9" fmla="*/ 18 h 19"/>
                <a:gd name="T10" fmla="*/ 0 w 13"/>
                <a:gd name="T11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9">
                  <a:moveTo>
                    <a:pt x="0" y="14"/>
                  </a:moveTo>
                  <a:cubicBezTo>
                    <a:pt x="4" y="11"/>
                    <a:pt x="3" y="7"/>
                    <a:pt x="3" y="3"/>
                  </a:cubicBezTo>
                  <a:cubicBezTo>
                    <a:pt x="6" y="1"/>
                    <a:pt x="8" y="0"/>
                    <a:pt x="11" y="2"/>
                  </a:cubicBezTo>
                  <a:cubicBezTo>
                    <a:pt x="13" y="3"/>
                    <a:pt x="13" y="5"/>
                    <a:pt x="11" y="7"/>
                  </a:cubicBezTo>
                  <a:cubicBezTo>
                    <a:pt x="10" y="11"/>
                    <a:pt x="8" y="14"/>
                    <a:pt x="7" y="18"/>
                  </a:cubicBezTo>
                  <a:cubicBezTo>
                    <a:pt x="4" y="19"/>
                    <a:pt x="1" y="17"/>
                    <a:pt x="0" y="14"/>
                  </a:cubicBezTo>
                  <a:close/>
                </a:path>
              </a:pathLst>
            </a:custGeom>
            <a:solidFill>
              <a:srgbClr val="7966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84" name="Freeform 583">
              <a:extLst>
                <a:ext uri="{FF2B5EF4-FFF2-40B4-BE49-F238E27FC236}">
                  <a16:creationId xmlns:a16="http://schemas.microsoft.com/office/drawing/2014/main" id="{CD6EEFD3-E22F-6536-0CBD-F1189FFA6010}"/>
                </a:ext>
              </a:extLst>
            </p:cNvPr>
            <p:cNvSpPr/>
            <p:nvPr/>
          </p:nvSpPr>
          <p:spPr bwMode="auto">
            <a:xfrm>
              <a:off x="1893888" y="1244600"/>
              <a:ext cx="17463" cy="17463"/>
            </a:xfrm>
            <a:custGeom>
              <a:avLst/>
              <a:gdLst>
                <a:gd name="T0" fmla="*/ 5 w 14"/>
                <a:gd name="T1" fmla="*/ 1 h 14"/>
                <a:gd name="T2" fmla="*/ 14 w 14"/>
                <a:gd name="T3" fmla="*/ 5 h 14"/>
                <a:gd name="T4" fmla="*/ 1 w 14"/>
                <a:gd name="T5" fmla="*/ 13 h 14"/>
                <a:gd name="T6" fmla="*/ 1 w 14"/>
                <a:gd name="T7" fmla="*/ 5 h 14"/>
                <a:gd name="T8" fmla="*/ 5 w 14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5" y="1"/>
                  </a:moveTo>
                  <a:cubicBezTo>
                    <a:pt x="8" y="2"/>
                    <a:pt x="11" y="4"/>
                    <a:pt x="14" y="5"/>
                  </a:cubicBezTo>
                  <a:cubicBezTo>
                    <a:pt x="10" y="8"/>
                    <a:pt x="8" y="14"/>
                    <a:pt x="1" y="13"/>
                  </a:cubicBezTo>
                  <a:cubicBezTo>
                    <a:pt x="1" y="10"/>
                    <a:pt x="1" y="7"/>
                    <a:pt x="1" y="5"/>
                  </a:cubicBezTo>
                  <a:cubicBezTo>
                    <a:pt x="0" y="1"/>
                    <a:pt x="1" y="0"/>
                    <a:pt x="5" y="1"/>
                  </a:cubicBezTo>
                  <a:close/>
                </a:path>
              </a:pathLst>
            </a:custGeom>
            <a:solidFill>
              <a:srgbClr val="867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85" name="Freeform 584">
              <a:extLst>
                <a:ext uri="{FF2B5EF4-FFF2-40B4-BE49-F238E27FC236}">
                  <a16:creationId xmlns:a16="http://schemas.microsoft.com/office/drawing/2014/main" id="{CE341ABC-13F0-9550-B728-41C04A326A2F}"/>
                </a:ext>
              </a:extLst>
            </p:cNvPr>
            <p:cNvSpPr/>
            <p:nvPr/>
          </p:nvSpPr>
          <p:spPr bwMode="auto">
            <a:xfrm>
              <a:off x="2082801" y="1192213"/>
              <a:ext cx="63500" cy="38100"/>
            </a:xfrm>
            <a:custGeom>
              <a:avLst/>
              <a:gdLst>
                <a:gd name="T0" fmla="*/ 0 w 50"/>
                <a:gd name="T1" fmla="*/ 25 h 29"/>
                <a:gd name="T2" fmla="*/ 0 w 50"/>
                <a:gd name="T3" fmla="*/ 13 h 29"/>
                <a:gd name="T4" fmla="*/ 29 w 50"/>
                <a:gd name="T5" fmla="*/ 0 h 29"/>
                <a:gd name="T6" fmla="*/ 48 w 50"/>
                <a:gd name="T7" fmla="*/ 1 h 29"/>
                <a:gd name="T8" fmla="*/ 48 w 50"/>
                <a:gd name="T9" fmla="*/ 4 h 29"/>
                <a:gd name="T10" fmla="*/ 50 w 50"/>
                <a:gd name="T11" fmla="*/ 8 h 29"/>
                <a:gd name="T12" fmla="*/ 48 w 50"/>
                <a:gd name="T13" fmla="*/ 13 h 29"/>
                <a:gd name="T14" fmla="*/ 24 w 50"/>
                <a:gd name="T15" fmla="*/ 13 h 29"/>
                <a:gd name="T16" fmla="*/ 4 w 50"/>
                <a:gd name="T17" fmla="*/ 29 h 29"/>
                <a:gd name="T18" fmla="*/ 0 w 50"/>
                <a:gd name="T19" fmla="*/ 2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28">
                  <a:moveTo>
                    <a:pt x="0" y="25"/>
                  </a:moveTo>
                  <a:cubicBezTo>
                    <a:pt x="2" y="21"/>
                    <a:pt x="3" y="17"/>
                    <a:pt x="0" y="13"/>
                  </a:cubicBezTo>
                  <a:cubicBezTo>
                    <a:pt x="7" y="3"/>
                    <a:pt x="19" y="4"/>
                    <a:pt x="29" y="0"/>
                  </a:cubicBezTo>
                  <a:cubicBezTo>
                    <a:pt x="35" y="0"/>
                    <a:pt x="42" y="1"/>
                    <a:pt x="48" y="1"/>
                  </a:cubicBezTo>
                  <a:cubicBezTo>
                    <a:pt x="48" y="2"/>
                    <a:pt x="48" y="3"/>
                    <a:pt x="48" y="4"/>
                  </a:cubicBezTo>
                  <a:cubicBezTo>
                    <a:pt x="50" y="5"/>
                    <a:pt x="50" y="7"/>
                    <a:pt x="50" y="8"/>
                  </a:cubicBezTo>
                  <a:cubicBezTo>
                    <a:pt x="50" y="10"/>
                    <a:pt x="49" y="12"/>
                    <a:pt x="48" y="13"/>
                  </a:cubicBezTo>
                  <a:cubicBezTo>
                    <a:pt x="40" y="18"/>
                    <a:pt x="32" y="17"/>
                    <a:pt x="24" y="13"/>
                  </a:cubicBezTo>
                  <a:cubicBezTo>
                    <a:pt x="21" y="23"/>
                    <a:pt x="14" y="27"/>
                    <a:pt x="4" y="29"/>
                  </a:cubicBezTo>
                  <a:cubicBezTo>
                    <a:pt x="3" y="28"/>
                    <a:pt x="2" y="27"/>
                    <a:pt x="0" y="25"/>
                  </a:cubicBezTo>
                  <a:close/>
                </a:path>
              </a:pathLst>
            </a:custGeom>
            <a:solidFill>
              <a:srgbClr val="B9AA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86" name="Freeform 585">
              <a:extLst>
                <a:ext uri="{FF2B5EF4-FFF2-40B4-BE49-F238E27FC236}">
                  <a16:creationId xmlns:a16="http://schemas.microsoft.com/office/drawing/2014/main" id="{E45344BB-6BD1-230A-4CE5-9E388FB458D2}"/>
                </a:ext>
              </a:extLst>
            </p:cNvPr>
            <p:cNvSpPr/>
            <p:nvPr/>
          </p:nvSpPr>
          <p:spPr bwMode="auto">
            <a:xfrm>
              <a:off x="2087563" y="1209675"/>
              <a:ext cx="47625" cy="22225"/>
            </a:xfrm>
            <a:custGeom>
              <a:avLst/>
              <a:gdLst>
                <a:gd name="T0" fmla="*/ 0 w 37"/>
                <a:gd name="T1" fmla="*/ 16 h 18"/>
                <a:gd name="T2" fmla="*/ 20 w 37"/>
                <a:gd name="T3" fmla="*/ 0 h 18"/>
                <a:gd name="T4" fmla="*/ 25 w 37"/>
                <a:gd name="T5" fmla="*/ 8 h 18"/>
                <a:gd name="T6" fmla="*/ 37 w 37"/>
                <a:gd name="T7" fmla="*/ 12 h 18"/>
                <a:gd name="T8" fmla="*/ 0 w 37"/>
                <a:gd name="T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8">
                  <a:moveTo>
                    <a:pt x="0" y="16"/>
                  </a:moveTo>
                  <a:cubicBezTo>
                    <a:pt x="7" y="10"/>
                    <a:pt x="13" y="5"/>
                    <a:pt x="20" y="0"/>
                  </a:cubicBezTo>
                  <a:cubicBezTo>
                    <a:pt x="20" y="3"/>
                    <a:pt x="21" y="7"/>
                    <a:pt x="25" y="8"/>
                  </a:cubicBezTo>
                  <a:cubicBezTo>
                    <a:pt x="28" y="12"/>
                    <a:pt x="34" y="7"/>
                    <a:pt x="37" y="12"/>
                  </a:cubicBezTo>
                  <a:cubicBezTo>
                    <a:pt x="25" y="18"/>
                    <a:pt x="12" y="15"/>
                    <a:pt x="0" y="16"/>
                  </a:cubicBezTo>
                  <a:close/>
                </a:path>
              </a:pathLst>
            </a:custGeom>
            <a:solidFill>
              <a:srgbClr val="A28F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87" name="Freeform 586">
              <a:extLst>
                <a:ext uri="{FF2B5EF4-FFF2-40B4-BE49-F238E27FC236}">
                  <a16:creationId xmlns:a16="http://schemas.microsoft.com/office/drawing/2014/main" id="{9E52B6EF-37A4-186F-E500-60482BE5781D}"/>
                </a:ext>
              </a:extLst>
            </p:cNvPr>
            <p:cNvSpPr/>
            <p:nvPr/>
          </p:nvSpPr>
          <p:spPr bwMode="auto">
            <a:xfrm>
              <a:off x="2143126" y="1196975"/>
              <a:ext cx="36513" cy="11113"/>
            </a:xfrm>
            <a:custGeom>
              <a:avLst/>
              <a:gdLst>
                <a:gd name="T0" fmla="*/ 0 w 28"/>
                <a:gd name="T1" fmla="*/ 5 h 8"/>
                <a:gd name="T2" fmla="*/ 0 w 28"/>
                <a:gd name="T3" fmla="*/ 0 h 8"/>
                <a:gd name="T4" fmla="*/ 16 w 28"/>
                <a:gd name="T5" fmla="*/ 0 h 8"/>
                <a:gd name="T6" fmla="*/ 28 w 28"/>
                <a:gd name="T7" fmla="*/ 1 h 8"/>
                <a:gd name="T8" fmla="*/ 27 w 28"/>
                <a:gd name="T9" fmla="*/ 6 h 8"/>
                <a:gd name="T10" fmla="*/ 0 w 28"/>
                <a:gd name="T1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8">
                  <a:moveTo>
                    <a:pt x="0" y="5"/>
                  </a:moveTo>
                  <a:cubicBezTo>
                    <a:pt x="0" y="3"/>
                    <a:pt x="0" y="1"/>
                    <a:pt x="0" y="0"/>
                  </a:cubicBezTo>
                  <a:cubicBezTo>
                    <a:pt x="6" y="0"/>
                    <a:pt x="11" y="0"/>
                    <a:pt x="16" y="0"/>
                  </a:cubicBezTo>
                  <a:cubicBezTo>
                    <a:pt x="20" y="0"/>
                    <a:pt x="24" y="1"/>
                    <a:pt x="28" y="1"/>
                  </a:cubicBezTo>
                  <a:cubicBezTo>
                    <a:pt x="28" y="3"/>
                    <a:pt x="28" y="4"/>
                    <a:pt x="27" y="6"/>
                  </a:cubicBezTo>
                  <a:cubicBezTo>
                    <a:pt x="18" y="7"/>
                    <a:pt x="9" y="8"/>
                    <a:pt x="0" y="5"/>
                  </a:cubicBezTo>
                  <a:close/>
                </a:path>
              </a:pathLst>
            </a:custGeom>
            <a:solidFill>
              <a:srgbClr val="C0B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88" name="Freeform 587">
              <a:extLst>
                <a:ext uri="{FF2B5EF4-FFF2-40B4-BE49-F238E27FC236}">
                  <a16:creationId xmlns:a16="http://schemas.microsoft.com/office/drawing/2014/main" id="{44DF079A-5F1D-CA41-A23D-01631DFD6E9E}"/>
                </a:ext>
              </a:extLst>
            </p:cNvPr>
            <p:cNvSpPr/>
            <p:nvPr/>
          </p:nvSpPr>
          <p:spPr bwMode="auto">
            <a:xfrm>
              <a:off x="2143126" y="1203325"/>
              <a:ext cx="34925" cy="9525"/>
            </a:xfrm>
            <a:custGeom>
              <a:avLst/>
              <a:gdLst>
                <a:gd name="T0" fmla="*/ 0 w 27"/>
                <a:gd name="T1" fmla="*/ 0 h 7"/>
                <a:gd name="T2" fmla="*/ 27 w 27"/>
                <a:gd name="T3" fmla="*/ 1 h 7"/>
                <a:gd name="T4" fmla="*/ 0 w 27"/>
                <a:gd name="T5" fmla="*/ 4 h 7"/>
                <a:gd name="T6" fmla="*/ 0 w 27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7">
                  <a:moveTo>
                    <a:pt x="0" y="0"/>
                  </a:moveTo>
                  <a:cubicBezTo>
                    <a:pt x="9" y="0"/>
                    <a:pt x="18" y="0"/>
                    <a:pt x="27" y="1"/>
                  </a:cubicBezTo>
                  <a:cubicBezTo>
                    <a:pt x="19" y="7"/>
                    <a:pt x="9" y="2"/>
                    <a:pt x="0" y="4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6A5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89" name="Freeform 588">
              <a:extLst>
                <a:ext uri="{FF2B5EF4-FFF2-40B4-BE49-F238E27FC236}">
                  <a16:creationId xmlns:a16="http://schemas.microsoft.com/office/drawing/2014/main" id="{5DECC5A6-5F76-11AD-EFA3-65F39B87C67A}"/>
                </a:ext>
              </a:extLst>
            </p:cNvPr>
            <p:cNvSpPr/>
            <p:nvPr/>
          </p:nvSpPr>
          <p:spPr bwMode="auto">
            <a:xfrm>
              <a:off x="2119313" y="1217613"/>
              <a:ext cx="26988" cy="7938"/>
            </a:xfrm>
            <a:custGeom>
              <a:avLst/>
              <a:gdLst>
                <a:gd name="T0" fmla="*/ 12 w 21"/>
                <a:gd name="T1" fmla="*/ 5 h 6"/>
                <a:gd name="T2" fmla="*/ 0 w 21"/>
                <a:gd name="T3" fmla="*/ 1 h 6"/>
                <a:gd name="T4" fmla="*/ 15 w 21"/>
                <a:gd name="T5" fmla="*/ 1 h 6"/>
                <a:gd name="T6" fmla="*/ 19 w 21"/>
                <a:gd name="T7" fmla="*/ 4 h 6"/>
                <a:gd name="T8" fmla="*/ 12 w 21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">
                  <a:moveTo>
                    <a:pt x="12" y="5"/>
                  </a:moveTo>
                  <a:cubicBezTo>
                    <a:pt x="8" y="4"/>
                    <a:pt x="3" y="6"/>
                    <a:pt x="0" y="1"/>
                  </a:cubicBezTo>
                  <a:cubicBezTo>
                    <a:pt x="5" y="1"/>
                    <a:pt x="10" y="1"/>
                    <a:pt x="15" y="1"/>
                  </a:cubicBezTo>
                  <a:cubicBezTo>
                    <a:pt x="17" y="1"/>
                    <a:pt x="21" y="0"/>
                    <a:pt x="19" y="4"/>
                  </a:cubicBezTo>
                  <a:cubicBezTo>
                    <a:pt x="18" y="5"/>
                    <a:pt x="14" y="5"/>
                    <a:pt x="12" y="5"/>
                  </a:cubicBezTo>
                  <a:close/>
                </a:path>
              </a:pathLst>
            </a:custGeom>
            <a:solidFill>
              <a:srgbClr val="6D5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90" name="Freeform 589">
              <a:extLst>
                <a:ext uri="{FF2B5EF4-FFF2-40B4-BE49-F238E27FC236}">
                  <a16:creationId xmlns:a16="http://schemas.microsoft.com/office/drawing/2014/main" id="{3227A0BA-92D2-49DF-7454-33729F752A87}"/>
                </a:ext>
              </a:extLst>
            </p:cNvPr>
            <p:cNvSpPr/>
            <p:nvPr/>
          </p:nvSpPr>
          <p:spPr bwMode="auto">
            <a:xfrm>
              <a:off x="1658938" y="1196975"/>
              <a:ext cx="65088" cy="55563"/>
            </a:xfrm>
            <a:custGeom>
              <a:avLst/>
              <a:gdLst>
                <a:gd name="T0" fmla="*/ 21 w 51"/>
                <a:gd name="T1" fmla="*/ 6 h 43"/>
                <a:gd name="T2" fmla="*/ 49 w 51"/>
                <a:gd name="T3" fmla="*/ 5 h 43"/>
                <a:gd name="T4" fmla="*/ 24 w 51"/>
                <a:gd name="T5" fmla="*/ 43 h 43"/>
                <a:gd name="T6" fmla="*/ 8 w 51"/>
                <a:gd name="T7" fmla="*/ 43 h 43"/>
                <a:gd name="T8" fmla="*/ 1 w 51"/>
                <a:gd name="T9" fmla="*/ 29 h 43"/>
                <a:gd name="T10" fmla="*/ 21 w 51"/>
                <a:gd name="T11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43">
                  <a:moveTo>
                    <a:pt x="21" y="6"/>
                  </a:moveTo>
                  <a:cubicBezTo>
                    <a:pt x="30" y="0"/>
                    <a:pt x="40" y="2"/>
                    <a:pt x="49" y="5"/>
                  </a:cubicBezTo>
                  <a:cubicBezTo>
                    <a:pt x="51" y="24"/>
                    <a:pt x="41" y="36"/>
                    <a:pt x="24" y="43"/>
                  </a:cubicBezTo>
                  <a:cubicBezTo>
                    <a:pt x="19" y="41"/>
                    <a:pt x="13" y="42"/>
                    <a:pt x="8" y="43"/>
                  </a:cubicBezTo>
                  <a:cubicBezTo>
                    <a:pt x="2" y="40"/>
                    <a:pt x="0" y="35"/>
                    <a:pt x="1" y="29"/>
                  </a:cubicBezTo>
                  <a:cubicBezTo>
                    <a:pt x="8" y="22"/>
                    <a:pt x="23" y="21"/>
                    <a:pt x="21" y="6"/>
                  </a:cubicBezTo>
                  <a:close/>
                </a:path>
              </a:pathLst>
            </a:custGeom>
            <a:solidFill>
              <a:srgbClr val="B097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91" name="Freeform 590">
              <a:extLst>
                <a:ext uri="{FF2B5EF4-FFF2-40B4-BE49-F238E27FC236}">
                  <a16:creationId xmlns:a16="http://schemas.microsoft.com/office/drawing/2014/main" id="{5645F433-2DE6-5677-7D33-60BA32549AD4}"/>
                </a:ext>
              </a:extLst>
            </p:cNvPr>
            <p:cNvSpPr/>
            <p:nvPr/>
          </p:nvSpPr>
          <p:spPr bwMode="auto">
            <a:xfrm>
              <a:off x="1600201" y="1235075"/>
              <a:ext cx="73025" cy="71438"/>
            </a:xfrm>
            <a:custGeom>
              <a:avLst/>
              <a:gdLst>
                <a:gd name="T0" fmla="*/ 48 w 58"/>
                <a:gd name="T1" fmla="*/ 0 h 55"/>
                <a:gd name="T2" fmla="*/ 56 w 58"/>
                <a:gd name="T3" fmla="*/ 12 h 55"/>
                <a:gd name="T4" fmla="*/ 57 w 58"/>
                <a:gd name="T5" fmla="*/ 16 h 55"/>
                <a:gd name="T6" fmla="*/ 44 w 58"/>
                <a:gd name="T7" fmla="*/ 31 h 55"/>
                <a:gd name="T8" fmla="*/ 28 w 58"/>
                <a:gd name="T9" fmla="*/ 50 h 55"/>
                <a:gd name="T10" fmla="*/ 24 w 58"/>
                <a:gd name="T11" fmla="*/ 53 h 55"/>
                <a:gd name="T12" fmla="*/ 0 w 58"/>
                <a:gd name="T13" fmla="*/ 55 h 55"/>
                <a:gd name="T14" fmla="*/ 48 w 58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55">
                  <a:moveTo>
                    <a:pt x="48" y="0"/>
                  </a:moveTo>
                  <a:cubicBezTo>
                    <a:pt x="50" y="4"/>
                    <a:pt x="53" y="8"/>
                    <a:pt x="56" y="12"/>
                  </a:cubicBezTo>
                  <a:cubicBezTo>
                    <a:pt x="57" y="13"/>
                    <a:pt x="58" y="15"/>
                    <a:pt x="57" y="16"/>
                  </a:cubicBezTo>
                  <a:cubicBezTo>
                    <a:pt x="53" y="21"/>
                    <a:pt x="47" y="25"/>
                    <a:pt x="44" y="31"/>
                  </a:cubicBezTo>
                  <a:cubicBezTo>
                    <a:pt x="41" y="39"/>
                    <a:pt x="32" y="43"/>
                    <a:pt x="28" y="50"/>
                  </a:cubicBezTo>
                  <a:cubicBezTo>
                    <a:pt x="27" y="51"/>
                    <a:pt x="25" y="52"/>
                    <a:pt x="24" y="53"/>
                  </a:cubicBezTo>
                  <a:cubicBezTo>
                    <a:pt x="16" y="54"/>
                    <a:pt x="8" y="54"/>
                    <a:pt x="0" y="55"/>
                  </a:cubicBezTo>
                  <a:cubicBezTo>
                    <a:pt x="11" y="32"/>
                    <a:pt x="34" y="20"/>
                    <a:pt x="48" y="0"/>
                  </a:cubicBezTo>
                  <a:close/>
                </a:path>
              </a:pathLst>
            </a:custGeom>
            <a:solidFill>
              <a:srgbClr val="BCA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92" name="Freeform 591">
              <a:extLst>
                <a:ext uri="{FF2B5EF4-FFF2-40B4-BE49-F238E27FC236}">
                  <a16:creationId xmlns:a16="http://schemas.microsoft.com/office/drawing/2014/main" id="{182A4185-5A27-7639-8FBA-02FAC6825CA2}"/>
                </a:ext>
              </a:extLst>
            </p:cNvPr>
            <p:cNvSpPr/>
            <p:nvPr/>
          </p:nvSpPr>
          <p:spPr bwMode="auto">
            <a:xfrm>
              <a:off x="1712913" y="1187450"/>
              <a:ext cx="120650" cy="85725"/>
            </a:xfrm>
            <a:custGeom>
              <a:avLst/>
              <a:gdLst>
                <a:gd name="T0" fmla="*/ 51 w 95"/>
                <a:gd name="T1" fmla="*/ 58 h 67"/>
                <a:gd name="T2" fmla="*/ 39 w 95"/>
                <a:gd name="T3" fmla="*/ 60 h 67"/>
                <a:gd name="T4" fmla="*/ 20 w 95"/>
                <a:gd name="T5" fmla="*/ 66 h 67"/>
                <a:gd name="T6" fmla="*/ 15 w 95"/>
                <a:gd name="T7" fmla="*/ 67 h 67"/>
                <a:gd name="T8" fmla="*/ 8 w 95"/>
                <a:gd name="T9" fmla="*/ 63 h 67"/>
                <a:gd name="T10" fmla="*/ 0 w 95"/>
                <a:gd name="T11" fmla="*/ 48 h 67"/>
                <a:gd name="T12" fmla="*/ 27 w 95"/>
                <a:gd name="T13" fmla="*/ 10 h 67"/>
                <a:gd name="T14" fmla="*/ 31 w 95"/>
                <a:gd name="T15" fmla="*/ 8 h 67"/>
                <a:gd name="T16" fmla="*/ 59 w 95"/>
                <a:gd name="T17" fmla="*/ 1 h 67"/>
                <a:gd name="T18" fmla="*/ 79 w 95"/>
                <a:gd name="T19" fmla="*/ 0 h 67"/>
                <a:gd name="T20" fmla="*/ 95 w 95"/>
                <a:gd name="T21" fmla="*/ 1 h 67"/>
                <a:gd name="T22" fmla="*/ 62 w 95"/>
                <a:gd name="T23" fmla="*/ 50 h 67"/>
                <a:gd name="T24" fmla="*/ 51 w 95"/>
                <a:gd name="T25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67">
                  <a:moveTo>
                    <a:pt x="51" y="58"/>
                  </a:moveTo>
                  <a:cubicBezTo>
                    <a:pt x="47" y="59"/>
                    <a:pt x="44" y="62"/>
                    <a:pt x="39" y="60"/>
                  </a:cubicBezTo>
                  <a:cubicBezTo>
                    <a:pt x="30" y="54"/>
                    <a:pt x="26" y="63"/>
                    <a:pt x="20" y="66"/>
                  </a:cubicBezTo>
                  <a:cubicBezTo>
                    <a:pt x="19" y="67"/>
                    <a:pt x="17" y="67"/>
                    <a:pt x="15" y="67"/>
                  </a:cubicBezTo>
                  <a:cubicBezTo>
                    <a:pt x="12" y="67"/>
                    <a:pt x="10" y="65"/>
                    <a:pt x="8" y="63"/>
                  </a:cubicBezTo>
                  <a:cubicBezTo>
                    <a:pt x="3" y="59"/>
                    <a:pt x="0" y="55"/>
                    <a:pt x="0" y="48"/>
                  </a:cubicBezTo>
                  <a:cubicBezTo>
                    <a:pt x="8" y="35"/>
                    <a:pt x="15" y="20"/>
                    <a:pt x="27" y="10"/>
                  </a:cubicBezTo>
                  <a:cubicBezTo>
                    <a:pt x="29" y="9"/>
                    <a:pt x="30" y="9"/>
                    <a:pt x="31" y="8"/>
                  </a:cubicBezTo>
                  <a:cubicBezTo>
                    <a:pt x="41" y="6"/>
                    <a:pt x="50" y="3"/>
                    <a:pt x="59" y="1"/>
                  </a:cubicBezTo>
                  <a:cubicBezTo>
                    <a:pt x="66" y="1"/>
                    <a:pt x="73" y="0"/>
                    <a:pt x="79" y="0"/>
                  </a:cubicBezTo>
                  <a:cubicBezTo>
                    <a:pt x="84" y="0"/>
                    <a:pt x="90" y="1"/>
                    <a:pt x="95" y="1"/>
                  </a:cubicBezTo>
                  <a:cubicBezTo>
                    <a:pt x="91" y="22"/>
                    <a:pt x="70" y="32"/>
                    <a:pt x="62" y="50"/>
                  </a:cubicBezTo>
                  <a:cubicBezTo>
                    <a:pt x="59" y="54"/>
                    <a:pt x="57" y="59"/>
                    <a:pt x="51" y="58"/>
                  </a:cubicBezTo>
                  <a:close/>
                </a:path>
              </a:pathLst>
            </a:custGeom>
            <a:solidFill>
              <a:srgbClr val="DAC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93" name="Freeform 592">
              <a:extLst>
                <a:ext uri="{FF2B5EF4-FFF2-40B4-BE49-F238E27FC236}">
                  <a16:creationId xmlns:a16="http://schemas.microsoft.com/office/drawing/2014/main" id="{DD8DEE11-0C60-B300-7FD5-AA07FCE6B03D}"/>
                </a:ext>
              </a:extLst>
            </p:cNvPr>
            <p:cNvSpPr/>
            <p:nvPr/>
          </p:nvSpPr>
          <p:spPr bwMode="auto">
            <a:xfrm>
              <a:off x="1865313" y="1173163"/>
              <a:ext cx="152400" cy="74613"/>
            </a:xfrm>
            <a:custGeom>
              <a:avLst/>
              <a:gdLst>
                <a:gd name="T0" fmla="*/ 34 w 120"/>
                <a:gd name="T1" fmla="*/ 52 h 58"/>
                <a:gd name="T2" fmla="*/ 27 w 120"/>
                <a:gd name="T3" fmla="*/ 52 h 58"/>
                <a:gd name="T4" fmla="*/ 15 w 120"/>
                <a:gd name="T5" fmla="*/ 48 h 58"/>
                <a:gd name="T6" fmla="*/ 7 w 120"/>
                <a:gd name="T7" fmla="*/ 52 h 58"/>
                <a:gd name="T8" fmla="*/ 4 w 120"/>
                <a:gd name="T9" fmla="*/ 45 h 58"/>
                <a:gd name="T10" fmla="*/ 31 w 120"/>
                <a:gd name="T11" fmla="*/ 8 h 58"/>
                <a:gd name="T12" fmla="*/ 43 w 120"/>
                <a:gd name="T13" fmla="*/ 4 h 58"/>
                <a:gd name="T14" fmla="*/ 79 w 120"/>
                <a:gd name="T15" fmla="*/ 0 h 58"/>
                <a:gd name="T16" fmla="*/ 119 w 120"/>
                <a:gd name="T17" fmla="*/ 0 h 58"/>
                <a:gd name="T18" fmla="*/ 120 w 120"/>
                <a:gd name="T19" fmla="*/ 3 h 58"/>
                <a:gd name="T20" fmla="*/ 104 w 120"/>
                <a:gd name="T21" fmla="*/ 9 h 58"/>
                <a:gd name="T22" fmla="*/ 67 w 120"/>
                <a:gd name="T23" fmla="*/ 24 h 58"/>
                <a:gd name="T24" fmla="*/ 41 w 120"/>
                <a:gd name="T25" fmla="*/ 48 h 58"/>
                <a:gd name="T26" fmla="*/ 34 w 120"/>
                <a:gd name="T27" fmla="*/ 5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0" h="57">
                  <a:moveTo>
                    <a:pt x="34" y="52"/>
                  </a:moveTo>
                  <a:cubicBezTo>
                    <a:pt x="32" y="52"/>
                    <a:pt x="29" y="52"/>
                    <a:pt x="27" y="52"/>
                  </a:cubicBezTo>
                  <a:cubicBezTo>
                    <a:pt x="21" y="58"/>
                    <a:pt x="20" y="48"/>
                    <a:pt x="15" y="48"/>
                  </a:cubicBezTo>
                  <a:cubicBezTo>
                    <a:pt x="13" y="49"/>
                    <a:pt x="10" y="50"/>
                    <a:pt x="7" y="52"/>
                  </a:cubicBezTo>
                  <a:cubicBezTo>
                    <a:pt x="0" y="53"/>
                    <a:pt x="2" y="47"/>
                    <a:pt x="4" y="45"/>
                  </a:cubicBezTo>
                  <a:cubicBezTo>
                    <a:pt x="11" y="32"/>
                    <a:pt x="18" y="17"/>
                    <a:pt x="31" y="8"/>
                  </a:cubicBezTo>
                  <a:cubicBezTo>
                    <a:pt x="35" y="7"/>
                    <a:pt x="39" y="5"/>
                    <a:pt x="43" y="4"/>
                  </a:cubicBezTo>
                  <a:cubicBezTo>
                    <a:pt x="55" y="4"/>
                    <a:pt x="67" y="4"/>
                    <a:pt x="79" y="0"/>
                  </a:cubicBezTo>
                  <a:cubicBezTo>
                    <a:pt x="92" y="0"/>
                    <a:pt x="105" y="0"/>
                    <a:pt x="119" y="0"/>
                  </a:cubicBezTo>
                  <a:cubicBezTo>
                    <a:pt x="119" y="1"/>
                    <a:pt x="119" y="2"/>
                    <a:pt x="120" y="3"/>
                  </a:cubicBezTo>
                  <a:cubicBezTo>
                    <a:pt x="116" y="9"/>
                    <a:pt x="109" y="9"/>
                    <a:pt x="104" y="9"/>
                  </a:cubicBezTo>
                  <a:cubicBezTo>
                    <a:pt x="89" y="7"/>
                    <a:pt x="77" y="14"/>
                    <a:pt x="67" y="24"/>
                  </a:cubicBezTo>
                  <a:cubicBezTo>
                    <a:pt x="56" y="29"/>
                    <a:pt x="51" y="41"/>
                    <a:pt x="41" y="48"/>
                  </a:cubicBezTo>
                  <a:cubicBezTo>
                    <a:pt x="39" y="49"/>
                    <a:pt x="37" y="50"/>
                    <a:pt x="34" y="52"/>
                  </a:cubicBezTo>
                  <a:close/>
                </a:path>
              </a:pathLst>
            </a:custGeom>
            <a:solidFill>
              <a:srgbClr val="BEA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94" name="Freeform 593">
              <a:extLst>
                <a:ext uri="{FF2B5EF4-FFF2-40B4-BE49-F238E27FC236}">
                  <a16:creationId xmlns:a16="http://schemas.microsoft.com/office/drawing/2014/main" id="{0F7F87DC-0647-E87E-C870-D0C2F7CE9789}"/>
                </a:ext>
              </a:extLst>
            </p:cNvPr>
            <p:cNvSpPr/>
            <p:nvPr/>
          </p:nvSpPr>
          <p:spPr bwMode="auto">
            <a:xfrm>
              <a:off x="1787526" y="1181100"/>
              <a:ext cx="88900" cy="87313"/>
            </a:xfrm>
            <a:custGeom>
              <a:avLst/>
              <a:gdLst>
                <a:gd name="T0" fmla="*/ 0 w 70"/>
                <a:gd name="T1" fmla="*/ 53 h 68"/>
                <a:gd name="T2" fmla="*/ 36 w 70"/>
                <a:gd name="T3" fmla="*/ 6 h 68"/>
                <a:gd name="T4" fmla="*/ 43 w 70"/>
                <a:gd name="T5" fmla="*/ 5 h 68"/>
                <a:gd name="T6" fmla="*/ 65 w 70"/>
                <a:gd name="T7" fmla="*/ 8 h 68"/>
                <a:gd name="T8" fmla="*/ 58 w 70"/>
                <a:gd name="T9" fmla="*/ 31 h 68"/>
                <a:gd name="T10" fmla="*/ 48 w 70"/>
                <a:gd name="T11" fmla="*/ 41 h 68"/>
                <a:gd name="T12" fmla="*/ 44 w 70"/>
                <a:gd name="T13" fmla="*/ 44 h 68"/>
                <a:gd name="T14" fmla="*/ 24 w 70"/>
                <a:gd name="T15" fmla="*/ 58 h 68"/>
                <a:gd name="T16" fmla="*/ 21 w 70"/>
                <a:gd name="T17" fmla="*/ 62 h 68"/>
                <a:gd name="T18" fmla="*/ 16 w 70"/>
                <a:gd name="T19" fmla="*/ 68 h 68"/>
                <a:gd name="T20" fmla="*/ 5 w 70"/>
                <a:gd name="T21" fmla="*/ 65 h 68"/>
                <a:gd name="T22" fmla="*/ 2 w 70"/>
                <a:gd name="T23" fmla="*/ 58 h 68"/>
                <a:gd name="T24" fmla="*/ 15 w 70"/>
                <a:gd name="T25" fmla="*/ 45 h 68"/>
                <a:gd name="T26" fmla="*/ 16 w 70"/>
                <a:gd name="T27" fmla="*/ 43 h 68"/>
                <a:gd name="T28" fmla="*/ 16 w 70"/>
                <a:gd name="T29" fmla="*/ 44 h 68"/>
                <a:gd name="T30" fmla="*/ 5 w 70"/>
                <a:gd name="T31" fmla="*/ 55 h 68"/>
                <a:gd name="T32" fmla="*/ 0 w 70"/>
                <a:gd name="T33" fmla="*/ 5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" h="68">
                  <a:moveTo>
                    <a:pt x="0" y="53"/>
                  </a:moveTo>
                  <a:cubicBezTo>
                    <a:pt x="8" y="35"/>
                    <a:pt x="24" y="22"/>
                    <a:pt x="36" y="6"/>
                  </a:cubicBezTo>
                  <a:cubicBezTo>
                    <a:pt x="38" y="6"/>
                    <a:pt x="41" y="6"/>
                    <a:pt x="43" y="5"/>
                  </a:cubicBezTo>
                  <a:cubicBezTo>
                    <a:pt x="51" y="4"/>
                    <a:pt x="61" y="0"/>
                    <a:pt x="65" y="8"/>
                  </a:cubicBezTo>
                  <a:cubicBezTo>
                    <a:pt x="70" y="16"/>
                    <a:pt x="63" y="24"/>
                    <a:pt x="58" y="31"/>
                  </a:cubicBezTo>
                  <a:cubicBezTo>
                    <a:pt x="55" y="35"/>
                    <a:pt x="52" y="38"/>
                    <a:pt x="48" y="41"/>
                  </a:cubicBezTo>
                  <a:cubicBezTo>
                    <a:pt x="47" y="42"/>
                    <a:pt x="45" y="44"/>
                    <a:pt x="44" y="44"/>
                  </a:cubicBezTo>
                  <a:cubicBezTo>
                    <a:pt x="36" y="47"/>
                    <a:pt x="30" y="52"/>
                    <a:pt x="24" y="58"/>
                  </a:cubicBezTo>
                  <a:cubicBezTo>
                    <a:pt x="23" y="59"/>
                    <a:pt x="22" y="61"/>
                    <a:pt x="21" y="62"/>
                  </a:cubicBezTo>
                  <a:cubicBezTo>
                    <a:pt x="19" y="64"/>
                    <a:pt x="18" y="66"/>
                    <a:pt x="16" y="68"/>
                  </a:cubicBezTo>
                  <a:cubicBezTo>
                    <a:pt x="12" y="67"/>
                    <a:pt x="8" y="66"/>
                    <a:pt x="5" y="65"/>
                  </a:cubicBezTo>
                  <a:cubicBezTo>
                    <a:pt x="2" y="64"/>
                    <a:pt x="2" y="61"/>
                    <a:pt x="2" y="58"/>
                  </a:cubicBezTo>
                  <a:cubicBezTo>
                    <a:pt x="6" y="54"/>
                    <a:pt x="11" y="49"/>
                    <a:pt x="15" y="45"/>
                  </a:cubicBezTo>
                  <a:cubicBezTo>
                    <a:pt x="15" y="44"/>
                    <a:pt x="18" y="44"/>
                    <a:pt x="16" y="43"/>
                  </a:cubicBezTo>
                  <a:cubicBezTo>
                    <a:pt x="14" y="41"/>
                    <a:pt x="18" y="43"/>
                    <a:pt x="16" y="44"/>
                  </a:cubicBezTo>
                  <a:cubicBezTo>
                    <a:pt x="12" y="48"/>
                    <a:pt x="9" y="52"/>
                    <a:pt x="5" y="55"/>
                  </a:cubicBezTo>
                  <a:cubicBezTo>
                    <a:pt x="3" y="55"/>
                    <a:pt x="1" y="55"/>
                    <a:pt x="0" y="53"/>
                  </a:cubicBezTo>
                  <a:close/>
                </a:path>
              </a:pathLst>
            </a:custGeom>
            <a:solidFill>
              <a:srgbClr val="C3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95" name="Freeform 594">
              <a:extLst>
                <a:ext uri="{FF2B5EF4-FFF2-40B4-BE49-F238E27FC236}">
                  <a16:creationId xmlns:a16="http://schemas.microsoft.com/office/drawing/2014/main" id="{4E49D5E4-2C0B-C778-4361-75A3BDAEBF98}"/>
                </a:ext>
              </a:extLst>
            </p:cNvPr>
            <p:cNvSpPr/>
            <p:nvPr/>
          </p:nvSpPr>
          <p:spPr bwMode="auto">
            <a:xfrm>
              <a:off x="1831976" y="1179513"/>
              <a:ext cx="73025" cy="76200"/>
            </a:xfrm>
            <a:custGeom>
              <a:avLst/>
              <a:gdLst>
                <a:gd name="T0" fmla="*/ 9 w 57"/>
                <a:gd name="T1" fmla="*/ 43 h 59"/>
                <a:gd name="T2" fmla="*/ 18 w 57"/>
                <a:gd name="T3" fmla="*/ 31 h 59"/>
                <a:gd name="T4" fmla="*/ 27 w 57"/>
                <a:gd name="T5" fmla="*/ 10 h 59"/>
                <a:gd name="T6" fmla="*/ 8 w 57"/>
                <a:gd name="T7" fmla="*/ 6 h 59"/>
                <a:gd name="T8" fmla="*/ 57 w 57"/>
                <a:gd name="T9" fmla="*/ 3 h 59"/>
                <a:gd name="T10" fmla="*/ 33 w 57"/>
                <a:gd name="T11" fmla="*/ 47 h 59"/>
                <a:gd name="T12" fmla="*/ 21 w 57"/>
                <a:gd name="T13" fmla="*/ 58 h 59"/>
                <a:gd name="T14" fmla="*/ 17 w 57"/>
                <a:gd name="T15" fmla="*/ 59 h 59"/>
                <a:gd name="T16" fmla="*/ 9 w 57"/>
                <a:gd name="T17" fmla="*/ 58 h 59"/>
                <a:gd name="T18" fmla="*/ 9 w 57"/>
                <a:gd name="T19" fmla="*/ 4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59">
                  <a:moveTo>
                    <a:pt x="9" y="43"/>
                  </a:moveTo>
                  <a:cubicBezTo>
                    <a:pt x="9" y="36"/>
                    <a:pt x="15" y="35"/>
                    <a:pt x="18" y="31"/>
                  </a:cubicBezTo>
                  <a:cubicBezTo>
                    <a:pt x="22" y="24"/>
                    <a:pt x="30" y="17"/>
                    <a:pt x="27" y="10"/>
                  </a:cubicBezTo>
                  <a:cubicBezTo>
                    <a:pt x="24" y="3"/>
                    <a:pt x="14" y="8"/>
                    <a:pt x="8" y="6"/>
                  </a:cubicBezTo>
                  <a:cubicBezTo>
                    <a:pt x="24" y="0"/>
                    <a:pt x="41" y="4"/>
                    <a:pt x="57" y="3"/>
                  </a:cubicBezTo>
                  <a:cubicBezTo>
                    <a:pt x="53" y="20"/>
                    <a:pt x="35" y="29"/>
                    <a:pt x="33" y="47"/>
                  </a:cubicBezTo>
                  <a:cubicBezTo>
                    <a:pt x="31" y="53"/>
                    <a:pt x="20" y="48"/>
                    <a:pt x="21" y="58"/>
                  </a:cubicBezTo>
                  <a:cubicBezTo>
                    <a:pt x="19" y="58"/>
                    <a:pt x="18" y="58"/>
                    <a:pt x="17" y="59"/>
                  </a:cubicBezTo>
                  <a:cubicBezTo>
                    <a:pt x="14" y="58"/>
                    <a:pt x="11" y="58"/>
                    <a:pt x="9" y="58"/>
                  </a:cubicBezTo>
                  <a:cubicBezTo>
                    <a:pt x="0" y="52"/>
                    <a:pt x="5" y="48"/>
                    <a:pt x="9" y="43"/>
                  </a:cubicBezTo>
                  <a:close/>
                </a:path>
              </a:pathLst>
            </a:custGeom>
            <a:solidFill>
              <a:srgbClr val="B197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96" name="Freeform 595">
              <a:extLst>
                <a:ext uri="{FF2B5EF4-FFF2-40B4-BE49-F238E27FC236}">
                  <a16:creationId xmlns:a16="http://schemas.microsoft.com/office/drawing/2014/main" id="{DC5CCF74-689F-8E38-111B-87F28A9A8A05}"/>
                </a:ext>
              </a:extLst>
            </p:cNvPr>
            <p:cNvSpPr/>
            <p:nvPr/>
          </p:nvSpPr>
          <p:spPr bwMode="auto">
            <a:xfrm>
              <a:off x="1658938" y="1200150"/>
              <a:ext cx="88900" cy="93663"/>
            </a:xfrm>
            <a:custGeom>
              <a:avLst/>
              <a:gdLst>
                <a:gd name="T0" fmla="*/ 69 w 69"/>
                <a:gd name="T1" fmla="*/ 0 h 73"/>
                <a:gd name="T2" fmla="*/ 45 w 69"/>
                <a:gd name="T3" fmla="*/ 39 h 73"/>
                <a:gd name="T4" fmla="*/ 30 w 69"/>
                <a:gd name="T5" fmla="*/ 60 h 73"/>
                <a:gd name="T6" fmla="*/ 9 w 69"/>
                <a:gd name="T7" fmla="*/ 71 h 73"/>
                <a:gd name="T8" fmla="*/ 6 w 69"/>
                <a:gd name="T9" fmla="*/ 66 h 73"/>
                <a:gd name="T10" fmla="*/ 9 w 69"/>
                <a:gd name="T11" fmla="*/ 54 h 73"/>
                <a:gd name="T12" fmla="*/ 18 w 69"/>
                <a:gd name="T13" fmla="*/ 42 h 73"/>
                <a:gd name="T14" fmla="*/ 21 w 69"/>
                <a:gd name="T15" fmla="*/ 39 h 73"/>
                <a:gd name="T16" fmla="*/ 49 w 69"/>
                <a:gd name="T17" fmla="*/ 3 h 73"/>
                <a:gd name="T18" fmla="*/ 69 w 69"/>
                <a:gd name="T1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73">
                  <a:moveTo>
                    <a:pt x="69" y="0"/>
                  </a:moveTo>
                  <a:cubicBezTo>
                    <a:pt x="64" y="14"/>
                    <a:pt x="56" y="27"/>
                    <a:pt x="45" y="39"/>
                  </a:cubicBezTo>
                  <a:cubicBezTo>
                    <a:pt x="41" y="46"/>
                    <a:pt x="38" y="55"/>
                    <a:pt x="30" y="60"/>
                  </a:cubicBezTo>
                  <a:cubicBezTo>
                    <a:pt x="24" y="64"/>
                    <a:pt x="19" y="73"/>
                    <a:pt x="9" y="71"/>
                  </a:cubicBezTo>
                  <a:cubicBezTo>
                    <a:pt x="8" y="69"/>
                    <a:pt x="7" y="68"/>
                    <a:pt x="6" y="66"/>
                  </a:cubicBezTo>
                  <a:cubicBezTo>
                    <a:pt x="0" y="60"/>
                    <a:pt x="6" y="57"/>
                    <a:pt x="9" y="54"/>
                  </a:cubicBezTo>
                  <a:cubicBezTo>
                    <a:pt x="13" y="51"/>
                    <a:pt x="16" y="47"/>
                    <a:pt x="18" y="42"/>
                  </a:cubicBezTo>
                  <a:cubicBezTo>
                    <a:pt x="19" y="41"/>
                    <a:pt x="20" y="40"/>
                    <a:pt x="21" y="39"/>
                  </a:cubicBezTo>
                  <a:cubicBezTo>
                    <a:pt x="38" y="33"/>
                    <a:pt x="43" y="17"/>
                    <a:pt x="49" y="3"/>
                  </a:cubicBezTo>
                  <a:cubicBezTo>
                    <a:pt x="56" y="2"/>
                    <a:pt x="63" y="1"/>
                    <a:pt x="69" y="0"/>
                  </a:cubicBezTo>
                  <a:close/>
                </a:path>
              </a:pathLst>
            </a:custGeom>
            <a:solidFill>
              <a:srgbClr val="C3B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97" name="Freeform 596">
              <a:extLst>
                <a:ext uri="{FF2B5EF4-FFF2-40B4-BE49-F238E27FC236}">
                  <a16:creationId xmlns:a16="http://schemas.microsoft.com/office/drawing/2014/main" id="{46C0A506-BDEB-5D00-0DCE-12E741D15015}"/>
                </a:ext>
              </a:extLst>
            </p:cNvPr>
            <p:cNvSpPr/>
            <p:nvPr/>
          </p:nvSpPr>
          <p:spPr bwMode="auto">
            <a:xfrm>
              <a:off x="1965326" y="1270000"/>
              <a:ext cx="50800" cy="20638"/>
            </a:xfrm>
            <a:custGeom>
              <a:avLst/>
              <a:gdLst>
                <a:gd name="T0" fmla="*/ 0 w 40"/>
                <a:gd name="T1" fmla="*/ 16 h 16"/>
                <a:gd name="T2" fmla="*/ 0 w 40"/>
                <a:gd name="T3" fmla="*/ 1 h 16"/>
                <a:gd name="T4" fmla="*/ 40 w 40"/>
                <a:gd name="T5" fmla="*/ 12 h 16"/>
                <a:gd name="T6" fmla="*/ 16 w 40"/>
                <a:gd name="T7" fmla="*/ 13 h 16"/>
                <a:gd name="T8" fmla="*/ 0 w 40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6">
                  <a:moveTo>
                    <a:pt x="0" y="16"/>
                  </a:moveTo>
                  <a:cubicBezTo>
                    <a:pt x="0" y="11"/>
                    <a:pt x="0" y="6"/>
                    <a:pt x="0" y="1"/>
                  </a:cubicBezTo>
                  <a:cubicBezTo>
                    <a:pt x="14" y="4"/>
                    <a:pt x="29" y="0"/>
                    <a:pt x="40" y="12"/>
                  </a:cubicBezTo>
                  <a:cubicBezTo>
                    <a:pt x="32" y="12"/>
                    <a:pt x="24" y="13"/>
                    <a:pt x="16" y="13"/>
                  </a:cubicBezTo>
                  <a:cubicBezTo>
                    <a:pt x="10" y="11"/>
                    <a:pt x="5" y="14"/>
                    <a:pt x="0" y="16"/>
                  </a:cubicBezTo>
                  <a:close/>
                </a:path>
              </a:pathLst>
            </a:custGeom>
            <a:solidFill>
              <a:srgbClr val="C0AD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98" name="Freeform 597">
              <a:extLst>
                <a:ext uri="{FF2B5EF4-FFF2-40B4-BE49-F238E27FC236}">
                  <a16:creationId xmlns:a16="http://schemas.microsoft.com/office/drawing/2014/main" id="{FDC7048C-8E69-9C2C-76ED-A0DFF2EECEE5}"/>
                </a:ext>
              </a:extLst>
            </p:cNvPr>
            <p:cNvSpPr/>
            <p:nvPr/>
          </p:nvSpPr>
          <p:spPr bwMode="auto">
            <a:xfrm>
              <a:off x="1944688" y="1169988"/>
              <a:ext cx="107950" cy="53975"/>
            </a:xfrm>
            <a:custGeom>
              <a:avLst/>
              <a:gdLst>
                <a:gd name="T0" fmla="*/ 0 w 84"/>
                <a:gd name="T1" fmla="*/ 26 h 42"/>
                <a:gd name="T2" fmla="*/ 57 w 84"/>
                <a:gd name="T3" fmla="*/ 5 h 42"/>
                <a:gd name="T4" fmla="*/ 72 w 84"/>
                <a:gd name="T5" fmla="*/ 5 h 42"/>
                <a:gd name="T6" fmla="*/ 84 w 84"/>
                <a:gd name="T7" fmla="*/ 7 h 42"/>
                <a:gd name="T8" fmla="*/ 56 w 84"/>
                <a:gd name="T9" fmla="*/ 34 h 42"/>
                <a:gd name="T10" fmla="*/ 36 w 84"/>
                <a:gd name="T11" fmla="*/ 42 h 42"/>
                <a:gd name="T12" fmla="*/ 28 w 84"/>
                <a:gd name="T13" fmla="*/ 41 h 42"/>
                <a:gd name="T14" fmla="*/ 15 w 84"/>
                <a:gd name="T15" fmla="*/ 36 h 42"/>
                <a:gd name="T16" fmla="*/ 8 w 84"/>
                <a:gd name="T17" fmla="*/ 33 h 42"/>
                <a:gd name="T18" fmla="*/ 3 w 84"/>
                <a:gd name="T19" fmla="*/ 29 h 42"/>
                <a:gd name="T20" fmla="*/ 1 w 84"/>
                <a:gd name="T21" fmla="*/ 28 h 42"/>
                <a:gd name="T22" fmla="*/ 0 w 84"/>
                <a:gd name="T23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42">
                  <a:moveTo>
                    <a:pt x="0" y="26"/>
                  </a:moveTo>
                  <a:cubicBezTo>
                    <a:pt x="12" y="0"/>
                    <a:pt x="36" y="7"/>
                    <a:pt x="57" y="5"/>
                  </a:cubicBezTo>
                  <a:cubicBezTo>
                    <a:pt x="62" y="5"/>
                    <a:pt x="67" y="5"/>
                    <a:pt x="72" y="5"/>
                  </a:cubicBezTo>
                  <a:cubicBezTo>
                    <a:pt x="76" y="6"/>
                    <a:pt x="80" y="6"/>
                    <a:pt x="84" y="7"/>
                  </a:cubicBezTo>
                  <a:cubicBezTo>
                    <a:pt x="83" y="23"/>
                    <a:pt x="76" y="30"/>
                    <a:pt x="56" y="34"/>
                  </a:cubicBezTo>
                  <a:cubicBezTo>
                    <a:pt x="49" y="37"/>
                    <a:pt x="43" y="39"/>
                    <a:pt x="36" y="42"/>
                  </a:cubicBezTo>
                  <a:cubicBezTo>
                    <a:pt x="34" y="42"/>
                    <a:pt x="31" y="41"/>
                    <a:pt x="28" y="41"/>
                  </a:cubicBezTo>
                  <a:cubicBezTo>
                    <a:pt x="24" y="39"/>
                    <a:pt x="23" y="30"/>
                    <a:pt x="15" y="36"/>
                  </a:cubicBezTo>
                  <a:cubicBezTo>
                    <a:pt x="13" y="36"/>
                    <a:pt x="10" y="35"/>
                    <a:pt x="8" y="33"/>
                  </a:cubicBezTo>
                  <a:cubicBezTo>
                    <a:pt x="7" y="32"/>
                    <a:pt x="5" y="31"/>
                    <a:pt x="3" y="29"/>
                  </a:cubicBezTo>
                  <a:cubicBezTo>
                    <a:pt x="2" y="29"/>
                    <a:pt x="2" y="28"/>
                    <a:pt x="1" y="28"/>
                  </a:cubicBezTo>
                  <a:cubicBezTo>
                    <a:pt x="1" y="27"/>
                    <a:pt x="0" y="27"/>
                    <a:pt x="0" y="26"/>
                  </a:cubicBezTo>
                  <a:close/>
                </a:path>
              </a:pathLst>
            </a:custGeom>
            <a:solidFill>
              <a:srgbClr val="D9C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99" name="Freeform 598">
              <a:extLst>
                <a:ext uri="{FF2B5EF4-FFF2-40B4-BE49-F238E27FC236}">
                  <a16:creationId xmlns:a16="http://schemas.microsoft.com/office/drawing/2014/main" id="{940D9E5A-329A-4B07-F555-6CD86B8D614A}"/>
                </a:ext>
              </a:extLst>
            </p:cNvPr>
            <p:cNvSpPr/>
            <p:nvPr/>
          </p:nvSpPr>
          <p:spPr bwMode="auto">
            <a:xfrm>
              <a:off x="2014538" y="1179513"/>
              <a:ext cx="57150" cy="47625"/>
            </a:xfrm>
            <a:custGeom>
              <a:avLst/>
              <a:gdLst>
                <a:gd name="T0" fmla="*/ 1 w 45"/>
                <a:gd name="T1" fmla="*/ 27 h 37"/>
                <a:gd name="T2" fmla="*/ 29 w 45"/>
                <a:gd name="T3" fmla="*/ 0 h 37"/>
                <a:gd name="T4" fmla="*/ 45 w 45"/>
                <a:gd name="T5" fmla="*/ 4 h 37"/>
                <a:gd name="T6" fmla="*/ 45 w 45"/>
                <a:gd name="T7" fmla="*/ 8 h 37"/>
                <a:gd name="T8" fmla="*/ 33 w 45"/>
                <a:gd name="T9" fmla="*/ 19 h 37"/>
                <a:gd name="T10" fmla="*/ 33 w 45"/>
                <a:gd name="T11" fmla="*/ 23 h 37"/>
                <a:gd name="T12" fmla="*/ 17 w 45"/>
                <a:gd name="T13" fmla="*/ 31 h 37"/>
                <a:gd name="T14" fmla="*/ 1 w 45"/>
                <a:gd name="T15" fmla="*/ 2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37">
                  <a:moveTo>
                    <a:pt x="1" y="27"/>
                  </a:moveTo>
                  <a:cubicBezTo>
                    <a:pt x="11" y="19"/>
                    <a:pt x="26" y="15"/>
                    <a:pt x="29" y="0"/>
                  </a:cubicBezTo>
                  <a:cubicBezTo>
                    <a:pt x="34" y="1"/>
                    <a:pt x="40" y="2"/>
                    <a:pt x="45" y="4"/>
                  </a:cubicBezTo>
                  <a:cubicBezTo>
                    <a:pt x="45" y="5"/>
                    <a:pt x="45" y="7"/>
                    <a:pt x="45" y="8"/>
                  </a:cubicBezTo>
                  <a:cubicBezTo>
                    <a:pt x="42" y="12"/>
                    <a:pt x="38" y="16"/>
                    <a:pt x="33" y="19"/>
                  </a:cubicBezTo>
                  <a:cubicBezTo>
                    <a:pt x="33" y="20"/>
                    <a:pt x="33" y="21"/>
                    <a:pt x="33" y="23"/>
                  </a:cubicBezTo>
                  <a:cubicBezTo>
                    <a:pt x="26" y="22"/>
                    <a:pt x="20" y="25"/>
                    <a:pt x="17" y="31"/>
                  </a:cubicBezTo>
                  <a:cubicBezTo>
                    <a:pt x="1" y="37"/>
                    <a:pt x="0" y="36"/>
                    <a:pt x="1" y="27"/>
                  </a:cubicBezTo>
                  <a:close/>
                </a:path>
              </a:pathLst>
            </a:custGeom>
            <a:solidFill>
              <a:srgbClr val="BBA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00" name="Freeform 599">
              <a:extLst>
                <a:ext uri="{FF2B5EF4-FFF2-40B4-BE49-F238E27FC236}">
                  <a16:creationId xmlns:a16="http://schemas.microsoft.com/office/drawing/2014/main" id="{CC613C7C-5862-7909-9FF8-485274CC1674}"/>
                </a:ext>
              </a:extLst>
            </p:cNvPr>
            <p:cNvSpPr/>
            <p:nvPr/>
          </p:nvSpPr>
          <p:spPr bwMode="auto">
            <a:xfrm>
              <a:off x="1625601" y="1339850"/>
              <a:ext cx="11113" cy="14288"/>
            </a:xfrm>
            <a:custGeom>
              <a:avLst/>
              <a:gdLst>
                <a:gd name="T0" fmla="*/ 0 w 9"/>
                <a:gd name="T1" fmla="*/ 7 h 10"/>
                <a:gd name="T2" fmla="*/ 5 w 9"/>
                <a:gd name="T3" fmla="*/ 0 h 10"/>
                <a:gd name="T4" fmla="*/ 8 w 9"/>
                <a:gd name="T5" fmla="*/ 6 h 10"/>
                <a:gd name="T6" fmla="*/ 5 w 9"/>
                <a:gd name="T7" fmla="*/ 9 h 10"/>
                <a:gd name="T8" fmla="*/ 0 w 9"/>
                <a:gd name="T9" fmla="*/ 10 h 10"/>
                <a:gd name="T10" fmla="*/ 0 w 9"/>
                <a:gd name="T1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0">
                  <a:moveTo>
                    <a:pt x="0" y="7"/>
                  </a:moveTo>
                  <a:cubicBezTo>
                    <a:pt x="2" y="5"/>
                    <a:pt x="3" y="3"/>
                    <a:pt x="5" y="0"/>
                  </a:cubicBezTo>
                  <a:cubicBezTo>
                    <a:pt x="7" y="1"/>
                    <a:pt x="9" y="3"/>
                    <a:pt x="8" y="6"/>
                  </a:cubicBezTo>
                  <a:cubicBezTo>
                    <a:pt x="7" y="7"/>
                    <a:pt x="6" y="8"/>
                    <a:pt x="5" y="9"/>
                  </a:cubicBezTo>
                  <a:cubicBezTo>
                    <a:pt x="3" y="10"/>
                    <a:pt x="2" y="10"/>
                    <a:pt x="0" y="10"/>
                  </a:cubicBezTo>
                  <a:cubicBezTo>
                    <a:pt x="0" y="9"/>
                    <a:pt x="0" y="8"/>
                    <a:pt x="0" y="7"/>
                  </a:cubicBezTo>
                  <a:close/>
                </a:path>
              </a:pathLst>
            </a:custGeom>
            <a:solidFill>
              <a:srgbClr val="C2BD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01" name="Freeform 600">
              <a:extLst>
                <a:ext uri="{FF2B5EF4-FFF2-40B4-BE49-F238E27FC236}">
                  <a16:creationId xmlns:a16="http://schemas.microsoft.com/office/drawing/2014/main" id="{0595DBE3-451A-0450-9E5A-418BB19ECEE2}"/>
                </a:ext>
              </a:extLst>
            </p:cNvPr>
            <p:cNvSpPr/>
            <p:nvPr/>
          </p:nvSpPr>
          <p:spPr bwMode="auto">
            <a:xfrm>
              <a:off x="1600201" y="1336675"/>
              <a:ext cx="9525" cy="7938"/>
            </a:xfrm>
            <a:custGeom>
              <a:avLst/>
              <a:gdLst>
                <a:gd name="T0" fmla="*/ 0 w 8"/>
                <a:gd name="T1" fmla="*/ 3 h 6"/>
                <a:gd name="T2" fmla="*/ 2 w 8"/>
                <a:gd name="T3" fmla="*/ 0 h 6"/>
                <a:gd name="T4" fmla="*/ 8 w 8"/>
                <a:gd name="T5" fmla="*/ 4 h 6"/>
                <a:gd name="T6" fmla="*/ 5 w 8"/>
                <a:gd name="T7" fmla="*/ 5 h 6"/>
                <a:gd name="T8" fmla="*/ 0 w 8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3"/>
                  </a:moveTo>
                  <a:cubicBezTo>
                    <a:pt x="0" y="2"/>
                    <a:pt x="1" y="1"/>
                    <a:pt x="2" y="0"/>
                  </a:cubicBezTo>
                  <a:cubicBezTo>
                    <a:pt x="4" y="2"/>
                    <a:pt x="6" y="3"/>
                    <a:pt x="8" y="4"/>
                  </a:cubicBezTo>
                  <a:cubicBezTo>
                    <a:pt x="7" y="6"/>
                    <a:pt x="6" y="6"/>
                    <a:pt x="5" y="5"/>
                  </a:cubicBezTo>
                  <a:cubicBezTo>
                    <a:pt x="3" y="4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706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02" name="Freeform 601">
              <a:extLst>
                <a:ext uri="{FF2B5EF4-FFF2-40B4-BE49-F238E27FC236}">
                  <a16:creationId xmlns:a16="http://schemas.microsoft.com/office/drawing/2014/main" id="{8A038EA4-6093-64E4-5B98-C576EDB867D5}"/>
                </a:ext>
              </a:extLst>
            </p:cNvPr>
            <p:cNvSpPr/>
            <p:nvPr/>
          </p:nvSpPr>
          <p:spPr bwMode="auto">
            <a:xfrm>
              <a:off x="1604963" y="1341438"/>
              <a:ext cx="9525" cy="6350"/>
            </a:xfrm>
            <a:custGeom>
              <a:avLst/>
              <a:gdLst>
                <a:gd name="T0" fmla="*/ 1 w 8"/>
                <a:gd name="T1" fmla="*/ 1 h 5"/>
                <a:gd name="T2" fmla="*/ 4 w 8"/>
                <a:gd name="T3" fmla="*/ 0 h 5"/>
                <a:gd name="T4" fmla="*/ 8 w 8"/>
                <a:gd name="T5" fmla="*/ 5 h 5"/>
                <a:gd name="T6" fmla="*/ 0 w 8"/>
                <a:gd name="T7" fmla="*/ 5 h 5"/>
                <a:gd name="T8" fmla="*/ 1 w 8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1" y="1"/>
                  </a:moveTo>
                  <a:cubicBezTo>
                    <a:pt x="2" y="1"/>
                    <a:pt x="3" y="1"/>
                    <a:pt x="4" y="0"/>
                  </a:cubicBezTo>
                  <a:cubicBezTo>
                    <a:pt x="6" y="2"/>
                    <a:pt x="7" y="3"/>
                    <a:pt x="8" y="5"/>
                  </a:cubicBezTo>
                  <a:cubicBezTo>
                    <a:pt x="6" y="5"/>
                    <a:pt x="3" y="5"/>
                    <a:pt x="0" y="5"/>
                  </a:cubicBezTo>
                  <a:cubicBezTo>
                    <a:pt x="0" y="4"/>
                    <a:pt x="0" y="2"/>
                    <a:pt x="1" y="1"/>
                  </a:cubicBezTo>
                  <a:close/>
                </a:path>
              </a:pathLst>
            </a:custGeom>
            <a:solidFill>
              <a:srgbClr val="E4E4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03" name="Freeform 602">
              <a:extLst>
                <a:ext uri="{FF2B5EF4-FFF2-40B4-BE49-F238E27FC236}">
                  <a16:creationId xmlns:a16="http://schemas.microsoft.com/office/drawing/2014/main" id="{26F6A670-0845-CD4C-552B-FB5ABCD20453}"/>
                </a:ext>
              </a:extLst>
            </p:cNvPr>
            <p:cNvSpPr/>
            <p:nvPr/>
          </p:nvSpPr>
          <p:spPr bwMode="auto">
            <a:xfrm>
              <a:off x="1671638" y="1273175"/>
              <a:ext cx="42863" cy="28575"/>
            </a:xfrm>
            <a:custGeom>
              <a:avLst/>
              <a:gdLst>
                <a:gd name="T0" fmla="*/ 0 w 34"/>
                <a:gd name="T1" fmla="*/ 14 h 22"/>
                <a:gd name="T2" fmla="*/ 20 w 34"/>
                <a:gd name="T3" fmla="*/ 2 h 22"/>
                <a:gd name="T4" fmla="*/ 30 w 34"/>
                <a:gd name="T5" fmla="*/ 7 h 22"/>
                <a:gd name="T6" fmla="*/ 33 w 34"/>
                <a:gd name="T7" fmla="*/ 14 h 22"/>
                <a:gd name="T8" fmla="*/ 20 w 34"/>
                <a:gd name="T9" fmla="*/ 17 h 22"/>
                <a:gd name="T10" fmla="*/ 7 w 34"/>
                <a:gd name="T11" fmla="*/ 22 h 22"/>
                <a:gd name="T12" fmla="*/ 1 w 34"/>
                <a:gd name="T13" fmla="*/ 21 h 22"/>
                <a:gd name="T14" fmla="*/ 0 w 34"/>
                <a:gd name="T15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2">
                  <a:moveTo>
                    <a:pt x="0" y="14"/>
                  </a:moveTo>
                  <a:cubicBezTo>
                    <a:pt x="9" y="14"/>
                    <a:pt x="10" y="0"/>
                    <a:pt x="20" y="2"/>
                  </a:cubicBezTo>
                  <a:cubicBezTo>
                    <a:pt x="23" y="5"/>
                    <a:pt x="27" y="6"/>
                    <a:pt x="30" y="7"/>
                  </a:cubicBezTo>
                  <a:cubicBezTo>
                    <a:pt x="32" y="9"/>
                    <a:pt x="34" y="11"/>
                    <a:pt x="33" y="14"/>
                  </a:cubicBezTo>
                  <a:cubicBezTo>
                    <a:pt x="29" y="15"/>
                    <a:pt x="25" y="16"/>
                    <a:pt x="20" y="17"/>
                  </a:cubicBezTo>
                  <a:cubicBezTo>
                    <a:pt x="16" y="19"/>
                    <a:pt x="12" y="21"/>
                    <a:pt x="7" y="22"/>
                  </a:cubicBezTo>
                  <a:cubicBezTo>
                    <a:pt x="5" y="22"/>
                    <a:pt x="3" y="21"/>
                    <a:pt x="1" y="21"/>
                  </a:cubicBezTo>
                  <a:cubicBezTo>
                    <a:pt x="1" y="19"/>
                    <a:pt x="1" y="16"/>
                    <a:pt x="0" y="14"/>
                  </a:cubicBezTo>
                  <a:close/>
                </a:path>
              </a:pathLst>
            </a:custGeom>
            <a:solidFill>
              <a:srgbClr val="5C4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04" name="Freeform 603">
              <a:extLst>
                <a:ext uri="{FF2B5EF4-FFF2-40B4-BE49-F238E27FC236}">
                  <a16:creationId xmlns:a16="http://schemas.microsoft.com/office/drawing/2014/main" id="{BFBC807B-2CAD-E0AC-88D3-407651620ABB}"/>
                </a:ext>
              </a:extLst>
            </p:cNvPr>
            <p:cNvSpPr/>
            <p:nvPr/>
          </p:nvSpPr>
          <p:spPr bwMode="auto">
            <a:xfrm>
              <a:off x="1703388" y="1271588"/>
              <a:ext cx="23813" cy="20638"/>
            </a:xfrm>
            <a:custGeom>
              <a:avLst/>
              <a:gdLst>
                <a:gd name="T0" fmla="*/ 8 w 19"/>
                <a:gd name="T1" fmla="*/ 15 h 15"/>
                <a:gd name="T2" fmla="*/ 2 w 19"/>
                <a:gd name="T3" fmla="*/ 10 h 15"/>
                <a:gd name="T4" fmla="*/ 8 w 19"/>
                <a:gd name="T5" fmla="*/ 0 h 15"/>
                <a:gd name="T6" fmla="*/ 18 w 19"/>
                <a:gd name="T7" fmla="*/ 4 h 15"/>
                <a:gd name="T8" fmla="*/ 19 w 19"/>
                <a:gd name="T9" fmla="*/ 7 h 15"/>
                <a:gd name="T10" fmla="*/ 19 w 19"/>
                <a:gd name="T11" fmla="*/ 11 h 15"/>
                <a:gd name="T12" fmla="*/ 8 w 19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5">
                  <a:moveTo>
                    <a:pt x="8" y="15"/>
                  </a:moveTo>
                  <a:cubicBezTo>
                    <a:pt x="6" y="13"/>
                    <a:pt x="4" y="12"/>
                    <a:pt x="2" y="10"/>
                  </a:cubicBezTo>
                  <a:cubicBezTo>
                    <a:pt x="0" y="4"/>
                    <a:pt x="3" y="1"/>
                    <a:pt x="8" y="0"/>
                  </a:cubicBezTo>
                  <a:cubicBezTo>
                    <a:pt x="12" y="0"/>
                    <a:pt x="15" y="2"/>
                    <a:pt x="18" y="4"/>
                  </a:cubicBezTo>
                  <a:cubicBezTo>
                    <a:pt x="18" y="5"/>
                    <a:pt x="19" y="6"/>
                    <a:pt x="19" y="7"/>
                  </a:cubicBezTo>
                  <a:cubicBezTo>
                    <a:pt x="19" y="8"/>
                    <a:pt x="19" y="9"/>
                    <a:pt x="19" y="11"/>
                  </a:cubicBezTo>
                  <a:cubicBezTo>
                    <a:pt x="16" y="12"/>
                    <a:pt x="12" y="13"/>
                    <a:pt x="8" y="15"/>
                  </a:cubicBezTo>
                  <a:close/>
                </a:path>
              </a:pathLst>
            </a:custGeom>
            <a:solidFill>
              <a:srgbClr val="453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05" name="Freeform 604">
              <a:extLst>
                <a:ext uri="{FF2B5EF4-FFF2-40B4-BE49-F238E27FC236}">
                  <a16:creationId xmlns:a16="http://schemas.microsoft.com/office/drawing/2014/main" id="{EC6EF1E6-D584-DB84-50FA-50A83413F5F8}"/>
                </a:ext>
              </a:extLst>
            </p:cNvPr>
            <p:cNvSpPr/>
            <p:nvPr/>
          </p:nvSpPr>
          <p:spPr bwMode="auto">
            <a:xfrm>
              <a:off x="1814513" y="1249363"/>
              <a:ext cx="23813" cy="15875"/>
            </a:xfrm>
            <a:custGeom>
              <a:avLst/>
              <a:gdLst>
                <a:gd name="T0" fmla="*/ 0 w 19"/>
                <a:gd name="T1" fmla="*/ 9 h 13"/>
                <a:gd name="T2" fmla="*/ 0 w 19"/>
                <a:gd name="T3" fmla="*/ 5 h 13"/>
                <a:gd name="T4" fmla="*/ 8 w 19"/>
                <a:gd name="T5" fmla="*/ 1 h 13"/>
                <a:gd name="T6" fmla="*/ 19 w 19"/>
                <a:gd name="T7" fmla="*/ 5 h 13"/>
                <a:gd name="T8" fmla="*/ 19 w 19"/>
                <a:gd name="T9" fmla="*/ 13 h 13"/>
                <a:gd name="T10" fmla="*/ 0 w 19"/>
                <a:gd name="T1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0" y="9"/>
                  </a:moveTo>
                  <a:cubicBezTo>
                    <a:pt x="0" y="8"/>
                    <a:pt x="0" y="6"/>
                    <a:pt x="0" y="5"/>
                  </a:cubicBezTo>
                  <a:cubicBezTo>
                    <a:pt x="2" y="3"/>
                    <a:pt x="5" y="2"/>
                    <a:pt x="8" y="1"/>
                  </a:cubicBezTo>
                  <a:cubicBezTo>
                    <a:pt x="12" y="0"/>
                    <a:pt x="16" y="1"/>
                    <a:pt x="19" y="5"/>
                  </a:cubicBezTo>
                  <a:cubicBezTo>
                    <a:pt x="19" y="7"/>
                    <a:pt x="19" y="10"/>
                    <a:pt x="19" y="13"/>
                  </a:cubicBezTo>
                  <a:cubicBezTo>
                    <a:pt x="13" y="11"/>
                    <a:pt x="6" y="10"/>
                    <a:pt x="0" y="9"/>
                  </a:cubicBezTo>
                  <a:close/>
                </a:path>
              </a:pathLst>
            </a:custGeom>
            <a:solidFill>
              <a:srgbClr val="7B6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06" name="Freeform 605">
              <a:extLst>
                <a:ext uri="{FF2B5EF4-FFF2-40B4-BE49-F238E27FC236}">
                  <a16:creationId xmlns:a16="http://schemas.microsoft.com/office/drawing/2014/main" id="{65F9D9D5-90A7-FCF0-1EBC-64943C9CAEB5}"/>
                </a:ext>
              </a:extLst>
            </p:cNvPr>
            <p:cNvSpPr/>
            <p:nvPr/>
          </p:nvSpPr>
          <p:spPr bwMode="auto">
            <a:xfrm>
              <a:off x="1735138" y="1246188"/>
              <a:ext cx="26988" cy="33338"/>
            </a:xfrm>
            <a:custGeom>
              <a:avLst/>
              <a:gdLst>
                <a:gd name="T0" fmla="*/ 1 w 21"/>
                <a:gd name="T1" fmla="*/ 17 h 25"/>
                <a:gd name="T2" fmla="*/ 21 w 21"/>
                <a:gd name="T3" fmla="*/ 14 h 25"/>
                <a:gd name="T4" fmla="*/ 13 w 21"/>
                <a:gd name="T5" fmla="*/ 18 h 25"/>
                <a:gd name="T6" fmla="*/ 9 w 21"/>
                <a:gd name="T7" fmla="*/ 22 h 25"/>
                <a:gd name="T8" fmla="*/ 1 w 21"/>
                <a:gd name="T9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5">
                  <a:moveTo>
                    <a:pt x="1" y="17"/>
                  </a:moveTo>
                  <a:cubicBezTo>
                    <a:pt x="7" y="12"/>
                    <a:pt x="12" y="0"/>
                    <a:pt x="21" y="14"/>
                  </a:cubicBezTo>
                  <a:cubicBezTo>
                    <a:pt x="18" y="15"/>
                    <a:pt x="14" y="14"/>
                    <a:pt x="13" y="18"/>
                  </a:cubicBezTo>
                  <a:cubicBezTo>
                    <a:pt x="12" y="20"/>
                    <a:pt x="10" y="21"/>
                    <a:pt x="9" y="22"/>
                  </a:cubicBezTo>
                  <a:cubicBezTo>
                    <a:pt x="4" y="25"/>
                    <a:pt x="0" y="25"/>
                    <a:pt x="1" y="17"/>
                  </a:cubicBezTo>
                  <a:close/>
                </a:path>
              </a:pathLst>
            </a:custGeom>
            <a:solidFill>
              <a:srgbClr val="CBB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07" name="Freeform 606">
              <a:extLst>
                <a:ext uri="{FF2B5EF4-FFF2-40B4-BE49-F238E27FC236}">
                  <a16:creationId xmlns:a16="http://schemas.microsoft.com/office/drawing/2014/main" id="{CE986FEA-3726-471B-AAC2-DE358D842C46}"/>
                </a:ext>
              </a:extLst>
            </p:cNvPr>
            <p:cNvSpPr/>
            <p:nvPr/>
          </p:nvSpPr>
          <p:spPr bwMode="auto">
            <a:xfrm>
              <a:off x="1778001" y="1249363"/>
              <a:ext cx="17463" cy="22225"/>
            </a:xfrm>
            <a:custGeom>
              <a:avLst/>
              <a:gdLst>
                <a:gd name="T0" fmla="*/ 13 w 14"/>
                <a:gd name="T1" fmla="*/ 5 h 17"/>
                <a:gd name="T2" fmla="*/ 13 w 14"/>
                <a:gd name="T3" fmla="*/ 12 h 17"/>
                <a:gd name="T4" fmla="*/ 9 w 14"/>
                <a:gd name="T5" fmla="*/ 16 h 17"/>
                <a:gd name="T6" fmla="*/ 0 w 14"/>
                <a:gd name="T7" fmla="*/ 17 h 17"/>
                <a:gd name="T8" fmla="*/ 0 w 14"/>
                <a:gd name="T9" fmla="*/ 10 h 17"/>
                <a:gd name="T10" fmla="*/ 8 w 14"/>
                <a:gd name="T11" fmla="*/ 0 h 17"/>
                <a:gd name="T12" fmla="*/ 12 w 14"/>
                <a:gd name="T13" fmla="*/ 0 h 17"/>
                <a:gd name="T14" fmla="*/ 13 w 14"/>
                <a:gd name="T15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7">
                  <a:moveTo>
                    <a:pt x="13" y="5"/>
                  </a:moveTo>
                  <a:cubicBezTo>
                    <a:pt x="13" y="8"/>
                    <a:pt x="13" y="10"/>
                    <a:pt x="13" y="12"/>
                  </a:cubicBezTo>
                  <a:cubicBezTo>
                    <a:pt x="11" y="14"/>
                    <a:pt x="10" y="15"/>
                    <a:pt x="9" y="16"/>
                  </a:cubicBezTo>
                  <a:cubicBezTo>
                    <a:pt x="6" y="16"/>
                    <a:pt x="3" y="16"/>
                    <a:pt x="0" y="17"/>
                  </a:cubicBezTo>
                  <a:cubicBezTo>
                    <a:pt x="0" y="14"/>
                    <a:pt x="0" y="12"/>
                    <a:pt x="0" y="10"/>
                  </a:cubicBezTo>
                  <a:cubicBezTo>
                    <a:pt x="3" y="7"/>
                    <a:pt x="5" y="3"/>
                    <a:pt x="8" y="0"/>
                  </a:cubicBezTo>
                  <a:cubicBezTo>
                    <a:pt x="9" y="0"/>
                    <a:pt x="11" y="0"/>
                    <a:pt x="12" y="0"/>
                  </a:cubicBezTo>
                  <a:cubicBezTo>
                    <a:pt x="14" y="2"/>
                    <a:pt x="14" y="3"/>
                    <a:pt x="13" y="5"/>
                  </a:cubicBezTo>
                  <a:close/>
                </a:path>
              </a:pathLst>
            </a:custGeom>
            <a:solidFill>
              <a:srgbClr val="635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08" name="Freeform 607">
              <a:extLst>
                <a:ext uri="{FF2B5EF4-FFF2-40B4-BE49-F238E27FC236}">
                  <a16:creationId xmlns:a16="http://schemas.microsoft.com/office/drawing/2014/main" id="{449FD2D6-7B52-9C09-9D12-327D68D2A9E1}"/>
                </a:ext>
              </a:extLst>
            </p:cNvPr>
            <p:cNvSpPr/>
            <p:nvPr/>
          </p:nvSpPr>
          <p:spPr bwMode="auto">
            <a:xfrm>
              <a:off x="1820863" y="1235075"/>
              <a:ext cx="23813" cy="20638"/>
            </a:xfrm>
            <a:custGeom>
              <a:avLst/>
              <a:gdLst>
                <a:gd name="T0" fmla="*/ 14 w 19"/>
                <a:gd name="T1" fmla="*/ 16 h 16"/>
                <a:gd name="T2" fmla="*/ 3 w 19"/>
                <a:gd name="T3" fmla="*/ 16 h 16"/>
                <a:gd name="T4" fmla="*/ 14 w 19"/>
                <a:gd name="T5" fmla="*/ 0 h 16"/>
                <a:gd name="T6" fmla="*/ 18 w 19"/>
                <a:gd name="T7" fmla="*/ 0 h 16"/>
                <a:gd name="T8" fmla="*/ 18 w 19"/>
                <a:gd name="T9" fmla="*/ 15 h 16"/>
                <a:gd name="T10" fmla="*/ 14 w 19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6">
                  <a:moveTo>
                    <a:pt x="14" y="16"/>
                  </a:moveTo>
                  <a:cubicBezTo>
                    <a:pt x="10" y="16"/>
                    <a:pt x="6" y="16"/>
                    <a:pt x="3" y="16"/>
                  </a:cubicBezTo>
                  <a:cubicBezTo>
                    <a:pt x="0" y="6"/>
                    <a:pt x="10" y="5"/>
                    <a:pt x="14" y="0"/>
                  </a:cubicBezTo>
                  <a:cubicBezTo>
                    <a:pt x="15" y="0"/>
                    <a:pt x="17" y="0"/>
                    <a:pt x="18" y="0"/>
                  </a:cubicBezTo>
                  <a:cubicBezTo>
                    <a:pt x="19" y="5"/>
                    <a:pt x="14" y="10"/>
                    <a:pt x="18" y="15"/>
                  </a:cubicBezTo>
                  <a:cubicBezTo>
                    <a:pt x="17" y="15"/>
                    <a:pt x="15" y="15"/>
                    <a:pt x="14" y="16"/>
                  </a:cubicBezTo>
                  <a:close/>
                </a:path>
              </a:pathLst>
            </a:custGeom>
            <a:solidFill>
              <a:srgbClr val="C1A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09" name="Freeform 608">
              <a:extLst>
                <a:ext uri="{FF2B5EF4-FFF2-40B4-BE49-F238E27FC236}">
                  <a16:creationId xmlns:a16="http://schemas.microsoft.com/office/drawing/2014/main" id="{EA0F45F6-B734-3177-E988-3803407015E0}"/>
                </a:ext>
              </a:extLst>
            </p:cNvPr>
            <p:cNvSpPr/>
            <p:nvPr/>
          </p:nvSpPr>
          <p:spPr bwMode="auto">
            <a:xfrm>
              <a:off x="1724026" y="1268413"/>
              <a:ext cx="23813" cy="12700"/>
            </a:xfrm>
            <a:custGeom>
              <a:avLst/>
              <a:gdLst>
                <a:gd name="T0" fmla="*/ 10 w 18"/>
                <a:gd name="T1" fmla="*/ 0 h 10"/>
                <a:gd name="T2" fmla="*/ 18 w 18"/>
                <a:gd name="T3" fmla="*/ 5 h 10"/>
                <a:gd name="T4" fmla="*/ 14 w 18"/>
                <a:gd name="T5" fmla="*/ 9 h 10"/>
                <a:gd name="T6" fmla="*/ 2 w 18"/>
                <a:gd name="T7" fmla="*/ 10 h 10"/>
                <a:gd name="T8" fmla="*/ 2 w 18"/>
                <a:gd name="T9" fmla="*/ 10 h 10"/>
                <a:gd name="T10" fmla="*/ 6 w 18"/>
                <a:gd name="T11" fmla="*/ 2 h 10"/>
                <a:gd name="T12" fmla="*/ 10 w 18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0">
                  <a:moveTo>
                    <a:pt x="10" y="0"/>
                  </a:moveTo>
                  <a:cubicBezTo>
                    <a:pt x="11" y="5"/>
                    <a:pt x="14" y="6"/>
                    <a:pt x="18" y="5"/>
                  </a:cubicBezTo>
                  <a:cubicBezTo>
                    <a:pt x="17" y="7"/>
                    <a:pt x="15" y="8"/>
                    <a:pt x="14" y="9"/>
                  </a:cubicBezTo>
                  <a:cubicBezTo>
                    <a:pt x="10" y="9"/>
                    <a:pt x="6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5"/>
                    <a:pt x="3" y="4"/>
                    <a:pt x="6" y="2"/>
                  </a:cubicBezTo>
                  <a:cubicBezTo>
                    <a:pt x="8" y="1"/>
                    <a:pt x="9" y="1"/>
                    <a:pt x="10" y="0"/>
                  </a:cubicBezTo>
                  <a:close/>
                </a:path>
              </a:pathLst>
            </a:custGeom>
            <a:solidFill>
              <a:srgbClr val="392A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10" name="Freeform 609">
              <a:extLst>
                <a:ext uri="{FF2B5EF4-FFF2-40B4-BE49-F238E27FC236}">
                  <a16:creationId xmlns:a16="http://schemas.microsoft.com/office/drawing/2014/main" id="{69ED6F8D-F39D-F14A-94A6-43E4F1ECBC91}"/>
                </a:ext>
              </a:extLst>
            </p:cNvPr>
            <p:cNvSpPr/>
            <p:nvPr/>
          </p:nvSpPr>
          <p:spPr bwMode="auto">
            <a:xfrm>
              <a:off x="1938338" y="1230313"/>
              <a:ext cx="33338" cy="30163"/>
            </a:xfrm>
            <a:custGeom>
              <a:avLst/>
              <a:gdLst>
                <a:gd name="T0" fmla="*/ 1 w 26"/>
                <a:gd name="T1" fmla="*/ 12 h 24"/>
                <a:gd name="T2" fmla="*/ 1 w 26"/>
                <a:gd name="T3" fmla="*/ 7 h 24"/>
                <a:gd name="T4" fmla="*/ 2 w 26"/>
                <a:gd name="T5" fmla="*/ 3 h 24"/>
                <a:gd name="T6" fmla="*/ 6 w 26"/>
                <a:gd name="T7" fmla="*/ 4 h 24"/>
                <a:gd name="T8" fmla="*/ 21 w 26"/>
                <a:gd name="T9" fmla="*/ 16 h 24"/>
                <a:gd name="T10" fmla="*/ 1 w 26"/>
                <a:gd name="T11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4">
                  <a:moveTo>
                    <a:pt x="1" y="12"/>
                  </a:moveTo>
                  <a:cubicBezTo>
                    <a:pt x="1" y="10"/>
                    <a:pt x="1" y="8"/>
                    <a:pt x="1" y="7"/>
                  </a:cubicBezTo>
                  <a:cubicBezTo>
                    <a:pt x="0" y="5"/>
                    <a:pt x="1" y="4"/>
                    <a:pt x="2" y="3"/>
                  </a:cubicBezTo>
                  <a:cubicBezTo>
                    <a:pt x="4" y="2"/>
                    <a:pt x="5" y="3"/>
                    <a:pt x="6" y="4"/>
                  </a:cubicBezTo>
                  <a:cubicBezTo>
                    <a:pt x="8" y="12"/>
                    <a:pt x="26" y="0"/>
                    <a:pt x="21" y="16"/>
                  </a:cubicBezTo>
                  <a:cubicBezTo>
                    <a:pt x="12" y="24"/>
                    <a:pt x="9" y="8"/>
                    <a:pt x="1" y="12"/>
                  </a:cubicBezTo>
                  <a:close/>
                </a:path>
              </a:pathLst>
            </a:custGeom>
            <a:solidFill>
              <a:srgbClr val="6152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11" name="Freeform 610">
              <a:extLst>
                <a:ext uri="{FF2B5EF4-FFF2-40B4-BE49-F238E27FC236}">
                  <a16:creationId xmlns:a16="http://schemas.microsoft.com/office/drawing/2014/main" id="{B0674CB7-0EFA-7D4B-5EDF-6AF43E8F0174}"/>
                </a:ext>
              </a:extLst>
            </p:cNvPr>
            <p:cNvSpPr/>
            <p:nvPr/>
          </p:nvSpPr>
          <p:spPr bwMode="auto">
            <a:xfrm>
              <a:off x="2057401" y="1190625"/>
              <a:ext cx="14288" cy="12700"/>
            </a:xfrm>
            <a:custGeom>
              <a:avLst/>
              <a:gdLst>
                <a:gd name="T0" fmla="*/ 0 w 12"/>
                <a:gd name="T1" fmla="*/ 11 h 11"/>
                <a:gd name="T2" fmla="*/ 12 w 12"/>
                <a:gd name="T3" fmla="*/ 0 h 11"/>
                <a:gd name="T4" fmla="*/ 0 w 1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1">
                  <a:moveTo>
                    <a:pt x="0" y="11"/>
                  </a:moveTo>
                  <a:cubicBezTo>
                    <a:pt x="2" y="5"/>
                    <a:pt x="6" y="2"/>
                    <a:pt x="12" y="0"/>
                  </a:cubicBezTo>
                  <a:cubicBezTo>
                    <a:pt x="12" y="8"/>
                    <a:pt x="7" y="10"/>
                    <a:pt x="0" y="11"/>
                  </a:cubicBezTo>
                  <a:close/>
                </a:path>
              </a:pathLst>
            </a:custGeom>
            <a:solidFill>
              <a:srgbClr val="7465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12" name="Freeform 611">
              <a:extLst>
                <a:ext uri="{FF2B5EF4-FFF2-40B4-BE49-F238E27FC236}">
                  <a16:creationId xmlns:a16="http://schemas.microsoft.com/office/drawing/2014/main" id="{6CCEAB43-62BF-997F-B9A3-18848692BCC7}"/>
                </a:ext>
              </a:extLst>
            </p:cNvPr>
            <p:cNvSpPr/>
            <p:nvPr/>
          </p:nvSpPr>
          <p:spPr bwMode="auto">
            <a:xfrm>
              <a:off x="1933576" y="1217613"/>
              <a:ext cx="42863" cy="20638"/>
            </a:xfrm>
            <a:custGeom>
              <a:avLst/>
              <a:gdLst>
                <a:gd name="T0" fmla="*/ 10 w 33"/>
                <a:gd name="T1" fmla="*/ 14 h 16"/>
                <a:gd name="T2" fmla="*/ 5 w 33"/>
                <a:gd name="T3" fmla="*/ 14 h 16"/>
                <a:gd name="T4" fmla="*/ 0 w 33"/>
                <a:gd name="T5" fmla="*/ 12 h 16"/>
                <a:gd name="T6" fmla="*/ 2 w 33"/>
                <a:gd name="T7" fmla="*/ 8 h 16"/>
                <a:gd name="T8" fmla="*/ 7 w 33"/>
                <a:gd name="T9" fmla="*/ 5 h 16"/>
                <a:gd name="T10" fmla="*/ 15 w 33"/>
                <a:gd name="T11" fmla="*/ 1 h 16"/>
                <a:gd name="T12" fmla="*/ 20 w 33"/>
                <a:gd name="T13" fmla="*/ 2 h 16"/>
                <a:gd name="T14" fmla="*/ 33 w 33"/>
                <a:gd name="T15" fmla="*/ 9 h 16"/>
                <a:gd name="T16" fmla="*/ 33 w 33"/>
                <a:gd name="T17" fmla="*/ 13 h 16"/>
                <a:gd name="T18" fmla="*/ 10 w 33"/>
                <a:gd name="T1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16">
                  <a:moveTo>
                    <a:pt x="10" y="14"/>
                  </a:moveTo>
                  <a:cubicBezTo>
                    <a:pt x="9" y="14"/>
                    <a:pt x="7" y="14"/>
                    <a:pt x="5" y="14"/>
                  </a:cubicBezTo>
                  <a:cubicBezTo>
                    <a:pt x="2" y="16"/>
                    <a:pt x="1" y="14"/>
                    <a:pt x="0" y="12"/>
                  </a:cubicBezTo>
                  <a:cubicBezTo>
                    <a:pt x="0" y="10"/>
                    <a:pt x="1" y="9"/>
                    <a:pt x="2" y="8"/>
                  </a:cubicBezTo>
                  <a:cubicBezTo>
                    <a:pt x="4" y="7"/>
                    <a:pt x="5" y="6"/>
                    <a:pt x="7" y="5"/>
                  </a:cubicBezTo>
                  <a:cubicBezTo>
                    <a:pt x="9" y="4"/>
                    <a:pt x="12" y="2"/>
                    <a:pt x="15" y="1"/>
                  </a:cubicBezTo>
                  <a:cubicBezTo>
                    <a:pt x="17" y="0"/>
                    <a:pt x="18" y="1"/>
                    <a:pt x="20" y="2"/>
                  </a:cubicBezTo>
                  <a:cubicBezTo>
                    <a:pt x="24" y="5"/>
                    <a:pt x="30" y="5"/>
                    <a:pt x="33" y="9"/>
                  </a:cubicBezTo>
                  <a:cubicBezTo>
                    <a:pt x="33" y="10"/>
                    <a:pt x="33" y="12"/>
                    <a:pt x="33" y="13"/>
                  </a:cubicBezTo>
                  <a:cubicBezTo>
                    <a:pt x="25" y="13"/>
                    <a:pt x="18" y="14"/>
                    <a:pt x="10" y="14"/>
                  </a:cubicBezTo>
                  <a:close/>
                </a:path>
              </a:pathLst>
            </a:custGeom>
            <a:solidFill>
              <a:srgbClr val="544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13" name="Freeform 612">
              <a:extLst>
                <a:ext uri="{FF2B5EF4-FFF2-40B4-BE49-F238E27FC236}">
                  <a16:creationId xmlns:a16="http://schemas.microsoft.com/office/drawing/2014/main" id="{62734F39-8A2D-FF99-0965-31711C034878}"/>
                </a:ext>
              </a:extLst>
            </p:cNvPr>
            <p:cNvSpPr/>
            <p:nvPr/>
          </p:nvSpPr>
          <p:spPr bwMode="auto">
            <a:xfrm>
              <a:off x="1954213" y="1208088"/>
              <a:ext cx="26988" cy="26988"/>
            </a:xfrm>
            <a:custGeom>
              <a:avLst/>
              <a:gdLst>
                <a:gd name="T0" fmla="*/ 17 w 21"/>
                <a:gd name="T1" fmla="*/ 16 h 21"/>
                <a:gd name="T2" fmla="*/ 1 w 21"/>
                <a:gd name="T3" fmla="*/ 9 h 21"/>
                <a:gd name="T4" fmla="*/ 0 w 21"/>
                <a:gd name="T5" fmla="*/ 6 h 21"/>
                <a:gd name="T6" fmla="*/ 1 w 21"/>
                <a:gd name="T7" fmla="*/ 5 h 21"/>
                <a:gd name="T8" fmla="*/ 5 w 21"/>
                <a:gd name="T9" fmla="*/ 4 h 21"/>
                <a:gd name="T10" fmla="*/ 21 w 21"/>
                <a:gd name="T11" fmla="*/ 12 h 21"/>
                <a:gd name="T12" fmla="*/ 17 w 21"/>
                <a:gd name="T13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1">
                  <a:moveTo>
                    <a:pt x="17" y="16"/>
                  </a:moveTo>
                  <a:cubicBezTo>
                    <a:pt x="11" y="15"/>
                    <a:pt x="2" y="21"/>
                    <a:pt x="1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4"/>
                    <a:pt x="4" y="4"/>
                    <a:pt x="5" y="4"/>
                  </a:cubicBezTo>
                  <a:cubicBezTo>
                    <a:pt x="14" y="0"/>
                    <a:pt x="20" y="0"/>
                    <a:pt x="21" y="12"/>
                  </a:cubicBezTo>
                  <a:cubicBezTo>
                    <a:pt x="20" y="13"/>
                    <a:pt x="18" y="15"/>
                    <a:pt x="17" y="16"/>
                  </a:cubicBezTo>
                  <a:close/>
                </a:path>
              </a:pathLst>
            </a:custGeom>
            <a:solidFill>
              <a:srgbClr val="CB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14" name="Freeform 613">
              <a:extLst>
                <a:ext uri="{FF2B5EF4-FFF2-40B4-BE49-F238E27FC236}">
                  <a16:creationId xmlns:a16="http://schemas.microsoft.com/office/drawing/2014/main" id="{18FE7CA4-CCE5-9DC6-5EF1-ADA063C34BD4}"/>
                </a:ext>
              </a:extLst>
            </p:cNvPr>
            <p:cNvSpPr/>
            <p:nvPr/>
          </p:nvSpPr>
          <p:spPr bwMode="auto">
            <a:xfrm>
              <a:off x="1628776" y="1230313"/>
              <a:ext cx="57150" cy="69850"/>
            </a:xfrm>
            <a:custGeom>
              <a:avLst/>
              <a:gdLst>
                <a:gd name="T0" fmla="*/ 38 w 45"/>
                <a:gd name="T1" fmla="*/ 33 h 54"/>
                <a:gd name="T2" fmla="*/ 30 w 45"/>
                <a:gd name="T3" fmla="*/ 43 h 54"/>
                <a:gd name="T4" fmla="*/ 21 w 45"/>
                <a:gd name="T5" fmla="*/ 47 h 54"/>
                <a:gd name="T6" fmla="*/ 5 w 45"/>
                <a:gd name="T7" fmla="*/ 54 h 54"/>
                <a:gd name="T8" fmla="*/ 17 w 45"/>
                <a:gd name="T9" fmla="*/ 32 h 54"/>
                <a:gd name="T10" fmla="*/ 33 w 45"/>
                <a:gd name="T11" fmla="*/ 21 h 54"/>
                <a:gd name="T12" fmla="*/ 33 w 45"/>
                <a:gd name="T13" fmla="*/ 16 h 54"/>
                <a:gd name="T14" fmla="*/ 45 w 45"/>
                <a:gd name="T15" fmla="*/ 16 h 54"/>
                <a:gd name="T16" fmla="*/ 45 w 45"/>
                <a:gd name="T17" fmla="*/ 20 h 54"/>
                <a:gd name="T18" fmla="*/ 38 w 45"/>
                <a:gd name="T19" fmla="*/ 3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54">
                  <a:moveTo>
                    <a:pt x="38" y="33"/>
                  </a:moveTo>
                  <a:cubicBezTo>
                    <a:pt x="35" y="36"/>
                    <a:pt x="30" y="38"/>
                    <a:pt x="30" y="43"/>
                  </a:cubicBezTo>
                  <a:cubicBezTo>
                    <a:pt x="26" y="44"/>
                    <a:pt x="23" y="44"/>
                    <a:pt x="21" y="47"/>
                  </a:cubicBezTo>
                  <a:cubicBezTo>
                    <a:pt x="16" y="50"/>
                    <a:pt x="10" y="52"/>
                    <a:pt x="5" y="54"/>
                  </a:cubicBezTo>
                  <a:cubicBezTo>
                    <a:pt x="0" y="42"/>
                    <a:pt x="17" y="42"/>
                    <a:pt x="17" y="32"/>
                  </a:cubicBezTo>
                  <a:cubicBezTo>
                    <a:pt x="23" y="29"/>
                    <a:pt x="27" y="23"/>
                    <a:pt x="33" y="21"/>
                  </a:cubicBezTo>
                  <a:cubicBezTo>
                    <a:pt x="33" y="19"/>
                    <a:pt x="33" y="17"/>
                    <a:pt x="33" y="16"/>
                  </a:cubicBezTo>
                  <a:cubicBezTo>
                    <a:pt x="37" y="16"/>
                    <a:pt x="41" y="0"/>
                    <a:pt x="45" y="16"/>
                  </a:cubicBezTo>
                  <a:cubicBezTo>
                    <a:pt x="45" y="17"/>
                    <a:pt x="45" y="19"/>
                    <a:pt x="45" y="20"/>
                  </a:cubicBezTo>
                  <a:cubicBezTo>
                    <a:pt x="43" y="25"/>
                    <a:pt x="38" y="27"/>
                    <a:pt x="38" y="33"/>
                  </a:cubicBezTo>
                  <a:close/>
                </a:path>
              </a:pathLst>
            </a:custGeom>
            <a:solidFill>
              <a:srgbClr val="A992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15" name="Freeform 614">
              <a:extLst>
                <a:ext uri="{FF2B5EF4-FFF2-40B4-BE49-F238E27FC236}">
                  <a16:creationId xmlns:a16="http://schemas.microsoft.com/office/drawing/2014/main" id="{01ECF283-DB2E-E96C-9DAE-5EC63B4DE534}"/>
                </a:ext>
              </a:extLst>
            </p:cNvPr>
            <p:cNvSpPr/>
            <p:nvPr/>
          </p:nvSpPr>
          <p:spPr bwMode="auto">
            <a:xfrm>
              <a:off x="1881188" y="1225550"/>
              <a:ext cx="19050" cy="25400"/>
            </a:xfrm>
            <a:custGeom>
              <a:avLst/>
              <a:gdLst>
                <a:gd name="T0" fmla="*/ 3 w 15"/>
                <a:gd name="T1" fmla="*/ 7 h 20"/>
                <a:gd name="T2" fmla="*/ 9 w 15"/>
                <a:gd name="T3" fmla="*/ 1 h 20"/>
                <a:gd name="T4" fmla="*/ 9 w 15"/>
                <a:gd name="T5" fmla="*/ 7 h 20"/>
                <a:gd name="T6" fmla="*/ 15 w 15"/>
                <a:gd name="T7" fmla="*/ 11 h 20"/>
                <a:gd name="T8" fmla="*/ 15 w 15"/>
                <a:gd name="T9" fmla="*/ 15 h 20"/>
                <a:gd name="T10" fmla="*/ 11 w 15"/>
                <a:gd name="T11" fmla="*/ 19 h 20"/>
                <a:gd name="T12" fmla="*/ 3 w 15"/>
                <a:gd name="T13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0">
                  <a:moveTo>
                    <a:pt x="3" y="7"/>
                  </a:moveTo>
                  <a:cubicBezTo>
                    <a:pt x="4" y="3"/>
                    <a:pt x="7" y="0"/>
                    <a:pt x="9" y="1"/>
                  </a:cubicBezTo>
                  <a:cubicBezTo>
                    <a:pt x="15" y="3"/>
                    <a:pt x="9" y="5"/>
                    <a:pt x="9" y="7"/>
                  </a:cubicBezTo>
                  <a:cubicBezTo>
                    <a:pt x="8" y="13"/>
                    <a:pt x="13" y="10"/>
                    <a:pt x="15" y="11"/>
                  </a:cubicBezTo>
                  <a:cubicBezTo>
                    <a:pt x="15" y="12"/>
                    <a:pt x="15" y="13"/>
                    <a:pt x="15" y="15"/>
                  </a:cubicBezTo>
                  <a:cubicBezTo>
                    <a:pt x="14" y="16"/>
                    <a:pt x="12" y="17"/>
                    <a:pt x="11" y="19"/>
                  </a:cubicBezTo>
                  <a:cubicBezTo>
                    <a:pt x="0" y="20"/>
                    <a:pt x="2" y="14"/>
                    <a:pt x="3" y="7"/>
                  </a:cubicBezTo>
                  <a:close/>
                </a:path>
              </a:pathLst>
            </a:custGeom>
            <a:solidFill>
              <a:srgbClr val="5A4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16" name="Freeform 615">
              <a:extLst>
                <a:ext uri="{FF2B5EF4-FFF2-40B4-BE49-F238E27FC236}">
                  <a16:creationId xmlns:a16="http://schemas.microsoft.com/office/drawing/2014/main" id="{528DB593-217E-4553-D538-E2890EA70281}"/>
                </a:ext>
              </a:extLst>
            </p:cNvPr>
            <p:cNvSpPr/>
            <p:nvPr/>
          </p:nvSpPr>
          <p:spPr bwMode="auto">
            <a:xfrm>
              <a:off x="1908176" y="1222375"/>
              <a:ext cx="31750" cy="17463"/>
            </a:xfrm>
            <a:custGeom>
              <a:avLst/>
              <a:gdLst>
                <a:gd name="T0" fmla="*/ 21 w 25"/>
                <a:gd name="T1" fmla="*/ 6 h 14"/>
                <a:gd name="T2" fmla="*/ 25 w 25"/>
                <a:gd name="T3" fmla="*/ 10 h 14"/>
                <a:gd name="T4" fmla="*/ 25 w 25"/>
                <a:gd name="T5" fmla="*/ 13 h 14"/>
                <a:gd name="T6" fmla="*/ 17 w 25"/>
                <a:gd name="T7" fmla="*/ 14 h 14"/>
                <a:gd name="T8" fmla="*/ 0 w 25"/>
                <a:gd name="T9" fmla="*/ 14 h 14"/>
                <a:gd name="T10" fmla="*/ 5 w 25"/>
                <a:gd name="T11" fmla="*/ 9 h 14"/>
                <a:gd name="T12" fmla="*/ 21 w 25"/>
                <a:gd name="T13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4">
                  <a:moveTo>
                    <a:pt x="21" y="6"/>
                  </a:moveTo>
                  <a:cubicBezTo>
                    <a:pt x="22" y="7"/>
                    <a:pt x="24" y="9"/>
                    <a:pt x="25" y="10"/>
                  </a:cubicBezTo>
                  <a:cubicBezTo>
                    <a:pt x="25" y="11"/>
                    <a:pt x="25" y="12"/>
                    <a:pt x="25" y="13"/>
                  </a:cubicBezTo>
                  <a:cubicBezTo>
                    <a:pt x="22" y="13"/>
                    <a:pt x="20" y="14"/>
                    <a:pt x="17" y="14"/>
                  </a:cubicBezTo>
                  <a:cubicBezTo>
                    <a:pt x="12" y="14"/>
                    <a:pt x="6" y="14"/>
                    <a:pt x="0" y="14"/>
                  </a:cubicBezTo>
                  <a:cubicBezTo>
                    <a:pt x="2" y="12"/>
                    <a:pt x="4" y="10"/>
                    <a:pt x="5" y="9"/>
                  </a:cubicBezTo>
                  <a:cubicBezTo>
                    <a:pt x="11" y="8"/>
                    <a:pt x="15" y="0"/>
                    <a:pt x="21" y="6"/>
                  </a:cubicBezTo>
                  <a:close/>
                </a:path>
              </a:pathLst>
            </a:custGeom>
            <a:solidFill>
              <a:srgbClr val="382D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17" name="Freeform 616">
              <a:extLst>
                <a:ext uri="{FF2B5EF4-FFF2-40B4-BE49-F238E27FC236}">
                  <a16:creationId xmlns:a16="http://schemas.microsoft.com/office/drawing/2014/main" id="{B26044E0-6FE3-4929-5480-16B99C107907}"/>
                </a:ext>
              </a:extLst>
            </p:cNvPr>
            <p:cNvSpPr/>
            <p:nvPr/>
          </p:nvSpPr>
          <p:spPr bwMode="auto">
            <a:xfrm>
              <a:off x="1651001" y="1252538"/>
              <a:ext cx="20638" cy="19050"/>
            </a:xfrm>
            <a:custGeom>
              <a:avLst/>
              <a:gdLst>
                <a:gd name="T0" fmla="*/ 16 w 16"/>
                <a:gd name="T1" fmla="*/ 3 h 14"/>
                <a:gd name="T2" fmla="*/ 0 w 16"/>
                <a:gd name="T3" fmla="*/ 14 h 14"/>
                <a:gd name="T4" fmla="*/ 16 w 16"/>
                <a:gd name="T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16" y="3"/>
                  </a:moveTo>
                  <a:cubicBezTo>
                    <a:pt x="12" y="8"/>
                    <a:pt x="9" y="14"/>
                    <a:pt x="0" y="14"/>
                  </a:cubicBezTo>
                  <a:cubicBezTo>
                    <a:pt x="5" y="9"/>
                    <a:pt x="6" y="0"/>
                    <a:pt x="16" y="3"/>
                  </a:cubicBezTo>
                  <a:close/>
                </a:path>
              </a:pathLst>
            </a:custGeom>
            <a:solidFill>
              <a:srgbClr val="695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18" name="Freeform 617">
              <a:extLst>
                <a:ext uri="{FF2B5EF4-FFF2-40B4-BE49-F238E27FC236}">
                  <a16:creationId xmlns:a16="http://schemas.microsoft.com/office/drawing/2014/main" id="{31A8A2CD-420D-446C-F9F0-F23A69248059}"/>
                </a:ext>
              </a:extLst>
            </p:cNvPr>
            <p:cNvSpPr/>
            <p:nvPr/>
          </p:nvSpPr>
          <p:spPr bwMode="auto">
            <a:xfrm>
              <a:off x="1689101" y="1250950"/>
              <a:ext cx="38100" cy="38100"/>
            </a:xfrm>
            <a:custGeom>
              <a:avLst/>
              <a:gdLst>
                <a:gd name="T0" fmla="*/ 22 w 30"/>
                <a:gd name="T1" fmla="*/ 21 h 30"/>
                <a:gd name="T2" fmla="*/ 13 w 30"/>
                <a:gd name="T3" fmla="*/ 27 h 30"/>
                <a:gd name="T4" fmla="*/ 6 w 30"/>
                <a:gd name="T5" fmla="*/ 20 h 30"/>
                <a:gd name="T6" fmla="*/ 22 w 30"/>
                <a:gd name="T7" fmla="*/ 0 h 30"/>
                <a:gd name="T8" fmla="*/ 30 w 30"/>
                <a:gd name="T9" fmla="*/ 12 h 30"/>
                <a:gd name="T10" fmla="*/ 22 w 30"/>
                <a:gd name="T11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0">
                  <a:moveTo>
                    <a:pt x="22" y="21"/>
                  </a:moveTo>
                  <a:cubicBezTo>
                    <a:pt x="16" y="19"/>
                    <a:pt x="15" y="23"/>
                    <a:pt x="13" y="27"/>
                  </a:cubicBezTo>
                  <a:cubicBezTo>
                    <a:pt x="9" y="26"/>
                    <a:pt x="0" y="30"/>
                    <a:pt x="6" y="20"/>
                  </a:cubicBezTo>
                  <a:cubicBezTo>
                    <a:pt x="9" y="11"/>
                    <a:pt x="15" y="5"/>
                    <a:pt x="22" y="0"/>
                  </a:cubicBezTo>
                  <a:cubicBezTo>
                    <a:pt x="21" y="6"/>
                    <a:pt x="28" y="7"/>
                    <a:pt x="30" y="12"/>
                  </a:cubicBezTo>
                  <a:cubicBezTo>
                    <a:pt x="28" y="16"/>
                    <a:pt x="27" y="20"/>
                    <a:pt x="22" y="21"/>
                  </a:cubicBezTo>
                  <a:close/>
                </a:path>
              </a:pathLst>
            </a:custGeom>
            <a:solidFill>
              <a:srgbClr val="C2A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19" name="Freeform 618">
              <a:extLst>
                <a:ext uri="{FF2B5EF4-FFF2-40B4-BE49-F238E27FC236}">
                  <a16:creationId xmlns:a16="http://schemas.microsoft.com/office/drawing/2014/main" id="{E740A0A4-3A1A-FEDF-1F61-27339D65F02D}"/>
                </a:ext>
              </a:extLst>
            </p:cNvPr>
            <p:cNvSpPr/>
            <p:nvPr/>
          </p:nvSpPr>
          <p:spPr bwMode="auto">
            <a:xfrm>
              <a:off x="1716088" y="1265238"/>
              <a:ext cx="15875" cy="17463"/>
            </a:xfrm>
            <a:custGeom>
              <a:avLst/>
              <a:gdLst>
                <a:gd name="T0" fmla="*/ 0 w 12"/>
                <a:gd name="T1" fmla="*/ 9 h 13"/>
                <a:gd name="T2" fmla="*/ 8 w 12"/>
                <a:gd name="T3" fmla="*/ 0 h 13"/>
                <a:gd name="T4" fmla="*/ 12 w 12"/>
                <a:gd name="T5" fmla="*/ 4 h 13"/>
                <a:gd name="T6" fmla="*/ 8 w 12"/>
                <a:gd name="T7" fmla="*/ 12 h 13"/>
                <a:gd name="T8" fmla="*/ 0 w 12"/>
                <a:gd name="T9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3">
                  <a:moveTo>
                    <a:pt x="0" y="9"/>
                  </a:moveTo>
                  <a:cubicBezTo>
                    <a:pt x="2" y="5"/>
                    <a:pt x="4" y="1"/>
                    <a:pt x="8" y="0"/>
                  </a:cubicBezTo>
                  <a:cubicBezTo>
                    <a:pt x="10" y="1"/>
                    <a:pt x="11" y="2"/>
                    <a:pt x="12" y="4"/>
                  </a:cubicBezTo>
                  <a:cubicBezTo>
                    <a:pt x="11" y="7"/>
                    <a:pt x="10" y="9"/>
                    <a:pt x="8" y="12"/>
                  </a:cubicBezTo>
                  <a:cubicBezTo>
                    <a:pt x="5" y="12"/>
                    <a:pt x="2" y="13"/>
                    <a:pt x="0" y="9"/>
                  </a:cubicBezTo>
                  <a:close/>
                </a:path>
              </a:pathLst>
            </a:custGeom>
            <a:solidFill>
              <a:srgbClr val="B09D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20" name="Freeform 619">
              <a:extLst>
                <a:ext uri="{FF2B5EF4-FFF2-40B4-BE49-F238E27FC236}">
                  <a16:creationId xmlns:a16="http://schemas.microsoft.com/office/drawing/2014/main" id="{271137EB-6C5D-C445-7C6D-DE7FE862CBE8}"/>
                </a:ext>
              </a:extLst>
            </p:cNvPr>
            <p:cNvSpPr/>
            <p:nvPr/>
          </p:nvSpPr>
          <p:spPr bwMode="auto">
            <a:xfrm>
              <a:off x="1914526" y="1203325"/>
              <a:ext cx="33338" cy="34925"/>
            </a:xfrm>
            <a:custGeom>
              <a:avLst/>
              <a:gdLst>
                <a:gd name="T0" fmla="*/ 16 w 26"/>
                <a:gd name="T1" fmla="*/ 20 h 26"/>
                <a:gd name="T2" fmla="*/ 0 w 26"/>
                <a:gd name="T3" fmla="*/ 23 h 26"/>
                <a:gd name="T4" fmla="*/ 24 w 26"/>
                <a:gd name="T5" fmla="*/ 0 h 26"/>
                <a:gd name="T6" fmla="*/ 24 w 26"/>
                <a:gd name="T7" fmla="*/ 0 h 26"/>
                <a:gd name="T8" fmla="*/ 25 w 26"/>
                <a:gd name="T9" fmla="*/ 4 h 26"/>
                <a:gd name="T10" fmla="*/ 24 w 26"/>
                <a:gd name="T11" fmla="*/ 8 h 26"/>
                <a:gd name="T12" fmla="*/ 24 w 26"/>
                <a:gd name="T13" fmla="*/ 12 h 26"/>
                <a:gd name="T14" fmla="*/ 23 w 26"/>
                <a:gd name="T15" fmla="*/ 16 h 26"/>
                <a:gd name="T16" fmla="*/ 20 w 26"/>
                <a:gd name="T17" fmla="*/ 19 h 26"/>
                <a:gd name="T18" fmla="*/ 16 w 26"/>
                <a:gd name="T1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6" y="20"/>
                  </a:moveTo>
                  <a:cubicBezTo>
                    <a:pt x="10" y="17"/>
                    <a:pt x="6" y="26"/>
                    <a:pt x="0" y="23"/>
                  </a:cubicBezTo>
                  <a:cubicBezTo>
                    <a:pt x="8" y="15"/>
                    <a:pt x="10" y="1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1"/>
                    <a:pt x="26" y="2"/>
                    <a:pt x="25" y="4"/>
                  </a:cubicBezTo>
                  <a:cubicBezTo>
                    <a:pt x="25" y="5"/>
                    <a:pt x="25" y="6"/>
                    <a:pt x="24" y="8"/>
                  </a:cubicBezTo>
                  <a:cubicBezTo>
                    <a:pt x="24" y="9"/>
                    <a:pt x="24" y="10"/>
                    <a:pt x="24" y="12"/>
                  </a:cubicBezTo>
                  <a:cubicBezTo>
                    <a:pt x="24" y="13"/>
                    <a:pt x="23" y="14"/>
                    <a:pt x="23" y="16"/>
                  </a:cubicBezTo>
                  <a:cubicBezTo>
                    <a:pt x="22" y="17"/>
                    <a:pt x="22" y="18"/>
                    <a:pt x="20" y="19"/>
                  </a:cubicBezTo>
                  <a:cubicBezTo>
                    <a:pt x="19" y="19"/>
                    <a:pt x="18" y="20"/>
                    <a:pt x="16" y="20"/>
                  </a:cubicBezTo>
                  <a:close/>
                </a:path>
              </a:pathLst>
            </a:custGeom>
            <a:solidFill>
              <a:srgbClr val="B3A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21" name="Freeform 620">
              <a:extLst>
                <a:ext uri="{FF2B5EF4-FFF2-40B4-BE49-F238E27FC236}">
                  <a16:creationId xmlns:a16="http://schemas.microsoft.com/office/drawing/2014/main" id="{2AC88CF9-4BA4-B13E-5F60-CFCDDFDA57E0}"/>
                </a:ext>
              </a:extLst>
            </p:cNvPr>
            <p:cNvSpPr/>
            <p:nvPr/>
          </p:nvSpPr>
          <p:spPr bwMode="auto">
            <a:xfrm>
              <a:off x="1814513" y="1235075"/>
              <a:ext cx="23813" cy="20638"/>
            </a:xfrm>
            <a:custGeom>
              <a:avLst/>
              <a:gdLst>
                <a:gd name="T0" fmla="*/ 19 w 19"/>
                <a:gd name="T1" fmla="*/ 0 h 16"/>
                <a:gd name="T2" fmla="*/ 8 w 19"/>
                <a:gd name="T3" fmla="*/ 16 h 16"/>
                <a:gd name="T4" fmla="*/ 0 w 19"/>
                <a:gd name="T5" fmla="*/ 16 h 16"/>
                <a:gd name="T6" fmla="*/ 19 w 19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6">
                  <a:moveTo>
                    <a:pt x="19" y="0"/>
                  </a:moveTo>
                  <a:cubicBezTo>
                    <a:pt x="15" y="5"/>
                    <a:pt x="11" y="10"/>
                    <a:pt x="8" y="16"/>
                  </a:cubicBezTo>
                  <a:cubicBezTo>
                    <a:pt x="5" y="16"/>
                    <a:pt x="2" y="16"/>
                    <a:pt x="0" y="16"/>
                  </a:cubicBezTo>
                  <a:cubicBezTo>
                    <a:pt x="4" y="7"/>
                    <a:pt x="10" y="2"/>
                    <a:pt x="19" y="0"/>
                  </a:cubicBezTo>
                  <a:close/>
                </a:path>
              </a:pathLst>
            </a:custGeom>
            <a:solidFill>
              <a:srgbClr val="6A5B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22" name="Freeform 621">
              <a:extLst>
                <a:ext uri="{FF2B5EF4-FFF2-40B4-BE49-F238E27FC236}">
                  <a16:creationId xmlns:a16="http://schemas.microsoft.com/office/drawing/2014/main" id="{895ACAD1-0773-66A6-BAB3-95F55511A92E}"/>
                </a:ext>
              </a:extLst>
            </p:cNvPr>
            <p:cNvSpPr/>
            <p:nvPr/>
          </p:nvSpPr>
          <p:spPr bwMode="auto">
            <a:xfrm>
              <a:off x="1792288" y="1233488"/>
              <a:ext cx="19050" cy="22225"/>
            </a:xfrm>
            <a:custGeom>
              <a:avLst/>
              <a:gdLst>
                <a:gd name="T0" fmla="*/ 1 w 14"/>
                <a:gd name="T1" fmla="*/ 17 h 17"/>
                <a:gd name="T2" fmla="*/ 0 w 14"/>
                <a:gd name="T3" fmla="*/ 12 h 17"/>
                <a:gd name="T4" fmla="*/ 12 w 14"/>
                <a:gd name="T5" fmla="*/ 0 h 17"/>
                <a:gd name="T6" fmla="*/ 12 w 14"/>
                <a:gd name="T7" fmla="*/ 5 h 17"/>
                <a:gd name="T8" fmla="*/ 1 w 14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1" y="17"/>
                  </a:moveTo>
                  <a:cubicBezTo>
                    <a:pt x="0" y="16"/>
                    <a:pt x="0" y="14"/>
                    <a:pt x="0" y="12"/>
                  </a:cubicBezTo>
                  <a:cubicBezTo>
                    <a:pt x="4" y="8"/>
                    <a:pt x="8" y="4"/>
                    <a:pt x="12" y="0"/>
                  </a:cubicBezTo>
                  <a:cubicBezTo>
                    <a:pt x="14" y="2"/>
                    <a:pt x="14" y="3"/>
                    <a:pt x="12" y="5"/>
                  </a:cubicBezTo>
                  <a:cubicBezTo>
                    <a:pt x="8" y="9"/>
                    <a:pt x="4" y="13"/>
                    <a:pt x="1" y="17"/>
                  </a:cubicBezTo>
                  <a:close/>
                </a:path>
              </a:pathLst>
            </a:custGeom>
            <a:solidFill>
              <a:srgbClr val="756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23" name="Freeform 622">
              <a:extLst>
                <a:ext uri="{FF2B5EF4-FFF2-40B4-BE49-F238E27FC236}">
                  <a16:creationId xmlns:a16="http://schemas.microsoft.com/office/drawing/2014/main" id="{2172EA13-0349-1A0D-F712-2F1A48D28D59}"/>
                </a:ext>
              </a:extLst>
            </p:cNvPr>
            <p:cNvSpPr/>
            <p:nvPr/>
          </p:nvSpPr>
          <p:spPr bwMode="auto">
            <a:xfrm>
              <a:off x="1808163" y="1220788"/>
              <a:ext cx="14288" cy="19050"/>
            </a:xfrm>
            <a:custGeom>
              <a:avLst/>
              <a:gdLst>
                <a:gd name="T0" fmla="*/ 0 w 11"/>
                <a:gd name="T1" fmla="*/ 15 h 15"/>
                <a:gd name="T2" fmla="*/ 0 w 11"/>
                <a:gd name="T3" fmla="*/ 10 h 15"/>
                <a:gd name="T4" fmla="*/ 11 w 11"/>
                <a:gd name="T5" fmla="*/ 0 h 15"/>
                <a:gd name="T6" fmla="*/ 0 w 1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5">
                  <a:moveTo>
                    <a:pt x="0" y="15"/>
                  </a:moveTo>
                  <a:cubicBezTo>
                    <a:pt x="0" y="13"/>
                    <a:pt x="0" y="12"/>
                    <a:pt x="0" y="10"/>
                  </a:cubicBezTo>
                  <a:cubicBezTo>
                    <a:pt x="2" y="6"/>
                    <a:pt x="5" y="3"/>
                    <a:pt x="11" y="0"/>
                  </a:cubicBezTo>
                  <a:cubicBezTo>
                    <a:pt x="11" y="8"/>
                    <a:pt x="5" y="12"/>
                    <a:pt x="0" y="15"/>
                  </a:cubicBezTo>
                  <a:close/>
                </a:path>
              </a:pathLst>
            </a:custGeom>
            <a:solidFill>
              <a:srgbClr val="897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24" name="Freeform 623">
              <a:extLst>
                <a:ext uri="{FF2B5EF4-FFF2-40B4-BE49-F238E27FC236}">
                  <a16:creationId xmlns:a16="http://schemas.microsoft.com/office/drawing/2014/main" id="{4CFEA924-5753-2659-4892-40471933C093}"/>
                </a:ext>
              </a:extLst>
            </p:cNvPr>
            <p:cNvSpPr/>
            <p:nvPr/>
          </p:nvSpPr>
          <p:spPr bwMode="auto">
            <a:xfrm>
              <a:off x="1671638" y="1255713"/>
              <a:ext cx="15875" cy="15875"/>
            </a:xfrm>
            <a:custGeom>
              <a:avLst/>
              <a:gdLst>
                <a:gd name="T0" fmla="*/ 5 w 13"/>
                <a:gd name="T1" fmla="*/ 13 h 13"/>
                <a:gd name="T2" fmla="*/ 12 w 13"/>
                <a:gd name="T3" fmla="*/ 0 h 13"/>
                <a:gd name="T4" fmla="*/ 5 w 13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3">
                  <a:moveTo>
                    <a:pt x="5" y="13"/>
                  </a:moveTo>
                  <a:cubicBezTo>
                    <a:pt x="0" y="4"/>
                    <a:pt x="8" y="3"/>
                    <a:pt x="12" y="0"/>
                  </a:cubicBezTo>
                  <a:cubicBezTo>
                    <a:pt x="13" y="6"/>
                    <a:pt x="9" y="10"/>
                    <a:pt x="5" y="13"/>
                  </a:cubicBezTo>
                  <a:close/>
                </a:path>
              </a:pathLst>
            </a:custGeom>
            <a:solidFill>
              <a:srgbClr val="7D6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25" name="Freeform 624">
              <a:extLst>
                <a:ext uri="{FF2B5EF4-FFF2-40B4-BE49-F238E27FC236}">
                  <a16:creationId xmlns:a16="http://schemas.microsoft.com/office/drawing/2014/main" id="{11CC1D0D-EDFA-5632-7FB5-9250CDF5F754}"/>
                </a:ext>
              </a:extLst>
            </p:cNvPr>
            <p:cNvSpPr/>
            <p:nvPr/>
          </p:nvSpPr>
          <p:spPr bwMode="auto">
            <a:xfrm>
              <a:off x="1954213" y="1209675"/>
              <a:ext cx="6350" cy="4763"/>
            </a:xfrm>
            <a:custGeom>
              <a:avLst/>
              <a:gdLst>
                <a:gd name="T0" fmla="*/ 5 w 5"/>
                <a:gd name="T1" fmla="*/ 3 h 4"/>
                <a:gd name="T2" fmla="*/ 1 w 5"/>
                <a:gd name="T3" fmla="*/ 4 h 4"/>
                <a:gd name="T4" fmla="*/ 0 w 5"/>
                <a:gd name="T5" fmla="*/ 2 h 4"/>
                <a:gd name="T6" fmla="*/ 0 w 5"/>
                <a:gd name="T7" fmla="*/ 1 h 4"/>
                <a:gd name="T8" fmla="*/ 2 w 5"/>
                <a:gd name="T9" fmla="*/ 0 h 4"/>
                <a:gd name="T10" fmla="*/ 5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5" y="3"/>
                  </a:moveTo>
                  <a:cubicBezTo>
                    <a:pt x="4" y="4"/>
                    <a:pt x="2" y="4"/>
                    <a:pt x="1" y="4"/>
                  </a:cubicBezTo>
                  <a:cubicBezTo>
                    <a:pt x="1" y="4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2" y="0"/>
                    <a:pt x="2" y="0"/>
                  </a:cubicBezTo>
                  <a:cubicBezTo>
                    <a:pt x="3" y="1"/>
                    <a:pt x="4" y="2"/>
                    <a:pt x="5" y="3"/>
                  </a:cubicBezTo>
                  <a:close/>
                </a:path>
              </a:pathLst>
            </a:custGeom>
            <a:solidFill>
              <a:srgbClr val="DDC8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26" name="Freeform 625">
              <a:extLst>
                <a:ext uri="{FF2B5EF4-FFF2-40B4-BE49-F238E27FC236}">
                  <a16:creationId xmlns:a16="http://schemas.microsoft.com/office/drawing/2014/main" id="{228501ED-9E67-8AE5-8CA8-5175C8989C6A}"/>
                </a:ext>
              </a:extLst>
            </p:cNvPr>
            <p:cNvSpPr/>
            <p:nvPr/>
          </p:nvSpPr>
          <p:spPr bwMode="auto">
            <a:xfrm>
              <a:off x="1949451" y="1203325"/>
              <a:ext cx="7938" cy="7938"/>
            </a:xfrm>
            <a:custGeom>
              <a:avLst/>
              <a:gdLst>
                <a:gd name="T0" fmla="*/ 2 w 6"/>
                <a:gd name="T1" fmla="*/ 0 h 5"/>
                <a:gd name="T2" fmla="*/ 6 w 6"/>
                <a:gd name="T3" fmla="*/ 4 h 5"/>
                <a:gd name="T4" fmla="*/ 5 w 6"/>
                <a:gd name="T5" fmla="*/ 4 h 5"/>
                <a:gd name="T6" fmla="*/ 1 w 6"/>
                <a:gd name="T7" fmla="*/ 4 h 5"/>
                <a:gd name="T8" fmla="*/ 2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cubicBezTo>
                    <a:pt x="3" y="1"/>
                    <a:pt x="4" y="3"/>
                    <a:pt x="6" y="4"/>
                  </a:cubicBezTo>
                  <a:cubicBezTo>
                    <a:pt x="6" y="4"/>
                    <a:pt x="5" y="4"/>
                    <a:pt x="5" y="4"/>
                  </a:cubicBezTo>
                  <a:cubicBezTo>
                    <a:pt x="4" y="5"/>
                    <a:pt x="2" y="5"/>
                    <a:pt x="1" y="4"/>
                  </a:cubicBezTo>
                  <a:cubicBezTo>
                    <a:pt x="0" y="2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705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27" name="Freeform 626">
              <a:extLst>
                <a:ext uri="{FF2B5EF4-FFF2-40B4-BE49-F238E27FC236}">
                  <a16:creationId xmlns:a16="http://schemas.microsoft.com/office/drawing/2014/main" id="{C4341204-FBB0-88D0-E036-F9AA4E66768D}"/>
                </a:ext>
              </a:extLst>
            </p:cNvPr>
            <p:cNvSpPr/>
            <p:nvPr/>
          </p:nvSpPr>
          <p:spPr bwMode="auto">
            <a:xfrm>
              <a:off x="1944688" y="1203325"/>
              <a:ext cx="6350" cy="7938"/>
            </a:xfrm>
            <a:custGeom>
              <a:avLst/>
              <a:gdLst>
                <a:gd name="T0" fmla="*/ 5 w 5"/>
                <a:gd name="T1" fmla="*/ 0 h 5"/>
                <a:gd name="T2" fmla="*/ 4 w 5"/>
                <a:gd name="T3" fmla="*/ 4 h 5"/>
                <a:gd name="T4" fmla="*/ 3 w 5"/>
                <a:gd name="T5" fmla="*/ 5 h 5"/>
                <a:gd name="T6" fmla="*/ 1 w 5"/>
                <a:gd name="T7" fmla="*/ 5 h 5"/>
                <a:gd name="T8" fmla="*/ 0 w 5"/>
                <a:gd name="T9" fmla="*/ 4 h 5"/>
                <a:gd name="T10" fmla="*/ 0 w 5"/>
                <a:gd name="T11" fmla="*/ 0 h 5"/>
                <a:gd name="T12" fmla="*/ 5 w 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4" y="1"/>
                    <a:pt x="4" y="2"/>
                    <a:pt x="4" y="4"/>
                  </a:cubicBezTo>
                  <a:cubicBezTo>
                    <a:pt x="4" y="4"/>
                    <a:pt x="3" y="5"/>
                    <a:pt x="3" y="5"/>
                  </a:cubicBezTo>
                  <a:cubicBezTo>
                    <a:pt x="3" y="5"/>
                    <a:pt x="1" y="5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D7C2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28" name="Freeform 627">
              <a:extLst>
                <a:ext uri="{FF2B5EF4-FFF2-40B4-BE49-F238E27FC236}">
                  <a16:creationId xmlns:a16="http://schemas.microsoft.com/office/drawing/2014/main" id="{766C9149-F3E8-B1FA-FFAF-789ABE4BFDB3}"/>
                </a:ext>
              </a:extLst>
            </p:cNvPr>
            <p:cNvSpPr/>
            <p:nvPr/>
          </p:nvSpPr>
          <p:spPr bwMode="auto">
            <a:xfrm>
              <a:off x="1943101" y="1217613"/>
              <a:ext cx="7938" cy="11113"/>
            </a:xfrm>
            <a:custGeom>
              <a:avLst/>
              <a:gdLst>
                <a:gd name="T0" fmla="*/ 6 w 6"/>
                <a:gd name="T1" fmla="*/ 2 h 9"/>
                <a:gd name="T2" fmla="*/ 2 w 6"/>
                <a:gd name="T3" fmla="*/ 9 h 9"/>
                <a:gd name="T4" fmla="*/ 0 w 6"/>
                <a:gd name="T5" fmla="*/ 5 h 9"/>
                <a:gd name="T6" fmla="*/ 1 w 6"/>
                <a:gd name="T7" fmla="*/ 3 h 9"/>
                <a:gd name="T8" fmla="*/ 2 w 6"/>
                <a:gd name="T9" fmla="*/ 1 h 9"/>
                <a:gd name="T10" fmla="*/ 4 w 6"/>
                <a:gd name="T11" fmla="*/ 0 h 9"/>
                <a:gd name="T12" fmla="*/ 6 w 6"/>
                <a:gd name="T1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6" y="2"/>
                  </a:moveTo>
                  <a:cubicBezTo>
                    <a:pt x="5" y="4"/>
                    <a:pt x="6" y="8"/>
                    <a:pt x="2" y="9"/>
                  </a:cubicBezTo>
                  <a:cubicBezTo>
                    <a:pt x="1" y="8"/>
                    <a:pt x="0" y="6"/>
                    <a:pt x="0" y="5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1"/>
                    <a:pt x="3" y="1"/>
                    <a:pt x="4" y="0"/>
                  </a:cubicBezTo>
                  <a:cubicBezTo>
                    <a:pt x="5" y="1"/>
                    <a:pt x="5" y="1"/>
                    <a:pt x="6" y="2"/>
                  </a:cubicBezTo>
                  <a:close/>
                </a:path>
              </a:pathLst>
            </a:custGeom>
            <a:solidFill>
              <a:srgbClr val="D8C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29" name="Freeform 628">
              <a:extLst>
                <a:ext uri="{FF2B5EF4-FFF2-40B4-BE49-F238E27FC236}">
                  <a16:creationId xmlns:a16="http://schemas.microsoft.com/office/drawing/2014/main" id="{D0CCDDBE-DCB6-3927-8107-657992CA5A69}"/>
                </a:ext>
              </a:extLst>
            </p:cNvPr>
            <p:cNvSpPr/>
            <p:nvPr/>
          </p:nvSpPr>
          <p:spPr bwMode="auto">
            <a:xfrm>
              <a:off x="1939926" y="1222375"/>
              <a:ext cx="4763" cy="6350"/>
            </a:xfrm>
            <a:custGeom>
              <a:avLst/>
              <a:gdLst>
                <a:gd name="T0" fmla="*/ 4 w 4"/>
                <a:gd name="T1" fmla="*/ 2 h 5"/>
                <a:gd name="T2" fmla="*/ 4 w 4"/>
                <a:gd name="T3" fmla="*/ 5 h 5"/>
                <a:gd name="T4" fmla="*/ 2 w 4"/>
                <a:gd name="T5" fmla="*/ 5 h 5"/>
                <a:gd name="T6" fmla="*/ 0 w 4"/>
                <a:gd name="T7" fmla="*/ 5 h 5"/>
                <a:gd name="T8" fmla="*/ 0 w 4"/>
                <a:gd name="T9" fmla="*/ 2 h 5"/>
                <a:gd name="T10" fmla="*/ 4 w 4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4" y="2"/>
                  </a:moveTo>
                  <a:cubicBezTo>
                    <a:pt x="4" y="3"/>
                    <a:pt x="4" y="4"/>
                    <a:pt x="4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2" y="0"/>
                    <a:pt x="3" y="0"/>
                    <a:pt x="4" y="2"/>
                  </a:cubicBezTo>
                  <a:close/>
                </a:path>
              </a:pathLst>
            </a:custGeom>
            <a:solidFill>
              <a:srgbClr val="DFCC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30" name="Freeform 629">
              <a:extLst>
                <a:ext uri="{FF2B5EF4-FFF2-40B4-BE49-F238E27FC236}">
                  <a16:creationId xmlns:a16="http://schemas.microsoft.com/office/drawing/2014/main" id="{97B8B9B6-3DF0-6959-4AAD-1E429509E2B4}"/>
                </a:ext>
              </a:extLst>
            </p:cNvPr>
            <p:cNvSpPr/>
            <p:nvPr/>
          </p:nvSpPr>
          <p:spPr bwMode="auto">
            <a:xfrm>
              <a:off x="1949451" y="1211263"/>
              <a:ext cx="6350" cy="7938"/>
            </a:xfrm>
            <a:custGeom>
              <a:avLst/>
              <a:gdLst>
                <a:gd name="T0" fmla="*/ 5 w 5"/>
                <a:gd name="T1" fmla="*/ 2 h 6"/>
                <a:gd name="T2" fmla="*/ 5 w 5"/>
                <a:gd name="T3" fmla="*/ 6 h 6"/>
                <a:gd name="T4" fmla="*/ 1 w 5"/>
                <a:gd name="T5" fmla="*/ 6 h 6"/>
                <a:gd name="T6" fmla="*/ 1 w 5"/>
                <a:gd name="T7" fmla="*/ 6 h 6"/>
                <a:gd name="T8" fmla="*/ 0 w 5"/>
                <a:gd name="T9" fmla="*/ 4 h 6"/>
                <a:gd name="T10" fmla="*/ 1 w 5"/>
                <a:gd name="T11" fmla="*/ 1 h 6"/>
                <a:gd name="T12" fmla="*/ 5 w 5"/>
                <a:gd name="T1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5" y="2"/>
                  </a:moveTo>
                  <a:cubicBezTo>
                    <a:pt x="5" y="3"/>
                    <a:pt x="5" y="4"/>
                    <a:pt x="5" y="6"/>
                  </a:cubicBezTo>
                  <a:cubicBezTo>
                    <a:pt x="4" y="6"/>
                    <a:pt x="2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4" y="0"/>
                    <a:pt x="5" y="2"/>
                  </a:cubicBezTo>
                  <a:close/>
                </a:path>
              </a:pathLst>
            </a:custGeom>
            <a:solidFill>
              <a:srgbClr val="E7D5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31" name="Freeform 630">
              <a:extLst>
                <a:ext uri="{FF2B5EF4-FFF2-40B4-BE49-F238E27FC236}">
                  <a16:creationId xmlns:a16="http://schemas.microsoft.com/office/drawing/2014/main" id="{35CBDF32-C740-88B0-5560-146D21A43E8F}"/>
                </a:ext>
              </a:extLst>
            </p:cNvPr>
            <p:cNvSpPr/>
            <p:nvPr/>
          </p:nvSpPr>
          <p:spPr bwMode="auto">
            <a:xfrm>
              <a:off x="1939926" y="1217613"/>
              <a:ext cx="4763" cy="6350"/>
            </a:xfrm>
            <a:custGeom>
              <a:avLst/>
              <a:gdLst>
                <a:gd name="T0" fmla="*/ 4 w 4"/>
                <a:gd name="T1" fmla="*/ 6 h 6"/>
                <a:gd name="T2" fmla="*/ 0 w 4"/>
                <a:gd name="T3" fmla="*/ 6 h 6"/>
                <a:gd name="T4" fmla="*/ 0 w 4"/>
                <a:gd name="T5" fmla="*/ 1 h 6"/>
                <a:gd name="T6" fmla="*/ 4 w 4"/>
                <a:gd name="T7" fmla="*/ 2 h 6"/>
                <a:gd name="T8" fmla="*/ 4 w 4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4" y="6"/>
                  </a:moveTo>
                  <a:cubicBezTo>
                    <a:pt x="3" y="6"/>
                    <a:pt x="2" y="6"/>
                    <a:pt x="0" y="6"/>
                  </a:cubicBezTo>
                  <a:cubicBezTo>
                    <a:pt x="0" y="4"/>
                    <a:pt x="0" y="3"/>
                    <a:pt x="0" y="1"/>
                  </a:cubicBezTo>
                  <a:cubicBezTo>
                    <a:pt x="2" y="0"/>
                    <a:pt x="3" y="0"/>
                    <a:pt x="4" y="2"/>
                  </a:cubicBezTo>
                  <a:cubicBezTo>
                    <a:pt x="4" y="3"/>
                    <a:pt x="4" y="5"/>
                    <a:pt x="4" y="6"/>
                  </a:cubicBezTo>
                  <a:close/>
                </a:path>
              </a:pathLst>
            </a:custGeom>
            <a:solidFill>
              <a:srgbClr val="B6A5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32" name="Freeform 631">
              <a:extLst>
                <a:ext uri="{FF2B5EF4-FFF2-40B4-BE49-F238E27FC236}">
                  <a16:creationId xmlns:a16="http://schemas.microsoft.com/office/drawing/2014/main" id="{1DD2733A-F0E3-C09B-C809-855FA6CED928}"/>
                </a:ext>
              </a:extLst>
            </p:cNvPr>
            <p:cNvSpPr/>
            <p:nvPr/>
          </p:nvSpPr>
          <p:spPr bwMode="auto">
            <a:xfrm>
              <a:off x="1939926" y="1211263"/>
              <a:ext cx="7938" cy="7938"/>
            </a:xfrm>
            <a:custGeom>
              <a:avLst/>
              <a:gdLst>
                <a:gd name="T0" fmla="*/ 4 w 6"/>
                <a:gd name="T1" fmla="*/ 6 h 6"/>
                <a:gd name="T2" fmla="*/ 0 w 6"/>
                <a:gd name="T3" fmla="*/ 5 h 6"/>
                <a:gd name="T4" fmla="*/ 0 w 6"/>
                <a:gd name="T5" fmla="*/ 2 h 6"/>
                <a:gd name="T6" fmla="*/ 2 w 6"/>
                <a:gd name="T7" fmla="*/ 0 h 6"/>
                <a:gd name="T8" fmla="*/ 5 w 6"/>
                <a:gd name="T9" fmla="*/ 1 h 6"/>
                <a:gd name="T10" fmla="*/ 4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4" y="6"/>
                  </a:moveTo>
                  <a:cubicBezTo>
                    <a:pt x="3" y="6"/>
                    <a:pt x="2" y="6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6" y="3"/>
                    <a:pt x="6" y="4"/>
                    <a:pt x="4" y="6"/>
                  </a:cubicBezTo>
                  <a:close/>
                </a:path>
              </a:pathLst>
            </a:custGeom>
            <a:solidFill>
              <a:srgbClr val="4E3D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33" name="Freeform 632">
              <a:extLst>
                <a:ext uri="{FF2B5EF4-FFF2-40B4-BE49-F238E27FC236}">
                  <a16:creationId xmlns:a16="http://schemas.microsoft.com/office/drawing/2014/main" id="{3E563939-B16E-08DC-CC67-73E88AA329FB}"/>
                </a:ext>
              </a:extLst>
            </p:cNvPr>
            <p:cNvSpPr/>
            <p:nvPr/>
          </p:nvSpPr>
          <p:spPr bwMode="auto">
            <a:xfrm>
              <a:off x="1939926" y="1209675"/>
              <a:ext cx="7938" cy="4763"/>
            </a:xfrm>
            <a:custGeom>
              <a:avLst/>
              <a:gdLst>
                <a:gd name="T0" fmla="*/ 4 w 6"/>
                <a:gd name="T1" fmla="*/ 4 h 4"/>
                <a:gd name="T2" fmla="*/ 0 w 6"/>
                <a:gd name="T3" fmla="*/ 4 h 4"/>
                <a:gd name="T4" fmla="*/ 4 w 6"/>
                <a:gd name="T5" fmla="*/ 0 h 4"/>
                <a:gd name="T6" fmla="*/ 4 w 6"/>
                <a:gd name="T7" fmla="*/ 0 h 4"/>
                <a:gd name="T8" fmla="*/ 5 w 6"/>
                <a:gd name="T9" fmla="*/ 3 h 4"/>
                <a:gd name="T10" fmla="*/ 4 w 6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4" y="4"/>
                  </a:moveTo>
                  <a:cubicBezTo>
                    <a:pt x="3" y="4"/>
                    <a:pt x="2" y="4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"/>
                    <a:pt x="6" y="2"/>
                    <a:pt x="5" y="3"/>
                  </a:cubicBezTo>
                  <a:cubicBezTo>
                    <a:pt x="5" y="3"/>
                    <a:pt x="5" y="4"/>
                    <a:pt x="4" y="4"/>
                  </a:cubicBezTo>
                  <a:close/>
                </a:path>
              </a:pathLst>
            </a:custGeom>
            <a:solidFill>
              <a:srgbClr val="CBB7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34" name="Freeform 633">
              <a:extLst>
                <a:ext uri="{FF2B5EF4-FFF2-40B4-BE49-F238E27FC236}">
                  <a16:creationId xmlns:a16="http://schemas.microsoft.com/office/drawing/2014/main" id="{BF70D6FD-3DED-FE0D-A1A6-70BD19FA9F22}"/>
                </a:ext>
              </a:extLst>
            </p:cNvPr>
            <p:cNvSpPr/>
            <p:nvPr/>
          </p:nvSpPr>
          <p:spPr bwMode="auto">
            <a:xfrm>
              <a:off x="1949451" y="1208088"/>
              <a:ext cx="6350" cy="6350"/>
            </a:xfrm>
            <a:custGeom>
              <a:avLst/>
              <a:gdLst>
                <a:gd name="T0" fmla="*/ 5 w 5"/>
                <a:gd name="T1" fmla="*/ 5 h 5"/>
                <a:gd name="T2" fmla="*/ 1 w 5"/>
                <a:gd name="T3" fmla="*/ 5 h 5"/>
                <a:gd name="T4" fmla="*/ 0 w 5"/>
                <a:gd name="T5" fmla="*/ 2 h 5"/>
                <a:gd name="T6" fmla="*/ 1 w 5"/>
                <a:gd name="T7" fmla="*/ 0 h 5"/>
                <a:gd name="T8" fmla="*/ 1 w 5"/>
                <a:gd name="T9" fmla="*/ 1 h 5"/>
                <a:gd name="T10" fmla="*/ 5 w 5"/>
                <a:gd name="T11" fmla="*/ 1 h 5"/>
                <a:gd name="T12" fmla="*/ 5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5" y="5"/>
                  </a:moveTo>
                  <a:cubicBezTo>
                    <a:pt x="4" y="5"/>
                    <a:pt x="2" y="5"/>
                    <a:pt x="1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2" y="1"/>
                    <a:pt x="4" y="1"/>
                    <a:pt x="5" y="1"/>
                  </a:cubicBezTo>
                  <a:cubicBezTo>
                    <a:pt x="5" y="2"/>
                    <a:pt x="5" y="3"/>
                    <a:pt x="5" y="5"/>
                  </a:cubicBezTo>
                  <a:close/>
                </a:path>
              </a:pathLst>
            </a:custGeom>
            <a:solidFill>
              <a:srgbClr val="AB97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35" name="Freeform 634">
              <a:extLst>
                <a:ext uri="{FF2B5EF4-FFF2-40B4-BE49-F238E27FC236}">
                  <a16:creationId xmlns:a16="http://schemas.microsoft.com/office/drawing/2014/main" id="{CB674625-9E52-E003-0190-D13266F70FD8}"/>
                </a:ext>
              </a:extLst>
            </p:cNvPr>
            <p:cNvSpPr/>
            <p:nvPr/>
          </p:nvSpPr>
          <p:spPr bwMode="auto">
            <a:xfrm>
              <a:off x="1944688" y="1208088"/>
              <a:ext cx="6350" cy="7938"/>
            </a:xfrm>
            <a:custGeom>
              <a:avLst/>
              <a:gdLst>
                <a:gd name="T0" fmla="*/ 4 w 4"/>
                <a:gd name="T1" fmla="*/ 0 h 6"/>
                <a:gd name="T2" fmla="*/ 4 w 4"/>
                <a:gd name="T3" fmla="*/ 5 h 6"/>
                <a:gd name="T4" fmla="*/ 4 w 4"/>
                <a:gd name="T5" fmla="*/ 5 h 6"/>
                <a:gd name="T6" fmla="*/ 0 w 4"/>
                <a:gd name="T7" fmla="*/ 5 h 6"/>
                <a:gd name="T8" fmla="*/ 0 w 4"/>
                <a:gd name="T9" fmla="*/ 5 h 6"/>
                <a:gd name="T10" fmla="*/ 0 w 4"/>
                <a:gd name="T11" fmla="*/ 1 h 6"/>
                <a:gd name="T12" fmla="*/ 4 w 4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cubicBezTo>
                    <a:pt x="4" y="2"/>
                    <a:pt x="4" y="3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6"/>
                    <a:pt x="1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2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655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36" name="Freeform 635">
              <a:extLst>
                <a:ext uri="{FF2B5EF4-FFF2-40B4-BE49-F238E27FC236}">
                  <a16:creationId xmlns:a16="http://schemas.microsoft.com/office/drawing/2014/main" id="{02443677-C12D-B455-087D-077B630F4FDA}"/>
                </a:ext>
              </a:extLst>
            </p:cNvPr>
            <p:cNvSpPr/>
            <p:nvPr/>
          </p:nvSpPr>
          <p:spPr bwMode="auto">
            <a:xfrm>
              <a:off x="1944688" y="1214438"/>
              <a:ext cx="6350" cy="4763"/>
            </a:xfrm>
            <a:custGeom>
              <a:avLst/>
              <a:gdLst>
                <a:gd name="T0" fmla="*/ 0 w 4"/>
                <a:gd name="T1" fmla="*/ 0 h 4"/>
                <a:gd name="T2" fmla="*/ 4 w 4"/>
                <a:gd name="T3" fmla="*/ 0 h 4"/>
                <a:gd name="T4" fmla="*/ 4 w 4"/>
                <a:gd name="T5" fmla="*/ 4 h 4"/>
                <a:gd name="T6" fmla="*/ 0 w 4"/>
                <a:gd name="T7" fmla="*/ 4 h 4"/>
                <a:gd name="T8" fmla="*/ 0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1" y="0"/>
                    <a:pt x="3" y="0"/>
                    <a:pt x="4" y="0"/>
                  </a:cubicBezTo>
                  <a:cubicBezTo>
                    <a:pt x="4" y="1"/>
                    <a:pt x="4" y="2"/>
                    <a:pt x="4" y="4"/>
                  </a:cubicBezTo>
                  <a:cubicBezTo>
                    <a:pt x="3" y="4"/>
                    <a:pt x="1" y="4"/>
                    <a:pt x="0" y="4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AF9E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</p:grpSp>
      <p:grpSp>
        <p:nvGrpSpPr>
          <p:cNvPr id="637" name="Grupo 1175">
            <a:extLst>
              <a:ext uri="{FF2B5EF4-FFF2-40B4-BE49-F238E27FC236}">
                <a16:creationId xmlns:a16="http://schemas.microsoft.com/office/drawing/2014/main" id="{26AFB7E3-339B-C185-1D84-675B8346522A}"/>
              </a:ext>
            </a:extLst>
          </p:cNvPr>
          <p:cNvGrpSpPr/>
          <p:nvPr/>
        </p:nvGrpSpPr>
        <p:grpSpPr>
          <a:xfrm rot="20670546">
            <a:off x="7583983" y="1756856"/>
            <a:ext cx="1017192" cy="297667"/>
            <a:chOff x="5719763" y="1174750"/>
            <a:chExt cx="819149" cy="239713"/>
          </a:xfrm>
        </p:grpSpPr>
        <p:sp>
          <p:nvSpPr>
            <p:cNvPr id="638" name="Freeform 639">
              <a:extLst>
                <a:ext uri="{FF2B5EF4-FFF2-40B4-BE49-F238E27FC236}">
                  <a16:creationId xmlns:a16="http://schemas.microsoft.com/office/drawing/2014/main" id="{CA53D540-8832-8DFF-8CAD-274AB69024A4}"/>
                </a:ext>
              </a:extLst>
            </p:cNvPr>
            <p:cNvSpPr/>
            <p:nvPr/>
          </p:nvSpPr>
          <p:spPr bwMode="auto">
            <a:xfrm>
              <a:off x="5929313" y="1277938"/>
              <a:ext cx="290512" cy="95250"/>
            </a:xfrm>
            <a:custGeom>
              <a:avLst/>
              <a:gdLst>
                <a:gd name="T0" fmla="*/ 138 w 230"/>
                <a:gd name="T1" fmla="*/ 57 h 75"/>
                <a:gd name="T2" fmla="*/ 122 w 230"/>
                <a:gd name="T3" fmla="*/ 62 h 75"/>
                <a:gd name="T4" fmla="*/ 103 w 230"/>
                <a:gd name="T5" fmla="*/ 69 h 75"/>
                <a:gd name="T6" fmla="*/ 79 w 230"/>
                <a:gd name="T7" fmla="*/ 74 h 75"/>
                <a:gd name="T8" fmla="*/ 58 w 230"/>
                <a:gd name="T9" fmla="*/ 70 h 75"/>
                <a:gd name="T10" fmla="*/ 31 w 230"/>
                <a:gd name="T11" fmla="*/ 62 h 75"/>
                <a:gd name="T12" fmla="*/ 9 w 230"/>
                <a:gd name="T13" fmla="*/ 56 h 75"/>
                <a:gd name="T14" fmla="*/ 3 w 230"/>
                <a:gd name="T15" fmla="*/ 45 h 75"/>
                <a:gd name="T16" fmla="*/ 20 w 230"/>
                <a:gd name="T17" fmla="*/ 41 h 75"/>
                <a:gd name="T18" fmla="*/ 25 w 230"/>
                <a:gd name="T19" fmla="*/ 43 h 75"/>
                <a:gd name="T20" fmla="*/ 30 w 230"/>
                <a:gd name="T21" fmla="*/ 44 h 75"/>
                <a:gd name="T22" fmla="*/ 25 w 230"/>
                <a:gd name="T23" fmla="*/ 40 h 75"/>
                <a:gd name="T24" fmla="*/ 39 w 230"/>
                <a:gd name="T25" fmla="*/ 34 h 75"/>
                <a:gd name="T26" fmla="*/ 56 w 230"/>
                <a:gd name="T27" fmla="*/ 38 h 75"/>
                <a:gd name="T28" fmla="*/ 62 w 230"/>
                <a:gd name="T29" fmla="*/ 30 h 75"/>
                <a:gd name="T30" fmla="*/ 67 w 230"/>
                <a:gd name="T31" fmla="*/ 24 h 75"/>
                <a:gd name="T32" fmla="*/ 89 w 230"/>
                <a:gd name="T33" fmla="*/ 19 h 75"/>
                <a:gd name="T34" fmla="*/ 97 w 230"/>
                <a:gd name="T35" fmla="*/ 17 h 75"/>
                <a:gd name="T36" fmla="*/ 104 w 230"/>
                <a:gd name="T37" fmla="*/ 16 h 75"/>
                <a:gd name="T38" fmla="*/ 114 w 230"/>
                <a:gd name="T39" fmla="*/ 9 h 75"/>
                <a:gd name="T40" fmla="*/ 119 w 230"/>
                <a:gd name="T41" fmla="*/ 8 h 75"/>
                <a:gd name="T42" fmla="*/ 136 w 230"/>
                <a:gd name="T43" fmla="*/ 6 h 75"/>
                <a:gd name="T44" fmla="*/ 152 w 230"/>
                <a:gd name="T45" fmla="*/ 1 h 75"/>
                <a:gd name="T46" fmla="*/ 177 w 230"/>
                <a:gd name="T47" fmla="*/ 1 h 75"/>
                <a:gd name="T48" fmla="*/ 183 w 230"/>
                <a:gd name="T49" fmla="*/ 3 h 75"/>
                <a:gd name="T50" fmla="*/ 218 w 230"/>
                <a:gd name="T51" fmla="*/ 20 h 75"/>
                <a:gd name="T52" fmla="*/ 227 w 230"/>
                <a:gd name="T53" fmla="*/ 34 h 75"/>
                <a:gd name="T54" fmla="*/ 226 w 230"/>
                <a:gd name="T55" fmla="*/ 34 h 75"/>
                <a:gd name="T56" fmla="*/ 199 w 230"/>
                <a:gd name="T57" fmla="*/ 39 h 75"/>
                <a:gd name="T58" fmla="*/ 182 w 230"/>
                <a:gd name="T59" fmla="*/ 43 h 75"/>
                <a:gd name="T60" fmla="*/ 157 w 230"/>
                <a:gd name="T61" fmla="*/ 48 h 75"/>
                <a:gd name="T62" fmla="*/ 138 w 230"/>
                <a:gd name="T63" fmla="*/ 5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0" h="75">
                  <a:moveTo>
                    <a:pt x="138" y="57"/>
                  </a:moveTo>
                  <a:cubicBezTo>
                    <a:pt x="134" y="62"/>
                    <a:pt x="128" y="63"/>
                    <a:pt x="122" y="62"/>
                  </a:cubicBezTo>
                  <a:cubicBezTo>
                    <a:pt x="117" y="66"/>
                    <a:pt x="107" y="60"/>
                    <a:pt x="103" y="69"/>
                  </a:cubicBezTo>
                  <a:cubicBezTo>
                    <a:pt x="95" y="71"/>
                    <a:pt x="87" y="72"/>
                    <a:pt x="79" y="74"/>
                  </a:cubicBezTo>
                  <a:cubicBezTo>
                    <a:pt x="72" y="72"/>
                    <a:pt x="65" y="73"/>
                    <a:pt x="58" y="70"/>
                  </a:cubicBezTo>
                  <a:cubicBezTo>
                    <a:pt x="49" y="67"/>
                    <a:pt x="37" y="75"/>
                    <a:pt x="31" y="62"/>
                  </a:cubicBezTo>
                  <a:cubicBezTo>
                    <a:pt x="24" y="59"/>
                    <a:pt x="16" y="59"/>
                    <a:pt x="9" y="56"/>
                  </a:cubicBezTo>
                  <a:cubicBezTo>
                    <a:pt x="5" y="53"/>
                    <a:pt x="0" y="51"/>
                    <a:pt x="3" y="45"/>
                  </a:cubicBezTo>
                  <a:cubicBezTo>
                    <a:pt x="8" y="41"/>
                    <a:pt x="14" y="41"/>
                    <a:pt x="20" y="41"/>
                  </a:cubicBezTo>
                  <a:cubicBezTo>
                    <a:pt x="22" y="42"/>
                    <a:pt x="23" y="42"/>
                    <a:pt x="25" y="43"/>
                  </a:cubicBezTo>
                  <a:cubicBezTo>
                    <a:pt x="27" y="43"/>
                    <a:pt x="28" y="45"/>
                    <a:pt x="30" y="44"/>
                  </a:cubicBezTo>
                  <a:cubicBezTo>
                    <a:pt x="28" y="43"/>
                    <a:pt x="26" y="43"/>
                    <a:pt x="25" y="40"/>
                  </a:cubicBezTo>
                  <a:cubicBezTo>
                    <a:pt x="28" y="33"/>
                    <a:pt x="34" y="34"/>
                    <a:pt x="39" y="34"/>
                  </a:cubicBezTo>
                  <a:cubicBezTo>
                    <a:pt x="45" y="35"/>
                    <a:pt x="50" y="39"/>
                    <a:pt x="56" y="38"/>
                  </a:cubicBezTo>
                  <a:cubicBezTo>
                    <a:pt x="59" y="36"/>
                    <a:pt x="61" y="33"/>
                    <a:pt x="62" y="30"/>
                  </a:cubicBezTo>
                  <a:cubicBezTo>
                    <a:pt x="63" y="28"/>
                    <a:pt x="65" y="26"/>
                    <a:pt x="67" y="24"/>
                  </a:cubicBezTo>
                  <a:cubicBezTo>
                    <a:pt x="74" y="20"/>
                    <a:pt x="83" y="27"/>
                    <a:pt x="89" y="19"/>
                  </a:cubicBezTo>
                  <a:cubicBezTo>
                    <a:pt x="92" y="18"/>
                    <a:pt x="94" y="18"/>
                    <a:pt x="97" y="17"/>
                  </a:cubicBezTo>
                  <a:cubicBezTo>
                    <a:pt x="99" y="17"/>
                    <a:pt x="102" y="17"/>
                    <a:pt x="104" y="16"/>
                  </a:cubicBezTo>
                  <a:cubicBezTo>
                    <a:pt x="108" y="15"/>
                    <a:pt x="110" y="11"/>
                    <a:pt x="114" y="9"/>
                  </a:cubicBezTo>
                  <a:cubicBezTo>
                    <a:pt x="115" y="8"/>
                    <a:pt x="117" y="8"/>
                    <a:pt x="119" y="8"/>
                  </a:cubicBezTo>
                  <a:cubicBezTo>
                    <a:pt x="125" y="9"/>
                    <a:pt x="130" y="9"/>
                    <a:pt x="136" y="6"/>
                  </a:cubicBezTo>
                  <a:cubicBezTo>
                    <a:pt x="141" y="4"/>
                    <a:pt x="147" y="2"/>
                    <a:pt x="152" y="1"/>
                  </a:cubicBezTo>
                  <a:cubicBezTo>
                    <a:pt x="160" y="0"/>
                    <a:pt x="169" y="0"/>
                    <a:pt x="177" y="1"/>
                  </a:cubicBezTo>
                  <a:cubicBezTo>
                    <a:pt x="179" y="2"/>
                    <a:pt x="181" y="2"/>
                    <a:pt x="183" y="3"/>
                  </a:cubicBezTo>
                  <a:cubicBezTo>
                    <a:pt x="194" y="9"/>
                    <a:pt x="206" y="14"/>
                    <a:pt x="218" y="20"/>
                  </a:cubicBezTo>
                  <a:cubicBezTo>
                    <a:pt x="224" y="23"/>
                    <a:pt x="230" y="25"/>
                    <a:pt x="227" y="34"/>
                  </a:cubicBezTo>
                  <a:cubicBezTo>
                    <a:pt x="226" y="34"/>
                    <a:pt x="226" y="34"/>
                    <a:pt x="226" y="34"/>
                  </a:cubicBezTo>
                  <a:cubicBezTo>
                    <a:pt x="217" y="37"/>
                    <a:pt x="208" y="36"/>
                    <a:pt x="199" y="39"/>
                  </a:cubicBezTo>
                  <a:cubicBezTo>
                    <a:pt x="193" y="39"/>
                    <a:pt x="188" y="41"/>
                    <a:pt x="182" y="43"/>
                  </a:cubicBezTo>
                  <a:cubicBezTo>
                    <a:pt x="174" y="48"/>
                    <a:pt x="166" y="48"/>
                    <a:pt x="157" y="48"/>
                  </a:cubicBezTo>
                  <a:cubicBezTo>
                    <a:pt x="147" y="43"/>
                    <a:pt x="145" y="54"/>
                    <a:pt x="138" y="57"/>
                  </a:cubicBezTo>
                  <a:close/>
                </a:path>
              </a:pathLst>
            </a:custGeom>
            <a:solidFill>
              <a:srgbClr val="C1B0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39" name="Freeform 640">
              <a:extLst>
                <a:ext uri="{FF2B5EF4-FFF2-40B4-BE49-F238E27FC236}">
                  <a16:creationId xmlns:a16="http://schemas.microsoft.com/office/drawing/2014/main" id="{F222C5B0-90D8-A2E7-13D4-4173E18C389C}"/>
                </a:ext>
              </a:extLst>
            </p:cNvPr>
            <p:cNvSpPr/>
            <p:nvPr/>
          </p:nvSpPr>
          <p:spPr bwMode="auto">
            <a:xfrm>
              <a:off x="6300788" y="1220788"/>
              <a:ext cx="115887" cy="66675"/>
            </a:xfrm>
            <a:custGeom>
              <a:avLst/>
              <a:gdLst>
                <a:gd name="T0" fmla="*/ 86 w 92"/>
                <a:gd name="T1" fmla="*/ 41 h 52"/>
                <a:gd name="T2" fmla="*/ 55 w 92"/>
                <a:gd name="T3" fmla="*/ 50 h 52"/>
                <a:gd name="T4" fmla="*/ 46 w 92"/>
                <a:gd name="T5" fmla="*/ 52 h 52"/>
                <a:gd name="T6" fmla="*/ 16 w 92"/>
                <a:gd name="T7" fmla="*/ 36 h 52"/>
                <a:gd name="T8" fmla="*/ 0 w 92"/>
                <a:gd name="T9" fmla="*/ 20 h 52"/>
                <a:gd name="T10" fmla="*/ 10 w 92"/>
                <a:gd name="T11" fmla="*/ 10 h 52"/>
                <a:gd name="T12" fmla="*/ 36 w 92"/>
                <a:gd name="T13" fmla="*/ 8 h 52"/>
                <a:gd name="T14" fmla="*/ 53 w 92"/>
                <a:gd name="T15" fmla="*/ 0 h 52"/>
                <a:gd name="T16" fmla="*/ 58 w 92"/>
                <a:gd name="T17" fmla="*/ 1 h 52"/>
                <a:gd name="T18" fmla="*/ 63 w 92"/>
                <a:gd name="T19" fmla="*/ 10 h 52"/>
                <a:gd name="T20" fmla="*/ 89 w 92"/>
                <a:gd name="T21" fmla="*/ 32 h 52"/>
                <a:gd name="T22" fmla="*/ 86 w 92"/>
                <a:gd name="T23" fmla="*/ 4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2" h="52">
                  <a:moveTo>
                    <a:pt x="86" y="41"/>
                  </a:moveTo>
                  <a:cubicBezTo>
                    <a:pt x="76" y="47"/>
                    <a:pt x="66" y="51"/>
                    <a:pt x="55" y="50"/>
                  </a:cubicBezTo>
                  <a:cubicBezTo>
                    <a:pt x="52" y="51"/>
                    <a:pt x="49" y="52"/>
                    <a:pt x="46" y="52"/>
                  </a:cubicBezTo>
                  <a:cubicBezTo>
                    <a:pt x="35" y="48"/>
                    <a:pt x="26" y="42"/>
                    <a:pt x="16" y="36"/>
                  </a:cubicBezTo>
                  <a:cubicBezTo>
                    <a:pt x="10" y="31"/>
                    <a:pt x="2" y="29"/>
                    <a:pt x="0" y="20"/>
                  </a:cubicBezTo>
                  <a:cubicBezTo>
                    <a:pt x="1" y="15"/>
                    <a:pt x="6" y="12"/>
                    <a:pt x="10" y="10"/>
                  </a:cubicBezTo>
                  <a:cubicBezTo>
                    <a:pt x="19" y="8"/>
                    <a:pt x="28" y="9"/>
                    <a:pt x="36" y="8"/>
                  </a:cubicBezTo>
                  <a:cubicBezTo>
                    <a:pt x="43" y="9"/>
                    <a:pt x="47" y="3"/>
                    <a:pt x="53" y="0"/>
                  </a:cubicBezTo>
                  <a:cubicBezTo>
                    <a:pt x="54" y="0"/>
                    <a:pt x="56" y="0"/>
                    <a:pt x="58" y="1"/>
                  </a:cubicBezTo>
                  <a:cubicBezTo>
                    <a:pt x="61" y="3"/>
                    <a:pt x="63" y="6"/>
                    <a:pt x="63" y="10"/>
                  </a:cubicBezTo>
                  <a:cubicBezTo>
                    <a:pt x="62" y="28"/>
                    <a:pt x="81" y="24"/>
                    <a:pt x="89" y="32"/>
                  </a:cubicBezTo>
                  <a:cubicBezTo>
                    <a:pt x="92" y="37"/>
                    <a:pt x="89" y="39"/>
                    <a:pt x="86" y="41"/>
                  </a:cubicBezTo>
                  <a:close/>
                </a:path>
              </a:pathLst>
            </a:custGeom>
            <a:solidFill>
              <a:srgbClr val="C0AE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40" name="Freeform 641">
              <a:extLst>
                <a:ext uri="{FF2B5EF4-FFF2-40B4-BE49-F238E27FC236}">
                  <a16:creationId xmlns:a16="http://schemas.microsoft.com/office/drawing/2014/main" id="{04ED98F0-95E6-86D6-B7F8-27C4D114EDA7}"/>
                </a:ext>
              </a:extLst>
            </p:cNvPr>
            <p:cNvSpPr/>
            <p:nvPr/>
          </p:nvSpPr>
          <p:spPr bwMode="auto">
            <a:xfrm>
              <a:off x="5776913" y="1303338"/>
              <a:ext cx="206375" cy="82550"/>
            </a:xfrm>
            <a:custGeom>
              <a:avLst/>
              <a:gdLst>
                <a:gd name="T0" fmla="*/ 54 w 163"/>
                <a:gd name="T1" fmla="*/ 49 h 64"/>
                <a:gd name="T2" fmla="*/ 52 w 163"/>
                <a:gd name="T3" fmla="*/ 49 h 64"/>
                <a:gd name="T4" fmla="*/ 51 w 163"/>
                <a:gd name="T5" fmla="*/ 49 h 64"/>
                <a:gd name="T6" fmla="*/ 27 w 163"/>
                <a:gd name="T7" fmla="*/ 58 h 64"/>
                <a:gd name="T8" fmla="*/ 7 w 163"/>
                <a:gd name="T9" fmla="*/ 64 h 64"/>
                <a:gd name="T10" fmla="*/ 2 w 163"/>
                <a:gd name="T11" fmla="*/ 62 h 64"/>
                <a:gd name="T12" fmla="*/ 15 w 163"/>
                <a:gd name="T13" fmla="*/ 44 h 64"/>
                <a:gd name="T14" fmla="*/ 14 w 163"/>
                <a:gd name="T15" fmla="*/ 45 h 64"/>
                <a:gd name="T16" fmla="*/ 34 w 163"/>
                <a:gd name="T17" fmla="*/ 32 h 64"/>
                <a:gd name="T18" fmla="*/ 39 w 163"/>
                <a:gd name="T19" fmla="*/ 29 h 64"/>
                <a:gd name="T20" fmla="*/ 59 w 163"/>
                <a:gd name="T21" fmla="*/ 26 h 64"/>
                <a:gd name="T22" fmla="*/ 79 w 163"/>
                <a:gd name="T23" fmla="*/ 18 h 64"/>
                <a:gd name="T24" fmla="*/ 106 w 163"/>
                <a:gd name="T25" fmla="*/ 9 h 64"/>
                <a:gd name="T26" fmla="*/ 129 w 163"/>
                <a:gd name="T27" fmla="*/ 4 h 64"/>
                <a:gd name="T28" fmla="*/ 153 w 163"/>
                <a:gd name="T29" fmla="*/ 0 h 64"/>
                <a:gd name="T30" fmla="*/ 161 w 163"/>
                <a:gd name="T31" fmla="*/ 3 h 64"/>
                <a:gd name="T32" fmla="*/ 163 w 163"/>
                <a:gd name="T33" fmla="*/ 9 h 64"/>
                <a:gd name="T34" fmla="*/ 139 w 163"/>
                <a:gd name="T35" fmla="*/ 21 h 64"/>
                <a:gd name="T36" fmla="*/ 116 w 163"/>
                <a:gd name="T37" fmla="*/ 29 h 64"/>
                <a:gd name="T38" fmla="*/ 111 w 163"/>
                <a:gd name="T39" fmla="*/ 31 h 64"/>
                <a:gd name="T40" fmla="*/ 90 w 163"/>
                <a:gd name="T41" fmla="*/ 36 h 64"/>
                <a:gd name="T42" fmla="*/ 73 w 163"/>
                <a:gd name="T43" fmla="*/ 40 h 64"/>
                <a:gd name="T44" fmla="*/ 54 w 163"/>
                <a:gd name="T45" fmla="*/ 4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3" h="64">
                  <a:moveTo>
                    <a:pt x="54" y="49"/>
                  </a:moveTo>
                  <a:cubicBezTo>
                    <a:pt x="52" y="49"/>
                    <a:pt x="52" y="49"/>
                    <a:pt x="52" y="49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43" y="52"/>
                    <a:pt x="35" y="55"/>
                    <a:pt x="27" y="58"/>
                  </a:cubicBezTo>
                  <a:cubicBezTo>
                    <a:pt x="20" y="61"/>
                    <a:pt x="14" y="64"/>
                    <a:pt x="7" y="64"/>
                  </a:cubicBezTo>
                  <a:cubicBezTo>
                    <a:pt x="5" y="64"/>
                    <a:pt x="4" y="63"/>
                    <a:pt x="2" y="62"/>
                  </a:cubicBezTo>
                  <a:cubicBezTo>
                    <a:pt x="0" y="51"/>
                    <a:pt x="11" y="50"/>
                    <a:pt x="15" y="44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9" y="38"/>
                    <a:pt x="28" y="36"/>
                    <a:pt x="34" y="32"/>
                  </a:cubicBezTo>
                  <a:cubicBezTo>
                    <a:pt x="35" y="29"/>
                    <a:pt x="36" y="28"/>
                    <a:pt x="39" y="29"/>
                  </a:cubicBezTo>
                  <a:cubicBezTo>
                    <a:pt x="46" y="31"/>
                    <a:pt x="52" y="26"/>
                    <a:pt x="59" y="26"/>
                  </a:cubicBezTo>
                  <a:cubicBezTo>
                    <a:pt x="65" y="22"/>
                    <a:pt x="73" y="23"/>
                    <a:pt x="79" y="18"/>
                  </a:cubicBezTo>
                  <a:cubicBezTo>
                    <a:pt x="87" y="12"/>
                    <a:pt x="97" y="12"/>
                    <a:pt x="106" y="9"/>
                  </a:cubicBezTo>
                  <a:cubicBezTo>
                    <a:pt x="114" y="8"/>
                    <a:pt x="122" y="6"/>
                    <a:pt x="129" y="4"/>
                  </a:cubicBezTo>
                  <a:cubicBezTo>
                    <a:pt x="137" y="4"/>
                    <a:pt x="145" y="0"/>
                    <a:pt x="153" y="0"/>
                  </a:cubicBezTo>
                  <a:cubicBezTo>
                    <a:pt x="156" y="1"/>
                    <a:pt x="159" y="2"/>
                    <a:pt x="161" y="3"/>
                  </a:cubicBezTo>
                  <a:cubicBezTo>
                    <a:pt x="163" y="5"/>
                    <a:pt x="163" y="7"/>
                    <a:pt x="163" y="9"/>
                  </a:cubicBezTo>
                  <a:cubicBezTo>
                    <a:pt x="157" y="16"/>
                    <a:pt x="145" y="13"/>
                    <a:pt x="139" y="21"/>
                  </a:cubicBezTo>
                  <a:cubicBezTo>
                    <a:pt x="130" y="21"/>
                    <a:pt x="121" y="19"/>
                    <a:pt x="116" y="29"/>
                  </a:cubicBezTo>
                  <a:cubicBezTo>
                    <a:pt x="114" y="30"/>
                    <a:pt x="113" y="31"/>
                    <a:pt x="111" y="31"/>
                  </a:cubicBezTo>
                  <a:cubicBezTo>
                    <a:pt x="104" y="32"/>
                    <a:pt x="97" y="33"/>
                    <a:pt x="90" y="36"/>
                  </a:cubicBezTo>
                  <a:cubicBezTo>
                    <a:pt x="84" y="37"/>
                    <a:pt x="78" y="37"/>
                    <a:pt x="73" y="40"/>
                  </a:cubicBezTo>
                  <a:cubicBezTo>
                    <a:pt x="67" y="43"/>
                    <a:pt x="60" y="45"/>
                    <a:pt x="54" y="49"/>
                  </a:cubicBezTo>
                  <a:close/>
                </a:path>
              </a:pathLst>
            </a:custGeom>
            <a:solidFill>
              <a:srgbClr val="D6BA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41" name="Freeform 642">
              <a:extLst>
                <a:ext uri="{FF2B5EF4-FFF2-40B4-BE49-F238E27FC236}">
                  <a16:creationId xmlns:a16="http://schemas.microsoft.com/office/drawing/2014/main" id="{FB3B764D-157D-F02B-B4E3-D2DDFF3449DB}"/>
                </a:ext>
              </a:extLst>
            </p:cNvPr>
            <p:cNvSpPr/>
            <p:nvPr/>
          </p:nvSpPr>
          <p:spPr bwMode="auto">
            <a:xfrm>
              <a:off x="6159500" y="1254125"/>
              <a:ext cx="103187" cy="66675"/>
            </a:xfrm>
            <a:custGeom>
              <a:avLst/>
              <a:gdLst>
                <a:gd name="T0" fmla="*/ 45 w 81"/>
                <a:gd name="T1" fmla="*/ 52 h 52"/>
                <a:gd name="T2" fmla="*/ 11 w 81"/>
                <a:gd name="T3" fmla="*/ 32 h 52"/>
                <a:gd name="T4" fmla="*/ 0 w 81"/>
                <a:gd name="T5" fmla="*/ 25 h 52"/>
                <a:gd name="T6" fmla="*/ 6 w 81"/>
                <a:gd name="T7" fmla="*/ 20 h 52"/>
                <a:gd name="T8" fmla="*/ 14 w 81"/>
                <a:gd name="T9" fmla="*/ 15 h 52"/>
                <a:gd name="T10" fmla="*/ 35 w 81"/>
                <a:gd name="T11" fmla="*/ 6 h 52"/>
                <a:gd name="T12" fmla="*/ 49 w 81"/>
                <a:gd name="T13" fmla="*/ 1 h 52"/>
                <a:gd name="T14" fmla="*/ 62 w 81"/>
                <a:gd name="T15" fmla="*/ 3 h 52"/>
                <a:gd name="T16" fmla="*/ 70 w 81"/>
                <a:gd name="T17" fmla="*/ 9 h 52"/>
                <a:gd name="T18" fmla="*/ 74 w 81"/>
                <a:gd name="T19" fmla="*/ 13 h 52"/>
                <a:gd name="T20" fmla="*/ 63 w 81"/>
                <a:gd name="T21" fmla="*/ 27 h 52"/>
                <a:gd name="T22" fmla="*/ 81 w 81"/>
                <a:gd name="T23" fmla="*/ 42 h 52"/>
                <a:gd name="T24" fmla="*/ 56 w 81"/>
                <a:gd name="T25" fmla="*/ 48 h 52"/>
                <a:gd name="T26" fmla="*/ 45 w 81"/>
                <a:gd name="T2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1" h="52">
                  <a:moveTo>
                    <a:pt x="45" y="52"/>
                  </a:moveTo>
                  <a:cubicBezTo>
                    <a:pt x="37" y="41"/>
                    <a:pt x="23" y="38"/>
                    <a:pt x="11" y="32"/>
                  </a:cubicBezTo>
                  <a:cubicBezTo>
                    <a:pt x="7" y="30"/>
                    <a:pt x="3" y="29"/>
                    <a:pt x="0" y="25"/>
                  </a:cubicBezTo>
                  <a:cubicBezTo>
                    <a:pt x="1" y="22"/>
                    <a:pt x="3" y="21"/>
                    <a:pt x="6" y="20"/>
                  </a:cubicBezTo>
                  <a:cubicBezTo>
                    <a:pt x="9" y="19"/>
                    <a:pt x="12" y="18"/>
                    <a:pt x="14" y="15"/>
                  </a:cubicBezTo>
                  <a:cubicBezTo>
                    <a:pt x="19" y="6"/>
                    <a:pt x="26" y="3"/>
                    <a:pt x="35" y="6"/>
                  </a:cubicBezTo>
                  <a:cubicBezTo>
                    <a:pt x="41" y="7"/>
                    <a:pt x="45" y="3"/>
                    <a:pt x="49" y="1"/>
                  </a:cubicBezTo>
                  <a:cubicBezTo>
                    <a:pt x="54" y="0"/>
                    <a:pt x="58" y="1"/>
                    <a:pt x="62" y="3"/>
                  </a:cubicBezTo>
                  <a:cubicBezTo>
                    <a:pt x="64" y="5"/>
                    <a:pt x="67" y="7"/>
                    <a:pt x="70" y="9"/>
                  </a:cubicBezTo>
                  <a:cubicBezTo>
                    <a:pt x="72" y="10"/>
                    <a:pt x="73" y="11"/>
                    <a:pt x="74" y="13"/>
                  </a:cubicBezTo>
                  <a:cubicBezTo>
                    <a:pt x="74" y="21"/>
                    <a:pt x="69" y="25"/>
                    <a:pt x="63" y="27"/>
                  </a:cubicBezTo>
                  <a:cubicBezTo>
                    <a:pt x="68" y="35"/>
                    <a:pt x="79" y="33"/>
                    <a:pt x="81" y="42"/>
                  </a:cubicBezTo>
                  <a:cubicBezTo>
                    <a:pt x="73" y="48"/>
                    <a:pt x="64" y="47"/>
                    <a:pt x="56" y="48"/>
                  </a:cubicBezTo>
                  <a:cubicBezTo>
                    <a:pt x="52" y="49"/>
                    <a:pt x="49" y="51"/>
                    <a:pt x="45" y="52"/>
                  </a:cubicBezTo>
                  <a:close/>
                </a:path>
              </a:pathLst>
            </a:custGeom>
            <a:solidFill>
              <a:srgbClr val="D1BF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42" name="Freeform 643">
              <a:extLst>
                <a:ext uri="{FF2B5EF4-FFF2-40B4-BE49-F238E27FC236}">
                  <a16:creationId xmlns:a16="http://schemas.microsoft.com/office/drawing/2014/main" id="{A4F227BA-26FF-5D37-BD95-6DAB1D19DC7D}"/>
                </a:ext>
              </a:extLst>
            </p:cNvPr>
            <p:cNvSpPr/>
            <p:nvPr/>
          </p:nvSpPr>
          <p:spPr bwMode="auto">
            <a:xfrm>
              <a:off x="6362700" y="1198563"/>
              <a:ext cx="146050" cy="66675"/>
            </a:xfrm>
            <a:custGeom>
              <a:avLst/>
              <a:gdLst>
                <a:gd name="T0" fmla="*/ 39 w 116"/>
                <a:gd name="T1" fmla="*/ 51 h 52"/>
                <a:gd name="T2" fmla="*/ 12 w 116"/>
                <a:gd name="T3" fmla="*/ 41 h 52"/>
                <a:gd name="T4" fmla="*/ 12 w 116"/>
                <a:gd name="T5" fmla="*/ 26 h 52"/>
                <a:gd name="T6" fmla="*/ 23 w 116"/>
                <a:gd name="T7" fmla="*/ 24 h 52"/>
                <a:gd name="T8" fmla="*/ 32 w 116"/>
                <a:gd name="T9" fmla="*/ 25 h 52"/>
                <a:gd name="T10" fmla="*/ 62 w 116"/>
                <a:gd name="T11" fmla="*/ 26 h 52"/>
                <a:gd name="T12" fmla="*/ 66 w 116"/>
                <a:gd name="T13" fmla="*/ 25 h 52"/>
                <a:gd name="T14" fmla="*/ 65 w 116"/>
                <a:gd name="T15" fmla="*/ 25 h 52"/>
                <a:gd name="T16" fmla="*/ 51 w 116"/>
                <a:gd name="T17" fmla="*/ 25 h 52"/>
                <a:gd name="T18" fmla="*/ 47 w 116"/>
                <a:gd name="T19" fmla="*/ 15 h 52"/>
                <a:gd name="T20" fmla="*/ 72 w 116"/>
                <a:gd name="T21" fmla="*/ 11 h 52"/>
                <a:gd name="T22" fmla="*/ 97 w 116"/>
                <a:gd name="T23" fmla="*/ 6 h 52"/>
                <a:gd name="T24" fmla="*/ 103 w 116"/>
                <a:gd name="T25" fmla="*/ 4 h 52"/>
                <a:gd name="T26" fmla="*/ 116 w 116"/>
                <a:gd name="T27" fmla="*/ 11 h 52"/>
                <a:gd name="T28" fmla="*/ 97 w 116"/>
                <a:gd name="T29" fmla="*/ 27 h 52"/>
                <a:gd name="T30" fmla="*/ 82 w 116"/>
                <a:gd name="T31" fmla="*/ 36 h 52"/>
                <a:gd name="T32" fmla="*/ 68 w 116"/>
                <a:gd name="T33" fmla="*/ 43 h 52"/>
                <a:gd name="T34" fmla="*/ 63 w 116"/>
                <a:gd name="T35" fmla="*/ 47 h 52"/>
                <a:gd name="T36" fmla="*/ 39 w 116"/>
                <a:gd name="T37" fmla="*/ 5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5" h="52">
                  <a:moveTo>
                    <a:pt x="39" y="51"/>
                  </a:moveTo>
                  <a:cubicBezTo>
                    <a:pt x="29" y="52"/>
                    <a:pt x="21" y="44"/>
                    <a:pt x="12" y="41"/>
                  </a:cubicBezTo>
                  <a:cubicBezTo>
                    <a:pt x="0" y="35"/>
                    <a:pt x="10" y="31"/>
                    <a:pt x="12" y="26"/>
                  </a:cubicBezTo>
                  <a:cubicBezTo>
                    <a:pt x="15" y="23"/>
                    <a:pt x="19" y="23"/>
                    <a:pt x="23" y="24"/>
                  </a:cubicBezTo>
                  <a:cubicBezTo>
                    <a:pt x="26" y="24"/>
                    <a:pt x="29" y="25"/>
                    <a:pt x="32" y="25"/>
                  </a:cubicBezTo>
                  <a:cubicBezTo>
                    <a:pt x="42" y="25"/>
                    <a:pt x="52" y="28"/>
                    <a:pt x="62" y="26"/>
                  </a:cubicBezTo>
                  <a:cubicBezTo>
                    <a:pt x="63" y="25"/>
                    <a:pt x="65" y="26"/>
                    <a:pt x="66" y="25"/>
                  </a:cubicBezTo>
                  <a:cubicBezTo>
                    <a:pt x="67" y="24"/>
                    <a:pt x="67" y="24"/>
                    <a:pt x="65" y="25"/>
                  </a:cubicBezTo>
                  <a:cubicBezTo>
                    <a:pt x="60" y="26"/>
                    <a:pt x="55" y="27"/>
                    <a:pt x="51" y="25"/>
                  </a:cubicBezTo>
                  <a:cubicBezTo>
                    <a:pt x="47" y="23"/>
                    <a:pt x="45" y="20"/>
                    <a:pt x="47" y="15"/>
                  </a:cubicBezTo>
                  <a:cubicBezTo>
                    <a:pt x="55" y="11"/>
                    <a:pt x="64" y="14"/>
                    <a:pt x="72" y="11"/>
                  </a:cubicBezTo>
                  <a:cubicBezTo>
                    <a:pt x="80" y="9"/>
                    <a:pt x="89" y="12"/>
                    <a:pt x="97" y="6"/>
                  </a:cubicBezTo>
                  <a:cubicBezTo>
                    <a:pt x="99" y="5"/>
                    <a:pt x="101" y="4"/>
                    <a:pt x="103" y="4"/>
                  </a:cubicBezTo>
                  <a:cubicBezTo>
                    <a:pt x="108" y="4"/>
                    <a:pt x="116" y="0"/>
                    <a:pt x="116" y="11"/>
                  </a:cubicBezTo>
                  <a:cubicBezTo>
                    <a:pt x="112" y="20"/>
                    <a:pt x="104" y="22"/>
                    <a:pt x="97" y="27"/>
                  </a:cubicBezTo>
                  <a:cubicBezTo>
                    <a:pt x="91" y="29"/>
                    <a:pt x="87" y="34"/>
                    <a:pt x="82" y="36"/>
                  </a:cubicBezTo>
                  <a:cubicBezTo>
                    <a:pt x="77" y="39"/>
                    <a:pt x="73" y="41"/>
                    <a:pt x="68" y="43"/>
                  </a:cubicBezTo>
                  <a:cubicBezTo>
                    <a:pt x="66" y="44"/>
                    <a:pt x="65" y="46"/>
                    <a:pt x="63" y="47"/>
                  </a:cubicBezTo>
                  <a:cubicBezTo>
                    <a:pt x="55" y="46"/>
                    <a:pt x="47" y="47"/>
                    <a:pt x="39" y="51"/>
                  </a:cubicBezTo>
                  <a:close/>
                </a:path>
              </a:pathLst>
            </a:custGeom>
            <a:solidFill>
              <a:srgbClr val="D7C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43" name="Freeform 644">
              <a:extLst>
                <a:ext uri="{FF2B5EF4-FFF2-40B4-BE49-F238E27FC236}">
                  <a16:creationId xmlns:a16="http://schemas.microsoft.com/office/drawing/2014/main" id="{05BB9945-B4E6-0D38-34F3-30F61B2029BF}"/>
                </a:ext>
              </a:extLst>
            </p:cNvPr>
            <p:cNvSpPr/>
            <p:nvPr/>
          </p:nvSpPr>
          <p:spPr bwMode="auto">
            <a:xfrm>
              <a:off x="5886450" y="1209675"/>
              <a:ext cx="120650" cy="114300"/>
            </a:xfrm>
            <a:custGeom>
              <a:avLst/>
              <a:gdLst>
                <a:gd name="T0" fmla="*/ 23 w 95"/>
                <a:gd name="T1" fmla="*/ 51 h 90"/>
                <a:gd name="T2" fmla="*/ 39 w 95"/>
                <a:gd name="T3" fmla="*/ 31 h 90"/>
                <a:gd name="T4" fmla="*/ 51 w 95"/>
                <a:gd name="T5" fmla="*/ 19 h 90"/>
                <a:gd name="T6" fmla="*/ 55 w 95"/>
                <a:gd name="T7" fmla="*/ 19 h 90"/>
                <a:gd name="T8" fmla="*/ 75 w 95"/>
                <a:gd name="T9" fmla="*/ 3 h 90"/>
                <a:gd name="T10" fmla="*/ 79 w 95"/>
                <a:gd name="T11" fmla="*/ 3 h 90"/>
                <a:gd name="T12" fmla="*/ 88 w 95"/>
                <a:gd name="T13" fmla="*/ 2 h 90"/>
                <a:gd name="T14" fmla="*/ 72 w 95"/>
                <a:gd name="T15" fmla="*/ 30 h 90"/>
                <a:gd name="T16" fmla="*/ 21 w 95"/>
                <a:gd name="T17" fmla="*/ 84 h 90"/>
                <a:gd name="T18" fmla="*/ 13 w 95"/>
                <a:gd name="T19" fmla="*/ 88 h 90"/>
                <a:gd name="T20" fmla="*/ 4 w 95"/>
                <a:gd name="T21" fmla="*/ 76 h 90"/>
                <a:gd name="T22" fmla="*/ 23 w 95"/>
                <a:gd name="T23" fmla="*/ 5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5" h="90">
                  <a:moveTo>
                    <a:pt x="23" y="51"/>
                  </a:moveTo>
                  <a:cubicBezTo>
                    <a:pt x="29" y="44"/>
                    <a:pt x="34" y="37"/>
                    <a:pt x="39" y="31"/>
                  </a:cubicBezTo>
                  <a:cubicBezTo>
                    <a:pt x="40" y="24"/>
                    <a:pt x="47" y="22"/>
                    <a:pt x="51" y="19"/>
                  </a:cubicBezTo>
                  <a:cubicBezTo>
                    <a:pt x="53" y="18"/>
                    <a:pt x="54" y="18"/>
                    <a:pt x="55" y="19"/>
                  </a:cubicBezTo>
                  <a:cubicBezTo>
                    <a:pt x="61" y="13"/>
                    <a:pt x="68" y="8"/>
                    <a:pt x="75" y="3"/>
                  </a:cubicBezTo>
                  <a:cubicBezTo>
                    <a:pt x="76" y="3"/>
                    <a:pt x="78" y="3"/>
                    <a:pt x="79" y="3"/>
                  </a:cubicBezTo>
                  <a:cubicBezTo>
                    <a:pt x="82" y="0"/>
                    <a:pt x="85" y="1"/>
                    <a:pt x="88" y="2"/>
                  </a:cubicBezTo>
                  <a:cubicBezTo>
                    <a:pt x="95" y="18"/>
                    <a:pt x="80" y="22"/>
                    <a:pt x="72" y="30"/>
                  </a:cubicBezTo>
                  <a:cubicBezTo>
                    <a:pt x="54" y="47"/>
                    <a:pt x="37" y="65"/>
                    <a:pt x="21" y="84"/>
                  </a:cubicBezTo>
                  <a:cubicBezTo>
                    <a:pt x="18" y="85"/>
                    <a:pt x="16" y="87"/>
                    <a:pt x="13" y="88"/>
                  </a:cubicBezTo>
                  <a:cubicBezTo>
                    <a:pt x="3" y="90"/>
                    <a:pt x="0" y="85"/>
                    <a:pt x="4" y="76"/>
                  </a:cubicBezTo>
                  <a:cubicBezTo>
                    <a:pt x="9" y="66"/>
                    <a:pt x="15" y="58"/>
                    <a:pt x="23" y="51"/>
                  </a:cubicBezTo>
                  <a:close/>
                </a:path>
              </a:pathLst>
            </a:custGeom>
            <a:solidFill>
              <a:srgbClr val="B9A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44" name="Freeform 645">
              <a:extLst>
                <a:ext uri="{FF2B5EF4-FFF2-40B4-BE49-F238E27FC236}">
                  <a16:creationId xmlns:a16="http://schemas.microsoft.com/office/drawing/2014/main" id="{63C09C1F-E175-53A8-23E3-3955DDB30403}"/>
                </a:ext>
              </a:extLst>
            </p:cNvPr>
            <p:cNvSpPr/>
            <p:nvPr/>
          </p:nvSpPr>
          <p:spPr bwMode="auto">
            <a:xfrm>
              <a:off x="5719763" y="1374775"/>
              <a:ext cx="71437" cy="39688"/>
            </a:xfrm>
            <a:custGeom>
              <a:avLst/>
              <a:gdLst>
                <a:gd name="T0" fmla="*/ 48 w 56"/>
                <a:gd name="T1" fmla="*/ 5 h 31"/>
                <a:gd name="T2" fmla="*/ 51 w 56"/>
                <a:gd name="T3" fmla="*/ 7 h 31"/>
                <a:gd name="T4" fmla="*/ 55 w 56"/>
                <a:gd name="T5" fmla="*/ 13 h 31"/>
                <a:gd name="T6" fmla="*/ 2 w 56"/>
                <a:gd name="T7" fmla="*/ 31 h 31"/>
                <a:gd name="T8" fmla="*/ 0 w 56"/>
                <a:gd name="T9" fmla="*/ 27 h 31"/>
                <a:gd name="T10" fmla="*/ 43 w 56"/>
                <a:gd name="T11" fmla="*/ 0 h 31"/>
                <a:gd name="T12" fmla="*/ 48 w 56"/>
                <a:gd name="T13" fmla="*/ 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31">
                  <a:moveTo>
                    <a:pt x="48" y="5"/>
                  </a:moveTo>
                  <a:cubicBezTo>
                    <a:pt x="49" y="5"/>
                    <a:pt x="50" y="6"/>
                    <a:pt x="51" y="7"/>
                  </a:cubicBezTo>
                  <a:cubicBezTo>
                    <a:pt x="54" y="8"/>
                    <a:pt x="56" y="9"/>
                    <a:pt x="55" y="13"/>
                  </a:cubicBezTo>
                  <a:cubicBezTo>
                    <a:pt x="37" y="19"/>
                    <a:pt x="19" y="25"/>
                    <a:pt x="2" y="31"/>
                  </a:cubicBezTo>
                  <a:cubicBezTo>
                    <a:pt x="1" y="30"/>
                    <a:pt x="0" y="28"/>
                    <a:pt x="0" y="27"/>
                  </a:cubicBezTo>
                  <a:cubicBezTo>
                    <a:pt x="14" y="18"/>
                    <a:pt x="28" y="9"/>
                    <a:pt x="43" y="0"/>
                  </a:cubicBezTo>
                  <a:cubicBezTo>
                    <a:pt x="45" y="1"/>
                    <a:pt x="45" y="5"/>
                    <a:pt x="48" y="5"/>
                  </a:cubicBezTo>
                  <a:close/>
                </a:path>
              </a:pathLst>
            </a:custGeom>
            <a:solidFill>
              <a:srgbClr val="332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45" name="Freeform 646">
              <a:extLst>
                <a:ext uri="{FF2B5EF4-FFF2-40B4-BE49-F238E27FC236}">
                  <a16:creationId xmlns:a16="http://schemas.microsoft.com/office/drawing/2014/main" id="{72613232-11A1-32C6-DF3D-D8FA7C94D67C}"/>
                </a:ext>
              </a:extLst>
            </p:cNvPr>
            <p:cNvSpPr/>
            <p:nvPr/>
          </p:nvSpPr>
          <p:spPr bwMode="auto">
            <a:xfrm>
              <a:off x="6108700" y="1182688"/>
              <a:ext cx="123825" cy="22225"/>
            </a:xfrm>
            <a:custGeom>
              <a:avLst/>
              <a:gdLst>
                <a:gd name="T0" fmla="*/ 0 w 97"/>
                <a:gd name="T1" fmla="*/ 7 h 17"/>
                <a:gd name="T2" fmla="*/ 96 w 97"/>
                <a:gd name="T3" fmla="*/ 0 h 17"/>
                <a:gd name="T4" fmla="*/ 96 w 97"/>
                <a:gd name="T5" fmla="*/ 6 h 17"/>
                <a:gd name="T6" fmla="*/ 82 w 97"/>
                <a:gd name="T7" fmla="*/ 13 h 17"/>
                <a:gd name="T8" fmla="*/ 38 w 97"/>
                <a:gd name="T9" fmla="*/ 15 h 17"/>
                <a:gd name="T10" fmla="*/ 29 w 97"/>
                <a:gd name="T11" fmla="*/ 17 h 17"/>
                <a:gd name="T12" fmla="*/ 13 w 97"/>
                <a:gd name="T13" fmla="*/ 15 h 17"/>
                <a:gd name="T14" fmla="*/ 0 w 97"/>
                <a:gd name="T15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" h="17">
                  <a:moveTo>
                    <a:pt x="0" y="7"/>
                  </a:moveTo>
                  <a:cubicBezTo>
                    <a:pt x="31" y="0"/>
                    <a:pt x="64" y="5"/>
                    <a:pt x="96" y="0"/>
                  </a:cubicBezTo>
                  <a:cubicBezTo>
                    <a:pt x="97" y="2"/>
                    <a:pt x="97" y="4"/>
                    <a:pt x="96" y="6"/>
                  </a:cubicBezTo>
                  <a:cubicBezTo>
                    <a:pt x="92" y="11"/>
                    <a:pt x="87" y="12"/>
                    <a:pt x="82" y="13"/>
                  </a:cubicBezTo>
                  <a:cubicBezTo>
                    <a:pt x="67" y="14"/>
                    <a:pt x="52" y="11"/>
                    <a:pt x="38" y="15"/>
                  </a:cubicBezTo>
                  <a:cubicBezTo>
                    <a:pt x="35" y="16"/>
                    <a:pt x="32" y="16"/>
                    <a:pt x="29" y="17"/>
                  </a:cubicBezTo>
                  <a:cubicBezTo>
                    <a:pt x="23" y="17"/>
                    <a:pt x="18" y="16"/>
                    <a:pt x="13" y="15"/>
                  </a:cubicBezTo>
                  <a:cubicBezTo>
                    <a:pt x="8" y="14"/>
                    <a:pt x="3" y="12"/>
                    <a:pt x="0" y="7"/>
                  </a:cubicBezTo>
                  <a:close/>
                </a:path>
              </a:pathLst>
            </a:custGeom>
            <a:solidFill>
              <a:srgbClr val="3E36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46" name="Freeform 647">
              <a:extLst>
                <a:ext uri="{FF2B5EF4-FFF2-40B4-BE49-F238E27FC236}">
                  <a16:creationId xmlns:a16="http://schemas.microsoft.com/office/drawing/2014/main" id="{7C900E10-4E46-3137-72AE-E1D5AFE451CC}"/>
                </a:ext>
              </a:extLst>
            </p:cNvPr>
            <p:cNvSpPr/>
            <p:nvPr/>
          </p:nvSpPr>
          <p:spPr bwMode="auto">
            <a:xfrm>
              <a:off x="5870575" y="1271588"/>
              <a:ext cx="46037" cy="61913"/>
            </a:xfrm>
            <a:custGeom>
              <a:avLst/>
              <a:gdLst>
                <a:gd name="T0" fmla="*/ 8 w 36"/>
                <a:gd name="T1" fmla="*/ 27 h 49"/>
                <a:gd name="T2" fmla="*/ 21 w 36"/>
                <a:gd name="T3" fmla="*/ 7 h 49"/>
                <a:gd name="T4" fmla="*/ 33 w 36"/>
                <a:gd name="T5" fmla="*/ 2 h 49"/>
                <a:gd name="T6" fmla="*/ 36 w 36"/>
                <a:gd name="T7" fmla="*/ 3 h 49"/>
                <a:gd name="T8" fmla="*/ 20 w 36"/>
                <a:gd name="T9" fmla="*/ 31 h 49"/>
                <a:gd name="T10" fmla="*/ 27 w 36"/>
                <a:gd name="T11" fmla="*/ 38 h 49"/>
                <a:gd name="T12" fmla="*/ 32 w 36"/>
                <a:gd name="T13" fmla="*/ 39 h 49"/>
                <a:gd name="T14" fmla="*/ 5 w 36"/>
                <a:gd name="T15" fmla="*/ 47 h 49"/>
                <a:gd name="T16" fmla="*/ 1 w 36"/>
                <a:gd name="T17" fmla="*/ 44 h 49"/>
                <a:gd name="T18" fmla="*/ 4 w 36"/>
                <a:gd name="T19" fmla="*/ 39 h 49"/>
                <a:gd name="T20" fmla="*/ 8 w 36"/>
                <a:gd name="T21" fmla="*/ 2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49">
                  <a:moveTo>
                    <a:pt x="8" y="27"/>
                  </a:moveTo>
                  <a:cubicBezTo>
                    <a:pt x="21" y="26"/>
                    <a:pt x="21" y="17"/>
                    <a:pt x="21" y="7"/>
                  </a:cubicBezTo>
                  <a:cubicBezTo>
                    <a:pt x="24" y="3"/>
                    <a:pt x="27" y="0"/>
                    <a:pt x="33" y="2"/>
                  </a:cubicBezTo>
                  <a:cubicBezTo>
                    <a:pt x="34" y="2"/>
                    <a:pt x="35" y="3"/>
                    <a:pt x="36" y="3"/>
                  </a:cubicBezTo>
                  <a:cubicBezTo>
                    <a:pt x="35" y="14"/>
                    <a:pt x="25" y="22"/>
                    <a:pt x="20" y="31"/>
                  </a:cubicBezTo>
                  <a:cubicBezTo>
                    <a:pt x="14" y="43"/>
                    <a:pt x="25" y="37"/>
                    <a:pt x="27" y="38"/>
                  </a:cubicBezTo>
                  <a:cubicBezTo>
                    <a:pt x="29" y="37"/>
                    <a:pt x="31" y="37"/>
                    <a:pt x="32" y="39"/>
                  </a:cubicBezTo>
                  <a:cubicBezTo>
                    <a:pt x="25" y="46"/>
                    <a:pt x="13" y="41"/>
                    <a:pt x="5" y="47"/>
                  </a:cubicBezTo>
                  <a:cubicBezTo>
                    <a:pt x="1" y="49"/>
                    <a:pt x="0" y="47"/>
                    <a:pt x="1" y="44"/>
                  </a:cubicBezTo>
                  <a:cubicBezTo>
                    <a:pt x="2" y="42"/>
                    <a:pt x="3" y="40"/>
                    <a:pt x="4" y="39"/>
                  </a:cubicBezTo>
                  <a:cubicBezTo>
                    <a:pt x="4" y="34"/>
                    <a:pt x="4" y="30"/>
                    <a:pt x="8" y="27"/>
                  </a:cubicBezTo>
                  <a:close/>
                </a:path>
              </a:pathLst>
            </a:custGeom>
            <a:solidFill>
              <a:srgbClr val="423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47" name="Freeform 648">
              <a:extLst>
                <a:ext uri="{FF2B5EF4-FFF2-40B4-BE49-F238E27FC236}">
                  <a16:creationId xmlns:a16="http://schemas.microsoft.com/office/drawing/2014/main" id="{7E619862-81AE-D6B4-45BE-42DB85FD4545}"/>
                </a:ext>
              </a:extLst>
            </p:cNvPr>
            <p:cNvSpPr/>
            <p:nvPr/>
          </p:nvSpPr>
          <p:spPr bwMode="auto">
            <a:xfrm>
              <a:off x="6473825" y="1190625"/>
              <a:ext cx="65087" cy="23813"/>
            </a:xfrm>
            <a:custGeom>
              <a:avLst/>
              <a:gdLst>
                <a:gd name="T0" fmla="*/ 28 w 51"/>
                <a:gd name="T1" fmla="*/ 18 h 19"/>
                <a:gd name="T2" fmla="*/ 12 w 51"/>
                <a:gd name="T3" fmla="*/ 14 h 19"/>
                <a:gd name="T4" fmla="*/ 0 w 51"/>
                <a:gd name="T5" fmla="*/ 15 h 19"/>
                <a:gd name="T6" fmla="*/ 20 w 51"/>
                <a:gd name="T7" fmla="*/ 6 h 19"/>
                <a:gd name="T8" fmla="*/ 51 w 51"/>
                <a:gd name="T9" fmla="*/ 2 h 19"/>
                <a:gd name="T10" fmla="*/ 28 w 51"/>
                <a:gd name="T11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19">
                  <a:moveTo>
                    <a:pt x="28" y="18"/>
                  </a:moveTo>
                  <a:cubicBezTo>
                    <a:pt x="24" y="10"/>
                    <a:pt x="18" y="14"/>
                    <a:pt x="12" y="14"/>
                  </a:cubicBezTo>
                  <a:cubicBezTo>
                    <a:pt x="8" y="17"/>
                    <a:pt x="4" y="17"/>
                    <a:pt x="0" y="15"/>
                  </a:cubicBezTo>
                  <a:cubicBezTo>
                    <a:pt x="2" y="0"/>
                    <a:pt x="15" y="12"/>
                    <a:pt x="20" y="6"/>
                  </a:cubicBezTo>
                  <a:cubicBezTo>
                    <a:pt x="30" y="5"/>
                    <a:pt x="41" y="8"/>
                    <a:pt x="51" y="2"/>
                  </a:cubicBezTo>
                  <a:cubicBezTo>
                    <a:pt x="47" y="13"/>
                    <a:pt x="39" y="19"/>
                    <a:pt x="28" y="18"/>
                  </a:cubicBezTo>
                  <a:close/>
                </a:path>
              </a:pathLst>
            </a:custGeom>
            <a:solidFill>
              <a:srgbClr val="342E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48" name="Freeform 649">
              <a:extLst>
                <a:ext uri="{FF2B5EF4-FFF2-40B4-BE49-F238E27FC236}">
                  <a16:creationId xmlns:a16="http://schemas.microsoft.com/office/drawing/2014/main" id="{64EAB92D-CD10-1DA3-B462-40F6C0583319}"/>
                </a:ext>
              </a:extLst>
            </p:cNvPr>
            <p:cNvSpPr/>
            <p:nvPr/>
          </p:nvSpPr>
          <p:spPr bwMode="auto">
            <a:xfrm>
              <a:off x="5986463" y="1196975"/>
              <a:ext cx="77787" cy="20638"/>
            </a:xfrm>
            <a:custGeom>
              <a:avLst/>
              <a:gdLst>
                <a:gd name="T0" fmla="*/ 8 w 61"/>
                <a:gd name="T1" fmla="*/ 14 h 17"/>
                <a:gd name="T2" fmla="*/ 0 w 61"/>
                <a:gd name="T3" fmla="*/ 13 h 17"/>
                <a:gd name="T4" fmla="*/ 34 w 61"/>
                <a:gd name="T5" fmla="*/ 5 h 17"/>
                <a:gd name="T6" fmla="*/ 60 w 61"/>
                <a:gd name="T7" fmla="*/ 4 h 17"/>
                <a:gd name="T8" fmla="*/ 61 w 61"/>
                <a:gd name="T9" fmla="*/ 9 h 17"/>
                <a:gd name="T10" fmla="*/ 56 w 61"/>
                <a:gd name="T11" fmla="*/ 13 h 17"/>
                <a:gd name="T12" fmla="*/ 36 w 61"/>
                <a:gd name="T13" fmla="*/ 17 h 17"/>
                <a:gd name="T14" fmla="*/ 8 w 61"/>
                <a:gd name="T15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17">
                  <a:moveTo>
                    <a:pt x="8" y="14"/>
                  </a:moveTo>
                  <a:cubicBezTo>
                    <a:pt x="5" y="13"/>
                    <a:pt x="3" y="13"/>
                    <a:pt x="0" y="13"/>
                  </a:cubicBezTo>
                  <a:cubicBezTo>
                    <a:pt x="9" y="0"/>
                    <a:pt x="23" y="6"/>
                    <a:pt x="34" y="5"/>
                  </a:cubicBezTo>
                  <a:cubicBezTo>
                    <a:pt x="43" y="4"/>
                    <a:pt x="51" y="4"/>
                    <a:pt x="60" y="4"/>
                  </a:cubicBezTo>
                  <a:cubicBezTo>
                    <a:pt x="61" y="6"/>
                    <a:pt x="61" y="7"/>
                    <a:pt x="61" y="9"/>
                  </a:cubicBezTo>
                  <a:cubicBezTo>
                    <a:pt x="59" y="11"/>
                    <a:pt x="58" y="12"/>
                    <a:pt x="56" y="13"/>
                  </a:cubicBezTo>
                  <a:cubicBezTo>
                    <a:pt x="50" y="16"/>
                    <a:pt x="43" y="17"/>
                    <a:pt x="36" y="17"/>
                  </a:cubicBezTo>
                  <a:cubicBezTo>
                    <a:pt x="27" y="14"/>
                    <a:pt x="17" y="17"/>
                    <a:pt x="8" y="14"/>
                  </a:cubicBezTo>
                  <a:close/>
                </a:path>
              </a:pathLst>
            </a:custGeom>
            <a:solidFill>
              <a:srgbClr val="4E4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49" name="Freeform 650">
              <a:extLst>
                <a:ext uri="{FF2B5EF4-FFF2-40B4-BE49-F238E27FC236}">
                  <a16:creationId xmlns:a16="http://schemas.microsoft.com/office/drawing/2014/main" id="{F0FFB6AC-9B80-3EFD-0F1F-44CC08A61F85}"/>
                </a:ext>
              </a:extLst>
            </p:cNvPr>
            <p:cNvSpPr/>
            <p:nvPr/>
          </p:nvSpPr>
          <p:spPr bwMode="auto">
            <a:xfrm>
              <a:off x="6408738" y="1244600"/>
              <a:ext cx="33337" cy="31750"/>
            </a:xfrm>
            <a:custGeom>
              <a:avLst/>
              <a:gdLst>
                <a:gd name="T0" fmla="*/ 2 w 26"/>
                <a:gd name="T1" fmla="*/ 15 h 24"/>
                <a:gd name="T2" fmla="*/ 26 w 26"/>
                <a:gd name="T3" fmla="*/ 11 h 24"/>
                <a:gd name="T4" fmla="*/ 0 w 26"/>
                <a:gd name="T5" fmla="*/ 22 h 24"/>
                <a:gd name="T6" fmla="*/ 2 w 26"/>
                <a:gd name="T7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4">
                  <a:moveTo>
                    <a:pt x="2" y="15"/>
                  </a:moveTo>
                  <a:cubicBezTo>
                    <a:pt x="9" y="0"/>
                    <a:pt x="18" y="6"/>
                    <a:pt x="26" y="11"/>
                  </a:cubicBezTo>
                  <a:cubicBezTo>
                    <a:pt x="16" y="12"/>
                    <a:pt x="10" y="24"/>
                    <a:pt x="0" y="22"/>
                  </a:cubicBezTo>
                  <a:cubicBezTo>
                    <a:pt x="1" y="20"/>
                    <a:pt x="2" y="17"/>
                    <a:pt x="2" y="15"/>
                  </a:cubicBezTo>
                  <a:close/>
                </a:path>
              </a:pathLst>
            </a:custGeom>
            <a:solidFill>
              <a:srgbClr val="4F4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50" name="Freeform 651">
              <a:extLst>
                <a:ext uri="{FF2B5EF4-FFF2-40B4-BE49-F238E27FC236}">
                  <a16:creationId xmlns:a16="http://schemas.microsoft.com/office/drawing/2014/main" id="{D6548780-B27C-D0A5-22C5-FAB95FE50DD7}"/>
                </a:ext>
              </a:extLst>
            </p:cNvPr>
            <p:cNvSpPr/>
            <p:nvPr/>
          </p:nvSpPr>
          <p:spPr bwMode="auto">
            <a:xfrm>
              <a:off x="5865813" y="1343025"/>
              <a:ext cx="42862" cy="17463"/>
            </a:xfrm>
            <a:custGeom>
              <a:avLst/>
              <a:gdLst>
                <a:gd name="T0" fmla="*/ 1 w 34"/>
                <a:gd name="T1" fmla="*/ 7 h 13"/>
                <a:gd name="T2" fmla="*/ 19 w 34"/>
                <a:gd name="T3" fmla="*/ 1 h 13"/>
                <a:gd name="T4" fmla="*/ 32 w 34"/>
                <a:gd name="T5" fmla="*/ 4 h 13"/>
                <a:gd name="T6" fmla="*/ 34 w 34"/>
                <a:gd name="T7" fmla="*/ 9 h 13"/>
                <a:gd name="T8" fmla="*/ 31 w 34"/>
                <a:gd name="T9" fmla="*/ 13 h 13"/>
                <a:gd name="T10" fmla="*/ 6 w 34"/>
                <a:gd name="T11" fmla="*/ 10 h 13"/>
                <a:gd name="T12" fmla="*/ 1 w 34"/>
                <a:gd name="T1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3">
                  <a:moveTo>
                    <a:pt x="1" y="7"/>
                  </a:moveTo>
                  <a:cubicBezTo>
                    <a:pt x="7" y="5"/>
                    <a:pt x="13" y="3"/>
                    <a:pt x="19" y="1"/>
                  </a:cubicBezTo>
                  <a:cubicBezTo>
                    <a:pt x="24" y="0"/>
                    <a:pt x="28" y="2"/>
                    <a:pt x="32" y="4"/>
                  </a:cubicBezTo>
                  <a:cubicBezTo>
                    <a:pt x="34" y="6"/>
                    <a:pt x="34" y="7"/>
                    <a:pt x="34" y="9"/>
                  </a:cubicBezTo>
                  <a:cubicBezTo>
                    <a:pt x="34" y="12"/>
                    <a:pt x="33" y="13"/>
                    <a:pt x="31" y="13"/>
                  </a:cubicBezTo>
                  <a:cubicBezTo>
                    <a:pt x="23" y="10"/>
                    <a:pt x="14" y="9"/>
                    <a:pt x="6" y="10"/>
                  </a:cubicBezTo>
                  <a:cubicBezTo>
                    <a:pt x="2" y="12"/>
                    <a:pt x="0" y="11"/>
                    <a:pt x="1" y="7"/>
                  </a:cubicBezTo>
                  <a:close/>
                </a:path>
              </a:pathLst>
            </a:custGeom>
            <a:solidFill>
              <a:srgbClr val="3F3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51" name="Freeform 652">
              <a:extLst>
                <a:ext uri="{FF2B5EF4-FFF2-40B4-BE49-F238E27FC236}">
                  <a16:creationId xmlns:a16="http://schemas.microsoft.com/office/drawing/2014/main" id="{94854254-3D2D-1749-3CBD-5A0527F884FE}"/>
                </a:ext>
              </a:extLst>
            </p:cNvPr>
            <p:cNvSpPr/>
            <p:nvPr/>
          </p:nvSpPr>
          <p:spPr bwMode="auto">
            <a:xfrm>
              <a:off x="6230938" y="1174750"/>
              <a:ext cx="46037" cy="23813"/>
            </a:xfrm>
            <a:custGeom>
              <a:avLst/>
              <a:gdLst>
                <a:gd name="T0" fmla="*/ 0 w 37"/>
                <a:gd name="T1" fmla="*/ 10 h 18"/>
                <a:gd name="T2" fmla="*/ 0 w 37"/>
                <a:gd name="T3" fmla="*/ 6 h 18"/>
                <a:gd name="T4" fmla="*/ 36 w 37"/>
                <a:gd name="T5" fmla="*/ 2 h 18"/>
                <a:gd name="T6" fmla="*/ 35 w 37"/>
                <a:gd name="T7" fmla="*/ 9 h 18"/>
                <a:gd name="T8" fmla="*/ 0 w 37"/>
                <a:gd name="T9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8">
                  <a:moveTo>
                    <a:pt x="0" y="10"/>
                  </a:moveTo>
                  <a:cubicBezTo>
                    <a:pt x="0" y="9"/>
                    <a:pt x="0" y="8"/>
                    <a:pt x="0" y="6"/>
                  </a:cubicBezTo>
                  <a:cubicBezTo>
                    <a:pt x="12" y="4"/>
                    <a:pt x="24" y="0"/>
                    <a:pt x="36" y="2"/>
                  </a:cubicBezTo>
                  <a:cubicBezTo>
                    <a:pt x="37" y="5"/>
                    <a:pt x="37" y="7"/>
                    <a:pt x="35" y="9"/>
                  </a:cubicBezTo>
                  <a:cubicBezTo>
                    <a:pt x="24" y="17"/>
                    <a:pt x="12" y="18"/>
                    <a:pt x="0" y="10"/>
                  </a:cubicBezTo>
                  <a:close/>
                </a:path>
              </a:pathLst>
            </a:custGeom>
            <a:solidFill>
              <a:srgbClr val="352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52" name="Freeform 653">
              <a:extLst>
                <a:ext uri="{FF2B5EF4-FFF2-40B4-BE49-F238E27FC236}">
                  <a16:creationId xmlns:a16="http://schemas.microsoft.com/office/drawing/2014/main" id="{1E24E2F1-0734-FFA1-BBD5-5363164D1461}"/>
                </a:ext>
              </a:extLst>
            </p:cNvPr>
            <p:cNvSpPr/>
            <p:nvPr/>
          </p:nvSpPr>
          <p:spPr bwMode="auto">
            <a:xfrm>
              <a:off x="6451600" y="1198563"/>
              <a:ext cx="47625" cy="14288"/>
            </a:xfrm>
            <a:custGeom>
              <a:avLst/>
              <a:gdLst>
                <a:gd name="T0" fmla="*/ 38 w 38"/>
                <a:gd name="T1" fmla="*/ 0 h 12"/>
                <a:gd name="T2" fmla="*/ 18 w 38"/>
                <a:gd name="T3" fmla="*/ 7 h 12"/>
                <a:gd name="T4" fmla="*/ 5 w 38"/>
                <a:gd name="T5" fmla="*/ 11 h 12"/>
                <a:gd name="T6" fmla="*/ 1 w 38"/>
                <a:gd name="T7" fmla="*/ 7 h 12"/>
                <a:gd name="T8" fmla="*/ 6 w 38"/>
                <a:gd name="T9" fmla="*/ 1 h 12"/>
                <a:gd name="T10" fmla="*/ 38 w 38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2">
                  <a:moveTo>
                    <a:pt x="38" y="0"/>
                  </a:moveTo>
                  <a:cubicBezTo>
                    <a:pt x="33" y="7"/>
                    <a:pt x="24" y="2"/>
                    <a:pt x="18" y="7"/>
                  </a:cubicBezTo>
                  <a:cubicBezTo>
                    <a:pt x="15" y="12"/>
                    <a:pt x="10" y="12"/>
                    <a:pt x="5" y="11"/>
                  </a:cubicBezTo>
                  <a:cubicBezTo>
                    <a:pt x="3" y="10"/>
                    <a:pt x="2" y="9"/>
                    <a:pt x="1" y="7"/>
                  </a:cubicBezTo>
                  <a:cubicBezTo>
                    <a:pt x="0" y="3"/>
                    <a:pt x="3" y="2"/>
                    <a:pt x="6" y="1"/>
                  </a:cubicBezTo>
                  <a:cubicBezTo>
                    <a:pt x="17" y="0"/>
                    <a:pt x="27" y="0"/>
                    <a:pt x="38" y="0"/>
                  </a:cubicBezTo>
                  <a:close/>
                </a:path>
              </a:pathLst>
            </a:custGeom>
            <a:solidFill>
              <a:srgbClr val="665C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53" name="Freeform 654">
              <a:extLst>
                <a:ext uri="{FF2B5EF4-FFF2-40B4-BE49-F238E27FC236}">
                  <a16:creationId xmlns:a16="http://schemas.microsoft.com/office/drawing/2014/main" id="{1D4DBC93-052B-7425-6936-B41C813B2F2F}"/>
                </a:ext>
              </a:extLst>
            </p:cNvPr>
            <p:cNvSpPr/>
            <p:nvPr/>
          </p:nvSpPr>
          <p:spPr bwMode="auto">
            <a:xfrm>
              <a:off x="6230938" y="1301750"/>
              <a:ext cx="41275" cy="22225"/>
            </a:xfrm>
            <a:custGeom>
              <a:avLst/>
              <a:gdLst>
                <a:gd name="T0" fmla="*/ 0 w 33"/>
                <a:gd name="T1" fmla="*/ 11 h 17"/>
                <a:gd name="T2" fmla="*/ 24 w 33"/>
                <a:gd name="T3" fmla="*/ 3 h 17"/>
                <a:gd name="T4" fmla="*/ 31 w 33"/>
                <a:gd name="T5" fmla="*/ 1 h 17"/>
                <a:gd name="T6" fmla="*/ 33 w 33"/>
                <a:gd name="T7" fmla="*/ 4 h 17"/>
                <a:gd name="T8" fmla="*/ 32 w 33"/>
                <a:gd name="T9" fmla="*/ 6 h 17"/>
                <a:gd name="T10" fmla="*/ 0 w 33"/>
                <a:gd name="T11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7">
                  <a:moveTo>
                    <a:pt x="0" y="11"/>
                  </a:moveTo>
                  <a:cubicBezTo>
                    <a:pt x="6" y="4"/>
                    <a:pt x="17" y="10"/>
                    <a:pt x="24" y="3"/>
                  </a:cubicBezTo>
                  <a:cubicBezTo>
                    <a:pt x="26" y="1"/>
                    <a:pt x="29" y="0"/>
                    <a:pt x="31" y="1"/>
                  </a:cubicBezTo>
                  <a:cubicBezTo>
                    <a:pt x="32" y="2"/>
                    <a:pt x="33" y="3"/>
                    <a:pt x="33" y="4"/>
                  </a:cubicBezTo>
                  <a:cubicBezTo>
                    <a:pt x="33" y="5"/>
                    <a:pt x="33" y="6"/>
                    <a:pt x="32" y="6"/>
                  </a:cubicBezTo>
                  <a:cubicBezTo>
                    <a:pt x="22" y="10"/>
                    <a:pt x="12" y="17"/>
                    <a:pt x="0" y="11"/>
                  </a:cubicBezTo>
                  <a:close/>
                </a:path>
              </a:pathLst>
            </a:custGeom>
            <a:solidFill>
              <a:srgbClr val="605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54" name="Freeform 655">
              <a:extLst>
                <a:ext uri="{FF2B5EF4-FFF2-40B4-BE49-F238E27FC236}">
                  <a16:creationId xmlns:a16="http://schemas.microsoft.com/office/drawing/2014/main" id="{AB8F55DD-0D0E-D478-67ED-8B8F7DCCE4D7}"/>
                </a:ext>
              </a:extLst>
            </p:cNvPr>
            <p:cNvSpPr/>
            <p:nvPr/>
          </p:nvSpPr>
          <p:spPr bwMode="auto">
            <a:xfrm>
              <a:off x="6276975" y="1174750"/>
              <a:ext cx="55562" cy="17463"/>
            </a:xfrm>
            <a:custGeom>
              <a:avLst/>
              <a:gdLst>
                <a:gd name="T0" fmla="*/ 0 w 44"/>
                <a:gd name="T1" fmla="*/ 6 h 14"/>
                <a:gd name="T2" fmla="*/ 0 w 44"/>
                <a:gd name="T3" fmla="*/ 2 h 14"/>
                <a:gd name="T4" fmla="*/ 44 w 44"/>
                <a:gd name="T5" fmla="*/ 3 h 14"/>
                <a:gd name="T6" fmla="*/ 37 w 44"/>
                <a:gd name="T7" fmla="*/ 10 h 14"/>
                <a:gd name="T8" fmla="*/ 0 w 44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4">
                  <a:moveTo>
                    <a:pt x="0" y="6"/>
                  </a:moveTo>
                  <a:cubicBezTo>
                    <a:pt x="0" y="5"/>
                    <a:pt x="0" y="4"/>
                    <a:pt x="0" y="2"/>
                  </a:cubicBezTo>
                  <a:cubicBezTo>
                    <a:pt x="15" y="1"/>
                    <a:pt x="29" y="0"/>
                    <a:pt x="44" y="3"/>
                  </a:cubicBezTo>
                  <a:cubicBezTo>
                    <a:pt x="44" y="7"/>
                    <a:pt x="41" y="8"/>
                    <a:pt x="37" y="10"/>
                  </a:cubicBezTo>
                  <a:cubicBezTo>
                    <a:pt x="25" y="11"/>
                    <a:pt x="12" y="14"/>
                    <a:pt x="0" y="6"/>
                  </a:cubicBezTo>
                  <a:close/>
                </a:path>
              </a:pathLst>
            </a:custGeom>
            <a:solidFill>
              <a:srgbClr val="292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55" name="Freeform 656">
              <a:extLst>
                <a:ext uri="{FF2B5EF4-FFF2-40B4-BE49-F238E27FC236}">
                  <a16:creationId xmlns:a16="http://schemas.microsoft.com/office/drawing/2014/main" id="{31129B5A-8777-3B23-3546-2FB11442CEC2}"/>
                </a:ext>
              </a:extLst>
            </p:cNvPr>
            <p:cNvSpPr/>
            <p:nvPr/>
          </p:nvSpPr>
          <p:spPr bwMode="auto">
            <a:xfrm>
              <a:off x="6062663" y="1192213"/>
              <a:ext cx="38100" cy="22225"/>
            </a:xfrm>
            <a:custGeom>
              <a:avLst/>
              <a:gdLst>
                <a:gd name="T0" fmla="*/ 0 w 29"/>
                <a:gd name="T1" fmla="*/ 11 h 17"/>
                <a:gd name="T2" fmla="*/ 0 w 29"/>
                <a:gd name="T3" fmla="*/ 7 h 17"/>
                <a:gd name="T4" fmla="*/ 28 w 29"/>
                <a:gd name="T5" fmla="*/ 0 h 17"/>
                <a:gd name="T6" fmla="*/ 28 w 29"/>
                <a:gd name="T7" fmla="*/ 6 h 17"/>
                <a:gd name="T8" fmla="*/ 0 w 29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7">
                  <a:moveTo>
                    <a:pt x="0" y="11"/>
                  </a:moveTo>
                  <a:cubicBezTo>
                    <a:pt x="0" y="10"/>
                    <a:pt x="0" y="8"/>
                    <a:pt x="0" y="7"/>
                  </a:cubicBezTo>
                  <a:cubicBezTo>
                    <a:pt x="9" y="3"/>
                    <a:pt x="18" y="0"/>
                    <a:pt x="28" y="0"/>
                  </a:cubicBezTo>
                  <a:cubicBezTo>
                    <a:pt x="29" y="2"/>
                    <a:pt x="29" y="4"/>
                    <a:pt x="28" y="6"/>
                  </a:cubicBezTo>
                  <a:cubicBezTo>
                    <a:pt x="20" y="13"/>
                    <a:pt x="11" y="17"/>
                    <a:pt x="0" y="11"/>
                  </a:cubicBezTo>
                  <a:close/>
                </a:path>
              </a:pathLst>
            </a:custGeom>
            <a:solidFill>
              <a:srgbClr val="4F49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56" name="Freeform 657">
              <a:extLst>
                <a:ext uri="{FF2B5EF4-FFF2-40B4-BE49-F238E27FC236}">
                  <a16:creationId xmlns:a16="http://schemas.microsoft.com/office/drawing/2014/main" id="{EFE5AEF8-87C0-FCDD-C760-DC658A42DEB6}"/>
                </a:ext>
              </a:extLst>
            </p:cNvPr>
            <p:cNvSpPr/>
            <p:nvPr/>
          </p:nvSpPr>
          <p:spPr bwMode="auto">
            <a:xfrm>
              <a:off x="6100763" y="1317625"/>
              <a:ext cx="23812" cy="34925"/>
            </a:xfrm>
            <a:custGeom>
              <a:avLst/>
              <a:gdLst>
                <a:gd name="T0" fmla="*/ 3 w 19"/>
                <a:gd name="T1" fmla="*/ 26 h 28"/>
                <a:gd name="T2" fmla="*/ 19 w 19"/>
                <a:gd name="T3" fmla="*/ 15 h 28"/>
                <a:gd name="T4" fmla="*/ 19 w 19"/>
                <a:gd name="T5" fmla="*/ 17 h 28"/>
                <a:gd name="T6" fmla="*/ 3 w 19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8">
                  <a:moveTo>
                    <a:pt x="3" y="26"/>
                  </a:moveTo>
                  <a:cubicBezTo>
                    <a:pt x="11" y="26"/>
                    <a:pt x="0" y="0"/>
                    <a:pt x="19" y="15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2"/>
                    <a:pt x="11" y="28"/>
                    <a:pt x="3" y="26"/>
                  </a:cubicBezTo>
                  <a:close/>
                </a:path>
              </a:pathLst>
            </a:custGeom>
            <a:solidFill>
              <a:srgbClr val="463A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57" name="Freeform 658">
              <a:extLst>
                <a:ext uri="{FF2B5EF4-FFF2-40B4-BE49-F238E27FC236}">
                  <a16:creationId xmlns:a16="http://schemas.microsoft.com/office/drawing/2014/main" id="{B033522A-00AA-F8C1-A248-12A9E59423E6}"/>
                </a:ext>
              </a:extLst>
            </p:cNvPr>
            <p:cNvSpPr/>
            <p:nvPr/>
          </p:nvSpPr>
          <p:spPr bwMode="auto">
            <a:xfrm>
              <a:off x="6416675" y="1184275"/>
              <a:ext cx="42862" cy="25400"/>
            </a:xfrm>
            <a:custGeom>
              <a:avLst/>
              <a:gdLst>
                <a:gd name="T0" fmla="*/ 33 w 33"/>
                <a:gd name="T1" fmla="*/ 12 h 20"/>
                <a:gd name="T2" fmla="*/ 29 w 33"/>
                <a:gd name="T3" fmla="*/ 15 h 20"/>
                <a:gd name="T4" fmla="*/ 10 w 33"/>
                <a:gd name="T5" fmla="*/ 18 h 20"/>
                <a:gd name="T6" fmla="*/ 0 w 33"/>
                <a:gd name="T7" fmla="*/ 10 h 20"/>
                <a:gd name="T8" fmla="*/ 17 w 33"/>
                <a:gd name="T9" fmla="*/ 10 h 20"/>
                <a:gd name="T10" fmla="*/ 33 w 33"/>
                <a:gd name="T11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0">
                  <a:moveTo>
                    <a:pt x="33" y="12"/>
                  </a:moveTo>
                  <a:cubicBezTo>
                    <a:pt x="31" y="13"/>
                    <a:pt x="30" y="14"/>
                    <a:pt x="29" y="15"/>
                  </a:cubicBezTo>
                  <a:cubicBezTo>
                    <a:pt x="23" y="20"/>
                    <a:pt x="17" y="20"/>
                    <a:pt x="10" y="18"/>
                  </a:cubicBezTo>
                  <a:cubicBezTo>
                    <a:pt x="6" y="17"/>
                    <a:pt x="2" y="14"/>
                    <a:pt x="0" y="10"/>
                  </a:cubicBezTo>
                  <a:cubicBezTo>
                    <a:pt x="6" y="0"/>
                    <a:pt x="11" y="4"/>
                    <a:pt x="17" y="10"/>
                  </a:cubicBezTo>
                  <a:cubicBezTo>
                    <a:pt x="22" y="11"/>
                    <a:pt x="28" y="11"/>
                    <a:pt x="33" y="12"/>
                  </a:cubicBezTo>
                  <a:close/>
                </a:path>
              </a:pathLst>
            </a:custGeom>
            <a:solidFill>
              <a:srgbClr val="383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58" name="Freeform 659">
              <a:extLst>
                <a:ext uri="{FF2B5EF4-FFF2-40B4-BE49-F238E27FC236}">
                  <a16:creationId xmlns:a16="http://schemas.microsoft.com/office/drawing/2014/main" id="{5D9B66E5-906D-DBD9-A9ED-E4450815DE38}"/>
                </a:ext>
              </a:extLst>
            </p:cNvPr>
            <p:cNvSpPr/>
            <p:nvPr/>
          </p:nvSpPr>
          <p:spPr bwMode="auto">
            <a:xfrm>
              <a:off x="5956300" y="1212850"/>
              <a:ext cx="25400" cy="20638"/>
            </a:xfrm>
            <a:custGeom>
              <a:avLst/>
              <a:gdLst>
                <a:gd name="T0" fmla="*/ 21 w 21"/>
                <a:gd name="T1" fmla="*/ 0 h 16"/>
                <a:gd name="T2" fmla="*/ 1 w 21"/>
                <a:gd name="T3" fmla="*/ 16 h 16"/>
                <a:gd name="T4" fmla="*/ 5 w 21"/>
                <a:gd name="T5" fmla="*/ 7 h 16"/>
                <a:gd name="T6" fmla="*/ 17 w 21"/>
                <a:gd name="T7" fmla="*/ 0 h 16"/>
                <a:gd name="T8" fmla="*/ 21 w 21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21" y="0"/>
                  </a:moveTo>
                  <a:cubicBezTo>
                    <a:pt x="19" y="11"/>
                    <a:pt x="9" y="13"/>
                    <a:pt x="1" y="16"/>
                  </a:cubicBezTo>
                  <a:cubicBezTo>
                    <a:pt x="2" y="12"/>
                    <a:pt x="0" y="8"/>
                    <a:pt x="5" y="7"/>
                  </a:cubicBezTo>
                  <a:cubicBezTo>
                    <a:pt x="8" y="2"/>
                    <a:pt x="14" y="3"/>
                    <a:pt x="17" y="0"/>
                  </a:cubicBezTo>
                  <a:cubicBezTo>
                    <a:pt x="18" y="0"/>
                    <a:pt x="20" y="0"/>
                    <a:pt x="21" y="0"/>
                  </a:cubicBezTo>
                  <a:close/>
                </a:path>
              </a:pathLst>
            </a:custGeom>
            <a:solidFill>
              <a:srgbClr val="3C33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59" name="Freeform 660">
              <a:extLst>
                <a:ext uri="{FF2B5EF4-FFF2-40B4-BE49-F238E27FC236}">
                  <a16:creationId xmlns:a16="http://schemas.microsoft.com/office/drawing/2014/main" id="{E31359BA-74F2-2242-E47E-D0DF74BBC150}"/>
                </a:ext>
              </a:extLst>
            </p:cNvPr>
            <p:cNvSpPr/>
            <p:nvPr/>
          </p:nvSpPr>
          <p:spPr bwMode="auto">
            <a:xfrm>
              <a:off x="6270625" y="1289050"/>
              <a:ext cx="26987" cy="20638"/>
            </a:xfrm>
            <a:custGeom>
              <a:avLst/>
              <a:gdLst>
                <a:gd name="T0" fmla="*/ 1 w 22"/>
                <a:gd name="T1" fmla="*/ 16 h 16"/>
                <a:gd name="T2" fmla="*/ 1 w 22"/>
                <a:gd name="T3" fmla="*/ 12 h 16"/>
                <a:gd name="T4" fmla="*/ 4 w 22"/>
                <a:gd name="T5" fmla="*/ 5 h 16"/>
                <a:gd name="T6" fmla="*/ 21 w 22"/>
                <a:gd name="T7" fmla="*/ 3 h 16"/>
                <a:gd name="T8" fmla="*/ 22 w 22"/>
                <a:gd name="T9" fmla="*/ 7 h 16"/>
                <a:gd name="T10" fmla="*/ 21 w 22"/>
                <a:gd name="T11" fmla="*/ 8 h 16"/>
                <a:gd name="T12" fmla="*/ 1 w 22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6">
                  <a:moveTo>
                    <a:pt x="1" y="16"/>
                  </a:moveTo>
                  <a:cubicBezTo>
                    <a:pt x="1" y="15"/>
                    <a:pt x="1" y="14"/>
                    <a:pt x="1" y="12"/>
                  </a:cubicBezTo>
                  <a:cubicBezTo>
                    <a:pt x="0" y="9"/>
                    <a:pt x="2" y="7"/>
                    <a:pt x="4" y="5"/>
                  </a:cubicBezTo>
                  <a:cubicBezTo>
                    <a:pt x="9" y="2"/>
                    <a:pt x="15" y="0"/>
                    <a:pt x="21" y="3"/>
                  </a:cubicBezTo>
                  <a:cubicBezTo>
                    <a:pt x="22" y="4"/>
                    <a:pt x="22" y="5"/>
                    <a:pt x="22" y="7"/>
                  </a:cubicBezTo>
                  <a:cubicBezTo>
                    <a:pt x="22" y="8"/>
                    <a:pt x="21" y="8"/>
                    <a:pt x="21" y="8"/>
                  </a:cubicBezTo>
                  <a:cubicBezTo>
                    <a:pt x="15" y="13"/>
                    <a:pt x="9" y="16"/>
                    <a:pt x="1" y="16"/>
                  </a:cubicBezTo>
                  <a:close/>
                </a:path>
              </a:pathLst>
            </a:custGeom>
            <a:solidFill>
              <a:srgbClr val="4139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60" name="Freeform 661">
              <a:extLst>
                <a:ext uri="{FF2B5EF4-FFF2-40B4-BE49-F238E27FC236}">
                  <a16:creationId xmlns:a16="http://schemas.microsoft.com/office/drawing/2014/main" id="{9F0F0CA0-6A9F-F2FB-03EE-25C1DCA264CA}"/>
                </a:ext>
              </a:extLst>
            </p:cNvPr>
            <p:cNvSpPr/>
            <p:nvPr/>
          </p:nvSpPr>
          <p:spPr bwMode="auto">
            <a:xfrm>
              <a:off x="6176963" y="1319213"/>
              <a:ext cx="38100" cy="11113"/>
            </a:xfrm>
            <a:custGeom>
              <a:avLst/>
              <a:gdLst>
                <a:gd name="T0" fmla="*/ 2 w 30"/>
                <a:gd name="T1" fmla="*/ 5 h 8"/>
                <a:gd name="T2" fmla="*/ 30 w 30"/>
                <a:gd name="T3" fmla="*/ 1 h 8"/>
                <a:gd name="T4" fmla="*/ 2 w 30"/>
                <a:gd name="T5" fmla="*/ 8 h 8"/>
                <a:gd name="T6" fmla="*/ 1 w 30"/>
                <a:gd name="T7" fmla="*/ 6 h 8"/>
                <a:gd name="T8" fmla="*/ 2 w 30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8">
                  <a:moveTo>
                    <a:pt x="2" y="5"/>
                  </a:moveTo>
                  <a:cubicBezTo>
                    <a:pt x="11" y="0"/>
                    <a:pt x="20" y="0"/>
                    <a:pt x="30" y="1"/>
                  </a:cubicBezTo>
                  <a:cubicBezTo>
                    <a:pt x="22" y="7"/>
                    <a:pt x="12" y="7"/>
                    <a:pt x="2" y="8"/>
                  </a:cubicBezTo>
                  <a:cubicBezTo>
                    <a:pt x="1" y="7"/>
                    <a:pt x="0" y="7"/>
                    <a:pt x="1" y="6"/>
                  </a:cubicBezTo>
                  <a:cubicBezTo>
                    <a:pt x="1" y="5"/>
                    <a:pt x="2" y="5"/>
                    <a:pt x="2" y="5"/>
                  </a:cubicBezTo>
                  <a:close/>
                </a:path>
              </a:pathLst>
            </a:custGeom>
            <a:solidFill>
              <a:srgbClr val="4A41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61" name="Freeform 662">
              <a:extLst>
                <a:ext uri="{FF2B5EF4-FFF2-40B4-BE49-F238E27FC236}">
                  <a16:creationId xmlns:a16="http://schemas.microsoft.com/office/drawing/2014/main" id="{5FC6EE70-7908-ED45-CAD3-B88CFF517FE6}"/>
                </a:ext>
              </a:extLst>
            </p:cNvPr>
            <p:cNvSpPr/>
            <p:nvPr/>
          </p:nvSpPr>
          <p:spPr bwMode="auto">
            <a:xfrm>
              <a:off x="6124575" y="1331913"/>
              <a:ext cx="36512" cy="15875"/>
            </a:xfrm>
            <a:custGeom>
              <a:avLst/>
              <a:gdLst>
                <a:gd name="T0" fmla="*/ 0 w 29"/>
                <a:gd name="T1" fmla="*/ 5 h 12"/>
                <a:gd name="T2" fmla="*/ 0 w 29"/>
                <a:gd name="T3" fmla="*/ 3 h 12"/>
                <a:gd name="T4" fmla="*/ 29 w 29"/>
                <a:gd name="T5" fmla="*/ 0 h 12"/>
                <a:gd name="T6" fmla="*/ 28 w 29"/>
                <a:gd name="T7" fmla="*/ 2 h 12"/>
                <a:gd name="T8" fmla="*/ 0 w 29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2">
                  <a:moveTo>
                    <a:pt x="0" y="5"/>
                  </a:moveTo>
                  <a:cubicBezTo>
                    <a:pt x="0" y="5"/>
                    <a:pt x="0" y="3"/>
                    <a:pt x="0" y="3"/>
                  </a:cubicBezTo>
                  <a:cubicBezTo>
                    <a:pt x="9" y="2"/>
                    <a:pt x="19" y="1"/>
                    <a:pt x="29" y="0"/>
                  </a:cubicBezTo>
                  <a:cubicBezTo>
                    <a:pt x="28" y="1"/>
                    <a:pt x="28" y="1"/>
                    <a:pt x="28" y="2"/>
                  </a:cubicBezTo>
                  <a:cubicBezTo>
                    <a:pt x="20" y="12"/>
                    <a:pt x="10" y="6"/>
                    <a:pt x="0" y="5"/>
                  </a:cubicBezTo>
                  <a:close/>
                </a:path>
              </a:pathLst>
            </a:custGeom>
            <a:solidFill>
              <a:srgbClr val="4E46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62" name="Freeform 663">
              <a:extLst>
                <a:ext uri="{FF2B5EF4-FFF2-40B4-BE49-F238E27FC236}">
                  <a16:creationId xmlns:a16="http://schemas.microsoft.com/office/drawing/2014/main" id="{120DCF4F-D150-A07E-6E18-CE0A4D44BAEC}"/>
                </a:ext>
              </a:extLst>
            </p:cNvPr>
            <p:cNvSpPr/>
            <p:nvPr/>
          </p:nvSpPr>
          <p:spPr bwMode="auto">
            <a:xfrm>
              <a:off x="5794375" y="1343025"/>
              <a:ext cx="25400" cy="19050"/>
            </a:xfrm>
            <a:custGeom>
              <a:avLst/>
              <a:gdLst>
                <a:gd name="T0" fmla="*/ 20 w 20"/>
                <a:gd name="T1" fmla="*/ 2 h 15"/>
                <a:gd name="T2" fmla="*/ 0 w 20"/>
                <a:gd name="T3" fmla="*/ 15 h 15"/>
                <a:gd name="T4" fmla="*/ 20 w 20"/>
                <a:gd name="T5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5">
                  <a:moveTo>
                    <a:pt x="20" y="2"/>
                  </a:moveTo>
                  <a:cubicBezTo>
                    <a:pt x="15" y="9"/>
                    <a:pt x="9" y="14"/>
                    <a:pt x="0" y="15"/>
                  </a:cubicBezTo>
                  <a:cubicBezTo>
                    <a:pt x="0" y="0"/>
                    <a:pt x="12" y="3"/>
                    <a:pt x="20" y="2"/>
                  </a:cubicBezTo>
                  <a:close/>
                </a:path>
              </a:pathLst>
            </a:custGeom>
            <a:solidFill>
              <a:srgbClr val="4B4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63" name="Freeform 664">
              <a:extLst>
                <a:ext uri="{FF2B5EF4-FFF2-40B4-BE49-F238E27FC236}">
                  <a16:creationId xmlns:a16="http://schemas.microsoft.com/office/drawing/2014/main" id="{1F7A5BB3-C0E1-4BBD-AE5A-A309064ADF26}"/>
                </a:ext>
              </a:extLst>
            </p:cNvPr>
            <p:cNvSpPr/>
            <p:nvPr/>
          </p:nvSpPr>
          <p:spPr bwMode="auto">
            <a:xfrm>
              <a:off x="5772150" y="1360488"/>
              <a:ext cx="23812" cy="23813"/>
            </a:xfrm>
            <a:custGeom>
              <a:avLst/>
              <a:gdLst>
                <a:gd name="T0" fmla="*/ 7 w 19"/>
                <a:gd name="T1" fmla="*/ 16 h 19"/>
                <a:gd name="T2" fmla="*/ 2 w 19"/>
                <a:gd name="T3" fmla="*/ 11 h 19"/>
                <a:gd name="T4" fmla="*/ 19 w 19"/>
                <a:gd name="T5" fmla="*/ 0 h 19"/>
                <a:gd name="T6" fmla="*/ 7 w 19"/>
                <a:gd name="T7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9">
                  <a:moveTo>
                    <a:pt x="7" y="16"/>
                  </a:moveTo>
                  <a:cubicBezTo>
                    <a:pt x="0" y="19"/>
                    <a:pt x="3" y="13"/>
                    <a:pt x="2" y="11"/>
                  </a:cubicBezTo>
                  <a:cubicBezTo>
                    <a:pt x="6" y="5"/>
                    <a:pt x="11" y="1"/>
                    <a:pt x="19" y="0"/>
                  </a:cubicBezTo>
                  <a:cubicBezTo>
                    <a:pt x="17" y="8"/>
                    <a:pt x="10" y="10"/>
                    <a:pt x="7" y="16"/>
                  </a:cubicBezTo>
                  <a:close/>
                </a:path>
              </a:pathLst>
            </a:custGeom>
            <a:solidFill>
              <a:srgbClr val="4B3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64" name="Freeform 665">
              <a:extLst>
                <a:ext uri="{FF2B5EF4-FFF2-40B4-BE49-F238E27FC236}">
                  <a16:creationId xmlns:a16="http://schemas.microsoft.com/office/drawing/2014/main" id="{D805B7C0-9A4C-714A-13B0-30C15123EFAE}"/>
                </a:ext>
              </a:extLst>
            </p:cNvPr>
            <p:cNvSpPr/>
            <p:nvPr/>
          </p:nvSpPr>
          <p:spPr bwMode="auto">
            <a:xfrm>
              <a:off x="5810250" y="1365250"/>
              <a:ext cx="31750" cy="17463"/>
            </a:xfrm>
            <a:custGeom>
              <a:avLst/>
              <a:gdLst>
                <a:gd name="T0" fmla="*/ 0 w 25"/>
                <a:gd name="T1" fmla="*/ 11 h 13"/>
                <a:gd name="T2" fmla="*/ 25 w 25"/>
                <a:gd name="T3" fmla="*/ 1 h 13"/>
                <a:gd name="T4" fmla="*/ 0 w 25"/>
                <a:gd name="T5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3">
                  <a:moveTo>
                    <a:pt x="0" y="11"/>
                  </a:moveTo>
                  <a:cubicBezTo>
                    <a:pt x="6" y="1"/>
                    <a:pt x="15" y="0"/>
                    <a:pt x="25" y="1"/>
                  </a:cubicBezTo>
                  <a:cubicBezTo>
                    <a:pt x="17" y="7"/>
                    <a:pt x="10" y="13"/>
                    <a:pt x="0" y="11"/>
                  </a:cubicBezTo>
                  <a:close/>
                </a:path>
              </a:pathLst>
            </a:custGeom>
            <a:solidFill>
              <a:srgbClr val="594A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65" name="Freeform 666">
              <a:extLst>
                <a:ext uri="{FF2B5EF4-FFF2-40B4-BE49-F238E27FC236}">
                  <a16:creationId xmlns:a16="http://schemas.microsoft.com/office/drawing/2014/main" id="{CEF6882F-ADD6-CE57-8013-CB040DB77338}"/>
                </a:ext>
              </a:extLst>
            </p:cNvPr>
            <p:cNvSpPr/>
            <p:nvPr/>
          </p:nvSpPr>
          <p:spPr bwMode="auto">
            <a:xfrm>
              <a:off x="6345238" y="1177925"/>
              <a:ext cx="39687" cy="17463"/>
            </a:xfrm>
            <a:custGeom>
              <a:avLst/>
              <a:gdLst>
                <a:gd name="T0" fmla="*/ 7 w 31"/>
                <a:gd name="T1" fmla="*/ 2 h 13"/>
                <a:gd name="T2" fmla="*/ 29 w 31"/>
                <a:gd name="T3" fmla="*/ 6 h 13"/>
                <a:gd name="T4" fmla="*/ 31 w 31"/>
                <a:gd name="T5" fmla="*/ 9 h 13"/>
                <a:gd name="T6" fmla="*/ 30 w 31"/>
                <a:gd name="T7" fmla="*/ 11 h 13"/>
                <a:gd name="T8" fmla="*/ 26 w 31"/>
                <a:gd name="T9" fmla="*/ 13 h 13"/>
                <a:gd name="T10" fmla="*/ 10 w 31"/>
                <a:gd name="T11" fmla="*/ 11 h 13"/>
                <a:gd name="T12" fmla="*/ 0 w 31"/>
                <a:gd name="T13" fmla="*/ 5 h 13"/>
                <a:gd name="T14" fmla="*/ 7 w 31"/>
                <a:gd name="T1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13">
                  <a:moveTo>
                    <a:pt x="7" y="2"/>
                  </a:moveTo>
                  <a:cubicBezTo>
                    <a:pt x="14" y="3"/>
                    <a:pt x="23" y="0"/>
                    <a:pt x="29" y="6"/>
                  </a:cubicBezTo>
                  <a:cubicBezTo>
                    <a:pt x="30" y="7"/>
                    <a:pt x="31" y="8"/>
                    <a:pt x="31" y="9"/>
                  </a:cubicBezTo>
                  <a:cubicBezTo>
                    <a:pt x="31" y="10"/>
                    <a:pt x="30" y="11"/>
                    <a:pt x="30" y="11"/>
                  </a:cubicBezTo>
                  <a:cubicBezTo>
                    <a:pt x="29" y="12"/>
                    <a:pt x="27" y="13"/>
                    <a:pt x="26" y="13"/>
                  </a:cubicBezTo>
                  <a:cubicBezTo>
                    <a:pt x="20" y="13"/>
                    <a:pt x="15" y="11"/>
                    <a:pt x="10" y="11"/>
                  </a:cubicBezTo>
                  <a:cubicBezTo>
                    <a:pt x="6" y="10"/>
                    <a:pt x="2" y="10"/>
                    <a:pt x="0" y="5"/>
                  </a:cubicBezTo>
                  <a:cubicBezTo>
                    <a:pt x="1" y="2"/>
                    <a:pt x="3" y="0"/>
                    <a:pt x="7" y="2"/>
                  </a:cubicBezTo>
                  <a:close/>
                </a:path>
              </a:pathLst>
            </a:custGeom>
            <a:solidFill>
              <a:srgbClr val="564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66" name="Freeform 667">
              <a:extLst>
                <a:ext uri="{FF2B5EF4-FFF2-40B4-BE49-F238E27FC236}">
                  <a16:creationId xmlns:a16="http://schemas.microsoft.com/office/drawing/2014/main" id="{680A733C-C02D-A870-2E0A-02C4D75F4A36}"/>
                </a:ext>
              </a:extLst>
            </p:cNvPr>
            <p:cNvSpPr/>
            <p:nvPr/>
          </p:nvSpPr>
          <p:spPr bwMode="auto">
            <a:xfrm>
              <a:off x="6326188" y="1177925"/>
              <a:ext cx="28575" cy="14288"/>
            </a:xfrm>
            <a:custGeom>
              <a:avLst/>
              <a:gdLst>
                <a:gd name="T0" fmla="*/ 23 w 23"/>
                <a:gd name="T1" fmla="*/ 3 h 12"/>
                <a:gd name="T2" fmla="*/ 17 w 23"/>
                <a:gd name="T3" fmla="*/ 7 h 12"/>
                <a:gd name="T4" fmla="*/ 3 w 23"/>
                <a:gd name="T5" fmla="*/ 10 h 12"/>
                <a:gd name="T6" fmla="*/ 1 w 23"/>
                <a:gd name="T7" fmla="*/ 4 h 12"/>
                <a:gd name="T8" fmla="*/ 5 w 23"/>
                <a:gd name="T9" fmla="*/ 1 h 12"/>
                <a:gd name="T10" fmla="*/ 23 w 23"/>
                <a:gd name="T11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2">
                  <a:moveTo>
                    <a:pt x="23" y="3"/>
                  </a:moveTo>
                  <a:cubicBezTo>
                    <a:pt x="21" y="4"/>
                    <a:pt x="19" y="6"/>
                    <a:pt x="17" y="7"/>
                  </a:cubicBezTo>
                  <a:cubicBezTo>
                    <a:pt x="13" y="12"/>
                    <a:pt x="8" y="12"/>
                    <a:pt x="3" y="10"/>
                  </a:cubicBezTo>
                  <a:cubicBezTo>
                    <a:pt x="1" y="8"/>
                    <a:pt x="0" y="7"/>
                    <a:pt x="1" y="4"/>
                  </a:cubicBezTo>
                  <a:cubicBezTo>
                    <a:pt x="2" y="3"/>
                    <a:pt x="3" y="2"/>
                    <a:pt x="5" y="1"/>
                  </a:cubicBezTo>
                  <a:cubicBezTo>
                    <a:pt x="11" y="0"/>
                    <a:pt x="17" y="0"/>
                    <a:pt x="23" y="3"/>
                  </a:cubicBezTo>
                  <a:close/>
                </a:path>
              </a:pathLst>
            </a:custGeom>
            <a:solidFill>
              <a:srgbClr val="7263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67" name="Freeform 668">
              <a:extLst>
                <a:ext uri="{FF2B5EF4-FFF2-40B4-BE49-F238E27FC236}">
                  <a16:creationId xmlns:a16="http://schemas.microsoft.com/office/drawing/2014/main" id="{63543BD9-3AED-D297-F611-D6CE0A28BB60}"/>
                </a:ext>
              </a:extLst>
            </p:cNvPr>
            <p:cNvSpPr/>
            <p:nvPr/>
          </p:nvSpPr>
          <p:spPr bwMode="auto">
            <a:xfrm>
              <a:off x="5845175" y="1352550"/>
              <a:ext cx="28575" cy="15875"/>
            </a:xfrm>
            <a:custGeom>
              <a:avLst/>
              <a:gdLst>
                <a:gd name="T0" fmla="*/ 17 w 22"/>
                <a:gd name="T1" fmla="*/ 0 h 12"/>
                <a:gd name="T2" fmla="*/ 22 w 22"/>
                <a:gd name="T3" fmla="*/ 3 h 12"/>
                <a:gd name="T4" fmla="*/ 0 w 22"/>
                <a:gd name="T5" fmla="*/ 11 h 12"/>
                <a:gd name="T6" fmla="*/ 17 w 22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2">
                  <a:moveTo>
                    <a:pt x="17" y="0"/>
                  </a:moveTo>
                  <a:cubicBezTo>
                    <a:pt x="18" y="1"/>
                    <a:pt x="20" y="2"/>
                    <a:pt x="22" y="3"/>
                  </a:cubicBezTo>
                  <a:cubicBezTo>
                    <a:pt x="15" y="7"/>
                    <a:pt x="9" y="12"/>
                    <a:pt x="0" y="11"/>
                  </a:cubicBezTo>
                  <a:cubicBezTo>
                    <a:pt x="2" y="1"/>
                    <a:pt x="11" y="2"/>
                    <a:pt x="17" y="0"/>
                  </a:cubicBezTo>
                  <a:close/>
                </a:path>
              </a:pathLst>
            </a:custGeom>
            <a:solidFill>
              <a:srgbClr val="5247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68" name="Freeform 669">
              <a:extLst>
                <a:ext uri="{FF2B5EF4-FFF2-40B4-BE49-F238E27FC236}">
                  <a16:creationId xmlns:a16="http://schemas.microsoft.com/office/drawing/2014/main" id="{D8572E7F-BDC1-B6F5-78E4-61C5D45F636B}"/>
                </a:ext>
              </a:extLst>
            </p:cNvPr>
            <p:cNvSpPr/>
            <p:nvPr/>
          </p:nvSpPr>
          <p:spPr bwMode="auto">
            <a:xfrm>
              <a:off x="5784850" y="1374775"/>
              <a:ext cx="25400" cy="15875"/>
            </a:xfrm>
            <a:custGeom>
              <a:avLst/>
              <a:gdLst>
                <a:gd name="T0" fmla="*/ 20 w 20"/>
                <a:gd name="T1" fmla="*/ 4 h 13"/>
                <a:gd name="T2" fmla="*/ 20 w 20"/>
                <a:gd name="T3" fmla="*/ 4 h 13"/>
                <a:gd name="T4" fmla="*/ 4 w 20"/>
                <a:gd name="T5" fmla="*/ 13 h 13"/>
                <a:gd name="T6" fmla="*/ 0 w 20"/>
                <a:gd name="T7" fmla="*/ 7 h 13"/>
                <a:gd name="T8" fmla="*/ 20 w 20"/>
                <a:gd name="T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3">
                  <a:moveTo>
                    <a:pt x="20" y="4"/>
                  </a:moveTo>
                  <a:cubicBezTo>
                    <a:pt x="20" y="4"/>
                    <a:pt x="20" y="4"/>
                    <a:pt x="20" y="4"/>
                  </a:cubicBezTo>
                  <a:cubicBezTo>
                    <a:pt x="17" y="12"/>
                    <a:pt x="10" y="11"/>
                    <a:pt x="4" y="13"/>
                  </a:cubicBezTo>
                  <a:cubicBezTo>
                    <a:pt x="3" y="11"/>
                    <a:pt x="2" y="9"/>
                    <a:pt x="0" y="7"/>
                  </a:cubicBezTo>
                  <a:cubicBezTo>
                    <a:pt x="7" y="7"/>
                    <a:pt x="13" y="0"/>
                    <a:pt x="20" y="4"/>
                  </a:cubicBezTo>
                  <a:close/>
                </a:path>
              </a:pathLst>
            </a:custGeom>
            <a:solidFill>
              <a:srgbClr val="594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69" name="Freeform 670">
              <a:extLst>
                <a:ext uri="{FF2B5EF4-FFF2-40B4-BE49-F238E27FC236}">
                  <a16:creationId xmlns:a16="http://schemas.microsoft.com/office/drawing/2014/main" id="{58DFD48F-95FC-660E-65F4-80AFB7CFC5EE}"/>
                </a:ext>
              </a:extLst>
            </p:cNvPr>
            <p:cNvSpPr/>
            <p:nvPr/>
          </p:nvSpPr>
          <p:spPr bwMode="auto">
            <a:xfrm>
              <a:off x="6383338" y="1185863"/>
              <a:ext cx="30162" cy="19050"/>
            </a:xfrm>
            <a:custGeom>
              <a:avLst/>
              <a:gdLst>
                <a:gd name="T0" fmla="*/ 20 w 24"/>
                <a:gd name="T1" fmla="*/ 4 h 15"/>
                <a:gd name="T2" fmla="*/ 24 w 24"/>
                <a:gd name="T3" fmla="*/ 9 h 15"/>
                <a:gd name="T4" fmla="*/ 0 w 24"/>
                <a:gd name="T5" fmla="*/ 4 h 15"/>
                <a:gd name="T6" fmla="*/ 0 w 24"/>
                <a:gd name="T7" fmla="*/ 0 h 15"/>
                <a:gd name="T8" fmla="*/ 20 w 24"/>
                <a:gd name="T9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5">
                  <a:moveTo>
                    <a:pt x="20" y="4"/>
                  </a:moveTo>
                  <a:cubicBezTo>
                    <a:pt x="23" y="4"/>
                    <a:pt x="24" y="6"/>
                    <a:pt x="24" y="9"/>
                  </a:cubicBezTo>
                  <a:cubicBezTo>
                    <a:pt x="15" y="15"/>
                    <a:pt x="7" y="12"/>
                    <a:pt x="0" y="4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7" y="1"/>
                    <a:pt x="13" y="3"/>
                    <a:pt x="20" y="4"/>
                  </a:cubicBezTo>
                  <a:close/>
                </a:path>
              </a:pathLst>
            </a:custGeom>
            <a:solidFill>
              <a:srgbClr val="383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70" name="Freeform 671">
              <a:extLst>
                <a:ext uri="{FF2B5EF4-FFF2-40B4-BE49-F238E27FC236}">
                  <a16:creationId xmlns:a16="http://schemas.microsoft.com/office/drawing/2014/main" id="{9D5CB433-73EC-91F1-F37E-15A3CCA7D934}"/>
                </a:ext>
              </a:extLst>
            </p:cNvPr>
            <p:cNvSpPr/>
            <p:nvPr/>
          </p:nvSpPr>
          <p:spPr bwMode="auto">
            <a:xfrm>
              <a:off x="6448425" y="1239838"/>
              <a:ext cx="20637" cy="15875"/>
            </a:xfrm>
            <a:custGeom>
              <a:avLst/>
              <a:gdLst>
                <a:gd name="T0" fmla="*/ 0 w 16"/>
                <a:gd name="T1" fmla="*/ 11 h 12"/>
                <a:gd name="T2" fmla="*/ 12 w 16"/>
                <a:gd name="T3" fmla="*/ 2 h 12"/>
                <a:gd name="T4" fmla="*/ 16 w 16"/>
                <a:gd name="T5" fmla="*/ 6 h 12"/>
                <a:gd name="T6" fmla="*/ 0 w 16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2">
                  <a:moveTo>
                    <a:pt x="0" y="11"/>
                  </a:moveTo>
                  <a:cubicBezTo>
                    <a:pt x="2" y="5"/>
                    <a:pt x="7" y="5"/>
                    <a:pt x="12" y="2"/>
                  </a:cubicBezTo>
                  <a:cubicBezTo>
                    <a:pt x="16" y="0"/>
                    <a:pt x="16" y="3"/>
                    <a:pt x="16" y="6"/>
                  </a:cubicBezTo>
                  <a:cubicBezTo>
                    <a:pt x="11" y="11"/>
                    <a:pt x="6" y="12"/>
                    <a:pt x="0" y="11"/>
                  </a:cubicBezTo>
                  <a:close/>
                </a:path>
              </a:pathLst>
            </a:custGeom>
            <a:solidFill>
              <a:srgbClr val="251B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71" name="Freeform 672">
              <a:extLst>
                <a:ext uri="{FF2B5EF4-FFF2-40B4-BE49-F238E27FC236}">
                  <a16:creationId xmlns:a16="http://schemas.microsoft.com/office/drawing/2014/main" id="{28949379-700D-F79C-2D85-0EC4A26D5D93}"/>
                </a:ext>
              </a:extLst>
            </p:cNvPr>
            <p:cNvSpPr/>
            <p:nvPr/>
          </p:nvSpPr>
          <p:spPr bwMode="auto">
            <a:xfrm>
              <a:off x="5848350" y="1327150"/>
              <a:ext cx="28575" cy="12700"/>
            </a:xfrm>
            <a:custGeom>
              <a:avLst/>
              <a:gdLst>
                <a:gd name="T0" fmla="*/ 19 w 23"/>
                <a:gd name="T1" fmla="*/ 0 h 10"/>
                <a:gd name="T2" fmla="*/ 23 w 23"/>
                <a:gd name="T3" fmla="*/ 3 h 10"/>
                <a:gd name="T4" fmla="*/ 2 w 23"/>
                <a:gd name="T5" fmla="*/ 10 h 10"/>
                <a:gd name="T6" fmla="*/ 1 w 23"/>
                <a:gd name="T7" fmla="*/ 7 h 10"/>
                <a:gd name="T8" fmla="*/ 2 w 23"/>
                <a:gd name="T9" fmla="*/ 6 h 10"/>
                <a:gd name="T10" fmla="*/ 19 w 23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0">
                  <a:moveTo>
                    <a:pt x="19" y="0"/>
                  </a:moveTo>
                  <a:cubicBezTo>
                    <a:pt x="20" y="1"/>
                    <a:pt x="21" y="2"/>
                    <a:pt x="23" y="3"/>
                  </a:cubicBezTo>
                  <a:cubicBezTo>
                    <a:pt x="17" y="9"/>
                    <a:pt x="9" y="7"/>
                    <a:pt x="2" y="10"/>
                  </a:cubicBezTo>
                  <a:cubicBezTo>
                    <a:pt x="1" y="9"/>
                    <a:pt x="0" y="8"/>
                    <a:pt x="1" y="7"/>
                  </a:cubicBezTo>
                  <a:cubicBezTo>
                    <a:pt x="1" y="7"/>
                    <a:pt x="2" y="6"/>
                    <a:pt x="2" y="6"/>
                  </a:cubicBezTo>
                  <a:cubicBezTo>
                    <a:pt x="6" y="0"/>
                    <a:pt x="13" y="2"/>
                    <a:pt x="19" y="0"/>
                  </a:cubicBezTo>
                  <a:close/>
                </a:path>
              </a:pathLst>
            </a:custGeom>
            <a:solidFill>
              <a:srgbClr val="7468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72" name="Freeform 673">
              <a:extLst>
                <a:ext uri="{FF2B5EF4-FFF2-40B4-BE49-F238E27FC236}">
                  <a16:creationId xmlns:a16="http://schemas.microsoft.com/office/drawing/2014/main" id="{26712BBB-8432-84DF-F86A-8946402A0FFC}"/>
                </a:ext>
              </a:extLst>
            </p:cNvPr>
            <p:cNvSpPr/>
            <p:nvPr/>
          </p:nvSpPr>
          <p:spPr bwMode="auto">
            <a:xfrm>
              <a:off x="5826125" y="1335088"/>
              <a:ext cx="23812" cy="15875"/>
            </a:xfrm>
            <a:custGeom>
              <a:avLst/>
              <a:gdLst>
                <a:gd name="T0" fmla="*/ 19 w 19"/>
                <a:gd name="T1" fmla="*/ 0 h 13"/>
                <a:gd name="T2" fmla="*/ 19 w 19"/>
                <a:gd name="T3" fmla="*/ 4 h 13"/>
                <a:gd name="T4" fmla="*/ 0 w 19"/>
                <a:gd name="T5" fmla="*/ 5 h 13"/>
                <a:gd name="T6" fmla="*/ 19 w 19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3">
                  <a:moveTo>
                    <a:pt x="19" y="0"/>
                  </a:moveTo>
                  <a:cubicBezTo>
                    <a:pt x="19" y="1"/>
                    <a:pt x="19" y="3"/>
                    <a:pt x="19" y="4"/>
                  </a:cubicBezTo>
                  <a:cubicBezTo>
                    <a:pt x="13" y="3"/>
                    <a:pt x="6" y="13"/>
                    <a:pt x="0" y="5"/>
                  </a:cubicBezTo>
                  <a:cubicBezTo>
                    <a:pt x="5" y="0"/>
                    <a:pt x="12" y="1"/>
                    <a:pt x="19" y="0"/>
                  </a:cubicBezTo>
                  <a:close/>
                </a:path>
              </a:pathLst>
            </a:custGeom>
            <a:solidFill>
              <a:srgbClr val="5244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73" name="Freeform 674">
              <a:extLst>
                <a:ext uri="{FF2B5EF4-FFF2-40B4-BE49-F238E27FC236}">
                  <a16:creationId xmlns:a16="http://schemas.microsoft.com/office/drawing/2014/main" id="{71F050D4-A501-59DF-F27A-57CAA76210E1}"/>
                </a:ext>
              </a:extLst>
            </p:cNvPr>
            <p:cNvSpPr/>
            <p:nvPr/>
          </p:nvSpPr>
          <p:spPr bwMode="auto">
            <a:xfrm>
              <a:off x="5940425" y="1347788"/>
              <a:ext cx="28575" cy="15875"/>
            </a:xfrm>
            <a:custGeom>
              <a:avLst/>
              <a:gdLst>
                <a:gd name="T0" fmla="*/ 2 w 22"/>
                <a:gd name="T1" fmla="*/ 0 h 13"/>
                <a:gd name="T2" fmla="*/ 22 w 22"/>
                <a:gd name="T3" fmla="*/ 7 h 13"/>
                <a:gd name="T4" fmla="*/ 5 w 22"/>
                <a:gd name="T5" fmla="*/ 7 h 13"/>
                <a:gd name="T6" fmla="*/ 3 w 22"/>
                <a:gd name="T7" fmla="*/ 6 h 13"/>
                <a:gd name="T8" fmla="*/ 0 w 22"/>
                <a:gd name="T9" fmla="*/ 3 h 13"/>
                <a:gd name="T10" fmla="*/ 2 w 22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3">
                  <a:moveTo>
                    <a:pt x="2" y="0"/>
                  </a:moveTo>
                  <a:cubicBezTo>
                    <a:pt x="9" y="0"/>
                    <a:pt x="16" y="2"/>
                    <a:pt x="22" y="7"/>
                  </a:cubicBezTo>
                  <a:cubicBezTo>
                    <a:pt x="16" y="13"/>
                    <a:pt x="11" y="4"/>
                    <a:pt x="5" y="7"/>
                  </a:cubicBezTo>
                  <a:cubicBezTo>
                    <a:pt x="5" y="7"/>
                    <a:pt x="3" y="6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0" y="2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635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74" name="Freeform 675">
              <a:extLst>
                <a:ext uri="{FF2B5EF4-FFF2-40B4-BE49-F238E27FC236}">
                  <a16:creationId xmlns:a16="http://schemas.microsoft.com/office/drawing/2014/main" id="{679BBF90-835E-63CA-0E96-D4F2F4D5C85A}"/>
                </a:ext>
              </a:extLst>
            </p:cNvPr>
            <p:cNvSpPr/>
            <p:nvPr/>
          </p:nvSpPr>
          <p:spPr bwMode="auto">
            <a:xfrm>
              <a:off x="6002338" y="1363663"/>
              <a:ext cx="26987" cy="12700"/>
            </a:xfrm>
            <a:custGeom>
              <a:avLst/>
              <a:gdLst>
                <a:gd name="T0" fmla="*/ 0 w 21"/>
                <a:gd name="T1" fmla="*/ 3 h 11"/>
                <a:gd name="T2" fmla="*/ 21 w 21"/>
                <a:gd name="T3" fmla="*/ 7 h 11"/>
                <a:gd name="T4" fmla="*/ 0 w 21"/>
                <a:gd name="T5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1">
                  <a:moveTo>
                    <a:pt x="0" y="3"/>
                  </a:moveTo>
                  <a:cubicBezTo>
                    <a:pt x="7" y="3"/>
                    <a:pt x="15" y="0"/>
                    <a:pt x="21" y="7"/>
                  </a:cubicBezTo>
                  <a:cubicBezTo>
                    <a:pt x="13" y="11"/>
                    <a:pt x="6" y="9"/>
                    <a:pt x="0" y="3"/>
                  </a:cubicBezTo>
                  <a:close/>
                </a:path>
              </a:pathLst>
            </a:custGeom>
            <a:solidFill>
              <a:srgbClr val="6E63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75" name="Freeform 676">
              <a:extLst>
                <a:ext uri="{FF2B5EF4-FFF2-40B4-BE49-F238E27FC236}">
                  <a16:creationId xmlns:a16="http://schemas.microsoft.com/office/drawing/2014/main" id="{62FBF2E9-8E95-B876-49D0-C63D60F8225A}"/>
                </a:ext>
              </a:extLst>
            </p:cNvPr>
            <p:cNvSpPr/>
            <p:nvPr/>
          </p:nvSpPr>
          <p:spPr bwMode="auto">
            <a:xfrm>
              <a:off x="6059488" y="1349375"/>
              <a:ext cx="23812" cy="17463"/>
            </a:xfrm>
            <a:custGeom>
              <a:avLst/>
              <a:gdLst>
                <a:gd name="T0" fmla="*/ 0 w 19"/>
                <a:gd name="T1" fmla="*/ 12 h 13"/>
                <a:gd name="T2" fmla="*/ 19 w 19"/>
                <a:gd name="T3" fmla="*/ 5 h 13"/>
                <a:gd name="T4" fmla="*/ 0 w 19"/>
                <a:gd name="T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3">
                  <a:moveTo>
                    <a:pt x="0" y="12"/>
                  </a:moveTo>
                  <a:cubicBezTo>
                    <a:pt x="3" y="0"/>
                    <a:pt x="12" y="6"/>
                    <a:pt x="19" y="5"/>
                  </a:cubicBezTo>
                  <a:cubicBezTo>
                    <a:pt x="15" y="13"/>
                    <a:pt x="5" y="6"/>
                    <a:pt x="0" y="12"/>
                  </a:cubicBezTo>
                  <a:close/>
                </a:path>
              </a:pathLst>
            </a:custGeom>
            <a:solidFill>
              <a:srgbClr val="494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76" name="Freeform 677">
              <a:extLst>
                <a:ext uri="{FF2B5EF4-FFF2-40B4-BE49-F238E27FC236}">
                  <a16:creationId xmlns:a16="http://schemas.microsoft.com/office/drawing/2014/main" id="{01D19444-B55A-E29E-36A1-9E9DF53605BF}"/>
                </a:ext>
              </a:extLst>
            </p:cNvPr>
            <p:cNvSpPr/>
            <p:nvPr/>
          </p:nvSpPr>
          <p:spPr bwMode="auto">
            <a:xfrm>
              <a:off x="6159500" y="1323975"/>
              <a:ext cx="20637" cy="11113"/>
            </a:xfrm>
            <a:custGeom>
              <a:avLst/>
              <a:gdLst>
                <a:gd name="T0" fmla="*/ 0 w 16"/>
                <a:gd name="T1" fmla="*/ 9 h 9"/>
                <a:gd name="T2" fmla="*/ 1 w 16"/>
                <a:gd name="T3" fmla="*/ 7 h 9"/>
                <a:gd name="T4" fmla="*/ 16 w 16"/>
                <a:gd name="T5" fmla="*/ 2 h 9"/>
                <a:gd name="T6" fmla="*/ 16 w 16"/>
                <a:gd name="T7" fmla="*/ 5 h 9"/>
                <a:gd name="T8" fmla="*/ 0 w 16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9">
                  <a:moveTo>
                    <a:pt x="0" y="9"/>
                  </a:moveTo>
                  <a:cubicBezTo>
                    <a:pt x="0" y="8"/>
                    <a:pt x="1" y="8"/>
                    <a:pt x="1" y="7"/>
                  </a:cubicBezTo>
                  <a:cubicBezTo>
                    <a:pt x="4" y="0"/>
                    <a:pt x="10" y="2"/>
                    <a:pt x="16" y="2"/>
                  </a:cubicBezTo>
                  <a:cubicBezTo>
                    <a:pt x="16" y="3"/>
                    <a:pt x="16" y="4"/>
                    <a:pt x="16" y="5"/>
                  </a:cubicBezTo>
                  <a:cubicBezTo>
                    <a:pt x="11" y="6"/>
                    <a:pt x="5" y="8"/>
                    <a:pt x="0" y="9"/>
                  </a:cubicBezTo>
                  <a:close/>
                </a:path>
              </a:pathLst>
            </a:custGeom>
            <a:solidFill>
              <a:srgbClr val="3B35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77" name="Freeform 678">
              <a:extLst>
                <a:ext uri="{FF2B5EF4-FFF2-40B4-BE49-F238E27FC236}">
                  <a16:creationId xmlns:a16="http://schemas.microsoft.com/office/drawing/2014/main" id="{F93B28CC-1097-BA4A-F0B9-9D8904A61FD8}"/>
                </a:ext>
              </a:extLst>
            </p:cNvPr>
            <p:cNvSpPr/>
            <p:nvPr/>
          </p:nvSpPr>
          <p:spPr bwMode="auto">
            <a:xfrm>
              <a:off x="6296025" y="1287463"/>
              <a:ext cx="31750" cy="11113"/>
            </a:xfrm>
            <a:custGeom>
              <a:avLst/>
              <a:gdLst>
                <a:gd name="T0" fmla="*/ 0 w 25"/>
                <a:gd name="T1" fmla="*/ 9 h 9"/>
                <a:gd name="T2" fmla="*/ 0 w 25"/>
                <a:gd name="T3" fmla="*/ 6 h 9"/>
                <a:gd name="T4" fmla="*/ 20 w 25"/>
                <a:gd name="T5" fmla="*/ 2 h 9"/>
                <a:gd name="T6" fmla="*/ 25 w 25"/>
                <a:gd name="T7" fmla="*/ 6 h 9"/>
                <a:gd name="T8" fmla="*/ 24 w 25"/>
                <a:gd name="T9" fmla="*/ 9 h 9"/>
                <a:gd name="T10" fmla="*/ 0 w 25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9">
                  <a:moveTo>
                    <a:pt x="0" y="9"/>
                  </a:moveTo>
                  <a:cubicBezTo>
                    <a:pt x="0" y="8"/>
                    <a:pt x="0" y="7"/>
                    <a:pt x="0" y="6"/>
                  </a:cubicBezTo>
                  <a:cubicBezTo>
                    <a:pt x="6" y="0"/>
                    <a:pt x="13" y="1"/>
                    <a:pt x="20" y="2"/>
                  </a:cubicBezTo>
                  <a:cubicBezTo>
                    <a:pt x="22" y="3"/>
                    <a:pt x="24" y="4"/>
                    <a:pt x="25" y="6"/>
                  </a:cubicBezTo>
                  <a:cubicBezTo>
                    <a:pt x="25" y="7"/>
                    <a:pt x="24" y="8"/>
                    <a:pt x="24" y="9"/>
                  </a:cubicBezTo>
                  <a:cubicBezTo>
                    <a:pt x="16" y="9"/>
                    <a:pt x="8" y="9"/>
                    <a:pt x="0" y="9"/>
                  </a:cubicBezTo>
                  <a:close/>
                </a:path>
              </a:pathLst>
            </a:custGeom>
            <a:solidFill>
              <a:srgbClr val="453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78" name="Freeform 679">
              <a:extLst>
                <a:ext uri="{FF2B5EF4-FFF2-40B4-BE49-F238E27FC236}">
                  <a16:creationId xmlns:a16="http://schemas.microsoft.com/office/drawing/2014/main" id="{FA7E2300-7E75-D8AD-9BC5-3E3D2604DA17}"/>
                </a:ext>
              </a:extLst>
            </p:cNvPr>
            <p:cNvSpPr/>
            <p:nvPr/>
          </p:nvSpPr>
          <p:spPr bwMode="auto">
            <a:xfrm>
              <a:off x="6326188" y="1284288"/>
              <a:ext cx="25400" cy="14288"/>
            </a:xfrm>
            <a:custGeom>
              <a:avLst/>
              <a:gdLst>
                <a:gd name="T0" fmla="*/ 0 w 20"/>
                <a:gd name="T1" fmla="*/ 11 h 11"/>
                <a:gd name="T2" fmla="*/ 0 w 20"/>
                <a:gd name="T3" fmla="*/ 8 h 11"/>
                <a:gd name="T4" fmla="*/ 14 w 20"/>
                <a:gd name="T5" fmla="*/ 0 h 11"/>
                <a:gd name="T6" fmla="*/ 20 w 20"/>
                <a:gd name="T7" fmla="*/ 7 h 11"/>
                <a:gd name="T8" fmla="*/ 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1"/>
                  </a:moveTo>
                  <a:cubicBezTo>
                    <a:pt x="0" y="10"/>
                    <a:pt x="0" y="9"/>
                    <a:pt x="0" y="8"/>
                  </a:cubicBezTo>
                  <a:cubicBezTo>
                    <a:pt x="2" y="1"/>
                    <a:pt x="8" y="0"/>
                    <a:pt x="14" y="0"/>
                  </a:cubicBezTo>
                  <a:cubicBezTo>
                    <a:pt x="17" y="1"/>
                    <a:pt x="20" y="3"/>
                    <a:pt x="20" y="7"/>
                  </a:cubicBezTo>
                  <a:cubicBezTo>
                    <a:pt x="13" y="8"/>
                    <a:pt x="7" y="10"/>
                    <a:pt x="0" y="11"/>
                  </a:cubicBezTo>
                  <a:close/>
                </a:path>
              </a:pathLst>
            </a:custGeom>
            <a:solidFill>
              <a:srgbClr val="63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79" name="Freeform 680">
              <a:extLst>
                <a:ext uri="{FF2B5EF4-FFF2-40B4-BE49-F238E27FC236}">
                  <a16:creationId xmlns:a16="http://schemas.microsoft.com/office/drawing/2014/main" id="{C2CE05C2-70F9-079C-9309-BCED53EF99EA}"/>
                </a:ext>
              </a:extLst>
            </p:cNvPr>
            <p:cNvSpPr/>
            <p:nvPr/>
          </p:nvSpPr>
          <p:spPr bwMode="auto">
            <a:xfrm>
              <a:off x="6464300" y="1231900"/>
              <a:ext cx="20637" cy="15875"/>
            </a:xfrm>
            <a:custGeom>
              <a:avLst/>
              <a:gdLst>
                <a:gd name="T0" fmla="*/ 4 w 17"/>
                <a:gd name="T1" fmla="*/ 12 h 12"/>
                <a:gd name="T2" fmla="*/ 0 w 17"/>
                <a:gd name="T3" fmla="*/ 8 h 12"/>
                <a:gd name="T4" fmla="*/ 17 w 17"/>
                <a:gd name="T5" fmla="*/ 1 h 12"/>
                <a:gd name="T6" fmla="*/ 4 w 17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2">
                  <a:moveTo>
                    <a:pt x="4" y="12"/>
                  </a:moveTo>
                  <a:cubicBezTo>
                    <a:pt x="3" y="11"/>
                    <a:pt x="1" y="10"/>
                    <a:pt x="0" y="8"/>
                  </a:cubicBezTo>
                  <a:cubicBezTo>
                    <a:pt x="5" y="4"/>
                    <a:pt x="10" y="0"/>
                    <a:pt x="17" y="1"/>
                  </a:cubicBezTo>
                  <a:cubicBezTo>
                    <a:pt x="15" y="7"/>
                    <a:pt x="10" y="10"/>
                    <a:pt x="4" y="12"/>
                  </a:cubicBezTo>
                  <a:close/>
                </a:path>
              </a:pathLst>
            </a:custGeom>
            <a:solidFill>
              <a:srgbClr val="524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80" name="Freeform 681">
              <a:extLst>
                <a:ext uri="{FF2B5EF4-FFF2-40B4-BE49-F238E27FC236}">
                  <a16:creationId xmlns:a16="http://schemas.microsoft.com/office/drawing/2014/main" id="{CDA89C6B-748E-70CE-595E-7C3C30AA5189}"/>
                </a:ext>
              </a:extLst>
            </p:cNvPr>
            <p:cNvSpPr/>
            <p:nvPr/>
          </p:nvSpPr>
          <p:spPr bwMode="auto">
            <a:xfrm>
              <a:off x="6346825" y="1281113"/>
              <a:ext cx="23812" cy="12700"/>
            </a:xfrm>
            <a:custGeom>
              <a:avLst/>
              <a:gdLst>
                <a:gd name="T0" fmla="*/ 4 w 18"/>
                <a:gd name="T1" fmla="*/ 10 h 10"/>
                <a:gd name="T2" fmla="*/ 0 w 18"/>
                <a:gd name="T3" fmla="*/ 6 h 10"/>
                <a:gd name="T4" fmla="*/ 8 w 18"/>
                <a:gd name="T5" fmla="*/ 2 h 10"/>
                <a:gd name="T6" fmla="*/ 18 w 18"/>
                <a:gd name="T7" fmla="*/ 3 h 10"/>
                <a:gd name="T8" fmla="*/ 4 w 18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4" y="10"/>
                  </a:moveTo>
                  <a:cubicBezTo>
                    <a:pt x="2" y="9"/>
                    <a:pt x="1" y="7"/>
                    <a:pt x="0" y="6"/>
                  </a:cubicBezTo>
                  <a:cubicBezTo>
                    <a:pt x="0" y="0"/>
                    <a:pt x="4" y="0"/>
                    <a:pt x="8" y="2"/>
                  </a:cubicBezTo>
                  <a:cubicBezTo>
                    <a:pt x="11" y="2"/>
                    <a:pt x="15" y="3"/>
                    <a:pt x="18" y="3"/>
                  </a:cubicBezTo>
                  <a:cubicBezTo>
                    <a:pt x="15" y="8"/>
                    <a:pt x="8" y="7"/>
                    <a:pt x="4" y="10"/>
                  </a:cubicBezTo>
                  <a:close/>
                </a:path>
              </a:pathLst>
            </a:custGeom>
            <a:solidFill>
              <a:srgbClr val="7E72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81" name="Freeform 682">
              <a:extLst>
                <a:ext uri="{FF2B5EF4-FFF2-40B4-BE49-F238E27FC236}">
                  <a16:creationId xmlns:a16="http://schemas.microsoft.com/office/drawing/2014/main" id="{98D1EB81-6FB1-73EA-C2A9-CB920A785F00}"/>
                </a:ext>
              </a:extLst>
            </p:cNvPr>
            <p:cNvSpPr/>
            <p:nvPr/>
          </p:nvSpPr>
          <p:spPr bwMode="auto">
            <a:xfrm>
              <a:off x="6099175" y="1192213"/>
              <a:ext cx="25400" cy="12700"/>
            </a:xfrm>
            <a:custGeom>
              <a:avLst/>
              <a:gdLst>
                <a:gd name="T0" fmla="*/ 0 w 20"/>
                <a:gd name="T1" fmla="*/ 5 h 11"/>
                <a:gd name="T2" fmla="*/ 0 w 20"/>
                <a:gd name="T3" fmla="*/ 1 h 11"/>
                <a:gd name="T4" fmla="*/ 8 w 20"/>
                <a:gd name="T5" fmla="*/ 0 h 11"/>
                <a:gd name="T6" fmla="*/ 20 w 20"/>
                <a:gd name="T7" fmla="*/ 4 h 11"/>
                <a:gd name="T8" fmla="*/ 0 w 20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5"/>
                  </a:moveTo>
                  <a:cubicBezTo>
                    <a:pt x="0" y="4"/>
                    <a:pt x="0" y="2"/>
                    <a:pt x="0" y="1"/>
                  </a:cubicBezTo>
                  <a:cubicBezTo>
                    <a:pt x="3" y="1"/>
                    <a:pt x="5" y="1"/>
                    <a:pt x="8" y="0"/>
                  </a:cubicBezTo>
                  <a:cubicBezTo>
                    <a:pt x="12" y="1"/>
                    <a:pt x="17" y="0"/>
                    <a:pt x="20" y="4"/>
                  </a:cubicBezTo>
                  <a:cubicBezTo>
                    <a:pt x="14" y="11"/>
                    <a:pt x="7" y="10"/>
                    <a:pt x="0" y="5"/>
                  </a:cubicBezTo>
                  <a:close/>
                </a:path>
              </a:pathLst>
            </a:custGeom>
            <a:solidFill>
              <a:srgbClr val="2F26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82" name="Freeform 683">
              <a:extLst>
                <a:ext uri="{FF2B5EF4-FFF2-40B4-BE49-F238E27FC236}">
                  <a16:creationId xmlns:a16="http://schemas.microsoft.com/office/drawing/2014/main" id="{68FAC86F-362E-A43A-86B5-6244EBE0A0F9}"/>
                </a:ext>
              </a:extLst>
            </p:cNvPr>
            <p:cNvSpPr/>
            <p:nvPr/>
          </p:nvSpPr>
          <p:spPr bwMode="auto">
            <a:xfrm>
              <a:off x="5905500" y="1347788"/>
              <a:ext cx="14287" cy="12700"/>
            </a:xfrm>
            <a:custGeom>
              <a:avLst/>
              <a:gdLst>
                <a:gd name="T0" fmla="*/ 1 w 12"/>
                <a:gd name="T1" fmla="*/ 7 h 10"/>
                <a:gd name="T2" fmla="*/ 1 w 12"/>
                <a:gd name="T3" fmla="*/ 3 h 10"/>
                <a:gd name="T4" fmla="*/ 5 w 12"/>
                <a:gd name="T5" fmla="*/ 0 h 10"/>
                <a:gd name="T6" fmla="*/ 10 w 12"/>
                <a:gd name="T7" fmla="*/ 2 h 10"/>
                <a:gd name="T8" fmla="*/ 12 w 12"/>
                <a:gd name="T9" fmla="*/ 6 h 10"/>
                <a:gd name="T10" fmla="*/ 10 w 12"/>
                <a:gd name="T11" fmla="*/ 10 h 10"/>
                <a:gd name="T12" fmla="*/ 6 w 12"/>
                <a:gd name="T13" fmla="*/ 10 h 10"/>
                <a:gd name="T14" fmla="*/ 1 w 12"/>
                <a:gd name="T1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0">
                  <a:moveTo>
                    <a:pt x="1" y="7"/>
                  </a:moveTo>
                  <a:cubicBezTo>
                    <a:pt x="0" y="5"/>
                    <a:pt x="0" y="4"/>
                    <a:pt x="1" y="3"/>
                  </a:cubicBezTo>
                  <a:cubicBezTo>
                    <a:pt x="2" y="1"/>
                    <a:pt x="3" y="1"/>
                    <a:pt x="5" y="0"/>
                  </a:cubicBezTo>
                  <a:cubicBezTo>
                    <a:pt x="7" y="0"/>
                    <a:pt x="8" y="1"/>
                    <a:pt x="10" y="2"/>
                  </a:cubicBezTo>
                  <a:cubicBezTo>
                    <a:pt x="11" y="3"/>
                    <a:pt x="11" y="4"/>
                    <a:pt x="12" y="6"/>
                  </a:cubicBezTo>
                  <a:cubicBezTo>
                    <a:pt x="11" y="8"/>
                    <a:pt x="11" y="9"/>
                    <a:pt x="10" y="10"/>
                  </a:cubicBezTo>
                  <a:cubicBezTo>
                    <a:pt x="8" y="10"/>
                    <a:pt x="7" y="10"/>
                    <a:pt x="6" y="10"/>
                  </a:cubicBezTo>
                  <a:cubicBezTo>
                    <a:pt x="4" y="9"/>
                    <a:pt x="2" y="8"/>
                    <a:pt x="1" y="7"/>
                  </a:cubicBezTo>
                  <a:close/>
                </a:path>
              </a:pathLst>
            </a:custGeom>
            <a:solidFill>
              <a:srgbClr val="B6B5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83" name="Freeform 684">
              <a:extLst>
                <a:ext uri="{FF2B5EF4-FFF2-40B4-BE49-F238E27FC236}">
                  <a16:creationId xmlns:a16="http://schemas.microsoft.com/office/drawing/2014/main" id="{4FE13E7C-224B-ABC2-DE35-2D7FD45ACBE2}"/>
                </a:ext>
              </a:extLst>
            </p:cNvPr>
            <p:cNvSpPr/>
            <p:nvPr/>
          </p:nvSpPr>
          <p:spPr bwMode="auto">
            <a:xfrm>
              <a:off x="5924550" y="1352550"/>
              <a:ext cx="14287" cy="9525"/>
            </a:xfrm>
            <a:custGeom>
              <a:avLst/>
              <a:gdLst>
                <a:gd name="T0" fmla="*/ 9 w 11"/>
                <a:gd name="T1" fmla="*/ 7 h 7"/>
                <a:gd name="T2" fmla="*/ 1 w 11"/>
                <a:gd name="T3" fmla="*/ 7 h 7"/>
                <a:gd name="T4" fmla="*/ 2 w 11"/>
                <a:gd name="T5" fmla="*/ 2 h 7"/>
                <a:gd name="T6" fmla="*/ 10 w 11"/>
                <a:gd name="T7" fmla="*/ 2 h 7"/>
                <a:gd name="T8" fmla="*/ 9 w 11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9" y="7"/>
                  </a:moveTo>
                  <a:cubicBezTo>
                    <a:pt x="6" y="7"/>
                    <a:pt x="4" y="7"/>
                    <a:pt x="1" y="7"/>
                  </a:cubicBezTo>
                  <a:cubicBezTo>
                    <a:pt x="0" y="5"/>
                    <a:pt x="1" y="3"/>
                    <a:pt x="2" y="2"/>
                  </a:cubicBezTo>
                  <a:cubicBezTo>
                    <a:pt x="5" y="0"/>
                    <a:pt x="7" y="0"/>
                    <a:pt x="10" y="2"/>
                  </a:cubicBezTo>
                  <a:cubicBezTo>
                    <a:pt x="11" y="4"/>
                    <a:pt x="11" y="5"/>
                    <a:pt x="9" y="7"/>
                  </a:cubicBezTo>
                  <a:close/>
                </a:path>
              </a:pathLst>
            </a:custGeom>
            <a:solidFill>
              <a:srgbClr val="F7F6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84" name="Freeform 685">
              <a:extLst>
                <a:ext uri="{FF2B5EF4-FFF2-40B4-BE49-F238E27FC236}">
                  <a16:creationId xmlns:a16="http://schemas.microsoft.com/office/drawing/2014/main" id="{77DE4810-9578-374E-C8F3-D5FEC7305336}"/>
                </a:ext>
              </a:extLst>
            </p:cNvPr>
            <p:cNvSpPr/>
            <p:nvPr/>
          </p:nvSpPr>
          <p:spPr bwMode="auto">
            <a:xfrm>
              <a:off x="5916613" y="1352550"/>
              <a:ext cx="9525" cy="9525"/>
            </a:xfrm>
            <a:custGeom>
              <a:avLst/>
              <a:gdLst>
                <a:gd name="T0" fmla="*/ 8 w 8"/>
                <a:gd name="T1" fmla="*/ 2 h 7"/>
                <a:gd name="T2" fmla="*/ 8 w 8"/>
                <a:gd name="T3" fmla="*/ 7 h 7"/>
                <a:gd name="T4" fmla="*/ 1 w 8"/>
                <a:gd name="T5" fmla="*/ 6 h 7"/>
                <a:gd name="T6" fmla="*/ 0 w 8"/>
                <a:gd name="T7" fmla="*/ 3 h 7"/>
                <a:gd name="T8" fmla="*/ 6 w 8"/>
                <a:gd name="T9" fmla="*/ 1 h 7"/>
                <a:gd name="T10" fmla="*/ 8 w 8"/>
                <a:gd name="T1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8" y="2"/>
                  </a:moveTo>
                  <a:cubicBezTo>
                    <a:pt x="8" y="4"/>
                    <a:pt x="8" y="5"/>
                    <a:pt x="8" y="7"/>
                  </a:cubicBezTo>
                  <a:cubicBezTo>
                    <a:pt x="6" y="6"/>
                    <a:pt x="3" y="6"/>
                    <a:pt x="1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2" y="1"/>
                    <a:pt x="4" y="0"/>
                    <a:pt x="6" y="1"/>
                  </a:cubicBezTo>
                  <a:cubicBezTo>
                    <a:pt x="7" y="1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6866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85" name="Freeform 686">
              <a:extLst>
                <a:ext uri="{FF2B5EF4-FFF2-40B4-BE49-F238E27FC236}">
                  <a16:creationId xmlns:a16="http://schemas.microsoft.com/office/drawing/2014/main" id="{6856BCD0-75AD-1048-9BEA-CE1050CBB1E7}"/>
                </a:ext>
              </a:extLst>
            </p:cNvPr>
            <p:cNvSpPr/>
            <p:nvPr/>
          </p:nvSpPr>
          <p:spPr bwMode="auto">
            <a:xfrm>
              <a:off x="5940425" y="1354138"/>
              <a:ext cx="6350" cy="7938"/>
            </a:xfrm>
            <a:custGeom>
              <a:avLst/>
              <a:gdLst>
                <a:gd name="T0" fmla="*/ 5 w 5"/>
                <a:gd name="T1" fmla="*/ 6 h 6"/>
                <a:gd name="T2" fmla="*/ 3 w 5"/>
                <a:gd name="T3" fmla="*/ 6 h 6"/>
                <a:gd name="T4" fmla="*/ 2 w 5"/>
                <a:gd name="T5" fmla="*/ 5 h 6"/>
                <a:gd name="T6" fmla="*/ 5 w 5"/>
                <a:gd name="T7" fmla="*/ 2 h 6"/>
                <a:gd name="T8" fmla="*/ 5 w 5"/>
                <a:gd name="T9" fmla="*/ 2 h 6"/>
                <a:gd name="T10" fmla="*/ 5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1"/>
                    <a:pt x="2" y="0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4"/>
                    <a:pt x="5" y="6"/>
                  </a:cubicBezTo>
                  <a:close/>
                </a:path>
              </a:pathLst>
            </a:custGeom>
            <a:solidFill>
              <a:srgbClr val="6E6A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86" name="Freeform 687">
              <a:extLst>
                <a:ext uri="{FF2B5EF4-FFF2-40B4-BE49-F238E27FC236}">
                  <a16:creationId xmlns:a16="http://schemas.microsoft.com/office/drawing/2014/main" id="{D398EA5F-8176-4002-E77A-80613A68F91A}"/>
                </a:ext>
              </a:extLst>
            </p:cNvPr>
            <p:cNvSpPr/>
            <p:nvPr/>
          </p:nvSpPr>
          <p:spPr bwMode="auto">
            <a:xfrm>
              <a:off x="5903913" y="1357313"/>
              <a:ext cx="7937" cy="3175"/>
            </a:xfrm>
            <a:custGeom>
              <a:avLst/>
              <a:gdLst>
                <a:gd name="T0" fmla="*/ 2 w 7"/>
                <a:gd name="T1" fmla="*/ 0 h 3"/>
                <a:gd name="T2" fmla="*/ 7 w 7"/>
                <a:gd name="T3" fmla="*/ 3 h 3"/>
                <a:gd name="T4" fmla="*/ 1 w 7"/>
                <a:gd name="T5" fmla="*/ 3 h 3"/>
                <a:gd name="T6" fmla="*/ 2 w 7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2" y="0"/>
                  </a:moveTo>
                  <a:cubicBezTo>
                    <a:pt x="3" y="1"/>
                    <a:pt x="5" y="2"/>
                    <a:pt x="7" y="3"/>
                  </a:cubicBezTo>
                  <a:cubicBezTo>
                    <a:pt x="5" y="3"/>
                    <a:pt x="3" y="3"/>
                    <a:pt x="1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EDC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87" name="Freeform 688">
              <a:extLst>
                <a:ext uri="{FF2B5EF4-FFF2-40B4-BE49-F238E27FC236}">
                  <a16:creationId xmlns:a16="http://schemas.microsoft.com/office/drawing/2014/main" id="{718AA219-65D4-392E-1AB2-6F73A6261D56}"/>
                </a:ext>
              </a:extLst>
            </p:cNvPr>
            <p:cNvSpPr/>
            <p:nvPr/>
          </p:nvSpPr>
          <p:spPr bwMode="auto">
            <a:xfrm>
              <a:off x="6005513" y="1290638"/>
              <a:ext cx="39687" cy="36513"/>
            </a:xfrm>
            <a:custGeom>
              <a:avLst/>
              <a:gdLst>
                <a:gd name="T0" fmla="*/ 29 w 31"/>
                <a:gd name="T1" fmla="*/ 11 h 29"/>
                <a:gd name="T2" fmla="*/ 6 w 31"/>
                <a:gd name="T3" fmla="*/ 16 h 29"/>
                <a:gd name="T4" fmla="*/ 0 w 31"/>
                <a:gd name="T5" fmla="*/ 14 h 29"/>
                <a:gd name="T6" fmla="*/ 13 w 31"/>
                <a:gd name="T7" fmla="*/ 4 h 29"/>
                <a:gd name="T8" fmla="*/ 26 w 31"/>
                <a:gd name="T9" fmla="*/ 2 h 29"/>
                <a:gd name="T10" fmla="*/ 29 w 31"/>
                <a:gd name="T11" fmla="*/ 1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28">
                  <a:moveTo>
                    <a:pt x="29" y="11"/>
                  </a:moveTo>
                  <a:cubicBezTo>
                    <a:pt x="24" y="29"/>
                    <a:pt x="13" y="12"/>
                    <a:pt x="6" y="16"/>
                  </a:cubicBezTo>
                  <a:cubicBezTo>
                    <a:pt x="3" y="18"/>
                    <a:pt x="1" y="16"/>
                    <a:pt x="0" y="14"/>
                  </a:cubicBezTo>
                  <a:cubicBezTo>
                    <a:pt x="1" y="6"/>
                    <a:pt x="9" y="7"/>
                    <a:pt x="13" y="4"/>
                  </a:cubicBezTo>
                  <a:cubicBezTo>
                    <a:pt x="17" y="2"/>
                    <a:pt x="21" y="0"/>
                    <a:pt x="26" y="2"/>
                  </a:cubicBezTo>
                  <a:cubicBezTo>
                    <a:pt x="29" y="5"/>
                    <a:pt x="31" y="7"/>
                    <a:pt x="29" y="11"/>
                  </a:cubicBezTo>
                  <a:close/>
                </a:path>
              </a:pathLst>
            </a:custGeom>
            <a:solidFill>
              <a:srgbClr val="3E2F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88" name="Freeform 689">
              <a:extLst>
                <a:ext uri="{FF2B5EF4-FFF2-40B4-BE49-F238E27FC236}">
                  <a16:creationId xmlns:a16="http://schemas.microsoft.com/office/drawing/2014/main" id="{4818B9A7-1558-777B-B056-9FB985FC5D05}"/>
                </a:ext>
              </a:extLst>
            </p:cNvPr>
            <p:cNvSpPr/>
            <p:nvPr/>
          </p:nvSpPr>
          <p:spPr bwMode="auto">
            <a:xfrm>
              <a:off x="6116638" y="1263650"/>
              <a:ext cx="42862" cy="20638"/>
            </a:xfrm>
            <a:custGeom>
              <a:avLst/>
              <a:gdLst>
                <a:gd name="T0" fmla="*/ 30 w 34"/>
                <a:gd name="T1" fmla="*/ 15 h 15"/>
                <a:gd name="T2" fmla="*/ 2 w 34"/>
                <a:gd name="T3" fmla="*/ 15 h 15"/>
                <a:gd name="T4" fmla="*/ 1 w 34"/>
                <a:gd name="T5" fmla="*/ 7 h 15"/>
                <a:gd name="T6" fmla="*/ 8 w 34"/>
                <a:gd name="T7" fmla="*/ 1 h 15"/>
                <a:gd name="T8" fmla="*/ 28 w 34"/>
                <a:gd name="T9" fmla="*/ 5 h 15"/>
                <a:gd name="T10" fmla="*/ 30 w 34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5">
                  <a:moveTo>
                    <a:pt x="30" y="15"/>
                  </a:moveTo>
                  <a:cubicBezTo>
                    <a:pt x="21" y="15"/>
                    <a:pt x="11" y="15"/>
                    <a:pt x="2" y="15"/>
                  </a:cubicBezTo>
                  <a:cubicBezTo>
                    <a:pt x="0" y="13"/>
                    <a:pt x="0" y="10"/>
                    <a:pt x="1" y="7"/>
                  </a:cubicBezTo>
                  <a:cubicBezTo>
                    <a:pt x="2" y="4"/>
                    <a:pt x="5" y="2"/>
                    <a:pt x="8" y="1"/>
                  </a:cubicBezTo>
                  <a:cubicBezTo>
                    <a:pt x="15" y="0"/>
                    <a:pt x="21" y="3"/>
                    <a:pt x="28" y="5"/>
                  </a:cubicBezTo>
                  <a:cubicBezTo>
                    <a:pt x="31" y="8"/>
                    <a:pt x="34" y="11"/>
                    <a:pt x="30" y="15"/>
                  </a:cubicBezTo>
                  <a:close/>
                </a:path>
              </a:pathLst>
            </a:custGeom>
            <a:solidFill>
              <a:srgbClr val="4F3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89" name="Freeform 690">
              <a:extLst>
                <a:ext uri="{FF2B5EF4-FFF2-40B4-BE49-F238E27FC236}">
                  <a16:creationId xmlns:a16="http://schemas.microsoft.com/office/drawing/2014/main" id="{ABF8BE1D-0ABE-3ADB-41F5-A1D8E297BAF3}"/>
                </a:ext>
              </a:extLst>
            </p:cNvPr>
            <p:cNvSpPr/>
            <p:nvPr/>
          </p:nvSpPr>
          <p:spPr bwMode="auto">
            <a:xfrm>
              <a:off x="6061075" y="1265238"/>
              <a:ext cx="33337" cy="28575"/>
            </a:xfrm>
            <a:custGeom>
              <a:avLst/>
              <a:gdLst>
                <a:gd name="T0" fmla="*/ 15 w 26"/>
                <a:gd name="T1" fmla="*/ 22 h 22"/>
                <a:gd name="T2" fmla="*/ 11 w 26"/>
                <a:gd name="T3" fmla="*/ 20 h 22"/>
                <a:gd name="T4" fmla="*/ 0 w 26"/>
                <a:gd name="T5" fmla="*/ 11 h 22"/>
                <a:gd name="T6" fmla="*/ 8 w 26"/>
                <a:gd name="T7" fmla="*/ 3 h 22"/>
                <a:gd name="T8" fmla="*/ 23 w 26"/>
                <a:gd name="T9" fmla="*/ 3 h 22"/>
                <a:gd name="T10" fmla="*/ 25 w 26"/>
                <a:gd name="T11" fmla="*/ 11 h 22"/>
                <a:gd name="T12" fmla="*/ 15 w 26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2">
                  <a:moveTo>
                    <a:pt x="15" y="22"/>
                  </a:moveTo>
                  <a:cubicBezTo>
                    <a:pt x="14" y="21"/>
                    <a:pt x="12" y="21"/>
                    <a:pt x="11" y="20"/>
                  </a:cubicBezTo>
                  <a:cubicBezTo>
                    <a:pt x="4" y="21"/>
                    <a:pt x="2" y="17"/>
                    <a:pt x="0" y="11"/>
                  </a:cubicBezTo>
                  <a:cubicBezTo>
                    <a:pt x="1" y="6"/>
                    <a:pt x="4" y="4"/>
                    <a:pt x="8" y="3"/>
                  </a:cubicBezTo>
                  <a:cubicBezTo>
                    <a:pt x="13" y="1"/>
                    <a:pt x="18" y="0"/>
                    <a:pt x="23" y="3"/>
                  </a:cubicBezTo>
                  <a:cubicBezTo>
                    <a:pt x="25" y="5"/>
                    <a:pt x="26" y="8"/>
                    <a:pt x="25" y="11"/>
                  </a:cubicBezTo>
                  <a:cubicBezTo>
                    <a:pt x="24" y="17"/>
                    <a:pt x="19" y="19"/>
                    <a:pt x="15" y="22"/>
                  </a:cubicBezTo>
                  <a:close/>
                </a:path>
              </a:pathLst>
            </a:custGeom>
            <a:solidFill>
              <a:srgbClr val="3E3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90" name="Freeform 691">
              <a:extLst>
                <a:ext uri="{FF2B5EF4-FFF2-40B4-BE49-F238E27FC236}">
                  <a16:creationId xmlns:a16="http://schemas.microsoft.com/office/drawing/2014/main" id="{931BB279-FDFB-47FB-DAF9-934CA62C064D}"/>
                </a:ext>
              </a:extLst>
            </p:cNvPr>
            <p:cNvSpPr/>
            <p:nvPr/>
          </p:nvSpPr>
          <p:spPr bwMode="auto">
            <a:xfrm>
              <a:off x="5954713" y="1312863"/>
              <a:ext cx="34925" cy="22225"/>
            </a:xfrm>
            <a:custGeom>
              <a:avLst/>
              <a:gdLst>
                <a:gd name="T0" fmla="*/ 0 w 28"/>
                <a:gd name="T1" fmla="*/ 14 h 17"/>
                <a:gd name="T2" fmla="*/ 22 w 28"/>
                <a:gd name="T3" fmla="*/ 1 h 17"/>
                <a:gd name="T4" fmla="*/ 28 w 28"/>
                <a:gd name="T5" fmla="*/ 5 h 17"/>
                <a:gd name="T6" fmla="*/ 27 w 28"/>
                <a:gd name="T7" fmla="*/ 10 h 17"/>
                <a:gd name="T8" fmla="*/ 22 w 28"/>
                <a:gd name="T9" fmla="*/ 10 h 17"/>
                <a:gd name="T10" fmla="*/ 6 w 28"/>
                <a:gd name="T11" fmla="*/ 13 h 17"/>
                <a:gd name="T12" fmla="*/ 8 w 28"/>
                <a:gd name="T13" fmla="*/ 16 h 17"/>
                <a:gd name="T14" fmla="*/ 6 w 28"/>
                <a:gd name="T15" fmla="*/ 17 h 17"/>
                <a:gd name="T16" fmla="*/ 2 w 28"/>
                <a:gd name="T17" fmla="*/ 17 h 17"/>
                <a:gd name="T18" fmla="*/ 0 w 28"/>
                <a:gd name="T19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17">
                  <a:moveTo>
                    <a:pt x="0" y="14"/>
                  </a:moveTo>
                  <a:cubicBezTo>
                    <a:pt x="1" y="0"/>
                    <a:pt x="15" y="6"/>
                    <a:pt x="22" y="1"/>
                  </a:cubicBezTo>
                  <a:cubicBezTo>
                    <a:pt x="25" y="0"/>
                    <a:pt x="27" y="2"/>
                    <a:pt x="28" y="5"/>
                  </a:cubicBezTo>
                  <a:cubicBezTo>
                    <a:pt x="28" y="7"/>
                    <a:pt x="28" y="9"/>
                    <a:pt x="27" y="10"/>
                  </a:cubicBezTo>
                  <a:cubicBezTo>
                    <a:pt x="25" y="11"/>
                    <a:pt x="24" y="11"/>
                    <a:pt x="22" y="10"/>
                  </a:cubicBezTo>
                  <a:cubicBezTo>
                    <a:pt x="17" y="11"/>
                    <a:pt x="10" y="7"/>
                    <a:pt x="6" y="13"/>
                  </a:cubicBezTo>
                  <a:cubicBezTo>
                    <a:pt x="8" y="14"/>
                    <a:pt x="8" y="15"/>
                    <a:pt x="8" y="16"/>
                  </a:cubicBezTo>
                  <a:cubicBezTo>
                    <a:pt x="7" y="17"/>
                    <a:pt x="7" y="17"/>
                    <a:pt x="6" y="17"/>
                  </a:cubicBezTo>
                  <a:cubicBezTo>
                    <a:pt x="5" y="17"/>
                    <a:pt x="4" y="17"/>
                    <a:pt x="2" y="17"/>
                  </a:cubicBezTo>
                  <a:cubicBezTo>
                    <a:pt x="0" y="17"/>
                    <a:pt x="0" y="16"/>
                    <a:pt x="0" y="14"/>
                  </a:cubicBezTo>
                  <a:close/>
                </a:path>
              </a:pathLst>
            </a:custGeom>
            <a:solidFill>
              <a:srgbClr val="4536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91" name="Freeform 692">
              <a:extLst>
                <a:ext uri="{FF2B5EF4-FFF2-40B4-BE49-F238E27FC236}">
                  <a16:creationId xmlns:a16="http://schemas.microsoft.com/office/drawing/2014/main" id="{ECBC227E-A55E-4739-C7FE-9188237E22A7}"/>
                </a:ext>
              </a:extLst>
            </p:cNvPr>
            <p:cNvSpPr/>
            <p:nvPr/>
          </p:nvSpPr>
          <p:spPr bwMode="auto">
            <a:xfrm>
              <a:off x="6146800" y="1258888"/>
              <a:ext cx="28575" cy="26988"/>
            </a:xfrm>
            <a:custGeom>
              <a:avLst/>
              <a:gdLst>
                <a:gd name="T0" fmla="*/ 6 w 23"/>
                <a:gd name="T1" fmla="*/ 19 h 21"/>
                <a:gd name="T2" fmla="*/ 2 w 23"/>
                <a:gd name="T3" fmla="*/ 12 h 21"/>
                <a:gd name="T4" fmla="*/ 1 w 23"/>
                <a:gd name="T5" fmla="*/ 3 h 21"/>
                <a:gd name="T6" fmla="*/ 7 w 23"/>
                <a:gd name="T7" fmla="*/ 1 h 21"/>
                <a:gd name="T8" fmla="*/ 15 w 23"/>
                <a:gd name="T9" fmla="*/ 3 h 21"/>
                <a:gd name="T10" fmla="*/ 18 w 23"/>
                <a:gd name="T11" fmla="*/ 19 h 21"/>
                <a:gd name="T12" fmla="*/ 10 w 23"/>
                <a:gd name="T13" fmla="*/ 21 h 21"/>
                <a:gd name="T14" fmla="*/ 6 w 23"/>
                <a:gd name="T15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1">
                  <a:moveTo>
                    <a:pt x="6" y="19"/>
                  </a:moveTo>
                  <a:cubicBezTo>
                    <a:pt x="6" y="16"/>
                    <a:pt x="5" y="13"/>
                    <a:pt x="2" y="12"/>
                  </a:cubicBezTo>
                  <a:cubicBezTo>
                    <a:pt x="0" y="9"/>
                    <a:pt x="0" y="6"/>
                    <a:pt x="1" y="3"/>
                  </a:cubicBezTo>
                  <a:cubicBezTo>
                    <a:pt x="3" y="2"/>
                    <a:pt x="5" y="1"/>
                    <a:pt x="7" y="1"/>
                  </a:cubicBezTo>
                  <a:cubicBezTo>
                    <a:pt x="10" y="0"/>
                    <a:pt x="13" y="1"/>
                    <a:pt x="15" y="3"/>
                  </a:cubicBezTo>
                  <a:cubicBezTo>
                    <a:pt x="19" y="8"/>
                    <a:pt x="23" y="13"/>
                    <a:pt x="18" y="19"/>
                  </a:cubicBezTo>
                  <a:cubicBezTo>
                    <a:pt x="16" y="20"/>
                    <a:pt x="13" y="20"/>
                    <a:pt x="10" y="21"/>
                  </a:cubicBezTo>
                  <a:cubicBezTo>
                    <a:pt x="9" y="20"/>
                    <a:pt x="8" y="20"/>
                    <a:pt x="6" y="19"/>
                  </a:cubicBezTo>
                  <a:close/>
                </a:path>
              </a:pathLst>
            </a:custGeom>
            <a:solidFill>
              <a:srgbClr val="594D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92" name="Freeform 693">
              <a:extLst>
                <a:ext uri="{FF2B5EF4-FFF2-40B4-BE49-F238E27FC236}">
                  <a16:creationId xmlns:a16="http://schemas.microsoft.com/office/drawing/2014/main" id="{F4B3507C-5DC5-D288-713F-50F978D6E4FA}"/>
                </a:ext>
              </a:extLst>
            </p:cNvPr>
            <p:cNvSpPr/>
            <p:nvPr/>
          </p:nvSpPr>
          <p:spPr bwMode="auto">
            <a:xfrm>
              <a:off x="5915025" y="1331913"/>
              <a:ext cx="28575" cy="25400"/>
            </a:xfrm>
            <a:custGeom>
              <a:avLst/>
              <a:gdLst>
                <a:gd name="T0" fmla="*/ 17 w 22"/>
                <a:gd name="T1" fmla="*/ 20 h 20"/>
                <a:gd name="T2" fmla="*/ 9 w 22"/>
                <a:gd name="T3" fmla="*/ 18 h 20"/>
                <a:gd name="T4" fmla="*/ 9 w 22"/>
                <a:gd name="T5" fmla="*/ 19 h 20"/>
                <a:gd name="T6" fmla="*/ 5 w 22"/>
                <a:gd name="T7" fmla="*/ 16 h 20"/>
                <a:gd name="T8" fmla="*/ 0 w 22"/>
                <a:gd name="T9" fmla="*/ 11 h 20"/>
                <a:gd name="T10" fmla="*/ 0 w 22"/>
                <a:gd name="T11" fmla="*/ 8 h 20"/>
                <a:gd name="T12" fmla="*/ 5 w 22"/>
                <a:gd name="T13" fmla="*/ 7 h 20"/>
                <a:gd name="T14" fmla="*/ 14 w 22"/>
                <a:gd name="T15" fmla="*/ 3 h 20"/>
                <a:gd name="T16" fmla="*/ 22 w 22"/>
                <a:gd name="T17" fmla="*/ 12 h 20"/>
                <a:gd name="T18" fmla="*/ 22 w 22"/>
                <a:gd name="T19" fmla="*/ 13 h 20"/>
                <a:gd name="T20" fmla="*/ 17 w 22"/>
                <a:gd name="T2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0">
                  <a:moveTo>
                    <a:pt x="17" y="20"/>
                  </a:moveTo>
                  <a:cubicBezTo>
                    <a:pt x="14" y="19"/>
                    <a:pt x="12" y="19"/>
                    <a:pt x="9" y="18"/>
                  </a:cubicBezTo>
                  <a:cubicBezTo>
                    <a:pt x="9" y="18"/>
                    <a:pt x="9" y="19"/>
                    <a:pt x="9" y="19"/>
                  </a:cubicBezTo>
                  <a:cubicBezTo>
                    <a:pt x="8" y="17"/>
                    <a:pt x="6" y="17"/>
                    <a:pt x="5" y="16"/>
                  </a:cubicBezTo>
                  <a:cubicBezTo>
                    <a:pt x="3" y="14"/>
                    <a:pt x="2" y="13"/>
                    <a:pt x="0" y="11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2" y="7"/>
                    <a:pt x="3" y="7"/>
                    <a:pt x="5" y="7"/>
                  </a:cubicBezTo>
                  <a:cubicBezTo>
                    <a:pt x="7" y="5"/>
                    <a:pt x="9" y="0"/>
                    <a:pt x="14" y="3"/>
                  </a:cubicBezTo>
                  <a:cubicBezTo>
                    <a:pt x="16" y="6"/>
                    <a:pt x="19" y="9"/>
                    <a:pt x="22" y="12"/>
                  </a:cubicBezTo>
                  <a:cubicBezTo>
                    <a:pt x="22" y="12"/>
                    <a:pt x="22" y="13"/>
                    <a:pt x="22" y="13"/>
                  </a:cubicBezTo>
                  <a:cubicBezTo>
                    <a:pt x="21" y="16"/>
                    <a:pt x="20" y="18"/>
                    <a:pt x="17" y="20"/>
                  </a:cubicBezTo>
                  <a:close/>
                </a:path>
              </a:pathLst>
            </a:custGeom>
            <a:solidFill>
              <a:srgbClr val="888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93" name="Freeform 694">
              <a:extLst>
                <a:ext uri="{FF2B5EF4-FFF2-40B4-BE49-F238E27FC236}">
                  <a16:creationId xmlns:a16="http://schemas.microsoft.com/office/drawing/2014/main" id="{1B98B166-94B2-2388-7C1D-00D199927905}"/>
                </a:ext>
              </a:extLst>
            </p:cNvPr>
            <p:cNvSpPr/>
            <p:nvPr/>
          </p:nvSpPr>
          <p:spPr bwMode="auto">
            <a:xfrm>
              <a:off x="6080125" y="1274763"/>
              <a:ext cx="30162" cy="22225"/>
            </a:xfrm>
            <a:custGeom>
              <a:avLst/>
              <a:gdLst>
                <a:gd name="T0" fmla="*/ 0 w 24"/>
                <a:gd name="T1" fmla="*/ 15 h 18"/>
                <a:gd name="T2" fmla="*/ 7 w 24"/>
                <a:gd name="T3" fmla="*/ 4 h 18"/>
                <a:gd name="T4" fmla="*/ 15 w 24"/>
                <a:gd name="T5" fmla="*/ 0 h 18"/>
                <a:gd name="T6" fmla="*/ 23 w 24"/>
                <a:gd name="T7" fmla="*/ 6 h 18"/>
                <a:gd name="T8" fmla="*/ 16 w 24"/>
                <a:gd name="T9" fmla="*/ 11 h 18"/>
                <a:gd name="T10" fmla="*/ 0 w 24"/>
                <a:gd name="T11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8">
                  <a:moveTo>
                    <a:pt x="0" y="15"/>
                  </a:moveTo>
                  <a:cubicBezTo>
                    <a:pt x="2" y="11"/>
                    <a:pt x="5" y="7"/>
                    <a:pt x="7" y="4"/>
                  </a:cubicBezTo>
                  <a:cubicBezTo>
                    <a:pt x="9" y="2"/>
                    <a:pt x="12" y="0"/>
                    <a:pt x="15" y="0"/>
                  </a:cubicBezTo>
                  <a:cubicBezTo>
                    <a:pt x="19" y="1"/>
                    <a:pt x="24" y="1"/>
                    <a:pt x="23" y="6"/>
                  </a:cubicBezTo>
                  <a:cubicBezTo>
                    <a:pt x="23" y="10"/>
                    <a:pt x="18" y="9"/>
                    <a:pt x="16" y="11"/>
                  </a:cubicBezTo>
                  <a:cubicBezTo>
                    <a:pt x="12" y="18"/>
                    <a:pt x="6" y="17"/>
                    <a:pt x="0" y="15"/>
                  </a:cubicBezTo>
                  <a:close/>
                </a:path>
              </a:pathLst>
            </a:custGeom>
            <a:solidFill>
              <a:srgbClr val="A08E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94" name="Freeform 695">
              <a:extLst>
                <a:ext uri="{FF2B5EF4-FFF2-40B4-BE49-F238E27FC236}">
                  <a16:creationId xmlns:a16="http://schemas.microsoft.com/office/drawing/2014/main" id="{AE8FB01D-930B-008A-7E58-39C854A08F11}"/>
                </a:ext>
              </a:extLst>
            </p:cNvPr>
            <p:cNvSpPr/>
            <p:nvPr/>
          </p:nvSpPr>
          <p:spPr bwMode="auto">
            <a:xfrm>
              <a:off x="5921375" y="1323975"/>
              <a:ext cx="34925" cy="17463"/>
            </a:xfrm>
            <a:custGeom>
              <a:avLst/>
              <a:gdLst>
                <a:gd name="T0" fmla="*/ 9 w 28"/>
                <a:gd name="T1" fmla="*/ 10 h 14"/>
                <a:gd name="T2" fmla="*/ 0 w 28"/>
                <a:gd name="T3" fmla="*/ 14 h 14"/>
                <a:gd name="T4" fmla="*/ 26 w 28"/>
                <a:gd name="T5" fmla="*/ 6 h 14"/>
                <a:gd name="T6" fmla="*/ 28 w 28"/>
                <a:gd name="T7" fmla="*/ 9 h 14"/>
                <a:gd name="T8" fmla="*/ 9 w 28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4">
                  <a:moveTo>
                    <a:pt x="9" y="10"/>
                  </a:moveTo>
                  <a:cubicBezTo>
                    <a:pt x="6" y="11"/>
                    <a:pt x="3" y="13"/>
                    <a:pt x="0" y="14"/>
                  </a:cubicBezTo>
                  <a:cubicBezTo>
                    <a:pt x="5" y="0"/>
                    <a:pt x="15" y="0"/>
                    <a:pt x="26" y="6"/>
                  </a:cubicBezTo>
                  <a:cubicBezTo>
                    <a:pt x="27" y="7"/>
                    <a:pt x="28" y="7"/>
                    <a:pt x="28" y="9"/>
                  </a:cubicBezTo>
                  <a:cubicBezTo>
                    <a:pt x="22" y="9"/>
                    <a:pt x="15" y="10"/>
                    <a:pt x="9" y="10"/>
                  </a:cubicBezTo>
                  <a:close/>
                </a:path>
              </a:pathLst>
            </a:custGeom>
            <a:solidFill>
              <a:srgbClr val="4D3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95" name="Freeform 696">
              <a:extLst>
                <a:ext uri="{FF2B5EF4-FFF2-40B4-BE49-F238E27FC236}">
                  <a16:creationId xmlns:a16="http://schemas.microsoft.com/office/drawing/2014/main" id="{E3FFC79F-5B40-830A-B65B-F7F06745598B}"/>
                </a:ext>
              </a:extLst>
            </p:cNvPr>
            <p:cNvSpPr/>
            <p:nvPr/>
          </p:nvSpPr>
          <p:spPr bwMode="auto">
            <a:xfrm>
              <a:off x="6051550" y="1277938"/>
              <a:ext cx="23812" cy="26988"/>
            </a:xfrm>
            <a:custGeom>
              <a:avLst/>
              <a:gdLst>
                <a:gd name="T0" fmla="*/ 9 w 18"/>
                <a:gd name="T1" fmla="*/ 1 h 22"/>
                <a:gd name="T2" fmla="*/ 18 w 18"/>
                <a:gd name="T3" fmla="*/ 11 h 22"/>
                <a:gd name="T4" fmla="*/ 9 w 18"/>
                <a:gd name="T5" fmla="*/ 22 h 22"/>
                <a:gd name="T6" fmla="*/ 1 w 18"/>
                <a:gd name="T7" fmla="*/ 15 h 22"/>
                <a:gd name="T8" fmla="*/ 0 w 18"/>
                <a:gd name="T9" fmla="*/ 11 h 22"/>
                <a:gd name="T10" fmla="*/ 2 w 18"/>
                <a:gd name="T11" fmla="*/ 4 h 22"/>
                <a:gd name="T12" fmla="*/ 9 w 18"/>
                <a:gd name="T13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2">
                  <a:moveTo>
                    <a:pt x="9" y="1"/>
                  </a:moveTo>
                  <a:cubicBezTo>
                    <a:pt x="10" y="6"/>
                    <a:pt x="14" y="8"/>
                    <a:pt x="18" y="11"/>
                  </a:cubicBezTo>
                  <a:cubicBezTo>
                    <a:pt x="18" y="17"/>
                    <a:pt x="14" y="19"/>
                    <a:pt x="9" y="22"/>
                  </a:cubicBezTo>
                  <a:cubicBezTo>
                    <a:pt x="7" y="19"/>
                    <a:pt x="4" y="18"/>
                    <a:pt x="1" y="15"/>
                  </a:cubicBezTo>
                  <a:cubicBezTo>
                    <a:pt x="0" y="14"/>
                    <a:pt x="0" y="13"/>
                    <a:pt x="0" y="11"/>
                  </a:cubicBezTo>
                  <a:cubicBezTo>
                    <a:pt x="0" y="8"/>
                    <a:pt x="1" y="6"/>
                    <a:pt x="2" y="4"/>
                  </a:cubicBezTo>
                  <a:cubicBezTo>
                    <a:pt x="4" y="2"/>
                    <a:pt x="6" y="0"/>
                    <a:pt x="9" y="1"/>
                  </a:cubicBezTo>
                  <a:close/>
                </a:path>
              </a:pathLst>
            </a:custGeom>
            <a:solidFill>
              <a:srgbClr val="7565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96" name="Freeform 697">
              <a:extLst>
                <a:ext uri="{FF2B5EF4-FFF2-40B4-BE49-F238E27FC236}">
                  <a16:creationId xmlns:a16="http://schemas.microsoft.com/office/drawing/2014/main" id="{386D757F-7F48-FC6D-C810-FA09B482A3FB}"/>
                </a:ext>
              </a:extLst>
            </p:cNvPr>
            <p:cNvSpPr/>
            <p:nvPr/>
          </p:nvSpPr>
          <p:spPr bwMode="auto">
            <a:xfrm>
              <a:off x="6099175" y="1270000"/>
              <a:ext cx="20637" cy="20638"/>
            </a:xfrm>
            <a:custGeom>
              <a:avLst/>
              <a:gdLst>
                <a:gd name="T0" fmla="*/ 1 w 16"/>
                <a:gd name="T1" fmla="*/ 15 h 16"/>
                <a:gd name="T2" fmla="*/ 1 w 16"/>
                <a:gd name="T3" fmla="*/ 7 h 16"/>
                <a:gd name="T4" fmla="*/ 6 w 16"/>
                <a:gd name="T5" fmla="*/ 1 h 16"/>
                <a:gd name="T6" fmla="*/ 16 w 16"/>
                <a:gd name="T7" fmla="*/ 6 h 16"/>
                <a:gd name="T8" fmla="*/ 16 w 16"/>
                <a:gd name="T9" fmla="*/ 11 h 16"/>
                <a:gd name="T10" fmla="*/ 1 w 16"/>
                <a:gd name="T11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6">
                  <a:moveTo>
                    <a:pt x="1" y="15"/>
                  </a:moveTo>
                  <a:cubicBezTo>
                    <a:pt x="0" y="12"/>
                    <a:pt x="14" y="10"/>
                    <a:pt x="1" y="7"/>
                  </a:cubicBezTo>
                  <a:cubicBezTo>
                    <a:pt x="0" y="3"/>
                    <a:pt x="3" y="2"/>
                    <a:pt x="6" y="1"/>
                  </a:cubicBezTo>
                  <a:cubicBezTo>
                    <a:pt x="10" y="0"/>
                    <a:pt x="15" y="0"/>
                    <a:pt x="16" y="6"/>
                  </a:cubicBezTo>
                  <a:cubicBezTo>
                    <a:pt x="16" y="8"/>
                    <a:pt x="16" y="9"/>
                    <a:pt x="16" y="11"/>
                  </a:cubicBezTo>
                  <a:cubicBezTo>
                    <a:pt x="11" y="14"/>
                    <a:pt x="6" y="16"/>
                    <a:pt x="1" y="15"/>
                  </a:cubicBezTo>
                  <a:close/>
                </a:path>
              </a:pathLst>
            </a:custGeom>
            <a:solidFill>
              <a:srgbClr val="39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97" name="Freeform 698">
              <a:extLst>
                <a:ext uri="{FF2B5EF4-FFF2-40B4-BE49-F238E27FC236}">
                  <a16:creationId xmlns:a16="http://schemas.microsoft.com/office/drawing/2014/main" id="{99FCC433-E302-CC24-50EC-B66EA66AF1CB}"/>
                </a:ext>
              </a:extLst>
            </p:cNvPr>
            <p:cNvSpPr/>
            <p:nvPr/>
          </p:nvSpPr>
          <p:spPr bwMode="auto">
            <a:xfrm>
              <a:off x="5989638" y="1300163"/>
              <a:ext cx="23812" cy="23813"/>
            </a:xfrm>
            <a:custGeom>
              <a:avLst/>
              <a:gdLst>
                <a:gd name="T0" fmla="*/ 14 w 19"/>
                <a:gd name="T1" fmla="*/ 3 h 18"/>
                <a:gd name="T2" fmla="*/ 19 w 19"/>
                <a:gd name="T3" fmla="*/ 8 h 18"/>
                <a:gd name="T4" fmla="*/ 18 w 19"/>
                <a:gd name="T5" fmla="*/ 15 h 18"/>
                <a:gd name="T6" fmla="*/ 11 w 19"/>
                <a:gd name="T7" fmla="*/ 18 h 18"/>
                <a:gd name="T8" fmla="*/ 0 w 19"/>
                <a:gd name="T9" fmla="*/ 9 h 18"/>
                <a:gd name="T10" fmla="*/ 14 w 19"/>
                <a:gd name="T11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14" y="3"/>
                  </a:moveTo>
                  <a:cubicBezTo>
                    <a:pt x="16" y="5"/>
                    <a:pt x="17" y="6"/>
                    <a:pt x="19" y="8"/>
                  </a:cubicBezTo>
                  <a:cubicBezTo>
                    <a:pt x="19" y="10"/>
                    <a:pt x="18" y="13"/>
                    <a:pt x="18" y="15"/>
                  </a:cubicBezTo>
                  <a:cubicBezTo>
                    <a:pt x="16" y="18"/>
                    <a:pt x="13" y="18"/>
                    <a:pt x="11" y="18"/>
                  </a:cubicBezTo>
                  <a:cubicBezTo>
                    <a:pt x="6" y="17"/>
                    <a:pt x="2" y="14"/>
                    <a:pt x="0" y="9"/>
                  </a:cubicBezTo>
                  <a:cubicBezTo>
                    <a:pt x="2" y="0"/>
                    <a:pt x="8" y="2"/>
                    <a:pt x="14" y="3"/>
                  </a:cubicBezTo>
                  <a:close/>
                </a:path>
              </a:pathLst>
            </a:custGeom>
            <a:solidFill>
              <a:srgbClr val="3727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98" name="Freeform 699">
              <a:extLst>
                <a:ext uri="{FF2B5EF4-FFF2-40B4-BE49-F238E27FC236}">
                  <a16:creationId xmlns:a16="http://schemas.microsoft.com/office/drawing/2014/main" id="{5B84048B-0595-3CE9-EE49-9FBBB251FBF9}"/>
                </a:ext>
              </a:extLst>
            </p:cNvPr>
            <p:cNvSpPr/>
            <p:nvPr/>
          </p:nvSpPr>
          <p:spPr bwMode="auto">
            <a:xfrm>
              <a:off x="6037263" y="1284288"/>
              <a:ext cx="19050" cy="19050"/>
            </a:xfrm>
            <a:custGeom>
              <a:avLst/>
              <a:gdLst>
                <a:gd name="T0" fmla="*/ 12 w 14"/>
                <a:gd name="T1" fmla="*/ 3 h 15"/>
                <a:gd name="T2" fmla="*/ 12 w 14"/>
                <a:gd name="T3" fmla="*/ 8 h 15"/>
                <a:gd name="T4" fmla="*/ 12 w 14"/>
                <a:gd name="T5" fmla="*/ 15 h 15"/>
                <a:gd name="T6" fmla="*/ 4 w 14"/>
                <a:gd name="T7" fmla="*/ 15 h 15"/>
                <a:gd name="T8" fmla="*/ 0 w 14"/>
                <a:gd name="T9" fmla="*/ 8 h 15"/>
                <a:gd name="T10" fmla="*/ 1 w 14"/>
                <a:gd name="T11" fmla="*/ 3 h 15"/>
                <a:gd name="T12" fmla="*/ 12 w 14"/>
                <a:gd name="T13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5">
                  <a:moveTo>
                    <a:pt x="12" y="3"/>
                  </a:moveTo>
                  <a:cubicBezTo>
                    <a:pt x="12" y="5"/>
                    <a:pt x="12" y="6"/>
                    <a:pt x="12" y="8"/>
                  </a:cubicBezTo>
                  <a:cubicBezTo>
                    <a:pt x="13" y="10"/>
                    <a:pt x="14" y="13"/>
                    <a:pt x="12" y="15"/>
                  </a:cubicBezTo>
                  <a:cubicBezTo>
                    <a:pt x="10" y="15"/>
                    <a:pt x="7" y="15"/>
                    <a:pt x="4" y="15"/>
                  </a:cubicBezTo>
                  <a:cubicBezTo>
                    <a:pt x="3" y="13"/>
                    <a:pt x="2" y="10"/>
                    <a:pt x="0" y="8"/>
                  </a:cubicBezTo>
                  <a:cubicBezTo>
                    <a:pt x="0" y="6"/>
                    <a:pt x="0" y="4"/>
                    <a:pt x="1" y="3"/>
                  </a:cubicBezTo>
                  <a:cubicBezTo>
                    <a:pt x="5" y="0"/>
                    <a:pt x="9" y="0"/>
                    <a:pt x="12" y="3"/>
                  </a:cubicBezTo>
                  <a:close/>
                </a:path>
              </a:pathLst>
            </a:custGeom>
            <a:solidFill>
              <a:srgbClr val="6D5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99" name="Freeform 700">
              <a:extLst>
                <a:ext uri="{FF2B5EF4-FFF2-40B4-BE49-F238E27FC236}">
                  <a16:creationId xmlns:a16="http://schemas.microsoft.com/office/drawing/2014/main" id="{78709E16-6D07-9F28-A05F-22B540138A07}"/>
                </a:ext>
              </a:extLst>
            </p:cNvPr>
            <p:cNvSpPr/>
            <p:nvPr/>
          </p:nvSpPr>
          <p:spPr bwMode="auto">
            <a:xfrm>
              <a:off x="5988050" y="1316038"/>
              <a:ext cx="23812" cy="14288"/>
            </a:xfrm>
            <a:custGeom>
              <a:avLst/>
              <a:gdLst>
                <a:gd name="T0" fmla="*/ 12 w 19"/>
                <a:gd name="T1" fmla="*/ 3 h 12"/>
                <a:gd name="T2" fmla="*/ 19 w 19"/>
                <a:gd name="T3" fmla="*/ 3 h 12"/>
                <a:gd name="T4" fmla="*/ 12 w 19"/>
                <a:gd name="T5" fmla="*/ 12 h 12"/>
                <a:gd name="T6" fmla="*/ 0 w 19"/>
                <a:gd name="T7" fmla="*/ 8 h 12"/>
                <a:gd name="T8" fmla="*/ 0 w 19"/>
                <a:gd name="T9" fmla="*/ 5 h 12"/>
                <a:gd name="T10" fmla="*/ 12 w 19"/>
                <a:gd name="T11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12" y="3"/>
                  </a:moveTo>
                  <a:cubicBezTo>
                    <a:pt x="14" y="3"/>
                    <a:pt x="17" y="3"/>
                    <a:pt x="19" y="3"/>
                  </a:cubicBezTo>
                  <a:cubicBezTo>
                    <a:pt x="18" y="7"/>
                    <a:pt x="15" y="10"/>
                    <a:pt x="12" y="12"/>
                  </a:cubicBezTo>
                  <a:cubicBezTo>
                    <a:pt x="8" y="10"/>
                    <a:pt x="3" y="11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4" y="0"/>
                    <a:pt x="8" y="2"/>
                    <a:pt x="12" y="3"/>
                  </a:cubicBezTo>
                  <a:close/>
                </a:path>
              </a:pathLst>
            </a:custGeom>
            <a:solidFill>
              <a:srgbClr val="B5A6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00" name="Freeform 701">
              <a:extLst>
                <a:ext uri="{FF2B5EF4-FFF2-40B4-BE49-F238E27FC236}">
                  <a16:creationId xmlns:a16="http://schemas.microsoft.com/office/drawing/2014/main" id="{67E48CA2-3470-3955-EB8B-94CBCDAEBC63}"/>
                </a:ext>
              </a:extLst>
            </p:cNvPr>
            <p:cNvSpPr/>
            <p:nvPr/>
          </p:nvSpPr>
          <p:spPr bwMode="auto">
            <a:xfrm>
              <a:off x="6046788" y="1295400"/>
              <a:ext cx="15875" cy="9525"/>
            </a:xfrm>
            <a:custGeom>
              <a:avLst/>
              <a:gdLst>
                <a:gd name="T0" fmla="*/ 5 w 13"/>
                <a:gd name="T1" fmla="*/ 7 h 8"/>
                <a:gd name="T2" fmla="*/ 5 w 13"/>
                <a:gd name="T3" fmla="*/ 0 h 8"/>
                <a:gd name="T4" fmla="*/ 13 w 13"/>
                <a:gd name="T5" fmla="*/ 8 h 8"/>
                <a:gd name="T6" fmla="*/ 5 w 1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8">
                  <a:moveTo>
                    <a:pt x="5" y="7"/>
                  </a:moveTo>
                  <a:cubicBezTo>
                    <a:pt x="5" y="5"/>
                    <a:pt x="0" y="3"/>
                    <a:pt x="5" y="0"/>
                  </a:cubicBezTo>
                  <a:cubicBezTo>
                    <a:pt x="10" y="0"/>
                    <a:pt x="13" y="2"/>
                    <a:pt x="13" y="8"/>
                  </a:cubicBezTo>
                  <a:cubicBezTo>
                    <a:pt x="11" y="7"/>
                    <a:pt x="8" y="7"/>
                    <a:pt x="5" y="7"/>
                  </a:cubicBezTo>
                  <a:close/>
                </a:path>
              </a:pathLst>
            </a:custGeom>
            <a:solidFill>
              <a:srgbClr val="2F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01" name="Freeform 702">
              <a:extLst>
                <a:ext uri="{FF2B5EF4-FFF2-40B4-BE49-F238E27FC236}">
                  <a16:creationId xmlns:a16="http://schemas.microsoft.com/office/drawing/2014/main" id="{218133B8-259B-324C-F028-054F23984609}"/>
                </a:ext>
              </a:extLst>
            </p:cNvPr>
            <p:cNvSpPr/>
            <p:nvPr/>
          </p:nvSpPr>
          <p:spPr bwMode="auto">
            <a:xfrm>
              <a:off x="5962650" y="1330325"/>
              <a:ext cx="19050" cy="12700"/>
            </a:xfrm>
            <a:custGeom>
              <a:avLst/>
              <a:gdLst>
                <a:gd name="T0" fmla="*/ 0 w 16"/>
                <a:gd name="T1" fmla="*/ 4 h 11"/>
                <a:gd name="T2" fmla="*/ 0 w 16"/>
                <a:gd name="T3" fmla="*/ 0 h 11"/>
                <a:gd name="T4" fmla="*/ 16 w 16"/>
                <a:gd name="T5" fmla="*/ 6 h 11"/>
                <a:gd name="T6" fmla="*/ 0 w 16"/>
                <a:gd name="T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1">
                  <a:moveTo>
                    <a:pt x="0" y="4"/>
                  </a:moveTo>
                  <a:cubicBezTo>
                    <a:pt x="0" y="3"/>
                    <a:pt x="0" y="2"/>
                    <a:pt x="0" y="0"/>
                  </a:cubicBezTo>
                  <a:cubicBezTo>
                    <a:pt x="5" y="2"/>
                    <a:pt x="10" y="4"/>
                    <a:pt x="16" y="6"/>
                  </a:cubicBezTo>
                  <a:cubicBezTo>
                    <a:pt x="9" y="11"/>
                    <a:pt x="5" y="7"/>
                    <a:pt x="0" y="4"/>
                  </a:cubicBezTo>
                  <a:close/>
                </a:path>
              </a:pathLst>
            </a:custGeom>
            <a:solidFill>
              <a:srgbClr val="5041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02" name="Freeform 703">
              <a:extLst>
                <a:ext uri="{FF2B5EF4-FFF2-40B4-BE49-F238E27FC236}">
                  <a16:creationId xmlns:a16="http://schemas.microsoft.com/office/drawing/2014/main" id="{2CA764C0-20AC-7D44-A131-8229BCCCEF72}"/>
                </a:ext>
              </a:extLst>
            </p:cNvPr>
            <p:cNvSpPr/>
            <p:nvPr/>
          </p:nvSpPr>
          <p:spPr bwMode="auto">
            <a:xfrm>
              <a:off x="5981700" y="1323975"/>
              <a:ext cx="22225" cy="11113"/>
            </a:xfrm>
            <a:custGeom>
              <a:avLst/>
              <a:gdLst>
                <a:gd name="T0" fmla="*/ 5 w 17"/>
                <a:gd name="T1" fmla="*/ 1 h 8"/>
                <a:gd name="T2" fmla="*/ 17 w 17"/>
                <a:gd name="T3" fmla="*/ 5 h 8"/>
                <a:gd name="T4" fmla="*/ 0 w 17"/>
                <a:gd name="T5" fmla="*/ 1 h 8"/>
                <a:gd name="T6" fmla="*/ 5 w 17"/>
                <a:gd name="T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8">
                  <a:moveTo>
                    <a:pt x="5" y="1"/>
                  </a:moveTo>
                  <a:cubicBezTo>
                    <a:pt x="10" y="0"/>
                    <a:pt x="14" y="0"/>
                    <a:pt x="17" y="5"/>
                  </a:cubicBezTo>
                  <a:cubicBezTo>
                    <a:pt x="10" y="8"/>
                    <a:pt x="5" y="5"/>
                    <a:pt x="0" y="1"/>
                  </a:cubicBezTo>
                  <a:cubicBezTo>
                    <a:pt x="2" y="1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716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03" name="Freeform 704">
              <a:extLst>
                <a:ext uri="{FF2B5EF4-FFF2-40B4-BE49-F238E27FC236}">
                  <a16:creationId xmlns:a16="http://schemas.microsoft.com/office/drawing/2014/main" id="{F591B735-0F5E-EE81-7C59-B9D7D8A574F5}"/>
                </a:ext>
              </a:extLst>
            </p:cNvPr>
            <p:cNvSpPr/>
            <p:nvPr/>
          </p:nvSpPr>
          <p:spPr bwMode="auto">
            <a:xfrm>
              <a:off x="6240463" y="1246188"/>
              <a:ext cx="117475" cy="49213"/>
            </a:xfrm>
            <a:custGeom>
              <a:avLst/>
              <a:gdLst>
                <a:gd name="T0" fmla="*/ 92 w 92"/>
                <a:gd name="T1" fmla="*/ 29 h 38"/>
                <a:gd name="T2" fmla="*/ 84 w 92"/>
                <a:gd name="T3" fmla="*/ 33 h 38"/>
                <a:gd name="T4" fmla="*/ 68 w 92"/>
                <a:gd name="T5" fmla="*/ 38 h 38"/>
                <a:gd name="T6" fmla="*/ 68 w 92"/>
                <a:gd name="T7" fmla="*/ 37 h 38"/>
                <a:gd name="T8" fmla="*/ 26 w 92"/>
                <a:gd name="T9" fmla="*/ 30 h 38"/>
                <a:gd name="T10" fmla="*/ 8 w 92"/>
                <a:gd name="T11" fmla="*/ 18 h 38"/>
                <a:gd name="T12" fmla="*/ 4 w 92"/>
                <a:gd name="T13" fmla="*/ 17 h 38"/>
                <a:gd name="T14" fmla="*/ 7 w 92"/>
                <a:gd name="T15" fmla="*/ 5 h 38"/>
                <a:gd name="T16" fmla="*/ 30 w 92"/>
                <a:gd name="T17" fmla="*/ 7 h 38"/>
                <a:gd name="T18" fmla="*/ 64 w 92"/>
                <a:gd name="T19" fmla="*/ 14 h 38"/>
                <a:gd name="T20" fmla="*/ 92 w 92"/>
                <a:gd name="T21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38">
                  <a:moveTo>
                    <a:pt x="92" y="29"/>
                  </a:moveTo>
                  <a:cubicBezTo>
                    <a:pt x="90" y="30"/>
                    <a:pt x="87" y="32"/>
                    <a:pt x="84" y="33"/>
                  </a:cubicBezTo>
                  <a:cubicBezTo>
                    <a:pt x="78" y="33"/>
                    <a:pt x="73" y="35"/>
                    <a:pt x="68" y="38"/>
                  </a:cubicBezTo>
                  <a:cubicBezTo>
                    <a:pt x="68" y="38"/>
                    <a:pt x="68" y="37"/>
                    <a:pt x="68" y="37"/>
                  </a:cubicBezTo>
                  <a:cubicBezTo>
                    <a:pt x="55" y="31"/>
                    <a:pt x="40" y="33"/>
                    <a:pt x="26" y="30"/>
                  </a:cubicBezTo>
                  <a:cubicBezTo>
                    <a:pt x="19" y="28"/>
                    <a:pt x="12" y="26"/>
                    <a:pt x="8" y="18"/>
                  </a:cubicBezTo>
                  <a:cubicBezTo>
                    <a:pt x="7" y="18"/>
                    <a:pt x="5" y="18"/>
                    <a:pt x="4" y="17"/>
                  </a:cubicBezTo>
                  <a:cubicBezTo>
                    <a:pt x="0" y="12"/>
                    <a:pt x="3" y="8"/>
                    <a:pt x="7" y="5"/>
                  </a:cubicBezTo>
                  <a:cubicBezTo>
                    <a:pt x="15" y="0"/>
                    <a:pt x="22" y="9"/>
                    <a:pt x="30" y="7"/>
                  </a:cubicBezTo>
                  <a:cubicBezTo>
                    <a:pt x="41" y="12"/>
                    <a:pt x="54" y="7"/>
                    <a:pt x="64" y="14"/>
                  </a:cubicBezTo>
                  <a:cubicBezTo>
                    <a:pt x="74" y="17"/>
                    <a:pt x="85" y="21"/>
                    <a:pt x="92" y="29"/>
                  </a:cubicBezTo>
                  <a:close/>
                </a:path>
              </a:pathLst>
            </a:custGeom>
            <a:solidFill>
              <a:srgbClr val="AD96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04" name="Freeform 705">
              <a:extLst>
                <a:ext uri="{FF2B5EF4-FFF2-40B4-BE49-F238E27FC236}">
                  <a16:creationId xmlns:a16="http://schemas.microsoft.com/office/drawing/2014/main" id="{B3EADB6A-BFF0-C2C5-1681-90761B72EFE0}"/>
                </a:ext>
              </a:extLst>
            </p:cNvPr>
            <p:cNvSpPr/>
            <p:nvPr/>
          </p:nvSpPr>
          <p:spPr bwMode="auto">
            <a:xfrm>
              <a:off x="6364288" y="1192213"/>
              <a:ext cx="65087" cy="33338"/>
            </a:xfrm>
            <a:custGeom>
              <a:avLst/>
              <a:gdLst>
                <a:gd name="T0" fmla="*/ 14 w 51"/>
                <a:gd name="T1" fmla="*/ 0 h 27"/>
                <a:gd name="T2" fmla="*/ 38 w 51"/>
                <a:gd name="T3" fmla="*/ 5 h 27"/>
                <a:gd name="T4" fmla="*/ 42 w 51"/>
                <a:gd name="T5" fmla="*/ 5 h 27"/>
                <a:gd name="T6" fmla="*/ 51 w 51"/>
                <a:gd name="T7" fmla="*/ 8 h 27"/>
                <a:gd name="T8" fmla="*/ 23 w 51"/>
                <a:gd name="T9" fmla="*/ 23 h 27"/>
                <a:gd name="T10" fmla="*/ 7 w 51"/>
                <a:gd name="T11" fmla="*/ 25 h 27"/>
                <a:gd name="T12" fmla="*/ 3 w 51"/>
                <a:gd name="T13" fmla="*/ 25 h 27"/>
                <a:gd name="T14" fmla="*/ 0 w 51"/>
                <a:gd name="T15" fmla="*/ 21 h 27"/>
                <a:gd name="T16" fmla="*/ 1 w 51"/>
                <a:gd name="T17" fmla="*/ 16 h 27"/>
                <a:gd name="T18" fmla="*/ 11 w 51"/>
                <a:gd name="T19" fmla="*/ 5 h 27"/>
                <a:gd name="T20" fmla="*/ 14 w 51"/>
                <a:gd name="T21" fmla="*/ 2 h 27"/>
                <a:gd name="T22" fmla="*/ 14 w 51"/>
                <a:gd name="T2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27">
                  <a:moveTo>
                    <a:pt x="14" y="0"/>
                  </a:moveTo>
                  <a:cubicBezTo>
                    <a:pt x="22" y="2"/>
                    <a:pt x="30" y="3"/>
                    <a:pt x="38" y="5"/>
                  </a:cubicBezTo>
                  <a:cubicBezTo>
                    <a:pt x="39" y="4"/>
                    <a:pt x="40" y="4"/>
                    <a:pt x="42" y="5"/>
                  </a:cubicBezTo>
                  <a:cubicBezTo>
                    <a:pt x="45" y="6"/>
                    <a:pt x="48" y="7"/>
                    <a:pt x="51" y="8"/>
                  </a:cubicBezTo>
                  <a:cubicBezTo>
                    <a:pt x="44" y="17"/>
                    <a:pt x="32" y="17"/>
                    <a:pt x="23" y="23"/>
                  </a:cubicBezTo>
                  <a:cubicBezTo>
                    <a:pt x="18" y="25"/>
                    <a:pt x="12" y="27"/>
                    <a:pt x="7" y="25"/>
                  </a:cubicBezTo>
                  <a:cubicBezTo>
                    <a:pt x="5" y="25"/>
                    <a:pt x="4" y="25"/>
                    <a:pt x="3" y="25"/>
                  </a:cubicBezTo>
                  <a:cubicBezTo>
                    <a:pt x="1" y="24"/>
                    <a:pt x="0" y="23"/>
                    <a:pt x="0" y="21"/>
                  </a:cubicBezTo>
                  <a:cubicBezTo>
                    <a:pt x="0" y="19"/>
                    <a:pt x="0" y="17"/>
                    <a:pt x="1" y="16"/>
                  </a:cubicBezTo>
                  <a:cubicBezTo>
                    <a:pt x="4" y="12"/>
                    <a:pt x="8" y="9"/>
                    <a:pt x="11" y="5"/>
                  </a:cubicBezTo>
                  <a:cubicBezTo>
                    <a:pt x="12" y="4"/>
                    <a:pt x="13" y="3"/>
                    <a:pt x="14" y="2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AFA0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05" name="Freeform 706">
              <a:extLst>
                <a:ext uri="{FF2B5EF4-FFF2-40B4-BE49-F238E27FC236}">
                  <a16:creationId xmlns:a16="http://schemas.microsoft.com/office/drawing/2014/main" id="{955F5654-C875-49EB-997B-CC33738846A6}"/>
                </a:ext>
              </a:extLst>
            </p:cNvPr>
            <p:cNvSpPr/>
            <p:nvPr/>
          </p:nvSpPr>
          <p:spPr bwMode="auto">
            <a:xfrm>
              <a:off x="6253163" y="1236663"/>
              <a:ext cx="68262" cy="33338"/>
            </a:xfrm>
            <a:custGeom>
              <a:avLst/>
              <a:gdLst>
                <a:gd name="T0" fmla="*/ 54 w 54"/>
                <a:gd name="T1" fmla="*/ 22 h 26"/>
                <a:gd name="T2" fmla="*/ 18 w 54"/>
                <a:gd name="T3" fmla="*/ 18 h 26"/>
                <a:gd name="T4" fmla="*/ 4 w 54"/>
                <a:gd name="T5" fmla="*/ 3 h 26"/>
                <a:gd name="T6" fmla="*/ 25 w 54"/>
                <a:gd name="T7" fmla="*/ 1 h 26"/>
                <a:gd name="T8" fmla="*/ 38 w 54"/>
                <a:gd name="T9" fmla="*/ 10 h 26"/>
                <a:gd name="T10" fmla="*/ 54 w 54"/>
                <a:gd name="T11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26">
                  <a:moveTo>
                    <a:pt x="54" y="22"/>
                  </a:moveTo>
                  <a:cubicBezTo>
                    <a:pt x="42" y="21"/>
                    <a:pt x="29" y="26"/>
                    <a:pt x="18" y="18"/>
                  </a:cubicBezTo>
                  <a:cubicBezTo>
                    <a:pt x="15" y="12"/>
                    <a:pt x="0" y="17"/>
                    <a:pt x="4" y="3"/>
                  </a:cubicBezTo>
                  <a:cubicBezTo>
                    <a:pt x="11" y="0"/>
                    <a:pt x="18" y="0"/>
                    <a:pt x="25" y="1"/>
                  </a:cubicBezTo>
                  <a:cubicBezTo>
                    <a:pt x="30" y="3"/>
                    <a:pt x="35" y="5"/>
                    <a:pt x="38" y="10"/>
                  </a:cubicBezTo>
                  <a:cubicBezTo>
                    <a:pt x="44" y="13"/>
                    <a:pt x="51" y="14"/>
                    <a:pt x="54" y="22"/>
                  </a:cubicBezTo>
                  <a:close/>
                </a:path>
              </a:pathLst>
            </a:custGeom>
            <a:solidFill>
              <a:srgbClr val="BBA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06" name="Freeform 707">
              <a:extLst>
                <a:ext uri="{FF2B5EF4-FFF2-40B4-BE49-F238E27FC236}">
                  <a16:creationId xmlns:a16="http://schemas.microsoft.com/office/drawing/2014/main" id="{4323B29D-3CA0-1D57-D4F7-C08CE602EE7E}"/>
                </a:ext>
              </a:extLst>
            </p:cNvPr>
            <p:cNvSpPr/>
            <p:nvPr/>
          </p:nvSpPr>
          <p:spPr bwMode="auto">
            <a:xfrm>
              <a:off x="6300788" y="1220788"/>
              <a:ext cx="52387" cy="20638"/>
            </a:xfrm>
            <a:custGeom>
              <a:avLst/>
              <a:gdLst>
                <a:gd name="T0" fmla="*/ 41 w 42"/>
                <a:gd name="T1" fmla="*/ 13 h 16"/>
                <a:gd name="T2" fmla="*/ 10 w 42"/>
                <a:gd name="T3" fmla="*/ 14 h 16"/>
                <a:gd name="T4" fmla="*/ 0 w 42"/>
                <a:gd name="T5" fmla="*/ 11 h 16"/>
                <a:gd name="T6" fmla="*/ 19 w 42"/>
                <a:gd name="T7" fmla="*/ 0 h 16"/>
                <a:gd name="T8" fmla="*/ 36 w 42"/>
                <a:gd name="T9" fmla="*/ 4 h 16"/>
                <a:gd name="T10" fmla="*/ 41 w 42"/>
                <a:gd name="T11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6">
                  <a:moveTo>
                    <a:pt x="41" y="13"/>
                  </a:moveTo>
                  <a:cubicBezTo>
                    <a:pt x="30" y="13"/>
                    <a:pt x="20" y="14"/>
                    <a:pt x="10" y="14"/>
                  </a:cubicBezTo>
                  <a:cubicBezTo>
                    <a:pt x="6" y="16"/>
                    <a:pt x="2" y="16"/>
                    <a:pt x="0" y="11"/>
                  </a:cubicBezTo>
                  <a:cubicBezTo>
                    <a:pt x="4" y="3"/>
                    <a:pt x="10" y="0"/>
                    <a:pt x="19" y="0"/>
                  </a:cubicBezTo>
                  <a:cubicBezTo>
                    <a:pt x="24" y="4"/>
                    <a:pt x="30" y="4"/>
                    <a:pt x="36" y="4"/>
                  </a:cubicBezTo>
                  <a:cubicBezTo>
                    <a:pt x="40" y="6"/>
                    <a:pt x="42" y="8"/>
                    <a:pt x="41" y="13"/>
                  </a:cubicBezTo>
                  <a:close/>
                </a:path>
              </a:pathLst>
            </a:custGeom>
            <a:solidFill>
              <a:srgbClr val="483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07" name="Freeform 708">
              <a:extLst>
                <a:ext uri="{FF2B5EF4-FFF2-40B4-BE49-F238E27FC236}">
                  <a16:creationId xmlns:a16="http://schemas.microsoft.com/office/drawing/2014/main" id="{0B2AB0C8-97EE-309E-D39C-C86CAC297739}"/>
                </a:ext>
              </a:extLst>
            </p:cNvPr>
            <p:cNvSpPr/>
            <p:nvPr/>
          </p:nvSpPr>
          <p:spPr bwMode="auto">
            <a:xfrm>
              <a:off x="6346825" y="1211263"/>
              <a:ext cx="22225" cy="28575"/>
            </a:xfrm>
            <a:custGeom>
              <a:avLst/>
              <a:gdLst>
                <a:gd name="T0" fmla="*/ 4 w 17"/>
                <a:gd name="T1" fmla="*/ 20 h 22"/>
                <a:gd name="T2" fmla="*/ 0 w 17"/>
                <a:gd name="T3" fmla="*/ 13 h 22"/>
                <a:gd name="T4" fmla="*/ 16 w 17"/>
                <a:gd name="T5" fmla="*/ 5 h 22"/>
                <a:gd name="T6" fmla="*/ 17 w 17"/>
                <a:gd name="T7" fmla="*/ 9 h 22"/>
                <a:gd name="T8" fmla="*/ 4 w 17"/>
                <a:gd name="T9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2">
                  <a:moveTo>
                    <a:pt x="4" y="20"/>
                  </a:moveTo>
                  <a:cubicBezTo>
                    <a:pt x="2" y="18"/>
                    <a:pt x="1" y="16"/>
                    <a:pt x="0" y="13"/>
                  </a:cubicBezTo>
                  <a:cubicBezTo>
                    <a:pt x="0" y="1"/>
                    <a:pt x="7" y="0"/>
                    <a:pt x="16" y="5"/>
                  </a:cubicBezTo>
                  <a:cubicBezTo>
                    <a:pt x="16" y="6"/>
                    <a:pt x="17" y="8"/>
                    <a:pt x="17" y="9"/>
                  </a:cubicBezTo>
                  <a:cubicBezTo>
                    <a:pt x="13" y="14"/>
                    <a:pt x="13" y="22"/>
                    <a:pt x="4" y="20"/>
                  </a:cubicBezTo>
                  <a:close/>
                </a:path>
              </a:pathLst>
            </a:custGeom>
            <a:solidFill>
              <a:srgbClr val="756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08" name="Freeform 709">
              <a:extLst>
                <a:ext uri="{FF2B5EF4-FFF2-40B4-BE49-F238E27FC236}">
                  <a16:creationId xmlns:a16="http://schemas.microsoft.com/office/drawing/2014/main" id="{92F169B9-8EE0-CD3B-9846-FF43EEFAAB2D}"/>
                </a:ext>
              </a:extLst>
            </p:cNvPr>
            <p:cNvSpPr/>
            <p:nvPr/>
          </p:nvSpPr>
          <p:spPr bwMode="auto">
            <a:xfrm>
              <a:off x="6373813" y="1217613"/>
              <a:ext cx="28575" cy="15875"/>
            </a:xfrm>
            <a:custGeom>
              <a:avLst/>
              <a:gdLst>
                <a:gd name="T0" fmla="*/ 0 w 22"/>
                <a:gd name="T1" fmla="*/ 5 h 13"/>
                <a:gd name="T2" fmla="*/ 15 w 22"/>
                <a:gd name="T3" fmla="*/ 1 h 13"/>
                <a:gd name="T4" fmla="*/ 15 w 22"/>
                <a:gd name="T5" fmla="*/ 13 h 13"/>
                <a:gd name="T6" fmla="*/ 3 w 22"/>
                <a:gd name="T7" fmla="*/ 12 h 13"/>
                <a:gd name="T8" fmla="*/ 0 w 22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3">
                  <a:moveTo>
                    <a:pt x="0" y="5"/>
                  </a:moveTo>
                  <a:cubicBezTo>
                    <a:pt x="4" y="2"/>
                    <a:pt x="9" y="0"/>
                    <a:pt x="15" y="1"/>
                  </a:cubicBezTo>
                  <a:cubicBezTo>
                    <a:pt x="22" y="5"/>
                    <a:pt x="21" y="9"/>
                    <a:pt x="15" y="13"/>
                  </a:cubicBezTo>
                  <a:cubicBezTo>
                    <a:pt x="11" y="13"/>
                    <a:pt x="7" y="13"/>
                    <a:pt x="3" y="12"/>
                  </a:cubicBezTo>
                  <a:cubicBezTo>
                    <a:pt x="2" y="10"/>
                    <a:pt x="1" y="7"/>
                    <a:pt x="0" y="5"/>
                  </a:cubicBezTo>
                  <a:close/>
                </a:path>
              </a:pathLst>
            </a:custGeom>
            <a:solidFill>
              <a:srgbClr val="9585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09" name="Freeform 710">
              <a:extLst>
                <a:ext uri="{FF2B5EF4-FFF2-40B4-BE49-F238E27FC236}">
                  <a16:creationId xmlns:a16="http://schemas.microsoft.com/office/drawing/2014/main" id="{436EFC25-B790-414E-3AE5-524DD7A87797}"/>
                </a:ext>
              </a:extLst>
            </p:cNvPr>
            <p:cNvSpPr/>
            <p:nvPr/>
          </p:nvSpPr>
          <p:spPr bwMode="auto">
            <a:xfrm>
              <a:off x="6283325" y="1230313"/>
              <a:ext cx="30162" cy="20638"/>
            </a:xfrm>
            <a:custGeom>
              <a:avLst/>
              <a:gdLst>
                <a:gd name="T0" fmla="*/ 14 w 23"/>
                <a:gd name="T1" fmla="*/ 3 h 16"/>
                <a:gd name="T2" fmla="*/ 23 w 23"/>
                <a:gd name="T3" fmla="*/ 7 h 16"/>
                <a:gd name="T4" fmla="*/ 14 w 23"/>
                <a:gd name="T5" fmla="*/ 15 h 16"/>
                <a:gd name="T6" fmla="*/ 2 w 23"/>
                <a:gd name="T7" fmla="*/ 10 h 16"/>
                <a:gd name="T8" fmla="*/ 1 w 23"/>
                <a:gd name="T9" fmla="*/ 5 h 16"/>
                <a:gd name="T10" fmla="*/ 7 w 23"/>
                <a:gd name="T11" fmla="*/ 0 h 16"/>
                <a:gd name="T12" fmla="*/ 14 w 23"/>
                <a:gd name="T1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6">
                  <a:moveTo>
                    <a:pt x="14" y="3"/>
                  </a:moveTo>
                  <a:cubicBezTo>
                    <a:pt x="17" y="5"/>
                    <a:pt x="20" y="6"/>
                    <a:pt x="23" y="7"/>
                  </a:cubicBezTo>
                  <a:cubicBezTo>
                    <a:pt x="20" y="10"/>
                    <a:pt x="17" y="12"/>
                    <a:pt x="14" y="15"/>
                  </a:cubicBezTo>
                  <a:cubicBezTo>
                    <a:pt x="9" y="16"/>
                    <a:pt x="5" y="13"/>
                    <a:pt x="2" y="10"/>
                  </a:cubicBezTo>
                  <a:cubicBezTo>
                    <a:pt x="1" y="9"/>
                    <a:pt x="0" y="7"/>
                    <a:pt x="1" y="5"/>
                  </a:cubicBezTo>
                  <a:cubicBezTo>
                    <a:pt x="2" y="2"/>
                    <a:pt x="4" y="1"/>
                    <a:pt x="7" y="0"/>
                  </a:cubicBezTo>
                  <a:cubicBezTo>
                    <a:pt x="10" y="0"/>
                    <a:pt x="13" y="1"/>
                    <a:pt x="14" y="3"/>
                  </a:cubicBezTo>
                  <a:close/>
                </a:path>
              </a:pathLst>
            </a:custGeom>
            <a:solidFill>
              <a:srgbClr val="7467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10" name="Freeform 711">
              <a:extLst>
                <a:ext uri="{FF2B5EF4-FFF2-40B4-BE49-F238E27FC236}">
                  <a16:creationId xmlns:a16="http://schemas.microsoft.com/office/drawing/2014/main" id="{AAFD4367-4B9A-BA3A-4534-39A886D2AFBC}"/>
                </a:ext>
              </a:extLst>
            </p:cNvPr>
            <p:cNvSpPr/>
            <p:nvPr/>
          </p:nvSpPr>
          <p:spPr bwMode="auto">
            <a:xfrm>
              <a:off x="5940425" y="1295400"/>
              <a:ext cx="36512" cy="19050"/>
            </a:xfrm>
            <a:custGeom>
              <a:avLst/>
              <a:gdLst>
                <a:gd name="T0" fmla="*/ 25 w 29"/>
                <a:gd name="T1" fmla="*/ 11 h 15"/>
                <a:gd name="T2" fmla="*/ 1 w 29"/>
                <a:gd name="T3" fmla="*/ 15 h 15"/>
                <a:gd name="T4" fmla="*/ 2 w 29"/>
                <a:gd name="T5" fmla="*/ 10 h 15"/>
                <a:gd name="T6" fmla="*/ 6 w 29"/>
                <a:gd name="T7" fmla="*/ 7 h 15"/>
                <a:gd name="T8" fmla="*/ 23 w 29"/>
                <a:gd name="T9" fmla="*/ 2 h 15"/>
                <a:gd name="T10" fmla="*/ 25 w 29"/>
                <a:gd name="T11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15">
                  <a:moveTo>
                    <a:pt x="25" y="11"/>
                  </a:moveTo>
                  <a:cubicBezTo>
                    <a:pt x="17" y="12"/>
                    <a:pt x="9" y="13"/>
                    <a:pt x="1" y="15"/>
                  </a:cubicBezTo>
                  <a:cubicBezTo>
                    <a:pt x="0" y="13"/>
                    <a:pt x="1" y="11"/>
                    <a:pt x="2" y="10"/>
                  </a:cubicBezTo>
                  <a:cubicBezTo>
                    <a:pt x="3" y="9"/>
                    <a:pt x="4" y="8"/>
                    <a:pt x="6" y="7"/>
                  </a:cubicBezTo>
                  <a:cubicBezTo>
                    <a:pt x="11" y="4"/>
                    <a:pt x="17" y="0"/>
                    <a:pt x="23" y="2"/>
                  </a:cubicBezTo>
                  <a:cubicBezTo>
                    <a:pt x="27" y="5"/>
                    <a:pt x="29" y="7"/>
                    <a:pt x="25" y="11"/>
                  </a:cubicBezTo>
                  <a:close/>
                </a:path>
              </a:pathLst>
            </a:custGeom>
            <a:solidFill>
              <a:srgbClr val="4637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11" name="Freeform 712">
              <a:extLst>
                <a:ext uri="{FF2B5EF4-FFF2-40B4-BE49-F238E27FC236}">
                  <a16:creationId xmlns:a16="http://schemas.microsoft.com/office/drawing/2014/main" id="{49D418AE-6D94-D96A-5BB0-0AA1E418A7A5}"/>
                </a:ext>
              </a:extLst>
            </p:cNvPr>
            <p:cNvSpPr/>
            <p:nvPr/>
          </p:nvSpPr>
          <p:spPr bwMode="auto">
            <a:xfrm>
              <a:off x="5889625" y="1333500"/>
              <a:ext cx="25400" cy="17463"/>
            </a:xfrm>
            <a:custGeom>
              <a:avLst/>
              <a:gdLst>
                <a:gd name="T0" fmla="*/ 20 w 20"/>
                <a:gd name="T1" fmla="*/ 7 h 14"/>
                <a:gd name="T2" fmla="*/ 19 w 20"/>
                <a:gd name="T3" fmla="*/ 9 h 14"/>
                <a:gd name="T4" fmla="*/ 17 w 20"/>
                <a:gd name="T5" fmla="*/ 12 h 14"/>
                <a:gd name="T6" fmla="*/ 13 w 20"/>
                <a:gd name="T7" fmla="*/ 14 h 14"/>
                <a:gd name="T8" fmla="*/ 0 w 20"/>
                <a:gd name="T9" fmla="*/ 9 h 14"/>
                <a:gd name="T10" fmla="*/ 20 w 20"/>
                <a:gd name="T1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4">
                  <a:moveTo>
                    <a:pt x="20" y="7"/>
                  </a:moveTo>
                  <a:cubicBezTo>
                    <a:pt x="20" y="7"/>
                    <a:pt x="20" y="8"/>
                    <a:pt x="19" y="9"/>
                  </a:cubicBezTo>
                  <a:cubicBezTo>
                    <a:pt x="20" y="11"/>
                    <a:pt x="19" y="12"/>
                    <a:pt x="17" y="12"/>
                  </a:cubicBezTo>
                  <a:cubicBezTo>
                    <a:pt x="16" y="13"/>
                    <a:pt x="14" y="13"/>
                    <a:pt x="13" y="14"/>
                  </a:cubicBezTo>
                  <a:cubicBezTo>
                    <a:pt x="9" y="12"/>
                    <a:pt x="4" y="10"/>
                    <a:pt x="0" y="9"/>
                  </a:cubicBezTo>
                  <a:cubicBezTo>
                    <a:pt x="6" y="6"/>
                    <a:pt x="13" y="0"/>
                    <a:pt x="20" y="7"/>
                  </a:cubicBezTo>
                  <a:close/>
                </a:path>
              </a:pathLst>
            </a:custGeom>
            <a:solidFill>
              <a:srgbClr val="4E4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12" name="Freeform 713">
              <a:extLst>
                <a:ext uri="{FF2B5EF4-FFF2-40B4-BE49-F238E27FC236}">
                  <a16:creationId xmlns:a16="http://schemas.microsoft.com/office/drawing/2014/main" id="{1A6B08F2-9107-BB26-5BB4-DC72DBC1859F}"/>
                </a:ext>
              </a:extLst>
            </p:cNvPr>
            <p:cNvSpPr/>
            <p:nvPr/>
          </p:nvSpPr>
          <p:spPr bwMode="auto">
            <a:xfrm>
              <a:off x="5905500" y="1298575"/>
              <a:ext cx="36512" cy="23813"/>
            </a:xfrm>
            <a:custGeom>
              <a:avLst/>
              <a:gdLst>
                <a:gd name="T0" fmla="*/ 29 w 29"/>
                <a:gd name="T1" fmla="*/ 10 h 18"/>
                <a:gd name="T2" fmla="*/ 29 w 29"/>
                <a:gd name="T3" fmla="*/ 12 h 18"/>
                <a:gd name="T4" fmla="*/ 5 w 29"/>
                <a:gd name="T5" fmla="*/ 17 h 18"/>
                <a:gd name="T6" fmla="*/ 0 w 29"/>
                <a:gd name="T7" fmla="*/ 16 h 18"/>
                <a:gd name="T8" fmla="*/ 5 w 29"/>
                <a:gd name="T9" fmla="*/ 12 h 18"/>
                <a:gd name="T10" fmla="*/ 29 w 29"/>
                <a:gd name="T11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18">
                  <a:moveTo>
                    <a:pt x="29" y="10"/>
                  </a:moveTo>
                  <a:cubicBezTo>
                    <a:pt x="29" y="10"/>
                    <a:pt x="29" y="11"/>
                    <a:pt x="29" y="12"/>
                  </a:cubicBezTo>
                  <a:cubicBezTo>
                    <a:pt x="21" y="14"/>
                    <a:pt x="14" y="18"/>
                    <a:pt x="5" y="17"/>
                  </a:cubicBezTo>
                  <a:cubicBezTo>
                    <a:pt x="4" y="17"/>
                    <a:pt x="2" y="17"/>
                    <a:pt x="0" y="16"/>
                  </a:cubicBezTo>
                  <a:cubicBezTo>
                    <a:pt x="2" y="15"/>
                    <a:pt x="4" y="14"/>
                    <a:pt x="5" y="12"/>
                  </a:cubicBezTo>
                  <a:cubicBezTo>
                    <a:pt x="13" y="9"/>
                    <a:pt x="20" y="0"/>
                    <a:pt x="29" y="10"/>
                  </a:cubicBezTo>
                  <a:close/>
                </a:path>
              </a:pathLst>
            </a:custGeom>
            <a:solidFill>
              <a:srgbClr val="4D3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13" name="Freeform 714">
              <a:extLst>
                <a:ext uri="{FF2B5EF4-FFF2-40B4-BE49-F238E27FC236}">
                  <a16:creationId xmlns:a16="http://schemas.microsoft.com/office/drawing/2014/main" id="{7181319F-380F-A214-3A64-FE7BDF4D515F}"/>
                </a:ext>
              </a:extLst>
            </p:cNvPr>
            <p:cNvSpPr/>
            <p:nvPr/>
          </p:nvSpPr>
          <p:spPr bwMode="auto">
            <a:xfrm>
              <a:off x="5965825" y="1292225"/>
              <a:ext cx="20637" cy="19050"/>
            </a:xfrm>
            <a:custGeom>
              <a:avLst/>
              <a:gdLst>
                <a:gd name="T0" fmla="*/ 5 w 16"/>
                <a:gd name="T1" fmla="*/ 13 h 14"/>
                <a:gd name="T2" fmla="*/ 1 w 16"/>
                <a:gd name="T3" fmla="*/ 5 h 14"/>
                <a:gd name="T4" fmla="*/ 8 w 16"/>
                <a:gd name="T5" fmla="*/ 0 h 14"/>
                <a:gd name="T6" fmla="*/ 14 w 16"/>
                <a:gd name="T7" fmla="*/ 4 h 14"/>
                <a:gd name="T8" fmla="*/ 15 w 16"/>
                <a:gd name="T9" fmla="*/ 12 h 14"/>
                <a:gd name="T10" fmla="*/ 13 w 16"/>
                <a:gd name="T11" fmla="*/ 14 h 14"/>
                <a:gd name="T12" fmla="*/ 5 w 16"/>
                <a:gd name="T1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4">
                  <a:moveTo>
                    <a:pt x="5" y="13"/>
                  </a:moveTo>
                  <a:cubicBezTo>
                    <a:pt x="5" y="10"/>
                    <a:pt x="5" y="7"/>
                    <a:pt x="1" y="5"/>
                  </a:cubicBezTo>
                  <a:cubicBezTo>
                    <a:pt x="0" y="0"/>
                    <a:pt x="4" y="0"/>
                    <a:pt x="8" y="0"/>
                  </a:cubicBezTo>
                  <a:cubicBezTo>
                    <a:pt x="10" y="0"/>
                    <a:pt x="13" y="2"/>
                    <a:pt x="14" y="4"/>
                  </a:cubicBezTo>
                  <a:cubicBezTo>
                    <a:pt x="16" y="7"/>
                    <a:pt x="16" y="9"/>
                    <a:pt x="15" y="12"/>
                  </a:cubicBezTo>
                  <a:cubicBezTo>
                    <a:pt x="14" y="13"/>
                    <a:pt x="14" y="13"/>
                    <a:pt x="13" y="14"/>
                  </a:cubicBezTo>
                  <a:cubicBezTo>
                    <a:pt x="10" y="14"/>
                    <a:pt x="8" y="13"/>
                    <a:pt x="5" y="13"/>
                  </a:cubicBezTo>
                  <a:close/>
                </a:path>
              </a:pathLst>
            </a:custGeom>
            <a:solidFill>
              <a:srgbClr val="7764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14" name="Freeform 715">
              <a:extLst>
                <a:ext uri="{FF2B5EF4-FFF2-40B4-BE49-F238E27FC236}">
                  <a16:creationId xmlns:a16="http://schemas.microsoft.com/office/drawing/2014/main" id="{84FD1CD6-3C91-E80E-BE78-78AAF93792D4}"/>
                </a:ext>
              </a:extLst>
            </p:cNvPr>
            <p:cNvSpPr/>
            <p:nvPr/>
          </p:nvSpPr>
          <p:spPr bwMode="auto">
            <a:xfrm>
              <a:off x="5981700" y="1306513"/>
              <a:ext cx="22225" cy="15875"/>
            </a:xfrm>
            <a:custGeom>
              <a:avLst/>
              <a:gdLst>
                <a:gd name="T0" fmla="*/ 17 w 17"/>
                <a:gd name="T1" fmla="*/ 10 h 12"/>
                <a:gd name="T2" fmla="*/ 5 w 17"/>
                <a:gd name="T3" fmla="*/ 12 h 12"/>
                <a:gd name="T4" fmla="*/ 0 w 17"/>
                <a:gd name="T5" fmla="*/ 6 h 12"/>
                <a:gd name="T6" fmla="*/ 0 w 17"/>
                <a:gd name="T7" fmla="*/ 3 h 12"/>
                <a:gd name="T8" fmla="*/ 1 w 17"/>
                <a:gd name="T9" fmla="*/ 2 h 12"/>
                <a:gd name="T10" fmla="*/ 7 w 17"/>
                <a:gd name="T11" fmla="*/ 3 h 12"/>
                <a:gd name="T12" fmla="*/ 17 w 17"/>
                <a:gd name="T1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2">
                  <a:moveTo>
                    <a:pt x="17" y="10"/>
                  </a:moveTo>
                  <a:cubicBezTo>
                    <a:pt x="13" y="10"/>
                    <a:pt x="9" y="11"/>
                    <a:pt x="5" y="12"/>
                  </a:cubicBezTo>
                  <a:cubicBezTo>
                    <a:pt x="4" y="10"/>
                    <a:pt x="2" y="8"/>
                    <a:pt x="0" y="6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0"/>
                    <a:pt x="6" y="0"/>
                    <a:pt x="7" y="3"/>
                  </a:cubicBezTo>
                  <a:cubicBezTo>
                    <a:pt x="10" y="6"/>
                    <a:pt x="13" y="8"/>
                    <a:pt x="17" y="10"/>
                  </a:cubicBezTo>
                  <a:close/>
                </a:path>
              </a:pathLst>
            </a:custGeom>
            <a:solidFill>
              <a:srgbClr val="7B6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15" name="Freeform 716">
              <a:extLst>
                <a:ext uri="{FF2B5EF4-FFF2-40B4-BE49-F238E27FC236}">
                  <a16:creationId xmlns:a16="http://schemas.microsoft.com/office/drawing/2014/main" id="{676CF868-0A5C-C8CB-D6B3-4A1ABF1BEE2B}"/>
                </a:ext>
              </a:extLst>
            </p:cNvPr>
            <p:cNvSpPr/>
            <p:nvPr/>
          </p:nvSpPr>
          <p:spPr bwMode="auto">
            <a:xfrm>
              <a:off x="6227763" y="1270000"/>
              <a:ext cx="53975" cy="34925"/>
            </a:xfrm>
            <a:custGeom>
              <a:avLst/>
              <a:gdLst>
                <a:gd name="T0" fmla="*/ 18 w 42"/>
                <a:gd name="T1" fmla="*/ 0 h 28"/>
                <a:gd name="T2" fmla="*/ 38 w 42"/>
                <a:gd name="T3" fmla="*/ 8 h 28"/>
                <a:gd name="T4" fmla="*/ 38 w 42"/>
                <a:gd name="T5" fmla="*/ 23 h 28"/>
                <a:gd name="T6" fmla="*/ 34 w 42"/>
                <a:gd name="T7" fmla="*/ 27 h 28"/>
                <a:gd name="T8" fmla="*/ 26 w 42"/>
                <a:gd name="T9" fmla="*/ 28 h 28"/>
                <a:gd name="T10" fmla="*/ 13 w 42"/>
                <a:gd name="T11" fmla="*/ 25 h 28"/>
                <a:gd name="T12" fmla="*/ 0 w 42"/>
                <a:gd name="T13" fmla="*/ 15 h 28"/>
                <a:gd name="T14" fmla="*/ 12 w 42"/>
                <a:gd name="T15" fmla="*/ 10 h 28"/>
                <a:gd name="T16" fmla="*/ 18 w 42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8">
                  <a:moveTo>
                    <a:pt x="18" y="0"/>
                  </a:moveTo>
                  <a:cubicBezTo>
                    <a:pt x="25" y="2"/>
                    <a:pt x="30" y="8"/>
                    <a:pt x="38" y="8"/>
                  </a:cubicBezTo>
                  <a:cubicBezTo>
                    <a:pt x="42" y="13"/>
                    <a:pt x="42" y="18"/>
                    <a:pt x="38" y="23"/>
                  </a:cubicBezTo>
                  <a:cubicBezTo>
                    <a:pt x="37" y="25"/>
                    <a:pt x="35" y="26"/>
                    <a:pt x="34" y="27"/>
                  </a:cubicBezTo>
                  <a:cubicBezTo>
                    <a:pt x="31" y="28"/>
                    <a:pt x="29" y="28"/>
                    <a:pt x="26" y="28"/>
                  </a:cubicBezTo>
                  <a:cubicBezTo>
                    <a:pt x="22" y="27"/>
                    <a:pt x="17" y="27"/>
                    <a:pt x="13" y="25"/>
                  </a:cubicBezTo>
                  <a:cubicBezTo>
                    <a:pt x="8" y="23"/>
                    <a:pt x="0" y="22"/>
                    <a:pt x="0" y="15"/>
                  </a:cubicBezTo>
                  <a:cubicBezTo>
                    <a:pt x="0" y="7"/>
                    <a:pt x="8" y="12"/>
                    <a:pt x="12" y="10"/>
                  </a:cubicBezTo>
                  <a:cubicBezTo>
                    <a:pt x="15" y="7"/>
                    <a:pt x="16" y="3"/>
                    <a:pt x="18" y="0"/>
                  </a:cubicBezTo>
                  <a:close/>
                </a:path>
              </a:pathLst>
            </a:custGeom>
            <a:solidFill>
              <a:srgbClr val="DEC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16" name="Freeform 717">
              <a:extLst>
                <a:ext uri="{FF2B5EF4-FFF2-40B4-BE49-F238E27FC236}">
                  <a16:creationId xmlns:a16="http://schemas.microsoft.com/office/drawing/2014/main" id="{A0FE82C7-DFB5-07C4-3DC3-5351BFCB0D1B}"/>
                </a:ext>
              </a:extLst>
            </p:cNvPr>
            <p:cNvSpPr/>
            <p:nvPr/>
          </p:nvSpPr>
          <p:spPr bwMode="auto">
            <a:xfrm>
              <a:off x="6164263" y="1239838"/>
              <a:ext cx="44450" cy="41275"/>
            </a:xfrm>
            <a:custGeom>
              <a:avLst/>
              <a:gdLst>
                <a:gd name="T0" fmla="*/ 32 w 35"/>
                <a:gd name="T1" fmla="*/ 23 h 32"/>
                <a:gd name="T2" fmla="*/ 12 w 35"/>
                <a:gd name="T3" fmla="*/ 32 h 32"/>
                <a:gd name="T4" fmla="*/ 2 w 35"/>
                <a:gd name="T5" fmla="*/ 19 h 32"/>
                <a:gd name="T6" fmla="*/ 14 w 35"/>
                <a:gd name="T7" fmla="*/ 4 h 32"/>
                <a:gd name="T8" fmla="*/ 25 w 35"/>
                <a:gd name="T9" fmla="*/ 3 h 32"/>
                <a:gd name="T10" fmla="*/ 33 w 35"/>
                <a:gd name="T11" fmla="*/ 15 h 32"/>
                <a:gd name="T12" fmla="*/ 32 w 35"/>
                <a:gd name="T13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2">
                  <a:moveTo>
                    <a:pt x="32" y="23"/>
                  </a:moveTo>
                  <a:cubicBezTo>
                    <a:pt x="19" y="13"/>
                    <a:pt x="18" y="27"/>
                    <a:pt x="12" y="32"/>
                  </a:cubicBezTo>
                  <a:cubicBezTo>
                    <a:pt x="8" y="28"/>
                    <a:pt x="4" y="25"/>
                    <a:pt x="2" y="19"/>
                  </a:cubicBezTo>
                  <a:cubicBezTo>
                    <a:pt x="0" y="9"/>
                    <a:pt x="8" y="7"/>
                    <a:pt x="14" y="4"/>
                  </a:cubicBezTo>
                  <a:cubicBezTo>
                    <a:pt x="17" y="2"/>
                    <a:pt x="21" y="0"/>
                    <a:pt x="25" y="3"/>
                  </a:cubicBezTo>
                  <a:cubicBezTo>
                    <a:pt x="24" y="9"/>
                    <a:pt x="25" y="14"/>
                    <a:pt x="33" y="15"/>
                  </a:cubicBezTo>
                  <a:cubicBezTo>
                    <a:pt x="35" y="18"/>
                    <a:pt x="34" y="20"/>
                    <a:pt x="32" y="23"/>
                  </a:cubicBezTo>
                  <a:close/>
                </a:path>
              </a:pathLst>
            </a:custGeom>
            <a:solidFill>
              <a:srgbClr val="503D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17" name="Freeform 718">
              <a:extLst>
                <a:ext uri="{FF2B5EF4-FFF2-40B4-BE49-F238E27FC236}">
                  <a16:creationId xmlns:a16="http://schemas.microsoft.com/office/drawing/2014/main" id="{E5F488A6-467D-98E2-EAFE-DCBFDA024158}"/>
                </a:ext>
              </a:extLst>
            </p:cNvPr>
            <p:cNvSpPr/>
            <p:nvPr/>
          </p:nvSpPr>
          <p:spPr bwMode="auto">
            <a:xfrm>
              <a:off x="6208713" y="1243013"/>
              <a:ext cx="39687" cy="20638"/>
            </a:xfrm>
            <a:custGeom>
              <a:avLst/>
              <a:gdLst>
                <a:gd name="T0" fmla="*/ 22 w 31"/>
                <a:gd name="T1" fmla="*/ 16 h 16"/>
                <a:gd name="T2" fmla="*/ 10 w 31"/>
                <a:gd name="T3" fmla="*/ 13 h 16"/>
                <a:gd name="T4" fmla="*/ 0 w 31"/>
                <a:gd name="T5" fmla="*/ 8 h 16"/>
                <a:gd name="T6" fmla="*/ 2 w 31"/>
                <a:gd name="T7" fmla="*/ 3 h 16"/>
                <a:gd name="T8" fmla="*/ 11 w 31"/>
                <a:gd name="T9" fmla="*/ 0 h 16"/>
                <a:gd name="T10" fmla="*/ 26 w 31"/>
                <a:gd name="T11" fmla="*/ 4 h 16"/>
                <a:gd name="T12" fmla="*/ 22 w 31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6">
                  <a:moveTo>
                    <a:pt x="22" y="16"/>
                  </a:moveTo>
                  <a:cubicBezTo>
                    <a:pt x="18" y="13"/>
                    <a:pt x="14" y="13"/>
                    <a:pt x="10" y="13"/>
                  </a:cubicBezTo>
                  <a:cubicBezTo>
                    <a:pt x="5" y="15"/>
                    <a:pt x="2" y="13"/>
                    <a:pt x="0" y="8"/>
                  </a:cubicBezTo>
                  <a:cubicBezTo>
                    <a:pt x="0" y="6"/>
                    <a:pt x="0" y="4"/>
                    <a:pt x="2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6" y="0"/>
                    <a:pt x="22" y="0"/>
                    <a:pt x="26" y="4"/>
                  </a:cubicBezTo>
                  <a:cubicBezTo>
                    <a:pt x="28" y="9"/>
                    <a:pt x="31" y="15"/>
                    <a:pt x="22" y="16"/>
                  </a:cubicBezTo>
                  <a:close/>
                </a:path>
              </a:pathLst>
            </a:custGeom>
            <a:solidFill>
              <a:srgbClr val="5E4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18" name="Freeform 719">
              <a:extLst>
                <a:ext uri="{FF2B5EF4-FFF2-40B4-BE49-F238E27FC236}">
                  <a16:creationId xmlns:a16="http://schemas.microsoft.com/office/drawing/2014/main" id="{398079AB-44DD-FB4A-1827-A80501953181}"/>
                </a:ext>
              </a:extLst>
            </p:cNvPr>
            <p:cNvSpPr/>
            <p:nvPr/>
          </p:nvSpPr>
          <p:spPr bwMode="auto">
            <a:xfrm>
              <a:off x="6164263" y="1262063"/>
              <a:ext cx="17462" cy="22225"/>
            </a:xfrm>
            <a:custGeom>
              <a:avLst/>
              <a:gdLst>
                <a:gd name="T0" fmla="*/ 4 w 13"/>
                <a:gd name="T1" fmla="*/ 1 h 17"/>
                <a:gd name="T2" fmla="*/ 12 w 13"/>
                <a:gd name="T3" fmla="*/ 15 h 17"/>
                <a:gd name="T4" fmla="*/ 4 w 13"/>
                <a:gd name="T5" fmla="*/ 17 h 17"/>
                <a:gd name="T6" fmla="*/ 0 w 13"/>
                <a:gd name="T7" fmla="*/ 2 h 17"/>
                <a:gd name="T8" fmla="*/ 4 w 13"/>
                <a:gd name="T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7">
                  <a:moveTo>
                    <a:pt x="4" y="1"/>
                  </a:moveTo>
                  <a:cubicBezTo>
                    <a:pt x="6" y="6"/>
                    <a:pt x="13" y="8"/>
                    <a:pt x="12" y="15"/>
                  </a:cubicBezTo>
                  <a:cubicBezTo>
                    <a:pt x="10" y="16"/>
                    <a:pt x="7" y="16"/>
                    <a:pt x="4" y="17"/>
                  </a:cubicBezTo>
                  <a:cubicBezTo>
                    <a:pt x="3" y="12"/>
                    <a:pt x="2" y="7"/>
                    <a:pt x="0" y="2"/>
                  </a:cubicBezTo>
                  <a:cubicBezTo>
                    <a:pt x="1" y="0"/>
                    <a:pt x="2" y="0"/>
                    <a:pt x="4" y="1"/>
                  </a:cubicBezTo>
                  <a:close/>
                </a:path>
              </a:pathLst>
            </a:custGeom>
            <a:solidFill>
              <a:srgbClr val="5A4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19" name="Freeform 720">
              <a:extLst>
                <a:ext uri="{FF2B5EF4-FFF2-40B4-BE49-F238E27FC236}">
                  <a16:creationId xmlns:a16="http://schemas.microsoft.com/office/drawing/2014/main" id="{84814A33-8E7C-6936-0EAC-00B25BAA95EA}"/>
                </a:ext>
              </a:extLst>
            </p:cNvPr>
            <p:cNvSpPr/>
            <p:nvPr/>
          </p:nvSpPr>
          <p:spPr bwMode="auto">
            <a:xfrm>
              <a:off x="6237288" y="1244600"/>
              <a:ext cx="15875" cy="25400"/>
            </a:xfrm>
            <a:custGeom>
              <a:avLst/>
              <a:gdLst>
                <a:gd name="T0" fmla="*/ 0 w 13"/>
                <a:gd name="T1" fmla="*/ 14 h 19"/>
                <a:gd name="T2" fmla="*/ 3 w 13"/>
                <a:gd name="T3" fmla="*/ 3 h 19"/>
                <a:gd name="T4" fmla="*/ 11 w 13"/>
                <a:gd name="T5" fmla="*/ 2 h 19"/>
                <a:gd name="T6" fmla="*/ 11 w 13"/>
                <a:gd name="T7" fmla="*/ 7 h 19"/>
                <a:gd name="T8" fmla="*/ 7 w 13"/>
                <a:gd name="T9" fmla="*/ 18 h 19"/>
                <a:gd name="T10" fmla="*/ 0 w 13"/>
                <a:gd name="T11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9">
                  <a:moveTo>
                    <a:pt x="0" y="14"/>
                  </a:moveTo>
                  <a:cubicBezTo>
                    <a:pt x="4" y="11"/>
                    <a:pt x="3" y="7"/>
                    <a:pt x="3" y="3"/>
                  </a:cubicBezTo>
                  <a:cubicBezTo>
                    <a:pt x="6" y="1"/>
                    <a:pt x="8" y="0"/>
                    <a:pt x="11" y="2"/>
                  </a:cubicBezTo>
                  <a:cubicBezTo>
                    <a:pt x="13" y="3"/>
                    <a:pt x="13" y="5"/>
                    <a:pt x="11" y="7"/>
                  </a:cubicBezTo>
                  <a:cubicBezTo>
                    <a:pt x="10" y="11"/>
                    <a:pt x="8" y="14"/>
                    <a:pt x="7" y="18"/>
                  </a:cubicBezTo>
                  <a:cubicBezTo>
                    <a:pt x="4" y="19"/>
                    <a:pt x="1" y="17"/>
                    <a:pt x="0" y="14"/>
                  </a:cubicBezTo>
                  <a:close/>
                </a:path>
              </a:pathLst>
            </a:custGeom>
            <a:solidFill>
              <a:srgbClr val="7966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20" name="Freeform 721">
              <a:extLst>
                <a:ext uri="{FF2B5EF4-FFF2-40B4-BE49-F238E27FC236}">
                  <a16:creationId xmlns:a16="http://schemas.microsoft.com/office/drawing/2014/main" id="{CDC03E57-7CC9-944C-6A68-DFFF4E5560CB}"/>
                </a:ext>
              </a:extLst>
            </p:cNvPr>
            <p:cNvSpPr/>
            <p:nvPr/>
          </p:nvSpPr>
          <p:spPr bwMode="auto">
            <a:xfrm>
              <a:off x="6203950" y="1252538"/>
              <a:ext cx="17462" cy="19050"/>
            </a:xfrm>
            <a:custGeom>
              <a:avLst/>
              <a:gdLst>
                <a:gd name="T0" fmla="*/ 5 w 14"/>
                <a:gd name="T1" fmla="*/ 1 h 14"/>
                <a:gd name="T2" fmla="*/ 14 w 14"/>
                <a:gd name="T3" fmla="*/ 5 h 14"/>
                <a:gd name="T4" fmla="*/ 1 w 14"/>
                <a:gd name="T5" fmla="*/ 13 h 14"/>
                <a:gd name="T6" fmla="*/ 1 w 14"/>
                <a:gd name="T7" fmla="*/ 5 h 14"/>
                <a:gd name="T8" fmla="*/ 5 w 14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5" y="1"/>
                  </a:moveTo>
                  <a:cubicBezTo>
                    <a:pt x="8" y="2"/>
                    <a:pt x="11" y="4"/>
                    <a:pt x="14" y="5"/>
                  </a:cubicBezTo>
                  <a:cubicBezTo>
                    <a:pt x="10" y="8"/>
                    <a:pt x="8" y="14"/>
                    <a:pt x="1" y="13"/>
                  </a:cubicBezTo>
                  <a:cubicBezTo>
                    <a:pt x="1" y="10"/>
                    <a:pt x="1" y="7"/>
                    <a:pt x="1" y="5"/>
                  </a:cubicBezTo>
                  <a:cubicBezTo>
                    <a:pt x="0" y="1"/>
                    <a:pt x="1" y="0"/>
                    <a:pt x="5" y="1"/>
                  </a:cubicBezTo>
                  <a:close/>
                </a:path>
              </a:pathLst>
            </a:custGeom>
            <a:solidFill>
              <a:srgbClr val="867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21" name="Freeform 722">
              <a:extLst>
                <a:ext uri="{FF2B5EF4-FFF2-40B4-BE49-F238E27FC236}">
                  <a16:creationId xmlns:a16="http://schemas.microsoft.com/office/drawing/2014/main" id="{976F2399-E44E-F0D0-450F-98AAB72C3A9C}"/>
                </a:ext>
              </a:extLst>
            </p:cNvPr>
            <p:cNvSpPr/>
            <p:nvPr/>
          </p:nvSpPr>
          <p:spPr bwMode="auto">
            <a:xfrm>
              <a:off x="6392863" y="1201738"/>
              <a:ext cx="63500" cy="36513"/>
            </a:xfrm>
            <a:custGeom>
              <a:avLst/>
              <a:gdLst>
                <a:gd name="T0" fmla="*/ 0 w 50"/>
                <a:gd name="T1" fmla="*/ 25 h 29"/>
                <a:gd name="T2" fmla="*/ 0 w 50"/>
                <a:gd name="T3" fmla="*/ 13 h 29"/>
                <a:gd name="T4" fmla="*/ 29 w 50"/>
                <a:gd name="T5" fmla="*/ 0 h 29"/>
                <a:gd name="T6" fmla="*/ 48 w 50"/>
                <a:gd name="T7" fmla="*/ 1 h 29"/>
                <a:gd name="T8" fmla="*/ 48 w 50"/>
                <a:gd name="T9" fmla="*/ 4 h 29"/>
                <a:gd name="T10" fmla="*/ 50 w 50"/>
                <a:gd name="T11" fmla="*/ 8 h 29"/>
                <a:gd name="T12" fmla="*/ 48 w 50"/>
                <a:gd name="T13" fmla="*/ 13 h 29"/>
                <a:gd name="T14" fmla="*/ 24 w 50"/>
                <a:gd name="T15" fmla="*/ 13 h 29"/>
                <a:gd name="T16" fmla="*/ 4 w 50"/>
                <a:gd name="T17" fmla="*/ 29 h 29"/>
                <a:gd name="T18" fmla="*/ 0 w 50"/>
                <a:gd name="T19" fmla="*/ 2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28">
                  <a:moveTo>
                    <a:pt x="0" y="25"/>
                  </a:moveTo>
                  <a:cubicBezTo>
                    <a:pt x="2" y="21"/>
                    <a:pt x="3" y="17"/>
                    <a:pt x="0" y="13"/>
                  </a:cubicBezTo>
                  <a:cubicBezTo>
                    <a:pt x="7" y="3"/>
                    <a:pt x="19" y="4"/>
                    <a:pt x="29" y="0"/>
                  </a:cubicBezTo>
                  <a:cubicBezTo>
                    <a:pt x="35" y="0"/>
                    <a:pt x="42" y="1"/>
                    <a:pt x="48" y="1"/>
                  </a:cubicBezTo>
                  <a:cubicBezTo>
                    <a:pt x="48" y="2"/>
                    <a:pt x="48" y="3"/>
                    <a:pt x="48" y="4"/>
                  </a:cubicBezTo>
                  <a:cubicBezTo>
                    <a:pt x="50" y="5"/>
                    <a:pt x="50" y="7"/>
                    <a:pt x="50" y="8"/>
                  </a:cubicBezTo>
                  <a:cubicBezTo>
                    <a:pt x="50" y="10"/>
                    <a:pt x="49" y="12"/>
                    <a:pt x="48" y="13"/>
                  </a:cubicBezTo>
                  <a:cubicBezTo>
                    <a:pt x="40" y="18"/>
                    <a:pt x="32" y="17"/>
                    <a:pt x="24" y="13"/>
                  </a:cubicBezTo>
                  <a:cubicBezTo>
                    <a:pt x="21" y="23"/>
                    <a:pt x="14" y="27"/>
                    <a:pt x="4" y="29"/>
                  </a:cubicBezTo>
                  <a:cubicBezTo>
                    <a:pt x="3" y="28"/>
                    <a:pt x="2" y="27"/>
                    <a:pt x="0" y="25"/>
                  </a:cubicBezTo>
                  <a:close/>
                </a:path>
              </a:pathLst>
            </a:custGeom>
            <a:solidFill>
              <a:srgbClr val="B9AA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22" name="Freeform 723">
              <a:extLst>
                <a:ext uri="{FF2B5EF4-FFF2-40B4-BE49-F238E27FC236}">
                  <a16:creationId xmlns:a16="http://schemas.microsoft.com/office/drawing/2014/main" id="{6020BC91-37C8-1D87-9923-A4FFC67DFCA1}"/>
                </a:ext>
              </a:extLst>
            </p:cNvPr>
            <p:cNvSpPr/>
            <p:nvPr/>
          </p:nvSpPr>
          <p:spPr bwMode="auto">
            <a:xfrm>
              <a:off x="6397625" y="1217613"/>
              <a:ext cx="47625" cy="23813"/>
            </a:xfrm>
            <a:custGeom>
              <a:avLst/>
              <a:gdLst>
                <a:gd name="T0" fmla="*/ 0 w 37"/>
                <a:gd name="T1" fmla="*/ 16 h 18"/>
                <a:gd name="T2" fmla="*/ 20 w 37"/>
                <a:gd name="T3" fmla="*/ 0 h 18"/>
                <a:gd name="T4" fmla="*/ 25 w 37"/>
                <a:gd name="T5" fmla="*/ 8 h 18"/>
                <a:gd name="T6" fmla="*/ 37 w 37"/>
                <a:gd name="T7" fmla="*/ 12 h 18"/>
                <a:gd name="T8" fmla="*/ 0 w 37"/>
                <a:gd name="T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8">
                  <a:moveTo>
                    <a:pt x="0" y="16"/>
                  </a:moveTo>
                  <a:cubicBezTo>
                    <a:pt x="7" y="10"/>
                    <a:pt x="13" y="5"/>
                    <a:pt x="20" y="0"/>
                  </a:cubicBezTo>
                  <a:cubicBezTo>
                    <a:pt x="20" y="3"/>
                    <a:pt x="21" y="7"/>
                    <a:pt x="25" y="8"/>
                  </a:cubicBezTo>
                  <a:cubicBezTo>
                    <a:pt x="28" y="12"/>
                    <a:pt x="34" y="7"/>
                    <a:pt x="37" y="12"/>
                  </a:cubicBezTo>
                  <a:cubicBezTo>
                    <a:pt x="25" y="18"/>
                    <a:pt x="12" y="15"/>
                    <a:pt x="0" y="16"/>
                  </a:cubicBezTo>
                  <a:close/>
                </a:path>
              </a:pathLst>
            </a:custGeom>
            <a:solidFill>
              <a:srgbClr val="A28F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23" name="Freeform 724">
              <a:extLst>
                <a:ext uri="{FF2B5EF4-FFF2-40B4-BE49-F238E27FC236}">
                  <a16:creationId xmlns:a16="http://schemas.microsoft.com/office/drawing/2014/main" id="{3A27CFC8-074A-F438-8F64-F88EA5519C01}"/>
                </a:ext>
              </a:extLst>
            </p:cNvPr>
            <p:cNvSpPr/>
            <p:nvPr/>
          </p:nvSpPr>
          <p:spPr bwMode="auto">
            <a:xfrm>
              <a:off x="6453188" y="1206500"/>
              <a:ext cx="36512" cy="11113"/>
            </a:xfrm>
            <a:custGeom>
              <a:avLst/>
              <a:gdLst>
                <a:gd name="T0" fmla="*/ 0 w 28"/>
                <a:gd name="T1" fmla="*/ 5 h 8"/>
                <a:gd name="T2" fmla="*/ 0 w 28"/>
                <a:gd name="T3" fmla="*/ 0 h 8"/>
                <a:gd name="T4" fmla="*/ 16 w 28"/>
                <a:gd name="T5" fmla="*/ 0 h 8"/>
                <a:gd name="T6" fmla="*/ 28 w 28"/>
                <a:gd name="T7" fmla="*/ 1 h 8"/>
                <a:gd name="T8" fmla="*/ 27 w 28"/>
                <a:gd name="T9" fmla="*/ 6 h 8"/>
                <a:gd name="T10" fmla="*/ 0 w 28"/>
                <a:gd name="T1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8">
                  <a:moveTo>
                    <a:pt x="0" y="5"/>
                  </a:moveTo>
                  <a:cubicBezTo>
                    <a:pt x="0" y="3"/>
                    <a:pt x="0" y="1"/>
                    <a:pt x="0" y="0"/>
                  </a:cubicBezTo>
                  <a:cubicBezTo>
                    <a:pt x="6" y="0"/>
                    <a:pt x="11" y="0"/>
                    <a:pt x="16" y="0"/>
                  </a:cubicBezTo>
                  <a:cubicBezTo>
                    <a:pt x="20" y="0"/>
                    <a:pt x="24" y="1"/>
                    <a:pt x="28" y="1"/>
                  </a:cubicBezTo>
                  <a:cubicBezTo>
                    <a:pt x="28" y="3"/>
                    <a:pt x="28" y="4"/>
                    <a:pt x="27" y="6"/>
                  </a:cubicBezTo>
                  <a:cubicBezTo>
                    <a:pt x="18" y="7"/>
                    <a:pt x="9" y="8"/>
                    <a:pt x="0" y="5"/>
                  </a:cubicBezTo>
                  <a:close/>
                </a:path>
              </a:pathLst>
            </a:custGeom>
            <a:solidFill>
              <a:srgbClr val="C0B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24" name="Freeform 725">
              <a:extLst>
                <a:ext uri="{FF2B5EF4-FFF2-40B4-BE49-F238E27FC236}">
                  <a16:creationId xmlns:a16="http://schemas.microsoft.com/office/drawing/2014/main" id="{B2833A11-DFA4-DA01-3134-77DD99736471}"/>
                </a:ext>
              </a:extLst>
            </p:cNvPr>
            <p:cNvSpPr/>
            <p:nvPr/>
          </p:nvSpPr>
          <p:spPr bwMode="auto">
            <a:xfrm>
              <a:off x="6453188" y="1212850"/>
              <a:ext cx="34925" cy="9525"/>
            </a:xfrm>
            <a:custGeom>
              <a:avLst/>
              <a:gdLst>
                <a:gd name="T0" fmla="*/ 0 w 27"/>
                <a:gd name="T1" fmla="*/ 0 h 7"/>
                <a:gd name="T2" fmla="*/ 27 w 27"/>
                <a:gd name="T3" fmla="*/ 1 h 7"/>
                <a:gd name="T4" fmla="*/ 0 w 27"/>
                <a:gd name="T5" fmla="*/ 4 h 7"/>
                <a:gd name="T6" fmla="*/ 0 w 27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7">
                  <a:moveTo>
                    <a:pt x="0" y="0"/>
                  </a:moveTo>
                  <a:cubicBezTo>
                    <a:pt x="9" y="0"/>
                    <a:pt x="18" y="0"/>
                    <a:pt x="27" y="1"/>
                  </a:cubicBezTo>
                  <a:cubicBezTo>
                    <a:pt x="19" y="7"/>
                    <a:pt x="9" y="2"/>
                    <a:pt x="0" y="4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6A5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25" name="Freeform 726">
              <a:extLst>
                <a:ext uri="{FF2B5EF4-FFF2-40B4-BE49-F238E27FC236}">
                  <a16:creationId xmlns:a16="http://schemas.microsoft.com/office/drawing/2014/main" id="{E7D3AA48-3278-FA81-6B26-591C14CCDF24}"/>
                </a:ext>
              </a:extLst>
            </p:cNvPr>
            <p:cNvSpPr/>
            <p:nvPr/>
          </p:nvSpPr>
          <p:spPr bwMode="auto">
            <a:xfrm>
              <a:off x="6429375" y="1227138"/>
              <a:ext cx="26987" cy="7938"/>
            </a:xfrm>
            <a:custGeom>
              <a:avLst/>
              <a:gdLst>
                <a:gd name="T0" fmla="*/ 12 w 21"/>
                <a:gd name="T1" fmla="*/ 5 h 6"/>
                <a:gd name="T2" fmla="*/ 0 w 21"/>
                <a:gd name="T3" fmla="*/ 1 h 6"/>
                <a:gd name="T4" fmla="*/ 15 w 21"/>
                <a:gd name="T5" fmla="*/ 1 h 6"/>
                <a:gd name="T6" fmla="*/ 19 w 21"/>
                <a:gd name="T7" fmla="*/ 4 h 6"/>
                <a:gd name="T8" fmla="*/ 12 w 21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">
                  <a:moveTo>
                    <a:pt x="12" y="5"/>
                  </a:moveTo>
                  <a:cubicBezTo>
                    <a:pt x="8" y="4"/>
                    <a:pt x="3" y="6"/>
                    <a:pt x="0" y="1"/>
                  </a:cubicBezTo>
                  <a:cubicBezTo>
                    <a:pt x="5" y="1"/>
                    <a:pt x="10" y="1"/>
                    <a:pt x="15" y="1"/>
                  </a:cubicBezTo>
                  <a:cubicBezTo>
                    <a:pt x="17" y="1"/>
                    <a:pt x="21" y="0"/>
                    <a:pt x="19" y="4"/>
                  </a:cubicBezTo>
                  <a:cubicBezTo>
                    <a:pt x="18" y="5"/>
                    <a:pt x="14" y="5"/>
                    <a:pt x="12" y="5"/>
                  </a:cubicBezTo>
                  <a:close/>
                </a:path>
              </a:pathLst>
            </a:custGeom>
            <a:solidFill>
              <a:srgbClr val="6D5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26" name="Freeform 727">
              <a:extLst>
                <a:ext uri="{FF2B5EF4-FFF2-40B4-BE49-F238E27FC236}">
                  <a16:creationId xmlns:a16="http://schemas.microsoft.com/office/drawing/2014/main" id="{6EBA4DFF-C374-0C99-2766-30BA5377D273}"/>
                </a:ext>
              </a:extLst>
            </p:cNvPr>
            <p:cNvSpPr/>
            <p:nvPr/>
          </p:nvSpPr>
          <p:spPr bwMode="auto">
            <a:xfrm>
              <a:off x="5970588" y="1206500"/>
              <a:ext cx="65087" cy="55563"/>
            </a:xfrm>
            <a:custGeom>
              <a:avLst/>
              <a:gdLst>
                <a:gd name="T0" fmla="*/ 21 w 51"/>
                <a:gd name="T1" fmla="*/ 6 h 43"/>
                <a:gd name="T2" fmla="*/ 49 w 51"/>
                <a:gd name="T3" fmla="*/ 5 h 43"/>
                <a:gd name="T4" fmla="*/ 24 w 51"/>
                <a:gd name="T5" fmla="*/ 43 h 43"/>
                <a:gd name="T6" fmla="*/ 8 w 51"/>
                <a:gd name="T7" fmla="*/ 43 h 43"/>
                <a:gd name="T8" fmla="*/ 1 w 51"/>
                <a:gd name="T9" fmla="*/ 29 h 43"/>
                <a:gd name="T10" fmla="*/ 21 w 51"/>
                <a:gd name="T11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43">
                  <a:moveTo>
                    <a:pt x="21" y="6"/>
                  </a:moveTo>
                  <a:cubicBezTo>
                    <a:pt x="30" y="0"/>
                    <a:pt x="40" y="2"/>
                    <a:pt x="49" y="5"/>
                  </a:cubicBezTo>
                  <a:cubicBezTo>
                    <a:pt x="51" y="24"/>
                    <a:pt x="41" y="36"/>
                    <a:pt x="24" y="43"/>
                  </a:cubicBezTo>
                  <a:cubicBezTo>
                    <a:pt x="19" y="41"/>
                    <a:pt x="13" y="42"/>
                    <a:pt x="8" y="43"/>
                  </a:cubicBezTo>
                  <a:cubicBezTo>
                    <a:pt x="2" y="40"/>
                    <a:pt x="0" y="35"/>
                    <a:pt x="1" y="29"/>
                  </a:cubicBezTo>
                  <a:cubicBezTo>
                    <a:pt x="8" y="22"/>
                    <a:pt x="23" y="21"/>
                    <a:pt x="21" y="6"/>
                  </a:cubicBezTo>
                  <a:close/>
                </a:path>
              </a:pathLst>
            </a:custGeom>
            <a:solidFill>
              <a:srgbClr val="B097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27" name="Freeform 728">
              <a:extLst>
                <a:ext uri="{FF2B5EF4-FFF2-40B4-BE49-F238E27FC236}">
                  <a16:creationId xmlns:a16="http://schemas.microsoft.com/office/drawing/2014/main" id="{85A4FE46-B8D9-95BB-E217-EF23CF2CE759}"/>
                </a:ext>
              </a:extLst>
            </p:cNvPr>
            <p:cNvSpPr/>
            <p:nvPr/>
          </p:nvSpPr>
          <p:spPr bwMode="auto">
            <a:xfrm>
              <a:off x="5911850" y="1244600"/>
              <a:ext cx="73025" cy="69850"/>
            </a:xfrm>
            <a:custGeom>
              <a:avLst/>
              <a:gdLst>
                <a:gd name="T0" fmla="*/ 48 w 58"/>
                <a:gd name="T1" fmla="*/ 0 h 55"/>
                <a:gd name="T2" fmla="*/ 56 w 58"/>
                <a:gd name="T3" fmla="*/ 12 h 55"/>
                <a:gd name="T4" fmla="*/ 57 w 58"/>
                <a:gd name="T5" fmla="*/ 16 h 55"/>
                <a:gd name="T6" fmla="*/ 44 w 58"/>
                <a:gd name="T7" fmla="*/ 31 h 55"/>
                <a:gd name="T8" fmla="*/ 28 w 58"/>
                <a:gd name="T9" fmla="*/ 50 h 55"/>
                <a:gd name="T10" fmla="*/ 24 w 58"/>
                <a:gd name="T11" fmla="*/ 53 h 55"/>
                <a:gd name="T12" fmla="*/ 0 w 58"/>
                <a:gd name="T13" fmla="*/ 55 h 55"/>
                <a:gd name="T14" fmla="*/ 48 w 58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55">
                  <a:moveTo>
                    <a:pt x="48" y="0"/>
                  </a:moveTo>
                  <a:cubicBezTo>
                    <a:pt x="50" y="4"/>
                    <a:pt x="53" y="8"/>
                    <a:pt x="56" y="12"/>
                  </a:cubicBezTo>
                  <a:cubicBezTo>
                    <a:pt x="57" y="13"/>
                    <a:pt x="58" y="15"/>
                    <a:pt x="57" y="16"/>
                  </a:cubicBezTo>
                  <a:cubicBezTo>
                    <a:pt x="53" y="21"/>
                    <a:pt x="47" y="25"/>
                    <a:pt x="44" y="31"/>
                  </a:cubicBezTo>
                  <a:cubicBezTo>
                    <a:pt x="41" y="39"/>
                    <a:pt x="32" y="43"/>
                    <a:pt x="28" y="50"/>
                  </a:cubicBezTo>
                  <a:cubicBezTo>
                    <a:pt x="27" y="51"/>
                    <a:pt x="25" y="52"/>
                    <a:pt x="24" y="53"/>
                  </a:cubicBezTo>
                  <a:cubicBezTo>
                    <a:pt x="16" y="54"/>
                    <a:pt x="8" y="54"/>
                    <a:pt x="0" y="55"/>
                  </a:cubicBezTo>
                  <a:cubicBezTo>
                    <a:pt x="11" y="32"/>
                    <a:pt x="34" y="20"/>
                    <a:pt x="48" y="0"/>
                  </a:cubicBezTo>
                  <a:close/>
                </a:path>
              </a:pathLst>
            </a:custGeom>
            <a:solidFill>
              <a:srgbClr val="BCA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28" name="Freeform 729">
              <a:extLst>
                <a:ext uri="{FF2B5EF4-FFF2-40B4-BE49-F238E27FC236}">
                  <a16:creationId xmlns:a16="http://schemas.microsoft.com/office/drawing/2014/main" id="{C1306881-A8CC-6167-1233-4E8EE369D864}"/>
                </a:ext>
              </a:extLst>
            </p:cNvPr>
            <p:cNvSpPr/>
            <p:nvPr/>
          </p:nvSpPr>
          <p:spPr bwMode="auto">
            <a:xfrm>
              <a:off x="6024563" y="1196975"/>
              <a:ext cx="119062" cy="85725"/>
            </a:xfrm>
            <a:custGeom>
              <a:avLst/>
              <a:gdLst>
                <a:gd name="T0" fmla="*/ 51 w 95"/>
                <a:gd name="T1" fmla="*/ 58 h 67"/>
                <a:gd name="T2" fmla="*/ 39 w 95"/>
                <a:gd name="T3" fmla="*/ 60 h 67"/>
                <a:gd name="T4" fmla="*/ 20 w 95"/>
                <a:gd name="T5" fmla="*/ 66 h 67"/>
                <a:gd name="T6" fmla="*/ 15 w 95"/>
                <a:gd name="T7" fmla="*/ 67 h 67"/>
                <a:gd name="T8" fmla="*/ 8 w 95"/>
                <a:gd name="T9" fmla="*/ 63 h 67"/>
                <a:gd name="T10" fmla="*/ 0 w 95"/>
                <a:gd name="T11" fmla="*/ 48 h 67"/>
                <a:gd name="T12" fmla="*/ 27 w 95"/>
                <a:gd name="T13" fmla="*/ 10 h 67"/>
                <a:gd name="T14" fmla="*/ 31 w 95"/>
                <a:gd name="T15" fmla="*/ 8 h 67"/>
                <a:gd name="T16" fmla="*/ 59 w 95"/>
                <a:gd name="T17" fmla="*/ 1 h 67"/>
                <a:gd name="T18" fmla="*/ 79 w 95"/>
                <a:gd name="T19" fmla="*/ 0 h 67"/>
                <a:gd name="T20" fmla="*/ 95 w 95"/>
                <a:gd name="T21" fmla="*/ 1 h 67"/>
                <a:gd name="T22" fmla="*/ 62 w 95"/>
                <a:gd name="T23" fmla="*/ 50 h 67"/>
                <a:gd name="T24" fmla="*/ 51 w 95"/>
                <a:gd name="T25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67">
                  <a:moveTo>
                    <a:pt x="51" y="58"/>
                  </a:moveTo>
                  <a:cubicBezTo>
                    <a:pt x="47" y="59"/>
                    <a:pt x="44" y="62"/>
                    <a:pt x="39" y="60"/>
                  </a:cubicBezTo>
                  <a:cubicBezTo>
                    <a:pt x="30" y="54"/>
                    <a:pt x="26" y="63"/>
                    <a:pt x="20" y="66"/>
                  </a:cubicBezTo>
                  <a:cubicBezTo>
                    <a:pt x="19" y="67"/>
                    <a:pt x="17" y="67"/>
                    <a:pt x="15" y="67"/>
                  </a:cubicBezTo>
                  <a:cubicBezTo>
                    <a:pt x="12" y="67"/>
                    <a:pt x="10" y="65"/>
                    <a:pt x="8" y="63"/>
                  </a:cubicBezTo>
                  <a:cubicBezTo>
                    <a:pt x="3" y="59"/>
                    <a:pt x="0" y="55"/>
                    <a:pt x="0" y="48"/>
                  </a:cubicBezTo>
                  <a:cubicBezTo>
                    <a:pt x="8" y="35"/>
                    <a:pt x="15" y="20"/>
                    <a:pt x="27" y="10"/>
                  </a:cubicBezTo>
                  <a:cubicBezTo>
                    <a:pt x="29" y="9"/>
                    <a:pt x="30" y="9"/>
                    <a:pt x="31" y="8"/>
                  </a:cubicBezTo>
                  <a:cubicBezTo>
                    <a:pt x="41" y="6"/>
                    <a:pt x="50" y="3"/>
                    <a:pt x="59" y="1"/>
                  </a:cubicBezTo>
                  <a:cubicBezTo>
                    <a:pt x="66" y="1"/>
                    <a:pt x="73" y="0"/>
                    <a:pt x="79" y="0"/>
                  </a:cubicBezTo>
                  <a:cubicBezTo>
                    <a:pt x="84" y="0"/>
                    <a:pt x="90" y="1"/>
                    <a:pt x="95" y="1"/>
                  </a:cubicBezTo>
                  <a:cubicBezTo>
                    <a:pt x="91" y="22"/>
                    <a:pt x="70" y="32"/>
                    <a:pt x="62" y="50"/>
                  </a:cubicBezTo>
                  <a:cubicBezTo>
                    <a:pt x="59" y="54"/>
                    <a:pt x="57" y="59"/>
                    <a:pt x="51" y="58"/>
                  </a:cubicBezTo>
                  <a:close/>
                </a:path>
              </a:pathLst>
            </a:custGeom>
            <a:solidFill>
              <a:srgbClr val="DAC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29" name="Freeform 730">
              <a:extLst>
                <a:ext uri="{FF2B5EF4-FFF2-40B4-BE49-F238E27FC236}">
                  <a16:creationId xmlns:a16="http://schemas.microsoft.com/office/drawing/2014/main" id="{209BDCCD-7294-28BA-D7A6-9F9B724D7286}"/>
                </a:ext>
              </a:extLst>
            </p:cNvPr>
            <p:cNvSpPr/>
            <p:nvPr/>
          </p:nvSpPr>
          <p:spPr bwMode="auto">
            <a:xfrm>
              <a:off x="6175375" y="1182688"/>
              <a:ext cx="152400" cy="74613"/>
            </a:xfrm>
            <a:custGeom>
              <a:avLst/>
              <a:gdLst>
                <a:gd name="T0" fmla="*/ 34 w 120"/>
                <a:gd name="T1" fmla="*/ 52 h 58"/>
                <a:gd name="T2" fmla="*/ 27 w 120"/>
                <a:gd name="T3" fmla="*/ 52 h 58"/>
                <a:gd name="T4" fmla="*/ 15 w 120"/>
                <a:gd name="T5" fmla="*/ 48 h 58"/>
                <a:gd name="T6" fmla="*/ 7 w 120"/>
                <a:gd name="T7" fmla="*/ 52 h 58"/>
                <a:gd name="T8" fmla="*/ 4 w 120"/>
                <a:gd name="T9" fmla="*/ 45 h 58"/>
                <a:gd name="T10" fmla="*/ 31 w 120"/>
                <a:gd name="T11" fmla="*/ 8 h 58"/>
                <a:gd name="T12" fmla="*/ 43 w 120"/>
                <a:gd name="T13" fmla="*/ 4 h 58"/>
                <a:gd name="T14" fmla="*/ 79 w 120"/>
                <a:gd name="T15" fmla="*/ 0 h 58"/>
                <a:gd name="T16" fmla="*/ 119 w 120"/>
                <a:gd name="T17" fmla="*/ 0 h 58"/>
                <a:gd name="T18" fmla="*/ 120 w 120"/>
                <a:gd name="T19" fmla="*/ 3 h 58"/>
                <a:gd name="T20" fmla="*/ 104 w 120"/>
                <a:gd name="T21" fmla="*/ 9 h 58"/>
                <a:gd name="T22" fmla="*/ 67 w 120"/>
                <a:gd name="T23" fmla="*/ 24 h 58"/>
                <a:gd name="T24" fmla="*/ 41 w 120"/>
                <a:gd name="T25" fmla="*/ 48 h 58"/>
                <a:gd name="T26" fmla="*/ 34 w 120"/>
                <a:gd name="T27" fmla="*/ 5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0" h="57">
                  <a:moveTo>
                    <a:pt x="34" y="52"/>
                  </a:moveTo>
                  <a:cubicBezTo>
                    <a:pt x="32" y="52"/>
                    <a:pt x="29" y="52"/>
                    <a:pt x="27" y="52"/>
                  </a:cubicBezTo>
                  <a:cubicBezTo>
                    <a:pt x="21" y="58"/>
                    <a:pt x="20" y="48"/>
                    <a:pt x="15" y="48"/>
                  </a:cubicBezTo>
                  <a:cubicBezTo>
                    <a:pt x="13" y="49"/>
                    <a:pt x="10" y="50"/>
                    <a:pt x="7" y="52"/>
                  </a:cubicBezTo>
                  <a:cubicBezTo>
                    <a:pt x="0" y="53"/>
                    <a:pt x="2" y="47"/>
                    <a:pt x="4" y="45"/>
                  </a:cubicBezTo>
                  <a:cubicBezTo>
                    <a:pt x="11" y="32"/>
                    <a:pt x="18" y="17"/>
                    <a:pt x="31" y="8"/>
                  </a:cubicBezTo>
                  <a:cubicBezTo>
                    <a:pt x="35" y="7"/>
                    <a:pt x="39" y="5"/>
                    <a:pt x="43" y="4"/>
                  </a:cubicBezTo>
                  <a:cubicBezTo>
                    <a:pt x="55" y="4"/>
                    <a:pt x="67" y="4"/>
                    <a:pt x="79" y="0"/>
                  </a:cubicBezTo>
                  <a:cubicBezTo>
                    <a:pt x="92" y="0"/>
                    <a:pt x="105" y="0"/>
                    <a:pt x="119" y="0"/>
                  </a:cubicBezTo>
                  <a:cubicBezTo>
                    <a:pt x="119" y="1"/>
                    <a:pt x="119" y="2"/>
                    <a:pt x="120" y="3"/>
                  </a:cubicBezTo>
                  <a:cubicBezTo>
                    <a:pt x="116" y="9"/>
                    <a:pt x="109" y="9"/>
                    <a:pt x="104" y="9"/>
                  </a:cubicBezTo>
                  <a:cubicBezTo>
                    <a:pt x="89" y="7"/>
                    <a:pt x="77" y="14"/>
                    <a:pt x="67" y="24"/>
                  </a:cubicBezTo>
                  <a:cubicBezTo>
                    <a:pt x="56" y="29"/>
                    <a:pt x="51" y="41"/>
                    <a:pt x="41" y="48"/>
                  </a:cubicBezTo>
                  <a:cubicBezTo>
                    <a:pt x="39" y="49"/>
                    <a:pt x="37" y="50"/>
                    <a:pt x="34" y="52"/>
                  </a:cubicBezTo>
                  <a:close/>
                </a:path>
              </a:pathLst>
            </a:custGeom>
            <a:solidFill>
              <a:srgbClr val="BEA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30" name="Freeform 731">
              <a:extLst>
                <a:ext uri="{FF2B5EF4-FFF2-40B4-BE49-F238E27FC236}">
                  <a16:creationId xmlns:a16="http://schemas.microsoft.com/office/drawing/2014/main" id="{A9B53F80-5E44-5517-958A-FE588EAE86CA}"/>
                </a:ext>
              </a:extLst>
            </p:cNvPr>
            <p:cNvSpPr/>
            <p:nvPr/>
          </p:nvSpPr>
          <p:spPr bwMode="auto">
            <a:xfrm>
              <a:off x="6099175" y="1190625"/>
              <a:ext cx="88900" cy="87313"/>
            </a:xfrm>
            <a:custGeom>
              <a:avLst/>
              <a:gdLst>
                <a:gd name="T0" fmla="*/ 0 w 70"/>
                <a:gd name="T1" fmla="*/ 53 h 68"/>
                <a:gd name="T2" fmla="*/ 36 w 70"/>
                <a:gd name="T3" fmla="*/ 6 h 68"/>
                <a:gd name="T4" fmla="*/ 43 w 70"/>
                <a:gd name="T5" fmla="*/ 5 h 68"/>
                <a:gd name="T6" fmla="*/ 65 w 70"/>
                <a:gd name="T7" fmla="*/ 8 h 68"/>
                <a:gd name="T8" fmla="*/ 58 w 70"/>
                <a:gd name="T9" fmla="*/ 31 h 68"/>
                <a:gd name="T10" fmla="*/ 48 w 70"/>
                <a:gd name="T11" fmla="*/ 41 h 68"/>
                <a:gd name="T12" fmla="*/ 44 w 70"/>
                <a:gd name="T13" fmla="*/ 44 h 68"/>
                <a:gd name="T14" fmla="*/ 24 w 70"/>
                <a:gd name="T15" fmla="*/ 58 h 68"/>
                <a:gd name="T16" fmla="*/ 21 w 70"/>
                <a:gd name="T17" fmla="*/ 62 h 68"/>
                <a:gd name="T18" fmla="*/ 16 w 70"/>
                <a:gd name="T19" fmla="*/ 68 h 68"/>
                <a:gd name="T20" fmla="*/ 5 w 70"/>
                <a:gd name="T21" fmla="*/ 65 h 68"/>
                <a:gd name="T22" fmla="*/ 2 w 70"/>
                <a:gd name="T23" fmla="*/ 58 h 68"/>
                <a:gd name="T24" fmla="*/ 15 w 70"/>
                <a:gd name="T25" fmla="*/ 45 h 68"/>
                <a:gd name="T26" fmla="*/ 16 w 70"/>
                <a:gd name="T27" fmla="*/ 43 h 68"/>
                <a:gd name="T28" fmla="*/ 16 w 70"/>
                <a:gd name="T29" fmla="*/ 44 h 68"/>
                <a:gd name="T30" fmla="*/ 5 w 70"/>
                <a:gd name="T31" fmla="*/ 55 h 68"/>
                <a:gd name="T32" fmla="*/ 0 w 70"/>
                <a:gd name="T33" fmla="*/ 5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" h="68">
                  <a:moveTo>
                    <a:pt x="0" y="53"/>
                  </a:moveTo>
                  <a:cubicBezTo>
                    <a:pt x="8" y="35"/>
                    <a:pt x="24" y="22"/>
                    <a:pt x="36" y="6"/>
                  </a:cubicBezTo>
                  <a:cubicBezTo>
                    <a:pt x="38" y="6"/>
                    <a:pt x="41" y="6"/>
                    <a:pt x="43" y="5"/>
                  </a:cubicBezTo>
                  <a:cubicBezTo>
                    <a:pt x="51" y="4"/>
                    <a:pt x="61" y="0"/>
                    <a:pt x="65" y="8"/>
                  </a:cubicBezTo>
                  <a:cubicBezTo>
                    <a:pt x="70" y="16"/>
                    <a:pt x="63" y="24"/>
                    <a:pt x="58" y="31"/>
                  </a:cubicBezTo>
                  <a:cubicBezTo>
                    <a:pt x="55" y="35"/>
                    <a:pt x="52" y="38"/>
                    <a:pt x="48" y="41"/>
                  </a:cubicBezTo>
                  <a:cubicBezTo>
                    <a:pt x="47" y="42"/>
                    <a:pt x="45" y="44"/>
                    <a:pt x="44" y="44"/>
                  </a:cubicBezTo>
                  <a:cubicBezTo>
                    <a:pt x="36" y="47"/>
                    <a:pt x="30" y="52"/>
                    <a:pt x="24" y="58"/>
                  </a:cubicBezTo>
                  <a:cubicBezTo>
                    <a:pt x="23" y="59"/>
                    <a:pt x="22" y="61"/>
                    <a:pt x="21" y="62"/>
                  </a:cubicBezTo>
                  <a:cubicBezTo>
                    <a:pt x="19" y="64"/>
                    <a:pt x="18" y="66"/>
                    <a:pt x="16" y="68"/>
                  </a:cubicBezTo>
                  <a:cubicBezTo>
                    <a:pt x="12" y="67"/>
                    <a:pt x="8" y="66"/>
                    <a:pt x="5" y="65"/>
                  </a:cubicBezTo>
                  <a:cubicBezTo>
                    <a:pt x="2" y="64"/>
                    <a:pt x="2" y="61"/>
                    <a:pt x="2" y="58"/>
                  </a:cubicBezTo>
                  <a:cubicBezTo>
                    <a:pt x="6" y="54"/>
                    <a:pt x="11" y="49"/>
                    <a:pt x="15" y="45"/>
                  </a:cubicBezTo>
                  <a:cubicBezTo>
                    <a:pt x="15" y="44"/>
                    <a:pt x="18" y="44"/>
                    <a:pt x="16" y="43"/>
                  </a:cubicBezTo>
                  <a:cubicBezTo>
                    <a:pt x="14" y="41"/>
                    <a:pt x="18" y="43"/>
                    <a:pt x="16" y="44"/>
                  </a:cubicBezTo>
                  <a:cubicBezTo>
                    <a:pt x="12" y="48"/>
                    <a:pt x="9" y="52"/>
                    <a:pt x="5" y="55"/>
                  </a:cubicBezTo>
                  <a:cubicBezTo>
                    <a:pt x="3" y="55"/>
                    <a:pt x="1" y="55"/>
                    <a:pt x="0" y="53"/>
                  </a:cubicBezTo>
                  <a:close/>
                </a:path>
              </a:pathLst>
            </a:custGeom>
            <a:solidFill>
              <a:srgbClr val="C3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31" name="Freeform 732">
              <a:extLst>
                <a:ext uri="{FF2B5EF4-FFF2-40B4-BE49-F238E27FC236}">
                  <a16:creationId xmlns:a16="http://schemas.microsoft.com/office/drawing/2014/main" id="{69D4D361-F5A2-3CF9-FF79-1A595A39463F}"/>
                </a:ext>
              </a:extLst>
            </p:cNvPr>
            <p:cNvSpPr/>
            <p:nvPr/>
          </p:nvSpPr>
          <p:spPr bwMode="auto">
            <a:xfrm>
              <a:off x="6143625" y="1189038"/>
              <a:ext cx="71437" cy="74613"/>
            </a:xfrm>
            <a:custGeom>
              <a:avLst/>
              <a:gdLst>
                <a:gd name="T0" fmla="*/ 9 w 57"/>
                <a:gd name="T1" fmla="*/ 43 h 59"/>
                <a:gd name="T2" fmla="*/ 18 w 57"/>
                <a:gd name="T3" fmla="*/ 31 h 59"/>
                <a:gd name="T4" fmla="*/ 27 w 57"/>
                <a:gd name="T5" fmla="*/ 10 h 59"/>
                <a:gd name="T6" fmla="*/ 8 w 57"/>
                <a:gd name="T7" fmla="*/ 6 h 59"/>
                <a:gd name="T8" fmla="*/ 57 w 57"/>
                <a:gd name="T9" fmla="*/ 3 h 59"/>
                <a:gd name="T10" fmla="*/ 33 w 57"/>
                <a:gd name="T11" fmla="*/ 47 h 59"/>
                <a:gd name="T12" fmla="*/ 21 w 57"/>
                <a:gd name="T13" fmla="*/ 58 h 59"/>
                <a:gd name="T14" fmla="*/ 17 w 57"/>
                <a:gd name="T15" fmla="*/ 59 h 59"/>
                <a:gd name="T16" fmla="*/ 9 w 57"/>
                <a:gd name="T17" fmla="*/ 58 h 59"/>
                <a:gd name="T18" fmla="*/ 9 w 57"/>
                <a:gd name="T19" fmla="*/ 4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59">
                  <a:moveTo>
                    <a:pt x="9" y="43"/>
                  </a:moveTo>
                  <a:cubicBezTo>
                    <a:pt x="9" y="36"/>
                    <a:pt x="15" y="35"/>
                    <a:pt x="18" y="31"/>
                  </a:cubicBezTo>
                  <a:cubicBezTo>
                    <a:pt x="22" y="24"/>
                    <a:pt x="30" y="17"/>
                    <a:pt x="27" y="10"/>
                  </a:cubicBezTo>
                  <a:cubicBezTo>
                    <a:pt x="24" y="3"/>
                    <a:pt x="14" y="8"/>
                    <a:pt x="8" y="6"/>
                  </a:cubicBezTo>
                  <a:cubicBezTo>
                    <a:pt x="24" y="0"/>
                    <a:pt x="41" y="4"/>
                    <a:pt x="57" y="3"/>
                  </a:cubicBezTo>
                  <a:cubicBezTo>
                    <a:pt x="53" y="20"/>
                    <a:pt x="35" y="29"/>
                    <a:pt x="33" y="47"/>
                  </a:cubicBezTo>
                  <a:cubicBezTo>
                    <a:pt x="31" y="53"/>
                    <a:pt x="20" y="48"/>
                    <a:pt x="21" y="58"/>
                  </a:cubicBezTo>
                  <a:cubicBezTo>
                    <a:pt x="19" y="58"/>
                    <a:pt x="18" y="58"/>
                    <a:pt x="17" y="59"/>
                  </a:cubicBezTo>
                  <a:cubicBezTo>
                    <a:pt x="14" y="58"/>
                    <a:pt x="11" y="58"/>
                    <a:pt x="9" y="58"/>
                  </a:cubicBezTo>
                  <a:cubicBezTo>
                    <a:pt x="0" y="52"/>
                    <a:pt x="5" y="48"/>
                    <a:pt x="9" y="43"/>
                  </a:cubicBezTo>
                  <a:close/>
                </a:path>
              </a:pathLst>
            </a:custGeom>
            <a:solidFill>
              <a:srgbClr val="B197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32" name="Freeform 733">
              <a:extLst>
                <a:ext uri="{FF2B5EF4-FFF2-40B4-BE49-F238E27FC236}">
                  <a16:creationId xmlns:a16="http://schemas.microsoft.com/office/drawing/2014/main" id="{C299134F-D9F5-CEA2-0A59-EB53B78AFD32}"/>
                </a:ext>
              </a:extLst>
            </p:cNvPr>
            <p:cNvSpPr/>
            <p:nvPr/>
          </p:nvSpPr>
          <p:spPr bwMode="auto">
            <a:xfrm>
              <a:off x="5970588" y="1209675"/>
              <a:ext cx="87312" cy="93663"/>
            </a:xfrm>
            <a:custGeom>
              <a:avLst/>
              <a:gdLst>
                <a:gd name="T0" fmla="*/ 69 w 69"/>
                <a:gd name="T1" fmla="*/ 0 h 73"/>
                <a:gd name="T2" fmla="*/ 45 w 69"/>
                <a:gd name="T3" fmla="*/ 39 h 73"/>
                <a:gd name="T4" fmla="*/ 30 w 69"/>
                <a:gd name="T5" fmla="*/ 60 h 73"/>
                <a:gd name="T6" fmla="*/ 9 w 69"/>
                <a:gd name="T7" fmla="*/ 71 h 73"/>
                <a:gd name="T8" fmla="*/ 6 w 69"/>
                <a:gd name="T9" fmla="*/ 66 h 73"/>
                <a:gd name="T10" fmla="*/ 9 w 69"/>
                <a:gd name="T11" fmla="*/ 54 h 73"/>
                <a:gd name="T12" fmla="*/ 18 w 69"/>
                <a:gd name="T13" fmla="*/ 42 h 73"/>
                <a:gd name="T14" fmla="*/ 21 w 69"/>
                <a:gd name="T15" fmla="*/ 39 h 73"/>
                <a:gd name="T16" fmla="*/ 49 w 69"/>
                <a:gd name="T17" fmla="*/ 3 h 73"/>
                <a:gd name="T18" fmla="*/ 69 w 69"/>
                <a:gd name="T1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73">
                  <a:moveTo>
                    <a:pt x="69" y="0"/>
                  </a:moveTo>
                  <a:cubicBezTo>
                    <a:pt x="64" y="14"/>
                    <a:pt x="56" y="27"/>
                    <a:pt x="45" y="39"/>
                  </a:cubicBezTo>
                  <a:cubicBezTo>
                    <a:pt x="41" y="46"/>
                    <a:pt x="38" y="55"/>
                    <a:pt x="30" y="60"/>
                  </a:cubicBezTo>
                  <a:cubicBezTo>
                    <a:pt x="24" y="64"/>
                    <a:pt x="19" y="73"/>
                    <a:pt x="9" y="71"/>
                  </a:cubicBezTo>
                  <a:cubicBezTo>
                    <a:pt x="8" y="69"/>
                    <a:pt x="7" y="68"/>
                    <a:pt x="6" y="66"/>
                  </a:cubicBezTo>
                  <a:cubicBezTo>
                    <a:pt x="0" y="60"/>
                    <a:pt x="6" y="57"/>
                    <a:pt x="9" y="54"/>
                  </a:cubicBezTo>
                  <a:cubicBezTo>
                    <a:pt x="13" y="51"/>
                    <a:pt x="16" y="47"/>
                    <a:pt x="18" y="42"/>
                  </a:cubicBezTo>
                  <a:cubicBezTo>
                    <a:pt x="19" y="41"/>
                    <a:pt x="20" y="40"/>
                    <a:pt x="21" y="39"/>
                  </a:cubicBezTo>
                  <a:cubicBezTo>
                    <a:pt x="38" y="33"/>
                    <a:pt x="43" y="17"/>
                    <a:pt x="49" y="3"/>
                  </a:cubicBezTo>
                  <a:cubicBezTo>
                    <a:pt x="56" y="2"/>
                    <a:pt x="63" y="1"/>
                    <a:pt x="69" y="0"/>
                  </a:cubicBezTo>
                  <a:close/>
                </a:path>
              </a:pathLst>
            </a:custGeom>
            <a:solidFill>
              <a:srgbClr val="C3B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33" name="Freeform 734">
              <a:extLst>
                <a:ext uri="{FF2B5EF4-FFF2-40B4-BE49-F238E27FC236}">
                  <a16:creationId xmlns:a16="http://schemas.microsoft.com/office/drawing/2014/main" id="{C1E7E1B1-5F5D-9BFF-F0E8-771DE26D043C}"/>
                </a:ext>
              </a:extLst>
            </p:cNvPr>
            <p:cNvSpPr/>
            <p:nvPr/>
          </p:nvSpPr>
          <p:spPr bwMode="auto">
            <a:xfrm>
              <a:off x="6276975" y="1277938"/>
              <a:ext cx="49212" cy="20638"/>
            </a:xfrm>
            <a:custGeom>
              <a:avLst/>
              <a:gdLst>
                <a:gd name="T0" fmla="*/ 0 w 40"/>
                <a:gd name="T1" fmla="*/ 16 h 16"/>
                <a:gd name="T2" fmla="*/ 0 w 40"/>
                <a:gd name="T3" fmla="*/ 1 h 16"/>
                <a:gd name="T4" fmla="*/ 40 w 40"/>
                <a:gd name="T5" fmla="*/ 12 h 16"/>
                <a:gd name="T6" fmla="*/ 16 w 40"/>
                <a:gd name="T7" fmla="*/ 13 h 16"/>
                <a:gd name="T8" fmla="*/ 0 w 40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6">
                  <a:moveTo>
                    <a:pt x="0" y="16"/>
                  </a:moveTo>
                  <a:cubicBezTo>
                    <a:pt x="0" y="11"/>
                    <a:pt x="0" y="6"/>
                    <a:pt x="0" y="1"/>
                  </a:cubicBezTo>
                  <a:cubicBezTo>
                    <a:pt x="14" y="4"/>
                    <a:pt x="29" y="0"/>
                    <a:pt x="40" y="12"/>
                  </a:cubicBezTo>
                  <a:cubicBezTo>
                    <a:pt x="32" y="12"/>
                    <a:pt x="24" y="13"/>
                    <a:pt x="16" y="13"/>
                  </a:cubicBezTo>
                  <a:cubicBezTo>
                    <a:pt x="10" y="11"/>
                    <a:pt x="5" y="14"/>
                    <a:pt x="0" y="16"/>
                  </a:cubicBezTo>
                  <a:close/>
                </a:path>
              </a:pathLst>
            </a:custGeom>
            <a:solidFill>
              <a:srgbClr val="C0AD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34" name="Freeform 735">
              <a:extLst>
                <a:ext uri="{FF2B5EF4-FFF2-40B4-BE49-F238E27FC236}">
                  <a16:creationId xmlns:a16="http://schemas.microsoft.com/office/drawing/2014/main" id="{4449D88F-0E26-673C-98D9-7D2D1B35CDA9}"/>
                </a:ext>
              </a:extLst>
            </p:cNvPr>
            <p:cNvSpPr/>
            <p:nvPr/>
          </p:nvSpPr>
          <p:spPr bwMode="auto">
            <a:xfrm>
              <a:off x="6256338" y="1179513"/>
              <a:ext cx="106362" cy="53975"/>
            </a:xfrm>
            <a:custGeom>
              <a:avLst/>
              <a:gdLst>
                <a:gd name="T0" fmla="*/ 0 w 84"/>
                <a:gd name="T1" fmla="*/ 26 h 42"/>
                <a:gd name="T2" fmla="*/ 57 w 84"/>
                <a:gd name="T3" fmla="*/ 5 h 42"/>
                <a:gd name="T4" fmla="*/ 72 w 84"/>
                <a:gd name="T5" fmla="*/ 5 h 42"/>
                <a:gd name="T6" fmla="*/ 84 w 84"/>
                <a:gd name="T7" fmla="*/ 7 h 42"/>
                <a:gd name="T8" fmla="*/ 56 w 84"/>
                <a:gd name="T9" fmla="*/ 34 h 42"/>
                <a:gd name="T10" fmla="*/ 36 w 84"/>
                <a:gd name="T11" fmla="*/ 42 h 42"/>
                <a:gd name="T12" fmla="*/ 28 w 84"/>
                <a:gd name="T13" fmla="*/ 41 h 42"/>
                <a:gd name="T14" fmla="*/ 15 w 84"/>
                <a:gd name="T15" fmla="*/ 36 h 42"/>
                <a:gd name="T16" fmla="*/ 8 w 84"/>
                <a:gd name="T17" fmla="*/ 33 h 42"/>
                <a:gd name="T18" fmla="*/ 3 w 84"/>
                <a:gd name="T19" fmla="*/ 29 h 42"/>
                <a:gd name="T20" fmla="*/ 1 w 84"/>
                <a:gd name="T21" fmla="*/ 28 h 42"/>
                <a:gd name="T22" fmla="*/ 0 w 84"/>
                <a:gd name="T23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42">
                  <a:moveTo>
                    <a:pt x="0" y="26"/>
                  </a:moveTo>
                  <a:cubicBezTo>
                    <a:pt x="12" y="0"/>
                    <a:pt x="36" y="7"/>
                    <a:pt x="57" y="5"/>
                  </a:cubicBezTo>
                  <a:cubicBezTo>
                    <a:pt x="62" y="5"/>
                    <a:pt x="67" y="5"/>
                    <a:pt x="72" y="5"/>
                  </a:cubicBezTo>
                  <a:cubicBezTo>
                    <a:pt x="76" y="6"/>
                    <a:pt x="80" y="6"/>
                    <a:pt x="84" y="7"/>
                  </a:cubicBezTo>
                  <a:cubicBezTo>
                    <a:pt x="83" y="23"/>
                    <a:pt x="76" y="30"/>
                    <a:pt x="56" y="34"/>
                  </a:cubicBezTo>
                  <a:cubicBezTo>
                    <a:pt x="49" y="37"/>
                    <a:pt x="43" y="39"/>
                    <a:pt x="36" y="42"/>
                  </a:cubicBezTo>
                  <a:cubicBezTo>
                    <a:pt x="34" y="42"/>
                    <a:pt x="31" y="41"/>
                    <a:pt x="28" y="41"/>
                  </a:cubicBezTo>
                  <a:cubicBezTo>
                    <a:pt x="24" y="39"/>
                    <a:pt x="23" y="30"/>
                    <a:pt x="15" y="36"/>
                  </a:cubicBezTo>
                  <a:cubicBezTo>
                    <a:pt x="13" y="36"/>
                    <a:pt x="10" y="35"/>
                    <a:pt x="8" y="33"/>
                  </a:cubicBezTo>
                  <a:cubicBezTo>
                    <a:pt x="7" y="32"/>
                    <a:pt x="5" y="31"/>
                    <a:pt x="3" y="29"/>
                  </a:cubicBezTo>
                  <a:cubicBezTo>
                    <a:pt x="2" y="29"/>
                    <a:pt x="2" y="28"/>
                    <a:pt x="1" y="28"/>
                  </a:cubicBezTo>
                  <a:cubicBezTo>
                    <a:pt x="1" y="27"/>
                    <a:pt x="0" y="27"/>
                    <a:pt x="0" y="26"/>
                  </a:cubicBezTo>
                  <a:close/>
                </a:path>
              </a:pathLst>
            </a:custGeom>
            <a:solidFill>
              <a:srgbClr val="D9C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35" name="Freeform 736">
              <a:extLst>
                <a:ext uri="{FF2B5EF4-FFF2-40B4-BE49-F238E27FC236}">
                  <a16:creationId xmlns:a16="http://schemas.microsoft.com/office/drawing/2014/main" id="{310EDC85-91A0-3389-F337-233F38DB2C21}"/>
                </a:ext>
              </a:extLst>
            </p:cNvPr>
            <p:cNvSpPr/>
            <p:nvPr/>
          </p:nvSpPr>
          <p:spPr bwMode="auto">
            <a:xfrm>
              <a:off x="6326188" y="1189038"/>
              <a:ext cx="57150" cy="47625"/>
            </a:xfrm>
            <a:custGeom>
              <a:avLst/>
              <a:gdLst>
                <a:gd name="T0" fmla="*/ 1 w 45"/>
                <a:gd name="T1" fmla="*/ 27 h 37"/>
                <a:gd name="T2" fmla="*/ 29 w 45"/>
                <a:gd name="T3" fmla="*/ 0 h 37"/>
                <a:gd name="T4" fmla="*/ 45 w 45"/>
                <a:gd name="T5" fmla="*/ 4 h 37"/>
                <a:gd name="T6" fmla="*/ 45 w 45"/>
                <a:gd name="T7" fmla="*/ 8 h 37"/>
                <a:gd name="T8" fmla="*/ 33 w 45"/>
                <a:gd name="T9" fmla="*/ 19 h 37"/>
                <a:gd name="T10" fmla="*/ 33 w 45"/>
                <a:gd name="T11" fmla="*/ 23 h 37"/>
                <a:gd name="T12" fmla="*/ 17 w 45"/>
                <a:gd name="T13" fmla="*/ 31 h 37"/>
                <a:gd name="T14" fmla="*/ 1 w 45"/>
                <a:gd name="T15" fmla="*/ 2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37">
                  <a:moveTo>
                    <a:pt x="1" y="27"/>
                  </a:moveTo>
                  <a:cubicBezTo>
                    <a:pt x="11" y="19"/>
                    <a:pt x="26" y="15"/>
                    <a:pt x="29" y="0"/>
                  </a:cubicBezTo>
                  <a:cubicBezTo>
                    <a:pt x="34" y="1"/>
                    <a:pt x="40" y="2"/>
                    <a:pt x="45" y="4"/>
                  </a:cubicBezTo>
                  <a:cubicBezTo>
                    <a:pt x="45" y="5"/>
                    <a:pt x="45" y="7"/>
                    <a:pt x="45" y="8"/>
                  </a:cubicBezTo>
                  <a:cubicBezTo>
                    <a:pt x="42" y="12"/>
                    <a:pt x="38" y="16"/>
                    <a:pt x="33" y="19"/>
                  </a:cubicBezTo>
                  <a:cubicBezTo>
                    <a:pt x="33" y="20"/>
                    <a:pt x="33" y="21"/>
                    <a:pt x="33" y="23"/>
                  </a:cubicBezTo>
                  <a:cubicBezTo>
                    <a:pt x="26" y="22"/>
                    <a:pt x="20" y="25"/>
                    <a:pt x="17" y="31"/>
                  </a:cubicBezTo>
                  <a:cubicBezTo>
                    <a:pt x="1" y="37"/>
                    <a:pt x="0" y="36"/>
                    <a:pt x="1" y="27"/>
                  </a:cubicBezTo>
                  <a:close/>
                </a:path>
              </a:pathLst>
            </a:custGeom>
            <a:solidFill>
              <a:srgbClr val="BBA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36" name="Freeform 737">
              <a:extLst>
                <a:ext uri="{FF2B5EF4-FFF2-40B4-BE49-F238E27FC236}">
                  <a16:creationId xmlns:a16="http://schemas.microsoft.com/office/drawing/2014/main" id="{B06CB44A-5BD1-2262-F5E6-CA8A050A477F}"/>
                </a:ext>
              </a:extLst>
            </p:cNvPr>
            <p:cNvSpPr/>
            <p:nvPr/>
          </p:nvSpPr>
          <p:spPr bwMode="auto">
            <a:xfrm>
              <a:off x="5937250" y="1349375"/>
              <a:ext cx="11112" cy="12700"/>
            </a:xfrm>
            <a:custGeom>
              <a:avLst/>
              <a:gdLst>
                <a:gd name="T0" fmla="*/ 0 w 9"/>
                <a:gd name="T1" fmla="*/ 7 h 10"/>
                <a:gd name="T2" fmla="*/ 5 w 9"/>
                <a:gd name="T3" fmla="*/ 0 h 10"/>
                <a:gd name="T4" fmla="*/ 8 w 9"/>
                <a:gd name="T5" fmla="*/ 6 h 10"/>
                <a:gd name="T6" fmla="*/ 5 w 9"/>
                <a:gd name="T7" fmla="*/ 9 h 10"/>
                <a:gd name="T8" fmla="*/ 0 w 9"/>
                <a:gd name="T9" fmla="*/ 10 h 10"/>
                <a:gd name="T10" fmla="*/ 0 w 9"/>
                <a:gd name="T1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0">
                  <a:moveTo>
                    <a:pt x="0" y="7"/>
                  </a:moveTo>
                  <a:cubicBezTo>
                    <a:pt x="2" y="5"/>
                    <a:pt x="3" y="3"/>
                    <a:pt x="5" y="0"/>
                  </a:cubicBezTo>
                  <a:cubicBezTo>
                    <a:pt x="7" y="1"/>
                    <a:pt x="9" y="3"/>
                    <a:pt x="8" y="6"/>
                  </a:cubicBezTo>
                  <a:cubicBezTo>
                    <a:pt x="7" y="7"/>
                    <a:pt x="6" y="8"/>
                    <a:pt x="5" y="9"/>
                  </a:cubicBezTo>
                  <a:cubicBezTo>
                    <a:pt x="3" y="10"/>
                    <a:pt x="2" y="10"/>
                    <a:pt x="0" y="10"/>
                  </a:cubicBezTo>
                  <a:cubicBezTo>
                    <a:pt x="0" y="9"/>
                    <a:pt x="0" y="8"/>
                    <a:pt x="0" y="7"/>
                  </a:cubicBezTo>
                  <a:close/>
                </a:path>
              </a:pathLst>
            </a:custGeom>
            <a:solidFill>
              <a:srgbClr val="C2BD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37" name="Freeform 738">
              <a:extLst>
                <a:ext uri="{FF2B5EF4-FFF2-40B4-BE49-F238E27FC236}">
                  <a16:creationId xmlns:a16="http://schemas.microsoft.com/office/drawing/2014/main" id="{052A2428-B40A-9D01-08AC-2096ACC4A135}"/>
                </a:ext>
              </a:extLst>
            </p:cNvPr>
            <p:cNvSpPr/>
            <p:nvPr/>
          </p:nvSpPr>
          <p:spPr bwMode="auto">
            <a:xfrm>
              <a:off x="5911850" y="1344613"/>
              <a:ext cx="9525" cy="7938"/>
            </a:xfrm>
            <a:custGeom>
              <a:avLst/>
              <a:gdLst>
                <a:gd name="T0" fmla="*/ 0 w 8"/>
                <a:gd name="T1" fmla="*/ 3 h 6"/>
                <a:gd name="T2" fmla="*/ 2 w 8"/>
                <a:gd name="T3" fmla="*/ 0 h 6"/>
                <a:gd name="T4" fmla="*/ 8 w 8"/>
                <a:gd name="T5" fmla="*/ 4 h 6"/>
                <a:gd name="T6" fmla="*/ 5 w 8"/>
                <a:gd name="T7" fmla="*/ 5 h 6"/>
                <a:gd name="T8" fmla="*/ 0 w 8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3"/>
                  </a:moveTo>
                  <a:cubicBezTo>
                    <a:pt x="0" y="2"/>
                    <a:pt x="1" y="1"/>
                    <a:pt x="2" y="0"/>
                  </a:cubicBezTo>
                  <a:cubicBezTo>
                    <a:pt x="4" y="2"/>
                    <a:pt x="6" y="3"/>
                    <a:pt x="8" y="4"/>
                  </a:cubicBezTo>
                  <a:cubicBezTo>
                    <a:pt x="7" y="6"/>
                    <a:pt x="6" y="6"/>
                    <a:pt x="5" y="5"/>
                  </a:cubicBezTo>
                  <a:cubicBezTo>
                    <a:pt x="3" y="4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706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38" name="Freeform 739">
              <a:extLst>
                <a:ext uri="{FF2B5EF4-FFF2-40B4-BE49-F238E27FC236}">
                  <a16:creationId xmlns:a16="http://schemas.microsoft.com/office/drawing/2014/main" id="{16E92B11-C23F-D593-E69D-28FA2D43BCC1}"/>
                </a:ext>
              </a:extLst>
            </p:cNvPr>
            <p:cNvSpPr/>
            <p:nvPr/>
          </p:nvSpPr>
          <p:spPr bwMode="auto">
            <a:xfrm>
              <a:off x="5916613" y="1349375"/>
              <a:ext cx="9525" cy="7938"/>
            </a:xfrm>
            <a:custGeom>
              <a:avLst/>
              <a:gdLst>
                <a:gd name="T0" fmla="*/ 1 w 8"/>
                <a:gd name="T1" fmla="*/ 1 h 5"/>
                <a:gd name="T2" fmla="*/ 4 w 8"/>
                <a:gd name="T3" fmla="*/ 0 h 5"/>
                <a:gd name="T4" fmla="*/ 8 w 8"/>
                <a:gd name="T5" fmla="*/ 5 h 5"/>
                <a:gd name="T6" fmla="*/ 0 w 8"/>
                <a:gd name="T7" fmla="*/ 5 h 5"/>
                <a:gd name="T8" fmla="*/ 1 w 8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1" y="1"/>
                  </a:moveTo>
                  <a:cubicBezTo>
                    <a:pt x="2" y="1"/>
                    <a:pt x="3" y="1"/>
                    <a:pt x="4" y="0"/>
                  </a:cubicBezTo>
                  <a:cubicBezTo>
                    <a:pt x="6" y="2"/>
                    <a:pt x="7" y="3"/>
                    <a:pt x="8" y="5"/>
                  </a:cubicBezTo>
                  <a:cubicBezTo>
                    <a:pt x="6" y="5"/>
                    <a:pt x="3" y="5"/>
                    <a:pt x="0" y="5"/>
                  </a:cubicBezTo>
                  <a:cubicBezTo>
                    <a:pt x="0" y="4"/>
                    <a:pt x="0" y="2"/>
                    <a:pt x="1" y="1"/>
                  </a:cubicBezTo>
                  <a:close/>
                </a:path>
              </a:pathLst>
            </a:custGeom>
            <a:solidFill>
              <a:srgbClr val="E4E4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39" name="Freeform 740">
              <a:extLst>
                <a:ext uri="{FF2B5EF4-FFF2-40B4-BE49-F238E27FC236}">
                  <a16:creationId xmlns:a16="http://schemas.microsoft.com/office/drawing/2014/main" id="{6BCD2264-B323-16E6-ED01-11565B11091D}"/>
                </a:ext>
              </a:extLst>
            </p:cNvPr>
            <p:cNvSpPr/>
            <p:nvPr/>
          </p:nvSpPr>
          <p:spPr bwMode="auto">
            <a:xfrm>
              <a:off x="5981700" y="1282700"/>
              <a:ext cx="42862" cy="28575"/>
            </a:xfrm>
            <a:custGeom>
              <a:avLst/>
              <a:gdLst>
                <a:gd name="T0" fmla="*/ 0 w 34"/>
                <a:gd name="T1" fmla="*/ 14 h 22"/>
                <a:gd name="T2" fmla="*/ 20 w 34"/>
                <a:gd name="T3" fmla="*/ 2 h 22"/>
                <a:gd name="T4" fmla="*/ 30 w 34"/>
                <a:gd name="T5" fmla="*/ 7 h 22"/>
                <a:gd name="T6" fmla="*/ 33 w 34"/>
                <a:gd name="T7" fmla="*/ 14 h 22"/>
                <a:gd name="T8" fmla="*/ 20 w 34"/>
                <a:gd name="T9" fmla="*/ 17 h 22"/>
                <a:gd name="T10" fmla="*/ 7 w 34"/>
                <a:gd name="T11" fmla="*/ 22 h 22"/>
                <a:gd name="T12" fmla="*/ 1 w 34"/>
                <a:gd name="T13" fmla="*/ 21 h 22"/>
                <a:gd name="T14" fmla="*/ 0 w 34"/>
                <a:gd name="T15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2">
                  <a:moveTo>
                    <a:pt x="0" y="14"/>
                  </a:moveTo>
                  <a:cubicBezTo>
                    <a:pt x="9" y="14"/>
                    <a:pt x="10" y="0"/>
                    <a:pt x="20" y="2"/>
                  </a:cubicBezTo>
                  <a:cubicBezTo>
                    <a:pt x="23" y="5"/>
                    <a:pt x="27" y="6"/>
                    <a:pt x="30" y="7"/>
                  </a:cubicBezTo>
                  <a:cubicBezTo>
                    <a:pt x="32" y="9"/>
                    <a:pt x="34" y="11"/>
                    <a:pt x="33" y="14"/>
                  </a:cubicBezTo>
                  <a:cubicBezTo>
                    <a:pt x="29" y="15"/>
                    <a:pt x="25" y="16"/>
                    <a:pt x="20" y="17"/>
                  </a:cubicBezTo>
                  <a:cubicBezTo>
                    <a:pt x="16" y="19"/>
                    <a:pt x="12" y="21"/>
                    <a:pt x="7" y="22"/>
                  </a:cubicBezTo>
                  <a:cubicBezTo>
                    <a:pt x="5" y="22"/>
                    <a:pt x="3" y="21"/>
                    <a:pt x="1" y="21"/>
                  </a:cubicBezTo>
                  <a:cubicBezTo>
                    <a:pt x="1" y="19"/>
                    <a:pt x="1" y="16"/>
                    <a:pt x="0" y="14"/>
                  </a:cubicBezTo>
                  <a:close/>
                </a:path>
              </a:pathLst>
            </a:custGeom>
            <a:solidFill>
              <a:srgbClr val="5C4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40" name="Freeform 741">
              <a:extLst>
                <a:ext uri="{FF2B5EF4-FFF2-40B4-BE49-F238E27FC236}">
                  <a16:creationId xmlns:a16="http://schemas.microsoft.com/office/drawing/2014/main" id="{1DECA3F0-F91C-3043-B60D-6CD3704842CA}"/>
                </a:ext>
              </a:extLst>
            </p:cNvPr>
            <p:cNvSpPr/>
            <p:nvPr/>
          </p:nvSpPr>
          <p:spPr bwMode="auto">
            <a:xfrm>
              <a:off x="6013450" y="1281113"/>
              <a:ext cx="23812" cy="19050"/>
            </a:xfrm>
            <a:custGeom>
              <a:avLst/>
              <a:gdLst>
                <a:gd name="T0" fmla="*/ 8 w 19"/>
                <a:gd name="T1" fmla="*/ 15 h 15"/>
                <a:gd name="T2" fmla="*/ 2 w 19"/>
                <a:gd name="T3" fmla="*/ 10 h 15"/>
                <a:gd name="T4" fmla="*/ 8 w 19"/>
                <a:gd name="T5" fmla="*/ 0 h 15"/>
                <a:gd name="T6" fmla="*/ 18 w 19"/>
                <a:gd name="T7" fmla="*/ 4 h 15"/>
                <a:gd name="T8" fmla="*/ 19 w 19"/>
                <a:gd name="T9" fmla="*/ 7 h 15"/>
                <a:gd name="T10" fmla="*/ 19 w 19"/>
                <a:gd name="T11" fmla="*/ 11 h 15"/>
                <a:gd name="T12" fmla="*/ 8 w 19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5">
                  <a:moveTo>
                    <a:pt x="8" y="15"/>
                  </a:moveTo>
                  <a:cubicBezTo>
                    <a:pt x="6" y="13"/>
                    <a:pt x="4" y="12"/>
                    <a:pt x="2" y="10"/>
                  </a:cubicBezTo>
                  <a:cubicBezTo>
                    <a:pt x="0" y="4"/>
                    <a:pt x="3" y="1"/>
                    <a:pt x="8" y="0"/>
                  </a:cubicBezTo>
                  <a:cubicBezTo>
                    <a:pt x="12" y="0"/>
                    <a:pt x="15" y="2"/>
                    <a:pt x="18" y="4"/>
                  </a:cubicBezTo>
                  <a:cubicBezTo>
                    <a:pt x="18" y="5"/>
                    <a:pt x="19" y="6"/>
                    <a:pt x="19" y="7"/>
                  </a:cubicBezTo>
                  <a:cubicBezTo>
                    <a:pt x="19" y="8"/>
                    <a:pt x="19" y="9"/>
                    <a:pt x="19" y="11"/>
                  </a:cubicBezTo>
                  <a:cubicBezTo>
                    <a:pt x="16" y="12"/>
                    <a:pt x="12" y="13"/>
                    <a:pt x="8" y="15"/>
                  </a:cubicBezTo>
                  <a:close/>
                </a:path>
              </a:pathLst>
            </a:custGeom>
            <a:solidFill>
              <a:srgbClr val="453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41" name="Freeform 742">
              <a:extLst>
                <a:ext uri="{FF2B5EF4-FFF2-40B4-BE49-F238E27FC236}">
                  <a16:creationId xmlns:a16="http://schemas.microsoft.com/office/drawing/2014/main" id="{3803D166-3067-3F27-2594-4D164D795B34}"/>
                </a:ext>
              </a:extLst>
            </p:cNvPr>
            <p:cNvSpPr/>
            <p:nvPr/>
          </p:nvSpPr>
          <p:spPr bwMode="auto">
            <a:xfrm>
              <a:off x="6126163" y="1257300"/>
              <a:ext cx="23812" cy="17463"/>
            </a:xfrm>
            <a:custGeom>
              <a:avLst/>
              <a:gdLst>
                <a:gd name="T0" fmla="*/ 0 w 19"/>
                <a:gd name="T1" fmla="*/ 9 h 13"/>
                <a:gd name="T2" fmla="*/ 0 w 19"/>
                <a:gd name="T3" fmla="*/ 5 h 13"/>
                <a:gd name="T4" fmla="*/ 8 w 19"/>
                <a:gd name="T5" fmla="*/ 1 h 13"/>
                <a:gd name="T6" fmla="*/ 19 w 19"/>
                <a:gd name="T7" fmla="*/ 5 h 13"/>
                <a:gd name="T8" fmla="*/ 19 w 19"/>
                <a:gd name="T9" fmla="*/ 13 h 13"/>
                <a:gd name="T10" fmla="*/ 0 w 19"/>
                <a:gd name="T1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0" y="9"/>
                  </a:moveTo>
                  <a:cubicBezTo>
                    <a:pt x="0" y="8"/>
                    <a:pt x="0" y="6"/>
                    <a:pt x="0" y="5"/>
                  </a:cubicBezTo>
                  <a:cubicBezTo>
                    <a:pt x="2" y="3"/>
                    <a:pt x="5" y="2"/>
                    <a:pt x="8" y="1"/>
                  </a:cubicBezTo>
                  <a:cubicBezTo>
                    <a:pt x="12" y="0"/>
                    <a:pt x="16" y="1"/>
                    <a:pt x="19" y="5"/>
                  </a:cubicBezTo>
                  <a:cubicBezTo>
                    <a:pt x="19" y="7"/>
                    <a:pt x="19" y="10"/>
                    <a:pt x="19" y="13"/>
                  </a:cubicBezTo>
                  <a:cubicBezTo>
                    <a:pt x="13" y="11"/>
                    <a:pt x="6" y="10"/>
                    <a:pt x="0" y="9"/>
                  </a:cubicBezTo>
                  <a:close/>
                </a:path>
              </a:pathLst>
            </a:custGeom>
            <a:solidFill>
              <a:srgbClr val="7B6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42" name="Freeform 743">
              <a:extLst>
                <a:ext uri="{FF2B5EF4-FFF2-40B4-BE49-F238E27FC236}">
                  <a16:creationId xmlns:a16="http://schemas.microsoft.com/office/drawing/2014/main" id="{D3A45923-B160-B62C-0510-A076F4AC66C1}"/>
                </a:ext>
              </a:extLst>
            </p:cNvPr>
            <p:cNvSpPr/>
            <p:nvPr/>
          </p:nvSpPr>
          <p:spPr bwMode="auto">
            <a:xfrm>
              <a:off x="6046788" y="1255713"/>
              <a:ext cx="26987" cy="31750"/>
            </a:xfrm>
            <a:custGeom>
              <a:avLst/>
              <a:gdLst>
                <a:gd name="T0" fmla="*/ 1 w 21"/>
                <a:gd name="T1" fmla="*/ 17 h 25"/>
                <a:gd name="T2" fmla="*/ 21 w 21"/>
                <a:gd name="T3" fmla="*/ 14 h 25"/>
                <a:gd name="T4" fmla="*/ 13 w 21"/>
                <a:gd name="T5" fmla="*/ 18 h 25"/>
                <a:gd name="T6" fmla="*/ 9 w 21"/>
                <a:gd name="T7" fmla="*/ 22 h 25"/>
                <a:gd name="T8" fmla="*/ 1 w 21"/>
                <a:gd name="T9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5">
                  <a:moveTo>
                    <a:pt x="1" y="17"/>
                  </a:moveTo>
                  <a:cubicBezTo>
                    <a:pt x="7" y="12"/>
                    <a:pt x="12" y="0"/>
                    <a:pt x="21" y="14"/>
                  </a:cubicBezTo>
                  <a:cubicBezTo>
                    <a:pt x="18" y="15"/>
                    <a:pt x="14" y="14"/>
                    <a:pt x="13" y="18"/>
                  </a:cubicBezTo>
                  <a:cubicBezTo>
                    <a:pt x="12" y="20"/>
                    <a:pt x="10" y="21"/>
                    <a:pt x="9" y="22"/>
                  </a:cubicBezTo>
                  <a:cubicBezTo>
                    <a:pt x="4" y="25"/>
                    <a:pt x="0" y="25"/>
                    <a:pt x="1" y="17"/>
                  </a:cubicBezTo>
                  <a:close/>
                </a:path>
              </a:pathLst>
            </a:custGeom>
            <a:solidFill>
              <a:srgbClr val="CBB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43" name="Freeform 744">
              <a:extLst>
                <a:ext uri="{FF2B5EF4-FFF2-40B4-BE49-F238E27FC236}">
                  <a16:creationId xmlns:a16="http://schemas.microsoft.com/office/drawing/2014/main" id="{9BF1E4C0-DA45-FACC-4530-1BA2F27768D4}"/>
                </a:ext>
              </a:extLst>
            </p:cNvPr>
            <p:cNvSpPr/>
            <p:nvPr/>
          </p:nvSpPr>
          <p:spPr bwMode="auto">
            <a:xfrm>
              <a:off x="6088063" y="1257300"/>
              <a:ext cx="19050" cy="22225"/>
            </a:xfrm>
            <a:custGeom>
              <a:avLst/>
              <a:gdLst>
                <a:gd name="T0" fmla="*/ 13 w 14"/>
                <a:gd name="T1" fmla="*/ 5 h 17"/>
                <a:gd name="T2" fmla="*/ 13 w 14"/>
                <a:gd name="T3" fmla="*/ 12 h 17"/>
                <a:gd name="T4" fmla="*/ 9 w 14"/>
                <a:gd name="T5" fmla="*/ 16 h 17"/>
                <a:gd name="T6" fmla="*/ 0 w 14"/>
                <a:gd name="T7" fmla="*/ 17 h 17"/>
                <a:gd name="T8" fmla="*/ 0 w 14"/>
                <a:gd name="T9" fmla="*/ 10 h 17"/>
                <a:gd name="T10" fmla="*/ 8 w 14"/>
                <a:gd name="T11" fmla="*/ 0 h 17"/>
                <a:gd name="T12" fmla="*/ 12 w 14"/>
                <a:gd name="T13" fmla="*/ 0 h 17"/>
                <a:gd name="T14" fmla="*/ 13 w 14"/>
                <a:gd name="T15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7">
                  <a:moveTo>
                    <a:pt x="13" y="5"/>
                  </a:moveTo>
                  <a:cubicBezTo>
                    <a:pt x="13" y="8"/>
                    <a:pt x="13" y="10"/>
                    <a:pt x="13" y="12"/>
                  </a:cubicBezTo>
                  <a:cubicBezTo>
                    <a:pt x="11" y="14"/>
                    <a:pt x="10" y="15"/>
                    <a:pt x="9" y="16"/>
                  </a:cubicBezTo>
                  <a:cubicBezTo>
                    <a:pt x="6" y="16"/>
                    <a:pt x="3" y="16"/>
                    <a:pt x="0" y="17"/>
                  </a:cubicBezTo>
                  <a:cubicBezTo>
                    <a:pt x="0" y="14"/>
                    <a:pt x="0" y="12"/>
                    <a:pt x="0" y="10"/>
                  </a:cubicBezTo>
                  <a:cubicBezTo>
                    <a:pt x="3" y="7"/>
                    <a:pt x="5" y="3"/>
                    <a:pt x="8" y="0"/>
                  </a:cubicBezTo>
                  <a:cubicBezTo>
                    <a:pt x="9" y="0"/>
                    <a:pt x="11" y="0"/>
                    <a:pt x="12" y="0"/>
                  </a:cubicBezTo>
                  <a:cubicBezTo>
                    <a:pt x="14" y="2"/>
                    <a:pt x="14" y="3"/>
                    <a:pt x="13" y="5"/>
                  </a:cubicBezTo>
                  <a:close/>
                </a:path>
              </a:pathLst>
            </a:custGeom>
            <a:solidFill>
              <a:srgbClr val="635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44" name="Freeform 745">
              <a:extLst>
                <a:ext uri="{FF2B5EF4-FFF2-40B4-BE49-F238E27FC236}">
                  <a16:creationId xmlns:a16="http://schemas.microsoft.com/office/drawing/2014/main" id="{517148FD-5F24-EFE4-1B5A-A66CC1742DA9}"/>
                </a:ext>
              </a:extLst>
            </p:cNvPr>
            <p:cNvSpPr/>
            <p:nvPr/>
          </p:nvSpPr>
          <p:spPr bwMode="auto">
            <a:xfrm>
              <a:off x="6132513" y="1244600"/>
              <a:ext cx="23812" cy="19050"/>
            </a:xfrm>
            <a:custGeom>
              <a:avLst/>
              <a:gdLst>
                <a:gd name="T0" fmla="*/ 14 w 19"/>
                <a:gd name="T1" fmla="*/ 16 h 16"/>
                <a:gd name="T2" fmla="*/ 3 w 19"/>
                <a:gd name="T3" fmla="*/ 16 h 16"/>
                <a:gd name="T4" fmla="*/ 14 w 19"/>
                <a:gd name="T5" fmla="*/ 0 h 16"/>
                <a:gd name="T6" fmla="*/ 18 w 19"/>
                <a:gd name="T7" fmla="*/ 0 h 16"/>
                <a:gd name="T8" fmla="*/ 18 w 19"/>
                <a:gd name="T9" fmla="*/ 15 h 16"/>
                <a:gd name="T10" fmla="*/ 14 w 19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6">
                  <a:moveTo>
                    <a:pt x="14" y="16"/>
                  </a:moveTo>
                  <a:cubicBezTo>
                    <a:pt x="10" y="16"/>
                    <a:pt x="6" y="16"/>
                    <a:pt x="3" y="16"/>
                  </a:cubicBezTo>
                  <a:cubicBezTo>
                    <a:pt x="0" y="6"/>
                    <a:pt x="10" y="5"/>
                    <a:pt x="14" y="0"/>
                  </a:cubicBezTo>
                  <a:cubicBezTo>
                    <a:pt x="15" y="0"/>
                    <a:pt x="17" y="0"/>
                    <a:pt x="18" y="0"/>
                  </a:cubicBezTo>
                  <a:cubicBezTo>
                    <a:pt x="19" y="5"/>
                    <a:pt x="14" y="10"/>
                    <a:pt x="18" y="15"/>
                  </a:cubicBezTo>
                  <a:cubicBezTo>
                    <a:pt x="17" y="15"/>
                    <a:pt x="15" y="15"/>
                    <a:pt x="14" y="16"/>
                  </a:cubicBezTo>
                  <a:close/>
                </a:path>
              </a:pathLst>
            </a:custGeom>
            <a:solidFill>
              <a:srgbClr val="C1A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45" name="Freeform 746">
              <a:extLst>
                <a:ext uri="{FF2B5EF4-FFF2-40B4-BE49-F238E27FC236}">
                  <a16:creationId xmlns:a16="http://schemas.microsoft.com/office/drawing/2014/main" id="{486A8EB7-AE2B-AE0C-7D2D-A01164F40550}"/>
                </a:ext>
              </a:extLst>
            </p:cNvPr>
            <p:cNvSpPr/>
            <p:nvPr/>
          </p:nvSpPr>
          <p:spPr bwMode="auto">
            <a:xfrm>
              <a:off x="6035675" y="1277938"/>
              <a:ext cx="22225" cy="12700"/>
            </a:xfrm>
            <a:custGeom>
              <a:avLst/>
              <a:gdLst>
                <a:gd name="T0" fmla="*/ 10 w 18"/>
                <a:gd name="T1" fmla="*/ 0 h 10"/>
                <a:gd name="T2" fmla="*/ 18 w 18"/>
                <a:gd name="T3" fmla="*/ 5 h 10"/>
                <a:gd name="T4" fmla="*/ 14 w 18"/>
                <a:gd name="T5" fmla="*/ 9 h 10"/>
                <a:gd name="T6" fmla="*/ 2 w 18"/>
                <a:gd name="T7" fmla="*/ 10 h 10"/>
                <a:gd name="T8" fmla="*/ 2 w 18"/>
                <a:gd name="T9" fmla="*/ 10 h 10"/>
                <a:gd name="T10" fmla="*/ 6 w 18"/>
                <a:gd name="T11" fmla="*/ 2 h 10"/>
                <a:gd name="T12" fmla="*/ 10 w 18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0">
                  <a:moveTo>
                    <a:pt x="10" y="0"/>
                  </a:moveTo>
                  <a:cubicBezTo>
                    <a:pt x="11" y="5"/>
                    <a:pt x="14" y="6"/>
                    <a:pt x="18" y="5"/>
                  </a:cubicBezTo>
                  <a:cubicBezTo>
                    <a:pt x="17" y="7"/>
                    <a:pt x="15" y="8"/>
                    <a:pt x="14" y="9"/>
                  </a:cubicBezTo>
                  <a:cubicBezTo>
                    <a:pt x="10" y="9"/>
                    <a:pt x="6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5"/>
                    <a:pt x="3" y="4"/>
                    <a:pt x="6" y="2"/>
                  </a:cubicBezTo>
                  <a:cubicBezTo>
                    <a:pt x="8" y="1"/>
                    <a:pt x="9" y="1"/>
                    <a:pt x="10" y="0"/>
                  </a:cubicBezTo>
                  <a:close/>
                </a:path>
              </a:pathLst>
            </a:custGeom>
            <a:solidFill>
              <a:srgbClr val="392A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46" name="Freeform 747">
              <a:extLst>
                <a:ext uri="{FF2B5EF4-FFF2-40B4-BE49-F238E27FC236}">
                  <a16:creationId xmlns:a16="http://schemas.microsoft.com/office/drawing/2014/main" id="{A5864132-59E8-7E66-7284-6F11832979E2}"/>
                </a:ext>
              </a:extLst>
            </p:cNvPr>
            <p:cNvSpPr/>
            <p:nvPr/>
          </p:nvSpPr>
          <p:spPr bwMode="auto">
            <a:xfrm>
              <a:off x="6249988" y="1238250"/>
              <a:ext cx="33337" cy="31750"/>
            </a:xfrm>
            <a:custGeom>
              <a:avLst/>
              <a:gdLst>
                <a:gd name="T0" fmla="*/ 1 w 26"/>
                <a:gd name="T1" fmla="*/ 12 h 24"/>
                <a:gd name="T2" fmla="*/ 1 w 26"/>
                <a:gd name="T3" fmla="*/ 7 h 24"/>
                <a:gd name="T4" fmla="*/ 2 w 26"/>
                <a:gd name="T5" fmla="*/ 3 h 24"/>
                <a:gd name="T6" fmla="*/ 6 w 26"/>
                <a:gd name="T7" fmla="*/ 4 h 24"/>
                <a:gd name="T8" fmla="*/ 21 w 26"/>
                <a:gd name="T9" fmla="*/ 16 h 24"/>
                <a:gd name="T10" fmla="*/ 1 w 26"/>
                <a:gd name="T11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4">
                  <a:moveTo>
                    <a:pt x="1" y="12"/>
                  </a:moveTo>
                  <a:cubicBezTo>
                    <a:pt x="1" y="10"/>
                    <a:pt x="1" y="8"/>
                    <a:pt x="1" y="7"/>
                  </a:cubicBezTo>
                  <a:cubicBezTo>
                    <a:pt x="0" y="5"/>
                    <a:pt x="1" y="4"/>
                    <a:pt x="2" y="3"/>
                  </a:cubicBezTo>
                  <a:cubicBezTo>
                    <a:pt x="4" y="2"/>
                    <a:pt x="5" y="3"/>
                    <a:pt x="6" y="4"/>
                  </a:cubicBezTo>
                  <a:cubicBezTo>
                    <a:pt x="8" y="12"/>
                    <a:pt x="26" y="0"/>
                    <a:pt x="21" y="16"/>
                  </a:cubicBezTo>
                  <a:cubicBezTo>
                    <a:pt x="12" y="24"/>
                    <a:pt x="9" y="8"/>
                    <a:pt x="1" y="12"/>
                  </a:cubicBezTo>
                  <a:close/>
                </a:path>
              </a:pathLst>
            </a:custGeom>
            <a:solidFill>
              <a:srgbClr val="6152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47" name="Freeform 748">
              <a:extLst>
                <a:ext uri="{FF2B5EF4-FFF2-40B4-BE49-F238E27FC236}">
                  <a16:creationId xmlns:a16="http://schemas.microsoft.com/office/drawing/2014/main" id="{057850F7-1D38-603F-535E-3D885C22FC91}"/>
                </a:ext>
              </a:extLst>
            </p:cNvPr>
            <p:cNvSpPr/>
            <p:nvPr/>
          </p:nvSpPr>
          <p:spPr bwMode="auto">
            <a:xfrm>
              <a:off x="6367463" y="1198563"/>
              <a:ext cx="15875" cy="14288"/>
            </a:xfrm>
            <a:custGeom>
              <a:avLst/>
              <a:gdLst>
                <a:gd name="T0" fmla="*/ 0 w 12"/>
                <a:gd name="T1" fmla="*/ 11 h 11"/>
                <a:gd name="T2" fmla="*/ 12 w 12"/>
                <a:gd name="T3" fmla="*/ 0 h 11"/>
                <a:gd name="T4" fmla="*/ 0 w 1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1">
                  <a:moveTo>
                    <a:pt x="0" y="11"/>
                  </a:moveTo>
                  <a:cubicBezTo>
                    <a:pt x="2" y="5"/>
                    <a:pt x="6" y="2"/>
                    <a:pt x="12" y="0"/>
                  </a:cubicBezTo>
                  <a:cubicBezTo>
                    <a:pt x="12" y="8"/>
                    <a:pt x="7" y="10"/>
                    <a:pt x="0" y="11"/>
                  </a:cubicBezTo>
                  <a:close/>
                </a:path>
              </a:pathLst>
            </a:custGeom>
            <a:solidFill>
              <a:srgbClr val="7465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48" name="Freeform 749">
              <a:extLst>
                <a:ext uri="{FF2B5EF4-FFF2-40B4-BE49-F238E27FC236}">
                  <a16:creationId xmlns:a16="http://schemas.microsoft.com/office/drawing/2014/main" id="{81EEDC70-9D72-5F0B-6422-7FD21D9ED791}"/>
                </a:ext>
              </a:extLst>
            </p:cNvPr>
            <p:cNvSpPr/>
            <p:nvPr/>
          </p:nvSpPr>
          <p:spPr bwMode="auto">
            <a:xfrm>
              <a:off x="6245225" y="1225550"/>
              <a:ext cx="41275" cy="20638"/>
            </a:xfrm>
            <a:custGeom>
              <a:avLst/>
              <a:gdLst>
                <a:gd name="T0" fmla="*/ 10 w 33"/>
                <a:gd name="T1" fmla="*/ 14 h 16"/>
                <a:gd name="T2" fmla="*/ 5 w 33"/>
                <a:gd name="T3" fmla="*/ 14 h 16"/>
                <a:gd name="T4" fmla="*/ 0 w 33"/>
                <a:gd name="T5" fmla="*/ 12 h 16"/>
                <a:gd name="T6" fmla="*/ 2 w 33"/>
                <a:gd name="T7" fmla="*/ 8 h 16"/>
                <a:gd name="T8" fmla="*/ 7 w 33"/>
                <a:gd name="T9" fmla="*/ 5 h 16"/>
                <a:gd name="T10" fmla="*/ 15 w 33"/>
                <a:gd name="T11" fmla="*/ 1 h 16"/>
                <a:gd name="T12" fmla="*/ 20 w 33"/>
                <a:gd name="T13" fmla="*/ 2 h 16"/>
                <a:gd name="T14" fmla="*/ 33 w 33"/>
                <a:gd name="T15" fmla="*/ 9 h 16"/>
                <a:gd name="T16" fmla="*/ 33 w 33"/>
                <a:gd name="T17" fmla="*/ 13 h 16"/>
                <a:gd name="T18" fmla="*/ 10 w 33"/>
                <a:gd name="T1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16">
                  <a:moveTo>
                    <a:pt x="10" y="14"/>
                  </a:moveTo>
                  <a:cubicBezTo>
                    <a:pt x="9" y="14"/>
                    <a:pt x="7" y="14"/>
                    <a:pt x="5" y="14"/>
                  </a:cubicBezTo>
                  <a:cubicBezTo>
                    <a:pt x="2" y="16"/>
                    <a:pt x="1" y="14"/>
                    <a:pt x="0" y="12"/>
                  </a:cubicBezTo>
                  <a:cubicBezTo>
                    <a:pt x="0" y="10"/>
                    <a:pt x="1" y="9"/>
                    <a:pt x="2" y="8"/>
                  </a:cubicBezTo>
                  <a:cubicBezTo>
                    <a:pt x="4" y="7"/>
                    <a:pt x="5" y="6"/>
                    <a:pt x="7" y="5"/>
                  </a:cubicBezTo>
                  <a:cubicBezTo>
                    <a:pt x="9" y="4"/>
                    <a:pt x="12" y="2"/>
                    <a:pt x="15" y="1"/>
                  </a:cubicBezTo>
                  <a:cubicBezTo>
                    <a:pt x="17" y="0"/>
                    <a:pt x="18" y="1"/>
                    <a:pt x="20" y="2"/>
                  </a:cubicBezTo>
                  <a:cubicBezTo>
                    <a:pt x="24" y="5"/>
                    <a:pt x="30" y="5"/>
                    <a:pt x="33" y="9"/>
                  </a:cubicBezTo>
                  <a:cubicBezTo>
                    <a:pt x="33" y="10"/>
                    <a:pt x="33" y="12"/>
                    <a:pt x="33" y="13"/>
                  </a:cubicBezTo>
                  <a:cubicBezTo>
                    <a:pt x="25" y="13"/>
                    <a:pt x="18" y="14"/>
                    <a:pt x="10" y="14"/>
                  </a:cubicBezTo>
                  <a:close/>
                </a:path>
              </a:pathLst>
            </a:custGeom>
            <a:solidFill>
              <a:srgbClr val="544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49" name="Freeform 750">
              <a:extLst>
                <a:ext uri="{FF2B5EF4-FFF2-40B4-BE49-F238E27FC236}">
                  <a16:creationId xmlns:a16="http://schemas.microsoft.com/office/drawing/2014/main" id="{646032BC-A51E-AF94-C1DE-3D5663273701}"/>
                </a:ext>
              </a:extLst>
            </p:cNvPr>
            <p:cNvSpPr/>
            <p:nvPr/>
          </p:nvSpPr>
          <p:spPr bwMode="auto">
            <a:xfrm>
              <a:off x="6264275" y="1217613"/>
              <a:ext cx="26987" cy="26988"/>
            </a:xfrm>
            <a:custGeom>
              <a:avLst/>
              <a:gdLst>
                <a:gd name="T0" fmla="*/ 17 w 21"/>
                <a:gd name="T1" fmla="*/ 16 h 21"/>
                <a:gd name="T2" fmla="*/ 1 w 21"/>
                <a:gd name="T3" fmla="*/ 9 h 21"/>
                <a:gd name="T4" fmla="*/ 0 w 21"/>
                <a:gd name="T5" fmla="*/ 6 h 21"/>
                <a:gd name="T6" fmla="*/ 1 w 21"/>
                <a:gd name="T7" fmla="*/ 5 h 21"/>
                <a:gd name="T8" fmla="*/ 5 w 21"/>
                <a:gd name="T9" fmla="*/ 4 h 21"/>
                <a:gd name="T10" fmla="*/ 21 w 21"/>
                <a:gd name="T11" fmla="*/ 12 h 21"/>
                <a:gd name="T12" fmla="*/ 17 w 21"/>
                <a:gd name="T13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1">
                  <a:moveTo>
                    <a:pt x="17" y="16"/>
                  </a:moveTo>
                  <a:cubicBezTo>
                    <a:pt x="11" y="15"/>
                    <a:pt x="2" y="21"/>
                    <a:pt x="1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4"/>
                    <a:pt x="4" y="4"/>
                    <a:pt x="5" y="4"/>
                  </a:cubicBezTo>
                  <a:cubicBezTo>
                    <a:pt x="14" y="0"/>
                    <a:pt x="20" y="0"/>
                    <a:pt x="21" y="12"/>
                  </a:cubicBezTo>
                  <a:cubicBezTo>
                    <a:pt x="20" y="13"/>
                    <a:pt x="18" y="15"/>
                    <a:pt x="17" y="16"/>
                  </a:cubicBezTo>
                  <a:close/>
                </a:path>
              </a:pathLst>
            </a:custGeom>
            <a:solidFill>
              <a:srgbClr val="CB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50" name="Freeform 751">
              <a:extLst>
                <a:ext uri="{FF2B5EF4-FFF2-40B4-BE49-F238E27FC236}">
                  <a16:creationId xmlns:a16="http://schemas.microsoft.com/office/drawing/2014/main" id="{FD8286DD-4C03-74CF-8CFD-7CFD74444540}"/>
                </a:ext>
              </a:extLst>
            </p:cNvPr>
            <p:cNvSpPr/>
            <p:nvPr/>
          </p:nvSpPr>
          <p:spPr bwMode="auto">
            <a:xfrm>
              <a:off x="5940425" y="1238250"/>
              <a:ext cx="57150" cy="69850"/>
            </a:xfrm>
            <a:custGeom>
              <a:avLst/>
              <a:gdLst>
                <a:gd name="T0" fmla="*/ 38 w 45"/>
                <a:gd name="T1" fmla="*/ 33 h 54"/>
                <a:gd name="T2" fmla="*/ 30 w 45"/>
                <a:gd name="T3" fmla="*/ 43 h 54"/>
                <a:gd name="T4" fmla="*/ 21 w 45"/>
                <a:gd name="T5" fmla="*/ 47 h 54"/>
                <a:gd name="T6" fmla="*/ 5 w 45"/>
                <a:gd name="T7" fmla="*/ 54 h 54"/>
                <a:gd name="T8" fmla="*/ 17 w 45"/>
                <a:gd name="T9" fmla="*/ 32 h 54"/>
                <a:gd name="T10" fmla="*/ 33 w 45"/>
                <a:gd name="T11" fmla="*/ 21 h 54"/>
                <a:gd name="T12" fmla="*/ 33 w 45"/>
                <a:gd name="T13" fmla="*/ 16 h 54"/>
                <a:gd name="T14" fmla="*/ 45 w 45"/>
                <a:gd name="T15" fmla="*/ 16 h 54"/>
                <a:gd name="T16" fmla="*/ 45 w 45"/>
                <a:gd name="T17" fmla="*/ 20 h 54"/>
                <a:gd name="T18" fmla="*/ 38 w 45"/>
                <a:gd name="T19" fmla="*/ 3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54">
                  <a:moveTo>
                    <a:pt x="38" y="33"/>
                  </a:moveTo>
                  <a:cubicBezTo>
                    <a:pt x="35" y="36"/>
                    <a:pt x="30" y="38"/>
                    <a:pt x="30" y="43"/>
                  </a:cubicBezTo>
                  <a:cubicBezTo>
                    <a:pt x="26" y="44"/>
                    <a:pt x="23" y="44"/>
                    <a:pt x="21" y="47"/>
                  </a:cubicBezTo>
                  <a:cubicBezTo>
                    <a:pt x="16" y="50"/>
                    <a:pt x="10" y="52"/>
                    <a:pt x="5" y="54"/>
                  </a:cubicBezTo>
                  <a:cubicBezTo>
                    <a:pt x="0" y="42"/>
                    <a:pt x="17" y="42"/>
                    <a:pt x="17" y="32"/>
                  </a:cubicBezTo>
                  <a:cubicBezTo>
                    <a:pt x="23" y="29"/>
                    <a:pt x="27" y="23"/>
                    <a:pt x="33" y="21"/>
                  </a:cubicBezTo>
                  <a:cubicBezTo>
                    <a:pt x="33" y="19"/>
                    <a:pt x="33" y="17"/>
                    <a:pt x="33" y="16"/>
                  </a:cubicBezTo>
                  <a:cubicBezTo>
                    <a:pt x="37" y="16"/>
                    <a:pt x="41" y="0"/>
                    <a:pt x="45" y="16"/>
                  </a:cubicBezTo>
                  <a:cubicBezTo>
                    <a:pt x="45" y="17"/>
                    <a:pt x="45" y="19"/>
                    <a:pt x="45" y="20"/>
                  </a:cubicBezTo>
                  <a:cubicBezTo>
                    <a:pt x="43" y="25"/>
                    <a:pt x="38" y="27"/>
                    <a:pt x="38" y="33"/>
                  </a:cubicBezTo>
                  <a:close/>
                </a:path>
              </a:pathLst>
            </a:custGeom>
            <a:solidFill>
              <a:srgbClr val="A992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51" name="Freeform 752">
              <a:extLst>
                <a:ext uri="{FF2B5EF4-FFF2-40B4-BE49-F238E27FC236}">
                  <a16:creationId xmlns:a16="http://schemas.microsoft.com/office/drawing/2014/main" id="{EC757E19-5BB3-5364-32D9-6C90E6779402}"/>
                </a:ext>
              </a:extLst>
            </p:cNvPr>
            <p:cNvSpPr/>
            <p:nvPr/>
          </p:nvSpPr>
          <p:spPr bwMode="auto">
            <a:xfrm>
              <a:off x="6191250" y="1235075"/>
              <a:ext cx="19050" cy="25400"/>
            </a:xfrm>
            <a:custGeom>
              <a:avLst/>
              <a:gdLst>
                <a:gd name="T0" fmla="*/ 3 w 15"/>
                <a:gd name="T1" fmla="*/ 7 h 20"/>
                <a:gd name="T2" fmla="*/ 9 w 15"/>
                <a:gd name="T3" fmla="*/ 1 h 20"/>
                <a:gd name="T4" fmla="*/ 9 w 15"/>
                <a:gd name="T5" fmla="*/ 7 h 20"/>
                <a:gd name="T6" fmla="*/ 15 w 15"/>
                <a:gd name="T7" fmla="*/ 11 h 20"/>
                <a:gd name="T8" fmla="*/ 15 w 15"/>
                <a:gd name="T9" fmla="*/ 15 h 20"/>
                <a:gd name="T10" fmla="*/ 11 w 15"/>
                <a:gd name="T11" fmla="*/ 19 h 20"/>
                <a:gd name="T12" fmla="*/ 3 w 15"/>
                <a:gd name="T13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0">
                  <a:moveTo>
                    <a:pt x="3" y="7"/>
                  </a:moveTo>
                  <a:cubicBezTo>
                    <a:pt x="4" y="3"/>
                    <a:pt x="7" y="0"/>
                    <a:pt x="9" y="1"/>
                  </a:cubicBezTo>
                  <a:cubicBezTo>
                    <a:pt x="15" y="3"/>
                    <a:pt x="9" y="5"/>
                    <a:pt x="9" y="7"/>
                  </a:cubicBezTo>
                  <a:cubicBezTo>
                    <a:pt x="8" y="13"/>
                    <a:pt x="13" y="10"/>
                    <a:pt x="15" y="11"/>
                  </a:cubicBezTo>
                  <a:cubicBezTo>
                    <a:pt x="15" y="12"/>
                    <a:pt x="15" y="13"/>
                    <a:pt x="15" y="15"/>
                  </a:cubicBezTo>
                  <a:cubicBezTo>
                    <a:pt x="14" y="16"/>
                    <a:pt x="12" y="17"/>
                    <a:pt x="11" y="19"/>
                  </a:cubicBezTo>
                  <a:cubicBezTo>
                    <a:pt x="0" y="20"/>
                    <a:pt x="2" y="14"/>
                    <a:pt x="3" y="7"/>
                  </a:cubicBezTo>
                  <a:close/>
                </a:path>
              </a:pathLst>
            </a:custGeom>
            <a:solidFill>
              <a:srgbClr val="5A4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52" name="Freeform 753">
              <a:extLst>
                <a:ext uri="{FF2B5EF4-FFF2-40B4-BE49-F238E27FC236}">
                  <a16:creationId xmlns:a16="http://schemas.microsoft.com/office/drawing/2014/main" id="{B1433195-774E-8C4C-DB4F-9E673A545CB4}"/>
                </a:ext>
              </a:extLst>
            </p:cNvPr>
            <p:cNvSpPr/>
            <p:nvPr/>
          </p:nvSpPr>
          <p:spPr bwMode="auto">
            <a:xfrm>
              <a:off x="6219825" y="1231900"/>
              <a:ext cx="31750" cy="17463"/>
            </a:xfrm>
            <a:custGeom>
              <a:avLst/>
              <a:gdLst>
                <a:gd name="T0" fmla="*/ 21 w 25"/>
                <a:gd name="T1" fmla="*/ 6 h 14"/>
                <a:gd name="T2" fmla="*/ 25 w 25"/>
                <a:gd name="T3" fmla="*/ 10 h 14"/>
                <a:gd name="T4" fmla="*/ 25 w 25"/>
                <a:gd name="T5" fmla="*/ 13 h 14"/>
                <a:gd name="T6" fmla="*/ 17 w 25"/>
                <a:gd name="T7" fmla="*/ 14 h 14"/>
                <a:gd name="T8" fmla="*/ 0 w 25"/>
                <a:gd name="T9" fmla="*/ 14 h 14"/>
                <a:gd name="T10" fmla="*/ 5 w 25"/>
                <a:gd name="T11" fmla="*/ 9 h 14"/>
                <a:gd name="T12" fmla="*/ 21 w 25"/>
                <a:gd name="T13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4">
                  <a:moveTo>
                    <a:pt x="21" y="6"/>
                  </a:moveTo>
                  <a:cubicBezTo>
                    <a:pt x="22" y="7"/>
                    <a:pt x="24" y="9"/>
                    <a:pt x="25" y="10"/>
                  </a:cubicBezTo>
                  <a:cubicBezTo>
                    <a:pt x="25" y="11"/>
                    <a:pt x="25" y="12"/>
                    <a:pt x="25" y="13"/>
                  </a:cubicBezTo>
                  <a:cubicBezTo>
                    <a:pt x="22" y="13"/>
                    <a:pt x="20" y="14"/>
                    <a:pt x="17" y="14"/>
                  </a:cubicBezTo>
                  <a:cubicBezTo>
                    <a:pt x="12" y="14"/>
                    <a:pt x="6" y="14"/>
                    <a:pt x="0" y="14"/>
                  </a:cubicBezTo>
                  <a:cubicBezTo>
                    <a:pt x="2" y="12"/>
                    <a:pt x="4" y="10"/>
                    <a:pt x="5" y="9"/>
                  </a:cubicBezTo>
                  <a:cubicBezTo>
                    <a:pt x="11" y="8"/>
                    <a:pt x="15" y="0"/>
                    <a:pt x="21" y="6"/>
                  </a:cubicBezTo>
                  <a:close/>
                </a:path>
              </a:pathLst>
            </a:custGeom>
            <a:solidFill>
              <a:srgbClr val="382D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53" name="Freeform 754">
              <a:extLst>
                <a:ext uri="{FF2B5EF4-FFF2-40B4-BE49-F238E27FC236}">
                  <a16:creationId xmlns:a16="http://schemas.microsoft.com/office/drawing/2014/main" id="{4F45EF6D-C8A9-7198-9763-0450AC87C2F0}"/>
                </a:ext>
              </a:extLst>
            </p:cNvPr>
            <p:cNvSpPr/>
            <p:nvPr/>
          </p:nvSpPr>
          <p:spPr bwMode="auto">
            <a:xfrm>
              <a:off x="5962650" y="1262063"/>
              <a:ext cx="19050" cy="17463"/>
            </a:xfrm>
            <a:custGeom>
              <a:avLst/>
              <a:gdLst>
                <a:gd name="T0" fmla="*/ 16 w 16"/>
                <a:gd name="T1" fmla="*/ 3 h 14"/>
                <a:gd name="T2" fmla="*/ 0 w 16"/>
                <a:gd name="T3" fmla="*/ 14 h 14"/>
                <a:gd name="T4" fmla="*/ 16 w 16"/>
                <a:gd name="T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16" y="3"/>
                  </a:moveTo>
                  <a:cubicBezTo>
                    <a:pt x="12" y="8"/>
                    <a:pt x="9" y="14"/>
                    <a:pt x="0" y="14"/>
                  </a:cubicBezTo>
                  <a:cubicBezTo>
                    <a:pt x="5" y="9"/>
                    <a:pt x="6" y="0"/>
                    <a:pt x="16" y="3"/>
                  </a:cubicBezTo>
                  <a:close/>
                </a:path>
              </a:pathLst>
            </a:custGeom>
            <a:solidFill>
              <a:srgbClr val="695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54" name="Freeform 755">
              <a:extLst>
                <a:ext uri="{FF2B5EF4-FFF2-40B4-BE49-F238E27FC236}">
                  <a16:creationId xmlns:a16="http://schemas.microsoft.com/office/drawing/2014/main" id="{817AC81F-A030-F489-B0DD-C1FD3864623E}"/>
                </a:ext>
              </a:extLst>
            </p:cNvPr>
            <p:cNvSpPr/>
            <p:nvPr/>
          </p:nvSpPr>
          <p:spPr bwMode="auto">
            <a:xfrm>
              <a:off x="5999163" y="1258888"/>
              <a:ext cx="38100" cy="38100"/>
            </a:xfrm>
            <a:custGeom>
              <a:avLst/>
              <a:gdLst>
                <a:gd name="T0" fmla="*/ 22 w 30"/>
                <a:gd name="T1" fmla="*/ 21 h 30"/>
                <a:gd name="T2" fmla="*/ 13 w 30"/>
                <a:gd name="T3" fmla="*/ 27 h 30"/>
                <a:gd name="T4" fmla="*/ 6 w 30"/>
                <a:gd name="T5" fmla="*/ 20 h 30"/>
                <a:gd name="T6" fmla="*/ 22 w 30"/>
                <a:gd name="T7" fmla="*/ 0 h 30"/>
                <a:gd name="T8" fmla="*/ 30 w 30"/>
                <a:gd name="T9" fmla="*/ 12 h 30"/>
                <a:gd name="T10" fmla="*/ 22 w 30"/>
                <a:gd name="T11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0">
                  <a:moveTo>
                    <a:pt x="22" y="21"/>
                  </a:moveTo>
                  <a:cubicBezTo>
                    <a:pt x="16" y="19"/>
                    <a:pt x="15" y="23"/>
                    <a:pt x="13" y="27"/>
                  </a:cubicBezTo>
                  <a:cubicBezTo>
                    <a:pt x="9" y="26"/>
                    <a:pt x="0" y="30"/>
                    <a:pt x="6" y="20"/>
                  </a:cubicBezTo>
                  <a:cubicBezTo>
                    <a:pt x="9" y="11"/>
                    <a:pt x="15" y="5"/>
                    <a:pt x="22" y="0"/>
                  </a:cubicBezTo>
                  <a:cubicBezTo>
                    <a:pt x="21" y="6"/>
                    <a:pt x="28" y="7"/>
                    <a:pt x="30" y="12"/>
                  </a:cubicBezTo>
                  <a:cubicBezTo>
                    <a:pt x="28" y="16"/>
                    <a:pt x="27" y="20"/>
                    <a:pt x="22" y="21"/>
                  </a:cubicBezTo>
                  <a:close/>
                </a:path>
              </a:pathLst>
            </a:custGeom>
            <a:solidFill>
              <a:srgbClr val="C2A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55" name="Freeform 756">
              <a:extLst>
                <a:ext uri="{FF2B5EF4-FFF2-40B4-BE49-F238E27FC236}">
                  <a16:creationId xmlns:a16="http://schemas.microsoft.com/office/drawing/2014/main" id="{7F71F46C-E7C6-32F1-C156-6D270FFB42F7}"/>
                </a:ext>
              </a:extLst>
            </p:cNvPr>
            <p:cNvSpPr/>
            <p:nvPr/>
          </p:nvSpPr>
          <p:spPr bwMode="auto">
            <a:xfrm>
              <a:off x="6027738" y="1274763"/>
              <a:ext cx="15875" cy="15875"/>
            </a:xfrm>
            <a:custGeom>
              <a:avLst/>
              <a:gdLst>
                <a:gd name="T0" fmla="*/ 0 w 12"/>
                <a:gd name="T1" fmla="*/ 9 h 13"/>
                <a:gd name="T2" fmla="*/ 8 w 12"/>
                <a:gd name="T3" fmla="*/ 0 h 13"/>
                <a:gd name="T4" fmla="*/ 12 w 12"/>
                <a:gd name="T5" fmla="*/ 4 h 13"/>
                <a:gd name="T6" fmla="*/ 8 w 12"/>
                <a:gd name="T7" fmla="*/ 12 h 13"/>
                <a:gd name="T8" fmla="*/ 0 w 12"/>
                <a:gd name="T9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3">
                  <a:moveTo>
                    <a:pt x="0" y="9"/>
                  </a:moveTo>
                  <a:cubicBezTo>
                    <a:pt x="2" y="5"/>
                    <a:pt x="4" y="1"/>
                    <a:pt x="8" y="0"/>
                  </a:cubicBezTo>
                  <a:cubicBezTo>
                    <a:pt x="10" y="1"/>
                    <a:pt x="11" y="2"/>
                    <a:pt x="12" y="4"/>
                  </a:cubicBezTo>
                  <a:cubicBezTo>
                    <a:pt x="11" y="7"/>
                    <a:pt x="10" y="9"/>
                    <a:pt x="8" y="12"/>
                  </a:cubicBezTo>
                  <a:cubicBezTo>
                    <a:pt x="5" y="12"/>
                    <a:pt x="2" y="13"/>
                    <a:pt x="0" y="9"/>
                  </a:cubicBezTo>
                  <a:close/>
                </a:path>
              </a:pathLst>
            </a:custGeom>
            <a:solidFill>
              <a:srgbClr val="B09D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56" name="Freeform 757">
              <a:extLst>
                <a:ext uri="{FF2B5EF4-FFF2-40B4-BE49-F238E27FC236}">
                  <a16:creationId xmlns:a16="http://schemas.microsoft.com/office/drawing/2014/main" id="{E54C9FFA-4D28-8B92-D2DE-79B0B9169348}"/>
                </a:ext>
              </a:extLst>
            </p:cNvPr>
            <p:cNvSpPr/>
            <p:nvPr/>
          </p:nvSpPr>
          <p:spPr bwMode="auto">
            <a:xfrm>
              <a:off x="6226175" y="1212850"/>
              <a:ext cx="31750" cy="33338"/>
            </a:xfrm>
            <a:custGeom>
              <a:avLst/>
              <a:gdLst>
                <a:gd name="T0" fmla="*/ 16 w 26"/>
                <a:gd name="T1" fmla="*/ 20 h 26"/>
                <a:gd name="T2" fmla="*/ 0 w 26"/>
                <a:gd name="T3" fmla="*/ 23 h 26"/>
                <a:gd name="T4" fmla="*/ 24 w 26"/>
                <a:gd name="T5" fmla="*/ 0 h 26"/>
                <a:gd name="T6" fmla="*/ 24 w 26"/>
                <a:gd name="T7" fmla="*/ 0 h 26"/>
                <a:gd name="T8" fmla="*/ 25 w 26"/>
                <a:gd name="T9" fmla="*/ 4 h 26"/>
                <a:gd name="T10" fmla="*/ 24 w 26"/>
                <a:gd name="T11" fmla="*/ 8 h 26"/>
                <a:gd name="T12" fmla="*/ 24 w 26"/>
                <a:gd name="T13" fmla="*/ 12 h 26"/>
                <a:gd name="T14" fmla="*/ 23 w 26"/>
                <a:gd name="T15" fmla="*/ 16 h 26"/>
                <a:gd name="T16" fmla="*/ 20 w 26"/>
                <a:gd name="T17" fmla="*/ 19 h 26"/>
                <a:gd name="T18" fmla="*/ 16 w 26"/>
                <a:gd name="T1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6" y="20"/>
                  </a:moveTo>
                  <a:cubicBezTo>
                    <a:pt x="10" y="17"/>
                    <a:pt x="6" y="26"/>
                    <a:pt x="0" y="23"/>
                  </a:cubicBezTo>
                  <a:cubicBezTo>
                    <a:pt x="8" y="15"/>
                    <a:pt x="10" y="1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1"/>
                    <a:pt x="26" y="2"/>
                    <a:pt x="25" y="4"/>
                  </a:cubicBezTo>
                  <a:cubicBezTo>
                    <a:pt x="25" y="5"/>
                    <a:pt x="25" y="6"/>
                    <a:pt x="24" y="8"/>
                  </a:cubicBezTo>
                  <a:cubicBezTo>
                    <a:pt x="24" y="9"/>
                    <a:pt x="24" y="10"/>
                    <a:pt x="24" y="12"/>
                  </a:cubicBezTo>
                  <a:cubicBezTo>
                    <a:pt x="24" y="13"/>
                    <a:pt x="23" y="14"/>
                    <a:pt x="23" y="16"/>
                  </a:cubicBezTo>
                  <a:cubicBezTo>
                    <a:pt x="22" y="17"/>
                    <a:pt x="22" y="18"/>
                    <a:pt x="20" y="19"/>
                  </a:cubicBezTo>
                  <a:cubicBezTo>
                    <a:pt x="19" y="19"/>
                    <a:pt x="18" y="20"/>
                    <a:pt x="16" y="20"/>
                  </a:cubicBezTo>
                  <a:close/>
                </a:path>
              </a:pathLst>
            </a:custGeom>
            <a:solidFill>
              <a:srgbClr val="B3A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57" name="Freeform 758">
              <a:extLst>
                <a:ext uri="{FF2B5EF4-FFF2-40B4-BE49-F238E27FC236}">
                  <a16:creationId xmlns:a16="http://schemas.microsoft.com/office/drawing/2014/main" id="{A65ED297-6A2D-AEDB-50CF-3F8EC78FB12A}"/>
                </a:ext>
              </a:extLst>
            </p:cNvPr>
            <p:cNvSpPr/>
            <p:nvPr/>
          </p:nvSpPr>
          <p:spPr bwMode="auto">
            <a:xfrm>
              <a:off x="6126163" y="1244600"/>
              <a:ext cx="23812" cy="19050"/>
            </a:xfrm>
            <a:custGeom>
              <a:avLst/>
              <a:gdLst>
                <a:gd name="T0" fmla="*/ 19 w 19"/>
                <a:gd name="T1" fmla="*/ 0 h 16"/>
                <a:gd name="T2" fmla="*/ 8 w 19"/>
                <a:gd name="T3" fmla="*/ 16 h 16"/>
                <a:gd name="T4" fmla="*/ 0 w 19"/>
                <a:gd name="T5" fmla="*/ 16 h 16"/>
                <a:gd name="T6" fmla="*/ 19 w 19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6">
                  <a:moveTo>
                    <a:pt x="19" y="0"/>
                  </a:moveTo>
                  <a:cubicBezTo>
                    <a:pt x="15" y="5"/>
                    <a:pt x="11" y="10"/>
                    <a:pt x="8" y="16"/>
                  </a:cubicBezTo>
                  <a:cubicBezTo>
                    <a:pt x="5" y="16"/>
                    <a:pt x="2" y="16"/>
                    <a:pt x="0" y="16"/>
                  </a:cubicBezTo>
                  <a:cubicBezTo>
                    <a:pt x="4" y="7"/>
                    <a:pt x="10" y="2"/>
                    <a:pt x="19" y="0"/>
                  </a:cubicBezTo>
                  <a:close/>
                </a:path>
              </a:pathLst>
            </a:custGeom>
            <a:solidFill>
              <a:srgbClr val="6A5B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58" name="Freeform 759">
              <a:extLst>
                <a:ext uri="{FF2B5EF4-FFF2-40B4-BE49-F238E27FC236}">
                  <a16:creationId xmlns:a16="http://schemas.microsoft.com/office/drawing/2014/main" id="{451BC5B2-EA71-66C3-4AE9-C9A7CE4EE5A8}"/>
                </a:ext>
              </a:extLst>
            </p:cNvPr>
            <p:cNvSpPr/>
            <p:nvPr/>
          </p:nvSpPr>
          <p:spPr bwMode="auto">
            <a:xfrm>
              <a:off x="6103938" y="1243013"/>
              <a:ext cx="17462" cy="20638"/>
            </a:xfrm>
            <a:custGeom>
              <a:avLst/>
              <a:gdLst>
                <a:gd name="T0" fmla="*/ 1 w 14"/>
                <a:gd name="T1" fmla="*/ 17 h 17"/>
                <a:gd name="T2" fmla="*/ 0 w 14"/>
                <a:gd name="T3" fmla="*/ 12 h 17"/>
                <a:gd name="T4" fmla="*/ 12 w 14"/>
                <a:gd name="T5" fmla="*/ 0 h 17"/>
                <a:gd name="T6" fmla="*/ 12 w 14"/>
                <a:gd name="T7" fmla="*/ 5 h 17"/>
                <a:gd name="T8" fmla="*/ 1 w 14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1" y="17"/>
                  </a:moveTo>
                  <a:cubicBezTo>
                    <a:pt x="0" y="16"/>
                    <a:pt x="0" y="14"/>
                    <a:pt x="0" y="12"/>
                  </a:cubicBezTo>
                  <a:cubicBezTo>
                    <a:pt x="4" y="8"/>
                    <a:pt x="8" y="4"/>
                    <a:pt x="12" y="0"/>
                  </a:cubicBezTo>
                  <a:cubicBezTo>
                    <a:pt x="14" y="2"/>
                    <a:pt x="14" y="3"/>
                    <a:pt x="12" y="5"/>
                  </a:cubicBezTo>
                  <a:cubicBezTo>
                    <a:pt x="8" y="9"/>
                    <a:pt x="4" y="13"/>
                    <a:pt x="1" y="17"/>
                  </a:cubicBezTo>
                  <a:close/>
                </a:path>
              </a:pathLst>
            </a:custGeom>
            <a:solidFill>
              <a:srgbClr val="756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59" name="Freeform 760">
              <a:extLst>
                <a:ext uri="{FF2B5EF4-FFF2-40B4-BE49-F238E27FC236}">
                  <a16:creationId xmlns:a16="http://schemas.microsoft.com/office/drawing/2014/main" id="{CFAE730A-9427-79ED-4AE2-9BE76DE749DA}"/>
                </a:ext>
              </a:extLst>
            </p:cNvPr>
            <p:cNvSpPr/>
            <p:nvPr/>
          </p:nvSpPr>
          <p:spPr bwMode="auto">
            <a:xfrm>
              <a:off x="6119813" y="1230313"/>
              <a:ext cx="12700" cy="19050"/>
            </a:xfrm>
            <a:custGeom>
              <a:avLst/>
              <a:gdLst>
                <a:gd name="T0" fmla="*/ 0 w 11"/>
                <a:gd name="T1" fmla="*/ 15 h 15"/>
                <a:gd name="T2" fmla="*/ 0 w 11"/>
                <a:gd name="T3" fmla="*/ 10 h 15"/>
                <a:gd name="T4" fmla="*/ 11 w 11"/>
                <a:gd name="T5" fmla="*/ 0 h 15"/>
                <a:gd name="T6" fmla="*/ 0 w 1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5">
                  <a:moveTo>
                    <a:pt x="0" y="15"/>
                  </a:moveTo>
                  <a:cubicBezTo>
                    <a:pt x="0" y="13"/>
                    <a:pt x="0" y="12"/>
                    <a:pt x="0" y="10"/>
                  </a:cubicBezTo>
                  <a:cubicBezTo>
                    <a:pt x="2" y="6"/>
                    <a:pt x="5" y="3"/>
                    <a:pt x="11" y="0"/>
                  </a:cubicBezTo>
                  <a:cubicBezTo>
                    <a:pt x="11" y="8"/>
                    <a:pt x="5" y="12"/>
                    <a:pt x="0" y="15"/>
                  </a:cubicBezTo>
                  <a:close/>
                </a:path>
              </a:pathLst>
            </a:custGeom>
            <a:solidFill>
              <a:srgbClr val="897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60" name="Freeform 761">
              <a:extLst>
                <a:ext uri="{FF2B5EF4-FFF2-40B4-BE49-F238E27FC236}">
                  <a16:creationId xmlns:a16="http://schemas.microsoft.com/office/drawing/2014/main" id="{073767C9-45A8-93C1-735A-AFF4558D9BD8}"/>
                </a:ext>
              </a:extLst>
            </p:cNvPr>
            <p:cNvSpPr/>
            <p:nvPr/>
          </p:nvSpPr>
          <p:spPr bwMode="auto">
            <a:xfrm>
              <a:off x="5981700" y="1263650"/>
              <a:ext cx="17462" cy="17463"/>
            </a:xfrm>
            <a:custGeom>
              <a:avLst/>
              <a:gdLst>
                <a:gd name="T0" fmla="*/ 5 w 13"/>
                <a:gd name="T1" fmla="*/ 13 h 13"/>
                <a:gd name="T2" fmla="*/ 12 w 13"/>
                <a:gd name="T3" fmla="*/ 0 h 13"/>
                <a:gd name="T4" fmla="*/ 5 w 13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3">
                  <a:moveTo>
                    <a:pt x="5" y="13"/>
                  </a:moveTo>
                  <a:cubicBezTo>
                    <a:pt x="0" y="4"/>
                    <a:pt x="8" y="3"/>
                    <a:pt x="12" y="0"/>
                  </a:cubicBezTo>
                  <a:cubicBezTo>
                    <a:pt x="13" y="6"/>
                    <a:pt x="9" y="10"/>
                    <a:pt x="5" y="13"/>
                  </a:cubicBezTo>
                  <a:close/>
                </a:path>
              </a:pathLst>
            </a:custGeom>
            <a:solidFill>
              <a:srgbClr val="7D6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61" name="Freeform 762">
              <a:extLst>
                <a:ext uri="{FF2B5EF4-FFF2-40B4-BE49-F238E27FC236}">
                  <a16:creationId xmlns:a16="http://schemas.microsoft.com/office/drawing/2014/main" id="{88C45111-893C-B0DA-3F00-B7D0797AAC6A}"/>
                </a:ext>
              </a:extLst>
            </p:cNvPr>
            <p:cNvSpPr/>
            <p:nvPr/>
          </p:nvSpPr>
          <p:spPr bwMode="auto">
            <a:xfrm>
              <a:off x="6264275" y="1217613"/>
              <a:ext cx="6350" cy="6350"/>
            </a:xfrm>
            <a:custGeom>
              <a:avLst/>
              <a:gdLst>
                <a:gd name="T0" fmla="*/ 5 w 5"/>
                <a:gd name="T1" fmla="*/ 3 h 4"/>
                <a:gd name="T2" fmla="*/ 1 w 5"/>
                <a:gd name="T3" fmla="*/ 4 h 4"/>
                <a:gd name="T4" fmla="*/ 0 w 5"/>
                <a:gd name="T5" fmla="*/ 2 h 4"/>
                <a:gd name="T6" fmla="*/ 0 w 5"/>
                <a:gd name="T7" fmla="*/ 1 h 4"/>
                <a:gd name="T8" fmla="*/ 2 w 5"/>
                <a:gd name="T9" fmla="*/ 0 h 4"/>
                <a:gd name="T10" fmla="*/ 5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5" y="3"/>
                  </a:moveTo>
                  <a:cubicBezTo>
                    <a:pt x="4" y="4"/>
                    <a:pt x="2" y="4"/>
                    <a:pt x="1" y="4"/>
                  </a:cubicBezTo>
                  <a:cubicBezTo>
                    <a:pt x="1" y="4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2" y="0"/>
                    <a:pt x="2" y="0"/>
                  </a:cubicBezTo>
                  <a:cubicBezTo>
                    <a:pt x="3" y="1"/>
                    <a:pt x="4" y="2"/>
                    <a:pt x="5" y="3"/>
                  </a:cubicBezTo>
                  <a:close/>
                </a:path>
              </a:pathLst>
            </a:custGeom>
            <a:solidFill>
              <a:srgbClr val="DDC8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62" name="Freeform 763">
              <a:extLst>
                <a:ext uri="{FF2B5EF4-FFF2-40B4-BE49-F238E27FC236}">
                  <a16:creationId xmlns:a16="http://schemas.microsoft.com/office/drawing/2014/main" id="{EDA8D421-951F-759F-87E3-09681D21D4B6}"/>
                </a:ext>
              </a:extLst>
            </p:cNvPr>
            <p:cNvSpPr/>
            <p:nvPr/>
          </p:nvSpPr>
          <p:spPr bwMode="auto">
            <a:xfrm>
              <a:off x="6259513" y="1212850"/>
              <a:ext cx="7937" cy="6350"/>
            </a:xfrm>
            <a:custGeom>
              <a:avLst/>
              <a:gdLst>
                <a:gd name="T0" fmla="*/ 2 w 6"/>
                <a:gd name="T1" fmla="*/ 0 h 5"/>
                <a:gd name="T2" fmla="*/ 6 w 6"/>
                <a:gd name="T3" fmla="*/ 4 h 5"/>
                <a:gd name="T4" fmla="*/ 5 w 6"/>
                <a:gd name="T5" fmla="*/ 4 h 5"/>
                <a:gd name="T6" fmla="*/ 1 w 6"/>
                <a:gd name="T7" fmla="*/ 4 h 5"/>
                <a:gd name="T8" fmla="*/ 2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cubicBezTo>
                    <a:pt x="3" y="1"/>
                    <a:pt x="4" y="3"/>
                    <a:pt x="6" y="4"/>
                  </a:cubicBezTo>
                  <a:cubicBezTo>
                    <a:pt x="6" y="4"/>
                    <a:pt x="5" y="4"/>
                    <a:pt x="5" y="4"/>
                  </a:cubicBezTo>
                  <a:cubicBezTo>
                    <a:pt x="4" y="5"/>
                    <a:pt x="2" y="5"/>
                    <a:pt x="1" y="4"/>
                  </a:cubicBezTo>
                  <a:cubicBezTo>
                    <a:pt x="0" y="2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705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63" name="Freeform 764">
              <a:extLst>
                <a:ext uri="{FF2B5EF4-FFF2-40B4-BE49-F238E27FC236}">
                  <a16:creationId xmlns:a16="http://schemas.microsoft.com/office/drawing/2014/main" id="{26089CB6-B9A3-7E06-82E4-AC586B65A106}"/>
                </a:ext>
              </a:extLst>
            </p:cNvPr>
            <p:cNvSpPr/>
            <p:nvPr/>
          </p:nvSpPr>
          <p:spPr bwMode="auto">
            <a:xfrm>
              <a:off x="6256338" y="1212850"/>
              <a:ext cx="6350" cy="6350"/>
            </a:xfrm>
            <a:custGeom>
              <a:avLst/>
              <a:gdLst>
                <a:gd name="T0" fmla="*/ 5 w 5"/>
                <a:gd name="T1" fmla="*/ 0 h 5"/>
                <a:gd name="T2" fmla="*/ 4 w 5"/>
                <a:gd name="T3" fmla="*/ 4 h 5"/>
                <a:gd name="T4" fmla="*/ 3 w 5"/>
                <a:gd name="T5" fmla="*/ 5 h 5"/>
                <a:gd name="T6" fmla="*/ 1 w 5"/>
                <a:gd name="T7" fmla="*/ 5 h 5"/>
                <a:gd name="T8" fmla="*/ 0 w 5"/>
                <a:gd name="T9" fmla="*/ 4 h 5"/>
                <a:gd name="T10" fmla="*/ 0 w 5"/>
                <a:gd name="T11" fmla="*/ 0 h 5"/>
                <a:gd name="T12" fmla="*/ 5 w 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4" y="1"/>
                    <a:pt x="4" y="2"/>
                    <a:pt x="4" y="4"/>
                  </a:cubicBezTo>
                  <a:cubicBezTo>
                    <a:pt x="4" y="4"/>
                    <a:pt x="3" y="5"/>
                    <a:pt x="3" y="5"/>
                  </a:cubicBezTo>
                  <a:cubicBezTo>
                    <a:pt x="3" y="5"/>
                    <a:pt x="1" y="5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D7C2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64" name="Freeform 765">
              <a:extLst>
                <a:ext uri="{FF2B5EF4-FFF2-40B4-BE49-F238E27FC236}">
                  <a16:creationId xmlns:a16="http://schemas.microsoft.com/office/drawing/2014/main" id="{E62F3962-36B1-DA3F-AAE5-DFCEE56F6B26}"/>
                </a:ext>
              </a:extLst>
            </p:cNvPr>
            <p:cNvSpPr/>
            <p:nvPr/>
          </p:nvSpPr>
          <p:spPr bwMode="auto">
            <a:xfrm>
              <a:off x="6253163" y="1225550"/>
              <a:ext cx="7937" cy="12700"/>
            </a:xfrm>
            <a:custGeom>
              <a:avLst/>
              <a:gdLst>
                <a:gd name="T0" fmla="*/ 6 w 6"/>
                <a:gd name="T1" fmla="*/ 2 h 9"/>
                <a:gd name="T2" fmla="*/ 2 w 6"/>
                <a:gd name="T3" fmla="*/ 9 h 9"/>
                <a:gd name="T4" fmla="*/ 0 w 6"/>
                <a:gd name="T5" fmla="*/ 5 h 9"/>
                <a:gd name="T6" fmla="*/ 1 w 6"/>
                <a:gd name="T7" fmla="*/ 3 h 9"/>
                <a:gd name="T8" fmla="*/ 2 w 6"/>
                <a:gd name="T9" fmla="*/ 1 h 9"/>
                <a:gd name="T10" fmla="*/ 4 w 6"/>
                <a:gd name="T11" fmla="*/ 0 h 9"/>
                <a:gd name="T12" fmla="*/ 6 w 6"/>
                <a:gd name="T1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6" y="2"/>
                  </a:moveTo>
                  <a:cubicBezTo>
                    <a:pt x="5" y="4"/>
                    <a:pt x="6" y="8"/>
                    <a:pt x="2" y="9"/>
                  </a:cubicBezTo>
                  <a:cubicBezTo>
                    <a:pt x="1" y="8"/>
                    <a:pt x="0" y="6"/>
                    <a:pt x="0" y="5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1"/>
                    <a:pt x="3" y="1"/>
                    <a:pt x="4" y="0"/>
                  </a:cubicBezTo>
                  <a:cubicBezTo>
                    <a:pt x="5" y="1"/>
                    <a:pt x="5" y="1"/>
                    <a:pt x="6" y="2"/>
                  </a:cubicBezTo>
                  <a:close/>
                </a:path>
              </a:pathLst>
            </a:custGeom>
            <a:solidFill>
              <a:srgbClr val="D8C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65" name="Freeform 766">
              <a:extLst>
                <a:ext uri="{FF2B5EF4-FFF2-40B4-BE49-F238E27FC236}">
                  <a16:creationId xmlns:a16="http://schemas.microsoft.com/office/drawing/2014/main" id="{773DDE81-C57B-08C1-27A3-0E6AD7B1968C}"/>
                </a:ext>
              </a:extLst>
            </p:cNvPr>
            <p:cNvSpPr/>
            <p:nvPr/>
          </p:nvSpPr>
          <p:spPr bwMode="auto">
            <a:xfrm>
              <a:off x="6251575" y="1231900"/>
              <a:ext cx="4762" cy="6350"/>
            </a:xfrm>
            <a:custGeom>
              <a:avLst/>
              <a:gdLst>
                <a:gd name="T0" fmla="*/ 4 w 4"/>
                <a:gd name="T1" fmla="*/ 2 h 5"/>
                <a:gd name="T2" fmla="*/ 4 w 4"/>
                <a:gd name="T3" fmla="*/ 5 h 5"/>
                <a:gd name="T4" fmla="*/ 2 w 4"/>
                <a:gd name="T5" fmla="*/ 5 h 5"/>
                <a:gd name="T6" fmla="*/ 0 w 4"/>
                <a:gd name="T7" fmla="*/ 5 h 5"/>
                <a:gd name="T8" fmla="*/ 0 w 4"/>
                <a:gd name="T9" fmla="*/ 2 h 5"/>
                <a:gd name="T10" fmla="*/ 4 w 4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4" y="2"/>
                  </a:moveTo>
                  <a:cubicBezTo>
                    <a:pt x="4" y="3"/>
                    <a:pt x="4" y="4"/>
                    <a:pt x="4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2" y="0"/>
                    <a:pt x="3" y="0"/>
                    <a:pt x="4" y="2"/>
                  </a:cubicBezTo>
                  <a:close/>
                </a:path>
              </a:pathLst>
            </a:custGeom>
            <a:solidFill>
              <a:srgbClr val="DFCC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66" name="Freeform 767">
              <a:extLst>
                <a:ext uri="{FF2B5EF4-FFF2-40B4-BE49-F238E27FC236}">
                  <a16:creationId xmlns:a16="http://schemas.microsoft.com/office/drawing/2014/main" id="{68C90EB9-62A1-15B8-9938-01F0F8A5BB72}"/>
                </a:ext>
              </a:extLst>
            </p:cNvPr>
            <p:cNvSpPr/>
            <p:nvPr/>
          </p:nvSpPr>
          <p:spPr bwMode="auto">
            <a:xfrm>
              <a:off x="6259513" y="1220788"/>
              <a:ext cx="6350" cy="7938"/>
            </a:xfrm>
            <a:custGeom>
              <a:avLst/>
              <a:gdLst>
                <a:gd name="T0" fmla="*/ 5 w 5"/>
                <a:gd name="T1" fmla="*/ 2 h 6"/>
                <a:gd name="T2" fmla="*/ 5 w 5"/>
                <a:gd name="T3" fmla="*/ 6 h 6"/>
                <a:gd name="T4" fmla="*/ 1 w 5"/>
                <a:gd name="T5" fmla="*/ 6 h 6"/>
                <a:gd name="T6" fmla="*/ 1 w 5"/>
                <a:gd name="T7" fmla="*/ 6 h 6"/>
                <a:gd name="T8" fmla="*/ 0 w 5"/>
                <a:gd name="T9" fmla="*/ 4 h 6"/>
                <a:gd name="T10" fmla="*/ 1 w 5"/>
                <a:gd name="T11" fmla="*/ 1 h 6"/>
                <a:gd name="T12" fmla="*/ 5 w 5"/>
                <a:gd name="T1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5" y="2"/>
                  </a:moveTo>
                  <a:cubicBezTo>
                    <a:pt x="5" y="3"/>
                    <a:pt x="5" y="4"/>
                    <a:pt x="5" y="6"/>
                  </a:cubicBezTo>
                  <a:cubicBezTo>
                    <a:pt x="4" y="6"/>
                    <a:pt x="2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4" y="0"/>
                    <a:pt x="5" y="2"/>
                  </a:cubicBezTo>
                  <a:close/>
                </a:path>
              </a:pathLst>
            </a:custGeom>
            <a:solidFill>
              <a:srgbClr val="E7D5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67" name="Freeform 768">
              <a:extLst>
                <a:ext uri="{FF2B5EF4-FFF2-40B4-BE49-F238E27FC236}">
                  <a16:creationId xmlns:a16="http://schemas.microsoft.com/office/drawing/2014/main" id="{99AF1D91-32F3-E74E-E3AA-49B0821DEF0C}"/>
                </a:ext>
              </a:extLst>
            </p:cNvPr>
            <p:cNvSpPr/>
            <p:nvPr/>
          </p:nvSpPr>
          <p:spPr bwMode="auto">
            <a:xfrm>
              <a:off x="6251575" y="1225550"/>
              <a:ext cx="4762" cy="7938"/>
            </a:xfrm>
            <a:custGeom>
              <a:avLst/>
              <a:gdLst>
                <a:gd name="T0" fmla="*/ 4 w 4"/>
                <a:gd name="T1" fmla="*/ 6 h 6"/>
                <a:gd name="T2" fmla="*/ 0 w 4"/>
                <a:gd name="T3" fmla="*/ 6 h 6"/>
                <a:gd name="T4" fmla="*/ 0 w 4"/>
                <a:gd name="T5" fmla="*/ 1 h 6"/>
                <a:gd name="T6" fmla="*/ 4 w 4"/>
                <a:gd name="T7" fmla="*/ 2 h 6"/>
                <a:gd name="T8" fmla="*/ 4 w 4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4" y="6"/>
                  </a:moveTo>
                  <a:cubicBezTo>
                    <a:pt x="3" y="6"/>
                    <a:pt x="2" y="6"/>
                    <a:pt x="0" y="6"/>
                  </a:cubicBezTo>
                  <a:cubicBezTo>
                    <a:pt x="0" y="4"/>
                    <a:pt x="0" y="3"/>
                    <a:pt x="0" y="1"/>
                  </a:cubicBezTo>
                  <a:cubicBezTo>
                    <a:pt x="2" y="0"/>
                    <a:pt x="3" y="0"/>
                    <a:pt x="4" y="2"/>
                  </a:cubicBezTo>
                  <a:cubicBezTo>
                    <a:pt x="4" y="3"/>
                    <a:pt x="4" y="5"/>
                    <a:pt x="4" y="6"/>
                  </a:cubicBezTo>
                  <a:close/>
                </a:path>
              </a:pathLst>
            </a:custGeom>
            <a:solidFill>
              <a:srgbClr val="B6A5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68" name="Freeform 769">
              <a:extLst>
                <a:ext uri="{FF2B5EF4-FFF2-40B4-BE49-F238E27FC236}">
                  <a16:creationId xmlns:a16="http://schemas.microsoft.com/office/drawing/2014/main" id="{480CD84C-AA67-094B-CFD9-0F27728E4C4F}"/>
                </a:ext>
              </a:extLst>
            </p:cNvPr>
            <p:cNvSpPr/>
            <p:nvPr/>
          </p:nvSpPr>
          <p:spPr bwMode="auto">
            <a:xfrm>
              <a:off x="6251575" y="1220788"/>
              <a:ext cx="6350" cy="7938"/>
            </a:xfrm>
            <a:custGeom>
              <a:avLst/>
              <a:gdLst>
                <a:gd name="T0" fmla="*/ 4 w 6"/>
                <a:gd name="T1" fmla="*/ 6 h 6"/>
                <a:gd name="T2" fmla="*/ 0 w 6"/>
                <a:gd name="T3" fmla="*/ 5 h 6"/>
                <a:gd name="T4" fmla="*/ 0 w 6"/>
                <a:gd name="T5" fmla="*/ 2 h 6"/>
                <a:gd name="T6" fmla="*/ 2 w 6"/>
                <a:gd name="T7" fmla="*/ 0 h 6"/>
                <a:gd name="T8" fmla="*/ 5 w 6"/>
                <a:gd name="T9" fmla="*/ 1 h 6"/>
                <a:gd name="T10" fmla="*/ 4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4" y="6"/>
                  </a:moveTo>
                  <a:cubicBezTo>
                    <a:pt x="3" y="6"/>
                    <a:pt x="2" y="6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6" y="3"/>
                    <a:pt x="6" y="4"/>
                    <a:pt x="4" y="6"/>
                  </a:cubicBezTo>
                  <a:close/>
                </a:path>
              </a:pathLst>
            </a:custGeom>
            <a:solidFill>
              <a:srgbClr val="4E3D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69" name="Freeform 770">
              <a:extLst>
                <a:ext uri="{FF2B5EF4-FFF2-40B4-BE49-F238E27FC236}">
                  <a16:creationId xmlns:a16="http://schemas.microsoft.com/office/drawing/2014/main" id="{D1E3D8A7-55BB-CB70-28E3-C271093A7382}"/>
                </a:ext>
              </a:extLst>
            </p:cNvPr>
            <p:cNvSpPr/>
            <p:nvPr/>
          </p:nvSpPr>
          <p:spPr bwMode="auto">
            <a:xfrm>
              <a:off x="6251575" y="1217613"/>
              <a:ext cx="6350" cy="6350"/>
            </a:xfrm>
            <a:custGeom>
              <a:avLst/>
              <a:gdLst>
                <a:gd name="T0" fmla="*/ 4 w 6"/>
                <a:gd name="T1" fmla="*/ 4 h 4"/>
                <a:gd name="T2" fmla="*/ 0 w 6"/>
                <a:gd name="T3" fmla="*/ 4 h 4"/>
                <a:gd name="T4" fmla="*/ 4 w 6"/>
                <a:gd name="T5" fmla="*/ 0 h 4"/>
                <a:gd name="T6" fmla="*/ 4 w 6"/>
                <a:gd name="T7" fmla="*/ 0 h 4"/>
                <a:gd name="T8" fmla="*/ 5 w 6"/>
                <a:gd name="T9" fmla="*/ 3 h 4"/>
                <a:gd name="T10" fmla="*/ 4 w 6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4" y="4"/>
                  </a:moveTo>
                  <a:cubicBezTo>
                    <a:pt x="3" y="4"/>
                    <a:pt x="2" y="4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"/>
                    <a:pt x="6" y="2"/>
                    <a:pt x="5" y="3"/>
                  </a:cubicBezTo>
                  <a:cubicBezTo>
                    <a:pt x="5" y="3"/>
                    <a:pt x="5" y="4"/>
                    <a:pt x="4" y="4"/>
                  </a:cubicBezTo>
                  <a:close/>
                </a:path>
              </a:pathLst>
            </a:custGeom>
            <a:solidFill>
              <a:srgbClr val="CBB7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70" name="Freeform 771">
              <a:extLst>
                <a:ext uri="{FF2B5EF4-FFF2-40B4-BE49-F238E27FC236}">
                  <a16:creationId xmlns:a16="http://schemas.microsoft.com/office/drawing/2014/main" id="{78B2F203-CFE0-F930-808E-3006C986F545}"/>
                </a:ext>
              </a:extLst>
            </p:cNvPr>
            <p:cNvSpPr/>
            <p:nvPr/>
          </p:nvSpPr>
          <p:spPr bwMode="auto">
            <a:xfrm>
              <a:off x="6259513" y="1217613"/>
              <a:ext cx="6350" cy="6350"/>
            </a:xfrm>
            <a:custGeom>
              <a:avLst/>
              <a:gdLst>
                <a:gd name="T0" fmla="*/ 5 w 5"/>
                <a:gd name="T1" fmla="*/ 5 h 5"/>
                <a:gd name="T2" fmla="*/ 1 w 5"/>
                <a:gd name="T3" fmla="*/ 5 h 5"/>
                <a:gd name="T4" fmla="*/ 0 w 5"/>
                <a:gd name="T5" fmla="*/ 2 h 5"/>
                <a:gd name="T6" fmla="*/ 1 w 5"/>
                <a:gd name="T7" fmla="*/ 0 h 5"/>
                <a:gd name="T8" fmla="*/ 1 w 5"/>
                <a:gd name="T9" fmla="*/ 1 h 5"/>
                <a:gd name="T10" fmla="*/ 5 w 5"/>
                <a:gd name="T11" fmla="*/ 1 h 5"/>
                <a:gd name="T12" fmla="*/ 5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5" y="5"/>
                  </a:moveTo>
                  <a:cubicBezTo>
                    <a:pt x="4" y="5"/>
                    <a:pt x="2" y="5"/>
                    <a:pt x="1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2" y="1"/>
                    <a:pt x="4" y="1"/>
                    <a:pt x="5" y="1"/>
                  </a:cubicBezTo>
                  <a:cubicBezTo>
                    <a:pt x="5" y="2"/>
                    <a:pt x="5" y="3"/>
                    <a:pt x="5" y="5"/>
                  </a:cubicBezTo>
                  <a:close/>
                </a:path>
              </a:pathLst>
            </a:custGeom>
            <a:solidFill>
              <a:srgbClr val="AB97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71" name="Freeform 772">
              <a:extLst>
                <a:ext uri="{FF2B5EF4-FFF2-40B4-BE49-F238E27FC236}">
                  <a16:creationId xmlns:a16="http://schemas.microsoft.com/office/drawing/2014/main" id="{73CD8CFC-5897-0A84-AF99-6ED36DEDE649}"/>
                </a:ext>
              </a:extLst>
            </p:cNvPr>
            <p:cNvSpPr/>
            <p:nvPr/>
          </p:nvSpPr>
          <p:spPr bwMode="auto">
            <a:xfrm>
              <a:off x="6256338" y="1217613"/>
              <a:ext cx="4762" cy="6350"/>
            </a:xfrm>
            <a:custGeom>
              <a:avLst/>
              <a:gdLst>
                <a:gd name="T0" fmla="*/ 4 w 4"/>
                <a:gd name="T1" fmla="*/ 0 h 6"/>
                <a:gd name="T2" fmla="*/ 4 w 4"/>
                <a:gd name="T3" fmla="*/ 5 h 6"/>
                <a:gd name="T4" fmla="*/ 4 w 4"/>
                <a:gd name="T5" fmla="*/ 5 h 6"/>
                <a:gd name="T6" fmla="*/ 0 w 4"/>
                <a:gd name="T7" fmla="*/ 5 h 6"/>
                <a:gd name="T8" fmla="*/ 0 w 4"/>
                <a:gd name="T9" fmla="*/ 5 h 6"/>
                <a:gd name="T10" fmla="*/ 0 w 4"/>
                <a:gd name="T11" fmla="*/ 1 h 6"/>
                <a:gd name="T12" fmla="*/ 4 w 4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cubicBezTo>
                    <a:pt x="4" y="2"/>
                    <a:pt x="4" y="3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6"/>
                    <a:pt x="1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2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655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72" name="Freeform 773">
              <a:extLst>
                <a:ext uri="{FF2B5EF4-FFF2-40B4-BE49-F238E27FC236}">
                  <a16:creationId xmlns:a16="http://schemas.microsoft.com/office/drawing/2014/main" id="{5DBEF52B-4ECE-51C6-5BD4-0547E4A5B22A}"/>
                </a:ext>
              </a:extLst>
            </p:cNvPr>
            <p:cNvSpPr/>
            <p:nvPr/>
          </p:nvSpPr>
          <p:spPr bwMode="auto">
            <a:xfrm>
              <a:off x="6256338" y="1223963"/>
              <a:ext cx="4762" cy="4763"/>
            </a:xfrm>
            <a:custGeom>
              <a:avLst/>
              <a:gdLst>
                <a:gd name="T0" fmla="*/ 0 w 4"/>
                <a:gd name="T1" fmla="*/ 0 h 4"/>
                <a:gd name="T2" fmla="*/ 4 w 4"/>
                <a:gd name="T3" fmla="*/ 0 h 4"/>
                <a:gd name="T4" fmla="*/ 4 w 4"/>
                <a:gd name="T5" fmla="*/ 4 h 4"/>
                <a:gd name="T6" fmla="*/ 0 w 4"/>
                <a:gd name="T7" fmla="*/ 4 h 4"/>
                <a:gd name="T8" fmla="*/ 0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1" y="0"/>
                    <a:pt x="3" y="0"/>
                    <a:pt x="4" y="0"/>
                  </a:cubicBezTo>
                  <a:cubicBezTo>
                    <a:pt x="4" y="1"/>
                    <a:pt x="4" y="2"/>
                    <a:pt x="4" y="4"/>
                  </a:cubicBezTo>
                  <a:cubicBezTo>
                    <a:pt x="3" y="4"/>
                    <a:pt x="1" y="4"/>
                    <a:pt x="0" y="4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AF9E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</p:grpSp>
      <p:grpSp>
        <p:nvGrpSpPr>
          <p:cNvPr id="773" name="Grupo 1313">
            <a:extLst>
              <a:ext uri="{FF2B5EF4-FFF2-40B4-BE49-F238E27FC236}">
                <a16:creationId xmlns:a16="http://schemas.microsoft.com/office/drawing/2014/main" id="{1EA0E2ED-E250-B023-7CEB-89F6B26421C5}"/>
              </a:ext>
            </a:extLst>
          </p:cNvPr>
          <p:cNvGrpSpPr/>
          <p:nvPr/>
        </p:nvGrpSpPr>
        <p:grpSpPr>
          <a:xfrm rot="20560824">
            <a:off x="2229922" y="3889807"/>
            <a:ext cx="1019165" cy="297667"/>
            <a:chOff x="1408113" y="2892425"/>
            <a:chExt cx="820738" cy="239713"/>
          </a:xfrm>
        </p:grpSpPr>
        <p:sp>
          <p:nvSpPr>
            <p:cNvPr id="774" name="Freeform 777">
              <a:extLst>
                <a:ext uri="{FF2B5EF4-FFF2-40B4-BE49-F238E27FC236}">
                  <a16:creationId xmlns:a16="http://schemas.microsoft.com/office/drawing/2014/main" id="{6A427F24-392F-50AB-E69D-2367DB045B54}"/>
                </a:ext>
              </a:extLst>
            </p:cNvPr>
            <p:cNvSpPr/>
            <p:nvPr/>
          </p:nvSpPr>
          <p:spPr bwMode="auto">
            <a:xfrm>
              <a:off x="1617663" y="2995613"/>
              <a:ext cx="292100" cy="95250"/>
            </a:xfrm>
            <a:custGeom>
              <a:avLst/>
              <a:gdLst>
                <a:gd name="T0" fmla="*/ 138 w 230"/>
                <a:gd name="T1" fmla="*/ 57 h 75"/>
                <a:gd name="T2" fmla="*/ 122 w 230"/>
                <a:gd name="T3" fmla="*/ 62 h 75"/>
                <a:gd name="T4" fmla="*/ 103 w 230"/>
                <a:gd name="T5" fmla="*/ 69 h 75"/>
                <a:gd name="T6" fmla="*/ 79 w 230"/>
                <a:gd name="T7" fmla="*/ 74 h 75"/>
                <a:gd name="T8" fmla="*/ 58 w 230"/>
                <a:gd name="T9" fmla="*/ 70 h 75"/>
                <a:gd name="T10" fmla="*/ 31 w 230"/>
                <a:gd name="T11" fmla="*/ 62 h 75"/>
                <a:gd name="T12" fmla="*/ 9 w 230"/>
                <a:gd name="T13" fmla="*/ 56 h 75"/>
                <a:gd name="T14" fmla="*/ 3 w 230"/>
                <a:gd name="T15" fmla="*/ 45 h 75"/>
                <a:gd name="T16" fmla="*/ 20 w 230"/>
                <a:gd name="T17" fmla="*/ 41 h 75"/>
                <a:gd name="T18" fmla="*/ 25 w 230"/>
                <a:gd name="T19" fmla="*/ 43 h 75"/>
                <a:gd name="T20" fmla="*/ 30 w 230"/>
                <a:gd name="T21" fmla="*/ 44 h 75"/>
                <a:gd name="T22" fmla="*/ 25 w 230"/>
                <a:gd name="T23" fmla="*/ 40 h 75"/>
                <a:gd name="T24" fmla="*/ 39 w 230"/>
                <a:gd name="T25" fmla="*/ 34 h 75"/>
                <a:gd name="T26" fmla="*/ 56 w 230"/>
                <a:gd name="T27" fmla="*/ 38 h 75"/>
                <a:gd name="T28" fmla="*/ 62 w 230"/>
                <a:gd name="T29" fmla="*/ 30 h 75"/>
                <a:gd name="T30" fmla="*/ 67 w 230"/>
                <a:gd name="T31" fmla="*/ 24 h 75"/>
                <a:gd name="T32" fmla="*/ 89 w 230"/>
                <a:gd name="T33" fmla="*/ 19 h 75"/>
                <a:gd name="T34" fmla="*/ 97 w 230"/>
                <a:gd name="T35" fmla="*/ 17 h 75"/>
                <a:gd name="T36" fmla="*/ 104 w 230"/>
                <a:gd name="T37" fmla="*/ 16 h 75"/>
                <a:gd name="T38" fmla="*/ 114 w 230"/>
                <a:gd name="T39" fmla="*/ 9 h 75"/>
                <a:gd name="T40" fmla="*/ 119 w 230"/>
                <a:gd name="T41" fmla="*/ 8 h 75"/>
                <a:gd name="T42" fmla="*/ 136 w 230"/>
                <a:gd name="T43" fmla="*/ 6 h 75"/>
                <a:gd name="T44" fmla="*/ 152 w 230"/>
                <a:gd name="T45" fmla="*/ 1 h 75"/>
                <a:gd name="T46" fmla="*/ 177 w 230"/>
                <a:gd name="T47" fmla="*/ 1 h 75"/>
                <a:gd name="T48" fmla="*/ 183 w 230"/>
                <a:gd name="T49" fmla="*/ 3 h 75"/>
                <a:gd name="T50" fmla="*/ 218 w 230"/>
                <a:gd name="T51" fmla="*/ 20 h 75"/>
                <a:gd name="T52" fmla="*/ 227 w 230"/>
                <a:gd name="T53" fmla="*/ 34 h 75"/>
                <a:gd name="T54" fmla="*/ 226 w 230"/>
                <a:gd name="T55" fmla="*/ 34 h 75"/>
                <a:gd name="T56" fmla="*/ 199 w 230"/>
                <a:gd name="T57" fmla="*/ 39 h 75"/>
                <a:gd name="T58" fmla="*/ 182 w 230"/>
                <a:gd name="T59" fmla="*/ 43 h 75"/>
                <a:gd name="T60" fmla="*/ 157 w 230"/>
                <a:gd name="T61" fmla="*/ 48 h 75"/>
                <a:gd name="T62" fmla="*/ 138 w 230"/>
                <a:gd name="T63" fmla="*/ 5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0" h="75">
                  <a:moveTo>
                    <a:pt x="138" y="57"/>
                  </a:moveTo>
                  <a:cubicBezTo>
                    <a:pt x="134" y="62"/>
                    <a:pt x="128" y="63"/>
                    <a:pt x="122" y="62"/>
                  </a:cubicBezTo>
                  <a:cubicBezTo>
                    <a:pt x="117" y="66"/>
                    <a:pt x="107" y="60"/>
                    <a:pt x="103" y="69"/>
                  </a:cubicBezTo>
                  <a:cubicBezTo>
                    <a:pt x="95" y="71"/>
                    <a:pt x="87" y="72"/>
                    <a:pt x="79" y="74"/>
                  </a:cubicBezTo>
                  <a:cubicBezTo>
                    <a:pt x="72" y="72"/>
                    <a:pt x="65" y="73"/>
                    <a:pt x="58" y="70"/>
                  </a:cubicBezTo>
                  <a:cubicBezTo>
                    <a:pt x="49" y="67"/>
                    <a:pt x="37" y="75"/>
                    <a:pt x="31" y="62"/>
                  </a:cubicBezTo>
                  <a:cubicBezTo>
                    <a:pt x="24" y="59"/>
                    <a:pt x="16" y="59"/>
                    <a:pt x="9" y="56"/>
                  </a:cubicBezTo>
                  <a:cubicBezTo>
                    <a:pt x="5" y="53"/>
                    <a:pt x="0" y="51"/>
                    <a:pt x="3" y="45"/>
                  </a:cubicBezTo>
                  <a:cubicBezTo>
                    <a:pt x="8" y="41"/>
                    <a:pt x="14" y="41"/>
                    <a:pt x="20" y="41"/>
                  </a:cubicBezTo>
                  <a:cubicBezTo>
                    <a:pt x="22" y="42"/>
                    <a:pt x="23" y="42"/>
                    <a:pt x="25" y="43"/>
                  </a:cubicBezTo>
                  <a:cubicBezTo>
                    <a:pt x="27" y="43"/>
                    <a:pt x="28" y="45"/>
                    <a:pt x="30" y="44"/>
                  </a:cubicBezTo>
                  <a:cubicBezTo>
                    <a:pt x="28" y="43"/>
                    <a:pt x="26" y="43"/>
                    <a:pt x="25" y="40"/>
                  </a:cubicBezTo>
                  <a:cubicBezTo>
                    <a:pt x="28" y="33"/>
                    <a:pt x="34" y="34"/>
                    <a:pt x="39" y="34"/>
                  </a:cubicBezTo>
                  <a:cubicBezTo>
                    <a:pt x="45" y="35"/>
                    <a:pt x="50" y="39"/>
                    <a:pt x="56" y="38"/>
                  </a:cubicBezTo>
                  <a:cubicBezTo>
                    <a:pt x="59" y="36"/>
                    <a:pt x="61" y="33"/>
                    <a:pt x="62" y="30"/>
                  </a:cubicBezTo>
                  <a:cubicBezTo>
                    <a:pt x="63" y="28"/>
                    <a:pt x="65" y="26"/>
                    <a:pt x="67" y="24"/>
                  </a:cubicBezTo>
                  <a:cubicBezTo>
                    <a:pt x="74" y="20"/>
                    <a:pt x="83" y="27"/>
                    <a:pt x="89" y="19"/>
                  </a:cubicBezTo>
                  <a:cubicBezTo>
                    <a:pt x="92" y="18"/>
                    <a:pt x="94" y="18"/>
                    <a:pt x="97" y="17"/>
                  </a:cubicBezTo>
                  <a:cubicBezTo>
                    <a:pt x="99" y="17"/>
                    <a:pt x="102" y="17"/>
                    <a:pt x="104" y="16"/>
                  </a:cubicBezTo>
                  <a:cubicBezTo>
                    <a:pt x="108" y="15"/>
                    <a:pt x="110" y="11"/>
                    <a:pt x="114" y="9"/>
                  </a:cubicBezTo>
                  <a:cubicBezTo>
                    <a:pt x="115" y="8"/>
                    <a:pt x="117" y="8"/>
                    <a:pt x="119" y="8"/>
                  </a:cubicBezTo>
                  <a:cubicBezTo>
                    <a:pt x="125" y="9"/>
                    <a:pt x="130" y="9"/>
                    <a:pt x="136" y="6"/>
                  </a:cubicBezTo>
                  <a:cubicBezTo>
                    <a:pt x="141" y="4"/>
                    <a:pt x="147" y="2"/>
                    <a:pt x="152" y="1"/>
                  </a:cubicBezTo>
                  <a:cubicBezTo>
                    <a:pt x="160" y="0"/>
                    <a:pt x="169" y="0"/>
                    <a:pt x="177" y="1"/>
                  </a:cubicBezTo>
                  <a:cubicBezTo>
                    <a:pt x="179" y="2"/>
                    <a:pt x="181" y="2"/>
                    <a:pt x="183" y="3"/>
                  </a:cubicBezTo>
                  <a:cubicBezTo>
                    <a:pt x="194" y="9"/>
                    <a:pt x="206" y="14"/>
                    <a:pt x="218" y="20"/>
                  </a:cubicBezTo>
                  <a:cubicBezTo>
                    <a:pt x="224" y="23"/>
                    <a:pt x="230" y="25"/>
                    <a:pt x="227" y="34"/>
                  </a:cubicBezTo>
                  <a:cubicBezTo>
                    <a:pt x="226" y="34"/>
                    <a:pt x="226" y="34"/>
                    <a:pt x="226" y="34"/>
                  </a:cubicBezTo>
                  <a:cubicBezTo>
                    <a:pt x="217" y="37"/>
                    <a:pt x="208" y="36"/>
                    <a:pt x="199" y="39"/>
                  </a:cubicBezTo>
                  <a:cubicBezTo>
                    <a:pt x="193" y="39"/>
                    <a:pt x="188" y="41"/>
                    <a:pt x="182" y="43"/>
                  </a:cubicBezTo>
                  <a:cubicBezTo>
                    <a:pt x="174" y="48"/>
                    <a:pt x="166" y="48"/>
                    <a:pt x="157" y="48"/>
                  </a:cubicBezTo>
                  <a:cubicBezTo>
                    <a:pt x="147" y="43"/>
                    <a:pt x="145" y="54"/>
                    <a:pt x="138" y="57"/>
                  </a:cubicBezTo>
                  <a:close/>
                </a:path>
              </a:pathLst>
            </a:custGeom>
            <a:solidFill>
              <a:srgbClr val="C1B0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75" name="Freeform 778">
              <a:extLst>
                <a:ext uri="{FF2B5EF4-FFF2-40B4-BE49-F238E27FC236}">
                  <a16:creationId xmlns:a16="http://schemas.microsoft.com/office/drawing/2014/main" id="{F8518892-ADEB-55AA-4F5F-838A10745BD5}"/>
                </a:ext>
              </a:extLst>
            </p:cNvPr>
            <p:cNvSpPr/>
            <p:nvPr/>
          </p:nvSpPr>
          <p:spPr bwMode="auto">
            <a:xfrm>
              <a:off x="1989138" y="2938463"/>
              <a:ext cx="117475" cy="66675"/>
            </a:xfrm>
            <a:custGeom>
              <a:avLst/>
              <a:gdLst>
                <a:gd name="T0" fmla="*/ 86 w 92"/>
                <a:gd name="T1" fmla="*/ 41 h 52"/>
                <a:gd name="T2" fmla="*/ 55 w 92"/>
                <a:gd name="T3" fmla="*/ 50 h 52"/>
                <a:gd name="T4" fmla="*/ 46 w 92"/>
                <a:gd name="T5" fmla="*/ 52 h 52"/>
                <a:gd name="T6" fmla="*/ 16 w 92"/>
                <a:gd name="T7" fmla="*/ 36 h 52"/>
                <a:gd name="T8" fmla="*/ 0 w 92"/>
                <a:gd name="T9" fmla="*/ 20 h 52"/>
                <a:gd name="T10" fmla="*/ 10 w 92"/>
                <a:gd name="T11" fmla="*/ 10 h 52"/>
                <a:gd name="T12" fmla="*/ 36 w 92"/>
                <a:gd name="T13" fmla="*/ 8 h 52"/>
                <a:gd name="T14" fmla="*/ 53 w 92"/>
                <a:gd name="T15" fmla="*/ 0 h 52"/>
                <a:gd name="T16" fmla="*/ 58 w 92"/>
                <a:gd name="T17" fmla="*/ 1 h 52"/>
                <a:gd name="T18" fmla="*/ 63 w 92"/>
                <a:gd name="T19" fmla="*/ 10 h 52"/>
                <a:gd name="T20" fmla="*/ 89 w 92"/>
                <a:gd name="T21" fmla="*/ 32 h 52"/>
                <a:gd name="T22" fmla="*/ 86 w 92"/>
                <a:gd name="T23" fmla="*/ 4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2" h="52">
                  <a:moveTo>
                    <a:pt x="86" y="41"/>
                  </a:moveTo>
                  <a:cubicBezTo>
                    <a:pt x="76" y="47"/>
                    <a:pt x="66" y="51"/>
                    <a:pt x="55" y="50"/>
                  </a:cubicBezTo>
                  <a:cubicBezTo>
                    <a:pt x="52" y="51"/>
                    <a:pt x="49" y="52"/>
                    <a:pt x="46" y="52"/>
                  </a:cubicBezTo>
                  <a:cubicBezTo>
                    <a:pt x="35" y="48"/>
                    <a:pt x="26" y="42"/>
                    <a:pt x="16" y="36"/>
                  </a:cubicBezTo>
                  <a:cubicBezTo>
                    <a:pt x="10" y="31"/>
                    <a:pt x="2" y="29"/>
                    <a:pt x="0" y="20"/>
                  </a:cubicBezTo>
                  <a:cubicBezTo>
                    <a:pt x="1" y="15"/>
                    <a:pt x="6" y="12"/>
                    <a:pt x="10" y="10"/>
                  </a:cubicBezTo>
                  <a:cubicBezTo>
                    <a:pt x="19" y="8"/>
                    <a:pt x="28" y="9"/>
                    <a:pt x="36" y="8"/>
                  </a:cubicBezTo>
                  <a:cubicBezTo>
                    <a:pt x="43" y="9"/>
                    <a:pt x="47" y="3"/>
                    <a:pt x="53" y="0"/>
                  </a:cubicBezTo>
                  <a:cubicBezTo>
                    <a:pt x="54" y="0"/>
                    <a:pt x="56" y="0"/>
                    <a:pt x="58" y="1"/>
                  </a:cubicBezTo>
                  <a:cubicBezTo>
                    <a:pt x="61" y="3"/>
                    <a:pt x="63" y="6"/>
                    <a:pt x="63" y="10"/>
                  </a:cubicBezTo>
                  <a:cubicBezTo>
                    <a:pt x="62" y="28"/>
                    <a:pt x="81" y="24"/>
                    <a:pt x="89" y="32"/>
                  </a:cubicBezTo>
                  <a:cubicBezTo>
                    <a:pt x="92" y="37"/>
                    <a:pt x="89" y="39"/>
                    <a:pt x="86" y="41"/>
                  </a:cubicBezTo>
                  <a:close/>
                </a:path>
              </a:pathLst>
            </a:custGeom>
            <a:solidFill>
              <a:srgbClr val="C0AE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76" name="Freeform 779">
              <a:extLst>
                <a:ext uri="{FF2B5EF4-FFF2-40B4-BE49-F238E27FC236}">
                  <a16:creationId xmlns:a16="http://schemas.microsoft.com/office/drawing/2014/main" id="{CD94D766-7D68-78D5-947D-F6FE9CDAB4E9}"/>
                </a:ext>
              </a:extLst>
            </p:cNvPr>
            <p:cNvSpPr/>
            <p:nvPr/>
          </p:nvSpPr>
          <p:spPr bwMode="auto">
            <a:xfrm>
              <a:off x="1465263" y="3021013"/>
              <a:ext cx="206375" cy="82550"/>
            </a:xfrm>
            <a:custGeom>
              <a:avLst/>
              <a:gdLst>
                <a:gd name="T0" fmla="*/ 54 w 163"/>
                <a:gd name="T1" fmla="*/ 49 h 64"/>
                <a:gd name="T2" fmla="*/ 52 w 163"/>
                <a:gd name="T3" fmla="*/ 49 h 64"/>
                <a:gd name="T4" fmla="*/ 51 w 163"/>
                <a:gd name="T5" fmla="*/ 49 h 64"/>
                <a:gd name="T6" fmla="*/ 27 w 163"/>
                <a:gd name="T7" fmla="*/ 58 h 64"/>
                <a:gd name="T8" fmla="*/ 7 w 163"/>
                <a:gd name="T9" fmla="*/ 64 h 64"/>
                <a:gd name="T10" fmla="*/ 2 w 163"/>
                <a:gd name="T11" fmla="*/ 62 h 64"/>
                <a:gd name="T12" fmla="*/ 15 w 163"/>
                <a:gd name="T13" fmla="*/ 44 h 64"/>
                <a:gd name="T14" fmla="*/ 14 w 163"/>
                <a:gd name="T15" fmla="*/ 45 h 64"/>
                <a:gd name="T16" fmla="*/ 34 w 163"/>
                <a:gd name="T17" fmla="*/ 32 h 64"/>
                <a:gd name="T18" fmla="*/ 39 w 163"/>
                <a:gd name="T19" fmla="*/ 29 h 64"/>
                <a:gd name="T20" fmla="*/ 59 w 163"/>
                <a:gd name="T21" fmla="*/ 26 h 64"/>
                <a:gd name="T22" fmla="*/ 79 w 163"/>
                <a:gd name="T23" fmla="*/ 18 h 64"/>
                <a:gd name="T24" fmla="*/ 106 w 163"/>
                <a:gd name="T25" fmla="*/ 9 h 64"/>
                <a:gd name="T26" fmla="*/ 129 w 163"/>
                <a:gd name="T27" fmla="*/ 4 h 64"/>
                <a:gd name="T28" fmla="*/ 153 w 163"/>
                <a:gd name="T29" fmla="*/ 0 h 64"/>
                <a:gd name="T30" fmla="*/ 161 w 163"/>
                <a:gd name="T31" fmla="*/ 3 h 64"/>
                <a:gd name="T32" fmla="*/ 163 w 163"/>
                <a:gd name="T33" fmla="*/ 9 h 64"/>
                <a:gd name="T34" fmla="*/ 139 w 163"/>
                <a:gd name="T35" fmla="*/ 21 h 64"/>
                <a:gd name="T36" fmla="*/ 116 w 163"/>
                <a:gd name="T37" fmla="*/ 29 h 64"/>
                <a:gd name="T38" fmla="*/ 111 w 163"/>
                <a:gd name="T39" fmla="*/ 31 h 64"/>
                <a:gd name="T40" fmla="*/ 90 w 163"/>
                <a:gd name="T41" fmla="*/ 36 h 64"/>
                <a:gd name="T42" fmla="*/ 73 w 163"/>
                <a:gd name="T43" fmla="*/ 40 h 64"/>
                <a:gd name="T44" fmla="*/ 54 w 163"/>
                <a:gd name="T45" fmla="*/ 4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3" h="64">
                  <a:moveTo>
                    <a:pt x="54" y="49"/>
                  </a:moveTo>
                  <a:cubicBezTo>
                    <a:pt x="52" y="49"/>
                    <a:pt x="52" y="49"/>
                    <a:pt x="52" y="49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43" y="52"/>
                    <a:pt x="35" y="55"/>
                    <a:pt x="27" y="58"/>
                  </a:cubicBezTo>
                  <a:cubicBezTo>
                    <a:pt x="20" y="61"/>
                    <a:pt x="14" y="64"/>
                    <a:pt x="7" y="64"/>
                  </a:cubicBezTo>
                  <a:cubicBezTo>
                    <a:pt x="5" y="64"/>
                    <a:pt x="4" y="63"/>
                    <a:pt x="2" y="62"/>
                  </a:cubicBezTo>
                  <a:cubicBezTo>
                    <a:pt x="0" y="51"/>
                    <a:pt x="11" y="50"/>
                    <a:pt x="15" y="44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9" y="38"/>
                    <a:pt x="28" y="36"/>
                    <a:pt x="34" y="32"/>
                  </a:cubicBezTo>
                  <a:cubicBezTo>
                    <a:pt x="35" y="29"/>
                    <a:pt x="36" y="28"/>
                    <a:pt x="39" y="29"/>
                  </a:cubicBezTo>
                  <a:cubicBezTo>
                    <a:pt x="46" y="31"/>
                    <a:pt x="52" y="26"/>
                    <a:pt x="59" y="26"/>
                  </a:cubicBezTo>
                  <a:cubicBezTo>
                    <a:pt x="65" y="22"/>
                    <a:pt x="73" y="23"/>
                    <a:pt x="79" y="18"/>
                  </a:cubicBezTo>
                  <a:cubicBezTo>
                    <a:pt x="87" y="12"/>
                    <a:pt x="97" y="12"/>
                    <a:pt x="106" y="9"/>
                  </a:cubicBezTo>
                  <a:cubicBezTo>
                    <a:pt x="114" y="8"/>
                    <a:pt x="122" y="6"/>
                    <a:pt x="129" y="4"/>
                  </a:cubicBezTo>
                  <a:cubicBezTo>
                    <a:pt x="137" y="4"/>
                    <a:pt x="145" y="0"/>
                    <a:pt x="153" y="0"/>
                  </a:cubicBezTo>
                  <a:cubicBezTo>
                    <a:pt x="156" y="1"/>
                    <a:pt x="159" y="2"/>
                    <a:pt x="161" y="3"/>
                  </a:cubicBezTo>
                  <a:cubicBezTo>
                    <a:pt x="163" y="5"/>
                    <a:pt x="163" y="7"/>
                    <a:pt x="163" y="9"/>
                  </a:cubicBezTo>
                  <a:cubicBezTo>
                    <a:pt x="157" y="16"/>
                    <a:pt x="145" y="13"/>
                    <a:pt x="139" y="21"/>
                  </a:cubicBezTo>
                  <a:cubicBezTo>
                    <a:pt x="130" y="21"/>
                    <a:pt x="121" y="19"/>
                    <a:pt x="116" y="29"/>
                  </a:cubicBezTo>
                  <a:cubicBezTo>
                    <a:pt x="114" y="30"/>
                    <a:pt x="113" y="31"/>
                    <a:pt x="111" y="31"/>
                  </a:cubicBezTo>
                  <a:cubicBezTo>
                    <a:pt x="104" y="32"/>
                    <a:pt x="97" y="33"/>
                    <a:pt x="90" y="36"/>
                  </a:cubicBezTo>
                  <a:cubicBezTo>
                    <a:pt x="84" y="37"/>
                    <a:pt x="78" y="37"/>
                    <a:pt x="73" y="40"/>
                  </a:cubicBezTo>
                  <a:cubicBezTo>
                    <a:pt x="67" y="43"/>
                    <a:pt x="60" y="45"/>
                    <a:pt x="54" y="49"/>
                  </a:cubicBezTo>
                  <a:close/>
                </a:path>
              </a:pathLst>
            </a:custGeom>
            <a:solidFill>
              <a:srgbClr val="D6BA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77" name="Freeform 780">
              <a:extLst>
                <a:ext uri="{FF2B5EF4-FFF2-40B4-BE49-F238E27FC236}">
                  <a16:creationId xmlns:a16="http://schemas.microsoft.com/office/drawing/2014/main" id="{3FBF1401-F822-94BE-8B77-B42BBB160FFE}"/>
                </a:ext>
              </a:extLst>
            </p:cNvPr>
            <p:cNvSpPr/>
            <p:nvPr/>
          </p:nvSpPr>
          <p:spPr bwMode="auto">
            <a:xfrm>
              <a:off x="1849438" y="2971800"/>
              <a:ext cx="101600" cy="66675"/>
            </a:xfrm>
            <a:custGeom>
              <a:avLst/>
              <a:gdLst>
                <a:gd name="T0" fmla="*/ 45 w 81"/>
                <a:gd name="T1" fmla="*/ 52 h 52"/>
                <a:gd name="T2" fmla="*/ 11 w 81"/>
                <a:gd name="T3" fmla="*/ 32 h 52"/>
                <a:gd name="T4" fmla="*/ 0 w 81"/>
                <a:gd name="T5" fmla="*/ 25 h 52"/>
                <a:gd name="T6" fmla="*/ 6 w 81"/>
                <a:gd name="T7" fmla="*/ 20 h 52"/>
                <a:gd name="T8" fmla="*/ 14 w 81"/>
                <a:gd name="T9" fmla="*/ 15 h 52"/>
                <a:gd name="T10" fmla="*/ 35 w 81"/>
                <a:gd name="T11" fmla="*/ 6 h 52"/>
                <a:gd name="T12" fmla="*/ 49 w 81"/>
                <a:gd name="T13" fmla="*/ 1 h 52"/>
                <a:gd name="T14" fmla="*/ 62 w 81"/>
                <a:gd name="T15" fmla="*/ 3 h 52"/>
                <a:gd name="T16" fmla="*/ 70 w 81"/>
                <a:gd name="T17" fmla="*/ 9 h 52"/>
                <a:gd name="T18" fmla="*/ 74 w 81"/>
                <a:gd name="T19" fmla="*/ 13 h 52"/>
                <a:gd name="T20" fmla="*/ 63 w 81"/>
                <a:gd name="T21" fmla="*/ 27 h 52"/>
                <a:gd name="T22" fmla="*/ 81 w 81"/>
                <a:gd name="T23" fmla="*/ 42 h 52"/>
                <a:gd name="T24" fmla="*/ 56 w 81"/>
                <a:gd name="T25" fmla="*/ 48 h 52"/>
                <a:gd name="T26" fmla="*/ 45 w 81"/>
                <a:gd name="T2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1" h="52">
                  <a:moveTo>
                    <a:pt x="45" y="52"/>
                  </a:moveTo>
                  <a:cubicBezTo>
                    <a:pt x="37" y="41"/>
                    <a:pt x="23" y="38"/>
                    <a:pt x="11" y="32"/>
                  </a:cubicBezTo>
                  <a:cubicBezTo>
                    <a:pt x="7" y="30"/>
                    <a:pt x="3" y="29"/>
                    <a:pt x="0" y="25"/>
                  </a:cubicBezTo>
                  <a:cubicBezTo>
                    <a:pt x="1" y="22"/>
                    <a:pt x="3" y="21"/>
                    <a:pt x="6" y="20"/>
                  </a:cubicBezTo>
                  <a:cubicBezTo>
                    <a:pt x="9" y="19"/>
                    <a:pt x="12" y="18"/>
                    <a:pt x="14" y="15"/>
                  </a:cubicBezTo>
                  <a:cubicBezTo>
                    <a:pt x="19" y="6"/>
                    <a:pt x="26" y="3"/>
                    <a:pt x="35" y="6"/>
                  </a:cubicBezTo>
                  <a:cubicBezTo>
                    <a:pt x="41" y="7"/>
                    <a:pt x="45" y="3"/>
                    <a:pt x="49" y="1"/>
                  </a:cubicBezTo>
                  <a:cubicBezTo>
                    <a:pt x="54" y="0"/>
                    <a:pt x="58" y="1"/>
                    <a:pt x="62" y="3"/>
                  </a:cubicBezTo>
                  <a:cubicBezTo>
                    <a:pt x="64" y="5"/>
                    <a:pt x="67" y="7"/>
                    <a:pt x="70" y="9"/>
                  </a:cubicBezTo>
                  <a:cubicBezTo>
                    <a:pt x="72" y="10"/>
                    <a:pt x="73" y="11"/>
                    <a:pt x="74" y="13"/>
                  </a:cubicBezTo>
                  <a:cubicBezTo>
                    <a:pt x="74" y="21"/>
                    <a:pt x="69" y="25"/>
                    <a:pt x="63" y="27"/>
                  </a:cubicBezTo>
                  <a:cubicBezTo>
                    <a:pt x="68" y="35"/>
                    <a:pt x="79" y="33"/>
                    <a:pt x="81" y="42"/>
                  </a:cubicBezTo>
                  <a:cubicBezTo>
                    <a:pt x="73" y="48"/>
                    <a:pt x="64" y="47"/>
                    <a:pt x="56" y="48"/>
                  </a:cubicBezTo>
                  <a:cubicBezTo>
                    <a:pt x="52" y="49"/>
                    <a:pt x="49" y="51"/>
                    <a:pt x="45" y="52"/>
                  </a:cubicBezTo>
                  <a:close/>
                </a:path>
              </a:pathLst>
            </a:custGeom>
            <a:solidFill>
              <a:srgbClr val="D1BF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78" name="Freeform 781">
              <a:extLst>
                <a:ext uri="{FF2B5EF4-FFF2-40B4-BE49-F238E27FC236}">
                  <a16:creationId xmlns:a16="http://schemas.microsoft.com/office/drawing/2014/main" id="{458C2297-AE60-0190-1CC4-EAD0484348EF}"/>
                </a:ext>
              </a:extLst>
            </p:cNvPr>
            <p:cNvSpPr/>
            <p:nvPr/>
          </p:nvSpPr>
          <p:spPr bwMode="auto">
            <a:xfrm>
              <a:off x="2052638" y="2916238"/>
              <a:ext cx="146050" cy="66675"/>
            </a:xfrm>
            <a:custGeom>
              <a:avLst/>
              <a:gdLst>
                <a:gd name="T0" fmla="*/ 39 w 116"/>
                <a:gd name="T1" fmla="*/ 51 h 52"/>
                <a:gd name="T2" fmla="*/ 12 w 116"/>
                <a:gd name="T3" fmla="*/ 41 h 52"/>
                <a:gd name="T4" fmla="*/ 12 w 116"/>
                <a:gd name="T5" fmla="*/ 26 h 52"/>
                <a:gd name="T6" fmla="*/ 23 w 116"/>
                <a:gd name="T7" fmla="*/ 24 h 52"/>
                <a:gd name="T8" fmla="*/ 32 w 116"/>
                <a:gd name="T9" fmla="*/ 25 h 52"/>
                <a:gd name="T10" fmla="*/ 62 w 116"/>
                <a:gd name="T11" fmla="*/ 26 h 52"/>
                <a:gd name="T12" fmla="*/ 66 w 116"/>
                <a:gd name="T13" fmla="*/ 25 h 52"/>
                <a:gd name="T14" fmla="*/ 65 w 116"/>
                <a:gd name="T15" fmla="*/ 25 h 52"/>
                <a:gd name="T16" fmla="*/ 51 w 116"/>
                <a:gd name="T17" fmla="*/ 25 h 52"/>
                <a:gd name="T18" fmla="*/ 47 w 116"/>
                <a:gd name="T19" fmla="*/ 15 h 52"/>
                <a:gd name="T20" fmla="*/ 72 w 116"/>
                <a:gd name="T21" fmla="*/ 11 h 52"/>
                <a:gd name="T22" fmla="*/ 97 w 116"/>
                <a:gd name="T23" fmla="*/ 6 h 52"/>
                <a:gd name="T24" fmla="*/ 103 w 116"/>
                <a:gd name="T25" fmla="*/ 4 h 52"/>
                <a:gd name="T26" fmla="*/ 116 w 116"/>
                <a:gd name="T27" fmla="*/ 11 h 52"/>
                <a:gd name="T28" fmla="*/ 97 w 116"/>
                <a:gd name="T29" fmla="*/ 27 h 52"/>
                <a:gd name="T30" fmla="*/ 82 w 116"/>
                <a:gd name="T31" fmla="*/ 36 h 52"/>
                <a:gd name="T32" fmla="*/ 68 w 116"/>
                <a:gd name="T33" fmla="*/ 43 h 52"/>
                <a:gd name="T34" fmla="*/ 63 w 116"/>
                <a:gd name="T35" fmla="*/ 47 h 52"/>
                <a:gd name="T36" fmla="*/ 39 w 116"/>
                <a:gd name="T37" fmla="*/ 5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5" h="52">
                  <a:moveTo>
                    <a:pt x="39" y="51"/>
                  </a:moveTo>
                  <a:cubicBezTo>
                    <a:pt x="29" y="52"/>
                    <a:pt x="21" y="44"/>
                    <a:pt x="12" y="41"/>
                  </a:cubicBezTo>
                  <a:cubicBezTo>
                    <a:pt x="0" y="35"/>
                    <a:pt x="10" y="31"/>
                    <a:pt x="12" y="26"/>
                  </a:cubicBezTo>
                  <a:cubicBezTo>
                    <a:pt x="15" y="23"/>
                    <a:pt x="19" y="23"/>
                    <a:pt x="23" y="24"/>
                  </a:cubicBezTo>
                  <a:cubicBezTo>
                    <a:pt x="26" y="24"/>
                    <a:pt x="29" y="25"/>
                    <a:pt x="32" y="25"/>
                  </a:cubicBezTo>
                  <a:cubicBezTo>
                    <a:pt x="42" y="25"/>
                    <a:pt x="52" y="28"/>
                    <a:pt x="62" y="26"/>
                  </a:cubicBezTo>
                  <a:cubicBezTo>
                    <a:pt x="63" y="25"/>
                    <a:pt x="65" y="26"/>
                    <a:pt x="66" y="25"/>
                  </a:cubicBezTo>
                  <a:cubicBezTo>
                    <a:pt x="67" y="24"/>
                    <a:pt x="67" y="24"/>
                    <a:pt x="65" y="25"/>
                  </a:cubicBezTo>
                  <a:cubicBezTo>
                    <a:pt x="60" y="26"/>
                    <a:pt x="55" y="27"/>
                    <a:pt x="51" y="25"/>
                  </a:cubicBezTo>
                  <a:cubicBezTo>
                    <a:pt x="47" y="23"/>
                    <a:pt x="45" y="20"/>
                    <a:pt x="47" y="15"/>
                  </a:cubicBezTo>
                  <a:cubicBezTo>
                    <a:pt x="55" y="11"/>
                    <a:pt x="64" y="14"/>
                    <a:pt x="72" y="11"/>
                  </a:cubicBezTo>
                  <a:cubicBezTo>
                    <a:pt x="80" y="9"/>
                    <a:pt x="89" y="12"/>
                    <a:pt x="97" y="6"/>
                  </a:cubicBezTo>
                  <a:cubicBezTo>
                    <a:pt x="99" y="5"/>
                    <a:pt x="101" y="4"/>
                    <a:pt x="103" y="4"/>
                  </a:cubicBezTo>
                  <a:cubicBezTo>
                    <a:pt x="108" y="4"/>
                    <a:pt x="116" y="0"/>
                    <a:pt x="116" y="11"/>
                  </a:cubicBezTo>
                  <a:cubicBezTo>
                    <a:pt x="112" y="20"/>
                    <a:pt x="104" y="22"/>
                    <a:pt x="97" y="27"/>
                  </a:cubicBezTo>
                  <a:cubicBezTo>
                    <a:pt x="91" y="29"/>
                    <a:pt x="87" y="34"/>
                    <a:pt x="82" y="36"/>
                  </a:cubicBezTo>
                  <a:cubicBezTo>
                    <a:pt x="77" y="39"/>
                    <a:pt x="73" y="41"/>
                    <a:pt x="68" y="43"/>
                  </a:cubicBezTo>
                  <a:cubicBezTo>
                    <a:pt x="66" y="44"/>
                    <a:pt x="65" y="46"/>
                    <a:pt x="63" y="47"/>
                  </a:cubicBezTo>
                  <a:cubicBezTo>
                    <a:pt x="55" y="46"/>
                    <a:pt x="47" y="47"/>
                    <a:pt x="39" y="51"/>
                  </a:cubicBezTo>
                  <a:close/>
                </a:path>
              </a:pathLst>
            </a:custGeom>
            <a:solidFill>
              <a:srgbClr val="D7C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79" name="Freeform 782">
              <a:extLst>
                <a:ext uri="{FF2B5EF4-FFF2-40B4-BE49-F238E27FC236}">
                  <a16:creationId xmlns:a16="http://schemas.microsoft.com/office/drawing/2014/main" id="{E89DF38A-5AD5-D2B1-8087-C48EA1E66FEE}"/>
                </a:ext>
              </a:extLst>
            </p:cNvPr>
            <p:cNvSpPr/>
            <p:nvPr/>
          </p:nvSpPr>
          <p:spPr bwMode="auto">
            <a:xfrm>
              <a:off x="1576388" y="2927350"/>
              <a:ext cx="120650" cy="114300"/>
            </a:xfrm>
            <a:custGeom>
              <a:avLst/>
              <a:gdLst>
                <a:gd name="T0" fmla="*/ 23 w 95"/>
                <a:gd name="T1" fmla="*/ 51 h 90"/>
                <a:gd name="T2" fmla="*/ 39 w 95"/>
                <a:gd name="T3" fmla="*/ 31 h 90"/>
                <a:gd name="T4" fmla="*/ 51 w 95"/>
                <a:gd name="T5" fmla="*/ 19 h 90"/>
                <a:gd name="T6" fmla="*/ 55 w 95"/>
                <a:gd name="T7" fmla="*/ 19 h 90"/>
                <a:gd name="T8" fmla="*/ 75 w 95"/>
                <a:gd name="T9" fmla="*/ 3 h 90"/>
                <a:gd name="T10" fmla="*/ 79 w 95"/>
                <a:gd name="T11" fmla="*/ 3 h 90"/>
                <a:gd name="T12" fmla="*/ 88 w 95"/>
                <a:gd name="T13" fmla="*/ 2 h 90"/>
                <a:gd name="T14" fmla="*/ 72 w 95"/>
                <a:gd name="T15" fmla="*/ 30 h 90"/>
                <a:gd name="T16" fmla="*/ 21 w 95"/>
                <a:gd name="T17" fmla="*/ 84 h 90"/>
                <a:gd name="T18" fmla="*/ 13 w 95"/>
                <a:gd name="T19" fmla="*/ 88 h 90"/>
                <a:gd name="T20" fmla="*/ 4 w 95"/>
                <a:gd name="T21" fmla="*/ 76 h 90"/>
                <a:gd name="T22" fmla="*/ 23 w 95"/>
                <a:gd name="T23" fmla="*/ 5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5" h="90">
                  <a:moveTo>
                    <a:pt x="23" y="51"/>
                  </a:moveTo>
                  <a:cubicBezTo>
                    <a:pt x="29" y="44"/>
                    <a:pt x="34" y="37"/>
                    <a:pt x="39" y="31"/>
                  </a:cubicBezTo>
                  <a:cubicBezTo>
                    <a:pt x="40" y="24"/>
                    <a:pt x="47" y="22"/>
                    <a:pt x="51" y="19"/>
                  </a:cubicBezTo>
                  <a:cubicBezTo>
                    <a:pt x="53" y="18"/>
                    <a:pt x="54" y="18"/>
                    <a:pt x="55" y="19"/>
                  </a:cubicBezTo>
                  <a:cubicBezTo>
                    <a:pt x="61" y="13"/>
                    <a:pt x="68" y="8"/>
                    <a:pt x="75" y="3"/>
                  </a:cubicBezTo>
                  <a:cubicBezTo>
                    <a:pt x="76" y="3"/>
                    <a:pt x="78" y="3"/>
                    <a:pt x="79" y="3"/>
                  </a:cubicBezTo>
                  <a:cubicBezTo>
                    <a:pt x="82" y="0"/>
                    <a:pt x="85" y="1"/>
                    <a:pt x="88" y="2"/>
                  </a:cubicBezTo>
                  <a:cubicBezTo>
                    <a:pt x="95" y="18"/>
                    <a:pt x="80" y="22"/>
                    <a:pt x="72" y="30"/>
                  </a:cubicBezTo>
                  <a:cubicBezTo>
                    <a:pt x="54" y="47"/>
                    <a:pt x="37" y="65"/>
                    <a:pt x="21" y="84"/>
                  </a:cubicBezTo>
                  <a:cubicBezTo>
                    <a:pt x="18" y="85"/>
                    <a:pt x="16" y="87"/>
                    <a:pt x="13" y="88"/>
                  </a:cubicBezTo>
                  <a:cubicBezTo>
                    <a:pt x="3" y="90"/>
                    <a:pt x="0" y="85"/>
                    <a:pt x="4" y="76"/>
                  </a:cubicBezTo>
                  <a:cubicBezTo>
                    <a:pt x="9" y="66"/>
                    <a:pt x="15" y="58"/>
                    <a:pt x="23" y="51"/>
                  </a:cubicBezTo>
                  <a:close/>
                </a:path>
              </a:pathLst>
            </a:custGeom>
            <a:solidFill>
              <a:srgbClr val="B9A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80" name="Freeform 783">
              <a:extLst>
                <a:ext uri="{FF2B5EF4-FFF2-40B4-BE49-F238E27FC236}">
                  <a16:creationId xmlns:a16="http://schemas.microsoft.com/office/drawing/2014/main" id="{F171C360-D5EE-602B-A970-525E8A341A05}"/>
                </a:ext>
              </a:extLst>
            </p:cNvPr>
            <p:cNvSpPr/>
            <p:nvPr/>
          </p:nvSpPr>
          <p:spPr bwMode="auto">
            <a:xfrm>
              <a:off x="1408113" y="3092450"/>
              <a:ext cx="71438" cy="39688"/>
            </a:xfrm>
            <a:custGeom>
              <a:avLst/>
              <a:gdLst>
                <a:gd name="T0" fmla="*/ 48 w 56"/>
                <a:gd name="T1" fmla="*/ 5 h 31"/>
                <a:gd name="T2" fmla="*/ 51 w 56"/>
                <a:gd name="T3" fmla="*/ 7 h 31"/>
                <a:gd name="T4" fmla="*/ 55 w 56"/>
                <a:gd name="T5" fmla="*/ 13 h 31"/>
                <a:gd name="T6" fmla="*/ 2 w 56"/>
                <a:gd name="T7" fmla="*/ 31 h 31"/>
                <a:gd name="T8" fmla="*/ 0 w 56"/>
                <a:gd name="T9" fmla="*/ 27 h 31"/>
                <a:gd name="T10" fmla="*/ 43 w 56"/>
                <a:gd name="T11" fmla="*/ 0 h 31"/>
                <a:gd name="T12" fmla="*/ 48 w 56"/>
                <a:gd name="T13" fmla="*/ 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31">
                  <a:moveTo>
                    <a:pt x="48" y="5"/>
                  </a:moveTo>
                  <a:cubicBezTo>
                    <a:pt x="49" y="5"/>
                    <a:pt x="50" y="6"/>
                    <a:pt x="51" y="7"/>
                  </a:cubicBezTo>
                  <a:cubicBezTo>
                    <a:pt x="54" y="8"/>
                    <a:pt x="56" y="9"/>
                    <a:pt x="55" y="13"/>
                  </a:cubicBezTo>
                  <a:cubicBezTo>
                    <a:pt x="37" y="19"/>
                    <a:pt x="19" y="25"/>
                    <a:pt x="2" y="31"/>
                  </a:cubicBezTo>
                  <a:cubicBezTo>
                    <a:pt x="1" y="30"/>
                    <a:pt x="0" y="28"/>
                    <a:pt x="0" y="27"/>
                  </a:cubicBezTo>
                  <a:cubicBezTo>
                    <a:pt x="14" y="18"/>
                    <a:pt x="28" y="9"/>
                    <a:pt x="43" y="0"/>
                  </a:cubicBezTo>
                  <a:cubicBezTo>
                    <a:pt x="45" y="1"/>
                    <a:pt x="45" y="5"/>
                    <a:pt x="48" y="5"/>
                  </a:cubicBezTo>
                  <a:close/>
                </a:path>
              </a:pathLst>
            </a:custGeom>
            <a:solidFill>
              <a:srgbClr val="332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81" name="Freeform 784">
              <a:extLst>
                <a:ext uri="{FF2B5EF4-FFF2-40B4-BE49-F238E27FC236}">
                  <a16:creationId xmlns:a16="http://schemas.microsoft.com/office/drawing/2014/main" id="{155BF19D-E737-CEF7-06AD-C92E797278F5}"/>
                </a:ext>
              </a:extLst>
            </p:cNvPr>
            <p:cNvSpPr/>
            <p:nvPr/>
          </p:nvSpPr>
          <p:spPr bwMode="auto">
            <a:xfrm>
              <a:off x="1798638" y="2900363"/>
              <a:ext cx="122238" cy="22225"/>
            </a:xfrm>
            <a:custGeom>
              <a:avLst/>
              <a:gdLst>
                <a:gd name="T0" fmla="*/ 0 w 97"/>
                <a:gd name="T1" fmla="*/ 7 h 17"/>
                <a:gd name="T2" fmla="*/ 96 w 97"/>
                <a:gd name="T3" fmla="*/ 0 h 17"/>
                <a:gd name="T4" fmla="*/ 96 w 97"/>
                <a:gd name="T5" fmla="*/ 6 h 17"/>
                <a:gd name="T6" fmla="*/ 82 w 97"/>
                <a:gd name="T7" fmla="*/ 13 h 17"/>
                <a:gd name="T8" fmla="*/ 38 w 97"/>
                <a:gd name="T9" fmla="*/ 15 h 17"/>
                <a:gd name="T10" fmla="*/ 29 w 97"/>
                <a:gd name="T11" fmla="*/ 17 h 17"/>
                <a:gd name="T12" fmla="*/ 13 w 97"/>
                <a:gd name="T13" fmla="*/ 15 h 17"/>
                <a:gd name="T14" fmla="*/ 0 w 97"/>
                <a:gd name="T15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" h="17">
                  <a:moveTo>
                    <a:pt x="0" y="7"/>
                  </a:moveTo>
                  <a:cubicBezTo>
                    <a:pt x="31" y="0"/>
                    <a:pt x="64" y="5"/>
                    <a:pt x="96" y="0"/>
                  </a:cubicBezTo>
                  <a:cubicBezTo>
                    <a:pt x="97" y="2"/>
                    <a:pt x="97" y="4"/>
                    <a:pt x="96" y="6"/>
                  </a:cubicBezTo>
                  <a:cubicBezTo>
                    <a:pt x="92" y="11"/>
                    <a:pt x="87" y="12"/>
                    <a:pt x="82" y="13"/>
                  </a:cubicBezTo>
                  <a:cubicBezTo>
                    <a:pt x="67" y="14"/>
                    <a:pt x="52" y="11"/>
                    <a:pt x="38" y="15"/>
                  </a:cubicBezTo>
                  <a:cubicBezTo>
                    <a:pt x="35" y="16"/>
                    <a:pt x="32" y="16"/>
                    <a:pt x="29" y="17"/>
                  </a:cubicBezTo>
                  <a:cubicBezTo>
                    <a:pt x="23" y="17"/>
                    <a:pt x="18" y="16"/>
                    <a:pt x="13" y="15"/>
                  </a:cubicBezTo>
                  <a:cubicBezTo>
                    <a:pt x="8" y="14"/>
                    <a:pt x="3" y="12"/>
                    <a:pt x="0" y="7"/>
                  </a:cubicBezTo>
                  <a:close/>
                </a:path>
              </a:pathLst>
            </a:custGeom>
            <a:solidFill>
              <a:srgbClr val="3E36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82" name="Freeform 785">
              <a:extLst>
                <a:ext uri="{FF2B5EF4-FFF2-40B4-BE49-F238E27FC236}">
                  <a16:creationId xmlns:a16="http://schemas.microsoft.com/office/drawing/2014/main" id="{5F4A9295-0772-7B9C-DD35-0B9F8810EA6A}"/>
                </a:ext>
              </a:extLst>
            </p:cNvPr>
            <p:cNvSpPr/>
            <p:nvPr/>
          </p:nvSpPr>
          <p:spPr bwMode="auto">
            <a:xfrm>
              <a:off x="1558926" y="2989263"/>
              <a:ext cx="46038" cy="61913"/>
            </a:xfrm>
            <a:custGeom>
              <a:avLst/>
              <a:gdLst>
                <a:gd name="T0" fmla="*/ 8 w 36"/>
                <a:gd name="T1" fmla="*/ 27 h 49"/>
                <a:gd name="T2" fmla="*/ 21 w 36"/>
                <a:gd name="T3" fmla="*/ 7 h 49"/>
                <a:gd name="T4" fmla="*/ 33 w 36"/>
                <a:gd name="T5" fmla="*/ 2 h 49"/>
                <a:gd name="T6" fmla="*/ 36 w 36"/>
                <a:gd name="T7" fmla="*/ 3 h 49"/>
                <a:gd name="T8" fmla="*/ 20 w 36"/>
                <a:gd name="T9" fmla="*/ 31 h 49"/>
                <a:gd name="T10" fmla="*/ 27 w 36"/>
                <a:gd name="T11" fmla="*/ 38 h 49"/>
                <a:gd name="T12" fmla="*/ 32 w 36"/>
                <a:gd name="T13" fmla="*/ 39 h 49"/>
                <a:gd name="T14" fmla="*/ 5 w 36"/>
                <a:gd name="T15" fmla="*/ 47 h 49"/>
                <a:gd name="T16" fmla="*/ 1 w 36"/>
                <a:gd name="T17" fmla="*/ 44 h 49"/>
                <a:gd name="T18" fmla="*/ 4 w 36"/>
                <a:gd name="T19" fmla="*/ 39 h 49"/>
                <a:gd name="T20" fmla="*/ 8 w 36"/>
                <a:gd name="T21" fmla="*/ 2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49">
                  <a:moveTo>
                    <a:pt x="8" y="27"/>
                  </a:moveTo>
                  <a:cubicBezTo>
                    <a:pt x="21" y="26"/>
                    <a:pt x="21" y="17"/>
                    <a:pt x="21" y="7"/>
                  </a:cubicBezTo>
                  <a:cubicBezTo>
                    <a:pt x="24" y="3"/>
                    <a:pt x="27" y="0"/>
                    <a:pt x="33" y="2"/>
                  </a:cubicBezTo>
                  <a:cubicBezTo>
                    <a:pt x="34" y="2"/>
                    <a:pt x="35" y="3"/>
                    <a:pt x="36" y="3"/>
                  </a:cubicBezTo>
                  <a:cubicBezTo>
                    <a:pt x="35" y="14"/>
                    <a:pt x="25" y="22"/>
                    <a:pt x="20" y="31"/>
                  </a:cubicBezTo>
                  <a:cubicBezTo>
                    <a:pt x="14" y="43"/>
                    <a:pt x="25" y="37"/>
                    <a:pt x="27" y="38"/>
                  </a:cubicBezTo>
                  <a:cubicBezTo>
                    <a:pt x="29" y="37"/>
                    <a:pt x="31" y="37"/>
                    <a:pt x="32" y="39"/>
                  </a:cubicBezTo>
                  <a:cubicBezTo>
                    <a:pt x="25" y="46"/>
                    <a:pt x="13" y="41"/>
                    <a:pt x="5" y="47"/>
                  </a:cubicBezTo>
                  <a:cubicBezTo>
                    <a:pt x="1" y="49"/>
                    <a:pt x="0" y="47"/>
                    <a:pt x="1" y="44"/>
                  </a:cubicBezTo>
                  <a:cubicBezTo>
                    <a:pt x="2" y="42"/>
                    <a:pt x="3" y="40"/>
                    <a:pt x="4" y="39"/>
                  </a:cubicBezTo>
                  <a:cubicBezTo>
                    <a:pt x="4" y="34"/>
                    <a:pt x="4" y="30"/>
                    <a:pt x="8" y="27"/>
                  </a:cubicBezTo>
                  <a:close/>
                </a:path>
              </a:pathLst>
            </a:custGeom>
            <a:solidFill>
              <a:srgbClr val="423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83" name="Freeform 786">
              <a:extLst>
                <a:ext uri="{FF2B5EF4-FFF2-40B4-BE49-F238E27FC236}">
                  <a16:creationId xmlns:a16="http://schemas.microsoft.com/office/drawing/2014/main" id="{079D4C9B-801D-D401-9A14-F4EA69461A42}"/>
                </a:ext>
              </a:extLst>
            </p:cNvPr>
            <p:cNvSpPr/>
            <p:nvPr/>
          </p:nvSpPr>
          <p:spPr bwMode="auto">
            <a:xfrm>
              <a:off x="2163763" y="2908300"/>
              <a:ext cx="65088" cy="23813"/>
            </a:xfrm>
            <a:custGeom>
              <a:avLst/>
              <a:gdLst>
                <a:gd name="T0" fmla="*/ 28 w 51"/>
                <a:gd name="T1" fmla="*/ 18 h 19"/>
                <a:gd name="T2" fmla="*/ 12 w 51"/>
                <a:gd name="T3" fmla="*/ 14 h 19"/>
                <a:gd name="T4" fmla="*/ 0 w 51"/>
                <a:gd name="T5" fmla="*/ 15 h 19"/>
                <a:gd name="T6" fmla="*/ 20 w 51"/>
                <a:gd name="T7" fmla="*/ 6 h 19"/>
                <a:gd name="T8" fmla="*/ 51 w 51"/>
                <a:gd name="T9" fmla="*/ 2 h 19"/>
                <a:gd name="T10" fmla="*/ 28 w 51"/>
                <a:gd name="T11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19">
                  <a:moveTo>
                    <a:pt x="28" y="18"/>
                  </a:moveTo>
                  <a:cubicBezTo>
                    <a:pt x="24" y="10"/>
                    <a:pt x="18" y="14"/>
                    <a:pt x="12" y="14"/>
                  </a:cubicBezTo>
                  <a:cubicBezTo>
                    <a:pt x="8" y="17"/>
                    <a:pt x="4" y="17"/>
                    <a:pt x="0" y="15"/>
                  </a:cubicBezTo>
                  <a:cubicBezTo>
                    <a:pt x="2" y="0"/>
                    <a:pt x="15" y="12"/>
                    <a:pt x="20" y="6"/>
                  </a:cubicBezTo>
                  <a:cubicBezTo>
                    <a:pt x="30" y="5"/>
                    <a:pt x="41" y="8"/>
                    <a:pt x="51" y="2"/>
                  </a:cubicBezTo>
                  <a:cubicBezTo>
                    <a:pt x="47" y="13"/>
                    <a:pt x="39" y="19"/>
                    <a:pt x="28" y="18"/>
                  </a:cubicBezTo>
                  <a:close/>
                </a:path>
              </a:pathLst>
            </a:custGeom>
            <a:solidFill>
              <a:srgbClr val="342E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84" name="Freeform 787">
              <a:extLst>
                <a:ext uri="{FF2B5EF4-FFF2-40B4-BE49-F238E27FC236}">
                  <a16:creationId xmlns:a16="http://schemas.microsoft.com/office/drawing/2014/main" id="{D39BED81-18E0-8EAF-C1A2-8EA66048FA8C}"/>
                </a:ext>
              </a:extLst>
            </p:cNvPr>
            <p:cNvSpPr/>
            <p:nvPr/>
          </p:nvSpPr>
          <p:spPr bwMode="auto">
            <a:xfrm>
              <a:off x="1676401" y="2914650"/>
              <a:ext cx="77788" cy="20638"/>
            </a:xfrm>
            <a:custGeom>
              <a:avLst/>
              <a:gdLst>
                <a:gd name="T0" fmla="*/ 8 w 61"/>
                <a:gd name="T1" fmla="*/ 14 h 17"/>
                <a:gd name="T2" fmla="*/ 0 w 61"/>
                <a:gd name="T3" fmla="*/ 13 h 17"/>
                <a:gd name="T4" fmla="*/ 34 w 61"/>
                <a:gd name="T5" fmla="*/ 5 h 17"/>
                <a:gd name="T6" fmla="*/ 60 w 61"/>
                <a:gd name="T7" fmla="*/ 4 h 17"/>
                <a:gd name="T8" fmla="*/ 61 w 61"/>
                <a:gd name="T9" fmla="*/ 9 h 17"/>
                <a:gd name="T10" fmla="*/ 56 w 61"/>
                <a:gd name="T11" fmla="*/ 13 h 17"/>
                <a:gd name="T12" fmla="*/ 36 w 61"/>
                <a:gd name="T13" fmla="*/ 17 h 17"/>
                <a:gd name="T14" fmla="*/ 8 w 61"/>
                <a:gd name="T15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17">
                  <a:moveTo>
                    <a:pt x="8" y="14"/>
                  </a:moveTo>
                  <a:cubicBezTo>
                    <a:pt x="5" y="13"/>
                    <a:pt x="3" y="13"/>
                    <a:pt x="0" y="13"/>
                  </a:cubicBezTo>
                  <a:cubicBezTo>
                    <a:pt x="9" y="0"/>
                    <a:pt x="23" y="6"/>
                    <a:pt x="34" y="5"/>
                  </a:cubicBezTo>
                  <a:cubicBezTo>
                    <a:pt x="43" y="4"/>
                    <a:pt x="51" y="4"/>
                    <a:pt x="60" y="4"/>
                  </a:cubicBezTo>
                  <a:cubicBezTo>
                    <a:pt x="61" y="6"/>
                    <a:pt x="61" y="7"/>
                    <a:pt x="61" y="9"/>
                  </a:cubicBezTo>
                  <a:cubicBezTo>
                    <a:pt x="59" y="11"/>
                    <a:pt x="58" y="12"/>
                    <a:pt x="56" y="13"/>
                  </a:cubicBezTo>
                  <a:cubicBezTo>
                    <a:pt x="50" y="16"/>
                    <a:pt x="43" y="17"/>
                    <a:pt x="36" y="17"/>
                  </a:cubicBezTo>
                  <a:cubicBezTo>
                    <a:pt x="27" y="14"/>
                    <a:pt x="17" y="17"/>
                    <a:pt x="8" y="14"/>
                  </a:cubicBezTo>
                  <a:close/>
                </a:path>
              </a:pathLst>
            </a:custGeom>
            <a:solidFill>
              <a:srgbClr val="4E4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85" name="Freeform 788">
              <a:extLst>
                <a:ext uri="{FF2B5EF4-FFF2-40B4-BE49-F238E27FC236}">
                  <a16:creationId xmlns:a16="http://schemas.microsoft.com/office/drawing/2014/main" id="{AA15277C-22B6-C85B-A543-BF0A7D6562F2}"/>
                </a:ext>
              </a:extLst>
            </p:cNvPr>
            <p:cNvSpPr/>
            <p:nvPr/>
          </p:nvSpPr>
          <p:spPr bwMode="auto">
            <a:xfrm>
              <a:off x="2098676" y="2962275"/>
              <a:ext cx="33338" cy="31750"/>
            </a:xfrm>
            <a:custGeom>
              <a:avLst/>
              <a:gdLst>
                <a:gd name="T0" fmla="*/ 2 w 26"/>
                <a:gd name="T1" fmla="*/ 15 h 24"/>
                <a:gd name="T2" fmla="*/ 26 w 26"/>
                <a:gd name="T3" fmla="*/ 11 h 24"/>
                <a:gd name="T4" fmla="*/ 0 w 26"/>
                <a:gd name="T5" fmla="*/ 22 h 24"/>
                <a:gd name="T6" fmla="*/ 2 w 26"/>
                <a:gd name="T7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4">
                  <a:moveTo>
                    <a:pt x="2" y="15"/>
                  </a:moveTo>
                  <a:cubicBezTo>
                    <a:pt x="9" y="0"/>
                    <a:pt x="18" y="6"/>
                    <a:pt x="26" y="11"/>
                  </a:cubicBezTo>
                  <a:cubicBezTo>
                    <a:pt x="16" y="12"/>
                    <a:pt x="10" y="24"/>
                    <a:pt x="0" y="22"/>
                  </a:cubicBezTo>
                  <a:cubicBezTo>
                    <a:pt x="1" y="20"/>
                    <a:pt x="2" y="17"/>
                    <a:pt x="2" y="15"/>
                  </a:cubicBezTo>
                  <a:close/>
                </a:path>
              </a:pathLst>
            </a:custGeom>
            <a:solidFill>
              <a:srgbClr val="4F4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86" name="Freeform 789">
              <a:extLst>
                <a:ext uri="{FF2B5EF4-FFF2-40B4-BE49-F238E27FC236}">
                  <a16:creationId xmlns:a16="http://schemas.microsoft.com/office/drawing/2014/main" id="{C0E9C23A-6203-7011-8178-0D71E592CA43}"/>
                </a:ext>
              </a:extLst>
            </p:cNvPr>
            <p:cNvSpPr/>
            <p:nvPr/>
          </p:nvSpPr>
          <p:spPr bwMode="auto">
            <a:xfrm>
              <a:off x="1554163" y="3060700"/>
              <a:ext cx="42863" cy="17463"/>
            </a:xfrm>
            <a:custGeom>
              <a:avLst/>
              <a:gdLst>
                <a:gd name="T0" fmla="*/ 1 w 34"/>
                <a:gd name="T1" fmla="*/ 7 h 13"/>
                <a:gd name="T2" fmla="*/ 19 w 34"/>
                <a:gd name="T3" fmla="*/ 1 h 13"/>
                <a:gd name="T4" fmla="*/ 32 w 34"/>
                <a:gd name="T5" fmla="*/ 4 h 13"/>
                <a:gd name="T6" fmla="*/ 34 w 34"/>
                <a:gd name="T7" fmla="*/ 9 h 13"/>
                <a:gd name="T8" fmla="*/ 31 w 34"/>
                <a:gd name="T9" fmla="*/ 13 h 13"/>
                <a:gd name="T10" fmla="*/ 6 w 34"/>
                <a:gd name="T11" fmla="*/ 10 h 13"/>
                <a:gd name="T12" fmla="*/ 1 w 34"/>
                <a:gd name="T1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3">
                  <a:moveTo>
                    <a:pt x="1" y="7"/>
                  </a:moveTo>
                  <a:cubicBezTo>
                    <a:pt x="7" y="5"/>
                    <a:pt x="13" y="3"/>
                    <a:pt x="19" y="1"/>
                  </a:cubicBezTo>
                  <a:cubicBezTo>
                    <a:pt x="24" y="0"/>
                    <a:pt x="28" y="2"/>
                    <a:pt x="32" y="4"/>
                  </a:cubicBezTo>
                  <a:cubicBezTo>
                    <a:pt x="34" y="6"/>
                    <a:pt x="34" y="7"/>
                    <a:pt x="34" y="9"/>
                  </a:cubicBezTo>
                  <a:cubicBezTo>
                    <a:pt x="34" y="12"/>
                    <a:pt x="33" y="13"/>
                    <a:pt x="31" y="13"/>
                  </a:cubicBezTo>
                  <a:cubicBezTo>
                    <a:pt x="23" y="10"/>
                    <a:pt x="14" y="9"/>
                    <a:pt x="6" y="10"/>
                  </a:cubicBezTo>
                  <a:cubicBezTo>
                    <a:pt x="2" y="12"/>
                    <a:pt x="0" y="11"/>
                    <a:pt x="1" y="7"/>
                  </a:cubicBezTo>
                  <a:close/>
                </a:path>
              </a:pathLst>
            </a:custGeom>
            <a:solidFill>
              <a:srgbClr val="3F3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87" name="Freeform 790">
              <a:extLst>
                <a:ext uri="{FF2B5EF4-FFF2-40B4-BE49-F238E27FC236}">
                  <a16:creationId xmlns:a16="http://schemas.microsoft.com/office/drawing/2014/main" id="{EAA3F356-EDAD-F02B-BB04-91167438D563}"/>
                </a:ext>
              </a:extLst>
            </p:cNvPr>
            <p:cNvSpPr/>
            <p:nvPr/>
          </p:nvSpPr>
          <p:spPr bwMode="auto">
            <a:xfrm>
              <a:off x="1919288" y="2892425"/>
              <a:ext cx="47625" cy="23813"/>
            </a:xfrm>
            <a:custGeom>
              <a:avLst/>
              <a:gdLst>
                <a:gd name="T0" fmla="*/ 0 w 37"/>
                <a:gd name="T1" fmla="*/ 10 h 18"/>
                <a:gd name="T2" fmla="*/ 0 w 37"/>
                <a:gd name="T3" fmla="*/ 6 h 18"/>
                <a:gd name="T4" fmla="*/ 36 w 37"/>
                <a:gd name="T5" fmla="*/ 2 h 18"/>
                <a:gd name="T6" fmla="*/ 35 w 37"/>
                <a:gd name="T7" fmla="*/ 9 h 18"/>
                <a:gd name="T8" fmla="*/ 0 w 37"/>
                <a:gd name="T9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8">
                  <a:moveTo>
                    <a:pt x="0" y="10"/>
                  </a:moveTo>
                  <a:cubicBezTo>
                    <a:pt x="0" y="9"/>
                    <a:pt x="0" y="8"/>
                    <a:pt x="0" y="6"/>
                  </a:cubicBezTo>
                  <a:cubicBezTo>
                    <a:pt x="12" y="4"/>
                    <a:pt x="24" y="0"/>
                    <a:pt x="36" y="2"/>
                  </a:cubicBezTo>
                  <a:cubicBezTo>
                    <a:pt x="37" y="5"/>
                    <a:pt x="37" y="7"/>
                    <a:pt x="35" y="9"/>
                  </a:cubicBezTo>
                  <a:cubicBezTo>
                    <a:pt x="24" y="17"/>
                    <a:pt x="12" y="18"/>
                    <a:pt x="0" y="10"/>
                  </a:cubicBezTo>
                  <a:close/>
                </a:path>
              </a:pathLst>
            </a:custGeom>
            <a:solidFill>
              <a:srgbClr val="352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88" name="Freeform 791">
              <a:extLst>
                <a:ext uri="{FF2B5EF4-FFF2-40B4-BE49-F238E27FC236}">
                  <a16:creationId xmlns:a16="http://schemas.microsoft.com/office/drawing/2014/main" id="{40B9A4B6-3EA1-064F-D632-076507BB5C27}"/>
                </a:ext>
              </a:extLst>
            </p:cNvPr>
            <p:cNvSpPr/>
            <p:nvPr/>
          </p:nvSpPr>
          <p:spPr bwMode="auto">
            <a:xfrm>
              <a:off x="2141538" y="2916238"/>
              <a:ext cx="47625" cy="14288"/>
            </a:xfrm>
            <a:custGeom>
              <a:avLst/>
              <a:gdLst>
                <a:gd name="T0" fmla="*/ 38 w 38"/>
                <a:gd name="T1" fmla="*/ 0 h 12"/>
                <a:gd name="T2" fmla="*/ 18 w 38"/>
                <a:gd name="T3" fmla="*/ 7 h 12"/>
                <a:gd name="T4" fmla="*/ 5 w 38"/>
                <a:gd name="T5" fmla="*/ 11 h 12"/>
                <a:gd name="T6" fmla="*/ 1 w 38"/>
                <a:gd name="T7" fmla="*/ 7 h 12"/>
                <a:gd name="T8" fmla="*/ 6 w 38"/>
                <a:gd name="T9" fmla="*/ 1 h 12"/>
                <a:gd name="T10" fmla="*/ 38 w 38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2">
                  <a:moveTo>
                    <a:pt x="38" y="0"/>
                  </a:moveTo>
                  <a:cubicBezTo>
                    <a:pt x="33" y="7"/>
                    <a:pt x="24" y="2"/>
                    <a:pt x="18" y="7"/>
                  </a:cubicBezTo>
                  <a:cubicBezTo>
                    <a:pt x="15" y="12"/>
                    <a:pt x="10" y="12"/>
                    <a:pt x="5" y="11"/>
                  </a:cubicBezTo>
                  <a:cubicBezTo>
                    <a:pt x="3" y="10"/>
                    <a:pt x="2" y="9"/>
                    <a:pt x="1" y="7"/>
                  </a:cubicBezTo>
                  <a:cubicBezTo>
                    <a:pt x="0" y="3"/>
                    <a:pt x="3" y="2"/>
                    <a:pt x="6" y="1"/>
                  </a:cubicBezTo>
                  <a:cubicBezTo>
                    <a:pt x="17" y="0"/>
                    <a:pt x="27" y="0"/>
                    <a:pt x="38" y="0"/>
                  </a:cubicBezTo>
                  <a:close/>
                </a:path>
              </a:pathLst>
            </a:custGeom>
            <a:solidFill>
              <a:srgbClr val="665C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89" name="Freeform 792">
              <a:extLst>
                <a:ext uri="{FF2B5EF4-FFF2-40B4-BE49-F238E27FC236}">
                  <a16:creationId xmlns:a16="http://schemas.microsoft.com/office/drawing/2014/main" id="{F39ED187-2C6C-8F85-1C59-84A9F2483474}"/>
                </a:ext>
              </a:extLst>
            </p:cNvPr>
            <p:cNvSpPr/>
            <p:nvPr/>
          </p:nvSpPr>
          <p:spPr bwMode="auto">
            <a:xfrm>
              <a:off x="1919288" y="3019425"/>
              <a:ext cx="42863" cy="22225"/>
            </a:xfrm>
            <a:custGeom>
              <a:avLst/>
              <a:gdLst>
                <a:gd name="T0" fmla="*/ 0 w 33"/>
                <a:gd name="T1" fmla="*/ 11 h 17"/>
                <a:gd name="T2" fmla="*/ 24 w 33"/>
                <a:gd name="T3" fmla="*/ 3 h 17"/>
                <a:gd name="T4" fmla="*/ 31 w 33"/>
                <a:gd name="T5" fmla="*/ 1 h 17"/>
                <a:gd name="T6" fmla="*/ 33 w 33"/>
                <a:gd name="T7" fmla="*/ 4 h 17"/>
                <a:gd name="T8" fmla="*/ 32 w 33"/>
                <a:gd name="T9" fmla="*/ 6 h 17"/>
                <a:gd name="T10" fmla="*/ 0 w 33"/>
                <a:gd name="T11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7">
                  <a:moveTo>
                    <a:pt x="0" y="11"/>
                  </a:moveTo>
                  <a:cubicBezTo>
                    <a:pt x="6" y="4"/>
                    <a:pt x="17" y="10"/>
                    <a:pt x="24" y="3"/>
                  </a:cubicBezTo>
                  <a:cubicBezTo>
                    <a:pt x="26" y="1"/>
                    <a:pt x="29" y="0"/>
                    <a:pt x="31" y="1"/>
                  </a:cubicBezTo>
                  <a:cubicBezTo>
                    <a:pt x="32" y="2"/>
                    <a:pt x="33" y="3"/>
                    <a:pt x="33" y="4"/>
                  </a:cubicBezTo>
                  <a:cubicBezTo>
                    <a:pt x="33" y="5"/>
                    <a:pt x="33" y="6"/>
                    <a:pt x="32" y="6"/>
                  </a:cubicBezTo>
                  <a:cubicBezTo>
                    <a:pt x="22" y="10"/>
                    <a:pt x="12" y="17"/>
                    <a:pt x="0" y="11"/>
                  </a:cubicBezTo>
                  <a:close/>
                </a:path>
              </a:pathLst>
            </a:custGeom>
            <a:solidFill>
              <a:srgbClr val="605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90" name="Freeform 793">
              <a:extLst>
                <a:ext uri="{FF2B5EF4-FFF2-40B4-BE49-F238E27FC236}">
                  <a16:creationId xmlns:a16="http://schemas.microsoft.com/office/drawing/2014/main" id="{C1D473AE-B502-8DED-8A22-750D7ABBC1D0}"/>
                </a:ext>
              </a:extLst>
            </p:cNvPr>
            <p:cNvSpPr/>
            <p:nvPr/>
          </p:nvSpPr>
          <p:spPr bwMode="auto">
            <a:xfrm>
              <a:off x="1965326" y="2892425"/>
              <a:ext cx="55563" cy="17463"/>
            </a:xfrm>
            <a:custGeom>
              <a:avLst/>
              <a:gdLst>
                <a:gd name="T0" fmla="*/ 0 w 44"/>
                <a:gd name="T1" fmla="*/ 6 h 14"/>
                <a:gd name="T2" fmla="*/ 0 w 44"/>
                <a:gd name="T3" fmla="*/ 2 h 14"/>
                <a:gd name="T4" fmla="*/ 44 w 44"/>
                <a:gd name="T5" fmla="*/ 3 h 14"/>
                <a:gd name="T6" fmla="*/ 37 w 44"/>
                <a:gd name="T7" fmla="*/ 10 h 14"/>
                <a:gd name="T8" fmla="*/ 0 w 44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4">
                  <a:moveTo>
                    <a:pt x="0" y="6"/>
                  </a:moveTo>
                  <a:cubicBezTo>
                    <a:pt x="0" y="5"/>
                    <a:pt x="0" y="4"/>
                    <a:pt x="0" y="2"/>
                  </a:cubicBezTo>
                  <a:cubicBezTo>
                    <a:pt x="15" y="1"/>
                    <a:pt x="29" y="0"/>
                    <a:pt x="44" y="3"/>
                  </a:cubicBezTo>
                  <a:cubicBezTo>
                    <a:pt x="44" y="7"/>
                    <a:pt x="41" y="8"/>
                    <a:pt x="37" y="10"/>
                  </a:cubicBezTo>
                  <a:cubicBezTo>
                    <a:pt x="25" y="11"/>
                    <a:pt x="12" y="14"/>
                    <a:pt x="0" y="6"/>
                  </a:cubicBezTo>
                  <a:close/>
                </a:path>
              </a:pathLst>
            </a:custGeom>
            <a:solidFill>
              <a:srgbClr val="292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91" name="Freeform 794">
              <a:extLst>
                <a:ext uri="{FF2B5EF4-FFF2-40B4-BE49-F238E27FC236}">
                  <a16:creationId xmlns:a16="http://schemas.microsoft.com/office/drawing/2014/main" id="{CFE853C5-689F-280C-979E-44F1617F1610}"/>
                </a:ext>
              </a:extLst>
            </p:cNvPr>
            <p:cNvSpPr/>
            <p:nvPr/>
          </p:nvSpPr>
          <p:spPr bwMode="auto">
            <a:xfrm>
              <a:off x="1752601" y="2909888"/>
              <a:ext cx="36513" cy="22225"/>
            </a:xfrm>
            <a:custGeom>
              <a:avLst/>
              <a:gdLst>
                <a:gd name="T0" fmla="*/ 0 w 29"/>
                <a:gd name="T1" fmla="*/ 11 h 17"/>
                <a:gd name="T2" fmla="*/ 0 w 29"/>
                <a:gd name="T3" fmla="*/ 7 h 17"/>
                <a:gd name="T4" fmla="*/ 28 w 29"/>
                <a:gd name="T5" fmla="*/ 0 h 17"/>
                <a:gd name="T6" fmla="*/ 28 w 29"/>
                <a:gd name="T7" fmla="*/ 6 h 17"/>
                <a:gd name="T8" fmla="*/ 0 w 29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7">
                  <a:moveTo>
                    <a:pt x="0" y="11"/>
                  </a:moveTo>
                  <a:cubicBezTo>
                    <a:pt x="0" y="10"/>
                    <a:pt x="0" y="8"/>
                    <a:pt x="0" y="7"/>
                  </a:cubicBezTo>
                  <a:cubicBezTo>
                    <a:pt x="9" y="3"/>
                    <a:pt x="18" y="0"/>
                    <a:pt x="28" y="0"/>
                  </a:cubicBezTo>
                  <a:cubicBezTo>
                    <a:pt x="29" y="2"/>
                    <a:pt x="29" y="4"/>
                    <a:pt x="28" y="6"/>
                  </a:cubicBezTo>
                  <a:cubicBezTo>
                    <a:pt x="20" y="13"/>
                    <a:pt x="11" y="17"/>
                    <a:pt x="0" y="11"/>
                  </a:cubicBezTo>
                  <a:close/>
                </a:path>
              </a:pathLst>
            </a:custGeom>
            <a:solidFill>
              <a:srgbClr val="4F49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92" name="Freeform 795">
              <a:extLst>
                <a:ext uri="{FF2B5EF4-FFF2-40B4-BE49-F238E27FC236}">
                  <a16:creationId xmlns:a16="http://schemas.microsoft.com/office/drawing/2014/main" id="{FD945F35-3608-4903-D43C-A888B8FEF493}"/>
                </a:ext>
              </a:extLst>
            </p:cNvPr>
            <p:cNvSpPr/>
            <p:nvPr/>
          </p:nvSpPr>
          <p:spPr bwMode="auto">
            <a:xfrm>
              <a:off x="1789113" y="3035300"/>
              <a:ext cx="23813" cy="34925"/>
            </a:xfrm>
            <a:custGeom>
              <a:avLst/>
              <a:gdLst>
                <a:gd name="T0" fmla="*/ 3 w 19"/>
                <a:gd name="T1" fmla="*/ 26 h 28"/>
                <a:gd name="T2" fmla="*/ 19 w 19"/>
                <a:gd name="T3" fmla="*/ 15 h 28"/>
                <a:gd name="T4" fmla="*/ 19 w 19"/>
                <a:gd name="T5" fmla="*/ 17 h 28"/>
                <a:gd name="T6" fmla="*/ 3 w 19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8">
                  <a:moveTo>
                    <a:pt x="3" y="26"/>
                  </a:moveTo>
                  <a:cubicBezTo>
                    <a:pt x="11" y="26"/>
                    <a:pt x="0" y="0"/>
                    <a:pt x="19" y="15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2"/>
                    <a:pt x="11" y="28"/>
                    <a:pt x="3" y="26"/>
                  </a:cubicBezTo>
                  <a:close/>
                </a:path>
              </a:pathLst>
            </a:custGeom>
            <a:solidFill>
              <a:srgbClr val="463A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93" name="Freeform 796">
              <a:extLst>
                <a:ext uri="{FF2B5EF4-FFF2-40B4-BE49-F238E27FC236}">
                  <a16:creationId xmlns:a16="http://schemas.microsoft.com/office/drawing/2014/main" id="{BFBB3B57-A9A9-E3BE-651A-03199007CD55}"/>
                </a:ext>
              </a:extLst>
            </p:cNvPr>
            <p:cNvSpPr/>
            <p:nvPr/>
          </p:nvSpPr>
          <p:spPr bwMode="auto">
            <a:xfrm>
              <a:off x="2106613" y="2901950"/>
              <a:ext cx="41275" cy="25400"/>
            </a:xfrm>
            <a:custGeom>
              <a:avLst/>
              <a:gdLst>
                <a:gd name="T0" fmla="*/ 33 w 33"/>
                <a:gd name="T1" fmla="*/ 12 h 20"/>
                <a:gd name="T2" fmla="*/ 29 w 33"/>
                <a:gd name="T3" fmla="*/ 15 h 20"/>
                <a:gd name="T4" fmla="*/ 10 w 33"/>
                <a:gd name="T5" fmla="*/ 18 h 20"/>
                <a:gd name="T6" fmla="*/ 0 w 33"/>
                <a:gd name="T7" fmla="*/ 10 h 20"/>
                <a:gd name="T8" fmla="*/ 17 w 33"/>
                <a:gd name="T9" fmla="*/ 10 h 20"/>
                <a:gd name="T10" fmla="*/ 33 w 33"/>
                <a:gd name="T11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0">
                  <a:moveTo>
                    <a:pt x="33" y="12"/>
                  </a:moveTo>
                  <a:cubicBezTo>
                    <a:pt x="31" y="13"/>
                    <a:pt x="30" y="14"/>
                    <a:pt x="29" y="15"/>
                  </a:cubicBezTo>
                  <a:cubicBezTo>
                    <a:pt x="23" y="20"/>
                    <a:pt x="17" y="20"/>
                    <a:pt x="10" y="18"/>
                  </a:cubicBezTo>
                  <a:cubicBezTo>
                    <a:pt x="6" y="17"/>
                    <a:pt x="2" y="14"/>
                    <a:pt x="0" y="10"/>
                  </a:cubicBezTo>
                  <a:cubicBezTo>
                    <a:pt x="6" y="0"/>
                    <a:pt x="11" y="4"/>
                    <a:pt x="17" y="10"/>
                  </a:cubicBezTo>
                  <a:cubicBezTo>
                    <a:pt x="22" y="11"/>
                    <a:pt x="28" y="11"/>
                    <a:pt x="33" y="12"/>
                  </a:cubicBezTo>
                  <a:close/>
                </a:path>
              </a:pathLst>
            </a:custGeom>
            <a:solidFill>
              <a:srgbClr val="383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94" name="Freeform 797">
              <a:extLst>
                <a:ext uri="{FF2B5EF4-FFF2-40B4-BE49-F238E27FC236}">
                  <a16:creationId xmlns:a16="http://schemas.microsoft.com/office/drawing/2014/main" id="{D514BF84-5586-BE19-6643-BD9607F21DC1}"/>
                </a:ext>
              </a:extLst>
            </p:cNvPr>
            <p:cNvSpPr/>
            <p:nvPr/>
          </p:nvSpPr>
          <p:spPr bwMode="auto">
            <a:xfrm>
              <a:off x="1644651" y="2930525"/>
              <a:ext cx="26988" cy="20638"/>
            </a:xfrm>
            <a:custGeom>
              <a:avLst/>
              <a:gdLst>
                <a:gd name="T0" fmla="*/ 21 w 21"/>
                <a:gd name="T1" fmla="*/ 0 h 16"/>
                <a:gd name="T2" fmla="*/ 1 w 21"/>
                <a:gd name="T3" fmla="*/ 16 h 16"/>
                <a:gd name="T4" fmla="*/ 5 w 21"/>
                <a:gd name="T5" fmla="*/ 7 h 16"/>
                <a:gd name="T6" fmla="*/ 17 w 21"/>
                <a:gd name="T7" fmla="*/ 0 h 16"/>
                <a:gd name="T8" fmla="*/ 21 w 21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21" y="0"/>
                  </a:moveTo>
                  <a:cubicBezTo>
                    <a:pt x="19" y="11"/>
                    <a:pt x="9" y="13"/>
                    <a:pt x="1" y="16"/>
                  </a:cubicBezTo>
                  <a:cubicBezTo>
                    <a:pt x="2" y="12"/>
                    <a:pt x="0" y="8"/>
                    <a:pt x="5" y="7"/>
                  </a:cubicBezTo>
                  <a:cubicBezTo>
                    <a:pt x="8" y="2"/>
                    <a:pt x="14" y="3"/>
                    <a:pt x="17" y="0"/>
                  </a:cubicBezTo>
                  <a:cubicBezTo>
                    <a:pt x="18" y="0"/>
                    <a:pt x="20" y="0"/>
                    <a:pt x="21" y="0"/>
                  </a:cubicBezTo>
                  <a:close/>
                </a:path>
              </a:pathLst>
            </a:custGeom>
            <a:solidFill>
              <a:srgbClr val="3C33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95" name="Freeform 798">
              <a:extLst>
                <a:ext uri="{FF2B5EF4-FFF2-40B4-BE49-F238E27FC236}">
                  <a16:creationId xmlns:a16="http://schemas.microsoft.com/office/drawing/2014/main" id="{45735227-44E3-1C37-AC83-570CE8B33B42}"/>
                </a:ext>
              </a:extLst>
            </p:cNvPr>
            <p:cNvSpPr/>
            <p:nvPr/>
          </p:nvSpPr>
          <p:spPr bwMode="auto">
            <a:xfrm>
              <a:off x="1958976" y="3006725"/>
              <a:ext cx="28575" cy="20638"/>
            </a:xfrm>
            <a:custGeom>
              <a:avLst/>
              <a:gdLst>
                <a:gd name="T0" fmla="*/ 1 w 22"/>
                <a:gd name="T1" fmla="*/ 16 h 16"/>
                <a:gd name="T2" fmla="*/ 1 w 22"/>
                <a:gd name="T3" fmla="*/ 12 h 16"/>
                <a:gd name="T4" fmla="*/ 4 w 22"/>
                <a:gd name="T5" fmla="*/ 5 h 16"/>
                <a:gd name="T6" fmla="*/ 21 w 22"/>
                <a:gd name="T7" fmla="*/ 3 h 16"/>
                <a:gd name="T8" fmla="*/ 22 w 22"/>
                <a:gd name="T9" fmla="*/ 7 h 16"/>
                <a:gd name="T10" fmla="*/ 21 w 22"/>
                <a:gd name="T11" fmla="*/ 8 h 16"/>
                <a:gd name="T12" fmla="*/ 1 w 22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6">
                  <a:moveTo>
                    <a:pt x="1" y="16"/>
                  </a:moveTo>
                  <a:cubicBezTo>
                    <a:pt x="1" y="15"/>
                    <a:pt x="1" y="14"/>
                    <a:pt x="1" y="12"/>
                  </a:cubicBezTo>
                  <a:cubicBezTo>
                    <a:pt x="0" y="9"/>
                    <a:pt x="2" y="7"/>
                    <a:pt x="4" y="5"/>
                  </a:cubicBezTo>
                  <a:cubicBezTo>
                    <a:pt x="9" y="2"/>
                    <a:pt x="15" y="0"/>
                    <a:pt x="21" y="3"/>
                  </a:cubicBezTo>
                  <a:cubicBezTo>
                    <a:pt x="22" y="4"/>
                    <a:pt x="22" y="5"/>
                    <a:pt x="22" y="7"/>
                  </a:cubicBezTo>
                  <a:cubicBezTo>
                    <a:pt x="22" y="8"/>
                    <a:pt x="21" y="8"/>
                    <a:pt x="21" y="8"/>
                  </a:cubicBezTo>
                  <a:cubicBezTo>
                    <a:pt x="15" y="13"/>
                    <a:pt x="9" y="16"/>
                    <a:pt x="1" y="16"/>
                  </a:cubicBezTo>
                  <a:close/>
                </a:path>
              </a:pathLst>
            </a:custGeom>
            <a:solidFill>
              <a:srgbClr val="4139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96" name="Freeform 799">
              <a:extLst>
                <a:ext uri="{FF2B5EF4-FFF2-40B4-BE49-F238E27FC236}">
                  <a16:creationId xmlns:a16="http://schemas.microsoft.com/office/drawing/2014/main" id="{B7C939E9-3373-EEEF-2712-605CC6068E39}"/>
                </a:ext>
              </a:extLst>
            </p:cNvPr>
            <p:cNvSpPr/>
            <p:nvPr/>
          </p:nvSpPr>
          <p:spPr bwMode="auto">
            <a:xfrm>
              <a:off x="1866901" y="3036888"/>
              <a:ext cx="38100" cy="11113"/>
            </a:xfrm>
            <a:custGeom>
              <a:avLst/>
              <a:gdLst>
                <a:gd name="T0" fmla="*/ 2 w 30"/>
                <a:gd name="T1" fmla="*/ 5 h 8"/>
                <a:gd name="T2" fmla="*/ 30 w 30"/>
                <a:gd name="T3" fmla="*/ 1 h 8"/>
                <a:gd name="T4" fmla="*/ 2 w 30"/>
                <a:gd name="T5" fmla="*/ 8 h 8"/>
                <a:gd name="T6" fmla="*/ 1 w 30"/>
                <a:gd name="T7" fmla="*/ 6 h 8"/>
                <a:gd name="T8" fmla="*/ 2 w 30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8">
                  <a:moveTo>
                    <a:pt x="2" y="5"/>
                  </a:moveTo>
                  <a:cubicBezTo>
                    <a:pt x="11" y="0"/>
                    <a:pt x="20" y="0"/>
                    <a:pt x="30" y="1"/>
                  </a:cubicBezTo>
                  <a:cubicBezTo>
                    <a:pt x="22" y="7"/>
                    <a:pt x="12" y="7"/>
                    <a:pt x="2" y="8"/>
                  </a:cubicBezTo>
                  <a:cubicBezTo>
                    <a:pt x="1" y="7"/>
                    <a:pt x="0" y="7"/>
                    <a:pt x="1" y="6"/>
                  </a:cubicBezTo>
                  <a:cubicBezTo>
                    <a:pt x="1" y="5"/>
                    <a:pt x="2" y="5"/>
                    <a:pt x="2" y="5"/>
                  </a:cubicBezTo>
                  <a:close/>
                </a:path>
              </a:pathLst>
            </a:custGeom>
            <a:solidFill>
              <a:srgbClr val="4A41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97" name="Freeform 800">
              <a:extLst>
                <a:ext uri="{FF2B5EF4-FFF2-40B4-BE49-F238E27FC236}">
                  <a16:creationId xmlns:a16="http://schemas.microsoft.com/office/drawing/2014/main" id="{0792883E-46ED-5F56-654B-CEFC74FC77EA}"/>
                </a:ext>
              </a:extLst>
            </p:cNvPr>
            <p:cNvSpPr/>
            <p:nvPr/>
          </p:nvSpPr>
          <p:spPr bwMode="auto">
            <a:xfrm>
              <a:off x="1812926" y="3049588"/>
              <a:ext cx="36513" cy="15875"/>
            </a:xfrm>
            <a:custGeom>
              <a:avLst/>
              <a:gdLst>
                <a:gd name="T0" fmla="*/ 0 w 29"/>
                <a:gd name="T1" fmla="*/ 5 h 12"/>
                <a:gd name="T2" fmla="*/ 0 w 29"/>
                <a:gd name="T3" fmla="*/ 3 h 12"/>
                <a:gd name="T4" fmla="*/ 29 w 29"/>
                <a:gd name="T5" fmla="*/ 0 h 12"/>
                <a:gd name="T6" fmla="*/ 28 w 29"/>
                <a:gd name="T7" fmla="*/ 2 h 12"/>
                <a:gd name="T8" fmla="*/ 0 w 29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2">
                  <a:moveTo>
                    <a:pt x="0" y="5"/>
                  </a:moveTo>
                  <a:cubicBezTo>
                    <a:pt x="0" y="5"/>
                    <a:pt x="0" y="3"/>
                    <a:pt x="0" y="3"/>
                  </a:cubicBezTo>
                  <a:cubicBezTo>
                    <a:pt x="9" y="2"/>
                    <a:pt x="19" y="1"/>
                    <a:pt x="29" y="0"/>
                  </a:cubicBezTo>
                  <a:cubicBezTo>
                    <a:pt x="28" y="1"/>
                    <a:pt x="28" y="1"/>
                    <a:pt x="28" y="2"/>
                  </a:cubicBezTo>
                  <a:cubicBezTo>
                    <a:pt x="20" y="12"/>
                    <a:pt x="10" y="6"/>
                    <a:pt x="0" y="5"/>
                  </a:cubicBezTo>
                  <a:close/>
                </a:path>
              </a:pathLst>
            </a:custGeom>
            <a:solidFill>
              <a:srgbClr val="4E46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98" name="Freeform 801">
              <a:extLst>
                <a:ext uri="{FF2B5EF4-FFF2-40B4-BE49-F238E27FC236}">
                  <a16:creationId xmlns:a16="http://schemas.microsoft.com/office/drawing/2014/main" id="{49239707-7ADA-CE4D-2602-A696921C9311}"/>
                </a:ext>
              </a:extLst>
            </p:cNvPr>
            <p:cNvSpPr/>
            <p:nvPr/>
          </p:nvSpPr>
          <p:spPr bwMode="auto">
            <a:xfrm>
              <a:off x="1482726" y="3060700"/>
              <a:ext cx="25400" cy="19050"/>
            </a:xfrm>
            <a:custGeom>
              <a:avLst/>
              <a:gdLst>
                <a:gd name="T0" fmla="*/ 20 w 20"/>
                <a:gd name="T1" fmla="*/ 2 h 15"/>
                <a:gd name="T2" fmla="*/ 0 w 20"/>
                <a:gd name="T3" fmla="*/ 15 h 15"/>
                <a:gd name="T4" fmla="*/ 20 w 20"/>
                <a:gd name="T5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5">
                  <a:moveTo>
                    <a:pt x="20" y="2"/>
                  </a:moveTo>
                  <a:cubicBezTo>
                    <a:pt x="15" y="9"/>
                    <a:pt x="9" y="14"/>
                    <a:pt x="0" y="15"/>
                  </a:cubicBezTo>
                  <a:cubicBezTo>
                    <a:pt x="0" y="0"/>
                    <a:pt x="12" y="3"/>
                    <a:pt x="20" y="2"/>
                  </a:cubicBezTo>
                  <a:close/>
                </a:path>
              </a:pathLst>
            </a:custGeom>
            <a:solidFill>
              <a:srgbClr val="4B4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99" name="Freeform 802">
              <a:extLst>
                <a:ext uri="{FF2B5EF4-FFF2-40B4-BE49-F238E27FC236}">
                  <a16:creationId xmlns:a16="http://schemas.microsoft.com/office/drawing/2014/main" id="{8E4A5B54-F5EE-D3D2-E5B5-1FF725238C66}"/>
                </a:ext>
              </a:extLst>
            </p:cNvPr>
            <p:cNvSpPr/>
            <p:nvPr/>
          </p:nvSpPr>
          <p:spPr bwMode="auto">
            <a:xfrm>
              <a:off x="1460501" y="3078163"/>
              <a:ext cx="23813" cy="23813"/>
            </a:xfrm>
            <a:custGeom>
              <a:avLst/>
              <a:gdLst>
                <a:gd name="T0" fmla="*/ 7 w 19"/>
                <a:gd name="T1" fmla="*/ 16 h 19"/>
                <a:gd name="T2" fmla="*/ 2 w 19"/>
                <a:gd name="T3" fmla="*/ 11 h 19"/>
                <a:gd name="T4" fmla="*/ 19 w 19"/>
                <a:gd name="T5" fmla="*/ 0 h 19"/>
                <a:gd name="T6" fmla="*/ 7 w 19"/>
                <a:gd name="T7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9">
                  <a:moveTo>
                    <a:pt x="7" y="16"/>
                  </a:moveTo>
                  <a:cubicBezTo>
                    <a:pt x="0" y="19"/>
                    <a:pt x="3" y="13"/>
                    <a:pt x="2" y="11"/>
                  </a:cubicBezTo>
                  <a:cubicBezTo>
                    <a:pt x="6" y="5"/>
                    <a:pt x="11" y="1"/>
                    <a:pt x="19" y="0"/>
                  </a:cubicBezTo>
                  <a:cubicBezTo>
                    <a:pt x="17" y="8"/>
                    <a:pt x="10" y="10"/>
                    <a:pt x="7" y="16"/>
                  </a:cubicBezTo>
                  <a:close/>
                </a:path>
              </a:pathLst>
            </a:custGeom>
            <a:solidFill>
              <a:srgbClr val="4B3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00" name="Freeform 803">
              <a:extLst>
                <a:ext uri="{FF2B5EF4-FFF2-40B4-BE49-F238E27FC236}">
                  <a16:creationId xmlns:a16="http://schemas.microsoft.com/office/drawing/2014/main" id="{AC345FF3-AAB2-008D-41CD-E8F598A6EFDE}"/>
                </a:ext>
              </a:extLst>
            </p:cNvPr>
            <p:cNvSpPr/>
            <p:nvPr/>
          </p:nvSpPr>
          <p:spPr bwMode="auto">
            <a:xfrm>
              <a:off x="1498601" y="3082925"/>
              <a:ext cx="31750" cy="17463"/>
            </a:xfrm>
            <a:custGeom>
              <a:avLst/>
              <a:gdLst>
                <a:gd name="T0" fmla="*/ 0 w 25"/>
                <a:gd name="T1" fmla="*/ 11 h 13"/>
                <a:gd name="T2" fmla="*/ 25 w 25"/>
                <a:gd name="T3" fmla="*/ 1 h 13"/>
                <a:gd name="T4" fmla="*/ 0 w 25"/>
                <a:gd name="T5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3">
                  <a:moveTo>
                    <a:pt x="0" y="11"/>
                  </a:moveTo>
                  <a:cubicBezTo>
                    <a:pt x="6" y="1"/>
                    <a:pt x="15" y="0"/>
                    <a:pt x="25" y="1"/>
                  </a:cubicBezTo>
                  <a:cubicBezTo>
                    <a:pt x="17" y="7"/>
                    <a:pt x="10" y="13"/>
                    <a:pt x="0" y="11"/>
                  </a:cubicBezTo>
                  <a:close/>
                </a:path>
              </a:pathLst>
            </a:custGeom>
            <a:solidFill>
              <a:srgbClr val="594A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01" name="Freeform 804">
              <a:extLst>
                <a:ext uri="{FF2B5EF4-FFF2-40B4-BE49-F238E27FC236}">
                  <a16:creationId xmlns:a16="http://schemas.microsoft.com/office/drawing/2014/main" id="{396E29E8-09B9-73A9-FD3F-9CABCECFBE32}"/>
                </a:ext>
              </a:extLst>
            </p:cNvPr>
            <p:cNvSpPr/>
            <p:nvPr/>
          </p:nvSpPr>
          <p:spPr bwMode="auto">
            <a:xfrm>
              <a:off x="2035176" y="2895600"/>
              <a:ext cx="39688" cy="17463"/>
            </a:xfrm>
            <a:custGeom>
              <a:avLst/>
              <a:gdLst>
                <a:gd name="T0" fmla="*/ 7 w 31"/>
                <a:gd name="T1" fmla="*/ 2 h 13"/>
                <a:gd name="T2" fmla="*/ 29 w 31"/>
                <a:gd name="T3" fmla="*/ 6 h 13"/>
                <a:gd name="T4" fmla="*/ 31 w 31"/>
                <a:gd name="T5" fmla="*/ 9 h 13"/>
                <a:gd name="T6" fmla="*/ 30 w 31"/>
                <a:gd name="T7" fmla="*/ 11 h 13"/>
                <a:gd name="T8" fmla="*/ 26 w 31"/>
                <a:gd name="T9" fmla="*/ 13 h 13"/>
                <a:gd name="T10" fmla="*/ 10 w 31"/>
                <a:gd name="T11" fmla="*/ 11 h 13"/>
                <a:gd name="T12" fmla="*/ 0 w 31"/>
                <a:gd name="T13" fmla="*/ 5 h 13"/>
                <a:gd name="T14" fmla="*/ 7 w 31"/>
                <a:gd name="T1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13">
                  <a:moveTo>
                    <a:pt x="7" y="2"/>
                  </a:moveTo>
                  <a:cubicBezTo>
                    <a:pt x="14" y="3"/>
                    <a:pt x="23" y="0"/>
                    <a:pt x="29" y="6"/>
                  </a:cubicBezTo>
                  <a:cubicBezTo>
                    <a:pt x="30" y="7"/>
                    <a:pt x="31" y="8"/>
                    <a:pt x="31" y="9"/>
                  </a:cubicBezTo>
                  <a:cubicBezTo>
                    <a:pt x="31" y="10"/>
                    <a:pt x="30" y="11"/>
                    <a:pt x="30" y="11"/>
                  </a:cubicBezTo>
                  <a:cubicBezTo>
                    <a:pt x="29" y="12"/>
                    <a:pt x="27" y="13"/>
                    <a:pt x="26" y="13"/>
                  </a:cubicBezTo>
                  <a:cubicBezTo>
                    <a:pt x="20" y="13"/>
                    <a:pt x="15" y="11"/>
                    <a:pt x="10" y="11"/>
                  </a:cubicBezTo>
                  <a:cubicBezTo>
                    <a:pt x="6" y="10"/>
                    <a:pt x="2" y="10"/>
                    <a:pt x="0" y="5"/>
                  </a:cubicBezTo>
                  <a:cubicBezTo>
                    <a:pt x="1" y="2"/>
                    <a:pt x="3" y="0"/>
                    <a:pt x="7" y="2"/>
                  </a:cubicBezTo>
                  <a:close/>
                </a:path>
              </a:pathLst>
            </a:custGeom>
            <a:solidFill>
              <a:srgbClr val="564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02" name="Freeform 805">
              <a:extLst>
                <a:ext uri="{FF2B5EF4-FFF2-40B4-BE49-F238E27FC236}">
                  <a16:creationId xmlns:a16="http://schemas.microsoft.com/office/drawing/2014/main" id="{94BB119B-0733-B02E-3FE4-A5A8247D7BA4}"/>
                </a:ext>
              </a:extLst>
            </p:cNvPr>
            <p:cNvSpPr/>
            <p:nvPr/>
          </p:nvSpPr>
          <p:spPr bwMode="auto">
            <a:xfrm>
              <a:off x="2014538" y="2895600"/>
              <a:ext cx="30163" cy="14288"/>
            </a:xfrm>
            <a:custGeom>
              <a:avLst/>
              <a:gdLst>
                <a:gd name="T0" fmla="*/ 23 w 23"/>
                <a:gd name="T1" fmla="*/ 3 h 12"/>
                <a:gd name="T2" fmla="*/ 17 w 23"/>
                <a:gd name="T3" fmla="*/ 7 h 12"/>
                <a:gd name="T4" fmla="*/ 3 w 23"/>
                <a:gd name="T5" fmla="*/ 10 h 12"/>
                <a:gd name="T6" fmla="*/ 1 w 23"/>
                <a:gd name="T7" fmla="*/ 4 h 12"/>
                <a:gd name="T8" fmla="*/ 5 w 23"/>
                <a:gd name="T9" fmla="*/ 1 h 12"/>
                <a:gd name="T10" fmla="*/ 23 w 23"/>
                <a:gd name="T11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2">
                  <a:moveTo>
                    <a:pt x="23" y="3"/>
                  </a:moveTo>
                  <a:cubicBezTo>
                    <a:pt x="21" y="4"/>
                    <a:pt x="19" y="6"/>
                    <a:pt x="17" y="7"/>
                  </a:cubicBezTo>
                  <a:cubicBezTo>
                    <a:pt x="13" y="12"/>
                    <a:pt x="8" y="12"/>
                    <a:pt x="3" y="10"/>
                  </a:cubicBezTo>
                  <a:cubicBezTo>
                    <a:pt x="1" y="8"/>
                    <a:pt x="0" y="7"/>
                    <a:pt x="1" y="4"/>
                  </a:cubicBezTo>
                  <a:cubicBezTo>
                    <a:pt x="2" y="3"/>
                    <a:pt x="3" y="2"/>
                    <a:pt x="5" y="1"/>
                  </a:cubicBezTo>
                  <a:cubicBezTo>
                    <a:pt x="11" y="0"/>
                    <a:pt x="17" y="0"/>
                    <a:pt x="23" y="3"/>
                  </a:cubicBezTo>
                  <a:close/>
                </a:path>
              </a:pathLst>
            </a:custGeom>
            <a:solidFill>
              <a:srgbClr val="7263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03" name="Freeform 806">
              <a:extLst>
                <a:ext uri="{FF2B5EF4-FFF2-40B4-BE49-F238E27FC236}">
                  <a16:creationId xmlns:a16="http://schemas.microsoft.com/office/drawing/2014/main" id="{FBD07179-AF6D-49C6-3E70-B95752768D66}"/>
                </a:ext>
              </a:extLst>
            </p:cNvPr>
            <p:cNvSpPr/>
            <p:nvPr/>
          </p:nvSpPr>
          <p:spPr bwMode="auto">
            <a:xfrm>
              <a:off x="1533526" y="3070225"/>
              <a:ext cx="28575" cy="15875"/>
            </a:xfrm>
            <a:custGeom>
              <a:avLst/>
              <a:gdLst>
                <a:gd name="T0" fmla="*/ 17 w 22"/>
                <a:gd name="T1" fmla="*/ 0 h 12"/>
                <a:gd name="T2" fmla="*/ 22 w 22"/>
                <a:gd name="T3" fmla="*/ 3 h 12"/>
                <a:gd name="T4" fmla="*/ 0 w 22"/>
                <a:gd name="T5" fmla="*/ 11 h 12"/>
                <a:gd name="T6" fmla="*/ 17 w 22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2">
                  <a:moveTo>
                    <a:pt x="17" y="0"/>
                  </a:moveTo>
                  <a:cubicBezTo>
                    <a:pt x="18" y="1"/>
                    <a:pt x="20" y="2"/>
                    <a:pt x="22" y="3"/>
                  </a:cubicBezTo>
                  <a:cubicBezTo>
                    <a:pt x="15" y="7"/>
                    <a:pt x="9" y="12"/>
                    <a:pt x="0" y="11"/>
                  </a:cubicBezTo>
                  <a:cubicBezTo>
                    <a:pt x="2" y="1"/>
                    <a:pt x="11" y="2"/>
                    <a:pt x="17" y="0"/>
                  </a:cubicBezTo>
                  <a:close/>
                </a:path>
              </a:pathLst>
            </a:custGeom>
            <a:solidFill>
              <a:srgbClr val="5247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04" name="Freeform 807">
              <a:extLst>
                <a:ext uri="{FF2B5EF4-FFF2-40B4-BE49-F238E27FC236}">
                  <a16:creationId xmlns:a16="http://schemas.microsoft.com/office/drawing/2014/main" id="{536AC913-C9A1-DF49-A69A-B4853D68D5C0}"/>
                </a:ext>
              </a:extLst>
            </p:cNvPr>
            <p:cNvSpPr/>
            <p:nvPr/>
          </p:nvSpPr>
          <p:spPr bwMode="auto">
            <a:xfrm>
              <a:off x="1473201" y="3092450"/>
              <a:ext cx="25400" cy="15875"/>
            </a:xfrm>
            <a:custGeom>
              <a:avLst/>
              <a:gdLst>
                <a:gd name="T0" fmla="*/ 20 w 20"/>
                <a:gd name="T1" fmla="*/ 4 h 13"/>
                <a:gd name="T2" fmla="*/ 20 w 20"/>
                <a:gd name="T3" fmla="*/ 4 h 13"/>
                <a:gd name="T4" fmla="*/ 4 w 20"/>
                <a:gd name="T5" fmla="*/ 13 h 13"/>
                <a:gd name="T6" fmla="*/ 0 w 20"/>
                <a:gd name="T7" fmla="*/ 7 h 13"/>
                <a:gd name="T8" fmla="*/ 20 w 20"/>
                <a:gd name="T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3">
                  <a:moveTo>
                    <a:pt x="20" y="4"/>
                  </a:moveTo>
                  <a:cubicBezTo>
                    <a:pt x="20" y="4"/>
                    <a:pt x="20" y="4"/>
                    <a:pt x="20" y="4"/>
                  </a:cubicBezTo>
                  <a:cubicBezTo>
                    <a:pt x="17" y="12"/>
                    <a:pt x="10" y="11"/>
                    <a:pt x="4" y="13"/>
                  </a:cubicBezTo>
                  <a:cubicBezTo>
                    <a:pt x="3" y="11"/>
                    <a:pt x="2" y="9"/>
                    <a:pt x="0" y="7"/>
                  </a:cubicBezTo>
                  <a:cubicBezTo>
                    <a:pt x="7" y="7"/>
                    <a:pt x="13" y="0"/>
                    <a:pt x="20" y="4"/>
                  </a:cubicBezTo>
                  <a:close/>
                </a:path>
              </a:pathLst>
            </a:custGeom>
            <a:solidFill>
              <a:srgbClr val="594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05" name="Freeform 808">
              <a:extLst>
                <a:ext uri="{FF2B5EF4-FFF2-40B4-BE49-F238E27FC236}">
                  <a16:creationId xmlns:a16="http://schemas.microsoft.com/office/drawing/2014/main" id="{2F27B993-4081-7A99-409F-E6B42218A93B}"/>
                </a:ext>
              </a:extLst>
            </p:cNvPr>
            <p:cNvSpPr/>
            <p:nvPr/>
          </p:nvSpPr>
          <p:spPr bwMode="auto">
            <a:xfrm>
              <a:off x="2071688" y="2903538"/>
              <a:ext cx="31750" cy="19050"/>
            </a:xfrm>
            <a:custGeom>
              <a:avLst/>
              <a:gdLst>
                <a:gd name="T0" fmla="*/ 20 w 24"/>
                <a:gd name="T1" fmla="*/ 4 h 15"/>
                <a:gd name="T2" fmla="*/ 24 w 24"/>
                <a:gd name="T3" fmla="*/ 9 h 15"/>
                <a:gd name="T4" fmla="*/ 0 w 24"/>
                <a:gd name="T5" fmla="*/ 4 h 15"/>
                <a:gd name="T6" fmla="*/ 0 w 24"/>
                <a:gd name="T7" fmla="*/ 0 h 15"/>
                <a:gd name="T8" fmla="*/ 20 w 24"/>
                <a:gd name="T9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5">
                  <a:moveTo>
                    <a:pt x="20" y="4"/>
                  </a:moveTo>
                  <a:cubicBezTo>
                    <a:pt x="23" y="4"/>
                    <a:pt x="24" y="6"/>
                    <a:pt x="24" y="9"/>
                  </a:cubicBezTo>
                  <a:cubicBezTo>
                    <a:pt x="15" y="15"/>
                    <a:pt x="7" y="12"/>
                    <a:pt x="0" y="4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7" y="1"/>
                    <a:pt x="13" y="3"/>
                    <a:pt x="20" y="4"/>
                  </a:cubicBezTo>
                  <a:close/>
                </a:path>
              </a:pathLst>
            </a:custGeom>
            <a:solidFill>
              <a:srgbClr val="383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06" name="Freeform 809">
              <a:extLst>
                <a:ext uri="{FF2B5EF4-FFF2-40B4-BE49-F238E27FC236}">
                  <a16:creationId xmlns:a16="http://schemas.microsoft.com/office/drawing/2014/main" id="{66A86AE6-332E-70E3-9598-9E9A622FCFF4}"/>
                </a:ext>
              </a:extLst>
            </p:cNvPr>
            <p:cNvSpPr/>
            <p:nvPr/>
          </p:nvSpPr>
          <p:spPr bwMode="auto">
            <a:xfrm>
              <a:off x="2138363" y="2957513"/>
              <a:ext cx="20638" cy="15875"/>
            </a:xfrm>
            <a:custGeom>
              <a:avLst/>
              <a:gdLst>
                <a:gd name="T0" fmla="*/ 0 w 16"/>
                <a:gd name="T1" fmla="*/ 11 h 12"/>
                <a:gd name="T2" fmla="*/ 12 w 16"/>
                <a:gd name="T3" fmla="*/ 2 h 12"/>
                <a:gd name="T4" fmla="*/ 16 w 16"/>
                <a:gd name="T5" fmla="*/ 6 h 12"/>
                <a:gd name="T6" fmla="*/ 0 w 16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2">
                  <a:moveTo>
                    <a:pt x="0" y="11"/>
                  </a:moveTo>
                  <a:cubicBezTo>
                    <a:pt x="2" y="5"/>
                    <a:pt x="7" y="5"/>
                    <a:pt x="12" y="2"/>
                  </a:cubicBezTo>
                  <a:cubicBezTo>
                    <a:pt x="16" y="0"/>
                    <a:pt x="16" y="3"/>
                    <a:pt x="16" y="6"/>
                  </a:cubicBezTo>
                  <a:cubicBezTo>
                    <a:pt x="11" y="11"/>
                    <a:pt x="6" y="12"/>
                    <a:pt x="0" y="11"/>
                  </a:cubicBezTo>
                  <a:close/>
                </a:path>
              </a:pathLst>
            </a:custGeom>
            <a:solidFill>
              <a:srgbClr val="251B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07" name="Freeform 810">
              <a:extLst>
                <a:ext uri="{FF2B5EF4-FFF2-40B4-BE49-F238E27FC236}">
                  <a16:creationId xmlns:a16="http://schemas.microsoft.com/office/drawing/2014/main" id="{7B0C108C-A2D4-7A9E-6E90-2A8961BAD568}"/>
                </a:ext>
              </a:extLst>
            </p:cNvPr>
            <p:cNvSpPr/>
            <p:nvPr/>
          </p:nvSpPr>
          <p:spPr bwMode="auto">
            <a:xfrm>
              <a:off x="1536701" y="3044825"/>
              <a:ext cx="28575" cy="12700"/>
            </a:xfrm>
            <a:custGeom>
              <a:avLst/>
              <a:gdLst>
                <a:gd name="T0" fmla="*/ 19 w 23"/>
                <a:gd name="T1" fmla="*/ 0 h 10"/>
                <a:gd name="T2" fmla="*/ 23 w 23"/>
                <a:gd name="T3" fmla="*/ 3 h 10"/>
                <a:gd name="T4" fmla="*/ 2 w 23"/>
                <a:gd name="T5" fmla="*/ 10 h 10"/>
                <a:gd name="T6" fmla="*/ 1 w 23"/>
                <a:gd name="T7" fmla="*/ 7 h 10"/>
                <a:gd name="T8" fmla="*/ 2 w 23"/>
                <a:gd name="T9" fmla="*/ 6 h 10"/>
                <a:gd name="T10" fmla="*/ 19 w 23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0">
                  <a:moveTo>
                    <a:pt x="19" y="0"/>
                  </a:moveTo>
                  <a:cubicBezTo>
                    <a:pt x="20" y="1"/>
                    <a:pt x="21" y="2"/>
                    <a:pt x="23" y="3"/>
                  </a:cubicBezTo>
                  <a:cubicBezTo>
                    <a:pt x="17" y="9"/>
                    <a:pt x="9" y="7"/>
                    <a:pt x="2" y="10"/>
                  </a:cubicBezTo>
                  <a:cubicBezTo>
                    <a:pt x="1" y="9"/>
                    <a:pt x="0" y="8"/>
                    <a:pt x="1" y="7"/>
                  </a:cubicBezTo>
                  <a:cubicBezTo>
                    <a:pt x="1" y="7"/>
                    <a:pt x="2" y="6"/>
                    <a:pt x="2" y="6"/>
                  </a:cubicBezTo>
                  <a:cubicBezTo>
                    <a:pt x="6" y="0"/>
                    <a:pt x="13" y="2"/>
                    <a:pt x="19" y="0"/>
                  </a:cubicBezTo>
                  <a:close/>
                </a:path>
              </a:pathLst>
            </a:custGeom>
            <a:solidFill>
              <a:srgbClr val="7468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08" name="Freeform 811">
              <a:extLst>
                <a:ext uri="{FF2B5EF4-FFF2-40B4-BE49-F238E27FC236}">
                  <a16:creationId xmlns:a16="http://schemas.microsoft.com/office/drawing/2014/main" id="{FCE83EF6-5316-5CC1-D64D-E72E903FE752}"/>
                </a:ext>
              </a:extLst>
            </p:cNvPr>
            <p:cNvSpPr/>
            <p:nvPr/>
          </p:nvSpPr>
          <p:spPr bwMode="auto">
            <a:xfrm>
              <a:off x="1514476" y="3052763"/>
              <a:ext cx="23813" cy="15875"/>
            </a:xfrm>
            <a:custGeom>
              <a:avLst/>
              <a:gdLst>
                <a:gd name="T0" fmla="*/ 19 w 19"/>
                <a:gd name="T1" fmla="*/ 0 h 13"/>
                <a:gd name="T2" fmla="*/ 19 w 19"/>
                <a:gd name="T3" fmla="*/ 4 h 13"/>
                <a:gd name="T4" fmla="*/ 0 w 19"/>
                <a:gd name="T5" fmla="*/ 5 h 13"/>
                <a:gd name="T6" fmla="*/ 19 w 19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3">
                  <a:moveTo>
                    <a:pt x="19" y="0"/>
                  </a:moveTo>
                  <a:cubicBezTo>
                    <a:pt x="19" y="1"/>
                    <a:pt x="19" y="3"/>
                    <a:pt x="19" y="4"/>
                  </a:cubicBezTo>
                  <a:cubicBezTo>
                    <a:pt x="13" y="3"/>
                    <a:pt x="6" y="13"/>
                    <a:pt x="0" y="5"/>
                  </a:cubicBezTo>
                  <a:cubicBezTo>
                    <a:pt x="5" y="0"/>
                    <a:pt x="12" y="1"/>
                    <a:pt x="19" y="0"/>
                  </a:cubicBezTo>
                  <a:close/>
                </a:path>
              </a:pathLst>
            </a:custGeom>
            <a:solidFill>
              <a:srgbClr val="5244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09" name="Freeform 812">
              <a:extLst>
                <a:ext uri="{FF2B5EF4-FFF2-40B4-BE49-F238E27FC236}">
                  <a16:creationId xmlns:a16="http://schemas.microsoft.com/office/drawing/2014/main" id="{0E83C69E-BE3A-633D-EB48-4C58C3EF6D68}"/>
                </a:ext>
              </a:extLst>
            </p:cNvPr>
            <p:cNvSpPr/>
            <p:nvPr/>
          </p:nvSpPr>
          <p:spPr bwMode="auto">
            <a:xfrm>
              <a:off x="1628776" y="3065463"/>
              <a:ext cx="28575" cy="15875"/>
            </a:xfrm>
            <a:custGeom>
              <a:avLst/>
              <a:gdLst>
                <a:gd name="T0" fmla="*/ 2 w 22"/>
                <a:gd name="T1" fmla="*/ 0 h 13"/>
                <a:gd name="T2" fmla="*/ 22 w 22"/>
                <a:gd name="T3" fmla="*/ 7 h 13"/>
                <a:gd name="T4" fmla="*/ 5 w 22"/>
                <a:gd name="T5" fmla="*/ 7 h 13"/>
                <a:gd name="T6" fmla="*/ 3 w 22"/>
                <a:gd name="T7" fmla="*/ 6 h 13"/>
                <a:gd name="T8" fmla="*/ 0 w 22"/>
                <a:gd name="T9" fmla="*/ 3 h 13"/>
                <a:gd name="T10" fmla="*/ 2 w 22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3">
                  <a:moveTo>
                    <a:pt x="2" y="0"/>
                  </a:moveTo>
                  <a:cubicBezTo>
                    <a:pt x="9" y="0"/>
                    <a:pt x="16" y="2"/>
                    <a:pt x="22" y="7"/>
                  </a:cubicBezTo>
                  <a:cubicBezTo>
                    <a:pt x="16" y="13"/>
                    <a:pt x="11" y="4"/>
                    <a:pt x="5" y="7"/>
                  </a:cubicBezTo>
                  <a:cubicBezTo>
                    <a:pt x="5" y="7"/>
                    <a:pt x="3" y="6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0" y="2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635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10" name="Freeform 813">
              <a:extLst>
                <a:ext uri="{FF2B5EF4-FFF2-40B4-BE49-F238E27FC236}">
                  <a16:creationId xmlns:a16="http://schemas.microsoft.com/office/drawing/2014/main" id="{248CD509-9DA6-124A-7001-79A4F9F3DA00}"/>
                </a:ext>
              </a:extLst>
            </p:cNvPr>
            <p:cNvSpPr/>
            <p:nvPr/>
          </p:nvSpPr>
          <p:spPr bwMode="auto">
            <a:xfrm>
              <a:off x="1690688" y="3081338"/>
              <a:ext cx="26988" cy="12700"/>
            </a:xfrm>
            <a:custGeom>
              <a:avLst/>
              <a:gdLst>
                <a:gd name="T0" fmla="*/ 0 w 21"/>
                <a:gd name="T1" fmla="*/ 3 h 11"/>
                <a:gd name="T2" fmla="*/ 21 w 21"/>
                <a:gd name="T3" fmla="*/ 7 h 11"/>
                <a:gd name="T4" fmla="*/ 0 w 21"/>
                <a:gd name="T5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1">
                  <a:moveTo>
                    <a:pt x="0" y="3"/>
                  </a:moveTo>
                  <a:cubicBezTo>
                    <a:pt x="7" y="3"/>
                    <a:pt x="15" y="0"/>
                    <a:pt x="21" y="7"/>
                  </a:cubicBezTo>
                  <a:cubicBezTo>
                    <a:pt x="13" y="11"/>
                    <a:pt x="6" y="9"/>
                    <a:pt x="0" y="3"/>
                  </a:cubicBezTo>
                  <a:close/>
                </a:path>
              </a:pathLst>
            </a:custGeom>
            <a:solidFill>
              <a:srgbClr val="6E63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11" name="Freeform 814">
              <a:extLst>
                <a:ext uri="{FF2B5EF4-FFF2-40B4-BE49-F238E27FC236}">
                  <a16:creationId xmlns:a16="http://schemas.microsoft.com/office/drawing/2014/main" id="{A71A7F46-1FB8-9252-987D-393E4419FE5B}"/>
                </a:ext>
              </a:extLst>
            </p:cNvPr>
            <p:cNvSpPr/>
            <p:nvPr/>
          </p:nvSpPr>
          <p:spPr bwMode="auto">
            <a:xfrm>
              <a:off x="1747838" y="3067050"/>
              <a:ext cx="25400" cy="17463"/>
            </a:xfrm>
            <a:custGeom>
              <a:avLst/>
              <a:gdLst>
                <a:gd name="T0" fmla="*/ 0 w 19"/>
                <a:gd name="T1" fmla="*/ 12 h 13"/>
                <a:gd name="T2" fmla="*/ 19 w 19"/>
                <a:gd name="T3" fmla="*/ 5 h 13"/>
                <a:gd name="T4" fmla="*/ 0 w 19"/>
                <a:gd name="T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3">
                  <a:moveTo>
                    <a:pt x="0" y="12"/>
                  </a:moveTo>
                  <a:cubicBezTo>
                    <a:pt x="3" y="0"/>
                    <a:pt x="12" y="6"/>
                    <a:pt x="19" y="5"/>
                  </a:cubicBezTo>
                  <a:cubicBezTo>
                    <a:pt x="15" y="13"/>
                    <a:pt x="5" y="6"/>
                    <a:pt x="0" y="12"/>
                  </a:cubicBezTo>
                  <a:close/>
                </a:path>
              </a:pathLst>
            </a:custGeom>
            <a:solidFill>
              <a:srgbClr val="494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12" name="Freeform 815">
              <a:extLst>
                <a:ext uri="{FF2B5EF4-FFF2-40B4-BE49-F238E27FC236}">
                  <a16:creationId xmlns:a16="http://schemas.microsoft.com/office/drawing/2014/main" id="{24B29CC3-4783-7911-C306-305F3311D8EE}"/>
                </a:ext>
              </a:extLst>
            </p:cNvPr>
            <p:cNvSpPr/>
            <p:nvPr/>
          </p:nvSpPr>
          <p:spPr bwMode="auto">
            <a:xfrm>
              <a:off x="1849438" y="3041650"/>
              <a:ext cx="19050" cy="11113"/>
            </a:xfrm>
            <a:custGeom>
              <a:avLst/>
              <a:gdLst>
                <a:gd name="T0" fmla="*/ 0 w 16"/>
                <a:gd name="T1" fmla="*/ 9 h 9"/>
                <a:gd name="T2" fmla="*/ 1 w 16"/>
                <a:gd name="T3" fmla="*/ 7 h 9"/>
                <a:gd name="T4" fmla="*/ 16 w 16"/>
                <a:gd name="T5" fmla="*/ 2 h 9"/>
                <a:gd name="T6" fmla="*/ 16 w 16"/>
                <a:gd name="T7" fmla="*/ 5 h 9"/>
                <a:gd name="T8" fmla="*/ 0 w 16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9">
                  <a:moveTo>
                    <a:pt x="0" y="9"/>
                  </a:moveTo>
                  <a:cubicBezTo>
                    <a:pt x="0" y="8"/>
                    <a:pt x="1" y="8"/>
                    <a:pt x="1" y="7"/>
                  </a:cubicBezTo>
                  <a:cubicBezTo>
                    <a:pt x="4" y="0"/>
                    <a:pt x="10" y="2"/>
                    <a:pt x="16" y="2"/>
                  </a:cubicBezTo>
                  <a:cubicBezTo>
                    <a:pt x="16" y="3"/>
                    <a:pt x="16" y="4"/>
                    <a:pt x="16" y="5"/>
                  </a:cubicBezTo>
                  <a:cubicBezTo>
                    <a:pt x="11" y="6"/>
                    <a:pt x="5" y="8"/>
                    <a:pt x="0" y="9"/>
                  </a:cubicBezTo>
                  <a:close/>
                </a:path>
              </a:pathLst>
            </a:custGeom>
            <a:solidFill>
              <a:srgbClr val="3B35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13" name="Freeform 816">
              <a:extLst>
                <a:ext uri="{FF2B5EF4-FFF2-40B4-BE49-F238E27FC236}">
                  <a16:creationId xmlns:a16="http://schemas.microsoft.com/office/drawing/2014/main" id="{19FC2731-9DD3-6973-FF4E-A3678F3C56B3}"/>
                </a:ext>
              </a:extLst>
            </p:cNvPr>
            <p:cNvSpPr/>
            <p:nvPr/>
          </p:nvSpPr>
          <p:spPr bwMode="auto">
            <a:xfrm>
              <a:off x="1985963" y="3005138"/>
              <a:ext cx="31750" cy="11113"/>
            </a:xfrm>
            <a:custGeom>
              <a:avLst/>
              <a:gdLst>
                <a:gd name="T0" fmla="*/ 0 w 25"/>
                <a:gd name="T1" fmla="*/ 9 h 9"/>
                <a:gd name="T2" fmla="*/ 0 w 25"/>
                <a:gd name="T3" fmla="*/ 6 h 9"/>
                <a:gd name="T4" fmla="*/ 20 w 25"/>
                <a:gd name="T5" fmla="*/ 2 h 9"/>
                <a:gd name="T6" fmla="*/ 25 w 25"/>
                <a:gd name="T7" fmla="*/ 6 h 9"/>
                <a:gd name="T8" fmla="*/ 24 w 25"/>
                <a:gd name="T9" fmla="*/ 9 h 9"/>
                <a:gd name="T10" fmla="*/ 0 w 25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9">
                  <a:moveTo>
                    <a:pt x="0" y="9"/>
                  </a:moveTo>
                  <a:cubicBezTo>
                    <a:pt x="0" y="8"/>
                    <a:pt x="0" y="7"/>
                    <a:pt x="0" y="6"/>
                  </a:cubicBezTo>
                  <a:cubicBezTo>
                    <a:pt x="6" y="0"/>
                    <a:pt x="13" y="1"/>
                    <a:pt x="20" y="2"/>
                  </a:cubicBezTo>
                  <a:cubicBezTo>
                    <a:pt x="22" y="3"/>
                    <a:pt x="24" y="4"/>
                    <a:pt x="25" y="6"/>
                  </a:cubicBezTo>
                  <a:cubicBezTo>
                    <a:pt x="25" y="7"/>
                    <a:pt x="24" y="8"/>
                    <a:pt x="24" y="9"/>
                  </a:cubicBezTo>
                  <a:cubicBezTo>
                    <a:pt x="16" y="9"/>
                    <a:pt x="8" y="9"/>
                    <a:pt x="0" y="9"/>
                  </a:cubicBezTo>
                  <a:close/>
                </a:path>
              </a:pathLst>
            </a:custGeom>
            <a:solidFill>
              <a:srgbClr val="453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14" name="Freeform 817">
              <a:extLst>
                <a:ext uri="{FF2B5EF4-FFF2-40B4-BE49-F238E27FC236}">
                  <a16:creationId xmlns:a16="http://schemas.microsoft.com/office/drawing/2014/main" id="{FB7B2139-4504-047B-26F4-18772CF346F6}"/>
                </a:ext>
              </a:extLst>
            </p:cNvPr>
            <p:cNvSpPr/>
            <p:nvPr/>
          </p:nvSpPr>
          <p:spPr bwMode="auto">
            <a:xfrm>
              <a:off x="2016126" y="3001963"/>
              <a:ext cx="25400" cy="14288"/>
            </a:xfrm>
            <a:custGeom>
              <a:avLst/>
              <a:gdLst>
                <a:gd name="T0" fmla="*/ 0 w 20"/>
                <a:gd name="T1" fmla="*/ 11 h 11"/>
                <a:gd name="T2" fmla="*/ 0 w 20"/>
                <a:gd name="T3" fmla="*/ 8 h 11"/>
                <a:gd name="T4" fmla="*/ 14 w 20"/>
                <a:gd name="T5" fmla="*/ 0 h 11"/>
                <a:gd name="T6" fmla="*/ 20 w 20"/>
                <a:gd name="T7" fmla="*/ 7 h 11"/>
                <a:gd name="T8" fmla="*/ 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1"/>
                  </a:moveTo>
                  <a:cubicBezTo>
                    <a:pt x="0" y="10"/>
                    <a:pt x="0" y="9"/>
                    <a:pt x="0" y="8"/>
                  </a:cubicBezTo>
                  <a:cubicBezTo>
                    <a:pt x="2" y="1"/>
                    <a:pt x="8" y="0"/>
                    <a:pt x="14" y="0"/>
                  </a:cubicBezTo>
                  <a:cubicBezTo>
                    <a:pt x="17" y="1"/>
                    <a:pt x="20" y="3"/>
                    <a:pt x="20" y="7"/>
                  </a:cubicBezTo>
                  <a:cubicBezTo>
                    <a:pt x="13" y="8"/>
                    <a:pt x="7" y="10"/>
                    <a:pt x="0" y="11"/>
                  </a:cubicBezTo>
                  <a:close/>
                </a:path>
              </a:pathLst>
            </a:custGeom>
            <a:solidFill>
              <a:srgbClr val="63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15" name="Freeform 818">
              <a:extLst>
                <a:ext uri="{FF2B5EF4-FFF2-40B4-BE49-F238E27FC236}">
                  <a16:creationId xmlns:a16="http://schemas.microsoft.com/office/drawing/2014/main" id="{3DD377B4-D774-4254-6813-B25225A35C2C}"/>
                </a:ext>
              </a:extLst>
            </p:cNvPr>
            <p:cNvSpPr/>
            <p:nvPr/>
          </p:nvSpPr>
          <p:spPr bwMode="auto">
            <a:xfrm>
              <a:off x="2154238" y="2949575"/>
              <a:ext cx="20638" cy="15875"/>
            </a:xfrm>
            <a:custGeom>
              <a:avLst/>
              <a:gdLst>
                <a:gd name="T0" fmla="*/ 4 w 17"/>
                <a:gd name="T1" fmla="*/ 12 h 12"/>
                <a:gd name="T2" fmla="*/ 0 w 17"/>
                <a:gd name="T3" fmla="*/ 8 h 12"/>
                <a:gd name="T4" fmla="*/ 17 w 17"/>
                <a:gd name="T5" fmla="*/ 1 h 12"/>
                <a:gd name="T6" fmla="*/ 4 w 17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2">
                  <a:moveTo>
                    <a:pt x="4" y="12"/>
                  </a:moveTo>
                  <a:cubicBezTo>
                    <a:pt x="3" y="11"/>
                    <a:pt x="1" y="10"/>
                    <a:pt x="0" y="8"/>
                  </a:cubicBezTo>
                  <a:cubicBezTo>
                    <a:pt x="5" y="4"/>
                    <a:pt x="10" y="0"/>
                    <a:pt x="17" y="1"/>
                  </a:cubicBezTo>
                  <a:cubicBezTo>
                    <a:pt x="15" y="7"/>
                    <a:pt x="10" y="10"/>
                    <a:pt x="4" y="12"/>
                  </a:cubicBezTo>
                  <a:close/>
                </a:path>
              </a:pathLst>
            </a:custGeom>
            <a:solidFill>
              <a:srgbClr val="524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16" name="Freeform 819">
              <a:extLst>
                <a:ext uri="{FF2B5EF4-FFF2-40B4-BE49-F238E27FC236}">
                  <a16:creationId xmlns:a16="http://schemas.microsoft.com/office/drawing/2014/main" id="{12898C5B-3A39-BCE1-D074-FB5DE447FF7B}"/>
                </a:ext>
              </a:extLst>
            </p:cNvPr>
            <p:cNvSpPr/>
            <p:nvPr/>
          </p:nvSpPr>
          <p:spPr bwMode="auto">
            <a:xfrm>
              <a:off x="2036763" y="2998788"/>
              <a:ext cx="22225" cy="12700"/>
            </a:xfrm>
            <a:custGeom>
              <a:avLst/>
              <a:gdLst>
                <a:gd name="T0" fmla="*/ 4 w 18"/>
                <a:gd name="T1" fmla="*/ 10 h 10"/>
                <a:gd name="T2" fmla="*/ 0 w 18"/>
                <a:gd name="T3" fmla="*/ 6 h 10"/>
                <a:gd name="T4" fmla="*/ 8 w 18"/>
                <a:gd name="T5" fmla="*/ 2 h 10"/>
                <a:gd name="T6" fmla="*/ 18 w 18"/>
                <a:gd name="T7" fmla="*/ 3 h 10"/>
                <a:gd name="T8" fmla="*/ 4 w 18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4" y="10"/>
                  </a:moveTo>
                  <a:cubicBezTo>
                    <a:pt x="2" y="9"/>
                    <a:pt x="1" y="7"/>
                    <a:pt x="0" y="6"/>
                  </a:cubicBezTo>
                  <a:cubicBezTo>
                    <a:pt x="0" y="0"/>
                    <a:pt x="4" y="0"/>
                    <a:pt x="8" y="2"/>
                  </a:cubicBezTo>
                  <a:cubicBezTo>
                    <a:pt x="11" y="2"/>
                    <a:pt x="15" y="3"/>
                    <a:pt x="18" y="3"/>
                  </a:cubicBezTo>
                  <a:cubicBezTo>
                    <a:pt x="15" y="8"/>
                    <a:pt x="8" y="7"/>
                    <a:pt x="4" y="10"/>
                  </a:cubicBezTo>
                  <a:close/>
                </a:path>
              </a:pathLst>
            </a:custGeom>
            <a:solidFill>
              <a:srgbClr val="7E72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17" name="Freeform 820">
              <a:extLst>
                <a:ext uri="{FF2B5EF4-FFF2-40B4-BE49-F238E27FC236}">
                  <a16:creationId xmlns:a16="http://schemas.microsoft.com/office/drawing/2014/main" id="{9A45AE52-0739-4D4B-A6C7-9C01098CD407}"/>
                </a:ext>
              </a:extLst>
            </p:cNvPr>
            <p:cNvSpPr/>
            <p:nvPr/>
          </p:nvSpPr>
          <p:spPr bwMode="auto">
            <a:xfrm>
              <a:off x="1787526" y="2909888"/>
              <a:ext cx="25400" cy="12700"/>
            </a:xfrm>
            <a:custGeom>
              <a:avLst/>
              <a:gdLst>
                <a:gd name="T0" fmla="*/ 0 w 20"/>
                <a:gd name="T1" fmla="*/ 5 h 11"/>
                <a:gd name="T2" fmla="*/ 0 w 20"/>
                <a:gd name="T3" fmla="*/ 1 h 11"/>
                <a:gd name="T4" fmla="*/ 8 w 20"/>
                <a:gd name="T5" fmla="*/ 0 h 11"/>
                <a:gd name="T6" fmla="*/ 20 w 20"/>
                <a:gd name="T7" fmla="*/ 4 h 11"/>
                <a:gd name="T8" fmla="*/ 0 w 20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5"/>
                  </a:moveTo>
                  <a:cubicBezTo>
                    <a:pt x="0" y="4"/>
                    <a:pt x="0" y="2"/>
                    <a:pt x="0" y="1"/>
                  </a:cubicBezTo>
                  <a:cubicBezTo>
                    <a:pt x="3" y="1"/>
                    <a:pt x="5" y="1"/>
                    <a:pt x="8" y="0"/>
                  </a:cubicBezTo>
                  <a:cubicBezTo>
                    <a:pt x="12" y="1"/>
                    <a:pt x="17" y="0"/>
                    <a:pt x="20" y="4"/>
                  </a:cubicBezTo>
                  <a:cubicBezTo>
                    <a:pt x="14" y="11"/>
                    <a:pt x="7" y="10"/>
                    <a:pt x="0" y="5"/>
                  </a:cubicBezTo>
                  <a:close/>
                </a:path>
              </a:pathLst>
            </a:custGeom>
            <a:solidFill>
              <a:srgbClr val="2F26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18" name="Freeform 821">
              <a:extLst>
                <a:ext uri="{FF2B5EF4-FFF2-40B4-BE49-F238E27FC236}">
                  <a16:creationId xmlns:a16="http://schemas.microsoft.com/office/drawing/2014/main" id="{C920B0CB-BA6C-3B43-BC4B-AF43999AD3B7}"/>
                </a:ext>
              </a:extLst>
            </p:cNvPr>
            <p:cNvSpPr/>
            <p:nvPr/>
          </p:nvSpPr>
          <p:spPr bwMode="auto">
            <a:xfrm>
              <a:off x="1593851" y="3065463"/>
              <a:ext cx="14288" cy="12700"/>
            </a:xfrm>
            <a:custGeom>
              <a:avLst/>
              <a:gdLst>
                <a:gd name="T0" fmla="*/ 1 w 12"/>
                <a:gd name="T1" fmla="*/ 7 h 10"/>
                <a:gd name="T2" fmla="*/ 1 w 12"/>
                <a:gd name="T3" fmla="*/ 3 h 10"/>
                <a:gd name="T4" fmla="*/ 5 w 12"/>
                <a:gd name="T5" fmla="*/ 0 h 10"/>
                <a:gd name="T6" fmla="*/ 10 w 12"/>
                <a:gd name="T7" fmla="*/ 2 h 10"/>
                <a:gd name="T8" fmla="*/ 12 w 12"/>
                <a:gd name="T9" fmla="*/ 6 h 10"/>
                <a:gd name="T10" fmla="*/ 10 w 12"/>
                <a:gd name="T11" fmla="*/ 10 h 10"/>
                <a:gd name="T12" fmla="*/ 6 w 12"/>
                <a:gd name="T13" fmla="*/ 10 h 10"/>
                <a:gd name="T14" fmla="*/ 1 w 12"/>
                <a:gd name="T1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0">
                  <a:moveTo>
                    <a:pt x="1" y="7"/>
                  </a:moveTo>
                  <a:cubicBezTo>
                    <a:pt x="0" y="5"/>
                    <a:pt x="0" y="4"/>
                    <a:pt x="1" y="3"/>
                  </a:cubicBezTo>
                  <a:cubicBezTo>
                    <a:pt x="2" y="1"/>
                    <a:pt x="3" y="1"/>
                    <a:pt x="5" y="0"/>
                  </a:cubicBezTo>
                  <a:cubicBezTo>
                    <a:pt x="7" y="0"/>
                    <a:pt x="8" y="1"/>
                    <a:pt x="10" y="2"/>
                  </a:cubicBezTo>
                  <a:cubicBezTo>
                    <a:pt x="11" y="3"/>
                    <a:pt x="11" y="4"/>
                    <a:pt x="12" y="6"/>
                  </a:cubicBezTo>
                  <a:cubicBezTo>
                    <a:pt x="11" y="8"/>
                    <a:pt x="11" y="9"/>
                    <a:pt x="10" y="10"/>
                  </a:cubicBezTo>
                  <a:cubicBezTo>
                    <a:pt x="8" y="10"/>
                    <a:pt x="7" y="10"/>
                    <a:pt x="6" y="10"/>
                  </a:cubicBezTo>
                  <a:cubicBezTo>
                    <a:pt x="4" y="9"/>
                    <a:pt x="2" y="8"/>
                    <a:pt x="1" y="7"/>
                  </a:cubicBezTo>
                  <a:close/>
                </a:path>
              </a:pathLst>
            </a:custGeom>
            <a:solidFill>
              <a:srgbClr val="B6B5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19" name="Freeform 822">
              <a:extLst>
                <a:ext uri="{FF2B5EF4-FFF2-40B4-BE49-F238E27FC236}">
                  <a16:creationId xmlns:a16="http://schemas.microsoft.com/office/drawing/2014/main" id="{8C9F55EF-D541-8613-5B96-A28D6F39228C}"/>
                </a:ext>
              </a:extLst>
            </p:cNvPr>
            <p:cNvSpPr/>
            <p:nvPr/>
          </p:nvSpPr>
          <p:spPr bwMode="auto">
            <a:xfrm>
              <a:off x="1614488" y="3070225"/>
              <a:ext cx="12700" cy="9525"/>
            </a:xfrm>
            <a:custGeom>
              <a:avLst/>
              <a:gdLst>
                <a:gd name="T0" fmla="*/ 9 w 11"/>
                <a:gd name="T1" fmla="*/ 7 h 7"/>
                <a:gd name="T2" fmla="*/ 1 w 11"/>
                <a:gd name="T3" fmla="*/ 7 h 7"/>
                <a:gd name="T4" fmla="*/ 2 w 11"/>
                <a:gd name="T5" fmla="*/ 2 h 7"/>
                <a:gd name="T6" fmla="*/ 10 w 11"/>
                <a:gd name="T7" fmla="*/ 2 h 7"/>
                <a:gd name="T8" fmla="*/ 9 w 11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9" y="7"/>
                  </a:moveTo>
                  <a:cubicBezTo>
                    <a:pt x="6" y="7"/>
                    <a:pt x="4" y="7"/>
                    <a:pt x="1" y="7"/>
                  </a:cubicBezTo>
                  <a:cubicBezTo>
                    <a:pt x="0" y="5"/>
                    <a:pt x="1" y="3"/>
                    <a:pt x="2" y="2"/>
                  </a:cubicBezTo>
                  <a:cubicBezTo>
                    <a:pt x="5" y="0"/>
                    <a:pt x="7" y="0"/>
                    <a:pt x="10" y="2"/>
                  </a:cubicBezTo>
                  <a:cubicBezTo>
                    <a:pt x="11" y="4"/>
                    <a:pt x="11" y="5"/>
                    <a:pt x="9" y="7"/>
                  </a:cubicBezTo>
                  <a:close/>
                </a:path>
              </a:pathLst>
            </a:custGeom>
            <a:solidFill>
              <a:srgbClr val="F7F6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20" name="Freeform 823">
              <a:extLst>
                <a:ext uri="{FF2B5EF4-FFF2-40B4-BE49-F238E27FC236}">
                  <a16:creationId xmlns:a16="http://schemas.microsoft.com/office/drawing/2014/main" id="{2483D534-B0EE-8379-0D8A-0AFDF453227D}"/>
                </a:ext>
              </a:extLst>
            </p:cNvPr>
            <p:cNvSpPr/>
            <p:nvPr/>
          </p:nvSpPr>
          <p:spPr bwMode="auto">
            <a:xfrm>
              <a:off x="1604963" y="3070225"/>
              <a:ext cx="9525" cy="9525"/>
            </a:xfrm>
            <a:custGeom>
              <a:avLst/>
              <a:gdLst>
                <a:gd name="T0" fmla="*/ 8 w 8"/>
                <a:gd name="T1" fmla="*/ 2 h 7"/>
                <a:gd name="T2" fmla="*/ 8 w 8"/>
                <a:gd name="T3" fmla="*/ 7 h 7"/>
                <a:gd name="T4" fmla="*/ 1 w 8"/>
                <a:gd name="T5" fmla="*/ 6 h 7"/>
                <a:gd name="T6" fmla="*/ 0 w 8"/>
                <a:gd name="T7" fmla="*/ 3 h 7"/>
                <a:gd name="T8" fmla="*/ 6 w 8"/>
                <a:gd name="T9" fmla="*/ 1 h 7"/>
                <a:gd name="T10" fmla="*/ 8 w 8"/>
                <a:gd name="T1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8" y="2"/>
                  </a:moveTo>
                  <a:cubicBezTo>
                    <a:pt x="8" y="4"/>
                    <a:pt x="8" y="5"/>
                    <a:pt x="8" y="7"/>
                  </a:cubicBezTo>
                  <a:cubicBezTo>
                    <a:pt x="6" y="6"/>
                    <a:pt x="3" y="6"/>
                    <a:pt x="1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2" y="1"/>
                    <a:pt x="4" y="0"/>
                    <a:pt x="6" y="1"/>
                  </a:cubicBezTo>
                  <a:cubicBezTo>
                    <a:pt x="7" y="1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6866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21" name="Freeform 824">
              <a:extLst>
                <a:ext uri="{FF2B5EF4-FFF2-40B4-BE49-F238E27FC236}">
                  <a16:creationId xmlns:a16="http://schemas.microsoft.com/office/drawing/2014/main" id="{5F2A976E-307B-97FF-E259-AF95888CBCBA}"/>
                </a:ext>
              </a:extLst>
            </p:cNvPr>
            <p:cNvSpPr/>
            <p:nvPr/>
          </p:nvSpPr>
          <p:spPr bwMode="auto">
            <a:xfrm>
              <a:off x="1628776" y="3071813"/>
              <a:ext cx="6350" cy="7938"/>
            </a:xfrm>
            <a:custGeom>
              <a:avLst/>
              <a:gdLst>
                <a:gd name="T0" fmla="*/ 5 w 5"/>
                <a:gd name="T1" fmla="*/ 6 h 6"/>
                <a:gd name="T2" fmla="*/ 3 w 5"/>
                <a:gd name="T3" fmla="*/ 6 h 6"/>
                <a:gd name="T4" fmla="*/ 2 w 5"/>
                <a:gd name="T5" fmla="*/ 5 h 6"/>
                <a:gd name="T6" fmla="*/ 5 w 5"/>
                <a:gd name="T7" fmla="*/ 2 h 6"/>
                <a:gd name="T8" fmla="*/ 5 w 5"/>
                <a:gd name="T9" fmla="*/ 2 h 6"/>
                <a:gd name="T10" fmla="*/ 5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1"/>
                    <a:pt x="2" y="0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4"/>
                    <a:pt x="5" y="6"/>
                  </a:cubicBezTo>
                  <a:close/>
                </a:path>
              </a:pathLst>
            </a:custGeom>
            <a:solidFill>
              <a:srgbClr val="6E6A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22" name="Freeform 825">
              <a:extLst>
                <a:ext uri="{FF2B5EF4-FFF2-40B4-BE49-F238E27FC236}">
                  <a16:creationId xmlns:a16="http://schemas.microsoft.com/office/drawing/2014/main" id="{C17F91C0-2AB4-C8E9-F842-65155B04EF5B}"/>
                </a:ext>
              </a:extLst>
            </p:cNvPr>
            <p:cNvSpPr/>
            <p:nvPr/>
          </p:nvSpPr>
          <p:spPr bwMode="auto">
            <a:xfrm>
              <a:off x="1592263" y="3074988"/>
              <a:ext cx="9525" cy="3175"/>
            </a:xfrm>
            <a:custGeom>
              <a:avLst/>
              <a:gdLst>
                <a:gd name="T0" fmla="*/ 2 w 7"/>
                <a:gd name="T1" fmla="*/ 0 h 3"/>
                <a:gd name="T2" fmla="*/ 7 w 7"/>
                <a:gd name="T3" fmla="*/ 3 h 3"/>
                <a:gd name="T4" fmla="*/ 1 w 7"/>
                <a:gd name="T5" fmla="*/ 3 h 3"/>
                <a:gd name="T6" fmla="*/ 2 w 7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2" y="0"/>
                  </a:moveTo>
                  <a:cubicBezTo>
                    <a:pt x="3" y="1"/>
                    <a:pt x="5" y="2"/>
                    <a:pt x="7" y="3"/>
                  </a:cubicBezTo>
                  <a:cubicBezTo>
                    <a:pt x="5" y="3"/>
                    <a:pt x="3" y="3"/>
                    <a:pt x="1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EDC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23" name="Freeform 826">
              <a:extLst>
                <a:ext uri="{FF2B5EF4-FFF2-40B4-BE49-F238E27FC236}">
                  <a16:creationId xmlns:a16="http://schemas.microsoft.com/office/drawing/2014/main" id="{17CF2CEC-9ED1-8CA4-AE63-4774952AACD5}"/>
                </a:ext>
              </a:extLst>
            </p:cNvPr>
            <p:cNvSpPr/>
            <p:nvPr/>
          </p:nvSpPr>
          <p:spPr bwMode="auto">
            <a:xfrm>
              <a:off x="1695451" y="3008313"/>
              <a:ext cx="39688" cy="36513"/>
            </a:xfrm>
            <a:custGeom>
              <a:avLst/>
              <a:gdLst>
                <a:gd name="T0" fmla="*/ 29 w 31"/>
                <a:gd name="T1" fmla="*/ 11 h 29"/>
                <a:gd name="T2" fmla="*/ 6 w 31"/>
                <a:gd name="T3" fmla="*/ 16 h 29"/>
                <a:gd name="T4" fmla="*/ 0 w 31"/>
                <a:gd name="T5" fmla="*/ 14 h 29"/>
                <a:gd name="T6" fmla="*/ 13 w 31"/>
                <a:gd name="T7" fmla="*/ 4 h 29"/>
                <a:gd name="T8" fmla="*/ 26 w 31"/>
                <a:gd name="T9" fmla="*/ 2 h 29"/>
                <a:gd name="T10" fmla="*/ 29 w 31"/>
                <a:gd name="T11" fmla="*/ 1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28">
                  <a:moveTo>
                    <a:pt x="29" y="11"/>
                  </a:moveTo>
                  <a:cubicBezTo>
                    <a:pt x="24" y="29"/>
                    <a:pt x="13" y="12"/>
                    <a:pt x="6" y="16"/>
                  </a:cubicBezTo>
                  <a:cubicBezTo>
                    <a:pt x="3" y="18"/>
                    <a:pt x="1" y="16"/>
                    <a:pt x="0" y="14"/>
                  </a:cubicBezTo>
                  <a:cubicBezTo>
                    <a:pt x="1" y="6"/>
                    <a:pt x="9" y="7"/>
                    <a:pt x="13" y="4"/>
                  </a:cubicBezTo>
                  <a:cubicBezTo>
                    <a:pt x="17" y="2"/>
                    <a:pt x="21" y="0"/>
                    <a:pt x="26" y="2"/>
                  </a:cubicBezTo>
                  <a:cubicBezTo>
                    <a:pt x="29" y="5"/>
                    <a:pt x="31" y="7"/>
                    <a:pt x="29" y="11"/>
                  </a:cubicBezTo>
                  <a:close/>
                </a:path>
              </a:pathLst>
            </a:custGeom>
            <a:solidFill>
              <a:srgbClr val="3E2F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24" name="Freeform 827">
              <a:extLst>
                <a:ext uri="{FF2B5EF4-FFF2-40B4-BE49-F238E27FC236}">
                  <a16:creationId xmlns:a16="http://schemas.microsoft.com/office/drawing/2014/main" id="{7E264084-4C82-4107-158E-6710ED002057}"/>
                </a:ext>
              </a:extLst>
            </p:cNvPr>
            <p:cNvSpPr/>
            <p:nvPr/>
          </p:nvSpPr>
          <p:spPr bwMode="auto">
            <a:xfrm>
              <a:off x="1804988" y="2981325"/>
              <a:ext cx="44450" cy="20638"/>
            </a:xfrm>
            <a:custGeom>
              <a:avLst/>
              <a:gdLst>
                <a:gd name="T0" fmla="*/ 30 w 34"/>
                <a:gd name="T1" fmla="*/ 15 h 15"/>
                <a:gd name="T2" fmla="*/ 2 w 34"/>
                <a:gd name="T3" fmla="*/ 15 h 15"/>
                <a:gd name="T4" fmla="*/ 1 w 34"/>
                <a:gd name="T5" fmla="*/ 7 h 15"/>
                <a:gd name="T6" fmla="*/ 8 w 34"/>
                <a:gd name="T7" fmla="*/ 1 h 15"/>
                <a:gd name="T8" fmla="*/ 28 w 34"/>
                <a:gd name="T9" fmla="*/ 5 h 15"/>
                <a:gd name="T10" fmla="*/ 30 w 34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5">
                  <a:moveTo>
                    <a:pt x="30" y="15"/>
                  </a:moveTo>
                  <a:cubicBezTo>
                    <a:pt x="21" y="15"/>
                    <a:pt x="11" y="15"/>
                    <a:pt x="2" y="15"/>
                  </a:cubicBezTo>
                  <a:cubicBezTo>
                    <a:pt x="0" y="13"/>
                    <a:pt x="0" y="10"/>
                    <a:pt x="1" y="7"/>
                  </a:cubicBezTo>
                  <a:cubicBezTo>
                    <a:pt x="2" y="4"/>
                    <a:pt x="5" y="2"/>
                    <a:pt x="8" y="1"/>
                  </a:cubicBezTo>
                  <a:cubicBezTo>
                    <a:pt x="15" y="0"/>
                    <a:pt x="21" y="3"/>
                    <a:pt x="28" y="5"/>
                  </a:cubicBezTo>
                  <a:cubicBezTo>
                    <a:pt x="31" y="8"/>
                    <a:pt x="34" y="11"/>
                    <a:pt x="30" y="15"/>
                  </a:cubicBezTo>
                  <a:close/>
                </a:path>
              </a:pathLst>
            </a:custGeom>
            <a:solidFill>
              <a:srgbClr val="4F3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25" name="Freeform 828">
              <a:extLst>
                <a:ext uri="{FF2B5EF4-FFF2-40B4-BE49-F238E27FC236}">
                  <a16:creationId xmlns:a16="http://schemas.microsoft.com/office/drawing/2014/main" id="{89DFD97F-F83E-EE12-398A-EC1BE1EBD70A}"/>
                </a:ext>
              </a:extLst>
            </p:cNvPr>
            <p:cNvSpPr/>
            <p:nvPr/>
          </p:nvSpPr>
          <p:spPr bwMode="auto">
            <a:xfrm>
              <a:off x="1749426" y="2982913"/>
              <a:ext cx="33338" cy="28575"/>
            </a:xfrm>
            <a:custGeom>
              <a:avLst/>
              <a:gdLst>
                <a:gd name="T0" fmla="*/ 15 w 26"/>
                <a:gd name="T1" fmla="*/ 22 h 22"/>
                <a:gd name="T2" fmla="*/ 11 w 26"/>
                <a:gd name="T3" fmla="*/ 20 h 22"/>
                <a:gd name="T4" fmla="*/ 0 w 26"/>
                <a:gd name="T5" fmla="*/ 11 h 22"/>
                <a:gd name="T6" fmla="*/ 8 w 26"/>
                <a:gd name="T7" fmla="*/ 3 h 22"/>
                <a:gd name="T8" fmla="*/ 23 w 26"/>
                <a:gd name="T9" fmla="*/ 3 h 22"/>
                <a:gd name="T10" fmla="*/ 25 w 26"/>
                <a:gd name="T11" fmla="*/ 11 h 22"/>
                <a:gd name="T12" fmla="*/ 15 w 26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2">
                  <a:moveTo>
                    <a:pt x="15" y="22"/>
                  </a:moveTo>
                  <a:cubicBezTo>
                    <a:pt x="14" y="21"/>
                    <a:pt x="12" y="21"/>
                    <a:pt x="11" y="20"/>
                  </a:cubicBezTo>
                  <a:cubicBezTo>
                    <a:pt x="4" y="21"/>
                    <a:pt x="2" y="17"/>
                    <a:pt x="0" y="11"/>
                  </a:cubicBezTo>
                  <a:cubicBezTo>
                    <a:pt x="1" y="6"/>
                    <a:pt x="4" y="4"/>
                    <a:pt x="8" y="3"/>
                  </a:cubicBezTo>
                  <a:cubicBezTo>
                    <a:pt x="13" y="1"/>
                    <a:pt x="18" y="0"/>
                    <a:pt x="23" y="3"/>
                  </a:cubicBezTo>
                  <a:cubicBezTo>
                    <a:pt x="25" y="5"/>
                    <a:pt x="26" y="8"/>
                    <a:pt x="25" y="11"/>
                  </a:cubicBezTo>
                  <a:cubicBezTo>
                    <a:pt x="24" y="17"/>
                    <a:pt x="19" y="19"/>
                    <a:pt x="15" y="22"/>
                  </a:cubicBezTo>
                  <a:close/>
                </a:path>
              </a:pathLst>
            </a:custGeom>
            <a:solidFill>
              <a:srgbClr val="3E3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26" name="Freeform 829">
              <a:extLst>
                <a:ext uri="{FF2B5EF4-FFF2-40B4-BE49-F238E27FC236}">
                  <a16:creationId xmlns:a16="http://schemas.microsoft.com/office/drawing/2014/main" id="{E350957A-2549-128C-C327-660D8FA8CE96}"/>
                </a:ext>
              </a:extLst>
            </p:cNvPr>
            <p:cNvSpPr/>
            <p:nvPr/>
          </p:nvSpPr>
          <p:spPr bwMode="auto">
            <a:xfrm>
              <a:off x="1643063" y="3030538"/>
              <a:ext cx="34925" cy="22225"/>
            </a:xfrm>
            <a:custGeom>
              <a:avLst/>
              <a:gdLst>
                <a:gd name="T0" fmla="*/ 0 w 28"/>
                <a:gd name="T1" fmla="*/ 14 h 17"/>
                <a:gd name="T2" fmla="*/ 22 w 28"/>
                <a:gd name="T3" fmla="*/ 1 h 17"/>
                <a:gd name="T4" fmla="*/ 28 w 28"/>
                <a:gd name="T5" fmla="*/ 5 h 17"/>
                <a:gd name="T6" fmla="*/ 27 w 28"/>
                <a:gd name="T7" fmla="*/ 10 h 17"/>
                <a:gd name="T8" fmla="*/ 22 w 28"/>
                <a:gd name="T9" fmla="*/ 10 h 17"/>
                <a:gd name="T10" fmla="*/ 6 w 28"/>
                <a:gd name="T11" fmla="*/ 13 h 17"/>
                <a:gd name="T12" fmla="*/ 8 w 28"/>
                <a:gd name="T13" fmla="*/ 16 h 17"/>
                <a:gd name="T14" fmla="*/ 6 w 28"/>
                <a:gd name="T15" fmla="*/ 17 h 17"/>
                <a:gd name="T16" fmla="*/ 2 w 28"/>
                <a:gd name="T17" fmla="*/ 17 h 17"/>
                <a:gd name="T18" fmla="*/ 0 w 28"/>
                <a:gd name="T19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17">
                  <a:moveTo>
                    <a:pt x="0" y="14"/>
                  </a:moveTo>
                  <a:cubicBezTo>
                    <a:pt x="1" y="0"/>
                    <a:pt x="15" y="6"/>
                    <a:pt x="22" y="1"/>
                  </a:cubicBezTo>
                  <a:cubicBezTo>
                    <a:pt x="25" y="0"/>
                    <a:pt x="27" y="2"/>
                    <a:pt x="28" y="5"/>
                  </a:cubicBezTo>
                  <a:cubicBezTo>
                    <a:pt x="28" y="7"/>
                    <a:pt x="28" y="9"/>
                    <a:pt x="27" y="10"/>
                  </a:cubicBezTo>
                  <a:cubicBezTo>
                    <a:pt x="25" y="11"/>
                    <a:pt x="24" y="11"/>
                    <a:pt x="22" y="10"/>
                  </a:cubicBezTo>
                  <a:cubicBezTo>
                    <a:pt x="17" y="11"/>
                    <a:pt x="10" y="7"/>
                    <a:pt x="6" y="13"/>
                  </a:cubicBezTo>
                  <a:cubicBezTo>
                    <a:pt x="8" y="14"/>
                    <a:pt x="8" y="15"/>
                    <a:pt x="8" y="16"/>
                  </a:cubicBezTo>
                  <a:cubicBezTo>
                    <a:pt x="7" y="17"/>
                    <a:pt x="7" y="17"/>
                    <a:pt x="6" y="17"/>
                  </a:cubicBezTo>
                  <a:cubicBezTo>
                    <a:pt x="5" y="17"/>
                    <a:pt x="4" y="17"/>
                    <a:pt x="2" y="17"/>
                  </a:cubicBezTo>
                  <a:cubicBezTo>
                    <a:pt x="0" y="17"/>
                    <a:pt x="0" y="16"/>
                    <a:pt x="0" y="14"/>
                  </a:cubicBezTo>
                  <a:close/>
                </a:path>
              </a:pathLst>
            </a:custGeom>
            <a:solidFill>
              <a:srgbClr val="4536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27" name="Freeform 830">
              <a:extLst>
                <a:ext uri="{FF2B5EF4-FFF2-40B4-BE49-F238E27FC236}">
                  <a16:creationId xmlns:a16="http://schemas.microsoft.com/office/drawing/2014/main" id="{7B92E948-163B-CACA-6B84-6CB9C13AF0C0}"/>
                </a:ext>
              </a:extLst>
            </p:cNvPr>
            <p:cNvSpPr/>
            <p:nvPr/>
          </p:nvSpPr>
          <p:spPr bwMode="auto">
            <a:xfrm>
              <a:off x="1836738" y="2976563"/>
              <a:ext cx="28575" cy="26988"/>
            </a:xfrm>
            <a:custGeom>
              <a:avLst/>
              <a:gdLst>
                <a:gd name="T0" fmla="*/ 6 w 23"/>
                <a:gd name="T1" fmla="*/ 19 h 21"/>
                <a:gd name="T2" fmla="*/ 2 w 23"/>
                <a:gd name="T3" fmla="*/ 12 h 21"/>
                <a:gd name="T4" fmla="*/ 1 w 23"/>
                <a:gd name="T5" fmla="*/ 3 h 21"/>
                <a:gd name="T6" fmla="*/ 7 w 23"/>
                <a:gd name="T7" fmla="*/ 1 h 21"/>
                <a:gd name="T8" fmla="*/ 15 w 23"/>
                <a:gd name="T9" fmla="*/ 3 h 21"/>
                <a:gd name="T10" fmla="*/ 18 w 23"/>
                <a:gd name="T11" fmla="*/ 19 h 21"/>
                <a:gd name="T12" fmla="*/ 10 w 23"/>
                <a:gd name="T13" fmla="*/ 21 h 21"/>
                <a:gd name="T14" fmla="*/ 6 w 23"/>
                <a:gd name="T15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1">
                  <a:moveTo>
                    <a:pt x="6" y="19"/>
                  </a:moveTo>
                  <a:cubicBezTo>
                    <a:pt x="6" y="16"/>
                    <a:pt x="5" y="13"/>
                    <a:pt x="2" y="12"/>
                  </a:cubicBezTo>
                  <a:cubicBezTo>
                    <a:pt x="0" y="9"/>
                    <a:pt x="0" y="6"/>
                    <a:pt x="1" y="3"/>
                  </a:cubicBezTo>
                  <a:cubicBezTo>
                    <a:pt x="3" y="2"/>
                    <a:pt x="5" y="1"/>
                    <a:pt x="7" y="1"/>
                  </a:cubicBezTo>
                  <a:cubicBezTo>
                    <a:pt x="10" y="0"/>
                    <a:pt x="13" y="1"/>
                    <a:pt x="15" y="3"/>
                  </a:cubicBezTo>
                  <a:cubicBezTo>
                    <a:pt x="19" y="8"/>
                    <a:pt x="23" y="13"/>
                    <a:pt x="18" y="19"/>
                  </a:cubicBezTo>
                  <a:cubicBezTo>
                    <a:pt x="16" y="20"/>
                    <a:pt x="13" y="20"/>
                    <a:pt x="10" y="21"/>
                  </a:cubicBezTo>
                  <a:cubicBezTo>
                    <a:pt x="9" y="20"/>
                    <a:pt x="8" y="20"/>
                    <a:pt x="6" y="19"/>
                  </a:cubicBezTo>
                  <a:close/>
                </a:path>
              </a:pathLst>
            </a:custGeom>
            <a:solidFill>
              <a:srgbClr val="594D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28" name="Freeform 831">
              <a:extLst>
                <a:ext uri="{FF2B5EF4-FFF2-40B4-BE49-F238E27FC236}">
                  <a16:creationId xmlns:a16="http://schemas.microsoft.com/office/drawing/2014/main" id="{A455C617-65EF-413D-E528-E5A2BCAD93D5}"/>
                </a:ext>
              </a:extLst>
            </p:cNvPr>
            <p:cNvSpPr/>
            <p:nvPr/>
          </p:nvSpPr>
          <p:spPr bwMode="auto">
            <a:xfrm>
              <a:off x="1603376" y="3049588"/>
              <a:ext cx="28575" cy="25400"/>
            </a:xfrm>
            <a:custGeom>
              <a:avLst/>
              <a:gdLst>
                <a:gd name="T0" fmla="*/ 17 w 22"/>
                <a:gd name="T1" fmla="*/ 20 h 20"/>
                <a:gd name="T2" fmla="*/ 9 w 22"/>
                <a:gd name="T3" fmla="*/ 18 h 20"/>
                <a:gd name="T4" fmla="*/ 9 w 22"/>
                <a:gd name="T5" fmla="*/ 19 h 20"/>
                <a:gd name="T6" fmla="*/ 5 w 22"/>
                <a:gd name="T7" fmla="*/ 16 h 20"/>
                <a:gd name="T8" fmla="*/ 0 w 22"/>
                <a:gd name="T9" fmla="*/ 11 h 20"/>
                <a:gd name="T10" fmla="*/ 0 w 22"/>
                <a:gd name="T11" fmla="*/ 8 h 20"/>
                <a:gd name="T12" fmla="*/ 5 w 22"/>
                <a:gd name="T13" fmla="*/ 7 h 20"/>
                <a:gd name="T14" fmla="*/ 14 w 22"/>
                <a:gd name="T15" fmla="*/ 3 h 20"/>
                <a:gd name="T16" fmla="*/ 22 w 22"/>
                <a:gd name="T17" fmla="*/ 12 h 20"/>
                <a:gd name="T18" fmla="*/ 22 w 22"/>
                <a:gd name="T19" fmla="*/ 13 h 20"/>
                <a:gd name="T20" fmla="*/ 17 w 22"/>
                <a:gd name="T2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0">
                  <a:moveTo>
                    <a:pt x="17" y="20"/>
                  </a:moveTo>
                  <a:cubicBezTo>
                    <a:pt x="14" y="19"/>
                    <a:pt x="12" y="19"/>
                    <a:pt x="9" y="18"/>
                  </a:cubicBezTo>
                  <a:cubicBezTo>
                    <a:pt x="9" y="18"/>
                    <a:pt x="9" y="19"/>
                    <a:pt x="9" y="19"/>
                  </a:cubicBezTo>
                  <a:cubicBezTo>
                    <a:pt x="8" y="17"/>
                    <a:pt x="6" y="17"/>
                    <a:pt x="5" y="16"/>
                  </a:cubicBezTo>
                  <a:cubicBezTo>
                    <a:pt x="3" y="14"/>
                    <a:pt x="2" y="13"/>
                    <a:pt x="0" y="11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2" y="7"/>
                    <a:pt x="3" y="7"/>
                    <a:pt x="5" y="7"/>
                  </a:cubicBezTo>
                  <a:cubicBezTo>
                    <a:pt x="7" y="5"/>
                    <a:pt x="9" y="0"/>
                    <a:pt x="14" y="3"/>
                  </a:cubicBezTo>
                  <a:cubicBezTo>
                    <a:pt x="16" y="6"/>
                    <a:pt x="19" y="9"/>
                    <a:pt x="22" y="12"/>
                  </a:cubicBezTo>
                  <a:cubicBezTo>
                    <a:pt x="22" y="12"/>
                    <a:pt x="22" y="13"/>
                    <a:pt x="22" y="13"/>
                  </a:cubicBezTo>
                  <a:cubicBezTo>
                    <a:pt x="21" y="16"/>
                    <a:pt x="20" y="18"/>
                    <a:pt x="17" y="20"/>
                  </a:cubicBezTo>
                  <a:close/>
                </a:path>
              </a:pathLst>
            </a:custGeom>
            <a:solidFill>
              <a:srgbClr val="888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29" name="Freeform 832">
              <a:extLst>
                <a:ext uri="{FF2B5EF4-FFF2-40B4-BE49-F238E27FC236}">
                  <a16:creationId xmlns:a16="http://schemas.microsoft.com/office/drawing/2014/main" id="{6975BBA1-CE41-7058-0B2B-AE042EE77165}"/>
                </a:ext>
              </a:extLst>
            </p:cNvPr>
            <p:cNvSpPr/>
            <p:nvPr/>
          </p:nvSpPr>
          <p:spPr bwMode="auto">
            <a:xfrm>
              <a:off x="1768476" y="2992438"/>
              <a:ext cx="30163" cy="22225"/>
            </a:xfrm>
            <a:custGeom>
              <a:avLst/>
              <a:gdLst>
                <a:gd name="T0" fmla="*/ 0 w 24"/>
                <a:gd name="T1" fmla="*/ 15 h 18"/>
                <a:gd name="T2" fmla="*/ 7 w 24"/>
                <a:gd name="T3" fmla="*/ 4 h 18"/>
                <a:gd name="T4" fmla="*/ 15 w 24"/>
                <a:gd name="T5" fmla="*/ 0 h 18"/>
                <a:gd name="T6" fmla="*/ 23 w 24"/>
                <a:gd name="T7" fmla="*/ 6 h 18"/>
                <a:gd name="T8" fmla="*/ 16 w 24"/>
                <a:gd name="T9" fmla="*/ 11 h 18"/>
                <a:gd name="T10" fmla="*/ 0 w 24"/>
                <a:gd name="T11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8">
                  <a:moveTo>
                    <a:pt x="0" y="15"/>
                  </a:moveTo>
                  <a:cubicBezTo>
                    <a:pt x="2" y="11"/>
                    <a:pt x="5" y="7"/>
                    <a:pt x="7" y="4"/>
                  </a:cubicBezTo>
                  <a:cubicBezTo>
                    <a:pt x="9" y="2"/>
                    <a:pt x="12" y="0"/>
                    <a:pt x="15" y="0"/>
                  </a:cubicBezTo>
                  <a:cubicBezTo>
                    <a:pt x="19" y="1"/>
                    <a:pt x="24" y="1"/>
                    <a:pt x="23" y="6"/>
                  </a:cubicBezTo>
                  <a:cubicBezTo>
                    <a:pt x="23" y="10"/>
                    <a:pt x="18" y="9"/>
                    <a:pt x="16" y="11"/>
                  </a:cubicBezTo>
                  <a:cubicBezTo>
                    <a:pt x="12" y="18"/>
                    <a:pt x="6" y="17"/>
                    <a:pt x="0" y="15"/>
                  </a:cubicBezTo>
                  <a:close/>
                </a:path>
              </a:pathLst>
            </a:custGeom>
            <a:solidFill>
              <a:srgbClr val="A08E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30" name="Freeform 833">
              <a:extLst>
                <a:ext uri="{FF2B5EF4-FFF2-40B4-BE49-F238E27FC236}">
                  <a16:creationId xmlns:a16="http://schemas.microsoft.com/office/drawing/2014/main" id="{52378B80-4A46-1B74-DC4C-220C91107A48}"/>
                </a:ext>
              </a:extLst>
            </p:cNvPr>
            <p:cNvSpPr/>
            <p:nvPr/>
          </p:nvSpPr>
          <p:spPr bwMode="auto">
            <a:xfrm>
              <a:off x="1609726" y="3041650"/>
              <a:ext cx="36513" cy="17463"/>
            </a:xfrm>
            <a:custGeom>
              <a:avLst/>
              <a:gdLst>
                <a:gd name="T0" fmla="*/ 9 w 28"/>
                <a:gd name="T1" fmla="*/ 10 h 14"/>
                <a:gd name="T2" fmla="*/ 0 w 28"/>
                <a:gd name="T3" fmla="*/ 14 h 14"/>
                <a:gd name="T4" fmla="*/ 26 w 28"/>
                <a:gd name="T5" fmla="*/ 6 h 14"/>
                <a:gd name="T6" fmla="*/ 28 w 28"/>
                <a:gd name="T7" fmla="*/ 9 h 14"/>
                <a:gd name="T8" fmla="*/ 9 w 28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4">
                  <a:moveTo>
                    <a:pt x="9" y="10"/>
                  </a:moveTo>
                  <a:cubicBezTo>
                    <a:pt x="6" y="11"/>
                    <a:pt x="3" y="13"/>
                    <a:pt x="0" y="14"/>
                  </a:cubicBezTo>
                  <a:cubicBezTo>
                    <a:pt x="5" y="0"/>
                    <a:pt x="15" y="0"/>
                    <a:pt x="26" y="6"/>
                  </a:cubicBezTo>
                  <a:cubicBezTo>
                    <a:pt x="27" y="7"/>
                    <a:pt x="28" y="7"/>
                    <a:pt x="28" y="9"/>
                  </a:cubicBezTo>
                  <a:cubicBezTo>
                    <a:pt x="22" y="9"/>
                    <a:pt x="15" y="10"/>
                    <a:pt x="9" y="10"/>
                  </a:cubicBezTo>
                  <a:close/>
                </a:path>
              </a:pathLst>
            </a:custGeom>
            <a:solidFill>
              <a:srgbClr val="4D3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31" name="Freeform 834">
              <a:extLst>
                <a:ext uri="{FF2B5EF4-FFF2-40B4-BE49-F238E27FC236}">
                  <a16:creationId xmlns:a16="http://schemas.microsoft.com/office/drawing/2014/main" id="{CACB45BF-5607-86F0-E99B-D763CF5740F0}"/>
                </a:ext>
              </a:extLst>
            </p:cNvPr>
            <p:cNvSpPr/>
            <p:nvPr/>
          </p:nvSpPr>
          <p:spPr bwMode="auto">
            <a:xfrm>
              <a:off x="1741488" y="2995613"/>
              <a:ext cx="22225" cy="26988"/>
            </a:xfrm>
            <a:custGeom>
              <a:avLst/>
              <a:gdLst>
                <a:gd name="T0" fmla="*/ 9 w 18"/>
                <a:gd name="T1" fmla="*/ 1 h 22"/>
                <a:gd name="T2" fmla="*/ 18 w 18"/>
                <a:gd name="T3" fmla="*/ 11 h 22"/>
                <a:gd name="T4" fmla="*/ 9 w 18"/>
                <a:gd name="T5" fmla="*/ 22 h 22"/>
                <a:gd name="T6" fmla="*/ 1 w 18"/>
                <a:gd name="T7" fmla="*/ 15 h 22"/>
                <a:gd name="T8" fmla="*/ 0 w 18"/>
                <a:gd name="T9" fmla="*/ 11 h 22"/>
                <a:gd name="T10" fmla="*/ 2 w 18"/>
                <a:gd name="T11" fmla="*/ 4 h 22"/>
                <a:gd name="T12" fmla="*/ 9 w 18"/>
                <a:gd name="T13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2">
                  <a:moveTo>
                    <a:pt x="9" y="1"/>
                  </a:moveTo>
                  <a:cubicBezTo>
                    <a:pt x="10" y="6"/>
                    <a:pt x="14" y="8"/>
                    <a:pt x="18" y="11"/>
                  </a:cubicBezTo>
                  <a:cubicBezTo>
                    <a:pt x="18" y="17"/>
                    <a:pt x="14" y="19"/>
                    <a:pt x="9" y="22"/>
                  </a:cubicBezTo>
                  <a:cubicBezTo>
                    <a:pt x="7" y="19"/>
                    <a:pt x="4" y="18"/>
                    <a:pt x="1" y="15"/>
                  </a:cubicBezTo>
                  <a:cubicBezTo>
                    <a:pt x="0" y="14"/>
                    <a:pt x="0" y="13"/>
                    <a:pt x="0" y="11"/>
                  </a:cubicBezTo>
                  <a:cubicBezTo>
                    <a:pt x="0" y="8"/>
                    <a:pt x="1" y="6"/>
                    <a:pt x="2" y="4"/>
                  </a:cubicBezTo>
                  <a:cubicBezTo>
                    <a:pt x="4" y="2"/>
                    <a:pt x="6" y="0"/>
                    <a:pt x="9" y="1"/>
                  </a:cubicBezTo>
                  <a:close/>
                </a:path>
              </a:pathLst>
            </a:custGeom>
            <a:solidFill>
              <a:srgbClr val="7565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32" name="Freeform 835">
              <a:extLst>
                <a:ext uri="{FF2B5EF4-FFF2-40B4-BE49-F238E27FC236}">
                  <a16:creationId xmlns:a16="http://schemas.microsoft.com/office/drawing/2014/main" id="{4CB9781E-8C44-A22F-BC44-919343854E7C}"/>
                </a:ext>
              </a:extLst>
            </p:cNvPr>
            <p:cNvSpPr/>
            <p:nvPr/>
          </p:nvSpPr>
          <p:spPr bwMode="auto">
            <a:xfrm>
              <a:off x="1787526" y="2987675"/>
              <a:ext cx="20638" cy="20638"/>
            </a:xfrm>
            <a:custGeom>
              <a:avLst/>
              <a:gdLst>
                <a:gd name="T0" fmla="*/ 1 w 16"/>
                <a:gd name="T1" fmla="*/ 15 h 16"/>
                <a:gd name="T2" fmla="*/ 1 w 16"/>
                <a:gd name="T3" fmla="*/ 7 h 16"/>
                <a:gd name="T4" fmla="*/ 6 w 16"/>
                <a:gd name="T5" fmla="*/ 1 h 16"/>
                <a:gd name="T6" fmla="*/ 16 w 16"/>
                <a:gd name="T7" fmla="*/ 6 h 16"/>
                <a:gd name="T8" fmla="*/ 16 w 16"/>
                <a:gd name="T9" fmla="*/ 11 h 16"/>
                <a:gd name="T10" fmla="*/ 1 w 16"/>
                <a:gd name="T11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6">
                  <a:moveTo>
                    <a:pt x="1" y="15"/>
                  </a:moveTo>
                  <a:cubicBezTo>
                    <a:pt x="0" y="12"/>
                    <a:pt x="14" y="10"/>
                    <a:pt x="1" y="7"/>
                  </a:cubicBezTo>
                  <a:cubicBezTo>
                    <a:pt x="0" y="3"/>
                    <a:pt x="3" y="2"/>
                    <a:pt x="6" y="1"/>
                  </a:cubicBezTo>
                  <a:cubicBezTo>
                    <a:pt x="10" y="0"/>
                    <a:pt x="15" y="0"/>
                    <a:pt x="16" y="6"/>
                  </a:cubicBezTo>
                  <a:cubicBezTo>
                    <a:pt x="16" y="8"/>
                    <a:pt x="16" y="9"/>
                    <a:pt x="16" y="11"/>
                  </a:cubicBezTo>
                  <a:cubicBezTo>
                    <a:pt x="11" y="14"/>
                    <a:pt x="6" y="16"/>
                    <a:pt x="1" y="15"/>
                  </a:cubicBezTo>
                  <a:close/>
                </a:path>
              </a:pathLst>
            </a:custGeom>
            <a:solidFill>
              <a:srgbClr val="39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33" name="Freeform 836">
              <a:extLst>
                <a:ext uri="{FF2B5EF4-FFF2-40B4-BE49-F238E27FC236}">
                  <a16:creationId xmlns:a16="http://schemas.microsoft.com/office/drawing/2014/main" id="{03226351-7855-ED41-0449-267E0139D97F}"/>
                </a:ext>
              </a:extLst>
            </p:cNvPr>
            <p:cNvSpPr/>
            <p:nvPr/>
          </p:nvSpPr>
          <p:spPr bwMode="auto">
            <a:xfrm>
              <a:off x="1677988" y="3017838"/>
              <a:ext cx="25400" cy="23813"/>
            </a:xfrm>
            <a:custGeom>
              <a:avLst/>
              <a:gdLst>
                <a:gd name="T0" fmla="*/ 14 w 19"/>
                <a:gd name="T1" fmla="*/ 3 h 18"/>
                <a:gd name="T2" fmla="*/ 19 w 19"/>
                <a:gd name="T3" fmla="*/ 8 h 18"/>
                <a:gd name="T4" fmla="*/ 18 w 19"/>
                <a:gd name="T5" fmla="*/ 15 h 18"/>
                <a:gd name="T6" fmla="*/ 11 w 19"/>
                <a:gd name="T7" fmla="*/ 18 h 18"/>
                <a:gd name="T8" fmla="*/ 0 w 19"/>
                <a:gd name="T9" fmla="*/ 9 h 18"/>
                <a:gd name="T10" fmla="*/ 14 w 19"/>
                <a:gd name="T11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14" y="3"/>
                  </a:moveTo>
                  <a:cubicBezTo>
                    <a:pt x="16" y="5"/>
                    <a:pt x="17" y="6"/>
                    <a:pt x="19" y="8"/>
                  </a:cubicBezTo>
                  <a:cubicBezTo>
                    <a:pt x="19" y="10"/>
                    <a:pt x="18" y="13"/>
                    <a:pt x="18" y="15"/>
                  </a:cubicBezTo>
                  <a:cubicBezTo>
                    <a:pt x="16" y="18"/>
                    <a:pt x="13" y="18"/>
                    <a:pt x="11" y="18"/>
                  </a:cubicBezTo>
                  <a:cubicBezTo>
                    <a:pt x="6" y="17"/>
                    <a:pt x="2" y="14"/>
                    <a:pt x="0" y="9"/>
                  </a:cubicBezTo>
                  <a:cubicBezTo>
                    <a:pt x="2" y="0"/>
                    <a:pt x="8" y="2"/>
                    <a:pt x="14" y="3"/>
                  </a:cubicBezTo>
                  <a:close/>
                </a:path>
              </a:pathLst>
            </a:custGeom>
            <a:solidFill>
              <a:srgbClr val="3727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34" name="Freeform 837">
              <a:extLst>
                <a:ext uri="{FF2B5EF4-FFF2-40B4-BE49-F238E27FC236}">
                  <a16:creationId xmlns:a16="http://schemas.microsoft.com/office/drawing/2014/main" id="{54D5F935-10EC-B31A-3203-17A4CA0C8B04}"/>
                </a:ext>
              </a:extLst>
            </p:cNvPr>
            <p:cNvSpPr/>
            <p:nvPr/>
          </p:nvSpPr>
          <p:spPr bwMode="auto">
            <a:xfrm>
              <a:off x="1727201" y="3001963"/>
              <a:ext cx="17463" cy="19050"/>
            </a:xfrm>
            <a:custGeom>
              <a:avLst/>
              <a:gdLst>
                <a:gd name="T0" fmla="*/ 12 w 14"/>
                <a:gd name="T1" fmla="*/ 3 h 15"/>
                <a:gd name="T2" fmla="*/ 12 w 14"/>
                <a:gd name="T3" fmla="*/ 8 h 15"/>
                <a:gd name="T4" fmla="*/ 12 w 14"/>
                <a:gd name="T5" fmla="*/ 15 h 15"/>
                <a:gd name="T6" fmla="*/ 4 w 14"/>
                <a:gd name="T7" fmla="*/ 15 h 15"/>
                <a:gd name="T8" fmla="*/ 0 w 14"/>
                <a:gd name="T9" fmla="*/ 8 h 15"/>
                <a:gd name="T10" fmla="*/ 1 w 14"/>
                <a:gd name="T11" fmla="*/ 3 h 15"/>
                <a:gd name="T12" fmla="*/ 12 w 14"/>
                <a:gd name="T13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5">
                  <a:moveTo>
                    <a:pt x="12" y="3"/>
                  </a:moveTo>
                  <a:cubicBezTo>
                    <a:pt x="12" y="5"/>
                    <a:pt x="12" y="6"/>
                    <a:pt x="12" y="8"/>
                  </a:cubicBezTo>
                  <a:cubicBezTo>
                    <a:pt x="13" y="10"/>
                    <a:pt x="14" y="13"/>
                    <a:pt x="12" y="15"/>
                  </a:cubicBezTo>
                  <a:cubicBezTo>
                    <a:pt x="10" y="15"/>
                    <a:pt x="7" y="15"/>
                    <a:pt x="4" y="15"/>
                  </a:cubicBezTo>
                  <a:cubicBezTo>
                    <a:pt x="3" y="13"/>
                    <a:pt x="2" y="10"/>
                    <a:pt x="0" y="8"/>
                  </a:cubicBezTo>
                  <a:cubicBezTo>
                    <a:pt x="0" y="6"/>
                    <a:pt x="0" y="4"/>
                    <a:pt x="1" y="3"/>
                  </a:cubicBezTo>
                  <a:cubicBezTo>
                    <a:pt x="5" y="0"/>
                    <a:pt x="9" y="0"/>
                    <a:pt x="12" y="3"/>
                  </a:cubicBezTo>
                  <a:close/>
                </a:path>
              </a:pathLst>
            </a:custGeom>
            <a:solidFill>
              <a:srgbClr val="6D5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35" name="Freeform 838">
              <a:extLst>
                <a:ext uri="{FF2B5EF4-FFF2-40B4-BE49-F238E27FC236}">
                  <a16:creationId xmlns:a16="http://schemas.microsoft.com/office/drawing/2014/main" id="{F7AE9398-FC81-7A60-96D1-43DFB36D6A78}"/>
                </a:ext>
              </a:extLst>
            </p:cNvPr>
            <p:cNvSpPr/>
            <p:nvPr/>
          </p:nvSpPr>
          <p:spPr bwMode="auto">
            <a:xfrm>
              <a:off x="1677988" y="3033713"/>
              <a:ext cx="23813" cy="14288"/>
            </a:xfrm>
            <a:custGeom>
              <a:avLst/>
              <a:gdLst>
                <a:gd name="T0" fmla="*/ 12 w 19"/>
                <a:gd name="T1" fmla="*/ 3 h 12"/>
                <a:gd name="T2" fmla="*/ 19 w 19"/>
                <a:gd name="T3" fmla="*/ 3 h 12"/>
                <a:gd name="T4" fmla="*/ 12 w 19"/>
                <a:gd name="T5" fmla="*/ 12 h 12"/>
                <a:gd name="T6" fmla="*/ 0 w 19"/>
                <a:gd name="T7" fmla="*/ 8 h 12"/>
                <a:gd name="T8" fmla="*/ 0 w 19"/>
                <a:gd name="T9" fmla="*/ 5 h 12"/>
                <a:gd name="T10" fmla="*/ 12 w 19"/>
                <a:gd name="T11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12" y="3"/>
                  </a:moveTo>
                  <a:cubicBezTo>
                    <a:pt x="14" y="3"/>
                    <a:pt x="17" y="3"/>
                    <a:pt x="19" y="3"/>
                  </a:cubicBezTo>
                  <a:cubicBezTo>
                    <a:pt x="18" y="7"/>
                    <a:pt x="15" y="10"/>
                    <a:pt x="12" y="12"/>
                  </a:cubicBezTo>
                  <a:cubicBezTo>
                    <a:pt x="8" y="10"/>
                    <a:pt x="3" y="11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4" y="0"/>
                    <a:pt x="8" y="2"/>
                    <a:pt x="12" y="3"/>
                  </a:cubicBezTo>
                  <a:close/>
                </a:path>
              </a:pathLst>
            </a:custGeom>
            <a:solidFill>
              <a:srgbClr val="B5A6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36" name="Freeform 839">
              <a:extLst>
                <a:ext uri="{FF2B5EF4-FFF2-40B4-BE49-F238E27FC236}">
                  <a16:creationId xmlns:a16="http://schemas.microsoft.com/office/drawing/2014/main" id="{181AE842-ABA2-F78B-0AA1-A7E46B06DA39}"/>
                </a:ext>
              </a:extLst>
            </p:cNvPr>
            <p:cNvSpPr/>
            <p:nvPr/>
          </p:nvSpPr>
          <p:spPr bwMode="auto">
            <a:xfrm>
              <a:off x="1735138" y="3013075"/>
              <a:ext cx="17463" cy="9525"/>
            </a:xfrm>
            <a:custGeom>
              <a:avLst/>
              <a:gdLst>
                <a:gd name="T0" fmla="*/ 5 w 13"/>
                <a:gd name="T1" fmla="*/ 7 h 8"/>
                <a:gd name="T2" fmla="*/ 5 w 13"/>
                <a:gd name="T3" fmla="*/ 0 h 8"/>
                <a:gd name="T4" fmla="*/ 13 w 13"/>
                <a:gd name="T5" fmla="*/ 8 h 8"/>
                <a:gd name="T6" fmla="*/ 5 w 1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8">
                  <a:moveTo>
                    <a:pt x="5" y="7"/>
                  </a:moveTo>
                  <a:cubicBezTo>
                    <a:pt x="5" y="5"/>
                    <a:pt x="0" y="3"/>
                    <a:pt x="5" y="0"/>
                  </a:cubicBezTo>
                  <a:cubicBezTo>
                    <a:pt x="10" y="0"/>
                    <a:pt x="13" y="2"/>
                    <a:pt x="13" y="8"/>
                  </a:cubicBezTo>
                  <a:cubicBezTo>
                    <a:pt x="11" y="7"/>
                    <a:pt x="8" y="7"/>
                    <a:pt x="5" y="7"/>
                  </a:cubicBezTo>
                  <a:close/>
                </a:path>
              </a:pathLst>
            </a:custGeom>
            <a:solidFill>
              <a:srgbClr val="2F2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37" name="Freeform 840">
              <a:extLst>
                <a:ext uri="{FF2B5EF4-FFF2-40B4-BE49-F238E27FC236}">
                  <a16:creationId xmlns:a16="http://schemas.microsoft.com/office/drawing/2014/main" id="{F8925C6B-337C-33A8-BB35-B5A7AFCC0D4B}"/>
                </a:ext>
              </a:extLst>
            </p:cNvPr>
            <p:cNvSpPr/>
            <p:nvPr/>
          </p:nvSpPr>
          <p:spPr bwMode="auto">
            <a:xfrm>
              <a:off x="1651001" y="3048000"/>
              <a:ext cx="20638" cy="12700"/>
            </a:xfrm>
            <a:custGeom>
              <a:avLst/>
              <a:gdLst>
                <a:gd name="T0" fmla="*/ 0 w 16"/>
                <a:gd name="T1" fmla="*/ 4 h 11"/>
                <a:gd name="T2" fmla="*/ 0 w 16"/>
                <a:gd name="T3" fmla="*/ 0 h 11"/>
                <a:gd name="T4" fmla="*/ 16 w 16"/>
                <a:gd name="T5" fmla="*/ 6 h 11"/>
                <a:gd name="T6" fmla="*/ 0 w 16"/>
                <a:gd name="T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1">
                  <a:moveTo>
                    <a:pt x="0" y="4"/>
                  </a:moveTo>
                  <a:cubicBezTo>
                    <a:pt x="0" y="3"/>
                    <a:pt x="0" y="2"/>
                    <a:pt x="0" y="0"/>
                  </a:cubicBezTo>
                  <a:cubicBezTo>
                    <a:pt x="5" y="2"/>
                    <a:pt x="10" y="4"/>
                    <a:pt x="16" y="6"/>
                  </a:cubicBezTo>
                  <a:cubicBezTo>
                    <a:pt x="9" y="11"/>
                    <a:pt x="5" y="7"/>
                    <a:pt x="0" y="4"/>
                  </a:cubicBezTo>
                  <a:close/>
                </a:path>
              </a:pathLst>
            </a:custGeom>
            <a:solidFill>
              <a:srgbClr val="5041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38" name="Freeform 841">
              <a:extLst>
                <a:ext uri="{FF2B5EF4-FFF2-40B4-BE49-F238E27FC236}">
                  <a16:creationId xmlns:a16="http://schemas.microsoft.com/office/drawing/2014/main" id="{01033DDD-93AF-39B3-7066-F1188988C377}"/>
                </a:ext>
              </a:extLst>
            </p:cNvPr>
            <p:cNvSpPr/>
            <p:nvPr/>
          </p:nvSpPr>
          <p:spPr bwMode="auto">
            <a:xfrm>
              <a:off x="1671638" y="3041650"/>
              <a:ext cx="20638" cy="11113"/>
            </a:xfrm>
            <a:custGeom>
              <a:avLst/>
              <a:gdLst>
                <a:gd name="T0" fmla="*/ 5 w 17"/>
                <a:gd name="T1" fmla="*/ 1 h 8"/>
                <a:gd name="T2" fmla="*/ 17 w 17"/>
                <a:gd name="T3" fmla="*/ 5 h 8"/>
                <a:gd name="T4" fmla="*/ 0 w 17"/>
                <a:gd name="T5" fmla="*/ 1 h 8"/>
                <a:gd name="T6" fmla="*/ 5 w 17"/>
                <a:gd name="T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8">
                  <a:moveTo>
                    <a:pt x="5" y="1"/>
                  </a:moveTo>
                  <a:cubicBezTo>
                    <a:pt x="10" y="0"/>
                    <a:pt x="14" y="0"/>
                    <a:pt x="17" y="5"/>
                  </a:cubicBezTo>
                  <a:cubicBezTo>
                    <a:pt x="10" y="8"/>
                    <a:pt x="5" y="5"/>
                    <a:pt x="0" y="1"/>
                  </a:cubicBezTo>
                  <a:cubicBezTo>
                    <a:pt x="2" y="1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716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39" name="Freeform 842">
              <a:extLst>
                <a:ext uri="{FF2B5EF4-FFF2-40B4-BE49-F238E27FC236}">
                  <a16:creationId xmlns:a16="http://schemas.microsoft.com/office/drawing/2014/main" id="{693F41EF-CD8F-BD22-F870-FD685DD62261}"/>
                </a:ext>
              </a:extLst>
            </p:cNvPr>
            <p:cNvSpPr/>
            <p:nvPr/>
          </p:nvSpPr>
          <p:spPr bwMode="auto">
            <a:xfrm>
              <a:off x="1930401" y="2963863"/>
              <a:ext cx="115888" cy="49213"/>
            </a:xfrm>
            <a:custGeom>
              <a:avLst/>
              <a:gdLst>
                <a:gd name="T0" fmla="*/ 92 w 92"/>
                <a:gd name="T1" fmla="*/ 29 h 38"/>
                <a:gd name="T2" fmla="*/ 84 w 92"/>
                <a:gd name="T3" fmla="*/ 33 h 38"/>
                <a:gd name="T4" fmla="*/ 68 w 92"/>
                <a:gd name="T5" fmla="*/ 38 h 38"/>
                <a:gd name="T6" fmla="*/ 68 w 92"/>
                <a:gd name="T7" fmla="*/ 37 h 38"/>
                <a:gd name="T8" fmla="*/ 26 w 92"/>
                <a:gd name="T9" fmla="*/ 30 h 38"/>
                <a:gd name="T10" fmla="*/ 8 w 92"/>
                <a:gd name="T11" fmla="*/ 18 h 38"/>
                <a:gd name="T12" fmla="*/ 4 w 92"/>
                <a:gd name="T13" fmla="*/ 17 h 38"/>
                <a:gd name="T14" fmla="*/ 7 w 92"/>
                <a:gd name="T15" fmla="*/ 5 h 38"/>
                <a:gd name="T16" fmla="*/ 30 w 92"/>
                <a:gd name="T17" fmla="*/ 7 h 38"/>
                <a:gd name="T18" fmla="*/ 64 w 92"/>
                <a:gd name="T19" fmla="*/ 14 h 38"/>
                <a:gd name="T20" fmla="*/ 92 w 92"/>
                <a:gd name="T21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38">
                  <a:moveTo>
                    <a:pt x="92" y="29"/>
                  </a:moveTo>
                  <a:cubicBezTo>
                    <a:pt x="90" y="30"/>
                    <a:pt x="87" y="32"/>
                    <a:pt x="84" y="33"/>
                  </a:cubicBezTo>
                  <a:cubicBezTo>
                    <a:pt x="78" y="33"/>
                    <a:pt x="73" y="35"/>
                    <a:pt x="68" y="38"/>
                  </a:cubicBezTo>
                  <a:cubicBezTo>
                    <a:pt x="68" y="38"/>
                    <a:pt x="68" y="37"/>
                    <a:pt x="68" y="37"/>
                  </a:cubicBezTo>
                  <a:cubicBezTo>
                    <a:pt x="55" y="31"/>
                    <a:pt x="40" y="33"/>
                    <a:pt x="26" y="30"/>
                  </a:cubicBezTo>
                  <a:cubicBezTo>
                    <a:pt x="19" y="28"/>
                    <a:pt x="12" y="26"/>
                    <a:pt x="8" y="18"/>
                  </a:cubicBezTo>
                  <a:cubicBezTo>
                    <a:pt x="7" y="18"/>
                    <a:pt x="5" y="18"/>
                    <a:pt x="4" y="17"/>
                  </a:cubicBezTo>
                  <a:cubicBezTo>
                    <a:pt x="0" y="12"/>
                    <a:pt x="3" y="8"/>
                    <a:pt x="7" y="5"/>
                  </a:cubicBezTo>
                  <a:cubicBezTo>
                    <a:pt x="15" y="0"/>
                    <a:pt x="22" y="9"/>
                    <a:pt x="30" y="7"/>
                  </a:cubicBezTo>
                  <a:cubicBezTo>
                    <a:pt x="41" y="12"/>
                    <a:pt x="54" y="7"/>
                    <a:pt x="64" y="14"/>
                  </a:cubicBezTo>
                  <a:cubicBezTo>
                    <a:pt x="74" y="17"/>
                    <a:pt x="85" y="21"/>
                    <a:pt x="92" y="29"/>
                  </a:cubicBezTo>
                  <a:close/>
                </a:path>
              </a:pathLst>
            </a:custGeom>
            <a:solidFill>
              <a:srgbClr val="AD96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40" name="Freeform 843">
              <a:extLst>
                <a:ext uri="{FF2B5EF4-FFF2-40B4-BE49-F238E27FC236}">
                  <a16:creationId xmlns:a16="http://schemas.microsoft.com/office/drawing/2014/main" id="{325E0878-1A41-4857-3FD7-CA1DD28B29DB}"/>
                </a:ext>
              </a:extLst>
            </p:cNvPr>
            <p:cNvSpPr/>
            <p:nvPr/>
          </p:nvSpPr>
          <p:spPr bwMode="auto">
            <a:xfrm>
              <a:off x="2054226" y="2909888"/>
              <a:ext cx="65088" cy="33338"/>
            </a:xfrm>
            <a:custGeom>
              <a:avLst/>
              <a:gdLst>
                <a:gd name="T0" fmla="*/ 14 w 51"/>
                <a:gd name="T1" fmla="*/ 0 h 27"/>
                <a:gd name="T2" fmla="*/ 38 w 51"/>
                <a:gd name="T3" fmla="*/ 5 h 27"/>
                <a:gd name="T4" fmla="*/ 42 w 51"/>
                <a:gd name="T5" fmla="*/ 5 h 27"/>
                <a:gd name="T6" fmla="*/ 51 w 51"/>
                <a:gd name="T7" fmla="*/ 8 h 27"/>
                <a:gd name="T8" fmla="*/ 23 w 51"/>
                <a:gd name="T9" fmla="*/ 23 h 27"/>
                <a:gd name="T10" fmla="*/ 7 w 51"/>
                <a:gd name="T11" fmla="*/ 25 h 27"/>
                <a:gd name="T12" fmla="*/ 3 w 51"/>
                <a:gd name="T13" fmla="*/ 25 h 27"/>
                <a:gd name="T14" fmla="*/ 0 w 51"/>
                <a:gd name="T15" fmla="*/ 21 h 27"/>
                <a:gd name="T16" fmla="*/ 1 w 51"/>
                <a:gd name="T17" fmla="*/ 16 h 27"/>
                <a:gd name="T18" fmla="*/ 11 w 51"/>
                <a:gd name="T19" fmla="*/ 5 h 27"/>
                <a:gd name="T20" fmla="*/ 14 w 51"/>
                <a:gd name="T21" fmla="*/ 2 h 27"/>
                <a:gd name="T22" fmla="*/ 14 w 51"/>
                <a:gd name="T2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27">
                  <a:moveTo>
                    <a:pt x="14" y="0"/>
                  </a:moveTo>
                  <a:cubicBezTo>
                    <a:pt x="22" y="2"/>
                    <a:pt x="30" y="3"/>
                    <a:pt x="38" y="5"/>
                  </a:cubicBezTo>
                  <a:cubicBezTo>
                    <a:pt x="39" y="4"/>
                    <a:pt x="40" y="4"/>
                    <a:pt x="42" y="5"/>
                  </a:cubicBezTo>
                  <a:cubicBezTo>
                    <a:pt x="45" y="6"/>
                    <a:pt x="48" y="7"/>
                    <a:pt x="51" y="8"/>
                  </a:cubicBezTo>
                  <a:cubicBezTo>
                    <a:pt x="44" y="17"/>
                    <a:pt x="32" y="17"/>
                    <a:pt x="23" y="23"/>
                  </a:cubicBezTo>
                  <a:cubicBezTo>
                    <a:pt x="18" y="25"/>
                    <a:pt x="12" y="27"/>
                    <a:pt x="7" y="25"/>
                  </a:cubicBezTo>
                  <a:cubicBezTo>
                    <a:pt x="5" y="25"/>
                    <a:pt x="4" y="25"/>
                    <a:pt x="3" y="25"/>
                  </a:cubicBezTo>
                  <a:cubicBezTo>
                    <a:pt x="1" y="24"/>
                    <a:pt x="0" y="23"/>
                    <a:pt x="0" y="21"/>
                  </a:cubicBezTo>
                  <a:cubicBezTo>
                    <a:pt x="0" y="19"/>
                    <a:pt x="0" y="17"/>
                    <a:pt x="1" y="16"/>
                  </a:cubicBezTo>
                  <a:cubicBezTo>
                    <a:pt x="4" y="12"/>
                    <a:pt x="8" y="9"/>
                    <a:pt x="11" y="5"/>
                  </a:cubicBezTo>
                  <a:cubicBezTo>
                    <a:pt x="12" y="4"/>
                    <a:pt x="13" y="3"/>
                    <a:pt x="14" y="2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AFA0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41" name="Freeform 844">
              <a:extLst>
                <a:ext uri="{FF2B5EF4-FFF2-40B4-BE49-F238E27FC236}">
                  <a16:creationId xmlns:a16="http://schemas.microsoft.com/office/drawing/2014/main" id="{D5CC332B-789D-FBA8-1878-E1D0A5839183}"/>
                </a:ext>
              </a:extLst>
            </p:cNvPr>
            <p:cNvSpPr/>
            <p:nvPr/>
          </p:nvSpPr>
          <p:spPr bwMode="auto">
            <a:xfrm>
              <a:off x="1943101" y="2954338"/>
              <a:ext cx="68263" cy="33338"/>
            </a:xfrm>
            <a:custGeom>
              <a:avLst/>
              <a:gdLst>
                <a:gd name="T0" fmla="*/ 54 w 54"/>
                <a:gd name="T1" fmla="*/ 22 h 26"/>
                <a:gd name="T2" fmla="*/ 18 w 54"/>
                <a:gd name="T3" fmla="*/ 18 h 26"/>
                <a:gd name="T4" fmla="*/ 4 w 54"/>
                <a:gd name="T5" fmla="*/ 3 h 26"/>
                <a:gd name="T6" fmla="*/ 25 w 54"/>
                <a:gd name="T7" fmla="*/ 1 h 26"/>
                <a:gd name="T8" fmla="*/ 38 w 54"/>
                <a:gd name="T9" fmla="*/ 10 h 26"/>
                <a:gd name="T10" fmla="*/ 54 w 54"/>
                <a:gd name="T11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26">
                  <a:moveTo>
                    <a:pt x="54" y="22"/>
                  </a:moveTo>
                  <a:cubicBezTo>
                    <a:pt x="42" y="21"/>
                    <a:pt x="29" y="26"/>
                    <a:pt x="18" y="18"/>
                  </a:cubicBezTo>
                  <a:cubicBezTo>
                    <a:pt x="15" y="12"/>
                    <a:pt x="0" y="17"/>
                    <a:pt x="4" y="3"/>
                  </a:cubicBezTo>
                  <a:cubicBezTo>
                    <a:pt x="11" y="0"/>
                    <a:pt x="18" y="0"/>
                    <a:pt x="25" y="1"/>
                  </a:cubicBezTo>
                  <a:cubicBezTo>
                    <a:pt x="30" y="3"/>
                    <a:pt x="35" y="5"/>
                    <a:pt x="38" y="10"/>
                  </a:cubicBezTo>
                  <a:cubicBezTo>
                    <a:pt x="44" y="13"/>
                    <a:pt x="51" y="14"/>
                    <a:pt x="54" y="22"/>
                  </a:cubicBezTo>
                  <a:close/>
                </a:path>
              </a:pathLst>
            </a:custGeom>
            <a:solidFill>
              <a:srgbClr val="BBA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42" name="Freeform 845">
              <a:extLst>
                <a:ext uri="{FF2B5EF4-FFF2-40B4-BE49-F238E27FC236}">
                  <a16:creationId xmlns:a16="http://schemas.microsoft.com/office/drawing/2014/main" id="{43761A34-E1DE-D9E8-312D-9B521D9B24D5}"/>
                </a:ext>
              </a:extLst>
            </p:cNvPr>
            <p:cNvSpPr/>
            <p:nvPr/>
          </p:nvSpPr>
          <p:spPr bwMode="auto">
            <a:xfrm>
              <a:off x="1989138" y="2938463"/>
              <a:ext cx="53975" cy="20638"/>
            </a:xfrm>
            <a:custGeom>
              <a:avLst/>
              <a:gdLst>
                <a:gd name="T0" fmla="*/ 41 w 42"/>
                <a:gd name="T1" fmla="*/ 13 h 16"/>
                <a:gd name="T2" fmla="*/ 10 w 42"/>
                <a:gd name="T3" fmla="*/ 14 h 16"/>
                <a:gd name="T4" fmla="*/ 0 w 42"/>
                <a:gd name="T5" fmla="*/ 11 h 16"/>
                <a:gd name="T6" fmla="*/ 19 w 42"/>
                <a:gd name="T7" fmla="*/ 0 h 16"/>
                <a:gd name="T8" fmla="*/ 36 w 42"/>
                <a:gd name="T9" fmla="*/ 4 h 16"/>
                <a:gd name="T10" fmla="*/ 41 w 42"/>
                <a:gd name="T11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6">
                  <a:moveTo>
                    <a:pt x="41" y="13"/>
                  </a:moveTo>
                  <a:cubicBezTo>
                    <a:pt x="30" y="13"/>
                    <a:pt x="20" y="14"/>
                    <a:pt x="10" y="14"/>
                  </a:cubicBezTo>
                  <a:cubicBezTo>
                    <a:pt x="6" y="16"/>
                    <a:pt x="2" y="16"/>
                    <a:pt x="0" y="11"/>
                  </a:cubicBezTo>
                  <a:cubicBezTo>
                    <a:pt x="4" y="3"/>
                    <a:pt x="10" y="0"/>
                    <a:pt x="19" y="0"/>
                  </a:cubicBezTo>
                  <a:cubicBezTo>
                    <a:pt x="24" y="4"/>
                    <a:pt x="30" y="4"/>
                    <a:pt x="36" y="4"/>
                  </a:cubicBezTo>
                  <a:cubicBezTo>
                    <a:pt x="40" y="6"/>
                    <a:pt x="42" y="8"/>
                    <a:pt x="41" y="13"/>
                  </a:cubicBezTo>
                  <a:close/>
                </a:path>
              </a:pathLst>
            </a:custGeom>
            <a:solidFill>
              <a:srgbClr val="483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43" name="Freeform 846">
              <a:extLst>
                <a:ext uri="{FF2B5EF4-FFF2-40B4-BE49-F238E27FC236}">
                  <a16:creationId xmlns:a16="http://schemas.microsoft.com/office/drawing/2014/main" id="{BED2B27B-BAE2-D559-3743-F94B4D419FAF}"/>
                </a:ext>
              </a:extLst>
            </p:cNvPr>
            <p:cNvSpPr/>
            <p:nvPr/>
          </p:nvSpPr>
          <p:spPr bwMode="auto">
            <a:xfrm>
              <a:off x="2036763" y="2928938"/>
              <a:ext cx="22225" cy="28575"/>
            </a:xfrm>
            <a:custGeom>
              <a:avLst/>
              <a:gdLst>
                <a:gd name="T0" fmla="*/ 4 w 17"/>
                <a:gd name="T1" fmla="*/ 20 h 22"/>
                <a:gd name="T2" fmla="*/ 0 w 17"/>
                <a:gd name="T3" fmla="*/ 13 h 22"/>
                <a:gd name="T4" fmla="*/ 16 w 17"/>
                <a:gd name="T5" fmla="*/ 5 h 22"/>
                <a:gd name="T6" fmla="*/ 17 w 17"/>
                <a:gd name="T7" fmla="*/ 9 h 22"/>
                <a:gd name="T8" fmla="*/ 4 w 17"/>
                <a:gd name="T9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2">
                  <a:moveTo>
                    <a:pt x="4" y="20"/>
                  </a:moveTo>
                  <a:cubicBezTo>
                    <a:pt x="2" y="18"/>
                    <a:pt x="1" y="16"/>
                    <a:pt x="0" y="13"/>
                  </a:cubicBezTo>
                  <a:cubicBezTo>
                    <a:pt x="0" y="1"/>
                    <a:pt x="7" y="0"/>
                    <a:pt x="16" y="5"/>
                  </a:cubicBezTo>
                  <a:cubicBezTo>
                    <a:pt x="16" y="6"/>
                    <a:pt x="17" y="8"/>
                    <a:pt x="17" y="9"/>
                  </a:cubicBezTo>
                  <a:cubicBezTo>
                    <a:pt x="13" y="14"/>
                    <a:pt x="13" y="22"/>
                    <a:pt x="4" y="20"/>
                  </a:cubicBezTo>
                  <a:close/>
                </a:path>
              </a:pathLst>
            </a:custGeom>
            <a:solidFill>
              <a:srgbClr val="756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44" name="Freeform 847">
              <a:extLst>
                <a:ext uri="{FF2B5EF4-FFF2-40B4-BE49-F238E27FC236}">
                  <a16:creationId xmlns:a16="http://schemas.microsoft.com/office/drawing/2014/main" id="{7D0D8941-D263-8A2A-8A04-B4ABADE61749}"/>
                </a:ext>
              </a:extLst>
            </p:cNvPr>
            <p:cNvSpPr/>
            <p:nvPr/>
          </p:nvSpPr>
          <p:spPr bwMode="auto">
            <a:xfrm>
              <a:off x="2063751" y="2935288"/>
              <a:ext cx="26988" cy="15875"/>
            </a:xfrm>
            <a:custGeom>
              <a:avLst/>
              <a:gdLst>
                <a:gd name="T0" fmla="*/ 0 w 22"/>
                <a:gd name="T1" fmla="*/ 5 h 13"/>
                <a:gd name="T2" fmla="*/ 15 w 22"/>
                <a:gd name="T3" fmla="*/ 1 h 13"/>
                <a:gd name="T4" fmla="*/ 15 w 22"/>
                <a:gd name="T5" fmla="*/ 13 h 13"/>
                <a:gd name="T6" fmla="*/ 3 w 22"/>
                <a:gd name="T7" fmla="*/ 12 h 13"/>
                <a:gd name="T8" fmla="*/ 0 w 22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3">
                  <a:moveTo>
                    <a:pt x="0" y="5"/>
                  </a:moveTo>
                  <a:cubicBezTo>
                    <a:pt x="4" y="2"/>
                    <a:pt x="9" y="0"/>
                    <a:pt x="15" y="1"/>
                  </a:cubicBezTo>
                  <a:cubicBezTo>
                    <a:pt x="22" y="5"/>
                    <a:pt x="21" y="9"/>
                    <a:pt x="15" y="13"/>
                  </a:cubicBezTo>
                  <a:cubicBezTo>
                    <a:pt x="11" y="13"/>
                    <a:pt x="7" y="13"/>
                    <a:pt x="3" y="12"/>
                  </a:cubicBezTo>
                  <a:cubicBezTo>
                    <a:pt x="2" y="10"/>
                    <a:pt x="1" y="7"/>
                    <a:pt x="0" y="5"/>
                  </a:cubicBezTo>
                  <a:close/>
                </a:path>
              </a:pathLst>
            </a:custGeom>
            <a:solidFill>
              <a:srgbClr val="9585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45" name="Freeform 848">
              <a:extLst>
                <a:ext uri="{FF2B5EF4-FFF2-40B4-BE49-F238E27FC236}">
                  <a16:creationId xmlns:a16="http://schemas.microsoft.com/office/drawing/2014/main" id="{73D8BD62-DF47-0C92-ABA1-212EA1470A0F}"/>
                </a:ext>
              </a:extLst>
            </p:cNvPr>
            <p:cNvSpPr/>
            <p:nvPr/>
          </p:nvSpPr>
          <p:spPr bwMode="auto">
            <a:xfrm>
              <a:off x="1973263" y="2947988"/>
              <a:ext cx="28575" cy="20638"/>
            </a:xfrm>
            <a:custGeom>
              <a:avLst/>
              <a:gdLst>
                <a:gd name="T0" fmla="*/ 14 w 23"/>
                <a:gd name="T1" fmla="*/ 3 h 16"/>
                <a:gd name="T2" fmla="*/ 23 w 23"/>
                <a:gd name="T3" fmla="*/ 7 h 16"/>
                <a:gd name="T4" fmla="*/ 14 w 23"/>
                <a:gd name="T5" fmla="*/ 15 h 16"/>
                <a:gd name="T6" fmla="*/ 2 w 23"/>
                <a:gd name="T7" fmla="*/ 10 h 16"/>
                <a:gd name="T8" fmla="*/ 1 w 23"/>
                <a:gd name="T9" fmla="*/ 5 h 16"/>
                <a:gd name="T10" fmla="*/ 7 w 23"/>
                <a:gd name="T11" fmla="*/ 0 h 16"/>
                <a:gd name="T12" fmla="*/ 14 w 23"/>
                <a:gd name="T1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6">
                  <a:moveTo>
                    <a:pt x="14" y="3"/>
                  </a:moveTo>
                  <a:cubicBezTo>
                    <a:pt x="17" y="5"/>
                    <a:pt x="20" y="6"/>
                    <a:pt x="23" y="7"/>
                  </a:cubicBezTo>
                  <a:cubicBezTo>
                    <a:pt x="20" y="10"/>
                    <a:pt x="17" y="12"/>
                    <a:pt x="14" y="15"/>
                  </a:cubicBezTo>
                  <a:cubicBezTo>
                    <a:pt x="9" y="16"/>
                    <a:pt x="5" y="13"/>
                    <a:pt x="2" y="10"/>
                  </a:cubicBezTo>
                  <a:cubicBezTo>
                    <a:pt x="1" y="9"/>
                    <a:pt x="0" y="7"/>
                    <a:pt x="1" y="5"/>
                  </a:cubicBezTo>
                  <a:cubicBezTo>
                    <a:pt x="2" y="2"/>
                    <a:pt x="4" y="1"/>
                    <a:pt x="7" y="0"/>
                  </a:cubicBezTo>
                  <a:cubicBezTo>
                    <a:pt x="10" y="0"/>
                    <a:pt x="13" y="1"/>
                    <a:pt x="14" y="3"/>
                  </a:cubicBezTo>
                  <a:close/>
                </a:path>
              </a:pathLst>
            </a:custGeom>
            <a:solidFill>
              <a:srgbClr val="7467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46" name="Freeform 849">
              <a:extLst>
                <a:ext uri="{FF2B5EF4-FFF2-40B4-BE49-F238E27FC236}">
                  <a16:creationId xmlns:a16="http://schemas.microsoft.com/office/drawing/2014/main" id="{3F99D254-73E4-32F9-A6B9-71ADA026B59E}"/>
                </a:ext>
              </a:extLst>
            </p:cNvPr>
            <p:cNvSpPr/>
            <p:nvPr/>
          </p:nvSpPr>
          <p:spPr bwMode="auto">
            <a:xfrm>
              <a:off x="1628776" y="3013075"/>
              <a:ext cx="36513" cy="19050"/>
            </a:xfrm>
            <a:custGeom>
              <a:avLst/>
              <a:gdLst>
                <a:gd name="T0" fmla="*/ 25 w 29"/>
                <a:gd name="T1" fmla="*/ 11 h 15"/>
                <a:gd name="T2" fmla="*/ 1 w 29"/>
                <a:gd name="T3" fmla="*/ 15 h 15"/>
                <a:gd name="T4" fmla="*/ 2 w 29"/>
                <a:gd name="T5" fmla="*/ 10 h 15"/>
                <a:gd name="T6" fmla="*/ 6 w 29"/>
                <a:gd name="T7" fmla="*/ 7 h 15"/>
                <a:gd name="T8" fmla="*/ 23 w 29"/>
                <a:gd name="T9" fmla="*/ 2 h 15"/>
                <a:gd name="T10" fmla="*/ 25 w 29"/>
                <a:gd name="T11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15">
                  <a:moveTo>
                    <a:pt x="25" y="11"/>
                  </a:moveTo>
                  <a:cubicBezTo>
                    <a:pt x="17" y="12"/>
                    <a:pt x="9" y="13"/>
                    <a:pt x="1" y="15"/>
                  </a:cubicBezTo>
                  <a:cubicBezTo>
                    <a:pt x="0" y="13"/>
                    <a:pt x="1" y="11"/>
                    <a:pt x="2" y="10"/>
                  </a:cubicBezTo>
                  <a:cubicBezTo>
                    <a:pt x="3" y="9"/>
                    <a:pt x="4" y="8"/>
                    <a:pt x="6" y="7"/>
                  </a:cubicBezTo>
                  <a:cubicBezTo>
                    <a:pt x="11" y="4"/>
                    <a:pt x="17" y="0"/>
                    <a:pt x="23" y="2"/>
                  </a:cubicBezTo>
                  <a:cubicBezTo>
                    <a:pt x="27" y="5"/>
                    <a:pt x="29" y="7"/>
                    <a:pt x="25" y="11"/>
                  </a:cubicBezTo>
                  <a:close/>
                </a:path>
              </a:pathLst>
            </a:custGeom>
            <a:solidFill>
              <a:srgbClr val="4637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47" name="Freeform 850">
              <a:extLst>
                <a:ext uri="{FF2B5EF4-FFF2-40B4-BE49-F238E27FC236}">
                  <a16:creationId xmlns:a16="http://schemas.microsoft.com/office/drawing/2014/main" id="{67465662-DCDA-1733-5352-007ABF6B3AF0}"/>
                </a:ext>
              </a:extLst>
            </p:cNvPr>
            <p:cNvSpPr/>
            <p:nvPr/>
          </p:nvSpPr>
          <p:spPr bwMode="auto">
            <a:xfrm>
              <a:off x="1577976" y="3051175"/>
              <a:ext cx="25400" cy="17463"/>
            </a:xfrm>
            <a:custGeom>
              <a:avLst/>
              <a:gdLst>
                <a:gd name="T0" fmla="*/ 20 w 20"/>
                <a:gd name="T1" fmla="*/ 7 h 14"/>
                <a:gd name="T2" fmla="*/ 19 w 20"/>
                <a:gd name="T3" fmla="*/ 9 h 14"/>
                <a:gd name="T4" fmla="*/ 17 w 20"/>
                <a:gd name="T5" fmla="*/ 12 h 14"/>
                <a:gd name="T6" fmla="*/ 13 w 20"/>
                <a:gd name="T7" fmla="*/ 14 h 14"/>
                <a:gd name="T8" fmla="*/ 0 w 20"/>
                <a:gd name="T9" fmla="*/ 9 h 14"/>
                <a:gd name="T10" fmla="*/ 20 w 20"/>
                <a:gd name="T1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4">
                  <a:moveTo>
                    <a:pt x="20" y="7"/>
                  </a:moveTo>
                  <a:cubicBezTo>
                    <a:pt x="20" y="7"/>
                    <a:pt x="20" y="8"/>
                    <a:pt x="19" y="9"/>
                  </a:cubicBezTo>
                  <a:cubicBezTo>
                    <a:pt x="20" y="11"/>
                    <a:pt x="19" y="12"/>
                    <a:pt x="17" y="12"/>
                  </a:cubicBezTo>
                  <a:cubicBezTo>
                    <a:pt x="16" y="13"/>
                    <a:pt x="14" y="13"/>
                    <a:pt x="13" y="14"/>
                  </a:cubicBezTo>
                  <a:cubicBezTo>
                    <a:pt x="9" y="12"/>
                    <a:pt x="4" y="10"/>
                    <a:pt x="0" y="9"/>
                  </a:cubicBezTo>
                  <a:cubicBezTo>
                    <a:pt x="6" y="6"/>
                    <a:pt x="13" y="0"/>
                    <a:pt x="20" y="7"/>
                  </a:cubicBezTo>
                  <a:close/>
                </a:path>
              </a:pathLst>
            </a:custGeom>
            <a:solidFill>
              <a:srgbClr val="4E4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48" name="Freeform 851">
              <a:extLst>
                <a:ext uri="{FF2B5EF4-FFF2-40B4-BE49-F238E27FC236}">
                  <a16:creationId xmlns:a16="http://schemas.microsoft.com/office/drawing/2014/main" id="{DB587732-53E9-03A0-282F-E77520EF5BB4}"/>
                </a:ext>
              </a:extLst>
            </p:cNvPr>
            <p:cNvSpPr/>
            <p:nvPr/>
          </p:nvSpPr>
          <p:spPr bwMode="auto">
            <a:xfrm>
              <a:off x="1593851" y="3016250"/>
              <a:ext cx="36513" cy="23813"/>
            </a:xfrm>
            <a:custGeom>
              <a:avLst/>
              <a:gdLst>
                <a:gd name="T0" fmla="*/ 29 w 29"/>
                <a:gd name="T1" fmla="*/ 10 h 18"/>
                <a:gd name="T2" fmla="*/ 29 w 29"/>
                <a:gd name="T3" fmla="*/ 12 h 18"/>
                <a:gd name="T4" fmla="*/ 5 w 29"/>
                <a:gd name="T5" fmla="*/ 17 h 18"/>
                <a:gd name="T6" fmla="*/ 0 w 29"/>
                <a:gd name="T7" fmla="*/ 16 h 18"/>
                <a:gd name="T8" fmla="*/ 5 w 29"/>
                <a:gd name="T9" fmla="*/ 12 h 18"/>
                <a:gd name="T10" fmla="*/ 29 w 29"/>
                <a:gd name="T11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18">
                  <a:moveTo>
                    <a:pt x="29" y="10"/>
                  </a:moveTo>
                  <a:cubicBezTo>
                    <a:pt x="29" y="10"/>
                    <a:pt x="29" y="11"/>
                    <a:pt x="29" y="12"/>
                  </a:cubicBezTo>
                  <a:cubicBezTo>
                    <a:pt x="21" y="14"/>
                    <a:pt x="14" y="18"/>
                    <a:pt x="5" y="17"/>
                  </a:cubicBezTo>
                  <a:cubicBezTo>
                    <a:pt x="4" y="17"/>
                    <a:pt x="2" y="17"/>
                    <a:pt x="0" y="16"/>
                  </a:cubicBezTo>
                  <a:cubicBezTo>
                    <a:pt x="2" y="15"/>
                    <a:pt x="4" y="14"/>
                    <a:pt x="5" y="12"/>
                  </a:cubicBezTo>
                  <a:cubicBezTo>
                    <a:pt x="13" y="9"/>
                    <a:pt x="20" y="0"/>
                    <a:pt x="29" y="10"/>
                  </a:cubicBezTo>
                  <a:close/>
                </a:path>
              </a:pathLst>
            </a:custGeom>
            <a:solidFill>
              <a:srgbClr val="4D3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49" name="Freeform 852">
              <a:extLst>
                <a:ext uri="{FF2B5EF4-FFF2-40B4-BE49-F238E27FC236}">
                  <a16:creationId xmlns:a16="http://schemas.microsoft.com/office/drawing/2014/main" id="{3B9A4851-8D45-7F06-A27F-2990BB2131F4}"/>
                </a:ext>
              </a:extLst>
            </p:cNvPr>
            <p:cNvSpPr/>
            <p:nvPr/>
          </p:nvSpPr>
          <p:spPr bwMode="auto">
            <a:xfrm>
              <a:off x="1654176" y="3009900"/>
              <a:ext cx="20638" cy="19050"/>
            </a:xfrm>
            <a:custGeom>
              <a:avLst/>
              <a:gdLst>
                <a:gd name="T0" fmla="*/ 5 w 16"/>
                <a:gd name="T1" fmla="*/ 13 h 14"/>
                <a:gd name="T2" fmla="*/ 1 w 16"/>
                <a:gd name="T3" fmla="*/ 5 h 14"/>
                <a:gd name="T4" fmla="*/ 8 w 16"/>
                <a:gd name="T5" fmla="*/ 0 h 14"/>
                <a:gd name="T6" fmla="*/ 14 w 16"/>
                <a:gd name="T7" fmla="*/ 4 h 14"/>
                <a:gd name="T8" fmla="*/ 15 w 16"/>
                <a:gd name="T9" fmla="*/ 12 h 14"/>
                <a:gd name="T10" fmla="*/ 13 w 16"/>
                <a:gd name="T11" fmla="*/ 14 h 14"/>
                <a:gd name="T12" fmla="*/ 5 w 16"/>
                <a:gd name="T1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4">
                  <a:moveTo>
                    <a:pt x="5" y="13"/>
                  </a:moveTo>
                  <a:cubicBezTo>
                    <a:pt x="5" y="10"/>
                    <a:pt x="5" y="7"/>
                    <a:pt x="1" y="5"/>
                  </a:cubicBezTo>
                  <a:cubicBezTo>
                    <a:pt x="0" y="0"/>
                    <a:pt x="4" y="0"/>
                    <a:pt x="8" y="0"/>
                  </a:cubicBezTo>
                  <a:cubicBezTo>
                    <a:pt x="10" y="0"/>
                    <a:pt x="13" y="2"/>
                    <a:pt x="14" y="4"/>
                  </a:cubicBezTo>
                  <a:cubicBezTo>
                    <a:pt x="16" y="7"/>
                    <a:pt x="16" y="9"/>
                    <a:pt x="15" y="12"/>
                  </a:cubicBezTo>
                  <a:cubicBezTo>
                    <a:pt x="14" y="13"/>
                    <a:pt x="14" y="13"/>
                    <a:pt x="13" y="14"/>
                  </a:cubicBezTo>
                  <a:cubicBezTo>
                    <a:pt x="10" y="14"/>
                    <a:pt x="8" y="13"/>
                    <a:pt x="5" y="13"/>
                  </a:cubicBezTo>
                  <a:close/>
                </a:path>
              </a:pathLst>
            </a:custGeom>
            <a:solidFill>
              <a:srgbClr val="7764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50" name="Freeform 853">
              <a:extLst>
                <a:ext uri="{FF2B5EF4-FFF2-40B4-BE49-F238E27FC236}">
                  <a16:creationId xmlns:a16="http://schemas.microsoft.com/office/drawing/2014/main" id="{24A631C3-7636-6C2E-3EA6-04002416CCF1}"/>
                </a:ext>
              </a:extLst>
            </p:cNvPr>
            <p:cNvSpPr/>
            <p:nvPr/>
          </p:nvSpPr>
          <p:spPr bwMode="auto">
            <a:xfrm>
              <a:off x="1671638" y="3024188"/>
              <a:ext cx="20638" cy="15875"/>
            </a:xfrm>
            <a:custGeom>
              <a:avLst/>
              <a:gdLst>
                <a:gd name="T0" fmla="*/ 17 w 17"/>
                <a:gd name="T1" fmla="*/ 10 h 12"/>
                <a:gd name="T2" fmla="*/ 5 w 17"/>
                <a:gd name="T3" fmla="*/ 12 h 12"/>
                <a:gd name="T4" fmla="*/ 0 w 17"/>
                <a:gd name="T5" fmla="*/ 6 h 12"/>
                <a:gd name="T6" fmla="*/ 0 w 17"/>
                <a:gd name="T7" fmla="*/ 3 h 12"/>
                <a:gd name="T8" fmla="*/ 1 w 17"/>
                <a:gd name="T9" fmla="*/ 2 h 12"/>
                <a:gd name="T10" fmla="*/ 7 w 17"/>
                <a:gd name="T11" fmla="*/ 3 h 12"/>
                <a:gd name="T12" fmla="*/ 17 w 17"/>
                <a:gd name="T1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2">
                  <a:moveTo>
                    <a:pt x="17" y="10"/>
                  </a:moveTo>
                  <a:cubicBezTo>
                    <a:pt x="13" y="10"/>
                    <a:pt x="9" y="11"/>
                    <a:pt x="5" y="12"/>
                  </a:cubicBezTo>
                  <a:cubicBezTo>
                    <a:pt x="4" y="10"/>
                    <a:pt x="2" y="8"/>
                    <a:pt x="0" y="6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0"/>
                    <a:pt x="6" y="0"/>
                    <a:pt x="7" y="3"/>
                  </a:cubicBezTo>
                  <a:cubicBezTo>
                    <a:pt x="10" y="6"/>
                    <a:pt x="13" y="8"/>
                    <a:pt x="17" y="10"/>
                  </a:cubicBezTo>
                  <a:close/>
                </a:path>
              </a:pathLst>
            </a:custGeom>
            <a:solidFill>
              <a:srgbClr val="7B6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51" name="Freeform 854">
              <a:extLst>
                <a:ext uri="{FF2B5EF4-FFF2-40B4-BE49-F238E27FC236}">
                  <a16:creationId xmlns:a16="http://schemas.microsoft.com/office/drawing/2014/main" id="{70635746-F230-D6EF-930A-3257899164AA}"/>
                </a:ext>
              </a:extLst>
            </p:cNvPr>
            <p:cNvSpPr/>
            <p:nvPr/>
          </p:nvSpPr>
          <p:spPr bwMode="auto">
            <a:xfrm>
              <a:off x="1917701" y="2987675"/>
              <a:ext cx="52388" cy="34925"/>
            </a:xfrm>
            <a:custGeom>
              <a:avLst/>
              <a:gdLst>
                <a:gd name="T0" fmla="*/ 18 w 42"/>
                <a:gd name="T1" fmla="*/ 0 h 28"/>
                <a:gd name="T2" fmla="*/ 38 w 42"/>
                <a:gd name="T3" fmla="*/ 8 h 28"/>
                <a:gd name="T4" fmla="*/ 38 w 42"/>
                <a:gd name="T5" fmla="*/ 23 h 28"/>
                <a:gd name="T6" fmla="*/ 34 w 42"/>
                <a:gd name="T7" fmla="*/ 27 h 28"/>
                <a:gd name="T8" fmla="*/ 26 w 42"/>
                <a:gd name="T9" fmla="*/ 28 h 28"/>
                <a:gd name="T10" fmla="*/ 13 w 42"/>
                <a:gd name="T11" fmla="*/ 25 h 28"/>
                <a:gd name="T12" fmla="*/ 0 w 42"/>
                <a:gd name="T13" fmla="*/ 15 h 28"/>
                <a:gd name="T14" fmla="*/ 12 w 42"/>
                <a:gd name="T15" fmla="*/ 10 h 28"/>
                <a:gd name="T16" fmla="*/ 18 w 42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8">
                  <a:moveTo>
                    <a:pt x="18" y="0"/>
                  </a:moveTo>
                  <a:cubicBezTo>
                    <a:pt x="25" y="2"/>
                    <a:pt x="30" y="8"/>
                    <a:pt x="38" y="8"/>
                  </a:cubicBezTo>
                  <a:cubicBezTo>
                    <a:pt x="42" y="13"/>
                    <a:pt x="42" y="18"/>
                    <a:pt x="38" y="23"/>
                  </a:cubicBezTo>
                  <a:cubicBezTo>
                    <a:pt x="37" y="25"/>
                    <a:pt x="35" y="26"/>
                    <a:pt x="34" y="27"/>
                  </a:cubicBezTo>
                  <a:cubicBezTo>
                    <a:pt x="31" y="28"/>
                    <a:pt x="29" y="28"/>
                    <a:pt x="26" y="28"/>
                  </a:cubicBezTo>
                  <a:cubicBezTo>
                    <a:pt x="22" y="27"/>
                    <a:pt x="17" y="27"/>
                    <a:pt x="13" y="25"/>
                  </a:cubicBezTo>
                  <a:cubicBezTo>
                    <a:pt x="8" y="23"/>
                    <a:pt x="0" y="22"/>
                    <a:pt x="0" y="15"/>
                  </a:cubicBezTo>
                  <a:cubicBezTo>
                    <a:pt x="0" y="7"/>
                    <a:pt x="8" y="12"/>
                    <a:pt x="12" y="10"/>
                  </a:cubicBezTo>
                  <a:cubicBezTo>
                    <a:pt x="15" y="7"/>
                    <a:pt x="16" y="3"/>
                    <a:pt x="18" y="0"/>
                  </a:cubicBezTo>
                  <a:close/>
                </a:path>
              </a:pathLst>
            </a:custGeom>
            <a:solidFill>
              <a:srgbClr val="DEC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52" name="Freeform 855">
              <a:extLst>
                <a:ext uri="{FF2B5EF4-FFF2-40B4-BE49-F238E27FC236}">
                  <a16:creationId xmlns:a16="http://schemas.microsoft.com/office/drawing/2014/main" id="{54DFB883-8EF5-E0F8-6B00-A109FF39A224}"/>
                </a:ext>
              </a:extLst>
            </p:cNvPr>
            <p:cNvSpPr/>
            <p:nvPr/>
          </p:nvSpPr>
          <p:spPr bwMode="auto">
            <a:xfrm>
              <a:off x="1854201" y="2957513"/>
              <a:ext cx="44450" cy="41275"/>
            </a:xfrm>
            <a:custGeom>
              <a:avLst/>
              <a:gdLst>
                <a:gd name="T0" fmla="*/ 32 w 35"/>
                <a:gd name="T1" fmla="*/ 23 h 32"/>
                <a:gd name="T2" fmla="*/ 12 w 35"/>
                <a:gd name="T3" fmla="*/ 32 h 32"/>
                <a:gd name="T4" fmla="*/ 2 w 35"/>
                <a:gd name="T5" fmla="*/ 19 h 32"/>
                <a:gd name="T6" fmla="*/ 14 w 35"/>
                <a:gd name="T7" fmla="*/ 4 h 32"/>
                <a:gd name="T8" fmla="*/ 25 w 35"/>
                <a:gd name="T9" fmla="*/ 3 h 32"/>
                <a:gd name="T10" fmla="*/ 33 w 35"/>
                <a:gd name="T11" fmla="*/ 15 h 32"/>
                <a:gd name="T12" fmla="*/ 32 w 35"/>
                <a:gd name="T13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2">
                  <a:moveTo>
                    <a:pt x="32" y="23"/>
                  </a:moveTo>
                  <a:cubicBezTo>
                    <a:pt x="19" y="13"/>
                    <a:pt x="18" y="27"/>
                    <a:pt x="12" y="32"/>
                  </a:cubicBezTo>
                  <a:cubicBezTo>
                    <a:pt x="8" y="28"/>
                    <a:pt x="4" y="25"/>
                    <a:pt x="2" y="19"/>
                  </a:cubicBezTo>
                  <a:cubicBezTo>
                    <a:pt x="0" y="9"/>
                    <a:pt x="8" y="7"/>
                    <a:pt x="14" y="4"/>
                  </a:cubicBezTo>
                  <a:cubicBezTo>
                    <a:pt x="17" y="2"/>
                    <a:pt x="21" y="0"/>
                    <a:pt x="25" y="3"/>
                  </a:cubicBezTo>
                  <a:cubicBezTo>
                    <a:pt x="24" y="9"/>
                    <a:pt x="25" y="14"/>
                    <a:pt x="33" y="15"/>
                  </a:cubicBezTo>
                  <a:cubicBezTo>
                    <a:pt x="35" y="18"/>
                    <a:pt x="34" y="20"/>
                    <a:pt x="32" y="23"/>
                  </a:cubicBezTo>
                  <a:close/>
                </a:path>
              </a:pathLst>
            </a:custGeom>
            <a:solidFill>
              <a:srgbClr val="503D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53" name="Freeform 856">
              <a:extLst>
                <a:ext uri="{FF2B5EF4-FFF2-40B4-BE49-F238E27FC236}">
                  <a16:creationId xmlns:a16="http://schemas.microsoft.com/office/drawing/2014/main" id="{C0135C22-1687-F0D9-EEDB-7D9F51BAAEE6}"/>
                </a:ext>
              </a:extLst>
            </p:cNvPr>
            <p:cNvSpPr/>
            <p:nvPr/>
          </p:nvSpPr>
          <p:spPr bwMode="auto">
            <a:xfrm>
              <a:off x="1898651" y="2960688"/>
              <a:ext cx="39688" cy="20638"/>
            </a:xfrm>
            <a:custGeom>
              <a:avLst/>
              <a:gdLst>
                <a:gd name="T0" fmla="*/ 22 w 31"/>
                <a:gd name="T1" fmla="*/ 16 h 16"/>
                <a:gd name="T2" fmla="*/ 10 w 31"/>
                <a:gd name="T3" fmla="*/ 13 h 16"/>
                <a:gd name="T4" fmla="*/ 0 w 31"/>
                <a:gd name="T5" fmla="*/ 8 h 16"/>
                <a:gd name="T6" fmla="*/ 2 w 31"/>
                <a:gd name="T7" fmla="*/ 3 h 16"/>
                <a:gd name="T8" fmla="*/ 11 w 31"/>
                <a:gd name="T9" fmla="*/ 0 h 16"/>
                <a:gd name="T10" fmla="*/ 26 w 31"/>
                <a:gd name="T11" fmla="*/ 4 h 16"/>
                <a:gd name="T12" fmla="*/ 22 w 31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6">
                  <a:moveTo>
                    <a:pt x="22" y="16"/>
                  </a:moveTo>
                  <a:cubicBezTo>
                    <a:pt x="18" y="13"/>
                    <a:pt x="14" y="13"/>
                    <a:pt x="10" y="13"/>
                  </a:cubicBezTo>
                  <a:cubicBezTo>
                    <a:pt x="5" y="15"/>
                    <a:pt x="2" y="13"/>
                    <a:pt x="0" y="8"/>
                  </a:cubicBezTo>
                  <a:cubicBezTo>
                    <a:pt x="0" y="6"/>
                    <a:pt x="0" y="4"/>
                    <a:pt x="2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6" y="0"/>
                    <a:pt x="22" y="0"/>
                    <a:pt x="26" y="4"/>
                  </a:cubicBezTo>
                  <a:cubicBezTo>
                    <a:pt x="28" y="9"/>
                    <a:pt x="31" y="15"/>
                    <a:pt x="22" y="16"/>
                  </a:cubicBezTo>
                  <a:close/>
                </a:path>
              </a:pathLst>
            </a:custGeom>
            <a:solidFill>
              <a:srgbClr val="5E4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54" name="Freeform 857">
              <a:extLst>
                <a:ext uri="{FF2B5EF4-FFF2-40B4-BE49-F238E27FC236}">
                  <a16:creationId xmlns:a16="http://schemas.microsoft.com/office/drawing/2014/main" id="{B61AB195-4908-C18B-EA79-FE06693AB069}"/>
                </a:ext>
              </a:extLst>
            </p:cNvPr>
            <p:cNvSpPr/>
            <p:nvPr/>
          </p:nvSpPr>
          <p:spPr bwMode="auto">
            <a:xfrm>
              <a:off x="1854201" y="2979738"/>
              <a:ext cx="15875" cy="22225"/>
            </a:xfrm>
            <a:custGeom>
              <a:avLst/>
              <a:gdLst>
                <a:gd name="T0" fmla="*/ 4 w 13"/>
                <a:gd name="T1" fmla="*/ 1 h 17"/>
                <a:gd name="T2" fmla="*/ 12 w 13"/>
                <a:gd name="T3" fmla="*/ 15 h 17"/>
                <a:gd name="T4" fmla="*/ 4 w 13"/>
                <a:gd name="T5" fmla="*/ 17 h 17"/>
                <a:gd name="T6" fmla="*/ 0 w 13"/>
                <a:gd name="T7" fmla="*/ 2 h 17"/>
                <a:gd name="T8" fmla="*/ 4 w 13"/>
                <a:gd name="T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7">
                  <a:moveTo>
                    <a:pt x="4" y="1"/>
                  </a:moveTo>
                  <a:cubicBezTo>
                    <a:pt x="6" y="6"/>
                    <a:pt x="13" y="8"/>
                    <a:pt x="12" y="15"/>
                  </a:cubicBezTo>
                  <a:cubicBezTo>
                    <a:pt x="10" y="16"/>
                    <a:pt x="7" y="16"/>
                    <a:pt x="4" y="17"/>
                  </a:cubicBezTo>
                  <a:cubicBezTo>
                    <a:pt x="3" y="12"/>
                    <a:pt x="2" y="7"/>
                    <a:pt x="0" y="2"/>
                  </a:cubicBezTo>
                  <a:cubicBezTo>
                    <a:pt x="1" y="0"/>
                    <a:pt x="2" y="0"/>
                    <a:pt x="4" y="1"/>
                  </a:cubicBezTo>
                  <a:close/>
                </a:path>
              </a:pathLst>
            </a:custGeom>
            <a:solidFill>
              <a:srgbClr val="5A4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55" name="Freeform 858">
              <a:extLst>
                <a:ext uri="{FF2B5EF4-FFF2-40B4-BE49-F238E27FC236}">
                  <a16:creationId xmlns:a16="http://schemas.microsoft.com/office/drawing/2014/main" id="{BC558884-CEFF-BC9F-6156-B242BE8FC774}"/>
                </a:ext>
              </a:extLst>
            </p:cNvPr>
            <p:cNvSpPr/>
            <p:nvPr/>
          </p:nvSpPr>
          <p:spPr bwMode="auto">
            <a:xfrm>
              <a:off x="1925638" y="2962275"/>
              <a:ext cx="17463" cy="25400"/>
            </a:xfrm>
            <a:custGeom>
              <a:avLst/>
              <a:gdLst>
                <a:gd name="T0" fmla="*/ 0 w 13"/>
                <a:gd name="T1" fmla="*/ 14 h 19"/>
                <a:gd name="T2" fmla="*/ 3 w 13"/>
                <a:gd name="T3" fmla="*/ 3 h 19"/>
                <a:gd name="T4" fmla="*/ 11 w 13"/>
                <a:gd name="T5" fmla="*/ 2 h 19"/>
                <a:gd name="T6" fmla="*/ 11 w 13"/>
                <a:gd name="T7" fmla="*/ 7 h 19"/>
                <a:gd name="T8" fmla="*/ 7 w 13"/>
                <a:gd name="T9" fmla="*/ 18 h 19"/>
                <a:gd name="T10" fmla="*/ 0 w 13"/>
                <a:gd name="T11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9">
                  <a:moveTo>
                    <a:pt x="0" y="14"/>
                  </a:moveTo>
                  <a:cubicBezTo>
                    <a:pt x="4" y="11"/>
                    <a:pt x="3" y="7"/>
                    <a:pt x="3" y="3"/>
                  </a:cubicBezTo>
                  <a:cubicBezTo>
                    <a:pt x="6" y="1"/>
                    <a:pt x="8" y="0"/>
                    <a:pt x="11" y="2"/>
                  </a:cubicBezTo>
                  <a:cubicBezTo>
                    <a:pt x="13" y="3"/>
                    <a:pt x="13" y="5"/>
                    <a:pt x="11" y="7"/>
                  </a:cubicBezTo>
                  <a:cubicBezTo>
                    <a:pt x="10" y="11"/>
                    <a:pt x="8" y="14"/>
                    <a:pt x="7" y="18"/>
                  </a:cubicBezTo>
                  <a:cubicBezTo>
                    <a:pt x="4" y="19"/>
                    <a:pt x="1" y="17"/>
                    <a:pt x="0" y="14"/>
                  </a:cubicBezTo>
                  <a:close/>
                </a:path>
              </a:pathLst>
            </a:custGeom>
            <a:solidFill>
              <a:srgbClr val="7966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56" name="Freeform 859">
              <a:extLst>
                <a:ext uri="{FF2B5EF4-FFF2-40B4-BE49-F238E27FC236}">
                  <a16:creationId xmlns:a16="http://schemas.microsoft.com/office/drawing/2014/main" id="{B40B9027-22C1-9D40-AAAE-F108EAD5ADE4}"/>
                </a:ext>
              </a:extLst>
            </p:cNvPr>
            <p:cNvSpPr/>
            <p:nvPr/>
          </p:nvSpPr>
          <p:spPr bwMode="auto">
            <a:xfrm>
              <a:off x="1893888" y="2970213"/>
              <a:ext cx="17463" cy="19050"/>
            </a:xfrm>
            <a:custGeom>
              <a:avLst/>
              <a:gdLst>
                <a:gd name="T0" fmla="*/ 5 w 14"/>
                <a:gd name="T1" fmla="*/ 1 h 14"/>
                <a:gd name="T2" fmla="*/ 14 w 14"/>
                <a:gd name="T3" fmla="*/ 5 h 14"/>
                <a:gd name="T4" fmla="*/ 1 w 14"/>
                <a:gd name="T5" fmla="*/ 13 h 14"/>
                <a:gd name="T6" fmla="*/ 1 w 14"/>
                <a:gd name="T7" fmla="*/ 5 h 14"/>
                <a:gd name="T8" fmla="*/ 5 w 14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5" y="1"/>
                  </a:moveTo>
                  <a:cubicBezTo>
                    <a:pt x="8" y="2"/>
                    <a:pt x="11" y="4"/>
                    <a:pt x="14" y="5"/>
                  </a:cubicBezTo>
                  <a:cubicBezTo>
                    <a:pt x="10" y="8"/>
                    <a:pt x="8" y="14"/>
                    <a:pt x="1" y="13"/>
                  </a:cubicBezTo>
                  <a:cubicBezTo>
                    <a:pt x="1" y="10"/>
                    <a:pt x="1" y="7"/>
                    <a:pt x="1" y="5"/>
                  </a:cubicBezTo>
                  <a:cubicBezTo>
                    <a:pt x="0" y="1"/>
                    <a:pt x="1" y="0"/>
                    <a:pt x="5" y="1"/>
                  </a:cubicBezTo>
                  <a:close/>
                </a:path>
              </a:pathLst>
            </a:custGeom>
            <a:solidFill>
              <a:srgbClr val="867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57" name="Freeform 860">
              <a:extLst>
                <a:ext uri="{FF2B5EF4-FFF2-40B4-BE49-F238E27FC236}">
                  <a16:creationId xmlns:a16="http://schemas.microsoft.com/office/drawing/2014/main" id="{1BFD2711-3CF7-3AEF-59C1-E9F55DF6AE94}"/>
                </a:ext>
              </a:extLst>
            </p:cNvPr>
            <p:cNvSpPr/>
            <p:nvPr/>
          </p:nvSpPr>
          <p:spPr bwMode="auto">
            <a:xfrm>
              <a:off x="2082801" y="2919413"/>
              <a:ext cx="63500" cy="36513"/>
            </a:xfrm>
            <a:custGeom>
              <a:avLst/>
              <a:gdLst>
                <a:gd name="T0" fmla="*/ 0 w 50"/>
                <a:gd name="T1" fmla="*/ 25 h 29"/>
                <a:gd name="T2" fmla="*/ 0 w 50"/>
                <a:gd name="T3" fmla="*/ 13 h 29"/>
                <a:gd name="T4" fmla="*/ 29 w 50"/>
                <a:gd name="T5" fmla="*/ 0 h 29"/>
                <a:gd name="T6" fmla="*/ 48 w 50"/>
                <a:gd name="T7" fmla="*/ 1 h 29"/>
                <a:gd name="T8" fmla="*/ 48 w 50"/>
                <a:gd name="T9" fmla="*/ 4 h 29"/>
                <a:gd name="T10" fmla="*/ 50 w 50"/>
                <a:gd name="T11" fmla="*/ 8 h 29"/>
                <a:gd name="T12" fmla="*/ 48 w 50"/>
                <a:gd name="T13" fmla="*/ 13 h 29"/>
                <a:gd name="T14" fmla="*/ 24 w 50"/>
                <a:gd name="T15" fmla="*/ 13 h 29"/>
                <a:gd name="T16" fmla="*/ 4 w 50"/>
                <a:gd name="T17" fmla="*/ 29 h 29"/>
                <a:gd name="T18" fmla="*/ 0 w 50"/>
                <a:gd name="T19" fmla="*/ 2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28">
                  <a:moveTo>
                    <a:pt x="0" y="25"/>
                  </a:moveTo>
                  <a:cubicBezTo>
                    <a:pt x="2" y="21"/>
                    <a:pt x="3" y="17"/>
                    <a:pt x="0" y="13"/>
                  </a:cubicBezTo>
                  <a:cubicBezTo>
                    <a:pt x="7" y="3"/>
                    <a:pt x="19" y="4"/>
                    <a:pt x="29" y="0"/>
                  </a:cubicBezTo>
                  <a:cubicBezTo>
                    <a:pt x="35" y="0"/>
                    <a:pt x="42" y="1"/>
                    <a:pt x="48" y="1"/>
                  </a:cubicBezTo>
                  <a:cubicBezTo>
                    <a:pt x="48" y="2"/>
                    <a:pt x="48" y="3"/>
                    <a:pt x="48" y="4"/>
                  </a:cubicBezTo>
                  <a:cubicBezTo>
                    <a:pt x="50" y="5"/>
                    <a:pt x="50" y="7"/>
                    <a:pt x="50" y="8"/>
                  </a:cubicBezTo>
                  <a:cubicBezTo>
                    <a:pt x="50" y="10"/>
                    <a:pt x="49" y="12"/>
                    <a:pt x="48" y="13"/>
                  </a:cubicBezTo>
                  <a:cubicBezTo>
                    <a:pt x="40" y="18"/>
                    <a:pt x="32" y="17"/>
                    <a:pt x="24" y="13"/>
                  </a:cubicBezTo>
                  <a:cubicBezTo>
                    <a:pt x="21" y="23"/>
                    <a:pt x="14" y="27"/>
                    <a:pt x="4" y="29"/>
                  </a:cubicBezTo>
                  <a:cubicBezTo>
                    <a:pt x="3" y="28"/>
                    <a:pt x="2" y="27"/>
                    <a:pt x="0" y="25"/>
                  </a:cubicBezTo>
                  <a:close/>
                </a:path>
              </a:pathLst>
            </a:custGeom>
            <a:solidFill>
              <a:srgbClr val="B9AA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58" name="Freeform 861">
              <a:extLst>
                <a:ext uri="{FF2B5EF4-FFF2-40B4-BE49-F238E27FC236}">
                  <a16:creationId xmlns:a16="http://schemas.microsoft.com/office/drawing/2014/main" id="{45179F00-2466-56CD-5CC4-D1BF91DEA6E2}"/>
                </a:ext>
              </a:extLst>
            </p:cNvPr>
            <p:cNvSpPr/>
            <p:nvPr/>
          </p:nvSpPr>
          <p:spPr bwMode="auto">
            <a:xfrm>
              <a:off x="2087563" y="2935288"/>
              <a:ext cx="47625" cy="23813"/>
            </a:xfrm>
            <a:custGeom>
              <a:avLst/>
              <a:gdLst>
                <a:gd name="T0" fmla="*/ 0 w 37"/>
                <a:gd name="T1" fmla="*/ 16 h 18"/>
                <a:gd name="T2" fmla="*/ 20 w 37"/>
                <a:gd name="T3" fmla="*/ 0 h 18"/>
                <a:gd name="T4" fmla="*/ 25 w 37"/>
                <a:gd name="T5" fmla="*/ 8 h 18"/>
                <a:gd name="T6" fmla="*/ 37 w 37"/>
                <a:gd name="T7" fmla="*/ 12 h 18"/>
                <a:gd name="T8" fmla="*/ 0 w 37"/>
                <a:gd name="T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8">
                  <a:moveTo>
                    <a:pt x="0" y="16"/>
                  </a:moveTo>
                  <a:cubicBezTo>
                    <a:pt x="7" y="10"/>
                    <a:pt x="13" y="5"/>
                    <a:pt x="20" y="0"/>
                  </a:cubicBezTo>
                  <a:cubicBezTo>
                    <a:pt x="20" y="3"/>
                    <a:pt x="21" y="7"/>
                    <a:pt x="25" y="8"/>
                  </a:cubicBezTo>
                  <a:cubicBezTo>
                    <a:pt x="28" y="12"/>
                    <a:pt x="34" y="7"/>
                    <a:pt x="37" y="12"/>
                  </a:cubicBezTo>
                  <a:cubicBezTo>
                    <a:pt x="25" y="18"/>
                    <a:pt x="12" y="15"/>
                    <a:pt x="0" y="16"/>
                  </a:cubicBezTo>
                  <a:close/>
                </a:path>
              </a:pathLst>
            </a:custGeom>
            <a:solidFill>
              <a:srgbClr val="A28F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59" name="Freeform 862">
              <a:extLst>
                <a:ext uri="{FF2B5EF4-FFF2-40B4-BE49-F238E27FC236}">
                  <a16:creationId xmlns:a16="http://schemas.microsoft.com/office/drawing/2014/main" id="{F9D6CE3F-C3A0-99C1-C325-9BC061D070D5}"/>
                </a:ext>
              </a:extLst>
            </p:cNvPr>
            <p:cNvSpPr/>
            <p:nvPr/>
          </p:nvSpPr>
          <p:spPr bwMode="auto">
            <a:xfrm>
              <a:off x="2143126" y="2924175"/>
              <a:ext cx="36513" cy="11113"/>
            </a:xfrm>
            <a:custGeom>
              <a:avLst/>
              <a:gdLst>
                <a:gd name="T0" fmla="*/ 0 w 28"/>
                <a:gd name="T1" fmla="*/ 5 h 8"/>
                <a:gd name="T2" fmla="*/ 0 w 28"/>
                <a:gd name="T3" fmla="*/ 0 h 8"/>
                <a:gd name="T4" fmla="*/ 16 w 28"/>
                <a:gd name="T5" fmla="*/ 0 h 8"/>
                <a:gd name="T6" fmla="*/ 28 w 28"/>
                <a:gd name="T7" fmla="*/ 1 h 8"/>
                <a:gd name="T8" fmla="*/ 27 w 28"/>
                <a:gd name="T9" fmla="*/ 6 h 8"/>
                <a:gd name="T10" fmla="*/ 0 w 28"/>
                <a:gd name="T1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8">
                  <a:moveTo>
                    <a:pt x="0" y="5"/>
                  </a:moveTo>
                  <a:cubicBezTo>
                    <a:pt x="0" y="3"/>
                    <a:pt x="0" y="1"/>
                    <a:pt x="0" y="0"/>
                  </a:cubicBezTo>
                  <a:cubicBezTo>
                    <a:pt x="6" y="0"/>
                    <a:pt x="11" y="0"/>
                    <a:pt x="16" y="0"/>
                  </a:cubicBezTo>
                  <a:cubicBezTo>
                    <a:pt x="20" y="0"/>
                    <a:pt x="24" y="1"/>
                    <a:pt x="28" y="1"/>
                  </a:cubicBezTo>
                  <a:cubicBezTo>
                    <a:pt x="28" y="3"/>
                    <a:pt x="28" y="4"/>
                    <a:pt x="27" y="6"/>
                  </a:cubicBezTo>
                  <a:cubicBezTo>
                    <a:pt x="18" y="7"/>
                    <a:pt x="9" y="8"/>
                    <a:pt x="0" y="5"/>
                  </a:cubicBezTo>
                  <a:close/>
                </a:path>
              </a:pathLst>
            </a:custGeom>
            <a:solidFill>
              <a:srgbClr val="C0B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60" name="Freeform 863">
              <a:extLst>
                <a:ext uri="{FF2B5EF4-FFF2-40B4-BE49-F238E27FC236}">
                  <a16:creationId xmlns:a16="http://schemas.microsoft.com/office/drawing/2014/main" id="{65E2DA76-56BB-A2B8-052E-4461EC1C97C5}"/>
                </a:ext>
              </a:extLst>
            </p:cNvPr>
            <p:cNvSpPr/>
            <p:nvPr/>
          </p:nvSpPr>
          <p:spPr bwMode="auto">
            <a:xfrm>
              <a:off x="2143126" y="2930525"/>
              <a:ext cx="34925" cy="9525"/>
            </a:xfrm>
            <a:custGeom>
              <a:avLst/>
              <a:gdLst>
                <a:gd name="T0" fmla="*/ 0 w 27"/>
                <a:gd name="T1" fmla="*/ 0 h 7"/>
                <a:gd name="T2" fmla="*/ 27 w 27"/>
                <a:gd name="T3" fmla="*/ 1 h 7"/>
                <a:gd name="T4" fmla="*/ 0 w 27"/>
                <a:gd name="T5" fmla="*/ 4 h 7"/>
                <a:gd name="T6" fmla="*/ 0 w 27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7">
                  <a:moveTo>
                    <a:pt x="0" y="0"/>
                  </a:moveTo>
                  <a:cubicBezTo>
                    <a:pt x="9" y="0"/>
                    <a:pt x="18" y="0"/>
                    <a:pt x="27" y="1"/>
                  </a:cubicBezTo>
                  <a:cubicBezTo>
                    <a:pt x="19" y="7"/>
                    <a:pt x="9" y="2"/>
                    <a:pt x="0" y="4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6A5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61" name="Freeform 864">
              <a:extLst>
                <a:ext uri="{FF2B5EF4-FFF2-40B4-BE49-F238E27FC236}">
                  <a16:creationId xmlns:a16="http://schemas.microsoft.com/office/drawing/2014/main" id="{A7C517E3-7A7C-18C9-52FD-0890F50C193F}"/>
                </a:ext>
              </a:extLst>
            </p:cNvPr>
            <p:cNvSpPr/>
            <p:nvPr/>
          </p:nvSpPr>
          <p:spPr bwMode="auto">
            <a:xfrm>
              <a:off x="2119313" y="2944813"/>
              <a:ext cx="26988" cy="7938"/>
            </a:xfrm>
            <a:custGeom>
              <a:avLst/>
              <a:gdLst>
                <a:gd name="T0" fmla="*/ 12 w 21"/>
                <a:gd name="T1" fmla="*/ 5 h 6"/>
                <a:gd name="T2" fmla="*/ 0 w 21"/>
                <a:gd name="T3" fmla="*/ 1 h 6"/>
                <a:gd name="T4" fmla="*/ 15 w 21"/>
                <a:gd name="T5" fmla="*/ 1 h 6"/>
                <a:gd name="T6" fmla="*/ 19 w 21"/>
                <a:gd name="T7" fmla="*/ 4 h 6"/>
                <a:gd name="T8" fmla="*/ 12 w 21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">
                  <a:moveTo>
                    <a:pt x="12" y="5"/>
                  </a:moveTo>
                  <a:cubicBezTo>
                    <a:pt x="8" y="4"/>
                    <a:pt x="3" y="6"/>
                    <a:pt x="0" y="1"/>
                  </a:cubicBezTo>
                  <a:cubicBezTo>
                    <a:pt x="5" y="1"/>
                    <a:pt x="10" y="1"/>
                    <a:pt x="15" y="1"/>
                  </a:cubicBezTo>
                  <a:cubicBezTo>
                    <a:pt x="17" y="1"/>
                    <a:pt x="21" y="0"/>
                    <a:pt x="19" y="4"/>
                  </a:cubicBezTo>
                  <a:cubicBezTo>
                    <a:pt x="18" y="5"/>
                    <a:pt x="14" y="5"/>
                    <a:pt x="12" y="5"/>
                  </a:cubicBezTo>
                  <a:close/>
                </a:path>
              </a:pathLst>
            </a:custGeom>
            <a:solidFill>
              <a:srgbClr val="6D5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62" name="Freeform 865">
              <a:extLst>
                <a:ext uri="{FF2B5EF4-FFF2-40B4-BE49-F238E27FC236}">
                  <a16:creationId xmlns:a16="http://schemas.microsoft.com/office/drawing/2014/main" id="{C72398A3-ED35-E134-39CE-BDD785FB644C}"/>
                </a:ext>
              </a:extLst>
            </p:cNvPr>
            <p:cNvSpPr/>
            <p:nvPr/>
          </p:nvSpPr>
          <p:spPr bwMode="auto">
            <a:xfrm>
              <a:off x="1658938" y="2924175"/>
              <a:ext cx="65088" cy="55563"/>
            </a:xfrm>
            <a:custGeom>
              <a:avLst/>
              <a:gdLst>
                <a:gd name="T0" fmla="*/ 21 w 51"/>
                <a:gd name="T1" fmla="*/ 6 h 43"/>
                <a:gd name="T2" fmla="*/ 49 w 51"/>
                <a:gd name="T3" fmla="*/ 5 h 43"/>
                <a:gd name="T4" fmla="*/ 24 w 51"/>
                <a:gd name="T5" fmla="*/ 43 h 43"/>
                <a:gd name="T6" fmla="*/ 8 w 51"/>
                <a:gd name="T7" fmla="*/ 43 h 43"/>
                <a:gd name="T8" fmla="*/ 1 w 51"/>
                <a:gd name="T9" fmla="*/ 29 h 43"/>
                <a:gd name="T10" fmla="*/ 21 w 51"/>
                <a:gd name="T11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43">
                  <a:moveTo>
                    <a:pt x="21" y="6"/>
                  </a:moveTo>
                  <a:cubicBezTo>
                    <a:pt x="30" y="0"/>
                    <a:pt x="40" y="2"/>
                    <a:pt x="49" y="5"/>
                  </a:cubicBezTo>
                  <a:cubicBezTo>
                    <a:pt x="51" y="24"/>
                    <a:pt x="41" y="36"/>
                    <a:pt x="24" y="43"/>
                  </a:cubicBezTo>
                  <a:cubicBezTo>
                    <a:pt x="19" y="41"/>
                    <a:pt x="13" y="42"/>
                    <a:pt x="8" y="43"/>
                  </a:cubicBezTo>
                  <a:cubicBezTo>
                    <a:pt x="2" y="40"/>
                    <a:pt x="0" y="35"/>
                    <a:pt x="1" y="29"/>
                  </a:cubicBezTo>
                  <a:cubicBezTo>
                    <a:pt x="8" y="22"/>
                    <a:pt x="23" y="21"/>
                    <a:pt x="21" y="6"/>
                  </a:cubicBezTo>
                  <a:close/>
                </a:path>
              </a:pathLst>
            </a:custGeom>
            <a:solidFill>
              <a:srgbClr val="B097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63" name="Freeform 866">
              <a:extLst>
                <a:ext uri="{FF2B5EF4-FFF2-40B4-BE49-F238E27FC236}">
                  <a16:creationId xmlns:a16="http://schemas.microsoft.com/office/drawing/2014/main" id="{21136948-15DF-DA30-B9C3-B7B55481B79C}"/>
                </a:ext>
              </a:extLst>
            </p:cNvPr>
            <p:cNvSpPr/>
            <p:nvPr/>
          </p:nvSpPr>
          <p:spPr bwMode="auto">
            <a:xfrm>
              <a:off x="1600201" y="2962275"/>
              <a:ext cx="73025" cy="69850"/>
            </a:xfrm>
            <a:custGeom>
              <a:avLst/>
              <a:gdLst>
                <a:gd name="T0" fmla="*/ 48 w 58"/>
                <a:gd name="T1" fmla="*/ 0 h 55"/>
                <a:gd name="T2" fmla="*/ 56 w 58"/>
                <a:gd name="T3" fmla="*/ 12 h 55"/>
                <a:gd name="T4" fmla="*/ 57 w 58"/>
                <a:gd name="T5" fmla="*/ 16 h 55"/>
                <a:gd name="T6" fmla="*/ 44 w 58"/>
                <a:gd name="T7" fmla="*/ 31 h 55"/>
                <a:gd name="T8" fmla="*/ 28 w 58"/>
                <a:gd name="T9" fmla="*/ 50 h 55"/>
                <a:gd name="T10" fmla="*/ 24 w 58"/>
                <a:gd name="T11" fmla="*/ 53 h 55"/>
                <a:gd name="T12" fmla="*/ 0 w 58"/>
                <a:gd name="T13" fmla="*/ 55 h 55"/>
                <a:gd name="T14" fmla="*/ 48 w 58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55">
                  <a:moveTo>
                    <a:pt x="48" y="0"/>
                  </a:moveTo>
                  <a:cubicBezTo>
                    <a:pt x="50" y="4"/>
                    <a:pt x="53" y="8"/>
                    <a:pt x="56" y="12"/>
                  </a:cubicBezTo>
                  <a:cubicBezTo>
                    <a:pt x="57" y="13"/>
                    <a:pt x="58" y="15"/>
                    <a:pt x="57" y="16"/>
                  </a:cubicBezTo>
                  <a:cubicBezTo>
                    <a:pt x="53" y="21"/>
                    <a:pt x="47" y="25"/>
                    <a:pt x="44" y="31"/>
                  </a:cubicBezTo>
                  <a:cubicBezTo>
                    <a:pt x="41" y="39"/>
                    <a:pt x="32" y="43"/>
                    <a:pt x="28" y="50"/>
                  </a:cubicBezTo>
                  <a:cubicBezTo>
                    <a:pt x="27" y="51"/>
                    <a:pt x="25" y="52"/>
                    <a:pt x="24" y="53"/>
                  </a:cubicBezTo>
                  <a:cubicBezTo>
                    <a:pt x="16" y="54"/>
                    <a:pt x="8" y="54"/>
                    <a:pt x="0" y="55"/>
                  </a:cubicBezTo>
                  <a:cubicBezTo>
                    <a:pt x="11" y="32"/>
                    <a:pt x="34" y="20"/>
                    <a:pt x="48" y="0"/>
                  </a:cubicBezTo>
                  <a:close/>
                </a:path>
              </a:pathLst>
            </a:custGeom>
            <a:solidFill>
              <a:srgbClr val="BCA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64" name="Freeform 867">
              <a:extLst>
                <a:ext uri="{FF2B5EF4-FFF2-40B4-BE49-F238E27FC236}">
                  <a16:creationId xmlns:a16="http://schemas.microsoft.com/office/drawing/2014/main" id="{7FCA3F51-7399-D342-C786-DDE80EDF0DB3}"/>
                </a:ext>
              </a:extLst>
            </p:cNvPr>
            <p:cNvSpPr/>
            <p:nvPr/>
          </p:nvSpPr>
          <p:spPr bwMode="auto">
            <a:xfrm>
              <a:off x="1712913" y="2914650"/>
              <a:ext cx="120650" cy="85725"/>
            </a:xfrm>
            <a:custGeom>
              <a:avLst/>
              <a:gdLst>
                <a:gd name="T0" fmla="*/ 51 w 95"/>
                <a:gd name="T1" fmla="*/ 58 h 67"/>
                <a:gd name="T2" fmla="*/ 39 w 95"/>
                <a:gd name="T3" fmla="*/ 60 h 67"/>
                <a:gd name="T4" fmla="*/ 20 w 95"/>
                <a:gd name="T5" fmla="*/ 66 h 67"/>
                <a:gd name="T6" fmla="*/ 15 w 95"/>
                <a:gd name="T7" fmla="*/ 67 h 67"/>
                <a:gd name="T8" fmla="*/ 8 w 95"/>
                <a:gd name="T9" fmla="*/ 63 h 67"/>
                <a:gd name="T10" fmla="*/ 0 w 95"/>
                <a:gd name="T11" fmla="*/ 48 h 67"/>
                <a:gd name="T12" fmla="*/ 27 w 95"/>
                <a:gd name="T13" fmla="*/ 10 h 67"/>
                <a:gd name="T14" fmla="*/ 31 w 95"/>
                <a:gd name="T15" fmla="*/ 8 h 67"/>
                <a:gd name="T16" fmla="*/ 59 w 95"/>
                <a:gd name="T17" fmla="*/ 1 h 67"/>
                <a:gd name="T18" fmla="*/ 79 w 95"/>
                <a:gd name="T19" fmla="*/ 0 h 67"/>
                <a:gd name="T20" fmla="*/ 95 w 95"/>
                <a:gd name="T21" fmla="*/ 1 h 67"/>
                <a:gd name="T22" fmla="*/ 62 w 95"/>
                <a:gd name="T23" fmla="*/ 50 h 67"/>
                <a:gd name="T24" fmla="*/ 51 w 95"/>
                <a:gd name="T25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67">
                  <a:moveTo>
                    <a:pt x="51" y="58"/>
                  </a:moveTo>
                  <a:cubicBezTo>
                    <a:pt x="47" y="59"/>
                    <a:pt x="44" y="62"/>
                    <a:pt x="39" y="60"/>
                  </a:cubicBezTo>
                  <a:cubicBezTo>
                    <a:pt x="30" y="54"/>
                    <a:pt x="26" y="63"/>
                    <a:pt x="20" y="66"/>
                  </a:cubicBezTo>
                  <a:cubicBezTo>
                    <a:pt x="19" y="67"/>
                    <a:pt x="17" y="67"/>
                    <a:pt x="15" y="67"/>
                  </a:cubicBezTo>
                  <a:cubicBezTo>
                    <a:pt x="12" y="67"/>
                    <a:pt x="10" y="65"/>
                    <a:pt x="8" y="63"/>
                  </a:cubicBezTo>
                  <a:cubicBezTo>
                    <a:pt x="3" y="59"/>
                    <a:pt x="0" y="55"/>
                    <a:pt x="0" y="48"/>
                  </a:cubicBezTo>
                  <a:cubicBezTo>
                    <a:pt x="8" y="35"/>
                    <a:pt x="15" y="20"/>
                    <a:pt x="27" y="10"/>
                  </a:cubicBezTo>
                  <a:cubicBezTo>
                    <a:pt x="29" y="9"/>
                    <a:pt x="30" y="9"/>
                    <a:pt x="31" y="8"/>
                  </a:cubicBezTo>
                  <a:cubicBezTo>
                    <a:pt x="41" y="6"/>
                    <a:pt x="50" y="3"/>
                    <a:pt x="59" y="1"/>
                  </a:cubicBezTo>
                  <a:cubicBezTo>
                    <a:pt x="66" y="1"/>
                    <a:pt x="73" y="0"/>
                    <a:pt x="79" y="0"/>
                  </a:cubicBezTo>
                  <a:cubicBezTo>
                    <a:pt x="84" y="0"/>
                    <a:pt x="90" y="1"/>
                    <a:pt x="95" y="1"/>
                  </a:cubicBezTo>
                  <a:cubicBezTo>
                    <a:pt x="91" y="22"/>
                    <a:pt x="70" y="32"/>
                    <a:pt x="62" y="50"/>
                  </a:cubicBezTo>
                  <a:cubicBezTo>
                    <a:pt x="59" y="54"/>
                    <a:pt x="57" y="59"/>
                    <a:pt x="51" y="58"/>
                  </a:cubicBezTo>
                  <a:close/>
                </a:path>
              </a:pathLst>
            </a:custGeom>
            <a:solidFill>
              <a:srgbClr val="DAC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65" name="Freeform 868">
              <a:extLst>
                <a:ext uri="{FF2B5EF4-FFF2-40B4-BE49-F238E27FC236}">
                  <a16:creationId xmlns:a16="http://schemas.microsoft.com/office/drawing/2014/main" id="{463CF06E-AC19-EAD5-7CC8-06A2F0BAC0B6}"/>
                </a:ext>
              </a:extLst>
            </p:cNvPr>
            <p:cNvSpPr/>
            <p:nvPr/>
          </p:nvSpPr>
          <p:spPr bwMode="auto">
            <a:xfrm>
              <a:off x="1865313" y="2900363"/>
              <a:ext cx="152400" cy="74613"/>
            </a:xfrm>
            <a:custGeom>
              <a:avLst/>
              <a:gdLst>
                <a:gd name="T0" fmla="*/ 34 w 120"/>
                <a:gd name="T1" fmla="*/ 52 h 58"/>
                <a:gd name="T2" fmla="*/ 27 w 120"/>
                <a:gd name="T3" fmla="*/ 52 h 58"/>
                <a:gd name="T4" fmla="*/ 15 w 120"/>
                <a:gd name="T5" fmla="*/ 48 h 58"/>
                <a:gd name="T6" fmla="*/ 7 w 120"/>
                <a:gd name="T7" fmla="*/ 52 h 58"/>
                <a:gd name="T8" fmla="*/ 4 w 120"/>
                <a:gd name="T9" fmla="*/ 45 h 58"/>
                <a:gd name="T10" fmla="*/ 31 w 120"/>
                <a:gd name="T11" fmla="*/ 8 h 58"/>
                <a:gd name="T12" fmla="*/ 43 w 120"/>
                <a:gd name="T13" fmla="*/ 4 h 58"/>
                <a:gd name="T14" fmla="*/ 79 w 120"/>
                <a:gd name="T15" fmla="*/ 0 h 58"/>
                <a:gd name="T16" fmla="*/ 119 w 120"/>
                <a:gd name="T17" fmla="*/ 0 h 58"/>
                <a:gd name="T18" fmla="*/ 120 w 120"/>
                <a:gd name="T19" fmla="*/ 3 h 58"/>
                <a:gd name="T20" fmla="*/ 104 w 120"/>
                <a:gd name="T21" fmla="*/ 9 h 58"/>
                <a:gd name="T22" fmla="*/ 67 w 120"/>
                <a:gd name="T23" fmla="*/ 24 h 58"/>
                <a:gd name="T24" fmla="*/ 41 w 120"/>
                <a:gd name="T25" fmla="*/ 48 h 58"/>
                <a:gd name="T26" fmla="*/ 34 w 120"/>
                <a:gd name="T27" fmla="*/ 5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0" h="57">
                  <a:moveTo>
                    <a:pt x="34" y="52"/>
                  </a:moveTo>
                  <a:cubicBezTo>
                    <a:pt x="32" y="52"/>
                    <a:pt x="29" y="52"/>
                    <a:pt x="27" y="52"/>
                  </a:cubicBezTo>
                  <a:cubicBezTo>
                    <a:pt x="21" y="58"/>
                    <a:pt x="20" y="48"/>
                    <a:pt x="15" y="48"/>
                  </a:cubicBezTo>
                  <a:cubicBezTo>
                    <a:pt x="13" y="49"/>
                    <a:pt x="10" y="50"/>
                    <a:pt x="7" y="52"/>
                  </a:cubicBezTo>
                  <a:cubicBezTo>
                    <a:pt x="0" y="53"/>
                    <a:pt x="2" y="47"/>
                    <a:pt x="4" y="45"/>
                  </a:cubicBezTo>
                  <a:cubicBezTo>
                    <a:pt x="11" y="32"/>
                    <a:pt x="18" y="17"/>
                    <a:pt x="31" y="8"/>
                  </a:cubicBezTo>
                  <a:cubicBezTo>
                    <a:pt x="35" y="7"/>
                    <a:pt x="39" y="5"/>
                    <a:pt x="43" y="4"/>
                  </a:cubicBezTo>
                  <a:cubicBezTo>
                    <a:pt x="55" y="4"/>
                    <a:pt x="67" y="4"/>
                    <a:pt x="79" y="0"/>
                  </a:cubicBezTo>
                  <a:cubicBezTo>
                    <a:pt x="92" y="0"/>
                    <a:pt x="105" y="0"/>
                    <a:pt x="119" y="0"/>
                  </a:cubicBezTo>
                  <a:cubicBezTo>
                    <a:pt x="119" y="1"/>
                    <a:pt x="119" y="2"/>
                    <a:pt x="120" y="3"/>
                  </a:cubicBezTo>
                  <a:cubicBezTo>
                    <a:pt x="116" y="9"/>
                    <a:pt x="109" y="9"/>
                    <a:pt x="104" y="9"/>
                  </a:cubicBezTo>
                  <a:cubicBezTo>
                    <a:pt x="89" y="7"/>
                    <a:pt x="77" y="14"/>
                    <a:pt x="67" y="24"/>
                  </a:cubicBezTo>
                  <a:cubicBezTo>
                    <a:pt x="56" y="29"/>
                    <a:pt x="51" y="41"/>
                    <a:pt x="41" y="48"/>
                  </a:cubicBezTo>
                  <a:cubicBezTo>
                    <a:pt x="39" y="49"/>
                    <a:pt x="37" y="50"/>
                    <a:pt x="34" y="52"/>
                  </a:cubicBezTo>
                  <a:close/>
                </a:path>
              </a:pathLst>
            </a:custGeom>
            <a:solidFill>
              <a:srgbClr val="BEA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66" name="Freeform 869">
              <a:extLst>
                <a:ext uri="{FF2B5EF4-FFF2-40B4-BE49-F238E27FC236}">
                  <a16:creationId xmlns:a16="http://schemas.microsoft.com/office/drawing/2014/main" id="{68942C85-CEEA-F57C-5F13-8CCC1EFFB858}"/>
                </a:ext>
              </a:extLst>
            </p:cNvPr>
            <p:cNvSpPr/>
            <p:nvPr/>
          </p:nvSpPr>
          <p:spPr bwMode="auto">
            <a:xfrm>
              <a:off x="1787526" y="2908300"/>
              <a:ext cx="88900" cy="87313"/>
            </a:xfrm>
            <a:custGeom>
              <a:avLst/>
              <a:gdLst>
                <a:gd name="T0" fmla="*/ 0 w 70"/>
                <a:gd name="T1" fmla="*/ 53 h 68"/>
                <a:gd name="T2" fmla="*/ 36 w 70"/>
                <a:gd name="T3" fmla="*/ 6 h 68"/>
                <a:gd name="T4" fmla="*/ 43 w 70"/>
                <a:gd name="T5" fmla="*/ 5 h 68"/>
                <a:gd name="T6" fmla="*/ 65 w 70"/>
                <a:gd name="T7" fmla="*/ 8 h 68"/>
                <a:gd name="T8" fmla="*/ 58 w 70"/>
                <a:gd name="T9" fmla="*/ 31 h 68"/>
                <a:gd name="T10" fmla="*/ 48 w 70"/>
                <a:gd name="T11" fmla="*/ 41 h 68"/>
                <a:gd name="T12" fmla="*/ 44 w 70"/>
                <a:gd name="T13" fmla="*/ 44 h 68"/>
                <a:gd name="T14" fmla="*/ 24 w 70"/>
                <a:gd name="T15" fmla="*/ 58 h 68"/>
                <a:gd name="T16" fmla="*/ 21 w 70"/>
                <a:gd name="T17" fmla="*/ 62 h 68"/>
                <a:gd name="T18" fmla="*/ 16 w 70"/>
                <a:gd name="T19" fmla="*/ 68 h 68"/>
                <a:gd name="T20" fmla="*/ 5 w 70"/>
                <a:gd name="T21" fmla="*/ 65 h 68"/>
                <a:gd name="T22" fmla="*/ 2 w 70"/>
                <a:gd name="T23" fmla="*/ 58 h 68"/>
                <a:gd name="T24" fmla="*/ 15 w 70"/>
                <a:gd name="T25" fmla="*/ 45 h 68"/>
                <a:gd name="T26" fmla="*/ 16 w 70"/>
                <a:gd name="T27" fmla="*/ 43 h 68"/>
                <a:gd name="T28" fmla="*/ 16 w 70"/>
                <a:gd name="T29" fmla="*/ 44 h 68"/>
                <a:gd name="T30" fmla="*/ 5 w 70"/>
                <a:gd name="T31" fmla="*/ 55 h 68"/>
                <a:gd name="T32" fmla="*/ 0 w 70"/>
                <a:gd name="T33" fmla="*/ 5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" h="68">
                  <a:moveTo>
                    <a:pt x="0" y="53"/>
                  </a:moveTo>
                  <a:cubicBezTo>
                    <a:pt x="8" y="35"/>
                    <a:pt x="24" y="22"/>
                    <a:pt x="36" y="6"/>
                  </a:cubicBezTo>
                  <a:cubicBezTo>
                    <a:pt x="38" y="6"/>
                    <a:pt x="41" y="6"/>
                    <a:pt x="43" y="5"/>
                  </a:cubicBezTo>
                  <a:cubicBezTo>
                    <a:pt x="51" y="4"/>
                    <a:pt x="61" y="0"/>
                    <a:pt x="65" y="8"/>
                  </a:cubicBezTo>
                  <a:cubicBezTo>
                    <a:pt x="70" y="16"/>
                    <a:pt x="63" y="24"/>
                    <a:pt x="58" y="31"/>
                  </a:cubicBezTo>
                  <a:cubicBezTo>
                    <a:pt x="55" y="35"/>
                    <a:pt x="52" y="38"/>
                    <a:pt x="48" y="41"/>
                  </a:cubicBezTo>
                  <a:cubicBezTo>
                    <a:pt x="47" y="42"/>
                    <a:pt x="45" y="44"/>
                    <a:pt x="44" y="44"/>
                  </a:cubicBezTo>
                  <a:cubicBezTo>
                    <a:pt x="36" y="47"/>
                    <a:pt x="30" y="52"/>
                    <a:pt x="24" y="58"/>
                  </a:cubicBezTo>
                  <a:cubicBezTo>
                    <a:pt x="23" y="59"/>
                    <a:pt x="22" y="61"/>
                    <a:pt x="21" y="62"/>
                  </a:cubicBezTo>
                  <a:cubicBezTo>
                    <a:pt x="19" y="64"/>
                    <a:pt x="18" y="66"/>
                    <a:pt x="16" y="68"/>
                  </a:cubicBezTo>
                  <a:cubicBezTo>
                    <a:pt x="12" y="67"/>
                    <a:pt x="8" y="66"/>
                    <a:pt x="5" y="65"/>
                  </a:cubicBezTo>
                  <a:cubicBezTo>
                    <a:pt x="2" y="64"/>
                    <a:pt x="2" y="61"/>
                    <a:pt x="2" y="58"/>
                  </a:cubicBezTo>
                  <a:cubicBezTo>
                    <a:pt x="6" y="54"/>
                    <a:pt x="11" y="49"/>
                    <a:pt x="15" y="45"/>
                  </a:cubicBezTo>
                  <a:cubicBezTo>
                    <a:pt x="15" y="44"/>
                    <a:pt x="18" y="44"/>
                    <a:pt x="16" y="43"/>
                  </a:cubicBezTo>
                  <a:cubicBezTo>
                    <a:pt x="14" y="41"/>
                    <a:pt x="18" y="43"/>
                    <a:pt x="16" y="44"/>
                  </a:cubicBezTo>
                  <a:cubicBezTo>
                    <a:pt x="12" y="48"/>
                    <a:pt x="9" y="52"/>
                    <a:pt x="5" y="55"/>
                  </a:cubicBezTo>
                  <a:cubicBezTo>
                    <a:pt x="3" y="55"/>
                    <a:pt x="1" y="55"/>
                    <a:pt x="0" y="53"/>
                  </a:cubicBezTo>
                  <a:close/>
                </a:path>
              </a:pathLst>
            </a:custGeom>
            <a:solidFill>
              <a:srgbClr val="C3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67" name="Freeform 870">
              <a:extLst>
                <a:ext uri="{FF2B5EF4-FFF2-40B4-BE49-F238E27FC236}">
                  <a16:creationId xmlns:a16="http://schemas.microsoft.com/office/drawing/2014/main" id="{2058D9FE-7E7A-4AFC-E02E-6ECCB835428B}"/>
                </a:ext>
              </a:extLst>
            </p:cNvPr>
            <p:cNvSpPr/>
            <p:nvPr/>
          </p:nvSpPr>
          <p:spPr bwMode="auto">
            <a:xfrm>
              <a:off x="1831976" y="2906713"/>
              <a:ext cx="73025" cy="74613"/>
            </a:xfrm>
            <a:custGeom>
              <a:avLst/>
              <a:gdLst>
                <a:gd name="T0" fmla="*/ 9 w 57"/>
                <a:gd name="T1" fmla="*/ 43 h 59"/>
                <a:gd name="T2" fmla="*/ 18 w 57"/>
                <a:gd name="T3" fmla="*/ 31 h 59"/>
                <a:gd name="T4" fmla="*/ 27 w 57"/>
                <a:gd name="T5" fmla="*/ 10 h 59"/>
                <a:gd name="T6" fmla="*/ 8 w 57"/>
                <a:gd name="T7" fmla="*/ 6 h 59"/>
                <a:gd name="T8" fmla="*/ 57 w 57"/>
                <a:gd name="T9" fmla="*/ 3 h 59"/>
                <a:gd name="T10" fmla="*/ 33 w 57"/>
                <a:gd name="T11" fmla="*/ 47 h 59"/>
                <a:gd name="T12" fmla="*/ 21 w 57"/>
                <a:gd name="T13" fmla="*/ 58 h 59"/>
                <a:gd name="T14" fmla="*/ 17 w 57"/>
                <a:gd name="T15" fmla="*/ 59 h 59"/>
                <a:gd name="T16" fmla="*/ 9 w 57"/>
                <a:gd name="T17" fmla="*/ 58 h 59"/>
                <a:gd name="T18" fmla="*/ 9 w 57"/>
                <a:gd name="T19" fmla="*/ 4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59">
                  <a:moveTo>
                    <a:pt x="9" y="43"/>
                  </a:moveTo>
                  <a:cubicBezTo>
                    <a:pt x="9" y="36"/>
                    <a:pt x="15" y="35"/>
                    <a:pt x="18" y="31"/>
                  </a:cubicBezTo>
                  <a:cubicBezTo>
                    <a:pt x="22" y="24"/>
                    <a:pt x="30" y="17"/>
                    <a:pt x="27" y="10"/>
                  </a:cubicBezTo>
                  <a:cubicBezTo>
                    <a:pt x="24" y="3"/>
                    <a:pt x="14" y="8"/>
                    <a:pt x="8" y="6"/>
                  </a:cubicBezTo>
                  <a:cubicBezTo>
                    <a:pt x="24" y="0"/>
                    <a:pt x="41" y="4"/>
                    <a:pt x="57" y="3"/>
                  </a:cubicBezTo>
                  <a:cubicBezTo>
                    <a:pt x="53" y="20"/>
                    <a:pt x="35" y="29"/>
                    <a:pt x="33" y="47"/>
                  </a:cubicBezTo>
                  <a:cubicBezTo>
                    <a:pt x="31" y="53"/>
                    <a:pt x="20" y="48"/>
                    <a:pt x="21" y="58"/>
                  </a:cubicBezTo>
                  <a:cubicBezTo>
                    <a:pt x="19" y="58"/>
                    <a:pt x="18" y="58"/>
                    <a:pt x="17" y="59"/>
                  </a:cubicBezTo>
                  <a:cubicBezTo>
                    <a:pt x="14" y="58"/>
                    <a:pt x="11" y="58"/>
                    <a:pt x="9" y="58"/>
                  </a:cubicBezTo>
                  <a:cubicBezTo>
                    <a:pt x="0" y="52"/>
                    <a:pt x="5" y="48"/>
                    <a:pt x="9" y="43"/>
                  </a:cubicBezTo>
                  <a:close/>
                </a:path>
              </a:pathLst>
            </a:custGeom>
            <a:solidFill>
              <a:srgbClr val="B197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68" name="Freeform 871">
              <a:extLst>
                <a:ext uri="{FF2B5EF4-FFF2-40B4-BE49-F238E27FC236}">
                  <a16:creationId xmlns:a16="http://schemas.microsoft.com/office/drawing/2014/main" id="{6C4417D3-1366-F403-FCC3-1D5084BA0C73}"/>
                </a:ext>
              </a:extLst>
            </p:cNvPr>
            <p:cNvSpPr/>
            <p:nvPr/>
          </p:nvSpPr>
          <p:spPr bwMode="auto">
            <a:xfrm>
              <a:off x="1658938" y="2927350"/>
              <a:ext cx="88900" cy="93663"/>
            </a:xfrm>
            <a:custGeom>
              <a:avLst/>
              <a:gdLst>
                <a:gd name="T0" fmla="*/ 69 w 69"/>
                <a:gd name="T1" fmla="*/ 0 h 73"/>
                <a:gd name="T2" fmla="*/ 45 w 69"/>
                <a:gd name="T3" fmla="*/ 39 h 73"/>
                <a:gd name="T4" fmla="*/ 30 w 69"/>
                <a:gd name="T5" fmla="*/ 60 h 73"/>
                <a:gd name="T6" fmla="*/ 9 w 69"/>
                <a:gd name="T7" fmla="*/ 71 h 73"/>
                <a:gd name="T8" fmla="*/ 6 w 69"/>
                <a:gd name="T9" fmla="*/ 66 h 73"/>
                <a:gd name="T10" fmla="*/ 9 w 69"/>
                <a:gd name="T11" fmla="*/ 54 h 73"/>
                <a:gd name="T12" fmla="*/ 18 w 69"/>
                <a:gd name="T13" fmla="*/ 42 h 73"/>
                <a:gd name="T14" fmla="*/ 21 w 69"/>
                <a:gd name="T15" fmla="*/ 39 h 73"/>
                <a:gd name="T16" fmla="*/ 49 w 69"/>
                <a:gd name="T17" fmla="*/ 3 h 73"/>
                <a:gd name="T18" fmla="*/ 69 w 69"/>
                <a:gd name="T1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73">
                  <a:moveTo>
                    <a:pt x="69" y="0"/>
                  </a:moveTo>
                  <a:cubicBezTo>
                    <a:pt x="64" y="14"/>
                    <a:pt x="56" y="27"/>
                    <a:pt x="45" y="39"/>
                  </a:cubicBezTo>
                  <a:cubicBezTo>
                    <a:pt x="41" y="46"/>
                    <a:pt x="38" y="55"/>
                    <a:pt x="30" y="60"/>
                  </a:cubicBezTo>
                  <a:cubicBezTo>
                    <a:pt x="24" y="64"/>
                    <a:pt x="19" y="73"/>
                    <a:pt x="9" y="71"/>
                  </a:cubicBezTo>
                  <a:cubicBezTo>
                    <a:pt x="8" y="69"/>
                    <a:pt x="7" y="68"/>
                    <a:pt x="6" y="66"/>
                  </a:cubicBezTo>
                  <a:cubicBezTo>
                    <a:pt x="0" y="60"/>
                    <a:pt x="6" y="57"/>
                    <a:pt x="9" y="54"/>
                  </a:cubicBezTo>
                  <a:cubicBezTo>
                    <a:pt x="13" y="51"/>
                    <a:pt x="16" y="47"/>
                    <a:pt x="18" y="42"/>
                  </a:cubicBezTo>
                  <a:cubicBezTo>
                    <a:pt x="19" y="41"/>
                    <a:pt x="20" y="40"/>
                    <a:pt x="21" y="39"/>
                  </a:cubicBezTo>
                  <a:cubicBezTo>
                    <a:pt x="38" y="33"/>
                    <a:pt x="43" y="17"/>
                    <a:pt x="49" y="3"/>
                  </a:cubicBezTo>
                  <a:cubicBezTo>
                    <a:pt x="56" y="2"/>
                    <a:pt x="63" y="1"/>
                    <a:pt x="69" y="0"/>
                  </a:cubicBezTo>
                  <a:close/>
                </a:path>
              </a:pathLst>
            </a:custGeom>
            <a:solidFill>
              <a:srgbClr val="C3B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69" name="Freeform 872">
              <a:extLst>
                <a:ext uri="{FF2B5EF4-FFF2-40B4-BE49-F238E27FC236}">
                  <a16:creationId xmlns:a16="http://schemas.microsoft.com/office/drawing/2014/main" id="{54AD862F-4EC0-6F1D-125C-8AC670688FB7}"/>
                </a:ext>
              </a:extLst>
            </p:cNvPr>
            <p:cNvSpPr/>
            <p:nvPr/>
          </p:nvSpPr>
          <p:spPr bwMode="auto">
            <a:xfrm>
              <a:off x="1965326" y="2995613"/>
              <a:ext cx="50800" cy="20638"/>
            </a:xfrm>
            <a:custGeom>
              <a:avLst/>
              <a:gdLst>
                <a:gd name="T0" fmla="*/ 0 w 40"/>
                <a:gd name="T1" fmla="*/ 16 h 16"/>
                <a:gd name="T2" fmla="*/ 0 w 40"/>
                <a:gd name="T3" fmla="*/ 1 h 16"/>
                <a:gd name="T4" fmla="*/ 40 w 40"/>
                <a:gd name="T5" fmla="*/ 12 h 16"/>
                <a:gd name="T6" fmla="*/ 16 w 40"/>
                <a:gd name="T7" fmla="*/ 13 h 16"/>
                <a:gd name="T8" fmla="*/ 0 w 40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6">
                  <a:moveTo>
                    <a:pt x="0" y="16"/>
                  </a:moveTo>
                  <a:cubicBezTo>
                    <a:pt x="0" y="11"/>
                    <a:pt x="0" y="6"/>
                    <a:pt x="0" y="1"/>
                  </a:cubicBezTo>
                  <a:cubicBezTo>
                    <a:pt x="14" y="4"/>
                    <a:pt x="29" y="0"/>
                    <a:pt x="40" y="12"/>
                  </a:cubicBezTo>
                  <a:cubicBezTo>
                    <a:pt x="32" y="12"/>
                    <a:pt x="24" y="13"/>
                    <a:pt x="16" y="13"/>
                  </a:cubicBezTo>
                  <a:cubicBezTo>
                    <a:pt x="10" y="11"/>
                    <a:pt x="5" y="14"/>
                    <a:pt x="0" y="16"/>
                  </a:cubicBezTo>
                  <a:close/>
                </a:path>
              </a:pathLst>
            </a:custGeom>
            <a:solidFill>
              <a:srgbClr val="C0AD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70" name="Freeform 873">
              <a:extLst>
                <a:ext uri="{FF2B5EF4-FFF2-40B4-BE49-F238E27FC236}">
                  <a16:creationId xmlns:a16="http://schemas.microsoft.com/office/drawing/2014/main" id="{D77D59FA-E124-3461-AF73-DA9D9B9E95FA}"/>
                </a:ext>
              </a:extLst>
            </p:cNvPr>
            <p:cNvSpPr/>
            <p:nvPr/>
          </p:nvSpPr>
          <p:spPr bwMode="auto">
            <a:xfrm>
              <a:off x="1944688" y="2897188"/>
              <a:ext cx="107950" cy="53975"/>
            </a:xfrm>
            <a:custGeom>
              <a:avLst/>
              <a:gdLst>
                <a:gd name="T0" fmla="*/ 0 w 84"/>
                <a:gd name="T1" fmla="*/ 26 h 42"/>
                <a:gd name="T2" fmla="*/ 57 w 84"/>
                <a:gd name="T3" fmla="*/ 5 h 42"/>
                <a:gd name="T4" fmla="*/ 72 w 84"/>
                <a:gd name="T5" fmla="*/ 5 h 42"/>
                <a:gd name="T6" fmla="*/ 84 w 84"/>
                <a:gd name="T7" fmla="*/ 7 h 42"/>
                <a:gd name="T8" fmla="*/ 56 w 84"/>
                <a:gd name="T9" fmla="*/ 34 h 42"/>
                <a:gd name="T10" fmla="*/ 36 w 84"/>
                <a:gd name="T11" fmla="*/ 42 h 42"/>
                <a:gd name="T12" fmla="*/ 28 w 84"/>
                <a:gd name="T13" fmla="*/ 41 h 42"/>
                <a:gd name="T14" fmla="*/ 15 w 84"/>
                <a:gd name="T15" fmla="*/ 36 h 42"/>
                <a:gd name="T16" fmla="*/ 8 w 84"/>
                <a:gd name="T17" fmla="*/ 33 h 42"/>
                <a:gd name="T18" fmla="*/ 3 w 84"/>
                <a:gd name="T19" fmla="*/ 29 h 42"/>
                <a:gd name="T20" fmla="*/ 1 w 84"/>
                <a:gd name="T21" fmla="*/ 28 h 42"/>
                <a:gd name="T22" fmla="*/ 0 w 84"/>
                <a:gd name="T23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42">
                  <a:moveTo>
                    <a:pt x="0" y="26"/>
                  </a:moveTo>
                  <a:cubicBezTo>
                    <a:pt x="12" y="0"/>
                    <a:pt x="36" y="7"/>
                    <a:pt x="57" y="5"/>
                  </a:cubicBezTo>
                  <a:cubicBezTo>
                    <a:pt x="62" y="5"/>
                    <a:pt x="67" y="5"/>
                    <a:pt x="72" y="5"/>
                  </a:cubicBezTo>
                  <a:cubicBezTo>
                    <a:pt x="76" y="6"/>
                    <a:pt x="80" y="6"/>
                    <a:pt x="84" y="7"/>
                  </a:cubicBezTo>
                  <a:cubicBezTo>
                    <a:pt x="83" y="23"/>
                    <a:pt x="76" y="30"/>
                    <a:pt x="56" y="34"/>
                  </a:cubicBezTo>
                  <a:cubicBezTo>
                    <a:pt x="49" y="37"/>
                    <a:pt x="43" y="39"/>
                    <a:pt x="36" y="42"/>
                  </a:cubicBezTo>
                  <a:cubicBezTo>
                    <a:pt x="34" y="42"/>
                    <a:pt x="31" y="41"/>
                    <a:pt x="28" y="41"/>
                  </a:cubicBezTo>
                  <a:cubicBezTo>
                    <a:pt x="24" y="39"/>
                    <a:pt x="23" y="30"/>
                    <a:pt x="15" y="36"/>
                  </a:cubicBezTo>
                  <a:cubicBezTo>
                    <a:pt x="13" y="36"/>
                    <a:pt x="10" y="35"/>
                    <a:pt x="8" y="33"/>
                  </a:cubicBezTo>
                  <a:cubicBezTo>
                    <a:pt x="7" y="32"/>
                    <a:pt x="5" y="31"/>
                    <a:pt x="3" y="29"/>
                  </a:cubicBezTo>
                  <a:cubicBezTo>
                    <a:pt x="2" y="29"/>
                    <a:pt x="2" y="28"/>
                    <a:pt x="1" y="28"/>
                  </a:cubicBezTo>
                  <a:cubicBezTo>
                    <a:pt x="1" y="27"/>
                    <a:pt x="0" y="27"/>
                    <a:pt x="0" y="26"/>
                  </a:cubicBezTo>
                  <a:close/>
                </a:path>
              </a:pathLst>
            </a:custGeom>
            <a:solidFill>
              <a:srgbClr val="D9C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71" name="Freeform 874">
              <a:extLst>
                <a:ext uri="{FF2B5EF4-FFF2-40B4-BE49-F238E27FC236}">
                  <a16:creationId xmlns:a16="http://schemas.microsoft.com/office/drawing/2014/main" id="{985153B1-A5B5-4D39-30E5-162F3F0C2203}"/>
                </a:ext>
              </a:extLst>
            </p:cNvPr>
            <p:cNvSpPr/>
            <p:nvPr/>
          </p:nvSpPr>
          <p:spPr bwMode="auto">
            <a:xfrm>
              <a:off x="2014538" y="2906713"/>
              <a:ext cx="57150" cy="47625"/>
            </a:xfrm>
            <a:custGeom>
              <a:avLst/>
              <a:gdLst>
                <a:gd name="T0" fmla="*/ 1 w 45"/>
                <a:gd name="T1" fmla="*/ 27 h 37"/>
                <a:gd name="T2" fmla="*/ 29 w 45"/>
                <a:gd name="T3" fmla="*/ 0 h 37"/>
                <a:gd name="T4" fmla="*/ 45 w 45"/>
                <a:gd name="T5" fmla="*/ 4 h 37"/>
                <a:gd name="T6" fmla="*/ 45 w 45"/>
                <a:gd name="T7" fmla="*/ 8 h 37"/>
                <a:gd name="T8" fmla="*/ 33 w 45"/>
                <a:gd name="T9" fmla="*/ 19 h 37"/>
                <a:gd name="T10" fmla="*/ 33 w 45"/>
                <a:gd name="T11" fmla="*/ 23 h 37"/>
                <a:gd name="T12" fmla="*/ 17 w 45"/>
                <a:gd name="T13" fmla="*/ 31 h 37"/>
                <a:gd name="T14" fmla="*/ 1 w 45"/>
                <a:gd name="T15" fmla="*/ 2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37">
                  <a:moveTo>
                    <a:pt x="1" y="27"/>
                  </a:moveTo>
                  <a:cubicBezTo>
                    <a:pt x="11" y="19"/>
                    <a:pt x="26" y="15"/>
                    <a:pt x="29" y="0"/>
                  </a:cubicBezTo>
                  <a:cubicBezTo>
                    <a:pt x="34" y="1"/>
                    <a:pt x="40" y="2"/>
                    <a:pt x="45" y="4"/>
                  </a:cubicBezTo>
                  <a:cubicBezTo>
                    <a:pt x="45" y="5"/>
                    <a:pt x="45" y="7"/>
                    <a:pt x="45" y="8"/>
                  </a:cubicBezTo>
                  <a:cubicBezTo>
                    <a:pt x="42" y="12"/>
                    <a:pt x="38" y="16"/>
                    <a:pt x="33" y="19"/>
                  </a:cubicBezTo>
                  <a:cubicBezTo>
                    <a:pt x="33" y="20"/>
                    <a:pt x="33" y="21"/>
                    <a:pt x="33" y="23"/>
                  </a:cubicBezTo>
                  <a:cubicBezTo>
                    <a:pt x="26" y="22"/>
                    <a:pt x="20" y="25"/>
                    <a:pt x="17" y="31"/>
                  </a:cubicBezTo>
                  <a:cubicBezTo>
                    <a:pt x="1" y="37"/>
                    <a:pt x="0" y="36"/>
                    <a:pt x="1" y="27"/>
                  </a:cubicBezTo>
                  <a:close/>
                </a:path>
              </a:pathLst>
            </a:custGeom>
            <a:solidFill>
              <a:srgbClr val="BBA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72" name="Freeform 875">
              <a:extLst>
                <a:ext uri="{FF2B5EF4-FFF2-40B4-BE49-F238E27FC236}">
                  <a16:creationId xmlns:a16="http://schemas.microsoft.com/office/drawing/2014/main" id="{B965B308-B5D6-1FC7-C5D7-1EED14D0B7C5}"/>
                </a:ext>
              </a:extLst>
            </p:cNvPr>
            <p:cNvSpPr/>
            <p:nvPr/>
          </p:nvSpPr>
          <p:spPr bwMode="auto">
            <a:xfrm>
              <a:off x="1625601" y="3067050"/>
              <a:ext cx="11113" cy="12700"/>
            </a:xfrm>
            <a:custGeom>
              <a:avLst/>
              <a:gdLst>
                <a:gd name="T0" fmla="*/ 0 w 9"/>
                <a:gd name="T1" fmla="*/ 7 h 10"/>
                <a:gd name="T2" fmla="*/ 5 w 9"/>
                <a:gd name="T3" fmla="*/ 0 h 10"/>
                <a:gd name="T4" fmla="*/ 8 w 9"/>
                <a:gd name="T5" fmla="*/ 6 h 10"/>
                <a:gd name="T6" fmla="*/ 5 w 9"/>
                <a:gd name="T7" fmla="*/ 9 h 10"/>
                <a:gd name="T8" fmla="*/ 0 w 9"/>
                <a:gd name="T9" fmla="*/ 10 h 10"/>
                <a:gd name="T10" fmla="*/ 0 w 9"/>
                <a:gd name="T1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0">
                  <a:moveTo>
                    <a:pt x="0" y="7"/>
                  </a:moveTo>
                  <a:cubicBezTo>
                    <a:pt x="2" y="5"/>
                    <a:pt x="3" y="3"/>
                    <a:pt x="5" y="0"/>
                  </a:cubicBezTo>
                  <a:cubicBezTo>
                    <a:pt x="7" y="1"/>
                    <a:pt x="9" y="3"/>
                    <a:pt x="8" y="6"/>
                  </a:cubicBezTo>
                  <a:cubicBezTo>
                    <a:pt x="7" y="7"/>
                    <a:pt x="6" y="8"/>
                    <a:pt x="5" y="9"/>
                  </a:cubicBezTo>
                  <a:cubicBezTo>
                    <a:pt x="3" y="10"/>
                    <a:pt x="2" y="10"/>
                    <a:pt x="0" y="10"/>
                  </a:cubicBezTo>
                  <a:cubicBezTo>
                    <a:pt x="0" y="9"/>
                    <a:pt x="0" y="8"/>
                    <a:pt x="0" y="7"/>
                  </a:cubicBezTo>
                  <a:close/>
                </a:path>
              </a:pathLst>
            </a:custGeom>
            <a:solidFill>
              <a:srgbClr val="C2BD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73" name="Freeform 876">
              <a:extLst>
                <a:ext uri="{FF2B5EF4-FFF2-40B4-BE49-F238E27FC236}">
                  <a16:creationId xmlns:a16="http://schemas.microsoft.com/office/drawing/2014/main" id="{CBF132AC-AFC0-1597-CF4A-A3262D7B0D46}"/>
                </a:ext>
              </a:extLst>
            </p:cNvPr>
            <p:cNvSpPr/>
            <p:nvPr/>
          </p:nvSpPr>
          <p:spPr bwMode="auto">
            <a:xfrm>
              <a:off x="1600201" y="3062288"/>
              <a:ext cx="9525" cy="7938"/>
            </a:xfrm>
            <a:custGeom>
              <a:avLst/>
              <a:gdLst>
                <a:gd name="T0" fmla="*/ 0 w 8"/>
                <a:gd name="T1" fmla="*/ 3 h 6"/>
                <a:gd name="T2" fmla="*/ 2 w 8"/>
                <a:gd name="T3" fmla="*/ 0 h 6"/>
                <a:gd name="T4" fmla="*/ 8 w 8"/>
                <a:gd name="T5" fmla="*/ 4 h 6"/>
                <a:gd name="T6" fmla="*/ 5 w 8"/>
                <a:gd name="T7" fmla="*/ 5 h 6"/>
                <a:gd name="T8" fmla="*/ 0 w 8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3"/>
                  </a:moveTo>
                  <a:cubicBezTo>
                    <a:pt x="0" y="2"/>
                    <a:pt x="1" y="1"/>
                    <a:pt x="2" y="0"/>
                  </a:cubicBezTo>
                  <a:cubicBezTo>
                    <a:pt x="4" y="2"/>
                    <a:pt x="6" y="3"/>
                    <a:pt x="8" y="4"/>
                  </a:cubicBezTo>
                  <a:cubicBezTo>
                    <a:pt x="7" y="6"/>
                    <a:pt x="6" y="6"/>
                    <a:pt x="5" y="5"/>
                  </a:cubicBezTo>
                  <a:cubicBezTo>
                    <a:pt x="3" y="4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706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74" name="Freeform 877">
              <a:extLst>
                <a:ext uri="{FF2B5EF4-FFF2-40B4-BE49-F238E27FC236}">
                  <a16:creationId xmlns:a16="http://schemas.microsoft.com/office/drawing/2014/main" id="{C6AC7CD6-6C22-5A43-DEF4-264E0F466367}"/>
                </a:ext>
              </a:extLst>
            </p:cNvPr>
            <p:cNvSpPr/>
            <p:nvPr/>
          </p:nvSpPr>
          <p:spPr bwMode="auto">
            <a:xfrm>
              <a:off x="1604963" y="3067050"/>
              <a:ext cx="9525" cy="7938"/>
            </a:xfrm>
            <a:custGeom>
              <a:avLst/>
              <a:gdLst>
                <a:gd name="T0" fmla="*/ 1 w 8"/>
                <a:gd name="T1" fmla="*/ 1 h 5"/>
                <a:gd name="T2" fmla="*/ 4 w 8"/>
                <a:gd name="T3" fmla="*/ 0 h 5"/>
                <a:gd name="T4" fmla="*/ 8 w 8"/>
                <a:gd name="T5" fmla="*/ 5 h 5"/>
                <a:gd name="T6" fmla="*/ 0 w 8"/>
                <a:gd name="T7" fmla="*/ 5 h 5"/>
                <a:gd name="T8" fmla="*/ 1 w 8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1" y="1"/>
                  </a:moveTo>
                  <a:cubicBezTo>
                    <a:pt x="2" y="1"/>
                    <a:pt x="3" y="1"/>
                    <a:pt x="4" y="0"/>
                  </a:cubicBezTo>
                  <a:cubicBezTo>
                    <a:pt x="6" y="2"/>
                    <a:pt x="7" y="3"/>
                    <a:pt x="8" y="5"/>
                  </a:cubicBezTo>
                  <a:cubicBezTo>
                    <a:pt x="6" y="5"/>
                    <a:pt x="3" y="5"/>
                    <a:pt x="0" y="5"/>
                  </a:cubicBezTo>
                  <a:cubicBezTo>
                    <a:pt x="0" y="4"/>
                    <a:pt x="0" y="2"/>
                    <a:pt x="1" y="1"/>
                  </a:cubicBezTo>
                  <a:close/>
                </a:path>
              </a:pathLst>
            </a:custGeom>
            <a:solidFill>
              <a:srgbClr val="E4E4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75" name="Freeform 878">
              <a:extLst>
                <a:ext uri="{FF2B5EF4-FFF2-40B4-BE49-F238E27FC236}">
                  <a16:creationId xmlns:a16="http://schemas.microsoft.com/office/drawing/2014/main" id="{A5F92E90-E36E-3682-A961-BDE3252A3A65}"/>
                </a:ext>
              </a:extLst>
            </p:cNvPr>
            <p:cNvSpPr/>
            <p:nvPr/>
          </p:nvSpPr>
          <p:spPr bwMode="auto">
            <a:xfrm>
              <a:off x="1671638" y="3000375"/>
              <a:ext cx="42863" cy="28575"/>
            </a:xfrm>
            <a:custGeom>
              <a:avLst/>
              <a:gdLst>
                <a:gd name="T0" fmla="*/ 0 w 34"/>
                <a:gd name="T1" fmla="*/ 14 h 22"/>
                <a:gd name="T2" fmla="*/ 20 w 34"/>
                <a:gd name="T3" fmla="*/ 2 h 22"/>
                <a:gd name="T4" fmla="*/ 30 w 34"/>
                <a:gd name="T5" fmla="*/ 7 h 22"/>
                <a:gd name="T6" fmla="*/ 33 w 34"/>
                <a:gd name="T7" fmla="*/ 14 h 22"/>
                <a:gd name="T8" fmla="*/ 20 w 34"/>
                <a:gd name="T9" fmla="*/ 17 h 22"/>
                <a:gd name="T10" fmla="*/ 7 w 34"/>
                <a:gd name="T11" fmla="*/ 22 h 22"/>
                <a:gd name="T12" fmla="*/ 1 w 34"/>
                <a:gd name="T13" fmla="*/ 21 h 22"/>
                <a:gd name="T14" fmla="*/ 0 w 34"/>
                <a:gd name="T15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2">
                  <a:moveTo>
                    <a:pt x="0" y="14"/>
                  </a:moveTo>
                  <a:cubicBezTo>
                    <a:pt x="9" y="14"/>
                    <a:pt x="10" y="0"/>
                    <a:pt x="20" y="2"/>
                  </a:cubicBezTo>
                  <a:cubicBezTo>
                    <a:pt x="23" y="5"/>
                    <a:pt x="27" y="6"/>
                    <a:pt x="30" y="7"/>
                  </a:cubicBezTo>
                  <a:cubicBezTo>
                    <a:pt x="32" y="9"/>
                    <a:pt x="34" y="11"/>
                    <a:pt x="33" y="14"/>
                  </a:cubicBezTo>
                  <a:cubicBezTo>
                    <a:pt x="29" y="15"/>
                    <a:pt x="25" y="16"/>
                    <a:pt x="20" y="17"/>
                  </a:cubicBezTo>
                  <a:cubicBezTo>
                    <a:pt x="16" y="19"/>
                    <a:pt x="12" y="21"/>
                    <a:pt x="7" y="22"/>
                  </a:cubicBezTo>
                  <a:cubicBezTo>
                    <a:pt x="5" y="22"/>
                    <a:pt x="3" y="21"/>
                    <a:pt x="1" y="21"/>
                  </a:cubicBezTo>
                  <a:cubicBezTo>
                    <a:pt x="1" y="19"/>
                    <a:pt x="1" y="16"/>
                    <a:pt x="0" y="14"/>
                  </a:cubicBezTo>
                  <a:close/>
                </a:path>
              </a:pathLst>
            </a:custGeom>
            <a:solidFill>
              <a:srgbClr val="5C4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76" name="Freeform 879">
              <a:extLst>
                <a:ext uri="{FF2B5EF4-FFF2-40B4-BE49-F238E27FC236}">
                  <a16:creationId xmlns:a16="http://schemas.microsoft.com/office/drawing/2014/main" id="{09830DB2-AA93-0C6F-12BF-9FB0357C4C1B}"/>
                </a:ext>
              </a:extLst>
            </p:cNvPr>
            <p:cNvSpPr/>
            <p:nvPr/>
          </p:nvSpPr>
          <p:spPr bwMode="auto">
            <a:xfrm>
              <a:off x="1703388" y="2998788"/>
              <a:ext cx="23813" cy="19050"/>
            </a:xfrm>
            <a:custGeom>
              <a:avLst/>
              <a:gdLst>
                <a:gd name="T0" fmla="*/ 8 w 19"/>
                <a:gd name="T1" fmla="*/ 15 h 15"/>
                <a:gd name="T2" fmla="*/ 2 w 19"/>
                <a:gd name="T3" fmla="*/ 10 h 15"/>
                <a:gd name="T4" fmla="*/ 8 w 19"/>
                <a:gd name="T5" fmla="*/ 0 h 15"/>
                <a:gd name="T6" fmla="*/ 18 w 19"/>
                <a:gd name="T7" fmla="*/ 4 h 15"/>
                <a:gd name="T8" fmla="*/ 19 w 19"/>
                <a:gd name="T9" fmla="*/ 7 h 15"/>
                <a:gd name="T10" fmla="*/ 19 w 19"/>
                <a:gd name="T11" fmla="*/ 11 h 15"/>
                <a:gd name="T12" fmla="*/ 8 w 19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5">
                  <a:moveTo>
                    <a:pt x="8" y="15"/>
                  </a:moveTo>
                  <a:cubicBezTo>
                    <a:pt x="6" y="13"/>
                    <a:pt x="4" y="12"/>
                    <a:pt x="2" y="10"/>
                  </a:cubicBezTo>
                  <a:cubicBezTo>
                    <a:pt x="0" y="4"/>
                    <a:pt x="3" y="1"/>
                    <a:pt x="8" y="0"/>
                  </a:cubicBezTo>
                  <a:cubicBezTo>
                    <a:pt x="12" y="0"/>
                    <a:pt x="15" y="2"/>
                    <a:pt x="18" y="4"/>
                  </a:cubicBezTo>
                  <a:cubicBezTo>
                    <a:pt x="18" y="5"/>
                    <a:pt x="19" y="6"/>
                    <a:pt x="19" y="7"/>
                  </a:cubicBezTo>
                  <a:cubicBezTo>
                    <a:pt x="19" y="8"/>
                    <a:pt x="19" y="9"/>
                    <a:pt x="19" y="11"/>
                  </a:cubicBezTo>
                  <a:cubicBezTo>
                    <a:pt x="16" y="12"/>
                    <a:pt x="12" y="13"/>
                    <a:pt x="8" y="15"/>
                  </a:cubicBezTo>
                  <a:close/>
                </a:path>
              </a:pathLst>
            </a:custGeom>
            <a:solidFill>
              <a:srgbClr val="453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77" name="Freeform 880">
              <a:extLst>
                <a:ext uri="{FF2B5EF4-FFF2-40B4-BE49-F238E27FC236}">
                  <a16:creationId xmlns:a16="http://schemas.microsoft.com/office/drawing/2014/main" id="{D772902B-825C-C7F2-B8CB-E32D805AEEA6}"/>
                </a:ext>
              </a:extLst>
            </p:cNvPr>
            <p:cNvSpPr/>
            <p:nvPr/>
          </p:nvSpPr>
          <p:spPr bwMode="auto">
            <a:xfrm>
              <a:off x="1814513" y="2974975"/>
              <a:ext cx="23813" cy="17463"/>
            </a:xfrm>
            <a:custGeom>
              <a:avLst/>
              <a:gdLst>
                <a:gd name="T0" fmla="*/ 0 w 19"/>
                <a:gd name="T1" fmla="*/ 9 h 13"/>
                <a:gd name="T2" fmla="*/ 0 w 19"/>
                <a:gd name="T3" fmla="*/ 5 h 13"/>
                <a:gd name="T4" fmla="*/ 8 w 19"/>
                <a:gd name="T5" fmla="*/ 1 h 13"/>
                <a:gd name="T6" fmla="*/ 19 w 19"/>
                <a:gd name="T7" fmla="*/ 5 h 13"/>
                <a:gd name="T8" fmla="*/ 19 w 19"/>
                <a:gd name="T9" fmla="*/ 13 h 13"/>
                <a:gd name="T10" fmla="*/ 0 w 19"/>
                <a:gd name="T1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0" y="9"/>
                  </a:moveTo>
                  <a:cubicBezTo>
                    <a:pt x="0" y="8"/>
                    <a:pt x="0" y="6"/>
                    <a:pt x="0" y="5"/>
                  </a:cubicBezTo>
                  <a:cubicBezTo>
                    <a:pt x="2" y="3"/>
                    <a:pt x="5" y="2"/>
                    <a:pt x="8" y="1"/>
                  </a:cubicBezTo>
                  <a:cubicBezTo>
                    <a:pt x="12" y="0"/>
                    <a:pt x="16" y="1"/>
                    <a:pt x="19" y="5"/>
                  </a:cubicBezTo>
                  <a:cubicBezTo>
                    <a:pt x="19" y="7"/>
                    <a:pt x="19" y="10"/>
                    <a:pt x="19" y="13"/>
                  </a:cubicBezTo>
                  <a:cubicBezTo>
                    <a:pt x="13" y="11"/>
                    <a:pt x="6" y="10"/>
                    <a:pt x="0" y="9"/>
                  </a:cubicBezTo>
                  <a:close/>
                </a:path>
              </a:pathLst>
            </a:custGeom>
            <a:solidFill>
              <a:srgbClr val="7B6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78" name="Freeform 881">
              <a:extLst>
                <a:ext uri="{FF2B5EF4-FFF2-40B4-BE49-F238E27FC236}">
                  <a16:creationId xmlns:a16="http://schemas.microsoft.com/office/drawing/2014/main" id="{955FD7EA-73B5-B799-6672-286DED78A885}"/>
                </a:ext>
              </a:extLst>
            </p:cNvPr>
            <p:cNvSpPr/>
            <p:nvPr/>
          </p:nvSpPr>
          <p:spPr bwMode="auto">
            <a:xfrm>
              <a:off x="1735138" y="2973388"/>
              <a:ext cx="26988" cy="31750"/>
            </a:xfrm>
            <a:custGeom>
              <a:avLst/>
              <a:gdLst>
                <a:gd name="T0" fmla="*/ 1 w 21"/>
                <a:gd name="T1" fmla="*/ 17 h 25"/>
                <a:gd name="T2" fmla="*/ 21 w 21"/>
                <a:gd name="T3" fmla="*/ 14 h 25"/>
                <a:gd name="T4" fmla="*/ 13 w 21"/>
                <a:gd name="T5" fmla="*/ 18 h 25"/>
                <a:gd name="T6" fmla="*/ 9 w 21"/>
                <a:gd name="T7" fmla="*/ 22 h 25"/>
                <a:gd name="T8" fmla="*/ 1 w 21"/>
                <a:gd name="T9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5">
                  <a:moveTo>
                    <a:pt x="1" y="17"/>
                  </a:moveTo>
                  <a:cubicBezTo>
                    <a:pt x="7" y="12"/>
                    <a:pt x="12" y="0"/>
                    <a:pt x="21" y="14"/>
                  </a:cubicBezTo>
                  <a:cubicBezTo>
                    <a:pt x="18" y="15"/>
                    <a:pt x="14" y="14"/>
                    <a:pt x="13" y="18"/>
                  </a:cubicBezTo>
                  <a:cubicBezTo>
                    <a:pt x="12" y="20"/>
                    <a:pt x="10" y="21"/>
                    <a:pt x="9" y="22"/>
                  </a:cubicBezTo>
                  <a:cubicBezTo>
                    <a:pt x="4" y="25"/>
                    <a:pt x="0" y="25"/>
                    <a:pt x="1" y="17"/>
                  </a:cubicBezTo>
                  <a:close/>
                </a:path>
              </a:pathLst>
            </a:custGeom>
            <a:solidFill>
              <a:srgbClr val="CBB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79" name="Freeform 882">
              <a:extLst>
                <a:ext uri="{FF2B5EF4-FFF2-40B4-BE49-F238E27FC236}">
                  <a16:creationId xmlns:a16="http://schemas.microsoft.com/office/drawing/2014/main" id="{5C695FB0-B2F3-4AB6-C255-31B95F574D5F}"/>
                </a:ext>
              </a:extLst>
            </p:cNvPr>
            <p:cNvSpPr/>
            <p:nvPr/>
          </p:nvSpPr>
          <p:spPr bwMode="auto">
            <a:xfrm>
              <a:off x="1778001" y="2974975"/>
              <a:ext cx="17463" cy="22225"/>
            </a:xfrm>
            <a:custGeom>
              <a:avLst/>
              <a:gdLst>
                <a:gd name="T0" fmla="*/ 13 w 14"/>
                <a:gd name="T1" fmla="*/ 5 h 17"/>
                <a:gd name="T2" fmla="*/ 13 w 14"/>
                <a:gd name="T3" fmla="*/ 12 h 17"/>
                <a:gd name="T4" fmla="*/ 9 w 14"/>
                <a:gd name="T5" fmla="*/ 16 h 17"/>
                <a:gd name="T6" fmla="*/ 0 w 14"/>
                <a:gd name="T7" fmla="*/ 17 h 17"/>
                <a:gd name="T8" fmla="*/ 0 w 14"/>
                <a:gd name="T9" fmla="*/ 10 h 17"/>
                <a:gd name="T10" fmla="*/ 8 w 14"/>
                <a:gd name="T11" fmla="*/ 0 h 17"/>
                <a:gd name="T12" fmla="*/ 12 w 14"/>
                <a:gd name="T13" fmla="*/ 0 h 17"/>
                <a:gd name="T14" fmla="*/ 13 w 14"/>
                <a:gd name="T15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7">
                  <a:moveTo>
                    <a:pt x="13" y="5"/>
                  </a:moveTo>
                  <a:cubicBezTo>
                    <a:pt x="13" y="8"/>
                    <a:pt x="13" y="10"/>
                    <a:pt x="13" y="12"/>
                  </a:cubicBezTo>
                  <a:cubicBezTo>
                    <a:pt x="11" y="14"/>
                    <a:pt x="10" y="15"/>
                    <a:pt x="9" y="16"/>
                  </a:cubicBezTo>
                  <a:cubicBezTo>
                    <a:pt x="6" y="16"/>
                    <a:pt x="3" y="16"/>
                    <a:pt x="0" y="17"/>
                  </a:cubicBezTo>
                  <a:cubicBezTo>
                    <a:pt x="0" y="14"/>
                    <a:pt x="0" y="12"/>
                    <a:pt x="0" y="10"/>
                  </a:cubicBezTo>
                  <a:cubicBezTo>
                    <a:pt x="3" y="7"/>
                    <a:pt x="5" y="3"/>
                    <a:pt x="8" y="0"/>
                  </a:cubicBezTo>
                  <a:cubicBezTo>
                    <a:pt x="9" y="0"/>
                    <a:pt x="11" y="0"/>
                    <a:pt x="12" y="0"/>
                  </a:cubicBezTo>
                  <a:cubicBezTo>
                    <a:pt x="14" y="2"/>
                    <a:pt x="14" y="3"/>
                    <a:pt x="13" y="5"/>
                  </a:cubicBezTo>
                  <a:close/>
                </a:path>
              </a:pathLst>
            </a:custGeom>
            <a:solidFill>
              <a:srgbClr val="635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80" name="Freeform 883">
              <a:extLst>
                <a:ext uri="{FF2B5EF4-FFF2-40B4-BE49-F238E27FC236}">
                  <a16:creationId xmlns:a16="http://schemas.microsoft.com/office/drawing/2014/main" id="{6464B02C-0016-EF36-97CF-3180CC2D554D}"/>
                </a:ext>
              </a:extLst>
            </p:cNvPr>
            <p:cNvSpPr/>
            <p:nvPr/>
          </p:nvSpPr>
          <p:spPr bwMode="auto">
            <a:xfrm>
              <a:off x="1820863" y="2962275"/>
              <a:ext cx="23813" cy="19050"/>
            </a:xfrm>
            <a:custGeom>
              <a:avLst/>
              <a:gdLst>
                <a:gd name="T0" fmla="*/ 14 w 19"/>
                <a:gd name="T1" fmla="*/ 16 h 16"/>
                <a:gd name="T2" fmla="*/ 3 w 19"/>
                <a:gd name="T3" fmla="*/ 16 h 16"/>
                <a:gd name="T4" fmla="*/ 14 w 19"/>
                <a:gd name="T5" fmla="*/ 0 h 16"/>
                <a:gd name="T6" fmla="*/ 18 w 19"/>
                <a:gd name="T7" fmla="*/ 0 h 16"/>
                <a:gd name="T8" fmla="*/ 18 w 19"/>
                <a:gd name="T9" fmla="*/ 15 h 16"/>
                <a:gd name="T10" fmla="*/ 14 w 19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6">
                  <a:moveTo>
                    <a:pt x="14" y="16"/>
                  </a:moveTo>
                  <a:cubicBezTo>
                    <a:pt x="10" y="16"/>
                    <a:pt x="6" y="16"/>
                    <a:pt x="3" y="16"/>
                  </a:cubicBezTo>
                  <a:cubicBezTo>
                    <a:pt x="0" y="6"/>
                    <a:pt x="10" y="5"/>
                    <a:pt x="14" y="0"/>
                  </a:cubicBezTo>
                  <a:cubicBezTo>
                    <a:pt x="15" y="0"/>
                    <a:pt x="17" y="0"/>
                    <a:pt x="18" y="0"/>
                  </a:cubicBezTo>
                  <a:cubicBezTo>
                    <a:pt x="19" y="5"/>
                    <a:pt x="14" y="10"/>
                    <a:pt x="18" y="15"/>
                  </a:cubicBezTo>
                  <a:cubicBezTo>
                    <a:pt x="17" y="15"/>
                    <a:pt x="15" y="15"/>
                    <a:pt x="14" y="16"/>
                  </a:cubicBezTo>
                  <a:close/>
                </a:path>
              </a:pathLst>
            </a:custGeom>
            <a:solidFill>
              <a:srgbClr val="C1A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81" name="Freeform 884">
              <a:extLst>
                <a:ext uri="{FF2B5EF4-FFF2-40B4-BE49-F238E27FC236}">
                  <a16:creationId xmlns:a16="http://schemas.microsoft.com/office/drawing/2014/main" id="{66DF71AB-27AD-D2AE-14C3-AB177E7C654C}"/>
                </a:ext>
              </a:extLst>
            </p:cNvPr>
            <p:cNvSpPr/>
            <p:nvPr/>
          </p:nvSpPr>
          <p:spPr bwMode="auto">
            <a:xfrm>
              <a:off x="1724026" y="2995613"/>
              <a:ext cx="23813" cy="12700"/>
            </a:xfrm>
            <a:custGeom>
              <a:avLst/>
              <a:gdLst>
                <a:gd name="T0" fmla="*/ 10 w 18"/>
                <a:gd name="T1" fmla="*/ 0 h 10"/>
                <a:gd name="T2" fmla="*/ 18 w 18"/>
                <a:gd name="T3" fmla="*/ 5 h 10"/>
                <a:gd name="T4" fmla="*/ 14 w 18"/>
                <a:gd name="T5" fmla="*/ 9 h 10"/>
                <a:gd name="T6" fmla="*/ 2 w 18"/>
                <a:gd name="T7" fmla="*/ 10 h 10"/>
                <a:gd name="T8" fmla="*/ 2 w 18"/>
                <a:gd name="T9" fmla="*/ 10 h 10"/>
                <a:gd name="T10" fmla="*/ 6 w 18"/>
                <a:gd name="T11" fmla="*/ 2 h 10"/>
                <a:gd name="T12" fmla="*/ 10 w 18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0">
                  <a:moveTo>
                    <a:pt x="10" y="0"/>
                  </a:moveTo>
                  <a:cubicBezTo>
                    <a:pt x="11" y="5"/>
                    <a:pt x="14" y="6"/>
                    <a:pt x="18" y="5"/>
                  </a:cubicBezTo>
                  <a:cubicBezTo>
                    <a:pt x="17" y="7"/>
                    <a:pt x="15" y="8"/>
                    <a:pt x="14" y="9"/>
                  </a:cubicBezTo>
                  <a:cubicBezTo>
                    <a:pt x="10" y="9"/>
                    <a:pt x="6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5"/>
                    <a:pt x="3" y="4"/>
                    <a:pt x="6" y="2"/>
                  </a:cubicBezTo>
                  <a:cubicBezTo>
                    <a:pt x="8" y="1"/>
                    <a:pt x="9" y="1"/>
                    <a:pt x="10" y="0"/>
                  </a:cubicBezTo>
                  <a:close/>
                </a:path>
              </a:pathLst>
            </a:custGeom>
            <a:solidFill>
              <a:srgbClr val="392A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82" name="Freeform 885">
              <a:extLst>
                <a:ext uri="{FF2B5EF4-FFF2-40B4-BE49-F238E27FC236}">
                  <a16:creationId xmlns:a16="http://schemas.microsoft.com/office/drawing/2014/main" id="{B1184FCD-BD4D-3EF1-C834-7F8034BEDD5D}"/>
                </a:ext>
              </a:extLst>
            </p:cNvPr>
            <p:cNvSpPr/>
            <p:nvPr/>
          </p:nvSpPr>
          <p:spPr bwMode="auto">
            <a:xfrm>
              <a:off x="1938338" y="2955925"/>
              <a:ext cx="33338" cy="31750"/>
            </a:xfrm>
            <a:custGeom>
              <a:avLst/>
              <a:gdLst>
                <a:gd name="T0" fmla="*/ 1 w 26"/>
                <a:gd name="T1" fmla="*/ 12 h 24"/>
                <a:gd name="T2" fmla="*/ 1 w 26"/>
                <a:gd name="T3" fmla="*/ 7 h 24"/>
                <a:gd name="T4" fmla="*/ 2 w 26"/>
                <a:gd name="T5" fmla="*/ 3 h 24"/>
                <a:gd name="T6" fmla="*/ 6 w 26"/>
                <a:gd name="T7" fmla="*/ 4 h 24"/>
                <a:gd name="T8" fmla="*/ 21 w 26"/>
                <a:gd name="T9" fmla="*/ 16 h 24"/>
                <a:gd name="T10" fmla="*/ 1 w 26"/>
                <a:gd name="T11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4">
                  <a:moveTo>
                    <a:pt x="1" y="12"/>
                  </a:moveTo>
                  <a:cubicBezTo>
                    <a:pt x="1" y="10"/>
                    <a:pt x="1" y="8"/>
                    <a:pt x="1" y="7"/>
                  </a:cubicBezTo>
                  <a:cubicBezTo>
                    <a:pt x="0" y="5"/>
                    <a:pt x="1" y="4"/>
                    <a:pt x="2" y="3"/>
                  </a:cubicBezTo>
                  <a:cubicBezTo>
                    <a:pt x="4" y="2"/>
                    <a:pt x="5" y="3"/>
                    <a:pt x="6" y="4"/>
                  </a:cubicBezTo>
                  <a:cubicBezTo>
                    <a:pt x="8" y="12"/>
                    <a:pt x="26" y="0"/>
                    <a:pt x="21" y="16"/>
                  </a:cubicBezTo>
                  <a:cubicBezTo>
                    <a:pt x="12" y="24"/>
                    <a:pt x="9" y="8"/>
                    <a:pt x="1" y="12"/>
                  </a:cubicBezTo>
                  <a:close/>
                </a:path>
              </a:pathLst>
            </a:custGeom>
            <a:solidFill>
              <a:srgbClr val="6152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83" name="Freeform 886">
              <a:extLst>
                <a:ext uri="{FF2B5EF4-FFF2-40B4-BE49-F238E27FC236}">
                  <a16:creationId xmlns:a16="http://schemas.microsoft.com/office/drawing/2014/main" id="{2EB626BC-1400-9825-5215-10707B71D36E}"/>
                </a:ext>
              </a:extLst>
            </p:cNvPr>
            <p:cNvSpPr/>
            <p:nvPr/>
          </p:nvSpPr>
          <p:spPr bwMode="auto">
            <a:xfrm>
              <a:off x="2057401" y="2916238"/>
              <a:ext cx="14288" cy="14288"/>
            </a:xfrm>
            <a:custGeom>
              <a:avLst/>
              <a:gdLst>
                <a:gd name="T0" fmla="*/ 0 w 12"/>
                <a:gd name="T1" fmla="*/ 11 h 11"/>
                <a:gd name="T2" fmla="*/ 12 w 12"/>
                <a:gd name="T3" fmla="*/ 0 h 11"/>
                <a:gd name="T4" fmla="*/ 0 w 1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1">
                  <a:moveTo>
                    <a:pt x="0" y="11"/>
                  </a:moveTo>
                  <a:cubicBezTo>
                    <a:pt x="2" y="5"/>
                    <a:pt x="6" y="2"/>
                    <a:pt x="12" y="0"/>
                  </a:cubicBezTo>
                  <a:cubicBezTo>
                    <a:pt x="12" y="8"/>
                    <a:pt x="7" y="10"/>
                    <a:pt x="0" y="11"/>
                  </a:cubicBezTo>
                  <a:close/>
                </a:path>
              </a:pathLst>
            </a:custGeom>
            <a:solidFill>
              <a:srgbClr val="7465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84" name="Freeform 887">
              <a:extLst>
                <a:ext uri="{FF2B5EF4-FFF2-40B4-BE49-F238E27FC236}">
                  <a16:creationId xmlns:a16="http://schemas.microsoft.com/office/drawing/2014/main" id="{0670BCAB-FFED-DAFB-BC4F-EED4433F8BCB}"/>
                </a:ext>
              </a:extLst>
            </p:cNvPr>
            <p:cNvSpPr/>
            <p:nvPr/>
          </p:nvSpPr>
          <p:spPr bwMode="auto">
            <a:xfrm>
              <a:off x="1933576" y="2943225"/>
              <a:ext cx="42863" cy="20638"/>
            </a:xfrm>
            <a:custGeom>
              <a:avLst/>
              <a:gdLst>
                <a:gd name="T0" fmla="*/ 10 w 33"/>
                <a:gd name="T1" fmla="*/ 14 h 16"/>
                <a:gd name="T2" fmla="*/ 5 w 33"/>
                <a:gd name="T3" fmla="*/ 14 h 16"/>
                <a:gd name="T4" fmla="*/ 0 w 33"/>
                <a:gd name="T5" fmla="*/ 12 h 16"/>
                <a:gd name="T6" fmla="*/ 2 w 33"/>
                <a:gd name="T7" fmla="*/ 8 h 16"/>
                <a:gd name="T8" fmla="*/ 7 w 33"/>
                <a:gd name="T9" fmla="*/ 5 h 16"/>
                <a:gd name="T10" fmla="*/ 15 w 33"/>
                <a:gd name="T11" fmla="*/ 1 h 16"/>
                <a:gd name="T12" fmla="*/ 20 w 33"/>
                <a:gd name="T13" fmla="*/ 2 h 16"/>
                <a:gd name="T14" fmla="*/ 33 w 33"/>
                <a:gd name="T15" fmla="*/ 9 h 16"/>
                <a:gd name="T16" fmla="*/ 33 w 33"/>
                <a:gd name="T17" fmla="*/ 13 h 16"/>
                <a:gd name="T18" fmla="*/ 10 w 33"/>
                <a:gd name="T1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16">
                  <a:moveTo>
                    <a:pt x="10" y="14"/>
                  </a:moveTo>
                  <a:cubicBezTo>
                    <a:pt x="9" y="14"/>
                    <a:pt x="7" y="14"/>
                    <a:pt x="5" y="14"/>
                  </a:cubicBezTo>
                  <a:cubicBezTo>
                    <a:pt x="2" y="16"/>
                    <a:pt x="1" y="14"/>
                    <a:pt x="0" y="12"/>
                  </a:cubicBezTo>
                  <a:cubicBezTo>
                    <a:pt x="0" y="10"/>
                    <a:pt x="1" y="9"/>
                    <a:pt x="2" y="8"/>
                  </a:cubicBezTo>
                  <a:cubicBezTo>
                    <a:pt x="4" y="7"/>
                    <a:pt x="5" y="6"/>
                    <a:pt x="7" y="5"/>
                  </a:cubicBezTo>
                  <a:cubicBezTo>
                    <a:pt x="9" y="4"/>
                    <a:pt x="12" y="2"/>
                    <a:pt x="15" y="1"/>
                  </a:cubicBezTo>
                  <a:cubicBezTo>
                    <a:pt x="17" y="0"/>
                    <a:pt x="18" y="1"/>
                    <a:pt x="20" y="2"/>
                  </a:cubicBezTo>
                  <a:cubicBezTo>
                    <a:pt x="24" y="5"/>
                    <a:pt x="30" y="5"/>
                    <a:pt x="33" y="9"/>
                  </a:cubicBezTo>
                  <a:cubicBezTo>
                    <a:pt x="33" y="10"/>
                    <a:pt x="33" y="12"/>
                    <a:pt x="33" y="13"/>
                  </a:cubicBezTo>
                  <a:cubicBezTo>
                    <a:pt x="25" y="13"/>
                    <a:pt x="18" y="14"/>
                    <a:pt x="10" y="14"/>
                  </a:cubicBezTo>
                  <a:close/>
                </a:path>
              </a:pathLst>
            </a:custGeom>
            <a:solidFill>
              <a:srgbClr val="544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85" name="Freeform 888">
              <a:extLst>
                <a:ext uri="{FF2B5EF4-FFF2-40B4-BE49-F238E27FC236}">
                  <a16:creationId xmlns:a16="http://schemas.microsoft.com/office/drawing/2014/main" id="{11947C68-DC79-5E66-9F0A-2DA08FAFB543}"/>
                </a:ext>
              </a:extLst>
            </p:cNvPr>
            <p:cNvSpPr/>
            <p:nvPr/>
          </p:nvSpPr>
          <p:spPr bwMode="auto">
            <a:xfrm>
              <a:off x="1954213" y="2935288"/>
              <a:ext cx="26988" cy="26988"/>
            </a:xfrm>
            <a:custGeom>
              <a:avLst/>
              <a:gdLst>
                <a:gd name="T0" fmla="*/ 17 w 21"/>
                <a:gd name="T1" fmla="*/ 16 h 21"/>
                <a:gd name="T2" fmla="*/ 1 w 21"/>
                <a:gd name="T3" fmla="*/ 9 h 21"/>
                <a:gd name="T4" fmla="*/ 0 w 21"/>
                <a:gd name="T5" fmla="*/ 6 h 21"/>
                <a:gd name="T6" fmla="*/ 1 w 21"/>
                <a:gd name="T7" fmla="*/ 5 h 21"/>
                <a:gd name="T8" fmla="*/ 5 w 21"/>
                <a:gd name="T9" fmla="*/ 4 h 21"/>
                <a:gd name="T10" fmla="*/ 21 w 21"/>
                <a:gd name="T11" fmla="*/ 12 h 21"/>
                <a:gd name="T12" fmla="*/ 17 w 21"/>
                <a:gd name="T13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1">
                  <a:moveTo>
                    <a:pt x="17" y="16"/>
                  </a:moveTo>
                  <a:cubicBezTo>
                    <a:pt x="11" y="15"/>
                    <a:pt x="2" y="21"/>
                    <a:pt x="1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4"/>
                    <a:pt x="4" y="4"/>
                    <a:pt x="5" y="4"/>
                  </a:cubicBezTo>
                  <a:cubicBezTo>
                    <a:pt x="14" y="0"/>
                    <a:pt x="20" y="0"/>
                    <a:pt x="21" y="12"/>
                  </a:cubicBezTo>
                  <a:cubicBezTo>
                    <a:pt x="20" y="13"/>
                    <a:pt x="18" y="15"/>
                    <a:pt x="17" y="16"/>
                  </a:cubicBezTo>
                  <a:close/>
                </a:path>
              </a:pathLst>
            </a:custGeom>
            <a:solidFill>
              <a:srgbClr val="CB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86" name="Freeform 889">
              <a:extLst>
                <a:ext uri="{FF2B5EF4-FFF2-40B4-BE49-F238E27FC236}">
                  <a16:creationId xmlns:a16="http://schemas.microsoft.com/office/drawing/2014/main" id="{728C9262-9267-A1AD-14A9-D647ECE279DB}"/>
                </a:ext>
              </a:extLst>
            </p:cNvPr>
            <p:cNvSpPr/>
            <p:nvPr/>
          </p:nvSpPr>
          <p:spPr bwMode="auto">
            <a:xfrm>
              <a:off x="1628776" y="2955925"/>
              <a:ext cx="57150" cy="69850"/>
            </a:xfrm>
            <a:custGeom>
              <a:avLst/>
              <a:gdLst>
                <a:gd name="T0" fmla="*/ 38 w 45"/>
                <a:gd name="T1" fmla="*/ 33 h 54"/>
                <a:gd name="T2" fmla="*/ 30 w 45"/>
                <a:gd name="T3" fmla="*/ 43 h 54"/>
                <a:gd name="T4" fmla="*/ 21 w 45"/>
                <a:gd name="T5" fmla="*/ 47 h 54"/>
                <a:gd name="T6" fmla="*/ 5 w 45"/>
                <a:gd name="T7" fmla="*/ 54 h 54"/>
                <a:gd name="T8" fmla="*/ 17 w 45"/>
                <a:gd name="T9" fmla="*/ 32 h 54"/>
                <a:gd name="T10" fmla="*/ 33 w 45"/>
                <a:gd name="T11" fmla="*/ 21 h 54"/>
                <a:gd name="T12" fmla="*/ 33 w 45"/>
                <a:gd name="T13" fmla="*/ 16 h 54"/>
                <a:gd name="T14" fmla="*/ 45 w 45"/>
                <a:gd name="T15" fmla="*/ 16 h 54"/>
                <a:gd name="T16" fmla="*/ 45 w 45"/>
                <a:gd name="T17" fmla="*/ 20 h 54"/>
                <a:gd name="T18" fmla="*/ 38 w 45"/>
                <a:gd name="T19" fmla="*/ 3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54">
                  <a:moveTo>
                    <a:pt x="38" y="33"/>
                  </a:moveTo>
                  <a:cubicBezTo>
                    <a:pt x="35" y="36"/>
                    <a:pt x="30" y="38"/>
                    <a:pt x="30" y="43"/>
                  </a:cubicBezTo>
                  <a:cubicBezTo>
                    <a:pt x="26" y="44"/>
                    <a:pt x="23" y="44"/>
                    <a:pt x="21" y="47"/>
                  </a:cubicBezTo>
                  <a:cubicBezTo>
                    <a:pt x="16" y="50"/>
                    <a:pt x="10" y="52"/>
                    <a:pt x="5" y="54"/>
                  </a:cubicBezTo>
                  <a:cubicBezTo>
                    <a:pt x="0" y="42"/>
                    <a:pt x="17" y="42"/>
                    <a:pt x="17" y="32"/>
                  </a:cubicBezTo>
                  <a:cubicBezTo>
                    <a:pt x="23" y="29"/>
                    <a:pt x="27" y="23"/>
                    <a:pt x="33" y="21"/>
                  </a:cubicBezTo>
                  <a:cubicBezTo>
                    <a:pt x="33" y="19"/>
                    <a:pt x="33" y="17"/>
                    <a:pt x="33" y="16"/>
                  </a:cubicBezTo>
                  <a:cubicBezTo>
                    <a:pt x="37" y="16"/>
                    <a:pt x="41" y="0"/>
                    <a:pt x="45" y="16"/>
                  </a:cubicBezTo>
                  <a:cubicBezTo>
                    <a:pt x="45" y="17"/>
                    <a:pt x="45" y="19"/>
                    <a:pt x="45" y="20"/>
                  </a:cubicBezTo>
                  <a:cubicBezTo>
                    <a:pt x="43" y="25"/>
                    <a:pt x="38" y="27"/>
                    <a:pt x="38" y="33"/>
                  </a:cubicBezTo>
                  <a:close/>
                </a:path>
              </a:pathLst>
            </a:custGeom>
            <a:solidFill>
              <a:srgbClr val="A992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87" name="Freeform 890">
              <a:extLst>
                <a:ext uri="{FF2B5EF4-FFF2-40B4-BE49-F238E27FC236}">
                  <a16:creationId xmlns:a16="http://schemas.microsoft.com/office/drawing/2014/main" id="{D4AFF5B3-BFE5-850F-EE70-8F4A15F94E2D}"/>
                </a:ext>
              </a:extLst>
            </p:cNvPr>
            <p:cNvSpPr/>
            <p:nvPr/>
          </p:nvSpPr>
          <p:spPr bwMode="auto">
            <a:xfrm>
              <a:off x="1881188" y="2952750"/>
              <a:ext cx="19050" cy="25400"/>
            </a:xfrm>
            <a:custGeom>
              <a:avLst/>
              <a:gdLst>
                <a:gd name="T0" fmla="*/ 3 w 15"/>
                <a:gd name="T1" fmla="*/ 7 h 20"/>
                <a:gd name="T2" fmla="*/ 9 w 15"/>
                <a:gd name="T3" fmla="*/ 1 h 20"/>
                <a:gd name="T4" fmla="*/ 9 w 15"/>
                <a:gd name="T5" fmla="*/ 7 h 20"/>
                <a:gd name="T6" fmla="*/ 15 w 15"/>
                <a:gd name="T7" fmla="*/ 11 h 20"/>
                <a:gd name="T8" fmla="*/ 15 w 15"/>
                <a:gd name="T9" fmla="*/ 15 h 20"/>
                <a:gd name="T10" fmla="*/ 11 w 15"/>
                <a:gd name="T11" fmla="*/ 19 h 20"/>
                <a:gd name="T12" fmla="*/ 3 w 15"/>
                <a:gd name="T13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0">
                  <a:moveTo>
                    <a:pt x="3" y="7"/>
                  </a:moveTo>
                  <a:cubicBezTo>
                    <a:pt x="4" y="3"/>
                    <a:pt x="7" y="0"/>
                    <a:pt x="9" y="1"/>
                  </a:cubicBezTo>
                  <a:cubicBezTo>
                    <a:pt x="15" y="3"/>
                    <a:pt x="9" y="5"/>
                    <a:pt x="9" y="7"/>
                  </a:cubicBezTo>
                  <a:cubicBezTo>
                    <a:pt x="8" y="13"/>
                    <a:pt x="13" y="10"/>
                    <a:pt x="15" y="11"/>
                  </a:cubicBezTo>
                  <a:cubicBezTo>
                    <a:pt x="15" y="12"/>
                    <a:pt x="15" y="13"/>
                    <a:pt x="15" y="15"/>
                  </a:cubicBezTo>
                  <a:cubicBezTo>
                    <a:pt x="14" y="16"/>
                    <a:pt x="12" y="17"/>
                    <a:pt x="11" y="19"/>
                  </a:cubicBezTo>
                  <a:cubicBezTo>
                    <a:pt x="0" y="20"/>
                    <a:pt x="2" y="14"/>
                    <a:pt x="3" y="7"/>
                  </a:cubicBezTo>
                  <a:close/>
                </a:path>
              </a:pathLst>
            </a:custGeom>
            <a:solidFill>
              <a:srgbClr val="5A4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88" name="Freeform 891">
              <a:extLst>
                <a:ext uri="{FF2B5EF4-FFF2-40B4-BE49-F238E27FC236}">
                  <a16:creationId xmlns:a16="http://schemas.microsoft.com/office/drawing/2014/main" id="{41CB406C-9B5E-5935-03E4-CCC3A1FCF1DF}"/>
                </a:ext>
              </a:extLst>
            </p:cNvPr>
            <p:cNvSpPr/>
            <p:nvPr/>
          </p:nvSpPr>
          <p:spPr bwMode="auto">
            <a:xfrm>
              <a:off x="1908176" y="2949575"/>
              <a:ext cx="31750" cy="17463"/>
            </a:xfrm>
            <a:custGeom>
              <a:avLst/>
              <a:gdLst>
                <a:gd name="T0" fmla="*/ 21 w 25"/>
                <a:gd name="T1" fmla="*/ 6 h 14"/>
                <a:gd name="T2" fmla="*/ 25 w 25"/>
                <a:gd name="T3" fmla="*/ 10 h 14"/>
                <a:gd name="T4" fmla="*/ 25 w 25"/>
                <a:gd name="T5" fmla="*/ 13 h 14"/>
                <a:gd name="T6" fmla="*/ 17 w 25"/>
                <a:gd name="T7" fmla="*/ 14 h 14"/>
                <a:gd name="T8" fmla="*/ 0 w 25"/>
                <a:gd name="T9" fmla="*/ 14 h 14"/>
                <a:gd name="T10" fmla="*/ 5 w 25"/>
                <a:gd name="T11" fmla="*/ 9 h 14"/>
                <a:gd name="T12" fmla="*/ 21 w 25"/>
                <a:gd name="T13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4">
                  <a:moveTo>
                    <a:pt x="21" y="6"/>
                  </a:moveTo>
                  <a:cubicBezTo>
                    <a:pt x="22" y="7"/>
                    <a:pt x="24" y="9"/>
                    <a:pt x="25" y="10"/>
                  </a:cubicBezTo>
                  <a:cubicBezTo>
                    <a:pt x="25" y="11"/>
                    <a:pt x="25" y="12"/>
                    <a:pt x="25" y="13"/>
                  </a:cubicBezTo>
                  <a:cubicBezTo>
                    <a:pt x="22" y="13"/>
                    <a:pt x="20" y="14"/>
                    <a:pt x="17" y="14"/>
                  </a:cubicBezTo>
                  <a:cubicBezTo>
                    <a:pt x="12" y="14"/>
                    <a:pt x="6" y="14"/>
                    <a:pt x="0" y="14"/>
                  </a:cubicBezTo>
                  <a:cubicBezTo>
                    <a:pt x="2" y="12"/>
                    <a:pt x="4" y="10"/>
                    <a:pt x="5" y="9"/>
                  </a:cubicBezTo>
                  <a:cubicBezTo>
                    <a:pt x="11" y="8"/>
                    <a:pt x="15" y="0"/>
                    <a:pt x="21" y="6"/>
                  </a:cubicBezTo>
                  <a:close/>
                </a:path>
              </a:pathLst>
            </a:custGeom>
            <a:solidFill>
              <a:srgbClr val="382D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89" name="Freeform 892">
              <a:extLst>
                <a:ext uri="{FF2B5EF4-FFF2-40B4-BE49-F238E27FC236}">
                  <a16:creationId xmlns:a16="http://schemas.microsoft.com/office/drawing/2014/main" id="{E5C88B63-D556-9270-E0B9-446502D6C15A}"/>
                </a:ext>
              </a:extLst>
            </p:cNvPr>
            <p:cNvSpPr/>
            <p:nvPr/>
          </p:nvSpPr>
          <p:spPr bwMode="auto">
            <a:xfrm>
              <a:off x="1651001" y="2979738"/>
              <a:ext cx="20638" cy="17463"/>
            </a:xfrm>
            <a:custGeom>
              <a:avLst/>
              <a:gdLst>
                <a:gd name="T0" fmla="*/ 16 w 16"/>
                <a:gd name="T1" fmla="*/ 3 h 14"/>
                <a:gd name="T2" fmla="*/ 0 w 16"/>
                <a:gd name="T3" fmla="*/ 14 h 14"/>
                <a:gd name="T4" fmla="*/ 16 w 16"/>
                <a:gd name="T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16" y="3"/>
                  </a:moveTo>
                  <a:cubicBezTo>
                    <a:pt x="12" y="8"/>
                    <a:pt x="9" y="14"/>
                    <a:pt x="0" y="14"/>
                  </a:cubicBezTo>
                  <a:cubicBezTo>
                    <a:pt x="5" y="9"/>
                    <a:pt x="6" y="0"/>
                    <a:pt x="16" y="3"/>
                  </a:cubicBezTo>
                  <a:close/>
                </a:path>
              </a:pathLst>
            </a:custGeom>
            <a:solidFill>
              <a:srgbClr val="695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90" name="Freeform 893">
              <a:extLst>
                <a:ext uri="{FF2B5EF4-FFF2-40B4-BE49-F238E27FC236}">
                  <a16:creationId xmlns:a16="http://schemas.microsoft.com/office/drawing/2014/main" id="{A3E12BE4-4E14-6B16-18E0-8BF8FF9F88DD}"/>
                </a:ext>
              </a:extLst>
            </p:cNvPr>
            <p:cNvSpPr/>
            <p:nvPr/>
          </p:nvSpPr>
          <p:spPr bwMode="auto">
            <a:xfrm>
              <a:off x="1689101" y="2976563"/>
              <a:ext cx="38100" cy="38100"/>
            </a:xfrm>
            <a:custGeom>
              <a:avLst/>
              <a:gdLst>
                <a:gd name="T0" fmla="*/ 22 w 30"/>
                <a:gd name="T1" fmla="*/ 21 h 30"/>
                <a:gd name="T2" fmla="*/ 13 w 30"/>
                <a:gd name="T3" fmla="*/ 27 h 30"/>
                <a:gd name="T4" fmla="*/ 6 w 30"/>
                <a:gd name="T5" fmla="*/ 20 h 30"/>
                <a:gd name="T6" fmla="*/ 22 w 30"/>
                <a:gd name="T7" fmla="*/ 0 h 30"/>
                <a:gd name="T8" fmla="*/ 30 w 30"/>
                <a:gd name="T9" fmla="*/ 12 h 30"/>
                <a:gd name="T10" fmla="*/ 22 w 30"/>
                <a:gd name="T11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0">
                  <a:moveTo>
                    <a:pt x="22" y="21"/>
                  </a:moveTo>
                  <a:cubicBezTo>
                    <a:pt x="16" y="19"/>
                    <a:pt x="15" y="23"/>
                    <a:pt x="13" y="27"/>
                  </a:cubicBezTo>
                  <a:cubicBezTo>
                    <a:pt x="9" y="26"/>
                    <a:pt x="0" y="30"/>
                    <a:pt x="6" y="20"/>
                  </a:cubicBezTo>
                  <a:cubicBezTo>
                    <a:pt x="9" y="11"/>
                    <a:pt x="15" y="5"/>
                    <a:pt x="22" y="0"/>
                  </a:cubicBezTo>
                  <a:cubicBezTo>
                    <a:pt x="21" y="6"/>
                    <a:pt x="28" y="7"/>
                    <a:pt x="30" y="12"/>
                  </a:cubicBezTo>
                  <a:cubicBezTo>
                    <a:pt x="28" y="16"/>
                    <a:pt x="27" y="20"/>
                    <a:pt x="22" y="21"/>
                  </a:cubicBezTo>
                  <a:close/>
                </a:path>
              </a:pathLst>
            </a:custGeom>
            <a:solidFill>
              <a:srgbClr val="C2A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91" name="Freeform 894">
              <a:extLst>
                <a:ext uri="{FF2B5EF4-FFF2-40B4-BE49-F238E27FC236}">
                  <a16:creationId xmlns:a16="http://schemas.microsoft.com/office/drawing/2014/main" id="{B9C38947-6BAB-04BC-01E9-057CD4D62086}"/>
                </a:ext>
              </a:extLst>
            </p:cNvPr>
            <p:cNvSpPr/>
            <p:nvPr/>
          </p:nvSpPr>
          <p:spPr bwMode="auto">
            <a:xfrm>
              <a:off x="1716088" y="2992438"/>
              <a:ext cx="15875" cy="15875"/>
            </a:xfrm>
            <a:custGeom>
              <a:avLst/>
              <a:gdLst>
                <a:gd name="T0" fmla="*/ 0 w 12"/>
                <a:gd name="T1" fmla="*/ 9 h 13"/>
                <a:gd name="T2" fmla="*/ 8 w 12"/>
                <a:gd name="T3" fmla="*/ 0 h 13"/>
                <a:gd name="T4" fmla="*/ 12 w 12"/>
                <a:gd name="T5" fmla="*/ 4 h 13"/>
                <a:gd name="T6" fmla="*/ 8 w 12"/>
                <a:gd name="T7" fmla="*/ 12 h 13"/>
                <a:gd name="T8" fmla="*/ 0 w 12"/>
                <a:gd name="T9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3">
                  <a:moveTo>
                    <a:pt x="0" y="9"/>
                  </a:moveTo>
                  <a:cubicBezTo>
                    <a:pt x="2" y="5"/>
                    <a:pt x="4" y="1"/>
                    <a:pt x="8" y="0"/>
                  </a:cubicBezTo>
                  <a:cubicBezTo>
                    <a:pt x="10" y="1"/>
                    <a:pt x="11" y="2"/>
                    <a:pt x="12" y="4"/>
                  </a:cubicBezTo>
                  <a:cubicBezTo>
                    <a:pt x="11" y="7"/>
                    <a:pt x="10" y="9"/>
                    <a:pt x="8" y="12"/>
                  </a:cubicBezTo>
                  <a:cubicBezTo>
                    <a:pt x="5" y="12"/>
                    <a:pt x="2" y="13"/>
                    <a:pt x="0" y="9"/>
                  </a:cubicBezTo>
                  <a:close/>
                </a:path>
              </a:pathLst>
            </a:custGeom>
            <a:solidFill>
              <a:srgbClr val="B09D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92" name="Freeform 895">
              <a:extLst>
                <a:ext uri="{FF2B5EF4-FFF2-40B4-BE49-F238E27FC236}">
                  <a16:creationId xmlns:a16="http://schemas.microsoft.com/office/drawing/2014/main" id="{E9EAE40E-804C-8D8A-6087-7D67BB4DF8FC}"/>
                </a:ext>
              </a:extLst>
            </p:cNvPr>
            <p:cNvSpPr/>
            <p:nvPr/>
          </p:nvSpPr>
          <p:spPr bwMode="auto">
            <a:xfrm>
              <a:off x="1914526" y="2930525"/>
              <a:ext cx="33338" cy="33338"/>
            </a:xfrm>
            <a:custGeom>
              <a:avLst/>
              <a:gdLst>
                <a:gd name="T0" fmla="*/ 16 w 26"/>
                <a:gd name="T1" fmla="*/ 20 h 26"/>
                <a:gd name="T2" fmla="*/ 0 w 26"/>
                <a:gd name="T3" fmla="*/ 23 h 26"/>
                <a:gd name="T4" fmla="*/ 24 w 26"/>
                <a:gd name="T5" fmla="*/ 0 h 26"/>
                <a:gd name="T6" fmla="*/ 24 w 26"/>
                <a:gd name="T7" fmla="*/ 0 h 26"/>
                <a:gd name="T8" fmla="*/ 25 w 26"/>
                <a:gd name="T9" fmla="*/ 4 h 26"/>
                <a:gd name="T10" fmla="*/ 24 w 26"/>
                <a:gd name="T11" fmla="*/ 8 h 26"/>
                <a:gd name="T12" fmla="*/ 24 w 26"/>
                <a:gd name="T13" fmla="*/ 12 h 26"/>
                <a:gd name="T14" fmla="*/ 23 w 26"/>
                <a:gd name="T15" fmla="*/ 16 h 26"/>
                <a:gd name="T16" fmla="*/ 20 w 26"/>
                <a:gd name="T17" fmla="*/ 19 h 26"/>
                <a:gd name="T18" fmla="*/ 16 w 26"/>
                <a:gd name="T1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6" y="20"/>
                  </a:moveTo>
                  <a:cubicBezTo>
                    <a:pt x="10" y="17"/>
                    <a:pt x="6" y="26"/>
                    <a:pt x="0" y="23"/>
                  </a:cubicBezTo>
                  <a:cubicBezTo>
                    <a:pt x="8" y="15"/>
                    <a:pt x="10" y="1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1"/>
                    <a:pt x="26" y="2"/>
                    <a:pt x="25" y="4"/>
                  </a:cubicBezTo>
                  <a:cubicBezTo>
                    <a:pt x="25" y="5"/>
                    <a:pt x="25" y="6"/>
                    <a:pt x="24" y="8"/>
                  </a:cubicBezTo>
                  <a:cubicBezTo>
                    <a:pt x="24" y="9"/>
                    <a:pt x="24" y="10"/>
                    <a:pt x="24" y="12"/>
                  </a:cubicBezTo>
                  <a:cubicBezTo>
                    <a:pt x="24" y="13"/>
                    <a:pt x="23" y="14"/>
                    <a:pt x="23" y="16"/>
                  </a:cubicBezTo>
                  <a:cubicBezTo>
                    <a:pt x="22" y="17"/>
                    <a:pt x="22" y="18"/>
                    <a:pt x="20" y="19"/>
                  </a:cubicBezTo>
                  <a:cubicBezTo>
                    <a:pt x="19" y="19"/>
                    <a:pt x="18" y="20"/>
                    <a:pt x="16" y="20"/>
                  </a:cubicBezTo>
                  <a:close/>
                </a:path>
              </a:pathLst>
            </a:custGeom>
            <a:solidFill>
              <a:srgbClr val="B3A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93" name="Freeform 896">
              <a:extLst>
                <a:ext uri="{FF2B5EF4-FFF2-40B4-BE49-F238E27FC236}">
                  <a16:creationId xmlns:a16="http://schemas.microsoft.com/office/drawing/2014/main" id="{7E0C4D3D-1534-FAB3-4DEC-8DAD97B62EF5}"/>
                </a:ext>
              </a:extLst>
            </p:cNvPr>
            <p:cNvSpPr/>
            <p:nvPr/>
          </p:nvSpPr>
          <p:spPr bwMode="auto">
            <a:xfrm>
              <a:off x="1814513" y="2962275"/>
              <a:ext cx="23813" cy="19050"/>
            </a:xfrm>
            <a:custGeom>
              <a:avLst/>
              <a:gdLst>
                <a:gd name="T0" fmla="*/ 19 w 19"/>
                <a:gd name="T1" fmla="*/ 0 h 16"/>
                <a:gd name="T2" fmla="*/ 8 w 19"/>
                <a:gd name="T3" fmla="*/ 16 h 16"/>
                <a:gd name="T4" fmla="*/ 0 w 19"/>
                <a:gd name="T5" fmla="*/ 16 h 16"/>
                <a:gd name="T6" fmla="*/ 19 w 19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6">
                  <a:moveTo>
                    <a:pt x="19" y="0"/>
                  </a:moveTo>
                  <a:cubicBezTo>
                    <a:pt x="15" y="5"/>
                    <a:pt x="11" y="10"/>
                    <a:pt x="8" y="16"/>
                  </a:cubicBezTo>
                  <a:cubicBezTo>
                    <a:pt x="5" y="16"/>
                    <a:pt x="2" y="16"/>
                    <a:pt x="0" y="16"/>
                  </a:cubicBezTo>
                  <a:cubicBezTo>
                    <a:pt x="4" y="7"/>
                    <a:pt x="10" y="2"/>
                    <a:pt x="19" y="0"/>
                  </a:cubicBezTo>
                  <a:close/>
                </a:path>
              </a:pathLst>
            </a:custGeom>
            <a:solidFill>
              <a:srgbClr val="6A5B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94" name="Freeform 897">
              <a:extLst>
                <a:ext uri="{FF2B5EF4-FFF2-40B4-BE49-F238E27FC236}">
                  <a16:creationId xmlns:a16="http://schemas.microsoft.com/office/drawing/2014/main" id="{5B9E8DAE-22BC-5FBE-C9F5-53A13A010B87}"/>
                </a:ext>
              </a:extLst>
            </p:cNvPr>
            <p:cNvSpPr/>
            <p:nvPr/>
          </p:nvSpPr>
          <p:spPr bwMode="auto">
            <a:xfrm>
              <a:off x="1792288" y="2960688"/>
              <a:ext cx="19050" cy="20638"/>
            </a:xfrm>
            <a:custGeom>
              <a:avLst/>
              <a:gdLst>
                <a:gd name="T0" fmla="*/ 1 w 14"/>
                <a:gd name="T1" fmla="*/ 17 h 17"/>
                <a:gd name="T2" fmla="*/ 0 w 14"/>
                <a:gd name="T3" fmla="*/ 12 h 17"/>
                <a:gd name="T4" fmla="*/ 12 w 14"/>
                <a:gd name="T5" fmla="*/ 0 h 17"/>
                <a:gd name="T6" fmla="*/ 12 w 14"/>
                <a:gd name="T7" fmla="*/ 5 h 17"/>
                <a:gd name="T8" fmla="*/ 1 w 14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1" y="17"/>
                  </a:moveTo>
                  <a:cubicBezTo>
                    <a:pt x="0" y="16"/>
                    <a:pt x="0" y="14"/>
                    <a:pt x="0" y="12"/>
                  </a:cubicBezTo>
                  <a:cubicBezTo>
                    <a:pt x="4" y="8"/>
                    <a:pt x="8" y="4"/>
                    <a:pt x="12" y="0"/>
                  </a:cubicBezTo>
                  <a:cubicBezTo>
                    <a:pt x="14" y="2"/>
                    <a:pt x="14" y="3"/>
                    <a:pt x="12" y="5"/>
                  </a:cubicBezTo>
                  <a:cubicBezTo>
                    <a:pt x="8" y="9"/>
                    <a:pt x="4" y="13"/>
                    <a:pt x="1" y="17"/>
                  </a:cubicBezTo>
                  <a:close/>
                </a:path>
              </a:pathLst>
            </a:custGeom>
            <a:solidFill>
              <a:srgbClr val="756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95" name="Freeform 898">
              <a:extLst>
                <a:ext uri="{FF2B5EF4-FFF2-40B4-BE49-F238E27FC236}">
                  <a16:creationId xmlns:a16="http://schemas.microsoft.com/office/drawing/2014/main" id="{833FD54D-95B8-D1CC-9571-097691BDCE3E}"/>
                </a:ext>
              </a:extLst>
            </p:cNvPr>
            <p:cNvSpPr/>
            <p:nvPr/>
          </p:nvSpPr>
          <p:spPr bwMode="auto">
            <a:xfrm>
              <a:off x="1808163" y="2947988"/>
              <a:ext cx="14288" cy="19050"/>
            </a:xfrm>
            <a:custGeom>
              <a:avLst/>
              <a:gdLst>
                <a:gd name="T0" fmla="*/ 0 w 11"/>
                <a:gd name="T1" fmla="*/ 15 h 15"/>
                <a:gd name="T2" fmla="*/ 0 w 11"/>
                <a:gd name="T3" fmla="*/ 10 h 15"/>
                <a:gd name="T4" fmla="*/ 11 w 11"/>
                <a:gd name="T5" fmla="*/ 0 h 15"/>
                <a:gd name="T6" fmla="*/ 0 w 1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5">
                  <a:moveTo>
                    <a:pt x="0" y="15"/>
                  </a:moveTo>
                  <a:cubicBezTo>
                    <a:pt x="0" y="13"/>
                    <a:pt x="0" y="12"/>
                    <a:pt x="0" y="10"/>
                  </a:cubicBezTo>
                  <a:cubicBezTo>
                    <a:pt x="2" y="6"/>
                    <a:pt x="5" y="3"/>
                    <a:pt x="11" y="0"/>
                  </a:cubicBezTo>
                  <a:cubicBezTo>
                    <a:pt x="11" y="8"/>
                    <a:pt x="5" y="12"/>
                    <a:pt x="0" y="15"/>
                  </a:cubicBezTo>
                  <a:close/>
                </a:path>
              </a:pathLst>
            </a:custGeom>
            <a:solidFill>
              <a:srgbClr val="897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96" name="Freeform 899">
              <a:extLst>
                <a:ext uri="{FF2B5EF4-FFF2-40B4-BE49-F238E27FC236}">
                  <a16:creationId xmlns:a16="http://schemas.microsoft.com/office/drawing/2014/main" id="{1DC6D7D7-999A-EEF6-8188-6DAD9F9B1761}"/>
                </a:ext>
              </a:extLst>
            </p:cNvPr>
            <p:cNvSpPr/>
            <p:nvPr/>
          </p:nvSpPr>
          <p:spPr bwMode="auto">
            <a:xfrm>
              <a:off x="1671638" y="2981325"/>
              <a:ext cx="15875" cy="17463"/>
            </a:xfrm>
            <a:custGeom>
              <a:avLst/>
              <a:gdLst>
                <a:gd name="T0" fmla="*/ 5 w 13"/>
                <a:gd name="T1" fmla="*/ 13 h 13"/>
                <a:gd name="T2" fmla="*/ 12 w 13"/>
                <a:gd name="T3" fmla="*/ 0 h 13"/>
                <a:gd name="T4" fmla="*/ 5 w 13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3">
                  <a:moveTo>
                    <a:pt x="5" y="13"/>
                  </a:moveTo>
                  <a:cubicBezTo>
                    <a:pt x="0" y="4"/>
                    <a:pt x="8" y="3"/>
                    <a:pt x="12" y="0"/>
                  </a:cubicBezTo>
                  <a:cubicBezTo>
                    <a:pt x="13" y="6"/>
                    <a:pt x="9" y="10"/>
                    <a:pt x="5" y="13"/>
                  </a:cubicBezTo>
                  <a:close/>
                </a:path>
              </a:pathLst>
            </a:custGeom>
            <a:solidFill>
              <a:srgbClr val="7D6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97" name="Freeform 900">
              <a:extLst>
                <a:ext uri="{FF2B5EF4-FFF2-40B4-BE49-F238E27FC236}">
                  <a16:creationId xmlns:a16="http://schemas.microsoft.com/office/drawing/2014/main" id="{1477C3ED-D649-30F3-81BA-E6019E4C9A14}"/>
                </a:ext>
              </a:extLst>
            </p:cNvPr>
            <p:cNvSpPr/>
            <p:nvPr/>
          </p:nvSpPr>
          <p:spPr bwMode="auto">
            <a:xfrm>
              <a:off x="1954213" y="2935288"/>
              <a:ext cx="6350" cy="6350"/>
            </a:xfrm>
            <a:custGeom>
              <a:avLst/>
              <a:gdLst>
                <a:gd name="T0" fmla="*/ 5 w 5"/>
                <a:gd name="T1" fmla="*/ 3 h 4"/>
                <a:gd name="T2" fmla="*/ 1 w 5"/>
                <a:gd name="T3" fmla="*/ 4 h 4"/>
                <a:gd name="T4" fmla="*/ 0 w 5"/>
                <a:gd name="T5" fmla="*/ 2 h 4"/>
                <a:gd name="T6" fmla="*/ 0 w 5"/>
                <a:gd name="T7" fmla="*/ 1 h 4"/>
                <a:gd name="T8" fmla="*/ 2 w 5"/>
                <a:gd name="T9" fmla="*/ 0 h 4"/>
                <a:gd name="T10" fmla="*/ 5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5" y="3"/>
                  </a:moveTo>
                  <a:cubicBezTo>
                    <a:pt x="4" y="4"/>
                    <a:pt x="2" y="4"/>
                    <a:pt x="1" y="4"/>
                  </a:cubicBezTo>
                  <a:cubicBezTo>
                    <a:pt x="1" y="4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2" y="0"/>
                    <a:pt x="2" y="0"/>
                  </a:cubicBezTo>
                  <a:cubicBezTo>
                    <a:pt x="3" y="1"/>
                    <a:pt x="4" y="2"/>
                    <a:pt x="5" y="3"/>
                  </a:cubicBezTo>
                  <a:close/>
                </a:path>
              </a:pathLst>
            </a:custGeom>
            <a:solidFill>
              <a:srgbClr val="DDC8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98" name="Freeform 901">
              <a:extLst>
                <a:ext uri="{FF2B5EF4-FFF2-40B4-BE49-F238E27FC236}">
                  <a16:creationId xmlns:a16="http://schemas.microsoft.com/office/drawing/2014/main" id="{CA066828-666A-0B75-C3F8-20C61516EBF6}"/>
                </a:ext>
              </a:extLst>
            </p:cNvPr>
            <p:cNvSpPr/>
            <p:nvPr/>
          </p:nvSpPr>
          <p:spPr bwMode="auto">
            <a:xfrm>
              <a:off x="1949451" y="2930525"/>
              <a:ext cx="7938" cy="6350"/>
            </a:xfrm>
            <a:custGeom>
              <a:avLst/>
              <a:gdLst>
                <a:gd name="T0" fmla="*/ 2 w 6"/>
                <a:gd name="T1" fmla="*/ 0 h 5"/>
                <a:gd name="T2" fmla="*/ 6 w 6"/>
                <a:gd name="T3" fmla="*/ 4 h 5"/>
                <a:gd name="T4" fmla="*/ 5 w 6"/>
                <a:gd name="T5" fmla="*/ 4 h 5"/>
                <a:gd name="T6" fmla="*/ 1 w 6"/>
                <a:gd name="T7" fmla="*/ 4 h 5"/>
                <a:gd name="T8" fmla="*/ 2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cubicBezTo>
                    <a:pt x="3" y="1"/>
                    <a:pt x="4" y="3"/>
                    <a:pt x="6" y="4"/>
                  </a:cubicBezTo>
                  <a:cubicBezTo>
                    <a:pt x="6" y="4"/>
                    <a:pt x="5" y="4"/>
                    <a:pt x="5" y="4"/>
                  </a:cubicBezTo>
                  <a:cubicBezTo>
                    <a:pt x="4" y="5"/>
                    <a:pt x="2" y="5"/>
                    <a:pt x="1" y="4"/>
                  </a:cubicBezTo>
                  <a:cubicBezTo>
                    <a:pt x="0" y="2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705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99" name="Freeform 902">
              <a:extLst>
                <a:ext uri="{FF2B5EF4-FFF2-40B4-BE49-F238E27FC236}">
                  <a16:creationId xmlns:a16="http://schemas.microsoft.com/office/drawing/2014/main" id="{7B9CFDA6-6FE1-2F98-335E-E25331BC3DF8}"/>
                </a:ext>
              </a:extLst>
            </p:cNvPr>
            <p:cNvSpPr/>
            <p:nvPr/>
          </p:nvSpPr>
          <p:spPr bwMode="auto">
            <a:xfrm>
              <a:off x="1944688" y="2930525"/>
              <a:ext cx="6350" cy="6350"/>
            </a:xfrm>
            <a:custGeom>
              <a:avLst/>
              <a:gdLst>
                <a:gd name="T0" fmla="*/ 5 w 5"/>
                <a:gd name="T1" fmla="*/ 0 h 5"/>
                <a:gd name="T2" fmla="*/ 4 w 5"/>
                <a:gd name="T3" fmla="*/ 4 h 5"/>
                <a:gd name="T4" fmla="*/ 3 w 5"/>
                <a:gd name="T5" fmla="*/ 5 h 5"/>
                <a:gd name="T6" fmla="*/ 1 w 5"/>
                <a:gd name="T7" fmla="*/ 5 h 5"/>
                <a:gd name="T8" fmla="*/ 0 w 5"/>
                <a:gd name="T9" fmla="*/ 4 h 5"/>
                <a:gd name="T10" fmla="*/ 0 w 5"/>
                <a:gd name="T11" fmla="*/ 0 h 5"/>
                <a:gd name="T12" fmla="*/ 5 w 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4" y="1"/>
                    <a:pt x="4" y="2"/>
                    <a:pt x="4" y="4"/>
                  </a:cubicBezTo>
                  <a:cubicBezTo>
                    <a:pt x="4" y="4"/>
                    <a:pt x="3" y="5"/>
                    <a:pt x="3" y="5"/>
                  </a:cubicBezTo>
                  <a:cubicBezTo>
                    <a:pt x="3" y="5"/>
                    <a:pt x="1" y="5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D7C2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00" name="Freeform 903">
              <a:extLst>
                <a:ext uri="{FF2B5EF4-FFF2-40B4-BE49-F238E27FC236}">
                  <a16:creationId xmlns:a16="http://schemas.microsoft.com/office/drawing/2014/main" id="{693C7FBC-CA0D-4C27-0A75-6B6823C1A829}"/>
                </a:ext>
              </a:extLst>
            </p:cNvPr>
            <p:cNvSpPr/>
            <p:nvPr/>
          </p:nvSpPr>
          <p:spPr bwMode="auto">
            <a:xfrm>
              <a:off x="1943101" y="2943225"/>
              <a:ext cx="7938" cy="12700"/>
            </a:xfrm>
            <a:custGeom>
              <a:avLst/>
              <a:gdLst>
                <a:gd name="T0" fmla="*/ 6 w 6"/>
                <a:gd name="T1" fmla="*/ 2 h 9"/>
                <a:gd name="T2" fmla="*/ 2 w 6"/>
                <a:gd name="T3" fmla="*/ 9 h 9"/>
                <a:gd name="T4" fmla="*/ 0 w 6"/>
                <a:gd name="T5" fmla="*/ 5 h 9"/>
                <a:gd name="T6" fmla="*/ 1 w 6"/>
                <a:gd name="T7" fmla="*/ 3 h 9"/>
                <a:gd name="T8" fmla="*/ 2 w 6"/>
                <a:gd name="T9" fmla="*/ 1 h 9"/>
                <a:gd name="T10" fmla="*/ 4 w 6"/>
                <a:gd name="T11" fmla="*/ 0 h 9"/>
                <a:gd name="T12" fmla="*/ 6 w 6"/>
                <a:gd name="T1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6" y="2"/>
                  </a:moveTo>
                  <a:cubicBezTo>
                    <a:pt x="5" y="4"/>
                    <a:pt x="6" y="8"/>
                    <a:pt x="2" y="9"/>
                  </a:cubicBezTo>
                  <a:cubicBezTo>
                    <a:pt x="1" y="8"/>
                    <a:pt x="0" y="6"/>
                    <a:pt x="0" y="5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1"/>
                    <a:pt x="3" y="1"/>
                    <a:pt x="4" y="0"/>
                  </a:cubicBezTo>
                  <a:cubicBezTo>
                    <a:pt x="5" y="1"/>
                    <a:pt x="5" y="1"/>
                    <a:pt x="6" y="2"/>
                  </a:cubicBezTo>
                  <a:close/>
                </a:path>
              </a:pathLst>
            </a:custGeom>
            <a:solidFill>
              <a:srgbClr val="D8C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01" name="Freeform 904">
              <a:extLst>
                <a:ext uri="{FF2B5EF4-FFF2-40B4-BE49-F238E27FC236}">
                  <a16:creationId xmlns:a16="http://schemas.microsoft.com/office/drawing/2014/main" id="{8E292EE6-B088-419D-7349-05205B9D121F}"/>
                </a:ext>
              </a:extLst>
            </p:cNvPr>
            <p:cNvSpPr/>
            <p:nvPr/>
          </p:nvSpPr>
          <p:spPr bwMode="auto">
            <a:xfrm>
              <a:off x="1939926" y="2949575"/>
              <a:ext cx="4763" cy="6350"/>
            </a:xfrm>
            <a:custGeom>
              <a:avLst/>
              <a:gdLst>
                <a:gd name="T0" fmla="*/ 4 w 4"/>
                <a:gd name="T1" fmla="*/ 2 h 5"/>
                <a:gd name="T2" fmla="*/ 4 w 4"/>
                <a:gd name="T3" fmla="*/ 5 h 5"/>
                <a:gd name="T4" fmla="*/ 2 w 4"/>
                <a:gd name="T5" fmla="*/ 5 h 5"/>
                <a:gd name="T6" fmla="*/ 0 w 4"/>
                <a:gd name="T7" fmla="*/ 5 h 5"/>
                <a:gd name="T8" fmla="*/ 0 w 4"/>
                <a:gd name="T9" fmla="*/ 2 h 5"/>
                <a:gd name="T10" fmla="*/ 4 w 4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4" y="2"/>
                  </a:moveTo>
                  <a:cubicBezTo>
                    <a:pt x="4" y="3"/>
                    <a:pt x="4" y="4"/>
                    <a:pt x="4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2" y="0"/>
                    <a:pt x="3" y="0"/>
                    <a:pt x="4" y="2"/>
                  </a:cubicBezTo>
                  <a:close/>
                </a:path>
              </a:pathLst>
            </a:custGeom>
            <a:solidFill>
              <a:srgbClr val="DFCC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02" name="Freeform 905">
              <a:extLst>
                <a:ext uri="{FF2B5EF4-FFF2-40B4-BE49-F238E27FC236}">
                  <a16:creationId xmlns:a16="http://schemas.microsoft.com/office/drawing/2014/main" id="{31F24079-C33F-1118-8AA1-1BE1136B5C48}"/>
                </a:ext>
              </a:extLst>
            </p:cNvPr>
            <p:cNvSpPr/>
            <p:nvPr/>
          </p:nvSpPr>
          <p:spPr bwMode="auto">
            <a:xfrm>
              <a:off x="1949451" y="2938463"/>
              <a:ext cx="6350" cy="7938"/>
            </a:xfrm>
            <a:custGeom>
              <a:avLst/>
              <a:gdLst>
                <a:gd name="T0" fmla="*/ 5 w 5"/>
                <a:gd name="T1" fmla="*/ 2 h 6"/>
                <a:gd name="T2" fmla="*/ 5 w 5"/>
                <a:gd name="T3" fmla="*/ 6 h 6"/>
                <a:gd name="T4" fmla="*/ 1 w 5"/>
                <a:gd name="T5" fmla="*/ 6 h 6"/>
                <a:gd name="T6" fmla="*/ 1 w 5"/>
                <a:gd name="T7" fmla="*/ 6 h 6"/>
                <a:gd name="T8" fmla="*/ 0 w 5"/>
                <a:gd name="T9" fmla="*/ 4 h 6"/>
                <a:gd name="T10" fmla="*/ 1 w 5"/>
                <a:gd name="T11" fmla="*/ 1 h 6"/>
                <a:gd name="T12" fmla="*/ 5 w 5"/>
                <a:gd name="T1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5" y="2"/>
                  </a:moveTo>
                  <a:cubicBezTo>
                    <a:pt x="5" y="3"/>
                    <a:pt x="5" y="4"/>
                    <a:pt x="5" y="6"/>
                  </a:cubicBezTo>
                  <a:cubicBezTo>
                    <a:pt x="4" y="6"/>
                    <a:pt x="2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4" y="0"/>
                    <a:pt x="5" y="2"/>
                  </a:cubicBezTo>
                  <a:close/>
                </a:path>
              </a:pathLst>
            </a:custGeom>
            <a:solidFill>
              <a:srgbClr val="E7D5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03" name="Freeform 906">
              <a:extLst>
                <a:ext uri="{FF2B5EF4-FFF2-40B4-BE49-F238E27FC236}">
                  <a16:creationId xmlns:a16="http://schemas.microsoft.com/office/drawing/2014/main" id="{47A770D4-FC06-39B2-04BF-76351D3B9D7D}"/>
                </a:ext>
              </a:extLst>
            </p:cNvPr>
            <p:cNvSpPr/>
            <p:nvPr/>
          </p:nvSpPr>
          <p:spPr bwMode="auto">
            <a:xfrm>
              <a:off x="1939926" y="2943225"/>
              <a:ext cx="4763" cy="7938"/>
            </a:xfrm>
            <a:custGeom>
              <a:avLst/>
              <a:gdLst>
                <a:gd name="T0" fmla="*/ 4 w 4"/>
                <a:gd name="T1" fmla="*/ 6 h 6"/>
                <a:gd name="T2" fmla="*/ 0 w 4"/>
                <a:gd name="T3" fmla="*/ 6 h 6"/>
                <a:gd name="T4" fmla="*/ 0 w 4"/>
                <a:gd name="T5" fmla="*/ 1 h 6"/>
                <a:gd name="T6" fmla="*/ 4 w 4"/>
                <a:gd name="T7" fmla="*/ 2 h 6"/>
                <a:gd name="T8" fmla="*/ 4 w 4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4" y="6"/>
                  </a:moveTo>
                  <a:cubicBezTo>
                    <a:pt x="3" y="6"/>
                    <a:pt x="2" y="6"/>
                    <a:pt x="0" y="6"/>
                  </a:cubicBezTo>
                  <a:cubicBezTo>
                    <a:pt x="0" y="4"/>
                    <a:pt x="0" y="3"/>
                    <a:pt x="0" y="1"/>
                  </a:cubicBezTo>
                  <a:cubicBezTo>
                    <a:pt x="2" y="0"/>
                    <a:pt x="3" y="0"/>
                    <a:pt x="4" y="2"/>
                  </a:cubicBezTo>
                  <a:cubicBezTo>
                    <a:pt x="4" y="3"/>
                    <a:pt x="4" y="5"/>
                    <a:pt x="4" y="6"/>
                  </a:cubicBezTo>
                  <a:close/>
                </a:path>
              </a:pathLst>
            </a:custGeom>
            <a:solidFill>
              <a:srgbClr val="B6A5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04" name="Freeform 907">
              <a:extLst>
                <a:ext uri="{FF2B5EF4-FFF2-40B4-BE49-F238E27FC236}">
                  <a16:creationId xmlns:a16="http://schemas.microsoft.com/office/drawing/2014/main" id="{093778F4-EC41-AD97-ECF1-0F5D3634F064}"/>
                </a:ext>
              </a:extLst>
            </p:cNvPr>
            <p:cNvSpPr/>
            <p:nvPr/>
          </p:nvSpPr>
          <p:spPr bwMode="auto">
            <a:xfrm>
              <a:off x="1939926" y="2938463"/>
              <a:ext cx="7938" cy="7938"/>
            </a:xfrm>
            <a:custGeom>
              <a:avLst/>
              <a:gdLst>
                <a:gd name="T0" fmla="*/ 4 w 6"/>
                <a:gd name="T1" fmla="*/ 6 h 6"/>
                <a:gd name="T2" fmla="*/ 0 w 6"/>
                <a:gd name="T3" fmla="*/ 5 h 6"/>
                <a:gd name="T4" fmla="*/ 0 w 6"/>
                <a:gd name="T5" fmla="*/ 2 h 6"/>
                <a:gd name="T6" fmla="*/ 2 w 6"/>
                <a:gd name="T7" fmla="*/ 0 h 6"/>
                <a:gd name="T8" fmla="*/ 5 w 6"/>
                <a:gd name="T9" fmla="*/ 1 h 6"/>
                <a:gd name="T10" fmla="*/ 4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4" y="6"/>
                  </a:moveTo>
                  <a:cubicBezTo>
                    <a:pt x="3" y="6"/>
                    <a:pt x="2" y="6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6" y="3"/>
                    <a:pt x="6" y="4"/>
                    <a:pt x="4" y="6"/>
                  </a:cubicBezTo>
                  <a:close/>
                </a:path>
              </a:pathLst>
            </a:custGeom>
            <a:solidFill>
              <a:srgbClr val="4E3D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05" name="Freeform 908">
              <a:extLst>
                <a:ext uri="{FF2B5EF4-FFF2-40B4-BE49-F238E27FC236}">
                  <a16:creationId xmlns:a16="http://schemas.microsoft.com/office/drawing/2014/main" id="{88BF1F9A-6970-9CB8-54D1-BCC8C8D4BCF4}"/>
                </a:ext>
              </a:extLst>
            </p:cNvPr>
            <p:cNvSpPr/>
            <p:nvPr/>
          </p:nvSpPr>
          <p:spPr bwMode="auto">
            <a:xfrm>
              <a:off x="1939926" y="2935288"/>
              <a:ext cx="7938" cy="6350"/>
            </a:xfrm>
            <a:custGeom>
              <a:avLst/>
              <a:gdLst>
                <a:gd name="T0" fmla="*/ 4 w 6"/>
                <a:gd name="T1" fmla="*/ 4 h 4"/>
                <a:gd name="T2" fmla="*/ 0 w 6"/>
                <a:gd name="T3" fmla="*/ 4 h 4"/>
                <a:gd name="T4" fmla="*/ 4 w 6"/>
                <a:gd name="T5" fmla="*/ 0 h 4"/>
                <a:gd name="T6" fmla="*/ 4 w 6"/>
                <a:gd name="T7" fmla="*/ 0 h 4"/>
                <a:gd name="T8" fmla="*/ 5 w 6"/>
                <a:gd name="T9" fmla="*/ 3 h 4"/>
                <a:gd name="T10" fmla="*/ 4 w 6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4" y="4"/>
                  </a:moveTo>
                  <a:cubicBezTo>
                    <a:pt x="3" y="4"/>
                    <a:pt x="2" y="4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"/>
                    <a:pt x="6" y="2"/>
                    <a:pt x="5" y="3"/>
                  </a:cubicBezTo>
                  <a:cubicBezTo>
                    <a:pt x="5" y="3"/>
                    <a:pt x="5" y="4"/>
                    <a:pt x="4" y="4"/>
                  </a:cubicBezTo>
                  <a:close/>
                </a:path>
              </a:pathLst>
            </a:custGeom>
            <a:solidFill>
              <a:srgbClr val="CBB7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06" name="Freeform 909">
              <a:extLst>
                <a:ext uri="{FF2B5EF4-FFF2-40B4-BE49-F238E27FC236}">
                  <a16:creationId xmlns:a16="http://schemas.microsoft.com/office/drawing/2014/main" id="{CEC48F87-C54A-BFE7-57D3-D45077D01653}"/>
                </a:ext>
              </a:extLst>
            </p:cNvPr>
            <p:cNvSpPr/>
            <p:nvPr/>
          </p:nvSpPr>
          <p:spPr bwMode="auto">
            <a:xfrm>
              <a:off x="1949451" y="2935288"/>
              <a:ext cx="6350" cy="6350"/>
            </a:xfrm>
            <a:custGeom>
              <a:avLst/>
              <a:gdLst>
                <a:gd name="T0" fmla="*/ 5 w 5"/>
                <a:gd name="T1" fmla="*/ 5 h 5"/>
                <a:gd name="T2" fmla="*/ 1 w 5"/>
                <a:gd name="T3" fmla="*/ 5 h 5"/>
                <a:gd name="T4" fmla="*/ 0 w 5"/>
                <a:gd name="T5" fmla="*/ 2 h 5"/>
                <a:gd name="T6" fmla="*/ 1 w 5"/>
                <a:gd name="T7" fmla="*/ 0 h 5"/>
                <a:gd name="T8" fmla="*/ 1 w 5"/>
                <a:gd name="T9" fmla="*/ 1 h 5"/>
                <a:gd name="T10" fmla="*/ 5 w 5"/>
                <a:gd name="T11" fmla="*/ 1 h 5"/>
                <a:gd name="T12" fmla="*/ 5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5" y="5"/>
                  </a:moveTo>
                  <a:cubicBezTo>
                    <a:pt x="4" y="5"/>
                    <a:pt x="2" y="5"/>
                    <a:pt x="1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2" y="1"/>
                    <a:pt x="4" y="1"/>
                    <a:pt x="5" y="1"/>
                  </a:cubicBezTo>
                  <a:cubicBezTo>
                    <a:pt x="5" y="2"/>
                    <a:pt x="5" y="3"/>
                    <a:pt x="5" y="5"/>
                  </a:cubicBezTo>
                  <a:close/>
                </a:path>
              </a:pathLst>
            </a:custGeom>
            <a:solidFill>
              <a:srgbClr val="AB97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07" name="Freeform 910">
              <a:extLst>
                <a:ext uri="{FF2B5EF4-FFF2-40B4-BE49-F238E27FC236}">
                  <a16:creationId xmlns:a16="http://schemas.microsoft.com/office/drawing/2014/main" id="{340F3102-68AB-A804-8D24-B5BC5187360D}"/>
                </a:ext>
              </a:extLst>
            </p:cNvPr>
            <p:cNvSpPr/>
            <p:nvPr/>
          </p:nvSpPr>
          <p:spPr bwMode="auto">
            <a:xfrm>
              <a:off x="1944688" y="2935288"/>
              <a:ext cx="6350" cy="6350"/>
            </a:xfrm>
            <a:custGeom>
              <a:avLst/>
              <a:gdLst>
                <a:gd name="T0" fmla="*/ 4 w 4"/>
                <a:gd name="T1" fmla="*/ 0 h 6"/>
                <a:gd name="T2" fmla="*/ 4 w 4"/>
                <a:gd name="T3" fmla="*/ 5 h 6"/>
                <a:gd name="T4" fmla="*/ 4 w 4"/>
                <a:gd name="T5" fmla="*/ 5 h 6"/>
                <a:gd name="T6" fmla="*/ 0 w 4"/>
                <a:gd name="T7" fmla="*/ 5 h 6"/>
                <a:gd name="T8" fmla="*/ 0 w 4"/>
                <a:gd name="T9" fmla="*/ 5 h 6"/>
                <a:gd name="T10" fmla="*/ 0 w 4"/>
                <a:gd name="T11" fmla="*/ 1 h 6"/>
                <a:gd name="T12" fmla="*/ 4 w 4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cubicBezTo>
                    <a:pt x="4" y="2"/>
                    <a:pt x="4" y="3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6"/>
                    <a:pt x="1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2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655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08" name="Freeform 911">
              <a:extLst>
                <a:ext uri="{FF2B5EF4-FFF2-40B4-BE49-F238E27FC236}">
                  <a16:creationId xmlns:a16="http://schemas.microsoft.com/office/drawing/2014/main" id="{5CEEC011-CA3B-1C24-F0B6-F3E6C980C224}"/>
                </a:ext>
              </a:extLst>
            </p:cNvPr>
            <p:cNvSpPr/>
            <p:nvPr/>
          </p:nvSpPr>
          <p:spPr bwMode="auto">
            <a:xfrm>
              <a:off x="1944688" y="2941638"/>
              <a:ext cx="6350" cy="4763"/>
            </a:xfrm>
            <a:custGeom>
              <a:avLst/>
              <a:gdLst>
                <a:gd name="T0" fmla="*/ 0 w 4"/>
                <a:gd name="T1" fmla="*/ 0 h 4"/>
                <a:gd name="T2" fmla="*/ 4 w 4"/>
                <a:gd name="T3" fmla="*/ 0 h 4"/>
                <a:gd name="T4" fmla="*/ 4 w 4"/>
                <a:gd name="T5" fmla="*/ 4 h 4"/>
                <a:gd name="T6" fmla="*/ 0 w 4"/>
                <a:gd name="T7" fmla="*/ 4 h 4"/>
                <a:gd name="T8" fmla="*/ 0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1" y="0"/>
                    <a:pt x="3" y="0"/>
                    <a:pt x="4" y="0"/>
                  </a:cubicBezTo>
                  <a:cubicBezTo>
                    <a:pt x="4" y="1"/>
                    <a:pt x="4" y="2"/>
                    <a:pt x="4" y="4"/>
                  </a:cubicBezTo>
                  <a:cubicBezTo>
                    <a:pt x="3" y="4"/>
                    <a:pt x="1" y="4"/>
                    <a:pt x="0" y="4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AF9E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</p:grpSp>
      <p:sp>
        <p:nvSpPr>
          <p:cNvPr id="910" name="TextBox 909">
            <a:extLst>
              <a:ext uri="{FF2B5EF4-FFF2-40B4-BE49-F238E27FC236}">
                <a16:creationId xmlns:a16="http://schemas.microsoft.com/office/drawing/2014/main" id="{BEF7C931-6676-A21C-9D1B-35F3508FF00A}"/>
              </a:ext>
            </a:extLst>
          </p:cNvPr>
          <p:cNvSpPr txBox="1"/>
          <p:nvPr/>
        </p:nvSpPr>
        <p:spPr>
          <a:xfrm>
            <a:off x="3108949" y="2742769"/>
            <a:ext cx="644161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spcBef>
                <a:spcPct val="0"/>
              </a:spcBef>
              <a:buNone/>
            </a:pPr>
            <a:r>
              <a:rPr lang="fa-IR" altLang="en-US" sz="4800" b="1" dirty="0">
                <a:solidFill>
                  <a:srgbClr val="49413E"/>
                </a:solidFill>
                <a:latin typeface="Damavand ExtraBold" panose="00000900000000000000" pitchFamily="2" charset="-78"/>
                <a:cs typeface="B Zar" panose="00000400000000000000" pitchFamily="2" charset="-78"/>
              </a:rPr>
              <a:t>با تشکر از توجه شما عزیزان</a:t>
            </a:r>
          </a:p>
        </p:txBody>
      </p:sp>
    </p:spTree>
    <p:extLst>
      <p:ext uri="{BB962C8B-B14F-4D97-AF65-F5344CB8AC3E}">
        <p14:creationId xmlns:p14="http://schemas.microsoft.com/office/powerpoint/2010/main" val="18190545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/>
            <a:extLst>
              <a:ext uri="{FF2B5EF4-FFF2-40B4-BE49-F238E27FC236}">
                <a16:creationId xmlns:a16="http://schemas.microsoft.com/office/drawing/2014/main" id="{88A907D3-A05E-5626-0D43-D6819B14EC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104" y="333043"/>
            <a:ext cx="2974776" cy="1889680"/>
          </a:xfrm>
          <a:prstGeom prst="rect">
            <a:avLst/>
          </a:prstGeom>
          <a:ln>
            <a:noFill/>
          </a:ln>
        </p:spPr>
      </p:pic>
      <p:pic>
        <p:nvPicPr>
          <p:cNvPr id="3" name="Picture 2">
            <a:hlinkClick r:id="rId4"/>
            <a:extLst>
              <a:ext uri="{FF2B5EF4-FFF2-40B4-BE49-F238E27FC236}">
                <a16:creationId xmlns:a16="http://schemas.microsoft.com/office/drawing/2014/main" id="{B7B7E9D1-60FB-B46A-397F-A0881AC6163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0092" y="333042"/>
            <a:ext cx="2974776" cy="1889680"/>
          </a:xfrm>
          <a:prstGeom prst="rect">
            <a:avLst/>
          </a:prstGeom>
          <a:ln>
            <a:noFill/>
          </a:ln>
        </p:spPr>
      </p:pic>
      <p:pic>
        <p:nvPicPr>
          <p:cNvPr id="4" name="Picture 3">
            <a:hlinkClick r:id="rId6"/>
            <a:extLst>
              <a:ext uri="{FF2B5EF4-FFF2-40B4-BE49-F238E27FC236}">
                <a16:creationId xmlns:a16="http://schemas.microsoft.com/office/drawing/2014/main" id="{A522B9CE-AE5A-AA43-9E08-FC00D836DAB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3080" y="333042"/>
            <a:ext cx="2976245" cy="1889679"/>
          </a:xfrm>
          <a:prstGeom prst="rect">
            <a:avLst/>
          </a:prstGeom>
          <a:ln>
            <a:noFill/>
          </a:ln>
        </p:spPr>
      </p:pic>
      <p:pic>
        <p:nvPicPr>
          <p:cNvPr id="5" name="Picture 4">
            <a:hlinkClick r:id="rId8"/>
            <a:extLst>
              <a:ext uri="{FF2B5EF4-FFF2-40B4-BE49-F238E27FC236}">
                <a16:creationId xmlns:a16="http://schemas.microsoft.com/office/drawing/2014/main" id="{1AB21AFB-3A1B-2092-A3B9-CBB465B97B6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560" y="2431681"/>
            <a:ext cx="3106320" cy="1972267"/>
          </a:xfrm>
          <a:prstGeom prst="rect">
            <a:avLst/>
          </a:prstGeom>
        </p:spPr>
      </p:pic>
      <p:pic>
        <p:nvPicPr>
          <p:cNvPr id="6" name="Picture 5">
            <a:hlinkClick r:id="rId10"/>
            <a:extLst>
              <a:ext uri="{FF2B5EF4-FFF2-40B4-BE49-F238E27FC236}">
                <a16:creationId xmlns:a16="http://schemas.microsoft.com/office/drawing/2014/main" id="{3CE02AD9-E8D5-6F0C-8340-F282DB6DE88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1613" y="2484159"/>
            <a:ext cx="2976244" cy="1889678"/>
          </a:xfrm>
          <a:prstGeom prst="rect">
            <a:avLst/>
          </a:prstGeom>
        </p:spPr>
      </p:pic>
      <p:pic>
        <p:nvPicPr>
          <p:cNvPr id="7" name="Picture 6">
            <a:hlinkClick r:id="rId12"/>
            <a:extLst>
              <a:ext uri="{FF2B5EF4-FFF2-40B4-BE49-F238E27FC236}">
                <a16:creationId xmlns:a16="http://schemas.microsoft.com/office/drawing/2014/main" id="{E507DC72-30A4-CDC6-53A2-CC32DCFC39F9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0092" y="2484159"/>
            <a:ext cx="2976243" cy="1889678"/>
          </a:xfrm>
          <a:prstGeom prst="rect">
            <a:avLst/>
          </a:prstGeom>
        </p:spPr>
      </p:pic>
      <p:pic>
        <p:nvPicPr>
          <p:cNvPr id="8" name="Picture 7">
            <a:hlinkClick r:id="rId14"/>
            <a:extLst>
              <a:ext uri="{FF2B5EF4-FFF2-40B4-BE49-F238E27FC236}">
                <a16:creationId xmlns:a16="http://schemas.microsoft.com/office/drawing/2014/main" id="{85A0B1F0-828A-2546-AA09-81D1CEF178F5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191" y="4623353"/>
            <a:ext cx="2974773" cy="1889678"/>
          </a:xfrm>
          <a:prstGeom prst="rect">
            <a:avLst/>
          </a:prstGeom>
        </p:spPr>
      </p:pic>
      <p:pic>
        <p:nvPicPr>
          <p:cNvPr id="9" name="Picture 8">
            <a:hlinkClick r:id="rId16"/>
            <a:extLst>
              <a:ext uri="{FF2B5EF4-FFF2-40B4-BE49-F238E27FC236}">
                <a16:creationId xmlns:a16="http://schemas.microsoft.com/office/drawing/2014/main" id="{2ECDF1AC-742E-535E-595C-1AC8BDDCA731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4453" y="4635275"/>
            <a:ext cx="2974773" cy="1889678"/>
          </a:xfrm>
          <a:prstGeom prst="rect">
            <a:avLst/>
          </a:prstGeom>
        </p:spPr>
      </p:pic>
      <p:pic>
        <p:nvPicPr>
          <p:cNvPr id="10" name="Picture 9">
            <a:hlinkClick r:id="rId18"/>
            <a:extLst>
              <a:ext uri="{FF2B5EF4-FFF2-40B4-BE49-F238E27FC236}">
                <a16:creationId xmlns:a16="http://schemas.microsoft.com/office/drawing/2014/main" id="{AEC1DBE9-78F3-E3D8-7234-A1419287C2B6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199" y="4612906"/>
            <a:ext cx="3009987" cy="1912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7919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 invX="1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0DADB370-BC59-C4C5-5891-71257E3A18DC}"/>
              </a:ext>
            </a:extLst>
          </p:cNvPr>
          <p:cNvGrpSpPr/>
          <p:nvPr/>
        </p:nvGrpSpPr>
        <p:grpSpPr>
          <a:xfrm>
            <a:off x="920670" y="911031"/>
            <a:ext cx="9523810" cy="5258653"/>
            <a:chOff x="1784270" y="1648259"/>
            <a:chExt cx="7268610" cy="4013425"/>
          </a:xfrm>
        </p:grpSpPr>
        <p:pic>
          <p:nvPicPr>
            <p:cNvPr id="2" name="Imagen 11">
              <a:extLst>
                <a:ext uri="{FF2B5EF4-FFF2-40B4-BE49-F238E27FC236}">
                  <a16:creationId xmlns:a16="http://schemas.microsoft.com/office/drawing/2014/main" id="{EB379078-32EE-DEA8-CCB1-35AF095F89D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r="31776" b="17327"/>
            <a:stretch>
              <a:fillRect/>
            </a:stretch>
          </p:blipFill>
          <p:spPr>
            <a:xfrm>
              <a:off x="3849508" y="2114898"/>
              <a:ext cx="5203372" cy="3546786"/>
            </a:xfrm>
            <a:prstGeom prst="rect">
              <a:avLst/>
            </a:prstGeom>
          </p:spPr>
        </p:pic>
        <p:pic>
          <p:nvPicPr>
            <p:cNvPr id="3" name="Imagen 12">
              <a:extLst>
                <a:ext uri="{FF2B5EF4-FFF2-40B4-BE49-F238E27FC236}">
                  <a16:creationId xmlns:a16="http://schemas.microsoft.com/office/drawing/2014/main" id="{78B7D2ED-4D7E-FEAC-72D4-F143790F332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355123" y="1648259"/>
              <a:ext cx="1504319" cy="1399154"/>
            </a:xfrm>
            <a:prstGeom prst="rect">
              <a:avLst/>
            </a:prstGeom>
          </p:spPr>
        </p:pic>
        <p:pic>
          <p:nvPicPr>
            <p:cNvPr id="4" name="Imagen 15">
              <a:extLst>
                <a:ext uri="{FF2B5EF4-FFF2-40B4-BE49-F238E27FC236}">
                  <a16:creationId xmlns:a16="http://schemas.microsoft.com/office/drawing/2014/main" id="{1FA423F8-2057-86DA-77AF-6A05A8EB6BB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42835">
              <a:off x="1784270" y="2886154"/>
              <a:ext cx="1382606" cy="1826521"/>
            </a:xfrm>
            <a:prstGeom prst="rect">
              <a:avLst/>
            </a:prstGeom>
          </p:spPr>
        </p:pic>
        <p:pic>
          <p:nvPicPr>
            <p:cNvPr id="5" name="Imagen 17">
              <a:extLst>
                <a:ext uri="{FF2B5EF4-FFF2-40B4-BE49-F238E27FC236}">
                  <a16:creationId xmlns:a16="http://schemas.microsoft.com/office/drawing/2014/main" id="{6A4EED40-C458-A94F-92DF-5FA562641FF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89360">
              <a:off x="2405533" y="4154581"/>
              <a:ext cx="1298546" cy="1298546"/>
            </a:xfrm>
            <a:prstGeom prst="rect">
              <a:avLst/>
            </a:prstGeom>
          </p:spPr>
        </p:pic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11400F1F-766A-8A47-E908-575AE57FAF57}"/>
              </a:ext>
            </a:extLst>
          </p:cNvPr>
          <p:cNvSpPr txBox="1"/>
          <p:nvPr/>
        </p:nvSpPr>
        <p:spPr>
          <a:xfrm>
            <a:off x="3130902" y="159964"/>
            <a:ext cx="6094378" cy="6848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2800" b="1" dirty="0">
                <a:solidFill>
                  <a:srgbClr val="49413E"/>
                </a:solidFill>
                <a:latin typeface="Damavand ExtraBold" panose="00000900000000000000" pitchFamily="2" charset="-78"/>
                <a:cs typeface="B Zar" panose="00000400000000000000" pitchFamily="2" charset="-78"/>
              </a:rPr>
              <a:t>تیتر عنوان موضوع را بنویسید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2228940-0B02-BBFE-FF45-218A72E4FD4A}"/>
              </a:ext>
            </a:extLst>
          </p:cNvPr>
          <p:cNvSpPr txBox="1"/>
          <p:nvPr/>
        </p:nvSpPr>
        <p:spPr>
          <a:xfrm>
            <a:off x="4419600" y="1517148"/>
            <a:ext cx="5891533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b="1" dirty="0">
                <a:solidFill>
                  <a:srgbClr val="49413E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rgbClr val="49413E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rgbClr val="49413E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rgbClr val="49413E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rgbClr val="49413E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solidFill>
                <a:srgbClr val="49413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9065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ED0EA98-66A1-5FE3-3727-EFE266424E08}"/>
              </a:ext>
            </a:extLst>
          </p:cNvPr>
          <p:cNvSpPr txBox="1"/>
          <p:nvPr/>
        </p:nvSpPr>
        <p:spPr>
          <a:xfrm>
            <a:off x="4105451" y="1017330"/>
            <a:ext cx="3879498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2400" b="1" dirty="0">
                <a:solidFill>
                  <a:srgbClr val="E2AB30"/>
                </a:solidFill>
                <a:latin typeface="Damavand ExtraBold" panose="00000900000000000000" pitchFamily="2" charset="-78"/>
                <a:cs typeface="B Zar" panose="00000400000000000000" pitchFamily="2" charset="-78"/>
              </a:rPr>
              <a:t>تیتر عنوان </a:t>
            </a:r>
            <a:r>
              <a:rPr lang="fa-IR" altLang="en-US" sz="2400" b="1" dirty="0">
                <a:solidFill>
                  <a:srgbClr val="49413E"/>
                </a:solidFill>
                <a:latin typeface="Damavand ExtraBold" panose="00000900000000000000" pitchFamily="2" charset="-78"/>
                <a:cs typeface="B Zar" panose="00000400000000000000" pitchFamily="2" charset="-78"/>
              </a:rPr>
              <a:t>موضوع را بنویسید</a:t>
            </a:r>
            <a:endParaRPr lang="fa-IR" altLang="en-US" sz="2400" b="1" dirty="0">
              <a:solidFill>
                <a:srgbClr val="E2AB30"/>
              </a:solidFill>
              <a:latin typeface="Damavand ExtraBold" panose="00000900000000000000" pitchFamily="2" charset="-78"/>
              <a:cs typeface="B Zar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8915625-8494-1B7C-BD2B-984EE24307F5}"/>
              </a:ext>
            </a:extLst>
          </p:cNvPr>
          <p:cNvSpPr txBox="1"/>
          <p:nvPr/>
        </p:nvSpPr>
        <p:spPr>
          <a:xfrm>
            <a:off x="4274340" y="1597729"/>
            <a:ext cx="3541719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b="1" dirty="0">
                <a:solidFill>
                  <a:srgbClr val="49413E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rgbClr val="49413E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rgbClr val="49413E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solidFill>
                <a:srgbClr val="49413E"/>
              </a:solidFill>
            </a:endParaRPr>
          </a:p>
        </p:txBody>
      </p:sp>
      <p:sp>
        <p:nvSpPr>
          <p:cNvPr id="4" name="Google Shape;95;p15">
            <a:extLst>
              <a:ext uri="{FF2B5EF4-FFF2-40B4-BE49-F238E27FC236}">
                <a16:creationId xmlns:a16="http://schemas.microsoft.com/office/drawing/2014/main" id="{CD51689F-25BF-DBB0-DD7F-63154E9FA1D1}"/>
              </a:ext>
            </a:extLst>
          </p:cNvPr>
          <p:cNvSpPr/>
          <p:nvPr/>
        </p:nvSpPr>
        <p:spPr>
          <a:xfrm rot="20726381">
            <a:off x="8393737" y="1038316"/>
            <a:ext cx="1675053" cy="970741"/>
          </a:xfrm>
          <a:custGeom>
            <a:avLst/>
            <a:gdLst/>
            <a:ahLst/>
            <a:cxnLst/>
            <a:rect l="l" t="t" r="r" b="b"/>
            <a:pathLst>
              <a:path w="19735" h="11437" extrusionOk="0">
                <a:moveTo>
                  <a:pt x="17155" y="1363"/>
                </a:moveTo>
                <a:lnTo>
                  <a:pt x="17058" y="1387"/>
                </a:lnTo>
                <a:lnTo>
                  <a:pt x="16985" y="1460"/>
                </a:lnTo>
                <a:lnTo>
                  <a:pt x="16936" y="1533"/>
                </a:lnTo>
                <a:lnTo>
                  <a:pt x="16912" y="1777"/>
                </a:lnTo>
                <a:lnTo>
                  <a:pt x="16912" y="1825"/>
                </a:lnTo>
                <a:lnTo>
                  <a:pt x="16936" y="1874"/>
                </a:lnTo>
                <a:lnTo>
                  <a:pt x="16985" y="1971"/>
                </a:lnTo>
                <a:lnTo>
                  <a:pt x="17082" y="2044"/>
                </a:lnTo>
                <a:lnTo>
                  <a:pt x="17204" y="2069"/>
                </a:lnTo>
                <a:lnTo>
                  <a:pt x="17277" y="2069"/>
                </a:lnTo>
                <a:lnTo>
                  <a:pt x="17374" y="2093"/>
                </a:lnTo>
                <a:lnTo>
                  <a:pt x="17496" y="2069"/>
                </a:lnTo>
                <a:lnTo>
                  <a:pt x="17593" y="2020"/>
                </a:lnTo>
                <a:lnTo>
                  <a:pt x="17666" y="1947"/>
                </a:lnTo>
                <a:lnTo>
                  <a:pt x="17691" y="1874"/>
                </a:lnTo>
                <a:lnTo>
                  <a:pt x="17715" y="1801"/>
                </a:lnTo>
                <a:lnTo>
                  <a:pt x="17715" y="1655"/>
                </a:lnTo>
                <a:lnTo>
                  <a:pt x="17642" y="1533"/>
                </a:lnTo>
                <a:lnTo>
                  <a:pt x="17593" y="1485"/>
                </a:lnTo>
                <a:lnTo>
                  <a:pt x="17545" y="1436"/>
                </a:lnTo>
                <a:lnTo>
                  <a:pt x="17447" y="1387"/>
                </a:lnTo>
                <a:lnTo>
                  <a:pt x="17326" y="1387"/>
                </a:lnTo>
                <a:lnTo>
                  <a:pt x="17277" y="1363"/>
                </a:lnTo>
                <a:close/>
                <a:moveTo>
                  <a:pt x="16523" y="511"/>
                </a:moveTo>
                <a:lnTo>
                  <a:pt x="16888" y="560"/>
                </a:lnTo>
                <a:lnTo>
                  <a:pt x="17058" y="609"/>
                </a:lnTo>
                <a:lnTo>
                  <a:pt x="17228" y="657"/>
                </a:lnTo>
                <a:lnTo>
                  <a:pt x="17374" y="730"/>
                </a:lnTo>
                <a:lnTo>
                  <a:pt x="17520" y="828"/>
                </a:lnTo>
                <a:lnTo>
                  <a:pt x="17642" y="949"/>
                </a:lnTo>
                <a:lnTo>
                  <a:pt x="17764" y="1071"/>
                </a:lnTo>
                <a:lnTo>
                  <a:pt x="17861" y="1217"/>
                </a:lnTo>
                <a:lnTo>
                  <a:pt x="17934" y="1387"/>
                </a:lnTo>
                <a:lnTo>
                  <a:pt x="17983" y="1533"/>
                </a:lnTo>
                <a:lnTo>
                  <a:pt x="18031" y="1704"/>
                </a:lnTo>
                <a:lnTo>
                  <a:pt x="18056" y="2044"/>
                </a:lnTo>
                <a:lnTo>
                  <a:pt x="18031" y="2385"/>
                </a:lnTo>
                <a:lnTo>
                  <a:pt x="18031" y="2726"/>
                </a:lnTo>
                <a:lnTo>
                  <a:pt x="17958" y="3504"/>
                </a:lnTo>
                <a:lnTo>
                  <a:pt x="17885" y="4283"/>
                </a:lnTo>
                <a:lnTo>
                  <a:pt x="17861" y="4331"/>
                </a:lnTo>
                <a:lnTo>
                  <a:pt x="17739" y="4380"/>
                </a:lnTo>
                <a:lnTo>
                  <a:pt x="17593" y="4453"/>
                </a:lnTo>
                <a:lnTo>
                  <a:pt x="17520" y="4502"/>
                </a:lnTo>
                <a:lnTo>
                  <a:pt x="17472" y="4575"/>
                </a:lnTo>
                <a:lnTo>
                  <a:pt x="17472" y="4599"/>
                </a:lnTo>
                <a:lnTo>
                  <a:pt x="17496" y="4648"/>
                </a:lnTo>
                <a:lnTo>
                  <a:pt x="17569" y="4672"/>
                </a:lnTo>
                <a:lnTo>
                  <a:pt x="17618" y="4696"/>
                </a:lnTo>
                <a:lnTo>
                  <a:pt x="17764" y="4696"/>
                </a:lnTo>
                <a:lnTo>
                  <a:pt x="17812" y="4672"/>
                </a:lnTo>
                <a:lnTo>
                  <a:pt x="17764" y="4891"/>
                </a:lnTo>
                <a:lnTo>
                  <a:pt x="17715" y="4867"/>
                </a:lnTo>
                <a:lnTo>
                  <a:pt x="17569" y="4818"/>
                </a:lnTo>
                <a:lnTo>
                  <a:pt x="17423" y="4769"/>
                </a:lnTo>
                <a:lnTo>
                  <a:pt x="17350" y="4769"/>
                </a:lnTo>
                <a:lnTo>
                  <a:pt x="17326" y="4794"/>
                </a:lnTo>
                <a:lnTo>
                  <a:pt x="17301" y="4842"/>
                </a:lnTo>
                <a:lnTo>
                  <a:pt x="17301" y="4915"/>
                </a:lnTo>
                <a:lnTo>
                  <a:pt x="17374" y="4988"/>
                </a:lnTo>
                <a:lnTo>
                  <a:pt x="17472" y="5061"/>
                </a:lnTo>
                <a:lnTo>
                  <a:pt x="17593" y="5134"/>
                </a:lnTo>
                <a:lnTo>
                  <a:pt x="17691" y="5159"/>
                </a:lnTo>
                <a:lnTo>
                  <a:pt x="17642" y="5353"/>
                </a:lnTo>
                <a:lnTo>
                  <a:pt x="17569" y="5329"/>
                </a:lnTo>
                <a:lnTo>
                  <a:pt x="17374" y="5256"/>
                </a:lnTo>
                <a:lnTo>
                  <a:pt x="17277" y="5207"/>
                </a:lnTo>
                <a:lnTo>
                  <a:pt x="17155" y="5183"/>
                </a:lnTo>
                <a:lnTo>
                  <a:pt x="17131" y="5207"/>
                </a:lnTo>
                <a:lnTo>
                  <a:pt x="17107" y="5232"/>
                </a:lnTo>
                <a:lnTo>
                  <a:pt x="17082" y="5305"/>
                </a:lnTo>
                <a:lnTo>
                  <a:pt x="17107" y="5378"/>
                </a:lnTo>
                <a:lnTo>
                  <a:pt x="17131" y="5426"/>
                </a:lnTo>
                <a:lnTo>
                  <a:pt x="17228" y="5548"/>
                </a:lnTo>
                <a:lnTo>
                  <a:pt x="17374" y="5645"/>
                </a:lnTo>
                <a:lnTo>
                  <a:pt x="17545" y="5694"/>
                </a:lnTo>
                <a:lnTo>
                  <a:pt x="17399" y="6059"/>
                </a:lnTo>
                <a:lnTo>
                  <a:pt x="17253" y="6010"/>
                </a:lnTo>
                <a:lnTo>
                  <a:pt x="17107" y="5937"/>
                </a:lnTo>
                <a:lnTo>
                  <a:pt x="17034" y="5864"/>
                </a:lnTo>
                <a:lnTo>
                  <a:pt x="16961" y="5791"/>
                </a:lnTo>
                <a:lnTo>
                  <a:pt x="16888" y="5718"/>
                </a:lnTo>
                <a:lnTo>
                  <a:pt x="16790" y="5645"/>
                </a:lnTo>
                <a:lnTo>
                  <a:pt x="16742" y="5621"/>
                </a:lnTo>
                <a:lnTo>
                  <a:pt x="16693" y="5645"/>
                </a:lnTo>
                <a:lnTo>
                  <a:pt x="16644" y="5670"/>
                </a:lnTo>
                <a:lnTo>
                  <a:pt x="16620" y="5743"/>
                </a:lnTo>
                <a:lnTo>
                  <a:pt x="16644" y="5840"/>
                </a:lnTo>
                <a:lnTo>
                  <a:pt x="16669" y="5962"/>
                </a:lnTo>
                <a:lnTo>
                  <a:pt x="16742" y="6059"/>
                </a:lnTo>
                <a:lnTo>
                  <a:pt x="16815" y="6156"/>
                </a:lnTo>
                <a:lnTo>
                  <a:pt x="16912" y="6229"/>
                </a:lnTo>
                <a:lnTo>
                  <a:pt x="17034" y="6302"/>
                </a:lnTo>
                <a:lnTo>
                  <a:pt x="17131" y="6351"/>
                </a:lnTo>
                <a:lnTo>
                  <a:pt x="17253" y="6400"/>
                </a:lnTo>
                <a:lnTo>
                  <a:pt x="17082" y="6740"/>
                </a:lnTo>
                <a:lnTo>
                  <a:pt x="16985" y="6740"/>
                </a:lnTo>
                <a:lnTo>
                  <a:pt x="16790" y="6643"/>
                </a:lnTo>
                <a:lnTo>
                  <a:pt x="16596" y="6546"/>
                </a:lnTo>
                <a:lnTo>
                  <a:pt x="16401" y="6424"/>
                </a:lnTo>
                <a:lnTo>
                  <a:pt x="16231" y="6278"/>
                </a:lnTo>
                <a:lnTo>
                  <a:pt x="16158" y="6278"/>
                </a:lnTo>
                <a:lnTo>
                  <a:pt x="16133" y="6302"/>
                </a:lnTo>
                <a:lnTo>
                  <a:pt x="16133" y="6327"/>
                </a:lnTo>
                <a:lnTo>
                  <a:pt x="16182" y="6448"/>
                </a:lnTo>
                <a:lnTo>
                  <a:pt x="16255" y="6546"/>
                </a:lnTo>
                <a:lnTo>
                  <a:pt x="16401" y="6740"/>
                </a:lnTo>
                <a:lnTo>
                  <a:pt x="16571" y="6886"/>
                </a:lnTo>
                <a:lnTo>
                  <a:pt x="16790" y="7008"/>
                </a:lnTo>
                <a:lnTo>
                  <a:pt x="16888" y="7057"/>
                </a:lnTo>
                <a:lnTo>
                  <a:pt x="16669" y="7373"/>
                </a:lnTo>
                <a:lnTo>
                  <a:pt x="16401" y="7251"/>
                </a:lnTo>
                <a:lnTo>
                  <a:pt x="16158" y="7154"/>
                </a:lnTo>
                <a:lnTo>
                  <a:pt x="15987" y="7057"/>
                </a:lnTo>
                <a:lnTo>
                  <a:pt x="15817" y="6935"/>
                </a:lnTo>
                <a:lnTo>
                  <a:pt x="15647" y="6813"/>
                </a:lnTo>
                <a:lnTo>
                  <a:pt x="15476" y="6740"/>
                </a:lnTo>
                <a:lnTo>
                  <a:pt x="15428" y="6740"/>
                </a:lnTo>
                <a:lnTo>
                  <a:pt x="15403" y="6765"/>
                </a:lnTo>
                <a:lnTo>
                  <a:pt x="15379" y="6789"/>
                </a:lnTo>
                <a:lnTo>
                  <a:pt x="15379" y="6813"/>
                </a:lnTo>
                <a:lnTo>
                  <a:pt x="15403" y="6935"/>
                </a:lnTo>
                <a:lnTo>
                  <a:pt x="15452" y="7032"/>
                </a:lnTo>
                <a:lnTo>
                  <a:pt x="15525" y="7130"/>
                </a:lnTo>
                <a:lnTo>
                  <a:pt x="15598" y="7227"/>
                </a:lnTo>
                <a:lnTo>
                  <a:pt x="15768" y="7373"/>
                </a:lnTo>
                <a:lnTo>
                  <a:pt x="15963" y="7495"/>
                </a:lnTo>
                <a:lnTo>
                  <a:pt x="16133" y="7616"/>
                </a:lnTo>
                <a:lnTo>
                  <a:pt x="16352" y="7689"/>
                </a:lnTo>
                <a:lnTo>
                  <a:pt x="16036" y="7957"/>
                </a:lnTo>
                <a:lnTo>
                  <a:pt x="15866" y="7884"/>
                </a:lnTo>
                <a:lnTo>
                  <a:pt x="15671" y="7811"/>
                </a:lnTo>
                <a:lnTo>
                  <a:pt x="15501" y="7738"/>
                </a:lnTo>
                <a:lnTo>
                  <a:pt x="15330" y="7665"/>
                </a:lnTo>
                <a:lnTo>
                  <a:pt x="14892" y="7422"/>
                </a:lnTo>
                <a:lnTo>
                  <a:pt x="14649" y="7300"/>
                </a:lnTo>
                <a:lnTo>
                  <a:pt x="14430" y="7227"/>
                </a:lnTo>
                <a:lnTo>
                  <a:pt x="14406" y="7227"/>
                </a:lnTo>
                <a:lnTo>
                  <a:pt x="14406" y="7251"/>
                </a:lnTo>
                <a:lnTo>
                  <a:pt x="14454" y="7373"/>
                </a:lnTo>
                <a:lnTo>
                  <a:pt x="14503" y="7495"/>
                </a:lnTo>
                <a:lnTo>
                  <a:pt x="14600" y="7592"/>
                </a:lnTo>
                <a:lnTo>
                  <a:pt x="14698" y="7689"/>
                </a:lnTo>
                <a:lnTo>
                  <a:pt x="14892" y="7860"/>
                </a:lnTo>
                <a:lnTo>
                  <a:pt x="15111" y="8006"/>
                </a:lnTo>
                <a:lnTo>
                  <a:pt x="15355" y="8127"/>
                </a:lnTo>
                <a:lnTo>
                  <a:pt x="15622" y="8249"/>
                </a:lnTo>
                <a:lnTo>
                  <a:pt x="15379" y="8371"/>
                </a:lnTo>
                <a:lnTo>
                  <a:pt x="15111" y="8492"/>
                </a:lnTo>
                <a:lnTo>
                  <a:pt x="15038" y="8419"/>
                </a:lnTo>
                <a:lnTo>
                  <a:pt x="14917" y="8371"/>
                </a:lnTo>
                <a:lnTo>
                  <a:pt x="14698" y="8249"/>
                </a:lnTo>
                <a:lnTo>
                  <a:pt x="14454" y="8176"/>
                </a:lnTo>
                <a:lnTo>
                  <a:pt x="14235" y="8079"/>
                </a:lnTo>
                <a:lnTo>
                  <a:pt x="14016" y="7957"/>
                </a:lnTo>
                <a:lnTo>
                  <a:pt x="13797" y="7811"/>
                </a:lnTo>
                <a:lnTo>
                  <a:pt x="13578" y="7689"/>
                </a:lnTo>
                <a:lnTo>
                  <a:pt x="13359" y="7568"/>
                </a:lnTo>
                <a:lnTo>
                  <a:pt x="13335" y="7592"/>
                </a:lnTo>
                <a:lnTo>
                  <a:pt x="13311" y="7616"/>
                </a:lnTo>
                <a:lnTo>
                  <a:pt x="13384" y="7738"/>
                </a:lnTo>
                <a:lnTo>
                  <a:pt x="13432" y="7860"/>
                </a:lnTo>
                <a:lnTo>
                  <a:pt x="13627" y="8054"/>
                </a:lnTo>
                <a:lnTo>
                  <a:pt x="13822" y="8249"/>
                </a:lnTo>
                <a:lnTo>
                  <a:pt x="14041" y="8419"/>
                </a:lnTo>
                <a:lnTo>
                  <a:pt x="14284" y="8565"/>
                </a:lnTo>
                <a:lnTo>
                  <a:pt x="14552" y="8687"/>
                </a:lnTo>
                <a:lnTo>
                  <a:pt x="14211" y="8760"/>
                </a:lnTo>
                <a:lnTo>
                  <a:pt x="13870" y="8833"/>
                </a:lnTo>
                <a:lnTo>
                  <a:pt x="13724" y="8736"/>
                </a:lnTo>
                <a:lnTo>
                  <a:pt x="13578" y="8663"/>
                </a:lnTo>
                <a:lnTo>
                  <a:pt x="13286" y="8492"/>
                </a:lnTo>
                <a:lnTo>
                  <a:pt x="13092" y="8322"/>
                </a:lnTo>
                <a:lnTo>
                  <a:pt x="12897" y="8152"/>
                </a:lnTo>
                <a:lnTo>
                  <a:pt x="12678" y="7981"/>
                </a:lnTo>
                <a:lnTo>
                  <a:pt x="12483" y="7835"/>
                </a:lnTo>
                <a:lnTo>
                  <a:pt x="12435" y="7835"/>
                </a:lnTo>
                <a:lnTo>
                  <a:pt x="12410" y="7860"/>
                </a:lnTo>
                <a:lnTo>
                  <a:pt x="12386" y="7884"/>
                </a:lnTo>
                <a:lnTo>
                  <a:pt x="12386" y="7908"/>
                </a:lnTo>
                <a:lnTo>
                  <a:pt x="12435" y="8030"/>
                </a:lnTo>
                <a:lnTo>
                  <a:pt x="12508" y="8176"/>
                </a:lnTo>
                <a:lnTo>
                  <a:pt x="12654" y="8395"/>
                </a:lnTo>
                <a:lnTo>
                  <a:pt x="12848" y="8614"/>
                </a:lnTo>
                <a:lnTo>
                  <a:pt x="13043" y="8784"/>
                </a:lnTo>
                <a:lnTo>
                  <a:pt x="13189" y="8906"/>
                </a:lnTo>
                <a:lnTo>
                  <a:pt x="12727" y="8906"/>
                </a:lnTo>
                <a:lnTo>
                  <a:pt x="12556" y="8760"/>
                </a:lnTo>
                <a:lnTo>
                  <a:pt x="12410" y="8638"/>
                </a:lnTo>
                <a:lnTo>
                  <a:pt x="12094" y="8322"/>
                </a:lnTo>
                <a:lnTo>
                  <a:pt x="11729" y="8054"/>
                </a:lnTo>
                <a:lnTo>
                  <a:pt x="11680" y="8054"/>
                </a:lnTo>
                <a:lnTo>
                  <a:pt x="11656" y="8079"/>
                </a:lnTo>
                <a:lnTo>
                  <a:pt x="11632" y="8103"/>
                </a:lnTo>
                <a:lnTo>
                  <a:pt x="11632" y="8152"/>
                </a:lnTo>
                <a:lnTo>
                  <a:pt x="11899" y="8517"/>
                </a:lnTo>
                <a:lnTo>
                  <a:pt x="12167" y="8857"/>
                </a:lnTo>
                <a:lnTo>
                  <a:pt x="12191" y="8882"/>
                </a:lnTo>
                <a:lnTo>
                  <a:pt x="12118" y="8882"/>
                </a:lnTo>
                <a:lnTo>
                  <a:pt x="11753" y="8833"/>
                </a:lnTo>
                <a:lnTo>
                  <a:pt x="11632" y="8663"/>
                </a:lnTo>
                <a:lnTo>
                  <a:pt x="11486" y="8517"/>
                </a:lnTo>
                <a:lnTo>
                  <a:pt x="11218" y="8176"/>
                </a:lnTo>
                <a:lnTo>
                  <a:pt x="10926" y="7860"/>
                </a:lnTo>
                <a:lnTo>
                  <a:pt x="10878" y="7835"/>
                </a:lnTo>
                <a:lnTo>
                  <a:pt x="10853" y="7835"/>
                </a:lnTo>
                <a:lnTo>
                  <a:pt x="10780" y="7860"/>
                </a:lnTo>
                <a:lnTo>
                  <a:pt x="10732" y="7908"/>
                </a:lnTo>
                <a:lnTo>
                  <a:pt x="10732" y="7957"/>
                </a:lnTo>
                <a:lnTo>
                  <a:pt x="10756" y="8006"/>
                </a:lnTo>
                <a:lnTo>
                  <a:pt x="10926" y="8322"/>
                </a:lnTo>
                <a:lnTo>
                  <a:pt x="11145" y="8638"/>
                </a:lnTo>
                <a:lnTo>
                  <a:pt x="11242" y="8736"/>
                </a:lnTo>
                <a:lnTo>
                  <a:pt x="10659" y="8614"/>
                </a:lnTo>
                <a:lnTo>
                  <a:pt x="10513" y="8492"/>
                </a:lnTo>
                <a:lnTo>
                  <a:pt x="10391" y="8273"/>
                </a:lnTo>
                <a:lnTo>
                  <a:pt x="10269" y="8054"/>
                </a:lnTo>
                <a:lnTo>
                  <a:pt x="10221" y="8006"/>
                </a:lnTo>
                <a:lnTo>
                  <a:pt x="10172" y="8006"/>
                </a:lnTo>
                <a:lnTo>
                  <a:pt x="10123" y="8030"/>
                </a:lnTo>
                <a:lnTo>
                  <a:pt x="10075" y="8079"/>
                </a:lnTo>
                <a:lnTo>
                  <a:pt x="10075" y="8176"/>
                </a:lnTo>
                <a:lnTo>
                  <a:pt x="10075" y="8298"/>
                </a:lnTo>
                <a:lnTo>
                  <a:pt x="10099" y="8395"/>
                </a:lnTo>
                <a:lnTo>
                  <a:pt x="10123" y="8492"/>
                </a:lnTo>
                <a:lnTo>
                  <a:pt x="9856" y="8419"/>
                </a:lnTo>
                <a:lnTo>
                  <a:pt x="9807" y="8273"/>
                </a:lnTo>
                <a:lnTo>
                  <a:pt x="9734" y="8103"/>
                </a:lnTo>
                <a:lnTo>
                  <a:pt x="9685" y="8079"/>
                </a:lnTo>
                <a:lnTo>
                  <a:pt x="9661" y="8103"/>
                </a:lnTo>
                <a:lnTo>
                  <a:pt x="9612" y="8225"/>
                </a:lnTo>
                <a:lnTo>
                  <a:pt x="9637" y="8371"/>
                </a:lnTo>
                <a:lnTo>
                  <a:pt x="9637" y="8371"/>
                </a:lnTo>
                <a:lnTo>
                  <a:pt x="9199" y="8249"/>
                </a:lnTo>
                <a:lnTo>
                  <a:pt x="8566" y="8079"/>
                </a:lnTo>
                <a:lnTo>
                  <a:pt x="8250" y="7957"/>
                </a:lnTo>
                <a:lnTo>
                  <a:pt x="7933" y="7835"/>
                </a:lnTo>
                <a:lnTo>
                  <a:pt x="7641" y="7689"/>
                </a:lnTo>
                <a:lnTo>
                  <a:pt x="7374" y="7519"/>
                </a:lnTo>
                <a:lnTo>
                  <a:pt x="7106" y="7300"/>
                </a:lnTo>
                <a:lnTo>
                  <a:pt x="6863" y="7057"/>
                </a:lnTo>
                <a:lnTo>
                  <a:pt x="6814" y="7008"/>
                </a:lnTo>
                <a:lnTo>
                  <a:pt x="6741" y="6984"/>
                </a:lnTo>
                <a:lnTo>
                  <a:pt x="6692" y="6886"/>
                </a:lnTo>
                <a:lnTo>
                  <a:pt x="6571" y="6813"/>
                </a:lnTo>
                <a:lnTo>
                  <a:pt x="6473" y="6813"/>
                </a:lnTo>
                <a:lnTo>
                  <a:pt x="6400" y="6862"/>
                </a:lnTo>
                <a:lnTo>
                  <a:pt x="6352" y="6886"/>
                </a:lnTo>
                <a:lnTo>
                  <a:pt x="5865" y="7422"/>
                </a:lnTo>
                <a:lnTo>
                  <a:pt x="5354" y="7933"/>
                </a:lnTo>
                <a:lnTo>
                  <a:pt x="4794" y="8395"/>
                </a:lnTo>
                <a:lnTo>
                  <a:pt x="4235" y="8857"/>
                </a:lnTo>
                <a:lnTo>
                  <a:pt x="3699" y="9222"/>
                </a:lnTo>
                <a:lnTo>
                  <a:pt x="3140" y="9563"/>
                </a:lnTo>
                <a:lnTo>
                  <a:pt x="2580" y="9904"/>
                </a:lnTo>
                <a:lnTo>
                  <a:pt x="2288" y="10050"/>
                </a:lnTo>
                <a:lnTo>
                  <a:pt x="2045" y="10123"/>
                </a:lnTo>
                <a:lnTo>
                  <a:pt x="1923" y="10171"/>
                </a:lnTo>
                <a:lnTo>
                  <a:pt x="1777" y="10171"/>
                </a:lnTo>
                <a:lnTo>
                  <a:pt x="1729" y="10123"/>
                </a:lnTo>
                <a:lnTo>
                  <a:pt x="1680" y="10074"/>
                </a:lnTo>
                <a:lnTo>
                  <a:pt x="1656" y="10001"/>
                </a:lnTo>
                <a:lnTo>
                  <a:pt x="1631" y="9904"/>
                </a:lnTo>
                <a:lnTo>
                  <a:pt x="1631" y="9782"/>
                </a:lnTo>
                <a:lnTo>
                  <a:pt x="1704" y="9685"/>
                </a:lnTo>
                <a:lnTo>
                  <a:pt x="1875" y="9612"/>
                </a:lnTo>
                <a:lnTo>
                  <a:pt x="2045" y="9539"/>
                </a:lnTo>
                <a:lnTo>
                  <a:pt x="2361" y="9320"/>
                </a:lnTo>
                <a:lnTo>
                  <a:pt x="2994" y="8906"/>
                </a:lnTo>
                <a:lnTo>
                  <a:pt x="3918" y="8298"/>
                </a:lnTo>
                <a:lnTo>
                  <a:pt x="4356" y="8030"/>
                </a:lnTo>
                <a:lnTo>
                  <a:pt x="4527" y="7884"/>
                </a:lnTo>
                <a:lnTo>
                  <a:pt x="4697" y="7714"/>
                </a:lnTo>
                <a:lnTo>
                  <a:pt x="4721" y="7665"/>
                </a:lnTo>
                <a:lnTo>
                  <a:pt x="4697" y="7616"/>
                </a:lnTo>
                <a:lnTo>
                  <a:pt x="4648" y="7592"/>
                </a:lnTo>
                <a:lnTo>
                  <a:pt x="4624" y="7592"/>
                </a:lnTo>
                <a:lnTo>
                  <a:pt x="4381" y="7665"/>
                </a:lnTo>
                <a:lnTo>
                  <a:pt x="4186" y="7762"/>
                </a:lnTo>
                <a:lnTo>
                  <a:pt x="3772" y="8030"/>
                </a:lnTo>
                <a:lnTo>
                  <a:pt x="2824" y="8638"/>
                </a:lnTo>
                <a:lnTo>
                  <a:pt x="2215" y="8979"/>
                </a:lnTo>
                <a:lnTo>
                  <a:pt x="1899" y="9198"/>
                </a:lnTo>
                <a:lnTo>
                  <a:pt x="1607" y="9417"/>
                </a:lnTo>
                <a:lnTo>
                  <a:pt x="1534" y="9368"/>
                </a:lnTo>
                <a:lnTo>
                  <a:pt x="1437" y="9344"/>
                </a:lnTo>
                <a:lnTo>
                  <a:pt x="1339" y="9344"/>
                </a:lnTo>
                <a:lnTo>
                  <a:pt x="1242" y="9417"/>
                </a:lnTo>
                <a:lnTo>
                  <a:pt x="1169" y="9466"/>
                </a:lnTo>
                <a:lnTo>
                  <a:pt x="1096" y="9539"/>
                </a:lnTo>
                <a:lnTo>
                  <a:pt x="1023" y="9539"/>
                </a:lnTo>
                <a:lnTo>
                  <a:pt x="999" y="9490"/>
                </a:lnTo>
                <a:lnTo>
                  <a:pt x="974" y="9417"/>
                </a:lnTo>
                <a:lnTo>
                  <a:pt x="950" y="9344"/>
                </a:lnTo>
                <a:lnTo>
                  <a:pt x="974" y="9271"/>
                </a:lnTo>
                <a:lnTo>
                  <a:pt x="999" y="9222"/>
                </a:lnTo>
                <a:lnTo>
                  <a:pt x="1072" y="9174"/>
                </a:lnTo>
                <a:lnTo>
                  <a:pt x="1315" y="9174"/>
                </a:lnTo>
                <a:lnTo>
                  <a:pt x="1388" y="9125"/>
                </a:lnTo>
                <a:lnTo>
                  <a:pt x="1437" y="9028"/>
                </a:lnTo>
                <a:lnTo>
                  <a:pt x="1485" y="8955"/>
                </a:lnTo>
                <a:lnTo>
                  <a:pt x="1729" y="8857"/>
                </a:lnTo>
                <a:lnTo>
                  <a:pt x="1996" y="8736"/>
                </a:lnTo>
                <a:lnTo>
                  <a:pt x="2580" y="8468"/>
                </a:lnTo>
                <a:lnTo>
                  <a:pt x="3164" y="8200"/>
                </a:lnTo>
                <a:lnTo>
                  <a:pt x="3772" y="7860"/>
                </a:lnTo>
                <a:lnTo>
                  <a:pt x="4405" y="7495"/>
                </a:lnTo>
                <a:lnTo>
                  <a:pt x="4648" y="7373"/>
                </a:lnTo>
                <a:lnTo>
                  <a:pt x="4892" y="7227"/>
                </a:lnTo>
                <a:lnTo>
                  <a:pt x="5111" y="7032"/>
                </a:lnTo>
                <a:lnTo>
                  <a:pt x="5208" y="6935"/>
                </a:lnTo>
                <a:lnTo>
                  <a:pt x="5281" y="6838"/>
                </a:lnTo>
                <a:lnTo>
                  <a:pt x="5281" y="6789"/>
                </a:lnTo>
                <a:lnTo>
                  <a:pt x="5281" y="6765"/>
                </a:lnTo>
                <a:lnTo>
                  <a:pt x="5232" y="6740"/>
                </a:lnTo>
                <a:lnTo>
                  <a:pt x="5208" y="6740"/>
                </a:lnTo>
                <a:lnTo>
                  <a:pt x="5062" y="6765"/>
                </a:lnTo>
                <a:lnTo>
                  <a:pt x="4940" y="6813"/>
                </a:lnTo>
                <a:lnTo>
                  <a:pt x="4697" y="6935"/>
                </a:lnTo>
                <a:lnTo>
                  <a:pt x="4235" y="7227"/>
                </a:lnTo>
                <a:lnTo>
                  <a:pt x="3699" y="7543"/>
                </a:lnTo>
                <a:lnTo>
                  <a:pt x="3164" y="7835"/>
                </a:lnTo>
                <a:lnTo>
                  <a:pt x="2605" y="8127"/>
                </a:lnTo>
                <a:lnTo>
                  <a:pt x="2045" y="8395"/>
                </a:lnTo>
                <a:lnTo>
                  <a:pt x="1704" y="8541"/>
                </a:lnTo>
                <a:lnTo>
                  <a:pt x="1534" y="8590"/>
                </a:lnTo>
                <a:lnTo>
                  <a:pt x="1388" y="8687"/>
                </a:lnTo>
                <a:lnTo>
                  <a:pt x="1291" y="8638"/>
                </a:lnTo>
                <a:lnTo>
                  <a:pt x="1120" y="8614"/>
                </a:lnTo>
                <a:lnTo>
                  <a:pt x="974" y="8638"/>
                </a:lnTo>
                <a:lnTo>
                  <a:pt x="804" y="8614"/>
                </a:lnTo>
                <a:lnTo>
                  <a:pt x="682" y="8273"/>
                </a:lnTo>
                <a:lnTo>
                  <a:pt x="1047" y="8127"/>
                </a:lnTo>
                <a:lnTo>
                  <a:pt x="2142" y="7738"/>
                </a:lnTo>
                <a:lnTo>
                  <a:pt x="4332" y="6935"/>
                </a:lnTo>
                <a:lnTo>
                  <a:pt x="6327" y="6181"/>
                </a:lnTo>
                <a:lnTo>
                  <a:pt x="7422" y="5767"/>
                </a:lnTo>
                <a:lnTo>
                  <a:pt x="7690" y="5645"/>
                </a:lnTo>
                <a:lnTo>
                  <a:pt x="7787" y="5597"/>
                </a:lnTo>
                <a:lnTo>
                  <a:pt x="7909" y="5499"/>
                </a:lnTo>
                <a:lnTo>
                  <a:pt x="8079" y="5499"/>
                </a:lnTo>
                <a:lnTo>
                  <a:pt x="8055" y="5524"/>
                </a:lnTo>
                <a:lnTo>
                  <a:pt x="8055" y="5597"/>
                </a:lnTo>
                <a:lnTo>
                  <a:pt x="8079" y="5694"/>
                </a:lnTo>
                <a:lnTo>
                  <a:pt x="8128" y="5791"/>
                </a:lnTo>
                <a:lnTo>
                  <a:pt x="8201" y="5840"/>
                </a:lnTo>
                <a:lnTo>
                  <a:pt x="8639" y="6035"/>
                </a:lnTo>
                <a:lnTo>
                  <a:pt x="9101" y="6205"/>
                </a:lnTo>
                <a:lnTo>
                  <a:pt x="9564" y="6327"/>
                </a:lnTo>
                <a:lnTo>
                  <a:pt x="10050" y="6424"/>
                </a:lnTo>
                <a:lnTo>
                  <a:pt x="10537" y="6497"/>
                </a:lnTo>
                <a:lnTo>
                  <a:pt x="11023" y="6521"/>
                </a:lnTo>
                <a:lnTo>
                  <a:pt x="11510" y="6497"/>
                </a:lnTo>
                <a:lnTo>
                  <a:pt x="11997" y="6448"/>
                </a:lnTo>
                <a:lnTo>
                  <a:pt x="12459" y="6351"/>
                </a:lnTo>
                <a:lnTo>
                  <a:pt x="12921" y="6229"/>
                </a:lnTo>
                <a:lnTo>
                  <a:pt x="13384" y="6083"/>
                </a:lnTo>
                <a:lnTo>
                  <a:pt x="13870" y="5889"/>
                </a:lnTo>
                <a:lnTo>
                  <a:pt x="14308" y="5670"/>
                </a:lnTo>
                <a:lnTo>
                  <a:pt x="14722" y="5402"/>
                </a:lnTo>
                <a:lnTo>
                  <a:pt x="14917" y="5256"/>
                </a:lnTo>
                <a:lnTo>
                  <a:pt x="15111" y="5086"/>
                </a:lnTo>
                <a:lnTo>
                  <a:pt x="15257" y="4915"/>
                </a:lnTo>
                <a:lnTo>
                  <a:pt x="15403" y="4745"/>
                </a:lnTo>
                <a:lnTo>
                  <a:pt x="15452" y="4672"/>
                </a:lnTo>
                <a:lnTo>
                  <a:pt x="15452" y="4575"/>
                </a:lnTo>
                <a:lnTo>
                  <a:pt x="15428" y="4502"/>
                </a:lnTo>
                <a:lnTo>
                  <a:pt x="15379" y="4453"/>
                </a:lnTo>
                <a:lnTo>
                  <a:pt x="15306" y="4404"/>
                </a:lnTo>
                <a:lnTo>
                  <a:pt x="15233" y="4380"/>
                </a:lnTo>
                <a:lnTo>
                  <a:pt x="15160" y="4380"/>
                </a:lnTo>
                <a:lnTo>
                  <a:pt x="15063" y="4404"/>
                </a:lnTo>
                <a:lnTo>
                  <a:pt x="14746" y="4623"/>
                </a:lnTo>
                <a:lnTo>
                  <a:pt x="14406" y="4842"/>
                </a:lnTo>
                <a:lnTo>
                  <a:pt x="14089" y="5086"/>
                </a:lnTo>
                <a:lnTo>
                  <a:pt x="13749" y="5280"/>
                </a:lnTo>
                <a:lnTo>
                  <a:pt x="13359" y="5475"/>
                </a:lnTo>
                <a:lnTo>
                  <a:pt x="12970" y="5621"/>
                </a:lnTo>
                <a:lnTo>
                  <a:pt x="12581" y="5743"/>
                </a:lnTo>
                <a:lnTo>
                  <a:pt x="12167" y="5840"/>
                </a:lnTo>
                <a:lnTo>
                  <a:pt x="11729" y="5913"/>
                </a:lnTo>
                <a:lnTo>
                  <a:pt x="11291" y="5937"/>
                </a:lnTo>
                <a:lnTo>
                  <a:pt x="10853" y="5937"/>
                </a:lnTo>
                <a:lnTo>
                  <a:pt x="10415" y="5913"/>
                </a:lnTo>
                <a:lnTo>
                  <a:pt x="9977" y="5840"/>
                </a:lnTo>
                <a:lnTo>
                  <a:pt x="9539" y="5743"/>
                </a:lnTo>
                <a:lnTo>
                  <a:pt x="9126" y="5597"/>
                </a:lnTo>
                <a:lnTo>
                  <a:pt x="8712" y="5451"/>
                </a:lnTo>
                <a:lnTo>
                  <a:pt x="8785" y="5353"/>
                </a:lnTo>
                <a:lnTo>
                  <a:pt x="8858" y="5280"/>
                </a:lnTo>
                <a:lnTo>
                  <a:pt x="8907" y="5183"/>
                </a:lnTo>
                <a:lnTo>
                  <a:pt x="8931" y="5110"/>
                </a:lnTo>
                <a:lnTo>
                  <a:pt x="8931" y="5013"/>
                </a:lnTo>
                <a:lnTo>
                  <a:pt x="8882" y="4915"/>
                </a:lnTo>
                <a:lnTo>
                  <a:pt x="8834" y="4842"/>
                </a:lnTo>
                <a:lnTo>
                  <a:pt x="8761" y="4794"/>
                </a:lnTo>
                <a:lnTo>
                  <a:pt x="8688" y="4769"/>
                </a:lnTo>
                <a:lnTo>
                  <a:pt x="8566" y="4794"/>
                </a:lnTo>
                <a:lnTo>
                  <a:pt x="8323" y="4867"/>
                </a:lnTo>
                <a:lnTo>
                  <a:pt x="8201" y="4915"/>
                </a:lnTo>
                <a:lnTo>
                  <a:pt x="8055" y="4940"/>
                </a:lnTo>
                <a:lnTo>
                  <a:pt x="7933" y="4940"/>
                </a:lnTo>
                <a:lnTo>
                  <a:pt x="7812" y="4915"/>
                </a:lnTo>
                <a:lnTo>
                  <a:pt x="7714" y="4842"/>
                </a:lnTo>
                <a:lnTo>
                  <a:pt x="7617" y="4721"/>
                </a:lnTo>
                <a:lnTo>
                  <a:pt x="7617" y="4696"/>
                </a:lnTo>
                <a:lnTo>
                  <a:pt x="7641" y="4672"/>
                </a:lnTo>
                <a:lnTo>
                  <a:pt x="7714" y="4599"/>
                </a:lnTo>
                <a:lnTo>
                  <a:pt x="7812" y="4550"/>
                </a:lnTo>
                <a:lnTo>
                  <a:pt x="7958" y="4502"/>
                </a:lnTo>
                <a:lnTo>
                  <a:pt x="8250" y="4429"/>
                </a:lnTo>
                <a:lnTo>
                  <a:pt x="8420" y="4404"/>
                </a:lnTo>
                <a:lnTo>
                  <a:pt x="10269" y="3991"/>
                </a:lnTo>
                <a:lnTo>
                  <a:pt x="12118" y="3553"/>
                </a:lnTo>
                <a:lnTo>
                  <a:pt x="12970" y="3383"/>
                </a:lnTo>
                <a:lnTo>
                  <a:pt x="13189" y="3334"/>
                </a:lnTo>
                <a:lnTo>
                  <a:pt x="13408" y="3261"/>
                </a:lnTo>
                <a:lnTo>
                  <a:pt x="13603" y="3188"/>
                </a:lnTo>
                <a:lnTo>
                  <a:pt x="13773" y="3066"/>
                </a:lnTo>
                <a:lnTo>
                  <a:pt x="13846" y="2993"/>
                </a:lnTo>
                <a:lnTo>
                  <a:pt x="13846" y="2896"/>
                </a:lnTo>
                <a:lnTo>
                  <a:pt x="13895" y="2847"/>
                </a:lnTo>
                <a:lnTo>
                  <a:pt x="13895" y="2750"/>
                </a:lnTo>
                <a:lnTo>
                  <a:pt x="13895" y="2555"/>
                </a:lnTo>
                <a:lnTo>
                  <a:pt x="13919" y="2385"/>
                </a:lnTo>
                <a:lnTo>
                  <a:pt x="13943" y="2215"/>
                </a:lnTo>
                <a:lnTo>
                  <a:pt x="13992" y="2044"/>
                </a:lnTo>
                <a:lnTo>
                  <a:pt x="14065" y="1874"/>
                </a:lnTo>
                <a:lnTo>
                  <a:pt x="14138" y="1728"/>
                </a:lnTo>
                <a:lnTo>
                  <a:pt x="14211" y="1582"/>
                </a:lnTo>
                <a:lnTo>
                  <a:pt x="14333" y="1436"/>
                </a:lnTo>
                <a:lnTo>
                  <a:pt x="14552" y="1193"/>
                </a:lnTo>
                <a:lnTo>
                  <a:pt x="14844" y="974"/>
                </a:lnTo>
                <a:lnTo>
                  <a:pt x="15136" y="779"/>
                </a:lnTo>
                <a:lnTo>
                  <a:pt x="15476" y="657"/>
                </a:lnTo>
                <a:lnTo>
                  <a:pt x="15817" y="560"/>
                </a:lnTo>
                <a:lnTo>
                  <a:pt x="16158" y="511"/>
                </a:lnTo>
                <a:close/>
                <a:moveTo>
                  <a:pt x="16182" y="0"/>
                </a:moveTo>
                <a:lnTo>
                  <a:pt x="15817" y="49"/>
                </a:lnTo>
                <a:lnTo>
                  <a:pt x="15476" y="122"/>
                </a:lnTo>
                <a:lnTo>
                  <a:pt x="15136" y="268"/>
                </a:lnTo>
                <a:lnTo>
                  <a:pt x="14795" y="414"/>
                </a:lnTo>
                <a:lnTo>
                  <a:pt x="14503" y="633"/>
                </a:lnTo>
                <a:lnTo>
                  <a:pt x="14235" y="852"/>
                </a:lnTo>
                <a:lnTo>
                  <a:pt x="13992" y="1120"/>
                </a:lnTo>
                <a:lnTo>
                  <a:pt x="13797" y="1387"/>
                </a:lnTo>
                <a:lnTo>
                  <a:pt x="13651" y="1704"/>
                </a:lnTo>
                <a:lnTo>
                  <a:pt x="13530" y="2044"/>
                </a:lnTo>
                <a:lnTo>
                  <a:pt x="13505" y="2215"/>
                </a:lnTo>
                <a:lnTo>
                  <a:pt x="13481" y="2385"/>
                </a:lnTo>
                <a:lnTo>
                  <a:pt x="13481" y="2580"/>
                </a:lnTo>
                <a:lnTo>
                  <a:pt x="13481" y="2750"/>
                </a:lnTo>
                <a:lnTo>
                  <a:pt x="13481" y="2774"/>
                </a:lnTo>
                <a:lnTo>
                  <a:pt x="13238" y="2799"/>
                </a:lnTo>
                <a:lnTo>
                  <a:pt x="12994" y="2847"/>
                </a:lnTo>
                <a:lnTo>
                  <a:pt x="12532" y="2945"/>
                </a:lnTo>
                <a:lnTo>
                  <a:pt x="11802" y="3115"/>
                </a:lnTo>
                <a:lnTo>
                  <a:pt x="11048" y="3261"/>
                </a:lnTo>
                <a:lnTo>
                  <a:pt x="8104" y="3918"/>
                </a:lnTo>
                <a:lnTo>
                  <a:pt x="7885" y="3967"/>
                </a:lnTo>
                <a:lnTo>
                  <a:pt x="7666" y="4015"/>
                </a:lnTo>
                <a:lnTo>
                  <a:pt x="7447" y="4113"/>
                </a:lnTo>
                <a:lnTo>
                  <a:pt x="7276" y="4210"/>
                </a:lnTo>
                <a:lnTo>
                  <a:pt x="7203" y="4283"/>
                </a:lnTo>
                <a:lnTo>
                  <a:pt x="7130" y="4356"/>
                </a:lnTo>
                <a:lnTo>
                  <a:pt x="7082" y="4429"/>
                </a:lnTo>
                <a:lnTo>
                  <a:pt x="7057" y="4526"/>
                </a:lnTo>
                <a:lnTo>
                  <a:pt x="7033" y="4623"/>
                </a:lnTo>
                <a:lnTo>
                  <a:pt x="7033" y="4721"/>
                </a:lnTo>
                <a:lnTo>
                  <a:pt x="7057" y="4842"/>
                </a:lnTo>
                <a:lnTo>
                  <a:pt x="7106" y="4988"/>
                </a:lnTo>
                <a:lnTo>
                  <a:pt x="7155" y="5086"/>
                </a:lnTo>
                <a:lnTo>
                  <a:pt x="7228" y="5183"/>
                </a:lnTo>
                <a:lnTo>
                  <a:pt x="7301" y="5280"/>
                </a:lnTo>
                <a:lnTo>
                  <a:pt x="7374" y="5329"/>
                </a:lnTo>
                <a:lnTo>
                  <a:pt x="7057" y="5451"/>
                </a:lnTo>
                <a:lnTo>
                  <a:pt x="6765" y="5572"/>
                </a:lnTo>
                <a:lnTo>
                  <a:pt x="6035" y="5816"/>
                </a:lnTo>
                <a:lnTo>
                  <a:pt x="5305" y="6059"/>
                </a:lnTo>
                <a:lnTo>
                  <a:pt x="2191" y="7154"/>
                </a:lnTo>
                <a:lnTo>
                  <a:pt x="731" y="7689"/>
                </a:lnTo>
                <a:lnTo>
                  <a:pt x="512" y="7762"/>
                </a:lnTo>
                <a:lnTo>
                  <a:pt x="342" y="7860"/>
                </a:lnTo>
                <a:lnTo>
                  <a:pt x="196" y="8006"/>
                </a:lnTo>
                <a:lnTo>
                  <a:pt x="123" y="8079"/>
                </a:lnTo>
                <a:lnTo>
                  <a:pt x="74" y="8176"/>
                </a:lnTo>
                <a:lnTo>
                  <a:pt x="25" y="8322"/>
                </a:lnTo>
                <a:lnTo>
                  <a:pt x="1" y="8468"/>
                </a:lnTo>
                <a:lnTo>
                  <a:pt x="1" y="8565"/>
                </a:lnTo>
                <a:lnTo>
                  <a:pt x="50" y="8687"/>
                </a:lnTo>
                <a:lnTo>
                  <a:pt x="123" y="8784"/>
                </a:lnTo>
                <a:lnTo>
                  <a:pt x="196" y="8857"/>
                </a:lnTo>
                <a:lnTo>
                  <a:pt x="293" y="8930"/>
                </a:lnTo>
                <a:lnTo>
                  <a:pt x="415" y="9003"/>
                </a:lnTo>
                <a:lnTo>
                  <a:pt x="366" y="9125"/>
                </a:lnTo>
                <a:lnTo>
                  <a:pt x="317" y="9271"/>
                </a:lnTo>
                <a:lnTo>
                  <a:pt x="317" y="9417"/>
                </a:lnTo>
                <a:lnTo>
                  <a:pt x="317" y="9563"/>
                </a:lnTo>
                <a:lnTo>
                  <a:pt x="366" y="9685"/>
                </a:lnTo>
                <a:lnTo>
                  <a:pt x="415" y="9782"/>
                </a:lnTo>
                <a:lnTo>
                  <a:pt x="488" y="9879"/>
                </a:lnTo>
                <a:lnTo>
                  <a:pt x="561" y="9952"/>
                </a:lnTo>
                <a:lnTo>
                  <a:pt x="682" y="10001"/>
                </a:lnTo>
                <a:lnTo>
                  <a:pt x="780" y="10025"/>
                </a:lnTo>
                <a:lnTo>
                  <a:pt x="901" y="10050"/>
                </a:lnTo>
                <a:lnTo>
                  <a:pt x="1023" y="10050"/>
                </a:lnTo>
                <a:lnTo>
                  <a:pt x="1047" y="10196"/>
                </a:lnTo>
                <a:lnTo>
                  <a:pt x="1096" y="10317"/>
                </a:lnTo>
                <a:lnTo>
                  <a:pt x="1193" y="10415"/>
                </a:lnTo>
                <a:lnTo>
                  <a:pt x="1315" y="10512"/>
                </a:lnTo>
                <a:lnTo>
                  <a:pt x="1412" y="10561"/>
                </a:lnTo>
                <a:lnTo>
                  <a:pt x="1534" y="10609"/>
                </a:lnTo>
                <a:lnTo>
                  <a:pt x="1656" y="10658"/>
                </a:lnTo>
                <a:lnTo>
                  <a:pt x="1996" y="10658"/>
                </a:lnTo>
                <a:lnTo>
                  <a:pt x="2240" y="10609"/>
                </a:lnTo>
                <a:lnTo>
                  <a:pt x="2459" y="10536"/>
                </a:lnTo>
                <a:lnTo>
                  <a:pt x="2702" y="10415"/>
                </a:lnTo>
                <a:lnTo>
                  <a:pt x="3140" y="10196"/>
                </a:lnTo>
                <a:lnTo>
                  <a:pt x="3578" y="9928"/>
                </a:lnTo>
                <a:lnTo>
                  <a:pt x="4040" y="9636"/>
                </a:lnTo>
                <a:lnTo>
                  <a:pt x="4478" y="9320"/>
                </a:lnTo>
                <a:lnTo>
                  <a:pt x="4892" y="9003"/>
                </a:lnTo>
                <a:lnTo>
                  <a:pt x="5305" y="8663"/>
                </a:lnTo>
                <a:lnTo>
                  <a:pt x="5719" y="8298"/>
                </a:lnTo>
                <a:lnTo>
                  <a:pt x="6108" y="7933"/>
                </a:lnTo>
                <a:lnTo>
                  <a:pt x="6473" y="7543"/>
                </a:lnTo>
                <a:lnTo>
                  <a:pt x="6717" y="7787"/>
                </a:lnTo>
                <a:lnTo>
                  <a:pt x="7009" y="8030"/>
                </a:lnTo>
                <a:lnTo>
                  <a:pt x="7325" y="8200"/>
                </a:lnTo>
                <a:lnTo>
                  <a:pt x="7641" y="8371"/>
                </a:lnTo>
                <a:lnTo>
                  <a:pt x="7982" y="8517"/>
                </a:lnTo>
                <a:lnTo>
                  <a:pt x="8347" y="8614"/>
                </a:lnTo>
                <a:lnTo>
                  <a:pt x="9053" y="8809"/>
                </a:lnTo>
                <a:lnTo>
                  <a:pt x="10221" y="9101"/>
                </a:lnTo>
                <a:lnTo>
                  <a:pt x="10829" y="9198"/>
                </a:lnTo>
                <a:lnTo>
                  <a:pt x="11413" y="9295"/>
                </a:lnTo>
                <a:lnTo>
                  <a:pt x="11364" y="9368"/>
                </a:lnTo>
                <a:lnTo>
                  <a:pt x="11291" y="9758"/>
                </a:lnTo>
                <a:lnTo>
                  <a:pt x="11194" y="10147"/>
                </a:lnTo>
                <a:lnTo>
                  <a:pt x="11145" y="10536"/>
                </a:lnTo>
                <a:lnTo>
                  <a:pt x="11121" y="10926"/>
                </a:lnTo>
                <a:lnTo>
                  <a:pt x="11121" y="10999"/>
                </a:lnTo>
                <a:lnTo>
                  <a:pt x="11169" y="11072"/>
                </a:lnTo>
                <a:lnTo>
                  <a:pt x="11218" y="11096"/>
                </a:lnTo>
                <a:lnTo>
                  <a:pt x="11291" y="11096"/>
                </a:lnTo>
                <a:lnTo>
                  <a:pt x="11340" y="11169"/>
                </a:lnTo>
                <a:lnTo>
                  <a:pt x="11388" y="11218"/>
                </a:lnTo>
                <a:lnTo>
                  <a:pt x="11534" y="11291"/>
                </a:lnTo>
                <a:lnTo>
                  <a:pt x="11729" y="11388"/>
                </a:lnTo>
                <a:lnTo>
                  <a:pt x="11826" y="11437"/>
                </a:lnTo>
                <a:lnTo>
                  <a:pt x="11972" y="11437"/>
                </a:lnTo>
                <a:lnTo>
                  <a:pt x="12021" y="11412"/>
                </a:lnTo>
                <a:lnTo>
                  <a:pt x="12070" y="11364"/>
                </a:lnTo>
                <a:lnTo>
                  <a:pt x="12070" y="11339"/>
                </a:lnTo>
                <a:lnTo>
                  <a:pt x="12070" y="11218"/>
                </a:lnTo>
                <a:lnTo>
                  <a:pt x="12045" y="11193"/>
                </a:lnTo>
                <a:lnTo>
                  <a:pt x="11997" y="11145"/>
                </a:lnTo>
                <a:lnTo>
                  <a:pt x="11851" y="11072"/>
                </a:lnTo>
                <a:lnTo>
                  <a:pt x="11705" y="10999"/>
                </a:lnTo>
                <a:lnTo>
                  <a:pt x="11632" y="10974"/>
                </a:lnTo>
                <a:lnTo>
                  <a:pt x="11997" y="10877"/>
                </a:lnTo>
                <a:lnTo>
                  <a:pt x="12094" y="10828"/>
                </a:lnTo>
                <a:lnTo>
                  <a:pt x="12118" y="10780"/>
                </a:lnTo>
                <a:lnTo>
                  <a:pt x="12143" y="10707"/>
                </a:lnTo>
                <a:lnTo>
                  <a:pt x="12143" y="10634"/>
                </a:lnTo>
                <a:lnTo>
                  <a:pt x="12118" y="10561"/>
                </a:lnTo>
                <a:lnTo>
                  <a:pt x="12070" y="10512"/>
                </a:lnTo>
                <a:lnTo>
                  <a:pt x="11997" y="10488"/>
                </a:lnTo>
                <a:lnTo>
                  <a:pt x="11899" y="10488"/>
                </a:lnTo>
                <a:lnTo>
                  <a:pt x="11753" y="10512"/>
                </a:lnTo>
                <a:lnTo>
                  <a:pt x="11510" y="10585"/>
                </a:lnTo>
                <a:lnTo>
                  <a:pt x="11559" y="10366"/>
                </a:lnTo>
                <a:lnTo>
                  <a:pt x="11583" y="10147"/>
                </a:lnTo>
                <a:lnTo>
                  <a:pt x="11632" y="9952"/>
                </a:lnTo>
                <a:lnTo>
                  <a:pt x="11705" y="9758"/>
                </a:lnTo>
                <a:lnTo>
                  <a:pt x="11826" y="9393"/>
                </a:lnTo>
                <a:lnTo>
                  <a:pt x="11826" y="9368"/>
                </a:lnTo>
                <a:lnTo>
                  <a:pt x="11899" y="9368"/>
                </a:lnTo>
                <a:lnTo>
                  <a:pt x="11924" y="9539"/>
                </a:lnTo>
                <a:lnTo>
                  <a:pt x="11972" y="9733"/>
                </a:lnTo>
                <a:lnTo>
                  <a:pt x="12094" y="10074"/>
                </a:lnTo>
                <a:lnTo>
                  <a:pt x="12216" y="10415"/>
                </a:lnTo>
                <a:lnTo>
                  <a:pt x="12337" y="10731"/>
                </a:lnTo>
                <a:lnTo>
                  <a:pt x="12337" y="10780"/>
                </a:lnTo>
                <a:lnTo>
                  <a:pt x="12386" y="10853"/>
                </a:lnTo>
                <a:lnTo>
                  <a:pt x="12435" y="10926"/>
                </a:lnTo>
                <a:lnTo>
                  <a:pt x="12605" y="11047"/>
                </a:lnTo>
                <a:lnTo>
                  <a:pt x="12800" y="11193"/>
                </a:lnTo>
                <a:lnTo>
                  <a:pt x="13019" y="11291"/>
                </a:lnTo>
                <a:lnTo>
                  <a:pt x="13116" y="11315"/>
                </a:lnTo>
                <a:lnTo>
                  <a:pt x="13189" y="11315"/>
                </a:lnTo>
                <a:lnTo>
                  <a:pt x="13238" y="11266"/>
                </a:lnTo>
                <a:lnTo>
                  <a:pt x="13286" y="11218"/>
                </a:lnTo>
                <a:lnTo>
                  <a:pt x="13311" y="11169"/>
                </a:lnTo>
                <a:lnTo>
                  <a:pt x="13311" y="11096"/>
                </a:lnTo>
                <a:lnTo>
                  <a:pt x="13286" y="11023"/>
                </a:lnTo>
                <a:lnTo>
                  <a:pt x="13213" y="10950"/>
                </a:lnTo>
                <a:lnTo>
                  <a:pt x="13116" y="10901"/>
                </a:lnTo>
                <a:lnTo>
                  <a:pt x="13457" y="10901"/>
                </a:lnTo>
                <a:lnTo>
                  <a:pt x="13603" y="10877"/>
                </a:lnTo>
                <a:lnTo>
                  <a:pt x="13676" y="10853"/>
                </a:lnTo>
                <a:lnTo>
                  <a:pt x="13724" y="10804"/>
                </a:lnTo>
                <a:lnTo>
                  <a:pt x="13773" y="10731"/>
                </a:lnTo>
                <a:lnTo>
                  <a:pt x="13773" y="10658"/>
                </a:lnTo>
                <a:lnTo>
                  <a:pt x="13773" y="10609"/>
                </a:lnTo>
                <a:lnTo>
                  <a:pt x="13724" y="10536"/>
                </a:lnTo>
                <a:lnTo>
                  <a:pt x="13676" y="10488"/>
                </a:lnTo>
                <a:lnTo>
                  <a:pt x="13627" y="10463"/>
                </a:lnTo>
                <a:lnTo>
                  <a:pt x="13481" y="10439"/>
                </a:lnTo>
                <a:lnTo>
                  <a:pt x="13019" y="10439"/>
                </a:lnTo>
                <a:lnTo>
                  <a:pt x="12824" y="10463"/>
                </a:lnTo>
                <a:lnTo>
                  <a:pt x="12556" y="9831"/>
                </a:lnTo>
                <a:lnTo>
                  <a:pt x="12410" y="9417"/>
                </a:lnTo>
                <a:lnTo>
                  <a:pt x="12848" y="9441"/>
                </a:lnTo>
                <a:lnTo>
                  <a:pt x="13189" y="9417"/>
                </a:lnTo>
                <a:lnTo>
                  <a:pt x="13554" y="9417"/>
                </a:lnTo>
                <a:lnTo>
                  <a:pt x="13895" y="9368"/>
                </a:lnTo>
                <a:lnTo>
                  <a:pt x="14211" y="9295"/>
                </a:lnTo>
                <a:lnTo>
                  <a:pt x="14552" y="9222"/>
                </a:lnTo>
                <a:lnTo>
                  <a:pt x="14868" y="9125"/>
                </a:lnTo>
                <a:lnTo>
                  <a:pt x="15184" y="9003"/>
                </a:lnTo>
                <a:lnTo>
                  <a:pt x="15476" y="8882"/>
                </a:lnTo>
                <a:lnTo>
                  <a:pt x="15768" y="8736"/>
                </a:lnTo>
                <a:lnTo>
                  <a:pt x="16036" y="8565"/>
                </a:lnTo>
                <a:lnTo>
                  <a:pt x="16304" y="8371"/>
                </a:lnTo>
                <a:lnTo>
                  <a:pt x="16571" y="8152"/>
                </a:lnTo>
                <a:lnTo>
                  <a:pt x="16790" y="7933"/>
                </a:lnTo>
                <a:lnTo>
                  <a:pt x="17034" y="7689"/>
                </a:lnTo>
                <a:lnTo>
                  <a:pt x="17228" y="7422"/>
                </a:lnTo>
                <a:lnTo>
                  <a:pt x="17423" y="7154"/>
                </a:lnTo>
                <a:lnTo>
                  <a:pt x="17545" y="7105"/>
                </a:lnTo>
                <a:lnTo>
                  <a:pt x="17666" y="7057"/>
                </a:lnTo>
                <a:lnTo>
                  <a:pt x="17691" y="7008"/>
                </a:lnTo>
                <a:lnTo>
                  <a:pt x="17691" y="6959"/>
                </a:lnTo>
                <a:lnTo>
                  <a:pt x="17666" y="6911"/>
                </a:lnTo>
                <a:lnTo>
                  <a:pt x="17642" y="6862"/>
                </a:lnTo>
                <a:lnTo>
                  <a:pt x="17593" y="6862"/>
                </a:lnTo>
                <a:lnTo>
                  <a:pt x="17739" y="6619"/>
                </a:lnTo>
                <a:lnTo>
                  <a:pt x="17837" y="6351"/>
                </a:lnTo>
                <a:lnTo>
                  <a:pt x="18007" y="5937"/>
                </a:lnTo>
                <a:lnTo>
                  <a:pt x="18129" y="5524"/>
                </a:lnTo>
                <a:lnTo>
                  <a:pt x="18226" y="5086"/>
                </a:lnTo>
                <a:lnTo>
                  <a:pt x="18323" y="4672"/>
                </a:lnTo>
                <a:lnTo>
                  <a:pt x="18396" y="4234"/>
                </a:lnTo>
                <a:lnTo>
                  <a:pt x="18445" y="3796"/>
                </a:lnTo>
                <a:lnTo>
                  <a:pt x="18518" y="2920"/>
                </a:lnTo>
                <a:lnTo>
                  <a:pt x="18542" y="2653"/>
                </a:lnTo>
                <a:lnTo>
                  <a:pt x="18786" y="2774"/>
                </a:lnTo>
                <a:lnTo>
                  <a:pt x="19029" y="2872"/>
                </a:lnTo>
                <a:lnTo>
                  <a:pt x="19150" y="2896"/>
                </a:lnTo>
                <a:lnTo>
                  <a:pt x="19223" y="2872"/>
                </a:lnTo>
                <a:lnTo>
                  <a:pt x="19296" y="2799"/>
                </a:lnTo>
                <a:lnTo>
                  <a:pt x="19345" y="2726"/>
                </a:lnTo>
                <a:lnTo>
                  <a:pt x="19369" y="2628"/>
                </a:lnTo>
                <a:lnTo>
                  <a:pt x="19369" y="2531"/>
                </a:lnTo>
                <a:lnTo>
                  <a:pt x="19321" y="2434"/>
                </a:lnTo>
                <a:lnTo>
                  <a:pt x="19248" y="2361"/>
                </a:lnTo>
                <a:lnTo>
                  <a:pt x="19102" y="2288"/>
                </a:lnTo>
                <a:lnTo>
                  <a:pt x="18956" y="2215"/>
                </a:lnTo>
                <a:lnTo>
                  <a:pt x="18737" y="2117"/>
                </a:lnTo>
                <a:lnTo>
                  <a:pt x="18980" y="2020"/>
                </a:lnTo>
                <a:lnTo>
                  <a:pt x="19199" y="1947"/>
                </a:lnTo>
                <a:lnTo>
                  <a:pt x="19394" y="1874"/>
                </a:lnTo>
                <a:lnTo>
                  <a:pt x="19588" y="1801"/>
                </a:lnTo>
                <a:lnTo>
                  <a:pt x="19661" y="1728"/>
                </a:lnTo>
                <a:lnTo>
                  <a:pt x="19710" y="1655"/>
                </a:lnTo>
                <a:lnTo>
                  <a:pt x="19734" y="1582"/>
                </a:lnTo>
                <a:lnTo>
                  <a:pt x="19686" y="1460"/>
                </a:lnTo>
                <a:lnTo>
                  <a:pt x="19637" y="1387"/>
                </a:lnTo>
                <a:lnTo>
                  <a:pt x="19540" y="1339"/>
                </a:lnTo>
                <a:lnTo>
                  <a:pt x="19442" y="1314"/>
                </a:lnTo>
                <a:lnTo>
                  <a:pt x="19321" y="1314"/>
                </a:lnTo>
                <a:lnTo>
                  <a:pt x="19102" y="1363"/>
                </a:lnTo>
                <a:lnTo>
                  <a:pt x="18883" y="1436"/>
                </a:lnTo>
                <a:lnTo>
                  <a:pt x="18688" y="1509"/>
                </a:lnTo>
                <a:lnTo>
                  <a:pt x="18494" y="1606"/>
                </a:lnTo>
                <a:lnTo>
                  <a:pt x="18445" y="1412"/>
                </a:lnTo>
                <a:lnTo>
                  <a:pt x="18396" y="1217"/>
                </a:lnTo>
                <a:lnTo>
                  <a:pt x="18323" y="1022"/>
                </a:lnTo>
                <a:lnTo>
                  <a:pt x="18202" y="852"/>
                </a:lnTo>
                <a:lnTo>
                  <a:pt x="18080" y="682"/>
                </a:lnTo>
                <a:lnTo>
                  <a:pt x="17934" y="511"/>
                </a:lnTo>
                <a:lnTo>
                  <a:pt x="17764" y="390"/>
                </a:lnTo>
                <a:lnTo>
                  <a:pt x="17545" y="268"/>
                </a:lnTo>
                <a:lnTo>
                  <a:pt x="17228" y="122"/>
                </a:lnTo>
                <a:lnTo>
                  <a:pt x="16888" y="25"/>
                </a:lnTo>
                <a:lnTo>
                  <a:pt x="16523" y="0"/>
                </a:lnTo>
                <a:close/>
              </a:path>
            </a:pathLst>
          </a:custGeom>
          <a:solidFill>
            <a:srgbClr val="49413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919160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0F81260-2940-9B1E-DA97-45EAD288DB32}"/>
              </a:ext>
            </a:extLst>
          </p:cNvPr>
          <p:cNvSpPr txBox="1"/>
          <p:nvPr/>
        </p:nvSpPr>
        <p:spPr>
          <a:xfrm>
            <a:off x="2388411" y="590610"/>
            <a:ext cx="387949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spcBef>
                <a:spcPct val="0"/>
              </a:spcBef>
              <a:buNone/>
            </a:pPr>
            <a:r>
              <a:rPr lang="fa-IR" altLang="en-US" sz="2800" b="1" dirty="0">
                <a:solidFill>
                  <a:srgbClr val="49413E"/>
                </a:solidFill>
                <a:latin typeface="Damavand ExtraBold" panose="00000900000000000000" pitchFamily="2" charset="-78"/>
                <a:cs typeface="B Zar" panose="00000400000000000000" pitchFamily="2" charset="-78"/>
              </a:rPr>
              <a:t>تیتر عنوان موضوع را بنویسید</a:t>
            </a:r>
          </a:p>
        </p:txBody>
      </p:sp>
      <p:grpSp>
        <p:nvGrpSpPr>
          <p:cNvPr id="4" name="Grupo 334">
            <a:extLst>
              <a:ext uri="{FF2B5EF4-FFF2-40B4-BE49-F238E27FC236}">
                <a16:creationId xmlns:a16="http://schemas.microsoft.com/office/drawing/2014/main" id="{3757186B-94D4-33EF-1DD3-EA581319B7A5}"/>
              </a:ext>
            </a:extLst>
          </p:cNvPr>
          <p:cNvGrpSpPr/>
          <p:nvPr/>
        </p:nvGrpSpPr>
        <p:grpSpPr>
          <a:xfrm>
            <a:off x="6866621" y="3198556"/>
            <a:ext cx="3154362" cy="3360994"/>
            <a:chOff x="6853238" y="2843212"/>
            <a:chExt cx="1914524" cy="2039938"/>
          </a:xfrm>
        </p:grpSpPr>
        <p:grpSp>
          <p:nvGrpSpPr>
            <p:cNvPr id="5" name="Group 205">
              <a:extLst>
                <a:ext uri="{FF2B5EF4-FFF2-40B4-BE49-F238E27FC236}">
                  <a16:creationId xmlns:a16="http://schemas.microsoft.com/office/drawing/2014/main" id="{7EC87DA2-1135-11B6-A425-1ACA4B8F0313}"/>
                </a:ext>
              </a:extLst>
            </p:cNvPr>
            <p:cNvGrpSpPr/>
            <p:nvPr/>
          </p:nvGrpSpPr>
          <p:grpSpPr>
            <a:xfrm>
              <a:off x="6853238" y="2843212"/>
              <a:ext cx="1914524" cy="2039938"/>
              <a:chOff x="4317" y="1791"/>
              <a:chExt cx="1206" cy="1285"/>
            </a:xfrm>
          </p:grpSpPr>
          <p:sp>
            <p:nvSpPr>
              <p:cNvPr id="133" name="Freeform 5">
                <a:extLst>
                  <a:ext uri="{FF2B5EF4-FFF2-40B4-BE49-F238E27FC236}">
                    <a16:creationId xmlns:a16="http://schemas.microsoft.com/office/drawing/2014/main" id="{91BD3130-034C-0E09-8ED6-DC5F983D114C}"/>
                  </a:ext>
                </a:extLst>
              </p:cNvPr>
              <p:cNvSpPr/>
              <p:nvPr/>
            </p:nvSpPr>
            <p:spPr bwMode="auto">
              <a:xfrm>
                <a:off x="4652" y="1791"/>
                <a:ext cx="830" cy="965"/>
              </a:xfrm>
              <a:custGeom>
                <a:avLst/>
                <a:gdLst>
                  <a:gd name="T0" fmla="*/ 5 w 389"/>
                  <a:gd name="T1" fmla="*/ 24 h 452"/>
                  <a:gd name="T2" fmla="*/ 83 w 389"/>
                  <a:gd name="T3" fmla="*/ 4 h 452"/>
                  <a:gd name="T4" fmla="*/ 177 w 389"/>
                  <a:gd name="T5" fmla="*/ 12 h 452"/>
                  <a:gd name="T6" fmla="*/ 180 w 389"/>
                  <a:gd name="T7" fmla="*/ 19 h 452"/>
                  <a:gd name="T8" fmla="*/ 177 w 389"/>
                  <a:gd name="T9" fmla="*/ 24 h 452"/>
                  <a:gd name="T10" fmla="*/ 168 w 389"/>
                  <a:gd name="T11" fmla="*/ 25 h 452"/>
                  <a:gd name="T12" fmla="*/ 167 w 389"/>
                  <a:gd name="T13" fmla="*/ 25 h 452"/>
                  <a:gd name="T14" fmla="*/ 168 w 389"/>
                  <a:gd name="T15" fmla="*/ 25 h 452"/>
                  <a:gd name="T16" fmla="*/ 191 w 389"/>
                  <a:gd name="T17" fmla="*/ 32 h 452"/>
                  <a:gd name="T18" fmla="*/ 195 w 389"/>
                  <a:gd name="T19" fmla="*/ 36 h 452"/>
                  <a:gd name="T20" fmla="*/ 194 w 389"/>
                  <a:gd name="T21" fmla="*/ 47 h 452"/>
                  <a:gd name="T22" fmla="*/ 189 w 389"/>
                  <a:gd name="T23" fmla="*/ 49 h 452"/>
                  <a:gd name="T24" fmla="*/ 217 w 389"/>
                  <a:gd name="T25" fmla="*/ 73 h 452"/>
                  <a:gd name="T26" fmla="*/ 231 w 389"/>
                  <a:gd name="T27" fmla="*/ 83 h 452"/>
                  <a:gd name="T28" fmla="*/ 232 w 389"/>
                  <a:gd name="T29" fmla="*/ 91 h 452"/>
                  <a:gd name="T30" fmla="*/ 229 w 389"/>
                  <a:gd name="T31" fmla="*/ 96 h 452"/>
                  <a:gd name="T32" fmla="*/ 214 w 389"/>
                  <a:gd name="T33" fmla="*/ 100 h 452"/>
                  <a:gd name="T34" fmla="*/ 211 w 389"/>
                  <a:gd name="T35" fmla="*/ 101 h 452"/>
                  <a:gd name="T36" fmla="*/ 218 w 389"/>
                  <a:gd name="T37" fmla="*/ 110 h 452"/>
                  <a:gd name="T38" fmla="*/ 228 w 389"/>
                  <a:gd name="T39" fmla="*/ 117 h 452"/>
                  <a:gd name="T40" fmla="*/ 236 w 389"/>
                  <a:gd name="T41" fmla="*/ 129 h 452"/>
                  <a:gd name="T42" fmla="*/ 246 w 389"/>
                  <a:gd name="T43" fmla="*/ 179 h 452"/>
                  <a:gd name="T44" fmla="*/ 252 w 389"/>
                  <a:gd name="T45" fmla="*/ 198 h 452"/>
                  <a:gd name="T46" fmla="*/ 258 w 389"/>
                  <a:gd name="T47" fmla="*/ 220 h 452"/>
                  <a:gd name="T48" fmla="*/ 280 w 389"/>
                  <a:gd name="T49" fmla="*/ 278 h 452"/>
                  <a:gd name="T50" fmla="*/ 290 w 389"/>
                  <a:gd name="T51" fmla="*/ 306 h 452"/>
                  <a:gd name="T52" fmla="*/ 280 w 389"/>
                  <a:gd name="T53" fmla="*/ 318 h 452"/>
                  <a:gd name="T54" fmla="*/ 289 w 389"/>
                  <a:gd name="T55" fmla="*/ 309 h 452"/>
                  <a:gd name="T56" fmla="*/ 295 w 389"/>
                  <a:gd name="T57" fmla="*/ 308 h 452"/>
                  <a:gd name="T58" fmla="*/ 316 w 389"/>
                  <a:gd name="T59" fmla="*/ 343 h 452"/>
                  <a:gd name="T60" fmla="*/ 317 w 389"/>
                  <a:gd name="T61" fmla="*/ 363 h 452"/>
                  <a:gd name="T62" fmla="*/ 316 w 389"/>
                  <a:gd name="T63" fmla="*/ 366 h 452"/>
                  <a:gd name="T64" fmla="*/ 318 w 389"/>
                  <a:gd name="T65" fmla="*/ 361 h 452"/>
                  <a:gd name="T66" fmla="*/ 325 w 389"/>
                  <a:gd name="T67" fmla="*/ 358 h 452"/>
                  <a:gd name="T68" fmla="*/ 331 w 389"/>
                  <a:gd name="T69" fmla="*/ 377 h 452"/>
                  <a:gd name="T70" fmla="*/ 334 w 389"/>
                  <a:gd name="T71" fmla="*/ 381 h 452"/>
                  <a:gd name="T72" fmla="*/ 340 w 389"/>
                  <a:gd name="T73" fmla="*/ 388 h 452"/>
                  <a:gd name="T74" fmla="*/ 343 w 389"/>
                  <a:gd name="T75" fmla="*/ 392 h 452"/>
                  <a:gd name="T76" fmla="*/ 345 w 389"/>
                  <a:gd name="T77" fmla="*/ 403 h 452"/>
                  <a:gd name="T78" fmla="*/ 362 w 389"/>
                  <a:gd name="T79" fmla="*/ 425 h 452"/>
                  <a:gd name="T80" fmla="*/ 389 w 389"/>
                  <a:gd name="T81" fmla="*/ 452 h 452"/>
                  <a:gd name="T82" fmla="*/ 336 w 389"/>
                  <a:gd name="T83" fmla="*/ 418 h 452"/>
                  <a:gd name="T84" fmla="*/ 315 w 389"/>
                  <a:gd name="T85" fmla="*/ 405 h 452"/>
                  <a:gd name="T86" fmla="*/ 311 w 389"/>
                  <a:gd name="T87" fmla="*/ 401 h 452"/>
                  <a:gd name="T88" fmla="*/ 263 w 389"/>
                  <a:gd name="T89" fmla="*/ 337 h 452"/>
                  <a:gd name="T90" fmla="*/ 231 w 389"/>
                  <a:gd name="T91" fmla="*/ 332 h 452"/>
                  <a:gd name="T92" fmla="*/ 213 w 389"/>
                  <a:gd name="T93" fmla="*/ 332 h 452"/>
                  <a:gd name="T94" fmla="*/ 192 w 389"/>
                  <a:gd name="T95" fmla="*/ 301 h 452"/>
                  <a:gd name="T96" fmla="*/ 187 w 389"/>
                  <a:gd name="T97" fmla="*/ 271 h 452"/>
                  <a:gd name="T98" fmla="*/ 199 w 389"/>
                  <a:gd name="T99" fmla="*/ 252 h 452"/>
                  <a:gd name="T100" fmla="*/ 198 w 389"/>
                  <a:gd name="T101" fmla="*/ 234 h 452"/>
                  <a:gd name="T102" fmla="*/ 203 w 389"/>
                  <a:gd name="T103" fmla="*/ 225 h 452"/>
                  <a:gd name="T104" fmla="*/ 207 w 389"/>
                  <a:gd name="T105" fmla="*/ 222 h 452"/>
                  <a:gd name="T106" fmla="*/ 210 w 389"/>
                  <a:gd name="T107" fmla="*/ 198 h 452"/>
                  <a:gd name="T108" fmla="*/ 206 w 389"/>
                  <a:gd name="T109" fmla="*/ 182 h 452"/>
                  <a:gd name="T110" fmla="*/ 199 w 389"/>
                  <a:gd name="T111" fmla="*/ 155 h 452"/>
                  <a:gd name="T112" fmla="*/ 201 w 389"/>
                  <a:gd name="T113" fmla="*/ 126 h 452"/>
                  <a:gd name="T114" fmla="*/ 156 w 389"/>
                  <a:gd name="T115" fmla="*/ 45 h 452"/>
                  <a:gd name="T116" fmla="*/ 32 w 389"/>
                  <a:gd name="T117" fmla="*/ 43 h 452"/>
                  <a:gd name="T118" fmla="*/ 16 w 389"/>
                  <a:gd name="T119" fmla="*/ 53 h 452"/>
                  <a:gd name="T120" fmla="*/ 7 w 389"/>
                  <a:gd name="T121" fmla="*/ 53 h 452"/>
                  <a:gd name="T122" fmla="*/ 6 w 389"/>
                  <a:gd name="T123" fmla="*/ 39 h 452"/>
                  <a:gd name="T124" fmla="*/ 5 w 389"/>
                  <a:gd name="T125" fmla="*/ 24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89" h="452">
                    <a:moveTo>
                      <a:pt x="5" y="24"/>
                    </a:moveTo>
                    <a:cubicBezTo>
                      <a:pt x="29" y="11"/>
                      <a:pt x="55" y="5"/>
                      <a:pt x="83" y="4"/>
                    </a:cubicBezTo>
                    <a:cubicBezTo>
                      <a:pt x="114" y="4"/>
                      <a:pt x="146" y="0"/>
                      <a:pt x="177" y="12"/>
                    </a:cubicBezTo>
                    <a:cubicBezTo>
                      <a:pt x="179" y="14"/>
                      <a:pt x="180" y="16"/>
                      <a:pt x="180" y="19"/>
                    </a:cubicBezTo>
                    <a:cubicBezTo>
                      <a:pt x="179" y="21"/>
                      <a:pt x="178" y="23"/>
                      <a:pt x="177" y="24"/>
                    </a:cubicBezTo>
                    <a:cubicBezTo>
                      <a:pt x="174" y="26"/>
                      <a:pt x="171" y="26"/>
                      <a:pt x="168" y="25"/>
                    </a:cubicBezTo>
                    <a:cubicBezTo>
                      <a:pt x="168" y="25"/>
                      <a:pt x="167" y="25"/>
                      <a:pt x="167" y="25"/>
                    </a:cubicBezTo>
                    <a:cubicBezTo>
                      <a:pt x="167" y="25"/>
                      <a:pt x="168" y="25"/>
                      <a:pt x="168" y="25"/>
                    </a:cubicBezTo>
                    <a:cubicBezTo>
                      <a:pt x="176" y="28"/>
                      <a:pt x="184" y="29"/>
                      <a:pt x="191" y="32"/>
                    </a:cubicBezTo>
                    <a:cubicBezTo>
                      <a:pt x="193" y="33"/>
                      <a:pt x="194" y="34"/>
                      <a:pt x="195" y="36"/>
                    </a:cubicBezTo>
                    <a:cubicBezTo>
                      <a:pt x="196" y="40"/>
                      <a:pt x="196" y="43"/>
                      <a:pt x="194" y="47"/>
                    </a:cubicBezTo>
                    <a:cubicBezTo>
                      <a:pt x="193" y="49"/>
                      <a:pt x="188" y="48"/>
                      <a:pt x="189" y="49"/>
                    </a:cubicBezTo>
                    <a:cubicBezTo>
                      <a:pt x="197" y="58"/>
                      <a:pt x="204" y="69"/>
                      <a:pt x="217" y="73"/>
                    </a:cubicBezTo>
                    <a:cubicBezTo>
                      <a:pt x="223" y="75"/>
                      <a:pt x="228" y="77"/>
                      <a:pt x="231" y="83"/>
                    </a:cubicBezTo>
                    <a:cubicBezTo>
                      <a:pt x="232" y="85"/>
                      <a:pt x="232" y="88"/>
                      <a:pt x="232" y="91"/>
                    </a:cubicBezTo>
                    <a:cubicBezTo>
                      <a:pt x="231" y="93"/>
                      <a:pt x="231" y="94"/>
                      <a:pt x="229" y="96"/>
                    </a:cubicBezTo>
                    <a:cubicBezTo>
                      <a:pt x="224" y="96"/>
                      <a:pt x="218" y="96"/>
                      <a:pt x="214" y="100"/>
                    </a:cubicBezTo>
                    <a:cubicBezTo>
                      <a:pt x="213" y="100"/>
                      <a:pt x="211" y="97"/>
                      <a:pt x="211" y="101"/>
                    </a:cubicBezTo>
                    <a:cubicBezTo>
                      <a:pt x="214" y="104"/>
                      <a:pt x="216" y="107"/>
                      <a:pt x="218" y="110"/>
                    </a:cubicBezTo>
                    <a:cubicBezTo>
                      <a:pt x="219" y="115"/>
                      <a:pt x="224" y="116"/>
                      <a:pt x="228" y="117"/>
                    </a:cubicBezTo>
                    <a:cubicBezTo>
                      <a:pt x="232" y="120"/>
                      <a:pt x="235" y="124"/>
                      <a:pt x="236" y="129"/>
                    </a:cubicBezTo>
                    <a:cubicBezTo>
                      <a:pt x="239" y="145"/>
                      <a:pt x="242" y="162"/>
                      <a:pt x="246" y="179"/>
                    </a:cubicBezTo>
                    <a:cubicBezTo>
                      <a:pt x="247" y="185"/>
                      <a:pt x="250" y="192"/>
                      <a:pt x="252" y="198"/>
                    </a:cubicBezTo>
                    <a:cubicBezTo>
                      <a:pt x="255" y="205"/>
                      <a:pt x="257" y="212"/>
                      <a:pt x="258" y="220"/>
                    </a:cubicBezTo>
                    <a:cubicBezTo>
                      <a:pt x="265" y="240"/>
                      <a:pt x="263" y="262"/>
                      <a:pt x="280" y="278"/>
                    </a:cubicBezTo>
                    <a:cubicBezTo>
                      <a:pt x="285" y="287"/>
                      <a:pt x="292" y="295"/>
                      <a:pt x="290" y="306"/>
                    </a:cubicBezTo>
                    <a:cubicBezTo>
                      <a:pt x="286" y="310"/>
                      <a:pt x="284" y="314"/>
                      <a:pt x="280" y="318"/>
                    </a:cubicBezTo>
                    <a:cubicBezTo>
                      <a:pt x="284" y="316"/>
                      <a:pt x="285" y="311"/>
                      <a:pt x="289" y="309"/>
                    </a:cubicBezTo>
                    <a:cubicBezTo>
                      <a:pt x="291" y="308"/>
                      <a:pt x="293" y="308"/>
                      <a:pt x="295" y="308"/>
                    </a:cubicBezTo>
                    <a:cubicBezTo>
                      <a:pt x="311" y="315"/>
                      <a:pt x="311" y="330"/>
                      <a:pt x="316" y="343"/>
                    </a:cubicBezTo>
                    <a:cubicBezTo>
                      <a:pt x="318" y="350"/>
                      <a:pt x="317" y="356"/>
                      <a:pt x="317" y="363"/>
                    </a:cubicBezTo>
                    <a:cubicBezTo>
                      <a:pt x="317" y="364"/>
                      <a:pt x="317" y="365"/>
                      <a:pt x="316" y="366"/>
                    </a:cubicBezTo>
                    <a:cubicBezTo>
                      <a:pt x="318" y="365"/>
                      <a:pt x="318" y="363"/>
                      <a:pt x="318" y="361"/>
                    </a:cubicBezTo>
                    <a:cubicBezTo>
                      <a:pt x="320" y="359"/>
                      <a:pt x="322" y="357"/>
                      <a:pt x="325" y="358"/>
                    </a:cubicBezTo>
                    <a:cubicBezTo>
                      <a:pt x="331" y="363"/>
                      <a:pt x="328" y="371"/>
                      <a:pt x="331" y="377"/>
                    </a:cubicBezTo>
                    <a:cubicBezTo>
                      <a:pt x="332" y="378"/>
                      <a:pt x="333" y="380"/>
                      <a:pt x="334" y="381"/>
                    </a:cubicBezTo>
                    <a:cubicBezTo>
                      <a:pt x="336" y="383"/>
                      <a:pt x="338" y="386"/>
                      <a:pt x="340" y="388"/>
                    </a:cubicBezTo>
                    <a:cubicBezTo>
                      <a:pt x="341" y="389"/>
                      <a:pt x="342" y="390"/>
                      <a:pt x="343" y="392"/>
                    </a:cubicBezTo>
                    <a:cubicBezTo>
                      <a:pt x="345" y="395"/>
                      <a:pt x="348" y="399"/>
                      <a:pt x="345" y="403"/>
                    </a:cubicBezTo>
                    <a:cubicBezTo>
                      <a:pt x="345" y="415"/>
                      <a:pt x="353" y="420"/>
                      <a:pt x="362" y="425"/>
                    </a:cubicBezTo>
                    <a:cubicBezTo>
                      <a:pt x="374" y="430"/>
                      <a:pt x="385" y="437"/>
                      <a:pt x="389" y="452"/>
                    </a:cubicBezTo>
                    <a:cubicBezTo>
                      <a:pt x="367" y="448"/>
                      <a:pt x="351" y="433"/>
                      <a:pt x="336" y="418"/>
                    </a:cubicBezTo>
                    <a:cubicBezTo>
                      <a:pt x="330" y="412"/>
                      <a:pt x="325" y="405"/>
                      <a:pt x="315" y="405"/>
                    </a:cubicBezTo>
                    <a:cubicBezTo>
                      <a:pt x="313" y="404"/>
                      <a:pt x="312" y="403"/>
                      <a:pt x="311" y="401"/>
                    </a:cubicBezTo>
                    <a:cubicBezTo>
                      <a:pt x="305" y="372"/>
                      <a:pt x="282" y="357"/>
                      <a:pt x="263" y="337"/>
                    </a:cubicBezTo>
                    <a:cubicBezTo>
                      <a:pt x="254" y="325"/>
                      <a:pt x="243" y="327"/>
                      <a:pt x="231" y="332"/>
                    </a:cubicBezTo>
                    <a:cubicBezTo>
                      <a:pt x="225" y="322"/>
                      <a:pt x="219" y="336"/>
                      <a:pt x="213" y="332"/>
                    </a:cubicBezTo>
                    <a:cubicBezTo>
                      <a:pt x="200" y="326"/>
                      <a:pt x="206" y="307"/>
                      <a:pt x="192" y="301"/>
                    </a:cubicBezTo>
                    <a:cubicBezTo>
                      <a:pt x="183" y="292"/>
                      <a:pt x="185" y="282"/>
                      <a:pt x="187" y="271"/>
                    </a:cubicBezTo>
                    <a:cubicBezTo>
                      <a:pt x="193" y="266"/>
                      <a:pt x="197" y="259"/>
                      <a:pt x="199" y="252"/>
                    </a:cubicBezTo>
                    <a:cubicBezTo>
                      <a:pt x="205" y="246"/>
                      <a:pt x="199" y="240"/>
                      <a:pt x="198" y="234"/>
                    </a:cubicBezTo>
                    <a:cubicBezTo>
                      <a:pt x="198" y="230"/>
                      <a:pt x="199" y="227"/>
                      <a:pt x="203" y="225"/>
                    </a:cubicBezTo>
                    <a:cubicBezTo>
                      <a:pt x="204" y="224"/>
                      <a:pt x="206" y="223"/>
                      <a:pt x="207" y="222"/>
                    </a:cubicBezTo>
                    <a:cubicBezTo>
                      <a:pt x="222" y="215"/>
                      <a:pt x="210" y="206"/>
                      <a:pt x="210" y="198"/>
                    </a:cubicBezTo>
                    <a:cubicBezTo>
                      <a:pt x="208" y="193"/>
                      <a:pt x="207" y="187"/>
                      <a:pt x="206" y="182"/>
                    </a:cubicBezTo>
                    <a:cubicBezTo>
                      <a:pt x="204" y="173"/>
                      <a:pt x="199" y="164"/>
                      <a:pt x="199" y="155"/>
                    </a:cubicBezTo>
                    <a:cubicBezTo>
                      <a:pt x="205" y="145"/>
                      <a:pt x="204" y="136"/>
                      <a:pt x="201" y="126"/>
                    </a:cubicBezTo>
                    <a:cubicBezTo>
                      <a:pt x="194" y="94"/>
                      <a:pt x="185" y="65"/>
                      <a:pt x="156" y="45"/>
                    </a:cubicBezTo>
                    <a:cubicBezTo>
                      <a:pt x="115" y="17"/>
                      <a:pt x="74" y="22"/>
                      <a:pt x="32" y="43"/>
                    </a:cubicBezTo>
                    <a:cubicBezTo>
                      <a:pt x="27" y="46"/>
                      <a:pt x="22" y="51"/>
                      <a:pt x="16" y="53"/>
                    </a:cubicBezTo>
                    <a:cubicBezTo>
                      <a:pt x="13" y="54"/>
                      <a:pt x="10" y="54"/>
                      <a:pt x="7" y="53"/>
                    </a:cubicBezTo>
                    <a:cubicBezTo>
                      <a:pt x="0" y="49"/>
                      <a:pt x="6" y="44"/>
                      <a:pt x="6" y="39"/>
                    </a:cubicBezTo>
                    <a:cubicBezTo>
                      <a:pt x="6" y="34"/>
                      <a:pt x="3" y="29"/>
                      <a:pt x="5" y="24"/>
                    </a:cubicBezTo>
                    <a:close/>
                  </a:path>
                </a:pathLst>
              </a:custGeom>
              <a:solidFill>
                <a:srgbClr val="241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34" name="Freeform 6">
                <a:extLst>
                  <a:ext uri="{FF2B5EF4-FFF2-40B4-BE49-F238E27FC236}">
                    <a16:creationId xmlns:a16="http://schemas.microsoft.com/office/drawing/2014/main" id="{52401FAA-C8EB-4C81-0BEB-285EC45F3B6F}"/>
                  </a:ext>
                </a:extLst>
              </p:cNvPr>
              <p:cNvSpPr/>
              <p:nvPr/>
            </p:nvSpPr>
            <p:spPr bwMode="auto">
              <a:xfrm>
                <a:off x="4507" y="2613"/>
                <a:ext cx="222" cy="303"/>
              </a:xfrm>
              <a:custGeom>
                <a:avLst/>
                <a:gdLst>
                  <a:gd name="T0" fmla="*/ 29 w 104"/>
                  <a:gd name="T1" fmla="*/ 55 h 142"/>
                  <a:gd name="T2" fmla="*/ 29 w 104"/>
                  <a:gd name="T3" fmla="*/ 46 h 142"/>
                  <a:gd name="T4" fmla="*/ 41 w 104"/>
                  <a:gd name="T5" fmla="*/ 26 h 142"/>
                  <a:gd name="T6" fmla="*/ 45 w 104"/>
                  <a:gd name="T7" fmla="*/ 14 h 142"/>
                  <a:gd name="T8" fmla="*/ 54 w 104"/>
                  <a:gd name="T9" fmla="*/ 0 h 142"/>
                  <a:gd name="T10" fmla="*/ 68 w 104"/>
                  <a:gd name="T11" fmla="*/ 14 h 142"/>
                  <a:gd name="T12" fmla="*/ 103 w 104"/>
                  <a:gd name="T13" fmla="*/ 80 h 142"/>
                  <a:gd name="T14" fmla="*/ 104 w 104"/>
                  <a:gd name="T15" fmla="*/ 86 h 142"/>
                  <a:gd name="T16" fmla="*/ 52 w 104"/>
                  <a:gd name="T17" fmla="*/ 118 h 142"/>
                  <a:gd name="T18" fmla="*/ 51 w 104"/>
                  <a:gd name="T19" fmla="*/ 126 h 142"/>
                  <a:gd name="T20" fmla="*/ 44 w 104"/>
                  <a:gd name="T21" fmla="*/ 132 h 142"/>
                  <a:gd name="T22" fmla="*/ 8 w 104"/>
                  <a:gd name="T23" fmla="*/ 140 h 142"/>
                  <a:gd name="T24" fmla="*/ 1 w 104"/>
                  <a:gd name="T25" fmla="*/ 121 h 142"/>
                  <a:gd name="T26" fmla="*/ 5 w 104"/>
                  <a:gd name="T27" fmla="*/ 110 h 142"/>
                  <a:gd name="T28" fmla="*/ 8 w 104"/>
                  <a:gd name="T29" fmla="*/ 99 h 142"/>
                  <a:gd name="T30" fmla="*/ 19 w 104"/>
                  <a:gd name="T31" fmla="*/ 74 h 142"/>
                  <a:gd name="T32" fmla="*/ 29 w 104"/>
                  <a:gd name="T33" fmla="*/ 55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4" h="142">
                    <a:moveTo>
                      <a:pt x="29" y="55"/>
                    </a:moveTo>
                    <a:cubicBezTo>
                      <a:pt x="29" y="52"/>
                      <a:pt x="29" y="49"/>
                      <a:pt x="29" y="46"/>
                    </a:cubicBezTo>
                    <a:cubicBezTo>
                      <a:pt x="34" y="40"/>
                      <a:pt x="36" y="32"/>
                      <a:pt x="41" y="26"/>
                    </a:cubicBezTo>
                    <a:cubicBezTo>
                      <a:pt x="42" y="22"/>
                      <a:pt x="44" y="18"/>
                      <a:pt x="45" y="14"/>
                    </a:cubicBezTo>
                    <a:cubicBezTo>
                      <a:pt x="47" y="9"/>
                      <a:pt x="49" y="4"/>
                      <a:pt x="54" y="0"/>
                    </a:cubicBezTo>
                    <a:cubicBezTo>
                      <a:pt x="62" y="1"/>
                      <a:pt x="65" y="7"/>
                      <a:pt x="68" y="14"/>
                    </a:cubicBezTo>
                    <a:cubicBezTo>
                      <a:pt x="76" y="37"/>
                      <a:pt x="90" y="59"/>
                      <a:pt x="103" y="80"/>
                    </a:cubicBezTo>
                    <a:cubicBezTo>
                      <a:pt x="104" y="82"/>
                      <a:pt x="104" y="84"/>
                      <a:pt x="104" y="86"/>
                    </a:cubicBezTo>
                    <a:cubicBezTo>
                      <a:pt x="97" y="103"/>
                      <a:pt x="68" y="120"/>
                      <a:pt x="52" y="118"/>
                    </a:cubicBezTo>
                    <a:cubicBezTo>
                      <a:pt x="51" y="117"/>
                      <a:pt x="53" y="124"/>
                      <a:pt x="51" y="126"/>
                    </a:cubicBezTo>
                    <a:cubicBezTo>
                      <a:pt x="49" y="129"/>
                      <a:pt x="47" y="131"/>
                      <a:pt x="44" y="132"/>
                    </a:cubicBezTo>
                    <a:cubicBezTo>
                      <a:pt x="32" y="135"/>
                      <a:pt x="21" y="142"/>
                      <a:pt x="8" y="140"/>
                    </a:cubicBezTo>
                    <a:cubicBezTo>
                      <a:pt x="0" y="136"/>
                      <a:pt x="0" y="129"/>
                      <a:pt x="1" y="121"/>
                    </a:cubicBezTo>
                    <a:cubicBezTo>
                      <a:pt x="2" y="117"/>
                      <a:pt x="3" y="113"/>
                      <a:pt x="5" y="110"/>
                    </a:cubicBezTo>
                    <a:cubicBezTo>
                      <a:pt x="6" y="106"/>
                      <a:pt x="7" y="103"/>
                      <a:pt x="8" y="99"/>
                    </a:cubicBezTo>
                    <a:cubicBezTo>
                      <a:pt x="11" y="90"/>
                      <a:pt x="17" y="83"/>
                      <a:pt x="19" y="74"/>
                    </a:cubicBezTo>
                    <a:cubicBezTo>
                      <a:pt x="21" y="67"/>
                      <a:pt x="24" y="60"/>
                      <a:pt x="29" y="55"/>
                    </a:cubicBezTo>
                    <a:close/>
                  </a:path>
                </a:pathLst>
              </a:custGeom>
              <a:solidFill>
                <a:srgbClr val="FDF4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35" name="Freeform 7">
                <a:extLst>
                  <a:ext uri="{FF2B5EF4-FFF2-40B4-BE49-F238E27FC236}">
                    <a16:creationId xmlns:a16="http://schemas.microsoft.com/office/drawing/2014/main" id="{79188B3D-38DB-D19E-2FA3-745656B99E7A}"/>
                  </a:ext>
                </a:extLst>
              </p:cNvPr>
              <p:cNvSpPr/>
              <p:nvPr/>
            </p:nvSpPr>
            <p:spPr bwMode="auto">
              <a:xfrm>
                <a:off x="5269" y="2651"/>
                <a:ext cx="254" cy="229"/>
              </a:xfrm>
              <a:custGeom>
                <a:avLst/>
                <a:gdLst>
                  <a:gd name="T0" fmla="*/ 49 w 119"/>
                  <a:gd name="T1" fmla="*/ 11 h 107"/>
                  <a:gd name="T2" fmla="*/ 100 w 119"/>
                  <a:gd name="T3" fmla="*/ 49 h 107"/>
                  <a:gd name="T4" fmla="*/ 88 w 119"/>
                  <a:gd name="T5" fmla="*/ 96 h 107"/>
                  <a:gd name="T6" fmla="*/ 40 w 119"/>
                  <a:gd name="T7" fmla="*/ 107 h 107"/>
                  <a:gd name="T8" fmla="*/ 36 w 119"/>
                  <a:gd name="T9" fmla="*/ 100 h 107"/>
                  <a:gd name="T10" fmla="*/ 14 w 119"/>
                  <a:gd name="T11" fmla="*/ 58 h 107"/>
                  <a:gd name="T12" fmla="*/ 1 w 119"/>
                  <a:gd name="T13" fmla="*/ 45 h 107"/>
                  <a:gd name="T14" fmla="*/ 2 w 119"/>
                  <a:gd name="T15" fmla="*/ 36 h 107"/>
                  <a:gd name="T16" fmla="*/ 11 w 119"/>
                  <a:gd name="T17" fmla="*/ 21 h 107"/>
                  <a:gd name="T18" fmla="*/ 22 w 119"/>
                  <a:gd name="T19" fmla="*/ 0 h 107"/>
                  <a:gd name="T20" fmla="*/ 28 w 119"/>
                  <a:gd name="T21" fmla="*/ 0 h 107"/>
                  <a:gd name="T22" fmla="*/ 49 w 119"/>
                  <a:gd name="T23" fmla="*/ 1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9" h="107">
                    <a:moveTo>
                      <a:pt x="49" y="11"/>
                    </a:moveTo>
                    <a:cubicBezTo>
                      <a:pt x="63" y="29"/>
                      <a:pt x="83" y="36"/>
                      <a:pt x="100" y="49"/>
                    </a:cubicBezTo>
                    <a:cubicBezTo>
                      <a:pt x="119" y="69"/>
                      <a:pt x="114" y="87"/>
                      <a:pt x="88" y="96"/>
                    </a:cubicBezTo>
                    <a:cubicBezTo>
                      <a:pt x="72" y="101"/>
                      <a:pt x="55" y="100"/>
                      <a:pt x="40" y="107"/>
                    </a:cubicBezTo>
                    <a:cubicBezTo>
                      <a:pt x="38" y="105"/>
                      <a:pt x="36" y="103"/>
                      <a:pt x="36" y="100"/>
                    </a:cubicBezTo>
                    <a:cubicBezTo>
                      <a:pt x="39" y="82"/>
                      <a:pt x="31" y="68"/>
                      <a:pt x="14" y="58"/>
                    </a:cubicBezTo>
                    <a:cubicBezTo>
                      <a:pt x="8" y="56"/>
                      <a:pt x="3" y="51"/>
                      <a:pt x="1" y="45"/>
                    </a:cubicBezTo>
                    <a:cubicBezTo>
                      <a:pt x="0" y="42"/>
                      <a:pt x="0" y="39"/>
                      <a:pt x="2" y="36"/>
                    </a:cubicBezTo>
                    <a:cubicBezTo>
                      <a:pt x="5" y="31"/>
                      <a:pt x="10" y="27"/>
                      <a:pt x="11" y="21"/>
                    </a:cubicBezTo>
                    <a:cubicBezTo>
                      <a:pt x="15" y="14"/>
                      <a:pt x="15" y="5"/>
                      <a:pt x="22" y="0"/>
                    </a:cubicBezTo>
                    <a:cubicBezTo>
                      <a:pt x="24" y="0"/>
                      <a:pt x="26" y="0"/>
                      <a:pt x="28" y="0"/>
                    </a:cubicBezTo>
                    <a:cubicBezTo>
                      <a:pt x="37" y="0"/>
                      <a:pt x="41" y="9"/>
                      <a:pt x="49" y="11"/>
                    </a:cubicBezTo>
                    <a:close/>
                  </a:path>
                </a:pathLst>
              </a:custGeom>
              <a:solidFill>
                <a:srgbClr val="C2C1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36" name="Freeform 8">
                <a:extLst>
                  <a:ext uri="{FF2B5EF4-FFF2-40B4-BE49-F238E27FC236}">
                    <a16:creationId xmlns:a16="http://schemas.microsoft.com/office/drawing/2014/main" id="{EFD77B41-88ED-C5C4-7113-7B9E7B6AE48D}"/>
                  </a:ext>
                </a:extLst>
              </p:cNvPr>
              <p:cNvSpPr/>
              <p:nvPr/>
            </p:nvSpPr>
            <p:spPr bwMode="auto">
              <a:xfrm>
                <a:off x="4556" y="2436"/>
                <a:ext cx="218" cy="358"/>
              </a:xfrm>
              <a:custGeom>
                <a:avLst/>
                <a:gdLst>
                  <a:gd name="T0" fmla="*/ 78 w 102"/>
                  <a:gd name="T1" fmla="*/ 165 h 168"/>
                  <a:gd name="T2" fmla="*/ 40 w 102"/>
                  <a:gd name="T3" fmla="*/ 98 h 168"/>
                  <a:gd name="T4" fmla="*/ 30 w 102"/>
                  <a:gd name="T5" fmla="*/ 85 h 168"/>
                  <a:gd name="T6" fmla="*/ 30 w 102"/>
                  <a:gd name="T7" fmla="*/ 80 h 168"/>
                  <a:gd name="T8" fmla="*/ 14 w 102"/>
                  <a:gd name="T9" fmla="*/ 56 h 168"/>
                  <a:gd name="T10" fmla="*/ 5 w 102"/>
                  <a:gd name="T11" fmla="*/ 45 h 168"/>
                  <a:gd name="T12" fmla="*/ 2 w 102"/>
                  <a:gd name="T13" fmla="*/ 37 h 168"/>
                  <a:gd name="T14" fmla="*/ 3 w 102"/>
                  <a:gd name="T15" fmla="*/ 10 h 168"/>
                  <a:gd name="T16" fmla="*/ 12 w 102"/>
                  <a:gd name="T17" fmla="*/ 0 h 168"/>
                  <a:gd name="T18" fmla="*/ 31 w 102"/>
                  <a:gd name="T19" fmla="*/ 28 h 168"/>
                  <a:gd name="T20" fmla="*/ 35 w 102"/>
                  <a:gd name="T21" fmla="*/ 34 h 168"/>
                  <a:gd name="T22" fmla="*/ 44 w 102"/>
                  <a:gd name="T23" fmla="*/ 46 h 168"/>
                  <a:gd name="T24" fmla="*/ 45 w 102"/>
                  <a:gd name="T25" fmla="*/ 56 h 168"/>
                  <a:gd name="T26" fmla="*/ 49 w 102"/>
                  <a:gd name="T27" fmla="*/ 78 h 168"/>
                  <a:gd name="T28" fmla="*/ 58 w 102"/>
                  <a:gd name="T29" fmla="*/ 84 h 168"/>
                  <a:gd name="T30" fmla="*/ 60 w 102"/>
                  <a:gd name="T31" fmla="*/ 92 h 168"/>
                  <a:gd name="T32" fmla="*/ 59 w 102"/>
                  <a:gd name="T33" fmla="*/ 101 h 168"/>
                  <a:gd name="T34" fmla="*/ 62 w 102"/>
                  <a:gd name="T35" fmla="*/ 92 h 168"/>
                  <a:gd name="T36" fmla="*/ 70 w 102"/>
                  <a:gd name="T37" fmla="*/ 108 h 168"/>
                  <a:gd name="T38" fmla="*/ 74 w 102"/>
                  <a:gd name="T39" fmla="*/ 112 h 168"/>
                  <a:gd name="T40" fmla="*/ 88 w 102"/>
                  <a:gd name="T41" fmla="*/ 118 h 168"/>
                  <a:gd name="T42" fmla="*/ 100 w 102"/>
                  <a:gd name="T43" fmla="*/ 124 h 168"/>
                  <a:gd name="T44" fmla="*/ 101 w 102"/>
                  <a:gd name="T45" fmla="*/ 134 h 168"/>
                  <a:gd name="T46" fmla="*/ 97 w 102"/>
                  <a:gd name="T47" fmla="*/ 154 h 168"/>
                  <a:gd name="T48" fmla="*/ 96 w 102"/>
                  <a:gd name="T49" fmla="*/ 160 h 168"/>
                  <a:gd name="T50" fmla="*/ 78 w 102"/>
                  <a:gd name="T51" fmla="*/ 165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02" h="168">
                    <a:moveTo>
                      <a:pt x="78" y="165"/>
                    </a:moveTo>
                    <a:cubicBezTo>
                      <a:pt x="61" y="145"/>
                      <a:pt x="51" y="122"/>
                      <a:pt x="40" y="98"/>
                    </a:cubicBezTo>
                    <a:cubicBezTo>
                      <a:pt x="38" y="93"/>
                      <a:pt x="38" y="86"/>
                      <a:pt x="30" y="85"/>
                    </a:cubicBezTo>
                    <a:cubicBezTo>
                      <a:pt x="28" y="84"/>
                      <a:pt x="28" y="82"/>
                      <a:pt x="30" y="80"/>
                    </a:cubicBezTo>
                    <a:cubicBezTo>
                      <a:pt x="31" y="68"/>
                      <a:pt x="23" y="62"/>
                      <a:pt x="14" y="56"/>
                    </a:cubicBezTo>
                    <a:cubicBezTo>
                      <a:pt x="11" y="53"/>
                      <a:pt x="7" y="50"/>
                      <a:pt x="5" y="45"/>
                    </a:cubicBezTo>
                    <a:cubicBezTo>
                      <a:pt x="4" y="43"/>
                      <a:pt x="3" y="40"/>
                      <a:pt x="2" y="37"/>
                    </a:cubicBezTo>
                    <a:cubicBezTo>
                      <a:pt x="0" y="28"/>
                      <a:pt x="0" y="19"/>
                      <a:pt x="3" y="10"/>
                    </a:cubicBezTo>
                    <a:cubicBezTo>
                      <a:pt x="5" y="5"/>
                      <a:pt x="7" y="1"/>
                      <a:pt x="12" y="0"/>
                    </a:cubicBezTo>
                    <a:cubicBezTo>
                      <a:pt x="23" y="6"/>
                      <a:pt x="20" y="22"/>
                      <a:pt x="31" y="28"/>
                    </a:cubicBezTo>
                    <a:cubicBezTo>
                      <a:pt x="33" y="30"/>
                      <a:pt x="34" y="32"/>
                      <a:pt x="35" y="34"/>
                    </a:cubicBezTo>
                    <a:cubicBezTo>
                      <a:pt x="34" y="42"/>
                      <a:pt x="44" y="40"/>
                      <a:pt x="44" y="46"/>
                    </a:cubicBezTo>
                    <a:cubicBezTo>
                      <a:pt x="46" y="49"/>
                      <a:pt x="46" y="53"/>
                      <a:pt x="45" y="56"/>
                    </a:cubicBezTo>
                    <a:cubicBezTo>
                      <a:pt x="43" y="64"/>
                      <a:pt x="43" y="71"/>
                      <a:pt x="49" y="78"/>
                    </a:cubicBezTo>
                    <a:cubicBezTo>
                      <a:pt x="51" y="81"/>
                      <a:pt x="48" y="93"/>
                      <a:pt x="58" y="84"/>
                    </a:cubicBezTo>
                    <a:cubicBezTo>
                      <a:pt x="60" y="86"/>
                      <a:pt x="61" y="89"/>
                      <a:pt x="60" y="92"/>
                    </a:cubicBezTo>
                    <a:cubicBezTo>
                      <a:pt x="59" y="95"/>
                      <a:pt x="61" y="98"/>
                      <a:pt x="59" y="101"/>
                    </a:cubicBezTo>
                    <a:cubicBezTo>
                      <a:pt x="62" y="99"/>
                      <a:pt x="59" y="94"/>
                      <a:pt x="62" y="92"/>
                    </a:cubicBezTo>
                    <a:cubicBezTo>
                      <a:pt x="72" y="94"/>
                      <a:pt x="71" y="102"/>
                      <a:pt x="70" y="108"/>
                    </a:cubicBezTo>
                    <a:cubicBezTo>
                      <a:pt x="68" y="114"/>
                      <a:pt x="71" y="112"/>
                      <a:pt x="74" y="112"/>
                    </a:cubicBezTo>
                    <a:cubicBezTo>
                      <a:pt x="78" y="116"/>
                      <a:pt x="81" y="121"/>
                      <a:pt x="88" y="118"/>
                    </a:cubicBezTo>
                    <a:cubicBezTo>
                      <a:pt x="95" y="113"/>
                      <a:pt x="97" y="120"/>
                      <a:pt x="100" y="124"/>
                    </a:cubicBezTo>
                    <a:cubicBezTo>
                      <a:pt x="102" y="127"/>
                      <a:pt x="102" y="131"/>
                      <a:pt x="101" y="134"/>
                    </a:cubicBezTo>
                    <a:cubicBezTo>
                      <a:pt x="99" y="141"/>
                      <a:pt x="96" y="147"/>
                      <a:pt x="97" y="154"/>
                    </a:cubicBezTo>
                    <a:cubicBezTo>
                      <a:pt x="97" y="156"/>
                      <a:pt x="96" y="158"/>
                      <a:pt x="96" y="160"/>
                    </a:cubicBezTo>
                    <a:cubicBezTo>
                      <a:pt x="91" y="165"/>
                      <a:pt x="85" y="168"/>
                      <a:pt x="78" y="165"/>
                    </a:cubicBezTo>
                    <a:close/>
                  </a:path>
                </a:pathLst>
              </a:custGeom>
              <a:solidFill>
                <a:srgbClr val="2C2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37" name="Freeform 9">
                <a:extLst>
                  <a:ext uri="{FF2B5EF4-FFF2-40B4-BE49-F238E27FC236}">
                    <a16:creationId xmlns:a16="http://schemas.microsoft.com/office/drawing/2014/main" id="{363285EE-BD62-0E0A-B809-91292B004137}"/>
                  </a:ext>
                </a:extLst>
              </p:cNvPr>
              <p:cNvSpPr/>
              <p:nvPr/>
            </p:nvSpPr>
            <p:spPr bwMode="auto">
              <a:xfrm>
                <a:off x="4857" y="2905"/>
                <a:ext cx="297" cy="171"/>
              </a:xfrm>
              <a:custGeom>
                <a:avLst/>
                <a:gdLst>
                  <a:gd name="T0" fmla="*/ 136 w 139"/>
                  <a:gd name="T1" fmla="*/ 45 h 80"/>
                  <a:gd name="T2" fmla="*/ 66 w 139"/>
                  <a:gd name="T3" fmla="*/ 57 h 80"/>
                  <a:gd name="T4" fmla="*/ 11 w 139"/>
                  <a:gd name="T5" fmla="*/ 23 h 80"/>
                  <a:gd name="T6" fmla="*/ 6 w 139"/>
                  <a:gd name="T7" fmla="*/ 57 h 80"/>
                  <a:gd name="T8" fmla="*/ 3 w 139"/>
                  <a:gd name="T9" fmla="*/ 24 h 80"/>
                  <a:gd name="T10" fmla="*/ 1 w 139"/>
                  <a:gd name="T11" fmla="*/ 12 h 80"/>
                  <a:gd name="T12" fmla="*/ 3 w 139"/>
                  <a:gd name="T13" fmla="*/ 6 h 80"/>
                  <a:gd name="T14" fmla="*/ 21 w 139"/>
                  <a:gd name="T15" fmla="*/ 2 h 80"/>
                  <a:gd name="T16" fmla="*/ 31 w 139"/>
                  <a:gd name="T17" fmla="*/ 5 h 80"/>
                  <a:gd name="T18" fmla="*/ 49 w 139"/>
                  <a:gd name="T19" fmla="*/ 14 h 80"/>
                  <a:gd name="T20" fmla="*/ 58 w 139"/>
                  <a:gd name="T21" fmla="*/ 19 h 80"/>
                  <a:gd name="T22" fmla="*/ 85 w 139"/>
                  <a:gd name="T23" fmla="*/ 42 h 80"/>
                  <a:gd name="T24" fmla="*/ 89 w 139"/>
                  <a:gd name="T25" fmla="*/ 39 h 80"/>
                  <a:gd name="T26" fmla="*/ 112 w 139"/>
                  <a:gd name="T27" fmla="*/ 23 h 80"/>
                  <a:gd name="T28" fmla="*/ 117 w 139"/>
                  <a:gd name="T29" fmla="*/ 23 h 80"/>
                  <a:gd name="T30" fmla="*/ 133 w 139"/>
                  <a:gd name="T31" fmla="*/ 27 h 80"/>
                  <a:gd name="T32" fmla="*/ 136 w 139"/>
                  <a:gd name="T33" fmla="*/ 32 h 80"/>
                  <a:gd name="T34" fmla="*/ 136 w 139"/>
                  <a:gd name="T35" fmla="*/ 45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9" h="80">
                    <a:moveTo>
                      <a:pt x="136" y="45"/>
                    </a:moveTo>
                    <a:cubicBezTo>
                      <a:pt x="120" y="64"/>
                      <a:pt x="86" y="80"/>
                      <a:pt x="66" y="57"/>
                    </a:cubicBezTo>
                    <a:cubicBezTo>
                      <a:pt x="51" y="40"/>
                      <a:pt x="32" y="29"/>
                      <a:pt x="11" y="23"/>
                    </a:cubicBezTo>
                    <a:cubicBezTo>
                      <a:pt x="6" y="35"/>
                      <a:pt x="12" y="47"/>
                      <a:pt x="6" y="57"/>
                    </a:cubicBezTo>
                    <a:cubicBezTo>
                      <a:pt x="0" y="46"/>
                      <a:pt x="4" y="35"/>
                      <a:pt x="3" y="24"/>
                    </a:cubicBezTo>
                    <a:cubicBezTo>
                      <a:pt x="3" y="20"/>
                      <a:pt x="0" y="16"/>
                      <a:pt x="1" y="12"/>
                    </a:cubicBezTo>
                    <a:cubicBezTo>
                      <a:pt x="1" y="10"/>
                      <a:pt x="2" y="8"/>
                      <a:pt x="3" y="6"/>
                    </a:cubicBezTo>
                    <a:cubicBezTo>
                      <a:pt x="8" y="0"/>
                      <a:pt x="15" y="4"/>
                      <a:pt x="21" y="2"/>
                    </a:cubicBezTo>
                    <a:cubicBezTo>
                      <a:pt x="25" y="2"/>
                      <a:pt x="28" y="3"/>
                      <a:pt x="31" y="5"/>
                    </a:cubicBezTo>
                    <a:cubicBezTo>
                      <a:pt x="36" y="10"/>
                      <a:pt x="43" y="12"/>
                      <a:pt x="49" y="14"/>
                    </a:cubicBezTo>
                    <a:cubicBezTo>
                      <a:pt x="52" y="15"/>
                      <a:pt x="56" y="17"/>
                      <a:pt x="58" y="19"/>
                    </a:cubicBezTo>
                    <a:cubicBezTo>
                      <a:pt x="66" y="28"/>
                      <a:pt x="71" y="40"/>
                      <a:pt x="85" y="42"/>
                    </a:cubicBezTo>
                    <a:cubicBezTo>
                      <a:pt x="86" y="41"/>
                      <a:pt x="88" y="40"/>
                      <a:pt x="89" y="39"/>
                    </a:cubicBezTo>
                    <a:cubicBezTo>
                      <a:pt x="97" y="34"/>
                      <a:pt x="103" y="25"/>
                      <a:pt x="112" y="23"/>
                    </a:cubicBezTo>
                    <a:cubicBezTo>
                      <a:pt x="114" y="23"/>
                      <a:pt x="116" y="23"/>
                      <a:pt x="117" y="23"/>
                    </a:cubicBezTo>
                    <a:cubicBezTo>
                      <a:pt x="121" y="29"/>
                      <a:pt x="128" y="26"/>
                      <a:pt x="133" y="27"/>
                    </a:cubicBezTo>
                    <a:cubicBezTo>
                      <a:pt x="134" y="29"/>
                      <a:pt x="135" y="30"/>
                      <a:pt x="136" y="32"/>
                    </a:cubicBezTo>
                    <a:cubicBezTo>
                      <a:pt x="136" y="36"/>
                      <a:pt x="139" y="40"/>
                      <a:pt x="136" y="45"/>
                    </a:cubicBezTo>
                    <a:close/>
                  </a:path>
                </a:pathLst>
              </a:custGeom>
              <a:solidFill>
                <a:srgbClr val="C3C2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38" name="Freeform 10">
                <a:extLst>
                  <a:ext uri="{FF2B5EF4-FFF2-40B4-BE49-F238E27FC236}">
                    <a16:creationId xmlns:a16="http://schemas.microsoft.com/office/drawing/2014/main" id="{C2906FE6-EA18-797A-99AC-5F0227E83782}"/>
                  </a:ext>
                </a:extLst>
              </p:cNvPr>
              <p:cNvSpPr/>
              <p:nvPr/>
            </p:nvSpPr>
            <p:spPr bwMode="auto">
              <a:xfrm>
                <a:off x="4392" y="2161"/>
                <a:ext cx="177" cy="264"/>
              </a:xfrm>
              <a:custGeom>
                <a:avLst/>
                <a:gdLst>
                  <a:gd name="T0" fmla="*/ 38 w 83"/>
                  <a:gd name="T1" fmla="*/ 123 h 124"/>
                  <a:gd name="T2" fmla="*/ 27 w 83"/>
                  <a:gd name="T3" fmla="*/ 102 h 124"/>
                  <a:gd name="T4" fmla="*/ 5 w 83"/>
                  <a:gd name="T5" fmla="*/ 78 h 124"/>
                  <a:gd name="T6" fmla="*/ 8 w 83"/>
                  <a:gd name="T7" fmla="*/ 57 h 124"/>
                  <a:gd name="T8" fmla="*/ 23 w 83"/>
                  <a:gd name="T9" fmla="*/ 66 h 124"/>
                  <a:gd name="T10" fmla="*/ 30 w 83"/>
                  <a:gd name="T11" fmla="*/ 70 h 124"/>
                  <a:gd name="T12" fmla="*/ 34 w 83"/>
                  <a:gd name="T13" fmla="*/ 65 h 124"/>
                  <a:gd name="T14" fmla="*/ 39 w 83"/>
                  <a:gd name="T15" fmla="*/ 49 h 124"/>
                  <a:gd name="T16" fmla="*/ 61 w 83"/>
                  <a:gd name="T17" fmla="*/ 14 h 124"/>
                  <a:gd name="T18" fmla="*/ 75 w 83"/>
                  <a:gd name="T19" fmla="*/ 3 h 124"/>
                  <a:gd name="T20" fmla="*/ 79 w 83"/>
                  <a:gd name="T21" fmla="*/ 20 h 124"/>
                  <a:gd name="T22" fmla="*/ 78 w 83"/>
                  <a:gd name="T23" fmla="*/ 26 h 124"/>
                  <a:gd name="T24" fmla="*/ 53 w 83"/>
                  <a:gd name="T25" fmla="*/ 80 h 124"/>
                  <a:gd name="T26" fmla="*/ 55 w 83"/>
                  <a:gd name="T27" fmla="*/ 82 h 124"/>
                  <a:gd name="T28" fmla="*/ 54 w 83"/>
                  <a:gd name="T29" fmla="*/ 81 h 124"/>
                  <a:gd name="T30" fmla="*/ 75 w 83"/>
                  <a:gd name="T31" fmla="*/ 45 h 124"/>
                  <a:gd name="T32" fmla="*/ 80 w 83"/>
                  <a:gd name="T33" fmla="*/ 63 h 124"/>
                  <a:gd name="T34" fmla="*/ 71 w 83"/>
                  <a:gd name="T35" fmla="*/ 92 h 124"/>
                  <a:gd name="T36" fmla="*/ 68 w 83"/>
                  <a:gd name="T37" fmla="*/ 115 h 124"/>
                  <a:gd name="T38" fmla="*/ 55 w 83"/>
                  <a:gd name="T39" fmla="*/ 124 h 124"/>
                  <a:gd name="T40" fmla="*/ 45 w 83"/>
                  <a:gd name="T41" fmla="*/ 116 h 124"/>
                  <a:gd name="T42" fmla="*/ 43 w 83"/>
                  <a:gd name="T43" fmla="*/ 115 h 124"/>
                  <a:gd name="T44" fmla="*/ 38 w 83"/>
                  <a:gd name="T45" fmla="*/ 123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3" h="124">
                    <a:moveTo>
                      <a:pt x="38" y="123"/>
                    </a:moveTo>
                    <a:cubicBezTo>
                      <a:pt x="35" y="116"/>
                      <a:pt x="33" y="108"/>
                      <a:pt x="27" y="102"/>
                    </a:cubicBezTo>
                    <a:cubicBezTo>
                      <a:pt x="19" y="94"/>
                      <a:pt x="8" y="90"/>
                      <a:pt x="5" y="78"/>
                    </a:cubicBezTo>
                    <a:cubicBezTo>
                      <a:pt x="3" y="71"/>
                      <a:pt x="0" y="63"/>
                      <a:pt x="8" y="57"/>
                    </a:cubicBezTo>
                    <a:cubicBezTo>
                      <a:pt x="15" y="57"/>
                      <a:pt x="17" y="64"/>
                      <a:pt x="23" y="66"/>
                    </a:cubicBezTo>
                    <a:cubicBezTo>
                      <a:pt x="26" y="67"/>
                      <a:pt x="27" y="70"/>
                      <a:pt x="30" y="70"/>
                    </a:cubicBezTo>
                    <a:cubicBezTo>
                      <a:pt x="32" y="69"/>
                      <a:pt x="33" y="67"/>
                      <a:pt x="34" y="65"/>
                    </a:cubicBezTo>
                    <a:cubicBezTo>
                      <a:pt x="36" y="60"/>
                      <a:pt x="37" y="54"/>
                      <a:pt x="39" y="49"/>
                    </a:cubicBezTo>
                    <a:cubicBezTo>
                      <a:pt x="43" y="35"/>
                      <a:pt x="55" y="26"/>
                      <a:pt x="61" y="14"/>
                    </a:cubicBezTo>
                    <a:cubicBezTo>
                      <a:pt x="64" y="9"/>
                      <a:pt x="67" y="0"/>
                      <a:pt x="75" y="3"/>
                    </a:cubicBezTo>
                    <a:cubicBezTo>
                      <a:pt x="81" y="5"/>
                      <a:pt x="80" y="14"/>
                      <a:pt x="79" y="20"/>
                    </a:cubicBezTo>
                    <a:cubicBezTo>
                      <a:pt x="79" y="22"/>
                      <a:pt x="79" y="24"/>
                      <a:pt x="78" y="26"/>
                    </a:cubicBezTo>
                    <a:cubicBezTo>
                      <a:pt x="71" y="45"/>
                      <a:pt x="53" y="59"/>
                      <a:pt x="53" y="80"/>
                    </a:cubicBezTo>
                    <a:cubicBezTo>
                      <a:pt x="53" y="84"/>
                      <a:pt x="57" y="81"/>
                      <a:pt x="55" y="82"/>
                    </a:cubicBezTo>
                    <a:cubicBezTo>
                      <a:pt x="54" y="82"/>
                      <a:pt x="54" y="81"/>
                      <a:pt x="54" y="81"/>
                    </a:cubicBezTo>
                    <a:cubicBezTo>
                      <a:pt x="56" y="66"/>
                      <a:pt x="57" y="51"/>
                      <a:pt x="75" y="45"/>
                    </a:cubicBezTo>
                    <a:cubicBezTo>
                      <a:pt x="83" y="49"/>
                      <a:pt x="82" y="56"/>
                      <a:pt x="80" y="63"/>
                    </a:cubicBezTo>
                    <a:cubicBezTo>
                      <a:pt x="76" y="72"/>
                      <a:pt x="74" y="83"/>
                      <a:pt x="71" y="92"/>
                    </a:cubicBezTo>
                    <a:cubicBezTo>
                      <a:pt x="67" y="100"/>
                      <a:pt x="66" y="107"/>
                      <a:pt x="68" y="115"/>
                    </a:cubicBezTo>
                    <a:cubicBezTo>
                      <a:pt x="66" y="122"/>
                      <a:pt x="61" y="124"/>
                      <a:pt x="55" y="124"/>
                    </a:cubicBezTo>
                    <a:cubicBezTo>
                      <a:pt x="50" y="123"/>
                      <a:pt x="47" y="120"/>
                      <a:pt x="45" y="116"/>
                    </a:cubicBezTo>
                    <a:cubicBezTo>
                      <a:pt x="44" y="116"/>
                      <a:pt x="44" y="112"/>
                      <a:pt x="43" y="115"/>
                    </a:cubicBezTo>
                    <a:cubicBezTo>
                      <a:pt x="41" y="118"/>
                      <a:pt x="41" y="121"/>
                      <a:pt x="38" y="123"/>
                    </a:cubicBezTo>
                    <a:close/>
                  </a:path>
                </a:pathLst>
              </a:custGeom>
              <a:solidFill>
                <a:srgbClr val="8C5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39" name="Freeform 11">
                <a:extLst>
                  <a:ext uri="{FF2B5EF4-FFF2-40B4-BE49-F238E27FC236}">
                    <a16:creationId xmlns:a16="http://schemas.microsoft.com/office/drawing/2014/main" id="{66CE3C99-D193-88CC-0EF8-FB90BE68EA8B}"/>
                  </a:ext>
                </a:extLst>
              </p:cNvPr>
              <p:cNvSpPr/>
              <p:nvPr/>
            </p:nvSpPr>
            <p:spPr bwMode="auto">
              <a:xfrm>
                <a:off x="4353" y="2835"/>
                <a:ext cx="122" cy="134"/>
              </a:xfrm>
              <a:custGeom>
                <a:avLst/>
                <a:gdLst>
                  <a:gd name="T0" fmla="*/ 37 w 57"/>
                  <a:gd name="T1" fmla="*/ 62 h 63"/>
                  <a:gd name="T2" fmla="*/ 23 w 57"/>
                  <a:gd name="T3" fmla="*/ 61 h 63"/>
                  <a:gd name="T4" fmla="*/ 1 w 57"/>
                  <a:gd name="T5" fmla="*/ 38 h 63"/>
                  <a:gd name="T6" fmla="*/ 22 w 57"/>
                  <a:gd name="T7" fmla="*/ 17 h 63"/>
                  <a:gd name="T8" fmla="*/ 39 w 57"/>
                  <a:gd name="T9" fmla="*/ 7 h 63"/>
                  <a:gd name="T10" fmla="*/ 57 w 57"/>
                  <a:gd name="T11" fmla="*/ 13 h 63"/>
                  <a:gd name="T12" fmla="*/ 48 w 57"/>
                  <a:gd name="T13" fmla="*/ 40 h 63"/>
                  <a:gd name="T14" fmla="*/ 39 w 57"/>
                  <a:gd name="T15" fmla="*/ 58 h 63"/>
                  <a:gd name="T16" fmla="*/ 37 w 57"/>
                  <a:gd name="T17" fmla="*/ 6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62">
                    <a:moveTo>
                      <a:pt x="37" y="62"/>
                    </a:moveTo>
                    <a:cubicBezTo>
                      <a:pt x="32" y="62"/>
                      <a:pt x="27" y="63"/>
                      <a:pt x="23" y="61"/>
                    </a:cubicBezTo>
                    <a:cubicBezTo>
                      <a:pt x="11" y="58"/>
                      <a:pt x="1" y="53"/>
                      <a:pt x="1" y="38"/>
                    </a:cubicBezTo>
                    <a:cubicBezTo>
                      <a:pt x="0" y="23"/>
                      <a:pt x="11" y="20"/>
                      <a:pt x="22" y="17"/>
                    </a:cubicBezTo>
                    <a:cubicBezTo>
                      <a:pt x="25" y="10"/>
                      <a:pt x="33" y="11"/>
                      <a:pt x="39" y="7"/>
                    </a:cubicBezTo>
                    <a:cubicBezTo>
                      <a:pt x="46" y="4"/>
                      <a:pt x="54" y="0"/>
                      <a:pt x="57" y="13"/>
                    </a:cubicBezTo>
                    <a:cubicBezTo>
                      <a:pt x="57" y="23"/>
                      <a:pt x="52" y="31"/>
                      <a:pt x="48" y="40"/>
                    </a:cubicBezTo>
                    <a:cubicBezTo>
                      <a:pt x="44" y="46"/>
                      <a:pt x="40" y="51"/>
                      <a:pt x="39" y="58"/>
                    </a:cubicBezTo>
                    <a:cubicBezTo>
                      <a:pt x="39" y="60"/>
                      <a:pt x="38" y="61"/>
                      <a:pt x="37" y="62"/>
                    </a:cubicBezTo>
                    <a:close/>
                  </a:path>
                </a:pathLst>
              </a:custGeom>
              <a:solidFill>
                <a:srgbClr val="C0B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40" name="Freeform 12">
                <a:extLst>
                  <a:ext uri="{FF2B5EF4-FFF2-40B4-BE49-F238E27FC236}">
                    <a16:creationId xmlns:a16="http://schemas.microsoft.com/office/drawing/2014/main" id="{203B46BA-CDD3-8FC1-A080-2ECAC4329A02}"/>
                  </a:ext>
                </a:extLst>
              </p:cNvPr>
              <p:cNvSpPr/>
              <p:nvPr/>
            </p:nvSpPr>
            <p:spPr bwMode="auto">
              <a:xfrm>
                <a:off x="5143" y="2843"/>
                <a:ext cx="98" cy="146"/>
              </a:xfrm>
              <a:custGeom>
                <a:avLst/>
                <a:gdLst>
                  <a:gd name="T0" fmla="*/ 43 w 46"/>
                  <a:gd name="T1" fmla="*/ 40 h 68"/>
                  <a:gd name="T2" fmla="*/ 7 w 46"/>
                  <a:gd name="T3" fmla="*/ 66 h 68"/>
                  <a:gd name="T4" fmla="*/ 1 w 46"/>
                  <a:gd name="T5" fmla="*/ 63 h 68"/>
                  <a:gd name="T6" fmla="*/ 0 w 46"/>
                  <a:gd name="T7" fmla="*/ 29 h 68"/>
                  <a:gd name="T8" fmla="*/ 1 w 46"/>
                  <a:gd name="T9" fmla="*/ 24 h 68"/>
                  <a:gd name="T10" fmla="*/ 15 w 46"/>
                  <a:gd name="T11" fmla="*/ 8 h 68"/>
                  <a:gd name="T12" fmla="*/ 22 w 46"/>
                  <a:gd name="T13" fmla="*/ 1 h 68"/>
                  <a:gd name="T14" fmla="*/ 32 w 46"/>
                  <a:gd name="T15" fmla="*/ 4 h 68"/>
                  <a:gd name="T16" fmla="*/ 37 w 46"/>
                  <a:gd name="T17" fmla="*/ 10 h 68"/>
                  <a:gd name="T18" fmla="*/ 45 w 46"/>
                  <a:gd name="T19" fmla="*/ 26 h 68"/>
                  <a:gd name="T20" fmla="*/ 43 w 46"/>
                  <a:gd name="T21" fmla="*/ 4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" h="68">
                    <a:moveTo>
                      <a:pt x="43" y="40"/>
                    </a:moveTo>
                    <a:cubicBezTo>
                      <a:pt x="29" y="45"/>
                      <a:pt x="23" y="63"/>
                      <a:pt x="7" y="66"/>
                    </a:cubicBezTo>
                    <a:cubicBezTo>
                      <a:pt x="4" y="68"/>
                      <a:pt x="2" y="65"/>
                      <a:pt x="1" y="63"/>
                    </a:cubicBezTo>
                    <a:cubicBezTo>
                      <a:pt x="6" y="51"/>
                      <a:pt x="1" y="40"/>
                      <a:pt x="0" y="29"/>
                    </a:cubicBezTo>
                    <a:cubicBezTo>
                      <a:pt x="0" y="28"/>
                      <a:pt x="1" y="26"/>
                      <a:pt x="1" y="24"/>
                    </a:cubicBezTo>
                    <a:cubicBezTo>
                      <a:pt x="5" y="18"/>
                      <a:pt x="11" y="14"/>
                      <a:pt x="15" y="8"/>
                    </a:cubicBezTo>
                    <a:cubicBezTo>
                      <a:pt x="17" y="5"/>
                      <a:pt x="19" y="2"/>
                      <a:pt x="22" y="1"/>
                    </a:cubicBezTo>
                    <a:cubicBezTo>
                      <a:pt x="26" y="0"/>
                      <a:pt x="29" y="1"/>
                      <a:pt x="32" y="4"/>
                    </a:cubicBezTo>
                    <a:cubicBezTo>
                      <a:pt x="34" y="6"/>
                      <a:pt x="36" y="8"/>
                      <a:pt x="37" y="10"/>
                    </a:cubicBezTo>
                    <a:cubicBezTo>
                      <a:pt x="38" y="16"/>
                      <a:pt x="41" y="21"/>
                      <a:pt x="45" y="26"/>
                    </a:cubicBezTo>
                    <a:cubicBezTo>
                      <a:pt x="46" y="31"/>
                      <a:pt x="42" y="35"/>
                      <a:pt x="43" y="40"/>
                    </a:cubicBezTo>
                    <a:close/>
                  </a:path>
                </a:pathLst>
              </a:custGeom>
              <a:solidFill>
                <a:srgbClr val="C3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41" name="Freeform 13">
                <a:extLst>
                  <a:ext uri="{FF2B5EF4-FFF2-40B4-BE49-F238E27FC236}">
                    <a16:creationId xmlns:a16="http://schemas.microsoft.com/office/drawing/2014/main" id="{737194E4-67F1-72C7-B0C1-C4C779F66A52}"/>
                  </a:ext>
                </a:extLst>
              </p:cNvPr>
              <p:cNvSpPr/>
              <p:nvPr/>
            </p:nvSpPr>
            <p:spPr bwMode="auto">
              <a:xfrm>
                <a:off x="5389" y="2193"/>
                <a:ext cx="128" cy="228"/>
              </a:xfrm>
              <a:custGeom>
                <a:avLst/>
                <a:gdLst>
                  <a:gd name="T0" fmla="*/ 19 w 60"/>
                  <a:gd name="T1" fmla="*/ 11 h 107"/>
                  <a:gd name="T2" fmla="*/ 49 w 60"/>
                  <a:gd name="T3" fmla="*/ 61 h 107"/>
                  <a:gd name="T4" fmla="*/ 47 w 60"/>
                  <a:gd name="T5" fmla="*/ 107 h 107"/>
                  <a:gd name="T6" fmla="*/ 40 w 60"/>
                  <a:gd name="T7" fmla="*/ 93 h 107"/>
                  <a:gd name="T8" fmla="*/ 41 w 60"/>
                  <a:gd name="T9" fmla="*/ 87 h 107"/>
                  <a:gd name="T10" fmla="*/ 24 w 60"/>
                  <a:gd name="T11" fmla="*/ 55 h 107"/>
                  <a:gd name="T12" fmla="*/ 15 w 60"/>
                  <a:gd name="T13" fmla="*/ 52 h 107"/>
                  <a:gd name="T14" fmla="*/ 10 w 60"/>
                  <a:gd name="T15" fmla="*/ 50 h 107"/>
                  <a:gd name="T16" fmla="*/ 1 w 60"/>
                  <a:gd name="T17" fmla="*/ 23 h 107"/>
                  <a:gd name="T18" fmla="*/ 1 w 60"/>
                  <a:gd name="T19" fmla="*/ 12 h 107"/>
                  <a:gd name="T20" fmla="*/ 19 w 60"/>
                  <a:gd name="T21" fmla="*/ 1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" h="107">
                    <a:moveTo>
                      <a:pt x="19" y="11"/>
                    </a:moveTo>
                    <a:cubicBezTo>
                      <a:pt x="22" y="32"/>
                      <a:pt x="40" y="44"/>
                      <a:pt x="49" y="61"/>
                    </a:cubicBezTo>
                    <a:cubicBezTo>
                      <a:pt x="58" y="77"/>
                      <a:pt x="60" y="92"/>
                      <a:pt x="47" y="107"/>
                    </a:cubicBezTo>
                    <a:cubicBezTo>
                      <a:pt x="38" y="105"/>
                      <a:pt x="40" y="98"/>
                      <a:pt x="40" y="93"/>
                    </a:cubicBezTo>
                    <a:cubicBezTo>
                      <a:pt x="40" y="91"/>
                      <a:pt x="40" y="89"/>
                      <a:pt x="41" y="87"/>
                    </a:cubicBezTo>
                    <a:cubicBezTo>
                      <a:pt x="45" y="71"/>
                      <a:pt x="36" y="62"/>
                      <a:pt x="24" y="55"/>
                    </a:cubicBezTo>
                    <a:cubicBezTo>
                      <a:pt x="20" y="57"/>
                      <a:pt x="21" y="44"/>
                      <a:pt x="15" y="52"/>
                    </a:cubicBezTo>
                    <a:cubicBezTo>
                      <a:pt x="13" y="52"/>
                      <a:pt x="11" y="51"/>
                      <a:pt x="10" y="50"/>
                    </a:cubicBezTo>
                    <a:cubicBezTo>
                      <a:pt x="5" y="42"/>
                      <a:pt x="7" y="31"/>
                      <a:pt x="1" y="23"/>
                    </a:cubicBezTo>
                    <a:cubicBezTo>
                      <a:pt x="0" y="19"/>
                      <a:pt x="0" y="15"/>
                      <a:pt x="1" y="12"/>
                    </a:cubicBezTo>
                    <a:cubicBezTo>
                      <a:pt x="6" y="0"/>
                      <a:pt x="13" y="9"/>
                      <a:pt x="19" y="11"/>
                    </a:cubicBezTo>
                    <a:close/>
                  </a:path>
                </a:pathLst>
              </a:custGeom>
              <a:solidFill>
                <a:srgbClr val="3123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42" name="Freeform 14">
                <a:extLst>
                  <a:ext uri="{FF2B5EF4-FFF2-40B4-BE49-F238E27FC236}">
                    <a16:creationId xmlns:a16="http://schemas.microsoft.com/office/drawing/2014/main" id="{5D9CC4F3-5182-045A-3FD3-280E9C527FC0}"/>
                  </a:ext>
                </a:extLst>
              </p:cNvPr>
              <p:cNvSpPr/>
              <p:nvPr/>
            </p:nvSpPr>
            <p:spPr bwMode="auto">
              <a:xfrm>
                <a:off x="5418" y="2327"/>
                <a:ext cx="71" cy="222"/>
              </a:xfrm>
              <a:custGeom>
                <a:avLst/>
                <a:gdLst>
                  <a:gd name="T0" fmla="*/ 30 w 33"/>
                  <a:gd name="T1" fmla="*/ 28 h 104"/>
                  <a:gd name="T2" fmla="*/ 33 w 33"/>
                  <a:gd name="T3" fmla="*/ 44 h 104"/>
                  <a:gd name="T4" fmla="*/ 13 w 33"/>
                  <a:gd name="T5" fmla="*/ 104 h 104"/>
                  <a:gd name="T6" fmla="*/ 6 w 33"/>
                  <a:gd name="T7" fmla="*/ 99 h 104"/>
                  <a:gd name="T8" fmla="*/ 5 w 33"/>
                  <a:gd name="T9" fmla="*/ 77 h 104"/>
                  <a:gd name="T10" fmla="*/ 2 w 33"/>
                  <a:gd name="T11" fmla="*/ 28 h 104"/>
                  <a:gd name="T12" fmla="*/ 0 w 33"/>
                  <a:gd name="T13" fmla="*/ 7 h 104"/>
                  <a:gd name="T14" fmla="*/ 3 w 33"/>
                  <a:gd name="T15" fmla="*/ 2 h 104"/>
                  <a:gd name="T16" fmla="*/ 19 w 33"/>
                  <a:gd name="T17" fmla="*/ 7 h 104"/>
                  <a:gd name="T18" fmla="*/ 21 w 33"/>
                  <a:gd name="T19" fmla="*/ 12 h 104"/>
                  <a:gd name="T20" fmla="*/ 23 w 33"/>
                  <a:gd name="T21" fmla="*/ 28 h 104"/>
                  <a:gd name="T22" fmla="*/ 24 w 33"/>
                  <a:gd name="T23" fmla="*/ 32 h 104"/>
                  <a:gd name="T24" fmla="*/ 25 w 33"/>
                  <a:gd name="T25" fmla="*/ 27 h 104"/>
                  <a:gd name="T26" fmla="*/ 30 w 33"/>
                  <a:gd name="T27" fmla="*/ 28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3" h="104">
                    <a:moveTo>
                      <a:pt x="30" y="28"/>
                    </a:moveTo>
                    <a:cubicBezTo>
                      <a:pt x="30" y="33"/>
                      <a:pt x="28" y="39"/>
                      <a:pt x="33" y="44"/>
                    </a:cubicBezTo>
                    <a:cubicBezTo>
                      <a:pt x="18" y="61"/>
                      <a:pt x="22" y="84"/>
                      <a:pt x="13" y="104"/>
                    </a:cubicBezTo>
                    <a:cubicBezTo>
                      <a:pt x="10" y="104"/>
                      <a:pt x="8" y="102"/>
                      <a:pt x="6" y="99"/>
                    </a:cubicBezTo>
                    <a:cubicBezTo>
                      <a:pt x="4" y="91"/>
                      <a:pt x="5" y="84"/>
                      <a:pt x="5" y="77"/>
                    </a:cubicBezTo>
                    <a:cubicBezTo>
                      <a:pt x="8" y="60"/>
                      <a:pt x="4" y="44"/>
                      <a:pt x="2" y="28"/>
                    </a:cubicBezTo>
                    <a:cubicBezTo>
                      <a:pt x="2" y="21"/>
                      <a:pt x="2" y="14"/>
                      <a:pt x="0" y="7"/>
                    </a:cubicBezTo>
                    <a:cubicBezTo>
                      <a:pt x="0" y="5"/>
                      <a:pt x="1" y="3"/>
                      <a:pt x="3" y="2"/>
                    </a:cubicBezTo>
                    <a:cubicBezTo>
                      <a:pt x="9" y="0"/>
                      <a:pt x="14" y="3"/>
                      <a:pt x="19" y="7"/>
                    </a:cubicBezTo>
                    <a:cubicBezTo>
                      <a:pt x="20" y="8"/>
                      <a:pt x="21" y="10"/>
                      <a:pt x="21" y="12"/>
                    </a:cubicBezTo>
                    <a:cubicBezTo>
                      <a:pt x="23" y="17"/>
                      <a:pt x="23" y="23"/>
                      <a:pt x="23" y="28"/>
                    </a:cubicBezTo>
                    <a:cubicBezTo>
                      <a:pt x="23" y="30"/>
                      <a:pt x="24" y="31"/>
                      <a:pt x="24" y="32"/>
                    </a:cubicBezTo>
                    <a:cubicBezTo>
                      <a:pt x="24" y="31"/>
                      <a:pt x="24" y="29"/>
                      <a:pt x="25" y="27"/>
                    </a:cubicBezTo>
                    <a:cubicBezTo>
                      <a:pt x="27" y="26"/>
                      <a:pt x="28" y="26"/>
                      <a:pt x="30" y="28"/>
                    </a:cubicBezTo>
                    <a:close/>
                  </a:path>
                </a:pathLst>
              </a:custGeom>
              <a:solidFill>
                <a:srgbClr val="3728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43" name="Freeform 15">
                <a:extLst>
                  <a:ext uri="{FF2B5EF4-FFF2-40B4-BE49-F238E27FC236}">
                    <a16:creationId xmlns:a16="http://schemas.microsoft.com/office/drawing/2014/main" id="{095AA15A-D88C-A28E-8FA7-8BEC4614050F}"/>
                  </a:ext>
                </a:extLst>
              </p:cNvPr>
              <p:cNvSpPr/>
              <p:nvPr/>
            </p:nvSpPr>
            <p:spPr bwMode="auto">
              <a:xfrm>
                <a:off x="4562" y="1843"/>
                <a:ext cx="120" cy="190"/>
              </a:xfrm>
              <a:custGeom>
                <a:avLst/>
                <a:gdLst>
                  <a:gd name="T0" fmla="*/ 47 w 56"/>
                  <a:gd name="T1" fmla="*/ 0 h 89"/>
                  <a:gd name="T2" fmla="*/ 55 w 56"/>
                  <a:gd name="T3" fmla="*/ 15 h 89"/>
                  <a:gd name="T4" fmla="*/ 47 w 56"/>
                  <a:gd name="T5" fmla="*/ 27 h 89"/>
                  <a:gd name="T6" fmla="*/ 55 w 56"/>
                  <a:gd name="T7" fmla="*/ 27 h 89"/>
                  <a:gd name="T8" fmla="*/ 53 w 56"/>
                  <a:gd name="T9" fmla="*/ 36 h 89"/>
                  <a:gd name="T10" fmla="*/ 16 w 56"/>
                  <a:gd name="T11" fmla="*/ 88 h 89"/>
                  <a:gd name="T12" fmla="*/ 1 w 56"/>
                  <a:gd name="T13" fmla="*/ 81 h 89"/>
                  <a:gd name="T14" fmla="*/ 15 w 56"/>
                  <a:gd name="T15" fmla="*/ 57 h 89"/>
                  <a:gd name="T16" fmla="*/ 16 w 56"/>
                  <a:gd name="T17" fmla="*/ 49 h 89"/>
                  <a:gd name="T18" fmla="*/ 14 w 56"/>
                  <a:gd name="T19" fmla="*/ 44 h 89"/>
                  <a:gd name="T20" fmla="*/ 38 w 56"/>
                  <a:gd name="T21" fmla="*/ 10 h 89"/>
                  <a:gd name="T22" fmla="*/ 47 w 56"/>
                  <a:gd name="T23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6" h="89">
                    <a:moveTo>
                      <a:pt x="47" y="0"/>
                    </a:moveTo>
                    <a:cubicBezTo>
                      <a:pt x="50" y="5"/>
                      <a:pt x="52" y="10"/>
                      <a:pt x="55" y="15"/>
                    </a:cubicBezTo>
                    <a:cubicBezTo>
                      <a:pt x="51" y="18"/>
                      <a:pt x="44" y="19"/>
                      <a:pt x="47" y="27"/>
                    </a:cubicBezTo>
                    <a:cubicBezTo>
                      <a:pt x="50" y="27"/>
                      <a:pt x="52" y="27"/>
                      <a:pt x="55" y="27"/>
                    </a:cubicBezTo>
                    <a:cubicBezTo>
                      <a:pt x="56" y="30"/>
                      <a:pt x="56" y="34"/>
                      <a:pt x="53" y="36"/>
                    </a:cubicBezTo>
                    <a:cubicBezTo>
                      <a:pt x="37" y="51"/>
                      <a:pt x="28" y="71"/>
                      <a:pt x="16" y="88"/>
                    </a:cubicBezTo>
                    <a:cubicBezTo>
                      <a:pt x="9" y="89"/>
                      <a:pt x="4" y="87"/>
                      <a:pt x="1" y="81"/>
                    </a:cubicBezTo>
                    <a:cubicBezTo>
                      <a:pt x="0" y="70"/>
                      <a:pt x="10" y="65"/>
                      <a:pt x="15" y="57"/>
                    </a:cubicBezTo>
                    <a:cubicBezTo>
                      <a:pt x="16" y="55"/>
                      <a:pt x="19" y="52"/>
                      <a:pt x="16" y="49"/>
                    </a:cubicBezTo>
                    <a:cubicBezTo>
                      <a:pt x="14" y="47"/>
                      <a:pt x="14" y="46"/>
                      <a:pt x="14" y="44"/>
                    </a:cubicBezTo>
                    <a:cubicBezTo>
                      <a:pt x="19" y="31"/>
                      <a:pt x="31" y="22"/>
                      <a:pt x="38" y="10"/>
                    </a:cubicBezTo>
                    <a:cubicBezTo>
                      <a:pt x="37" y="3"/>
                      <a:pt x="42" y="1"/>
                      <a:pt x="47" y="0"/>
                    </a:cubicBezTo>
                    <a:close/>
                  </a:path>
                </a:pathLst>
              </a:custGeom>
              <a:solidFill>
                <a:srgbClr val="3323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44" name="Freeform 16">
                <a:extLst>
                  <a:ext uri="{FF2B5EF4-FFF2-40B4-BE49-F238E27FC236}">
                    <a16:creationId xmlns:a16="http://schemas.microsoft.com/office/drawing/2014/main" id="{91C38005-8A65-9A92-0B59-7BEAE5400A83}"/>
                  </a:ext>
                </a:extLst>
              </p:cNvPr>
              <p:cNvSpPr/>
              <p:nvPr/>
            </p:nvSpPr>
            <p:spPr bwMode="auto">
              <a:xfrm>
                <a:off x="5243" y="2737"/>
                <a:ext cx="111" cy="145"/>
              </a:xfrm>
              <a:custGeom>
                <a:avLst/>
                <a:gdLst>
                  <a:gd name="T0" fmla="*/ 14 w 52"/>
                  <a:gd name="T1" fmla="*/ 0 h 68"/>
                  <a:gd name="T2" fmla="*/ 28 w 52"/>
                  <a:gd name="T3" fmla="*/ 15 h 68"/>
                  <a:gd name="T4" fmla="*/ 52 w 52"/>
                  <a:gd name="T5" fmla="*/ 60 h 68"/>
                  <a:gd name="T6" fmla="*/ 52 w 52"/>
                  <a:gd name="T7" fmla="*/ 67 h 68"/>
                  <a:gd name="T8" fmla="*/ 44 w 52"/>
                  <a:gd name="T9" fmla="*/ 68 h 68"/>
                  <a:gd name="T10" fmla="*/ 19 w 52"/>
                  <a:gd name="T11" fmla="*/ 43 h 68"/>
                  <a:gd name="T12" fmla="*/ 10 w 52"/>
                  <a:gd name="T13" fmla="*/ 34 h 68"/>
                  <a:gd name="T14" fmla="*/ 4 w 52"/>
                  <a:gd name="T15" fmla="*/ 29 h 68"/>
                  <a:gd name="T16" fmla="*/ 1 w 52"/>
                  <a:gd name="T17" fmla="*/ 25 h 68"/>
                  <a:gd name="T18" fmla="*/ 2 w 52"/>
                  <a:gd name="T19" fmla="*/ 11 h 68"/>
                  <a:gd name="T20" fmla="*/ 14 w 52"/>
                  <a:gd name="T2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68">
                    <a:moveTo>
                      <a:pt x="14" y="0"/>
                    </a:moveTo>
                    <a:cubicBezTo>
                      <a:pt x="17" y="7"/>
                      <a:pt x="21" y="12"/>
                      <a:pt x="28" y="15"/>
                    </a:cubicBezTo>
                    <a:cubicBezTo>
                      <a:pt x="37" y="29"/>
                      <a:pt x="49" y="42"/>
                      <a:pt x="52" y="60"/>
                    </a:cubicBezTo>
                    <a:cubicBezTo>
                      <a:pt x="52" y="62"/>
                      <a:pt x="52" y="65"/>
                      <a:pt x="52" y="67"/>
                    </a:cubicBezTo>
                    <a:cubicBezTo>
                      <a:pt x="49" y="67"/>
                      <a:pt x="46" y="67"/>
                      <a:pt x="44" y="68"/>
                    </a:cubicBezTo>
                    <a:cubicBezTo>
                      <a:pt x="28" y="67"/>
                      <a:pt x="28" y="51"/>
                      <a:pt x="19" y="43"/>
                    </a:cubicBezTo>
                    <a:cubicBezTo>
                      <a:pt x="16" y="40"/>
                      <a:pt x="13" y="37"/>
                      <a:pt x="10" y="34"/>
                    </a:cubicBezTo>
                    <a:cubicBezTo>
                      <a:pt x="8" y="33"/>
                      <a:pt x="6" y="31"/>
                      <a:pt x="4" y="29"/>
                    </a:cubicBezTo>
                    <a:cubicBezTo>
                      <a:pt x="3" y="28"/>
                      <a:pt x="2" y="27"/>
                      <a:pt x="1" y="25"/>
                    </a:cubicBezTo>
                    <a:cubicBezTo>
                      <a:pt x="0" y="20"/>
                      <a:pt x="0" y="16"/>
                      <a:pt x="2" y="11"/>
                    </a:cubicBezTo>
                    <a:cubicBezTo>
                      <a:pt x="5" y="6"/>
                      <a:pt x="8" y="2"/>
                      <a:pt x="14" y="0"/>
                    </a:cubicBezTo>
                    <a:close/>
                  </a:path>
                </a:pathLst>
              </a:custGeom>
              <a:solidFill>
                <a:srgbClr val="B5B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45" name="Freeform 17">
                <a:extLst>
                  <a:ext uri="{FF2B5EF4-FFF2-40B4-BE49-F238E27FC236}">
                    <a16:creationId xmlns:a16="http://schemas.microsoft.com/office/drawing/2014/main" id="{25446DE2-88B1-5EC0-A90A-6F0C390E0C7A}"/>
                  </a:ext>
                </a:extLst>
              </p:cNvPr>
              <p:cNvSpPr/>
              <p:nvPr/>
            </p:nvSpPr>
            <p:spPr bwMode="auto">
              <a:xfrm>
                <a:off x="5250" y="2005"/>
                <a:ext cx="109" cy="164"/>
              </a:xfrm>
              <a:custGeom>
                <a:avLst/>
                <a:gdLst>
                  <a:gd name="T0" fmla="*/ 5 w 51"/>
                  <a:gd name="T1" fmla="*/ 3 h 77"/>
                  <a:gd name="T2" fmla="*/ 49 w 51"/>
                  <a:gd name="T3" fmla="*/ 62 h 77"/>
                  <a:gd name="T4" fmla="*/ 50 w 51"/>
                  <a:gd name="T5" fmla="*/ 70 h 77"/>
                  <a:gd name="T6" fmla="*/ 32 w 51"/>
                  <a:gd name="T7" fmla="*/ 67 h 77"/>
                  <a:gd name="T8" fmla="*/ 25 w 51"/>
                  <a:gd name="T9" fmla="*/ 55 h 77"/>
                  <a:gd name="T10" fmla="*/ 22 w 51"/>
                  <a:gd name="T11" fmla="*/ 36 h 77"/>
                  <a:gd name="T12" fmla="*/ 0 w 51"/>
                  <a:gd name="T13" fmla="*/ 6 h 77"/>
                  <a:gd name="T14" fmla="*/ 5 w 51"/>
                  <a:gd name="T15" fmla="*/ 3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77">
                    <a:moveTo>
                      <a:pt x="5" y="3"/>
                    </a:moveTo>
                    <a:cubicBezTo>
                      <a:pt x="35" y="11"/>
                      <a:pt x="44" y="35"/>
                      <a:pt x="49" y="62"/>
                    </a:cubicBezTo>
                    <a:cubicBezTo>
                      <a:pt x="51" y="65"/>
                      <a:pt x="51" y="67"/>
                      <a:pt x="50" y="70"/>
                    </a:cubicBezTo>
                    <a:cubicBezTo>
                      <a:pt x="43" y="77"/>
                      <a:pt x="40" y="58"/>
                      <a:pt x="32" y="67"/>
                    </a:cubicBezTo>
                    <a:cubicBezTo>
                      <a:pt x="28" y="64"/>
                      <a:pt x="26" y="60"/>
                      <a:pt x="25" y="55"/>
                    </a:cubicBezTo>
                    <a:cubicBezTo>
                      <a:pt x="24" y="49"/>
                      <a:pt x="24" y="42"/>
                      <a:pt x="22" y="36"/>
                    </a:cubicBezTo>
                    <a:cubicBezTo>
                      <a:pt x="18" y="24"/>
                      <a:pt x="3" y="18"/>
                      <a:pt x="0" y="6"/>
                    </a:cubicBezTo>
                    <a:cubicBezTo>
                      <a:pt x="0" y="3"/>
                      <a:pt x="2" y="0"/>
                      <a:pt x="5" y="3"/>
                    </a:cubicBezTo>
                    <a:close/>
                  </a:path>
                </a:pathLst>
              </a:custGeom>
              <a:solidFill>
                <a:srgbClr val="3224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46" name="Freeform 18">
                <a:extLst>
                  <a:ext uri="{FF2B5EF4-FFF2-40B4-BE49-F238E27FC236}">
                    <a16:creationId xmlns:a16="http://schemas.microsoft.com/office/drawing/2014/main" id="{C4BE43F0-E251-02F2-6135-255345577BB3}"/>
                  </a:ext>
                </a:extLst>
              </p:cNvPr>
              <p:cNvSpPr/>
              <p:nvPr/>
            </p:nvSpPr>
            <p:spPr bwMode="auto">
              <a:xfrm>
                <a:off x="4714" y="2873"/>
                <a:ext cx="154" cy="81"/>
              </a:xfrm>
              <a:custGeom>
                <a:avLst/>
                <a:gdLst>
                  <a:gd name="T0" fmla="*/ 72 w 72"/>
                  <a:gd name="T1" fmla="*/ 23 h 38"/>
                  <a:gd name="T2" fmla="*/ 72 w 72"/>
                  <a:gd name="T3" fmla="*/ 35 h 38"/>
                  <a:gd name="T4" fmla="*/ 68 w 72"/>
                  <a:gd name="T5" fmla="*/ 36 h 38"/>
                  <a:gd name="T6" fmla="*/ 28 w 72"/>
                  <a:gd name="T7" fmla="*/ 28 h 38"/>
                  <a:gd name="T8" fmla="*/ 0 w 72"/>
                  <a:gd name="T9" fmla="*/ 27 h 38"/>
                  <a:gd name="T10" fmla="*/ 8 w 72"/>
                  <a:gd name="T11" fmla="*/ 19 h 38"/>
                  <a:gd name="T12" fmla="*/ 24 w 72"/>
                  <a:gd name="T13" fmla="*/ 12 h 38"/>
                  <a:gd name="T14" fmla="*/ 36 w 72"/>
                  <a:gd name="T15" fmla="*/ 5 h 38"/>
                  <a:gd name="T16" fmla="*/ 72 w 72"/>
                  <a:gd name="T17" fmla="*/ 2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38">
                    <a:moveTo>
                      <a:pt x="72" y="23"/>
                    </a:moveTo>
                    <a:cubicBezTo>
                      <a:pt x="72" y="27"/>
                      <a:pt x="72" y="31"/>
                      <a:pt x="72" y="35"/>
                    </a:cubicBezTo>
                    <a:cubicBezTo>
                      <a:pt x="71" y="37"/>
                      <a:pt x="70" y="38"/>
                      <a:pt x="68" y="36"/>
                    </a:cubicBezTo>
                    <a:cubicBezTo>
                      <a:pt x="55" y="31"/>
                      <a:pt x="42" y="28"/>
                      <a:pt x="28" y="28"/>
                    </a:cubicBezTo>
                    <a:cubicBezTo>
                      <a:pt x="19" y="33"/>
                      <a:pt x="9" y="36"/>
                      <a:pt x="0" y="27"/>
                    </a:cubicBezTo>
                    <a:cubicBezTo>
                      <a:pt x="0" y="22"/>
                      <a:pt x="4" y="21"/>
                      <a:pt x="8" y="19"/>
                    </a:cubicBezTo>
                    <a:cubicBezTo>
                      <a:pt x="14" y="18"/>
                      <a:pt x="20" y="17"/>
                      <a:pt x="24" y="12"/>
                    </a:cubicBezTo>
                    <a:cubicBezTo>
                      <a:pt x="28" y="9"/>
                      <a:pt x="31" y="6"/>
                      <a:pt x="36" y="5"/>
                    </a:cubicBezTo>
                    <a:cubicBezTo>
                      <a:pt x="53" y="0"/>
                      <a:pt x="66" y="5"/>
                      <a:pt x="72" y="23"/>
                    </a:cubicBezTo>
                    <a:close/>
                  </a:path>
                </a:pathLst>
              </a:custGeom>
              <a:solidFill>
                <a:srgbClr val="F4F2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47" name="Freeform 19">
                <a:extLst>
                  <a:ext uri="{FF2B5EF4-FFF2-40B4-BE49-F238E27FC236}">
                    <a16:creationId xmlns:a16="http://schemas.microsoft.com/office/drawing/2014/main" id="{7A91292A-65B3-88FE-4272-B0B40C5E30AE}"/>
                  </a:ext>
                </a:extLst>
              </p:cNvPr>
              <p:cNvSpPr/>
              <p:nvPr/>
            </p:nvSpPr>
            <p:spPr bwMode="auto">
              <a:xfrm>
                <a:off x="5378" y="2493"/>
                <a:ext cx="68" cy="158"/>
              </a:xfrm>
              <a:custGeom>
                <a:avLst/>
                <a:gdLst>
                  <a:gd name="T0" fmla="*/ 28 w 32"/>
                  <a:gd name="T1" fmla="*/ 20 h 74"/>
                  <a:gd name="T2" fmla="*/ 32 w 32"/>
                  <a:gd name="T3" fmla="*/ 26 h 74"/>
                  <a:gd name="T4" fmla="*/ 5 w 32"/>
                  <a:gd name="T5" fmla="*/ 74 h 74"/>
                  <a:gd name="T6" fmla="*/ 1 w 32"/>
                  <a:gd name="T7" fmla="*/ 62 h 74"/>
                  <a:gd name="T8" fmla="*/ 0 w 32"/>
                  <a:gd name="T9" fmla="*/ 59 h 74"/>
                  <a:gd name="T10" fmla="*/ 2 w 32"/>
                  <a:gd name="T11" fmla="*/ 33 h 74"/>
                  <a:gd name="T12" fmla="*/ 18 w 32"/>
                  <a:gd name="T13" fmla="*/ 4 h 74"/>
                  <a:gd name="T14" fmla="*/ 25 w 32"/>
                  <a:gd name="T15" fmla="*/ 1 h 74"/>
                  <a:gd name="T16" fmla="*/ 28 w 32"/>
                  <a:gd name="T17" fmla="*/ 2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74">
                    <a:moveTo>
                      <a:pt x="28" y="20"/>
                    </a:moveTo>
                    <a:cubicBezTo>
                      <a:pt x="30" y="22"/>
                      <a:pt x="31" y="24"/>
                      <a:pt x="32" y="26"/>
                    </a:cubicBezTo>
                    <a:cubicBezTo>
                      <a:pt x="26" y="44"/>
                      <a:pt x="19" y="61"/>
                      <a:pt x="5" y="74"/>
                    </a:cubicBezTo>
                    <a:cubicBezTo>
                      <a:pt x="4" y="70"/>
                      <a:pt x="2" y="66"/>
                      <a:pt x="1" y="62"/>
                    </a:cubicBezTo>
                    <a:cubicBezTo>
                      <a:pt x="1" y="61"/>
                      <a:pt x="1" y="60"/>
                      <a:pt x="0" y="59"/>
                    </a:cubicBezTo>
                    <a:cubicBezTo>
                      <a:pt x="2" y="51"/>
                      <a:pt x="4" y="42"/>
                      <a:pt x="2" y="33"/>
                    </a:cubicBezTo>
                    <a:cubicBezTo>
                      <a:pt x="3" y="21"/>
                      <a:pt x="18" y="17"/>
                      <a:pt x="18" y="4"/>
                    </a:cubicBezTo>
                    <a:cubicBezTo>
                      <a:pt x="20" y="2"/>
                      <a:pt x="22" y="0"/>
                      <a:pt x="25" y="1"/>
                    </a:cubicBezTo>
                    <a:cubicBezTo>
                      <a:pt x="29" y="7"/>
                      <a:pt x="25" y="14"/>
                      <a:pt x="28" y="20"/>
                    </a:cubicBezTo>
                    <a:close/>
                  </a:path>
                </a:pathLst>
              </a:custGeom>
              <a:solidFill>
                <a:srgbClr val="3D2C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48" name="Freeform 20">
                <a:extLst>
                  <a:ext uri="{FF2B5EF4-FFF2-40B4-BE49-F238E27FC236}">
                    <a16:creationId xmlns:a16="http://schemas.microsoft.com/office/drawing/2014/main" id="{5A12D465-DC7E-97DC-F559-1D530407EB16}"/>
                  </a:ext>
                </a:extLst>
              </p:cNvPr>
              <p:cNvSpPr/>
              <p:nvPr/>
            </p:nvSpPr>
            <p:spPr bwMode="auto">
              <a:xfrm>
                <a:off x="4682" y="2922"/>
                <a:ext cx="92" cy="88"/>
              </a:xfrm>
              <a:custGeom>
                <a:avLst/>
                <a:gdLst>
                  <a:gd name="T0" fmla="*/ 15 w 43"/>
                  <a:gd name="T1" fmla="*/ 1 h 41"/>
                  <a:gd name="T2" fmla="*/ 43 w 43"/>
                  <a:gd name="T3" fmla="*/ 5 h 41"/>
                  <a:gd name="T4" fmla="*/ 4 w 43"/>
                  <a:gd name="T5" fmla="*/ 41 h 41"/>
                  <a:gd name="T6" fmla="*/ 0 w 43"/>
                  <a:gd name="T7" fmla="*/ 34 h 41"/>
                  <a:gd name="T8" fmla="*/ 2 w 43"/>
                  <a:gd name="T9" fmla="*/ 20 h 41"/>
                  <a:gd name="T10" fmla="*/ 8 w 43"/>
                  <a:gd name="T11" fmla="*/ 2 h 41"/>
                  <a:gd name="T12" fmla="*/ 13 w 43"/>
                  <a:gd name="T13" fmla="*/ 0 h 41"/>
                  <a:gd name="T14" fmla="*/ 15 w 43"/>
                  <a:gd name="T15" fmla="*/ 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41">
                    <a:moveTo>
                      <a:pt x="15" y="1"/>
                    </a:moveTo>
                    <a:cubicBezTo>
                      <a:pt x="24" y="8"/>
                      <a:pt x="34" y="3"/>
                      <a:pt x="43" y="5"/>
                    </a:cubicBezTo>
                    <a:cubicBezTo>
                      <a:pt x="37" y="24"/>
                      <a:pt x="18" y="30"/>
                      <a:pt x="4" y="41"/>
                    </a:cubicBezTo>
                    <a:cubicBezTo>
                      <a:pt x="1" y="40"/>
                      <a:pt x="1" y="36"/>
                      <a:pt x="0" y="34"/>
                    </a:cubicBezTo>
                    <a:cubicBezTo>
                      <a:pt x="0" y="29"/>
                      <a:pt x="1" y="25"/>
                      <a:pt x="2" y="20"/>
                    </a:cubicBezTo>
                    <a:cubicBezTo>
                      <a:pt x="4" y="14"/>
                      <a:pt x="5" y="8"/>
                      <a:pt x="8" y="2"/>
                    </a:cubicBezTo>
                    <a:cubicBezTo>
                      <a:pt x="9" y="1"/>
                      <a:pt x="11" y="0"/>
                      <a:pt x="13" y="0"/>
                    </a:cubicBezTo>
                    <a:cubicBezTo>
                      <a:pt x="13" y="0"/>
                      <a:pt x="14" y="1"/>
                      <a:pt x="15" y="1"/>
                    </a:cubicBezTo>
                    <a:close/>
                  </a:path>
                </a:pathLst>
              </a:custGeom>
              <a:solidFill>
                <a:srgbClr val="F6F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49" name="Freeform 21">
                <a:extLst>
                  <a:ext uri="{FF2B5EF4-FFF2-40B4-BE49-F238E27FC236}">
                    <a16:creationId xmlns:a16="http://schemas.microsoft.com/office/drawing/2014/main" id="{F63AD355-2277-3957-5430-6B76DD1186BF}"/>
                  </a:ext>
                </a:extLst>
              </p:cNvPr>
              <p:cNvSpPr/>
              <p:nvPr/>
            </p:nvSpPr>
            <p:spPr bwMode="auto">
              <a:xfrm>
                <a:off x="4375" y="2220"/>
                <a:ext cx="85" cy="158"/>
              </a:xfrm>
              <a:custGeom>
                <a:avLst/>
                <a:gdLst>
                  <a:gd name="T0" fmla="*/ 19 w 40"/>
                  <a:gd name="T1" fmla="*/ 29 h 74"/>
                  <a:gd name="T2" fmla="*/ 27 w 40"/>
                  <a:gd name="T3" fmla="*/ 62 h 74"/>
                  <a:gd name="T4" fmla="*/ 35 w 40"/>
                  <a:gd name="T5" fmla="*/ 74 h 74"/>
                  <a:gd name="T6" fmla="*/ 8 w 40"/>
                  <a:gd name="T7" fmla="*/ 27 h 74"/>
                  <a:gd name="T8" fmla="*/ 23 w 40"/>
                  <a:gd name="T9" fmla="*/ 2 h 74"/>
                  <a:gd name="T10" fmla="*/ 29 w 40"/>
                  <a:gd name="T11" fmla="*/ 6 h 74"/>
                  <a:gd name="T12" fmla="*/ 19 w 40"/>
                  <a:gd name="T13" fmla="*/ 2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74">
                    <a:moveTo>
                      <a:pt x="19" y="29"/>
                    </a:moveTo>
                    <a:cubicBezTo>
                      <a:pt x="11" y="43"/>
                      <a:pt x="16" y="53"/>
                      <a:pt x="27" y="62"/>
                    </a:cubicBezTo>
                    <a:cubicBezTo>
                      <a:pt x="31" y="65"/>
                      <a:pt x="40" y="65"/>
                      <a:pt x="35" y="74"/>
                    </a:cubicBezTo>
                    <a:cubicBezTo>
                      <a:pt x="11" y="71"/>
                      <a:pt x="0" y="52"/>
                      <a:pt x="8" y="27"/>
                    </a:cubicBezTo>
                    <a:cubicBezTo>
                      <a:pt x="11" y="18"/>
                      <a:pt x="15" y="8"/>
                      <a:pt x="23" y="2"/>
                    </a:cubicBezTo>
                    <a:cubicBezTo>
                      <a:pt x="27" y="0"/>
                      <a:pt x="28" y="3"/>
                      <a:pt x="29" y="6"/>
                    </a:cubicBezTo>
                    <a:cubicBezTo>
                      <a:pt x="28" y="15"/>
                      <a:pt x="26" y="23"/>
                      <a:pt x="19" y="29"/>
                    </a:cubicBezTo>
                    <a:close/>
                  </a:path>
                </a:pathLst>
              </a:custGeom>
              <a:solidFill>
                <a:srgbClr val="392A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50" name="Freeform 22">
                <a:extLst>
                  <a:ext uri="{FF2B5EF4-FFF2-40B4-BE49-F238E27FC236}">
                    <a16:creationId xmlns:a16="http://schemas.microsoft.com/office/drawing/2014/main" id="{82C94485-4DF0-F649-9181-4EBBFB80D543}"/>
                  </a:ext>
                </a:extLst>
              </p:cNvPr>
              <p:cNvSpPr/>
              <p:nvPr/>
            </p:nvSpPr>
            <p:spPr bwMode="auto">
              <a:xfrm>
                <a:off x="4432" y="2828"/>
                <a:ext cx="75" cy="148"/>
              </a:xfrm>
              <a:custGeom>
                <a:avLst/>
                <a:gdLst>
                  <a:gd name="T0" fmla="*/ 8 w 35"/>
                  <a:gd name="T1" fmla="*/ 45 h 69"/>
                  <a:gd name="T2" fmla="*/ 16 w 35"/>
                  <a:gd name="T3" fmla="*/ 18 h 69"/>
                  <a:gd name="T4" fmla="*/ 31 w 35"/>
                  <a:gd name="T5" fmla="*/ 0 h 69"/>
                  <a:gd name="T6" fmla="*/ 35 w 35"/>
                  <a:gd name="T7" fmla="*/ 7 h 69"/>
                  <a:gd name="T8" fmla="*/ 32 w 35"/>
                  <a:gd name="T9" fmla="*/ 18 h 69"/>
                  <a:gd name="T10" fmla="*/ 28 w 35"/>
                  <a:gd name="T11" fmla="*/ 36 h 69"/>
                  <a:gd name="T12" fmla="*/ 26 w 35"/>
                  <a:gd name="T13" fmla="*/ 41 h 69"/>
                  <a:gd name="T14" fmla="*/ 17 w 35"/>
                  <a:gd name="T15" fmla="*/ 65 h 69"/>
                  <a:gd name="T16" fmla="*/ 7 w 35"/>
                  <a:gd name="T17" fmla="*/ 69 h 69"/>
                  <a:gd name="T18" fmla="*/ 0 w 35"/>
                  <a:gd name="T19" fmla="*/ 65 h 69"/>
                  <a:gd name="T20" fmla="*/ 0 w 35"/>
                  <a:gd name="T21" fmla="*/ 61 h 69"/>
                  <a:gd name="T22" fmla="*/ 8 w 35"/>
                  <a:gd name="T23" fmla="*/ 4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69">
                    <a:moveTo>
                      <a:pt x="8" y="45"/>
                    </a:moveTo>
                    <a:cubicBezTo>
                      <a:pt x="6" y="35"/>
                      <a:pt x="15" y="27"/>
                      <a:pt x="16" y="18"/>
                    </a:cubicBezTo>
                    <a:cubicBezTo>
                      <a:pt x="19" y="10"/>
                      <a:pt x="19" y="0"/>
                      <a:pt x="31" y="0"/>
                    </a:cubicBezTo>
                    <a:cubicBezTo>
                      <a:pt x="34" y="1"/>
                      <a:pt x="35" y="4"/>
                      <a:pt x="35" y="7"/>
                    </a:cubicBezTo>
                    <a:cubicBezTo>
                      <a:pt x="34" y="11"/>
                      <a:pt x="33" y="14"/>
                      <a:pt x="32" y="18"/>
                    </a:cubicBezTo>
                    <a:cubicBezTo>
                      <a:pt x="30" y="24"/>
                      <a:pt x="29" y="30"/>
                      <a:pt x="28" y="36"/>
                    </a:cubicBezTo>
                    <a:cubicBezTo>
                      <a:pt x="28" y="38"/>
                      <a:pt x="27" y="39"/>
                      <a:pt x="26" y="41"/>
                    </a:cubicBezTo>
                    <a:cubicBezTo>
                      <a:pt x="22" y="48"/>
                      <a:pt x="22" y="58"/>
                      <a:pt x="17" y="65"/>
                    </a:cubicBezTo>
                    <a:cubicBezTo>
                      <a:pt x="15" y="68"/>
                      <a:pt x="11" y="69"/>
                      <a:pt x="7" y="69"/>
                    </a:cubicBezTo>
                    <a:cubicBezTo>
                      <a:pt x="5" y="68"/>
                      <a:pt x="2" y="67"/>
                      <a:pt x="0" y="65"/>
                    </a:cubicBezTo>
                    <a:cubicBezTo>
                      <a:pt x="0" y="64"/>
                      <a:pt x="0" y="63"/>
                      <a:pt x="0" y="61"/>
                    </a:cubicBezTo>
                    <a:cubicBezTo>
                      <a:pt x="2" y="56"/>
                      <a:pt x="1" y="48"/>
                      <a:pt x="8" y="45"/>
                    </a:cubicBezTo>
                    <a:close/>
                  </a:path>
                </a:pathLst>
              </a:custGeom>
              <a:solidFill>
                <a:srgbClr val="BAB8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51" name="Freeform 23">
                <a:extLst>
                  <a:ext uri="{FF2B5EF4-FFF2-40B4-BE49-F238E27FC236}">
                    <a16:creationId xmlns:a16="http://schemas.microsoft.com/office/drawing/2014/main" id="{68723A1D-AD23-B342-13AA-0CF2091BE1E5}"/>
                  </a:ext>
                </a:extLst>
              </p:cNvPr>
              <p:cNvSpPr/>
              <p:nvPr/>
            </p:nvSpPr>
            <p:spPr bwMode="auto">
              <a:xfrm>
                <a:off x="5105" y="1875"/>
                <a:ext cx="155" cy="149"/>
              </a:xfrm>
              <a:custGeom>
                <a:avLst/>
                <a:gdLst>
                  <a:gd name="T0" fmla="*/ 73 w 73"/>
                  <a:gd name="T1" fmla="*/ 64 h 70"/>
                  <a:gd name="T2" fmla="*/ 69 w 73"/>
                  <a:gd name="T3" fmla="*/ 67 h 70"/>
                  <a:gd name="T4" fmla="*/ 29 w 73"/>
                  <a:gd name="T5" fmla="*/ 51 h 70"/>
                  <a:gd name="T6" fmla="*/ 15 w 73"/>
                  <a:gd name="T7" fmla="*/ 37 h 70"/>
                  <a:gd name="T8" fmla="*/ 10 w 73"/>
                  <a:gd name="T9" fmla="*/ 28 h 70"/>
                  <a:gd name="T10" fmla="*/ 3 w 73"/>
                  <a:gd name="T11" fmla="*/ 2 h 70"/>
                  <a:gd name="T12" fmla="*/ 5 w 73"/>
                  <a:gd name="T13" fmla="*/ 0 h 70"/>
                  <a:gd name="T14" fmla="*/ 73 w 73"/>
                  <a:gd name="T15" fmla="*/ 6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" h="70">
                    <a:moveTo>
                      <a:pt x="73" y="64"/>
                    </a:moveTo>
                    <a:cubicBezTo>
                      <a:pt x="72" y="65"/>
                      <a:pt x="70" y="66"/>
                      <a:pt x="69" y="67"/>
                    </a:cubicBezTo>
                    <a:cubicBezTo>
                      <a:pt x="52" y="70"/>
                      <a:pt x="42" y="58"/>
                      <a:pt x="29" y="51"/>
                    </a:cubicBezTo>
                    <a:cubicBezTo>
                      <a:pt x="23" y="47"/>
                      <a:pt x="20" y="42"/>
                      <a:pt x="15" y="37"/>
                    </a:cubicBezTo>
                    <a:cubicBezTo>
                      <a:pt x="13" y="34"/>
                      <a:pt x="11" y="31"/>
                      <a:pt x="10" y="28"/>
                    </a:cubicBezTo>
                    <a:cubicBezTo>
                      <a:pt x="7" y="20"/>
                      <a:pt x="0" y="12"/>
                      <a:pt x="3" y="2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20" y="30"/>
                      <a:pt x="45" y="48"/>
                      <a:pt x="73" y="64"/>
                    </a:cubicBezTo>
                    <a:close/>
                  </a:path>
                </a:pathLst>
              </a:custGeom>
              <a:solidFill>
                <a:srgbClr val="3D2E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52" name="Freeform 24">
                <a:extLst>
                  <a:ext uri="{FF2B5EF4-FFF2-40B4-BE49-F238E27FC236}">
                    <a16:creationId xmlns:a16="http://schemas.microsoft.com/office/drawing/2014/main" id="{361C71A9-DB95-EA6B-83DE-502CCC1F0D60}"/>
                  </a:ext>
                </a:extLst>
              </p:cNvPr>
              <p:cNvSpPr/>
              <p:nvPr/>
            </p:nvSpPr>
            <p:spPr bwMode="auto">
              <a:xfrm>
                <a:off x="4473" y="2380"/>
                <a:ext cx="60" cy="167"/>
              </a:xfrm>
              <a:custGeom>
                <a:avLst/>
                <a:gdLst>
                  <a:gd name="T0" fmla="*/ 0 w 28"/>
                  <a:gd name="T1" fmla="*/ 20 h 78"/>
                  <a:gd name="T2" fmla="*/ 0 w 28"/>
                  <a:gd name="T3" fmla="*/ 0 h 78"/>
                  <a:gd name="T4" fmla="*/ 10 w 28"/>
                  <a:gd name="T5" fmla="*/ 11 h 78"/>
                  <a:gd name="T6" fmla="*/ 19 w 28"/>
                  <a:gd name="T7" fmla="*/ 60 h 78"/>
                  <a:gd name="T8" fmla="*/ 25 w 28"/>
                  <a:gd name="T9" fmla="*/ 66 h 78"/>
                  <a:gd name="T10" fmla="*/ 21 w 28"/>
                  <a:gd name="T11" fmla="*/ 78 h 78"/>
                  <a:gd name="T12" fmla="*/ 1 w 28"/>
                  <a:gd name="T13" fmla="*/ 41 h 78"/>
                  <a:gd name="T14" fmla="*/ 0 w 28"/>
                  <a:gd name="T15" fmla="*/ 2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78">
                    <a:moveTo>
                      <a:pt x="0" y="20"/>
                    </a:moveTo>
                    <a:cubicBezTo>
                      <a:pt x="0" y="13"/>
                      <a:pt x="0" y="7"/>
                      <a:pt x="0" y="0"/>
                    </a:cubicBezTo>
                    <a:cubicBezTo>
                      <a:pt x="7" y="1"/>
                      <a:pt x="6" y="7"/>
                      <a:pt x="10" y="11"/>
                    </a:cubicBezTo>
                    <a:cubicBezTo>
                      <a:pt x="18" y="26"/>
                      <a:pt x="10" y="45"/>
                      <a:pt x="19" y="60"/>
                    </a:cubicBezTo>
                    <a:cubicBezTo>
                      <a:pt x="21" y="61"/>
                      <a:pt x="24" y="63"/>
                      <a:pt x="25" y="66"/>
                    </a:cubicBezTo>
                    <a:cubicBezTo>
                      <a:pt x="28" y="71"/>
                      <a:pt x="25" y="75"/>
                      <a:pt x="21" y="78"/>
                    </a:cubicBezTo>
                    <a:cubicBezTo>
                      <a:pt x="5" y="71"/>
                      <a:pt x="1" y="57"/>
                      <a:pt x="1" y="41"/>
                    </a:cubicBezTo>
                    <a:cubicBezTo>
                      <a:pt x="1" y="34"/>
                      <a:pt x="0" y="27"/>
                      <a:pt x="0" y="20"/>
                    </a:cubicBezTo>
                    <a:close/>
                  </a:path>
                </a:pathLst>
              </a:custGeom>
              <a:solidFill>
                <a:srgbClr val="503B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53" name="Freeform 25">
                <a:extLst>
                  <a:ext uri="{FF2B5EF4-FFF2-40B4-BE49-F238E27FC236}">
                    <a16:creationId xmlns:a16="http://schemas.microsoft.com/office/drawing/2014/main" id="{446E80FE-E52E-6D19-5C52-B4D8D3300725}"/>
                  </a:ext>
                </a:extLst>
              </p:cNvPr>
              <p:cNvSpPr/>
              <p:nvPr/>
            </p:nvSpPr>
            <p:spPr bwMode="auto">
              <a:xfrm>
                <a:off x="4428" y="2771"/>
                <a:ext cx="124" cy="96"/>
              </a:xfrm>
              <a:custGeom>
                <a:avLst/>
                <a:gdLst>
                  <a:gd name="T0" fmla="*/ 33 w 58"/>
                  <a:gd name="T1" fmla="*/ 28 h 45"/>
                  <a:gd name="T2" fmla="*/ 18 w 58"/>
                  <a:gd name="T3" fmla="*/ 45 h 45"/>
                  <a:gd name="T4" fmla="*/ 2 w 58"/>
                  <a:gd name="T5" fmla="*/ 39 h 45"/>
                  <a:gd name="T6" fmla="*/ 1 w 58"/>
                  <a:gd name="T7" fmla="*/ 37 h 45"/>
                  <a:gd name="T8" fmla="*/ 2 w 58"/>
                  <a:gd name="T9" fmla="*/ 35 h 45"/>
                  <a:gd name="T10" fmla="*/ 55 w 58"/>
                  <a:gd name="T11" fmla="*/ 0 h 45"/>
                  <a:gd name="T12" fmla="*/ 57 w 58"/>
                  <a:gd name="T13" fmla="*/ 0 h 45"/>
                  <a:gd name="T14" fmla="*/ 49 w 58"/>
                  <a:gd name="T15" fmla="*/ 28 h 45"/>
                  <a:gd name="T16" fmla="*/ 33 w 58"/>
                  <a:gd name="T17" fmla="*/ 2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45">
                    <a:moveTo>
                      <a:pt x="33" y="28"/>
                    </a:moveTo>
                    <a:cubicBezTo>
                      <a:pt x="25" y="31"/>
                      <a:pt x="24" y="41"/>
                      <a:pt x="18" y="45"/>
                    </a:cubicBezTo>
                    <a:cubicBezTo>
                      <a:pt x="18" y="28"/>
                      <a:pt x="6" y="44"/>
                      <a:pt x="2" y="39"/>
                    </a:cubicBezTo>
                    <a:cubicBezTo>
                      <a:pt x="1" y="38"/>
                      <a:pt x="0" y="37"/>
                      <a:pt x="1" y="37"/>
                    </a:cubicBezTo>
                    <a:cubicBezTo>
                      <a:pt x="1" y="36"/>
                      <a:pt x="1" y="35"/>
                      <a:pt x="2" y="35"/>
                    </a:cubicBezTo>
                    <a:cubicBezTo>
                      <a:pt x="20" y="24"/>
                      <a:pt x="44" y="22"/>
                      <a:pt x="55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8" y="10"/>
                      <a:pt x="52" y="19"/>
                      <a:pt x="49" y="28"/>
                    </a:cubicBezTo>
                    <a:cubicBezTo>
                      <a:pt x="44" y="30"/>
                      <a:pt x="39" y="32"/>
                      <a:pt x="33" y="28"/>
                    </a:cubicBezTo>
                    <a:close/>
                  </a:path>
                </a:pathLst>
              </a:custGeom>
              <a:solidFill>
                <a:srgbClr val="332E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54" name="Freeform 26">
                <a:extLst>
                  <a:ext uri="{FF2B5EF4-FFF2-40B4-BE49-F238E27FC236}">
                    <a16:creationId xmlns:a16="http://schemas.microsoft.com/office/drawing/2014/main" id="{2793848D-C11F-EA69-70F1-08318FE30F29}"/>
                  </a:ext>
                </a:extLst>
              </p:cNvPr>
              <p:cNvSpPr/>
              <p:nvPr/>
            </p:nvSpPr>
            <p:spPr bwMode="auto">
              <a:xfrm>
                <a:off x="5342" y="2137"/>
                <a:ext cx="87" cy="96"/>
              </a:xfrm>
              <a:custGeom>
                <a:avLst/>
                <a:gdLst>
                  <a:gd name="T0" fmla="*/ 5 w 41"/>
                  <a:gd name="T1" fmla="*/ 10 h 45"/>
                  <a:gd name="T2" fmla="*/ 6 w 41"/>
                  <a:gd name="T3" fmla="*/ 0 h 45"/>
                  <a:gd name="T4" fmla="*/ 41 w 41"/>
                  <a:gd name="T5" fmla="*/ 37 h 45"/>
                  <a:gd name="T6" fmla="*/ 25 w 41"/>
                  <a:gd name="T7" fmla="*/ 37 h 45"/>
                  <a:gd name="T8" fmla="*/ 15 w 41"/>
                  <a:gd name="T9" fmla="*/ 35 h 45"/>
                  <a:gd name="T10" fmla="*/ 5 w 41"/>
                  <a:gd name="T11" fmla="*/ 29 h 45"/>
                  <a:gd name="T12" fmla="*/ 5 w 41"/>
                  <a:gd name="T13" fmla="*/ 1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5">
                    <a:moveTo>
                      <a:pt x="5" y="10"/>
                    </a:moveTo>
                    <a:cubicBezTo>
                      <a:pt x="6" y="7"/>
                      <a:pt x="6" y="3"/>
                      <a:pt x="6" y="0"/>
                    </a:cubicBezTo>
                    <a:cubicBezTo>
                      <a:pt x="12" y="17"/>
                      <a:pt x="35" y="19"/>
                      <a:pt x="41" y="37"/>
                    </a:cubicBezTo>
                    <a:cubicBezTo>
                      <a:pt x="36" y="45"/>
                      <a:pt x="30" y="30"/>
                      <a:pt x="25" y="37"/>
                    </a:cubicBezTo>
                    <a:cubicBezTo>
                      <a:pt x="21" y="39"/>
                      <a:pt x="18" y="37"/>
                      <a:pt x="15" y="35"/>
                    </a:cubicBezTo>
                    <a:cubicBezTo>
                      <a:pt x="12" y="33"/>
                      <a:pt x="8" y="32"/>
                      <a:pt x="5" y="29"/>
                    </a:cubicBezTo>
                    <a:cubicBezTo>
                      <a:pt x="1" y="23"/>
                      <a:pt x="0" y="16"/>
                      <a:pt x="5" y="10"/>
                    </a:cubicBezTo>
                    <a:close/>
                  </a:path>
                </a:pathLst>
              </a:custGeom>
              <a:solidFill>
                <a:srgbClr val="3C31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55" name="Freeform 27">
                <a:extLst>
                  <a:ext uri="{FF2B5EF4-FFF2-40B4-BE49-F238E27FC236}">
                    <a16:creationId xmlns:a16="http://schemas.microsoft.com/office/drawing/2014/main" id="{D37D1D81-42A1-DFBE-0D69-758EAF5F4ED4}"/>
                  </a:ext>
                </a:extLst>
              </p:cNvPr>
              <p:cNvSpPr/>
              <p:nvPr/>
            </p:nvSpPr>
            <p:spPr bwMode="auto">
              <a:xfrm>
                <a:off x="5216" y="2809"/>
                <a:ext cx="79" cy="105"/>
              </a:xfrm>
              <a:custGeom>
                <a:avLst/>
                <a:gdLst>
                  <a:gd name="T0" fmla="*/ 33 w 37"/>
                  <a:gd name="T1" fmla="*/ 44 h 49"/>
                  <a:gd name="T2" fmla="*/ 21 w 37"/>
                  <a:gd name="T3" fmla="*/ 47 h 49"/>
                  <a:gd name="T4" fmla="*/ 13 w 37"/>
                  <a:gd name="T5" fmla="*/ 39 h 49"/>
                  <a:gd name="T6" fmla="*/ 5 w 37"/>
                  <a:gd name="T7" fmla="*/ 23 h 49"/>
                  <a:gd name="T8" fmla="*/ 5 w 37"/>
                  <a:gd name="T9" fmla="*/ 3 h 49"/>
                  <a:gd name="T10" fmla="*/ 7 w 37"/>
                  <a:gd name="T11" fmla="*/ 1 h 49"/>
                  <a:gd name="T12" fmla="*/ 12 w 37"/>
                  <a:gd name="T13" fmla="*/ 1 h 49"/>
                  <a:gd name="T14" fmla="*/ 19 w 37"/>
                  <a:gd name="T15" fmla="*/ 6 h 49"/>
                  <a:gd name="T16" fmla="*/ 21 w 37"/>
                  <a:gd name="T17" fmla="*/ 10 h 49"/>
                  <a:gd name="T18" fmla="*/ 28 w 37"/>
                  <a:gd name="T19" fmla="*/ 24 h 49"/>
                  <a:gd name="T20" fmla="*/ 33 w 37"/>
                  <a:gd name="T21" fmla="*/ 4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49">
                    <a:moveTo>
                      <a:pt x="33" y="44"/>
                    </a:moveTo>
                    <a:cubicBezTo>
                      <a:pt x="28" y="43"/>
                      <a:pt x="25" y="49"/>
                      <a:pt x="21" y="47"/>
                    </a:cubicBezTo>
                    <a:cubicBezTo>
                      <a:pt x="18" y="44"/>
                      <a:pt x="16" y="42"/>
                      <a:pt x="13" y="39"/>
                    </a:cubicBezTo>
                    <a:cubicBezTo>
                      <a:pt x="8" y="35"/>
                      <a:pt x="7" y="29"/>
                      <a:pt x="5" y="23"/>
                    </a:cubicBezTo>
                    <a:cubicBezTo>
                      <a:pt x="2" y="16"/>
                      <a:pt x="0" y="10"/>
                      <a:pt x="5" y="3"/>
                    </a:cubicBezTo>
                    <a:cubicBezTo>
                      <a:pt x="6" y="2"/>
                      <a:pt x="6" y="2"/>
                      <a:pt x="7" y="1"/>
                    </a:cubicBezTo>
                    <a:cubicBezTo>
                      <a:pt x="9" y="0"/>
                      <a:pt x="11" y="0"/>
                      <a:pt x="12" y="1"/>
                    </a:cubicBezTo>
                    <a:cubicBezTo>
                      <a:pt x="15" y="2"/>
                      <a:pt x="17" y="3"/>
                      <a:pt x="19" y="6"/>
                    </a:cubicBezTo>
                    <a:cubicBezTo>
                      <a:pt x="20" y="7"/>
                      <a:pt x="20" y="9"/>
                      <a:pt x="21" y="10"/>
                    </a:cubicBezTo>
                    <a:cubicBezTo>
                      <a:pt x="23" y="15"/>
                      <a:pt x="26" y="19"/>
                      <a:pt x="28" y="24"/>
                    </a:cubicBezTo>
                    <a:cubicBezTo>
                      <a:pt x="29" y="31"/>
                      <a:pt x="37" y="36"/>
                      <a:pt x="33" y="44"/>
                    </a:cubicBezTo>
                    <a:close/>
                  </a:path>
                </a:pathLst>
              </a:custGeom>
              <a:solidFill>
                <a:srgbClr val="B2AE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56" name="Freeform 28">
                <a:extLst>
                  <a:ext uri="{FF2B5EF4-FFF2-40B4-BE49-F238E27FC236}">
                    <a16:creationId xmlns:a16="http://schemas.microsoft.com/office/drawing/2014/main" id="{827DF9C7-8491-74AB-EBD3-AD6D116DF847}"/>
                  </a:ext>
                </a:extLst>
              </p:cNvPr>
              <p:cNvSpPr/>
              <p:nvPr/>
            </p:nvSpPr>
            <p:spPr bwMode="auto">
              <a:xfrm>
                <a:off x="4518" y="1930"/>
                <a:ext cx="66" cy="118"/>
              </a:xfrm>
              <a:custGeom>
                <a:avLst/>
                <a:gdLst>
                  <a:gd name="T0" fmla="*/ 0 w 31"/>
                  <a:gd name="T1" fmla="*/ 50 h 55"/>
                  <a:gd name="T2" fmla="*/ 24 w 31"/>
                  <a:gd name="T3" fmla="*/ 2 h 55"/>
                  <a:gd name="T4" fmla="*/ 28 w 31"/>
                  <a:gd name="T5" fmla="*/ 1 h 55"/>
                  <a:gd name="T6" fmla="*/ 27 w 31"/>
                  <a:gd name="T7" fmla="*/ 14 h 55"/>
                  <a:gd name="T8" fmla="*/ 26 w 31"/>
                  <a:gd name="T9" fmla="*/ 24 h 55"/>
                  <a:gd name="T10" fmla="*/ 11 w 31"/>
                  <a:gd name="T11" fmla="*/ 53 h 55"/>
                  <a:gd name="T12" fmla="*/ 6 w 31"/>
                  <a:gd name="T13" fmla="*/ 55 h 55"/>
                  <a:gd name="T14" fmla="*/ 0 w 31"/>
                  <a:gd name="T15" fmla="*/ 5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55">
                    <a:moveTo>
                      <a:pt x="0" y="50"/>
                    </a:moveTo>
                    <a:cubicBezTo>
                      <a:pt x="8" y="34"/>
                      <a:pt x="9" y="14"/>
                      <a:pt x="24" y="2"/>
                    </a:cubicBezTo>
                    <a:cubicBezTo>
                      <a:pt x="25" y="0"/>
                      <a:pt x="27" y="0"/>
                      <a:pt x="28" y="1"/>
                    </a:cubicBezTo>
                    <a:cubicBezTo>
                      <a:pt x="31" y="6"/>
                      <a:pt x="29" y="10"/>
                      <a:pt x="27" y="14"/>
                    </a:cubicBezTo>
                    <a:cubicBezTo>
                      <a:pt x="26" y="17"/>
                      <a:pt x="23" y="20"/>
                      <a:pt x="26" y="24"/>
                    </a:cubicBezTo>
                    <a:cubicBezTo>
                      <a:pt x="22" y="35"/>
                      <a:pt x="16" y="44"/>
                      <a:pt x="11" y="53"/>
                    </a:cubicBezTo>
                    <a:cubicBezTo>
                      <a:pt x="9" y="54"/>
                      <a:pt x="8" y="55"/>
                      <a:pt x="6" y="55"/>
                    </a:cubicBezTo>
                    <a:cubicBezTo>
                      <a:pt x="3" y="55"/>
                      <a:pt x="2" y="52"/>
                      <a:pt x="0" y="50"/>
                    </a:cubicBezTo>
                    <a:close/>
                  </a:path>
                </a:pathLst>
              </a:custGeom>
              <a:solidFill>
                <a:srgbClr val="372C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57" name="Freeform 29">
                <a:extLst>
                  <a:ext uri="{FF2B5EF4-FFF2-40B4-BE49-F238E27FC236}">
                    <a16:creationId xmlns:a16="http://schemas.microsoft.com/office/drawing/2014/main" id="{409C7C85-712F-E4E1-487E-7990BBA0EA04}"/>
                  </a:ext>
                </a:extLst>
              </p:cNvPr>
              <p:cNvSpPr/>
              <p:nvPr/>
            </p:nvSpPr>
            <p:spPr bwMode="auto">
              <a:xfrm>
                <a:off x="5271" y="2818"/>
                <a:ext cx="66" cy="79"/>
              </a:xfrm>
              <a:custGeom>
                <a:avLst/>
                <a:gdLst>
                  <a:gd name="T0" fmla="*/ 8 w 31"/>
                  <a:gd name="T1" fmla="*/ 1 h 37"/>
                  <a:gd name="T2" fmla="*/ 31 w 31"/>
                  <a:gd name="T3" fmla="*/ 30 h 37"/>
                  <a:gd name="T4" fmla="*/ 20 w 31"/>
                  <a:gd name="T5" fmla="*/ 34 h 37"/>
                  <a:gd name="T6" fmla="*/ 3 w 31"/>
                  <a:gd name="T7" fmla="*/ 17 h 37"/>
                  <a:gd name="T8" fmla="*/ 0 w 31"/>
                  <a:gd name="T9" fmla="*/ 6 h 37"/>
                  <a:gd name="T10" fmla="*/ 2 w 31"/>
                  <a:gd name="T11" fmla="*/ 1 h 37"/>
                  <a:gd name="T12" fmla="*/ 8 w 31"/>
                  <a:gd name="T13" fmla="*/ 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7">
                    <a:moveTo>
                      <a:pt x="8" y="1"/>
                    </a:moveTo>
                    <a:cubicBezTo>
                      <a:pt x="19" y="8"/>
                      <a:pt x="20" y="23"/>
                      <a:pt x="31" y="30"/>
                    </a:cubicBezTo>
                    <a:cubicBezTo>
                      <a:pt x="29" y="35"/>
                      <a:pt x="23" y="33"/>
                      <a:pt x="20" y="34"/>
                    </a:cubicBezTo>
                    <a:cubicBezTo>
                      <a:pt x="5" y="37"/>
                      <a:pt x="6" y="24"/>
                      <a:pt x="3" y="17"/>
                    </a:cubicBezTo>
                    <a:cubicBezTo>
                      <a:pt x="2" y="13"/>
                      <a:pt x="0" y="10"/>
                      <a:pt x="0" y="6"/>
                    </a:cubicBezTo>
                    <a:cubicBezTo>
                      <a:pt x="1" y="4"/>
                      <a:pt x="1" y="2"/>
                      <a:pt x="2" y="1"/>
                    </a:cubicBezTo>
                    <a:cubicBezTo>
                      <a:pt x="4" y="0"/>
                      <a:pt x="6" y="0"/>
                      <a:pt x="8" y="1"/>
                    </a:cubicBezTo>
                    <a:close/>
                  </a:path>
                </a:pathLst>
              </a:custGeom>
              <a:solidFill>
                <a:srgbClr val="ABA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58" name="Freeform 30">
                <a:extLst>
                  <a:ext uri="{FF2B5EF4-FFF2-40B4-BE49-F238E27FC236}">
                    <a16:creationId xmlns:a16="http://schemas.microsoft.com/office/drawing/2014/main" id="{B067167E-8606-3519-00A7-08C65D808CAA}"/>
                  </a:ext>
                </a:extLst>
              </p:cNvPr>
              <p:cNvSpPr/>
              <p:nvPr/>
            </p:nvSpPr>
            <p:spPr bwMode="auto">
              <a:xfrm>
                <a:off x="4644" y="2931"/>
                <a:ext cx="53" cy="70"/>
              </a:xfrm>
              <a:custGeom>
                <a:avLst/>
                <a:gdLst>
                  <a:gd name="T0" fmla="*/ 25 w 25"/>
                  <a:gd name="T1" fmla="*/ 17 h 33"/>
                  <a:gd name="T2" fmla="*/ 21 w 25"/>
                  <a:gd name="T3" fmla="*/ 27 h 33"/>
                  <a:gd name="T4" fmla="*/ 17 w 25"/>
                  <a:gd name="T5" fmla="*/ 33 h 33"/>
                  <a:gd name="T6" fmla="*/ 4 w 25"/>
                  <a:gd name="T7" fmla="*/ 15 h 33"/>
                  <a:gd name="T8" fmla="*/ 12 w 25"/>
                  <a:gd name="T9" fmla="*/ 1 h 33"/>
                  <a:gd name="T10" fmla="*/ 25 w 25"/>
                  <a:gd name="T11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33">
                    <a:moveTo>
                      <a:pt x="25" y="17"/>
                    </a:moveTo>
                    <a:cubicBezTo>
                      <a:pt x="24" y="20"/>
                      <a:pt x="22" y="23"/>
                      <a:pt x="21" y="27"/>
                    </a:cubicBezTo>
                    <a:cubicBezTo>
                      <a:pt x="20" y="29"/>
                      <a:pt x="20" y="32"/>
                      <a:pt x="17" y="33"/>
                    </a:cubicBezTo>
                    <a:cubicBezTo>
                      <a:pt x="7" y="31"/>
                      <a:pt x="6" y="23"/>
                      <a:pt x="4" y="15"/>
                    </a:cubicBezTo>
                    <a:cubicBezTo>
                      <a:pt x="0" y="7"/>
                      <a:pt x="4" y="3"/>
                      <a:pt x="12" y="1"/>
                    </a:cubicBezTo>
                    <a:cubicBezTo>
                      <a:pt x="24" y="0"/>
                      <a:pt x="22" y="11"/>
                      <a:pt x="25" y="17"/>
                    </a:cubicBezTo>
                    <a:close/>
                  </a:path>
                </a:pathLst>
              </a:custGeom>
              <a:solidFill>
                <a:srgbClr val="F9F9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59" name="Freeform 31">
                <a:extLst>
                  <a:ext uri="{FF2B5EF4-FFF2-40B4-BE49-F238E27FC236}">
                    <a16:creationId xmlns:a16="http://schemas.microsoft.com/office/drawing/2014/main" id="{0D18101B-8D7E-B8E1-A536-D5B2F72FFE24}"/>
                  </a:ext>
                </a:extLst>
              </p:cNvPr>
              <p:cNvSpPr/>
              <p:nvPr/>
            </p:nvSpPr>
            <p:spPr bwMode="auto">
              <a:xfrm>
                <a:off x="4569" y="1864"/>
                <a:ext cx="75" cy="100"/>
              </a:xfrm>
              <a:custGeom>
                <a:avLst/>
                <a:gdLst>
                  <a:gd name="T0" fmla="*/ 0 w 35"/>
                  <a:gd name="T1" fmla="*/ 45 h 47"/>
                  <a:gd name="T2" fmla="*/ 3 w 35"/>
                  <a:gd name="T3" fmla="*/ 33 h 47"/>
                  <a:gd name="T4" fmla="*/ 12 w 35"/>
                  <a:gd name="T5" fmla="*/ 17 h 47"/>
                  <a:gd name="T6" fmla="*/ 35 w 35"/>
                  <a:gd name="T7" fmla="*/ 0 h 47"/>
                  <a:gd name="T8" fmla="*/ 12 w 35"/>
                  <a:gd name="T9" fmla="*/ 37 h 47"/>
                  <a:gd name="T10" fmla="*/ 0 w 35"/>
                  <a:gd name="T11" fmla="*/ 4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47">
                    <a:moveTo>
                      <a:pt x="0" y="45"/>
                    </a:moveTo>
                    <a:cubicBezTo>
                      <a:pt x="1" y="41"/>
                      <a:pt x="2" y="37"/>
                      <a:pt x="3" y="33"/>
                    </a:cubicBezTo>
                    <a:cubicBezTo>
                      <a:pt x="5" y="27"/>
                      <a:pt x="14" y="25"/>
                      <a:pt x="12" y="17"/>
                    </a:cubicBezTo>
                    <a:cubicBezTo>
                      <a:pt x="19" y="11"/>
                      <a:pt x="25" y="3"/>
                      <a:pt x="35" y="0"/>
                    </a:cubicBezTo>
                    <a:cubicBezTo>
                      <a:pt x="35" y="17"/>
                      <a:pt x="19" y="24"/>
                      <a:pt x="12" y="37"/>
                    </a:cubicBezTo>
                    <a:cubicBezTo>
                      <a:pt x="10" y="43"/>
                      <a:pt x="7" y="47"/>
                      <a:pt x="0" y="45"/>
                    </a:cubicBezTo>
                    <a:close/>
                  </a:path>
                </a:pathLst>
              </a:custGeom>
              <a:solidFill>
                <a:srgbClr val="7356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60" name="Freeform 32">
                <a:extLst>
                  <a:ext uri="{FF2B5EF4-FFF2-40B4-BE49-F238E27FC236}">
                    <a16:creationId xmlns:a16="http://schemas.microsoft.com/office/drawing/2014/main" id="{1792E640-E598-5D97-3196-E86FF01D3C1C}"/>
                  </a:ext>
                </a:extLst>
              </p:cNvPr>
              <p:cNvSpPr/>
              <p:nvPr/>
            </p:nvSpPr>
            <p:spPr bwMode="auto">
              <a:xfrm>
                <a:off x="4424" y="2118"/>
                <a:ext cx="85" cy="117"/>
              </a:xfrm>
              <a:custGeom>
                <a:avLst/>
                <a:gdLst>
                  <a:gd name="T0" fmla="*/ 4 w 40"/>
                  <a:gd name="T1" fmla="*/ 54 h 55"/>
                  <a:gd name="T2" fmla="*/ 0 w 40"/>
                  <a:gd name="T3" fmla="*/ 50 h 55"/>
                  <a:gd name="T4" fmla="*/ 35 w 40"/>
                  <a:gd name="T5" fmla="*/ 0 h 55"/>
                  <a:gd name="T6" fmla="*/ 39 w 40"/>
                  <a:gd name="T7" fmla="*/ 5 h 55"/>
                  <a:gd name="T8" fmla="*/ 40 w 40"/>
                  <a:gd name="T9" fmla="*/ 10 h 55"/>
                  <a:gd name="T10" fmla="*/ 19 w 40"/>
                  <a:gd name="T11" fmla="*/ 44 h 55"/>
                  <a:gd name="T12" fmla="*/ 4 w 40"/>
                  <a:gd name="T13" fmla="*/ 5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55">
                    <a:moveTo>
                      <a:pt x="4" y="54"/>
                    </a:moveTo>
                    <a:cubicBezTo>
                      <a:pt x="3" y="52"/>
                      <a:pt x="1" y="51"/>
                      <a:pt x="0" y="50"/>
                    </a:cubicBezTo>
                    <a:cubicBezTo>
                      <a:pt x="11" y="33"/>
                      <a:pt x="27" y="19"/>
                      <a:pt x="35" y="0"/>
                    </a:cubicBezTo>
                    <a:cubicBezTo>
                      <a:pt x="37" y="1"/>
                      <a:pt x="38" y="3"/>
                      <a:pt x="39" y="5"/>
                    </a:cubicBezTo>
                    <a:cubicBezTo>
                      <a:pt x="40" y="6"/>
                      <a:pt x="40" y="8"/>
                      <a:pt x="40" y="10"/>
                    </a:cubicBezTo>
                    <a:cubicBezTo>
                      <a:pt x="39" y="25"/>
                      <a:pt x="28" y="34"/>
                      <a:pt x="19" y="44"/>
                    </a:cubicBezTo>
                    <a:cubicBezTo>
                      <a:pt x="14" y="47"/>
                      <a:pt x="12" y="55"/>
                      <a:pt x="4" y="54"/>
                    </a:cubicBezTo>
                    <a:close/>
                  </a:path>
                </a:pathLst>
              </a:custGeom>
              <a:solidFill>
                <a:srgbClr val="4131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61" name="Freeform 33">
                <a:extLst>
                  <a:ext uri="{FF2B5EF4-FFF2-40B4-BE49-F238E27FC236}">
                    <a16:creationId xmlns:a16="http://schemas.microsoft.com/office/drawing/2014/main" id="{6B6B7781-F47D-D3BC-CA95-2BD272FCCC97}"/>
                  </a:ext>
                </a:extLst>
              </p:cNvPr>
              <p:cNvSpPr/>
              <p:nvPr/>
            </p:nvSpPr>
            <p:spPr bwMode="auto">
              <a:xfrm>
                <a:off x="4498" y="2037"/>
                <a:ext cx="52" cy="96"/>
              </a:xfrm>
              <a:custGeom>
                <a:avLst/>
                <a:gdLst>
                  <a:gd name="T0" fmla="*/ 1 w 24"/>
                  <a:gd name="T1" fmla="*/ 44 h 45"/>
                  <a:gd name="T2" fmla="*/ 0 w 24"/>
                  <a:gd name="T3" fmla="*/ 38 h 45"/>
                  <a:gd name="T4" fmla="*/ 9 w 24"/>
                  <a:gd name="T5" fmla="*/ 0 h 45"/>
                  <a:gd name="T6" fmla="*/ 13 w 24"/>
                  <a:gd name="T7" fmla="*/ 4 h 45"/>
                  <a:gd name="T8" fmla="*/ 22 w 24"/>
                  <a:gd name="T9" fmla="*/ 8 h 45"/>
                  <a:gd name="T10" fmla="*/ 23 w 24"/>
                  <a:gd name="T11" fmla="*/ 16 h 45"/>
                  <a:gd name="T12" fmla="*/ 6 w 24"/>
                  <a:gd name="T13" fmla="*/ 44 h 45"/>
                  <a:gd name="T14" fmla="*/ 1 w 24"/>
                  <a:gd name="T15" fmla="*/ 4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45">
                    <a:moveTo>
                      <a:pt x="1" y="44"/>
                    </a:moveTo>
                    <a:cubicBezTo>
                      <a:pt x="1" y="42"/>
                      <a:pt x="0" y="40"/>
                      <a:pt x="0" y="38"/>
                    </a:cubicBezTo>
                    <a:cubicBezTo>
                      <a:pt x="3" y="25"/>
                      <a:pt x="6" y="13"/>
                      <a:pt x="9" y="0"/>
                    </a:cubicBezTo>
                    <a:cubicBezTo>
                      <a:pt x="11" y="1"/>
                      <a:pt x="12" y="3"/>
                      <a:pt x="13" y="4"/>
                    </a:cubicBezTo>
                    <a:cubicBezTo>
                      <a:pt x="16" y="7"/>
                      <a:pt x="20" y="5"/>
                      <a:pt x="22" y="8"/>
                    </a:cubicBezTo>
                    <a:cubicBezTo>
                      <a:pt x="24" y="11"/>
                      <a:pt x="24" y="14"/>
                      <a:pt x="23" y="16"/>
                    </a:cubicBezTo>
                    <a:cubicBezTo>
                      <a:pt x="17" y="25"/>
                      <a:pt x="13" y="36"/>
                      <a:pt x="6" y="44"/>
                    </a:cubicBezTo>
                    <a:cubicBezTo>
                      <a:pt x="4" y="45"/>
                      <a:pt x="3" y="45"/>
                      <a:pt x="1" y="44"/>
                    </a:cubicBezTo>
                    <a:close/>
                  </a:path>
                </a:pathLst>
              </a:custGeom>
              <a:solidFill>
                <a:srgbClr val="382B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62" name="Freeform 34">
                <a:extLst>
                  <a:ext uri="{FF2B5EF4-FFF2-40B4-BE49-F238E27FC236}">
                    <a16:creationId xmlns:a16="http://schemas.microsoft.com/office/drawing/2014/main" id="{38AFD99A-7414-49BB-4D34-60CBE52CFE92}"/>
                  </a:ext>
                </a:extLst>
              </p:cNvPr>
              <p:cNvSpPr/>
              <p:nvPr/>
            </p:nvSpPr>
            <p:spPr bwMode="auto">
              <a:xfrm>
                <a:off x="4526" y="2491"/>
                <a:ext cx="60" cy="73"/>
              </a:xfrm>
              <a:custGeom>
                <a:avLst/>
                <a:gdLst>
                  <a:gd name="T0" fmla="*/ 24 w 28"/>
                  <a:gd name="T1" fmla="*/ 19 h 34"/>
                  <a:gd name="T2" fmla="*/ 28 w 28"/>
                  <a:gd name="T3" fmla="*/ 30 h 34"/>
                  <a:gd name="T4" fmla="*/ 0 w 28"/>
                  <a:gd name="T5" fmla="*/ 27 h 34"/>
                  <a:gd name="T6" fmla="*/ 1 w 28"/>
                  <a:gd name="T7" fmla="*/ 13 h 34"/>
                  <a:gd name="T8" fmla="*/ 2 w 28"/>
                  <a:gd name="T9" fmla="*/ 5 h 34"/>
                  <a:gd name="T10" fmla="*/ 11 w 28"/>
                  <a:gd name="T11" fmla="*/ 1 h 34"/>
                  <a:gd name="T12" fmla="*/ 24 w 28"/>
                  <a:gd name="T13" fmla="*/ 1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4">
                    <a:moveTo>
                      <a:pt x="24" y="19"/>
                    </a:moveTo>
                    <a:cubicBezTo>
                      <a:pt x="25" y="23"/>
                      <a:pt x="27" y="27"/>
                      <a:pt x="28" y="30"/>
                    </a:cubicBezTo>
                    <a:cubicBezTo>
                      <a:pt x="19" y="27"/>
                      <a:pt x="9" y="34"/>
                      <a:pt x="0" y="27"/>
                    </a:cubicBezTo>
                    <a:cubicBezTo>
                      <a:pt x="1" y="22"/>
                      <a:pt x="2" y="18"/>
                      <a:pt x="1" y="13"/>
                    </a:cubicBezTo>
                    <a:cubicBezTo>
                      <a:pt x="0" y="10"/>
                      <a:pt x="1" y="8"/>
                      <a:pt x="2" y="5"/>
                    </a:cubicBezTo>
                    <a:cubicBezTo>
                      <a:pt x="4" y="1"/>
                      <a:pt x="7" y="0"/>
                      <a:pt x="11" y="1"/>
                    </a:cubicBezTo>
                    <a:cubicBezTo>
                      <a:pt x="18" y="5"/>
                      <a:pt x="13" y="18"/>
                      <a:pt x="24" y="19"/>
                    </a:cubicBezTo>
                    <a:close/>
                  </a:path>
                </a:pathLst>
              </a:custGeom>
              <a:solidFill>
                <a:srgbClr val="885E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63" name="Freeform 35">
                <a:extLst>
                  <a:ext uri="{FF2B5EF4-FFF2-40B4-BE49-F238E27FC236}">
                    <a16:creationId xmlns:a16="http://schemas.microsoft.com/office/drawing/2014/main" id="{F011D474-F8C0-4E2E-3CCD-D70BB2B26A7F}"/>
                  </a:ext>
                </a:extLst>
              </p:cNvPr>
              <p:cNvSpPr/>
              <p:nvPr/>
            </p:nvSpPr>
            <p:spPr bwMode="auto">
              <a:xfrm>
                <a:off x="4451" y="2916"/>
                <a:ext cx="52" cy="68"/>
              </a:xfrm>
              <a:custGeom>
                <a:avLst/>
                <a:gdLst>
                  <a:gd name="T0" fmla="*/ 7 w 24"/>
                  <a:gd name="T1" fmla="*/ 25 h 32"/>
                  <a:gd name="T2" fmla="*/ 14 w 24"/>
                  <a:gd name="T3" fmla="*/ 0 h 32"/>
                  <a:gd name="T4" fmla="*/ 21 w 24"/>
                  <a:gd name="T5" fmla="*/ 4 h 32"/>
                  <a:gd name="T6" fmla="*/ 23 w 24"/>
                  <a:gd name="T7" fmla="*/ 22 h 32"/>
                  <a:gd name="T8" fmla="*/ 15 w 24"/>
                  <a:gd name="T9" fmla="*/ 31 h 32"/>
                  <a:gd name="T10" fmla="*/ 4 w 24"/>
                  <a:gd name="T11" fmla="*/ 32 h 32"/>
                  <a:gd name="T12" fmla="*/ 7 w 24"/>
                  <a:gd name="T13" fmla="*/ 2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32">
                    <a:moveTo>
                      <a:pt x="7" y="25"/>
                    </a:moveTo>
                    <a:cubicBezTo>
                      <a:pt x="9" y="16"/>
                      <a:pt x="5" y="6"/>
                      <a:pt x="14" y="0"/>
                    </a:cubicBezTo>
                    <a:cubicBezTo>
                      <a:pt x="17" y="0"/>
                      <a:pt x="20" y="1"/>
                      <a:pt x="21" y="4"/>
                    </a:cubicBezTo>
                    <a:cubicBezTo>
                      <a:pt x="24" y="10"/>
                      <a:pt x="24" y="16"/>
                      <a:pt x="23" y="22"/>
                    </a:cubicBezTo>
                    <a:cubicBezTo>
                      <a:pt x="22" y="26"/>
                      <a:pt x="20" y="30"/>
                      <a:pt x="15" y="31"/>
                    </a:cubicBezTo>
                    <a:cubicBezTo>
                      <a:pt x="11" y="31"/>
                      <a:pt x="7" y="32"/>
                      <a:pt x="4" y="32"/>
                    </a:cubicBezTo>
                    <a:cubicBezTo>
                      <a:pt x="0" y="28"/>
                      <a:pt x="4" y="26"/>
                      <a:pt x="7" y="25"/>
                    </a:cubicBezTo>
                    <a:close/>
                  </a:path>
                </a:pathLst>
              </a:custGeom>
              <a:solidFill>
                <a:srgbClr val="B0AE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64" name="Freeform 36">
                <a:extLst>
                  <a:ext uri="{FF2B5EF4-FFF2-40B4-BE49-F238E27FC236}">
                    <a16:creationId xmlns:a16="http://schemas.microsoft.com/office/drawing/2014/main" id="{8EE9C6FF-1D05-4F28-08C1-C34C7BFF662A}"/>
                  </a:ext>
                </a:extLst>
              </p:cNvPr>
              <p:cNvSpPr/>
              <p:nvPr/>
            </p:nvSpPr>
            <p:spPr bwMode="auto">
              <a:xfrm>
                <a:off x="4526" y="2901"/>
                <a:ext cx="51" cy="94"/>
              </a:xfrm>
              <a:custGeom>
                <a:avLst/>
                <a:gdLst>
                  <a:gd name="T0" fmla="*/ 12 w 24"/>
                  <a:gd name="T1" fmla="*/ 39 h 44"/>
                  <a:gd name="T2" fmla="*/ 4 w 24"/>
                  <a:gd name="T3" fmla="*/ 38 h 44"/>
                  <a:gd name="T4" fmla="*/ 1 w 24"/>
                  <a:gd name="T5" fmla="*/ 34 h 44"/>
                  <a:gd name="T6" fmla="*/ 2 w 24"/>
                  <a:gd name="T7" fmla="*/ 19 h 44"/>
                  <a:gd name="T8" fmla="*/ 3 w 24"/>
                  <a:gd name="T9" fmla="*/ 14 h 44"/>
                  <a:gd name="T10" fmla="*/ 6 w 24"/>
                  <a:gd name="T11" fmla="*/ 10 h 44"/>
                  <a:gd name="T12" fmla="*/ 23 w 24"/>
                  <a:gd name="T13" fmla="*/ 12 h 44"/>
                  <a:gd name="T14" fmla="*/ 22 w 24"/>
                  <a:gd name="T15" fmla="*/ 23 h 44"/>
                  <a:gd name="T16" fmla="*/ 12 w 24"/>
                  <a:gd name="T17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44">
                    <a:moveTo>
                      <a:pt x="12" y="39"/>
                    </a:moveTo>
                    <a:cubicBezTo>
                      <a:pt x="8" y="44"/>
                      <a:pt x="7" y="37"/>
                      <a:pt x="4" y="38"/>
                    </a:cubicBezTo>
                    <a:cubicBezTo>
                      <a:pt x="3" y="37"/>
                      <a:pt x="2" y="36"/>
                      <a:pt x="1" y="34"/>
                    </a:cubicBezTo>
                    <a:cubicBezTo>
                      <a:pt x="0" y="29"/>
                      <a:pt x="2" y="24"/>
                      <a:pt x="2" y="19"/>
                    </a:cubicBezTo>
                    <a:cubicBezTo>
                      <a:pt x="2" y="18"/>
                      <a:pt x="2" y="16"/>
                      <a:pt x="3" y="14"/>
                    </a:cubicBezTo>
                    <a:cubicBezTo>
                      <a:pt x="4" y="13"/>
                      <a:pt x="5" y="11"/>
                      <a:pt x="6" y="10"/>
                    </a:cubicBezTo>
                    <a:cubicBezTo>
                      <a:pt x="12" y="5"/>
                      <a:pt x="19" y="0"/>
                      <a:pt x="23" y="12"/>
                    </a:cubicBezTo>
                    <a:cubicBezTo>
                      <a:pt x="24" y="16"/>
                      <a:pt x="24" y="20"/>
                      <a:pt x="22" y="23"/>
                    </a:cubicBezTo>
                    <a:cubicBezTo>
                      <a:pt x="16" y="27"/>
                      <a:pt x="14" y="33"/>
                      <a:pt x="12" y="39"/>
                    </a:cubicBezTo>
                    <a:close/>
                  </a:path>
                </a:pathLst>
              </a:custGeom>
              <a:solidFill>
                <a:srgbClr val="B0AC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65" name="Freeform 37">
                <a:extLst>
                  <a:ext uri="{FF2B5EF4-FFF2-40B4-BE49-F238E27FC236}">
                    <a16:creationId xmlns:a16="http://schemas.microsoft.com/office/drawing/2014/main" id="{DE859AC3-BDDD-8484-B90C-E0935AD30107}"/>
                  </a:ext>
                </a:extLst>
              </p:cNvPr>
              <p:cNvSpPr/>
              <p:nvPr/>
            </p:nvSpPr>
            <p:spPr bwMode="auto">
              <a:xfrm>
                <a:off x="4483" y="2946"/>
                <a:ext cx="52" cy="53"/>
              </a:xfrm>
              <a:custGeom>
                <a:avLst/>
                <a:gdLst>
                  <a:gd name="T0" fmla="*/ 24 w 24"/>
                  <a:gd name="T1" fmla="*/ 13 h 25"/>
                  <a:gd name="T2" fmla="*/ 24 w 24"/>
                  <a:gd name="T3" fmla="*/ 17 h 25"/>
                  <a:gd name="T4" fmla="*/ 0 w 24"/>
                  <a:gd name="T5" fmla="*/ 17 h 25"/>
                  <a:gd name="T6" fmla="*/ 4 w 24"/>
                  <a:gd name="T7" fmla="*/ 10 h 25"/>
                  <a:gd name="T8" fmla="*/ 12 w 24"/>
                  <a:gd name="T9" fmla="*/ 1 h 25"/>
                  <a:gd name="T10" fmla="*/ 24 w 24"/>
                  <a:gd name="T11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25">
                    <a:moveTo>
                      <a:pt x="24" y="13"/>
                    </a:moveTo>
                    <a:cubicBezTo>
                      <a:pt x="24" y="14"/>
                      <a:pt x="24" y="16"/>
                      <a:pt x="24" y="17"/>
                    </a:cubicBezTo>
                    <a:cubicBezTo>
                      <a:pt x="16" y="21"/>
                      <a:pt x="8" y="25"/>
                      <a:pt x="0" y="17"/>
                    </a:cubicBezTo>
                    <a:cubicBezTo>
                      <a:pt x="2" y="14"/>
                      <a:pt x="3" y="12"/>
                      <a:pt x="4" y="10"/>
                    </a:cubicBezTo>
                    <a:cubicBezTo>
                      <a:pt x="7" y="7"/>
                      <a:pt x="5" y="0"/>
                      <a:pt x="12" y="1"/>
                    </a:cubicBezTo>
                    <a:cubicBezTo>
                      <a:pt x="14" y="6"/>
                      <a:pt x="23" y="5"/>
                      <a:pt x="24" y="13"/>
                    </a:cubicBezTo>
                    <a:close/>
                  </a:path>
                </a:pathLst>
              </a:custGeom>
              <a:solidFill>
                <a:srgbClr val="B6B4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66" name="Freeform 38">
                <a:extLst>
                  <a:ext uri="{FF2B5EF4-FFF2-40B4-BE49-F238E27FC236}">
                    <a16:creationId xmlns:a16="http://schemas.microsoft.com/office/drawing/2014/main" id="{ABFA638A-1D74-256E-A41D-5ADCC5C41546}"/>
                  </a:ext>
                </a:extLst>
              </p:cNvPr>
              <p:cNvSpPr/>
              <p:nvPr/>
            </p:nvSpPr>
            <p:spPr bwMode="auto">
              <a:xfrm>
                <a:off x="5265" y="2841"/>
                <a:ext cx="49" cy="64"/>
              </a:xfrm>
              <a:custGeom>
                <a:avLst/>
                <a:gdLst>
                  <a:gd name="T0" fmla="*/ 10 w 23"/>
                  <a:gd name="T1" fmla="*/ 3 h 30"/>
                  <a:gd name="T2" fmla="*/ 23 w 23"/>
                  <a:gd name="T3" fmla="*/ 23 h 30"/>
                  <a:gd name="T4" fmla="*/ 10 w 23"/>
                  <a:gd name="T5" fmla="*/ 29 h 30"/>
                  <a:gd name="T6" fmla="*/ 2 w 23"/>
                  <a:gd name="T7" fmla="*/ 7 h 30"/>
                  <a:gd name="T8" fmla="*/ 10 w 23"/>
                  <a:gd name="T9" fmla="*/ 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0">
                    <a:moveTo>
                      <a:pt x="10" y="3"/>
                    </a:moveTo>
                    <a:cubicBezTo>
                      <a:pt x="10" y="12"/>
                      <a:pt x="14" y="19"/>
                      <a:pt x="23" y="23"/>
                    </a:cubicBezTo>
                    <a:cubicBezTo>
                      <a:pt x="19" y="26"/>
                      <a:pt x="15" y="30"/>
                      <a:pt x="10" y="29"/>
                    </a:cubicBezTo>
                    <a:cubicBezTo>
                      <a:pt x="6" y="22"/>
                      <a:pt x="0" y="16"/>
                      <a:pt x="2" y="7"/>
                    </a:cubicBezTo>
                    <a:cubicBezTo>
                      <a:pt x="2" y="0"/>
                      <a:pt x="5" y="0"/>
                      <a:pt x="10" y="3"/>
                    </a:cubicBezTo>
                    <a:close/>
                  </a:path>
                </a:pathLst>
              </a:custGeom>
              <a:solidFill>
                <a:srgbClr val="B4AF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67" name="Freeform 39">
                <a:extLst>
                  <a:ext uri="{FF2B5EF4-FFF2-40B4-BE49-F238E27FC236}">
                    <a16:creationId xmlns:a16="http://schemas.microsoft.com/office/drawing/2014/main" id="{8B676E89-7B82-829F-C034-35D80F2B95AD}"/>
                  </a:ext>
                </a:extLst>
              </p:cNvPr>
              <p:cNvSpPr/>
              <p:nvPr/>
            </p:nvSpPr>
            <p:spPr bwMode="auto">
              <a:xfrm>
                <a:off x="4584" y="2899"/>
                <a:ext cx="51" cy="81"/>
              </a:xfrm>
              <a:custGeom>
                <a:avLst/>
                <a:gdLst>
                  <a:gd name="T0" fmla="*/ 21 w 24"/>
                  <a:gd name="T1" fmla="*/ 24 h 38"/>
                  <a:gd name="T2" fmla="*/ 5 w 24"/>
                  <a:gd name="T3" fmla="*/ 28 h 38"/>
                  <a:gd name="T4" fmla="*/ 3 w 24"/>
                  <a:gd name="T5" fmla="*/ 26 h 38"/>
                  <a:gd name="T6" fmla="*/ 5 w 24"/>
                  <a:gd name="T7" fmla="*/ 8 h 38"/>
                  <a:gd name="T8" fmla="*/ 17 w 24"/>
                  <a:gd name="T9" fmla="*/ 4 h 38"/>
                  <a:gd name="T10" fmla="*/ 21 w 24"/>
                  <a:gd name="T11" fmla="*/ 2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38">
                    <a:moveTo>
                      <a:pt x="21" y="24"/>
                    </a:moveTo>
                    <a:cubicBezTo>
                      <a:pt x="19" y="38"/>
                      <a:pt x="9" y="22"/>
                      <a:pt x="5" y="28"/>
                    </a:cubicBezTo>
                    <a:cubicBezTo>
                      <a:pt x="5" y="27"/>
                      <a:pt x="4" y="26"/>
                      <a:pt x="3" y="26"/>
                    </a:cubicBezTo>
                    <a:cubicBezTo>
                      <a:pt x="0" y="19"/>
                      <a:pt x="3" y="14"/>
                      <a:pt x="5" y="8"/>
                    </a:cubicBezTo>
                    <a:cubicBezTo>
                      <a:pt x="8" y="3"/>
                      <a:pt x="11" y="0"/>
                      <a:pt x="17" y="4"/>
                    </a:cubicBezTo>
                    <a:cubicBezTo>
                      <a:pt x="24" y="9"/>
                      <a:pt x="19" y="17"/>
                      <a:pt x="21" y="24"/>
                    </a:cubicBezTo>
                    <a:close/>
                  </a:path>
                </a:pathLst>
              </a:custGeom>
              <a:solidFill>
                <a:srgbClr val="C3C1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68" name="Freeform 40">
                <a:extLst>
                  <a:ext uri="{FF2B5EF4-FFF2-40B4-BE49-F238E27FC236}">
                    <a16:creationId xmlns:a16="http://schemas.microsoft.com/office/drawing/2014/main" id="{3B33F91C-1E90-079C-E2FB-18489BA27EBE}"/>
                  </a:ext>
                </a:extLst>
              </p:cNvPr>
              <p:cNvSpPr/>
              <p:nvPr/>
            </p:nvSpPr>
            <p:spPr bwMode="auto">
              <a:xfrm>
                <a:off x="4626" y="2910"/>
                <a:ext cx="50" cy="70"/>
              </a:xfrm>
              <a:custGeom>
                <a:avLst/>
                <a:gdLst>
                  <a:gd name="T0" fmla="*/ 20 w 23"/>
                  <a:gd name="T1" fmla="*/ 14 h 33"/>
                  <a:gd name="T2" fmla="*/ 12 w 23"/>
                  <a:gd name="T3" fmla="*/ 25 h 33"/>
                  <a:gd name="T4" fmla="*/ 7 w 23"/>
                  <a:gd name="T5" fmla="*/ 33 h 33"/>
                  <a:gd name="T6" fmla="*/ 5 w 23"/>
                  <a:gd name="T7" fmla="*/ 14 h 33"/>
                  <a:gd name="T8" fmla="*/ 6 w 23"/>
                  <a:gd name="T9" fmla="*/ 4 h 33"/>
                  <a:gd name="T10" fmla="*/ 10 w 23"/>
                  <a:gd name="T11" fmla="*/ 1 h 33"/>
                  <a:gd name="T12" fmla="*/ 18 w 23"/>
                  <a:gd name="T13" fmla="*/ 1 h 33"/>
                  <a:gd name="T14" fmla="*/ 23 w 23"/>
                  <a:gd name="T15" fmla="*/ 10 h 33"/>
                  <a:gd name="T16" fmla="*/ 20 w 23"/>
                  <a:gd name="T17" fmla="*/ 1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33">
                    <a:moveTo>
                      <a:pt x="20" y="14"/>
                    </a:moveTo>
                    <a:cubicBezTo>
                      <a:pt x="11" y="14"/>
                      <a:pt x="14" y="21"/>
                      <a:pt x="12" y="25"/>
                    </a:cubicBezTo>
                    <a:cubicBezTo>
                      <a:pt x="11" y="28"/>
                      <a:pt x="9" y="30"/>
                      <a:pt x="7" y="33"/>
                    </a:cubicBezTo>
                    <a:cubicBezTo>
                      <a:pt x="0" y="27"/>
                      <a:pt x="11" y="20"/>
                      <a:pt x="5" y="14"/>
                    </a:cubicBezTo>
                    <a:cubicBezTo>
                      <a:pt x="3" y="10"/>
                      <a:pt x="5" y="7"/>
                      <a:pt x="6" y="4"/>
                    </a:cubicBezTo>
                    <a:cubicBezTo>
                      <a:pt x="7" y="3"/>
                      <a:pt x="8" y="1"/>
                      <a:pt x="10" y="1"/>
                    </a:cubicBezTo>
                    <a:cubicBezTo>
                      <a:pt x="13" y="0"/>
                      <a:pt x="15" y="0"/>
                      <a:pt x="18" y="1"/>
                    </a:cubicBezTo>
                    <a:cubicBezTo>
                      <a:pt x="21" y="4"/>
                      <a:pt x="23" y="6"/>
                      <a:pt x="23" y="10"/>
                    </a:cubicBezTo>
                    <a:cubicBezTo>
                      <a:pt x="23" y="12"/>
                      <a:pt x="22" y="13"/>
                      <a:pt x="20" y="14"/>
                    </a:cubicBezTo>
                    <a:close/>
                  </a:path>
                </a:pathLst>
              </a:custGeom>
              <a:solidFill>
                <a:srgbClr val="848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69" name="Freeform 41">
                <a:extLst>
                  <a:ext uri="{FF2B5EF4-FFF2-40B4-BE49-F238E27FC236}">
                    <a16:creationId xmlns:a16="http://schemas.microsoft.com/office/drawing/2014/main" id="{D214405D-4522-E404-1BD4-82BE26083E0B}"/>
                  </a:ext>
                </a:extLst>
              </p:cNvPr>
              <p:cNvSpPr/>
              <p:nvPr/>
            </p:nvSpPr>
            <p:spPr bwMode="auto">
              <a:xfrm>
                <a:off x="5030" y="1817"/>
                <a:ext cx="53" cy="45"/>
              </a:xfrm>
              <a:custGeom>
                <a:avLst/>
                <a:gdLst>
                  <a:gd name="T0" fmla="*/ 0 w 25"/>
                  <a:gd name="T1" fmla="*/ 7 h 21"/>
                  <a:gd name="T2" fmla="*/ 0 w 25"/>
                  <a:gd name="T3" fmla="*/ 0 h 21"/>
                  <a:gd name="T4" fmla="*/ 24 w 25"/>
                  <a:gd name="T5" fmla="*/ 11 h 21"/>
                  <a:gd name="T6" fmla="*/ 23 w 25"/>
                  <a:gd name="T7" fmla="*/ 16 h 21"/>
                  <a:gd name="T8" fmla="*/ 0 w 25"/>
                  <a:gd name="T9" fmla="*/ 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1">
                    <a:moveTo>
                      <a:pt x="0" y="7"/>
                    </a:moveTo>
                    <a:cubicBezTo>
                      <a:pt x="0" y="4"/>
                      <a:pt x="0" y="2"/>
                      <a:pt x="0" y="0"/>
                    </a:cubicBezTo>
                    <a:cubicBezTo>
                      <a:pt x="9" y="1"/>
                      <a:pt x="17" y="4"/>
                      <a:pt x="24" y="11"/>
                    </a:cubicBezTo>
                    <a:cubicBezTo>
                      <a:pt x="25" y="13"/>
                      <a:pt x="25" y="15"/>
                      <a:pt x="23" y="16"/>
                    </a:cubicBezTo>
                    <a:cubicBezTo>
                      <a:pt x="12" y="21"/>
                      <a:pt x="6" y="14"/>
                      <a:pt x="0" y="7"/>
                    </a:cubicBezTo>
                    <a:close/>
                  </a:path>
                </a:pathLst>
              </a:custGeom>
              <a:solidFill>
                <a:srgbClr val="4837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70" name="Freeform 42">
                <a:extLst>
                  <a:ext uri="{FF2B5EF4-FFF2-40B4-BE49-F238E27FC236}">
                    <a16:creationId xmlns:a16="http://schemas.microsoft.com/office/drawing/2014/main" id="{D2FC8E24-111D-CA33-056B-F1D4DA8C8396}"/>
                  </a:ext>
                </a:extLst>
              </p:cNvPr>
              <p:cNvSpPr/>
              <p:nvPr/>
            </p:nvSpPr>
            <p:spPr bwMode="auto">
              <a:xfrm>
                <a:off x="4552" y="2899"/>
                <a:ext cx="47" cy="68"/>
              </a:xfrm>
              <a:custGeom>
                <a:avLst/>
                <a:gdLst>
                  <a:gd name="T0" fmla="*/ 8 w 22"/>
                  <a:gd name="T1" fmla="*/ 24 h 32"/>
                  <a:gd name="T2" fmla="*/ 8 w 22"/>
                  <a:gd name="T3" fmla="*/ 11 h 32"/>
                  <a:gd name="T4" fmla="*/ 18 w 22"/>
                  <a:gd name="T5" fmla="*/ 5 h 32"/>
                  <a:gd name="T6" fmla="*/ 18 w 22"/>
                  <a:gd name="T7" fmla="*/ 26 h 32"/>
                  <a:gd name="T8" fmla="*/ 12 w 22"/>
                  <a:gd name="T9" fmla="*/ 32 h 32"/>
                  <a:gd name="T10" fmla="*/ 5 w 22"/>
                  <a:gd name="T11" fmla="*/ 32 h 32"/>
                  <a:gd name="T12" fmla="*/ 8 w 22"/>
                  <a:gd name="T13" fmla="*/ 2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32">
                    <a:moveTo>
                      <a:pt x="8" y="24"/>
                    </a:moveTo>
                    <a:cubicBezTo>
                      <a:pt x="8" y="20"/>
                      <a:pt x="8" y="16"/>
                      <a:pt x="8" y="11"/>
                    </a:cubicBezTo>
                    <a:cubicBezTo>
                      <a:pt x="10" y="8"/>
                      <a:pt x="10" y="0"/>
                      <a:pt x="18" y="5"/>
                    </a:cubicBezTo>
                    <a:cubicBezTo>
                      <a:pt x="22" y="12"/>
                      <a:pt x="17" y="19"/>
                      <a:pt x="18" y="26"/>
                    </a:cubicBezTo>
                    <a:cubicBezTo>
                      <a:pt x="17" y="29"/>
                      <a:pt x="15" y="31"/>
                      <a:pt x="12" y="32"/>
                    </a:cubicBezTo>
                    <a:cubicBezTo>
                      <a:pt x="9" y="32"/>
                      <a:pt x="7" y="32"/>
                      <a:pt x="5" y="32"/>
                    </a:cubicBezTo>
                    <a:cubicBezTo>
                      <a:pt x="0" y="28"/>
                      <a:pt x="5" y="27"/>
                      <a:pt x="8" y="24"/>
                    </a:cubicBezTo>
                    <a:close/>
                  </a:path>
                </a:pathLst>
              </a:custGeom>
              <a:solidFill>
                <a:srgbClr val="AAA5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71" name="Freeform 43">
                <a:extLst>
                  <a:ext uri="{FF2B5EF4-FFF2-40B4-BE49-F238E27FC236}">
                    <a16:creationId xmlns:a16="http://schemas.microsoft.com/office/drawing/2014/main" id="{E9D193D4-A472-C2C5-DCAA-B3EB95C0C961}"/>
                  </a:ext>
                </a:extLst>
              </p:cNvPr>
              <p:cNvSpPr/>
              <p:nvPr/>
            </p:nvSpPr>
            <p:spPr bwMode="auto">
              <a:xfrm>
                <a:off x="5222" y="2884"/>
                <a:ext cx="38" cy="45"/>
              </a:xfrm>
              <a:custGeom>
                <a:avLst/>
                <a:gdLst>
                  <a:gd name="T0" fmla="*/ 13 w 18"/>
                  <a:gd name="T1" fmla="*/ 2 h 21"/>
                  <a:gd name="T2" fmla="*/ 18 w 18"/>
                  <a:gd name="T3" fmla="*/ 12 h 21"/>
                  <a:gd name="T4" fmla="*/ 6 w 18"/>
                  <a:gd name="T5" fmla="*/ 21 h 21"/>
                  <a:gd name="T6" fmla="*/ 6 w 18"/>
                  <a:gd name="T7" fmla="*/ 6 h 21"/>
                  <a:gd name="T8" fmla="*/ 13 w 18"/>
                  <a:gd name="T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1">
                    <a:moveTo>
                      <a:pt x="13" y="2"/>
                    </a:moveTo>
                    <a:cubicBezTo>
                      <a:pt x="17" y="4"/>
                      <a:pt x="18" y="8"/>
                      <a:pt x="18" y="12"/>
                    </a:cubicBezTo>
                    <a:cubicBezTo>
                      <a:pt x="13" y="13"/>
                      <a:pt x="12" y="21"/>
                      <a:pt x="6" y="21"/>
                    </a:cubicBezTo>
                    <a:cubicBezTo>
                      <a:pt x="0" y="16"/>
                      <a:pt x="7" y="11"/>
                      <a:pt x="6" y="6"/>
                    </a:cubicBezTo>
                    <a:cubicBezTo>
                      <a:pt x="6" y="0"/>
                      <a:pt x="9" y="0"/>
                      <a:pt x="13" y="2"/>
                    </a:cubicBezTo>
                    <a:close/>
                  </a:path>
                </a:pathLst>
              </a:custGeom>
              <a:solidFill>
                <a:srgbClr val="A9A6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72" name="Freeform 44">
                <a:extLst>
                  <a:ext uri="{FF2B5EF4-FFF2-40B4-BE49-F238E27FC236}">
                    <a16:creationId xmlns:a16="http://schemas.microsoft.com/office/drawing/2014/main" id="{C591CDD6-0BE7-DC15-657C-47592DB526E3}"/>
                  </a:ext>
                </a:extLst>
              </p:cNvPr>
              <p:cNvSpPr/>
              <p:nvPr/>
            </p:nvSpPr>
            <p:spPr bwMode="auto">
              <a:xfrm>
                <a:off x="4609" y="2901"/>
                <a:ext cx="37" cy="49"/>
              </a:xfrm>
              <a:custGeom>
                <a:avLst/>
                <a:gdLst>
                  <a:gd name="T0" fmla="*/ 16 w 17"/>
                  <a:gd name="T1" fmla="*/ 6 h 23"/>
                  <a:gd name="T2" fmla="*/ 13 w 17"/>
                  <a:gd name="T3" fmla="*/ 18 h 23"/>
                  <a:gd name="T4" fmla="*/ 9 w 17"/>
                  <a:gd name="T5" fmla="*/ 23 h 23"/>
                  <a:gd name="T6" fmla="*/ 4 w 17"/>
                  <a:gd name="T7" fmla="*/ 1 h 23"/>
                  <a:gd name="T8" fmla="*/ 7 w 17"/>
                  <a:gd name="T9" fmla="*/ 0 h 23"/>
                  <a:gd name="T10" fmla="*/ 16 w 17"/>
                  <a:gd name="T11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23">
                    <a:moveTo>
                      <a:pt x="16" y="6"/>
                    </a:moveTo>
                    <a:cubicBezTo>
                      <a:pt x="17" y="10"/>
                      <a:pt x="15" y="14"/>
                      <a:pt x="13" y="18"/>
                    </a:cubicBezTo>
                    <a:cubicBezTo>
                      <a:pt x="12" y="19"/>
                      <a:pt x="10" y="21"/>
                      <a:pt x="9" y="23"/>
                    </a:cubicBezTo>
                    <a:cubicBezTo>
                      <a:pt x="0" y="17"/>
                      <a:pt x="8" y="8"/>
                      <a:pt x="4" y="1"/>
                    </a:cubicBezTo>
                    <a:cubicBezTo>
                      <a:pt x="5" y="1"/>
                      <a:pt x="6" y="1"/>
                      <a:pt x="7" y="0"/>
                    </a:cubicBezTo>
                    <a:cubicBezTo>
                      <a:pt x="11" y="0"/>
                      <a:pt x="14" y="2"/>
                      <a:pt x="16" y="6"/>
                    </a:cubicBezTo>
                    <a:close/>
                  </a:path>
                </a:pathLst>
              </a:custGeom>
              <a:solidFill>
                <a:srgbClr val="7977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73" name="Freeform 45">
                <a:extLst>
                  <a:ext uri="{FF2B5EF4-FFF2-40B4-BE49-F238E27FC236}">
                    <a16:creationId xmlns:a16="http://schemas.microsoft.com/office/drawing/2014/main" id="{E4355A30-8000-E580-ED48-824D35EF6242}"/>
                  </a:ext>
                </a:extLst>
              </p:cNvPr>
              <p:cNvSpPr/>
              <p:nvPr/>
            </p:nvSpPr>
            <p:spPr bwMode="auto">
              <a:xfrm>
                <a:off x="4859" y="2948"/>
                <a:ext cx="11" cy="90"/>
              </a:xfrm>
              <a:custGeom>
                <a:avLst/>
                <a:gdLst>
                  <a:gd name="T0" fmla="*/ 0 w 5"/>
                  <a:gd name="T1" fmla="*/ 1 h 42"/>
                  <a:gd name="T2" fmla="*/ 4 w 5"/>
                  <a:gd name="T3" fmla="*/ 0 h 42"/>
                  <a:gd name="T4" fmla="*/ 5 w 5"/>
                  <a:gd name="T5" fmla="*/ 37 h 42"/>
                  <a:gd name="T6" fmla="*/ 4 w 5"/>
                  <a:gd name="T7" fmla="*/ 39 h 42"/>
                  <a:gd name="T8" fmla="*/ 1 w 5"/>
                  <a:gd name="T9" fmla="*/ 40 h 42"/>
                  <a:gd name="T10" fmla="*/ 0 w 5"/>
                  <a:gd name="T11" fmla="*/ 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2">
                    <a:moveTo>
                      <a:pt x="0" y="1"/>
                    </a:moveTo>
                    <a:cubicBezTo>
                      <a:pt x="1" y="0"/>
                      <a:pt x="3" y="0"/>
                      <a:pt x="4" y="0"/>
                    </a:cubicBezTo>
                    <a:cubicBezTo>
                      <a:pt x="4" y="12"/>
                      <a:pt x="4" y="25"/>
                      <a:pt x="5" y="37"/>
                    </a:cubicBezTo>
                    <a:cubicBezTo>
                      <a:pt x="4" y="38"/>
                      <a:pt x="4" y="38"/>
                      <a:pt x="4" y="39"/>
                    </a:cubicBezTo>
                    <a:cubicBezTo>
                      <a:pt x="3" y="41"/>
                      <a:pt x="1" y="42"/>
                      <a:pt x="1" y="40"/>
                    </a:cubicBezTo>
                    <a:cubicBezTo>
                      <a:pt x="0" y="27"/>
                      <a:pt x="0" y="14"/>
                      <a:pt x="0" y="1"/>
                    </a:cubicBezTo>
                    <a:close/>
                  </a:path>
                </a:pathLst>
              </a:custGeom>
              <a:solidFill>
                <a:srgbClr val="716E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74" name="Freeform 46">
                <a:extLst>
                  <a:ext uri="{FF2B5EF4-FFF2-40B4-BE49-F238E27FC236}">
                    <a16:creationId xmlns:a16="http://schemas.microsoft.com/office/drawing/2014/main" id="{C75B4616-5089-90CA-6A00-9ECBEC2EDC9F}"/>
                  </a:ext>
                </a:extLst>
              </p:cNvPr>
              <p:cNvSpPr/>
              <p:nvPr/>
            </p:nvSpPr>
            <p:spPr bwMode="auto">
              <a:xfrm>
                <a:off x="4669" y="2989"/>
                <a:ext cx="22" cy="55"/>
              </a:xfrm>
              <a:custGeom>
                <a:avLst/>
                <a:gdLst>
                  <a:gd name="T0" fmla="*/ 5 w 10"/>
                  <a:gd name="T1" fmla="*/ 6 h 26"/>
                  <a:gd name="T2" fmla="*/ 9 w 10"/>
                  <a:gd name="T3" fmla="*/ 0 h 26"/>
                  <a:gd name="T4" fmla="*/ 10 w 10"/>
                  <a:gd name="T5" fmla="*/ 10 h 26"/>
                  <a:gd name="T6" fmla="*/ 8 w 10"/>
                  <a:gd name="T7" fmla="*/ 25 h 26"/>
                  <a:gd name="T8" fmla="*/ 5 w 10"/>
                  <a:gd name="T9" fmla="*/ 21 h 26"/>
                  <a:gd name="T10" fmla="*/ 5 w 10"/>
                  <a:gd name="T11" fmla="*/ 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26">
                    <a:moveTo>
                      <a:pt x="5" y="6"/>
                    </a:moveTo>
                    <a:cubicBezTo>
                      <a:pt x="6" y="4"/>
                      <a:pt x="8" y="2"/>
                      <a:pt x="9" y="0"/>
                    </a:cubicBezTo>
                    <a:cubicBezTo>
                      <a:pt x="9" y="3"/>
                      <a:pt x="10" y="6"/>
                      <a:pt x="10" y="10"/>
                    </a:cubicBezTo>
                    <a:cubicBezTo>
                      <a:pt x="9" y="15"/>
                      <a:pt x="9" y="20"/>
                      <a:pt x="8" y="25"/>
                    </a:cubicBezTo>
                    <a:cubicBezTo>
                      <a:pt x="5" y="26"/>
                      <a:pt x="3" y="26"/>
                      <a:pt x="5" y="21"/>
                    </a:cubicBezTo>
                    <a:cubicBezTo>
                      <a:pt x="0" y="16"/>
                      <a:pt x="1" y="11"/>
                      <a:pt x="5" y="6"/>
                    </a:cubicBezTo>
                    <a:close/>
                  </a:path>
                </a:pathLst>
              </a:custGeom>
              <a:solidFill>
                <a:srgbClr val="7575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75" name="Freeform 47">
                <a:extLst>
                  <a:ext uri="{FF2B5EF4-FFF2-40B4-BE49-F238E27FC236}">
                    <a16:creationId xmlns:a16="http://schemas.microsoft.com/office/drawing/2014/main" id="{C4B022F0-22EA-69B7-18BB-A4718F12F4DE}"/>
                  </a:ext>
                </a:extLst>
              </p:cNvPr>
              <p:cNvSpPr/>
              <p:nvPr/>
            </p:nvSpPr>
            <p:spPr bwMode="auto">
              <a:xfrm>
                <a:off x="4543" y="2730"/>
                <a:ext cx="26" cy="41"/>
              </a:xfrm>
              <a:custGeom>
                <a:avLst/>
                <a:gdLst>
                  <a:gd name="T0" fmla="*/ 3 w 12"/>
                  <a:gd name="T1" fmla="*/ 19 h 19"/>
                  <a:gd name="T2" fmla="*/ 1 w 12"/>
                  <a:gd name="T3" fmla="*/ 19 h 19"/>
                  <a:gd name="T4" fmla="*/ 12 w 12"/>
                  <a:gd name="T5" fmla="*/ 0 h 19"/>
                  <a:gd name="T6" fmla="*/ 3 w 12"/>
                  <a:gd name="T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9">
                    <a:moveTo>
                      <a:pt x="3" y="19"/>
                    </a:moveTo>
                    <a:cubicBezTo>
                      <a:pt x="1" y="19"/>
                      <a:pt x="1" y="19"/>
                      <a:pt x="1" y="19"/>
                    </a:cubicBezTo>
                    <a:cubicBezTo>
                      <a:pt x="2" y="11"/>
                      <a:pt x="0" y="2"/>
                      <a:pt x="12" y="0"/>
                    </a:cubicBezTo>
                    <a:cubicBezTo>
                      <a:pt x="9" y="6"/>
                      <a:pt x="9" y="14"/>
                      <a:pt x="3" y="19"/>
                    </a:cubicBezTo>
                    <a:close/>
                  </a:path>
                </a:pathLst>
              </a:custGeom>
              <a:solidFill>
                <a:srgbClr val="6A65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76" name="Freeform 48">
                <a:extLst>
                  <a:ext uri="{FF2B5EF4-FFF2-40B4-BE49-F238E27FC236}">
                    <a16:creationId xmlns:a16="http://schemas.microsoft.com/office/drawing/2014/main" id="{5FEC53E0-F0CD-776C-7261-7B0CB8142BEF}"/>
                  </a:ext>
                </a:extLst>
              </p:cNvPr>
              <p:cNvSpPr/>
              <p:nvPr/>
            </p:nvSpPr>
            <p:spPr bwMode="auto">
              <a:xfrm>
                <a:off x="5077" y="1841"/>
                <a:ext cx="38" cy="42"/>
              </a:xfrm>
              <a:custGeom>
                <a:avLst/>
                <a:gdLst>
                  <a:gd name="T0" fmla="*/ 2 w 18"/>
                  <a:gd name="T1" fmla="*/ 4 h 20"/>
                  <a:gd name="T2" fmla="*/ 2 w 18"/>
                  <a:gd name="T3" fmla="*/ 0 h 20"/>
                  <a:gd name="T4" fmla="*/ 18 w 18"/>
                  <a:gd name="T5" fmla="*/ 16 h 20"/>
                  <a:gd name="T6" fmla="*/ 18 w 18"/>
                  <a:gd name="T7" fmla="*/ 16 h 20"/>
                  <a:gd name="T8" fmla="*/ 5 w 18"/>
                  <a:gd name="T9" fmla="*/ 14 h 20"/>
                  <a:gd name="T10" fmla="*/ 2 w 18"/>
                  <a:gd name="T11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20">
                    <a:moveTo>
                      <a:pt x="2" y="4"/>
                    </a:moveTo>
                    <a:cubicBezTo>
                      <a:pt x="2" y="3"/>
                      <a:pt x="2" y="1"/>
                      <a:pt x="2" y="0"/>
                    </a:cubicBezTo>
                    <a:cubicBezTo>
                      <a:pt x="9" y="3"/>
                      <a:pt x="15" y="9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3" y="20"/>
                      <a:pt x="9" y="17"/>
                      <a:pt x="5" y="14"/>
                    </a:cubicBezTo>
                    <a:cubicBezTo>
                      <a:pt x="2" y="11"/>
                      <a:pt x="0" y="8"/>
                      <a:pt x="2" y="4"/>
                    </a:cubicBezTo>
                    <a:close/>
                  </a:path>
                </a:pathLst>
              </a:custGeom>
              <a:solidFill>
                <a:srgbClr val="5141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77" name="Freeform 49">
                <a:extLst>
                  <a:ext uri="{FF2B5EF4-FFF2-40B4-BE49-F238E27FC236}">
                    <a16:creationId xmlns:a16="http://schemas.microsoft.com/office/drawing/2014/main" id="{F7FFCB6F-C66A-8AF7-8F21-6FC88837F6A5}"/>
                  </a:ext>
                </a:extLst>
              </p:cNvPr>
              <p:cNvSpPr/>
              <p:nvPr/>
            </p:nvSpPr>
            <p:spPr bwMode="auto">
              <a:xfrm>
                <a:off x="4569" y="1900"/>
                <a:ext cx="40" cy="34"/>
              </a:xfrm>
              <a:custGeom>
                <a:avLst/>
                <a:gdLst>
                  <a:gd name="T0" fmla="*/ 12 w 19"/>
                  <a:gd name="T1" fmla="*/ 0 h 16"/>
                  <a:gd name="T2" fmla="*/ 3 w 19"/>
                  <a:gd name="T3" fmla="*/ 16 h 16"/>
                  <a:gd name="T4" fmla="*/ 1 w 19"/>
                  <a:gd name="T5" fmla="*/ 16 h 16"/>
                  <a:gd name="T6" fmla="*/ 0 w 19"/>
                  <a:gd name="T7" fmla="*/ 16 h 16"/>
                  <a:gd name="T8" fmla="*/ 12 w 19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6">
                    <a:moveTo>
                      <a:pt x="12" y="0"/>
                    </a:moveTo>
                    <a:cubicBezTo>
                      <a:pt x="19" y="11"/>
                      <a:pt x="8" y="12"/>
                      <a:pt x="3" y="16"/>
                    </a:cubicBezTo>
                    <a:cubicBezTo>
                      <a:pt x="3" y="16"/>
                      <a:pt x="1" y="16"/>
                      <a:pt x="1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" y="10"/>
                      <a:pt x="8" y="5"/>
                      <a:pt x="12" y="0"/>
                    </a:cubicBezTo>
                    <a:close/>
                  </a:path>
                </a:pathLst>
              </a:custGeom>
              <a:solidFill>
                <a:srgbClr val="4C39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78" name="Freeform 50">
                <a:extLst>
                  <a:ext uri="{FF2B5EF4-FFF2-40B4-BE49-F238E27FC236}">
                    <a16:creationId xmlns:a16="http://schemas.microsoft.com/office/drawing/2014/main" id="{C696D3D7-E403-949F-4373-141247844830}"/>
                  </a:ext>
                </a:extLst>
              </p:cNvPr>
              <p:cNvSpPr/>
              <p:nvPr/>
            </p:nvSpPr>
            <p:spPr bwMode="auto">
              <a:xfrm>
                <a:off x="4317" y="2899"/>
                <a:ext cx="30" cy="23"/>
              </a:xfrm>
              <a:custGeom>
                <a:avLst/>
                <a:gdLst>
                  <a:gd name="T0" fmla="*/ 0 w 14"/>
                  <a:gd name="T1" fmla="*/ 9 h 11"/>
                  <a:gd name="T2" fmla="*/ 11 w 14"/>
                  <a:gd name="T3" fmla="*/ 2 h 11"/>
                  <a:gd name="T4" fmla="*/ 14 w 14"/>
                  <a:gd name="T5" fmla="*/ 6 h 11"/>
                  <a:gd name="T6" fmla="*/ 0 w 14"/>
                  <a:gd name="T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1">
                    <a:moveTo>
                      <a:pt x="0" y="9"/>
                    </a:moveTo>
                    <a:cubicBezTo>
                      <a:pt x="2" y="3"/>
                      <a:pt x="5" y="0"/>
                      <a:pt x="11" y="2"/>
                    </a:cubicBezTo>
                    <a:cubicBezTo>
                      <a:pt x="12" y="2"/>
                      <a:pt x="13" y="4"/>
                      <a:pt x="14" y="6"/>
                    </a:cubicBezTo>
                    <a:cubicBezTo>
                      <a:pt x="9" y="8"/>
                      <a:pt x="5" y="11"/>
                      <a:pt x="0" y="9"/>
                    </a:cubicBezTo>
                    <a:close/>
                  </a:path>
                </a:pathLst>
              </a:custGeom>
              <a:solidFill>
                <a:srgbClr val="726F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79" name="Freeform 51">
                <a:extLst>
                  <a:ext uri="{FF2B5EF4-FFF2-40B4-BE49-F238E27FC236}">
                    <a16:creationId xmlns:a16="http://schemas.microsoft.com/office/drawing/2014/main" id="{4B0FAFA0-746A-9FC8-8160-F9FA4842931B}"/>
                  </a:ext>
                </a:extLst>
              </p:cNvPr>
              <p:cNvSpPr/>
              <p:nvPr/>
            </p:nvSpPr>
            <p:spPr bwMode="auto">
              <a:xfrm>
                <a:off x="4398" y="2846"/>
                <a:ext cx="34" cy="25"/>
              </a:xfrm>
              <a:custGeom>
                <a:avLst/>
                <a:gdLst>
                  <a:gd name="T0" fmla="*/ 16 w 16"/>
                  <a:gd name="T1" fmla="*/ 0 h 12"/>
                  <a:gd name="T2" fmla="*/ 16 w 16"/>
                  <a:gd name="T3" fmla="*/ 4 h 12"/>
                  <a:gd name="T4" fmla="*/ 1 w 16"/>
                  <a:gd name="T5" fmla="*/ 12 h 12"/>
                  <a:gd name="T6" fmla="*/ 16 w 16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2">
                    <a:moveTo>
                      <a:pt x="16" y="0"/>
                    </a:moveTo>
                    <a:cubicBezTo>
                      <a:pt x="16" y="1"/>
                      <a:pt x="16" y="3"/>
                      <a:pt x="16" y="4"/>
                    </a:cubicBezTo>
                    <a:cubicBezTo>
                      <a:pt x="13" y="11"/>
                      <a:pt x="5" y="9"/>
                      <a:pt x="1" y="12"/>
                    </a:cubicBezTo>
                    <a:cubicBezTo>
                      <a:pt x="0" y="1"/>
                      <a:pt x="10" y="3"/>
                      <a:pt x="16" y="0"/>
                    </a:cubicBezTo>
                    <a:close/>
                  </a:path>
                </a:pathLst>
              </a:custGeom>
              <a:solidFill>
                <a:srgbClr val="50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80" name="Freeform 52">
                <a:extLst>
                  <a:ext uri="{FF2B5EF4-FFF2-40B4-BE49-F238E27FC236}">
                    <a16:creationId xmlns:a16="http://schemas.microsoft.com/office/drawing/2014/main" id="{1771BFA3-3504-9433-D5FB-558E8E5635E2}"/>
                  </a:ext>
                </a:extLst>
              </p:cNvPr>
              <p:cNvSpPr/>
              <p:nvPr/>
            </p:nvSpPr>
            <p:spPr bwMode="auto">
              <a:xfrm>
                <a:off x="4569" y="2668"/>
                <a:ext cx="25" cy="43"/>
              </a:xfrm>
              <a:custGeom>
                <a:avLst/>
                <a:gdLst>
                  <a:gd name="T0" fmla="*/ 12 w 12"/>
                  <a:gd name="T1" fmla="*/ 0 h 20"/>
                  <a:gd name="T2" fmla="*/ 0 w 12"/>
                  <a:gd name="T3" fmla="*/ 20 h 20"/>
                  <a:gd name="T4" fmla="*/ 12 w 12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20">
                    <a:moveTo>
                      <a:pt x="12" y="0"/>
                    </a:moveTo>
                    <a:cubicBezTo>
                      <a:pt x="9" y="7"/>
                      <a:pt x="9" y="16"/>
                      <a:pt x="0" y="20"/>
                    </a:cubicBezTo>
                    <a:cubicBezTo>
                      <a:pt x="0" y="11"/>
                      <a:pt x="2" y="3"/>
                      <a:pt x="12" y="0"/>
                    </a:cubicBezTo>
                    <a:close/>
                  </a:path>
                </a:pathLst>
              </a:custGeom>
              <a:solidFill>
                <a:srgbClr val="6D6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81" name="Freeform 53">
                <a:extLst>
                  <a:ext uri="{FF2B5EF4-FFF2-40B4-BE49-F238E27FC236}">
                    <a16:creationId xmlns:a16="http://schemas.microsoft.com/office/drawing/2014/main" id="{E44E25B5-6FA6-5E18-2F3A-988FD98F3E54}"/>
                  </a:ext>
                </a:extLst>
              </p:cNvPr>
              <p:cNvSpPr/>
              <p:nvPr/>
            </p:nvSpPr>
            <p:spPr bwMode="auto">
              <a:xfrm>
                <a:off x="4594" y="2607"/>
                <a:ext cx="26" cy="36"/>
              </a:xfrm>
              <a:custGeom>
                <a:avLst/>
                <a:gdLst>
                  <a:gd name="T0" fmla="*/ 12 w 12"/>
                  <a:gd name="T1" fmla="*/ 0 h 17"/>
                  <a:gd name="T2" fmla="*/ 12 w 12"/>
                  <a:gd name="T3" fmla="*/ 5 h 17"/>
                  <a:gd name="T4" fmla="*/ 4 w 12"/>
                  <a:gd name="T5" fmla="*/ 17 h 17"/>
                  <a:gd name="T6" fmla="*/ 12 w 12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7">
                    <a:moveTo>
                      <a:pt x="12" y="0"/>
                    </a:moveTo>
                    <a:cubicBezTo>
                      <a:pt x="12" y="2"/>
                      <a:pt x="12" y="4"/>
                      <a:pt x="12" y="5"/>
                    </a:cubicBezTo>
                    <a:cubicBezTo>
                      <a:pt x="12" y="11"/>
                      <a:pt x="9" y="15"/>
                      <a:pt x="4" y="17"/>
                    </a:cubicBezTo>
                    <a:cubicBezTo>
                      <a:pt x="0" y="9"/>
                      <a:pt x="7" y="5"/>
                      <a:pt x="12" y="0"/>
                    </a:cubicBezTo>
                    <a:close/>
                  </a:path>
                </a:pathLst>
              </a:custGeom>
              <a:solidFill>
                <a:srgbClr val="2921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82" name="Freeform 54">
                <a:extLst>
                  <a:ext uri="{FF2B5EF4-FFF2-40B4-BE49-F238E27FC236}">
                    <a16:creationId xmlns:a16="http://schemas.microsoft.com/office/drawing/2014/main" id="{7AE1AF78-85E8-89BC-2AC5-722238AD964E}"/>
                  </a:ext>
                </a:extLst>
              </p:cNvPr>
              <p:cNvSpPr/>
              <p:nvPr/>
            </p:nvSpPr>
            <p:spPr bwMode="auto">
              <a:xfrm>
                <a:off x="4518" y="2519"/>
                <a:ext cx="30" cy="30"/>
              </a:xfrm>
              <a:custGeom>
                <a:avLst/>
                <a:gdLst>
                  <a:gd name="T0" fmla="*/ 7 w 14"/>
                  <a:gd name="T1" fmla="*/ 2 h 14"/>
                  <a:gd name="T2" fmla="*/ 4 w 14"/>
                  <a:gd name="T3" fmla="*/ 14 h 14"/>
                  <a:gd name="T4" fmla="*/ 0 w 14"/>
                  <a:gd name="T5" fmla="*/ 13 h 14"/>
                  <a:gd name="T6" fmla="*/ 4 w 14"/>
                  <a:gd name="T7" fmla="*/ 2 h 14"/>
                  <a:gd name="T8" fmla="*/ 7 w 14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7" y="2"/>
                    </a:moveTo>
                    <a:cubicBezTo>
                      <a:pt x="7" y="6"/>
                      <a:pt x="14" y="12"/>
                      <a:pt x="4" y="14"/>
                    </a:cubicBezTo>
                    <a:cubicBezTo>
                      <a:pt x="3" y="14"/>
                      <a:pt x="1" y="13"/>
                      <a:pt x="0" y="13"/>
                    </a:cubicBezTo>
                    <a:cubicBezTo>
                      <a:pt x="1" y="9"/>
                      <a:pt x="3" y="6"/>
                      <a:pt x="4" y="2"/>
                    </a:cubicBezTo>
                    <a:cubicBezTo>
                      <a:pt x="5" y="0"/>
                      <a:pt x="6" y="0"/>
                      <a:pt x="7" y="2"/>
                    </a:cubicBezTo>
                    <a:close/>
                  </a:path>
                </a:pathLst>
              </a:custGeom>
              <a:solidFill>
                <a:srgbClr val="2F1C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83" name="Freeform 55">
                <a:extLst>
                  <a:ext uri="{FF2B5EF4-FFF2-40B4-BE49-F238E27FC236}">
                    <a16:creationId xmlns:a16="http://schemas.microsoft.com/office/drawing/2014/main" id="{26CC011F-9C75-7ABD-79E0-E21EE8741142}"/>
                  </a:ext>
                </a:extLst>
              </p:cNvPr>
              <p:cNvSpPr/>
              <p:nvPr/>
            </p:nvSpPr>
            <p:spPr bwMode="auto">
              <a:xfrm>
                <a:off x="4665" y="3033"/>
                <a:ext cx="23" cy="34"/>
              </a:xfrm>
              <a:custGeom>
                <a:avLst/>
                <a:gdLst>
                  <a:gd name="T0" fmla="*/ 7 w 11"/>
                  <a:gd name="T1" fmla="*/ 0 h 16"/>
                  <a:gd name="T2" fmla="*/ 10 w 11"/>
                  <a:gd name="T3" fmla="*/ 4 h 16"/>
                  <a:gd name="T4" fmla="*/ 5 w 11"/>
                  <a:gd name="T5" fmla="*/ 14 h 16"/>
                  <a:gd name="T6" fmla="*/ 7 w 11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6">
                    <a:moveTo>
                      <a:pt x="7" y="0"/>
                    </a:moveTo>
                    <a:cubicBezTo>
                      <a:pt x="8" y="2"/>
                      <a:pt x="9" y="3"/>
                      <a:pt x="10" y="4"/>
                    </a:cubicBezTo>
                    <a:cubicBezTo>
                      <a:pt x="11" y="9"/>
                      <a:pt x="10" y="16"/>
                      <a:pt x="5" y="14"/>
                    </a:cubicBezTo>
                    <a:cubicBezTo>
                      <a:pt x="0" y="12"/>
                      <a:pt x="3" y="5"/>
                      <a:pt x="7" y="0"/>
                    </a:cubicBezTo>
                    <a:close/>
                  </a:path>
                </a:pathLst>
              </a:custGeom>
              <a:solidFill>
                <a:srgbClr val="B0B0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84" name="Freeform 56">
                <a:extLst>
                  <a:ext uri="{FF2B5EF4-FFF2-40B4-BE49-F238E27FC236}">
                    <a16:creationId xmlns:a16="http://schemas.microsoft.com/office/drawing/2014/main" id="{5568CD51-3FCE-0FE6-DECD-2CB532BF66AF}"/>
                  </a:ext>
                </a:extLst>
              </p:cNvPr>
              <p:cNvSpPr/>
              <p:nvPr/>
            </p:nvSpPr>
            <p:spPr bwMode="auto">
              <a:xfrm>
                <a:off x="5141" y="2971"/>
                <a:ext cx="21" cy="37"/>
              </a:xfrm>
              <a:custGeom>
                <a:avLst/>
                <a:gdLst>
                  <a:gd name="T0" fmla="*/ 3 w 10"/>
                  <a:gd name="T1" fmla="*/ 2 h 17"/>
                  <a:gd name="T2" fmla="*/ 8 w 10"/>
                  <a:gd name="T3" fmla="*/ 6 h 17"/>
                  <a:gd name="T4" fmla="*/ 10 w 10"/>
                  <a:gd name="T5" fmla="*/ 17 h 17"/>
                  <a:gd name="T6" fmla="*/ 3 w 10"/>
                  <a:gd name="T7" fmla="*/ 14 h 17"/>
                  <a:gd name="T8" fmla="*/ 0 w 10"/>
                  <a:gd name="T9" fmla="*/ 2 h 17"/>
                  <a:gd name="T10" fmla="*/ 2 w 10"/>
                  <a:gd name="T11" fmla="*/ 0 h 17"/>
                  <a:gd name="T12" fmla="*/ 3 w 10"/>
                  <a:gd name="T13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7">
                    <a:moveTo>
                      <a:pt x="3" y="2"/>
                    </a:moveTo>
                    <a:cubicBezTo>
                      <a:pt x="5" y="4"/>
                      <a:pt x="7" y="5"/>
                      <a:pt x="8" y="6"/>
                    </a:cubicBezTo>
                    <a:cubicBezTo>
                      <a:pt x="9" y="9"/>
                      <a:pt x="9" y="13"/>
                      <a:pt x="10" y="17"/>
                    </a:cubicBezTo>
                    <a:cubicBezTo>
                      <a:pt x="8" y="16"/>
                      <a:pt x="6" y="15"/>
                      <a:pt x="3" y="14"/>
                    </a:cubicBezTo>
                    <a:cubicBezTo>
                      <a:pt x="2" y="10"/>
                      <a:pt x="1" y="6"/>
                      <a:pt x="0" y="2"/>
                    </a:cubicBezTo>
                    <a:cubicBezTo>
                      <a:pt x="1" y="1"/>
                      <a:pt x="1" y="1"/>
                      <a:pt x="2" y="0"/>
                    </a:cubicBezTo>
                    <a:cubicBezTo>
                      <a:pt x="2" y="1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7875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85" name="Freeform 57">
                <a:extLst>
                  <a:ext uri="{FF2B5EF4-FFF2-40B4-BE49-F238E27FC236}">
                    <a16:creationId xmlns:a16="http://schemas.microsoft.com/office/drawing/2014/main" id="{18579345-8097-4DC5-0BDD-6AD566222D9D}"/>
                  </a:ext>
                </a:extLst>
              </p:cNvPr>
              <p:cNvSpPr/>
              <p:nvPr/>
            </p:nvSpPr>
            <p:spPr bwMode="auto">
              <a:xfrm>
                <a:off x="4447" y="2967"/>
                <a:ext cx="19" cy="30"/>
              </a:xfrm>
              <a:custGeom>
                <a:avLst/>
                <a:gdLst>
                  <a:gd name="T0" fmla="*/ 9 w 9"/>
                  <a:gd name="T1" fmla="*/ 1 h 14"/>
                  <a:gd name="T2" fmla="*/ 6 w 9"/>
                  <a:gd name="T3" fmla="*/ 8 h 14"/>
                  <a:gd name="T4" fmla="*/ 2 w 9"/>
                  <a:gd name="T5" fmla="*/ 13 h 14"/>
                  <a:gd name="T6" fmla="*/ 0 w 9"/>
                  <a:gd name="T7" fmla="*/ 4 h 14"/>
                  <a:gd name="T8" fmla="*/ 9 w 9"/>
                  <a:gd name="T9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4">
                    <a:moveTo>
                      <a:pt x="9" y="1"/>
                    </a:moveTo>
                    <a:cubicBezTo>
                      <a:pt x="8" y="3"/>
                      <a:pt x="7" y="6"/>
                      <a:pt x="6" y="8"/>
                    </a:cubicBezTo>
                    <a:cubicBezTo>
                      <a:pt x="5" y="10"/>
                      <a:pt x="5" y="14"/>
                      <a:pt x="2" y="13"/>
                    </a:cubicBezTo>
                    <a:cubicBezTo>
                      <a:pt x="0" y="12"/>
                      <a:pt x="1" y="7"/>
                      <a:pt x="0" y="4"/>
                    </a:cubicBezTo>
                    <a:cubicBezTo>
                      <a:pt x="3" y="1"/>
                      <a:pt x="5" y="0"/>
                      <a:pt x="9" y="1"/>
                    </a:cubicBezTo>
                    <a:close/>
                  </a:path>
                </a:pathLst>
              </a:custGeom>
              <a:solidFill>
                <a:srgbClr val="6D6C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86" name="Freeform 58">
                <a:extLst>
                  <a:ext uri="{FF2B5EF4-FFF2-40B4-BE49-F238E27FC236}">
                    <a16:creationId xmlns:a16="http://schemas.microsoft.com/office/drawing/2014/main" id="{816ECC5C-8B2B-DC62-0FE1-108966E62C70}"/>
                  </a:ext>
                </a:extLst>
              </p:cNvPr>
              <p:cNvSpPr/>
              <p:nvPr/>
            </p:nvSpPr>
            <p:spPr bwMode="auto">
              <a:xfrm>
                <a:off x="4573" y="2959"/>
                <a:ext cx="21" cy="32"/>
              </a:xfrm>
              <a:custGeom>
                <a:avLst/>
                <a:gdLst>
                  <a:gd name="T0" fmla="*/ 2 w 10"/>
                  <a:gd name="T1" fmla="*/ 4 h 15"/>
                  <a:gd name="T2" fmla="*/ 7 w 10"/>
                  <a:gd name="T3" fmla="*/ 0 h 15"/>
                  <a:gd name="T4" fmla="*/ 8 w 10"/>
                  <a:gd name="T5" fmla="*/ 0 h 15"/>
                  <a:gd name="T6" fmla="*/ 10 w 10"/>
                  <a:gd name="T7" fmla="*/ 0 h 15"/>
                  <a:gd name="T8" fmla="*/ 4 w 10"/>
                  <a:gd name="T9" fmla="*/ 15 h 15"/>
                  <a:gd name="T10" fmla="*/ 2 w 10"/>
                  <a:gd name="T11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5">
                    <a:moveTo>
                      <a:pt x="2" y="4"/>
                    </a:moveTo>
                    <a:cubicBezTo>
                      <a:pt x="4" y="2"/>
                      <a:pt x="5" y="1"/>
                      <a:pt x="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0"/>
                      <a:pt x="10" y="0"/>
                      <a:pt x="10" y="0"/>
                    </a:cubicBezTo>
                    <a:cubicBezTo>
                      <a:pt x="8" y="5"/>
                      <a:pt x="6" y="10"/>
                      <a:pt x="4" y="15"/>
                    </a:cubicBezTo>
                    <a:cubicBezTo>
                      <a:pt x="0" y="12"/>
                      <a:pt x="2" y="8"/>
                      <a:pt x="2" y="4"/>
                    </a:cubicBezTo>
                    <a:close/>
                  </a:path>
                </a:pathLst>
              </a:custGeom>
              <a:solidFill>
                <a:srgbClr val="6F6D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87" name="Freeform 59">
                <a:extLst>
                  <a:ext uri="{FF2B5EF4-FFF2-40B4-BE49-F238E27FC236}">
                    <a16:creationId xmlns:a16="http://schemas.microsoft.com/office/drawing/2014/main" id="{4B9F8A1D-8DCF-26AE-1180-45352165C779}"/>
                  </a:ext>
                </a:extLst>
              </p:cNvPr>
              <p:cNvSpPr/>
              <p:nvPr/>
            </p:nvSpPr>
            <p:spPr bwMode="auto">
              <a:xfrm>
                <a:off x="4541" y="2950"/>
                <a:ext cx="28" cy="34"/>
              </a:xfrm>
              <a:custGeom>
                <a:avLst/>
                <a:gdLst>
                  <a:gd name="T0" fmla="*/ 13 w 13"/>
                  <a:gd name="T1" fmla="*/ 0 h 16"/>
                  <a:gd name="T2" fmla="*/ 10 w 13"/>
                  <a:gd name="T3" fmla="*/ 8 h 16"/>
                  <a:gd name="T4" fmla="*/ 5 w 13"/>
                  <a:gd name="T5" fmla="*/ 16 h 16"/>
                  <a:gd name="T6" fmla="*/ 13 w 13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6">
                    <a:moveTo>
                      <a:pt x="13" y="0"/>
                    </a:moveTo>
                    <a:cubicBezTo>
                      <a:pt x="12" y="3"/>
                      <a:pt x="11" y="6"/>
                      <a:pt x="10" y="8"/>
                    </a:cubicBezTo>
                    <a:cubicBezTo>
                      <a:pt x="9" y="11"/>
                      <a:pt x="9" y="15"/>
                      <a:pt x="5" y="16"/>
                    </a:cubicBezTo>
                    <a:cubicBezTo>
                      <a:pt x="7" y="11"/>
                      <a:pt x="0" y="1"/>
                      <a:pt x="13" y="0"/>
                    </a:cubicBezTo>
                    <a:close/>
                  </a:path>
                </a:pathLst>
              </a:custGeom>
              <a:solidFill>
                <a:srgbClr val="5E5B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88" name="Freeform 60">
                <a:extLst>
                  <a:ext uri="{FF2B5EF4-FFF2-40B4-BE49-F238E27FC236}">
                    <a16:creationId xmlns:a16="http://schemas.microsoft.com/office/drawing/2014/main" id="{CE0A374B-4C97-3055-99EF-DAFF7D4FF82C}"/>
                  </a:ext>
                </a:extLst>
              </p:cNvPr>
              <p:cNvSpPr/>
              <p:nvPr/>
            </p:nvSpPr>
            <p:spPr bwMode="auto">
              <a:xfrm>
                <a:off x="4804" y="2498"/>
                <a:ext cx="523" cy="505"/>
              </a:xfrm>
              <a:custGeom>
                <a:avLst/>
                <a:gdLst>
                  <a:gd name="T0" fmla="*/ 220 w 245"/>
                  <a:gd name="T1" fmla="*/ 112 h 237"/>
                  <a:gd name="T2" fmla="*/ 209 w 245"/>
                  <a:gd name="T3" fmla="*/ 124 h 237"/>
                  <a:gd name="T4" fmla="*/ 205 w 245"/>
                  <a:gd name="T5" fmla="*/ 138 h 237"/>
                  <a:gd name="T6" fmla="*/ 204 w 245"/>
                  <a:gd name="T7" fmla="*/ 143 h 237"/>
                  <a:gd name="T8" fmla="*/ 201 w 245"/>
                  <a:gd name="T9" fmla="*/ 146 h 237"/>
                  <a:gd name="T10" fmla="*/ 201 w 245"/>
                  <a:gd name="T11" fmla="*/ 147 h 237"/>
                  <a:gd name="T12" fmla="*/ 202 w 245"/>
                  <a:gd name="T13" fmla="*/ 147 h 237"/>
                  <a:gd name="T14" fmla="*/ 196 w 245"/>
                  <a:gd name="T15" fmla="*/ 151 h 237"/>
                  <a:gd name="T16" fmla="*/ 181 w 245"/>
                  <a:gd name="T17" fmla="*/ 165 h 237"/>
                  <a:gd name="T18" fmla="*/ 178 w 245"/>
                  <a:gd name="T19" fmla="*/ 172 h 237"/>
                  <a:gd name="T20" fmla="*/ 162 w 245"/>
                  <a:gd name="T21" fmla="*/ 188 h 237"/>
                  <a:gd name="T22" fmla="*/ 162 w 245"/>
                  <a:gd name="T23" fmla="*/ 188 h 237"/>
                  <a:gd name="T24" fmla="*/ 154 w 245"/>
                  <a:gd name="T25" fmla="*/ 198 h 237"/>
                  <a:gd name="T26" fmla="*/ 139 w 245"/>
                  <a:gd name="T27" fmla="*/ 213 h 237"/>
                  <a:gd name="T28" fmla="*/ 114 w 245"/>
                  <a:gd name="T29" fmla="*/ 236 h 237"/>
                  <a:gd name="T30" fmla="*/ 114 w 245"/>
                  <a:gd name="T31" fmla="*/ 235 h 237"/>
                  <a:gd name="T32" fmla="*/ 82 w 245"/>
                  <a:gd name="T33" fmla="*/ 212 h 237"/>
                  <a:gd name="T34" fmla="*/ 74 w 245"/>
                  <a:gd name="T35" fmla="*/ 208 h 237"/>
                  <a:gd name="T36" fmla="*/ 54 w 245"/>
                  <a:gd name="T37" fmla="*/ 201 h 237"/>
                  <a:gd name="T38" fmla="*/ 46 w 245"/>
                  <a:gd name="T39" fmla="*/ 195 h 237"/>
                  <a:gd name="T40" fmla="*/ 38 w 245"/>
                  <a:gd name="T41" fmla="*/ 192 h 237"/>
                  <a:gd name="T42" fmla="*/ 24 w 245"/>
                  <a:gd name="T43" fmla="*/ 181 h 237"/>
                  <a:gd name="T44" fmla="*/ 0 w 245"/>
                  <a:gd name="T45" fmla="*/ 151 h 237"/>
                  <a:gd name="T46" fmla="*/ 2 w 245"/>
                  <a:gd name="T47" fmla="*/ 147 h 237"/>
                  <a:gd name="T48" fmla="*/ 12 w 245"/>
                  <a:gd name="T49" fmla="*/ 135 h 237"/>
                  <a:gd name="T50" fmla="*/ 25 w 245"/>
                  <a:gd name="T51" fmla="*/ 125 h 237"/>
                  <a:gd name="T52" fmla="*/ 39 w 245"/>
                  <a:gd name="T53" fmla="*/ 120 h 237"/>
                  <a:gd name="T54" fmla="*/ 53 w 245"/>
                  <a:gd name="T55" fmla="*/ 113 h 237"/>
                  <a:gd name="T56" fmla="*/ 67 w 245"/>
                  <a:gd name="T57" fmla="*/ 102 h 237"/>
                  <a:gd name="T58" fmla="*/ 76 w 245"/>
                  <a:gd name="T59" fmla="*/ 93 h 237"/>
                  <a:gd name="T60" fmla="*/ 85 w 245"/>
                  <a:gd name="T61" fmla="*/ 84 h 237"/>
                  <a:gd name="T62" fmla="*/ 107 w 245"/>
                  <a:gd name="T63" fmla="*/ 66 h 237"/>
                  <a:gd name="T64" fmla="*/ 120 w 245"/>
                  <a:gd name="T65" fmla="*/ 53 h 237"/>
                  <a:gd name="T66" fmla="*/ 139 w 245"/>
                  <a:gd name="T67" fmla="*/ 28 h 237"/>
                  <a:gd name="T68" fmla="*/ 148 w 245"/>
                  <a:gd name="T69" fmla="*/ 17 h 237"/>
                  <a:gd name="T70" fmla="*/ 158 w 245"/>
                  <a:gd name="T71" fmla="*/ 10 h 237"/>
                  <a:gd name="T72" fmla="*/ 169 w 245"/>
                  <a:gd name="T73" fmla="*/ 11 h 237"/>
                  <a:gd name="T74" fmla="*/ 195 w 245"/>
                  <a:gd name="T75" fmla="*/ 3 h 237"/>
                  <a:gd name="T76" fmla="*/ 241 w 245"/>
                  <a:gd name="T77" fmla="*/ 56 h 237"/>
                  <a:gd name="T78" fmla="*/ 240 w 245"/>
                  <a:gd name="T79" fmla="*/ 72 h 237"/>
                  <a:gd name="T80" fmla="*/ 234 w 245"/>
                  <a:gd name="T81" fmla="*/ 94 h 237"/>
                  <a:gd name="T82" fmla="*/ 222 w 245"/>
                  <a:gd name="T83" fmla="*/ 107 h 237"/>
                  <a:gd name="T84" fmla="*/ 220 w 245"/>
                  <a:gd name="T85" fmla="*/ 112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45" h="236">
                    <a:moveTo>
                      <a:pt x="220" y="112"/>
                    </a:moveTo>
                    <a:cubicBezTo>
                      <a:pt x="217" y="116"/>
                      <a:pt x="213" y="120"/>
                      <a:pt x="209" y="124"/>
                    </a:cubicBezTo>
                    <a:cubicBezTo>
                      <a:pt x="207" y="129"/>
                      <a:pt x="206" y="133"/>
                      <a:pt x="205" y="138"/>
                    </a:cubicBezTo>
                    <a:cubicBezTo>
                      <a:pt x="205" y="140"/>
                      <a:pt x="205" y="141"/>
                      <a:pt x="204" y="143"/>
                    </a:cubicBezTo>
                    <a:cubicBezTo>
                      <a:pt x="204" y="144"/>
                      <a:pt x="203" y="145"/>
                      <a:pt x="201" y="146"/>
                    </a:cubicBezTo>
                    <a:cubicBezTo>
                      <a:pt x="201" y="147"/>
                      <a:pt x="201" y="147"/>
                      <a:pt x="201" y="147"/>
                    </a:cubicBezTo>
                    <a:cubicBezTo>
                      <a:pt x="202" y="147"/>
                      <a:pt x="202" y="147"/>
                      <a:pt x="202" y="147"/>
                    </a:cubicBezTo>
                    <a:cubicBezTo>
                      <a:pt x="200" y="149"/>
                      <a:pt x="198" y="150"/>
                      <a:pt x="196" y="151"/>
                    </a:cubicBezTo>
                    <a:cubicBezTo>
                      <a:pt x="190" y="155"/>
                      <a:pt x="187" y="161"/>
                      <a:pt x="181" y="165"/>
                    </a:cubicBezTo>
                    <a:cubicBezTo>
                      <a:pt x="179" y="166"/>
                      <a:pt x="178" y="169"/>
                      <a:pt x="178" y="172"/>
                    </a:cubicBezTo>
                    <a:cubicBezTo>
                      <a:pt x="171" y="176"/>
                      <a:pt x="166" y="181"/>
                      <a:pt x="162" y="188"/>
                    </a:cubicBezTo>
                    <a:cubicBezTo>
                      <a:pt x="162" y="188"/>
                      <a:pt x="162" y="188"/>
                      <a:pt x="162" y="188"/>
                    </a:cubicBezTo>
                    <a:cubicBezTo>
                      <a:pt x="159" y="191"/>
                      <a:pt x="158" y="196"/>
                      <a:pt x="154" y="198"/>
                    </a:cubicBezTo>
                    <a:cubicBezTo>
                      <a:pt x="148" y="202"/>
                      <a:pt x="144" y="208"/>
                      <a:pt x="139" y="213"/>
                    </a:cubicBezTo>
                    <a:cubicBezTo>
                      <a:pt x="128" y="218"/>
                      <a:pt x="120" y="226"/>
                      <a:pt x="114" y="236"/>
                    </a:cubicBezTo>
                    <a:cubicBezTo>
                      <a:pt x="114" y="235"/>
                      <a:pt x="114" y="235"/>
                      <a:pt x="114" y="235"/>
                    </a:cubicBezTo>
                    <a:cubicBezTo>
                      <a:pt x="96" y="237"/>
                      <a:pt x="92" y="220"/>
                      <a:pt x="82" y="212"/>
                    </a:cubicBezTo>
                    <a:cubicBezTo>
                      <a:pt x="79" y="210"/>
                      <a:pt x="76" y="209"/>
                      <a:pt x="74" y="208"/>
                    </a:cubicBezTo>
                    <a:cubicBezTo>
                      <a:pt x="67" y="205"/>
                      <a:pt x="62" y="200"/>
                      <a:pt x="54" y="201"/>
                    </a:cubicBezTo>
                    <a:cubicBezTo>
                      <a:pt x="53" y="197"/>
                      <a:pt x="50" y="195"/>
                      <a:pt x="46" y="195"/>
                    </a:cubicBezTo>
                    <a:cubicBezTo>
                      <a:pt x="43" y="195"/>
                      <a:pt x="41" y="194"/>
                      <a:pt x="38" y="192"/>
                    </a:cubicBezTo>
                    <a:cubicBezTo>
                      <a:pt x="34" y="188"/>
                      <a:pt x="28" y="186"/>
                      <a:pt x="24" y="181"/>
                    </a:cubicBezTo>
                    <a:cubicBezTo>
                      <a:pt x="18" y="169"/>
                      <a:pt x="2" y="166"/>
                      <a:pt x="0" y="151"/>
                    </a:cubicBezTo>
                    <a:cubicBezTo>
                      <a:pt x="0" y="149"/>
                      <a:pt x="1" y="148"/>
                      <a:pt x="2" y="147"/>
                    </a:cubicBezTo>
                    <a:cubicBezTo>
                      <a:pt x="8" y="145"/>
                      <a:pt x="9" y="139"/>
                      <a:pt x="12" y="135"/>
                    </a:cubicBezTo>
                    <a:cubicBezTo>
                      <a:pt x="16" y="130"/>
                      <a:pt x="20" y="128"/>
                      <a:pt x="25" y="125"/>
                    </a:cubicBezTo>
                    <a:cubicBezTo>
                      <a:pt x="30" y="123"/>
                      <a:pt x="35" y="122"/>
                      <a:pt x="39" y="120"/>
                    </a:cubicBezTo>
                    <a:cubicBezTo>
                      <a:pt x="44" y="118"/>
                      <a:pt x="49" y="116"/>
                      <a:pt x="53" y="113"/>
                    </a:cubicBezTo>
                    <a:cubicBezTo>
                      <a:pt x="57" y="109"/>
                      <a:pt x="63" y="106"/>
                      <a:pt x="67" y="102"/>
                    </a:cubicBezTo>
                    <a:cubicBezTo>
                      <a:pt x="70" y="99"/>
                      <a:pt x="73" y="96"/>
                      <a:pt x="76" y="93"/>
                    </a:cubicBezTo>
                    <a:cubicBezTo>
                      <a:pt x="79" y="90"/>
                      <a:pt x="82" y="87"/>
                      <a:pt x="85" y="84"/>
                    </a:cubicBezTo>
                    <a:cubicBezTo>
                      <a:pt x="91" y="77"/>
                      <a:pt x="101" y="73"/>
                      <a:pt x="107" y="66"/>
                    </a:cubicBezTo>
                    <a:cubicBezTo>
                      <a:pt x="112" y="62"/>
                      <a:pt x="116" y="57"/>
                      <a:pt x="120" y="53"/>
                    </a:cubicBezTo>
                    <a:cubicBezTo>
                      <a:pt x="128" y="46"/>
                      <a:pt x="133" y="36"/>
                      <a:pt x="139" y="28"/>
                    </a:cubicBezTo>
                    <a:cubicBezTo>
                      <a:pt x="142" y="24"/>
                      <a:pt x="145" y="21"/>
                      <a:pt x="148" y="17"/>
                    </a:cubicBezTo>
                    <a:cubicBezTo>
                      <a:pt x="150" y="14"/>
                      <a:pt x="153" y="10"/>
                      <a:pt x="158" y="10"/>
                    </a:cubicBezTo>
                    <a:cubicBezTo>
                      <a:pt x="162" y="9"/>
                      <a:pt x="163" y="17"/>
                      <a:pt x="169" y="11"/>
                    </a:cubicBezTo>
                    <a:cubicBezTo>
                      <a:pt x="175" y="6"/>
                      <a:pt x="185" y="0"/>
                      <a:pt x="195" y="3"/>
                    </a:cubicBezTo>
                    <a:cubicBezTo>
                      <a:pt x="213" y="18"/>
                      <a:pt x="229" y="35"/>
                      <a:pt x="241" y="56"/>
                    </a:cubicBezTo>
                    <a:cubicBezTo>
                      <a:pt x="245" y="63"/>
                      <a:pt x="242" y="67"/>
                      <a:pt x="240" y="72"/>
                    </a:cubicBezTo>
                    <a:cubicBezTo>
                      <a:pt x="238" y="79"/>
                      <a:pt x="236" y="87"/>
                      <a:pt x="234" y="94"/>
                    </a:cubicBezTo>
                    <a:cubicBezTo>
                      <a:pt x="230" y="98"/>
                      <a:pt x="226" y="103"/>
                      <a:pt x="222" y="107"/>
                    </a:cubicBezTo>
                    <a:cubicBezTo>
                      <a:pt x="222" y="109"/>
                      <a:pt x="221" y="111"/>
                      <a:pt x="220" y="112"/>
                    </a:cubicBezTo>
                    <a:close/>
                  </a:path>
                </a:pathLst>
              </a:custGeom>
              <a:solidFill>
                <a:srgbClr val="FEF5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89" name="Freeform 61">
                <a:extLst>
                  <a:ext uri="{FF2B5EF4-FFF2-40B4-BE49-F238E27FC236}">
                    <a16:creationId xmlns:a16="http://schemas.microsoft.com/office/drawing/2014/main" id="{C2D9AFBD-FC61-EA94-7951-F2ADDAE3EA5B}"/>
                  </a:ext>
                </a:extLst>
              </p:cNvPr>
              <p:cNvSpPr/>
              <p:nvPr/>
            </p:nvSpPr>
            <p:spPr bwMode="auto">
              <a:xfrm>
                <a:off x="4586" y="1813"/>
                <a:ext cx="510" cy="305"/>
              </a:xfrm>
              <a:custGeom>
                <a:avLst/>
                <a:gdLst>
                  <a:gd name="T0" fmla="*/ 3 w 239"/>
                  <a:gd name="T1" fmla="*/ 101 h 143"/>
                  <a:gd name="T2" fmla="*/ 44 w 239"/>
                  <a:gd name="T3" fmla="*/ 41 h 143"/>
                  <a:gd name="T4" fmla="*/ 171 w 239"/>
                  <a:gd name="T5" fmla="*/ 20 h 143"/>
                  <a:gd name="T6" fmla="*/ 236 w 239"/>
                  <a:gd name="T7" fmla="*/ 116 h 143"/>
                  <a:gd name="T8" fmla="*/ 221 w 239"/>
                  <a:gd name="T9" fmla="*/ 143 h 143"/>
                  <a:gd name="T10" fmla="*/ 185 w 239"/>
                  <a:gd name="T11" fmla="*/ 100 h 143"/>
                  <a:gd name="T12" fmla="*/ 183 w 239"/>
                  <a:gd name="T13" fmla="*/ 88 h 143"/>
                  <a:gd name="T14" fmla="*/ 127 w 239"/>
                  <a:gd name="T15" fmla="*/ 34 h 143"/>
                  <a:gd name="T16" fmla="*/ 15 w 239"/>
                  <a:gd name="T17" fmla="*/ 105 h 143"/>
                  <a:gd name="T18" fmla="*/ 5 w 239"/>
                  <a:gd name="T19" fmla="*/ 118 h 143"/>
                  <a:gd name="T20" fmla="*/ 0 w 239"/>
                  <a:gd name="T21" fmla="*/ 109 h 143"/>
                  <a:gd name="T22" fmla="*/ 3 w 239"/>
                  <a:gd name="T23" fmla="*/ 101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9" h="143">
                    <a:moveTo>
                      <a:pt x="3" y="101"/>
                    </a:moveTo>
                    <a:cubicBezTo>
                      <a:pt x="11" y="77"/>
                      <a:pt x="28" y="59"/>
                      <a:pt x="44" y="41"/>
                    </a:cubicBezTo>
                    <a:cubicBezTo>
                      <a:pt x="83" y="12"/>
                      <a:pt x="124" y="0"/>
                      <a:pt x="171" y="20"/>
                    </a:cubicBezTo>
                    <a:cubicBezTo>
                      <a:pt x="213" y="38"/>
                      <a:pt x="230" y="73"/>
                      <a:pt x="236" y="116"/>
                    </a:cubicBezTo>
                    <a:cubicBezTo>
                      <a:pt x="239" y="142"/>
                      <a:pt x="239" y="142"/>
                      <a:pt x="221" y="143"/>
                    </a:cubicBezTo>
                    <a:cubicBezTo>
                      <a:pt x="208" y="129"/>
                      <a:pt x="193" y="118"/>
                      <a:pt x="185" y="100"/>
                    </a:cubicBezTo>
                    <a:cubicBezTo>
                      <a:pt x="184" y="96"/>
                      <a:pt x="183" y="92"/>
                      <a:pt x="183" y="88"/>
                    </a:cubicBezTo>
                    <a:cubicBezTo>
                      <a:pt x="181" y="57"/>
                      <a:pt x="159" y="35"/>
                      <a:pt x="127" y="34"/>
                    </a:cubicBezTo>
                    <a:cubicBezTo>
                      <a:pt x="76" y="32"/>
                      <a:pt x="36" y="57"/>
                      <a:pt x="15" y="105"/>
                    </a:cubicBezTo>
                    <a:cubicBezTo>
                      <a:pt x="13" y="110"/>
                      <a:pt x="12" y="116"/>
                      <a:pt x="5" y="118"/>
                    </a:cubicBezTo>
                    <a:cubicBezTo>
                      <a:pt x="2" y="116"/>
                      <a:pt x="1" y="113"/>
                      <a:pt x="0" y="109"/>
                    </a:cubicBezTo>
                    <a:cubicBezTo>
                      <a:pt x="0" y="106"/>
                      <a:pt x="1" y="103"/>
                      <a:pt x="3" y="101"/>
                    </a:cubicBezTo>
                    <a:close/>
                  </a:path>
                </a:pathLst>
              </a:custGeom>
              <a:solidFill>
                <a:srgbClr val="DEC1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90" name="Freeform 62">
                <a:extLst>
                  <a:ext uri="{FF2B5EF4-FFF2-40B4-BE49-F238E27FC236}">
                    <a16:creationId xmlns:a16="http://schemas.microsoft.com/office/drawing/2014/main" id="{3A03371C-C5BD-311B-C795-26DAF02E92DA}"/>
                  </a:ext>
                </a:extLst>
              </p:cNvPr>
              <p:cNvSpPr/>
              <p:nvPr/>
            </p:nvSpPr>
            <p:spPr bwMode="auto">
              <a:xfrm>
                <a:off x="4947" y="2060"/>
                <a:ext cx="156" cy="280"/>
              </a:xfrm>
              <a:custGeom>
                <a:avLst/>
                <a:gdLst>
                  <a:gd name="T0" fmla="*/ 66 w 73"/>
                  <a:gd name="T1" fmla="*/ 101 h 131"/>
                  <a:gd name="T2" fmla="*/ 63 w 73"/>
                  <a:gd name="T3" fmla="*/ 108 h 131"/>
                  <a:gd name="T4" fmla="*/ 61 w 73"/>
                  <a:gd name="T5" fmla="*/ 115 h 131"/>
                  <a:gd name="T6" fmla="*/ 55 w 73"/>
                  <a:gd name="T7" fmla="*/ 116 h 131"/>
                  <a:gd name="T8" fmla="*/ 54 w 73"/>
                  <a:gd name="T9" fmla="*/ 121 h 131"/>
                  <a:gd name="T10" fmla="*/ 47 w 73"/>
                  <a:gd name="T11" fmla="*/ 131 h 131"/>
                  <a:gd name="T12" fmla="*/ 41 w 73"/>
                  <a:gd name="T13" fmla="*/ 129 h 131"/>
                  <a:gd name="T14" fmla="*/ 5 w 73"/>
                  <a:gd name="T15" fmla="*/ 67 h 131"/>
                  <a:gd name="T16" fmla="*/ 0 w 73"/>
                  <a:gd name="T17" fmla="*/ 54 h 131"/>
                  <a:gd name="T18" fmla="*/ 8 w 73"/>
                  <a:gd name="T19" fmla="*/ 27 h 131"/>
                  <a:gd name="T20" fmla="*/ 12 w 73"/>
                  <a:gd name="T21" fmla="*/ 15 h 131"/>
                  <a:gd name="T22" fmla="*/ 17 w 73"/>
                  <a:gd name="T23" fmla="*/ 0 h 131"/>
                  <a:gd name="T24" fmla="*/ 44 w 73"/>
                  <a:gd name="T25" fmla="*/ 21 h 131"/>
                  <a:gd name="T26" fmla="*/ 63 w 73"/>
                  <a:gd name="T27" fmla="*/ 29 h 131"/>
                  <a:gd name="T28" fmla="*/ 72 w 73"/>
                  <a:gd name="T29" fmla="*/ 56 h 131"/>
                  <a:gd name="T30" fmla="*/ 71 w 73"/>
                  <a:gd name="T31" fmla="*/ 71 h 131"/>
                  <a:gd name="T32" fmla="*/ 64 w 73"/>
                  <a:gd name="T33" fmla="*/ 81 h 131"/>
                  <a:gd name="T34" fmla="*/ 62 w 73"/>
                  <a:gd name="T35" fmla="*/ 84 h 131"/>
                  <a:gd name="T36" fmla="*/ 66 w 73"/>
                  <a:gd name="T37" fmla="*/ 89 h 131"/>
                  <a:gd name="T38" fmla="*/ 66 w 73"/>
                  <a:gd name="T39" fmla="*/ 101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3" h="131">
                    <a:moveTo>
                      <a:pt x="66" y="101"/>
                    </a:moveTo>
                    <a:cubicBezTo>
                      <a:pt x="62" y="102"/>
                      <a:pt x="63" y="105"/>
                      <a:pt x="63" y="108"/>
                    </a:cubicBezTo>
                    <a:cubicBezTo>
                      <a:pt x="65" y="111"/>
                      <a:pt x="63" y="113"/>
                      <a:pt x="61" y="115"/>
                    </a:cubicBezTo>
                    <a:cubicBezTo>
                      <a:pt x="59" y="116"/>
                      <a:pt x="57" y="116"/>
                      <a:pt x="55" y="116"/>
                    </a:cubicBezTo>
                    <a:cubicBezTo>
                      <a:pt x="49" y="117"/>
                      <a:pt x="54" y="120"/>
                      <a:pt x="54" y="121"/>
                    </a:cubicBezTo>
                    <a:cubicBezTo>
                      <a:pt x="54" y="126"/>
                      <a:pt x="52" y="130"/>
                      <a:pt x="47" y="131"/>
                    </a:cubicBezTo>
                    <a:cubicBezTo>
                      <a:pt x="45" y="131"/>
                      <a:pt x="43" y="130"/>
                      <a:pt x="41" y="129"/>
                    </a:cubicBezTo>
                    <a:cubicBezTo>
                      <a:pt x="34" y="105"/>
                      <a:pt x="30" y="80"/>
                      <a:pt x="5" y="67"/>
                    </a:cubicBezTo>
                    <a:cubicBezTo>
                      <a:pt x="2" y="63"/>
                      <a:pt x="0" y="59"/>
                      <a:pt x="0" y="54"/>
                    </a:cubicBezTo>
                    <a:cubicBezTo>
                      <a:pt x="2" y="44"/>
                      <a:pt x="5" y="36"/>
                      <a:pt x="8" y="27"/>
                    </a:cubicBezTo>
                    <a:cubicBezTo>
                      <a:pt x="14" y="24"/>
                      <a:pt x="16" y="20"/>
                      <a:pt x="12" y="15"/>
                    </a:cubicBezTo>
                    <a:cubicBezTo>
                      <a:pt x="11" y="9"/>
                      <a:pt x="10" y="3"/>
                      <a:pt x="17" y="0"/>
                    </a:cubicBezTo>
                    <a:cubicBezTo>
                      <a:pt x="31" y="0"/>
                      <a:pt x="35" y="15"/>
                      <a:pt x="44" y="21"/>
                    </a:cubicBezTo>
                    <a:cubicBezTo>
                      <a:pt x="48" y="29"/>
                      <a:pt x="57" y="25"/>
                      <a:pt x="63" y="29"/>
                    </a:cubicBezTo>
                    <a:cubicBezTo>
                      <a:pt x="65" y="38"/>
                      <a:pt x="73" y="45"/>
                      <a:pt x="72" y="56"/>
                    </a:cubicBezTo>
                    <a:cubicBezTo>
                      <a:pt x="73" y="61"/>
                      <a:pt x="73" y="66"/>
                      <a:pt x="71" y="71"/>
                    </a:cubicBezTo>
                    <a:cubicBezTo>
                      <a:pt x="69" y="75"/>
                      <a:pt x="66" y="77"/>
                      <a:pt x="64" y="81"/>
                    </a:cubicBezTo>
                    <a:cubicBezTo>
                      <a:pt x="63" y="82"/>
                      <a:pt x="63" y="83"/>
                      <a:pt x="62" y="84"/>
                    </a:cubicBezTo>
                    <a:cubicBezTo>
                      <a:pt x="62" y="87"/>
                      <a:pt x="65" y="88"/>
                      <a:pt x="66" y="89"/>
                    </a:cubicBezTo>
                    <a:cubicBezTo>
                      <a:pt x="69" y="93"/>
                      <a:pt x="71" y="97"/>
                      <a:pt x="66" y="101"/>
                    </a:cubicBezTo>
                    <a:close/>
                  </a:path>
                </a:pathLst>
              </a:custGeom>
              <a:solidFill>
                <a:srgbClr val="DEC1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91" name="Freeform 63">
                <a:extLst>
                  <a:ext uri="{FF2B5EF4-FFF2-40B4-BE49-F238E27FC236}">
                    <a16:creationId xmlns:a16="http://schemas.microsoft.com/office/drawing/2014/main" id="{03D87D2F-27F5-C534-F9A7-819C9E814B39}"/>
                  </a:ext>
                </a:extLst>
              </p:cNvPr>
              <p:cNvSpPr/>
              <p:nvPr/>
            </p:nvSpPr>
            <p:spPr bwMode="auto">
              <a:xfrm>
                <a:off x="4940" y="2336"/>
                <a:ext cx="130" cy="258"/>
              </a:xfrm>
              <a:custGeom>
                <a:avLst/>
                <a:gdLst>
                  <a:gd name="T0" fmla="*/ 46 w 61"/>
                  <a:gd name="T1" fmla="*/ 0 h 121"/>
                  <a:gd name="T2" fmla="*/ 49 w 61"/>
                  <a:gd name="T3" fmla="*/ 0 h 121"/>
                  <a:gd name="T4" fmla="*/ 53 w 61"/>
                  <a:gd name="T5" fmla="*/ 16 h 121"/>
                  <a:gd name="T6" fmla="*/ 58 w 61"/>
                  <a:gd name="T7" fmla="*/ 44 h 121"/>
                  <a:gd name="T8" fmla="*/ 61 w 61"/>
                  <a:gd name="T9" fmla="*/ 51 h 121"/>
                  <a:gd name="T10" fmla="*/ 53 w 61"/>
                  <a:gd name="T11" fmla="*/ 62 h 121"/>
                  <a:gd name="T12" fmla="*/ 45 w 61"/>
                  <a:gd name="T13" fmla="*/ 70 h 121"/>
                  <a:gd name="T14" fmla="*/ 42 w 61"/>
                  <a:gd name="T15" fmla="*/ 74 h 121"/>
                  <a:gd name="T16" fmla="*/ 37 w 61"/>
                  <a:gd name="T17" fmla="*/ 89 h 121"/>
                  <a:gd name="T18" fmla="*/ 30 w 61"/>
                  <a:gd name="T19" fmla="*/ 109 h 121"/>
                  <a:gd name="T20" fmla="*/ 20 w 61"/>
                  <a:gd name="T21" fmla="*/ 121 h 121"/>
                  <a:gd name="T22" fmla="*/ 10 w 61"/>
                  <a:gd name="T23" fmla="*/ 115 h 121"/>
                  <a:gd name="T24" fmla="*/ 0 w 61"/>
                  <a:gd name="T25" fmla="*/ 109 h 121"/>
                  <a:gd name="T26" fmla="*/ 32 w 61"/>
                  <a:gd name="T27" fmla="*/ 38 h 121"/>
                  <a:gd name="T28" fmla="*/ 46 w 61"/>
                  <a:gd name="T29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1" h="120">
                    <a:moveTo>
                      <a:pt x="46" y="0"/>
                    </a:moveTo>
                    <a:cubicBezTo>
                      <a:pt x="47" y="0"/>
                      <a:pt x="48" y="0"/>
                      <a:pt x="49" y="0"/>
                    </a:cubicBezTo>
                    <a:cubicBezTo>
                      <a:pt x="58" y="3"/>
                      <a:pt x="55" y="9"/>
                      <a:pt x="53" y="16"/>
                    </a:cubicBezTo>
                    <a:cubicBezTo>
                      <a:pt x="60" y="24"/>
                      <a:pt x="49" y="36"/>
                      <a:pt x="58" y="44"/>
                    </a:cubicBezTo>
                    <a:cubicBezTo>
                      <a:pt x="60" y="46"/>
                      <a:pt x="61" y="48"/>
                      <a:pt x="61" y="51"/>
                    </a:cubicBezTo>
                    <a:cubicBezTo>
                      <a:pt x="60" y="56"/>
                      <a:pt x="57" y="59"/>
                      <a:pt x="53" y="62"/>
                    </a:cubicBezTo>
                    <a:cubicBezTo>
                      <a:pt x="50" y="64"/>
                      <a:pt x="47" y="66"/>
                      <a:pt x="45" y="70"/>
                    </a:cubicBezTo>
                    <a:cubicBezTo>
                      <a:pt x="44" y="72"/>
                      <a:pt x="43" y="73"/>
                      <a:pt x="42" y="74"/>
                    </a:cubicBezTo>
                    <a:cubicBezTo>
                      <a:pt x="39" y="78"/>
                      <a:pt x="38" y="84"/>
                      <a:pt x="37" y="89"/>
                    </a:cubicBezTo>
                    <a:cubicBezTo>
                      <a:pt x="35" y="95"/>
                      <a:pt x="33" y="103"/>
                      <a:pt x="30" y="109"/>
                    </a:cubicBezTo>
                    <a:cubicBezTo>
                      <a:pt x="27" y="113"/>
                      <a:pt x="26" y="118"/>
                      <a:pt x="20" y="121"/>
                    </a:cubicBezTo>
                    <a:cubicBezTo>
                      <a:pt x="16" y="121"/>
                      <a:pt x="14" y="116"/>
                      <a:pt x="10" y="115"/>
                    </a:cubicBezTo>
                    <a:cubicBezTo>
                      <a:pt x="6" y="114"/>
                      <a:pt x="1" y="115"/>
                      <a:pt x="0" y="109"/>
                    </a:cubicBezTo>
                    <a:cubicBezTo>
                      <a:pt x="6" y="83"/>
                      <a:pt x="24" y="63"/>
                      <a:pt x="32" y="38"/>
                    </a:cubicBezTo>
                    <a:cubicBezTo>
                      <a:pt x="36" y="25"/>
                      <a:pt x="35" y="10"/>
                      <a:pt x="46" y="0"/>
                    </a:cubicBezTo>
                    <a:close/>
                  </a:path>
                </a:pathLst>
              </a:custGeom>
              <a:solidFill>
                <a:srgbClr val="DABD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92" name="Freeform 64">
                <a:extLst>
                  <a:ext uri="{FF2B5EF4-FFF2-40B4-BE49-F238E27FC236}">
                    <a16:creationId xmlns:a16="http://schemas.microsoft.com/office/drawing/2014/main" id="{43041886-5DEF-ABF9-49AB-CD11EA8C9B58}"/>
                  </a:ext>
                </a:extLst>
              </p:cNvPr>
              <p:cNvSpPr/>
              <p:nvPr/>
            </p:nvSpPr>
            <p:spPr bwMode="auto">
              <a:xfrm>
                <a:off x="5115" y="2312"/>
                <a:ext cx="75" cy="111"/>
              </a:xfrm>
              <a:custGeom>
                <a:avLst/>
                <a:gdLst>
                  <a:gd name="T0" fmla="*/ 22 w 35"/>
                  <a:gd name="T1" fmla="*/ 0 h 52"/>
                  <a:gd name="T2" fmla="*/ 22 w 35"/>
                  <a:gd name="T3" fmla="*/ 44 h 52"/>
                  <a:gd name="T4" fmla="*/ 5 w 35"/>
                  <a:gd name="T5" fmla="*/ 49 h 52"/>
                  <a:gd name="T6" fmla="*/ 4 w 35"/>
                  <a:gd name="T7" fmla="*/ 37 h 52"/>
                  <a:gd name="T8" fmla="*/ 22 w 35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52">
                    <a:moveTo>
                      <a:pt x="22" y="0"/>
                    </a:moveTo>
                    <a:cubicBezTo>
                      <a:pt x="35" y="15"/>
                      <a:pt x="31" y="29"/>
                      <a:pt x="22" y="44"/>
                    </a:cubicBezTo>
                    <a:cubicBezTo>
                      <a:pt x="18" y="50"/>
                      <a:pt x="12" y="52"/>
                      <a:pt x="5" y="49"/>
                    </a:cubicBezTo>
                    <a:cubicBezTo>
                      <a:pt x="0" y="47"/>
                      <a:pt x="5" y="41"/>
                      <a:pt x="4" y="37"/>
                    </a:cubicBezTo>
                    <a:cubicBezTo>
                      <a:pt x="2" y="21"/>
                      <a:pt x="16" y="12"/>
                      <a:pt x="22" y="0"/>
                    </a:cubicBezTo>
                    <a:close/>
                  </a:path>
                </a:pathLst>
              </a:custGeom>
              <a:solidFill>
                <a:srgbClr val="D7BC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93" name="Freeform 65">
                <a:extLst>
                  <a:ext uri="{FF2B5EF4-FFF2-40B4-BE49-F238E27FC236}">
                    <a16:creationId xmlns:a16="http://schemas.microsoft.com/office/drawing/2014/main" id="{0527977A-FBAB-7DF0-0E88-F1202705D66B}"/>
                  </a:ext>
                </a:extLst>
              </p:cNvPr>
              <p:cNvSpPr/>
              <p:nvPr/>
            </p:nvSpPr>
            <p:spPr bwMode="auto">
              <a:xfrm>
                <a:off x="5258" y="2376"/>
                <a:ext cx="111" cy="192"/>
              </a:xfrm>
              <a:custGeom>
                <a:avLst/>
                <a:gdLst>
                  <a:gd name="T0" fmla="*/ 41 w 52"/>
                  <a:gd name="T1" fmla="*/ 85 h 90"/>
                  <a:gd name="T2" fmla="*/ 37 w 52"/>
                  <a:gd name="T3" fmla="*/ 89 h 90"/>
                  <a:gd name="T4" fmla="*/ 32 w 52"/>
                  <a:gd name="T5" fmla="*/ 88 h 90"/>
                  <a:gd name="T6" fmla="*/ 31 w 52"/>
                  <a:gd name="T7" fmla="*/ 70 h 90"/>
                  <a:gd name="T8" fmla="*/ 12 w 52"/>
                  <a:gd name="T9" fmla="*/ 31 h 90"/>
                  <a:gd name="T10" fmla="*/ 10 w 52"/>
                  <a:gd name="T11" fmla="*/ 0 h 90"/>
                  <a:gd name="T12" fmla="*/ 27 w 52"/>
                  <a:gd name="T13" fmla="*/ 18 h 90"/>
                  <a:gd name="T14" fmla="*/ 44 w 52"/>
                  <a:gd name="T15" fmla="*/ 50 h 90"/>
                  <a:gd name="T16" fmla="*/ 50 w 52"/>
                  <a:gd name="T17" fmla="*/ 63 h 90"/>
                  <a:gd name="T18" fmla="*/ 46 w 52"/>
                  <a:gd name="T19" fmla="*/ 85 h 90"/>
                  <a:gd name="T20" fmla="*/ 41 w 52"/>
                  <a:gd name="T21" fmla="*/ 85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90">
                    <a:moveTo>
                      <a:pt x="41" y="85"/>
                    </a:moveTo>
                    <a:cubicBezTo>
                      <a:pt x="39" y="86"/>
                      <a:pt x="38" y="87"/>
                      <a:pt x="37" y="89"/>
                    </a:cubicBezTo>
                    <a:cubicBezTo>
                      <a:pt x="35" y="90"/>
                      <a:pt x="33" y="90"/>
                      <a:pt x="32" y="88"/>
                    </a:cubicBezTo>
                    <a:cubicBezTo>
                      <a:pt x="30" y="82"/>
                      <a:pt x="31" y="76"/>
                      <a:pt x="31" y="70"/>
                    </a:cubicBezTo>
                    <a:cubicBezTo>
                      <a:pt x="25" y="57"/>
                      <a:pt x="24" y="41"/>
                      <a:pt x="12" y="31"/>
                    </a:cubicBezTo>
                    <a:cubicBezTo>
                      <a:pt x="8" y="21"/>
                      <a:pt x="0" y="11"/>
                      <a:pt x="10" y="0"/>
                    </a:cubicBezTo>
                    <a:cubicBezTo>
                      <a:pt x="21" y="1"/>
                      <a:pt x="23" y="11"/>
                      <a:pt x="27" y="18"/>
                    </a:cubicBezTo>
                    <a:cubicBezTo>
                      <a:pt x="32" y="29"/>
                      <a:pt x="35" y="40"/>
                      <a:pt x="44" y="50"/>
                    </a:cubicBezTo>
                    <a:cubicBezTo>
                      <a:pt x="46" y="54"/>
                      <a:pt x="48" y="58"/>
                      <a:pt x="50" y="63"/>
                    </a:cubicBezTo>
                    <a:cubicBezTo>
                      <a:pt x="52" y="71"/>
                      <a:pt x="52" y="79"/>
                      <a:pt x="46" y="85"/>
                    </a:cubicBezTo>
                    <a:cubicBezTo>
                      <a:pt x="44" y="86"/>
                      <a:pt x="42" y="86"/>
                      <a:pt x="41" y="85"/>
                    </a:cubicBezTo>
                    <a:close/>
                  </a:path>
                </a:pathLst>
              </a:custGeom>
              <a:solidFill>
                <a:srgbClr val="4B2D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94" name="Freeform 66">
                <a:extLst>
                  <a:ext uri="{FF2B5EF4-FFF2-40B4-BE49-F238E27FC236}">
                    <a16:creationId xmlns:a16="http://schemas.microsoft.com/office/drawing/2014/main" id="{07FF1C90-253D-6095-F138-AE9D8964FC24}"/>
                  </a:ext>
                </a:extLst>
              </p:cNvPr>
              <p:cNvSpPr/>
              <p:nvPr/>
            </p:nvSpPr>
            <p:spPr bwMode="auto">
              <a:xfrm>
                <a:off x="5211" y="2280"/>
                <a:ext cx="88" cy="175"/>
              </a:xfrm>
              <a:custGeom>
                <a:avLst/>
                <a:gdLst>
                  <a:gd name="T0" fmla="*/ 34 w 41"/>
                  <a:gd name="T1" fmla="*/ 46 h 82"/>
                  <a:gd name="T2" fmla="*/ 39 w 41"/>
                  <a:gd name="T3" fmla="*/ 74 h 82"/>
                  <a:gd name="T4" fmla="*/ 31 w 41"/>
                  <a:gd name="T5" fmla="*/ 81 h 82"/>
                  <a:gd name="T6" fmla="*/ 27 w 41"/>
                  <a:gd name="T7" fmla="*/ 81 h 82"/>
                  <a:gd name="T8" fmla="*/ 26 w 41"/>
                  <a:gd name="T9" fmla="*/ 79 h 82"/>
                  <a:gd name="T10" fmla="*/ 27 w 41"/>
                  <a:gd name="T11" fmla="*/ 78 h 82"/>
                  <a:gd name="T12" fmla="*/ 15 w 41"/>
                  <a:gd name="T13" fmla="*/ 50 h 82"/>
                  <a:gd name="T14" fmla="*/ 1 w 41"/>
                  <a:gd name="T15" fmla="*/ 3 h 82"/>
                  <a:gd name="T16" fmla="*/ 6 w 41"/>
                  <a:gd name="T17" fmla="*/ 0 h 82"/>
                  <a:gd name="T18" fmla="*/ 17 w 41"/>
                  <a:gd name="T19" fmla="*/ 8 h 82"/>
                  <a:gd name="T20" fmla="*/ 27 w 41"/>
                  <a:gd name="T21" fmla="*/ 30 h 82"/>
                  <a:gd name="T22" fmla="*/ 34 w 41"/>
                  <a:gd name="T23" fmla="*/ 4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1" h="82">
                    <a:moveTo>
                      <a:pt x="34" y="46"/>
                    </a:moveTo>
                    <a:cubicBezTo>
                      <a:pt x="28" y="57"/>
                      <a:pt x="36" y="65"/>
                      <a:pt x="39" y="74"/>
                    </a:cubicBezTo>
                    <a:cubicBezTo>
                      <a:pt x="41" y="82"/>
                      <a:pt x="34" y="79"/>
                      <a:pt x="31" y="81"/>
                    </a:cubicBezTo>
                    <a:cubicBezTo>
                      <a:pt x="30" y="81"/>
                      <a:pt x="28" y="81"/>
                      <a:pt x="27" y="81"/>
                    </a:cubicBezTo>
                    <a:cubicBezTo>
                      <a:pt x="26" y="81"/>
                      <a:pt x="25" y="80"/>
                      <a:pt x="26" y="79"/>
                    </a:cubicBezTo>
                    <a:cubicBezTo>
                      <a:pt x="26" y="78"/>
                      <a:pt x="26" y="78"/>
                      <a:pt x="27" y="78"/>
                    </a:cubicBezTo>
                    <a:cubicBezTo>
                      <a:pt x="23" y="68"/>
                      <a:pt x="19" y="59"/>
                      <a:pt x="15" y="50"/>
                    </a:cubicBezTo>
                    <a:cubicBezTo>
                      <a:pt x="9" y="35"/>
                      <a:pt x="0" y="20"/>
                      <a:pt x="1" y="3"/>
                    </a:cubicBezTo>
                    <a:cubicBezTo>
                      <a:pt x="3" y="1"/>
                      <a:pt x="4" y="0"/>
                      <a:pt x="6" y="0"/>
                    </a:cubicBezTo>
                    <a:cubicBezTo>
                      <a:pt x="12" y="0"/>
                      <a:pt x="15" y="3"/>
                      <a:pt x="17" y="8"/>
                    </a:cubicBezTo>
                    <a:cubicBezTo>
                      <a:pt x="17" y="17"/>
                      <a:pt x="22" y="24"/>
                      <a:pt x="27" y="30"/>
                    </a:cubicBezTo>
                    <a:cubicBezTo>
                      <a:pt x="31" y="35"/>
                      <a:pt x="38" y="38"/>
                      <a:pt x="34" y="46"/>
                    </a:cubicBezTo>
                    <a:close/>
                  </a:path>
                </a:pathLst>
              </a:custGeom>
              <a:solidFill>
                <a:srgbClr val="8E5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95" name="Freeform 67">
                <a:extLst>
                  <a:ext uri="{FF2B5EF4-FFF2-40B4-BE49-F238E27FC236}">
                    <a16:creationId xmlns:a16="http://schemas.microsoft.com/office/drawing/2014/main" id="{F054B66D-0CDF-71C2-2516-4FACAB445F5C}"/>
                  </a:ext>
                </a:extLst>
              </p:cNvPr>
              <p:cNvSpPr/>
              <p:nvPr/>
            </p:nvSpPr>
            <p:spPr bwMode="auto">
              <a:xfrm>
                <a:off x="5184" y="2201"/>
                <a:ext cx="87" cy="107"/>
              </a:xfrm>
              <a:custGeom>
                <a:avLst/>
                <a:gdLst>
                  <a:gd name="T0" fmla="*/ 28 w 41"/>
                  <a:gd name="T1" fmla="*/ 47 h 50"/>
                  <a:gd name="T2" fmla="*/ 20 w 41"/>
                  <a:gd name="T3" fmla="*/ 38 h 50"/>
                  <a:gd name="T4" fmla="*/ 8 w 41"/>
                  <a:gd name="T5" fmla="*/ 32 h 50"/>
                  <a:gd name="T6" fmla="*/ 4 w 41"/>
                  <a:gd name="T7" fmla="*/ 31 h 50"/>
                  <a:gd name="T8" fmla="*/ 0 w 41"/>
                  <a:gd name="T9" fmla="*/ 7 h 50"/>
                  <a:gd name="T10" fmla="*/ 2 w 41"/>
                  <a:gd name="T11" fmla="*/ 5 h 50"/>
                  <a:gd name="T12" fmla="*/ 18 w 41"/>
                  <a:gd name="T13" fmla="*/ 3 h 50"/>
                  <a:gd name="T14" fmla="*/ 41 w 41"/>
                  <a:gd name="T15" fmla="*/ 47 h 50"/>
                  <a:gd name="T16" fmla="*/ 36 w 41"/>
                  <a:gd name="T17" fmla="*/ 50 h 50"/>
                  <a:gd name="T18" fmla="*/ 28 w 41"/>
                  <a:gd name="T19" fmla="*/ 4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50">
                    <a:moveTo>
                      <a:pt x="28" y="47"/>
                    </a:moveTo>
                    <a:cubicBezTo>
                      <a:pt x="25" y="44"/>
                      <a:pt x="23" y="41"/>
                      <a:pt x="20" y="38"/>
                    </a:cubicBezTo>
                    <a:cubicBezTo>
                      <a:pt x="16" y="37"/>
                      <a:pt x="13" y="32"/>
                      <a:pt x="8" y="32"/>
                    </a:cubicBezTo>
                    <a:cubicBezTo>
                      <a:pt x="6" y="32"/>
                      <a:pt x="5" y="32"/>
                      <a:pt x="4" y="31"/>
                    </a:cubicBezTo>
                    <a:cubicBezTo>
                      <a:pt x="5" y="22"/>
                      <a:pt x="1" y="15"/>
                      <a:pt x="0" y="7"/>
                    </a:cubicBezTo>
                    <a:cubicBezTo>
                      <a:pt x="0" y="6"/>
                      <a:pt x="1" y="6"/>
                      <a:pt x="2" y="5"/>
                    </a:cubicBezTo>
                    <a:cubicBezTo>
                      <a:pt x="7" y="5"/>
                      <a:pt x="12" y="0"/>
                      <a:pt x="18" y="3"/>
                    </a:cubicBezTo>
                    <a:cubicBezTo>
                      <a:pt x="27" y="17"/>
                      <a:pt x="41" y="28"/>
                      <a:pt x="41" y="47"/>
                    </a:cubicBezTo>
                    <a:cubicBezTo>
                      <a:pt x="40" y="48"/>
                      <a:pt x="38" y="49"/>
                      <a:pt x="36" y="50"/>
                    </a:cubicBezTo>
                    <a:cubicBezTo>
                      <a:pt x="33" y="50"/>
                      <a:pt x="30" y="49"/>
                      <a:pt x="28" y="47"/>
                    </a:cubicBezTo>
                    <a:close/>
                  </a:path>
                </a:pathLst>
              </a:custGeom>
              <a:solidFill>
                <a:srgbClr val="3522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96" name="Freeform 68">
                <a:extLst>
                  <a:ext uri="{FF2B5EF4-FFF2-40B4-BE49-F238E27FC236}">
                    <a16:creationId xmlns:a16="http://schemas.microsoft.com/office/drawing/2014/main" id="{0F22C157-8432-E2EB-09DE-86770745A97A}"/>
                  </a:ext>
                </a:extLst>
              </p:cNvPr>
              <p:cNvSpPr/>
              <p:nvPr/>
            </p:nvSpPr>
            <p:spPr bwMode="auto">
              <a:xfrm>
                <a:off x="5135" y="2451"/>
                <a:ext cx="85" cy="92"/>
              </a:xfrm>
              <a:custGeom>
                <a:avLst/>
                <a:gdLst>
                  <a:gd name="T0" fmla="*/ 40 w 40"/>
                  <a:gd name="T1" fmla="*/ 25 h 43"/>
                  <a:gd name="T2" fmla="*/ 3 w 40"/>
                  <a:gd name="T3" fmla="*/ 34 h 43"/>
                  <a:gd name="T4" fmla="*/ 7 w 40"/>
                  <a:gd name="T5" fmla="*/ 22 h 43"/>
                  <a:gd name="T6" fmla="*/ 40 w 40"/>
                  <a:gd name="T7" fmla="*/ 2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3">
                    <a:moveTo>
                      <a:pt x="40" y="25"/>
                    </a:moveTo>
                    <a:cubicBezTo>
                      <a:pt x="28" y="28"/>
                      <a:pt x="18" y="43"/>
                      <a:pt x="3" y="34"/>
                    </a:cubicBezTo>
                    <a:cubicBezTo>
                      <a:pt x="0" y="28"/>
                      <a:pt x="3" y="25"/>
                      <a:pt x="7" y="22"/>
                    </a:cubicBezTo>
                    <a:cubicBezTo>
                      <a:pt x="20" y="0"/>
                      <a:pt x="30" y="17"/>
                      <a:pt x="40" y="25"/>
                    </a:cubicBezTo>
                    <a:close/>
                  </a:path>
                </a:pathLst>
              </a:custGeom>
              <a:solidFill>
                <a:srgbClr val="F5EB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97" name="Freeform 69">
                <a:extLst>
                  <a:ext uri="{FF2B5EF4-FFF2-40B4-BE49-F238E27FC236}">
                    <a16:creationId xmlns:a16="http://schemas.microsoft.com/office/drawing/2014/main" id="{8FED9042-53BC-720C-275A-C98F1710E2D7}"/>
                  </a:ext>
                </a:extLst>
              </p:cNvPr>
              <p:cNvSpPr/>
              <p:nvPr/>
            </p:nvSpPr>
            <p:spPr bwMode="auto">
              <a:xfrm>
                <a:off x="5348" y="2476"/>
                <a:ext cx="43" cy="150"/>
              </a:xfrm>
              <a:custGeom>
                <a:avLst/>
                <a:gdLst>
                  <a:gd name="T0" fmla="*/ 3 w 20"/>
                  <a:gd name="T1" fmla="*/ 38 h 70"/>
                  <a:gd name="T2" fmla="*/ 3 w 20"/>
                  <a:gd name="T3" fmla="*/ 18 h 70"/>
                  <a:gd name="T4" fmla="*/ 6 w 20"/>
                  <a:gd name="T5" fmla="*/ 1 h 70"/>
                  <a:gd name="T6" fmla="*/ 12 w 20"/>
                  <a:gd name="T7" fmla="*/ 2 h 70"/>
                  <a:gd name="T8" fmla="*/ 20 w 20"/>
                  <a:gd name="T9" fmla="*/ 23 h 70"/>
                  <a:gd name="T10" fmla="*/ 17 w 20"/>
                  <a:gd name="T11" fmla="*/ 43 h 70"/>
                  <a:gd name="T12" fmla="*/ 15 w 20"/>
                  <a:gd name="T13" fmla="*/ 69 h 70"/>
                  <a:gd name="T14" fmla="*/ 15 w 20"/>
                  <a:gd name="T15" fmla="*/ 70 h 70"/>
                  <a:gd name="T16" fmla="*/ 13 w 20"/>
                  <a:gd name="T17" fmla="*/ 70 h 70"/>
                  <a:gd name="T18" fmla="*/ 11 w 20"/>
                  <a:gd name="T19" fmla="*/ 70 h 70"/>
                  <a:gd name="T20" fmla="*/ 10 w 20"/>
                  <a:gd name="T21" fmla="*/ 52 h 70"/>
                  <a:gd name="T22" fmla="*/ 6 w 20"/>
                  <a:gd name="T23" fmla="*/ 62 h 70"/>
                  <a:gd name="T24" fmla="*/ 3 w 20"/>
                  <a:gd name="T25" fmla="*/ 62 h 70"/>
                  <a:gd name="T26" fmla="*/ 3 w 20"/>
                  <a:gd name="T27" fmla="*/ 38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70">
                    <a:moveTo>
                      <a:pt x="3" y="38"/>
                    </a:moveTo>
                    <a:cubicBezTo>
                      <a:pt x="3" y="31"/>
                      <a:pt x="9" y="25"/>
                      <a:pt x="3" y="18"/>
                    </a:cubicBezTo>
                    <a:cubicBezTo>
                      <a:pt x="8" y="13"/>
                      <a:pt x="1" y="6"/>
                      <a:pt x="6" y="1"/>
                    </a:cubicBezTo>
                    <a:cubicBezTo>
                      <a:pt x="9" y="0"/>
                      <a:pt x="10" y="1"/>
                      <a:pt x="12" y="2"/>
                    </a:cubicBezTo>
                    <a:cubicBezTo>
                      <a:pt x="17" y="8"/>
                      <a:pt x="19" y="15"/>
                      <a:pt x="20" y="23"/>
                    </a:cubicBezTo>
                    <a:cubicBezTo>
                      <a:pt x="20" y="30"/>
                      <a:pt x="17" y="36"/>
                      <a:pt x="17" y="43"/>
                    </a:cubicBezTo>
                    <a:cubicBezTo>
                      <a:pt x="19" y="52"/>
                      <a:pt x="18" y="61"/>
                      <a:pt x="15" y="69"/>
                    </a:cubicBezTo>
                    <a:cubicBezTo>
                      <a:pt x="15" y="69"/>
                      <a:pt x="15" y="70"/>
                      <a:pt x="15" y="70"/>
                    </a:cubicBezTo>
                    <a:cubicBezTo>
                      <a:pt x="15" y="70"/>
                      <a:pt x="13" y="70"/>
                      <a:pt x="13" y="70"/>
                    </a:cubicBezTo>
                    <a:cubicBezTo>
                      <a:pt x="11" y="70"/>
                      <a:pt x="11" y="70"/>
                      <a:pt x="11" y="70"/>
                    </a:cubicBezTo>
                    <a:cubicBezTo>
                      <a:pt x="7" y="64"/>
                      <a:pt x="9" y="58"/>
                      <a:pt x="10" y="52"/>
                    </a:cubicBezTo>
                    <a:cubicBezTo>
                      <a:pt x="8" y="55"/>
                      <a:pt x="10" y="60"/>
                      <a:pt x="6" y="62"/>
                    </a:cubicBezTo>
                    <a:cubicBezTo>
                      <a:pt x="5" y="62"/>
                      <a:pt x="4" y="62"/>
                      <a:pt x="3" y="62"/>
                    </a:cubicBezTo>
                    <a:cubicBezTo>
                      <a:pt x="0" y="54"/>
                      <a:pt x="0" y="46"/>
                      <a:pt x="3" y="38"/>
                    </a:cubicBezTo>
                    <a:close/>
                  </a:path>
                </a:pathLst>
              </a:custGeom>
              <a:solidFill>
                <a:srgbClr val="341E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98" name="Freeform 70">
                <a:extLst>
                  <a:ext uri="{FF2B5EF4-FFF2-40B4-BE49-F238E27FC236}">
                    <a16:creationId xmlns:a16="http://schemas.microsoft.com/office/drawing/2014/main" id="{AA8FF9F8-5D66-DC03-691E-23050C81D8A7}"/>
                  </a:ext>
                </a:extLst>
              </p:cNvPr>
              <p:cNvSpPr/>
              <p:nvPr/>
            </p:nvSpPr>
            <p:spPr bwMode="auto">
              <a:xfrm>
                <a:off x="5192" y="2263"/>
                <a:ext cx="51" cy="124"/>
              </a:xfrm>
              <a:custGeom>
                <a:avLst/>
                <a:gdLst>
                  <a:gd name="T0" fmla="*/ 0 w 24"/>
                  <a:gd name="T1" fmla="*/ 2 h 58"/>
                  <a:gd name="T2" fmla="*/ 4 w 24"/>
                  <a:gd name="T3" fmla="*/ 2 h 58"/>
                  <a:gd name="T4" fmla="*/ 11 w 24"/>
                  <a:gd name="T5" fmla="*/ 10 h 58"/>
                  <a:gd name="T6" fmla="*/ 24 w 24"/>
                  <a:gd name="T7" fmla="*/ 58 h 58"/>
                  <a:gd name="T8" fmla="*/ 6 w 24"/>
                  <a:gd name="T9" fmla="*/ 22 h 58"/>
                  <a:gd name="T10" fmla="*/ 0 w 24"/>
                  <a:gd name="T11" fmla="*/ 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57">
                    <a:moveTo>
                      <a:pt x="0" y="2"/>
                    </a:moveTo>
                    <a:cubicBezTo>
                      <a:pt x="1" y="2"/>
                      <a:pt x="3" y="2"/>
                      <a:pt x="4" y="2"/>
                    </a:cubicBezTo>
                    <a:cubicBezTo>
                      <a:pt x="11" y="0"/>
                      <a:pt x="10" y="7"/>
                      <a:pt x="11" y="10"/>
                    </a:cubicBezTo>
                    <a:cubicBezTo>
                      <a:pt x="16" y="26"/>
                      <a:pt x="20" y="42"/>
                      <a:pt x="24" y="58"/>
                    </a:cubicBezTo>
                    <a:cubicBezTo>
                      <a:pt x="7" y="52"/>
                      <a:pt x="12" y="34"/>
                      <a:pt x="6" y="22"/>
                    </a:cubicBezTo>
                    <a:cubicBezTo>
                      <a:pt x="3" y="16"/>
                      <a:pt x="3" y="8"/>
                      <a:pt x="0" y="2"/>
                    </a:cubicBezTo>
                    <a:close/>
                  </a:path>
                </a:pathLst>
              </a:custGeom>
              <a:solidFill>
                <a:srgbClr val="3A23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99" name="Freeform 71">
                <a:extLst>
                  <a:ext uri="{FF2B5EF4-FFF2-40B4-BE49-F238E27FC236}">
                    <a16:creationId xmlns:a16="http://schemas.microsoft.com/office/drawing/2014/main" id="{3A9DC291-DE45-3A92-29B5-F6A054065A0A}"/>
                  </a:ext>
                </a:extLst>
              </p:cNvPr>
              <p:cNvSpPr/>
              <p:nvPr/>
            </p:nvSpPr>
            <p:spPr bwMode="auto">
              <a:xfrm>
                <a:off x="5085" y="2457"/>
                <a:ext cx="64" cy="83"/>
              </a:xfrm>
              <a:custGeom>
                <a:avLst/>
                <a:gdLst>
                  <a:gd name="T0" fmla="*/ 30 w 30"/>
                  <a:gd name="T1" fmla="*/ 19 h 39"/>
                  <a:gd name="T2" fmla="*/ 26 w 30"/>
                  <a:gd name="T3" fmla="*/ 31 h 39"/>
                  <a:gd name="T4" fmla="*/ 18 w 30"/>
                  <a:gd name="T5" fmla="*/ 39 h 39"/>
                  <a:gd name="T6" fmla="*/ 2 w 30"/>
                  <a:gd name="T7" fmla="*/ 32 h 39"/>
                  <a:gd name="T8" fmla="*/ 0 w 30"/>
                  <a:gd name="T9" fmla="*/ 27 h 39"/>
                  <a:gd name="T10" fmla="*/ 10 w 30"/>
                  <a:gd name="T11" fmla="*/ 18 h 39"/>
                  <a:gd name="T12" fmla="*/ 21 w 30"/>
                  <a:gd name="T13" fmla="*/ 0 h 39"/>
                  <a:gd name="T14" fmla="*/ 30 w 30"/>
                  <a:gd name="T15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39">
                    <a:moveTo>
                      <a:pt x="30" y="19"/>
                    </a:moveTo>
                    <a:cubicBezTo>
                      <a:pt x="29" y="23"/>
                      <a:pt x="27" y="27"/>
                      <a:pt x="26" y="31"/>
                    </a:cubicBezTo>
                    <a:cubicBezTo>
                      <a:pt x="23" y="34"/>
                      <a:pt x="21" y="36"/>
                      <a:pt x="18" y="39"/>
                    </a:cubicBezTo>
                    <a:cubicBezTo>
                      <a:pt x="12" y="38"/>
                      <a:pt x="7" y="35"/>
                      <a:pt x="2" y="32"/>
                    </a:cubicBezTo>
                    <a:cubicBezTo>
                      <a:pt x="1" y="30"/>
                      <a:pt x="0" y="29"/>
                      <a:pt x="0" y="27"/>
                    </a:cubicBezTo>
                    <a:cubicBezTo>
                      <a:pt x="2" y="22"/>
                      <a:pt x="5" y="19"/>
                      <a:pt x="10" y="18"/>
                    </a:cubicBezTo>
                    <a:cubicBezTo>
                      <a:pt x="23" y="18"/>
                      <a:pt x="14" y="4"/>
                      <a:pt x="21" y="0"/>
                    </a:cubicBezTo>
                    <a:cubicBezTo>
                      <a:pt x="30" y="3"/>
                      <a:pt x="22" y="16"/>
                      <a:pt x="30" y="19"/>
                    </a:cubicBezTo>
                    <a:close/>
                  </a:path>
                </a:pathLst>
              </a:custGeom>
              <a:solidFill>
                <a:srgbClr val="5F5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00" name="Freeform 72">
                <a:extLst>
                  <a:ext uri="{FF2B5EF4-FFF2-40B4-BE49-F238E27FC236}">
                    <a16:creationId xmlns:a16="http://schemas.microsoft.com/office/drawing/2014/main" id="{BED328ED-E48E-3295-5A1C-2C915499FC31}"/>
                  </a:ext>
                </a:extLst>
              </p:cNvPr>
              <p:cNvSpPr/>
              <p:nvPr/>
            </p:nvSpPr>
            <p:spPr bwMode="auto">
              <a:xfrm>
                <a:off x="5145" y="2052"/>
                <a:ext cx="47" cy="132"/>
              </a:xfrm>
              <a:custGeom>
                <a:avLst/>
                <a:gdLst>
                  <a:gd name="T0" fmla="*/ 10 w 22"/>
                  <a:gd name="T1" fmla="*/ 60 h 62"/>
                  <a:gd name="T2" fmla="*/ 2 w 22"/>
                  <a:gd name="T3" fmla="*/ 5 h 62"/>
                  <a:gd name="T4" fmla="*/ 2 w 22"/>
                  <a:gd name="T5" fmla="*/ 0 h 62"/>
                  <a:gd name="T6" fmla="*/ 13 w 22"/>
                  <a:gd name="T7" fmla="*/ 13 h 62"/>
                  <a:gd name="T8" fmla="*/ 22 w 22"/>
                  <a:gd name="T9" fmla="*/ 52 h 62"/>
                  <a:gd name="T10" fmla="*/ 20 w 22"/>
                  <a:gd name="T11" fmla="*/ 57 h 62"/>
                  <a:gd name="T12" fmla="*/ 10 w 22"/>
                  <a:gd name="T13" fmla="*/ 6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62">
                    <a:moveTo>
                      <a:pt x="10" y="60"/>
                    </a:moveTo>
                    <a:cubicBezTo>
                      <a:pt x="7" y="42"/>
                      <a:pt x="1" y="24"/>
                      <a:pt x="2" y="5"/>
                    </a:cubicBezTo>
                    <a:cubicBezTo>
                      <a:pt x="0" y="3"/>
                      <a:pt x="0" y="1"/>
                      <a:pt x="2" y="0"/>
                    </a:cubicBezTo>
                    <a:cubicBezTo>
                      <a:pt x="10" y="1"/>
                      <a:pt x="10" y="8"/>
                      <a:pt x="13" y="13"/>
                    </a:cubicBezTo>
                    <a:cubicBezTo>
                      <a:pt x="17" y="25"/>
                      <a:pt x="22" y="38"/>
                      <a:pt x="22" y="52"/>
                    </a:cubicBezTo>
                    <a:cubicBezTo>
                      <a:pt x="21" y="53"/>
                      <a:pt x="21" y="55"/>
                      <a:pt x="20" y="57"/>
                    </a:cubicBezTo>
                    <a:cubicBezTo>
                      <a:pt x="17" y="60"/>
                      <a:pt x="14" y="62"/>
                      <a:pt x="10" y="60"/>
                    </a:cubicBezTo>
                    <a:close/>
                  </a:path>
                </a:pathLst>
              </a:custGeom>
              <a:solidFill>
                <a:srgbClr val="825C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01" name="Freeform 73">
                <a:extLst>
                  <a:ext uri="{FF2B5EF4-FFF2-40B4-BE49-F238E27FC236}">
                    <a16:creationId xmlns:a16="http://schemas.microsoft.com/office/drawing/2014/main" id="{04B22F64-C9B2-AF4A-41AD-2E1194963B18}"/>
                  </a:ext>
                </a:extLst>
              </p:cNvPr>
              <p:cNvSpPr/>
              <p:nvPr/>
            </p:nvSpPr>
            <p:spPr bwMode="auto">
              <a:xfrm>
                <a:off x="5098" y="1988"/>
                <a:ext cx="81" cy="94"/>
              </a:xfrm>
              <a:custGeom>
                <a:avLst/>
                <a:gdLst>
                  <a:gd name="T0" fmla="*/ 32 w 38"/>
                  <a:gd name="T1" fmla="*/ 43 h 44"/>
                  <a:gd name="T2" fmla="*/ 24 w 38"/>
                  <a:gd name="T3" fmla="*/ 32 h 44"/>
                  <a:gd name="T4" fmla="*/ 14 w 38"/>
                  <a:gd name="T5" fmla="*/ 19 h 44"/>
                  <a:gd name="T6" fmla="*/ 8 w 38"/>
                  <a:gd name="T7" fmla="*/ 19 h 44"/>
                  <a:gd name="T8" fmla="*/ 0 w 38"/>
                  <a:gd name="T9" fmla="*/ 7 h 44"/>
                  <a:gd name="T10" fmla="*/ 4 w 38"/>
                  <a:gd name="T11" fmla="*/ 7 h 44"/>
                  <a:gd name="T12" fmla="*/ 20 w 38"/>
                  <a:gd name="T13" fmla="*/ 3 h 44"/>
                  <a:gd name="T14" fmla="*/ 27 w 38"/>
                  <a:gd name="T15" fmla="*/ 6 h 44"/>
                  <a:gd name="T16" fmla="*/ 34 w 38"/>
                  <a:gd name="T17" fmla="*/ 26 h 44"/>
                  <a:gd name="T18" fmla="*/ 37 w 38"/>
                  <a:gd name="T19" fmla="*/ 42 h 44"/>
                  <a:gd name="T20" fmla="*/ 32 w 38"/>
                  <a:gd name="T21" fmla="*/ 4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44">
                    <a:moveTo>
                      <a:pt x="32" y="43"/>
                    </a:moveTo>
                    <a:cubicBezTo>
                      <a:pt x="29" y="39"/>
                      <a:pt x="27" y="35"/>
                      <a:pt x="24" y="32"/>
                    </a:cubicBezTo>
                    <a:cubicBezTo>
                      <a:pt x="21" y="27"/>
                      <a:pt x="18" y="22"/>
                      <a:pt x="14" y="19"/>
                    </a:cubicBezTo>
                    <a:cubicBezTo>
                      <a:pt x="12" y="18"/>
                      <a:pt x="10" y="18"/>
                      <a:pt x="8" y="19"/>
                    </a:cubicBezTo>
                    <a:cubicBezTo>
                      <a:pt x="0" y="19"/>
                      <a:pt x="0" y="13"/>
                      <a:pt x="0" y="7"/>
                    </a:cubicBezTo>
                    <a:cubicBezTo>
                      <a:pt x="1" y="5"/>
                      <a:pt x="3" y="5"/>
                      <a:pt x="4" y="7"/>
                    </a:cubicBezTo>
                    <a:cubicBezTo>
                      <a:pt x="8" y="0"/>
                      <a:pt x="14" y="1"/>
                      <a:pt x="20" y="3"/>
                    </a:cubicBezTo>
                    <a:cubicBezTo>
                      <a:pt x="23" y="1"/>
                      <a:pt x="25" y="3"/>
                      <a:pt x="27" y="6"/>
                    </a:cubicBezTo>
                    <a:cubicBezTo>
                      <a:pt x="29" y="13"/>
                      <a:pt x="31" y="20"/>
                      <a:pt x="34" y="26"/>
                    </a:cubicBezTo>
                    <a:cubicBezTo>
                      <a:pt x="36" y="31"/>
                      <a:pt x="38" y="36"/>
                      <a:pt x="37" y="42"/>
                    </a:cubicBezTo>
                    <a:cubicBezTo>
                      <a:pt x="35" y="44"/>
                      <a:pt x="34" y="44"/>
                      <a:pt x="32" y="43"/>
                    </a:cubicBezTo>
                    <a:close/>
                  </a:path>
                </a:pathLst>
              </a:custGeom>
              <a:solidFill>
                <a:srgbClr val="4E2E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02" name="Freeform 74">
                <a:extLst>
                  <a:ext uri="{FF2B5EF4-FFF2-40B4-BE49-F238E27FC236}">
                    <a16:creationId xmlns:a16="http://schemas.microsoft.com/office/drawing/2014/main" id="{2099F85B-29A3-8559-6377-C1A3F3DF49E7}"/>
                  </a:ext>
                </a:extLst>
              </p:cNvPr>
              <p:cNvSpPr/>
              <p:nvPr/>
            </p:nvSpPr>
            <p:spPr bwMode="auto">
              <a:xfrm>
                <a:off x="5064" y="1862"/>
                <a:ext cx="81" cy="107"/>
              </a:xfrm>
              <a:custGeom>
                <a:avLst/>
                <a:gdLst>
                  <a:gd name="T0" fmla="*/ 32 w 38"/>
                  <a:gd name="T1" fmla="*/ 34 h 50"/>
                  <a:gd name="T2" fmla="*/ 36 w 38"/>
                  <a:gd name="T3" fmla="*/ 42 h 50"/>
                  <a:gd name="T4" fmla="*/ 36 w 38"/>
                  <a:gd name="T5" fmla="*/ 50 h 50"/>
                  <a:gd name="T6" fmla="*/ 24 w 38"/>
                  <a:gd name="T7" fmla="*/ 42 h 50"/>
                  <a:gd name="T8" fmla="*/ 0 w 38"/>
                  <a:gd name="T9" fmla="*/ 14 h 50"/>
                  <a:gd name="T10" fmla="*/ 0 w 38"/>
                  <a:gd name="T11" fmla="*/ 2 h 50"/>
                  <a:gd name="T12" fmla="*/ 7 w 38"/>
                  <a:gd name="T13" fmla="*/ 4 h 50"/>
                  <a:gd name="T14" fmla="*/ 32 w 38"/>
                  <a:gd name="T15" fmla="*/ 3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50">
                    <a:moveTo>
                      <a:pt x="32" y="34"/>
                    </a:moveTo>
                    <a:cubicBezTo>
                      <a:pt x="35" y="36"/>
                      <a:pt x="36" y="39"/>
                      <a:pt x="36" y="42"/>
                    </a:cubicBezTo>
                    <a:cubicBezTo>
                      <a:pt x="38" y="45"/>
                      <a:pt x="38" y="47"/>
                      <a:pt x="36" y="50"/>
                    </a:cubicBezTo>
                    <a:cubicBezTo>
                      <a:pt x="32" y="47"/>
                      <a:pt x="28" y="45"/>
                      <a:pt x="24" y="42"/>
                    </a:cubicBezTo>
                    <a:cubicBezTo>
                      <a:pt x="13" y="35"/>
                      <a:pt x="3" y="28"/>
                      <a:pt x="0" y="14"/>
                    </a:cubicBezTo>
                    <a:cubicBezTo>
                      <a:pt x="0" y="10"/>
                      <a:pt x="0" y="6"/>
                      <a:pt x="0" y="2"/>
                    </a:cubicBezTo>
                    <a:cubicBezTo>
                      <a:pt x="3" y="0"/>
                      <a:pt x="5" y="2"/>
                      <a:pt x="7" y="4"/>
                    </a:cubicBezTo>
                    <a:cubicBezTo>
                      <a:pt x="16" y="13"/>
                      <a:pt x="25" y="23"/>
                      <a:pt x="32" y="34"/>
                    </a:cubicBezTo>
                    <a:close/>
                  </a:path>
                </a:pathLst>
              </a:custGeom>
              <a:solidFill>
                <a:srgbClr val="3F2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03" name="Freeform 75">
                <a:extLst>
                  <a:ext uri="{FF2B5EF4-FFF2-40B4-BE49-F238E27FC236}">
                    <a16:creationId xmlns:a16="http://schemas.microsoft.com/office/drawing/2014/main" id="{C2DB10F3-CFD3-6EA5-706C-C0775C37F688}"/>
                  </a:ext>
                </a:extLst>
              </p:cNvPr>
              <p:cNvSpPr/>
              <p:nvPr/>
            </p:nvSpPr>
            <p:spPr bwMode="auto">
              <a:xfrm>
                <a:off x="5062" y="2429"/>
                <a:ext cx="47" cy="88"/>
              </a:xfrm>
              <a:custGeom>
                <a:avLst/>
                <a:gdLst>
                  <a:gd name="T0" fmla="*/ 21 w 22"/>
                  <a:gd name="T1" fmla="*/ 31 h 41"/>
                  <a:gd name="T2" fmla="*/ 13 w 22"/>
                  <a:gd name="T3" fmla="*/ 40 h 41"/>
                  <a:gd name="T4" fmla="*/ 9 w 22"/>
                  <a:gd name="T5" fmla="*/ 41 h 41"/>
                  <a:gd name="T6" fmla="*/ 3 w 22"/>
                  <a:gd name="T7" fmla="*/ 22 h 41"/>
                  <a:gd name="T8" fmla="*/ 0 w 22"/>
                  <a:gd name="T9" fmla="*/ 8 h 41"/>
                  <a:gd name="T10" fmla="*/ 1 w 22"/>
                  <a:gd name="T11" fmla="*/ 0 h 41"/>
                  <a:gd name="T12" fmla="*/ 21 w 22"/>
                  <a:gd name="T13" fmla="*/ 3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41">
                    <a:moveTo>
                      <a:pt x="21" y="31"/>
                    </a:moveTo>
                    <a:cubicBezTo>
                      <a:pt x="20" y="35"/>
                      <a:pt x="17" y="38"/>
                      <a:pt x="13" y="40"/>
                    </a:cubicBezTo>
                    <a:cubicBezTo>
                      <a:pt x="12" y="41"/>
                      <a:pt x="10" y="41"/>
                      <a:pt x="9" y="41"/>
                    </a:cubicBezTo>
                    <a:cubicBezTo>
                      <a:pt x="3" y="36"/>
                      <a:pt x="4" y="28"/>
                      <a:pt x="3" y="22"/>
                    </a:cubicBezTo>
                    <a:cubicBezTo>
                      <a:pt x="1" y="17"/>
                      <a:pt x="4" y="12"/>
                      <a:pt x="0" y="8"/>
                    </a:cubicBezTo>
                    <a:cubicBezTo>
                      <a:pt x="0" y="5"/>
                      <a:pt x="1" y="2"/>
                      <a:pt x="1" y="0"/>
                    </a:cubicBezTo>
                    <a:cubicBezTo>
                      <a:pt x="22" y="1"/>
                      <a:pt x="13" y="22"/>
                      <a:pt x="21" y="31"/>
                    </a:cubicBezTo>
                    <a:close/>
                  </a:path>
                </a:pathLst>
              </a:custGeom>
              <a:solidFill>
                <a:srgbClr val="745C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04" name="Freeform 76">
                <a:extLst>
                  <a:ext uri="{FF2B5EF4-FFF2-40B4-BE49-F238E27FC236}">
                    <a16:creationId xmlns:a16="http://schemas.microsoft.com/office/drawing/2014/main" id="{138AB4FA-BB2E-83AF-25D6-3400B34420E0}"/>
                  </a:ext>
                </a:extLst>
              </p:cNvPr>
              <p:cNvSpPr/>
              <p:nvPr/>
            </p:nvSpPr>
            <p:spPr bwMode="auto">
              <a:xfrm>
                <a:off x="5038" y="2301"/>
                <a:ext cx="54" cy="71"/>
              </a:xfrm>
              <a:custGeom>
                <a:avLst/>
                <a:gdLst>
                  <a:gd name="T0" fmla="*/ 7 w 25"/>
                  <a:gd name="T1" fmla="*/ 32 h 33"/>
                  <a:gd name="T2" fmla="*/ 3 w 25"/>
                  <a:gd name="T3" fmla="*/ 16 h 33"/>
                  <a:gd name="T4" fmla="*/ 8 w 25"/>
                  <a:gd name="T5" fmla="*/ 3 h 33"/>
                  <a:gd name="T6" fmla="*/ 7 w 25"/>
                  <a:gd name="T7" fmla="*/ 2 h 33"/>
                  <a:gd name="T8" fmla="*/ 7 w 25"/>
                  <a:gd name="T9" fmla="*/ 0 h 33"/>
                  <a:gd name="T10" fmla="*/ 16 w 25"/>
                  <a:gd name="T11" fmla="*/ 0 h 33"/>
                  <a:gd name="T12" fmla="*/ 20 w 25"/>
                  <a:gd name="T13" fmla="*/ 11 h 33"/>
                  <a:gd name="T14" fmla="*/ 7 w 25"/>
                  <a:gd name="T15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33">
                    <a:moveTo>
                      <a:pt x="7" y="32"/>
                    </a:moveTo>
                    <a:cubicBezTo>
                      <a:pt x="0" y="28"/>
                      <a:pt x="9" y="20"/>
                      <a:pt x="3" y="16"/>
                    </a:cubicBezTo>
                    <a:cubicBezTo>
                      <a:pt x="9" y="13"/>
                      <a:pt x="8" y="8"/>
                      <a:pt x="8" y="3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0" y="0"/>
                      <a:pt x="13" y="0"/>
                      <a:pt x="16" y="0"/>
                    </a:cubicBezTo>
                    <a:cubicBezTo>
                      <a:pt x="20" y="3"/>
                      <a:pt x="24" y="5"/>
                      <a:pt x="20" y="11"/>
                    </a:cubicBezTo>
                    <a:cubicBezTo>
                      <a:pt x="18" y="20"/>
                      <a:pt x="25" y="33"/>
                      <a:pt x="7" y="32"/>
                    </a:cubicBezTo>
                    <a:close/>
                  </a:path>
                </a:pathLst>
              </a:custGeom>
              <a:solidFill>
                <a:srgbClr val="BAA5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05" name="Freeform 77">
                <a:extLst>
                  <a:ext uri="{FF2B5EF4-FFF2-40B4-BE49-F238E27FC236}">
                    <a16:creationId xmlns:a16="http://schemas.microsoft.com/office/drawing/2014/main" id="{4A062410-667D-B7D6-DC6C-6219EB1ADB37}"/>
                  </a:ext>
                </a:extLst>
              </p:cNvPr>
              <p:cNvSpPr/>
              <p:nvPr/>
            </p:nvSpPr>
            <p:spPr bwMode="auto">
              <a:xfrm>
                <a:off x="5045" y="1885"/>
                <a:ext cx="70" cy="69"/>
              </a:xfrm>
              <a:custGeom>
                <a:avLst/>
                <a:gdLst>
                  <a:gd name="T0" fmla="*/ 9 w 33"/>
                  <a:gd name="T1" fmla="*/ 3 h 32"/>
                  <a:gd name="T2" fmla="*/ 33 w 33"/>
                  <a:gd name="T3" fmla="*/ 31 h 32"/>
                  <a:gd name="T4" fmla="*/ 2 w 33"/>
                  <a:gd name="T5" fmla="*/ 4 h 32"/>
                  <a:gd name="T6" fmla="*/ 9 w 33"/>
                  <a:gd name="T7" fmla="*/ 3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32">
                    <a:moveTo>
                      <a:pt x="9" y="3"/>
                    </a:moveTo>
                    <a:cubicBezTo>
                      <a:pt x="17" y="12"/>
                      <a:pt x="27" y="20"/>
                      <a:pt x="33" y="31"/>
                    </a:cubicBezTo>
                    <a:cubicBezTo>
                      <a:pt x="14" y="32"/>
                      <a:pt x="8" y="17"/>
                      <a:pt x="2" y="4"/>
                    </a:cubicBezTo>
                    <a:cubicBezTo>
                      <a:pt x="0" y="0"/>
                      <a:pt x="6" y="2"/>
                      <a:pt x="9" y="3"/>
                    </a:cubicBezTo>
                    <a:close/>
                  </a:path>
                </a:pathLst>
              </a:custGeom>
              <a:solidFill>
                <a:srgbClr val="3B24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06" name="Freeform 78">
                <a:extLst>
                  <a:ext uri="{FF2B5EF4-FFF2-40B4-BE49-F238E27FC236}">
                    <a16:creationId xmlns:a16="http://schemas.microsoft.com/office/drawing/2014/main" id="{6D16DA65-CC32-F5B3-435D-0FAC291C4EA3}"/>
                  </a:ext>
                </a:extLst>
              </p:cNvPr>
              <p:cNvSpPr/>
              <p:nvPr/>
            </p:nvSpPr>
            <p:spPr bwMode="auto">
              <a:xfrm>
                <a:off x="5278" y="2438"/>
                <a:ext cx="49" cy="90"/>
              </a:xfrm>
              <a:custGeom>
                <a:avLst/>
                <a:gdLst>
                  <a:gd name="T0" fmla="*/ 0 w 23"/>
                  <a:gd name="T1" fmla="*/ 7 h 42"/>
                  <a:gd name="T2" fmla="*/ 8 w 23"/>
                  <a:gd name="T3" fmla="*/ 0 h 42"/>
                  <a:gd name="T4" fmla="*/ 23 w 23"/>
                  <a:gd name="T5" fmla="*/ 40 h 42"/>
                  <a:gd name="T6" fmla="*/ 20 w 23"/>
                  <a:gd name="T7" fmla="*/ 40 h 42"/>
                  <a:gd name="T8" fmla="*/ 0 w 23"/>
                  <a:gd name="T9" fmla="*/ 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42">
                    <a:moveTo>
                      <a:pt x="0" y="7"/>
                    </a:moveTo>
                    <a:cubicBezTo>
                      <a:pt x="3" y="5"/>
                      <a:pt x="5" y="2"/>
                      <a:pt x="8" y="0"/>
                    </a:cubicBezTo>
                    <a:cubicBezTo>
                      <a:pt x="19" y="11"/>
                      <a:pt x="18" y="27"/>
                      <a:pt x="23" y="40"/>
                    </a:cubicBezTo>
                    <a:cubicBezTo>
                      <a:pt x="22" y="42"/>
                      <a:pt x="21" y="42"/>
                      <a:pt x="20" y="40"/>
                    </a:cubicBezTo>
                    <a:cubicBezTo>
                      <a:pt x="12" y="30"/>
                      <a:pt x="14" y="14"/>
                      <a:pt x="0" y="7"/>
                    </a:cubicBezTo>
                    <a:close/>
                  </a:path>
                </a:pathLst>
              </a:custGeom>
              <a:solidFill>
                <a:srgbClr val="815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07" name="Freeform 79">
                <a:extLst>
                  <a:ext uri="{FF2B5EF4-FFF2-40B4-BE49-F238E27FC236}">
                    <a16:creationId xmlns:a16="http://schemas.microsoft.com/office/drawing/2014/main" id="{F9389123-C93A-662B-696F-1837728D2939}"/>
                  </a:ext>
                </a:extLst>
              </p:cNvPr>
              <p:cNvSpPr/>
              <p:nvPr/>
            </p:nvSpPr>
            <p:spPr bwMode="auto">
              <a:xfrm>
                <a:off x="5085" y="2216"/>
                <a:ext cx="60" cy="60"/>
              </a:xfrm>
              <a:custGeom>
                <a:avLst/>
                <a:gdLst>
                  <a:gd name="T0" fmla="*/ 10 w 28"/>
                  <a:gd name="T1" fmla="*/ 0 h 28"/>
                  <a:gd name="T2" fmla="*/ 6 w 28"/>
                  <a:gd name="T3" fmla="*/ 28 h 28"/>
                  <a:gd name="T4" fmla="*/ 3 w 28"/>
                  <a:gd name="T5" fmla="*/ 18 h 28"/>
                  <a:gd name="T6" fmla="*/ 0 w 28"/>
                  <a:gd name="T7" fmla="*/ 8 h 28"/>
                  <a:gd name="T8" fmla="*/ 1 w 28"/>
                  <a:gd name="T9" fmla="*/ 3 h 28"/>
                  <a:gd name="T10" fmla="*/ 10 w 28"/>
                  <a:gd name="T1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28">
                    <a:moveTo>
                      <a:pt x="10" y="0"/>
                    </a:moveTo>
                    <a:cubicBezTo>
                      <a:pt x="13" y="10"/>
                      <a:pt x="28" y="22"/>
                      <a:pt x="6" y="28"/>
                    </a:cubicBezTo>
                    <a:cubicBezTo>
                      <a:pt x="3" y="25"/>
                      <a:pt x="4" y="21"/>
                      <a:pt x="3" y="18"/>
                    </a:cubicBezTo>
                    <a:cubicBezTo>
                      <a:pt x="2" y="15"/>
                      <a:pt x="1" y="12"/>
                      <a:pt x="0" y="8"/>
                    </a:cubicBezTo>
                    <a:cubicBezTo>
                      <a:pt x="0" y="6"/>
                      <a:pt x="0" y="5"/>
                      <a:pt x="1" y="3"/>
                    </a:cubicBezTo>
                    <a:cubicBezTo>
                      <a:pt x="4" y="1"/>
                      <a:pt x="7" y="0"/>
                      <a:pt x="10" y="0"/>
                    </a:cubicBezTo>
                    <a:close/>
                  </a:path>
                </a:pathLst>
              </a:custGeom>
              <a:solidFill>
                <a:srgbClr val="4436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08" name="Freeform 80">
                <a:extLst>
                  <a:ext uri="{FF2B5EF4-FFF2-40B4-BE49-F238E27FC236}">
                    <a16:creationId xmlns:a16="http://schemas.microsoft.com/office/drawing/2014/main" id="{60DEE0F4-6903-9700-8266-FAD98A5F92CD}"/>
                  </a:ext>
                </a:extLst>
              </p:cNvPr>
              <p:cNvSpPr/>
              <p:nvPr/>
            </p:nvSpPr>
            <p:spPr bwMode="auto">
              <a:xfrm>
                <a:off x="5038" y="2060"/>
                <a:ext cx="69" cy="77"/>
              </a:xfrm>
              <a:custGeom>
                <a:avLst/>
                <a:gdLst>
                  <a:gd name="T0" fmla="*/ 20 w 32"/>
                  <a:gd name="T1" fmla="*/ 29 h 36"/>
                  <a:gd name="T2" fmla="*/ 0 w 32"/>
                  <a:gd name="T3" fmla="*/ 25 h 36"/>
                  <a:gd name="T4" fmla="*/ 8 w 32"/>
                  <a:gd name="T5" fmla="*/ 21 h 36"/>
                  <a:gd name="T6" fmla="*/ 24 w 32"/>
                  <a:gd name="T7" fmla="*/ 13 h 36"/>
                  <a:gd name="T8" fmla="*/ 24 w 32"/>
                  <a:gd name="T9" fmla="*/ 0 h 36"/>
                  <a:gd name="T10" fmla="*/ 20 w 32"/>
                  <a:gd name="T11" fmla="*/ 2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6">
                    <a:moveTo>
                      <a:pt x="20" y="29"/>
                    </a:moveTo>
                    <a:cubicBezTo>
                      <a:pt x="13" y="27"/>
                      <a:pt x="4" y="36"/>
                      <a:pt x="0" y="25"/>
                    </a:cubicBezTo>
                    <a:cubicBezTo>
                      <a:pt x="0" y="18"/>
                      <a:pt x="3" y="18"/>
                      <a:pt x="8" y="21"/>
                    </a:cubicBezTo>
                    <a:cubicBezTo>
                      <a:pt x="18" y="28"/>
                      <a:pt x="23" y="26"/>
                      <a:pt x="24" y="13"/>
                    </a:cubicBezTo>
                    <a:cubicBezTo>
                      <a:pt x="24" y="9"/>
                      <a:pt x="24" y="4"/>
                      <a:pt x="24" y="0"/>
                    </a:cubicBezTo>
                    <a:cubicBezTo>
                      <a:pt x="26" y="10"/>
                      <a:pt x="32" y="21"/>
                      <a:pt x="20" y="29"/>
                    </a:cubicBezTo>
                    <a:close/>
                  </a:path>
                </a:pathLst>
              </a:custGeom>
              <a:solidFill>
                <a:srgbClr val="C7AE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09" name="Freeform 81">
                <a:extLst>
                  <a:ext uri="{FF2B5EF4-FFF2-40B4-BE49-F238E27FC236}">
                    <a16:creationId xmlns:a16="http://schemas.microsoft.com/office/drawing/2014/main" id="{A4AB267F-6B60-ED9C-BD2F-1C008078D32E}"/>
                  </a:ext>
                </a:extLst>
              </p:cNvPr>
              <p:cNvSpPr/>
              <p:nvPr/>
            </p:nvSpPr>
            <p:spPr bwMode="auto">
              <a:xfrm>
                <a:off x="5030" y="1832"/>
                <a:ext cx="60" cy="49"/>
              </a:xfrm>
              <a:custGeom>
                <a:avLst/>
                <a:gdLst>
                  <a:gd name="T0" fmla="*/ 20 w 28"/>
                  <a:gd name="T1" fmla="*/ 19 h 23"/>
                  <a:gd name="T2" fmla="*/ 16 w 28"/>
                  <a:gd name="T3" fmla="*/ 16 h 23"/>
                  <a:gd name="T4" fmla="*/ 16 w 28"/>
                  <a:gd name="T5" fmla="*/ 16 h 23"/>
                  <a:gd name="T6" fmla="*/ 0 w 28"/>
                  <a:gd name="T7" fmla="*/ 4 h 23"/>
                  <a:gd name="T8" fmla="*/ 0 w 28"/>
                  <a:gd name="T9" fmla="*/ 0 h 23"/>
                  <a:gd name="T10" fmla="*/ 24 w 28"/>
                  <a:gd name="T11" fmla="*/ 8 h 23"/>
                  <a:gd name="T12" fmla="*/ 28 w 28"/>
                  <a:gd name="T13" fmla="*/ 16 h 23"/>
                  <a:gd name="T14" fmla="*/ 20 w 28"/>
                  <a:gd name="T15" fmla="*/ 1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23">
                    <a:moveTo>
                      <a:pt x="20" y="19"/>
                    </a:moveTo>
                    <a:cubicBezTo>
                      <a:pt x="18" y="18"/>
                      <a:pt x="17" y="17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2" y="11"/>
                      <a:pt x="0" y="15"/>
                      <a:pt x="0" y="4"/>
                    </a:cubicBezTo>
                    <a:cubicBezTo>
                      <a:pt x="0" y="3"/>
                      <a:pt x="0" y="1"/>
                      <a:pt x="0" y="0"/>
                    </a:cubicBezTo>
                    <a:cubicBezTo>
                      <a:pt x="9" y="0"/>
                      <a:pt x="14" y="10"/>
                      <a:pt x="24" y="8"/>
                    </a:cubicBezTo>
                    <a:cubicBezTo>
                      <a:pt x="25" y="11"/>
                      <a:pt x="27" y="13"/>
                      <a:pt x="28" y="16"/>
                    </a:cubicBezTo>
                    <a:cubicBezTo>
                      <a:pt x="27" y="22"/>
                      <a:pt x="24" y="23"/>
                      <a:pt x="20" y="19"/>
                    </a:cubicBezTo>
                    <a:close/>
                  </a:path>
                </a:pathLst>
              </a:custGeom>
              <a:solidFill>
                <a:srgbClr val="462B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10" name="Freeform 82">
                <a:extLst>
                  <a:ext uri="{FF2B5EF4-FFF2-40B4-BE49-F238E27FC236}">
                    <a16:creationId xmlns:a16="http://schemas.microsoft.com/office/drawing/2014/main" id="{731DD621-B462-7DA5-FCAA-691E2AD26B66}"/>
                  </a:ext>
                </a:extLst>
              </p:cNvPr>
              <p:cNvSpPr/>
              <p:nvPr/>
            </p:nvSpPr>
            <p:spPr bwMode="auto">
              <a:xfrm>
                <a:off x="5002" y="1838"/>
                <a:ext cx="62" cy="32"/>
              </a:xfrm>
              <a:custGeom>
                <a:avLst/>
                <a:gdLst>
                  <a:gd name="T0" fmla="*/ 13 w 29"/>
                  <a:gd name="T1" fmla="*/ 1 h 15"/>
                  <a:gd name="T2" fmla="*/ 29 w 29"/>
                  <a:gd name="T3" fmla="*/ 13 h 15"/>
                  <a:gd name="T4" fmla="*/ 1 w 29"/>
                  <a:gd name="T5" fmla="*/ 4 h 15"/>
                  <a:gd name="T6" fmla="*/ 0 w 29"/>
                  <a:gd name="T7" fmla="*/ 2 h 15"/>
                  <a:gd name="T8" fmla="*/ 1 w 29"/>
                  <a:gd name="T9" fmla="*/ 0 h 15"/>
                  <a:gd name="T10" fmla="*/ 13 w 29"/>
                  <a:gd name="T11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15">
                    <a:moveTo>
                      <a:pt x="13" y="1"/>
                    </a:moveTo>
                    <a:cubicBezTo>
                      <a:pt x="18" y="5"/>
                      <a:pt x="24" y="9"/>
                      <a:pt x="29" y="13"/>
                    </a:cubicBezTo>
                    <a:cubicBezTo>
                      <a:pt x="18" y="15"/>
                      <a:pt x="10" y="10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5" y="1"/>
                      <a:pt x="9" y="1"/>
                      <a:pt x="13" y="1"/>
                    </a:cubicBezTo>
                    <a:close/>
                  </a:path>
                </a:pathLst>
              </a:custGeom>
              <a:solidFill>
                <a:srgbClr val="7B5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11" name="Freeform 83">
                <a:extLst>
                  <a:ext uri="{FF2B5EF4-FFF2-40B4-BE49-F238E27FC236}">
                    <a16:creationId xmlns:a16="http://schemas.microsoft.com/office/drawing/2014/main" id="{B43343CF-DFA7-B813-5E06-529753D1E58F}"/>
                  </a:ext>
                </a:extLst>
              </p:cNvPr>
              <p:cNvSpPr/>
              <p:nvPr/>
            </p:nvSpPr>
            <p:spPr bwMode="auto">
              <a:xfrm>
                <a:off x="5235" y="2447"/>
                <a:ext cx="34" cy="49"/>
              </a:xfrm>
              <a:custGeom>
                <a:avLst/>
                <a:gdLst>
                  <a:gd name="T0" fmla="*/ 16 w 16"/>
                  <a:gd name="T1" fmla="*/ 0 h 23"/>
                  <a:gd name="T2" fmla="*/ 16 w 16"/>
                  <a:gd name="T3" fmla="*/ 3 h 23"/>
                  <a:gd name="T4" fmla="*/ 5 w 16"/>
                  <a:gd name="T5" fmla="*/ 23 h 23"/>
                  <a:gd name="T6" fmla="*/ 16 w 16"/>
                  <a:gd name="T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23">
                    <a:moveTo>
                      <a:pt x="16" y="0"/>
                    </a:moveTo>
                    <a:cubicBezTo>
                      <a:pt x="16" y="1"/>
                      <a:pt x="16" y="2"/>
                      <a:pt x="16" y="3"/>
                    </a:cubicBezTo>
                    <a:cubicBezTo>
                      <a:pt x="13" y="9"/>
                      <a:pt x="10" y="15"/>
                      <a:pt x="5" y="23"/>
                    </a:cubicBezTo>
                    <a:cubicBezTo>
                      <a:pt x="0" y="9"/>
                      <a:pt x="7" y="4"/>
                      <a:pt x="16" y="0"/>
                    </a:cubicBezTo>
                    <a:close/>
                  </a:path>
                </a:pathLst>
              </a:custGeom>
              <a:solidFill>
                <a:srgbClr val="583E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12" name="Freeform 84">
                <a:extLst>
                  <a:ext uri="{FF2B5EF4-FFF2-40B4-BE49-F238E27FC236}">
                    <a16:creationId xmlns:a16="http://schemas.microsoft.com/office/drawing/2014/main" id="{BAB32E6B-A1BE-BB4A-1D2E-713F8C25C1E4}"/>
                  </a:ext>
                </a:extLst>
              </p:cNvPr>
              <p:cNvSpPr/>
              <p:nvPr/>
            </p:nvSpPr>
            <p:spPr bwMode="auto">
              <a:xfrm>
                <a:off x="5141" y="1952"/>
                <a:ext cx="28" cy="40"/>
              </a:xfrm>
              <a:custGeom>
                <a:avLst/>
                <a:gdLst>
                  <a:gd name="T0" fmla="*/ 0 w 13"/>
                  <a:gd name="T1" fmla="*/ 8 h 19"/>
                  <a:gd name="T2" fmla="*/ 0 w 13"/>
                  <a:gd name="T3" fmla="*/ 0 h 19"/>
                  <a:gd name="T4" fmla="*/ 12 w 13"/>
                  <a:gd name="T5" fmla="*/ 11 h 19"/>
                  <a:gd name="T6" fmla="*/ 12 w 13"/>
                  <a:gd name="T7" fmla="*/ 17 h 19"/>
                  <a:gd name="T8" fmla="*/ 0 w 13"/>
                  <a:gd name="T9" fmla="*/ 15 h 19"/>
                  <a:gd name="T10" fmla="*/ 0 w 13"/>
                  <a:gd name="T11" fmla="*/ 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9">
                    <a:moveTo>
                      <a:pt x="0" y="8"/>
                    </a:moveTo>
                    <a:cubicBezTo>
                      <a:pt x="0" y="5"/>
                      <a:pt x="0" y="3"/>
                      <a:pt x="0" y="0"/>
                    </a:cubicBezTo>
                    <a:cubicBezTo>
                      <a:pt x="5" y="2"/>
                      <a:pt x="9" y="6"/>
                      <a:pt x="12" y="11"/>
                    </a:cubicBezTo>
                    <a:cubicBezTo>
                      <a:pt x="13" y="13"/>
                      <a:pt x="13" y="15"/>
                      <a:pt x="12" y="17"/>
                    </a:cubicBezTo>
                    <a:cubicBezTo>
                      <a:pt x="7" y="19"/>
                      <a:pt x="3" y="19"/>
                      <a:pt x="0" y="15"/>
                    </a:cubicBezTo>
                    <a:cubicBezTo>
                      <a:pt x="0" y="13"/>
                      <a:pt x="0" y="10"/>
                      <a:pt x="0" y="8"/>
                    </a:cubicBezTo>
                    <a:close/>
                  </a:path>
                </a:pathLst>
              </a:custGeom>
              <a:solidFill>
                <a:srgbClr val="6F52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13" name="Freeform 85">
                <a:extLst>
                  <a:ext uri="{FF2B5EF4-FFF2-40B4-BE49-F238E27FC236}">
                    <a16:creationId xmlns:a16="http://schemas.microsoft.com/office/drawing/2014/main" id="{9E90CA93-7050-F50D-B9C9-16F2CB7C8A81}"/>
                  </a:ext>
                </a:extLst>
              </p:cNvPr>
              <p:cNvSpPr/>
              <p:nvPr/>
            </p:nvSpPr>
            <p:spPr bwMode="auto">
              <a:xfrm>
                <a:off x="5117" y="2011"/>
                <a:ext cx="32" cy="51"/>
              </a:xfrm>
              <a:custGeom>
                <a:avLst/>
                <a:gdLst>
                  <a:gd name="T0" fmla="*/ 2 w 15"/>
                  <a:gd name="T1" fmla="*/ 0 h 24"/>
                  <a:gd name="T2" fmla="*/ 15 w 15"/>
                  <a:gd name="T3" fmla="*/ 21 h 24"/>
                  <a:gd name="T4" fmla="*/ 15 w 15"/>
                  <a:gd name="T5" fmla="*/ 24 h 24"/>
                  <a:gd name="T6" fmla="*/ 7 w 15"/>
                  <a:gd name="T7" fmla="*/ 16 h 24"/>
                  <a:gd name="T8" fmla="*/ 2 w 15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4">
                    <a:moveTo>
                      <a:pt x="2" y="0"/>
                    </a:moveTo>
                    <a:cubicBezTo>
                      <a:pt x="11" y="4"/>
                      <a:pt x="13" y="12"/>
                      <a:pt x="15" y="21"/>
                    </a:cubicBezTo>
                    <a:cubicBezTo>
                      <a:pt x="15" y="22"/>
                      <a:pt x="15" y="23"/>
                      <a:pt x="15" y="24"/>
                    </a:cubicBezTo>
                    <a:cubicBezTo>
                      <a:pt x="12" y="21"/>
                      <a:pt x="9" y="18"/>
                      <a:pt x="7" y="16"/>
                    </a:cubicBezTo>
                    <a:cubicBezTo>
                      <a:pt x="0" y="12"/>
                      <a:pt x="0" y="6"/>
                      <a:pt x="2" y="0"/>
                    </a:cubicBezTo>
                    <a:close/>
                  </a:path>
                </a:pathLst>
              </a:custGeom>
              <a:solidFill>
                <a:srgbClr val="7E5E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14" name="Freeform 86">
                <a:extLst>
                  <a:ext uri="{FF2B5EF4-FFF2-40B4-BE49-F238E27FC236}">
                    <a16:creationId xmlns:a16="http://schemas.microsoft.com/office/drawing/2014/main" id="{35B484B1-1C23-37FF-0147-622BA1810CC2}"/>
                  </a:ext>
                </a:extLst>
              </p:cNvPr>
              <p:cNvSpPr/>
              <p:nvPr/>
            </p:nvSpPr>
            <p:spPr bwMode="auto">
              <a:xfrm>
                <a:off x="5329" y="2632"/>
                <a:ext cx="45" cy="43"/>
              </a:xfrm>
              <a:custGeom>
                <a:avLst/>
                <a:gdLst>
                  <a:gd name="T0" fmla="*/ 21 w 21"/>
                  <a:gd name="T1" fmla="*/ 20 h 20"/>
                  <a:gd name="T2" fmla="*/ 0 w 21"/>
                  <a:gd name="T3" fmla="*/ 9 h 20"/>
                  <a:gd name="T4" fmla="*/ 21 w 21"/>
                  <a:gd name="T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20">
                    <a:moveTo>
                      <a:pt x="21" y="20"/>
                    </a:moveTo>
                    <a:cubicBezTo>
                      <a:pt x="12" y="20"/>
                      <a:pt x="6" y="14"/>
                      <a:pt x="0" y="9"/>
                    </a:cubicBezTo>
                    <a:cubicBezTo>
                      <a:pt x="14" y="0"/>
                      <a:pt x="14" y="15"/>
                      <a:pt x="21" y="20"/>
                    </a:cubicBezTo>
                    <a:close/>
                  </a:path>
                </a:pathLst>
              </a:custGeom>
              <a:solidFill>
                <a:srgbClr val="F7F3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15" name="Freeform 87">
                <a:extLst>
                  <a:ext uri="{FF2B5EF4-FFF2-40B4-BE49-F238E27FC236}">
                    <a16:creationId xmlns:a16="http://schemas.microsoft.com/office/drawing/2014/main" id="{52084F67-70BF-C94D-65D3-94DD0D0052DB}"/>
                  </a:ext>
                </a:extLst>
              </p:cNvPr>
              <p:cNvSpPr/>
              <p:nvPr/>
            </p:nvSpPr>
            <p:spPr bwMode="auto">
              <a:xfrm>
                <a:off x="4868" y="1813"/>
                <a:ext cx="49" cy="8"/>
              </a:xfrm>
              <a:custGeom>
                <a:avLst/>
                <a:gdLst>
                  <a:gd name="T0" fmla="*/ 23 w 23"/>
                  <a:gd name="T1" fmla="*/ 4 h 4"/>
                  <a:gd name="T2" fmla="*/ 0 w 23"/>
                  <a:gd name="T3" fmla="*/ 4 h 4"/>
                  <a:gd name="T4" fmla="*/ 23 w 23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4">
                    <a:moveTo>
                      <a:pt x="23" y="4"/>
                    </a:moveTo>
                    <a:cubicBezTo>
                      <a:pt x="15" y="4"/>
                      <a:pt x="8" y="4"/>
                      <a:pt x="0" y="4"/>
                    </a:cubicBezTo>
                    <a:cubicBezTo>
                      <a:pt x="8" y="0"/>
                      <a:pt x="16" y="0"/>
                      <a:pt x="23" y="4"/>
                    </a:cubicBezTo>
                    <a:close/>
                  </a:path>
                </a:pathLst>
              </a:custGeom>
              <a:solidFill>
                <a:srgbClr val="544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16" name="Freeform 88">
                <a:extLst>
                  <a:ext uri="{FF2B5EF4-FFF2-40B4-BE49-F238E27FC236}">
                    <a16:creationId xmlns:a16="http://schemas.microsoft.com/office/drawing/2014/main" id="{1C5D72FF-4FB2-4680-D102-918E229BAD13}"/>
                  </a:ext>
                </a:extLst>
              </p:cNvPr>
              <p:cNvSpPr/>
              <p:nvPr/>
            </p:nvSpPr>
            <p:spPr bwMode="auto">
              <a:xfrm>
                <a:off x="5103" y="2011"/>
                <a:ext cx="29" cy="41"/>
              </a:xfrm>
              <a:custGeom>
                <a:avLst/>
                <a:gdLst>
                  <a:gd name="T0" fmla="*/ 9 w 14"/>
                  <a:gd name="T1" fmla="*/ 0 h 19"/>
                  <a:gd name="T2" fmla="*/ 14 w 14"/>
                  <a:gd name="T3" fmla="*/ 16 h 19"/>
                  <a:gd name="T4" fmla="*/ 5 w 14"/>
                  <a:gd name="T5" fmla="*/ 18 h 19"/>
                  <a:gd name="T6" fmla="*/ 6 w 14"/>
                  <a:gd name="T7" fmla="*/ 8 h 19"/>
                  <a:gd name="T8" fmla="*/ 9 w 14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9">
                    <a:moveTo>
                      <a:pt x="9" y="0"/>
                    </a:moveTo>
                    <a:cubicBezTo>
                      <a:pt x="11" y="5"/>
                      <a:pt x="12" y="11"/>
                      <a:pt x="14" y="16"/>
                    </a:cubicBezTo>
                    <a:cubicBezTo>
                      <a:pt x="11" y="17"/>
                      <a:pt x="7" y="19"/>
                      <a:pt x="5" y="18"/>
                    </a:cubicBezTo>
                    <a:cubicBezTo>
                      <a:pt x="0" y="15"/>
                      <a:pt x="5" y="11"/>
                      <a:pt x="6" y="8"/>
                    </a:cubicBezTo>
                    <a:cubicBezTo>
                      <a:pt x="7" y="5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3D21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17" name="Freeform 89">
                <a:extLst>
                  <a:ext uri="{FF2B5EF4-FFF2-40B4-BE49-F238E27FC236}">
                    <a16:creationId xmlns:a16="http://schemas.microsoft.com/office/drawing/2014/main" id="{E295E06A-A69A-E271-2EF8-846A50AF87DC}"/>
                  </a:ext>
                </a:extLst>
              </p:cNvPr>
              <p:cNvSpPr/>
              <p:nvPr/>
            </p:nvSpPr>
            <p:spPr bwMode="auto">
              <a:xfrm>
                <a:off x="5141" y="1981"/>
                <a:ext cx="38" cy="28"/>
              </a:xfrm>
              <a:custGeom>
                <a:avLst/>
                <a:gdLst>
                  <a:gd name="T0" fmla="*/ 0 w 18"/>
                  <a:gd name="T1" fmla="*/ 1 h 13"/>
                  <a:gd name="T2" fmla="*/ 12 w 18"/>
                  <a:gd name="T3" fmla="*/ 1 h 13"/>
                  <a:gd name="T4" fmla="*/ 18 w 18"/>
                  <a:gd name="T5" fmla="*/ 6 h 13"/>
                  <a:gd name="T6" fmla="*/ 12 w 18"/>
                  <a:gd name="T7" fmla="*/ 12 h 13"/>
                  <a:gd name="T8" fmla="*/ 4 w 18"/>
                  <a:gd name="T9" fmla="*/ 10 h 13"/>
                  <a:gd name="T10" fmla="*/ 0 w 18"/>
                  <a:gd name="T11" fmla="*/ 6 h 13"/>
                  <a:gd name="T12" fmla="*/ 0 w 18"/>
                  <a:gd name="T13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3">
                    <a:moveTo>
                      <a:pt x="0" y="1"/>
                    </a:moveTo>
                    <a:cubicBezTo>
                      <a:pt x="4" y="1"/>
                      <a:pt x="8" y="1"/>
                      <a:pt x="12" y="1"/>
                    </a:cubicBezTo>
                    <a:cubicBezTo>
                      <a:pt x="16" y="0"/>
                      <a:pt x="17" y="3"/>
                      <a:pt x="18" y="6"/>
                    </a:cubicBezTo>
                    <a:cubicBezTo>
                      <a:pt x="17" y="9"/>
                      <a:pt x="15" y="11"/>
                      <a:pt x="12" y="12"/>
                    </a:cubicBezTo>
                    <a:cubicBezTo>
                      <a:pt x="9" y="13"/>
                      <a:pt x="6" y="12"/>
                      <a:pt x="4" y="10"/>
                    </a:cubicBezTo>
                    <a:cubicBezTo>
                      <a:pt x="3" y="9"/>
                      <a:pt x="1" y="7"/>
                      <a:pt x="0" y="6"/>
                    </a:cubicBezTo>
                    <a:cubicBezTo>
                      <a:pt x="0" y="4"/>
                      <a:pt x="0" y="3"/>
                      <a:pt x="0" y="1"/>
                    </a:cubicBezTo>
                    <a:close/>
                  </a:path>
                </a:pathLst>
              </a:custGeom>
              <a:solidFill>
                <a:srgbClr val="2818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18" name="Freeform 90">
                <a:extLst>
                  <a:ext uri="{FF2B5EF4-FFF2-40B4-BE49-F238E27FC236}">
                    <a16:creationId xmlns:a16="http://schemas.microsoft.com/office/drawing/2014/main" id="{D7ECE7B0-F434-991E-CC51-46748234A4B6}"/>
                  </a:ext>
                </a:extLst>
              </p:cNvPr>
              <p:cNvSpPr/>
              <p:nvPr/>
            </p:nvSpPr>
            <p:spPr bwMode="auto">
              <a:xfrm>
                <a:off x="5085" y="2180"/>
                <a:ext cx="22" cy="45"/>
              </a:xfrm>
              <a:custGeom>
                <a:avLst/>
                <a:gdLst>
                  <a:gd name="T0" fmla="*/ 10 w 10"/>
                  <a:gd name="T1" fmla="*/ 17 h 21"/>
                  <a:gd name="T2" fmla="*/ 2 w 10"/>
                  <a:gd name="T3" fmla="*/ 21 h 21"/>
                  <a:gd name="T4" fmla="*/ 2 w 10"/>
                  <a:gd name="T5" fmla="*/ 16 h 21"/>
                  <a:gd name="T6" fmla="*/ 7 w 10"/>
                  <a:gd name="T7" fmla="*/ 0 h 21"/>
                  <a:gd name="T8" fmla="*/ 10 w 10"/>
                  <a:gd name="T9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1">
                    <a:moveTo>
                      <a:pt x="10" y="17"/>
                    </a:moveTo>
                    <a:cubicBezTo>
                      <a:pt x="9" y="21"/>
                      <a:pt x="5" y="21"/>
                      <a:pt x="2" y="21"/>
                    </a:cubicBezTo>
                    <a:cubicBezTo>
                      <a:pt x="0" y="20"/>
                      <a:pt x="0" y="18"/>
                      <a:pt x="2" y="16"/>
                    </a:cubicBezTo>
                    <a:cubicBezTo>
                      <a:pt x="3" y="11"/>
                      <a:pt x="5" y="5"/>
                      <a:pt x="7" y="0"/>
                    </a:cubicBezTo>
                    <a:cubicBezTo>
                      <a:pt x="8" y="5"/>
                      <a:pt x="9" y="11"/>
                      <a:pt x="10" y="17"/>
                    </a:cubicBezTo>
                    <a:close/>
                  </a:path>
                </a:pathLst>
              </a:custGeom>
              <a:solidFill>
                <a:srgbClr val="BDAA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19" name="Freeform 91">
                <a:extLst>
                  <a:ext uri="{FF2B5EF4-FFF2-40B4-BE49-F238E27FC236}">
                    <a16:creationId xmlns:a16="http://schemas.microsoft.com/office/drawing/2014/main" id="{F402911C-A3E8-C52C-81C3-0B6F3C39217D}"/>
                  </a:ext>
                </a:extLst>
              </p:cNvPr>
              <p:cNvSpPr/>
              <p:nvPr/>
            </p:nvSpPr>
            <p:spPr bwMode="auto">
              <a:xfrm>
                <a:off x="5167" y="2173"/>
                <a:ext cx="34" cy="43"/>
              </a:xfrm>
              <a:custGeom>
                <a:avLst/>
                <a:gdLst>
                  <a:gd name="T0" fmla="*/ 0 w 16"/>
                  <a:gd name="T1" fmla="*/ 3 h 20"/>
                  <a:gd name="T2" fmla="*/ 8 w 16"/>
                  <a:gd name="T3" fmla="*/ 0 h 20"/>
                  <a:gd name="T4" fmla="*/ 8 w 16"/>
                  <a:gd name="T5" fmla="*/ 20 h 20"/>
                  <a:gd name="T6" fmla="*/ 8 w 16"/>
                  <a:gd name="T7" fmla="*/ 20 h 20"/>
                  <a:gd name="T8" fmla="*/ 0 w 16"/>
                  <a:gd name="T9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0">
                    <a:moveTo>
                      <a:pt x="0" y="3"/>
                    </a:moveTo>
                    <a:cubicBezTo>
                      <a:pt x="3" y="2"/>
                      <a:pt x="5" y="1"/>
                      <a:pt x="8" y="0"/>
                    </a:cubicBezTo>
                    <a:cubicBezTo>
                      <a:pt x="16" y="7"/>
                      <a:pt x="15" y="13"/>
                      <a:pt x="8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3" y="16"/>
                      <a:pt x="3" y="9"/>
                      <a:pt x="0" y="3"/>
                    </a:cubicBezTo>
                    <a:close/>
                  </a:path>
                </a:pathLst>
              </a:custGeom>
              <a:solidFill>
                <a:srgbClr val="5D4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20" name="Freeform 92">
                <a:extLst>
                  <a:ext uri="{FF2B5EF4-FFF2-40B4-BE49-F238E27FC236}">
                    <a16:creationId xmlns:a16="http://schemas.microsoft.com/office/drawing/2014/main" id="{A5804B50-A321-05E9-8459-49356D725620}"/>
                  </a:ext>
                </a:extLst>
              </p:cNvPr>
              <p:cNvSpPr/>
              <p:nvPr/>
            </p:nvSpPr>
            <p:spPr bwMode="auto">
              <a:xfrm>
                <a:off x="4648" y="1875"/>
                <a:ext cx="32" cy="25"/>
              </a:xfrm>
              <a:custGeom>
                <a:avLst/>
                <a:gdLst>
                  <a:gd name="T0" fmla="*/ 7 w 15"/>
                  <a:gd name="T1" fmla="*/ 12 h 12"/>
                  <a:gd name="T2" fmla="*/ 1 w 15"/>
                  <a:gd name="T3" fmla="*/ 9 h 12"/>
                  <a:gd name="T4" fmla="*/ 15 w 15"/>
                  <a:gd name="T5" fmla="*/ 0 h 12"/>
                  <a:gd name="T6" fmla="*/ 7 w 15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2">
                    <a:moveTo>
                      <a:pt x="7" y="12"/>
                    </a:moveTo>
                    <a:cubicBezTo>
                      <a:pt x="4" y="12"/>
                      <a:pt x="0" y="11"/>
                      <a:pt x="1" y="9"/>
                    </a:cubicBezTo>
                    <a:cubicBezTo>
                      <a:pt x="4" y="3"/>
                      <a:pt x="8" y="0"/>
                      <a:pt x="15" y="0"/>
                    </a:cubicBezTo>
                    <a:cubicBezTo>
                      <a:pt x="12" y="4"/>
                      <a:pt x="9" y="8"/>
                      <a:pt x="7" y="12"/>
                    </a:cubicBezTo>
                    <a:close/>
                  </a:path>
                </a:pathLst>
              </a:custGeom>
              <a:solidFill>
                <a:srgbClr val="695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21" name="Freeform 93">
                <a:extLst>
                  <a:ext uri="{FF2B5EF4-FFF2-40B4-BE49-F238E27FC236}">
                    <a16:creationId xmlns:a16="http://schemas.microsoft.com/office/drawing/2014/main" id="{B4B5F2C8-E66F-D0CC-2A93-F10B926B7C95}"/>
                  </a:ext>
                </a:extLst>
              </p:cNvPr>
              <p:cNvSpPr/>
              <p:nvPr/>
            </p:nvSpPr>
            <p:spPr bwMode="auto">
              <a:xfrm>
                <a:off x="5359" y="2579"/>
                <a:ext cx="12" cy="47"/>
              </a:xfrm>
              <a:custGeom>
                <a:avLst/>
                <a:gdLst>
                  <a:gd name="T0" fmla="*/ 1 w 6"/>
                  <a:gd name="T1" fmla="*/ 14 h 22"/>
                  <a:gd name="T2" fmla="*/ 6 w 6"/>
                  <a:gd name="T3" fmla="*/ 0 h 22"/>
                  <a:gd name="T4" fmla="*/ 6 w 6"/>
                  <a:gd name="T5" fmla="*/ 22 h 22"/>
                  <a:gd name="T6" fmla="*/ 1 w 6"/>
                  <a:gd name="T7" fmla="*/ 1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2">
                    <a:moveTo>
                      <a:pt x="1" y="14"/>
                    </a:moveTo>
                    <a:cubicBezTo>
                      <a:pt x="3" y="10"/>
                      <a:pt x="0" y="5"/>
                      <a:pt x="6" y="0"/>
                    </a:cubicBezTo>
                    <a:cubicBezTo>
                      <a:pt x="6" y="8"/>
                      <a:pt x="6" y="15"/>
                      <a:pt x="6" y="22"/>
                    </a:cubicBezTo>
                    <a:cubicBezTo>
                      <a:pt x="2" y="20"/>
                      <a:pt x="2" y="17"/>
                      <a:pt x="1" y="14"/>
                    </a:cubicBezTo>
                    <a:close/>
                  </a:path>
                </a:pathLst>
              </a:custGeom>
              <a:solidFill>
                <a:srgbClr val="765E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22" name="Freeform 94">
                <a:extLst>
                  <a:ext uri="{FF2B5EF4-FFF2-40B4-BE49-F238E27FC236}">
                    <a16:creationId xmlns:a16="http://schemas.microsoft.com/office/drawing/2014/main" id="{9B95A3F5-943B-FE75-AA94-31A45241BA68}"/>
                  </a:ext>
                </a:extLst>
              </p:cNvPr>
              <p:cNvSpPr/>
              <p:nvPr/>
            </p:nvSpPr>
            <p:spPr bwMode="auto">
              <a:xfrm>
                <a:off x="5320" y="2564"/>
                <a:ext cx="24" cy="30"/>
              </a:xfrm>
              <a:custGeom>
                <a:avLst/>
                <a:gdLst>
                  <a:gd name="T0" fmla="*/ 4 w 11"/>
                  <a:gd name="T1" fmla="*/ 0 h 14"/>
                  <a:gd name="T2" fmla="*/ 8 w 11"/>
                  <a:gd name="T3" fmla="*/ 1 h 14"/>
                  <a:gd name="T4" fmla="*/ 4 w 11"/>
                  <a:gd name="T5" fmla="*/ 13 h 14"/>
                  <a:gd name="T6" fmla="*/ 0 w 11"/>
                  <a:gd name="T7" fmla="*/ 4 h 14"/>
                  <a:gd name="T8" fmla="*/ 4 w 11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4">
                    <a:moveTo>
                      <a:pt x="4" y="0"/>
                    </a:moveTo>
                    <a:cubicBezTo>
                      <a:pt x="5" y="1"/>
                      <a:pt x="7" y="1"/>
                      <a:pt x="8" y="1"/>
                    </a:cubicBezTo>
                    <a:cubicBezTo>
                      <a:pt x="7" y="5"/>
                      <a:pt x="11" y="12"/>
                      <a:pt x="4" y="13"/>
                    </a:cubicBezTo>
                    <a:cubicBezTo>
                      <a:pt x="0" y="14"/>
                      <a:pt x="0" y="8"/>
                      <a:pt x="0" y="4"/>
                    </a:cubicBezTo>
                    <a:cubicBezTo>
                      <a:pt x="2" y="3"/>
                      <a:pt x="2" y="1"/>
                      <a:pt x="4" y="0"/>
                    </a:cubicBezTo>
                    <a:close/>
                  </a:path>
                </a:pathLst>
              </a:custGeom>
              <a:solidFill>
                <a:srgbClr val="6E4E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23" name="Freeform 95">
                <a:extLst>
                  <a:ext uri="{FF2B5EF4-FFF2-40B4-BE49-F238E27FC236}">
                    <a16:creationId xmlns:a16="http://schemas.microsoft.com/office/drawing/2014/main" id="{F564D456-8F35-A35C-3FB2-7CE11765C131}"/>
                  </a:ext>
                </a:extLst>
              </p:cNvPr>
              <p:cNvSpPr/>
              <p:nvPr/>
            </p:nvSpPr>
            <p:spPr bwMode="auto">
              <a:xfrm>
                <a:off x="5337" y="2558"/>
                <a:ext cx="17" cy="51"/>
              </a:xfrm>
              <a:custGeom>
                <a:avLst/>
                <a:gdLst>
                  <a:gd name="T0" fmla="*/ 8 w 8"/>
                  <a:gd name="T1" fmla="*/ 0 h 24"/>
                  <a:gd name="T2" fmla="*/ 8 w 8"/>
                  <a:gd name="T3" fmla="*/ 24 h 24"/>
                  <a:gd name="T4" fmla="*/ 4 w 8"/>
                  <a:gd name="T5" fmla="*/ 0 h 24"/>
                  <a:gd name="T6" fmla="*/ 8 w 8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24">
                    <a:moveTo>
                      <a:pt x="8" y="0"/>
                    </a:moveTo>
                    <a:cubicBezTo>
                      <a:pt x="8" y="8"/>
                      <a:pt x="8" y="16"/>
                      <a:pt x="8" y="24"/>
                    </a:cubicBezTo>
                    <a:cubicBezTo>
                      <a:pt x="0" y="17"/>
                      <a:pt x="6" y="8"/>
                      <a:pt x="4" y="0"/>
                    </a:cubicBezTo>
                    <a:cubicBezTo>
                      <a:pt x="5" y="0"/>
                      <a:pt x="6" y="0"/>
                      <a:pt x="8" y="0"/>
                    </a:cubicBezTo>
                    <a:close/>
                  </a:path>
                </a:pathLst>
              </a:custGeom>
              <a:solidFill>
                <a:srgbClr val="7457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24" name="Freeform 96">
                <a:extLst>
                  <a:ext uri="{FF2B5EF4-FFF2-40B4-BE49-F238E27FC236}">
                    <a16:creationId xmlns:a16="http://schemas.microsoft.com/office/drawing/2014/main" id="{4E2208A7-3884-0635-A147-3237A161AA60}"/>
                  </a:ext>
                </a:extLst>
              </p:cNvPr>
              <p:cNvSpPr/>
              <p:nvPr/>
            </p:nvSpPr>
            <p:spPr bwMode="auto">
              <a:xfrm>
                <a:off x="5320" y="2523"/>
                <a:ext cx="9" cy="49"/>
              </a:xfrm>
              <a:custGeom>
                <a:avLst/>
                <a:gdLst>
                  <a:gd name="T0" fmla="*/ 4 w 4"/>
                  <a:gd name="T1" fmla="*/ 19 h 23"/>
                  <a:gd name="T2" fmla="*/ 0 w 4"/>
                  <a:gd name="T3" fmla="*/ 23 h 23"/>
                  <a:gd name="T4" fmla="*/ 0 w 4"/>
                  <a:gd name="T5" fmla="*/ 0 h 23"/>
                  <a:gd name="T6" fmla="*/ 3 w 4"/>
                  <a:gd name="T7" fmla="*/ 0 h 23"/>
                  <a:gd name="T8" fmla="*/ 4 w 4"/>
                  <a:gd name="T9" fmla="*/ 1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3">
                    <a:moveTo>
                      <a:pt x="4" y="19"/>
                    </a:moveTo>
                    <a:cubicBezTo>
                      <a:pt x="3" y="21"/>
                      <a:pt x="2" y="22"/>
                      <a:pt x="0" y="23"/>
                    </a:cubicBezTo>
                    <a:cubicBezTo>
                      <a:pt x="0" y="16"/>
                      <a:pt x="0" y="8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6"/>
                      <a:pt x="4" y="13"/>
                      <a:pt x="4" y="19"/>
                    </a:cubicBezTo>
                    <a:close/>
                  </a:path>
                </a:pathLst>
              </a:custGeom>
              <a:solidFill>
                <a:srgbClr val="7F61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25" name="Freeform 97">
                <a:extLst>
                  <a:ext uri="{FF2B5EF4-FFF2-40B4-BE49-F238E27FC236}">
                    <a16:creationId xmlns:a16="http://schemas.microsoft.com/office/drawing/2014/main" id="{A166DE3E-CD0E-DE2C-3875-B0BDBDF13699}"/>
                  </a:ext>
                </a:extLst>
              </p:cNvPr>
              <p:cNvSpPr/>
              <p:nvPr/>
            </p:nvSpPr>
            <p:spPr bwMode="auto">
              <a:xfrm>
                <a:off x="5275" y="2487"/>
                <a:ext cx="20" cy="32"/>
              </a:xfrm>
              <a:custGeom>
                <a:avLst/>
                <a:gdLst>
                  <a:gd name="T0" fmla="*/ 8 w 9"/>
                  <a:gd name="T1" fmla="*/ 15 h 15"/>
                  <a:gd name="T2" fmla="*/ 2 w 9"/>
                  <a:gd name="T3" fmla="*/ 0 h 15"/>
                  <a:gd name="T4" fmla="*/ 8 w 9"/>
                  <a:gd name="T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15">
                    <a:moveTo>
                      <a:pt x="8" y="15"/>
                    </a:moveTo>
                    <a:cubicBezTo>
                      <a:pt x="3" y="10"/>
                      <a:pt x="0" y="6"/>
                      <a:pt x="2" y="0"/>
                    </a:cubicBezTo>
                    <a:cubicBezTo>
                      <a:pt x="7" y="3"/>
                      <a:pt x="9" y="7"/>
                      <a:pt x="8" y="15"/>
                    </a:cubicBezTo>
                    <a:close/>
                  </a:path>
                </a:pathLst>
              </a:custGeom>
              <a:solidFill>
                <a:srgbClr val="4737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26" name="Freeform 98">
                <a:extLst>
                  <a:ext uri="{FF2B5EF4-FFF2-40B4-BE49-F238E27FC236}">
                    <a16:creationId xmlns:a16="http://schemas.microsoft.com/office/drawing/2014/main" id="{0361FB0D-5BDF-EACB-A7CA-011F4121A676}"/>
                  </a:ext>
                </a:extLst>
              </p:cNvPr>
              <p:cNvSpPr/>
              <p:nvPr/>
            </p:nvSpPr>
            <p:spPr bwMode="auto">
              <a:xfrm>
                <a:off x="5073" y="2291"/>
                <a:ext cx="25" cy="34"/>
              </a:xfrm>
              <a:custGeom>
                <a:avLst/>
                <a:gdLst>
                  <a:gd name="T0" fmla="*/ 4 w 12"/>
                  <a:gd name="T1" fmla="*/ 16 h 16"/>
                  <a:gd name="T2" fmla="*/ 0 w 12"/>
                  <a:gd name="T3" fmla="*/ 5 h 16"/>
                  <a:gd name="T4" fmla="*/ 4 w 12"/>
                  <a:gd name="T5" fmla="*/ 0 h 16"/>
                  <a:gd name="T6" fmla="*/ 4 w 12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6">
                    <a:moveTo>
                      <a:pt x="4" y="16"/>
                    </a:moveTo>
                    <a:cubicBezTo>
                      <a:pt x="2" y="12"/>
                      <a:pt x="1" y="9"/>
                      <a:pt x="0" y="5"/>
                    </a:cubicBezTo>
                    <a:cubicBezTo>
                      <a:pt x="1" y="3"/>
                      <a:pt x="3" y="2"/>
                      <a:pt x="4" y="0"/>
                    </a:cubicBezTo>
                    <a:cubicBezTo>
                      <a:pt x="12" y="13"/>
                      <a:pt x="12" y="14"/>
                      <a:pt x="4" y="16"/>
                    </a:cubicBezTo>
                    <a:close/>
                  </a:path>
                </a:pathLst>
              </a:custGeom>
              <a:solidFill>
                <a:srgbClr val="C1AD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27" name="Freeform 99">
                <a:extLst>
                  <a:ext uri="{FF2B5EF4-FFF2-40B4-BE49-F238E27FC236}">
                    <a16:creationId xmlns:a16="http://schemas.microsoft.com/office/drawing/2014/main" id="{877AEBE7-8EFF-C7A5-0A60-DAF53CC3C2AB}"/>
                  </a:ext>
                </a:extLst>
              </p:cNvPr>
              <p:cNvSpPr/>
              <p:nvPr/>
            </p:nvSpPr>
            <p:spPr bwMode="auto">
              <a:xfrm>
                <a:off x="4983" y="1830"/>
                <a:ext cx="21" cy="19"/>
              </a:xfrm>
              <a:custGeom>
                <a:avLst/>
                <a:gdLst>
                  <a:gd name="T0" fmla="*/ 10 w 10"/>
                  <a:gd name="T1" fmla="*/ 4 h 9"/>
                  <a:gd name="T2" fmla="*/ 10 w 10"/>
                  <a:gd name="T3" fmla="*/ 8 h 9"/>
                  <a:gd name="T4" fmla="*/ 1 w 10"/>
                  <a:gd name="T5" fmla="*/ 4 h 9"/>
                  <a:gd name="T6" fmla="*/ 2 w 10"/>
                  <a:gd name="T7" fmla="*/ 1 h 9"/>
                  <a:gd name="T8" fmla="*/ 10 w 10"/>
                  <a:gd name="T9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10" y="4"/>
                    </a:moveTo>
                    <a:cubicBezTo>
                      <a:pt x="10" y="6"/>
                      <a:pt x="10" y="7"/>
                      <a:pt x="10" y="8"/>
                    </a:cubicBezTo>
                    <a:cubicBezTo>
                      <a:pt x="6" y="9"/>
                      <a:pt x="3" y="8"/>
                      <a:pt x="1" y="4"/>
                    </a:cubicBezTo>
                    <a:cubicBezTo>
                      <a:pt x="0" y="4"/>
                      <a:pt x="1" y="2"/>
                      <a:pt x="2" y="1"/>
                    </a:cubicBezTo>
                    <a:cubicBezTo>
                      <a:pt x="5" y="0"/>
                      <a:pt x="8" y="2"/>
                      <a:pt x="10" y="4"/>
                    </a:cubicBezTo>
                    <a:close/>
                  </a:path>
                </a:pathLst>
              </a:custGeom>
              <a:solidFill>
                <a:srgbClr val="6347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28" name="Freeform 100">
                <a:extLst>
                  <a:ext uri="{FF2B5EF4-FFF2-40B4-BE49-F238E27FC236}">
                    <a16:creationId xmlns:a16="http://schemas.microsoft.com/office/drawing/2014/main" id="{2D89FC84-C89F-6764-FFDE-AA48C730A1A1}"/>
                  </a:ext>
                </a:extLst>
              </p:cNvPr>
              <p:cNvSpPr/>
              <p:nvPr/>
            </p:nvSpPr>
            <p:spPr bwMode="auto">
              <a:xfrm>
                <a:off x="5085" y="1979"/>
                <a:ext cx="22" cy="24"/>
              </a:xfrm>
              <a:custGeom>
                <a:avLst/>
                <a:gdLst>
                  <a:gd name="T0" fmla="*/ 10 w 10"/>
                  <a:gd name="T1" fmla="*/ 11 h 11"/>
                  <a:gd name="T2" fmla="*/ 6 w 10"/>
                  <a:gd name="T3" fmla="*/ 11 h 11"/>
                  <a:gd name="T4" fmla="*/ 4 w 10"/>
                  <a:gd name="T5" fmla="*/ 2 h 11"/>
                  <a:gd name="T6" fmla="*/ 10 w 10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1">
                    <a:moveTo>
                      <a:pt x="10" y="11"/>
                    </a:moveTo>
                    <a:cubicBezTo>
                      <a:pt x="9" y="11"/>
                      <a:pt x="7" y="11"/>
                      <a:pt x="6" y="11"/>
                    </a:cubicBezTo>
                    <a:cubicBezTo>
                      <a:pt x="3" y="8"/>
                      <a:pt x="0" y="3"/>
                      <a:pt x="4" y="2"/>
                    </a:cubicBezTo>
                    <a:cubicBezTo>
                      <a:pt x="9" y="0"/>
                      <a:pt x="9" y="7"/>
                      <a:pt x="10" y="11"/>
                    </a:cubicBezTo>
                    <a:close/>
                  </a:path>
                </a:pathLst>
              </a:custGeom>
              <a:solidFill>
                <a:srgbClr val="5B44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29" name="Freeform 101">
                <a:extLst>
                  <a:ext uri="{FF2B5EF4-FFF2-40B4-BE49-F238E27FC236}">
                    <a16:creationId xmlns:a16="http://schemas.microsoft.com/office/drawing/2014/main" id="{3894BFCF-6F7E-063C-B07A-3E29627036A3}"/>
                  </a:ext>
                </a:extLst>
              </p:cNvPr>
              <p:cNvSpPr/>
              <p:nvPr/>
            </p:nvSpPr>
            <p:spPr bwMode="auto">
              <a:xfrm>
                <a:off x="5141" y="2167"/>
                <a:ext cx="17" cy="19"/>
              </a:xfrm>
              <a:custGeom>
                <a:avLst/>
                <a:gdLst>
                  <a:gd name="T0" fmla="*/ 5 w 8"/>
                  <a:gd name="T1" fmla="*/ 0 h 9"/>
                  <a:gd name="T2" fmla="*/ 7 w 8"/>
                  <a:gd name="T3" fmla="*/ 4 h 9"/>
                  <a:gd name="T4" fmla="*/ 5 w 8"/>
                  <a:gd name="T5" fmla="*/ 8 h 9"/>
                  <a:gd name="T6" fmla="*/ 1 w 8"/>
                  <a:gd name="T7" fmla="*/ 4 h 9"/>
                  <a:gd name="T8" fmla="*/ 5 w 8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5" y="0"/>
                    </a:moveTo>
                    <a:cubicBezTo>
                      <a:pt x="6" y="1"/>
                      <a:pt x="7" y="3"/>
                      <a:pt x="7" y="4"/>
                    </a:cubicBezTo>
                    <a:cubicBezTo>
                      <a:pt x="8" y="6"/>
                      <a:pt x="7" y="9"/>
                      <a:pt x="5" y="8"/>
                    </a:cubicBezTo>
                    <a:cubicBezTo>
                      <a:pt x="3" y="8"/>
                      <a:pt x="2" y="6"/>
                      <a:pt x="1" y="4"/>
                    </a:cubicBezTo>
                    <a:cubicBezTo>
                      <a:pt x="0" y="2"/>
                      <a:pt x="2" y="0"/>
                      <a:pt x="5" y="0"/>
                    </a:cubicBezTo>
                    <a:close/>
                  </a:path>
                </a:pathLst>
              </a:custGeom>
              <a:solidFill>
                <a:srgbClr val="6A52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30" name="Freeform 102">
                <a:extLst>
                  <a:ext uri="{FF2B5EF4-FFF2-40B4-BE49-F238E27FC236}">
                    <a16:creationId xmlns:a16="http://schemas.microsoft.com/office/drawing/2014/main" id="{0C8A40D1-DECB-D7FB-2CEC-4EE82DA01359}"/>
                  </a:ext>
                </a:extLst>
              </p:cNvPr>
              <p:cNvSpPr/>
              <p:nvPr/>
            </p:nvSpPr>
            <p:spPr bwMode="auto">
              <a:xfrm>
                <a:off x="5081" y="2246"/>
                <a:ext cx="17" cy="30"/>
              </a:xfrm>
              <a:custGeom>
                <a:avLst/>
                <a:gdLst>
                  <a:gd name="T0" fmla="*/ 8 w 8"/>
                  <a:gd name="T1" fmla="*/ 2 h 14"/>
                  <a:gd name="T2" fmla="*/ 8 w 8"/>
                  <a:gd name="T3" fmla="*/ 14 h 14"/>
                  <a:gd name="T4" fmla="*/ 3 w 8"/>
                  <a:gd name="T5" fmla="*/ 14 h 14"/>
                  <a:gd name="T6" fmla="*/ 0 w 8"/>
                  <a:gd name="T7" fmla="*/ 2 h 14"/>
                  <a:gd name="T8" fmla="*/ 4 w 8"/>
                  <a:gd name="T9" fmla="*/ 0 h 14"/>
                  <a:gd name="T10" fmla="*/ 8 w 8"/>
                  <a:gd name="T11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4">
                    <a:moveTo>
                      <a:pt x="8" y="2"/>
                    </a:moveTo>
                    <a:cubicBezTo>
                      <a:pt x="8" y="6"/>
                      <a:pt x="8" y="10"/>
                      <a:pt x="8" y="14"/>
                    </a:cubicBezTo>
                    <a:cubicBezTo>
                      <a:pt x="6" y="14"/>
                      <a:pt x="5" y="14"/>
                      <a:pt x="3" y="14"/>
                    </a:cubicBezTo>
                    <a:cubicBezTo>
                      <a:pt x="2" y="10"/>
                      <a:pt x="1" y="6"/>
                      <a:pt x="0" y="2"/>
                    </a:cubicBezTo>
                    <a:cubicBezTo>
                      <a:pt x="1" y="1"/>
                      <a:pt x="2" y="0"/>
                      <a:pt x="4" y="0"/>
                    </a:cubicBezTo>
                    <a:cubicBezTo>
                      <a:pt x="5" y="0"/>
                      <a:pt x="7" y="1"/>
                      <a:pt x="8" y="2"/>
                    </a:cubicBezTo>
                    <a:close/>
                  </a:path>
                </a:pathLst>
              </a:custGeom>
              <a:solidFill>
                <a:srgbClr val="402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31" name="Freeform 103">
                <a:extLst>
                  <a:ext uri="{FF2B5EF4-FFF2-40B4-BE49-F238E27FC236}">
                    <a16:creationId xmlns:a16="http://schemas.microsoft.com/office/drawing/2014/main" id="{7018A580-BD5E-AEE2-7C6E-6BA9C731A7DC}"/>
                  </a:ext>
                </a:extLst>
              </p:cNvPr>
              <p:cNvSpPr/>
              <p:nvPr/>
            </p:nvSpPr>
            <p:spPr bwMode="auto">
              <a:xfrm>
                <a:off x="4612" y="2796"/>
                <a:ext cx="138" cy="101"/>
              </a:xfrm>
              <a:custGeom>
                <a:avLst/>
                <a:gdLst>
                  <a:gd name="T0" fmla="*/ 0 w 65"/>
                  <a:gd name="T1" fmla="*/ 40 h 47"/>
                  <a:gd name="T2" fmla="*/ 1 w 65"/>
                  <a:gd name="T3" fmla="*/ 24 h 47"/>
                  <a:gd name="T4" fmla="*/ 5 w 65"/>
                  <a:gd name="T5" fmla="*/ 21 h 47"/>
                  <a:gd name="T6" fmla="*/ 6 w 65"/>
                  <a:gd name="T7" fmla="*/ 27 h 47"/>
                  <a:gd name="T8" fmla="*/ 11 w 65"/>
                  <a:gd name="T9" fmla="*/ 30 h 47"/>
                  <a:gd name="T10" fmla="*/ 52 w 65"/>
                  <a:gd name="T11" fmla="*/ 0 h 47"/>
                  <a:gd name="T12" fmla="*/ 63 w 65"/>
                  <a:gd name="T13" fmla="*/ 18 h 47"/>
                  <a:gd name="T14" fmla="*/ 64 w 65"/>
                  <a:gd name="T15" fmla="*/ 26 h 47"/>
                  <a:gd name="T16" fmla="*/ 63 w 65"/>
                  <a:gd name="T17" fmla="*/ 41 h 47"/>
                  <a:gd name="T18" fmla="*/ 59 w 65"/>
                  <a:gd name="T19" fmla="*/ 45 h 47"/>
                  <a:gd name="T20" fmla="*/ 51 w 65"/>
                  <a:gd name="T21" fmla="*/ 46 h 47"/>
                  <a:gd name="T22" fmla="*/ 33 w 65"/>
                  <a:gd name="T23" fmla="*/ 45 h 47"/>
                  <a:gd name="T24" fmla="*/ 20 w 65"/>
                  <a:gd name="T25" fmla="*/ 46 h 47"/>
                  <a:gd name="T26" fmla="*/ 0 w 65"/>
                  <a:gd name="T27" fmla="*/ 4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5" h="47">
                    <a:moveTo>
                      <a:pt x="0" y="40"/>
                    </a:moveTo>
                    <a:cubicBezTo>
                      <a:pt x="0" y="35"/>
                      <a:pt x="0" y="29"/>
                      <a:pt x="1" y="24"/>
                    </a:cubicBezTo>
                    <a:cubicBezTo>
                      <a:pt x="1" y="23"/>
                      <a:pt x="4" y="21"/>
                      <a:pt x="5" y="21"/>
                    </a:cubicBezTo>
                    <a:cubicBezTo>
                      <a:pt x="13" y="21"/>
                      <a:pt x="5" y="25"/>
                      <a:pt x="6" y="27"/>
                    </a:cubicBezTo>
                    <a:cubicBezTo>
                      <a:pt x="6" y="30"/>
                      <a:pt x="9" y="31"/>
                      <a:pt x="11" y="30"/>
                    </a:cubicBezTo>
                    <a:cubicBezTo>
                      <a:pt x="24" y="20"/>
                      <a:pt x="43" y="16"/>
                      <a:pt x="52" y="0"/>
                    </a:cubicBezTo>
                    <a:cubicBezTo>
                      <a:pt x="63" y="1"/>
                      <a:pt x="59" y="12"/>
                      <a:pt x="63" y="18"/>
                    </a:cubicBezTo>
                    <a:cubicBezTo>
                      <a:pt x="64" y="21"/>
                      <a:pt x="64" y="24"/>
                      <a:pt x="64" y="26"/>
                    </a:cubicBezTo>
                    <a:cubicBezTo>
                      <a:pt x="65" y="31"/>
                      <a:pt x="65" y="36"/>
                      <a:pt x="63" y="41"/>
                    </a:cubicBezTo>
                    <a:cubicBezTo>
                      <a:pt x="62" y="43"/>
                      <a:pt x="61" y="44"/>
                      <a:pt x="59" y="45"/>
                    </a:cubicBezTo>
                    <a:cubicBezTo>
                      <a:pt x="57" y="46"/>
                      <a:pt x="54" y="47"/>
                      <a:pt x="51" y="46"/>
                    </a:cubicBezTo>
                    <a:cubicBezTo>
                      <a:pt x="45" y="45"/>
                      <a:pt x="39" y="44"/>
                      <a:pt x="33" y="45"/>
                    </a:cubicBezTo>
                    <a:cubicBezTo>
                      <a:pt x="29" y="46"/>
                      <a:pt x="24" y="47"/>
                      <a:pt x="20" y="46"/>
                    </a:cubicBezTo>
                    <a:cubicBezTo>
                      <a:pt x="14" y="41"/>
                      <a:pt x="6" y="45"/>
                      <a:pt x="0" y="40"/>
                    </a:cubicBezTo>
                    <a:close/>
                  </a:path>
                </a:pathLst>
              </a:custGeom>
              <a:solidFill>
                <a:srgbClr val="F5ED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32" name="Freeform 104">
                <a:extLst>
                  <a:ext uri="{FF2B5EF4-FFF2-40B4-BE49-F238E27FC236}">
                    <a16:creationId xmlns:a16="http://schemas.microsoft.com/office/drawing/2014/main" id="{ECAFF5C1-A529-A606-01F4-DD8FA911335C}"/>
                  </a:ext>
                </a:extLst>
              </p:cNvPr>
              <p:cNvSpPr/>
              <p:nvPr/>
            </p:nvSpPr>
            <p:spPr bwMode="auto">
              <a:xfrm>
                <a:off x="4522" y="2880"/>
                <a:ext cx="102" cy="66"/>
              </a:xfrm>
              <a:custGeom>
                <a:avLst/>
                <a:gdLst>
                  <a:gd name="T0" fmla="*/ 30 w 48"/>
                  <a:gd name="T1" fmla="*/ 13 h 31"/>
                  <a:gd name="T2" fmla="*/ 22 w 48"/>
                  <a:gd name="T3" fmla="*/ 20 h 31"/>
                  <a:gd name="T4" fmla="*/ 6 w 48"/>
                  <a:gd name="T5" fmla="*/ 23 h 31"/>
                  <a:gd name="T6" fmla="*/ 2 w 48"/>
                  <a:gd name="T7" fmla="*/ 13 h 31"/>
                  <a:gd name="T8" fmla="*/ 38 w 48"/>
                  <a:gd name="T9" fmla="*/ 4 h 31"/>
                  <a:gd name="T10" fmla="*/ 45 w 48"/>
                  <a:gd name="T11" fmla="*/ 9 h 31"/>
                  <a:gd name="T12" fmla="*/ 45 w 48"/>
                  <a:gd name="T13" fmla="*/ 11 h 31"/>
                  <a:gd name="T14" fmla="*/ 45 w 48"/>
                  <a:gd name="T15" fmla="*/ 11 h 31"/>
                  <a:gd name="T16" fmla="*/ 37 w 48"/>
                  <a:gd name="T17" fmla="*/ 20 h 31"/>
                  <a:gd name="T18" fmla="*/ 30 w 48"/>
                  <a:gd name="T19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" h="31">
                    <a:moveTo>
                      <a:pt x="30" y="13"/>
                    </a:moveTo>
                    <a:cubicBezTo>
                      <a:pt x="26" y="14"/>
                      <a:pt x="27" y="20"/>
                      <a:pt x="22" y="20"/>
                    </a:cubicBezTo>
                    <a:cubicBezTo>
                      <a:pt x="15" y="10"/>
                      <a:pt x="13" y="31"/>
                      <a:pt x="6" y="23"/>
                    </a:cubicBezTo>
                    <a:cubicBezTo>
                      <a:pt x="2" y="21"/>
                      <a:pt x="0" y="18"/>
                      <a:pt x="2" y="13"/>
                    </a:cubicBezTo>
                    <a:cubicBezTo>
                      <a:pt x="14" y="9"/>
                      <a:pt x="25" y="4"/>
                      <a:pt x="38" y="4"/>
                    </a:cubicBezTo>
                    <a:cubicBezTo>
                      <a:pt x="42" y="3"/>
                      <a:pt x="48" y="0"/>
                      <a:pt x="45" y="9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38" y="10"/>
                      <a:pt x="38" y="15"/>
                      <a:pt x="37" y="20"/>
                    </a:cubicBezTo>
                    <a:cubicBezTo>
                      <a:pt x="30" y="22"/>
                      <a:pt x="33" y="14"/>
                      <a:pt x="30" y="13"/>
                    </a:cubicBezTo>
                    <a:close/>
                  </a:path>
                </a:pathLst>
              </a:custGeom>
              <a:solidFill>
                <a:srgbClr val="3731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33" name="Freeform 105">
                <a:extLst>
                  <a:ext uri="{FF2B5EF4-FFF2-40B4-BE49-F238E27FC236}">
                    <a16:creationId xmlns:a16="http://schemas.microsoft.com/office/drawing/2014/main" id="{9AEE8E55-F32D-5424-5552-EF35C1EB2220}"/>
                  </a:ext>
                </a:extLst>
              </p:cNvPr>
              <p:cNvSpPr/>
              <p:nvPr/>
            </p:nvSpPr>
            <p:spPr bwMode="auto">
              <a:xfrm>
                <a:off x="4481" y="2861"/>
                <a:ext cx="54" cy="81"/>
              </a:xfrm>
              <a:custGeom>
                <a:avLst/>
                <a:gdLst>
                  <a:gd name="T0" fmla="*/ 21 w 25"/>
                  <a:gd name="T1" fmla="*/ 22 h 38"/>
                  <a:gd name="T2" fmla="*/ 25 w 25"/>
                  <a:gd name="T3" fmla="*/ 32 h 38"/>
                  <a:gd name="T4" fmla="*/ 25 w 25"/>
                  <a:gd name="T5" fmla="*/ 34 h 38"/>
                  <a:gd name="T6" fmla="*/ 20 w 25"/>
                  <a:gd name="T7" fmla="*/ 37 h 38"/>
                  <a:gd name="T8" fmla="*/ 5 w 25"/>
                  <a:gd name="T9" fmla="*/ 30 h 38"/>
                  <a:gd name="T10" fmla="*/ 0 w 25"/>
                  <a:gd name="T11" fmla="*/ 26 h 38"/>
                  <a:gd name="T12" fmla="*/ 1 w 25"/>
                  <a:gd name="T13" fmla="*/ 22 h 38"/>
                  <a:gd name="T14" fmla="*/ 13 w 25"/>
                  <a:gd name="T15" fmla="*/ 0 h 38"/>
                  <a:gd name="T16" fmla="*/ 18 w 25"/>
                  <a:gd name="T17" fmla="*/ 2 h 38"/>
                  <a:gd name="T18" fmla="*/ 21 w 25"/>
                  <a:gd name="T19" fmla="*/ 2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38">
                    <a:moveTo>
                      <a:pt x="21" y="22"/>
                    </a:moveTo>
                    <a:cubicBezTo>
                      <a:pt x="22" y="26"/>
                      <a:pt x="23" y="29"/>
                      <a:pt x="25" y="32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4" y="35"/>
                      <a:pt x="22" y="36"/>
                      <a:pt x="20" y="37"/>
                    </a:cubicBezTo>
                    <a:cubicBezTo>
                      <a:pt x="13" y="38"/>
                      <a:pt x="8" y="35"/>
                      <a:pt x="5" y="30"/>
                    </a:cubicBezTo>
                    <a:cubicBezTo>
                      <a:pt x="3" y="28"/>
                      <a:pt x="2" y="27"/>
                      <a:pt x="0" y="26"/>
                    </a:cubicBezTo>
                    <a:cubicBezTo>
                      <a:pt x="0" y="24"/>
                      <a:pt x="1" y="23"/>
                      <a:pt x="1" y="22"/>
                    </a:cubicBezTo>
                    <a:cubicBezTo>
                      <a:pt x="6" y="15"/>
                      <a:pt x="6" y="5"/>
                      <a:pt x="13" y="0"/>
                    </a:cubicBezTo>
                    <a:cubicBezTo>
                      <a:pt x="15" y="0"/>
                      <a:pt x="17" y="1"/>
                      <a:pt x="18" y="2"/>
                    </a:cubicBezTo>
                    <a:cubicBezTo>
                      <a:pt x="18" y="9"/>
                      <a:pt x="13" y="16"/>
                      <a:pt x="21" y="22"/>
                    </a:cubicBezTo>
                    <a:close/>
                  </a:path>
                </a:pathLst>
              </a:custGeom>
              <a:solidFill>
                <a:srgbClr val="3935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34" name="Freeform 106">
                <a:extLst>
                  <a:ext uri="{FF2B5EF4-FFF2-40B4-BE49-F238E27FC236}">
                    <a16:creationId xmlns:a16="http://schemas.microsoft.com/office/drawing/2014/main" id="{B45238E2-836A-1524-F5ED-31725D157220}"/>
                  </a:ext>
                </a:extLst>
              </p:cNvPr>
              <p:cNvSpPr/>
              <p:nvPr/>
            </p:nvSpPr>
            <p:spPr bwMode="auto">
              <a:xfrm>
                <a:off x="4603" y="2867"/>
                <a:ext cx="56" cy="49"/>
              </a:xfrm>
              <a:custGeom>
                <a:avLst/>
                <a:gdLst>
                  <a:gd name="T0" fmla="*/ 7 w 26"/>
                  <a:gd name="T1" fmla="*/ 15 h 23"/>
                  <a:gd name="T2" fmla="*/ 0 w 26"/>
                  <a:gd name="T3" fmla="*/ 10 h 23"/>
                  <a:gd name="T4" fmla="*/ 4 w 26"/>
                  <a:gd name="T5" fmla="*/ 7 h 23"/>
                  <a:gd name="T6" fmla="*/ 17 w 26"/>
                  <a:gd name="T7" fmla="*/ 4 h 23"/>
                  <a:gd name="T8" fmla="*/ 24 w 26"/>
                  <a:gd name="T9" fmla="*/ 11 h 23"/>
                  <a:gd name="T10" fmla="*/ 20 w 26"/>
                  <a:gd name="T11" fmla="*/ 23 h 23"/>
                  <a:gd name="T12" fmla="*/ 19 w 26"/>
                  <a:gd name="T13" fmla="*/ 22 h 23"/>
                  <a:gd name="T14" fmla="*/ 7 w 26"/>
                  <a:gd name="T15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3">
                    <a:moveTo>
                      <a:pt x="7" y="15"/>
                    </a:moveTo>
                    <a:cubicBezTo>
                      <a:pt x="6" y="11"/>
                      <a:pt x="3" y="11"/>
                      <a:pt x="0" y="10"/>
                    </a:cubicBezTo>
                    <a:cubicBezTo>
                      <a:pt x="1" y="9"/>
                      <a:pt x="3" y="8"/>
                      <a:pt x="4" y="7"/>
                    </a:cubicBezTo>
                    <a:cubicBezTo>
                      <a:pt x="9" y="8"/>
                      <a:pt x="12" y="6"/>
                      <a:pt x="17" y="4"/>
                    </a:cubicBezTo>
                    <a:cubicBezTo>
                      <a:pt x="23" y="0"/>
                      <a:pt x="26" y="3"/>
                      <a:pt x="24" y="11"/>
                    </a:cubicBezTo>
                    <a:cubicBezTo>
                      <a:pt x="25" y="15"/>
                      <a:pt x="24" y="19"/>
                      <a:pt x="20" y="23"/>
                    </a:cubicBezTo>
                    <a:cubicBezTo>
                      <a:pt x="20" y="23"/>
                      <a:pt x="19" y="22"/>
                      <a:pt x="19" y="22"/>
                    </a:cubicBezTo>
                    <a:cubicBezTo>
                      <a:pt x="15" y="20"/>
                      <a:pt x="11" y="18"/>
                      <a:pt x="7" y="15"/>
                    </a:cubicBezTo>
                    <a:close/>
                  </a:path>
                </a:pathLst>
              </a:custGeom>
              <a:solidFill>
                <a:srgbClr val="5A5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35" name="Freeform 107">
                <a:extLst>
                  <a:ext uri="{FF2B5EF4-FFF2-40B4-BE49-F238E27FC236}">
                    <a16:creationId xmlns:a16="http://schemas.microsoft.com/office/drawing/2014/main" id="{A98806F6-C8FC-7898-E024-E9E36C9F0677}"/>
                  </a:ext>
                </a:extLst>
              </p:cNvPr>
              <p:cNvSpPr/>
              <p:nvPr/>
            </p:nvSpPr>
            <p:spPr bwMode="auto">
              <a:xfrm>
                <a:off x="4723" y="2769"/>
                <a:ext cx="49" cy="72"/>
              </a:xfrm>
              <a:custGeom>
                <a:avLst/>
                <a:gdLst>
                  <a:gd name="T0" fmla="*/ 8 w 23"/>
                  <a:gd name="T1" fmla="*/ 34 h 34"/>
                  <a:gd name="T2" fmla="*/ 0 w 23"/>
                  <a:gd name="T3" fmla="*/ 13 h 34"/>
                  <a:gd name="T4" fmla="*/ 0 w 23"/>
                  <a:gd name="T5" fmla="*/ 9 h 34"/>
                  <a:gd name="T6" fmla="*/ 16 w 23"/>
                  <a:gd name="T7" fmla="*/ 1 h 34"/>
                  <a:gd name="T8" fmla="*/ 21 w 23"/>
                  <a:gd name="T9" fmla="*/ 9 h 34"/>
                  <a:gd name="T10" fmla="*/ 8 w 23"/>
                  <a:gd name="T11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34">
                    <a:moveTo>
                      <a:pt x="8" y="34"/>
                    </a:moveTo>
                    <a:cubicBezTo>
                      <a:pt x="0" y="29"/>
                      <a:pt x="7" y="18"/>
                      <a:pt x="0" y="13"/>
                    </a:cubicBezTo>
                    <a:cubicBezTo>
                      <a:pt x="0" y="11"/>
                      <a:pt x="0" y="10"/>
                      <a:pt x="0" y="9"/>
                    </a:cubicBezTo>
                    <a:cubicBezTo>
                      <a:pt x="5" y="6"/>
                      <a:pt x="11" y="3"/>
                      <a:pt x="16" y="1"/>
                    </a:cubicBezTo>
                    <a:cubicBezTo>
                      <a:pt x="23" y="0"/>
                      <a:pt x="22" y="5"/>
                      <a:pt x="21" y="9"/>
                    </a:cubicBezTo>
                    <a:cubicBezTo>
                      <a:pt x="14" y="16"/>
                      <a:pt x="14" y="27"/>
                      <a:pt x="8" y="34"/>
                    </a:cubicBezTo>
                    <a:close/>
                  </a:path>
                </a:pathLst>
              </a:custGeom>
              <a:solidFill>
                <a:srgbClr val="3C2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36" name="Freeform 108">
                <a:extLst>
                  <a:ext uri="{FF2B5EF4-FFF2-40B4-BE49-F238E27FC236}">
                    <a16:creationId xmlns:a16="http://schemas.microsoft.com/office/drawing/2014/main" id="{C2D3B7E4-E84F-4FCC-7289-A0C5E314EEBA}"/>
                  </a:ext>
                </a:extLst>
              </p:cNvPr>
              <p:cNvSpPr/>
              <p:nvPr/>
            </p:nvSpPr>
            <p:spPr bwMode="auto">
              <a:xfrm>
                <a:off x="4498" y="2820"/>
                <a:ext cx="35" cy="51"/>
              </a:xfrm>
              <a:custGeom>
                <a:avLst/>
                <a:gdLst>
                  <a:gd name="T0" fmla="*/ 0 w 16"/>
                  <a:gd name="T1" fmla="*/ 5 h 24"/>
                  <a:gd name="T2" fmla="*/ 16 w 16"/>
                  <a:gd name="T3" fmla="*/ 5 h 24"/>
                  <a:gd name="T4" fmla="*/ 13 w 16"/>
                  <a:gd name="T5" fmla="*/ 13 h 24"/>
                  <a:gd name="T6" fmla="*/ 1 w 16"/>
                  <a:gd name="T7" fmla="*/ 12 h 24"/>
                  <a:gd name="T8" fmla="*/ 0 w 16"/>
                  <a:gd name="T9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4">
                    <a:moveTo>
                      <a:pt x="0" y="5"/>
                    </a:moveTo>
                    <a:cubicBezTo>
                      <a:pt x="5" y="5"/>
                      <a:pt x="11" y="0"/>
                      <a:pt x="16" y="5"/>
                    </a:cubicBezTo>
                    <a:cubicBezTo>
                      <a:pt x="15" y="7"/>
                      <a:pt x="14" y="10"/>
                      <a:pt x="13" y="13"/>
                    </a:cubicBezTo>
                    <a:cubicBezTo>
                      <a:pt x="9" y="14"/>
                      <a:pt x="5" y="24"/>
                      <a:pt x="1" y="12"/>
                    </a:cubicBezTo>
                    <a:cubicBezTo>
                      <a:pt x="0" y="10"/>
                      <a:pt x="0" y="7"/>
                      <a:pt x="0" y="5"/>
                    </a:cubicBezTo>
                    <a:close/>
                  </a:path>
                </a:pathLst>
              </a:custGeom>
              <a:solidFill>
                <a:srgbClr val="3731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37" name="Freeform 109">
                <a:extLst>
                  <a:ext uri="{FF2B5EF4-FFF2-40B4-BE49-F238E27FC236}">
                    <a16:creationId xmlns:a16="http://schemas.microsoft.com/office/drawing/2014/main" id="{9A1046A9-9C47-6DDD-5D77-2BC435DB9D80}"/>
                  </a:ext>
                </a:extLst>
              </p:cNvPr>
              <p:cNvSpPr/>
              <p:nvPr/>
            </p:nvSpPr>
            <p:spPr bwMode="auto">
              <a:xfrm>
                <a:off x="4492" y="2843"/>
                <a:ext cx="36" cy="26"/>
              </a:xfrm>
              <a:custGeom>
                <a:avLst/>
                <a:gdLst>
                  <a:gd name="T0" fmla="*/ 4 w 17"/>
                  <a:gd name="T1" fmla="*/ 1 h 12"/>
                  <a:gd name="T2" fmla="*/ 16 w 17"/>
                  <a:gd name="T3" fmla="*/ 2 h 12"/>
                  <a:gd name="T4" fmla="*/ 13 w 17"/>
                  <a:gd name="T5" fmla="*/ 10 h 12"/>
                  <a:gd name="T6" fmla="*/ 9 w 17"/>
                  <a:gd name="T7" fmla="*/ 10 h 12"/>
                  <a:gd name="T8" fmla="*/ 0 w 17"/>
                  <a:gd name="T9" fmla="*/ 10 h 12"/>
                  <a:gd name="T10" fmla="*/ 4 w 17"/>
                  <a:gd name="T1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2">
                    <a:moveTo>
                      <a:pt x="4" y="1"/>
                    </a:moveTo>
                    <a:cubicBezTo>
                      <a:pt x="8" y="6"/>
                      <a:pt x="12" y="0"/>
                      <a:pt x="16" y="2"/>
                    </a:cubicBezTo>
                    <a:cubicBezTo>
                      <a:pt x="16" y="5"/>
                      <a:pt x="17" y="8"/>
                      <a:pt x="13" y="10"/>
                    </a:cubicBezTo>
                    <a:cubicBezTo>
                      <a:pt x="12" y="10"/>
                      <a:pt x="10" y="10"/>
                      <a:pt x="9" y="10"/>
                    </a:cubicBezTo>
                    <a:cubicBezTo>
                      <a:pt x="6" y="12"/>
                      <a:pt x="3" y="12"/>
                      <a:pt x="0" y="10"/>
                    </a:cubicBezTo>
                    <a:cubicBezTo>
                      <a:pt x="0" y="6"/>
                      <a:pt x="1" y="4"/>
                      <a:pt x="4" y="1"/>
                    </a:cubicBezTo>
                    <a:close/>
                  </a:path>
                </a:pathLst>
              </a:custGeom>
              <a:solidFill>
                <a:srgbClr val="726C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38" name="Freeform 110">
                <a:extLst>
                  <a:ext uri="{FF2B5EF4-FFF2-40B4-BE49-F238E27FC236}">
                    <a16:creationId xmlns:a16="http://schemas.microsoft.com/office/drawing/2014/main" id="{C8F6C23A-8A4A-D20C-022C-162A1005E6DB}"/>
                  </a:ext>
                </a:extLst>
              </p:cNvPr>
              <p:cNvSpPr/>
              <p:nvPr/>
            </p:nvSpPr>
            <p:spPr bwMode="auto">
              <a:xfrm>
                <a:off x="5303" y="2760"/>
                <a:ext cx="75" cy="105"/>
              </a:xfrm>
              <a:custGeom>
                <a:avLst/>
                <a:gdLst>
                  <a:gd name="T0" fmla="*/ 24 w 35"/>
                  <a:gd name="T1" fmla="*/ 49 h 49"/>
                  <a:gd name="T2" fmla="*/ 0 w 35"/>
                  <a:gd name="T3" fmla="*/ 4 h 49"/>
                  <a:gd name="T4" fmla="*/ 11 w 35"/>
                  <a:gd name="T5" fmla="*/ 7 h 49"/>
                  <a:gd name="T6" fmla="*/ 27 w 35"/>
                  <a:gd name="T7" fmla="*/ 32 h 49"/>
                  <a:gd name="T8" fmla="*/ 24 w 35"/>
                  <a:gd name="T9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9">
                    <a:moveTo>
                      <a:pt x="24" y="49"/>
                    </a:moveTo>
                    <a:cubicBezTo>
                      <a:pt x="17" y="33"/>
                      <a:pt x="1" y="23"/>
                      <a:pt x="0" y="4"/>
                    </a:cubicBezTo>
                    <a:cubicBezTo>
                      <a:pt x="4" y="3"/>
                      <a:pt x="9" y="0"/>
                      <a:pt x="11" y="7"/>
                    </a:cubicBezTo>
                    <a:cubicBezTo>
                      <a:pt x="15" y="16"/>
                      <a:pt x="20" y="25"/>
                      <a:pt x="27" y="32"/>
                    </a:cubicBezTo>
                    <a:cubicBezTo>
                      <a:pt x="35" y="40"/>
                      <a:pt x="22" y="42"/>
                      <a:pt x="24" y="49"/>
                    </a:cubicBezTo>
                    <a:close/>
                  </a:path>
                </a:pathLst>
              </a:custGeom>
              <a:solidFill>
                <a:srgbClr val="B0AA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39" name="Freeform 111">
                <a:extLst>
                  <a:ext uri="{FF2B5EF4-FFF2-40B4-BE49-F238E27FC236}">
                    <a16:creationId xmlns:a16="http://schemas.microsoft.com/office/drawing/2014/main" id="{D5CB7991-54EC-CAC5-6A31-D51E35D35F84}"/>
                  </a:ext>
                </a:extLst>
              </p:cNvPr>
              <p:cNvSpPr/>
              <p:nvPr/>
            </p:nvSpPr>
            <p:spPr bwMode="auto">
              <a:xfrm>
                <a:off x="5278" y="2698"/>
                <a:ext cx="25" cy="28"/>
              </a:xfrm>
              <a:custGeom>
                <a:avLst/>
                <a:gdLst>
                  <a:gd name="T0" fmla="*/ 0 w 12"/>
                  <a:gd name="T1" fmla="*/ 13 h 13"/>
                  <a:gd name="T2" fmla="*/ 12 w 12"/>
                  <a:gd name="T3" fmla="*/ 0 h 13"/>
                  <a:gd name="T4" fmla="*/ 0 w 12"/>
                  <a:gd name="T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3">
                    <a:moveTo>
                      <a:pt x="0" y="13"/>
                    </a:moveTo>
                    <a:cubicBezTo>
                      <a:pt x="1" y="6"/>
                      <a:pt x="3" y="0"/>
                      <a:pt x="12" y="0"/>
                    </a:cubicBezTo>
                    <a:cubicBezTo>
                      <a:pt x="10" y="6"/>
                      <a:pt x="9" y="13"/>
                      <a:pt x="0" y="13"/>
                    </a:cubicBezTo>
                    <a:close/>
                  </a:path>
                </a:pathLst>
              </a:custGeom>
              <a:solidFill>
                <a:srgbClr val="635D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40" name="Freeform 112">
                <a:extLst>
                  <a:ext uri="{FF2B5EF4-FFF2-40B4-BE49-F238E27FC236}">
                    <a16:creationId xmlns:a16="http://schemas.microsoft.com/office/drawing/2014/main" id="{D0EE9B50-B96A-DF5F-0117-8FFB6E01D4C2}"/>
                  </a:ext>
                </a:extLst>
              </p:cNvPr>
              <p:cNvSpPr/>
              <p:nvPr/>
            </p:nvSpPr>
            <p:spPr bwMode="auto">
              <a:xfrm>
                <a:off x="4620" y="2161"/>
                <a:ext cx="418" cy="546"/>
              </a:xfrm>
              <a:custGeom>
                <a:avLst/>
                <a:gdLst>
                  <a:gd name="T0" fmla="*/ 196 w 196"/>
                  <a:gd name="T1" fmla="*/ 82 h 256"/>
                  <a:gd name="T2" fmla="*/ 152 w 196"/>
                  <a:gd name="T3" fmla="*/ 194 h 256"/>
                  <a:gd name="T4" fmla="*/ 155 w 196"/>
                  <a:gd name="T5" fmla="*/ 199 h 256"/>
                  <a:gd name="T6" fmla="*/ 154 w 196"/>
                  <a:gd name="T7" fmla="*/ 216 h 256"/>
                  <a:gd name="T8" fmla="*/ 141 w 196"/>
                  <a:gd name="T9" fmla="*/ 222 h 256"/>
                  <a:gd name="T10" fmla="*/ 132 w 196"/>
                  <a:gd name="T11" fmla="*/ 224 h 256"/>
                  <a:gd name="T12" fmla="*/ 125 w 196"/>
                  <a:gd name="T13" fmla="*/ 241 h 256"/>
                  <a:gd name="T14" fmla="*/ 120 w 196"/>
                  <a:gd name="T15" fmla="*/ 243 h 256"/>
                  <a:gd name="T16" fmla="*/ 112 w 196"/>
                  <a:gd name="T17" fmla="*/ 235 h 256"/>
                  <a:gd name="T18" fmla="*/ 106 w 196"/>
                  <a:gd name="T19" fmla="*/ 246 h 256"/>
                  <a:gd name="T20" fmla="*/ 98 w 196"/>
                  <a:gd name="T21" fmla="*/ 252 h 256"/>
                  <a:gd name="T22" fmla="*/ 93 w 196"/>
                  <a:gd name="T23" fmla="*/ 251 h 256"/>
                  <a:gd name="T24" fmla="*/ 88 w 196"/>
                  <a:gd name="T25" fmla="*/ 251 h 256"/>
                  <a:gd name="T26" fmla="*/ 84 w 196"/>
                  <a:gd name="T27" fmla="*/ 251 h 256"/>
                  <a:gd name="T28" fmla="*/ 78 w 196"/>
                  <a:gd name="T29" fmla="*/ 253 h 256"/>
                  <a:gd name="T30" fmla="*/ 74 w 196"/>
                  <a:gd name="T31" fmla="*/ 256 h 256"/>
                  <a:gd name="T32" fmla="*/ 68 w 196"/>
                  <a:gd name="T33" fmla="*/ 254 h 256"/>
                  <a:gd name="T34" fmla="*/ 60 w 196"/>
                  <a:gd name="T35" fmla="*/ 249 h 256"/>
                  <a:gd name="T36" fmla="*/ 49 w 196"/>
                  <a:gd name="T37" fmla="*/ 240 h 256"/>
                  <a:gd name="T38" fmla="*/ 26 w 196"/>
                  <a:gd name="T39" fmla="*/ 212 h 256"/>
                  <a:gd name="T40" fmla="*/ 20 w 196"/>
                  <a:gd name="T41" fmla="*/ 203 h 256"/>
                  <a:gd name="T42" fmla="*/ 15 w 196"/>
                  <a:gd name="T43" fmla="*/ 183 h 256"/>
                  <a:gd name="T44" fmla="*/ 12 w 196"/>
                  <a:gd name="T45" fmla="*/ 174 h 256"/>
                  <a:gd name="T46" fmla="*/ 4 w 196"/>
                  <a:gd name="T47" fmla="*/ 165 h 256"/>
                  <a:gd name="T48" fmla="*/ 23 w 196"/>
                  <a:gd name="T49" fmla="*/ 159 h 256"/>
                  <a:gd name="T50" fmla="*/ 43 w 196"/>
                  <a:gd name="T51" fmla="*/ 185 h 256"/>
                  <a:gd name="T52" fmla="*/ 46 w 196"/>
                  <a:gd name="T53" fmla="*/ 190 h 256"/>
                  <a:gd name="T54" fmla="*/ 74 w 196"/>
                  <a:gd name="T55" fmla="*/ 186 h 256"/>
                  <a:gd name="T56" fmla="*/ 87 w 196"/>
                  <a:gd name="T57" fmla="*/ 170 h 256"/>
                  <a:gd name="T58" fmla="*/ 120 w 196"/>
                  <a:gd name="T59" fmla="*/ 169 h 256"/>
                  <a:gd name="T60" fmla="*/ 122 w 196"/>
                  <a:gd name="T61" fmla="*/ 169 h 256"/>
                  <a:gd name="T62" fmla="*/ 122 w 196"/>
                  <a:gd name="T63" fmla="*/ 168 h 256"/>
                  <a:gd name="T64" fmla="*/ 91 w 196"/>
                  <a:gd name="T65" fmla="*/ 153 h 256"/>
                  <a:gd name="T66" fmla="*/ 77 w 196"/>
                  <a:gd name="T67" fmla="*/ 141 h 256"/>
                  <a:gd name="T68" fmla="*/ 67 w 196"/>
                  <a:gd name="T69" fmla="*/ 133 h 256"/>
                  <a:gd name="T70" fmla="*/ 72 w 196"/>
                  <a:gd name="T71" fmla="*/ 127 h 256"/>
                  <a:gd name="T72" fmla="*/ 82 w 196"/>
                  <a:gd name="T73" fmla="*/ 124 h 256"/>
                  <a:gd name="T74" fmla="*/ 87 w 196"/>
                  <a:gd name="T75" fmla="*/ 106 h 256"/>
                  <a:gd name="T76" fmla="*/ 78 w 196"/>
                  <a:gd name="T77" fmla="*/ 96 h 256"/>
                  <a:gd name="T78" fmla="*/ 59 w 196"/>
                  <a:gd name="T79" fmla="*/ 58 h 256"/>
                  <a:gd name="T80" fmla="*/ 61 w 196"/>
                  <a:gd name="T81" fmla="*/ 47 h 256"/>
                  <a:gd name="T82" fmla="*/ 64 w 196"/>
                  <a:gd name="T83" fmla="*/ 28 h 256"/>
                  <a:gd name="T84" fmla="*/ 68 w 196"/>
                  <a:gd name="T85" fmla="*/ 9 h 256"/>
                  <a:gd name="T86" fmla="*/ 79 w 196"/>
                  <a:gd name="T87" fmla="*/ 0 h 256"/>
                  <a:gd name="T88" fmla="*/ 86 w 196"/>
                  <a:gd name="T89" fmla="*/ 4 h 256"/>
                  <a:gd name="T90" fmla="*/ 84 w 196"/>
                  <a:gd name="T91" fmla="*/ 12 h 256"/>
                  <a:gd name="T92" fmla="*/ 86 w 196"/>
                  <a:gd name="T93" fmla="*/ 22 h 256"/>
                  <a:gd name="T94" fmla="*/ 101 w 196"/>
                  <a:gd name="T95" fmla="*/ 33 h 256"/>
                  <a:gd name="T96" fmla="*/ 121 w 196"/>
                  <a:gd name="T97" fmla="*/ 39 h 256"/>
                  <a:gd name="T98" fmla="*/ 122 w 196"/>
                  <a:gd name="T99" fmla="*/ 48 h 256"/>
                  <a:gd name="T100" fmla="*/ 130 w 196"/>
                  <a:gd name="T101" fmla="*/ 46 h 256"/>
                  <a:gd name="T102" fmla="*/ 133 w 196"/>
                  <a:gd name="T103" fmla="*/ 39 h 256"/>
                  <a:gd name="T104" fmla="*/ 143 w 196"/>
                  <a:gd name="T105" fmla="*/ 31 h 256"/>
                  <a:gd name="T106" fmla="*/ 154 w 196"/>
                  <a:gd name="T107" fmla="*/ 22 h 256"/>
                  <a:gd name="T108" fmla="*/ 160 w 196"/>
                  <a:gd name="T109" fmla="*/ 18 h 256"/>
                  <a:gd name="T110" fmla="*/ 196 w 196"/>
                  <a:gd name="T111" fmla="*/ 82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6" h="256">
                    <a:moveTo>
                      <a:pt x="196" y="82"/>
                    </a:moveTo>
                    <a:cubicBezTo>
                      <a:pt x="192" y="123"/>
                      <a:pt x="169" y="158"/>
                      <a:pt x="152" y="194"/>
                    </a:cubicBezTo>
                    <a:cubicBezTo>
                      <a:pt x="153" y="196"/>
                      <a:pt x="154" y="197"/>
                      <a:pt x="155" y="199"/>
                    </a:cubicBezTo>
                    <a:cubicBezTo>
                      <a:pt x="157" y="205"/>
                      <a:pt x="157" y="210"/>
                      <a:pt x="154" y="216"/>
                    </a:cubicBezTo>
                    <a:cubicBezTo>
                      <a:pt x="151" y="221"/>
                      <a:pt x="145" y="218"/>
                      <a:pt x="141" y="222"/>
                    </a:cubicBezTo>
                    <a:cubicBezTo>
                      <a:pt x="138" y="224"/>
                      <a:pt x="135" y="224"/>
                      <a:pt x="132" y="224"/>
                    </a:cubicBezTo>
                    <a:cubicBezTo>
                      <a:pt x="127" y="229"/>
                      <a:pt x="129" y="236"/>
                      <a:pt x="125" y="241"/>
                    </a:cubicBezTo>
                    <a:cubicBezTo>
                      <a:pt x="124" y="242"/>
                      <a:pt x="122" y="243"/>
                      <a:pt x="120" y="243"/>
                    </a:cubicBezTo>
                    <a:cubicBezTo>
                      <a:pt x="117" y="241"/>
                      <a:pt x="117" y="235"/>
                      <a:pt x="112" y="235"/>
                    </a:cubicBezTo>
                    <a:cubicBezTo>
                      <a:pt x="108" y="238"/>
                      <a:pt x="108" y="243"/>
                      <a:pt x="106" y="246"/>
                    </a:cubicBezTo>
                    <a:cubicBezTo>
                      <a:pt x="104" y="249"/>
                      <a:pt x="101" y="251"/>
                      <a:pt x="98" y="252"/>
                    </a:cubicBezTo>
                    <a:cubicBezTo>
                      <a:pt x="96" y="252"/>
                      <a:pt x="94" y="252"/>
                      <a:pt x="93" y="251"/>
                    </a:cubicBezTo>
                    <a:cubicBezTo>
                      <a:pt x="91" y="252"/>
                      <a:pt x="91" y="244"/>
                      <a:pt x="88" y="251"/>
                    </a:cubicBezTo>
                    <a:cubicBezTo>
                      <a:pt x="87" y="251"/>
                      <a:pt x="85" y="251"/>
                      <a:pt x="84" y="251"/>
                    </a:cubicBezTo>
                    <a:cubicBezTo>
                      <a:pt x="82" y="251"/>
                      <a:pt x="80" y="251"/>
                      <a:pt x="78" y="253"/>
                    </a:cubicBezTo>
                    <a:cubicBezTo>
                      <a:pt x="77" y="254"/>
                      <a:pt x="76" y="255"/>
                      <a:pt x="74" y="256"/>
                    </a:cubicBezTo>
                    <a:cubicBezTo>
                      <a:pt x="72" y="256"/>
                      <a:pt x="70" y="256"/>
                      <a:pt x="68" y="254"/>
                    </a:cubicBezTo>
                    <a:cubicBezTo>
                      <a:pt x="64" y="254"/>
                      <a:pt x="66" y="245"/>
                      <a:pt x="60" y="249"/>
                    </a:cubicBezTo>
                    <a:cubicBezTo>
                      <a:pt x="52" y="252"/>
                      <a:pt x="54" y="241"/>
                      <a:pt x="49" y="240"/>
                    </a:cubicBezTo>
                    <a:cubicBezTo>
                      <a:pt x="38" y="233"/>
                      <a:pt x="37" y="218"/>
                      <a:pt x="26" y="212"/>
                    </a:cubicBezTo>
                    <a:cubicBezTo>
                      <a:pt x="23" y="210"/>
                      <a:pt x="21" y="207"/>
                      <a:pt x="20" y="203"/>
                    </a:cubicBezTo>
                    <a:cubicBezTo>
                      <a:pt x="18" y="197"/>
                      <a:pt x="16" y="190"/>
                      <a:pt x="15" y="183"/>
                    </a:cubicBezTo>
                    <a:cubicBezTo>
                      <a:pt x="14" y="180"/>
                      <a:pt x="15" y="176"/>
                      <a:pt x="12" y="174"/>
                    </a:cubicBezTo>
                    <a:cubicBezTo>
                      <a:pt x="10" y="171"/>
                      <a:pt x="0" y="175"/>
                      <a:pt x="4" y="165"/>
                    </a:cubicBezTo>
                    <a:cubicBezTo>
                      <a:pt x="9" y="159"/>
                      <a:pt x="15" y="157"/>
                      <a:pt x="23" y="159"/>
                    </a:cubicBezTo>
                    <a:cubicBezTo>
                      <a:pt x="34" y="165"/>
                      <a:pt x="36" y="177"/>
                      <a:pt x="43" y="185"/>
                    </a:cubicBezTo>
                    <a:cubicBezTo>
                      <a:pt x="44" y="187"/>
                      <a:pt x="45" y="188"/>
                      <a:pt x="46" y="190"/>
                    </a:cubicBezTo>
                    <a:cubicBezTo>
                      <a:pt x="58" y="205"/>
                      <a:pt x="58" y="205"/>
                      <a:pt x="74" y="186"/>
                    </a:cubicBezTo>
                    <a:cubicBezTo>
                      <a:pt x="81" y="183"/>
                      <a:pt x="78" y="172"/>
                      <a:pt x="87" y="170"/>
                    </a:cubicBezTo>
                    <a:cubicBezTo>
                      <a:pt x="98" y="167"/>
                      <a:pt x="109" y="169"/>
                      <a:pt x="120" y="169"/>
                    </a:cubicBezTo>
                    <a:cubicBezTo>
                      <a:pt x="122" y="171"/>
                      <a:pt x="119" y="169"/>
                      <a:pt x="122" y="169"/>
                    </a:cubicBezTo>
                    <a:cubicBezTo>
                      <a:pt x="124" y="169"/>
                      <a:pt x="124" y="168"/>
                      <a:pt x="122" y="168"/>
                    </a:cubicBezTo>
                    <a:cubicBezTo>
                      <a:pt x="109" y="169"/>
                      <a:pt x="100" y="162"/>
                      <a:pt x="91" y="153"/>
                    </a:cubicBezTo>
                    <a:cubicBezTo>
                      <a:pt x="87" y="149"/>
                      <a:pt x="83" y="144"/>
                      <a:pt x="77" y="141"/>
                    </a:cubicBezTo>
                    <a:cubicBezTo>
                      <a:pt x="73" y="139"/>
                      <a:pt x="69" y="137"/>
                      <a:pt x="67" y="133"/>
                    </a:cubicBezTo>
                    <a:cubicBezTo>
                      <a:pt x="67" y="130"/>
                      <a:pt x="69" y="128"/>
                      <a:pt x="72" y="127"/>
                    </a:cubicBezTo>
                    <a:cubicBezTo>
                      <a:pt x="75" y="125"/>
                      <a:pt x="78" y="125"/>
                      <a:pt x="82" y="124"/>
                    </a:cubicBezTo>
                    <a:cubicBezTo>
                      <a:pt x="91" y="120"/>
                      <a:pt x="90" y="113"/>
                      <a:pt x="87" y="106"/>
                    </a:cubicBezTo>
                    <a:cubicBezTo>
                      <a:pt x="86" y="101"/>
                      <a:pt x="83" y="98"/>
                      <a:pt x="78" y="96"/>
                    </a:cubicBezTo>
                    <a:cubicBezTo>
                      <a:pt x="62" y="88"/>
                      <a:pt x="57" y="74"/>
                      <a:pt x="59" y="58"/>
                    </a:cubicBezTo>
                    <a:cubicBezTo>
                      <a:pt x="59" y="54"/>
                      <a:pt x="60" y="51"/>
                      <a:pt x="61" y="47"/>
                    </a:cubicBezTo>
                    <a:cubicBezTo>
                      <a:pt x="66" y="41"/>
                      <a:pt x="66" y="35"/>
                      <a:pt x="64" y="28"/>
                    </a:cubicBezTo>
                    <a:cubicBezTo>
                      <a:pt x="64" y="21"/>
                      <a:pt x="66" y="15"/>
                      <a:pt x="68" y="9"/>
                    </a:cubicBezTo>
                    <a:cubicBezTo>
                      <a:pt x="70" y="4"/>
                      <a:pt x="73" y="1"/>
                      <a:pt x="79" y="0"/>
                    </a:cubicBezTo>
                    <a:cubicBezTo>
                      <a:pt x="82" y="0"/>
                      <a:pt x="84" y="1"/>
                      <a:pt x="86" y="4"/>
                    </a:cubicBezTo>
                    <a:cubicBezTo>
                      <a:pt x="86" y="7"/>
                      <a:pt x="85" y="10"/>
                      <a:pt x="84" y="12"/>
                    </a:cubicBezTo>
                    <a:cubicBezTo>
                      <a:pt x="81" y="16"/>
                      <a:pt x="83" y="19"/>
                      <a:pt x="86" y="22"/>
                    </a:cubicBezTo>
                    <a:cubicBezTo>
                      <a:pt x="90" y="27"/>
                      <a:pt x="92" y="35"/>
                      <a:pt x="101" y="33"/>
                    </a:cubicBezTo>
                    <a:cubicBezTo>
                      <a:pt x="109" y="30"/>
                      <a:pt x="116" y="30"/>
                      <a:pt x="121" y="39"/>
                    </a:cubicBezTo>
                    <a:cubicBezTo>
                      <a:pt x="122" y="42"/>
                      <a:pt x="121" y="45"/>
                      <a:pt x="122" y="48"/>
                    </a:cubicBezTo>
                    <a:cubicBezTo>
                      <a:pt x="125" y="49"/>
                      <a:pt x="128" y="48"/>
                      <a:pt x="130" y="46"/>
                    </a:cubicBezTo>
                    <a:cubicBezTo>
                      <a:pt x="131" y="44"/>
                      <a:pt x="132" y="42"/>
                      <a:pt x="133" y="39"/>
                    </a:cubicBezTo>
                    <a:cubicBezTo>
                      <a:pt x="135" y="35"/>
                      <a:pt x="138" y="32"/>
                      <a:pt x="143" y="31"/>
                    </a:cubicBezTo>
                    <a:cubicBezTo>
                      <a:pt x="149" y="31"/>
                      <a:pt x="152" y="27"/>
                      <a:pt x="154" y="22"/>
                    </a:cubicBezTo>
                    <a:cubicBezTo>
                      <a:pt x="155" y="20"/>
                      <a:pt x="157" y="18"/>
                      <a:pt x="160" y="18"/>
                    </a:cubicBezTo>
                    <a:cubicBezTo>
                      <a:pt x="189" y="30"/>
                      <a:pt x="194" y="55"/>
                      <a:pt x="196" y="82"/>
                    </a:cubicBezTo>
                    <a:close/>
                  </a:path>
                </a:pathLst>
              </a:custGeom>
              <a:solidFill>
                <a:srgbClr val="FCDD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41" name="Freeform 113">
                <a:extLst>
                  <a:ext uri="{FF2B5EF4-FFF2-40B4-BE49-F238E27FC236}">
                    <a16:creationId xmlns:a16="http://schemas.microsoft.com/office/drawing/2014/main" id="{AF656029-1122-EA67-E0E6-1F54F81E5748}"/>
                  </a:ext>
                </a:extLst>
              </p:cNvPr>
              <p:cNvSpPr/>
              <p:nvPr/>
            </p:nvSpPr>
            <p:spPr bwMode="auto">
              <a:xfrm>
                <a:off x="4562" y="2218"/>
                <a:ext cx="171" cy="286"/>
              </a:xfrm>
              <a:custGeom>
                <a:avLst/>
                <a:gdLst>
                  <a:gd name="T0" fmla="*/ 26 w 80"/>
                  <a:gd name="T1" fmla="*/ 134 h 134"/>
                  <a:gd name="T2" fmla="*/ 10 w 80"/>
                  <a:gd name="T3" fmla="*/ 103 h 134"/>
                  <a:gd name="T4" fmla="*/ 7 w 80"/>
                  <a:gd name="T5" fmla="*/ 32 h 134"/>
                  <a:gd name="T6" fmla="*/ 13 w 80"/>
                  <a:gd name="T7" fmla="*/ 7 h 134"/>
                  <a:gd name="T8" fmla="*/ 36 w 80"/>
                  <a:gd name="T9" fmla="*/ 9 h 134"/>
                  <a:gd name="T10" fmla="*/ 41 w 80"/>
                  <a:gd name="T11" fmla="*/ 16 h 134"/>
                  <a:gd name="T12" fmla="*/ 49 w 80"/>
                  <a:gd name="T13" fmla="*/ 16 h 134"/>
                  <a:gd name="T14" fmla="*/ 49 w 80"/>
                  <a:gd name="T15" fmla="*/ 8 h 134"/>
                  <a:gd name="T16" fmla="*/ 53 w 80"/>
                  <a:gd name="T17" fmla="*/ 5 h 134"/>
                  <a:gd name="T18" fmla="*/ 66 w 80"/>
                  <a:gd name="T19" fmla="*/ 9 h 134"/>
                  <a:gd name="T20" fmla="*/ 72 w 80"/>
                  <a:gd name="T21" fmla="*/ 23 h 134"/>
                  <a:gd name="T22" fmla="*/ 70 w 80"/>
                  <a:gd name="T23" fmla="*/ 38 h 134"/>
                  <a:gd name="T24" fmla="*/ 64 w 80"/>
                  <a:gd name="T25" fmla="*/ 63 h 134"/>
                  <a:gd name="T26" fmla="*/ 61 w 80"/>
                  <a:gd name="T27" fmla="*/ 76 h 134"/>
                  <a:gd name="T28" fmla="*/ 63 w 80"/>
                  <a:gd name="T29" fmla="*/ 94 h 134"/>
                  <a:gd name="T30" fmla="*/ 67 w 80"/>
                  <a:gd name="T31" fmla="*/ 96 h 134"/>
                  <a:gd name="T32" fmla="*/ 79 w 80"/>
                  <a:gd name="T33" fmla="*/ 107 h 134"/>
                  <a:gd name="T34" fmla="*/ 59 w 80"/>
                  <a:gd name="T35" fmla="*/ 118 h 134"/>
                  <a:gd name="T36" fmla="*/ 26 w 80"/>
                  <a:gd name="T37" fmla="*/ 13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0" h="134">
                    <a:moveTo>
                      <a:pt x="26" y="134"/>
                    </a:moveTo>
                    <a:cubicBezTo>
                      <a:pt x="12" y="128"/>
                      <a:pt x="14" y="114"/>
                      <a:pt x="10" y="103"/>
                    </a:cubicBezTo>
                    <a:cubicBezTo>
                      <a:pt x="1" y="80"/>
                      <a:pt x="0" y="56"/>
                      <a:pt x="7" y="32"/>
                    </a:cubicBezTo>
                    <a:cubicBezTo>
                      <a:pt x="10" y="24"/>
                      <a:pt x="9" y="15"/>
                      <a:pt x="13" y="7"/>
                    </a:cubicBezTo>
                    <a:cubicBezTo>
                      <a:pt x="22" y="0"/>
                      <a:pt x="29" y="3"/>
                      <a:pt x="36" y="9"/>
                    </a:cubicBezTo>
                    <a:cubicBezTo>
                      <a:pt x="38" y="11"/>
                      <a:pt x="40" y="14"/>
                      <a:pt x="41" y="16"/>
                    </a:cubicBezTo>
                    <a:cubicBezTo>
                      <a:pt x="44" y="18"/>
                      <a:pt x="47" y="23"/>
                      <a:pt x="49" y="16"/>
                    </a:cubicBezTo>
                    <a:cubicBezTo>
                      <a:pt x="49" y="13"/>
                      <a:pt x="49" y="11"/>
                      <a:pt x="49" y="8"/>
                    </a:cubicBezTo>
                    <a:cubicBezTo>
                      <a:pt x="50" y="7"/>
                      <a:pt x="51" y="5"/>
                      <a:pt x="53" y="5"/>
                    </a:cubicBezTo>
                    <a:cubicBezTo>
                      <a:pt x="58" y="4"/>
                      <a:pt x="62" y="6"/>
                      <a:pt x="66" y="9"/>
                    </a:cubicBezTo>
                    <a:cubicBezTo>
                      <a:pt x="70" y="13"/>
                      <a:pt x="71" y="17"/>
                      <a:pt x="72" y="23"/>
                    </a:cubicBezTo>
                    <a:cubicBezTo>
                      <a:pt x="72" y="28"/>
                      <a:pt x="72" y="33"/>
                      <a:pt x="70" y="38"/>
                    </a:cubicBezTo>
                    <a:cubicBezTo>
                      <a:pt x="68" y="46"/>
                      <a:pt x="66" y="54"/>
                      <a:pt x="64" y="63"/>
                    </a:cubicBezTo>
                    <a:cubicBezTo>
                      <a:pt x="63" y="67"/>
                      <a:pt x="62" y="71"/>
                      <a:pt x="61" y="76"/>
                    </a:cubicBezTo>
                    <a:cubicBezTo>
                      <a:pt x="60" y="82"/>
                      <a:pt x="58" y="88"/>
                      <a:pt x="63" y="94"/>
                    </a:cubicBezTo>
                    <a:cubicBezTo>
                      <a:pt x="64" y="95"/>
                      <a:pt x="65" y="96"/>
                      <a:pt x="67" y="96"/>
                    </a:cubicBezTo>
                    <a:cubicBezTo>
                      <a:pt x="71" y="100"/>
                      <a:pt x="80" y="98"/>
                      <a:pt x="79" y="107"/>
                    </a:cubicBezTo>
                    <a:cubicBezTo>
                      <a:pt x="74" y="113"/>
                      <a:pt x="63" y="110"/>
                      <a:pt x="59" y="118"/>
                    </a:cubicBezTo>
                    <a:cubicBezTo>
                      <a:pt x="50" y="128"/>
                      <a:pt x="39" y="133"/>
                      <a:pt x="26" y="134"/>
                    </a:cubicBezTo>
                    <a:close/>
                  </a:path>
                </a:pathLst>
              </a:custGeom>
              <a:solidFill>
                <a:srgbClr val="FADD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42" name="Freeform 114">
                <a:extLst>
                  <a:ext uri="{FF2B5EF4-FFF2-40B4-BE49-F238E27FC236}">
                    <a16:creationId xmlns:a16="http://schemas.microsoft.com/office/drawing/2014/main" id="{35F048DF-E9F0-074C-F362-00B1DE9201AA}"/>
                  </a:ext>
                </a:extLst>
              </p:cNvPr>
              <p:cNvSpPr/>
              <p:nvPr/>
            </p:nvSpPr>
            <p:spPr bwMode="auto">
              <a:xfrm>
                <a:off x="4543" y="2148"/>
                <a:ext cx="122" cy="307"/>
              </a:xfrm>
              <a:custGeom>
                <a:avLst/>
                <a:gdLst>
                  <a:gd name="T0" fmla="*/ 21 w 57"/>
                  <a:gd name="T1" fmla="*/ 64 h 144"/>
                  <a:gd name="T2" fmla="*/ 19 w 57"/>
                  <a:gd name="T3" fmla="*/ 136 h 144"/>
                  <a:gd name="T4" fmla="*/ 13 w 57"/>
                  <a:gd name="T5" fmla="*/ 144 h 144"/>
                  <a:gd name="T6" fmla="*/ 7 w 57"/>
                  <a:gd name="T7" fmla="*/ 131 h 144"/>
                  <a:gd name="T8" fmla="*/ 5 w 57"/>
                  <a:gd name="T9" fmla="*/ 120 h 144"/>
                  <a:gd name="T10" fmla="*/ 7 w 57"/>
                  <a:gd name="T11" fmla="*/ 109 h 144"/>
                  <a:gd name="T12" fmla="*/ 3 w 57"/>
                  <a:gd name="T13" fmla="*/ 103 h 144"/>
                  <a:gd name="T14" fmla="*/ 4 w 57"/>
                  <a:gd name="T15" fmla="*/ 85 h 144"/>
                  <a:gd name="T16" fmla="*/ 4 w 57"/>
                  <a:gd name="T17" fmla="*/ 68 h 144"/>
                  <a:gd name="T18" fmla="*/ 4 w 57"/>
                  <a:gd name="T19" fmla="*/ 52 h 144"/>
                  <a:gd name="T20" fmla="*/ 4 w 57"/>
                  <a:gd name="T21" fmla="*/ 31 h 144"/>
                  <a:gd name="T22" fmla="*/ 4 w 57"/>
                  <a:gd name="T23" fmla="*/ 28 h 144"/>
                  <a:gd name="T24" fmla="*/ 9 w 57"/>
                  <a:gd name="T25" fmla="*/ 7 h 144"/>
                  <a:gd name="T26" fmla="*/ 22 w 57"/>
                  <a:gd name="T27" fmla="*/ 4 h 144"/>
                  <a:gd name="T28" fmla="*/ 31 w 57"/>
                  <a:gd name="T29" fmla="*/ 3 h 144"/>
                  <a:gd name="T30" fmla="*/ 57 w 57"/>
                  <a:gd name="T31" fmla="*/ 9 h 144"/>
                  <a:gd name="T32" fmla="*/ 41 w 57"/>
                  <a:gd name="T33" fmla="*/ 21 h 144"/>
                  <a:gd name="T34" fmla="*/ 32 w 57"/>
                  <a:gd name="T35" fmla="*/ 26 h 144"/>
                  <a:gd name="T36" fmla="*/ 21 w 57"/>
                  <a:gd name="T37" fmla="*/ 6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7" h="144">
                    <a:moveTo>
                      <a:pt x="21" y="64"/>
                    </a:moveTo>
                    <a:cubicBezTo>
                      <a:pt x="14" y="88"/>
                      <a:pt x="20" y="112"/>
                      <a:pt x="19" y="136"/>
                    </a:cubicBezTo>
                    <a:cubicBezTo>
                      <a:pt x="17" y="138"/>
                      <a:pt x="15" y="141"/>
                      <a:pt x="13" y="144"/>
                    </a:cubicBezTo>
                    <a:cubicBezTo>
                      <a:pt x="8" y="141"/>
                      <a:pt x="8" y="136"/>
                      <a:pt x="7" y="131"/>
                    </a:cubicBezTo>
                    <a:cubicBezTo>
                      <a:pt x="6" y="128"/>
                      <a:pt x="5" y="124"/>
                      <a:pt x="5" y="120"/>
                    </a:cubicBezTo>
                    <a:cubicBezTo>
                      <a:pt x="4" y="116"/>
                      <a:pt x="4" y="112"/>
                      <a:pt x="7" y="109"/>
                    </a:cubicBezTo>
                    <a:cubicBezTo>
                      <a:pt x="12" y="102"/>
                      <a:pt x="4" y="105"/>
                      <a:pt x="3" y="103"/>
                    </a:cubicBezTo>
                    <a:cubicBezTo>
                      <a:pt x="0" y="97"/>
                      <a:pt x="3" y="91"/>
                      <a:pt x="4" y="85"/>
                    </a:cubicBezTo>
                    <a:cubicBezTo>
                      <a:pt x="5" y="79"/>
                      <a:pt x="6" y="74"/>
                      <a:pt x="4" y="68"/>
                    </a:cubicBezTo>
                    <a:cubicBezTo>
                      <a:pt x="7" y="63"/>
                      <a:pt x="9" y="57"/>
                      <a:pt x="4" y="52"/>
                    </a:cubicBezTo>
                    <a:cubicBezTo>
                      <a:pt x="2" y="45"/>
                      <a:pt x="7" y="38"/>
                      <a:pt x="4" y="31"/>
                    </a:cubicBezTo>
                    <a:cubicBezTo>
                      <a:pt x="4" y="30"/>
                      <a:pt x="4" y="29"/>
                      <a:pt x="4" y="28"/>
                    </a:cubicBezTo>
                    <a:cubicBezTo>
                      <a:pt x="9" y="21"/>
                      <a:pt x="3" y="13"/>
                      <a:pt x="9" y="7"/>
                    </a:cubicBezTo>
                    <a:cubicBezTo>
                      <a:pt x="13" y="5"/>
                      <a:pt x="18" y="6"/>
                      <a:pt x="22" y="4"/>
                    </a:cubicBezTo>
                    <a:cubicBezTo>
                      <a:pt x="25" y="3"/>
                      <a:pt x="28" y="3"/>
                      <a:pt x="31" y="3"/>
                    </a:cubicBezTo>
                    <a:cubicBezTo>
                      <a:pt x="40" y="3"/>
                      <a:pt x="50" y="0"/>
                      <a:pt x="57" y="9"/>
                    </a:cubicBezTo>
                    <a:cubicBezTo>
                      <a:pt x="55" y="18"/>
                      <a:pt x="47" y="18"/>
                      <a:pt x="41" y="21"/>
                    </a:cubicBezTo>
                    <a:cubicBezTo>
                      <a:pt x="38" y="22"/>
                      <a:pt x="35" y="24"/>
                      <a:pt x="32" y="26"/>
                    </a:cubicBezTo>
                    <a:cubicBezTo>
                      <a:pt x="16" y="35"/>
                      <a:pt x="25" y="51"/>
                      <a:pt x="21" y="64"/>
                    </a:cubicBezTo>
                    <a:close/>
                  </a:path>
                </a:pathLst>
              </a:custGeom>
              <a:solidFill>
                <a:srgbClr val="3225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43" name="Freeform 115">
                <a:extLst>
                  <a:ext uri="{FF2B5EF4-FFF2-40B4-BE49-F238E27FC236}">
                    <a16:creationId xmlns:a16="http://schemas.microsoft.com/office/drawing/2014/main" id="{1C6F21E7-786B-3DC6-E0F0-FF083C30602B}"/>
                  </a:ext>
                </a:extLst>
              </p:cNvPr>
              <p:cNvSpPr/>
              <p:nvPr/>
            </p:nvSpPr>
            <p:spPr bwMode="auto">
              <a:xfrm>
                <a:off x="4757" y="2679"/>
                <a:ext cx="77" cy="120"/>
              </a:xfrm>
              <a:custGeom>
                <a:avLst/>
                <a:gdLst>
                  <a:gd name="T0" fmla="*/ 24 w 36"/>
                  <a:gd name="T1" fmla="*/ 6 h 56"/>
                  <a:gd name="T2" fmla="*/ 26 w 36"/>
                  <a:gd name="T3" fmla="*/ 0 h 56"/>
                  <a:gd name="T4" fmla="*/ 29 w 36"/>
                  <a:gd name="T5" fmla="*/ 5 h 56"/>
                  <a:gd name="T6" fmla="*/ 31 w 36"/>
                  <a:gd name="T7" fmla="*/ 43 h 56"/>
                  <a:gd name="T8" fmla="*/ 25 w 36"/>
                  <a:gd name="T9" fmla="*/ 54 h 56"/>
                  <a:gd name="T10" fmla="*/ 9 w 36"/>
                  <a:gd name="T11" fmla="*/ 54 h 56"/>
                  <a:gd name="T12" fmla="*/ 4 w 36"/>
                  <a:gd name="T13" fmla="*/ 50 h 56"/>
                  <a:gd name="T14" fmla="*/ 0 w 36"/>
                  <a:gd name="T15" fmla="*/ 43 h 56"/>
                  <a:gd name="T16" fmla="*/ 0 w 36"/>
                  <a:gd name="T17" fmla="*/ 39 h 56"/>
                  <a:gd name="T18" fmla="*/ 2 w 36"/>
                  <a:gd name="T19" fmla="*/ 30 h 56"/>
                  <a:gd name="T20" fmla="*/ 9 w 36"/>
                  <a:gd name="T21" fmla="*/ 25 h 56"/>
                  <a:gd name="T22" fmla="*/ 15 w 36"/>
                  <a:gd name="T23" fmla="*/ 25 h 56"/>
                  <a:gd name="T24" fmla="*/ 19 w 36"/>
                  <a:gd name="T25" fmla="*/ 20 h 56"/>
                  <a:gd name="T26" fmla="*/ 24 w 36"/>
                  <a:gd name="T27" fmla="*/ 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6">
                    <a:moveTo>
                      <a:pt x="24" y="6"/>
                    </a:moveTo>
                    <a:cubicBezTo>
                      <a:pt x="24" y="4"/>
                      <a:pt x="25" y="2"/>
                      <a:pt x="26" y="0"/>
                    </a:cubicBezTo>
                    <a:cubicBezTo>
                      <a:pt x="27" y="2"/>
                      <a:pt x="28" y="4"/>
                      <a:pt x="29" y="5"/>
                    </a:cubicBezTo>
                    <a:cubicBezTo>
                      <a:pt x="36" y="18"/>
                      <a:pt x="32" y="30"/>
                      <a:pt x="31" y="43"/>
                    </a:cubicBezTo>
                    <a:cubicBezTo>
                      <a:pt x="31" y="48"/>
                      <a:pt x="29" y="51"/>
                      <a:pt x="25" y="54"/>
                    </a:cubicBezTo>
                    <a:cubicBezTo>
                      <a:pt x="19" y="56"/>
                      <a:pt x="14" y="56"/>
                      <a:pt x="9" y="54"/>
                    </a:cubicBezTo>
                    <a:cubicBezTo>
                      <a:pt x="7" y="53"/>
                      <a:pt x="5" y="52"/>
                      <a:pt x="4" y="50"/>
                    </a:cubicBezTo>
                    <a:cubicBezTo>
                      <a:pt x="4" y="47"/>
                      <a:pt x="3" y="44"/>
                      <a:pt x="0" y="43"/>
                    </a:cubicBezTo>
                    <a:cubicBezTo>
                      <a:pt x="0" y="41"/>
                      <a:pt x="0" y="40"/>
                      <a:pt x="0" y="39"/>
                    </a:cubicBezTo>
                    <a:cubicBezTo>
                      <a:pt x="2" y="36"/>
                      <a:pt x="1" y="33"/>
                      <a:pt x="2" y="30"/>
                    </a:cubicBezTo>
                    <a:cubicBezTo>
                      <a:pt x="4" y="28"/>
                      <a:pt x="6" y="26"/>
                      <a:pt x="9" y="25"/>
                    </a:cubicBezTo>
                    <a:cubicBezTo>
                      <a:pt x="11" y="25"/>
                      <a:pt x="13" y="25"/>
                      <a:pt x="15" y="25"/>
                    </a:cubicBezTo>
                    <a:cubicBezTo>
                      <a:pt x="17" y="24"/>
                      <a:pt x="18" y="22"/>
                      <a:pt x="19" y="20"/>
                    </a:cubicBezTo>
                    <a:cubicBezTo>
                      <a:pt x="20" y="15"/>
                      <a:pt x="20" y="10"/>
                      <a:pt x="24" y="6"/>
                    </a:cubicBezTo>
                    <a:close/>
                  </a:path>
                </a:pathLst>
              </a:custGeom>
              <a:solidFill>
                <a:srgbClr val="4436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44" name="Freeform 116">
                <a:extLst>
                  <a:ext uri="{FF2B5EF4-FFF2-40B4-BE49-F238E27FC236}">
                    <a16:creationId xmlns:a16="http://schemas.microsoft.com/office/drawing/2014/main" id="{2755F6B0-8198-5F29-D46D-E5964D0D505C}"/>
                  </a:ext>
                </a:extLst>
              </p:cNvPr>
              <p:cNvSpPr/>
              <p:nvPr/>
            </p:nvSpPr>
            <p:spPr bwMode="auto">
              <a:xfrm>
                <a:off x="4618" y="2453"/>
                <a:ext cx="94" cy="60"/>
              </a:xfrm>
              <a:custGeom>
                <a:avLst/>
                <a:gdLst>
                  <a:gd name="T0" fmla="*/ 0 w 44"/>
                  <a:gd name="T1" fmla="*/ 24 h 28"/>
                  <a:gd name="T2" fmla="*/ 30 w 44"/>
                  <a:gd name="T3" fmla="*/ 5 h 28"/>
                  <a:gd name="T4" fmla="*/ 43 w 44"/>
                  <a:gd name="T5" fmla="*/ 12 h 28"/>
                  <a:gd name="T6" fmla="*/ 42 w 44"/>
                  <a:gd name="T7" fmla="*/ 21 h 28"/>
                  <a:gd name="T8" fmla="*/ 38 w 44"/>
                  <a:gd name="T9" fmla="*/ 25 h 28"/>
                  <a:gd name="T10" fmla="*/ 24 w 44"/>
                  <a:gd name="T11" fmla="*/ 25 h 28"/>
                  <a:gd name="T12" fmla="*/ 5 w 44"/>
                  <a:gd name="T13" fmla="*/ 28 h 28"/>
                  <a:gd name="T14" fmla="*/ 0 w 44"/>
                  <a:gd name="T15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" h="28">
                    <a:moveTo>
                      <a:pt x="0" y="24"/>
                    </a:moveTo>
                    <a:cubicBezTo>
                      <a:pt x="8" y="16"/>
                      <a:pt x="22" y="15"/>
                      <a:pt x="30" y="5"/>
                    </a:cubicBezTo>
                    <a:cubicBezTo>
                      <a:pt x="38" y="0"/>
                      <a:pt x="40" y="7"/>
                      <a:pt x="43" y="12"/>
                    </a:cubicBezTo>
                    <a:cubicBezTo>
                      <a:pt x="44" y="15"/>
                      <a:pt x="44" y="18"/>
                      <a:pt x="42" y="21"/>
                    </a:cubicBezTo>
                    <a:cubicBezTo>
                      <a:pt x="41" y="22"/>
                      <a:pt x="40" y="24"/>
                      <a:pt x="38" y="25"/>
                    </a:cubicBezTo>
                    <a:cubicBezTo>
                      <a:pt x="33" y="28"/>
                      <a:pt x="29" y="28"/>
                      <a:pt x="24" y="25"/>
                    </a:cubicBezTo>
                    <a:cubicBezTo>
                      <a:pt x="17" y="26"/>
                      <a:pt x="11" y="27"/>
                      <a:pt x="5" y="28"/>
                    </a:cubicBezTo>
                    <a:cubicBezTo>
                      <a:pt x="3" y="27"/>
                      <a:pt x="2" y="26"/>
                      <a:pt x="0" y="24"/>
                    </a:cubicBezTo>
                    <a:close/>
                  </a:path>
                </a:pathLst>
              </a:custGeom>
              <a:solidFill>
                <a:srgbClr val="382B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45" name="Freeform 117">
                <a:extLst>
                  <a:ext uri="{FF2B5EF4-FFF2-40B4-BE49-F238E27FC236}">
                    <a16:creationId xmlns:a16="http://schemas.microsoft.com/office/drawing/2014/main" id="{D6A3AE53-7AC3-6381-DC07-4B90AA7CA052}"/>
                  </a:ext>
                </a:extLst>
              </p:cNvPr>
              <p:cNvSpPr/>
              <p:nvPr/>
            </p:nvSpPr>
            <p:spPr bwMode="auto">
              <a:xfrm>
                <a:off x="4676" y="2609"/>
                <a:ext cx="57" cy="87"/>
              </a:xfrm>
              <a:custGeom>
                <a:avLst/>
                <a:gdLst>
                  <a:gd name="T0" fmla="*/ 2 w 27"/>
                  <a:gd name="T1" fmla="*/ 0 h 41"/>
                  <a:gd name="T2" fmla="*/ 26 w 27"/>
                  <a:gd name="T3" fmla="*/ 27 h 41"/>
                  <a:gd name="T4" fmla="*/ 18 w 27"/>
                  <a:gd name="T5" fmla="*/ 32 h 41"/>
                  <a:gd name="T6" fmla="*/ 11 w 27"/>
                  <a:gd name="T7" fmla="*/ 41 h 41"/>
                  <a:gd name="T8" fmla="*/ 6 w 27"/>
                  <a:gd name="T9" fmla="*/ 12 h 41"/>
                  <a:gd name="T10" fmla="*/ 2 w 27"/>
                  <a:gd name="T11" fmla="*/ 11 h 41"/>
                  <a:gd name="T12" fmla="*/ 1 w 27"/>
                  <a:gd name="T13" fmla="*/ 4 h 41"/>
                  <a:gd name="T14" fmla="*/ 1 w 27"/>
                  <a:gd name="T15" fmla="*/ 1 h 41"/>
                  <a:gd name="T16" fmla="*/ 2 w 27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41">
                    <a:moveTo>
                      <a:pt x="2" y="0"/>
                    </a:moveTo>
                    <a:cubicBezTo>
                      <a:pt x="12" y="8"/>
                      <a:pt x="15" y="21"/>
                      <a:pt x="26" y="27"/>
                    </a:cubicBezTo>
                    <a:cubicBezTo>
                      <a:pt x="27" y="35"/>
                      <a:pt x="22" y="34"/>
                      <a:pt x="18" y="32"/>
                    </a:cubicBezTo>
                    <a:cubicBezTo>
                      <a:pt x="16" y="35"/>
                      <a:pt x="14" y="38"/>
                      <a:pt x="11" y="41"/>
                    </a:cubicBezTo>
                    <a:cubicBezTo>
                      <a:pt x="7" y="32"/>
                      <a:pt x="14" y="21"/>
                      <a:pt x="6" y="12"/>
                    </a:cubicBezTo>
                    <a:cubicBezTo>
                      <a:pt x="4" y="14"/>
                      <a:pt x="3" y="13"/>
                      <a:pt x="2" y="11"/>
                    </a:cubicBezTo>
                    <a:cubicBezTo>
                      <a:pt x="2" y="9"/>
                      <a:pt x="2" y="6"/>
                      <a:pt x="1" y="4"/>
                    </a:cubicBezTo>
                    <a:cubicBezTo>
                      <a:pt x="1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8768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46" name="Freeform 118">
                <a:extLst>
                  <a:ext uri="{FF2B5EF4-FFF2-40B4-BE49-F238E27FC236}">
                    <a16:creationId xmlns:a16="http://schemas.microsoft.com/office/drawing/2014/main" id="{5C825FF9-4D9D-7C11-523F-95ABF758F60B}"/>
                  </a:ext>
                </a:extLst>
              </p:cNvPr>
              <p:cNvSpPr/>
              <p:nvPr/>
            </p:nvSpPr>
            <p:spPr bwMode="auto">
              <a:xfrm>
                <a:off x="4535" y="2404"/>
                <a:ext cx="42" cy="136"/>
              </a:xfrm>
              <a:custGeom>
                <a:avLst/>
                <a:gdLst>
                  <a:gd name="T0" fmla="*/ 12 w 20"/>
                  <a:gd name="T1" fmla="*/ 0 h 64"/>
                  <a:gd name="T2" fmla="*/ 16 w 20"/>
                  <a:gd name="T3" fmla="*/ 8 h 64"/>
                  <a:gd name="T4" fmla="*/ 16 w 20"/>
                  <a:gd name="T5" fmla="*/ 56 h 64"/>
                  <a:gd name="T6" fmla="*/ 20 w 20"/>
                  <a:gd name="T7" fmla="*/ 60 h 64"/>
                  <a:gd name="T8" fmla="*/ 8 w 20"/>
                  <a:gd name="T9" fmla="*/ 44 h 64"/>
                  <a:gd name="T10" fmla="*/ 3 w 20"/>
                  <a:gd name="T11" fmla="*/ 20 h 64"/>
                  <a:gd name="T12" fmla="*/ 12 w 20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64">
                    <a:moveTo>
                      <a:pt x="12" y="0"/>
                    </a:moveTo>
                    <a:cubicBezTo>
                      <a:pt x="13" y="2"/>
                      <a:pt x="15" y="5"/>
                      <a:pt x="16" y="8"/>
                    </a:cubicBezTo>
                    <a:cubicBezTo>
                      <a:pt x="13" y="24"/>
                      <a:pt x="12" y="40"/>
                      <a:pt x="16" y="56"/>
                    </a:cubicBezTo>
                    <a:cubicBezTo>
                      <a:pt x="17" y="57"/>
                      <a:pt x="19" y="59"/>
                      <a:pt x="20" y="60"/>
                    </a:cubicBezTo>
                    <a:cubicBezTo>
                      <a:pt x="3" y="64"/>
                      <a:pt x="10" y="51"/>
                      <a:pt x="8" y="44"/>
                    </a:cubicBezTo>
                    <a:cubicBezTo>
                      <a:pt x="2" y="37"/>
                      <a:pt x="3" y="28"/>
                      <a:pt x="3" y="20"/>
                    </a:cubicBezTo>
                    <a:cubicBezTo>
                      <a:pt x="4" y="12"/>
                      <a:pt x="0" y="2"/>
                      <a:pt x="12" y="0"/>
                    </a:cubicBezTo>
                    <a:close/>
                  </a:path>
                </a:pathLst>
              </a:custGeom>
              <a:solidFill>
                <a:srgbClr val="4626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47" name="Freeform 119">
                <a:extLst>
                  <a:ext uri="{FF2B5EF4-FFF2-40B4-BE49-F238E27FC236}">
                    <a16:creationId xmlns:a16="http://schemas.microsoft.com/office/drawing/2014/main" id="{82912422-498E-FD99-2672-FA2C08DCB6AE}"/>
                  </a:ext>
                </a:extLst>
              </p:cNvPr>
              <p:cNvSpPr/>
              <p:nvPr/>
            </p:nvSpPr>
            <p:spPr bwMode="auto">
              <a:xfrm>
                <a:off x="4635" y="2551"/>
                <a:ext cx="36" cy="49"/>
              </a:xfrm>
              <a:custGeom>
                <a:avLst/>
                <a:gdLst>
                  <a:gd name="T0" fmla="*/ 9 w 17"/>
                  <a:gd name="T1" fmla="*/ 0 h 23"/>
                  <a:gd name="T2" fmla="*/ 16 w 17"/>
                  <a:gd name="T3" fmla="*/ 19 h 23"/>
                  <a:gd name="T4" fmla="*/ 9 w 17"/>
                  <a:gd name="T5" fmla="*/ 23 h 23"/>
                  <a:gd name="T6" fmla="*/ 4 w 17"/>
                  <a:gd name="T7" fmla="*/ 3 h 23"/>
                  <a:gd name="T8" fmla="*/ 5 w 17"/>
                  <a:gd name="T9" fmla="*/ 8 h 23"/>
                  <a:gd name="T10" fmla="*/ 9 w 17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23">
                    <a:moveTo>
                      <a:pt x="9" y="0"/>
                    </a:moveTo>
                    <a:cubicBezTo>
                      <a:pt x="14" y="5"/>
                      <a:pt x="17" y="11"/>
                      <a:pt x="16" y="19"/>
                    </a:cubicBezTo>
                    <a:cubicBezTo>
                      <a:pt x="15" y="21"/>
                      <a:pt x="12" y="23"/>
                      <a:pt x="9" y="23"/>
                    </a:cubicBezTo>
                    <a:cubicBezTo>
                      <a:pt x="0" y="18"/>
                      <a:pt x="0" y="11"/>
                      <a:pt x="4" y="3"/>
                    </a:cubicBezTo>
                    <a:cubicBezTo>
                      <a:pt x="7" y="4"/>
                      <a:pt x="7" y="6"/>
                      <a:pt x="5" y="8"/>
                    </a:cubicBezTo>
                    <a:cubicBezTo>
                      <a:pt x="9" y="6"/>
                      <a:pt x="6" y="1"/>
                      <a:pt x="9" y="0"/>
                    </a:cubicBezTo>
                    <a:close/>
                  </a:path>
                </a:pathLst>
              </a:custGeom>
              <a:solidFill>
                <a:srgbClr val="3929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48" name="Freeform 120">
                <a:extLst>
                  <a:ext uri="{FF2B5EF4-FFF2-40B4-BE49-F238E27FC236}">
                    <a16:creationId xmlns:a16="http://schemas.microsoft.com/office/drawing/2014/main" id="{EA745EEA-CFFF-4ED2-F547-7EB00FF5C6C7}"/>
                  </a:ext>
                </a:extLst>
              </p:cNvPr>
              <p:cNvSpPr/>
              <p:nvPr/>
            </p:nvSpPr>
            <p:spPr bwMode="auto">
              <a:xfrm>
                <a:off x="4712" y="2666"/>
                <a:ext cx="38" cy="58"/>
              </a:xfrm>
              <a:custGeom>
                <a:avLst/>
                <a:gdLst>
                  <a:gd name="T0" fmla="*/ 1 w 18"/>
                  <a:gd name="T1" fmla="*/ 5 h 27"/>
                  <a:gd name="T2" fmla="*/ 9 w 18"/>
                  <a:gd name="T3" fmla="*/ 0 h 27"/>
                  <a:gd name="T4" fmla="*/ 17 w 18"/>
                  <a:gd name="T5" fmla="*/ 12 h 27"/>
                  <a:gd name="T6" fmla="*/ 10 w 18"/>
                  <a:gd name="T7" fmla="*/ 27 h 27"/>
                  <a:gd name="T8" fmla="*/ 1 w 18"/>
                  <a:gd name="T9" fmla="*/ 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7">
                    <a:moveTo>
                      <a:pt x="1" y="5"/>
                    </a:moveTo>
                    <a:cubicBezTo>
                      <a:pt x="4" y="5"/>
                      <a:pt x="8" y="4"/>
                      <a:pt x="9" y="0"/>
                    </a:cubicBezTo>
                    <a:cubicBezTo>
                      <a:pt x="16" y="2"/>
                      <a:pt x="11" y="10"/>
                      <a:pt x="17" y="12"/>
                    </a:cubicBezTo>
                    <a:cubicBezTo>
                      <a:pt x="17" y="17"/>
                      <a:pt x="18" y="23"/>
                      <a:pt x="10" y="27"/>
                    </a:cubicBezTo>
                    <a:cubicBezTo>
                      <a:pt x="14" y="16"/>
                      <a:pt x="0" y="14"/>
                      <a:pt x="1" y="5"/>
                    </a:cubicBezTo>
                    <a:close/>
                  </a:path>
                </a:pathLst>
              </a:custGeom>
              <a:solidFill>
                <a:srgbClr val="684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49" name="Freeform 121">
                <a:extLst>
                  <a:ext uri="{FF2B5EF4-FFF2-40B4-BE49-F238E27FC236}">
                    <a16:creationId xmlns:a16="http://schemas.microsoft.com/office/drawing/2014/main" id="{505503B5-C8C9-9EFF-295D-0A0B68A78870}"/>
                  </a:ext>
                </a:extLst>
              </p:cNvPr>
              <p:cNvSpPr/>
              <p:nvPr/>
            </p:nvSpPr>
            <p:spPr bwMode="auto">
              <a:xfrm>
                <a:off x="4556" y="2421"/>
                <a:ext cx="15" cy="102"/>
              </a:xfrm>
              <a:custGeom>
                <a:avLst/>
                <a:gdLst>
                  <a:gd name="T0" fmla="*/ 6 w 7"/>
                  <a:gd name="T1" fmla="*/ 48 h 48"/>
                  <a:gd name="T2" fmla="*/ 6 w 7"/>
                  <a:gd name="T3" fmla="*/ 0 h 48"/>
                  <a:gd name="T4" fmla="*/ 7 w 7"/>
                  <a:gd name="T5" fmla="*/ 16 h 48"/>
                  <a:gd name="T6" fmla="*/ 6 w 7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48">
                    <a:moveTo>
                      <a:pt x="6" y="48"/>
                    </a:moveTo>
                    <a:cubicBezTo>
                      <a:pt x="0" y="32"/>
                      <a:pt x="0" y="16"/>
                      <a:pt x="6" y="0"/>
                    </a:cubicBezTo>
                    <a:cubicBezTo>
                      <a:pt x="6" y="5"/>
                      <a:pt x="6" y="10"/>
                      <a:pt x="7" y="16"/>
                    </a:cubicBezTo>
                    <a:cubicBezTo>
                      <a:pt x="6" y="26"/>
                      <a:pt x="6" y="37"/>
                      <a:pt x="6" y="48"/>
                    </a:cubicBezTo>
                    <a:close/>
                  </a:path>
                </a:pathLst>
              </a:custGeom>
              <a:solidFill>
                <a:srgbClr val="7C5F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50" name="Freeform 122">
                <a:extLst>
                  <a:ext uri="{FF2B5EF4-FFF2-40B4-BE49-F238E27FC236}">
                    <a16:creationId xmlns:a16="http://schemas.microsoft.com/office/drawing/2014/main" id="{3B6A5724-746D-89DC-0D75-6CDDD5268780}"/>
                  </a:ext>
                </a:extLst>
              </p:cNvPr>
              <p:cNvSpPr/>
              <p:nvPr/>
            </p:nvSpPr>
            <p:spPr bwMode="auto">
              <a:xfrm>
                <a:off x="4654" y="2592"/>
                <a:ext cx="26" cy="51"/>
              </a:xfrm>
              <a:custGeom>
                <a:avLst/>
                <a:gdLst>
                  <a:gd name="T0" fmla="*/ 0 w 12"/>
                  <a:gd name="T1" fmla="*/ 4 h 24"/>
                  <a:gd name="T2" fmla="*/ 7 w 12"/>
                  <a:gd name="T3" fmla="*/ 0 h 24"/>
                  <a:gd name="T4" fmla="*/ 12 w 12"/>
                  <a:gd name="T5" fmla="*/ 8 h 24"/>
                  <a:gd name="T6" fmla="*/ 11 w 12"/>
                  <a:gd name="T7" fmla="*/ 12 h 24"/>
                  <a:gd name="T8" fmla="*/ 6 w 12"/>
                  <a:gd name="T9" fmla="*/ 24 h 24"/>
                  <a:gd name="T10" fmla="*/ 0 w 12"/>
                  <a:gd name="T11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24">
                    <a:moveTo>
                      <a:pt x="0" y="4"/>
                    </a:moveTo>
                    <a:cubicBezTo>
                      <a:pt x="1" y="1"/>
                      <a:pt x="4" y="0"/>
                      <a:pt x="7" y="0"/>
                    </a:cubicBezTo>
                    <a:cubicBezTo>
                      <a:pt x="9" y="2"/>
                      <a:pt x="10" y="5"/>
                      <a:pt x="12" y="8"/>
                    </a:cubicBezTo>
                    <a:cubicBezTo>
                      <a:pt x="12" y="9"/>
                      <a:pt x="12" y="11"/>
                      <a:pt x="11" y="12"/>
                    </a:cubicBezTo>
                    <a:cubicBezTo>
                      <a:pt x="7" y="15"/>
                      <a:pt x="9" y="20"/>
                      <a:pt x="6" y="24"/>
                    </a:cubicBezTo>
                    <a:cubicBezTo>
                      <a:pt x="2" y="18"/>
                      <a:pt x="0" y="11"/>
                      <a:pt x="0" y="4"/>
                    </a:cubicBezTo>
                    <a:close/>
                  </a:path>
                </a:pathLst>
              </a:custGeom>
              <a:solidFill>
                <a:srgbClr val="5038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51" name="Freeform 123">
                <a:extLst>
                  <a:ext uri="{FF2B5EF4-FFF2-40B4-BE49-F238E27FC236}">
                    <a16:creationId xmlns:a16="http://schemas.microsoft.com/office/drawing/2014/main" id="{0BEF8773-A6C1-F63A-2CA3-AB2911024E2A}"/>
                  </a:ext>
                </a:extLst>
              </p:cNvPr>
              <p:cNvSpPr/>
              <p:nvPr/>
            </p:nvSpPr>
            <p:spPr bwMode="auto">
              <a:xfrm>
                <a:off x="4665" y="2632"/>
                <a:ext cx="28" cy="54"/>
              </a:xfrm>
              <a:custGeom>
                <a:avLst/>
                <a:gdLst>
                  <a:gd name="T0" fmla="*/ 7 w 13"/>
                  <a:gd name="T1" fmla="*/ 0 h 25"/>
                  <a:gd name="T2" fmla="*/ 11 w 13"/>
                  <a:gd name="T3" fmla="*/ 1 h 25"/>
                  <a:gd name="T4" fmla="*/ 7 w 13"/>
                  <a:gd name="T5" fmla="*/ 25 h 25"/>
                  <a:gd name="T6" fmla="*/ 7 w 13"/>
                  <a:gd name="T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25">
                    <a:moveTo>
                      <a:pt x="7" y="0"/>
                    </a:moveTo>
                    <a:cubicBezTo>
                      <a:pt x="9" y="1"/>
                      <a:pt x="10" y="1"/>
                      <a:pt x="11" y="1"/>
                    </a:cubicBezTo>
                    <a:cubicBezTo>
                      <a:pt x="10" y="8"/>
                      <a:pt x="13" y="16"/>
                      <a:pt x="7" y="25"/>
                    </a:cubicBezTo>
                    <a:cubicBezTo>
                      <a:pt x="0" y="15"/>
                      <a:pt x="9" y="8"/>
                      <a:pt x="7" y="0"/>
                    </a:cubicBezTo>
                    <a:close/>
                  </a:path>
                </a:pathLst>
              </a:custGeom>
              <a:solidFill>
                <a:srgbClr val="5038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52" name="Freeform 124">
                <a:extLst>
                  <a:ext uri="{FF2B5EF4-FFF2-40B4-BE49-F238E27FC236}">
                    <a16:creationId xmlns:a16="http://schemas.microsoft.com/office/drawing/2014/main" id="{3DC8F5D6-4C1A-3916-3B24-4D2FAF942577}"/>
                  </a:ext>
                </a:extLst>
              </p:cNvPr>
              <p:cNvSpPr/>
              <p:nvPr/>
            </p:nvSpPr>
            <p:spPr bwMode="auto">
              <a:xfrm>
                <a:off x="4759" y="2700"/>
                <a:ext cx="34" cy="45"/>
              </a:xfrm>
              <a:custGeom>
                <a:avLst/>
                <a:gdLst>
                  <a:gd name="T0" fmla="*/ 10 w 16"/>
                  <a:gd name="T1" fmla="*/ 16 h 21"/>
                  <a:gd name="T2" fmla="*/ 3 w 16"/>
                  <a:gd name="T3" fmla="*/ 21 h 21"/>
                  <a:gd name="T4" fmla="*/ 3 w 16"/>
                  <a:gd name="T5" fmla="*/ 13 h 21"/>
                  <a:gd name="T6" fmla="*/ 3 w 16"/>
                  <a:gd name="T7" fmla="*/ 1 h 21"/>
                  <a:gd name="T8" fmla="*/ 11 w 16"/>
                  <a:gd name="T9" fmla="*/ 0 h 21"/>
                  <a:gd name="T10" fmla="*/ 10 w 16"/>
                  <a:gd name="T11" fmla="*/ 1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1">
                    <a:moveTo>
                      <a:pt x="10" y="16"/>
                    </a:moveTo>
                    <a:cubicBezTo>
                      <a:pt x="8" y="18"/>
                      <a:pt x="6" y="19"/>
                      <a:pt x="3" y="21"/>
                    </a:cubicBezTo>
                    <a:cubicBezTo>
                      <a:pt x="0" y="18"/>
                      <a:pt x="1" y="16"/>
                      <a:pt x="3" y="13"/>
                    </a:cubicBezTo>
                    <a:cubicBezTo>
                      <a:pt x="3" y="9"/>
                      <a:pt x="3" y="5"/>
                      <a:pt x="3" y="1"/>
                    </a:cubicBezTo>
                    <a:cubicBezTo>
                      <a:pt x="6" y="0"/>
                      <a:pt x="8" y="0"/>
                      <a:pt x="11" y="0"/>
                    </a:cubicBezTo>
                    <a:cubicBezTo>
                      <a:pt x="16" y="6"/>
                      <a:pt x="16" y="11"/>
                      <a:pt x="10" y="16"/>
                    </a:cubicBezTo>
                    <a:close/>
                  </a:path>
                </a:pathLst>
              </a:custGeom>
              <a:solidFill>
                <a:srgbClr val="2F1A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53" name="Freeform 125">
                <a:extLst>
                  <a:ext uri="{FF2B5EF4-FFF2-40B4-BE49-F238E27FC236}">
                    <a16:creationId xmlns:a16="http://schemas.microsoft.com/office/drawing/2014/main" id="{0CA645BE-1E89-D323-32D4-1D4915648595}"/>
                  </a:ext>
                </a:extLst>
              </p:cNvPr>
              <p:cNvSpPr/>
              <p:nvPr/>
            </p:nvSpPr>
            <p:spPr bwMode="auto">
              <a:xfrm>
                <a:off x="4750" y="2728"/>
                <a:ext cx="15" cy="34"/>
              </a:xfrm>
              <a:custGeom>
                <a:avLst/>
                <a:gdLst>
                  <a:gd name="T0" fmla="*/ 7 w 7"/>
                  <a:gd name="T1" fmla="*/ 0 h 16"/>
                  <a:gd name="T2" fmla="*/ 7 w 7"/>
                  <a:gd name="T3" fmla="*/ 8 h 16"/>
                  <a:gd name="T4" fmla="*/ 3 w 7"/>
                  <a:gd name="T5" fmla="*/ 16 h 16"/>
                  <a:gd name="T6" fmla="*/ 7 w 7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6">
                    <a:moveTo>
                      <a:pt x="7" y="0"/>
                    </a:moveTo>
                    <a:cubicBezTo>
                      <a:pt x="7" y="3"/>
                      <a:pt x="7" y="5"/>
                      <a:pt x="7" y="8"/>
                    </a:cubicBezTo>
                    <a:cubicBezTo>
                      <a:pt x="7" y="11"/>
                      <a:pt x="7" y="14"/>
                      <a:pt x="3" y="16"/>
                    </a:cubicBezTo>
                    <a:cubicBezTo>
                      <a:pt x="0" y="10"/>
                      <a:pt x="0" y="4"/>
                      <a:pt x="7" y="0"/>
                    </a:cubicBezTo>
                    <a:close/>
                  </a:path>
                </a:pathLst>
              </a:custGeom>
              <a:solidFill>
                <a:srgbClr val="7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54" name="Freeform 126">
                <a:extLst>
                  <a:ext uri="{FF2B5EF4-FFF2-40B4-BE49-F238E27FC236}">
                    <a16:creationId xmlns:a16="http://schemas.microsoft.com/office/drawing/2014/main" id="{352869E7-DB06-9783-9A68-6CD5F1A19782}"/>
                  </a:ext>
                </a:extLst>
              </p:cNvPr>
              <p:cNvSpPr/>
              <p:nvPr/>
            </p:nvSpPr>
            <p:spPr bwMode="auto">
              <a:xfrm>
                <a:off x="4644" y="2532"/>
                <a:ext cx="12" cy="38"/>
              </a:xfrm>
              <a:custGeom>
                <a:avLst/>
                <a:gdLst>
                  <a:gd name="T0" fmla="*/ 5 w 6"/>
                  <a:gd name="T1" fmla="*/ 9 h 18"/>
                  <a:gd name="T2" fmla="*/ 3 w 6"/>
                  <a:gd name="T3" fmla="*/ 18 h 18"/>
                  <a:gd name="T4" fmla="*/ 0 w 6"/>
                  <a:gd name="T5" fmla="*/ 12 h 18"/>
                  <a:gd name="T6" fmla="*/ 1 w 6"/>
                  <a:gd name="T7" fmla="*/ 0 h 18"/>
                  <a:gd name="T8" fmla="*/ 5 w 6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8">
                    <a:moveTo>
                      <a:pt x="5" y="9"/>
                    </a:moveTo>
                    <a:cubicBezTo>
                      <a:pt x="5" y="12"/>
                      <a:pt x="6" y="16"/>
                      <a:pt x="3" y="18"/>
                    </a:cubicBezTo>
                    <a:cubicBezTo>
                      <a:pt x="2" y="16"/>
                      <a:pt x="1" y="14"/>
                      <a:pt x="0" y="12"/>
                    </a:cubicBezTo>
                    <a:cubicBezTo>
                      <a:pt x="0" y="8"/>
                      <a:pt x="1" y="4"/>
                      <a:pt x="1" y="0"/>
                    </a:cubicBezTo>
                    <a:cubicBezTo>
                      <a:pt x="5" y="2"/>
                      <a:pt x="5" y="5"/>
                      <a:pt x="5" y="9"/>
                    </a:cubicBezTo>
                    <a:close/>
                  </a:path>
                </a:pathLst>
              </a:custGeom>
              <a:solidFill>
                <a:srgbClr val="DFC8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55" name="Freeform 127">
                <a:extLst>
                  <a:ext uri="{FF2B5EF4-FFF2-40B4-BE49-F238E27FC236}">
                    <a16:creationId xmlns:a16="http://schemas.microsoft.com/office/drawing/2014/main" id="{CC77D2B4-A2A0-4934-4FC6-896C6598A230}"/>
                  </a:ext>
                </a:extLst>
              </p:cNvPr>
              <p:cNvSpPr/>
              <p:nvPr/>
            </p:nvSpPr>
            <p:spPr bwMode="auto">
              <a:xfrm>
                <a:off x="4787" y="2856"/>
                <a:ext cx="106" cy="66"/>
              </a:xfrm>
              <a:custGeom>
                <a:avLst/>
                <a:gdLst>
                  <a:gd name="T0" fmla="*/ 34 w 50"/>
                  <a:gd name="T1" fmla="*/ 11 h 31"/>
                  <a:gd name="T2" fmla="*/ 50 w 50"/>
                  <a:gd name="T3" fmla="*/ 24 h 31"/>
                  <a:gd name="T4" fmla="*/ 38 w 50"/>
                  <a:gd name="T5" fmla="*/ 28 h 31"/>
                  <a:gd name="T6" fmla="*/ 38 w 50"/>
                  <a:gd name="T7" fmla="*/ 31 h 31"/>
                  <a:gd name="T8" fmla="*/ 0 w 50"/>
                  <a:gd name="T9" fmla="*/ 16 h 31"/>
                  <a:gd name="T10" fmla="*/ 34 w 50"/>
                  <a:gd name="T11" fmla="*/ 1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31">
                    <a:moveTo>
                      <a:pt x="34" y="11"/>
                    </a:moveTo>
                    <a:cubicBezTo>
                      <a:pt x="38" y="17"/>
                      <a:pt x="48" y="15"/>
                      <a:pt x="50" y="24"/>
                    </a:cubicBezTo>
                    <a:cubicBezTo>
                      <a:pt x="47" y="28"/>
                      <a:pt x="42" y="25"/>
                      <a:pt x="38" y="28"/>
                    </a:cubicBezTo>
                    <a:cubicBezTo>
                      <a:pt x="37" y="29"/>
                      <a:pt x="37" y="30"/>
                      <a:pt x="38" y="31"/>
                    </a:cubicBezTo>
                    <a:cubicBezTo>
                      <a:pt x="27" y="20"/>
                      <a:pt x="16" y="12"/>
                      <a:pt x="0" y="16"/>
                    </a:cubicBezTo>
                    <a:cubicBezTo>
                      <a:pt x="11" y="1"/>
                      <a:pt x="15" y="0"/>
                      <a:pt x="34" y="11"/>
                    </a:cubicBezTo>
                    <a:close/>
                  </a:path>
                </a:pathLst>
              </a:custGeom>
              <a:solidFill>
                <a:srgbClr val="534E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56" name="Freeform 128">
                <a:extLst>
                  <a:ext uri="{FF2B5EF4-FFF2-40B4-BE49-F238E27FC236}">
                    <a16:creationId xmlns:a16="http://schemas.microsoft.com/office/drawing/2014/main" id="{9642A147-A7FF-B867-3EDC-1F81B75C1871}"/>
                  </a:ext>
                </a:extLst>
              </p:cNvPr>
              <p:cNvSpPr/>
              <p:nvPr/>
            </p:nvSpPr>
            <p:spPr bwMode="auto">
              <a:xfrm>
                <a:off x="5122" y="2899"/>
                <a:ext cx="47" cy="77"/>
              </a:xfrm>
              <a:custGeom>
                <a:avLst/>
                <a:gdLst>
                  <a:gd name="T0" fmla="*/ 5 w 22"/>
                  <a:gd name="T1" fmla="*/ 8 h 36"/>
                  <a:gd name="T2" fmla="*/ 13 w 22"/>
                  <a:gd name="T3" fmla="*/ 0 h 36"/>
                  <a:gd name="T4" fmla="*/ 14 w 22"/>
                  <a:gd name="T5" fmla="*/ 9 h 36"/>
                  <a:gd name="T6" fmla="*/ 12 w 22"/>
                  <a:gd name="T7" fmla="*/ 36 h 36"/>
                  <a:gd name="T8" fmla="*/ 11 w 22"/>
                  <a:gd name="T9" fmla="*/ 36 h 36"/>
                  <a:gd name="T10" fmla="*/ 9 w 22"/>
                  <a:gd name="T11" fmla="*/ 36 h 36"/>
                  <a:gd name="T12" fmla="*/ 9 w 22"/>
                  <a:gd name="T13" fmla="*/ 32 h 36"/>
                  <a:gd name="T14" fmla="*/ 1 w 22"/>
                  <a:gd name="T15" fmla="*/ 23 h 36"/>
                  <a:gd name="T16" fmla="*/ 5 w 22"/>
                  <a:gd name="T17" fmla="*/ 8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36">
                    <a:moveTo>
                      <a:pt x="5" y="8"/>
                    </a:moveTo>
                    <a:cubicBezTo>
                      <a:pt x="6" y="4"/>
                      <a:pt x="8" y="1"/>
                      <a:pt x="13" y="0"/>
                    </a:cubicBezTo>
                    <a:cubicBezTo>
                      <a:pt x="13" y="3"/>
                      <a:pt x="12" y="7"/>
                      <a:pt x="14" y="9"/>
                    </a:cubicBezTo>
                    <a:cubicBezTo>
                      <a:pt x="21" y="19"/>
                      <a:pt x="22" y="28"/>
                      <a:pt x="12" y="36"/>
                    </a:cubicBezTo>
                    <a:cubicBezTo>
                      <a:pt x="12" y="36"/>
                      <a:pt x="11" y="36"/>
                      <a:pt x="11" y="36"/>
                    </a:cubicBezTo>
                    <a:cubicBezTo>
                      <a:pt x="11" y="36"/>
                      <a:pt x="9" y="36"/>
                      <a:pt x="9" y="36"/>
                    </a:cubicBezTo>
                    <a:cubicBezTo>
                      <a:pt x="9" y="35"/>
                      <a:pt x="9" y="33"/>
                      <a:pt x="9" y="32"/>
                    </a:cubicBezTo>
                    <a:cubicBezTo>
                      <a:pt x="6" y="29"/>
                      <a:pt x="2" y="27"/>
                      <a:pt x="1" y="23"/>
                    </a:cubicBezTo>
                    <a:cubicBezTo>
                      <a:pt x="0" y="17"/>
                      <a:pt x="1" y="12"/>
                      <a:pt x="5" y="8"/>
                    </a:cubicBezTo>
                    <a:close/>
                  </a:path>
                </a:pathLst>
              </a:custGeom>
              <a:solidFill>
                <a:srgbClr val="B4B1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57" name="Freeform 129">
                <a:extLst>
                  <a:ext uri="{FF2B5EF4-FFF2-40B4-BE49-F238E27FC236}">
                    <a16:creationId xmlns:a16="http://schemas.microsoft.com/office/drawing/2014/main" id="{48AA06C3-DDCE-34E4-B841-9465FBFAE2D3}"/>
                  </a:ext>
                </a:extLst>
              </p:cNvPr>
              <p:cNvSpPr/>
              <p:nvPr/>
            </p:nvSpPr>
            <p:spPr bwMode="auto">
              <a:xfrm>
                <a:off x="5096" y="2916"/>
                <a:ext cx="36" cy="43"/>
              </a:xfrm>
              <a:custGeom>
                <a:avLst/>
                <a:gdLst>
                  <a:gd name="T0" fmla="*/ 17 w 17"/>
                  <a:gd name="T1" fmla="*/ 0 h 20"/>
                  <a:gd name="T2" fmla="*/ 16 w 17"/>
                  <a:gd name="T3" fmla="*/ 15 h 20"/>
                  <a:gd name="T4" fmla="*/ 5 w 17"/>
                  <a:gd name="T5" fmla="*/ 18 h 20"/>
                  <a:gd name="T6" fmla="*/ 1 w 17"/>
                  <a:gd name="T7" fmla="*/ 20 h 20"/>
                  <a:gd name="T8" fmla="*/ 0 w 17"/>
                  <a:gd name="T9" fmla="*/ 17 h 20"/>
                  <a:gd name="T10" fmla="*/ 1 w 17"/>
                  <a:gd name="T11" fmla="*/ 16 h 20"/>
                  <a:gd name="T12" fmla="*/ 17 w 17"/>
                  <a:gd name="T1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20">
                    <a:moveTo>
                      <a:pt x="17" y="0"/>
                    </a:moveTo>
                    <a:cubicBezTo>
                      <a:pt x="17" y="5"/>
                      <a:pt x="16" y="10"/>
                      <a:pt x="16" y="15"/>
                    </a:cubicBezTo>
                    <a:cubicBezTo>
                      <a:pt x="14" y="20"/>
                      <a:pt x="9" y="19"/>
                      <a:pt x="5" y="18"/>
                    </a:cubicBezTo>
                    <a:cubicBezTo>
                      <a:pt x="3" y="19"/>
                      <a:pt x="2" y="19"/>
                      <a:pt x="1" y="20"/>
                    </a:cubicBezTo>
                    <a:cubicBezTo>
                      <a:pt x="0" y="19"/>
                      <a:pt x="0" y="18"/>
                      <a:pt x="0" y="17"/>
                    </a:cubicBezTo>
                    <a:cubicBezTo>
                      <a:pt x="0" y="16"/>
                      <a:pt x="1" y="16"/>
                      <a:pt x="1" y="16"/>
                    </a:cubicBezTo>
                    <a:cubicBezTo>
                      <a:pt x="2" y="6"/>
                      <a:pt x="7" y="1"/>
                      <a:pt x="17" y="0"/>
                    </a:cubicBezTo>
                    <a:close/>
                  </a:path>
                </a:pathLst>
              </a:custGeom>
              <a:solidFill>
                <a:srgbClr val="5A53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58" name="Freeform 130">
                <a:extLst>
                  <a:ext uri="{FF2B5EF4-FFF2-40B4-BE49-F238E27FC236}">
                    <a16:creationId xmlns:a16="http://schemas.microsoft.com/office/drawing/2014/main" id="{2DAC10CA-3DBF-A915-1C62-8C5B13E945C4}"/>
                  </a:ext>
                </a:extLst>
              </p:cNvPr>
              <p:cNvSpPr/>
              <p:nvPr/>
            </p:nvSpPr>
            <p:spPr bwMode="auto">
              <a:xfrm>
                <a:off x="4979" y="2950"/>
                <a:ext cx="68" cy="66"/>
              </a:xfrm>
              <a:custGeom>
                <a:avLst/>
                <a:gdLst>
                  <a:gd name="T0" fmla="*/ 0 w 32"/>
                  <a:gd name="T1" fmla="*/ 0 h 31"/>
                  <a:gd name="T2" fmla="*/ 32 w 32"/>
                  <a:gd name="T3" fmla="*/ 23 h 31"/>
                  <a:gd name="T4" fmla="*/ 20 w 32"/>
                  <a:gd name="T5" fmla="*/ 25 h 31"/>
                  <a:gd name="T6" fmla="*/ 0 w 32"/>
                  <a:gd name="T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31">
                    <a:moveTo>
                      <a:pt x="0" y="0"/>
                    </a:moveTo>
                    <a:cubicBezTo>
                      <a:pt x="12" y="5"/>
                      <a:pt x="17" y="21"/>
                      <a:pt x="32" y="23"/>
                    </a:cubicBezTo>
                    <a:cubicBezTo>
                      <a:pt x="29" y="31"/>
                      <a:pt x="23" y="29"/>
                      <a:pt x="20" y="25"/>
                    </a:cubicBezTo>
                    <a:cubicBezTo>
                      <a:pt x="12" y="17"/>
                      <a:pt x="0" y="13"/>
                      <a:pt x="0" y="0"/>
                    </a:cubicBezTo>
                    <a:close/>
                  </a:path>
                </a:pathLst>
              </a:custGeom>
              <a:solidFill>
                <a:srgbClr val="3F38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59" name="Freeform 131">
                <a:extLst>
                  <a:ext uri="{FF2B5EF4-FFF2-40B4-BE49-F238E27FC236}">
                    <a16:creationId xmlns:a16="http://schemas.microsoft.com/office/drawing/2014/main" id="{134328B6-FC56-AEB8-2347-E86998ED0602}"/>
                  </a:ext>
                </a:extLst>
              </p:cNvPr>
              <p:cNvSpPr/>
              <p:nvPr/>
            </p:nvSpPr>
            <p:spPr bwMode="auto">
              <a:xfrm>
                <a:off x="5047" y="2950"/>
                <a:ext cx="51" cy="51"/>
              </a:xfrm>
              <a:custGeom>
                <a:avLst/>
                <a:gdLst>
                  <a:gd name="T0" fmla="*/ 24 w 24"/>
                  <a:gd name="T1" fmla="*/ 0 h 24"/>
                  <a:gd name="T2" fmla="*/ 24 w 24"/>
                  <a:gd name="T3" fmla="*/ 4 h 24"/>
                  <a:gd name="T4" fmla="*/ 0 w 24"/>
                  <a:gd name="T5" fmla="*/ 24 h 24"/>
                  <a:gd name="T6" fmla="*/ 24 w 2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24">
                    <a:moveTo>
                      <a:pt x="24" y="0"/>
                    </a:moveTo>
                    <a:cubicBezTo>
                      <a:pt x="24" y="1"/>
                      <a:pt x="24" y="3"/>
                      <a:pt x="24" y="4"/>
                    </a:cubicBezTo>
                    <a:cubicBezTo>
                      <a:pt x="16" y="11"/>
                      <a:pt x="8" y="17"/>
                      <a:pt x="0" y="24"/>
                    </a:cubicBezTo>
                    <a:cubicBezTo>
                      <a:pt x="3" y="11"/>
                      <a:pt x="11" y="2"/>
                      <a:pt x="24" y="0"/>
                    </a:cubicBezTo>
                    <a:close/>
                  </a:path>
                </a:pathLst>
              </a:custGeom>
              <a:solidFill>
                <a:srgbClr val="4A44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60" name="Freeform 132">
                <a:extLst>
                  <a:ext uri="{FF2B5EF4-FFF2-40B4-BE49-F238E27FC236}">
                    <a16:creationId xmlns:a16="http://schemas.microsoft.com/office/drawing/2014/main" id="{D0A4BFBB-60E4-3BB5-9EC3-CC0F9D5F46E0}"/>
                  </a:ext>
                </a:extLst>
              </p:cNvPr>
              <p:cNvSpPr/>
              <p:nvPr/>
            </p:nvSpPr>
            <p:spPr bwMode="auto">
              <a:xfrm>
                <a:off x="5107" y="2948"/>
                <a:ext cx="34" cy="41"/>
              </a:xfrm>
              <a:custGeom>
                <a:avLst/>
                <a:gdLst>
                  <a:gd name="T0" fmla="*/ 0 w 16"/>
                  <a:gd name="T1" fmla="*/ 3 h 19"/>
                  <a:gd name="T2" fmla="*/ 11 w 16"/>
                  <a:gd name="T3" fmla="*/ 0 h 19"/>
                  <a:gd name="T4" fmla="*/ 16 w 16"/>
                  <a:gd name="T5" fmla="*/ 9 h 19"/>
                  <a:gd name="T6" fmla="*/ 0 w 16"/>
                  <a:gd name="T7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9">
                    <a:moveTo>
                      <a:pt x="0" y="3"/>
                    </a:moveTo>
                    <a:cubicBezTo>
                      <a:pt x="4" y="2"/>
                      <a:pt x="7" y="1"/>
                      <a:pt x="11" y="0"/>
                    </a:cubicBezTo>
                    <a:cubicBezTo>
                      <a:pt x="13" y="3"/>
                      <a:pt x="14" y="6"/>
                      <a:pt x="16" y="9"/>
                    </a:cubicBezTo>
                    <a:cubicBezTo>
                      <a:pt x="8" y="14"/>
                      <a:pt x="0" y="19"/>
                      <a:pt x="0" y="3"/>
                    </a:cubicBezTo>
                    <a:close/>
                  </a:path>
                </a:pathLst>
              </a:custGeom>
              <a:solidFill>
                <a:srgbClr val="ABA9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61" name="Freeform 133">
                <a:extLst>
                  <a:ext uri="{FF2B5EF4-FFF2-40B4-BE49-F238E27FC236}">
                    <a16:creationId xmlns:a16="http://schemas.microsoft.com/office/drawing/2014/main" id="{262C9185-2609-C5BD-7693-304F88F42D1A}"/>
                  </a:ext>
                </a:extLst>
              </p:cNvPr>
              <p:cNvSpPr/>
              <p:nvPr/>
            </p:nvSpPr>
            <p:spPr bwMode="auto">
              <a:xfrm>
                <a:off x="4919" y="2912"/>
                <a:ext cx="43" cy="36"/>
              </a:xfrm>
              <a:custGeom>
                <a:avLst/>
                <a:gdLst>
                  <a:gd name="T0" fmla="*/ 0 w 20"/>
                  <a:gd name="T1" fmla="*/ 7 h 17"/>
                  <a:gd name="T2" fmla="*/ 20 w 20"/>
                  <a:gd name="T3" fmla="*/ 14 h 17"/>
                  <a:gd name="T4" fmla="*/ 0 w 20"/>
                  <a:gd name="T5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7">
                    <a:moveTo>
                      <a:pt x="0" y="7"/>
                    </a:moveTo>
                    <a:cubicBezTo>
                      <a:pt x="10" y="0"/>
                      <a:pt x="14" y="8"/>
                      <a:pt x="20" y="14"/>
                    </a:cubicBezTo>
                    <a:cubicBezTo>
                      <a:pt x="11" y="17"/>
                      <a:pt x="7" y="10"/>
                      <a:pt x="0" y="7"/>
                    </a:cubicBezTo>
                    <a:close/>
                  </a:path>
                </a:pathLst>
              </a:custGeom>
              <a:solidFill>
                <a:srgbClr val="534D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62" name="Freeform 134">
                <a:extLst>
                  <a:ext uri="{FF2B5EF4-FFF2-40B4-BE49-F238E27FC236}">
                    <a16:creationId xmlns:a16="http://schemas.microsoft.com/office/drawing/2014/main" id="{3DE3497B-F0BF-EF04-9FA6-00CDE63E461A}"/>
                  </a:ext>
                </a:extLst>
              </p:cNvPr>
              <p:cNvSpPr/>
              <p:nvPr/>
            </p:nvSpPr>
            <p:spPr bwMode="auto">
              <a:xfrm>
                <a:off x="4868" y="2897"/>
                <a:ext cx="34" cy="36"/>
              </a:xfrm>
              <a:custGeom>
                <a:avLst/>
                <a:gdLst>
                  <a:gd name="T0" fmla="*/ 0 w 16"/>
                  <a:gd name="T1" fmla="*/ 9 h 17"/>
                  <a:gd name="T2" fmla="*/ 12 w 16"/>
                  <a:gd name="T3" fmla="*/ 5 h 17"/>
                  <a:gd name="T4" fmla="*/ 16 w 16"/>
                  <a:gd name="T5" fmla="*/ 8 h 17"/>
                  <a:gd name="T6" fmla="*/ 0 w 16"/>
                  <a:gd name="T7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7">
                    <a:moveTo>
                      <a:pt x="0" y="9"/>
                    </a:moveTo>
                    <a:cubicBezTo>
                      <a:pt x="2" y="0"/>
                      <a:pt x="8" y="7"/>
                      <a:pt x="12" y="5"/>
                    </a:cubicBezTo>
                    <a:cubicBezTo>
                      <a:pt x="13" y="6"/>
                      <a:pt x="14" y="7"/>
                      <a:pt x="16" y="8"/>
                    </a:cubicBezTo>
                    <a:cubicBezTo>
                      <a:pt x="11" y="17"/>
                      <a:pt x="5" y="10"/>
                      <a:pt x="0" y="9"/>
                    </a:cubicBezTo>
                    <a:close/>
                  </a:path>
                </a:pathLst>
              </a:custGeom>
              <a:solidFill>
                <a:srgbClr val="FFFD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63" name="Freeform 135">
                <a:extLst>
                  <a:ext uri="{FF2B5EF4-FFF2-40B4-BE49-F238E27FC236}">
                    <a16:creationId xmlns:a16="http://schemas.microsoft.com/office/drawing/2014/main" id="{EBBC8385-43D5-2547-7523-51DC9F027190}"/>
                  </a:ext>
                </a:extLst>
              </p:cNvPr>
              <p:cNvSpPr/>
              <p:nvPr/>
            </p:nvSpPr>
            <p:spPr bwMode="auto">
              <a:xfrm>
                <a:off x="4413" y="2208"/>
                <a:ext cx="62" cy="102"/>
              </a:xfrm>
              <a:custGeom>
                <a:avLst/>
                <a:gdLst>
                  <a:gd name="T0" fmla="*/ 9 w 29"/>
                  <a:gd name="T1" fmla="*/ 12 h 48"/>
                  <a:gd name="T2" fmla="*/ 21 w 29"/>
                  <a:gd name="T3" fmla="*/ 0 h 48"/>
                  <a:gd name="T4" fmla="*/ 28 w 29"/>
                  <a:gd name="T5" fmla="*/ 8 h 48"/>
                  <a:gd name="T6" fmla="*/ 25 w 29"/>
                  <a:gd name="T7" fmla="*/ 27 h 48"/>
                  <a:gd name="T8" fmla="*/ 23 w 29"/>
                  <a:gd name="T9" fmla="*/ 32 h 48"/>
                  <a:gd name="T10" fmla="*/ 13 w 29"/>
                  <a:gd name="T11" fmla="*/ 48 h 48"/>
                  <a:gd name="T12" fmla="*/ 1 w 29"/>
                  <a:gd name="T13" fmla="*/ 35 h 48"/>
                  <a:gd name="T14" fmla="*/ 9 w 29"/>
                  <a:gd name="T15" fmla="*/ 1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48">
                    <a:moveTo>
                      <a:pt x="9" y="12"/>
                    </a:moveTo>
                    <a:cubicBezTo>
                      <a:pt x="13" y="8"/>
                      <a:pt x="17" y="4"/>
                      <a:pt x="21" y="0"/>
                    </a:cubicBezTo>
                    <a:cubicBezTo>
                      <a:pt x="25" y="1"/>
                      <a:pt x="27" y="4"/>
                      <a:pt x="28" y="8"/>
                    </a:cubicBezTo>
                    <a:cubicBezTo>
                      <a:pt x="29" y="15"/>
                      <a:pt x="26" y="21"/>
                      <a:pt x="25" y="27"/>
                    </a:cubicBezTo>
                    <a:cubicBezTo>
                      <a:pt x="24" y="29"/>
                      <a:pt x="24" y="31"/>
                      <a:pt x="23" y="32"/>
                    </a:cubicBezTo>
                    <a:cubicBezTo>
                      <a:pt x="19" y="37"/>
                      <a:pt x="18" y="44"/>
                      <a:pt x="13" y="48"/>
                    </a:cubicBezTo>
                    <a:cubicBezTo>
                      <a:pt x="5" y="48"/>
                      <a:pt x="1" y="43"/>
                      <a:pt x="1" y="35"/>
                    </a:cubicBezTo>
                    <a:cubicBezTo>
                      <a:pt x="0" y="26"/>
                      <a:pt x="6" y="19"/>
                      <a:pt x="9" y="12"/>
                    </a:cubicBezTo>
                    <a:close/>
                  </a:path>
                </a:pathLst>
              </a:custGeom>
              <a:solidFill>
                <a:srgbClr val="8F64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64" name="Freeform 136">
                <a:extLst>
                  <a:ext uri="{FF2B5EF4-FFF2-40B4-BE49-F238E27FC236}">
                    <a16:creationId xmlns:a16="http://schemas.microsoft.com/office/drawing/2014/main" id="{CC2884D1-AF7B-2981-1909-BFDBBCB20618}"/>
                  </a:ext>
                </a:extLst>
              </p:cNvPr>
              <p:cNvSpPr/>
              <p:nvPr/>
            </p:nvSpPr>
            <p:spPr bwMode="auto">
              <a:xfrm>
                <a:off x="4464" y="2148"/>
                <a:ext cx="107" cy="130"/>
              </a:xfrm>
              <a:custGeom>
                <a:avLst/>
                <a:gdLst>
                  <a:gd name="T0" fmla="*/ 48 w 50"/>
                  <a:gd name="T1" fmla="*/ 8 h 61"/>
                  <a:gd name="T2" fmla="*/ 41 w 50"/>
                  <a:gd name="T3" fmla="*/ 28 h 61"/>
                  <a:gd name="T4" fmla="*/ 41 w 50"/>
                  <a:gd name="T5" fmla="*/ 12 h 61"/>
                  <a:gd name="T6" fmla="*/ 8 w 50"/>
                  <a:gd name="T7" fmla="*/ 59 h 61"/>
                  <a:gd name="T8" fmla="*/ 1 w 50"/>
                  <a:gd name="T9" fmla="*/ 58 h 61"/>
                  <a:gd name="T10" fmla="*/ 0 w 50"/>
                  <a:gd name="T11" fmla="*/ 53 h 61"/>
                  <a:gd name="T12" fmla="*/ 11 w 50"/>
                  <a:gd name="T13" fmla="*/ 32 h 61"/>
                  <a:gd name="T14" fmla="*/ 37 w 50"/>
                  <a:gd name="T15" fmla="*/ 1 h 61"/>
                  <a:gd name="T16" fmla="*/ 45 w 50"/>
                  <a:gd name="T17" fmla="*/ 1 h 61"/>
                  <a:gd name="T18" fmla="*/ 48 w 50"/>
                  <a:gd name="T19" fmla="*/ 8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61">
                    <a:moveTo>
                      <a:pt x="48" y="8"/>
                    </a:moveTo>
                    <a:cubicBezTo>
                      <a:pt x="42" y="13"/>
                      <a:pt x="48" y="23"/>
                      <a:pt x="41" y="28"/>
                    </a:cubicBezTo>
                    <a:cubicBezTo>
                      <a:pt x="41" y="22"/>
                      <a:pt x="41" y="17"/>
                      <a:pt x="41" y="12"/>
                    </a:cubicBezTo>
                    <a:cubicBezTo>
                      <a:pt x="33" y="30"/>
                      <a:pt x="14" y="40"/>
                      <a:pt x="8" y="59"/>
                    </a:cubicBezTo>
                    <a:cubicBezTo>
                      <a:pt x="6" y="61"/>
                      <a:pt x="3" y="60"/>
                      <a:pt x="1" y="58"/>
                    </a:cubicBezTo>
                    <a:cubicBezTo>
                      <a:pt x="0" y="56"/>
                      <a:pt x="0" y="55"/>
                      <a:pt x="0" y="53"/>
                    </a:cubicBezTo>
                    <a:cubicBezTo>
                      <a:pt x="2" y="45"/>
                      <a:pt x="5" y="38"/>
                      <a:pt x="11" y="32"/>
                    </a:cubicBezTo>
                    <a:cubicBezTo>
                      <a:pt x="23" y="24"/>
                      <a:pt x="24" y="8"/>
                      <a:pt x="37" y="1"/>
                    </a:cubicBezTo>
                    <a:cubicBezTo>
                      <a:pt x="40" y="0"/>
                      <a:pt x="42" y="0"/>
                      <a:pt x="45" y="1"/>
                    </a:cubicBezTo>
                    <a:cubicBezTo>
                      <a:pt x="48" y="2"/>
                      <a:pt x="50" y="4"/>
                      <a:pt x="48" y="8"/>
                    </a:cubicBezTo>
                    <a:close/>
                  </a:path>
                </a:pathLst>
              </a:custGeom>
              <a:solidFill>
                <a:srgbClr val="472B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65" name="Freeform 137">
                <a:extLst>
                  <a:ext uri="{FF2B5EF4-FFF2-40B4-BE49-F238E27FC236}">
                    <a16:creationId xmlns:a16="http://schemas.microsoft.com/office/drawing/2014/main" id="{750F74D0-1B36-C3F5-B61E-A86B1CE14B3A}"/>
                  </a:ext>
                </a:extLst>
              </p:cNvPr>
              <p:cNvSpPr/>
              <p:nvPr/>
            </p:nvSpPr>
            <p:spPr bwMode="auto">
              <a:xfrm>
                <a:off x="4496" y="2214"/>
                <a:ext cx="90" cy="139"/>
              </a:xfrm>
              <a:custGeom>
                <a:avLst/>
                <a:gdLst>
                  <a:gd name="T0" fmla="*/ 26 w 42"/>
                  <a:gd name="T1" fmla="*/ 0 h 65"/>
                  <a:gd name="T2" fmla="*/ 26 w 42"/>
                  <a:gd name="T3" fmla="*/ 21 h 65"/>
                  <a:gd name="T4" fmla="*/ 3 w 42"/>
                  <a:gd name="T5" fmla="*/ 65 h 65"/>
                  <a:gd name="T6" fmla="*/ 26 w 42"/>
                  <a:gd name="T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65">
                    <a:moveTo>
                      <a:pt x="26" y="0"/>
                    </a:moveTo>
                    <a:cubicBezTo>
                      <a:pt x="42" y="7"/>
                      <a:pt x="28" y="14"/>
                      <a:pt x="26" y="21"/>
                    </a:cubicBezTo>
                    <a:cubicBezTo>
                      <a:pt x="10" y="30"/>
                      <a:pt x="10" y="47"/>
                      <a:pt x="3" y="65"/>
                    </a:cubicBezTo>
                    <a:cubicBezTo>
                      <a:pt x="0" y="37"/>
                      <a:pt x="15" y="20"/>
                      <a:pt x="26" y="0"/>
                    </a:cubicBezTo>
                    <a:close/>
                  </a:path>
                </a:pathLst>
              </a:custGeom>
              <a:solidFill>
                <a:srgbClr val="4B2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66" name="Freeform 138">
                <a:extLst>
                  <a:ext uri="{FF2B5EF4-FFF2-40B4-BE49-F238E27FC236}">
                    <a16:creationId xmlns:a16="http://schemas.microsoft.com/office/drawing/2014/main" id="{D9038F5C-8DA1-DE12-BB47-A97A46B699A8}"/>
                  </a:ext>
                </a:extLst>
              </p:cNvPr>
              <p:cNvSpPr/>
              <p:nvPr/>
            </p:nvSpPr>
            <p:spPr bwMode="auto">
              <a:xfrm>
                <a:off x="4494" y="2402"/>
                <a:ext cx="56" cy="121"/>
              </a:xfrm>
              <a:custGeom>
                <a:avLst/>
                <a:gdLst>
                  <a:gd name="T0" fmla="*/ 18 w 26"/>
                  <a:gd name="T1" fmla="*/ 57 h 57"/>
                  <a:gd name="T2" fmla="*/ 15 w 26"/>
                  <a:gd name="T3" fmla="*/ 57 h 57"/>
                  <a:gd name="T4" fmla="*/ 7 w 26"/>
                  <a:gd name="T5" fmla="*/ 57 h 57"/>
                  <a:gd name="T6" fmla="*/ 7 w 26"/>
                  <a:gd name="T7" fmla="*/ 9 h 57"/>
                  <a:gd name="T8" fmla="*/ 19 w 26"/>
                  <a:gd name="T9" fmla="*/ 1 h 57"/>
                  <a:gd name="T10" fmla="*/ 22 w 26"/>
                  <a:gd name="T11" fmla="*/ 0 h 57"/>
                  <a:gd name="T12" fmla="*/ 24 w 26"/>
                  <a:gd name="T13" fmla="*/ 10 h 57"/>
                  <a:gd name="T14" fmla="*/ 20 w 26"/>
                  <a:gd name="T15" fmla="*/ 33 h 57"/>
                  <a:gd name="T16" fmla="*/ 17 w 26"/>
                  <a:gd name="T17" fmla="*/ 33 h 57"/>
                  <a:gd name="T18" fmla="*/ 13 w 26"/>
                  <a:gd name="T19" fmla="*/ 25 h 57"/>
                  <a:gd name="T20" fmla="*/ 15 w 26"/>
                  <a:gd name="T21" fmla="*/ 36 h 57"/>
                  <a:gd name="T22" fmla="*/ 19 w 26"/>
                  <a:gd name="T23" fmla="*/ 49 h 57"/>
                  <a:gd name="T24" fmla="*/ 18 w 26"/>
                  <a:gd name="T25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57">
                    <a:moveTo>
                      <a:pt x="18" y="57"/>
                    </a:moveTo>
                    <a:cubicBezTo>
                      <a:pt x="17" y="57"/>
                      <a:pt x="16" y="57"/>
                      <a:pt x="15" y="57"/>
                    </a:cubicBezTo>
                    <a:cubicBezTo>
                      <a:pt x="12" y="57"/>
                      <a:pt x="10" y="57"/>
                      <a:pt x="7" y="57"/>
                    </a:cubicBezTo>
                    <a:cubicBezTo>
                      <a:pt x="2" y="41"/>
                      <a:pt x="0" y="25"/>
                      <a:pt x="7" y="9"/>
                    </a:cubicBezTo>
                    <a:cubicBezTo>
                      <a:pt x="11" y="6"/>
                      <a:pt x="15" y="3"/>
                      <a:pt x="19" y="1"/>
                    </a:cubicBezTo>
                    <a:cubicBezTo>
                      <a:pt x="20" y="1"/>
                      <a:pt x="21" y="0"/>
                      <a:pt x="22" y="0"/>
                    </a:cubicBezTo>
                    <a:cubicBezTo>
                      <a:pt x="26" y="3"/>
                      <a:pt x="25" y="7"/>
                      <a:pt x="24" y="10"/>
                    </a:cubicBezTo>
                    <a:cubicBezTo>
                      <a:pt x="22" y="18"/>
                      <a:pt x="25" y="26"/>
                      <a:pt x="20" y="33"/>
                    </a:cubicBezTo>
                    <a:cubicBezTo>
                      <a:pt x="19" y="33"/>
                      <a:pt x="18" y="34"/>
                      <a:pt x="17" y="33"/>
                    </a:cubicBezTo>
                    <a:cubicBezTo>
                      <a:pt x="13" y="32"/>
                      <a:pt x="14" y="28"/>
                      <a:pt x="13" y="25"/>
                    </a:cubicBezTo>
                    <a:cubicBezTo>
                      <a:pt x="13" y="29"/>
                      <a:pt x="13" y="33"/>
                      <a:pt x="15" y="36"/>
                    </a:cubicBezTo>
                    <a:cubicBezTo>
                      <a:pt x="17" y="40"/>
                      <a:pt x="17" y="45"/>
                      <a:pt x="19" y="49"/>
                    </a:cubicBezTo>
                    <a:cubicBezTo>
                      <a:pt x="19" y="52"/>
                      <a:pt x="19" y="54"/>
                      <a:pt x="18" y="57"/>
                    </a:cubicBezTo>
                    <a:close/>
                  </a:path>
                </a:pathLst>
              </a:custGeom>
              <a:solidFill>
                <a:srgbClr val="4D2B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67" name="Freeform 139">
                <a:extLst>
                  <a:ext uri="{FF2B5EF4-FFF2-40B4-BE49-F238E27FC236}">
                    <a16:creationId xmlns:a16="http://schemas.microsoft.com/office/drawing/2014/main" id="{AA03DF19-9E7F-6D17-14BB-3F7819A02C32}"/>
                  </a:ext>
                </a:extLst>
              </p:cNvPr>
              <p:cNvSpPr/>
              <p:nvPr/>
            </p:nvSpPr>
            <p:spPr bwMode="auto">
              <a:xfrm>
                <a:off x="4477" y="2404"/>
                <a:ext cx="32" cy="119"/>
              </a:xfrm>
              <a:custGeom>
                <a:avLst/>
                <a:gdLst>
                  <a:gd name="T0" fmla="*/ 15 w 15"/>
                  <a:gd name="T1" fmla="*/ 8 h 56"/>
                  <a:gd name="T2" fmla="*/ 15 w 15"/>
                  <a:gd name="T3" fmla="*/ 56 h 56"/>
                  <a:gd name="T4" fmla="*/ 8 w 15"/>
                  <a:gd name="T5" fmla="*/ 0 h 56"/>
                  <a:gd name="T6" fmla="*/ 15 w 15"/>
                  <a:gd name="T7" fmla="*/ 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56">
                    <a:moveTo>
                      <a:pt x="15" y="8"/>
                    </a:moveTo>
                    <a:cubicBezTo>
                      <a:pt x="15" y="24"/>
                      <a:pt x="15" y="40"/>
                      <a:pt x="15" y="56"/>
                    </a:cubicBezTo>
                    <a:cubicBezTo>
                      <a:pt x="0" y="39"/>
                      <a:pt x="10" y="19"/>
                      <a:pt x="8" y="0"/>
                    </a:cubicBezTo>
                    <a:cubicBezTo>
                      <a:pt x="10" y="3"/>
                      <a:pt x="13" y="5"/>
                      <a:pt x="15" y="8"/>
                    </a:cubicBezTo>
                    <a:close/>
                  </a:path>
                </a:pathLst>
              </a:custGeom>
              <a:solidFill>
                <a:srgbClr val="825E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68" name="Freeform 140">
                <a:extLst>
                  <a:ext uri="{FF2B5EF4-FFF2-40B4-BE49-F238E27FC236}">
                    <a16:creationId xmlns:a16="http://schemas.microsoft.com/office/drawing/2014/main" id="{3CAA2968-DF9D-4572-F1D5-D80A859F5582}"/>
                  </a:ext>
                </a:extLst>
              </p:cNvPr>
              <p:cNvSpPr/>
              <p:nvPr/>
            </p:nvSpPr>
            <p:spPr bwMode="auto">
              <a:xfrm>
                <a:off x="4535" y="2293"/>
                <a:ext cx="32" cy="70"/>
              </a:xfrm>
              <a:custGeom>
                <a:avLst/>
                <a:gdLst>
                  <a:gd name="T0" fmla="*/ 8 w 15"/>
                  <a:gd name="T1" fmla="*/ 0 h 33"/>
                  <a:gd name="T2" fmla="*/ 12 w 15"/>
                  <a:gd name="T3" fmla="*/ 16 h 33"/>
                  <a:gd name="T4" fmla="*/ 2 w 15"/>
                  <a:gd name="T5" fmla="*/ 33 h 33"/>
                  <a:gd name="T6" fmla="*/ 0 w 15"/>
                  <a:gd name="T7" fmla="*/ 32 h 33"/>
                  <a:gd name="T8" fmla="*/ 8 w 15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3">
                    <a:moveTo>
                      <a:pt x="8" y="0"/>
                    </a:moveTo>
                    <a:cubicBezTo>
                      <a:pt x="14" y="4"/>
                      <a:pt x="15" y="9"/>
                      <a:pt x="12" y="16"/>
                    </a:cubicBezTo>
                    <a:cubicBezTo>
                      <a:pt x="8" y="21"/>
                      <a:pt x="9" y="29"/>
                      <a:pt x="2" y="33"/>
                    </a:cubicBezTo>
                    <a:cubicBezTo>
                      <a:pt x="1" y="32"/>
                      <a:pt x="1" y="32"/>
                      <a:pt x="0" y="32"/>
                    </a:cubicBezTo>
                    <a:cubicBezTo>
                      <a:pt x="1" y="21"/>
                      <a:pt x="3" y="10"/>
                      <a:pt x="8" y="0"/>
                    </a:cubicBezTo>
                    <a:close/>
                  </a:path>
                </a:pathLst>
              </a:custGeom>
              <a:solidFill>
                <a:srgbClr val="442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69" name="Freeform 141">
                <a:extLst>
                  <a:ext uri="{FF2B5EF4-FFF2-40B4-BE49-F238E27FC236}">
                    <a16:creationId xmlns:a16="http://schemas.microsoft.com/office/drawing/2014/main" id="{80D85A76-B2A6-272E-608C-30849847C8F8}"/>
                  </a:ext>
                </a:extLst>
              </p:cNvPr>
              <p:cNvSpPr/>
              <p:nvPr/>
            </p:nvSpPr>
            <p:spPr bwMode="auto">
              <a:xfrm>
                <a:off x="4434" y="2276"/>
                <a:ext cx="37" cy="51"/>
              </a:xfrm>
              <a:custGeom>
                <a:avLst/>
                <a:gdLst>
                  <a:gd name="T0" fmla="*/ 3 w 17"/>
                  <a:gd name="T1" fmla="*/ 16 h 24"/>
                  <a:gd name="T2" fmla="*/ 11 w 17"/>
                  <a:gd name="T3" fmla="*/ 0 h 24"/>
                  <a:gd name="T4" fmla="*/ 11 w 17"/>
                  <a:gd name="T5" fmla="*/ 20 h 24"/>
                  <a:gd name="T6" fmla="*/ 3 w 17"/>
                  <a:gd name="T7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4">
                    <a:moveTo>
                      <a:pt x="3" y="16"/>
                    </a:moveTo>
                    <a:cubicBezTo>
                      <a:pt x="4" y="10"/>
                      <a:pt x="0" y="1"/>
                      <a:pt x="11" y="0"/>
                    </a:cubicBezTo>
                    <a:cubicBezTo>
                      <a:pt x="17" y="6"/>
                      <a:pt x="14" y="13"/>
                      <a:pt x="11" y="20"/>
                    </a:cubicBezTo>
                    <a:cubicBezTo>
                      <a:pt x="6" y="24"/>
                      <a:pt x="7" y="15"/>
                      <a:pt x="3" y="16"/>
                    </a:cubicBezTo>
                    <a:close/>
                  </a:path>
                </a:pathLst>
              </a:custGeom>
              <a:solidFill>
                <a:srgbClr val="6C43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70" name="Freeform 142">
                <a:extLst>
                  <a:ext uri="{FF2B5EF4-FFF2-40B4-BE49-F238E27FC236}">
                    <a16:creationId xmlns:a16="http://schemas.microsoft.com/office/drawing/2014/main" id="{9DBDE75D-60DC-BF14-9FA6-1EFAF261B503}"/>
                  </a:ext>
                </a:extLst>
              </p:cNvPr>
              <p:cNvSpPr/>
              <p:nvPr/>
            </p:nvSpPr>
            <p:spPr bwMode="auto">
              <a:xfrm>
                <a:off x="4511" y="2361"/>
                <a:ext cx="47" cy="43"/>
              </a:xfrm>
              <a:custGeom>
                <a:avLst/>
                <a:gdLst>
                  <a:gd name="T0" fmla="*/ 11 w 22"/>
                  <a:gd name="T1" fmla="*/ 20 h 20"/>
                  <a:gd name="T2" fmla="*/ 11 w 22"/>
                  <a:gd name="T3" fmla="*/ 0 h 20"/>
                  <a:gd name="T4" fmla="*/ 11 w 22"/>
                  <a:gd name="T5" fmla="*/ 0 h 20"/>
                  <a:gd name="T6" fmla="*/ 21 w 22"/>
                  <a:gd name="T7" fmla="*/ 9 h 20"/>
                  <a:gd name="T8" fmla="*/ 11 w 22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0">
                    <a:moveTo>
                      <a:pt x="11" y="20"/>
                    </a:moveTo>
                    <a:cubicBezTo>
                      <a:pt x="0" y="13"/>
                      <a:pt x="7" y="6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4" y="3"/>
                      <a:pt x="14" y="9"/>
                      <a:pt x="21" y="9"/>
                    </a:cubicBezTo>
                    <a:cubicBezTo>
                      <a:pt x="22" y="17"/>
                      <a:pt x="16" y="17"/>
                      <a:pt x="11" y="20"/>
                    </a:cubicBezTo>
                    <a:close/>
                  </a:path>
                </a:pathLst>
              </a:custGeom>
              <a:solidFill>
                <a:srgbClr val="4429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71" name="Freeform 143">
                <a:extLst>
                  <a:ext uri="{FF2B5EF4-FFF2-40B4-BE49-F238E27FC236}">
                    <a16:creationId xmlns:a16="http://schemas.microsoft.com/office/drawing/2014/main" id="{5BB706F8-8AED-2411-8434-56CE3926F3F8}"/>
                  </a:ext>
                </a:extLst>
              </p:cNvPr>
              <p:cNvSpPr/>
              <p:nvPr/>
            </p:nvSpPr>
            <p:spPr bwMode="auto">
              <a:xfrm>
                <a:off x="4458" y="2267"/>
                <a:ext cx="23" cy="41"/>
              </a:xfrm>
              <a:custGeom>
                <a:avLst/>
                <a:gdLst>
                  <a:gd name="T0" fmla="*/ 4 w 11"/>
                  <a:gd name="T1" fmla="*/ 0 h 19"/>
                  <a:gd name="T2" fmla="*/ 11 w 11"/>
                  <a:gd name="T3" fmla="*/ 3 h 19"/>
                  <a:gd name="T4" fmla="*/ 4 w 11"/>
                  <a:gd name="T5" fmla="*/ 19 h 19"/>
                  <a:gd name="T6" fmla="*/ 4 w 11"/>
                  <a:gd name="T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9">
                    <a:moveTo>
                      <a:pt x="4" y="0"/>
                    </a:moveTo>
                    <a:cubicBezTo>
                      <a:pt x="6" y="1"/>
                      <a:pt x="9" y="2"/>
                      <a:pt x="11" y="3"/>
                    </a:cubicBezTo>
                    <a:cubicBezTo>
                      <a:pt x="9" y="9"/>
                      <a:pt x="7" y="14"/>
                      <a:pt x="4" y="19"/>
                    </a:cubicBezTo>
                    <a:cubicBezTo>
                      <a:pt x="0" y="13"/>
                      <a:pt x="2" y="7"/>
                      <a:pt x="4" y="0"/>
                    </a:cubicBezTo>
                    <a:close/>
                  </a:path>
                </a:pathLst>
              </a:custGeom>
              <a:solidFill>
                <a:srgbClr val="5C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72" name="Freeform 144">
                <a:extLst>
                  <a:ext uri="{FF2B5EF4-FFF2-40B4-BE49-F238E27FC236}">
                    <a16:creationId xmlns:a16="http://schemas.microsoft.com/office/drawing/2014/main" id="{15CA4683-2F50-6E82-D121-B0D0F51F337C}"/>
                  </a:ext>
                </a:extLst>
              </p:cNvPr>
              <p:cNvSpPr/>
              <p:nvPr/>
            </p:nvSpPr>
            <p:spPr bwMode="auto">
              <a:xfrm>
                <a:off x="4458" y="2263"/>
                <a:ext cx="8" cy="56"/>
              </a:xfrm>
              <a:custGeom>
                <a:avLst/>
                <a:gdLst>
                  <a:gd name="T0" fmla="*/ 4 w 4"/>
                  <a:gd name="T1" fmla="*/ 2 h 26"/>
                  <a:gd name="T2" fmla="*/ 4 w 4"/>
                  <a:gd name="T3" fmla="*/ 21 h 26"/>
                  <a:gd name="T4" fmla="*/ 0 w 4"/>
                  <a:gd name="T5" fmla="*/ 26 h 26"/>
                  <a:gd name="T6" fmla="*/ 0 w 4"/>
                  <a:gd name="T7" fmla="*/ 6 h 26"/>
                  <a:gd name="T8" fmla="*/ 0 w 4"/>
                  <a:gd name="T9" fmla="*/ 2 h 26"/>
                  <a:gd name="T10" fmla="*/ 4 w 4"/>
                  <a:gd name="T11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6">
                    <a:moveTo>
                      <a:pt x="4" y="2"/>
                    </a:moveTo>
                    <a:cubicBezTo>
                      <a:pt x="4" y="9"/>
                      <a:pt x="4" y="15"/>
                      <a:pt x="4" y="21"/>
                    </a:cubicBezTo>
                    <a:cubicBezTo>
                      <a:pt x="3" y="23"/>
                      <a:pt x="2" y="24"/>
                      <a:pt x="0" y="26"/>
                    </a:cubicBezTo>
                    <a:cubicBezTo>
                      <a:pt x="0" y="19"/>
                      <a:pt x="0" y="12"/>
                      <a:pt x="0" y="6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3" y="0"/>
                      <a:pt x="4" y="2"/>
                    </a:cubicBezTo>
                    <a:close/>
                  </a:path>
                </a:pathLst>
              </a:custGeom>
              <a:solidFill>
                <a:srgbClr val="8C67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73" name="Freeform 145">
                <a:extLst>
                  <a:ext uri="{FF2B5EF4-FFF2-40B4-BE49-F238E27FC236}">
                    <a16:creationId xmlns:a16="http://schemas.microsoft.com/office/drawing/2014/main" id="{9102A2CE-D75D-29AF-3DCB-9364BE4EF07F}"/>
                  </a:ext>
                </a:extLst>
              </p:cNvPr>
              <p:cNvSpPr/>
              <p:nvPr/>
            </p:nvSpPr>
            <p:spPr bwMode="auto">
              <a:xfrm>
                <a:off x="4426" y="2925"/>
                <a:ext cx="23" cy="34"/>
              </a:xfrm>
              <a:custGeom>
                <a:avLst/>
                <a:gdLst>
                  <a:gd name="T0" fmla="*/ 11 w 11"/>
                  <a:gd name="T1" fmla="*/ 0 h 16"/>
                  <a:gd name="T2" fmla="*/ 3 w 11"/>
                  <a:gd name="T3" fmla="*/ 16 h 16"/>
                  <a:gd name="T4" fmla="*/ 11 w 11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6">
                    <a:moveTo>
                      <a:pt x="11" y="0"/>
                    </a:moveTo>
                    <a:cubicBezTo>
                      <a:pt x="8" y="5"/>
                      <a:pt x="9" y="13"/>
                      <a:pt x="3" y="16"/>
                    </a:cubicBezTo>
                    <a:cubicBezTo>
                      <a:pt x="2" y="9"/>
                      <a:pt x="0" y="1"/>
                      <a:pt x="11" y="0"/>
                    </a:cubicBezTo>
                    <a:close/>
                  </a:path>
                </a:pathLst>
              </a:custGeom>
              <a:solidFill>
                <a:srgbClr val="5F5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74" name="Freeform 146">
                <a:extLst>
                  <a:ext uri="{FF2B5EF4-FFF2-40B4-BE49-F238E27FC236}">
                    <a16:creationId xmlns:a16="http://schemas.microsoft.com/office/drawing/2014/main" id="{1CD19E91-8586-5A2A-DC17-AF6B4180D499}"/>
                  </a:ext>
                </a:extLst>
              </p:cNvPr>
              <p:cNvSpPr/>
              <p:nvPr/>
            </p:nvSpPr>
            <p:spPr bwMode="auto">
              <a:xfrm>
                <a:off x="5207" y="2854"/>
                <a:ext cx="43" cy="43"/>
              </a:xfrm>
              <a:custGeom>
                <a:avLst/>
                <a:gdLst>
                  <a:gd name="T0" fmla="*/ 20 w 20"/>
                  <a:gd name="T1" fmla="*/ 16 h 20"/>
                  <a:gd name="T2" fmla="*/ 13 w 20"/>
                  <a:gd name="T3" fmla="*/ 20 h 20"/>
                  <a:gd name="T4" fmla="*/ 4 w 20"/>
                  <a:gd name="T5" fmla="*/ 6 h 20"/>
                  <a:gd name="T6" fmla="*/ 12 w 20"/>
                  <a:gd name="T7" fmla="*/ 0 h 20"/>
                  <a:gd name="T8" fmla="*/ 20 w 20"/>
                  <a:gd name="T9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20" y="16"/>
                    </a:moveTo>
                    <a:cubicBezTo>
                      <a:pt x="17" y="17"/>
                      <a:pt x="14" y="17"/>
                      <a:pt x="13" y="20"/>
                    </a:cubicBezTo>
                    <a:cubicBezTo>
                      <a:pt x="4" y="19"/>
                      <a:pt x="0" y="15"/>
                      <a:pt x="4" y="6"/>
                    </a:cubicBezTo>
                    <a:cubicBezTo>
                      <a:pt x="5" y="2"/>
                      <a:pt x="7" y="0"/>
                      <a:pt x="12" y="0"/>
                    </a:cubicBezTo>
                    <a:cubicBezTo>
                      <a:pt x="14" y="5"/>
                      <a:pt x="17" y="11"/>
                      <a:pt x="20" y="16"/>
                    </a:cubicBezTo>
                    <a:close/>
                  </a:path>
                </a:pathLst>
              </a:custGeom>
              <a:solidFill>
                <a:srgbClr val="9A97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75" name="Freeform 147">
                <a:extLst>
                  <a:ext uri="{FF2B5EF4-FFF2-40B4-BE49-F238E27FC236}">
                    <a16:creationId xmlns:a16="http://schemas.microsoft.com/office/drawing/2014/main" id="{8029EC3A-7CCD-646E-C26F-D260F88FC612}"/>
                  </a:ext>
                </a:extLst>
              </p:cNvPr>
              <p:cNvSpPr/>
              <p:nvPr/>
            </p:nvSpPr>
            <p:spPr bwMode="auto">
              <a:xfrm>
                <a:off x="5188" y="2814"/>
                <a:ext cx="40" cy="42"/>
              </a:xfrm>
              <a:custGeom>
                <a:avLst/>
                <a:gdLst>
                  <a:gd name="T0" fmla="*/ 1 w 19"/>
                  <a:gd name="T1" fmla="*/ 17 h 20"/>
                  <a:gd name="T2" fmla="*/ 14 w 19"/>
                  <a:gd name="T3" fmla="*/ 0 h 20"/>
                  <a:gd name="T4" fmla="*/ 10 w 19"/>
                  <a:gd name="T5" fmla="*/ 20 h 20"/>
                  <a:gd name="T6" fmla="*/ 1 w 19"/>
                  <a:gd name="T7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0">
                    <a:moveTo>
                      <a:pt x="1" y="17"/>
                    </a:moveTo>
                    <a:cubicBezTo>
                      <a:pt x="0" y="8"/>
                      <a:pt x="6" y="3"/>
                      <a:pt x="14" y="0"/>
                    </a:cubicBezTo>
                    <a:cubicBezTo>
                      <a:pt x="17" y="8"/>
                      <a:pt x="19" y="15"/>
                      <a:pt x="10" y="20"/>
                    </a:cubicBezTo>
                    <a:cubicBezTo>
                      <a:pt x="7" y="20"/>
                      <a:pt x="5" y="15"/>
                      <a:pt x="1" y="17"/>
                    </a:cubicBezTo>
                    <a:close/>
                  </a:path>
                </a:pathLst>
              </a:custGeom>
              <a:solidFill>
                <a:srgbClr val="3A3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76" name="Freeform 148">
                <a:extLst>
                  <a:ext uri="{FF2B5EF4-FFF2-40B4-BE49-F238E27FC236}">
                    <a16:creationId xmlns:a16="http://schemas.microsoft.com/office/drawing/2014/main" id="{D72A420D-ABB5-8F68-3AC9-25D09D363B0D}"/>
                  </a:ext>
                </a:extLst>
              </p:cNvPr>
              <p:cNvSpPr/>
              <p:nvPr/>
            </p:nvSpPr>
            <p:spPr bwMode="auto">
              <a:xfrm>
                <a:off x="5209" y="2811"/>
                <a:ext cx="26" cy="56"/>
              </a:xfrm>
              <a:custGeom>
                <a:avLst/>
                <a:gdLst>
                  <a:gd name="T0" fmla="*/ 0 w 12"/>
                  <a:gd name="T1" fmla="*/ 21 h 26"/>
                  <a:gd name="T2" fmla="*/ 4 w 12"/>
                  <a:gd name="T3" fmla="*/ 1 h 26"/>
                  <a:gd name="T4" fmla="*/ 12 w 12"/>
                  <a:gd name="T5" fmla="*/ 0 h 26"/>
                  <a:gd name="T6" fmla="*/ 11 w 12"/>
                  <a:gd name="T7" fmla="*/ 20 h 26"/>
                  <a:gd name="T8" fmla="*/ 3 w 12"/>
                  <a:gd name="T9" fmla="*/ 26 h 26"/>
                  <a:gd name="T10" fmla="*/ 0 w 12"/>
                  <a:gd name="T11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26">
                    <a:moveTo>
                      <a:pt x="0" y="21"/>
                    </a:moveTo>
                    <a:cubicBezTo>
                      <a:pt x="3" y="15"/>
                      <a:pt x="4" y="8"/>
                      <a:pt x="4" y="1"/>
                    </a:cubicBezTo>
                    <a:cubicBezTo>
                      <a:pt x="7" y="1"/>
                      <a:pt x="9" y="1"/>
                      <a:pt x="12" y="0"/>
                    </a:cubicBezTo>
                    <a:cubicBezTo>
                      <a:pt x="8" y="7"/>
                      <a:pt x="5" y="13"/>
                      <a:pt x="11" y="20"/>
                    </a:cubicBezTo>
                    <a:cubicBezTo>
                      <a:pt x="8" y="22"/>
                      <a:pt x="6" y="24"/>
                      <a:pt x="3" y="26"/>
                    </a:cubicBezTo>
                    <a:cubicBezTo>
                      <a:pt x="2" y="25"/>
                      <a:pt x="1" y="23"/>
                      <a:pt x="0" y="21"/>
                    </a:cubicBezTo>
                    <a:close/>
                  </a:path>
                </a:pathLst>
              </a:custGeom>
              <a:solidFill>
                <a:srgbClr val="4E47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77" name="Freeform 149">
                <a:extLst>
                  <a:ext uri="{FF2B5EF4-FFF2-40B4-BE49-F238E27FC236}">
                    <a16:creationId xmlns:a16="http://schemas.microsoft.com/office/drawing/2014/main" id="{0EF89EDD-D353-1923-C2B0-8F52CC548370}"/>
                  </a:ext>
                </a:extLst>
              </p:cNvPr>
              <p:cNvSpPr/>
              <p:nvPr/>
            </p:nvSpPr>
            <p:spPr bwMode="auto">
              <a:xfrm>
                <a:off x="5149" y="2863"/>
                <a:ext cx="35" cy="36"/>
              </a:xfrm>
              <a:custGeom>
                <a:avLst/>
                <a:gdLst>
                  <a:gd name="T0" fmla="*/ 0 w 16"/>
                  <a:gd name="T1" fmla="*/ 17 h 17"/>
                  <a:gd name="T2" fmla="*/ 16 w 16"/>
                  <a:gd name="T3" fmla="*/ 1 h 17"/>
                  <a:gd name="T4" fmla="*/ 0 w 16"/>
                  <a:gd name="T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7">
                    <a:moveTo>
                      <a:pt x="0" y="17"/>
                    </a:moveTo>
                    <a:cubicBezTo>
                      <a:pt x="1" y="7"/>
                      <a:pt x="5" y="0"/>
                      <a:pt x="16" y="1"/>
                    </a:cubicBezTo>
                    <a:cubicBezTo>
                      <a:pt x="12" y="8"/>
                      <a:pt x="7" y="13"/>
                      <a:pt x="0" y="17"/>
                    </a:cubicBezTo>
                    <a:close/>
                  </a:path>
                </a:pathLst>
              </a:custGeom>
              <a:solidFill>
                <a:srgbClr val="4B45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78" name="Freeform 150">
                <a:extLst>
                  <a:ext uri="{FF2B5EF4-FFF2-40B4-BE49-F238E27FC236}">
                    <a16:creationId xmlns:a16="http://schemas.microsoft.com/office/drawing/2014/main" id="{A856647F-23BB-56B5-AC0A-95DC7715E545}"/>
                  </a:ext>
                </a:extLst>
              </p:cNvPr>
              <p:cNvSpPr/>
              <p:nvPr/>
            </p:nvSpPr>
            <p:spPr bwMode="auto">
              <a:xfrm>
                <a:off x="5295" y="2220"/>
                <a:ext cx="173" cy="271"/>
              </a:xfrm>
              <a:custGeom>
                <a:avLst/>
                <a:gdLst>
                  <a:gd name="T0" fmla="*/ 60 w 81"/>
                  <a:gd name="T1" fmla="*/ 54 h 127"/>
                  <a:gd name="T2" fmla="*/ 60 w 81"/>
                  <a:gd name="T3" fmla="*/ 58 h 127"/>
                  <a:gd name="T4" fmla="*/ 64 w 81"/>
                  <a:gd name="T5" fmla="*/ 74 h 127"/>
                  <a:gd name="T6" fmla="*/ 68 w 81"/>
                  <a:gd name="T7" fmla="*/ 126 h 127"/>
                  <a:gd name="T8" fmla="*/ 63 w 81"/>
                  <a:gd name="T9" fmla="*/ 127 h 127"/>
                  <a:gd name="T10" fmla="*/ 50 w 81"/>
                  <a:gd name="T11" fmla="*/ 107 h 127"/>
                  <a:gd name="T12" fmla="*/ 42 w 81"/>
                  <a:gd name="T13" fmla="*/ 89 h 127"/>
                  <a:gd name="T14" fmla="*/ 37 w 81"/>
                  <a:gd name="T15" fmla="*/ 75 h 127"/>
                  <a:gd name="T16" fmla="*/ 17 w 81"/>
                  <a:gd name="T17" fmla="*/ 51 h 127"/>
                  <a:gd name="T18" fmla="*/ 6 w 81"/>
                  <a:gd name="T19" fmla="*/ 28 h 127"/>
                  <a:gd name="T20" fmla="*/ 4 w 81"/>
                  <a:gd name="T21" fmla="*/ 5 h 127"/>
                  <a:gd name="T22" fmla="*/ 21 w 81"/>
                  <a:gd name="T23" fmla="*/ 12 h 127"/>
                  <a:gd name="T24" fmla="*/ 29 w 81"/>
                  <a:gd name="T25" fmla="*/ 8 h 127"/>
                  <a:gd name="T26" fmla="*/ 41 w 81"/>
                  <a:gd name="T27" fmla="*/ 12 h 127"/>
                  <a:gd name="T28" fmla="*/ 46 w 81"/>
                  <a:gd name="T29" fmla="*/ 24 h 127"/>
                  <a:gd name="T30" fmla="*/ 45 w 81"/>
                  <a:gd name="T31" fmla="*/ 42 h 127"/>
                  <a:gd name="T32" fmla="*/ 59 w 81"/>
                  <a:gd name="T33" fmla="*/ 38 h 127"/>
                  <a:gd name="T34" fmla="*/ 68 w 81"/>
                  <a:gd name="T35" fmla="*/ 38 h 127"/>
                  <a:gd name="T36" fmla="*/ 60 w 81"/>
                  <a:gd name="T37" fmla="*/ 54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1" h="127">
                    <a:moveTo>
                      <a:pt x="60" y="54"/>
                    </a:moveTo>
                    <a:cubicBezTo>
                      <a:pt x="60" y="55"/>
                      <a:pt x="60" y="57"/>
                      <a:pt x="60" y="58"/>
                    </a:cubicBezTo>
                    <a:cubicBezTo>
                      <a:pt x="59" y="64"/>
                      <a:pt x="60" y="69"/>
                      <a:pt x="64" y="74"/>
                    </a:cubicBezTo>
                    <a:cubicBezTo>
                      <a:pt x="68" y="91"/>
                      <a:pt x="71" y="108"/>
                      <a:pt x="68" y="126"/>
                    </a:cubicBezTo>
                    <a:cubicBezTo>
                      <a:pt x="67" y="127"/>
                      <a:pt x="65" y="127"/>
                      <a:pt x="63" y="127"/>
                    </a:cubicBezTo>
                    <a:cubicBezTo>
                      <a:pt x="56" y="122"/>
                      <a:pt x="55" y="113"/>
                      <a:pt x="50" y="107"/>
                    </a:cubicBezTo>
                    <a:cubicBezTo>
                      <a:pt x="44" y="102"/>
                      <a:pt x="52" y="92"/>
                      <a:pt x="42" y="89"/>
                    </a:cubicBezTo>
                    <a:cubicBezTo>
                      <a:pt x="39" y="85"/>
                      <a:pt x="39" y="79"/>
                      <a:pt x="37" y="75"/>
                    </a:cubicBezTo>
                    <a:cubicBezTo>
                      <a:pt x="34" y="64"/>
                      <a:pt x="26" y="58"/>
                      <a:pt x="17" y="51"/>
                    </a:cubicBezTo>
                    <a:cubicBezTo>
                      <a:pt x="12" y="44"/>
                      <a:pt x="10" y="36"/>
                      <a:pt x="6" y="28"/>
                    </a:cubicBezTo>
                    <a:cubicBezTo>
                      <a:pt x="7" y="20"/>
                      <a:pt x="0" y="13"/>
                      <a:pt x="4" y="5"/>
                    </a:cubicBezTo>
                    <a:cubicBezTo>
                      <a:pt x="13" y="0"/>
                      <a:pt x="15" y="10"/>
                      <a:pt x="21" y="12"/>
                    </a:cubicBezTo>
                    <a:cubicBezTo>
                      <a:pt x="24" y="12"/>
                      <a:pt x="26" y="9"/>
                      <a:pt x="29" y="8"/>
                    </a:cubicBezTo>
                    <a:cubicBezTo>
                      <a:pt x="34" y="8"/>
                      <a:pt x="38" y="10"/>
                      <a:pt x="41" y="12"/>
                    </a:cubicBezTo>
                    <a:cubicBezTo>
                      <a:pt x="45" y="16"/>
                      <a:pt x="47" y="19"/>
                      <a:pt x="46" y="24"/>
                    </a:cubicBezTo>
                    <a:cubicBezTo>
                      <a:pt x="39" y="30"/>
                      <a:pt x="44" y="36"/>
                      <a:pt x="45" y="42"/>
                    </a:cubicBezTo>
                    <a:cubicBezTo>
                      <a:pt x="52" y="48"/>
                      <a:pt x="55" y="41"/>
                      <a:pt x="59" y="38"/>
                    </a:cubicBezTo>
                    <a:cubicBezTo>
                      <a:pt x="63" y="25"/>
                      <a:pt x="65" y="39"/>
                      <a:pt x="68" y="38"/>
                    </a:cubicBezTo>
                    <a:cubicBezTo>
                      <a:pt x="81" y="51"/>
                      <a:pt x="64" y="49"/>
                      <a:pt x="60" y="54"/>
                    </a:cubicBezTo>
                    <a:close/>
                  </a:path>
                </a:pathLst>
              </a:custGeom>
              <a:solidFill>
                <a:srgbClr val="8D5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79" name="Freeform 151">
                <a:extLst>
                  <a:ext uri="{FF2B5EF4-FFF2-40B4-BE49-F238E27FC236}">
                    <a16:creationId xmlns:a16="http://schemas.microsoft.com/office/drawing/2014/main" id="{F670ADC4-ABFD-AD34-7FD7-7D1D6DB461F7}"/>
                  </a:ext>
                </a:extLst>
              </p:cNvPr>
              <p:cNvSpPr/>
              <p:nvPr/>
            </p:nvSpPr>
            <p:spPr bwMode="auto">
              <a:xfrm>
                <a:off x="5352" y="2212"/>
                <a:ext cx="71" cy="102"/>
              </a:xfrm>
              <a:custGeom>
                <a:avLst/>
                <a:gdLst>
                  <a:gd name="T0" fmla="*/ 17 w 33"/>
                  <a:gd name="T1" fmla="*/ 30 h 48"/>
                  <a:gd name="T2" fmla="*/ 13 w 33"/>
                  <a:gd name="T3" fmla="*/ 18 h 48"/>
                  <a:gd name="T4" fmla="*/ 11 w 33"/>
                  <a:gd name="T5" fmla="*/ 0 h 48"/>
                  <a:gd name="T6" fmla="*/ 21 w 33"/>
                  <a:gd name="T7" fmla="*/ 14 h 48"/>
                  <a:gd name="T8" fmla="*/ 29 w 33"/>
                  <a:gd name="T9" fmla="*/ 42 h 48"/>
                  <a:gd name="T10" fmla="*/ 20 w 33"/>
                  <a:gd name="T11" fmla="*/ 46 h 48"/>
                  <a:gd name="T12" fmla="*/ 17 w 33"/>
                  <a:gd name="T13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48">
                    <a:moveTo>
                      <a:pt x="17" y="30"/>
                    </a:moveTo>
                    <a:cubicBezTo>
                      <a:pt x="16" y="26"/>
                      <a:pt x="14" y="22"/>
                      <a:pt x="13" y="18"/>
                    </a:cubicBezTo>
                    <a:cubicBezTo>
                      <a:pt x="0" y="7"/>
                      <a:pt x="0" y="6"/>
                      <a:pt x="11" y="0"/>
                    </a:cubicBezTo>
                    <a:cubicBezTo>
                      <a:pt x="17" y="2"/>
                      <a:pt x="17" y="10"/>
                      <a:pt x="21" y="14"/>
                    </a:cubicBezTo>
                    <a:cubicBezTo>
                      <a:pt x="33" y="20"/>
                      <a:pt x="25" y="33"/>
                      <a:pt x="29" y="42"/>
                    </a:cubicBezTo>
                    <a:cubicBezTo>
                      <a:pt x="27" y="46"/>
                      <a:pt x="25" y="48"/>
                      <a:pt x="20" y="46"/>
                    </a:cubicBezTo>
                    <a:cubicBezTo>
                      <a:pt x="16" y="41"/>
                      <a:pt x="16" y="36"/>
                      <a:pt x="17" y="30"/>
                    </a:cubicBezTo>
                    <a:close/>
                  </a:path>
                </a:pathLst>
              </a:custGeom>
              <a:solidFill>
                <a:srgbClr val="4529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80" name="Freeform 152">
                <a:extLst>
                  <a:ext uri="{FF2B5EF4-FFF2-40B4-BE49-F238E27FC236}">
                    <a16:creationId xmlns:a16="http://schemas.microsoft.com/office/drawing/2014/main" id="{869DBC3B-FC5B-D9AE-385C-9E3BCC3FCFC4}"/>
                  </a:ext>
                </a:extLst>
              </p:cNvPr>
              <p:cNvSpPr/>
              <p:nvPr/>
            </p:nvSpPr>
            <p:spPr bwMode="auto">
              <a:xfrm>
                <a:off x="5423" y="2301"/>
                <a:ext cx="79" cy="75"/>
              </a:xfrm>
              <a:custGeom>
                <a:avLst/>
                <a:gdLst>
                  <a:gd name="T0" fmla="*/ 0 w 37"/>
                  <a:gd name="T1" fmla="*/ 16 h 35"/>
                  <a:gd name="T2" fmla="*/ 8 w 37"/>
                  <a:gd name="T3" fmla="*/ 0 h 35"/>
                  <a:gd name="T4" fmla="*/ 28 w 37"/>
                  <a:gd name="T5" fmla="*/ 35 h 35"/>
                  <a:gd name="T6" fmla="*/ 16 w 37"/>
                  <a:gd name="T7" fmla="*/ 20 h 35"/>
                  <a:gd name="T8" fmla="*/ 0 w 37"/>
                  <a:gd name="T9" fmla="*/ 1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0" y="16"/>
                    </a:moveTo>
                    <a:cubicBezTo>
                      <a:pt x="2" y="10"/>
                      <a:pt x="15" y="10"/>
                      <a:pt x="8" y="0"/>
                    </a:cubicBezTo>
                    <a:cubicBezTo>
                      <a:pt x="23" y="7"/>
                      <a:pt x="37" y="15"/>
                      <a:pt x="28" y="35"/>
                    </a:cubicBezTo>
                    <a:cubicBezTo>
                      <a:pt x="20" y="33"/>
                      <a:pt x="23" y="23"/>
                      <a:pt x="16" y="20"/>
                    </a:cubicBezTo>
                    <a:cubicBezTo>
                      <a:pt x="11" y="19"/>
                      <a:pt x="5" y="17"/>
                      <a:pt x="0" y="16"/>
                    </a:cubicBezTo>
                    <a:close/>
                  </a:path>
                </a:pathLst>
              </a:custGeom>
              <a:solidFill>
                <a:srgbClr val="7251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81" name="Freeform 153">
                <a:extLst>
                  <a:ext uri="{FF2B5EF4-FFF2-40B4-BE49-F238E27FC236}">
                    <a16:creationId xmlns:a16="http://schemas.microsoft.com/office/drawing/2014/main" id="{169C9682-30B2-FF06-2669-75C05061709C}"/>
                  </a:ext>
                </a:extLst>
              </p:cNvPr>
              <p:cNvSpPr/>
              <p:nvPr/>
            </p:nvSpPr>
            <p:spPr bwMode="auto">
              <a:xfrm>
                <a:off x="5380" y="2301"/>
                <a:ext cx="41" cy="35"/>
              </a:xfrm>
              <a:custGeom>
                <a:avLst/>
                <a:gdLst>
                  <a:gd name="T0" fmla="*/ 8 w 19"/>
                  <a:gd name="T1" fmla="*/ 4 h 16"/>
                  <a:gd name="T2" fmla="*/ 16 w 19"/>
                  <a:gd name="T3" fmla="*/ 0 h 16"/>
                  <a:gd name="T4" fmla="*/ 19 w 19"/>
                  <a:gd name="T5" fmla="*/ 0 h 16"/>
                  <a:gd name="T6" fmla="*/ 0 w 19"/>
                  <a:gd name="T7" fmla="*/ 7 h 16"/>
                  <a:gd name="T8" fmla="*/ 8 w 19"/>
                  <a:gd name="T9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6">
                    <a:moveTo>
                      <a:pt x="8" y="4"/>
                    </a:moveTo>
                    <a:cubicBezTo>
                      <a:pt x="10" y="2"/>
                      <a:pt x="13" y="1"/>
                      <a:pt x="16" y="0"/>
                    </a:cubicBezTo>
                    <a:cubicBezTo>
                      <a:pt x="17" y="0"/>
                      <a:pt x="18" y="0"/>
                      <a:pt x="19" y="0"/>
                    </a:cubicBezTo>
                    <a:cubicBezTo>
                      <a:pt x="13" y="15"/>
                      <a:pt x="10" y="16"/>
                      <a:pt x="0" y="7"/>
                    </a:cubicBezTo>
                    <a:cubicBezTo>
                      <a:pt x="2" y="5"/>
                      <a:pt x="3" y="1"/>
                      <a:pt x="8" y="4"/>
                    </a:cubicBezTo>
                    <a:close/>
                  </a:path>
                </a:pathLst>
              </a:custGeom>
              <a:solidFill>
                <a:srgbClr val="5F3B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82" name="Freeform 154">
                <a:extLst>
                  <a:ext uri="{FF2B5EF4-FFF2-40B4-BE49-F238E27FC236}">
                    <a16:creationId xmlns:a16="http://schemas.microsoft.com/office/drawing/2014/main" id="{F9F52292-7844-73BF-14EE-2855F5A46569}"/>
                  </a:ext>
                </a:extLst>
              </p:cNvPr>
              <p:cNvSpPr/>
              <p:nvPr/>
            </p:nvSpPr>
            <p:spPr bwMode="auto">
              <a:xfrm>
                <a:off x="5453" y="2327"/>
                <a:ext cx="29" cy="60"/>
              </a:xfrm>
              <a:custGeom>
                <a:avLst/>
                <a:gdLst>
                  <a:gd name="T0" fmla="*/ 2 w 14"/>
                  <a:gd name="T1" fmla="*/ 8 h 28"/>
                  <a:gd name="T2" fmla="*/ 0 w 14"/>
                  <a:gd name="T3" fmla="*/ 4 h 28"/>
                  <a:gd name="T4" fmla="*/ 4 w 14"/>
                  <a:gd name="T5" fmla="*/ 2 h 28"/>
                  <a:gd name="T6" fmla="*/ 14 w 14"/>
                  <a:gd name="T7" fmla="*/ 23 h 28"/>
                  <a:gd name="T8" fmla="*/ 14 w 14"/>
                  <a:gd name="T9" fmla="*/ 28 h 28"/>
                  <a:gd name="T10" fmla="*/ 10 w 14"/>
                  <a:gd name="T11" fmla="*/ 28 h 28"/>
                  <a:gd name="T12" fmla="*/ 2 w 14"/>
                  <a:gd name="T13" fmla="*/ 11 h 28"/>
                  <a:gd name="T14" fmla="*/ 2 w 14"/>
                  <a:gd name="T15" fmla="*/ 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28">
                    <a:moveTo>
                      <a:pt x="2" y="8"/>
                    </a:moveTo>
                    <a:cubicBezTo>
                      <a:pt x="1" y="7"/>
                      <a:pt x="1" y="5"/>
                      <a:pt x="0" y="4"/>
                    </a:cubicBezTo>
                    <a:cubicBezTo>
                      <a:pt x="0" y="0"/>
                      <a:pt x="3" y="0"/>
                      <a:pt x="4" y="2"/>
                    </a:cubicBezTo>
                    <a:cubicBezTo>
                      <a:pt x="8" y="9"/>
                      <a:pt x="11" y="16"/>
                      <a:pt x="14" y="23"/>
                    </a:cubicBezTo>
                    <a:cubicBezTo>
                      <a:pt x="14" y="25"/>
                      <a:pt x="14" y="26"/>
                      <a:pt x="14" y="28"/>
                    </a:cubicBezTo>
                    <a:cubicBezTo>
                      <a:pt x="13" y="28"/>
                      <a:pt x="11" y="28"/>
                      <a:pt x="10" y="28"/>
                    </a:cubicBezTo>
                    <a:cubicBezTo>
                      <a:pt x="4" y="24"/>
                      <a:pt x="5" y="16"/>
                      <a:pt x="2" y="11"/>
                    </a:cubicBezTo>
                    <a:cubicBezTo>
                      <a:pt x="2" y="10"/>
                      <a:pt x="2" y="9"/>
                      <a:pt x="2" y="8"/>
                    </a:cubicBezTo>
                    <a:close/>
                  </a:path>
                </a:pathLst>
              </a:custGeom>
              <a:solidFill>
                <a:srgbClr val="3C22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83" name="Freeform 155">
                <a:extLst>
                  <a:ext uri="{FF2B5EF4-FFF2-40B4-BE49-F238E27FC236}">
                    <a16:creationId xmlns:a16="http://schemas.microsoft.com/office/drawing/2014/main" id="{DA7EEABE-EC8F-01BC-FC97-188110FD991A}"/>
                  </a:ext>
                </a:extLst>
              </p:cNvPr>
              <p:cNvSpPr/>
              <p:nvPr/>
            </p:nvSpPr>
            <p:spPr bwMode="auto">
              <a:xfrm>
                <a:off x="5376" y="2205"/>
                <a:ext cx="21" cy="37"/>
              </a:xfrm>
              <a:custGeom>
                <a:avLst/>
                <a:gdLst>
                  <a:gd name="T0" fmla="*/ 10 w 10"/>
                  <a:gd name="T1" fmla="*/ 17 h 17"/>
                  <a:gd name="T2" fmla="*/ 2 w 10"/>
                  <a:gd name="T3" fmla="*/ 6 h 17"/>
                  <a:gd name="T4" fmla="*/ 2 w 10"/>
                  <a:gd name="T5" fmla="*/ 0 h 17"/>
                  <a:gd name="T6" fmla="*/ 9 w 10"/>
                  <a:gd name="T7" fmla="*/ 5 h 17"/>
                  <a:gd name="T8" fmla="*/ 10 w 10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7">
                    <a:moveTo>
                      <a:pt x="10" y="17"/>
                    </a:moveTo>
                    <a:cubicBezTo>
                      <a:pt x="5" y="15"/>
                      <a:pt x="2" y="11"/>
                      <a:pt x="2" y="6"/>
                    </a:cubicBezTo>
                    <a:cubicBezTo>
                      <a:pt x="0" y="4"/>
                      <a:pt x="0" y="2"/>
                      <a:pt x="2" y="0"/>
                    </a:cubicBezTo>
                    <a:cubicBezTo>
                      <a:pt x="4" y="2"/>
                      <a:pt x="7" y="4"/>
                      <a:pt x="9" y="5"/>
                    </a:cubicBezTo>
                    <a:cubicBezTo>
                      <a:pt x="10" y="9"/>
                      <a:pt x="10" y="13"/>
                      <a:pt x="10" y="17"/>
                    </a:cubicBezTo>
                    <a:close/>
                  </a:path>
                </a:pathLst>
              </a:custGeom>
              <a:solidFill>
                <a:srgbClr val="7053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84" name="Freeform 156">
                <a:extLst>
                  <a:ext uri="{FF2B5EF4-FFF2-40B4-BE49-F238E27FC236}">
                    <a16:creationId xmlns:a16="http://schemas.microsoft.com/office/drawing/2014/main" id="{640AFD40-E8E0-26EE-2C44-BBC6AACE8892}"/>
                  </a:ext>
                </a:extLst>
              </p:cNvPr>
              <p:cNvSpPr/>
              <p:nvPr/>
            </p:nvSpPr>
            <p:spPr bwMode="auto">
              <a:xfrm>
                <a:off x="5386" y="2344"/>
                <a:ext cx="58" cy="34"/>
              </a:xfrm>
              <a:custGeom>
                <a:avLst/>
                <a:gdLst>
                  <a:gd name="T0" fmla="*/ 21 w 27"/>
                  <a:gd name="T1" fmla="*/ 16 h 16"/>
                  <a:gd name="T2" fmla="*/ 17 w 27"/>
                  <a:gd name="T3" fmla="*/ 0 h 16"/>
                  <a:gd name="T4" fmla="*/ 21 w 27"/>
                  <a:gd name="T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16">
                    <a:moveTo>
                      <a:pt x="21" y="16"/>
                    </a:moveTo>
                    <a:cubicBezTo>
                      <a:pt x="19" y="11"/>
                      <a:pt x="0" y="9"/>
                      <a:pt x="17" y="0"/>
                    </a:cubicBezTo>
                    <a:cubicBezTo>
                      <a:pt x="27" y="3"/>
                      <a:pt x="20" y="10"/>
                      <a:pt x="21" y="16"/>
                    </a:cubicBezTo>
                    <a:close/>
                  </a:path>
                </a:pathLst>
              </a:custGeom>
              <a:solidFill>
                <a:srgbClr val="482C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85" name="Freeform 157">
                <a:extLst>
                  <a:ext uri="{FF2B5EF4-FFF2-40B4-BE49-F238E27FC236}">
                    <a16:creationId xmlns:a16="http://schemas.microsoft.com/office/drawing/2014/main" id="{C86811B5-683B-7E1A-090A-7C2B3CE91006}"/>
                  </a:ext>
                </a:extLst>
              </p:cNvPr>
              <p:cNvSpPr/>
              <p:nvPr/>
            </p:nvSpPr>
            <p:spPr bwMode="auto">
              <a:xfrm>
                <a:off x="5455" y="2351"/>
                <a:ext cx="23" cy="64"/>
              </a:xfrm>
              <a:custGeom>
                <a:avLst/>
                <a:gdLst>
                  <a:gd name="T0" fmla="*/ 1 w 11"/>
                  <a:gd name="T1" fmla="*/ 0 h 30"/>
                  <a:gd name="T2" fmla="*/ 9 w 11"/>
                  <a:gd name="T3" fmla="*/ 17 h 30"/>
                  <a:gd name="T4" fmla="*/ 6 w 11"/>
                  <a:gd name="T5" fmla="*/ 30 h 30"/>
                  <a:gd name="T6" fmla="*/ 1 w 11"/>
                  <a:gd name="T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30">
                    <a:moveTo>
                      <a:pt x="1" y="0"/>
                    </a:moveTo>
                    <a:cubicBezTo>
                      <a:pt x="6" y="4"/>
                      <a:pt x="8" y="10"/>
                      <a:pt x="9" y="17"/>
                    </a:cubicBezTo>
                    <a:cubicBezTo>
                      <a:pt x="8" y="21"/>
                      <a:pt x="11" y="26"/>
                      <a:pt x="6" y="30"/>
                    </a:cubicBezTo>
                    <a:cubicBezTo>
                      <a:pt x="4" y="20"/>
                      <a:pt x="0" y="10"/>
                      <a:pt x="1" y="0"/>
                    </a:cubicBezTo>
                    <a:close/>
                  </a:path>
                </a:pathLst>
              </a:custGeom>
              <a:solidFill>
                <a:srgbClr val="7A5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86" name="Freeform 158">
                <a:extLst>
                  <a:ext uri="{FF2B5EF4-FFF2-40B4-BE49-F238E27FC236}">
                    <a16:creationId xmlns:a16="http://schemas.microsoft.com/office/drawing/2014/main" id="{FA69D69F-8C41-97D6-A6B7-99AABB4849ED}"/>
                  </a:ext>
                </a:extLst>
              </p:cNvPr>
              <p:cNvSpPr/>
              <p:nvPr/>
            </p:nvSpPr>
            <p:spPr bwMode="auto">
              <a:xfrm>
                <a:off x="5425" y="2489"/>
                <a:ext cx="15" cy="47"/>
              </a:xfrm>
              <a:custGeom>
                <a:avLst/>
                <a:gdLst>
                  <a:gd name="T0" fmla="*/ 3 w 7"/>
                  <a:gd name="T1" fmla="*/ 0 h 22"/>
                  <a:gd name="T2" fmla="*/ 7 w 7"/>
                  <a:gd name="T3" fmla="*/ 0 h 22"/>
                  <a:gd name="T4" fmla="*/ 6 w 7"/>
                  <a:gd name="T5" fmla="*/ 22 h 22"/>
                  <a:gd name="T6" fmla="*/ 2 w 7"/>
                  <a:gd name="T7" fmla="*/ 4 h 22"/>
                  <a:gd name="T8" fmla="*/ 3 w 7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2">
                    <a:moveTo>
                      <a:pt x="3" y="0"/>
                    </a:moveTo>
                    <a:cubicBezTo>
                      <a:pt x="4" y="0"/>
                      <a:pt x="6" y="0"/>
                      <a:pt x="7" y="0"/>
                    </a:cubicBezTo>
                    <a:cubicBezTo>
                      <a:pt x="7" y="7"/>
                      <a:pt x="7" y="15"/>
                      <a:pt x="6" y="22"/>
                    </a:cubicBezTo>
                    <a:cubicBezTo>
                      <a:pt x="0" y="17"/>
                      <a:pt x="4" y="10"/>
                      <a:pt x="2" y="4"/>
                    </a:cubicBezTo>
                    <a:cubicBezTo>
                      <a:pt x="1" y="2"/>
                      <a:pt x="2" y="1"/>
                      <a:pt x="3" y="0"/>
                    </a:cubicBezTo>
                    <a:close/>
                  </a:path>
                </a:pathLst>
              </a:custGeom>
              <a:solidFill>
                <a:srgbClr val="7F60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87" name="Freeform 159">
                <a:extLst>
                  <a:ext uri="{FF2B5EF4-FFF2-40B4-BE49-F238E27FC236}">
                    <a16:creationId xmlns:a16="http://schemas.microsoft.com/office/drawing/2014/main" id="{8F04FF3A-CA98-B2EB-8CFE-BCE0B64F725E}"/>
                  </a:ext>
                </a:extLst>
              </p:cNvPr>
              <p:cNvSpPr/>
              <p:nvPr/>
            </p:nvSpPr>
            <p:spPr bwMode="auto">
              <a:xfrm>
                <a:off x="4535" y="1962"/>
                <a:ext cx="66" cy="88"/>
              </a:xfrm>
              <a:custGeom>
                <a:avLst/>
                <a:gdLst>
                  <a:gd name="T0" fmla="*/ 0 w 31"/>
                  <a:gd name="T1" fmla="*/ 39 h 41"/>
                  <a:gd name="T2" fmla="*/ 16 w 31"/>
                  <a:gd name="T3" fmla="*/ 7 h 41"/>
                  <a:gd name="T4" fmla="*/ 24 w 31"/>
                  <a:gd name="T5" fmla="*/ 0 h 41"/>
                  <a:gd name="T6" fmla="*/ 31 w 31"/>
                  <a:gd name="T7" fmla="*/ 3 h 41"/>
                  <a:gd name="T8" fmla="*/ 16 w 31"/>
                  <a:gd name="T9" fmla="*/ 23 h 41"/>
                  <a:gd name="T10" fmla="*/ 0 w 31"/>
                  <a:gd name="T11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41">
                    <a:moveTo>
                      <a:pt x="0" y="39"/>
                    </a:moveTo>
                    <a:cubicBezTo>
                      <a:pt x="1" y="26"/>
                      <a:pt x="12" y="18"/>
                      <a:pt x="16" y="7"/>
                    </a:cubicBezTo>
                    <a:cubicBezTo>
                      <a:pt x="18" y="3"/>
                      <a:pt x="20" y="1"/>
                      <a:pt x="24" y="0"/>
                    </a:cubicBezTo>
                    <a:cubicBezTo>
                      <a:pt x="27" y="0"/>
                      <a:pt x="29" y="0"/>
                      <a:pt x="31" y="3"/>
                    </a:cubicBezTo>
                    <a:cubicBezTo>
                      <a:pt x="26" y="9"/>
                      <a:pt x="21" y="16"/>
                      <a:pt x="16" y="23"/>
                    </a:cubicBezTo>
                    <a:cubicBezTo>
                      <a:pt x="13" y="31"/>
                      <a:pt x="12" y="41"/>
                      <a:pt x="0" y="39"/>
                    </a:cubicBezTo>
                    <a:close/>
                  </a:path>
                </a:pathLst>
              </a:custGeom>
              <a:solidFill>
                <a:srgbClr val="7D5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88" name="Freeform 160">
                <a:extLst>
                  <a:ext uri="{FF2B5EF4-FFF2-40B4-BE49-F238E27FC236}">
                    <a16:creationId xmlns:a16="http://schemas.microsoft.com/office/drawing/2014/main" id="{9EC4FC98-1769-5A3B-F6EA-253C3962A3DE}"/>
                  </a:ext>
                </a:extLst>
              </p:cNvPr>
              <p:cNvSpPr/>
              <p:nvPr/>
            </p:nvSpPr>
            <p:spPr bwMode="auto">
              <a:xfrm>
                <a:off x="4526" y="2011"/>
                <a:ext cx="66" cy="47"/>
              </a:xfrm>
              <a:custGeom>
                <a:avLst/>
                <a:gdLst>
                  <a:gd name="T0" fmla="*/ 4 w 31"/>
                  <a:gd name="T1" fmla="*/ 16 h 22"/>
                  <a:gd name="T2" fmla="*/ 20 w 31"/>
                  <a:gd name="T3" fmla="*/ 0 h 22"/>
                  <a:gd name="T4" fmla="*/ 31 w 31"/>
                  <a:gd name="T5" fmla="*/ 8 h 22"/>
                  <a:gd name="T6" fmla="*/ 31 w 31"/>
                  <a:gd name="T7" fmla="*/ 14 h 22"/>
                  <a:gd name="T8" fmla="*/ 29 w 31"/>
                  <a:gd name="T9" fmla="*/ 17 h 22"/>
                  <a:gd name="T10" fmla="*/ 22 w 31"/>
                  <a:gd name="T11" fmla="*/ 16 h 22"/>
                  <a:gd name="T12" fmla="*/ 9 w 31"/>
                  <a:gd name="T13" fmla="*/ 20 h 22"/>
                  <a:gd name="T14" fmla="*/ 0 w 31"/>
                  <a:gd name="T15" fmla="*/ 16 h 22"/>
                  <a:gd name="T16" fmla="*/ 4 w 31"/>
                  <a:gd name="T1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2">
                    <a:moveTo>
                      <a:pt x="4" y="16"/>
                    </a:moveTo>
                    <a:cubicBezTo>
                      <a:pt x="12" y="13"/>
                      <a:pt x="14" y="4"/>
                      <a:pt x="20" y="0"/>
                    </a:cubicBezTo>
                    <a:cubicBezTo>
                      <a:pt x="24" y="2"/>
                      <a:pt x="28" y="5"/>
                      <a:pt x="31" y="8"/>
                    </a:cubicBezTo>
                    <a:cubicBezTo>
                      <a:pt x="31" y="10"/>
                      <a:pt x="31" y="12"/>
                      <a:pt x="31" y="14"/>
                    </a:cubicBezTo>
                    <a:cubicBezTo>
                      <a:pt x="31" y="16"/>
                      <a:pt x="30" y="17"/>
                      <a:pt x="29" y="17"/>
                    </a:cubicBezTo>
                    <a:cubicBezTo>
                      <a:pt x="26" y="17"/>
                      <a:pt x="24" y="16"/>
                      <a:pt x="22" y="16"/>
                    </a:cubicBezTo>
                    <a:cubicBezTo>
                      <a:pt x="17" y="17"/>
                      <a:pt x="14" y="22"/>
                      <a:pt x="9" y="20"/>
                    </a:cubicBezTo>
                    <a:cubicBezTo>
                      <a:pt x="5" y="20"/>
                      <a:pt x="2" y="19"/>
                      <a:pt x="0" y="16"/>
                    </a:cubicBezTo>
                    <a:cubicBezTo>
                      <a:pt x="1" y="16"/>
                      <a:pt x="3" y="16"/>
                      <a:pt x="4" y="16"/>
                    </a:cubicBezTo>
                    <a:close/>
                  </a:path>
                </a:pathLst>
              </a:custGeom>
              <a:solidFill>
                <a:srgbClr val="513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89" name="Freeform 161">
                <a:extLst>
                  <a:ext uri="{FF2B5EF4-FFF2-40B4-BE49-F238E27FC236}">
                    <a16:creationId xmlns:a16="http://schemas.microsoft.com/office/drawing/2014/main" id="{F530B287-160A-3833-D663-22D776C5C763}"/>
                  </a:ext>
                </a:extLst>
              </p:cNvPr>
              <p:cNvSpPr/>
              <p:nvPr/>
            </p:nvSpPr>
            <p:spPr bwMode="auto">
              <a:xfrm>
                <a:off x="4558" y="1943"/>
                <a:ext cx="49" cy="34"/>
              </a:xfrm>
              <a:custGeom>
                <a:avLst/>
                <a:gdLst>
                  <a:gd name="T0" fmla="*/ 13 w 23"/>
                  <a:gd name="T1" fmla="*/ 12 h 16"/>
                  <a:gd name="T2" fmla="*/ 5 w 23"/>
                  <a:gd name="T3" fmla="*/ 16 h 16"/>
                  <a:gd name="T4" fmla="*/ 5 w 23"/>
                  <a:gd name="T5" fmla="*/ 8 h 16"/>
                  <a:gd name="T6" fmla="*/ 17 w 23"/>
                  <a:gd name="T7" fmla="*/ 0 h 16"/>
                  <a:gd name="T8" fmla="*/ 21 w 23"/>
                  <a:gd name="T9" fmla="*/ 0 h 16"/>
                  <a:gd name="T10" fmla="*/ 13 w 23"/>
                  <a:gd name="T11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16">
                    <a:moveTo>
                      <a:pt x="13" y="12"/>
                    </a:moveTo>
                    <a:cubicBezTo>
                      <a:pt x="10" y="13"/>
                      <a:pt x="8" y="15"/>
                      <a:pt x="5" y="16"/>
                    </a:cubicBezTo>
                    <a:cubicBezTo>
                      <a:pt x="0" y="13"/>
                      <a:pt x="4" y="11"/>
                      <a:pt x="5" y="8"/>
                    </a:cubicBezTo>
                    <a:cubicBezTo>
                      <a:pt x="9" y="5"/>
                      <a:pt x="13" y="2"/>
                      <a:pt x="17" y="0"/>
                    </a:cubicBezTo>
                    <a:cubicBezTo>
                      <a:pt x="18" y="0"/>
                      <a:pt x="20" y="0"/>
                      <a:pt x="21" y="0"/>
                    </a:cubicBezTo>
                    <a:cubicBezTo>
                      <a:pt x="23" y="7"/>
                      <a:pt x="16" y="8"/>
                      <a:pt x="13" y="12"/>
                    </a:cubicBezTo>
                    <a:close/>
                  </a:path>
                </a:pathLst>
              </a:custGeom>
              <a:solidFill>
                <a:srgbClr val="4A2B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90" name="Freeform 162">
                <a:extLst>
                  <a:ext uri="{FF2B5EF4-FFF2-40B4-BE49-F238E27FC236}">
                    <a16:creationId xmlns:a16="http://schemas.microsoft.com/office/drawing/2014/main" id="{03F952CB-8868-6A0B-FD81-02DB9B130604}"/>
                  </a:ext>
                </a:extLst>
              </p:cNvPr>
              <p:cNvSpPr/>
              <p:nvPr/>
            </p:nvSpPr>
            <p:spPr bwMode="auto">
              <a:xfrm>
                <a:off x="4586" y="1943"/>
                <a:ext cx="47" cy="26"/>
              </a:xfrm>
              <a:custGeom>
                <a:avLst/>
                <a:gdLst>
                  <a:gd name="T0" fmla="*/ 0 w 22"/>
                  <a:gd name="T1" fmla="*/ 12 h 12"/>
                  <a:gd name="T2" fmla="*/ 8 w 22"/>
                  <a:gd name="T3" fmla="*/ 0 h 12"/>
                  <a:gd name="T4" fmla="*/ 7 w 22"/>
                  <a:gd name="T5" fmla="*/ 12 h 12"/>
                  <a:gd name="T6" fmla="*/ 0 w 22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12">
                    <a:moveTo>
                      <a:pt x="0" y="12"/>
                    </a:moveTo>
                    <a:cubicBezTo>
                      <a:pt x="2" y="8"/>
                      <a:pt x="5" y="4"/>
                      <a:pt x="8" y="0"/>
                    </a:cubicBezTo>
                    <a:cubicBezTo>
                      <a:pt x="22" y="5"/>
                      <a:pt x="6" y="8"/>
                      <a:pt x="7" y="12"/>
                    </a:cubicBezTo>
                    <a:cubicBezTo>
                      <a:pt x="5" y="12"/>
                      <a:pt x="2" y="12"/>
                      <a:pt x="0" y="12"/>
                    </a:cubicBezTo>
                    <a:close/>
                  </a:path>
                </a:pathLst>
              </a:custGeom>
              <a:solidFill>
                <a:srgbClr val="8466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91" name="Freeform 163">
                <a:extLst>
                  <a:ext uri="{FF2B5EF4-FFF2-40B4-BE49-F238E27FC236}">
                    <a16:creationId xmlns:a16="http://schemas.microsoft.com/office/drawing/2014/main" id="{0C69BC06-0EF2-9F63-BBEF-628CD5477041}"/>
                  </a:ext>
                </a:extLst>
              </p:cNvPr>
              <p:cNvSpPr/>
              <p:nvPr/>
            </p:nvSpPr>
            <p:spPr bwMode="auto">
              <a:xfrm>
                <a:off x="5226" y="2762"/>
                <a:ext cx="30" cy="41"/>
              </a:xfrm>
              <a:custGeom>
                <a:avLst/>
                <a:gdLst>
                  <a:gd name="T0" fmla="*/ 3 w 14"/>
                  <a:gd name="T1" fmla="*/ 17 h 19"/>
                  <a:gd name="T2" fmla="*/ 11 w 14"/>
                  <a:gd name="T3" fmla="*/ 0 h 19"/>
                  <a:gd name="T4" fmla="*/ 12 w 14"/>
                  <a:gd name="T5" fmla="*/ 16 h 19"/>
                  <a:gd name="T6" fmla="*/ 10 w 14"/>
                  <a:gd name="T7" fmla="*/ 18 h 19"/>
                  <a:gd name="T8" fmla="*/ 3 w 14"/>
                  <a:gd name="T9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9">
                    <a:moveTo>
                      <a:pt x="3" y="17"/>
                    </a:moveTo>
                    <a:cubicBezTo>
                      <a:pt x="0" y="9"/>
                      <a:pt x="8" y="6"/>
                      <a:pt x="11" y="0"/>
                    </a:cubicBezTo>
                    <a:cubicBezTo>
                      <a:pt x="14" y="6"/>
                      <a:pt x="13" y="11"/>
                      <a:pt x="12" y="16"/>
                    </a:cubicBezTo>
                    <a:cubicBezTo>
                      <a:pt x="11" y="16"/>
                      <a:pt x="10" y="17"/>
                      <a:pt x="10" y="18"/>
                    </a:cubicBezTo>
                    <a:cubicBezTo>
                      <a:pt x="7" y="19"/>
                      <a:pt x="5" y="18"/>
                      <a:pt x="3" y="17"/>
                    </a:cubicBezTo>
                    <a:close/>
                  </a:path>
                </a:pathLst>
              </a:custGeom>
              <a:solidFill>
                <a:srgbClr val="585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92" name="Freeform 164">
                <a:extLst>
                  <a:ext uri="{FF2B5EF4-FFF2-40B4-BE49-F238E27FC236}">
                    <a16:creationId xmlns:a16="http://schemas.microsoft.com/office/drawing/2014/main" id="{32CD9A3B-B236-D247-B929-B8298F5B40B2}"/>
                  </a:ext>
                </a:extLst>
              </p:cNvPr>
              <p:cNvSpPr/>
              <p:nvPr/>
            </p:nvSpPr>
            <p:spPr bwMode="auto">
              <a:xfrm>
                <a:off x="5256" y="2801"/>
                <a:ext cx="32" cy="25"/>
              </a:xfrm>
              <a:custGeom>
                <a:avLst/>
                <a:gdLst>
                  <a:gd name="T0" fmla="*/ 15 w 15"/>
                  <a:gd name="T1" fmla="*/ 9 h 12"/>
                  <a:gd name="T2" fmla="*/ 10 w 15"/>
                  <a:gd name="T3" fmla="*/ 10 h 12"/>
                  <a:gd name="T4" fmla="*/ 6 w 15"/>
                  <a:gd name="T5" fmla="*/ 11 h 12"/>
                  <a:gd name="T6" fmla="*/ 1 w 15"/>
                  <a:gd name="T7" fmla="*/ 6 h 12"/>
                  <a:gd name="T8" fmla="*/ 1 w 15"/>
                  <a:gd name="T9" fmla="*/ 1 h 12"/>
                  <a:gd name="T10" fmla="*/ 5 w 15"/>
                  <a:gd name="T11" fmla="*/ 1 h 12"/>
                  <a:gd name="T12" fmla="*/ 15 w 15"/>
                  <a:gd name="T13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12">
                    <a:moveTo>
                      <a:pt x="15" y="9"/>
                    </a:moveTo>
                    <a:cubicBezTo>
                      <a:pt x="13" y="9"/>
                      <a:pt x="12" y="10"/>
                      <a:pt x="10" y="10"/>
                    </a:cubicBezTo>
                    <a:cubicBezTo>
                      <a:pt x="9" y="11"/>
                      <a:pt x="8" y="12"/>
                      <a:pt x="6" y="11"/>
                    </a:cubicBezTo>
                    <a:cubicBezTo>
                      <a:pt x="4" y="10"/>
                      <a:pt x="2" y="8"/>
                      <a:pt x="1" y="6"/>
                    </a:cubicBezTo>
                    <a:cubicBezTo>
                      <a:pt x="0" y="4"/>
                      <a:pt x="0" y="3"/>
                      <a:pt x="1" y="1"/>
                    </a:cubicBezTo>
                    <a:cubicBezTo>
                      <a:pt x="3" y="0"/>
                      <a:pt x="4" y="0"/>
                      <a:pt x="5" y="1"/>
                    </a:cubicBezTo>
                    <a:cubicBezTo>
                      <a:pt x="9" y="3"/>
                      <a:pt x="13" y="5"/>
                      <a:pt x="15" y="9"/>
                    </a:cubicBezTo>
                    <a:close/>
                  </a:path>
                </a:pathLst>
              </a:custGeom>
              <a:solidFill>
                <a:srgbClr val="9F9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93" name="Freeform 165">
                <a:extLst>
                  <a:ext uri="{FF2B5EF4-FFF2-40B4-BE49-F238E27FC236}">
                    <a16:creationId xmlns:a16="http://schemas.microsoft.com/office/drawing/2014/main" id="{68ADEAAD-DFD6-2A34-F654-A45B35EC9A37}"/>
                  </a:ext>
                </a:extLst>
              </p:cNvPr>
              <p:cNvSpPr/>
              <p:nvPr/>
            </p:nvSpPr>
            <p:spPr bwMode="auto">
              <a:xfrm>
                <a:off x="5246" y="2796"/>
                <a:ext cx="17" cy="20"/>
              </a:xfrm>
              <a:custGeom>
                <a:avLst/>
                <a:gdLst>
                  <a:gd name="T0" fmla="*/ 7 w 8"/>
                  <a:gd name="T1" fmla="*/ 3 h 9"/>
                  <a:gd name="T2" fmla="*/ 7 w 8"/>
                  <a:gd name="T3" fmla="*/ 8 h 9"/>
                  <a:gd name="T4" fmla="*/ 5 w 8"/>
                  <a:gd name="T5" fmla="*/ 9 h 9"/>
                  <a:gd name="T6" fmla="*/ 2 w 8"/>
                  <a:gd name="T7" fmla="*/ 8 h 9"/>
                  <a:gd name="T8" fmla="*/ 1 w 8"/>
                  <a:gd name="T9" fmla="*/ 6 h 9"/>
                  <a:gd name="T10" fmla="*/ 3 w 8"/>
                  <a:gd name="T11" fmla="*/ 0 h 9"/>
                  <a:gd name="T12" fmla="*/ 3 w 8"/>
                  <a:gd name="T13" fmla="*/ 0 h 9"/>
                  <a:gd name="T14" fmla="*/ 7 w 8"/>
                  <a:gd name="T15" fmla="*/ 0 h 9"/>
                  <a:gd name="T16" fmla="*/ 8 w 8"/>
                  <a:gd name="T17" fmla="*/ 2 h 9"/>
                  <a:gd name="T18" fmla="*/ 7 w 8"/>
                  <a:gd name="T1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9">
                    <a:moveTo>
                      <a:pt x="7" y="3"/>
                    </a:moveTo>
                    <a:cubicBezTo>
                      <a:pt x="7" y="5"/>
                      <a:pt x="7" y="6"/>
                      <a:pt x="7" y="8"/>
                    </a:cubicBezTo>
                    <a:cubicBezTo>
                      <a:pt x="6" y="8"/>
                      <a:pt x="5" y="9"/>
                      <a:pt x="5" y="9"/>
                    </a:cubicBezTo>
                    <a:cubicBezTo>
                      <a:pt x="4" y="9"/>
                      <a:pt x="3" y="9"/>
                      <a:pt x="2" y="8"/>
                    </a:cubicBezTo>
                    <a:cubicBezTo>
                      <a:pt x="2" y="8"/>
                      <a:pt x="1" y="7"/>
                      <a:pt x="1" y="6"/>
                    </a:cubicBezTo>
                    <a:cubicBezTo>
                      <a:pt x="0" y="4"/>
                      <a:pt x="1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5" y="0"/>
                      <a:pt x="7" y="0"/>
                    </a:cubicBezTo>
                    <a:cubicBezTo>
                      <a:pt x="8" y="0"/>
                      <a:pt x="8" y="1"/>
                      <a:pt x="8" y="2"/>
                    </a:cubicBezTo>
                    <a:cubicBezTo>
                      <a:pt x="8" y="3"/>
                      <a:pt x="8" y="3"/>
                      <a:pt x="7" y="3"/>
                    </a:cubicBezTo>
                    <a:close/>
                  </a:path>
                </a:pathLst>
              </a:custGeom>
              <a:solidFill>
                <a:srgbClr val="322E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94" name="Freeform 166">
                <a:extLst>
                  <a:ext uri="{FF2B5EF4-FFF2-40B4-BE49-F238E27FC236}">
                    <a16:creationId xmlns:a16="http://schemas.microsoft.com/office/drawing/2014/main" id="{156DE4A6-0B70-025A-6F05-1A1C18107D6D}"/>
                  </a:ext>
                </a:extLst>
              </p:cNvPr>
              <p:cNvSpPr/>
              <p:nvPr/>
            </p:nvSpPr>
            <p:spPr bwMode="auto">
              <a:xfrm>
                <a:off x="5260" y="2796"/>
                <a:ext cx="7" cy="7"/>
              </a:xfrm>
              <a:custGeom>
                <a:avLst/>
                <a:gdLst>
                  <a:gd name="T0" fmla="*/ 0 w 3"/>
                  <a:gd name="T1" fmla="*/ 3 h 3"/>
                  <a:gd name="T2" fmla="*/ 0 w 3"/>
                  <a:gd name="T3" fmla="*/ 0 h 3"/>
                  <a:gd name="T4" fmla="*/ 3 w 3"/>
                  <a:gd name="T5" fmla="*/ 3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cubicBezTo>
                      <a:pt x="0" y="2"/>
                      <a:pt x="0" y="1"/>
                      <a:pt x="0" y="0"/>
                    </a:cubicBezTo>
                    <a:cubicBezTo>
                      <a:pt x="1" y="1"/>
                      <a:pt x="2" y="2"/>
                      <a:pt x="3" y="3"/>
                    </a:cubicBezTo>
                    <a:cubicBezTo>
                      <a:pt x="2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C1BD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95" name="Freeform 167">
                <a:extLst>
                  <a:ext uri="{FF2B5EF4-FFF2-40B4-BE49-F238E27FC236}">
                    <a16:creationId xmlns:a16="http://schemas.microsoft.com/office/drawing/2014/main" id="{FD3108DC-B490-68AD-27B4-F7C2F3F1CB10}"/>
                  </a:ext>
                </a:extLst>
              </p:cNvPr>
              <p:cNvSpPr/>
              <p:nvPr/>
            </p:nvSpPr>
            <p:spPr bwMode="auto">
              <a:xfrm>
                <a:off x="5282" y="2122"/>
                <a:ext cx="85" cy="103"/>
              </a:xfrm>
              <a:custGeom>
                <a:avLst/>
                <a:gdLst>
                  <a:gd name="T0" fmla="*/ 33 w 40"/>
                  <a:gd name="T1" fmla="*/ 17 h 48"/>
                  <a:gd name="T2" fmla="*/ 38 w 40"/>
                  <a:gd name="T3" fmla="*/ 36 h 48"/>
                  <a:gd name="T4" fmla="*/ 30 w 40"/>
                  <a:gd name="T5" fmla="*/ 47 h 48"/>
                  <a:gd name="T6" fmla="*/ 12 w 40"/>
                  <a:gd name="T7" fmla="*/ 41 h 48"/>
                  <a:gd name="T8" fmla="*/ 3 w 40"/>
                  <a:gd name="T9" fmla="*/ 7 h 48"/>
                  <a:gd name="T10" fmla="*/ 18 w 40"/>
                  <a:gd name="T11" fmla="*/ 12 h 48"/>
                  <a:gd name="T12" fmla="*/ 33 w 40"/>
                  <a:gd name="T13" fmla="*/ 1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48">
                    <a:moveTo>
                      <a:pt x="33" y="17"/>
                    </a:moveTo>
                    <a:cubicBezTo>
                      <a:pt x="35" y="23"/>
                      <a:pt x="31" y="31"/>
                      <a:pt x="38" y="36"/>
                    </a:cubicBezTo>
                    <a:cubicBezTo>
                      <a:pt x="40" y="43"/>
                      <a:pt x="34" y="45"/>
                      <a:pt x="30" y="47"/>
                    </a:cubicBezTo>
                    <a:cubicBezTo>
                      <a:pt x="23" y="48"/>
                      <a:pt x="17" y="47"/>
                      <a:pt x="12" y="41"/>
                    </a:cubicBezTo>
                    <a:cubicBezTo>
                      <a:pt x="8" y="30"/>
                      <a:pt x="0" y="20"/>
                      <a:pt x="3" y="7"/>
                    </a:cubicBezTo>
                    <a:cubicBezTo>
                      <a:pt x="10" y="2"/>
                      <a:pt x="14" y="7"/>
                      <a:pt x="18" y="12"/>
                    </a:cubicBezTo>
                    <a:cubicBezTo>
                      <a:pt x="28" y="0"/>
                      <a:pt x="28" y="17"/>
                      <a:pt x="33" y="17"/>
                    </a:cubicBezTo>
                    <a:close/>
                  </a:path>
                </a:pathLst>
              </a:custGeom>
              <a:solidFill>
                <a:srgbClr val="905C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96" name="Freeform 168">
                <a:extLst>
                  <a:ext uri="{FF2B5EF4-FFF2-40B4-BE49-F238E27FC236}">
                    <a16:creationId xmlns:a16="http://schemas.microsoft.com/office/drawing/2014/main" id="{182DDEAC-F96D-753C-F809-B0F0463F18E1}"/>
                  </a:ext>
                </a:extLst>
              </p:cNvPr>
              <p:cNvSpPr/>
              <p:nvPr/>
            </p:nvSpPr>
            <p:spPr bwMode="auto">
              <a:xfrm>
                <a:off x="5162" y="1994"/>
                <a:ext cx="154" cy="130"/>
              </a:xfrm>
              <a:custGeom>
                <a:avLst/>
                <a:gdLst>
                  <a:gd name="T0" fmla="*/ 2 w 72"/>
                  <a:gd name="T1" fmla="*/ 4 h 61"/>
                  <a:gd name="T2" fmla="*/ 6 w 72"/>
                  <a:gd name="T3" fmla="*/ 0 h 61"/>
                  <a:gd name="T4" fmla="*/ 67 w 72"/>
                  <a:gd name="T5" fmla="*/ 40 h 61"/>
                  <a:gd name="T6" fmla="*/ 70 w 72"/>
                  <a:gd name="T7" fmla="*/ 60 h 61"/>
                  <a:gd name="T8" fmla="*/ 55 w 72"/>
                  <a:gd name="T9" fmla="*/ 47 h 61"/>
                  <a:gd name="T10" fmla="*/ 41 w 72"/>
                  <a:gd name="T11" fmla="*/ 34 h 61"/>
                  <a:gd name="T12" fmla="*/ 23 w 72"/>
                  <a:gd name="T13" fmla="*/ 24 h 61"/>
                  <a:gd name="T14" fmla="*/ 5 w 72"/>
                  <a:gd name="T15" fmla="*/ 14 h 61"/>
                  <a:gd name="T16" fmla="*/ 2 w 72"/>
                  <a:gd name="T17" fmla="*/ 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61">
                    <a:moveTo>
                      <a:pt x="2" y="4"/>
                    </a:moveTo>
                    <a:cubicBezTo>
                      <a:pt x="3" y="3"/>
                      <a:pt x="4" y="1"/>
                      <a:pt x="6" y="0"/>
                    </a:cubicBezTo>
                    <a:cubicBezTo>
                      <a:pt x="30" y="8"/>
                      <a:pt x="51" y="20"/>
                      <a:pt x="67" y="40"/>
                    </a:cubicBezTo>
                    <a:cubicBezTo>
                      <a:pt x="72" y="46"/>
                      <a:pt x="69" y="53"/>
                      <a:pt x="70" y="60"/>
                    </a:cubicBezTo>
                    <a:cubicBezTo>
                      <a:pt x="60" y="61"/>
                      <a:pt x="59" y="52"/>
                      <a:pt x="55" y="47"/>
                    </a:cubicBezTo>
                    <a:cubicBezTo>
                      <a:pt x="51" y="41"/>
                      <a:pt x="47" y="37"/>
                      <a:pt x="41" y="34"/>
                    </a:cubicBezTo>
                    <a:cubicBezTo>
                      <a:pt x="35" y="30"/>
                      <a:pt x="30" y="26"/>
                      <a:pt x="23" y="24"/>
                    </a:cubicBezTo>
                    <a:cubicBezTo>
                      <a:pt x="16" y="22"/>
                      <a:pt x="10" y="18"/>
                      <a:pt x="5" y="14"/>
                    </a:cubicBezTo>
                    <a:cubicBezTo>
                      <a:pt x="2" y="11"/>
                      <a:pt x="0" y="8"/>
                      <a:pt x="2" y="4"/>
                    </a:cubicBezTo>
                    <a:close/>
                  </a:path>
                </a:pathLst>
              </a:custGeom>
              <a:solidFill>
                <a:srgbClr val="4125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97" name="Freeform 169">
                <a:extLst>
                  <a:ext uri="{FF2B5EF4-FFF2-40B4-BE49-F238E27FC236}">
                    <a16:creationId xmlns:a16="http://schemas.microsoft.com/office/drawing/2014/main" id="{A050920B-6FC9-D912-A113-BC3906141A70}"/>
                  </a:ext>
                </a:extLst>
              </p:cNvPr>
              <p:cNvSpPr/>
              <p:nvPr/>
            </p:nvSpPr>
            <p:spPr bwMode="auto">
              <a:xfrm>
                <a:off x="5167" y="1975"/>
                <a:ext cx="138" cy="105"/>
              </a:xfrm>
              <a:custGeom>
                <a:avLst/>
                <a:gdLst>
                  <a:gd name="T0" fmla="*/ 65 w 65"/>
                  <a:gd name="T1" fmla="*/ 49 h 49"/>
                  <a:gd name="T2" fmla="*/ 4 w 65"/>
                  <a:gd name="T3" fmla="*/ 9 h 49"/>
                  <a:gd name="T4" fmla="*/ 0 w 65"/>
                  <a:gd name="T5" fmla="*/ 4 h 49"/>
                  <a:gd name="T6" fmla="*/ 0 w 65"/>
                  <a:gd name="T7" fmla="*/ 0 h 49"/>
                  <a:gd name="T8" fmla="*/ 40 w 65"/>
                  <a:gd name="T9" fmla="*/ 20 h 49"/>
                  <a:gd name="T10" fmla="*/ 65 w 65"/>
                  <a:gd name="T11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49">
                    <a:moveTo>
                      <a:pt x="65" y="49"/>
                    </a:moveTo>
                    <a:cubicBezTo>
                      <a:pt x="44" y="36"/>
                      <a:pt x="24" y="22"/>
                      <a:pt x="4" y="9"/>
                    </a:cubicBezTo>
                    <a:cubicBezTo>
                      <a:pt x="2" y="7"/>
                      <a:pt x="1" y="6"/>
                      <a:pt x="0" y="4"/>
                    </a:cubicBezTo>
                    <a:cubicBezTo>
                      <a:pt x="0" y="3"/>
                      <a:pt x="0" y="2"/>
                      <a:pt x="0" y="0"/>
                    </a:cubicBezTo>
                    <a:cubicBezTo>
                      <a:pt x="13" y="7"/>
                      <a:pt x="27" y="14"/>
                      <a:pt x="40" y="20"/>
                    </a:cubicBezTo>
                    <a:cubicBezTo>
                      <a:pt x="50" y="28"/>
                      <a:pt x="61" y="36"/>
                      <a:pt x="65" y="49"/>
                    </a:cubicBezTo>
                    <a:close/>
                  </a:path>
                </a:pathLst>
              </a:custGeom>
              <a:solidFill>
                <a:srgbClr val="7C57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98" name="Freeform 170">
                <a:extLst>
                  <a:ext uri="{FF2B5EF4-FFF2-40B4-BE49-F238E27FC236}">
                    <a16:creationId xmlns:a16="http://schemas.microsoft.com/office/drawing/2014/main" id="{2FB0809B-187F-B8F2-0ACA-6F8522EEA810}"/>
                  </a:ext>
                </a:extLst>
              </p:cNvPr>
              <p:cNvSpPr/>
              <p:nvPr/>
            </p:nvSpPr>
            <p:spPr bwMode="auto">
              <a:xfrm>
                <a:off x="5269" y="2084"/>
                <a:ext cx="51" cy="64"/>
              </a:xfrm>
              <a:custGeom>
                <a:avLst/>
                <a:gdLst>
                  <a:gd name="T0" fmla="*/ 7 w 24"/>
                  <a:gd name="T1" fmla="*/ 2 h 30"/>
                  <a:gd name="T2" fmla="*/ 20 w 24"/>
                  <a:gd name="T3" fmla="*/ 18 h 30"/>
                  <a:gd name="T4" fmla="*/ 24 w 24"/>
                  <a:gd name="T5" fmla="*/ 30 h 30"/>
                  <a:gd name="T6" fmla="*/ 8 w 24"/>
                  <a:gd name="T7" fmla="*/ 26 h 30"/>
                  <a:gd name="T8" fmla="*/ 6 w 24"/>
                  <a:gd name="T9" fmla="*/ 24 h 30"/>
                  <a:gd name="T10" fmla="*/ 3 w 24"/>
                  <a:gd name="T11" fmla="*/ 2 h 30"/>
                  <a:gd name="T12" fmla="*/ 7 w 24"/>
                  <a:gd name="T13" fmla="*/ 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30">
                    <a:moveTo>
                      <a:pt x="7" y="2"/>
                    </a:moveTo>
                    <a:cubicBezTo>
                      <a:pt x="12" y="7"/>
                      <a:pt x="16" y="13"/>
                      <a:pt x="20" y="18"/>
                    </a:cubicBezTo>
                    <a:cubicBezTo>
                      <a:pt x="21" y="22"/>
                      <a:pt x="23" y="26"/>
                      <a:pt x="24" y="30"/>
                    </a:cubicBezTo>
                    <a:cubicBezTo>
                      <a:pt x="19" y="27"/>
                      <a:pt x="14" y="25"/>
                      <a:pt x="8" y="26"/>
                    </a:cubicBezTo>
                    <a:cubicBezTo>
                      <a:pt x="7" y="26"/>
                      <a:pt x="6" y="25"/>
                      <a:pt x="6" y="24"/>
                    </a:cubicBezTo>
                    <a:cubicBezTo>
                      <a:pt x="3" y="17"/>
                      <a:pt x="0" y="10"/>
                      <a:pt x="3" y="2"/>
                    </a:cubicBezTo>
                    <a:cubicBezTo>
                      <a:pt x="4" y="0"/>
                      <a:pt x="6" y="1"/>
                      <a:pt x="7" y="2"/>
                    </a:cubicBezTo>
                    <a:close/>
                  </a:path>
                </a:pathLst>
              </a:custGeom>
              <a:solidFill>
                <a:srgbClr val="875C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99" name="Freeform 171">
                <a:extLst>
                  <a:ext uri="{FF2B5EF4-FFF2-40B4-BE49-F238E27FC236}">
                    <a16:creationId xmlns:a16="http://schemas.microsoft.com/office/drawing/2014/main" id="{C0444985-9DB6-6ECA-9A51-5E6E705D771C}"/>
                  </a:ext>
                </a:extLst>
              </p:cNvPr>
              <p:cNvSpPr/>
              <p:nvPr/>
            </p:nvSpPr>
            <p:spPr bwMode="auto">
              <a:xfrm>
                <a:off x="4746" y="2809"/>
                <a:ext cx="113" cy="103"/>
              </a:xfrm>
              <a:custGeom>
                <a:avLst/>
                <a:gdLst>
                  <a:gd name="T0" fmla="*/ 53 w 53"/>
                  <a:gd name="T1" fmla="*/ 33 h 48"/>
                  <a:gd name="T2" fmla="*/ 19 w 53"/>
                  <a:gd name="T3" fmla="*/ 38 h 48"/>
                  <a:gd name="T4" fmla="*/ 13 w 53"/>
                  <a:gd name="T5" fmla="*/ 45 h 48"/>
                  <a:gd name="T6" fmla="*/ 2 w 53"/>
                  <a:gd name="T7" fmla="*/ 39 h 48"/>
                  <a:gd name="T8" fmla="*/ 16 w 53"/>
                  <a:gd name="T9" fmla="*/ 5 h 48"/>
                  <a:gd name="T10" fmla="*/ 23 w 53"/>
                  <a:gd name="T11" fmla="*/ 0 h 48"/>
                  <a:gd name="T12" fmla="*/ 28 w 53"/>
                  <a:gd name="T13" fmla="*/ 1 h 48"/>
                  <a:gd name="T14" fmla="*/ 53 w 53"/>
                  <a:gd name="T15" fmla="*/ 3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48">
                    <a:moveTo>
                      <a:pt x="53" y="33"/>
                    </a:moveTo>
                    <a:cubicBezTo>
                      <a:pt x="41" y="32"/>
                      <a:pt x="29" y="26"/>
                      <a:pt x="19" y="38"/>
                    </a:cubicBezTo>
                    <a:cubicBezTo>
                      <a:pt x="17" y="41"/>
                      <a:pt x="15" y="43"/>
                      <a:pt x="13" y="45"/>
                    </a:cubicBezTo>
                    <a:cubicBezTo>
                      <a:pt x="6" y="48"/>
                      <a:pt x="4" y="43"/>
                      <a:pt x="2" y="39"/>
                    </a:cubicBezTo>
                    <a:cubicBezTo>
                      <a:pt x="0" y="25"/>
                      <a:pt x="11" y="16"/>
                      <a:pt x="16" y="5"/>
                    </a:cubicBezTo>
                    <a:cubicBezTo>
                      <a:pt x="18" y="3"/>
                      <a:pt x="20" y="1"/>
                      <a:pt x="23" y="0"/>
                    </a:cubicBezTo>
                    <a:cubicBezTo>
                      <a:pt x="25" y="0"/>
                      <a:pt x="27" y="0"/>
                      <a:pt x="28" y="1"/>
                    </a:cubicBezTo>
                    <a:cubicBezTo>
                      <a:pt x="30" y="17"/>
                      <a:pt x="50" y="18"/>
                      <a:pt x="53" y="33"/>
                    </a:cubicBezTo>
                    <a:close/>
                  </a:path>
                </a:pathLst>
              </a:custGeom>
              <a:solidFill>
                <a:srgbClr val="F6ED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00" name="Freeform 172">
                <a:extLst>
                  <a:ext uri="{FF2B5EF4-FFF2-40B4-BE49-F238E27FC236}">
                    <a16:creationId xmlns:a16="http://schemas.microsoft.com/office/drawing/2014/main" id="{4F41561A-1AC0-E3B6-7830-D800DD4E3796}"/>
                  </a:ext>
                </a:extLst>
              </p:cNvPr>
              <p:cNvSpPr/>
              <p:nvPr/>
            </p:nvSpPr>
            <p:spPr bwMode="auto">
              <a:xfrm>
                <a:off x="4729" y="2884"/>
                <a:ext cx="45" cy="41"/>
              </a:xfrm>
              <a:custGeom>
                <a:avLst/>
                <a:gdLst>
                  <a:gd name="T0" fmla="*/ 12 w 21"/>
                  <a:gd name="T1" fmla="*/ 2 h 19"/>
                  <a:gd name="T2" fmla="*/ 21 w 21"/>
                  <a:gd name="T3" fmla="*/ 10 h 19"/>
                  <a:gd name="T4" fmla="*/ 5 w 21"/>
                  <a:gd name="T5" fmla="*/ 18 h 19"/>
                  <a:gd name="T6" fmla="*/ 5 w 21"/>
                  <a:gd name="T7" fmla="*/ 2 h 19"/>
                  <a:gd name="T8" fmla="*/ 6 w 21"/>
                  <a:gd name="T9" fmla="*/ 3 h 19"/>
                  <a:gd name="T10" fmla="*/ 12 w 21"/>
                  <a:gd name="T11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19">
                    <a:moveTo>
                      <a:pt x="12" y="2"/>
                    </a:moveTo>
                    <a:cubicBezTo>
                      <a:pt x="13" y="8"/>
                      <a:pt x="16" y="10"/>
                      <a:pt x="21" y="10"/>
                    </a:cubicBezTo>
                    <a:cubicBezTo>
                      <a:pt x="17" y="16"/>
                      <a:pt x="12" y="19"/>
                      <a:pt x="5" y="18"/>
                    </a:cubicBezTo>
                    <a:cubicBezTo>
                      <a:pt x="0" y="13"/>
                      <a:pt x="1" y="8"/>
                      <a:pt x="5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8" y="0"/>
                      <a:pt x="10" y="0"/>
                      <a:pt x="12" y="2"/>
                    </a:cubicBezTo>
                    <a:close/>
                  </a:path>
                </a:pathLst>
              </a:custGeom>
              <a:solidFill>
                <a:srgbClr val="635E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01" name="Freeform 173">
                <a:extLst>
                  <a:ext uri="{FF2B5EF4-FFF2-40B4-BE49-F238E27FC236}">
                    <a16:creationId xmlns:a16="http://schemas.microsoft.com/office/drawing/2014/main" id="{EF4BFA8D-242B-DF55-A579-F5E280DB3712}"/>
                  </a:ext>
                </a:extLst>
              </p:cNvPr>
              <p:cNvSpPr/>
              <p:nvPr/>
            </p:nvSpPr>
            <p:spPr bwMode="auto">
              <a:xfrm>
                <a:off x="4708" y="2888"/>
                <a:ext cx="32" cy="37"/>
              </a:xfrm>
              <a:custGeom>
                <a:avLst/>
                <a:gdLst>
                  <a:gd name="T0" fmla="*/ 15 w 15"/>
                  <a:gd name="T1" fmla="*/ 0 h 17"/>
                  <a:gd name="T2" fmla="*/ 15 w 15"/>
                  <a:gd name="T3" fmla="*/ 16 h 17"/>
                  <a:gd name="T4" fmla="*/ 3 w 15"/>
                  <a:gd name="T5" fmla="*/ 17 h 17"/>
                  <a:gd name="T6" fmla="*/ 3 w 15"/>
                  <a:gd name="T7" fmla="*/ 16 h 17"/>
                  <a:gd name="T8" fmla="*/ 1 w 15"/>
                  <a:gd name="T9" fmla="*/ 9 h 17"/>
                  <a:gd name="T10" fmla="*/ 7 w 15"/>
                  <a:gd name="T11" fmla="*/ 0 h 17"/>
                  <a:gd name="T12" fmla="*/ 15 w 15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17">
                    <a:moveTo>
                      <a:pt x="15" y="0"/>
                    </a:moveTo>
                    <a:cubicBezTo>
                      <a:pt x="15" y="6"/>
                      <a:pt x="15" y="11"/>
                      <a:pt x="15" y="16"/>
                    </a:cubicBezTo>
                    <a:cubicBezTo>
                      <a:pt x="11" y="17"/>
                      <a:pt x="7" y="17"/>
                      <a:pt x="3" y="17"/>
                    </a:cubicBezTo>
                    <a:cubicBezTo>
                      <a:pt x="3" y="17"/>
                      <a:pt x="3" y="16"/>
                      <a:pt x="3" y="16"/>
                    </a:cubicBezTo>
                    <a:cubicBezTo>
                      <a:pt x="1" y="14"/>
                      <a:pt x="0" y="12"/>
                      <a:pt x="1" y="9"/>
                    </a:cubicBezTo>
                    <a:cubicBezTo>
                      <a:pt x="2" y="5"/>
                      <a:pt x="4" y="2"/>
                      <a:pt x="7" y="0"/>
                    </a:cubicBezTo>
                    <a:cubicBezTo>
                      <a:pt x="10" y="0"/>
                      <a:pt x="12" y="0"/>
                      <a:pt x="15" y="0"/>
                    </a:cubicBezTo>
                    <a:close/>
                  </a:path>
                </a:pathLst>
              </a:custGeom>
              <a:solidFill>
                <a:srgbClr val="BBB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02" name="Freeform 174">
                <a:extLst>
                  <a:ext uri="{FF2B5EF4-FFF2-40B4-BE49-F238E27FC236}">
                    <a16:creationId xmlns:a16="http://schemas.microsoft.com/office/drawing/2014/main" id="{ACE23D5B-313E-26B8-77C7-E47021CE7708}"/>
                  </a:ext>
                </a:extLst>
              </p:cNvPr>
              <p:cNvSpPr/>
              <p:nvPr/>
            </p:nvSpPr>
            <p:spPr bwMode="auto">
              <a:xfrm>
                <a:off x="5380" y="2496"/>
                <a:ext cx="53" cy="74"/>
              </a:xfrm>
              <a:custGeom>
                <a:avLst/>
                <a:gdLst>
                  <a:gd name="T0" fmla="*/ 0 w 25"/>
                  <a:gd name="T1" fmla="*/ 33 h 35"/>
                  <a:gd name="T2" fmla="*/ 0 w 25"/>
                  <a:gd name="T3" fmla="*/ 12 h 35"/>
                  <a:gd name="T4" fmla="*/ 14 w 25"/>
                  <a:gd name="T5" fmla="*/ 0 h 35"/>
                  <a:gd name="T6" fmla="*/ 20 w 25"/>
                  <a:gd name="T7" fmla="*/ 5 h 35"/>
                  <a:gd name="T8" fmla="*/ 4 w 25"/>
                  <a:gd name="T9" fmla="*/ 33 h 35"/>
                  <a:gd name="T10" fmla="*/ 0 w 25"/>
                  <a:gd name="T11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35">
                    <a:moveTo>
                      <a:pt x="0" y="33"/>
                    </a:moveTo>
                    <a:cubicBezTo>
                      <a:pt x="0" y="26"/>
                      <a:pt x="0" y="19"/>
                      <a:pt x="0" y="12"/>
                    </a:cubicBezTo>
                    <a:cubicBezTo>
                      <a:pt x="5" y="8"/>
                      <a:pt x="7" y="1"/>
                      <a:pt x="14" y="0"/>
                    </a:cubicBezTo>
                    <a:cubicBezTo>
                      <a:pt x="17" y="0"/>
                      <a:pt x="18" y="3"/>
                      <a:pt x="20" y="5"/>
                    </a:cubicBezTo>
                    <a:cubicBezTo>
                      <a:pt x="25" y="21"/>
                      <a:pt x="7" y="22"/>
                      <a:pt x="4" y="33"/>
                    </a:cubicBezTo>
                    <a:cubicBezTo>
                      <a:pt x="3" y="35"/>
                      <a:pt x="1" y="35"/>
                      <a:pt x="0" y="33"/>
                    </a:cubicBezTo>
                    <a:close/>
                  </a:path>
                </a:pathLst>
              </a:custGeom>
              <a:solidFill>
                <a:srgbClr val="7353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03" name="Freeform 175">
                <a:extLst>
                  <a:ext uri="{FF2B5EF4-FFF2-40B4-BE49-F238E27FC236}">
                    <a16:creationId xmlns:a16="http://schemas.microsoft.com/office/drawing/2014/main" id="{E97A1EBC-E2AB-2A79-287E-0D96649C672A}"/>
                  </a:ext>
                </a:extLst>
              </p:cNvPr>
              <p:cNvSpPr/>
              <p:nvPr/>
            </p:nvSpPr>
            <p:spPr bwMode="auto">
              <a:xfrm>
                <a:off x="5391" y="2447"/>
                <a:ext cx="40" cy="59"/>
              </a:xfrm>
              <a:custGeom>
                <a:avLst/>
                <a:gdLst>
                  <a:gd name="T0" fmla="*/ 15 w 19"/>
                  <a:gd name="T1" fmla="*/ 28 h 28"/>
                  <a:gd name="T2" fmla="*/ 11 w 19"/>
                  <a:gd name="T3" fmla="*/ 24 h 28"/>
                  <a:gd name="T4" fmla="*/ 7 w 19"/>
                  <a:gd name="T5" fmla="*/ 0 h 28"/>
                  <a:gd name="T6" fmla="*/ 19 w 19"/>
                  <a:gd name="T7" fmla="*/ 20 h 28"/>
                  <a:gd name="T8" fmla="*/ 18 w 19"/>
                  <a:gd name="T9" fmla="*/ 24 h 28"/>
                  <a:gd name="T10" fmla="*/ 15 w 19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8">
                    <a:moveTo>
                      <a:pt x="15" y="28"/>
                    </a:moveTo>
                    <a:cubicBezTo>
                      <a:pt x="13" y="27"/>
                      <a:pt x="12" y="25"/>
                      <a:pt x="11" y="24"/>
                    </a:cubicBezTo>
                    <a:cubicBezTo>
                      <a:pt x="3" y="17"/>
                      <a:pt x="0" y="9"/>
                      <a:pt x="7" y="0"/>
                    </a:cubicBezTo>
                    <a:cubicBezTo>
                      <a:pt x="16" y="3"/>
                      <a:pt x="14" y="13"/>
                      <a:pt x="19" y="20"/>
                    </a:cubicBezTo>
                    <a:cubicBezTo>
                      <a:pt x="19" y="21"/>
                      <a:pt x="19" y="22"/>
                      <a:pt x="18" y="24"/>
                    </a:cubicBezTo>
                    <a:cubicBezTo>
                      <a:pt x="17" y="25"/>
                      <a:pt x="16" y="27"/>
                      <a:pt x="15" y="28"/>
                    </a:cubicBezTo>
                    <a:close/>
                  </a:path>
                </a:pathLst>
              </a:custGeom>
              <a:solidFill>
                <a:srgbClr val="4F3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04" name="Freeform 176">
                <a:extLst>
                  <a:ext uri="{FF2B5EF4-FFF2-40B4-BE49-F238E27FC236}">
                    <a16:creationId xmlns:a16="http://schemas.microsoft.com/office/drawing/2014/main" id="{5E35264A-B717-89A2-C850-4593571A9C14}"/>
                  </a:ext>
                </a:extLst>
              </p:cNvPr>
              <p:cNvSpPr/>
              <p:nvPr/>
            </p:nvSpPr>
            <p:spPr bwMode="auto">
              <a:xfrm>
                <a:off x="5380" y="2566"/>
                <a:ext cx="21" cy="58"/>
              </a:xfrm>
              <a:custGeom>
                <a:avLst/>
                <a:gdLst>
                  <a:gd name="T0" fmla="*/ 0 w 10"/>
                  <a:gd name="T1" fmla="*/ 0 h 27"/>
                  <a:gd name="T2" fmla="*/ 4 w 10"/>
                  <a:gd name="T3" fmla="*/ 0 h 27"/>
                  <a:gd name="T4" fmla="*/ 0 w 10"/>
                  <a:gd name="T5" fmla="*/ 27 h 27"/>
                  <a:gd name="T6" fmla="*/ 0 w 10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27">
                    <a:moveTo>
                      <a:pt x="0" y="0"/>
                    </a:moveTo>
                    <a:cubicBezTo>
                      <a:pt x="1" y="0"/>
                      <a:pt x="3" y="0"/>
                      <a:pt x="4" y="0"/>
                    </a:cubicBezTo>
                    <a:cubicBezTo>
                      <a:pt x="10" y="10"/>
                      <a:pt x="6" y="19"/>
                      <a:pt x="0" y="27"/>
                    </a:cubicBezTo>
                    <a:cubicBezTo>
                      <a:pt x="0" y="18"/>
                      <a:pt x="0" y="9"/>
                      <a:pt x="0" y="0"/>
                    </a:cubicBezTo>
                    <a:close/>
                  </a:path>
                </a:pathLst>
              </a:custGeom>
              <a:solidFill>
                <a:srgbClr val="674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05" name="Freeform 177">
                <a:extLst>
                  <a:ext uri="{FF2B5EF4-FFF2-40B4-BE49-F238E27FC236}">
                    <a16:creationId xmlns:a16="http://schemas.microsoft.com/office/drawing/2014/main" id="{3277BAA2-1359-B29C-E615-AD1598B8BCFB}"/>
                  </a:ext>
                </a:extLst>
              </p:cNvPr>
              <p:cNvSpPr/>
              <p:nvPr/>
            </p:nvSpPr>
            <p:spPr bwMode="auto">
              <a:xfrm>
                <a:off x="4676" y="2882"/>
                <a:ext cx="38" cy="47"/>
              </a:xfrm>
              <a:custGeom>
                <a:avLst/>
                <a:gdLst>
                  <a:gd name="T0" fmla="*/ 18 w 18"/>
                  <a:gd name="T1" fmla="*/ 11 h 22"/>
                  <a:gd name="T2" fmla="*/ 18 w 18"/>
                  <a:gd name="T3" fmla="*/ 19 h 22"/>
                  <a:gd name="T4" fmla="*/ 14 w 18"/>
                  <a:gd name="T5" fmla="*/ 20 h 22"/>
                  <a:gd name="T6" fmla="*/ 6 w 18"/>
                  <a:gd name="T7" fmla="*/ 21 h 22"/>
                  <a:gd name="T8" fmla="*/ 0 w 18"/>
                  <a:gd name="T9" fmla="*/ 7 h 22"/>
                  <a:gd name="T10" fmla="*/ 3 w 18"/>
                  <a:gd name="T11" fmla="*/ 2 h 22"/>
                  <a:gd name="T12" fmla="*/ 18 w 18"/>
                  <a:gd name="T13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22">
                    <a:moveTo>
                      <a:pt x="18" y="11"/>
                    </a:moveTo>
                    <a:cubicBezTo>
                      <a:pt x="18" y="14"/>
                      <a:pt x="18" y="16"/>
                      <a:pt x="18" y="19"/>
                    </a:cubicBezTo>
                    <a:cubicBezTo>
                      <a:pt x="17" y="20"/>
                      <a:pt x="16" y="20"/>
                      <a:pt x="14" y="20"/>
                    </a:cubicBezTo>
                    <a:cubicBezTo>
                      <a:pt x="12" y="22"/>
                      <a:pt x="9" y="22"/>
                      <a:pt x="6" y="21"/>
                    </a:cubicBezTo>
                    <a:cubicBezTo>
                      <a:pt x="2" y="17"/>
                      <a:pt x="0" y="12"/>
                      <a:pt x="0" y="7"/>
                    </a:cubicBezTo>
                    <a:cubicBezTo>
                      <a:pt x="0" y="5"/>
                      <a:pt x="1" y="3"/>
                      <a:pt x="3" y="2"/>
                    </a:cubicBezTo>
                    <a:cubicBezTo>
                      <a:pt x="10" y="2"/>
                      <a:pt x="18" y="0"/>
                      <a:pt x="18" y="11"/>
                    </a:cubicBezTo>
                    <a:close/>
                  </a:path>
                </a:pathLst>
              </a:custGeom>
              <a:solidFill>
                <a:srgbClr val="C0BD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06" name="Freeform 178">
                <a:extLst>
                  <a:ext uri="{FF2B5EF4-FFF2-40B4-BE49-F238E27FC236}">
                    <a16:creationId xmlns:a16="http://schemas.microsoft.com/office/drawing/2014/main" id="{5EE06609-9462-EE2E-3DA1-BE862D1CD221}"/>
                  </a:ext>
                </a:extLst>
              </p:cNvPr>
              <p:cNvSpPr/>
              <p:nvPr/>
            </p:nvSpPr>
            <p:spPr bwMode="auto">
              <a:xfrm>
                <a:off x="4669" y="2922"/>
                <a:ext cx="36" cy="45"/>
              </a:xfrm>
              <a:custGeom>
                <a:avLst/>
                <a:gdLst>
                  <a:gd name="T0" fmla="*/ 9 w 17"/>
                  <a:gd name="T1" fmla="*/ 1 h 21"/>
                  <a:gd name="T2" fmla="*/ 17 w 17"/>
                  <a:gd name="T3" fmla="*/ 1 h 21"/>
                  <a:gd name="T4" fmla="*/ 13 w 17"/>
                  <a:gd name="T5" fmla="*/ 21 h 21"/>
                  <a:gd name="T6" fmla="*/ 0 w 17"/>
                  <a:gd name="T7" fmla="*/ 8 h 21"/>
                  <a:gd name="T8" fmla="*/ 1 w 17"/>
                  <a:gd name="T9" fmla="*/ 5 h 21"/>
                  <a:gd name="T10" fmla="*/ 9 w 17"/>
                  <a:gd name="T11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21">
                    <a:moveTo>
                      <a:pt x="9" y="1"/>
                    </a:moveTo>
                    <a:cubicBezTo>
                      <a:pt x="12" y="1"/>
                      <a:pt x="15" y="1"/>
                      <a:pt x="17" y="1"/>
                    </a:cubicBezTo>
                    <a:cubicBezTo>
                      <a:pt x="16" y="8"/>
                      <a:pt x="15" y="15"/>
                      <a:pt x="13" y="21"/>
                    </a:cubicBezTo>
                    <a:cubicBezTo>
                      <a:pt x="8" y="18"/>
                      <a:pt x="9" y="7"/>
                      <a:pt x="0" y="8"/>
                    </a:cubicBezTo>
                    <a:cubicBezTo>
                      <a:pt x="0" y="7"/>
                      <a:pt x="1" y="6"/>
                      <a:pt x="1" y="5"/>
                    </a:cubicBezTo>
                    <a:cubicBezTo>
                      <a:pt x="3" y="2"/>
                      <a:pt x="6" y="0"/>
                      <a:pt x="9" y="1"/>
                    </a:cubicBezTo>
                    <a:close/>
                  </a:path>
                </a:pathLst>
              </a:custGeom>
              <a:solidFill>
                <a:srgbClr val="D6D6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07" name="Freeform 179">
                <a:extLst>
                  <a:ext uri="{FF2B5EF4-FFF2-40B4-BE49-F238E27FC236}">
                    <a16:creationId xmlns:a16="http://schemas.microsoft.com/office/drawing/2014/main" id="{3061388B-DD37-9289-1DBF-616FA4B85B3C}"/>
                  </a:ext>
                </a:extLst>
              </p:cNvPr>
              <p:cNvSpPr/>
              <p:nvPr/>
            </p:nvSpPr>
            <p:spPr bwMode="auto">
              <a:xfrm>
                <a:off x="4479" y="2865"/>
                <a:ext cx="32" cy="42"/>
              </a:xfrm>
              <a:custGeom>
                <a:avLst/>
                <a:gdLst>
                  <a:gd name="T0" fmla="*/ 6 w 15"/>
                  <a:gd name="T1" fmla="*/ 0 h 20"/>
                  <a:gd name="T2" fmla="*/ 15 w 15"/>
                  <a:gd name="T3" fmla="*/ 0 h 20"/>
                  <a:gd name="T4" fmla="*/ 2 w 15"/>
                  <a:gd name="T5" fmla="*/ 20 h 20"/>
                  <a:gd name="T6" fmla="*/ 6 w 15"/>
                  <a:gd name="T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20">
                    <a:moveTo>
                      <a:pt x="6" y="0"/>
                    </a:moveTo>
                    <a:cubicBezTo>
                      <a:pt x="9" y="0"/>
                      <a:pt x="12" y="0"/>
                      <a:pt x="15" y="0"/>
                    </a:cubicBezTo>
                    <a:cubicBezTo>
                      <a:pt x="13" y="9"/>
                      <a:pt x="8" y="14"/>
                      <a:pt x="2" y="20"/>
                    </a:cubicBezTo>
                    <a:cubicBezTo>
                      <a:pt x="0" y="12"/>
                      <a:pt x="3" y="6"/>
                      <a:pt x="6" y="0"/>
                    </a:cubicBezTo>
                    <a:close/>
                  </a:path>
                </a:pathLst>
              </a:custGeom>
              <a:solidFill>
                <a:srgbClr val="5E5A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08" name="Freeform 180">
                <a:extLst>
                  <a:ext uri="{FF2B5EF4-FFF2-40B4-BE49-F238E27FC236}">
                    <a16:creationId xmlns:a16="http://schemas.microsoft.com/office/drawing/2014/main" id="{40C3C8B3-872A-E84F-3E8A-7CC021D212CC}"/>
                  </a:ext>
                </a:extLst>
              </p:cNvPr>
              <p:cNvSpPr/>
              <p:nvPr/>
            </p:nvSpPr>
            <p:spPr bwMode="auto">
              <a:xfrm>
                <a:off x="5073" y="1866"/>
                <a:ext cx="59" cy="68"/>
              </a:xfrm>
              <a:custGeom>
                <a:avLst/>
                <a:gdLst>
                  <a:gd name="T0" fmla="*/ 0 w 28"/>
                  <a:gd name="T1" fmla="*/ 3 h 32"/>
                  <a:gd name="T2" fmla="*/ 8 w 28"/>
                  <a:gd name="T3" fmla="*/ 0 h 32"/>
                  <a:gd name="T4" fmla="*/ 20 w 28"/>
                  <a:gd name="T5" fmla="*/ 4 h 32"/>
                  <a:gd name="T6" fmla="*/ 28 w 28"/>
                  <a:gd name="T7" fmla="*/ 32 h 32"/>
                  <a:gd name="T8" fmla="*/ 0 w 28"/>
                  <a:gd name="T9" fmla="*/ 3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2">
                    <a:moveTo>
                      <a:pt x="0" y="3"/>
                    </a:moveTo>
                    <a:cubicBezTo>
                      <a:pt x="3" y="4"/>
                      <a:pt x="6" y="3"/>
                      <a:pt x="8" y="0"/>
                    </a:cubicBezTo>
                    <a:cubicBezTo>
                      <a:pt x="12" y="1"/>
                      <a:pt x="16" y="3"/>
                      <a:pt x="20" y="4"/>
                    </a:cubicBezTo>
                    <a:cubicBezTo>
                      <a:pt x="18" y="15"/>
                      <a:pt x="27" y="22"/>
                      <a:pt x="28" y="32"/>
                    </a:cubicBezTo>
                    <a:cubicBezTo>
                      <a:pt x="17" y="24"/>
                      <a:pt x="7" y="15"/>
                      <a:pt x="0" y="3"/>
                    </a:cubicBezTo>
                    <a:close/>
                  </a:path>
                </a:pathLst>
              </a:custGeom>
              <a:solidFill>
                <a:srgbClr val="7A57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09" name="Freeform 181">
                <a:extLst>
                  <a:ext uri="{FF2B5EF4-FFF2-40B4-BE49-F238E27FC236}">
                    <a16:creationId xmlns:a16="http://schemas.microsoft.com/office/drawing/2014/main" id="{FEAFABC7-098D-E705-C4F1-3961D8BE3B8A}"/>
                  </a:ext>
                </a:extLst>
              </p:cNvPr>
              <p:cNvSpPr/>
              <p:nvPr/>
            </p:nvSpPr>
            <p:spPr bwMode="auto">
              <a:xfrm>
                <a:off x="5339" y="2199"/>
                <a:ext cx="41" cy="51"/>
              </a:xfrm>
              <a:custGeom>
                <a:avLst/>
                <a:gdLst>
                  <a:gd name="T0" fmla="*/ 2 w 19"/>
                  <a:gd name="T1" fmla="*/ 8 h 24"/>
                  <a:gd name="T2" fmla="*/ 11 w 19"/>
                  <a:gd name="T3" fmla="*/ 0 h 24"/>
                  <a:gd name="T4" fmla="*/ 19 w 19"/>
                  <a:gd name="T5" fmla="*/ 3 h 24"/>
                  <a:gd name="T6" fmla="*/ 19 w 19"/>
                  <a:gd name="T7" fmla="*/ 9 h 24"/>
                  <a:gd name="T8" fmla="*/ 19 w 19"/>
                  <a:gd name="T9" fmla="*/ 24 h 24"/>
                  <a:gd name="T10" fmla="*/ 7 w 19"/>
                  <a:gd name="T11" fmla="*/ 20 h 24"/>
                  <a:gd name="T12" fmla="*/ 1 w 19"/>
                  <a:gd name="T13" fmla="*/ 16 h 24"/>
                  <a:gd name="T14" fmla="*/ 2 w 19"/>
                  <a:gd name="T15" fmla="*/ 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24">
                    <a:moveTo>
                      <a:pt x="2" y="8"/>
                    </a:moveTo>
                    <a:cubicBezTo>
                      <a:pt x="6" y="7"/>
                      <a:pt x="9" y="4"/>
                      <a:pt x="11" y="0"/>
                    </a:cubicBezTo>
                    <a:cubicBezTo>
                      <a:pt x="14" y="1"/>
                      <a:pt x="16" y="2"/>
                      <a:pt x="19" y="3"/>
                    </a:cubicBezTo>
                    <a:cubicBezTo>
                      <a:pt x="19" y="5"/>
                      <a:pt x="19" y="7"/>
                      <a:pt x="19" y="9"/>
                    </a:cubicBezTo>
                    <a:cubicBezTo>
                      <a:pt x="4" y="14"/>
                      <a:pt x="19" y="19"/>
                      <a:pt x="19" y="24"/>
                    </a:cubicBezTo>
                    <a:cubicBezTo>
                      <a:pt x="15" y="22"/>
                      <a:pt x="11" y="21"/>
                      <a:pt x="7" y="20"/>
                    </a:cubicBezTo>
                    <a:cubicBezTo>
                      <a:pt x="4" y="20"/>
                      <a:pt x="2" y="18"/>
                      <a:pt x="1" y="16"/>
                    </a:cubicBezTo>
                    <a:cubicBezTo>
                      <a:pt x="0" y="13"/>
                      <a:pt x="0" y="11"/>
                      <a:pt x="2" y="8"/>
                    </a:cubicBezTo>
                    <a:close/>
                  </a:path>
                </a:pathLst>
              </a:custGeom>
              <a:solidFill>
                <a:srgbClr val="845B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10" name="Freeform 182">
                <a:extLst>
                  <a:ext uri="{FF2B5EF4-FFF2-40B4-BE49-F238E27FC236}">
                    <a16:creationId xmlns:a16="http://schemas.microsoft.com/office/drawing/2014/main" id="{58FA210A-6810-93A5-0965-073AEABA1D26}"/>
                  </a:ext>
                </a:extLst>
              </p:cNvPr>
              <p:cNvSpPr/>
              <p:nvPr/>
            </p:nvSpPr>
            <p:spPr bwMode="auto">
              <a:xfrm>
                <a:off x="5252" y="2824"/>
                <a:ext cx="34" cy="32"/>
              </a:xfrm>
              <a:custGeom>
                <a:avLst/>
                <a:gdLst>
                  <a:gd name="T0" fmla="*/ 16 w 16"/>
                  <a:gd name="T1" fmla="*/ 11 h 15"/>
                  <a:gd name="T2" fmla="*/ 8 w 16"/>
                  <a:gd name="T3" fmla="*/ 15 h 15"/>
                  <a:gd name="T4" fmla="*/ 0 w 16"/>
                  <a:gd name="T5" fmla="*/ 2 h 15"/>
                  <a:gd name="T6" fmla="*/ 5 w 16"/>
                  <a:gd name="T7" fmla="*/ 0 h 15"/>
                  <a:gd name="T8" fmla="*/ 12 w 16"/>
                  <a:gd name="T9" fmla="*/ 3 h 15"/>
                  <a:gd name="T10" fmla="*/ 16 w 16"/>
                  <a:gd name="T11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5">
                    <a:moveTo>
                      <a:pt x="16" y="11"/>
                    </a:moveTo>
                    <a:cubicBezTo>
                      <a:pt x="12" y="11"/>
                      <a:pt x="10" y="11"/>
                      <a:pt x="8" y="15"/>
                    </a:cubicBezTo>
                    <a:cubicBezTo>
                      <a:pt x="2" y="12"/>
                      <a:pt x="0" y="8"/>
                      <a:pt x="0" y="2"/>
                    </a:cubicBezTo>
                    <a:cubicBezTo>
                      <a:pt x="1" y="1"/>
                      <a:pt x="3" y="0"/>
                      <a:pt x="5" y="0"/>
                    </a:cubicBezTo>
                    <a:cubicBezTo>
                      <a:pt x="7" y="1"/>
                      <a:pt x="10" y="1"/>
                      <a:pt x="12" y="3"/>
                    </a:cubicBezTo>
                    <a:cubicBezTo>
                      <a:pt x="13" y="5"/>
                      <a:pt x="14" y="8"/>
                      <a:pt x="16" y="11"/>
                    </a:cubicBezTo>
                    <a:close/>
                  </a:path>
                </a:pathLst>
              </a:custGeom>
              <a:solidFill>
                <a:srgbClr val="A9A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11" name="Freeform 183">
                <a:extLst>
                  <a:ext uri="{FF2B5EF4-FFF2-40B4-BE49-F238E27FC236}">
                    <a16:creationId xmlns:a16="http://schemas.microsoft.com/office/drawing/2014/main" id="{5B2D434C-B92F-E526-BE75-44908876FEFE}"/>
                  </a:ext>
                </a:extLst>
              </p:cNvPr>
              <p:cNvSpPr/>
              <p:nvPr/>
            </p:nvSpPr>
            <p:spPr bwMode="auto">
              <a:xfrm>
                <a:off x="5252" y="2818"/>
                <a:ext cx="13" cy="10"/>
              </a:xfrm>
              <a:custGeom>
                <a:avLst/>
                <a:gdLst>
                  <a:gd name="T0" fmla="*/ 5 w 6"/>
                  <a:gd name="T1" fmla="*/ 5 h 5"/>
                  <a:gd name="T2" fmla="*/ 0 w 6"/>
                  <a:gd name="T3" fmla="*/ 5 h 5"/>
                  <a:gd name="T4" fmla="*/ 0 w 6"/>
                  <a:gd name="T5" fmla="*/ 2 h 5"/>
                  <a:gd name="T6" fmla="*/ 2 w 6"/>
                  <a:gd name="T7" fmla="*/ 0 h 5"/>
                  <a:gd name="T8" fmla="*/ 4 w 6"/>
                  <a:gd name="T9" fmla="*/ 1 h 5"/>
                  <a:gd name="T10" fmla="*/ 6 w 6"/>
                  <a:gd name="T11" fmla="*/ 3 h 5"/>
                  <a:gd name="T12" fmla="*/ 5 w 6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5" y="5"/>
                    </a:moveTo>
                    <a:cubicBezTo>
                      <a:pt x="3" y="5"/>
                      <a:pt x="2" y="5"/>
                      <a:pt x="0" y="5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1" y="1"/>
                      <a:pt x="2" y="0"/>
                    </a:cubicBezTo>
                    <a:cubicBezTo>
                      <a:pt x="3" y="0"/>
                      <a:pt x="3" y="1"/>
                      <a:pt x="4" y="1"/>
                    </a:cubicBezTo>
                    <a:cubicBezTo>
                      <a:pt x="5" y="2"/>
                      <a:pt x="5" y="2"/>
                      <a:pt x="6" y="3"/>
                    </a:cubicBezTo>
                    <a:cubicBezTo>
                      <a:pt x="5" y="4"/>
                      <a:pt x="5" y="5"/>
                      <a:pt x="5" y="5"/>
                    </a:cubicBezTo>
                    <a:close/>
                  </a:path>
                </a:pathLst>
              </a:custGeom>
              <a:solidFill>
                <a:srgbClr val="C8C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12" name="Freeform 184">
                <a:extLst>
                  <a:ext uri="{FF2B5EF4-FFF2-40B4-BE49-F238E27FC236}">
                    <a16:creationId xmlns:a16="http://schemas.microsoft.com/office/drawing/2014/main" id="{EC17346F-85D2-3BAA-F319-8182467E03BF}"/>
                  </a:ext>
                </a:extLst>
              </p:cNvPr>
              <p:cNvSpPr/>
              <p:nvPr/>
            </p:nvSpPr>
            <p:spPr bwMode="auto">
              <a:xfrm>
                <a:off x="5243" y="2809"/>
                <a:ext cx="13" cy="13"/>
              </a:xfrm>
              <a:custGeom>
                <a:avLst/>
                <a:gdLst>
                  <a:gd name="T0" fmla="*/ 4 w 6"/>
                  <a:gd name="T1" fmla="*/ 6 h 6"/>
                  <a:gd name="T2" fmla="*/ 0 w 6"/>
                  <a:gd name="T3" fmla="*/ 2 h 6"/>
                  <a:gd name="T4" fmla="*/ 2 w 6"/>
                  <a:gd name="T5" fmla="*/ 0 h 6"/>
                  <a:gd name="T6" fmla="*/ 4 w 6"/>
                  <a:gd name="T7" fmla="*/ 1 h 6"/>
                  <a:gd name="T8" fmla="*/ 4 w 6"/>
                  <a:gd name="T9" fmla="*/ 1 h 6"/>
                  <a:gd name="T10" fmla="*/ 5 w 6"/>
                  <a:gd name="T11" fmla="*/ 4 h 6"/>
                  <a:gd name="T12" fmla="*/ 4 w 6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6">
                    <a:moveTo>
                      <a:pt x="4" y="6"/>
                    </a:moveTo>
                    <a:cubicBezTo>
                      <a:pt x="3" y="4"/>
                      <a:pt x="1" y="3"/>
                      <a:pt x="0" y="2"/>
                    </a:cubicBezTo>
                    <a:cubicBezTo>
                      <a:pt x="1" y="1"/>
                      <a:pt x="1" y="1"/>
                      <a:pt x="2" y="0"/>
                    </a:cubicBezTo>
                    <a:cubicBezTo>
                      <a:pt x="3" y="0"/>
                      <a:pt x="3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2"/>
                      <a:pt x="6" y="3"/>
                      <a:pt x="5" y="4"/>
                    </a:cubicBezTo>
                    <a:cubicBezTo>
                      <a:pt x="5" y="5"/>
                      <a:pt x="4" y="6"/>
                      <a:pt x="4" y="6"/>
                    </a:cubicBezTo>
                    <a:close/>
                  </a:path>
                </a:pathLst>
              </a:custGeom>
              <a:solidFill>
                <a:srgbClr val="CAC5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13" name="Freeform 185">
                <a:extLst>
                  <a:ext uri="{FF2B5EF4-FFF2-40B4-BE49-F238E27FC236}">
                    <a16:creationId xmlns:a16="http://schemas.microsoft.com/office/drawing/2014/main" id="{65E45AC7-CFC5-9D11-FE41-BD362632D1F3}"/>
                  </a:ext>
                </a:extLst>
              </p:cNvPr>
              <p:cNvSpPr/>
              <p:nvPr/>
            </p:nvSpPr>
            <p:spPr bwMode="auto">
              <a:xfrm>
                <a:off x="5233" y="2799"/>
                <a:ext cx="13" cy="15"/>
              </a:xfrm>
              <a:custGeom>
                <a:avLst/>
                <a:gdLst>
                  <a:gd name="T0" fmla="*/ 0 w 6"/>
                  <a:gd name="T1" fmla="*/ 5 h 7"/>
                  <a:gd name="T2" fmla="*/ 0 w 6"/>
                  <a:gd name="T3" fmla="*/ 4 h 7"/>
                  <a:gd name="T4" fmla="*/ 4 w 6"/>
                  <a:gd name="T5" fmla="*/ 2 h 7"/>
                  <a:gd name="T6" fmla="*/ 5 w 6"/>
                  <a:gd name="T7" fmla="*/ 7 h 7"/>
                  <a:gd name="T8" fmla="*/ 5 w 6"/>
                  <a:gd name="T9" fmla="*/ 7 h 7"/>
                  <a:gd name="T10" fmla="*/ 0 w 6"/>
                  <a:gd name="T1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7">
                    <a:moveTo>
                      <a:pt x="0" y="5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2" y="3"/>
                      <a:pt x="1" y="0"/>
                      <a:pt x="4" y="2"/>
                    </a:cubicBezTo>
                    <a:cubicBezTo>
                      <a:pt x="6" y="4"/>
                      <a:pt x="5" y="5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3" y="6"/>
                      <a:pt x="2" y="5"/>
                      <a:pt x="0" y="5"/>
                    </a:cubicBezTo>
                    <a:close/>
                  </a:path>
                </a:pathLst>
              </a:custGeom>
              <a:solidFill>
                <a:srgbClr val="CAC5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14" name="Freeform 186">
                <a:extLst>
                  <a:ext uri="{FF2B5EF4-FFF2-40B4-BE49-F238E27FC236}">
                    <a16:creationId xmlns:a16="http://schemas.microsoft.com/office/drawing/2014/main" id="{DD3E43D5-FCF2-BD8B-0892-1D9B871E1BB1}"/>
                  </a:ext>
                </a:extLst>
              </p:cNvPr>
              <p:cNvSpPr/>
              <p:nvPr/>
            </p:nvSpPr>
            <p:spPr bwMode="auto">
              <a:xfrm>
                <a:off x="5260" y="2818"/>
                <a:ext cx="18" cy="13"/>
              </a:xfrm>
              <a:custGeom>
                <a:avLst/>
                <a:gdLst>
                  <a:gd name="T0" fmla="*/ 1 w 8"/>
                  <a:gd name="T1" fmla="*/ 5 h 6"/>
                  <a:gd name="T2" fmla="*/ 0 w 8"/>
                  <a:gd name="T3" fmla="*/ 1 h 6"/>
                  <a:gd name="T4" fmla="*/ 4 w 8"/>
                  <a:gd name="T5" fmla="*/ 2 h 6"/>
                  <a:gd name="T6" fmla="*/ 8 w 8"/>
                  <a:gd name="T7" fmla="*/ 2 h 6"/>
                  <a:gd name="T8" fmla="*/ 8 w 8"/>
                  <a:gd name="T9" fmla="*/ 6 h 6"/>
                  <a:gd name="T10" fmla="*/ 1 w 8"/>
                  <a:gd name="T1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6">
                    <a:moveTo>
                      <a:pt x="1" y="5"/>
                    </a:moveTo>
                    <a:cubicBezTo>
                      <a:pt x="1" y="4"/>
                      <a:pt x="0" y="3"/>
                      <a:pt x="0" y="1"/>
                    </a:cubicBezTo>
                    <a:cubicBezTo>
                      <a:pt x="1" y="0"/>
                      <a:pt x="3" y="0"/>
                      <a:pt x="4" y="2"/>
                    </a:cubicBezTo>
                    <a:cubicBezTo>
                      <a:pt x="5" y="2"/>
                      <a:pt x="7" y="2"/>
                      <a:pt x="8" y="2"/>
                    </a:cubicBezTo>
                    <a:cubicBezTo>
                      <a:pt x="8" y="3"/>
                      <a:pt x="8" y="4"/>
                      <a:pt x="8" y="6"/>
                    </a:cubicBezTo>
                    <a:cubicBezTo>
                      <a:pt x="5" y="6"/>
                      <a:pt x="3" y="6"/>
                      <a:pt x="1" y="5"/>
                    </a:cubicBezTo>
                    <a:close/>
                  </a:path>
                </a:pathLst>
              </a:custGeom>
              <a:solidFill>
                <a:srgbClr val="625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15" name="Freeform 187">
                <a:extLst>
                  <a:ext uri="{FF2B5EF4-FFF2-40B4-BE49-F238E27FC236}">
                    <a16:creationId xmlns:a16="http://schemas.microsoft.com/office/drawing/2014/main" id="{1A0F5ADA-8B88-3F18-A191-5AF0E5B31398}"/>
                  </a:ext>
                </a:extLst>
              </p:cNvPr>
              <p:cNvSpPr/>
              <p:nvPr/>
            </p:nvSpPr>
            <p:spPr bwMode="auto">
              <a:xfrm>
                <a:off x="4458" y="2090"/>
                <a:ext cx="102" cy="141"/>
              </a:xfrm>
              <a:custGeom>
                <a:avLst/>
                <a:gdLst>
                  <a:gd name="T0" fmla="*/ 40 w 48"/>
                  <a:gd name="T1" fmla="*/ 31 h 66"/>
                  <a:gd name="T2" fmla="*/ 16 w 48"/>
                  <a:gd name="T3" fmla="*/ 63 h 66"/>
                  <a:gd name="T4" fmla="*/ 4 w 48"/>
                  <a:gd name="T5" fmla="*/ 63 h 66"/>
                  <a:gd name="T6" fmla="*/ 0 w 48"/>
                  <a:gd name="T7" fmla="*/ 55 h 66"/>
                  <a:gd name="T8" fmla="*/ 21 w 48"/>
                  <a:gd name="T9" fmla="*/ 23 h 66"/>
                  <a:gd name="T10" fmla="*/ 29 w 48"/>
                  <a:gd name="T11" fmla="*/ 13 h 66"/>
                  <a:gd name="T12" fmla="*/ 35 w 48"/>
                  <a:gd name="T13" fmla="*/ 4 h 66"/>
                  <a:gd name="T14" fmla="*/ 46 w 48"/>
                  <a:gd name="T15" fmla="*/ 4 h 66"/>
                  <a:gd name="T16" fmla="*/ 48 w 48"/>
                  <a:gd name="T17" fmla="*/ 15 h 66"/>
                  <a:gd name="T18" fmla="*/ 40 w 48"/>
                  <a:gd name="T19" fmla="*/ 3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" h="66">
                    <a:moveTo>
                      <a:pt x="40" y="31"/>
                    </a:moveTo>
                    <a:cubicBezTo>
                      <a:pt x="31" y="40"/>
                      <a:pt x="29" y="56"/>
                      <a:pt x="16" y="63"/>
                    </a:cubicBezTo>
                    <a:cubicBezTo>
                      <a:pt x="12" y="59"/>
                      <a:pt x="8" y="66"/>
                      <a:pt x="4" y="63"/>
                    </a:cubicBezTo>
                    <a:cubicBezTo>
                      <a:pt x="3" y="60"/>
                      <a:pt x="1" y="57"/>
                      <a:pt x="0" y="55"/>
                    </a:cubicBezTo>
                    <a:cubicBezTo>
                      <a:pt x="7" y="44"/>
                      <a:pt x="18" y="37"/>
                      <a:pt x="21" y="23"/>
                    </a:cubicBezTo>
                    <a:cubicBezTo>
                      <a:pt x="26" y="22"/>
                      <a:pt x="28" y="18"/>
                      <a:pt x="29" y="13"/>
                    </a:cubicBezTo>
                    <a:cubicBezTo>
                      <a:pt x="31" y="10"/>
                      <a:pt x="33" y="7"/>
                      <a:pt x="35" y="4"/>
                    </a:cubicBezTo>
                    <a:cubicBezTo>
                      <a:pt x="39" y="2"/>
                      <a:pt x="42" y="0"/>
                      <a:pt x="46" y="4"/>
                    </a:cubicBezTo>
                    <a:cubicBezTo>
                      <a:pt x="48" y="7"/>
                      <a:pt x="48" y="11"/>
                      <a:pt x="48" y="15"/>
                    </a:cubicBezTo>
                    <a:cubicBezTo>
                      <a:pt x="48" y="22"/>
                      <a:pt x="45" y="27"/>
                      <a:pt x="40" y="31"/>
                    </a:cubicBezTo>
                    <a:close/>
                  </a:path>
                </a:pathLst>
              </a:custGeom>
              <a:solidFill>
                <a:srgbClr val="8A5D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16" name="Freeform 188">
                <a:extLst>
                  <a:ext uri="{FF2B5EF4-FFF2-40B4-BE49-F238E27FC236}">
                    <a16:creationId xmlns:a16="http://schemas.microsoft.com/office/drawing/2014/main" id="{59F6CD16-E957-8302-F244-185538873125}"/>
                  </a:ext>
                </a:extLst>
              </p:cNvPr>
              <p:cNvSpPr/>
              <p:nvPr/>
            </p:nvSpPr>
            <p:spPr bwMode="auto">
              <a:xfrm>
                <a:off x="4501" y="2116"/>
                <a:ext cx="25" cy="32"/>
              </a:xfrm>
              <a:custGeom>
                <a:avLst/>
                <a:gdLst>
                  <a:gd name="T0" fmla="*/ 12 w 12"/>
                  <a:gd name="T1" fmla="*/ 2 h 15"/>
                  <a:gd name="T2" fmla="*/ 1 w 12"/>
                  <a:gd name="T3" fmla="*/ 11 h 15"/>
                  <a:gd name="T4" fmla="*/ 0 w 12"/>
                  <a:gd name="T5" fmla="*/ 7 h 15"/>
                  <a:gd name="T6" fmla="*/ 4 w 12"/>
                  <a:gd name="T7" fmla="*/ 7 h 15"/>
                  <a:gd name="T8" fmla="*/ 12 w 12"/>
                  <a:gd name="T9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5">
                    <a:moveTo>
                      <a:pt x="12" y="2"/>
                    </a:moveTo>
                    <a:cubicBezTo>
                      <a:pt x="12" y="10"/>
                      <a:pt x="9" y="15"/>
                      <a:pt x="1" y="11"/>
                    </a:cubicBezTo>
                    <a:cubicBezTo>
                      <a:pt x="0" y="10"/>
                      <a:pt x="0" y="8"/>
                      <a:pt x="0" y="7"/>
                    </a:cubicBezTo>
                    <a:cubicBezTo>
                      <a:pt x="1" y="7"/>
                      <a:pt x="3" y="7"/>
                      <a:pt x="4" y="7"/>
                    </a:cubicBezTo>
                    <a:cubicBezTo>
                      <a:pt x="6" y="5"/>
                      <a:pt x="7" y="0"/>
                      <a:pt x="12" y="2"/>
                    </a:cubicBezTo>
                    <a:close/>
                  </a:path>
                </a:pathLst>
              </a:custGeom>
              <a:solidFill>
                <a:srgbClr val="633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17" name="Freeform 189">
                <a:extLst>
                  <a:ext uri="{FF2B5EF4-FFF2-40B4-BE49-F238E27FC236}">
                    <a16:creationId xmlns:a16="http://schemas.microsoft.com/office/drawing/2014/main" id="{CD142592-5C73-4CD6-4EFB-906F57B58743}"/>
                  </a:ext>
                </a:extLst>
              </p:cNvPr>
              <p:cNvSpPr/>
              <p:nvPr/>
            </p:nvSpPr>
            <p:spPr bwMode="auto">
              <a:xfrm>
                <a:off x="4509" y="2069"/>
                <a:ext cx="43" cy="62"/>
              </a:xfrm>
              <a:custGeom>
                <a:avLst/>
                <a:gdLst>
                  <a:gd name="T0" fmla="*/ 8 w 20"/>
                  <a:gd name="T1" fmla="*/ 24 h 29"/>
                  <a:gd name="T2" fmla="*/ 0 w 20"/>
                  <a:gd name="T3" fmla="*/ 29 h 29"/>
                  <a:gd name="T4" fmla="*/ 16 w 20"/>
                  <a:gd name="T5" fmla="*/ 0 h 29"/>
                  <a:gd name="T6" fmla="*/ 18 w 20"/>
                  <a:gd name="T7" fmla="*/ 2 h 29"/>
                  <a:gd name="T8" fmla="*/ 12 w 20"/>
                  <a:gd name="T9" fmla="*/ 17 h 29"/>
                  <a:gd name="T10" fmla="*/ 8 w 20"/>
                  <a:gd name="T11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8">
                    <a:moveTo>
                      <a:pt x="8" y="24"/>
                    </a:moveTo>
                    <a:cubicBezTo>
                      <a:pt x="5" y="26"/>
                      <a:pt x="3" y="27"/>
                      <a:pt x="0" y="29"/>
                    </a:cubicBezTo>
                    <a:cubicBezTo>
                      <a:pt x="3" y="18"/>
                      <a:pt x="6" y="8"/>
                      <a:pt x="16" y="0"/>
                    </a:cubicBezTo>
                    <a:cubicBezTo>
                      <a:pt x="16" y="1"/>
                      <a:pt x="17" y="2"/>
                      <a:pt x="18" y="2"/>
                    </a:cubicBezTo>
                    <a:cubicBezTo>
                      <a:pt x="20" y="9"/>
                      <a:pt x="14" y="13"/>
                      <a:pt x="12" y="17"/>
                    </a:cubicBezTo>
                    <a:cubicBezTo>
                      <a:pt x="11" y="20"/>
                      <a:pt x="9" y="22"/>
                      <a:pt x="8" y="24"/>
                    </a:cubicBezTo>
                    <a:close/>
                  </a:path>
                </a:pathLst>
              </a:custGeom>
              <a:solidFill>
                <a:srgbClr val="7C5B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18" name="Freeform 190">
                <a:extLst>
                  <a:ext uri="{FF2B5EF4-FFF2-40B4-BE49-F238E27FC236}">
                    <a16:creationId xmlns:a16="http://schemas.microsoft.com/office/drawing/2014/main" id="{CA95A140-8026-2CDC-D8F7-FA208523FAC4}"/>
                  </a:ext>
                </a:extLst>
              </p:cNvPr>
              <p:cNvSpPr/>
              <p:nvPr/>
            </p:nvSpPr>
            <p:spPr bwMode="auto">
              <a:xfrm>
                <a:off x="4543" y="2028"/>
                <a:ext cx="39" cy="45"/>
              </a:xfrm>
              <a:custGeom>
                <a:avLst/>
                <a:gdLst>
                  <a:gd name="T0" fmla="*/ 1 w 18"/>
                  <a:gd name="T1" fmla="*/ 12 h 21"/>
                  <a:gd name="T2" fmla="*/ 16 w 18"/>
                  <a:gd name="T3" fmla="*/ 4 h 21"/>
                  <a:gd name="T4" fmla="*/ 5 w 18"/>
                  <a:gd name="T5" fmla="*/ 21 h 21"/>
                  <a:gd name="T6" fmla="*/ 0 w 18"/>
                  <a:gd name="T7" fmla="*/ 20 h 21"/>
                  <a:gd name="T8" fmla="*/ 0 w 18"/>
                  <a:gd name="T9" fmla="*/ 19 h 21"/>
                  <a:gd name="T10" fmla="*/ 1 w 18"/>
                  <a:gd name="T11" fmla="*/ 1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21">
                    <a:moveTo>
                      <a:pt x="1" y="12"/>
                    </a:moveTo>
                    <a:cubicBezTo>
                      <a:pt x="7" y="11"/>
                      <a:pt x="7" y="0"/>
                      <a:pt x="16" y="4"/>
                    </a:cubicBezTo>
                    <a:cubicBezTo>
                      <a:pt x="18" y="13"/>
                      <a:pt x="11" y="17"/>
                      <a:pt x="5" y="21"/>
                    </a:cubicBezTo>
                    <a:cubicBezTo>
                      <a:pt x="3" y="21"/>
                      <a:pt x="2" y="21"/>
                      <a:pt x="0" y="20"/>
                    </a:cubicBezTo>
                    <a:cubicBezTo>
                      <a:pt x="0" y="20"/>
                      <a:pt x="0" y="19"/>
                      <a:pt x="0" y="19"/>
                    </a:cubicBezTo>
                    <a:cubicBezTo>
                      <a:pt x="0" y="17"/>
                      <a:pt x="0" y="14"/>
                      <a:pt x="1" y="12"/>
                    </a:cubicBezTo>
                    <a:close/>
                  </a:path>
                </a:pathLst>
              </a:custGeom>
              <a:solidFill>
                <a:srgbClr val="755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19" name="Freeform 191">
                <a:extLst>
                  <a:ext uri="{FF2B5EF4-FFF2-40B4-BE49-F238E27FC236}">
                    <a16:creationId xmlns:a16="http://schemas.microsoft.com/office/drawing/2014/main" id="{E7976530-B4B4-0C84-CE4E-C43884E01120}"/>
                  </a:ext>
                </a:extLst>
              </p:cNvPr>
              <p:cNvSpPr/>
              <p:nvPr/>
            </p:nvSpPr>
            <p:spPr bwMode="auto">
              <a:xfrm>
                <a:off x="4518" y="2419"/>
                <a:ext cx="34" cy="87"/>
              </a:xfrm>
              <a:custGeom>
                <a:avLst/>
                <a:gdLst>
                  <a:gd name="T0" fmla="*/ 8 w 16"/>
                  <a:gd name="T1" fmla="*/ 41 h 41"/>
                  <a:gd name="T2" fmla="*/ 0 w 16"/>
                  <a:gd name="T3" fmla="*/ 33 h 41"/>
                  <a:gd name="T4" fmla="*/ 8 w 16"/>
                  <a:gd name="T5" fmla="*/ 25 h 41"/>
                  <a:gd name="T6" fmla="*/ 12 w 16"/>
                  <a:gd name="T7" fmla="*/ 0 h 41"/>
                  <a:gd name="T8" fmla="*/ 16 w 16"/>
                  <a:gd name="T9" fmla="*/ 12 h 41"/>
                  <a:gd name="T10" fmla="*/ 16 w 16"/>
                  <a:gd name="T11" fmla="*/ 37 h 41"/>
                  <a:gd name="T12" fmla="*/ 8 w 16"/>
                  <a:gd name="T13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41">
                    <a:moveTo>
                      <a:pt x="8" y="41"/>
                    </a:moveTo>
                    <a:cubicBezTo>
                      <a:pt x="5" y="38"/>
                      <a:pt x="3" y="35"/>
                      <a:pt x="0" y="33"/>
                    </a:cubicBezTo>
                    <a:cubicBezTo>
                      <a:pt x="2" y="29"/>
                      <a:pt x="11" y="33"/>
                      <a:pt x="8" y="25"/>
                    </a:cubicBezTo>
                    <a:cubicBezTo>
                      <a:pt x="9" y="17"/>
                      <a:pt x="5" y="8"/>
                      <a:pt x="12" y="0"/>
                    </a:cubicBezTo>
                    <a:cubicBezTo>
                      <a:pt x="16" y="4"/>
                      <a:pt x="12" y="9"/>
                      <a:pt x="16" y="12"/>
                    </a:cubicBezTo>
                    <a:cubicBezTo>
                      <a:pt x="16" y="21"/>
                      <a:pt x="16" y="29"/>
                      <a:pt x="16" y="37"/>
                    </a:cubicBezTo>
                    <a:cubicBezTo>
                      <a:pt x="12" y="37"/>
                      <a:pt x="9" y="38"/>
                      <a:pt x="8" y="41"/>
                    </a:cubicBezTo>
                    <a:close/>
                  </a:path>
                </a:pathLst>
              </a:custGeom>
              <a:solidFill>
                <a:srgbClr val="794F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20" name="Freeform 192">
                <a:extLst>
                  <a:ext uri="{FF2B5EF4-FFF2-40B4-BE49-F238E27FC236}">
                    <a16:creationId xmlns:a16="http://schemas.microsoft.com/office/drawing/2014/main" id="{4A5FEE23-ED4F-C711-CA61-F3DA78E5B027}"/>
                  </a:ext>
                </a:extLst>
              </p:cNvPr>
              <p:cNvSpPr/>
              <p:nvPr/>
            </p:nvSpPr>
            <p:spPr bwMode="auto">
              <a:xfrm>
                <a:off x="4492" y="2925"/>
                <a:ext cx="36" cy="42"/>
              </a:xfrm>
              <a:custGeom>
                <a:avLst/>
                <a:gdLst>
                  <a:gd name="T0" fmla="*/ 0 w 17"/>
                  <a:gd name="T1" fmla="*/ 0 h 20"/>
                  <a:gd name="T2" fmla="*/ 15 w 17"/>
                  <a:gd name="T3" fmla="*/ 3 h 20"/>
                  <a:gd name="T4" fmla="*/ 17 w 17"/>
                  <a:gd name="T5" fmla="*/ 8 h 20"/>
                  <a:gd name="T6" fmla="*/ 8 w 17"/>
                  <a:gd name="T7" fmla="*/ 11 h 20"/>
                  <a:gd name="T8" fmla="*/ 0 w 17"/>
                  <a:gd name="T9" fmla="*/ 20 h 20"/>
                  <a:gd name="T10" fmla="*/ 0 w 17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20">
                    <a:moveTo>
                      <a:pt x="0" y="0"/>
                    </a:moveTo>
                    <a:cubicBezTo>
                      <a:pt x="5" y="2"/>
                      <a:pt x="10" y="4"/>
                      <a:pt x="15" y="3"/>
                    </a:cubicBezTo>
                    <a:cubicBezTo>
                      <a:pt x="17" y="4"/>
                      <a:pt x="17" y="6"/>
                      <a:pt x="17" y="8"/>
                    </a:cubicBezTo>
                    <a:cubicBezTo>
                      <a:pt x="15" y="11"/>
                      <a:pt x="12" y="11"/>
                      <a:pt x="8" y="11"/>
                    </a:cubicBezTo>
                    <a:cubicBezTo>
                      <a:pt x="5" y="14"/>
                      <a:pt x="3" y="17"/>
                      <a:pt x="0" y="20"/>
                    </a:cubicBezTo>
                    <a:cubicBezTo>
                      <a:pt x="0" y="13"/>
                      <a:pt x="0" y="6"/>
                      <a:pt x="0" y="0"/>
                    </a:cubicBezTo>
                    <a:close/>
                  </a:path>
                </a:pathLst>
              </a:custGeom>
              <a:solidFill>
                <a:srgbClr val="403E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21" name="Freeform 193">
                <a:extLst>
                  <a:ext uri="{FF2B5EF4-FFF2-40B4-BE49-F238E27FC236}">
                    <a16:creationId xmlns:a16="http://schemas.microsoft.com/office/drawing/2014/main" id="{5BAC7419-F499-EDE9-4F94-E733D8BCA0A0}"/>
                  </a:ext>
                </a:extLst>
              </p:cNvPr>
              <p:cNvSpPr/>
              <p:nvPr/>
            </p:nvSpPr>
            <p:spPr bwMode="auto">
              <a:xfrm>
                <a:off x="4509" y="2939"/>
                <a:ext cx="43" cy="35"/>
              </a:xfrm>
              <a:custGeom>
                <a:avLst/>
                <a:gdLst>
                  <a:gd name="T0" fmla="*/ 0 w 20"/>
                  <a:gd name="T1" fmla="*/ 4 h 16"/>
                  <a:gd name="T2" fmla="*/ 7 w 20"/>
                  <a:gd name="T3" fmla="*/ 0 h 16"/>
                  <a:gd name="T4" fmla="*/ 12 w 20"/>
                  <a:gd name="T5" fmla="*/ 1 h 16"/>
                  <a:gd name="T6" fmla="*/ 12 w 20"/>
                  <a:gd name="T7" fmla="*/ 16 h 16"/>
                  <a:gd name="T8" fmla="*/ 0 w 20"/>
                  <a:gd name="T9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6">
                    <a:moveTo>
                      <a:pt x="0" y="4"/>
                    </a:moveTo>
                    <a:cubicBezTo>
                      <a:pt x="1" y="0"/>
                      <a:pt x="4" y="0"/>
                      <a:pt x="7" y="0"/>
                    </a:cubicBezTo>
                    <a:cubicBezTo>
                      <a:pt x="9" y="1"/>
                      <a:pt x="10" y="1"/>
                      <a:pt x="12" y="1"/>
                    </a:cubicBezTo>
                    <a:cubicBezTo>
                      <a:pt x="20" y="6"/>
                      <a:pt x="11" y="11"/>
                      <a:pt x="12" y="16"/>
                    </a:cubicBezTo>
                    <a:cubicBezTo>
                      <a:pt x="9" y="12"/>
                      <a:pt x="0" y="12"/>
                      <a:pt x="0" y="4"/>
                    </a:cubicBezTo>
                    <a:close/>
                  </a:path>
                </a:pathLst>
              </a:custGeom>
              <a:solidFill>
                <a:srgbClr val="7A78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22" name="Freeform 194">
                <a:extLst>
                  <a:ext uri="{FF2B5EF4-FFF2-40B4-BE49-F238E27FC236}">
                    <a16:creationId xmlns:a16="http://schemas.microsoft.com/office/drawing/2014/main" id="{D279CD57-1594-74DB-A5EA-744C0C404D91}"/>
                  </a:ext>
                </a:extLst>
              </p:cNvPr>
              <p:cNvSpPr/>
              <p:nvPr/>
            </p:nvSpPr>
            <p:spPr bwMode="auto">
              <a:xfrm>
                <a:off x="4524" y="2931"/>
                <a:ext cx="11" cy="21"/>
              </a:xfrm>
              <a:custGeom>
                <a:avLst/>
                <a:gdLst>
                  <a:gd name="T0" fmla="*/ 5 w 5"/>
                  <a:gd name="T1" fmla="*/ 5 h 10"/>
                  <a:gd name="T2" fmla="*/ 0 w 5"/>
                  <a:gd name="T3" fmla="*/ 4 h 10"/>
                  <a:gd name="T4" fmla="*/ 0 w 5"/>
                  <a:gd name="T5" fmla="*/ 0 h 10"/>
                  <a:gd name="T6" fmla="*/ 5 w 5"/>
                  <a:gd name="T7" fmla="*/ 1 h 10"/>
                  <a:gd name="T8" fmla="*/ 5 w 5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0">
                    <a:moveTo>
                      <a:pt x="5" y="5"/>
                    </a:moveTo>
                    <a:cubicBezTo>
                      <a:pt x="3" y="10"/>
                      <a:pt x="1" y="7"/>
                      <a:pt x="0" y="4"/>
                    </a:cubicBezTo>
                    <a:cubicBezTo>
                      <a:pt x="1" y="3"/>
                      <a:pt x="1" y="2"/>
                      <a:pt x="0" y="0"/>
                    </a:cubicBezTo>
                    <a:cubicBezTo>
                      <a:pt x="2" y="1"/>
                      <a:pt x="4" y="1"/>
                      <a:pt x="5" y="1"/>
                    </a:cubicBezTo>
                    <a:cubicBezTo>
                      <a:pt x="5" y="2"/>
                      <a:pt x="5" y="4"/>
                      <a:pt x="5" y="5"/>
                    </a:cubicBezTo>
                    <a:close/>
                  </a:path>
                </a:pathLst>
              </a:custGeom>
              <a:solidFill>
                <a:srgbClr val="BFBC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23" name="Freeform 195">
                <a:extLst>
                  <a:ext uri="{FF2B5EF4-FFF2-40B4-BE49-F238E27FC236}">
                    <a16:creationId xmlns:a16="http://schemas.microsoft.com/office/drawing/2014/main" id="{6D088DCC-3ED2-4969-8303-062C3451E4B5}"/>
                  </a:ext>
                </a:extLst>
              </p:cNvPr>
              <p:cNvSpPr/>
              <p:nvPr/>
            </p:nvSpPr>
            <p:spPr bwMode="auto">
              <a:xfrm>
                <a:off x="4586" y="2907"/>
                <a:ext cx="15" cy="52"/>
              </a:xfrm>
              <a:custGeom>
                <a:avLst/>
                <a:gdLst>
                  <a:gd name="T0" fmla="*/ 0 w 7"/>
                  <a:gd name="T1" fmla="*/ 0 h 24"/>
                  <a:gd name="T2" fmla="*/ 7 w 7"/>
                  <a:gd name="T3" fmla="*/ 7 h 24"/>
                  <a:gd name="T4" fmla="*/ 2 w 7"/>
                  <a:gd name="T5" fmla="*/ 24 h 24"/>
                  <a:gd name="T6" fmla="*/ 1 w 7"/>
                  <a:gd name="T7" fmla="*/ 24 h 24"/>
                  <a:gd name="T8" fmla="*/ 0 w 7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4">
                    <a:moveTo>
                      <a:pt x="0" y="0"/>
                    </a:moveTo>
                    <a:cubicBezTo>
                      <a:pt x="2" y="2"/>
                      <a:pt x="5" y="5"/>
                      <a:pt x="7" y="7"/>
                    </a:cubicBezTo>
                    <a:cubicBezTo>
                      <a:pt x="5" y="13"/>
                      <a:pt x="4" y="18"/>
                      <a:pt x="2" y="24"/>
                    </a:cubicBezTo>
                    <a:cubicBezTo>
                      <a:pt x="2" y="24"/>
                      <a:pt x="1" y="24"/>
                      <a:pt x="1" y="24"/>
                    </a:cubicBezTo>
                    <a:cubicBezTo>
                      <a:pt x="1" y="16"/>
                      <a:pt x="0" y="8"/>
                      <a:pt x="0" y="0"/>
                    </a:cubicBezTo>
                    <a:close/>
                  </a:path>
                </a:pathLst>
              </a:custGeom>
              <a:solidFill>
                <a:srgbClr val="4D4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24" name="Freeform 196">
                <a:extLst>
                  <a:ext uri="{FF2B5EF4-FFF2-40B4-BE49-F238E27FC236}">
                    <a16:creationId xmlns:a16="http://schemas.microsoft.com/office/drawing/2014/main" id="{535125F1-63F8-7E22-B7B6-9C24B79C325D}"/>
                  </a:ext>
                </a:extLst>
              </p:cNvPr>
              <p:cNvSpPr/>
              <p:nvPr/>
            </p:nvSpPr>
            <p:spPr bwMode="auto">
              <a:xfrm>
                <a:off x="4641" y="2882"/>
                <a:ext cx="43" cy="34"/>
              </a:xfrm>
              <a:custGeom>
                <a:avLst/>
                <a:gdLst>
                  <a:gd name="T0" fmla="*/ 18 w 20"/>
                  <a:gd name="T1" fmla="*/ 3 h 16"/>
                  <a:gd name="T2" fmla="*/ 18 w 20"/>
                  <a:gd name="T3" fmla="*/ 8 h 16"/>
                  <a:gd name="T4" fmla="*/ 9 w 20"/>
                  <a:gd name="T5" fmla="*/ 15 h 16"/>
                  <a:gd name="T6" fmla="*/ 2 w 20"/>
                  <a:gd name="T7" fmla="*/ 16 h 16"/>
                  <a:gd name="T8" fmla="*/ 6 w 20"/>
                  <a:gd name="T9" fmla="*/ 4 h 16"/>
                  <a:gd name="T10" fmla="*/ 18 w 20"/>
                  <a:gd name="T11" fmla="*/ 0 h 16"/>
                  <a:gd name="T12" fmla="*/ 19 w 20"/>
                  <a:gd name="T13" fmla="*/ 2 h 16"/>
                  <a:gd name="T14" fmla="*/ 18 w 20"/>
                  <a:gd name="T15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16">
                    <a:moveTo>
                      <a:pt x="18" y="3"/>
                    </a:moveTo>
                    <a:cubicBezTo>
                      <a:pt x="18" y="5"/>
                      <a:pt x="18" y="6"/>
                      <a:pt x="18" y="8"/>
                    </a:cubicBezTo>
                    <a:cubicBezTo>
                      <a:pt x="19" y="15"/>
                      <a:pt x="14" y="15"/>
                      <a:pt x="9" y="15"/>
                    </a:cubicBezTo>
                    <a:cubicBezTo>
                      <a:pt x="7" y="15"/>
                      <a:pt x="4" y="15"/>
                      <a:pt x="2" y="16"/>
                    </a:cubicBezTo>
                    <a:cubicBezTo>
                      <a:pt x="3" y="12"/>
                      <a:pt x="0" y="6"/>
                      <a:pt x="6" y="4"/>
                    </a:cubicBezTo>
                    <a:cubicBezTo>
                      <a:pt x="10" y="2"/>
                      <a:pt x="14" y="1"/>
                      <a:pt x="18" y="0"/>
                    </a:cubicBezTo>
                    <a:cubicBezTo>
                      <a:pt x="19" y="0"/>
                      <a:pt x="20" y="1"/>
                      <a:pt x="19" y="2"/>
                    </a:cubicBezTo>
                    <a:cubicBezTo>
                      <a:pt x="19" y="3"/>
                      <a:pt x="19" y="3"/>
                      <a:pt x="18" y="3"/>
                    </a:cubicBezTo>
                    <a:close/>
                  </a:path>
                </a:pathLst>
              </a:custGeom>
              <a:solidFill>
                <a:srgbClr val="E8E5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25" name="Freeform 197">
                <a:extLst>
                  <a:ext uri="{FF2B5EF4-FFF2-40B4-BE49-F238E27FC236}">
                    <a16:creationId xmlns:a16="http://schemas.microsoft.com/office/drawing/2014/main" id="{59686BFB-7B9A-B792-0EEB-006107F04AB4}"/>
                  </a:ext>
                </a:extLst>
              </p:cNvPr>
              <p:cNvSpPr/>
              <p:nvPr/>
            </p:nvSpPr>
            <p:spPr bwMode="auto">
              <a:xfrm>
                <a:off x="4661" y="2899"/>
                <a:ext cx="32" cy="34"/>
              </a:xfrm>
              <a:custGeom>
                <a:avLst/>
                <a:gdLst>
                  <a:gd name="T0" fmla="*/ 0 w 15"/>
                  <a:gd name="T1" fmla="*/ 7 h 16"/>
                  <a:gd name="T2" fmla="*/ 9 w 15"/>
                  <a:gd name="T3" fmla="*/ 0 h 16"/>
                  <a:gd name="T4" fmla="*/ 13 w 15"/>
                  <a:gd name="T5" fmla="*/ 12 h 16"/>
                  <a:gd name="T6" fmla="*/ 5 w 15"/>
                  <a:gd name="T7" fmla="*/ 16 h 16"/>
                  <a:gd name="T8" fmla="*/ 0 w 15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6">
                    <a:moveTo>
                      <a:pt x="0" y="7"/>
                    </a:moveTo>
                    <a:cubicBezTo>
                      <a:pt x="2" y="3"/>
                      <a:pt x="8" y="5"/>
                      <a:pt x="9" y="0"/>
                    </a:cubicBezTo>
                    <a:cubicBezTo>
                      <a:pt x="15" y="2"/>
                      <a:pt x="12" y="8"/>
                      <a:pt x="13" y="12"/>
                    </a:cubicBezTo>
                    <a:cubicBezTo>
                      <a:pt x="11" y="13"/>
                      <a:pt x="8" y="14"/>
                      <a:pt x="5" y="16"/>
                    </a:cubicBezTo>
                    <a:cubicBezTo>
                      <a:pt x="3" y="13"/>
                      <a:pt x="2" y="10"/>
                      <a:pt x="0" y="7"/>
                    </a:cubicBezTo>
                    <a:close/>
                  </a:path>
                </a:pathLst>
              </a:custGeom>
              <a:solidFill>
                <a:srgbClr val="615F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26" name="Freeform 198">
                <a:extLst>
                  <a:ext uri="{FF2B5EF4-FFF2-40B4-BE49-F238E27FC236}">
                    <a16:creationId xmlns:a16="http://schemas.microsoft.com/office/drawing/2014/main" id="{3A86741E-6896-2EEF-734C-15EC9C298497}"/>
                  </a:ext>
                </a:extLst>
              </p:cNvPr>
              <p:cNvSpPr/>
              <p:nvPr/>
            </p:nvSpPr>
            <p:spPr bwMode="auto">
              <a:xfrm>
                <a:off x="4972" y="2566"/>
                <a:ext cx="94" cy="83"/>
              </a:xfrm>
              <a:custGeom>
                <a:avLst/>
                <a:gdLst>
                  <a:gd name="T0" fmla="*/ 3 w 44"/>
                  <a:gd name="T1" fmla="*/ 11 h 39"/>
                  <a:gd name="T2" fmla="*/ 11 w 44"/>
                  <a:gd name="T3" fmla="*/ 0 h 39"/>
                  <a:gd name="T4" fmla="*/ 20 w 44"/>
                  <a:gd name="T5" fmla="*/ 2 h 39"/>
                  <a:gd name="T6" fmla="*/ 26 w 44"/>
                  <a:gd name="T7" fmla="*/ 6 h 39"/>
                  <a:gd name="T8" fmla="*/ 42 w 44"/>
                  <a:gd name="T9" fmla="*/ 18 h 39"/>
                  <a:gd name="T10" fmla="*/ 44 w 44"/>
                  <a:gd name="T11" fmla="*/ 21 h 39"/>
                  <a:gd name="T12" fmla="*/ 43 w 44"/>
                  <a:gd name="T13" fmla="*/ 23 h 39"/>
                  <a:gd name="T14" fmla="*/ 31 w 44"/>
                  <a:gd name="T15" fmla="*/ 36 h 39"/>
                  <a:gd name="T16" fmla="*/ 23 w 44"/>
                  <a:gd name="T17" fmla="*/ 38 h 39"/>
                  <a:gd name="T18" fmla="*/ 17 w 44"/>
                  <a:gd name="T19" fmla="*/ 33 h 39"/>
                  <a:gd name="T20" fmla="*/ 6 w 44"/>
                  <a:gd name="T21" fmla="*/ 22 h 39"/>
                  <a:gd name="T22" fmla="*/ 1 w 44"/>
                  <a:gd name="T23" fmla="*/ 19 h 39"/>
                  <a:gd name="T24" fmla="*/ 3 w 44"/>
                  <a:gd name="T25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39">
                    <a:moveTo>
                      <a:pt x="3" y="11"/>
                    </a:moveTo>
                    <a:cubicBezTo>
                      <a:pt x="10" y="10"/>
                      <a:pt x="5" y="1"/>
                      <a:pt x="11" y="0"/>
                    </a:cubicBezTo>
                    <a:cubicBezTo>
                      <a:pt x="14" y="2"/>
                      <a:pt x="17" y="2"/>
                      <a:pt x="20" y="2"/>
                    </a:cubicBezTo>
                    <a:cubicBezTo>
                      <a:pt x="23" y="3"/>
                      <a:pt x="25" y="4"/>
                      <a:pt x="26" y="6"/>
                    </a:cubicBezTo>
                    <a:cubicBezTo>
                      <a:pt x="30" y="13"/>
                      <a:pt x="35" y="17"/>
                      <a:pt x="42" y="18"/>
                    </a:cubicBezTo>
                    <a:cubicBezTo>
                      <a:pt x="43" y="19"/>
                      <a:pt x="44" y="20"/>
                      <a:pt x="44" y="21"/>
                    </a:cubicBezTo>
                    <a:cubicBezTo>
                      <a:pt x="43" y="22"/>
                      <a:pt x="43" y="23"/>
                      <a:pt x="43" y="23"/>
                    </a:cubicBezTo>
                    <a:cubicBezTo>
                      <a:pt x="41" y="29"/>
                      <a:pt x="36" y="32"/>
                      <a:pt x="31" y="36"/>
                    </a:cubicBezTo>
                    <a:cubicBezTo>
                      <a:pt x="29" y="38"/>
                      <a:pt x="26" y="39"/>
                      <a:pt x="23" y="38"/>
                    </a:cubicBezTo>
                    <a:cubicBezTo>
                      <a:pt x="21" y="38"/>
                      <a:pt x="18" y="36"/>
                      <a:pt x="17" y="33"/>
                    </a:cubicBezTo>
                    <a:cubicBezTo>
                      <a:pt x="16" y="26"/>
                      <a:pt x="13" y="22"/>
                      <a:pt x="6" y="22"/>
                    </a:cubicBezTo>
                    <a:cubicBezTo>
                      <a:pt x="4" y="21"/>
                      <a:pt x="2" y="20"/>
                      <a:pt x="1" y="19"/>
                    </a:cubicBezTo>
                    <a:cubicBezTo>
                      <a:pt x="0" y="16"/>
                      <a:pt x="1" y="13"/>
                      <a:pt x="3" y="11"/>
                    </a:cubicBezTo>
                    <a:close/>
                  </a:path>
                </a:pathLst>
              </a:custGeom>
              <a:solidFill>
                <a:srgbClr val="6A5C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27" name="Freeform 199">
                <a:extLst>
                  <a:ext uri="{FF2B5EF4-FFF2-40B4-BE49-F238E27FC236}">
                    <a16:creationId xmlns:a16="http://schemas.microsoft.com/office/drawing/2014/main" id="{D2A0837D-133B-8196-BCFA-2467DF527499}"/>
                  </a:ext>
                </a:extLst>
              </p:cNvPr>
              <p:cNvSpPr/>
              <p:nvPr/>
            </p:nvSpPr>
            <p:spPr bwMode="auto">
              <a:xfrm>
                <a:off x="4840" y="2671"/>
                <a:ext cx="58" cy="100"/>
              </a:xfrm>
              <a:custGeom>
                <a:avLst/>
                <a:gdLst>
                  <a:gd name="T0" fmla="*/ 18 w 27"/>
                  <a:gd name="T1" fmla="*/ 2 h 47"/>
                  <a:gd name="T2" fmla="*/ 21 w 27"/>
                  <a:gd name="T3" fmla="*/ 2 h 47"/>
                  <a:gd name="T4" fmla="*/ 23 w 27"/>
                  <a:gd name="T5" fmla="*/ 3 h 47"/>
                  <a:gd name="T6" fmla="*/ 27 w 27"/>
                  <a:gd name="T7" fmla="*/ 10 h 47"/>
                  <a:gd name="T8" fmla="*/ 25 w 27"/>
                  <a:gd name="T9" fmla="*/ 42 h 47"/>
                  <a:gd name="T10" fmla="*/ 9 w 27"/>
                  <a:gd name="T11" fmla="*/ 47 h 47"/>
                  <a:gd name="T12" fmla="*/ 6 w 27"/>
                  <a:gd name="T13" fmla="*/ 40 h 47"/>
                  <a:gd name="T14" fmla="*/ 2 w 27"/>
                  <a:gd name="T15" fmla="*/ 20 h 47"/>
                  <a:gd name="T16" fmla="*/ 9 w 27"/>
                  <a:gd name="T17" fmla="*/ 1 h 47"/>
                  <a:gd name="T18" fmla="*/ 18 w 27"/>
                  <a:gd name="T19" fmla="*/ 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47">
                    <a:moveTo>
                      <a:pt x="18" y="2"/>
                    </a:moveTo>
                    <a:cubicBezTo>
                      <a:pt x="19" y="2"/>
                      <a:pt x="20" y="2"/>
                      <a:pt x="21" y="2"/>
                    </a:cubicBezTo>
                    <a:cubicBezTo>
                      <a:pt x="21" y="3"/>
                      <a:pt x="22" y="3"/>
                      <a:pt x="23" y="3"/>
                    </a:cubicBezTo>
                    <a:cubicBezTo>
                      <a:pt x="26" y="5"/>
                      <a:pt x="27" y="8"/>
                      <a:pt x="27" y="10"/>
                    </a:cubicBezTo>
                    <a:cubicBezTo>
                      <a:pt x="20" y="21"/>
                      <a:pt x="27" y="32"/>
                      <a:pt x="25" y="42"/>
                    </a:cubicBezTo>
                    <a:cubicBezTo>
                      <a:pt x="21" y="47"/>
                      <a:pt x="15" y="47"/>
                      <a:pt x="9" y="47"/>
                    </a:cubicBezTo>
                    <a:cubicBezTo>
                      <a:pt x="7" y="45"/>
                      <a:pt x="6" y="43"/>
                      <a:pt x="6" y="40"/>
                    </a:cubicBezTo>
                    <a:cubicBezTo>
                      <a:pt x="7" y="33"/>
                      <a:pt x="4" y="26"/>
                      <a:pt x="2" y="20"/>
                    </a:cubicBezTo>
                    <a:cubicBezTo>
                      <a:pt x="0" y="12"/>
                      <a:pt x="3" y="6"/>
                      <a:pt x="9" y="1"/>
                    </a:cubicBezTo>
                    <a:cubicBezTo>
                      <a:pt x="12" y="0"/>
                      <a:pt x="15" y="0"/>
                      <a:pt x="18" y="2"/>
                    </a:cubicBezTo>
                    <a:close/>
                  </a:path>
                </a:pathLst>
              </a:custGeom>
              <a:solidFill>
                <a:srgbClr val="513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28" name="Freeform 200">
                <a:extLst>
                  <a:ext uri="{FF2B5EF4-FFF2-40B4-BE49-F238E27FC236}">
                    <a16:creationId xmlns:a16="http://schemas.microsoft.com/office/drawing/2014/main" id="{B10BB66D-1CAA-ADFD-3308-3F8D6166197B}"/>
                  </a:ext>
                </a:extLst>
              </p:cNvPr>
              <p:cNvSpPr/>
              <p:nvPr/>
            </p:nvSpPr>
            <p:spPr bwMode="auto">
              <a:xfrm>
                <a:off x="4957" y="2609"/>
                <a:ext cx="64" cy="96"/>
              </a:xfrm>
              <a:custGeom>
                <a:avLst/>
                <a:gdLst>
                  <a:gd name="T0" fmla="*/ 10 w 30"/>
                  <a:gd name="T1" fmla="*/ 0 h 45"/>
                  <a:gd name="T2" fmla="*/ 13 w 30"/>
                  <a:gd name="T3" fmla="*/ 0 h 45"/>
                  <a:gd name="T4" fmla="*/ 26 w 30"/>
                  <a:gd name="T5" fmla="*/ 12 h 45"/>
                  <a:gd name="T6" fmla="*/ 30 w 30"/>
                  <a:gd name="T7" fmla="*/ 16 h 45"/>
                  <a:gd name="T8" fmla="*/ 15 w 30"/>
                  <a:gd name="T9" fmla="*/ 37 h 45"/>
                  <a:gd name="T10" fmla="*/ 7 w 30"/>
                  <a:gd name="T11" fmla="*/ 45 h 45"/>
                  <a:gd name="T12" fmla="*/ 3 w 30"/>
                  <a:gd name="T13" fmla="*/ 41 h 45"/>
                  <a:gd name="T14" fmla="*/ 2 w 30"/>
                  <a:gd name="T15" fmla="*/ 15 h 45"/>
                  <a:gd name="T16" fmla="*/ 4 w 30"/>
                  <a:gd name="T17" fmla="*/ 4 h 45"/>
                  <a:gd name="T18" fmla="*/ 10 w 30"/>
                  <a:gd name="T1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45">
                    <a:moveTo>
                      <a:pt x="10" y="0"/>
                    </a:moveTo>
                    <a:cubicBezTo>
                      <a:pt x="11" y="0"/>
                      <a:pt x="12" y="0"/>
                      <a:pt x="13" y="0"/>
                    </a:cubicBezTo>
                    <a:cubicBezTo>
                      <a:pt x="19" y="2"/>
                      <a:pt x="24" y="5"/>
                      <a:pt x="26" y="12"/>
                    </a:cubicBezTo>
                    <a:cubicBezTo>
                      <a:pt x="27" y="13"/>
                      <a:pt x="29" y="15"/>
                      <a:pt x="30" y="16"/>
                    </a:cubicBezTo>
                    <a:cubicBezTo>
                      <a:pt x="30" y="26"/>
                      <a:pt x="12" y="24"/>
                      <a:pt x="15" y="37"/>
                    </a:cubicBezTo>
                    <a:cubicBezTo>
                      <a:pt x="12" y="39"/>
                      <a:pt x="9" y="42"/>
                      <a:pt x="7" y="45"/>
                    </a:cubicBezTo>
                    <a:cubicBezTo>
                      <a:pt x="5" y="44"/>
                      <a:pt x="4" y="42"/>
                      <a:pt x="3" y="41"/>
                    </a:cubicBezTo>
                    <a:cubicBezTo>
                      <a:pt x="0" y="32"/>
                      <a:pt x="3" y="24"/>
                      <a:pt x="2" y="15"/>
                    </a:cubicBezTo>
                    <a:cubicBezTo>
                      <a:pt x="2" y="12"/>
                      <a:pt x="2" y="8"/>
                      <a:pt x="4" y="4"/>
                    </a:cubicBezTo>
                    <a:cubicBezTo>
                      <a:pt x="5" y="2"/>
                      <a:pt x="7" y="0"/>
                      <a:pt x="10" y="0"/>
                    </a:cubicBezTo>
                    <a:close/>
                  </a:path>
                </a:pathLst>
              </a:custGeom>
              <a:solidFill>
                <a:srgbClr val="5B4F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29" name="Freeform 201">
                <a:extLst>
                  <a:ext uri="{FF2B5EF4-FFF2-40B4-BE49-F238E27FC236}">
                    <a16:creationId xmlns:a16="http://schemas.microsoft.com/office/drawing/2014/main" id="{9DC04777-5EA7-2988-656D-58C2DD480279}"/>
                  </a:ext>
                </a:extLst>
              </p:cNvPr>
              <p:cNvSpPr/>
              <p:nvPr/>
            </p:nvSpPr>
            <p:spPr bwMode="auto">
              <a:xfrm>
                <a:off x="4861" y="2690"/>
                <a:ext cx="64" cy="70"/>
              </a:xfrm>
              <a:custGeom>
                <a:avLst/>
                <a:gdLst>
                  <a:gd name="T0" fmla="*/ 15 w 30"/>
                  <a:gd name="T1" fmla="*/ 33 h 33"/>
                  <a:gd name="T2" fmla="*/ 15 w 30"/>
                  <a:gd name="T3" fmla="*/ 2 h 33"/>
                  <a:gd name="T4" fmla="*/ 28 w 30"/>
                  <a:gd name="T5" fmla="*/ 15 h 33"/>
                  <a:gd name="T6" fmla="*/ 27 w 30"/>
                  <a:gd name="T7" fmla="*/ 26 h 33"/>
                  <a:gd name="T8" fmla="*/ 15 w 30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3">
                    <a:moveTo>
                      <a:pt x="15" y="33"/>
                    </a:moveTo>
                    <a:cubicBezTo>
                      <a:pt x="9" y="23"/>
                      <a:pt x="0" y="12"/>
                      <a:pt x="15" y="2"/>
                    </a:cubicBezTo>
                    <a:cubicBezTo>
                      <a:pt x="25" y="0"/>
                      <a:pt x="26" y="9"/>
                      <a:pt x="28" y="15"/>
                    </a:cubicBezTo>
                    <a:cubicBezTo>
                      <a:pt x="30" y="19"/>
                      <a:pt x="28" y="22"/>
                      <a:pt x="27" y="26"/>
                    </a:cubicBezTo>
                    <a:cubicBezTo>
                      <a:pt x="23" y="28"/>
                      <a:pt x="19" y="31"/>
                      <a:pt x="15" y="33"/>
                    </a:cubicBezTo>
                    <a:close/>
                  </a:path>
                </a:pathLst>
              </a:custGeom>
              <a:solidFill>
                <a:srgbClr val="5D4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30" name="Freeform 202">
                <a:extLst>
                  <a:ext uri="{FF2B5EF4-FFF2-40B4-BE49-F238E27FC236}">
                    <a16:creationId xmlns:a16="http://schemas.microsoft.com/office/drawing/2014/main" id="{ECF851C7-EEBE-84AE-EAE3-AFF09887242F}"/>
                  </a:ext>
                </a:extLst>
              </p:cNvPr>
              <p:cNvSpPr/>
              <p:nvPr/>
            </p:nvSpPr>
            <p:spPr bwMode="auto">
              <a:xfrm>
                <a:off x="5049" y="2543"/>
                <a:ext cx="58" cy="72"/>
              </a:xfrm>
              <a:custGeom>
                <a:avLst/>
                <a:gdLst>
                  <a:gd name="T0" fmla="*/ 7 w 27"/>
                  <a:gd name="T1" fmla="*/ 34 h 34"/>
                  <a:gd name="T2" fmla="*/ 7 w 27"/>
                  <a:gd name="T3" fmla="*/ 30 h 34"/>
                  <a:gd name="T4" fmla="*/ 0 w 27"/>
                  <a:gd name="T5" fmla="*/ 15 h 34"/>
                  <a:gd name="T6" fmla="*/ 1 w 27"/>
                  <a:gd name="T7" fmla="*/ 7 h 34"/>
                  <a:gd name="T8" fmla="*/ 14 w 27"/>
                  <a:gd name="T9" fmla="*/ 2 h 34"/>
                  <a:gd name="T10" fmla="*/ 26 w 27"/>
                  <a:gd name="T11" fmla="*/ 5 h 34"/>
                  <a:gd name="T12" fmla="*/ 27 w 27"/>
                  <a:gd name="T13" fmla="*/ 7 h 34"/>
                  <a:gd name="T14" fmla="*/ 7 w 27"/>
                  <a:gd name="T15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34">
                    <a:moveTo>
                      <a:pt x="7" y="34"/>
                    </a:moveTo>
                    <a:cubicBezTo>
                      <a:pt x="7" y="33"/>
                      <a:pt x="7" y="31"/>
                      <a:pt x="7" y="30"/>
                    </a:cubicBezTo>
                    <a:cubicBezTo>
                      <a:pt x="2" y="26"/>
                      <a:pt x="2" y="20"/>
                      <a:pt x="0" y="15"/>
                    </a:cubicBezTo>
                    <a:cubicBezTo>
                      <a:pt x="0" y="13"/>
                      <a:pt x="0" y="10"/>
                      <a:pt x="1" y="7"/>
                    </a:cubicBezTo>
                    <a:cubicBezTo>
                      <a:pt x="4" y="3"/>
                      <a:pt x="10" y="4"/>
                      <a:pt x="14" y="2"/>
                    </a:cubicBezTo>
                    <a:cubicBezTo>
                      <a:pt x="19" y="0"/>
                      <a:pt x="22" y="2"/>
                      <a:pt x="26" y="5"/>
                    </a:cubicBezTo>
                    <a:cubicBezTo>
                      <a:pt x="26" y="5"/>
                      <a:pt x="26" y="6"/>
                      <a:pt x="27" y="7"/>
                    </a:cubicBezTo>
                    <a:cubicBezTo>
                      <a:pt x="23" y="18"/>
                      <a:pt x="17" y="27"/>
                      <a:pt x="7" y="34"/>
                    </a:cubicBezTo>
                    <a:close/>
                  </a:path>
                </a:pathLst>
              </a:custGeom>
              <a:solidFill>
                <a:srgbClr val="5240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31" name="Freeform 203">
                <a:extLst>
                  <a:ext uri="{FF2B5EF4-FFF2-40B4-BE49-F238E27FC236}">
                    <a16:creationId xmlns:a16="http://schemas.microsoft.com/office/drawing/2014/main" id="{CC495B76-ED49-D1BC-53EE-B9572E1CE0F1}"/>
                  </a:ext>
                </a:extLst>
              </p:cNvPr>
              <p:cNvSpPr/>
              <p:nvPr/>
            </p:nvSpPr>
            <p:spPr bwMode="auto">
              <a:xfrm>
                <a:off x="4789" y="2747"/>
                <a:ext cx="70" cy="64"/>
              </a:xfrm>
              <a:custGeom>
                <a:avLst/>
                <a:gdLst>
                  <a:gd name="T0" fmla="*/ 33 w 33"/>
                  <a:gd name="T1" fmla="*/ 2 h 30"/>
                  <a:gd name="T2" fmla="*/ 33 w 33"/>
                  <a:gd name="T3" fmla="*/ 11 h 30"/>
                  <a:gd name="T4" fmla="*/ 21 w 33"/>
                  <a:gd name="T5" fmla="*/ 19 h 30"/>
                  <a:gd name="T6" fmla="*/ 8 w 33"/>
                  <a:gd name="T7" fmla="*/ 30 h 30"/>
                  <a:gd name="T8" fmla="*/ 8 w 33"/>
                  <a:gd name="T9" fmla="*/ 30 h 30"/>
                  <a:gd name="T10" fmla="*/ 5 w 33"/>
                  <a:gd name="T11" fmla="*/ 30 h 30"/>
                  <a:gd name="T12" fmla="*/ 9 w 33"/>
                  <a:gd name="T13" fmla="*/ 19 h 30"/>
                  <a:gd name="T14" fmla="*/ 13 w 33"/>
                  <a:gd name="T15" fmla="*/ 11 h 30"/>
                  <a:gd name="T16" fmla="*/ 17 w 33"/>
                  <a:gd name="T17" fmla="*/ 5 h 30"/>
                  <a:gd name="T18" fmla="*/ 28 w 33"/>
                  <a:gd name="T19" fmla="*/ 0 h 30"/>
                  <a:gd name="T20" fmla="*/ 33 w 33"/>
                  <a:gd name="T21" fmla="*/ 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30">
                    <a:moveTo>
                      <a:pt x="33" y="2"/>
                    </a:moveTo>
                    <a:cubicBezTo>
                      <a:pt x="33" y="5"/>
                      <a:pt x="33" y="8"/>
                      <a:pt x="33" y="11"/>
                    </a:cubicBezTo>
                    <a:cubicBezTo>
                      <a:pt x="29" y="14"/>
                      <a:pt x="25" y="16"/>
                      <a:pt x="21" y="19"/>
                    </a:cubicBezTo>
                    <a:cubicBezTo>
                      <a:pt x="17" y="23"/>
                      <a:pt x="15" y="29"/>
                      <a:pt x="8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7" y="30"/>
                      <a:pt x="6" y="30"/>
                      <a:pt x="5" y="30"/>
                    </a:cubicBezTo>
                    <a:cubicBezTo>
                      <a:pt x="0" y="24"/>
                      <a:pt x="6" y="22"/>
                      <a:pt x="9" y="19"/>
                    </a:cubicBezTo>
                    <a:cubicBezTo>
                      <a:pt x="12" y="17"/>
                      <a:pt x="13" y="14"/>
                      <a:pt x="13" y="11"/>
                    </a:cubicBezTo>
                    <a:cubicBezTo>
                      <a:pt x="13" y="8"/>
                      <a:pt x="15" y="7"/>
                      <a:pt x="17" y="5"/>
                    </a:cubicBezTo>
                    <a:cubicBezTo>
                      <a:pt x="20" y="2"/>
                      <a:pt x="24" y="1"/>
                      <a:pt x="28" y="0"/>
                    </a:cubicBezTo>
                    <a:cubicBezTo>
                      <a:pt x="30" y="0"/>
                      <a:pt x="32" y="1"/>
                      <a:pt x="33" y="2"/>
                    </a:cubicBezTo>
                    <a:close/>
                  </a:path>
                </a:pathLst>
              </a:custGeom>
              <a:solidFill>
                <a:srgbClr val="534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32" name="Freeform 204">
                <a:extLst>
                  <a:ext uri="{FF2B5EF4-FFF2-40B4-BE49-F238E27FC236}">
                    <a16:creationId xmlns:a16="http://schemas.microsoft.com/office/drawing/2014/main" id="{BC840189-A6DD-8A5D-1032-48535C55747F}"/>
                  </a:ext>
                </a:extLst>
              </p:cNvPr>
              <p:cNvSpPr/>
              <p:nvPr/>
            </p:nvSpPr>
            <p:spPr bwMode="auto">
              <a:xfrm>
                <a:off x="4966" y="2643"/>
                <a:ext cx="72" cy="45"/>
              </a:xfrm>
              <a:custGeom>
                <a:avLst/>
                <a:gdLst>
                  <a:gd name="T0" fmla="*/ 11 w 34"/>
                  <a:gd name="T1" fmla="*/ 21 h 21"/>
                  <a:gd name="T2" fmla="*/ 26 w 34"/>
                  <a:gd name="T3" fmla="*/ 0 h 21"/>
                  <a:gd name="T4" fmla="*/ 34 w 34"/>
                  <a:gd name="T5" fmla="*/ 0 h 21"/>
                  <a:gd name="T6" fmla="*/ 11 w 34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21">
                    <a:moveTo>
                      <a:pt x="11" y="21"/>
                    </a:moveTo>
                    <a:cubicBezTo>
                      <a:pt x="0" y="2"/>
                      <a:pt x="22" y="7"/>
                      <a:pt x="26" y="0"/>
                    </a:cubicBezTo>
                    <a:cubicBezTo>
                      <a:pt x="29" y="0"/>
                      <a:pt x="31" y="0"/>
                      <a:pt x="34" y="0"/>
                    </a:cubicBezTo>
                    <a:cubicBezTo>
                      <a:pt x="30" y="11"/>
                      <a:pt x="18" y="12"/>
                      <a:pt x="11" y="21"/>
                    </a:cubicBezTo>
                    <a:close/>
                  </a:path>
                </a:pathLst>
              </a:custGeom>
              <a:solidFill>
                <a:srgbClr val="3C2F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</p:grpSp>
        <p:sp>
          <p:nvSpPr>
            <p:cNvPr id="6" name="Freeform 206">
              <a:extLst>
                <a:ext uri="{FF2B5EF4-FFF2-40B4-BE49-F238E27FC236}">
                  <a16:creationId xmlns:a16="http://schemas.microsoft.com/office/drawing/2014/main" id="{4ADE54BC-8A55-2C6B-8E1D-84048B0BAEF4}"/>
                </a:ext>
              </a:extLst>
            </p:cNvPr>
            <p:cNvSpPr/>
            <p:nvPr/>
          </p:nvSpPr>
          <p:spPr bwMode="auto">
            <a:xfrm>
              <a:off x="8069263" y="4002088"/>
              <a:ext cx="65087" cy="58738"/>
            </a:xfrm>
            <a:custGeom>
              <a:avLst/>
              <a:gdLst>
                <a:gd name="T0" fmla="*/ 3 w 19"/>
                <a:gd name="T1" fmla="*/ 1 h 17"/>
                <a:gd name="T2" fmla="*/ 19 w 19"/>
                <a:gd name="T3" fmla="*/ 9 h 17"/>
                <a:gd name="T4" fmla="*/ 11 w 19"/>
                <a:gd name="T5" fmla="*/ 17 h 17"/>
                <a:gd name="T6" fmla="*/ 11 w 19"/>
                <a:gd name="T7" fmla="*/ 17 h 17"/>
                <a:gd name="T8" fmla="*/ 3 w 19"/>
                <a:gd name="T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7">
                  <a:moveTo>
                    <a:pt x="3" y="1"/>
                  </a:moveTo>
                  <a:cubicBezTo>
                    <a:pt x="10" y="0"/>
                    <a:pt x="16" y="2"/>
                    <a:pt x="19" y="9"/>
                  </a:cubicBezTo>
                  <a:cubicBezTo>
                    <a:pt x="18" y="13"/>
                    <a:pt x="15" y="15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6" y="13"/>
                    <a:pt x="0" y="9"/>
                    <a:pt x="3" y="1"/>
                  </a:cubicBezTo>
                  <a:close/>
                </a:path>
              </a:pathLst>
            </a:custGeom>
            <a:solidFill>
              <a:srgbClr val="3D32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" name="Freeform 207">
              <a:extLst>
                <a:ext uri="{FF2B5EF4-FFF2-40B4-BE49-F238E27FC236}">
                  <a16:creationId xmlns:a16="http://schemas.microsoft.com/office/drawing/2014/main" id="{2D42B7F3-9C89-CEAD-E0F4-D393B7B0E571}"/>
                </a:ext>
              </a:extLst>
            </p:cNvPr>
            <p:cNvSpPr/>
            <p:nvPr/>
          </p:nvSpPr>
          <p:spPr bwMode="auto">
            <a:xfrm>
              <a:off x="7794625" y="4294188"/>
              <a:ext cx="68262" cy="63500"/>
            </a:xfrm>
            <a:custGeom>
              <a:avLst/>
              <a:gdLst>
                <a:gd name="T0" fmla="*/ 4 w 20"/>
                <a:gd name="T1" fmla="*/ 19 h 19"/>
                <a:gd name="T2" fmla="*/ 4 w 20"/>
                <a:gd name="T3" fmla="*/ 11 h 19"/>
                <a:gd name="T4" fmla="*/ 15 w 20"/>
                <a:gd name="T5" fmla="*/ 1 h 19"/>
                <a:gd name="T6" fmla="*/ 20 w 20"/>
                <a:gd name="T7" fmla="*/ 7 h 19"/>
                <a:gd name="T8" fmla="*/ 4 w 20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9">
                  <a:moveTo>
                    <a:pt x="4" y="19"/>
                  </a:moveTo>
                  <a:cubicBezTo>
                    <a:pt x="0" y="16"/>
                    <a:pt x="3" y="13"/>
                    <a:pt x="4" y="11"/>
                  </a:cubicBezTo>
                  <a:cubicBezTo>
                    <a:pt x="4" y="4"/>
                    <a:pt x="7" y="0"/>
                    <a:pt x="15" y="1"/>
                  </a:cubicBezTo>
                  <a:cubicBezTo>
                    <a:pt x="17" y="2"/>
                    <a:pt x="19" y="4"/>
                    <a:pt x="20" y="7"/>
                  </a:cubicBezTo>
                  <a:cubicBezTo>
                    <a:pt x="16" y="12"/>
                    <a:pt x="11" y="17"/>
                    <a:pt x="4" y="19"/>
                  </a:cubicBezTo>
                  <a:close/>
                </a:path>
              </a:pathLst>
            </a:custGeom>
            <a:solidFill>
              <a:srgbClr val="4A4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" name="Freeform 208">
              <a:extLst>
                <a:ext uri="{FF2B5EF4-FFF2-40B4-BE49-F238E27FC236}">
                  <a16:creationId xmlns:a16="http://schemas.microsoft.com/office/drawing/2014/main" id="{BD4097BE-0EFE-859E-4892-15D79E7E4D10}"/>
                </a:ext>
              </a:extLst>
            </p:cNvPr>
            <p:cNvSpPr/>
            <p:nvPr/>
          </p:nvSpPr>
          <p:spPr bwMode="auto">
            <a:xfrm>
              <a:off x="7629525" y="4425950"/>
              <a:ext cx="53975" cy="71438"/>
            </a:xfrm>
            <a:custGeom>
              <a:avLst/>
              <a:gdLst>
                <a:gd name="T0" fmla="*/ 0 w 16"/>
                <a:gd name="T1" fmla="*/ 11 h 21"/>
                <a:gd name="T2" fmla="*/ 13 w 16"/>
                <a:gd name="T3" fmla="*/ 0 h 21"/>
                <a:gd name="T4" fmla="*/ 0 w 16"/>
                <a:gd name="T5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1">
                  <a:moveTo>
                    <a:pt x="0" y="11"/>
                  </a:moveTo>
                  <a:cubicBezTo>
                    <a:pt x="4" y="7"/>
                    <a:pt x="7" y="2"/>
                    <a:pt x="13" y="0"/>
                  </a:cubicBezTo>
                  <a:cubicBezTo>
                    <a:pt x="10" y="5"/>
                    <a:pt x="16" y="21"/>
                    <a:pt x="0" y="11"/>
                  </a:cubicBezTo>
                  <a:close/>
                </a:path>
              </a:pathLst>
            </a:custGeom>
            <a:solidFill>
              <a:srgbClr val="F6E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" name="Freeform 209">
              <a:extLst>
                <a:ext uri="{FF2B5EF4-FFF2-40B4-BE49-F238E27FC236}">
                  <a16:creationId xmlns:a16="http://schemas.microsoft.com/office/drawing/2014/main" id="{02C5D6E6-C007-9C25-CEBA-83AF1B7C788B}"/>
                </a:ext>
              </a:extLst>
            </p:cNvPr>
            <p:cNvSpPr/>
            <p:nvPr/>
          </p:nvSpPr>
          <p:spPr bwMode="auto">
            <a:xfrm>
              <a:off x="7850188" y="4267200"/>
              <a:ext cx="42862" cy="50800"/>
            </a:xfrm>
            <a:custGeom>
              <a:avLst/>
              <a:gdLst>
                <a:gd name="T0" fmla="*/ 4 w 13"/>
                <a:gd name="T1" fmla="*/ 15 h 15"/>
                <a:gd name="T2" fmla="*/ 0 w 13"/>
                <a:gd name="T3" fmla="*/ 10 h 15"/>
                <a:gd name="T4" fmla="*/ 0 w 13"/>
                <a:gd name="T5" fmla="*/ 8 h 15"/>
                <a:gd name="T6" fmla="*/ 6 w 13"/>
                <a:gd name="T7" fmla="*/ 1 h 15"/>
                <a:gd name="T8" fmla="*/ 12 w 13"/>
                <a:gd name="T9" fmla="*/ 3 h 15"/>
                <a:gd name="T10" fmla="*/ 13 w 13"/>
                <a:gd name="T11" fmla="*/ 8 h 15"/>
                <a:gd name="T12" fmla="*/ 4 w 13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5">
                  <a:moveTo>
                    <a:pt x="4" y="15"/>
                  </a:moveTo>
                  <a:cubicBezTo>
                    <a:pt x="3" y="13"/>
                    <a:pt x="1" y="12"/>
                    <a:pt x="0" y="10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1" y="5"/>
                    <a:pt x="2" y="2"/>
                    <a:pt x="6" y="1"/>
                  </a:cubicBezTo>
                  <a:cubicBezTo>
                    <a:pt x="8" y="0"/>
                    <a:pt x="10" y="1"/>
                    <a:pt x="12" y="3"/>
                  </a:cubicBezTo>
                  <a:cubicBezTo>
                    <a:pt x="12" y="5"/>
                    <a:pt x="12" y="6"/>
                    <a:pt x="13" y="8"/>
                  </a:cubicBezTo>
                  <a:cubicBezTo>
                    <a:pt x="11" y="11"/>
                    <a:pt x="8" y="14"/>
                    <a:pt x="4" y="15"/>
                  </a:cubicBezTo>
                  <a:close/>
                </a:path>
              </a:pathLst>
            </a:custGeom>
            <a:solidFill>
              <a:srgbClr val="3B2F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0" name="Freeform 210">
              <a:extLst>
                <a:ext uri="{FF2B5EF4-FFF2-40B4-BE49-F238E27FC236}">
                  <a16:creationId xmlns:a16="http://schemas.microsoft.com/office/drawing/2014/main" id="{143C75AD-8AB0-59F1-E18C-0E83CBE230A9}"/>
                </a:ext>
              </a:extLst>
            </p:cNvPr>
            <p:cNvSpPr/>
            <p:nvPr/>
          </p:nvSpPr>
          <p:spPr bwMode="auto">
            <a:xfrm>
              <a:off x="8304213" y="4438650"/>
              <a:ext cx="33337" cy="28575"/>
            </a:xfrm>
            <a:custGeom>
              <a:avLst/>
              <a:gdLst>
                <a:gd name="T0" fmla="*/ 6 w 10"/>
                <a:gd name="T1" fmla="*/ 8 h 8"/>
                <a:gd name="T2" fmla="*/ 1 w 10"/>
                <a:gd name="T3" fmla="*/ 5 h 8"/>
                <a:gd name="T4" fmla="*/ 1 w 10"/>
                <a:gd name="T5" fmla="*/ 1 h 8"/>
                <a:gd name="T6" fmla="*/ 10 w 10"/>
                <a:gd name="T7" fmla="*/ 0 h 8"/>
                <a:gd name="T8" fmla="*/ 10 w 10"/>
                <a:gd name="T9" fmla="*/ 7 h 8"/>
                <a:gd name="T10" fmla="*/ 6 w 10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8">
                  <a:moveTo>
                    <a:pt x="6" y="8"/>
                  </a:moveTo>
                  <a:cubicBezTo>
                    <a:pt x="5" y="5"/>
                    <a:pt x="4" y="4"/>
                    <a:pt x="1" y="5"/>
                  </a:cubicBezTo>
                  <a:cubicBezTo>
                    <a:pt x="1" y="4"/>
                    <a:pt x="0" y="2"/>
                    <a:pt x="1" y="1"/>
                  </a:cubicBezTo>
                  <a:cubicBezTo>
                    <a:pt x="4" y="1"/>
                    <a:pt x="7" y="0"/>
                    <a:pt x="10" y="0"/>
                  </a:cubicBezTo>
                  <a:cubicBezTo>
                    <a:pt x="10" y="2"/>
                    <a:pt x="10" y="5"/>
                    <a:pt x="10" y="7"/>
                  </a:cubicBezTo>
                  <a:cubicBezTo>
                    <a:pt x="9" y="7"/>
                    <a:pt x="7" y="8"/>
                    <a:pt x="6" y="8"/>
                  </a:cubicBezTo>
                  <a:close/>
                </a:path>
              </a:pathLst>
            </a:custGeom>
            <a:solidFill>
              <a:srgbClr val="9A9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1" name="Freeform 211">
              <a:extLst>
                <a:ext uri="{FF2B5EF4-FFF2-40B4-BE49-F238E27FC236}">
                  <a16:creationId xmlns:a16="http://schemas.microsoft.com/office/drawing/2014/main" id="{5F8486D8-EE39-3816-7EF4-E77B21D162F9}"/>
                </a:ext>
              </a:extLst>
            </p:cNvPr>
            <p:cNvSpPr/>
            <p:nvPr/>
          </p:nvSpPr>
          <p:spPr bwMode="auto">
            <a:xfrm>
              <a:off x="7265988" y="2959100"/>
              <a:ext cx="668337" cy="582613"/>
            </a:xfrm>
            <a:custGeom>
              <a:avLst/>
              <a:gdLst>
                <a:gd name="T0" fmla="*/ 12 w 197"/>
                <a:gd name="T1" fmla="*/ 140 h 172"/>
                <a:gd name="T2" fmla="*/ 4 w 197"/>
                <a:gd name="T3" fmla="*/ 142 h 172"/>
                <a:gd name="T4" fmla="*/ 2 w 197"/>
                <a:gd name="T5" fmla="*/ 140 h 172"/>
                <a:gd name="T6" fmla="*/ 10 w 197"/>
                <a:gd name="T7" fmla="*/ 126 h 172"/>
                <a:gd name="T8" fmla="*/ 9 w 197"/>
                <a:gd name="T9" fmla="*/ 113 h 172"/>
                <a:gd name="T10" fmla="*/ 4 w 197"/>
                <a:gd name="T11" fmla="*/ 103 h 172"/>
                <a:gd name="T12" fmla="*/ 8 w 197"/>
                <a:gd name="T13" fmla="*/ 93 h 172"/>
                <a:gd name="T14" fmla="*/ 78 w 197"/>
                <a:gd name="T15" fmla="*/ 14 h 172"/>
                <a:gd name="T16" fmla="*/ 148 w 197"/>
                <a:gd name="T17" fmla="*/ 8 h 172"/>
                <a:gd name="T18" fmla="*/ 192 w 197"/>
                <a:gd name="T19" fmla="*/ 77 h 172"/>
                <a:gd name="T20" fmla="*/ 190 w 197"/>
                <a:gd name="T21" fmla="*/ 92 h 172"/>
                <a:gd name="T22" fmla="*/ 188 w 197"/>
                <a:gd name="T23" fmla="*/ 109 h 172"/>
                <a:gd name="T24" fmla="*/ 184 w 197"/>
                <a:gd name="T25" fmla="*/ 117 h 172"/>
                <a:gd name="T26" fmla="*/ 175 w 197"/>
                <a:gd name="T27" fmla="*/ 145 h 172"/>
                <a:gd name="T28" fmla="*/ 105 w 197"/>
                <a:gd name="T29" fmla="*/ 146 h 172"/>
                <a:gd name="T30" fmla="*/ 100 w 197"/>
                <a:gd name="T31" fmla="*/ 141 h 172"/>
                <a:gd name="T32" fmla="*/ 85 w 197"/>
                <a:gd name="T33" fmla="*/ 138 h 172"/>
                <a:gd name="T34" fmla="*/ 92 w 197"/>
                <a:gd name="T35" fmla="*/ 149 h 172"/>
                <a:gd name="T36" fmla="*/ 88 w 197"/>
                <a:gd name="T37" fmla="*/ 169 h 172"/>
                <a:gd name="T38" fmla="*/ 70 w 197"/>
                <a:gd name="T39" fmla="*/ 170 h 172"/>
                <a:gd name="T40" fmla="*/ 63 w 197"/>
                <a:gd name="T41" fmla="*/ 158 h 172"/>
                <a:gd name="T42" fmla="*/ 12 w 197"/>
                <a:gd name="T43" fmla="*/ 14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7" h="172">
                  <a:moveTo>
                    <a:pt x="12" y="140"/>
                  </a:moveTo>
                  <a:cubicBezTo>
                    <a:pt x="9" y="141"/>
                    <a:pt x="7" y="141"/>
                    <a:pt x="4" y="142"/>
                  </a:cubicBezTo>
                  <a:cubicBezTo>
                    <a:pt x="4" y="141"/>
                    <a:pt x="3" y="141"/>
                    <a:pt x="2" y="140"/>
                  </a:cubicBezTo>
                  <a:cubicBezTo>
                    <a:pt x="0" y="133"/>
                    <a:pt x="4" y="128"/>
                    <a:pt x="10" y="126"/>
                  </a:cubicBezTo>
                  <a:cubicBezTo>
                    <a:pt x="27" y="120"/>
                    <a:pt x="16" y="117"/>
                    <a:pt x="9" y="113"/>
                  </a:cubicBezTo>
                  <a:cubicBezTo>
                    <a:pt x="5" y="111"/>
                    <a:pt x="5" y="107"/>
                    <a:pt x="4" y="103"/>
                  </a:cubicBezTo>
                  <a:cubicBezTo>
                    <a:pt x="4" y="99"/>
                    <a:pt x="5" y="96"/>
                    <a:pt x="8" y="93"/>
                  </a:cubicBezTo>
                  <a:cubicBezTo>
                    <a:pt x="21" y="57"/>
                    <a:pt x="42" y="29"/>
                    <a:pt x="78" y="14"/>
                  </a:cubicBezTo>
                  <a:cubicBezTo>
                    <a:pt x="101" y="4"/>
                    <a:pt x="125" y="0"/>
                    <a:pt x="148" y="8"/>
                  </a:cubicBezTo>
                  <a:cubicBezTo>
                    <a:pt x="183" y="18"/>
                    <a:pt x="192" y="35"/>
                    <a:pt x="192" y="77"/>
                  </a:cubicBezTo>
                  <a:cubicBezTo>
                    <a:pt x="194" y="82"/>
                    <a:pt x="197" y="88"/>
                    <a:pt x="190" y="92"/>
                  </a:cubicBezTo>
                  <a:cubicBezTo>
                    <a:pt x="187" y="97"/>
                    <a:pt x="188" y="103"/>
                    <a:pt x="188" y="109"/>
                  </a:cubicBezTo>
                  <a:cubicBezTo>
                    <a:pt x="190" y="113"/>
                    <a:pt x="187" y="115"/>
                    <a:pt x="184" y="117"/>
                  </a:cubicBezTo>
                  <a:cubicBezTo>
                    <a:pt x="184" y="127"/>
                    <a:pt x="183" y="137"/>
                    <a:pt x="175" y="145"/>
                  </a:cubicBezTo>
                  <a:cubicBezTo>
                    <a:pt x="152" y="145"/>
                    <a:pt x="128" y="142"/>
                    <a:pt x="105" y="146"/>
                  </a:cubicBezTo>
                  <a:cubicBezTo>
                    <a:pt x="103" y="145"/>
                    <a:pt x="101" y="143"/>
                    <a:pt x="100" y="141"/>
                  </a:cubicBezTo>
                  <a:cubicBezTo>
                    <a:pt x="95" y="139"/>
                    <a:pt x="90" y="138"/>
                    <a:pt x="85" y="138"/>
                  </a:cubicBezTo>
                  <a:cubicBezTo>
                    <a:pt x="89" y="141"/>
                    <a:pt x="90" y="145"/>
                    <a:pt x="92" y="149"/>
                  </a:cubicBezTo>
                  <a:cubicBezTo>
                    <a:pt x="91" y="155"/>
                    <a:pt x="89" y="162"/>
                    <a:pt x="88" y="169"/>
                  </a:cubicBezTo>
                  <a:cubicBezTo>
                    <a:pt x="82" y="172"/>
                    <a:pt x="76" y="172"/>
                    <a:pt x="70" y="170"/>
                  </a:cubicBezTo>
                  <a:cubicBezTo>
                    <a:pt x="66" y="167"/>
                    <a:pt x="64" y="162"/>
                    <a:pt x="63" y="158"/>
                  </a:cubicBezTo>
                  <a:cubicBezTo>
                    <a:pt x="53" y="133"/>
                    <a:pt x="31" y="139"/>
                    <a:pt x="12" y="140"/>
                  </a:cubicBezTo>
                  <a:close/>
                </a:path>
              </a:pathLst>
            </a:custGeom>
            <a:solidFill>
              <a:srgbClr val="FDDE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2" name="Freeform 212">
              <a:extLst>
                <a:ext uri="{FF2B5EF4-FFF2-40B4-BE49-F238E27FC236}">
                  <a16:creationId xmlns:a16="http://schemas.microsoft.com/office/drawing/2014/main" id="{40BAB544-3398-5342-A70C-AEECE5A15108}"/>
                </a:ext>
              </a:extLst>
            </p:cNvPr>
            <p:cNvSpPr/>
            <p:nvPr/>
          </p:nvSpPr>
          <p:spPr bwMode="auto">
            <a:xfrm>
              <a:off x="7910513" y="3219450"/>
              <a:ext cx="115887" cy="136525"/>
            </a:xfrm>
            <a:custGeom>
              <a:avLst/>
              <a:gdLst>
                <a:gd name="T0" fmla="*/ 0 w 34"/>
                <a:gd name="T1" fmla="*/ 15 h 40"/>
                <a:gd name="T2" fmla="*/ 2 w 34"/>
                <a:gd name="T3" fmla="*/ 0 h 40"/>
                <a:gd name="T4" fmla="*/ 34 w 34"/>
                <a:gd name="T5" fmla="*/ 36 h 40"/>
                <a:gd name="T6" fmla="*/ 26 w 34"/>
                <a:gd name="T7" fmla="*/ 40 h 40"/>
                <a:gd name="T8" fmla="*/ 0 w 34"/>
                <a:gd name="T9" fmla="*/ 1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0">
                  <a:moveTo>
                    <a:pt x="0" y="15"/>
                  </a:moveTo>
                  <a:cubicBezTo>
                    <a:pt x="1" y="10"/>
                    <a:pt x="1" y="5"/>
                    <a:pt x="2" y="0"/>
                  </a:cubicBezTo>
                  <a:cubicBezTo>
                    <a:pt x="12" y="12"/>
                    <a:pt x="25" y="22"/>
                    <a:pt x="34" y="36"/>
                  </a:cubicBezTo>
                  <a:cubicBezTo>
                    <a:pt x="31" y="36"/>
                    <a:pt x="28" y="37"/>
                    <a:pt x="26" y="40"/>
                  </a:cubicBezTo>
                  <a:cubicBezTo>
                    <a:pt x="15" y="34"/>
                    <a:pt x="10" y="22"/>
                    <a:pt x="0" y="15"/>
                  </a:cubicBezTo>
                  <a:close/>
                </a:path>
              </a:pathLst>
            </a:custGeom>
            <a:solidFill>
              <a:srgbClr val="CEB4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3" name="Freeform 213">
              <a:extLst>
                <a:ext uri="{FF2B5EF4-FFF2-40B4-BE49-F238E27FC236}">
                  <a16:creationId xmlns:a16="http://schemas.microsoft.com/office/drawing/2014/main" id="{8434716D-DEE4-E3E6-E8BB-E6F07B1B96D0}"/>
                </a:ext>
              </a:extLst>
            </p:cNvPr>
            <p:cNvSpPr/>
            <p:nvPr/>
          </p:nvSpPr>
          <p:spPr bwMode="auto">
            <a:xfrm>
              <a:off x="7223125" y="3240088"/>
              <a:ext cx="74612" cy="214313"/>
            </a:xfrm>
            <a:custGeom>
              <a:avLst/>
              <a:gdLst>
                <a:gd name="T0" fmla="*/ 21 w 22"/>
                <a:gd name="T1" fmla="*/ 10 h 63"/>
                <a:gd name="T2" fmla="*/ 21 w 22"/>
                <a:gd name="T3" fmla="*/ 22 h 63"/>
                <a:gd name="T4" fmla="*/ 17 w 22"/>
                <a:gd name="T5" fmla="*/ 56 h 63"/>
                <a:gd name="T6" fmla="*/ 17 w 22"/>
                <a:gd name="T7" fmla="*/ 59 h 63"/>
                <a:gd name="T8" fmla="*/ 8 w 22"/>
                <a:gd name="T9" fmla="*/ 58 h 63"/>
                <a:gd name="T10" fmla="*/ 5 w 22"/>
                <a:gd name="T11" fmla="*/ 54 h 63"/>
                <a:gd name="T12" fmla="*/ 3 w 22"/>
                <a:gd name="T13" fmla="*/ 39 h 63"/>
                <a:gd name="T14" fmla="*/ 17 w 22"/>
                <a:gd name="T15" fmla="*/ 2 h 63"/>
                <a:gd name="T16" fmla="*/ 20 w 22"/>
                <a:gd name="T17" fmla="*/ 0 h 63"/>
                <a:gd name="T18" fmla="*/ 21 w 22"/>
                <a:gd name="T19" fmla="*/ 1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62">
                  <a:moveTo>
                    <a:pt x="21" y="10"/>
                  </a:moveTo>
                  <a:cubicBezTo>
                    <a:pt x="21" y="14"/>
                    <a:pt x="21" y="18"/>
                    <a:pt x="21" y="22"/>
                  </a:cubicBezTo>
                  <a:cubicBezTo>
                    <a:pt x="22" y="33"/>
                    <a:pt x="17" y="45"/>
                    <a:pt x="17" y="56"/>
                  </a:cubicBezTo>
                  <a:cubicBezTo>
                    <a:pt x="18" y="57"/>
                    <a:pt x="18" y="58"/>
                    <a:pt x="17" y="59"/>
                  </a:cubicBezTo>
                  <a:cubicBezTo>
                    <a:pt x="14" y="63"/>
                    <a:pt x="11" y="62"/>
                    <a:pt x="8" y="58"/>
                  </a:cubicBezTo>
                  <a:cubicBezTo>
                    <a:pt x="9" y="55"/>
                    <a:pt x="7" y="54"/>
                    <a:pt x="5" y="54"/>
                  </a:cubicBezTo>
                  <a:cubicBezTo>
                    <a:pt x="0" y="49"/>
                    <a:pt x="3" y="44"/>
                    <a:pt x="3" y="39"/>
                  </a:cubicBezTo>
                  <a:cubicBezTo>
                    <a:pt x="6" y="26"/>
                    <a:pt x="5" y="11"/>
                    <a:pt x="17" y="2"/>
                  </a:cubicBezTo>
                  <a:cubicBezTo>
                    <a:pt x="18" y="1"/>
                    <a:pt x="19" y="0"/>
                    <a:pt x="20" y="0"/>
                  </a:cubicBezTo>
                  <a:cubicBezTo>
                    <a:pt x="21" y="3"/>
                    <a:pt x="21" y="7"/>
                    <a:pt x="21" y="10"/>
                  </a:cubicBezTo>
                  <a:close/>
                </a:path>
              </a:pathLst>
            </a:custGeom>
            <a:solidFill>
              <a:srgbClr val="D5BB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4" name="Freeform 214">
              <a:extLst>
                <a:ext uri="{FF2B5EF4-FFF2-40B4-BE49-F238E27FC236}">
                  <a16:creationId xmlns:a16="http://schemas.microsoft.com/office/drawing/2014/main" id="{7335AA51-0BE4-736F-5D05-B4D1F86B5ACB}"/>
                </a:ext>
              </a:extLst>
            </p:cNvPr>
            <p:cNvSpPr/>
            <p:nvPr/>
          </p:nvSpPr>
          <p:spPr bwMode="auto">
            <a:xfrm>
              <a:off x="7588250" y="3413125"/>
              <a:ext cx="288925" cy="92075"/>
            </a:xfrm>
            <a:custGeom>
              <a:avLst/>
              <a:gdLst>
                <a:gd name="T0" fmla="*/ 10 w 85"/>
                <a:gd name="T1" fmla="*/ 12 h 27"/>
                <a:gd name="T2" fmla="*/ 80 w 85"/>
                <a:gd name="T3" fmla="*/ 11 h 27"/>
                <a:gd name="T4" fmla="*/ 85 w 85"/>
                <a:gd name="T5" fmla="*/ 23 h 27"/>
                <a:gd name="T6" fmla="*/ 81 w 85"/>
                <a:gd name="T7" fmla="*/ 25 h 27"/>
                <a:gd name="T8" fmla="*/ 17 w 85"/>
                <a:gd name="T9" fmla="*/ 26 h 27"/>
                <a:gd name="T10" fmla="*/ 8 w 85"/>
                <a:gd name="T11" fmla="*/ 24 h 27"/>
                <a:gd name="T12" fmla="*/ 7 w 85"/>
                <a:gd name="T13" fmla="*/ 15 h 27"/>
                <a:gd name="T14" fmla="*/ 10 w 85"/>
                <a:gd name="T15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27">
                  <a:moveTo>
                    <a:pt x="10" y="12"/>
                  </a:moveTo>
                  <a:cubicBezTo>
                    <a:pt x="33" y="3"/>
                    <a:pt x="56" y="0"/>
                    <a:pt x="80" y="11"/>
                  </a:cubicBezTo>
                  <a:cubicBezTo>
                    <a:pt x="82" y="15"/>
                    <a:pt x="84" y="19"/>
                    <a:pt x="85" y="23"/>
                  </a:cubicBezTo>
                  <a:cubicBezTo>
                    <a:pt x="84" y="24"/>
                    <a:pt x="82" y="25"/>
                    <a:pt x="81" y="25"/>
                  </a:cubicBezTo>
                  <a:cubicBezTo>
                    <a:pt x="60" y="20"/>
                    <a:pt x="39" y="16"/>
                    <a:pt x="17" y="26"/>
                  </a:cubicBezTo>
                  <a:cubicBezTo>
                    <a:pt x="14" y="27"/>
                    <a:pt x="11" y="26"/>
                    <a:pt x="8" y="24"/>
                  </a:cubicBezTo>
                  <a:cubicBezTo>
                    <a:pt x="4" y="22"/>
                    <a:pt x="0" y="19"/>
                    <a:pt x="7" y="15"/>
                  </a:cubicBezTo>
                  <a:cubicBezTo>
                    <a:pt x="9" y="16"/>
                    <a:pt x="10" y="14"/>
                    <a:pt x="10" y="12"/>
                  </a:cubicBezTo>
                  <a:close/>
                </a:path>
              </a:pathLst>
            </a:custGeom>
            <a:solidFill>
              <a:srgbClr val="3F30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5" name="Freeform 215">
              <a:extLst>
                <a:ext uri="{FF2B5EF4-FFF2-40B4-BE49-F238E27FC236}">
                  <a16:creationId xmlns:a16="http://schemas.microsoft.com/office/drawing/2014/main" id="{397209AE-E01D-00F2-3915-688814BEBEFF}"/>
                </a:ext>
              </a:extLst>
            </p:cNvPr>
            <p:cNvSpPr/>
            <p:nvPr/>
          </p:nvSpPr>
          <p:spPr bwMode="auto">
            <a:xfrm>
              <a:off x="7889875" y="3328988"/>
              <a:ext cx="41275" cy="53975"/>
            </a:xfrm>
            <a:custGeom>
              <a:avLst/>
              <a:gdLst>
                <a:gd name="T0" fmla="*/ 0 w 12"/>
                <a:gd name="T1" fmla="*/ 8 h 16"/>
                <a:gd name="T2" fmla="*/ 4 w 12"/>
                <a:gd name="T3" fmla="*/ 0 h 16"/>
                <a:gd name="T4" fmla="*/ 8 w 12"/>
                <a:gd name="T5" fmla="*/ 11 h 16"/>
                <a:gd name="T6" fmla="*/ 0 w 12"/>
                <a:gd name="T7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6">
                  <a:moveTo>
                    <a:pt x="0" y="8"/>
                  </a:moveTo>
                  <a:cubicBezTo>
                    <a:pt x="1" y="5"/>
                    <a:pt x="2" y="3"/>
                    <a:pt x="4" y="0"/>
                  </a:cubicBezTo>
                  <a:cubicBezTo>
                    <a:pt x="10" y="2"/>
                    <a:pt x="12" y="6"/>
                    <a:pt x="8" y="11"/>
                  </a:cubicBezTo>
                  <a:cubicBezTo>
                    <a:pt x="4" y="16"/>
                    <a:pt x="3" y="8"/>
                    <a:pt x="0" y="8"/>
                  </a:cubicBezTo>
                  <a:close/>
                </a:path>
              </a:pathLst>
            </a:custGeom>
            <a:solidFill>
              <a:srgbClr val="C1A8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6" name="Freeform 216">
              <a:extLst>
                <a:ext uri="{FF2B5EF4-FFF2-40B4-BE49-F238E27FC236}">
                  <a16:creationId xmlns:a16="http://schemas.microsoft.com/office/drawing/2014/main" id="{8A347DBD-CC1B-8B1E-5ED2-6102E38F1AFD}"/>
                </a:ext>
              </a:extLst>
            </p:cNvPr>
            <p:cNvSpPr/>
            <p:nvPr/>
          </p:nvSpPr>
          <p:spPr bwMode="auto">
            <a:xfrm>
              <a:off x="8053388" y="3514725"/>
              <a:ext cx="30162" cy="47625"/>
            </a:xfrm>
            <a:custGeom>
              <a:avLst/>
              <a:gdLst>
                <a:gd name="T0" fmla="*/ 8 w 9"/>
                <a:gd name="T1" fmla="*/ 0 h 14"/>
                <a:gd name="T2" fmla="*/ 8 w 9"/>
                <a:gd name="T3" fmla="*/ 5 h 14"/>
                <a:gd name="T4" fmla="*/ 8 w 9"/>
                <a:gd name="T5" fmla="*/ 8 h 14"/>
                <a:gd name="T6" fmla="*/ 9 w 9"/>
                <a:gd name="T7" fmla="*/ 13 h 14"/>
                <a:gd name="T8" fmla="*/ 5 w 9"/>
                <a:gd name="T9" fmla="*/ 14 h 14"/>
                <a:gd name="T10" fmla="*/ 0 w 9"/>
                <a:gd name="T11" fmla="*/ 9 h 14"/>
                <a:gd name="T12" fmla="*/ 8 w 9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4">
                  <a:moveTo>
                    <a:pt x="8" y="0"/>
                  </a:moveTo>
                  <a:cubicBezTo>
                    <a:pt x="8" y="2"/>
                    <a:pt x="8" y="4"/>
                    <a:pt x="8" y="5"/>
                  </a:cubicBezTo>
                  <a:cubicBezTo>
                    <a:pt x="8" y="6"/>
                    <a:pt x="8" y="7"/>
                    <a:pt x="8" y="8"/>
                  </a:cubicBezTo>
                  <a:cubicBezTo>
                    <a:pt x="9" y="9"/>
                    <a:pt x="9" y="11"/>
                    <a:pt x="9" y="13"/>
                  </a:cubicBezTo>
                  <a:cubicBezTo>
                    <a:pt x="8" y="14"/>
                    <a:pt x="7" y="14"/>
                    <a:pt x="5" y="14"/>
                  </a:cubicBezTo>
                  <a:cubicBezTo>
                    <a:pt x="2" y="13"/>
                    <a:pt x="2" y="11"/>
                    <a:pt x="0" y="9"/>
                  </a:cubicBezTo>
                  <a:cubicBezTo>
                    <a:pt x="1" y="5"/>
                    <a:pt x="4" y="2"/>
                    <a:pt x="8" y="0"/>
                  </a:cubicBezTo>
                  <a:close/>
                </a:path>
              </a:pathLst>
            </a:custGeom>
            <a:solidFill>
              <a:srgbClr val="C5A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7" name="Freeform 217">
              <a:extLst>
                <a:ext uri="{FF2B5EF4-FFF2-40B4-BE49-F238E27FC236}">
                  <a16:creationId xmlns:a16="http://schemas.microsoft.com/office/drawing/2014/main" id="{2E69E9D9-591F-1A1F-B340-52BAFC429D47}"/>
                </a:ext>
              </a:extLst>
            </p:cNvPr>
            <p:cNvSpPr/>
            <p:nvPr/>
          </p:nvSpPr>
          <p:spPr bwMode="auto">
            <a:xfrm>
              <a:off x="8042275" y="3551238"/>
              <a:ext cx="41275" cy="23813"/>
            </a:xfrm>
            <a:custGeom>
              <a:avLst/>
              <a:gdLst>
                <a:gd name="T0" fmla="*/ 6 w 12"/>
                <a:gd name="T1" fmla="*/ 2 h 7"/>
                <a:gd name="T2" fmla="*/ 11 w 12"/>
                <a:gd name="T3" fmla="*/ 2 h 7"/>
                <a:gd name="T4" fmla="*/ 12 w 12"/>
                <a:gd name="T5" fmla="*/ 4 h 7"/>
                <a:gd name="T6" fmla="*/ 11 w 12"/>
                <a:gd name="T7" fmla="*/ 5 h 7"/>
                <a:gd name="T8" fmla="*/ 7 w 12"/>
                <a:gd name="T9" fmla="*/ 6 h 7"/>
                <a:gd name="T10" fmla="*/ 1 w 12"/>
                <a:gd name="T11" fmla="*/ 4 h 7"/>
                <a:gd name="T12" fmla="*/ 3 w 12"/>
                <a:gd name="T13" fmla="*/ 2 h 7"/>
                <a:gd name="T14" fmla="*/ 6 w 12"/>
                <a:gd name="T1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7">
                  <a:moveTo>
                    <a:pt x="6" y="2"/>
                  </a:moveTo>
                  <a:cubicBezTo>
                    <a:pt x="8" y="2"/>
                    <a:pt x="9" y="2"/>
                    <a:pt x="11" y="2"/>
                  </a:cubicBezTo>
                  <a:cubicBezTo>
                    <a:pt x="12" y="3"/>
                    <a:pt x="12" y="3"/>
                    <a:pt x="12" y="4"/>
                  </a:cubicBezTo>
                  <a:cubicBezTo>
                    <a:pt x="12" y="5"/>
                    <a:pt x="12" y="5"/>
                    <a:pt x="11" y="5"/>
                  </a:cubicBezTo>
                  <a:cubicBezTo>
                    <a:pt x="10" y="6"/>
                    <a:pt x="8" y="6"/>
                    <a:pt x="7" y="6"/>
                  </a:cubicBezTo>
                  <a:cubicBezTo>
                    <a:pt x="4" y="6"/>
                    <a:pt x="2" y="7"/>
                    <a:pt x="1" y="4"/>
                  </a:cubicBezTo>
                  <a:cubicBezTo>
                    <a:pt x="0" y="4"/>
                    <a:pt x="2" y="3"/>
                    <a:pt x="3" y="2"/>
                  </a:cubicBezTo>
                  <a:cubicBezTo>
                    <a:pt x="4" y="0"/>
                    <a:pt x="5" y="0"/>
                    <a:pt x="6" y="2"/>
                  </a:cubicBezTo>
                  <a:close/>
                </a:path>
              </a:pathLst>
            </a:custGeom>
            <a:solidFill>
              <a:srgbClr val="877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8" name="Freeform 218">
              <a:extLst>
                <a:ext uri="{FF2B5EF4-FFF2-40B4-BE49-F238E27FC236}">
                  <a16:creationId xmlns:a16="http://schemas.microsoft.com/office/drawing/2014/main" id="{EBD85381-8012-E1B7-5682-0BBB0EC3FCD4}"/>
                </a:ext>
              </a:extLst>
            </p:cNvPr>
            <p:cNvSpPr/>
            <p:nvPr/>
          </p:nvSpPr>
          <p:spPr bwMode="auto">
            <a:xfrm>
              <a:off x="8015288" y="3652838"/>
              <a:ext cx="11112" cy="11113"/>
            </a:xfrm>
            <a:custGeom>
              <a:avLst/>
              <a:gdLst>
                <a:gd name="T0" fmla="*/ 2 w 3"/>
                <a:gd name="T1" fmla="*/ 0 h 3"/>
                <a:gd name="T2" fmla="*/ 3 w 3"/>
                <a:gd name="T3" fmla="*/ 3 h 3"/>
                <a:gd name="T4" fmla="*/ 0 w 3"/>
                <a:gd name="T5" fmla="*/ 2 h 3"/>
                <a:gd name="T6" fmla="*/ 2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3" y="1"/>
                    <a:pt x="3" y="2"/>
                    <a:pt x="3" y="3"/>
                  </a:cubicBezTo>
                  <a:cubicBezTo>
                    <a:pt x="2" y="3"/>
                    <a:pt x="1" y="2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674F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9" name="Freeform 219">
              <a:extLst>
                <a:ext uri="{FF2B5EF4-FFF2-40B4-BE49-F238E27FC236}">
                  <a16:creationId xmlns:a16="http://schemas.microsoft.com/office/drawing/2014/main" id="{E2FB3855-57EB-3686-ADD6-CA7A374697B4}"/>
                </a:ext>
              </a:extLst>
            </p:cNvPr>
            <p:cNvSpPr/>
            <p:nvPr/>
          </p:nvSpPr>
          <p:spPr bwMode="auto">
            <a:xfrm>
              <a:off x="8053388" y="3544888"/>
              <a:ext cx="9525" cy="14288"/>
            </a:xfrm>
            <a:custGeom>
              <a:avLst/>
              <a:gdLst>
                <a:gd name="T0" fmla="*/ 3 w 3"/>
                <a:gd name="T1" fmla="*/ 4 h 4"/>
                <a:gd name="T2" fmla="*/ 2 w 3"/>
                <a:gd name="T3" fmla="*/ 4 h 4"/>
                <a:gd name="T4" fmla="*/ 0 w 3"/>
                <a:gd name="T5" fmla="*/ 4 h 4"/>
                <a:gd name="T6" fmla="*/ 0 w 3"/>
                <a:gd name="T7" fmla="*/ 0 h 4"/>
                <a:gd name="T8" fmla="*/ 3 w 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0" y="4"/>
                    <a:pt x="0" y="4"/>
                  </a:cubicBezTo>
                  <a:cubicBezTo>
                    <a:pt x="0" y="3"/>
                    <a:pt x="0" y="1"/>
                    <a:pt x="0" y="0"/>
                  </a:cubicBezTo>
                  <a:cubicBezTo>
                    <a:pt x="3" y="0"/>
                    <a:pt x="3" y="2"/>
                    <a:pt x="3" y="4"/>
                  </a:cubicBezTo>
                  <a:close/>
                </a:path>
              </a:pathLst>
            </a:custGeom>
            <a:solidFill>
              <a:srgbClr val="674F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0" name="Freeform 220">
              <a:extLst>
                <a:ext uri="{FF2B5EF4-FFF2-40B4-BE49-F238E27FC236}">
                  <a16:creationId xmlns:a16="http://schemas.microsoft.com/office/drawing/2014/main" id="{FE20C0A7-5F16-BEDB-E9EF-C13631D706A5}"/>
                </a:ext>
              </a:extLst>
            </p:cNvPr>
            <p:cNvSpPr/>
            <p:nvPr/>
          </p:nvSpPr>
          <p:spPr bwMode="auto">
            <a:xfrm>
              <a:off x="7940675" y="3948113"/>
              <a:ext cx="74612" cy="122238"/>
            </a:xfrm>
            <a:custGeom>
              <a:avLst/>
              <a:gdLst>
                <a:gd name="T0" fmla="*/ 5 w 22"/>
                <a:gd name="T1" fmla="*/ 17 h 36"/>
                <a:gd name="T2" fmla="*/ 13 w 22"/>
                <a:gd name="T3" fmla="*/ 0 h 36"/>
                <a:gd name="T4" fmla="*/ 21 w 22"/>
                <a:gd name="T5" fmla="*/ 13 h 36"/>
                <a:gd name="T6" fmla="*/ 21 w 22"/>
                <a:gd name="T7" fmla="*/ 19 h 36"/>
                <a:gd name="T8" fmla="*/ 18 w 22"/>
                <a:gd name="T9" fmla="*/ 33 h 36"/>
                <a:gd name="T10" fmla="*/ 7 w 22"/>
                <a:gd name="T11" fmla="*/ 31 h 36"/>
                <a:gd name="T12" fmla="*/ 5 w 22"/>
                <a:gd name="T13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6">
                  <a:moveTo>
                    <a:pt x="5" y="17"/>
                  </a:moveTo>
                  <a:cubicBezTo>
                    <a:pt x="8" y="11"/>
                    <a:pt x="0" y="1"/>
                    <a:pt x="13" y="0"/>
                  </a:cubicBezTo>
                  <a:cubicBezTo>
                    <a:pt x="18" y="3"/>
                    <a:pt x="19" y="8"/>
                    <a:pt x="21" y="13"/>
                  </a:cubicBezTo>
                  <a:cubicBezTo>
                    <a:pt x="21" y="14"/>
                    <a:pt x="21" y="17"/>
                    <a:pt x="21" y="19"/>
                  </a:cubicBezTo>
                  <a:cubicBezTo>
                    <a:pt x="22" y="24"/>
                    <a:pt x="21" y="29"/>
                    <a:pt x="18" y="33"/>
                  </a:cubicBezTo>
                  <a:cubicBezTo>
                    <a:pt x="14" y="36"/>
                    <a:pt x="10" y="35"/>
                    <a:pt x="7" y="31"/>
                  </a:cubicBezTo>
                  <a:cubicBezTo>
                    <a:pt x="4" y="27"/>
                    <a:pt x="5" y="22"/>
                    <a:pt x="5" y="17"/>
                  </a:cubicBezTo>
                  <a:close/>
                </a:path>
              </a:pathLst>
            </a:custGeom>
            <a:solidFill>
              <a:srgbClr val="3C2B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1" name="Freeform 221">
              <a:extLst>
                <a:ext uri="{FF2B5EF4-FFF2-40B4-BE49-F238E27FC236}">
                  <a16:creationId xmlns:a16="http://schemas.microsoft.com/office/drawing/2014/main" id="{973B9A24-85C1-5D1B-44BE-6E38CC7900CF}"/>
                </a:ext>
              </a:extLst>
            </p:cNvPr>
            <p:cNvSpPr/>
            <p:nvPr/>
          </p:nvSpPr>
          <p:spPr bwMode="auto">
            <a:xfrm>
              <a:off x="7927975" y="4005263"/>
              <a:ext cx="47625" cy="88900"/>
            </a:xfrm>
            <a:custGeom>
              <a:avLst/>
              <a:gdLst>
                <a:gd name="T0" fmla="*/ 9 w 14"/>
                <a:gd name="T1" fmla="*/ 0 h 26"/>
                <a:gd name="T2" fmla="*/ 13 w 14"/>
                <a:gd name="T3" fmla="*/ 12 h 26"/>
                <a:gd name="T4" fmla="*/ 9 w 14"/>
                <a:gd name="T5" fmla="*/ 24 h 26"/>
                <a:gd name="T6" fmla="*/ 1 w 14"/>
                <a:gd name="T7" fmla="*/ 20 h 26"/>
                <a:gd name="T8" fmla="*/ 9 w 14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6">
                  <a:moveTo>
                    <a:pt x="9" y="0"/>
                  </a:moveTo>
                  <a:cubicBezTo>
                    <a:pt x="14" y="3"/>
                    <a:pt x="13" y="8"/>
                    <a:pt x="13" y="12"/>
                  </a:cubicBezTo>
                  <a:cubicBezTo>
                    <a:pt x="11" y="16"/>
                    <a:pt x="13" y="21"/>
                    <a:pt x="9" y="24"/>
                  </a:cubicBezTo>
                  <a:cubicBezTo>
                    <a:pt x="4" y="26"/>
                    <a:pt x="1" y="26"/>
                    <a:pt x="1" y="20"/>
                  </a:cubicBezTo>
                  <a:cubicBezTo>
                    <a:pt x="9" y="15"/>
                    <a:pt x="0" y="4"/>
                    <a:pt x="9" y="0"/>
                  </a:cubicBezTo>
                  <a:close/>
                </a:path>
              </a:pathLst>
            </a:custGeom>
            <a:solidFill>
              <a:srgbClr val="3C2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2" name="Freeform 222">
              <a:extLst>
                <a:ext uri="{FF2B5EF4-FFF2-40B4-BE49-F238E27FC236}">
                  <a16:creationId xmlns:a16="http://schemas.microsoft.com/office/drawing/2014/main" id="{A1A91099-E26A-CD25-5B0D-88EF8F90CB8C}"/>
                </a:ext>
              </a:extLst>
            </p:cNvPr>
            <p:cNvSpPr/>
            <p:nvPr/>
          </p:nvSpPr>
          <p:spPr bwMode="auto">
            <a:xfrm>
              <a:off x="7981950" y="3921125"/>
              <a:ext cx="63500" cy="71438"/>
            </a:xfrm>
            <a:custGeom>
              <a:avLst/>
              <a:gdLst>
                <a:gd name="T0" fmla="*/ 5 w 19"/>
                <a:gd name="T1" fmla="*/ 20 h 21"/>
                <a:gd name="T2" fmla="*/ 1 w 19"/>
                <a:gd name="T3" fmla="*/ 8 h 21"/>
                <a:gd name="T4" fmla="*/ 1 w 19"/>
                <a:gd name="T5" fmla="*/ 5 h 21"/>
                <a:gd name="T6" fmla="*/ 15 w 19"/>
                <a:gd name="T7" fmla="*/ 0 h 21"/>
                <a:gd name="T8" fmla="*/ 19 w 19"/>
                <a:gd name="T9" fmla="*/ 6 h 21"/>
                <a:gd name="T10" fmla="*/ 5 w 19"/>
                <a:gd name="T11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1">
                  <a:moveTo>
                    <a:pt x="5" y="20"/>
                  </a:moveTo>
                  <a:cubicBezTo>
                    <a:pt x="3" y="16"/>
                    <a:pt x="0" y="13"/>
                    <a:pt x="1" y="8"/>
                  </a:cubicBezTo>
                  <a:cubicBezTo>
                    <a:pt x="0" y="7"/>
                    <a:pt x="1" y="6"/>
                    <a:pt x="1" y="5"/>
                  </a:cubicBezTo>
                  <a:cubicBezTo>
                    <a:pt x="6" y="3"/>
                    <a:pt x="10" y="1"/>
                    <a:pt x="15" y="0"/>
                  </a:cubicBezTo>
                  <a:cubicBezTo>
                    <a:pt x="18" y="1"/>
                    <a:pt x="19" y="3"/>
                    <a:pt x="19" y="6"/>
                  </a:cubicBezTo>
                  <a:cubicBezTo>
                    <a:pt x="19" y="15"/>
                    <a:pt x="16" y="21"/>
                    <a:pt x="5" y="20"/>
                  </a:cubicBezTo>
                  <a:close/>
                </a:path>
              </a:pathLst>
            </a:custGeom>
            <a:solidFill>
              <a:srgbClr val="6959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3" name="Freeform 223">
              <a:extLst>
                <a:ext uri="{FF2B5EF4-FFF2-40B4-BE49-F238E27FC236}">
                  <a16:creationId xmlns:a16="http://schemas.microsoft.com/office/drawing/2014/main" id="{9740C6DE-55AB-05AD-50DD-2E619C2BF805}"/>
                </a:ext>
              </a:extLst>
            </p:cNvPr>
            <p:cNvSpPr/>
            <p:nvPr/>
          </p:nvSpPr>
          <p:spPr bwMode="auto">
            <a:xfrm>
              <a:off x="7842250" y="4073525"/>
              <a:ext cx="58737" cy="84138"/>
            </a:xfrm>
            <a:custGeom>
              <a:avLst/>
              <a:gdLst>
                <a:gd name="T0" fmla="*/ 2 w 17"/>
                <a:gd name="T1" fmla="*/ 8 h 25"/>
                <a:gd name="T2" fmla="*/ 2 w 17"/>
                <a:gd name="T3" fmla="*/ 4 h 25"/>
                <a:gd name="T4" fmla="*/ 14 w 17"/>
                <a:gd name="T5" fmla="*/ 0 h 25"/>
                <a:gd name="T6" fmla="*/ 16 w 17"/>
                <a:gd name="T7" fmla="*/ 18 h 25"/>
                <a:gd name="T8" fmla="*/ 7 w 17"/>
                <a:gd name="T9" fmla="*/ 25 h 25"/>
                <a:gd name="T10" fmla="*/ 2 w 17"/>
                <a:gd name="T11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5">
                  <a:moveTo>
                    <a:pt x="2" y="8"/>
                  </a:moveTo>
                  <a:cubicBezTo>
                    <a:pt x="2" y="7"/>
                    <a:pt x="2" y="5"/>
                    <a:pt x="2" y="4"/>
                  </a:cubicBezTo>
                  <a:cubicBezTo>
                    <a:pt x="6" y="3"/>
                    <a:pt x="10" y="2"/>
                    <a:pt x="14" y="0"/>
                  </a:cubicBezTo>
                  <a:cubicBezTo>
                    <a:pt x="17" y="6"/>
                    <a:pt x="16" y="12"/>
                    <a:pt x="16" y="18"/>
                  </a:cubicBezTo>
                  <a:cubicBezTo>
                    <a:pt x="14" y="21"/>
                    <a:pt x="12" y="24"/>
                    <a:pt x="7" y="25"/>
                  </a:cubicBezTo>
                  <a:cubicBezTo>
                    <a:pt x="0" y="21"/>
                    <a:pt x="8" y="12"/>
                    <a:pt x="2" y="8"/>
                  </a:cubicBezTo>
                  <a:close/>
                </a:path>
              </a:pathLst>
            </a:custGeom>
            <a:solidFill>
              <a:srgbClr val="978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4" name="Freeform 224">
              <a:extLst>
                <a:ext uri="{FF2B5EF4-FFF2-40B4-BE49-F238E27FC236}">
                  <a16:creationId xmlns:a16="http://schemas.microsoft.com/office/drawing/2014/main" id="{8CE65B6D-4BF1-8C55-8EC6-5828B22C1E03}"/>
                </a:ext>
              </a:extLst>
            </p:cNvPr>
            <p:cNvSpPr/>
            <p:nvPr/>
          </p:nvSpPr>
          <p:spPr bwMode="auto">
            <a:xfrm>
              <a:off x="8008938" y="3884613"/>
              <a:ext cx="57150" cy="57150"/>
            </a:xfrm>
            <a:custGeom>
              <a:avLst/>
              <a:gdLst>
                <a:gd name="T0" fmla="*/ 9 w 17"/>
                <a:gd name="T1" fmla="*/ 16 h 17"/>
                <a:gd name="T2" fmla="*/ 4 w 17"/>
                <a:gd name="T3" fmla="*/ 12 h 17"/>
                <a:gd name="T4" fmla="*/ 1 w 17"/>
                <a:gd name="T5" fmla="*/ 8 h 17"/>
                <a:gd name="T6" fmla="*/ 8 w 17"/>
                <a:gd name="T7" fmla="*/ 0 h 17"/>
                <a:gd name="T8" fmla="*/ 13 w 17"/>
                <a:gd name="T9" fmla="*/ 15 h 17"/>
                <a:gd name="T10" fmla="*/ 9 w 17"/>
                <a:gd name="T11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7">
                  <a:moveTo>
                    <a:pt x="9" y="16"/>
                  </a:moveTo>
                  <a:cubicBezTo>
                    <a:pt x="7" y="15"/>
                    <a:pt x="6" y="14"/>
                    <a:pt x="4" y="12"/>
                  </a:cubicBezTo>
                  <a:cubicBezTo>
                    <a:pt x="1" y="12"/>
                    <a:pt x="0" y="11"/>
                    <a:pt x="1" y="8"/>
                  </a:cubicBezTo>
                  <a:cubicBezTo>
                    <a:pt x="5" y="7"/>
                    <a:pt x="7" y="4"/>
                    <a:pt x="8" y="0"/>
                  </a:cubicBezTo>
                  <a:cubicBezTo>
                    <a:pt x="14" y="3"/>
                    <a:pt x="17" y="8"/>
                    <a:pt x="13" y="15"/>
                  </a:cubicBezTo>
                  <a:cubicBezTo>
                    <a:pt x="12" y="17"/>
                    <a:pt x="11" y="17"/>
                    <a:pt x="9" y="16"/>
                  </a:cubicBezTo>
                  <a:close/>
                </a:path>
              </a:pathLst>
            </a:custGeom>
            <a:solidFill>
              <a:srgbClr val="806C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5" name="Freeform 225">
              <a:extLst>
                <a:ext uri="{FF2B5EF4-FFF2-40B4-BE49-F238E27FC236}">
                  <a16:creationId xmlns:a16="http://schemas.microsoft.com/office/drawing/2014/main" id="{8BFECDC6-E02B-DDC7-0497-53D1CA1106AD}"/>
                </a:ext>
              </a:extLst>
            </p:cNvPr>
            <p:cNvSpPr/>
            <p:nvPr/>
          </p:nvSpPr>
          <p:spPr bwMode="auto">
            <a:xfrm>
              <a:off x="7981950" y="3906838"/>
              <a:ext cx="39687" cy="58738"/>
            </a:xfrm>
            <a:custGeom>
              <a:avLst/>
              <a:gdLst>
                <a:gd name="T0" fmla="*/ 9 w 12"/>
                <a:gd name="T1" fmla="*/ 1 h 17"/>
                <a:gd name="T2" fmla="*/ 12 w 12"/>
                <a:gd name="T3" fmla="*/ 5 h 17"/>
                <a:gd name="T4" fmla="*/ 1 w 12"/>
                <a:gd name="T5" fmla="*/ 9 h 17"/>
                <a:gd name="T6" fmla="*/ 9 w 12"/>
                <a:gd name="T7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7">
                  <a:moveTo>
                    <a:pt x="9" y="1"/>
                  </a:moveTo>
                  <a:cubicBezTo>
                    <a:pt x="10" y="2"/>
                    <a:pt x="11" y="4"/>
                    <a:pt x="12" y="5"/>
                  </a:cubicBezTo>
                  <a:cubicBezTo>
                    <a:pt x="12" y="17"/>
                    <a:pt x="6" y="10"/>
                    <a:pt x="1" y="9"/>
                  </a:cubicBezTo>
                  <a:cubicBezTo>
                    <a:pt x="0" y="3"/>
                    <a:pt x="2" y="0"/>
                    <a:pt x="9" y="1"/>
                  </a:cubicBezTo>
                  <a:close/>
                </a:path>
              </a:pathLst>
            </a:custGeom>
            <a:solidFill>
              <a:srgbClr val="3626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6" name="Freeform 226">
              <a:extLst>
                <a:ext uri="{FF2B5EF4-FFF2-40B4-BE49-F238E27FC236}">
                  <a16:creationId xmlns:a16="http://schemas.microsoft.com/office/drawing/2014/main" id="{9F5117BF-17F7-FD7E-BE92-4ED8E6D4309E}"/>
                </a:ext>
              </a:extLst>
            </p:cNvPr>
            <p:cNvSpPr/>
            <p:nvPr/>
          </p:nvSpPr>
          <p:spPr bwMode="auto">
            <a:xfrm>
              <a:off x="7883525" y="4073525"/>
              <a:ext cx="26987" cy="77788"/>
            </a:xfrm>
            <a:custGeom>
              <a:avLst/>
              <a:gdLst>
                <a:gd name="T0" fmla="*/ 2 w 8"/>
                <a:gd name="T1" fmla="*/ 20 h 23"/>
                <a:gd name="T2" fmla="*/ 2 w 8"/>
                <a:gd name="T3" fmla="*/ 0 h 23"/>
                <a:gd name="T4" fmla="*/ 6 w 8"/>
                <a:gd name="T5" fmla="*/ 11 h 23"/>
                <a:gd name="T6" fmla="*/ 6 w 8"/>
                <a:gd name="T7" fmla="*/ 20 h 23"/>
                <a:gd name="T8" fmla="*/ 2 w 8"/>
                <a:gd name="T9" fmla="*/ 23 h 23"/>
                <a:gd name="T10" fmla="*/ 1 w 8"/>
                <a:gd name="T11" fmla="*/ 21 h 23"/>
                <a:gd name="T12" fmla="*/ 2 w 8"/>
                <a:gd name="T13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3">
                  <a:moveTo>
                    <a:pt x="2" y="20"/>
                  </a:moveTo>
                  <a:cubicBezTo>
                    <a:pt x="2" y="13"/>
                    <a:pt x="2" y="7"/>
                    <a:pt x="2" y="0"/>
                  </a:cubicBezTo>
                  <a:cubicBezTo>
                    <a:pt x="8" y="2"/>
                    <a:pt x="5" y="8"/>
                    <a:pt x="6" y="11"/>
                  </a:cubicBezTo>
                  <a:cubicBezTo>
                    <a:pt x="6" y="14"/>
                    <a:pt x="6" y="17"/>
                    <a:pt x="6" y="20"/>
                  </a:cubicBezTo>
                  <a:cubicBezTo>
                    <a:pt x="5" y="21"/>
                    <a:pt x="4" y="22"/>
                    <a:pt x="2" y="23"/>
                  </a:cubicBezTo>
                  <a:cubicBezTo>
                    <a:pt x="1" y="23"/>
                    <a:pt x="0" y="22"/>
                    <a:pt x="1" y="21"/>
                  </a:cubicBezTo>
                  <a:cubicBezTo>
                    <a:pt x="1" y="20"/>
                    <a:pt x="1" y="20"/>
                    <a:pt x="2" y="20"/>
                  </a:cubicBezTo>
                  <a:close/>
                </a:path>
              </a:pathLst>
            </a:custGeom>
            <a:solidFill>
              <a:srgbClr val="3621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7" name="Freeform 227">
              <a:extLst>
                <a:ext uri="{FF2B5EF4-FFF2-40B4-BE49-F238E27FC236}">
                  <a16:creationId xmlns:a16="http://schemas.microsoft.com/office/drawing/2014/main" id="{F97F4B68-063E-0675-E92E-D750CA48F300}"/>
                </a:ext>
              </a:extLst>
            </p:cNvPr>
            <p:cNvSpPr/>
            <p:nvPr/>
          </p:nvSpPr>
          <p:spPr bwMode="auto">
            <a:xfrm>
              <a:off x="8304213" y="3652838"/>
              <a:ext cx="212725" cy="298450"/>
            </a:xfrm>
            <a:custGeom>
              <a:avLst/>
              <a:gdLst>
                <a:gd name="T0" fmla="*/ 6 w 63"/>
                <a:gd name="T1" fmla="*/ 0 h 88"/>
                <a:gd name="T2" fmla="*/ 14 w 63"/>
                <a:gd name="T3" fmla="*/ 1 h 88"/>
                <a:gd name="T4" fmla="*/ 18 w 63"/>
                <a:gd name="T5" fmla="*/ 5 h 88"/>
                <a:gd name="T6" fmla="*/ 34 w 63"/>
                <a:gd name="T7" fmla="*/ 25 h 88"/>
                <a:gd name="T8" fmla="*/ 50 w 63"/>
                <a:gd name="T9" fmla="*/ 47 h 88"/>
                <a:gd name="T10" fmla="*/ 60 w 63"/>
                <a:gd name="T11" fmla="*/ 83 h 88"/>
                <a:gd name="T12" fmla="*/ 54 w 63"/>
                <a:gd name="T13" fmla="*/ 87 h 88"/>
                <a:gd name="T14" fmla="*/ 25 w 63"/>
                <a:gd name="T15" fmla="*/ 36 h 88"/>
                <a:gd name="T16" fmla="*/ 6 w 63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88">
                  <a:moveTo>
                    <a:pt x="6" y="0"/>
                  </a:moveTo>
                  <a:cubicBezTo>
                    <a:pt x="8" y="0"/>
                    <a:pt x="11" y="1"/>
                    <a:pt x="14" y="1"/>
                  </a:cubicBezTo>
                  <a:cubicBezTo>
                    <a:pt x="15" y="2"/>
                    <a:pt x="16" y="3"/>
                    <a:pt x="18" y="5"/>
                  </a:cubicBezTo>
                  <a:cubicBezTo>
                    <a:pt x="22" y="12"/>
                    <a:pt x="29" y="18"/>
                    <a:pt x="34" y="25"/>
                  </a:cubicBezTo>
                  <a:cubicBezTo>
                    <a:pt x="39" y="33"/>
                    <a:pt x="45" y="40"/>
                    <a:pt x="50" y="47"/>
                  </a:cubicBezTo>
                  <a:cubicBezTo>
                    <a:pt x="56" y="58"/>
                    <a:pt x="63" y="69"/>
                    <a:pt x="60" y="83"/>
                  </a:cubicBezTo>
                  <a:cubicBezTo>
                    <a:pt x="59" y="86"/>
                    <a:pt x="59" y="88"/>
                    <a:pt x="54" y="87"/>
                  </a:cubicBezTo>
                  <a:cubicBezTo>
                    <a:pt x="38" y="74"/>
                    <a:pt x="38" y="52"/>
                    <a:pt x="25" y="36"/>
                  </a:cubicBezTo>
                  <a:cubicBezTo>
                    <a:pt x="20" y="24"/>
                    <a:pt x="0" y="19"/>
                    <a:pt x="6" y="0"/>
                  </a:cubicBezTo>
                  <a:close/>
                </a:path>
              </a:pathLst>
            </a:custGeom>
            <a:solidFill>
              <a:srgbClr val="A66B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8" name="Freeform 228">
              <a:extLst>
                <a:ext uri="{FF2B5EF4-FFF2-40B4-BE49-F238E27FC236}">
                  <a16:creationId xmlns:a16="http://schemas.microsoft.com/office/drawing/2014/main" id="{74ABC5B3-B750-1555-9D7D-DA53A31D9E5E}"/>
                </a:ext>
              </a:extLst>
            </p:cNvPr>
            <p:cNvSpPr/>
            <p:nvPr/>
          </p:nvSpPr>
          <p:spPr bwMode="auto">
            <a:xfrm>
              <a:off x="8486775" y="3930650"/>
              <a:ext cx="33337" cy="61913"/>
            </a:xfrm>
            <a:custGeom>
              <a:avLst/>
              <a:gdLst>
                <a:gd name="T0" fmla="*/ 0 w 10"/>
                <a:gd name="T1" fmla="*/ 5 h 18"/>
                <a:gd name="T2" fmla="*/ 4 w 10"/>
                <a:gd name="T3" fmla="*/ 1 h 18"/>
                <a:gd name="T4" fmla="*/ 8 w 10"/>
                <a:gd name="T5" fmla="*/ 2 h 18"/>
                <a:gd name="T6" fmla="*/ 4 w 10"/>
                <a:gd name="T7" fmla="*/ 18 h 18"/>
                <a:gd name="T8" fmla="*/ 0 w 10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8">
                  <a:moveTo>
                    <a:pt x="0" y="5"/>
                  </a:moveTo>
                  <a:cubicBezTo>
                    <a:pt x="2" y="4"/>
                    <a:pt x="3" y="2"/>
                    <a:pt x="4" y="1"/>
                  </a:cubicBezTo>
                  <a:cubicBezTo>
                    <a:pt x="6" y="0"/>
                    <a:pt x="7" y="1"/>
                    <a:pt x="8" y="2"/>
                  </a:cubicBezTo>
                  <a:cubicBezTo>
                    <a:pt x="7" y="7"/>
                    <a:pt x="10" y="14"/>
                    <a:pt x="4" y="18"/>
                  </a:cubicBezTo>
                  <a:cubicBezTo>
                    <a:pt x="3" y="14"/>
                    <a:pt x="2" y="10"/>
                    <a:pt x="0" y="5"/>
                  </a:cubicBezTo>
                  <a:close/>
                </a:path>
              </a:pathLst>
            </a:custGeom>
            <a:solidFill>
              <a:srgbClr val="8E6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9" name="Freeform 229">
              <a:extLst>
                <a:ext uri="{FF2B5EF4-FFF2-40B4-BE49-F238E27FC236}">
                  <a16:creationId xmlns:a16="http://schemas.microsoft.com/office/drawing/2014/main" id="{6C5B9F9A-CA28-A220-36D7-F67AB95E21B3}"/>
                </a:ext>
              </a:extLst>
            </p:cNvPr>
            <p:cNvSpPr/>
            <p:nvPr/>
          </p:nvSpPr>
          <p:spPr bwMode="auto">
            <a:xfrm>
              <a:off x="8256588" y="3568700"/>
              <a:ext cx="39687" cy="57150"/>
            </a:xfrm>
            <a:custGeom>
              <a:avLst/>
              <a:gdLst>
                <a:gd name="T0" fmla="*/ 7 w 12"/>
                <a:gd name="T1" fmla="*/ 17 h 17"/>
                <a:gd name="T2" fmla="*/ 0 w 12"/>
                <a:gd name="T3" fmla="*/ 9 h 17"/>
                <a:gd name="T4" fmla="*/ 6 w 12"/>
                <a:gd name="T5" fmla="*/ 5 h 17"/>
                <a:gd name="T6" fmla="*/ 12 w 12"/>
                <a:gd name="T7" fmla="*/ 16 h 17"/>
                <a:gd name="T8" fmla="*/ 7 w 12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7">
                  <a:moveTo>
                    <a:pt x="7" y="17"/>
                  </a:moveTo>
                  <a:cubicBezTo>
                    <a:pt x="5" y="14"/>
                    <a:pt x="3" y="11"/>
                    <a:pt x="0" y="9"/>
                  </a:cubicBezTo>
                  <a:cubicBezTo>
                    <a:pt x="1" y="5"/>
                    <a:pt x="0" y="0"/>
                    <a:pt x="6" y="5"/>
                  </a:cubicBezTo>
                  <a:cubicBezTo>
                    <a:pt x="9" y="8"/>
                    <a:pt x="10" y="13"/>
                    <a:pt x="12" y="16"/>
                  </a:cubicBezTo>
                  <a:cubicBezTo>
                    <a:pt x="11" y="17"/>
                    <a:pt x="9" y="17"/>
                    <a:pt x="7" y="17"/>
                  </a:cubicBezTo>
                  <a:close/>
                </a:path>
              </a:pathLst>
            </a:custGeom>
            <a:solidFill>
              <a:srgbClr val="71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0" name="Freeform 230">
              <a:extLst>
                <a:ext uri="{FF2B5EF4-FFF2-40B4-BE49-F238E27FC236}">
                  <a16:creationId xmlns:a16="http://schemas.microsoft.com/office/drawing/2014/main" id="{047DD6F0-2441-DC94-A345-FF1CCBD90324}"/>
                </a:ext>
              </a:extLst>
            </p:cNvPr>
            <p:cNvSpPr/>
            <p:nvPr/>
          </p:nvSpPr>
          <p:spPr bwMode="auto">
            <a:xfrm>
              <a:off x="8224838" y="3362325"/>
              <a:ext cx="173037" cy="295275"/>
            </a:xfrm>
            <a:custGeom>
              <a:avLst/>
              <a:gdLst>
                <a:gd name="T0" fmla="*/ 41 w 51"/>
                <a:gd name="T1" fmla="*/ 86 h 87"/>
                <a:gd name="T2" fmla="*/ 16 w 51"/>
                <a:gd name="T3" fmla="*/ 42 h 87"/>
                <a:gd name="T4" fmla="*/ 5 w 51"/>
                <a:gd name="T5" fmla="*/ 19 h 87"/>
                <a:gd name="T6" fmla="*/ 4 w 51"/>
                <a:gd name="T7" fmla="*/ 2 h 87"/>
                <a:gd name="T8" fmla="*/ 25 w 51"/>
                <a:gd name="T9" fmla="*/ 23 h 87"/>
                <a:gd name="T10" fmla="*/ 43 w 51"/>
                <a:gd name="T11" fmla="*/ 59 h 87"/>
                <a:gd name="T12" fmla="*/ 51 w 51"/>
                <a:gd name="T13" fmla="*/ 76 h 87"/>
                <a:gd name="T14" fmla="*/ 47 w 51"/>
                <a:gd name="T15" fmla="*/ 86 h 87"/>
                <a:gd name="T16" fmla="*/ 41 w 51"/>
                <a:gd name="T17" fmla="*/ 8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87">
                  <a:moveTo>
                    <a:pt x="41" y="86"/>
                  </a:moveTo>
                  <a:cubicBezTo>
                    <a:pt x="33" y="71"/>
                    <a:pt x="25" y="57"/>
                    <a:pt x="16" y="42"/>
                  </a:cubicBezTo>
                  <a:cubicBezTo>
                    <a:pt x="8" y="37"/>
                    <a:pt x="6" y="28"/>
                    <a:pt x="5" y="19"/>
                  </a:cubicBezTo>
                  <a:cubicBezTo>
                    <a:pt x="5" y="13"/>
                    <a:pt x="0" y="8"/>
                    <a:pt x="4" y="2"/>
                  </a:cubicBezTo>
                  <a:cubicBezTo>
                    <a:pt x="19" y="0"/>
                    <a:pt x="18" y="15"/>
                    <a:pt x="25" y="23"/>
                  </a:cubicBezTo>
                  <a:cubicBezTo>
                    <a:pt x="30" y="35"/>
                    <a:pt x="36" y="47"/>
                    <a:pt x="43" y="59"/>
                  </a:cubicBezTo>
                  <a:cubicBezTo>
                    <a:pt x="47" y="65"/>
                    <a:pt x="50" y="70"/>
                    <a:pt x="51" y="76"/>
                  </a:cubicBezTo>
                  <a:cubicBezTo>
                    <a:pt x="51" y="80"/>
                    <a:pt x="50" y="84"/>
                    <a:pt x="47" y="86"/>
                  </a:cubicBezTo>
                  <a:cubicBezTo>
                    <a:pt x="45" y="87"/>
                    <a:pt x="43" y="87"/>
                    <a:pt x="41" y="86"/>
                  </a:cubicBezTo>
                  <a:close/>
                </a:path>
              </a:pathLst>
            </a:custGeom>
            <a:solidFill>
              <a:srgbClr val="A66C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1" name="Freeform 231">
              <a:extLst>
                <a:ext uri="{FF2B5EF4-FFF2-40B4-BE49-F238E27FC236}">
                  <a16:creationId xmlns:a16="http://schemas.microsoft.com/office/drawing/2014/main" id="{AE4A6FBA-3E20-2CDC-A9AA-9D9A862933FC}"/>
                </a:ext>
              </a:extLst>
            </p:cNvPr>
            <p:cNvSpPr/>
            <p:nvPr/>
          </p:nvSpPr>
          <p:spPr bwMode="auto">
            <a:xfrm>
              <a:off x="8229600" y="3416300"/>
              <a:ext cx="50800" cy="107950"/>
            </a:xfrm>
            <a:custGeom>
              <a:avLst/>
              <a:gdLst>
                <a:gd name="T0" fmla="*/ 7 w 15"/>
                <a:gd name="T1" fmla="*/ 2 h 32"/>
                <a:gd name="T2" fmla="*/ 15 w 15"/>
                <a:gd name="T3" fmla="*/ 26 h 32"/>
                <a:gd name="T4" fmla="*/ 0 w 15"/>
                <a:gd name="T5" fmla="*/ 30 h 32"/>
                <a:gd name="T6" fmla="*/ 0 w 15"/>
                <a:gd name="T7" fmla="*/ 10 h 32"/>
                <a:gd name="T8" fmla="*/ 1 w 15"/>
                <a:gd name="T9" fmla="*/ 10 h 32"/>
                <a:gd name="T10" fmla="*/ 7 w 15"/>
                <a:gd name="T11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2">
                  <a:moveTo>
                    <a:pt x="7" y="2"/>
                  </a:moveTo>
                  <a:cubicBezTo>
                    <a:pt x="10" y="10"/>
                    <a:pt x="13" y="18"/>
                    <a:pt x="15" y="26"/>
                  </a:cubicBezTo>
                  <a:cubicBezTo>
                    <a:pt x="11" y="32"/>
                    <a:pt x="6" y="31"/>
                    <a:pt x="0" y="30"/>
                  </a:cubicBezTo>
                  <a:cubicBezTo>
                    <a:pt x="2" y="23"/>
                    <a:pt x="2" y="17"/>
                    <a:pt x="0" y="10"/>
                  </a:cubicBezTo>
                  <a:cubicBezTo>
                    <a:pt x="0" y="10"/>
                    <a:pt x="1" y="10"/>
                    <a:pt x="1" y="10"/>
                  </a:cubicBezTo>
                  <a:cubicBezTo>
                    <a:pt x="3" y="8"/>
                    <a:pt x="0" y="0"/>
                    <a:pt x="7" y="2"/>
                  </a:cubicBezTo>
                  <a:close/>
                </a:path>
              </a:pathLst>
            </a:custGeom>
            <a:solidFill>
              <a:srgbClr val="3A22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2" name="Freeform 232">
              <a:extLst>
                <a:ext uri="{FF2B5EF4-FFF2-40B4-BE49-F238E27FC236}">
                  <a16:creationId xmlns:a16="http://schemas.microsoft.com/office/drawing/2014/main" id="{09F00D84-915F-1442-55EB-1AD63B36F3BC}"/>
                </a:ext>
              </a:extLst>
            </p:cNvPr>
            <p:cNvSpPr/>
            <p:nvPr/>
          </p:nvSpPr>
          <p:spPr bwMode="auto">
            <a:xfrm>
              <a:off x="8350250" y="3646488"/>
              <a:ext cx="61912" cy="53975"/>
            </a:xfrm>
            <a:custGeom>
              <a:avLst/>
              <a:gdLst>
                <a:gd name="T0" fmla="*/ 4 w 18"/>
                <a:gd name="T1" fmla="*/ 2 h 16"/>
                <a:gd name="T2" fmla="*/ 8 w 18"/>
                <a:gd name="T3" fmla="*/ 1 h 16"/>
                <a:gd name="T4" fmla="*/ 17 w 18"/>
                <a:gd name="T5" fmla="*/ 5 h 16"/>
                <a:gd name="T6" fmla="*/ 12 w 18"/>
                <a:gd name="T7" fmla="*/ 15 h 16"/>
                <a:gd name="T8" fmla="*/ 0 w 18"/>
                <a:gd name="T9" fmla="*/ 6 h 16"/>
                <a:gd name="T10" fmla="*/ 0 w 18"/>
                <a:gd name="T11" fmla="*/ 3 h 16"/>
                <a:gd name="T12" fmla="*/ 4 w 18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6">
                  <a:moveTo>
                    <a:pt x="4" y="2"/>
                  </a:moveTo>
                  <a:cubicBezTo>
                    <a:pt x="6" y="2"/>
                    <a:pt x="7" y="1"/>
                    <a:pt x="8" y="1"/>
                  </a:cubicBezTo>
                  <a:cubicBezTo>
                    <a:pt x="12" y="0"/>
                    <a:pt x="15" y="2"/>
                    <a:pt x="17" y="5"/>
                  </a:cubicBezTo>
                  <a:cubicBezTo>
                    <a:pt x="18" y="10"/>
                    <a:pt x="16" y="12"/>
                    <a:pt x="12" y="15"/>
                  </a:cubicBezTo>
                  <a:cubicBezTo>
                    <a:pt x="5" y="16"/>
                    <a:pt x="4" y="10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9362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3" name="Freeform 233">
              <a:extLst>
                <a:ext uri="{FF2B5EF4-FFF2-40B4-BE49-F238E27FC236}">
                  <a16:creationId xmlns:a16="http://schemas.microsoft.com/office/drawing/2014/main" id="{E591DE25-91FA-AF17-9397-42A54721DDA6}"/>
                </a:ext>
              </a:extLst>
            </p:cNvPr>
            <p:cNvSpPr/>
            <p:nvPr/>
          </p:nvSpPr>
          <p:spPr bwMode="auto">
            <a:xfrm>
              <a:off x="8382000" y="3609975"/>
              <a:ext cx="212725" cy="395288"/>
            </a:xfrm>
            <a:custGeom>
              <a:avLst/>
              <a:gdLst>
                <a:gd name="T0" fmla="*/ 3 w 63"/>
                <a:gd name="T1" fmla="*/ 25 h 117"/>
                <a:gd name="T2" fmla="*/ 7 w 63"/>
                <a:gd name="T3" fmla="*/ 17 h 117"/>
                <a:gd name="T4" fmla="*/ 10 w 63"/>
                <a:gd name="T5" fmla="*/ 1 h 117"/>
                <a:gd name="T6" fmla="*/ 15 w 63"/>
                <a:gd name="T7" fmla="*/ 1 h 117"/>
                <a:gd name="T8" fmla="*/ 26 w 63"/>
                <a:gd name="T9" fmla="*/ 24 h 117"/>
                <a:gd name="T10" fmla="*/ 46 w 63"/>
                <a:gd name="T11" fmla="*/ 52 h 117"/>
                <a:gd name="T12" fmla="*/ 51 w 63"/>
                <a:gd name="T13" fmla="*/ 65 h 117"/>
                <a:gd name="T14" fmla="*/ 59 w 63"/>
                <a:gd name="T15" fmla="*/ 81 h 117"/>
                <a:gd name="T16" fmla="*/ 63 w 63"/>
                <a:gd name="T17" fmla="*/ 105 h 117"/>
                <a:gd name="T18" fmla="*/ 47 w 63"/>
                <a:gd name="T19" fmla="*/ 116 h 117"/>
                <a:gd name="T20" fmla="*/ 42 w 63"/>
                <a:gd name="T21" fmla="*/ 97 h 117"/>
                <a:gd name="T22" fmla="*/ 25 w 63"/>
                <a:gd name="T23" fmla="*/ 60 h 117"/>
                <a:gd name="T24" fmla="*/ 9 w 63"/>
                <a:gd name="T25" fmla="*/ 38 h 117"/>
                <a:gd name="T26" fmla="*/ 3 w 63"/>
                <a:gd name="T27" fmla="*/ 2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2" h="117">
                  <a:moveTo>
                    <a:pt x="3" y="25"/>
                  </a:moveTo>
                  <a:cubicBezTo>
                    <a:pt x="4" y="22"/>
                    <a:pt x="5" y="19"/>
                    <a:pt x="7" y="17"/>
                  </a:cubicBezTo>
                  <a:cubicBezTo>
                    <a:pt x="3" y="10"/>
                    <a:pt x="6" y="6"/>
                    <a:pt x="10" y="1"/>
                  </a:cubicBezTo>
                  <a:cubicBezTo>
                    <a:pt x="11" y="0"/>
                    <a:pt x="13" y="0"/>
                    <a:pt x="15" y="1"/>
                  </a:cubicBezTo>
                  <a:cubicBezTo>
                    <a:pt x="24" y="6"/>
                    <a:pt x="22" y="16"/>
                    <a:pt x="26" y="24"/>
                  </a:cubicBezTo>
                  <a:cubicBezTo>
                    <a:pt x="32" y="34"/>
                    <a:pt x="44" y="39"/>
                    <a:pt x="46" y="52"/>
                  </a:cubicBezTo>
                  <a:cubicBezTo>
                    <a:pt x="48" y="56"/>
                    <a:pt x="46" y="62"/>
                    <a:pt x="51" y="65"/>
                  </a:cubicBezTo>
                  <a:cubicBezTo>
                    <a:pt x="61" y="67"/>
                    <a:pt x="56" y="75"/>
                    <a:pt x="59" y="81"/>
                  </a:cubicBezTo>
                  <a:cubicBezTo>
                    <a:pt x="57" y="89"/>
                    <a:pt x="62" y="96"/>
                    <a:pt x="63" y="105"/>
                  </a:cubicBezTo>
                  <a:cubicBezTo>
                    <a:pt x="57" y="109"/>
                    <a:pt x="56" y="117"/>
                    <a:pt x="47" y="116"/>
                  </a:cubicBezTo>
                  <a:cubicBezTo>
                    <a:pt x="45" y="110"/>
                    <a:pt x="44" y="103"/>
                    <a:pt x="42" y="97"/>
                  </a:cubicBezTo>
                  <a:cubicBezTo>
                    <a:pt x="35" y="85"/>
                    <a:pt x="33" y="71"/>
                    <a:pt x="25" y="60"/>
                  </a:cubicBezTo>
                  <a:cubicBezTo>
                    <a:pt x="21" y="52"/>
                    <a:pt x="14" y="45"/>
                    <a:pt x="9" y="38"/>
                  </a:cubicBezTo>
                  <a:cubicBezTo>
                    <a:pt x="8" y="34"/>
                    <a:pt x="0" y="32"/>
                    <a:pt x="3" y="25"/>
                  </a:cubicBezTo>
                  <a:close/>
                </a:path>
              </a:pathLst>
            </a:custGeom>
            <a:solidFill>
              <a:srgbClr val="B06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4" name="Freeform 234">
              <a:extLst>
                <a:ext uri="{FF2B5EF4-FFF2-40B4-BE49-F238E27FC236}">
                  <a16:creationId xmlns:a16="http://schemas.microsoft.com/office/drawing/2014/main" id="{B8C02562-1757-5B4C-E0E4-08C0CED86693}"/>
                </a:ext>
              </a:extLst>
            </p:cNvPr>
            <p:cNvSpPr/>
            <p:nvPr/>
          </p:nvSpPr>
          <p:spPr bwMode="auto">
            <a:xfrm>
              <a:off x="8453438" y="3798888"/>
              <a:ext cx="69850" cy="139700"/>
            </a:xfrm>
            <a:custGeom>
              <a:avLst/>
              <a:gdLst>
                <a:gd name="T0" fmla="*/ 5 w 21"/>
                <a:gd name="T1" fmla="*/ 1 h 41"/>
                <a:gd name="T2" fmla="*/ 21 w 21"/>
                <a:gd name="T3" fmla="*/ 41 h 41"/>
                <a:gd name="T4" fmla="*/ 18 w 21"/>
                <a:gd name="T5" fmla="*/ 41 h 41"/>
                <a:gd name="T6" fmla="*/ 14 w 21"/>
                <a:gd name="T7" fmla="*/ 40 h 41"/>
                <a:gd name="T8" fmla="*/ 2 w 21"/>
                <a:gd name="T9" fmla="*/ 5 h 41"/>
                <a:gd name="T10" fmla="*/ 5 w 21"/>
                <a:gd name="T11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1">
                  <a:moveTo>
                    <a:pt x="5" y="1"/>
                  </a:moveTo>
                  <a:cubicBezTo>
                    <a:pt x="13" y="13"/>
                    <a:pt x="20" y="26"/>
                    <a:pt x="21" y="41"/>
                  </a:cubicBezTo>
                  <a:cubicBezTo>
                    <a:pt x="20" y="41"/>
                    <a:pt x="19" y="41"/>
                    <a:pt x="18" y="41"/>
                  </a:cubicBezTo>
                  <a:cubicBezTo>
                    <a:pt x="17" y="41"/>
                    <a:pt x="15" y="40"/>
                    <a:pt x="14" y="40"/>
                  </a:cubicBezTo>
                  <a:cubicBezTo>
                    <a:pt x="13" y="27"/>
                    <a:pt x="7" y="16"/>
                    <a:pt x="2" y="5"/>
                  </a:cubicBezTo>
                  <a:cubicBezTo>
                    <a:pt x="0" y="1"/>
                    <a:pt x="2" y="0"/>
                    <a:pt x="5" y="1"/>
                  </a:cubicBezTo>
                  <a:close/>
                </a:path>
              </a:pathLst>
            </a:custGeom>
            <a:solidFill>
              <a:srgbClr val="4F26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5" name="Freeform 235">
              <a:extLst>
                <a:ext uri="{FF2B5EF4-FFF2-40B4-BE49-F238E27FC236}">
                  <a16:creationId xmlns:a16="http://schemas.microsoft.com/office/drawing/2014/main" id="{2E8830BA-0B7B-BF98-0F1D-0154DE472D4C}"/>
                </a:ext>
              </a:extLst>
            </p:cNvPr>
            <p:cNvSpPr/>
            <p:nvPr/>
          </p:nvSpPr>
          <p:spPr bwMode="auto">
            <a:xfrm>
              <a:off x="8021638" y="3968750"/>
              <a:ext cx="85725" cy="92075"/>
            </a:xfrm>
            <a:custGeom>
              <a:avLst/>
              <a:gdLst>
                <a:gd name="T0" fmla="*/ 17 w 25"/>
                <a:gd name="T1" fmla="*/ 11 h 27"/>
                <a:gd name="T2" fmla="*/ 25 w 25"/>
                <a:gd name="T3" fmla="*/ 27 h 27"/>
                <a:gd name="T4" fmla="*/ 13 w 25"/>
                <a:gd name="T5" fmla="*/ 22 h 27"/>
                <a:gd name="T6" fmla="*/ 3 w 25"/>
                <a:gd name="T7" fmla="*/ 6 h 27"/>
                <a:gd name="T8" fmla="*/ 13 w 25"/>
                <a:gd name="T9" fmla="*/ 7 h 27"/>
                <a:gd name="T10" fmla="*/ 17 w 25"/>
                <a:gd name="T11" fmla="*/ 7 h 27"/>
                <a:gd name="T12" fmla="*/ 17 w 25"/>
                <a:gd name="T1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7">
                  <a:moveTo>
                    <a:pt x="17" y="11"/>
                  </a:moveTo>
                  <a:cubicBezTo>
                    <a:pt x="20" y="16"/>
                    <a:pt x="22" y="21"/>
                    <a:pt x="25" y="27"/>
                  </a:cubicBezTo>
                  <a:cubicBezTo>
                    <a:pt x="21" y="25"/>
                    <a:pt x="17" y="24"/>
                    <a:pt x="13" y="22"/>
                  </a:cubicBezTo>
                  <a:cubicBezTo>
                    <a:pt x="2" y="22"/>
                    <a:pt x="0" y="15"/>
                    <a:pt x="3" y="6"/>
                  </a:cubicBezTo>
                  <a:cubicBezTo>
                    <a:pt x="5" y="0"/>
                    <a:pt x="9" y="2"/>
                    <a:pt x="13" y="7"/>
                  </a:cubicBezTo>
                  <a:cubicBezTo>
                    <a:pt x="14" y="7"/>
                    <a:pt x="16" y="7"/>
                    <a:pt x="17" y="7"/>
                  </a:cubicBezTo>
                  <a:cubicBezTo>
                    <a:pt x="17" y="8"/>
                    <a:pt x="17" y="9"/>
                    <a:pt x="17" y="11"/>
                  </a:cubicBezTo>
                  <a:close/>
                </a:path>
              </a:pathLst>
            </a:custGeom>
            <a:solidFill>
              <a:srgbClr val="806E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6" name="Freeform 236">
              <a:extLst>
                <a:ext uri="{FF2B5EF4-FFF2-40B4-BE49-F238E27FC236}">
                  <a16:creationId xmlns:a16="http://schemas.microsoft.com/office/drawing/2014/main" id="{CF4915EF-39EE-24CD-9C6B-9C61503E3C09}"/>
                </a:ext>
              </a:extLst>
            </p:cNvPr>
            <p:cNvSpPr/>
            <p:nvPr/>
          </p:nvSpPr>
          <p:spPr bwMode="auto">
            <a:xfrm>
              <a:off x="8202613" y="3302000"/>
              <a:ext cx="50800" cy="147638"/>
            </a:xfrm>
            <a:custGeom>
              <a:avLst/>
              <a:gdLst>
                <a:gd name="T0" fmla="*/ 15 w 15"/>
                <a:gd name="T1" fmla="*/ 36 h 44"/>
                <a:gd name="T2" fmla="*/ 9 w 15"/>
                <a:gd name="T3" fmla="*/ 44 h 44"/>
                <a:gd name="T4" fmla="*/ 0 w 15"/>
                <a:gd name="T5" fmla="*/ 0 h 44"/>
                <a:gd name="T6" fmla="*/ 3 w 15"/>
                <a:gd name="T7" fmla="*/ 0 h 44"/>
                <a:gd name="T8" fmla="*/ 12 w 15"/>
                <a:gd name="T9" fmla="*/ 20 h 44"/>
                <a:gd name="T10" fmla="*/ 15 w 15"/>
                <a:gd name="T11" fmla="*/ 3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44">
                  <a:moveTo>
                    <a:pt x="15" y="36"/>
                  </a:moveTo>
                  <a:cubicBezTo>
                    <a:pt x="13" y="39"/>
                    <a:pt x="11" y="41"/>
                    <a:pt x="9" y="44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1" y="4"/>
                    <a:pt x="13" y="11"/>
                    <a:pt x="12" y="20"/>
                  </a:cubicBezTo>
                  <a:cubicBezTo>
                    <a:pt x="13" y="25"/>
                    <a:pt x="14" y="31"/>
                    <a:pt x="15" y="36"/>
                  </a:cubicBezTo>
                  <a:close/>
                </a:path>
              </a:pathLst>
            </a:custGeom>
            <a:solidFill>
              <a:srgbClr val="4B2A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7" name="Freeform 237">
              <a:extLst>
                <a:ext uri="{FF2B5EF4-FFF2-40B4-BE49-F238E27FC236}">
                  <a16:creationId xmlns:a16="http://schemas.microsoft.com/office/drawing/2014/main" id="{BB3F0666-4791-FD40-7ABD-9A6307532987}"/>
                </a:ext>
              </a:extLst>
            </p:cNvPr>
            <p:cNvSpPr/>
            <p:nvPr/>
          </p:nvSpPr>
          <p:spPr bwMode="auto">
            <a:xfrm>
              <a:off x="8191500" y="3216275"/>
              <a:ext cx="241300" cy="319088"/>
            </a:xfrm>
            <a:custGeom>
              <a:avLst/>
              <a:gdLst>
                <a:gd name="T0" fmla="*/ 15 w 71"/>
                <a:gd name="T1" fmla="*/ 45 h 94"/>
                <a:gd name="T2" fmla="*/ 6 w 71"/>
                <a:gd name="T3" fmla="*/ 25 h 94"/>
                <a:gd name="T4" fmla="*/ 3 w 71"/>
                <a:gd name="T5" fmla="*/ 10 h 94"/>
                <a:gd name="T6" fmla="*/ 5 w 71"/>
                <a:gd name="T7" fmla="*/ 0 h 94"/>
                <a:gd name="T8" fmla="*/ 30 w 71"/>
                <a:gd name="T9" fmla="*/ 30 h 94"/>
                <a:gd name="T10" fmla="*/ 42 w 71"/>
                <a:gd name="T11" fmla="*/ 50 h 94"/>
                <a:gd name="T12" fmla="*/ 47 w 71"/>
                <a:gd name="T13" fmla="*/ 55 h 94"/>
                <a:gd name="T14" fmla="*/ 55 w 71"/>
                <a:gd name="T15" fmla="*/ 51 h 94"/>
                <a:gd name="T16" fmla="*/ 59 w 71"/>
                <a:gd name="T17" fmla="*/ 53 h 94"/>
                <a:gd name="T18" fmla="*/ 59 w 71"/>
                <a:gd name="T19" fmla="*/ 53 h 94"/>
                <a:gd name="T20" fmla="*/ 71 w 71"/>
                <a:gd name="T21" fmla="*/ 85 h 94"/>
                <a:gd name="T22" fmla="*/ 67 w 71"/>
                <a:gd name="T23" fmla="*/ 94 h 94"/>
                <a:gd name="T24" fmla="*/ 60 w 71"/>
                <a:gd name="T25" fmla="*/ 91 h 94"/>
                <a:gd name="T26" fmla="*/ 49 w 71"/>
                <a:gd name="T27" fmla="*/ 87 h 94"/>
                <a:gd name="T28" fmla="*/ 44 w 71"/>
                <a:gd name="T29" fmla="*/ 87 h 94"/>
                <a:gd name="T30" fmla="*/ 31 w 71"/>
                <a:gd name="T31" fmla="*/ 68 h 94"/>
                <a:gd name="T32" fmla="*/ 15 w 71"/>
                <a:gd name="T33" fmla="*/ 4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1" h="94">
                  <a:moveTo>
                    <a:pt x="15" y="45"/>
                  </a:moveTo>
                  <a:cubicBezTo>
                    <a:pt x="9" y="39"/>
                    <a:pt x="9" y="31"/>
                    <a:pt x="6" y="25"/>
                  </a:cubicBezTo>
                  <a:cubicBezTo>
                    <a:pt x="5" y="20"/>
                    <a:pt x="4" y="15"/>
                    <a:pt x="3" y="10"/>
                  </a:cubicBezTo>
                  <a:cubicBezTo>
                    <a:pt x="0" y="5"/>
                    <a:pt x="0" y="2"/>
                    <a:pt x="5" y="0"/>
                  </a:cubicBezTo>
                  <a:cubicBezTo>
                    <a:pt x="18" y="5"/>
                    <a:pt x="21" y="20"/>
                    <a:pt x="30" y="30"/>
                  </a:cubicBezTo>
                  <a:cubicBezTo>
                    <a:pt x="32" y="37"/>
                    <a:pt x="38" y="43"/>
                    <a:pt x="42" y="50"/>
                  </a:cubicBezTo>
                  <a:cubicBezTo>
                    <a:pt x="43" y="52"/>
                    <a:pt x="43" y="55"/>
                    <a:pt x="47" y="55"/>
                  </a:cubicBezTo>
                  <a:cubicBezTo>
                    <a:pt x="49" y="53"/>
                    <a:pt x="51" y="51"/>
                    <a:pt x="55" y="51"/>
                  </a:cubicBezTo>
                  <a:cubicBezTo>
                    <a:pt x="56" y="51"/>
                    <a:pt x="58" y="52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66" y="62"/>
                    <a:pt x="71" y="73"/>
                    <a:pt x="71" y="85"/>
                  </a:cubicBezTo>
                  <a:cubicBezTo>
                    <a:pt x="71" y="88"/>
                    <a:pt x="70" y="92"/>
                    <a:pt x="67" y="94"/>
                  </a:cubicBezTo>
                  <a:cubicBezTo>
                    <a:pt x="64" y="94"/>
                    <a:pt x="61" y="93"/>
                    <a:pt x="60" y="91"/>
                  </a:cubicBezTo>
                  <a:cubicBezTo>
                    <a:pt x="57" y="88"/>
                    <a:pt x="55" y="84"/>
                    <a:pt x="49" y="87"/>
                  </a:cubicBezTo>
                  <a:cubicBezTo>
                    <a:pt x="48" y="87"/>
                    <a:pt x="46" y="87"/>
                    <a:pt x="44" y="87"/>
                  </a:cubicBezTo>
                  <a:cubicBezTo>
                    <a:pt x="38" y="82"/>
                    <a:pt x="38" y="72"/>
                    <a:pt x="31" y="68"/>
                  </a:cubicBezTo>
                  <a:cubicBezTo>
                    <a:pt x="26" y="60"/>
                    <a:pt x="24" y="50"/>
                    <a:pt x="15" y="45"/>
                  </a:cubicBezTo>
                  <a:close/>
                </a:path>
              </a:pathLst>
            </a:custGeom>
            <a:solidFill>
              <a:srgbClr val="AA6B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8" name="Freeform 238">
              <a:extLst>
                <a:ext uri="{FF2B5EF4-FFF2-40B4-BE49-F238E27FC236}">
                  <a16:creationId xmlns:a16="http://schemas.microsoft.com/office/drawing/2014/main" id="{26FB264D-D0C2-76BE-A527-71B78C9D8406}"/>
                </a:ext>
              </a:extLst>
            </p:cNvPr>
            <p:cNvSpPr/>
            <p:nvPr/>
          </p:nvSpPr>
          <p:spPr bwMode="auto">
            <a:xfrm>
              <a:off x="8174038" y="3179763"/>
              <a:ext cx="44450" cy="71438"/>
            </a:xfrm>
            <a:custGeom>
              <a:avLst/>
              <a:gdLst>
                <a:gd name="T0" fmla="*/ 12 w 13"/>
                <a:gd name="T1" fmla="*/ 12 h 21"/>
                <a:gd name="T2" fmla="*/ 8 w 13"/>
                <a:gd name="T3" fmla="*/ 21 h 21"/>
                <a:gd name="T4" fmla="*/ 0 w 13"/>
                <a:gd name="T5" fmla="*/ 0 h 21"/>
                <a:gd name="T6" fmla="*/ 8 w 13"/>
                <a:gd name="T7" fmla="*/ 0 h 21"/>
                <a:gd name="T8" fmla="*/ 12 w 13"/>
                <a:gd name="T9" fmla="*/ 7 h 21"/>
                <a:gd name="T10" fmla="*/ 13 w 13"/>
                <a:gd name="T11" fmla="*/ 10 h 21"/>
                <a:gd name="T12" fmla="*/ 12 w 13"/>
                <a:gd name="T13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21">
                  <a:moveTo>
                    <a:pt x="12" y="12"/>
                  </a:moveTo>
                  <a:cubicBezTo>
                    <a:pt x="8" y="14"/>
                    <a:pt x="8" y="17"/>
                    <a:pt x="8" y="21"/>
                  </a:cubicBezTo>
                  <a:cubicBezTo>
                    <a:pt x="2" y="15"/>
                    <a:pt x="0" y="8"/>
                    <a:pt x="0" y="0"/>
                  </a:cubicBezTo>
                  <a:cubicBezTo>
                    <a:pt x="3" y="0"/>
                    <a:pt x="5" y="0"/>
                    <a:pt x="8" y="0"/>
                  </a:cubicBezTo>
                  <a:cubicBezTo>
                    <a:pt x="9" y="2"/>
                    <a:pt x="11" y="5"/>
                    <a:pt x="12" y="7"/>
                  </a:cubicBezTo>
                  <a:cubicBezTo>
                    <a:pt x="13" y="8"/>
                    <a:pt x="13" y="9"/>
                    <a:pt x="13" y="10"/>
                  </a:cubicBezTo>
                  <a:cubicBezTo>
                    <a:pt x="13" y="11"/>
                    <a:pt x="12" y="12"/>
                    <a:pt x="12" y="12"/>
                  </a:cubicBezTo>
                  <a:close/>
                </a:path>
              </a:pathLst>
            </a:custGeom>
            <a:solidFill>
              <a:srgbClr val="A66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9" name="Freeform 239">
              <a:extLst>
                <a:ext uri="{FF2B5EF4-FFF2-40B4-BE49-F238E27FC236}">
                  <a16:creationId xmlns:a16="http://schemas.microsoft.com/office/drawing/2014/main" id="{6C9BADAE-1646-0DBB-2825-30DFF8F451C6}"/>
                </a:ext>
              </a:extLst>
            </p:cNvPr>
            <p:cNvSpPr/>
            <p:nvPr/>
          </p:nvSpPr>
          <p:spPr bwMode="auto">
            <a:xfrm>
              <a:off x="7997825" y="3935413"/>
              <a:ext cx="68262" cy="141288"/>
            </a:xfrm>
            <a:custGeom>
              <a:avLst/>
              <a:gdLst>
                <a:gd name="T0" fmla="*/ 20 w 20"/>
                <a:gd name="T1" fmla="*/ 17 h 42"/>
                <a:gd name="T2" fmla="*/ 12 w 20"/>
                <a:gd name="T3" fmla="*/ 19 h 42"/>
                <a:gd name="T4" fmla="*/ 20 w 20"/>
                <a:gd name="T5" fmla="*/ 32 h 42"/>
                <a:gd name="T6" fmla="*/ 9 w 20"/>
                <a:gd name="T7" fmla="*/ 37 h 42"/>
                <a:gd name="T8" fmla="*/ 1 w 20"/>
                <a:gd name="T9" fmla="*/ 22 h 42"/>
                <a:gd name="T10" fmla="*/ 0 w 20"/>
                <a:gd name="T11" fmla="*/ 16 h 42"/>
                <a:gd name="T12" fmla="*/ 12 w 20"/>
                <a:gd name="T13" fmla="*/ 1 h 42"/>
                <a:gd name="T14" fmla="*/ 16 w 20"/>
                <a:gd name="T15" fmla="*/ 0 h 42"/>
                <a:gd name="T16" fmla="*/ 20 w 20"/>
                <a:gd name="T17" fmla="*/ 1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42">
                  <a:moveTo>
                    <a:pt x="20" y="17"/>
                  </a:moveTo>
                  <a:cubicBezTo>
                    <a:pt x="17" y="16"/>
                    <a:pt x="14" y="14"/>
                    <a:pt x="12" y="19"/>
                  </a:cubicBezTo>
                  <a:cubicBezTo>
                    <a:pt x="10" y="26"/>
                    <a:pt x="16" y="28"/>
                    <a:pt x="20" y="32"/>
                  </a:cubicBezTo>
                  <a:cubicBezTo>
                    <a:pt x="20" y="42"/>
                    <a:pt x="13" y="36"/>
                    <a:pt x="9" y="37"/>
                  </a:cubicBezTo>
                  <a:cubicBezTo>
                    <a:pt x="0" y="35"/>
                    <a:pt x="4" y="27"/>
                    <a:pt x="1" y="22"/>
                  </a:cubicBezTo>
                  <a:cubicBezTo>
                    <a:pt x="1" y="20"/>
                    <a:pt x="0" y="18"/>
                    <a:pt x="0" y="16"/>
                  </a:cubicBezTo>
                  <a:cubicBezTo>
                    <a:pt x="7" y="13"/>
                    <a:pt x="11" y="9"/>
                    <a:pt x="12" y="1"/>
                  </a:cubicBezTo>
                  <a:cubicBezTo>
                    <a:pt x="13" y="1"/>
                    <a:pt x="14" y="0"/>
                    <a:pt x="16" y="0"/>
                  </a:cubicBezTo>
                  <a:cubicBezTo>
                    <a:pt x="17" y="6"/>
                    <a:pt x="18" y="11"/>
                    <a:pt x="20" y="17"/>
                  </a:cubicBezTo>
                  <a:close/>
                </a:path>
              </a:pathLst>
            </a:custGeom>
            <a:solidFill>
              <a:srgbClr val="523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0" name="Freeform 240">
              <a:extLst>
                <a:ext uri="{FF2B5EF4-FFF2-40B4-BE49-F238E27FC236}">
                  <a16:creationId xmlns:a16="http://schemas.microsoft.com/office/drawing/2014/main" id="{6178DAE2-851D-69D0-8958-5B32308AB555}"/>
                </a:ext>
              </a:extLst>
            </p:cNvPr>
            <p:cNvSpPr/>
            <p:nvPr/>
          </p:nvSpPr>
          <p:spPr bwMode="auto">
            <a:xfrm>
              <a:off x="8080375" y="3541713"/>
              <a:ext cx="12700" cy="30163"/>
            </a:xfrm>
            <a:custGeom>
              <a:avLst/>
              <a:gdLst>
                <a:gd name="T0" fmla="*/ 0 w 4"/>
                <a:gd name="T1" fmla="*/ 8 h 9"/>
                <a:gd name="T2" fmla="*/ 0 w 4"/>
                <a:gd name="T3" fmla="*/ 5 h 9"/>
                <a:gd name="T4" fmla="*/ 0 w 4"/>
                <a:gd name="T5" fmla="*/ 0 h 9"/>
                <a:gd name="T6" fmla="*/ 4 w 4"/>
                <a:gd name="T7" fmla="*/ 9 h 9"/>
                <a:gd name="T8" fmla="*/ 0 w 4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0" y="8"/>
                  </a:moveTo>
                  <a:cubicBezTo>
                    <a:pt x="0" y="7"/>
                    <a:pt x="0" y="6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4" y="2"/>
                    <a:pt x="4" y="5"/>
                    <a:pt x="4" y="9"/>
                  </a:cubicBezTo>
                  <a:cubicBezTo>
                    <a:pt x="3" y="9"/>
                    <a:pt x="1" y="9"/>
                    <a:pt x="0" y="8"/>
                  </a:cubicBezTo>
                  <a:close/>
                </a:path>
              </a:pathLst>
            </a:custGeom>
            <a:solidFill>
              <a:srgbClr val="C1AE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1" name="Freeform 241">
              <a:extLst>
                <a:ext uri="{FF2B5EF4-FFF2-40B4-BE49-F238E27FC236}">
                  <a16:creationId xmlns:a16="http://schemas.microsoft.com/office/drawing/2014/main" id="{E72B1FEC-8BA4-74A7-8417-9A0234C494BF}"/>
                </a:ext>
              </a:extLst>
            </p:cNvPr>
            <p:cNvSpPr/>
            <p:nvPr/>
          </p:nvSpPr>
          <p:spPr bwMode="auto">
            <a:xfrm>
              <a:off x="7497763" y="4422775"/>
              <a:ext cx="96837" cy="125413"/>
            </a:xfrm>
            <a:custGeom>
              <a:avLst/>
              <a:gdLst>
                <a:gd name="T0" fmla="*/ 20 w 29"/>
                <a:gd name="T1" fmla="*/ 0 h 37"/>
                <a:gd name="T2" fmla="*/ 24 w 29"/>
                <a:gd name="T3" fmla="*/ 1 h 37"/>
                <a:gd name="T4" fmla="*/ 27 w 29"/>
                <a:gd name="T5" fmla="*/ 16 h 37"/>
                <a:gd name="T6" fmla="*/ 8 w 29"/>
                <a:gd name="T7" fmla="*/ 33 h 37"/>
                <a:gd name="T8" fmla="*/ 8 w 29"/>
                <a:gd name="T9" fmla="*/ 26 h 37"/>
                <a:gd name="T10" fmla="*/ 20 w 29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7">
                  <a:moveTo>
                    <a:pt x="20" y="0"/>
                  </a:moveTo>
                  <a:cubicBezTo>
                    <a:pt x="21" y="0"/>
                    <a:pt x="23" y="0"/>
                    <a:pt x="24" y="1"/>
                  </a:cubicBezTo>
                  <a:cubicBezTo>
                    <a:pt x="28" y="5"/>
                    <a:pt x="29" y="10"/>
                    <a:pt x="27" y="16"/>
                  </a:cubicBezTo>
                  <a:cubicBezTo>
                    <a:pt x="23" y="24"/>
                    <a:pt x="23" y="37"/>
                    <a:pt x="8" y="33"/>
                  </a:cubicBezTo>
                  <a:cubicBezTo>
                    <a:pt x="8" y="30"/>
                    <a:pt x="8" y="28"/>
                    <a:pt x="8" y="26"/>
                  </a:cubicBezTo>
                  <a:cubicBezTo>
                    <a:pt x="11" y="17"/>
                    <a:pt x="0" y="1"/>
                    <a:pt x="20" y="0"/>
                  </a:cubicBezTo>
                  <a:close/>
                </a:path>
              </a:pathLst>
            </a:custGeom>
            <a:solidFill>
              <a:srgbClr val="87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2" name="Freeform 242">
              <a:extLst>
                <a:ext uri="{FF2B5EF4-FFF2-40B4-BE49-F238E27FC236}">
                  <a16:creationId xmlns:a16="http://schemas.microsoft.com/office/drawing/2014/main" id="{F78B7745-AD65-CE42-C4AC-2B7325EF9D48}"/>
                </a:ext>
              </a:extLst>
            </p:cNvPr>
            <p:cNvSpPr/>
            <p:nvPr/>
          </p:nvSpPr>
          <p:spPr bwMode="auto">
            <a:xfrm>
              <a:off x="7524750" y="4470400"/>
              <a:ext cx="80962" cy="117475"/>
            </a:xfrm>
            <a:custGeom>
              <a:avLst/>
              <a:gdLst>
                <a:gd name="T0" fmla="*/ 0 w 24"/>
                <a:gd name="T1" fmla="*/ 19 h 35"/>
                <a:gd name="T2" fmla="*/ 16 w 24"/>
                <a:gd name="T3" fmla="*/ 3 h 35"/>
                <a:gd name="T4" fmla="*/ 24 w 24"/>
                <a:gd name="T5" fmla="*/ 3 h 35"/>
                <a:gd name="T6" fmla="*/ 7 w 24"/>
                <a:gd name="T7" fmla="*/ 34 h 35"/>
                <a:gd name="T8" fmla="*/ 1 w 24"/>
                <a:gd name="T9" fmla="*/ 35 h 35"/>
                <a:gd name="T10" fmla="*/ 0 w 24"/>
                <a:gd name="T11" fmla="*/ 1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5">
                  <a:moveTo>
                    <a:pt x="0" y="19"/>
                  </a:moveTo>
                  <a:cubicBezTo>
                    <a:pt x="11" y="18"/>
                    <a:pt x="12" y="9"/>
                    <a:pt x="16" y="3"/>
                  </a:cubicBezTo>
                  <a:cubicBezTo>
                    <a:pt x="19" y="0"/>
                    <a:pt x="21" y="0"/>
                    <a:pt x="24" y="3"/>
                  </a:cubicBezTo>
                  <a:cubicBezTo>
                    <a:pt x="18" y="13"/>
                    <a:pt x="13" y="24"/>
                    <a:pt x="7" y="34"/>
                  </a:cubicBezTo>
                  <a:cubicBezTo>
                    <a:pt x="5" y="35"/>
                    <a:pt x="3" y="35"/>
                    <a:pt x="1" y="35"/>
                  </a:cubicBezTo>
                  <a:cubicBezTo>
                    <a:pt x="1" y="29"/>
                    <a:pt x="1" y="24"/>
                    <a:pt x="0" y="19"/>
                  </a:cubicBezTo>
                  <a:close/>
                </a:path>
              </a:pathLst>
            </a:custGeom>
            <a:solidFill>
              <a:srgbClr val="513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3" name="Freeform 243">
              <a:extLst>
                <a:ext uri="{FF2B5EF4-FFF2-40B4-BE49-F238E27FC236}">
                  <a16:creationId xmlns:a16="http://schemas.microsoft.com/office/drawing/2014/main" id="{2BF6318D-1D34-4D5A-0E09-43CCC27351BB}"/>
                </a:ext>
              </a:extLst>
            </p:cNvPr>
            <p:cNvSpPr/>
            <p:nvPr/>
          </p:nvSpPr>
          <p:spPr bwMode="auto">
            <a:xfrm>
              <a:off x="7429500" y="4560888"/>
              <a:ext cx="68262" cy="50800"/>
            </a:xfrm>
            <a:custGeom>
              <a:avLst/>
              <a:gdLst>
                <a:gd name="T0" fmla="*/ 0 w 20"/>
                <a:gd name="T1" fmla="*/ 7 h 15"/>
                <a:gd name="T2" fmla="*/ 0 w 20"/>
                <a:gd name="T3" fmla="*/ 4 h 15"/>
                <a:gd name="T4" fmla="*/ 20 w 20"/>
                <a:gd name="T5" fmla="*/ 7 h 15"/>
                <a:gd name="T6" fmla="*/ 16 w 20"/>
                <a:gd name="T7" fmla="*/ 15 h 15"/>
                <a:gd name="T8" fmla="*/ 0 w 20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5">
                  <a:moveTo>
                    <a:pt x="0" y="7"/>
                  </a:moveTo>
                  <a:cubicBezTo>
                    <a:pt x="0" y="6"/>
                    <a:pt x="0" y="5"/>
                    <a:pt x="0" y="4"/>
                  </a:cubicBezTo>
                  <a:cubicBezTo>
                    <a:pt x="7" y="4"/>
                    <a:pt x="15" y="0"/>
                    <a:pt x="20" y="7"/>
                  </a:cubicBezTo>
                  <a:cubicBezTo>
                    <a:pt x="19" y="10"/>
                    <a:pt x="20" y="14"/>
                    <a:pt x="16" y="15"/>
                  </a:cubicBezTo>
                  <a:cubicBezTo>
                    <a:pt x="14" y="5"/>
                    <a:pt x="5" y="10"/>
                    <a:pt x="0" y="7"/>
                  </a:cubicBezTo>
                  <a:close/>
                </a:path>
              </a:pathLst>
            </a:custGeom>
            <a:solidFill>
              <a:srgbClr val="4D4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4" name="Freeform 244">
              <a:extLst>
                <a:ext uri="{FF2B5EF4-FFF2-40B4-BE49-F238E27FC236}">
                  <a16:creationId xmlns:a16="http://schemas.microsoft.com/office/drawing/2014/main" id="{5D56988D-0D41-9EB4-F020-B8DF2B07E8E0}"/>
                </a:ext>
              </a:extLst>
            </p:cNvPr>
            <p:cNvSpPr/>
            <p:nvPr/>
          </p:nvSpPr>
          <p:spPr bwMode="auto">
            <a:xfrm>
              <a:off x="7435850" y="3517900"/>
              <a:ext cx="217487" cy="349250"/>
            </a:xfrm>
            <a:custGeom>
              <a:avLst/>
              <a:gdLst>
                <a:gd name="T0" fmla="*/ 21 w 64"/>
                <a:gd name="T1" fmla="*/ 4 h 103"/>
                <a:gd name="T2" fmla="*/ 38 w 64"/>
                <a:gd name="T3" fmla="*/ 4 h 103"/>
                <a:gd name="T4" fmla="*/ 34 w 64"/>
                <a:gd name="T5" fmla="*/ 20 h 103"/>
                <a:gd name="T6" fmla="*/ 33 w 64"/>
                <a:gd name="T7" fmla="*/ 30 h 103"/>
                <a:gd name="T8" fmla="*/ 56 w 64"/>
                <a:gd name="T9" fmla="*/ 69 h 103"/>
                <a:gd name="T10" fmla="*/ 58 w 64"/>
                <a:gd name="T11" fmla="*/ 79 h 103"/>
                <a:gd name="T12" fmla="*/ 58 w 64"/>
                <a:gd name="T13" fmla="*/ 82 h 103"/>
                <a:gd name="T14" fmla="*/ 46 w 64"/>
                <a:gd name="T15" fmla="*/ 98 h 103"/>
                <a:gd name="T16" fmla="*/ 6 w 64"/>
                <a:gd name="T17" fmla="*/ 97 h 103"/>
                <a:gd name="T18" fmla="*/ 0 w 64"/>
                <a:gd name="T19" fmla="*/ 81 h 103"/>
                <a:gd name="T20" fmla="*/ 4 w 64"/>
                <a:gd name="T21" fmla="*/ 64 h 103"/>
                <a:gd name="T22" fmla="*/ 11 w 64"/>
                <a:gd name="T23" fmla="*/ 42 h 103"/>
                <a:gd name="T24" fmla="*/ 14 w 64"/>
                <a:gd name="T25" fmla="*/ 19 h 103"/>
                <a:gd name="T26" fmla="*/ 21 w 64"/>
                <a:gd name="T27" fmla="*/ 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103">
                  <a:moveTo>
                    <a:pt x="21" y="4"/>
                  </a:moveTo>
                  <a:cubicBezTo>
                    <a:pt x="27" y="4"/>
                    <a:pt x="32" y="0"/>
                    <a:pt x="38" y="4"/>
                  </a:cubicBezTo>
                  <a:cubicBezTo>
                    <a:pt x="40" y="10"/>
                    <a:pt x="47" y="18"/>
                    <a:pt x="34" y="20"/>
                  </a:cubicBezTo>
                  <a:cubicBezTo>
                    <a:pt x="30" y="23"/>
                    <a:pt x="29" y="27"/>
                    <a:pt x="33" y="30"/>
                  </a:cubicBezTo>
                  <a:cubicBezTo>
                    <a:pt x="31" y="49"/>
                    <a:pt x="39" y="62"/>
                    <a:pt x="56" y="69"/>
                  </a:cubicBezTo>
                  <a:cubicBezTo>
                    <a:pt x="64" y="72"/>
                    <a:pt x="63" y="75"/>
                    <a:pt x="58" y="79"/>
                  </a:cubicBezTo>
                  <a:cubicBezTo>
                    <a:pt x="58" y="80"/>
                    <a:pt x="58" y="81"/>
                    <a:pt x="58" y="82"/>
                  </a:cubicBezTo>
                  <a:cubicBezTo>
                    <a:pt x="55" y="88"/>
                    <a:pt x="56" y="97"/>
                    <a:pt x="46" y="98"/>
                  </a:cubicBezTo>
                  <a:cubicBezTo>
                    <a:pt x="33" y="95"/>
                    <a:pt x="19" y="103"/>
                    <a:pt x="6" y="97"/>
                  </a:cubicBezTo>
                  <a:cubicBezTo>
                    <a:pt x="0" y="94"/>
                    <a:pt x="0" y="88"/>
                    <a:pt x="0" y="81"/>
                  </a:cubicBezTo>
                  <a:cubicBezTo>
                    <a:pt x="2" y="76"/>
                    <a:pt x="4" y="70"/>
                    <a:pt x="4" y="64"/>
                  </a:cubicBezTo>
                  <a:cubicBezTo>
                    <a:pt x="7" y="57"/>
                    <a:pt x="10" y="50"/>
                    <a:pt x="11" y="42"/>
                  </a:cubicBezTo>
                  <a:cubicBezTo>
                    <a:pt x="12" y="34"/>
                    <a:pt x="14" y="27"/>
                    <a:pt x="14" y="19"/>
                  </a:cubicBezTo>
                  <a:cubicBezTo>
                    <a:pt x="15" y="13"/>
                    <a:pt x="12" y="5"/>
                    <a:pt x="21" y="4"/>
                  </a:cubicBezTo>
                  <a:close/>
                </a:path>
              </a:pathLst>
            </a:custGeom>
            <a:solidFill>
              <a:srgbClr val="F9DE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5" name="Freeform 245">
              <a:extLst>
                <a:ext uri="{FF2B5EF4-FFF2-40B4-BE49-F238E27FC236}">
                  <a16:creationId xmlns:a16="http://schemas.microsoft.com/office/drawing/2014/main" id="{26E90335-1A3B-E824-4B16-EB5EC402F6B2}"/>
                </a:ext>
              </a:extLst>
            </p:cNvPr>
            <p:cNvSpPr/>
            <p:nvPr/>
          </p:nvSpPr>
          <p:spPr bwMode="auto">
            <a:xfrm>
              <a:off x="7612063" y="3454400"/>
              <a:ext cx="274637" cy="114300"/>
            </a:xfrm>
            <a:custGeom>
              <a:avLst/>
              <a:gdLst>
                <a:gd name="T0" fmla="*/ 2 w 81"/>
                <a:gd name="T1" fmla="*/ 12 h 34"/>
                <a:gd name="T2" fmla="*/ 50 w 81"/>
                <a:gd name="T3" fmla="*/ 3 h 34"/>
                <a:gd name="T4" fmla="*/ 74 w 81"/>
                <a:gd name="T5" fmla="*/ 13 h 34"/>
                <a:gd name="T6" fmla="*/ 64 w 81"/>
                <a:gd name="T7" fmla="*/ 27 h 34"/>
                <a:gd name="T8" fmla="*/ 33 w 81"/>
                <a:gd name="T9" fmla="*/ 17 h 34"/>
                <a:gd name="T10" fmla="*/ 18 w 81"/>
                <a:gd name="T11" fmla="*/ 32 h 34"/>
                <a:gd name="T12" fmla="*/ 1 w 81"/>
                <a:gd name="T13" fmla="*/ 15 h 34"/>
                <a:gd name="T14" fmla="*/ 1 w 81"/>
                <a:gd name="T15" fmla="*/ 13 h 34"/>
                <a:gd name="T16" fmla="*/ 2 w 81"/>
                <a:gd name="T17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" h="34">
                  <a:moveTo>
                    <a:pt x="2" y="12"/>
                  </a:moveTo>
                  <a:cubicBezTo>
                    <a:pt x="18" y="7"/>
                    <a:pt x="33" y="0"/>
                    <a:pt x="50" y="3"/>
                  </a:cubicBezTo>
                  <a:cubicBezTo>
                    <a:pt x="60" y="4"/>
                    <a:pt x="68" y="5"/>
                    <a:pt x="74" y="13"/>
                  </a:cubicBezTo>
                  <a:cubicBezTo>
                    <a:pt x="71" y="18"/>
                    <a:pt x="81" y="33"/>
                    <a:pt x="64" y="27"/>
                  </a:cubicBezTo>
                  <a:cubicBezTo>
                    <a:pt x="55" y="21"/>
                    <a:pt x="46" y="12"/>
                    <a:pt x="33" y="17"/>
                  </a:cubicBezTo>
                  <a:cubicBezTo>
                    <a:pt x="26" y="19"/>
                    <a:pt x="18" y="21"/>
                    <a:pt x="18" y="32"/>
                  </a:cubicBezTo>
                  <a:cubicBezTo>
                    <a:pt x="4" y="34"/>
                    <a:pt x="3" y="24"/>
                    <a:pt x="1" y="15"/>
                  </a:cubicBezTo>
                  <a:cubicBezTo>
                    <a:pt x="0" y="14"/>
                    <a:pt x="0" y="13"/>
                    <a:pt x="1" y="13"/>
                  </a:cubicBezTo>
                  <a:cubicBezTo>
                    <a:pt x="1" y="12"/>
                    <a:pt x="1" y="12"/>
                    <a:pt x="2" y="12"/>
                  </a:cubicBezTo>
                  <a:close/>
                </a:path>
              </a:pathLst>
            </a:custGeom>
            <a:solidFill>
              <a:srgbClr val="D1B9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6" name="Freeform 246">
              <a:extLst>
                <a:ext uri="{FF2B5EF4-FFF2-40B4-BE49-F238E27FC236}">
                  <a16:creationId xmlns:a16="http://schemas.microsoft.com/office/drawing/2014/main" id="{57299D94-034E-5F0F-401D-BD63CA5AADBE}"/>
                </a:ext>
              </a:extLst>
            </p:cNvPr>
            <p:cNvSpPr/>
            <p:nvPr/>
          </p:nvSpPr>
          <p:spPr bwMode="auto">
            <a:xfrm>
              <a:off x="7650163" y="3487738"/>
              <a:ext cx="179387" cy="101600"/>
            </a:xfrm>
            <a:custGeom>
              <a:avLst/>
              <a:gdLst>
                <a:gd name="T0" fmla="*/ 7 w 53"/>
                <a:gd name="T1" fmla="*/ 22 h 30"/>
                <a:gd name="T2" fmla="*/ 5 w 53"/>
                <a:gd name="T3" fmla="*/ 11 h 30"/>
                <a:gd name="T4" fmla="*/ 37 w 53"/>
                <a:gd name="T5" fmla="*/ 0 h 30"/>
                <a:gd name="T6" fmla="*/ 53 w 53"/>
                <a:gd name="T7" fmla="*/ 17 h 30"/>
                <a:gd name="T8" fmla="*/ 43 w 53"/>
                <a:gd name="T9" fmla="*/ 24 h 30"/>
                <a:gd name="T10" fmla="*/ 27 w 53"/>
                <a:gd name="T11" fmla="*/ 25 h 30"/>
                <a:gd name="T12" fmla="*/ 7 w 53"/>
                <a:gd name="T13" fmla="*/ 2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0">
                  <a:moveTo>
                    <a:pt x="7" y="22"/>
                  </a:moveTo>
                  <a:cubicBezTo>
                    <a:pt x="0" y="20"/>
                    <a:pt x="2" y="14"/>
                    <a:pt x="5" y="11"/>
                  </a:cubicBezTo>
                  <a:cubicBezTo>
                    <a:pt x="13" y="1"/>
                    <a:pt x="25" y="0"/>
                    <a:pt x="37" y="0"/>
                  </a:cubicBezTo>
                  <a:cubicBezTo>
                    <a:pt x="49" y="0"/>
                    <a:pt x="51" y="9"/>
                    <a:pt x="53" y="17"/>
                  </a:cubicBezTo>
                  <a:cubicBezTo>
                    <a:pt x="48" y="18"/>
                    <a:pt x="44" y="19"/>
                    <a:pt x="43" y="24"/>
                  </a:cubicBezTo>
                  <a:cubicBezTo>
                    <a:pt x="38" y="29"/>
                    <a:pt x="32" y="30"/>
                    <a:pt x="27" y="25"/>
                  </a:cubicBezTo>
                  <a:cubicBezTo>
                    <a:pt x="22" y="16"/>
                    <a:pt x="15" y="13"/>
                    <a:pt x="7" y="22"/>
                  </a:cubicBezTo>
                  <a:close/>
                </a:path>
              </a:pathLst>
            </a:custGeom>
            <a:solidFill>
              <a:srgbClr val="4C3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7" name="Freeform 247">
              <a:extLst>
                <a:ext uri="{FF2B5EF4-FFF2-40B4-BE49-F238E27FC236}">
                  <a16:creationId xmlns:a16="http://schemas.microsoft.com/office/drawing/2014/main" id="{B9627D50-EA1F-B9EF-BC82-C69CCFFDD3BF}"/>
                </a:ext>
              </a:extLst>
            </p:cNvPr>
            <p:cNvSpPr/>
            <p:nvPr/>
          </p:nvSpPr>
          <p:spPr bwMode="auto">
            <a:xfrm>
              <a:off x="7432675" y="3863975"/>
              <a:ext cx="182562" cy="84138"/>
            </a:xfrm>
            <a:custGeom>
              <a:avLst/>
              <a:gdLst>
                <a:gd name="T0" fmla="*/ 10 w 54"/>
                <a:gd name="T1" fmla="*/ 23 h 25"/>
                <a:gd name="T2" fmla="*/ 0 w 54"/>
                <a:gd name="T3" fmla="*/ 14 h 25"/>
                <a:gd name="T4" fmla="*/ 23 w 54"/>
                <a:gd name="T5" fmla="*/ 5 h 25"/>
                <a:gd name="T6" fmla="*/ 39 w 54"/>
                <a:gd name="T7" fmla="*/ 5 h 25"/>
                <a:gd name="T8" fmla="*/ 51 w 54"/>
                <a:gd name="T9" fmla="*/ 10 h 25"/>
                <a:gd name="T10" fmla="*/ 52 w 54"/>
                <a:gd name="T11" fmla="*/ 22 h 25"/>
                <a:gd name="T12" fmla="*/ 45 w 54"/>
                <a:gd name="T13" fmla="*/ 25 h 25"/>
                <a:gd name="T14" fmla="*/ 31 w 54"/>
                <a:gd name="T15" fmla="*/ 23 h 25"/>
                <a:gd name="T16" fmla="*/ 23 w 54"/>
                <a:gd name="T17" fmla="*/ 23 h 25"/>
                <a:gd name="T18" fmla="*/ 10 w 54"/>
                <a:gd name="T19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25">
                  <a:moveTo>
                    <a:pt x="10" y="23"/>
                  </a:moveTo>
                  <a:cubicBezTo>
                    <a:pt x="7" y="20"/>
                    <a:pt x="6" y="13"/>
                    <a:pt x="0" y="14"/>
                  </a:cubicBezTo>
                  <a:cubicBezTo>
                    <a:pt x="3" y="0"/>
                    <a:pt x="15" y="8"/>
                    <a:pt x="23" y="5"/>
                  </a:cubicBezTo>
                  <a:cubicBezTo>
                    <a:pt x="28" y="1"/>
                    <a:pt x="34" y="1"/>
                    <a:pt x="39" y="5"/>
                  </a:cubicBezTo>
                  <a:cubicBezTo>
                    <a:pt x="43" y="7"/>
                    <a:pt x="47" y="9"/>
                    <a:pt x="51" y="10"/>
                  </a:cubicBezTo>
                  <a:cubicBezTo>
                    <a:pt x="54" y="14"/>
                    <a:pt x="54" y="17"/>
                    <a:pt x="52" y="22"/>
                  </a:cubicBezTo>
                  <a:cubicBezTo>
                    <a:pt x="50" y="24"/>
                    <a:pt x="48" y="25"/>
                    <a:pt x="45" y="25"/>
                  </a:cubicBezTo>
                  <a:cubicBezTo>
                    <a:pt x="40" y="25"/>
                    <a:pt x="36" y="23"/>
                    <a:pt x="31" y="23"/>
                  </a:cubicBezTo>
                  <a:cubicBezTo>
                    <a:pt x="28" y="23"/>
                    <a:pt x="26" y="23"/>
                    <a:pt x="23" y="23"/>
                  </a:cubicBezTo>
                  <a:cubicBezTo>
                    <a:pt x="19" y="23"/>
                    <a:pt x="15" y="25"/>
                    <a:pt x="10" y="23"/>
                  </a:cubicBezTo>
                  <a:close/>
                </a:path>
              </a:pathLst>
            </a:custGeom>
            <a:solidFill>
              <a:srgbClr val="473A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8" name="Freeform 248">
              <a:extLst>
                <a:ext uri="{FF2B5EF4-FFF2-40B4-BE49-F238E27FC236}">
                  <a16:creationId xmlns:a16="http://schemas.microsoft.com/office/drawing/2014/main" id="{22E69EAC-AE20-7961-CB78-0B69BF1BB70D}"/>
                </a:ext>
              </a:extLst>
            </p:cNvPr>
            <p:cNvSpPr/>
            <p:nvPr/>
          </p:nvSpPr>
          <p:spPr bwMode="auto">
            <a:xfrm>
              <a:off x="7567613" y="3935413"/>
              <a:ext cx="207962" cy="80963"/>
            </a:xfrm>
            <a:custGeom>
              <a:avLst/>
              <a:gdLst>
                <a:gd name="T0" fmla="*/ 3 w 61"/>
                <a:gd name="T1" fmla="*/ 1 h 24"/>
                <a:gd name="T2" fmla="*/ 11 w 61"/>
                <a:gd name="T3" fmla="*/ 0 h 24"/>
                <a:gd name="T4" fmla="*/ 23 w 61"/>
                <a:gd name="T5" fmla="*/ 1 h 24"/>
                <a:gd name="T6" fmla="*/ 57 w 61"/>
                <a:gd name="T7" fmla="*/ 16 h 24"/>
                <a:gd name="T8" fmla="*/ 61 w 61"/>
                <a:gd name="T9" fmla="*/ 19 h 24"/>
                <a:gd name="T10" fmla="*/ 56 w 61"/>
                <a:gd name="T11" fmla="*/ 21 h 24"/>
                <a:gd name="T12" fmla="*/ 13 w 61"/>
                <a:gd name="T13" fmla="*/ 20 h 24"/>
                <a:gd name="T14" fmla="*/ 1 w 61"/>
                <a:gd name="T15" fmla="*/ 10 h 24"/>
                <a:gd name="T16" fmla="*/ 3 w 61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24">
                  <a:moveTo>
                    <a:pt x="3" y="1"/>
                  </a:moveTo>
                  <a:cubicBezTo>
                    <a:pt x="6" y="1"/>
                    <a:pt x="8" y="1"/>
                    <a:pt x="11" y="0"/>
                  </a:cubicBezTo>
                  <a:cubicBezTo>
                    <a:pt x="15" y="0"/>
                    <a:pt x="19" y="0"/>
                    <a:pt x="23" y="1"/>
                  </a:cubicBezTo>
                  <a:cubicBezTo>
                    <a:pt x="33" y="9"/>
                    <a:pt x="43" y="17"/>
                    <a:pt x="57" y="16"/>
                  </a:cubicBezTo>
                  <a:cubicBezTo>
                    <a:pt x="59" y="16"/>
                    <a:pt x="60" y="18"/>
                    <a:pt x="61" y="19"/>
                  </a:cubicBezTo>
                  <a:cubicBezTo>
                    <a:pt x="59" y="20"/>
                    <a:pt x="58" y="21"/>
                    <a:pt x="56" y="21"/>
                  </a:cubicBezTo>
                  <a:cubicBezTo>
                    <a:pt x="42" y="24"/>
                    <a:pt x="28" y="24"/>
                    <a:pt x="13" y="20"/>
                  </a:cubicBezTo>
                  <a:cubicBezTo>
                    <a:pt x="8" y="19"/>
                    <a:pt x="4" y="15"/>
                    <a:pt x="1" y="10"/>
                  </a:cubicBezTo>
                  <a:cubicBezTo>
                    <a:pt x="0" y="7"/>
                    <a:pt x="0" y="4"/>
                    <a:pt x="3" y="1"/>
                  </a:cubicBezTo>
                  <a:close/>
                </a:path>
              </a:pathLst>
            </a:custGeom>
            <a:solidFill>
              <a:srgbClr val="4437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9" name="Freeform 249">
              <a:extLst>
                <a:ext uri="{FF2B5EF4-FFF2-40B4-BE49-F238E27FC236}">
                  <a16:creationId xmlns:a16="http://schemas.microsoft.com/office/drawing/2014/main" id="{82D6E2AD-108E-B2B3-F20A-E2FD5C86DAF8}"/>
                </a:ext>
              </a:extLst>
            </p:cNvPr>
            <p:cNvSpPr/>
            <p:nvPr/>
          </p:nvSpPr>
          <p:spPr bwMode="auto">
            <a:xfrm>
              <a:off x="7450138" y="4002088"/>
              <a:ext cx="195262" cy="98425"/>
            </a:xfrm>
            <a:custGeom>
              <a:avLst/>
              <a:gdLst>
                <a:gd name="T0" fmla="*/ 50 w 58"/>
                <a:gd name="T1" fmla="*/ 6 h 29"/>
                <a:gd name="T2" fmla="*/ 41 w 58"/>
                <a:gd name="T3" fmla="*/ 17 h 29"/>
                <a:gd name="T4" fmla="*/ 9 w 58"/>
                <a:gd name="T5" fmla="*/ 21 h 29"/>
                <a:gd name="T6" fmla="*/ 5 w 58"/>
                <a:gd name="T7" fmla="*/ 20 h 29"/>
                <a:gd name="T8" fmla="*/ 12 w 58"/>
                <a:gd name="T9" fmla="*/ 2 h 29"/>
                <a:gd name="T10" fmla="*/ 36 w 58"/>
                <a:gd name="T11" fmla="*/ 1 h 29"/>
                <a:gd name="T12" fmla="*/ 50 w 58"/>
                <a:gd name="T13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28">
                  <a:moveTo>
                    <a:pt x="50" y="6"/>
                  </a:moveTo>
                  <a:cubicBezTo>
                    <a:pt x="42" y="5"/>
                    <a:pt x="58" y="24"/>
                    <a:pt x="41" y="17"/>
                  </a:cubicBezTo>
                  <a:cubicBezTo>
                    <a:pt x="32" y="29"/>
                    <a:pt x="21" y="28"/>
                    <a:pt x="9" y="21"/>
                  </a:cubicBezTo>
                  <a:cubicBezTo>
                    <a:pt x="7" y="20"/>
                    <a:pt x="6" y="20"/>
                    <a:pt x="5" y="20"/>
                  </a:cubicBezTo>
                  <a:cubicBezTo>
                    <a:pt x="4" y="13"/>
                    <a:pt x="0" y="4"/>
                    <a:pt x="12" y="2"/>
                  </a:cubicBezTo>
                  <a:cubicBezTo>
                    <a:pt x="20" y="3"/>
                    <a:pt x="28" y="4"/>
                    <a:pt x="36" y="1"/>
                  </a:cubicBezTo>
                  <a:cubicBezTo>
                    <a:pt x="41" y="1"/>
                    <a:pt x="47" y="0"/>
                    <a:pt x="50" y="6"/>
                  </a:cubicBezTo>
                  <a:close/>
                </a:path>
              </a:pathLst>
            </a:custGeom>
            <a:solidFill>
              <a:srgbClr val="E0C0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0" name="Freeform 250">
              <a:extLst>
                <a:ext uri="{FF2B5EF4-FFF2-40B4-BE49-F238E27FC236}">
                  <a16:creationId xmlns:a16="http://schemas.microsoft.com/office/drawing/2014/main" id="{1B0B95D5-C7CC-960E-F1AC-CA987FA83B79}"/>
                </a:ext>
              </a:extLst>
            </p:cNvPr>
            <p:cNvSpPr/>
            <p:nvPr/>
          </p:nvSpPr>
          <p:spPr bwMode="auto">
            <a:xfrm>
              <a:off x="7761288" y="4165600"/>
              <a:ext cx="104775" cy="111125"/>
            </a:xfrm>
            <a:custGeom>
              <a:avLst/>
              <a:gdLst>
                <a:gd name="T0" fmla="*/ 6 w 31"/>
                <a:gd name="T1" fmla="*/ 1 h 33"/>
                <a:gd name="T2" fmla="*/ 13 w 31"/>
                <a:gd name="T3" fmla="*/ 4 h 33"/>
                <a:gd name="T4" fmla="*/ 27 w 31"/>
                <a:gd name="T5" fmla="*/ 11 h 33"/>
                <a:gd name="T6" fmla="*/ 25 w 31"/>
                <a:gd name="T7" fmla="*/ 31 h 33"/>
                <a:gd name="T8" fmla="*/ 17 w 31"/>
                <a:gd name="T9" fmla="*/ 33 h 33"/>
                <a:gd name="T10" fmla="*/ 1 w 31"/>
                <a:gd name="T11" fmla="*/ 25 h 33"/>
                <a:gd name="T12" fmla="*/ 6 w 31"/>
                <a:gd name="T1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3">
                  <a:moveTo>
                    <a:pt x="6" y="1"/>
                  </a:moveTo>
                  <a:cubicBezTo>
                    <a:pt x="9" y="0"/>
                    <a:pt x="11" y="3"/>
                    <a:pt x="13" y="4"/>
                  </a:cubicBezTo>
                  <a:cubicBezTo>
                    <a:pt x="20" y="2"/>
                    <a:pt x="24" y="6"/>
                    <a:pt x="27" y="11"/>
                  </a:cubicBezTo>
                  <a:cubicBezTo>
                    <a:pt x="28" y="18"/>
                    <a:pt x="31" y="25"/>
                    <a:pt x="25" y="31"/>
                  </a:cubicBezTo>
                  <a:cubicBezTo>
                    <a:pt x="23" y="32"/>
                    <a:pt x="20" y="33"/>
                    <a:pt x="17" y="33"/>
                  </a:cubicBezTo>
                  <a:cubicBezTo>
                    <a:pt x="10" y="33"/>
                    <a:pt x="5" y="30"/>
                    <a:pt x="1" y="25"/>
                  </a:cubicBezTo>
                  <a:cubicBezTo>
                    <a:pt x="0" y="16"/>
                    <a:pt x="1" y="8"/>
                    <a:pt x="6" y="1"/>
                  </a:cubicBezTo>
                  <a:close/>
                </a:path>
              </a:pathLst>
            </a:custGeom>
            <a:solidFill>
              <a:srgbClr val="4C35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1" name="Freeform 251">
              <a:extLst>
                <a:ext uri="{FF2B5EF4-FFF2-40B4-BE49-F238E27FC236}">
                  <a16:creationId xmlns:a16="http://schemas.microsoft.com/office/drawing/2014/main" id="{1A090856-45BE-1E33-B453-1081F6B39CAA}"/>
                </a:ext>
              </a:extLst>
            </p:cNvPr>
            <p:cNvSpPr/>
            <p:nvPr/>
          </p:nvSpPr>
          <p:spPr bwMode="auto">
            <a:xfrm>
              <a:off x="7480300" y="4060825"/>
              <a:ext cx="107950" cy="73025"/>
            </a:xfrm>
            <a:custGeom>
              <a:avLst/>
              <a:gdLst>
                <a:gd name="T0" fmla="*/ 0 w 32"/>
                <a:gd name="T1" fmla="*/ 4 h 22"/>
                <a:gd name="T2" fmla="*/ 32 w 32"/>
                <a:gd name="T3" fmla="*/ 0 h 22"/>
                <a:gd name="T4" fmla="*/ 14 w 32"/>
                <a:gd name="T5" fmla="*/ 22 h 22"/>
                <a:gd name="T6" fmla="*/ 0 w 32"/>
                <a:gd name="T7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2">
                  <a:moveTo>
                    <a:pt x="0" y="4"/>
                  </a:moveTo>
                  <a:cubicBezTo>
                    <a:pt x="11" y="2"/>
                    <a:pt x="22" y="7"/>
                    <a:pt x="32" y="0"/>
                  </a:cubicBezTo>
                  <a:cubicBezTo>
                    <a:pt x="31" y="11"/>
                    <a:pt x="26" y="21"/>
                    <a:pt x="14" y="22"/>
                  </a:cubicBezTo>
                  <a:cubicBezTo>
                    <a:pt x="4" y="22"/>
                    <a:pt x="3" y="11"/>
                    <a:pt x="0" y="4"/>
                  </a:cubicBezTo>
                  <a:close/>
                </a:path>
              </a:pathLst>
            </a:custGeom>
            <a:solidFill>
              <a:srgbClr val="3E30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2" name="Freeform 252">
              <a:extLst>
                <a:ext uri="{FF2B5EF4-FFF2-40B4-BE49-F238E27FC236}">
                  <a16:creationId xmlns:a16="http://schemas.microsoft.com/office/drawing/2014/main" id="{E9ED39ED-40AC-1990-3EF0-D6A990E16064}"/>
                </a:ext>
              </a:extLst>
            </p:cNvPr>
            <p:cNvSpPr/>
            <p:nvPr/>
          </p:nvSpPr>
          <p:spPr bwMode="auto">
            <a:xfrm>
              <a:off x="7412038" y="3965575"/>
              <a:ext cx="101600" cy="104775"/>
            </a:xfrm>
            <a:custGeom>
              <a:avLst/>
              <a:gdLst>
                <a:gd name="T0" fmla="*/ 24 w 30"/>
                <a:gd name="T1" fmla="*/ 16 h 31"/>
                <a:gd name="T2" fmla="*/ 16 w 30"/>
                <a:gd name="T3" fmla="*/ 31 h 31"/>
                <a:gd name="T4" fmla="*/ 0 w 30"/>
                <a:gd name="T5" fmla="*/ 4 h 31"/>
                <a:gd name="T6" fmla="*/ 14 w 30"/>
                <a:gd name="T7" fmla="*/ 0 h 31"/>
                <a:gd name="T8" fmla="*/ 30 w 30"/>
                <a:gd name="T9" fmla="*/ 13 h 31"/>
                <a:gd name="T10" fmla="*/ 24 w 30"/>
                <a:gd name="T11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1">
                  <a:moveTo>
                    <a:pt x="24" y="16"/>
                  </a:moveTo>
                  <a:cubicBezTo>
                    <a:pt x="12" y="16"/>
                    <a:pt x="20" y="27"/>
                    <a:pt x="16" y="31"/>
                  </a:cubicBezTo>
                  <a:cubicBezTo>
                    <a:pt x="10" y="22"/>
                    <a:pt x="5" y="13"/>
                    <a:pt x="0" y="4"/>
                  </a:cubicBezTo>
                  <a:cubicBezTo>
                    <a:pt x="4" y="3"/>
                    <a:pt x="9" y="2"/>
                    <a:pt x="14" y="0"/>
                  </a:cubicBezTo>
                  <a:cubicBezTo>
                    <a:pt x="19" y="5"/>
                    <a:pt x="29" y="4"/>
                    <a:pt x="30" y="13"/>
                  </a:cubicBezTo>
                  <a:cubicBezTo>
                    <a:pt x="29" y="16"/>
                    <a:pt x="27" y="18"/>
                    <a:pt x="24" y="16"/>
                  </a:cubicBezTo>
                  <a:close/>
                </a:path>
              </a:pathLst>
            </a:custGeom>
            <a:solidFill>
              <a:srgbClr val="574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3" name="Freeform 253">
              <a:extLst>
                <a:ext uri="{FF2B5EF4-FFF2-40B4-BE49-F238E27FC236}">
                  <a16:creationId xmlns:a16="http://schemas.microsoft.com/office/drawing/2014/main" id="{773D5B89-9A2E-9EE2-99B5-17909BADA207}"/>
                </a:ext>
              </a:extLst>
            </p:cNvPr>
            <p:cNvSpPr/>
            <p:nvPr/>
          </p:nvSpPr>
          <p:spPr bwMode="auto">
            <a:xfrm>
              <a:off x="7548563" y="3978275"/>
              <a:ext cx="209550" cy="53975"/>
            </a:xfrm>
            <a:custGeom>
              <a:avLst/>
              <a:gdLst>
                <a:gd name="T0" fmla="*/ 21 w 62"/>
                <a:gd name="T1" fmla="*/ 13 h 16"/>
                <a:gd name="T2" fmla="*/ 6 w 62"/>
                <a:gd name="T3" fmla="*/ 12 h 16"/>
                <a:gd name="T4" fmla="*/ 0 w 62"/>
                <a:gd name="T5" fmla="*/ 8 h 16"/>
                <a:gd name="T6" fmla="*/ 6 w 62"/>
                <a:gd name="T7" fmla="*/ 1 h 16"/>
                <a:gd name="T8" fmla="*/ 18 w 62"/>
                <a:gd name="T9" fmla="*/ 4 h 16"/>
                <a:gd name="T10" fmla="*/ 62 w 62"/>
                <a:gd name="T11" fmla="*/ 8 h 16"/>
                <a:gd name="T12" fmla="*/ 21 w 62"/>
                <a:gd name="T13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16">
                  <a:moveTo>
                    <a:pt x="21" y="13"/>
                  </a:moveTo>
                  <a:cubicBezTo>
                    <a:pt x="16" y="12"/>
                    <a:pt x="11" y="12"/>
                    <a:pt x="6" y="12"/>
                  </a:cubicBezTo>
                  <a:cubicBezTo>
                    <a:pt x="1" y="14"/>
                    <a:pt x="0" y="12"/>
                    <a:pt x="0" y="8"/>
                  </a:cubicBezTo>
                  <a:cubicBezTo>
                    <a:pt x="1" y="5"/>
                    <a:pt x="3" y="3"/>
                    <a:pt x="6" y="1"/>
                  </a:cubicBezTo>
                  <a:cubicBezTo>
                    <a:pt x="10" y="0"/>
                    <a:pt x="14" y="1"/>
                    <a:pt x="18" y="4"/>
                  </a:cubicBezTo>
                  <a:cubicBezTo>
                    <a:pt x="32" y="9"/>
                    <a:pt x="47" y="7"/>
                    <a:pt x="62" y="8"/>
                  </a:cubicBezTo>
                  <a:cubicBezTo>
                    <a:pt x="49" y="16"/>
                    <a:pt x="34" y="7"/>
                    <a:pt x="21" y="13"/>
                  </a:cubicBezTo>
                  <a:close/>
                </a:path>
              </a:pathLst>
            </a:custGeom>
            <a:solidFill>
              <a:srgbClr val="5343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4" name="Freeform 254">
              <a:extLst>
                <a:ext uri="{FF2B5EF4-FFF2-40B4-BE49-F238E27FC236}">
                  <a16:creationId xmlns:a16="http://schemas.microsoft.com/office/drawing/2014/main" id="{8D4C5282-C68F-E9DB-F82A-70310A20DA7D}"/>
                </a:ext>
              </a:extLst>
            </p:cNvPr>
            <p:cNvSpPr/>
            <p:nvPr/>
          </p:nvSpPr>
          <p:spPr bwMode="auto">
            <a:xfrm>
              <a:off x="7442200" y="3805238"/>
              <a:ext cx="184150" cy="65088"/>
            </a:xfrm>
            <a:custGeom>
              <a:avLst/>
              <a:gdLst>
                <a:gd name="T0" fmla="*/ 5 w 54"/>
                <a:gd name="T1" fmla="*/ 10 h 19"/>
                <a:gd name="T2" fmla="*/ 48 w 54"/>
                <a:gd name="T3" fmla="*/ 11 h 19"/>
                <a:gd name="T4" fmla="*/ 54 w 54"/>
                <a:gd name="T5" fmla="*/ 15 h 19"/>
                <a:gd name="T6" fmla="*/ 51 w 54"/>
                <a:gd name="T7" fmla="*/ 18 h 19"/>
                <a:gd name="T8" fmla="*/ 41 w 54"/>
                <a:gd name="T9" fmla="*/ 18 h 19"/>
                <a:gd name="T10" fmla="*/ 4 w 54"/>
                <a:gd name="T11" fmla="*/ 16 h 19"/>
                <a:gd name="T12" fmla="*/ 0 w 54"/>
                <a:gd name="T13" fmla="*/ 13 h 19"/>
                <a:gd name="T14" fmla="*/ 5 w 54"/>
                <a:gd name="T15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19">
                  <a:moveTo>
                    <a:pt x="5" y="10"/>
                  </a:moveTo>
                  <a:cubicBezTo>
                    <a:pt x="19" y="14"/>
                    <a:pt x="34" y="0"/>
                    <a:pt x="48" y="11"/>
                  </a:cubicBezTo>
                  <a:cubicBezTo>
                    <a:pt x="52" y="10"/>
                    <a:pt x="53" y="12"/>
                    <a:pt x="54" y="15"/>
                  </a:cubicBezTo>
                  <a:cubicBezTo>
                    <a:pt x="54" y="17"/>
                    <a:pt x="53" y="18"/>
                    <a:pt x="51" y="18"/>
                  </a:cubicBezTo>
                  <a:cubicBezTo>
                    <a:pt x="47" y="18"/>
                    <a:pt x="44" y="18"/>
                    <a:pt x="41" y="18"/>
                  </a:cubicBezTo>
                  <a:cubicBezTo>
                    <a:pt x="29" y="19"/>
                    <a:pt x="16" y="18"/>
                    <a:pt x="4" y="16"/>
                  </a:cubicBezTo>
                  <a:cubicBezTo>
                    <a:pt x="3" y="15"/>
                    <a:pt x="2" y="14"/>
                    <a:pt x="0" y="13"/>
                  </a:cubicBezTo>
                  <a:cubicBezTo>
                    <a:pt x="0" y="10"/>
                    <a:pt x="1" y="8"/>
                    <a:pt x="5" y="10"/>
                  </a:cubicBezTo>
                  <a:close/>
                </a:path>
              </a:pathLst>
            </a:custGeom>
            <a:solidFill>
              <a:srgbClr val="3625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5" name="Freeform 255">
              <a:extLst>
                <a:ext uri="{FF2B5EF4-FFF2-40B4-BE49-F238E27FC236}">
                  <a16:creationId xmlns:a16="http://schemas.microsoft.com/office/drawing/2014/main" id="{6BB9D177-9CCD-F1F2-5A62-4E3BEF937044}"/>
                </a:ext>
              </a:extLst>
            </p:cNvPr>
            <p:cNvSpPr/>
            <p:nvPr/>
          </p:nvSpPr>
          <p:spPr bwMode="auto">
            <a:xfrm>
              <a:off x="7805738" y="4124325"/>
              <a:ext cx="84137" cy="95250"/>
            </a:xfrm>
            <a:custGeom>
              <a:avLst/>
              <a:gdLst>
                <a:gd name="T0" fmla="*/ 12 w 25"/>
                <a:gd name="T1" fmla="*/ 25 h 28"/>
                <a:gd name="T2" fmla="*/ 0 w 25"/>
                <a:gd name="T3" fmla="*/ 16 h 28"/>
                <a:gd name="T4" fmla="*/ 13 w 25"/>
                <a:gd name="T5" fmla="*/ 13 h 28"/>
                <a:gd name="T6" fmla="*/ 18 w 25"/>
                <a:gd name="T7" fmla="*/ 8 h 28"/>
                <a:gd name="T8" fmla="*/ 25 w 25"/>
                <a:gd name="T9" fmla="*/ 5 h 28"/>
                <a:gd name="T10" fmla="*/ 25 w 25"/>
                <a:gd name="T11" fmla="*/ 8 h 28"/>
                <a:gd name="T12" fmla="*/ 25 w 25"/>
                <a:gd name="T13" fmla="*/ 21 h 28"/>
                <a:gd name="T14" fmla="*/ 12 w 25"/>
                <a:gd name="T15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8">
                  <a:moveTo>
                    <a:pt x="12" y="25"/>
                  </a:moveTo>
                  <a:cubicBezTo>
                    <a:pt x="8" y="22"/>
                    <a:pt x="4" y="19"/>
                    <a:pt x="0" y="16"/>
                  </a:cubicBezTo>
                  <a:cubicBezTo>
                    <a:pt x="0" y="0"/>
                    <a:pt x="7" y="9"/>
                    <a:pt x="13" y="13"/>
                  </a:cubicBezTo>
                  <a:cubicBezTo>
                    <a:pt x="15" y="12"/>
                    <a:pt x="15" y="9"/>
                    <a:pt x="18" y="8"/>
                  </a:cubicBezTo>
                  <a:cubicBezTo>
                    <a:pt x="20" y="7"/>
                    <a:pt x="22" y="6"/>
                    <a:pt x="25" y="5"/>
                  </a:cubicBezTo>
                  <a:cubicBezTo>
                    <a:pt x="25" y="6"/>
                    <a:pt x="25" y="7"/>
                    <a:pt x="25" y="8"/>
                  </a:cubicBezTo>
                  <a:cubicBezTo>
                    <a:pt x="25" y="12"/>
                    <a:pt x="25" y="17"/>
                    <a:pt x="25" y="21"/>
                  </a:cubicBezTo>
                  <a:cubicBezTo>
                    <a:pt x="21" y="24"/>
                    <a:pt x="18" y="28"/>
                    <a:pt x="12" y="25"/>
                  </a:cubicBezTo>
                  <a:close/>
                </a:path>
              </a:pathLst>
            </a:custGeom>
            <a:solidFill>
              <a:srgbClr val="7A60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6" name="Freeform 256">
              <a:extLst>
                <a:ext uri="{FF2B5EF4-FFF2-40B4-BE49-F238E27FC236}">
                  <a16:creationId xmlns:a16="http://schemas.microsoft.com/office/drawing/2014/main" id="{592F2F42-E193-484A-BC11-C68832425BC1}"/>
                </a:ext>
              </a:extLst>
            </p:cNvPr>
            <p:cNvSpPr/>
            <p:nvPr/>
          </p:nvSpPr>
          <p:spPr bwMode="auto">
            <a:xfrm>
              <a:off x="7510463" y="3395663"/>
              <a:ext cx="95250" cy="68263"/>
            </a:xfrm>
            <a:custGeom>
              <a:avLst/>
              <a:gdLst>
                <a:gd name="T0" fmla="*/ 20 w 28"/>
                <a:gd name="T1" fmla="*/ 20 h 20"/>
                <a:gd name="T2" fmla="*/ 18 w 28"/>
                <a:gd name="T3" fmla="*/ 19 h 20"/>
                <a:gd name="T4" fmla="*/ 3 w 28"/>
                <a:gd name="T5" fmla="*/ 3 h 20"/>
                <a:gd name="T6" fmla="*/ 28 w 28"/>
                <a:gd name="T7" fmla="*/ 12 h 20"/>
                <a:gd name="T8" fmla="*/ 20 w 28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0">
                  <a:moveTo>
                    <a:pt x="20" y="20"/>
                  </a:moveTo>
                  <a:cubicBezTo>
                    <a:pt x="19" y="19"/>
                    <a:pt x="18" y="19"/>
                    <a:pt x="18" y="19"/>
                  </a:cubicBezTo>
                  <a:cubicBezTo>
                    <a:pt x="16" y="11"/>
                    <a:pt x="0" y="17"/>
                    <a:pt x="3" y="3"/>
                  </a:cubicBezTo>
                  <a:cubicBezTo>
                    <a:pt x="12" y="6"/>
                    <a:pt x="23" y="0"/>
                    <a:pt x="28" y="12"/>
                  </a:cubicBezTo>
                  <a:cubicBezTo>
                    <a:pt x="24" y="13"/>
                    <a:pt x="21" y="16"/>
                    <a:pt x="20" y="20"/>
                  </a:cubicBezTo>
                  <a:close/>
                </a:path>
              </a:pathLst>
            </a:custGeom>
            <a:solidFill>
              <a:srgbClr val="F9DE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7" name="Freeform 257">
              <a:extLst>
                <a:ext uri="{FF2B5EF4-FFF2-40B4-BE49-F238E27FC236}">
                  <a16:creationId xmlns:a16="http://schemas.microsoft.com/office/drawing/2014/main" id="{F6260656-47DE-3AE3-D82B-A60345260842}"/>
                </a:ext>
              </a:extLst>
            </p:cNvPr>
            <p:cNvSpPr/>
            <p:nvPr/>
          </p:nvSpPr>
          <p:spPr bwMode="auto">
            <a:xfrm>
              <a:off x="7656513" y="4208463"/>
              <a:ext cx="68262" cy="136525"/>
            </a:xfrm>
            <a:custGeom>
              <a:avLst/>
              <a:gdLst>
                <a:gd name="T0" fmla="*/ 17 w 20"/>
                <a:gd name="T1" fmla="*/ 12 h 40"/>
                <a:gd name="T2" fmla="*/ 13 w 20"/>
                <a:gd name="T3" fmla="*/ 33 h 40"/>
                <a:gd name="T4" fmla="*/ 10 w 20"/>
                <a:gd name="T5" fmla="*/ 40 h 40"/>
                <a:gd name="T6" fmla="*/ 8 w 20"/>
                <a:gd name="T7" fmla="*/ 15 h 40"/>
                <a:gd name="T8" fmla="*/ 17 w 20"/>
                <a:gd name="T9" fmla="*/ 0 h 40"/>
                <a:gd name="T10" fmla="*/ 17 w 20"/>
                <a:gd name="T11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0">
                  <a:moveTo>
                    <a:pt x="17" y="12"/>
                  </a:moveTo>
                  <a:cubicBezTo>
                    <a:pt x="13" y="18"/>
                    <a:pt x="12" y="25"/>
                    <a:pt x="13" y="33"/>
                  </a:cubicBezTo>
                  <a:cubicBezTo>
                    <a:pt x="15" y="36"/>
                    <a:pt x="16" y="39"/>
                    <a:pt x="10" y="40"/>
                  </a:cubicBezTo>
                  <a:cubicBezTo>
                    <a:pt x="0" y="32"/>
                    <a:pt x="5" y="23"/>
                    <a:pt x="8" y="15"/>
                  </a:cubicBezTo>
                  <a:cubicBezTo>
                    <a:pt x="8" y="8"/>
                    <a:pt x="6" y="0"/>
                    <a:pt x="17" y="0"/>
                  </a:cubicBezTo>
                  <a:cubicBezTo>
                    <a:pt x="20" y="4"/>
                    <a:pt x="20" y="8"/>
                    <a:pt x="17" y="12"/>
                  </a:cubicBezTo>
                  <a:close/>
                </a:path>
              </a:pathLst>
            </a:custGeom>
            <a:solidFill>
              <a:srgbClr val="3824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8" name="Freeform 258">
              <a:extLst>
                <a:ext uri="{FF2B5EF4-FFF2-40B4-BE49-F238E27FC236}">
                  <a16:creationId xmlns:a16="http://schemas.microsoft.com/office/drawing/2014/main" id="{F1C4D6E4-A13E-B9AD-2601-9B956DD2938E}"/>
                </a:ext>
              </a:extLst>
            </p:cNvPr>
            <p:cNvSpPr/>
            <p:nvPr/>
          </p:nvSpPr>
          <p:spPr bwMode="auto">
            <a:xfrm>
              <a:off x="7456488" y="3840163"/>
              <a:ext cx="125412" cy="39688"/>
            </a:xfrm>
            <a:custGeom>
              <a:avLst/>
              <a:gdLst>
                <a:gd name="T0" fmla="*/ 0 w 37"/>
                <a:gd name="T1" fmla="*/ 6 h 12"/>
                <a:gd name="T2" fmla="*/ 37 w 37"/>
                <a:gd name="T3" fmla="*/ 8 h 12"/>
                <a:gd name="T4" fmla="*/ 32 w 37"/>
                <a:gd name="T5" fmla="*/ 12 h 12"/>
                <a:gd name="T6" fmla="*/ 16 w 37"/>
                <a:gd name="T7" fmla="*/ 12 h 12"/>
                <a:gd name="T8" fmla="*/ 0 w 37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2">
                  <a:moveTo>
                    <a:pt x="0" y="6"/>
                  </a:moveTo>
                  <a:cubicBezTo>
                    <a:pt x="12" y="9"/>
                    <a:pt x="25" y="0"/>
                    <a:pt x="37" y="8"/>
                  </a:cubicBezTo>
                  <a:cubicBezTo>
                    <a:pt x="35" y="9"/>
                    <a:pt x="34" y="11"/>
                    <a:pt x="32" y="12"/>
                  </a:cubicBezTo>
                  <a:cubicBezTo>
                    <a:pt x="27" y="12"/>
                    <a:pt x="21" y="12"/>
                    <a:pt x="16" y="12"/>
                  </a:cubicBezTo>
                  <a:cubicBezTo>
                    <a:pt x="10" y="10"/>
                    <a:pt x="5" y="8"/>
                    <a:pt x="0" y="6"/>
                  </a:cubicBezTo>
                  <a:close/>
                </a:path>
              </a:pathLst>
            </a:custGeom>
            <a:solidFill>
              <a:srgbClr val="E9D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9" name="Freeform 259">
              <a:extLst>
                <a:ext uri="{FF2B5EF4-FFF2-40B4-BE49-F238E27FC236}">
                  <a16:creationId xmlns:a16="http://schemas.microsoft.com/office/drawing/2014/main" id="{ADEDBD73-2F9B-929D-F3C3-E5971F6D514F}"/>
                </a:ext>
              </a:extLst>
            </p:cNvPr>
            <p:cNvSpPr/>
            <p:nvPr/>
          </p:nvSpPr>
          <p:spPr bwMode="auto">
            <a:xfrm>
              <a:off x="7653338" y="4259263"/>
              <a:ext cx="57150" cy="125413"/>
            </a:xfrm>
            <a:custGeom>
              <a:avLst/>
              <a:gdLst>
                <a:gd name="T0" fmla="*/ 9 w 17"/>
                <a:gd name="T1" fmla="*/ 0 h 37"/>
                <a:gd name="T2" fmla="*/ 13 w 17"/>
                <a:gd name="T3" fmla="*/ 24 h 37"/>
                <a:gd name="T4" fmla="*/ 13 w 17"/>
                <a:gd name="T5" fmla="*/ 33 h 37"/>
                <a:gd name="T6" fmla="*/ 2 w 17"/>
                <a:gd name="T7" fmla="*/ 37 h 37"/>
                <a:gd name="T8" fmla="*/ 2 w 17"/>
                <a:gd name="T9" fmla="*/ 27 h 37"/>
                <a:gd name="T10" fmla="*/ 1 w 17"/>
                <a:gd name="T11" fmla="*/ 9 h 37"/>
                <a:gd name="T12" fmla="*/ 2 w 17"/>
                <a:gd name="T13" fmla="*/ 5 h 37"/>
                <a:gd name="T14" fmla="*/ 9 w 17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7">
                  <a:moveTo>
                    <a:pt x="9" y="0"/>
                  </a:moveTo>
                  <a:cubicBezTo>
                    <a:pt x="12" y="8"/>
                    <a:pt x="7" y="17"/>
                    <a:pt x="13" y="24"/>
                  </a:cubicBezTo>
                  <a:cubicBezTo>
                    <a:pt x="16" y="27"/>
                    <a:pt x="17" y="30"/>
                    <a:pt x="13" y="33"/>
                  </a:cubicBezTo>
                  <a:cubicBezTo>
                    <a:pt x="9" y="34"/>
                    <a:pt x="6" y="35"/>
                    <a:pt x="2" y="37"/>
                  </a:cubicBezTo>
                  <a:cubicBezTo>
                    <a:pt x="0" y="33"/>
                    <a:pt x="2" y="30"/>
                    <a:pt x="2" y="27"/>
                  </a:cubicBezTo>
                  <a:cubicBezTo>
                    <a:pt x="2" y="21"/>
                    <a:pt x="3" y="15"/>
                    <a:pt x="1" y="9"/>
                  </a:cubicBezTo>
                  <a:cubicBezTo>
                    <a:pt x="0" y="7"/>
                    <a:pt x="1" y="6"/>
                    <a:pt x="2" y="5"/>
                  </a:cubicBezTo>
                  <a:cubicBezTo>
                    <a:pt x="4" y="3"/>
                    <a:pt x="7" y="1"/>
                    <a:pt x="9" y="0"/>
                  </a:cubicBezTo>
                  <a:close/>
                </a:path>
              </a:pathLst>
            </a:custGeom>
            <a:solidFill>
              <a:srgbClr val="63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0" name="Freeform 260">
              <a:extLst>
                <a:ext uri="{FF2B5EF4-FFF2-40B4-BE49-F238E27FC236}">
                  <a16:creationId xmlns:a16="http://schemas.microsoft.com/office/drawing/2014/main" id="{B54D8E08-22F0-C581-47CB-040FCE6036CD}"/>
                </a:ext>
              </a:extLst>
            </p:cNvPr>
            <p:cNvSpPr/>
            <p:nvPr/>
          </p:nvSpPr>
          <p:spPr bwMode="auto">
            <a:xfrm>
              <a:off x="7645400" y="4270375"/>
              <a:ext cx="28575" cy="128588"/>
            </a:xfrm>
            <a:custGeom>
              <a:avLst/>
              <a:gdLst>
                <a:gd name="T0" fmla="*/ 8 w 8"/>
                <a:gd name="T1" fmla="*/ 25 h 38"/>
                <a:gd name="T2" fmla="*/ 4 w 8"/>
                <a:gd name="T3" fmla="*/ 34 h 38"/>
                <a:gd name="T4" fmla="*/ 0 w 8"/>
                <a:gd name="T5" fmla="*/ 38 h 38"/>
                <a:gd name="T6" fmla="*/ 1 w 8"/>
                <a:gd name="T7" fmla="*/ 0 h 38"/>
                <a:gd name="T8" fmla="*/ 4 w 8"/>
                <a:gd name="T9" fmla="*/ 2 h 38"/>
                <a:gd name="T10" fmla="*/ 4 w 8"/>
                <a:gd name="T11" fmla="*/ 6 h 38"/>
                <a:gd name="T12" fmla="*/ 8 w 8"/>
                <a:gd name="T13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8">
                  <a:moveTo>
                    <a:pt x="8" y="25"/>
                  </a:moveTo>
                  <a:cubicBezTo>
                    <a:pt x="7" y="28"/>
                    <a:pt x="5" y="31"/>
                    <a:pt x="4" y="34"/>
                  </a:cubicBezTo>
                  <a:cubicBezTo>
                    <a:pt x="3" y="35"/>
                    <a:pt x="1" y="37"/>
                    <a:pt x="0" y="38"/>
                  </a:cubicBezTo>
                  <a:cubicBezTo>
                    <a:pt x="0" y="25"/>
                    <a:pt x="0" y="13"/>
                    <a:pt x="1" y="0"/>
                  </a:cubicBezTo>
                  <a:cubicBezTo>
                    <a:pt x="2" y="0"/>
                    <a:pt x="3" y="1"/>
                    <a:pt x="4" y="2"/>
                  </a:cubicBezTo>
                  <a:cubicBezTo>
                    <a:pt x="4" y="3"/>
                    <a:pt x="4" y="4"/>
                    <a:pt x="4" y="6"/>
                  </a:cubicBezTo>
                  <a:cubicBezTo>
                    <a:pt x="8" y="12"/>
                    <a:pt x="3" y="19"/>
                    <a:pt x="8" y="25"/>
                  </a:cubicBezTo>
                  <a:close/>
                </a:path>
              </a:pathLst>
            </a:custGeom>
            <a:solidFill>
              <a:srgbClr val="7D60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1" name="Freeform 261">
              <a:extLst>
                <a:ext uri="{FF2B5EF4-FFF2-40B4-BE49-F238E27FC236}">
                  <a16:creationId xmlns:a16="http://schemas.microsoft.com/office/drawing/2014/main" id="{62E3EE55-EADD-15F8-1FF3-FCFAC3D0565C}"/>
                </a:ext>
              </a:extLst>
            </p:cNvPr>
            <p:cNvSpPr/>
            <p:nvPr/>
          </p:nvSpPr>
          <p:spPr bwMode="auto">
            <a:xfrm>
              <a:off x="7713663" y="3568700"/>
              <a:ext cx="80962" cy="41275"/>
            </a:xfrm>
            <a:custGeom>
              <a:avLst/>
              <a:gdLst>
                <a:gd name="T0" fmla="*/ 8 w 24"/>
                <a:gd name="T1" fmla="*/ 1 h 12"/>
                <a:gd name="T2" fmla="*/ 24 w 24"/>
                <a:gd name="T3" fmla="*/ 0 h 12"/>
                <a:gd name="T4" fmla="*/ 24 w 24"/>
                <a:gd name="T5" fmla="*/ 9 h 12"/>
                <a:gd name="T6" fmla="*/ 0 w 24"/>
                <a:gd name="T7" fmla="*/ 9 h 12"/>
                <a:gd name="T8" fmla="*/ 8 w 24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2">
                  <a:moveTo>
                    <a:pt x="8" y="1"/>
                  </a:moveTo>
                  <a:cubicBezTo>
                    <a:pt x="13" y="2"/>
                    <a:pt x="18" y="2"/>
                    <a:pt x="24" y="0"/>
                  </a:cubicBezTo>
                  <a:cubicBezTo>
                    <a:pt x="24" y="3"/>
                    <a:pt x="24" y="6"/>
                    <a:pt x="24" y="9"/>
                  </a:cubicBezTo>
                  <a:cubicBezTo>
                    <a:pt x="16" y="12"/>
                    <a:pt x="8" y="11"/>
                    <a:pt x="0" y="9"/>
                  </a:cubicBezTo>
                  <a:cubicBezTo>
                    <a:pt x="3" y="7"/>
                    <a:pt x="5" y="4"/>
                    <a:pt x="8" y="1"/>
                  </a:cubicBezTo>
                  <a:close/>
                </a:path>
              </a:pathLst>
            </a:custGeom>
            <a:solidFill>
              <a:srgbClr val="C9B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2" name="Freeform 262">
              <a:extLst>
                <a:ext uri="{FF2B5EF4-FFF2-40B4-BE49-F238E27FC236}">
                  <a16:creationId xmlns:a16="http://schemas.microsoft.com/office/drawing/2014/main" id="{D13E434E-A7F4-2F4B-9DE0-1817B56B1E9F}"/>
                </a:ext>
              </a:extLst>
            </p:cNvPr>
            <p:cNvSpPr/>
            <p:nvPr/>
          </p:nvSpPr>
          <p:spPr bwMode="auto">
            <a:xfrm>
              <a:off x="7615238" y="3786188"/>
              <a:ext cx="61912" cy="80963"/>
            </a:xfrm>
            <a:custGeom>
              <a:avLst/>
              <a:gdLst>
                <a:gd name="T0" fmla="*/ 0 w 18"/>
                <a:gd name="T1" fmla="*/ 24 h 24"/>
                <a:gd name="T2" fmla="*/ 1 w 18"/>
                <a:gd name="T3" fmla="*/ 20 h 24"/>
                <a:gd name="T4" fmla="*/ 5 w 18"/>
                <a:gd name="T5" fmla="*/ 1 h 24"/>
                <a:gd name="T6" fmla="*/ 5 w 18"/>
                <a:gd name="T7" fmla="*/ 0 h 24"/>
                <a:gd name="T8" fmla="*/ 0 w 18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4">
                  <a:moveTo>
                    <a:pt x="0" y="24"/>
                  </a:moveTo>
                  <a:cubicBezTo>
                    <a:pt x="0" y="23"/>
                    <a:pt x="0" y="22"/>
                    <a:pt x="1" y="20"/>
                  </a:cubicBezTo>
                  <a:cubicBezTo>
                    <a:pt x="4" y="14"/>
                    <a:pt x="0" y="7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18" y="12"/>
                    <a:pt x="12" y="19"/>
                    <a:pt x="0" y="24"/>
                  </a:cubicBezTo>
                  <a:close/>
                </a:path>
              </a:pathLst>
            </a:custGeom>
            <a:solidFill>
              <a:srgbClr val="F9DE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3" name="Freeform 263">
              <a:extLst>
                <a:ext uri="{FF2B5EF4-FFF2-40B4-BE49-F238E27FC236}">
                  <a16:creationId xmlns:a16="http://schemas.microsoft.com/office/drawing/2014/main" id="{1AB90174-2CB9-6882-4EE9-775657FE3CCA}"/>
                </a:ext>
              </a:extLst>
            </p:cNvPr>
            <p:cNvSpPr/>
            <p:nvPr/>
          </p:nvSpPr>
          <p:spPr bwMode="auto">
            <a:xfrm>
              <a:off x="7585075" y="4249738"/>
              <a:ext cx="44450" cy="107950"/>
            </a:xfrm>
            <a:custGeom>
              <a:avLst/>
              <a:gdLst>
                <a:gd name="T0" fmla="*/ 10 w 13"/>
                <a:gd name="T1" fmla="*/ 27 h 32"/>
                <a:gd name="T2" fmla="*/ 6 w 13"/>
                <a:gd name="T3" fmla="*/ 32 h 32"/>
                <a:gd name="T4" fmla="*/ 2 w 13"/>
                <a:gd name="T5" fmla="*/ 8 h 32"/>
                <a:gd name="T6" fmla="*/ 5 w 13"/>
                <a:gd name="T7" fmla="*/ 0 h 32"/>
                <a:gd name="T8" fmla="*/ 10 w 13"/>
                <a:gd name="T9" fmla="*/ 7 h 32"/>
                <a:gd name="T10" fmla="*/ 10 w 13"/>
                <a:gd name="T11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32">
                  <a:moveTo>
                    <a:pt x="10" y="27"/>
                  </a:moveTo>
                  <a:cubicBezTo>
                    <a:pt x="9" y="29"/>
                    <a:pt x="7" y="30"/>
                    <a:pt x="6" y="32"/>
                  </a:cubicBezTo>
                  <a:cubicBezTo>
                    <a:pt x="1" y="24"/>
                    <a:pt x="7" y="15"/>
                    <a:pt x="2" y="8"/>
                  </a:cubicBezTo>
                  <a:cubicBezTo>
                    <a:pt x="1" y="4"/>
                    <a:pt x="0" y="1"/>
                    <a:pt x="5" y="0"/>
                  </a:cubicBezTo>
                  <a:cubicBezTo>
                    <a:pt x="10" y="0"/>
                    <a:pt x="10" y="4"/>
                    <a:pt x="10" y="7"/>
                  </a:cubicBezTo>
                  <a:cubicBezTo>
                    <a:pt x="13" y="14"/>
                    <a:pt x="13" y="21"/>
                    <a:pt x="10" y="27"/>
                  </a:cubicBezTo>
                  <a:close/>
                </a:path>
              </a:pathLst>
            </a:custGeom>
            <a:solidFill>
              <a:srgbClr val="3A27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4" name="Freeform 264">
              <a:extLst>
                <a:ext uri="{FF2B5EF4-FFF2-40B4-BE49-F238E27FC236}">
                  <a16:creationId xmlns:a16="http://schemas.microsoft.com/office/drawing/2014/main" id="{5A416703-0AD1-4E47-662A-AEE21A8F4B0F}"/>
                </a:ext>
              </a:extLst>
            </p:cNvPr>
            <p:cNvSpPr/>
            <p:nvPr/>
          </p:nvSpPr>
          <p:spPr bwMode="auto">
            <a:xfrm>
              <a:off x="7720013" y="4168775"/>
              <a:ext cx="61912" cy="84138"/>
            </a:xfrm>
            <a:custGeom>
              <a:avLst/>
              <a:gdLst>
                <a:gd name="T0" fmla="*/ 18 w 18"/>
                <a:gd name="T1" fmla="*/ 0 h 25"/>
                <a:gd name="T2" fmla="*/ 14 w 18"/>
                <a:gd name="T3" fmla="*/ 24 h 25"/>
                <a:gd name="T4" fmla="*/ 10 w 18"/>
                <a:gd name="T5" fmla="*/ 24 h 25"/>
                <a:gd name="T6" fmla="*/ 10 w 18"/>
                <a:gd name="T7" fmla="*/ 23 h 25"/>
                <a:gd name="T8" fmla="*/ 18 w 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18" y="0"/>
                  </a:moveTo>
                  <a:cubicBezTo>
                    <a:pt x="17" y="8"/>
                    <a:pt x="15" y="16"/>
                    <a:pt x="14" y="24"/>
                  </a:cubicBezTo>
                  <a:cubicBezTo>
                    <a:pt x="12" y="25"/>
                    <a:pt x="11" y="25"/>
                    <a:pt x="10" y="24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4" y="16"/>
                    <a:pt x="0" y="3"/>
                    <a:pt x="18" y="0"/>
                  </a:cubicBezTo>
                  <a:close/>
                </a:path>
              </a:pathLst>
            </a:custGeom>
            <a:solidFill>
              <a:srgbClr val="655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5" name="Freeform 265">
              <a:extLst>
                <a:ext uri="{FF2B5EF4-FFF2-40B4-BE49-F238E27FC236}">
                  <a16:creationId xmlns:a16="http://schemas.microsoft.com/office/drawing/2014/main" id="{75F82F07-AA26-2273-551A-D6D9E1A491C3}"/>
                </a:ext>
              </a:extLst>
            </p:cNvPr>
            <p:cNvSpPr/>
            <p:nvPr/>
          </p:nvSpPr>
          <p:spPr bwMode="auto">
            <a:xfrm>
              <a:off x="7713663" y="4192588"/>
              <a:ext cx="41275" cy="57150"/>
            </a:xfrm>
            <a:custGeom>
              <a:avLst/>
              <a:gdLst>
                <a:gd name="T0" fmla="*/ 0 w 12"/>
                <a:gd name="T1" fmla="*/ 17 h 17"/>
                <a:gd name="T2" fmla="*/ 0 w 12"/>
                <a:gd name="T3" fmla="*/ 5 h 17"/>
                <a:gd name="T4" fmla="*/ 5 w 12"/>
                <a:gd name="T5" fmla="*/ 1 h 17"/>
                <a:gd name="T6" fmla="*/ 9 w 12"/>
                <a:gd name="T7" fmla="*/ 16 h 17"/>
                <a:gd name="T8" fmla="*/ 0 w 12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7">
                  <a:moveTo>
                    <a:pt x="0" y="17"/>
                  </a:moveTo>
                  <a:cubicBezTo>
                    <a:pt x="0" y="13"/>
                    <a:pt x="0" y="9"/>
                    <a:pt x="0" y="5"/>
                  </a:cubicBezTo>
                  <a:cubicBezTo>
                    <a:pt x="1" y="3"/>
                    <a:pt x="2" y="0"/>
                    <a:pt x="5" y="1"/>
                  </a:cubicBezTo>
                  <a:cubicBezTo>
                    <a:pt x="12" y="5"/>
                    <a:pt x="7" y="11"/>
                    <a:pt x="9" y="16"/>
                  </a:cubicBezTo>
                  <a:cubicBezTo>
                    <a:pt x="6" y="16"/>
                    <a:pt x="3" y="16"/>
                    <a:pt x="0" y="17"/>
                  </a:cubicBezTo>
                  <a:close/>
                </a:path>
              </a:pathLst>
            </a:custGeom>
            <a:solidFill>
              <a:srgbClr val="826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6" name="Freeform 266">
              <a:extLst>
                <a:ext uri="{FF2B5EF4-FFF2-40B4-BE49-F238E27FC236}">
                  <a16:creationId xmlns:a16="http://schemas.microsoft.com/office/drawing/2014/main" id="{59F739C2-05D5-B75A-E1C0-E7B819EE3600}"/>
                </a:ext>
              </a:extLst>
            </p:cNvPr>
            <p:cNvSpPr/>
            <p:nvPr/>
          </p:nvSpPr>
          <p:spPr bwMode="auto">
            <a:xfrm>
              <a:off x="7850188" y="4100513"/>
              <a:ext cx="36512" cy="77788"/>
            </a:xfrm>
            <a:custGeom>
              <a:avLst/>
              <a:gdLst>
                <a:gd name="T0" fmla="*/ 5 w 11"/>
                <a:gd name="T1" fmla="*/ 15 h 23"/>
                <a:gd name="T2" fmla="*/ 0 w 11"/>
                <a:gd name="T3" fmla="*/ 20 h 23"/>
                <a:gd name="T4" fmla="*/ 0 w 11"/>
                <a:gd name="T5" fmla="*/ 0 h 23"/>
                <a:gd name="T6" fmla="*/ 5 w 11"/>
                <a:gd name="T7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23">
                  <a:moveTo>
                    <a:pt x="5" y="15"/>
                  </a:moveTo>
                  <a:cubicBezTo>
                    <a:pt x="3" y="17"/>
                    <a:pt x="6" y="23"/>
                    <a:pt x="0" y="20"/>
                  </a:cubicBezTo>
                  <a:cubicBezTo>
                    <a:pt x="0" y="13"/>
                    <a:pt x="0" y="6"/>
                    <a:pt x="0" y="0"/>
                  </a:cubicBezTo>
                  <a:cubicBezTo>
                    <a:pt x="11" y="2"/>
                    <a:pt x="0" y="11"/>
                    <a:pt x="5" y="15"/>
                  </a:cubicBezTo>
                  <a:close/>
                </a:path>
              </a:pathLst>
            </a:custGeom>
            <a:solidFill>
              <a:srgbClr val="523D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7" name="Freeform 267">
              <a:extLst>
                <a:ext uri="{FF2B5EF4-FFF2-40B4-BE49-F238E27FC236}">
                  <a16:creationId xmlns:a16="http://schemas.microsoft.com/office/drawing/2014/main" id="{1317B56E-A120-60F3-F729-4D77DB361130}"/>
                </a:ext>
              </a:extLst>
            </p:cNvPr>
            <p:cNvSpPr/>
            <p:nvPr/>
          </p:nvSpPr>
          <p:spPr bwMode="auto">
            <a:xfrm>
              <a:off x="7605713" y="3897313"/>
              <a:ext cx="39687" cy="47625"/>
            </a:xfrm>
            <a:custGeom>
              <a:avLst/>
              <a:gdLst>
                <a:gd name="T0" fmla="*/ 12 w 12"/>
                <a:gd name="T1" fmla="*/ 12 h 14"/>
                <a:gd name="T2" fmla="*/ 0 w 12"/>
                <a:gd name="T3" fmla="*/ 11 h 14"/>
                <a:gd name="T4" fmla="*/ 0 w 12"/>
                <a:gd name="T5" fmla="*/ 0 h 14"/>
                <a:gd name="T6" fmla="*/ 12 w 12"/>
                <a:gd name="T7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2"/>
                  </a:moveTo>
                  <a:cubicBezTo>
                    <a:pt x="8" y="14"/>
                    <a:pt x="4" y="14"/>
                    <a:pt x="0" y="11"/>
                  </a:cubicBezTo>
                  <a:cubicBezTo>
                    <a:pt x="0" y="8"/>
                    <a:pt x="0" y="4"/>
                    <a:pt x="0" y="0"/>
                  </a:cubicBezTo>
                  <a:cubicBezTo>
                    <a:pt x="5" y="3"/>
                    <a:pt x="10" y="6"/>
                    <a:pt x="12" y="12"/>
                  </a:cubicBezTo>
                  <a:close/>
                </a:path>
              </a:pathLst>
            </a:custGeom>
            <a:solidFill>
              <a:srgbClr val="594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8" name="Freeform 268">
              <a:extLst>
                <a:ext uri="{FF2B5EF4-FFF2-40B4-BE49-F238E27FC236}">
                  <a16:creationId xmlns:a16="http://schemas.microsoft.com/office/drawing/2014/main" id="{A9F95F9D-96ED-9AE8-298F-0086D235BD7A}"/>
                </a:ext>
              </a:extLst>
            </p:cNvPr>
            <p:cNvSpPr/>
            <p:nvPr/>
          </p:nvSpPr>
          <p:spPr bwMode="auto">
            <a:xfrm>
              <a:off x="7516813" y="3586163"/>
              <a:ext cx="34925" cy="60325"/>
            </a:xfrm>
            <a:custGeom>
              <a:avLst/>
              <a:gdLst>
                <a:gd name="T0" fmla="*/ 9 w 10"/>
                <a:gd name="T1" fmla="*/ 10 h 18"/>
                <a:gd name="T2" fmla="*/ 3 w 10"/>
                <a:gd name="T3" fmla="*/ 12 h 18"/>
                <a:gd name="T4" fmla="*/ 10 w 10"/>
                <a:gd name="T5" fmla="*/ 0 h 18"/>
                <a:gd name="T6" fmla="*/ 9 w 10"/>
                <a:gd name="T7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8">
                  <a:moveTo>
                    <a:pt x="9" y="10"/>
                  </a:moveTo>
                  <a:cubicBezTo>
                    <a:pt x="7" y="11"/>
                    <a:pt x="5" y="18"/>
                    <a:pt x="3" y="12"/>
                  </a:cubicBezTo>
                  <a:cubicBezTo>
                    <a:pt x="1" y="8"/>
                    <a:pt x="0" y="0"/>
                    <a:pt x="10" y="0"/>
                  </a:cubicBezTo>
                  <a:cubicBezTo>
                    <a:pt x="9" y="3"/>
                    <a:pt x="9" y="7"/>
                    <a:pt x="9" y="10"/>
                  </a:cubicBezTo>
                  <a:close/>
                </a:path>
              </a:pathLst>
            </a:custGeom>
            <a:solidFill>
              <a:srgbClr val="5A44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9" name="Freeform 269">
              <a:extLst>
                <a:ext uri="{FF2B5EF4-FFF2-40B4-BE49-F238E27FC236}">
                  <a16:creationId xmlns:a16="http://schemas.microsoft.com/office/drawing/2014/main" id="{3AFC6939-64F7-1C57-8107-0DD8472AA108}"/>
                </a:ext>
              </a:extLst>
            </p:cNvPr>
            <p:cNvSpPr/>
            <p:nvPr/>
          </p:nvSpPr>
          <p:spPr bwMode="auto">
            <a:xfrm>
              <a:off x="7713663" y="3598863"/>
              <a:ext cx="80962" cy="23813"/>
            </a:xfrm>
            <a:custGeom>
              <a:avLst/>
              <a:gdLst>
                <a:gd name="T0" fmla="*/ 0 w 24"/>
                <a:gd name="T1" fmla="*/ 0 h 7"/>
                <a:gd name="T2" fmla="*/ 24 w 24"/>
                <a:gd name="T3" fmla="*/ 0 h 7"/>
                <a:gd name="T4" fmla="*/ 0 w 24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">
                  <a:moveTo>
                    <a:pt x="0" y="0"/>
                  </a:moveTo>
                  <a:cubicBezTo>
                    <a:pt x="8" y="0"/>
                    <a:pt x="16" y="0"/>
                    <a:pt x="24" y="0"/>
                  </a:cubicBezTo>
                  <a:cubicBezTo>
                    <a:pt x="16" y="7"/>
                    <a:pt x="8" y="6"/>
                    <a:pt x="0" y="0"/>
                  </a:cubicBezTo>
                  <a:close/>
                </a:path>
              </a:pathLst>
            </a:custGeom>
            <a:solidFill>
              <a:srgbClr val="3A26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0" name="Freeform 270">
              <a:extLst>
                <a:ext uri="{FF2B5EF4-FFF2-40B4-BE49-F238E27FC236}">
                  <a16:creationId xmlns:a16="http://schemas.microsoft.com/office/drawing/2014/main" id="{412684BC-81CF-F133-4CB7-BF328D8ED198}"/>
                </a:ext>
              </a:extLst>
            </p:cNvPr>
            <p:cNvSpPr/>
            <p:nvPr/>
          </p:nvSpPr>
          <p:spPr bwMode="auto">
            <a:xfrm>
              <a:off x="7588250" y="4276725"/>
              <a:ext cx="26987" cy="80963"/>
            </a:xfrm>
            <a:custGeom>
              <a:avLst/>
              <a:gdLst>
                <a:gd name="T0" fmla="*/ 1 w 8"/>
                <a:gd name="T1" fmla="*/ 0 h 24"/>
                <a:gd name="T2" fmla="*/ 5 w 8"/>
                <a:gd name="T3" fmla="*/ 24 h 24"/>
                <a:gd name="T4" fmla="*/ 0 w 8"/>
                <a:gd name="T5" fmla="*/ 19 h 24"/>
                <a:gd name="T6" fmla="*/ 1 w 8"/>
                <a:gd name="T7" fmla="*/ 3 h 24"/>
                <a:gd name="T8" fmla="*/ 1 w 8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4">
                  <a:moveTo>
                    <a:pt x="1" y="0"/>
                  </a:moveTo>
                  <a:cubicBezTo>
                    <a:pt x="8" y="7"/>
                    <a:pt x="3" y="16"/>
                    <a:pt x="5" y="24"/>
                  </a:cubicBezTo>
                  <a:cubicBezTo>
                    <a:pt x="3" y="22"/>
                    <a:pt x="2" y="21"/>
                    <a:pt x="0" y="19"/>
                  </a:cubicBezTo>
                  <a:cubicBezTo>
                    <a:pt x="1" y="14"/>
                    <a:pt x="1" y="8"/>
                    <a:pt x="1" y="3"/>
                  </a:cubicBez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7760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1" name="Freeform 271">
              <a:extLst>
                <a:ext uri="{FF2B5EF4-FFF2-40B4-BE49-F238E27FC236}">
                  <a16:creationId xmlns:a16="http://schemas.microsoft.com/office/drawing/2014/main" id="{B7ECD3FE-1D6F-F712-043A-CCE2B987F803}"/>
                </a:ext>
              </a:extLst>
            </p:cNvPr>
            <p:cNvSpPr/>
            <p:nvPr/>
          </p:nvSpPr>
          <p:spPr bwMode="auto">
            <a:xfrm>
              <a:off x="7618413" y="4273550"/>
              <a:ext cx="20637" cy="68263"/>
            </a:xfrm>
            <a:custGeom>
              <a:avLst/>
              <a:gdLst>
                <a:gd name="T0" fmla="*/ 0 w 6"/>
                <a:gd name="T1" fmla="*/ 20 h 20"/>
                <a:gd name="T2" fmla="*/ 0 w 6"/>
                <a:gd name="T3" fmla="*/ 0 h 20"/>
                <a:gd name="T4" fmla="*/ 4 w 6"/>
                <a:gd name="T5" fmla="*/ 0 h 20"/>
                <a:gd name="T6" fmla="*/ 0 w 6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0">
                  <a:moveTo>
                    <a:pt x="0" y="20"/>
                  </a:moveTo>
                  <a:cubicBezTo>
                    <a:pt x="0" y="14"/>
                    <a:pt x="0" y="7"/>
                    <a:pt x="0" y="0"/>
                  </a:cubicBezTo>
                  <a:cubicBezTo>
                    <a:pt x="1" y="1"/>
                    <a:pt x="2" y="1"/>
                    <a:pt x="4" y="0"/>
                  </a:cubicBezTo>
                  <a:cubicBezTo>
                    <a:pt x="3" y="7"/>
                    <a:pt x="6" y="15"/>
                    <a:pt x="0" y="20"/>
                  </a:cubicBezTo>
                  <a:close/>
                </a:path>
              </a:pathLst>
            </a:custGeom>
            <a:solidFill>
              <a:srgbClr val="7B60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2" name="Freeform 272">
              <a:extLst>
                <a:ext uri="{FF2B5EF4-FFF2-40B4-BE49-F238E27FC236}">
                  <a16:creationId xmlns:a16="http://schemas.microsoft.com/office/drawing/2014/main" id="{83B54417-B0D3-261A-EE57-F30DEFE7DCDF}"/>
                </a:ext>
              </a:extLst>
            </p:cNvPr>
            <p:cNvSpPr/>
            <p:nvPr/>
          </p:nvSpPr>
          <p:spPr bwMode="auto">
            <a:xfrm>
              <a:off x="7588250" y="3463925"/>
              <a:ext cx="30162" cy="50800"/>
            </a:xfrm>
            <a:custGeom>
              <a:avLst/>
              <a:gdLst>
                <a:gd name="T0" fmla="*/ 9 w 9"/>
                <a:gd name="T1" fmla="*/ 9 h 15"/>
                <a:gd name="T2" fmla="*/ 8 w 9"/>
                <a:gd name="T3" fmla="*/ 12 h 15"/>
                <a:gd name="T4" fmla="*/ 1 w 9"/>
                <a:gd name="T5" fmla="*/ 10 h 15"/>
                <a:gd name="T6" fmla="*/ 7 w 9"/>
                <a:gd name="T7" fmla="*/ 0 h 15"/>
                <a:gd name="T8" fmla="*/ 9 w 9"/>
                <a:gd name="T9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5">
                  <a:moveTo>
                    <a:pt x="9" y="9"/>
                  </a:moveTo>
                  <a:cubicBezTo>
                    <a:pt x="9" y="10"/>
                    <a:pt x="9" y="11"/>
                    <a:pt x="8" y="12"/>
                  </a:cubicBezTo>
                  <a:cubicBezTo>
                    <a:pt x="6" y="12"/>
                    <a:pt x="2" y="15"/>
                    <a:pt x="1" y="10"/>
                  </a:cubicBezTo>
                  <a:cubicBezTo>
                    <a:pt x="0" y="6"/>
                    <a:pt x="1" y="1"/>
                    <a:pt x="7" y="0"/>
                  </a:cubicBezTo>
                  <a:cubicBezTo>
                    <a:pt x="5" y="3"/>
                    <a:pt x="4" y="7"/>
                    <a:pt x="9" y="9"/>
                  </a:cubicBezTo>
                  <a:close/>
                </a:path>
              </a:pathLst>
            </a:custGeom>
            <a:solidFill>
              <a:srgbClr val="FDDE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3" name="Freeform 273">
              <a:extLst>
                <a:ext uri="{FF2B5EF4-FFF2-40B4-BE49-F238E27FC236}">
                  <a16:creationId xmlns:a16="http://schemas.microsoft.com/office/drawing/2014/main" id="{179CCE9A-654B-7BBF-68B3-DD89F72A886D}"/>
                </a:ext>
              </a:extLst>
            </p:cNvPr>
            <p:cNvSpPr/>
            <p:nvPr/>
          </p:nvSpPr>
          <p:spPr bwMode="auto">
            <a:xfrm>
              <a:off x="7283450" y="3484563"/>
              <a:ext cx="163512" cy="101600"/>
            </a:xfrm>
            <a:custGeom>
              <a:avLst/>
              <a:gdLst>
                <a:gd name="T0" fmla="*/ 39 w 48"/>
                <a:gd name="T1" fmla="*/ 19 h 30"/>
                <a:gd name="T2" fmla="*/ 39 w 48"/>
                <a:gd name="T3" fmla="*/ 22 h 30"/>
                <a:gd name="T4" fmla="*/ 23 w 48"/>
                <a:gd name="T5" fmla="*/ 26 h 30"/>
                <a:gd name="T6" fmla="*/ 3 w 48"/>
                <a:gd name="T7" fmla="*/ 17 h 30"/>
                <a:gd name="T8" fmla="*/ 14 w 48"/>
                <a:gd name="T9" fmla="*/ 2 h 30"/>
                <a:gd name="T10" fmla="*/ 39 w 48"/>
                <a:gd name="T11" fmla="*/ 3 h 30"/>
                <a:gd name="T12" fmla="*/ 39 w 48"/>
                <a:gd name="T13" fmla="*/ 1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30">
                  <a:moveTo>
                    <a:pt x="39" y="19"/>
                  </a:moveTo>
                  <a:cubicBezTo>
                    <a:pt x="39" y="20"/>
                    <a:pt x="39" y="21"/>
                    <a:pt x="39" y="22"/>
                  </a:cubicBezTo>
                  <a:cubicBezTo>
                    <a:pt x="35" y="29"/>
                    <a:pt x="30" y="30"/>
                    <a:pt x="23" y="26"/>
                  </a:cubicBezTo>
                  <a:cubicBezTo>
                    <a:pt x="20" y="15"/>
                    <a:pt x="11" y="18"/>
                    <a:pt x="3" y="17"/>
                  </a:cubicBezTo>
                  <a:cubicBezTo>
                    <a:pt x="0" y="7"/>
                    <a:pt x="5" y="3"/>
                    <a:pt x="14" y="2"/>
                  </a:cubicBezTo>
                  <a:cubicBezTo>
                    <a:pt x="23" y="0"/>
                    <a:pt x="31" y="0"/>
                    <a:pt x="39" y="3"/>
                  </a:cubicBezTo>
                  <a:cubicBezTo>
                    <a:pt x="48" y="8"/>
                    <a:pt x="45" y="13"/>
                    <a:pt x="39" y="19"/>
                  </a:cubicBezTo>
                  <a:close/>
                </a:path>
              </a:pathLst>
            </a:custGeom>
            <a:solidFill>
              <a:srgbClr val="4031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4" name="Freeform 274">
              <a:extLst>
                <a:ext uri="{FF2B5EF4-FFF2-40B4-BE49-F238E27FC236}">
                  <a16:creationId xmlns:a16="http://schemas.microsoft.com/office/drawing/2014/main" id="{E9248E11-7FE2-A0EE-155C-CC3EAFEEAFAF}"/>
                </a:ext>
              </a:extLst>
            </p:cNvPr>
            <p:cNvSpPr/>
            <p:nvPr/>
          </p:nvSpPr>
          <p:spPr bwMode="auto">
            <a:xfrm>
              <a:off x="7270750" y="3473450"/>
              <a:ext cx="53975" cy="152400"/>
            </a:xfrm>
            <a:custGeom>
              <a:avLst/>
              <a:gdLst>
                <a:gd name="T0" fmla="*/ 15 w 16"/>
                <a:gd name="T1" fmla="*/ 9 h 45"/>
                <a:gd name="T2" fmla="*/ 7 w 16"/>
                <a:gd name="T3" fmla="*/ 20 h 45"/>
                <a:gd name="T4" fmla="*/ 4 w 16"/>
                <a:gd name="T5" fmla="*/ 45 h 45"/>
                <a:gd name="T6" fmla="*/ 2 w 16"/>
                <a:gd name="T7" fmla="*/ 14 h 45"/>
                <a:gd name="T8" fmla="*/ 15 w 16"/>
                <a:gd name="T9" fmla="*/ 4 h 45"/>
                <a:gd name="T10" fmla="*/ 16 w 16"/>
                <a:gd name="T11" fmla="*/ 7 h 45"/>
                <a:gd name="T12" fmla="*/ 15 w 16"/>
                <a:gd name="T13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5">
                  <a:moveTo>
                    <a:pt x="15" y="9"/>
                  </a:moveTo>
                  <a:cubicBezTo>
                    <a:pt x="5" y="8"/>
                    <a:pt x="11" y="17"/>
                    <a:pt x="7" y="20"/>
                  </a:cubicBezTo>
                  <a:cubicBezTo>
                    <a:pt x="7" y="29"/>
                    <a:pt x="10" y="37"/>
                    <a:pt x="4" y="45"/>
                  </a:cubicBezTo>
                  <a:cubicBezTo>
                    <a:pt x="3" y="34"/>
                    <a:pt x="4" y="24"/>
                    <a:pt x="2" y="14"/>
                  </a:cubicBezTo>
                  <a:cubicBezTo>
                    <a:pt x="0" y="0"/>
                    <a:pt x="7" y="2"/>
                    <a:pt x="15" y="4"/>
                  </a:cubicBezTo>
                  <a:cubicBezTo>
                    <a:pt x="16" y="5"/>
                    <a:pt x="16" y="6"/>
                    <a:pt x="16" y="7"/>
                  </a:cubicBezTo>
                  <a:cubicBezTo>
                    <a:pt x="16" y="8"/>
                    <a:pt x="15" y="9"/>
                    <a:pt x="15" y="9"/>
                  </a:cubicBezTo>
                  <a:close/>
                </a:path>
              </a:pathLst>
            </a:custGeom>
            <a:solidFill>
              <a:srgbClr val="C4B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5" name="Freeform 275">
              <a:extLst>
                <a:ext uri="{FF2B5EF4-FFF2-40B4-BE49-F238E27FC236}">
                  <a16:creationId xmlns:a16="http://schemas.microsoft.com/office/drawing/2014/main" id="{8C53F1A7-184B-E3D0-4E9D-0BA6D2A89053}"/>
                </a:ext>
              </a:extLst>
            </p:cNvPr>
            <p:cNvSpPr/>
            <p:nvPr/>
          </p:nvSpPr>
          <p:spPr bwMode="auto">
            <a:xfrm>
              <a:off x="7446963" y="3478213"/>
              <a:ext cx="46037" cy="120650"/>
            </a:xfrm>
            <a:custGeom>
              <a:avLst/>
              <a:gdLst>
                <a:gd name="T0" fmla="*/ 7 w 14"/>
                <a:gd name="T1" fmla="*/ 36 h 36"/>
                <a:gd name="T2" fmla="*/ 2 w 14"/>
                <a:gd name="T3" fmla="*/ 23 h 36"/>
                <a:gd name="T4" fmla="*/ 1 w 14"/>
                <a:gd name="T5" fmla="*/ 14 h 36"/>
                <a:gd name="T6" fmla="*/ 12 w 14"/>
                <a:gd name="T7" fmla="*/ 5 h 36"/>
                <a:gd name="T8" fmla="*/ 13 w 14"/>
                <a:gd name="T9" fmla="*/ 30 h 36"/>
                <a:gd name="T10" fmla="*/ 7 w 14"/>
                <a:gd name="T11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36">
                  <a:moveTo>
                    <a:pt x="7" y="36"/>
                  </a:moveTo>
                  <a:cubicBezTo>
                    <a:pt x="6" y="32"/>
                    <a:pt x="8" y="26"/>
                    <a:pt x="2" y="23"/>
                  </a:cubicBezTo>
                  <a:cubicBezTo>
                    <a:pt x="1" y="20"/>
                    <a:pt x="0" y="17"/>
                    <a:pt x="1" y="14"/>
                  </a:cubicBezTo>
                  <a:cubicBezTo>
                    <a:pt x="3" y="10"/>
                    <a:pt x="3" y="0"/>
                    <a:pt x="12" y="5"/>
                  </a:cubicBezTo>
                  <a:cubicBezTo>
                    <a:pt x="14" y="13"/>
                    <a:pt x="12" y="22"/>
                    <a:pt x="13" y="30"/>
                  </a:cubicBezTo>
                  <a:cubicBezTo>
                    <a:pt x="13" y="34"/>
                    <a:pt x="12" y="36"/>
                    <a:pt x="7" y="36"/>
                  </a:cubicBezTo>
                  <a:close/>
                </a:path>
              </a:pathLst>
            </a:custGeom>
            <a:solidFill>
              <a:srgbClr val="C3AB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6" name="Freeform 276">
              <a:extLst>
                <a:ext uri="{FF2B5EF4-FFF2-40B4-BE49-F238E27FC236}">
                  <a16:creationId xmlns:a16="http://schemas.microsoft.com/office/drawing/2014/main" id="{6DF71AD8-D543-B5B2-CE84-9334FC4E20BD}"/>
                </a:ext>
              </a:extLst>
            </p:cNvPr>
            <p:cNvSpPr/>
            <p:nvPr/>
          </p:nvSpPr>
          <p:spPr bwMode="auto">
            <a:xfrm>
              <a:off x="7442200" y="3649663"/>
              <a:ext cx="38100" cy="92075"/>
            </a:xfrm>
            <a:custGeom>
              <a:avLst/>
              <a:gdLst>
                <a:gd name="T0" fmla="*/ 11 w 11"/>
                <a:gd name="T1" fmla="*/ 4 h 27"/>
                <a:gd name="T2" fmla="*/ 5 w 11"/>
                <a:gd name="T3" fmla="*/ 25 h 27"/>
                <a:gd name="T4" fmla="*/ 0 w 11"/>
                <a:gd name="T5" fmla="*/ 25 h 27"/>
                <a:gd name="T6" fmla="*/ 7 w 11"/>
                <a:gd name="T7" fmla="*/ 0 h 27"/>
                <a:gd name="T8" fmla="*/ 11 w 11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7">
                  <a:moveTo>
                    <a:pt x="11" y="4"/>
                  </a:moveTo>
                  <a:cubicBezTo>
                    <a:pt x="9" y="11"/>
                    <a:pt x="7" y="18"/>
                    <a:pt x="5" y="25"/>
                  </a:cubicBezTo>
                  <a:cubicBezTo>
                    <a:pt x="3" y="27"/>
                    <a:pt x="2" y="27"/>
                    <a:pt x="0" y="25"/>
                  </a:cubicBezTo>
                  <a:cubicBezTo>
                    <a:pt x="3" y="16"/>
                    <a:pt x="2" y="7"/>
                    <a:pt x="7" y="0"/>
                  </a:cubicBezTo>
                  <a:cubicBezTo>
                    <a:pt x="10" y="0"/>
                    <a:pt x="10" y="3"/>
                    <a:pt x="11" y="4"/>
                  </a:cubicBezTo>
                  <a:close/>
                </a:path>
              </a:pathLst>
            </a:custGeom>
            <a:solidFill>
              <a:srgbClr val="655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7" name="Freeform 277">
              <a:extLst>
                <a:ext uri="{FF2B5EF4-FFF2-40B4-BE49-F238E27FC236}">
                  <a16:creationId xmlns:a16="http://schemas.microsoft.com/office/drawing/2014/main" id="{A8ED2CCF-530E-7CE7-3525-0D83151CE918}"/>
                </a:ext>
              </a:extLst>
            </p:cNvPr>
            <p:cNvSpPr/>
            <p:nvPr/>
          </p:nvSpPr>
          <p:spPr bwMode="auto">
            <a:xfrm>
              <a:off x="7375525" y="3571875"/>
              <a:ext cx="77787" cy="47625"/>
            </a:xfrm>
            <a:custGeom>
              <a:avLst/>
              <a:gdLst>
                <a:gd name="T0" fmla="*/ 17 w 23"/>
                <a:gd name="T1" fmla="*/ 1 h 14"/>
                <a:gd name="T2" fmla="*/ 13 w 23"/>
                <a:gd name="T3" fmla="*/ 9 h 14"/>
                <a:gd name="T4" fmla="*/ 0 w 23"/>
                <a:gd name="T5" fmla="*/ 4 h 14"/>
                <a:gd name="T6" fmla="*/ 17 w 23"/>
                <a:gd name="T7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4">
                  <a:moveTo>
                    <a:pt x="17" y="1"/>
                  </a:moveTo>
                  <a:cubicBezTo>
                    <a:pt x="23" y="7"/>
                    <a:pt x="18" y="8"/>
                    <a:pt x="13" y="9"/>
                  </a:cubicBezTo>
                  <a:cubicBezTo>
                    <a:pt x="8" y="10"/>
                    <a:pt x="1" y="14"/>
                    <a:pt x="0" y="4"/>
                  </a:cubicBezTo>
                  <a:cubicBezTo>
                    <a:pt x="5" y="0"/>
                    <a:pt x="12" y="2"/>
                    <a:pt x="17" y="1"/>
                  </a:cubicBezTo>
                  <a:close/>
                </a:path>
              </a:pathLst>
            </a:custGeom>
            <a:solidFill>
              <a:srgbClr val="634F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8" name="Freeform 278">
              <a:extLst>
                <a:ext uri="{FF2B5EF4-FFF2-40B4-BE49-F238E27FC236}">
                  <a16:creationId xmlns:a16="http://schemas.microsoft.com/office/drawing/2014/main" id="{824AE2E2-704B-A9D2-1324-87C8CAA65362}"/>
                </a:ext>
              </a:extLst>
            </p:cNvPr>
            <p:cNvSpPr/>
            <p:nvPr/>
          </p:nvSpPr>
          <p:spPr bwMode="auto">
            <a:xfrm>
              <a:off x="7415213" y="3484563"/>
              <a:ext cx="41275" cy="71438"/>
            </a:xfrm>
            <a:custGeom>
              <a:avLst/>
              <a:gdLst>
                <a:gd name="T0" fmla="*/ 12 w 12"/>
                <a:gd name="T1" fmla="*/ 14 h 21"/>
                <a:gd name="T2" fmla="*/ 11 w 12"/>
                <a:gd name="T3" fmla="*/ 21 h 21"/>
                <a:gd name="T4" fmla="*/ 0 w 12"/>
                <a:gd name="T5" fmla="*/ 19 h 21"/>
                <a:gd name="T6" fmla="*/ 0 w 12"/>
                <a:gd name="T7" fmla="*/ 5 h 21"/>
                <a:gd name="T8" fmla="*/ 5 w 12"/>
                <a:gd name="T9" fmla="*/ 0 h 21"/>
                <a:gd name="T10" fmla="*/ 12 w 12"/>
                <a:gd name="T11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1">
                  <a:moveTo>
                    <a:pt x="12" y="14"/>
                  </a:moveTo>
                  <a:cubicBezTo>
                    <a:pt x="12" y="16"/>
                    <a:pt x="11" y="19"/>
                    <a:pt x="11" y="21"/>
                  </a:cubicBezTo>
                  <a:cubicBezTo>
                    <a:pt x="8" y="20"/>
                    <a:pt x="5" y="17"/>
                    <a:pt x="0" y="19"/>
                  </a:cubicBezTo>
                  <a:cubicBezTo>
                    <a:pt x="1" y="14"/>
                    <a:pt x="6" y="9"/>
                    <a:pt x="0" y="5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12" y="3"/>
                    <a:pt x="12" y="8"/>
                    <a:pt x="12" y="14"/>
                  </a:cubicBezTo>
                  <a:close/>
                </a:path>
              </a:pathLst>
            </a:custGeom>
            <a:solidFill>
              <a:srgbClr val="614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9" name="Freeform 279">
              <a:extLst>
                <a:ext uri="{FF2B5EF4-FFF2-40B4-BE49-F238E27FC236}">
                  <a16:creationId xmlns:a16="http://schemas.microsoft.com/office/drawing/2014/main" id="{6D2FE123-4FD5-F626-79D4-F9E5D4DD3710}"/>
                </a:ext>
              </a:extLst>
            </p:cNvPr>
            <p:cNvSpPr/>
            <p:nvPr/>
          </p:nvSpPr>
          <p:spPr bwMode="auto">
            <a:xfrm>
              <a:off x="7466013" y="3579813"/>
              <a:ext cx="26987" cy="84138"/>
            </a:xfrm>
            <a:custGeom>
              <a:avLst/>
              <a:gdLst>
                <a:gd name="T0" fmla="*/ 4 w 8"/>
                <a:gd name="T1" fmla="*/ 25 h 25"/>
                <a:gd name="T2" fmla="*/ 0 w 8"/>
                <a:gd name="T3" fmla="*/ 21 h 25"/>
                <a:gd name="T4" fmla="*/ 1 w 8"/>
                <a:gd name="T5" fmla="*/ 6 h 25"/>
                <a:gd name="T6" fmla="*/ 5 w 8"/>
                <a:gd name="T7" fmla="*/ 2 h 25"/>
                <a:gd name="T8" fmla="*/ 8 w 8"/>
                <a:gd name="T9" fmla="*/ 2 h 25"/>
                <a:gd name="T10" fmla="*/ 4 w 8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25">
                  <a:moveTo>
                    <a:pt x="4" y="25"/>
                  </a:moveTo>
                  <a:cubicBezTo>
                    <a:pt x="3" y="24"/>
                    <a:pt x="2" y="22"/>
                    <a:pt x="0" y="21"/>
                  </a:cubicBezTo>
                  <a:cubicBezTo>
                    <a:pt x="1" y="16"/>
                    <a:pt x="1" y="11"/>
                    <a:pt x="1" y="6"/>
                  </a:cubicBezTo>
                  <a:cubicBezTo>
                    <a:pt x="3" y="5"/>
                    <a:pt x="4" y="3"/>
                    <a:pt x="5" y="2"/>
                  </a:cubicBezTo>
                  <a:cubicBezTo>
                    <a:pt x="6" y="0"/>
                    <a:pt x="7" y="0"/>
                    <a:pt x="8" y="2"/>
                  </a:cubicBezTo>
                  <a:cubicBezTo>
                    <a:pt x="7" y="10"/>
                    <a:pt x="5" y="18"/>
                    <a:pt x="4" y="25"/>
                  </a:cubicBezTo>
                  <a:close/>
                </a:path>
              </a:pathLst>
            </a:custGeom>
            <a:solidFill>
              <a:srgbClr val="3727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0" name="Freeform 280">
              <a:extLst>
                <a:ext uri="{FF2B5EF4-FFF2-40B4-BE49-F238E27FC236}">
                  <a16:creationId xmlns:a16="http://schemas.microsoft.com/office/drawing/2014/main" id="{31E51496-A8CD-0779-D226-A713427882A4}"/>
                </a:ext>
              </a:extLst>
            </p:cNvPr>
            <p:cNvSpPr/>
            <p:nvPr/>
          </p:nvSpPr>
          <p:spPr bwMode="auto">
            <a:xfrm>
              <a:off x="7412038" y="3775075"/>
              <a:ext cx="47625" cy="74613"/>
            </a:xfrm>
            <a:custGeom>
              <a:avLst/>
              <a:gdLst>
                <a:gd name="T0" fmla="*/ 14 w 14"/>
                <a:gd name="T1" fmla="*/ 19 h 22"/>
                <a:gd name="T2" fmla="*/ 9 w 14"/>
                <a:gd name="T3" fmla="*/ 22 h 22"/>
                <a:gd name="T4" fmla="*/ 6 w 14"/>
                <a:gd name="T5" fmla="*/ 0 h 22"/>
                <a:gd name="T6" fmla="*/ 10 w 14"/>
                <a:gd name="T7" fmla="*/ 5 h 22"/>
                <a:gd name="T8" fmla="*/ 14 w 14"/>
                <a:gd name="T9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2">
                  <a:moveTo>
                    <a:pt x="14" y="19"/>
                  </a:moveTo>
                  <a:cubicBezTo>
                    <a:pt x="12" y="20"/>
                    <a:pt x="11" y="21"/>
                    <a:pt x="9" y="22"/>
                  </a:cubicBezTo>
                  <a:cubicBezTo>
                    <a:pt x="0" y="16"/>
                    <a:pt x="4" y="8"/>
                    <a:pt x="6" y="0"/>
                  </a:cubicBezTo>
                  <a:cubicBezTo>
                    <a:pt x="10" y="0"/>
                    <a:pt x="11" y="1"/>
                    <a:pt x="10" y="5"/>
                  </a:cubicBezTo>
                  <a:cubicBezTo>
                    <a:pt x="9" y="10"/>
                    <a:pt x="9" y="15"/>
                    <a:pt x="14" y="19"/>
                  </a:cubicBezTo>
                  <a:close/>
                </a:path>
              </a:pathLst>
            </a:custGeom>
            <a:solidFill>
              <a:srgbClr val="4E3C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1" name="Freeform 281">
              <a:extLst>
                <a:ext uri="{FF2B5EF4-FFF2-40B4-BE49-F238E27FC236}">
                  <a16:creationId xmlns:a16="http://schemas.microsoft.com/office/drawing/2014/main" id="{610F1EDA-5B77-5633-0DDE-400B999684A7}"/>
                </a:ext>
              </a:extLst>
            </p:cNvPr>
            <p:cNvSpPr/>
            <p:nvPr/>
          </p:nvSpPr>
          <p:spPr bwMode="auto">
            <a:xfrm>
              <a:off x="7361238" y="3559175"/>
              <a:ext cx="71437" cy="30163"/>
            </a:xfrm>
            <a:custGeom>
              <a:avLst/>
              <a:gdLst>
                <a:gd name="T0" fmla="*/ 21 w 21"/>
                <a:gd name="T1" fmla="*/ 5 h 9"/>
                <a:gd name="T2" fmla="*/ 4 w 21"/>
                <a:gd name="T3" fmla="*/ 8 h 9"/>
                <a:gd name="T4" fmla="*/ 0 w 21"/>
                <a:gd name="T5" fmla="*/ 4 h 9"/>
                <a:gd name="T6" fmla="*/ 16 w 21"/>
                <a:gd name="T7" fmla="*/ 0 h 9"/>
                <a:gd name="T8" fmla="*/ 21 w 21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9">
                  <a:moveTo>
                    <a:pt x="21" y="5"/>
                  </a:moveTo>
                  <a:cubicBezTo>
                    <a:pt x="16" y="9"/>
                    <a:pt x="10" y="8"/>
                    <a:pt x="4" y="8"/>
                  </a:cubicBezTo>
                  <a:cubicBezTo>
                    <a:pt x="3" y="7"/>
                    <a:pt x="1" y="5"/>
                    <a:pt x="0" y="4"/>
                  </a:cubicBezTo>
                  <a:cubicBezTo>
                    <a:pt x="6" y="4"/>
                    <a:pt x="11" y="4"/>
                    <a:pt x="16" y="0"/>
                  </a:cubicBezTo>
                  <a:cubicBezTo>
                    <a:pt x="18" y="1"/>
                    <a:pt x="20" y="3"/>
                    <a:pt x="21" y="5"/>
                  </a:cubicBezTo>
                  <a:close/>
                </a:path>
              </a:pathLst>
            </a:custGeom>
            <a:solidFill>
              <a:srgbClr val="E1CD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2" name="Freeform 282">
              <a:extLst>
                <a:ext uri="{FF2B5EF4-FFF2-40B4-BE49-F238E27FC236}">
                  <a16:creationId xmlns:a16="http://schemas.microsoft.com/office/drawing/2014/main" id="{2F49FAF9-547F-8234-3A2F-C5853643C487}"/>
                </a:ext>
              </a:extLst>
            </p:cNvPr>
            <p:cNvSpPr/>
            <p:nvPr/>
          </p:nvSpPr>
          <p:spPr bwMode="auto">
            <a:xfrm>
              <a:off x="7432675" y="3735388"/>
              <a:ext cx="26987" cy="57150"/>
            </a:xfrm>
            <a:custGeom>
              <a:avLst/>
              <a:gdLst>
                <a:gd name="T0" fmla="*/ 4 w 8"/>
                <a:gd name="T1" fmla="*/ 17 h 17"/>
                <a:gd name="T2" fmla="*/ 0 w 8"/>
                <a:gd name="T3" fmla="*/ 12 h 17"/>
                <a:gd name="T4" fmla="*/ 3 w 8"/>
                <a:gd name="T5" fmla="*/ 0 h 17"/>
                <a:gd name="T6" fmla="*/ 8 w 8"/>
                <a:gd name="T7" fmla="*/ 0 h 17"/>
                <a:gd name="T8" fmla="*/ 4 w 8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4" y="17"/>
                  </a:moveTo>
                  <a:cubicBezTo>
                    <a:pt x="2" y="15"/>
                    <a:pt x="1" y="14"/>
                    <a:pt x="0" y="12"/>
                  </a:cubicBezTo>
                  <a:cubicBezTo>
                    <a:pt x="1" y="8"/>
                    <a:pt x="2" y="4"/>
                    <a:pt x="3" y="0"/>
                  </a:cubicBezTo>
                  <a:cubicBezTo>
                    <a:pt x="5" y="0"/>
                    <a:pt x="7" y="0"/>
                    <a:pt x="8" y="0"/>
                  </a:cubicBezTo>
                  <a:cubicBezTo>
                    <a:pt x="7" y="6"/>
                    <a:pt x="8" y="12"/>
                    <a:pt x="4" y="17"/>
                  </a:cubicBezTo>
                  <a:close/>
                </a:path>
              </a:pathLst>
            </a:custGeom>
            <a:solidFill>
              <a:srgbClr val="635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3" name="Freeform 283">
              <a:extLst>
                <a:ext uri="{FF2B5EF4-FFF2-40B4-BE49-F238E27FC236}">
                  <a16:creationId xmlns:a16="http://schemas.microsoft.com/office/drawing/2014/main" id="{EB3E40DE-0CE0-39C3-CB14-61B49510E850}"/>
                </a:ext>
              </a:extLst>
            </p:cNvPr>
            <p:cNvSpPr/>
            <p:nvPr/>
          </p:nvSpPr>
          <p:spPr bwMode="auto">
            <a:xfrm>
              <a:off x="7307263" y="3398838"/>
              <a:ext cx="185737" cy="133350"/>
            </a:xfrm>
            <a:custGeom>
              <a:avLst/>
              <a:gdLst>
                <a:gd name="T0" fmla="*/ 44 w 55"/>
                <a:gd name="T1" fmla="*/ 39 h 39"/>
                <a:gd name="T2" fmla="*/ 36 w 55"/>
                <a:gd name="T3" fmla="*/ 27 h 39"/>
                <a:gd name="T4" fmla="*/ 31 w 55"/>
                <a:gd name="T5" fmla="*/ 22 h 39"/>
                <a:gd name="T6" fmla="*/ 29 w 55"/>
                <a:gd name="T7" fmla="*/ 15 h 39"/>
                <a:gd name="T8" fmla="*/ 0 w 55"/>
                <a:gd name="T9" fmla="*/ 10 h 39"/>
                <a:gd name="T10" fmla="*/ 55 w 55"/>
                <a:gd name="T11" fmla="*/ 28 h 39"/>
                <a:gd name="T12" fmla="*/ 54 w 55"/>
                <a:gd name="T13" fmla="*/ 29 h 39"/>
                <a:gd name="T14" fmla="*/ 53 w 55"/>
                <a:gd name="T15" fmla="*/ 27 h 39"/>
                <a:gd name="T16" fmla="*/ 44 w 55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39">
                  <a:moveTo>
                    <a:pt x="44" y="39"/>
                  </a:moveTo>
                  <a:cubicBezTo>
                    <a:pt x="37" y="38"/>
                    <a:pt x="43" y="28"/>
                    <a:pt x="36" y="27"/>
                  </a:cubicBezTo>
                  <a:cubicBezTo>
                    <a:pt x="34" y="25"/>
                    <a:pt x="32" y="24"/>
                    <a:pt x="31" y="22"/>
                  </a:cubicBezTo>
                  <a:cubicBezTo>
                    <a:pt x="30" y="20"/>
                    <a:pt x="29" y="17"/>
                    <a:pt x="29" y="15"/>
                  </a:cubicBezTo>
                  <a:cubicBezTo>
                    <a:pt x="21" y="4"/>
                    <a:pt x="10" y="11"/>
                    <a:pt x="0" y="10"/>
                  </a:cubicBezTo>
                  <a:cubicBezTo>
                    <a:pt x="34" y="0"/>
                    <a:pt x="48" y="5"/>
                    <a:pt x="55" y="28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44" y="27"/>
                    <a:pt x="50" y="37"/>
                    <a:pt x="44" y="39"/>
                  </a:cubicBezTo>
                  <a:close/>
                </a:path>
              </a:pathLst>
            </a:custGeom>
            <a:solidFill>
              <a:srgbClr val="F9DE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4" name="Freeform 284">
              <a:extLst>
                <a:ext uri="{FF2B5EF4-FFF2-40B4-BE49-F238E27FC236}">
                  <a16:creationId xmlns:a16="http://schemas.microsoft.com/office/drawing/2014/main" id="{DC0AE3D6-A250-9656-60B9-AD4ABFF6C3E4}"/>
                </a:ext>
              </a:extLst>
            </p:cNvPr>
            <p:cNvSpPr/>
            <p:nvPr/>
          </p:nvSpPr>
          <p:spPr bwMode="auto">
            <a:xfrm>
              <a:off x="7321550" y="3454400"/>
              <a:ext cx="107950" cy="50800"/>
            </a:xfrm>
            <a:custGeom>
              <a:avLst/>
              <a:gdLst>
                <a:gd name="T0" fmla="*/ 27 w 32"/>
                <a:gd name="T1" fmla="*/ 0 h 15"/>
                <a:gd name="T2" fmla="*/ 32 w 32"/>
                <a:gd name="T3" fmla="*/ 11 h 15"/>
                <a:gd name="T4" fmla="*/ 28 w 32"/>
                <a:gd name="T5" fmla="*/ 14 h 15"/>
                <a:gd name="T6" fmla="*/ 0 w 32"/>
                <a:gd name="T7" fmla="*/ 15 h 15"/>
                <a:gd name="T8" fmla="*/ 0 w 32"/>
                <a:gd name="T9" fmla="*/ 10 h 15"/>
                <a:gd name="T10" fmla="*/ 5 w 32"/>
                <a:gd name="T11" fmla="*/ 3 h 15"/>
                <a:gd name="T12" fmla="*/ 27 w 32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15">
                  <a:moveTo>
                    <a:pt x="27" y="0"/>
                  </a:moveTo>
                  <a:cubicBezTo>
                    <a:pt x="29" y="3"/>
                    <a:pt x="31" y="7"/>
                    <a:pt x="32" y="11"/>
                  </a:cubicBezTo>
                  <a:cubicBezTo>
                    <a:pt x="31" y="12"/>
                    <a:pt x="29" y="13"/>
                    <a:pt x="28" y="14"/>
                  </a:cubicBezTo>
                  <a:cubicBezTo>
                    <a:pt x="19" y="14"/>
                    <a:pt x="9" y="14"/>
                    <a:pt x="0" y="15"/>
                  </a:cubicBezTo>
                  <a:cubicBezTo>
                    <a:pt x="0" y="13"/>
                    <a:pt x="0" y="12"/>
                    <a:pt x="0" y="10"/>
                  </a:cubicBezTo>
                  <a:cubicBezTo>
                    <a:pt x="0" y="7"/>
                    <a:pt x="1" y="4"/>
                    <a:pt x="5" y="3"/>
                  </a:cubicBezTo>
                  <a:cubicBezTo>
                    <a:pt x="13" y="7"/>
                    <a:pt x="20" y="3"/>
                    <a:pt x="27" y="0"/>
                  </a:cubicBezTo>
                  <a:close/>
                </a:path>
              </a:pathLst>
            </a:custGeom>
            <a:solidFill>
              <a:srgbClr val="6856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5" name="Freeform 285">
              <a:extLst>
                <a:ext uri="{FF2B5EF4-FFF2-40B4-BE49-F238E27FC236}">
                  <a16:creationId xmlns:a16="http://schemas.microsoft.com/office/drawing/2014/main" id="{8C209443-B81F-25A0-B025-B53DD99AB9DB}"/>
                </a:ext>
              </a:extLst>
            </p:cNvPr>
            <p:cNvSpPr/>
            <p:nvPr/>
          </p:nvSpPr>
          <p:spPr bwMode="auto">
            <a:xfrm>
              <a:off x="7199313" y="3759200"/>
              <a:ext cx="53975" cy="120650"/>
            </a:xfrm>
            <a:custGeom>
              <a:avLst/>
              <a:gdLst>
                <a:gd name="T0" fmla="*/ 8 w 16"/>
                <a:gd name="T1" fmla="*/ 36 h 36"/>
                <a:gd name="T2" fmla="*/ 4 w 16"/>
                <a:gd name="T3" fmla="*/ 24 h 36"/>
                <a:gd name="T4" fmla="*/ 0 w 16"/>
                <a:gd name="T5" fmla="*/ 17 h 36"/>
                <a:gd name="T6" fmla="*/ 8 w 16"/>
                <a:gd name="T7" fmla="*/ 5 h 36"/>
                <a:gd name="T8" fmla="*/ 7 w 16"/>
                <a:gd name="T9" fmla="*/ 3 h 36"/>
                <a:gd name="T10" fmla="*/ 8 w 16"/>
                <a:gd name="T11" fmla="*/ 2 h 36"/>
                <a:gd name="T12" fmla="*/ 12 w 16"/>
                <a:gd name="T13" fmla="*/ 17 h 36"/>
                <a:gd name="T14" fmla="*/ 8 w 16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36">
                  <a:moveTo>
                    <a:pt x="8" y="36"/>
                  </a:moveTo>
                  <a:cubicBezTo>
                    <a:pt x="3" y="33"/>
                    <a:pt x="4" y="29"/>
                    <a:pt x="4" y="24"/>
                  </a:cubicBezTo>
                  <a:cubicBezTo>
                    <a:pt x="4" y="21"/>
                    <a:pt x="3" y="18"/>
                    <a:pt x="0" y="17"/>
                  </a:cubicBezTo>
                  <a:cubicBezTo>
                    <a:pt x="2" y="13"/>
                    <a:pt x="9" y="11"/>
                    <a:pt x="8" y="5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16" y="0"/>
                    <a:pt x="16" y="0"/>
                    <a:pt x="12" y="17"/>
                  </a:cubicBezTo>
                  <a:cubicBezTo>
                    <a:pt x="6" y="22"/>
                    <a:pt x="9" y="30"/>
                    <a:pt x="8" y="36"/>
                  </a:cubicBezTo>
                  <a:close/>
                </a:path>
              </a:pathLst>
            </a:custGeom>
            <a:solidFill>
              <a:srgbClr val="7D5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6" name="Freeform 286">
              <a:extLst>
                <a:ext uri="{FF2B5EF4-FFF2-40B4-BE49-F238E27FC236}">
                  <a16:creationId xmlns:a16="http://schemas.microsoft.com/office/drawing/2014/main" id="{3415D9FB-8514-4D1B-B096-4E8C2F9D312E}"/>
                </a:ext>
              </a:extLst>
            </p:cNvPr>
            <p:cNvSpPr/>
            <p:nvPr/>
          </p:nvSpPr>
          <p:spPr bwMode="auto">
            <a:xfrm>
              <a:off x="7191375" y="3694113"/>
              <a:ext cx="47625" cy="95250"/>
            </a:xfrm>
            <a:custGeom>
              <a:avLst/>
              <a:gdLst>
                <a:gd name="T0" fmla="*/ 10 w 14"/>
                <a:gd name="T1" fmla="*/ 21 h 28"/>
                <a:gd name="T2" fmla="*/ 10 w 14"/>
                <a:gd name="T3" fmla="*/ 24 h 28"/>
                <a:gd name="T4" fmla="*/ 2 w 14"/>
                <a:gd name="T5" fmla="*/ 16 h 28"/>
                <a:gd name="T6" fmla="*/ 14 w 14"/>
                <a:gd name="T7" fmla="*/ 0 h 28"/>
                <a:gd name="T8" fmla="*/ 10 w 14"/>
                <a:gd name="T9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8">
                  <a:moveTo>
                    <a:pt x="10" y="21"/>
                  </a:moveTo>
                  <a:cubicBezTo>
                    <a:pt x="10" y="22"/>
                    <a:pt x="10" y="23"/>
                    <a:pt x="10" y="24"/>
                  </a:cubicBezTo>
                  <a:cubicBezTo>
                    <a:pt x="0" y="28"/>
                    <a:pt x="2" y="21"/>
                    <a:pt x="2" y="16"/>
                  </a:cubicBezTo>
                  <a:cubicBezTo>
                    <a:pt x="6" y="10"/>
                    <a:pt x="10" y="5"/>
                    <a:pt x="14" y="0"/>
                  </a:cubicBezTo>
                  <a:cubicBezTo>
                    <a:pt x="13" y="7"/>
                    <a:pt x="11" y="14"/>
                    <a:pt x="10" y="21"/>
                  </a:cubicBezTo>
                  <a:close/>
                </a:path>
              </a:pathLst>
            </a:custGeom>
            <a:solidFill>
              <a:srgbClr val="694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7" name="Freeform 287">
              <a:extLst>
                <a:ext uri="{FF2B5EF4-FFF2-40B4-BE49-F238E27FC236}">
                  <a16:creationId xmlns:a16="http://schemas.microsoft.com/office/drawing/2014/main" id="{DB2A10F0-6786-E011-2D94-7522333B071C}"/>
                </a:ext>
              </a:extLst>
            </p:cNvPr>
            <p:cNvSpPr/>
            <p:nvPr/>
          </p:nvSpPr>
          <p:spPr bwMode="auto">
            <a:xfrm>
              <a:off x="7337425" y="3446463"/>
              <a:ext cx="74612" cy="44450"/>
            </a:xfrm>
            <a:custGeom>
              <a:avLst/>
              <a:gdLst>
                <a:gd name="T0" fmla="*/ 22 w 22"/>
                <a:gd name="T1" fmla="*/ 2 h 13"/>
                <a:gd name="T2" fmla="*/ 0 w 22"/>
                <a:gd name="T3" fmla="*/ 5 h 13"/>
                <a:gd name="T4" fmla="*/ 20 w 22"/>
                <a:gd name="T5" fmla="*/ 1 h 13"/>
                <a:gd name="T6" fmla="*/ 22 w 22"/>
                <a:gd name="T7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3">
                  <a:moveTo>
                    <a:pt x="22" y="2"/>
                  </a:moveTo>
                  <a:cubicBezTo>
                    <a:pt x="17" y="13"/>
                    <a:pt x="8" y="9"/>
                    <a:pt x="0" y="5"/>
                  </a:cubicBezTo>
                  <a:cubicBezTo>
                    <a:pt x="7" y="4"/>
                    <a:pt x="13" y="2"/>
                    <a:pt x="20" y="1"/>
                  </a:cubicBezTo>
                  <a:cubicBezTo>
                    <a:pt x="21" y="0"/>
                    <a:pt x="22" y="1"/>
                    <a:pt x="22" y="2"/>
                  </a:cubicBezTo>
                  <a:close/>
                </a:path>
              </a:pathLst>
            </a:custGeom>
            <a:solidFill>
              <a:srgbClr val="CAB7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8" name="Freeform 288">
              <a:extLst>
                <a:ext uri="{FF2B5EF4-FFF2-40B4-BE49-F238E27FC236}">
                  <a16:creationId xmlns:a16="http://schemas.microsoft.com/office/drawing/2014/main" id="{5B6EE525-79A9-A444-81AC-6F96E45B5980}"/>
                </a:ext>
              </a:extLst>
            </p:cNvPr>
            <p:cNvSpPr/>
            <p:nvPr/>
          </p:nvSpPr>
          <p:spPr bwMode="auto">
            <a:xfrm>
              <a:off x="7578725" y="4425950"/>
              <a:ext cx="53975" cy="53975"/>
            </a:xfrm>
            <a:custGeom>
              <a:avLst/>
              <a:gdLst>
                <a:gd name="T0" fmla="*/ 8 w 16"/>
                <a:gd name="T1" fmla="*/ 16 h 16"/>
                <a:gd name="T2" fmla="*/ 0 w 16"/>
                <a:gd name="T3" fmla="*/ 16 h 16"/>
                <a:gd name="T4" fmla="*/ 0 w 16"/>
                <a:gd name="T5" fmla="*/ 0 h 16"/>
                <a:gd name="T6" fmla="*/ 16 w 16"/>
                <a:gd name="T7" fmla="*/ 0 h 16"/>
                <a:gd name="T8" fmla="*/ 12 w 16"/>
                <a:gd name="T9" fmla="*/ 11 h 16"/>
                <a:gd name="T10" fmla="*/ 8 w 16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6">
                  <a:moveTo>
                    <a:pt x="8" y="16"/>
                  </a:moveTo>
                  <a:cubicBezTo>
                    <a:pt x="5" y="16"/>
                    <a:pt x="3" y="16"/>
                    <a:pt x="0" y="16"/>
                  </a:cubicBezTo>
                  <a:cubicBezTo>
                    <a:pt x="0" y="10"/>
                    <a:pt x="0" y="5"/>
                    <a:pt x="0" y="0"/>
                  </a:cubicBezTo>
                  <a:cubicBezTo>
                    <a:pt x="5" y="0"/>
                    <a:pt x="11" y="0"/>
                    <a:pt x="16" y="0"/>
                  </a:cubicBezTo>
                  <a:cubicBezTo>
                    <a:pt x="15" y="3"/>
                    <a:pt x="14" y="7"/>
                    <a:pt x="12" y="11"/>
                  </a:cubicBezTo>
                  <a:cubicBezTo>
                    <a:pt x="11" y="12"/>
                    <a:pt x="9" y="14"/>
                    <a:pt x="8" y="16"/>
                  </a:cubicBezTo>
                  <a:close/>
                </a:path>
              </a:pathLst>
            </a:custGeom>
            <a:solidFill>
              <a:srgbClr val="9B7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9" name="Freeform 289">
              <a:extLst>
                <a:ext uri="{FF2B5EF4-FFF2-40B4-BE49-F238E27FC236}">
                  <a16:creationId xmlns:a16="http://schemas.microsoft.com/office/drawing/2014/main" id="{CD971C24-2C37-9C4A-E8CB-24150AD17795}"/>
                </a:ext>
              </a:extLst>
            </p:cNvPr>
            <p:cNvSpPr/>
            <p:nvPr/>
          </p:nvSpPr>
          <p:spPr bwMode="auto">
            <a:xfrm>
              <a:off x="7459663" y="3924300"/>
              <a:ext cx="115887" cy="92075"/>
            </a:xfrm>
            <a:custGeom>
              <a:avLst/>
              <a:gdLst>
                <a:gd name="T0" fmla="*/ 31 w 34"/>
                <a:gd name="T1" fmla="*/ 21 h 27"/>
                <a:gd name="T2" fmla="*/ 27 w 34"/>
                <a:gd name="T3" fmla="*/ 24 h 27"/>
                <a:gd name="T4" fmla="*/ 15 w 34"/>
                <a:gd name="T5" fmla="*/ 24 h 27"/>
                <a:gd name="T6" fmla="*/ 0 w 34"/>
                <a:gd name="T7" fmla="*/ 12 h 27"/>
                <a:gd name="T8" fmla="*/ 3 w 34"/>
                <a:gd name="T9" fmla="*/ 11 h 27"/>
                <a:gd name="T10" fmla="*/ 15 w 34"/>
                <a:gd name="T11" fmla="*/ 0 h 27"/>
                <a:gd name="T12" fmla="*/ 23 w 34"/>
                <a:gd name="T13" fmla="*/ 0 h 27"/>
                <a:gd name="T14" fmla="*/ 29 w 34"/>
                <a:gd name="T15" fmla="*/ 11 h 27"/>
                <a:gd name="T16" fmla="*/ 31 w 34"/>
                <a:gd name="T17" fmla="*/ 2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7">
                  <a:moveTo>
                    <a:pt x="31" y="21"/>
                  </a:moveTo>
                  <a:cubicBezTo>
                    <a:pt x="30" y="22"/>
                    <a:pt x="28" y="23"/>
                    <a:pt x="27" y="24"/>
                  </a:cubicBezTo>
                  <a:cubicBezTo>
                    <a:pt x="23" y="27"/>
                    <a:pt x="19" y="27"/>
                    <a:pt x="15" y="24"/>
                  </a:cubicBezTo>
                  <a:cubicBezTo>
                    <a:pt x="11" y="19"/>
                    <a:pt x="0" y="22"/>
                    <a:pt x="0" y="12"/>
                  </a:cubicBezTo>
                  <a:cubicBezTo>
                    <a:pt x="1" y="12"/>
                    <a:pt x="2" y="12"/>
                    <a:pt x="3" y="11"/>
                  </a:cubicBezTo>
                  <a:cubicBezTo>
                    <a:pt x="7" y="7"/>
                    <a:pt x="10" y="2"/>
                    <a:pt x="15" y="0"/>
                  </a:cubicBezTo>
                  <a:cubicBezTo>
                    <a:pt x="18" y="0"/>
                    <a:pt x="20" y="0"/>
                    <a:pt x="23" y="0"/>
                  </a:cubicBezTo>
                  <a:cubicBezTo>
                    <a:pt x="27" y="2"/>
                    <a:pt x="19" y="11"/>
                    <a:pt x="29" y="11"/>
                  </a:cubicBezTo>
                  <a:cubicBezTo>
                    <a:pt x="32" y="14"/>
                    <a:pt x="34" y="17"/>
                    <a:pt x="31" y="21"/>
                  </a:cubicBezTo>
                  <a:close/>
                </a:path>
              </a:pathLst>
            </a:custGeom>
            <a:solidFill>
              <a:srgbClr val="DFC2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0" name="Freeform 290">
              <a:extLst>
                <a:ext uri="{FF2B5EF4-FFF2-40B4-BE49-F238E27FC236}">
                  <a16:creationId xmlns:a16="http://schemas.microsoft.com/office/drawing/2014/main" id="{AFF7807A-6149-1AB7-03D0-35DC2B2CDC15}"/>
                </a:ext>
              </a:extLst>
            </p:cNvPr>
            <p:cNvSpPr/>
            <p:nvPr/>
          </p:nvSpPr>
          <p:spPr bwMode="auto">
            <a:xfrm>
              <a:off x="7466013" y="3924300"/>
              <a:ext cx="44450" cy="38100"/>
            </a:xfrm>
            <a:custGeom>
              <a:avLst/>
              <a:gdLst>
                <a:gd name="T0" fmla="*/ 13 w 13"/>
                <a:gd name="T1" fmla="*/ 0 h 11"/>
                <a:gd name="T2" fmla="*/ 1 w 13"/>
                <a:gd name="T3" fmla="*/ 11 h 11"/>
                <a:gd name="T4" fmla="*/ 0 w 13"/>
                <a:gd name="T5" fmla="*/ 4 h 11"/>
                <a:gd name="T6" fmla="*/ 13 w 13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">
                  <a:moveTo>
                    <a:pt x="13" y="0"/>
                  </a:moveTo>
                  <a:cubicBezTo>
                    <a:pt x="10" y="5"/>
                    <a:pt x="7" y="9"/>
                    <a:pt x="1" y="11"/>
                  </a:cubicBezTo>
                  <a:cubicBezTo>
                    <a:pt x="1" y="9"/>
                    <a:pt x="1" y="7"/>
                    <a:pt x="0" y="4"/>
                  </a:cubicBezTo>
                  <a:cubicBezTo>
                    <a:pt x="5" y="3"/>
                    <a:pt x="9" y="1"/>
                    <a:pt x="13" y="0"/>
                  </a:cubicBezTo>
                  <a:close/>
                </a:path>
              </a:pathLst>
            </a:custGeom>
            <a:solidFill>
              <a:srgbClr val="4F39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1" name="Freeform 291">
              <a:extLst>
                <a:ext uri="{FF2B5EF4-FFF2-40B4-BE49-F238E27FC236}">
                  <a16:creationId xmlns:a16="http://schemas.microsoft.com/office/drawing/2014/main" id="{0FA938AF-8A84-4D3E-4A35-E4256D09DA69}"/>
                </a:ext>
              </a:extLst>
            </p:cNvPr>
            <p:cNvSpPr/>
            <p:nvPr/>
          </p:nvSpPr>
          <p:spPr bwMode="auto">
            <a:xfrm>
              <a:off x="7070725" y="3478213"/>
              <a:ext cx="60325" cy="120650"/>
            </a:xfrm>
            <a:custGeom>
              <a:avLst/>
              <a:gdLst>
                <a:gd name="T0" fmla="*/ 6 w 18"/>
                <a:gd name="T1" fmla="*/ 16 h 36"/>
                <a:gd name="T2" fmla="*/ 18 w 18"/>
                <a:gd name="T3" fmla="*/ 16 h 36"/>
                <a:gd name="T4" fmla="*/ 6 w 18"/>
                <a:gd name="T5" fmla="*/ 36 h 36"/>
                <a:gd name="T6" fmla="*/ 2 w 18"/>
                <a:gd name="T7" fmla="*/ 36 h 36"/>
                <a:gd name="T8" fmla="*/ 6 w 18"/>
                <a:gd name="T9" fmla="*/ 1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6">
                  <a:moveTo>
                    <a:pt x="6" y="16"/>
                  </a:moveTo>
                  <a:cubicBezTo>
                    <a:pt x="10" y="18"/>
                    <a:pt x="14" y="0"/>
                    <a:pt x="18" y="16"/>
                  </a:cubicBezTo>
                  <a:cubicBezTo>
                    <a:pt x="14" y="23"/>
                    <a:pt x="10" y="29"/>
                    <a:pt x="6" y="36"/>
                  </a:cubicBezTo>
                  <a:cubicBezTo>
                    <a:pt x="5" y="36"/>
                    <a:pt x="3" y="36"/>
                    <a:pt x="2" y="36"/>
                  </a:cubicBezTo>
                  <a:cubicBezTo>
                    <a:pt x="0" y="28"/>
                    <a:pt x="5" y="23"/>
                    <a:pt x="6" y="16"/>
                  </a:cubicBezTo>
                  <a:close/>
                </a:path>
              </a:pathLst>
            </a:custGeom>
            <a:solidFill>
              <a:srgbClr val="492C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2" name="Freeform 292">
              <a:extLst>
                <a:ext uri="{FF2B5EF4-FFF2-40B4-BE49-F238E27FC236}">
                  <a16:creationId xmlns:a16="http://schemas.microsoft.com/office/drawing/2014/main" id="{46257368-37B5-D5F5-6BBC-45A6B20E9F1B}"/>
                </a:ext>
              </a:extLst>
            </p:cNvPr>
            <p:cNvSpPr/>
            <p:nvPr/>
          </p:nvSpPr>
          <p:spPr bwMode="auto">
            <a:xfrm>
              <a:off x="7212013" y="3365500"/>
              <a:ext cx="26987" cy="57150"/>
            </a:xfrm>
            <a:custGeom>
              <a:avLst/>
              <a:gdLst>
                <a:gd name="T0" fmla="*/ 8 w 8"/>
                <a:gd name="T1" fmla="*/ 1 h 17"/>
                <a:gd name="T2" fmla="*/ 8 w 8"/>
                <a:gd name="T3" fmla="*/ 17 h 17"/>
                <a:gd name="T4" fmla="*/ 0 w 8"/>
                <a:gd name="T5" fmla="*/ 17 h 17"/>
                <a:gd name="T6" fmla="*/ 5 w 8"/>
                <a:gd name="T7" fmla="*/ 1 h 17"/>
                <a:gd name="T8" fmla="*/ 8 w 8"/>
                <a:gd name="T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"/>
                  </a:moveTo>
                  <a:cubicBezTo>
                    <a:pt x="8" y="6"/>
                    <a:pt x="8" y="11"/>
                    <a:pt x="8" y="17"/>
                  </a:cubicBezTo>
                  <a:cubicBezTo>
                    <a:pt x="5" y="17"/>
                    <a:pt x="3" y="17"/>
                    <a:pt x="0" y="17"/>
                  </a:cubicBezTo>
                  <a:cubicBezTo>
                    <a:pt x="1" y="11"/>
                    <a:pt x="3" y="6"/>
                    <a:pt x="5" y="1"/>
                  </a:cubicBezTo>
                  <a:cubicBezTo>
                    <a:pt x="6" y="0"/>
                    <a:pt x="7" y="0"/>
                    <a:pt x="8" y="1"/>
                  </a:cubicBezTo>
                  <a:close/>
                </a:path>
              </a:pathLst>
            </a:custGeom>
            <a:solidFill>
              <a:srgbClr val="311D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3" name="Freeform 293">
              <a:extLst>
                <a:ext uri="{FF2B5EF4-FFF2-40B4-BE49-F238E27FC236}">
                  <a16:creationId xmlns:a16="http://schemas.microsoft.com/office/drawing/2014/main" id="{F6E6D435-07D1-3BE1-602F-8F8D485EA622}"/>
                </a:ext>
              </a:extLst>
            </p:cNvPr>
            <p:cNvSpPr/>
            <p:nvPr/>
          </p:nvSpPr>
          <p:spPr bwMode="auto">
            <a:xfrm>
              <a:off x="7172325" y="3867150"/>
              <a:ext cx="39687" cy="87313"/>
            </a:xfrm>
            <a:custGeom>
              <a:avLst/>
              <a:gdLst>
                <a:gd name="T0" fmla="*/ 8 w 12"/>
                <a:gd name="T1" fmla="*/ 17 h 26"/>
                <a:gd name="T2" fmla="*/ 0 w 12"/>
                <a:gd name="T3" fmla="*/ 25 h 26"/>
                <a:gd name="T4" fmla="*/ 0 w 12"/>
                <a:gd name="T5" fmla="*/ 0 h 26"/>
                <a:gd name="T6" fmla="*/ 8 w 12"/>
                <a:gd name="T7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6">
                  <a:moveTo>
                    <a:pt x="8" y="17"/>
                  </a:moveTo>
                  <a:cubicBezTo>
                    <a:pt x="12" y="26"/>
                    <a:pt x="5" y="25"/>
                    <a:pt x="0" y="25"/>
                  </a:cubicBezTo>
                  <a:cubicBezTo>
                    <a:pt x="0" y="17"/>
                    <a:pt x="0" y="9"/>
                    <a:pt x="0" y="0"/>
                  </a:cubicBezTo>
                  <a:cubicBezTo>
                    <a:pt x="7" y="5"/>
                    <a:pt x="1" y="14"/>
                    <a:pt x="8" y="17"/>
                  </a:cubicBezTo>
                  <a:close/>
                </a:path>
              </a:pathLst>
            </a:custGeom>
            <a:solidFill>
              <a:srgbClr val="835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4" name="Freeform 294">
              <a:extLst>
                <a:ext uri="{FF2B5EF4-FFF2-40B4-BE49-F238E27FC236}">
                  <a16:creationId xmlns:a16="http://schemas.microsoft.com/office/drawing/2014/main" id="{4BF35295-DA2F-81D4-90B4-7A20175F706B}"/>
                </a:ext>
              </a:extLst>
            </p:cNvPr>
            <p:cNvSpPr/>
            <p:nvPr/>
          </p:nvSpPr>
          <p:spPr bwMode="auto">
            <a:xfrm>
              <a:off x="8418513" y="3505200"/>
              <a:ext cx="74612" cy="80963"/>
            </a:xfrm>
            <a:custGeom>
              <a:avLst/>
              <a:gdLst>
                <a:gd name="T0" fmla="*/ 0 w 22"/>
                <a:gd name="T1" fmla="*/ 10 h 24"/>
                <a:gd name="T2" fmla="*/ 4 w 22"/>
                <a:gd name="T3" fmla="*/ 0 h 24"/>
                <a:gd name="T4" fmla="*/ 19 w 22"/>
                <a:gd name="T5" fmla="*/ 4 h 24"/>
                <a:gd name="T6" fmla="*/ 20 w 22"/>
                <a:gd name="T7" fmla="*/ 11 h 24"/>
                <a:gd name="T8" fmla="*/ 16 w 22"/>
                <a:gd name="T9" fmla="*/ 24 h 24"/>
                <a:gd name="T10" fmla="*/ 0 w 22"/>
                <a:gd name="T11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4">
                  <a:moveTo>
                    <a:pt x="0" y="10"/>
                  </a:moveTo>
                  <a:cubicBezTo>
                    <a:pt x="0" y="6"/>
                    <a:pt x="0" y="2"/>
                    <a:pt x="4" y="0"/>
                  </a:cubicBezTo>
                  <a:cubicBezTo>
                    <a:pt x="8" y="3"/>
                    <a:pt x="14" y="4"/>
                    <a:pt x="19" y="4"/>
                  </a:cubicBezTo>
                  <a:cubicBezTo>
                    <a:pt x="19" y="7"/>
                    <a:pt x="20" y="9"/>
                    <a:pt x="20" y="11"/>
                  </a:cubicBezTo>
                  <a:cubicBezTo>
                    <a:pt x="22" y="17"/>
                    <a:pt x="19" y="20"/>
                    <a:pt x="16" y="24"/>
                  </a:cubicBezTo>
                  <a:cubicBezTo>
                    <a:pt x="8" y="22"/>
                    <a:pt x="10" y="9"/>
                    <a:pt x="0" y="10"/>
                  </a:cubicBezTo>
                  <a:close/>
                </a:path>
              </a:pathLst>
            </a:custGeom>
            <a:solidFill>
              <a:srgbClr val="3B21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5" name="Freeform 295">
              <a:extLst>
                <a:ext uri="{FF2B5EF4-FFF2-40B4-BE49-F238E27FC236}">
                  <a16:creationId xmlns:a16="http://schemas.microsoft.com/office/drawing/2014/main" id="{F922D095-33B4-5EF7-4C89-7E388CD970FA}"/>
                </a:ext>
              </a:extLst>
            </p:cNvPr>
            <p:cNvSpPr/>
            <p:nvPr/>
          </p:nvSpPr>
          <p:spPr bwMode="auto">
            <a:xfrm>
              <a:off x="8466138" y="3690938"/>
              <a:ext cx="80962" cy="98425"/>
            </a:xfrm>
            <a:custGeom>
              <a:avLst/>
              <a:gdLst>
                <a:gd name="T0" fmla="*/ 19 w 24"/>
                <a:gd name="T1" fmla="*/ 28 h 29"/>
                <a:gd name="T2" fmla="*/ 1 w 24"/>
                <a:gd name="T3" fmla="*/ 0 h 29"/>
                <a:gd name="T4" fmla="*/ 22 w 24"/>
                <a:gd name="T5" fmla="*/ 24 h 29"/>
                <a:gd name="T6" fmla="*/ 19 w 24"/>
                <a:gd name="T7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8">
                  <a:moveTo>
                    <a:pt x="19" y="28"/>
                  </a:moveTo>
                  <a:cubicBezTo>
                    <a:pt x="18" y="16"/>
                    <a:pt x="0" y="14"/>
                    <a:pt x="1" y="0"/>
                  </a:cubicBezTo>
                  <a:cubicBezTo>
                    <a:pt x="12" y="5"/>
                    <a:pt x="21" y="12"/>
                    <a:pt x="22" y="24"/>
                  </a:cubicBezTo>
                  <a:cubicBezTo>
                    <a:pt x="24" y="28"/>
                    <a:pt x="22" y="29"/>
                    <a:pt x="19" y="28"/>
                  </a:cubicBezTo>
                  <a:close/>
                </a:path>
              </a:pathLst>
            </a:custGeom>
            <a:solidFill>
              <a:srgbClr val="4928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6" name="Freeform 296">
              <a:extLst>
                <a:ext uri="{FF2B5EF4-FFF2-40B4-BE49-F238E27FC236}">
                  <a16:creationId xmlns:a16="http://schemas.microsoft.com/office/drawing/2014/main" id="{00580AD0-1F46-264C-1188-E37E27F09360}"/>
                </a:ext>
              </a:extLst>
            </p:cNvPr>
            <p:cNvSpPr/>
            <p:nvPr/>
          </p:nvSpPr>
          <p:spPr bwMode="auto">
            <a:xfrm>
              <a:off x="8520113" y="3595688"/>
              <a:ext cx="53975" cy="80963"/>
            </a:xfrm>
            <a:custGeom>
              <a:avLst/>
              <a:gdLst>
                <a:gd name="T0" fmla="*/ 14 w 16"/>
                <a:gd name="T1" fmla="*/ 21 h 24"/>
                <a:gd name="T2" fmla="*/ 6 w 16"/>
                <a:gd name="T3" fmla="*/ 24 h 24"/>
                <a:gd name="T4" fmla="*/ 2 w 16"/>
                <a:gd name="T5" fmla="*/ 9 h 24"/>
                <a:gd name="T6" fmla="*/ 10 w 16"/>
                <a:gd name="T7" fmla="*/ 5 h 24"/>
                <a:gd name="T8" fmla="*/ 14 w 16"/>
                <a:gd name="T9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4">
                  <a:moveTo>
                    <a:pt x="14" y="21"/>
                  </a:moveTo>
                  <a:cubicBezTo>
                    <a:pt x="11" y="22"/>
                    <a:pt x="9" y="23"/>
                    <a:pt x="6" y="24"/>
                  </a:cubicBezTo>
                  <a:cubicBezTo>
                    <a:pt x="5" y="19"/>
                    <a:pt x="4" y="14"/>
                    <a:pt x="2" y="9"/>
                  </a:cubicBezTo>
                  <a:cubicBezTo>
                    <a:pt x="0" y="0"/>
                    <a:pt x="6" y="3"/>
                    <a:pt x="10" y="5"/>
                  </a:cubicBezTo>
                  <a:cubicBezTo>
                    <a:pt x="16" y="9"/>
                    <a:pt x="13" y="15"/>
                    <a:pt x="14" y="21"/>
                  </a:cubicBezTo>
                  <a:close/>
                </a:path>
              </a:pathLst>
            </a:custGeom>
            <a:solidFill>
              <a:srgbClr val="4129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7" name="Freeform 297">
              <a:extLst>
                <a:ext uri="{FF2B5EF4-FFF2-40B4-BE49-F238E27FC236}">
                  <a16:creationId xmlns:a16="http://schemas.microsoft.com/office/drawing/2014/main" id="{26127B81-5A73-7057-33F5-14897BBB07D2}"/>
                </a:ext>
              </a:extLst>
            </p:cNvPr>
            <p:cNvSpPr/>
            <p:nvPr/>
          </p:nvSpPr>
          <p:spPr bwMode="auto">
            <a:xfrm>
              <a:off x="8385175" y="3514725"/>
              <a:ext cx="71437" cy="98425"/>
            </a:xfrm>
            <a:custGeom>
              <a:avLst/>
              <a:gdLst>
                <a:gd name="T0" fmla="*/ 10 w 21"/>
                <a:gd name="T1" fmla="*/ 7 h 29"/>
                <a:gd name="T2" fmla="*/ 10 w 21"/>
                <a:gd name="T3" fmla="*/ 7 h 29"/>
                <a:gd name="T4" fmla="*/ 14 w 21"/>
                <a:gd name="T5" fmla="*/ 29 h 29"/>
                <a:gd name="T6" fmla="*/ 10 w 21"/>
                <a:gd name="T7" fmla="*/ 28 h 29"/>
                <a:gd name="T8" fmla="*/ 0 w 21"/>
                <a:gd name="T9" fmla="*/ 5 h 29"/>
                <a:gd name="T10" fmla="*/ 5 w 21"/>
                <a:gd name="T11" fmla="*/ 1 h 29"/>
                <a:gd name="T12" fmla="*/ 10 w 21"/>
                <a:gd name="T13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8">
                  <a:moveTo>
                    <a:pt x="10" y="7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10" y="15"/>
                    <a:pt x="21" y="20"/>
                    <a:pt x="14" y="29"/>
                  </a:cubicBezTo>
                  <a:cubicBezTo>
                    <a:pt x="13" y="28"/>
                    <a:pt x="11" y="28"/>
                    <a:pt x="10" y="28"/>
                  </a:cubicBezTo>
                  <a:cubicBezTo>
                    <a:pt x="3" y="22"/>
                    <a:pt x="1" y="14"/>
                    <a:pt x="0" y="5"/>
                  </a:cubicBezTo>
                  <a:cubicBezTo>
                    <a:pt x="0" y="2"/>
                    <a:pt x="2" y="0"/>
                    <a:pt x="5" y="1"/>
                  </a:cubicBezTo>
                  <a:cubicBezTo>
                    <a:pt x="7" y="3"/>
                    <a:pt x="9" y="5"/>
                    <a:pt x="10" y="7"/>
                  </a:cubicBezTo>
                  <a:close/>
                </a:path>
              </a:pathLst>
            </a:custGeom>
            <a:solidFill>
              <a:srgbClr val="522B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8" name="Freeform 298">
              <a:extLst>
                <a:ext uri="{FF2B5EF4-FFF2-40B4-BE49-F238E27FC236}">
                  <a16:creationId xmlns:a16="http://schemas.microsoft.com/office/drawing/2014/main" id="{5361E8D0-6663-D392-1858-DA6F5B4FA940}"/>
                </a:ext>
              </a:extLst>
            </p:cNvPr>
            <p:cNvSpPr/>
            <p:nvPr/>
          </p:nvSpPr>
          <p:spPr bwMode="auto">
            <a:xfrm>
              <a:off x="8531225" y="3771900"/>
              <a:ext cx="30162" cy="84138"/>
            </a:xfrm>
            <a:custGeom>
              <a:avLst/>
              <a:gdLst>
                <a:gd name="T0" fmla="*/ 0 w 9"/>
                <a:gd name="T1" fmla="*/ 4 h 25"/>
                <a:gd name="T2" fmla="*/ 3 w 9"/>
                <a:gd name="T3" fmla="*/ 0 h 25"/>
                <a:gd name="T4" fmla="*/ 7 w 9"/>
                <a:gd name="T5" fmla="*/ 17 h 25"/>
                <a:gd name="T6" fmla="*/ 3 w 9"/>
                <a:gd name="T7" fmla="*/ 19 h 25"/>
                <a:gd name="T8" fmla="*/ 0 w 9"/>
                <a:gd name="T9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5">
                  <a:moveTo>
                    <a:pt x="0" y="4"/>
                  </a:moveTo>
                  <a:cubicBezTo>
                    <a:pt x="1" y="3"/>
                    <a:pt x="2" y="2"/>
                    <a:pt x="3" y="0"/>
                  </a:cubicBezTo>
                  <a:cubicBezTo>
                    <a:pt x="9" y="5"/>
                    <a:pt x="6" y="11"/>
                    <a:pt x="7" y="17"/>
                  </a:cubicBezTo>
                  <a:cubicBezTo>
                    <a:pt x="6" y="19"/>
                    <a:pt x="6" y="25"/>
                    <a:pt x="3" y="19"/>
                  </a:cubicBezTo>
                  <a:cubicBezTo>
                    <a:pt x="1" y="14"/>
                    <a:pt x="1" y="9"/>
                    <a:pt x="0" y="4"/>
                  </a:cubicBezTo>
                  <a:close/>
                </a:path>
              </a:pathLst>
            </a:custGeom>
            <a:solidFill>
              <a:srgbClr val="6337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9" name="Freeform 299">
              <a:extLst>
                <a:ext uri="{FF2B5EF4-FFF2-40B4-BE49-F238E27FC236}">
                  <a16:creationId xmlns:a16="http://schemas.microsoft.com/office/drawing/2014/main" id="{48AF97DA-6197-C588-A511-02525792FEB3}"/>
                </a:ext>
              </a:extLst>
            </p:cNvPr>
            <p:cNvSpPr/>
            <p:nvPr/>
          </p:nvSpPr>
          <p:spPr bwMode="auto">
            <a:xfrm>
              <a:off x="8472488" y="3541713"/>
              <a:ext cx="26987" cy="44450"/>
            </a:xfrm>
            <a:custGeom>
              <a:avLst/>
              <a:gdLst>
                <a:gd name="T0" fmla="*/ 0 w 8"/>
                <a:gd name="T1" fmla="*/ 13 h 13"/>
                <a:gd name="T2" fmla="*/ 4 w 8"/>
                <a:gd name="T3" fmla="*/ 0 h 13"/>
                <a:gd name="T4" fmla="*/ 8 w 8"/>
                <a:gd name="T5" fmla="*/ 5 h 13"/>
                <a:gd name="T6" fmla="*/ 0 w 8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3">
                  <a:moveTo>
                    <a:pt x="0" y="13"/>
                  </a:moveTo>
                  <a:cubicBezTo>
                    <a:pt x="1" y="9"/>
                    <a:pt x="3" y="5"/>
                    <a:pt x="4" y="0"/>
                  </a:cubicBezTo>
                  <a:cubicBezTo>
                    <a:pt x="6" y="2"/>
                    <a:pt x="7" y="3"/>
                    <a:pt x="8" y="5"/>
                  </a:cubicBezTo>
                  <a:cubicBezTo>
                    <a:pt x="8" y="10"/>
                    <a:pt x="5" y="13"/>
                    <a:pt x="0" y="13"/>
                  </a:cubicBezTo>
                  <a:close/>
                </a:path>
              </a:pathLst>
            </a:custGeom>
            <a:solidFill>
              <a:srgbClr val="583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00" name="Freeform 300">
              <a:extLst>
                <a:ext uri="{FF2B5EF4-FFF2-40B4-BE49-F238E27FC236}">
                  <a16:creationId xmlns:a16="http://schemas.microsoft.com/office/drawing/2014/main" id="{B4CC0536-B7D0-4755-C46F-A8E57D9DCDEB}"/>
                </a:ext>
              </a:extLst>
            </p:cNvPr>
            <p:cNvSpPr/>
            <p:nvPr/>
          </p:nvSpPr>
          <p:spPr bwMode="auto">
            <a:xfrm>
              <a:off x="7212013" y="3233738"/>
              <a:ext cx="68262" cy="134938"/>
            </a:xfrm>
            <a:custGeom>
              <a:avLst/>
              <a:gdLst>
                <a:gd name="T0" fmla="*/ 8 w 20"/>
                <a:gd name="T1" fmla="*/ 40 h 40"/>
                <a:gd name="T2" fmla="*/ 5 w 20"/>
                <a:gd name="T3" fmla="*/ 40 h 40"/>
                <a:gd name="T4" fmla="*/ 3 w 20"/>
                <a:gd name="T5" fmla="*/ 28 h 40"/>
                <a:gd name="T6" fmla="*/ 4 w 20"/>
                <a:gd name="T7" fmla="*/ 16 h 40"/>
                <a:gd name="T8" fmla="*/ 16 w 20"/>
                <a:gd name="T9" fmla="*/ 0 h 40"/>
                <a:gd name="T10" fmla="*/ 20 w 20"/>
                <a:gd name="T11" fmla="*/ 4 h 40"/>
                <a:gd name="T12" fmla="*/ 8 w 20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40">
                  <a:moveTo>
                    <a:pt x="8" y="40"/>
                  </a:moveTo>
                  <a:cubicBezTo>
                    <a:pt x="7" y="40"/>
                    <a:pt x="6" y="40"/>
                    <a:pt x="5" y="40"/>
                  </a:cubicBezTo>
                  <a:cubicBezTo>
                    <a:pt x="4" y="36"/>
                    <a:pt x="4" y="32"/>
                    <a:pt x="3" y="28"/>
                  </a:cubicBezTo>
                  <a:cubicBezTo>
                    <a:pt x="3" y="24"/>
                    <a:pt x="0" y="20"/>
                    <a:pt x="4" y="16"/>
                  </a:cubicBezTo>
                  <a:cubicBezTo>
                    <a:pt x="8" y="11"/>
                    <a:pt x="12" y="5"/>
                    <a:pt x="16" y="0"/>
                  </a:cubicBezTo>
                  <a:cubicBezTo>
                    <a:pt x="17" y="1"/>
                    <a:pt x="19" y="2"/>
                    <a:pt x="20" y="4"/>
                  </a:cubicBezTo>
                  <a:cubicBezTo>
                    <a:pt x="16" y="16"/>
                    <a:pt x="15" y="29"/>
                    <a:pt x="8" y="40"/>
                  </a:cubicBezTo>
                  <a:close/>
                </a:path>
              </a:pathLst>
            </a:custGeom>
            <a:solidFill>
              <a:srgbClr val="3423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01" name="Freeform 301">
              <a:extLst>
                <a:ext uri="{FF2B5EF4-FFF2-40B4-BE49-F238E27FC236}">
                  <a16:creationId xmlns:a16="http://schemas.microsoft.com/office/drawing/2014/main" id="{02BF2A84-D898-6C20-AE7C-02269A1CEBC7}"/>
                </a:ext>
              </a:extLst>
            </p:cNvPr>
            <p:cNvSpPr/>
            <p:nvPr/>
          </p:nvSpPr>
          <p:spPr bwMode="auto">
            <a:xfrm>
              <a:off x="8343900" y="4467225"/>
              <a:ext cx="20637" cy="12700"/>
            </a:xfrm>
            <a:custGeom>
              <a:avLst/>
              <a:gdLst>
                <a:gd name="T0" fmla="*/ 6 w 6"/>
                <a:gd name="T1" fmla="*/ 4 h 4"/>
                <a:gd name="T2" fmla="*/ 2 w 6"/>
                <a:gd name="T3" fmla="*/ 3 h 4"/>
                <a:gd name="T4" fmla="*/ 2 w 6"/>
                <a:gd name="T5" fmla="*/ 4 h 4"/>
                <a:gd name="T6" fmla="*/ 1 w 6"/>
                <a:gd name="T7" fmla="*/ 1 h 4"/>
                <a:gd name="T8" fmla="*/ 2 w 6"/>
                <a:gd name="T9" fmla="*/ 0 h 4"/>
                <a:gd name="T10" fmla="*/ 2 w 6"/>
                <a:gd name="T11" fmla="*/ 0 h 4"/>
                <a:gd name="T12" fmla="*/ 6 w 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cubicBezTo>
                    <a:pt x="4" y="4"/>
                    <a:pt x="3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5" y="1"/>
                    <a:pt x="6" y="4"/>
                  </a:cubicBezTo>
                  <a:close/>
                </a:path>
              </a:pathLst>
            </a:custGeom>
            <a:solidFill>
              <a:srgbClr val="3531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02" name="Freeform 302">
              <a:extLst>
                <a:ext uri="{FF2B5EF4-FFF2-40B4-BE49-F238E27FC236}">
                  <a16:creationId xmlns:a16="http://schemas.microsoft.com/office/drawing/2014/main" id="{5FC5F5E6-D021-9D7C-B4A9-52928222C0A1}"/>
                </a:ext>
              </a:extLst>
            </p:cNvPr>
            <p:cNvSpPr/>
            <p:nvPr/>
          </p:nvSpPr>
          <p:spPr bwMode="auto">
            <a:xfrm>
              <a:off x="8337550" y="4462463"/>
              <a:ext cx="12700" cy="17463"/>
            </a:xfrm>
            <a:custGeom>
              <a:avLst/>
              <a:gdLst>
                <a:gd name="T0" fmla="*/ 4 w 4"/>
                <a:gd name="T1" fmla="*/ 1 h 5"/>
                <a:gd name="T2" fmla="*/ 4 w 4"/>
                <a:gd name="T3" fmla="*/ 5 h 5"/>
                <a:gd name="T4" fmla="*/ 2 w 4"/>
                <a:gd name="T5" fmla="*/ 5 h 5"/>
                <a:gd name="T6" fmla="*/ 0 w 4"/>
                <a:gd name="T7" fmla="*/ 5 h 5"/>
                <a:gd name="T8" fmla="*/ 0 w 4"/>
                <a:gd name="T9" fmla="*/ 0 h 5"/>
                <a:gd name="T10" fmla="*/ 4 w 4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4" y="2"/>
                    <a:pt x="4" y="3"/>
                    <a:pt x="4" y="5"/>
                  </a:cubicBezTo>
                  <a:cubicBezTo>
                    <a:pt x="4" y="5"/>
                    <a:pt x="2" y="5"/>
                    <a:pt x="2" y="5"/>
                  </a:cubicBezTo>
                  <a:cubicBezTo>
                    <a:pt x="2" y="5"/>
                    <a:pt x="0" y="5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1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9C98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03" name="Freeform 303">
              <a:extLst>
                <a:ext uri="{FF2B5EF4-FFF2-40B4-BE49-F238E27FC236}">
                  <a16:creationId xmlns:a16="http://schemas.microsoft.com/office/drawing/2014/main" id="{B09DD91B-EB97-BC60-63D6-D1338F47DC0C}"/>
                </a:ext>
              </a:extLst>
            </p:cNvPr>
            <p:cNvSpPr/>
            <p:nvPr/>
          </p:nvSpPr>
          <p:spPr bwMode="auto">
            <a:xfrm>
              <a:off x="8215313" y="3203575"/>
              <a:ext cx="158750" cy="168275"/>
            </a:xfrm>
            <a:custGeom>
              <a:avLst/>
              <a:gdLst>
                <a:gd name="T0" fmla="*/ 0 w 47"/>
                <a:gd name="T1" fmla="*/ 5 h 50"/>
                <a:gd name="T2" fmla="*/ 0 w 47"/>
                <a:gd name="T3" fmla="*/ 0 h 50"/>
                <a:gd name="T4" fmla="*/ 20 w 47"/>
                <a:gd name="T5" fmla="*/ 9 h 50"/>
                <a:gd name="T6" fmla="*/ 22 w 47"/>
                <a:gd name="T7" fmla="*/ 14 h 50"/>
                <a:gd name="T8" fmla="*/ 45 w 47"/>
                <a:gd name="T9" fmla="*/ 44 h 50"/>
                <a:gd name="T10" fmla="*/ 36 w 47"/>
                <a:gd name="T11" fmla="*/ 50 h 50"/>
                <a:gd name="T12" fmla="*/ 20 w 47"/>
                <a:gd name="T13" fmla="*/ 37 h 50"/>
                <a:gd name="T14" fmla="*/ 0 w 47"/>
                <a:gd name="T15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50">
                  <a:moveTo>
                    <a:pt x="0" y="5"/>
                  </a:moveTo>
                  <a:cubicBezTo>
                    <a:pt x="0" y="3"/>
                    <a:pt x="0" y="2"/>
                    <a:pt x="0" y="0"/>
                  </a:cubicBezTo>
                  <a:cubicBezTo>
                    <a:pt x="7" y="3"/>
                    <a:pt x="13" y="6"/>
                    <a:pt x="20" y="9"/>
                  </a:cubicBezTo>
                  <a:cubicBezTo>
                    <a:pt x="21" y="10"/>
                    <a:pt x="22" y="12"/>
                    <a:pt x="22" y="14"/>
                  </a:cubicBezTo>
                  <a:cubicBezTo>
                    <a:pt x="27" y="26"/>
                    <a:pt x="47" y="27"/>
                    <a:pt x="45" y="44"/>
                  </a:cubicBezTo>
                  <a:cubicBezTo>
                    <a:pt x="43" y="48"/>
                    <a:pt x="40" y="49"/>
                    <a:pt x="36" y="50"/>
                  </a:cubicBezTo>
                  <a:cubicBezTo>
                    <a:pt x="28" y="50"/>
                    <a:pt x="25" y="43"/>
                    <a:pt x="20" y="37"/>
                  </a:cubicBezTo>
                  <a:cubicBezTo>
                    <a:pt x="12" y="27"/>
                    <a:pt x="5" y="17"/>
                    <a:pt x="0" y="5"/>
                  </a:cubicBezTo>
                  <a:close/>
                </a:path>
              </a:pathLst>
            </a:custGeom>
            <a:solidFill>
              <a:srgbClr val="8E5D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04" name="Freeform 304">
              <a:extLst>
                <a:ext uri="{FF2B5EF4-FFF2-40B4-BE49-F238E27FC236}">
                  <a16:creationId xmlns:a16="http://schemas.microsoft.com/office/drawing/2014/main" id="{D947F6B7-DBE5-1B49-8966-5D6501827CD3}"/>
                </a:ext>
              </a:extLst>
            </p:cNvPr>
            <p:cNvSpPr/>
            <p:nvPr/>
          </p:nvSpPr>
          <p:spPr bwMode="auto">
            <a:xfrm>
              <a:off x="8334375" y="3273425"/>
              <a:ext cx="53975" cy="44450"/>
            </a:xfrm>
            <a:custGeom>
              <a:avLst/>
              <a:gdLst>
                <a:gd name="T0" fmla="*/ 16 w 16"/>
                <a:gd name="T1" fmla="*/ 12 h 13"/>
                <a:gd name="T2" fmla="*/ 12 w 16"/>
                <a:gd name="T3" fmla="*/ 12 h 13"/>
                <a:gd name="T4" fmla="*/ 0 w 16"/>
                <a:gd name="T5" fmla="*/ 2 h 13"/>
                <a:gd name="T6" fmla="*/ 1 w 16"/>
                <a:gd name="T7" fmla="*/ 0 h 13"/>
                <a:gd name="T8" fmla="*/ 16 w 16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3">
                  <a:moveTo>
                    <a:pt x="16" y="12"/>
                  </a:moveTo>
                  <a:cubicBezTo>
                    <a:pt x="15" y="12"/>
                    <a:pt x="14" y="12"/>
                    <a:pt x="12" y="12"/>
                  </a:cubicBezTo>
                  <a:cubicBezTo>
                    <a:pt x="5" y="13"/>
                    <a:pt x="3" y="7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9" y="0"/>
                    <a:pt x="13" y="5"/>
                    <a:pt x="16" y="12"/>
                  </a:cubicBezTo>
                  <a:close/>
                </a:path>
              </a:pathLst>
            </a:custGeom>
            <a:solidFill>
              <a:srgbClr val="6F4F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05" name="Freeform 305">
              <a:extLst>
                <a:ext uri="{FF2B5EF4-FFF2-40B4-BE49-F238E27FC236}">
                  <a16:creationId xmlns:a16="http://schemas.microsoft.com/office/drawing/2014/main" id="{1713F504-28BA-D02A-15CE-065678221B90}"/>
                </a:ext>
              </a:extLst>
            </p:cNvPr>
            <p:cNvSpPr/>
            <p:nvPr/>
          </p:nvSpPr>
          <p:spPr bwMode="auto">
            <a:xfrm>
              <a:off x="8283575" y="3233738"/>
              <a:ext cx="53975" cy="50800"/>
            </a:xfrm>
            <a:custGeom>
              <a:avLst/>
              <a:gdLst>
                <a:gd name="T0" fmla="*/ 0 w 16"/>
                <a:gd name="T1" fmla="*/ 4 h 15"/>
                <a:gd name="T2" fmla="*/ 0 w 16"/>
                <a:gd name="T3" fmla="*/ 0 h 15"/>
                <a:gd name="T4" fmla="*/ 16 w 16"/>
                <a:gd name="T5" fmla="*/ 12 h 15"/>
                <a:gd name="T6" fmla="*/ 16 w 16"/>
                <a:gd name="T7" fmla="*/ 12 h 15"/>
                <a:gd name="T8" fmla="*/ 0 w 16"/>
                <a:gd name="T9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0" y="4"/>
                  </a:moveTo>
                  <a:cubicBezTo>
                    <a:pt x="0" y="3"/>
                    <a:pt x="0" y="1"/>
                    <a:pt x="0" y="0"/>
                  </a:cubicBezTo>
                  <a:cubicBezTo>
                    <a:pt x="6" y="3"/>
                    <a:pt x="13" y="5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7" y="15"/>
                    <a:pt x="2" y="14"/>
                    <a:pt x="0" y="4"/>
                  </a:cubicBezTo>
                  <a:close/>
                </a:path>
              </a:pathLst>
            </a:custGeom>
            <a:solidFill>
              <a:srgbClr val="6D4E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06" name="Freeform 306">
              <a:extLst>
                <a:ext uri="{FF2B5EF4-FFF2-40B4-BE49-F238E27FC236}">
                  <a16:creationId xmlns:a16="http://schemas.microsoft.com/office/drawing/2014/main" id="{226547E2-CC9D-0C01-C680-D6189E382D60}"/>
                </a:ext>
              </a:extLst>
            </p:cNvPr>
            <p:cNvSpPr/>
            <p:nvPr/>
          </p:nvSpPr>
          <p:spPr bwMode="auto">
            <a:xfrm>
              <a:off x="8256588" y="3246438"/>
              <a:ext cx="138112" cy="149225"/>
            </a:xfrm>
            <a:custGeom>
              <a:avLst/>
              <a:gdLst>
                <a:gd name="T0" fmla="*/ 8 w 41"/>
                <a:gd name="T1" fmla="*/ 0 h 44"/>
                <a:gd name="T2" fmla="*/ 24 w 41"/>
                <a:gd name="T3" fmla="*/ 8 h 44"/>
                <a:gd name="T4" fmla="*/ 35 w 41"/>
                <a:gd name="T5" fmla="*/ 20 h 44"/>
                <a:gd name="T6" fmla="*/ 40 w 41"/>
                <a:gd name="T7" fmla="*/ 44 h 44"/>
                <a:gd name="T8" fmla="*/ 36 w 41"/>
                <a:gd name="T9" fmla="*/ 44 h 44"/>
                <a:gd name="T10" fmla="*/ 32 w 41"/>
                <a:gd name="T11" fmla="*/ 32 h 44"/>
                <a:gd name="T12" fmla="*/ 13 w 41"/>
                <a:gd name="T13" fmla="*/ 12 h 44"/>
                <a:gd name="T14" fmla="*/ 8 w 41"/>
                <a:gd name="T1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44">
                  <a:moveTo>
                    <a:pt x="8" y="0"/>
                  </a:moveTo>
                  <a:cubicBezTo>
                    <a:pt x="12" y="5"/>
                    <a:pt x="18" y="7"/>
                    <a:pt x="24" y="8"/>
                  </a:cubicBezTo>
                  <a:cubicBezTo>
                    <a:pt x="26" y="13"/>
                    <a:pt x="30" y="17"/>
                    <a:pt x="35" y="20"/>
                  </a:cubicBezTo>
                  <a:cubicBezTo>
                    <a:pt x="37" y="28"/>
                    <a:pt x="41" y="35"/>
                    <a:pt x="40" y="44"/>
                  </a:cubicBezTo>
                  <a:cubicBezTo>
                    <a:pt x="39" y="44"/>
                    <a:pt x="37" y="44"/>
                    <a:pt x="36" y="44"/>
                  </a:cubicBezTo>
                  <a:cubicBezTo>
                    <a:pt x="32" y="41"/>
                    <a:pt x="29" y="37"/>
                    <a:pt x="32" y="32"/>
                  </a:cubicBezTo>
                  <a:cubicBezTo>
                    <a:pt x="29" y="22"/>
                    <a:pt x="22" y="16"/>
                    <a:pt x="13" y="12"/>
                  </a:cubicBezTo>
                  <a:cubicBezTo>
                    <a:pt x="8" y="9"/>
                    <a:pt x="0" y="7"/>
                    <a:pt x="8" y="0"/>
                  </a:cubicBezTo>
                  <a:close/>
                </a:path>
              </a:pathLst>
            </a:custGeom>
            <a:solidFill>
              <a:srgbClr val="4528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07" name="Freeform 307">
              <a:extLst>
                <a:ext uri="{FF2B5EF4-FFF2-40B4-BE49-F238E27FC236}">
                  <a16:creationId xmlns:a16="http://schemas.microsoft.com/office/drawing/2014/main" id="{E904FC9B-7744-FB55-09C6-8ADE3E8FFD22}"/>
                </a:ext>
              </a:extLst>
            </p:cNvPr>
            <p:cNvSpPr/>
            <p:nvPr/>
          </p:nvSpPr>
          <p:spPr bwMode="auto">
            <a:xfrm>
              <a:off x="7199313" y="3287713"/>
              <a:ext cx="42862" cy="53975"/>
            </a:xfrm>
            <a:custGeom>
              <a:avLst/>
              <a:gdLst>
                <a:gd name="T0" fmla="*/ 8 w 13"/>
                <a:gd name="T1" fmla="*/ 0 h 16"/>
                <a:gd name="T2" fmla="*/ 7 w 13"/>
                <a:gd name="T3" fmla="*/ 12 h 16"/>
                <a:gd name="T4" fmla="*/ 0 w 13"/>
                <a:gd name="T5" fmla="*/ 16 h 16"/>
                <a:gd name="T6" fmla="*/ 4 w 13"/>
                <a:gd name="T7" fmla="*/ 0 h 16"/>
                <a:gd name="T8" fmla="*/ 8 w 13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6">
                  <a:moveTo>
                    <a:pt x="8" y="0"/>
                  </a:moveTo>
                  <a:cubicBezTo>
                    <a:pt x="7" y="4"/>
                    <a:pt x="13" y="8"/>
                    <a:pt x="7" y="12"/>
                  </a:cubicBezTo>
                  <a:cubicBezTo>
                    <a:pt x="5" y="14"/>
                    <a:pt x="2" y="15"/>
                    <a:pt x="0" y="16"/>
                  </a:cubicBezTo>
                  <a:cubicBezTo>
                    <a:pt x="1" y="11"/>
                    <a:pt x="3" y="5"/>
                    <a:pt x="4" y="0"/>
                  </a:cubicBezTo>
                  <a:cubicBezTo>
                    <a:pt x="5" y="0"/>
                    <a:pt x="7" y="0"/>
                    <a:pt x="8" y="0"/>
                  </a:cubicBezTo>
                  <a:close/>
                </a:path>
              </a:pathLst>
            </a:custGeom>
            <a:solidFill>
              <a:srgbClr val="522F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08" name="Freeform 308">
              <a:extLst>
                <a:ext uri="{FF2B5EF4-FFF2-40B4-BE49-F238E27FC236}">
                  <a16:creationId xmlns:a16="http://schemas.microsoft.com/office/drawing/2014/main" id="{CB28A5B5-073E-0FB7-FC9D-567774478E31}"/>
                </a:ext>
              </a:extLst>
            </p:cNvPr>
            <p:cNvSpPr/>
            <p:nvPr/>
          </p:nvSpPr>
          <p:spPr bwMode="auto">
            <a:xfrm>
              <a:off x="7970838" y="4076700"/>
              <a:ext cx="71437" cy="95250"/>
            </a:xfrm>
            <a:custGeom>
              <a:avLst/>
              <a:gdLst>
                <a:gd name="T0" fmla="*/ 16 w 21"/>
                <a:gd name="T1" fmla="*/ 3 h 28"/>
                <a:gd name="T2" fmla="*/ 20 w 21"/>
                <a:gd name="T3" fmla="*/ 18 h 28"/>
                <a:gd name="T4" fmla="*/ 0 w 21"/>
                <a:gd name="T5" fmla="*/ 6 h 28"/>
                <a:gd name="T6" fmla="*/ 8 w 21"/>
                <a:gd name="T7" fmla="*/ 0 h 28"/>
                <a:gd name="T8" fmla="*/ 16 w 21"/>
                <a:gd name="T9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8">
                  <a:moveTo>
                    <a:pt x="16" y="3"/>
                  </a:moveTo>
                  <a:cubicBezTo>
                    <a:pt x="21" y="7"/>
                    <a:pt x="20" y="13"/>
                    <a:pt x="20" y="18"/>
                  </a:cubicBezTo>
                  <a:cubicBezTo>
                    <a:pt x="5" y="28"/>
                    <a:pt x="5" y="13"/>
                    <a:pt x="0" y="6"/>
                  </a:cubicBezTo>
                  <a:cubicBezTo>
                    <a:pt x="2" y="3"/>
                    <a:pt x="4" y="0"/>
                    <a:pt x="8" y="0"/>
                  </a:cubicBezTo>
                  <a:cubicBezTo>
                    <a:pt x="12" y="0"/>
                    <a:pt x="14" y="1"/>
                    <a:pt x="16" y="3"/>
                  </a:cubicBezTo>
                  <a:close/>
                </a:path>
              </a:pathLst>
            </a:custGeom>
            <a:solidFill>
              <a:srgbClr val="3326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09" name="Freeform 309">
              <a:extLst>
                <a:ext uri="{FF2B5EF4-FFF2-40B4-BE49-F238E27FC236}">
                  <a16:creationId xmlns:a16="http://schemas.microsoft.com/office/drawing/2014/main" id="{907542ED-389A-32F5-E829-95EE9C226458}"/>
                </a:ext>
              </a:extLst>
            </p:cNvPr>
            <p:cNvSpPr/>
            <p:nvPr/>
          </p:nvSpPr>
          <p:spPr bwMode="auto">
            <a:xfrm>
              <a:off x="7913688" y="4130675"/>
              <a:ext cx="50800" cy="50800"/>
            </a:xfrm>
            <a:custGeom>
              <a:avLst/>
              <a:gdLst>
                <a:gd name="T0" fmla="*/ 13 w 15"/>
                <a:gd name="T1" fmla="*/ 15 h 15"/>
                <a:gd name="T2" fmla="*/ 0 w 15"/>
                <a:gd name="T3" fmla="*/ 3 h 15"/>
                <a:gd name="T4" fmla="*/ 13 w 15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5">
                  <a:moveTo>
                    <a:pt x="13" y="15"/>
                  </a:moveTo>
                  <a:cubicBezTo>
                    <a:pt x="8" y="12"/>
                    <a:pt x="1" y="10"/>
                    <a:pt x="0" y="3"/>
                  </a:cubicBezTo>
                  <a:cubicBezTo>
                    <a:pt x="12" y="0"/>
                    <a:pt x="15" y="3"/>
                    <a:pt x="13" y="15"/>
                  </a:cubicBezTo>
                  <a:close/>
                </a:path>
              </a:pathLst>
            </a:custGeom>
            <a:solidFill>
              <a:srgbClr val="3B3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10" name="Freeform 310">
              <a:extLst>
                <a:ext uri="{FF2B5EF4-FFF2-40B4-BE49-F238E27FC236}">
                  <a16:creationId xmlns:a16="http://schemas.microsoft.com/office/drawing/2014/main" id="{FA1EDA8E-5014-D9B8-44A7-CFF2AF4F73F8}"/>
                </a:ext>
              </a:extLst>
            </p:cNvPr>
            <p:cNvSpPr/>
            <p:nvPr/>
          </p:nvSpPr>
          <p:spPr bwMode="auto">
            <a:xfrm>
              <a:off x="7954963" y="4046538"/>
              <a:ext cx="50800" cy="50800"/>
            </a:xfrm>
            <a:custGeom>
              <a:avLst/>
              <a:gdLst>
                <a:gd name="T0" fmla="*/ 13 w 15"/>
                <a:gd name="T1" fmla="*/ 11 h 15"/>
                <a:gd name="T2" fmla="*/ 5 w 15"/>
                <a:gd name="T3" fmla="*/ 15 h 15"/>
                <a:gd name="T4" fmla="*/ 1 w 15"/>
                <a:gd name="T5" fmla="*/ 12 h 15"/>
                <a:gd name="T6" fmla="*/ 5 w 15"/>
                <a:gd name="T7" fmla="*/ 0 h 15"/>
                <a:gd name="T8" fmla="*/ 12 w 15"/>
                <a:gd name="T9" fmla="*/ 3 h 15"/>
                <a:gd name="T10" fmla="*/ 13 w 15"/>
                <a:gd name="T11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5">
                  <a:moveTo>
                    <a:pt x="13" y="11"/>
                  </a:moveTo>
                  <a:cubicBezTo>
                    <a:pt x="10" y="13"/>
                    <a:pt x="8" y="14"/>
                    <a:pt x="5" y="15"/>
                  </a:cubicBezTo>
                  <a:cubicBezTo>
                    <a:pt x="3" y="14"/>
                    <a:pt x="2" y="13"/>
                    <a:pt x="1" y="12"/>
                  </a:cubicBezTo>
                  <a:cubicBezTo>
                    <a:pt x="1" y="8"/>
                    <a:pt x="0" y="3"/>
                    <a:pt x="5" y="0"/>
                  </a:cubicBezTo>
                  <a:cubicBezTo>
                    <a:pt x="6" y="3"/>
                    <a:pt x="9" y="3"/>
                    <a:pt x="12" y="3"/>
                  </a:cubicBezTo>
                  <a:cubicBezTo>
                    <a:pt x="15" y="5"/>
                    <a:pt x="15" y="8"/>
                    <a:pt x="13" y="11"/>
                  </a:cubicBezTo>
                  <a:close/>
                </a:path>
              </a:pathLst>
            </a:custGeom>
            <a:solidFill>
              <a:srgbClr val="685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11" name="Freeform 311">
              <a:extLst>
                <a:ext uri="{FF2B5EF4-FFF2-40B4-BE49-F238E27FC236}">
                  <a16:creationId xmlns:a16="http://schemas.microsoft.com/office/drawing/2014/main" id="{8351FCFB-56A9-B463-F451-9DAC9E16C249}"/>
                </a:ext>
              </a:extLst>
            </p:cNvPr>
            <p:cNvSpPr/>
            <p:nvPr/>
          </p:nvSpPr>
          <p:spPr bwMode="auto">
            <a:xfrm>
              <a:off x="7754938" y="4249738"/>
              <a:ext cx="114300" cy="80963"/>
            </a:xfrm>
            <a:custGeom>
              <a:avLst/>
              <a:gdLst>
                <a:gd name="T0" fmla="*/ 0 w 34"/>
                <a:gd name="T1" fmla="*/ 0 h 24"/>
                <a:gd name="T2" fmla="*/ 4 w 34"/>
                <a:gd name="T3" fmla="*/ 0 h 24"/>
                <a:gd name="T4" fmla="*/ 19 w 34"/>
                <a:gd name="T5" fmla="*/ 4 h 24"/>
                <a:gd name="T6" fmla="*/ 28 w 34"/>
                <a:gd name="T7" fmla="*/ 16 h 24"/>
                <a:gd name="T8" fmla="*/ 28 w 34"/>
                <a:gd name="T9" fmla="*/ 15 h 24"/>
                <a:gd name="T10" fmla="*/ 16 w 34"/>
                <a:gd name="T11" fmla="*/ 24 h 24"/>
                <a:gd name="T12" fmla="*/ 4 w 34"/>
                <a:gd name="T13" fmla="*/ 8 h 24"/>
                <a:gd name="T14" fmla="*/ 0 w 34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4">
                  <a:moveTo>
                    <a:pt x="0" y="0"/>
                  </a:moveTo>
                  <a:cubicBezTo>
                    <a:pt x="1" y="0"/>
                    <a:pt x="2" y="0"/>
                    <a:pt x="4" y="0"/>
                  </a:cubicBezTo>
                  <a:cubicBezTo>
                    <a:pt x="9" y="3"/>
                    <a:pt x="14" y="5"/>
                    <a:pt x="19" y="4"/>
                  </a:cubicBezTo>
                  <a:cubicBezTo>
                    <a:pt x="23" y="7"/>
                    <a:pt x="34" y="5"/>
                    <a:pt x="28" y="16"/>
                  </a:cubicBezTo>
                  <a:cubicBezTo>
                    <a:pt x="28" y="16"/>
                    <a:pt x="28" y="15"/>
                    <a:pt x="28" y="15"/>
                  </a:cubicBezTo>
                  <a:cubicBezTo>
                    <a:pt x="21" y="15"/>
                    <a:pt x="20" y="21"/>
                    <a:pt x="16" y="24"/>
                  </a:cubicBezTo>
                  <a:cubicBezTo>
                    <a:pt x="10" y="20"/>
                    <a:pt x="12" y="10"/>
                    <a:pt x="4" y="8"/>
                  </a:cubicBezTo>
                  <a:cubicBezTo>
                    <a:pt x="3" y="5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7A6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12" name="Freeform 312">
              <a:extLst>
                <a:ext uri="{FF2B5EF4-FFF2-40B4-BE49-F238E27FC236}">
                  <a16:creationId xmlns:a16="http://schemas.microsoft.com/office/drawing/2014/main" id="{AF806116-E9CE-A859-327C-55A543BFA54F}"/>
                </a:ext>
              </a:extLst>
            </p:cNvPr>
            <p:cNvSpPr/>
            <p:nvPr/>
          </p:nvSpPr>
          <p:spPr bwMode="auto">
            <a:xfrm>
              <a:off x="7696200" y="4321175"/>
              <a:ext cx="38100" cy="50800"/>
            </a:xfrm>
            <a:custGeom>
              <a:avLst/>
              <a:gdLst>
                <a:gd name="T0" fmla="*/ 0 w 11"/>
                <a:gd name="T1" fmla="*/ 15 h 15"/>
                <a:gd name="T2" fmla="*/ 0 w 11"/>
                <a:gd name="T3" fmla="*/ 6 h 15"/>
                <a:gd name="T4" fmla="*/ 1 w 11"/>
                <a:gd name="T5" fmla="*/ 0 h 15"/>
                <a:gd name="T6" fmla="*/ 5 w 11"/>
                <a:gd name="T7" fmla="*/ 14 h 15"/>
                <a:gd name="T8" fmla="*/ 0 w 11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5">
                  <a:moveTo>
                    <a:pt x="0" y="15"/>
                  </a:moveTo>
                  <a:cubicBezTo>
                    <a:pt x="0" y="12"/>
                    <a:pt x="0" y="9"/>
                    <a:pt x="0" y="6"/>
                  </a:cubicBezTo>
                  <a:cubicBezTo>
                    <a:pt x="1" y="4"/>
                    <a:pt x="1" y="2"/>
                    <a:pt x="1" y="0"/>
                  </a:cubicBezTo>
                  <a:cubicBezTo>
                    <a:pt x="11" y="3"/>
                    <a:pt x="8" y="8"/>
                    <a:pt x="5" y="14"/>
                  </a:cubicBezTo>
                  <a:cubicBezTo>
                    <a:pt x="3" y="14"/>
                    <a:pt x="2" y="15"/>
                    <a:pt x="0" y="15"/>
                  </a:cubicBezTo>
                  <a:close/>
                </a:path>
              </a:pathLst>
            </a:custGeom>
            <a:solidFill>
              <a:srgbClr val="917E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13" name="Freeform 313">
              <a:extLst>
                <a:ext uri="{FF2B5EF4-FFF2-40B4-BE49-F238E27FC236}">
                  <a16:creationId xmlns:a16="http://schemas.microsoft.com/office/drawing/2014/main" id="{910DBBD3-81BB-E2EE-7D62-1398AAB2B8BB}"/>
                </a:ext>
              </a:extLst>
            </p:cNvPr>
            <p:cNvSpPr/>
            <p:nvPr/>
          </p:nvSpPr>
          <p:spPr bwMode="auto">
            <a:xfrm>
              <a:off x="7835900" y="4195763"/>
              <a:ext cx="53975" cy="80963"/>
            </a:xfrm>
            <a:custGeom>
              <a:avLst/>
              <a:gdLst>
                <a:gd name="T0" fmla="*/ 3 w 16"/>
                <a:gd name="T1" fmla="*/ 4 h 24"/>
                <a:gd name="T2" fmla="*/ 16 w 16"/>
                <a:gd name="T3" fmla="*/ 0 h 24"/>
                <a:gd name="T4" fmla="*/ 16 w 16"/>
                <a:gd name="T5" fmla="*/ 24 h 24"/>
                <a:gd name="T6" fmla="*/ 8 w 16"/>
                <a:gd name="T7" fmla="*/ 23 h 24"/>
                <a:gd name="T8" fmla="*/ 4 w 16"/>
                <a:gd name="T9" fmla="*/ 20 h 24"/>
                <a:gd name="T10" fmla="*/ 3 w 16"/>
                <a:gd name="T11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24">
                  <a:moveTo>
                    <a:pt x="3" y="4"/>
                  </a:moveTo>
                  <a:cubicBezTo>
                    <a:pt x="8" y="3"/>
                    <a:pt x="12" y="1"/>
                    <a:pt x="16" y="0"/>
                  </a:cubicBezTo>
                  <a:cubicBezTo>
                    <a:pt x="16" y="8"/>
                    <a:pt x="16" y="16"/>
                    <a:pt x="16" y="24"/>
                  </a:cubicBezTo>
                  <a:cubicBezTo>
                    <a:pt x="13" y="24"/>
                    <a:pt x="11" y="24"/>
                    <a:pt x="8" y="23"/>
                  </a:cubicBezTo>
                  <a:cubicBezTo>
                    <a:pt x="6" y="23"/>
                    <a:pt x="5" y="21"/>
                    <a:pt x="4" y="20"/>
                  </a:cubicBezTo>
                  <a:cubicBezTo>
                    <a:pt x="4" y="14"/>
                    <a:pt x="0" y="9"/>
                    <a:pt x="3" y="4"/>
                  </a:cubicBezTo>
                  <a:close/>
                </a:path>
              </a:pathLst>
            </a:custGeom>
            <a:solidFill>
              <a:srgbClr val="685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14" name="Freeform 314">
              <a:extLst>
                <a:ext uri="{FF2B5EF4-FFF2-40B4-BE49-F238E27FC236}">
                  <a16:creationId xmlns:a16="http://schemas.microsoft.com/office/drawing/2014/main" id="{10E0F4F6-A4EB-DA6F-B8D4-36331EF914C3}"/>
                </a:ext>
              </a:extLst>
            </p:cNvPr>
            <p:cNvSpPr/>
            <p:nvPr/>
          </p:nvSpPr>
          <p:spPr bwMode="auto">
            <a:xfrm>
              <a:off x="7994650" y="4010025"/>
              <a:ext cx="34925" cy="77788"/>
            </a:xfrm>
            <a:custGeom>
              <a:avLst/>
              <a:gdLst>
                <a:gd name="T0" fmla="*/ 1 w 10"/>
                <a:gd name="T1" fmla="*/ 22 h 23"/>
                <a:gd name="T2" fmla="*/ 0 w 10"/>
                <a:gd name="T3" fmla="*/ 14 h 23"/>
                <a:gd name="T4" fmla="*/ 2 w 10"/>
                <a:gd name="T5" fmla="*/ 0 h 23"/>
                <a:gd name="T6" fmla="*/ 10 w 10"/>
                <a:gd name="T7" fmla="*/ 15 h 23"/>
                <a:gd name="T8" fmla="*/ 9 w 10"/>
                <a:gd name="T9" fmla="*/ 23 h 23"/>
                <a:gd name="T10" fmla="*/ 1 w 10"/>
                <a:gd name="T11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3">
                  <a:moveTo>
                    <a:pt x="1" y="22"/>
                  </a:moveTo>
                  <a:cubicBezTo>
                    <a:pt x="1" y="20"/>
                    <a:pt x="0" y="17"/>
                    <a:pt x="0" y="14"/>
                  </a:cubicBezTo>
                  <a:cubicBezTo>
                    <a:pt x="1" y="9"/>
                    <a:pt x="1" y="5"/>
                    <a:pt x="2" y="0"/>
                  </a:cubicBezTo>
                  <a:cubicBezTo>
                    <a:pt x="4" y="5"/>
                    <a:pt x="7" y="10"/>
                    <a:pt x="10" y="15"/>
                  </a:cubicBezTo>
                  <a:cubicBezTo>
                    <a:pt x="10" y="17"/>
                    <a:pt x="9" y="20"/>
                    <a:pt x="9" y="23"/>
                  </a:cubicBezTo>
                  <a:cubicBezTo>
                    <a:pt x="7" y="23"/>
                    <a:pt x="4" y="22"/>
                    <a:pt x="1" y="22"/>
                  </a:cubicBezTo>
                  <a:close/>
                </a:path>
              </a:pathLst>
            </a:custGeom>
            <a:solidFill>
              <a:srgbClr val="8C78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15" name="Freeform 315">
              <a:extLst>
                <a:ext uri="{FF2B5EF4-FFF2-40B4-BE49-F238E27FC236}">
                  <a16:creationId xmlns:a16="http://schemas.microsoft.com/office/drawing/2014/main" id="{9D0DB247-2B78-FD23-D232-5F867666EDCB}"/>
                </a:ext>
              </a:extLst>
            </p:cNvPr>
            <p:cNvSpPr/>
            <p:nvPr/>
          </p:nvSpPr>
          <p:spPr bwMode="auto">
            <a:xfrm>
              <a:off x="7818438" y="4264025"/>
              <a:ext cx="44450" cy="39688"/>
            </a:xfrm>
            <a:custGeom>
              <a:avLst/>
              <a:gdLst>
                <a:gd name="T0" fmla="*/ 9 w 13"/>
                <a:gd name="T1" fmla="*/ 0 h 12"/>
                <a:gd name="T2" fmla="*/ 13 w 13"/>
                <a:gd name="T3" fmla="*/ 3 h 12"/>
                <a:gd name="T4" fmla="*/ 9 w 13"/>
                <a:gd name="T5" fmla="*/ 12 h 12"/>
                <a:gd name="T6" fmla="*/ 0 w 13"/>
                <a:gd name="T7" fmla="*/ 0 h 12"/>
                <a:gd name="T8" fmla="*/ 9 w 13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9" y="0"/>
                  </a:moveTo>
                  <a:cubicBezTo>
                    <a:pt x="10" y="1"/>
                    <a:pt x="12" y="2"/>
                    <a:pt x="13" y="3"/>
                  </a:cubicBezTo>
                  <a:cubicBezTo>
                    <a:pt x="13" y="7"/>
                    <a:pt x="12" y="10"/>
                    <a:pt x="9" y="12"/>
                  </a:cubicBezTo>
                  <a:cubicBezTo>
                    <a:pt x="10" y="5"/>
                    <a:pt x="3" y="4"/>
                    <a:pt x="0" y="0"/>
                  </a:cubicBezTo>
                  <a:cubicBezTo>
                    <a:pt x="3" y="0"/>
                    <a:pt x="6" y="0"/>
                    <a:pt x="9" y="0"/>
                  </a:cubicBezTo>
                  <a:close/>
                </a:path>
              </a:pathLst>
            </a:custGeom>
            <a:solidFill>
              <a:srgbClr val="4A38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16" name="Freeform 316">
              <a:extLst>
                <a:ext uri="{FF2B5EF4-FFF2-40B4-BE49-F238E27FC236}">
                  <a16:creationId xmlns:a16="http://schemas.microsoft.com/office/drawing/2014/main" id="{B1B85DB2-2834-4000-B3F4-EFC61828DB09}"/>
                </a:ext>
              </a:extLst>
            </p:cNvPr>
            <p:cNvSpPr/>
            <p:nvPr/>
          </p:nvSpPr>
          <p:spPr bwMode="auto">
            <a:xfrm>
              <a:off x="7265988" y="3314700"/>
              <a:ext cx="98425" cy="115888"/>
            </a:xfrm>
            <a:custGeom>
              <a:avLst/>
              <a:gdLst>
                <a:gd name="T0" fmla="*/ 4 w 29"/>
                <a:gd name="T1" fmla="*/ 34 h 34"/>
                <a:gd name="T2" fmla="*/ 8 w 29"/>
                <a:gd name="T3" fmla="*/ 0 h 34"/>
                <a:gd name="T4" fmla="*/ 29 w 29"/>
                <a:gd name="T5" fmla="*/ 18 h 34"/>
                <a:gd name="T6" fmla="*/ 4 w 29"/>
                <a:gd name="T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34">
                  <a:moveTo>
                    <a:pt x="4" y="34"/>
                  </a:moveTo>
                  <a:cubicBezTo>
                    <a:pt x="0" y="22"/>
                    <a:pt x="3" y="11"/>
                    <a:pt x="8" y="0"/>
                  </a:cubicBezTo>
                  <a:cubicBezTo>
                    <a:pt x="15" y="6"/>
                    <a:pt x="22" y="12"/>
                    <a:pt x="29" y="18"/>
                  </a:cubicBezTo>
                  <a:cubicBezTo>
                    <a:pt x="22" y="25"/>
                    <a:pt x="5" y="19"/>
                    <a:pt x="4" y="34"/>
                  </a:cubicBezTo>
                  <a:close/>
                </a:path>
              </a:pathLst>
            </a:custGeom>
            <a:solidFill>
              <a:srgbClr val="F9D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17" name="Freeform 317">
              <a:extLst>
                <a:ext uri="{FF2B5EF4-FFF2-40B4-BE49-F238E27FC236}">
                  <a16:creationId xmlns:a16="http://schemas.microsoft.com/office/drawing/2014/main" id="{9BAA895F-3138-5314-1654-8E29AA065670}"/>
                </a:ext>
              </a:extLst>
            </p:cNvPr>
            <p:cNvSpPr/>
            <p:nvPr/>
          </p:nvSpPr>
          <p:spPr bwMode="auto">
            <a:xfrm>
              <a:off x="7483475" y="3490913"/>
              <a:ext cx="23812" cy="95250"/>
            </a:xfrm>
            <a:custGeom>
              <a:avLst/>
              <a:gdLst>
                <a:gd name="T0" fmla="*/ 1 w 7"/>
                <a:gd name="T1" fmla="*/ 0 h 28"/>
                <a:gd name="T2" fmla="*/ 3 w 7"/>
                <a:gd name="T3" fmla="*/ 1 h 28"/>
                <a:gd name="T4" fmla="*/ 7 w 7"/>
                <a:gd name="T5" fmla="*/ 12 h 28"/>
                <a:gd name="T6" fmla="*/ 3 w 7"/>
                <a:gd name="T7" fmla="*/ 28 h 28"/>
                <a:gd name="T8" fmla="*/ 2 w 7"/>
                <a:gd name="T9" fmla="*/ 28 h 28"/>
                <a:gd name="T10" fmla="*/ 0 w 7"/>
                <a:gd name="T11" fmla="*/ 28 h 28"/>
                <a:gd name="T12" fmla="*/ 1 w 7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28">
                  <a:moveTo>
                    <a:pt x="1" y="0"/>
                  </a:moveTo>
                  <a:cubicBezTo>
                    <a:pt x="2" y="1"/>
                    <a:pt x="3" y="1"/>
                    <a:pt x="3" y="1"/>
                  </a:cubicBezTo>
                  <a:cubicBezTo>
                    <a:pt x="5" y="4"/>
                    <a:pt x="6" y="8"/>
                    <a:pt x="7" y="12"/>
                  </a:cubicBezTo>
                  <a:cubicBezTo>
                    <a:pt x="6" y="17"/>
                    <a:pt x="5" y="22"/>
                    <a:pt x="3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9"/>
                    <a:pt x="1" y="9"/>
                    <a:pt x="1" y="0"/>
                  </a:cubicBezTo>
                  <a:close/>
                </a:path>
              </a:pathLst>
            </a:custGeom>
            <a:solidFill>
              <a:srgbClr val="312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18" name="Freeform 318">
              <a:extLst>
                <a:ext uri="{FF2B5EF4-FFF2-40B4-BE49-F238E27FC236}">
                  <a16:creationId xmlns:a16="http://schemas.microsoft.com/office/drawing/2014/main" id="{714F485F-A932-359C-8E1D-9AFB8F038D5F}"/>
                </a:ext>
              </a:extLst>
            </p:cNvPr>
            <p:cNvSpPr/>
            <p:nvPr/>
          </p:nvSpPr>
          <p:spPr bwMode="auto">
            <a:xfrm>
              <a:off x="8405813" y="3732213"/>
              <a:ext cx="63500" cy="84138"/>
            </a:xfrm>
            <a:custGeom>
              <a:avLst/>
              <a:gdLst>
                <a:gd name="T0" fmla="*/ 19 w 19"/>
                <a:gd name="T1" fmla="*/ 21 h 25"/>
                <a:gd name="T2" fmla="*/ 16 w 19"/>
                <a:gd name="T3" fmla="*/ 25 h 25"/>
                <a:gd name="T4" fmla="*/ 0 w 19"/>
                <a:gd name="T5" fmla="*/ 5 h 25"/>
                <a:gd name="T6" fmla="*/ 4 w 19"/>
                <a:gd name="T7" fmla="*/ 0 h 25"/>
                <a:gd name="T8" fmla="*/ 19 w 19"/>
                <a:gd name="T9" fmla="*/ 2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9" y="21"/>
                  </a:moveTo>
                  <a:cubicBezTo>
                    <a:pt x="18" y="22"/>
                    <a:pt x="17" y="24"/>
                    <a:pt x="16" y="25"/>
                  </a:cubicBezTo>
                  <a:cubicBezTo>
                    <a:pt x="11" y="18"/>
                    <a:pt x="5" y="11"/>
                    <a:pt x="0" y="5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11" y="6"/>
                    <a:pt x="15" y="13"/>
                    <a:pt x="19" y="21"/>
                  </a:cubicBezTo>
                  <a:close/>
                </a:path>
              </a:pathLst>
            </a:custGeom>
            <a:solidFill>
              <a:srgbClr val="5E34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19" name="Freeform 319">
              <a:extLst>
                <a:ext uri="{FF2B5EF4-FFF2-40B4-BE49-F238E27FC236}">
                  <a16:creationId xmlns:a16="http://schemas.microsoft.com/office/drawing/2014/main" id="{5629D320-D9AA-8E8B-F059-A0C713BD59B7}"/>
                </a:ext>
              </a:extLst>
            </p:cNvPr>
            <p:cNvSpPr/>
            <p:nvPr/>
          </p:nvSpPr>
          <p:spPr bwMode="auto">
            <a:xfrm>
              <a:off x="8350250" y="3667125"/>
              <a:ext cx="68262" cy="80963"/>
            </a:xfrm>
            <a:custGeom>
              <a:avLst/>
              <a:gdLst>
                <a:gd name="T0" fmla="*/ 20 w 20"/>
                <a:gd name="T1" fmla="*/ 19 h 24"/>
                <a:gd name="T2" fmla="*/ 16 w 20"/>
                <a:gd name="T3" fmla="*/ 24 h 24"/>
                <a:gd name="T4" fmla="*/ 0 w 20"/>
                <a:gd name="T5" fmla="*/ 0 h 24"/>
                <a:gd name="T6" fmla="*/ 12 w 20"/>
                <a:gd name="T7" fmla="*/ 8 h 24"/>
                <a:gd name="T8" fmla="*/ 20 w 20"/>
                <a:gd name="T9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4">
                  <a:moveTo>
                    <a:pt x="20" y="19"/>
                  </a:moveTo>
                  <a:cubicBezTo>
                    <a:pt x="19" y="21"/>
                    <a:pt x="18" y="22"/>
                    <a:pt x="16" y="24"/>
                  </a:cubicBezTo>
                  <a:cubicBezTo>
                    <a:pt x="11" y="16"/>
                    <a:pt x="1" y="11"/>
                    <a:pt x="0" y="0"/>
                  </a:cubicBezTo>
                  <a:cubicBezTo>
                    <a:pt x="4" y="3"/>
                    <a:pt x="8" y="5"/>
                    <a:pt x="12" y="8"/>
                  </a:cubicBezTo>
                  <a:cubicBezTo>
                    <a:pt x="15" y="12"/>
                    <a:pt x="17" y="15"/>
                    <a:pt x="20" y="19"/>
                  </a:cubicBezTo>
                  <a:close/>
                </a:path>
              </a:pathLst>
            </a:custGeom>
            <a:solidFill>
              <a:srgbClr val="4724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20" name="Freeform 320">
              <a:extLst>
                <a:ext uri="{FF2B5EF4-FFF2-40B4-BE49-F238E27FC236}">
                  <a16:creationId xmlns:a16="http://schemas.microsoft.com/office/drawing/2014/main" id="{0ABBB086-D5B9-4AC4-F680-A701886A0D2E}"/>
                </a:ext>
              </a:extLst>
            </p:cNvPr>
            <p:cNvSpPr/>
            <p:nvPr/>
          </p:nvSpPr>
          <p:spPr bwMode="auto">
            <a:xfrm>
              <a:off x="8328025" y="3505200"/>
              <a:ext cx="93662" cy="161925"/>
            </a:xfrm>
            <a:custGeom>
              <a:avLst/>
              <a:gdLst>
                <a:gd name="T0" fmla="*/ 18 w 28"/>
                <a:gd name="T1" fmla="*/ 8 h 48"/>
                <a:gd name="T2" fmla="*/ 27 w 28"/>
                <a:gd name="T3" fmla="*/ 31 h 48"/>
                <a:gd name="T4" fmla="*/ 23 w 28"/>
                <a:gd name="T5" fmla="*/ 48 h 48"/>
                <a:gd name="T6" fmla="*/ 15 w 28"/>
                <a:gd name="T7" fmla="*/ 43 h 48"/>
                <a:gd name="T8" fmla="*/ 19 w 28"/>
                <a:gd name="T9" fmla="*/ 35 h 48"/>
                <a:gd name="T10" fmla="*/ 11 w 28"/>
                <a:gd name="T11" fmla="*/ 16 h 48"/>
                <a:gd name="T12" fmla="*/ 8 w 28"/>
                <a:gd name="T13" fmla="*/ 0 h 48"/>
                <a:gd name="T14" fmla="*/ 9 w 28"/>
                <a:gd name="T15" fmla="*/ 0 h 48"/>
                <a:gd name="T16" fmla="*/ 18 w 28"/>
                <a:gd name="T17" fmla="*/ 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48">
                  <a:moveTo>
                    <a:pt x="18" y="8"/>
                  </a:moveTo>
                  <a:cubicBezTo>
                    <a:pt x="22" y="15"/>
                    <a:pt x="28" y="22"/>
                    <a:pt x="27" y="31"/>
                  </a:cubicBezTo>
                  <a:cubicBezTo>
                    <a:pt x="26" y="36"/>
                    <a:pt x="24" y="42"/>
                    <a:pt x="23" y="48"/>
                  </a:cubicBezTo>
                  <a:cubicBezTo>
                    <a:pt x="20" y="46"/>
                    <a:pt x="17" y="45"/>
                    <a:pt x="15" y="43"/>
                  </a:cubicBezTo>
                  <a:cubicBezTo>
                    <a:pt x="16" y="41"/>
                    <a:pt x="18" y="38"/>
                    <a:pt x="19" y="35"/>
                  </a:cubicBezTo>
                  <a:cubicBezTo>
                    <a:pt x="21" y="27"/>
                    <a:pt x="14" y="22"/>
                    <a:pt x="11" y="16"/>
                  </a:cubicBezTo>
                  <a:cubicBezTo>
                    <a:pt x="10" y="11"/>
                    <a:pt x="0" y="7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5" y="0"/>
                    <a:pt x="17" y="4"/>
                    <a:pt x="18" y="8"/>
                  </a:cubicBezTo>
                  <a:close/>
                </a:path>
              </a:pathLst>
            </a:custGeom>
            <a:solidFill>
              <a:srgbClr val="9A69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21" name="Freeform 321">
              <a:extLst>
                <a:ext uri="{FF2B5EF4-FFF2-40B4-BE49-F238E27FC236}">
                  <a16:creationId xmlns:a16="http://schemas.microsoft.com/office/drawing/2014/main" id="{7BA2898F-71B8-DC17-3F68-7D14AE0A6951}"/>
                </a:ext>
              </a:extLst>
            </p:cNvPr>
            <p:cNvSpPr/>
            <p:nvPr/>
          </p:nvSpPr>
          <p:spPr bwMode="auto">
            <a:xfrm>
              <a:off x="8296275" y="3446463"/>
              <a:ext cx="77787" cy="125413"/>
            </a:xfrm>
            <a:custGeom>
              <a:avLst/>
              <a:gdLst>
                <a:gd name="T0" fmla="*/ 17 w 23"/>
                <a:gd name="T1" fmla="*/ 17 h 37"/>
                <a:gd name="T2" fmla="*/ 23 w 23"/>
                <a:gd name="T3" fmla="*/ 33 h 37"/>
                <a:gd name="T4" fmla="*/ 20 w 23"/>
                <a:gd name="T5" fmla="*/ 37 h 37"/>
                <a:gd name="T6" fmla="*/ 0 w 23"/>
                <a:gd name="T7" fmla="*/ 0 h 37"/>
                <a:gd name="T8" fmla="*/ 17 w 23"/>
                <a:gd name="T9" fmla="*/ 1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7">
                  <a:moveTo>
                    <a:pt x="17" y="17"/>
                  </a:moveTo>
                  <a:cubicBezTo>
                    <a:pt x="15" y="23"/>
                    <a:pt x="22" y="27"/>
                    <a:pt x="23" y="33"/>
                  </a:cubicBezTo>
                  <a:cubicBezTo>
                    <a:pt x="23" y="35"/>
                    <a:pt x="22" y="36"/>
                    <a:pt x="20" y="37"/>
                  </a:cubicBezTo>
                  <a:cubicBezTo>
                    <a:pt x="11" y="26"/>
                    <a:pt x="5" y="13"/>
                    <a:pt x="0" y="0"/>
                  </a:cubicBezTo>
                  <a:cubicBezTo>
                    <a:pt x="11" y="0"/>
                    <a:pt x="9" y="13"/>
                    <a:pt x="17" y="17"/>
                  </a:cubicBezTo>
                  <a:close/>
                </a:path>
              </a:pathLst>
            </a:custGeom>
            <a:solidFill>
              <a:srgbClr val="542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22" name="Freeform 322">
              <a:extLst>
                <a:ext uri="{FF2B5EF4-FFF2-40B4-BE49-F238E27FC236}">
                  <a16:creationId xmlns:a16="http://schemas.microsoft.com/office/drawing/2014/main" id="{F7DBE86C-DADE-52E1-4611-336DB9BD94CD}"/>
                </a:ext>
              </a:extLst>
            </p:cNvPr>
            <p:cNvSpPr/>
            <p:nvPr/>
          </p:nvSpPr>
          <p:spPr bwMode="auto">
            <a:xfrm>
              <a:off x="8364538" y="3559175"/>
              <a:ext cx="53975" cy="63500"/>
            </a:xfrm>
            <a:custGeom>
              <a:avLst/>
              <a:gdLst>
                <a:gd name="T0" fmla="*/ 0 w 16"/>
                <a:gd name="T1" fmla="*/ 4 h 19"/>
                <a:gd name="T2" fmla="*/ 3 w 16"/>
                <a:gd name="T3" fmla="*/ 0 h 19"/>
                <a:gd name="T4" fmla="*/ 8 w 16"/>
                <a:gd name="T5" fmla="*/ 19 h 19"/>
                <a:gd name="T6" fmla="*/ 0 w 16"/>
                <a:gd name="T7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9">
                  <a:moveTo>
                    <a:pt x="0" y="4"/>
                  </a:moveTo>
                  <a:cubicBezTo>
                    <a:pt x="1" y="3"/>
                    <a:pt x="2" y="1"/>
                    <a:pt x="3" y="0"/>
                  </a:cubicBezTo>
                  <a:cubicBezTo>
                    <a:pt x="5" y="7"/>
                    <a:pt x="16" y="11"/>
                    <a:pt x="8" y="19"/>
                  </a:cubicBezTo>
                  <a:cubicBezTo>
                    <a:pt x="5" y="14"/>
                    <a:pt x="3" y="9"/>
                    <a:pt x="0" y="4"/>
                  </a:cubicBezTo>
                  <a:close/>
                </a:path>
              </a:pathLst>
            </a:custGeom>
            <a:solidFill>
              <a:srgbClr val="472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23" name="Freeform 323">
              <a:extLst>
                <a:ext uri="{FF2B5EF4-FFF2-40B4-BE49-F238E27FC236}">
                  <a16:creationId xmlns:a16="http://schemas.microsoft.com/office/drawing/2014/main" id="{70A6E1EF-2B5E-A839-CB51-3F9CFE52D122}"/>
                </a:ext>
              </a:extLst>
            </p:cNvPr>
            <p:cNvSpPr/>
            <p:nvPr/>
          </p:nvSpPr>
          <p:spPr bwMode="auto">
            <a:xfrm>
              <a:off x="8331200" y="3355975"/>
              <a:ext cx="47625" cy="66675"/>
            </a:xfrm>
            <a:custGeom>
              <a:avLst/>
              <a:gdLst>
                <a:gd name="T0" fmla="*/ 10 w 14"/>
                <a:gd name="T1" fmla="*/ 0 h 20"/>
                <a:gd name="T2" fmla="*/ 14 w 14"/>
                <a:gd name="T3" fmla="*/ 12 h 20"/>
                <a:gd name="T4" fmla="*/ 7 w 14"/>
                <a:gd name="T5" fmla="*/ 20 h 20"/>
                <a:gd name="T6" fmla="*/ 1 w 14"/>
                <a:gd name="T7" fmla="*/ 9 h 20"/>
                <a:gd name="T8" fmla="*/ 2 w 14"/>
                <a:gd name="T9" fmla="*/ 4 h 20"/>
                <a:gd name="T10" fmla="*/ 10 w 1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0">
                  <a:moveTo>
                    <a:pt x="10" y="0"/>
                  </a:moveTo>
                  <a:cubicBezTo>
                    <a:pt x="11" y="4"/>
                    <a:pt x="13" y="8"/>
                    <a:pt x="14" y="12"/>
                  </a:cubicBezTo>
                  <a:cubicBezTo>
                    <a:pt x="12" y="14"/>
                    <a:pt x="9" y="17"/>
                    <a:pt x="7" y="20"/>
                  </a:cubicBezTo>
                  <a:cubicBezTo>
                    <a:pt x="2" y="18"/>
                    <a:pt x="3" y="12"/>
                    <a:pt x="1" y="9"/>
                  </a:cubicBezTo>
                  <a:cubicBezTo>
                    <a:pt x="0" y="7"/>
                    <a:pt x="0" y="5"/>
                    <a:pt x="2" y="4"/>
                  </a:cubicBezTo>
                  <a:cubicBezTo>
                    <a:pt x="3" y="1"/>
                    <a:pt x="6" y="0"/>
                    <a:pt x="10" y="0"/>
                  </a:cubicBezTo>
                  <a:close/>
                </a:path>
              </a:pathLst>
            </a:custGeom>
            <a:solidFill>
              <a:srgbClr val="A56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24" name="Freeform 324">
              <a:extLst>
                <a:ext uri="{FF2B5EF4-FFF2-40B4-BE49-F238E27FC236}">
                  <a16:creationId xmlns:a16="http://schemas.microsoft.com/office/drawing/2014/main" id="{CA5F0234-D9F2-10E6-E2C3-2AE86BEB0073}"/>
                </a:ext>
              </a:extLst>
            </p:cNvPr>
            <p:cNvSpPr/>
            <p:nvPr/>
          </p:nvSpPr>
          <p:spPr bwMode="auto">
            <a:xfrm>
              <a:off x="8283575" y="3328988"/>
              <a:ext cx="60325" cy="66675"/>
            </a:xfrm>
            <a:custGeom>
              <a:avLst/>
              <a:gdLst>
                <a:gd name="T0" fmla="*/ 16 w 18"/>
                <a:gd name="T1" fmla="*/ 12 h 20"/>
                <a:gd name="T2" fmla="*/ 16 w 18"/>
                <a:gd name="T3" fmla="*/ 15 h 20"/>
                <a:gd name="T4" fmla="*/ 13 w 18"/>
                <a:gd name="T5" fmla="*/ 19 h 20"/>
                <a:gd name="T6" fmla="*/ 0 w 18"/>
                <a:gd name="T7" fmla="*/ 0 h 20"/>
                <a:gd name="T8" fmla="*/ 16 w 18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0">
                  <a:moveTo>
                    <a:pt x="16" y="12"/>
                  </a:moveTo>
                  <a:cubicBezTo>
                    <a:pt x="16" y="13"/>
                    <a:pt x="16" y="14"/>
                    <a:pt x="16" y="15"/>
                  </a:cubicBezTo>
                  <a:cubicBezTo>
                    <a:pt x="18" y="20"/>
                    <a:pt x="16" y="20"/>
                    <a:pt x="13" y="19"/>
                  </a:cubicBezTo>
                  <a:cubicBezTo>
                    <a:pt x="9" y="13"/>
                    <a:pt x="0" y="10"/>
                    <a:pt x="0" y="0"/>
                  </a:cubicBezTo>
                  <a:cubicBezTo>
                    <a:pt x="5" y="4"/>
                    <a:pt x="11" y="8"/>
                    <a:pt x="16" y="12"/>
                  </a:cubicBezTo>
                  <a:close/>
                </a:path>
              </a:pathLst>
            </a:custGeom>
            <a:solidFill>
              <a:srgbClr val="5028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25" name="Freeform 325">
              <a:extLst>
                <a:ext uri="{FF2B5EF4-FFF2-40B4-BE49-F238E27FC236}">
                  <a16:creationId xmlns:a16="http://schemas.microsoft.com/office/drawing/2014/main" id="{125E6163-CA46-8403-00A5-35BAA234E685}"/>
                </a:ext>
              </a:extLst>
            </p:cNvPr>
            <p:cNvSpPr/>
            <p:nvPr/>
          </p:nvSpPr>
          <p:spPr bwMode="auto">
            <a:xfrm>
              <a:off x="8358188" y="3481388"/>
              <a:ext cx="42862" cy="50800"/>
            </a:xfrm>
            <a:custGeom>
              <a:avLst/>
              <a:gdLst>
                <a:gd name="T0" fmla="*/ 9 w 13"/>
                <a:gd name="T1" fmla="*/ 15 h 15"/>
                <a:gd name="T2" fmla="*/ 0 w 13"/>
                <a:gd name="T3" fmla="*/ 7 h 15"/>
                <a:gd name="T4" fmla="*/ 2 w 13"/>
                <a:gd name="T5" fmla="*/ 0 h 15"/>
                <a:gd name="T6" fmla="*/ 13 w 13"/>
                <a:gd name="T7" fmla="*/ 11 h 15"/>
                <a:gd name="T8" fmla="*/ 9 w 13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5">
                  <a:moveTo>
                    <a:pt x="9" y="15"/>
                  </a:moveTo>
                  <a:cubicBezTo>
                    <a:pt x="6" y="12"/>
                    <a:pt x="3" y="9"/>
                    <a:pt x="0" y="7"/>
                  </a:cubicBezTo>
                  <a:cubicBezTo>
                    <a:pt x="1" y="4"/>
                    <a:pt x="1" y="0"/>
                    <a:pt x="2" y="0"/>
                  </a:cubicBezTo>
                  <a:cubicBezTo>
                    <a:pt x="9" y="0"/>
                    <a:pt x="11" y="6"/>
                    <a:pt x="13" y="11"/>
                  </a:cubicBezTo>
                  <a:cubicBezTo>
                    <a:pt x="12" y="12"/>
                    <a:pt x="11" y="14"/>
                    <a:pt x="9" y="15"/>
                  </a:cubicBezTo>
                  <a:close/>
                </a:path>
              </a:pathLst>
            </a:custGeom>
            <a:solidFill>
              <a:srgbClr val="643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26" name="Freeform 326">
              <a:extLst>
                <a:ext uri="{FF2B5EF4-FFF2-40B4-BE49-F238E27FC236}">
                  <a16:creationId xmlns:a16="http://schemas.microsoft.com/office/drawing/2014/main" id="{C6CDAF12-3460-B825-76CE-8A050159B074}"/>
                </a:ext>
              </a:extLst>
            </p:cNvPr>
            <p:cNvSpPr/>
            <p:nvPr/>
          </p:nvSpPr>
          <p:spPr bwMode="auto">
            <a:xfrm>
              <a:off x="8328025" y="3379788"/>
              <a:ext cx="26987" cy="53975"/>
            </a:xfrm>
            <a:custGeom>
              <a:avLst/>
              <a:gdLst>
                <a:gd name="T0" fmla="*/ 0 w 8"/>
                <a:gd name="T1" fmla="*/ 4 h 16"/>
                <a:gd name="T2" fmla="*/ 3 w 8"/>
                <a:gd name="T3" fmla="*/ 0 h 16"/>
                <a:gd name="T4" fmla="*/ 8 w 8"/>
                <a:gd name="T5" fmla="*/ 13 h 16"/>
                <a:gd name="T6" fmla="*/ 0 w 8"/>
                <a:gd name="T7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6">
                  <a:moveTo>
                    <a:pt x="0" y="4"/>
                  </a:moveTo>
                  <a:cubicBezTo>
                    <a:pt x="1" y="3"/>
                    <a:pt x="2" y="2"/>
                    <a:pt x="3" y="0"/>
                  </a:cubicBezTo>
                  <a:cubicBezTo>
                    <a:pt x="7" y="3"/>
                    <a:pt x="7" y="9"/>
                    <a:pt x="8" y="13"/>
                  </a:cubicBezTo>
                  <a:cubicBezTo>
                    <a:pt x="0" y="16"/>
                    <a:pt x="2" y="8"/>
                    <a:pt x="0" y="4"/>
                  </a:cubicBezTo>
                  <a:close/>
                </a:path>
              </a:pathLst>
            </a:custGeom>
            <a:solidFill>
              <a:srgbClr val="6C3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27" name="Freeform 327">
              <a:extLst>
                <a:ext uri="{FF2B5EF4-FFF2-40B4-BE49-F238E27FC236}">
                  <a16:creationId xmlns:a16="http://schemas.microsoft.com/office/drawing/2014/main" id="{712DFE12-D5E8-4048-607D-A40E7DC3C15F}"/>
                </a:ext>
              </a:extLst>
            </p:cNvPr>
            <p:cNvSpPr/>
            <p:nvPr/>
          </p:nvSpPr>
          <p:spPr bwMode="auto">
            <a:xfrm>
              <a:off x="7575550" y="3786188"/>
              <a:ext cx="74612" cy="66675"/>
            </a:xfrm>
            <a:custGeom>
              <a:avLst/>
              <a:gdLst>
                <a:gd name="T0" fmla="*/ 17 w 22"/>
                <a:gd name="T1" fmla="*/ 1 h 20"/>
                <a:gd name="T2" fmla="*/ 13 w 22"/>
                <a:gd name="T3" fmla="*/ 20 h 20"/>
                <a:gd name="T4" fmla="*/ 9 w 22"/>
                <a:gd name="T5" fmla="*/ 17 h 20"/>
                <a:gd name="T6" fmla="*/ 17 w 22"/>
                <a:gd name="T7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0">
                  <a:moveTo>
                    <a:pt x="17" y="1"/>
                  </a:moveTo>
                  <a:cubicBezTo>
                    <a:pt x="16" y="8"/>
                    <a:pt x="22" y="15"/>
                    <a:pt x="13" y="20"/>
                  </a:cubicBezTo>
                  <a:cubicBezTo>
                    <a:pt x="12" y="19"/>
                    <a:pt x="11" y="18"/>
                    <a:pt x="9" y="17"/>
                  </a:cubicBezTo>
                  <a:cubicBezTo>
                    <a:pt x="18" y="14"/>
                    <a:pt x="0" y="0"/>
                    <a:pt x="17" y="1"/>
                  </a:cubicBezTo>
                  <a:close/>
                </a:path>
              </a:pathLst>
            </a:custGeom>
            <a:solidFill>
              <a:srgbClr val="4C3D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28" name="Freeform 328">
              <a:extLst>
                <a:ext uri="{FF2B5EF4-FFF2-40B4-BE49-F238E27FC236}">
                  <a16:creationId xmlns:a16="http://schemas.microsoft.com/office/drawing/2014/main" id="{76F18AA2-307A-10D7-5826-E070758EA111}"/>
                </a:ext>
              </a:extLst>
            </p:cNvPr>
            <p:cNvSpPr/>
            <p:nvPr/>
          </p:nvSpPr>
          <p:spPr bwMode="auto">
            <a:xfrm>
              <a:off x="7507288" y="3670300"/>
              <a:ext cx="26987" cy="71438"/>
            </a:xfrm>
            <a:custGeom>
              <a:avLst/>
              <a:gdLst>
                <a:gd name="T0" fmla="*/ 4 w 8"/>
                <a:gd name="T1" fmla="*/ 21 h 21"/>
                <a:gd name="T2" fmla="*/ 8 w 8"/>
                <a:gd name="T3" fmla="*/ 0 h 21"/>
                <a:gd name="T4" fmla="*/ 4 w 8"/>
                <a:gd name="T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1">
                  <a:moveTo>
                    <a:pt x="4" y="21"/>
                  </a:moveTo>
                  <a:cubicBezTo>
                    <a:pt x="0" y="13"/>
                    <a:pt x="0" y="5"/>
                    <a:pt x="8" y="0"/>
                  </a:cubicBezTo>
                  <a:cubicBezTo>
                    <a:pt x="7" y="7"/>
                    <a:pt x="5" y="14"/>
                    <a:pt x="4" y="21"/>
                  </a:cubicBezTo>
                  <a:close/>
                </a:path>
              </a:pathLst>
            </a:custGeom>
            <a:solidFill>
              <a:srgbClr val="4E3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29" name="Freeform 329">
              <a:extLst>
                <a:ext uri="{FF2B5EF4-FFF2-40B4-BE49-F238E27FC236}">
                  <a16:creationId xmlns:a16="http://schemas.microsoft.com/office/drawing/2014/main" id="{0EADC1A0-3E50-C5AC-6B56-D544A1F1B7F5}"/>
                </a:ext>
              </a:extLst>
            </p:cNvPr>
            <p:cNvSpPr/>
            <p:nvPr/>
          </p:nvSpPr>
          <p:spPr bwMode="auto">
            <a:xfrm>
              <a:off x="7483475" y="3924300"/>
              <a:ext cx="95250" cy="47625"/>
            </a:xfrm>
            <a:custGeom>
              <a:avLst/>
              <a:gdLst>
                <a:gd name="T0" fmla="*/ 20 w 28"/>
                <a:gd name="T1" fmla="*/ 12 h 14"/>
                <a:gd name="T2" fmla="*/ 16 w 28"/>
                <a:gd name="T3" fmla="*/ 0 h 14"/>
                <a:gd name="T4" fmla="*/ 28 w 28"/>
                <a:gd name="T5" fmla="*/ 4 h 14"/>
                <a:gd name="T6" fmla="*/ 28 w 28"/>
                <a:gd name="T7" fmla="*/ 11 h 14"/>
                <a:gd name="T8" fmla="*/ 20 w 28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4">
                  <a:moveTo>
                    <a:pt x="20" y="12"/>
                  </a:moveTo>
                  <a:cubicBezTo>
                    <a:pt x="0" y="14"/>
                    <a:pt x="22" y="3"/>
                    <a:pt x="16" y="0"/>
                  </a:cubicBezTo>
                  <a:cubicBezTo>
                    <a:pt x="20" y="1"/>
                    <a:pt x="24" y="2"/>
                    <a:pt x="28" y="4"/>
                  </a:cubicBezTo>
                  <a:cubicBezTo>
                    <a:pt x="28" y="6"/>
                    <a:pt x="28" y="8"/>
                    <a:pt x="28" y="11"/>
                  </a:cubicBezTo>
                  <a:cubicBezTo>
                    <a:pt x="26" y="14"/>
                    <a:pt x="23" y="14"/>
                    <a:pt x="20" y="12"/>
                  </a:cubicBezTo>
                  <a:close/>
                </a:path>
              </a:pathLst>
            </a:custGeom>
            <a:solidFill>
              <a:srgbClr val="352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30" name="Freeform 330">
              <a:extLst>
                <a:ext uri="{FF2B5EF4-FFF2-40B4-BE49-F238E27FC236}">
                  <a16:creationId xmlns:a16="http://schemas.microsoft.com/office/drawing/2014/main" id="{1FA473C3-3363-D57B-1969-501DCB2B69F4}"/>
                </a:ext>
              </a:extLst>
            </p:cNvPr>
            <p:cNvSpPr/>
            <p:nvPr/>
          </p:nvSpPr>
          <p:spPr bwMode="auto">
            <a:xfrm>
              <a:off x="7551738" y="3962400"/>
              <a:ext cx="57150" cy="33338"/>
            </a:xfrm>
            <a:custGeom>
              <a:avLst/>
              <a:gdLst>
                <a:gd name="T0" fmla="*/ 0 w 17"/>
                <a:gd name="T1" fmla="*/ 1 h 10"/>
                <a:gd name="T2" fmla="*/ 8 w 17"/>
                <a:gd name="T3" fmla="*/ 0 h 10"/>
                <a:gd name="T4" fmla="*/ 17 w 17"/>
                <a:gd name="T5" fmla="*/ 9 h 10"/>
                <a:gd name="T6" fmla="*/ 4 w 17"/>
                <a:gd name="T7" fmla="*/ 10 h 10"/>
                <a:gd name="T8" fmla="*/ 0 w 17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0" y="1"/>
                  </a:moveTo>
                  <a:cubicBezTo>
                    <a:pt x="3" y="1"/>
                    <a:pt x="5" y="0"/>
                    <a:pt x="8" y="0"/>
                  </a:cubicBezTo>
                  <a:cubicBezTo>
                    <a:pt x="11" y="3"/>
                    <a:pt x="14" y="6"/>
                    <a:pt x="17" y="9"/>
                  </a:cubicBezTo>
                  <a:cubicBezTo>
                    <a:pt x="12" y="9"/>
                    <a:pt x="8" y="9"/>
                    <a:pt x="4" y="10"/>
                  </a:cubicBezTo>
                  <a:cubicBezTo>
                    <a:pt x="3" y="7"/>
                    <a:pt x="1" y="4"/>
                    <a:pt x="0" y="1"/>
                  </a:cubicBezTo>
                  <a:close/>
                </a:path>
              </a:pathLst>
            </a:custGeom>
            <a:solidFill>
              <a:srgbClr val="EED3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31" name="Freeform 331">
              <a:extLst>
                <a:ext uri="{FF2B5EF4-FFF2-40B4-BE49-F238E27FC236}">
                  <a16:creationId xmlns:a16="http://schemas.microsoft.com/office/drawing/2014/main" id="{51A4F286-8E8B-C3CD-2842-159A5A9923DB}"/>
                </a:ext>
              </a:extLst>
            </p:cNvPr>
            <p:cNvSpPr/>
            <p:nvPr/>
          </p:nvSpPr>
          <p:spPr bwMode="auto">
            <a:xfrm>
              <a:off x="7493000" y="4005263"/>
              <a:ext cx="74612" cy="34925"/>
            </a:xfrm>
            <a:custGeom>
              <a:avLst/>
              <a:gdLst>
                <a:gd name="T0" fmla="*/ 5 w 22"/>
                <a:gd name="T1" fmla="*/ 0 h 10"/>
                <a:gd name="T2" fmla="*/ 17 w 22"/>
                <a:gd name="T3" fmla="*/ 0 h 10"/>
                <a:gd name="T4" fmla="*/ 22 w 22"/>
                <a:gd name="T5" fmla="*/ 4 h 10"/>
                <a:gd name="T6" fmla="*/ 0 w 22"/>
                <a:gd name="T7" fmla="*/ 4 h 10"/>
                <a:gd name="T8" fmla="*/ 5 w 2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0">
                  <a:moveTo>
                    <a:pt x="5" y="0"/>
                  </a:moveTo>
                  <a:cubicBezTo>
                    <a:pt x="9" y="0"/>
                    <a:pt x="13" y="0"/>
                    <a:pt x="17" y="0"/>
                  </a:cubicBezTo>
                  <a:cubicBezTo>
                    <a:pt x="19" y="1"/>
                    <a:pt x="20" y="3"/>
                    <a:pt x="22" y="4"/>
                  </a:cubicBezTo>
                  <a:cubicBezTo>
                    <a:pt x="14" y="10"/>
                    <a:pt x="7" y="9"/>
                    <a:pt x="0" y="4"/>
                  </a:cubicBezTo>
                  <a:cubicBezTo>
                    <a:pt x="2" y="3"/>
                    <a:pt x="3" y="2"/>
                    <a:pt x="5" y="0"/>
                  </a:cubicBezTo>
                  <a:close/>
                </a:path>
              </a:pathLst>
            </a:custGeom>
            <a:solidFill>
              <a:srgbClr val="705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32" name="Freeform 332">
              <a:extLst>
                <a:ext uri="{FF2B5EF4-FFF2-40B4-BE49-F238E27FC236}">
                  <a16:creationId xmlns:a16="http://schemas.microsoft.com/office/drawing/2014/main" id="{BE46BC51-250F-205D-8497-35A0403BA176}"/>
                </a:ext>
              </a:extLst>
            </p:cNvPr>
            <p:cNvSpPr/>
            <p:nvPr/>
          </p:nvSpPr>
          <p:spPr bwMode="auto">
            <a:xfrm>
              <a:off x="7650163" y="4291013"/>
              <a:ext cx="33337" cy="63500"/>
            </a:xfrm>
            <a:custGeom>
              <a:avLst/>
              <a:gdLst>
                <a:gd name="T0" fmla="*/ 7 w 10"/>
                <a:gd name="T1" fmla="*/ 19 h 19"/>
                <a:gd name="T2" fmla="*/ 3 w 10"/>
                <a:gd name="T3" fmla="*/ 0 h 19"/>
                <a:gd name="T4" fmla="*/ 7 w 10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9">
                  <a:moveTo>
                    <a:pt x="7" y="19"/>
                  </a:moveTo>
                  <a:cubicBezTo>
                    <a:pt x="0" y="14"/>
                    <a:pt x="4" y="6"/>
                    <a:pt x="3" y="0"/>
                  </a:cubicBezTo>
                  <a:cubicBezTo>
                    <a:pt x="10" y="5"/>
                    <a:pt x="6" y="13"/>
                    <a:pt x="7" y="19"/>
                  </a:cubicBezTo>
                  <a:close/>
                </a:path>
              </a:pathLst>
            </a:custGeom>
            <a:solidFill>
              <a:srgbClr val="5032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</p:grpSp>
      <p:sp>
        <p:nvSpPr>
          <p:cNvPr id="333" name="TextBox 332">
            <a:extLst>
              <a:ext uri="{FF2B5EF4-FFF2-40B4-BE49-F238E27FC236}">
                <a16:creationId xmlns:a16="http://schemas.microsoft.com/office/drawing/2014/main" id="{C905B1A9-4E67-77E9-D9B0-8BDE73A675AD}"/>
              </a:ext>
            </a:extLst>
          </p:cNvPr>
          <p:cNvSpPr txBox="1"/>
          <p:nvPr/>
        </p:nvSpPr>
        <p:spPr>
          <a:xfrm>
            <a:off x="4206240" y="1395737"/>
            <a:ext cx="2699614" cy="20236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  <a:spcBef>
                <a:spcPct val="0"/>
              </a:spcBef>
            </a:pPr>
            <a:r>
              <a:rPr lang="fa-IR" sz="1600" b="1" dirty="0">
                <a:solidFill>
                  <a:srgbClr val="E2AB30"/>
                </a:solidFill>
                <a:latin typeface="Damavand ExtraBold" panose="00000900000000000000" pitchFamily="2" charset="-78"/>
                <a:cs typeface="B Zar" panose="00000400000000000000" pitchFamily="2" charset="-78"/>
              </a:rPr>
              <a:t>تیتر عنوان موضوع</a:t>
            </a:r>
          </a:p>
          <a:p>
            <a:pPr algn="justLow" rtl="1">
              <a:lnSpc>
                <a:spcPct val="250000"/>
              </a:lnSpc>
              <a:spcBef>
                <a:spcPct val="0"/>
              </a:spcBef>
            </a:pPr>
            <a:r>
              <a:rPr lang="fa-IR" sz="1200" b="1" dirty="0">
                <a:solidFill>
                  <a:srgbClr val="49413E"/>
                </a:solidFill>
                <a:latin typeface="Damavand ExtraBold" panose="00000900000000000000" pitchFamily="2" charset="-78"/>
                <a:cs typeface="B Zar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b="1" dirty="0">
              <a:solidFill>
                <a:srgbClr val="49413E"/>
              </a:solidFill>
              <a:latin typeface="Damavand ExtraBold" panose="00000900000000000000" pitchFamily="2" charset="-78"/>
              <a:cs typeface="B Zar" panose="00000400000000000000" pitchFamily="2" charset="-78"/>
            </a:endParaRPr>
          </a:p>
        </p:txBody>
      </p:sp>
      <p:sp>
        <p:nvSpPr>
          <p:cNvPr id="334" name="TextBox 333">
            <a:extLst>
              <a:ext uri="{FF2B5EF4-FFF2-40B4-BE49-F238E27FC236}">
                <a16:creationId xmlns:a16="http://schemas.microsoft.com/office/drawing/2014/main" id="{FAA9C095-10D9-E432-0C5C-985C0B2E2F0F}"/>
              </a:ext>
            </a:extLst>
          </p:cNvPr>
          <p:cNvSpPr txBox="1"/>
          <p:nvPr/>
        </p:nvSpPr>
        <p:spPr>
          <a:xfrm>
            <a:off x="1038441" y="1395737"/>
            <a:ext cx="2699614" cy="20236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  <a:spcBef>
                <a:spcPct val="0"/>
              </a:spcBef>
            </a:pPr>
            <a:r>
              <a:rPr lang="fa-IR" sz="1600" b="1" dirty="0">
                <a:solidFill>
                  <a:srgbClr val="E2AB30"/>
                </a:solidFill>
                <a:latin typeface="Damavand ExtraBold" panose="00000900000000000000" pitchFamily="2" charset="-78"/>
                <a:cs typeface="B Zar" panose="00000400000000000000" pitchFamily="2" charset="-78"/>
              </a:rPr>
              <a:t>تیتر عنوان موضوع</a:t>
            </a:r>
          </a:p>
          <a:p>
            <a:pPr algn="justLow" rtl="1">
              <a:lnSpc>
                <a:spcPct val="250000"/>
              </a:lnSpc>
              <a:spcBef>
                <a:spcPct val="0"/>
              </a:spcBef>
            </a:pPr>
            <a:r>
              <a:rPr lang="fa-IR" sz="1200" b="1" dirty="0">
                <a:solidFill>
                  <a:srgbClr val="49413E"/>
                </a:solidFill>
                <a:latin typeface="Damavand ExtraBold" panose="00000900000000000000" pitchFamily="2" charset="-78"/>
                <a:cs typeface="B Zar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b="1" dirty="0">
              <a:solidFill>
                <a:srgbClr val="49413E"/>
              </a:solidFill>
              <a:latin typeface="Damavand ExtraBold" panose="00000900000000000000" pitchFamily="2" charset="-78"/>
              <a:cs typeface="B Zar" panose="00000400000000000000" pitchFamily="2" charset="-78"/>
            </a:endParaRPr>
          </a:p>
        </p:txBody>
      </p:sp>
      <p:sp>
        <p:nvSpPr>
          <p:cNvPr id="335" name="TextBox 334">
            <a:extLst>
              <a:ext uri="{FF2B5EF4-FFF2-40B4-BE49-F238E27FC236}">
                <a16:creationId xmlns:a16="http://schemas.microsoft.com/office/drawing/2014/main" id="{5FF01DB0-FF83-EF69-6C3E-CD8A35BC5785}"/>
              </a:ext>
            </a:extLst>
          </p:cNvPr>
          <p:cNvSpPr txBox="1"/>
          <p:nvPr/>
        </p:nvSpPr>
        <p:spPr>
          <a:xfrm>
            <a:off x="4215394" y="3612220"/>
            <a:ext cx="2699614" cy="20236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  <a:spcBef>
                <a:spcPct val="0"/>
              </a:spcBef>
            </a:pPr>
            <a:r>
              <a:rPr lang="fa-IR" sz="1600" b="1" dirty="0">
                <a:solidFill>
                  <a:srgbClr val="E2AB30"/>
                </a:solidFill>
                <a:latin typeface="Damavand ExtraBold" panose="00000900000000000000" pitchFamily="2" charset="-78"/>
                <a:cs typeface="B Zar" panose="00000400000000000000" pitchFamily="2" charset="-78"/>
              </a:rPr>
              <a:t>تیتر عنوان موضوع</a:t>
            </a:r>
          </a:p>
          <a:p>
            <a:pPr algn="justLow" rtl="1">
              <a:lnSpc>
                <a:spcPct val="250000"/>
              </a:lnSpc>
              <a:spcBef>
                <a:spcPct val="0"/>
              </a:spcBef>
            </a:pPr>
            <a:r>
              <a:rPr lang="fa-IR" sz="1200" b="1" dirty="0">
                <a:solidFill>
                  <a:srgbClr val="49413E"/>
                </a:solidFill>
                <a:latin typeface="Damavand ExtraBold" panose="00000900000000000000" pitchFamily="2" charset="-78"/>
                <a:cs typeface="B Zar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b="1" dirty="0">
              <a:solidFill>
                <a:srgbClr val="49413E"/>
              </a:solidFill>
              <a:latin typeface="Damavand ExtraBold" panose="00000900000000000000" pitchFamily="2" charset="-78"/>
              <a:cs typeface="B Zar" panose="00000400000000000000" pitchFamily="2" charset="-78"/>
            </a:endParaRPr>
          </a:p>
        </p:txBody>
      </p:sp>
      <p:sp>
        <p:nvSpPr>
          <p:cNvPr id="336" name="TextBox 335">
            <a:extLst>
              <a:ext uri="{FF2B5EF4-FFF2-40B4-BE49-F238E27FC236}">
                <a16:creationId xmlns:a16="http://schemas.microsoft.com/office/drawing/2014/main" id="{732199A6-53B4-5A44-F15E-1BDB8B7BBC38}"/>
              </a:ext>
            </a:extLst>
          </p:cNvPr>
          <p:cNvSpPr txBox="1"/>
          <p:nvPr/>
        </p:nvSpPr>
        <p:spPr>
          <a:xfrm>
            <a:off x="1047595" y="3612220"/>
            <a:ext cx="2699614" cy="20236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  <a:spcBef>
                <a:spcPct val="0"/>
              </a:spcBef>
            </a:pPr>
            <a:r>
              <a:rPr lang="fa-IR" sz="1600" b="1" dirty="0">
                <a:solidFill>
                  <a:srgbClr val="E2AB30"/>
                </a:solidFill>
                <a:latin typeface="Damavand ExtraBold" panose="00000900000000000000" pitchFamily="2" charset="-78"/>
                <a:cs typeface="B Zar" panose="00000400000000000000" pitchFamily="2" charset="-78"/>
              </a:rPr>
              <a:t>تیتر عنوان موضوع</a:t>
            </a:r>
          </a:p>
          <a:p>
            <a:pPr algn="justLow" rtl="1">
              <a:lnSpc>
                <a:spcPct val="250000"/>
              </a:lnSpc>
              <a:spcBef>
                <a:spcPct val="0"/>
              </a:spcBef>
            </a:pPr>
            <a:r>
              <a:rPr lang="fa-IR" sz="1200" b="1" dirty="0">
                <a:solidFill>
                  <a:srgbClr val="49413E"/>
                </a:solidFill>
                <a:latin typeface="Damavand ExtraBold" panose="00000900000000000000" pitchFamily="2" charset="-78"/>
                <a:cs typeface="B Zar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b="1" dirty="0">
              <a:solidFill>
                <a:srgbClr val="49413E"/>
              </a:solidFill>
              <a:latin typeface="Damavand ExtraBold" panose="00000900000000000000" pitchFamily="2" charset="-78"/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481500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33" grpId="0"/>
      <p:bldP spid="334" grpId="0"/>
      <p:bldP spid="335" grpId="0"/>
      <p:bldP spid="3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34">
            <a:extLst>
              <a:ext uri="{FF2B5EF4-FFF2-40B4-BE49-F238E27FC236}">
                <a16:creationId xmlns:a16="http://schemas.microsoft.com/office/drawing/2014/main" id="{930FD39C-F41F-CC87-08E2-548E4AA5B180}"/>
              </a:ext>
            </a:extLst>
          </p:cNvPr>
          <p:cNvGrpSpPr/>
          <p:nvPr/>
        </p:nvGrpSpPr>
        <p:grpSpPr>
          <a:xfrm>
            <a:off x="0" y="-4240"/>
            <a:ext cx="2711669" cy="1389824"/>
            <a:chOff x="1" y="5451"/>
            <a:chExt cx="2033348" cy="1042161"/>
          </a:xfrm>
        </p:grpSpPr>
        <p:sp>
          <p:nvSpPr>
            <p:cNvPr id="3" name="Rectángulo 1">
              <a:extLst>
                <a:ext uri="{FF2B5EF4-FFF2-40B4-BE49-F238E27FC236}">
                  <a16:creationId xmlns:a16="http://schemas.microsoft.com/office/drawing/2014/main" id="{4948CCA8-6BEB-FBEC-368A-9060F3D2E933}"/>
                </a:ext>
              </a:extLst>
            </p:cNvPr>
            <p:cNvSpPr/>
            <p:nvPr/>
          </p:nvSpPr>
          <p:spPr>
            <a:xfrm>
              <a:off x="8606" y="5451"/>
              <a:ext cx="2024743" cy="529549"/>
            </a:xfrm>
            <a:custGeom>
              <a:avLst/>
              <a:gdLst>
                <a:gd name="connsiteX0" fmla="*/ 0 w 4920647"/>
                <a:gd name="connsiteY0" fmla="*/ 0 h 4482824"/>
                <a:gd name="connsiteX1" fmla="*/ 4920647 w 4920647"/>
                <a:gd name="connsiteY1" fmla="*/ 0 h 4482824"/>
                <a:gd name="connsiteX2" fmla="*/ 3078784 w 4920647"/>
                <a:gd name="connsiteY2" fmla="*/ 2706275 h 4482824"/>
                <a:gd name="connsiteX3" fmla="*/ 0 w 4920647"/>
                <a:gd name="connsiteY3" fmla="*/ 4482824 h 4482824"/>
                <a:gd name="connsiteX4" fmla="*/ 0 w 4920647"/>
                <a:gd name="connsiteY4" fmla="*/ 0 h 4482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20647" h="4482824">
                  <a:moveTo>
                    <a:pt x="0" y="0"/>
                  </a:moveTo>
                  <a:lnTo>
                    <a:pt x="4920647" y="0"/>
                  </a:lnTo>
                  <a:lnTo>
                    <a:pt x="3078784" y="2706275"/>
                  </a:lnTo>
                  <a:lnTo>
                    <a:pt x="0" y="44828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" name="Rectángulo 1">
              <a:extLst>
                <a:ext uri="{FF2B5EF4-FFF2-40B4-BE49-F238E27FC236}">
                  <a16:creationId xmlns:a16="http://schemas.microsoft.com/office/drawing/2014/main" id="{C5DE4465-3EC8-9867-1994-8597039C0F06}"/>
                </a:ext>
              </a:extLst>
            </p:cNvPr>
            <p:cNvSpPr/>
            <p:nvPr/>
          </p:nvSpPr>
          <p:spPr>
            <a:xfrm>
              <a:off x="1" y="5451"/>
              <a:ext cx="1317990" cy="1042161"/>
            </a:xfrm>
            <a:custGeom>
              <a:avLst/>
              <a:gdLst>
                <a:gd name="connsiteX0" fmla="*/ 0 w 4920647"/>
                <a:gd name="connsiteY0" fmla="*/ 0 h 4482824"/>
                <a:gd name="connsiteX1" fmla="*/ 4920647 w 4920647"/>
                <a:gd name="connsiteY1" fmla="*/ 0 h 4482824"/>
                <a:gd name="connsiteX2" fmla="*/ 3078784 w 4920647"/>
                <a:gd name="connsiteY2" fmla="*/ 2706275 h 4482824"/>
                <a:gd name="connsiteX3" fmla="*/ 0 w 4920647"/>
                <a:gd name="connsiteY3" fmla="*/ 4482824 h 4482824"/>
                <a:gd name="connsiteX4" fmla="*/ 0 w 4920647"/>
                <a:gd name="connsiteY4" fmla="*/ 0 h 4482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20647" h="4482824">
                  <a:moveTo>
                    <a:pt x="0" y="0"/>
                  </a:moveTo>
                  <a:lnTo>
                    <a:pt x="4920647" y="0"/>
                  </a:lnTo>
                  <a:lnTo>
                    <a:pt x="3078784" y="2706275"/>
                  </a:lnTo>
                  <a:lnTo>
                    <a:pt x="0" y="44828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CE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908A81"/>
                </a:solidFill>
              </a:endParaRPr>
            </a:p>
          </p:txBody>
        </p:sp>
      </p:grpSp>
      <p:grpSp>
        <p:nvGrpSpPr>
          <p:cNvPr id="5" name="Grupo 35">
            <a:extLst>
              <a:ext uri="{FF2B5EF4-FFF2-40B4-BE49-F238E27FC236}">
                <a16:creationId xmlns:a16="http://schemas.microsoft.com/office/drawing/2014/main" id="{615220AE-A18B-49C5-A1DC-2D7B36017C7B}"/>
              </a:ext>
            </a:extLst>
          </p:cNvPr>
          <p:cNvGrpSpPr/>
          <p:nvPr/>
        </p:nvGrpSpPr>
        <p:grpSpPr>
          <a:xfrm flipH="1">
            <a:off x="9485967" y="-1231"/>
            <a:ext cx="2711669" cy="1404516"/>
            <a:chOff x="1" y="-5566"/>
            <a:chExt cx="2033348" cy="1053178"/>
          </a:xfrm>
        </p:grpSpPr>
        <p:sp>
          <p:nvSpPr>
            <p:cNvPr id="6" name="Rectángulo 1">
              <a:extLst>
                <a:ext uri="{FF2B5EF4-FFF2-40B4-BE49-F238E27FC236}">
                  <a16:creationId xmlns:a16="http://schemas.microsoft.com/office/drawing/2014/main" id="{A6371364-1DA8-CFEF-700B-F3DBA88BBCAB}"/>
                </a:ext>
              </a:extLst>
            </p:cNvPr>
            <p:cNvSpPr/>
            <p:nvPr/>
          </p:nvSpPr>
          <p:spPr>
            <a:xfrm>
              <a:off x="8606" y="-5566"/>
              <a:ext cx="2024743" cy="529549"/>
            </a:xfrm>
            <a:custGeom>
              <a:avLst/>
              <a:gdLst>
                <a:gd name="connsiteX0" fmla="*/ 0 w 4920647"/>
                <a:gd name="connsiteY0" fmla="*/ 0 h 4482824"/>
                <a:gd name="connsiteX1" fmla="*/ 4920647 w 4920647"/>
                <a:gd name="connsiteY1" fmla="*/ 0 h 4482824"/>
                <a:gd name="connsiteX2" fmla="*/ 3078784 w 4920647"/>
                <a:gd name="connsiteY2" fmla="*/ 2706275 h 4482824"/>
                <a:gd name="connsiteX3" fmla="*/ 0 w 4920647"/>
                <a:gd name="connsiteY3" fmla="*/ 4482824 h 4482824"/>
                <a:gd name="connsiteX4" fmla="*/ 0 w 4920647"/>
                <a:gd name="connsiteY4" fmla="*/ 0 h 4482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20647" h="4482824">
                  <a:moveTo>
                    <a:pt x="0" y="0"/>
                  </a:moveTo>
                  <a:lnTo>
                    <a:pt x="4920647" y="0"/>
                  </a:lnTo>
                  <a:lnTo>
                    <a:pt x="3078784" y="2706275"/>
                  </a:lnTo>
                  <a:lnTo>
                    <a:pt x="0" y="44828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" name="Rectángulo 1">
              <a:extLst>
                <a:ext uri="{FF2B5EF4-FFF2-40B4-BE49-F238E27FC236}">
                  <a16:creationId xmlns:a16="http://schemas.microsoft.com/office/drawing/2014/main" id="{F29C677B-60F6-0D81-0415-294ACD382E29}"/>
                </a:ext>
              </a:extLst>
            </p:cNvPr>
            <p:cNvSpPr/>
            <p:nvPr/>
          </p:nvSpPr>
          <p:spPr>
            <a:xfrm>
              <a:off x="1" y="5451"/>
              <a:ext cx="1317990" cy="1042161"/>
            </a:xfrm>
            <a:custGeom>
              <a:avLst/>
              <a:gdLst>
                <a:gd name="connsiteX0" fmla="*/ 0 w 4920647"/>
                <a:gd name="connsiteY0" fmla="*/ 0 h 4482824"/>
                <a:gd name="connsiteX1" fmla="*/ 4920647 w 4920647"/>
                <a:gd name="connsiteY1" fmla="*/ 0 h 4482824"/>
                <a:gd name="connsiteX2" fmla="*/ 3078784 w 4920647"/>
                <a:gd name="connsiteY2" fmla="*/ 2706275 h 4482824"/>
                <a:gd name="connsiteX3" fmla="*/ 0 w 4920647"/>
                <a:gd name="connsiteY3" fmla="*/ 4482824 h 4482824"/>
                <a:gd name="connsiteX4" fmla="*/ 0 w 4920647"/>
                <a:gd name="connsiteY4" fmla="*/ 0 h 4482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20647" h="4482824">
                  <a:moveTo>
                    <a:pt x="0" y="0"/>
                  </a:moveTo>
                  <a:lnTo>
                    <a:pt x="4920647" y="0"/>
                  </a:lnTo>
                  <a:lnTo>
                    <a:pt x="3078784" y="2706275"/>
                  </a:lnTo>
                  <a:lnTo>
                    <a:pt x="0" y="44828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CE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8" name="Grupo 1">
            <a:extLst>
              <a:ext uri="{FF2B5EF4-FFF2-40B4-BE49-F238E27FC236}">
                <a16:creationId xmlns:a16="http://schemas.microsoft.com/office/drawing/2014/main" id="{B1E1F755-5FC1-366B-8BC6-4337A48BB6B8}"/>
              </a:ext>
            </a:extLst>
          </p:cNvPr>
          <p:cNvGrpSpPr/>
          <p:nvPr/>
        </p:nvGrpSpPr>
        <p:grpSpPr>
          <a:xfrm>
            <a:off x="6599352" y="3429000"/>
            <a:ext cx="5773230" cy="3180079"/>
            <a:chOff x="4119025" y="2034147"/>
            <a:chExt cx="4230302" cy="2330185"/>
          </a:xfrm>
        </p:grpSpPr>
        <p:pic>
          <p:nvPicPr>
            <p:cNvPr id="9" name="Imagen 27">
              <a:extLst>
                <a:ext uri="{FF2B5EF4-FFF2-40B4-BE49-F238E27FC236}">
                  <a16:creationId xmlns:a16="http://schemas.microsoft.com/office/drawing/2014/main" id="{C0C272A1-0528-B4CC-099A-3EFD0222A8F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72000" y="2034147"/>
              <a:ext cx="3402809" cy="2330185"/>
            </a:xfrm>
            <a:prstGeom prst="rect">
              <a:avLst/>
            </a:prstGeom>
          </p:spPr>
        </p:pic>
        <p:pic>
          <p:nvPicPr>
            <p:cNvPr id="10" name="Imagen 22">
              <a:extLst>
                <a:ext uri="{FF2B5EF4-FFF2-40B4-BE49-F238E27FC236}">
                  <a16:creationId xmlns:a16="http://schemas.microsoft.com/office/drawing/2014/main" id="{8BE6E5BC-35D9-6696-9F41-512ACCFF1D3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992875" flipH="1">
              <a:off x="7176476" y="2330584"/>
              <a:ext cx="1172851" cy="1239353"/>
            </a:xfrm>
            <a:prstGeom prst="rect">
              <a:avLst/>
            </a:prstGeom>
          </p:spPr>
        </p:pic>
        <p:pic>
          <p:nvPicPr>
            <p:cNvPr id="11" name="Imagen 28">
              <a:extLst>
                <a:ext uri="{FF2B5EF4-FFF2-40B4-BE49-F238E27FC236}">
                  <a16:creationId xmlns:a16="http://schemas.microsoft.com/office/drawing/2014/main" id="{89C1F92B-C4B0-410B-E69C-F9C94FA233E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992875" flipH="1">
              <a:off x="4119025" y="3025727"/>
              <a:ext cx="1172851" cy="1239353"/>
            </a:xfrm>
            <a:prstGeom prst="rect">
              <a:avLst/>
            </a:prstGeom>
          </p:spPr>
        </p:pic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4A43EFE9-4559-7318-013B-27182313962B}"/>
              </a:ext>
            </a:extLst>
          </p:cNvPr>
          <p:cNvSpPr txBox="1"/>
          <p:nvPr/>
        </p:nvSpPr>
        <p:spPr>
          <a:xfrm>
            <a:off x="547129" y="1695293"/>
            <a:ext cx="5592147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b="1" dirty="0">
                <a:solidFill>
                  <a:srgbClr val="49413E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rgbClr val="49413E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rgbClr val="49413E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rgbClr val="49413E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rgbClr val="49413E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solidFill>
                <a:srgbClr val="49413E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28D8CE2-F1D2-B264-0D1D-0955C8910C23}"/>
              </a:ext>
            </a:extLst>
          </p:cNvPr>
          <p:cNvSpPr txBox="1"/>
          <p:nvPr/>
        </p:nvSpPr>
        <p:spPr>
          <a:xfrm>
            <a:off x="4015308" y="191457"/>
            <a:ext cx="387949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spcBef>
                <a:spcPct val="0"/>
              </a:spcBef>
              <a:buNone/>
            </a:pPr>
            <a:r>
              <a:rPr lang="fa-IR" altLang="en-US" sz="2800" b="1" dirty="0">
                <a:solidFill>
                  <a:srgbClr val="49413E"/>
                </a:solidFill>
                <a:latin typeface="Damavand ExtraBold" panose="00000900000000000000" pitchFamily="2" charset="-78"/>
                <a:cs typeface="B Zar" panose="00000400000000000000" pitchFamily="2" charset="-78"/>
              </a:rPr>
              <a:t>تیتر عنوان موضوع را بنویسید</a:t>
            </a:r>
          </a:p>
        </p:txBody>
      </p:sp>
    </p:spTree>
    <p:extLst>
      <p:ext uri="{BB962C8B-B14F-4D97-AF65-F5344CB8AC3E}">
        <p14:creationId xmlns:p14="http://schemas.microsoft.com/office/powerpoint/2010/main" val="29098911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Oval 385">
            <a:extLst>
              <a:ext uri="{FF2B5EF4-FFF2-40B4-BE49-F238E27FC236}">
                <a16:creationId xmlns:a16="http://schemas.microsoft.com/office/drawing/2014/main" id="{A18BA9F6-1868-1984-A4E2-056229F404CD}"/>
              </a:ext>
            </a:extLst>
          </p:cNvPr>
          <p:cNvSpPr/>
          <p:nvPr/>
        </p:nvSpPr>
        <p:spPr>
          <a:xfrm>
            <a:off x="7577296" y="2270601"/>
            <a:ext cx="1209040" cy="1209040"/>
          </a:xfrm>
          <a:prstGeom prst="ellipse">
            <a:avLst/>
          </a:prstGeom>
          <a:solidFill>
            <a:srgbClr val="CEBD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7" name="Oval 386">
            <a:extLst>
              <a:ext uri="{FF2B5EF4-FFF2-40B4-BE49-F238E27FC236}">
                <a16:creationId xmlns:a16="http://schemas.microsoft.com/office/drawing/2014/main" id="{3E084920-00B4-5E2F-1652-192D94FA3725}"/>
              </a:ext>
            </a:extLst>
          </p:cNvPr>
          <p:cNvSpPr/>
          <p:nvPr/>
        </p:nvSpPr>
        <p:spPr>
          <a:xfrm>
            <a:off x="3107847" y="2270601"/>
            <a:ext cx="1209040" cy="1209040"/>
          </a:xfrm>
          <a:prstGeom prst="ellipse">
            <a:avLst/>
          </a:prstGeom>
          <a:solidFill>
            <a:srgbClr val="CEBD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85" name="Group 384">
            <a:extLst>
              <a:ext uri="{FF2B5EF4-FFF2-40B4-BE49-F238E27FC236}">
                <a16:creationId xmlns:a16="http://schemas.microsoft.com/office/drawing/2014/main" id="{C4B383BE-B0C5-7426-F3EE-3D3F851A0E23}"/>
              </a:ext>
            </a:extLst>
          </p:cNvPr>
          <p:cNvGrpSpPr/>
          <p:nvPr/>
        </p:nvGrpSpPr>
        <p:grpSpPr>
          <a:xfrm>
            <a:off x="3327875" y="1940560"/>
            <a:ext cx="5536249" cy="1724661"/>
            <a:chOff x="3727451" y="2118361"/>
            <a:chExt cx="3954461" cy="1231900"/>
          </a:xfrm>
        </p:grpSpPr>
        <p:grpSp>
          <p:nvGrpSpPr>
            <p:cNvPr id="2" name="Grupo 145">
              <a:extLst>
                <a:ext uri="{FF2B5EF4-FFF2-40B4-BE49-F238E27FC236}">
                  <a16:creationId xmlns:a16="http://schemas.microsoft.com/office/drawing/2014/main" id="{B6B09BD4-7A97-C214-814B-0B053E97E491}"/>
                </a:ext>
              </a:extLst>
            </p:cNvPr>
            <p:cNvGrpSpPr/>
            <p:nvPr/>
          </p:nvGrpSpPr>
          <p:grpSpPr>
            <a:xfrm>
              <a:off x="3727451" y="2118361"/>
              <a:ext cx="449263" cy="1209675"/>
              <a:chOff x="2762251" y="1701801"/>
              <a:chExt cx="449263" cy="1209675"/>
            </a:xfrm>
          </p:grpSpPr>
          <p:sp>
            <p:nvSpPr>
              <p:cNvPr id="3" name="Freeform 5">
                <a:extLst>
                  <a:ext uri="{FF2B5EF4-FFF2-40B4-BE49-F238E27FC236}">
                    <a16:creationId xmlns:a16="http://schemas.microsoft.com/office/drawing/2014/main" id="{AD6EFE7B-F61B-170C-AA93-F02DC21AD92A}"/>
                  </a:ext>
                </a:extLst>
              </p:cNvPr>
              <p:cNvSpPr/>
              <p:nvPr/>
            </p:nvSpPr>
            <p:spPr bwMode="auto">
              <a:xfrm>
                <a:off x="2884488" y="2195513"/>
                <a:ext cx="214313" cy="396875"/>
              </a:xfrm>
              <a:custGeom>
                <a:avLst/>
                <a:gdLst>
                  <a:gd name="T0" fmla="*/ 84 w 112"/>
                  <a:gd name="T1" fmla="*/ 95 h 209"/>
                  <a:gd name="T2" fmla="*/ 79 w 112"/>
                  <a:gd name="T3" fmla="*/ 111 h 209"/>
                  <a:gd name="T4" fmla="*/ 75 w 112"/>
                  <a:gd name="T5" fmla="*/ 132 h 209"/>
                  <a:gd name="T6" fmla="*/ 66 w 112"/>
                  <a:gd name="T7" fmla="*/ 155 h 209"/>
                  <a:gd name="T8" fmla="*/ 51 w 112"/>
                  <a:gd name="T9" fmla="*/ 170 h 209"/>
                  <a:gd name="T10" fmla="*/ 30 w 112"/>
                  <a:gd name="T11" fmla="*/ 189 h 209"/>
                  <a:gd name="T12" fmla="*/ 14 w 112"/>
                  <a:gd name="T13" fmla="*/ 204 h 209"/>
                  <a:gd name="T14" fmla="*/ 1 w 112"/>
                  <a:gd name="T15" fmla="*/ 203 h 209"/>
                  <a:gd name="T16" fmla="*/ 7 w 112"/>
                  <a:gd name="T17" fmla="*/ 187 h 209"/>
                  <a:gd name="T18" fmla="*/ 11 w 112"/>
                  <a:gd name="T19" fmla="*/ 184 h 209"/>
                  <a:gd name="T20" fmla="*/ 15 w 112"/>
                  <a:gd name="T21" fmla="*/ 180 h 209"/>
                  <a:gd name="T22" fmla="*/ 9 w 112"/>
                  <a:gd name="T23" fmla="*/ 182 h 209"/>
                  <a:gd name="T24" fmla="*/ 11 w 112"/>
                  <a:gd name="T25" fmla="*/ 167 h 209"/>
                  <a:gd name="T26" fmla="*/ 23 w 112"/>
                  <a:gd name="T27" fmla="*/ 154 h 209"/>
                  <a:gd name="T28" fmla="*/ 20 w 112"/>
                  <a:gd name="T29" fmla="*/ 145 h 209"/>
                  <a:gd name="T30" fmla="*/ 17 w 112"/>
                  <a:gd name="T31" fmla="*/ 138 h 209"/>
                  <a:gd name="T32" fmla="*/ 25 w 112"/>
                  <a:gd name="T33" fmla="*/ 116 h 209"/>
                  <a:gd name="T34" fmla="*/ 28 w 112"/>
                  <a:gd name="T35" fmla="*/ 109 h 209"/>
                  <a:gd name="T36" fmla="*/ 31 w 112"/>
                  <a:gd name="T37" fmla="*/ 102 h 209"/>
                  <a:gd name="T38" fmla="*/ 30 w 112"/>
                  <a:gd name="T39" fmla="*/ 90 h 209"/>
                  <a:gd name="T40" fmla="*/ 31 w 112"/>
                  <a:gd name="T41" fmla="*/ 86 h 209"/>
                  <a:gd name="T42" fmla="*/ 39 w 112"/>
                  <a:gd name="T43" fmla="*/ 70 h 209"/>
                  <a:gd name="T44" fmla="*/ 44 w 112"/>
                  <a:gd name="T45" fmla="*/ 54 h 209"/>
                  <a:gd name="T46" fmla="*/ 57 w 112"/>
                  <a:gd name="T47" fmla="*/ 33 h 209"/>
                  <a:gd name="T48" fmla="*/ 62 w 112"/>
                  <a:gd name="T49" fmla="*/ 29 h 209"/>
                  <a:gd name="T50" fmla="*/ 95 w 112"/>
                  <a:gd name="T51" fmla="*/ 8 h 209"/>
                  <a:gd name="T52" fmla="*/ 112 w 112"/>
                  <a:gd name="T53" fmla="*/ 8 h 209"/>
                  <a:gd name="T54" fmla="*/ 111 w 112"/>
                  <a:gd name="T55" fmla="*/ 9 h 209"/>
                  <a:gd name="T56" fmla="*/ 101 w 112"/>
                  <a:gd name="T57" fmla="*/ 34 h 209"/>
                  <a:gd name="T58" fmla="*/ 95 w 112"/>
                  <a:gd name="T59" fmla="*/ 51 h 209"/>
                  <a:gd name="T60" fmla="*/ 86 w 112"/>
                  <a:gd name="T61" fmla="*/ 74 h 209"/>
                  <a:gd name="T62" fmla="*/ 84 w 112"/>
                  <a:gd name="T63" fmla="*/ 95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2" h="209">
                    <a:moveTo>
                      <a:pt x="84" y="95"/>
                    </a:moveTo>
                    <a:cubicBezTo>
                      <a:pt x="85" y="102"/>
                      <a:pt x="83" y="107"/>
                      <a:pt x="79" y="111"/>
                    </a:cubicBezTo>
                    <a:cubicBezTo>
                      <a:pt x="80" y="119"/>
                      <a:pt x="69" y="123"/>
                      <a:pt x="75" y="132"/>
                    </a:cubicBezTo>
                    <a:cubicBezTo>
                      <a:pt x="72" y="139"/>
                      <a:pt x="69" y="147"/>
                      <a:pt x="66" y="155"/>
                    </a:cubicBezTo>
                    <a:cubicBezTo>
                      <a:pt x="61" y="159"/>
                      <a:pt x="58" y="166"/>
                      <a:pt x="51" y="170"/>
                    </a:cubicBezTo>
                    <a:cubicBezTo>
                      <a:pt x="44" y="176"/>
                      <a:pt x="45" y="191"/>
                      <a:pt x="30" y="189"/>
                    </a:cubicBezTo>
                    <a:cubicBezTo>
                      <a:pt x="24" y="193"/>
                      <a:pt x="20" y="200"/>
                      <a:pt x="14" y="204"/>
                    </a:cubicBezTo>
                    <a:cubicBezTo>
                      <a:pt x="9" y="206"/>
                      <a:pt x="5" y="209"/>
                      <a:pt x="1" y="203"/>
                    </a:cubicBezTo>
                    <a:cubicBezTo>
                      <a:pt x="0" y="197"/>
                      <a:pt x="3" y="192"/>
                      <a:pt x="7" y="187"/>
                    </a:cubicBezTo>
                    <a:cubicBezTo>
                      <a:pt x="8" y="186"/>
                      <a:pt x="10" y="185"/>
                      <a:pt x="11" y="184"/>
                    </a:cubicBezTo>
                    <a:cubicBezTo>
                      <a:pt x="12" y="182"/>
                      <a:pt x="14" y="182"/>
                      <a:pt x="15" y="180"/>
                    </a:cubicBezTo>
                    <a:cubicBezTo>
                      <a:pt x="13" y="181"/>
                      <a:pt x="11" y="183"/>
                      <a:pt x="9" y="182"/>
                    </a:cubicBezTo>
                    <a:cubicBezTo>
                      <a:pt x="5" y="176"/>
                      <a:pt x="8" y="171"/>
                      <a:pt x="11" y="167"/>
                    </a:cubicBezTo>
                    <a:cubicBezTo>
                      <a:pt x="15" y="162"/>
                      <a:pt x="21" y="160"/>
                      <a:pt x="23" y="154"/>
                    </a:cubicBezTo>
                    <a:cubicBezTo>
                      <a:pt x="24" y="151"/>
                      <a:pt x="22" y="148"/>
                      <a:pt x="20" y="145"/>
                    </a:cubicBezTo>
                    <a:cubicBezTo>
                      <a:pt x="19" y="143"/>
                      <a:pt x="18" y="141"/>
                      <a:pt x="17" y="138"/>
                    </a:cubicBezTo>
                    <a:cubicBezTo>
                      <a:pt x="18" y="130"/>
                      <a:pt x="28" y="126"/>
                      <a:pt x="25" y="116"/>
                    </a:cubicBezTo>
                    <a:cubicBezTo>
                      <a:pt x="26" y="114"/>
                      <a:pt x="27" y="111"/>
                      <a:pt x="28" y="109"/>
                    </a:cubicBezTo>
                    <a:cubicBezTo>
                      <a:pt x="29" y="107"/>
                      <a:pt x="30" y="105"/>
                      <a:pt x="31" y="102"/>
                    </a:cubicBezTo>
                    <a:cubicBezTo>
                      <a:pt x="32" y="98"/>
                      <a:pt x="30" y="94"/>
                      <a:pt x="30" y="90"/>
                    </a:cubicBezTo>
                    <a:cubicBezTo>
                      <a:pt x="30" y="89"/>
                      <a:pt x="30" y="87"/>
                      <a:pt x="31" y="86"/>
                    </a:cubicBezTo>
                    <a:cubicBezTo>
                      <a:pt x="35" y="81"/>
                      <a:pt x="38" y="76"/>
                      <a:pt x="39" y="70"/>
                    </a:cubicBezTo>
                    <a:cubicBezTo>
                      <a:pt x="41" y="64"/>
                      <a:pt x="42" y="59"/>
                      <a:pt x="44" y="54"/>
                    </a:cubicBezTo>
                    <a:cubicBezTo>
                      <a:pt x="47" y="46"/>
                      <a:pt x="52" y="39"/>
                      <a:pt x="57" y="33"/>
                    </a:cubicBezTo>
                    <a:cubicBezTo>
                      <a:pt x="58" y="31"/>
                      <a:pt x="60" y="30"/>
                      <a:pt x="62" y="29"/>
                    </a:cubicBezTo>
                    <a:cubicBezTo>
                      <a:pt x="73" y="22"/>
                      <a:pt x="84" y="15"/>
                      <a:pt x="95" y="8"/>
                    </a:cubicBezTo>
                    <a:cubicBezTo>
                      <a:pt x="100" y="5"/>
                      <a:pt x="106" y="0"/>
                      <a:pt x="112" y="8"/>
                    </a:cubicBezTo>
                    <a:cubicBezTo>
                      <a:pt x="111" y="9"/>
                      <a:pt x="111" y="9"/>
                      <a:pt x="111" y="9"/>
                    </a:cubicBezTo>
                    <a:cubicBezTo>
                      <a:pt x="109" y="18"/>
                      <a:pt x="102" y="25"/>
                      <a:pt x="101" y="34"/>
                    </a:cubicBezTo>
                    <a:cubicBezTo>
                      <a:pt x="98" y="39"/>
                      <a:pt x="96" y="45"/>
                      <a:pt x="95" y="51"/>
                    </a:cubicBezTo>
                    <a:cubicBezTo>
                      <a:pt x="95" y="60"/>
                      <a:pt x="90" y="67"/>
                      <a:pt x="86" y="74"/>
                    </a:cubicBezTo>
                    <a:cubicBezTo>
                      <a:pt x="77" y="80"/>
                      <a:pt x="85" y="88"/>
                      <a:pt x="84" y="95"/>
                    </a:cubicBezTo>
                    <a:close/>
                  </a:path>
                </a:pathLst>
              </a:custGeom>
              <a:solidFill>
                <a:srgbClr val="C1B0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" name="Freeform 6">
                <a:extLst>
                  <a:ext uri="{FF2B5EF4-FFF2-40B4-BE49-F238E27FC236}">
                    <a16:creationId xmlns:a16="http://schemas.microsoft.com/office/drawing/2014/main" id="{733758A8-55EE-5113-7921-63312374D956}"/>
                  </a:ext>
                </a:extLst>
              </p:cNvPr>
              <p:cNvSpPr/>
              <p:nvPr/>
            </p:nvSpPr>
            <p:spPr bwMode="auto">
              <a:xfrm>
                <a:off x="3063876" y="1914526"/>
                <a:ext cx="128588" cy="136525"/>
              </a:xfrm>
              <a:custGeom>
                <a:avLst/>
                <a:gdLst>
                  <a:gd name="T0" fmla="*/ 67 w 67"/>
                  <a:gd name="T1" fmla="*/ 8 h 72"/>
                  <a:gd name="T2" fmla="*/ 58 w 67"/>
                  <a:gd name="T3" fmla="*/ 39 h 72"/>
                  <a:gd name="T4" fmla="*/ 55 w 67"/>
                  <a:gd name="T5" fmla="*/ 47 h 72"/>
                  <a:gd name="T6" fmla="*/ 26 w 67"/>
                  <a:gd name="T7" fmla="*/ 64 h 72"/>
                  <a:gd name="T8" fmla="*/ 4 w 67"/>
                  <a:gd name="T9" fmla="*/ 69 h 72"/>
                  <a:gd name="T10" fmla="*/ 1 w 67"/>
                  <a:gd name="T11" fmla="*/ 55 h 72"/>
                  <a:gd name="T12" fmla="*/ 13 w 67"/>
                  <a:gd name="T13" fmla="*/ 32 h 72"/>
                  <a:gd name="T14" fmla="*/ 15 w 67"/>
                  <a:gd name="T15" fmla="*/ 14 h 72"/>
                  <a:gd name="T16" fmla="*/ 18 w 67"/>
                  <a:gd name="T17" fmla="*/ 10 h 72"/>
                  <a:gd name="T18" fmla="*/ 29 w 67"/>
                  <a:gd name="T19" fmla="*/ 10 h 72"/>
                  <a:gd name="T20" fmla="*/ 61 w 67"/>
                  <a:gd name="T21" fmla="*/ 1 h 72"/>
                  <a:gd name="T22" fmla="*/ 67 w 67"/>
                  <a:gd name="T23" fmla="*/ 8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7" h="72">
                    <a:moveTo>
                      <a:pt x="67" y="8"/>
                    </a:moveTo>
                    <a:cubicBezTo>
                      <a:pt x="67" y="19"/>
                      <a:pt x="65" y="30"/>
                      <a:pt x="58" y="39"/>
                    </a:cubicBezTo>
                    <a:cubicBezTo>
                      <a:pt x="58" y="42"/>
                      <a:pt x="57" y="44"/>
                      <a:pt x="55" y="47"/>
                    </a:cubicBezTo>
                    <a:cubicBezTo>
                      <a:pt x="46" y="54"/>
                      <a:pt x="36" y="59"/>
                      <a:pt x="26" y="64"/>
                    </a:cubicBezTo>
                    <a:cubicBezTo>
                      <a:pt x="19" y="66"/>
                      <a:pt x="12" y="72"/>
                      <a:pt x="4" y="69"/>
                    </a:cubicBezTo>
                    <a:cubicBezTo>
                      <a:pt x="0" y="65"/>
                      <a:pt x="0" y="60"/>
                      <a:pt x="1" y="55"/>
                    </a:cubicBezTo>
                    <a:cubicBezTo>
                      <a:pt x="3" y="47"/>
                      <a:pt x="9" y="40"/>
                      <a:pt x="13" y="32"/>
                    </a:cubicBezTo>
                    <a:cubicBezTo>
                      <a:pt x="17" y="26"/>
                      <a:pt x="15" y="20"/>
                      <a:pt x="15" y="14"/>
                    </a:cubicBezTo>
                    <a:cubicBezTo>
                      <a:pt x="16" y="12"/>
                      <a:pt x="17" y="11"/>
                      <a:pt x="18" y="10"/>
                    </a:cubicBezTo>
                    <a:cubicBezTo>
                      <a:pt x="22" y="8"/>
                      <a:pt x="25" y="8"/>
                      <a:pt x="29" y="10"/>
                    </a:cubicBezTo>
                    <a:cubicBezTo>
                      <a:pt x="44" y="21"/>
                      <a:pt x="50" y="3"/>
                      <a:pt x="61" y="1"/>
                    </a:cubicBezTo>
                    <a:cubicBezTo>
                      <a:pt x="67" y="0"/>
                      <a:pt x="67" y="4"/>
                      <a:pt x="67" y="8"/>
                    </a:cubicBezTo>
                    <a:close/>
                  </a:path>
                </a:pathLst>
              </a:custGeom>
              <a:solidFill>
                <a:srgbClr val="C0AE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5" name="Freeform 7">
                <a:extLst>
                  <a:ext uri="{FF2B5EF4-FFF2-40B4-BE49-F238E27FC236}">
                    <a16:creationId xmlns:a16="http://schemas.microsoft.com/office/drawing/2014/main" id="{1206A202-1E32-AC25-11CC-3729EE2B8275}"/>
                  </a:ext>
                </a:extLst>
              </p:cNvPr>
              <p:cNvSpPr/>
              <p:nvPr/>
            </p:nvSpPr>
            <p:spPr bwMode="auto">
              <a:xfrm>
                <a:off x="2803526" y="2497138"/>
                <a:ext cx="106363" cy="317500"/>
              </a:xfrm>
              <a:custGeom>
                <a:avLst/>
                <a:gdLst>
                  <a:gd name="T0" fmla="*/ 27 w 55"/>
                  <a:gd name="T1" fmla="*/ 115 h 167"/>
                  <a:gd name="T2" fmla="*/ 27 w 55"/>
                  <a:gd name="T3" fmla="*/ 117 h 167"/>
                  <a:gd name="T4" fmla="*/ 26 w 55"/>
                  <a:gd name="T5" fmla="*/ 119 h 167"/>
                  <a:gd name="T6" fmla="*/ 21 w 55"/>
                  <a:gd name="T7" fmla="*/ 144 h 167"/>
                  <a:gd name="T8" fmla="*/ 15 w 55"/>
                  <a:gd name="T9" fmla="*/ 164 h 167"/>
                  <a:gd name="T10" fmla="*/ 11 w 55"/>
                  <a:gd name="T11" fmla="*/ 167 h 167"/>
                  <a:gd name="T12" fmla="*/ 3 w 55"/>
                  <a:gd name="T13" fmla="*/ 147 h 167"/>
                  <a:gd name="T14" fmla="*/ 3 w 55"/>
                  <a:gd name="T15" fmla="*/ 147 h 167"/>
                  <a:gd name="T16" fmla="*/ 3 w 55"/>
                  <a:gd name="T17" fmla="*/ 123 h 167"/>
                  <a:gd name="T18" fmla="*/ 2 w 55"/>
                  <a:gd name="T19" fmla="*/ 118 h 167"/>
                  <a:gd name="T20" fmla="*/ 11 w 55"/>
                  <a:gd name="T21" fmla="*/ 100 h 167"/>
                  <a:gd name="T22" fmla="*/ 15 w 55"/>
                  <a:gd name="T23" fmla="*/ 78 h 167"/>
                  <a:gd name="T24" fmla="*/ 22 w 55"/>
                  <a:gd name="T25" fmla="*/ 50 h 167"/>
                  <a:gd name="T26" fmla="*/ 30 w 55"/>
                  <a:gd name="T27" fmla="*/ 28 h 167"/>
                  <a:gd name="T28" fmla="*/ 39 w 55"/>
                  <a:gd name="T29" fmla="*/ 6 h 167"/>
                  <a:gd name="T30" fmla="*/ 46 w 55"/>
                  <a:gd name="T31" fmla="*/ 1 h 167"/>
                  <a:gd name="T32" fmla="*/ 52 w 55"/>
                  <a:gd name="T33" fmla="*/ 2 h 167"/>
                  <a:gd name="T34" fmla="*/ 50 w 55"/>
                  <a:gd name="T35" fmla="*/ 29 h 167"/>
                  <a:gd name="T36" fmla="*/ 44 w 55"/>
                  <a:gd name="T37" fmla="*/ 53 h 167"/>
                  <a:gd name="T38" fmla="*/ 43 w 55"/>
                  <a:gd name="T39" fmla="*/ 59 h 167"/>
                  <a:gd name="T40" fmla="*/ 36 w 55"/>
                  <a:gd name="T41" fmla="*/ 78 h 167"/>
                  <a:gd name="T42" fmla="*/ 29 w 55"/>
                  <a:gd name="T43" fmla="*/ 95 h 167"/>
                  <a:gd name="T44" fmla="*/ 27 w 55"/>
                  <a:gd name="T45" fmla="*/ 115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5" h="167">
                    <a:moveTo>
                      <a:pt x="27" y="115"/>
                    </a:moveTo>
                    <a:cubicBezTo>
                      <a:pt x="27" y="117"/>
                      <a:pt x="27" y="117"/>
                      <a:pt x="27" y="117"/>
                    </a:cubicBezTo>
                    <a:cubicBezTo>
                      <a:pt x="26" y="119"/>
                      <a:pt x="26" y="119"/>
                      <a:pt x="26" y="119"/>
                    </a:cubicBezTo>
                    <a:cubicBezTo>
                      <a:pt x="24" y="127"/>
                      <a:pt x="22" y="136"/>
                      <a:pt x="21" y="144"/>
                    </a:cubicBezTo>
                    <a:cubicBezTo>
                      <a:pt x="20" y="151"/>
                      <a:pt x="19" y="158"/>
                      <a:pt x="15" y="164"/>
                    </a:cubicBezTo>
                    <a:cubicBezTo>
                      <a:pt x="14" y="165"/>
                      <a:pt x="12" y="166"/>
                      <a:pt x="11" y="167"/>
                    </a:cubicBezTo>
                    <a:cubicBezTo>
                      <a:pt x="1" y="163"/>
                      <a:pt x="6" y="153"/>
                      <a:pt x="3" y="147"/>
                    </a:cubicBezTo>
                    <a:cubicBezTo>
                      <a:pt x="3" y="147"/>
                      <a:pt x="3" y="147"/>
                      <a:pt x="3" y="147"/>
                    </a:cubicBezTo>
                    <a:cubicBezTo>
                      <a:pt x="0" y="139"/>
                      <a:pt x="3" y="131"/>
                      <a:pt x="3" y="123"/>
                    </a:cubicBezTo>
                    <a:cubicBezTo>
                      <a:pt x="1" y="122"/>
                      <a:pt x="1" y="120"/>
                      <a:pt x="2" y="118"/>
                    </a:cubicBezTo>
                    <a:cubicBezTo>
                      <a:pt x="8" y="113"/>
                      <a:pt x="7" y="105"/>
                      <a:pt x="11" y="100"/>
                    </a:cubicBezTo>
                    <a:cubicBezTo>
                      <a:pt x="10" y="92"/>
                      <a:pt x="15" y="86"/>
                      <a:pt x="15" y="78"/>
                    </a:cubicBezTo>
                    <a:cubicBezTo>
                      <a:pt x="14" y="68"/>
                      <a:pt x="20" y="60"/>
                      <a:pt x="22" y="50"/>
                    </a:cubicBezTo>
                    <a:cubicBezTo>
                      <a:pt x="25" y="43"/>
                      <a:pt x="27" y="35"/>
                      <a:pt x="30" y="28"/>
                    </a:cubicBezTo>
                    <a:cubicBezTo>
                      <a:pt x="34" y="21"/>
                      <a:pt x="35" y="13"/>
                      <a:pt x="39" y="6"/>
                    </a:cubicBezTo>
                    <a:cubicBezTo>
                      <a:pt x="41" y="4"/>
                      <a:pt x="43" y="2"/>
                      <a:pt x="46" y="1"/>
                    </a:cubicBezTo>
                    <a:cubicBezTo>
                      <a:pt x="48" y="0"/>
                      <a:pt x="50" y="1"/>
                      <a:pt x="52" y="2"/>
                    </a:cubicBezTo>
                    <a:cubicBezTo>
                      <a:pt x="55" y="11"/>
                      <a:pt x="45" y="20"/>
                      <a:pt x="50" y="29"/>
                    </a:cubicBezTo>
                    <a:cubicBezTo>
                      <a:pt x="45" y="37"/>
                      <a:pt x="38" y="43"/>
                      <a:pt x="44" y="53"/>
                    </a:cubicBezTo>
                    <a:cubicBezTo>
                      <a:pt x="44" y="55"/>
                      <a:pt x="44" y="57"/>
                      <a:pt x="43" y="59"/>
                    </a:cubicBezTo>
                    <a:cubicBezTo>
                      <a:pt x="39" y="65"/>
                      <a:pt x="37" y="71"/>
                      <a:pt x="36" y="78"/>
                    </a:cubicBezTo>
                    <a:cubicBezTo>
                      <a:pt x="34" y="84"/>
                      <a:pt x="30" y="89"/>
                      <a:pt x="29" y="95"/>
                    </a:cubicBezTo>
                    <a:cubicBezTo>
                      <a:pt x="29" y="102"/>
                      <a:pt x="27" y="109"/>
                      <a:pt x="27" y="115"/>
                    </a:cubicBezTo>
                    <a:close/>
                  </a:path>
                </a:pathLst>
              </a:custGeom>
              <a:solidFill>
                <a:srgbClr val="D6BA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6" name="Freeform 8">
                <a:extLst>
                  <a:ext uri="{FF2B5EF4-FFF2-40B4-BE49-F238E27FC236}">
                    <a16:creationId xmlns:a16="http://schemas.microsoft.com/office/drawing/2014/main" id="{7B2CC961-388F-5EE2-67DD-0D5B2E6BDDC7}"/>
                  </a:ext>
                </a:extLst>
              </p:cNvPr>
              <p:cNvSpPr/>
              <p:nvPr/>
            </p:nvSpPr>
            <p:spPr bwMode="auto">
              <a:xfrm>
                <a:off x="2995613" y="2125663"/>
                <a:ext cx="123825" cy="128588"/>
              </a:xfrm>
              <a:custGeom>
                <a:avLst/>
                <a:gdLst>
                  <a:gd name="T0" fmla="*/ 54 w 65"/>
                  <a:gd name="T1" fmla="*/ 45 h 68"/>
                  <a:gd name="T2" fmla="*/ 19 w 65"/>
                  <a:gd name="T3" fmla="*/ 63 h 68"/>
                  <a:gd name="T4" fmla="*/ 7 w 65"/>
                  <a:gd name="T5" fmla="*/ 68 h 68"/>
                  <a:gd name="T6" fmla="*/ 5 w 65"/>
                  <a:gd name="T7" fmla="*/ 61 h 68"/>
                  <a:gd name="T8" fmla="*/ 6 w 65"/>
                  <a:gd name="T9" fmla="*/ 51 h 68"/>
                  <a:gd name="T10" fmla="*/ 9 w 65"/>
                  <a:gd name="T11" fmla="*/ 28 h 68"/>
                  <a:gd name="T12" fmla="*/ 13 w 65"/>
                  <a:gd name="T13" fmla="*/ 14 h 68"/>
                  <a:gd name="T14" fmla="*/ 21 w 65"/>
                  <a:gd name="T15" fmla="*/ 5 h 68"/>
                  <a:gd name="T16" fmla="*/ 31 w 65"/>
                  <a:gd name="T17" fmla="*/ 0 h 68"/>
                  <a:gd name="T18" fmla="*/ 36 w 65"/>
                  <a:gd name="T19" fmla="*/ 0 h 68"/>
                  <a:gd name="T20" fmla="*/ 42 w 65"/>
                  <a:gd name="T21" fmla="*/ 17 h 68"/>
                  <a:gd name="T22" fmla="*/ 64 w 65"/>
                  <a:gd name="T23" fmla="*/ 9 h 68"/>
                  <a:gd name="T24" fmla="*/ 56 w 65"/>
                  <a:gd name="T25" fmla="*/ 34 h 68"/>
                  <a:gd name="T26" fmla="*/ 54 w 65"/>
                  <a:gd name="T27" fmla="*/ 4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5" h="68">
                    <a:moveTo>
                      <a:pt x="54" y="45"/>
                    </a:moveTo>
                    <a:cubicBezTo>
                      <a:pt x="39" y="46"/>
                      <a:pt x="30" y="56"/>
                      <a:pt x="19" y="63"/>
                    </a:cubicBezTo>
                    <a:cubicBezTo>
                      <a:pt x="15" y="65"/>
                      <a:pt x="11" y="68"/>
                      <a:pt x="7" y="68"/>
                    </a:cubicBezTo>
                    <a:cubicBezTo>
                      <a:pt x="5" y="66"/>
                      <a:pt x="5" y="64"/>
                      <a:pt x="5" y="61"/>
                    </a:cubicBezTo>
                    <a:cubicBezTo>
                      <a:pt x="6" y="58"/>
                      <a:pt x="7" y="55"/>
                      <a:pt x="6" y="51"/>
                    </a:cubicBezTo>
                    <a:cubicBezTo>
                      <a:pt x="0" y="43"/>
                      <a:pt x="1" y="35"/>
                      <a:pt x="9" y="28"/>
                    </a:cubicBezTo>
                    <a:cubicBezTo>
                      <a:pt x="13" y="24"/>
                      <a:pt x="11" y="19"/>
                      <a:pt x="13" y="14"/>
                    </a:cubicBezTo>
                    <a:cubicBezTo>
                      <a:pt x="14" y="10"/>
                      <a:pt x="17" y="7"/>
                      <a:pt x="21" y="5"/>
                    </a:cubicBezTo>
                    <a:cubicBezTo>
                      <a:pt x="24" y="4"/>
                      <a:pt x="27" y="2"/>
                      <a:pt x="31" y="0"/>
                    </a:cubicBezTo>
                    <a:cubicBezTo>
                      <a:pt x="32" y="0"/>
                      <a:pt x="34" y="0"/>
                      <a:pt x="36" y="0"/>
                    </a:cubicBezTo>
                    <a:cubicBezTo>
                      <a:pt x="42" y="4"/>
                      <a:pt x="43" y="10"/>
                      <a:pt x="42" y="17"/>
                    </a:cubicBezTo>
                    <a:cubicBezTo>
                      <a:pt x="51" y="17"/>
                      <a:pt x="55" y="6"/>
                      <a:pt x="64" y="9"/>
                    </a:cubicBezTo>
                    <a:cubicBezTo>
                      <a:pt x="65" y="19"/>
                      <a:pt x="59" y="26"/>
                      <a:pt x="56" y="34"/>
                    </a:cubicBezTo>
                    <a:cubicBezTo>
                      <a:pt x="55" y="37"/>
                      <a:pt x="54" y="41"/>
                      <a:pt x="54" y="45"/>
                    </a:cubicBezTo>
                    <a:close/>
                  </a:path>
                </a:pathLst>
              </a:custGeom>
              <a:solidFill>
                <a:srgbClr val="D1BF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7" name="Freeform 9">
                <a:extLst>
                  <a:ext uri="{FF2B5EF4-FFF2-40B4-BE49-F238E27FC236}">
                    <a16:creationId xmlns:a16="http://schemas.microsoft.com/office/drawing/2014/main" id="{C9A50BC7-C74A-E8D4-05D9-0AE2D443FB1C}"/>
                  </a:ext>
                </a:extLst>
              </p:cNvPr>
              <p:cNvSpPr/>
              <p:nvPr/>
            </p:nvSpPr>
            <p:spPr bwMode="auto">
              <a:xfrm>
                <a:off x="3114676" y="1744663"/>
                <a:ext cx="93663" cy="220663"/>
              </a:xfrm>
              <a:custGeom>
                <a:avLst/>
                <a:gdLst>
                  <a:gd name="T0" fmla="*/ 36 w 49"/>
                  <a:gd name="T1" fmla="*/ 91 h 117"/>
                  <a:gd name="T2" fmla="*/ 13 w 49"/>
                  <a:gd name="T3" fmla="*/ 109 h 117"/>
                  <a:gd name="T4" fmla="*/ 1 w 49"/>
                  <a:gd name="T5" fmla="*/ 101 h 117"/>
                  <a:gd name="T6" fmla="*/ 5 w 49"/>
                  <a:gd name="T7" fmla="*/ 91 h 117"/>
                  <a:gd name="T8" fmla="*/ 11 w 49"/>
                  <a:gd name="T9" fmla="*/ 84 h 117"/>
                  <a:gd name="T10" fmla="*/ 27 w 49"/>
                  <a:gd name="T11" fmla="*/ 59 h 117"/>
                  <a:gd name="T12" fmla="*/ 29 w 49"/>
                  <a:gd name="T13" fmla="*/ 56 h 117"/>
                  <a:gd name="T14" fmla="*/ 28 w 49"/>
                  <a:gd name="T15" fmla="*/ 56 h 117"/>
                  <a:gd name="T16" fmla="*/ 21 w 49"/>
                  <a:gd name="T17" fmla="*/ 69 h 117"/>
                  <a:gd name="T18" fmla="*/ 10 w 49"/>
                  <a:gd name="T19" fmla="*/ 66 h 117"/>
                  <a:gd name="T20" fmla="*/ 20 w 49"/>
                  <a:gd name="T21" fmla="*/ 43 h 117"/>
                  <a:gd name="T22" fmla="*/ 29 w 49"/>
                  <a:gd name="T23" fmla="*/ 19 h 117"/>
                  <a:gd name="T24" fmla="*/ 30 w 49"/>
                  <a:gd name="T25" fmla="*/ 13 h 117"/>
                  <a:gd name="T26" fmla="*/ 43 w 49"/>
                  <a:gd name="T27" fmla="*/ 6 h 117"/>
                  <a:gd name="T28" fmla="*/ 47 w 49"/>
                  <a:gd name="T29" fmla="*/ 30 h 117"/>
                  <a:gd name="T30" fmla="*/ 46 w 49"/>
                  <a:gd name="T31" fmla="*/ 48 h 117"/>
                  <a:gd name="T32" fmla="*/ 45 w 49"/>
                  <a:gd name="T33" fmla="*/ 63 h 117"/>
                  <a:gd name="T34" fmla="*/ 46 w 49"/>
                  <a:gd name="T35" fmla="*/ 70 h 117"/>
                  <a:gd name="T36" fmla="*/ 36 w 49"/>
                  <a:gd name="T37" fmla="*/ 91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9" h="117">
                    <a:moveTo>
                      <a:pt x="36" y="91"/>
                    </a:moveTo>
                    <a:cubicBezTo>
                      <a:pt x="31" y="101"/>
                      <a:pt x="21" y="104"/>
                      <a:pt x="13" y="109"/>
                    </a:cubicBezTo>
                    <a:cubicBezTo>
                      <a:pt x="2" y="117"/>
                      <a:pt x="4" y="106"/>
                      <a:pt x="1" y="101"/>
                    </a:cubicBezTo>
                    <a:cubicBezTo>
                      <a:pt x="0" y="97"/>
                      <a:pt x="2" y="94"/>
                      <a:pt x="5" y="91"/>
                    </a:cubicBezTo>
                    <a:cubicBezTo>
                      <a:pt x="7" y="89"/>
                      <a:pt x="9" y="87"/>
                      <a:pt x="11" y="84"/>
                    </a:cubicBezTo>
                    <a:cubicBezTo>
                      <a:pt x="16" y="76"/>
                      <a:pt x="24" y="69"/>
                      <a:pt x="27" y="59"/>
                    </a:cubicBezTo>
                    <a:cubicBezTo>
                      <a:pt x="28" y="58"/>
                      <a:pt x="29" y="57"/>
                      <a:pt x="29" y="56"/>
                    </a:cubicBezTo>
                    <a:cubicBezTo>
                      <a:pt x="29" y="54"/>
                      <a:pt x="28" y="54"/>
                      <a:pt x="28" y="56"/>
                    </a:cubicBezTo>
                    <a:cubicBezTo>
                      <a:pt x="27" y="61"/>
                      <a:pt x="25" y="66"/>
                      <a:pt x="21" y="69"/>
                    </a:cubicBezTo>
                    <a:cubicBezTo>
                      <a:pt x="17" y="70"/>
                      <a:pt x="13" y="70"/>
                      <a:pt x="10" y="66"/>
                    </a:cubicBezTo>
                    <a:cubicBezTo>
                      <a:pt x="10" y="57"/>
                      <a:pt x="18" y="51"/>
                      <a:pt x="20" y="43"/>
                    </a:cubicBezTo>
                    <a:cubicBezTo>
                      <a:pt x="23" y="35"/>
                      <a:pt x="30" y="28"/>
                      <a:pt x="29" y="19"/>
                    </a:cubicBezTo>
                    <a:cubicBezTo>
                      <a:pt x="29" y="17"/>
                      <a:pt x="29" y="15"/>
                      <a:pt x="30" y="13"/>
                    </a:cubicBezTo>
                    <a:cubicBezTo>
                      <a:pt x="33" y="8"/>
                      <a:pt x="34" y="0"/>
                      <a:pt x="43" y="6"/>
                    </a:cubicBezTo>
                    <a:cubicBezTo>
                      <a:pt x="49" y="13"/>
                      <a:pt x="47" y="22"/>
                      <a:pt x="47" y="30"/>
                    </a:cubicBezTo>
                    <a:cubicBezTo>
                      <a:pt x="46" y="36"/>
                      <a:pt x="47" y="42"/>
                      <a:pt x="46" y="48"/>
                    </a:cubicBezTo>
                    <a:cubicBezTo>
                      <a:pt x="46" y="53"/>
                      <a:pt x="45" y="58"/>
                      <a:pt x="45" y="63"/>
                    </a:cubicBezTo>
                    <a:cubicBezTo>
                      <a:pt x="45" y="65"/>
                      <a:pt x="46" y="67"/>
                      <a:pt x="46" y="70"/>
                    </a:cubicBezTo>
                    <a:cubicBezTo>
                      <a:pt x="41" y="76"/>
                      <a:pt x="37" y="83"/>
                      <a:pt x="36" y="91"/>
                    </a:cubicBezTo>
                    <a:close/>
                  </a:path>
                </a:pathLst>
              </a:custGeom>
              <a:solidFill>
                <a:srgbClr val="D7C3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8" name="Freeform 10">
                <a:extLst>
                  <a:ext uri="{FF2B5EF4-FFF2-40B4-BE49-F238E27FC236}">
                    <a16:creationId xmlns:a16="http://schemas.microsoft.com/office/drawing/2014/main" id="{AE02CD5D-0A39-6006-DE13-31E7781C1928}"/>
                  </a:ext>
                </a:extLst>
              </p:cNvPr>
              <p:cNvSpPr/>
              <p:nvPr/>
            </p:nvSpPr>
            <p:spPr bwMode="auto">
              <a:xfrm>
                <a:off x="2770188" y="2400301"/>
                <a:ext cx="79375" cy="225425"/>
              </a:xfrm>
              <a:custGeom>
                <a:avLst/>
                <a:gdLst>
                  <a:gd name="T0" fmla="*/ 14 w 42"/>
                  <a:gd name="T1" fmla="*/ 81 h 119"/>
                  <a:gd name="T2" fmla="*/ 6 w 42"/>
                  <a:gd name="T3" fmla="*/ 57 h 119"/>
                  <a:gd name="T4" fmla="*/ 2 w 42"/>
                  <a:gd name="T5" fmla="*/ 40 h 119"/>
                  <a:gd name="T6" fmla="*/ 4 w 42"/>
                  <a:gd name="T7" fmla="*/ 37 h 119"/>
                  <a:gd name="T8" fmla="*/ 2 w 42"/>
                  <a:gd name="T9" fmla="*/ 12 h 119"/>
                  <a:gd name="T10" fmla="*/ 4 w 42"/>
                  <a:gd name="T11" fmla="*/ 8 h 119"/>
                  <a:gd name="T12" fmla="*/ 7 w 42"/>
                  <a:gd name="T13" fmla="*/ 0 h 119"/>
                  <a:gd name="T14" fmla="*/ 23 w 42"/>
                  <a:gd name="T15" fmla="*/ 28 h 119"/>
                  <a:gd name="T16" fmla="*/ 41 w 42"/>
                  <a:gd name="T17" fmla="*/ 101 h 119"/>
                  <a:gd name="T18" fmla="*/ 41 w 42"/>
                  <a:gd name="T19" fmla="*/ 109 h 119"/>
                  <a:gd name="T20" fmla="*/ 26 w 42"/>
                  <a:gd name="T21" fmla="*/ 110 h 119"/>
                  <a:gd name="T22" fmla="*/ 14 w 42"/>
                  <a:gd name="T23" fmla="*/ 81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2" h="119">
                    <a:moveTo>
                      <a:pt x="14" y="81"/>
                    </a:moveTo>
                    <a:cubicBezTo>
                      <a:pt x="12" y="73"/>
                      <a:pt x="9" y="65"/>
                      <a:pt x="6" y="57"/>
                    </a:cubicBezTo>
                    <a:cubicBezTo>
                      <a:pt x="0" y="52"/>
                      <a:pt x="3" y="46"/>
                      <a:pt x="2" y="40"/>
                    </a:cubicBezTo>
                    <a:cubicBezTo>
                      <a:pt x="3" y="39"/>
                      <a:pt x="3" y="38"/>
                      <a:pt x="4" y="37"/>
                    </a:cubicBezTo>
                    <a:cubicBezTo>
                      <a:pt x="3" y="29"/>
                      <a:pt x="2" y="20"/>
                      <a:pt x="2" y="12"/>
                    </a:cubicBezTo>
                    <a:cubicBezTo>
                      <a:pt x="2" y="10"/>
                      <a:pt x="3" y="9"/>
                      <a:pt x="4" y="8"/>
                    </a:cubicBezTo>
                    <a:cubicBezTo>
                      <a:pt x="3" y="4"/>
                      <a:pt x="5" y="2"/>
                      <a:pt x="7" y="0"/>
                    </a:cubicBezTo>
                    <a:cubicBezTo>
                      <a:pt x="26" y="2"/>
                      <a:pt x="21" y="17"/>
                      <a:pt x="23" y="28"/>
                    </a:cubicBezTo>
                    <a:cubicBezTo>
                      <a:pt x="28" y="53"/>
                      <a:pt x="34" y="77"/>
                      <a:pt x="41" y="101"/>
                    </a:cubicBezTo>
                    <a:cubicBezTo>
                      <a:pt x="41" y="103"/>
                      <a:pt x="42" y="106"/>
                      <a:pt x="41" y="109"/>
                    </a:cubicBezTo>
                    <a:cubicBezTo>
                      <a:pt x="37" y="119"/>
                      <a:pt x="31" y="119"/>
                      <a:pt x="26" y="110"/>
                    </a:cubicBezTo>
                    <a:cubicBezTo>
                      <a:pt x="20" y="101"/>
                      <a:pt x="16" y="92"/>
                      <a:pt x="14" y="81"/>
                    </a:cubicBezTo>
                    <a:close/>
                  </a:path>
                </a:pathLst>
              </a:custGeom>
              <a:solidFill>
                <a:srgbClr val="B9A7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9" name="Freeform 11">
                <a:extLst>
                  <a:ext uri="{FF2B5EF4-FFF2-40B4-BE49-F238E27FC236}">
                    <a16:creationId xmlns:a16="http://schemas.microsoft.com/office/drawing/2014/main" id="{D0A2057B-4CC4-AE64-A86C-34B3BCF7D78C}"/>
                  </a:ext>
                </a:extLst>
              </p:cNvPr>
              <p:cNvSpPr/>
              <p:nvPr/>
            </p:nvSpPr>
            <p:spPr bwMode="auto">
              <a:xfrm>
                <a:off x="2809876" y="2800351"/>
                <a:ext cx="31750" cy="111125"/>
              </a:xfrm>
              <a:custGeom>
                <a:avLst/>
                <a:gdLst>
                  <a:gd name="T0" fmla="*/ 7 w 17"/>
                  <a:gd name="T1" fmla="*/ 5 h 58"/>
                  <a:gd name="T2" fmla="*/ 10 w 17"/>
                  <a:gd name="T3" fmla="*/ 3 h 58"/>
                  <a:gd name="T4" fmla="*/ 17 w 17"/>
                  <a:gd name="T5" fmla="*/ 3 h 58"/>
                  <a:gd name="T6" fmla="*/ 4 w 17"/>
                  <a:gd name="T7" fmla="*/ 58 h 58"/>
                  <a:gd name="T8" fmla="*/ 0 w 17"/>
                  <a:gd name="T9" fmla="*/ 58 h 58"/>
                  <a:gd name="T10" fmla="*/ 0 w 17"/>
                  <a:gd name="T11" fmla="*/ 7 h 58"/>
                  <a:gd name="T12" fmla="*/ 7 w 17"/>
                  <a:gd name="T13" fmla="*/ 5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57">
                    <a:moveTo>
                      <a:pt x="7" y="5"/>
                    </a:moveTo>
                    <a:cubicBezTo>
                      <a:pt x="8" y="4"/>
                      <a:pt x="9" y="4"/>
                      <a:pt x="10" y="3"/>
                    </a:cubicBezTo>
                    <a:cubicBezTo>
                      <a:pt x="12" y="1"/>
                      <a:pt x="15" y="0"/>
                      <a:pt x="17" y="3"/>
                    </a:cubicBezTo>
                    <a:cubicBezTo>
                      <a:pt x="13" y="21"/>
                      <a:pt x="8" y="40"/>
                      <a:pt x="4" y="58"/>
                    </a:cubicBezTo>
                    <a:cubicBezTo>
                      <a:pt x="3" y="58"/>
                      <a:pt x="1" y="58"/>
                      <a:pt x="0" y="58"/>
                    </a:cubicBezTo>
                    <a:cubicBezTo>
                      <a:pt x="0" y="41"/>
                      <a:pt x="0" y="24"/>
                      <a:pt x="0" y="7"/>
                    </a:cubicBezTo>
                    <a:cubicBezTo>
                      <a:pt x="2" y="5"/>
                      <a:pt x="5" y="8"/>
                      <a:pt x="7" y="5"/>
                    </a:cubicBezTo>
                    <a:close/>
                  </a:path>
                </a:pathLst>
              </a:custGeom>
              <a:solidFill>
                <a:srgbClr val="332F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0" name="Freeform 12">
                <a:extLst>
                  <a:ext uri="{FF2B5EF4-FFF2-40B4-BE49-F238E27FC236}">
                    <a16:creationId xmlns:a16="http://schemas.microsoft.com/office/drawing/2014/main" id="{FD935510-024C-9E7A-F995-128CA444DE1D}"/>
                  </a:ext>
                </a:extLst>
              </p:cNvPr>
              <p:cNvSpPr/>
              <p:nvPr/>
            </p:nvSpPr>
            <p:spPr bwMode="auto">
              <a:xfrm>
                <a:off x="2847976" y="2084388"/>
                <a:ext cx="100013" cy="160338"/>
              </a:xfrm>
              <a:custGeom>
                <a:avLst/>
                <a:gdLst>
                  <a:gd name="T0" fmla="*/ 0 w 52"/>
                  <a:gd name="T1" fmla="*/ 85 h 85"/>
                  <a:gd name="T2" fmla="*/ 45 w 52"/>
                  <a:gd name="T3" fmla="*/ 0 h 85"/>
                  <a:gd name="T4" fmla="*/ 50 w 52"/>
                  <a:gd name="T5" fmla="*/ 3 h 85"/>
                  <a:gd name="T6" fmla="*/ 48 w 52"/>
                  <a:gd name="T7" fmla="*/ 19 h 85"/>
                  <a:gd name="T8" fmla="*/ 27 w 52"/>
                  <a:gd name="T9" fmla="*/ 57 h 85"/>
                  <a:gd name="T10" fmla="*/ 23 w 52"/>
                  <a:gd name="T11" fmla="*/ 66 h 85"/>
                  <a:gd name="T12" fmla="*/ 13 w 52"/>
                  <a:gd name="T13" fmla="*/ 78 h 85"/>
                  <a:gd name="T14" fmla="*/ 0 w 52"/>
                  <a:gd name="T15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85">
                    <a:moveTo>
                      <a:pt x="0" y="85"/>
                    </a:moveTo>
                    <a:cubicBezTo>
                      <a:pt x="10" y="55"/>
                      <a:pt x="32" y="29"/>
                      <a:pt x="45" y="0"/>
                    </a:cubicBezTo>
                    <a:cubicBezTo>
                      <a:pt x="48" y="0"/>
                      <a:pt x="49" y="1"/>
                      <a:pt x="50" y="3"/>
                    </a:cubicBezTo>
                    <a:cubicBezTo>
                      <a:pt x="52" y="9"/>
                      <a:pt x="50" y="14"/>
                      <a:pt x="48" y="19"/>
                    </a:cubicBezTo>
                    <a:cubicBezTo>
                      <a:pt x="42" y="32"/>
                      <a:pt x="31" y="43"/>
                      <a:pt x="27" y="57"/>
                    </a:cubicBezTo>
                    <a:cubicBezTo>
                      <a:pt x="26" y="60"/>
                      <a:pt x="24" y="63"/>
                      <a:pt x="23" y="66"/>
                    </a:cubicBezTo>
                    <a:cubicBezTo>
                      <a:pt x="20" y="70"/>
                      <a:pt x="17" y="75"/>
                      <a:pt x="13" y="78"/>
                    </a:cubicBezTo>
                    <a:cubicBezTo>
                      <a:pt x="9" y="82"/>
                      <a:pt x="5" y="85"/>
                      <a:pt x="0" y="85"/>
                    </a:cubicBezTo>
                    <a:close/>
                  </a:path>
                </a:pathLst>
              </a:custGeom>
              <a:solidFill>
                <a:srgbClr val="3E36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1" name="Freeform 13">
                <a:extLst>
                  <a:ext uri="{FF2B5EF4-FFF2-40B4-BE49-F238E27FC236}">
                    <a16:creationId xmlns:a16="http://schemas.microsoft.com/office/drawing/2014/main" id="{9E6128A0-A57E-9629-37A1-97D8B8A506B6}"/>
                  </a:ext>
                </a:extLst>
              </p:cNvPr>
              <p:cNvSpPr/>
              <p:nvPr/>
            </p:nvSpPr>
            <p:spPr bwMode="auto">
              <a:xfrm>
                <a:off x="2782888" y="2554288"/>
                <a:ext cx="73025" cy="104775"/>
              </a:xfrm>
              <a:custGeom>
                <a:avLst/>
                <a:gdLst>
                  <a:gd name="T0" fmla="*/ 13 w 38"/>
                  <a:gd name="T1" fmla="*/ 36 h 55"/>
                  <a:gd name="T2" fmla="*/ 3 w 38"/>
                  <a:gd name="T3" fmla="*/ 15 h 55"/>
                  <a:gd name="T4" fmla="*/ 5 w 38"/>
                  <a:gd name="T5" fmla="*/ 2 h 55"/>
                  <a:gd name="T6" fmla="*/ 7 w 38"/>
                  <a:gd name="T7" fmla="*/ 0 h 55"/>
                  <a:gd name="T8" fmla="*/ 23 w 38"/>
                  <a:gd name="T9" fmla="*/ 29 h 55"/>
                  <a:gd name="T10" fmla="*/ 33 w 38"/>
                  <a:gd name="T11" fmla="*/ 26 h 55"/>
                  <a:gd name="T12" fmla="*/ 36 w 38"/>
                  <a:gd name="T13" fmla="*/ 22 h 55"/>
                  <a:gd name="T14" fmla="*/ 28 w 38"/>
                  <a:gd name="T15" fmla="*/ 50 h 55"/>
                  <a:gd name="T16" fmla="*/ 23 w 38"/>
                  <a:gd name="T17" fmla="*/ 52 h 55"/>
                  <a:gd name="T18" fmla="*/ 21 w 38"/>
                  <a:gd name="T19" fmla="*/ 46 h 55"/>
                  <a:gd name="T20" fmla="*/ 13 w 38"/>
                  <a:gd name="T21" fmla="*/ 3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55">
                    <a:moveTo>
                      <a:pt x="13" y="36"/>
                    </a:moveTo>
                    <a:cubicBezTo>
                      <a:pt x="19" y="25"/>
                      <a:pt x="11" y="20"/>
                      <a:pt x="3" y="15"/>
                    </a:cubicBezTo>
                    <a:cubicBezTo>
                      <a:pt x="1" y="11"/>
                      <a:pt x="0" y="6"/>
                      <a:pt x="5" y="2"/>
                    </a:cubicBezTo>
                    <a:cubicBezTo>
                      <a:pt x="6" y="2"/>
                      <a:pt x="7" y="1"/>
                      <a:pt x="7" y="0"/>
                    </a:cubicBezTo>
                    <a:cubicBezTo>
                      <a:pt x="16" y="7"/>
                      <a:pt x="17" y="19"/>
                      <a:pt x="23" y="29"/>
                    </a:cubicBezTo>
                    <a:cubicBezTo>
                      <a:pt x="30" y="40"/>
                      <a:pt x="30" y="28"/>
                      <a:pt x="33" y="26"/>
                    </a:cubicBezTo>
                    <a:cubicBezTo>
                      <a:pt x="33" y="24"/>
                      <a:pt x="34" y="23"/>
                      <a:pt x="36" y="22"/>
                    </a:cubicBezTo>
                    <a:cubicBezTo>
                      <a:pt x="38" y="33"/>
                      <a:pt x="27" y="40"/>
                      <a:pt x="28" y="50"/>
                    </a:cubicBezTo>
                    <a:cubicBezTo>
                      <a:pt x="28" y="55"/>
                      <a:pt x="26" y="54"/>
                      <a:pt x="23" y="52"/>
                    </a:cubicBezTo>
                    <a:cubicBezTo>
                      <a:pt x="22" y="50"/>
                      <a:pt x="22" y="48"/>
                      <a:pt x="21" y="46"/>
                    </a:cubicBezTo>
                    <a:cubicBezTo>
                      <a:pt x="17" y="44"/>
                      <a:pt x="13" y="41"/>
                      <a:pt x="13" y="36"/>
                    </a:cubicBezTo>
                    <a:close/>
                  </a:path>
                </a:pathLst>
              </a:custGeom>
              <a:solidFill>
                <a:srgbClr val="4236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2" name="Freeform 14">
                <a:extLst>
                  <a:ext uri="{FF2B5EF4-FFF2-40B4-BE49-F238E27FC236}">
                    <a16:creationId xmlns:a16="http://schemas.microsoft.com/office/drawing/2014/main" id="{D2F7DB7D-C68D-8E1E-5C05-6D16201B98B5}"/>
                  </a:ext>
                </a:extLst>
              </p:cNvPr>
              <p:cNvSpPr/>
              <p:nvPr/>
            </p:nvSpPr>
            <p:spPr bwMode="auto">
              <a:xfrm>
                <a:off x="3140076" y="1701801"/>
                <a:ext cx="69850" cy="93663"/>
              </a:xfrm>
              <a:custGeom>
                <a:avLst/>
                <a:gdLst>
                  <a:gd name="T0" fmla="*/ 29 w 36"/>
                  <a:gd name="T1" fmla="*/ 28 h 49"/>
                  <a:gd name="T2" fmla="*/ 18 w 36"/>
                  <a:gd name="T3" fmla="*/ 39 h 49"/>
                  <a:gd name="T4" fmla="*/ 12 w 36"/>
                  <a:gd name="T5" fmla="*/ 49 h 49"/>
                  <a:gd name="T6" fmla="*/ 15 w 36"/>
                  <a:gd name="T7" fmla="*/ 28 h 49"/>
                  <a:gd name="T8" fmla="*/ 28 w 36"/>
                  <a:gd name="T9" fmla="*/ 0 h 49"/>
                  <a:gd name="T10" fmla="*/ 29 w 36"/>
                  <a:gd name="T11" fmla="*/ 2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49">
                    <a:moveTo>
                      <a:pt x="29" y="28"/>
                    </a:moveTo>
                    <a:cubicBezTo>
                      <a:pt x="21" y="27"/>
                      <a:pt x="21" y="34"/>
                      <a:pt x="18" y="39"/>
                    </a:cubicBezTo>
                    <a:cubicBezTo>
                      <a:pt x="18" y="44"/>
                      <a:pt x="16" y="47"/>
                      <a:pt x="12" y="49"/>
                    </a:cubicBezTo>
                    <a:cubicBezTo>
                      <a:pt x="0" y="40"/>
                      <a:pt x="18" y="36"/>
                      <a:pt x="15" y="28"/>
                    </a:cubicBezTo>
                    <a:cubicBezTo>
                      <a:pt x="19" y="18"/>
                      <a:pt x="28" y="11"/>
                      <a:pt x="28" y="0"/>
                    </a:cubicBezTo>
                    <a:cubicBezTo>
                      <a:pt x="36" y="9"/>
                      <a:pt x="36" y="18"/>
                      <a:pt x="29" y="28"/>
                    </a:cubicBezTo>
                    <a:close/>
                  </a:path>
                </a:pathLst>
              </a:custGeom>
              <a:solidFill>
                <a:srgbClr val="342E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3" name="Freeform 15">
                <a:extLst>
                  <a:ext uri="{FF2B5EF4-FFF2-40B4-BE49-F238E27FC236}">
                    <a16:creationId xmlns:a16="http://schemas.microsoft.com/office/drawing/2014/main" id="{CCE4D524-23F7-D232-33E9-3373CFD5F63A}"/>
                  </a:ext>
                </a:extLst>
              </p:cNvPr>
              <p:cNvSpPr/>
              <p:nvPr/>
            </p:nvSpPr>
            <p:spPr bwMode="auto">
              <a:xfrm>
                <a:off x="2765426" y="2309813"/>
                <a:ext cx="69850" cy="106363"/>
              </a:xfrm>
              <a:custGeom>
                <a:avLst/>
                <a:gdLst>
                  <a:gd name="T0" fmla="*/ 11 w 36"/>
                  <a:gd name="T1" fmla="*/ 50 h 56"/>
                  <a:gd name="T2" fmla="*/ 6 w 36"/>
                  <a:gd name="T3" fmla="*/ 56 h 56"/>
                  <a:gd name="T4" fmla="*/ 17 w 36"/>
                  <a:gd name="T5" fmla="*/ 23 h 56"/>
                  <a:gd name="T6" fmla="*/ 30 w 36"/>
                  <a:gd name="T7" fmla="*/ 1 h 56"/>
                  <a:gd name="T8" fmla="*/ 35 w 36"/>
                  <a:gd name="T9" fmla="*/ 3 h 56"/>
                  <a:gd name="T10" fmla="*/ 36 w 36"/>
                  <a:gd name="T11" fmla="*/ 9 h 56"/>
                  <a:gd name="T12" fmla="*/ 28 w 36"/>
                  <a:gd name="T13" fmla="*/ 28 h 56"/>
                  <a:gd name="T14" fmla="*/ 11 w 36"/>
                  <a:gd name="T15" fmla="*/ 5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56">
                    <a:moveTo>
                      <a:pt x="11" y="50"/>
                    </a:moveTo>
                    <a:cubicBezTo>
                      <a:pt x="9" y="52"/>
                      <a:pt x="7" y="54"/>
                      <a:pt x="6" y="56"/>
                    </a:cubicBezTo>
                    <a:cubicBezTo>
                      <a:pt x="0" y="42"/>
                      <a:pt x="12" y="33"/>
                      <a:pt x="17" y="23"/>
                    </a:cubicBezTo>
                    <a:cubicBezTo>
                      <a:pt x="21" y="15"/>
                      <a:pt x="26" y="8"/>
                      <a:pt x="30" y="1"/>
                    </a:cubicBezTo>
                    <a:cubicBezTo>
                      <a:pt x="32" y="0"/>
                      <a:pt x="34" y="1"/>
                      <a:pt x="35" y="3"/>
                    </a:cubicBezTo>
                    <a:cubicBezTo>
                      <a:pt x="36" y="5"/>
                      <a:pt x="36" y="7"/>
                      <a:pt x="36" y="9"/>
                    </a:cubicBezTo>
                    <a:cubicBezTo>
                      <a:pt x="34" y="16"/>
                      <a:pt x="32" y="22"/>
                      <a:pt x="28" y="28"/>
                    </a:cubicBezTo>
                    <a:cubicBezTo>
                      <a:pt x="21" y="34"/>
                      <a:pt x="18" y="44"/>
                      <a:pt x="11" y="50"/>
                    </a:cubicBezTo>
                    <a:close/>
                  </a:path>
                </a:pathLst>
              </a:custGeom>
              <a:solidFill>
                <a:srgbClr val="4E42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4" name="Freeform 16">
                <a:extLst>
                  <a:ext uri="{FF2B5EF4-FFF2-40B4-BE49-F238E27FC236}">
                    <a16:creationId xmlns:a16="http://schemas.microsoft.com/office/drawing/2014/main" id="{A0AF59FB-DF22-DEF3-D96E-BF737605306C}"/>
                  </a:ext>
                </a:extLst>
              </p:cNvPr>
              <p:cNvSpPr/>
              <p:nvPr/>
            </p:nvSpPr>
            <p:spPr bwMode="auto">
              <a:xfrm>
                <a:off x="3165476" y="1876426"/>
                <a:ext cx="39688" cy="53975"/>
              </a:xfrm>
              <a:custGeom>
                <a:avLst/>
                <a:gdLst>
                  <a:gd name="T0" fmla="*/ 9 w 21"/>
                  <a:gd name="T1" fmla="*/ 21 h 28"/>
                  <a:gd name="T2" fmla="*/ 19 w 21"/>
                  <a:gd name="T3" fmla="*/ 0 h 28"/>
                  <a:gd name="T4" fmla="*/ 14 w 21"/>
                  <a:gd name="T5" fmla="*/ 28 h 28"/>
                  <a:gd name="T6" fmla="*/ 9 w 21"/>
                  <a:gd name="T7" fmla="*/ 2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8">
                    <a:moveTo>
                      <a:pt x="9" y="21"/>
                    </a:moveTo>
                    <a:cubicBezTo>
                      <a:pt x="0" y="9"/>
                      <a:pt x="10" y="4"/>
                      <a:pt x="19" y="0"/>
                    </a:cubicBezTo>
                    <a:cubicBezTo>
                      <a:pt x="15" y="9"/>
                      <a:pt x="21" y="20"/>
                      <a:pt x="14" y="28"/>
                    </a:cubicBezTo>
                    <a:cubicBezTo>
                      <a:pt x="12" y="26"/>
                      <a:pt x="11" y="24"/>
                      <a:pt x="9" y="21"/>
                    </a:cubicBezTo>
                    <a:close/>
                  </a:path>
                </a:pathLst>
              </a:custGeom>
              <a:solidFill>
                <a:srgbClr val="4F4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5" name="Freeform 17">
                <a:extLst>
                  <a:ext uri="{FF2B5EF4-FFF2-40B4-BE49-F238E27FC236}">
                    <a16:creationId xmlns:a16="http://schemas.microsoft.com/office/drawing/2014/main" id="{1D3D5005-A221-B955-AB63-5BECE897CA50}"/>
                  </a:ext>
                </a:extLst>
              </p:cNvPr>
              <p:cNvSpPr/>
              <p:nvPr/>
            </p:nvSpPr>
            <p:spPr bwMode="auto">
              <a:xfrm>
                <a:off x="2855913" y="2624138"/>
                <a:ext cx="41275" cy="58738"/>
              </a:xfrm>
              <a:custGeom>
                <a:avLst/>
                <a:gdLst>
                  <a:gd name="T0" fmla="*/ 0 w 22"/>
                  <a:gd name="T1" fmla="*/ 29 h 31"/>
                  <a:gd name="T2" fmla="*/ 5 w 22"/>
                  <a:gd name="T3" fmla="*/ 10 h 31"/>
                  <a:gd name="T4" fmla="*/ 15 w 22"/>
                  <a:gd name="T5" fmla="*/ 1 h 31"/>
                  <a:gd name="T6" fmla="*/ 20 w 22"/>
                  <a:gd name="T7" fmla="*/ 2 h 31"/>
                  <a:gd name="T8" fmla="*/ 21 w 22"/>
                  <a:gd name="T9" fmla="*/ 7 h 31"/>
                  <a:gd name="T10" fmla="*/ 6 w 22"/>
                  <a:gd name="T11" fmla="*/ 26 h 31"/>
                  <a:gd name="T12" fmla="*/ 0 w 22"/>
                  <a:gd name="T13" fmla="*/ 2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31">
                    <a:moveTo>
                      <a:pt x="0" y="29"/>
                    </a:moveTo>
                    <a:cubicBezTo>
                      <a:pt x="1" y="23"/>
                      <a:pt x="3" y="16"/>
                      <a:pt x="5" y="10"/>
                    </a:cubicBezTo>
                    <a:cubicBezTo>
                      <a:pt x="6" y="5"/>
                      <a:pt x="10" y="3"/>
                      <a:pt x="15" y="1"/>
                    </a:cubicBezTo>
                    <a:cubicBezTo>
                      <a:pt x="17" y="0"/>
                      <a:pt x="18" y="1"/>
                      <a:pt x="20" y="2"/>
                    </a:cubicBezTo>
                    <a:cubicBezTo>
                      <a:pt x="22" y="3"/>
                      <a:pt x="22" y="5"/>
                      <a:pt x="21" y="7"/>
                    </a:cubicBezTo>
                    <a:cubicBezTo>
                      <a:pt x="14" y="12"/>
                      <a:pt x="9" y="19"/>
                      <a:pt x="6" y="26"/>
                    </a:cubicBezTo>
                    <a:cubicBezTo>
                      <a:pt x="5" y="30"/>
                      <a:pt x="3" y="31"/>
                      <a:pt x="0" y="29"/>
                    </a:cubicBezTo>
                    <a:close/>
                  </a:path>
                </a:pathLst>
              </a:custGeom>
              <a:solidFill>
                <a:srgbClr val="3F36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6" name="Freeform 18">
                <a:extLst>
                  <a:ext uri="{FF2B5EF4-FFF2-40B4-BE49-F238E27FC236}">
                    <a16:creationId xmlns:a16="http://schemas.microsoft.com/office/drawing/2014/main" id="{C8F9A46E-A9AF-5881-A59E-C87502299006}"/>
                  </a:ext>
                </a:extLst>
              </p:cNvPr>
              <p:cNvSpPr/>
              <p:nvPr/>
            </p:nvSpPr>
            <p:spPr bwMode="auto">
              <a:xfrm>
                <a:off x="2933701" y="2020888"/>
                <a:ext cx="42863" cy="66675"/>
              </a:xfrm>
              <a:custGeom>
                <a:avLst/>
                <a:gdLst>
                  <a:gd name="T0" fmla="*/ 3 w 22"/>
                  <a:gd name="T1" fmla="*/ 35 h 35"/>
                  <a:gd name="T2" fmla="*/ 0 w 22"/>
                  <a:gd name="T3" fmla="*/ 33 h 35"/>
                  <a:gd name="T4" fmla="*/ 16 w 22"/>
                  <a:gd name="T5" fmla="*/ 0 h 35"/>
                  <a:gd name="T6" fmla="*/ 21 w 22"/>
                  <a:gd name="T7" fmla="*/ 4 h 35"/>
                  <a:gd name="T8" fmla="*/ 3 w 22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35">
                    <a:moveTo>
                      <a:pt x="3" y="35"/>
                    </a:moveTo>
                    <a:cubicBezTo>
                      <a:pt x="2" y="34"/>
                      <a:pt x="1" y="34"/>
                      <a:pt x="0" y="33"/>
                    </a:cubicBezTo>
                    <a:cubicBezTo>
                      <a:pt x="4" y="22"/>
                      <a:pt x="7" y="10"/>
                      <a:pt x="16" y="0"/>
                    </a:cubicBezTo>
                    <a:cubicBezTo>
                      <a:pt x="19" y="1"/>
                      <a:pt x="20" y="2"/>
                      <a:pt x="21" y="4"/>
                    </a:cubicBezTo>
                    <a:cubicBezTo>
                      <a:pt x="22" y="19"/>
                      <a:pt x="16" y="29"/>
                      <a:pt x="3" y="35"/>
                    </a:cubicBezTo>
                    <a:close/>
                  </a:path>
                </a:pathLst>
              </a:custGeom>
              <a:solidFill>
                <a:srgbClr val="352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7" name="Freeform 19">
                <a:extLst>
                  <a:ext uri="{FF2B5EF4-FFF2-40B4-BE49-F238E27FC236}">
                    <a16:creationId xmlns:a16="http://schemas.microsoft.com/office/drawing/2014/main" id="{9CB6B521-4E54-5D08-78DE-EE543FB3A259}"/>
                  </a:ext>
                </a:extLst>
              </p:cNvPr>
              <p:cNvSpPr/>
              <p:nvPr/>
            </p:nvSpPr>
            <p:spPr bwMode="auto">
              <a:xfrm>
                <a:off x="3136901" y="1755776"/>
                <a:ext cx="39688" cy="66675"/>
              </a:xfrm>
              <a:custGeom>
                <a:avLst/>
                <a:gdLst>
                  <a:gd name="T0" fmla="*/ 17 w 21"/>
                  <a:gd name="T1" fmla="*/ 0 h 35"/>
                  <a:gd name="T2" fmla="*/ 12 w 21"/>
                  <a:gd name="T3" fmla="*/ 20 h 35"/>
                  <a:gd name="T4" fmla="*/ 9 w 21"/>
                  <a:gd name="T5" fmla="*/ 33 h 35"/>
                  <a:gd name="T6" fmla="*/ 3 w 21"/>
                  <a:gd name="T7" fmla="*/ 35 h 35"/>
                  <a:gd name="T8" fmla="*/ 0 w 21"/>
                  <a:gd name="T9" fmla="*/ 28 h 35"/>
                  <a:gd name="T10" fmla="*/ 17 w 21"/>
                  <a:gd name="T1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35">
                    <a:moveTo>
                      <a:pt x="17" y="0"/>
                    </a:moveTo>
                    <a:cubicBezTo>
                      <a:pt x="21" y="8"/>
                      <a:pt x="11" y="13"/>
                      <a:pt x="12" y="20"/>
                    </a:cubicBezTo>
                    <a:cubicBezTo>
                      <a:pt x="15" y="26"/>
                      <a:pt x="12" y="30"/>
                      <a:pt x="9" y="33"/>
                    </a:cubicBezTo>
                    <a:cubicBezTo>
                      <a:pt x="7" y="35"/>
                      <a:pt x="5" y="35"/>
                      <a:pt x="3" y="35"/>
                    </a:cubicBezTo>
                    <a:cubicBezTo>
                      <a:pt x="0" y="33"/>
                      <a:pt x="0" y="31"/>
                      <a:pt x="0" y="28"/>
                    </a:cubicBezTo>
                    <a:cubicBezTo>
                      <a:pt x="6" y="18"/>
                      <a:pt x="12" y="9"/>
                      <a:pt x="17" y="0"/>
                    </a:cubicBezTo>
                    <a:close/>
                  </a:path>
                </a:pathLst>
              </a:custGeom>
              <a:solidFill>
                <a:srgbClr val="665C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8" name="Freeform 20">
                <a:extLst>
                  <a:ext uri="{FF2B5EF4-FFF2-40B4-BE49-F238E27FC236}">
                    <a16:creationId xmlns:a16="http://schemas.microsoft.com/office/drawing/2014/main" id="{50794705-01DA-822D-1393-DE5F856BDA65}"/>
                  </a:ext>
                </a:extLst>
              </p:cNvPr>
              <p:cNvSpPr/>
              <p:nvPr/>
            </p:nvSpPr>
            <p:spPr bwMode="auto">
              <a:xfrm>
                <a:off x="3097213" y="2127251"/>
                <a:ext cx="30163" cy="61913"/>
              </a:xfrm>
              <a:custGeom>
                <a:avLst/>
                <a:gdLst>
                  <a:gd name="T0" fmla="*/ 3 w 16"/>
                  <a:gd name="T1" fmla="*/ 33 h 33"/>
                  <a:gd name="T2" fmla="*/ 9 w 16"/>
                  <a:gd name="T3" fmla="*/ 8 h 33"/>
                  <a:gd name="T4" fmla="*/ 11 w 16"/>
                  <a:gd name="T5" fmla="*/ 1 h 33"/>
                  <a:gd name="T6" fmla="*/ 15 w 16"/>
                  <a:gd name="T7" fmla="*/ 1 h 33"/>
                  <a:gd name="T8" fmla="*/ 16 w 16"/>
                  <a:gd name="T9" fmla="*/ 2 h 33"/>
                  <a:gd name="T10" fmla="*/ 3 w 16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33">
                    <a:moveTo>
                      <a:pt x="3" y="33"/>
                    </a:moveTo>
                    <a:cubicBezTo>
                      <a:pt x="0" y="23"/>
                      <a:pt x="11" y="17"/>
                      <a:pt x="9" y="8"/>
                    </a:cubicBezTo>
                    <a:cubicBezTo>
                      <a:pt x="8" y="5"/>
                      <a:pt x="9" y="2"/>
                      <a:pt x="11" y="1"/>
                    </a:cubicBezTo>
                    <a:cubicBezTo>
                      <a:pt x="13" y="0"/>
                      <a:pt x="14" y="0"/>
                      <a:pt x="15" y="1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4" y="14"/>
                      <a:pt x="14" y="26"/>
                      <a:pt x="3" y="33"/>
                    </a:cubicBezTo>
                    <a:close/>
                  </a:path>
                </a:pathLst>
              </a:custGeom>
              <a:solidFill>
                <a:srgbClr val="6057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9" name="Freeform 21">
                <a:extLst>
                  <a:ext uri="{FF2B5EF4-FFF2-40B4-BE49-F238E27FC236}">
                    <a16:creationId xmlns:a16="http://schemas.microsoft.com/office/drawing/2014/main" id="{BBF25ADF-28A9-1A9A-26C1-3D3905506CBC}"/>
                  </a:ext>
                </a:extLst>
              </p:cNvPr>
              <p:cNvSpPr/>
              <p:nvPr/>
            </p:nvSpPr>
            <p:spPr bwMode="auto">
              <a:xfrm>
                <a:off x="2965451" y="1952626"/>
                <a:ext cx="52388" cy="71438"/>
              </a:xfrm>
              <a:custGeom>
                <a:avLst/>
                <a:gdLst>
                  <a:gd name="T0" fmla="*/ 3 w 28"/>
                  <a:gd name="T1" fmla="*/ 38 h 38"/>
                  <a:gd name="T2" fmla="*/ 0 w 28"/>
                  <a:gd name="T3" fmla="*/ 36 h 38"/>
                  <a:gd name="T4" fmla="*/ 23 w 28"/>
                  <a:gd name="T5" fmla="*/ 0 h 38"/>
                  <a:gd name="T6" fmla="*/ 26 w 28"/>
                  <a:gd name="T7" fmla="*/ 9 h 38"/>
                  <a:gd name="T8" fmla="*/ 3 w 28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8">
                    <a:moveTo>
                      <a:pt x="3" y="38"/>
                    </a:moveTo>
                    <a:cubicBezTo>
                      <a:pt x="2" y="38"/>
                      <a:pt x="1" y="37"/>
                      <a:pt x="0" y="36"/>
                    </a:cubicBezTo>
                    <a:cubicBezTo>
                      <a:pt x="7" y="23"/>
                      <a:pt x="14" y="11"/>
                      <a:pt x="23" y="0"/>
                    </a:cubicBezTo>
                    <a:cubicBezTo>
                      <a:pt x="28" y="2"/>
                      <a:pt x="27" y="5"/>
                      <a:pt x="26" y="9"/>
                    </a:cubicBezTo>
                    <a:cubicBezTo>
                      <a:pt x="20" y="20"/>
                      <a:pt x="17" y="33"/>
                      <a:pt x="3" y="38"/>
                    </a:cubicBezTo>
                    <a:close/>
                  </a:path>
                </a:pathLst>
              </a:custGeom>
              <a:solidFill>
                <a:srgbClr val="2921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0" name="Freeform 22">
                <a:extLst>
                  <a:ext uri="{FF2B5EF4-FFF2-40B4-BE49-F238E27FC236}">
                    <a16:creationId xmlns:a16="http://schemas.microsoft.com/office/drawing/2014/main" id="{02B3F73A-464C-2854-0A3C-6D531E1077BD}"/>
                  </a:ext>
                </a:extLst>
              </p:cNvPr>
              <p:cNvSpPr/>
              <p:nvPr/>
            </p:nvSpPr>
            <p:spPr bwMode="auto">
              <a:xfrm>
                <a:off x="2822576" y="2259013"/>
                <a:ext cx="31750" cy="55563"/>
              </a:xfrm>
              <a:custGeom>
                <a:avLst/>
                <a:gdLst>
                  <a:gd name="T0" fmla="*/ 4 w 16"/>
                  <a:gd name="T1" fmla="*/ 30 h 30"/>
                  <a:gd name="T2" fmla="*/ 0 w 16"/>
                  <a:gd name="T3" fmla="*/ 28 h 30"/>
                  <a:gd name="T4" fmla="*/ 10 w 16"/>
                  <a:gd name="T5" fmla="*/ 0 h 30"/>
                  <a:gd name="T6" fmla="*/ 14 w 16"/>
                  <a:gd name="T7" fmla="*/ 3 h 30"/>
                  <a:gd name="T8" fmla="*/ 4 w 16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0">
                    <a:moveTo>
                      <a:pt x="4" y="30"/>
                    </a:moveTo>
                    <a:cubicBezTo>
                      <a:pt x="3" y="29"/>
                      <a:pt x="1" y="28"/>
                      <a:pt x="0" y="28"/>
                    </a:cubicBezTo>
                    <a:cubicBezTo>
                      <a:pt x="2" y="18"/>
                      <a:pt x="4" y="8"/>
                      <a:pt x="10" y="0"/>
                    </a:cubicBezTo>
                    <a:cubicBezTo>
                      <a:pt x="12" y="0"/>
                      <a:pt x="13" y="1"/>
                      <a:pt x="14" y="3"/>
                    </a:cubicBezTo>
                    <a:cubicBezTo>
                      <a:pt x="16" y="14"/>
                      <a:pt x="15" y="24"/>
                      <a:pt x="4" y="30"/>
                    </a:cubicBezTo>
                    <a:close/>
                  </a:path>
                </a:pathLst>
              </a:custGeom>
              <a:solidFill>
                <a:srgbClr val="4F49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1" name="Freeform 23">
                <a:extLst>
                  <a:ext uri="{FF2B5EF4-FFF2-40B4-BE49-F238E27FC236}">
                    <a16:creationId xmlns:a16="http://schemas.microsoft.com/office/drawing/2014/main" id="{0EFD658A-F914-5580-0C91-EB8988AE97E4}"/>
                  </a:ext>
                </a:extLst>
              </p:cNvPr>
              <p:cNvSpPr/>
              <p:nvPr/>
            </p:nvSpPr>
            <p:spPr bwMode="auto">
              <a:xfrm>
                <a:off x="2998788" y="2339976"/>
                <a:ext cx="57150" cy="36513"/>
              </a:xfrm>
              <a:custGeom>
                <a:avLst/>
                <a:gdLst>
                  <a:gd name="T0" fmla="*/ 24 w 30"/>
                  <a:gd name="T1" fmla="*/ 19 h 19"/>
                  <a:gd name="T2" fmla="*/ 23 w 30"/>
                  <a:gd name="T3" fmla="*/ 0 h 19"/>
                  <a:gd name="T4" fmla="*/ 25 w 30"/>
                  <a:gd name="T5" fmla="*/ 1 h 19"/>
                  <a:gd name="T6" fmla="*/ 24 w 30"/>
                  <a:gd name="T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19">
                    <a:moveTo>
                      <a:pt x="24" y="19"/>
                    </a:moveTo>
                    <a:cubicBezTo>
                      <a:pt x="28" y="13"/>
                      <a:pt x="0" y="8"/>
                      <a:pt x="23" y="0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6" y="7"/>
                      <a:pt x="30" y="13"/>
                      <a:pt x="24" y="19"/>
                    </a:cubicBezTo>
                    <a:close/>
                  </a:path>
                </a:pathLst>
              </a:custGeom>
              <a:solidFill>
                <a:srgbClr val="463A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2" name="Freeform 24">
                <a:extLst>
                  <a:ext uri="{FF2B5EF4-FFF2-40B4-BE49-F238E27FC236}">
                    <a16:creationId xmlns:a16="http://schemas.microsoft.com/office/drawing/2014/main" id="{895D6DC9-BA89-82F2-045D-FBF684F741FF}"/>
                  </a:ext>
                </a:extLst>
              </p:cNvPr>
              <p:cNvSpPr/>
              <p:nvPr/>
            </p:nvSpPr>
            <p:spPr bwMode="auto">
              <a:xfrm>
                <a:off x="3090863" y="1808163"/>
                <a:ext cx="49213" cy="50800"/>
              </a:xfrm>
              <a:custGeom>
                <a:avLst/>
                <a:gdLst>
                  <a:gd name="T0" fmla="*/ 24 w 26"/>
                  <a:gd name="T1" fmla="*/ 0 h 27"/>
                  <a:gd name="T2" fmla="*/ 25 w 26"/>
                  <a:gd name="T3" fmla="*/ 5 h 27"/>
                  <a:gd name="T4" fmla="*/ 18 w 26"/>
                  <a:gd name="T5" fmla="*/ 22 h 27"/>
                  <a:gd name="T6" fmla="*/ 6 w 26"/>
                  <a:gd name="T7" fmla="*/ 26 h 27"/>
                  <a:gd name="T8" fmla="*/ 15 w 26"/>
                  <a:gd name="T9" fmla="*/ 12 h 27"/>
                  <a:gd name="T10" fmla="*/ 24 w 26"/>
                  <a:gd name="T1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27">
                    <a:moveTo>
                      <a:pt x="24" y="0"/>
                    </a:moveTo>
                    <a:cubicBezTo>
                      <a:pt x="25" y="1"/>
                      <a:pt x="25" y="3"/>
                      <a:pt x="25" y="5"/>
                    </a:cubicBezTo>
                    <a:cubicBezTo>
                      <a:pt x="26" y="12"/>
                      <a:pt x="23" y="17"/>
                      <a:pt x="18" y="22"/>
                    </a:cubicBezTo>
                    <a:cubicBezTo>
                      <a:pt x="14" y="25"/>
                      <a:pt x="11" y="27"/>
                      <a:pt x="6" y="26"/>
                    </a:cubicBezTo>
                    <a:cubicBezTo>
                      <a:pt x="0" y="16"/>
                      <a:pt x="7" y="14"/>
                      <a:pt x="15" y="12"/>
                    </a:cubicBezTo>
                    <a:cubicBezTo>
                      <a:pt x="18" y="8"/>
                      <a:pt x="21" y="4"/>
                      <a:pt x="24" y="0"/>
                    </a:cubicBezTo>
                    <a:close/>
                  </a:path>
                </a:pathLst>
              </a:custGeom>
              <a:solidFill>
                <a:srgbClr val="3831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3" name="Freeform 25">
                <a:extLst>
                  <a:ext uri="{FF2B5EF4-FFF2-40B4-BE49-F238E27FC236}">
                    <a16:creationId xmlns:a16="http://schemas.microsoft.com/office/drawing/2014/main" id="{5F85A90E-A100-5191-6B72-F79BF8FCCCE4}"/>
                  </a:ext>
                </a:extLst>
              </p:cNvPr>
              <p:cNvSpPr/>
              <p:nvPr/>
            </p:nvSpPr>
            <p:spPr bwMode="auto">
              <a:xfrm>
                <a:off x="2762251" y="2424113"/>
                <a:ext cx="26988" cy="46038"/>
              </a:xfrm>
              <a:custGeom>
                <a:avLst/>
                <a:gdLst>
                  <a:gd name="T0" fmla="*/ 6 w 14"/>
                  <a:gd name="T1" fmla="*/ 0 h 25"/>
                  <a:gd name="T2" fmla="*/ 8 w 14"/>
                  <a:gd name="T3" fmla="*/ 25 h 25"/>
                  <a:gd name="T4" fmla="*/ 3 w 14"/>
                  <a:gd name="T5" fmla="*/ 17 h 25"/>
                  <a:gd name="T6" fmla="*/ 3 w 14"/>
                  <a:gd name="T7" fmla="*/ 3 h 25"/>
                  <a:gd name="T8" fmla="*/ 6 w 14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5">
                    <a:moveTo>
                      <a:pt x="6" y="0"/>
                    </a:moveTo>
                    <a:cubicBezTo>
                      <a:pt x="14" y="7"/>
                      <a:pt x="10" y="16"/>
                      <a:pt x="8" y="25"/>
                    </a:cubicBezTo>
                    <a:cubicBezTo>
                      <a:pt x="6" y="23"/>
                      <a:pt x="2" y="21"/>
                      <a:pt x="3" y="17"/>
                    </a:cubicBezTo>
                    <a:cubicBezTo>
                      <a:pt x="0" y="12"/>
                      <a:pt x="4" y="7"/>
                      <a:pt x="3" y="3"/>
                    </a:cubicBezTo>
                    <a:cubicBezTo>
                      <a:pt x="4" y="2"/>
                      <a:pt x="5" y="1"/>
                      <a:pt x="6" y="0"/>
                    </a:cubicBezTo>
                    <a:close/>
                  </a:path>
                </a:pathLst>
              </a:custGeom>
              <a:solidFill>
                <a:srgbClr val="3C33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4" name="Freeform 26">
                <a:extLst>
                  <a:ext uri="{FF2B5EF4-FFF2-40B4-BE49-F238E27FC236}">
                    <a16:creationId xmlns:a16="http://schemas.microsoft.com/office/drawing/2014/main" id="{3F8A3479-C32E-ACAF-BB25-09E815BEB825}"/>
                  </a:ext>
                </a:extLst>
              </p:cNvPr>
              <p:cNvSpPr/>
              <p:nvPr/>
            </p:nvSpPr>
            <p:spPr bwMode="auto">
              <a:xfrm>
                <a:off x="3111501" y="2087563"/>
                <a:ext cx="25400" cy="42863"/>
              </a:xfrm>
              <a:custGeom>
                <a:avLst/>
                <a:gdLst>
                  <a:gd name="T0" fmla="*/ 8 w 13"/>
                  <a:gd name="T1" fmla="*/ 23 h 23"/>
                  <a:gd name="T2" fmla="*/ 5 w 13"/>
                  <a:gd name="T3" fmla="*/ 22 h 23"/>
                  <a:gd name="T4" fmla="*/ 0 w 13"/>
                  <a:gd name="T5" fmla="*/ 15 h 23"/>
                  <a:gd name="T6" fmla="*/ 7 w 13"/>
                  <a:gd name="T7" fmla="*/ 0 h 23"/>
                  <a:gd name="T8" fmla="*/ 11 w 13"/>
                  <a:gd name="T9" fmla="*/ 1 h 23"/>
                  <a:gd name="T10" fmla="*/ 12 w 13"/>
                  <a:gd name="T11" fmla="*/ 3 h 23"/>
                  <a:gd name="T12" fmla="*/ 8 w 13"/>
                  <a:gd name="T13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23">
                    <a:moveTo>
                      <a:pt x="8" y="23"/>
                    </a:moveTo>
                    <a:cubicBezTo>
                      <a:pt x="7" y="23"/>
                      <a:pt x="6" y="22"/>
                      <a:pt x="5" y="22"/>
                    </a:cubicBezTo>
                    <a:cubicBezTo>
                      <a:pt x="1" y="21"/>
                      <a:pt x="1" y="18"/>
                      <a:pt x="0" y="15"/>
                    </a:cubicBezTo>
                    <a:cubicBezTo>
                      <a:pt x="0" y="9"/>
                      <a:pt x="2" y="4"/>
                      <a:pt x="7" y="0"/>
                    </a:cubicBezTo>
                    <a:cubicBezTo>
                      <a:pt x="9" y="0"/>
                      <a:pt x="10" y="0"/>
                      <a:pt x="11" y="1"/>
                    </a:cubicBezTo>
                    <a:cubicBezTo>
                      <a:pt x="12" y="2"/>
                      <a:pt x="12" y="2"/>
                      <a:pt x="12" y="3"/>
                    </a:cubicBezTo>
                    <a:cubicBezTo>
                      <a:pt x="13" y="10"/>
                      <a:pt x="11" y="17"/>
                      <a:pt x="8" y="23"/>
                    </a:cubicBezTo>
                    <a:close/>
                  </a:path>
                </a:pathLst>
              </a:custGeom>
              <a:solidFill>
                <a:srgbClr val="4139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5" name="Freeform 27">
                <a:extLst>
                  <a:ext uri="{FF2B5EF4-FFF2-40B4-BE49-F238E27FC236}">
                    <a16:creationId xmlns:a16="http://schemas.microsoft.com/office/drawing/2014/main" id="{14490C4F-E9A6-458D-C514-93F9753C372D}"/>
                  </a:ext>
                </a:extLst>
              </p:cNvPr>
              <p:cNvSpPr/>
              <p:nvPr/>
            </p:nvSpPr>
            <p:spPr bwMode="auto">
              <a:xfrm>
                <a:off x="3073401" y="2212976"/>
                <a:ext cx="23813" cy="52388"/>
              </a:xfrm>
              <a:custGeom>
                <a:avLst/>
                <a:gdLst>
                  <a:gd name="T0" fmla="*/ 0 w 12"/>
                  <a:gd name="T1" fmla="*/ 25 h 28"/>
                  <a:gd name="T2" fmla="*/ 12 w 12"/>
                  <a:gd name="T3" fmla="*/ 0 h 28"/>
                  <a:gd name="T4" fmla="*/ 3 w 12"/>
                  <a:gd name="T5" fmla="*/ 27 h 28"/>
                  <a:gd name="T6" fmla="*/ 1 w 12"/>
                  <a:gd name="T7" fmla="*/ 27 h 28"/>
                  <a:gd name="T8" fmla="*/ 0 w 12"/>
                  <a:gd name="T9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8">
                    <a:moveTo>
                      <a:pt x="0" y="25"/>
                    </a:moveTo>
                    <a:cubicBezTo>
                      <a:pt x="1" y="15"/>
                      <a:pt x="6" y="7"/>
                      <a:pt x="12" y="0"/>
                    </a:cubicBezTo>
                    <a:cubicBezTo>
                      <a:pt x="12" y="10"/>
                      <a:pt x="7" y="18"/>
                      <a:pt x="3" y="27"/>
                    </a:cubicBezTo>
                    <a:cubicBezTo>
                      <a:pt x="2" y="28"/>
                      <a:pt x="1" y="28"/>
                      <a:pt x="1" y="27"/>
                    </a:cubicBezTo>
                    <a:cubicBezTo>
                      <a:pt x="0" y="26"/>
                      <a:pt x="0" y="26"/>
                      <a:pt x="0" y="25"/>
                    </a:cubicBezTo>
                    <a:close/>
                  </a:path>
                </a:pathLst>
              </a:custGeom>
              <a:solidFill>
                <a:srgbClr val="4A41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6" name="Freeform 28">
                <a:extLst>
                  <a:ext uri="{FF2B5EF4-FFF2-40B4-BE49-F238E27FC236}">
                    <a16:creationId xmlns:a16="http://schemas.microsoft.com/office/drawing/2014/main" id="{7F921504-6F52-3DF1-85C3-CC5EAD8A1ECA}"/>
                  </a:ext>
                </a:extLst>
              </p:cNvPr>
              <p:cNvSpPr/>
              <p:nvPr/>
            </p:nvSpPr>
            <p:spPr bwMode="auto">
              <a:xfrm>
                <a:off x="3043238" y="2290763"/>
                <a:ext cx="31750" cy="50800"/>
              </a:xfrm>
              <a:custGeom>
                <a:avLst/>
                <a:gdLst>
                  <a:gd name="T0" fmla="*/ 2 w 17"/>
                  <a:gd name="T1" fmla="*/ 27 h 27"/>
                  <a:gd name="T2" fmla="*/ 0 w 17"/>
                  <a:gd name="T3" fmla="*/ 26 h 27"/>
                  <a:gd name="T4" fmla="*/ 12 w 17"/>
                  <a:gd name="T5" fmla="*/ 0 h 27"/>
                  <a:gd name="T6" fmla="*/ 14 w 17"/>
                  <a:gd name="T7" fmla="*/ 2 h 27"/>
                  <a:gd name="T8" fmla="*/ 2 w 17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7">
                    <a:moveTo>
                      <a:pt x="2" y="27"/>
                    </a:moveTo>
                    <a:cubicBezTo>
                      <a:pt x="2" y="27"/>
                      <a:pt x="0" y="26"/>
                      <a:pt x="0" y="26"/>
                    </a:cubicBezTo>
                    <a:cubicBezTo>
                      <a:pt x="4" y="18"/>
                      <a:pt x="8" y="9"/>
                      <a:pt x="12" y="0"/>
                    </a:cubicBezTo>
                    <a:cubicBezTo>
                      <a:pt x="13" y="1"/>
                      <a:pt x="13" y="1"/>
                      <a:pt x="14" y="2"/>
                    </a:cubicBezTo>
                    <a:cubicBezTo>
                      <a:pt x="17" y="14"/>
                      <a:pt x="7" y="19"/>
                      <a:pt x="2" y="27"/>
                    </a:cubicBezTo>
                    <a:close/>
                  </a:path>
                </a:pathLst>
              </a:custGeom>
              <a:solidFill>
                <a:srgbClr val="4E46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7" name="Freeform 29">
                <a:extLst>
                  <a:ext uri="{FF2B5EF4-FFF2-40B4-BE49-F238E27FC236}">
                    <a16:creationId xmlns:a16="http://schemas.microsoft.com/office/drawing/2014/main" id="{450CFAA3-7535-187E-C7CF-DB23347D6CBD}"/>
                  </a:ext>
                </a:extLst>
              </p:cNvPr>
              <p:cNvSpPr/>
              <p:nvPr/>
            </p:nvSpPr>
            <p:spPr bwMode="auto">
              <a:xfrm>
                <a:off x="2786063" y="2730501"/>
                <a:ext cx="31750" cy="46038"/>
              </a:xfrm>
              <a:custGeom>
                <a:avLst/>
                <a:gdLst>
                  <a:gd name="T0" fmla="*/ 12 w 16"/>
                  <a:gd name="T1" fmla="*/ 0 h 24"/>
                  <a:gd name="T2" fmla="*/ 12 w 16"/>
                  <a:gd name="T3" fmla="*/ 24 h 24"/>
                  <a:gd name="T4" fmla="*/ 12 w 16"/>
                  <a:gd name="T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24">
                    <a:moveTo>
                      <a:pt x="12" y="0"/>
                    </a:moveTo>
                    <a:cubicBezTo>
                      <a:pt x="14" y="8"/>
                      <a:pt x="16" y="16"/>
                      <a:pt x="12" y="24"/>
                    </a:cubicBezTo>
                    <a:cubicBezTo>
                      <a:pt x="0" y="16"/>
                      <a:pt x="8" y="8"/>
                      <a:pt x="12" y="0"/>
                    </a:cubicBezTo>
                    <a:close/>
                  </a:path>
                </a:pathLst>
              </a:custGeom>
              <a:solidFill>
                <a:srgbClr val="4B4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8" name="Freeform 30">
                <a:extLst>
                  <a:ext uri="{FF2B5EF4-FFF2-40B4-BE49-F238E27FC236}">
                    <a16:creationId xmlns:a16="http://schemas.microsoft.com/office/drawing/2014/main" id="{A2CAD083-B404-6BFE-14EF-0EF01124C618}"/>
                  </a:ext>
                </a:extLst>
              </p:cNvPr>
              <p:cNvSpPr/>
              <p:nvPr/>
            </p:nvSpPr>
            <p:spPr bwMode="auto">
              <a:xfrm>
                <a:off x="2801938" y="2776538"/>
                <a:ext cx="20638" cy="47625"/>
              </a:xfrm>
              <a:custGeom>
                <a:avLst/>
                <a:gdLst>
                  <a:gd name="T0" fmla="*/ 11 w 11"/>
                  <a:gd name="T1" fmla="*/ 18 h 25"/>
                  <a:gd name="T2" fmla="*/ 4 w 11"/>
                  <a:gd name="T3" fmla="*/ 20 h 25"/>
                  <a:gd name="T4" fmla="*/ 4 w 11"/>
                  <a:gd name="T5" fmla="*/ 0 h 25"/>
                  <a:gd name="T6" fmla="*/ 11 w 11"/>
                  <a:gd name="T7" fmla="*/ 1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25">
                    <a:moveTo>
                      <a:pt x="11" y="18"/>
                    </a:moveTo>
                    <a:cubicBezTo>
                      <a:pt x="10" y="25"/>
                      <a:pt x="6" y="20"/>
                      <a:pt x="4" y="20"/>
                    </a:cubicBezTo>
                    <a:cubicBezTo>
                      <a:pt x="1" y="13"/>
                      <a:pt x="0" y="7"/>
                      <a:pt x="4" y="0"/>
                    </a:cubicBezTo>
                    <a:cubicBezTo>
                      <a:pt x="9" y="5"/>
                      <a:pt x="7" y="13"/>
                      <a:pt x="11" y="18"/>
                    </a:cubicBezTo>
                    <a:close/>
                  </a:path>
                </a:pathLst>
              </a:custGeom>
              <a:solidFill>
                <a:srgbClr val="4B3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29" name="Freeform 31">
                <a:extLst>
                  <a:ext uri="{FF2B5EF4-FFF2-40B4-BE49-F238E27FC236}">
                    <a16:creationId xmlns:a16="http://schemas.microsoft.com/office/drawing/2014/main" id="{8FB643A1-3D28-51C9-00D8-6CA0E82CCD7F}"/>
                  </a:ext>
                </a:extLst>
              </p:cNvPr>
              <p:cNvSpPr/>
              <p:nvPr/>
            </p:nvSpPr>
            <p:spPr bwMode="auto">
              <a:xfrm>
                <a:off x="2835276" y="2722563"/>
                <a:ext cx="22225" cy="50800"/>
              </a:xfrm>
              <a:custGeom>
                <a:avLst/>
                <a:gdLst>
                  <a:gd name="T0" fmla="*/ 6 w 12"/>
                  <a:gd name="T1" fmla="*/ 26 h 26"/>
                  <a:gd name="T2" fmla="*/ 10 w 12"/>
                  <a:gd name="T3" fmla="*/ 0 h 26"/>
                  <a:gd name="T4" fmla="*/ 5 w 12"/>
                  <a:gd name="T5" fmla="*/ 26 h 26"/>
                  <a:gd name="T6" fmla="*/ 6 w 12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6">
                    <a:moveTo>
                      <a:pt x="6" y="26"/>
                    </a:moveTo>
                    <a:cubicBezTo>
                      <a:pt x="0" y="16"/>
                      <a:pt x="4" y="8"/>
                      <a:pt x="10" y="0"/>
                    </a:cubicBezTo>
                    <a:cubicBezTo>
                      <a:pt x="11" y="9"/>
                      <a:pt x="12" y="18"/>
                      <a:pt x="5" y="26"/>
                    </a:cubicBezTo>
                    <a:lnTo>
                      <a:pt x="6" y="26"/>
                    </a:lnTo>
                    <a:close/>
                  </a:path>
                </a:pathLst>
              </a:custGeom>
              <a:solidFill>
                <a:srgbClr val="594A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0" name="Freeform 32">
                <a:extLst>
                  <a:ext uri="{FF2B5EF4-FFF2-40B4-BE49-F238E27FC236}">
                    <a16:creationId xmlns:a16="http://schemas.microsoft.com/office/drawing/2014/main" id="{378D2FBB-02A6-D76A-1832-153C22150035}"/>
                  </a:ext>
                </a:extLst>
              </p:cNvPr>
              <p:cNvSpPr/>
              <p:nvPr/>
            </p:nvSpPr>
            <p:spPr bwMode="auto">
              <a:xfrm>
                <a:off x="3025776" y="1893888"/>
                <a:ext cx="44450" cy="47625"/>
              </a:xfrm>
              <a:custGeom>
                <a:avLst/>
                <a:gdLst>
                  <a:gd name="T0" fmla="*/ 3 w 23"/>
                  <a:gd name="T1" fmla="*/ 17 h 25"/>
                  <a:gd name="T2" fmla="*/ 19 w 23"/>
                  <a:gd name="T3" fmla="*/ 0 h 25"/>
                  <a:gd name="T4" fmla="*/ 22 w 23"/>
                  <a:gd name="T5" fmla="*/ 0 h 25"/>
                  <a:gd name="T6" fmla="*/ 23 w 23"/>
                  <a:gd name="T7" fmla="*/ 2 h 25"/>
                  <a:gd name="T8" fmla="*/ 23 w 23"/>
                  <a:gd name="T9" fmla="*/ 7 h 25"/>
                  <a:gd name="T10" fmla="*/ 12 w 23"/>
                  <a:gd name="T11" fmla="*/ 19 h 25"/>
                  <a:gd name="T12" fmla="*/ 3 w 23"/>
                  <a:gd name="T13" fmla="*/ 24 h 25"/>
                  <a:gd name="T14" fmla="*/ 3 w 23"/>
                  <a:gd name="T15" fmla="*/ 1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25">
                    <a:moveTo>
                      <a:pt x="3" y="17"/>
                    </a:moveTo>
                    <a:cubicBezTo>
                      <a:pt x="8" y="11"/>
                      <a:pt x="10" y="2"/>
                      <a:pt x="19" y="0"/>
                    </a:cubicBezTo>
                    <a:cubicBezTo>
                      <a:pt x="20" y="0"/>
                      <a:pt x="21" y="0"/>
                      <a:pt x="22" y="0"/>
                    </a:cubicBezTo>
                    <a:cubicBezTo>
                      <a:pt x="23" y="1"/>
                      <a:pt x="23" y="1"/>
                      <a:pt x="23" y="2"/>
                    </a:cubicBezTo>
                    <a:cubicBezTo>
                      <a:pt x="23" y="3"/>
                      <a:pt x="23" y="5"/>
                      <a:pt x="23" y="7"/>
                    </a:cubicBezTo>
                    <a:cubicBezTo>
                      <a:pt x="20" y="11"/>
                      <a:pt x="16" y="15"/>
                      <a:pt x="12" y="19"/>
                    </a:cubicBezTo>
                    <a:cubicBezTo>
                      <a:pt x="10" y="22"/>
                      <a:pt x="7" y="25"/>
                      <a:pt x="3" y="24"/>
                    </a:cubicBezTo>
                    <a:cubicBezTo>
                      <a:pt x="0" y="21"/>
                      <a:pt x="0" y="19"/>
                      <a:pt x="3" y="17"/>
                    </a:cubicBezTo>
                    <a:close/>
                  </a:path>
                </a:pathLst>
              </a:custGeom>
              <a:solidFill>
                <a:srgbClr val="564D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1" name="Freeform 33">
                <a:extLst>
                  <a:ext uri="{FF2B5EF4-FFF2-40B4-BE49-F238E27FC236}">
                    <a16:creationId xmlns:a16="http://schemas.microsoft.com/office/drawing/2014/main" id="{5BC9E273-3C55-86B8-F940-4F3A8AEBEDF9}"/>
                  </a:ext>
                </a:extLst>
              </p:cNvPr>
              <p:cNvSpPr/>
              <p:nvPr/>
            </p:nvSpPr>
            <p:spPr bwMode="auto">
              <a:xfrm>
                <a:off x="3008313" y="1925638"/>
                <a:ext cx="28575" cy="39688"/>
              </a:xfrm>
              <a:custGeom>
                <a:avLst/>
                <a:gdLst>
                  <a:gd name="T0" fmla="*/ 12 w 15"/>
                  <a:gd name="T1" fmla="*/ 0 h 21"/>
                  <a:gd name="T2" fmla="*/ 13 w 15"/>
                  <a:gd name="T3" fmla="*/ 7 h 21"/>
                  <a:gd name="T4" fmla="*/ 7 w 15"/>
                  <a:gd name="T5" fmla="*/ 20 h 21"/>
                  <a:gd name="T6" fmla="*/ 1 w 15"/>
                  <a:gd name="T7" fmla="*/ 19 h 21"/>
                  <a:gd name="T8" fmla="*/ 0 w 15"/>
                  <a:gd name="T9" fmla="*/ 14 h 21"/>
                  <a:gd name="T10" fmla="*/ 12 w 15"/>
                  <a:gd name="T1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21">
                    <a:moveTo>
                      <a:pt x="12" y="0"/>
                    </a:moveTo>
                    <a:cubicBezTo>
                      <a:pt x="12" y="2"/>
                      <a:pt x="12" y="4"/>
                      <a:pt x="13" y="7"/>
                    </a:cubicBezTo>
                    <a:cubicBezTo>
                      <a:pt x="15" y="13"/>
                      <a:pt x="12" y="17"/>
                      <a:pt x="7" y="20"/>
                    </a:cubicBezTo>
                    <a:cubicBezTo>
                      <a:pt x="5" y="21"/>
                      <a:pt x="3" y="21"/>
                      <a:pt x="1" y="19"/>
                    </a:cubicBezTo>
                    <a:cubicBezTo>
                      <a:pt x="1" y="17"/>
                      <a:pt x="1" y="15"/>
                      <a:pt x="0" y="14"/>
                    </a:cubicBezTo>
                    <a:cubicBezTo>
                      <a:pt x="3" y="8"/>
                      <a:pt x="6" y="3"/>
                      <a:pt x="12" y="0"/>
                    </a:cubicBezTo>
                    <a:close/>
                  </a:path>
                </a:pathLst>
              </a:custGeom>
              <a:solidFill>
                <a:srgbClr val="7263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2" name="Freeform 34">
                <a:extLst>
                  <a:ext uri="{FF2B5EF4-FFF2-40B4-BE49-F238E27FC236}">
                    <a16:creationId xmlns:a16="http://schemas.microsoft.com/office/drawing/2014/main" id="{4E07C721-3D85-768E-689C-4385F1ABA574}"/>
                  </a:ext>
                </a:extLst>
              </p:cNvPr>
              <p:cNvSpPr/>
              <p:nvPr/>
            </p:nvSpPr>
            <p:spPr bwMode="auto">
              <a:xfrm>
                <a:off x="2841626" y="2673351"/>
                <a:ext cx="25400" cy="42863"/>
              </a:xfrm>
              <a:custGeom>
                <a:avLst/>
                <a:gdLst>
                  <a:gd name="T0" fmla="*/ 7 w 13"/>
                  <a:gd name="T1" fmla="*/ 3 h 22"/>
                  <a:gd name="T2" fmla="*/ 13 w 13"/>
                  <a:gd name="T3" fmla="*/ 0 h 22"/>
                  <a:gd name="T4" fmla="*/ 7 w 13"/>
                  <a:gd name="T5" fmla="*/ 22 h 22"/>
                  <a:gd name="T6" fmla="*/ 7 w 13"/>
                  <a:gd name="T7" fmla="*/ 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22">
                    <a:moveTo>
                      <a:pt x="7" y="3"/>
                    </a:moveTo>
                    <a:cubicBezTo>
                      <a:pt x="9" y="2"/>
                      <a:pt x="11" y="1"/>
                      <a:pt x="13" y="0"/>
                    </a:cubicBezTo>
                    <a:cubicBezTo>
                      <a:pt x="12" y="8"/>
                      <a:pt x="13" y="16"/>
                      <a:pt x="7" y="22"/>
                    </a:cubicBezTo>
                    <a:cubicBezTo>
                      <a:pt x="0" y="16"/>
                      <a:pt x="6" y="9"/>
                      <a:pt x="7" y="3"/>
                    </a:cubicBezTo>
                    <a:close/>
                  </a:path>
                </a:pathLst>
              </a:custGeom>
              <a:solidFill>
                <a:srgbClr val="5247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3" name="Freeform 35">
                <a:extLst>
                  <a:ext uri="{FF2B5EF4-FFF2-40B4-BE49-F238E27FC236}">
                    <a16:creationId xmlns:a16="http://schemas.microsoft.com/office/drawing/2014/main" id="{FE8FCCD0-6496-1674-17AF-203C4408277F}"/>
                  </a:ext>
                </a:extLst>
              </p:cNvPr>
              <p:cNvSpPr/>
              <p:nvPr/>
            </p:nvSpPr>
            <p:spPr bwMode="auto">
              <a:xfrm>
                <a:off x="2828926" y="2773363"/>
                <a:ext cx="25400" cy="33338"/>
              </a:xfrm>
              <a:custGeom>
                <a:avLst/>
                <a:gdLst>
                  <a:gd name="T0" fmla="*/ 9 w 13"/>
                  <a:gd name="T1" fmla="*/ 0 h 18"/>
                  <a:gd name="T2" fmla="*/ 8 w 13"/>
                  <a:gd name="T3" fmla="*/ 0 h 18"/>
                  <a:gd name="T4" fmla="*/ 7 w 13"/>
                  <a:gd name="T5" fmla="*/ 18 h 18"/>
                  <a:gd name="T6" fmla="*/ 0 w 13"/>
                  <a:gd name="T7" fmla="*/ 18 h 18"/>
                  <a:gd name="T8" fmla="*/ 9 w 13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8">
                    <a:moveTo>
                      <a:pt x="9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13" y="6"/>
                      <a:pt x="8" y="12"/>
                      <a:pt x="7" y="18"/>
                    </a:cubicBezTo>
                    <a:cubicBezTo>
                      <a:pt x="5" y="18"/>
                      <a:pt x="2" y="18"/>
                      <a:pt x="0" y="18"/>
                    </a:cubicBezTo>
                    <a:cubicBezTo>
                      <a:pt x="3" y="12"/>
                      <a:pt x="1" y="3"/>
                      <a:pt x="9" y="0"/>
                    </a:cubicBezTo>
                    <a:close/>
                  </a:path>
                </a:pathLst>
              </a:custGeom>
              <a:solidFill>
                <a:srgbClr val="594D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4" name="Freeform 36">
                <a:extLst>
                  <a:ext uri="{FF2B5EF4-FFF2-40B4-BE49-F238E27FC236}">
                    <a16:creationId xmlns:a16="http://schemas.microsoft.com/office/drawing/2014/main" id="{DA7201AD-ED45-7BF7-F3D1-DD8C5501278B}"/>
                  </a:ext>
                </a:extLst>
              </p:cNvPr>
              <p:cNvSpPr/>
              <p:nvPr/>
            </p:nvSpPr>
            <p:spPr bwMode="auto">
              <a:xfrm>
                <a:off x="3062288" y="1858963"/>
                <a:ext cx="38100" cy="38100"/>
              </a:xfrm>
              <a:custGeom>
                <a:avLst/>
                <a:gdLst>
                  <a:gd name="T0" fmla="*/ 13 w 20"/>
                  <a:gd name="T1" fmla="*/ 3 h 20"/>
                  <a:gd name="T2" fmla="*/ 20 w 20"/>
                  <a:gd name="T3" fmla="*/ 2 h 20"/>
                  <a:gd name="T4" fmla="*/ 3 w 20"/>
                  <a:gd name="T5" fmla="*/ 20 h 20"/>
                  <a:gd name="T6" fmla="*/ 0 w 20"/>
                  <a:gd name="T7" fmla="*/ 18 h 20"/>
                  <a:gd name="T8" fmla="*/ 13 w 20"/>
                  <a:gd name="T9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13" y="3"/>
                    </a:moveTo>
                    <a:cubicBezTo>
                      <a:pt x="15" y="1"/>
                      <a:pt x="17" y="0"/>
                      <a:pt x="20" y="2"/>
                    </a:cubicBezTo>
                    <a:cubicBezTo>
                      <a:pt x="20" y="14"/>
                      <a:pt x="13" y="18"/>
                      <a:pt x="3" y="20"/>
                    </a:cubicBezTo>
                    <a:cubicBezTo>
                      <a:pt x="2" y="19"/>
                      <a:pt x="1" y="19"/>
                      <a:pt x="0" y="18"/>
                    </a:cubicBezTo>
                    <a:cubicBezTo>
                      <a:pt x="4" y="13"/>
                      <a:pt x="9" y="8"/>
                      <a:pt x="13" y="3"/>
                    </a:cubicBezTo>
                    <a:close/>
                  </a:path>
                </a:pathLst>
              </a:custGeom>
              <a:solidFill>
                <a:srgbClr val="3831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5" name="Freeform 37">
                <a:extLst>
                  <a:ext uri="{FF2B5EF4-FFF2-40B4-BE49-F238E27FC236}">
                    <a16:creationId xmlns:a16="http://schemas.microsoft.com/office/drawing/2014/main" id="{BA255F06-6C59-80C2-A2F0-79CD39917C8A}"/>
                  </a:ext>
                </a:extLst>
              </p:cNvPr>
              <p:cNvSpPr/>
              <p:nvPr/>
            </p:nvSpPr>
            <p:spPr bwMode="auto">
              <a:xfrm>
                <a:off x="3192463" y="1827213"/>
                <a:ext cx="19050" cy="36513"/>
              </a:xfrm>
              <a:custGeom>
                <a:avLst/>
                <a:gdLst>
                  <a:gd name="T0" fmla="*/ 4 w 10"/>
                  <a:gd name="T1" fmla="*/ 19 h 19"/>
                  <a:gd name="T2" fmla="*/ 3 w 10"/>
                  <a:gd name="T3" fmla="*/ 5 h 19"/>
                  <a:gd name="T4" fmla="*/ 8 w 10"/>
                  <a:gd name="T5" fmla="*/ 3 h 19"/>
                  <a:gd name="T6" fmla="*/ 4 w 10"/>
                  <a:gd name="T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9">
                    <a:moveTo>
                      <a:pt x="4" y="19"/>
                    </a:moveTo>
                    <a:cubicBezTo>
                      <a:pt x="0" y="15"/>
                      <a:pt x="2" y="10"/>
                      <a:pt x="3" y="5"/>
                    </a:cubicBezTo>
                    <a:cubicBezTo>
                      <a:pt x="4" y="0"/>
                      <a:pt x="6" y="1"/>
                      <a:pt x="8" y="3"/>
                    </a:cubicBezTo>
                    <a:cubicBezTo>
                      <a:pt x="10" y="9"/>
                      <a:pt x="8" y="15"/>
                      <a:pt x="4" y="19"/>
                    </a:cubicBezTo>
                    <a:close/>
                  </a:path>
                </a:pathLst>
              </a:custGeom>
              <a:solidFill>
                <a:srgbClr val="251B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6" name="Freeform 38">
                <a:extLst>
                  <a:ext uri="{FF2B5EF4-FFF2-40B4-BE49-F238E27FC236}">
                    <a16:creationId xmlns:a16="http://schemas.microsoft.com/office/drawing/2014/main" id="{D14AA388-4262-2E72-BC08-91D66DDFA6B5}"/>
                  </a:ext>
                </a:extLst>
              </p:cNvPr>
              <p:cNvSpPr/>
              <p:nvPr/>
            </p:nvSpPr>
            <p:spPr bwMode="auto">
              <a:xfrm>
                <a:off x="2816226" y="2649538"/>
                <a:ext cx="23813" cy="41275"/>
              </a:xfrm>
              <a:custGeom>
                <a:avLst/>
                <a:gdLst>
                  <a:gd name="T0" fmla="*/ 6 w 13"/>
                  <a:gd name="T1" fmla="*/ 2 h 22"/>
                  <a:gd name="T2" fmla="*/ 11 w 13"/>
                  <a:gd name="T3" fmla="*/ 0 h 22"/>
                  <a:gd name="T4" fmla="*/ 6 w 13"/>
                  <a:gd name="T5" fmla="*/ 21 h 22"/>
                  <a:gd name="T6" fmla="*/ 3 w 13"/>
                  <a:gd name="T7" fmla="*/ 21 h 22"/>
                  <a:gd name="T8" fmla="*/ 3 w 13"/>
                  <a:gd name="T9" fmla="*/ 19 h 22"/>
                  <a:gd name="T10" fmla="*/ 6 w 13"/>
                  <a:gd name="T11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22">
                    <a:moveTo>
                      <a:pt x="6" y="2"/>
                    </a:moveTo>
                    <a:cubicBezTo>
                      <a:pt x="8" y="1"/>
                      <a:pt x="9" y="1"/>
                      <a:pt x="11" y="0"/>
                    </a:cubicBezTo>
                    <a:cubicBezTo>
                      <a:pt x="13" y="8"/>
                      <a:pt x="7" y="14"/>
                      <a:pt x="6" y="21"/>
                    </a:cubicBezTo>
                    <a:cubicBezTo>
                      <a:pt x="5" y="22"/>
                      <a:pt x="4" y="22"/>
                      <a:pt x="3" y="21"/>
                    </a:cubicBezTo>
                    <a:cubicBezTo>
                      <a:pt x="3" y="20"/>
                      <a:pt x="2" y="19"/>
                      <a:pt x="3" y="19"/>
                    </a:cubicBezTo>
                    <a:cubicBezTo>
                      <a:pt x="0" y="13"/>
                      <a:pt x="6" y="8"/>
                      <a:pt x="6" y="2"/>
                    </a:cubicBezTo>
                    <a:close/>
                  </a:path>
                </a:pathLst>
              </a:custGeom>
              <a:solidFill>
                <a:srgbClr val="7468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7" name="Freeform 39">
                <a:extLst>
                  <a:ext uri="{FF2B5EF4-FFF2-40B4-BE49-F238E27FC236}">
                    <a16:creationId xmlns:a16="http://schemas.microsoft.com/office/drawing/2014/main" id="{3DB98E6C-3E54-0624-E5F2-686A99AD558E}"/>
                  </a:ext>
                </a:extLst>
              </p:cNvPr>
              <p:cNvSpPr/>
              <p:nvPr/>
            </p:nvSpPr>
            <p:spPr bwMode="auto">
              <a:xfrm>
                <a:off x="2808288" y="2686051"/>
                <a:ext cx="20638" cy="34925"/>
              </a:xfrm>
              <a:custGeom>
                <a:avLst/>
                <a:gdLst>
                  <a:gd name="T0" fmla="*/ 7 w 11"/>
                  <a:gd name="T1" fmla="*/ 0 h 19"/>
                  <a:gd name="T2" fmla="*/ 10 w 11"/>
                  <a:gd name="T3" fmla="*/ 2 h 19"/>
                  <a:gd name="T4" fmla="*/ 0 w 11"/>
                  <a:gd name="T5" fmla="*/ 19 h 19"/>
                  <a:gd name="T6" fmla="*/ 7 w 11"/>
                  <a:gd name="T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9">
                    <a:moveTo>
                      <a:pt x="7" y="0"/>
                    </a:moveTo>
                    <a:cubicBezTo>
                      <a:pt x="8" y="1"/>
                      <a:pt x="9" y="2"/>
                      <a:pt x="10" y="2"/>
                    </a:cubicBezTo>
                    <a:cubicBezTo>
                      <a:pt x="6" y="7"/>
                      <a:pt x="11" y="18"/>
                      <a:pt x="0" y="19"/>
                    </a:cubicBezTo>
                    <a:cubicBezTo>
                      <a:pt x="0" y="12"/>
                      <a:pt x="4" y="6"/>
                      <a:pt x="7" y="0"/>
                    </a:cubicBezTo>
                    <a:close/>
                  </a:path>
                </a:pathLst>
              </a:custGeom>
              <a:solidFill>
                <a:srgbClr val="5244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8" name="Freeform 40">
                <a:extLst>
                  <a:ext uri="{FF2B5EF4-FFF2-40B4-BE49-F238E27FC236}">
                    <a16:creationId xmlns:a16="http://schemas.microsoft.com/office/drawing/2014/main" id="{43C54198-E9BC-A0E8-5872-C8ED48B64BF8}"/>
                  </a:ext>
                </a:extLst>
              </p:cNvPr>
              <p:cNvSpPr/>
              <p:nvPr/>
            </p:nvSpPr>
            <p:spPr bwMode="auto">
              <a:xfrm>
                <a:off x="2909888" y="2554288"/>
                <a:ext cx="36513" cy="30163"/>
              </a:xfrm>
              <a:custGeom>
                <a:avLst/>
                <a:gdLst>
                  <a:gd name="T0" fmla="*/ 1 w 19"/>
                  <a:gd name="T1" fmla="*/ 13 h 16"/>
                  <a:gd name="T2" fmla="*/ 17 w 19"/>
                  <a:gd name="T3" fmla="*/ 0 h 16"/>
                  <a:gd name="T4" fmla="*/ 8 w 19"/>
                  <a:gd name="T5" fmla="*/ 14 h 16"/>
                  <a:gd name="T6" fmla="*/ 7 w 19"/>
                  <a:gd name="T7" fmla="*/ 15 h 16"/>
                  <a:gd name="T8" fmla="*/ 3 w 19"/>
                  <a:gd name="T9" fmla="*/ 16 h 16"/>
                  <a:gd name="T10" fmla="*/ 1 w 19"/>
                  <a:gd name="T11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6">
                    <a:moveTo>
                      <a:pt x="1" y="13"/>
                    </a:moveTo>
                    <a:cubicBezTo>
                      <a:pt x="5" y="7"/>
                      <a:pt x="10" y="2"/>
                      <a:pt x="17" y="0"/>
                    </a:cubicBezTo>
                    <a:cubicBezTo>
                      <a:pt x="19" y="8"/>
                      <a:pt x="9" y="8"/>
                      <a:pt x="8" y="14"/>
                    </a:cubicBezTo>
                    <a:cubicBezTo>
                      <a:pt x="8" y="14"/>
                      <a:pt x="7" y="15"/>
                      <a:pt x="7" y="15"/>
                    </a:cubicBezTo>
                    <a:cubicBezTo>
                      <a:pt x="5" y="16"/>
                      <a:pt x="4" y="16"/>
                      <a:pt x="3" y="16"/>
                    </a:cubicBezTo>
                    <a:cubicBezTo>
                      <a:pt x="1" y="16"/>
                      <a:pt x="0" y="15"/>
                      <a:pt x="1" y="13"/>
                    </a:cubicBezTo>
                    <a:close/>
                  </a:path>
                </a:pathLst>
              </a:custGeom>
              <a:solidFill>
                <a:srgbClr val="6359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39" name="Freeform 41">
                <a:extLst>
                  <a:ext uri="{FF2B5EF4-FFF2-40B4-BE49-F238E27FC236}">
                    <a16:creationId xmlns:a16="http://schemas.microsoft.com/office/drawing/2014/main" id="{0A87B1EC-7335-F22E-37B9-0E0F3EBC6C7D}"/>
                  </a:ext>
                </a:extLst>
              </p:cNvPr>
              <p:cNvSpPr/>
              <p:nvPr/>
            </p:nvSpPr>
            <p:spPr bwMode="auto">
              <a:xfrm>
                <a:off x="2981326" y="2489201"/>
                <a:ext cx="28575" cy="28575"/>
              </a:xfrm>
              <a:custGeom>
                <a:avLst/>
                <a:gdLst>
                  <a:gd name="T0" fmla="*/ 0 w 15"/>
                  <a:gd name="T1" fmla="*/ 15 h 15"/>
                  <a:gd name="T2" fmla="*/ 15 w 15"/>
                  <a:gd name="T3" fmla="*/ 0 h 15"/>
                  <a:gd name="T4" fmla="*/ 0 w 15"/>
                  <a:gd name="T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5">
                    <a:moveTo>
                      <a:pt x="0" y="15"/>
                    </a:moveTo>
                    <a:cubicBezTo>
                      <a:pt x="5" y="9"/>
                      <a:pt x="6" y="0"/>
                      <a:pt x="15" y="0"/>
                    </a:cubicBezTo>
                    <a:cubicBezTo>
                      <a:pt x="14" y="8"/>
                      <a:pt x="9" y="13"/>
                      <a:pt x="0" y="15"/>
                    </a:cubicBezTo>
                    <a:close/>
                  </a:path>
                </a:pathLst>
              </a:custGeom>
              <a:solidFill>
                <a:srgbClr val="6E63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0" name="Freeform 42">
                <a:extLst>
                  <a:ext uri="{FF2B5EF4-FFF2-40B4-BE49-F238E27FC236}">
                    <a16:creationId xmlns:a16="http://schemas.microsoft.com/office/drawing/2014/main" id="{65735D43-85DD-B63E-AB9A-35998F892C79}"/>
                  </a:ext>
                </a:extLst>
              </p:cNvPr>
              <p:cNvSpPr/>
              <p:nvPr/>
            </p:nvSpPr>
            <p:spPr bwMode="auto">
              <a:xfrm>
                <a:off x="3009901" y="2406651"/>
                <a:ext cx="33338" cy="39688"/>
              </a:xfrm>
              <a:custGeom>
                <a:avLst/>
                <a:gdLst>
                  <a:gd name="T0" fmla="*/ 9 w 17"/>
                  <a:gd name="T1" fmla="*/ 21 h 21"/>
                  <a:gd name="T2" fmla="*/ 13 w 17"/>
                  <a:gd name="T3" fmla="*/ 0 h 21"/>
                  <a:gd name="T4" fmla="*/ 9 w 17"/>
                  <a:gd name="T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21">
                    <a:moveTo>
                      <a:pt x="9" y="21"/>
                    </a:moveTo>
                    <a:cubicBezTo>
                      <a:pt x="0" y="12"/>
                      <a:pt x="10" y="7"/>
                      <a:pt x="13" y="0"/>
                    </a:cubicBezTo>
                    <a:cubicBezTo>
                      <a:pt x="17" y="8"/>
                      <a:pt x="6" y="13"/>
                      <a:pt x="9" y="21"/>
                    </a:cubicBezTo>
                    <a:close/>
                  </a:path>
                </a:pathLst>
              </a:custGeom>
              <a:solidFill>
                <a:srgbClr val="4942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1" name="Freeform 43">
                <a:extLst>
                  <a:ext uri="{FF2B5EF4-FFF2-40B4-BE49-F238E27FC236}">
                    <a16:creationId xmlns:a16="http://schemas.microsoft.com/office/drawing/2014/main" id="{481575D4-7096-8CAB-2265-2DC48C406FC5}"/>
                  </a:ext>
                </a:extLst>
              </p:cNvPr>
              <p:cNvSpPr/>
              <p:nvPr/>
            </p:nvSpPr>
            <p:spPr bwMode="auto">
              <a:xfrm>
                <a:off x="3059113" y="2260601"/>
                <a:ext cx="20638" cy="33338"/>
              </a:xfrm>
              <a:custGeom>
                <a:avLst/>
                <a:gdLst>
                  <a:gd name="T0" fmla="*/ 6 w 11"/>
                  <a:gd name="T1" fmla="*/ 18 h 18"/>
                  <a:gd name="T2" fmla="*/ 4 w 11"/>
                  <a:gd name="T3" fmla="*/ 16 h 18"/>
                  <a:gd name="T4" fmla="*/ 8 w 11"/>
                  <a:gd name="T5" fmla="*/ 0 h 18"/>
                  <a:gd name="T6" fmla="*/ 11 w 11"/>
                  <a:gd name="T7" fmla="*/ 2 h 18"/>
                  <a:gd name="T8" fmla="*/ 6 w 11"/>
                  <a:gd name="T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8">
                    <a:moveTo>
                      <a:pt x="6" y="18"/>
                    </a:moveTo>
                    <a:cubicBezTo>
                      <a:pt x="5" y="17"/>
                      <a:pt x="5" y="17"/>
                      <a:pt x="4" y="16"/>
                    </a:cubicBezTo>
                    <a:cubicBezTo>
                      <a:pt x="0" y="10"/>
                      <a:pt x="5" y="5"/>
                      <a:pt x="8" y="0"/>
                    </a:cubicBezTo>
                    <a:cubicBezTo>
                      <a:pt x="9" y="1"/>
                      <a:pt x="10" y="1"/>
                      <a:pt x="11" y="2"/>
                    </a:cubicBezTo>
                    <a:cubicBezTo>
                      <a:pt x="9" y="7"/>
                      <a:pt x="7" y="12"/>
                      <a:pt x="6" y="18"/>
                    </a:cubicBezTo>
                    <a:close/>
                  </a:path>
                </a:pathLst>
              </a:custGeom>
              <a:solidFill>
                <a:srgbClr val="3B35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2" name="Freeform 44">
                <a:extLst>
                  <a:ext uri="{FF2B5EF4-FFF2-40B4-BE49-F238E27FC236}">
                    <a16:creationId xmlns:a16="http://schemas.microsoft.com/office/drawing/2014/main" id="{C87C70CC-C132-C77E-5809-46EEB7FC323A}"/>
                  </a:ext>
                </a:extLst>
              </p:cNvPr>
              <p:cNvSpPr/>
              <p:nvPr/>
            </p:nvSpPr>
            <p:spPr bwMode="auto">
              <a:xfrm>
                <a:off x="3125788" y="2049463"/>
                <a:ext cx="31750" cy="44450"/>
              </a:xfrm>
              <a:custGeom>
                <a:avLst/>
                <a:gdLst>
                  <a:gd name="T0" fmla="*/ 5 w 17"/>
                  <a:gd name="T1" fmla="*/ 23 h 23"/>
                  <a:gd name="T2" fmla="*/ 2 w 17"/>
                  <a:gd name="T3" fmla="*/ 21 h 23"/>
                  <a:gd name="T4" fmla="*/ 10 w 17"/>
                  <a:gd name="T5" fmla="*/ 2 h 23"/>
                  <a:gd name="T6" fmla="*/ 16 w 17"/>
                  <a:gd name="T7" fmla="*/ 0 h 23"/>
                  <a:gd name="T8" fmla="*/ 17 w 17"/>
                  <a:gd name="T9" fmla="*/ 2 h 23"/>
                  <a:gd name="T10" fmla="*/ 5 w 17"/>
                  <a:gd name="T11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23">
                    <a:moveTo>
                      <a:pt x="5" y="23"/>
                    </a:moveTo>
                    <a:cubicBezTo>
                      <a:pt x="4" y="22"/>
                      <a:pt x="3" y="21"/>
                      <a:pt x="2" y="21"/>
                    </a:cubicBezTo>
                    <a:cubicBezTo>
                      <a:pt x="0" y="13"/>
                      <a:pt x="5" y="7"/>
                      <a:pt x="10" y="2"/>
                    </a:cubicBezTo>
                    <a:cubicBezTo>
                      <a:pt x="11" y="0"/>
                      <a:pt x="13" y="0"/>
                      <a:pt x="16" y="0"/>
                    </a:cubicBezTo>
                    <a:cubicBezTo>
                      <a:pt x="16" y="1"/>
                      <a:pt x="17" y="1"/>
                      <a:pt x="17" y="2"/>
                    </a:cubicBezTo>
                    <a:cubicBezTo>
                      <a:pt x="13" y="9"/>
                      <a:pt x="9" y="16"/>
                      <a:pt x="5" y="23"/>
                    </a:cubicBezTo>
                    <a:close/>
                  </a:path>
                </a:pathLst>
              </a:custGeom>
              <a:solidFill>
                <a:srgbClr val="453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3" name="Freeform 45">
                <a:extLst>
                  <a:ext uri="{FF2B5EF4-FFF2-40B4-BE49-F238E27FC236}">
                    <a16:creationId xmlns:a16="http://schemas.microsoft.com/office/drawing/2014/main" id="{240F0598-A7BC-2808-E667-E9CEA27E1F05}"/>
                  </a:ext>
                </a:extLst>
              </p:cNvPr>
              <p:cNvSpPr/>
              <p:nvPr/>
            </p:nvSpPr>
            <p:spPr bwMode="auto">
              <a:xfrm>
                <a:off x="3144838" y="2012951"/>
                <a:ext cx="26988" cy="39688"/>
              </a:xfrm>
              <a:custGeom>
                <a:avLst/>
                <a:gdLst>
                  <a:gd name="T0" fmla="*/ 7 w 14"/>
                  <a:gd name="T1" fmla="*/ 21 h 21"/>
                  <a:gd name="T2" fmla="*/ 5 w 14"/>
                  <a:gd name="T3" fmla="*/ 20 h 21"/>
                  <a:gd name="T4" fmla="*/ 6 w 14"/>
                  <a:gd name="T5" fmla="*/ 3 h 21"/>
                  <a:gd name="T6" fmla="*/ 14 w 14"/>
                  <a:gd name="T7" fmla="*/ 2 h 21"/>
                  <a:gd name="T8" fmla="*/ 7 w 14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1">
                    <a:moveTo>
                      <a:pt x="7" y="21"/>
                    </a:moveTo>
                    <a:cubicBezTo>
                      <a:pt x="7" y="21"/>
                      <a:pt x="6" y="20"/>
                      <a:pt x="5" y="20"/>
                    </a:cubicBezTo>
                    <a:cubicBezTo>
                      <a:pt x="0" y="14"/>
                      <a:pt x="2" y="9"/>
                      <a:pt x="6" y="3"/>
                    </a:cubicBezTo>
                    <a:cubicBezTo>
                      <a:pt x="9" y="1"/>
                      <a:pt x="11" y="0"/>
                      <a:pt x="14" y="2"/>
                    </a:cubicBezTo>
                    <a:cubicBezTo>
                      <a:pt x="12" y="8"/>
                      <a:pt x="10" y="15"/>
                      <a:pt x="7" y="21"/>
                    </a:cubicBezTo>
                    <a:close/>
                  </a:path>
                </a:pathLst>
              </a:custGeom>
              <a:solidFill>
                <a:srgbClr val="635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4" name="Freeform 46">
                <a:extLst>
                  <a:ext uri="{FF2B5EF4-FFF2-40B4-BE49-F238E27FC236}">
                    <a16:creationId xmlns:a16="http://schemas.microsoft.com/office/drawing/2014/main" id="{918335C7-16E4-B11B-02C8-9C83858B6619}"/>
                  </a:ext>
                </a:extLst>
              </p:cNvPr>
              <p:cNvSpPr/>
              <p:nvPr/>
            </p:nvSpPr>
            <p:spPr bwMode="auto">
              <a:xfrm>
                <a:off x="3194051" y="1800226"/>
                <a:ext cx="17463" cy="36513"/>
              </a:xfrm>
              <a:custGeom>
                <a:avLst/>
                <a:gdLst>
                  <a:gd name="T0" fmla="*/ 7 w 9"/>
                  <a:gd name="T1" fmla="*/ 17 h 19"/>
                  <a:gd name="T2" fmla="*/ 2 w 9"/>
                  <a:gd name="T3" fmla="*/ 19 h 19"/>
                  <a:gd name="T4" fmla="*/ 5 w 9"/>
                  <a:gd name="T5" fmla="*/ 0 h 19"/>
                  <a:gd name="T6" fmla="*/ 7 w 9"/>
                  <a:gd name="T7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9">
                    <a:moveTo>
                      <a:pt x="7" y="17"/>
                    </a:moveTo>
                    <a:cubicBezTo>
                      <a:pt x="6" y="18"/>
                      <a:pt x="4" y="18"/>
                      <a:pt x="2" y="19"/>
                    </a:cubicBezTo>
                    <a:cubicBezTo>
                      <a:pt x="1" y="12"/>
                      <a:pt x="0" y="6"/>
                      <a:pt x="5" y="0"/>
                    </a:cubicBezTo>
                    <a:cubicBezTo>
                      <a:pt x="9" y="5"/>
                      <a:pt x="9" y="11"/>
                      <a:pt x="7" y="17"/>
                    </a:cubicBezTo>
                    <a:close/>
                  </a:path>
                </a:pathLst>
              </a:custGeom>
              <a:solidFill>
                <a:srgbClr val="524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5" name="Freeform 47">
                <a:extLst>
                  <a:ext uri="{FF2B5EF4-FFF2-40B4-BE49-F238E27FC236}">
                    <a16:creationId xmlns:a16="http://schemas.microsoft.com/office/drawing/2014/main" id="{86C9E685-E14A-58B1-DE1D-B4EECAEF5A7E}"/>
                  </a:ext>
                </a:extLst>
              </p:cNvPr>
              <p:cNvSpPr/>
              <p:nvPr/>
            </p:nvSpPr>
            <p:spPr bwMode="auto">
              <a:xfrm>
                <a:off x="3152776" y="1989138"/>
                <a:ext cx="28575" cy="31750"/>
              </a:xfrm>
              <a:custGeom>
                <a:avLst/>
                <a:gdLst>
                  <a:gd name="T0" fmla="*/ 10 w 15"/>
                  <a:gd name="T1" fmla="*/ 15 h 17"/>
                  <a:gd name="T2" fmla="*/ 5 w 15"/>
                  <a:gd name="T3" fmla="*/ 17 h 17"/>
                  <a:gd name="T4" fmla="*/ 6 w 15"/>
                  <a:gd name="T5" fmla="*/ 7 h 17"/>
                  <a:gd name="T6" fmla="*/ 12 w 15"/>
                  <a:gd name="T7" fmla="*/ 0 h 17"/>
                  <a:gd name="T8" fmla="*/ 10 w 15"/>
                  <a:gd name="T9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7">
                    <a:moveTo>
                      <a:pt x="10" y="15"/>
                    </a:moveTo>
                    <a:cubicBezTo>
                      <a:pt x="9" y="16"/>
                      <a:pt x="7" y="16"/>
                      <a:pt x="5" y="17"/>
                    </a:cubicBezTo>
                    <a:cubicBezTo>
                      <a:pt x="0" y="13"/>
                      <a:pt x="2" y="10"/>
                      <a:pt x="6" y="7"/>
                    </a:cubicBezTo>
                    <a:cubicBezTo>
                      <a:pt x="8" y="5"/>
                      <a:pt x="10" y="2"/>
                      <a:pt x="12" y="0"/>
                    </a:cubicBezTo>
                    <a:cubicBezTo>
                      <a:pt x="15" y="5"/>
                      <a:pt x="10" y="10"/>
                      <a:pt x="10" y="15"/>
                    </a:cubicBezTo>
                    <a:close/>
                  </a:path>
                </a:pathLst>
              </a:custGeom>
              <a:solidFill>
                <a:srgbClr val="7E72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6" name="Freeform 48">
                <a:extLst>
                  <a:ext uri="{FF2B5EF4-FFF2-40B4-BE49-F238E27FC236}">
                    <a16:creationId xmlns:a16="http://schemas.microsoft.com/office/drawing/2014/main" id="{D85AA8C2-5954-434A-8054-BE4039CE0753}"/>
                  </a:ext>
                </a:extLst>
              </p:cNvPr>
              <p:cNvSpPr/>
              <p:nvPr/>
            </p:nvSpPr>
            <p:spPr bwMode="auto">
              <a:xfrm>
                <a:off x="2841626" y="2230438"/>
                <a:ext cx="28575" cy="31750"/>
              </a:xfrm>
              <a:custGeom>
                <a:avLst/>
                <a:gdLst>
                  <a:gd name="T0" fmla="*/ 3 w 15"/>
                  <a:gd name="T1" fmla="*/ 17 h 17"/>
                  <a:gd name="T2" fmla="*/ 0 w 15"/>
                  <a:gd name="T3" fmla="*/ 15 h 17"/>
                  <a:gd name="T4" fmla="*/ 3 w 15"/>
                  <a:gd name="T5" fmla="*/ 8 h 17"/>
                  <a:gd name="T6" fmla="*/ 12 w 15"/>
                  <a:gd name="T7" fmla="*/ 0 h 17"/>
                  <a:gd name="T8" fmla="*/ 3 w 15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7">
                    <a:moveTo>
                      <a:pt x="3" y="17"/>
                    </a:moveTo>
                    <a:cubicBezTo>
                      <a:pt x="2" y="16"/>
                      <a:pt x="1" y="16"/>
                      <a:pt x="0" y="15"/>
                    </a:cubicBezTo>
                    <a:cubicBezTo>
                      <a:pt x="1" y="13"/>
                      <a:pt x="2" y="11"/>
                      <a:pt x="3" y="8"/>
                    </a:cubicBezTo>
                    <a:cubicBezTo>
                      <a:pt x="6" y="5"/>
                      <a:pt x="7" y="0"/>
                      <a:pt x="12" y="0"/>
                    </a:cubicBezTo>
                    <a:cubicBezTo>
                      <a:pt x="15" y="9"/>
                      <a:pt x="11" y="14"/>
                      <a:pt x="3" y="17"/>
                    </a:cubicBezTo>
                    <a:close/>
                  </a:path>
                </a:pathLst>
              </a:custGeom>
              <a:solidFill>
                <a:srgbClr val="2F26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7" name="Freeform 49">
                <a:extLst>
                  <a:ext uri="{FF2B5EF4-FFF2-40B4-BE49-F238E27FC236}">
                    <a16:creationId xmlns:a16="http://schemas.microsoft.com/office/drawing/2014/main" id="{F1C7E95E-51E9-578A-6103-0AC6B5F67C8C}"/>
                  </a:ext>
                </a:extLst>
              </p:cNvPr>
              <p:cNvSpPr/>
              <p:nvPr/>
            </p:nvSpPr>
            <p:spPr bwMode="auto">
              <a:xfrm>
                <a:off x="2884488" y="2613026"/>
                <a:ext cx="22225" cy="19050"/>
              </a:xfrm>
              <a:custGeom>
                <a:avLst/>
                <a:gdLst>
                  <a:gd name="T0" fmla="*/ 4 w 12"/>
                  <a:gd name="T1" fmla="*/ 10 h 10"/>
                  <a:gd name="T2" fmla="*/ 1 w 12"/>
                  <a:gd name="T3" fmla="*/ 8 h 10"/>
                  <a:gd name="T4" fmla="*/ 1 w 12"/>
                  <a:gd name="T5" fmla="*/ 3 h 10"/>
                  <a:gd name="T6" fmla="*/ 5 w 12"/>
                  <a:gd name="T7" fmla="*/ 0 h 10"/>
                  <a:gd name="T8" fmla="*/ 9 w 12"/>
                  <a:gd name="T9" fmla="*/ 1 h 10"/>
                  <a:gd name="T10" fmla="*/ 12 w 12"/>
                  <a:gd name="T11" fmla="*/ 4 h 10"/>
                  <a:gd name="T12" fmla="*/ 10 w 12"/>
                  <a:gd name="T13" fmla="*/ 8 h 10"/>
                  <a:gd name="T14" fmla="*/ 4 w 12"/>
                  <a:gd name="T1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0">
                    <a:moveTo>
                      <a:pt x="4" y="10"/>
                    </a:moveTo>
                    <a:cubicBezTo>
                      <a:pt x="3" y="10"/>
                      <a:pt x="2" y="9"/>
                      <a:pt x="1" y="8"/>
                    </a:cubicBezTo>
                    <a:cubicBezTo>
                      <a:pt x="0" y="6"/>
                      <a:pt x="0" y="5"/>
                      <a:pt x="1" y="3"/>
                    </a:cubicBezTo>
                    <a:cubicBezTo>
                      <a:pt x="2" y="2"/>
                      <a:pt x="3" y="1"/>
                      <a:pt x="5" y="0"/>
                    </a:cubicBezTo>
                    <a:cubicBezTo>
                      <a:pt x="6" y="0"/>
                      <a:pt x="8" y="0"/>
                      <a:pt x="9" y="1"/>
                    </a:cubicBezTo>
                    <a:cubicBezTo>
                      <a:pt x="11" y="2"/>
                      <a:pt x="11" y="3"/>
                      <a:pt x="12" y="4"/>
                    </a:cubicBezTo>
                    <a:cubicBezTo>
                      <a:pt x="11" y="6"/>
                      <a:pt x="10" y="7"/>
                      <a:pt x="10" y="8"/>
                    </a:cubicBezTo>
                    <a:cubicBezTo>
                      <a:pt x="8" y="9"/>
                      <a:pt x="6" y="9"/>
                      <a:pt x="4" y="10"/>
                    </a:cubicBezTo>
                    <a:close/>
                  </a:path>
                </a:pathLst>
              </a:custGeom>
              <a:solidFill>
                <a:srgbClr val="B6B5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8" name="Freeform 50">
                <a:extLst>
                  <a:ext uri="{FF2B5EF4-FFF2-40B4-BE49-F238E27FC236}">
                    <a16:creationId xmlns:a16="http://schemas.microsoft.com/office/drawing/2014/main" id="{8B4AF99A-5C12-9D3A-9CAB-65F32A344EDF}"/>
                  </a:ext>
                </a:extLst>
              </p:cNvPr>
              <p:cNvSpPr/>
              <p:nvPr/>
            </p:nvSpPr>
            <p:spPr bwMode="auto">
              <a:xfrm>
                <a:off x="2909888" y="2590801"/>
                <a:ext cx="12700" cy="19050"/>
              </a:xfrm>
              <a:custGeom>
                <a:avLst/>
                <a:gdLst>
                  <a:gd name="T0" fmla="*/ 7 w 7"/>
                  <a:gd name="T1" fmla="*/ 4 h 10"/>
                  <a:gd name="T2" fmla="*/ 3 w 7"/>
                  <a:gd name="T3" fmla="*/ 10 h 10"/>
                  <a:gd name="T4" fmla="*/ 0 w 7"/>
                  <a:gd name="T5" fmla="*/ 7 h 10"/>
                  <a:gd name="T6" fmla="*/ 4 w 7"/>
                  <a:gd name="T7" fmla="*/ 0 h 10"/>
                  <a:gd name="T8" fmla="*/ 7 w 7"/>
                  <a:gd name="T9" fmla="*/ 3 h 10"/>
                  <a:gd name="T10" fmla="*/ 7 w 7"/>
                  <a:gd name="T11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0">
                    <a:moveTo>
                      <a:pt x="7" y="4"/>
                    </a:moveTo>
                    <a:cubicBezTo>
                      <a:pt x="6" y="6"/>
                      <a:pt x="4" y="8"/>
                      <a:pt x="3" y="10"/>
                    </a:cubicBezTo>
                    <a:cubicBezTo>
                      <a:pt x="1" y="10"/>
                      <a:pt x="0" y="9"/>
                      <a:pt x="0" y="7"/>
                    </a:cubicBezTo>
                    <a:cubicBezTo>
                      <a:pt x="0" y="4"/>
                      <a:pt x="1" y="2"/>
                      <a:pt x="4" y="0"/>
                    </a:cubicBezTo>
                    <a:cubicBezTo>
                      <a:pt x="6" y="1"/>
                      <a:pt x="7" y="2"/>
                      <a:pt x="7" y="3"/>
                    </a:cubicBez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F7F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49" name="Freeform 51">
                <a:extLst>
                  <a:ext uri="{FF2B5EF4-FFF2-40B4-BE49-F238E27FC236}">
                    <a16:creationId xmlns:a16="http://schemas.microsoft.com/office/drawing/2014/main" id="{11AC3AC2-2538-5D73-B91E-65EF3C0C75D9}"/>
                  </a:ext>
                </a:extLst>
              </p:cNvPr>
              <p:cNvSpPr/>
              <p:nvPr/>
            </p:nvSpPr>
            <p:spPr bwMode="auto">
              <a:xfrm>
                <a:off x="2900363" y="2605088"/>
                <a:ext cx="14288" cy="15875"/>
              </a:xfrm>
              <a:custGeom>
                <a:avLst/>
                <a:gdLst>
                  <a:gd name="T0" fmla="*/ 5 w 8"/>
                  <a:gd name="T1" fmla="*/ 0 h 8"/>
                  <a:gd name="T2" fmla="*/ 8 w 8"/>
                  <a:gd name="T3" fmla="*/ 2 h 8"/>
                  <a:gd name="T4" fmla="*/ 4 w 8"/>
                  <a:gd name="T5" fmla="*/ 8 h 8"/>
                  <a:gd name="T6" fmla="*/ 1 w 8"/>
                  <a:gd name="T7" fmla="*/ 7 h 8"/>
                  <a:gd name="T8" fmla="*/ 2 w 8"/>
                  <a:gd name="T9" fmla="*/ 1 h 8"/>
                  <a:gd name="T10" fmla="*/ 5 w 8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5" y="0"/>
                    </a:moveTo>
                    <a:cubicBezTo>
                      <a:pt x="6" y="1"/>
                      <a:pt x="7" y="2"/>
                      <a:pt x="8" y="2"/>
                    </a:cubicBezTo>
                    <a:cubicBezTo>
                      <a:pt x="7" y="4"/>
                      <a:pt x="5" y="6"/>
                      <a:pt x="4" y="8"/>
                    </a:cubicBezTo>
                    <a:cubicBezTo>
                      <a:pt x="3" y="8"/>
                      <a:pt x="2" y="8"/>
                      <a:pt x="1" y="7"/>
                    </a:cubicBezTo>
                    <a:cubicBezTo>
                      <a:pt x="0" y="4"/>
                      <a:pt x="0" y="3"/>
                      <a:pt x="2" y="1"/>
                    </a:cubicBezTo>
                    <a:cubicBezTo>
                      <a:pt x="3" y="1"/>
                      <a:pt x="4" y="0"/>
                      <a:pt x="5" y="0"/>
                    </a:cubicBezTo>
                    <a:close/>
                  </a:path>
                </a:pathLst>
              </a:custGeom>
              <a:solidFill>
                <a:srgbClr val="6866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50" name="Freeform 52">
                <a:extLst>
                  <a:ext uri="{FF2B5EF4-FFF2-40B4-BE49-F238E27FC236}">
                    <a16:creationId xmlns:a16="http://schemas.microsoft.com/office/drawing/2014/main" id="{B3A9176B-786C-BA83-0B28-AA0A03E150FB}"/>
                  </a:ext>
                </a:extLst>
              </p:cNvPr>
              <p:cNvSpPr/>
              <p:nvPr/>
            </p:nvSpPr>
            <p:spPr bwMode="auto">
              <a:xfrm>
                <a:off x="2919413" y="2579688"/>
                <a:ext cx="12700" cy="11113"/>
              </a:xfrm>
              <a:custGeom>
                <a:avLst/>
                <a:gdLst>
                  <a:gd name="T0" fmla="*/ 7 w 7"/>
                  <a:gd name="T1" fmla="*/ 3 h 6"/>
                  <a:gd name="T2" fmla="*/ 6 w 7"/>
                  <a:gd name="T3" fmla="*/ 4 h 6"/>
                  <a:gd name="T4" fmla="*/ 5 w 7"/>
                  <a:gd name="T5" fmla="*/ 6 h 6"/>
                  <a:gd name="T6" fmla="*/ 3 w 7"/>
                  <a:gd name="T7" fmla="*/ 0 h 6"/>
                  <a:gd name="T8" fmla="*/ 3 w 7"/>
                  <a:gd name="T9" fmla="*/ 1 h 6"/>
                  <a:gd name="T10" fmla="*/ 7 w 7"/>
                  <a:gd name="T1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6">
                    <a:moveTo>
                      <a:pt x="7" y="3"/>
                    </a:moveTo>
                    <a:cubicBezTo>
                      <a:pt x="6" y="4"/>
                      <a:pt x="6" y="4"/>
                      <a:pt x="6" y="4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0" y="5"/>
                      <a:pt x="0" y="3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4" y="1"/>
                      <a:pt x="5" y="2"/>
                      <a:pt x="7" y="3"/>
                    </a:cubicBezTo>
                    <a:close/>
                  </a:path>
                </a:pathLst>
              </a:custGeom>
              <a:solidFill>
                <a:srgbClr val="6E6A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51" name="Freeform 53">
                <a:extLst>
                  <a:ext uri="{FF2B5EF4-FFF2-40B4-BE49-F238E27FC236}">
                    <a16:creationId xmlns:a16="http://schemas.microsoft.com/office/drawing/2014/main" id="{67318192-BE85-D5C7-0D44-4E019FC890DB}"/>
                  </a:ext>
                </a:extLst>
              </p:cNvPr>
              <p:cNvSpPr/>
              <p:nvPr/>
            </p:nvSpPr>
            <p:spPr bwMode="auto">
              <a:xfrm>
                <a:off x="2892426" y="2628901"/>
                <a:ext cx="11113" cy="9525"/>
              </a:xfrm>
              <a:custGeom>
                <a:avLst/>
                <a:gdLst>
                  <a:gd name="T0" fmla="*/ 0 w 6"/>
                  <a:gd name="T1" fmla="*/ 2 h 5"/>
                  <a:gd name="T2" fmla="*/ 6 w 6"/>
                  <a:gd name="T3" fmla="*/ 0 h 5"/>
                  <a:gd name="T4" fmla="*/ 2 w 6"/>
                  <a:gd name="T5" fmla="*/ 5 h 5"/>
                  <a:gd name="T6" fmla="*/ 0 w 6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5">
                    <a:moveTo>
                      <a:pt x="0" y="2"/>
                    </a:moveTo>
                    <a:cubicBezTo>
                      <a:pt x="2" y="1"/>
                      <a:pt x="4" y="1"/>
                      <a:pt x="6" y="0"/>
                    </a:cubicBezTo>
                    <a:cubicBezTo>
                      <a:pt x="4" y="2"/>
                      <a:pt x="3" y="3"/>
                      <a:pt x="2" y="5"/>
                    </a:cubicBezTo>
                    <a:cubicBezTo>
                      <a:pt x="1" y="4"/>
                      <a:pt x="0" y="3"/>
                      <a:pt x="0" y="2"/>
                    </a:cubicBezTo>
                    <a:close/>
                  </a:path>
                </a:pathLst>
              </a:custGeom>
              <a:solidFill>
                <a:srgbClr val="DEDC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52" name="Freeform 54">
                <a:extLst>
                  <a:ext uri="{FF2B5EF4-FFF2-40B4-BE49-F238E27FC236}">
                    <a16:creationId xmlns:a16="http://schemas.microsoft.com/office/drawing/2014/main" id="{3B1CD80F-48FA-0196-52D5-FF6F429E99FE}"/>
                  </a:ext>
                </a:extLst>
              </p:cNvPr>
              <p:cNvSpPr/>
              <p:nvPr/>
            </p:nvSpPr>
            <p:spPr bwMode="auto">
              <a:xfrm>
                <a:off x="2900363" y="2409826"/>
                <a:ext cx="60325" cy="57150"/>
              </a:xfrm>
              <a:custGeom>
                <a:avLst/>
                <a:gdLst>
                  <a:gd name="T0" fmla="*/ 20 w 32"/>
                  <a:gd name="T1" fmla="*/ 4 h 30"/>
                  <a:gd name="T2" fmla="*/ 11 w 32"/>
                  <a:gd name="T3" fmla="*/ 26 h 30"/>
                  <a:gd name="T4" fmla="*/ 6 w 32"/>
                  <a:gd name="T5" fmla="*/ 30 h 30"/>
                  <a:gd name="T6" fmla="*/ 5 w 32"/>
                  <a:gd name="T7" fmla="*/ 13 h 30"/>
                  <a:gd name="T8" fmla="*/ 10 w 32"/>
                  <a:gd name="T9" fmla="*/ 2 h 30"/>
                  <a:gd name="T10" fmla="*/ 20 w 32"/>
                  <a:gd name="T11" fmla="*/ 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0">
                    <a:moveTo>
                      <a:pt x="20" y="4"/>
                    </a:moveTo>
                    <a:cubicBezTo>
                      <a:pt x="32" y="17"/>
                      <a:pt x="12" y="18"/>
                      <a:pt x="11" y="26"/>
                    </a:cubicBezTo>
                    <a:cubicBezTo>
                      <a:pt x="11" y="30"/>
                      <a:pt x="9" y="30"/>
                      <a:pt x="6" y="30"/>
                    </a:cubicBezTo>
                    <a:cubicBezTo>
                      <a:pt x="0" y="24"/>
                      <a:pt x="6" y="19"/>
                      <a:pt x="5" y="13"/>
                    </a:cubicBezTo>
                    <a:cubicBezTo>
                      <a:pt x="5" y="9"/>
                      <a:pt x="6" y="5"/>
                      <a:pt x="10" y="2"/>
                    </a:cubicBezTo>
                    <a:cubicBezTo>
                      <a:pt x="14" y="1"/>
                      <a:pt x="17" y="0"/>
                      <a:pt x="20" y="4"/>
                    </a:cubicBezTo>
                    <a:close/>
                  </a:path>
                </a:pathLst>
              </a:custGeom>
              <a:solidFill>
                <a:srgbClr val="3E2F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53" name="Freeform 55">
                <a:extLst>
                  <a:ext uri="{FF2B5EF4-FFF2-40B4-BE49-F238E27FC236}">
                    <a16:creationId xmlns:a16="http://schemas.microsoft.com/office/drawing/2014/main" id="{A8CFECC4-A51A-CAE6-3FE1-101AD3072E1E}"/>
                  </a:ext>
                </a:extLst>
              </p:cNvPr>
              <p:cNvSpPr/>
              <p:nvPr/>
            </p:nvSpPr>
            <p:spPr bwMode="auto">
              <a:xfrm>
                <a:off x="2952751" y="2251076"/>
                <a:ext cx="47625" cy="53975"/>
              </a:xfrm>
              <a:custGeom>
                <a:avLst/>
                <a:gdLst>
                  <a:gd name="T0" fmla="*/ 25 w 25"/>
                  <a:gd name="T1" fmla="*/ 5 h 29"/>
                  <a:gd name="T2" fmla="*/ 10 w 25"/>
                  <a:gd name="T3" fmla="*/ 28 h 29"/>
                  <a:gd name="T4" fmla="*/ 2 w 25"/>
                  <a:gd name="T5" fmla="*/ 25 h 29"/>
                  <a:gd name="T6" fmla="*/ 1 w 25"/>
                  <a:gd name="T7" fmla="*/ 17 h 29"/>
                  <a:gd name="T8" fmla="*/ 15 w 25"/>
                  <a:gd name="T9" fmla="*/ 1 h 29"/>
                  <a:gd name="T10" fmla="*/ 25 w 25"/>
                  <a:gd name="T11" fmla="*/ 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28">
                    <a:moveTo>
                      <a:pt x="25" y="5"/>
                    </a:moveTo>
                    <a:cubicBezTo>
                      <a:pt x="20" y="13"/>
                      <a:pt x="15" y="21"/>
                      <a:pt x="10" y="28"/>
                    </a:cubicBezTo>
                    <a:cubicBezTo>
                      <a:pt x="7" y="29"/>
                      <a:pt x="4" y="28"/>
                      <a:pt x="2" y="25"/>
                    </a:cubicBezTo>
                    <a:cubicBezTo>
                      <a:pt x="1" y="22"/>
                      <a:pt x="0" y="20"/>
                      <a:pt x="1" y="17"/>
                    </a:cubicBezTo>
                    <a:cubicBezTo>
                      <a:pt x="4" y="10"/>
                      <a:pt x="10" y="6"/>
                      <a:pt x="15" y="1"/>
                    </a:cubicBezTo>
                    <a:cubicBezTo>
                      <a:pt x="19" y="0"/>
                      <a:pt x="23" y="0"/>
                      <a:pt x="25" y="5"/>
                    </a:cubicBezTo>
                    <a:close/>
                  </a:path>
                </a:pathLst>
              </a:custGeom>
              <a:solidFill>
                <a:srgbClr val="4F3E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54" name="Freeform 56">
                <a:extLst>
                  <a:ext uri="{FF2B5EF4-FFF2-40B4-BE49-F238E27FC236}">
                    <a16:creationId xmlns:a16="http://schemas.microsoft.com/office/drawing/2014/main" id="{037F1FC5-D2CC-F403-6D77-54F24A0FD09A}"/>
                  </a:ext>
                </a:extLst>
              </p:cNvPr>
              <p:cNvSpPr/>
              <p:nvPr/>
            </p:nvSpPr>
            <p:spPr bwMode="auto">
              <a:xfrm>
                <a:off x="2913063" y="2330451"/>
                <a:ext cx="42863" cy="49213"/>
              </a:xfrm>
              <a:custGeom>
                <a:avLst/>
                <a:gdLst>
                  <a:gd name="T0" fmla="*/ 21 w 22"/>
                  <a:gd name="T1" fmla="*/ 17 h 26"/>
                  <a:gd name="T2" fmla="*/ 17 w 22"/>
                  <a:gd name="T3" fmla="*/ 19 h 26"/>
                  <a:gd name="T4" fmla="*/ 4 w 22"/>
                  <a:gd name="T5" fmla="*/ 24 h 26"/>
                  <a:gd name="T6" fmla="*/ 1 w 22"/>
                  <a:gd name="T7" fmla="*/ 13 h 26"/>
                  <a:gd name="T8" fmla="*/ 9 w 22"/>
                  <a:gd name="T9" fmla="*/ 0 h 26"/>
                  <a:gd name="T10" fmla="*/ 17 w 22"/>
                  <a:gd name="T11" fmla="*/ 3 h 26"/>
                  <a:gd name="T12" fmla="*/ 21 w 22"/>
                  <a:gd name="T13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26">
                    <a:moveTo>
                      <a:pt x="21" y="17"/>
                    </a:moveTo>
                    <a:cubicBezTo>
                      <a:pt x="20" y="18"/>
                      <a:pt x="18" y="18"/>
                      <a:pt x="17" y="19"/>
                    </a:cubicBezTo>
                    <a:cubicBezTo>
                      <a:pt x="15" y="26"/>
                      <a:pt x="10" y="26"/>
                      <a:pt x="4" y="24"/>
                    </a:cubicBezTo>
                    <a:cubicBezTo>
                      <a:pt x="0" y="21"/>
                      <a:pt x="0" y="17"/>
                      <a:pt x="1" y="13"/>
                    </a:cubicBezTo>
                    <a:cubicBezTo>
                      <a:pt x="3" y="8"/>
                      <a:pt x="4" y="3"/>
                      <a:pt x="9" y="0"/>
                    </a:cubicBezTo>
                    <a:cubicBezTo>
                      <a:pt x="12" y="0"/>
                      <a:pt x="15" y="1"/>
                      <a:pt x="17" y="3"/>
                    </a:cubicBezTo>
                    <a:cubicBezTo>
                      <a:pt x="22" y="7"/>
                      <a:pt x="21" y="12"/>
                      <a:pt x="21" y="17"/>
                    </a:cubicBezTo>
                    <a:close/>
                  </a:path>
                </a:pathLst>
              </a:custGeom>
              <a:solidFill>
                <a:srgbClr val="3E31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55" name="Freeform 57">
                <a:extLst>
                  <a:ext uri="{FF2B5EF4-FFF2-40B4-BE49-F238E27FC236}">
                    <a16:creationId xmlns:a16="http://schemas.microsoft.com/office/drawing/2014/main" id="{55E1D987-8C89-BD03-22DC-6E75E7F3945B}"/>
                  </a:ext>
                </a:extLst>
              </p:cNvPr>
              <p:cNvSpPr/>
              <p:nvPr/>
            </p:nvSpPr>
            <p:spPr bwMode="auto">
              <a:xfrm>
                <a:off x="2876551" y="2495551"/>
                <a:ext cx="44450" cy="58738"/>
              </a:xfrm>
              <a:custGeom>
                <a:avLst/>
                <a:gdLst>
                  <a:gd name="T0" fmla="*/ 12 w 23"/>
                  <a:gd name="T1" fmla="*/ 30 h 31"/>
                  <a:gd name="T2" fmla="*/ 13 w 23"/>
                  <a:gd name="T3" fmla="*/ 4 h 31"/>
                  <a:gd name="T4" fmla="*/ 19 w 23"/>
                  <a:gd name="T5" fmla="*/ 0 h 31"/>
                  <a:gd name="T6" fmla="*/ 23 w 23"/>
                  <a:gd name="T7" fmla="*/ 4 h 31"/>
                  <a:gd name="T8" fmla="*/ 20 w 23"/>
                  <a:gd name="T9" fmla="*/ 9 h 31"/>
                  <a:gd name="T10" fmla="*/ 15 w 23"/>
                  <a:gd name="T11" fmla="*/ 23 h 31"/>
                  <a:gd name="T12" fmla="*/ 18 w 23"/>
                  <a:gd name="T13" fmla="*/ 24 h 31"/>
                  <a:gd name="T14" fmla="*/ 18 w 23"/>
                  <a:gd name="T15" fmla="*/ 26 h 31"/>
                  <a:gd name="T16" fmla="*/ 15 w 23"/>
                  <a:gd name="T17" fmla="*/ 29 h 31"/>
                  <a:gd name="T18" fmla="*/ 12 w 23"/>
                  <a:gd name="T1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31">
                    <a:moveTo>
                      <a:pt x="12" y="30"/>
                    </a:moveTo>
                    <a:cubicBezTo>
                      <a:pt x="0" y="21"/>
                      <a:pt x="13" y="13"/>
                      <a:pt x="13" y="4"/>
                    </a:cubicBezTo>
                    <a:cubicBezTo>
                      <a:pt x="13" y="0"/>
                      <a:pt x="16" y="0"/>
                      <a:pt x="19" y="0"/>
                    </a:cubicBezTo>
                    <a:cubicBezTo>
                      <a:pt x="21" y="1"/>
                      <a:pt x="22" y="3"/>
                      <a:pt x="23" y="4"/>
                    </a:cubicBezTo>
                    <a:cubicBezTo>
                      <a:pt x="23" y="6"/>
                      <a:pt x="22" y="8"/>
                      <a:pt x="20" y="9"/>
                    </a:cubicBezTo>
                    <a:cubicBezTo>
                      <a:pt x="18" y="13"/>
                      <a:pt x="11" y="17"/>
                      <a:pt x="15" y="23"/>
                    </a:cubicBezTo>
                    <a:cubicBezTo>
                      <a:pt x="16" y="23"/>
                      <a:pt x="17" y="23"/>
                      <a:pt x="18" y="24"/>
                    </a:cubicBezTo>
                    <a:cubicBezTo>
                      <a:pt x="18" y="25"/>
                      <a:pt x="18" y="25"/>
                      <a:pt x="18" y="26"/>
                    </a:cubicBezTo>
                    <a:cubicBezTo>
                      <a:pt x="17" y="27"/>
                      <a:pt x="16" y="28"/>
                      <a:pt x="15" y="29"/>
                    </a:cubicBezTo>
                    <a:cubicBezTo>
                      <a:pt x="14" y="30"/>
                      <a:pt x="13" y="31"/>
                      <a:pt x="12" y="30"/>
                    </a:cubicBezTo>
                    <a:close/>
                  </a:path>
                </a:pathLst>
              </a:custGeom>
              <a:solidFill>
                <a:srgbClr val="4536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56" name="Freeform 58">
                <a:extLst>
                  <a:ext uri="{FF2B5EF4-FFF2-40B4-BE49-F238E27FC236}">
                    <a16:creationId xmlns:a16="http://schemas.microsoft.com/office/drawing/2014/main" id="{D28CA6EC-8FBB-6D33-A06D-ED9755EEB8DF}"/>
                  </a:ext>
                </a:extLst>
              </p:cNvPr>
              <p:cNvSpPr/>
              <p:nvPr/>
            </p:nvSpPr>
            <p:spPr bwMode="auto">
              <a:xfrm>
                <a:off x="2970213" y="2225676"/>
                <a:ext cx="42863" cy="34925"/>
              </a:xfrm>
              <a:custGeom>
                <a:avLst/>
                <a:gdLst>
                  <a:gd name="T0" fmla="*/ 16 w 22"/>
                  <a:gd name="T1" fmla="*/ 18 h 18"/>
                  <a:gd name="T2" fmla="*/ 7 w 22"/>
                  <a:gd name="T3" fmla="*/ 17 h 18"/>
                  <a:gd name="T4" fmla="*/ 0 w 22"/>
                  <a:gd name="T5" fmla="*/ 14 h 18"/>
                  <a:gd name="T6" fmla="*/ 0 w 22"/>
                  <a:gd name="T7" fmla="*/ 8 h 18"/>
                  <a:gd name="T8" fmla="*/ 7 w 22"/>
                  <a:gd name="T9" fmla="*/ 1 h 18"/>
                  <a:gd name="T10" fmla="*/ 22 w 22"/>
                  <a:gd name="T11" fmla="*/ 8 h 18"/>
                  <a:gd name="T12" fmla="*/ 20 w 22"/>
                  <a:gd name="T13" fmla="*/ 15 h 18"/>
                  <a:gd name="T14" fmla="*/ 16 w 22"/>
                  <a:gd name="T1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8">
                    <a:moveTo>
                      <a:pt x="16" y="18"/>
                    </a:moveTo>
                    <a:cubicBezTo>
                      <a:pt x="13" y="16"/>
                      <a:pt x="10" y="15"/>
                      <a:pt x="7" y="17"/>
                    </a:cubicBezTo>
                    <a:cubicBezTo>
                      <a:pt x="4" y="18"/>
                      <a:pt x="2" y="16"/>
                      <a:pt x="0" y="14"/>
                    </a:cubicBezTo>
                    <a:cubicBezTo>
                      <a:pt x="0" y="12"/>
                      <a:pt x="0" y="10"/>
                      <a:pt x="0" y="8"/>
                    </a:cubicBezTo>
                    <a:cubicBezTo>
                      <a:pt x="2" y="5"/>
                      <a:pt x="4" y="3"/>
                      <a:pt x="7" y="1"/>
                    </a:cubicBezTo>
                    <a:cubicBezTo>
                      <a:pt x="13" y="1"/>
                      <a:pt x="19" y="0"/>
                      <a:pt x="22" y="8"/>
                    </a:cubicBezTo>
                    <a:cubicBezTo>
                      <a:pt x="21" y="10"/>
                      <a:pt x="21" y="13"/>
                      <a:pt x="20" y="15"/>
                    </a:cubicBezTo>
                    <a:cubicBezTo>
                      <a:pt x="18" y="16"/>
                      <a:pt x="17" y="17"/>
                      <a:pt x="16" y="18"/>
                    </a:cubicBezTo>
                    <a:close/>
                  </a:path>
                </a:pathLst>
              </a:custGeom>
              <a:solidFill>
                <a:srgbClr val="594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57" name="Freeform 59">
                <a:extLst>
                  <a:ext uri="{FF2B5EF4-FFF2-40B4-BE49-F238E27FC236}">
                    <a16:creationId xmlns:a16="http://schemas.microsoft.com/office/drawing/2014/main" id="{52421A7F-BDE1-2522-DA24-465BF5EE2B1B}"/>
                  </a:ext>
                </a:extLst>
              </p:cNvPr>
              <p:cNvSpPr/>
              <p:nvPr/>
            </p:nvSpPr>
            <p:spPr bwMode="auto">
              <a:xfrm>
                <a:off x="2876551" y="2579688"/>
                <a:ext cx="42863" cy="33338"/>
              </a:xfrm>
              <a:custGeom>
                <a:avLst/>
                <a:gdLst>
                  <a:gd name="T0" fmla="*/ 22 w 22"/>
                  <a:gd name="T1" fmla="*/ 8 h 18"/>
                  <a:gd name="T2" fmla="*/ 17 w 22"/>
                  <a:gd name="T3" fmla="*/ 14 h 18"/>
                  <a:gd name="T4" fmla="*/ 17 w 22"/>
                  <a:gd name="T5" fmla="*/ 14 h 18"/>
                  <a:gd name="T6" fmla="*/ 12 w 22"/>
                  <a:gd name="T7" fmla="*/ 16 h 18"/>
                  <a:gd name="T8" fmla="*/ 6 w 22"/>
                  <a:gd name="T9" fmla="*/ 18 h 18"/>
                  <a:gd name="T10" fmla="*/ 3 w 22"/>
                  <a:gd name="T11" fmla="*/ 16 h 18"/>
                  <a:gd name="T12" fmla="*/ 4 w 22"/>
                  <a:gd name="T13" fmla="*/ 12 h 18"/>
                  <a:gd name="T14" fmla="*/ 6 w 22"/>
                  <a:gd name="T15" fmla="*/ 2 h 18"/>
                  <a:gd name="T16" fmla="*/ 17 w 22"/>
                  <a:gd name="T17" fmla="*/ 0 h 18"/>
                  <a:gd name="T18" fmla="*/ 19 w 22"/>
                  <a:gd name="T19" fmla="*/ 1 h 18"/>
                  <a:gd name="T20" fmla="*/ 22 w 22"/>
                  <a:gd name="T21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8">
                    <a:moveTo>
                      <a:pt x="22" y="8"/>
                    </a:moveTo>
                    <a:cubicBezTo>
                      <a:pt x="20" y="10"/>
                      <a:pt x="18" y="12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5" y="14"/>
                      <a:pt x="14" y="16"/>
                      <a:pt x="12" y="16"/>
                    </a:cubicBezTo>
                    <a:cubicBezTo>
                      <a:pt x="10" y="17"/>
                      <a:pt x="8" y="17"/>
                      <a:pt x="6" y="18"/>
                    </a:cubicBezTo>
                    <a:cubicBezTo>
                      <a:pt x="4" y="18"/>
                      <a:pt x="3" y="17"/>
                      <a:pt x="3" y="16"/>
                    </a:cubicBezTo>
                    <a:cubicBezTo>
                      <a:pt x="3" y="14"/>
                      <a:pt x="4" y="13"/>
                      <a:pt x="4" y="12"/>
                    </a:cubicBezTo>
                    <a:cubicBezTo>
                      <a:pt x="4" y="8"/>
                      <a:pt x="0" y="4"/>
                      <a:pt x="6" y="2"/>
                    </a:cubicBezTo>
                    <a:cubicBezTo>
                      <a:pt x="10" y="2"/>
                      <a:pt x="14" y="1"/>
                      <a:pt x="17" y="0"/>
                    </a:cubicBezTo>
                    <a:cubicBezTo>
                      <a:pt x="18" y="0"/>
                      <a:pt x="19" y="1"/>
                      <a:pt x="19" y="1"/>
                    </a:cubicBezTo>
                    <a:cubicBezTo>
                      <a:pt x="21" y="3"/>
                      <a:pt x="22" y="5"/>
                      <a:pt x="22" y="8"/>
                    </a:cubicBezTo>
                    <a:close/>
                  </a:path>
                </a:pathLst>
              </a:custGeom>
              <a:solidFill>
                <a:srgbClr val="8883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58" name="Freeform 60">
                <a:extLst>
                  <a:ext uri="{FF2B5EF4-FFF2-40B4-BE49-F238E27FC236}">
                    <a16:creationId xmlns:a16="http://schemas.microsoft.com/office/drawing/2014/main" id="{8D14AD8F-E901-4591-B2E2-FFAC92344A01}"/>
                  </a:ext>
                </a:extLst>
              </p:cNvPr>
              <p:cNvSpPr/>
              <p:nvPr/>
            </p:nvSpPr>
            <p:spPr bwMode="auto">
              <a:xfrm>
                <a:off x="2941638" y="2311401"/>
                <a:ext cx="28575" cy="50800"/>
              </a:xfrm>
              <a:custGeom>
                <a:avLst/>
                <a:gdLst>
                  <a:gd name="T0" fmla="*/ 6 w 15"/>
                  <a:gd name="T1" fmla="*/ 27 h 27"/>
                  <a:gd name="T2" fmla="*/ 0 w 15"/>
                  <a:gd name="T3" fmla="*/ 15 h 27"/>
                  <a:gd name="T4" fmla="*/ 2 w 15"/>
                  <a:gd name="T5" fmla="*/ 6 h 27"/>
                  <a:gd name="T6" fmla="*/ 11 w 15"/>
                  <a:gd name="T7" fmla="*/ 3 h 27"/>
                  <a:gd name="T8" fmla="*/ 11 w 15"/>
                  <a:gd name="T9" fmla="*/ 12 h 27"/>
                  <a:gd name="T10" fmla="*/ 6 w 15"/>
                  <a:gd name="T11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27">
                    <a:moveTo>
                      <a:pt x="6" y="27"/>
                    </a:moveTo>
                    <a:cubicBezTo>
                      <a:pt x="4" y="23"/>
                      <a:pt x="2" y="19"/>
                      <a:pt x="0" y="15"/>
                    </a:cubicBezTo>
                    <a:cubicBezTo>
                      <a:pt x="0" y="12"/>
                      <a:pt x="0" y="9"/>
                      <a:pt x="2" y="6"/>
                    </a:cubicBezTo>
                    <a:cubicBezTo>
                      <a:pt x="4" y="3"/>
                      <a:pt x="7" y="0"/>
                      <a:pt x="11" y="3"/>
                    </a:cubicBezTo>
                    <a:cubicBezTo>
                      <a:pt x="14" y="5"/>
                      <a:pt x="11" y="9"/>
                      <a:pt x="11" y="12"/>
                    </a:cubicBezTo>
                    <a:cubicBezTo>
                      <a:pt x="15" y="19"/>
                      <a:pt x="11" y="23"/>
                      <a:pt x="6" y="27"/>
                    </a:cubicBezTo>
                    <a:close/>
                  </a:path>
                </a:pathLst>
              </a:custGeom>
              <a:solidFill>
                <a:srgbClr val="A08E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59" name="Freeform 61">
                <a:extLst>
                  <a:ext uri="{FF2B5EF4-FFF2-40B4-BE49-F238E27FC236}">
                    <a16:creationId xmlns:a16="http://schemas.microsoft.com/office/drawing/2014/main" id="{EDAC09D9-BA2F-E8AC-D89E-09038352FE1D}"/>
                  </a:ext>
                </a:extLst>
              </p:cNvPr>
              <p:cNvSpPr/>
              <p:nvPr/>
            </p:nvSpPr>
            <p:spPr bwMode="auto">
              <a:xfrm>
                <a:off x="2867026" y="2551113"/>
                <a:ext cx="38100" cy="50800"/>
              </a:xfrm>
              <a:custGeom>
                <a:avLst/>
                <a:gdLst>
                  <a:gd name="T0" fmla="*/ 11 w 20"/>
                  <a:gd name="T1" fmla="*/ 17 h 27"/>
                  <a:gd name="T2" fmla="*/ 9 w 20"/>
                  <a:gd name="T3" fmla="*/ 27 h 27"/>
                  <a:gd name="T4" fmla="*/ 17 w 20"/>
                  <a:gd name="T5" fmla="*/ 1 h 27"/>
                  <a:gd name="T6" fmla="*/ 20 w 20"/>
                  <a:gd name="T7" fmla="*/ 0 h 27"/>
                  <a:gd name="T8" fmla="*/ 11 w 20"/>
                  <a:gd name="T9" fmla="*/ 1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7">
                    <a:moveTo>
                      <a:pt x="11" y="17"/>
                    </a:moveTo>
                    <a:cubicBezTo>
                      <a:pt x="11" y="20"/>
                      <a:pt x="10" y="23"/>
                      <a:pt x="9" y="27"/>
                    </a:cubicBezTo>
                    <a:cubicBezTo>
                      <a:pt x="0" y="15"/>
                      <a:pt x="6" y="7"/>
                      <a:pt x="17" y="1"/>
                    </a:cubicBezTo>
                    <a:cubicBezTo>
                      <a:pt x="18" y="0"/>
                      <a:pt x="19" y="0"/>
                      <a:pt x="20" y="0"/>
                    </a:cubicBezTo>
                    <a:cubicBezTo>
                      <a:pt x="17" y="6"/>
                      <a:pt x="14" y="11"/>
                      <a:pt x="11" y="17"/>
                    </a:cubicBezTo>
                    <a:close/>
                  </a:path>
                </a:pathLst>
              </a:custGeom>
              <a:solidFill>
                <a:srgbClr val="4D39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60" name="Freeform 62">
                <a:extLst>
                  <a:ext uri="{FF2B5EF4-FFF2-40B4-BE49-F238E27FC236}">
                    <a16:creationId xmlns:a16="http://schemas.microsoft.com/office/drawing/2014/main" id="{5275FD8A-AF3E-EBBA-00F2-1B6C8A517B62}"/>
                  </a:ext>
                </a:extLst>
              </p:cNvPr>
              <p:cNvSpPr/>
              <p:nvPr/>
            </p:nvSpPr>
            <p:spPr bwMode="auto">
              <a:xfrm>
                <a:off x="2916238" y="2366963"/>
                <a:ext cx="39688" cy="31750"/>
              </a:xfrm>
              <a:custGeom>
                <a:avLst/>
                <a:gdLst>
                  <a:gd name="T0" fmla="*/ 2 w 20"/>
                  <a:gd name="T1" fmla="*/ 3 h 17"/>
                  <a:gd name="T2" fmla="*/ 15 w 20"/>
                  <a:gd name="T3" fmla="*/ 0 h 17"/>
                  <a:gd name="T4" fmla="*/ 19 w 20"/>
                  <a:gd name="T5" fmla="*/ 13 h 17"/>
                  <a:gd name="T6" fmla="*/ 10 w 20"/>
                  <a:gd name="T7" fmla="*/ 17 h 17"/>
                  <a:gd name="T8" fmla="*/ 5 w 20"/>
                  <a:gd name="T9" fmla="*/ 16 h 17"/>
                  <a:gd name="T10" fmla="*/ 1 w 20"/>
                  <a:gd name="T11" fmla="*/ 10 h 17"/>
                  <a:gd name="T12" fmla="*/ 2 w 20"/>
                  <a:gd name="T13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7">
                    <a:moveTo>
                      <a:pt x="2" y="3"/>
                    </a:moveTo>
                    <a:cubicBezTo>
                      <a:pt x="7" y="4"/>
                      <a:pt x="11" y="2"/>
                      <a:pt x="15" y="0"/>
                    </a:cubicBezTo>
                    <a:cubicBezTo>
                      <a:pt x="20" y="3"/>
                      <a:pt x="20" y="8"/>
                      <a:pt x="19" y="13"/>
                    </a:cubicBezTo>
                    <a:cubicBezTo>
                      <a:pt x="16" y="14"/>
                      <a:pt x="13" y="16"/>
                      <a:pt x="10" y="17"/>
                    </a:cubicBezTo>
                    <a:cubicBezTo>
                      <a:pt x="8" y="17"/>
                      <a:pt x="7" y="17"/>
                      <a:pt x="5" y="16"/>
                    </a:cubicBezTo>
                    <a:cubicBezTo>
                      <a:pt x="3" y="14"/>
                      <a:pt x="2" y="12"/>
                      <a:pt x="1" y="10"/>
                    </a:cubicBezTo>
                    <a:cubicBezTo>
                      <a:pt x="0" y="7"/>
                      <a:pt x="0" y="5"/>
                      <a:pt x="2" y="3"/>
                    </a:cubicBezTo>
                    <a:close/>
                  </a:path>
                </a:pathLst>
              </a:custGeom>
              <a:solidFill>
                <a:srgbClr val="756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61" name="Freeform 63">
                <a:extLst>
                  <a:ext uri="{FF2B5EF4-FFF2-40B4-BE49-F238E27FC236}">
                    <a16:creationId xmlns:a16="http://schemas.microsoft.com/office/drawing/2014/main" id="{993F9E45-9E19-0E5E-A684-33CC2740EFD5}"/>
                  </a:ext>
                </a:extLst>
              </p:cNvPr>
              <p:cNvSpPr/>
              <p:nvPr/>
            </p:nvSpPr>
            <p:spPr bwMode="auto">
              <a:xfrm>
                <a:off x="2941638" y="2293938"/>
                <a:ext cx="30163" cy="39688"/>
              </a:xfrm>
              <a:custGeom>
                <a:avLst/>
                <a:gdLst>
                  <a:gd name="T0" fmla="*/ 11 w 16"/>
                  <a:gd name="T1" fmla="*/ 21 h 21"/>
                  <a:gd name="T2" fmla="*/ 4 w 16"/>
                  <a:gd name="T3" fmla="*/ 16 h 21"/>
                  <a:gd name="T4" fmla="*/ 2 w 16"/>
                  <a:gd name="T5" fmla="*/ 8 h 21"/>
                  <a:gd name="T6" fmla="*/ 11 w 16"/>
                  <a:gd name="T7" fmla="*/ 3 h 21"/>
                  <a:gd name="T8" fmla="*/ 16 w 16"/>
                  <a:gd name="T9" fmla="*/ 5 h 21"/>
                  <a:gd name="T10" fmla="*/ 11 w 16"/>
                  <a:gd name="T11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1">
                    <a:moveTo>
                      <a:pt x="11" y="21"/>
                    </a:moveTo>
                    <a:cubicBezTo>
                      <a:pt x="8" y="20"/>
                      <a:pt x="14" y="7"/>
                      <a:pt x="4" y="16"/>
                    </a:cubicBezTo>
                    <a:cubicBezTo>
                      <a:pt x="0" y="15"/>
                      <a:pt x="1" y="11"/>
                      <a:pt x="2" y="8"/>
                    </a:cubicBezTo>
                    <a:cubicBezTo>
                      <a:pt x="4" y="5"/>
                      <a:pt x="6" y="0"/>
                      <a:pt x="11" y="3"/>
                    </a:cubicBezTo>
                    <a:cubicBezTo>
                      <a:pt x="13" y="4"/>
                      <a:pt x="14" y="4"/>
                      <a:pt x="16" y="5"/>
                    </a:cubicBezTo>
                    <a:cubicBezTo>
                      <a:pt x="16" y="11"/>
                      <a:pt x="15" y="17"/>
                      <a:pt x="11" y="21"/>
                    </a:cubicBezTo>
                    <a:close/>
                  </a:path>
                </a:pathLst>
              </a:custGeom>
              <a:solidFill>
                <a:srgbClr val="3929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62" name="Freeform 64">
                <a:extLst>
                  <a:ext uri="{FF2B5EF4-FFF2-40B4-BE49-F238E27FC236}">
                    <a16:creationId xmlns:a16="http://schemas.microsoft.com/office/drawing/2014/main" id="{E61889BD-A524-3A27-DE80-6069924A7067}"/>
                  </a:ext>
                </a:extLst>
              </p:cNvPr>
              <p:cNvSpPr/>
              <p:nvPr/>
            </p:nvSpPr>
            <p:spPr bwMode="auto">
              <a:xfrm>
                <a:off x="2890838" y="2459038"/>
                <a:ext cx="42863" cy="33338"/>
              </a:xfrm>
              <a:custGeom>
                <a:avLst/>
                <a:gdLst>
                  <a:gd name="T0" fmla="*/ 10 w 23"/>
                  <a:gd name="T1" fmla="*/ 1 h 17"/>
                  <a:gd name="T2" fmla="*/ 16 w 23"/>
                  <a:gd name="T3" fmla="*/ 0 h 17"/>
                  <a:gd name="T4" fmla="*/ 22 w 23"/>
                  <a:gd name="T5" fmla="*/ 5 h 17"/>
                  <a:gd name="T6" fmla="*/ 20 w 23"/>
                  <a:gd name="T7" fmla="*/ 12 h 17"/>
                  <a:gd name="T8" fmla="*/ 8 w 23"/>
                  <a:gd name="T9" fmla="*/ 16 h 17"/>
                  <a:gd name="T10" fmla="*/ 10 w 23"/>
                  <a:gd name="T11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17">
                    <a:moveTo>
                      <a:pt x="10" y="1"/>
                    </a:moveTo>
                    <a:cubicBezTo>
                      <a:pt x="12" y="1"/>
                      <a:pt x="14" y="1"/>
                      <a:pt x="16" y="0"/>
                    </a:cubicBezTo>
                    <a:cubicBezTo>
                      <a:pt x="18" y="2"/>
                      <a:pt x="20" y="3"/>
                      <a:pt x="22" y="5"/>
                    </a:cubicBezTo>
                    <a:cubicBezTo>
                      <a:pt x="23" y="8"/>
                      <a:pt x="22" y="10"/>
                      <a:pt x="20" y="12"/>
                    </a:cubicBezTo>
                    <a:cubicBezTo>
                      <a:pt x="17" y="16"/>
                      <a:pt x="13" y="17"/>
                      <a:pt x="8" y="16"/>
                    </a:cubicBezTo>
                    <a:cubicBezTo>
                      <a:pt x="0" y="10"/>
                      <a:pt x="6" y="6"/>
                      <a:pt x="10" y="1"/>
                    </a:cubicBezTo>
                    <a:close/>
                  </a:path>
                </a:pathLst>
              </a:custGeom>
              <a:solidFill>
                <a:srgbClr val="3727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63" name="Freeform 65">
                <a:extLst>
                  <a:ext uri="{FF2B5EF4-FFF2-40B4-BE49-F238E27FC236}">
                    <a16:creationId xmlns:a16="http://schemas.microsoft.com/office/drawing/2014/main" id="{76F3AAED-5176-21E7-BF56-D779D3673CD9}"/>
                  </a:ext>
                </a:extLst>
              </p:cNvPr>
              <p:cNvSpPr/>
              <p:nvPr/>
            </p:nvSpPr>
            <p:spPr bwMode="auto">
              <a:xfrm>
                <a:off x="2913063" y="2392363"/>
                <a:ext cx="33338" cy="25400"/>
              </a:xfrm>
              <a:custGeom>
                <a:avLst/>
                <a:gdLst>
                  <a:gd name="T0" fmla="*/ 7 w 17"/>
                  <a:gd name="T1" fmla="*/ 0 h 13"/>
                  <a:gd name="T2" fmla="*/ 11 w 17"/>
                  <a:gd name="T3" fmla="*/ 2 h 13"/>
                  <a:gd name="T4" fmla="*/ 17 w 17"/>
                  <a:gd name="T5" fmla="*/ 6 h 13"/>
                  <a:gd name="T6" fmla="*/ 13 w 17"/>
                  <a:gd name="T7" fmla="*/ 13 h 13"/>
                  <a:gd name="T8" fmla="*/ 4 w 17"/>
                  <a:gd name="T9" fmla="*/ 12 h 13"/>
                  <a:gd name="T10" fmla="*/ 0 w 17"/>
                  <a:gd name="T11" fmla="*/ 8 h 13"/>
                  <a:gd name="T12" fmla="*/ 7 w 17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3">
                    <a:moveTo>
                      <a:pt x="7" y="0"/>
                    </a:moveTo>
                    <a:cubicBezTo>
                      <a:pt x="8" y="0"/>
                      <a:pt x="9" y="1"/>
                      <a:pt x="11" y="2"/>
                    </a:cubicBezTo>
                    <a:cubicBezTo>
                      <a:pt x="13" y="3"/>
                      <a:pt x="16" y="3"/>
                      <a:pt x="17" y="6"/>
                    </a:cubicBezTo>
                    <a:cubicBezTo>
                      <a:pt x="15" y="8"/>
                      <a:pt x="14" y="11"/>
                      <a:pt x="13" y="13"/>
                    </a:cubicBezTo>
                    <a:cubicBezTo>
                      <a:pt x="10" y="13"/>
                      <a:pt x="7" y="12"/>
                      <a:pt x="4" y="12"/>
                    </a:cubicBezTo>
                    <a:cubicBezTo>
                      <a:pt x="2" y="12"/>
                      <a:pt x="1" y="10"/>
                      <a:pt x="0" y="8"/>
                    </a:cubicBezTo>
                    <a:cubicBezTo>
                      <a:pt x="1" y="4"/>
                      <a:pt x="2" y="1"/>
                      <a:pt x="7" y="0"/>
                    </a:cubicBezTo>
                    <a:close/>
                  </a:path>
                </a:pathLst>
              </a:custGeom>
              <a:solidFill>
                <a:srgbClr val="6D5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64" name="Freeform 66">
                <a:extLst>
                  <a:ext uri="{FF2B5EF4-FFF2-40B4-BE49-F238E27FC236}">
                    <a16:creationId xmlns:a16="http://schemas.microsoft.com/office/drawing/2014/main" id="{97158A8F-83F0-6682-C943-2AE413FC963E}"/>
                  </a:ext>
                </a:extLst>
              </p:cNvPr>
              <p:cNvSpPr/>
              <p:nvPr/>
            </p:nvSpPr>
            <p:spPr bwMode="auto">
              <a:xfrm>
                <a:off x="2911476" y="2468563"/>
                <a:ext cx="28575" cy="34925"/>
              </a:xfrm>
              <a:custGeom>
                <a:avLst/>
                <a:gdLst>
                  <a:gd name="T0" fmla="*/ 7 w 15"/>
                  <a:gd name="T1" fmla="*/ 6 h 18"/>
                  <a:gd name="T2" fmla="*/ 11 w 15"/>
                  <a:gd name="T3" fmla="*/ 0 h 18"/>
                  <a:gd name="T4" fmla="*/ 14 w 15"/>
                  <a:gd name="T5" fmla="*/ 10 h 18"/>
                  <a:gd name="T6" fmla="*/ 5 w 15"/>
                  <a:gd name="T7" fmla="*/ 18 h 18"/>
                  <a:gd name="T8" fmla="*/ 2 w 15"/>
                  <a:gd name="T9" fmla="*/ 16 h 18"/>
                  <a:gd name="T10" fmla="*/ 7 w 15"/>
                  <a:gd name="T11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8">
                    <a:moveTo>
                      <a:pt x="7" y="6"/>
                    </a:moveTo>
                    <a:cubicBezTo>
                      <a:pt x="8" y="4"/>
                      <a:pt x="10" y="2"/>
                      <a:pt x="11" y="0"/>
                    </a:cubicBezTo>
                    <a:cubicBezTo>
                      <a:pt x="14" y="3"/>
                      <a:pt x="15" y="6"/>
                      <a:pt x="14" y="10"/>
                    </a:cubicBezTo>
                    <a:cubicBezTo>
                      <a:pt x="11" y="12"/>
                      <a:pt x="9" y="17"/>
                      <a:pt x="5" y="18"/>
                    </a:cubicBezTo>
                    <a:cubicBezTo>
                      <a:pt x="4" y="17"/>
                      <a:pt x="3" y="17"/>
                      <a:pt x="2" y="16"/>
                    </a:cubicBezTo>
                    <a:cubicBezTo>
                      <a:pt x="0" y="11"/>
                      <a:pt x="4" y="9"/>
                      <a:pt x="7" y="6"/>
                    </a:cubicBezTo>
                    <a:close/>
                  </a:path>
                </a:pathLst>
              </a:custGeom>
              <a:solidFill>
                <a:srgbClr val="B5A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65" name="Freeform 67">
                <a:extLst>
                  <a:ext uri="{FF2B5EF4-FFF2-40B4-BE49-F238E27FC236}">
                    <a16:creationId xmlns:a16="http://schemas.microsoft.com/office/drawing/2014/main" id="{6F593945-121E-DC28-DD6C-459FAA1370D3}"/>
                  </a:ext>
                </a:extLst>
              </p:cNvPr>
              <p:cNvSpPr/>
              <p:nvPr/>
            </p:nvSpPr>
            <p:spPr bwMode="auto">
              <a:xfrm>
                <a:off x="2932113" y="2386013"/>
                <a:ext cx="20638" cy="22225"/>
              </a:xfrm>
              <a:custGeom>
                <a:avLst/>
                <a:gdLst>
                  <a:gd name="T0" fmla="*/ 7 w 11"/>
                  <a:gd name="T1" fmla="*/ 10 h 12"/>
                  <a:gd name="T2" fmla="*/ 1 w 11"/>
                  <a:gd name="T3" fmla="*/ 6 h 12"/>
                  <a:gd name="T4" fmla="*/ 11 w 11"/>
                  <a:gd name="T5" fmla="*/ 3 h 12"/>
                  <a:gd name="T6" fmla="*/ 7 w 11"/>
                  <a:gd name="T7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2">
                    <a:moveTo>
                      <a:pt x="7" y="10"/>
                    </a:moveTo>
                    <a:cubicBezTo>
                      <a:pt x="5" y="9"/>
                      <a:pt x="0" y="12"/>
                      <a:pt x="1" y="6"/>
                    </a:cubicBezTo>
                    <a:cubicBezTo>
                      <a:pt x="3" y="2"/>
                      <a:pt x="7" y="0"/>
                      <a:pt x="11" y="3"/>
                    </a:cubicBezTo>
                    <a:cubicBezTo>
                      <a:pt x="10" y="6"/>
                      <a:pt x="8" y="8"/>
                      <a:pt x="7" y="10"/>
                    </a:cubicBezTo>
                    <a:close/>
                  </a:path>
                </a:pathLst>
              </a:custGeom>
              <a:solidFill>
                <a:srgbClr val="2F24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66" name="Freeform 68">
                <a:extLst>
                  <a:ext uri="{FF2B5EF4-FFF2-40B4-BE49-F238E27FC236}">
                    <a16:creationId xmlns:a16="http://schemas.microsoft.com/office/drawing/2014/main" id="{BB1DED03-162F-A0F4-3864-FA2612F00124}"/>
                  </a:ext>
                </a:extLst>
              </p:cNvPr>
              <p:cNvSpPr/>
              <p:nvPr/>
            </p:nvSpPr>
            <p:spPr bwMode="auto">
              <a:xfrm>
                <a:off x="2905126" y="2522538"/>
                <a:ext cx="25400" cy="22225"/>
              </a:xfrm>
              <a:custGeom>
                <a:avLst/>
                <a:gdLst>
                  <a:gd name="T0" fmla="*/ 3 w 13"/>
                  <a:gd name="T1" fmla="*/ 12 h 12"/>
                  <a:gd name="T2" fmla="*/ 0 w 13"/>
                  <a:gd name="T3" fmla="*/ 9 h 12"/>
                  <a:gd name="T4" fmla="*/ 13 w 13"/>
                  <a:gd name="T5" fmla="*/ 0 h 12"/>
                  <a:gd name="T6" fmla="*/ 3 w 13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2">
                    <a:moveTo>
                      <a:pt x="3" y="12"/>
                    </a:moveTo>
                    <a:cubicBezTo>
                      <a:pt x="2" y="11"/>
                      <a:pt x="1" y="10"/>
                      <a:pt x="0" y="9"/>
                    </a:cubicBezTo>
                    <a:cubicBezTo>
                      <a:pt x="4" y="6"/>
                      <a:pt x="8" y="3"/>
                      <a:pt x="13" y="0"/>
                    </a:cubicBezTo>
                    <a:cubicBezTo>
                      <a:pt x="13" y="8"/>
                      <a:pt x="7" y="9"/>
                      <a:pt x="3" y="12"/>
                    </a:cubicBezTo>
                    <a:close/>
                  </a:path>
                </a:pathLst>
              </a:custGeom>
              <a:solidFill>
                <a:srgbClr val="5041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67" name="Freeform 69">
                <a:extLst>
                  <a:ext uri="{FF2B5EF4-FFF2-40B4-BE49-F238E27FC236}">
                    <a16:creationId xmlns:a16="http://schemas.microsoft.com/office/drawing/2014/main" id="{575099AD-8893-76DE-8F1D-3994689BFC7B}"/>
                  </a:ext>
                </a:extLst>
              </p:cNvPr>
              <p:cNvSpPr/>
              <p:nvPr/>
            </p:nvSpPr>
            <p:spPr bwMode="auto">
              <a:xfrm>
                <a:off x="2914651" y="2487613"/>
                <a:ext cx="23813" cy="25400"/>
              </a:xfrm>
              <a:custGeom>
                <a:avLst/>
                <a:gdLst>
                  <a:gd name="T0" fmla="*/ 3 w 12"/>
                  <a:gd name="T1" fmla="*/ 8 h 13"/>
                  <a:gd name="T2" fmla="*/ 12 w 12"/>
                  <a:gd name="T3" fmla="*/ 0 h 13"/>
                  <a:gd name="T4" fmla="*/ 0 w 12"/>
                  <a:gd name="T5" fmla="*/ 13 h 13"/>
                  <a:gd name="T6" fmla="*/ 3 w 12"/>
                  <a:gd name="T7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3">
                    <a:moveTo>
                      <a:pt x="3" y="8"/>
                    </a:moveTo>
                    <a:cubicBezTo>
                      <a:pt x="4" y="4"/>
                      <a:pt x="7" y="0"/>
                      <a:pt x="12" y="0"/>
                    </a:cubicBezTo>
                    <a:cubicBezTo>
                      <a:pt x="11" y="8"/>
                      <a:pt x="6" y="10"/>
                      <a:pt x="0" y="13"/>
                    </a:cubicBezTo>
                    <a:cubicBezTo>
                      <a:pt x="1" y="11"/>
                      <a:pt x="2" y="9"/>
                      <a:pt x="3" y="8"/>
                    </a:cubicBezTo>
                    <a:close/>
                  </a:path>
                </a:pathLst>
              </a:custGeom>
              <a:solidFill>
                <a:srgbClr val="7162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68" name="Freeform 70">
                <a:extLst>
                  <a:ext uri="{FF2B5EF4-FFF2-40B4-BE49-F238E27FC236}">
                    <a16:creationId xmlns:a16="http://schemas.microsoft.com/office/drawing/2014/main" id="{0A781B1E-2C81-71E0-C56F-DB45619AEB41}"/>
                  </a:ext>
                </a:extLst>
              </p:cNvPr>
              <p:cNvSpPr/>
              <p:nvPr/>
            </p:nvSpPr>
            <p:spPr bwMode="auto">
              <a:xfrm>
                <a:off x="3036888" y="2001838"/>
                <a:ext cx="127000" cy="131763"/>
              </a:xfrm>
              <a:custGeom>
                <a:avLst/>
                <a:gdLst>
                  <a:gd name="T0" fmla="*/ 66 w 66"/>
                  <a:gd name="T1" fmla="*/ 0 h 69"/>
                  <a:gd name="T2" fmla="*/ 65 w 66"/>
                  <a:gd name="T3" fmla="*/ 10 h 69"/>
                  <a:gd name="T4" fmla="*/ 61 w 66"/>
                  <a:gd name="T5" fmla="*/ 26 h 69"/>
                  <a:gd name="T6" fmla="*/ 60 w 66"/>
                  <a:gd name="T7" fmla="*/ 25 h 69"/>
                  <a:gd name="T8" fmla="*/ 32 w 66"/>
                  <a:gd name="T9" fmla="*/ 57 h 69"/>
                  <a:gd name="T10" fmla="*/ 12 w 66"/>
                  <a:gd name="T11" fmla="*/ 66 h 69"/>
                  <a:gd name="T12" fmla="*/ 9 w 66"/>
                  <a:gd name="T13" fmla="*/ 69 h 69"/>
                  <a:gd name="T14" fmla="*/ 0 w 66"/>
                  <a:gd name="T15" fmla="*/ 60 h 69"/>
                  <a:gd name="T16" fmla="*/ 15 w 66"/>
                  <a:gd name="T17" fmla="*/ 41 h 69"/>
                  <a:gd name="T18" fmla="*/ 38 w 66"/>
                  <a:gd name="T19" fmla="*/ 16 h 69"/>
                  <a:gd name="T20" fmla="*/ 66 w 66"/>
                  <a:gd name="T2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6" h="69">
                    <a:moveTo>
                      <a:pt x="66" y="0"/>
                    </a:moveTo>
                    <a:cubicBezTo>
                      <a:pt x="66" y="3"/>
                      <a:pt x="66" y="6"/>
                      <a:pt x="65" y="10"/>
                    </a:cubicBezTo>
                    <a:cubicBezTo>
                      <a:pt x="62" y="14"/>
                      <a:pt x="61" y="20"/>
                      <a:pt x="61" y="26"/>
                    </a:cubicBezTo>
                    <a:cubicBezTo>
                      <a:pt x="61" y="26"/>
                      <a:pt x="60" y="25"/>
                      <a:pt x="60" y="25"/>
                    </a:cubicBezTo>
                    <a:cubicBezTo>
                      <a:pt x="48" y="33"/>
                      <a:pt x="42" y="46"/>
                      <a:pt x="32" y="57"/>
                    </a:cubicBezTo>
                    <a:cubicBezTo>
                      <a:pt x="26" y="62"/>
                      <a:pt x="21" y="67"/>
                      <a:pt x="12" y="66"/>
                    </a:cubicBezTo>
                    <a:cubicBezTo>
                      <a:pt x="11" y="67"/>
                      <a:pt x="10" y="68"/>
                      <a:pt x="9" y="69"/>
                    </a:cubicBezTo>
                    <a:cubicBezTo>
                      <a:pt x="3" y="69"/>
                      <a:pt x="1" y="65"/>
                      <a:pt x="0" y="60"/>
                    </a:cubicBezTo>
                    <a:cubicBezTo>
                      <a:pt x="1" y="50"/>
                      <a:pt x="11" y="49"/>
                      <a:pt x="15" y="41"/>
                    </a:cubicBezTo>
                    <a:cubicBezTo>
                      <a:pt x="24" y="34"/>
                      <a:pt x="27" y="21"/>
                      <a:pt x="38" y="16"/>
                    </a:cubicBezTo>
                    <a:cubicBezTo>
                      <a:pt x="47" y="9"/>
                      <a:pt x="55" y="3"/>
                      <a:pt x="66" y="0"/>
                    </a:cubicBezTo>
                    <a:close/>
                  </a:path>
                </a:pathLst>
              </a:custGeom>
              <a:solidFill>
                <a:srgbClr val="AD96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69" name="Freeform 71">
                <a:extLst>
                  <a:ext uri="{FF2B5EF4-FFF2-40B4-BE49-F238E27FC236}">
                    <a16:creationId xmlns:a16="http://schemas.microsoft.com/office/drawing/2014/main" id="{FDC3409E-8464-0B89-70F2-FA67371F1475}"/>
                  </a:ext>
                </a:extLst>
              </p:cNvPr>
              <p:cNvSpPr/>
              <p:nvPr/>
            </p:nvSpPr>
            <p:spPr bwMode="auto">
              <a:xfrm>
                <a:off x="3068638" y="1846263"/>
                <a:ext cx="57150" cy="96838"/>
              </a:xfrm>
              <a:custGeom>
                <a:avLst/>
                <a:gdLst>
                  <a:gd name="T0" fmla="*/ 0 w 30"/>
                  <a:gd name="T1" fmla="*/ 27 h 51"/>
                  <a:gd name="T2" fmla="*/ 17 w 30"/>
                  <a:gd name="T3" fmla="*/ 9 h 51"/>
                  <a:gd name="T4" fmla="*/ 19 w 30"/>
                  <a:gd name="T5" fmla="*/ 6 h 51"/>
                  <a:gd name="T6" fmla="*/ 26 w 30"/>
                  <a:gd name="T7" fmla="*/ 0 h 51"/>
                  <a:gd name="T8" fmla="*/ 24 w 30"/>
                  <a:gd name="T9" fmla="*/ 32 h 51"/>
                  <a:gd name="T10" fmla="*/ 17 w 30"/>
                  <a:gd name="T11" fmla="*/ 46 h 51"/>
                  <a:gd name="T12" fmla="*/ 15 w 30"/>
                  <a:gd name="T13" fmla="*/ 50 h 51"/>
                  <a:gd name="T14" fmla="*/ 10 w 30"/>
                  <a:gd name="T15" fmla="*/ 50 h 51"/>
                  <a:gd name="T16" fmla="*/ 6 w 30"/>
                  <a:gd name="T17" fmla="*/ 46 h 51"/>
                  <a:gd name="T18" fmla="*/ 2 w 30"/>
                  <a:gd name="T19" fmla="*/ 33 h 51"/>
                  <a:gd name="T20" fmla="*/ 1 w 30"/>
                  <a:gd name="T21" fmla="*/ 28 h 51"/>
                  <a:gd name="T22" fmla="*/ 0 w 30"/>
                  <a:gd name="T23" fmla="*/ 2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0" h="51">
                    <a:moveTo>
                      <a:pt x="0" y="27"/>
                    </a:moveTo>
                    <a:cubicBezTo>
                      <a:pt x="5" y="21"/>
                      <a:pt x="11" y="15"/>
                      <a:pt x="17" y="9"/>
                    </a:cubicBezTo>
                    <a:cubicBezTo>
                      <a:pt x="17" y="8"/>
                      <a:pt x="17" y="7"/>
                      <a:pt x="19" y="6"/>
                    </a:cubicBezTo>
                    <a:cubicBezTo>
                      <a:pt x="21" y="4"/>
                      <a:pt x="24" y="2"/>
                      <a:pt x="26" y="0"/>
                    </a:cubicBezTo>
                    <a:cubicBezTo>
                      <a:pt x="30" y="11"/>
                      <a:pt x="23" y="21"/>
                      <a:pt x="24" y="32"/>
                    </a:cubicBezTo>
                    <a:cubicBezTo>
                      <a:pt x="23" y="38"/>
                      <a:pt x="22" y="43"/>
                      <a:pt x="17" y="46"/>
                    </a:cubicBezTo>
                    <a:cubicBezTo>
                      <a:pt x="16" y="48"/>
                      <a:pt x="16" y="49"/>
                      <a:pt x="15" y="50"/>
                    </a:cubicBezTo>
                    <a:cubicBezTo>
                      <a:pt x="13" y="51"/>
                      <a:pt x="12" y="51"/>
                      <a:pt x="10" y="50"/>
                    </a:cubicBezTo>
                    <a:cubicBezTo>
                      <a:pt x="8" y="49"/>
                      <a:pt x="7" y="48"/>
                      <a:pt x="6" y="46"/>
                    </a:cubicBezTo>
                    <a:cubicBezTo>
                      <a:pt x="5" y="42"/>
                      <a:pt x="5" y="37"/>
                      <a:pt x="2" y="33"/>
                    </a:cubicBezTo>
                    <a:cubicBezTo>
                      <a:pt x="2" y="31"/>
                      <a:pt x="1" y="29"/>
                      <a:pt x="1" y="28"/>
                    </a:cubicBez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AFA0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70" name="Freeform 72">
                <a:extLst>
                  <a:ext uri="{FF2B5EF4-FFF2-40B4-BE49-F238E27FC236}">
                    <a16:creationId xmlns:a16="http://schemas.microsoft.com/office/drawing/2014/main" id="{1455B76D-0675-279D-D9EA-CD6D3B770611}"/>
                  </a:ext>
                </a:extLst>
              </p:cNvPr>
              <p:cNvSpPr/>
              <p:nvPr/>
            </p:nvSpPr>
            <p:spPr bwMode="auto">
              <a:xfrm>
                <a:off x="3030538" y="2030413"/>
                <a:ext cx="79375" cy="85725"/>
              </a:xfrm>
              <a:custGeom>
                <a:avLst/>
                <a:gdLst>
                  <a:gd name="T0" fmla="*/ 42 w 42"/>
                  <a:gd name="T1" fmla="*/ 1 h 45"/>
                  <a:gd name="T2" fmla="*/ 20 w 42"/>
                  <a:gd name="T3" fmla="*/ 30 h 45"/>
                  <a:gd name="T4" fmla="*/ 0 w 42"/>
                  <a:gd name="T5" fmla="*/ 34 h 45"/>
                  <a:gd name="T6" fmla="*/ 9 w 42"/>
                  <a:gd name="T7" fmla="*/ 15 h 45"/>
                  <a:gd name="T8" fmla="*/ 23 w 42"/>
                  <a:gd name="T9" fmla="*/ 8 h 45"/>
                  <a:gd name="T10" fmla="*/ 42 w 42"/>
                  <a:gd name="T11" fmla="*/ 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45">
                    <a:moveTo>
                      <a:pt x="42" y="1"/>
                    </a:moveTo>
                    <a:cubicBezTo>
                      <a:pt x="35" y="11"/>
                      <a:pt x="33" y="25"/>
                      <a:pt x="20" y="30"/>
                    </a:cubicBezTo>
                    <a:cubicBezTo>
                      <a:pt x="13" y="29"/>
                      <a:pt x="9" y="45"/>
                      <a:pt x="0" y="34"/>
                    </a:cubicBezTo>
                    <a:cubicBezTo>
                      <a:pt x="1" y="26"/>
                      <a:pt x="5" y="21"/>
                      <a:pt x="9" y="15"/>
                    </a:cubicBezTo>
                    <a:cubicBezTo>
                      <a:pt x="13" y="11"/>
                      <a:pt x="17" y="8"/>
                      <a:pt x="23" y="8"/>
                    </a:cubicBezTo>
                    <a:cubicBezTo>
                      <a:pt x="29" y="5"/>
                      <a:pt x="34" y="0"/>
                      <a:pt x="42" y="1"/>
                    </a:cubicBezTo>
                    <a:close/>
                  </a:path>
                </a:pathLst>
              </a:custGeom>
              <a:solidFill>
                <a:srgbClr val="BBA9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71" name="Freeform 73">
                <a:extLst>
                  <a:ext uri="{FF2B5EF4-FFF2-40B4-BE49-F238E27FC236}">
                    <a16:creationId xmlns:a16="http://schemas.microsoft.com/office/drawing/2014/main" id="{6A838E6F-AAC0-9667-8800-5E5362834B08}"/>
                  </a:ext>
                </a:extLst>
              </p:cNvPr>
              <p:cNvSpPr/>
              <p:nvPr/>
            </p:nvSpPr>
            <p:spPr bwMode="auto">
              <a:xfrm>
                <a:off x="3049588" y="1965326"/>
                <a:ext cx="50800" cy="73025"/>
              </a:xfrm>
              <a:custGeom>
                <a:avLst/>
                <a:gdLst>
                  <a:gd name="T0" fmla="*/ 27 w 27"/>
                  <a:gd name="T1" fmla="*/ 4 h 38"/>
                  <a:gd name="T2" fmla="*/ 12 w 27"/>
                  <a:gd name="T3" fmla="*/ 31 h 38"/>
                  <a:gd name="T4" fmla="*/ 4 w 27"/>
                  <a:gd name="T5" fmla="*/ 37 h 38"/>
                  <a:gd name="T6" fmla="*/ 4 w 27"/>
                  <a:gd name="T7" fmla="*/ 15 h 38"/>
                  <a:gd name="T8" fmla="*/ 17 w 27"/>
                  <a:gd name="T9" fmla="*/ 3 h 38"/>
                  <a:gd name="T10" fmla="*/ 27 w 27"/>
                  <a:gd name="T11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38">
                    <a:moveTo>
                      <a:pt x="27" y="4"/>
                    </a:moveTo>
                    <a:cubicBezTo>
                      <a:pt x="22" y="13"/>
                      <a:pt x="17" y="22"/>
                      <a:pt x="12" y="31"/>
                    </a:cubicBezTo>
                    <a:cubicBezTo>
                      <a:pt x="11" y="35"/>
                      <a:pt x="9" y="38"/>
                      <a:pt x="4" y="37"/>
                    </a:cubicBezTo>
                    <a:cubicBezTo>
                      <a:pt x="0" y="30"/>
                      <a:pt x="0" y="23"/>
                      <a:pt x="4" y="15"/>
                    </a:cubicBezTo>
                    <a:cubicBezTo>
                      <a:pt x="11" y="14"/>
                      <a:pt x="14" y="8"/>
                      <a:pt x="17" y="3"/>
                    </a:cubicBezTo>
                    <a:cubicBezTo>
                      <a:pt x="21" y="1"/>
                      <a:pt x="24" y="0"/>
                      <a:pt x="27" y="4"/>
                    </a:cubicBezTo>
                    <a:close/>
                  </a:path>
                </a:pathLst>
              </a:custGeom>
              <a:solidFill>
                <a:srgbClr val="483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72" name="Freeform 74">
                <a:extLst>
                  <a:ext uri="{FF2B5EF4-FFF2-40B4-BE49-F238E27FC236}">
                    <a16:creationId xmlns:a16="http://schemas.microsoft.com/office/drawing/2014/main" id="{3BAE5032-D486-2E43-23EF-A84806EC77A5}"/>
                  </a:ext>
                </a:extLst>
              </p:cNvPr>
              <p:cNvSpPr/>
              <p:nvPr/>
            </p:nvSpPr>
            <p:spPr bwMode="auto">
              <a:xfrm>
                <a:off x="3065463" y="1936751"/>
                <a:ext cx="49213" cy="36513"/>
              </a:xfrm>
              <a:custGeom>
                <a:avLst/>
                <a:gdLst>
                  <a:gd name="T0" fmla="*/ 18 w 25"/>
                  <a:gd name="T1" fmla="*/ 19 h 19"/>
                  <a:gd name="T2" fmla="*/ 11 w 25"/>
                  <a:gd name="T3" fmla="*/ 18 h 19"/>
                  <a:gd name="T4" fmla="*/ 12 w 25"/>
                  <a:gd name="T5" fmla="*/ 0 h 19"/>
                  <a:gd name="T6" fmla="*/ 16 w 25"/>
                  <a:gd name="T7" fmla="*/ 2 h 19"/>
                  <a:gd name="T8" fmla="*/ 18 w 25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9">
                    <a:moveTo>
                      <a:pt x="18" y="19"/>
                    </a:moveTo>
                    <a:cubicBezTo>
                      <a:pt x="16" y="19"/>
                      <a:pt x="13" y="19"/>
                      <a:pt x="11" y="18"/>
                    </a:cubicBezTo>
                    <a:cubicBezTo>
                      <a:pt x="0" y="12"/>
                      <a:pt x="3" y="6"/>
                      <a:pt x="12" y="0"/>
                    </a:cubicBezTo>
                    <a:cubicBezTo>
                      <a:pt x="13" y="1"/>
                      <a:pt x="15" y="1"/>
                      <a:pt x="16" y="2"/>
                    </a:cubicBezTo>
                    <a:cubicBezTo>
                      <a:pt x="18" y="7"/>
                      <a:pt x="25" y="12"/>
                      <a:pt x="18" y="19"/>
                    </a:cubicBezTo>
                    <a:close/>
                  </a:path>
                </a:pathLst>
              </a:custGeom>
              <a:solidFill>
                <a:srgbClr val="756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73" name="Freeform 75">
                <a:extLst>
                  <a:ext uri="{FF2B5EF4-FFF2-40B4-BE49-F238E27FC236}">
                    <a16:creationId xmlns:a16="http://schemas.microsoft.com/office/drawing/2014/main" id="{B4FDADB4-562A-6B09-B0BD-41C95B277A1D}"/>
                  </a:ext>
                </a:extLst>
              </p:cNvPr>
              <p:cNvSpPr/>
              <p:nvPr/>
            </p:nvSpPr>
            <p:spPr bwMode="auto">
              <a:xfrm>
                <a:off x="3100388" y="1897063"/>
                <a:ext cx="28575" cy="38100"/>
              </a:xfrm>
              <a:custGeom>
                <a:avLst/>
                <a:gdLst>
                  <a:gd name="T0" fmla="*/ 0 w 15"/>
                  <a:gd name="T1" fmla="*/ 19 h 20"/>
                  <a:gd name="T2" fmla="*/ 5 w 15"/>
                  <a:gd name="T3" fmla="*/ 5 h 20"/>
                  <a:gd name="T4" fmla="*/ 15 w 15"/>
                  <a:gd name="T5" fmla="*/ 11 h 20"/>
                  <a:gd name="T6" fmla="*/ 8 w 15"/>
                  <a:gd name="T7" fmla="*/ 20 h 20"/>
                  <a:gd name="T8" fmla="*/ 0 w 15"/>
                  <a:gd name="T9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0">
                    <a:moveTo>
                      <a:pt x="0" y="19"/>
                    </a:moveTo>
                    <a:cubicBezTo>
                      <a:pt x="0" y="14"/>
                      <a:pt x="1" y="9"/>
                      <a:pt x="5" y="5"/>
                    </a:cubicBezTo>
                    <a:cubicBezTo>
                      <a:pt x="12" y="0"/>
                      <a:pt x="15" y="3"/>
                      <a:pt x="15" y="11"/>
                    </a:cubicBezTo>
                    <a:cubicBezTo>
                      <a:pt x="13" y="14"/>
                      <a:pt x="10" y="17"/>
                      <a:pt x="8" y="20"/>
                    </a:cubicBezTo>
                    <a:cubicBezTo>
                      <a:pt x="5" y="20"/>
                      <a:pt x="2" y="20"/>
                      <a:pt x="0" y="19"/>
                    </a:cubicBezTo>
                    <a:close/>
                  </a:path>
                </a:pathLst>
              </a:custGeom>
              <a:solidFill>
                <a:srgbClr val="9585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74" name="Freeform 76">
                <a:extLst>
                  <a:ext uri="{FF2B5EF4-FFF2-40B4-BE49-F238E27FC236}">
                    <a16:creationId xmlns:a16="http://schemas.microsoft.com/office/drawing/2014/main" id="{3B5E539A-AADE-EC37-1131-FC9494F1B858}"/>
                  </a:ext>
                </a:extLst>
              </p:cNvPr>
              <p:cNvSpPr/>
              <p:nvPr/>
            </p:nvSpPr>
            <p:spPr bwMode="auto">
              <a:xfrm>
                <a:off x="3041651" y="2024063"/>
                <a:ext cx="31750" cy="36513"/>
              </a:xfrm>
              <a:custGeom>
                <a:avLst/>
                <a:gdLst>
                  <a:gd name="T0" fmla="*/ 8 w 17"/>
                  <a:gd name="T1" fmla="*/ 5 h 19"/>
                  <a:gd name="T2" fmla="*/ 16 w 17"/>
                  <a:gd name="T3" fmla="*/ 0 h 19"/>
                  <a:gd name="T4" fmla="*/ 17 w 17"/>
                  <a:gd name="T5" fmla="*/ 11 h 19"/>
                  <a:gd name="T6" fmla="*/ 7 w 17"/>
                  <a:gd name="T7" fmla="*/ 19 h 19"/>
                  <a:gd name="T8" fmla="*/ 2 w 17"/>
                  <a:gd name="T9" fmla="*/ 17 h 19"/>
                  <a:gd name="T10" fmla="*/ 1 w 17"/>
                  <a:gd name="T11" fmla="*/ 9 h 19"/>
                  <a:gd name="T12" fmla="*/ 8 w 17"/>
                  <a:gd name="T13" fmla="*/ 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9">
                    <a:moveTo>
                      <a:pt x="8" y="5"/>
                    </a:moveTo>
                    <a:cubicBezTo>
                      <a:pt x="11" y="3"/>
                      <a:pt x="13" y="1"/>
                      <a:pt x="16" y="0"/>
                    </a:cubicBezTo>
                    <a:cubicBezTo>
                      <a:pt x="16" y="4"/>
                      <a:pt x="17" y="7"/>
                      <a:pt x="17" y="11"/>
                    </a:cubicBezTo>
                    <a:cubicBezTo>
                      <a:pt x="15" y="16"/>
                      <a:pt x="11" y="17"/>
                      <a:pt x="7" y="19"/>
                    </a:cubicBezTo>
                    <a:cubicBezTo>
                      <a:pt x="5" y="19"/>
                      <a:pt x="3" y="19"/>
                      <a:pt x="2" y="17"/>
                    </a:cubicBezTo>
                    <a:cubicBezTo>
                      <a:pt x="0" y="15"/>
                      <a:pt x="0" y="12"/>
                      <a:pt x="1" y="9"/>
                    </a:cubicBezTo>
                    <a:cubicBezTo>
                      <a:pt x="3" y="7"/>
                      <a:pt x="5" y="5"/>
                      <a:pt x="8" y="5"/>
                    </a:cubicBezTo>
                    <a:close/>
                  </a:path>
                </a:pathLst>
              </a:custGeom>
              <a:solidFill>
                <a:srgbClr val="7467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75" name="Freeform 77">
                <a:extLst>
                  <a:ext uri="{FF2B5EF4-FFF2-40B4-BE49-F238E27FC236}">
                    <a16:creationId xmlns:a16="http://schemas.microsoft.com/office/drawing/2014/main" id="{DE1B8289-A604-8C04-82B7-AC62AEB84B72}"/>
                  </a:ext>
                </a:extLst>
              </p:cNvPr>
              <p:cNvSpPr/>
              <p:nvPr/>
            </p:nvSpPr>
            <p:spPr bwMode="auto">
              <a:xfrm>
                <a:off x="2859088" y="2501901"/>
                <a:ext cx="26988" cy="50800"/>
              </a:xfrm>
              <a:custGeom>
                <a:avLst/>
                <a:gdLst>
                  <a:gd name="T0" fmla="*/ 14 w 14"/>
                  <a:gd name="T1" fmla="*/ 5 h 27"/>
                  <a:gd name="T2" fmla="*/ 4 w 14"/>
                  <a:gd name="T3" fmla="*/ 27 h 27"/>
                  <a:gd name="T4" fmla="*/ 1 w 14"/>
                  <a:gd name="T5" fmla="*/ 25 h 27"/>
                  <a:gd name="T6" fmla="*/ 0 w 14"/>
                  <a:gd name="T7" fmla="*/ 19 h 27"/>
                  <a:gd name="T8" fmla="*/ 5 w 14"/>
                  <a:gd name="T9" fmla="*/ 2 h 27"/>
                  <a:gd name="T10" fmla="*/ 14 w 14"/>
                  <a:gd name="T11" fmla="*/ 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27">
                    <a:moveTo>
                      <a:pt x="14" y="5"/>
                    </a:moveTo>
                    <a:cubicBezTo>
                      <a:pt x="11" y="13"/>
                      <a:pt x="7" y="20"/>
                      <a:pt x="4" y="27"/>
                    </a:cubicBezTo>
                    <a:cubicBezTo>
                      <a:pt x="2" y="27"/>
                      <a:pt x="1" y="26"/>
                      <a:pt x="1" y="25"/>
                    </a:cubicBezTo>
                    <a:cubicBezTo>
                      <a:pt x="0" y="23"/>
                      <a:pt x="0" y="21"/>
                      <a:pt x="0" y="19"/>
                    </a:cubicBezTo>
                    <a:cubicBezTo>
                      <a:pt x="1" y="13"/>
                      <a:pt x="0" y="7"/>
                      <a:pt x="5" y="2"/>
                    </a:cubicBezTo>
                    <a:cubicBezTo>
                      <a:pt x="9" y="0"/>
                      <a:pt x="13" y="0"/>
                      <a:pt x="14" y="5"/>
                    </a:cubicBezTo>
                    <a:close/>
                  </a:path>
                </a:pathLst>
              </a:custGeom>
              <a:solidFill>
                <a:srgbClr val="4637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76" name="Freeform 78">
                <a:extLst>
                  <a:ext uri="{FF2B5EF4-FFF2-40B4-BE49-F238E27FC236}">
                    <a16:creationId xmlns:a16="http://schemas.microsoft.com/office/drawing/2014/main" id="{EC053A5A-102F-AAA9-1A28-6462CCB9C250}"/>
                  </a:ext>
                </a:extLst>
              </p:cNvPr>
              <p:cNvSpPr/>
              <p:nvPr/>
            </p:nvSpPr>
            <p:spPr bwMode="auto">
              <a:xfrm>
                <a:off x="2863851" y="2609851"/>
                <a:ext cx="26988" cy="33338"/>
              </a:xfrm>
              <a:custGeom>
                <a:avLst/>
                <a:gdLst>
                  <a:gd name="T0" fmla="*/ 10 w 14"/>
                  <a:gd name="T1" fmla="*/ 0 h 18"/>
                  <a:gd name="T2" fmla="*/ 12 w 14"/>
                  <a:gd name="T3" fmla="*/ 2 h 18"/>
                  <a:gd name="T4" fmla="*/ 12 w 14"/>
                  <a:gd name="T5" fmla="*/ 6 h 18"/>
                  <a:gd name="T6" fmla="*/ 12 w 14"/>
                  <a:gd name="T7" fmla="*/ 10 h 18"/>
                  <a:gd name="T8" fmla="*/ 1 w 14"/>
                  <a:gd name="T9" fmla="*/ 18 h 18"/>
                  <a:gd name="T10" fmla="*/ 10 w 14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8">
                    <a:moveTo>
                      <a:pt x="10" y="0"/>
                    </a:moveTo>
                    <a:cubicBezTo>
                      <a:pt x="10" y="1"/>
                      <a:pt x="11" y="1"/>
                      <a:pt x="12" y="2"/>
                    </a:cubicBezTo>
                    <a:cubicBezTo>
                      <a:pt x="14" y="3"/>
                      <a:pt x="14" y="4"/>
                      <a:pt x="12" y="6"/>
                    </a:cubicBezTo>
                    <a:cubicBezTo>
                      <a:pt x="12" y="7"/>
                      <a:pt x="12" y="8"/>
                      <a:pt x="12" y="10"/>
                    </a:cubicBezTo>
                    <a:cubicBezTo>
                      <a:pt x="8" y="13"/>
                      <a:pt x="4" y="15"/>
                      <a:pt x="1" y="18"/>
                    </a:cubicBezTo>
                    <a:cubicBezTo>
                      <a:pt x="2" y="11"/>
                      <a:pt x="0" y="3"/>
                      <a:pt x="10" y="0"/>
                    </a:cubicBezTo>
                    <a:close/>
                  </a:path>
                </a:pathLst>
              </a:custGeom>
              <a:solidFill>
                <a:srgbClr val="4E4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77" name="Freeform 79">
                <a:extLst>
                  <a:ext uri="{FF2B5EF4-FFF2-40B4-BE49-F238E27FC236}">
                    <a16:creationId xmlns:a16="http://schemas.microsoft.com/office/drawing/2014/main" id="{22577127-2D7F-E412-B09A-A4C8A562461D}"/>
                  </a:ext>
                </a:extLst>
              </p:cNvPr>
              <p:cNvSpPr/>
              <p:nvPr/>
            </p:nvSpPr>
            <p:spPr bwMode="auto">
              <a:xfrm>
                <a:off x="2840038" y="2551113"/>
                <a:ext cx="26988" cy="52388"/>
              </a:xfrm>
              <a:custGeom>
                <a:avLst/>
                <a:gdLst>
                  <a:gd name="T0" fmla="*/ 13 w 14"/>
                  <a:gd name="T1" fmla="*/ 0 h 28"/>
                  <a:gd name="T2" fmla="*/ 14 w 14"/>
                  <a:gd name="T3" fmla="*/ 1 h 28"/>
                  <a:gd name="T4" fmla="*/ 6 w 14"/>
                  <a:gd name="T5" fmla="*/ 24 h 28"/>
                  <a:gd name="T6" fmla="*/ 3 w 14"/>
                  <a:gd name="T7" fmla="*/ 28 h 28"/>
                  <a:gd name="T8" fmla="*/ 2 w 14"/>
                  <a:gd name="T9" fmla="*/ 22 h 28"/>
                  <a:gd name="T10" fmla="*/ 13 w 14"/>
                  <a:gd name="T1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28">
                    <a:moveTo>
                      <a:pt x="13" y="0"/>
                    </a:moveTo>
                    <a:cubicBezTo>
                      <a:pt x="13" y="1"/>
                      <a:pt x="14" y="1"/>
                      <a:pt x="14" y="1"/>
                    </a:cubicBezTo>
                    <a:cubicBezTo>
                      <a:pt x="12" y="9"/>
                      <a:pt x="12" y="18"/>
                      <a:pt x="6" y="24"/>
                    </a:cubicBezTo>
                    <a:cubicBezTo>
                      <a:pt x="5" y="26"/>
                      <a:pt x="4" y="27"/>
                      <a:pt x="3" y="28"/>
                    </a:cubicBezTo>
                    <a:cubicBezTo>
                      <a:pt x="3" y="26"/>
                      <a:pt x="2" y="24"/>
                      <a:pt x="2" y="22"/>
                    </a:cubicBezTo>
                    <a:cubicBezTo>
                      <a:pt x="3" y="14"/>
                      <a:pt x="0" y="3"/>
                      <a:pt x="13" y="0"/>
                    </a:cubicBezTo>
                    <a:close/>
                  </a:path>
                </a:pathLst>
              </a:custGeom>
              <a:solidFill>
                <a:srgbClr val="4D3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78" name="Freeform 80">
                <a:extLst>
                  <a:ext uri="{FF2B5EF4-FFF2-40B4-BE49-F238E27FC236}">
                    <a16:creationId xmlns:a16="http://schemas.microsoft.com/office/drawing/2014/main" id="{34BA8DC8-3A7D-D3AC-0EF1-D9EAFB01B0E2}"/>
                  </a:ext>
                </a:extLst>
              </p:cNvPr>
              <p:cNvSpPr/>
              <p:nvPr/>
            </p:nvSpPr>
            <p:spPr bwMode="auto">
              <a:xfrm>
                <a:off x="2859088" y="2487613"/>
                <a:ext cx="36513" cy="23813"/>
              </a:xfrm>
              <a:custGeom>
                <a:avLst/>
                <a:gdLst>
                  <a:gd name="T0" fmla="*/ 14 w 19"/>
                  <a:gd name="T1" fmla="*/ 12 h 12"/>
                  <a:gd name="T2" fmla="*/ 5 w 19"/>
                  <a:gd name="T3" fmla="*/ 12 h 12"/>
                  <a:gd name="T4" fmla="*/ 4 w 19"/>
                  <a:gd name="T5" fmla="*/ 3 h 12"/>
                  <a:gd name="T6" fmla="*/ 11 w 19"/>
                  <a:gd name="T7" fmla="*/ 0 h 12"/>
                  <a:gd name="T8" fmla="*/ 18 w 19"/>
                  <a:gd name="T9" fmla="*/ 3 h 12"/>
                  <a:gd name="T10" fmla="*/ 19 w 19"/>
                  <a:gd name="T11" fmla="*/ 6 h 12"/>
                  <a:gd name="T12" fmla="*/ 14 w 19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2">
                    <a:moveTo>
                      <a:pt x="14" y="12"/>
                    </a:moveTo>
                    <a:cubicBezTo>
                      <a:pt x="11" y="10"/>
                      <a:pt x="8" y="9"/>
                      <a:pt x="5" y="12"/>
                    </a:cubicBezTo>
                    <a:cubicBezTo>
                      <a:pt x="0" y="9"/>
                      <a:pt x="2" y="6"/>
                      <a:pt x="4" y="3"/>
                    </a:cubicBezTo>
                    <a:cubicBezTo>
                      <a:pt x="6" y="1"/>
                      <a:pt x="8" y="0"/>
                      <a:pt x="11" y="0"/>
                    </a:cubicBezTo>
                    <a:cubicBezTo>
                      <a:pt x="14" y="0"/>
                      <a:pt x="16" y="1"/>
                      <a:pt x="18" y="3"/>
                    </a:cubicBezTo>
                    <a:cubicBezTo>
                      <a:pt x="18" y="4"/>
                      <a:pt x="19" y="5"/>
                      <a:pt x="19" y="6"/>
                    </a:cubicBezTo>
                    <a:cubicBezTo>
                      <a:pt x="17" y="8"/>
                      <a:pt x="15" y="10"/>
                      <a:pt x="14" y="12"/>
                    </a:cubicBezTo>
                    <a:close/>
                  </a:path>
                </a:pathLst>
              </a:custGeom>
              <a:solidFill>
                <a:srgbClr val="7764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79" name="Freeform 81">
                <a:extLst>
                  <a:ext uri="{FF2B5EF4-FFF2-40B4-BE49-F238E27FC236}">
                    <a16:creationId xmlns:a16="http://schemas.microsoft.com/office/drawing/2014/main" id="{C3547522-46A4-06AC-12C2-DE59739E0FF3}"/>
                  </a:ext>
                </a:extLst>
              </p:cNvPr>
              <p:cNvSpPr/>
              <p:nvPr/>
            </p:nvSpPr>
            <p:spPr bwMode="auto">
              <a:xfrm>
                <a:off x="2894013" y="2479676"/>
                <a:ext cx="30163" cy="23813"/>
              </a:xfrm>
              <a:custGeom>
                <a:avLst/>
                <a:gdLst>
                  <a:gd name="T0" fmla="*/ 16 w 16"/>
                  <a:gd name="T1" fmla="*/ 0 h 12"/>
                  <a:gd name="T2" fmla="*/ 11 w 16"/>
                  <a:gd name="T3" fmla="*/ 10 h 12"/>
                  <a:gd name="T4" fmla="*/ 4 w 16"/>
                  <a:gd name="T5" fmla="*/ 12 h 12"/>
                  <a:gd name="T6" fmla="*/ 1 w 16"/>
                  <a:gd name="T7" fmla="*/ 10 h 12"/>
                  <a:gd name="T8" fmla="*/ 0 w 16"/>
                  <a:gd name="T9" fmla="*/ 9 h 12"/>
                  <a:gd name="T10" fmla="*/ 5 w 16"/>
                  <a:gd name="T11" fmla="*/ 4 h 12"/>
                  <a:gd name="T12" fmla="*/ 16 w 1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2">
                    <a:moveTo>
                      <a:pt x="16" y="0"/>
                    </a:moveTo>
                    <a:cubicBezTo>
                      <a:pt x="14" y="3"/>
                      <a:pt x="13" y="7"/>
                      <a:pt x="11" y="10"/>
                    </a:cubicBezTo>
                    <a:cubicBezTo>
                      <a:pt x="9" y="11"/>
                      <a:pt x="6" y="11"/>
                      <a:pt x="4" y="12"/>
                    </a:cubicBezTo>
                    <a:cubicBezTo>
                      <a:pt x="3" y="11"/>
                      <a:pt x="2" y="10"/>
                      <a:pt x="1" y="1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6"/>
                      <a:pt x="2" y="4"/>
                      <a:pt x="5" y="4"/>
                    </a:cubicBezTo>
                    <a:cubicBezTo>
                      <a:pt x="9" y="3"/>
                      <a:pt x="12" y="1"/>
                      <a:pt x="16" y="0"/>
                    </a:cubicBezTo>
                    <a:close/>
                  </a:path>
                </a:pathLst>
              </a:custGeom>
              <a:solidFill>
                <a:srgbClr val="7B6A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80" name="Freeform 82">
                <a:extLst>
                  <a:ext uri="{FF2B5EF4-FFF2-40B4-BE49-F238E27FC236}">
                    <a16:creationId xmlns:a16="http://schemas.microsoft.com/office/drawing/2014/main" id="{7E87383F-8BEB-613C-F96F-70A90D25E9D7}"/>
                  </a:ext>
                </a:extLst>
              </p:cNvPr>
              <p:cNvSpPr/>
              <p:nvPr/>
            </p:nvSpPr>
            <p:spPr bwMode="auto">
              <a:xfrm>
                <a:off x="3052763" y="2100263"/>
                <a:ext cx="68263" cy="76200"/>
              </a:xfrm>
              <a:custGeom>
                <a:avLst/>
                <a:gdLst>
                  <a:gd name="T0" fmla="*/ 4 w 36"/>
                  <a:gd name="T1" fmla="*/ 14 h 40"/>
                  <a:gd name="T2" fmla="*/ 21 w 36"/>
                  <a:gd name="T3" fmla="*/ 1 h 40"/>
                  <a:gd name="T4" fmla="*/ 34 w 36"/>
                  <a:gd name="T5" fmla="*/ 9 h 40"/>
                  <a:gd name="T6" fmla="*/ 36 w 36"/>
                  <a:gd name="T7" fmla="*/ 15 h 40"/>
                  <a:gd name="T8" fmla="*/ 32 w 36"/>
                  <a:gd name="T9" fmla="*/ 22 h 40"/>
                  <a:gd name="T10" fmla="*/ 22 w 36"/>
                  <a:gd name="T11" fmla="*/ 31 h 40"/>
                  <a:gd name="T12" fmla="*/ 7 w 36"/>
                  <a:gd name="T13" fmla="*/ 37 h 40"/>
                  <a:gd name="T14" fmla="*/ 9 w 36"/>
                  <a:gd name="T15" fmla="*/ 24 h 40"/>
                  <a:gd name="T16" fmla="*/ 4 w 36"/>
                  <a:gd name="T17" fmla="*/ 1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40">
                    <a:moveTo>
                      <a:pt x="4" y="14"/>
                    </a:moveTo>
                    <a:cubicBezTo>
                      <a:pt x="10" y="9"/>
                      <a:pt x="18" y="8"/>
                      <a:pt x="21" y="1"/>
                    </a:cubicBezTo>
                    <a:cubicBezTo>
                      <a:pt x="28" y="0"/>
                      <a:pt x="32" y="3"/>
                      <a:pt x="34" y="9"/>
                    </a:cubicBezTo>
                    <a:cubicBezTo>
                      <a:pt x="35" y="11"/>
                      <a:pt x="35" y="13"/>
                      <a:pt x="36" y="15"/>
                    </a:cubicBezTo>
                    <a:cubicBezTo>
                      <a:pt x="34" y="17"/>
                      <a:pt x="33" y="19"/>
                      <a:pt x="32" y="22"/>
                    </a:cubicBezTo>
                    <a:cubicBezTo>
                      <a:pt x="29" y="25"/>
                      <a:pt x="26" y="29"/>
                      <a:pt x="22" y="31"/>
                    </a:cubicBezTo>
                    <a:cubicBezTo>
                      <a:pt x="18" y="34"/>
                      <a:pt x="13" y="40"/>
                      <a:pt x="7" y="37"/>
                    </a:cubicBezTo>
                    <a:cubicBezTo>
                      <a:pt x="0" y="33"/>
                      <a:pt x="9" y="28"/>
                      <a:pt x="9" y="24"/>
                    </a:cubicBezTo>
                    <a:cubicBezTo>
                      <a:pt x="8" y="20"/>
                      <a:pt x="6" y="17"/>
                      <a:pt x="4" y="14"/>
                    </a:cubicBezTo>
                    <a:close/>
                  </a:path>
                </a:pathLst>
              </a:custGeom>
              <a:solidFill>
                <a:srgbClr val="DEC6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81" name="Freeform 83">
                <a:extLst>
                  <a:ext uri="{FF2B5EF4-FFF2-40B4-BE49-F238E27FC236}">
                    <a16:creationId xmlns:a16="http://schemas.microsoft.com/office/drawing/2014/main" id="{C2AD901B-3433-88EB-CB8E-57A9C6457B95}"/>
                  </a:ext>
                </a:extLst>
              </p:cNvPr>
              <p:cNvSpPr/>
              <p:nvPr/>
            </p:nvSpPr>
            <p:spPr bwMode="auto">
              <a:xfrm>
                <a:off x="2968626" y="2174876"/>
                <a:ext cx="53975" cy="57150"/>
              </a:xfrm>
              <a:custGeom>
                <a:avLst/>
                <a:gdLst>
                  <a:gd name="T0" fmla="*/ 28 w 28"/>
                  <a:gd name="T1" fmla="*/ 5 h 30"/>
                  <a:gd name="T2" fmla="*/ 26 w 28"/>
                  <a:gd name="T3" fmla="*/ 26 h 30"/>
                  <a:gd name="T4" fmla="*/ 9 w 28"/>
                  <a:gd name="T5" fmla="*/ 28 h 30"/>
                  <a:gd name="T6" fmla="*/ 3 w 28"/>
                  <a:gd name="T7" fmla="*/ 10 h 30"/>
                  <a:gd name="T8" fmla="*/ 8 w 28"/>
                  <a:gd name="T9" fmla="*/ 0 h 30"/>
                  <a:gd name="T10" fmla="*/ 22 w 28"/>
                  <a:gd name="T11" fmla="*/ 0 h 30"/>
                  <a:gd name="T12" fmla="*/ 28 w 28"/>
                  <a:gd name="T13" fmla="*/ 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0">
                    <a:moveTo>
                      <a:pt x="28" y="5"/>
                    </a:moveTo>
                    <a:cubicBezTo>
                      <a:pt x="13" y="10"/>
                      <a:pt x="25" y="19"/>
                      <a:pt x="26" y="26"/>
                    </a:cubicBezTo>
                    <a:cubicBezTo>
                      <a:pt x="20" y="28"/>
                      <a:pt x="15" y="30"/>
                      <a:pt x="9" y="28"/>
                    </a:cubicBezTo>
                    <a:cubicBezTo>
                      <a:pt x="0" y="25"/>
                      <a:pt x="3" y="17"/>
                      <a:pt x="3" y="10"/>
                    </a:cubicBezTo>
                    <a:cubicBezTo>
                      <a:pt x="3" y="6"/>
                      <a:pt x="4" y="2"/>
                      <a:pt x="8" y="0"/>
                    </a:cubicBezTo>
                    <a:cubicBezTo>
                      <a:pt x="13" y="4"/>
                      <a:pt x="18" y="6"/>
                      <a:pt x="22" y="0"/>
                    </a:cubicBezTo>
                    <a:cubicBezTo>
                      <a:pt x="25" y="0"/>
                      <a:pt x="28" y="2"/>
                      <a:pt x="28" y="5"/>
                    </a:cubicBezTo>
                    <a:close/>
                  </a:path>
                </a:pathLst>
              </a:custGeom>
              <a:solidFill>
                <a:srgbClr val="503D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82" name="Freeform 84">
                <a:extLst>
                  <a:ext uri="{FF2B5EF4-FFF2-40B4-BE49-F238E27FC236}">
                    <a16:creationId xmlns:a16="http://schemas.microsoft.com/office/drawing/2014/main" id="{5DEDB595-E3A0-8616-FB79-5A4B8B8F905A}"/>
                  </a:ext>
                </a:extLst>
              </p:cNvPr>
              <p:cNvSpPr/>
              <p:nvPr/>
            </p:nvSpPr>
            <p:spPr bwMode="auto">
              <a:xfrm>
                <a:off x="2998788" y="2119313"/>
                <a:ext cx="47625" cy="47625"/>
              </a:xfrm>
              <a:custGeom>
                <a:avLst/>
                <a:gdLst>
                  <a:gd name="T0" fmla="*/ 22 w 25"/>
                  <a:gd name="T1" fmla="*/ 11 h 25"/>
                  <a:gd name="T2" fmla="*/ 13 w 25"/>
                  <a:gd name="T3" fmla="*/ 19 h 25"/>
                  <a:gd name="T4" fmla="*/ 4 w 25"/>
                  <a:gd name="T5" fmla="*/ 25 h 25"/>
                  <a:gd name="T6" fmla="*/ 0 w 25"/>
                  <a:gd name="T7" fmla="*/ 20 h 25"/>
                  <a:gd name="T8" fmla="*/ 2 w 25"/>
                  <a:gd name="T9" fmla="*/ 11 h 25"/>
                  <a:gd name="T10" fmla="*/ 14 w 25"/>
                  <a:gd name="T11" fmla="*/ 0 h 25"/>
                  <a:gd name="T12" fmla="*/ 22 w 25"/>
                  <a:gd name="T13" fmla="*/ 1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25">
                    <a:moveTo>
                      <a:pt x="22" y="11"/>
                    </a:moveTo>
                    <a:cubicBezTo>
                      <a:pt x="17" y="12"/>
                      <a:pt x="15" y="16"/>
                      <a:pt x="13" y="19"/>
                    </a:cubicBezTo>
                    <a:cubicBezTo>
                      <a:pt x="12" y="24"/>
                      <a:pt x="8" y="25"/>
                      <a:pt x="4" y="25"/>
                    </a:cubicBezTo>
                    <a:cubicBezTo>
                      <a:pt x="2" y="24"/>
                      <a:pt x="0" y="22"/>
                      <a:pt x="0" y="20"/>
                    </a:cubicBezTo>
                    <a:cubicBezTo>
                      <a:pt x="0" y="17"/>
                      <a:pt x="1" y="14"/>
                      <a:pt x="2" y="11"/>
                    </a:cubicBezTo>
                    <a:cubicBezTo>
                      <a:pt x="5" y="6"/>
                      <a:pt x="8" y="2"/>
                      <a:pt x="14" y="0"/>
                    </a:cubicBezTo>
                    <a:cubicBezTo>
                      <a:pt x="19" y="2"/>
                      <a:pt x="25" y="2"/>
                      <a:pt x="22" y="11"/>
                    </a:cubicBezTo>
                    <a:close/>
                  </a:path>
                </a:pathLst>
              </a:custGeom>
              <a:solidFill>
                <a:srgbClr val="5E4E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83" name="Freeform 85">
                <a:extLst>
                  <a:ext uri="{FF2B5EF4-FFF2-40B4-BE49-F238E27FC236}">
                    <a16:creationId xmlns:a16="http://schemas.microsoft.com/office/drawing/2014/main" id="{B4BD585B-4111-53BF-BBC8-E4D5D532689A}"/>
                  </a:ext>
                </a:extLst>
              </p:cNvPr>
              <p:cNvSpPr/>
              <p:nvPr/>
            </p:nvSpPr>
            <p:spPr bwMode="auto">
              <a:xfrm>
                <a:off x="2981326" y="2216151"/>
                <a:ext cx="36513" cy="25400"/>
              </a:xfrm>
              <a:custGeom>
                <a:avLst/>
                <a:gdLst>
                  <a:gd name="T0" fmla="*/ 2 w 19"/>
                  <a:gd name="T1" fmla="*/ 4 h 13"/>
                  <a:gd name="T2" fmla="*/ 19 w 19"/>
                  <a:gd name="T3" fmla="*/ 4 h 13"/>
                  <a:gd name="T4" fmla="*/ 16 w 19"/>
                  <a:gd name="T5" fmla="*/ 13 h 13"/>
                  <a:gd name="T6" fmla="*/ 1 w 19"/>
                  <a:gd name="T7" fmla="*/ 8 h 13"/>
                  <a:gd name="T8" fmla="*/ 2 w 19"/>
                  <a:gd name="T9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3">
                    <a:moveTo>
                      <a:pt x="2" y="4"/>
                    </a:moveTo>
                    <a:cubicBezTo>
                      <a:pt x="8" y="5"/>
                      <a:pt x="13" y="0"/>
                      <a:pt x="19" y="4"/>
                    </a:cubicBezTo>
                    <a:cubicBezTo>
                      <a:pt x="18" y="7"/>
                      <a:pt x="17" y="10"/>
                      <a:pt x="16" y="13"/>
                    </a:cubicBezTo>
                    <a:cubicBezTo>
                      <a:pt x="11" y="11"/>
                      <a:pt x="6" y="9"/>
                      <a:pt x="1" y="8"/>
                    </a:cubicBezTo>
                    <a:cubicBezTo>
                      <a:pt x="0" y="6"/>
                      <a:pt x="0" y="5"/>
                      <a:pt x="2" y="4"/>
                    </a:cubicBezTo>
                    <a:close/>
                  </a:path>
                </a:pathLst>
              </a:custGeom>
              <a:solidFill>
                <a:srgbClr val="5A4D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84" name="Freeform 86">
                <a:extLst>
                  <a:ext uri="{FF2B5EF4-FFF2-40B4-BE49-F238E27FC236}">
                    <a16:creationId xmlns:a16="http://schemas.microsoft.com/office/drawing/2014/main" id="{3B91C46F-59BF-FC49-2FCE-EFB5A9EE53A9}"/>
                  </a:ext>
                </a:extLst>
              </p:cNvPr>
              <p:cNvSpPr/>
              <p:nvPr/>
            </p:nvSpPr>
            <p:spPr bwMode="auto">
              <a:xfrm>
                <a:off x="3024188" y="2108201"/>
                <a:ext cx="30163" cy="31750"/>
              </a:xfrm>
              <a:custGeom>
                <a:avLst/>
                <a:gdLst>
                  <a:gd name="T0" fmla="*/ 9 w 16"/>
                  <a:gd name="T1" fmla="*/ 17 h 17"/>
                  <a:gd name="T2" fmla="*/ 1 w 16"/>
                  <a:gd name="T3" fmla="*/ 8 h 17"/>
                  <a:gd name="T4" fmla="*/ 4 w 16"/>
                  <a:gd name="T5" fmla="*/ 0 h 17"/>
                  <a:gd name="T6" fmla="*/ 8 w 16"/>
                  <a:gd name="T7" fmla="*/ 3 h 17"/>
                  <a:gd name="T8" fmla="*/ 16 w 16"/>
                  <a:gd name="T9" fmla="*/ 13 h 17"/>
                  <a:gd name="T10" fmla="*/ 9 w 16"/>
                  <a:gd name="T1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7">
                    <a:moveTo>
                      <a:pt x="9" y="17"/>
                    </a:moveTo>
                    <a:cubicBezTo>
                      <a:pt x="9" y="12"/>
                      <a:pt x="5" y="10"/>
                      <a:pt x="1" y="8"/>
                    </a:cubicBezTo>
                    <a:cubicBezTo>
                      <a:pt x="0" y="4"/>
                      <a:pt x="2" y="2"/>
                      <a:pt x="4" y="0"/>
                    </a:cubicBezTo>
                    <a:cubicBezTo>
                      <a:pt x="6" y="0"/>
                      <a:pt x="8" y="1"/>
                      <a:pt x="8" y="3"/>
                    </a:cubicBezTo>
                    <a:cubicBezTo>
                      <a:pt x="11" y="6"/>
                      <a:pt x="14" y="10"/>
                      <a:pt x="16" y="13"/>
                    </a:cubicBezTo>
                    <a:cubicBezTo>
                      <a:pt x="15" y="16"/>
                      <a:pt x="12" y="17"/>
                      <a:pt x="9" y="17"/>
                    </a:cubicBezTo>
                    <a:close/>
                  </a:path>
                </a:pathLst>
              </a:custGeom>
              <a:solidFill>
                <a:srgbClr val="7966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85" name="Freeform 87">
                <a:extLst>
                  <a:ext uri="{FF2B5EF4-FFF2-40B4-BE49-F238E27FC236}">
                    <a16:creationId xmlns:a16="http://schemas.microsoft.com/office/drawing/2014/main" id="{1836125B-B84B-B081-7FC8-AA1B3A3BF0AA}"/>
                  </a:ext>
                </a:extLst>
              </p:cNvPr>
              <p:cNvSpPr/>
              <p:nvPr/>
            </p:nvSpPr>
            <p:spPr bwMode="auto">
              <a:xfrm>
                <a:off x="3003551" y="2155826"/>
                <a:ext cx="28575" cy="28575"/>
              </a:xfrm>
              <a:custGeom>
                <a:avLst/>
                <a:gdLst>
                  <a:gd name="T0" fmla="*/ 3 w 15"/>
                  <a:gd name="T1" fmla="*/ 5 h 15"/>
                  <a:gd name="T2" fmla="*/ 11 w 15"/>
                  <a:gd name="T3" fmla="*/ 0 h 15"/>
                  <a:gd name="T4" fmla="*/ 10 w 15"/>
                  <a:gd name="T5" fmla="*/ 15 h 15"/>
                  <a:gd name="T6" fmla="*/ 4 w 15"/>
                  <a:gd name="T7" fmla="*/ 11 h 15"/>
                  <a:gd name="T8" fmla="*/ 3 w 15"/>
                  <a:gd name="T9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3" y="5"/>
                    </a:moveTo>
                    <a:cubicBezTo>
                      <a:pt x="5" y="3"/>
                      <a:pt x="8" y="2"/>
                      <a:pt x="11" y="0"/>
                    </a:cubicBezTo>
                    <a:cubicBezTo>
                      <a:pt x="11" y="5"/>
                      <a:pt x="15" y="10"/>
                      <a:pt x="10" y="15"/>
                    </a:cubicBezTo>
                    <a:cubicBezTo>
                      <a:pt x="8" y="13"/>
                      <a:pt x="6" y="12"/>
                      <a:pt x="4" y="11"/>
                    </a:cubicBezTo>
                    <a:cubicBezTo>
                      <a:pt x="0" y="9"/>
                      <a:pt x="0" y="8"/>
                      <a:pt x="3" y="5"/>
                    </a:cubicBezTo>
                    <a:close/>
                  </a:path>
                </a:pathLst>
              </a:custGeom>
              <a:solidFill>
                <a:srgbClr val="867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86" name="Freeform 88">
                <a:extLst>
                  <a:ext uri="{FF2B5EF4-FFF2-40B4-BE49-F238E27FC236}">
                    <a16:creationId xmlns:a16="http://schemas.microsoft.com/office/drawing/2014/main" id="{6DF02CF7-CFD2-D60C-D83B-865AC41ABFA6}"/>
                  </a:ext>
                </a:extLst>
              </p:cNvPr>
              <p:cNvSpPr/>
              <p:nvPr/>
            </p:nvSpPr>
            <p:spPr bwMode="auto">
              <a:xfrm>
                <a:off x="3100388" y="1817688"/>
                <a:ext cx="60325" cy="101600"/>
              </a:xfrm>
              <a:custGeom>
                <a:avLst/>
                <a:gdLst>
                  <a:gd name="T0" fmla="*/ 15 w 31"/>
                  <a:gd name="T1" fmla="*/ 53 h 53"/>
                  <a:gd name="T2" fmla="*/ 5 w 31"/>
                  <a:gd name="T3" fmla="*/ 47 h 53"/>
                  <a:gd name="T4" fmla="*/ 9 w 31"/>
                  <a:gd name="T5" fmla="*/ 15 h 53"/>
                  <a:gd name="T6" fmla="*/ 20 w 31"/>
                  <a:gd name="T7" fmla="*/ 0 h 53"/>
                  <a:gd name="T8" fmla="*/ 23 w 31"/>
                  <a:gd name="T9" fmla="*/ 1 h 53"/>
                  <a:gd name="T10" fmla="*/ 28 w 31"/>
                  <a:gd name="T11" fmla="*/ 1 h 53"/>
                  <a:gd name="T12" fmla="*/ 30 w 31"/>
                  <a:gd name="T13" fmla="*/ 6 h 53"/>
                  <a:gd name="T14" fmla="*/ 17 w 31"/>
                  <a:gd name="T15" fmla="*/ 26 h 53"/>
                  <a:gd name="T16" fmla="*/ 20 w 31"/>
                  <a:gd name="T17" fmla="*/ 51 h 53"/>
                  <a:gd name="T18" fmla="*/ 15 w 31"/>
                  <a:gd name="T1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52">
                    <a:moveTo>
                      <a:pt x="15" y="53"/>
                    </a:moveTo>
                    <a:cubicBezTo>
                      <a:pt x="13" y="49"/>
                      <a:pt x="10" y="46"/>
                      <a:pt x="5" y="47"/>
                    </a:cubicBezTo>
                    <a:cubicBezTo>
                      <a:pt x="0" y="35"/>
                      <a:pt x="7" y="26"/>
                      <a:pt x="9" y="15"/>
                    </a:cubicBezTo>
                    <a:cubicBezTo>
                      <a:pt x="13" y="10"/>
                      <a:pt x="17" y="5"/>
                      <a:pt x="20" y="0"/>
                    </a:cubicBezTo>
                    <a:cubicBezTo>
                      <a:pt x="21" y="0"/>
                      <a:pt x="22" y="0"/>
                      <a:pt x="23" y="1"/>
                    </a:cubicBezTo>
                    <a:cubicBezTo>
                      <a:pt x="25" y="0"/>
                      <a:pt x="26" y="1"/>
                      <a:pt x="28" y="1"/>
                    </a:cubicBezTo>
                    <a:cubicBezTo>
                      <a:pt x="29" y="3"/>
                      <a:pt x="30" y="4"/>
                      <a:pt x="30" y="6"/>
                    </a:cubicBezTo>
                    <a:cubicBezTo>
                      <a:pt x="31" y="16"/>
                      <a:pt x="25" y="22"/>
                      <a:pt x="17" y="26"/>
                    </a:cubicBezTo>
                    <a:cubicBezTo>
                      <a:pt x="25" y="34"/>
                      <a:pt x="24" y="42"/>
                      <a:pt x="20" y="51"/>
                    </a:cubicBezTo>
                    <a:cubicBezTo>
                      <a:pt x="19" y="52"/>
                      <a:pt x="17" y="52"/>
                      <a:pt x="15" y="53"/>
                    </a:cubicBezTo>
                    <a:close/>
                  </a:path>
                </a:pathLst>
              </a:custGeom>
              <a:solidFill>
                <a:srgbClr val="B9AA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87" name="Freeform 89">
                <a:extLst>
                  <a:ext uri="{FF2B5EF4-FFF2-40B4-BE49-F238E27FC236}">
                    <a16:creationId xmlns:a16="http://schemas.microsoft.com/office/drawing/2014/main" id="{B39E0865-FA16-A459-2557-4430C19E2D07}"/>
                  </a:ext>
                </a:extLst>
              </p:cNvPr>
              <p:cNvSpPr/>
              <p:nvPr/>
            </p:nvSpPr>
            <p:spPr bwMode="auto">
              <a:xfrm>
                <a:off x="3133726" y="1854201"/>
                <a:ext cx="38100" cy="60325"/>
              </a:xfrm>
              <a:custGeom>
                <a:avLst/>
                <a:gdLst>
                  <a:gd name="T0" fmla="*/ 3 w 20"/>
                  <a:gd name="T1" fmla="*/ 32 h 32"/>
                  <a:gd name="T2" fmla="*/ 0 w 20"/>
                  <a:gd name="T3" fmla="*/ 7 h 32"/>
                  <a:gd name="T4" fmla="*/ 10 w 20"/>
                  <a:gd name="T5" fmla="*/ 8 h 32"/>
                  <a:gd name="T6" fmla="*/ 20 w 20"/>
                  <a:gd name="T7" fmla="*/ 0 h 32"/>
                  <a:gd name="T8" fmla="*/ 3 w 20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2">
                    <a:moveTo>
                      <a:pt x="3" y="32"/>
                    </a:moveTo>
                    <a:cubicBezTo>
                      <a:pt x="2" y="24"/>
                      <a:pt x="1" y="16"/>
                      <a:pt x="0" y="7"/>
                    </a:cubicBezTo>
                    <a:cubicBezTo>
                      <a:pt x="4" y="9"/>
                      <a:pt x="7" y="10"/>
                      <a:pt x="10" y="8"/>
                    </a:cubicBezTo>
                    <a:cubicBezTo>
                      <a:pt x="15" y="7"/>
                      <a:pt x="14" y="0"/>
                      <a:pt x="20" y="0"/>
                    </a:cubicBezTo>
                    <a:cubicBezTo>
                      <a:pt x="19" y="13"/>
                      <a:pt x="9" y="21"/>
                      <a:pt x="3" y="32"/>
                    </a:cubicBezTo>
                    <a:close/>
                  </a:path>
                </a:pathLst>
              </a:custGeom>
              <a:solidFill>
                <a:srgbClr val="A28F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88" name="Freeform 90">
                <a:extLst>
                  <a:ext uri="{FF2B5EF4-FFF2-40B4-BE49-F238E27FC236}">
                    <a16:creationId xmlns:a16="http://schemas.microsoft.com/office/drawing/2014/main" id="{2F2451EA-0F1A-6596-965C-6E963653C2E5}"/>
                  </a:ext>
                </a:extLst>
              </p:cNvPr>
              <p:cNvSpPr/>
              <p:nvPr/>
            </p:nvSpPr>
            <p:spPr bwMode="auto">
              <a:xfrm>
                <a:off x="3144838" y="1776413"/>
                <a:ext cx="36513" cy="49213"/>
              </a:xfrm>
              <a:custGeom>
                <a:avLst/>
                <a:gdLst>
                  <a:gd name="T0" fmla="*/ 4 w 19"/>
                  <a:gd name="T1" fmla="*/ 26 h 26"/>
                  <a:gd name="T2" fmla="*/ 0 w 19"/>
                  <a:gd name="T3" fmla="*/ 23 h 26"/>
                  <a:gd name="T4" fmla="*/ 8 w 19"/>
                  <a:gd name="T5" fmla="*/ 9 h 26"/>
                  <a:gd name="T6" fmla="*/ 16 w 19"/>
                  <a:gd name="T7" fmla="*/ 0 h 26"/>
                  <a:gd name="T8" fmla="*/ 19 w 19"/>
                  <a:gd name="T9" fmla="*/ 3 h 26"/>
                  <a:gd name="T10" fmla="*/ 4 w 19"/>
                  <a:gd name="T11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6">
                    <a:moveTo>
                      <a:pt x="4" y="26"/>
                    </a:moveTo>
                    <a:cubicBezTo>
                      <a:pt x="3" y="25"/>
                      <a:pt x="1" y="24"/>
                      <a:pt x="0" y="23"/>
                    </a:cubicBezTo>
                    <a:cubicBezTo>
                      <a:pt x="3" y="18"/>
                      <a:pt x="5" y="14"/>
                      <a:pt x="8" y="9"/>
                    </a:cubicBezTo>
                    <a:cubicBezTo>
                      <a:pt x="11" y="6"/>
                      <a:pt x="13" y="3"/>
                      <a:pt x="16" y="0"/>
                    </a:cubicBezTo>
                    <a:cubicBezTo>
                      <a:pt x="17" y="1"/>
                      <a:pt x="18" y="2"/>
                      <a:pt x="19" y="3"/>
                    </a:cubicBezTo>
                    <a:cubicBezTo>
                      <a:pt x="15" y="11"/>
                      <a:pt x="11" y="20"/>
                      <a:pt x="4" y="26"/>
                    </a:cubicBezTo>
                    <a:close/>
                  </a:path>
                </a:pathLst>
              </a:custGeom>
              <a:solidFill>
                <a:srgbClr val="C0B1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89" name="Freeform 91">
                <a:extLst>
                  <a:ext uri="{FF2B5EF4-FFF2-40B4-BE49-F238E27FC236}">
                    <a16:creationId xmlns:a16="http://schemas.microsoft.com/office/drawing/2014/main" id="{C5D4ABC5-1747-7209-8518-A237469B012C}"/>
                  </a:ext>
                </a:extLst>
              </p:cNvPr>
              <p:cNvSpPr/>
              <p:nvPr/>
            </p:nvSpPr>
            <p:spPr bwMode="auto">
              <a:xfrm>
                <a:off x="3152776" y="1781176"/>
                <a:ext cx="30163" cy="47625"/>
              </a:xfrm>
              <a:custGeom>
                <a:avLst/>
                <a:gdLst>
                  <a:gd name="T0" fmla="*/ 0 w 16"/>
                  <a:gd name="T1" fmla="*/ 23 h 25"/>
                  <a:gd name="T2" fmla="*/ 15 w 16"/>
                  <a:gd name="T3" fmla="*/ 0 h 25"/>
                  <a:gd name="T4" fmla="*/ 3 w 16"/>
                  <a:gd name="T5" fmla="*/ 25 h 25"/>
                  <a:gd name="T6" fmla="*/ 0 w 16"/>
                  <a:gd name="T7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25">
                    <a:moveTo>
                      <a:pt x="0" y="23"/>
                    </a:moveTo>
                    <a:cubicBezTo>
                      <a:pt x="5" y="15"/>
                      <a:pt x="10" y="7"/>
                      <a:pt x="15" y="0"/>
                    </a:cubicBezTo>
                    <a:cubicBezTo>
                      <a:pt x="16" y="11"/>
                      <a:pt x="7" y="16"/>
                      <a:pt x="3" y="25"/>
                    </a:cubicBezTo>
                    <a:cubicBezTo>
                      <a:pt x="2" y="24"/>
                      <a:pt x="1" y="24"/>
                      <a:pt x="0" y="23"/>
                    </a:cubicBezTo>
                    <a:close/>
                  </a:path>
                </a:pathLst>
              </a:custGeom>
              <a:solidFill>
                <a:srgbClr val="6A57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90" name="Freeform 92">
                <a:extLst>
                  <a:ext uri="{FF2B5EF4-FFF2-40B4-BE49-F238E27FC236}">
                    <a16:creationId xmlns:a16="http://schemas.microsoft.com/office/drawing/2014/main" id="{E353C713-D9E6-4E10-8609-7E1AF9DA6734}"/>
                  </a:ext>
                </a:extLst>
              </p:cNvPr>
              <p:cNvSpPr/>
              <p:nvPr/>
            </p:nvSpPr>
            <p:spPr bwMode="auto">
              <a:xfrm>
                <a:off x="3152776" y="1835151"/>
                <a:ext cx="23813" cy="33338"/>
              </a:xfrm>
              <a:custGeom>
                <a:avLst/>
                <a:gdLst>
                  <a:gd name="T0" fmla="*/ 10 w 13"/>
                  <a:gd name="T1" fmla="*/ 10 h 18"/>
                  <a:gd name="T2" fmla="*/ 0 w 13"/>
                  <a:gd name="T3" fmla="*/ 18 h 18"/>
                  <a:gd name="T4" fmla="*/ 8 w 13"/>
                  <a:gd name="T5" fmla="*/ 5 h 18"/>
                  <a:gd name="T6" fmla="*/ 13 w 13"/>
                  <a:gd name="T7" fmla="*/ 3 h 18"/>
                  <a:gd name="T8" fmla="*/ 10 w 13"/>
                  <a:gd name="T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8">
                    <a:moveTo>
                      <a:pt x="10" y="10"/>
                    </a:moveTo>
                    <a:cubicBezTo>
                      <a:pt x="6" y="12"/>
                      <a:pt x="5" y="18"/>
                      <a:pt x="0" y="18"/>
                    </a:cubicBezTo>
                    <a:cubicBezTo>
                      <a:pt x="3" y="13"/>
                      <a:pt x="5" y="9"/>
                      <a:pt x="8" y="5"/>
                    </a:cubicBezTo>
                    <a:cubicBezTo>
                      <a:pt x="9" y="3"/>
                      <a:pt x="10" y="0"/>
                      <a:pt x="13" y="3"/>
                    </a:cubicBezTo>
                    <a:cubicBezTo>
                      <a:pt x="13" y="4"/>
                      <a:pt x="11" y="8"/>
                      <a:pt x="10" y="10"/>
                    </a:cubicBezTo>
                    <a:close/>
                  </a:path>
                </a:pathLst>
              </a:custGeom>
              <a:solidFill>
                <a:srgbClr val="6D5A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91" name="Freeform 93">
                <a:extLst>
                  <a:ext uri="{FF2B5EF4-FFF2-40B4-BE49-F238E27FC236}">
                    <a16:creationId xmlns:a16="http://schemas.microsoft.com/office/drawing/2014/main" id="{E82C966D-7147-7680-DB58-CC98100F509E}"/>
                  </a:ext>
                </a:extLst>
              </p:cNvPr>
              <p:cNvSpPr/>
              <p:nvPr/>
            </p:nvSpPr>
            <p:spPr bwMode="auto">
              <a:xfrm>
                <a:off x="2786063" y="2357438"/>
                <a:ext cx="69850" cy="112713"/>
              </a:xfrm>
              <a:custGeom>
                <a:avLst/>
                <a:gdLst>
                  <a:gd name="T0" fmla="*/ 0 w 36"/>
                  <a:gd name="T1" fmla="*/ 25 h 60"/>
                  <a:gd name="T2" fmla="*/ 14 w 36"/>
                  <a:gd name="T3" fmla="*/ 0 h 60"/>
                  <a:gd name="T4" fmla="*/ 33 w 36"/>
                  <a:gd name="T5" fmla="*/ 42 h 60"/>
                  <a:gd name="T6" fmla="*/ 24 w 36"/>
                  <a:gd name="T7" fmla="*/ 55 h 60"/>
                  <a:gd name="T8" fmla="*/ 9 w 36"/>
                  <a:gd name="T9" fmla="*/ 55 h 60"/>
                  <a:gd name="T10" fmla="*/ 0 w 36"/>
                  <a:gd name="T11" fmla="*/ 2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60">
                    <a:moveTo>
                      <a:pt x="0" y="25"/>
                    </a:moveTo>
                    <a:cubicBezTo>
                      <a:pt x="0" y="14"/>
                      <a:pt x="6" y="7"/>
                      <a:pt x="14" y="0"/>
                    </a:cubicBezTo>
                    <a:cubicBezTo>
                      <a:pt x="31" y="10"/>
                      <a:pt x="36" y="24"/>
                      <a:pt x="33" y="42"/>
                    </a:cubicBezTo>
                    <a:cubicBezTo>
                      <a:pt x="28" y="46"/>
                      <a:pt x="27" y="51"/>
                      <a:pt x="24" y="55"/>
                    </a:cubicBezTo>
                    <a:cubicBezTo>
                      <a:pt x="19" y="60"/>
                      <a:pt x="14" y="58"/>
                      <a:pt x="9" y="55"/>
                    </a:cubicBezTo>
                    <a:cubicBezTo>
                      <a:pt x="6" y="44"/>
                      <a:pt x="14" y="31"/>
                      <a:pt x="0" y="25"/>
                    </a:cubicBezTo>
                    <a:close/>
                  </a:path>
                </a:pathLst>
              </a:custGeom>
              <a:solidFill>
                <a:srgbClr val="B097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92" name="Freeform 94">
                <a:extLst>
                  <a:ext uri="{FF2B5EF4-FFF2-40B4-BE49-F238E27FC236}">
                    <a16:creationId xmlns:a16="http://schemas.microsoft.com/office/drawing/2014/main" id="{2F2FC03A-DA6D-5403-6BFE-D6B52966EE60}"/>
                  </a:ext>
                </a:extLst>
              </p:cNvPr>
              <p:cNvSpPr/>
              <p:nvPr/>
            </p:nvSpPr>
            <p:spPr bwMode="auto">
              <a:xfrm>
                <a:off x="2803526" y="2457451"/>
                <a:ext cx="61913" cy="134938"/>
              </a:xfrm>
              <a:custGeom>
                <a:avLst/>
                <a:gdLst>
                  <a:gd name="T0" fmla="*/ 0 w 32"/>
                  <a:gd name="T1" fmla="*/ 2 h 71"/>
                  <a:gd name="T2" fmla="*/ 14 w 32"/>
                  <a:gd name="T3" fmla="*/ 1 h 71"/>
                  <a:gd name="T4" fmla="*/ 18 w 32"/>
                  <a:gd name="T5" fmla="*/ 2 h 71"/>
                  <a:gd name="T6" fmla="*/ 23 w 32"/>
                  <a:gd name="T7" fmla="*/ 21 h 71"/>
                  <a:gd name="T8" fmla="*/ 31 w 32"/>
                  <a:gd name="T9" fmla="*/ 45 h 71"/>
                  <a:gd name="T10" fmla="*/ 32 w 32"/>
                  <a:gd name="T11" fmla="*/ 49 h 71"/>
                  <a:gd name="T12" fmla="*/ 21 w 32"/>
                  <a:gd name="T13" fmla="*/ 71 h 71"/>
                  <a:gd name="T14" fmla="*/ 0 w 32"/>
                  <a:gd name="T15" fmla="*/ 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71">
                    <a:moveTo>
                      <a:pt x="0" y="2"/>
                    </a:moveTo>
                    <a:cubicBezTo>
                      <a:pt x="4" y="1"/>
                      <a:pt x="9" y="1"/>
                      <a:pt x="14" y="1"/>
                    </a:cubicBezTo>
                    <a:cubicBezTo>
                      <a:pt x="16" y="0"/>
                      <a:pt x="17" y="1"/>
                      <a:pt x="18" y="2"/>
                    </a:cubicBezTo>
                    <a:cubicBezTo>
                      <a:pt x="20" y="8"/>
                      <a:pt x="20" y="15"/>
                      <a:pt x="23" y="21"/>
                    </a:cubicBezTo>
                    <a:cubicBezTo>
                      <a:pt x="29" y="28"/>
                      <a:pt x="28" y="38"/>
                      <a:pt x="31" y="45"/>
                    </a:cubicBezTo>
                    <a:cubicBezTo>
                      <a:pt x="32" y="47"/>
                      <a:pt x="32" y="48"/>
                      <a:pt x="32" y="49"/>
                    </a:cubicBezTo>
                    <a:cubicBezTo>
                      <a:pt x="28" y="56"/>
                      <a:pt x="25" y="64"/>
                      <a:pt x="21" y="71"/>
                    </a:cubicBezTo>
                    <a:cubicBezTo>
                      <a:pt x="7" y="50"/>
                      <a:pt x="9" y="24"/>
                      <a:pt x="0" y="2"/>
                    </a:cubicBezTo>
                    <a:close/>
                  </a:path>
                </a:pathLst>
              </a:custGeom>
              <a:solidFill>
                <a:srgbClr val="BCAB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93" name="Freeform 95">
                <a:extLst>
                  <a:ext uri="{FF2B5EF4-FFF2-40B4-BE49-F238E27FC236}">
                    <a16:creationId xmlns:a16="http://schemas.microsoft.com/office/drawing/2014/main" id="{4DFDB114-B5D8-BE43-32DF-6970276E63FF}"/>
                  </a:ext>
                </a:extLst>
              </p:cNvPr>
              <p:cNvSpPr/>
              <p:nvPr/>
            </p:nvSpPr>
            <p:spPr bwMode="auto">
              <a:xfrm>
                <a:off x="2828926" y="2205038"/>
                <a:ext cx="109538" cy="206375"/>
              </a:xfrm>
              <a:custGeom>
                <a:avLst/>
                <a:gdLst>
                  <a:gd name="T0" fmla="*/ 53 w 57"/>
                  <a:gd name="T1" fmla="*/ 67 h 109"/>
                  <a:gd name="T2" fmla="*/ 49 w 57"/>
                  <a:gd name="T3" fmla="*/ 79 h 109"/>
                  <a:gd name="T4" fmla="*/ 44 w 57"/>
                  <a:gd name="T5" fmla="*/ 98 h 109"/>
                  <a:gd name="T6" fmla="*/ 42 w 57"/>
                  <a:gd name="T7" fmla="*/ 103 h 109"/>
                  <a:gd name="T8" fmla="*/ 35 w 57"/>
                  <a:gd name="T9" fmla="*/ 107 h 109"/>
                  <a:gd name="T10" fmla="*/ 18 w 57"/>
                  <a:gd name="T11" fmla="*/ 105 h 109"/>
                  <a:gd name="T12" fmla="*/ 0 w 57"/>
                  <a:gd name="T13" fmla="*/ 62 h 109"/>
                  <a:gd name="T14" fmla="*/ 1 w 57"/>
                  <a:gd name="T15" fmla="*/ 58 h 109"/>
                  <a:gd name="T16" fmla="*/ 10 w 57"/>
                  <a:gd name="T17" fmla="*/ 30 h 109"/>
                  <a:gd name="T18" fmla="*/ 19 w 57"/>
                  <a:gd name="T19" fmla="*/ 13 h 109"/>
                  <a:gd name="T20" fmla="*/ 29 w 57"/>
                  <a:gd name="T21" fmla="*/ 0 h 109"/>
                  <a:gd name="T22" fmla="*/ 53 w 57"/>
                  <a:gd name="T23" fmla="*/ 54 h 109"/>
                  <a:gd name="T24" fmla="*/ 53 w 57"/>
                  <a:gd name="T25" fmla="*/ 67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109">
                    <a:moveTo>
                      <a:pt x="53" y="67"/>
                    </a:moveTo>
                    <a:cubicBezTo>
                      <a:pt x="52" y="71"/>
                      <a:pt x="53" y="76"/>
                      <a:pt x="49" y="79"/>
                    </a:cubicBezTo>
                    <a:cubicBezTo>
                      <a:pt x="39" y="83"/>
                      <a:pt x="44" y="91"/>
                      <a:pt x="44" y="98"/>
                    </a:cubicBezTo>
                    <a:cubicBezTo>
                      <a:pt x="44" y="100"/>
                      <a:pt x="43" y="101"/>
                      <a:pt x="42" y="103"/>
                    </a:cubicBezTo>
                    <a:cubicBezTo>
                      <a:pt x="40" y="105"/>
                      <a:pt x="37" y="106"/>
                      <a:pt x="35" y="107"/>
                    </a:cubicBezTo>
                    <a:cubicBezTo>
                      <a:pt x="29" y="108"/>
                      <a:pt x="23" y="109"/>
                      <a:pt x="18" y="105"/>
                    </a:cubicBezTo>
                    <a:cubicBezTo>
                      <a:pt x="11" y="91"/>
                      <a:pt x="3" y="78"/>
                      <a:pt x="0" y="62"/>
                    </a:cubicBezTo>
                    <a:cubicBezTo>
                      <a:pt x="0" y="60"/>
                      <a:pt x="1" y="59"/>
                      <a:pt x="1" y="58"/>
                    </a:cubicBezTo>
                    <a:cubicBezTo>
                      <a:pt x="4" y="48"/>
                      <a:pt x="7" y="39"/>
                      <a:pt x="10" y="30"/>
                    </a:cubicBezTo>
                    <a:cubicBezTo>
                      <a:pt x="13" y="24"/>
                      <a:pt x="16" y="19"/>
                      <a:pt x="19" y="13"/>
                    </a:cubicBezTo>
                    <a:cubicBezTo>
                      <a:pt x="23" y="9"/>
                      <a:pt x="26" y="4"/>
                      <a:pt x="29" y="0"/>
                    </a:cubicBezTo>
                    <a:cubicBezTo>
                      <a:pt x="44" y="15"/>
                      <a:pt x="42" y="37"/>
                      <a:pt x="53" y="54"/>
                    </a:cubicBezTo>
                    <a:cubicBezTo>
                      <a:pt x="54" y="58"/>
                      <a:pt x="57" y="63"/>
                      <a:pt x="53" y="67"/>
                    </a:cubicBezTo>
                    <a:close/>
                  </a:path>
                </a:pathLst>
              </a:custGeom>
              <a:solidFill>
                <a:srgbClr val="DAC4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94" name="Freeform 96">
                <a:extLst>
                  <a:ext uri="{FF2B5EF4-FFF2-40B4-BE49-F238E27FC236}">
                    <a16:creationId xmlns:a16="http://schemas.microsoft.com/office/drawing/2014/main" id="{9FCAD435-B757-3CF2-5F32-4B22A4EE8C67}"/>
                  </a:ext>
                </a:extLst>
              </p:cNvPr>
              <p:cNvSpPr/>
              <p:nvPr/>
            </p:nvSpPr>
            <p:spPr bwMode="auto">
              <a:xfrm>
                <a:off x="2935288" y="1962151"/>
                <a:ext cx="87313" cy="244475"/>
              </a:xfrm>
              <a:custGeom>
                <a:avLst/>
                <a:gdLst>
                  <a:gd name="T0" fmla="*/ 38 w 45"/>
                  <a:gd name="T1" fmla="*/ 99 h 129"/>
                  <a:gd name="T2" fmla="*/ 34 w 45"/>
                  <a:gd name="T3" fmla="*/ 105 h 129"/>
                  <a:gd name="T4" fmla="*/ 25 w 45"/>
                  <a:gd name="T5" fmla="*/ 113 h 129"/>
                  <a:gd name="T6" fmla="*/ 24 w 45"/>
                  <a:gd name="T7" fmla="*/ 122 h 129"/>
                  <a:gd name="T8" fmla="*/ 16 w 45"/>
                  <a:gd name="T9" fmla="*/ 121 h 129"/>
                  <a:gd name="T10" fmla="*/ 0 w 45"/>
                  <a:gd name="T11" fmla="*/ 78 h 129"/>
                  <a:gd name="T12" fmla="*/ 2 w 45"/>
                  <a:gd name="T13" fmla="*/ 66 h 129"/>
                  <a:gd name="T14" fmla="*/ 18 w 45"/>
                  <a:gd name="T15" fmla="*/ 33 h 129"/>
                  <a:gd name="T16" fmla="*/ 39 w 45"/>
                  <a:gd name="T17" fmla="*/ 0 h 129"/>
                  <a:gd name="T18" fmla="*/ 43 w 45"/>
                  <a:gd name="T19" fmla="*/ 1 h 129"/>
                  <a:gd name="T20" fmla="*/ 39 w 45"/>
                  <a:gd name="T21" fmla="*/ 17 h 129"/>
                  <a:gd name="T22" fmla="*/ 32 w 45"/>
                  <a:gd name="T23" fmla="*/ 56 h 129"/>
                  <a:gd name="T24" fmla="*/ 39 w 45"/>
                  <a:gd name="T25" fmla="*/ 91 h 129"/>
                  <a:gd name="T26" fmla="*/ 38 w 45"/>
                  <a:gd name="T27" fmla="*/ 9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" h="129">
                    <a:moveTo>
                      <a:pt x="38" y="99"/>
                    </a:moveTo>
                    <a:cubicBezTo>
                      <a:pt x="37" y="101"/>
                      <a:pt x="35" y="103"/>
                      <a:pt x="34" y="105"/>
                    </a:cubicBezTo>
                    <a:cubicBezTo>
                      <a:pt x="36" y="114"/>
                      <a:pt x="27" y="109"/>
                      <a:pt x="25" y="113"/>
                    </a:cubicBezTo>
                    <a:cubicBezTo>
                      <a:pt x="24" y="116"/>
                      <a:pt x="24" y="119"/>
                      <a:pt x="24" y="122"/>
                    </a:cubicBezTo>
                    <a:cubicBezTo>
                      <a:pt x="20" y="129"/>
                      <a:pt x="17" y="124"/>
                      <a:pt x="16" y="121"/>
                    </a:cubicBezTo>
                    <a:cubicBezTo>
                      <a:pt x="9" y="108"/>
                      <a:pt x="0" y="94"/>
                      <a:pt x="0" y="78"/>
                    </a:cubicBezTo>
                    <a:cubicBezTo>
                      <a:pt x="0" y="74"/>
                      <a:pt x="1" y="70"/>
                      <a:pt x="2" y="66"/>
                    </a:cubicBezTo>
                    <a:cubicBezTo>
                      <a:pt x="9" y="56"/>
                      <a:pt x="16" y="46"/>
                      <a:pt x="18" y="33"/>
                    </a:cubicBezTo>
                    <a:cubicBezTo>
                      <a:pt x="25" y="22"/>
                      <a:pt x="32" y="11"/>
                      <a:pt x="39" y="0"/>
                    </a:cubicBezTo>
                    <a:cubicBezTo>
                      <a:pt x="40" y="0"/>
                      <a:pt x="41" y="1"/>
                      <a:pt x="43" y="1"/>
                    </a:cubicBezTo>
                    <a:cubicBezTo>
                      <a:pt x="45" y="7"/>
                      <a:pt x="42" y="13"/>
                      <a:pt x="39" y="17"/>
                    </a:cubicBezTo>
                    <a:cubicBezTo>
                      <a:pt x="30" y="29"/>
                      <a:pt x="29" y="42"/>
                      <a:pt x="32" y="56"/>
                    </a:cubicBezTo>
                    <a:cubicBezTo>
                      <a:pt x="30" y="69"/>
                      <a:pt x="38" y="79"/>
                      <a:pt x="39" y="91"/>
                    </a:cubicBezTo>
                    <a:cubicBezTo>
                      <a:pt x="39" y="94"/>
                      <a:pt x="38" y="96"/>
                      <a:pt x="38" y="99"/>
                    </a:cubicBezTo>
                    <a:close/>
                  </a:path>
                </a:pathLst>
              </a:custGeom>
              <a:solidFill>
                <a:srgbClr val="BEAC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95" name="Freeform 97">
                <a:extLst>
                  <a:ext uri="{FF2B5EF4-FFF2-40B4-BE49-F238E27FC236}">
                    <a16:creationId xmlns:a16="http://schemas.microsoft.com/office/drawing/2014/main" id="{5B315780-95AD-9703-2A1C-44C361491CD1}"/>
                  </a:ext>
                </a:extLst>
              </p:cNvPr>
              <p:cNvSpPr/>
              <p:nvPr/>
            </p:nvSpPr>
            <p:spPr bwMode="auto">
              <a:xfrm>
                <a:off x="2884488" y="2159001"/>
                <a:ext cx="77788" cy="158750"/>
              </a:xfrm>
              <a:custGeom>
                <a:avLst/>
                <a:gdLst>
                  <a:gd name="T0" fmla="*/ 20 w 41"/>
                  <a:gd name="T1" fmla="*/ 79 h 83"/>
                  <a:gd name="T2" fmla="*/ 0 w 41"/>
                  <a:gd name="T3" fmla="*/ 24 h 83"/>
                  <a:gd name="T4" fmla="*/ 3 w 41"/>
                  <a:gd name="T5" fmla="*/ 17 h 83"/>
                  <a:gd name="T6" fmla="*/ 17 w 41"/>
                  <a:gd name="T7" fmla="*/ 0 h 83"/>
                  <a:gd name="T8" fmla="*/ 33 w 41"/>
                  <a:gd name="T9" fmla="*/ 19 h 83"/>
                  <a:gd name="T10" fmla="*/ 36 w 41"/>
                  <a:gd name="T11" fmla="*/ 32 h 83"/>
                  <a:gd name="T12" fmla="*/ 36 w 41"/>
                  <a:gd name="T13" fmla="*/ 38 h 83"/>
                  <a:gd name="T14" fmla="*/ 37 w 41"/>
                  <a:gd name="T15" fmla="*/ 62 h 83"/>
                  <a:gd name="T16" fmla="*/ 39 w 41"/>
                  <a:gd name="T17" fmla="*/ 67 h 83"/>
                  <a:gd name="T18" fmla="*/ 41 w 41"/>
                  <a:gd name="T19" fmla="*/ 74 h 83"/>
                  <a:gd name="T20" fmla="*/ 33 w 41"/>
                  <a:gd name="T21" fmla="*/ 82 h 83"/>
                  <a:gd name="T22" fmla="*/ 26 w 41"/>
                  <a:gd name="T23" fmla="*/ 80 h 83"/>
                  <a:gd name="T24" fmla="*/ 22 w 41"/>
                  <a:gd name="T25" fmla="*/ 63 h 83"/>
                  <a:gd name="T26" fmla="*/ 20 w 41"/>
                  <a:gd name="T27" fmla="*/ 60 h 83"/>
                  <a:gd name="T28" fmla="*/ 21 w 41"/>
                  <a:gd name="T29" fmla="*/ 61 h 83"/>
                  <a:gd name="T30" fmla="*/ 24 w 41"/>
                  <a:gd name="T31" fmla="*/ 76 h 83"/>
                  <a:gd name="T32" fmla="*/ 20 w 41"/>
                  <a:gd name="T33" fmla="*/ 79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1" h="83">
                    <a:moveTo>
                      <a:pt x="20" y="79"/>
                    </a:moveTo>
                    <a:cubicBezTo>
                      <a:pt x="9" y="63"/>
                      <a:pt x="7" y="43"/>
                      <a:pt x="0" y="24"/>
                    </a:cubicBezTo>
                    <a:cubicBezTo>
                      <a:pt x="1" y="22"/>
                      <a:pt x="2" y="19"/>
                      <a:pt x="3" y="17"/>
                    </a:cubicBezTo>
                    <a:cubicBezTo>
                      <a:pt x="6" y="10"/>
                      <a:pt x="8" y="0"/>
                      <a:pt x="17" y="0"/>
                    </a:cubicBezTo>
                    <a:cubicBezTo>
                      <a:pt x="26" y="1"/>
                      <a:pt x="29" y="11"/>
                      <a:pt x="33" y="19"/>
                    </a:cubicBezTo>
                    <a:cubicBezTo>
                      <a:pt x="35" y="23"/>
                      <a:pt x="35" y="28"/>
                      <a:pt x="36" y="32"/>
                    </a:cubicBezTo>
                    <a:cubicBezTo>
                      <a:pt x="36" y="34"/>
                      <a:pt x="36" y="36"/>
                      <a:pt x="36" y="38"/>
                    </a:cubicBezTo>
                    <a:cubicBezTo>
                      <a:pt x="34" y="46"/>
                      <a:pt x="36" y="54"/>
                      <a:pt x="37" y="62"/>
                    </a:cubicBezTo>
                    <a:cubicBezTo>
                      <a:pt x="38" y="63"/>
                      <a:pt x="38" y="65"/>
                      <a:pt x="39" y="67"/>
                    </a:cubicBezTo>
                    <a:cubicBezTo>
                      <a:pt x="40" y="69"/>
                      <a:pt x="41" y="71"/>
                      <a:pt x="41" y="74"/>
                    </a:cubicBezTo>
                    <a:cubicBezTo>
                      <a:pt x="39" y="76"/>
                      <a:pt x="36" y="79"/>
                      <a:pt x="33" y="82"/>
                    </a:cubicBezTo>
                    <a:cubicBezTo>
                      <a:pt x="30" y="83"/>
                      <a:pt x="28" y="82"/>
                      <a:pt x="26" y="80"/>
                    </a:cubicBezTo>
                    <a:cubicBezTo>
                      <a:pt x="24" y="74"/>
                      <a:pt x="23" y="68"/>
                      <a:pt x="22" y="63"/>
                    </a:cubicBezTo>
                    <a:cubicBezTo>
                      <a:pt x="21" y="62"/>
                      <a:pt x="22" y="59"/>
                      <a:pt x="20" y="60"/>
                    </a:cubicBezTo>
                    <a:cubicBezTo>
                      <a:pt x="18" y="61"/>
                      <a:pt x="21" y="59"/>
                      <a:pt x="21" y="61"/>
                    </a:cubicBezTo>
                    <a:cubicBezTo>
                      <a:pt x="22" y="67"/>
                      <a:pt x="24" y="71"/>
                      <a:pt x="24" y="76"/>
                    </a:cubicBezTo>
                    <a:cubicBezTo>
                      <a:pt x="24" y="78"/>
                      <a:pt x="22" y="79"/>
                      <a:pt x="20" y="79"/>
                    </a:cubicBezTo>
                    <a:close/>
                  </a:path>
                </a:pathLst>
              </a:custGeom>
              <a:solidFill>
                <a:srgbClr val="C3B1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96" name="Freeform 98">
                <a:extLst>
                  <a:ext uri="{FF2B5EF4-FFF2-40B4-BE49-F238E27FC236}">
                    <a16:creationId xmlns:a16="http://schemas.microsoft.com/office/drawing/2014/main" id="{357060A8-523B-A2E6-EF26-EC364B27F7F9}"/>
                  </a:ext>
                </a:extLst>
              </p:cNvPr>
              <p:cNvSpPr/>
              <p:nvPr/>
            </p:nvSpPr>
            <p:spPr bwMode="auto">
              <a:xfrm>
                <a:off x="2890838" y="2109788"/>
                <a:ext cx="98425" cy="142875"/>
              </a:xfrm>
              <a:custGeom>
                <a:avLst/>
                <a:gdLst>
                  <a:gd name="T0" fmla="*/ 31 w 52"/>
                  <a:gd name="T1" fmla="*/ 62 h 75"/>
                  <a:gd name="T2" fmla="*/ 26 w 52"/>
                  <a:gd name="T3" fmla="*/ 48 h 75"/>
                  <a:gd name="T4" fmla="*/ 13 w 52"/>
                  <a:gd name="T5" fmla="*/ 30 h 75"/>
                  <a:gd name="T6" fmla="*/ 0 w 52"/>
                  <a:gd name="T7" fmla="*/ 43 h 75"/>
                  <a:gd name="T8" fmla="*/ 24 w 52"/>
                  <a:gd name="T9" fmla="*/ 0 h 75"/>
                  <a:gd name="T10" fmla="*/ 48 w 52"/>
                  <a:gd name="T11" fmla="*/ 44 h 75"/>
                  <a:gd name="T12" fmla="*/ 50 w 52"/>
                  <a:gd name="T13" fmla="*/ 60 h 75"/>
                  <a:gd name="T14" fmla="*/ 49 w 52"/>
                  <a:gd name="T15" fmla="*/ 64 h 75"/>
                  <a:gd name="T16" fmla="*/ 44 w 52"/>
                  <a:gd name="T17" fmla="*/ 70 h 75"/>
                  <a:gd name="T18" fmla="*/ 31 w 52"/>
                  <a:gd name="T19" fmla="*/ 62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75">
                    <a:moveTo>
                      <a:pt x="31" y="62"/>
                    </a:moveTo>
                    <a:cubicBezTo>
                      <a:pt x="25" y="59"/>
                      <a:pt x="28" y="53"/>
                      <a:pt x="26" y="48"/>
                    </a:cubicBezTo>
                    <a:cubicBezTo>
                      <a:pt x="23" y="41"/>
                      <a:pt x="21" y="31"/>
                      <a:pt x="13" y="30"/>
                    </a:cubicBezTo>
                    <a:cubicBezTo>
                      <a:pt x="6" y="28"/>
                      <a:pt x="5" y="39"/>
                      <a:pt x="0" y="43"/>
                    </a:cubicBezTo>
                    <a:cubicBezTo>
                      <a:pt x="3" y="26"/>
                      <a:pt x="15" y="14"/>
                      <a:pt x="24" y="0"/>
                    </a:cubicBezTo>
                    <a:cubicBezTo>
                      <a:pt x="35" y="13"/>
                      <a:pt x="34" y="33"/>
                      <a:pt x="48" y="44"/>
                    </a:cubicBezTo>
                    <a:cubicBezTo>
                      <a:pt x="52" y="49"/>
                      <a:pt x="42" y="56"/>
                      <a:pt x="50" y="60"/>
                    </a:cubicBezTo>
                    <a:cubicBezTo>
                      <a:pt x="50" y="62"/>
                      <a:pt x="50" y="63"/>
                      <a:pt x="49" y="64"/>
                    </a:cubicBezTo>
                    <a:cubicBezTo>
                      <a:pt x="47" y="66"/>
                      <a:pt x="45" y="68"/>
                      <a:pt x="44" y="70"/>
                    </a:cubicBezTo>
                    <a:cubicBezTo>
                      <a:pt x="34" y="75"/>
                      <a:pt x="33" y="68"/>
                      <a:pt x="31" y="62"/>
                    </a:cubicBezTo>
                    <a:close/>
                  </a:path>
                </a:pathLst>
              </a:custGeom>
              <a:solidFill>
                <a:srgbClr val="B197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97" name="Freeform 99">
                <a:extLst>
                  <a:ext uri="{FF2B5EF4-FFF2-40B4-BE49-F238E27FC236}">
                    <a16:creationId xmlns:a16="http://schemas.microsoft.com/office/drawing/2014/main" id="{2455775F-8FB1-EE0B-36A3-2D5B04F92F04}"/>
                  </a:ext>
                </a:extLst>
              </p:cNvPr>
              <p:cNvSpPr/>
              <p:nvPr/>
            </p:nvSpPr>
            <p:spPr bwMode="auto">
              <a:xfrm>
                <a:off x="2813051" y="2322513"/>
                <a:ext cx="82550" cy="171450"/>
              </a:xfrm>
              <a:custGeom>
                <a:avLst/>
                <a:gdLst>
                  <a:gd name="T0" fmla="*/ 8 w 43"/>
                  <a:gd name="T1" fmla="*/ 0 h 90"/>
                  <a:gd name="T2" fmla="*/ 28 w 43"/>
                  <a:gd name="T3" fmla="*/ 41 h 90"/>
                  <a:gd name="T4" fmla="*/ 39 w 43"/>
                  <a:gd name="T5" fmla="*/ 65 h 90"/>
                  <a:gd name="T6" fmla="*/ 36 w 43"/>
                  <a:gd name="T7" fmla="*/ 89 h 90"/>
                  <a:gd name="T8" fmla="*/ 30 w 43"/>
                  <a:gd name="T9" fmla="*/ 89 h 90"/>
                  <a:gd name="T10" fmla="*/ 22 w 43"/>
                  <a:gd name="T11" fmla="*/ 79 h 90"/>
                  <a:gd name="T12" fmla="*/ 17 w 43"/>
                  <a:gd name="T13" fmla="*/ 66 h 90"/>
                  <a:gd name="T14" fmla="*/ 15 w 43"/>
                  <a:gd name="T15" fmla="*/ 61 h 90"/>
                  <a:gd name="T16" fmla="*/ 0 w 43"/>
                  <a:gd name="T17" fmla="*/ 18 h 90"/>
                  <a:gd name="T18" fmla="*/ 8 w 43"/>
                  <a:gd name="T19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90">
                    <a:moveTo>
                      <a:pt x="8" y="0"/>
                    </a:moveTo>
                    <a:cubicBezTo>
                      <a:pt x="17" y="12"/>
                      <a:pt x="24" y="26"/>
                      <a:pt x="28" y="41"/>
                    </a:cubicBezTo>
                    <a:cubicBezTo>
                      <a:pt x="32" y="49"/>
                      <a:pt x="37" y="56"/>
                      <a:pt x="39" y="65"/>
                    </a:cubicBezTo>
                    <a:cubicBezTo>
                      <a:pt x="38" y="73"/>
                      <a:pt x="43" y="81"/>
                      <a:pt x="36" y="89"/>
                    </a:cubicBezTo>
                    <a:cubicBezTo>
                      <a:pt x="34" y="89"/>
                      <a:pt x="32" y="89"/>
                      <a:pt x="30" y="89"/>
                    </a:cubicBezTo>
                    <a:cubicBezTo>
                      <a:pt x="22" y="90"/>
                      <a:pt x="23" y="84"/>
                      <a:pt x="22" y="79"/>
                    </a:cubicBezTo>
                    <a:cubicBezTo>
                      <a:pt x="21" y="74"/>
                      <a:pt x="19" y="70"/>
                      <a:pt x="17" y="66"/>
                    </a:cubicBezTo>
                    <a:cubicBezTo>
                      <a:pt x="16" y="64"/>
                      <a:pt x="15" y="63"/>
                      <a:pt x="15" y="61"/>
                    </a:cubicBezTo>
                    <a:cubicBezTo>
                      <a:pt x="20" y="44"/>
                      <a:pt x="8" y="32"/>
                      <a:pt x="0" y="18"/>
                    </a:cubicBezTo>
                    <a:cubicBezTo>
                      <a:pt x="3" y="12"/>
                      <a:pt x="5" y="6"/>
                      <a:pt x="8" y="0"/>
                    </a:cubicBezTo>
                    <a:close/>
                  </a:path>
                </a:pathLst>
              </a:custGeom>
              <a:solidFill>
                <a:srgbClr val="C3B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98" name="Freeform 100">
                <a:extLst>
                  <a:ext uri="{FF2B5EF4-FFF2-40B4-BE49-F238E27FC236}">
                    <a16:creationId xmlns:a16="http://schemas.microsoft.com/office/drawing/2014/main" id="{E38A0BF5-CC34-ACBD-B8FE-CFFF67FF5A0F}"/>
                  </a:ext>
                </a:extLst>
              </p:cNvPr>
              <p:cNvSpPr/>
              <p:nvPr/>
            </p:nvSpPr>
            <p:spPr bwMode="auto">
              <a:xfrm>
                <a:off x="3092451" y="2049463"/>
                <a:ext cx="60325" cy="68263"/>
              </a:xfrm>
              <a:custGeom>
                <a:avLst/>
                <a:gdLst>
                  <a:gd name="T0" fmla="*/ 13 w 31"/>
                  <a:gd name="T1" fmla="*/ 36 h 36"/>
                  <a:gd name="T2" fmla="*/ 0 w 31"/>
                  <a:gd name="T3" fmla="*/ 28 h 36"/>
                  <a:gd name="T4" fmla="*/ 31 w 31"/>
                  <a:gd name="T5" fmla="*/ 0 h 36"/>
                  <a:gd name="T6" fmla="*/ 19 w 31"/>
                  <a:gd name="T7" fmla="*/ 21 h 36"/>
                  <a:gd name="T8" fmla="*/ 13 w 31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6">
                    <a:moveTo>
                      <a:pt x="13" y="36"/>
                    </a:moveTo>
                    <a:cubicBezTo>
                      <a:pt x="9" y="33"/>
                      <a:pt x="5" y="30"/>
                      <a:pt x="0" y="28"/>
                    </a:cubicBezTo>
                    <a:cubicBezTo>
                      <a:pt x="10" y="18"/>
                      <a:pt x="15" y="3"/>
                      <a:pt x="31" y="0"/>
                    </a:cubicBezTo>
                    <a:cubicBezTo>
                      <a:pt x="27" y="7"/>
                      <a:pt x="23" y="14"/>
                      <a:pt x="19" y="21"/>
                    </a:cubicBezTo>
                    <a:cubicBezTo>
                      <a:pt x="14" y="25"/>
                      <a:pt x="14" y="31"/>
                      <a:pt x="13" y="36"/>
                    </a:cubicBezTo>
                    <a:close/>
                  </a:path>
                </a:pathLst>
              </a:custGeom>
              <a:solidFill>
                <a:srgbClr val="C0AD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99" name="Freeform 101">
                <a:extLst>
                  <a:ext uri="{FF2B5EF4-FFF2-40B4-BE49-F238E27FC236}">
                    <a16:creationId xmlns:a16="http://schemas.microsoft.com/office/drawing/2014/main" id="{610E2B8E-1325-4AD4-E125-0908D33F902B}"/>
                  </a:ext>
                </a:extLst>
              </p:cNvPr>
              <p:cNvSpPr/>
              <p:nvPr/>
            </p:nvSpPr>
            <p:spPr bwMode="auto">
              <a:xfrm>
                <a:off x="2965451" y="1922463"/>
                <a:ext cx="112713" cy="153988"/>
              </a:xfrm>
              <a:custGeom>
                <a:avLst/>
                <a:gdLst>
                  <a:gd name="T0" fmla="*/ 15 w 59"/>
                  <a:gd name="T1" fmla="*/ 81 h 81"/>
                  <a:gd name="T2" fmla="*/ 28 w 59"/>
                  <a:gd name="T3" fmla="*/ 22 h 81"/>
                  <a:gd name="T4" fmla="*/ 36 w 59"/>
                  <a:gd name="T5" fmla="*/ 9 h 81"/>
                  <a:gd name="T6" fmla="*/ 43 w 59"/>
                  <a:gd name="T7" fmla="*/ 0 h 81"/>
                  <a:gd name="T8" fmla="*/ 51 w 59"/>
                  <a:gd name="T9" fmla="*/ 38 h 81"/>
                  <a:gd name="T10" fmla="*/ 48 w 59"/>
                  <a:gd name="T11" fmla="*/ 59 h 81"/>
                  <a:gd name="T12" fmla="*/ 42 w 59"/>
                  <a:gd name="T13" fmla="*/ 65 h 81"/>
                  <a:gd name="T14" fmla="*/ 31 w 59"/>
                  <a:gd name="T15" fmla="*/ 73 h 81"/>
                  <a:gd name="T16" fmla="*/ 26 w 59"/>
                  <a:gd name="T17" fmla="*/ 78 h 81"/>
                  <a:gd name="T18" fmla="*/ 19 w 59"/>
                  <a:gd name="T19" fmla="*/ 80 h 81"/>
                  <a:gd name="T20" fmla="*/ 17 w 59"/>
                  <a:gd name="T21" fmla="*/ 81 h 81"/>
                  <a:gd name="T22" fmla="*/ 15 w 59"/>
                  <a:gd name="T23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9" h="81">
                    <a:moveTo>
                      <a:pt x="15" y="81"/>
                    </a:moveTo>
                    <a:cubicBezTo>
                      <a:pt x="0" y="57"/>
                      <a:pt x="18" y="40"/>
                      <a:pt x="28" y="22"/>
                    </a:cubicBezTo>
                    <a:cubicBezTo>
                      <a:pt x="30" y="17"/>
                      <a:pt x="33" y="13"/>
                      <a:pt x="36" y="9"/>
                    </a:cubicBezTo>
                    <a:cubicBezTo>
                      <a:pt x="38" y="6"/>
                      <a:pt x="41" y="3"/>
                      <a:pt x="43" y="0"/>
                    </a:cubicBezTo>
                    <a:cubicBezTo>
                      <a:pt x="57" y="9"/>
                      <a:pt x="59" y="18"/>
                      <a:pt x="51" y="38"/>
                    </a:cubicBezTo>
                    <a:cubicBezTo>
                      <a:pt x="50" y="45"/>
                      <a:pt x="49" y="52"/>
                      <a:pt x="48" y="59"/>
                    </a:cubicBezTo>
                    <a:cubicBezTo>
                      <a:pt x="46" y="61"/>
                      <a:pt x="44" y="63"/>
                      <a:pt x="42" y="65"/>
                    </a:cubicBezTo>
                    <a:cubicBezTo>
                      <a:pt x="38" y="67"/>
                      <a:pt x="30" y="64"/>
                      <a:pt x="31" y="73"/>
                    </a:cubicBezTo>
                    <a:cubicBezTo>
                      <a:pt x="30" y="75"/>
                      <a:pt x="28" y="77"/>
                      <a:pt x="26" y="78"/>
                    </a:cubicBezTo>
                    <a:cubicBezTo>
                      <a:pt x="23" y="78"/>
                      <a:pt x="21" y="79"/>
                      <a:pt x="19" y="80"/>
                    </a:cubicBezTo>
                    <a:cubicBezTo>
                      <a:pt x="18" y="80"/>
                      <a:pt x="18" y="81"/>
                      <a:pt x="17" y="81"/>
                    </a:cubicBezTo>
                    <a:cubicBezTo>
                      <a:pt x="16" y="81"/>
                      <a:pt x="15" y="81"/>
                      <a:pt x="15" y="81"/>
                    </a:cubicBezTo>
                    <a:close/>
                  </a:path>
                </a:pathLst>
              </a:custGeom>
              <a:solidFill>
                <a:srgbClr val="D9C4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00" name="Freeform 102">
                <a:extLst>
                  <a:ext uri="{FF2B5EF4-FFF2-40B4-BE49-F238E27FC236}">
                    <a16:creationId xmlns:a16="http://schemas.microsoft.com/office/drawing/2014/main" id="{B12720D4-F736-B051-8C11-BE94D0F85217}"/>
                  </a:ext>
                </a:extLst>
              </p:cNvPr>
              <p:cNvSpPr/>
              <p:nvPr/>
            </p:nvSpPr>
            <p:spPr bwMode="auto">
              <a:xfrm>
                <a:off x="3046413" y="1900238"/>
                <a:ext cx="42863" cy="106363"/>
              </a:xfrm>
              <a:custGeom>
                <a:avLst/>
                <a:gdLst>
                  <a:gd name="T0" fmla="*/ 8 w 22"/>
                  <a:gd name="T1" fmla="*/ 50 h 56"/>
                  <a:gd name="T2" fmla="*/ 0 w 22"/>
                  <a:gd name="T3" fmla="*/ 12 h 56"/>
                  <a:gd name="T4" fmla="*/ 12 w 22"/>
                  <a:gd name="T5" fmla="*/ 0 h 56"/>
                  <a:gd name="T6" fmla="*/ 16 w 22"/>
                  <a:gd name="T7" fmla="*/ 3 h 56"/>
                  <a:gd name="T8" fmla="*/ 19 w 22"/>
                  <a:gd name="T9" fmla="*/ 18 h 56"/>
                  <a:gd name="T10" fmla="*/ 22 w 22"/>
                  <a:gd name="T11" fmla="*/ 20 h 56"/>
                  <a:gd name="T12" fmla="*/ 21 w 22"/>
                  <a:gd name="T13" fmla="*/ 38 h 56"/>
                  <a:gd name="T14" fmla="*/ 8 w 22"/>
                  <a:gd name="T15" fmla="*/ 5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56">
                    <a:moveTo>
                      <a:pt x="8" y="50"/>
                    </a:moveTo>
                    <a:cubicBezTo>
                      <a:pt x="7" y="37"/>
                      <a:pt x="12" y="22"/>
                      <a:pt x="0" y="12"/>
                    </a:cubicBezTo>
                    <a:cubicBezTo>
                      <a:pt x="4" y="8"/>
                      <a:pt x="8" y="4"/>
                      <a:pt x="12" y="0"/>
                    </a:cubicBezTo>
                    <a:cubicBezTo>
                      <a:pt x="13" y="1"/>
                      <a:pt x="15" y="2"/>
                      <a:pt x="16" y="3"/>
                    </a:cubicBezTo>
                    <a:cubicBezTo>
                      <a:pt x="18" y="8"/>
                      <a:pt x="18" y="13"/>
                      <a:pt x="19" y="18"/>
                    </a:cubicBezTo>
                    <a:cubicBezTo>
                      <a:pt x="20" y="19"/>
                      <a:pt x="21" y="20"/>
                      <a:pt x="22" y="20"/>
                    </a:cubicBezTo>
                    <a:cubicBezTo>
                      <a:pt x="17" y="26"/>
                      <a:pt x="17" y="32"/>
                      <a:pt x="21" y="38"/>
                    </a:cubicBezTo>
                    <a:cubicBezTo>
                      <a:pt x="16" y="55"/>
                      <a:pt x="15" y="56"/>
                      <a:pt x="8" y="50"/>
                    </a:cubicBezTo>
                    <a:close/>
                  </a:path>
                </a:pathLst>
              </a:custGeom>
              <a:solidFill>
                <a:srgbClr val="BBA9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01" name="Freeform 103">
                <a:extLst>
                  <a:ext uri="{FF2B5EF4-FFF2-40B4-BE49-F238E27FC236}">
                    <a16:creationId xmlns:a16="http://schemas.microsoft.com/office/drawing/2014/main" id="{08EA654F-77AE-8322-BCE8-C236D8846D13}"/>
                  </a:ext>
                </a:extLst>
              </p:cNvPr>
              <p:cNvSpPr/>
              <p:nvPr/>
            </p:nvSpPr>
            <p:spPr bwMode="auto">
              <a:xfrm>
                <a:off x="2913063" y="2574926"/>
                <a:ext cx="15875" cy="20638"/>
              </a:xfrm>
              <a:custGeom>
                <a:avLst/>
                <a:gdLst>
                  <a:gd name="T0" fmla="*/ 3 w 8"/>
                  <a:gd name="T1" fmla="*/ 10 h 11"/>
                  <a:gd name="T2" fmla="*/ 0 w 8"/>
                  <a:gd name="T3" fmla="*/ 3 h 11"/>
                  <a:gd name="T4" fmla="*/ 6 w 8"/>
                  <a:gd name="T5" fmla="*/ 2 h 11"/>
                  <a:gd name="T6" fmla="*/ 8 w 8"/>
                  <a:gd name="T7" fmla="*/ 8 h 11"/>
                  <a:gd name="T8" fmla="*/ 5 w 8"/>
                  <a:gd name="T9" fmla="*/ 11 h 11"/>
                  <a:gd name="T10" fmla="*/ 3 w 8"/>
                  <a:gd name="T11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1">
                    <a:moveTo>
                      <a:pt x="3" y="10"/>
                    </a:moveTo>
                    <a:cubicBezTo>
                      <a:pt x="2" y="8"/>
                      <a:pt x="1" y="5"/>
                      <a:pt x="0" y="3"/>
                    </a:cubicBezTo>
                    <a:cubicBezTo>
                      <a:pt x="2" y="1"/>
                      <a:pt x="4" y="0"/>
                      <a:pt x="6" y="2"/>
                    </a:cubicBezTo>
                    <a:cubicBezTo>
                      <a:pt x="7" y="4"/>
                      <a:pt x="7" y="6"/>
                      <a:pt x="8" y="8"/>
                    </a:cubicBezTo>
                    <a:cubicBezTo>
                      <a:pt x="7" y="9"/>
                      <a:pt x="6" y="10"/>
                      <a:pt x="5" y="11"/>
                    </a:cubicBezTo>
                    <a:cubicBezTo>
                      <a:pt x="5" y="11"/>
                      <a:pt x="4" y="11"/>
                      <a:pt x="3" y="10"/>
                    </a:cubicBezTo>
                    <a:close/>
                  </a:path>
                </a:pathLst>
              </a:custGeom>
              <a:solidFill>
                <a:srgbClr val="C2BD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02" name="Freeform 104">
                <a:extLst>
                  <a:ext uri="{FF2B5EF4-FFF2-40B4-BE49-F238E27FC236}">
                    <a16:creationId xmlns:a16="http://schemas.microsoft.com/office/drawing/2014/main" id="{F58D8990-D5E3-FD60-DDEA-829401708E87}"/>
                  </a:ext>
                </a:extLst>
              </p:cNvPr>
              <p:cNvSpPr/>
              <p:nvPr/>
            </p:nvSpPr>
            <p:spPr bwMode="auto">
              <a:xfrm>
                <a:off x="2884488" y="2608263"/>
                <a:ext cx="15875" cy="12700"/>
              </a:xfrm>
              <a:custGeom>
                <a:avLst/>
                <a:gdLst>
                  <a:gd name="T0" fmla="*/ 1 w 8"/>
                  <a:gd name="T1" fmla="*/ 7 h 7"/>
                  <a:gd name="T2" fmla="*/ 1 w 8"/>
                  <a:gd name="T3" fmla="*/ 3 h 7"/>
                  <a:gd name="T4" fmla="*/ 7 w 8"/>
                  <a:gd name="T5" fmla="*/ 0 h 7"/>
                  <a:gd name="T6" fmla="*/ 6 w 8"/>
                  <a:gd name="T7" fmla="*/ 4 h 7"/>
                  <a:gd name="T8" fmla="*/ 1 w 8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1" y="7"/>
                    </a:moveTo>
                    <a:cubicBezTo>
                      <a:pt x="0" y="5"/>
                      <a:pt x="0" y="4"/>
                      <a:pt x="1" y="3"/>
                    </a:cubicBezTo>
                    <a:cubicBezTo>
                      <a:pt x="3" y="2"/>
                      <a:pt x="5" y="1"/>
                      <a:pt x="7" y="0"/>
                    </a:cubicBezTo>
                    <a:cubicBezTo>
                      <a:pt x="8" y="2"/>
                      <a:pt x="8" y="3"/>
                      <a:pt x="6" y="4"/>
                    </a:cubicBezTo>
                    <a:cubicBezTo>
                      <a:pt x="4" y="5"/>
                      <a:pt x="3" y="6"/>
                      <a:pt x="1" y="7"/>
                    </a:cubicBezTo>
                    <a:close/>
                  </a:path>
                </a:pathLst>
              </a:custGeom>
              <a:solidFill>
                <a:srgbClr val="706F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03" name="Freeform 105">
                <a:extLst>
                  <a:ext uri="{FF2B5EF4-FFF2-40B4-BE49-F238E27FC236}">
                    <a16:creationId xmlns:a16="http://schemas.microsoft.com/office/drawing/2014/main" id="{A95AB0F4-7FFB-36ED-711A-3C32A1684106}"/>
                  </a:ext>
                </a:extLst>
              </p:cNvPr>
              <p:cNvSpPr/>
              <p:nvPr/>
            </p:nvSpPr>
            <p:spPr bwMode="auto">
              <a:xfrm>
                <a:off x="2895601" y="2605088"/>
                <a:ext cx="14288" cy="14288"/>
              </a:xfrm>
              <a:custGeom>
                <a:avLst/>
                <a:gdLst>
                  <a:gd name="T0" fmla="*/ 0 w 7"/>
                  <a:gd name="T1" fmla="*/ 5 h 7"/>
                  <a:gd name="T2" fmla="*/ 1 w 7"/>
                  <a:gd name="T3" fmla="*/ 1 h 7"/>
                  <a:gd name="T4" fmla="*/ 7 w 7"/>
                  <a:gd name="T5" fmla="*/ 0 h 7"/>
                  <a:gd name="T6" fmla="*/ 3 w 7"/>
                  <a:gd name="T7" fmla="*/ 7 h 7"/>
                  <a:gd name="T8" fmla="*/ 0 w 7"/>
                  <a:gd name="T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0" y="5"/>
                    </a:moveTo>
                    <a:cubicBezTo>
                      <a:pt x="0" y="4"/>
                      <a:pt x="0" y="2"/>
                      <a:pt x="1" y="1"/>
                    </a:cubicBezTo>
                    <a:cubicBezTo>
                      <a:pt x="3" y="1"/>
                      <a:pt x="5" y="0"/>
                      <a:pt x="7" y="0"/>
                    </a:cubicBezTo>
                    <a:cubicBezTo>
                      <a:pt x="6" y="2"/>
                      <a:pt x="4" y="5"/>
                      <a:pt x="3" y="7"/>
                    </a:cubicBezTo>
                    <a:cubicBezTo>
                      <a:pt x="2" y="6"/>
                      <a:pt x="1" y="6"/>
                      <a:pt x="0" y="5"/>
                    </a:cubicBezTo>
                    <a:close/>
                  </a:path>
                </a:pathLst>
              </a:custGeom>
              <a:solidFill>
                <a:srgbClr val="E4E4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04" name="Freeform 106">
                <a:extLst>
                  <a:ext uri="{FF2B5EF4-FFF2-40B4-BE49-F238E27FC236}">
                    <a16:creationId xmlns:a16="http://schemas.microsoft.com/office/drawing/2014/main" id="{89A46A46-6981-0A5A-0220-13D72FC9633E}"/>
                  </a:ext>
                </a:extLst>
              </p:cNvPr>
              <p:cNvSpPr/>
              <p:nvPr/>
            </p:nvSpPr>
            <p:spPr bwMode="auto">
              <a:xfrm>
                <a:off x="2868613" y="2433638"/>
                <a:ext cx="46038" cy="63500"/>
              </a:xfrm>
              <a:custGeom>
                <a:avLst/>
                <a:gdLst>
                  <a:gd name="T0" fmla="*/ 7 w 24"/>
                  <a:gd name="T1" fmla="*/ 31 h 34"/>
                  <a:gd name="T2" fmla="*/ 8 w 24"/>
                  <a:gd name="T3" fmla="*/ 8 h 34"/>
                  <a:gd name="T4" fmla="*/ 18 w 24"/>
                  <a:gd name="T5" fmla="*/ 2 h 34"/>
                  <a:gd name="T6" fmla="*/ 24 w 24"/>
                  <a:gd name="T7" fmla="*/ 3 h 34"/>
                  <a:gd name="T8" fmla="*/ 21 w 24"/>
                  <a:gd name="T9" fmla="*/ 15 h 34"/>
                  <a:gd name="T10" fmla="*/ 18 w 24"/>
                  <a:gd name="T11" fmla="*/ 29 h 34"/>
                  <a:gd name="T12" fmla="*/ 13 w 24"/>
                  <a:gd name="T13" fmla="*/ 34 h 34"/>
                  <a:gd name="T14" fmla="*/ 7 w 24"/>
                  <a:gd name="T15" fmla="*/ 3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34">
                    <a:moveTo>
                      <a:pt x="7" y="31"/>
                    </a:moveTo>
                    <a:cubicBezTo>
                      <a:pt x="12" y="23"/>
                      <a:pt x="0" y="15"/>
                      <a:pt x="8" y="8"/>
                    </a:cubicBezTo>
                    <a:cubicBezTo>
                      <a:pt x="12" y="7"/>
                      <a:pt x="15" y="4"/>
                      <a:pt x="18" y="2"/>
                    </a:cubicBezTo>
                    <a:cubicBezTo>
                      <a:pt x="20" y="1"/>
                      <a:pt x="22" y="0"/>
                      <a:pt x="24" y="3"/>
                    </a:cubicBezTo>
                    <a:cubicBezTo>
                      <a:pt x="23" y="7"/>
                      <a:pt x="22" y="11"/>
                      <a:pt x="21" y="15"/>
                    </a:cubicBezTo>
                    <a:cubicBezTo>
                      <a:pt x="20" y="20"/>
                      <a:pt x="19" y="25"/>
                      <a:pt x="18" y="29"/>
                    </a:cubicBezTo>
                    <a:cubicBezTo>
                      <a:pt x="17" y="31"/>
                      <a:pt x="15" y="32"/>
                      <a:pt x="13" y="34"/>
                    </a:cubicBezTo>
                    <a:cubicBezTo>
                      <a:pt x="11" y="33"/>
                      <a:pt x="9" y="32"/>
                      <a:pt x="7" y="31"/>
                    </a:cubicBezTo>
                    <a:close/>
                  </a:path>
                </a:pathLst>
              </a:custGeom>
              <a:solidFill>
                <a:srgbClr val="5C4C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05" name="Freeform 107">
                <a:extLst>
                  <a:ext uri="{FF2B5EF4-FFF2-40B4-BE49-F238E27FC236}">
                    <a16:creationId xmlns:a16="http://schemas.microsoft.com/office/drawing/2014/main" id="{11AD3CC3-A63C-8666-3DB7-81190B41F839}"/>
                  </a:ext>
                </a:extLst>
              </p:cNvPr>
              <p:cNvSpPr/>
              <p:nvPr/>
            </p:nvSpPr>
            <p:spPr bwMode="auto">
              <a:xfrm>
                <a:off x="2887663" y="2411413"/>
                <a:ext cx="33338" cy="33338"/>
              </a:xfrm>
              <a:custGeom>
                <a:avLst/>
                <a:gdLst>
                  <a:gd name="T0" fmla="*/ 14 w 17"/>
                  <a:gd name="T1" fmla="*/ 14 h 17"/>
                  <a:gd name="T2" fmla="*/ 7 w 17"/>
                  <a:gd name="T3" fmla="*/ 17 h 17"/>
                  <a:gd name="T4" fmla="*/ 2 w 17"/>
                  <a:gd name="T5" fmla="*/ 6 h 17"/>
                  <a:gd name="T6" fmla="*/ 11 w 17"/>
                  <a:gd name="T7" fmla="*/ 0 h 17"/>
                  <a:gd name="T8" fmla="*/ 14 w 17"/>
                  <a:gd name="T9" fmla="*/ 0 h 17"/>
                  <a:gd name="T10" fmla="*/ 17 w 17"/>
                  <a:gd name="T11" fmla="*/ 2 h 17"/>
                  <a:gd name="T12" fmla="*/ 14 w 17"/>
                  <a:gd name="T13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7">
                    <a:moveTo>
                      <a:pt x="14" y="14"/>
                    </a:moveTo>
                    <a:cubicBezTo>
                      <a:pt x="12" y="15"/>
                      <a:pt x="10" y="16"/>
                      <a:pt x="7" y="17"/>
                    </a:cubicBezTo>
                    <a:cubicBezTo>
                      <a:pt x="2" y="15"/>
                      <a:pt x="0" y="11"/>
                      <a:pt x="2" y="6"/>
                    </a:cubicBezTo>
                    <a:cubicBezTo>
                      <a:pt x="4" y="3"/>
                      <a:pt x="7" y="1"/>
                      <a:pt x="11" y="0"/>
                    </a:cubicBezTo>
                    <a:cubicBezTo>
                      <a:pt x="12" y="0"/>
                      <a:pt x="13" y="0"/>
                      <a:pt x="14" y="0"/>
                    </a:cubicBezTo>
                    <a:cubicBezTo>
                      <a:pt x="15" y="1"/>
                      <a:pt x="16" y="1"/>
                      <a:pt x="17" y="2"/>
                    </a:cubicBezTo>
                    <a:cubicBezTo>
                      <a:pt x="16" y="6"/>
                      <a:pt x="15" y="10"/>
                      <a:pt x="14" y="14"/>
                    </a:cubicBezTo>
                    <a:close/>
                  </a:path>
                </a:pathLst>
              </a:custGeom>
              <a:solidFill>
                <a:srgbClr val="4535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06" name="Freeform 108">
                <a:extLst>
                  <a:ext uri="{FF2B5EF4-FFF2-40B4-BE49-F238E27FC236}">
                    <a16:creationId xmlns:a16="http://schemas.microsoft.com/office/drawing/2014/main" id="{6B7AD86F-EA8E-2803-E16F-F8940A3C099D}"/>
                  </a:ext>
                </a:extLst>
              </p:cNvPr>
              <p:cNvSpPr/>
              <p:nvPr/>
            </p:nvSpPr>
            <p:spPr bwMode="auto">
              <a:xfrm>
                <a:off x="2951163" y="2251076"/>
                <a:ext cx="33338" cy="34925"/>
              </a:xfrm>
              <a:custGeom>
                <a:avLst/>
                <a:gdLst>
                  <a:gd name="T0" fmla="*/ 4 w 17"/>
                  <a:gd name="T1" fmla="*/ 19 h 19"/>
                  <a:gd name="T2" fmla="*/ 0 w 17"/>
                  <a:gd name="T3" fmla="*/ 16 h 19"/>
                  <a:gd name="T4" fmla="*/ 2 w 17"/>
                  <a:gd name="T5" fmla="*/ 7 h 19"/>
                  <a:gd name="T6" fmla="*/ 11 w 17"/>
                  <a:gd name="T7" fmla="*/ 0 h 19"/>
                  <a:gd name="T8" fmla="*/ 17 w 17"/>
                  <a:gd name="T9" fmla="*/ 4 h 19"/>
                  <a:gd name="T10" fmla="*/ 4 w 17"/>
                  <a:gd name="T11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9">
                    <a:moveTo>
                      <a:pt x="4" y="19"/>
                    </a:moveTo>
                    <a:cubicBezTo>
                      <a:pt x="3" y="18"/>
                      <a:pt x="1" y="17"/>
                      <a:pt x="0" y="16"/>
                    </a:cubicBezTo>
                    <a:cubicBezTo>
                      <a:pt x="0" y="13"/>
                      <a:pt x="1" y="10"/>
                      <a:pt x="2" y="7"/>
                    </a:cubicBezTo>
                    <a:cubicBezTo>
                      <a:pt x="3" y="3"/>
                      <a:pt x="6" y="1"/>
                      <a:pt x="11" y="0"/>
                    </a:cubicBezTo>
                    <a:cubicBezTo>
                      <a:pt x="13" y="1"/>
                      <a:pt x="15" y="3"/>
                      <a:pt x="17" y="4"/>
                    </a:cubicBezTo>
                    <a:cubicBezTo>
                      <a:pt x="13" y="9"/>
                      <a:pt x="8" y="14"/>
                      <a:pt x="4" y="19"/>
                    </a:cubicBezTo>
                    <a:close/>
                  </a:path>
                </a:pathLst>
              </a:custGeom>
              <a:solidFill>
                <a:srgbClr val="7B6A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07" name="Freeform 109">
                <a:extLst>
                  <a:ext uri="{FF2B5EF4-FFF2-40B4-BE49-F238E27FC236}">
                    <a16:creationId xmlns:a16="http://schemas.microsoft.com/office/drawing/2014/main" id="{09F7A1FB-B84B-C70D-9375-712BFF16F2A1}"/>
                  </a:ext>
                </a:extLst>
              </p:cNvPr>
              <p:cNvSpPr/>
              <p:nvPr/>
            </p:nvSpPr>
            <p:spPr bwMode="auto">
              <a:xfrm>
                <a:off x="2892426" y="2355851"/>
                <a:ext cx="30163" cy="44450"/>
              </a:xfrm>
              <a:custGeom>
                <a:avLst/>
                <a:gdLst>
                  <a:gd name="T0" fmla="*/ 8 w 16"/>
                  <a:gd name="T1" fmla="*/ 18 h 24"/>
                  <a:gd name="T2" fmla="*/ 16 w 16"/>
                  <a:gd name="T3" fmla="*/ 0 h 24"/>
                  <a:gd name="T4" fmla="*/ 15 w 16"/>
                  <a:gd name="T5" fmla="*/ 9 h 24"/>
                  <a:gd name="T6" fmla="*/ 16 w 16"/>
                  <a:gd name="T7" fmla="*/ 14 h 24"/>
                  <a:gd name="T8" fmla="*/ 8 w 16"/>
                  <a:gd name="T9" fmla="*/ 1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4">
                    <a:moveTo>
                      <a:pt x="8" y="18"/>
                    </a:moveTo>
                    <a:cubicBezTo>
                      <a:pt x="6" y="10"/>
                      <a:pt x="0" y="0"/>
                      <a:pt x="16" y="0"/>
                    </a:cubicBezTo>
                    <a:cubicBezTo>
                      <a:pt x="15" y="3"/>
                      <a:pt x="13" y="6"/>
                      <a:pt x="15" y="9"/>
                    </a:cubicBezTo>
                    <a:cubicBezTo>
                      <a:pt x="16" y="11"/>
                      <a:pt x="16" y="12"/>
                      <a:pt x="16" y="14"/>
                    </a:cubicBezTo>
                    <a:cubicBezTo>
                      <a:pt x="16" y="20"/>
                      <a:pt x="14" y="24"/>
                      <a:pt x="8" y="18"/>
                    </a:cubicBezTo>
                    <a:close/>
                  </a:path>
                </a:pathLst>
              </a:custGeom>
              <a:solidFill>
                <a:srgbClr val="CBBB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08" name="Freeform 110">
                <a:extLst>
                  <a:ext uri="{FF2B5EF4-FFF2-40B4-BE49-F238E27FC236}">
                    <a16:creationId xmlns:a16="http://schemas.microsoft.com/office/drawing/2014/main" id="{19959FFB-E8AC-A453-4E76-3C3A32B481B6}"/>
                  </a:ext>
                </a:extLst>
              </p:cNvPr>
              <p:cNvSpPr/>
              <p:nvPr/>
            </p:nvSpPr>
            <p:spPr bwMode="auto">
              <a:xfrm>
                <a:off x="2922588" y="2301876"/>
                <a:ext cx="26988" cy="38100"/>
              </a:xfrm>
              <a:custGeom>
                <a:avLst/>
                <a:gdLst>
                  <a:gd name="T0" fmla="*/ 7 w 14"/>
                  <a:gd name="T1" fmla="*/ 3 h 20"/>
                  <a:gd name="T2" fmla="*/ 13 w 14"/>
                  <a:gd name="T3" fmla="*/ 7 h 20"/>
                  <a:gd name="T4" fmla="*/ 14 w 14"/>
                  <a:gd name="T5" fmla="*/ 12 h 20"/>
                  <a:gd name="T6" fmla="*/ 10 w 14"/>
                  <a:gd name="T7" fmla="*/ 20 h 20"/>
                  <a:gd name="T8" fmla="*/ 4 w 14"/>
                  <a:gd name="T9" fmla="*/ 16 h 20"/>
                  <a:gd name="T10" fmla="*/ 0 w 14"/>
                  <a:gd name="T11" fmla="*/ 4 h 20"/>
                  <a:gd name="T12" fmla="*/ 3 w 14"/>
                  <a:gd name="T13" fmla="*/ 1 h 20"/>
                  <a:gd name="T14" fmla="*/ 7 w 14"/>
                  <a:gd name="T15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20">
                    <a:moveTo>
                      <a:pt x="7" y="3"/>
                    </a:moveTo>
                    <a:cubicBezTo>
                      <a:pt x="9" y="5"/>
                      <a:pt x="11" y="6"/>
                      <a:pt x="13" y="7"/>
                    </a:cubicBezTo>
                    <a:cubicBezTo>
                      <a:pt x="14" y="9"/>
                      <a:pt x="14" y="11"/>
                      <a:pt x="14" y="12"/>
                    </a:cubicBezTo>
                    <a:cubicBezTo>
                      <a:pt x="13" y="15"/>
                      <a:pt x="11" y="17"/>
                      <a:pt x="10" y="20"/>
                    </a:cubicBezTo>
                    <a:cubicBezTo>
                      <a:pt x="8" y="19"/>
                      <a:pt x="6" y="18"/>
                      <a:pt x="4" y="16"/>
                    </a:cubicBezTo>
                    <a:cubicBezTo>
                      <a:pt x="3" y="12"/>
                      <a:pt x="2" y="8"/>
                      <a:pt x="0" y="4"/>
                    </a:cubicBezTo>
                    <a:cubicBezTo>
                      <a:pt x="1" y="3"/>
                      <a:pt x="2" y="2"/>
                      <a:pt x="3" y="1"/>
                    </a:cubicBezTo>
                    <a:cubicBezTo>
                      <a:pt x="5" y="0"/>
                      <a:pt x="7" y="1"/>
                      <a:pt x="7" y="3"/>
                    </a:cubicBezTo>
                    <a:close/>
                  </a:path>
                </a:pathLst>
              </a:custGeom>
              <a:solidFill>
                <a:srgbClr val="635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09" name="Freeform 111">
                <a:extLst>
                  <a:ext uri="{FF2B5EF4-FFF2-40B4-BE49-F238E27FC236}">
                    <a16:creationId xmlns:a16="http://schemas.microsoft.com/office/drawing/2014/main" id="{8F16A6AE-77BA-670D-5B52-84848BE29067}"/>
                  </a:ext>
                </a:extLst>
              </p:cNvPr>
              <p:cNvSpPr/>
              <p:nvPr/>
            </p:nvSpPr>
            <p:spPr bwMode="auto">
              <a:xfrm>
                <a:off x="2941638" y="2227263"/>
                <a:ext cx="33338" cy="42863"/>
              </a:xfrm>
              <a:custGeom>
                <a:avLst/>
                <a:gdLst>
                  <a:gd name="T0" fmla="*/ 16 w 17"/>
                  <a:gd name="T1" fmla="*/ 12 h 22"/>
                  <a:gd name="T2" fmla="*/ 9 w 17"/>
                  <a:gd name="T3" fmla="*/ 22 h 22"/>
                  <a:gd name="T4" fmla="*/ 2 w 17"/>
                  <a:gd name="T5" fmla="*/ 4 h 22"/>
                  <a:gd name="T6" fmla="*/ 4 w 17"/>
                  <a:gd name="T7" fmla="*/ 0 h 22"/>
                  <a:gd name="T8" fmla="*/ 17 w 17"/>
                  <a:gd name="T9" fmla="*/ 8 h 22"/>
                  <a:gd name="T10" fmla="*/ 16 w 17"/>
                  <a:gd name="T11" fmla="*/ 1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22">
                    <a:moveTo>
                      <a:pt x="16" y="12"/>
                    </a:moveTo>
                    <a:cubicBezTo>
                      <a:pt x="14" y="15"/>
                      <a:pt x="12" y="18"/>
                      <a:pt x="9" y="22"/>
                    </a:cubicBezTo>
                    <a:cubicBezTo>
                      <a:pt x="0" y="18"/>
                      <a:pt x="4" y="10"/>
                      <a:pt x="2" y="4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9" y="2"/>
                      <a:pt x="10" y="9"/>
                      <a:pt x="17" y="8"/>
                    </a:cubicBezTo>
                    <a:cubicBezTo>
                      <a:pt x="16" y="10"/>
                      <a:pt x="16" y="11"/>
                      <a:pt x="16" y="12"/>
                    </a:cubicBezTo>
                    <a:close/>
                  </a:path>
                </a:pathLst>
              </a:custGeom>
              <a:solidFill>
                <a:srgbClr val="C1AD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10" name="Freeform 112">
                <a:extLst>
                  <a:ext uri="{FF2B5EF4-FFF2-40B4-BE49-F238E27FC236}">
                    <a16:creationId xmlns:a16="http://schemas.microsoft.com/office/drawing/2014/main" id="{F4CADEFB-27E9-052E-7AA1-3EED2C992F4D}"/>
                  </a:ext>
                </a:extLst>
              </p:cNvPr>
              <p:cNvSpPr/>
              <p:nvPr/>
            </p:nvSpPr>
            <p:spPr bwMode="auto">
              <a:xfrm>
                <a:off x="2905126" y="2381251"/>
                <a:ext cx="20638" cy="30163"/>
              </a:xfrm>
              <a:custGeom>
                <a:avLst/>
                <a:gdLst>
                  <a:gd name="T0" fmla="*/ 1 w 11"/>
                  <a:gd name="T1" fmla="*/ 4 h 16"/>
                  <a:gd name="T2" fmla="*/ 9 w 11"/>
                  <a:gd name="T3" fmla="*/ 0 h 16"/>
                  <a:gd name="T4" fmla="*/ 11 w 11"/>
                  <a:gd name="T5" fmla="*/ 6 h 16"/>
                  <a:gd name="T6" fmla="*/ 5 w 11"/>
                  <a:gd name="T7" fmla="*/ 16 h 16"/>
                  <a:gd name="T8" fmla="*/ 5 w 11"/>
                  <a:gd name="T9" fmla="*/ 16 h 16"/>
                  <a:gd name="T10" fmla="*/ 0 w 11"/>
                  <a:gd name="T11" fmla="*/ 8 h 16"/>
                  <a:gd name="T12" fmla="*/ 1 w 11"/>
                  <a:gd name="T13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6">
                    <a:moveTo>
                      <a:pt x="1" y="4"/>
                    </a:moveTo>
                    <a:cubicBezTo>
                      <a:pt x="6" y="6"/>
                      <a:pt x="8" y="4"/>
                      <a:pt x="9" y="0"/>
                    </a:cubicBezTo>
                    <a:cubicBezTo>
                      <a:pt x="10" y="2"/>
                      <a:pt x="10" y="4"/>
                      <a:pt x="11" y="6"/>
                    </a:cubicBezTo>
                    <a:cubicBezTo>
                      <a:pt x="9" y="9"/>
                      <a:pt x="7" y="12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0" y="16"/>
                      <a:pt x="0" y="12"/>
                      <a:pt x="0" y="8"/>
                    </a:cubicBezTo>
                    <a:cubicBezTo>
                      <a:pt x="1" y="7"/>
                      <a:pt x="1" y="5"/>
                      <a:pt x="1" y="4"/>
                    </a:cubicBezTo>
                    <a:close/>
                  </a:path>
                </a:pathLst>
              </a:custGeom>
              <a:solidFill>
                <a:srgbClr val="392A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11" name="Freeform 113">
                <a:extLst>
                  <a:ext uri="{FF2B5EF4-FFF2-40B4-BE49-F238E27FC236}">
                    <a16:creationId xmlns:a16="http://schemas.microsoft.com/office/drawing/2014/main" id="{A426052F-6470-9310-CFDD-F83A2CA7FBF0}"/>
                  </a:ext>
                </a:extLst>
              </p:cNvPr>
              <p:cNvSpPr/>
              <p:nvPr/>
            </p:nvSpPr>
            <p:spPr bwMode="auto">
              <a:xfrm>
                <a:off x="3025776" y="2062163"/>
                <a:ext cx="46038" cy="52388"/>
              </a:xfrm>
              <a:custGeom>
                <a:avLst/>
                <a:gdLst>
                  <a:gd name="T0" fmla="*/ 7 w 24"/>
                  <a:gd name="T1" fmla="*/ 27 h 27"/>
                  <a:gd name="T2" fmla="*/ 3 w 24"/>
                  <a:gd name="T3" fmla="*/ 24 h 27"/>
                  <a:gd name="T4" fmla="*/ 0 w 24"/>
                  <a:gd name="T5" fmla="*/ 21 h 27"/>
                  <a:gd name="T6" fmla="*/ 4 w 24"/>
                  <a:gd name="T7" fmla="*/ 19 h 27"/>
                  <a:gd name="T8" fmla="*/ 22 w 24"/>
                  <a:gd name="T9" fmla="*/ 13 h 27"/>
                  <a:gd name="T10" fmla="*/ 7 w 24"/>
                  <a:gd name="T11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27">
                    <a:moveTo>
                      <a:pt x="7" y="27"/>
                    </a:moveTo>
                    <a:cubicBezTo>
                      <a:pt x="6" y="26"/>
                      <a:pt x="5" y="25"/>
                      <a:pt x="3" y="24"/>
                    </a:cubicBezTo>
                    <a:cubicBezTo>
                      <a:pt x="2" y="24"/>
                      <a:pt x="1" y="23"/>
                      <a:pt x="0" y="21"/>
                    </a:cubicBezTo>
                    <a:cubicBezTo>
                      <a:pt x="1" y="20"/>
                      <a:pt x="2" y="19"/>
                      <a:pt x="4" y="19"/>
                    </a:cubicBezTo>
                    <a:cubicBezTo>
                      <a:pt x="12" y="22"/>
                      <a:pt x="10" y="0"/>
                      <a:pt x="22" y="13"/>
                    </a:cubicBezTo>
                    <a:cubicBezTo>
                      <a:pt x="24" y="24"/>
                      <a:pt x="9" y="19"/>
                      <a:pt x="7" y="27"/>
                    </a:cubicBezTo>
                    <a:close/>
                  </a:path>
                </a:pathLst>
              </a:custGeom>
              <a:solidFill>
                <a:srgbClr val="6152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12" name="Freeform 114">
                <a:extLst>
                  <a:ext uri="{FF2B5EF4-FFF2-40B4-BE49-F238E27FC236}">
                    <a16:creationId xmlns:a16="http://schemas.microsoft.com/office/drawing/2014/main" id="{17440C05-A6F1-0E53-D47D-9F732B467074}"/>
                  </a:ext>
                </a:extLst>
              </p:cNvPr>
              <p:cNvSpPr/>
              <p:nvPr/>
            </p:nvSpPr>
            <p:spPr bwMode="auto">
              <a:xfrm>
                <a:off x="3073401" y="1905001"/>
                <a:ext cx="15875" cy="28575"/>
              </a:xfrm>
              <a:custGeom>
                <a:avLst/>
                <a:gdLst>
                  <a:gd name="T0" fmla="*/ 5 w 8"/>
                  <a:gd name="T1" fmla="*/ 15 h 15"/>
                  <a:gd name="T2" fmla="*/ 2 w 8"/>
                  <a:gd name="T3" fmla="*/ 0 h 15"/>
                  <a:gd name="T4" fmla="*/ 5 w 8"/>
                  <a:gd name="T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5">
                    <a:moveTo>
                      <a:pt x="5" y="15"/>
                    </a:moveTo>
                    <a:cubicBezTo>
                      <a:pt x="1" y="10"/>
                      <a:pt x="0" y="5"/>
                      <a:pt x="2" y="0"/>
                    </a:cubicBezTo>
                    <a:cubicBezTo>
                      <a:pt x="8" y="4"/>
                      <a:pt x="7" y="9"/>
                      <a:pt x="5" y="15"/>
                    </a:cubicBezTo>
                    <a:close/>
                  </a:path>
                </a:pathLst>
              </a:custGeom>
              <a:solidFill>
                <a:srgbClr val="746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13" name="Freeform 115">
                <a:extLst>
                  <a:ext uri="{FF2B5EF4-FFF2-40B4-BE49-F238E27FC236}">
                    <a16:creationId xmlns:a16="http://schemas.microsoft.com/office/drawing/2014/main" id="{58F3A43E-4F7E-7F14-9C08-C543C72DB4DF}"/>
                  </a:ext>
                </a:extLst>
              </p:cNvPr>
              <p:cNvSpPr/>
              <p:nvPr/>
            </p:nvSpPr>
            <p:spPr bwMode="auto">
              <a:xfrm>
                <a:off x="3014663" y="2057401"/>
                <a:ext cx="39688" cy="53975"/>
              </a:xfrm>
              <a:custGeom>
                <a:avLst/>
                <a:gdLst>
                  <a:gd name="T0" fmla="*/ 10 w 21"/>
                  <a:gd name="T1" fmla="*/ 22 h 29"/>
                  <a:gd name="T2" fmla="*/ 7 w 21"/>
                  <a:gd name="T3" fmla="*/ 26 h 29"/>
                  <a:gd name="T4" fmla="*/ 2 w 21"/>
                  <a:gd name="T5" fmla="*/ 29 h 29"/>
                  <a:gd name="T6" fmla="*/ 0 w 21"/>
                  <a:gd name="T7" fmla="*/ 25 h 29"/>
                  <a:gd name="T8" fmla="*/ 0 w 21"/>
                  <a:gd name="T9" fmla="*/ 20 h 29"/>
                  <a:gd name="T10" fmla="*/ 1 w 21"/>
                  <a:gd name="T11" fmla="*/ 10 h 29"/>
                  <a:gd name="T12" fmla="*/ 4 w 21"/>
                  <a:gd name="T13" fmla="*/ 7 h 29"/>
                  <a:gd name="T14" fmla="*/ 18 w 21"/>
                  <a:gd name="T15" fmla="*/ 0 h 29"/>
                  <a:gd name="T16" fmla="*/ 21 w 21"/>
                  <a:gd name="T17" fmla="*/ 2 h 29"/>
                  <a:gd name="T18" fmla="*/ 10 w 21"/>
                  <a:gd name="T19" fmla="*/ 2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28">
                    <a:moveTo>
                      <a:pt x="10" y="22"/>
                    </a:moveTo>
                    <a:cubicBezTo>
                      <a:pt x="9" y="23"/>
                      <a:pt x="8" y="24"/>
                      <a:pt x="7" y="26"/>
                    </a:cubicBezTo>
                    <a:cubicBezTo>
                      <a:pt x="7" y="29"/>
                      <a:pt x="5" y="29"/>
                      <a:pt x="2" y="29"/>
                    </a:cubicBezTo>
                    <a:cubicBezTo>
                      <a:pt x="1" y="28"/>
                      <a:pt x="0" y="27"/>
                      <a:pt x="0" y="25"/>
                    </a:cubicBezTo>
                    <a:cubicBezTo>
                      <a:pt x="0" y="23"/>
                      <a:pt x="0" y="22"/>
                      <a:pt x="0" y="20"/>
                    </a:cubicBezTo>
                    <a:cubicBezTo>
                      <a:pt x="1" y="17"/>
                      <a:pt x="0" y="14"/>
                      <a:pt x="1" y="10"/>
                    </a:cubicBezTo>
                    <a:cubicBezTo>
                      <a:pt x="2" y="9"/>
                      <a:pt x="3" y="8"/>
                      <a:pt x="4" y="7"/>
                    </a:cubicBezTo>
                    <a:cubicBezTo>
                      <a:pt x="9" y="5"/>
                      <a:pt x="12" y="0"/>
                      <a:pt x="18" y="0"/>
                    </a:cubicBezTo>
                    <a:cubicBezTo>
                      <a:pt x="19" y="0"/>
                      <a:pt x="20" y="1"/>
                      <a:pt x="21" y="2"/>
                    </a:cubicBezTo>
                    <a:cubicBezTo>
                      <a:pt x="17" y="9"/>
                      <a:pt x="14" y="15"/>
                      <a:pt x="10" y="22"/>
                    </a:cubicBezTo>
                    <a:close/>
                  </a:path>
                </a:pathLst>
              </a:custGeom>
              <a:solidFill>
                <a:srgbClr val="5448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14" name="Freeform 116">
                <a:extLst>
                  <a:ext uri="{FF2B5EF4-FFF2-40B4-BE49-F238E27FC236}">
                    <a16:creationId xmlns:a16="http://schemas.microsoft.com/office/drawing/2014/main" id="{E510B5ED-3F2E-361B-EBEC-BE13F28648E7}"/>
                  </a:ext>
                </a:extLst>
              </p:cNvPr>
              <p:cNvSpPr/>
              <p:nvPr/>
            </p:nvSpPr>
            <p:spPr bwMode="auto">
              <a:xfrm>
                <a:off x="3013076" y="2033588"/>
                <a:ext cx="36513" cy="52388"/>
              </a:xfrm>
              <a:custGeom>
                <a:avLst/>
                <a:gdLst>
                  <a:gd name="T0" fmla="*/ 19 w 19"/>
                  <a:gd name="T1" fmla="*/ 12 h 27"/>
                  <a:gd name="T2" fmla="*/ 4 w 19"/>
                  <a:gd name="T3" fmla="*/ 21 h 27"/>
                  <a:gd name="T4" fmla="*/ 1 w 19"/>
                  <a:gd name="T5" fmla="*/ 21 h 27"/>
                  <a:gd name="T6" fmla="*/ 1 w 19"/>
                  <a:gd name="T7" fmla="*/ 19 h 27"/>
                  <a:gd name="T8" fmla="*/ 2 w 19"/>
                  <a:gd name="T9" fmla="*/ 16 h 27"/>
                  <a:gd name="T10" fmla="*/ 17 w 19"/>
                  <a:gd name="T11" fmla="*/ 6 h 27"/>
                  <a:gd name="T12" fmla="*/ 19 w 19"/>
                  <a:gd name="T13" fmla="*/ 1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27">
                    <a:moveTo>
                      <a:pt x="19" y="12"/>
                    </a:moveTo>
                    <a:cubicBezTo>
                      <a:pt x="15" y="16"/>
                      <a:pt x="15" y="27"/>
                      <a:pt x="4" y="21"/>
                    </a:cubicBezTo>
                    <a:cubicBezTo>
                      <a:pt x="3" y="21"/>
                      <a:pt x="2" y="21"/>
                      <a:pt x="1" y="21"/>
                    </a:cubicBezTo>
                    <a:cubicBezTo>
                      <a:pt x="1" y="20"/>
                      <a:pt x="1" y="19"/>
                      <a:pt x="1" y="19"/>
                    </a:cubicBezTo>
                    <a:cubicBezTo>
                      <a:pt x="0" y="18"/>
                      <a:pt x="1" y="16"/>
                      <a:pt x="2" y="16"/>
                    </a:cubicBezTo>
                    <a:cubicBezTo>
                      <a:pt x="3" y="6"/>
                      <a:pt x="7" y="0"/>
                      <a:pt x="17" y="6"/>
                    </a:cubicBezTo>
                    <a:cubicBezTo>
                      <a:pt x="18" y="8"/>
                      <a:pt x="18" y="10"/>
                      <a:pt x="19" y="12"/>
                    </a:cubicBezTo>
                    <a:close/>
                  </a:path>
                </a:pathLst>
              </a:custGeom>
              <a:solidFill>
                <a:srgbClr val="CBBB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15" name="Freeform 117">
                <a:extLst>
                  <a:ext uri="{FF2B5EF4-FFF2-40B4-BE49-F238E27FC236}">
                    <a16:creationId xmlns:a16="http://schemas.microsoft.com/office/drawing/2014/main" id="{D18F1AD3-78E7-D020-168A-E8A080023148}"/>
                  </a:ext>
                </a:extLst>
              </p:cNvPr>
              <p:cNvSpPr/>
              <p:nvPr/>
            </p:nvSpPr>
            <p:spPr bwMode="auto">
              <a:xfrm>
                <a:off x="2813051" y="2428876"/>
                <a:ext cx="57150" cy="114300"/>
              </a:xfrm>
              <a:custGeom>
                <a:avLst/>
                <a:gdLst>
                  <a:gd name="T0" fmla="*/ 26 w 30"/>
                  <a:gd name="T1" fmla="*/ 21 h 60"/>
                  <a:gd name="T2" fmla="*/ 30 w 30"/>
                  <a:gd name="T3" fmla="*/ 33 h 60"/>
                  <a:gd name="T4" fmla="*/ 29 w 30"/>
                  <a:gd name="T5" fmla="*/ 43 h 60"/>
                  <a:gd name="T6" fmla="*/ 26 w 30"/>
                  <a:gd name="T7" fmla="*/ 60 h 60"/>
                  <a:gd name="T8" fmla="*/ 14 w 30"/>
                  <a:gd name="T9" fmla="*/ 37 h 60"/>
                  <a:gd name="T10" fmla="*/ 13 w 30"/>
                  <a:gd name="T11" fmla="*/ 18 h 60"/>
                  <a:gd name="T12" fmla="*/ 9 w 30"/>
                  <a:gd name="T13" fmla="*/ 16 h 60"/>
                  <a:gd name="T14" fmla="*/ 15 w 30"/>
                  <a:gd name="T15" fmla="*/ 5 h 60"/>
                  <a:gd name="T16" fmla="*/ 19 w 30"/>
                  <a:gd name="T17" fmla="*/ 8 h 60"/>
                  <a:gd name="T18" fmla="*/ 26 w 30"/>
                  <a:gd name="T19" fmla="*/ 2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60">
                    <a:moveTo>
                      <a:pt x="26" y="21"/>
                    </a:moveTo>
                    <a:cubicBezTo>
                      <a:pt x="27" y="25"/>
                      <a:pt x="26" y="30"/>
                      <a:pt x="30" y="33"/>
                    </a:cubicBezTo>
                    <a:cubicBezTo>
                      <a:pt x="29" y="36"/>
                      <a:pt x="27" y="39"/>
                      <a:pt x="29" y="43"/>
                    </a:cubicBezTo>
                    <a:cubicBezTo>
                      <a:pt x="28" y="48"/>
                      <a:pt x="27" y="54"/>
                      <a:pt x="26" y="60"/>
                    </a:cubicBezTo>
                    <a:cubicBezTo>
                      <a:pt x="13" y="57"/>
                      <a:pt x="22" y="43"/>
                      <a:pt x="14" y="37"/>
                    </a:cubicBezTo>
                    <a:cubicBezTo>
                      <a:pt x="15" y="31"/>
                      <a:pt x="12" y="25"/>
                      <a:pt x="13" y="18"/>
                    </a:cubicBezTo>
                    <a:cubicBezTo>
                      <a:pt x="12" y="17"/>
                      <a:pt x="10" y="17"/>
                      <a:pt x="9" y="16"/>
                    </a:cubicBezTo>
                    <a:cubicBezTo>
                      <a:pt x="11" y="12"/>
                      <a:pt x="0" y="0"/>
                      <a:pt x="15" y="5"/>
                    </a:cubicBezTo>
                    <a:cubicBezTo>
                      <a:pt x="17" y="6"/>
                      <a:pt x="18" y="7"/>
                      <a:pt x="19" y="8"/>
                    </a:cubicBezTo>
                    <a:cubicBezTo>
                      <a:pt x="22" y="12"/>
                      <a:pt x="21" y="18"/>
                      <a:pt x="26" y="21"/>
                    </a:cubicBezTo>
                    <a:close/>
                  </a:path>
                </a:pathLst>
              </a:custGeom>
              <a:solidFill>
                <a:srgbClr val="A992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16" name="Freeform 118">
                <a:extLst>
                  <a:ext uri="{FF2B5EF4-FFF2-40B4-BE49-F238E27FC236}">
                    <a16:creationId xmlns:a16="http://schemas.microsoft.com/office/drawing/2014/main" id="{25D01C88-4819-3F48-B762-8115658634B6}"/>
                  </a:ext>
                </a:extLst>
              </p:cNvPr>
              <p:cNvSpPr/>
              <p:nvPr/>
            </p:nvSpPr>
            <p:spPr bwMode="auto">
              <a:xfrm>
                <a:off x="2976563" y="2154238"/>
                <a:ext cx="33338" cy="41275"/>
              </a:xfrm>
              <a:custGeom>
                <a:avLst/>
                <a:gdLst>
                  <a:gd name="T0" fmla="*/ 4 w 18"/>
                  <a:gd name="T1" fmla="*/ 12 h 22"/>
                  <a:gd name="T2" fmla="*/ 2 w 18"/>
                  <a:gd name="T3" fmla="*/ 4 h 22"/>
                  <a:gd name="T4" fmla="*/ 7 w 18"/>
                  <a:gd name="T5" fmla="*/ 7 h 22"/>
                  <a:gd name="T6" fmla="*/ 13 w 18"/>
                  <a:gd name="T7" fmla="*/ 4 h 22"/>
                  <a:gd name="T8" fmla="*/ 17 w 18"/>
                  <a:gd name="T9" fmla="*/ 6 h 22"/>
                  <a:gd name="T10" fmla="*/ 18 w 18"/>
                  <a:gd name="T11" fmla="*/ 12 h 22"/>
                  <a:gd name="T12" fmla="*/ 4 w 18"/>
                  <a:gd name="T13" fmla="*/ 1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22">
                    <a:moveTo>
                      <a:pt x="4" y="12"/>
                    </a:moveTo>
                    <a:cubicBezTo>
                      <a:pt x="1" y="10"/>
                      <a:pt x="0" y="5"/>
                      <a:pt x="2" y="4"/>
                    </a:cubicBezTo>
                    <a:cubicBezTo>
                      <a:pt x="6" y="0"/>
                      <a:pt x="5" y="6"/>
                      <a:pt x="7" y="7"/>
                    </a:cubicBezTo>
                    <a:cubicBezTo>
                      <a:pt x="11" y="11"/>
                      <a:pt x="11" y="5"/>
                      <a:pt x="13" y="4"/>
                    </a:cubicBezTo>
                    <a:cubicBezTo>
                      <a:pt x="14" y="5"/>
                      <a:pt x="15" y="5"/>
                      <a:pt x="17" y="6"/>
                    </a:cubicBezTo>
                    <a:cubicBezTo>
                      <a:pt x="17" y="8"/>
                      <a:pt x="17" y="10"/>
                      <a:pt x="18" y="12"/>
                    </a:cubicBezTo>
                    <a:cubicBezTo>
                      <a:pt x="13" y="22"/>
                      <a:pt x="8" y="17"/>
                      <a:pt x="4" y="12"/>
                    </a:cubicBezTo>
                    <a:close/>
                  </a:path>
                </a:pathLst>
              </a:custGeom>
              <a:solidFill>
                <a:srgbClr val="5A4D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17" name="Freeform 119">
                <a:extLst>
                  <a:ext uri="{FF2B5EF4-FFF2-40B4-BE49-F238E27FC236}">
                    <a16:creationId xmlns:a16="http://schemas.microsoft.com/office/drawing/2014/main" id="{11C6E2B4-881F-942D-7CDE-2C6CE1D6A4F4}"/>
                  </a:ext>
                </a:extLst>
              </p:cNvPr>
              <p:cNvSpPr/>
              <p:nvPr/>
            </p:nvSpPr>
            <p:spPr bwMode="auto">
              <a:xfrm>
                <a:off x="3000376" y="2106613"/>
                <a:ext cx="31750" cy="42863"/>
              </a:xfrm>
              <a:custGeom>
                <a:avLst/>
                <a:gdLst>
                  <a:gd name="T0" fmla="*/ 9 w 16"/>
                  <a:gd name="T1" fmla="*/ 1 h 23"/>
                  <a:gd name="T2" fmla="*/ 14 w 16"/>
                  <a:gd name="T3" fmla="*/ 0 h 23"/>
                  <a:gd name="T4" fmla="*/ 16 w 16"/>
                  <a:gd name="T5" fmla="*/ 1 h 23"/>
                  <a:gd name="T6" fmla="*/ 13 w 16"/>
                  <a:gd name="T7" fmla="*/ 9 h 23"/>
                  <a:gd name="T8" fmla="*/ 4 w 16"/>
                  <a:gd name="T9" fmla="*/ 23 h 23"/>
                  <a:gd name="T10" fmla="*/ 2 w 16"/>
                  <a:gd name="T11" fmla="*/ 16 h 23"/>
                  <a:gd name="T12" fmla="*/ 9 w 16"/>
                  <a:gd name="T13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3">
                    <a:moveTo>
                      <a:pt x="9" y="1"/>
                    </a:moveTo>
                    <a:cubicBezTo>
                      <a:pt x="10" y="1"/>
                      <a:pt x="12" y="0"/>
                      <a:pt x="14" y="0"/>
                    </a:cubicBezTo>
                    <a:cubicBezTo>
                      <a:pt x="15" y="0"/>
                      <a:pt x="15" y="1"/>
                      <a:pt x="16" y="1"/>
                    </a:cubicBezTo>
                    <a:cubicBezTo>
                      <a:pt x="15" y="4"/>
                      <a:pt x="14" y="6"/>
                      <a:pt x="13" y="9"/>
                    </a:cubicBezTo>
                    <a:cubicBezTo>
                      <a:pt x="10" y="13"/>
                      <a:pt x="7" y="18"/>
                      <a:pt x="4" y="23"/>
                    </a:cubicBezTo>
                    <a:cubicBezTo>
                      <a:pt x="3" y="21"/>
                      <a:pt x="3" y="18"/>
                      <a:pt x="2" y="16"/>
                    </a:cubicBezTo>
                    <a:cubicBezTo>
                      <a:pt x="5" y="11"/>
                      <a:pt x="0" y="3"/>
                      <a:pt x="9" y="1"/>
                    </a:cubicBezTo>
                    <a:close/>
                  </a:path>
                </a:pathLst>
              </a:custGeom>
              <a:solidFill>
                <a:srgbClr val="382D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18" name="Freeform 120">
                <a:extLst>
                  <a:ext uri="{FF2B5EF4-FFF2-40B4-BE49-F238E27FC236}">
                    <a16:creationId xmlns:a16="http://schemas.microsoft.com/office/drawing/2014/main" id="{85915393-28FE-D230-2FDC-E4625DA123DC}"/>
                  </a:ext>
                </a:extLst>
              </p:cNvPr>
              <p:cNvSpPr/>
              <p:nvPr/>
            </p:nvSpPr>
            <p:spPr bwMode="auto">
              <a:xfrm>
                <a:off x="2822576" y="2463801"/>
                <a:ext cx="26988" cy="34925"/>
              </a:xfrm>
              <a:custGeom>
                <a:avLst/>
                <a:gdLst>
                  <a:gd name="T0" fmla="*/ 8 w 14"/>
                  <a:gd name="T1" fmla="*/ 0 h 19"/>
                  <a:gd name="T2" fmla="*/ 9 w 14"/>
                  <a:gd name="T3" fmla="*/ 19 h 19"/>
                  <a:gd name="T4" fmla="*/ 8 w 14"/>
                  <a:gd name="T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9">
                    <a:moveTo>
                      <a:pt x="8" y="0"/>
                    </a:moveTo>
                    <a:cubicBezTo>
                      <a:pt x="10" y="6"/>
                      <a:pt x="14" y="13"/>
                      <a:pt x="9" y="19"/>
                    </a:cubicBezTo>
                    <a:cubicBezTo>
                      <a:pt x="7" y="13"/>
                      <a:pt x="0" y="7"/>
                      <a:pt x="8" y="0"/>
                    </a:cubicBezTo>
                    <a:close/>
                  </a:path>
                </a:pathLst>
              </a:custGeom>
              <a:solidFill>
                <a:srgbClr val="6955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19" name="Freeform 121">
                <a:extLst>
                  <a:ext uri="{FF2B5EF4-FFF2-40B4-BE49-F238E27FC236}">
                    <a16:creationId xmlns:a16="http://schemas.microsoft.com/office/drawing/2014/main" id="{9F5F2C5C-4EE3-2A19-ACC0-F5A7C8014AB4}"/>
                  </a:ext>
                </a:extLst>
              </p:cNvPr>
              <p:cNvSpPr/>
              <p:nvPr/>
            </p:nvSpPr>
            <p:spPr bwMode="auto">
              <a:xfrm>
                <a:off x="2867026" y="2398713"/>
                <a:ext cx="36513" cy="68263"/>
              </a:xfrm>
              <a:custGeom>
                <a:avLst/>
                <a:gdLst>
                  <a:gd name="T0" fmla="*/ 18 w 19"/>
                  <a:gd name="T1" fmla="*/ 12 h 36"/>
                  <a:gd name="T2" fmla="*/ 18 w 19"/>
                  <a:gd name="T3" fmla="*/ 24 h 36"/>
                  <a:gd name="T4" fmla="*/ 9 w 19"/>
                  <a:gd name="T5" fmla="*/ 26 h 36"/>
                  <a:gd name="T6" fmla="*/ 0 w 19"/>
                  <a:gd name="T7" fmla="*/ 1 h 36"/>
                  <a:gd name="T8" fmla="*/ 15 w 19"/>
                  <a:gd name="T9" fmla="*/ 1 h 36"/>
                  <a:gd name="T10" fmla="*/ 18 w 19"/>
                  <a:gd name="T11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36">
                    <a:moveTo>
                      <a:pt x="18" y="12"/>
                    </a:moveTo>
                    <a:cubicBezTo>
                      <a:pt x="14" y="16"/>
                      <a:pt x="16" y="20"/>
                      <a:pt x="18" y="24"/>
                    </a:cubicBezTo>
                    <a:cubicBezTo>
                      <a:pt x="16" y="26"/>
                      <a:pt x="14" y="36"/>
                      <a:pt x="9" y="26"/>
                    </a:cubicBezTo>
                    <a:cubicBezTo>
                      <a:pt x="3" y="18"/>
                      <a:pt x="1" y="10"/>
                      <a:pt x="0" y="1"/>
                    </a:cubicBezTo>
                    <a:cubicBezTo>
                      <a:pt x="5" y="5"/>
                      <a:pt x="10" y="0"/>
                      <a:pt x="15" y="1"/>
                    </a:cubicBezTo>
                    <a:cubicBezTo>
                      <a:pt x="17" y="4"/>
                      <a:pt x="19" y="8"/>
                      <a:pt x="18" y="12"/>
                    </a:cubicBezTo>
                    <a:close/>
                  </a:path>
                </a:pathLst>
              </a:custGeom>
              <a:solidFill>
                <a:srgbClr val="C2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20" name="Freeform 122">
                <a:extLst>
                  <a:ext uri="{FF2B5EF4-FFF2-40B4-BE49-F238E27FC236}">
                    <a16:creationId xmlns:a16="http://schemas.microsoft.com/office/drawing/2014/main" id="{2538D574-6BFA-7BC2-D42D-7E2A0FE1D7B8}"/>
                  </a:ext>
                </a:extLst>
              </p:cNvPr>
              <p:cNvSpPr/>
              <p:nvPr/>
            </p:nvSpPr>
            <p:spPr bwMode="auto">
              <a:xfrm>
                <a:off x="2894013" y="2397126"/>
                <a:ext cx="20638" cy="26988"/>
              </a:xfrm>
              <a:custGeom>
                <a:avLst/>
                <a:gdLst>
                  <a:gd name="T0" fmla="*/ 4 w 11"/>
                  <a:gd name="T1" fmla="*/ 13 h 14"/>
                  <a:gd name="T2" fmla="*/ 1 w 11"/>
                  <a:gd name="T3" fmla="*/ 2 h 14"/>
                  <a:gd name="T4" fmla="*/ 6 w 11"/>
                  <a:gd name="T5" fmla="*/ 0 h 14"/>
                  <a:gd name="T6" fmla="*/ 11 w 11"/>
                  <a:gd name="T7" fmla="*/ 8 h 14"/>
                  <a:gd name="T8" fmla="*/ 4 w 11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4">
                    <a:moveTo>
                      <a:pt x="4" y="13"/>
                    </a:moveTo>
                    <a:cubicBezTo>
                      <a:pt x="2" y="10"/>
                      <a:pt x="0" y="6"/>
                      <a:pt x="1" y="2"/>
                    </a:cubicBezTo>
                    <a:cubicBezTo>
                      <a:pt x="3" y="1"/>
                      <a:pt x="4" y="1"/>
                      <a:pt x="6" y="0"/>
                    </a:cubicBezTo>
                    <a:cubicBezTo>
                      <a:pt x="8" y="3"/>
                      <a:pt x="9" y="5"/>
                      <a:pt x="11" y="8"/>
                    </a:cubicBezTo>
                    <a:cubicBezTo>
                      <a:pt x="9" y="11"/>
                      <a:pt x="8" y="14"/>
                      <a:pt x="4" y="13"/>
                    </a:cubicBezTo>
                    <a:close/>
                  </a:path>
                </a:pathLst>
              </a:custGeom>
              <a:solidFill>
                <a:srgbClr val="B09D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21" name="Freeform 123">
                <a:extLst>
                  <a:ext uri="{FF2B5EF4-FFF2-40B4-BE49-F238E27FC236}">
                    <a16:creationId xmlns:a16="http://schemas.microsoft.com/office/drawing/2014/main" id="{7B8B862E-8EE7-EFFF-3A83-F4EB0304FD6F}"/>
                  </a:ext>
                </a:extLst>
              </p:cNvPr>
              <p:cNvSpPr/>
              <p:nvPr/>
            </p:nvSpPr>
            <p:spPr bwMode="auto">
              <a:xfrm>
                <a:off x="2979738" y="2074863"/>
                <a:ext cx="41275" cy="61913"/>
              </a:xfrm>
              <a:custGeom>
                <a:avLst/>
                <a:gdLst>
                  <a:gd name="T0" fmla="*/ 20 w 21"/>
                  <a:gd name="T1" fmla="*/ 18 h 33"/>
                  <a:gd name="T2" fmla="*/ 13 w 21"/>
                  <a:gd name="T3" fmla="*/ 33 h 33"/>
                  <a:gd name="T4" fmla="*/ 7 w 21"/>
                  <a:gd name="T5" fmla="*/ 1 h 33"/>
                  <a:gd name="T6" fmla="*/ 7 w 21"/>
                  <a:gd name="T7" fmla="*/ 1 h 33"/>
                  <a:gd name="T8" fmla="*/ 11 w 21"/>
                  <a:gd name="T9" fmla="*/ 1 h 33"/>
                  <a:gd name="T10" fmla="*/ 13 w 21"/>
                  <a:gd name="T11" fmla="*/ 5 h 33"/>
                  <a:gd name="T12" fmla="*/ 17 w 21"/>
                  <a:gd name="T13" fmla="*/ 7 h 33"/>
                  <a:gd name="T14" fmla="*/ 20 w 21"/>
                  <a:gd name="T15" fmla="*/ 10 h 33"/>
                  <a:gd name="T16" fmla="*/ 21 w 21"/>
                  <a:gd name="T17" fmla="*/ 14 h 33"/>
                  <a:gd name="T18" fmla="*/ 20 w 21"/>
                  <a:gd name="T19" fmla="*/ 1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33">
                    <a:moveTo>
                      <a:pt x="20" y="18"/>
                    </a:moveTo>
                    <a:cubicBezTo>
                      <a:pt x="14" y="22"/>
                      <a:pt x="19" y="30"/>
                      <a:pt x="13" y="33"/>
                    </a:cubicBezTo>
                    <a:cubicBezTo>
                      <a:pt x="11" y="22"/>
                      <a:pt x="0" y="13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0"/>
                      <a:pt x="9" y="1"/>
                      <a:pt x="11" y="1"/>
                    </a:cubicBezTo>
                    <a:cubicBezTo>
                      <a:pt x="12" y="2"/>
                      <a:pt x="13" y="3"/>
                      <a:pt x="13" y="5"/>
                    </a:cubicBezTo>
                    <a:cubicBezTo>
                      <a:pt x="15" y="5"/>
                      <a:pt x="15" y="6"/>
                      <a:pt x="17" y="7"/>
                    </a:cubicBezTo>
                    <a:cubicBezTo>
                      <a:pt x="18" y="8"/>
                      <a:pt x="19" y="9"/>
                      <a:pt x="20" y="10"/>
                    </a:cubicBezTo>
                    <a:cubicBezTo>
                      <a:pt x="20" y="11"/>
                      <a:pt x="21" y="13"/>
                      <a:pt x="21" y="14"/>
                    </a:cubicBezTo>
                    <a:cubicBezTo>
                      <a:pt x="21" y="15"/>
                      <a:pt x="20" y="17"/>
                      <a:pt x="20" y="18"/>
                    </a:cubicBezTo>
                    <a:close/>
                  </a:path>
                </a:pathLst>
              </a:custGeom>
              <a:solidFill>
                <a:srgbClr val="B3A4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22" name="Freeform 124">
                <a:extLst>
                  <a:ext uri="{FF2B5EF4-FFF2-40B4-BE49-F238E27FC236}">
                    <a16:creationId xmlns:a16="http://schemas.microsoft.com/office/drawing/2014/main" id="{52245D4E-B64D-2C7D-85D0-22AB10B8C8BA}"/>
                  </a:ext>
                </a:extLst>
              </p:cNvPr>
              <p:cNvSpPr/>
              <p:nvPr/>
            </p:nvSpPr>
            <p:spPr bwMode="auto">
              <a:xfrm>
                <a:off x="2940051" y="2235201"/>
                <a:ext cx="19050" cy="46038"/>
              </a:xfrm>
              <a:custGeom>
                <a:avLst/>
                <a:gdLst>
                  <a:gd name="T0" fmla="*/ 3 w 10"/>
                  <a:gd name="T1" fmla="*/ 0 h 24"/>
                  <a:gd name="T2" fmla="*/ 10 w 10"/>
                  <a:gd name="T3" fmla="*/ 18 h 24"/>
                  <a:gd name="T4" fmla="*/ 6 w 10"/>
                  <a:gd name="T5" fmla="*/ 24 h 24"/>
                  <a:gd name="T6" fmla="*/ 3 w 10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24">
                    <a:moveTo>
                      <a:pt x="3" y="0"/>
                    </a:moveTo>
                    <a:cubicBezTo>
                      <a:pt x="6" y="6"/>
                      <a:pt x="8" y="12"/>
                      <a:pt x="10" y="18"/>
                    </a:cubicBezTo>
                    <a:cubicBezTo>
                      <a:pt x="9" y="20"/>
                      <a:pt x="8" y="22"/>
                      <a:pt x="6" y="24"/>
                    </a:cubicBezTo>
                    <a:cubicBezTo>
                      <a:pt x="1" y="17"/>
                      <a:pt x="0" y="8"/>
                      <a:pt x="3" y="0"/>
                    </a:cubicBezTo>
                    <a:close/>
                  </a:path>
                </a:pathLst>
              </a:custGeom>
              <a:solidFill>
                <a:srgbClr val="6A5B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23" name="Freeform 125">
                <a:extLst>
                  <a:ext uri="{FF2B5EF4-FFF2-40B4-BE49-F238E27FC236}">
                    <a16:creationId xmlns:a16="http://schemas.microsoft.com/office/drawing/2014/main" id="{F523D9AA-7EDB-8E18-E512-A3FFEC59403C}"/>
                  </a:ext>
                </a:extLst>
              </p:cNvPr>
              <p:cNvSpPr/>
              <p:nvPr/>
            </p:nvSpPr>
            <p:spPr bwMode="auto">
              <a:xfrm>
                <a:off x="2921001" y="2271713"/>
                <a:ext cx="14288" cy="36513"/>
              </a:xfrm>
              <a:custGeom>
                <a:avLst/>
                <a:gdLst>
                  <a:gd name="T0" fmla="*/ 8 w 8"/>
                  <a:gd name="T1" fmla="*/ 19 h 19"/>
                  <a:gd name="T2" fmla="*/ 4 w 8"/>
                  <a:gd name="T3" fmla="*/ 17 h 19"/>
                  <a:gd name="T4" fmla="*/ 0 w 8"/>
                  <a:gd name="T5" fmla="*/ 0 h 19"/>
                  <a:gd name="T6" fmla="*/ 4 w 8"/>
                  <a:gd name="T7" fmla="*/ 3 h 19"/>
                  <a:gd name="T8" fmla="*/ 8 w 8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9">
                    <a:moveTo>
                      <a:pt x="8" y="19"/>
                    </a:moveTo>
                    <a:cubicBezTo>
                      <a:pt x="7" y="19"/>
                      <a:pt x="5" y="18"/>
                      <a:pt x="4" y="17"/>
                    </a:cubicBezTo>
                    <a:cubicBezTo>
                      <a:pt x="3" y="11"/>
                      <a:pt x="1" y="6"/>
                      <a:pt x="0" y="0"/>
                    </a:cubicBezTo>
                    <a:cubicBezTo>
                      <a:pt x="2" y="0"/>
                      <a:pt x="4" y="0"/>
                      <a:pt x="4" y="3"/>
                    </a:cubicBezTo>
                    <a:cubicBezTo>
                      <a:pt x="6" y="8"/>
                      <a:pt x="7" y="14"/>
                      <a:pt x="8" y="19"/>
                    </a:cubicBezTo>
                    <a:close/>
                  </a:path>
                </a:pathLst>
              </a:custGeom>
              <a:solidFill>
                <a:srgbClr val="7563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24" name="Freeform 126">
                <a:extLst>
                  <a:ext uri="{FF2B5EF4-FFF2-40B4-BE49-F238E27FC236}">
                    <a16:creationId xmlns:a16="http://schemas.microsoft.com/office/drawing/2014/main" id="{A2FFD809-CDBA-801D-A849-3360F746194D}"/>
                  </a:ext>
                </a:extLst>
              </p:cNvPr>
              <p:cNvSpPr/>
              <p:nvPr/>
            </p:nvSpPr>
            <p:spPr bwMode="auto">
              <a:xfrm>
                <a:off x="2913063" y="2244726"/>
                <a:ext cx="15875" cy="31750"/>
              </a:xfrm>
              <a:custGeom>
                <a:avLst/>
                <a:gdLst>
                  <a:gd name="T0" fmla="*/ 8 w 8"/>
                  <a:gd name="T1" fmla="*/ 17 h 17"/>
                  <a:gd name="T2" fmla="*/ 4 w 8"/>
                  <a:gd name="T3" fmla="*/ 14 h 17"/>
                  <a:gd name="T4" fmla="*/ 1 w 8"/>
                  <a:gd name="T5" fmla="*/ 0 h 17"/>
                  <a:gd name="T6" fmla="*/ 8 w 8"/>
                  <a:gd name="T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7">
                    <a:moveTo>
                      <a:pt x="8" y="17"/>
                    </a:moveTo>
                    <a:cubicBezTo>
                      <a:pt x="7" y="16"/>
                      <a:pt x="5" y="15"/>
                      <a:pt x="4" y="14"/>
                    </a:cubicBezTo>
                    <a:cubicBezTo>
                      <a:pt x="2" y="10"/>
                      <a:pt x="0" y="6"/>
                      <a:pt x="1" y="0"/>
                    </a:cubicBezTo>
                    <a:cubicBezTo>
                      <a:pt x="8" y="4"/>
                      <a:pt x="8" y="11"/>
                      <a:pt x="8" y="17"/>
                    </a:cubicBezTo>
                    <a:close/>
                  </a:path>
                </a:pathLst>
              </a:custGeom>
              <a:solidFill>
                <a:srgbClr val="8978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25" name="Freeform 127">
                <a:extLst>
                  <a:ext uri="{FF2B5EF4-FFF2-40B4-BE49-F238E27FC236}">
                    <a16:creationId xmlns:a16="http://schemas.microsoft.com/office/drawing/2014/main" id="{96651D29-072D-45FA-E8BD-AC40EF096A89}"/>
                  </a:ext>
                </a:extLst>
              </p:cNvPr>
              <p:cNvSpPr/>
              <p:nvPr/>
            </p:nvSpPr>
            <p:spPr bwMode="auto">
              <a:xfrm>
                <a:off x="2844801" y="2444751"/>
                <a:ext cx="19050" cy="23813"/>
              </a:xfrm>
              <a:custGeom>
                <a:avLst/>
                <a:gdLst>
                  <a:gd name="T0" fmla="*/ 10 w 10"/>
                  <a:gd name="T1" fmla="*/ 13 h 13"/>
                  <a:gd name="T2" fmla="*/ 3 w 10"/>
                  <a:gd name="T3" fmla="*/ 0 h 13"/>
                  <a:gd name="T4" fmla="*/ 10 w 10"/>
                  <a:gd name="T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3">
                    <a:moveTo>
                      <a:pt x="10" y="13"/>
                    </a:moveTo>
                    <a:cubicBezTo>
                      <a:pt x="0" y="12"/>
                      <a:pt x="4" y="5"/>
                      <a:pt x="3" y="0"/>
                    </a:cubicBezTo>
                    <a:cubicBezTo>
                      <a:pt x="9" y="2"/>
                      <a:pt x="10" y="7"/>
                      <a:pt x="10" y="13"/>
                    </a:cubicBezTo>
                    <a:close/>
                  </a:path>
                </a:pathLst>
              </a:custGeom>
              <a:solidFill>
                <a:srgbClr val="7D66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26" name="Freeform 128">
                <a:extLst>
                  <a:ext uri="{FF2B5EF4-FFF2-40B4-BE49-F238E27FC236}">
                    <a16:creationId xmlns:a16="http://schemas.microsoft.com/office/drawing/2014/main" id="{FF30C685-101E-9D59-D14B-BA3176C7C87D}"/>
                  </a:ext>
                </a:extLst>
              </p:cNvPr>
              <p:cNvSpPr/>
              <p:nvPr/>
            </p:nvSpPr>
            <p:spPr bwMode="auto">
              <a:xfrm>
                <a:off x="3008313" y="2065338"/>
                <a:ext cx="7938" cy="4763"/>
              </a:xfrm>
              <a:custGeom>
                <a:avLst/>
                <a:gdLst>
                  <a:gd name="T0" fmla="*/ 4 w 4"/>
                  <a:gd name="T1" fmla="*/ 0 h 3"/>
                  <a:gd name="T2" fmla="*/ 3 w 4"/>
                  <a:gd name="T3" fmla="*/ 3 h 3"/>
                  <a:gd name="T4" fmla="*/ 1 w 4"/>
                  <a:gd name="T5" fmla="*/ 3 h 3"/>
                  <a:gd name="T6" fmla="*/ 0 w 4"/>
                  <a:gd name="T7" fmla="*/ 2 h 3"/>
                  <a:gd name="T8" fmla="*/ 0 w 4"/>
                  <a:gd name="T9" fmla="*/ 1 h 3"/>
                  <a:gd name="T10" fmla="*/ 4 w 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3" y="0"/>
                      <a:pt x="4" y="0"/>
                    </a:cubicBezTo>
                    <a:close/>
                  </a:path>
                </a:pathLst>
              </a:custGeom>
              <a:solidFill>
                <a:srgbClr val="DDC8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27" name="Freeform 129">
                <a:extLst>
                  <a:ext uri="{FF2B5EF4-FFF2-40B4-BE49-F238E27FC236}">
                    <a16:creationId xmlns:a16="http://schemas.microsoft.com/office/drawing/2014/main" id="{CE8659B3-5ABE-1D16-1E89-7C88810D9C1C}"/>
                  </a:ext>
                </a:extLst>
              </p:cNvPr>
              <p:cNvSpPr/>
              <p:nvPr/>
            </p:nvSpPr>
            <p:spPr bwMode="auto">
              <a:xfrm>
                <a:off x="2997201" y="2066926"/>
                <a:ext cx="11113" cy="4763"/>
              </a:xfrm>
              <a:custGeom>
                <a:avLst/>
                <a:gdLst>
                  <a:gd name="T0" fmla="*/ 0 w 6"/>
                  <a:gd name="T1" fmla="*/ 1 h 3"/>
                  <a:gd name="T2" fmla="*/ 6 w 6"/>
                  <a:gd name="T3" fmla="*/ 0 h 3"/>
                  <a:gd name="T4" fmla="*/ 5 w 6"/>
                  <a:gd name="T5" fmla="*/ 0 h 3"/>
                  <a:gd name="T6" fmla="*/ 3 w 6"/>
                  <a:gd name="T7" fmla="*/ 3 h 3"/>
                  <a:gd name="T8" fmla="*/ 0 w 6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0" y="1"/>
                    </a:moveTo>
                    <a:cubicBezTo>
                      <a:pt x="2" y="0"/>
                      <a:pt x="4" y="0"/>
                      <a:pt x="6" y="0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5" y="2"/>
                      <a:pt x="5" y="3"/>
                      <a:pt x="3" y="3"/>
                    </a:cubicBezTo>
                    <a:cubicBezTo>
                      <a:pt x="1" y="3"/>
                      <a:pt x="0" y="3"/>
                      <a:pt x="0" y="1"/>
                    </a:cubicBezTo>
                    <a:close/>
                  </a:path>
                </a:pathLst>
              </a:custGeom>
              <a:solidFill>
                <a:srgbClr val="705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28" name="Freeform 130">
                <a:extLst>
                  <a:ext uri="{FF2B5EF4-FFF2-40B4-BE49-F238E27FC236}">
                    <a16:creationId xmlns:a16="http://schemas.microsoft.com/office/drawing/2014/main" id="{B4CCD0C1-5E2B-F6FC-9D6A-D58E14D9BE1D}"/>
                  </a:ext>
                </a:extLst>
              </p:cNvPr>
              <p:cNvSpPr/>
              <p:nvPr/>
            </p:nvSpPr>
            <p:spPr bwMode="auto">
              <a:xfrm>
                <a:off x="2994026" y="2068513"/>
                <a:ext cx="9525" cy="11113"/>
              </a:xfrm>
              <a:custGeom>
                <a:avLst/>
                <a:gdLst>
                  <a:gd name="T0" fmla="*/ 2 w 5"/>
                  <a:gd name="T1" fmla="*/ 0 h 6"/>
                  <a:gd name="T2" fmla="*/ 5 w 5"/>
                  <a:gd name="T3" fmla="*/ 3 h 6"/>
                  <a:gd name="T4" fmla="*/ 5 w 5"/>
                  <a:gd name="T5" fmla="*/ 4 h 6"/>
                  <a:gd name="T6" fmla="*/ 5 w 5"/>
                  <a:gd name="T7" fmla="*/ 5 h 6"/>
                  <a:gd name="T8" fmla="*/ 3 w 5"/>
                  <a:gd name="T9" fmla="*/ 6 h 6"/>
                  <a:gd name="T10" fmla="*/ 0 w 5"/>
                  <a:gd name="T11" fmla="*/ 4 h 6"/>
                  <a:gd name="T12" fmla="*/ 2 w 5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cubicBezTo>
                      <a:pt x="3" y="1"/>
                      <a:pt x="4" y="2"/>
                      <a:pt x="5" y="3"/>
                    </a:cubicBezTo>
                    <a:cubicBezTo>
                      <a:pt x="5" y="3"/>
                      <a:pt x="5" y="4"/>
                      <a:pt x="5" y="4"/>
                    </a:cubicBezTo>
                    <a:cubicBezTo>
                      <a:pt x="5" y="4"/>
                      <a:pt x="5" y="5"/>
                      <a:pt x="5" y="5"/>
                    </a:cubicBezTo>
                    <a:cubicBezTo>
                      <a:pt x="5" y="5"/>
                      <a:pt x="3" y="6"/>
                      <a:pt x="3" y="6"/>
                    </a:cubicBezTo>
                    <a:cubicBezTo>
                      <a:pt x="2" y="5"/>
                      <a:pt x="1" y="4"/>
                      <a:pt x="0" y="4"/>
                    </a:cubicBezTo>
                    <a:cubicBezTo>
                      <a:pt x="1" y="2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rgbClr val="D7C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29" name="Freeform 131">
                <a:extLst>
                  <a:ext uri="{FF2B5EF4-FFF2-40B4-BE49-F238E27FC236}">
                    <a16:creationId xmlns:a16="http://schemas.microsoft.com/office/drawing/2014/main" id="{B3A941B4-7878-66D0-34D0-DA422028087C}"/>
                  </a:ext>
                </a:extLst>
              </p:cNvPr>
              <p:cNvSpPr/>
              <p:nvPr/>
            </p:nvSpPr>
            <p:spPr bwMode="auto">
              <a:xfrm>
                <a:off x="3009901" y="2081213"/>
                <a:ext cx="15875" cy="14288"/>
              </a:xfrm>
              <a:custGeom>
                <a:avLst/>
                <a:gdLst>
                  <a:gd name="T0" fmla="*/ 3 w 8"/>
                  <a:gd name="T1" fmla="*/ 0 h 7"/>
                  <a:gd name="T2" fmla="*/ 7 w 8"/>
                  <a:gd name="T3" fmla="*/ 7 h 7"/>
                  <a:gd name="T4" fmla="*/ 2 w 8"/>
                  <a:gd name="T5" fmla="*/ 6 h 7"/>
                  <a:gd name="T6" fmla="*/ 1 w 8"/>
                  <a:gd name="T7" fmla="*/ 5 h 7"/>
                  <a:gd name="T8" fmla="*/ 0 w 8"/>
                  <a:gd name="T9" fmla="*/ 3 h 7"/>
                  <a:gd name="T10" fmla="*/ 1 w 8"/>
                  <a:gd name="T11" fmla="*/ 1 h 7"/>
                  <a:gd name="T12" fmla="*/ 3 w 8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7">
                    <a:moveTo>
                      <a:pt x="3" y="0"/>
                    </a:moveTo>
                    <a:cubicBezTo>
                      <a:pt x="5" y="2"/>
                      <a:pt x="8" y="3"/>
                      <a:pt x="7" y="7"/>
                    </a:cubicBezTo>
                    <a:cubicBezTo>
                      <a:pt x="5" y="7"/>
                      <a:pt x="4" y="7"/>
                      <a:pt x="2" y="6"/>
                    </a:cubicBezTo>
                    <a:cubicBezTo>
                      <a:pt x="2" y="6"/>
                      <a:pt x="1" y="5"/>
                      <a:pt x="1" y="5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solidFill>
                <a:srgbClr val="D8C6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30" name="Freeform 132">
                <a:extLst>
                  <a:ext uri="{FF2B5EF4-FFF2-40B4-BE49-F238E27FC236}">
                    <a16:creationId xmlns:a16="http://schemas.microsoft.com/office/drawing/2014/main" id="{C4FA9629-4737-E48E-A7D5-2D9C0AC5665B}"/>
                  </a:ext>
                </a:extLst>
              </p:cNvPr>
              <p:cNvSpPr/>
              <p:nvPr/>
            </p:nvSpPr>
            <p:spPr bwMode="auto">
              <a:xfrm>
                <a:off x="3013076" y="2090738"/>
                <a:ext cx="11113" cy="9525"/>
              </a:xfrm>
              <a:custGeom>
                <a:avLst/>
                <a:gdLst>
                  <a:gd name="T0" fmla="*/ 4 w 6"/>
                  <a:gd name="T1" fmla="*/ 0 h 5"/>
                  <a:gd name="T2" fmla="*/ 6 w 6"/>
                  <a:gd name="T3" fmla="*/ 2 h 5"/>
                  <a:gd name="T4" fmla="*/ 5 w 6"/>
                  <a:gd name="T5" fmla="*/ 3 h 5"/>
                  <a:gd name="T6" fmla="*/ 4 w 6"/>
                  <a:gd name="T7" fmla="*/ 5 h 5"/>
                  <a:gd name="T8" fmla="*/ 1 w 6"/>
                  <a:gd name="T9" fmla="*/ 3 h 5"/>
                  <a:gd name="T10" fmla="*/ 4 w 6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4" y="1"/>
                      <a:pt x="5" y="1"/>
                      <a:pt x="6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0" y="1"/>
                      <a:pt x="1" y="0"/>
                      <a:pt x="4" y="0"/>
                    </a:cubicBezTo>
                    <a:close/>
                  </a:path>
                </a:pathLst>
              </a:custGeom>
              <a:solidFill>
                <a:srgbClr val="DFCC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31" name="Freeform 133">
                <a:extLst>
                  <a:ext uri="{FF2B5EF4-FFF2-40B4-BE49-F238E27FC236}">
                    <a16:creationId xmlns:a16="http://schemas.microsoft.com/office/drawing/2014/main" id="{A974C73B-59D7-8D26-CA79-BC5046986A10}"/>
                  </a:ext>
                </a:extLst>
              </p:cNvPr>
              <p:cNvSpPr/>
              <p:nvPr/>
            </p:nvSpPr>
            <p:spPr bwMode="auto">
              <a:xfrm>
                <a:off x="3008313" y="2070101"/>
                <a:ext cx="12700" cy="11113"/>
              </a:xfrm>
              <a:custGeom>
                <a:avLst/>
                <a:gdLst>
                  <a:gd name="T0" fmla="*/ 3 w 6"/>
                  <a:gd name="T1" fmla="*/ 0 h 6"/>
                  <a:gd name="T2" fmla="*/ 6 w 6"/>
                  <a:gd name="T3" fmla="*/ 2 h 6"/>
                  <a:gd name="T4" fmla="*/ 4 w 6"/>
                  <a:gd name="T5" fmla="*/ 6 h 6"/>
                  <a:gd name="T6" fmla="*/ 4 w 6"/>
                  <a:gd name="T7" fmla="*/ 5 h 6"/>
                  <a:gd name="T8" fmla="*/ 1 w 6"/>
                  <a:gd name="T9" fmla="*/ 6 h 6"/>
                  <a:gd name="T10" fmla="*/ 0 w 6"/>
                  <a:gd name="T11" fmla="*/ 4 h 6"/>
                  <a:gd name="T12" fmla="*/ 3 w 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6">
                    <a:moveTo>
                      <a:pt x="3" y="0"/>
                    </a:moveTo>
                    <a:cubicBezTo>
                      <a:pt x="4" y="1"/>
                      <a:pt x="5" y="2"/>
                      <a:pt x="6" y="2"/>
                    </a:cubicBezTo>
                    <a:cubicBezTo>
                      <a:pt x="5" y="3"/>
                      <a:pt x="5" y="4"/>
                      <a:pt x="4" y="6"/>
                    </a:cubicBezTo>
                    <a:cubicBezTo>
                      <a:pt x="4" y="6"/>
                      <a:pt x="4" y="5"/>
                      <a:pt x="4" y="5"/>
                    </a:cubicBezTo>
                    <a:cubicBezTo>
                      <a:pt x="3" y="6"/>
                      <a:pt x="2" y="6"/>
                      <a:pt x="1" y="6"/>
                    </a:cubicBezTo>
                    <a:cubicBezTo>
                      <a:pt x="1" y="5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lose/>
                  </a:path>
                </a:pathLst>
              </a:custGeom>
              <a:solidFill>
                <a:srgbClr val="E7D5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32" name="Freeform 134">
                <a:extLst>
                  <a:ext uri="{FF2B5EF4-FFF2-40B4-BE49-F238E27FC236}">
                    <a16:creationId xmlns:a16="http://schemas.microsoft.com/office/drawing/2014/main" id="{C778A604-566F-CBFB-E506-49AD1B06778F}"/>
                  </a:ext>
                </a:extLst>
              </p:cNvPr>
              <p:cNvSpPr/>
              <p:nvPr/>
            </p:nvSpPr>
            <p:spPr bwMode="auto">
              <a:xfrm>
                <a:off x="3006726" y="2087563"/>
                <a:ext cx="14288" cy="9525"/>
              </a:xfrm>
              <a:custGeom>
                <a:avLst/>
                <a:gdLst>
                  <a:gd name="T0" fmla="*/ 7 w 7"/>
                  <a:gd name="T1" fmla="*/ 2 h 5"/>
                  <a:gd name="T2" fmla="*/ 4 w 7"/>
                  <a:gd name="T3" fmla="*/ 5 h 5"/>
                  <a:gd name="T4" fmla="*/ 0 w 7"/>
                  <a:gd name="T5" fmla="*/ 3 h 5"/>
                  <a:gd name="T6" fmla="*/ 3 w 7"/>
                  <a:gd name="T7" fmla="*/ 0 h 5"/>
                  <a:gd name="T8" fmla="*/ 7 w 7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7" y="2"/>
                    </a:moveTo>
                    <a:cubicBezTo>
                      <a:pt x="6" y="3"/>
                      <a:pt x="5" y="4"/>
                      <a:pt x="4" y="5"/>
                    </a:cubicBezTo>
                    <a:cubicBezTo>
                      <a:pt x="3" y="5"/>
                      <a:pt x="2" y="4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1"/>
                      <a:pt x="5" y="2"/>
                      <a:pt x="7" y="2"/>
                    </a:cubicBezTo>
                    <a:close/>
                  </a:path>
                </a:pathLst>
              </a:custGeom>
              <a:solidFill>
                <a:srgbClr val="B6A5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33" name="Freeform 135">
                <a:extLst>
                  <a:ext uri="{FF2B5EF4-FFF2-40B4-BE49-F238E27FC236}">
                    <a16:creationId xmlns:a16="http://schemas.microsoft.com/office/drawing/2014/main" id="{E6CBF21E-A5EA-E593-5DF7-7702655A2FA2}"/>
                  </a:ext>
                </a:extLst>
              </p:cNvPr>
              <p:cNvSpPr/>
              <p:nvPr/>
            </p:nvSpPr>
            <p:spPr bwMode="auto">
              <a:xfrm>
                <a:off x="3000376" y="2081213"/>
                <a:ext cx="12700" cy="12700"/>
              </a:xfrm>
              <a:custGeom>
                <a:avLst/>
                <a:gdLst>
                  <a:gd name="T0" fmla="*/ 6 w 6"/>
                  <a:gd name="T1" fmla="*/ 3 h 6"/>
                  <a:gd name="T2" fmla="*/ 3 w 6"/>
                  <a:gd name="T3" fmla="*/ 6 h 6"/>
                  <a:gd name="T4" fmla="*/ 1 w 6"/>
                  <a:gd name="T5" fmla="*/ 4 h 6"/>
                  <a:gd name="T6" fmla="*/ 0 w 6"/>
                  <a:gd name="T7" fmla="*/ 2 h 6"/>
                  <a:gd name="T8" fmla="*/ 2 w 6"/>
                  <a:gd name="T9" fmla="*/ 0 h 6"/>
                  <a:gd name="T10" fmla="*/ 6 w 6"/>
                  <a:gd name="T1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6" y="3"/>
                    </a:moveTo>
                    <a:cubicBezTo>
                      <a:pt x="5" y="4"/>
                      <a:pt x="4" y="5"/>
                      <a:pt x="3" y="6"/>
                    </a:cubicBezTo>
                    <a:cubicBezTo>
                      <a:pt x="2" y="5"/>
                      <a:pt x="2" y="5"/>
                      <a:pt x="1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4" y="0"/>
                      <a:pt x="5" y="1"/>
                      <a:pt x="6" y="3"/>
                    </a:cubicBezTo>
                    <a:close/>
                  </a:path>
                </a:pathLst>
              </a:custGeom>
              <a:solidFill>
                <a:srgbClr val="4E3D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34" name="Freeform 136">
                <a:extLst>
                  <a:ext uri="{FF2B5EF4-FFF2-40B4-BE49-F238E27FC236}">
                    <a16:creationId xmlns:a16="http://schemas.microsoft.com/office/drawing/2014/main" id="{E5B6D4CD-663A-5B84-8D93-846C03263C59}"/>
                  </a:ext>
                </a:extLst>
              </p:cNvPr>
              <p:cNvSpPr/>
              <p:nvPr/>
            </p:nvSpPr>
            <p:spPr bwMode="auto">
              <a:xfrm>
                <a:off x="2998788" y="2078038"/>
                <a:ext cx="7938" cy="11113"/>
              </a:xfrm>
              <a:custGeom>
                <a:avLst/>
                <a:gdLst>
                  <a:gd name="T0" fmla="*/ 4 w 4"/>
                  <a:gd name="T1" fmla="*/ 3 h 6"/>
                  <a:gd name="T2" fmla="*/ 2 w 4"/>
                  <a:gd name="T3" fmla="*/ 6 h 6"/>
                  <a:gd name="T4" fmla="*/ 0 w 4"/>
                  <a:gd name="T5" fmla="*/ 1 h 6"/>
                  <a:gd name="T6" fmla="*/ 0 w 4"/>
                  <a:gd name="T7" fmla="*/ 1 h 6"/>
                  <a:gd name="T8" fmla="*/ 3 w 4"/>
                  <a:gd name="T9" fmla="*/ 1 h 6"/>
                  <a:gd name="T10" fmla="*/ 4 w 4"/>
                  <a:gd name="T1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4" y="3"/>
                    </a:moveTo>
                    <a:cubicBezTo>
                      <a:pt x="3" y="4"/>
                      <a:pt x="2" y="5"/>
                      <a:pt x="2" y="6"/>
                    </a:cubicBezTo>
                    <a:cubicBezTo>
                      <a:pt x="1" y="4"/>
                      <a:pt x="1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4" y="2"/>
                      <a:pt x="4" y="2"/>
                      <a:pt x="4" y="3"/>
                    </a:cubicBezTo>
                    <a:close/>
                  </a:path>
                </a:pathLst>
              </a:custGeom>
              <a:solidFill>
                <a:srgbClr val="CBB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35" name="Freeform 137">
                <a:extLst>
                  <a:ext uri="{FF2B5EF4-FFF2-40B4-BE49-F238E27FC236}">
                    <a16:creationId xmlns:a16="http://schemas.microsoft.com/office/drawing/2014/main" id="{16722429-E023-42E3-888C-8AC72F42218F}"/>
                  </a:ext>
                </a:extLst>
              </p:cNvPr>
              <p:cNvSpPr/>
              <p:nvPr/>
            </p:nvSpPr>
            <p:spPr bwMode="auto">
              <a:xfrm>
                <a:off x="3003551" y="2066926"/>
                <a:ext cx="11113" cy="11113"/>
              </a:xfrm>
              <a:custGeom>
                <a:avLst/>
                <a:gdLst>
                  <a:gd name="T0" fmla="*/ 6 w 6"/>
                  <a:gd name="T1" fmla="*/ 2 h 6"/>
                  <a:gd name="T2" fmla="*/ 3 w 6"/>
                  <a:gd name="T3" fmla="*/ 5 h 6"/>
                  <a:gd name="T4" fmla="*/ 1 w 6"/>
                  <a:gd name="T5" fmla="*/ 5 h 6"/>
                  <a:gd name="T6" fmla="*/ 0 w 6"/>
                  <a:gd name="T7" fmla="*/ 3 h 6"/>
                  <a:gd name="T8" fmla="*/ 0 w 6"/>
                  <a:gd name="T9" fmla="*/ 4 h 6"/>
                  <a:gd name="T10" fmla="*/ 2 w 6"/>
                  <a:gd name="T11" fmla="*/ 0 h 6"/>
                  <a:gd name="T12" fmla="*/ 6 w 6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cubicBezTo>
                      <a:pt x="5" y="3"/>
                      <a:pt x="4" y="4"/>
                      <a:pt x="3" y="5"/>
                    </a:cubicBezTo>
                    <a:cubicBezTo>
                      <a:pt x="2" y="6"/>
                      <a:pt x="1" y="6"/>
                      <a:pt x="1" y="5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1" y="2"/>
                      <a:pt x="1" y="1"/>
                      <a:pt x="2" y="0"/>
                    </a:cubicBezTo>
                    <a:cubicBezTo>
                      <a:pt x="3" y="1"/>
                      <a:pt x="5" y="1"/>
                      <a:pt x="6" y="2"/>
                    </a:cubicBezTo>
                    <a:close/>
                  </a:path>
                </a:pathLst>
              </a:custGeom>
              <a:solidFill>
                <a:srgbClr val="AB97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36" name="Freeform 138">
                <a:extLst>
                  <a:ext uri="{FF2B5EF4-FFF2-40B4-BE49-F238E27FC236}">
                    <a16:creationId xmlns:a16="http://schemas.microsoft.com/office/drawing/2014/main" id="{66737724-4AB3-2A95-F29F-45DE77F28943}"/>
                  </a:ext>
                </a:extLst>
              </p:cNvPr>
              <p:cNvSpPr/>
              <p:nvPr/>
            </p:nvSpPr>
            <p:spPr bwMode="auto">
              <a:xfrm>
                <a:off x="2998788" y="2071688"/>
                <a:ext cx="11113" cy="12700"/>
              </a:xfrm>
              <a:custGeom>
                <a:avLst/>
                <a:gdLst>
                  <a:gd name="T0" fmla="*/ 2 w 6"/>
                  <a:gd name="T1" fmla="*/ 0 h 6"/>
                  <a:gd name="T2" fmla="*/ 5 w 6"/>
                  <a:gd name="T3" fmla="*/ 2 h 6"/>
                  <a:gd name="T4" fmla="*/ 6 w 6"/>
                  <a:gd name="T5" fmla="*/ 2 h 6"/>
                  <a:gd name="T6" fmla="*/ 3 w 6"/>
                  <a:gd name="T7" fmla="*/ 6 h 6"/>
                  <a:gd name="T8" fmla="*/ 4 w 6"/>
                  <a:gd name="T9" fmla="*/ 6 h 6"/>
                  <a:gd name="T10" fmla="*/ 0 w 6"/>
                  <a:gd name="T11" fmla="*/ 4 h 6"/>
                  <a:gd name="T12" fmla="*/ 2 w 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6">
                    <a:moveTo>
                      <a:pt x="2" y="0"/>
                    </a:moveTo>
                    <a:cubicBezTo>
                      <a:pt x="3" y="1"/>
                      <a:pt x="4" y="2"/>
                      <a:pt x="5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4"/>
                      <a:pt x="5" y="6"/>
                      <a:pt x="3" y="6"/>
                    </a:cubicBezTo>
                    <a:cubicBezTo>
                      <a:pt x="3" y="6"/>
                      <a:pt x="4" y="6"/>
                      <a:pt x="4" y="6"/>
                    </a:cubicBezTo>
                    <a:cubicBezTo>
                      <a:pt x="3" y="5"/>
                      <a:pt x="1" y="4"/>
                      <a:pt x="0" y="4"/>
                    </a:cubicBezTo>
                    <a:cubicBezTo>
                      <a:pt x="1" y="2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rgbClr val="6551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37" name="Freeform 139">
                <a:extLst>
                  <a:ext uri="{FF2B5EF4-FFF2-40B4-BE49-F238E27FC236}">
                    <a16:creationId xmlns:a16="http://schemas.microsoft.com/office/drawing/2014/main" id="{18DD0D2D-9AA6-EAF6-368F-41F9E8467614}"/>
                  </a:ext>
                </a:extLst>
              </p:cNvPr>
              <p:cNvSpPr/>
              <p:nvPr/>
            </p:nvSpPr>
            <p:spPr bwMode="auto">
              <a:xfrm>
                <a:off x="3005138" y="2076451"/>
                <a:ext cx="11113" cy="11113"/>
              </a:xfrm>
              <a:custGeom>
                <a:avLst/>
                <a:gdLst>
                  <a:gd name="T0" fmla="*/ 0 w 6"/>
                  <a:gd name="T1" fmla="*/ 4 h 6"/>
                  <a:gd name="T2" fmla="*/ 3 w 6"/>
                  <a:gd name="T3" fmla="*/ 0 h 6"/>
                  <a:gd name="T4" fmla="*/ 6 w 6"/>
                  <a:gd name="T5" fmla="*/ 2 h 6"/>
                  <a:gd name="T6" fmla="*/ 4 w 6"/>
                  <a:gd name="T7" fmla="*/ 6 h 6"/>
                  <a:gd name="T8" fmla="*/ 0 w 6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0" y="4"/>
                    </a:moveTo>
                    <a:cubicBezTo>
                      <a:pt x="1" y="3"/>
                      <a:pt x="2" y="2"/>
                      <a:pt x="3" y="0"/>
                    </a:cubicBezTo>
                    <a:cubicBezTo>
                      <a:pt x="4" y="1"/>
                      <a:pt x="5" y="2"/>
                      <a:pt x="6" y="2"/>
                    </a:cubicBezTo>
                    <a:cubicBezTo>
                      <a:pt x="5" y="4"/>
                      <a:pt x="4" y="5"/>
                      <a:pt x="4" y="6"/>
                    </a:cubicBezTo>
                    <a:cubicBezTo>
                      <a:pt x="3" y="5"/>
                      <a:pt x="2" y="4"/>
                      <a:pt x="0" y="4"/>
                    </a:cubicBezTo>
                    <a:close/>
                  </a:path>
                </a:pathLst>
              </a:custGeom>
              <a:solidFill>
                <a:srgbClr val="AF9E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</p:grpSp>
        <p:grpSp>
          <p:nvGrpSpPr>
            <p:cNvPr id="138" name="Grupo 394">
              <a:extLst>
                <a:ext uri="{FF2B5EF4-FFF2-40B4-BE49-F238E27FC236}">
                  <a16:creationId xmlns:a16="http://schemas.microsoft.com/office/drawing/2014/main" id="{F1150DBC-A998-E05A-AB36-F31C10B36F0C}"/>
                </a:ext>
              </a:extLst>
            </p:cNvPr>
            <p:cNvGrpSpPr/>
            <p:nvPr/>
          </p:nvGrpSpPr>
          <p:grpSpPr>
            <a:xfrm>
              <a:off x="6780213" y="2134236"/>
              <a:ext cx="901699" cy="1216025"/>
              <a:chOff x="5815013" y="1717676"/>
              <a:chExt cx="901699" cy="1216025"/>
            </a:xfrm>
          </p:grpSpPr>
          <p:grpSp>
            <p:nvGrpSpPr>
              <p:cNvPr id="139" name="Group 343">
                <a:extLst>
                  <a:ext uri="{FF2B5EF4-FFF2-40B4-BE49-F238E27FC236}">
                    <a16:creationId xmlns:a16="http://schemas.microsoft.com/office/drawing/2014/main" id="{7C057B31-7573-1EE9-C887-FBA549D7C7E5}"/>
                  </a:ext>
                </a:extLst>
              </p:cNvPr>
              <p:cNvGrpSpPr/>
              <p:nvPr/>
            </p:nvGrpSpPr>
            <p:grpSpPr>
              <a:xfrm>
                <a:off x="5815013" y="1717676"/>
                <a:ext cx="901699" cy="1216025"/>
                <a:chOff x="3663" y="1082"/>
                <a:chExt cx="568" cy="766"/>
              </a:xfrm>
            </p:grpSpPr>
            <p:sp>
              <p:nvSpPr>
                <p:cNvPr id="185" name="Freeform 143">
                  <a:extLst>
                    <a:ext uri="{FF2B5EF4-FFF2-40B4-BE49-F238E27FC236}">
                      <a16:creationId xmlns:a16="http://schemas.microsoft.com/office/drawing/2014/main" id="{0FD5932C-5C04-1621-81ED-1443DD80408F}"/>
                    </a:ext>
                  </a:extLst>
                </p:cNvPr>
                <p:cNvSpPr/>
                <p:nvPr/>
              </p:nvSpPr>
              <p:spPr bwMode="auto">
                <a:xfrm>
                  <a:off x="4007" y="1635"/>
                  <a:ext cx="160" cy="213"/>
                </a:xfrm>
                <a:custGeom>
                  <a:avLst/>
                  <a:gdLst>
                    <a:gd name="T0" fmla="*/ 129 w 133"/>
                    <a:gd name="T1" fmla="*/ 4 h 178"/>
                    <a:gd name="T2" fmla="*/ 126 w 133"/>
                    <a:gd name="T3" fmla="*/ 95 h 178"/>
                    <a:gd name="T4" fmla="*/ 118 w 133"/>
                    <a:gd name="T5" fmla="*/ 121 h 178"/>
                    <a:gd name="T6" fmla="*/ 29 w 133"/>
                    <a:gd name="T7" fmla="*/ 159 h 178"/>
                    <a:gd name="T8" fmla="*/ 2 w 133"/>
                    <a:gd name="T9" fmla="*/ 147 h 178"/>
                    <a:gd name="T10" fmla="*/ 0 w 133"/>
                    <a:gd name="T11" fmla="*/ 144 h 178"/>
                    <a:gd name="T12" fmla="*/ 1 w 133"/>
                    <a:gd name="T13" fmla="*/ 142 h 178"/>
                    <a:gd name="T14" fmla="*/ 6 w 133"/>
                    <a:gd name="T15" fmla="*/ 136 h 178"/>
                    <a:gd name="T16" fmla="*/ 19 w 133"/>
                    <a:gd name="T17" fmla="*/ 134 h 178"/>
                    <a:gd name="T18" fmla="*/ 29 w 133"/>
                    <a:gd name="T19" fmla="*/ 139 h 178"/>
                    <a:gd name="T20" fmla="*/ 25 w 133"/>
                    <a:gd name="T21" fmla="*/ 128 h 178"/>
                    <a:gd name="T22" fmla="*/ 22 w 133"/>
                    <a:gd name="T23" fmla="*/ 114 h 178"/>
                    <a:gd name="T24" fmla="*/ 34 w 133"/>
                    <a:gd name="T25" fmla="*/ 46 h 178"/>
                    <a:gd name="T26" fmla="*/ 28 w 133"/>
                    <a:gd name="T27" fmla="*/ 27 h 178"/>
                    <a:gd name="T28" fmla="*/ 30 w 133"/>
                    <a:gd name="T29" fmla="*/ 18 h 178"/>
                    <a:gd name="T30" fmla="*/ 93 w 133"/>
                    <a:gd name="T31" fmla="*/ 27 h 178"/>
                    <a:gd name="T32" fmla="*/ 94 w 133"/>
                    <a:gd name="T33" fmla="*/ 45 h 178"/>
                    <a:gd name="T34" fmla="*/ 75 w 133"/>
                    <a:gd name="T35" fmla="*/ 52 h 178"/>
                    <a:gd name="T36" fmla="*/ 67 w 133"/>
                    <a:gd name="T37" fmla="*/ 51 h 178"/>
                    <a:gd name="T38" fmla="*/ 53 w 133"/>
                    <a:gd name="T39" fmla="*/ 57 h 178"/>
                    <a:gd name="T40" fmla="*/ 47 w 133"/>
                    <a:gd name="T41" fmla="*/ 66 h 178"/>
                    <a:gd name="T42" fmla="*/ 57 w 133"/>
                    <a:gd name="T43" fmla="*/ 74 h 178"/>
                    <a:gd name="T44" fmla="*/ 86 w 133"/>
                    <a:gd name="T45" fmla="*/ 83 h 178"/>
                    <a:gd name="T46" fmla="*/ 83 w 133"/>
                    <a:gd name="T47" fmla="*/ 89 h 178"/>
                    <a:gd name="T48" fmla="*/ 81 w 133"/>
                    <a:gd name="T49" fmla="*/ 90 h 178"/>
                    <a:gd name="T50" fmla="*/ 77 w 133"/>
                    <a:gd name="T51" fmla="*/ 90 h 178"/>
                    <a:gd name="T52" fmla="*/ 80 w 133"/>
                    <a:gd name="T53" fmla="*/ 90 h 178"/>
                    <a:gd name="T54" fmla="*/ 84 w 133"/>
                    <a:gd name="T55" fmla="*/ 93 h 178"/>
                    <a:gd name="T56" fmla="*/ 89 w 133"/>
                    <a:gd name="T57" fmla="*/ 112 h 178"/>
                    <a:gd name="T58" fmla="*/ 88 w 133"/>
                    <a:gd name="T59" fmla="*/ 121 h 178"/>
                    <a:gd name="T60" fmla="*/ 81 w 133"/>
                    <a:gd name="T61" fmla="*/ 127 h 178"/>
                    <a:gd name="T62" fmla="*/ 103 w 133"/>
                    <a:gd name="T63" fmla="*/ 73 h 178"/>
                    <a:gd name="T64" fmla="*/ 96 w 133"/>
                    <a:gd name="T65" fmla="*/ 45 h 178"/>
                    <a:gd name="T66" fmla="*/ 100 w 133"/>
                    <a:gd name="T67" fmla="*/ 38 h 178"/>
                    <a:gd name="T68" fmla="*/ 111 w 133"/>
                    <a:gd name="T69" fmla="*/ 42 h 178"/>
                    <a:gd name="T70" fmla="*/ 115 w 133"/>
                    <a:gd name="T71" fmla="*/ 47 h 178"/>
                    <a:gd name="T72" fmla="*/ 114 w 133"/>
                    <a:gd name="T73" fmla="*/ 38 h 178"/>
                    <a:gd name="T74" fmla="*/ 115 w 133"/>
                    <a:gd name="T75" fmla="*/ 33 h 178"/>
                    <a:gd name="T76" fmla="*/ 117 w 133"/>
                    <a:gd name="T77" fmla="*/ 24 h 178"/>
                    <a:gd name="T78" fmla="*/ 117 w 133"/>
                    <a:gd name="T79" fmla="*/ 16 h 178"/>
                    <a:gd name="T80" fmla="*/ 116 w 133"/>
                    <a:gd name="T81" fmla="*/ 7 h 178"/>
                    <a:gd name="T82" fmla="*/ 129 w 133"/>
                    <a:gd name="T83" fmla="*/ 4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33" h="178">
                      <a:moveTo>
                        <a:pt x="129" y="4"/>
                      </a:moveTo>
                      <a:cubicBezTo>
                        <a:pt x="131" y="34"/>
                        <a:pt x="133" y="65"/>
                        <a:pt x="126" y="95"/>
                      </a:cubicBezTo>
                      <a:cubicBezTo>
                        <a:pt x="124" y="104"/>
                        <a:pt x="122" y="113"/>
                        <a:pt x="118" y="121"/>
                      </a:cubicBezTo>
                      <a:cubicBezTo>
                        <a:pt x="99" y="168"/>
                        <a:pt x="76" y="178"/>
                        <a:pt x="29" y="159"/>
                      </a:cubicBezTo>
                      <a:cubicBezTo>
                        <a:pt x="20" y="155"/>
                        <a:pt x="11" y="151"/>
                        <a:pt x="2" y="147"/>
                      </a:cubicBezTo>
                      <a:cubicBezTo>
                        <a:pt x="1" y="146"/>
                        <a:pt x="0" y="145"/>
                        <a:pt x="0" y="144"/>
                      </a:cubicBezTo>
                      <a:cubicBezTo>
                        <a:pt x="0" y="143"/>
                        <a:pt x="1" y="142"/>
                        <a:pt x="1" y="142"/>
                      </a:cubicBezTo>
                      <a:cubicBezTo>
                        <a:pt x="2" y="140"/>
                        <a:pt x="4" y="138"/>
                        <a:pt x="6" y="136"/>
                      </a:cubicBezTo>
                      <a:cubicBezTo>
                        <a:pt x="10" y="133"/>
                        <a:pt x="14" y="132"/>
                        <a:pt x="19" y="134"/>
                      </a:cubicBezTo>
                      <a:cubicBezTo>
                        <a:pt x="23" y="134"/>
                        <a:pt x="25" y="138"/>
                        <a:pt x="29" y="139"/>
                      </a:cubicBezTo>
                      <a:cubicBezTo>
                        <a:pt x="27" y="135"/>
                        <a:pt x="26" y="132"/>
                        <a:pt x="25" y="128"/>
                      </a:cubicBezTo>
                      <a:cubicBezTo>
                        <a:pt x="24" y="123"/>
                        <a:pt x="22" y="119"/>
                        <a:pt x="22" y="114"/>
                      </a:cubicBezTo>
                      <a:cubicBezTo>
                        <a:pt x="19" y="90"/>
                        <a:pt x="24" y="67"/>
                        <a:pt x="34" y="46"/>
                      </a:cubicBezTo>
                      <a:cubicBezTo>
                        <a:pt x="38" y="36"/>
                        <a:pt x="37" y="31"/>
                        <a:pt x="28" y="27"/>
                      </a:cubicBezTo>
                      <a:cubicBezTo>
                        <a:pt x="27" y="24"/>
                        <a:pt x="28" y="21"/>
                        <a:pt x="30" y="18"/>
                      </a:cubicBezTo>
                      <a:cubicBezTo>
                        <a:pt x="52" y="12"/>
                        <a:pt x="73" y="15"/>
                        <a:pt x="93" y="27"/>
                      </a:cubicBezTo>
                      <a:cubicBezTo>
                        <a:pt x="97" y="33"/>
                        <a:pt x="96" y="39"/>
                        <a:pt x="94" y="45"/>
                      </a:cubicBezTo>
                      <a:cubicBezTo>
                        <a:pt x="89" y="52"/>
                        <a:pt x="82" y="52"/>
                        <a:pt x="75" y="52"/>
                      </a:cubicBezTo>
                      <a:cubicBezTo>
                        <a:pt x="72" y="52"/>
                        <a:pt x="70" y="52"/>
                        <a:pt x="67" y="51"/>
                      </a:cubicBezTo>
                      <a:cubicBezTo>
                        <a:pt x="61" y="49"/>
                        <a:pt x="59" y="56"/>
                        <a:pt x="53" y="57"/>
                      </a:cubicBezTo>
                      <a:cubicBezTo>
                        <a:pt x="49" y="58"/>
                        <a:pt x="46" y="62"/>
                        <a:pt x="47" y="66"/>
                      </a:cubicBezTo>
                      <a:cubicBezTo>
                        <a:pt x="48" y="72"/>
                        <a:pt x="53" y="73"/>
                        <a:pt x="57" y="74"/>
                      </a:cubicBezTo>
                      <a:cubicBezTo>
                        <a:pt x="67" y="76"/>
                        <a:pt x="79" y="72"/>
                        <a:pt x="86" y="83"/>
                      </a:cubicBezTo>
                      <a:cubicBezTo>
                        <a:pt x="87" y="86"/>
                        <a:pt x="86" y="88"/>
                        <a:pt x="83" y="89"/>
                      </a:cubicBezTo>
                      <a:cubicBezTo>
                        <a:pt x="80" y="90"/>
                        <a:pt x="84" y="89"/>
                        <a:pt x="81" y="90"/>
                      </a:cubicBezTo>
                      <a:cubicBezTo>
                        <a:pt x="80" y="90"/>
                        <a:pt x="79" y="90"/>
                        <a:pt x="77" y="90"/>
                      </a:cubicBezTo>
                      <a:cubicBezTo>
                        <a:pt x="78" y="92"/>
                        <a:pt x="79" y="90"/>
                        <a:pt x="80" y="90"/>
                      </a:cubicBezTo>
                      <a:cubicBezTo>
                        <a:pt x="82" y="91"/>
                        <a:pt x="83" y="92"/>
                        <a:pt x="84" y="93"/>
                      </a:cubicBezTo>
                      <a:cubicBezTo>
                        <a:pt x="87" y="99"/>
                        <a:pt x="87" y="106"/>
                        <a:pt x="89" y="112"/>
                      </a:cubicBezTo>
                      <a:cubicBezTo>
                        <a:pt x="89" y="115"/>
                        <a:pt x="89" y="118"/>
                        <a:pt x="88" y="121"/>
                      </a:cubicBezTo>
                      <a:cubicBezTo>
                        <a:pt x="86" y="125"/>
                        <a:pt x="82" y="127"/>
                        <a:pt x="81" y="127"/>
                      </a:cubicBezTo>
                      <a:cubicBezTo>
                        <a:pt x="94" y="122"/>
                        <a:pt x="106" y="97"/>
                        <a:pt x="103" y="73"/>
                      </a:cubicBezTo>
                      <a:cubicBezTo>
                        <a:pt x="102" y="64"/>
                        <a:pt x="98" y="54"/>
                        <a:pt x="96" y="45"/>
                      </a:cubicBezTo>
                      <a:cubicBezTo>
                        <a:pt x="96" y="42"/>
                        <a:pt x="97" y="39"/>
                        <a:pt x="100" y="38"/>
                      </a:cubicBezTo>
                      <a:cubicBezTo>
                        <a:pt x="104" y="38"/>
                        <a:pt x="108" y="40"/>
                        <a:pt x="111" y="42"/>
                      </a:cubicBezTo>
                      <a:cubicBezTo>
                        <a:pt x="112" y="44"/>
                        <a:pt x="112" y="46"/>
                        <a:pt x="115" y="47"/>
                      </a:cubicBezTo>
                      <a:cubicBezTo>
                        <a:pt x="114" y="44"/>
                        <a:pt x="114" y="41"/>
                        <a:pt x="114" y="38"/>
                      </a:cubicBezTo>
                      <a:cubicBezTo>
                        <a:pt x="114" y="36"/>
                        <a:pt x="114" y="35"/>
                        <a:pt x="115" y="33"/>
                      </a:cubicBezTo>
                      <a:cubicBezTo>
                        <a:pt x="116" y="30"/>
                        <a:pt x="117" y="27"/>
                        <a:pt x="117" y="24"/>
                      </a:cubicBezTo>
                      <a:cubicBezTo>
                        <a:pt x="117" y="21"/>
                        <a:pt x="117" y="19"/>
                        <a:pt x="117" y="16"/>
                      </a:cubicBezTo>
                      <a:cubicBezTo>
                        <a:pt x="116" y="13"/>
                        <a:pt x="115" y="10"/>
                        <a:pt x="116" y="7"/>
                      </a:cubicBezTo>
                      <a:cubicBezTo>
                        <a:pt x="119" y="0"/>
                        <a:pt x="124" y="1"/>
                        <a:pt x="129" y="4"/>
                      </a:cubicBezTo>
                      <a:close/>
                    </a:path>
                  </a:pathLst>
                </a:custGeom>
                <a:solidFill>
                  <a:srgbClr val="271E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186" name="Freeform 144">
                  <a:extLst>
                    <a:ext uri="{FF2B5EF4-FFF2-40B4-BE49-F238E27FC236}">
                      <a16:creationId xmlns:a16="http://schemas.microsoft.com/office/drawing/2014/main" id="{1A49F5D8-1128-6898-7940-BDF59CE329FC}"/>
                    </a:ext>
                  </a:extLst>
                </p:cNvPr>
                <p:cNvSpPr/>
                <p:nvPr/>
              </p:nvSpPr>
              <p:spPr bwMode="auto">
                <a:xfrm>
                  <a:off x="4074" y="1082"/>
                  <a:ext cx="157" cy="169"/>
                </a:xfrm>
                <a:custGeom>
                  <a:avLst/>
                  <a:gdLst>
                    <a:gd name="T0" fmla="*/ 15 w 131"/>
                    <a:gd name="T1" fmla="*/ 15 h 141"/>
                    <a:gd name="T2" fmla="*/ 64 w 131"/>
                    <a:gd name="T3" fmla="*/ 6 h 141"/>
                    <a:gd name="T4" fmla="*/ 130 w 131"/>
                    <a:gd name="T5" fmla="*/ 60 h 141"/>
                    <a:gd name="T6" fmla="*/ 129 w 131"/>
                    <a:gd name="T7" fmla="*/ 91 h 141"/>
                    <a:gd name="T8" fmla="*/ 76 w 131"/>
                    <a:gd name="T9" fmla="*/ 129 h 141"/>
                    <a:gd name="T10" fmla="*/ 54 w 131"/>
                    <a:gd name="T11" fmla="*/ 128 h 141"/>
                    <a:gd name="T12" fmla="*/ 26 w 131"/>
                    <a:gd name="T13" fmla="*/ 139 h 141"/>
                    <a:gd name="T14" fmla="*/ 17 w 131"/>
                    <a:gd name="T15" fmla="*/ 137 h 141"/>
                    <a:gd name="T16" fmla="*/ 7 w 131"/>
                    <a:gd name="T17" fmla="*/ 117 h 141"/>
                    <a:gd name="T18" fmla="*/ 11 w 131"/>
                    <a:gd name="T19" fmla="*/ 108 h 141"/>
                    <a:gd name="T20" fmla="*/ 15 w 131"/>
                    <a:gd name="T21" fmla="*/ 103 h 141"/>
                    <a:gd name="T22" fmla="*/ 16 w 131"/>
                    <a:gd name="T23" fmla="*/ 100 h 141"/>
                    <a:gd name="T24" fmla="*/ 14 w 131"/>
                    <a:gd name="T25" fmla="*/ 96 h 141"/>
                    <a:gd name="T26" fmla="*/ 12 w 131"/>
                    <a:gd name="T27" fmla="*/ 91 h 141"/>
                    <a:gd name="T28" fmla="*/ 12 w 131"/>
                    <a:gd name="T29" fmla="*/ 87 h 141"/>
                    <a:gd name="T30" fmla="*/ 14 w 131"/>
                    <a:gd name="T31" fmla="*/ 80 h 141"/>
                    <a:gd name="T32" fmla="*/ 15 w 131"/>
                    <a:gd name="T33" fmla="*/ 76 h 141"/>
                    <a:gd name="T34" fmla="*/ 18 w 131"/>
                    <a:gd name="T35" fmla="*/ 72 h 141"/>
                    <a:gd name="T36" fmla="*/ 14 w 131"/>
                    <a:gd name="T37" fmla="*/ 59 h 141"/>
                    <a:gd name="T38" fmla="*/ 15 w 131"/>
                    <a:gd name="T39" fmla="*/ 48 h 141"/>
                    <a:gd name="T40" fmla="*/ 18 w 131"/>
                    <a:gd name="T41" fmla="*/ 41 h 141"/>
                    <a:gd name="T42" fmla="*/ 22 w 131"/>
                    <a:gd name="T43" fmla="*/ 37 h 141"/>
                    <a:gd name="T44" fmla="*/ 28 w 131"/>
                    <a:gd name="T45" fmla="*/ 36 h 141"/>
                    <a:gd name="T46" fmla="*/ 22 w 131"/>
                    <a:gd name="T47" fmla="*/ 37 h 141"/>
                    <a:gd name="T48" fmla="*/ 17 w 131"/>
                    <a:gd name="T49" fmla="*/ 36 h 141"/>
                    <a:gd name="T50" fmla="*/ 1 w 131"/>
                    <a:gd name="T51" fmla="*/ 23 h 141"/>
                    <a:gd name="T52" fmla="*/ 1 w 131"/>
                    <a:gd name="T53" fmla="*/ 18 h 141"/>
                    <a:gd name="T54" fmla="*/ 15 w 131"/>
                    <a:gd name="T55" fmla="*/ 15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31" h="141">
                      <a:moveTo>
                        <a:pt x="15" y="15"/>
                      </a:moveTo>
                      <a:cubicBezTo>
                        <a:pt x="32" y="15"/>
                        <a:pt x="47" y="9"/>
                        <a:pt x="64" y="6"/>
                      </a:cubicBezTo>
                      <a:cubicBezTo>
                        <a:pt x="101" y="0"/>
                        <a:pt x="129" y="22"/>
                        <a:pt x="130" y="60"/>
                      </a:cubicBezTo>
                      <a:cubicBezTo>
                        <a:pt x="131" y="70"/>
                        <a:pt x="131" y="81"/>
                        <a:pt x="129" y="91"/>
                      </a:cubicBezTo>
                      <a:cubicBezTo>
                        <a:pt x="122" y="122"/>
                        <a:pt x="107" y="132"/>
                        <a:pt x="76" y="129"/>
                      </a:cubicBezTo>
                      <a:cubicBezTo>
                        <a:pt x="69" y="129"/>
                        <a:pt x="62" y="129"/>
                        <a:pt x="54" y="128"/>
                      </a:cubicBezTo>
                      <a:cubicBezTo>
                        <a:pt x="42" y="126"/>
                        <a:pt x="34" y="130"/>
                        <a:pt x="26" y="139"/>
                      </a:cubicBezTo>
                      <a:cubicBezTo>
                        <a:pt x="23" y="141"/>
                        <a:pt x="19" y="141"/>
                        <a:pt x="17" y="137"/>
                      </a:cubicBezTo>
                      <a:cubicBezTo>
                        <a:pt x="16" y="130"/>
                        <a:pt x="8" y="125"/>
                        <a:pt x="7" y="117"/>
                      </a:cubicBezTo>
                      <a:cubicBezTo>
                        <a:pt x="8" y="113"/>
                        <a:pt x="9" y="111"/>
                        <a:pt x="11" y="108"/>
                      </a:cubicBezTo>
                      <a:cubicBezTo>
                        <a:pt x="12" y="106"/>
                        <a:pt x="14" y="105"/>
                        <a:pt x="15" y="103"/>
                      </a:cubicBezTo>
                      <a:cubicBezTo>
                        <a:pt x="16" y="102"/>
                        <a:pt x="16" y="101"/>
                        <a:pt x="16" y="100"/>
                      </a:cubicBezTo>
                      <a:cubicBezTo>
                        <a:pt x="15" y="99"/>
                        <a:pt x="15" y="98"/>
                        <a:pt x="14" y="96"/>
                      </a:cubicBezTo>
                      <a:cubicBezTo>
                        <a:pt x="14" y="95"/>
                        <a:pt x="13" y="93"/>
                        <a:pt x="12" y="91"/>
                      </a:cubicBezTo>
                      <a:cubicBezTo>
                        <a:pt x="12" y="89"/>
                        <a:pt x="12" y="88"/>
                        <a:pt x="12" y="87"/>
                      </a:cubicBezTo>
                      <a:cubicBezTo>
                        <a:pt x="13" y="85"/>
                        <a:pt x="13" y="82"/>
                        <a:pt x="14" y="80"/>
                      </a:cubicBezTo>
                      <a:cubicBezTo>
                        <a:pt x="14" y="79"/>
                        <a:pt x="15" y="78"/>
                        <a:pt x="15" y="76"/>
                      </a:cubicBezTo>
                      <a:cubicBezTo>
                        <a:pt x="16" y="75"/>
                        <a:pt x="17" y="74"/>
                        <a:pt x="18" y="72"/>
                      </a:cubicBezTo>
                      <a:cubicBezTo>
                        <a:pt x="19" y="67"/>
                        <a:pt x="15" y="63"/>
                        <a:pt x="14" y="59"/>
                      </a:cubicBezTo>
                      <a:cubicBezTo>
                        <a:pt x="14" y="55"/>
                        <a:pt x="14" y="52"/>
                        <a:pt x="15" y="48"/>
                      </a:cubicBezTo>
                      <a:cubicBezTo>
                        <a:pt x="16" y="45"/>
                        <a:pt x="17" y="43"/>
                        <a:pt x="18" y="41"/>
                      </a:cubicBezTo>
                      <a:cubicBezTo>
                        <a:pt x="19" y="39"/>
                        <a:pt x="21" y="38"/>
                        <a:pt x="22" y="37"/>
                      </a:cubicBezTo>
                      <a:cubicBezTo>
                        <a:pt x="24" y="37"/>
                        <a:pt x="26" y="37"/>
                        <a:pt x="28" y="36"/>
                      </a:cubicBezTo>
                      <a:cubicBezTo>
                        <a:pt x="26" y="35"/>
                        <a:pt x="24" y="37"/>
                        <a:pt x="22" y="37"/>
                      </a:cubicBezTo>
                      <a:cubicBezTo>
                        <a:pt x="20" y="37"/>
                        <a:pt x="19" y="36"/>
                        <a:pt x="17" y="36"/>
                      </a:cubicBezTo>
                      <a:cubicBezTo>
                        <a:pt x="14" y="28"/>
                        <a:pt x="7" y="27"/>
                        <a:pt x="1" y="23"/>
                      </a:cubicBezTo>
                      <a:cubicBezTo>
                        <a:pt x="0" y="21"/>
                        <a:pt x="1" y="20"/>
                        <a:pt x="1" y="18"/>
                      </a:cubicBezTo>
                      <a:cubicBezTo>
                        <a:pt x="6" y="16"/>
                        <a:pt x="11" y="18"/>
                        <a:pt x="15" y="15"/>
                      </a:cubicBezTo>
                      <a:close/>
                    </a:path>
                  </a:pathLst>
                </a:custGeom>
                <a:solidFill>
                  <a:srgbClr val="2B201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187" name="Freeform 145">
                  <a:extLst>
                    <a:ext uri="{FF2B5EF4-FFF2-40B4-BE49-F238E27FC236}">
                      <a16:creationId xmlns:a16="http://schemas.microsoft.com/office/drawing/2014/main" id="{F4587EA3-C29B-0660-DD3C-DE473C211687}"/>
                    </a:ext>
                  </a:extLst>
                </p:cNvPr>
                <p:cNvSpPr/>
                <p:nvPr/>
              </p:nvSpPr>
              <p:spPr bwMode="auto">
                <a:xfrm>
                  <a:off x="3733" y="1442"/>
                  <a:ext cx="110" cy="97"/>
                </a:xfrm>
                <a:custGeom>
                  <a:avLst/>
                  <a:gdLst>
                    <a:gd name="T0" fmla="*/ 11 w 92"/>
                    <a:gd name="T1" fmla="*/ 49 h 81"/>
                    <a:gd name="T2" fmla="*/ 11 w 92"/>
                    <a:gd name="T3" fmla="*/ 41 h 81"/>
                    <a:gd name="T4" fmla="*/ 2 w 92"/>
                    <a:gd name="T5" fmla="*/ 13 h 81"/>
                    <a:gd name="T6" fmla="*/ 10 w 92"/>
                    <a:gd name="T7" fmla="*/ 0 h 81"/>
                    <a:gd name="T8" fmla="*/ 34 w 92"/>
                    <a:gd name="T9" fmla="*/ 28 h 81"/>
                    <a:gd name="T10" fmla="*/ 61 w 92"/>
                    <a:gd name="T11" fmla="*/ 43 h 81"/>
                    <a:gd name="T12" fmla="*/ 92 w 92"/>
                    <a:gd name="T13" fmla="*/ 44 h 81"/>
                    <a:gd name="T14" fmla="*/ 69 w 92"/>
                    <a:gd name="T15" fmla="*/ 60 h 81"/>
                    <a:gd name="T16" fmla="*/ 45 w 92"/>
                    <a:gd name="T17" fmla="*/ 80 h 81"/>
                    <a:gd name="T18" fmla="*/ 16 w 92"/>
                    <a:gd name="T19" fmla="*/ 69 h 81"/>
                    <a:gd name="T20" fmla="*/ 11 w 92"/>
                    <a:gd name="T21" fmla="*/ 49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2" h="81">
                      <a:moveTo>
                        <a:pt x="11" y="49"/>
                      </a:moveTo>
                      <a:cubicBezTo>
                        <a:pt x="11" y="46"/>
                        <a:pt x="11" y="44"/>
                        <a:pt x="11" y="41"/>
                      </a:cubicBezTo>
                      <a:cubicBezTo>
                        <a:pt x="5" y="33"/>
                        <a:pt x="6" y="22"/>
                        <a:pt x="2" y="13"/>
                      </a:cubicBezTo>
                      <a:cubicBezTo>
                        <a:pt x="0" y="6"/>
                        <a:pt x="3" y="2"/>
                        <a:pt x="10" y="0"/>
                      </a:cubicBezTo>
                      <a:cubicBezTo>
                        <a:pt x="24" y="4"/>
                        <a:pt x="30" y="16"/>
                        <a:pt x="34" y="28"/>
                      </a:cubicBezTo>
                      <a:cubicBezTo>
                        <a:pt x="39" y="43"/>
                        <a:pt x="47" y="45"/>
                        <a:pt x="61" y="43"/>
                      </a:cubicBezTo>
                      <a:cubicBezTo>
                        <a:pt x="71" y="41"/>
                        <a:pt x="82" y="32"/>
                        <a:pt x="92" y="44"/>
                      </a:cubicBezTo>
                      <a:cubicBezTo>
                        <a:pt x="87" y="54"/>
                        <a:pt x="77" y="59"/>
                        <a:pt x="69" y="60"/>
                      </a:cubicBezTo>
                      <a:cubicBezTo>
                        <a:pt x="55" y="61"/>
                        <a:pt x="50" y="70"/>
                        <a:pt x="45" y="80"/>
                      </a:cubicBezTo>
                      <a:cubicBezTo>
                        <a:pt x="34" y="80"/>
                        <a:pt x="22" y="81"/>
                        <a:pt x="16" y="69"/>
                      </a:cubicBezTo>
                      <a:cubicBezTo>
                        <a:pt x="14" y="62"/>
                        <a:pt x="11" y="56"/>
                        <a:pt x="11" y="49"/>
                      </a:cubicBezTo>
                      <a:close/>
                    </a:path>
                  </a:pathLst>
                </a:custGeom>
                <a:solidFill>
                  <a:srgbClr val="FAE0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188" name="Freeform 146">
                  <a:extLst>
                    <a:ext uri="{FF2B5EF4-FFF2-40B4-BE49-F238E27FC236}">
                      <a16:creationId xmlns:a16="http://schemas.microsoft.com/office/drawing/2014/main" id="{E5ACACC3-EBA7-F4D1-DF0D-4EE12A01FFEE}"/>
                    </a:ext>
                  </a:extLst>
                </p:cNvPr>
                <p:cNvSpPr/>
                <p:nvPr/>
              </p:nvSpPr>
              <p:spPr bwMode="auto">
                <a:xfrm>
                  <a:off x="3663" y="1639"/>
                  <a:ext cx="86" cy="115"/>
                </a:xfrm>
                <a:custGeom>
                  <a:avLst/>
                  <a:gdLst>
                    <a:gd name="T0" fmla="*/ 56 w 72"/>
                    <a:gd name="T1" fmla="*/ 93 h 96"/>
                    <a:gd name="T2" fmla="*/ 25 w 72"/>
                    <a:gd name="T3" fmla="*/ 91 h 96"/>
                    <a:gd name="T4" fmla="*/ 6 w 72"/>
                    <a:gd name="T5" fmla="*/ 72 h 96"/>
                    <a:gd name="T6" fmla="*/ 12 w 72"/>
                    <a:gd name="T7" fmla="*/ 8 h 96"/>
                    <a:gd name="T8" fmla="*/ 33 w 72"/>
                    <a:gd name="T9" fmla="*/ 0 h 96"/>
                    <a:gd name="T10" fmla="*/ 38 w 72"/>
                    <a:gd name="T11" fmla="*/ 12 h 96"/>
                    <a:gd name="T12" fmla="*/ 26 w 72"/>
                    <a:gd name="T13" fmla="*/ 46 h 96"/>
                    <a:gd name="T14" fmla="*/ 19 w 72"/>
                    <a:gd name="T15" fmla="*/ 71 h 96"/>
                    <a:gd name="T16" fmla="*/ 41 w 72"/>
                    <a:gd name="T17" fmla="*/ 79 h 96"/>
                    <a:gd name="T18" fmla="*/ 48 w 72"/>
                    <a:gd name="T19" fmla="*/ 79 h 96"/>
                    <a:gd name="T20" fmla="*/ 55 w 72"/>
                    <a:gd name="T21" fmla="*/ 78 h 96"/>
                    <a:gd name="T22" fmla="*/ 62 w 72"/>
                    <a:gd name="T23" fmla="*/ 79 h 96"/>
                    <a:gd name="T24" fmla="*/ 69 w 72"/>
                    <a:gd name="T25" fmla="*/ 81 h 96"/>
                    <a:gd name="T26" fmla="*/ 71 w 72"/>
                    <a:gd name="T27" fmla="*/ 89 h 96"/>
                    <a:gd name="T28" fmla="*/ 56 w 72"/>
                    <a:gd name="T29" fmla="*/ 93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2" h="96">
                      <a:moveTo>
                        <a:pt x="56" y="93"/>
                      </a:moveTo>
                      <a:cubicBezTo>
                        <a:pt x="46" y="92"/>
                        <a:pt x="35" y="91"/>
                        <a:pt x="25" y="91"/>
                      </a:cubicBezTo>
                      <a:cubicBezTo>
                        <a:pt x="12" y="91"/>
                        <a:pt x="6" y="84"/>
                        <a:pt x="6" y="72"/>
                      </a:cubicBezTo>
                      <a:cubicBezTo>
                        <a:pt x="7" y="50"/>
                        <a:pt x="0" y="28"/>
                        <a:pt x="12" y="8"/>
                      </a:cubicBezTo>
                      <a:cubicBezTo>
                        <a:pt x="20" y="8"/>
                        <a:pt x="26" y="2"/>
                        <a:pt x="33" y="0"/>
                      </a:cubicBezTo>
                      <a:cubicBezTo>
                        <a:pt x="38" y="3"/>
                        <a:pt x="40" y="7"/>
                        <a:pt x="38" y="12"/>
                      </a:cubicBezTo>
                      <a:cubicBezTo>
                        <a:pt x="19" y="23"/>
                        <a:pt x="17" y="29"/>
                        <a:pt x="26" y="46"/>
                      </a:cubicBezTo>
                      <a:cubicBezTo>
                        <a:pt x="36" y="56"/>
                        <a:pt x="24" y="62"/>
                        <a:pt x="19" y="71"/>
                      </a:cubicBezTo>
                      <a:cubicBezTo>
                        <a:pt x="28" y="71"/>
                        <a:pt x="35" y="73"/>
                        <a:pt x="41" y="79"/>
                      </a:cubicBezTo>
                      <a:cubicBezTo>
                        <a:pt x="43" y="80"/>
                        <a:pt x="46" y="80"/>
                        <a:pt x="48" y="79"/>
                      </a:cubicBezTo>
                      <a:cubicBezTo>
                        <a:pt x="50" y="78"/>
                        <a:pt x="53" y="78"/>
                        <a:pt x="55" y="78"/>
                      </a:cubicBezTo>
                      <a:cubicBezTo>
                        <a:pt x="57" y="78"/>
                        <a:pt x="60" y="79"/>
                        <a:pt x="62" y="79"/>
                      </a:cubicBezTo>
                      <a:cubicBezTo>
                        <a:pt x="65" y="79"/>
                        <a:pt x="67" y="79"/>
                        <a:pt x="69" y="81"/>
                      </a:cubicBezTo>
                      <a:cubicBezTo>
                        <a:pt x="71" y="83"/>
                        <a:pt x="72" y="86"/>
                        <a:pt x="71" y="89"/>
                      </a:cubicBezTo>
                      <a:cubicBezTo>
                        <a:pt x="68" y="96"/>
                        <a:pt x="62" y="95"/>
                        <a:pt x="56" y="93"/>
                      </a:cubicBezTo>
                      <a:close/>
                    </a:path>
                  </a:pathLst>
                </a:custGeom>
                <a:solidFill>
                  <a:srgbClr val="332A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189" name="Freeform 147">
                  <a:extLst>
                    <a:ext uri="{FF2B5EF4-FFF2-40B4-BE49-F238E27FC236}">
                      <a16:creationId xmlns:a16="http://schemas.microsoft.com/office/drawing/2014/main" id="{1F293394-6B5A-0788-A5D0-5B28D6843732}"/>
                    </a:ext>
                  </a:extLst>
                </p:cNvPr>
                <p:cNvSpPr/>
                <p:nvPr/>
              </p:nvSpPr>
              <p:spPr bwMode="auto">
                <a:xfrm>
                  <a:off x="4087" y="1261"/>
                  <a:ext cx="34" cy="135"/>
                </a:xfrm>
                <a:custGeom>
                  <a:avLst/>
                  <a:gdLst>
                    <a:gd name="T0" fmla="*/ 11 w 28"/>
                    <a:gd name="T1" fmla="*/ 0 h 113"/>
                    <a:gd name="T2" fmla="*/ 22 w 28"/>
                    <a:gd name="T3" fmla="*/ 12 h 113"/>
                    <a:gd name="T4" fmla="*/ 23 w 28"/>
                    <a:gd name="T5" fmla="*/ 91 h 113"/>
                    <a:gd name="T6" fmla="*/ 21 w 28"/>
                    <a:gd name="T7" fmla="*/ 113 h 113"/>
                    <a:gd name="T8" fmla="*/ 10 w 28"/>
                    <a:gd name="T9" fmla="*/ 95 h 113"/>
                    <a:gd name="T10" fmla="*/ 8 w 28"/>
                    <a:gd name="T11" fmla="*/ 71 h 113"/>
                    <a:gd name="T12" fmla="*/ 3 w 28"/>
                    <a:gd name="T13" fmla="*/ 36 h 113"/>
                    <a:gd name="T14" fmla="*/ 4 w 28"/>
                    <a:gd name="T15" fmla="*/ 30 h 113"/>
                    <a:gd name="T16" fmla="*/ 7 w 28"/>
                    <a:gd name="T17" fmla="*/ 26 h 113"/>
                    <a:gd name="T18" fmla="*/ 8 w 28"/>
                    <a:gd name="T19" fmla="*/ 9 h 113"/>
                    <a:gd name="T20" fmla="*/ 8 w 28"/>
                    <a:gd name="T21" fmla="*/ 4 h 113"/>
                    <a:gd name="T22" fmla="*/ 11 w 28"/>
                    <a:gd name="T23" fmla="*/ 0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8" h="113">
                      <a:moveTo>
                        <a:pt x="11" y="0"/>
                      </a:moveTo>
                      <a:cubicBezTo>
                        <a:pt x="19" y="0"/>
                        <a:pt x="23" y="3"/>
                        <a:pt x="22" y="12"/>
                      </a:cubicBezTo>
                      <a:cubicBezTo>
                        <a:pt x="19" y="38"/>
                        <a:pt x="25" y="65"/>
                        <a:pt x="23" y="91"/>
                      </a:cubicBezTo>
                      <a:cubicBezTo>
                        <a:pt x="24" y="98"/>
                        <a:pt x="28" y="106"/>
                        <a:pt x="21" y="113"/>
                      </a:cubicBezTo>
                      <a:cubicBezTo>
                        <a:pt x="11" y="111"/>
                        <a:pt x="11" y="102"/>
                        <a:pt x="10" y="95"/>
                      </a:cubicBezTo>
                      <a:cubicBezTo>
                        <a:pt x="10" y="87"/>
                        <a:pt x="8" y="79"/>
                        <a:pt x="8" y="71"/>
                      </a:cubicBezTo>
                      <a:cubicBezTo>
                        <a:pt x="13" y="58"/>
                        <a:pt x="0" y="48"/>
                        <a:pt x="3" y="36"/>
                      </a:cubicBezTo>
                      <a:cubicBezTo>
                        <a:pt x="3" y="34"/>
                        <a:pt x="3" y="32"/>
                        <a:pt x="4" y="30"/>
                      </a:cubicBezTo>
                      <a:cubicBezTo>
                        <a:pt x="5" y="29"/>
                        <a:pt x="6" y="27"/>
                        <a:pt x="7" y="26"/>
                      </a:cubicBezTo>
                      <a:cubicBezTo>
                        <a:pt x="11" y="21"/>
                        <a:pt x="10" y="15"/>
                        <a:pt x="8" y="9"/>
                      </a:cubicBezTo>
                      <a:cubicBezTo>
                        <a:pt x="8" y="7"/>
                        <a:pt x="8" y="6"/>
                        <a:pt x="8" y="4"/>
                      </a:cubicBezTo>
                      <a:cubicBezTo>
                        <a:pt x="9" y="2"/>
                        <a:pt x="10" y="1"/>
                        <a:pt x="11" y="0"/>
                      </a:cubicBezTo>
                      <a:close/>
                    </a:path>
                  </a:pathLst>
                </a:custGeom>
                <a:solidFill>
                  <a:srgbClr val="3C32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190" name="Freeform 148">
                  <a:extLst>
                    <a:ext uri="{FF2B5EF4-FFF2-40B4-BE49-F238E27FC236}">
                      <a16:creationId xmlns:a16="http://schemas.microsoft.com/office/drawing/2014/main" id="{789539D4-436F-75E7-C21D-A0D7CF186890}"/>
                    </a:ext>
                  </a:extLst>
                </p:cNvPr>
                <p:cNvSpPr/>
                <p:nvPr/>
              </p:nvSpPr>
              <p:spPr bwMode="auto">
                <a:xfrm>
                  <a:off x="3713" y="1230"/>
                  <a:ext cx="48" cy="72"/>
                </a:xfrm>
                <a:custGeom>
                  <a:avLst/>
                  <a:gdLst>
                    <a:gd name="T0" fmla="*/ 4 w 40"/>
                    <a:gd name="T1" fmla="*/ 31 h 60"/>
                    <a:gd name="T2" fmla="*/ 3 w 40"/>
                    <a:gd name="T3" fmla="*/ 6 h 60"/>
                    <a:gd name="T4" fmla="*/ 3 w 40"/>
                    <a:gd name="T5" fmla="*/ 2 h 60"/>
                    <a:gd name="T6" fmla="*/ 11 w 40"/>
                    <a:gd name="T7" fmla="*/ 1 h 60"/>
                    <a:gd name="T8" fmla="*/ 19 w 40"/>
                    <a:gd name="T9" fmla="*/ 11 h 60"/>
                    <a:gd name="T10" fmla="*/ 30 w 40"/>
                    <a:gd name="T11" fmla="*/ 29 h 60"/>
                    <a:gd name="T12" fmla="*/ 40 w 40"/>
                    <a:gd name="T13" fmla="*/ 47 h 60"/>
                    <a:gd name="T14" fmla="*/ 30 w 40"/>
                    <a:gd name="T15" fmla="*/ 60 h 60"/>
                    <a:gd name="T16" fmla="*/ 4 w 40"/>
                    <a:gd name="T17" fmla="*/ 31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0" h="60">
                      <a:moveTo>
                        <a:pt x="4" y="31"/>
                      </a:moveTo>
                      <a:cubicBezTo>
                        <a:pt x="0" y="23"/>
                        <a:pt x="11" y="14"/>
                        <a:pt x="3" y="6"/>
                      </a:cubicBezTo>
                      <a:cubicBezTo>
                        <a:pt x="2" y="5"/>
                        <a:pt x="3" y="3"/>
                        <a:pt x="3" y="2"/>
                      </a:cubicBezTo>
                      <a:cubicBezTo>
                        <a:pt x="5" y="0"/>
                        <a:pt x="8" y="0"/>
                        <a:pt x="11" y="1"/>
                      </a:cubicBezTo>
                      <a:cubicBezTo>
                        <a:pt x="15" y="3"/>
                        <a:pt x="17" y="7"/>
                        <a:pt x="19" y="11"/>
                      </a:cubicBezTo>
                      <a:cubicBezTo>
                        <a:pt x="23" y="17"/>
                        <a:pt x="26" y="24"/>
                        <a:pt x="30" y="29"/>
                      </a:cubicBezTo>
                      <a:cubicBezTo>
                        <a:pt x="33" y="35"/>
                        <a:pt x="38" y="40"/>
                        <a:pt x="40" y="47"/>
                      </a:cubicBezTo>
                      <a:cubicBezTo>
                        <a:pt x="39" y="53"/>
                        <a:pt x="35" y="57"/>
                        <a:pt x="30" y="60"/>
                      </a:cubicBezTo>
                      <a:cubicBezTo>
                        <a:pt x="16" y="55"/>
                        <a:pt x="14" y="39"/>
                        <a:pt x="4" y="31"/>
                      </a:cubicBezTo>
                      <a:close/>
                    </a:path>
                  </a:pathLst>
                </a:custGeom>
                <a:solidFill>
                  <a:srgbClr val="DCC4A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191" name="Freeform 149">
                  <a:extLst>
                    <a:ext uri="{FF2B5EF4-FFF2-40B4-BE49-F238E27FC236}">
                      <a16:creationId xmlns:a16="http://schemas.microsoft.com/office/drawing/2014/main" id="{C1E4FE99-E91B-DCE9-612B-7A7DF145DD2E}"/>
                    </a:ext>
                  </a:extLst>
                </p:cNvPr>
                <p:cNvSpPr/>
                <p:nvPr/>
              </p:nvSpPr>
              <p:spPr bwMode="auto">
                <a:xfrm>
                  <a:off x="3716" y="1166"/>
                  <a:ext cx="51" cy="67"/>
                </a:xfrm>
                <a:custGeom>
                  <a:avLst/>
                  <a:gdLst>
                    <a:gd name="T0" fmla="*/ 8 w 43"/>
                    <a:gd name="T1" fmla="*/ 56 h 56"/>
                    <a:gd name="T2" fmla="*/ 1 w 43"/>
                    <a:gd name="T3" fmla="*/ 56 h 56"/>
                    <a:gd name="T4" fmla="*/ 20 w 43"/>
                    <a:gd name="T5" fmla="*/ 35 h 56"/>
                    <a:gd name="T6" fmla="*/ 13 w 43"/>
                    <a:gd name="T7" fmla="*/ 1 h 56"/>
                    <a:gd name="T8" fmla="*/ 20 w 43"/>
                    <a:gd name="T9" fmla="*/ 5 h 56"/>
                    <a:gd name="T10" fmla="*/ 29 w 43"/>
                    <a:gd name="T11" fmla="*/ 24 h 56"/>
                    <a:gd name="T12" fmla="*/ 23 w 43"/>
                    <a:gd name="T13" fmla="*/ 49 h 56"/>
                    <a:gd name="T14" fmla="*/ 18 w 43"/>
                    <a:gd name="T15" fmla="*/ 51 h 56"/>
                    <a:gd name="T16" fmla="*/ 8 w 43"/>
                    <a:gd name="T17" fmla="*/ 5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3" h="56">
                      <a:moveTo>
                        <a:pt x="8" y="56"/>
                      </a:moveTo>
                      <a:cubicBezTo>
                        <a:pt x="6" y="56"/>
                        <a:pt x="4" y="56"/>
                        <a:pt x="1" y="56"/>
                      </a:cubicBezTo>
                      <a:cubicBezTo>
                        <a:pt x="0" y="43"/>
                        <a:pt x="8" y="38"/>
                        <a:pt x="20" y="35"/>
                      </a:cubicBezTo>
                      <a:cubicBezTo>
                        <a:pt x="1" y="26"/>
                        <a:pt x="9" y="13"/>
                        <a:pt x="13" y="1"/>
                      </a:cubicBezTo>
                      <a:cubicBezTo>
                        <a:pt x="17" y="0"/>
                        <a:pt x="19" y="2"/>
                        <a:pt x="20" y="5"/>
                      </a:cubicBezTo>
                      <a:cubicBezTo>
                        <a:pt x="22" y="12"/>
                        <a:pt x="24" y="19"/>
                        <a:pt x="29" y="24"/>
                      </a:cubicBezTo>
                      <a:cubicBezTo>
                        <a:pt x="43" y="39"/>
                        <a:pt x="42" y="41"/>
                        <a:pt x="23" y="49"/>
                      </a:cubicBezTo>
                      <a:cubicBezTo>
                        <a:pt x="21" y="50"/>
                        <a:pt x="20" y="50"/>
                        <a:pt x="18" y="51"/>
                      </a:cubicBezTo>
                      <a:cubicBezTo>
                        <a:pt x="15" y="53"/>
                        <a:pt x="12" y="55"/>
                        <a:pt x="8" y="56"/>
                      </a:cubicBezTo>
                      <a:close/>
                    </a:path>
                  </a:pathLst>
                </a:custGeom>
                <a:solidFill>
                  <a:srgbClr val="3C31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192" name="Freeform 150">
                  <a:extLst>
                    <a:ext uri="{FF2B5EF4-FFF2-40B4-BE49-F238E27FC236}">
                      <a16:creationId xmlns:a16="http://schemas.microsoft.com/office/drawing/2014/main" id="{4CBB943A-B50C-D29D-2724-CF6F3548979E}"/>
                    </a:ext>
                  </a:extLst>
                </p:cNvPr>
                <p:cNvSpPr/>
                <p:nvPr/>
              </p:nvSpPr>
              <p:spPr bwMode="auto">
                <a:xfrm>
                  <a:off x="3731" y="1123"/>
                  <a:ext cx="131" cy="49"/>
                </a:xfrm>
                <a:custGeom>
                  <a:avLst/>
                  <a:gdLst>
                    <a:gd name="T0" fmla="*/ 4 w 109"/>
                    <a:gd name="T1" fmla="*/ 41 h 41"/>
                    <a:gd name="T2" fmla="*/ 0 w 109"/>
                    <a:gd name="T3" fmla="*/ 37 h 41"/>
                    <a:gd name="T4" fmla="*/ 47 w 109"/>
                    <a:gd name="T5" fmla="*/ 4 h 41"/>
                    <a:gd name="T6" fmla="*/ 94 w 109"/>
                    <a:gd name="T7" fmla="*/ 4 h 41"/>
                    <a:gd name="T8" fmla="*/ 109 w 109"/>
                    <a:gd name="T9" fmla="*/ 8 h 41"/>
                    <a:gd name="T10" fmla="*/ 100 w 109"/>
                    <a:gd name="T11" fmla="*/ 13 h 41"/>
                    <a:gd name="T12" fmla="*/ 90 w 109"/>
                    <a:gd name="T13" fmla="*/ 14 h 41"/>
                    <a:gd name="T14" fmla="*/ 41 w 109"/>
                    <a:gd name="T15" fmla="*/ 14 h 41"/>
                    <a:gd name="T16" fmla="*/ 16 w 109"/>
                    <a:gd name="T17" fmla="*/ 30 h 41"/>
                    <a:gd name="T18" fmla="*/ 4 w 109"/>
                    <a:gd name="T19" fmla="*/ 41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9" h="41">
                      <a:moveTo>
                        <a:pt x="4" y="41"/>
                      </a:moveTo>
                      <a:cubicBezTo>
                        <a:pt x="3" y="40"/>
                        <a:pt x="2" y="38"/>
                        <a:pt x="0" y="37"/>
                      </a:cubicBezTo>
                      <a:cubicBezTo>
                        <a:pt x="13" y="3"/>
                        <a:pt x="13" y="3"/>
                        <a:pt x="47" y="4"/>
                      </a:cubicBezTo>
                      <a:cubicBezTo>
                        <a:pt x="63" y="4"/>
                        <a:pt x="79" y="4"/>
                        <a:pt x="94" y="4"/>
                      </a:cubicBezTo>
                      <a:cubicBezTo>
                        <a:pt x="100" y="3"/>
                        <a:pt x="106" y="0"/>
                        <a:pt x="109" y="8"/>
                      </a:cubicBezTo>
                      <a:cubicBezTo>
                        <a:pt x="107" y="11"/>
                        <a:pt x="104" y="12"/>
                        <a:pt x="100" y="13"/>
                      </a:cubicBezTo>
                      <a:cubicBezTo>
                        <a:pt x="97" y="14"/>
                        <a:pt x="93" y="14"/>
                        <a:pt x="90" y="14"/>
                      </a:cubicBezTo>
                      <a:cubicBezTo>
                        <a:pt x="74" y="14"/>
                        <a:pt x="57" y="14"/>
                        <a:pt x="41" y="14"/>
                      </a:cubicBezTo>
                      <a:cubicBezTo>
                        <a:pt x="29" y="14"/>
                        <a:pt x="21" y="20"/>
                        <a:pt x="16" y="30"/>
                      </a:cubicBezTo>
                      <a:cubicBezTo>
                        <a:pt x="14" y="35"/>
                        <a:pt x="12" y="41"/>
                        <a:pt x="4" y="41"/>
                      </a:cubicBezTo>
                      <a:close/>
                    </a:path>
                  </a:pathLst>
                </a:custGeom>
                <a:solidFill>
                  <a:srgbClr val="3F35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193" name="Freeform 151">
                  <a:extLst>
                    <a:ext uri="{FF2B5EF4-FFF2-40B4-BE49-F238E27FC236}">
                      <a16:creationId xmlns:a16="http://schemas.microsoft.com/office/drawing/2014/main" id="{B834A419-1204-582F-BB1E-7AF320EC1B69}"/>
                    </a:ext>
                  </a:extLst>
                </p:cNvPr>
                <p:cNvSpPr/>
                <p:nvPr/>
              </p:nvSpPr>
              <p:spPr bwMode="auto">
                <a:xfrm>
                  <a:off x="3740" y="1518"/>
                  <a:ext cx="50" cy="70"/>
                </a:xfrm>
                <a:custGeom>
                  <a:avLst/>
                  <a:gdLst>
                    <a:gd name="T0" fmla="*/ 12 w 42"/>
                    <a:gd name="T1" fmla="*/ 2 h 58"/>
                    <a:gd name="T2" fmla="*/ 40 w 42"/>
                    <a:gd name="T3" fmla="*/ 15 h 58"/>
                    <a:gd name="T4" fmla="*/ 32 w 42"/>
                    <a:gd name="T5" fmla="*/ 29 h 58"/>
                    <a:gd name="T6" fmla="*/ 21 w 42"/>
                    <a:gd name="T7" fmla="*/ 50 h 58"/>
                    <a:gd name="T8" fmla="*/ 13 w 42"/>
                    <a:gd name="T9" fmla="*/ 57 h 58"/>
                    <a:gd name="T10" fmla="*/ 18 w 42"/>
                    <a:gd name="T11" fmla="*/ 20 h 58"/>
                    <a:gd name="T12" fmla="*/ 5 w 42"/>
                    <a:gd name="T13" fmla="*/ 6 h 58"/>
                    <a:gd name="T14" fmla="*/ 12 w 42"/>
                    <a:gd name="T15" fmla="*/ 2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2" h="57">
                      <a:moveTo>
                        <a:pt x="12" y="2"/>
                      </a:moveTo>
                      <a:cubicBezTo>
                        <a:pt x="17" y="16"/>
                        <a:pt x="32" y="7"/>
                        <a:pt x="40" y="15"/>
                      </a:cubicBezTo>
                      <a:cubicBezTo>
                        <a:pt x="42" y="22"/>
                        <a:pt x="37" y="26"/>
                        <a:pt x="32" y="29"/>
                      </a:cubicBezTo>
                      <a:cubicBezTo>
                        <a:pt x="23" y="34"/>
                        <a:pt x="22" y="41"/>
                        <a:pt x="21" y="50"/>
                      </a:cubicBezTo>
                      <a:cubicBezTo>
                        <a:pt x="20" y="54"/>
                        <a:pt x="19" y="58"/>
                        <a:pt x="13" y="57"/>
                      </a:cubicBezTo>
                      <a:cubicBezTo>
                        <a:pt x="14" y="45"/>
                        <a:pt x="0" y="31"/>
                        <a:pt x="18" y="20"/>
                      </a:cubicBezTo>
                      <a:cubicBezTo>
                        <a:pt x="19" y="20"/>
                        <a:pt x="6" y="14"/>
                        <a:pt x="5" y="6"/>
                      </a:cubicBezTo>
                      <a:cubicBezTo>
                        <a:pt x="7" y="3"/>
                        <a:pt x="8" y="0"/>
                        <a:pt x="12" y="2"/>
                      </a:cubicBezTo>
                      <a:close/>
                    </a:path>
                  </a:pathLst>
                </a:custGeom>
                <a:solidFill>
                  <a:srgbClr val="3C33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194" name="Freeform 152">
                  <a:extLst>
                    <a:ext uri="{FF2B5EF4-FFF2-40B4-BE49-F238E27FC236}">
                      <a16:creationId xmlns:a16="http://schemas.microsoft.com/office/drawing/2014/main" id="{EFD49278-900B-7625-A9D6-B755EB1533CB}"/>
                    </a:ext>
                  </a:extLst>
                </p:cNvPr>
                <p:cNvSpPr/>
                <p:nvPr/>
              </p:nvSpPr>
              <p:spPr bwMode="auto">
                <a:xfrm>
                  <a:off x="3952" y="1102"/>
                  <a:ext cx="116" cy="28"/>
                </a:xfrm>
                <a:custGeom>
                  <a:avLst/>
                  <a:gdLst>
                    <a:gd name="T0" fmla="*/ 44 w 97"/>
                    <a:gd name="T1" fmla="*/ 5 h 23"/>
                    <a:gd name="T2" fmla="*/ 78 w 97"/>
                    <a:gd name="T3" fmla="*/ 5 h 23"/>
                    <a:gd name="T4" fmla="*/ 97 w 97"/>
                    <a:gd name="T5" fmla="*/ 8 h 23"/>
                    <a:gd name="T6" fmla="*/ 58 w 97"/>
                    <a:gd name="T7" fmla="*/ 19 h 23"/>
                    <a:gd name="T8" fmla="*/ 35 w 97"/>
                    <a:gd name="T9" fmla="*/ 21 h 23"/>
                    <a:gd name="T10" fmla="*/ 12 w 97"/>
                    <a:gd name="T11" fmla="*/ 23 h 23"/>
                    <a:gd name="T12" fmla="*/ 0 w 97"/>
                    <a:gd name="T13" fmla="*/ 15 h 23"/>
                    <a:gd name="T14" fmla="*/ 44 w 97"/>
                    <a:gd name="T15" fmla="*/ 5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7" h="23">
                      <a:moveTo>
                        <a:pt x="44" y="5"/>
                      </a:moveTo>
                      <a:cubicBezTo>
                        <a:pt x="55" y="5"/>
                        <a:pt x="66" y="5"/>
                        <a:pt x="78" y="5"/>
                      </a:cubicBezTo>
                      <a:cubicBezTo>
                        <a:pt x="84" y="5"/>
                        <a:pt x="91" y="0"/>
                        <a:pt x="97" y="8"/>
                      </a:cubicBezTo>
                      <a:cubicBezTo>
                        <a:pt x="86" y="20"/>
                        <a:pt x="72" y="18"/>
                        <a:pt x="58" y="19"/>
                      </a:cubicBezTo>
                      <a:cubicBezTo>
                        <a:pt x="50" y="19"/>
                        <a:pt x="43" y="19"/>
                        <a:pt x="35" y="21"/>
                      </a:cubicBezTo>
                      <a:cubicBezTo>
                        <a:pt x="28" y="23"/>
                        <a:pt x="20" y="23"/>
                        <a:pt x="12" y="23"/>
                      </a:cubicBezTo>
                      <a:cubicBezTo>
                        <a:pt x="7" y="22"/>
                        <a:pt x="1" y="22"/>
                        <a:pt x="0" y="15"/>
                      </a:cubicBezTo>
                      <a:cubicBezTo>
                        <a:pt x="15" y="12"/>
                        <a:pt x="30" y="12"/>
                        <a:pt x="44" y="5"/>
                      </a:cubicBezTo>
                      <a:close/>
                    </a:path>
                  </a:pathLst>
                </a:custGeom>
                <a:solidFill>
                  <a:srgbClr val="3F332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195" name="Freeform 153">
                  <a:extLst>
                    <a:ext uri="{FF2B5EF4-FFF2-40B4-BE49-F238E27FC236}">
                      <a16:creationId xmlns:a16="http://schemas.microsoft.com/office/drawing/2014/main" id="{57AE027E-BE8A-831D-296F-7588A2624D7C}"/>
                    </a:ext>
                  </a:extLst>
                </p:cNvPr>
                <p:cNvSpPr/>
                <p:nvPr/>
              </p:nvSpPr>
              <p:spPr bwMode="auto">
                <a:xfrm>
                  <a:off x="4107" y="1451"/>
                  <a:ext cx="31" cy="66"/>
                </a:xfrm>
                <a:custGeom>
                  <a:avLst/>
                  <a:gdLst>
                    <a:gd name="T0" fmla="*/ 16 w 26"/>
                    <a:gd name="T1" fmla="*/ 0 h 55"/>
                    <a:gd name="T2" fmla="*/ 26 w 26"/>
                    <a:gd name="T3" fmla="*/ 50 h 55"/>
                    <a:gd name="T4" fmla="*/ 22 w 26"/>
                    <a:gd name="T5" fmla="*/ 55 h 55"/>
                    <a:gd name="T6" fmla="*/ 17 w 26"/>
                    <a:gd name="T7" fmla="*/ 54 h 55"/>
                    <a:gd name="T8" fmla="*/ 14 w 26"/>
                    <a:gd name="T9" fmla="*/ 50 h 55"/>
                    <a:gd name="T10" fmla="*/ 9 w 26"/>
                    <a:gd name="T11" fmla="*/ 42 h 55"/>
                    <a:gd name="T12" fmla="*/ 7 w 26"/>
                    <a:gd name="T13" fmla="*/ 38 h 55"/>
                    <a:gd name="T14" fmla="*/ 1 w 26"/>
                    <a:gd name="T15" fmla="*/ 27 h 55"/>
                    <a:gd name="T16" fmla="*/ 1 w 26"/>
                    <a:gd name="T17" fmla="*/ 19 h 55"/>
                    <a:gd name="T18" fmla="*/ 4 w 26"/>
                    <a:gd name="T19" fmla="*/ 13 h 55"/>
                    <a:gd name="T20" fmla="*/ 6 w 26"/>
                    <a:gd name="T21" fmla="*/ 8 h 55"/>
                    <a:gd name="T22" fmla="*/ 7 w 26"/>
                    <a:gd name="T23" fmla="*/ 4 h 55"/>
                    <a:gd name="T24" fmla="*/ 16 w 26"/>
                    <a:gd name="T25" fmla="*/ 0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6" h="55">
                      <a:moveTo>
                        <a:pt x="16" y="0"/>
                      </a:moveTo>
                      <a:cubicBezTo>
                        <a:pt x="19" y="17"/>
                        <a:pt x="23" y="33"/>
                        <a:pt x="26" y="50"/>
                      </a:cubicBezTo>
                      <a:cubicBezTo>
                        <a:pt x="25" y="52"/>
                        <a:pt x="24" y="54"/>
                        <a:pt x="22" y="55"/>
                      </a:cubicBezTo>
                      <a:cubicBezTo>
                        <a:pt x="20" y="55"/>
                        <a:pt x="19" y="55"/>
                        <a:pt x="17" y="54"/>
                      </a:cubicBezTo>
                      <a:cubicBezTo>
                        <a:pt x="16" y="53"/>
                        <a:pt x="15" y="51"/>
                        <a:pt x="14" y="50"/>
                      </a:cubicBezTo>
                      <a:cubicBezTo>
                        <a:pt x="12" y="47"/>
                        <a:pt x="10" y="45"/>
                        <a:pt x="9" y="42"/>
                      </a:cubicBezTo>
                      <a:cubicBezTo>
                        <a:pt x="8" y="41"/>
                        <a:pt x="7" y="39"/>
                        <a:pt x="7" y="38"/>
                      </a:cubicBezTo>
                      <a:cubicBezTo>
                        <a:pt x="5" y="34"/>
                        <a:pt x="3" y="30"/>
                        <a:pt x="1" y="27"/>
                      </a:cubicBezTo>
                      <a:cubicBezTo>
                        <a:pt x="0" y="24"/>
                        <a:pt x="0" y="22"/>
                        <a:pt x="1" y="19"/>
                      </a:cubicBezTo>
                      <a:cubicBezTo>
                        <a:pt x="1" y="17"/>
                        <a:pt x="3" y="15"/>
                        <a:pt x="4" y="13"/>
                      </a:cubicBezTo>
                      <a:cubicBezTo>
                        <a:pt x="7" y="12"/>
                        <a:pt x="8" y="11"/>
                        <a:pt x="6" y="8"/>
                      </a:cubicBezTo>
                      <a:cubicBezTo>
                        <a:pt x="6" y="7"/>
                        <a:pt x="6" y="5"/>
                        <a:pt x="7" y="4"/>
                      </a:cubicBezTo>
                      <a:cubicBezTo>
                        <a:pt x="10" y="2"/>
                        <a:pt x="12" y="0"/>
                        <a:pt x="16" y="0"/>
                      </a:cubicBezTo>
                      <a:close/>
                    </a:path>
                  </a:pathLst>
                </a:custGeom>
                <a:solidFill>
                  <a:srgbClr val="453C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196" name="Freeform 154">
                  <a:extLst>
                    <a:ext uri="{FF2B5EF4-FFF2-40B4-BE49-F238E27FC236}">
                      <a16:creationId xmlns:a16="http://schemas.microsoft.com/office/drawing/2014/main" id="{912571C0-0869-2A3E-960E-9D270EE5DD70}"/>
                    </a:ext>
                  </a:extLst>
                </p:cNvPr>
                <p:cNvSpPr/>
                <p:nvPr/>
              </p:nvSpPr>
              <p:spPr bwMode="auto">
                <a:xfrm>
                  <a:off x="3712" y="1576"/>
                  <a:ext cx="77" cy="43"/>
                </a:xfrm>
                <a:custGeom>
                  <a:avLst/>
                  <a:gdLst>
                    <a:gd name="T0" fmla="*/ 36 w 64"/>
                    <a:gd name="T1" fmla="*/ 9 h 36"/>
                    <a:gd name="T2" fmla="*/ 41 w 64"/>
                    <a:gd name="T3" fmla="*/ 0 h 36"/>
                    <a:gd name="T4" fmla="*/ 64 w 64"/>
                    <a:gd name="T5" fmla="*/ 33 h 36"/>
                    <a:gd name="T6" fmla="*/ 56 w 64"/>
                    <a:gd name="T7" fmla="*/ 36 h 36"/>
                    <a:gd name="T8" fmla="*/ 31 w 64"/>
                    <a:gd name="T9" fmla="*/ 35 h 36"/>
                    <a:gd name="T10" fmla="*/ 2 w 64"/>
                    <a:gd name="T11" fmla="*/ 32 h 36"/>
                    <a:gd name="T12" fmla="*/ 12 w 64"/>
                    <a:gd name="T13" fmla="*/ 22 h 36"/>
                    <a:gd name="T14" fmla="*/ 36 w 64"/>
                    <a:gd name="T15" fmla="*/ 9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4" h="36">
                      <a:moveTo>
                        <a:pt x="36" y="9"/>
                      </a:moveTo>
                      <a:cubicBezTo>
                        <a:pt x="38" y="6"/>
                        <a:pt x="39" y="3"/>
                        <a:pt x="41" y="0"/>
                      </a:cubicBezTo>
                      <a:cubicBezTo>
                        <a:pt x="48" y="11"/>
                        <a:pt x="60" y="19"/>
                        <a:pt x="64" y="33"/>
                      </a:cubicBezTo>
                      <a:cubicBezTo>
                        <a:pt x="62" y="36"/>
                        <a:pt x="59" y="36"/>
                        <a:pt x="56" y="36"/>
                      </a:cubicBezTo>
                      <a:cubicBezTo>
                        <a:pt x="48" y="35"/>
                        <a:pt x="39" y="35"/>
                        <a:pt x="31" y="35"/>
                      </a:cubicBezTo>
                      <a:cubicBezTo>
                        <a:pt x="21" y="35"/>
                        <a:pt x="11" y="36"/>
                        <a:pt x="2" y="32"/>
                      </a:cubicBezTo>
                      <a:cubicBezTo>
                        <a:pt x="0" y="25"/>
                        <a:pt x="0" y="25"/>
                        <a:pt x="12" y="22"/>
                      </a:cubicBezTo>
                      <a:cubicBezTo>
                        <a:pt x="21" y="20"/>
                        <a:pt x="37" y="31"/>
                        <a:pt x="36" y="9"/>
                      </a:cubicBezTo>
                      <a:close/>
                    </a:path>
                  </a:pathLst>
                </a:custGeom>
                <a:solidFill>
                  <a:srgbClr val="453B2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197" name="Freeform 155">
                  <a:extLst>
                    <a:ext uri="{FF2B5EF4-FFF2-40B4-BE49-F238E27FC236}">
                      <a16:creationId xmlns:a16="http://schemas.microsoft.com/office/drawing/2014/main" id="{690F5E7E-B157-B57B-0E04-2325E584C05E}"/>
                    </a:ext>
                  </a:extLst>
                </p:cNvPr>
                <p:cNvSpPr/>
                <p:nvPr/>
              </p:nvSpPr>
              <p:spPr bwMode="auto">
                <a:xfrm>
                  <a:off x="3917" y="1769"/>
                  <a:ext cx="57" cy="33"/>
                </a:xfrm>
                <a:custGeom>
                  <a:avLst/>
                  <a:gdLst>
                    <a:gd name="T0" fmla="*/ 41 w 47"/>
                    <a:gd name="T1" fmla="*/ 27 h 27"/>
                    <a:gd name="T2" fmla="*/ 1 w 47"/>
                    <a:gd name="T3" fmla="*/ 15 h 27"/>
                    <a:gd name="T4" fmla="*/ 12 w 47"/>
                    <a:gd name="T5" fmla="*/ 1 h 27"/>
                    <a:gd name="T6" fmla="*/ 17 w 47"/>
                    <a:gd name="T7" fmla="*/ 0 h 27"/>
                    <a:gd name="T8" fmla="*/ 23 w 47"/>
                    <a:gd name="T9" fmla="*/ 0 h 27"/>
                    <a:gd name="T10" fmla="*/ 45 w 47"/>
                    <a:gd name="T11" fmla="*/ 18 h 27"/>
                    <a:gd name="T12" fmla="*/ 41 w 47"/>
                    <a:gd name="T13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" h="27">
                      <a:moveTo>
                        <a:pt x="41" y="27"/>
                      </a:moveTo>
                      <a:cubicBezTo>
                        <a:pt x="28" y="23"/>
                        <a:pt x="14" y="19"/>
                        <a:pt x="1" y="15"/>
                      </a:cubicBezTo>
                      <a:cubicBezTo>
                        <a:pt x="0" y="6"/>
                        <a:pt x="7" y="5"/>
                        <a:pt x="12" y="1"/>
                      </a:cubicBezTo>
                      <a:cubicBezTo>
                        <a:pt x="14" y="1"/>
                        <a:pt x="15" y="0"/>
                        <a:pt x="17" y="0"/>
                      </a:cubicBezTo>
                      <a:cubicBezTo>
                        <a:pt x="19" y="0"/>
                        <a:pt x="21" y="0"/>
                        <a:pt x="23" y="0"/>
                      </a:cubicBezTo>
                      <a:cubicBezTo>
                        <a:pt x="34" y="1"/>
                        <a:pt x="38" y="12"/>
                        <a:pt x="45" y="18"/>
                      </a:cubicBezTo>
                      <a:cubicBezTo>
                        <a:pt x="47" y="23"/>
                        <a:pt x="45" y="25"/>
                        <a:pt x="41" y="27"/>
                      </a:cubicBezTo>
                      <a:close/>
                    </a:path>
                  </a:pathLst>
                </a:custGeom>
                <a:solidFill>
                  <a:srgbClr val="5244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198" name="Freeform 156">
                  <a:extLst>
                    <a:ext uri="{FF2B5EF4-FFF2-40B4-BE49-F238E27FC236}">
                      <a16:creationId xmlns:a16="http://schemas.microsoft.com/office/drawing/2014/main" id="{B3A21924-CF06-112E-2C9D-B94FC31708E7}"/>
                    </a:ext>
                  </a:extLst>
                </p:cNvPr>
                <p:cNvSpPr/>
                <p:nvPr/>
              </p:nvSpPr>
              <p:spPr bwMode="auto">
                <a:xfrm>
                  <a:off x="3727" y="1427"/>
                  <a:ext cx="25" cy="64"/>
                </a:xfrm>
                <a:custGeom>
                  <a:avLst/>
                  <a:gdLst>
                    <a:gd name="T0" fmla="*/ 0 w 21"/>
                    <a:gd name="T1" fmla="*/ 22 h 53"/>
                    <a:gd name="T2" fmla="*/ 1 w 21"/>
                    <a:gd name="T3" fmla="*/ 17 h 53"/>
                    <a:gd name="T4" fmla="*/ 8 w 21"/>
                    <a:gd name="T5" fmla="*/ 1 h 53"/>
                    <a:gd name="T6" fmla="*/ 14 w 21"/>
                    <a:gd name="T7" fmla="*/ 1 h 53"/>
                    <a:gd name="T8" fmla="*/ 15 w 21"/>
                    <a:gd name="T9" fmla="*/ 13 h 53"/>
                    <a:gd name="T10" fmla="*/ 12 w 21"/>
                    <a:gd name="T11" fmla="*/ 25 h 53"/>
                    <a:gd name="T12" fmla="*/ 16 w 21"/>
                    <a:gd name="T13" fmla="*/ 53 h 53"/>
                    <a:gd name="T14" fmla="*/ 0 w 21"/>
                    <a:gd name="T15" fmla="*/ 22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" h="52">
                      <a:moveTo>
                        <a:pt x="0" y="22"/>
                      </a:moveTo>
                      <a:cubicBezTo>
                        <a:pt x="0" y="20"/>
                        <a:pt x="0" y="19"/>
                        <a:pt x="1" y="17"/>
                      </a:cubicBezTo>
                      <a:cubicBezTo>
                        <a:pt x="3" y="12"/>
                        <a:pt x="6" y="6"/>
                        <a:pt x="8" y="1"/>
                      </a:cubicBezTo>
                      <a:cubicBezTo>
                        <a:pt x="10" y="0"/>
                        <a:pt x="12" y="0"/>
                        <a:pt x="14" y="1"/>
                      </a:cubicBezTo>
                      <a:cubicBezTo>
                        <a:pt x="17" y="5"/>
                        <a:pt x="21" y="9"/>
                        <a:pt x="15" y="13"/>
                      </a:cubicBezTo>
                      <a:cubicBezTo>
                        <a:pt x="9" y="16"/>
                        <a:pt x="8" y="20"/>
                        <a:pt x="12" y="25"/>
                      </a:cubicBezTo>
                      <a:cubicBezTo>
                        <a:pt x="18" y="34"/>
                        <a:pt x="17" y="43"/>
                        <a:pt x="16" y="53"/>
                      </a:cubicBezTo>
                      <a:cubicBezTo>
                        <a:pt x="0" y="48"/>
                        <a:pt x="8" y="31"/>
                        <a:pt x="0" y="22"/>
                      </a:cubicBezTo>
                      <a:close/>
                    </a:path>
                  </a:pathLst>
                </a:custGeom>
                <a:solidFill>
                  <a:srgbClr val="453A3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199" name="Freeform 157">
                  <a:extLst>
                    <a:ext uri="{FF2B5EF4-FFF2-40B4-BE49-F238E27FC236}">
                      <a16:creationId xmlns:a16="http://schemas.microsoft.com/office/drawing/2014/main" id="{4E6952D6-4679-EFB1-BBCD-C54B769470DB}"/>
                    </a:ext>
                  </a:extLst>
                </p:cNvPr>
                <p:cNvSpPr/>
                <p:nvPr/>
              </p:nvSpPr>
              <p:spPr bwMode="auto">
                <a:xfrm>
                  <a:off x="4115" y="1511"/>
                  <a:ext cx="44" cy="62"/>
                </a:xfrm>
                <a:custGeom>
                  <a:avLst/>
                  <a:gdLst>
                    <a:gd name="T0" fmla="*/ 15 w 37"/>
                    <a:gd name="T1" fmla="*/ 5 h 52"/>
                    <a:gd name="T2" fmla="*/ 19 w 37"/>
                    <a:gd name="T3" fmla="*/ 0 h 52"/>
                    <a:gd name="T4" fmla="*/ 15 w 37"/>
                    <a:gd name="T5" fmla="*/ 35 h 52"/>
                    <a:gd name="T6" fmla="*/ 16 w 37"/>
                    <a:gd name="T7" fmla="*/ 47 h 52"/>
                    <a:gd name="T8" fmla="*/ 15 w 37"/>
                    <a:gd name="T9" fmla="*/ 51 h 52"/>
                    <a:gd name="T10" fmla="*/ 2 w 37"/>
                    <a:gd name="T11" fmla="*/ 39 h 52"/>
                    <a:gd name="T12" fmla="*/ 8 w 37"/>
                    <a:gd name="T13" fmla="*/ 22 h 52"/>
                    <a:gd name="T14" fmla="*/ 15 w 37"/>
                    <a:gd name="T15" fmla="*/ 5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7" h="52">
                      <a:moveTo>
                        <a:pt x="15" y="5"/>
                      </a:moveTo>
                      <a:cubicBezTo>
                        <a:pt x="16" y="3"/>
                        <a:pt x="18" y="1"/>
                        <a:pt x="19" y="0"/>
                      </a:cubicBezTo>
                      <a:cubicBezTo>
                        <a:pt x="24" y="12"/>
                        <a:pt x="37" y="26"/>
                        <a:pt x="15" y="35"/>
                      </a:cubicBezTo>
                      <a:cubicBezTo>
                        <a:pt x="14" y="35"/>
                        <a:pt x="16" y="43"/>
                        <a:pt x="16" y="47"/>
                      </a:cubicBezTo>
                      <a:cubicBezTo>
                        <a:pt x="17" y="48"/>
                        <a:pt x="17" y="50"/>
                        <a:pt x="15" y="51"/>
                      </a:cubicBezTo>
                      <a:cubicBezTo>
                        <a:pt x="7" y="52"/>
                        <a:pt x="5" y="45"/>
                        <a:pt x="2" y="39"/>
                      </a:cubicBezTo>
                      <a:cubicBezTo>
                        <a:pt x="0" y="32"/>
                        <a:pt x="4" y="27"/>
                        <a:pt x="8" y="22"/>
                      </a:cubicBezTo>
                      <a:cubicBezTo>
                        <a:pt x="14" y="18"/>
                        <a:pt x="11" y="10"/>
                        <a:pt x="15" y="5"/>
                      </a:cubicBezTo>
                      <a:close/>
                    </a:path>
                  </a:pathLst>
                </a:custGeom>
                <a:solidFill>
                  <a:srgbClr val="3B32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00" name="Freeform 158">
                  <a:extLst>
                    <a:ext uri="{FF2B5EF4-FFF2-40B4-BE49-F238E27FC236}">
                      <a16:creationId xmlns:a16="http://schemas.microsoft.com/office/drawing/2014/main" id="{A8334B8E-28FD-7621-FD54-ACC2F1619595}"/>
                    </a:ext>
                  </a:extLst>
                </p:cNvPr>
                <p:cNvSpPr/>
                <p:nvPr/>
              </p:nvSpPr>
              <p:spPr bwMode="auto">
                <a:xfrm>
                  <a:off x="3966" y="1780"/>
                  <a:ext cx="46" cy="31"/>
                </a:xfrm>
                <a:custGeom>
                  <a:avLst/>
                  <a:gdLst>
                    <a:gd name="T0" fmla="*/ 0 w 38"/>
                    <a:gd name="T1" fmla="*/ 18 h 26"/>
                    <a:gd name="T2" fmla="*/ 4 w 38"/>
                    <a:gd name="T3" fmla="*/ 10 h 26"/>
                    <a:gd name="T4" fmla="*/ 12 w 38"/>
                    <a:gd name="T5" fmla="*/ 4 h 26"/>
                    <a:gd name="T6" fmla="*/ 17 w 38"/>
                    <a:gd name="T7" fmla="*/ 4 h 26"/>
                    <a:gd name="T8" fmla="*/ 36 w 38"/>
                    <a:gd name="T9" fmla="*/ 22 h 26"/>
                    <a:gd name="T10" fmla="*/ 36 w 38"/>
                    <a:gd name="T11" fmla="*/ 26 h 26"/>
                    <a:gd name="T12" fmla="*/ 0 w 38"/>
                    <a:gd name="T13" fmla="*/ 18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8" h="26">
                      <a:moveTo>
                        <a:pt x="0" y="18"/>
                      </a:moveTo>
                      <a:cubicBezTo>
                        <a:pt x="1" y="15"/>
                        <a:pt x="3" y="13"/>
                        <a:pt x="4" y="10"/>
                      </a:cubicBezTo>
                      <a:cubicBezTo>
                        <a:pt x="6" y="7"/>
                        <a:pt x="9" y="6"/>
                        <a:pt x="12" y="4"/>
                      </a:cubicBezTo>
                      <a:cubicBezTo>
                        <a:pt x="13" y="4"/>
                        <a:pt x="15" y="4"/>
                        <a:pt x="17" y="4"/>
                      </a:cubicBezTo>
                      <a:cubicBezTo>
                        <a:pt x="33" y="0"/>
                        <a:pt x="38" y="7"/>
                        <a:pt x="36" y="22"/>
                      </a:cubicBezTo>
                      <a:cubicBezTo>
                        <a:pt x="36" y="23"/>
                        <a:pt x="36" y="25"/>
                        <a:pt x="36" y="26"/>
                      </a:cubicBezTo>
                      <a:cubicBezTo>
                        <a:pt x="24" y="24"/>
                        <a:pt x="11" y="23"/>
                        <a:pt x="0" y="18"/>
                      </a:cubicBezTo>
                      <a:close/>
                    </a:path>
                  </a:pathLst>
                </a:custGeom>
                <a:solidFill>
                  <a:srgbClr val="4B37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01" name="Freeform 159">
                  <a:extLst>
                    <a:ext uri="{FF2B5EF4-FFF2-40B4-BE49-F238E27FC236}">
                      <a16:creationId xmlns:a16="http://schemas.microsoft.com/office/drawing/2014/main" id="{B651B4A8-433F-9EB3-869D-99815BA29010}"/>
                    </a:ext>
                  </a:extLst>
                </p:cNvPr>
                <p:cNvSpPr/>
                <p:nvPr/>
              </p:nvSpPr>
              <p:spPr bwMode="auto">
                <a:xfrm>
                  <a:off x="4098" y="1370"/>
                  <a:ext cx="25" cy="77"/>
                </a:xfrm>
                <a:custGeom>
                  <a:avLst/>
                  <a:gdLst>
                    <a:gd name="T0" fmla="*/ 10 w 21"/>
                    <a:gd name="T1" fmla="*/ 22 h 64"/>
                    <a:gd name="T2" fmla="*/ 14 w 21"/>
                    <a:gd name="T3" fmla="*/ 0 h 64"/>
                    <a:gd name="T4" fmla="*/ 21 w 21"/>
                    <a:gd name="T5" fmla="*/ 54 h 64"/>
                    <a:gd name="T6" fmla="*/ 13 w 21"/>
                    <a:gd name="T7" fmla="*/ 61 h 64"/>
                    <a:gd name="T8" fmla="*/ 7 w 21"/>
                    <a:gd name="T9" fmla="*/ 47 h 64"/>
                    <a:gd name="T10" fmla="*/ 5 w 21"/>
                    <a:gd name="T11" fmla="*/ 43 h 64"/>
                    <a:gd name="T12" fmla="*/ 3 w 21"/>
                    <a:gd name="T13" fmla="*/ 39 h 64"/>
                    <a:gd name="T14" fmla="*/ 0 w 21"/>
                    <a:gd name="T15" fmla="*/ 33 h 64"/>
                    <a:gd name="T16" fmla="*/ 2 w 21"/>
                    <a:gd name="T17" fmla="*/ 29 h 64"/>
                    <a:gd name="T18" fmla="*/ 5 w 21"/>
                    <a:gd name="T19" fmla="*/ 25 h 64"/>
                    <a:gd name="T20" fmla="*/ 10 w 21"/>
                    <a:gd name="T21" fmla="*/ 22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1" h="64">
                      <a:moveTo>
                        <a:pt x="10" y="22"/>
                      </a:moveTo>
                      <a:cubicBezTo>
                        <a:pt x="16" y="15"/>
                        <a:pt x="12" y="7"/>
                        <a:pt x="14" y="0"/>
                      </a:cubicBezTo>
                      <a:cubicBezTo>
                        <a:pt x="17" y="18"/>
                        <a:pt x="19" y="36"/>
                        <a:pt x="21" y="54"/>
                      </a:cubicBezTo>
                      <a:cubicBezTo>
                        <a:pt x="19" y="56"/>
                        <a:pt x="21" y="64"/>
                        <a:pt x="13" y="61"/>
                      </a:cubicBezTo>
                      <a:cubicBezTo>
                        <a:pt x="10" y="57"/>
                        <a:pt x="10" y="52"/>
                        <a:pt x="7" y="47"/>
                      </a:cubicBezTo>
                      <a:cubicBezTo>
                        <a:pt x="6" y="46"/>
                        <a:pt x="6" y="45"/>
                        <a:pt x="5" y="43"/>
                      </a:cubicBezTo>
                      <a:cubicBezTo>
                        <a:pt x="4" y="42"/>
                        <a:pt x="3" y="41"/>
                        <a:pt x="3" y="39"/>
                      </a:cubicBezTo>
                      <a:cubicBezTo>
                        <a:pt x="2" y="37"/>
                        <a:pt x="1" y="35"/>
                        <a:pt x="0" y="33"/>
                      </a:cubicBezTo>
                      <a:cubicBezTo>
                        <a:pt x="0" y="31"/>
                        <a:pt x="1" y="30"/>
                        <a:pt x="2" y="29"/>
                      </a:cubicBezTo>
                      <a:cubicBezTo>
                        <a:pt x="3" y="27"/>
                        <a:pt x="4" y="26"/>
                        <a:pt x="5" y="25"/>
                      </a:cubicBezTo>
                      <a:cubicBezTo>
                        <a:pt x="6" y="24"/>
                        <a:pt x="8" y="22"/>
                        <a:pt x="10" y="22"/>
                      </a:cubicBezTo>
                      <a:close/>
                    </a:path>
                  </a:pathLst>
                </a:custGeom>
                <a:solidFill>
                  <a:srgbClr val="52473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02" name="Freeform 160">
                  <a:extLst>
                    <a:ext uri="{FF2B5EF4-FFF2-40B4-BE49-F238E27FC236}">
                      <a16:creationId xmlns:a16="http://schemas.microsoft.com/office/drawing/2014/main" id="{FD628E00-ABA8-DA67-0296-D6D8EB8A66F2}"/>
                    </a:ext>
                  </a:extLst>
                </p:cNvPr>
                <p:cNvSpPr/>
                <p:nvPr/>
              </p:nvSpPr>
              <p:spPr bwMode="auto">
                <a:xfrm>
                  <a:off x="4139" y="1590"/>
                  <a:ext cx="23" cy="56"/>
                </a:xfrm>
                <a:custGeom>
                  <a:avLst/>
                  <a:gdLst>
                    <a:gd name="T0" fmla="*/ 19 w 19"/>
                    <a:gd name="T1" fmla="*/ 42 h 47"/>
                    <a:gd name="T2" fmla="*/ 8 w 19"/>
                    <a:gd name="T3" fmla="*/ 45 h 47"/>
                    <a:gd name="T4" fmla="*/ 4 w 19"/>
                    <a:gd name="T5" fmla="*/ 47 h 47"/>
                    <a:gd name="T6" fmla="*/ 2 w 19"/>
                    <a:gd name="T7" fmla="*/ 42 h 47"/>
                    <a:gd name="T8" fmla="*/ 3 w 19"/>
                    <a:gd name="T9" fmla="*/ 37 h 47"/>
                    <a:gd name="T10" fmla="*/ 4 w 19"/>
                    <a:gd name="T11" fmla="*/ 28 h 47"/>
                    <a:gd name="T12" fmla="*/ 3 w 19"/>
                    <a:gd name="T13" fmla="*/ 24 h 47"/>
                    <a:gd name="T14" fmla="*/ 2 w 19"/>
                    <a:gd name="T15" fmla="*/ 4 h 47"/>
                    <a:gd name="T16" fmla="*/ 5 w 19"/>
                    <a:gd name="T17" fmla="*/ 0 h 47"/>
                    <a:gd name="T18" fmla="*/ 15 w 19"/>
                    <a:gd name="T19" fmla="*/ 2 h 47"/>
                    <a:gd name="T20" fmla="*/ 19 w 19"/>
                    <a:gd name="T21" fmla="*/ 42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9" h="47">
                      <a:moveTo>
                        <a:pt x="19" y="42"/>
                      </a:moveTo>
                      <a:cubicBezTo>
                        <a:pt x="15" y="43"/>
                        <a:pt x="12" y="44"/>
                        <a:pt x="8" y="45"/>
                      </a:cubicBezTo>
                      <a:cubicBezTo>
                        <a:pt x="7" y="47"/>
                        <a:pt x="5" y="47"/>
                        <a:pt x="4" y="47"/>
                      </a:cubicBezTo>
                      <a:cubicBezTo>
                        <a:pt x="3" y="45"/>
                        <a:pt x="2" y="44"/>
                        <a:pt x="2" y="42"/>
                      </a:cubicBezTo>
                      <a:cubicBezTo>
                        <a:pt x="2" y="41"/>
                        <a:pt x="2" y="39"/>
                        <a:pt x="3" y="37"/>
                      </a:cubicBezTo>
                      <a:cubicBezTo>
                        <a:pt x="4" y="35"/>
                        <a:pt x="5" y="32"/>
                        <a:pt x="4" y="28"/>
                      </a:cubicBezTo>
                      <a:cubicBezTo>
                        <a:pt x="4" y="27"/>
                        <a:pt x="3" y="25"/>
                        <a:pt x="3" y="24"/>
                      </a:cubicBezTo>
                      <a:cubicBezTo>
                        <a:pt x="3" y="17"/>
                        <a:pt x="0" y="10"/>
                        <a:pt x="2" y="4"/>
                      </a:cubicBezTo>
                      <a:cubicBezTo>
                        <a:pt x="2" y="2"/>
                        <a:pt x="3" y="1"/>
                        <a:pt x="5" y="0"/>
                      </a:cubicBezTo>
                      <a:cubicBezTo>
                        <a:pt x="8" y="3"/>
                        <a:pt x="12" y="0"/>
                        <a:pt x="15" y="2"/>
                      </a:cubicBezTo>
                      <a:cubicBezTo>
                        <a:pt x="16" y="15"/>
                        <a:pt x="18" y="28"/>
                        <a:pt x="19" y="42"/>
                      </a:cubicBezTo>
                      <a:close/>
                    </a:path>
                  </a:pathLst>
                </a:custGeom>
                <a:solidFill>
                  <a:srgbClr val="3D34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03" name="Freeform 161">
                  <a:extLst>
                    <a:ext uri="{FF2B5EF4-FFF2-40B4-BE49-F238E27FC236}">
                      <a16:creationId xmlns:a16="http://schemas.microsoft.com/office/drawing/2014/main" id="{CF144EE4-A562-018C-2DE4-DACAB80278D5}"/>
                    </a:ext>
                  </a:extLst>
                </p:cNvPr>
                <p:cNvSpPr/>
                <p:nvPr/>
              </p:nvSpPr>
              <p:spPr bwMode="auto">
                <a:xfrm>
                  <a:off x="3730" y="1733"/>
                  <a:ext cx="64" cy="27"/>
                </a:xfrm>
                <a:custGeom>
                  <a:avLst/>
                  <a:gdLst>
                    <a:gd name="T0" fmla="*/ 0 w 53"/>
                    <a:gd name="T1" fmla="*/ 14 h 22"/>
                    <a:gd name="T2" fmla="*/ 13 w 53"/>
                    <a:gd name="T3" fmla="*/ 5 h 22"/>
                    <a:gd name="T4" fmla="*/ 37 w 53"/>
                    <a:gd name="T5" fmla="*/ 7 h 22"/>
                    <a:gd name="T6" fmla="*/ 50 w 53"/>
                    <a:gd name="T7" fmla="*/ 11 h 22"/>
                    <a:gd name="T8" fmla="*/ 41 w 53"/>
                    <a:gd name="T9" fmla="*/ 21 h 22"/>
                    <a:gd name="T10" fmla="*/ 37 w 53"/>
                    <a:gd name="T11" fmla="*/ 22 h 22"/>
                    <a:gd name="T12" fmla="*/ 0 w 53"/>
                    <a:gd name="T13" fmla="*/ 14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" h="22">
                      <a:moveTo>
                        <a:pt x="0" y="14"/>
                      </a:moveTo>
                      <a:cubicBezTo>
                        <a:pt x="6" y="13"/>
                        <a:pt x="13" y="14"/>
                        <a:pt x="13" y="5"/>
                      </a:cubicBezTo>
                      <a:cubicBezTo>
                        <a:pt x="22" y="0"/>
                        <a:pt x="29" y="9"/>
                        <a:pt x="37" y="7"/>
                      </a:cubicBezTo>
                      <a:cubicBezTo>
                        <a:pt x="41" y="8"/>
                        <a:pt x="46" y="9"/>
                        <a:pt x="50" y="11"/>
                      </a:cubicBezTo>
                      <a:cubicBezTo>
                        <a:pt x="53" y="18"/>
                        <a:pt x="53" y="18"/>
                        <a:pt x="41" y="21"/>
                      </a:cubicBezTo>
                      <a:cubicBezTo>
                        <a:pt x="40" y="21"/>
                        <a:pt x="38" y="22"/>
                        <a:pt x="37" y="22"/>
                      </a:cubicBezTo>
                      <a:cubicBezTo>
                        <a:pt x="25" y="19"/>
                        <a:pt x="12" y="17"/>
                        <a:pt x="0" y="14"/>
                      </a:cubicBezTo>
                      <a:close/>
                    </a:path>
                  </a:pathLst>
                </a:custGeom>
                <a:solidFill>
                  <a:srgbClr val="4B41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04" name="Freeform 162">
                  <a:extLst>
                    <a:ext uri="{FF2B5EF4-FFF2-40B4-BE49-F238E27FC236}">
                      <a16:creationId xmlns:a16="http://schemas.microsoft.com/office/drawing/2014/main" id="{58EEA7C4-C7CA-30A8-E713-F17C43C3C3A3}"/>
                    </a:ext>
                  </a:extLst>
                </p:cNvPr>
                <p:cNvSpPr/>
                <p:nvPr/>
              </p:nvSpPr>
              <p:spPr bwMode="auto">
                <a:xfrm>
                  <a:off x="3677" y="1620"/>
                  <a:ext cx="29" cy="30"/>
                </a:xfrm>
                <a:custGeom>
                  <a:avLst/>
                  <a:gdLst>
                    <a:gd name="T0" fmla="*/ 21 w 24"/>
                    <a:gd name="T1" fmla="*/ 17 h 25"/>
                    <a:gd name="T2" fmla="*/ 0 w 24"/>
                    <a:gd name="T3" fmla="*/ 24 h 25"/>
                    <a:gd name="T4" fmla="*/ 7 w 24"/>
                    <a:gd name="T5" fmla="*/ 11 h 25"/>
                    <a:gd name="T6" fmla="*/ 13 w 24"/>
                    <a:gd name="T7" fmla="*/ 0 h 25"/>
                    <a:gd name="T8" fmla="*/ 19 w 24"/>
                    <a:gd name="T9" fmla="*/ 4 h 25"/>
                    <a:gd name="T10" fmla="*/ 21 w 24"/>
                    <a:gd name="T11" fmla="*/ 17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" h="25">
                      <a:moveTo>
                        <a:pt x="21" y="17"/>
                      </a:moveTo>
                      <a:cubicBezTo>
                        <a:pt x="16" y="24"/>
                        <a:pt x="8" y="25"/>
                        <a:pt x="0" y="24"/>
                      </a:cubicBezTo>
                      <a:cubicBezTo>
                        <a:pt x="0" y="19"/>
                        <a:pt x="19" y="23"/>
                        <a:pt x="7" y="11"/>
                      </a:cubicBezTo>
                      <a:cubicBezTo>
                        <a:pt x="4" y="8"/>
                        <a:pt x="8" y="2"/>
                        <a:pt x="13" y="0"/>
                      </a:cubicBezTo>
                      <a:cubicBezTo>
                        <a:pt x="15" y="0"/>
                        <a:pt x="17" y="2"/>
                        <a:pt x="19" y="4"/>
                      </a:cubicBezTo>
                      <a:cubicBezTo>
                        <a:pt x="21" y="8"/>
                        <a:pt x="24" y="12"/>
                        <a:pt x="21" y="17"/>
                      </a:cubicBezTo>
                      <a:close/>
                    </a:path>
                  </a:pathLst>
                </a:custGeom>
                <a:solidFill>
                  <a:srgbClr val="564E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05" name="Freeform 163">
                  <a:extLst>
                    <a:ext uri="{FF2B5EF4-FFF2-40B4-BE49-F238E27FC236}">
                      <a16:creationId xmlns:a16="http://schemas.microsoft.com/office/drawing/2014/main" id="{69CAB1D5-2A15-826D-571B-C649BF9F3488}"/>
                    </a:ext>
                  </a:extLst>
                </p:cNvPr>
                <p:cNvSpPr/>
                <p:nvPr/>
              </p:nvSpPr>
              <p:spPr bwMode="auto">
                <a:xfrm>
                  <a:off x="3932" y="1119"/>
                  <a:ext cx="49" cy="19"/>
                </a:xfrm>
                <a:custGeom>
                  <a:avLst/>
                  <a:gdLst>
                    <a:gd name="T0" fmla="*/ 17 w 41"/>
                    <a:gd name="T1" fmla="*/ 1 h 16"/>
                    <a:gd name="T2" fmla="*/ 30 w 41"/>
                    <a:gd name="T3" fmla="*/ 4 h 16"/>
                    <a:gd name="T4" fmla="*/ 36 w 41"/>
                    <a:gd name="T5" fmla="*/ 13 h 16"/>
                    <a:gd name="T6" fmla="*/ 22 w 41"/>
                    <a:gd name="T7" fmla="*/ 15 h 16"/>
                    <a:gd name="T8" fmla="*/ 5 w 41"/>
                    <a:gd name="T9" fmla="*/ 10 h 16"/>
                    <a:gd name="T10" fmla="*/ 0 w 41"/>
                    <a:gd name="T11" fmla="*/ 3 h 16"/>
                    <a:gd name="T12" fmla="*/ 17 w 41"/>
                    <a:gd name="T13" fmla="*/ 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1" h="16">
                      <a:moveTo>
                        <a:pt x="17" y="1"/>
                      </a:moveTo>
                      <a:cubicBezTo>
                        <a:pt x="21" y="2"/>
                        <a:pt x="25" y="3"/>
                        <a:pt x="30" y="4"/>
                      </a:cubicBezTo>
                      <a:cubicBezTo>
                        <a:pt x="32" y="7"/>
                        <a:pt x="41" y="5"/>
                        <a:pt x="36" y="13"/>
                      </a:cubicBezTo>
                      <a:cubicBezTo>
                        <a:pt x="31" y="16"/>
                        <a:pt x="27" y="16"/>
                        <a:pt x="22" y="15"/>
                      </a:cubicBezTo>
                      <a:cubicBezTo>
                        <a:pt x="16" y="13"/>
                        <a:pt x="10" y="12"/>
                        <a:pt x="5" y="10"/>
                      </a:cubicBezTo>
                      <a:cubicBezTo>
                        <a:pt x="2" y="8"/>
                        <a:pt x="0" y="6"/>
                        <a:pt x="0" y="3"/>
                      </a:cubicBezTo>
                      <a:cubicBezTo>
                        <a:pt x="5" y="0"/>
                        <a:pt x="11" y="0"/>
                        <a:pt x="17" y="1"/>
                      </a:cubicBezTo>
                      <a:close/>
                    </a:path>
                  </a:pathLst>
                </a:custGeom>
                <a:solidFill>
                  <a:srgbClr val="6F615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06" name="Freeform 164">
                  <a:extLst>
                    <a:ext uri="{FF2B5EF4-FFF2-40B4-BE49-F238E27FC236}">
                      <a16:creationId xmlns:a16="http://schemas.microsoft.com/office/drawing/2014/main" id="{BCFF7F34-37FB-141B-4E4E-E8E78743D8DF}"/>
                    </a:ext>
                  </a:extLst>
                </p:cNvPr>
                <p:cNvSpPr/>
                <p:nvPr/>
              </p:nvSpPr>
              <p:spPr bwMode="auto">
                <a:xfrm>
                  <a:off x="4134" y="1566"/>
                  <a:ext cx="27" cy="31"/>
                </a:xfrm>
                <a:custGeom>
                  <a:avLst/>
                  <a:gdLst>
                    <a:gd name="T0" fmla="*/ 19 w 22"/>
                    <a:gd name="T1" fmla="*/ 22 h 26"/>
                    <a:gd name="T2" fmla="*/ 12 w 22"/>
                    <a:gd name="T3" fmla="*/ 22 h 26"/>
                    <a:gd name="T4" fmla="*/ 2 w 22"/>
                    <a:gd name="T5" fmla="*/ 9 h 26"/>
                    <a:gd name="T6" fmla="*/ 0 w 22"/>
                    <a:gd name="T7" fmla="*/ 4 h 26"/>
                    <a:gd name="T8" fmla="*/ 0 w 22"/>
                    <a:gd name="T9" fmla="*/ 1 h 26"/>
                    <a:gd name="T10" fmla="*/ 19 w 22"/>
                    <a:gd name="T11" fmla="*/ 22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26">
                      <a:moveTo>
                        <a:pt x="19" y="22"/>
                      </a:moveTo>
                      <a:cubicBezTo>
                        <a:pt x="17" y="22"/>
                        <a:pt x="15" y="26"/>
                        <a:pt x="12" y="22"/>
                      </a:cubicBezTo>
                      <a:cubicBezTo>
                        <a:pt x="8" y="18"/>
                        <a:pt x="5" y="13"/>
                        <a:pt x="2" y="9"/>
                      </a:cubicBezTo>
                      <a:cubicBezTo>
                        <a:pt x="1" y="8"/>
                        <a:pt x="0" y="6"/>
                        <a:pt x="0" y="4"/>
                      </a:cubicBezTo>
                      <a:cubicBezTo>
                        <a:pt x="0" y="3"/>
                        <a:pt x="0" y="2"/>
                        <a:pt x="0" y="1"/>
                      </a:cubicBezTo>
                      <a:cubicBezTo>
                        <a:pt x="15" y="0"/>
                        <a:pt x="22" y="6"/>
                        <a:pt x="19" y="22"/>
                      </a:cubicBezTo>
                      <a:close/>
                    </a:path>
                  </a:pathLst>
                </a:custGeom>
                <a:solidFill>
                  <a:srgbClr val="4F443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07" name="Freeform 165">
                  <a:extLst>
                    <a:ext uri="{FF2B5EF4-FFF2-40B4-BE49-F238E27FC236}">
                      <a16:creationId xmlns:a16="http://schemas.microsoft.com/office/drawing/2014/main" id="{87390D58-987D-56D8-BA72-9AD487260F67}"/>
                    </a:ext>
                  </a:extLst>
                </p:cNvPr>
                <p:cNvSpPr/>
                <p:nvPr/>
              </p:nvSpPr>
              <p:spPr bwMode="auto">
                <a:xfrm>
                  <a:off x="3844" y="1124"/>
                  <a:ext cx="47" cy="17"/>
                </a:xfrm>
                <a:custGeom>
                  <a:avLst/>
                  <a:gdLst>
                    <a:gd name="T0" fmla="*/ 14 w 39"/>
                    <a:gd name="T1" fmla="*/ 7 h 14"/>
                    <a:gd name="T2" fmla="*/ 0 w 39"/>
                    <a:gd name="T3" fmla="*/ 3 h 14"/>
                    <a:gd name="T4" fmla="*/ 30 w 39"/>
                    <a:gd name="T5" fmla="*/ 0 h 14"/>
                    <a:gd name="T6" fmla="*/ 39 w 39"/>
                    <a:gd name="T7" fmla="*/ 7 h 14"/>
                    <a:gd name="T8" fmla="*/ 34 w 39"/>
                    <a:gd name="T9" fmla="*/ 11 h 14"/>
                    <a:gd name="T10" fmla="*/ 14 w 39"/>
                    <a:gd name="T11" fmla="*/ 7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" h="14">
                      <a:moveTo>
                        <a:pt x="14" y="7"/>
                      </a:moveTo>
                      <a:cubicBezTo>
                        <a:pt x="9" y="5"/>
                        <a:pt x="5" y="4"/>
                        <a:pt x="0" y="3"/>
                      </a:cubicBezTo>
                      <a:cubicBezTo>
                        <a:pt x="10" y="0"/>
                        <a:pt x="20" y="0"/>
                        <a:pt x="30" y="0"/>
                      </a:cubicBezTo>
                      <a:cubicBezTo>
                        <a:pt x="33" y="3"/>
                        <a:pt x="39" y="0"/>
                        <a:pt x="39" y="7"/>
                      </a:cubicBezTo>
                      <a:cubicBezTo>
                        <a:pt x="38" y="9"/>
                        <a:pt x="36" y="10"/>
                        <a:pt x="34" y="11"/>
                      </a:cubicBezTo>
                      <a:cubicBezTo>
                        <a:pt x="27" y="13"/>
                        <a:pt x="19" y="14"/>
                        <a:pt x="14" y="7"/>
                      </a:cubicBezTo>
                      <a:close/>
                    </a:path>
                  </a:pathLst>
                </a:custGeom>
                <a:solidFill>
                  <a:srgbClr val="62564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08" name="Freeform 166">
                  <a:extLst>
                    <a:ext uri="{FF2B5EF4-FFF2-40B4-BE49-F238E27FC236}">
                      <a16:creationId xmlns:a16="http://schemas.microsoft.com/office/drawing/2014/main" id="{8F25513F-DC45-760B-1E16-967DC332E0E7}"/>
                    </a:ext>
                  </a:extLst>
                </p:cNvPr>
                <p:cNvSpPr/>
                <p:nvPr/>
              </p:nvSpPr>
              <p:spPr bwMode="auto">
                <a:xfrm>
                  <a:off x="4080" y="1241"/>
                  <a:ext cx="25" cy="29"/>
                </a:xfrm>
                <a:custGeom>
                  <a:avLst/>
                  <a:gdLst>
                    <a:gd name="T0" fmla="*/ 17 w 21"/>
                    <a:gd name="T1" fmla="*/ 17 h 24"/>
                    <a:gd name="T2" fmla="*/ 16 w 21"/>
                    <a:gd name="T3" fmla="*/ 22 h 24"/>
                    <a:gd name="T4" fmla="*/ 0 w 21"/>
                    <a:gd name="T5" fmla="*/ 12 h 24"/>
                    <a:gd name="T6" fmla="*/ 13 w 21"/>
                    <a:gd name="T7" fmla="*/ 2 h 24"/>
                    <a:gd name="T8" fmla="*/ 21 w 21"/>
                    <a:gd name="T9" fmla="*/ 6 h 24"/>
                    <a:gd name="T10" fmla="*/ 17 w 21"/>
                    <a:gd name="T11" fmla="*/ 17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" h="24">
                      <a:moveTo>
                        <a:pt x="17" y="17"/>
                      </a:moveTo>
                      <a:cubicBezTo>
                        <a:pt x="17" y="19"/>
                        <a:pt x="17" y="20"/>
                        <a:pt x="16" y="22"/>
                      </a:cubicBezTo>
                      <a:cubicBezTo>
                        <a:pt x="8" y="24"/>
                        <a:pt x="1" y="20"/>
                        <a:pt x="0" y="12"/>
                      </a:cubicBezTo>
                      <a:cubicBezTo>
                        <a:pt x="0" y="5"/>
                        <a:pt x="4" y="0"/>
                        <a:pt x="13" y="2"/>
                      </a:cubicBezTo>
                      <a:cubicBezTo>
                        <a:pt x="16" y="3"/>
                        <a:pt x="18" y="5"/>
                        <a:pt x="21" y="6"/>
                      </a:cubicBezTo>
                      <a:cubicBezTo>
                        <a:pt x="19" y="9"/>
                        <a:pt x="9" y="9"/>
                        <a:pt x="17" y="17"/>
                      </a:cubicBezTo>
                      <a:close/>
                    </a:path>
                  </a:pathLst>
                </a:custGeom>
                <a:solidFill>
                  <a:srgbClr val="483E3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09" name="Freeform 167">
                  <a:extLst>
                    <a:ext uri="{FF2B5EF4-FFF2-40B4-BE49-F238E27FC236}">
                      <a16:creationId xmlns:a16="http://schemas.microsoft.com/office/drawing/2014/main" id="{F76339C1-C9CD-EE27-B1FE-8E2AFE88E341}"/>
                    </a:ext>
                  </a:extLst>
                </p:cNvPr>
                <p:cNvSpPr/>
                <p:nvPr/>
              </p:nvSpPr>
              <p:spPr bwMode="auto">
                <a:xfrm>
                  <a:off x="3693" y="1596"/>
                  <a:ext cx="34" cy="29"/>
                </a:xfrm>
                <a:custGeom>
                  <a:avLst/>
                  <a:gdLst>
                    <a:gd name="T0" fmla="*/ 3 w 28"/>
                    <a:gd name="T1" fmla="*/ 24 h 24"/>
                    <a:gd name="T2" fmla="*/ 0 w 28"/>
                    <a:gd name="T3" fmla="*/ 20 h 24"/>
                    <a:gd name="T4" fmla="*/ 28 w 28"/>
                    <a:gd name="T5" fmla="*/ 5 h 24"/>
                    <a:gd name="T6" fmla="*/ 16 w 28"/>
                    <a:gd name="T7" fmla="*/ 12 h 24"/>
                    <a:gd name="T8" fmla="*/ 3 w 28"/>
                    <a:gd name="T9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24">
                      <a:moveTo>
                        <a:pt x="3" y="24"/>
                      </a:moveTo>
                      <a:cubicBezTo>
                        <a:pt x="2" y="23"/>
                        <a:pt x="1" y="21"/>
                        <a:pt x="0" y="20"/>
                      </a:cubicBezTo>
                      <a:cubicBezTo>
                        <a:pt x="6" y="9"/>
                        <a:pt x="13" y="0"/>
                        <a:pt x="28" y="5"/>
                      </a:cubicBezTo>
                      <a:cubicBezTo>
                        <a:pt x="24" y="8"/>
                        <a:pt x="20" y="10"/>
                        <a:pt x="16" y="12"/>
                      </a:cubicBezTo>
                      <a:cubicBezTo>
                        <a:pt x="14" y="19"/>
                        <a:pt x="10" y="23"/>
                        <a:pt x="3" y="24"/>
                      </a:cubicBezTo>
                      <a:close/>
                    </a:path>
                  </a:pathLst>
                </a:custGeom>
                <a:solidFill>
                  <a:srgbClr val="3B31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10" name="Freeform 168">
                  <a:extLst>
                    <a:ext uri="{FF2B5EF4-FFF2-40B4-BE49-F238E27FC236}">
                      <a16:creationId xmlns:a16="http://schemas.microsoft.com/office/drawing/2014/main" id="{78776DBF-70C9-87D4-3DA6-1651C8E2BD91}"/>
                    </a:ext>
                  </a:extLst>
                </p:cNvPr>
                <p:cNvSpPr/>
                <p:nvPr/>
              </p:nvSpPr>
              <p:spPr bwMode="auto">
                <a:xfrm>
                  <a:off x="3880" y="1123"/>
                  <a:ext cx="56" cy="12"/>
                </a:xfrm>
                <a:custGeom>
                  <a:avLst/>
                  <a:gdLst>
                    <a:gd name="T0" fmla="*/ 9 w 47"/>
                    <a:gd name="T1" fmla="*/ 5 h 10"/>
                    <a:gd name="T2" fmla="*/ 0 w 47"/>
                    <a:gd name="T3" fmla="*/ 1 h 10"/>
                    <a:gd name="T4" fmla="*/ 43 w 47"/>
                    <a:gd name="T5" fmla="*/ 0 h 10"/>
                    <a:gd name="T6" fmla="*/ 47 w 47"/>
                    <a:gd name="T7" fmla="*/ 4 h 10"/>
                    <a:gd name="T8" fmla="*/ 36 w 47"/>
                    <a:gd name="T9" fmla="*/ 10 h 10"/>
                    <a:gd name="T10" fmla="*/ 24 w 47"/>
                    <a:gd name="T11" fmla="*/ 10 h 10"/>
                    <a:gd name="T12" fmla="*/ 9 w 47"/>
                    <a:gd name="T13" fmla="*/ 5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" h="10">
                      <a:moveTo>
                        <a:pt x="9" y="5"/>
                      </a:moveTo>
                      <a:cubicBezTo>
                        <a:pt x="6" y="4"/>
                        <a:pt x="3" y="3"/>
                        <a:pt x="0" y="1"/>
                      </a:cubicBezTo>
                      <a:cubicBezTo>
                        <a:pt x="14" y="1"/>
                        <a:pt x="29" y="0"/>
                        <a:pt x="43" y="0"/>
                      </a:cubicBezTo>
                      <a:cubicBezTo>
                        <a:pt x="44" y="1"/>
                        <a:pt x="46" y="2"/>
                        <a:pt x="47" y="4"/>
                      </a:cubicBezTo>
                      <a:cubicBezTo>
                        <a:pt x="45" y="8"/>
                        <a:pt x="41" y="9"/>
                        <a:pt x="36" y="10"/>
                      </a:cubicBezTo>
                      <a:cubicBezTo>
                        <a:pt x="32" y="10"/>
                        <a:pt x="28" y="10"/>
                        <a:pt x="24" y="10"/>
                      </a:cubicBezTo>
                      <a:cubicBezTo>
                        <a:pt x="18" y="10"/>
                        <a:pt x="13" y="9"/>
                        <a:pt x="9" y="5"/>
                      </a:cubicBezTo>
                      <a:close/>
                    </a:path>
                  </a:pathLst>
                </a:custGeom>
                <a:solidFill>
                  <a:srgbClr val="3B31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11" name="Freeform 169">
                  <a:extLst>
                    <a:ext uri="{FF2B5EF4-FFF2-40B4-BE49-F238E27FC236}">
                      <a16:creationId xmlns:a16="http://schemas.microsoft.com/office/drawing/2014/main" id="{F186A113-702C-0FDD-BB52-F84276EB6E67}"/>
                    </a:ext>
                  </a:extLst>
                </p:cNvPr>
                <p:cNvSpPr/>
                <p:nvPr/>
              </p:nvSpPr>
              <p:spPr bwMode="auto">
                <a:xfrm>
                  <a:off x="3734" y="1500"/>
                  <a:ext cx="20" cy="25"/>
                </a:xfrm>
                <a:custGeom>
                  <a:avLst/>
                  <a:gdLst>
                    <a:gd name="T0" fmla="*/ 17 w 17"/>
                    <a:gd name="T1" fmla="*/ 17 h 21"/>
                    <a:gd name="T2" fmla="*/ 10 w 17"/>
                    <a:gd name="T3" fmla="*/ 21 h 21"/>
                    <a:gd name="T4" fmla="*/ 10 w 17"/>
                    <a:gd name="T5" fmla="*/ 0 h 21"/>
                    <a:gd name="T6" fmla="*/ 17 w 17"/>
                    <a:gd name="T7" fmla="*/ 17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7" h="21">
                      <a:moveTo>
                        <a:pt x="17" y="17"/>
                      </a:moveTo>
                      <a:cubicBezTo>
                        <a:pt x="15" y="18"/>
                        <a:pt x="13" y="19"/>
                        <a:pt x="10" y="21"/>
                      </a:cubicBezTo>
                      <a:cubicBezTo>
                        <a:pt x="13" y="13"/>
                        <a:pt x="0" y="7"/>
                        <a:pt x="10" y="0"/>
                      </a:cubicBezTo>
                      <a:cubicBezTo>
                        <a:pt x="17" y="3"/>
                        <a:pt x="14" y="12"/>
                        <a:pt x="17" y="17"/>
                      </a:cubicBezTo>
                      <a:close/>
                    </a:path>
                  </a:pathLst>
                </a:custGeom>
                <a:solidFill>
                  <a:srgbClr val="4940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12" name="Freeform 170">
                  <a:extLst>
                    <a:ext uri="{FF2B5EF4-FFF2-40B4-BE49-F238E27FC236}">
                      <a16:creationId xmlns:a16="http://schemas.microsoft.com/office/drawing/2014/main" id="{73FF6511-0D56-B0F8-C160-A7C9D7172671}"/>
                    </a:ext>
                  </a:extLst>
                </p:cNvPr>
                <p:cNvSpPr/>
                <p:nvPr/>
              </p:nvSpPr>
              <p:spPr bwMode="auto">
                <a:xfrm>
                  <a:off x="4111" y="1435"/>
                  <a:ext cx="15" cy="24"/>
                </a:xfrm>
                <a:custGeom>
                  <a:avLst/>
                  <a:gdLst>
                    <a:gd name="T0" fmla="*/ 4 w 12"/>
                    <a:gd name="T1" fmla="*/ 8 h 20"/>
                    <a:gd name="T2" fmla="*/ 10 w 12"/>
                    <a:gd name="T3" fmla="*/ 0 h 20"/>
                    <a:gd name="T4" fmla="*/ 12 w 12"/>
                    <a:gd name="T5" fmla="*/ 14 h 20"/>
                    <a:gd name="T6" fmla="*/ 3 w 12"/>
                    <a:gd name="T7" fmla="*/ 20 h 20"/>
                    <a:gd name="T8" fmla="*/ 1 w 12"/>
                    <a:gd name="T9" fmla="*/ 18 h 20"/>
                    <a:gd name="T10" fmla="*/ 0 w 12"/>
                    <a:gd name="T11" fmla="*/ 13 h 20"/>
                    <a:gd name="T12" fmla="*/ 1 w 12"/>
                    <a:gd name="T13" fmla="*/ 9 h 20"/>
                    <a:gd name="T14" fmla="*/ 4 w 12"/>
                    <a:gd name="T15" fmla="*/ 8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" h="20">
                      <a:moveTo>
                        <a:pt x="4" y="8"/>
                      </a:moveTo>
                      <a:cubicBezTo>
                        <a:pt x="6" y="5"/>
                        <a:pt x="8" y="3"/>
                        <a:pt x="10" y="0"/>
                      </a:cubicBezTo>
                      <a:cubicBezTo>
                        <a:pt x="11" y="5"/>
                        <a:pt x="11" y="10"/>
                        <a:pt x="12" y="14"/>
                      </a:cubicBezTo>
                      <a:cubicBezTo>
                        <a:pt x="10" y="18"/>
                        <a:pt x="7" y="20"/>
                        <a:pt x="3" y="20"/>
                      </a:cubicBezTo>
                      <a:cubicBezTo>
                        <a:pt x="2" y="19"/>
                        <a:pt x="2" y="19"/>
                        <a:pt x="1" y="18"/>
                      </a:cubicBezTo>
                      <a:cubicBezTo>
                        <a:pt x="0" y="17"/>
                        <a:pt x="0" y="15"/>
                        <a:pt x="0" y="13"/>
                      </a:cubicBezTo>
                      <a:cubicBezTo>
                        <a:pt x="0" y="12"/>
                        <a:pt x="1" y="10"/>
                        <a:pt x="1" y="9"/>
                      </a:cubicBezTo>
                      <a:cubicBezTo>
                        <a:pt x="2" y="9"/>
                        <a:pt x="3" y="8"/>
                        <a:pt x="4" y="8"/>
                      </a:cubicBezTo>
                      <a:close/>
                    </a:path>
                  </a:pathLst>
                </a:custGeom>
                <a:solidFill>
                  <a:srgbClr val="261D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13" name="Freeform 171">
                  <a:extLst>
                    <a:ext uri="{FF2B5EF4-FFF2-40B4-BE49-F238E27FC236}">
                      <a16:creationId xmlns:a16="http://schemas.microsoft.com/office/drawing/2014/main" id="{8D180A46-DE8C-5DB1-1327-EA6F3101727E}"/>
                    </a:ext>
                  </a:extLst>
                </p:cNvPr>
                <p:cNvSpPr/>
                <p:nvPr/>
              </p:nvSpPr>
              <p:spPr bwMode="auto">
                <a:xfrm>
                  <a:off x="3888" y="1769"/>
                  <a:ext cx="28" cy="16"/>
                </a:xfrm>
                <a:custGeom>
                  <a:avLst/>
                  <a:gdLst>
                    <a:gd name="T0" fmla="*/ 0 w 23"/>
                    <a:gd name="T1" fmla="*/ 8 h 13"/>
                    <a:gd name="T2" fmla="*/ 9 w 23"/>
                    <a:gd name="T3" fmla="*/ 4 h 13"/>
                    <a:gd name="T4" fmla="*/ 17 w 23"/>
                    <a:gd name="T5" fmla="*/ 1 h 13"/>
                    <a:gd name="T6" fmla="*/ 22 w 23"/>
                    <a:gd name="T7" fmla="*/ 4 h 13"/>
                    <a:gd name="T8" fmla="*/ 20 w 23"/>
                    <a:gd name="T9" fmla="*/ 13 h 13"/>
                    <a:gd name="T10" fmla="*/ 0 w 23"/>
                    <a:gd name="T11" fmla="*/ 8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" h="13">
                      <a:moveTo>
                        <a:pt x="0" y="8"/>
                      </a:moveTo>
                      <a:cubicBezTo>
                        <a:pt x="3" y="7"/>
                        <a:pt x="7" y="7"/>
                        <a:pt x="9" y="4"/>
                      </a:cubicBezTo>
                      <a:cubicBezTo>
                        <a:pt x="11" y="1"/>
                        <a:pt x="14" y="0"/>
                        <a:pt x="17" y="1"/>
                      </a:cubicBezTo>
                      <a:cubicBezTo>
                        <a:pt x="19" y="1"/>
                        <a:pt x="21" y="2"/>
                        <a:pt x="22" y="4"/>
                      </a:cubicBezTo>
                      <a:cubicBezTo>
                        <a:pt x="23" y="7"/>
                        <a:pt x="23" y="10"/>
                        <a:pt x="20" y="13"/>
                      </a:cubicBezTo>
                      <a:cubicBezTo>
                        <a:pt x="13" y="11"/>
                        <a:pt x="6" y="13"/>
                        <a:pt x="0" y="8"/>
                      </a:cubicBezTo>
                      <a:close/>
                    </a:path>
                  </a:pathLst>
                </a:custGeom>
                <a:solidFill>
                  <a:srgbClr val="48413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14" name="Freeform 172">
                  <a:extLst>
                    <a:ext uri="{FF2B5EF4-FFF2-40B4-BE49-F238E27FC236}">
                      <a16:creationId xmlns:a16="http://schemas.microsoft.com/office/drawing/2014/main" id="{C1A93B3C-5AD0-C260-EFA3-F5B0FA7481F2}"/>
                    </a:ext>
                  </a:extLst>
                </p:cNvPr>
                <p:cNvSpPr/>
                <p:nvPr/>
              </p:nvSpPr>
              <p:spPr bwMode="auto">
                <a:xfrm>
                  <a:off x="3912" y="1767"/>
                  <a:ext cx="21" cy="20"/>
                </a:xfrm>
                <a:custGeom>
                  <a:avLst/>
                  <a:gdLst>
                    <a:gd name="T0" fmla="*/ 0 w 17"/>
                    <a:gd name="T1" fmla="*/ 15 h 17"/>
                    <a:gd name="T2" fmla="*/ 1 w 17"/>
                    <a:gd name="T3" fmla="*/ 6 h 17"/>
                    <a:gd name="T4" fmla="*/ 9 w 17"/>
                    <a:gd name="T5" fmla="*/ 0 h 17"/>
                    <a:gd name="T6" fmla="*/ 17 w 17"/>
                    <a:gd name="T7" fmla="*/ 6 h 17"/>
                    <a:gd name="T8" fmla="*/ 5 w 17"/>
                    <a:gd name="T9" fmla="*/ 17 h 17"/>
                    <a:gd name="T10" fmla="*/ 0 w 17"/>
                    <a:gd name="T11" fmla="*/ 15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17">
                      <a:moveTo>
                        <a:pt x="0" y="15"/>
                      </a:moveTo>
                      <a:cubicBezTo>
                        <a:pt x="1" y="12"/>
                        <a:pt x="1" y="9"/>
                        <a:pt x="1" y="6"/>
                      </a:cubicBezTo>
                      <a:cubicBezTo>
                        <a:pt x="2" y="2"/>
                        <a:pt x="5" y="0"/>
                        <a:pt x="9" y="0"/>
                      </a:cubicBezTo>
                      <a:cubicBezTo>
                        <a:pt x="12" y="1"/>
                        <a:pt x="15" y="2"/>
                        <a:pt x="17" y="6"/>
                      </a:cubicBezTo>
                      <a:cubicBezTo>
                        <a:pt x="13" y="9"/>
                        <a:pt x="9" y="13"/>
                        <a:pt x="5" y="17"/>
                      </a:cubicBezTo>
                      <a:cubicBezTo>
                        <a:pt x="3" y="16"/>
                        <a:pt x="2" y="15"/>
                        <a:pt x="0" y="15"/>
                      </a:cubicBezTo>
                      <a:close/>
                    </a:path>
                  </a:pathLst>
                </a:custGeom>
                <a:solidFill>
                  <a:srgbClr val="6154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15" name="Freeform 173">
                  <a:extLst>
                    <a:ext uri="{FF2B5EF4-FFF2-40B4-BE49-F238E27FC236}">
                      <a16:creationId xmlns:a16="http://schemas.microsoft.com/office/drawing/2014/main" id="{0BD8D69E-2820-E151-5544-4C8F414CC290}"/>
                    </a:ext>
                  </a:extLst>
                </p:cNvPr>
                <p:cNvSpPr/>
                <p:nvPr/>
              </p:nvSpPr>
              <p:spPr bwMode="auto">
                <a:xfrm>
                  <a:off x="4046" y="1103"/>
                  <a:ext cx="31" cy="15"/>
                </a:xfrm>
                <a:custGeom>
                  <a:avLst/>
                  <a:gdLst>
                    <a:gd name="T0" fmla="*/ 14 w 26"/>
                    <a:gd name="T1" fmla="*/ 0 h 12"/>
                    <a:gd name="T2" fmla="*/ 26 w 26"/>
                    <a:gd name="T3" fmla="*/ 1 h 12"/>
                    <a:gd name="T4" fmla="*/ 26 w 26"/>
                    <a:gd name="T5" fmla="*/ 5 h 12"/>
                    <a:gd name="T6" fmla="*/ 18 w 26"/>
                    <a:gd name="T7" fmla="*/ 8 h 12"/>
                    <a:gd name="T8" fmla="*/ 0 w 26"/>
                    <a:gd name="T9" fmla="*/ 4 h 12"/>
                    <a:gd name="T10" fmla="*/ 10 w 26"/>
                    <a:gd name="T11" fmla="*/ 1 h 12"/>
                    <a:gd name="T12" fmla="*/ 14 w 26"/>
                    <a:gd name="T13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" h="12">
                      <a:moveTo>
                        <a:pt x="14" y="0"/>
                      </a:moveTo>
                      <a:cubicBezTo>
                        <a:pt x="18" y="1"/>
                        <a:pt x="22" y="1"/>
                        <a:pt x="26" y="1"/>
                      </a:cubicBezTo>
                      <a:cubicBezTo>
                        <a:pt x="26" y="3"/>
                        <a:pt x="26" y="4"/>
                        <a:pt x="26" y="5"/>
                      </a:cubicBezTo>
                      <a:cubicBezTo>
                        <a:pt x="25" y="11"/>
                        <a:pt x="22" y="12"/>
                        <a:pt x="18" y="8"/>
                      </a:cubicBezTo>
                      <a:cubicBezTo>
                        <a:pt x="12" y="3"/>
                        <a:pt x="6" y="6"/>
                        <a:pt x="0" y="4"/>
                      </a:cubicBezTo>
                      <a:cubicBezTo>
                        <a:pt x="3" y="3"/>
                        <a:pt x="6" y="2"/>
                        <a:pt x="10" y="1"/>
                      </a:cubicBezTo>
                      <a:cubicBezTo>
                        <a:pt x="11" y="1"/>
                        <a:pt x="12" y="0"/>
                        <a:pt x="14" y="0"/>
                      </a:cubicBezTo>
                      <a:close/>
                    </a:path>
                  </a:pathLst>
                </a:custGeom>
                <a:solidFill>
                  <a:srgbClr val="483F3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16" name="Freeform 174">
                  <a:extLst>
                    <a:ext uri="{FF2B5EF4-FFF2-40B4-BE49-F238E27FC236}">
                      <a16:creationId xmlns:a16="http://schemas.microsoft.com/office/drawing/2014/main" id="{E9877B0E-5FF2-36CD-E21C-170AB63FC93E}"/>
                    </a:ext>
                  </a:extLst>
                </p:cNvPr>
                <p:cNvSpPr/>
                <p:nvPr/>
              </p:nvSpPr>
              <p:spPr bwMode="auto">
                <a:xfrm>
                  <a:off x="4034" y="1572"/>
                  <a:ext cx="110" cy="115"/>
                </a:xfrm>
                <a:custGeom>
                  <a:avLst/>
                  <a:gdLst>
                    <a:gd name="T0" fmla="*/ 87 w 92"/>
                    <a:gd name="T1" fmla="*/ 96 h 96"/>
                    <a:gd name="T2" fmla="*/ 79 w 92"/>
                    <a:gd name="T3" fmla="*/ 93 h 96"/>
                    <a:gd name="T4" fmla="*/ 71 w 92"/>
                    <a:gd name="T5" fmla="*/ 85 h 96"/>
                    <a:gd name="T6" fmla="*/ 8 w 92"/>
                    <a:gd name="T7" fmla="*/ 72 h 96"/>
                    <a:gd name="T8" fmla="*/ 1 w 92"/>
                    <a:gd name="T9" fmla="*/ 65 h 96"/>
                    <a:gd name="T10" fmla="*/ 9 w 92"/>
                    <a:gd name="T11" fmla="*/ 47 h 96"/>
                    <a:gd name="T12" fmla="*/ 18 w 92"/>
                    <a:gd name="T13" fmla="*/ 36 h 96"/>
                    <a:gd name="T14" fmla="*/ 27 w 92"/>
                    <a:gd name="T15" fmla="*/ 33 h 96"/>
                    <a:gd name="T16" fmla="*/ 33 w 92"/>
                    <a:gd name="T17" fmla="*/ 23 h 96"/>
                    <a:gd name="T18" fmla="*/ 38 w 92"/>
                    <a:gd name="T19" fmla="*/ 17 h 96"/>
                    <a:gd name="T20" fmla="*/ 49 w 92"/>
                    <a:gd name="T21" fmla="*/ 6 h 96"/>
                    <a:gd name="T22" fmla="*/ 55 w 92"/>
                    <a:gd name="T23" fmla="*/ 2 h 96"/>
                    <a:gd name="T24" fmla="*/ 69 w 92"/>
                    <a:gd name="T25" fmla="*/ 14 h 96"/>
                    <a:gd name="T26" fmla="*/ 71 w 92"/>
                    <a:gd name="T27" fmla="*/ 19 h 96"/>
                    <a:gd name="T28" fmla="*/ 72 w 92"/>
                    <a:gd name="T29" fmla="*/ 23 h 96"/>
                    <a:gd name="T30" fmla="*/ 77 w 92"/>
                    <a:gd name="T31" fmla="*/ 31 h 96"/>
                    <a:gd name="T32" fmla="*/ 79 w 92"/>
                    <a:gd name="T33" fmla="*/ 35 h 96"/>
                    <a:gd name="T34" fmla="*/ 82 w 92"/>
                    <a:gd name="T35" fmla="*/ 41 h 96"/>
                    <a:gd name="T36" fmla="*/ 85 w 92"/>
                    <a:gd name="T37" fmla="*/ 43 h 96"/>
                    <a:gd name="T38" fmla="*/ 88 w 92"/>
                    <a:gd name="T39" fmla="*/ 46 h 96"/>
                    <a:gd name="T40" fmla="*/ 89 w 92"/>
                    <a:gd name="T41" fmla="*/ 48 h 96"/>
                    <a:gd name="T42" fmla="*/ 89 w 92"/>
                    <a:gd name="T43" fmla="*/ 52 h 96"/>
                    <a:gd name="T44" fmla="*/ 88 w 92"/>
                    <a:gd name="T45" fmla="*/ 58 h 96"/>
                    <a:gd name="T46" fmla="*/ 89 w 92"/>
                    <a:gd name="T47" fmla="*/ 63 h 96"/>
                    <a:gd name="T48" fmla="*/ 90 w 92"/>
                    <a:gd name="T49" fmla="*/ 65 h 96"/>
                    <a:gd name="T50" fmla="*/ 89 w 92"/>
                    <a:gd name="T51" fmla="*/ 69 h 96"/>
                    <a:gd name="T52" fmla="*/ 90 w 92"/>
                    <a:gd name="T53" fmla="*/ 74 h 96"/>
                    <a:gd name="T54" fmla="*/ 91 w 92"/>
                    <a:gd name="T55" fmla="*/ 78 h 96"/>
                    <a:gd name="T56" fmla="*/ 91 w 92"/>
                    <a:gd name="T57" fmla="*/ 87 h 96"/>
                    <a:gd name="T58" fmla="*/ 91 w 92"/>
                    <a:gd name="T59" fmla="*/ 92 h 96"/>
                    <a:gd name="T60" fmla="*/ 87 w 92"/>
                    <a:gd name="T61" fmla="*/ 96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2" h="96">
                      <a:moveTo>
                        <a:pt x="87" y="96"/>
                      </a:moveTo>
                      <a:cubicBezTo>
                        <a:pt x="84" y="96"/>
                        <a:pt x="81" y="96"/>
                        <a:pt x="79" y="93"/>
                      </a:cubicBezTo>
                      <a:cubicBezTo>
                        <a:pt x="75" y="91"/>
                        <a:pt x="73" y="89"/>
                        <a:pt x="71" y="85"/>
                      </a:cubicBezTo>
                      <a:cubicBezTo>
                        <a:pt x="52" y="73"/>
                        <a:pt x="29" y="75"/>
                        <a:pt x="8" y="72"/>
                      </a:cubicBezTo>
                      <a:cubicBezTo>
                        <a:pt x="4" y="71"/>
                        <a:pt x="2" y="68"/>
                        <a:pt x="1" y="65"/>
                      </a:cubicBezTo>
                      <a:cubicBezTo>
                        <a:pt x="0" y="57"/>
                        <a:pt x="6" y="53"/>
                        <a:pt x="9" y="47"/>
                      </a:cubicBezTo>
                      <a:cubicBezTo>
                        <a:pt x="12" y="43"/>
                        <a:pt x="14" y="39"/>
                        <a:pt x="18" y="36"/>
                      </a:cubicBezTo>
                      <a:cubicBezTo>
                        <a:pt x="21" y="35"/>
                        <a:pt x="24" y="35"/>
                        <a:pt x="27" y="33"/>
                      </a:cubicBezTo>
                      <a:cubicBezTo>
                        <a:pt x="29" y="30"/>
                        <a:pt x="30" y="26"/>
                        <a:pt x="33" y="23"/>
                      </a:cubicBezTo>
                      <a:cubicBezTo>
                        <a:pt x="34" y="20"/>
                        <a:pt x="36" y="19"/>
                        <a:pt x="38" y="17"/>
                      </a:cubicBezTo>
                      <a:cubicBezTo>
                        <a:pt x="41" y="13"/>
                        <a:pt x="46" y="11"/>
                        <a:pt x="49" y="6"/>
                      </a:cubicBezTo>
                      <a:cubicBezTo>
                        <a:pt x="51" y="4"/>
                        <a:pt x="53" y="3"/>
                        <a:pt x="55" y="2"/>
                      </a:cubicBezTo>
                      <a:cubicBezTo>
                        <a:pt x="65" y="0"/>
                        <a:pt x="65" y="9"/>
                        <a:pt x="69" y="14"/>
                      </a:cubicBezTo>
                      <a:cubicBezTo>
                        <a:pt x="69" y="16"/>
                        <a:pt x="70" y="17"/>
                        <a:pt x="71" y="19"/>
                      </a:cubicBezTo>
                      <a:cubicBezTo>
                        <a:pt x="71" y="20"/>
                        <a:pt x="72" y="21"/>
                        <a:pt x="72" y="23"/>
                      </a:cubicBezTo>
                      <a:cubicBezTo>
                        <a:pt x="74" y="26"/>
                        <a:pt x="75" y="28"/>
                        <a:pt x="77" y="31"/>
                      </a:cubicBezTo>
                      <a:cubicBezTo>
                        <a:pt x="78" y="32"/>
                        <a:pt x="78" y="34"/>
                        <a:pt x="79" y="35"/>
                      </a:cubicBezTo>
                      <a:cubicBezTo>
                        <a:pt x="80" y="37"/>
                        <a:pt x="81" y="39"/>
                        <a:pt x="82" y="41"/>
                      </a:cubicBezTo>
                      <a:cubicBezTo>
                        <a:pt x="83" y="41"/>
                        <a:pt x="84" y="42"/>
                        <a:pt x="85" y="43"/>
                      </a:cubicBezTo>
                      <a:cubicBezTo>
                        <a:pt x="86" y="44"/>
                        <a:pt x="87" y="45"/>
                        <a:pt x="88" y="46"/>
                      </a:cubicBezTo>
                      <a:cubicBezTo>
                        <a:pt x="89" y="47"/>
                        <a:pt x="89" y="48"/>
                        <a:pt x="89" y="48"/>
                      </a:cubicBezTo>
                      <a:cubicBezTo>
                        <a:pt x="90" y="49"/>
                        <a:pt x="90" y="51"/>
                        <a:pt x="89" y="52"/>
                      </a:cubicBezTo>
                      <a:cubicBezTo>
                        <a:pt x="89" y="54"/>
                        <a:pt x="88" y="56"/>
                        <a:pt x="88" y="58"/>
                      </a:cubicBezTo>
                      <a:cubicBezTo>
                        <a:pt x="88" y="60"/>
                        <a:pt x="88" y="61"/>
                        <a:pt x="89" y="63"/>
                      </a:cubicBezTo>
                      <a:cubicBezTo>
                        <a:pt x="89" y="63"/>
                        <a:pt x="89" y="65"/>
                        <a:pt x="90" y="65"/>
                      </a:cubicBezTo>
                      <a:cubicBezTo>
                        <a:pt x="90" y="66"/>
                        <a:pt x="90" y="68"/>
                        <a:pt x="89" y="69"/>
                      </a:cubicBezTo>
                      <a:cubicBezTo>
                        <a:pt x="89" y="71"/>
                        <a:pt x="90" y="72"/>
                        <a:pt x="90" y="74"/>
                      </a:cubicBezTo>
                      <a:cubicBezTo>
                        <a:pt x="91" y="76"/>
                        <a:pt x="91" y="77"/>
                        <a:pt x="91" y="78"/>
                      </a:cubicBezTo>
                      <a:cubicBezTo>
                        <a:pt x="92" y="81"/>
                        <a:pt x="92" y="84"/>
                        <a:pt x="91" y="87"/>
                      </a:cubicBezTo>
                      <a:cubicBezTo>
                        <a:pt x="91" y="89"/>
                        <a:pt x="91" y="91"/>
                        <a:pt x="91" y="92"/>
                      </a:cubicBezTo>
                      <a:cubicBezTo>
                        <a:pt x="90" y="94"/>
                        <a:pt x="89" y="95"/>
                        <a:pt x="87" y="96"/>
                      </a:cubicBezTo>
                      <a:close/>
                    </a:path>
                  </a:pathLst>
                </a:custGeom>
                <a:solidFill>
                  <a:srgbClr val="FBDFB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17" name="Freeform 175">
                  <a:extLst>
                    <a:ext uri="{FF2B5EF4-FFF2-40B4-BE49-F238E27FC236}">
                      <a16:creationId xmlns:a16="http://schemas.microsoft.com/office/drawing/2014/main" id="{CCF8BB1B-97D8-9FCA-0F2F-2AA4C6DF24A7}"/>
                    </a:ext>
                  </a:extLst>
                </p:cNvPr>
                <p:cNvSpPr/>
                <p:nvPr/>
              </p:nvSpPr>
              <p:spPr bwMode="auto">
                <a:xfrm>
                  <a:off x="4053" y="1686"/>
                  <a:ext cx="90" cy="111"/>
                </a:xfrm>
                <a:custGeom>
                  <a:avLst/>
                  <a:gdLst>
                    <a:gd name="T0" fmla="*/ 36 w 75"/>
                    <a:gd name="T1" fmla="*/ 6 h 93"/>
                    <a:gd name="T2" fmla="*/ 55 w 75"/>
                    <a:gd name="T3" fmla="*/ 1 h 93"/>
                    <a:gd name="T4" fmla="*/ 60 w 75"/>
                    <a:gd name="T5" fmla="*/ 1 h 93"/>
                    <a:gd name="T6" fmla="*/ 59 w 75"/>
                    <a:gd name="T7" fmla="*/ 78 h 93"/>
                    <a:gd name="T8" fmla="*/ 42 w 75"/>
                    <a:gd name="T9" fmla="*/ 91 h 93"/>
                    <a:gd name="T10" fmla="*/ 30 w 75"/>
                    <a:gd name="T11" fmla="*/ 89 h 93"/>
                    <a:gd name="T12" fmla="*/ 28 w 75"/>
                    <a:gd name="T13" fmla="*/ 82 h 93"/>
                    <a:gd name="T14" fmla="*/ 39 w 75"/>
                    <a:gd name="T15" fmla="*/ 80 h 93"/>
                    <a:gd name="T16" fmla="*/ 48 w 75"/>
                    <a:gd name="T17" fmla="*/ 77 h 93"/>
                    <a:gd name="T18" fmla="*/ 48 w 75"/>
                    <a:gd name="T19" fmla="*/ 42 h 93"/>
                    <a:gd name="T20" fmla="*/ 9 w 75"/>
                    <a:gd name="T21" fmla="*/ 35 h 93"/>
                    <a:gd name="T22" fmla="*/ 2 w 75"/>
                    <a:gd name="T23" fmla="*/ 22 h 93"/>
                    <a:gd name="T24" fmla="*/ 16 w 75"/>
                    <a:gd name="T25" fmla="*/ 9 h 93"/>
                    <a:gd name="T26" fmla="*/ 20 w 75"/>
                    <a:gd name="T27" fmla="*/ 4 h 93"/>
                    <a:gd name="T28" fmla="*/ 28 w 75"/>
                    <a:gd name="T29" fmla="*/ 5 h 93"/>
                    <a:gd name="T30" fmla="*/ 33 w 75"/>
                    <a:gd name="T31" fmla="*/ 14 h 93"/>
                    <a:gd name="T32" fmla="*/ 36 w 75"/>
                    <a:gd name="T33" fmla="*/ 6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5" h="93">
                      <a:moveTo>
                        <a:pt x="36" y="6"/>
                      </a:moveTo>
                      <a:cubicBezTo>
                        <a:pt x="43" y="5"/>
                        <a:pt x="50" y="7"/>
                        <a:pt x="55" y="1"/>
                      </a:cubicBezTo>
                      <a:cubicBezTo>
                        <a:pt x="57" y="0"/>
                        <a:pt x="59" y="0"/>
                        <a:pt x="60" y="1"/>
                      </a:cubicBezTo>
                      <a:cubicBezTo>
                        <a:pt x="75" y="27"/>
                        <a:pt x="73" y="52"/>
                        <a:pt x="59" y="78"/>
                      </a:cubicBezTo>
                      <a:cubicBezTo>
                        <a:pt x="55" y="84"/>
                        <a:pt x="49" y="89"/>
                        <a:pt x="42" y="91"/>
                      </a:cubicBezTo>
                      <a:cubicBezTo>
                        <a:pt x="37" y="93"/>
                        <a:pt x="33" y="92"/>
                        <a:pt x="30" y="89"/>
                      </a:cubicBezTo>
                      <a:cubicBezTo>
                        <a:pt x="28" y="87"/>
                        <a:pt x="27" y="83"/>
                        <a:pt x="28" y="82"/>
                      </a:cubicBezTo>
                      <a:cubicBezTo>
                        <a:pt x="31" y="77"/>
                        <a:pt x="35" y="80"/>
                        <a:pt x="39" y="80"/>
                      </a:cubicBezTo>
                      <a:cubicBezTo>
                        <a:pt x="42" y="81"/>
                        <a:pt x="45" y="80"/>
                        <a:pt x="48" y="77"/>
                      </a:cubicBezTo>
                      <a:cubicBezTo>
                        <a:pt x="52" y="65"/>
                        <a:pt x="50" y="54"/>
                        <a:pt x="48" y="42"/>
                      </a:cubicBezTo>
                      <a:cubicBezTo>
                        <a:pt x="36" y="33"/>
                        <a:pt x="22" y="40"/>
                        <a:pt x="9" y="35"/>
                      </a:cubicBezTo>
                      <a:cubicBezTo>
                        <a:pt x="2" y="32"/>
                        <a:pt x="0" y="30"/>
                        <a:pt x="2" y="22"/>
                      </a:cubicBezTo>
                      <a:cubicBezTo>
                        <a:pt x="6" y="11"/>
                        <a:pt x="8" y="7"/>
                        <a:pt x="16" y="9"/>
                      </a:cubicBezTo>
                      <a:cubicBezTo>
                        <a:pt x="24" y="12"/>
                        <a:pt x="19" y="6"/>
                        <a:pt x="20" y="4"/>
                      </a:cubicBezTo>
                      <a:cubicBezTo>
                        <a:pt x="22" y="0"/>
                        <a:pt x="21" y="0"/>
                        <a:pt x="28" y="5"/>
                      </a:cubicBezTo>
                      <a:cubicBezTo>
                        <a:pt x="31" y="8"/>
                        <a:pt x="34" y="10"/>
                        <a:pt x="33" y="14"/>
                      </a:cubicBezTo>
                      <a:cubicBezTo>
                        <a:pt x="34" y="11"/>
                        <a:pt x="33" y="8"/>
                        <a:pt x="36" y="6"/>
                      </a:cubicBezTo>
                      <a:close/>
                    </a:path>
                  </a:pathLst>
                </a:custGeom>
                <a:solidFill>
                  <a:srgbClr val="C0A58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18" name="Freeform 176">
                  <a:extLst>
                    <a:ext uri="{FF2B5EF4-FFF2-40B4-BE49-F238E27FC236}">
                      <a16:creationId xmlns:a16="http://schemas.microsoft.com/office/drawing/2014/main" id="{22BB8BA8-AF3E-5FC3-9CA3-B0E8F4439584}"/>
                    </a:ext>
                  </a:extLst>
                </p:cNvPr>
                <p:cNvSpPr/>
                <p:nvPr/>
              </p:nvSpPr>
              <p:spPr bwMode="auto">
                <a:xfrm>
                  <a:off x="3909" y="1731"/>
                  <a:ext cx="133" cy="75"/>
                </a:xfrm>
                <a:custGeom>
                  <a:avLst/>
                  <a:gdLst>
                    <a:gd name="T0" fmla="*/ 84 w 111"/>
                    <a:gd name="T1" fmla="*/ 63 h 63"/>
                    <a:gd name="T2" fmla="*/ 80 w 111"/>
                    <a:gd name="T3" fmla="*/ 56 h 63"/>
                    <a:gd name="T4" fmla="*/ 70 w 111"/>
                    <a:gd name="T5" fmla="*/ 54 h 63"/>
                    <a:gd name="T6" fmla="*/ 63 w 111"/>
                    <a:gd name="T7" fmla="*/ 48 h 63"/>
                    <a:gd name="T8" fmla="*/ 55 w 111"/>
                    <a:gd name="T9" fmla="*/ 35 h 63"/>
                    <a:gd name="T10" fmla="*/ 47 w 111"/>
                    <a:gd name="T11" fmla="*/ 32 h 63"/>
                    <a:gd name="T12" fmla="*/ 45 w 111"/>
                    <a:gd name="T13" fmla="*/ 32 h 63"/>
                    <a:gd name="T14" fmla="*/ 48 w 111"/>
                    <a:gd name="T15" fmla="*/ 34 h 63"/>
                    <a:gd name="T16" fmla="*/ 58 w 111"/>
                    <a:gd name="T17" fmla="*/ 43 h 63"/>
                    <a:gd name="T18" fmla="*/ 60 w 111"/>
                    <a:gd name="T19" fmla="*/ 47 h 63"/>
                    <a:gd name="T20" fmla="*/ 52 w 111"/>
                    <a:gd name="T21" fmla="*/ 51 h 63"/>
                    <a:gd name="T22" fmla="*/ 28 w 111"/>
                    <a:gd name="T23" fmla="*/ 35 h 63"/>
                    <a:gd name="T24" fmla="*/ 24 w 111"/>
                    <a:gd name="T25" fmla="*/ 32 h 63"/>
                    <a:gd name="T26" fmla="*/ 18 w 111"/>
                    <a:gd name="T27" fmla="*/ 29 h 63"/>
                    <a:gd name="T28" fmla="*/ 6 w 111"/>
                    <a:gd name="T29" fmla="*/ 25 h 63"/>
                    <a:gd name="T30" fmla="*/ 1 w 111"/>
                    <a:gd name="T31" fmla="*/ 16 h 63"/>
                    <a:gd name="T32" fmla="*/ 1 w 111"/>
                    <a:gd name="T33" fmla="*/ 10 h 63"/>
                    <a:gd name="T34" fmla="*/ 2 w 111"/>
                    <a:gd name="T35" fmla="*/ 7 h 63"/>
                    <a:gd name="T36" fmla="*/ 4 w 111"/>
                    <a:gd name="T37" fmla="*/ 5 h 63"/>
                    <a:gd name="T38" fmla="*/ 104 w 111"/>
                    <a:gd name="T39" fmla="*/ 29 h 63"/>
                    <a:gd name="T40" fmla="*/ 108 w 111"/>
                    <a:gd name="T41" fmla="*/ 36 h 63"/>
                    <a:gd name="T42" fmla="*/ 111 w 111"/>
                    <a:gd name="T43" fmla="*/ 48 h 63"/>
                    <a:gd name="T44" fmla="*/ 99 w 111"/>
                    <a:gd name="T45" fmla="*/ 53 h 63"/>
                    <a:gd name="T46" fmla="*/ 89 w 111"/>
                    <a:gd name="T47" fmla="*/ 60 h 63"/>
                    <a:gd name="T48" fmla="*/ 84 w 111"/>
                    <a:gd name="T49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10" h="62">
                      <a:moveTo>
                        <a:pt x="84" y="63"/>
                      </a:moveTo>
                      <a:cubicBezTo>
                        <a:pt x="83" y="61"/>
                        <a:pt x="81" y="59"/>
                        <a:pt x="80" y="56"/>
                      </a:cubicBezTo>
                      <a:cubicBezTo>
                        <a:pt x="78" y="49"/>
                        <a:pt x="77" y="39"/>
                        <a:pt x="70" y="54"/>
                      </a:cubicBezTo>
                      <a:cubicBezTo>
                        <a:pt x="68" y="52"/>
                        <a:pt x="66" y="50"/>
                        <a:pt x="63" y="48"/>
                      </a:cubicBezTo>
                      <a:cubicBezTo>
                        <a:pt x="60" y="44"/>
                        <a:pt x="58" y="39"/>
                        <a:pt x="55" y="35"/>
                      </a:cubicBezTo>
                      <a:cubicBezTo>
                        <a:pt x="52" y="34"/>
                        <a:pt x="49" y="33"/>
                        <a:pt x="47" y="32"/>
                      </a:cubicBezTo>
                      <a:cubicBezTo>
                        <a:pt x="46" y="32"/>
                        <a:pt x="45" y="32"/>
                        <a:pt x="45" y="32"/>
                      </a:cubicBezTo>
                      <a:cubicBezTo>
                        <a:pt x="46" y="32"/>
                        <a:pt x="46" y="33"/>
                        <a:pt x="48" y="34"/>
                      </a:cubicBezTo>
                      <a:cubicBezTo>
                        <a:pt x="52" y="36"/>
                        <a:pt x="54" y="40"/>
                        <a:pt x="58" y="43"/>
                      </a:cubicBezTo>
                      <a:cubicBezTo>
                        <a:pt x="59" y="45"/>
                        <a:pt x="59" y="46"/>
                        <a:pt x="60" y="47"/>
                      </a:cubicBezTo>
                      <a:cubicBezTo>
                        <a:pt x="59" y="52"/>
                        <a:pt x="55" y="50"/>
                        <a:pt x="52" y="51"/>
                      </a:cubicBezTo>
                      <a:cubicBezTo>
                        <a:pt x="38" y="53"/>
                        <a:pt x="40" y="34"/>
                        <a:pt x="28" y="35"/>
                      </a:cubicBezTo>
                      <a:cubicBezTo>
                        <a:pt x="27" y="34"/>
                        <a:pt x="25" y="33"/>
                        <a:pt x="24" y="32"/>
                      </a:cubicBezTo>
                      <a:cubicBezTo>
                        <a:pt x="22" y="31"/>
                        <a:pt x="20" y="30"/>
                        <a:pt x="18" y="29"/>
                      </a:cubicBezTo>
                      <a:cubicBezTo>
                        <a:pt x="14" y="28"/>
                        <a:pt x="10" y="27"/>
                        <a:pt x="6" y="25"/>
                      </a:cubicBezTo>
                      <a:cubicBezTo>
                        <a:pt x="3" y="22"/>
                        <a:pt x="1" y="19"/>
                        <a:pt x="1" y="16"/>
                      </a:cubicBezTo>
                      <a:cubicBezTo>
                        <a:pt x="0" y="14"/>
                        <a:pt x="1" y="12"/>
                        <a:pt x="1" y="10"/>
                      </a:cubicBezTo>
                      <a:cubicBezTo>
                        <a:pt x="1" y="9"/>
                        <a:pt x="2" y="8"/>
                        <a:pt x="2" y="7"/>
                      </a:cubicBezTo>
                      <a:cubicBezTo>
                        <a:pt x="2" y="7"/>
                        <a:pt x="3" y="6"/>
                        <a:pt x="4" y="5"/>
                      </a:cubicBezTo>
                      <a:cubicBezTo>
                        <a:pt x="31" y="0"/>
                        <a:pt x="87" y="13"/>
                        <a:pt x="104" y="29"/>
                      </a:cubicBezTo>
                      <a:cubicBezTo>
                        <a:pt x="105" y="31"/>
                        <a:pt x="106" y="34"/>
                        <a:pt x="108" y="36"/>
                      </a:cubicBezTo>
                      <a:cubicBezTo>
                        <a:pt x="109" y="40"/>
                        <a:pt x="110" y="44"/>
                        <a:pt x="111" y="48"/>
                      </a:cubicBezTo>
                      <a:cubicBezTo>
                        <a:pt x="108" y="51"/>
                        <a:pt x="104" y="53"/>
                        <a:pt x="99" y="53"/>
                      </a:cubicBezTo>
                      <a:cubicBezTo>
                        <a:pt x="93" y="52"/>
                        <a:pt x="89" y="52"/>
                        <a:pt x="89" y="60"/>
                      </a:cubicBezTo>
                      <a:cubicBezTo>
                        <a:pt x="87" y="61"/>
                        <a:pt x="86" y="62"/>
                        <a:pt x="84" y="63"/>
                      </a:cubicBezTo>
                      <a:close/>
                    </a:path>
                  </a:pathLst>
                </a:custGeom>
                <a:solidFill>
                  <a:srgbClr val="DDBE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19" name="Freeform 177">
                  <a:extLst>
                    <a:ext uri="{FF2B5EF4-FFF2-40B4-BE49-F238E27FC236}">
                      <a16:creationId xmlns:a16="http://schemas.microsoft.com/office/drawing/2014/main" id="{8D21E5A6-A940-B514-8049-870F67372245}"/>
                    </a:ext>
                  </a:extLst>
                </p:cNvPr>
                <p:cNvSpPr/>
                <p:nvPr/>
              </p:nvSpPr>
              <p:spPr bwMode="auto">
                <a:xfrm>
                  <a:off x="4019" y="1665"/>
                  <a:ext cx="47" cy="109"/>
                </a:xfrm>
                <a:custGeom>
                  <a:avLst/>
                  <a:gdLst>
                    <a:gd name="T0" fmla="*/ 16 w 39"/>
                    <a:gd name="T1" fmla="*/ 91 h 91"/>
                    <a:gd name="T2" fmla="*/ 12 w 39"/>
                    <a:gd name="T3" fmla="*/ 87 h 91"/>
                    <a:gd name="T4" fmla="*/ 3 w 39"/>
                    <a:gd name="T5" fmla="*/ 51 h 91"/>
                    <a:gd name="T6" fmla="*/ 0 w 39"/>
                    <a:gd name="T7" fmla="*/ 15 h 91"/>
                    <a:gd name="T8" fmla="*/ 9 w 39"/>
                    <a:gd name="T9" fmla="*/ 7 h 91"/>
                    <a:gd name="T10" fmla="*/ 12 w 39"/>
                    <a:gd name="T11" fmla="*/ 1 h 91"/>
                    <a:gd name="T12" fmla="*/ 20 w 39"/>
                    <a:gd name="T13" fmla="*/ 1 h 91"/>
                    <a:gd name="T14" fmla="*/ 39 w 39"/>
                    <a:gd name="T15" fmla="*/ 3 h 91"/>
                    <a:gd name="T16" fmla="*/ 16 w 39"/>
                    <a:gd name="T17" fmla="*/ 91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9" h="91">
                      <a:moveTo>
                        <a:pt x="16" y="91"/>
                      </a:moveTo>
                      <a:cubicBezTo>
                        <a:pt x="15" y="89"/>
                        <a:pt x="13" y="88"/>
                        <a:pt x="12" y="87"/>
                      </a:cubicBezTo>
                      <a:cubicBezTo>
                        <a:pt x="2" y="76"/>
                        <a:pt x="12" y="61"/>
                        <a:pt x="3" y="51"/>
                      </a:cubicBezTo>
                      <a:cubicBezTo>
                        <a:pt x="6" y="39"/>
                        <a:pt x="5" y="27"/>
                        <a:pt x="0" y="15"/>
                      </a:cubicBezTo>
                      <a:cubicBezTo>
                        <a:pt x="1" y="11"/>
                        <a:pt x="9" y="14"/>
                        <a:pt x="9" y="7"/>
                      </a:cubicBezTo>
                      <a:cubicBezTo>
                        <a:pt x="9" y="5"/>
                        <a:pt x="10" y="2"/>
                        <a:pt x="12" y="1"/>
                      </a:cubicBezTo>
                      <a:cubicBezTo>
                        <a:pt x="15" y="0"/>
                        <a:pt x="17" y="0"/>
                        <a:pt x="20" y="1"/>
                      </a:cubicBezTo>
                      <a:cubicBezTo>
                        <a:pt x="26" y="2"/>
                        <a:pt x="32" y="2"/>
                        <a:pt x="39" y="3"/>
                      </a:cubicBezTo>
                      <a:cubicBezTo>
                        <a:pt x="20" y="30"/>
                        <a:pt x="16" y="60"/>
                        <a:pt x="16" y="91"/>
                      </a:cubicBezTo>
                      <a:close/>
                    </a:path>
                  </a:pathLst>
                </a:custGeom>
                <a:solidFill>
                  <a:srgbClr val="F8E0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20" name="Freeform 178">
                  <a:extLst>
                    <a:ext uri="{FF2B5EF4-FFF2-40B4-BE49-F238E27FC236}">
                      <a16:creationId xmlns:a16="http://schemas.microsoft.com/office/drawing/2014/main" id="{86F2C042-6BBF-ADFC-8797-EC90746D5CA1}"/>
                    </a:ext>
                  </a:extLst>
                </p:cNvPr>
                <p:cNvSpPr/>
                <p:nvPr/>
              </p:nvSpPr>
              <p:spPr bwMode="auto">
                <a:xfrm>
                  <a:off x="4053" y="1792"/>
                  <a:ext cx="56" cy="43"/>
                </a:xfrm>
                <a:custGeom>
                  <a:avLst/>
                  <a:gdLst>
                    <a:gd name="T0" fmla="*/ 0 w 47"/>
                    <a:gd name="T1" fmla="*/ 2 h 36"/>
                    <a:gd name="T2" fmla="*/ 29 w 47"/>
                    <a:gd name="T3" fmla="*/ 8 h 36"/>
                    <a:gd name="T4" fmla="*/ 42 w 47"/>
                    <a:gd name="T5" fmla="*/ 20 h 36"/>
                    <a:gd name="T6" fmla="*/ 18 w 47"/>
                    <a:gd name="T7" fmla="*/ 27 h 36"/>
                    <a:gd name="T8" fmla="*/ 0 w 47"/>
                    <a:gd name="T9" fmla="*/ 2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36">
                      <a:moveTo>
                        <a:pt x="0" y="2"/>
                      </a:moveTo>
                      <a:cubicBezTo>
                        <a:pt x="11" y="0"/>
                        <a:pt x="20" y="6"/>
                        <a:pt x="29" y="8"/>
                      </a:cubicBezTo>
                      <a:cubicBezTo>
                        <a:pt x="35" y="10"/>
                        <a:pt x="47" y="9"/>
                        <a:pt x="42" y="20"/>
                      </a:cubicBezTo>
                      <a:cubicBezTo>
                        <a:pt x="41" y="22"/>
                        <a:pt x="30" y="36"/>
                        <a:pt x="18" y="27"/>
                      </a:cubicBezTo>
                      <a:cubicBezTo>
                        <a:pt x="9" y="21"/>
                        <a:pt x="1" y="14"/>
                        <a:pt x="0" y="2"/>
                      </a:cubicBezTo>
                      <a:close/>
                    </a:path>
                  </a:pathLst>
                </a:custGeom>
                <a:solidFill>
                  <a:srgbClr val="D4B89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21" name="Freeform 179">
                  <a:extLst>
                    <a:ext uri="{FF2B5EF4-FFF2-40B4-BE49-F238E27FC236}">
                      <a16:creationId xmlns:a16="http://schemas.microsoft.com/office/drawing/2014/main" id="{A1CB4282-81D8-01F7-B9FE-10FF5B461CBC}"/>
                    </a:ext>
                  </a:extLst>
                </p:cNvPr>
                <p:cNvSpPr/>
                <p:nvPr/>
              </p:nvSpPr>
              <p:spPr bwMode="auto">
                <a:xfrm>
                  <a:off x="4042" y="1730"/>
                  <a:ext cx="41" cy="53"/>
                </a:xfrm>
                <a:custGeom>
                  <a:avLst/>
                  <a:gdLst>
                    <a:gd name="T0" fmla="*/ 12 w 34"/>
                    <a:gd name="T1" fmla="*/ 44 h 44"/>
                    <a:gd name="T2" fmla="*/ 9 w 34"/>
                    <a:gd name="T3" fmla="*/ 6 h 44"/>
                    <a:gd name="T4" fmla="*/ 28 w 34"/>
                    <a:gd name="T5" fmla="*/ 6 h 44"/>
                    <a:gd name="T6" fmla="*/ 29 w 34"/>
                    <a:gd name="T7" fmla="*/ 17 h 44"/>
                    <a:gd name="T8" fmla="*/ 25 w 34"/>
                    <a:gd name="T9" fmla="*/ 32 h 44"/>
                    <a:gd name="T10" fmla="*/ 12 w 34"/>
                    <a:gd name="T11" fmla="*/ 44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4" h="44">
                      <a:moveTo>
                        <a:pt x="12" y="44"/>
                      </a:moveTo>
                      <a:cubicBezTo>
                        <a:pt x="0" y="32"/>
                        <a:pt x="4" y="18"/>
                        <a:pt x="9" y="6"/>
                      </a:cubicBezTo>
                      <a:cubicBezTo>
                        <a:pt x="12" y="0"/>
                        <a:pt x="22" y="4"/>
                        <a:pt x="28" y="6"/>
                      </a:cubicBezTo>
                      <a:cubicBezTo>
                        <a:pt x="34" y="8"/>
                        <a:pt x="30" y="13"/>
                        <a:pt x="29" y="17"/>
                      </a:cubicBezTo>
                      <a:cubicBezTo>
                        <a:pt x="28" y="23"/>
                        <a:pt x="26" y="27"/>
                        <a:pt x="25" y="32"/>
                      </a:cubicBezTo>
                      <a:cubicBezTo>
                        <a:pt x="22" y="38"/>
                        <a:pt x="16" y="39"/>
                        <a:pt x="12" y="44"/>
                      </a:cubicBezTo>
                      <a:close/>
                    </a:path>
                  </a:pathLst>
                </a:custGeom>
                <a:solidFill>
                  <a:srgbClr val="CEB29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22" name="Freeform 180">
                  <a:extLst>
                    <a:ext uri="{FF2B5EF4-FFF2-40B4-BE49-F238E27FC236}">
                      <a16:creationId xmlns:a16="http://schemas.microsoft.com/office/drawing/2014/main" id="{FA1FDE17-E9A0-9C71-B07D-E638F5D50AA9}"/>
                    </a:ext>
                  </a:extLst>
                </p:cNvPr>
                <p:cNvSpPr/>
                <p:nvPr/>
              </p:nvSpPr>
              <p:spPr bwMode="auto">
                <a:xfrm>
                  <a:off x="3977" y="1640"/>
                  <a:ext cx="66" cy="30"/>
                </a:xfrm>
                <a:custGeom>
                  <a:avLst/>
                  <a:gdLst>
                    <a:gd name="T0" fmla="*/ 55 w 55"/>
                    <a:gd name="T1" fmla="*/ 22 h 25"/>
                    <a:gd name="T2" fmla="*/ 47 w 55"/>
                    <a:gd name="T3" fmla="*/ 23 h 25"/>
                    <a:gd name="T4" fmla="*/ 3 w 55"/>
                    <a:gd name="T5" fmla="*/ 13 h 25"/>
                    <a:gd name="T6" fmla="*/ 6 w 55"/>
                    <a:gd name="T7" fmla="*/ 2 h 25"/>
                    <a:gd name="T8" fmla="*/ 15 w 55"/>
                    <a:gd name="T9" fmla="*/ 1 h 25"/>
                    <a:gd name="T10" fmla="*/ 30 w 55"/>
                    <a:gd name="T11" fmla="*/ 2 h 25"/>
                    <a:gd name="T12" fmla="*/ 50 w 55"/>
                    <a:gd name="T13" fmla="*/ 8 h 25"/>
                    <a:gd name="T14" fmla="*/ 55 w 55"/>
                    <a:gd name="T15" fmla="*/ 15 h 25"/>
                    <a:gd name="T16" fmla="*/ 55 w 55"/>
                    <a:gd name="T17" fmla="*/ 2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5" h="25">
                      <a:moveTo>
                        <a:pt x="55" y="22"/>
                      </a:moveTo>
                      <a:cubicBezTo>
                        <a:pt x="52" y="22"/>
                        <a:pt x="50" y="23"/>
                        <a:pt x="47" y="23"/>
                      </a:cubicBezTo>
                      <a:cubicBezTo>
                        <a:pt x="31" y="25"/>
                        <a:pt x="16" y="23"/>
                        <a:pt x="3" y="13"/>
                      </a:cubicBezTo>
                      <a:cubicBezTo>
                        <a:pt x="0" y="9"/>
                        <a:pt x="2" y="5"/>
                        <a:pt x="6" y="2"/>
                      </a:cubicBezTo>
                      <a:cubicBezTo>
                        <a:pt x="8" y="1"/>
                        <a:pt x="12" y="0"/>
                        <a:pt x="15" y="1"/>
                      </a:cubicBezTo>
                      <a:cubicBezTo>
                        <a:pt x="20" y="1"/>
                        <a:pt x="25" y="2"/>
                        <a:pt x="30" y="2"/>
                      </a:cubicBezTo>
                      <a:cubicBezTo>
                        <a:pt x="37" y="3"/>
                        <a:pt x="45" y="1"/>
                        <a:pt x="50" y="8"/>
                      </a:cubicBezTo>
                      <a:cubicBezTo>
                        <a:pt x="52" y="11"/>
                        <a:pt x="53" y="13"/>
                        <a:pt x="55" y="15"/>
                      </a:cubicBezTo>
                      <a:cubicBezTo>
                        <a:pt x="55" y="17"/>
                        <a:pt x="55" y="20"/>
                        <a:pt x="55" y="22"/>
                      </a:cubicBezTo>
                      <a:close/>
                    </a:path>
                  </a:pathLst>
                </a:custGeom>
                <a:solidFill>
                  <a:srgbClr val="4034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23" name="Freeform 181">
                  <a:extLst>
                    <a:ext uri="{FF2B5EF4-FFF2-40B4-BE49-F238E27FC236}">
                      <a16:creationId xmlns:a16="http://schemas.microsoft.com/office/drawing/2014/main" id="{FB553C96-2E6C-4703-F948-D52ABAC1569A}"/>
                    </a:ext>
                  </a:extLst>
                </p:cNvPr>
                <p:cNvSpPr/>
                <p:nvPr/>
              </p:nvSpPr>
              <p:spPr bwMode="auto">
                <a:xfrm>
                  <a:off x="4029" y="1787"/>
                  <a:ext cx="21" cy="30"/>
                </a:xfrm>
                <a:custGeom>
                  <a:avLst/>
                  <a:gdLst>
                    <a:gd name="T0" fmla="*/ 0 w 18"/>
                    <a:gd name="T1" fmla="*/ 4 h 25"/>
                    <a:gd name="T2" fmla="*/ 11 w 18"/>
                    <a:gd name="T3" fmla="*/ 1 h 25"/>
                    <a:gd name="T4" fmla="*/ 15 w 18"/>
                    <a:gd name="T5" fmla="*/ 25 h 25"/>
                    <a:gd name="T6" fmla="*/ 0 w 18"/>
                    <a:gd name="T7" fmla="*/ 9 h 25"/>
                    <a:gd name="T8" fmla="*/ 0 w 18"/>
                    <a:gd name="T9" fmla="*/ 4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25">
                      <a:moveTo>
                        <a:pt x="0" y="4"/>
                      </a:moveTo>
                      <a:cubicBezTo>
                        <a:pt x="3" y="0"/>
                        <a:pt x="7" y="1"/>
                        <a:pt x="11" y="1"/>
                      </a:cubicBezTo>
                      <a:cubicBezTo>
                        <a:pt x="12" y="8"/>
                        <a:pt x="18" y="15"/>
                        <a:pt x="15" y="25"/>
                      </a:cubicBezTo>
                      <a:cubicBezTo>
                        <a:pt x="9" y="19"/>
                        <a:pt x="4" y="14"/>
                        <a:pt x="0" y="9"/>
                      </a:cubicBezTo>
                      <a:cubicBezTo>
                        <a:pt x="0" y="7"/>
                        <a:pt x="0" y="5"/>
                        <a:pt x="0" y="4"/>
                      </a:cubicBezTo>
                      <a:close/>
                    </a:path>
                  </a:pathLst>
                </a:custGeom>
                <a:solidFill>
                  <a:srgbClr val="DECA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24" name="Freeform 182">
                  <a:extLst>
                    <a:ext uri="{FF2B5EF4-FFF2-40B4-BE49-F238E27FC236}">
                      <a16:creationId xmlns:a16="http://schemas.microsoft.com/office/drawing/2014/main" id="{ECF2802B-5B73-540E-3905-09BAA1F06EF5}"/>
                    </a:ext>
                  </a:extLst>
                </p:cNvPr>
                <p:cNvSpPr/>
                <p:nvPr/>
              </p:nvSpPr>
              <p:spPr bwMode="auto">
                <a:xfrm>
                  <a:off x="4103" y="1736"/>
                  <a:ext cx="24" cy="42"/>
                </a:xfrm>
                <a:custGeom>
                  <a:avLst/>
                  <a:gdLst>
                    <a:gd name="T0" fmla="*/ 6 w 20"/>
                    <a:gd name="T1" fmla="*/ 0 h 35"/>
                    <a:gd name="T2" fmla="*/ 6 w 20"/>
                    <a:gd name="T3" fmla="*/ 35 h 35"/>
                    <a:gd name="T4" fmla="*/ 5 w 20"/>
                    <a:gd name="T5" fmla="*/ 26 h 35"/>
                    <a:gd name="T6" fmla="*/ 2 w 20"/>
                    <a:gd name="T7" fmla="*/ 7 h 35"/>
                    <a:gd name="T8" fmla="*/ 2 w 20"/>
                    <a:gd name="T9" fmla="*/ 8 h 35"/>
                    <a:gd name="T10" fmla="*/ 0 w 20"/>
                    <a:gd name="T11" fmla="*/ 5 h 35"/>
                    <a:gd name="T12" fmla="*/ 1 w 20"/>
                    <a:gd name="T13" fmla="*/ 4 h 35"/>
                    <a:gd name="T14" fmla="*/ 6 w 20"/>
                    <a:gd name="T15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" h="35">
                      <a:moveTo>
                        <a:pt x="6" y="0"/>
                      </a:moveTo>
                      <a:cubicBezTo>
                        <a:pt x="20" y="12"/>
                        <a:pt x="12" y="23"/>
                        <a:pt x="6" y="35"/>
                      </a:cubicBezTo>
                      <a:cubicBezTo>
                        <a:pt x="5" y="32"/>
                        <a:pt x="5" y="29"/>
                        <a:pt x="5" y="26"/>
                      </a:cubicBezTo>
                      <a:cubicBezTo>
                        <a:pt x="2" y="20"/>
                        <a:pt x="6" y="13"/>
                        <a:pt x="2" y="7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0" y="7"/>
                        <a:pt x="0" y="6"/>
                        <a:pt x="0" y="5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3" y="2"/>
                        <a:pt x="4" y="1"/>
                        <a:pt x="6" y="0"/>
                      </a:cubicBezTo>
                      <a:close/>
                    </a:path>
                  </a:pathLst>
                </a:custGeom>
                <a:solidFill>
                  <a:srgbClr val="4E3E2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25" name="Freeform 183">
                  <a:extLst>
                    <a:ext uri="{FF2B5EF4-FFF2-40B4-BE49-F238E27FC236}">
                      <a16:creationId xmlns:a16="http://schemas.microsoft.com/office/drawing/2014/main" id="{7A411B5C-C386-05F7-0F61-6DDB69E234BA}"/>
                    </a:ext>
                  </a:extLst>
                </p:cNvPr>
                <p:cNvSpPr/>
                <p:nvPr/>
              </p:nvSpPr>
              <p:spPr bwMode="auto">
                <a:xfrm>
                  <a:off x="4137" y="1676"/>
                  <a:ext cx="21" cy="28"/>
                </a:xfrm>
                <a:custGeom>
                  <a:avLst/>
                  <a:gdLst>
                    <a:gd name="T0" fmla="*/ 1 w 18"/>
                    <a:gd name="T1" fmla="*/ 9 h 23"/>
                    <a:gd name="T2" fmla="*/ 2 w 18"/>
                    <a:gd name="T3" fmla="*/ 5 h 23"/>
                    <a:gd name="T4" fmla="*/ 6 w 18"/>
                    <a:gd name="T5" fmla="*/ 0 h 23"/>
                    <a:gd name="T6" fmla="*/ 10 w 18"/>
                    <a:gd name="T7" fmla="*/ 2 h 23"/>
                    <a:gd name="T8" fmla="*/ 10 w 18"/>
                    <a:gd name="T9" fmla="*/ 8 h 23"/>
                    <a:gd name="T10" fmla="*/ 8 w 18"/>
                    <a:gd name="T11" fmla="*/ 22 h 23"/>
                    <a:gd name="T12" fmla="*/ 1 w 18"/>
                    <a:gd name="T13" fmla="*/ 9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" h="23">
                      <a:moveTo>
                        <a:pt x="1" y="9"/>
                      </a:moveTo>
                      <a:cubicBezTo>
                        <a:pt x="1" y="8"/>
                        <a:pt x="1" y="7"/>
                        <a:pt x="2" y="5"/>
                      </a:cubicBezTo>
                      <a:cubicBezTo>
                        <a:pt x="3" y="4"/>
                        <a:pt x="4" y="1"/>
                        <a:pt x="6" y="0"/>
                      </a:cubicBezTo>
                      <a:cubicBezTo>
                        <a:pt x="8" y="0"/>
                        <a:pt x="9" y="0"/>
                        <a:pt x="10" y="2"/>
                      </a:cubicBezTo>
                      <a:cubicBezTo>
                        <a:pt x="10" y="4"/>
                        <a:pt x="10" y="6"/>
                        <a:pt x="10" y="8"/>
                      </a:cubicBezTo>
                      <a:cubicBezTo>
                        <a:pt x="10" y="13"/>
                        <a:pt x="18" y="20"/>
                        <a:pt x="8" y="22"/>
                      </a:cubicBezTo>
                      <a:cubicBezTo>
                        <a:pt x="0" y="23"/>
                        <a:pt x="3" y="14"/>
                        <a:pt x="1" y="9"/>
                      </a:cubicBezTo>
                      <a:close/>
                    </a:path>
                  </a:pathLst>
                </a:custGeom>
                <a:solidFill>
                  <a:srgbClr val="5545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26" name="Freeform 184">
                  <a:extLst>
                    <a:ext uri="{FF2B5EF4-FFF2-40B4-BE49-F238E27FC236}">
                      <a16:creationId xmlns:a16="http://schemas.microsoft.com/office/drawing/2014/main" id="{E7FEFA6C-23F0-6B23-E544-564EEB8EFF53}"/>
                    </a:ext>
                  </a:extLst>
                </p:cNvPr>
                <p:cNvSpPr/>
                <p:nvPr/>
              </p:nvSpPr>
              <p:spPr bwMode="auto">
                <a:xfrm>
                  <a:off x="4050" y="1766"/>
                  <a:ext cx="34" cy="26"/>
                </a:xfrm>
                <a:custGeom>
                  <a:avLst/>
                  <a:gdLst>
                    <a:gd name="T0" fmla="*/ 5 w 28"/>
                    <a:gd name="T1" fmla="*/ 14 h 22"/>
                    <a:gd name="T2" fmla="*/ 18 w 28"/>
                    <a:gd name="T3" fmla="*/ 2 h 22"/>
                    <a:gd name="T4" fmla="*/ 5 w 28"/>
                    <a:gd name="T5" fmla="*/ 14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8" h="22">
                      <a:moveTo>
                        <a:pt x="5" y="14"/>
                      </a:moveTo>
                      <a:cubicBezTo>
                        <a:pt x="0" y="0"/>
                        <a:pt x="13" y="5"/>
                        <a:pt x="18" y="2"/>
                      </a:cubicBezTo>
                      <a:cubicBezTo>
                        <a:pt x="28" y="22"/>
                        <a:pt x="8" y="9"/>
                        <a:pt x="5" y="14"/>
                      </a:cubicBezTo>
                      <a:close/>
                    </a:path>
                  </a:pathLst>
                </a:custGeom>
                <a:solidFill>
                  <a:srgbClr val="735E4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27" name="Freeform 185">
                  <a:extLst>
                    <a:ext uri="{FF2B5EF4-FFF2-40B4-BE49-F238E27FC236}">
                      <a16:creationId xmlns:a16="http://schemas.microsoft.com/office/drawing/2014/main" id="{E6D03C04-57E7-169B-3653-63CBE4EFB705}"/>
                    </a:ext>
                  </a:extLst>
                </p:cNvPr>
                <p:cNvSpPr/>
                <p:nvPr/>
              </p:nvSpPr>
              <p:spPr bwMode="auto">
                <a:xfrm>
                  <a:off x="4011" y="1777"/>
                  <a:ext cx="23" cy="26"/>
                </a:xfrm>
                <a:custGeom>
                  <a:avLst/>
                  <a:gdLst>
                    <a:gd name="T0" fmla="*/ 15 w 19"/>
                    <a:gd name="T1" fmla="*/ 13 h 22"/>
                    <a:gd name="T2" fmla="*/ 15 w 19"/>
                    <a:gd name="T3" fmla="*/ 18 h 22"/>
                    <a:gd name="T4" fmla="*/ 4 w 19"/>
                    <a:gd name="T5" fmla="*/ 22 h 22"/>
                    <a:gd name="T6" fmla="*/ 0 w 19"/>
                    <a:gd name="T7" fmla="*/ 3 h 22"/>
                    <a:gd name="T8" fmla="*/ 15 w 19"/>
                    <a:gd name="T9" fmla="*/ 13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22">
                      <a:moveTo>
                        <a:pt x="15" y="13"/>
                      </a:moveTo>
                      <a:cubicBezTo>
                        <a:pt x="18" y="15"/>
                        <a:pt x="19" y="16"/>
                        <a:pt x="15" y="18"/>
                      </a:cubicBezTo>
                      <a:cubicBezTo>
                        <a:pt x="11" y="19"/>
                        <a:pt x="7" y="20"/>
                        <a:pt x="4" y="22"/>
                      </a:cubicBezTo>
                      <a:cubicBezTo>
                        <a:pt x="3" y="15"/>
                        <a:pt x="1" y="9"/>
                        <a:pt x="0" y="3"/>
                      </a:cubicBezTo>
                      <a:cubicBezTo>
                        <a:pt x="10" y="0"/>
                        <a:pt x="4" y="18"/>
                        <a:pt x="15" y="13"/>
                      </a:cubicBezTo>
                      <a:close/>
                    </a:path>
                  </a:pathLst>
                </a:custGeom>
                <a:solidFill>
                  <a:srgbClr val="6D523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28" name="Freeform 186">
                  <a:extLst>
                    <a:ext uri="{FF2B5EF4-FFF2-40B4-BE49-F238E27FC236}">
                      <a16:creationId xmlns:a16="http://schemas.microsoft.com/office/drawing/2014/main" id="{1864C295-D7A9-DB88-3EB2-BE7D5176C2F9}"/>
                    </a:ext>
                  </a:extLst>
                </p:cNvPr>
                <p:cNvSpPr/>
                <p:nvPr/>
              </p:nvSpPr>
              <p:spPr bwMode="auto">
                <a:xfrm>
                  <a:off x="4086" y="1737"/>
                  <a:ext cx="19" cy="22"/>
                </a:xfrm>
                <a:custGeom>
                  <a:avLst/>
                  <a:gdLst>
                    <a:gd name="T0" fmla="*/ 15 w 16"/>
                    <a:gd name="T1" fmla="*/ 3 h 18"/>
                    <a:gd name="T2" fmla="*/ 16 w 16"/>
                    <a:gd name="T3" fmla="*/ 7 h 18"/>
                    <a:gd name="T4" fmla="*/ 0 w 16"/>
                    <a:gd name="T5" fmla="*/ 16 h 18"/>
                    <a:gd name="T6" fmla="*/ 15 w 16"/>
                    <a:gd name="T7" fmla="*/ 3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6" h="18">
                      <a:moveTo>
                        <a:pt x="15" y="3"/>
                      </a:moveTo>
                      <a:cubicBezTo>
                        <a:pt x="16" y="4"/>
                        <a:pt x="16" y="5"/>
                        <a:pt x="16" y="7"/>
                      </a:cubicBezTo>
                      <a:cubicBezTo>
                        <a:pt x="10" y="9"/>
                        <a:pt x="9" y="18"/>
                        <a:pt x="0" y="16"/>
                      </a:cubicBezTo>
                      <a:cubicBezTo>
                        <a:pt x="0" y="7"/>
                        <a:pt x="3" y="0"/>
                        <a:pt x="15" y="3"/>
                      </a:cubicBezTo>
                      <a:close/>
                    </a:path>
                  </a:pathLst>
                </a:custGeom>
                <a:solidFill>
                  <a:srgbClr val="C0A79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29" name="Freeform 187">
                  <a:extLst>
                    <a:ext uri="{FF2B5EF4-FFF2-40B4-BE49-F238E27FC236}">
                      <a16:creationId xmlns:a16="http://schemas.microsoft.com/office/drawing/2014/main" id="{66E83664-92BD-3CEF-D51E-743FBE40711A}"/>
                    </a:ext>
                  </a:extLst>
                </p:cNvPr>
                <p:cNvSpPr/>
                <p:nvPr/>
              </p:nvSpPr>
              <p:spPr bwMode="auto">
                <a:xfrm>
                  <a:off x="4086" y="1692"/>
                  <a:ext cx="11" cy="24"/>
                </a:xfrm>
                <a:custGeom>
                  <a:avLst/>
                  <a:gdLst>
                    <a:gd name="T0" fmla="*/ 8 w 9"/>
                    <a:gd name="T1" fmla="*/ 1 h 20"/>
                    <a:gd name="T2" fmla="*/ 9 w 9"/>
                    <a:gd name="T3" fmla="*/ 19 h 20"/>
                    <a:gd name="T4" fmla="*/ 6 w 9"/>
                    <a:gd name="T5" fmla="*/ 20 h 20"/>
                    <a:gd name="T6" fmla="*/ 0 w 9"/>
                    <a:gd name="T7" fmla="*/ 0 h 20"/>
                    <a:gd name="T8" fmla="*/ 8 w 9"/>
                    <a:gd name="T9" fmla="*/ 1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20">
                      <a:moveTo>
                        <a:pt x="8" y="1"/>
                      </a:moveTo>
                      <a:cubicBezTo>
                        <a:pt x="8" y="7"/>
                        <a:pt x="8" y="13"/>
                        <a:pt x="9" y="19"/>
                      </a:cubicBezTo>
                      <a:cubicBezTo>
                        <a:pt x="8" y="19"/>
                        <a:pt x="7" y="20"/>
                        <a:pt x="6" y="20"/>
                      </a:cubicBezTo>
                      <a:cubicBezTo>
                        <a:pt x="4" y="13"/>
                        <a:pt x="2" y="7"/>
                        <a:pt x="0" y="0"/>
                      </a:cubicBezTo>
                      <a:cubicBezTo>
                        <a:pt x="3" y="0"/>
                        <a:pt x="5" y="0"/>
                        <a:pt x="8" y="1"/>
                      </a:cubicBezTo>
                      <a:close/>
                    </a:path>
                  </a:pathLst>
                </a:custGeom>
                <a:solidFill>
                  <a:srgbClr val="69523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30" name="Freeform 188">
                  <a:extLst>
                    <a:ext uri="{FF2B5EF4-FFF2-40B4-BE49-F238E27FC236}">
                      <a16:creationId xmlns:a16="http://schemas.microsoft.com/office/drawing/2014/main" id="{53945172-731F-E9F0-DABC-B4C22BBD2F72}"/>
                    </a:ext>
                  </a:extLst>
                </p:cNvPr>
                <p:cNvSpPr/>
                <p:nvPr/>
              </p:nvSpPr>
              <p:spPr bwMode="auto">
                <a:xfrm>
                  <a:off x="4101" y="1744"/>
                  <a:ext cx="12" cy="23"/>
                </a:xfrm>
                <a:custGeom>
                  <a:avLst/>
                  <a:gdLst>
                    <a:gd name="T0" fmla="*/ 4 w 10"/>
                    <a:gd name="T1" fmla="*/ 0 h 19"/>
                    <a:gd name="T2" fmla="*/ 7 w 10"/>
                    <a:gd name="T3" fmla="*/ 19 h 19"/>
                    <a:gd name="T4" fmla="*/ 4 w 10"/>
                    <a:gd name="T5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0" h="19">
                      <a:moveTo>
                        <a:pt x="4" y="0"/>
                      </a:moveTo>
                      <a:cubicBezTo>
                        <a:pt x="10" y="5"/>
                        <a:pt x="7" y="12"/>
                        <a:pt x="7" y="19"/>
                      </a:cubicBezTo>
                      <a:cubicBezTo>
                        <a:pt x="0" y="14"/>
                        <a:pt x="5" y="6"/>
                        <a:pt x="4" y="0"/>
                      </a:cubicBezTo>
                      <a:close/>
                    </a:path>
                  </a:pathLst>
                </a:custGeom>
                <a:solidFill>
                  <a:srgbClr val="A9968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31" name="Freeform 189">
                  <a:extLst>
                    <a:ext uri="{FF2B5EF4-FFF2-40B4-BE49-F238E27FC236}">
                      <a16:creationId xmlns:a16="http://schemas.microsoft.com/office/drawing/2014/main" id="{AAEC8C60-A7C7-E47C-66E9-0E0B9ACA6D2B}"/>
                    </a:ext>
                  </a:extLst>
                </p:cNvPr>
                <p:cNvSpPr/>
                <p:nvPr/>
              </p:nvSpPr>
              <p:spPr bwMode="auto">
                <a:xfrm>
                  <a:off x="4116" y="1674"/>
                  <a:ext cx="12" cy="13"/>
                </a:xfrm>
                <a:custGeom>
                  <a:avLst/>
                  <a:gdLst>
                    <a:gd name="T0" fmla="*/ 7 w 10"/>
                    <a:gd name="T1" fmla="*/ 11 h 11"/>
                    <a:gd name="T2" fmla="*/ 2 w 10"/>
                    <a:gd name="T3" fmla="*/ 11 h 11"/>
                    <a:gd name="T4" fmla="*/ 2 w 10"/>
                    <a:gd name="T5" fmla="*/ 0 h 11"/>
                    <a:gd name="T6" fmla="*/ 10 w 10"/>
                    <a:gd name="T7" fmla="*/ 8 h 11"/>
                    <a:gd name="T8" fmla="*/ 7 w 10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1">
                      <a:moveTo>
                        <a:pt x="7" y="11"/>
                      </a:moveTo>
                      <a:cubicBezTo>
                        <a:pt x="5" y="11"/>
                        <a:pt x="4" y="11"/>
                        <a:pt x="2" y="11"/>
                      </a:cubicBezTo>
                      <a:cubicBezTo>
                        <a:pt x="0" y="7"/>
                        <a:pt x="0" y="4"/>
                        <a:pt x="2" y="0"/>
                      </a:cubicBezTo>
                      <a:cubicBezTo>
                        <a:pt x="6" y="2"/>
                        <a:pt x="10" y="3"/>
                        <a:pt x="10" y="8"/>
                      </a:cubicBezTo>
                      <a:cubicBezTo>
                        <a:pt x="9" y="9"/>
                        <a:pt x="8" y="10"/>
                        <a:pt x="7" y="11"/>
                      </a:cubicBezTo>
                      <a:close/>
                    </a:path>
                  </a:pathLst>
                </a:custGeom>
                <a:solidFill>
                  <a:srgbClr val="54423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32" name="Freeform 190">
                  <a:extLst>
                    <a:ext uri="{FF2B5EF4-FFF2-40B4-BE49-F238E27FC236}">
                      <a16:creationId xmlns:a16="http://schemas.microsoft.com/office/drawing/2014/main" id="{74A4F46E-B17C-978F-7379-D392198F6AD5}"/>
                    </a:ext>
                  </a:extLst>
                </p:cNvPr>
                <p:cNvSpPr/>
                <p:nvPr/>
              </p:nvSpPr>
              <p:spPr bwMode="auto">
                <a:xfrm>
                  <a:off x="4138" y="1662"/>
                  <a:ext cx="12" cy="18"/>
                </a:xfrm>
                <a:custGeom>
                  <a:avLst/>
                  <a:gdLst>
                    <a:gd name="T0" fmla="*/ 9 w 10"/>
                    <a:gd name="T1" fmla="*/ 14 h 15"/>
                    <a:gd name="T2" fmla="*/ 5 w 10"/>
                    <a:gd name="T3" fmla="*/ 14 h 15"/>
                    <a:gd name="T4" fmla="*/ 1 w 10"/>
                    <a:gd name="T5" fmla="*/ 14 h 15"/>
                    <a:gd name="T6" fmla="*/ 0 w 10"/>
                    <a:gd name="T7" fmla="*/ 1 h 15"/>
                    <a:gd name="T8" fmla="*/ 4 w 10"/>
                    <a:gd name="T9" fmla="*/ 1 h 15"/>
                    <a:gd name="T10" fmla="*/ 9 w 10"/>
                    <a:gd name="T11" fmla="*/ 6 h 15"/>
                    <a:gd name="T12" fmla="*/ 10 w 10"/>
                    <a:gd name="T13" fmla="*/ 9 h 15"/>
                    <a:gd name="T14" fmla="*/ 9 w 10"/>
                    <a:gd name="T15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15">
                      <a:moveTo>
                        <a:pt x="9" y="14"/>
                      </a:moveTo>
                      <a:cubicBezTo>
                        <a:pt x="7" y="14"/>
                        <a:pt x="6" y="14"/>
                        <a:pt x="5" y="14"/>
                      </a:cubicBezTo>
                      <a:cubicBezTo>
                        <a:pt x="3" y="15"/>
                        <a:pt x="2" y="15"/>
                        <a:pt x="1" y="14"/>
                      </a:cubicBezTo>
                      <a:cubicBezTo>
                        <a:pt x="1" y="9"/>
                        <a:pt x="0" y="5"/>
                        <a:pt x="0" y="1"/>
                      </a:cubicBezTo>
                      <a:cubicBezTo>
                        <a:pt x="2" y="0"/>
                        <a:pt x="3" y="0"/>
                        <a:pt x="4" y="1"/>
                      </a:cubicBezTo>
                      <a:cubicBezTo>
                        <a:pt x="6" y="2"/>
                        <a:pt x="8" y="4"/>
                        <a:pt x="9" y="6"/>
                      </a:cubicBezTo>
                      <a:cubicBezTo>
                        <a:pt x="9" y="7"/>
                        <a:pt x="10" y="8"/>
                        <a:pt x="10" y="9"/>
                      </a:cubicBezTo>
                      <a:cubicBezTo>
                        <a:pt x="10" y="11"/>
                        <a:pt x="9" y="12"/>
                        <a:pt x="9" y="14"/>
                      </a:cubicBezTo>
                      <a:close/>
                    </a:path>
                  </a:pathLst>
                </a:custGeom>
                <a:solidFill>
                  <a:srgbClr val="6855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33" name="Freeform 191">
                  <a:extLst>
                    <a:ext uri="{FF2B5EF4-FFF2-40B4-BE49-F238E27FC236}">
                      <a16:creationId xmlns:a16="http://schemas.microsoft.com/office/drawing/2014/main" id="{4444A637-BC7D-B2A0-CF43-3B757773CDFF}"/>
                    </a:ext>
                  </a:extLst>
                </p:cNvPr>
                <p:cNvSpPr/>
                <p:nvPr/>
              </p:nvSpPr>
              <p:spPr bwMode="auto">
                <a:xfrm>
                  <a:off x="4137" y="1643"/>
                  <a:ext cx="15" cy="14"/>
                </a:xfrm>
                <a:custGeom>
                  <a:avLst/>
                  <a:gdLst>
                    <a:gd name="T0" fmla="*/ 7 w 13"/>
                    <a:gd name="T1" fmla="*/ 1 h 12"/>
                    <a:gd name="T2" fmla="*/ 10 w 13"/>
                    <a:gd name="T3" fmla="*/ 1 h 12"/>
                    <a:gd name="T4" fmla="*/ 13 w 13"/>
                    <a:gd name="T5" fmla="*/ 10 h 12"/>
                    <a:gd name="T6" fmla="*/ 9 w 13"/>
                    <a:gd name="T7" fmla="*/ 12 h 12"/>
                    <a:gd name="T8" fmla="*/ 5 w 13"/>
                    <a:gd name="T9" fmla="*/ 11 h 12"/>
                    <a:gd name="T10" fmla="*/ 1 w 13"/>
                    <a:gd name="T11" fmla="*/ 6 h 12"/>
                    <a:gd name="T12" fmla="*/ 2 w 13"/>
                    <a:gd name="T13" fmla="*/ 6 h 12"/>
                    <a:gd name="T14" fmla="*/ 2 w 13"/>
                    <a:gd name="T15" fmla="*/ 1 h 12"/>
                    <a:gd name="T16" fmla="*/ 7 w 13"/>
                    <a:gd name="T17" fmla="*/ 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" h="12">
                      <a:moveTo>
                        <a:pt x="7" y="1"/>
                      </a:moveTo>
                      <a:cubicBezTo>
                        <a:pt x="8" y="1"/>
                        <a:pt x="9" y="1"/>
                        <a:pt x="10" y="1"/>
                      </a:cubicBezTo>
                      <a:cubicBezTo>
                        <a:pt x="11" y="4"/>
                        <a:pt x="12" y="7"/>
                        <a:pt x="13" y="10"/>
                      </a:cubicBezTo>
                      <a:cubicBezTo>
                        <a:pt x="12" y="11"/>
                        <a:pt x="11" y="12"/>
                        <a:pt x="9" y="12"/>
                      </a:cubicBezTo>
                      <a:cubicBezTo>
                        <a:pt x="8" y="12"/>
                        <a:pt x="7" y="12"/>
                        <a:pt x="5" y="11"/>
                      </a:cubicBezTo>
                      <a:cubicBezTo>
                        <a:pt x="4" y="9"/>
                        <a:pt x="3" y="7"/>
                        <a:pt x="1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0" y="4"/>
                        <a:pt x="0" y="2"/>
                        <a:pt x="2" y="1"/>
                      </a:cubicBezTo>
                      <a:cubicBezTo>
                        <a:pt x="3" y="0"/>
                        <a:pt x="5" y="0"/>
                        <a:pt x="7" y="1"/>
                      </a:cubicBezTo>
                      <a:close/>
                    </a:path>
                  </a:pathLst>
                </a:custGeom>
                <a:solidFill>
                  <a:srgbClr val="B6A2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34" name="Freeform 192">
                  <a:extLst>
                    <a:ext uri="{FF2B5EF4-FFF2-40B4-BE49-F238E27FC236}">
                      <a16:creationId xmlns:a16="http://schemas.microsoft.com/office/drawing/2014/main" id="{D9ED7D19-0A32-8571-B8BE-AB41486A3278}"/>
                    </a:ext>
                  </a:extLst>
                </p:cNvPr>
                <p:cNvSpPr/>
                <p:nvPr/>
              </p:nvSpPr>
              <p:spPr bwMode="auto">
                <a:xfrm>
                  <a:off x="4145" y="1653"/>
                  <a:ext cx="7" cy="12"/>
                </a:xfrm>
                <a:custGeom>
                  <a:avLst/>
                  <a:gdLst>
                    <a:gd name="T0" fmla="*/ 2 w 6"/>
                    <a:gd name="T1" fmla="*/ 0 h 10"/>
                    <a:gd name="T2" fmla="*/ 6 w 6"/>
                    <a:gd name="T3" fmla="*/ 1 h 10"/>
                    <a:gd name="T4" fmla="*/ 6 w 6"/>
                    <a:gd name="T5" fmla="*/ 8 h 10"/>
                    <a:gd name="T6" fmla="*/ 5 w 6"/>
                    <a:gd name="T7" fmla="*/ 10 h 10"/>
                    <a:gd name="T8" fmla="*/ 2 w 6"/>
                    <a:gd name="T9" fmla="*/ 10 h 10"/>
                    <a:gd name="T10" fmla="*/ 0 w 6"/>
                    <a:gd name="T11" fmla="*/ 5 h 10"/>
                    <a:gd name="T12" fmla="*/ 2 w 6"/>
                    <a:gd name="T13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10">
                      <a:moveTo>
                        <a:pt x="2" y="0"/>
                      </a:moveTo>
                      <a:cubicBezTo>
                        <a:pt x="4" y="1"/>
                        <a:pt x="5" y="1"/>
                        <a:pt x="6" y="1"/>
                      </a:cubicBezTo>
                      <a:cubicBezTo>
                        <a:pt x="6" y="3"/>
                        <a:pt x="6" y="6"/>
                        <a:pt x="6" y="8"/>
                      </a:cubicBezTo>
                      <a:cubicBezTo>
                        <a:pt x="6" y="9"/>
                        <a:pt x="5" y="9"/>
                        <a:pt x="5" y="10"/>
                      </a:cubicBezTo>
                      <a:cubicBezTo>
                        <a:pt x="4" y="10"/>
                        <a:pt x="3" y="10"/>
                        <a:pt x="2" y="10"/>
                      </a:cubicBezTo>
                      <a:cubicBezTo>
                        <a:pt x="1" y="8"/>
                        <a:pt x="1" y="7"/>
                        <a:pt x="0" y="5"/>
                      </a:cubicBezTo>
                      <a:cubicBezTo>
                        <a:pt x="0" y="3"/>
                        <a:pt x="1" y="2"/>
                        <a:pt x="2" y="0"/>
                      </a:cubicBezTo>
                      <a:close/>
                    </a:path>
                  </a:pathLst>
                </a:custGeom>
                <a:solidFill>
                  <a:srgbClr val="F7E6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35" name="Freeform 193">
                  <a:extLst>
                    <a:ext uri="{FF2B5EF4-FFF2-40B4-BE49-F238E27FC236}">
                      <a16:creationId xmlns:a16="http://schemas.microsoft.com/office/drawing/2014/main" id="{B49B2245-1BDE-D202-FD9B-3D35389B81ED}"/>
                    </a:ext>
                  </a:extLst>
                </p:cNvPr>
                <p:cNvSpPr/>
                <p:nvPr/>
              </p:nvSpPr>
              <p:spPr bwMode="auto">
                <a:xfrm>
                  <a:off x="4145" y="1663"/>
                  <a:ext cx="7" cy="10"/>
                </a:xfrm>
                <a:custGeom>
                  <a:avLst/>
                  <a:gdLst>
                    <a:gd name="T0" fmla="*/ 3 w 6"/>
                    <a:gd name="T1" fmla="*/ 0 h 8"/>
                    <a:gd name="T2" fmla="*/ 6 w 6"/>
                    <a:gd name="T3" fmla="*/ 0 h 8"/>
                    <a:gd name="T4" fmla="*/ 4 w 6"/>
                    <a:gd name="T5" fmla="*/ 8 h 8"/>
                    <a:gd name="T6" fmla="*/ 3 w 6"/>
                    <a:gd name="T7" fmla="*/ 8 h 8"/>
                    <a:gd name="T8" fmla="*/ 3 w 6"/>
                    <a:gd name="T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8">
                      <a:moveTo>
                        <a:pt x="3" y="0"/>
                      </a:moveTo>
                      <a:cubicBezTo>
                        <a:pt x="4" y="0"/>
                        <a:pt x="5" y="0"/>
                        <a:pt x="6" y="0"/>
                      </a:cubicBezTo>
                      <a:cubicBezTo>
                        <a:pt x="6" y="3"/>
                        <a:pt x="5" y="6"/>
                        <a:pt x="4" y="8"/>
                      </a:cubicBezTo>
                      <a:cubicBezTo>
                        <a:pt x="4" y="8"/>
                        <a:pt x="3" y="8"/>
                        <a:pt x="3" y="8"/>
                      </a:cubicBezTo>
                      <a:cubicBezTo>
                        <a:pt x="0" y="6"/>
                        <a:pt x="0" y="3"/>
                        <a:pt x="3" y="0"/>
                      </a:cubicBezTo>
                      <a:close/>
                    </a:path>
                  </a:pathLst>
                </a:custGeom>
                <a:solidFill>
                  <a:srgbClr val="523E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36" name="Freeform 194">
                  <a:extLst>
                    <a:ext uri="{FF2B5EF4-FFF2-40B4-BE49-F238E27FC236}">
                      <a16:creationId xmlns:a16="http://schemas.microsoft.com/office/drawing/2014/main" id="{D46F091E-1761-96AE-C895-6E081DDFF86A}"/>
                    </a:ext>
                  </a:extLst>
                </p:cNvPr>
                <p:cNvSpPr/>
                <p:nvPr/>
              </p:nvSpPr>
              <p:spPr bwMode="auto">
                <a:xfrm>
                  <a:off x="3753" y="1096"/>
                  <a:ext cx="382" cy="528"/>
                </a:xfrm>
                <a:custGeom>
                  <a:avLst/>
                  <a:gdLst>
                    <a:gd name="T0" fmla="*/ 270 w 319"/>
                    <a:gd name="T1" fmla="*/ 11 h 441"/>
                    <a:gd name="T2" fmla="*/ 285 w 319"/>
                    <a:gd name="T3" fmla="*/ 29 h 441"/>
                    <a:gd name="T4" fmla="*/ 282 w 319"/>
                    <a:gd name="T5" fmla="*/ 38 h 441"/>
                    <a:gd name="T6" fmla="*/ 276 w 319"/>
                    <a:gd name="T7" fmla="*/ 58 h 441"/>
                    <a:gd name="T8" fmla="*/ 274 w 319"/>
                    <a:gd name="T9" fmla="*/ 71 h 441"/>
                    <a:gd name="T10" fmla="*/ 276 w 319"/>
                    <a:gd name="T11" fmla="*/ 82 h 441"/>
                    <a:gd name="T12" fmla="*/ 275 w 319"/>
                    <a:gd name="T13" fmla="*/ 90 h 441"/>
                    <a:gd name="T14" fmla="*/ 278 w 319"/>
                    <a:gd name="T15" fmla="*/ 103 h 441"/>
                    <a:gd name="T16" fmla="*/ 289 w 319"/>
                    <a:gd name="T17" fmla="*/ 143 h 441"/>
                    <a:gd name="T18" fmla="*/ 285 w 319"/>
                    <a:gd name="T19" fmla="*/ 158 h 441"/>
                    <a:gd name="T20" fmla="*/ 278 w 319"/>
                    <a:gd name="T21" fmla="*/ 174 h 441"/>
                    <a:gd name="T22" fmla="*/ 293 w 319"/>
                    <a:gd name="T23" fmla="*/ 230 h 441"/>
                    <a:gd name="T24" fmla="*/ 292 w 319"/>
                    <a:gd name="T25" fmla="*/ 252 h 441"/>
                    <a:gd name="T26" fmla="*/ 290 w 319"/>
                    <a:gd name="T27" fmla="*/ 258 h 441"/>
                    <a:gd name="T28" fmla="*/ 292 w 319"/>
                    <a:gd name="T29" fmla="*/ 265 h 441"/>
                    <a:gd name="T30" fmla="*/ 293 w 319"/>
                    <a:gd name="T31" fmla="*/ 272 h 441"/>
                    <a:gd name="T32" fmla="*/ 292 w 319"/>
                    <a:gd name="T33" fmla="*/ 289 h 441"/>
                    <a:gd name="T34" fmla="*/ 298 w 319"/>
                    <a:gd name="T35" fmla="*/ 301 h 441"/>
                    <a:gd name="T36" fmla="*/ 298 w 319"/>
                    <a:gd name="T37" fmla="*/ 309 h 441"/>
                    <a:gd name="T38" fmla="*/ 298 w 319"/>
                    <a:gd name="T39" fmla="*/ 315 h 441"/>
                    <a:gd name="T40" fmla="*/ 305 w 319"/>
                    <a:gd name="T41" fmla="*/ 335 h 441"/>
                    <a:gd name="T42" fmla="*/ 301 w 319"/>
                    <a:gd name="T43" fmla="*/ 351 h 441"/>
                    <a:gd name="T44" fmla="*/ 301 w 319"/>
                    <a:gd name="T45" fmla="*/ 351 h 441"/>
                    <a:gd name="T46" fmla="*/ 314 w 319"/>
                    <a:gd name="T47" fmla="*/ 350 h 441"/>
                    <a:gd name="T48" fmla="*/ 306 w 319"/>
                    <a:gd name="T49" fmla="*/ 387 h 441"/>
                    <a:gd name="T50" fmla="*/ 286 w 319"/>
                    <a:gd name="T51" fmla="*/ 396 h 441"/>
                    <a:gd name="T52" fmla="*/ 248 w 319"/>
                    <a:gd name="T53" fmla="*/ 388 h 441"/>
                    <a:gd name="T54" fmla="*/ 224 w 319"/>
                    <a:gd name="T55" fmla="*/ 407 h 441"/>
                    <a:gd name="T56" fmla="*/ 209 w 319"/>
                    <a:gd name="T57" fmla="*/ 423 h 441"/>
                    <a:gd name="T58" fmla="*/ 180 w 319"/>
                    <a:gd name="T59" fmla="*/ 417 h 441"/>
                    <a:gd name="T60" fmla="*/ 154 w 319"/>
                    <a:gd name="T61" fmla="*/ 404 h 441"/>
                    <a:gd name="T62" fmla="*/ 131 w 319"/>
                    <a:gd name="T63" fmla="*/ 405 h 441"/>
                    <a:gd name="T64" fmla="*/ 113 w 319"/>
                    <a:gd name="T65" fmla="*/ 403 h 441"/>
                    <a:gd name="T66" fmla="*/ 102 w 319"/>
                    <a:gd name="T67" fmla="*/ 418 h 441"/>
                    <a:gd name="T68" fmla="*/ 104 w 319"/>
                    <a:gd name="T69" fmla="*/ 430 h 441"/>
                    <a:gd name="T70" fmla="*/ 90 w 319"/>
                    <a:gd name="T71" fmla="*/ 439 h 441"/>
                    <a:gd name="T72" fmla="*/ 72 w 319"/>
                    <a:gd name="T73" fmla="*/ 439 h 441"/>
                    <a:gd name="T74" fmla="*/ 32 w 319"/>
                    <a:gd name="T75" fmla="*/ 436 h 441"/>
                    <a:gd name="T76" fmla="*/ 7 w 319"/>
                    <a:gd name="T77" fmla="*/ 401 h 441"/>
                    <a:gd name="T78" fmla="*/ 36 w 319"/>
                    <a:gd name="T79" fmla="*/ 347 h 441"/>
                    <a:gd name="T80" fmla="*/ 124 w 319"/>
                    <a:gd name="T81" fmla="*/ 298 h 441"/>
                    <a:gd name="T82" fmla="*/ 116 w 319"/>
                    <a:gd name="T83" fmla="*/ 193 h 441"/>
                    <a:gd name="T84" fmla="*/ 217 w 319"/>
                    <a:gd name="T85" fmla="*/ 108 h 441"/>
                    <a:gd name="T86" fmla="*/ 202 w 319"/>
                    <a:gd name="T87" fmla="*/ 60 h 441"/>
                    <a:gd name="T88" fmla="*/ 227 w 319"/>
                    <a:gd name="T89" fmla="*/ 37 h 441"/>
                    <a:gd name="T90" fmla="*/ 222 w 319"/>
                    <a:gd name="T91" fmla="*/ 24 h 441"/>
                    <a:gd name="T92" fmla="*/ 262 w 319"/>
                    <a:gd name="T93" fmla="*/ 14 h 4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319" h="441">
                      <a:moveTo>
                        <a:pt x="262" y="14"/>
                      </a:moveTo>
                      <a:cubicBezTo>
                        <a:pt x="265" y="14"/>
                        <a:pt x="268" y="14"/>
                        <a:pt x="270" y="11"/>
                      </a:cubicBezTo>
                      <a:cubicBezTo>
                        <a:pt x="274" y="16"/>
                        <a:pt x="294" y="0"/>
                        <a:pt x="286" y="23"/>
                      </a:cubicBezTo>
                      <a:cubicBezTo>
                        <a:pt x="286" y="25"/>
                        <a:pt x="286" y="27"/>
                        <a:pt x="285" y="29"/>
                      </a:cubicBezTo>
                      <a:cubicBezTo>
                        <a:pt x="285" y="31"/>
                        <a:pt x="284" y="32"/>
                        <a:pt x="284" y="34"/>
                      </a:cubicBezTo>
                      <a:cubicBezTo>
                        <a:pt x="283" y="35"/>
                        <a:pt x="282" y="37"/>
                        <a:pt x="282" y="38"/>
                      </a:cubicBezTo>
                      <a:cubicBezTo>
                        <a:pt x="280" y="42"/>
                        <a:pt x="276" y="46"/>
                        <a:pt x="277" y="51"/>
                      </a:cubicBezTo>
                      <a:cubicBezTo>
                        <a:pt x="277" y="53"/>
                        <a:pt x="277" y="56"/>
                        <a:pt x="276" y="58"/>
                      </a:cubicBezTo>
                      <a:cubicBezTo>
                        <a:pt x="275" y="60"/>
                        <a:pt x="275" y="62"/>
                        <a:pt x="275" y="65"/>
                      </a:cubicBezTo>
                      <a:cubicBezTo>
                        <a:pt x="275" y="67"/>
                        <a:pt x="275" y="69"/>
                        <a:pt x="274" y="71"/>
                      </a:cubicBezTo>
                      <a:cubicBezTo>
                        <a:pt x="275" y="73"/>
                        <a:pt x="275" y="74"/>
                        <a:pt x="275" y="75"/>
                      </a:cubicBezTo>
                      <a:cubicBezTo>
                        <a:pt x="275" y="78"/>
                        <a:pt x="276" y="80"/>
                        <a:pt x="276" y="82"/>
                      </a:cubicBezTo>
                      <a:cubicBezTo>
                        <a:pt x="276" y="83"/>
                        <a:pt x="276" y="85"/>
                        <a:pt x="275" y="86"/>
                      </a:cubicBezTo>
                      <a:cubicBezTo>
                        <a:pt x="272" y="88"/>
                        <a:pt x="272" y="89"/>
                        <a:pt x="275" y="90"/>
                      </a:cubicBezTo>
                      <a:cubicBezTo>
                        <a:pt x="276" y="91"/>
                        <a:pt x="277" y="93"/>
                        <a:pt x="278" y="94"/>
                      </a:cubicBezTo>
                      <a:cubicBezTo>
                        <a:pt x="278" y="97"/>
                        <a:pt x="280" y="100"/>
                        <a:pt x="278" y="103"/>
                      </a:cubicBezTo>
                      <a:cubicBezTo>
                        <a:pt x="274" y="112"/>
                        <a:pt x="296" y="111"/>
                        <a:pt x="286" y="123"/>
                      </a:cubicBezTo>
                      <a:cubicBezTo>
                        <a:pt x="270" y="133"/>
                        <a:pt x="270" y="133"/>
                        <a:pt x="289" y="143"/>
                      </a:cubicBezTo>
                      <a:cubicBezTo>
                        <a:pt x="290" y="144"/>
                        <a:pt x="290" y="145"/>
                        <a:pt x="290" y="146"/>
                      </a:cubicBezTo>
                      <a:cubicBezTo>
                        <a:pt x="293" y="152"/>
                        <a:pt x="291" y="156"/>
                        <a:pt x="285" y="158"/>
                      </a:cubicBezTo>
                      <a:cubicBezTo>
                        <a:pt x="284" y="158"/>
                        <a:pt x="282" y="159"/>
                        <a:pt x="280" y="159"/>
                      </a:cubicBezTo>
                      <a:cubicBezTo>
                        <a:pt x="269" y="162"/>
                        <a:pt x="276" y="169"/>
                        <a:pt x="278" y="174"/>
                      </a:cubicBezTo>
                      <a:cubicBezTo>
                        <a:pt x="282" y="185"/>
                        <a:pt x="290" y="194"/>
                        <a:pt x="291" y="207"/>
                      </a:cubicBezTo>
                      <a:cubicBezTo>
                        <a:pt x="290" y="215"/>
                        <a:pt x="298" y="222"/>
                        <a:pt x="293" y="230"/>
                      </a:cubicBezTo>
                      <a:cubicBezTo>
                        <a:pt x="280" y="235"/>
                        <a:pt x="294" y="242"/>
                        <a:pt x="292" y="247"/>
                      </a:cubicBezTo>
                      <a:cubicBezTo>
                        <a:pt x="292" y="249"/>
                        <a:pt x="292" y="250"/>
                        <a:pt x="292" y="252"/>
                      </a:cubicBezTo>
                      <a:cubicBezTo>
                        <a:pt x="292" y="254"/>
                        <a:pt x="289" y="254"/>
                        <a:pt x="290" y="257"/>
                      </a:cubicBezTo>
                      <a:cubicBezTo>
                        <a:pt x="290" y="257"/>
                        <a:pt x="290" y="258"/>
                        <a:pt x="290" y="258"/>
                      </a:cubicBezTo>
                      <a:cubicBezTo>
                        <a:pt x="290" y="259"/>
                        <a:pt x="290" y="261"/>
                        <a:pt x="290" y="262"/>
                      </a:cubicBezTo>
                      <a:cubicBezTo>
                        <a:pt x="291" y="263"/>
                        <a:pt x="291" y="264"/>
                        <a:pt x="292" y="265"/>
                      </a:cubicBezTo>
                      <a:cubicBezTo>
                        <a:pt x="292" y="267"/>
                        <a:pt x="292" y="269"/>
                        <a:pt x="293" y="271"/>
                      </a:cubicBezTo>
                      <a:cubicBezTo>
                        <a:pt x="293" y="272"/>
                        <a:pt x="293" y="272"/>
                        <a:pt x="293" y="272"/>
                      </a:cubicBezTo>
                      <a:cubicBezTo>
                        <a:pt x="295" y="276"/>
                        <a:pt x="293" y="279"/>
                        <a:pt x="292" y="283"/>
                      </a:cubicBezTo>
                      <a:cubicBezTo>
                        <a:pt x="292" y="285"/>
                        <a:pt x="292" y="287"/>
                        <a:pt x="292" y="289"/>
                      </a:cubicBezTo>
                      <a:cubicBezTo>
                        <a:pt x="293" y="291"/>
                        <a:pt x="293" y="292"/>
                        <a:pt x="294" y="293"/>
                      </a:cubicBezTo>
                      <a:cubicBezTo>
                        <a:pt x="295" y="296"/>
                        <a:pt x="297" y="298"/>
                        <a:pt x="298" y="301"/>
                      </a:cubicBezTo>
                      <a:cubicBezTo>
                        <a:pt x="299" y="302"/>
                        <a:pt x="299" y="303"/>
                        <a:pt x="299" y="305"/>
                      </a:cubicBezTo>
                      <a:cubicBezTo>
                        <a:pt x="299" y="306"/>
                        <a:pt x="299" y="308"/>
                        <a:pt x="298" y="309"/>
                      </a:cubicBezTo>
                      <a:cubicBezTo>
                        <a:pt x="298" y="310"/>
                        <a:pt x="298" y="311"/>
                        <a:pt x="298" y="313"/>
                      </a:cubicBezTo>
                      <a:cubicBezTo>
                        <a:pt x="298" y="313"/>
                        <a:pt x="298" y="315"/>
                        <a:pt x="298" y="315"/>
                      </a:cubicBezTo>
                      <a:cubicBezTo>
                        <a:pt x="298" y="317"/>
                        <a:pt x="298" y="320"/>
                        <a:pt x="298" y="322"/>
                      </a:cubicBezTo>
                      <a:cubicBezTo>
                        <a:pt x="301" y="326"/>
                        <a:pt x="300" y="332"/>
                        <a:pt x="305" y="335"/>
                      </a:cubicBezTo>
                      <a:cubicBezTo>
                        <a:pt x="306" y="335"/>
                        <a:pt x="306" y="336"/>
                        <a:pt x="306" y="337"/>
                      </a:cubicBezTo>
                      <a:cubicBezTo>
                        <a:pt x="308" y="343"/>
                        <a:pt x="302" y="347"/>
                        <a:pt x="301" y="351"/>
                      </a:cubicBezTo>
                      <a:cubicBezTo>
                        <a:pt x="299" y="355"/>
                        <a:pt x="294" y="356"/>
                        <a:pt x="292" y="360"/>
                      </a:cubicBezTo>
                      <a:cubicBezTo>
                        <a:pt x="298" y="360"/>
                        <a:pt x="300" y="356"/>
                        <a:pt x="301" y="351"/>
                      </a:cubicBezTo>
                      <a:cubicBezTo>
                        <a:pt x="304" y="347"/>
                        <a:pt x="308" y="345"/>
                        <a:pt x="313" y="347"/>
                      </a:cubicBezTo>
                      <a:cubicBezTo>
                        <a:pt x="314" y="348"/>
                        <a:pt x="314" y="349"/>
                        <a:pt x="314" y="350"/>
                      </a:cubicBezTo>
                      <a:cubicBezTo>
                        <a:pt x="319" y="357"/>
                        <a:pt x="311" y="364"/>
                        <a:pt x="314" y="371"/>
                      </a:cubicBezTo>
                      <a:cubicBezTo>
                        <a:pt x="311" y="376"/>
                        <a:pt x="303" y="379"/>
                        <a:pt x="306" y="387"/>
                      </a:cubicBezTo>
                      <a:cubicBezTo>
                        <a:pt x="306" y="398"/>
                        <a:pt x="297" y="395"/>
                        <a:pt x="291" y="397"/>
                      </a:cubicBezTo>
                      <a:cubicBezTo>
                        <a:pt x="289" y="397"/>
                        <a:pt x="287" y="396"/>
                        <a:pt x="286" y="396"/>
                      </a:cubicBezTo>
                      <a:cubicBezTo>
                        <a:pt x="273" y="395"/>
                        <a:pt x="269" y="386"/>
                        <a:pt x="268" y="376"/>
                      </a:cubicBezTo>
                      <a:cubicBezTo>
                        <a:pt x="258" y="376"/>
                        <a:pt x="256" y="386"/>
                        <a:pt x="248" y="388"/>
                      </a:cubicBezTo>
                      <a:cubicBezTo>
                        <a:pt x="242" y="389"/>
                        <a:pt x="237" y="385"/>
                        <a:pt x="232" y="385"/>
                      </a:cubicBezTo>
                      <a:cubicBezTo>
                        <a:pt x="222" y="390"/>
                        <a:pt x="215" y="395"/>
                        <a:pt x="224" y="407"/>
                      </a:cubicBezTo>
                      <a:cubicBezTo>
                        <a:pt x="231" y="417"/>
                        <a:pt x="222" y="421"/>
                        <a:pt x="214" y="424"/>
                      </a:cubicBezTo>
                      <a:cubicBezTo>
                        <a:pt x="212" y="424"/>
                        <a:pt x="211" y="424"/>
                        <a:pt x="209" y="423"/>
                      </a:cubicBezTo>
                      <a:cubicBezTo>
                        <a:pt x="204" y="418"/>
                        <a:pt x="198" y="416"/>
                        <a:pt x="191" y="417"/>
                      </a:cubicBezTo>
                      <a:cubicBezTo>
                        <a:pt x="187" y="414"/>
                        <a:pt x="183" y="412"/>
                        <a:pt x="180" y="417"/>
                      </a:cubicBezTo>
                      <a:cubicBezTo>
                        <a:pt x="178" y="419"/>
                        <a:pt x="175" y="420"/>
                        <a:pt x="173" y="419"/>
                      </a:cubicBezTo>
                      <a:cubicBezTo>
                        <a:pt x="166" y="415"/>
                        <a:pt x="165" y="403"/>
                        <a:pt x="154" y="404"/>
                      </a:cubicBezTo>
                      <a:cubicBezTo>
                        <a:pt x="148" y="402"/>
                        <a:pt x="147" y="395"/>
                        <a:pt x="143" y="392"/>
                      </a:cubicBezTo>
                      <a:cubicBezTo>
                        <a:pt x="137" y="394"/>
                        <a:pt x="139" y="404"/>
                        <a:pt x="131" y="405"/>
                      </a:cubicBezTo>
                      <a:cubicBezTo>
                        <a:pt x="126" y="405"/>
                        <a:pt x="124" y="401"/>
                        <a:pt x="120" y="400"/>
                      </a:cubicBezTo>
                      <a:cubicBezTo>
                        <a:pt x="117" y="401"/>
                        <a:pt x="115" y="402"/>
                        <a:pt x="113" y="403"/>
                      </a:cubicBezTo>
                      <a:cubicBezTo>
                        <a:pt x="110" y="404"/>
                        <a:pt x="107" y="407"/>
                        <a:pt x="105" y="410"/>
                      </a:cubicBezTo>
                      <a:cubicBezTo>
                        <a:pt x="104" y="412"/>
                        <a:pt x="103" y="415"/>
                        <a:pt x="102" y="418"/>
                      </a:cubicBezTo>
                      <a:cubicBezTo>
                        <a:pt x="103" y="419"/>
                        <a:pt x="103" y="421"/>
                        <a:pt x="103" y="422"/>
                      </a:cubicBezTo>
                      <a:cubicBezTo>
                        <a:pt x="104" y="425"/>
                        <a:pt x="104" y="427"/>
                        <a:pt x="104" y="430"/>
                      </a:cubicBezTo>
                      <a:cubicBezTo>
                        <a:pt x="104" y="434"/>
                        <a:pt x="102" y="438"/>
                        <a:pt x="98" y="440"/>
                      </a:cubicBezTo>
                      <a:cubicBezTo>
                        <a:pt x="95" y="441"/>
                        <a:pt x="92" y="441"/>
                        <a:pt x="90" y="439"/>
                      </a:cubicBezTo>
                      <a:cubicBezTo>
                        <a:pt x="88" y="432"/>
                        <a:pt x="85" y="430"/>
                        <a:pt x="81" y="437"/>
                      </a:cubicBezTo>
                      <a:cubicBezTo>
                        <a:pt x="78" y="438"/>
                        <a:pt x="75" y="439"/>
                        <a:pt x="72" y="439"/>
                      </a:cubicBezTo>
                      <a:cubicBezTo>
                        <a:pt x="62" y="440"/>
                        <a:pt x="52" y="435"/>
                        <a:pt x="41" y="436"/>
                      </a:cubicBezTo>
                      <a:cubicBezTo>
                        <a:pt x="38" y="436"/>
                        <a:pt x="35" y="436"/>
                        <a:pt x="32" y="436"/>
                      </a:cubicBezTo>
                      <a:cubicBezTo>
                        <a:pt x="31" y="435"/>
                        <a:pt x="31" y="435"/>
                        <a:pt x="30" y="434"/>
                      </a:cubicBezTo>
                      <a:cubicBezTo>
                        <a:pt x="20" y="425"/>
                        <a:pt x="7" y="417"/>
                        <a:pt x="7" y="401"/>
                      </a:cubicBezTo>
                      <a:cubicBezTo>
                        <a:pt x="0" y="380"/>
                        <a:pt x="24" y="380"/>
                        <a:pt x="29" y="368"/>
                      </a:cubicBezTo>
                      <a:cubicBezTo>
                        <a:pt x="20" y="357"/>
                        <a:pt x="34" y="354"/>
                        <a:pt x="36" y="347"/>
                      </a:cubicBezTo>
                      <a:cubicBezTo>
                        <a:pt x="51" y="351"/>
                        <a:pt x="60" y="335"/>
                        <a:pt x="74" y="335"/>
                      </a:cubicBezTo>
                      <a:cubicBezTo>
                        <a:pt x="109" y="346"/>
                        <a:pt x="123" y="335"/>
                        <a:pt x="124" y="298"/>
                      </a:cubicBezTo>
                      <a:cubicBezTo>
                        <a:pt x="125" y="277"/>
                        <a:pt x="124" y="256"/>
                        <a:pt x="120" y="235"/>
                      </a:cubicBezTo>
                      <a:cubicBezTo>
                        <a:pt x="117" y="221"/>
                        <a:pt x="116" y="207"/>
                        <a:pt x="116" y="193"/>
                      </a:cubicBezTo>
                      <a:cubicBezTo>
                        <a:pt x="117" y="159"/>
                        <a:pt x="131" y="142"/>
                        <a:pt x="164" y="133"/>
                      </a:cubicBezTo>
                      <a:cubicBezTo>
                        <a:pt x="183" y="128"/>
                        <a:pt x="203" y="126"/>
                        <a:pt x="217" y="108"/>
                      </a:cubicBezTo>
                      <a:cubicBezTo>
                        <a:pt x="220" y="102"/>
                        <a:pt x="222" y="95"/>
                        <a:pt x="219" y="88"/>
                      </a:cubicBezTo>
                      <a:cubicBezTo>
                        <a:pt x="216" y="77"/>
                        <a:pt x="207" y="70"/>
                        <a:pt x="202" y="60"/>
                      </a:cubicBezTo>
                      <a:cubicBezTo>
                        <a:pt x="197" y="45"/>
                        <a:pt x="211" y="45"/>
                        <a:pt x="219" y="41"/>
                      </a:cubicBezTo>
                      <a:cubicBezTo>
                        <a:pt x="222" y="40"/>
                        <a:pt x="225" y="39"/>
                        <a:pt x="227" y="37"/>
                      </a:cubicBezTo>
                      <a:cubicBezTo>
                        <a:pt x="227" y="35"/>
                        <a:pt x="228" y="33"/>
                        <a:pt x="227" y="31"/>
                      </a:cubicBezTo>
                      <a:cubicBezTo>
                        <a:pt x="226" y="28"/>
                        <a:pt x="224" y="26"/>
                        <a:pt x="222" y="24"/>
                      </a:cubicBezTo>
                      <a:cubicBezTo>
                        <a:pt x="221" y="22"/>
                        <a:pt x="221" y="21"/>
                        <a:pt x="222" y="20"/>
                      </a:cubicBezTo>
                      <a:cubicBezTo>
                        <a:pt x="235" y="18"/>
                        <a:pt x="249" y="16"/>
                        <a:pt x="262" y="14"/>
                      </a:cubicBezTo>
                      <a:close/>
                    </a:path>
                  </a:pathLst>
                </a:custGeom>
                <a:solidFill>
                  <a:srgbClr val="FEE0B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37" name="Freeform 195">
                  <a:extLst>
                    <a:ext uri="{FF2B5EF4-FFF2-40B4-BE49-F238E27FC236}">
                      <a16:creationId xmlns:a16="http://schemas.microsoft.com/office/drawing/2014/main" id="{7E2ACC90-FBD4-AD7A-E3BF-6C64492F8E3E}"/>
                    </a:ext>
                  </a:extLst>
                </p:cNvPr>
                <p:cNvSpPr/>
                <p:nvPr/>
              </p:nvSpPr>
              <p:spPr bwMode="auto">
                <a:xfrm>
                  <a:off x="4109" y="1143"/>
                  <a:ext cx="68" cy="82"/>
                </a:xfrm>
                <a:custGeom>
                  <a:avLst/>
                  <a:gdLst>
                    <a:gd name="T0" fmla="*/ 49 w 57"/>
                    <a:gd name="T1" fmla="*/ 56 h 69"/>
                    <a:gd name="T2" fmla="*/ 33 w 57"/>
                    <a:gd name="T3" fmla="*/ 59 h 69"/>
                    <a:gd name="T4" fmla="*/ 30 w 57"/>
                    <a:gd name="T5" fmla="*/ 57 h 69"/>
                    <a:gd name="T6" fmla="*/ 28 w 57"/>
                    <a:gd name="T7" fmla="*/ 54 h 69"/>
                    <a:gd name="T8" fmla="*/ 27 w 57"/>
                    <a:gd name="T9" fmla="*/ 57 h 69"/>
                    <a:gd name="T10" fmla="*/ 25 w 57"/>
                    <a:gd name="T11" fmla="*/ 60 h 69"/>
                    <a:gd name="T12" fmla="*/ 0 w 57"/>
                    <a:gd name="T13" fmla="*/ 44 h 69"/>
                    <a:gd name="T14" fmla="*/ 57 w 57"/>
                    <a:gd name="T15" fmla="*/ 5 h 69"/>
                    <a:gd name="T16" fmla="*/ 52 w 57"/>
                    <a:gd name="T17" fmla="*/ 19 h 69"/>
                    <a:gd name="T18" fmla="*/ 49 w 57"/>
                    <a:gd name="T19" fmla="*/ 56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7" h="69">
                      <a:moveTo>
                        <a:pt x="49" y="56"/>
                      </a:moveTo>
                      <a:cubicBezTo>
                        <a:pt x="45" y="62"/>
                        <a:pt x="39" y="58"/>
                        <a:pt x="33" y="59"/>
                      </a:cubicBezTo>
                      <a:cubicBezTo>
                        <a:pt x="32" y="59"/>
                        <a:pt x="31" y="58"/>
                        <a:pt x="30" y="57"/>
                      </a:cubicBezTo>
                      <a:cubicBezTo>
                        <a:pt x="30" y="56"/>
                        <a:pt x="29" y="55"/>
                        <a:pt x="28" y="54"/>
                      </a:cubicBezTo>
                      <a:cubicBezTo>
                        <a:pt x="27" y="55"/>
                        <a:pt x="27" y="56"/>
                        <a:pt x="27" y="57"/>
                      </a:cubicBezTo>
                      <a:cubicBezTo>
                        <a:pt x="27" y="59"/>
                        <a:pt x="26" y="60"/>
                        <a:pt x="25" y="60"/>
                      </a:cubicBezTo>
                      <a:cubicBezTo>
                        <a:pt x="0" y="69"/>
                        <a:pt x="0" y="69"/>
                        <a:pt x="0" y="44"/>
                      </a:cubicBezTo>
                      <a:cubicBezTo>
                        <a:pt x="0" y="5"/>
                        <a:pt x="7" y="0"/>
                        <a:pt x="57" y="5"/>
                      </a:cubicBezTo>
                      <a:cubicBezTo>
                        <a:pt x="55" y="10"/>
                        <a:pt x="54" y="15"/>
                        <a:pt x="52" y="19"/>
                      </a:cubicBezTo>
                      <a:cubicBezTo>
                        <a:pt x="49" y="31"/>
                        <a:pt x="51" y="44"/>
                        <a:pt x="49" y="56"/>
                      </a:cubicBezTo>
                      <a:close/>
                    </a:path>
                  </a:pathLst>
                </a:custGeom>
                <a:solidFill>
                  <a:srgbClr val="C4A7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38" name="Freeform 196">
                  <a:extLst>
                    <a:ext uri="{FF2B5EF4-FFF2-40B4-BE49-F238E27FC236}">
                      <a16:creationId xmlns:a16="http://schemas.microsoft.com/office/drawing/2014/main" id="{399385CC-BC06-7B42-F2E7-2CE0842AC8CA}"/>
                    </a:ext>
                  </a:extLst>
                </p:cNvPr>
                <p:cNvSpPr/>
                <p:nvPr/>
              </p:nvSpPr>
              <p:spPr bwMode="auto">
                <a:xfrm>
                  <a:off x="4122" y="1093"/>
                  <a:ext cx="101" cy="86"/>
                </a:xfrm>
                <a:custGeom>
                  <a:avLst/>
                  <a:gdLst>
                    <a:gd name="T0" fmla="*/ 78 w 84"/>
                    <a:gd name="T1" fmla="*/ 70 h 72"/>
                    <a:gd name="T2" fmla="*/ 74 w 84"/>
                    <a:gd name="T3" fmla="*/ 55 h 72"/>
                    <a:gd name="T4" fmla="*/ 54 w 84"/>
                    <a:gd name="T5" fmla="*/ 39 h 72"/>
                    <a:gd name="T6" fmla="*/ 14 w 84"/>
                    <a:gd name="T7" fmla="*/ 41 h 72"/>
                    <a:gd name="T8" fmla="*/ 2 w 84"/>
                    <a:gd name="T9" fmla="*/ 36 h 72"/>
                    <a:gd name="T10" fmla="*/ 5 w 84"/>
                    <a:gd name="T11" fmla="*/ 26 h 72"/>
                    <a:gd name="T12" fmla="*/ 46 w 84"/>
                    <a:gd name="T13" fmla="*/ 12 h 72"/>
                    <a:gd name="T14" fmla="*/ 73 w 84"/>
                    <a:gd name="T15" fmla="*/ 20 h 72"/>
                    <a:gd name="T16" fmla="*/ 81 w 84"/>
                    <a:gd name="T17" fmla="*/ 70 h 72"/>
                    <a:gd name="T18" fmla="*/ 78 w 84"/>
                    <a:gd name="T19" fmla="*/ 7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4" h="72">
                      <a:moveTo>
                        <a:pt x="78" y="70"/>
                      </a:moveTo>
                      <a:cubicBezTo>
                        <a:pt x="77" y="65"/>
                        <a:pt x="74" y="60"/>
                        <a:pt x="74" y="55"/>
                      </a:cubicBezTo>
                      <a:cubicBezTo>
                        <a:pt x="72" y="42"/>
                        <a:pt x="66" y="38"/>
                        <a:pt x="54" y="39"/>
                      </a:cubicBezTo>
                      <a:cubicBezTo>
                        <a:pt x="41" y="41"/>
                        <a:pt x="27" y="41"/>
                        <a:pt x="14" y="41"/>
                      </a:cubicBezTo>
                      <a:cubicBezTo>
                        <a:pt x="9" y="41"/>
                        <a:pt x="4" y="41"/>
                        <a:pt x="2" y="36"/>
                      </a:cubicBezTo>
                      <a:cubicBezTo>
                        <a:pt x="0" y="32"/>
                        <a:pt x="3" y="26"/>
                        <a:pt x="5" y="26"/>
                      </a:cubicBezTo>
                      <a:cubicBezTo>
                        <a:pt x="19" y="23"/>
                        <a:pt x="26" y="0"/>
                        <a:pt x="46" y="12"/>
                      </a:cubicBezTo>
                      <a:cubicBezTo>
                        <a:pt x="53" y="17"/>
                        <a:pt x="67" y="5"/>
                        <a:pt x="73" y="20"/>
                      </a:cubicBezTo>
                      <a:cubicBezTo>
                        <a:pt x="79" y="36"/>
                        <a:pt x="84" y="52"/>
                        <a:pt x="81" y="70"/>
                      </a:cubicBezTo>
                      <a:cubicBezTo>
                        <a:pt x="80" y="72"/>
                        <a:pt x="79" y="72"/>
                        <a:pt x="78" y="70"/>
                      </a:cubicBezTo>
                      <a:close/>
                    </a:path>
                  </a:pathLst>
                </a:custGeom>
                <a:solidFill>
                  <a:srgbClr val="D7B99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39" name="Freeform 197">
                  <a:extLst>
                    <a:ext uri="{FF2B5EF4-FFF2-40B4-BE49-F238E27FC236}">
                      <a16:creationId xmlns:a16="http://schemas.microsoft.com/office/drawing/2014/main" id="{5502F5E1-1AD3-67E3-FBE9-A2B43B083CFD}"/>
                    </a:ext>
                  </a:extLst>
                </p:cNvPr>
                <p:cNvSpPr/>
                <p:nvPr/>
              </p:nvSpPr>
              <p:spPr bwMode="auto">
                <a:xfrm>
                  <a:off x="4175" y="1176"/>
                  <a:ext cx="46" cy="42"/>
                </a:xfrm>
                <a:custGeom>
                  <a:avLst/>
                  <a:gdLst>
                    <a:gd name="T0" fmla="*/ 34 w 38"/>
                    <a:gd name="T1" fmla="*/ 0 h 35"/>
                    <a:gd name="T2" fmla="*/ 37 w 38"/>
                    <a:gd name="T3" fmla="*/ 0 h 35"/>
                    <a:gd name="T4" fmla="*/ 31 w 38"/>
                    <a:gd name="T5" fmla="*/ 20 h 35"/>
                    <a:gd name="T6" fmla="*/ 17 w 38"/>
                    <a:gd name="T7" fmla="*/ 35 h 35"/>
                    <a:gd name="T8" fmla="*/ 4 w 38"/>
                    <a:gd name="T9" fmla="*/ 17 h 35"/>
                    <a:gd name="T10" fmla="*/ 15 w 38"/>
                    <a:gd name="T11" fmla="*/ 4 h 35"/>
                    <a:gd name="T12" fmla="*/ 34 w 38"/>
                    <a:gd name="T13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8" h="35">
                      <a:moveTo>
                        <a:pt x="34" y="0"/>
                      </a:moveTo>
                      <a:cubicBezTo>
                        <a:pt x="35" y="0"/>
                        <a:pt x="36" y="0"/>
                        <a:pt x="37" y="0"/>
                      </a:cubicBezTo>
                      <a:cubicBezTo>
                        <a:pt x="38" y="7"/>
                        <a:pt x="34" y="14"/>
                        <a:pt x="31" y="20"/>
                      </a:cubicBezTo>
                      <a:cubicBezTo>
                        <a:pt x="27" y="26"/>
                        <a:pt x="25" y="35"/>
                        <a:pt x="17" y="35"/>
                      </a:cubicBezTo>
                      <a:cubicBezTo>
                        <a:pt x="8" y="34"/>
                        <a:pt x="7" y="24"/>
                        <a:pt x="4" y="17"/>
                      </a:cubicBezTo>
                      <a:cubicBezTo>
                        <a:pt x="0" y="6"/>
                        <a:pt x="5" y="4"/>
                        <a:pt x="15" y="4"/>
                      </a:cubicBezTo>
                      <a:cubicBezTo>
                        <a:pt x="21" y="4"/>
                        <a:pt x="30" y="10"/>
                        <a:pt x="34" y="0"/>
                      </a:cubicBezTo>
                      <a:close/>
                    </a:path>
                  </a:pathLst>
                </a:custGeom>
                <a:solidFill>
                  <a:srgbClr val="D5B8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40" name="Freeform 198">
                  <a:extLst>
                    <a:ext uri="{FF2B5EF4-FFF2-40B4-BE49-F238E27FC236}">
                      <a16:creationId xmlns:a16="http://schemas.microsoft.com/office/drawing/2014/main" id="{E6ECA508-FD56-D9E9-B56F-638462BE8DC8}"/>
                    </a:ext>
                  </a:extLst>
                </p:cNvPr>
                <p:cNvSpPr/>
                <p:nvPr/>
              </p:nvSpPr>
              <p:spPr bwMode="auto">
                <a:xfrm>
                  <a:off x="4101" y="1108"/>
                  <a:ext cx="19" cy="24"/>
                </a:xfrm>
                <a:custGeom>
                  <a:avLst/>
                  <a:gdLst>
                    <a:gd name="T0" fmla="*/ 0 w 16"/>
                    <a:gd name="T1" fmla="*/ 13 h 20"/>
                    <a:gd name="T2" fmla="*/ 10 w 16"/>
                    <a:gd name="T3" fmla="*/ 1 h 20"/>
                    <a:gd name="T4" fmla="*/ 15 w 16"/>
                    <a:gd name="T5" fmla="*/ 12 h 20"/>
                    <a:gd name="T6" fmla="*/ 0 w 16"/>
                    <a:gd name="T7" fmla="*/ 15 h 20"/>
                    <a:gd name="T8" fmla="*/ 0 w 16"/>
                    <a:gd name="T9" fmla="*/ 13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20">
                      <a:moveTo>
                        <a:pt x="0" y="13"/>
                      </a:moveTo>
                      <a:cubicBezTo>
                        <a:pt x="6" y="11"/>
                        <a:pt x="1" y="0"/>
                        <a:pt x="10" y="1"/>
                      </a:cubicBezTo>
                      <a:cubicBezTo>
                        <a:pt x="13" y="2"/>
                        <a:pt x="16" y="9"/>
                        <a:pt x="15" y="12"/>
                      </a:cubicBezTo>
                      <a:cubicBezTo>
                        <a:pt x="12" y="18"/>
                        <a:pt x="6" y="20"/>
                        <a:pt x="0" y="15"/>
                      </a:cubicBezTo>
                      <a:cubicBezTo>
                        <a:pt x="0" y="15"/>
                        <a:pt x="0" y="14"/>
                        <a:pt x="0" y="13"/>
                      </a:cubicBezTo>
                      <a:close/>
                    </a:path>
                  </a:pathLst>
                </a:custGeom>
                <a:solidFill>
                  <a:srgbClr val="B6A28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41" name="Freeform 199">
                  <a:extLst>
                    <a:ext uri="{FF2B5EF4-FFF2-40B4-BE49-F238E27FC236}">
                      <a16:creationId xmlns:a16="http://schemas.microsoft.com/office/drawing/2014/main" id="{268B88E0-1E94-DD38-C895-466D26A8FFC9}"/>
                    </a:ext>
                  </a:extLst>
                </p:cNvPr>
                <p:cNvSpPr/>
                <p:nvPr/>
              </p:nvSpPr>
              <p:spPr bwMode="auto">
                <a:xfrm>
                  <a:off x="4078" y="1136"/>
                  <a:ext cx="20" cy="27"/>
                </a:xfrm>
                <a:custGeom>
                  <a:avLst/>
                  <a:gdLst>
                    <a:gd name="T0" fmla="*/ 1 w 17"/>
                    <a:gd name="T1" fmla="*/ 18 h 23"/>
                    <a:gd name="T2" fmla="*/ 11 w 17"/>
                    <a:gd name="T3" fmla="*/ 2 h 23"/>
                    <a:gd name="T4" fmla="*/ 17 w 17"/>
                    <a:gd name="T5" fmla="*/ 2 h 23"/>
                    <a:gd name="T6" fmla="*/ 15 w 17"/>
                    <a:gd name="T7" fmla="*/ 14 h 23"/>
                    <a:gd name="T8" fmla="*/ 7 w 17"/>
                    <a:gd name="T9" fmla="*/ 23 h 23"/>
                    <a:gd name="T10" fmla="*/ 1 w 17"/>
                    <a:gd name="T11" fmla="*/ 18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23">
                      <a:moveTo>
                        <a:pt x="1" y="18"/>
                      </a:moveTo>
                      <a:cubicBezTo>
                        <a:pt x="0" y="10"/>
                        <a:pt x="4" y="4"/>
                        <a:pt x="11" y="2"/>
                      </a:cubicBezTo>
                      <a:cubicBezTo>
                        <a:pt x="13" y="0"/>
                        <a:pt x="15" y="1"/>
                        <a:pt x="17" y="2"/>
                      </a:cubicBezTo>
                      <a:cubicBezTo>
                        <a:pt x="16" y="6"/>
                        <a:pt x="15" y="10"/>
                        <a:pt x="15" y="14"/>
                      </a:cubicBezTo>
                      <a:cubicBezTo>
                        <a:pt x="13" y="17"/>
                        <a:pt x="13" y="23"/>
                        <a:pt x="7" y="23"/>
                      </a:cubicBezTo>
                      <a:cubicBezTo>
                        <a:pt x="5" y="21"/>
                        <a:pt x="3" y="19"/>
                        <a:pt x="1" y="18"/>
                      </a:cubicBezTo>
                      <a:close/>
                    </a:path>
                  </a:pathLst>
                </a:custGeom>
                <a:solidFill>
                  <a:srgbClr val="CCB8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42" name="Freeform 200">
                  <a:extLst>
                    <a:ext uri="{FF2B5EF4-FFF2-40B4-BE49-F238E27FC236}">
                      <a16:creationId xmlns:a16="http://schemas.microsoft.com/office/drawing/2014/main" id="{1FF78A2A-C6C5-71DD-12D6-9A595B682BD8}"/>
                    </a:ext>
                  </a:extLst>
                </p:cNvPr>
                <p:cNvSpPr/>
                <p:nvPr/>
              </p:nvSpPr>
              <p:spPr bwMode="auto">
                <a:xfrm>
                  <a:off x="4084" y="1152"/>
                  <a:ext cx="29" cy="22"/>
                </a:xfrm>
                <a:custGeom>
                  <a:avLst/>
                  <a:gdLst>
                    <a:gd name="T0" fmla="*/ 2 w 24"/>
                    <a:gd name="T1" fmla="*/ 8 h 18"/>
                    <a:gd name="T2" fmla="*/ 10 w 24"/>
                    <a:gd name="T3" fmla="*/ 0 h 18"/>
                    <a:gd name="T4" fmla="*/ 11 w 24"/>
                    <a:gd name="T5" fmla="*/ 16 h 18"/>
                    <a:gd name="T6" fmla="*/ 6 w 24"/>
                    <a:gd name="T7" fmla="*/ 17 h 18"/>
                    <a:gd name="T8" fmla="*/ 2 w 24"/>
                    <a:gd name="T9" fmla="*/ 14 h 18"/>
                    <a:gd name="T10" fmla="*/ 1 w 24"/>
                    <a:gd name="T11" fmla="*/ 12 h 18"/>
                    <a:gd name="T12" fmla="*/ 2 w 24"/>
                    <a:gd name="T13" fmla="*/ 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" h="18">
                      <a:moveTo>
                        <a:pt x="2" y="8"/>
                      </a:moveTo>
                      <a:cubicBezTo>
                        <a:pt x="4" y="5"/>
                        <a:pt x="7" y="2"/>
                        <a:pt x="10" y="0"/>
                      </a:cubicBezTo>
                      <a:cubicBezTo>
                        <a:pt x="11" y="5"/>
                        <a:pt x="24" y="10"/>
                        <a:pt x="11" y="16"/>
                      </a:cubicBezTo>
                      <a:cubicBezTo>
                        <a:pt x="9" y="17"/>
                        <a:pt x="8" y="18"/>
                        <a:pt x="6" y="17"/>
                      </a:cubicBezTo>
                      <a:cubicBezTo>
                        <a:pt x="4" y="17"/>
                        <a:pt x="3" y="16"/>
                        <a:pt x="2" y="14"/>
                      </a:cubicBezTo>
                      <a:cubicBezTo>
                        <a:pt x="1" y="14"/>
                        <a:pt x="1" y="13"/>
                        <a:pt x="1" y="12"/>
                      </a:cubicBezTo>
                      <a:cubicBezTo>
                        <a:pt x="0" y="10"/>
                        <a:pt x="0" y="9"/>
                        <a:pt x="2" y="8"/>
                      </a:cubicBezTo>
                      <a:close/>
                    </a:path>
                  </a:pathLst>
                </a:custGeom>
                <a:solidFill>
                  <a:srgbClr val="F0D9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43" name="Freeform 201">
                  <a:extLst>
                    <a:ext uri="{FF2B5EF4-FFF2-40B4-BE49-F238E27FC236}">
                      <a16:creationId xmlns:a16="http://schemas.microsoft.com/office/drawing/2014/main" id="{F29FD25B-6B14-7046-9FF3-BC4B7E8DCF88}"/>
                    </a:ext>
                  </a:extLst>
                </p:cNvPr>
                <p:cNvSpPr/>
                <p:nvPr/>
              </p:nvSpPr>
              <p:spPr bwMode="auto">
                <a:xfrm>
                  <a:off x="4163" y="1166"/>
                  <a:ext cx="14" cy="44"/>
                </a:xfrm>
                <a:custGeom>
                  <a:avLst/>
                  <a:gdLst>
                    <a:gd name="T0" fmla="*/ 4 w 12"/>
                    <a:gd name="T1" fmla="*/ 37 h 37"/>
                    <a:gd name="T2" fmla="*/ 7 w 12"/>
                    <a:gd name="T3" fmla="*/ 0 h 37"/>
                    <a:gd name="T4" fmla="*/ 4 w 12"/>
                    <a:gd name="T5" fmla="*/ 3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2" h="37">
                      <a:moveTo>
                        <a:pt x="4" y="37"/>
                      </a:moveTo>
                      <a:cubicBezTo>
                        <a:pt x="0" y="24"/>
                        <a:pt x="2" y="12"/>
                        <a:pt x="7" y="0"/>
                      </a:cubicBezTo>
                      <a:cubicBezTo>
                        <a:pt x="5" y="13"/>
                        <a:pt x="12" y="25"/>
                        <a:pt x="4" y="37"/>
                      </a:cubicBezTo>
                      <a:close/>
                    </a:path>
                  </a:pathLst>
                </a:custGeom>
                <a:solidFill>
                  <a:srgbClr val="8F7B6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44" name="Freeform 202">
                  <a:extLst>
                    <a:ext uri="{FF2B5EF4-FFF2-40B4-BE49-F238E27FC236}">
                      <a16:creationId xmlns:a16="http://schemas.microsoft.com/office/drawing/2014/main" id="{79268FA1-B1CF-19A2-9306-B506BBEA8C95}"/>
                    </a:ext>
                  </a:extLst>
                </p:cNvPr>
                <p:cNvSpPr/>
                <p:nvPr/>
              </p:nvSpPr>
              <p:spPr bwMode="auto">
                <a:xfrm>
                  <a:off x="4081" y="1206"/>
                  <a:ext cx="10" cy="13"/>
                </a:xfrm>
                <a:custGeom>
                  <a:avLst/>
                  <a:gdLst>
                    <a:gd name="T0" fmla="*/ 4 w 8"/>
                    <a:gd name="T1" fmla="*/ 11 h 11"/>
                    <a:gd name="T2" fmla="*/ 0 w 8"/>
                    <a:gd name="T3" fmla="*/ 2 h 11"/>
                    <a:gd name="T4" fmla="*/ 4 w 8"/>
                    <a:gd name="T5" fmla="*/ 0 h 11"/>
                    <a:gd name="T6" fmla="*/ 6 w 8"/>
                    <a:gd name="T7" fmla="*/ 1 h 11"/>
                    <a:gd name="T8" fmla="*/ 8 w 8"/>
                    <a:gd name="T9" fmla="*/ 3 h 11"/>
                    <a:gd name="T10" fmla="*/ 4 w 8"/>
                    <a:gd name="T11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11">
                      <a:moveTo>
                        <a:pt x="4" y="11"/>
                      </a:moveTo>
                      <a:cubicBezTo>
                        <a:pt x="3" y="8"/>
                        <a:pt x="1" y="5"/>
                        <a:pt x="0" y="2"/>
                      </a:cubicBezTo>
                      <a:cubicBezTo>
                        <a:pt x="1" y="1"/>
                        <a:pt x="3" y="1"/>
                        <a:pt x="4" y="0"/>
                      </a:cubicBezTo>
                      <a:cubicBezTo>
                        <a:pt x="5" y="1"/>
                        <a:pt x="6" y="1"/>
                        <a:pt x="6" y="1"/>
                      </a:cubicBezTo>
                      <a:cubicBezTo>
                        <a:pt x="7" y="2"/>
                        <a:pt x="7" y="2"/>
                        <a:pt x="8" y="3"/>
                      </a:cubicBezTo>
                      <a:cubicBezTo>
                        <a:pt x="7" y="5"/>
                        <a:pt x="5" y="8"/>
                        <a:pt x="4" y="11"/>
                      </a:cubicBezTo>
                      <a:close/>
                    </a:path>
                  </a:pathLst>
                </a:custGeom>
                <a:solidFill>
                  <a:srgbClr val="8370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45" name="Freeform 203">
                  <a:extLst>
                    <a:ext uri="{FF2B5EF4-FFF2-40B4-BE49-F238E27FC236}">
                      <a16:creationId xmlns:a16="http://schemas.microsoft.com/office/drawing/2014/main" id="{4CB3CEAD-3EBB-B31F-9CEC-61E0E993CC00}"/>
                    </a:ext>
                  </a:extLst>
                </p:cNvPr>
                <p:cNvSpPr/>
                <p:nvPr/>
              </p:nvSpPr>
              <p:spPr bwMode="auto">
                <a:xfrm>
                  <a:off x="4091" y="1124"/>
                  <a:ext cx="11" cy="11"/>
                </a:xfrm>
                <a:custGeom>
                  <a:avLst/>
                  <a:gdLst>
                    <a:gd name="T0" fmla="*/ 8 w 9"/>
                    <a:gd name="T1" fmla="*/ 0 h 9"/>
                    <a:gd name="T2" fmla="*/ 8 w 9"/>
                    <a:gd name="T3" fmla="*/ 2 h 9"/>
                    <a:gd name="T4" fmla="*/ 7 w 9"/>
                    <a:gd name="T5" fmla="*/ 8 h 9"/>
                    <a:gd name="T6" fmla="*/ 3 w 9"/>
                    <a:gd name="T7" fmla="*/ 8 h 9"/>
                    <a:gd name="T8" fmla="*/ 0 w 9"/>
                    <a:gd name="T9" fmla="*/ 3 h 9"/>
                    <a:gd name="T10" fmla="*/ 4 w 9"/>
                    <a:gd name="T11" fmla="*/ 0 h 9"/>
                    <a:gd name="T12" fmla="*/ 8 w 9"/>
                    <a:gd name="T13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" h="9">
                      <a:moveTo>
                        <a:pt x="8" y="0"/>
                      </a:moveTo>
                      <a:cubicBezTo>
                        <a:pt x="9" y="1"/>
                        <a:pt x="9" y="2"/>
                        <a:pt x="8" y="2"/>
                      </a:cubicBezTo>
                      <a:cubicBezTo>
                        <a:pt x="8" y="4"/>
                        <a:pt x="8" y="6"/>
                        <a:pt x="7" y="8"/>
                      </a:cubicBezTo>
                      <a:cubicBezTo>
                        <a:pt x="6" y="9"/>
                        <a:pt x="5" y="9"/>
                        <a:pt x="3" y="8"/>
                      </a:cubicBezTo>
                      <a:cubicBezTo>
                        <a:pt x="2" y="7"/>
                        <a:pt x="1" y="5"/>
                        <a:pt x="0" y="3"/>
                      </a:cubicBezTo>
                      <a:cubicBezTo>
                        <a:pt x="1" y="2"/>
                        <a:pt x="3" y="1"/>
                        <a:pt x="4" y="0"/>
                      </a:cubicBezTo>
                      <a:cubicBezTo>
                        <a:pt x="5" y="0"/>
                        <a:pt x="7" y="0"/>
                        <a:pt x="8" y="0"/>
                      </a:cubicBezTo>
                      <a:close/>
                    </a:path>
                  </a:pathLst>
                </a:custGeom>
                <a:solidFill>
                  <a:srgbClr val="6E5B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46" name="Freeform 204">
                  <a:extLst>
                    <a:ext uri="{FF2B5EF4-FFF2-40B4-BE49-F238E27FC236}">
                      <a16:creationId xmlns:a16="http://schemas.microsoft.com/office/drawing/2014/main" id="{E0DE079E-1CAA-3CC3-B4AB-D42D5AFD3429}"/>
                    </a:ext>
                  </a:extLst>
                </p:cNvPr>
                <p:cNvSpPr/>
                <p:nvPr/>
              </p:nvSpPr>
              <p:spPr bwMode="auto">
                <a:xfrm>
                  <a:off x="4087" y="1198"/>
                  <a:ext cx="12" cy="12"/>
                </a:xfrm>
                <a:custGeom>
                  <a:avLst/>
                  <a:gdLst>
                    <a:gd name="T0" fmla="*/ 10 w 10"/>
                    <a:gd name="T1" fmla="*/ 5 h 10"/>
                    <a:gd name="T2" fmla="*/ 3 w 10"/>
                    <a:gd name="T3" fmla="*/ 10 h 10"/>
                    <a:gd name="T4" fmla="*/ 1 w 10"/>
                    <a:gd name="T5" fmla="*/ 9 h 10"/>
                    <a:gd name="T6" fmla="*/ 1 w 10"/>
                    <a:gd name="T7" fmla="*/ 5 h 10"/>
                    <a:gd name="T8" fmla="*/ 3 w 10"/>
                    <a:gd name="T9" fmla="*/ 1 h 10"/>
                    <a:gd name="T10" fmla="*/ 7 w 10"/>
                    <a:gd name="T11" fmla="*/ 2 h 10"/>
                    <a:gd name="T12" fmla="*/ 7 w 10"/>
                    <a:gd name="T13" fmla="*/ 1 h 10"/>
                    <a:gd name="T14" fmla="*/ 10 w 10"/>
                    <a:gd name="T15" fmla="*/ 5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10">
                      <a:moveTo>
                        <a:pt x="10" y="5"/>
                      </a:moveTo>
                      <a:cubicBezTo>
                        <a:pt x="10" y="10"/>
                        <a:pt x="6" y="9"/>
                        <a:pt x="3" y="10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8"/>
                        <a:pt x="0" y="6"/>
                        <a:pt x="1" y="5"/>
                      </a:cubicBezTo>
                      <a:cubicBezTo>
                        <a:pt x="1" y="3"/>
                        <a:pt x="2" y="2"/>
                        <a:pt x="3" y="1"/>
                      </a:cubicBezTo>
                      <a:cubicBezTo>
                        <a:pt x="5" y="0"/>
                        <a:pt x="6" y="0"/>
                        <a:pt x="7" y="2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8" y="3"/>
                        <a:pt x="9" y="4"/>
                        <a:pt x="10" y="5"/>
                      </a:cubicBezTo>
                      <a:close/>
                    </a:path>
                  </a:pathLst>
                </a:custGeom>
                <a:solidFill>
                  <a:srgbClr val="6858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47" name="Freeform 205">
                  <a:extLst>
                    <a:ext uri="{FF2B5EF4-FFF2-40B4-BE49-F238E27FC236}">
                      <a16:creationId xmlns:a16="http://schemas.microsoft.com/office/drawing/2014/main" id="{FB05B433-DA51-1577-9865-101EF1B91A1C}"/>
                    </a:ext>
                  </a:extLst>
                </p:cNvPr>
                <p:cNvSpPr/>
                <p:nvPr/>
              </p:nvSpPr>
              <p:spPr bwMode="auto">
                <a:xfrm>
                  <a:off x="4084" y="1169"/>
                  <a:ext cx="13" cy="10"/>
                </a:xfrm>
                <a:custGeom>
                  <a:avLst/>
                  <a:gdLst>
                    <a:gd name="T0" fmla="*/ 6 w 11"/>
                    <a:gd name="T1" fmla="*/ 1 h 8"/>
                    <a:gd name="T2" fmla="*/ 11 w 11"/>
                    <a:gd name="T3" fmla="*/ 2 h 8"/>
                    <a:gd name="T4" fmla="*/ 10 w 11"/>
                    <a:gd name="T5" fmla="*/ 6 h 8"/>
                    <a:gd name="T6" fmla="*/ 6 w 11"/>
                    <a:gd name="T7" fmla="*/ 8 h 8"/>
                    <a:gd name="T8" fmla="*/ 3 w 11"/>
                    <a:gd name="T9" fmla="*/ 8 h 8"/>
                    <a:gd name="T10" fmla="*/ 1 w 11"/>
                    <a:gd name="T11" fmla="*/ 6 h 8"/>
                    <a:gd name="T12" fmla="*/ 1 w 11"/>
                    <a:gd name="T13" fmla="*/ 1 h 8"/>
                    <a:gd name="T14" fmla="*/ 6 w 11"/>
                    <a:gd name="T15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" h="8">
                      <a:moveTo>
                        <a:pt x="6" y="1"/>
                      </a:moveTo>
                      <a:cubicBezTo>
                        <a:pt x="7" y="1"/>
                        <a:pt x="9" y="2"/>
                        <a:pt x="11" y="2"/>
                      </a:cubicBezTo>
                      <a:cubicBezTo>
                        <a:pt x="11" y="3"/>
                        <a:pt x="11" y="5"/>
                        <a:pt x="10" y="6"/>
                      </a:cubicBezTo>
                      <a:cubicBezTo>
                        <a:pt x="9" y="7"/>
                        <a:pt x="7" y="8"/>
                        <a:pt x="6" y="8"/>
                      </a:cubicBezTo>
                      <a:cubicBezTo>
                        <a:pt x="5" y="8"/>
                        <a:pt x="4" y="8"/>
                        <a:pt x="3" y="8"/>
                      </a:cubicBezTo>
                      <a:cubicBezTo>
                        <a:pt x="2" y="7"/>
                        <a:pt x="2" y="7"/>
                        <a:pt x="1" y="6"/>
                      </a:cubicBezTo>
                      <a:cubicBezTo>
                        <a:pt x="0" y="5"/>
                        <a:pt x="0" y="3"/>
                        <a:pt x="1" y="1"/>
                      </a:cubicBezTo>
                      <a:cubicBezTo>
                        <a:pt x="2" y="0"/>
                        <a:pt x="4" y="0"/>
                        <a:pt x="6" y="1"/>
                      </a:cubicBezTo>
                      <a:close/>
                    </a:path>
                  </a:pathLst>
                </a:custGeom>
                <a:solidFill>
                  <a:srgbClr val="C0AA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48" name="Freeform 206">
                  <a:extLst>
                    <a:ext uri="{FF2B5EF4-FFF2-40B4-BE49-F238E27FC236}">
                      <a16:creationId xmlns:a16="http://schemas.microsoft.com/office/drawing/2014/main" id="{18670F3B-49CD-EEEA-305D-44AB239155F0}"/>
                    </a:ext>
                  </a:extLst>
                </p:cNvPr>
                <p:cNvSpPr/>
                <p:nvPr/>
              </p:nvSpPr>
              <p:spPr bwMode="auto">
                <a:xfrm>
                  <a:off x="4138" y="1209"/>
                  <a:ext cx="7" cy="12"/>
                </a:xfrm>
                <a:custGeom>
                  <a:avLst/>
                  <a:gdLst>
                    <a:gd name="T0" fmla="*/ 1 w 6"/>
                    <a:gd name="T1" fmla="*/ 5 h 10"/>
                    <a:gd name="T2" fmla="*/ 0 w 6"/>
                    <a:gd name="T3" fmla="*/ 1 h 10"/>
                    <a:gd name="T4" fmla="*/ 3 w 6"/>
                    <a:gd name="T5" fmla="*/ 0 h 10"/>
                    <a:gd name="T6" fmla="*/ 5 w 6"/>
                    <a:gd name="T7" fmla="*/ 0 h 10"/>
                    <a:gd name="T8" fmla="*/ 5 w 6"/>
                    <a:gd name="T9" fmla="*/ 5 h 10"/>
                    <a:gd name="T10" fmla="*/ 1 w 6"/>
                    <a:gd name="T11" fmla="*/ 5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10">
                      <a:moveTo>
                        <a:pt x="1" y="5"/>
                      </a:moveTo>
                      <a:cubicBezTo>
                        <a:pt x="1" y="4"/>
                        <a:pt x="0" y="3"/>
                        <a:pt x="0" y="1"/>
                      </a:cubicBezTo>
                      <a:cubicBezTo>
                        <a:pt x="1" y="1"/>
                        <a:pt x="2" y="0"/>
                        <a:pt x="3" y="0"/>
                      </a:cubicBezTo>
                      <a:cubicBezTo>
                        <a:pt x="3" y="0"/>
                        <a:pt x="4" y="0"/>
                        <a:pt x="5" y="0"/>
                      </a:cubicBezTo>
                      <a:cubicBezTo>
                        <a:pt x="6" y="1"/>
                        <a:pt x="6" y="3"/>
                        <a:pt x="5" y="5"/>
                      </a:cubicBezTo>
                      <a:cubicBezTo>
                        <a:pt x="4" y="7"/>
                        <a:pt x="3" y="10"/>
                        <a:pt x="1" y="5"/>
                      </a:cubicBezTo>
                      <a:close/>
                    </a:path>
                  </a:pathLst>
                </a:custGeom>
                <a:solidFill>
                  <a:srgbClr val="AD998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49" name="Freeform 207">
                  <a:extLst>
                    <a:ext uri="{FF2B5EF4-FFF2-40B4-BE49-F238E27FC236}">
                      <a16:creationId xmlns:a16="http://schemas.microsoft.com/office/drawing/2014/main" id="{A3321E6D-432D-4BA8-3B9A-E8044785389E}"/>
                    </a:ext>
                  </a:extLst>
                </p:cNvPr>
                <p:cNvSpPr/>
                <p:nvPr/>
              </p:nvSpPr>
              <p:spPr bwMode="auto">
                <a:xfrm>
                  <a:off x="4091" y="1131"/>
                  <a:ext cx="8" cy="7"/>
                </a:xfrm>
                <a:custGeom>
                  <a:avLst/>
                  <a:gdLst>
                    <a:gd name="T0" fmla="*/ 4 w 7"/>
                    <a:gd name="T1" fmla="*/ 2 h 6"/>
                    <a:gd name="T2" fmla="*/ 7 w 7"/>
                    <a:gd name="T3" fmla="*/ 2 h 6"/>
                    <a:gd name="T4" fmla="*/ 6 w 7"/>
                    <a:gd name="T5" fmla="*/ 6 h 6"/>
                    <a:gd name="T6" fmla="*/ 0 w 7"/>
                    <a:gd name="T7" fmla="*/ 6 h 6"/>
                    <a:gd name="T8" fmla="*/ 0 w 7"/>
                    <a:gd name="T9" fmla="*/ 2 h 6"/>
                    <a:gd name="T10" fmla="*/ 4 w 7"/>
                    <a:gd name="T11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" h="6">
                      <a:moveTo>
                        <a:pt x="4" y="2"/>
                      </a:moveTo>
                      <a:cubicBezTo>
                        <a:pt x="5" y="2"/>
                        <a:pt x="6" y="2"/>
                        <a:pt x="7" y="2"/>
                      </a:cubicBezTo>
                      <a:cubicBezTo>
                        <a:pt x="7" y="4"/>
                        <a:pt x="6" y="5"/>
                        <a:pt x="6" y="6"/>
                      </a:cubicBezTo>
                      <a:cubicBezTo>
                        <a:pt x="4" y="6"/>
                        <a:pt x="2" y="6"/>
                        <a:pt x="0" y="6"/>
                      </a:cubicBezTo>
                      <a:cubicBezTo>
                        <a:pt x="0" y="4"/>
                        <a:pt x="0" y="3"/>
                        <a:pt x="0" y="2"/>
                      </a:cubicBezTo>
                      <a:cubicBezTo>
                        <a:pt x="1" y="0"/>
                        <a:pt x="2" y="0"/>
                        <a:pt x="4" y="2"/>
                      </a:cubicBezTo>
                      <a:close/>
                    </a:path>
                  </a:pathLst>
                </a:custGeom>
                <a:solidFill>
                  <a:srgbClr val="D1B9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50" name="Freeform 208">
                  <a:extLst>
                    <a:ext uri="{FF2B5EF4-FFF2-40B4-BE49-F238E27FC236}">
                      <a16:creationId xmlns:a16="http://schemas.microsoft.com/office/drawing/2014/main" id="{577D75B6-B422-5BDD-9590-A000482F6FA1}"/>
                    </a:ext>
                  </a:extLst>
                </p:cNvPr>
                <p:cNvSpPr/>
                <p:nvPr/>
              </p:nvSpPr>
              <p:spPr bwMode="auto">
                <a:xfrm>
                  <a:off x="4089" y="1191"/>
                  <a:ext cx="7" cy="9"/>
                </a:xfrm>
                <a:custGeom>
                  <a:avLst/>
                  <a:gdLst>
                    <a:gd name="T0" fmla="*/ 6 w 6"/>
                    <a:gd name="T1" fmla="*/ 8 h 8"/>
                    <a:gd name="T2" fmla="*/ 2 w 6"/>
                    <a:gd name="T3" fmla="*/ 7 h 8"/>
                    <a:gd name="T4" fmla="*/ 1 w 6"/>
                    <a:gd name="T5" fmla="*/ 6 h 8"/>
                    <a:gd name="T6" fmla="*/ 0 w 6"/>
                    <a:gd name="T7" fmla="*/ 3 h 8"/>
                    <a:gd name="T8" fmla="*/ 0 w 6"/>
                    <a:gd name="T9" fmla="*/ 1 h 8"/>
                    <a:gd name="T10" fmla="*/ 2 w 6"/>
                    <a:gd name="T11" fmla="*/ 0 h 8"/>
                    <a:gd name="T12" fmla="*/ 6 w 6"/>
                    <a:gd name="T13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8">
                      <a:moveTo>
                        <a:pt x="6" y="8"/>
                      </a:moveTo>
                      <a:cubicBezTo>
                        <a:pt x="5" y="7"/>
                        <a:pt x="3" y="7"/>
                        <a:pt x="2" y="7"/>
                      </a:cubicBezTo>
                      <a:cubicBezTo>
                        <a:pt x="2" y="7"/>
                        <a:pt x="1" y="6"/>
                        <a:pt x="1" y="6"/>
                      </a:cubicBezTo>
                      <a:cubicBezTo>
                        <a:pt x="0" y="5"/>
                        <a:pt x="0" y="4"/>
                        <a:pt x="0" y="3"/>
                      </a:cubicBezTo>
                      <a:cubicBezTo>
                        <a:pt x="0" y="3"/>
                        <a:pt x="0" y="1"/>
                        <a:pt x="0" y="1"/>
                      </a:cubicBezTo>
                      <a:cubicBezTo>
                        <a:pt x="0" y="1"/>
                        <a:pt x="2" y="0"/>
                        <a:pt x="2" y="0"/>
                      </a:cubicBezTo>
                      <a:cubicBezTo>
                        <a:pt x="5" y="1"/>
                        <a:pt x="5" y="5"/>
                        <a:pt x="6" y="8"/>
                      </a:cubicBezTo>
                      <a:close/>
                    </a:path>
                  </a:pathLst>
                </a:custGeom>
                <a:solidFill>
                  <a:srgbClr val="DFCC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51" name="Freeform 209">
                  <a:extLst>
                    <a:ext uri="{FF2B5EF4-FFF2-40B4-BE49-F238E27FC236}">
                      <a16:creationId xmlns:a16="http://schemas.microsoft.com/office/drawing/2014/main" id="{A5B83951-2C84-313B-3402-254184E41C64}"/>
                    </a:ext>
                  </a:extLst>
                </p:cNvPr>
                <p:cNvSpPr/>
                <p:nvPr/>
              </p:nvSpPr>
              <p:spPr bwMode="auto">
                <a:xfrm>
                  <a:off x="4084" y="1179"/>
                  <a:ext cx="12" cy="8"/>
                </a:xfrm>
                <a:custGeom>
                  <a:avLst/>
                  <a:gdLst>
                    <a:gd name="T0" fmla="*/ 10 w 10"/>
                    <a:gd name="T1" fmla="*/ 3 h 7"/>
                    <a:gd name="T2" fmla="*/ 6 w 10"/>
                    <a:gd name="T3" fmla="*/ 6 h 7"/>
                    <a:gd name="T4" fmla="*/ 4 w 10"/>
                    <a:gd name="T5" fmla="*/ 7 h 7"/>
                    <a:gd name="T6" fmla="*/ 1 w 10"/>
                    <a:gd name="T7" fmla="*/ 6 h 7"/>
                    <a:gd name="T8" fmla="*/ 1 w 10"/>
                    <a:gd name="T9" fmla="*/ 1 h 7"/>
                    <a:gd name="T10" fmla="*/ 6 w 10"/>
                    <a:gd name="T11" fmla="*/ 0 h 7"/>
                    <a:gd name="T12" fmla="*/ 10 w 10"/>
                    <a:gd name="T13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" h="7">
                      <a:moveTo>
                        <a:pt x="10" y="3"/>
                      </a:moveTo>
                      <a:cubicBezTo>
                        <a:pt x="9" y="4"/>
                        <a:pt x="7" y="5"/>
                        <a:pt x="6" y="6"/>
                      </a:cubicBezTo>
                      <a:cubicBezTo>
                        <a:pt x="5" y="6"/>
                        <a:pt x="4" y="7"/>
                        <a:pt x="4" y="7"/>
                      </a:cubicBezTo>
                      <a:cubicBezTo>
                        <a:pt x="3" y="7"/>
                        <a:pt x="2" y="7"/>
                        <a:pt x="1" y="6"/>
                      </a:cubicBezTo>
                      <a:cubicBezTo>
                        <a:pt x="0" y="5"/>
                        <a:pt x="0" y="3"/>
                        <a:pt x="1" y="1"/>
                      </a:cubicBezTo>
                      <a:cubicBezTo>
                        <a:pt x="3" y="0"/>
                        <a:pt x="4" y="0"/>
                        <a:pt x="6" y="0"/>
                      </a:cubicBezTo>
                      <a:cubicBezTo>
                        <a:pt x="8" y="0"/>
                        <a:pt x="9" y="1"/>
                        <a:pt x="10" y="3"/>
                      </a:cubicBezTo>
                      <a:close/>
                    </a:path>
                  </a:pathLst>
                </a:custGeom>
                <a:solidFill>
                  <a:srgbClr val="86725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52" name="Freeform 210">
                  <a:extLst>
                    <a:ext uri="{FF2B5EF4-FFF2-40B4-BE49-F238E27FC236}">
                      <a16:creationId xmlns:a16="http://schemas.microsoft.com/office/drawing/2014/main" id="{0A4E4D72-42FE-064C-A8B3-35E0B02B196D}"/>
                    </a:ext>
                  </a:extLst>
                </p:cNvPr>
                <p:cNvSpPr/>
                <p:nvPr/>
              </p:nvSpPr>
              <p:spPr bwMode="auto">
                <a:xfrm>
                  <a:off x="4089" y="1176"/>
                  <a:ext cx="7" cy="6"/>
                </a:xfrm>
                <a:custGeom>
                  <a:avLst/>
                  <a:gdLst>
                    <a:gd name="T0" fmla="*/ 6 w 6"/>
                    <a:gd name="T1" fmla="*/ 5 h 5"/>
                    <a:gd name="T2" fmla="*/ 2 w 6"/>
                    <a:gd name="T3" fmla="*/ 4 h 5"/>
                    <a:gd name="T4" fmla="*/ 0 w 6"/>
                    <a:gd name="T5" fmla="*/ 1 h 5"/>
                    <a:gd name="T6" fmla="*/ 1 w 6"/>
                    <a:gd name="T7" fmla="*/ 0 h 5"/>
                    <a:gd name="T8" fmla="*/ 6 w 6"/>
                    <a:gd name="T9" fmla="*/ 0 h 5"/>
                    <a:gd name="T10" fmla="*/ 6 w 6"/>
                    <a:gd name="T11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5">
                      <a:moveTo>
                        <a:pt x="6" y="5"/>
                      </a:moveTo>
                      <a:cubicBezTo>
                        <a:pt x="5" y="4"/>
                        <a:pt x="3" y="4"/>
                        <a:pt x="2" y="4"/>
                      </a:cubicBezTo>
                      <a:cubicBezTo>
                        <a:pt x="1" y="3"/>
                        <a:pt x="0" y="2"/>
                        <a:pt x="0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3" y="0"/>
                        <a:pt x="4" y="0"/>
                        <a:pt x="6" y="0"/>
                      </a:cubicBezTo>
                      <a:cubicBezTo>
                        <a:pt x="6" y="1"/>
                        <a:pt x="6" y="3"/>
                        <a:pt x="6" y="5"/>
                      </a:cubicBezTo>
                      <a:close/>
                    </a:path>
                  </a:pathLst>
                </a:custGeom>
                <a:solidFill>
                  <a:srgbClr val="E1C9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53" name="Freeform 211">
                  <a:extLst>
                    <a:ext uri="{FF2B5EF4-FFF2-40B4-BE49-F238E27FC236}">
                      <a16:creationId xmlns:a16="http://schemas.microsoft.com/office/drawing/2014/main" id="{458F9962-ACFB-1CE9-6E2F-8E21E1678341}"/>
                    </a:ext>
                  </a:extLst>
                </p:cNvPr>
                <p:cNvSpPr/>
                <p:nvPr/>
              </p:nvSpPr>
              <p:spPr bwMode="auto">
                <a:xfrm>
                  <a:off x="4144" y="1209"/>
                  <a:ext cx="5" cy="6"/>
                </a:xfrm>
                <a:custGeom>
                  <a:avLst/>
                  <a:gdLst>
                    <a:gd name="T0" fmla="*/ 0 w 4"/>
                    <a:gd name="T1" fmla="*/ 5 h 5"/>
                    <a:gd name="T2" fmla="*/ 0 w 4"/>
                    <a:gd name="T3" fmla="*/ 1 h 5"/>
                    <a:gd name="T4" fmla="*/ 3 w 4"/>
                    <a:gd name="T5" fmla="*/ 1 h 5"/>
                    <a:gd name="T6" fmla="*/ 4 w 4"/>
                    <a:gd name="T7" fmla="*/ 4 h 5"/>
                    <a:gd name="T8" fmla="*/ 0 w 4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5">
                      <a:moveTo>
                        <a:pt x="0" y="5"/>
                      </a:moveTo>
                      <a:cubicBezTo>
                        <a:pt x="0" y="3"/>
                        <a:pt x="0" y="2"/>
                        <a:pt x="0" y="1"/>
                      </a:cubicBezTo>
                      <a:cubicBezTo>
                        <a:pt x="1" y="0"/>
                        <a:pt x="2" y="0"/>
                        <a:pt x="3" y="1"/>
                      </a:cubicBezTo>
                      <a:cubicBezTo>
                        <a:pt x="4" y="2"/>
                        <a:pt x="4" y="3"/>
                        <a:pt x="4" y="4"/>
                      </a:cubicBezTo>
                      <a:cubicBezTo>
                        <a:pt x="3" y="5"/>
                        <a:pt x="2" y="5"/>
                        <a:pt x="0" y="5"/>
                      </a:cubicBezTo>
                      <a:close/>
                    </a:path>
                  </a:pathLst>
                </a:custGeom>
                <a:solidFill>
                  <a:srgbClr val="3525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54" name="Freeform 212">
                  <a:extLst>
                    <a:ext uri="{FF2B5EF4-FFF2-40B4-BE49-F238E27FC236}">
                      <a16:creationId xmlns:a16="http://schemas.microsoft.com/office/drawing/2014/main" id="{27EA379E-0A2E-3189-27DE-A9B62E8E99D6}"/>
                    </a:ext>
                  </a:extLst>
                </p:cNvPr>
                <p:cNvSpPr/>
                <p:nvPr/>
              </p:nvSpPr>
              <p:spPr bwMode="auto">
                <a:xfrm>
                  <a:off x="4096" y="1199"/>
                  <a:ext cx="3" cy="5"/>
                </a:xfrm>
                <a:custGeom>
                  <a:avLst/>
                  <a:gdLst>
                    <a:gd name="T0" fmla="*/ 3 w 3"/>
                    <a:gd name="T1" fmla="*/ 4 h 4"/>
                    <a:gd name="T2" fmla="*/ 0 w 3"/>
                    <a:gd name="T3" fmla="*/ 0 h 4"/>
                    <a:gd name="T4" fmla="*/ 3 w 3"/>
                    <a:gd name="T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4">
                      <a:moveTo>
                        <a:pt x="3" y="4"/>
                      </a:moveTo>
                      <a:cubicBezTo>
                        <a:pt x="2" y="3"/>
                        <a:pt x="1" y="2"/>
                        <a:pt x="0" y="0"/>
                      </a:cubicBezTo>
                      <a:cubicBezTo>
                        <a:pt x="1" y="2"/>
                        <a:pt x="2" y="3"/>
                        <a:pt x="3" y="4"/>
                      </a:cubicBezTo>
                      <a:close/>
                    </a:path>
                  </a:pathLst>
                </a:custGeom>
                <a:solidFill>
                  <a:srgbClr val="BCA9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55" name="Freeform 213">
                  <a:extLst>
                    <a:ext uri="{FF2B5EF4-FFF2-40B4-BE49-F238E27FC236}">
                      <a16:creationId xmlns:a16="http://schemas.microsoft.com/office/drawing/2014/main" id="{E3B16A50-3E55-4BE0-9801-5A5A298BC704}"/>
                    </a:ext>
                  </a:extLst>
                </p:cNvPr>
                <p:cNvSpPr/>
                <p:nvPr/>
              </p:nvSpPr>
              <p:spPr bwMode="auto">
                <a:xfrm>
                  <a:off x="4085" y="1185"/>
                  <a:ext cx="6" cy="7"/>
                </a:xfrm>
                <a:custGeom>
                  <a:avLst/>
                  <a:gdLst>
                    <a:gd name="T0" fmla="*/ 0 w 5"/>
                    <a:gd name="T1" fmla="*/ 0 h 6"/>
                    <a:gd name="T2" fmla="*/ 5 w 5"/>
                    <a:gd name="T3" fmla="*/ 1 h 6"/>
                    <a:gd name="T4" fmla="*/ 5 w 5"/>
                    <a:gd name="T5" fmla="*/ 5 h 6"/>
                    <a:gd name="T6" fmla="*/ 5 w 5"/>
                    <a:gd name="T7" fmla="*/ 4 h 6"/>
                    <a:gd name="T8" fmla="*/ 0 w 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6">
                      <a:moveTo>
                        <a:pt x="0" y="0"/>
                      </a:moveTo>
                      <a:cubicBezTo>
                        <a:pt x="2" y="1"/>
                        <a:pt x="3" y="1"/>
                        <a:pt x="5" y="1"/>
                      </a:cubicBezTo>
                      <a:cubicBezTo>
                        <a:pt x="5" y="2"/>
                        <a:pt x="5" y="3"/>
                        <a:pt x="5" y="5"/>
                      </a:cubicBezTo>
                      <a:cubicBezTo>
                        <a:pt x="5" y="5"/>
                        <a:pt x="5" y="4"/>
                        <a:pt x="5" y="4"/>
                      </a:cubicBezTo>
                      <a:cubicBezTo>
                        <a:pt x="1" y="6"/>
                        <a:pt x="0" y="4"/>
                        <a:pt x="0" y="0"/>
                      </a:cubicBezTo>
                      <a:close/>
                    </a:path>
                  </a:pathLst>
                </a:custGeom>
                <a:solidFill>
                  <a:srgbClr val="E4D1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56" name="Freeform 214">
                  <a:extLst>
                    <a:ext uri="{FF2B5EF4-FFF2-40B4-BE49-F238E27FC236}">
                      <a16:creationId xmlns:a16="http://schemas.microsoft.com/office/drawing/2014/main" id="{43EBCC02-7135-E7CA-5D05-30A74BE909AD}"/>
                    </a:ext>
                  </a:extLst>
                </p:cNvPr>
                <p:cNvSpPr/>
                <p:nvPr/>
              </p:nvSpPr>
              <p:spPr bwMode="auto">
                <a:xfrm>
                  <a:off x="3779" y="1741"/>
                  <a:ext cx="40" cy="28"/>
                </a:xfrm>
                <a:custGeom>
                  <a:avLst/>
                  <a:gdLst>
                    <a:gd name="T0" fmla="*/ 0 w 33"/>
                    <a:gd name="T1" fmla="*/ 15 h 24"/>
                    <a:gd name="T2" fmla="*/ 8 w 33"/>
                    <a:gd name="T3" fmla="*/ 8 h 24"/>
                    <a:gd name="T4" fmla="*/ 33 w 33"/>
                    <a:gd name="T5" fmla="*/ 14 h 24"/>
                    <a:gd name="T6" fmla="*/ 31 w 33"/>
                    <a:gd name="T7" fmla="*/ 16 h 24"/>
                    <a:gd name="T8" fmla="*/ 0 w 33"/>
                    <a:gd name="T9" fmla="*/ 15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24">
                      <a:moveTo>
                        <a:pt x="0" y="15"/>
                      </a:moveTo>
                      <a:cubicBezTo>
                        <a:pt x="0" y="10"/>
                        <a:pt x="10" y="15"/>
                        <a:pt x="8" y="8"/>
                      </a:cubicBezTo>
                      <a:cubicBezTo>
                        <a:pt x="16" y="0"/>
                        <a:pt x="25" y="2"/>
                        <a:pt x="33" y="14"/>
                      </a:cubicBezTo>
                      <a:cubicBezTo>
                        <a:pt x="33" y="15"/>
                        <a:pt x="32" y="15"/>
                        <a:pt x="31" y="16"/>
                      </a:cubicBezTo>
                      <a:cubicBezTo>
                        <a:pt x="21" y="24"/>
                        <a:pt x="10" y="15"/>
                        <a:pt x="0" y="15"/>
                      </a:cubicBezTo>
                      <a:close/>
                    </a:path>
                  </a:pathLst>
                </a:custGeom>
                <a:solidFill>
                  <a:srgbClr val="493B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57" name="Freeform 215">
                  <a:extLst>
                    <a:ext uri="{FF2B5EF4-FFF2-40B4-BE49-F238E27FC236}">
                      <a16:creationId xmlns:a16="http://schemas.microsoft.com/office/drawing/2014/main" id="{23BD46C6-76C0-602E-47A4-15AB3E1B9BA3}"/>
                    </a:ext>
                  </a:extLst>
                </p:cNvPr>
                <p:cNvSpPr/>
                <p:nvPr/>
              </p:nvSpPr>
              <p:spPr bwMode="auto">
                <a:xfrm>
                  <a:off x="3817" y="1755"/>
                  <a:ext cx="15" cy="14"/>
                </a:xfrm>
                <a:custGeom>
                  <a:avLst/>
                  <a:gdLst>
                    <a:gd name="T0" fmla="*/ 13 w 13"/>
                    <a:gd name="T1" fmla="*/ 4 h 12"/>
                    <a:gd name="T2" fmla="*/ 13 w 13"/>
                    <a:gd name="T3" fmla="*/ 11 h 12"/>
                    <a:gd name="T4" fmla="*/ 0 w 13"/>
                    <a:gd name="T5" fmla="*/ 4 h 12"/>
                    <a:gd name="T6" fmla="*/ 1 w 13"/>
                    <a:gd name="T7" fmla="*/ 4 h 12"/>
                    <a:gd name="T8" fmla="*/ 13 w 13"/>
                    <a:gd name="T9" fmla="*/ 4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2">
                      <a:moveTo>
                        <a:pt x="13" y="4"/>
                      </a:moveTo>
                      <a:cubicBezTo>
                        <a:pt x="13" y="6"/>
                        <a:pt x="13" y="9"/>
                        <a:pt x="13" y="11"/>
                      </a:cubicBezTo>
                      <a:cubicBezTo>
                        <a:pt x="7" y="11"/>
                        <a:pt x="1" y="12"/>
                        <a:pt x="0" y="4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5" y="0"/>
                        <a:pt x="9" y="0"/>
                        <a:pt x="13" y="4"/>
                      </a:cubicBezTo>
                      <a:close/>
                    </a:path>
                  </a:pathLst>
                </a:custGeom>
                <a:solidFill>
                  <a:srgbClr val="554A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58" name="Freeform 216">
                  <a:extLst>
                    <a:ext uri="{FF2B5EF4-FFF2-40B4-BE49-F238E27FC236}">
                      <a16:creationId xmlns:a16="http://schemas.microsoft.com/office/drawing/2014/main" id="{52D2D004-C613-0281-340B-3FD4C40BFB89}"/>
                    </a:ext>
                  </a:extLst>
                </p:cNvPr>
                <p:cNvSpPr/>
                <p:nvPr/>
              </p:nvSpPr>
              <p:spPr bwMode="auto">
                <a:xfrm>
                  <a:off x="3737" y="1144"/>
                  <a:ext cx="282" cy="372"/>
                </a:xfrm>
                <a:custGeom>
                  <a:avLst/>
                  <a:gdLst>
                    <a:gd name="T0" fmla="*/ 219 w 235"/>
                    <a:gd name="T1" fmla="*/ 19 h 311"/>
                    <a:gd name="T2" fmla="*/ 235 w 235"/>
                    <a:gd name="T3" fmla="*/ 47 h 311"/>
                    <a:gd name="T4" fmla="*/ 233 w 235"/>
                    <a:gd name="T5" fmla="*/ 49 h 311"/>
                    <a:gd name="T6" fmla="*/ 171 w 235"/>
                    <a:gd name="T7" fmla="*/ 56 h 311"/>
                    <a:gd name="T8" fmla="*/ 86 w 235"/>
                    <a:gd name="T9" fmla="*/ 59 h 311"/>
                    <a:gd name="T10" fmla="*/ 193 w 235"/>
                    <a:gd name="T11" fmla="*/ 61 h 311"/>
                    <a:gd name="T12" fmla="*/ 232 w 235"/>
                    <a:gd name="T13" fmla="*/ 65 h 311"/>
                    <a:gd name="T14" fmla="*/ 235 w 235"/>
                    <a:gd name="T15" fmla="*/ 67 h 311"/>
                    <a:gd name="T16" fmla="*/ 211 w 235"/>
                    <a:gd name="T17" fmla="*/ 90 h 311"/>
                    <a:gd name="T18" fmla="*/ 174 w 235"/>
                    <a:gd name="T19" fmla="*/ 99 h 311"/>
                    <a:gd name="T20" fmla="*/ 135 w 235"/>
                    <a:gd name="T21" fmla="*/ 146 h 311"/>
                    <a:gd name="T22" fmla="*/ 143 w 235"/>
                    <a:gd name="T23" fmla="*/ 261 h 311"/>
                    <a:gd name="T24" fmla="*/ 130 w 235"/>
                    <a:gd name="T25" fmla="*/ 297 h 311"/>
                    <a:gd name="T26" fmla="*/ 87 w 235"/>
                    <a:gd name="T27" fmla="*/ 295 h 311"/>
                    <a:gd name="T28" fmla="*/ 58 w 235"/>
                    <a:gd name="T29" fmla="*/ 297 h 311"/>
                    <a:gd name="T30" fmla="*/ 25 w 235"/>
                    <a:gd name="T31" fmla="*/ 278 h 311"/>
                    <a:gd name="T32" fmla="*/ 6 w 235"/>
                    <a:gd name="T33" fmla="*/ 250 h 311"/>
                    <a:gd name="T34" fmla="*/ 3 w 235"/>
                    <a:gd name="T35" fmla="*/ 239 h 311"/>
                    <a:gd name="T36" fmla="*/ 8 w 235"/>
                    <a:gd name="T37" fmla="*/ 229 h 311"/>
                    <a:gd name="T38" fmla="*/ 4 w 235"/>
                    <a:gd name="T39" fmla="*/ 198 h 311"/>
                    <a:gd name="T40" fmla="*/ 8 w 235"/>
                    <a:gd name="T41" fmla="*/ 182 h 311"/>
                    <a:gd name="T42" fmla="*/ 9 w 235"/>
                    <a:gd name="T43" fmla="*/ 156 h 311"/>
                    <a:gd name="T44" fmla="*/ 11 w 235"/>
                    <a:gd name="T45" fmla="*/ 131 h 311"/>
                    <a:gd name="T46" fmla="*/ 19 w 235"/>
                    <a:gd name="T47" fmla="*/ 119 h 311"/>
                    <a:gd name="T48" fmla="*/ 87 w 235"/>
                    <a:gd name="T49" fmla="*/ 1 h 311"/>
                    <a:gd name="T50" fmla="*/ 102 w 235"/>
                    <a:gd name="T51" fmla="*/ 0 h 311"/>
                    <a:gd name="T52" fmla="*/ 165 w 235"/>
                    <a:gd name="T53" fmla="*/ 2 h 311"/>
                    <a:gd name="T54" fmla="*/ 219 w 235"/>
                    <a:gd name="T55" fmla="*/ 19 h 3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35" h="311">
                      <a:moveTo>
                        <a:pt x="219" y="19"/>
                      </a:moveTo>
                      <a:cubicBezTo>
                        <a:pt x="224" y="28"/>
                        <a:pt x="234" y="35"/>
                        <a:pt x="235" y="47"/>
                      </a:cubicBezTo>
                      <a:cubicBezTo>
                        <a:pt x="234" y="48"/>
                        <a:pt x="234" y="48"/>
                        <a:pt x="233" y="49"/>
                      </a:cubicBezTo>
                      <a:cubicBezTo>
                        <a:pt x="213" y="55"/>
                        <a:pt x="192" y="55"/>
                        <a:pt x="171" y="56"/>
                      </a:cubicBezTo>
                      <a:cubicBezTo>
                        <a:pt x="143" y="57"/>
                        <a:pt x="114" y="56"/>
                        <a:pt x="86" y="59"/>
                      </a:cubicBezTo>
                      <a:cubicBezTo>
                        <a:pt x="122" y="61"/>
                        <a:pt x="157" y="61"/>
                        <a:pt x="193" y="61"/>
                      </a:cubicBezTo>
                      <a:cubicBezTo>
                        <a:pt x="206" y="61"/>
                        <a:pt x="219" y="59"/>
                        <a:pt x="232" y="65"/>
                      </a:cubicBezTo>
                      <a:cubicBezTo>
                        <a:pt x="233" y="65"/>
                        <a:pt x="234" y="66"/>
                        <a:pt x="235" y="67"/>
                      </a:cubicBezTo>
                      <a:cubicBezTo>
                        <a:pt x="235" y="82"/>
                        <a:pt x="221" y="85"/>
                        <a:pt x="211" y="90"/>
                      </a:cubicBezTo>
                      <a:cubicBezTo>
                        <a:pt x="199" y="94"/>
                        <a:pt x="187" y="96"/>
                        <a:pt x="174" y="99"/>
                      </a:cubicBezTo>
                      <a:cubicBezTo>
                        <a:pt x="152" y="103"/>
                        <a:pt x="136" y="123"/>
                        <a:pt x="135" y="146"/>
                      </a:cubicBezTo>
                      <a:cubicBezTo>
                        <a:pt x="132" y="185"/>
                        <a:pt x="147" y="222"/>
                        <a:pt x="143" y="261"/>
                      </a:cubicBezTo>
                      <a:cubicBezTo>
                        <a:pt x="142" y="274"/>
                        <a:pt x="141" y="287"/>
                        <a:pt x="130" y="297"/>
                      </a:cubicBezTo>
                      <a:cubicBezTo>
                        <a:pt x="116" y="311"/>
                        <a:pt x="101" y="311"/>
                        <a:pt x="87" y="295"/>
                      </a:cubicBezTo>
                      <a:cubicBezTo>
                        <a:pt x="76" y="287"/>
                        <a:pt x="67" y="295"/>
                        <a:pt x="58" y="297"/>
                      </a:cubicBezTo>
                      <a:cubicBezTo>
                        <a:pt x="40" y="302"/>
                        <a:pt x="29" y="297"/>
                        <a:pt x="25" y="278"/>
                      </a:cubicBezTo>
                      <a:cubicBezTo>
                        <a:pt x="23" y="266"/>
                        <a:pt x="14" y="259"/>
                        <a:pt x="6" y="250"/>
                      </a:cubicBezTo>
                      <a:cubicBezTo>
                        <a:pt x="5" y="246"/>
                        <a:pt x="4" y="242"/>
                        <a:pt x="3" y="239"/>
                      </a:cubicBezTo>
                      <a:cubicBezTo>
                        <a:pt x="0" y="233"/>
                        <a:pt x="5" y="231"/>
                        <a:pt x="8" y="229"/>
                      </a:cubicBezTo>
                      <a:cubicBezTo>
                        <a:pt x="20" y="217"/>
                        <a:pt x="2" y="209"/>
                        <a:pt x="4" y="198"/>
                      </a:cubicBezTo>
                      <a:cubicBezTo>
                        <a:pt x="2" y="192"/>
                        <a:pt x="15" y="189"/>
                        <a:pt x="8" y="182"/>
                      </a:cubicBezTo>
                      <a:cubicBezTo>
                        <a:pt x="20" y="174"/>
                        <a:pt x="6" y="164"/>
                        <a:pt x="9" y="156"/>
                      </a:cubicBezTo>
                      <a:cubicBezTo>
                        <a:pt x="21" y="149"/>
                        <a:pt x="7" y="139"/>
                        <a:pt x="11" y="131"/>
                      </a:cubicBezTo>
                      <a:cubicBezTo>
                        <a:pt x="10" y="125"/>
                        <a:pt x="16" y="123"/>
                        <a:pt x="19" y="119"/>
                      </a:cubicBezTo>
                      <a:cubicBezTo>
                        <a:pt x="7" y="74"/>
                        <a:pt x="42" y="14"/>
                        <a:pt x="87" y="1"/>
                      </a:cubicBezTo>
                      <a:cubicBezTo>
                        <a:pt x="92" y="0"/>
                        <a:pt x="97" y="0"/>
                        <a:pt x="102" y="0"/>
                      </a:cubicBezTo>
                      <a:cubicBezTo>
                        <a:pt x="123" y="1"/>
                        <a:pt x="144" y="3"/>
                        <a:pt x="165" y="2"/>
                      </a:cubicBezTo>
                      <a:cubicBezTo>
                        <a:pt x="185" y="1"/>
                        <a:pt x="204" y="5"/>
                        <a:pt x="219" y="19"/>
                      </a:cubicBezTo>
                      <a:close/>
                    </a:path>
                  </a:pathLst>
                </a:custGeom>
                <a:solidFill>
                  <a:srgbClr val="FEECD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59" name="Freeform 217">
                  <a:extLst>
                    <a:ext uri="{FF2B5EF4-FFF2-40B4-BE49-F238E27FC236}">
                      <a16:creationId xmlns:a16="http://schemas.microsoft.com/office/drawing/2014/main" id="{3579F0AF-97DF-73A3-7787-0BACDEC6D676}"/>
                    </a:ext>
                  </a:extLst>
                </p:cNvPr>
                <p:cNvSpPr/>
                <p:nvPr/>
              </p:nvSpPr>
              <p:spPr bwMode="auto">
                <a:xfrm>
                  <a:off x="3709" y="1267"/>
                  <a:ext cx="69" cy="62"/>
                </a:xfrm>
                <a:custGeom>
                  <a:avLst/>
                  <a:gdLst>
                    <a:gd name="T0" fmla="*/ 35 w 58"/>
                    <a:gd name="T1" fmla="*/ 28 h 52"/>
                    <a:gd name="T2" fmla="*/ 35 w 58"/>
                    <a:gd name="T3" fmla="*/ 52 h 52"/>
                    <a:gd name="T4" fmla="*/ 19 w 58"/>
                    <a:gd name="T5" fmla="*/ 35 h 52"/>
                    <a:gd name="T6" fmla="*/ 8 w 58"/>
                    <a:gd name="T7" fmla="*/ 0 h 52"/>
                    <a:gd name="T8" fmla="*/ 35 w 58"/>
                    <a:gd name="T9" fmla="*/ 28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52">
                      <a:moveTo>
                        <a:pt x="35" y="28"/>
                      </a:moveTo>
                      <a:cubicBezTo>
                        <a:pt x="33" y="36"/>
                        <a:pt x="58" y="44"/>
                        <a:pt x="35" y="52"/>
                      </a:cubicBezTo>
                      <a:cubicBezTo>
                        <a:pt x="24" y="52"/>
                        <a:pt x="19" y="46"/>
                        <a:pt x="19" y="35"/>
                      </a:cubicBezTo>
                      <a:cubicBezTo>
                        <a:pt x="21" y="22"/>
                        <a:pt x="0" y="15"/>
                        <a:pt x="8" y="0"/>
                      </a:cubicBezTo>
                      <a:cubicBezTo>
                        <a:pt x="25" y="1"/>
                        <a:pt x="24" y="21"/>
                        <a:pt x="35" y="28"/>
                      </a:cubicBezTo>
                      <a:close/>
                    </a:path>
                  </a:pathLst>
                </a:custGeom>
                <a:solidFill>
                  <a:srgbClr val="EFD7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60" name="Freeform 218">
                  <a:extLst>
                    <a:ext uri="{FF2B5EF4-FFF2-40B4-BE49-F238E27FC236}">
                      <a16:creationId xmlns:a16="http://schemas.microsoft.com/office/drawing/2014/main" id="{2E884D08-AF03-3034-F618-A5C59DD268BF}"/>
                    </a:ext>
                  </a:extLst>
                </p:cNvPr>
                <p:cNvSpPr/>
                <p:nvPr/>
              </p:nvSpPr>
              <p:spPr bwMode="auto">
                <a:xfrm>
                  <a:off x="3713" y="1297"/>
                  <a:ext cx="47" cy="66"/>
                </a:xfrm>
                <a:custGeom>
                  <a:avLst/>
                  <a:gdLst>
                    <a:gd name="T0" fmla="*/ 15 w 39"/>
                    <a:gd name="T1" fmla="*/ 10 h 55"/>
                    <a:gd name="T2" fmla="*/ 31 w 39"/>
                    <a:gd name="T3" fmla="*/ 27 h 55"/>
                    <a:gd name="T4" fmla="*/ 31 w 39"/>
                    <a:gd name="T5" fmla="*/ 55 h 55"/>
                    <a:gd name="T6" fmla="*/ 11 w 39"/>
                    <a:gd name="T7" fmla="*/ 31 h 55"/>
                    <a:gd name="T8" fmla="*/ 6 w 39"/>
                    <a:gd name="T9" fmla="*/ 15 h 55"/>
                    <a:gd name="T10" fmla="*/ 6 w 39"/>
                    <a:gd name="T11" fmla="*/ 3 h 55"/>
                    <a:gd name="T12" fmla="*/ 15 w 39"/>
                    <a:gd name="T13" fmla="*/ 10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55">
                      <a:moveTo>
                        <a:pt x="15" y="10"/>
                      </a:moveTo>
                      <a:cubicBezTo>
                        <a:pt x="20" y="16"/>
                        <a:pt x="26" y="21"/>
                        <a:pt x="31" y="27"/>
                      </a:cubicBezTo>
                      <a:cubicBezTo>
                        <a:pt x="33" y="36"/>
                        <a:pt x="39" y="46"/>
                        <a:pt x="31" y="55"/>
                      </a:cubicBezTo>
                      <a:cubicBezTo>
                        <a:pt x="17" y="52"/>
                        <a:pt x="15" y="41"/>
                        <a:pt x="11" y="31"/>
                      </a:cubicBezTo>
                      <a:cubicBezTo>
                        <a:pt x="13" y="24"/>
                        <a:pt x="9" y="20"/>
                        <a:pt x="6" y="15"/>
                      </a:cubicBezTo>
                      <a:cubicBezTo>
                        <a:pt x="5" y="11"/>
                        <a:pt x="0" y="6"/>
                        <a:pt x="6" y="3"/>
                      </a:cubicBezTo>
                      <a:cubicBezTo>
                        <a:pt x="12" y="0"/>
                        <a:pt x="10" y="11"/>
                        <a:pt x="15" y="10"/>
                      </a:cubicBezTo>
                      <a:close/>
                    </a:path>
                  </a:pathLst>
                </a:custGeom>
                <a:solidFill>
                  <a:srgbClr val="E9D0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61" name="Freeform 219">
                  <a:extLst>
                    <a:ext uri="{FF2B5EF4-FFF2-40B4-BE49-F238E27FC236}">
                      <a16:creationId xmlns:a16="http://schemas.microsoft.com/office/drawing/2014/main" id="{A46B35A8-2DCB-4BD3-C562-710BDBA69354}"/>
                    </a:ext>
                  </a:extLst>
                </p:cNvPr>
                <p:cNvSpPr/>
                <p:nvPr/>
              </p:nvSpPr>
              <p:spPr bwMode="auto">
                <a:xfrm>
                  <a:off x="3722" y="1363"/>
                  <a:ext cx="51" cy="57"/>
                </a:xfrm>
                <a:custGeom>
                  <a:avLst/>
                  <a:gdLst>
                    <a:gd name="T0" fmla="*/ 20 w 43"/>
                    <a:gd name="T1" fmla="*/ 16 h 48"/>
                    <a:gd name="T2" fmla="*/ 24 w 43"/>
                    <a:gd name="T3" fmla="*/ 48 h 48"/>
                    <a:gd name="T4" fmla="*/ 11 w 43"/>
                    <a:gd name="T5" fmla="*/ 35 h 48"/>
                    <a:gd name="T6" fmla="*/ 1 w 43"/>
                    <a:gd name="T7" fmla="*/ 10 h 48"/>
                    <a:gd name="T8" fmla="*/ 9 w 43"/>
                    <a:gd name="T9" fmla="*/ 4 h 48"/>
                    <a:gd name="T10" fmla="*/ 20 w 43"/>
                    <a:gd name="T11" fmla="*/ 16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3" h="48">
                      <a:moveTo>
                        <a:pt x="20" y="16"/>
                      </a:moveTo>
                      <a:cubicBezTo>
                        <a:pt x="21" y="27"/>
                        <a:pt x="43" y="35"/>
                        <a:pt x="24" y="48"/>
                      </a:cubicBezTo>
                      <a:cubicBezTo>
                        <a:pt x="19" y="45"/>
                        <a:pt x="13" y="43"/>
                        <a:pt x="11" y="35"/>
                      </a:cubicBezTo>
                      <a:cubicBezTo>
                        <a:pt x="16" y="24"/>
                        <a:pt x="2" y="20"/>
                        <a:pt x="1" y="10"/>
                      </a:cubicBezTo>
                      <a:cubicBezTo>
                        <a:pt x="0" y="0"/>
                        <a:pt x="3" y="1"/>
                        <a:pt x="9" y="4"/>
                      </a:cubicBezTo>
                      <a:cubicBezTo>
                        <a:pt x="18" y="4"/>
                        <a:pt x="16" y="13"/>
                        <a:pt x="20" y="16"/>
                      </a:cubicBezTo>
                      <a:close/>
                    </a:path>
                  </a:pathLst>
                </a:custGeom>
                <a:solidFill>
                  <a:srgbClr val="ECD5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62" name="Freeform 220">
                  <a:extLst>
                    <a:ext uri="{FF2B5EF4-FFF2-40B4-BE49-F238E27FC236}">
                      <a16:creationId xmlns:a16="http://schemas.microsoft.com/office/drawing/2014/main" id="{8BD005D6-64F9-5135-43AF-F0AD964607D0}"/>
                    </a:ext>
                  </a:extLst>
                </p:cNvPr>
                <p:cNvSpPr/>
                <p:nvPr/>
              </p:nvSpPr>
              <p:spPr bwMode="auto">
                <a:xfrm>
                  <a:off x="3716" y="1332"/>
                  <a:ext cx="41" cy="50"/>
                </a:xfrm>
                <a:custGeom>
                  <a:avLst/>
                  <a:gdLst>
                    <a:gd name="T0" fmla="*/ 25 w 34"/>
                    <a:gd name="T1" fmla="*/ 42 h 42"/>
                    <a:gd name="T2" fmla="*/ 14 w 34"/>
                    <a:gd name="T3" fmla="*/ 30 h 42"/>
                    <a:gd name="T4" fmla="*/ 3 w 34"/>
                    <a:gd name="T5" fmla="*/ 7 h 42"/>
                    <a:gd name="T6" fmla="*/ 9 w 34"/>
                    <a:gd name="T7" fmla="*/ 2 h 42"/>
                    <a:gd name="T8" fmla="*/ 29 w 34"/>
                    <a:gd name="T9" fmla="*/ 26 h 42"/>
                    <a:gd name="T10" fmla="*/ 25 w 34"/>
                    <a:gd name="T11" fmla="*/ 42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4" h="42">
                      <a:moveTo>
                        <a:pt x="25" y="42"/>
                      </a:moveTo>
                      <a:cubicBezTo>
                        <a:pt x="19" y="40"/>
                        <a:pt x="18" y="34"/>
                        <a:pt x="14" y="30"/>
                      </a:cubicBezTo>
                      <a:cubicBezTo>
                        <a:pt x="11" y="23"/>
                        <a:pt x="7" y="15"/>
                        <a:pt x="3" y="7"/>
                      </a:cubicBezTo>
                      <a:cubicBezTo>
                        <a:pt x="0" y="0"/>
                        <a:pt x="6" y="2"/>
                        <a:pt x="9" y="2"/>
                      </a:cubicBezTo>
                      <a:cubicBezTo>
                        <a:pt x="19" y="7"/>
                        <a:pt x="20" y="19"/>
                        <a:pt x="29" y="26"/>
                      </a:cubicBezTo>
                      <a:cubicBezTo>
                        <a:pt x="34" y="33"/>
                        <a:pt x="23" y="36"/>
                        <a:pt x="25" y="42"/>
                      </a:cubicBezTo>
                      <a:close/>
                    </a:path>
                  </a:pathLst>
                </a:custGeom>
                <a:solidFill>
                  <a:srgbClr val="E6CD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63" name="Freeform 221">
                  <a:extLst>
                    <a:ext uri="{FF2B5EF4-FFF2-40B4-BE49-F238E27FC236}">
                      <a16:creationId xmlns:a16="http://schemas.microsoft.com/office/drawing/2014/main" id="{9516A538-B584-D40F-A78B-76020A828C3E}"/>
                    </a:ext>
                  </a:extLst>
                </p:cNvPr>
                <p:cNvSpPr/>
                <p:nvPr/>
              </p:nvSpPr>
              <p:spPr bwMode="auto">
                <a:xfrm>
                  <a:off x="3724" y="1400"/>
                  <a:ext cx="27" cy="30"/>
                </a:xfrm>
                <a:custGeom>
                  <a:avLst/>
                  <a:gdLst>
                    <a:gd name="T0" fmla="*/ 9 w 22"/>
                    <a:gd name="T1" fmla="*/ 4 h 25"/>
                    <a:gd name="T2" fmla="*/ 22 w 22"/>
                    <a:gd name="T3" fmla="*/ 17 h 25"/>
                    <a:gd name="T4" fmla="*/ 14 w 22"/>
                    <a:gd name="T5" fmla="*/ 25 h 25"/>
                    <a:gd name="T6" fmla="*/ 10 w 22"/>
                    <a:gd name="T7" fmla="*/ 24 h 25"/>
                    <a:gd name="T8" fmla="*/ 3 w 22"/>
                    <a:gd name="T9" fmla="*/ 5 h 25"/>
                    <a:gd name="T10" fmla="*/ 5 w 22"/>
                    <a:gd name="T11" fmla="*/ 1 h 25"/>
                    <a:gd name="T12" fmla="*/ 9 w 22"/>
                    <a:gd name="T13" fmla="*/ 4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" h="25">
                      <a:moveTo>
                        <a:pt x="9" y="4"/>
                      </a:moveTo>
                      <a:cubicBezTo>
                        <a:pt x="15" y="7"/>
                        <a:pt x="20" y="11"/>
                        <a:pt x="22" y="17"/>
                      </a:cubicBezTo>
                      <a:cubicBezTo>
                        <a:pt x="18" y="18"/>
                        <a:pt x="15" y="21"/>
                        <a:pt x="14" y="25"/>
                      </a:cubicBezTo>
                      <a:cubicBezTo>
                        <a:pt x="13" y="24"/>
                        <a:pt x="12" y="24"/>
                        <a:pt x="10" y="24"/>
                      </a:cubicBezTo>
                      <a:cubicBezTo>
                        <a:pt x="8" y="17"/>
                        <a:pt x="5" y="11"/>
                        <a:pt x="3" y="5"/>
                      </a:cubicBezTo>
                      <a:cubicBezTo>
                        <a:pt x="2" y="4"/>
                        <a:pt x="0" y="0"/>
                        <a:pt x="5" y="1"/>
                      </a:cubicBezTo>
                      <a:cubicBezTo>
                        <a:pt x="7" y="1"/>
                        <a:pt x="8" y="3"/>
                        <a:pt x="9" y="4"/>
                      </a:cubicBezTo>
                      <a:close/>
                    </a:path>
                  </a:pathLst>
                </a:custGeom>
                <a:solidFill>
                  <a:srgbClr val="E3CBA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64" name="Freeform 222">
                  <a:extLst>
                    <a:ext uri="{FF2B5EF4-FFF2-40B4-BE49-F238E27FC236}">
                      <a16:creationId xmlns:a16="http://schemas.microsoft.com/office/drawing/2014/main" id="{03C64486-DB5D-61A3-B9DC-5C323A56D042}"/>
                    </a:ext>
                  </a:extLst>
                </p:cNvPr>
                <p:cNvSpPr/>
                <p:nvPr/>
              </p:nvSpPr>
              <p:spPr bwMode="auto">
                <a:xfrm>
                  <a:off x="3677" y="1688"/>
                  <a:ext cx="202" cy="80"/>
                </a:xfrm>
                <a:custGeom>
                  <a:avLst/>
                  <a:gdLst>
                    <a:gd name="T0" fmla="*/ 129 w 168"/>
                    <a:gd name="T1" fmla="*/ 60 h 67"/>
                    <a:gd name="T2" fmla="*/ 117 w 168"/>
                    <a:gd name="T3" fmla="*/ 60 h 67"/>
                    <a:gd name="T4" fmla="*/ 93 w 168"/>
                    <a:gd name="T5" fmla="*/ 52 h 67"/>
                    <a:gd name="T6" fmla="*/ 81 w 168"/>
                    <a:gd name="T7" fmla="*/ 48 h 67"/>
                    <a:gd name="T8" fmla="*/ 70 w 168"/>
                    <a:gd name="T9" fmla="*/ 37 h 67"/>
                    <a:gd name="T10" fmla="*/ 64 w 168"/>
                    <a:gd name="T11" fmla="*/ 31 h 67"/>
                    <a:gd name="T12" fmla="*/ 58 w 168"/>
                    <a:gd name="T13" fmla="*/ 33 h 67"/>
                    <a:gd name="T14" fmla="*/ 50 w 168"/>
                    <a:gd name="T15" fmla="*/ 30 h 67"/>
                    <a:gd name="T16" fmla="*/ 46 w 168"/>
                    <a:gd name="T17" fmla="*/ 30 h 67"/>
                    <a:gd name="T18" fmla="*/ 41 w 168"/>
                    <a:gd name="T19" fmla="*/ 33 h 67"/>
                    <a:gd name="T20" fmla="*/ 37 w 168"/>
                    <a:gd name="T21" fmla="*/ 36 h 67"/>
                    <a:gd name="T22" fmla="*/ 29 w 168"/>
                    <a:gd name="T23" fmla="*/ 44 h 67"/>
                    <a:gd name="T24" fmla="*/ 7 w 168"/>
                    <a:gd name="T25" fmla="*/ 37 h 67"/>
                    <a:gd name="T26" fmla="*/ 2 w 168"/>
                    <a:gd name="T27" fmla="*/ 34 h 67"/>
                    <a:gd name="T28" fmla="*/ 6 w 168"/>
                    <a:gd name="T29" fmla="*/ 20 h 67"/>
                    <a:gd name="T30" fmla="*/ 12 w 168"/>
                    <a:gd name="T31" fmla="*/ 8 h 67"/>
                    <a:gd name="T32" fmla="*/ 18 w 168"/>
                    <a:gd name="T33" fmla="*/ 4 h 67"/>
                    <a:gd name="T34" fmla="*/ 83 w 168"/>
                    <a:gd name="T35" fmla="*/ 5 h 67"/>
                    <a:gd name="T36" fmla="*/ 150 w 168"/>
                    <a:gd name="T37" fmla="*/ 19 h 67"/>
                    <a:gd name="T38" fmla="*/ 160 w 168"/>
                    <a:gd name="T39" fmla="*/ 31 h 67"/>
                    <a:gd name="T40" fmla="*/ 160 w 168"/>
                    <a:gd name="T41" fmla="*/ 44 h 67"/>
                    <a:gd name="T42" fmla="*/ 161 w 168"/>
                    <a:gd name="T43" fmla="*/ 52 h 67"/>
                    <a:gd name="T44" fmla="*/ 164 w 168"/>
                    <a:gd name="T45" fmla="*/ 56 h 67"/>
                    <a:gd name="T46" fmla="*/ 161 w 168"/>
                    <a:gd name="T47" fmla="*/ 66 h 67"/>
                    <a:gd name="T48" fmla="*/ 129 w 168"/>
                    <a:gd name="T49" fmla="*/ 6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68" h="67">
                      <a:moveTo>
                        <a:pt x="129" y="60"/>
                      </a:moveTo>
                      <a:cubicBezTo>
                        <a:pt x="125" y="60"/>
                        <a:pt x="121" y="60"/>
                        <a:pt x="117" y="60"/>
                      </a:cubicBezTo>
                      <a:cubicBezTo>
                        <a:pt x="114" y="56"/>
                        <a:pt x="100" y="51"/>
                        <a:pt x="93" y="52"/>
                      </a:cubicBezTo>
                      <a:cubicBezTo>
                        <a:pt x="89" y="52"/>
                        <a:pt x="84" y="53"/>
                        <a:pt x="81" y="48"/>
                      </a:cubicBezTo>
                      <a:cubicBezTo>
                        <a:pt x="76" y="45"/>
                        <a:pt x="73" y="41"/>
                        <a:pt x="70" y="37"/>
                      </a:cubicBezTo>
                      <a:cubicBezTo>
                        <a:pt x="68" y="35"/>
                        <a:pt x="67" y="31"/>
                        <a:pt x="64" y="31"/>
                      </a:cubicBezTo>
                      <a:cubicBezTo>
                        <a:pt x="62" y="32"/>
                        <a:pt x="60" y="33"/>
                        <a:pt x="58" y="33"/>
                      </a:cubicBezTo>
                      <a:cubicBezTo>
                        <a:pt x="55" y="33"/>
                        <a:pt x="52" y="31"/>
                        <a:pt x="50" y="30"/>
                      </a:cubicBezTo>
                      <a:cubicBezTo>
                        <a:pt x="48" y="30"/>
                        <a:pt x="47" y="30"/>
                        <a:pt x="46" y="30"/>
                      </a:cubicBezTo>
                      <a:cubicBezTo>
                        <a:pt x="44" y="31"/>
                        <a:pt x="43" y="32"/>
                        <a:pt x="41" y="33"/>
                      </a:cubicBezTo>
                      <a:cubicBezTo>
                        <a:pt x="40" y="34"/>
                        <a:pt x="38" y="35"/>
                        <a:pt x="37" y="36"/>
                      </a:cubicBezTo>
                      <a:cubicBezTo>
                        <a:pt x="34" y="38"/>
                        <a:pt x="36" y="46"/>
                        <a:pt x="29" y="44"/>
                      </a:cubicBezTo>
                      <a:cubicBezTo>
                        <a:pt x="22" y="39"/>
                        <a:pt x="18" y="28"/>
                        <a:pt x="7" y="37"/>
                      </a:cubicBezTo>
                      <a:cubicBezTo>
                        <a:pt x="4" y="39"/>
                        <a:pt x="2" y="37"/>
                        <a:pt x="2" y="34"/>
                      </a:cubicBezTo>
                      <a:cubicBezTo>
                        <a:pt x="1" y="29"/>
                        <a:pt x="0" y="23"/>
                        <a:pt x="6" y="20"/>
                      </a:cubicBezTo>
                      <a:cubicBezTo>
                        <a:pt x="12" y="18"/>
                        <a:pt x="18" y="16"/>
                        <a:pt x="12" y="8"/>
                      </a:cubicBezTo>
                      <a:cubicBezTo>
                        <a:pt x="14" y="6"/>
                        <a:pt x="16" y="5"/>
                        <a:pt x="18" y="4"/>
                      </a:cubicBezTo>
                      <a:cubicBezTo>
                        <a:pt x="40" y="0"/>
                        <a:pt x="61" y="1"/>
                        <a:pt x="83" y="5"/>
                      </a:cubicBezTo>
                      <a:cubicBezTo>
                        <a:pt x="105" y="10"/>
                        <a:pt x="128" y="12"/>
                        <a:pt x="150" y="19"/>
                      </a:cubicBezTo>
                      <a:cubicBezTo>
                        <a:pt x="155" y="22"/>
                        <a:pt x="158" y="26"/>
                        <a:pt x="160" y="31"/>
                      </a:cubicBezTo>
                      <a:cubicBezTo>
                        <a:pt x="162" y="35"/>
                        <a:pt x="163" y="40"/>
                        <a:pt x="160" y="44"/>
                      </a:cubicBezTo>
                      <a:cubicBezTo>
                        <a:pt x="158" y="47"/>
                        <a:pt x="158" y="50"/>
                        <a:pt x="161" y="52"/>
                      </a:cubicBezTo>
                      <a:cubicBezTo>
                        <a:pt x="162" y="53"/>
                        <a:pt x="163" y="55"/>
                        <a:pt x="164" y="56"/>
                      </a:cubicBezTo>
                      <a:cubicBezTo>
                        <a:pt x="166" y="60"/>
                        <a:pt x="168" y="65"/>
                        <a:pt x="161" y="66"/>
                      </a:cubicBezTo>
                      <a:cubicBezTo>
                        <a:pt x="150" y="67"/>
                        <a:pt x="140" y="62"/>
                        <a:pt x="129" y="60"/>
                      </a:cubicBezTo>
                      <a:close/>
                    </a:path>
                  </a:pathLst>
                </a:custGeom>
                <a:solidFill>
                  <a:srgbClr val="DDBE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65" name="Freeform 223">
                  <a:extLst>
                    <a:ext uri="{FF2B5EF4-FFF2-40B4-BE49-F238E27FC236}">
                      <a16:creationId xmlns:a16="http://schemas.microsoft.com/office/drawing/2014/main" id="{A85E1680-BE2C-69C2-1FCF-74D747C39A97}"/>
                    </a:ext>
                  </a:extLst>
                </p:cNvPr>
                <p:cNvSpPr/>
                <p:nvPr/>
              </p:nvSpPr>
              <p:spPr bwMode="auto">
                <a:xfrm>
                  <a:off x="3697" y="1610"/>
                  <a:ext cx="56" cy="51"/>
                </a:xfrm>
                <a:custGeom>
                  <a:avLst/>
                  <a:gdLst>
                    <a:gd name="T0" fmla="*/ 0 w 47"/>
                    <a:gd name="T1" fmla="*/ 12 h 42"/>
                    <a:gd name="T2" fmla="*/ 13 w 47"/>
                    <a:gd name="T3" fmla="*/ 0 h 42"/>
                    <a:gd name="T4" fmla="*/ 45 w 47"/>
                    <a:gd name="T5" fmla="*/ 1 h 42"/>
                    <a:gd name="T6" fmla="*/ 46 w 47"/>
                    <a:gd name="T7" fmla="*/ 9 h 42"/>
                    <a:gd name="T8" fmla="*/ 21 w 47"/>
                    <a:gd name="T9" fmla="*/ 35 h 42"/>
                    <a:gd name="T10" fmla="*/ 9 w 47"/>
                    <a:gd name="T11" fmla="*/ 41 h 42"/>
                    <a:gd name="T12" fmla="*/ 8 w 47"/>
                    <a:gd name="T13" fmla="*/ 38 h 42"/>
                    <a:gd name="T14" fmla="*/ 9 w 47"/>
                    <a:gd name="T15" fmla="*/ 36 h 42"/>
                    <a:gd name="T16" fmla="*/ 5 w 47"/>
                    <a:gd name="T17" fmla="*/ 25 h 42"/>
                    <a:gd name="T18" fmla="*/ 0 w 47"/>
                    <a:gd name="T19" fmla="*/ 12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7" h="42">
                      <a:moveTo>
                        <a:pt x="0" y="12"/>
                      </a:moveTo>
                      <a:cubicBezTo>
                        <a:pt x="5" y="8"/>
                        <a:pt x="9" y="4"/>
                        <a:pt x="13" y="0"/>
                      </a:cubicBezTo>
                      <a:cubicBezTo>
                        <a:pt x="23" y="1"/>
                        <a:pt x="34" y="1"/>
                        <a:pt x="45" y="1"/>
                      </a:cubicBezTo>
                      <a:cubicBezTo>
                        <a:pt x="47" y="3"/>
                        <a:pt x="47" y="6"/>
                        <a:pt x="46" y="9"/>
                      </a:cubicBezTo>
                      <a:cubicBezTo>
                        <a:pt x="38" y="18"/>
                        <a:pt x="24" y="21"/>
                        <a:pt x="21" y="35"/>
                      </a:cubicBezTo>
                      <a:cubicBezTo>
                        <a:pt x="18" y="39"/>
                        <a:pt x="15" y="42"/>
                        <a:pt x="9" y="41"/>
                      </a:cubicBezTo>
                      <a:cubicBezTo>
                        <a:pt x="8" y="40"/>
                        <a:pt x="7" y="39"/>
                        <a:pt x="8" y="38"/>
                      </a:cubicBezTo>
                      <a:cubicBezTo>
                        <a:pt x="8" y="37"/>
                        <a:pt x="8" y="36"/>
                        <a:pt x="9" y="36"/>
                      </a:cubicBezTo>
                      <a:cubicBezTo>
                        <a:pt x="10" y="31"/>
                        <a:pt x="8" y="28"/>
                        <a:pt x="5" y="25"/>
                      </a:cubicBezTo>
                      <a:cubicBezTo>
                        <a:pt x="3" y="21"/>
                        <a:pt x="2" y="17"/>
                        <a:pt x="0" y="12"/>
                      </a:cubicBezTo>
                      <a:close/>
                    </a:path>
                  </a:pathLst>
                </a:custGeom>
                <a:solidFill>
                  <a:srgbClr val="F7DD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66" name="Freeform 224">
                  <a:extLst>
                    <a:ext uri="{FF2B5EF4-FFF2-40B4-BE49-F238E27FC236}">
                      <a16:creationId xmlns:a16="http://schemas.microsoft.com/office/drawing/2014/main" id="{588C6219-5FD0-9F7E-D311-D797A9499BC4}"/>
                    </a:ext>
                  </a:extLst>
                </p:cNvPr>
                <p:cNvSpPr/>
                <p:nvPr/>
              </p:nvSpPr>
              <p:spPr bwMode="auto">
                <a:xfrm>
                  <a:off x="3664" y="1646"/>
                  <a:ext cx="43" cy="52"/>
                </a:xfrm>
                <a:custGeom>
                  <a:avLst/>
                  <a:gdLst>
                    <a:gd name="T0" fmla="*/ 36 w 36"/>
                    <a:gd name="T1" fmla="*/ 6 h 43"/>
                    <a:gd name="T2" fmla="*/ 36 w 36"/>
                    <a:gd name="T3" fmla="*/ 11 h 43"/>
                    <a:gd name="T4" fmla="*/ 28 w 36"/>
                    <a:gd name="T5" fmla="*/ 42 h 43"/>
                    <a:gd name="T6" fmla="*/ 23 w 36"/>
                    <a:gd name="T7" fmla="*/ 43 h 43"/>
                    <a:gd name="T8" fmla="*/ 16 w 36"/>
                    <a:gd name="T9" fmla="*/ 16 h 43"/>
                    <a:gd name="T10" fmla="*/ 36 w 36"/>
                    <a:gd name="T11" fmla="*/ 6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6" h="43">
                      <a:moveTo>
                        <a:pt x="36" y="6"/>
                      </a:moveTo>
                      <a:cubicBezTo>
                        <a:pt x="36" y="8"/>
                        <a:pt x="36" y="9"/>
                        <a:pt x="36" y="11"/>
                      </a:cubicBezTo>
                      <a:cubicBezTo>
                        <a:pt x="25" y="19"/>
                        <a:pt x="26" y="30"/>
                        <a:pt x="28" y="42"/>
                      </a:cubicBezTo>
                      <a:cubicBezTo>
                        <a:pt x="26" y="42"/>
                        <a:pt x="25" y="42"/>
                        <a:pt x="23" y="43"/>
                      </a:cubicBezTo>
                      <a:cubicBezTo>
                        <a:pt x="0" y="40"/>
                        <a:pt x="18" y="25"/>
                        <a:pt x="16" y="16"/>
                      </a:cubicBezTo>
                      <a:cubicBezTo>
                        <a:pt x="14" y="0"/>
                        <a:pt x="29" y="9"/>
                        <a:pt x="36" y="6"/>
                      </a:cubicBezTo>
                      <a:close/>
                    </a:path>
                  </a:pathLst>
                </a:custGeom>
                <a:solidFill>
                  <a:srgbClr val="F7E0C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67" name="Freeform 225">
                  <a:extLst>
                    <a:ext uri="{FF2B5EF4-FFF2-40B4-BE49-F238E27FC236}">
                      <a16:creationId xmlns:a16="http://schemas.microsoft.com/office/drawing/2014/main" id="{9738B92E-26CD-028D-235E-EFFAD0CB343B}"/>
                    </a:ext>
                  </a:extLst>
                </p:cNvPr>
                <p:cNvSpPr/>
                <p:nvPr/>
              </p:nvSpPr>
              <p:spPr bwMode="auto">
                <a:xfrm>
                  <a:off x="3739" y="1720"/>
                  <a:ext cx="36" cy="34"/>
                </a:xfrm>
                <a:custGeom>
                  <a:avLst/>
                  <a:gdLst>
                    <a:gd name="T0" fmla="*/ 22 w 30"/>
                    <a:gd name="T1" fmla="*/ 9 h 28"/>
                    <a:gd name="T2" fmla="*/ 30 w 30"/>
                    <a:gd name="T3" fmla="*/ 21 h 28"/>
                    <a:gd name="T4" fmla="*/ 6 w 30"/>
                    <a:gd name="T5" fmla="*/ 16 h 28"/>
                    <a:gd name="T6" fmla="*/ 2 w 30"/>
                    <a:gd name="T7" fmla="*/ 13 h 28"/>
                    <a:gd name="T8" fmla="*/ 1 w 30"/>
                    <a:gd name="T9" fmla="*/ 8 h 28"/>
                    <a:gd name="T10" fmla="*/ 7 w 30"/>
                    <a:gd name="T11" fmla="*/ 4 h 28"/>
                    <a:gd name="T12" fmla="*/ 11 w 30"/>
                    <a:gd name="T13" fmla="*/ 0 h 28"/>
                    <a:gd name="T14" fmla="*/ 22 w 30"/>
                    <a:gd name="T15" fmla="*/ 9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0" h="28">
                      <a:moveTo>
                        <a:pt x="22" y="9"/>
                      </a:moveTo>
                      <a:cubicBezTo>
                        <a:pt x="27" y="11"/>
                        <a:pt x="28" y="16"/>
                        <a:pt x="30" y="21"/>
                      </a:cubicBezTo>
                      <a:cubicBezTo>
                        <a:pt x="20" y="28"/>
                        <a:pt x="14" y="18"/>
                        <a:pt x="6" y="16"/>
                      </a:cubicBezTo>
                      <a:cubicBezTo>
                        <a:pt x="5" y="15"/>
                        <a:pt x="3" y="14"/>
                        <a:pt x="2" y="13"/>
                      </a:cubicBezTo>
                      <a:cubicBezTo>
                        <a:pt x="1" y="12"/>
                        <a:pt x="0" y="10"/>
                        <a:pt x="1" y="8"/>
                      </a:cubicBezTo>
                      <a:cubicBezTo>
                        <a:pt x="2" y="6"/>
                        <a:pt x="4" y="5"/>
                        <a:pt x="7" y="4"/>
                      </a:cubicBezTo>
                      <a:cubicBezTo>
                        <a:pt x="8" y="3"/>
                        <a:pt x="9" y="1"/>
                        <a:pt x="11" y="0"/>
                      </a:cubicBezTo>
                      <a:cubicBezTo>
                        <a:pt x="17" y="0"/>
                        <a:pt x="17" y="7"/>
                        <a:pt x="22" y="9"/>
                      </a:cubicBezTo>
                      <a:close/>
                    </a:path>
                  </a:pathLst>
                </a:custGeom>
                <a:solidFill>
                  <a:srgbClr val="AC95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68" name="Freeform 226">
                  <a:extLst>
                    <a:ext uri="{FF2B5EF4-FFF2-40B4-BE49-F238E27FC236}">
                      <a16:creationId xmlns:a16="http://schemas.microsoft.com/office/drawing/2014/main" id="{118DF0AE-233C-88C9-93F6-AFA45D0F3B24}"/>
                    </a:ext>
                  </a:extLst>
                </p:cNvPr>
                <p:cNvSpPr/>
                <p:nvPr/>
              </p:nvSpPr>
              <p:spPr bwMode="auto">
                <a:xfrm>
                  <a:off x="3707" y="1724"/>
                  <a:ext cx="17" cy="23"/>
                </a:xfrm>
                <a:custGeom>
                  <a:avLst/>
                  <a:gdLst>
                    <a:gd name="T0" fmla="*/ 4 w 14"/>
                    <a:gd name="T1" fmla="*/ 14 h 19"/>
                    <a:gd name="T2" fmla="*/ 12 w 14"/>
                    <a:gd name="T3" fmla="*/ 2 h 19"/>
                    <a:gd name="T4" fmla="*/ 14 w 14"/>
                    <a:gd name="T5" fmla="*/ 5 h 19"/>
                    <a:gd name="T6" fmla="*/ 12 w 14"/>
                    <a:gd name="T7" fmla="*/ 9 h 19"/>
                    <a:gd name="T8" fmla="*/ 4 w 14"/>
                    <a:gd name="T9" fmla="*/ 14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9">
                      <a:moveTo>
                        <a:pt x="4" y="14"/>
                      </a:moveTo>
                      <a:cubicBezTo>
                        <a:pt x="13" y="14"/>
                        <a:pt x="0" y="0"/>
                        <a:pt x="12" y="2"/>
                      </a:cubicBezTo>
                      <a:cubicBezTo>
                        <a:pt x="13" y="3"/>
                        <a:pt x="14" y="4"/>
                        <a:pt x="14" y="5"/>
                      </a:cubicBezTo>
                      <a:cubicBezTo>
                        <a:pt x="14" y="7"/>
                        <a:pt x="13" y="8"/>
                        <a:pt x="12" y="9"/>
                      </a:cubicBezTo>
                      <a:cubicBezTo>
                        <a:pt x="11" y="15"/>
                        <a:pt x="11" y="19"/>
                        <a:pt x="4" y="14"/>
                      </a:cubicBezTo>
                      <a:close/>
                    </a:path>
                  </a:pathLst>
                </a:custGeom>
                <a:solidFill>
                  <a:srgbClr val="553F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69" name="Freeform 227">
                  <a:extLst>
                    <a:ext uri="{FF2B5EF4-FFF2-40B4-BE49-F238E27FC236}">
                      <a16:creationId xmlns:a16="http://schemas.microsoft.com/office/drawing/2014/main" id="{021EE83D-065F-F154-1808-BFDA3416E5EE}"/>
                    </a:ext>
                  </a:extLst>
                </p:cNvPr>
                <p:cNvSpPr/>
                <p:nvPr/>
              </p:nvSpPr>
              <p:spPr bwMode="auto">
                <a:xfrm>
                  <a:off x="3733" y="1725"/>
                  <a:ext cx="8" cy="14"/>
                </a:xfrm>
                <a:custGeom>
                  <a:avLst/>
                  <a:gdLst>
                    <a:gd name="T0" fmla="*/ 7 w 7"/>
                    <a:gd name="T1" fmla="*/ 3 h 12"/>
                    <a:gd name="T2" fmla="*/ 7 w 7"/>
                    <a:gd name="T3" fmla="*/ 9 h 12"/>
                    <a:gd name="T4" fmla="*/ 4 w 7"/>
                    <a:gd name="T5" fmla="*/ 12 h 12"/>
                    <a:gd name="T6" fmla="*/ 0 w 7"/>
                    <a:gd name="T7" fmla="*/ 6 h 12"/>
                    <a:gd name="T8" fmla="*/ 2 w 7"/>
                    <a:gd name="T9" fmla="*/ 1 h 12"/>
                    <a:gd name="T10" fmla="*/ 7 w 7"/>
                    <a:gd name="T11" fmla="*/ 3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" h="12">
                      <a:moveTo>
                        <a:pt x="7" y="3"/>
                      </a:moveTo>
                      <a:cubicBezTo>
                        <a:pt x="7" y="5"/>
                        <a:pt x="7" y="7"/>
                        <a:pt x="7" y="9"/>
                      </a:cubicBezTo>
                      <a:cubicBezTo>
                        <a:pt x="6" y="10"/>
                        <a:pt x="5" y="11"/>
                        <a:pt x="4" y="12"/>
                      </a:cubicBezTo>
                      <a:cubicBezTo>
                        <a:pt x="1" y="11"/>
                        <a:pt x="1" y="8"/>
                        <a:pt x="0" y="6"/>
                      </a:cubicBezTo>
                      <a:cubicBezTo>
                        <a:pt x="0" y="4"/>
                        <a:pt x="1" y="2"/>
                        <a:pt x="2" y="1"/>
                      </a:cubicBezTo>
                      <a:cubicBezTo>
                        <a:pt x="5" y="0"/>
                        <a:pt x="7" y="0"/>
                        <a:pt x="7" y="3"/>
                      </a:cubicBezTo>
                      <a:close/>
                    </a:path>
                  </a:pathLst>
                </a:custGeom>
                <a:solidFill>
                  <a:srgbClr val="A28C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70" name="Freeform 228">
                  <a:extLst>
                    <a:ext uri="{FF2B5EF4-FFF2-40B4-BE49-F238E27FC236}">
                      <a16:creationId xmlns:a16="http://schemas.microsoft.com/office/drawing/2014/main" id="{07FD7A3B-5DC5-F8EB-D667-9F0659FE0C88}"/>
                    </a:ext>
                  </a:extLst>
                </p:cNvPr>
                <p:cNvSpPr/>
                <p:nvPr/>
              </p:nvSpPr>
              <p:spPr bwMode="auto">
                <a:xfrm>
                  <a:off x="3722" y="1728"/>
                  <a:ext cx="12" cy="8"/>
                </a:xfrm>
                <a:custGeom>
                  <a:avLst/>
                  <a:gdLst>
                    <a:gd name="T0" fmla="*/ 0 w 10"/>
                    <a:gd name="T1" fmla="*/ 6 h 7"/>
                    <a:gd name="T2" fmla="*/ 1 w 10"/>
                    <a:gd name="T3" fmla="*/ 2 h 7"/>
                    <a:gd name="T4" fmla="*/ 5 w 10"/>
                    <a:gd name="T5" fmla="*/ 0 h 7"/>
                    <a:gd name="T6" fmla="*/ 9 w 10"/>
                    <a:gd name="T7" fmla="*/ 3 h 7"/>
                    <a:gd name="T8" fmla="*/ 8 w 10"/>
                    <a:gd name="T9" fmla="*/ 7 h 7"/>
                    <a:gd name="T10" fmla="*/ 0 w 10"/>
                    <a:gd name="T11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" h="7">
                      <a:moveTo>
                        <a:pt x="0" y="6"/>
                      </a:moveTo>
                      <a:cubicBezTo>
                        <a:pt x="0" y="5"/>
                        <a:pt x="0" y="4"/>
                        <a:pt x="1" y="2"/>
                      </a:cubicBezTo>
                      <a:cubicBezTo>
                        <a:pt x="2" y="1"/>
                        <a:pt x="3" y="1"/>
                        <a:pt x="5" y="0"/>
                      </a:cubicBezTo>
                      <a:cubicBezTo>
                        <a:pt x="7" y="1"/>
                        <a:pt x="8" y="1"/>
                        <a:pt x="9" y="3"/>
                      </a:cubicBezTo>
                      <a:cubicBezTo>
                        <a:pt x="10" y="4"/>
                        <a:pt x="9" y="6"/>
                        <a:pt x="8" y="7"/>
                      </a:cubicBezTo>
                      <a:cubicBezTo>
                        <a:pt x="5" y="7"/>
                        <a:pt x="3" y="7"/>
                        <a:pt x="0" y="6"/>
                      </a:cubicBezTo>
                      <a:close/>
                    </a:path>
                  </a:pathLst>
                </a:custGeom>
                <a:solidFill>
                  <a:srgbClr val="A08C7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71" name="Freeform 229">
                  <a:extLst>
                    <a:ext uri="{FF2B5EF4-FFF2-40B4-BE49-F238E27FC236}">
                      <a16:creationId xmlns:a16="http://schemas.microsoft.com/office/drawing/2014/main" id="{73E603EA-FA70-E70F-D6EE-16144517D7B3}"/>
                    </a:ext>
                  </a:extLst>
                </p:cNvPr>
                <p:cNvSpPr/>
                <p:nvPr/>
              </p:nvSpPr>
              <p:spPr bwMode="auto">
                <a:xfrm>
                  <a:off x="3731" y="1731"/>
                  <a:ext cx="6" cy="8"/>
                </a:xfrm>
                <a:custGeom>
                  <a:avLst/>
                  <a:gdLst>
                    <a:gd name="T0" fmla="*/ 0 w 5"/>
                    <a:gd name="T1" fmla="*/ 4 h 7"/>
                    <a:gd name="T2" fmla="*/ 0 w 5"/>
                    <a:gd name="T3" fmla="*/ 0 h 7"/>
                    <a:gd name="T4" fmla="*/ 3 w 5"/>
                    <a:gd name="T5" fmla="*/ 0 h 7"/>
                    <a:gd name="T6" fmla="*/ 5 w 5"/>
                    <a:gd name="T7" fmla="*/ 7 h 7"/>
                    <a:gd name="T8" fmla="*/ 0 w 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7">
                      <a:moveTo>
                        <a:pt x="0" y="4"/>
                      </a:moveTo>
                      <a:cubicBezTo>
                        <a:pt x="0" y="2"/>
                        <a:pt x="0" y="1"/>
                        <a:pt x="0" y="0"/>
                      </a:cubicBez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3" y="2"/>
                        <a:pt x="4" y="5"/>
                        <a:pt x="5" y="7"/>
                      </a:cubicBezTo>
                      <a:cubicBezTo>
                        <a:pt x="3" y="6"/>
                        <a:pt x="2" y="5"/>
                        <a:pt x="0" y="4"/>
                      </a:cubicBezTo>
                      <a:close/>
                    </a:path>
                  </a:pathLst>
                </a:custGeom>
                <a:solidFill>
                  <a:srgbClr val="35231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72" name="Freeform 230">
                  <a:extLst>
                    <a:ext uri="{FF2B5EF4-FFF2-40B4-BE49-F238E27FC236}">
                      <a16:creationId xmlns:a16="http://schemas.microsoft.com/office/drawing/2014/main" id="{C743AA7C-6125-DA51-B688-1D5D44087A0A}"/>
                    </a:ext>
                  </a:extLst>
                </p:cNvPr>
                <p:cNvSpPr/>
                <p:nvPr/>
              </p:nvSpPr>
              <p:spPr bwMode="auto">
                <a:xfrm>
                  <a:off x="4069" y="1278"/>
                  <a:ext cx="44" cy="66"/>
                </a:xfrm>
                <a:custGeom>
                  <a:avLst/>
                  <a:gdLst>
                    <a:gd name="T0" fmla="*/ 27 w 36"/>
                    <a:gd name="T1" fmla="*/ 55 h 55"/>
                    <a:gd name="T2" fmla="*/ 5 w 36"/>
                    <a:gd name="T3" fmla="*/ 16 h 55"/>
                    <a:gd name="T4" fmla="*/ 14 w 36"/>
                    <a:gd name="T5" fmla="*/ 3 h 55"/>
                    <a:gd name="T6" fmla="*/ 15 w 36"/>
                    <a:gd name="T7" fmla="*/ 6 h 55"/>
                    <a:gd name="T8" fmla="*/ 16 w 36"/>
                    <a:gd name="T9" fmla="*/ 10 h 55"/>
                    <a:gd name="T10" fmla="*/ 18 w 36"/>
                    <a:gd name="T11" fmla="*/ 14 h 55"/>
                    <a:gd name="T12" fmla="*/ 21 w 36"/>
                    <a:gd name="T13" fmla="*/ 19 h 55"/>
                    <a:gd name="T14" fmla="*/ 27 w 36"/>
                    <a:gd name="T15" fmla="*/ 55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6" h="55">
                      <a:moveTo>
                        <a:pt x="27" y="55"/>
                      </a:moveTo>
                      <a:cubicBezTo>
                        <a:pt x="20" y="42"/>
                        <a:pt x="12" y="29"/>
                        <a:pt x="5" y="16"/>
                      </a:cubicBezTo>
                      <a:cubicBezTo>
                        <a:pt x="2" y="9"/>
                        <a:pt x="0" y="0"/>
                        <a:pt x="14" y="3"/>
                      </a:cubicBezTo>
                      <a:cubicBezTo>
                        <a:pt x="15" y="4"/>
                        <a:pt x="16" y="5"/>
                        <a:pt x="15" y="6"/>
                      </a:cubicBezTo>
                      <a:cubicBezTo>
                        <a:pt x="15" y="8"/>
                        <a:pt x="16" y="9"/>
                        <a:pt x="16" y="10"/>
                      </a:cubicBezTo>
                      <a:cubicBezTo>
                        <a:pt x="17" y="12"/>
                        <a:pt x="17" y="13"/>
                        <a:pt x="18" y="14"/>
                      </a:cubicBezTo>
                      <a:cubicBezTo>
                        <a:pt x="19" y="16"/>
                        <a:pt x="20" y="17"/>
                        <a:pt x="21" y="19"/>
                      </a:cubicBezTo>
                      <a:cubicBezTo>
                        <a:pt x="18" y="32"/>
                        <a:pt x="36" y="41"/>
                        <a:pt x="27" y="55"/>
                      </a:cubicBezTo>
                      <a:close/>
                    </a:path>
                  </a:pathLst>
                </a:custGeom>
                <a:solidFill>
                  <a:srgbClr val="DAC3A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73" name="Freeform 231">
                  <a:extLst>
                    <a:ext uri="{FF2B5EF4-FFF2-40B4-BE49-F238E27FC236}">
                      <a16:creationId xmlns:a16="http://schemas.microsoft.com/office/drawing/2014/main" id="{6D1C3923-CCD6-0476-512E-691FFDEE08BD}"/>
                    </a:ext>
                  </a:extLst>
                </p:cNvPr>
                <p:cNvSpPr/>
                <p:nvPr/>
              </p:nvSpPr>
              <p:spPr bwMode="auto">
                <a:xfrm>
                  <a:off x="4086" y="1357"/>
                  <a:ext cx="27" cy="49"/>
                </a:xfrm>
                <a:custGeom>
                  <a:avLst/>
                  <a:gdLst>
                    <a:gd name="T0" fmla="*/ 12 w 22"/>
                    <a:gd name="T1" fmla="*/ 37 h 41"/>
                    <a:gd name="T2" fmla="*/ 4 w 22"/>
                    <a:gd name="T3" fmla="*/ 18 h 41"/>
                    <a:gd name="T4" fmla="*/ 4 w 22"/>
                    <a:gd name="T5" fmla="*/ 4 h 41"/>
                    <a:gd name="T6" fmla="*/ 15 w 22"/>
                    <a:gd name="T7" fmla="*/ 12 h 41"/>
                    <a:gd name="T8" fmla="*/ 20 w 22"/>
                    <a:gd name="T9" fmla="*/ 33 h 41"/>
                    <a:gd name="T10" fmla="*/ 15 w 22"/>
                    <a:gd name="T11" fmla="*/ 41 h 41"/>
                    <a:gd name="T12" fmla="*/ 12 w 22"/>
                    <a:gd name="T13" fmla="*/ 37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" h="41">
                      <a:moveTo>
                        <a:pt x="12" y="37"/>
                      </a:moveTo>
                      <a:cubicBezTo>
                        <a:pt x="9" y="30"/>
                        <a:pt x="7" y="23"/>
                        <a:pt x="4" y="18"/>
                      </a:cubicBezTo>
                      <a:cubicBezTo>
                        <a:pt x="0" y="12"/>
                        <a:pt x="0" y="7"/>
                        <a:pt x="4" y="4"/>
                      </a:cubicBezTo>
                      <a:cubicBezTo>
                        <a:pt x="12" y="0"/>
                        <a:pt x="10" y="10"/>
                        <a:pt x="15" y="12"/>
                      </a:cubicBezTo>
                      <a:cubicBezTo>
                        <a:pt x="13" y="20"/>
                        <a:pt x="19" y="26"/>
                        <a:pt x="20" y="33"/>
                      </a:cubicBezTo>
                      <a:cubicBezTo>
                        <a:pt x="20" y="36"/>
                        <a:pt x="22" y="41"/>
                        <a:pt x="15" y="41"/>
                      </a:cubicBezTo>
                      <a:cubicBezTo>
                        <a:pt x="14" y="40"/>
                        <a:pt x="13" y="38"/>
                        <a:pt x="12" y="37"/>
                      </a:cubicBezTo>
                      <a:close/>
                    </a:path>
                  </a:pathLst>
                </a:custGeom>
                <a:solidFill>
                  <a:srgbClr val="CEBA9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74" name="Freeform 232">
                  <a:extLst>
                    <a:ext uri="{FF2B5EF4-FFF2-40B4-BE49-F238E27FC236}">
                      <a16:creationId xmlns:a16="http://schemas.microsoft.com/office/drawing/2014/main" id="{9EFC3656-258B-F025-834B-CBD91216ECA6}"/>
                    </a:ext>
                  </a:extLst>
                </p:cNvPr>
                <p:cNvSpPr/>
                <p:nvPr/>
              </p:nvSpPr>
              <p:spPr bwMode="auto">
                <a:xfrm>
                  <a:off x="4089" y="1271"/>
                  <a:ext cx="19" cy="24"/>
                </a:xfrm>
                <a:custGeom>
                  <a:avLst/>
                  <a:gdLst>
                    <a:gd name="T0" fmla="*/ 2 w 16"/>
                    <a:gd name="T1" fmla="*/ 8 h 20"/>
                    <a:gd name="T2" fmla="*/ 10 w 16"/>
                    <a:gd name="T3" fmla="*/ 0 h 20"/>
                    <a:gd name="T4" fmla="*/ 10 w 16"/>
                    <a:gd name="T5" fmla="*/ 20 h 20"/>
                    <a:gd name="T6" fmla="*/ 7 w 16"/>
                    <a:gd name="T7" fmla="*/ 18 h 20"/>
                    <a:gd name="T8" fmla="*/ 0 w 16"/>
                    <a:gd name="T9" fmla="*/ 12 h 20"/>
                    <a:gd name="T10" fmla="*/ 2 w 16"/>
                    <a:gd name="T11" fmla="*/ 8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" h="20">
                      <a:moveTo>
                        <a:pt x="2" y="8"/>
                      </a:moveTo>
                      <a:cubicBezTo>
                        <a:pt x="7" y="8"/>
                        <a:pt x="10" y="5"/>
                        <a:pt x="10" y="0"/>
                      </a:cubicBezTo>
                      <a:cubicBezTo>
                        <a:pt x="15" y="7"/>
                        <a:pt x="16" y="14"/>
                        <a:pt x="10" y="20"/>
                      </a:cubicBezTo>
                      <a:cubicBezTo>
                        <a:pt x="9" y="20"/>
                        <a:pt x="8" y="19"/>
                        <a:pt x="7" y="18"/>
                      </a:cubicBezTo>
                      <a:cubicBezTo>
                        <a:pt x="4" y="17"/>
                        <a:pt x="2" y="15"/>
                        <a:pt x="0" y="12"/>
                      </a:cubicBezTo>
                      <a:cubicBezTo>
                        <a:pt x="0" y="11"/>
                        <a:pt x="1" y="9"/>
                        <a:pt x="2" y="8"/>
                      </a:cubicBezTo>
                      <a:close/>
                    </a:path>
                  </a:pathLst>
                </a:custGeom>
                <a:solidFill>
                  <a:srgbClr val="C5B4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75" name="Freeform 233">
                  <a:extLst>
                    <a:ext uri="{FF2B5EF4-FFF2-40B4-BE49-F238E27FC236}">
                      <a16:creationId xmlns:a16="http://schemas.microsoft.com/office/drawing/2014/main" id="{F6138B58-B277-7830-4832-950A8F63CEB8}"/>
                    </a:ext>
                  </a:extLst>
                </p:cNvPr>
                <p:cNvSpPr/>
                <p:nvPr/>
              </p:nvSpPr>
              <p:spPr bwMode="auto">
                <a:xfrm>
                  <a:off x="4086" y="1292"/>
                  <a:ext cx="11" cy="9"/>
                </a:xfrm>
                <a:custGeom>
                  <a:avLst/>
                  <a:gdLst>
                    <a:gd name="T0" fmla="*/ 7 w 9"/>
                    <a:gd name="T1" fmla="*/ 7 h 7"/>
                    <a:gd name="T2" fmla="*/ 0 w 9"/>
                    <a:gd name="T3" fmla="*/ 2 h 7"/>
                    <a:gd name="T4" fmla="*/ 4 w 9"/>
                    <a:gd name="T5" fmla="*/ 0 h 7"/>
                    <a:gd name="T6" fmla="*/ 7 w 9"/>
                    <a:gd name="T7" fmla="*/ 1 h 7"/>
                    <a:gd name="T8" fmla="*/ 9 w 9"/>
                    <a:gd name="T9" fmla="*/ 3 h 7"/>
                    <a:gd name="T10" fmla="*/ 7 w 9"/>
                    <a:gd name="T11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" h="7">
                      <a:moveTo>
                        <a:pt x="7" y="7"/>
                      </a:moveTo>
                      <a:cubicBezTo>
                        <a:pt x="4" y="7"/>
                        <a:pt x="1" y="7"/>
                        <a:pt x="0" y="2"/>
                      </a:cubicBezTo>
                      <a:cubicBezTo>
                        <a:pt x="1" y="1"/>
                        <a:pt x="3" y="0"/>
                        <a:pt x="4" y="0"/>
                      </a:cubicBezTo>
                      <a:cubicBezTo>
                        <a:pt x="5" y="1"/>
                        <a:pt x="6" y="1"/>
                        <a:pt x="7" y="1"/>
                      </a:cubicBezTo>
                      <a:cubicBezTo>
                        <a:pt x="7" y="1"/>
                        <a:pt x="8" y="2"/>
                        <a:pt x="9" y="3"/>
                      </a:cubicBezTo>
                      <a:cubicBezTo>
                        <a:pt x="8" y="4"/>
                        <a:pt x="8" y="6"/>
                        <a:pt x="7" y="7"/>
                      </a:cubicBezTo>
                      <a:close/>
                    </a:path>
                  </a:pathLst>
                </a:custGeom>
                <a:solidFill>
                  <a:srgbClr val="9B85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76" name="Freeform 234">
                  <a:extLst>
                    <a:ext uri="{FF2B5EF4-FFF2-40B4-BE49-F238E27FC236}">
                      <a16:creationId xmlns:a16="http://schemas.microsoft.com/office/drawing/2014/main" id="{D97D0DD7-4A5F-DC18-AEC4-3894C2B7608F}"/>
                    </a:ext>
                  </a:extLst>
                </p:cNvPr>
                <p:cNvSpPr/>
                <p:nvPr/>
              </p:nvSpPr>
              <p:spPr bwMode="auto">
                <a:xfrm>
                  <a:off x="4093" y="1289"/>
                  <a:ext cx="8" cy="7"/>
                </a:xfrm>
                <a:custGeom>
                  <a:avLst/>
                  <a:gdLst>
                    <a:gd name="T0" fmla="*/ 5 w 6"/>
                    <a:gd name="T1" fmla="*/ 2 h 6"/>
                    <a:gd name="T2" fmla="*/ 6 w 6"/>
                    <a:gd name="T3" fmla="*/ 5 h 6"/>
                    <a:gd name="T4" fmla="*/ 3 w 6"/>
                    <a:gd name="T5" fmla="*/ 6 h 6"/>
                    <a:gd name="T6" fmla="*/ 2 w 6"/>
                    <a:gd name="T7" fmla="*/ 5 h 6"/>
                    <a:gd name="T8" fmla="*/ 1 w 6"/>
                    <a:gd name="T9" fmla="*/ 6 h 6"/>
                    <a:gd name="T10" fmla="*/ 1 w 6"/>
                    <a:gd name="T11" fmla="*/ 1 h 6"/>
                    <a:gd name="T12" fmla="*/ 5 w 6"/>
                    <a:gd name="T13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6">
                      <a:moveTo>
                        <a:pt x="5" y="2"/>
                      </a:moveTo>
                      <a:cubicBezTo>
                        <a:pt x="6" y="3"/>
                        <a:pt x="6" y="4"/>
                        <a:pt x="6" y="5"/>
                      </a:cubicBezTo>
                      <a:cubicBezTo>
                        <a:pt x="5" y="6"/>
                        <a:pt x="4" y="6"/>
                        <a:pt x="3" y="6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4"/>
                        <a:pt x="0" y="2"/>
                        <a:pt x="1" y="1"/>
                      </a:cubicBezTo>
                      <a:cubicBezTo>
                        <a:pt x="3" y="0"/>
                        <a:pt x="4" y="0"/>
                        <a:pt x="5" y="2"/>
                      </a:cubicBezTo>
                      <a:close/>
                    </a:path>
                  </a:pathLst>
                </a:custGeom>
                <a:solidFill>
                  <a:srgbClr val="4F3A2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77" name="Freeform 235">
                  <a:extLst>
                    <a:ext uri="{FF2B5EF4-FFF2-40B4-BE49-F238E27FC236}">
                      <a16:creationId xmlns:a16="http://schemas.microsoft.com/office/drawing/2014/main" id="{7E0356E6-43DF-E170-1939-CA080408B5E7}"/>
                    </a:ext>
                  </a:extLst>
                </p:cNvPr>
                <p:cNvSpPr/>
                <p:nvPr/>
              </p:nvSpPr>
              <p:spPr bwMode="auto">
                <a:xfrm>
                  <a:off x="3728" y="1125"/>
                  <a:ext cx="291" cy="161"/>
                </a:xfrm>
                <a:custGeom>
                  <a:avLst/>
                  <a:gdLst>
                    <a:gd name="T0" fmla="*/ 227 w 243"/>
                    <a:gd name="T1" fmla="*/ 35 h 135"/>
                    <a:gd name="T2" fmla="*/ 128 w 243"/>
                    <a:gd name="T3" fmla="*/ 23 h 135"/>
                    <a:gd name="T4" fmla="*/ 34 w 243"/>
                    <a:gd name="T5" fmla="*/ 89 h 135"/>
                    <a:gd name="T6" fmla="*/ 27 w 243"/>
                    <a:gd name="T7" fmla="*/ 135 h 135"/>
                    <a:gd name="T8" fmla="*/ 15 w 243"/>
                    <a:gd name="T9" fmla="*/ 118 h 135"/>
                    <a:gd name="T10" fmla="*/ 11 w 243"/>
                    <a:gd name="T11" fmla="*/ 100 h 135"/>
                    <a:gd name="T12" fmla="*/ 3 w 243"/>
                    <a:gd name="T13" fmla="*/ 83 h 135"/>
                    <a:gd name="T14" fmla="*/ 27 w 243"/>
                    <a:gd name="T15" fmla="*/ 72 h 135"/>
                    <a:gd name="T16" fmla="*/ 7 w 243"/>
                    <a:gd name="T17" fmla="*/ 39 h 135"/>
                    <a:gd name="T18" fmla="*/ 39 w 243"/>
                    <a:gd name="T19" fmla="*/ 7 h 135"/>
                    <a:gd name="T20" fmla="*/ 60 w 243"/>
                    <a:gd name="T21" fmla="*/ 12 h 135"/>
                    <a:gd name="T22" fmla="*/ 59 w 243"/>
                    <a:gd name="T23" fmla="*/ 17 h 135"/>
                    <a:gd name="T24" fmla="*/ 75 w 243"/>
                    <a:gd name="T25" fmla="*/ 11 h 135"/>
                    <a:gd name="T26" fmla="*/ 95 w 243"/>
                    <a:gd name="T27" fmla="*/ 8 h 135"/>
                    <a:gd name="T28" fmla="*/ 103 w 243"/>
                    <a:gd name="T29" fmla="*/ 7 h 135"/>
                    <a:gd name="T30" fmla="*/ 115 w 243"/>
                    <a:gd name="T31" fmla="*/ 10 h 135"/>
                    <a:gd name="T32" fmla="*/ 150 w 243"/>
                    <a:gd name="T33" fmla="*/ 9 h 135"/>
                    <a:gd name="T34" fmla="*/ 163 w 243"/>
                    <a:gd name="T35" fmla="*/ 3 h 135"/>
                    <a:gd name="T36" fmla="*/ 174 w 243"/>
                    <a:gd name="T37" fmla="*/ 2 h 135"/>
                    <a:gd name="T38" fmla="*/ 191 w 243"/>
                    <a:gd name="T39" fmla="*/ 6 h 135"/>
                    <a:gd name="T40" fmla="*/ 229 w 243"/>
                    <a:gd name="T41" fmla="*/ 13 h 135"/>
                    <a:gd name="T42" fmla="*/ 243 w 243"/>
                    <a:gd name="T43" fmla="*/ 19 h 135"/>
                    <a:gd name="T44" fmla="*/ 227 w 243"/>
                    <a:gd name="T45" fmla="*/ 35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43" h="135">
                      <a:moveTo>
                        <a:pt x="227" y="35"/>
                      </a:moveTo>
                      <a:cubicBezTo>
                        <a:pt x="195" y="19"/>
                        <a:pt x="161" y="24"/>
                        <a:pt x="128" y="23"/>
                      </a:cubicBezTo>
                      <a:cubicBezTo>
                        <a:pt x="74" y="22"/>
                        <a:pt x="54" y="38"/>
                        <a:pt x="34" y="89"/>
                      </a:cubicBezTo>
                      <a:cubicBezTo>
                        <a:pt x="29" y="104"/>
                        <a:pt x="29" y="119"/>
                        <a:pt x="27" y="135"/>
                      </a:cubicBezTo>
                      <a:cubicBezTo>
                        <a:pt x="20" y="131"/>
                        <a:pt x="18" y="124"/>
                        <a:pt x="15" y="118"/>
                      </a:cubicBezTo>
                      <a:cubicBezTo>
                        <a:pt x="10" y="113"/>
                        <a:pt x="17" y="105"/>
                        <a:pt x="11" y="100"/>
                      </a:cubicBezTo>
                      <a:cubicBezTo>
                        <a:pt x="8" y="94"/>
                        <a:pt x="0" y="91"/>
                        <a:pt x="3" y="83"/>
                      </a:cubicBezTo>
                      <a:cubicBezTo>
                        <a:pt x="9" y="75"/>
                        <a:pt x="20" y="80"/>
                        <a:pt x="27" y="72"/>
                      </a:cubicBezTo>
                      <a:cubicBezTo>
                        <a:pt x="20" y="62"/>
                        <a:pt x="0" y="58"/>
                        <a:pt x="7" y="39"/>
                      </a:cubicBezTo>
                      <a:cubicBezTo>
                        <a:pt x="17" y="28"/>
                        <a:pt x="17" y="7"/>
                        <a:pt x="39" y="7"/>
                      </a:cubicBezTo>
                      <a:cubicBezTo>
                        <a:pt x="45" y="11"/>
                        <a:pt x="54" y="5"/>
                        <a:pt x="60" y="12"/>
                      </a:cubicBezTo>
                      <a:cubicBezTo>
                        <a:pt x="61" y="14"/>
                        <a:pt x="58" y="15"/>
                        <a:pt x="59" y="17"/>
                      </a:cubicBezTo>
                      <a:cubicBezTo>
                        <a:pt x="63" y="13"/>
                        <a:pt x="71" y="18"/>
                        <a:pt x="75" y="11"/>
                      </a:cubicBezTo>
                      <a:cubicBezTo>
                        <a:pt x="81" y="6"/>
                        <a:pt x="88" y="11"/>
                        <a:pt x="95" y="8"/>
                      </a:cubicBezTo>
                      <a:cubicBezTo>
                        <a:pt x="97" y="8"/>
                        <a:pt x="100" y="7"/>
                        <a:pt x="103" y="7"/>
                      </a:cubicBezTo>
                      <a:cubicBezTo>
                        <a:pt x="106" y="11"/>
                        <a:pt x="111" y="9"/>
                        <a:pt x="115" y="10"/>
                      </a:cubicBezTo>
                      <a:cubicBezTo>
                        <a:pt x="127" y="12"/>
                        <a:pt x="139" y="10"/>
                        <a:pt x="150" y="9"/>
                      </a:cubicBezTo>
                      <a:cubicBezTo>
                        <a:pt x="156" y="10"/>
                        <a:pt x="159" y="7"/>
                        <a:pt x="163" y="3"/>
                      </a:cubicBezTo>
                      <a:cubicBezTo>
                        <a:pt x="167" y="3"/>
                        <a:pt x="171" y="2"/>
                        <a:pt x="174" y="2"/>
                      </a:cubicBezTo>
                      <a:cubicBezTo>
                        <a:pt x="180" y="4"/>
                        <a:pt x="187" y="0"/>
                        <a:pt x="191" y="6"/>
                      </a:cubicBezTo>
                      <a:cubicBezTo>
                        <a:pt x="203" y="11"/>
                        <a:pt x="217" y="8"/>
                        <a:pt x="229" y="13"/>
                      </a:cubicBezTo>
                      <a:cubicBezTo>
                        <a:pt x="234" y="14"/>
                        <a:pt x="239" y="14"/>
                        <a:pt x="243" y="19"/>
                      </a:cubicBezTo>
                      <a:cubicBezTo>
                        <a:pt x="239" y="26"/>
                        <a:pt x="223" y="20"/>
                        <a:pt x="227" y="35"/>
                      </a:cubicBezTo>
                      <a:close/>
                    </a:path>
                  </a:pathLst>
                </a:custGeom>
                <a:solidFill>
                  <a:srgbClr val="FADFB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78" name="Freeform 236">
                  <a:extLst>
                    <a:ext uri="{FF2B5EF4-FFF2-40B4-BE49-F238E27FC236}">
                      <a16:creationId xmlns:a16="http://schemas.microsoft.com/office/drawing/2014/main" id="{DD2D0C2B-9EB9-4EB9-CB35-CAEC2B606DF8}"/>
                    </a:ext>
                  </a:extLst>
                </p:cNvPr>
                <p:cNvSpPr/>
                <p:nvPr/>
              </p:nvSpPr>
              <p:spPr bwMode="auto">
                <a:xfrm>
                  <a:off x="3725" y="1224"/>
                  <a:ext cx="21" cy="28"/>
                </a:xfrm>
                <a:custGeom>
                  <a:avLst/>
                  <a:gdLst>
                    <a:gd name="T0" fmla="*/ 5 w 17"/>
                    <a:gd name="T1" fmla="*/ 0 h 23"/>
                    <a:gd name="T2" fmla="*/ 17 w 17"/>
                    <a:gd name="T3" fmla="*/ 15 h 23"/>
                    <a:gd name="T4" fmla="*/ 5 w 17"/>
                    <a:gd name="T5" fmla="*/ 20 h 23"/>
                    <a:gd name="T6" fmla="*/ 0 w 17"/>
                    <a:gd name="T7" fmla="*/ 7 h 23"/>
                    <a:gd name="T8" fmla="*/ 5 w 17"/>
                    <a:gd name="T9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23">
                      <a:moveTo>
                        <a:pt x="5" y="0"/>
                      </a:moveTo>
                      <a:cubicBezTo>
                        <a:pt x="9" y="5"/>
                        <a:pt x="13" y="10"/>
                        <a:pt x="17" y="15"/>
                      </a:cubicBezTo>
                      <a:cubicBezTo>
                        <a:pt x="15" y="21"/>
                        <a:pt x="11" y="23"/>
                        <a:pt x="5" y="20"/>
                      </a:cubicBezTo>
                      <a:cubicBezTo>
                        <a:pt x="3" y="16"/>
                        <a:pt x="2" y="11"/>
                        <a:pt x="0" y="7"/>
                      </a:cubicBezTo>
                      <a:cubicBezTo>
                        <a:pt x="1" y="4"/>
                        <a:pt x="1" y="1"/>
                        <a:pt x="5" y="0"/>
                      </a:cubicBezTo>
                      <a:close/>
                    </a:path>
                  </a:pathLst>
                </a:custGeom>
                <a:solidFill>
                  <a:srgbClr val="E2CB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79" name="Freeform 237">
                  <a:extLst>
                    <a:ext uri="{FF2B5EF4-FFF2-40B4-BE49-F238E27FC236}">
                      <a16:creationId xmlns:a16="http://schemas.microsoft.com/office/drawing/2014/main" id="{5071A440-926F-D8E5-32BF-7AFBC943693D}"/>
                    </a:ext>
                  </a:extLst>
                </p:cNvPr>
                <p:cNvSpPr/>
                <p:nvPr/>
              </p:nvSpPr>
              <p:spPr bwMode="auto">
                <a:xfrm>
                  <a:off x="3731" y="1242"/>
                  <a:ext cx="26" cy="24"/>
                </a:xfrm>
                <a:custGeom>
                  <a:avLst/>
                  <a:gdLst>
                    <a:gd name="T0" fmla="*/ 0 w 21"/>
                    <a:gd name="T1" fmla="*/ 5 h 20"/>
                    <a:gd name="T2" fmla="*/ 12 w 21"/>
                    <a:gd name="T3" fmla="*/ 0 h 20"/>
                    <a:gd name="T4" fmla="*/ 12 w 21"/>
                    <a:gd name="T5" fmla="*/ 20 h 20"/>
                    <a:gd name="T6" fmla="*/ 0 w 21"/>
                    <a:gd name="T7" fmla="*/ 5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0">
                      <a:moveTo>
                        <a:pt x="0" y="5"/>
                      </a:moveTo>
                      <a:cubicBezTo>
                        <a:pt x="4" y="3"/>
                        <a:pt x="8" y="1"/>
                        <a:pt x="12" y="0"/>
                      </a:cubicBezTo>
                      <a:cubicBezTo>
                        <a:pt x="21" y="7"/>
                        <a:pt x="11" y="13"/>
                        <a:pt x="12" y="20"/>
                      </a:cubicBezTo>
                      <a:cubicBezTo>
                        <a:pt x="3" y="19"/>
                        <a:pt x="7" y="8"/>
                        <a:pt x="0" y="5"/>
                      </a:cubicBezTo>
                      <a:close/>
                    </a:path>
                  </a:pathLst>
                </a:custGeom>
                <a:solidFill>
                  <a:srgbClr val="C0A7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80" name="Freeform 238">
                  <a:extLst>
                    <a:ext uri="{FF2B5EF4-FFF2-40B4-BE49-F238E27FC236}">
                      <a16:creationId xmlns:a16="http://schemas.microsoft.com/office/drawing/2014/main" id="{CCE03230-294B-192C-D1C7-35D53EB18B3D}"/>
                    </a:ext>
                  </a:extLst>
                </p:cNvPr>
                <p:cNvSpPr/>
                <p:nvPr/>
              </p:nvSpPr>
              <p:spPr bwMode="auto">
                <a:xfrm>
                  <a:off x="3775" y="1133"/>
                  <a:ext cx="67" cy="13"/>
                </a:xfrm>
                <a:custGeom>
                  <a:avLst/>
                  <a:gdLst>
                    <a:gd name="T0" fmla="*/ 56 w 56"/>
                    <a:gd name="T1" fmla="*/ 1 h 11"/>
                    <a:gd name="T2" fmla="*/ 36 w 56"/>
                    <a:gd name="T3" fmla="*/ 7 h 11"/>
                    <a:gd name="T4" fmla="*/ 20 w 56"/>
                    <a:gd name="T5" fmla="*/ 7 h 11"/>
                    <a:gd name="T6" fmla="*/ 0 w 56"/>
                    <a:gd name="T7" fmla="*/ 0 h 11"/>
                    <a:gd name="T8" fmla="*/ 56 w 56"/>
                    <a:gd name="T9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11">
                      <a:moveTo>
                        <a:pt x="56" y="1"/>
                      </a:moveTo>
                      <a:cubicBezTo>
                        <a:pt x="51" y="7"/>
                        <a:pt x="41" y="1"/>
                        <a:pt x="36" y="7"/>
                      </a:cubicBezTo>
                      <a:cubicBezTo>
                        <a:pt x="31" y="11"/>
                        <a:pt x="25" y="11"/>
                        <a:pt x="20" y="7"/>
                      </a:cubicBezTo>
                      <a:cubicBezTo>
                        <a:pt x="14" y="1"/>
                        <a:pt x="5" y="7"/>
                        <a:pt x="0" y="0"/>
                      </a:cubicBezTo>
                      <a:cubicBezTo>
                        <a:pt x="18" y="0"/>
                        <a:pt x="37" y="1"/>
                        <a:pt x="56" y="1"/>
                      </a:cubicBezTo>
                      <a:close/>
                    </a:path>
                  </a:pathLst>
                </a:custGeom>
                <a:solidFill>
                  <a:srgbClr val="CEBEA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81" name="Freeform 239">
                  <a:extLst>
                    <a:ext uri="{FF2B5EF4-FFF2-40B4-BE49-F238E27FC236}">
                      <a16:creationId xmlns:a16="http://schemas.microsoft.com/office/drawing/2014/main" id="{CF22C8F8-EF6F-7162-E3D4-82C25E0CD830}"/>
                    </a:ext>
                  </a:extLst>
                </p:cNvPr>
                <p:cNvSpPr/>
                <p:nvPr/>
              </p:nvSpPr>
              <p:spPr bwMode="auto">
                <a:xfrm>
                  <a:off x="3851" y="1132"/>
                  <a:ext cx="40" cy="11"/>
                </a:xfrm>
                <a:custGeom>
                  <a:avLst/>
                  <a:gdLst>
                    <a:gd name="T0" fmla="*/ 9 w 33"/>
                    <a:gd name="T1" fmla="*/ 5 h 9"/>
                    <a:gd name="T2" fmla="*/ 0 w 33"/>
                    <a:gd name="T3" fmla="*/ 1 h 9"/>
                    <a:gd name="T4" fmla="*/ 8 w 33"/>
                    <a:gd name="T5" fmla="*/ 0 h 9"/>
                    <a:gd name="T6" fmla="*/ 32 w 33"/>
                    <a:gd name="T7" fmla="*/ 1 h 9"/>
                    <a:gd name="T8" fmla="*/ 30 w 33"/>
                    <a:gd name="T9" fmla="*/ 6 h 9"/>
                    <a:gd name="T10" fmla="*/ 9 w 33"/>
                    <a:gd name="T11" fmla="*/ 5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3" h="9">
                      <a:moveTo>
                        <a:pt x="9" y="5"/>
                      </a:moveTo>
                      <a:cubicBezTo>
                        <a:pt x="5" y="6"/>
                        <a:pt x="0" y="9"/>
                        <a:pt x="0" y="1"/>
                      </a:cubicBezTo>
                      <a:cubicBezTo>
                        <a:pt x="2" y="1"/>
                        <a:pt x="5" y="0"/>
                        <a:pt x="8" y="0"/>
                      </a:cubicBezTo>
                      <a:cubicBezTo>
                        <a:pt x="16" y="0"/>
                        <a:pt x="24" y="1"/>
                        <a:pt x="32" y="1"/>
                      </a:cubicBezTo>
                      <a:cubicBezTo>
                        <a:pt x="33" y="3"/>
                        <a:pt x="33" y="5"/>
                        <a:pt x="30" y="6"/>
                      </a:cubicBezTo>
                      <a:cubicBezTo>
                        <a:pt x="23" y="6"/>
                        <a:pt x="16" y="8"/>
                        <a:pt x="9" y="5"/>
                      </a:cubicBezTo>
                      <a:close/>
                    </a:path>
                  </a:pathLst>
                </a:custGeom>
                <a:solidFill>
                  <a:srgbClr val="DFCB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82" name="Freeform 240">
                  <a:extLst>
                    <a:ext uri="{FF2B5EF4-FFF2-40B4-BE49-F238E27FC236}">
                      <a16:creationId xmlns:a16="http://schemas.microsoft.com/office/drawing/2014/main" id="{A509D28F-588A-1506-7B09-5C47B216F534}"/>
                    </a:ext>
                  </a:extLst>
                </p:cNvPr>
                <p:cNvSpPr/>
                <p:nvPr/>
              </p:nvSpPr>
              <p:spPr bwMode="auto">
                <a:xfrm>
                  <a:off x="3968" y="1120"/>
                  <a:ext cx="38" cy="23"/>
                </a:xfrm>
                <a:custGeom>
                  <a:avLst/>
                  <a:gdLst>
                    <a:gd name="T0" fmla="*/ 8 w 32"/>
                    <a:gd name="T1" fmla="*/ 11 h 19"/>
                    <a:gd name="T2" fmla="*/ 0 w 32"/>
                    <a:gd name="T3" fmla="*/ 3 h 19"/>
                    <a:gd name="T4" fmla="*/ 23 w 32"/>
                    <a:gd name="T5" fmla="*/ 3 h 19"/>
                    <a:gd name="T6" fmla="*/ 32 w 32"/>
                    <a:gd name="T7" fmla="*/ 5 h 19"/>
                    <a:gd name="T8" fmla="*/ 8 w 32"/>
                    <a:gd name="T9" fmla="*/ 1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19">
                      <a:moveTo>
                        <a:pt x="8" y="11"/>
                      </a:moveTo>
                      <a:cubicBezTo>
                        <a:pt x="5" y="8"/>
                        <a:pt x="2" y="6"/>
                        <a:pt x="0" y="3"/>
                      </a:cubicBezTo>
                      <a:cubicBezTo>
                        <a:pt x="7" y="3"/>
                        <a:pt x="15" y="3"/>
                        <a:pt x="23" y="3"/>
                      </a:cubicBezTo>
                      <a:cubicBezTo>
                        <a:pt x="27" y="0"/>
                        <a:pt x="30" y="1"/>
                        <a:pt x="32" y="5"/>
                      </a:cubicBezTo>
                      <a:cubicBezTo>
                        <a:pt x="27" y="19"/>
                        <a:pt x="17" y="12"/>
                        <a:pt x="8" y="11"/>
                      </a:cubicBezTo>
                      <a:close/>
                    </a:path>
                  </a:pathLst>
                </a:custGeom>
                <a:solidFill>
                  <a:srgbClr val="F0DB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83" name="Freeform 241">
                  <a:extLst>
                    <a:ext uri="{FF2B5EF4-FFF2-40B4-BE49-F238E27FC236}">
                      <a16:creationId xmlns:a16="http://schemas.microsoft.com/office/drawing/2014/main" id="{E06265CD-4C41-2118-89A2-0267816ACEE8}"/>
                    </a:ext>
                  </a:extLst>
                </p:cNvPr>
                <p:cNvSpPr/>
                <p:nvPr/>
              </p:nvSpPr>
              <p:spPr bwMode="auto">
                <a:xfrm>
                  <a:off x="3995" y="1118"/>
                  <a:ext cx="24" cy="18"/>
                </a:xfrm>
                <a:custGeom>
                  <a:avLst/>
                  <a:gdLst>
                    <a:gd name="T0" fmla="*/ 7 w 20"/>
                    <a:gd name="T1" fmla="*/ 9 h 15"/>
                    <a:gd name="T2" fmla="*/ 0 w 20"/>
                    <a:gd name="T3" fmla="*/ 5 h 15"/>
                    <a:gd name="T4" fmla="*/ 20 w 20"/>
                    <a:gd name="T5" fmla="*/ 2 h 15"/>
                    <a:gd name="T6" fmla="*/ 20 w 20"/>
                    <a:gd name="T7" fmla="*/ 4 h 15"/>
                    <a:gd name="T8" fmla="*/ 15 w 20"/>
                    <a:gd name="T9" fmla="*/ 14 h 15"/>
                    <a:gd name="T10" fmla="*/ 7 w 20"/>
                    <a:gd name="T11" fmla="*/ 9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" h="15">
                      <a:moveTo>
                        <a:pt x="7" y="9"/>
                      </a:moveTo>
                      <a:cubicBezTo>
                        <a:pt x="5" y="7"/>
                        <a:pt x="2" y="6"/>
                        <a:pt x="0" y="5"/>
                      </a:cubicBezTo>
                      <a:cubicBezTo>
                        <a:pt x="6" y="0"/>
                        <a:pt x="13" y="1"/>
                        <a:pt x="20" y="2"/>
                      </a:cubicBezTo>
                      <a:cubicBezTo>
                        <a:pt x="20" y="2"/>
                        <a:pt x="20" y="3"/>
                        <a:pt x="20" y="4"/>
                      </a:cubicBezTo>
                      <a:cubicBezTo>
                        <a:pt x="20" y="8"/>
                        <a:pt x="19" y="12"/>
                        <a:pt x="15" y="14"/>
                      </a:cubicBezTo>
                      <a:cubicBezTo>
                        <a:pt x="11" y="15"/>
                        <a:pt x="7" y="15"/>
                        <a:pt x="7" y="9"/>
                      </a:cubicBezTo>
                      <a:close/>
                    </a:path>
                  </a:pathLst>
                </a:custGeom>
                <a:solidFill>
                  <a:srgbClr val="BFAA9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84" name="Freeform 242">
                  <a:extLst>
                    <a:ext uri="{FF2B5EF4-FFF2-40B4-BE49-F238E27FC236}">
                      <a16:creationId xmlns:a16="http://schemas.microsoft.com/office/drawing/2014/main" id="{16939B8D-6EEC-824A-6603-6F9D7ACFCAEB}"/>
                    </a:ext>
                  </a:extLst>
                </p:cNvPr>
                <p:cNvSpPr/>
                <p:nvPr/>
              </p:nvSpPr>
              <p:spPr bwMode="auto">
                <a:xfrm>
                  <a:off x="4117" y="1515"/>
                  <a:ext cx="28" cy="25"/>
                </a:xfrm>
                <a:custGeom>
                  <a:avLst/>
                  <a:gdLst>
                    <a:gd name="T0" fmla="*/ 10 w 23"/>
                    <a:gd name="T1" fmla="*/ 21 h 21"/>
                    <a:gd name="T2" fmla="*/ 10 w 23"/>
                    <a:gd name="T3" fmla="*/ 0 h 21"/>
                    <a:gd name="T4" fmla="*/ 13 w 23"/>
                    <a:gd name="T5" fmla="*/ 2 h 21"/>
                    <a:gd name="T6" fmla="*/ 10 w 23"/>
                    <a:gd name="T7" fmla="*/ 2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1">
                      <a:moveTo>
                        <a:pt x="10" y="21"/>
                      </a:moveTo>
                      <a:cubicBezTo>
                        <a:pt x="0" y="14"/>
                        <a:pt x="13" y="7"/>
                        <a:pt x="10" y="0"/>
                      </a:cubicBezTo>
                      <a:cubicBezTo>
                        <a:pt x="11" y="1"/>
                        <a:pt x="12" y="1"/>
                        <a:pt x="13" y="2"/>
                      </a:cubicBezTo>
                      <a:cubicBezTo>
                        <a:pt x="11" y="8"/>
                        <a:pt x="23" y="17"/>
                        <a:pt x="10" y="21"/>
                      </a:cubicBezTo>
                      <a:close/>
                    </a:path>
                  </a:pathLst>
                </a:custGeom>
                <a:solidFill>
                  <a:srgbClr val="F7D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85" name="Freeform 243">
                  <a:extLst>
                    <a:ext uri="{FF2B5EF4-FFF2-40B4-BE49-F238E27FC236}">
                      <a16:creationId xmlns:a16="http://schemas.microsoft.com/office/drawing/2014/main" id="{6C9E2E68-ED50-D1CC-367D-07D20B3A9AC7}"/>
                    </a:ext>
                  </a:extLst>
                </p:cNvPr>
                <p:cNvSpPr/>
                <p:nvPr/>
              </p:nvSpPr>
              <p:spPr bwMode="auto">
                <a:xfrm>
                  <a:off x="4093" y="1481"/>
                  <a:ext cx="27" cy="23"/>
                </a:xfrm>
                <a:custGeom>
                  <a:avLst/>
                  <a:gdLst>
                    <a:gd name="T0" fmla="*/ 21 w 22"/>
                    <a:gd name="T1" fmla="*/ 13 h 19"/>
                    <a:gd name="T2" fmla="*/ 14 w 22"/>
                    <a:gd name="T3" fmla="*/ 0 h 19"/>
                    <a:gd name="T4" fmla="*/ 21 w 22"/>
                    <a:gd name="T5" fmla="*/ 13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2" h="19">
                      <a:moveTo>
                        <a:pt x="21" y="13"/>
                      </a:moveTo>
                      <a:cubicBezTo>
                        <a:pt x="0" y="19"/>
                        <a:pt x="20" y="2"/>
                        <a:pt x="14" y="0"/>
                      </a:cubicBezTo>
                      <a:cubicBezTo>
                        <a:pt x="19" y="3"/>
                        <a:pt x="22" y="7"/>
                        <a:pt x="21" y="13"/>
                      </a:cubicBezTo>
                      <a:close/>
                    </a:path>
                  </a:pathLst>
                </a:custGeom>
                <a:solidFill>
                  <a:srgbClr val="F7D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86" name="Freeform 244">
                  <a:extLst>
                    <a:ext uri="{FF2B5EF4-FFF2-40B4-BE49-F238E27FC236}">
                      <a16:creationId xmlns:a16="http://schemas.microsoft.com/office/drawing/2014/main" id="{3E5C985F-FAAA-0561-D8FD-00D5A809F682}"/>
                    </a:ext>
                  </a:extLst>
                </p:cNvPr>
                <p:cNvSpPr/>
                <p:nvPr/>
              </p:nvSpPr>
              <p:spPr bwMode="auto">
                <a:xfrm>
                  <a:off x="4109" y="1499"/>
                  <a:ext cx="19" cy="17"/>
                </a:xfrm>
                <a:custGeom>
                  <a:avLst/>
                  <a:gdLst>
                    <a:gd name="T0" fmla="*/ 16 w 16"/>
                    <a:gd name="T1" fmla="*/ 10 h 14"/>
                    <a:gd name="T2" fmla="*/ 5 w 16"/>
                    <a:gd name="T3" fmla="*/ 14 h 14"/>
                    <a:gd name="T4" fmla="*/ 5 w 16"/>
                    <a:gd name="T5" fmla="*/ 14 h 14"/>
                    <a:gd name="T6" fmla="*/ 9 w 16"/>
                    <a:gd name="T7" fmla="*/ 0 h 14"/>
                    <a:gd name="T8" fmla="*/ 16 w 16"/>
                    <a:gd name="T9" fmla="*/ 1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4">
                      <a:moveTo>
                        <a:pt x="16" y="10"/>
                      </a:moveTo>
                      <a:cubicBezTo>
                        <a:pt x="12" y="11"/>
                        <a:pt x="8" y="12"/>
                        <a:pt x="5" y="14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0" y="7"/>
                        <a:pt x="8" y="5"/>
                        <a:pt x="9" y="0"/>
                      </a:cubicBezTo>
                      <a:cubicBezTo>
                        <a:pt x="13" y="3"/>
                        <a:pt x="15" y="6"/>
                        <a:pt x="16" y="10"/>
                      </a:cubicBezTo>
                      <a:close/>
                    </a:path>
                  </a:pathLst>
                </a:custGeom>
                <a:solidFill>
                  <a:srgbClr val="F7D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87" name="Freeform 245">
                  <a:extLst>
                    <a:ext uri="{FF2B5EF4-FFF2-40B4-BE49-F238E27FC236}">
                      <a16:creationId xmlns:a16="http://schemas.microsoft.com/office/drawing/2014/main" id="{FE5A2AA0-82FF-DE82-6084-64A7B803432A}"/>
                    </a:ext>
                  </a:extLst>
                </p:cNvPr>
                <p:cNvSpPr/>
                <p:nvPr/>
              </p:nvSpPr>
              <p:spPr bwMode="auto">
                <a:xfrm>
                  <a:off x="4105" y="1460"/>
                  <a:ext cx="11" cy="9"/>
                </a:xfrm>
                <a:custGeom>
                  <a:avLst/>
                  <a:gdLst>
                    <a:gd name="T0" fmla="*/ 0 w 9"/>
                    <a:gd name="T1" fmla="*/ 7 h 8"/>
                    <a:gd name="T2" fmla="*/ 3 w 9"/>
                    <a:gd name="T3" fmla="*/ 3 h 8"/>
                    <a:gd name="T4" fmla="*/ 8 w 9"/>
                    <a:gd name="T5" fmla="*/ 2 h 8"/>
                    <a:gd name="T6" fmla="*/ 9 w 9"/>
                    <a:gd name="T7" fmla="*/ 6 h 8"/>
                    <a:gd name="T8" fmla="*/ 8 w 9"/>
                    <a:gd name="T9" fmla="*/ 7 h 8"/>
                    <a:gd name="T10" fmla="*/ 4 w 9"/>
                    <a:gd name="T11" fmla="*/ 8 h 8"/>
                    <a:gd name="T12" fmla="*/ 0 w 9"/>
                    <a:gd name="T13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" h="8">
                      <a:moveTo>
                        <a:pt x="0" y="7"/>
                      </a:moveTo>
                      <a:cubicBezTo>
                        <a:pt x="0" y="5"/>
                        <a:pt x="1" y="3"/>
                        <a:pt x="3" y="3"/>
                      </a:cubicBezTo>
                      <a:cubicBezTo>
                        <a:pt x="5" y="0"/>
                        <a:pt x="6" y="0"/>
                        <a:pt x="8" y="2"/>
                      </a:cubicBezTo>
                      <a:cubicBezTo>
                        <a:pt x="8" y="3"/>
                        <a:pt x="9" y="4"/>
                        <a:pt x="9" y="6"/>
                      </a:cubicBezTo>
                      <a:cubicBezTo>
                        <a:pt x="9" y="6"/>
                        <a:pt x="8" y="6"/>
                        <a:pt x="8" y="7"/>
                      </a:cubicBezTo>
                      <a:cubicBezTo>
                        <a:pt x="7" y="8"/>
                        <a:pt x="5" y="8"/>
                        <a:pt x="4" y="8"/>
                      </a:cubicBezTo>
                      <a:cubicBezTo>
                        <a:pt x="3" y="8"/>
                        <a:pt x="1" y="8"/>
                        <a:pt x="0" y="7"/>
                      </a:cubicBezTo>
                      <a:close/>
                    </a:path>
                  </a:pathLst>
                </a:custGeom>
                <a:solidFill>
                  <a:srgbClr val="907C6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88" name="Freeform 246">
                  <a:extLst>
                    <a:ext uri="{FF2B5EF4-FFF2-40B4-BE49-F238E27FC236}">
                      <a16:creationId xmlns:a16="http://schemas.microsoft.com/office/drawing/2014/main" id="{26AA2B25-D9BC-A761-2926-E280422A3ED2}"/>
                    </a:ext>
                  </a:extLst>
                </p:cNvPr>
                <p:cNvSpPr/>
                <p:nvPr/>
              </p:nvSpPr>
              <p:spPr bwMode="auto">
                <a:xfrm>
                  <a:off x="4108" y="1456"/>
                  <a:ext cx="7" cy="7"/>
                </a:xfrm>
                <a:custGeom>
                  <a:avLst/>
                  <a:gdLst>
                    <a:gd name="T0" fmla="*/ 6 w 6"/>
                    <a:gd name="T1" fmla="*/ 5 h 6"/>
                    <a:gd name="T2" fmla="*/ 1 w 6"/>
                    <a:gd name="T3" fmla="*/ 6 h 6"/>
                    <a:gd name="T4" fmla="*/ 0 w 6"/>
                    <a:gd name="T5" fmla="*/ 2 h 6"/>
                    <a:gd name="T6" fmla="*/ 6 w 6"/>
                    <a:gd name="T7" fmla="*/ 2 h 6"/>
                    <a:gd name="T8" fmla="*/ 6 w 6"/>
                    <a:gd name="T9" fmla="*/ 2 h 6"/>
                    <a:gd name="T10" fmla="*/ 6 w 6"/>
                    <a:gd name="T11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6">
                      <a:moveTo>
                        <a:pt x="6" y="5"/>
                      </a:moveTo>
                      <a:cubicBezTo>
                        <a:pt x="4" y="5"/>
                        <a:pt x="3" y="5"/>
                        <a:pt x="1" y="6"/>
                      </a:cubicBezTo>
                      <a:cubicBezTo>
                        <a:pt x="1" y="4"/>
                        <a:pt x="1" y="3"/>
                        <a:pt x="0" y="2"/>
                      </a:cubicBezTo>
                      <a:cubicBezTo>
                        <a:pt x="2" y="0"/>
                        <a:pt x="4" y="0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3"/>
                        <a:pt x="6" y="4"/>
                        <a:pt x="6" y="5"/>
                      </a:cubicBezTo>
                      <a:close/>
                    </a:path>
                  </a:pathLst>
                </a:custGeom>
                <a:solidFill>
                  <a:srgbClr val="47321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89" name="Freeform 247">
                  <a:extLst>
                    <a:ext uri="{FF2B5EF4-FFF2-40B4-BE49-F238E27FC236}">
                      <a16:creationId xmlns:a16="http://schemas.microsoft.com/office/drawing/2014/main" id="{E4F20D3F-6F54-292E-A499-8BBC961F6EE4}"/>
                    </a:ext>
                  </a:extLst>
                </p:cNvPr>
                <p:cNvSpPr/>
                <p:nvPr/>
              </p:nvSpPr>
              <p:spPr bwMode="auto">
                <a:xfrm>
                  <a:off x="4109" y="1468"/>
                  <a:ext cx="6" cy="5"/>
                </a:xfrm>
                <a:custGeom>
                  <a:avLst/>
                  <a:gdLst>
                    <a:gd name="T0" fmla="*/ 1 w 5"/>
                    <a:gd name="T1" fmla="*/ 0 h 4"/>
                    <a:gd name="T2" fmla="*/ 5 w 5"/>
                    <a:gd name="T3" fmla="*/ 0 h 4"/>
                    <a:gd name="T4" fmla="*/ 1 w 5"/>
                    <a:gd name="T5" fmla="*/ 4 h 4"/>
                    <a:gd name="T6" fmla="*/ 1 w 5"/>
                    <a:gd name="T7" fmla="*/ 4 h 4"/>
                    <a:gd name="T8" fmla="*/ 0 w 5"/>
                    <a:gd name="T9" fmla="*/ 1 h 4"/>
                    <a:gd name="T10" fmla="*/ 1 w 5"/>
                    <a:gd name="T1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4">
                      <a:moveTo>
                        <a:pt x="1" y="0"/>
                      </a:moveTo>
                      <a:cubicBezTo>
                        <a:pt x="2" y="0"/>
                        <a:pt x="3" y="0"/>
                        <a:pt x="5" y="0"/>
                      </a:cubicBezTo>
                      <a:cubicBezTo>
                        <a:pt x="4" y="2"/>
                        <a:pt x="3" y="3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3"/>
                        <a:pt x="0" y="2"/>
                        <a:pt x="0" y="1"/>
                      </a:cubicBezTo>
                      <a:cubicBezTo>
                        <a:pt x="0" y="0"/>
                        <a:pt x="0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C6B5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90" name="Freeform 248">
                  <a:extLst>
                    <a:ext uri="{FF2B5EF4-FFF2-40B4-BE49-F238E27FC236}">
                      <a16:creationId xmlns:a16="http://schemas.microsoft.com/office/drawing/2014/main" id="{B3DED752-8C5B-FF7A-B7FD-220DC29168B5}"/>
                    </a:ext>
                  </a:extLst>
                </p:cNvPr>
                <p:cNvSpPr/>
                <p:nvPr/>
              </p:nvSpPr>
              <p:spPr bwMode="auto">
                <a:xfrm>
                  <a:off x="3749" y="1610"/>
                  <a:ext cx="30" cy="18"/>
                </a:xfrm>
                <a:custGeom>
                  <a:avLst/>
                  <a:gdLst>
                    <a:gd name="T0" fmla="*/ 0 w 25"/>
                    <a:gd name="T1" fmla="*/ 9 h 15"/>
                    <a:gd name="T2" fmla="*/ 1 w 25"/>
                    <a:gd name="T3" fmla="*/ 1 h 15"/>
                    <a:gd name="T4" fmla="*/ 25 w 25"/>
                    <a:gd name="T5" fmla="*/ 4 h 15"/>
                    <a:gd name="T6" fmla="*/ 15 w 25"/>
                    <a:gd name="T7" fmla="*/ 12 h 15"/>
                    <a:gd name="T8" fmla="*/ 7 w 25"/>
                    <a:gd name="T9" fmla="*/ 15 h 15"/>
                    <a:gd name="T10" fmla="*/ 0 w 25"/>
                    <a:gd name="T11" fmla="*/ 9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5" h="15">
                      <a:moveTo>
                        <a:pt x="0" y="9"/>
                      </a:moveTo>
                      <a:cubicBezTo>
                        <a:pt x="0" y="6"/>
                        <a:pt x="1" y="4"/>
                        <a:pt x="1" y="1"/>
                      </a:cubicBezTo>
                      <a:cubicBezTo>
                        <a:pt x="9" y="1"/>
                        <a:pt x="17" y="0"/>
                        <a:pt x="25" y="4"/>
                      </a:cubicBezTo>
                      <a:cubicBezTo>
                        <a:pt x="23" y="8"/>
                        <a:pt x="18" y="9"/>
                        <a:pt x="15" y="12"/>
                      </a:cubicBezTo>
                      <a:cubicBezTo>
                        <a:pt x="12" y="13"/>
                        <a:pt x="10" y="14"/>
                        <a:pt x="7" y="15"/>
                      </a:cubicBezTo>
                      <a:cubicBezTo>
                        <a:pt x="3" y="15"/>
                        <a:pt x="0" y="14"/>
                        <a:pt x="0" y="9"/>
                      </a:cubicBezTo>
                      <a:close/>
                    </a:path>
                  </a:pathLst>
                </a:custGeom>
                <a:solidFill>
                  <a:srgbClr val="CFBB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91" name="Freeform 249">
                  <a:extLst>
                    <a:ext uri="{FF2B5EF4-FFF2-40B4-BE49-F238E27FC236}">
                      <a16:creationId xmlns:a16="http://schemas.microsoft.com/office/drawing/2014/main" id="{4C720CD5-7431-E412-50F4-C64B26663C74}"/>
                    </a:ext>
                  </a:extLst>
                </p:cNvPr>
                <p:cNvSpPr/>
                <p:nvPr/>
              </p:nvSpPr>
              <p:spPr bwMode="auto">
                <a:xfrm>
                  <a:off x="3765" y="1615"/>
                  <a:ext cx="25" cy="11"/>
                </a:xfrm>
                <a:custGeom>
                  <a:avLst/>
                  <a:gdLst>
                    <a:gd name="T0" fmla="*/ 0 w 21"/>
                    <a:gd name="T1" fmla="*/ 4 h 9"/>
                    <a:gd name="T2" fmla="*/ 12 w 21"/>
                    <a:gd name="T3" fmla="*/ 0 h 9"/>
                    <a:gd name="T4" fmla="*/ 20 w 21"/>
                    <a:gd name="T5" fmla="*/ 0 h 9"/>
                    <a:gd name="T6" fmla="*/ 20 w 21"/>
                    <a:gd name="T7" fmla="*/ 1 h 9"/>
                    <a:gd name="T8" fmla="*/ 15 w 21"/>
                    <a:gd name="T9" fmla="*/ 8 h 9"/>
                    <a:gd name="T10" fmla="*/ 0 w 21"/>
                    <a:gd name="T11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" h="9">
                      <a:moveTo>
                        <a:pt x="0" y="4"/>
                      </a:moveTo>
                      <a:cubicBezTo>
                        <a:pt x="3" y="0"/>
                        <a:pt x="8" y="2"/>
                        <a:pt x="12" y="0"/>
                      </a:cubicBezTo>
                      <a:cubicBezTo>
                        <a:pt x="15" y="0"/>
                        <a:pt x="17" y="0"/>
                        <a:pt x="20" y="0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1" y="5"/>
                        <a:pt x="18" y="6"/>
                        <a:pt x="15" y="8"/>
                      </a:cubicBezTo>
                      <a:cubicBezTo>
                        <a:pt x="9" y="9"/>
                        <a:pt x="4" y="9"/>
                        <a:pt x="0" y="4"/>
                      </a:cubicBezTo>
                      <a:close/>
                    </a:path>
                  </a:pathLst>
                </a:custGeom>
                <a:solidFill>
                  <a:srgbClr val="FDECD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92" name="Freeform 250">
                  <a:extLst>
                    <a:ext uri="{FF2B5EF4-FFF2-40B4-BE49-F238E27FC236}">
                      <a16:creationId xmlns:a16="http://schemas.microsoft.com/office/drawing/2014/main" id="{E26D8870-7A73-A10E-FF1A-294534319266}"/>
                    </a:ext>
                  </a:extLst>
                </p:cNvPr>
                <p:cNvSpPr/>
                <p:nvPr/>
              </p:nvSpPr>
              <p:spPr bwMode="auto">
                <a:xfrm>
                  <a:off x="3916" y="1759"/>
                  <a:ext cx="23" cy="15"/>
                </a:xfrm>
                <a:custGeom>
                  <a:avLst/>
                  <a:gdLst>
                    <a:gd name="T0" fmla="*/ 2 w 19"/>
                    <a:gd name="T1" fmla="*/ 0 h 13"/>
                    <a:gd name="T2" fmla="*/ 14 w 19"/>
                    <a:gd name="T3" fmla="*/ 3 h 13"/>
                    <a:gd name="T4" fmla="*/ 18 w 19"/>
                    <a:gd name="T5" fmla="*/ 8 h 13"/>
                    <a:gd name="T6" fmla="*/ 18 w 19"/>
                    <a:gd name="T7" fmla="*/ 11 h 13"/>
                    <a:gd name="T8" fmla="*/ 14 w 19"/>
                    <a:gd name="T9" fmla="*/ 13 h 13"/>
                    <a:gd name="T10" fmla="*/ 4 w 19"/>
                    <a:gd name="T11" fmla="*/ 9 h 13"/>
                    <a:gd name="T12" fmla="*/ 2 w 19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" h="13">
                      <a:moveTo>
                        <a:pt x="2" y="0"/>
                      </a:moveTo>
                      <a:cubicBezTo>
                        <a:pt x="6" y="1"/>
                        <a:pt x="11" y="0"/>
                        <a:pt x="14" y="3"/>
                      </a:cubicBezTo>
                      <a:cubicBezTo>
                        <a:pt x="15" y="5"/>
                        <a:pt x="17" y="6"/>
                        <a:pt x="18" y="8"/>
                      </a:cubicBezTo>
                      <a:cubicBezTo>
                        <a:pt x="19" y="9"/>
                        <a:pt x="19" y="10"/>
                        <a:pt x="18" y="11"/>
                      </a:cubicBezTo>
                      <a:cubicBezTo>
                        <a:pt x="17" y="12"/>
                        <a:pt x="15" y="12"/>
                        <a:pt x="14" y="13"/>
                      </a:cubicBezTo>
                      <a:cubicBezTo>
                        <a:pt x="10" y="12"/>
                        <a:pt x="6" y="13"/>
                        <a:pt x="4" y="9"/>
                      </a:cubicBezTo>
                      <a:cubicBezTo>
                        <a:pt x="1" y="6"/>
                        <a:pt x="0" y="4"/>
                        <a:pt x="2" y="0"/>
                      </a:cubicBezTo>
                      <a:close/>
                    </a:path>
                  </a:pathLst>
                </a:custGeom>
                <a:solidFill>
                  <a:srgbClr val="CEB3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93" name="Freeform 251">
                  <a:extLst>
                    <a:ext uri="{FF2B5EF4-FFF2-40B4-BE49-F238E27FC236}">
                      <a16:creationId xmlns:a16="http://schemas.microsoft.com/office/drawing/2014/main" id="{501927C6-2081-8C51-FAB1-D4F286DE9704}"/>
                    </a:ext>
                  </a:extLst>
                </p:cNvPr>
                <p:cNvSpPr/>
                <p:nvPr/>
              </p:nvSpPr>
              <p:spPr bwMode="auto">
                <a:xfrm>
                  <a:off x="3938" y="1767"/>
                  <a:ext cx="4" cy="6"/>
                </a:xfrm>
                <a:custGeom>
                  <a:avLst/>
                  <a:gdLst>
                    <a:gd name="T0" fmla="*/ 0 w 4"/>
                    <a:gd name="T1" fmla="*/ 4 h 5"/>
                    <a:gd name="T2" fmla="*/ 0 w 4"/>
                    <a:gd name="T3" fmla="*/ 3 h 5"/>
                    <a:gd name="T4" fmla="*/ 4 w 4"/>
                    <a:gd name="T5" fmla="*/ 1 h 5"/>
                    <a:gd name="T6" fmla="*/ 4 w 4"/>
                    <a:gd name="T7" fmla="*/ 5 h 5"/>
                    <a:gd name="T8" fmla="*/ 0 w 4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5">
                      <a:moveTo>
                        <a:pt x="0" y="4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0"/>
                        <a:pt x="2" y="0"/>
                        <a:pt x="4" y="1"/>
                      </a:cubicBezTo>
                      <a:cubicBezTo>
                        <a:pt x="4" y="2"/>
                        <a:pt x="4" y="4"/>
                        <a:pt x="4" y="5"/>
                      </a:cubicBezTo>
                      <a:cubicBezTo>
                        <a:pt x="2" y="5"/>
                        <a:pt x="1" y="4"/>
                        <a:pt x="0" y="4"/>
                      </a:cubicBezTo>
                      <a:close/>
                    </a:path>
                  </a:pathLst>
                </a:custGeom>
                <a:solidFill>
                  <a:srgbClr val="D8C0A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94" name="Freeform 252">
                  <a:extLst>
                    <a:ext uri="{FF2B5EF4-FFF2-40B4-BE49-F238E27FC236}">
                      <a16:creationId xmlns:a16="http://schemas.microsoft.com/office/drawing/2014/main" id="{C8F6809D-8EF1-71D5-34D2-69086924C4AD}"/>
                    </a:ext>
                  </a:extLst>
                </p:cNvPr>
                <p:cNvSpPr/>
                <p:nvPr/>
              </p:nvSpPr>
              <p:spPr bwMode="auto">
                <a:xfrm>
                  <a:off x="4097" y="1559"/>
                  <a:ext cx="38" cy="36"/>
                </a:xfrm>
                <a:custGeom>
                  <a:avLst/>
                  <a:gdLst>
                    <a:gd name="T0" fmla="*/ 3 w 32"/>
                    <a:gd name="T1" fmla="*/ 8 h 30"/>
                    <a:gd name="T2" fmla="*/ 19 w 32"/>
                    <a:gd name="T3" fmla="*/ 0 h 30"/>
                    <a:gd name="T4" fmla="*/ 31 w 32"/>
                    <a:gd name="T5" fmla="*/ 10 h 30"/>
                    <a:gd name="T6" fmla="*/ 30 w 32"/>
                    <a:gd name="T7" fmla="*/ 12 h 30"/>
                    <a:gd name="T8" fmla="*/ 32 w 32"/>
                    <a:gd name="T9" fmla="*/ 15 h 30"/>
                    <a:gd name="T10" fmla="*/ 31 w 32"/>
                    <a:gd name="T11" fmla="*/ 16 h 30"/>
                    <a:gd name="T12" fmla="*/ 28 w 32"/>
                    <a:gd name="T13" fmla="*/ 19 h 30"/>
                    <a:gd name="T14" fmla="*/ 23 w 32"/>
                    <a:gd name="T15" fmla="*/ 22 h 30"/>
                    <a:gd name="T16" fmla="*/ 21 w 32"/>
                    <a:gd name="T17" fmla="*/ 26 h 30"/>
                    <a:gd name="T18" fmla="*/ 18 w 32"/>
                    <a:gd name="T19" fmla="*/ 29 h 30"/>
                    <a:gd name="T20" fmla="*/ 15 w 32"/>
                    <a:gd name="T21" fmla="*/ 28 h 30"/>
                    <a:gd name="T22" fmla="*/ 3 w 32"/>
                    <a:gd name="T23" fmla="*/ 16 h 30"/>
                    <a:gd name="T24" fmla="*/ 3 w 32"/>
                    <a:gd name="T25" fmla="*/ 8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2" h="30">
                      <a:moveTo>
                        <a:pt x="3" y="8"/>
                      </a:moveTo>
                      <a:cubicBezTo>
                        <a:pt x="7" y="4"/>
                        <a:pt x="16" y="9"/>
                        <a:pt x="19" y="0"/>
                      </a:cubicBezTo>
                      <a:cubicBezTo>
                        <a:pt x="23" y="3"/>
                        <a:pt x="27" y="7"/>
                        <a:pt x="31" y="10"/>
                      </a:cubicBezTo>
                      <a:cubicBezTo>
                        <a:pt x="30" y="11"/>
                        <a:pt x="30" y="12"/>
                        <a:pt x="30" y="12"/>
                      </a:cubicBezTo>
                      <a:cubicBezTo>
                        <a:pt x="31" y="13"/>
                        <a:pt x="32" y="14"/>
                        <a:pt x="32" y="15"/>
                      </a:cubicBezTo>
                      <a:cubicBezTo>
                        <a:pt x="32" y="16"/>
                        <a:pt x="32" y="16"/>
                        <a:pt x="31" y="16"/>
                      </a:cubicBezTo>
                      <a:cubicBezTo>
                        <a:pt x="30" y="17"/>
                        <a:pt x="29" y="18"/>
                        <a:pt x="28" y="19"/>
                      </a:cubicBezTo>
                      <a:cubicBezTo>
                        <a:pt x="26" y="19"/>
                        <a:pt x="25" y="21"/>
                        <a:pt x="23" y="22"/>
                      </a:cubicBezTo>
                      <a:cubicBezTo>
                        <a:pt x="23" y="23"/>
                        <a:pt x="22" y="25"/>
                        <a:pt x="21" y="26"/>
                      </a:cubicBezTo>
                      <a:cubicBezTo>
                        <a:pt x="21" y="27"/>
                        <a:pt x="20" y="28"/>
                        <a:pt x="18" y="29"/>
                      </a:cubicBezTo>
                      <a:cubicBezTo>
                        <a:pt x="17" y="29"/>
                        <a:pt x="16" y="29"/>
                        <a:pt x="15" y="28"/>
                      </a:cubicBezTo>
                      <a:cubicBezTo>
                        <a:pt x="4" y="30"/>
                        <a:pt x="12" y="14"/>
                        <a:pt x="3" y="16"/>
                      </a:cubicBezTo>
                      <a:cubicBezTo>
                        <a:pt x="0" y="13"/>
                        <a:pt x="1" y="10"/>
                        <a:pt x="3" y="8"/>
                      </a:cubicBezTo>
                      <a:close/>
                    </a:path>
                  </a:pathLst>
                </a:custGeom>
                <a:solidFill>
                  <a:srgbClr val="F6DCB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95" name="Freeform 253">
                  <a:extLst>
                    <a:ext uri="{FF2B5EF4-FFF2-40B4-BE49-F238E27FC236}">
                      <a16:creationId xmlns:a16="http://schemas.microsoft.com/office/drawing/2014/main" id="{19ABF24E-FBB6-EE07-A72D-27DB86E6BB80}"/>
                    </a:ext>
                  </a:extLst>
                </p:cNvPr>
                <p:cNvSpPr/>
                <p:nvPr/>
              </p:nvSpPr>
              <p:spPr bwMode="auto">
                <a:xfrm>
                  <a:off x="3969" y="1765"/>
                  <a:ext cx="18" cy="23"/>
                </a:xfrm>
                <a:custGeom>
                  <a:avLst/>
                  <a:gdLst>
                    <a:gd name="T0" fmla="*/ 10 w 15"/>
                    <a:gd name="T1" fmla="*/ 19 h 20"/>
                    <a:gd name="T2" fmla="*/ 8 w 15"/>
                    <a:gd name="T3" fmla="*/ 20 h 20"/>
                    <a:gd name="T4" fmla="*/ 6 w 15"/>
                    <a:gd name="T5" fmla="*/ 19 h 20"/>
                    <a:gd name="T6" fmla="*/ 7 w 15"/>
                    <a:gd name="T7" fmla="*/ 0 h 20"/>
                    <a:gd name="T8" fmla="*/ 13 w 15"/>
                    <a:gd name="T9" fmla="*/ 20 h 20"/>
                    <a:gd name="T10" fmla="*/ 12 w 15"/>
                    <a:gd name="T11" fmla="*/ 20 h 20"/>
                    <a:gd name="T12" fmla="*/ 10 w 15"/>
                    <a:gd name="T13" fmla="*/ 19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0">
                      <a:moveTo>
                        <a:pt x="10" y="19"/>
                      </a:move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2" y="13"/>
                        <a:pt x="0" y="6"/>
                        <a:pt x="7" y="0"/>
                      </a:cubicBezTo>
                      <a:cubicBezTo>
                        <a:pt x="11" y="6"/>
                        <a:pt x="15" y="12"/>
                        <a:pt x="13" y="20"/>
                      </a:cubicBezTo>
                      <a:cubicBezTo>
                        <a:pt x="13" y="20"/>
                        <a:pt x="12" y="20"/>
                        <a:pt x="12" y="20"/>
                      </a:cubicBezTo>
                      <a:lnTo>
                        <a:pt x="10" y="19"/>
                      </a:lnTo>
                      <a:close/>
                    </a:path>
                  </a:pathLst>
                </a:custGeom>
                <a:solidFill>
                  <a:srgbClr val="725A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96" name="Freeform 254">
                  <a:extLst>
                    <a:ext uri="{FF2B5EF4-FFF2-40B4-BE49-F238E27FC236}">
                      <a16:creationId xmlns:a16="http://schemas.microsoft.com/office/drawing/2014/main" id="{1F586998-AABD-CCF1-FBA7-98D72AA69099}"/>
                    </a:ext>
                  </a:extLst>
                </p:cNvPr>
                <p:cNvSpPr/>
                <p:nvPr/>
              </p:nvSpPr>
              <p:spPr bwMode="auto">
                <a:xfrm>
                  <a:off x="4097" y="1420"/>
                  <a:ext cx="28" cy="27"/>
                </a:xfrm>
                <a:custGeom>
                  <a:avLst/>
                  <a:gdLst>
                    <a:gd name="T0" fmla="*/ 3 w 23"/>
                    <a:gd name="T1" fmla="*/ 10 h 22"/>
                    <a:gd name="T2" fmla="*/ 6 w 23"/>
                    <a:gd name="T3" fmla="*/ 1 h 22"/>
                    <a:gd name="T4" fmla="*/ 16 w 23"/>
                    <a:gd name="T5" fmla="*/ 20 h 22"/>
                    <a:gd name="T6" fmla="*/ 14 w 23"/>
                    <a:gd name="T7" fmla="*/ 19 h 22"/>
                    <a:gd name="T8" fmla="*/ 6 w 23"/>
                    <a:gd name="T9" fmla="*/ 20 h 22"/>
                    <a:gd name="T10" fmla="*/ 3 w 23"/>
                    <a:gd name="T11" fmla="*/ 1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" h="22">
                      <a:moveTo>
                        <a:pt x="3" y="10"/>
                      </a:moveTo>
                      <a:cubicBezTo>
                        <a:pt x="2" y="6"/>
                        <a:pt x="4" y="4"/>
                        <a:pt x="6" y="1"/>
                      </a:cubicBezTo>
                      <a:cubicBezTo>
                        <a:pt x="23" y="0"/>
                        <a:pt x="11" y="14"/>
                        <a:pt x="16" y="20"/>
                      </a:cubicBezTo>
                      <a:cubicBezTo>
                        <a:pt x="14" y="19"/>
                        <a:pt x="14" y="19"/>
                        <a:pt x="14" y="19"/>
                      </a:cubicBezTo>
                      <a:cubicBezTo>
                        <a:pt x="12" y="22"/>
                        <a:pt x="9" y="22"/>
                        <a:pt x="6" y="20"/>
                      </a:cubicBezTo>
                      <a:cubicBezTo>
                        <a:pt x="3" y="17"/>
                        <a:pt x="0" y="14"/>
                        <a:pt x="3" y="10"/>
                      </a:cubicBezTo>
                      <a:close/>
                    </a:path>
                  </a:pathLst>
                </a:custGeom>
                <a:solidFill>
                  <a:srgbClr val="DBC9A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97" name="Freeform 255">
                  <a:extLst>
                    <a:ext uri="{FF2B5EF4-FFF2-40B4-BE49-F238E27FC236}">
                      <a16:creationId xmlns:a16="http://schemas.microsoft.com/office/drawing/2014/main" id="{EAC3CEE3-8ADA-9BB2-F78B-426669478C64}"/>
                    </a:ext>
                  </a:extLst>
                </p:cNvPr>
                <p:cNvSpPr/>
                <p:nvPr/>
              </p:nvSpPr>
              <p:spPr bwMode="auto">
                <a:xfrm>
                  <a:off x="4101" y="1410"/>
                  <a:ext cx="3" cy="7"/>
                </a:xfrm>
                <a:custGeom>
                  <a:avLst/>
                  <a:gdLst>
                    <a:gd name="T0" fmla="*/ 0 w 3"/>
                    <a:gd name="T1" fmla="*/ 4 h 6"/>
                    <a:gd name="T2" fmla="*/ 0 w 3"/>
                    <a:gd name="T3" fmla="*/ 0 h 6"/>
                    <a:gd name="T4" fmla="*/ 3 w 3"/>
                    <a:gd name="T5" fmla="*/ 4 h 6"/>
                    <a:gd name="T6" fmla="*/ 0 w 3"/>
                    <a:gd name="T7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6">
                      <a:moveTo>
                        <a:pt x="0" y="4"/>
                      </a:moveTo>
                      <a:cubicBezTo>
                        <a:pt x="0" y="3"/>
                        <a:pt x="0" y="1"/>
                        <a:pt x="0" y="0"/>
                      </a:cubicBezTo>
                      <a:cubicBezTo>
                        <a:pt x="2" y="0"/>
                        <a:pt x="3" y="2"/>
                        <a:pt x="3" y="4"/>
                      </a:cubicBezTo>
                      <a:cubicBezTo>
                        <a:pt x="2" y="6"/>
                        <a:pt x="1" y="6"/>
                        <a:pt x="0" y="4"/>
                      </a:cubicBezTo>
                      <a:close/>
                    </a:path>
                  </a:pathLst>
                </a:custGeom>
                <a:solidFill>
                  <a:srgbClr val="ECD8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98" name="Freeform 256">
                  <a:extLst>
                    <a:ext uri="{FF2B5EF4-FFF2-40B4-BE49-F238E27FC236}">
                      <a16:creationId xmlns:a16="http://schemas.microsoft.com/office/drawing/2014/main" id="{6DD8C9F4-C240-C518-16DE-2F9170899F19}"/>
                    </a:ext>
                  </a:extLst>
                </p:cNvPr>
                <p:cNvSpPr/>
                <p:nvPr/>
              </p:nvSpPr>
              <p:spPr bwMode="auto">
                <a:xfrm>
                  <a:off x="4099" y="1414"/>
                  <a:ext cx="5" cy="6"/>
                </a:xfrm>
                <a:custGeom>
                  <a:avLst/>
                  <a:gdLst>
                    <a:gd name="T0" fmla="*/ 1 w 4"/>
                    <a:gd name="T1" fmla="*/ 0 h 5"/>
                    <a:gd name="T2" fmla="*/ 4 w 4"/>
                    <a:gd name="T3" fmla="*/ 0 h 5"/>
                    <a:gd name="T4" fmla="*/ 4 w 4"/>
                    <a:gd name="T5" fmla="*/ 5 h 5"/>
                    <a:gd name="T6" fmla="*/ 1 w 4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5">
                      <a:moveTo>
                        <a:pt x="1" y="0"/>
                      </a:moveTo>
                      <a:cubicBezTo>
                        <a:pt x="2" y="0"/>
                        <a:pt x="3" y="0"/>
                        <a:pt x="4" y="0"/>
                      </a:cubicBezTo>
                      <a:cubicBezTo>
                        <a:pt x="4" y="2"/>
                        <a:pt x="4" y="3"/>
                        <a:pt x="4" y="5"/>
                      </a:cubicBezTo>
                      <a:cubicBezTo>
                        <a:pt x="1" y="5"/>
                        <a:pt x="0" y="3"/>
                        <a:pt x="1" y="0"/>
                      </a:cubicBezTo>
                      <a:close/>
                    </a:path>
                  </a:pathLst>
                </a:custGeom>
                <a:solidFill>
                  <a:srgbClr val="B09C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299" name="Freeform 257">
                  <a:extLst>
                    <a:ext uri="{FF2B5EF4-FFF2-40B4-BE49-F238E27FC236}">
                      <a16:creationId xmlns:a16="http://schemas.microsoft.com/office/drawing/2014/main" id="{7F88613F-D0E9-7D35-6EA8-E78C5DC4F85E}"/>
                    </a:ext>
                  </a:extLst>
                </p:cNvPr>
                <p:cNvSpPr/>
                <p:nvPr/>
              </p:nvSpPr>
              <p:spPr bwMode="auto">
                <a:xfrm>
                  <a:off x="4099" y="1401"/>
                  <a:ext cx="5" cy="5"/>
                </a:xfrm>
                <a:custGeom>
                  <a:avLst/>
                  <a:gdLst>
                    <a:gd name="T0" fmla="*/ 1 w 4"/>
                    <a:gd name="T1" fmla="*/ 0 h 4"/>
                    <a:gd name="T2" fmla="*/ 4 w 4"/>
                    <a:gd name="T3" fmla="*/ 4 h 4"/>
                    <a:gd name="T4" fmla="*/ 1 w 4"/>
                    <a:gd name="T5" fmla="*/ 3 h 4"/>
                    <a:gd name="T6" fmla="*/ 0 w 4"/>
                    <a:gd name="T7" fmla="*/ 4 h 4"/>
                    <a:gd name="T8" fmla="*/ 1 w 4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0"/>
                      </a:moveTo>
                      <a:cubicBezTo>
                        <a:pt x="3" y="0"/>
                        <a:pt x="4" y="1"/>
                        <a:pt x="4" y="4"/>
                      </a:cubicBezTo>
                      <a:cubicBezTo>
                        <a:pt x="3" y="4"/>
                        <a:pt x="2" y="3"/>
                        <a:pt x="1" y="3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0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513D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00" name="Freeform 258">
                  <a:extLst>
                    <a:ext uri="{FF2B5EF4-FFF2-40B4-BE49-F238E27FC236}">
                      <a16:creationId xmlns:a16="http://schemas.microsoft.com/office/drawing/2014/main" id="{9D519ED8-65BB-F4A8-DEB4-EE226757BBF4}"/>
                    </a:ext>
                  </a:extLst>
                </p:cNvPr>
                <p:cNvSpPr/>
                <p:nvPr/>
              </p:nvSpPr>
              <p:spPr bwMode="auto">
                <a:xfrm>
                  <a:off x="4125" y="1584"/>
                  <a:ext cx="26" cy="40"/>
                </a:xfrm>
                <a:custGeom>
                  <a:avLst/>
                  <a:gdLst>
                    <a:gd name="T0" fmla="*/ 17 w 22"/>
                    <a:gd name="T1" fmla="*/ 7 h 33"/>
                    <a:gd name="T2" fmla="*/ 19 w 22"/>
                    <a:gd name="T3" fmla="*/ 30 h 33"/>
                    <a:gd name="T4" fmla="*/ 16 w 22"/>
                    <a:gd name="T5" fmla="*/ 33 h 33"/>
                    <a:gd name="T6" fmla="*/ 14 w 22"/>
                    <a:gd name="T7" fmla="*/ 33 h 33"/>
                    <a:gd name="T8" fmla="*/ 12 w 22"/>
                    <a:gd name="T9" fmla="*/ 32 h 33"/>
                    <a:gd name="T10" fmla="*/ 9 w 22"/>
                    <a:gd name="T11" fmla="*/ 29 h 33"/>
                    <a:gd name="T12" fmla="*/ 5 w 22"/>
                    <a:gd name="T13" fmla="*/ 24 h 33"/>
                    <a:gd name="T14" fmla="*/ 3 w 22"/>
                    <a:gd name="T15" fmla="*/ 20 h 33"/>
                    <a:gd name="T16" fmla="*/ 2 w 22"/>
                    <a:gd name="T17" fmla="*/ 18 h 33"/>
                    <a:gd name="T18" fmla="*/ 0 w 22"/>
                    <a:gd name="T19" fmla="*/ 14 h 33"/>
                    <a:gd name="T20" fmla="*/ 0 w 22"/>
                    <a:gd name="T21" fmla="*/ 9 h 33"/>
                    <a:gd name="T22" fmla="*/ 1 w 22"/>
                    <a:gd name="T23" fmla="*/ 4 h 33"/>
                    <a:gd name="T24" fmla="*/ 5 w 22"/>
                    <a:gd name="T25" fmla="*/ 1 h 33"/>
                    <a:gd name="T26" fmla="*/ 10 w 22"/>
                    <a:gd name="T27" fmla="*/ 0 h 33"/>
                    <a:gd name="T28" fmla="*/ 17 w 22"/>
                    <a:gd name="T29" fmla="*/ 7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2" h="33">
                      <a:moveTo>
                        <a:pt x="17" y="7"/>
                      </a:moveTo>
                      <a:cubicBezTo>
                        <a:pt x="18" y="15"/>
                        <a:pt x="22" y="22"/>
                        <a:pt x="19" y="30"/>
                      </a:cubicBezTo>
                      <a:cubicBezTo>
                        <a:pt x="19" y="32"/>
                        <a:pt x="18" y="32"/>
                        <a:pt x="16" y="33"/>
                      </a:cubicBezTo>
                      <a:cubicBezTo>
                        <a:pt x="15" y="33"/>
                        <a:pt x="15" y="33"/>
                        <a:pt x="14" y="33"/>
                      </a:cubicBezTo>
                      <a:cubicBezTo>
                        <a:pt x="13" y="33"/>
                        <a:pt x="13" y="32"/>
                        <a:pt x="12" y="32"/>
                      </a:cubicBezTo>
                      <a:cubicBezTo>
                        <a:pt x="11" y="31"/>
                        <a:pt x="10" y="30"/>
                        <a:pt x="9" y="29"/>
                      </a:cubicBezTo>
                      <a:cubicBezTo>
                        <a:pt x="8" y="27"/>
                        <a:pt x="7" y="25"/>
                        <a:pt x="5" y="24"/>
                      </a:cubicBezTo>
                      <a:cubicBezTo>
                        <a:pt x="4" y="22"/>
                        <a:pt x="4" y="21"/>
                        <a:pt x="3" y="20"/>
                      </a:cubicBezTo>
                      <a:cubicBezTo>
                        <a:pt x="2" y="19"/>
                        <a:pt x="2" y="19"/>
                        <a:pt x="2" y="18"/>
                      </a:cubicBezTo>
                      <a:cubicBezTo>
                        <a:pt x="1" y="17"/>
                        <a:pt x="1" y="15"/>
                        <a:pt x="0" y="14"/>
                      </a:cubicBezTo>
                      <a:cubicBezTo>
                        <a:pt x="0" y="12"/>
                        <a:pt x="0" y="11"/>
                        <a:pt x="0" y="9"/>
                      </a:cubicBezTo>
                      <a:cubicBezTo>
                        <a:pt x="0" y="7"/>
                        <a:pt x="1" y="6"/>
                        <a:pt x="1" y="4"/>
                      </a:cubicBezTo>
                      <a:cubicBezTo>
                        <a:pt x="2" y="3"/>
                        <a:pt x="3" y="2"/>
                        <a:pt x="5" y="1"/>
                      </a:cubicBezTo>
                      <a:cubicBezTo>
                        <a:pt x="6" y="0"/>
                        <a:pt x="8" y="0"/>
                        <a:pt x="10" y="0"/>
                      </a:cubicBezTo>
                      <a:cubicBezTo>
                        <a:pt x="13" y="2"/>
                        <a:pt x="16" y="4"/>
                        <a:pt x="17" y="7"/>
                      </a:cubicBezTo>
                      <a:close/>
                    </a:path>
                  </a:pathLst>
                </a:custGeom>
                <a:solidFill>
                  <a:srgbClr val="D0BA9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01" name="Freeform 259">
                  <a:extLst>
                    <a:ext uri="{FF2B5EF4-FFF2-40B4-BE49-F238E27FC236}">
                      <a16:creationId xmlns:a16="http://schemas.microsoft.com/office/drawing/2014/main" id="{18A08670-8196-E895-C738-C6381A565F6C}"/>
                    </a:ext>
                  </a:extLst>
                </p:cNvPr>
                <p:cNvSpPr/>
                <p:nvPr/>
              </p:nvSpPr>
              <p:spPr bwMode="auto">
                <a:xfrm>
                  <a:off x="4132" y="1573"/>
                  <a:ext cx="18" cy="19"/>
                </a:xfrm>
                <a:custGeom>
                  <a:avLst/>
                  <a:gdLst>
                    <a:gd name="T0" fmla="*/ 11 w 15"/>
                    <a:gd name="T1" fmla="*/ 16 h 16"/>
                    <a:gd name="T2" fmla="*/ 2 w 15"/>
                    <a:gd name="T3" fmla="*/ 11 h 16"/>
                    <a:gd name="T4" fmla="*/ 0 w 15"/>
                    <a:gd name="T5" fmla="*/ 7 h 16"/>
                    <a:gd name="T6" fmla="*/ 2 w 15"/>
                    <a:gd name="T7" fmla="*/ 4 h 16"/>
                    <a:gd name="T8" fmla="*/ 1 w 15"/>
                    <a:gd name="T9" fmla="*/ 0 h 16"/>
                    <a:gd name="T10" fmla="*/ 14 w 15"/>
                    <a:gd name="T11" fmla="*/ 16 h 16"/>
                    <a:gd name="T12" fmla="*/ 12 w 15"/>
                    <a:gd name="T13" fmla="*/ 16 h 16"/>
                    <a:gd name="T14" fmla="*/ 11 w 15"/>
                    <a:gd name="T15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5" h="16">
                      <a:moveTo>
                        <a:pt x="11" y="16"/>
                      </a:moveTo>
                      <a:cubicBezTo>
                        <a:pt x="8" y="14"/>
                        <a:pt x="5" y="13"/>
                        <a:pt x="2" y="11"/>
                      </a:cubicBezTo>
                      <a:cubicBezTo>
                        <a:pt x="1" y="10"/>
                        <a:pt x="0" y="9"/>
                        <a:pt x="0" y="7"/>
                      </a:cubicBezTo>
                      <a:cubicBezTo>
                        <a:pt x="0" y="6"/>
                        <a:pt x="0" y="5"/>
                        <a:pt x="2" y="4"/>
                      </a:cubicBezTo>
                      <a:cubicBezTo>
                        <a:pt x="2" y="2"/>
                        <a:pt x="1" y="1"/>
                        <a:pt x="1" y="0"/>
                      </a:cubicBezTo>
                      <a:cubicBezTo>
                        <a:pt x="13" y="0"/>
                        <a:pt x="15" y="7"/>
                        <a:pt x="14" y="16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lnTo>
                        <a:pt x="11" y="16"/>
                      </a:lnTo>
                      <a:close/>
                    </a:path>
                  </a:pathLst>
                </a:custGeom>
                <a:solidFill>
                  <a:srgbClr val="E6D1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02" name="Freeform 260">
                  <a:extLst>
                    <a:ext uri="{FF2B5EF4-FFF2-40B4-BE49-F238E27FC236}">
                      <a16:creationId xmlns:a16="http://schemas.microsoft.com/office/drawing/2014/main" id="{AA4B001B-AC63-9752-0BC4-5FAEBE9168F2}"/>
                    </a:ext>
                  </a:extLst>
                </p:cNvPr>
                <p:cNvSpPr/>
                <p:nvPr/>
              </p:nvSpPr>
              <p:spPr bwMode="auto">
                <a:xfrm>
                  <a:off x="4137" y="1624"/>
                  <a:ext cx="18" cy="13"/>
                </a:xfrm>
                <a:custGeom>
                  <a:avLst/>
                  <a:gdLst>
                    <a:gd name="T0" fmla="*/ 10 w 15"/>
                    <a:gd name="T1" fmla="*/ 2 h 11"/>
                    <a:gd name="T2" fmla="*/ 6 w 15"/>
                    <a:gd name="T3" fmla="*/ 10 h 11"/>
                    <a:gd name="T4" fmla="*/ 4 w 15"/>
                    <a:gd name="T5" fmla="*/ 9 h 11"/>
                    <a:gd name="T6" fmla="*/ 1 w 15"/>
                    <a:gd name="T7" fmla="*/ 5 h 11"/>
                    <a:gd name="T8" fmla="*/ 2 w 15"/>
                    <a:gd name="T9" fmla="*/ 6 h 11"/>
                    <a:gd name="T10" fmla="*/ 0 w 15"/>
                    <a:gd name="T11" fmla="*/ 4 h 11"/>
                    <a:gd name="T12" fmla="*/ 1 w 15"/>
                    <a:gd name="T13" fmla="*/ 1 h 11"/>
                    <a:gd name="T14" fmla="*/ 5 w 15"/>
                    <a:gd name="T15" fmla="*/ 0 h 11"/>
                    <a:gd name="T16" fmla="*/ 10 w 15"/>
                    <a:gd name="T17" fmla="*/ 2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11">
                      <a:moveTo>
                        <a:pt x="10" y="2"/>
                      </a:moveTo>
                      <a:cubicBezTo>
                        <a:pt x="10" y="5"/>
                        <a:pt x="15" y="11"/>
                        <a:pt x="6" y="10"/>
                      </a:cubicBezTo>
                      <a:cubicBezTo>
                        <a:pt x="5" y="9"/>
                        <a:pt x="4" y="9"/>
                        <a:pt x="4" y="9"/>
                      </a:cubicBezTo>
                      <a:cubicBezTo>
                        <a:pt x="3" y="8"/>
                        <a:pt x="2" y="6"/>
                        <a:pt x="1" y="5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1" y="5"/>
                        <a:pt x="1" y="4"/>
                        <a:pt x="0" y="4"/>
                      </a:cubicBezTo>
                      <a:cubicBezTo>
                        <a:pt x="1" y="3"/>
                        <a:pt x="1" y="2"/>
                        <a:pt x="1" y="1"/>
                      </a:cubicBezTo>
                      <a:cubicBezTo>
                        <a:pt x="2" y="0"/>
                        <a:pt x="4" y="0"/>
                        <a:pt x="5" y="0"/>
                      </a:cubicBezTo>
                      <a:cubicBezTo>
                        <a:pt x="7" y="0"/>
                        <a:pt x="9" y="0"/>
                        <a:pt x="10" y="2"/>
                      </a:cubicBezTo>
                      <a:close/>
                    </a:path>
                  </a:pathLst>
                </a:custGeom>
                <a:solidFill>
                  <a:srgbClr val="B6A1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03" name="Freeform 261">
                  <a:extLst>
                    <a:ext uri="{FF2B5EF4-FFF2-40B4-BE49-F238E27FC236}">
                      <a16:creationId xmlns:a16="http://schemas.microsoft.com/office/drawing/2014/main" id="{90B18C75-59E6-E6B1-66CA-DFCA0EC9E37E}"/>
                    </a:ext>
                  </a:extLst>
                </p:cNvPr>
                <p:cNvSpPr/>
                <p:nvPr/>
              </p:nvSpPr>
              <p:spPr bwMode="auto">
                <a:xfrm>
                  <a:off x="4134" y="1633"/>
                  <a:ext cx="10" cy="8"/>
                </a:xfrm>
                <a:custGeom>
                  <a:avLst/>
                  <a:gdLst>
                    <a:gd name="T0" fmla="*/ 0 w 8"/>
                    <a:gd name="T1" fmla="*/ 5 h 7"/>
                    <a:gd name="T2" fmla="*/ 3 w 8"/>
                    <a:gd name="T3" fmla="*/ 2 h 7"/>
                    <a:gd name="T4" fmla="*/ 8 w 8"/>
                    <a:gd name="T5" fmla="*/ 2 h 7"/>
                    <a:gd name="T6" fmla="*/ 8 w 8"/>
                    <a:gd name="T7" fmla="*/ 2 h 7"/>
                    <a:gd name="T8" fmla="*/ 7 w 8"/>
                    <a:gd name="T9" fmla="*/ 6 h 7"/>
                    <a:gd name="T10" fmla="*/ 3 w 8"/>
                    <a:gd name="T11" fmla="*/ 7 h 7"/>
                    <a:gd name="T12" fmla="*/ 0 w 8"/>
                    <a:gd name="T13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7">
                      <a:moveTo>
                        <a:pt x="0" y="5"/>
                      </a:moveTo>
                      <a:cubicBezTo>
                        <a:pt x="1" y="4"/>
                        <a:pt x="2" y="3"/>
                        <a:pt x="3" y="2"/>
                      </a:cubicBezTo>
                      <a:cubicBezTo>
                        <a:pt x="5" y="0"/>
                        <a:pt x="6" y="0"/>
                        <a:pt x="8" y="2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8" y="3"/>
                        <a:pt x="7" y="4"/>
                        <a:pt x="7" y="6"/>
                      </a:cubicBezTo>
                      <a:cubicBezTo>
                        <a:pt x="6" y="7"/>
                        <a:pt x="5" y="7"/>
                        <a:pt x="3" y="7"/>
                      </a:cubicBezTo>
                      <a:cubicBezTo>
                        <a:pt x="2" y="7"/>
                        <a:pt x="0" y="7"/>
                        <a:pt x="0" y="5"/>
                      </a:cubicBezTo>
                      <a:close/>
                    </a:path>
                  </a:pathLst>
                </a:custGeom>
                <a:solidFill>
                  <a:srgbClr val="B6A1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04" name="Freeform 262">
                  <a:extLst>
                    <a:ext uri="{FF2B5EF4-FFF2-40B4-BE49-F238E27FC236}">
                      <a16:creationId xmlns:a16="http://schemas.microsoft.com/office/drawing/2014/main" id="{4554E196-3896-0CBF-C53A-07E3E5C1C4D6}"/>
                    </a:ext>
                  </a:extLst>
                </p:cNvPr>
                <p:cNvSpPr/>
                <p:nvPr/>
              </p:nvSpPr>
              <p:spPr bwMode="auto">
                <a:xfrm>
                  <a:off x="4141" y="1620"/>
                  <a:ext cx="8" cy="6"/>
                </a:xfrm>
                <a:custGeom>
                  <a:avLst/>
                  <a:gdLst>
                    <a:gd name="T0" fmla="*/ 6 w 6"/>
                    <a:gd name="T1" fmla="*/ 5 h 5"/>
                    <a:gd name="T2" fmla="*/ 4 w 6"/>
                    <a:gd name="T3" fmla="*/ 4 h 5"/>
                    <a:gd name="T4" fmla="*/ 2 w 6"/>
                    <a:gd name="T5" fmla="*/ 4 h 5"/>
                    <a:gd name="T6" fmla="*/ 3 w 6"/>
                    <a:gd name="T7" fmla="*/ 1 h 5"/>
                    <a:gd name="T8" fmla="*/ 5 w 6"/>
                    <a:gd name="T9" fmla="*/ 0 h 5"/>
                    <a:gd name="T10" fmla="*/ 6 w 6"/>
                    <a:gd name="T11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5">
                      <a:moveTo>
                        <a:pt x="6" y="5"/>
                      </a:move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0" y="3"/>
                        <a:pt x="0" y="2"/>
                        <a:pt x="3" y="1"/>
                      </a:cubicBezTo>
                      <a:cubicBezTo>
                        <a:pt x="4" y="1"/>
                        <a:pt x="5" y="1"/>
                        <a:pt x="5" y="0"/>
                      </a:cubicBezTo>
                      <a:cubicBezTo>
                        <a:pt x="6" y="2"/>
                        <a:pt x="6" y="3"/>
                        <a:pt x="6" y="5"/>
                      </a:cubicBezTo>
                      <a:close/>
                    </a:path>
                  </a:pathLst>
                </a:custGeom>
                <a:solidFill>
                  <a:srgbClr val="573F2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05" name="Freeform 263">
                  <a:extLst>
                    <a:ext uri="{FF2B5EF4-FFF2-40B4-BE49-F238E27FC236}">
                      <a16:creationId xmlns:a16="http://schemas.microsoft.com/office/drawing/2014/main" id="{96FD160C-DC55-EB31-D6D8-1463CBD4C030}"/>
                    </a:ext>
                  </a:extLst>
                </p:cNvPr>
                <p:cNvSpPr/>
                <p:nvPr/>
              </p:nvSpPr>
              <p:spPr bwMode="auto">
                <a:xfrm>
                  <a:off x="4137" y="1640"/>
                  <a:ext cx="8" cy="4"/>
                </a:xfrm>
                <a:custGeom>
                  <a:avLst/>
                  <a:gdLst>
                    <a:gd name="T0" fmla="*/ 2 w 7"/>
                    <a:gd name="T1" fmla="*/ 0 h 3"/>
                    <a:gd name="T2" fmla="*/ 5 w 7"/>
                    <a:gd name="T3" fmla="*/ 0 h 3"/>
                    <a:gd name="T4" fmla="*/ 7 w 7"/>
                    <a:gd name="T5" fmla="*/ 3 h 3"/>
                    <a:gd name="T6" fmla="*/ 2 w 7"/>
                    <a:gd name="T7" fmla="*/ 3 h 3"/>
                    <a:gd name="T8" fmla="*/ 1 w 7"/>
                    <a:gd name="T9" fmla="*/ 1 h 3"/>
                    <a:gd name="T10" fmla="*/ 2 w 7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" h="3">
                      <a:moveTo>
                        <a:pt x="2" y="0"/>
                      </a:moveTo>
                      <a:cubicBezTo>
                        <a:pt x="3" y="0"/>
                        <a:pt x="4" y="0"/>
                        <a:pt x="5" y="0"/>
                      </a:cubicBezTo>
                      <a:cubicBezTo>
                        <a:pt x="6" y="1"/>
                        <a:pt x="6" y="2"/>
                        <a:pt x="7" y="3"/>
                      </a:cubicBezTo>
                      <a:cubicBezTo>
                        <a:pt x="5" y="3"/>
                        <a:pt x="4" y="3"/>
                        <a:pt x="2" y="3"/>
                      </a:cubicBezTo>
                      <a:cubicBezTo>
                        <a:pt x="1" y="3"/>
                        <a:pt x="0" y="2"/>
                        <a:pt x="1" y="1"/>
                      </a:cubicBezTo>
                      <a:cubicBezTo>
                        <a:pt x="1" y="0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F3DB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06" name="Freeform 264">
                  <a:extLst>
                    <a:ext uri="{FF2B5EF4-FFF2-40B4-BE49-F238E27FC236}">
                      <a16:creationId xmlns:a16="http://schemas.microsoft.com/office/drawing/2014/main" id="{9FBEFEE6-95D8-AA6C-1647-A3D97C265C3A}"/>
                    </a:ext>
                  </a:extLst>
                </p:cNvPr>
                <p:cNvSpPr/>
                <p:nvPr/>
              </p:nvSpPr>
              <p:spPr bwMode="auto">
                <a:xfrm>
                  <a:off x="3860" y="1710"/>
                  <a:ext cx="57" cy="64"/>
                </a:xfrm>
                <a:custGeom>
                  <a:avLst/>
                  <a:gdLst>
                    <a:gd name="T0" fmla="*/ 5 w 48"/>
                    <a:gd name="T1" fmla="*/ 25 h 54"/>
                    <a:gd name="T2" fmla="*/ 5 w 48"/>
                    <a:gd name="T3" fmla="*/ 17 h 54"/>
                    <a:gd name="T4" fmla="*/ 37 w 48"/>
                    <a:gd name="T5" fmla="*/ 10 h 54"/>
                    <a:gd name="T6" fmla="*/ 46 w 48"/>
                    <a:gd name="T7" fmla="*/ 17 h 54"/>
                    <a:gd name="T8" fmla="*/ 45 w 48"/>
                    <a:gd name="T9" fmla="*/ 25 h 54"/>
                    <a:gd name="T10" fmla="*/ 45 w 48"/>
                    <a:gd name="T11" fmla="*/ 26 h 54"/>
                    <a:gd name="T12" fmla="*/ 35 w 48"/>
                    <a:gd name="T13" fmla="*/ 29 h 54"/>
                    <a:gd name="T14" fmla="*/ 43 w 48"/>
                    <a:gd name="T15" fmla="*/ 46 h 54"/>
                    <a:gd name="T16" fmla="*/ 40 w 48"/>
                    <a:gd name="T17" fmla="*/ 53 h 54"/>
                    <a:gd name="T18" fmla="*/ 33 w 48"/>
                    <a:gd name="T19" fmla="*/ 54 h 54"/>
                    <a:gd name="T20" fmla="*/ 21 w 48"/>
                    <a:gd name="T21" fmla="*/ 48 h 54"/>
                    <a:gd name="T22" fmla="*/ 9 w 48"/>
                    <a:gd name="T23" fmla="*/ 37 h 54"/>
                    <a:gd name="T24" fmla="*/ 9 w 48"/>
                    <a:gd name="T25" fmla="*/ 38 h 54"/>
                    <a:gd name="T26" fmla="*/ 5 w 48"/>
                    <a:gd name="T27" fmla="*/ 25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8" h="54">
                      <a:moveTo>
                        <a:pt x="5" y="25"/>
                      </a:moveTo>
                      <a:cubicBezTo>
                        <a:pt x="9" y="23"/>
                        <a:pt x="5" y="20"/>
                        <a:pt x="5" y="17"/>
                      </a:cubicBezTo>
                      <a:cubicBezTo>
                        <a:pt x="12" y="0"/>
                        <a:pt x="26" y="13"/>
                        <a:pt x="37" y="10"/>
                      </a:cubicBezTo>
                      <a:cubicBezTo>
                        <a:pt x="41" y="11"/>
                        <a:pt x="44" y="13"/>
                        <a:pt x="46" y="17"/>
                      </a:cubicBezTo>
                      <a:cubicBezTo>
                        <a:pt x="48" y="19"/>
                        <a:pt x="47" y="22"/>
                        <a:pt x="45" y="25"/>
                      </a:cubicBezTo>
                      <a:cubicBezTo>
                        <a:pt x="45" y="26"/>
                        <a:pt x="45" y="26"/>
                        <a:pt x="45" y="26"/>
                      </a:cubicBezTo>
                      <a:cubicBezTo>
                        <a:pt x="43" y="31"/>
                        <a:pt x="36" y="22"/>
                        <a:pt x="35" y="29"/>
                      </a:cubicBezTo>
                      <a:cubicBezTo>
                        <a:pt x="34" y="36"/>
                        <a:pt x="40" y="41"/>
                        <a:pt x="43" y="46"/>
                      </a:cubicBezTo>
                      <a:cubicBezTo>
                        <a:pt x="43" y="49"/>
                        <a:pt x="43" y="52"/>
                        <a:pt x="40" y="53"/>
                      </a:cubicBezTo>
                      <a:cubicBezTo>
                        <a:pt x="38" y="53"/>
                        <a:pt x="35" y="53"/>
                        <a:pt x="33" y="54"/>
                      </a:cubicBezTo>
                      <a:cubicBezTo>
                        <a:pt x="29" y="52"/>
                        <a:pt x="25" y="50"/>
                        <a:pt x="21" y="48"/>
                      </a:cubicBezTo>
                      <a:cubicBezTo>
                        <a:pt x="18" y="44"/>
                        <a:pt x="15" y="39"/>
                        <a:pt x="9" y="37"/>
                      </a:cubicBezTo>
                      <a:cubicBezTo>
                        <a:pt x="9" y="38"/>
                        <a:pt x="9" y="38"/>
                        <a:pt x="9" y="38"/>
                      </a:cubicBezTo>
                      <a:cubicBezTo>
                        <a:pt x="5" y="34"/>
                        <a:pt x="0" y="32"/>
                        <a:pt x="5" y="25"/>
                      </a:cubicBezTo>
                      <a:close/>
                    </a:path>
                  </a:pathLst>
                </a:custGeom>
                <a:solidFill>
                  <a:srgbClr val="DDC7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07" name="Freeform 265">
                  <a:extLst>
                    <a:ext uri="{FF2B5EF4-FFF2-40B4-BE49-F238E27FC236}">
                      <a16:creationId xmlns:a16="http://schemas.microsoft.com/office/drawing/2014/main" id="{C3C52146-32F2-5F8D-C6C5-49517661DEE4}"/>
                    </a:ext>
                  </a:extLst>
                </p:cNvPr>
                <p:cNvSpPr/>
                <p:nvPr/>
              </p:nvSpPr>
              <p:spPr bwMode="auto">
                <a:xfrm>
                  <a:off x="3870" y="1745"/>
                  <a:ext cx="17" cy="22"/>
                </a:xfrm>
                <a:custGeom>
                  <a:avLst/>
                  <a:gdLst>
                    <a:gd name="T0" fmla="*/ 0 w 14"/>
                    <a:gd name="T1" fmla="*/ 7 h 18"/>
                    <a:gd name="T2" fmla="*/ 12 w 14"/>
                    <a:gd name="T3" fmla="*/ 18 h 18"/>
                    <a:gd name="T4" fmla="*/ 0 w 14"/>
                    <a:gd name="T5" fmla="*/ 18 h 18"/>
                    <a:gd name="T6" fmla="*/ 0 w 14"/>
                    <a:gd name="T7" fmla="*/ 7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" h="18">
                      <a:moveTo>
                        <a:pt x="0" y="7"/>
                      </a:moveTo>
                      <a:cubicBezTo>
                        <a:pt x="14" y="0"/>
                        <a:pt x="14" y="8"/>
                        <a:pt x="12" y="18"/>
                      </a:cubicBezTo>
                      <a:cubicBezTo>
                        <a:pt x="8" y="18"/>
                        <a:pt x="4" y="18"/>
                        <a:pt x="0" y="18"/>
                      </a:cubicBezTo>
                      <a:cubicBezTo>
                        <a:pt x="0" y="14"/>
                        <a:pt x="0" y="11"/>
                        <a:pt x="0" y="7"/>
                      </a:cubicBezTo>
                      <a:close/>
                    </a:path>
                  </a:pathLst>
                </a:custGeom>
                <a:solidFill>
                  <a:srgbClr val="B39D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08" name="Freeform 266">
                  <a:extLst>
                    <a:ext uri="{FF2B5EF4-FFF2-40B4-BE49-F238E27FC236}">
                      <a16:creationId xmlns:a16="http://schemas.microsoft.com/office/drawing/2014/main" id="{35322390-F57D-F053-A1CF-D38FC0947DB7}"/>
                    </a:ext>
                  </a:extLst>
                </p:cNvPr>
                <p:cNvSpPr/>
                <p:nvPr/>
              </p:nvSpPr>
              <p:spPr bwMode="auto">
                <a:xfrm>
                  <a:off x="3957" y="1127"/>
                  <a:ext cx="77" cy="22"/>
                </a:xfrm>
                <a:custGeom>
                  <a:avLst/>
                  <a:gdLst>
                    <a:gd name="T0" fmla="*/ 39 w 64"/>
                    <a:gd name="T1" fmla="*/ 1 h 18"/>
                    <a:gd name="T2" fmla="*/ 48 w 64"/>
                    <a:gd name="T3" fmla="*/ 4 h 18"/>
                    <a:gd name="T4" fmla="*/ 60 w 64"/>
                    <a:gd name="T5" fmla="*/ 5 h 18"/>
                    <a:gd name="T6" fmla="*/ 64 w 64"/>
                    <a:gd name="T7" fmla="*/ 13 h 18"/>
                    <a:gd name="T8" fmla="*/ 36 w 64"/>
                    <a:gd name="T9" fmla="*/ 16 h 18"/>
                    <a:gd name="T10" fmla="*/ 0 w 64"/>
                    <a:gd name="T11" fmla="*/ 4 h 18"/>
                    <a:gd name="T12" fmla="*/ 17 w 64"/>
                    <a:gd name="T13" fmla="*/ 5 h 18"/>
                    <a:gd name="T14" fmla="*/ 39 w 64"/>
                    <a:gd name="T15" fmla="*/ 1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4" h="18">
                      <a:moveTo>
                        <a:pt x="39" y="1"/>
                      </a:moveTo>
                      <a:cubicBezTo>
                        <a:pt x="41" y="4"/>
                        <a:pt x="44" y="5"/>
                        <a:pt x="48" y="4"/>
                      </a:cubicBezTo>
                      <a:cubicBezTo>
                        <a:pt x="52" y="2"/>
                        <a:pt x="56" y="1"/>
                        <a:pt x="60" y="5"/>
                      </a:cubicBezTo>
                      <a:cubicBezTo>
                        <a:pt x="61" y="8"/>
                        <a:pt x="62" y="10"/>
                        <a:pt x="64" y="13"/>
                      </a:cubicBezTo>
                      <a:cubicBezTo>
                        <a:pt x="55" y="18"/>
                        <a:pt x="45" y="12"/>
                        <a:pt x="36" y="16"/>
                      </a:cubicBezTo>
                      <a:cubicBezTo>
                        <a:pt x="24" y="12"/>
                        <a:pt x="12" y="8"/>
                        <a:pt x="0" y="4"/>
                      </a:cubicBezTo>
                      <a:cubicBezTo>
                        <a:pt x="6" y="6"/>
                        <a:pt x="11" y="7"/>
                        <a:pt x="17" y="5"/>
                      </a:cubicBezTo>
                      <a:cubicBezTo>
                        <a:pt x="24" y="0"/>
                        <a:pt x="33" y="8"/>
                        <a:pt x="39" y="1"/>
                      </a:cubicBezTo>
                      <a:close/>
                    </a:path>
                  </a:pathLst>
                </a:custGeom>
                <a:solidFill>
                  <a:srgbClr val="EED8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09" name="Freeform 267">
                  <a:extLst>
                    <a:ext uri="{FF2B5EF4-FFF2-40B4-BE49-F238E27FC236}">
                      <a16:creationId xmlns:a16="http://schemas.microsoft.com/office/drawing/2014/main" id="{8357BE49-188A-6103-F4C5-F21B46DA8C53}"/>
                    </a:ext>
                  </a:extLst>
                </p:cNvPr>
                <p:cNvSpPr/>
                <p:nvPr/>
              </p:nvSpPr>
              <p:spPr bwMode="auto">
                <a:xfrm>
                  <a:off x="3888" y="1129"/>
                  <a:ext cx="23" cy="14"/>
                </a:xfrm>
                <a:custGeom>
                  <a:avLst/>
                  <a:gdLst>
                    <a:gd name="T0" fmla="*/ 1 w 19"/>
                    <a:gd name="T1" fmla="*/ 7 h 12"/>
                    <a:gd name="T2" fmla="*/ 1 w 19"/>
                    <a:gd name="T3" fmla="*/ 4 h 12"/>
                    <a:gd name="T4" fmla="*/ 2 w 19"/>
                    <a:gd name="T5" fmla="*/ 0 h 12"/>
                    <a:gd name="T6" fmla="*/ 17 w 19"/>
                    <a:gd name="T7" fmla="*/ 0 h 12"/>
                    <a:gd name="T8" fmla="*/ 16 w 19"/>
                    <a:gd name="T9" fmla="*/ 9 h 12"/>
                    <a:gd name="T10" fmla="*/ 1 w 19"/>
                    <a:gd name="T11" fmla="*/ 7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" h="12">
                      <a:moveTo>
                        <a:pt x="1" y="7"/>
                      </a:moveTo>
                      <a:cubicBezTo>
                        <a:pt x="0" y="6"/>
                        <a:pt x="0" y="5"/>
                        <a:pt x="1" y="4"/>
                      </a:cubicBezTo>
                      <a:cubicBezTo>
                        <a:pt x="1" y="3"/>
                        <a:pt x="1" y="1"/>
                        <a:pt x="2" y="0"/>
                      </a:cubicBezTo>
                      <a:cubicBezTo>
                        <a:pt x="7" y="0"/>
                        <a:pt x="12" y="0"/>
                        <a:pt x="17" y="0"/>
                      </a:cubicBezTo>
                      <a:cubicBezTo>
                        <a:pt x="19" y="4"/>
                        <a:pt x="19" y="7"/>
                        <a:pt x="16" y="9"/>
                      </a:cubicBezTo>
                      <a:cubicBezTo>
                        <a:pt x="11" y="9"/>
                        <a:pt x="5" y="12"/>
                        <a:pt x="1" y="7"/>
                      </a:cubicBezTo>
                      <a:close/>
                    </a:path>
                  </a:pathLst>
                </a:custGeom>
                <a:solidFill>
                  <a:srgbClr val="AD98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10" name="Freeform 268">
                  <a:extLst>
                    <a:ext uri="{FF2B5EF4-FFF2-40B4-BE49-F238E27FC236}">
                      <a16:creationId xmlns:a16="http://schemas.microsoft.com/office/drawing/2014/main" id="{5FF95FF2-F2F5-EFCB-8F13-C9CA781E1041}"/>
                    </a:ext>
                  </a:extLst>
                </p:cNvPr>
                <p:cNvSpPr/>
                <p:nvPr/>
              </p:nvSpPr>
              <p:spPr bwMode="auto">
                <a:xfrm>
                  <a:off x="3908" y="1129"/>
                  <a:ext cx="16" cy="15"/>
                </a:xfrm>
                <a:custGeom>
                  <a:avLst/>
                  <a:gdLst>
                    <a:gd name="T0" fmla="*/ 1 w 14"/>
                    <a:gd name="T1" fmla="*/ 7 h 13"/>
                    <a:gd name="T2" fmla="*/ 1 w 14"/>
                    <a:gd name="T3" fmla="*/ 0 h 13"/>
                    <a:gd name="T4" fmla="*/ 13 w 14"/>
                    <a:gd name="T5" fmla="*/ 0 h 13"/>
                    <a:gd name="T6" fmla="*/ 5 w 14"/>
                    <a:gd name="T7" fmla="*/ 12 h 13"/>
                    <a:gd name="T8" fmla="*/ 1 w 14"/>
                    <a:gd name="T9" fmla="*/ 7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3">
                      <a:moveTo>
                        <a:pt x="1" y="7"/>
                      </a:moveTo>
                      <a:cubicBezTo>
                        <a:pt x="1" y="5"/>
                        <a:pt x="1" y="3"/>
                        <a:pt x="1" y="0"/>
                      </a:cubicBezTo>
                      <a:cubicBezTo>
                        <a:pt x="5" y="0"/>
                        <a:pt x="9" y="0"/>
                        <a:pt x="13" y="0"/>
                      </a:cubicBezTo>
                      <a:cubicBezTo>
                        <a:pt x="13" y="6"/>
                        <a:pt x="14" y="13"/>
                        <a:pt x="5" y="12"/>
                      </a:cubicBezTo>
                      <a:cubicBezTo>
                        <a:pt x="3" y="10"/>
                        <a:pt x="0" y="10"/>
                        <a:pt x="1" y="7"/>
                      </a:cubicBezTo>
                      <a:close/>
                    </a:path>
                  </a:pathLst>
                </a:custGeom>
                <a:solidFill>
                  <a:srgbClr val="CFBAA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11" name="Freeform 269">
                  <a:extLst>
                    <a:ext uri="{FF2B5EF4-FFF2-40B4-BE49-F238E27FC236}">
                      <a16:creationId xmlns:a16="http://schemas.microsoft.com/office/drawing/2014/main" id="{39F5C432-BC3A-5557-9820-7BECC40C7812}"/>
                    </a:ext>
                  </a:extLst>
                </p:cNvPr>
                <p:cNvSpPr/>
                <p:nvPr/>
              </p:nvSpPr>
              <p:spPr bwMode="auto">
                <a:xfrm>
                  <a:off x="4101" y="1447"/>
                  <a:ext cx="14" cy="12"/>
                </a:xfrm>
                <a:custGeom>
                  <a:avLst/>
                  <a:gdLst>
                    <a:gd name="T0" fmla="*/ 12 w 12"/>
                    <a:gd name="T1" fmla="*/ 10 h 10"/>
                    <a:gd name="T2" fmla="*/ 6 w 12"/>
                    <a:gd name="T3" fmla="*/ 10 h 10"/>
                    <a:gd name="T4" fmla="*/ 0 w 12"/>
                    <a:gd name="T5" fmla="*/ 1 h 10"/>
                    <a:gd name="T6" fmla="*/ 5 w 12"/>
                    <a:gd name="T7" fmla="*/ 0 h 10"/>
                    <a:gd name="T8" fmla="*/ 12 w 12"/>
                    <a:gd name="T9" fmla="*/ 5 h 10"/>
                    <a:gd name="T10" fmla="*/ 12 w 12"/>
                    <a:gd name="T11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" h="10">
                      <a:moveTo>
                        <a:pt x="12" y="10"/>
                      </a:moveTo>
                      <a:cubicBezTo>
                        <a:pt x="10" y="10"/>
                        <a:pt x="8" y="10"/>
                        <a:pt x="6" y="10"/>
                      </a:cubicBezTo>
                      <a:cubicBezTo>
                        <a:pt x="3" y="8"/>
                        <a:pt x="1" y="5"/>
                        <a:pt x="0" y="1"/>
                      </a:cubicBezTo>
                      <a:cubicBezTo>
                        <a:pt x="2" y="0"/>
                        <a:pt x="3" y="0"/>
                        <a:pt x="5" y="0"/>
                      </a:cubicBezTo>
                      <a:cubicBezTo>
                        <a:pt x="8" y="0"/>
                        <a:pt x="10" y="3"/>
                        <a:pt x="12" y="5"/>
                      </a:cubicBezTo>
                      <a:cubicBezTo>
                        <a:pt x="12" y="7"/>
                        <a:pt x="12" y="8"/>
                        <a:pt x="12" y="10"/>
                      </a:cubicBezTo>
                      <a:close/>
                    </a:path>
                  </a:pathLst>
                </a:custGeom>
                <a:solidFill>
                  <a:srgbClr val="7B664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12" name="Freeform 270">
                  <a:extLst>
                    <a:ext uri="{FF2B5EF4-FFF2-40B4-BE49-F238E27FC236}">
                      <a16:creationId xmlns:a16="http://schemas.microsoft.com/office/drawing/2014/main" id="{42A6681F-8F17-0FFF-FC75-3C62B5ABE1B1}"/>
                    </a:ext>
                  </a:extLst>
                </p:cNvPr>
                <p:cNvSpPr/>
                <p:nvPr/>
              </p:nvSpPr>
              <p:spPr bwMode="auto">
                <a:xfrm>
                  <a:off x="4103" y="1443"/>
                  <a:ext cx="12" cy="10"/>
                </a:xfrm>
                <a:custGeom>
                  <a:avLst/>
                  <a:gdLst>
                    <a:gd name="T0" fmla="*/ 10 w 10"/>
                    <a:gd name="T1" fmla="*/ 8 h 8"/>
                    <a:gd name="T2" fmla="*/ 3 w 10"/>
                    <a:gd name="T3" fmla="*/ 4 h 8"/>
                    <a:gd name="T4" fmla="*/ 0 w 10"/>
                    <a:gd name="T5" fmla="*/ 1 h 8"/>
                    <a:gd name="T6" fmla="*/ 3 w 10"/>
                    <a:gd name="T7" fmla="*/ 1 h 8"/>
                    <a:gd name="T8" fmla="*/ 9 w 10"/>
                    <a:gd name="T9" fmla="*/ 0 h 8"/>
                    <a:gd name="T10" fmla="*/ 10 w 10"/>
                    <a:gd name="T11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" h="8">
                      <a:moveTo>
                        <a:pt x="10" y="8"/>
                      </a:moveTo>
                      <a:cubicBezTo>
                        <a:pt x="7" y="7"/>
                        <a:pt x="5" y="6"/>
                        <a:pt x="3" y="4"/>
                      </a:cubicBezTo>
                      <a:cubicBezTo>
                        <a:pt x="1" y="4"/>
                        <a:pt x="1" y="2"/>
                        <a:pt x="0" y="1"/>
                      </a:cubicBezTo>
                      <a:cubicBezTo>
                        <a:pt x="1" y="1"/>
                        <a:pt x="2" y="1"/>
                        <a:pt x="3" y="1"/>
                      </a:cubicBezTo>
                      <a:cubicBezTo>
                        <a:pt x="5" y="1"/>
                        <a:pt x="7" y="1"/>
                        <a:pt x="9" y="0"/>
                      </a:cubicBezTo>
                      <a:cubicBezTo>
                        <a:pt x="9" y="3"/>
                        <a:pt x="9" y="6"/>
                        <a:pt x="10" y="8"/>
                      </a:cubicBezTo>
                      <a:close/>
                    </a:path>
                  </a:pathLst>
                </a:custGeom>
                <a:solidFill>
                  <a:srgbClr val="E8D1B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13" name="Freeform 271">
                  <a:extLst>
                    <a:ext uri="{FF2B5EF4-FFF2-40B4-BE49-F238E27FC236}">
                      <a16:creationId xmlns:a16="http://schemas.microsoft.com/office/drawing/2014/main" id="{2C023915-4155-5AB8-3752-E19FDA14E5E0}"/>
                    </a:ext>
                  </a:extLst>
                </p:cNvPr>
                <p:cNvSpPr/>
                <p:nvPr/>
              </p:nvSpPr>
              <p:spPr bwMode="auto">
                <a:xfrm>
                  <a:off x="3903" y="1750"/>
                  <a:ext cx="18" cy="24"/>
                </a:xfrm>
                <a:custGeom>
                  <a:avLst/>
                  <a:gdLst>
                    <a:gd name="T0" fmla="*/ 4 w 15"/>
                    <a:gd name="T1" fmla="*/ 19 h 20"/>
                    <a:gd name="T2" fmla="*/ 5 w 15"/>
                    <a:gd name="T3" fmla="*/ 12 h 20"/>
                    <a:gd name="T4" fmla="*/ 8 w 15"/>
                    <a:gd name="T5" fmla="*/ 0 h 20"/>
                    <a:gd name="T6" fmla="*/ 13 w 15"/>
                    <a:gd name="T7" fmla="*/ 7 h 20"/>
                    <a:gd name="T8" fmla="*/ 15 w 15"/>
                    <a:gd name="T9" fmla="*/ 16 h 20"/>
                    <a:gd name="T10" fmla="*/ 9 w 15"/>
                    <a:gd name="T11" fmla="*/ 20 h 20"/>
                    <a:gd name="T12" fmla="*/ 4 w 15"/>
                    <a:gd name="T13" fmla="*/ 19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0">
                      <a:moveTo>
                        <a:pt x="4" y="19"/>
                      </a:moveTo>
                      <a:cubicBezTo>
                        <a:pt x="4" y="17"/>
                        <a:pt x="4" y="14"/>
                        <a:pt x="5" y="12"/>
                      </a:cubicBezTo>
                      <a:cubicBezTo>
                        <a:pt x="2" y="7"/>
                        <a:pt x="0" y="2"/>
                        <a:pt x="8" y="0"/>
                      </a:cubicBezTo>
                      <a:cubicBezTo>
                        <a:pt x="10" y="2"/>
                        <a:pt x="11" y="5"/>
                        <a:pt x="13" y="7"/>
                      </a:cubicBezTo>
                      <a:cubicBezTo>
                        <a:pt x="14" y="10"/>
                        <a:pt x="14" y="13"/>
                        <a:pt x="15" y="16"/>
                      </a:cubicBezTo>
                      <a:cubicBezTo>
                        <a:pt x="13" y="17"/>
                        <a:pt x="11" y="18"/>
                        <a:pt x="9" y="20"/>
                      </a:cubicBezTo>
                      <a:cubicBezTo>
                        <a:pt x="7" y="19"/>
                        <a:pt x="6" y="19"/>
                        <a:pt x="4" y="19"/>
                      </a:cubicBezTo>
                      <a:close/>
                    </a:path>
                  </a:pathLst>
                </a:custGeom>
                <a:solidFill>
                  <a:srgbClr val="4836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14" name="Freeform 272">
                  <a:extLst>
                    <a:ext uri="{FF2B5EF4-FFF2-40B4-BE49-F238E27FC236}">
                      <a16:creationId xmlns:a16="http://schemas.microsoft.com/office/drawing/2014/main" id="{AC2B8393-9EBD-F68A-52C0-D108622BE356}"/>
                    </a:ext>
                  </a:extLst>
                </p:cNvPr>
                <p:cNvSpPr/>
                <p:nvPr/>
              </p:nvSpPr>
              <p:spPr bwMode="auto">
                <a:xfrm>
                  <a:off x="4000" y="1549"/>
                  <a:ext cx="77" cy="67"/>
                </a:xfrm>
                <a:custGeom>
                  <a:avLst/>
                  <a:gdLst>
                    <a:gd name="T0" fmla="*/ 8 w 64"/>
                    <a:gd name="T1" fmla="*/ 43 h 56"/>
                    <a:gd name="T2" fmla="*/ 11 w 64"/>
                    <a:gd name="T3" fmla="*/ 25 h 56"/>
                    <a:gd name="T4" fmla="*/ 28 w 64"/>
                    <a:gd name="T5" fmla="*/ 0 h 56"/>
                    <a:gd name="T6" fmla="*/ 51 w 64"/>
                    <a:gd name="T7" fmla="*/ 26 h 56"/>
                    <a:gd name="T8" fmla="*/ 64 w 64"/>
                    <a:gd name="T9" fmla="*/ 43 h 56"/>
                    <a:gd name="T10" fmla="*/ 56 w 64"/>
                    <a:gd name="T11" fmla="*/ 56 h 56"/>
                    <a:gd name="T12" fmla="*/ 37 w 64"/>
                    <a:gd name="T13" fmla="*/ 38 h 56"/>
                    <a:gd name="T14" fmla="*/ 30 w 64"/>
                    <a:gd name="T15" fmla="*/ 39 h 56"/>
                    <a:gd name="T16" fmla="*/ 22 w 64"/>
                    <a:gd name="T17" fmla="*/ 47 h 56"/>
                    <a:gd name="T18" fmla="*/ 8 w 64"/>
                    <a:gd name="T19" fmla="*/ 43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4" h="56">
                      <a:moveTo>
                        <a:pt x="8" y="43"/>
                      </a:moveTo>
                      <a:cubicBezTo>
                        <a:pt x="12" y="38"/>
                        <a:pt x="22" y="37"/>
                        <a:pt x="11" y="25"/>
                      </a:cubicBezTo>
                      <a:cubicBezTo>
                        <a:pt x="0" y="13"/>
                        <a:pt x="16" y="5"/>
                        <a:pt x="28" y="0"/>
                      </a:cubicBezTo>
                      <a:cubicBezTo>
                        <a:pt x="32" y="12"/>
                        <a:pt x="43" y="17"/>
                        <a:pt x="51" y="26"/>
                      </a:cubicBezTo>
                      <a:cubicBezTo>
                        <a:pt x="56" y="32"/>
                        <a:pt x="61" y="36"/>
                        <a:pt x="64" y="43"/>
                      </a:cubicBezTo>
                      <a:cubicBezTo>
                        <a:pt x="61" y="47"/>
                        <a:pt x="58" y="52"/>
                        <a:pt x="56" y="56"/>
                      </a:cubicBezTo>
                      <a:cubicBezTo>
                        <a:pt x="49" y="50"/>
                        <a:pt x="44" y="43"/>
                        <a:pt x="37" y="38"/>
                      </a:cubicBezTo>
                      <a:cubicBezTo>
                        <a:pt x="34" y="35"/>
                        <a:pt x="32" y="35"/>
                        <a:pt x="30" y="39"/>
                      </a:cubicBezTo>
                      <a:cubicBezTo>
                        <a:pt x="28" y="42"/>
                        <a:pt x="25" y="45"/>
                        <a:pt x="22" y="47"/>
                      </a:cubicBezTo>
                      <a:cubicBezTo>
                        <a:pt x="17" y="48"/>
                        <a:pt x="12" y="48"/>
                        <a:pt x="8" y="43"/>
                      </a:cubicBezTo>
                      <a:close/>
                    </a:path>
                  </a:pathLst>
                </a:custGeom>
                <a:solidFill>
                  <a:srgbClr val="F6DCB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15" name="Freeform 273">
                  <a:extLst>
                    <a:ext uri="{FF2B5EF4-FFF2-40B4-BE49-F238E27FC236}">
                      <a16:creationId xmlns:a16="http://schemas.microsoft.com/office/drawing/2014/main" id="{C6CB0FF7-9722-3722-C82B-FBB48E353B56}"/>
                    </a:ext>
                  </a:extLst>
                </p:cNvPr>
                <p:cNvSpPr/>
                <p:nvPr/>
              </p:nvSpPr>
              <p:spPr bwMode="auto">
                <a:xfrm>
                  <a:off x="4030" y="1543"/>
                  <a:ext cx="71" cy="58"/>
                </a:xfrm>
                <a:custGeom>
                  <a:avLst/>
                  <a:gdLst>
                    <a:gd name="T0" fmla="*/ 39 w 59"/>
                    <a:gd name="T1" fmla="*/ 48 h 48"/>
                    <a:gd name="T2" fmla="*/ 5 w 59"/>
                    <a:gd name="T3" fmla="*/ 17 h 48"/>
                    <a:gd name="T4" fmla="*/ 3 w 59"/>
                    <a:gd name="T5" fmla="*/ 5 h 48"/>
                    <a:gd name="T6" fmla="*/ 15 w 59"/>
                    <a:gd name="T7" fmla="*/ 13 h 48"/>
                    <a:gd name="T8" fmla="*/ 33 w 59"/>
                    <a:gd name="T9" fmla="*/ 1 h 48"/>
                    <a:gd name="T10" fmla="*/ 43 w 59"/>
                    <a:gd name="T11" fmla="*/ 20 h 48"/>
                    <a:gd name="T12" fmla="*/ 59 w 59"/>
                    <a:gd name="T13" fmla="*/ 21 h 48"/>
                    <a:gd name="T14" fmla="*/ 59 w 59"/>
                    <a:gd name="T15" fmla="*/ 21 h 48"/>
                    <a:gd name="T16" fmla="*/ 59 w 59"/>
                    <a:gd name="T17" fmla="*/ 29 h 48"/>
                    <a:gd name="T18" fmla="*/ 55 w 59"/>
                    <a:gd name="T19" fmla="*/ 33 h 48"/>
                    <a:gd name="T20" fmla="*/ 43 w 59"/>
                    <a:gd name="T21" fmla="*/ 45 h 48"/>
                    <a:gd name="T22" fmla="*/ 39 w 59"/>
                    <a:gd name="T23" fmla="*/ 48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9" h="48">
                      <a:moveTo>
                        <a:pt x="39" y="48"/>
                      </a:moveTo>
                      <a:cubicBezTo>
                        <a:pt x="27" y="38"/>
                        <a:pt x="16" y="27"/>
                        <a:pt x="5" y="17"/>
                      </a:cubicBezTo>
                      <a:cubicBezTo>
                        <a:pt x="1" y="13"/>
                        <a:pt x="0" y="9"/>
                        <a:pt x="3" y="5"/>
                      </a:cubicBezTo>
                      <a:cubicBezTo>
                        <a:pt x="7" y="7"/>
                        <a:pt x="11" y="10"/>
                        <a:pt x="15" y="13"/>
                      </a:cubicBezTo>
                      <a:cubicBezTo>
                        <a:pt x="27" y="19"/>
                        <a:pt x="25" y="0"/>
                        <a:pt x="33" y="1"/>
                      </a:cubicBezTo>
                      <a:cubicBezTo>
                        <a:pt x="43" y="3"/>
                        <a:pt x="35" y="16"/>
                        <a:pt x="43" y="20"/>
                      </a:cubicBezTo>
                      <a:cubicBezTo>
                        <a:pt x="48" y="22"/>
                        <a:pt x="54" y="19"/>
                        <a:pt x="59" y="21"/>
                      </a:cubicBezTo>
                      <a:cubicBezTo>
                        <a:pt x="59" y="21"/>
                        <a:pt x="59" y="21"/>
                        <a:pt x="59" y="21"/>
                      </a:cubicBezTo>
                      <a:cubicBezTo>
                        <a:pt x="59" y="23"/>
                        <a:pt x="59" y="26"/>
                        <a:pt x="59" y="29"/>
                      </a:cubicBezTo>
                      <a:cubicBezTo>
                        <a:pt x="57" y="30"/>
                        <a:pt x="56" y="31"/>
                        <a:pt x="55" y="33"/>
                      </a:cubicBezTo>
                      <a:cubicBezTo>
                        <a:pt x="50" y="36"/>
                        <a:pt x="42" y="35"/>
                        <a:pt x="43" y="45"/>
                      </a:cubicBezTo>
                      <a:cubicBezTo>
                        <a:pt x="41" y="46"/>
                        <a:pt x="40" y="47"/>
                        <a:pt x="39" y="48"/>
                      </a:cubicBezTo>
                      <a:close/>
                    </a:path>
                  </a:pathLst>
                </a:custGeom>
                <a:solidFill>
                  <a:srgbClr val="FEE7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16" name="Freeform 274">
                  <a:extLst>
                    <a:ext uri="{FF2B5EF4-FFF2-40B4-BE49-F238E27FC236}">
                      <a16:creationId xmlns:a16="http://schemas.microsoft.com/office/drawing/2014/main" id="{5C1A2E81-0437-0851-D8CA-97F19AFABFB3}"/>
                    </a:ext>
                  </a:extLst>
                </p:cNvPr>
                <p:cNvSpPr/>
                <p:nvPr/>
              </p:nvSpPr>
              <p:spPr bwMode="auto">
                <a:xfrm>
                  <a:off x="4004" y="1601"/>
                  <a:ext cx="47" cy="49"/>
                </a:xfrm>
                <a:custGeom>
                  <a:avLst/>
                  <a:gdLst>
                    <a:gd name="T0" fmla="*/ 5 w 40"/>
                    <a:gd name="T1" fmla="*/ 0 h 41"/>
                    <a:gd name="T2" fmla="*/ 21 w 40"/>
                    <a:gd name="T3" fmla="*/ 0 h 41"/>
                    <a:gd name="T4" fmla="*/ 37 w 40"/>
                    <a:gd name="T5" fmla="*/ 25 h 41"/>
                    <a:gd name="T6" fmla="*/ 28 w 40"/>
                    <a:gd name="T7" fmla="*/ 41 h 41"/>
                    <a:gd name="T8" fmla="*/ 5 w 40"/>
                    <a:gd name="T9" fmla="*/ 40 h 41"/>
                    <a:gd name="T10" fmla="*/ 10 w 40"/>
                    <a:gd name="T11" fmla="*/ 29 h 41"/>
                    <a:gd name="T12" fmla="*/ 18 w 40"/>
                    <a:gd name="T13" fmla="*/ 20 h 41"/>
                    <a:gd name="T14" fmla="*/ 8 w 40"/>
                    <a:gd name="T15" fmla="*/ 12 h 41"/>
                    <a:gd name="T16" fmla="*/ 0 w 40"/>
                    <a:gd name="T17" fmla="*/ 5 h 41"/>
                    <a:gd name="T18" fmla="*/ 2 w 40"/>
                    <a:gd name="T19" fmla="*/ 1 h 41"/>
                    <a:gd name="T20" fmla="*/ 5 w 40"/>
                    <a:gd name="T21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0" h="41">
                      <a:moveTo>
                        <a:pt x="5" y="0"/>
                      </a:moveTo>
                      <a:cubicBezTo>
                        <a:pt x="10" y="0"/>
                        <a:pt x="15" y="0"/>
                        <a:pt x="21" y="0"/>
                      </a:cubicBezTo>
                      <a:cubicBezTo>
                        <a:pt x="36" y="2"/>
                        <a:pt x="40" y="11"/>
                        <a:pt x="37" y="25"/>
                      </a:cubicBezTo>
                      <a:cubicBezTo>
                        <a:pt x="34" y="30"/>
                        <a:pt x="31" y="36"/>
                        <a:pt x="28" y="41"/>
                      </a:cubicBezTo>
                      <a:cubicBezTo>
                        <a:pt x="21" y="41"/>
                        <a:pt x="13" y="40"/>
                        <a:pt x="5" y="40"/>
                      </a:cubicBezTo>
                      <a:cubicBezTo>
                        <a:pt x="1" y="34"/>
                        <a:pt x="5" y="31"/>
                        <a:pt x="10" y="29"/>
                      </a:cubicBezTo>
                      <a:cubicBezTo>
                        <a:pt x="14" y="27"/>
                        <a:pt x="19" y="26"/>
                        <a:pt x="18" y="20"/>
                      </a:cubicBezTo>
                      <a:cubicBezTo>
                        <a:pt x="17" y="14"/>
                        <a:pt x="12" y="14"/>
                        <a:pt x="8" y="12"/>
                      </a:cubicBezTo>
                      <a:cubicBezTo>
                        <a:pt x="4" y="11"/>
                        <a:pt x="2" y="9"/>
                        <a:pt x="0" y="5"/>
                      </a:cubicBezTo>
                      <a:cubicBezTo>
                        <a:pt x="0" y="3"/>
                        <a:pt x="0" y="2"/>
                        <a:pt x="2" y="1"/>
                      </a:cubicBezTo>
                      <a:cubicBezTo>
                        <a:pt x="3" y="1"/>
                        <a:pt x="4" y="1"/>
                        <a:pt x="5" y="0"/>
                      </a:cubicBezTo>
                      <a:close/>
                    </a:path>
                  </a:pathLst>
                </a:custGeom>
                <a:solidFill>
                  <a:srgbClr val="FDE6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17" name="Freeform 275">
                  <a:extLst>
                    <a:ext uri="{FF2B5EF4-FFF2-40B4-BE49-F238E27FC236}">
                      <a16:creationId xmlns:a16="http://schemas.microsoft.com/office/drawing/2014/main" id="{EBC4C82A-AECE-A1F7-3ECC-8E18F6E7610A}"/>
                    </a:ext>
                  </a:extLst>
                </p:cNvPr>
                <p:cNvSpPr/>
                <p:nvPr/>
              </p:nvSpPr>
              <p:spPr bwMode="auto">
                <a:xfrm>
                  <a:off x="4030" y="1579"/>
                  <a:ext cx="37" cy="42"/>
                </a:xfrm>
                <a:custGeom>
                  <a:avLst/>
                  <a:gdLst>
                    <a:gd name="T0" fmla="*/ 3 w 31"/>
                    <a:gd name="T1" fmla="*/ 11 h 35"/>
                    <a:gd name="T2" fmla="*/ 9 w 31"/>
                    <a:gd name="T3" fmla="*/ 5 h 35"/>
                    <a:gd name="T4" fmla="*/ 31 w 31"/>
                    <a:gd name="T5" fmla="*/ 31 h 35"/>
                    <a:gd name="T6" fmla="*/ 23 w 31"/>
                    <a:gd name="T7" fmla="*/ 31 h 35"/>
                    <a:gd name="T8" fmla="*/ 3 w 31"/>
                    <a:gd name="T9" fmla="*/ 11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5">
                      <a:moveTo>
                        <a:pt x="3" y="11"/>
                      </a:moveTo>
                      <a:cubicBezTo>
                        <a:pt x="0" y="2"/>
                        <a:pt x="4" y="0"/>
                        <a:pt x="9" y="5"/>
                      </a:cubicBezTo>
                      <a:cubicBezTo>
                        <a:pt x="18" y="12"/>
                        <a:pt x="29" y="18"/>
                        <a:pt x="31" y="31"/>
                      </a:cubicBezTo>
                      <a:cubicBezTo>
                        <a:pt x="28" y="35"/>
                        <a:pt x="25" y="31"/>
                        <a:pt x="23" y="31"/>
                      </a:cubicBezTo>
                      <a:cubicBezTo>
                        <a:pt x="13" y="27"/>
                        <a:pt x="7" y="19"/>
                        <a:pt x="3" y="11"/>
                      </a:cubicBezTo>
                      <a:close/>
                    </a:path>
                  </a:pathLst>
                </a:custGeom>
                <a:solidFill>
                  <a:srgbClr val="FCE5C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18" name="Freeform 276">
                  <a:extLst>
                    <a:ext uri="{FF2B5EF4-FFF2-40B4-BE49-F238E27FC236}">
                      <a16:creationId xmlns:a16="http://schemas.microsoft.com/office/drawing/2014/main" id="{0884C35F-6049-58AB-4459-CAB142FA1AFD}"/>
                    </a:ext>
                  </a:extLst>
                </p:cNvPr>
                <p:cNvSpPr/>
                <p:nvPr/>
              </p:nvSpPr>
              <p:spPr bwMode="auto">
                <a:xfrm>
                  <a:off x="4029" y="1592"/>
                  <a:ext cx="28" cy="39"/>
                </a:xfrm>
                <a:custGeom>
                  <a:avLst/>
                  <a:gdLst>
                    <a:gd name="T0" fmla="*/ 4 w 24"/>
                    <a:gd name="T1" fmla="*/ 0 h 32"/>
                    <a:gd name="T2" fmla="*/ 24 w 24"/>
                    <a:gd name="T3" fmla="*/ 20 h 32"/>
                    <a:gd name="T4" fmla="*/ 16 w 24"/>
                    <a:gd name="T5" fmla="*/ 32 h 32"/>
                    <a:gd name="T6" fmla="*/ 0 w 24"/>
                    <a:gd name="T7" fmla="*/ 7 h 32"/>
                    <a:gd name="T8" fmla="*/ 4 w 24"/>
                    <a:gd name="T9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32">
                      <a:moveTo>
                        <a:pt x="4" y="0"/>
                      </a:moveTo>
                      <a:cubicBezTo>
                        <a:pt x="12" y="5"/>
                        <a:pt x="19" y="11"/>
                        <a:pt x="24" y="20"/>
                      </a:cubicBezTo>
                      <a:cubicBezTo>
                        <a:pt x="21" y="24"/>
                        <a:pt x="18" y="28"/>
                        <a:pt x="16" y="32"/>
                      </a:cubicBezTo>
                      <a:cubicBezTo>
                        <a:pt x="14" y="21"/>
                        <a:pt x="9" y="13"/>
                        <a:pt x="0" y="7"/>
                      </a:cubicBezTo>
                      <a:cubicBezTo>
                        <a:pt x="1" y="5"/>
                        <a:pt x="2" y="2"/>
                        <a:pt x="4" y="0"/>
                      </a:cubicBezTo>
                      <a:close/>
                    </a:path>
                  </a:pathLst>
                </a:custGeom>
                <a:solidFill>
                  <a:srgbClr val="F3DB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19" name="Freeform 277">
                  <a:extLst>
                    <a:ext uri="{FF2B5EF4-FFF2-40B4-BE49-F238E27FC236}">
                      <a16:creationId xmlns:a16="http://schemas.microsoft.com/office/drawing/2014/main" id="{FBED45F7-6575-0378-16E7-1AFED42366DC}"/>
                    </a:ext>
                  </a:extLst>
                </p:cNvPr>
                <p:cNvSpPr/>
                <p:nvPr/>
              </p:nvSpPr>
              <p:spPr bwMode="auto">
                <a:xfrm>
                  <a:off x="4071" y="1576"/>
                  <a:ext cx="25" cy="21"/>
                </a:xfrm>
                <a:custGeom>
                  <a:avLst/>
                  <a:gdLst>
                    <a:gd name="T0" fmla="*/ 9 w 21"/>
                    <a:gd name="T1" fmla="*/ 18 h 18"/>
                    <a:gd name="T2" fmla="*/ 4 w 21"/>
                    <a:gd name="T3" fmla="*/ 6 h 18"/>
                    <a:gd name="T4" fmla="*/ 21 w 21"/>
                    <a:gd name="T5" fmla="*/ 6 h 18"/>
                    <a:gd name="T6" fmla="*/ 9 w 21"/>
                    <a:gd name="T7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8">
                      <a:moveTo>
                        <a:pt x="9" y="18"/>
                      </a:moveTo>
                      <a:cubicBezTo>
                        <a:pt x="8" y="13"/>
                        <a:pt x="0" y="10"/>
                        <a:pt x="4" y="6"/>
                      </a:cubicBezTo>
                      <a:cubicBezTo>
                        <a:pt x="8" y="0"/>
                        <a:pt x="15" y="7"/>
                        <a:pt x="21" y="6"/>
                      </a:cubicBezTo>
                      <a:cubicBezTo>
                        <a:pt x="21" y="14"/>
                        <a:pt x="11" y="12"/>
                        <a:pt x="9" y="18"/>
                      </a:cubicBezTo>
                      <a:close/>
                    </a:path>
                  </a:pathLst>
                </a:custGeom>
                <a:solidFill>
                  <a:srgbClr val="F6DCB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20" name="Freeform 278">
                  <a:extLst>
                    <a:ext uri="{FF2B5EF4-FFF2-40B4-BE49-F238E27FC236}">
                      <a16:creationId xmlns:a16="http://schemas.microsoft.com/office/drawing/2014/main" id="{4ED4193D-7F0B-5E73-4B9C-53F7A1353432}"/>
                    </a:ext>
                  </a:extLst>
                </p:cNvPr>
                <p:cNvSpPr/>
                <p:nvPr/>
              </p:nvSpPr>
              <p:spPr bwMode="auto">
                <a:xfrm>
                  <a:off x="4115" y="1590"/>
                  <a:ext cx="14" cy="14"/>
                </a:xfrm>
                <a:custGeom>
                  <a:avLst/>
                  <a:gdLst>
                    <a:gd name="T0" fmla="*/ 12 w 12"/>
                    <a:gd name="T1" fmla="*/ 5 h 12"/>
                    <a:gd name="T2" fmla="*/ 12 w 12"/>
                    <a:gd name="T3" fmla="*/ 10 h 12"/>
                    <a:gd name="T4" fmla="*/ 8 w 12"/>
                    <a:gd name="T5" fmla="*/ 12 h 12"/>
                    <a:gd name="T6" fmla="*/ 4 w 12"/>
                    <a:gd name="T7" fmla="*/ 11 h 12"/>
                    <a:gd name="T8" fmla="*/ 0 w 12"/>
                    <a:gd name="T9" fmla="*/ 6 h 12"/>
                    <a:gd name="T10" fmla="*/ 0 w 12"/>
                    <a:gd name="T11" fmla="*/ 2 h 12"/>
                    <a:gd name="T12" fmla="*/ 4 w 12"/>
                    <a:gd name="T13" fmla="*/ 1 h 12"/>
                    <a:gd name="T14" fmla="*/ 8 w 12"/>
                    <a:gd name="T15" fmla="*/ 0 h 12"/>
                    <a:gd name="T16" fmla="*/ 12 w 12"/>
                    <a:gd name="T17" fmla="*/ 5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" h="12">
                      <a:moveTo>
                        <a:pt x="12" y="5"/>
                      </a:moveTo>
                      <a:cubicBezTo>
                        <a:pt x="12" y="7"/>
                        <a:pt x="12" y="8"/>
                        <a:pt x="12" y="10"/>
                      </a:cubicBezTo>
                      <a:cubicBezTo>
                        <a:pt x="11" y="11"/>
                        <a:pt x="9" y="12"/>
                        <a:pt x="8" y="12"/>
                      </a:cubicBezTo>
                      <a:cubicBezTo>
                        <a:pt x="6" y="12"/>
                        <a:pt x="5" y="12"/>
                        <a:pt x="4" y="11"/>
                      </a:cubicBezTo>
                      <a:cubicBezTo>
                        <a:pt x="2" y="9"/>
                        <a:pt x="1" y="7"/>
                        <a:pt x="0" y="6"/>
                      </a:cubicBezTo>
                      <a:cubicBezTo>
                        <a:pt x="0" y="4"/>
                        <a:pt x="0" y="3"/>
                        <a:pt x="0" y="2"/>
                      </a:cubicBezTo>
                      <a:cubicBezTo>
                        <a:pt x="1" y="2"/>
                        <a:pt x="3" y="2"/>
                        <a:pt x="4" y="1"/>
                      </a:cubicBezTo>
                      <a:cubicBezTo>
                        <a:pt x="5" y="0"/>
                        <a:pt x="6" y="0"/>
                        <a:pt x="8" y="0"/>
                      </a:cubicBezTo>
                      <a:cubicBezTo>
                        <a:pt x="9" y="2"/>
                        <a:pt x="10" y="4"/>
                        <a:pt x="12" y="5"/>
                      </a:cubicBezTo>
                      <a:close/>
                    </a:path>
                  </a:pathLst>
                </a:custGeom>
                <a:solidFill>
                  <a:srgbClr val="D1BA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21" name="Freeform 279">
                  <a:extLst>
                    <a:ext uri="{FF2B5EF4-FFF2-40B4-BE49-F238E27FC236}">
                      <a16:creationId xmlns:a16="http://schemas.microsoft.com/office/drawing/2014/main" id="{28479F1C-BF14-9130-DD96-34DAFACD5F17}"/>
                    </a:ext>
                  </a:extLst>
                </p:cNvPr>
                <p:cNvSpPr/>
                <p:nvPr/>
              </p:nvSpPr>
              <p:spPr bwMode="auto">
                <a:xfrm>
                  <a:off x="4116" y="1601"/>
                  <a:ext cx="15" cy="11"/>
                </a:xfrm>
                <a:custGeom>
                  <a:avLst/>
                  <a:gdLst>
                    <a:gd name="T0" fmla="*/ 1 w 12"/>
                    <a:gd name="T1" fmla="*/ 1 h 9"/>
                    <a:gd name="T2" fmla="*/ 7 w 12"/>
                    <a:gd name="T3" fmla="*/ 1 h 9"/>
                    <a:gd name="T4" fmla="*/ 10 w 12"/>
                    <a:gd name="T5" fmla="*/ 5 h 9"/>
                    <a:gd name="T6" fmla="*/ 10 w 12"/>
                    <a:gd name="T7" fmla="*/ 5 h 9"/>
                    <a:gd name="T8" fmla="*/ 12 w 12"/>
                    <a:gd name="T9" fmla="*/ 7 h 9"/>
                    <a:gd name="T10" fmla="*/ 10 w 12"/>
                    <a:gd name="T11" fmla="*/ 9 h 9"/>
                    <a:gd name="T12" fmla="*/ 7 w 12"/>
                    <a:gd name="T13" fmla="*/ 8 h 9"/>
                    <a:gd name="T14" fmla="*/ 0 w 12"/>
                    <a:gd name="T15" fmla="*/ 0 h 9"/>
                    <a:gd name="T16" fmla="*/ 1 w 12"/>
                    <a:gd name="T17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" h="9">
                      <a:moveTo>
                        <a:pt x="1" y="1"/>
                      </a:moveTo>
                      <a:cubicBezTo>
                        <a:pt x="3" y="1"/>
                        <a:pt x="5" y="1"/>
                        <a:pt x="7" y="1"/>
                      </a:cubicBezTo>
                      <a:cubicBezTo>
                        <a:pt x="8" y="2"/>
                        <a:pt x="10" y="3"/>
                        <a:pt x="10" y="5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1" y="6"/>
                        <a:pt x="11" y="6"/>
                        <a:pt x="12" y="7"/>
                      </a:cubicBezTo>
                      <a:cubicBezTo>
                        <a:pt x="12" y="8"/>
                        <a:pt x="11" y="9"/>
                        <a:pt x="10" y="9"/>
                      </a:cubicBezTo>
                      <a:cubicBezTo>
                        <a:pt x="9" y="9"/>
                        <a:pt x="8" y="9"/>
                        <a:pt x="7" y="8"/>
                      </a:cubicBezTo>
                      <a:cubicBezTo>
                        <a:pt x="3" y="7"/>
                        <a:pt x="2" y="4"/>
                        <a:pt x="0" y="0"/>
                      </a:cubicBez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4A331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22" name="Freeform 280">
                  <a:extLst>
                    <a:ext uri="{FF2B5EF4-FFF2-40B4-BE49-F238E27FC236}">
                      <a16:creationId xmlns:a16="http://schemas.microsoft.com/office/drawing/2014/main" id="{D18FC3AA-FFC3-94F3-8352-3C1D32C71632}"/>
                    </a:ext>
                  </a:extLst>
                </p:cNvPr>
                <p:cNvSpPr/>
                <p:nvPr/>
              </p:nvSpPr>
              <p:spPr bwMode="auto">
                <a:xfrm>
                  <a:off x="4134" y="1652"/>
                  <a:ext cx="13" cy="10"/>
                </a:xfrm>
                <a:custGeom>
                  <a:avLst/>
                  <a:gdLst>
                    <a:gd name="T0" fmla="*/ 11 w 11"/>
                    <a:gd name="T1" fmla="*/ 1 h 8"/>
                    <a:gd name="T2" fmla="*/ 11 w 11"/>
                    <a:gd name="T3" fmla="*/ 6 h 8"/>
                    <a:gd name="T4" fmla="*/ 8 w 11"/>
                    <a:gd name="T5" fmla="*/ 8 h 8"/>
                    <a:gd name="T6" fmla="*/ 3 w 11"/>
                    <a:gd name="T7" fmla="*/ 8 h 8"/>
                    <a:gd name="T8" fmla="*/ 4 w 11"/>
                    <a:gd name="T9" fmla="*/ 2 h 8"/>
                    <a:gd name="T10" fmla="*/ 7 w 11"/>
                    <a:gd name="T11" fmla="*/ 1 h 8"/>
                    <a:gd name="T12" fmla="*/ 11 w 11"/>
                    <a:gd name="T13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" h="8">
                      <a:moveTo>
                        <a:pt x="11" y="1"/>
                      </a:moveTo>
                      <a:cubicBezTo>
                        <a:pt x="11" y="3"/>
                        <a:pt x="11" y="4"/>
                        <a:pt x="11" y="6"/>
                      </a:cubicBezTo>
                      <a:cubicBezTo>
                        <a:pt x="10" y="7"/>
                        <a:pt x="9" y="8"/>
                        <a:pt x="8" y="8"/>
                      </a:cubicBezTo>
                      <a:cubicBezTo>
                        <a:pt x="6" y="8"/>
                        <a:pt x="5" y="8"/>
                        <a:pt x="3" y="8"/>
                      </a:cubicBezTo>
                      <a:cubicBezTo>
                        <a:pt x="0" y="6"/>
                        <a:pt x="1" y="4"/>
                        <a:pt x="4" y="2"/>
                      </a:cubicBezTo>
                      <a:cubicBezTo>
                        <a:pt x="5" y="0"/>
                        <a:pt x="6" y="0"/>
                        <a:pt x="7" y="1"/>
                      </a:cubicBezTo>
                      <a:cubicBezTo>
                        <a:pt x="9" y="2"/>
                        <a:pt x="10" y="2"/>
                        <a:pt x="11" y="1"/>
                      </a:cubicBezTo>
                      <a:close/>
                    </a:path>
                  </a:pathLst>
                </a:custGeom>
                <a:solidFill>
                  <a:srgbClr val="95816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23" name="Freeform 281">
                  <a:extLst>
                    <a:ext uri="{FF2B5EF4-FFF2-40B4-BE49-F238E27FC236}">
                      <a16:creationId xmlns:a16="http://schemas.microsoft.com/office/drawing/2014/main" id="{3E1D7228-867A-264C-9715-74E0E282A7A8}"/>
                    </a:ext>
                  </a:extLst>
                </p:cNvPr>
                <p:cNvSpPr/>
                <p:nvPr/>
              </p:nvSpPr>
              <p:spPr bwMode="auto">
                <a:xfrm>
                  <a:off x="4127" y="1618"/>
                  <a:ext cx="13" cy="9"/>
                </a:xfrm>
                <a:custGeom>
                  <a:avLst/>
                  <a:gdLst>
                    <a:gd name="T0" fmla="*/ 5 w 11"/>
                    <a:gd name="T1" fmla="*/ 7 h 8"/>
                    <a:gd name="T2" fmla="*/ 0 w 11"/>
                    <a:gd name="T3" fmla="*/ 7 h 8"/>
                    <a:gd name="T4" fmla="*/ 1 w 11"/>
                    <a:gd name="T5" fmla="*/ 2 h 8"/>
                    <a:gd name="T6" fmla="*/ 6 w 11"/>
                    <a:gd name="T7" fmla="*/ 0 h 8"/>
                    <a:gd name="T8" fmla="*/ 10 w 11"/>
                    <a:gd name="T9" fmla="*/ 3 h 8"/>
                    <a:gd name="T10" fmla="*/ 9 w 11"/>
                    <a:gd name="T11" fmla="*/ 3 h 8"/>
                    <a:gd name="T12" fmla="*/ 11 w 11"/>
                    <a:gd name="T13" fmla="*/ 6 h 8"/>
                    <a:gd name="T14" fmla="*/ 9 w 11"/>
                    <a:gd name="T15" fmla="*/ 7 h 8"/>
                    <a:gd name="T16" fmla="*/ 5 w 11"/>
                    <a:gd name="T1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" h="8">
                      <a:moveTo>
                        <a:pt x="5" y="7"/>
                      </a:moveTo>
                      <a:cubicBezTo>
                        <a:pt x="4" y="7"/>
                        <a:pt x="2" y="7"/>
                        <a:pt x="0" y="7"/>
                      </a:cubicBezTo>
                      <a:cubicBezTo>
                        <a:pt x="0" y="5"/>
                        <a:pt x="0" y="3"/>
                        <a:pt x="1" y="2"/>
                      </a:cubicBezTo>
                      <a:cubicBezTo>
                        <a:pt x="2" y="1"/>
                        <a:pt x="4" y="0"/>
                        <a:pt x="6" y="0"/>
                      </a:cubicBezTo>
                      <a:cubicBezTo>
                        <a:pt x="7" y="1"/>
                        <a:pt x="9" y="1"/>
                        <a:pt x="10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11" y="4"/>
                        <a:pt x="11" y="5"/>
                        <a:pt x="11" y="6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8" y="8"/>
                        <a:pt x="7" y="8"/>
                        <a:pt x="5" y="7"/>
                      </a:cubicBezTo>
                      <a:close/>
                    </a:path>
                  </a:pathLst>
                </a:custGeom>
                <a:solidFill>
                  <a:srgbClr val="8872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24" name="Freeform 282">
                  <a:extLst>
                    <a:ext uri="{FF2B5EF4-FFF2-40B4-BE49-F238E27FC236}">
                      <a16:creationId xmlns:a16="http://schemas.microsoft.com/office/drawing/2014/main" id="{0C8EF722-7918-2F64-7D27-066CB6DD4024}"/>
                    </a:ext>
                  </a:extLst>
                </p:cNvPr>
                <p:cNvSpPr/>
                <p:nvPr/>
              </p:nvSpPr>
              <p:spPr bwMode="auto">
                <a:xfrm>
                  <a:off x="4133" y="1639"/>
                  <a:ext cx="6" cy="11"/>
                </a:xfrm>
                <a:custGeom>
                  <a:avLst/>
                  <a:gdLst>
                    <a:gd name="T0" fmla="*/ 5 w 5"/>
                    <a:gd name="T1" fmla="*/ 1 h 9"/>
                    <a:gd name="T2" fmla="*/ 5 w 5"/>
                    <a:gd name="T3" fmla="*/ 4 h 9"/>
                    <a:gd name="T4" fmla="*/ 5 w 5"/>
                    <a:gd name="T5" fmla="*/ 9 h 9"/>
                    <a:gd name="T6" fmla="*/ 1 w 5"/>
                    <a:gd name="T7" fmla="*/ 0 h 9"/>
                    <a:gd name="T8" fmla="*/ 5 w 5"/>
                    <a:gd name="T9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9">
                      <a:moveTo>
                        <a:pt x="5" y="1"/>
                      </a:moveTo>
                      <a:cubicBezTo>
                        <a:pt x="5" y="2"/>
                        <a:pt x="5" y="3"/>
                        <a:pt x="5" y="4"/>
                      </a:cubicBezTo>
                      <a:cubicBezTo>
                        <a:pt x="5" y="6"/>
                        <a:pt x="5" y="7"/>
                        <a:pt x="5" y="9"/>
                      </a:cubicBezTo>
                      <a:cubicBezTo>
                        <a:pt x="1" y="7"/>
                        <a:pt x="0" y="4"/>
                        <a:pt x="1" y="0"/>
                      </a:cubicBezTo>
                      <a:cubicBezTo>
                        <a:pt x="2" y="0"/>
                        <a:pt x="3" y="0"/>
                        <a:pt x="5" y="1"/>
                      </a:cubicBezTo>
                      <a:close/>
                    </a:path>
                  </a:pathLst>
                </a:custGeom>
                <a:solidFill>
                  <a:srgbClr val="4A34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25" name="Freeform 283">
                  <a:extLst>
                    <a:ext uri="{FF2B5EF4-FFF2-40B4-BE49-F238E27FC236}">
                      <a16:creationId xmlns:a16="http://schemas.microsoft.com/office/drawing/2014/main" id="{1CD3ABBC-EBB7-39F0-74ED-E7724B7BD8FF}"/>
                    </a:ext>
                  </a:extLst>
                </p:cNvPr>
                <p:cNvSpPr/>
                <p:nvPr/>
              </p:nvSpPr>
              <p:spPr bwMode="auto">
                <a:xfrm>
                  <a:off x="4125" y="1614"/>
                  <a:ext cx="6" cy="12"/>
                </a:xfrm>
                <a:custGeom>
                  <a:avLst/>
                  <a:gdLst>
                    <a:gd name="T0" fmla="*/ 4 w 5"/>
                    <a:gd name="T1" fmla="*/ 5 h 10"/>
                    <a:gd name="T2" fmla="*/ 2 w 5"/>
                    <a:gd name="T3" fmla="*/ 10 h 10"/>
                    <a:gd name="T4" fmla="*/ 0 w 5"/>
                    <a:gd name="T5" fmla="*/ 1 h 10"/>
                    <a:gd name="T6" fmla="*/ 3 w 5"/>
                    <a:gd name="T7" fmla="*/ 0 h 10"/>
                    <a:gd name="T8" fmla="*/ 5 w 5"/>
                    <a:gd name="T9" fmla="*/ 2 h 10"/>
                    <a:gd name="T10" fmla="*/ 4 w 5"/>
                    <a:gd name="T11" fmla="*/ 5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10">
                      <a:moveTo>
                        <a:pt x="4" y="5"/>
                      </a:moveTo>
                      <a:cubicBezTo>
                        <a:pt x="4" y="7"/>
                        <a:pt x="3" y="8"/>
                        <a:pt x="2" y="10"/>
                      </a:cubicBezTo>
                      <a:cubicBezTo>
                        <a:pt x="1" y="7"/>
                        <a:pt x="1" y="4"/>
                        <a:pt x="0" y="1"/>
                      </a:cubicBezTo>
                      <a:cubicBezTo>
                        <a:pt x="1" y="1"/>
                        <a:pt x="2" y="0"/>
                        <a:pt x="3" y="0"/>
                      </a:cubicBezTo>
                      <a:cubicBezTo>
                        <a:pt x="3" y="1"/>
                        <a:pt x="4" y="2"/>
                        <a:pt x="5" y="2"/>
                      </a:cubicBezTo>
                      <a:cubicBezTo>
                        <a:pt x="5" y="3"/>
                        <a:pt x="4" y="4"/>
                        <a:pt x="4" y="5"/>
                      </a:cubicBezTo>
                      <a:close/>
                    </a:path>
                  </a:pathLst>
                </a:custGeom>
                <a:solidFill>
                  <a:srgbClr val="D1BC9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26" name="Freeform 284">
                  <a:extLst>
                    <a:ext uri="{FF2B5EF4-FFF2-40B4-BE49-F238E27FC236}">
                      <a16:creationId xmlns:a16="http://schemas.microsoft.com/office/drawing/2014/main" id="{EA848B3D-2969-BC11-0B94-B6CEE54504E6}"/>
                    </a:ext>
                  </a:extLst>
                </p:cNvPr>
                <p:cNvSpPr/>
                <p:nvPr/>
              </p:nvSpPr>
              <p:spPr bwMode="auto">
                <a:xfrm>
                  <a:off x="4133" y="1626"/>
                  <a:ext cx="6" cy="5"/>
                </a:xfrm>
                <a:custGeom>
                  <a:avLst/>
                  <a:gdLst>
                    <a:gd name="T0" fmla="*/ 0 w 5"/>
                    <a:gd name="T1" fmla="*/ 0 h 4"/>
                    <a:gd name="T2" fmla="*/ 4 w 5"/>
                    <a:gd name="T3" fmla="*/ 0 h 4"/>
                    <a:gd name="T4" fmla="*/ 5 w 5"/>
                    <a:gd name="T5" fmla="*/ 4 h 4"/>
                    <a:gd name="T6" fmla="*/ 0 w 5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4">
                      <a:moveTo>
                        <a:pt x="0" y="0"/>
                      </a:moveTo>
                      <a:cubicBezTo>
                        <a:pt x="2" y="0"/>
                        <a:pt x="3" y="0"/>
                        <a:pt x="4" y="0"/>
                      </a:cubicBezTo>
                      <a:cubicBezTo>
                        <a:pt x="4" y="1"/>
                        <a:pt x="4" y="2"/>
                        <a:pt x="5" y="4"/>
                      </a:cubicBezTo>
                      <a:cubicBezTo>
                        <a:pt x="2" y="4"/>
                        <a:pt x="1" y="2"/>
                        <a:pt x="0" y="0"/>
                      </a:cubicBezTo>
                      <a:close/>
                    </a:path>
                  </a:pathLst>
                </a:custGeom>
                <a:solidFill>
                  <a:srgbClr val="523A2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27" name="Freeform 285">
                  <a:extLst>
                    <a:ext uri="{FF2B5EF4-FFF2-40B4-BE49-F238E27FC236}">
                      <a16:creationId xmlns:a16="http://schemas.microsoft.com/office/drawing/2014/main" id="{AF603B8B-F1BA-7DD6-2946-88016E8D1743}"/>
                    </a:ext>
                  </a:extLst>
                </p:cNvPr>
                <p:cNvSpPr/>
                <p:nvPr/>
              </p:nvSpPr>
              <p:spPr bwMode="auto">
                <a:xfrm>
                  <a:off x="4138" y="1629"/>
                  <a:ext cx="6" cy="6"/>
                </a:xfrm>
                <a:custGeom>
                  <a:avLst/>
                  <a:gdLst>
                    <a:gd name="T0" fmla="*/ 5 w 5"/>
                    <a:gd name="T1" fmla="*/ 5 h 5"/>
                    <a:gd name="T2" fmla="*/ 0 w 5"/>
                    <a:gd name="T3" fmla="*/ 5 h 5"/>
                    <a:gd name="T4" fmla="*/ 0 w 5"/>
                    <a:gd name="T5" fmla="*/ 0 h 5"/>
                    <a:gd name="T6" fmla="*/ 5 w 5"/>
                    <a:gd name="T7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5">
                      <a:moveTo>
                        <a:pt x="5" y="5"/>
                      </a:moveTo>
                      <a:cubicBezTo>
                        <a:pt x="3" y="5"/>
                        <a:pt x="2" y="5"/>
                        <a:pt x="0" y="5"/>
                      </a:cubicBezTo>
                      <a:cubicBezTo>
                        <a:pt x="0" y="3"/>
                        <a:pt x="0" y="2"/>
                        <a:pt x="0" y="0"/>
                      </a:cubicBezTo>
                      <a:cubicBezTo>
                        <a:pt x="2" y="2"/>
                        <a:pt x="3" y="3"/>
                        <a:pt x="5" y="5"/>
                      </a:cubicBezTo>
                      <a:close/>
                    </a:path>
                  </a:pathLst>
                </a:custGeom>
                <a:solidFill>
                  <a:srgbClr val="4C3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28" name="Freeform 286">
                  <a:extLst>
                    <a:ext uri="{FF2B5EF4-FFF2-40B4-BE49-F238E27FC236}">
                      <a16:creationId xmlns:a16="http://schemas.microsoft.com/office/drawing/2014/main" id="{D23B2CE8-1CEC-8530-C7B1-35A923E6981E}"/>
                    </a:ext>
                  </a:extLst>
                </p:cNvPr>
                <p:cNvSpPr/>
                <p:nvPr/>
              </p:nvSpPr>
              <p:spPr bwMode="auto">
                <a:xfrm>
                  <a:off x="4138" y="1659"/>
                  <a:ext cx="7" cy="4"/>
                </a:xfrm>
                <a:custGeom>
                  <a:avLst/>
                  <a:gdLst>
                    <a:gd name="T0" fmla="*/ 0 w 6"/>
                    <a:gd name="T1" fmla="*/ 2 h 3"/>
                    <a:gd name="T2" fmla="*/ 4 w 6"/>
                    <a:gd name="T3" fmla="*/ 0 h 3"/>
                    <a:gd name="T4" fmla="*/ 6 w 6"/>
                    <a:gd name="T5" fmla="*/ 1 h 3"/>
                    <a:gd name="T6" fmla="*/ 5 w 6"/>
                    <a:gd name="T7" fmla="*/ 3 h 3"/>
                    <a:gd name="T8" fmla="*/ 0 w 6"/>
                    <a:gd name="T9" fmla="*/ 3 h 3"/>
                    <a:gd name="T10" fmla="*/ 0 w 6"/>
                    <a:gd name="T11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3">
                      <a:moveTo>
                        <a:pt x="0" y="2"/>
                      </a:moveTo>
                      <a:cubicBezTo>
                        <a:pt x="2" y="1"/>
                        <a:pt x="3" y="0"/>
                        <a:pt x="4" y="0"/>
                      </a:cubicBezTo>
                      <a:cubicBezTo>
                        <a:pt x="5" y="0"/>
                        <a:pt x="6" y="1"/>
                        <a:pt x="6" y="1"/>
                      </a:cubicBezTo>
                      <a:cubicBezTo>
                        <a:pt x="6" y="2"/>
                        <a:pt x="5" y="3"/>
                        <a:pt x="5" y="3"/>
                      </a:cubicBezTo>
                      <a:cubicBezTo>
                        <a:pt x="3" y="3"/>
                        <a:pt x="2" y="3"/>
                        <a:pt x="0" y="3"/>
                      </a:cubicBezTo>
                      <a:cubicBezTo>
                        <a:pt x="0" y="3"/>
                        <a:pt x="0" y="2"/>
                        <a:pt x="0" y="2"/>
                      </a:cubicBezTo>
                      <a:close/>
                    </a:path>
                  </a:pathLst>
                </a:custGeom>
                <a:solidFill>
                  <a:srgbClr val="E5D1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29" name="Freeform 287">
                  <a:extLst>
                    <a:ext uri="{FF2B5EF4-FFF2-40B4-BE49-F238E27FC236}">
                      <a16:creationId xmlns:a16="http://schemas.microsoft.com/office/drawing/2014/main" id="{5183B7EC-5649-28F9-136C-0A5BDE94088A}"/>
                    </a:ext>
                  </a:extLst>
                </p:cNvPr>
                <p:cNvSpPr/>
                <p:nvPr/>
              </p:nvSpPr>
              <p:spPr bwMode="auto">
                <a:xfrm>
                  <a:off x="4125" y="1610"/>
                  <a:ext cx="6" cy="6"/>
                </a:xfrm>
                <a:custGeom>
                  <a:avLst/>
                  <a:gdLst>
                    <a:gd name="T0" fmla="*/ 4 w 5"/>
                    <a:gd name="T1" fmla="*/ 5 h 5"/>
                    <a:gd name="T2" fmla="*/ 0 w 5"/>
                    <a:gd name="T3" fmla="*/ 4 h 5"/>
                    <a:gd name="T4" fmla="*/ 0 w 5"/>
                    <a:gd name="T5" fmla="*/ 0 h 5"/>
                    <a:gd name="T6" fmla="*/ 2 w 5"/>
                    <a:gd name="T7" fmla="*/ 0 h 5"/>
                    <a:gd name="T8" fmla="*/ 4 w 5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4" y="5"/>
                      </a:moveTo>
                      <a:cubicBezTo>
                        <a:pt x="3" y="5"/>
                        <a:pt x="1" y="4"/>
                        <a:pt x="0" y="4"/>
                      </a:cubicBezTo>
                      <a:cubicBezTo>
                        <a:pt x="0" y="3"/>
                        <a:pt x="0" y="2"/>
                        <a:pt x="0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5" y="1"/>
                        <a:pt x="5" y="2"/>
                        <a:pt x="4" y="5"/>
                      </a:cubicBezTo>
                      <a:close/>
                    </a:path>
                  </a:pathLst>
                </a:custGeom>
                <a:solidFill>
                  <a:srgbClr val="46311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30" name="Freeform 288">
                  <a:extLst>
                    <a:ext uri="{FF2B5EF4-FFF2-40B4-BE49-F238E27FC236}">
                      <a16:creationId xmlns:a16="http://schemas.microsoft.com/office/drawing/2014/main" id="{CB9FC363-11E0-2891-D05B-B99707031A3C}"/>
                    </a:ext>
                  </a:extLst>
                </p:cNvPr>
                <p:cNvSpPr/>
                <p:nvPr/>
              </p:nvSpPr>
              <p:spPr bwMode="auto">
                <a:xfrm>
                  <a:off x="4138" y="1679"/>
                  <a:ext cx="6" cy="3"/>
                </a:xfrm>
                <a:custGeom>
                  <a:avLst/>
                  <a:gdLst>
                    <a:gd name="T0" fmla="*/ 1 w 5"/>
                    <a:gd name="T1" fmla="*/ 0 h 3"/>
                    <a:gd name="T2" fmla="*/ 5 w 5"/>
                    <a:gd name="T3" fmla="*/ 0 h 3"/>
                    <a:gd name="T4" fmla="*/ 1 w 5"/>
                    <a:gd name="T5" fmla="*/ 3 h 3"/>
                    <a:gd name="T6" fmla="*/ 1 w 5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3">
                      <a:moveTo>
                        <a:pt x="1" y="0"/>
                      </a:moveTo>
                      <a:cubicBezTo>
                        <a:pt x="2" y="0"/>
                        <a:pt x="3" y="0"/>
                        <a:pt x="5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2"/>
                        <a:pt x="0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B29F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31" name="Freeform 289">
                  <a:extLst>
                    <a:ext uri="{FF2B5EF4-FFF2-40B4-BE49-F238E27FC236}">
                      <a16:creationId xmlns:a16="http://schemas.microsoft.com/office/drawing/2014/main" id="{825CF03B-3588-E869-8245-C8C8E6292E28}"/>
                    </a:ext>
                  </a:extLst>
                </p:cNvPr>
                <p:cNvSpPr/>
                <p:nvPr/>
              </p:nvSpPr>
              <p:spPr bwMode="auto">
                <a:xfrm>
                  <a:off x="4115" y="1597"/>
                  <a:ext cx="5" cy="5"/>
                </a:xfrm>
                <a:custGeom>
                  <a:avLst/>
                  <a:gdLst>
                    <a:gd name="T0" fmla="*/ 2 w 4"/>
                    <a:gd name="T1" fmla="*/ 4 h 4"/>
                    <a:gd name="T2" fmla="*/ 1 w 4"/>
                    <a:gd name="T3" fmla="*/ 3 h 4"/>
                    <a:gd name="T4" fmla="*/ 0 w 4"/>
                    <a:gd name="T5" fmla="*/ 0 h 4"/>
                    <a:gd name="T6" fmla="*/ 2 w 4"/>
                    <a:gd name="T7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4">
                      <a:moveTo>
                        <a:pt x="2" y="4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2"/>
                        <a:pt x="0" y="1"/>
                        <a:pt x="0" y="0"/>
                      </a:cubicBezTo>
                      <a:cubicBezTo>
                        <a:pt x="2" y="0"/>
                        <a:pt x="4" y="1"/>
                        <a:pt x="2" y="4"/>
                      </a:cubicBezTo>
                      <a:close/>
                    </a:path>
                  </a:pathLst>
                </a:custGeom>
                <a:solidFill>
                  <a:srgbClr val="38241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32" name="Freeform 290">
                  <a:extLst>
                    <a:ext uri="{FF2B5EF4-FFF2-40B4-BE49-F238E27FC236}">
                      <a16:creationId xmlns:a16="http://schemas.microsoft.com/office/drawing/2014/main" id="{0F0DB604-53C3-0CC2-C92A-3AEED4F990D5}"/>
                    </a:ext>
                  </a:extLst>
                </p:cNvPr>
                <p:cNvSpPr/>
                <p:nvPr/>
              </p:nvSpPr>
              <p:spPr bwMode="auto">
                <a:xfrm>
                  <a:off x="4138" y="1649"/>
                  <a:ext cx="5" cy="6"/>
                </a:xfrm>
                <a:custGeom>
                  <a:avLst/>
                  <a:gdLst>
                    <a:gd name="T0" fmla="*/ 4 w 4"/>
                    <a:gd name="T1" fmla="*/ 4 h 5"/>
                    <a:gd name="T2" fmla="*/ 2 w 4"/>
                    <a:gd name="T3" fmla="*/ 5 h 5"/>
                    <a:gd name="T4" fmla="*/ 1 w 4"/>
                    <a:gd name="T5" fmla="*/ 5 h 5"/>
                    <a:gd name="T6" fmla="*/ 0 w 4"/>
                    <a:gd name="T7" fmla="*/ 1 h 5"/>
                    <a:gd name="T8" fmla="*/ 4 w 4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5">
                      <a:moveTo>
                        <a:pt x="4" y="4"/>
                      </a:move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1" y="5"/>
                        <a:pt x="1" y="5"/>
                      </a:cubicBezTo>
                      <a:cubicBezTo>
                        <a:pt x="1" y="3"/>
                        <a:pt x="1" y="2"/>
                        <a:pt x="0" y="1"/>
                      </a:cubicBezTo>
                      <a:cubicBezTo>
                        <a:pt x="3" y="0"/>
                        <a:pt x="4" y="2"/>
                        <a:pt x="4" y="4"/>
                      </a:cubicBezTo>
                      <a:close/>
                    </a:path>
                  </a:pathLst>
                </a:custGeom>
                <a:solidFill>
                  <a:srgbClr val="412E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33" name="Freeform 291">
                  <a:extLst>
                    <a:ext uri="{FF2B5EF4-FFF2-40B4-BE49-F238E27FC236}">
                      <a16:creationId xmlns:a16="http://schemas.microsoft.com/office/drawing/2014/main" id="{6ADCD798-354F-4014-C22F-E3A0155111BD}"/>
                    </a:ext>
                  </a:extLst>
                </p:cNvPr>
                <p:cNvSpPr/>
                <p:nvPr/>
              </p:nvSpPr>
              <p:spPr bwMode="auto">
                <a:xfrm>
                  <a:off x="3909" y="1704"/>
                  <a:ext cx="126" cy="65"/>
                </a:xfrm>
                <a:custGeom>
                  <a:avLst/>
                  <a:gdLst>
                    <a:gd name="T0" fmla="*/ 4 w 105"/>
                    <a:gd name="T1" fmla="*/ 30 h 55"/>
                    <a:gd name="T2" fmla="*/ 4 w 105"/>
                    <a:gd name="T3" fmla="*/ 23 h 55"/>
                    <a:gd name="T4" fmla="*/ 18 w 105"/>
                    <a:gd name="T5" fmla="*/ 1 h 55"/>
                    <a:gd name="T6" fmla="*/ 46 w 105"/>
                    <a:gd name="T7" fmla="*/ 7 h 55"/>
                    <a:gd name="T8" fmla="*/ 72 w 105"/>
                    <a:gd name="T9" fmla="*/ 12 h 55"/>
                    <a:gd name="T10" fmla="*/ 87 w 105"/>
                    <a:gd name="T11" fmla="*/ 17 h 55"/>
                    <a:gd name="T12" fmla="*/ 91 w 105"/>
                    <a:gd name="T13" fmla="*/ 18 h 55"/>
                    <a:gd name="T14" fmla="*/ 96 w 105"/>
                    <a:gd name="T15" fmla="*/ 18 h 55"/>
                    <a:gd name="T16" fmla="*/ 105 w 105"/>
                    <a:gd name="T17" fmla="*/ 21 h 55"/>
                    <a:gd name="T18" fmla="*/ 104 w 105"/>
                    <a:gd name="T19" fmla="*/ 55 h 55"/>
                    <a:gd name="T20" fmla="*/ 19 w 105"/>
                    <a:gd name="T21" fmla="*/ 32 h 55"/>
                    <a:gd name="T22" fmla="*/ 4 w 105"/>
                    <a:gd name="T23" fmla="*/ 30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05" h="55">
                      <a:moveTo>
                        <a:pt x="4" y="30"/>
                      </a:moveTo>
                      <a:cubicBezTo>
                        <a:pt x="4" y="27"/>
                        <a:pt x="4" y="25"/>
                        <a:pt x="4" y="23"/>
                      </a:cubicBezTo>
                      <a:cubicBezTo>
                        <a:pt x="0" y="9"/>
                        <a:pt x="1" y="0"/>
                        <a:pt x="18" y="1"/>
                      </a:cubicBezTo>
                      <a:cubicBezTo>
                        <a:pt x="27" y="4"/>
                        <a:pt x="37" y="6"/>
                        <a:pt x="46" y="7"/>
                      </a:cubicBezTo>
                      <a:cubicBezTo>
                        <a:pt x="55" y="9"/>
                        <a:pt x="63" y="8"/>
                        <a:pt x="72" y="12"/>
                      </a:cubicBezTo>
                      <a:cubicBezTo>
                        <a:pt x="77" y="14"/>
                        <a:pt x="83" y="14"/>
                        <a:pt x="87" y="17"/>
                      </a:cubicBezTo>
                      <a:cubicBezTo>
                        <a:pt x="88" y="18"/>
                        <a:pt x="89" y="26"/>
                        <a:pt x="91" y="18"/>
                      </a:cubicBezTo>
                      <a:cubicBezTo>
                        <a:pt x="93" y="17"/>
                        <a:pt x="94" y="17"/>
                        <a:pt x="96" y="18"/>
                      </a:cubicBezTo>
                      <a:cubicBezTo>
                        <a:pt x="99" y="18"/>
                        <a:pt x="104" y="11"/>
                        <a:pt x="105" y="21"/>
                      </a:cubicBezTo>
                      <a:cubicBezTo>
                        <a:pt x="105" y="32"/>
                        <a:pt x="104" y="43"/>
                        <a:pt x="104" y="55"/>
                      </a:cubicBezTo>
                      <a:cubicBezTo>
                        <a:pt x="78" y="37"/>
                        <a:pt x="48" y="35"/>
                        <a:pt x="19" y="32"/>
                      </a:cubicBezTo>
                      <a:cubicBezTo>
                        <a:pt x="14" y="31"/>
                        <a:pt x="10" y="26"/>
                        <a:pt x="4" y="30"/>
                      </a:cubicBezTo>
                      <a:close/>
                    </a:path>
                  </a:pathLst>
                </a:custGeom>
                <a:solidFill>
                  <a:srgbClr val="FCDFB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34" name="Freeform 292">
                  <a:extLst>
                    <a:ext uri="{FF2B5EF4-FFF2-40B4-BE49-F238E27FC236}">
                      <a16:creationId xmlns:a16="http://schemas.microsoft.com/office/drawing/2014/main" id="{EE8E54EA-FF5C-97AD-AE15-51ECCDE309EA}"/>
                    </a:ext>
                  </a:extLst>
                </p:cNvPr>
                <p:cNvSpPr/>
                <p:nvPr/>
              </p:nvSpPr>
              <p:spPr bwMode="auto">
                <a:xfrm>
                  <a:off x="3893" y="1741"/>
                  <a:ext cx="21" cy="24"/>
                </a:xfrm>
                <a:custGeom>
                  <a:avLst/>
                  <a:gdLst>
                    <a:gd name="T0" fmla="*/ 16 w 17"/>
                    <a:gd name="T1" fmla="*/ 8 h 20"/>
                    <a:gd name="T2" fmla="*/ 13 w 17"/>
                    <a:gd name="T3" fmla="*/ 20 h 20"/>
                    <a:gd name="T4" fmla="*/ 5 w 17"/>
                    <a:gd name="T5" fmla="*/ 1 h 20"/>
                    <a:gd name="T6" fmla="*/ 17 w 17"/>
                    <a:gd name="T7" fmla="*/ 4 h 20"/>
                    <a:gd name="T8" fmla="*/ 16 w 17"/>
                    <a:gd name="T9" fmla="*/ 8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20">
                      <a:moveTo>
                        <a:pt x="16" y="8"/>
                      </a:moveTo>
                      <a:cubicBezTo>
                        <a:pt x="11" y="11"/>
                        <a:pt x="13" y="16"/>
                        <a:pt x="13" y="20"/>
                      </a:cubicBezTo>
                      <a:cubicBezTo>
                        <a:pt x="2" y="14"/>
                        <a:pt x="0" y="11"/>
                        <a:pt x="5" y="1"/>
                      </a:cubicBezTo>
                      <a:cubicBezTo>
                        <a:pt x="9" y="1"/>
                        <a:pt x="13" y="0"/>
                        <a:pt x="17" y="4"/>
                      </a:cubicBezTo>
                      <a:cubicBezTo>
                        <a:pt x="17" y="5"/>
                        <a:pt x="17" y="7"/>
                        <a:pt x="16" y="8"/>
                      </a:cubicBezTo>
                      <a:close/>
                    </a:path>
                  </a:pathLst>
                </a:custGeom>
                <a:solidFill>
                  <a:srgbClr val="6F5E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35" name="Freeform 293">
                  <a:extLst>
                    <a:ext uri="{FF2B5EF4-FFF2-40B4-BE49-F238E27FC236}">
                      <a16:creationId xmlns:a16="http://schemas.microsoft.com/office/drawing/2014/main" id="{E7E7E6A2-1EAC-6B19-82BA-38273B784E39}"/>
                    </a:ext>
                  </a:extLst>
                </p:cNvPr>
                <p:cNvSpPr/>
                <p:nvPr/>
              </p:nvSpPr>
              <p:spPr bwMode="auto">
                <a:xfrm>
                  <a:off x="3965" y="1765"/>
                  <a:ext cx="12" cy="22"/>
                </a:xfrm>
                <a:custGeom>
                  <a:avLst/>
                  <a:gdLst>
                    <a:gd name="T0" fmla="*/ 10 w 10"/>
                    <a:gd name="T1" fmla="*/ 0 h 19"/>
                    <a:gd name="T2" fmla="*/ 9 w 10"/>
                    <a:gd name="T3" fmla="*/ 19 h 19"/>
                    <a:gd name="T4" fmla="*/ 0 w 10"/>
                    <a:gd name="T5" fmla="*/ 7 h 19"/>
                    <a:gd name="T6" fmla="*/ 0 w 10"/>
                    <a:gd name="T7" fmla="*/ 5 h 19"/>
                    <a:gd name="T8" fmla="*/ 1 w 10"/>
                    <a:gd name="T9" fmla="*/ 3 h 19"/>
                    <a:gd name="T10" fmla="*/ 10 w 10"/>
                    <a:gd name="T1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" h="19">
                      <a:moveTo>
                        <a:pt x="10" y="0"/>
                      </a:moveTo>
                      <a:cubicBezTo>
                        <a:pt x="6" y="6"/>
                        <a:pt x="10" y="13"/>
                        <a:pt x="9" y="19"/>
                      </a:cubicBezTo>
                      <a:cubicBezTo>
                        <a:pt x="4" y="17"/>
                        <a:pt x="3" y="11"/>
                        <a:pt x="0" y="7"/>
                      </a:cubicBezTo>
                      <a:cubicBezTo>
                        <a:pt x="0" y="6"/>
                        <a:pt x="0" y="5"/>
                        <a:pt x="0" y="5"/>
                      </a:cubicBezTo>
                      <a:cubicBezTo>
                        <a:pt x="0" y="4"/>
                        <a:pt x="0" y="3"/>
                        <a:pt x="1" y="3"/>
                      </a:cubicBezTo>
                      <a:cubicBezTo>
                        <a:pt x="4" y="2"/>
                        <a:pt x="7" y="1"/>
                        <a:pt x="10" y="0"/>
                      </a:cubicBezTo>
                      <a:close/>
                    </a:path>
                  </a:pathLst>
                </a:custGeom>
                <a:solidFill>
                  <a:srgbClr val="D4BA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36" name="Freeform 294">
                  <a:extLst>
                    <a:ext uri="{FF2B5EF4-FFF2-40B4-BE49-F238E27FC236}">
                      <a16:creationId xmlns:a16="http://schemas.microsoft.com/office/drawing/2014/main" id="{0505599D-4924-1C23-25C9-1DABFBB72520}"/>
                    </a:ext>
                  </a:extLst>
                </p:cNvPr>
                <p:cNvSpPr/>
                <p:nvPr/>
              </p:nvSpPr>
              <p:spPr bwMode="auto">
                <a:xfrm>
                  <a:off x="3956" y="1757"/>
                  <a:ext cx="10" cy="16"/>
                </a:xfrm>
                <a:custGeom>
                  <a:avLst/>
                  <a:gdLst>
                    <a:gd name="T0" fmla="*/ 9 w 9"/>
                    <a:gd name="T1" fmla="*/ 9 h 13"/>
                    <a:gd name="T2" fmla="*/ 8 w 9"/>
                    <a:gd name="T3" fmla="*/ 13 h 13"/>
                    <a:gd name="T4" fmla="*/ 0 w 9"/>
                    <a:gd name="T5" fmla="*/ 5 h 13"/>
                    <a:gd name="T6" fmla="*/ 3 w 9"/>
                    <a:gd name="T7" fmla="*/ 0 h 13"/>
                    <a:gd name="T8" fmla="*/ 9 w 9"/>
                    <a:gd name="T9" fmla="*/ 9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3">
                      <a:moveTo>
                        <a:pt x="9" y="9"/>
                      </a:moveTo>
                      <a:cubicBezTo>
                        <a:pt x="8" y="11"/>
                        <a:pt x="8" y="12"/>
                        <a:pt x="8" y="13"/>
                      </a:cubicBezTo>
                      <a:cubicBezTo>
                        <a:pt x="3" y="13"/>
                        <a:pt x="0" y="10"/>
                        <a:pt x="0" y="5"/>
                      </a:cubicBezTo>
                      <a:cubicBezTo>
                        <a:pt x="0" y="3"/>
                        <a:pt x="2" y="2"/>
                        <a:pt x="3" y="0"/>
                      </a:cubicBezTo>
                      <a:cubicBezTo>
                        <a:pt x="5" y="3"/>
                        <a:pt x="7" y="6"/>
                        <a:pt x="9" y="9"/>
                      </a:cubicBezTo>
                      <a:close/>
                    </a:path>
                  </a:pathLst>
                </a:custGeom>
                <a:solidFill>
                  <a:srgbClr val="725D4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37" name="Freeform 295">
                  <a:extLst>
                    <a:ext uri="{FF2B5EF4-FFF2-40B4-BE49-F238E27FC236}">
                      <a16:creationId xmlns:a16="http://schemas.microsoft.com/office/drawing/2014/main" id="{BF72E95E-7E09-8927-FB91-8C4EA9CA74F0}"/>
                    </a:ext>
                  </a:extLst>
                </p:cNvPr>
                <p:cNvSpPr/>
                <p:nvPr/>
              </p:nvSpPr>
              <p:spPr bwMode="auto">
                <a:xfrm>
                  <a:off x="3899" y="1723"/>
                  <a:ext cx="15" cy="25"/>
                </a:xfrm>
                <a:custGeom>
                  <a:avLst/>
                  <a:gdLst>
                    <a:gd name="T0" fmla="*/ 12 w 12"/>
                    <a:gd name="T1" fmla="*/ 19 h 21"/>
                    <a:gd name="T2" fmla="*/ 0 w 12"/>
                    <a:gd name="T3" fmla="*/ 16 h 21"/>
                    <a:gd name="T4" fmla="*/ 12 w 12"/>
                    <a:gd name="T5" fmla="*/ 15 h 21"/>
                    <a:gd name="T6" fmla="*/ 12 w 12"/>
                    <a:gd name="T7" fmla="*/ 19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21">
                      <a:moveTo>
                        <a:pt x="12" y="19"/>
                      </a:moveTo>
                      <a:cubicBezTo>
                        <a:pt x="8" y="17"/>
                        <a:pt x="3" y="20"/>
                        <a:pt x="0" y="16"/>
                      </a:cubicBezTo>
                      <a:cubicBezTo>
                        <a:pt x="2" y="0"/>
                        <a:pt x="8" y="21"/>
                        <a:pt x="12" y="15"/>
                      </a:cubicBezTo>
                      <a:cubicBezTo>
                        <a:pt x="12" y="16"/>
                        <a:pt x="12" y="18"/>
                        <a:pt x="12" y="19"/>
                      </a:cubicBezTo>
                      <a:close/>
                    </a:path>
                  </a:pathLst>
                </a:custGeom>
                <a:solidFill>
                  <a:srgbClr val="CEB3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38" name="Freeform 296">
                  <a:extLst>
                    <a:ext uri="{FF2B5EF4-FFF2-40B4-BE49-F238E27FC236}">
                      <a16:creationId xmlns:a16="http://schemas.microsoft.com/office/drawing/2014/main" id="{45135F72-BF8F-6364-36CD-99C506835DBC}"/>
                    </a:ext>
                  </a:extLst>
                </p:cNvPr>
                <p:cNvSpPr/>
                <p:nvPr/>
              </p:nvSpPr>
              <p:spPr bwMode="auto">
                <a:xfrm>
                  <a:off x="3933" y="1762"/>
                  <a:ext cx="9" cy="7"/>
                </a:xfrm>
                <a:custGeom>
                  <a:avLst/>
                  <a:gdLst>
                    <a:gd name="T0" fmla="*/ 8 w 8"/>
                    <a:gd name="T1" fmla="*/ 5 h 6"/>
                    <a:gd name="T2" fmla="*/ 4 w 8"/>
                    <a:gd name="T3" fmla="*/ 6 h 6"/>
                    <a:gd name="T4" fmla="*/ 0 w 8"/>
                    <a:gd name="T5" fmla="*/ 0 h 6"/>
                    <a:gd name="T6" fmla="*/ 8 w 8"/>
                    <a:gd name="T7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6">
                      <a:moveTo>
                        <a:pt x="8" y="5"/>
                      </a:moveTo>
                      <a:cubicBezTo>
                        <a:pt x="6" y="5"/>
                        <a:pt x="5" y="6"/>
                        <a:pt x="4" y="6"/>
                      </a:cubicBezTo>
                      <a:cubicBezTo>
                        <a:pt x="3" y="4"/>
                        <a:pt x="1" y="2"/>
                        <a:pt x="0" y="0"/>
                      </a:cubicBezTo>
                      <a:cubicBezTo>
                        <a:pt x="2" y="2"/>
                        <a:pt x="5" y="4"/>
                        <a:pt x="8" y="5"/>
                      </a:cubicBezTo>
                      <a:close/>
                    </a:path>
                  </a:pathLst>
                </a:custGeom>
                <a:solidFill>
                  <a:srgbClr val="AB957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39" name="Freeform 297">
                  <a:extLst>
                    <a:ext uri="{FF2B5EF4-FFF2-40B4-BE49-F238E27FC236}">
                      <a16:creationId xmlns:a16="http://schemas.microsoft.com/office/drawing/2014/main" id="{7CCD7BC4-610E-4AC7-CCA5-0C4E75E6E974}"/>
                    </a:ext>
                  </a:extLst>
                </p:cNvPr>
                <p:cNvSpPr/>
                <p:nvPr/>
              </p:nvSpPr>
              <p:spPr bwMode="auto">
                <a:xfrm>
                  <a:off x="3966" y="1677"/>
                  <a:ext cx="72" cy="48"/>
                </a:xfrm>
                <a:custGeom>
                  <a:avLst/>
                  <a:gdLst>
                    <a:gd name="T0" fmla="*/ 24 w 60"/>
                    <a:gd name="T1" fmla="*/ 37 h 40"/>
                    <a:gd name="T2" fmla="*/ 0 w 60"/>
                    <a:gd name="T3" fmla="*/ 33 h 40"/>
                    <a:gd name="T4" fmla="*/ 7 w 60"/>
                    <a:gd name="T5" fmla="*/ 8 h 40"/>
                    <a:gd name="T6" fmla="*/ 16 w 60"/>
                    <a:gd name="T7" fmla="*/ 1 h 40"/>
                    <a:gd name="T8" fmla="*/ 34 w 60"/>
                    <a:gd name="T9" fmla="*/ 2 h 40"/>
                    <a:gd name="T10" fmla="*/ 42 w 60"/>
                    <a:gd name="T11" fmla="*/ 3 h 40"/>
                    <a:gd name="T12" fmla="*/ 44 w 60"/>
                    <a:gd name="T13" fmla="*/ 5 h 40"/>
                    <a:gd name="T14" fmla="*/ 48 w 60"/>
                    <a:gd name="T15" fmla="*/ 40 h 40"/>
                    <a:gd name="T16" fmla="*/ 44 w 60"/>
                    <a:gd name="T17" fmla="*/ 40 h 40"/>
                    <a:gd name="T18" fmla="*/ 24 w 60"/>
                    <a:gd name="T19" fmla="*/ 37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0" h="40">
                      <a:moveTo>
                        <a:pt x="24" y="37"/>
                      </a:moveTo>
                      <a:cubicBezTo>
                        <a:pt x="16" y="35"/>
                        <a:pt x="7" y="38"/>
                        <a:pt x="0" y="33"/>
                      </a:cubicBezTo>
                      <a:cubicBezTo>
                        <a:pt x="1" y="24"/>
                        <a:pt x="13" y="19"/>
                        <a:pt x="7" y="8"/>
                      </a:cubicBezTo>
                      <a:cubicBezTo>
                        <a:pt x="5" y="4"/>
                        <a:pt x="12" y="1"/>
                        <a:pt x="16" y="1"/>
                      </a:cubicBezTo>
                      <a:cubicBezTo>
                        <a:pt x="22" y="0"/>
                        <a:pt x="28" y="2"/>
                        <a:pt x="34" y="2"/>
                      </a:cubicBezTo>
                      <a:cubicBezTo>
                        <a:pt x="37" y="1"/>
                        <a:pt x="39" y="2"/>
                        <a:pt x="42" y="3"/>
                      </a:cubicBezTo>
                      <a:cubicBezTo>
                        <a:pt x="42" y="4"/>
                        <a:pt x="43" y="4"/>
                        <a:pt x="44" y="5"/>
                      </a:cubicBezTo>
                      <a:cubicBezTo>
                        <a:pt x="57" y="15"/>
                        <a:pt x="60" y="27"/>
                        <a:pt x="48" y="40"/>
                      </a:cubicBezTo>
                      <a:cubicBezTo>
                        <a:pt x="46" y="40"/>
                        <a:pt x="45" y="40"/>
                        <a:pt x="44" y="40"/>
                      </a:cubicBezTo>
                      <a:cubicBezTo>
                        <a:pt x="38" y="37"/>
                        <a:pt x="30" y="40"/>
                        <a:pt x="24" y="37"/>
                      </a:cubicBezTo>
                      <a:close/>
                    </a:path>
                  </a:pathLst>
                </a:custGeom>
                <a:solidFill>
                  <a:srgbClr val="FDECD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40" name="Freeform 298">
                  <a:extLst>
                    <a:ext uri="{FF2B5EF4-FFF2-40B4-BE49-F238E27FC236}">
                      <a16:creationId xmlns:a16="http://schemas.microsoft.com/office/drawing/2014/main" id="{F4686A67-0E41-3CC5-75C7-B0D3C5BE2298}"/>
                    </a:ext>
                  </a:extLst>
                </p:cNvPr>
                <p:cNvSpPr/>
                <p:nvPr/>
              </p:nvSpPr>
              <p:spPr bwMode="auto">
                <a:xfrm>
                  <a:off x="3927" y="1640"/>
                  <a:ext cx="107" cy="42"/>
                </a:xfrm>
                <a:custGeom>
                  <a:avLst/>
                  <a:gdLst>
                    <a:gd name="T0" fmla="*/ 45 w 89"/>
                    <a:gd name="T1" fmla="*/ 10 h 35"/>
                    <a:gd name="T2" fmla="*/ 89 w 89"/>
                    <a:gd name="T3" fmla="*/ 23 h 35"/>
                    <a:gd name="T4" fmla="*/ 89 w 89"/>
                    <a:gd name="T5" fmla="*/ 31 h 35"/>
                    <a:gd name="T6" fmla="*/ 78 w 89"/>
                    <a:gd name="T7" fmla="*/ 33 h 35"/>
                    <a:gd name="T8" fmla="*/ 57 w 89"/>
                    <a:gd name="T9" fmla="*/ 32 h 35"/>
                    <a:gd name="T10" fmla="*/ 23 w 89"/>
                    <a:gd name="T11" fmla="*/ 30 h 35"/>
                    <a:gd name="T12" fmla="*/ 9 w 89"/>
                    <a:gd name="T13" fmla="*/ 14 h 35"/>
                    <a:gd name="T14" fmla="*/ 6 w 89"/>
                    <a:gd name="T15" fmla="*/ 2 h 35"/>
                    <a:gd name="T16" fmla="*/ 17 w 89"/>
                    <a:gd name="T17" fmla="*/ 0 h 35"/>
                    <a:gd name="T18" fmla="*/ 45 w 89"/>
                    <a:gd name="T19" fmla="*/ 1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9" h="35">
                      <a:moveTo>
                        <a:pt x="45" y="10"/>
                      </a:moveTo>
                      <a:cubicBezTo>
                        <a:pt x="58" y="20"/>
                        <a:pt x="76" y="14"/>
                        <a:pt x="89" y="23"/>
                      </a:cubicBezTo>
                      <a:cubicBezTo>
                        <a:pt x="89" y="25"/>
                        <a:pt x="89" y="28"/>
                        <a:pt x="89" y="31"/>
                      </a:cubicBezTo>
                      <a:cubicBezTo>
                        <a:pt x="86" y="35"/>
                        <a:pt x="82" y="33"/>
                        <a:pt x="78" y="33"/>
                      </a:cubicBezTo>
                      <a:cubicBezTo>
                        <a:pt x="71" y="30"/>
                        <a:pt x="64" y="33"/>
                        <a:pt x="57" y="32"/>
                      </a:cubicBezTo>
                      <a:cubicBezTo>
                        <a:pt x="46" y="27"/>
                        <a:pt x="34" y="33"/>
                        <a:pt x="23" y="30"/>
                      </a:cubicBezTo>
                      <a:cubicBezTo>
                        <a:pt x="20" y="23"/>
                        <a:pt x="15" y="18"/>
                        <a:pt x="9" y="14"/>
                      </a:cubicBezTo>
                      <a:cubicBezTo>
                        <a:pt x="4" y="11"/>
                        <a:pt x="0" y="7"/>
                        <a:pt x="6" y="2"/>
                      </a:cubicBezTo>
                      <a:cubicBezTo>
                        <a:pt x="9" y="0"/>
                        <a:pt x="13" y="0"/>
                        <a:pt x="17" y="0"/>
                      </a:cubicBezTo>
                      <a:cubicBezTo>
                        <a:pt x="27" y="3"/>
                        <a:pt x="38" y="2"/>
                        <a:pt x="45" y="10"/>
                      </a:cubicBezTo>
                      <a:close/>
                    </a:path>
                  </a:pathLst>
                </a:custGeom>
                <a:solidFill>
                  <a:srgbClr val="F3DA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41" name="Freeform 299">
                  <a:extLst>
                    <a:ext uri="{FF2B5EF4-FFF2-40B4-BE49-F238E27FC236}">
                      <a16:creationId xmlns:a16="http://schemas.microsoft.com/office/drawing/2014/main" id="{F03DAF59-4A14-9DA8-CF8F-8A49A215FDC6}"/>
                    </a:ext>
                  </a:extLst>
                </p:cNvPr>
                <p:cNvSpPr/>
                <p:nvPr/>
              </p:nvSpPr>
              <p:spPr bwMode="auto">
                <a:xfrm>
                  <a:off x="4019" y="1677"/>
                  <a:ext cx="22" cy="7"/>
                </a:xfrm>
                <a:custGeom>
                  <a:avLst/>
                  <a:gdLst>
                    <a:gd name="T0" fmla="*/ 0 w 18"/>
                    <a:gd name="T1" fmla="*/ 1 h 6"/>
                    <a:gd name="T2" fmla="*/ 12 w 18"/>
                    <a:gd name="T3" fmla="*/ 0 h 6"/>
                    <a:gd name="T4" fmla="*/ 11 w 18"/>
                    <a:gd name="T5" fmla="*/ 6 h 6"/>
                    <a:gd name="T6" fmla="*/ 0 w 18"/>
                    <a:gd name="T7" fmla="*/ 5 h 6"/>
                    <a:gd name="T8" fmla="*/ 0 w 18"/>
                    <a:gd name="T9" fmla="*/ 4 h 6"/>
                    <a:gd name="T10" fmla="*/ 0 w 18"/>
                    <a:gd name="T11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" h="6">
                      <a:moveTo>
                        <a:pt x="0" y="1"/>
                      </a:moveTo>
                      <a:cubicBezTo>
                        <a:pt x="4" y="1"/>
                        <a:pt x="8" y="0"/>
                        <a:pt x="12" y="0"/>
                      </a:cubicBezTo>
                      <a:cubicBezTo>
                        <a:pt x="16" y="2"/>
                        <a:pt x="18" y="5"/>
                        <a:pt x="11" y="6"/>
                      </a:cubicBezTo>
                      <a:cubicBezTo>
                        <a:pt x="7" y="6"/>
                        <a:pt x="3" y="5"/>
                        <a:pt x="0" y="5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3"/>
                        <a:pt x="0" y="2"/>
                        <a:pt x="0" y="1"/>
                      </a:cubicBezTo>
                      <a:close/>
                    </a:path>
                  </a:pathLst>
                </a:custGeom>
                <a:solidFill>
                  <a:srgbClr val="5541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42" name="Freeform 300">
                  <a:extLst>
                    <a:ext uri="{FF2B5EF4-FFF2-40B4-BE49-F238E27FC236}">
                      <a16:creationId xmlns:a16="http://schemas.microsoft.com/office/drawing/2014/main" id="{8923B8E2-0BAB-BFBB-733B-FEE3B10E99D2}"/>
                    </a:ext>
                  </a:extLst>
                </p:cNvPr>
                <p:cNvSpPr/>
                <p:nvPr/>
              </p:nvSpPr>
              <p:spPr bwMode="auto">
                <a:xfrm>
                  <a:off x="3953" y="1590"/>
                  <a:ext cx="47" cy="59"/>
                </a:xfrm>
                <a:custGeom>
                  <a:avLst/>
                  <a:gdLst>
                    <a:gd name="T0" fmla="*/ 6 w 39"/>
                    <a:gd name="T1" fmla="*/ 4 h 49"/>
                    <a:gd name="T2" fmla="*/ 11 w 39"/>
                    <a:gd name="T3" fmla="*/ 1 h 49"/>
                    <a:gd name="T4" fmla="*/ 22 w 39"/>
                    <a:gd name="T5" fmla="*/ 7 h 49"/>
                    <a:gd name="T6" fmla="*/ 26 w 39"/>
                    <a:gd name="T7" fmla="*/ 14 h 49"/>
                    <a:gd name="T8" fmla="*/ 31 w 39"/>
                    <a:gd name="T9" fmla="*/ 34 h 49"/>
                    <a:gd name="T10" fmla="*/ 34 w 39"/>
                    <a:gd name="T11" fmla="*/ 47 h 49"/>
                    <a:gd name="T12" fmla="*/ 27 w 39"/>
                    <a:gd name="T13" fmla="*/ 48 h 49"/>
                    <a:gd name="T14" fmla="*/ 15 w 39"/>
                    <a:gd name="T15" fmla="*/ 47 h 49"/>
                    <a:gd name="T16" fmla="*/ 6 w 39"/>
                    <a:gd name="T17" fmla="*/ 4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9" h="49">
                      <a:moveTo>
                        <a:pt x="6" y="4"/>
                      </a:moveTo>
                      <a:cubicBezTo>
                        <a:pt x="8" y="3"/>
                        <a:pt x="10" y="2"/>
                        <a:pt x="11" y="1"/>
                      </a:cubicBezTo>
                      <a:cubicBezTo>
                        <a:pt x="17" y="0"/>
                        <a:pt x="19" y="3"/>
                        <a:pt x="22" y="7"/>
                      </a:cubicBezTo>
                      <a:cubicBezTo>
                        <a:pt x="23" y="9"/>
                        <a:pt x="25" y="12"/>
                        <a:pt x="26" y="14"/>
                      </a:cubicBezTo>
                      <a:cubicBezTo>
                        <a:pt x="30" y="20"/>
                        <a:pt x="28" y="27"/>
                        <a:pt x="31" y="34"/>
                      </a:cubicBezTo>
                      <a:cubicBezTo>
                        <a:pt x="32" y="38"/>
                        <a:pt x="39" y="41"/>
                        <a:pt x="34" y="47"/>
                      </a:cubicBezTo>
                      <a:cubicBezTo>
                        <a:pt x="32" y="48"/>
                        <a:pt x="29" y="48"/>
                        <a:pt x="27" y="48"/>
                      </a:cubicBezTo>
                      <a:cubicBezTo>
                        <a:pt x="23" y="48"/>
                        <a:pt x="18" y="49"/>
                        <a:pt x="15" y="47"/>
                      </a:cubicBezTo>
                      <a:cubicBezTo>
                        <a:pt x="12" y="33"/>
                        <a:pt x="0" y="20"/>
                        <a:pt x="6" y="4"/>
                      </a:cubicBezTo>
                      <a:close/>
                    </a:path>
                  </a:pathLst>
                </a:custGeom>
                <a:solidFill>
                  <a:srgbClr val="D2BD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43" name="Freeform 301">
                  <a:extLst>
                    <a:ext uri="{FF2B5EF4-FFF2-40B4-BE49-F238E27FC236}">
                      <a16:creationId xmlns:a16="http://schemas.microsoft.com/office/drawing/2014/main" id="{B85A5554-BFD2-5C17-6538-DFC7BD542122}"/>
                    </a:ext>
                  </a:extLst>
                </p:cNvPr>
                <p:cNvSpPr/>
                <p:nvPr/>
              </p:nvSpPr>
              <p:spPr bwMode="auto">
                <a:xfrm>
                  <a:off x="3984" y="1614"/>
                  <a:ext cx="39" cy="38"/>
                </a:xfrm>
                <a:custGeom>
                  <a:avLst/>
                  <a:gdLst>
                    <a:gd name="T0" fmla="*/ 8 w 32"/>
                    <a:gd name="T1" fmla="*/ 27 h 32"/>
                    <a:gd name="T2" fmla="*/ 1 w 32"/>
                    <a:gd name="T3" fmla="*/ 14 h 32"/>
                    <a:gd name="T4" fmla="*/ 10 w 32"/>
                    <a:gd name="T5" fmla="*/ 3 h 32"/>
                    <a:gd name="T6" fmla="*/ 18 w 32"/>
                    <a:gd name="T7" fmla="*/ 0 h 32"/>
                    <a:gd name="T8" fmla="*/ 27 w 32"/>
                    <a:gd name="T9" fmla="*/ 6 h 32"/>
                    <a:gd name="T10" fmla="*/ 29 w 32"/>
                    <a:gd name="T11" fmla="*/ 21 h 32"/>
                    <a:gd name="T12" fmla="*/ 21 w 32"/>
                    <a:gd name="T13" fmla="*/ 29 h 32"/>
                    <a:gd name="T14" fmla="*/ 8 w 32"/>
                    <a:gd name="T15" fmla="*/ 27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2" h="32">
                      <a:moveTo>
                        <a:pt x="8" y="27"/>
                      </a:moveTo>
                      <a:cubicBezTo>
                        <a:pt x="8" y="22"/>
                        <a:pt x="0" y="20"/>
                        <a:pt x="1" y="14"/>
                      </a:cubicBezTo>
                      <a:cubicBezTo>
                        <a:pt x="2" y="9"/>
                        <a:pt x="7" y="6"/>
                        <a:pt x="10" y="3"/>
                      </a:cubicBezTo>
                      <a:cubicBezTo>
                        <a:pt x="12" y="1"/>
                        <a:pt x="15" y="0"/>
                        <a:pt x="18" y="0"/>
                      </a:cubicBezTo>
                      <a:cubicBezTo>
                        <a:pt x="21" y="2"/>
                        <a:pt x="24" y="3"/>
                        <a:pt x="27" y="6"/>
                      </a:cubicBezTo>
                      <a:cubicBezTo>
                        <a:pt x="29" y="11"/>
                        <a:pt x="32" y="16"/>
                        <a:pt x="29" y="21"/>
                      </a:cubicBezTo>
                      <a:cubicBezTo>
                        <a:pt x="24" y="22"/>
                        <a:pt x="21" y="24"/>
                        <a:pt x="21" y="29"/>
                      </a:cubicBezTo>
                      <a:cubicBezTo>
                        <a:pt x="16" y="29"/>
                        <a:pt x="12" y="32"/>
                        <a:pt x="8" y="27"/>
                      </a:cubicBezTo>
                      <a:close/>
                    </a:path>
                  </a:pathLst>
                </a:custGeom>
                <a:solidFill>
                  <a:srgbClr val="E7D6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44" name="Freeform 302">
                  <a:extLst>
                    <a:ext uri="{FF2B5EF4-FFF2-40B4-BE49-F238E27FC236}">
                      <a16:creationId xmlns:a16="http://schemas.microsoft.com/office/drawing/2014/main" id="{C6CAA473-0754-4DB0-3658-542B379F6554}"/>
                    </a:ext>
                  </a:extLst>
                </p:cNvPr>
                <p:cNvSpPr/>
                <p:nvPr/>
              </p:nvSpPr>
              <p:spPr bwMode="auto">
                <a:xfrm>
                  <a:off x="3946" y="1637"/>
                  <a:ext cx="40" cy="15"/>
                </a:xfrm>
                <a:custGeom>
                  <a:avLst/>
                  <a:gdLst>
                    <a:gd name="T0" fmla="*/ 21 w 33"/>
                    <a:gd name="T1" fmla="*/ 6 h 13"/>
                    <a:gd name="T2" fmla="*/ 33 w 33"/>
                    <a:gd name="T3" fmla="*/ 9 h 13"/>
                    <a:gd name="T4" fmla="*/ 29 w 33"/>
                    <a:gd name="T5" fmla="*/ 13 h 13"/>
                    <a:gd name="T6" fmla="*/ 0 w 33"/>
                    <a:gd name="T7" fmla="*/ 7 h 13"/>
                    <a:gd name="T8" fmla="*/ 8 w 33"/>
                    <a:gd name="T9" fmla="*/ 1 h 13"/>
                    <a:gd name="T10" fmla="*/ 21 w 33"/>
                    <a:gd name="T11" fmla="*/ 6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3" h="13">
                      <a:moveTo>
                        <a:pt x="21" y="6"/>
                      </a:moveTo>
                      <a:cubicBezTo>
                        <a:pt x="25" y="7"/>
                        <a:pt x="29" y="8"/>
                        <a:pt x="33" y="9"/>
                      </a:cubicBezTo>
                      <a:cubicBezTo>
                        <a:pt x="31" y="11"/>
                        <a:pt x="30" y="12"/>
                        <a:pt x="29" y="13"/>
                      </a:cubicBezTo>
                      <a:cubicBezTo>
                        <a:pt x="19" y="11"/>
                        <a:pt x="9" y="12"/>
                        <a:pt x="0" y="7"/>
                      </a:cubicBezTo>
                      <a:cubicBezTo>
                        <a:pt x="1" y="3"/>
                        <a:pt x="5" y="2"/>
                        <a:pt x="8" y="1"/>
                      </a:cubicBezTo>
                      <a:cubicBezTo>
                        <a:pt x="13" y="0"/>
                        <a:pt x="18" y="2"/>
                        <a:pt x="21" y="6"/>
                      </a:cubicBezTo>
                      <a:close/>
                    </a:path>
                  </a:pathLst>
                </a:custGeom>
                <a:solidFill>
                  <a:srgbClr val="6A54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45" name="Freeform 303">
                  <a:extLst>
                    <a:ext uri="{FF2B5EF4-FFF2-40B4-BE49-F238E27FC236}">
                      <a16:creationId xmlns:a16="http://schemas.microsoft.com/office/drawing/2014/main" id="{51BB5EFC-6CBB-030D-EEFB-C0273168D36F}"/>
                    </a:ext>
                  </a:extLst>
                </p:cNvPr>
                <p:cNvSpPr/>
                <p:nvPr/>
              </p:nvSpPr>
              <p:spPr bwMode="auto">
                <a:xfrm>
                  <a:off x="4143" y="1662"/>
                  <a:ext cx="6" cy="11"/>
                </a:xfrm>
                <a:custGeom>
                  <a:avLst/>
                  <a:gdLst>
                    <a:gd name="T0" fmla="*/ 5 w 5"/>
                    <a:gd name="T1" fmla="*/ 1 h 9"/>
                    <a:gd name="T2" fmla="*/ 5 w 5"/>
                    <a:gd name="T3" fmla="*/ 9 h 9"/>
                    <a:gd name="T4" fmla="*/ 1 w 5"/>
                    <a:gd name="T5" fmla="*/ 1 h 9"/>
                    <a:gd name="T6" fmla="*/ 1 w 5"/>
                    <a:gd name="T7" fmla="*/ 2 h 9"/>
                    <a:gd name="T8" fmla="*/ 5 w 5"/>
                    <a:gd name="T9" fmla="*/ 2 h 9"/>
                    <a:gd name="T10" fmla="*/ 5 w 5"/>
                    <a:gd name="T11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9">
                      <a:moveTo>
                        <a:pt x="5" y="1"/>
                      </a:moveTo>
                      <a:cubicBezTo>
                        <a:pt x="5" y="4"/>
                        <a:pt x="5" y="7"/>
                        <a:pt x="5" y="9"/>
                      </a:cubicBezTo>
                      <a:cubicBezTo>
                        <a:pt x="0" y="8"/>
                        <a:pt x="2" y="4"/>
                        <a:pt x="1" y="1"/>
                      </a:cubicBezTo>
                      <a:cubicBezTo>
                        <a:pt x="1" y="1"/>
                        <a:pt x="1" y="2"/>
                        <a:pt x="1" y="2"/>
                      </a:cubicBezTo>
                      <a:cubicBezTo>
                        <a:pt x="2" y="0"/>
                        <a:pt x="4" y="0"/>
                        <a:pt x="5" y="2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solidFill>
                  <a:srgbClr val="E7D4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46" name="Freeform 304">
                  <a:extLst>
                    <a:ext uri="{FF2B5EF4-FFF2-40B4-BE49-F238E27FC236}">
                      <a16:creationId xmlns:a16="http://schemas.microsoft.com/office/drawing/2014/main" id="{A7D1FC91-8A19-83C4-58CF-9822357CC2BB}"/>
                    </a:ext>
                  </a:extLst>
                </p:cNvPr>
                <p:cNvSpPr/>
                <p:nvPr/>
              </p:nvSpPr>
              <p:spPr bwMode="auto">
                <a:xfrm>
                  <a:off x="4143" y="1659"/>
                  <a:ext cx="6" cy="5"/>
                </a:xfrm>
                <a:custGeom>
                  <a:avLst/>
                  <a:gdLst>
                    <a:gd name="T0" fmla="*/ 5 w 5"/>
                    <a:gd name="T1" fmla="*/ 4 h 4"/>
                    <a:gd name="T2" fmla="*/ 1 w 5"/>
                    <a:gd name="T3" fmla="*/ 4 h 4"/>
                    <a:gd name="T4" fmla="*/ 0 w 5"/>
                    <a:gd name="T5" fmla="*/ 0 h 4"/>
                    <a:gd name="T6" fmla="*/ 4 w 5"/>
                    <a:gd name="T7" fmla="*/ 0 h 4"/>
                    <a:gd name="T8" fmla="*/ 5 w 5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5" y="4"/>
                      </a:moveTo>
                      <a:cubicBezTo>
                        <a:pt x="4" y="4"/>
                        <a:pt x="2" y="4"/>
                        <a:pt x="1" y="4"/>
                      </a:cubicBezTo>
                      <a:cubicBezTo>
                        <a:pt x="1" y="2"/>
                        <a:pt x="0" y="1"/>
                        <a:pt x="0" y="0"/>
                      </a:cubicBezTo>
                      <a:cubicBezTo>
                        <a:pt x="2" y="0"/>
                        <a:pt x="3" y="0"/>
                        <a:pt x="4" y="0"/>
                      </a:cubicBezTo>
                      <a:cubicBezTo>
                        <a:pt x="5" y="1"/>
                        <a:pt x="5" y="2"/>
                        <a:pt x="5" y="4"/>
                      </a:cubicBezTo>
                      <a:close/>
                    </a:path>
                  </a:pathLst>
                </a:custGeom>
                <a:solidFill>
                  <a:srgbClr val="271E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47" name="Freeform 305">
                  <a:extLst>
                    <a:ext uri="{FF2B5EF4-FFF2-40B4-BE49-F238E27FC236}">
                      <a16:creationId xmlns:a16="http://schemas.microsoft.com/office/drawing/2014/main" id="{ED67AD2F-306A-FC71-79B0-D38F1F970F48}"/>
                    </a:ext>
                  </a:extLst>
                </p:cNvPr>
                <p:cNvSpPr/>
                <p:nvPr/>
              </p:nvSpPr>
              <p:spPr bwMode="auto">
                <a:xfrm>
                  <a:off x="3905" y="1552"/>
                  <a:ext cx="73" cy="92"/>
                </a:xfrm>
                <a:custGeom>
                  <a:avLst/>
                  <a:gdLst>
                    <a:gd name="T0" fmla="*/ 55 w 61"/>
                    <a:gd name="T1" fmla="*/ 77 h 77"/>
                    <a:gd name="T2" fmla="*/ 43 w 61"/>
                    <a:gd name="T3" fmla="*/ 74 h 77"/>
                    <a:gd name="T4" fmla="*/ 9 w 61"/>
                    <a:gd name="T5" fmla="*/ 61 h 77"/>
                    <a:gd name="T6" fmla="*/ 5 w 61"/>
                    <a:gd name="T7" fmla="*/ 47 h 77"/>
                    <a:gd name="T8" fmla="*/ 1 w 61"/>
                    <a:gd name="T9" fmla="*/ 32 h 77"/>
                    <a:gd name="T10" fmla="*/ 0 w 61"/>
                    <a:gd name="T11" fmla="*/ 27 h 77"/>
                    <a:gd name="T12" fmla="*/ 2 w 61"/>
                    <a:gd name="T13" fmla="*/ 22 h 77"/>
                    <a:gd name="T14" fmla="*/ 8 w 61"/>
                    <a:gd name="T15" fmla="*/ 9 h 77"/>
                    <a:gd name="T16" fmla="*/ 19 w 61"/>
                    <a:gd name="T17" fmla="*/ 5 h 77"/>
                    <a:gd name="T18" fmla="*/ 27 w 61"/>
                    <a:gd name="T19" fmla="*/ 22 h 77"/>
                    <a:gd name="T20" fmla="*/ 46 w 61"/>
                    <a:gd name="T21" fmla="*/ 36 h 77"/>
                    <a:gd name="T22" fmla="*/ 55 w 61"/>
                    <a:gd name="T23" fmla="*/ 77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1" h="77">
                      <a:moveTo>
                        <a:pt x="55" y="77"/>
                      </a:moveTo>
                      <a:cubicBezTo>
                        <a:pt x="51" y="76"/>
                        <a:pt x="47" y="75"/>
                        <a:pt x="43" y="74"/>
                      </a:cubicBezTo>
                      <a:cubicBezTo>
                        <a:pt x="29" y="75"/>
                        <a:pt x="17" y="73"/>
                        <a:pt x="9" y="61"/>
                      </a:cubicBezTo>
                      <a:cubicBezTo>
                        <a:pt x="7" y="57"/>
                        <a:pt x="5" y="52"/>
                        <a:pt x="5" y="47"/>
                      </a:cubicBezTo>
                      <a:cubicBezTo>
                        <a:pt x="4" y="42"/>
                        <a:pt x="3" y="37"/>
                        <a:pt x="1" y="32"/>
                      </a:cubicBezTo>
                      <a:cubicBezTo>
                        <a:pt x="0" y="30"/>
                        <a:pt x="0" y="28"/>
                        <a:pt x="0" y="27"/>
                      </a:cubicBezTo>
                      <a:cubicBezTo>
                        <a:pt x="0" y="25"/>
                        <a:pt x="1" y="23"/>
                        <a:pt x="2" y="22"/>
                      </a:cubicBezTo>
                      <a:cubicBezTo>
                        <a:pt x="8" y="20"/>
                        <a:pt x="8" y="16"/>
                        <a:pt x="8" y="9"/>
                      </a:cubicBezTo>
                      <a:cubicBezTo>
                        <a:pt x="7" y="0"/>
                        <a:pt x="12" y="0"/>
                        <a:pt x="19" y="5"/>
                      </a:cubicBezTo>
                      <a:cubicBezTo>
                        <a:pt x="21" y="11"/>
                        <a:pt x="19" y="19"/>
                        <a:pt x="27" y="22"/>
                      </a:cubicBezTo>
                      <a:cubicBezTo>
                        <a:pt x="47" y="10"/>
                        <a:pt x="41" y="31"/>
                        <a:pt x="46" y="36"/>
                      </a:cubicBezTo>
                      <a:cubicBezTo>
                        <a:pt x="46" y="50"/>
                        <a:pt x="61" y="62"/>
                        <a:pt x="55" y="77"/>
                      </a:cubicBezTo>
                      <a:close/>
                    </a:path>
                  </a:pathLst>
                </a:custGeom>
                <a:solidFill>
                  <a:srgbClr val="F0D6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48" name="Freeform 306">
                  <a:extLst>
                    <a:ext uri="{FF2B5EF4-FFF2-40B4-BE49-F238E27FC236}">
                      <a16:creationId xmlns:a16="http://schemas.microsoft.com/office/drawing/2014/main" id="{290F5625-2D87-2891-9D9B-A090818D2167}"/>
                    </a:ext>
                  </a:extLst>
                </p:cNvPr>
                <p:cNvSpPr/>
                <p:nvPr/>
              </p:nvSpPr>
              <p:spPr bwMode="auto">
                <a:xfrm>
                  <a:off x="3859" y="1619"/>
                  <a:ext cx="98" cy="32"/>
                </a:xfrm>
                <a:custGeom>
                  <a:avLst/>
                  <a:gdLst>
                    <a:gd name="T0" fmla="*/ 50 w 82"/>
                    <a:gd name="T1" fmla="*/ 2 h 27"/>
                    <a:gd name="T2" fmla="*/ 82 w 82"/>
                    <a:gd name="T3" fmla="*/ 18 h 27"/>
                    <a:gd name="T4" fmla="*/ 73 w 82"/>
                    <a:gd name="T5" fmla="*/ 22 h 27"/>
                    <a:gd name="T6" fmla="*/ 62 w 82"/>
                    <a:gd name="T7" fmla="*/ 22 h 27"/>
                    <a:gd name="T8" fmla="*/ 42 w 82"/>
                    <a:gd name="T9" fmla="*/ 27 h 27"/>
                    <a:gd name="T10" fmla="*/ 34 w 82"/>
                    <a:gd name="T11" fmla="*/ 24 h 27"/>
                    <a:gd name="T12" fmla="*/ 13 w 82"/>
                    <a:gd name="T13" fmla="*/ 15 h 27"/>
                    <a:gd name="T14" fmla="*/ 0 w 82"/>
                    <a:gd name="T15" fmla="*/ 4 h 27"/>
                    <a:gd name="T16" fmla="*/ 2 w 82"/>
                    <a:gd name="T17" fmla="*/ 1 h 27"/>
                    <a:gd name="T18" fmla="*/ 10 w 82"/>
                    <a:gd name="T19" fmla="*/ 1 h 27"/>
                    <a:gd name="T20" fmla="*/ 23 w 82"/>
                    <a:gd name="T21" fmla="*/ 1 h 27"/>
                    <a:gd name="T22" fmla="*/ 36 w 82"/>
                    <a:gd name="T23" fmla="*/ 1 h 27"/>
                    <a:gd name="T24" fmla="*/ 50 w 82"/>
                    <a:gd name="T25" fmla="*/ 2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2" h="27">
                      <a:moveTo>
                        <a:pt x="50" y="2"/>
                      </a:moveTo>
                      <a:cubicBezTo>
                        <a:pt x="57" y="14"/>
                        <a:pt x="71" y="13"/>
                        <a:pt x="82" y="18"/>
                      </a:cubicBezTo>
                      <a:cubicBezTo>
                        <a:pt x="79" y="19"/>
                        <a:pt x="76" y="21"/>
                        <a:pt x="73" y="22"/>
                      </a:cubicBezTo>
                      <a:cubicBezTo>
                        <a:pt x="69" y="22"/>
                        <a:pt x="65" y="22"/>
                        <a:pt x="62" y="22"/>
                      </a:cubicBezTo>
                      <a:cubicBezTo>
                        <a:pt x="56" y="27"/>
                        <a:pt x="49" y="27"/>
                        <a:pt x="42" y="27"/>
                      </a:cubicBezTo>
                      <a:cubicBezTo>
                        <a:pt x="39" y="27"/>
                        <a:pt x="37" y="26"/>
                        <a:pt x="34" y="24"/>
                      </a:cubicBezTo>
                      <a:cubicBezTo>
                        <a:pt x="29" y="18"/>
                        <a:pt x="20" y="18"/>
                        <a:pt x="13" y="15"/>
                      </a:cubicBezTo>
                      <a:cubicBezTo>
                        <a:pt x="8" y="13"/>
                        <a:pt x="0" y="13"/>
                        <a:pt x="0" y="4"/>
                      </a:cubicBezTo>
                      <a:cubicBezTo>
                        <a:pt x="1" y="3"/>
                        <a:pt x="1" y="2"/>
                        <a:pt x="2" y="1"/>
                      </a:cubicBezTo>
                      <a:cubicBezTo>
                        <a:pt x="4" y="1"/>
                        <a:pt x="7" y="1"/>
                        <a:pt x="10" y="1"/>
                      </a:cubicBezTo>
                      <a:cubicBezTo>
                        <a:pt x="14" y="0"/>
                        <a:pt x="19" y="0"/>
                        <a:pt x="23" y="1"/>
                      </a:cubicBezTo>
                      <a:cubicBezTo>
                        <a:pt x="27" y="1"/>
                        <a:pt x="32" y="1"/>
                        <a:pt x="36" y="1"/>
                      </a:cubicBezTo>
                      <a:cubicBezTo>
                        <a:pt x="40" y="2"/>
                        <a:pt x="45" y="3"/>
                        <a:pt x="50" y="2"/>
                      </a:cubicBezTo>
                      <a:close/>
                    </a:path>
                  </a:pathLst>
                </a:custGeom>
                <a:solidFill>
                  <a:srgbClr val="50413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49" name="Freeform 307">
                  <a:extLst>
                    <a:ext uri="{FF2B5EF4-FFF2-40B4-BE49-F238E27FC236}">
                      <a16:creationId xmlns:a16="http://schemas.microsoft.com/office/drawing/2014/main" id="{1B7012B7-ED47-4EC0-5129-0C24D95DCED7}"/>
                    </a:ext>
                  </a:extLst>
                </p:cNvPr>
                <p:cNvSpPr/>
                <p:nvPr/>
              </p:nvSpPr>
              <p:spPr bwMode="auto">
                <a:xfrm>
                  <a:off x="4048" y="1533"/>
                  <a:ext cx="53" cy="49"/>
                </a:xfrm>
                <a:custGeom>
                  <a:avLst/>
                  <a:gdLst>
                    <a:gd name="T0" fmla="*/ 44 w 44"/>
                    <a:gd name="T1" fmla="*/ 30 h 41"/>
                    <a:gd name="T2" fmla="*/ 18 w 44"/>
                    <a:gd name="T3" fmla="*/ 12 h 41"/>
                    <a:gd name="T4" fmla="*/ 0 w 44"/>
                    <a:gd name="T5" fmla="*/ 22 h 41"/>
                    <a:gd name="T6" fmla="*/ 14 w 44"/>
                    <a:gd name="T7" fmla="*/ 6 h 41"/>
                    <a:gd name="T8" fmla="*/ 27 w 44"/>
                    <a:gd name="T9" fmla="*/ 10 h 41"/>
                    <a:gd name="T10" fmla="*/ 44 w 44"/>
                    <a:gd name="T11" fmla="*/ 3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4" h="41">
                      <a:moveTo>
                        <a:pt x="44" y="30"/>
                      </a:moveTo>
                      <a:cubicBezTo>
                        <a:pt x="22" y="37"/>
                        <a:pt x="21" y="36"/>
                        <a:pt x="18" y="12"/>
                      </a:cubicBezTo>
                      <a:cubicBezTo>
                        <a:pt x="14" y="21"/>
                        <a:pt x="15" y="41"/>
                        <a:pt x="0" y="22"/>
                      </a:cubicBezTo>
                      <a:cubicBezTo>
                        <a:pt x="5" y="16"/>
                        <a:pt x="9" y="10"/>
                        <a:pt x="14" y="6"/>
                      </a:cubicBezTo>
                      <a:cubicBezTo>
                        <a:pt x="20" y="0"/>
                        <a:pt x="28" y="0"/>
                        <a:pt x="27" y="10"/>
                      </a:cubicBezTo>
                      <a:cubicBezTo>
                        <a:pt x="26" y="24"/>
                        <a:pt x="36" y="25"/>
                        <a:pt x="44" y="30"/>
                      </a:cubicBezTo>
                      <a:close/>
                    </a:path>
                  </a:pathLst>
                </a:custGeom>
                <a:solidFill>
                  <a:srgbClr val="F6DCB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50" name="Freeform 308">
                  <a:extLst>
                    <a:ext uri="{FF2B5EF4-FFF2-40B4-BE49-F238E27FC236}">
                      <a16:creationId xmlns:a16="http://schemas.microsoft.com/office/drawing/2014/main" id="{ED487CE0-FEE8-F92C-409E-6C0D2418D7BE}"/>
                    </a:ext>
                  </a:extLst>
                </p:cNvPr>
                <p:cNvSpPr/>
                <p:nvPr/>
              </p:nvSpPr>
              <p:spPr bwMode="auto">
                <a:xfrm>
                  <a:off x="3882" y="1566"/>
                  <a:ext cx="36" cy="66"/>
                </a:xfrm>
                <a:custGeom>
                  <a:avLst/>
                  <a:gdLst>
                    <a:gd name="T0" fmla="*/ 30 w 30"/>
                    <a:gd name="T1" fmla="*/ 46 h 55"/>
                    <a:gd name="T2" fmla="*/ 18 w 30"/>
                    <a:gd name="T3" fmla="*/ 49 h 55"/>
                    <a:gd name="T4" fmla="*/ 15 w 30"/>
                    <a:gd name="T5" fmla="*/ 45 h 55"/>
                    <a:gd name="T6" fmla="*/ 9 w 30"/>
                    <a:gd name="T7" fmla="*/ 29 h 55"/>
                    <a:gd name="T8" fmla="*/ 6 w 30"/>
                    <a:gd name="T9" fmla="*/ 5 h 55"/>
                    <a:gd name="T10" fmla="*/ 10 w 30"/>
                    <a:gd name="T11" fmla="*/ 2 h 55"/>
                    <a:gd name="T12" fmla="*/ 21 w 30"/>
                    <a:gd name="T13" fmla="*/ 13 h 55"/>
                    <a:gd name="T14" fmla="*/ 22 w 30"/>
                    <a:gd name="T15" fmla="*/ 17 h 55"/>
                    <a:gd name="T16" fmla="*/ 26 w 30"/>
                    <a:gd name="T17" fmla="*/ 33 h 55"/>
                    <a:gd name="T18" fmla="*/ 30 w 30"/>
                    <a:gd name="T19" fmla="*/ 46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0" h="55">
                      <a:moveTo>
                        <a:pt x="30" y="46"/>
                      </a:moveTo>
                      <a:cubicBezTo>
                        <a:pt x="28" y="55"/>
                        <a:pt x="23" y="52"/>
                        <a:pt x="18" y="49"/>
                      </a:cubicBezTo>
                      <a:cubicBezTo>
                        <a:pt x="17" y="48"/>
                        <a:pt x="16" y="47"/>
                        <a:pt x="15" y="45"/>
                      </a:cubicBezTo>
                      <a:cubicBezTo>
                        <a:pt x="15" y="39"/>
                        <a:pt x="12" y="34"/>
                        <a:pt x="9" y="29"/>
                      </a:cubicBezTo>
                      <a:cubicBezTo>
                        <a:pt x="6" y="21"/>
                        <a:pt x="0" y="14"/>
                        <a:pt x="6" y="5"/>
                      </a:cubicBezTo>
                      <a:cubicBezTo>
                        <a:pt x="7" y="4"/>
                        <a:pt x="9" y="3"/>
                        <a:pt x="10" y="2"/>
                      </a:cubicBezTo>
                      <a:cubicBezTo>
                        <a:pt x="19" y="0"/>
                        <a:pt x="14" y="13"/>
                        <a:pt x="21" y="13"/>
                      </a:cubicBezTo>
                      <a:cubicBezTo>
                        <a:pt x="22" y="14"/>
                        <a:pt x="22" y="16"/>
                        <a:pt x="22" y="17"/>
                      </a:cubicBezTo>
                      <a:cubicBezTo>
                        <a:pt x="23" y="23"/>
                        <a:pt x="24" y="28"/>
                        <a:pt x="26" y="33"/>
                      </a:cubicBezTo>
                      <a:cubicBezTo>
                        <a:pt x="27" y="38"/>
                        <a:pt x="29" y="42"/>
                        <a:pt x="30" y="46"/>
                      </a:cubicBezTo>
                      <a:close/>
                    </a:path>
                  </a:pathLst>
                </a:custGeom>
                <a:solidFill>
                  <a:srgbClr val="E1C9A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51" name="Freeform 309">
                  <a:extLst>
                    <a:ext uri="{FF2B5EF4-FFF2-40B4-BE49-F238E27FC236}">
                      <a16:creationId xmlns:a16="http://schemas.microsoft.com/office/drawing/2014/main" id="{DDCB9608-D4CD-2549-4228-D60193235F87}"/>
                    </a:ext>
                  </a:extLst>
                </p:cNvPr>
                <p:cNvSpPr/>
                <p:nvPr/>
              </p:nvSpPr>
              <p:spPr bwMode="auto">
                <a:xfrm>
                  <a:off x="3978" y="1578"/>
                  <a:ext cx="32" cy="46"/>
                </a:xfrm>
                <a:custGeom>
                  <a:avLst/>
                  <a:gdLst>
                    <a:gd name="T0" fmla="*/ 21 w 26"/>
                    <a:gd name="T1" fmla="*/ 32 h 38"/>
                    <a:gd name="T2" fmla="*/ 17 w 26"/>
                    <a:gd name="T3" fmla="*/ 36 h 38"/>
                    <a:gd name="T4" fmla="*/ 0 w 26"/>
                    <a:gd name="T5" fmla="*/ 18 h 38"/>
                    <a:gd name="T6" fmla="*/ 3 w 26"/>
                    <a:gd name="T7" fmla="*/ 11 h 38"/>
                    <a:gd name="T8" fmla="*/ 23 w 26"/>
                    <a:gd name="T9" fmla="*/ 20 h 38"/>
                    <a:gd name="T10" fmla="*/ 22 w 26"/>
                    <a:gd name="T11" fmla="*/ 20 h 38"/>
                    <a:gd name="T12" fmla="*/ 21 w 26"/>
                    <a:gd name="T13" fmla="*/ 32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" h="38">
                      <a:moveTo>
                        <a:pt x="21" y="32"/>
                      </a:moveTo>
                      <a:cubicBezTo>
                        <a:pt x="20" y="33"/>
                        <a:pt x="19" y="34"/>
                        <a:pt x="17" y="36"/>
                      </a:cubicBezTo>
                      <a:cubicBezTo>
                        <a:pt x="3" y="38"/>
                        <a:pt x="8" y="22"/>
                        <a:pt x="0" y="18"/>
                      </a:cubicBezTo>
                      <a:cubicBezTo>
                        <a:pt x="0" y="15"/>
                        <a:pt x="0" y="12"/>
                        <a:pt x="3" y="11"/>
                      </a:cubicBezTo>
                      <a:cubicBezTo>
                        <a:pt x="16" y="0"/>
                        <a:pt x="19" y="11"/>
                        <a:pt x="23" y="20"/>
                      </a:cubicBezTo>
                      <a:cubicBezTo>
                        <a:pt x="23" y="20"/>
                        <a:pt x="22" y="20"/>
                        <a:pt x="22" y="20"/>
                      </a:cubicBezTo>
                      <a:cubicBezTo>
                        <a:pt x="18" y="23"/>
                        <a:pt x="26" y="28"/>
                        <a:pt x="21" y="32"/>
                      </a:cubicBezTo>
                      <a:close/>
                    </a:path>
                  </a:pathLst>
                </a:custGeom>
                <a:solidFill>
                  <a:srgbClr val="D4BF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52" name="Freeform 310">
                  <a:extLst>
                    <a:ext uri="{FF2B5EF4-FFF2-40B4-BE49-F238E27FC236}">
                      <a16:creationId xmlns:a16="http://schemas.microsoft.com/office/drawing/2014/main" id="{1448C25A-492F-F97E-CF96-A76E321D41FE}"/>
                    </a:ext>
                  </a:extLst>
                </p:cNvPr>
                <p:cNvSpPr/>
                <p:nvPr/>
              </p:nvSpPr>
              <p:spPr bwMode="auto">
                <a:xfrm>
                  <a:off x="3875" y="1572"/>
                  <a:ext cx="24" cy="46"/>
                </a:xfrm>
                <a:custGeom>
                  <a:avLst/>
                  <a:gdLst>
                    <a:gd name="T0" fmla="*/ 12 w 20"/>
                    <a:gd name="T1" fmla="*/ 0 h 38"/>
                    <a:gd name="T2" fmla="*/ 20 w 20"/>
                    <a:gd name="T3" fmla="*/ 25 h 38"/>
                    <a:gd name="T4" fmla="*/ 18 w 20"/>
                    <a:gd name="T5" fmla="*/ 34 h 38"/>
                    <a:gd name="T6" fmla="*/ 12 w 20"/>
                    <a:gd name="T7" fmla="*/ 38 h 38"/>
                    <a:gd name="T8" fmla="*/ 6 w 20"/>
                    <a:gd name="T9" fmla="*/ 29 h 38"/>
                    <a:gd name="T10" fmla="*/ 0 w 20"/>
                    <a:gd name="T11" fmla="*/ 12 h 38"/>
                    <a:gd name="T12" fmla="*/ 12 w 20"/>
                    <a:gd name="T13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" h="38">
                      <a:moveTo>
                        <a:pt x="12" y="0"/>
                      </a:moveTo>
                      <a:cubicBezTo>
                        <a:pt x="15" y="8"/>
                        <a:pt x="17" y="17"/>
                        <a:pt x="20" y="25"/>
                      </a:cubicBezTo>
                      <a:cubicBezTo>
                        <a:pt x="20" y="28"/>
                        <a:pt x="20" y="31"/>
                        <a:pt x="18" y="34"/>
                      </a:cubicBezTo>
                      <a:cubicBezTo>
                        <a:pt x="16" y="37"/>
                        <a:pt x="14" y="38"/>
                        <a:pt x="12" y="38"/>
                      </a:cubicBezTo>
                      <a:cubicBezTo>
                        <a:pt x="8" y="36"/>
                        <a:pt x="6" y="33"/>
                        <a:pt x="6" y="29"/>
                      </a:cubicBezTo>
                      <a:cubicBezTo>
                        <a:pt x="5" y="23"/>
                        <a:pt x="1" y="17"/>
                        <a:pt x="0" y="12"/>
                      </a:cubicBezTo>
                      <a:cubicBezTo>
                        <a:pt x="0" y="4"/>
                        <a:pt x="5" y="0"/>
                        <a:pt x="12" y="0"/>
                      </a:cubicBezTo>
                      <a:close/>
                    </a:path>
                  </a:pathLst>
                </a:custGeom>
                <a:solidFill>
                  <a:srgbClr val="D3BB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53" name="Freeform 311">
                  <a:extLst>
                    <a:ext uri="{FF2B5EF4-FFF2-40B4-BE49-F238E27FC236}">
                      <a16:creationId xmlns:a16="http://schemas.microsoft.com/office/drawing/2014/main" id="{F334F9A0-DC9F-533B-608F-526C916B4469}"/>
                    </a:ext>
                  </a:extLst>
                </p:cNvPr>
                <p:cNvSpPr/>
                <p:nvPr/>
              </p:nvSpPr>
              <p:spPr bwMode="auto">
                <a:xfrm>
                  <a:off x="4092" y="1516"/>
                  <a:ext cx="35" cy="21"/>
                </a:xfrm>
                <a:custGeom>
                  <a:avLst/>
                  <a:gdLst>
                    <a:gd name="T0" fmla="*/ 19 w 29"/>
                    <a:gd name="T1" fmla="*/ 0 h 18"/>
                    <a:gd name="T2" fmla="*/ 20 w 29"/>
                    <a:gd name="T3" fmla="*/ 9 h 18"/>
                    <a:gd name="T4" fmla="*/ 0 w 29"/>
                    <a:gd name="T5" fmla="*/ 18 h 18"/>
                    <a:gd name="T6" fmla="*/ 19 w 29"/>
                    <a:gd name="T7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8" h="18">
                      <a:moveTo>
                        <a:pt x="19" y="0"/>
                      </a:moveTo>
                      <a:cubicBezTo>
                        <a:pt x="19" y="3"/>
                        <a:pt x="29" y="5"/>
                        <a:pt x="20" y="9"/>
                      </a:cubicBezTo>
                      <a:cubicBezTo>
                        <a:pt x="13" y="12"/>
                        <a:pt x="7" y="15"/>
                        <a:pt x="0" y="18"/>
                      </a:cubicBezTo>
                      <a:cubicBezTo>
                        <a:pt x="1" y="5"/>
                        <a:pt x="9" y="1"/>
                        <a:pt x="19" y="0"/>
                      </a:cubicBezTo>
                      <a:close/>
                    </a:path>
                  </a:pathLst>
                </a:custGeom>
                <a:solidFill>
                  <a:srgbClr val="F7DD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54" name="Freeform 312">
                  <a:extLst>
                    <a:ext uri="{FF2B5EF4-FFF2-40B4-BE49-F238E27FC236}">
                      <a16:creationId xmlns:a16="http://schemas.microsoft.com/office/drawing/2014/main" id="{BB44CE0B-3112-4989-2FC9-2C76E1F97D5C}"/>
                    </a:ext>
                  </a:extLst>
                </p:cNvPr>
                <p:cNvSpPr/>
                <p:nvPr/>
              </p:nvSpPr>
              <p:spPr bwMode="auto">
                <a:xfrm>
                  <a:off x="3796" y="1612"/>
                  <a:ext cx="46" cy="15"/>
                </a:xfrm>
                <a:custGeom>
                  <a:avLst/>
                  <a:gdLst>
                    <a:gd name="T0" fmla="*/ 2 w 38"/>
                    <a:gd name="T1" fmla="*/ 0 h 13"/>
                    <a:gd name="T2" fmla="*/ 38 w 38"/>
                    <a:gd name="T3" fmla="*/ 4 h 13"/>
                    <a:gd name="T4" fmla="*/ 29 w 38"/>
                    <a:gd name="T5" fmla="*/ 12 h 13"/>
                    <a:gd name="T6" fmla="*/ 7 w 38"/>
                    <a:gd name="T7" fmla="*/ 10 h 13"/>
                    <a:gd name="T8" fmla="*/ 2 w 38"/>
                    <a:gd name="T9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13">
                      <a:moveTo>
                        <a:pt x="2" y="0"/>
                      </a:moveTo>
                      <a:cubicBezTo>
                        <a:pt x="14" y="1"/>
                        <a:pt x="26" y="3"/>
                        <a:pt x="38" y="4"/>
                      </a:cubicBezTo>
                      <a:cubicBezTo>
                        <a:pt x="38" y="10"/>
                        <a:pt x="33" y="11"/>
                        <a:pt x="29" y="12"/>
                      </a:cubicBezTo>
                      <a:cubicBezTo>
                        <a:pt x="22" y="13"/>
                        <a:pt x="14" y="13"/>
                        <a:pt x="7" y="10"/>
                      </a:cubicBezTo>
                      <a:cubicBezTo>
                        <a:pt x="3" y="8"/>
                        <a:pt x="0" y="5"/>
                        <a:pt x="2" y="0"/>
                      </a:cubicBezTo>
                      <a:close/>
                    </a:path>
                  </a:pathLst>
                </a:custGeom>
                <a:solidFill>
                  <a:srgbClr val="5846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55" name="Freeform 313">
                  <a:extLst>
                    <a:ext uri="{FF2B5EF4-FFF2-40B4-BE49-F238E27FC236}">
                      <a16:creationId xmlns:a16="http://schemas.microsoft.com/office/drawing/2014/main" id="{D4F44A33-3419-4D28-9A7D-1348A2C538FD}"/>
                    </a:ext>
                  </a:extLst>
                </p:cNvPr>
                <p:cNvSpPr/>
                <p:nvPr/>
              </p:nvSpPr>
              <p:spPr bwMode="auto">
                <a:xfrm>
                  <a:off x="3869" y="1586"/>
                  <a:ext cx="17" cy="23"/>
                </a:xfrm>
                <a:custGeom>
                  <a:avLst/>
                  <a:gdLst>
                    <a:gd name="T0" fmla="*/ 5 w 14"/>
                    <a:gd name="T1" fmla="*/ 0 h 19"/>
                    <a:gd name="T2" fmla="*/ 13 w 14"/>
                    <a:gd name="T3" fmla="*/ 16 h 19"/>
                    <a:gd name="T4" fmla="*/ 5 w 14"/>
                    <a:gd name="T5" fmla="*/ 17 h 19"/>
                    <a:gd name="T6" fmla="*/ 1 w 14"/>
                    <a:gd name="T7" fmla="*/ 14 h 19"/>
                    <a:gd name="T8" fmla="*/ 1 w 14"/>
                    <a:gd name="T9" fmla="*/ 8 h 19"/>
                    <a:gd name="T10" fmla="*/ 5 w 14"/>
                    <a:gd name="T1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" h="19">
                      <a:moveTo>
                        <a:pt x="5" y="0"/>
                      </a:moveTo>
                      <a:cubicBezTo>
                        <a:pt x="14" y="2"/>
                        <a:pt x="14" y="9"/>
                        <a:pt x="13" y="16"/>
                      </a:cubicBezTo>
                      <a:cubicBezTo>
                        <a:pt x="10" y="19"/>
                        <a:pt x="8" y="19"/>
                        <a:pt x="5" y="17"/>
                      </a:cubicBezTo>
                      <a:cubicBezTo>
                        <a:pt x="4" y="16"/>
                        <a:pt x="3" y="15"/>
                        <a:pt x="1" y="14"/>
                      </a:cubicBezTo>
                      <a:cubicBezTo>
                        <a:pt x="2" y="12"/>
                        <a:pt x="3" y="10"/>
                        <a:pt x="1" y="8"/>
                      </a:cubicBezTo>
                      <a:cubicBezTo>
                        <a:pt x="0" y="5"/>
                        <a:pt x="0" y="1"/>
                        <a:pt x="5" y="0"/>
                      </a:cubicBezTo>
                      <a:close/>
                    </a:path>
                  </a:pathLst>
                </a:custGeom>
                <a:solidFill>
                  <a:srgbClr val="644E3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56" name="Freeform 314">
                  <a:extLst>
                    <a:ext uri="{FF2B5EF4-FFF2-40B4-BE49-F238E27FC236}">
                      <a16:creationId xmlns:a16="http://schemas.microsoft.com/office/drawing/2014/main" id="{E9FD3486-806C-5AA9-1B12-A8051371C3EC}"/>
                    </a:ext>
                  </a:extLst>
                </p:cNvPr>
                <p:cNvSpPr/>
                <p:nvPr/>
              </p:nvSpPr>
              <p:spPr bwMode="auto">
                <a:xfrm>
                  <a:off x="3870" y="1606"/>
                  <a:ext cx="24" cy="20"/>
                </a:xfrm>
                <a:custGeom>
                  <a:avLst/>
                  <a:gdLst>
                    <a:gd name="T0" fmla="*/ 4 w 20"/>
                    <a:gd name="T1" fmla="*/ 1 h 17"/>
                    <a:gd name="T2" fmla="*/ 12 w 20"/>
                    <a:gd name="T3" fmla="*/ 0 h 17"/>
                    <a:gd name="T4" fmla="*/ 16 w 20"/>
                    <a:gd name="T5" fmla="*/ 7 h 17"/>
                    <a:gd name="T6" fmla="*/ 12 w 20"/>
                    <a:gd name="T7" fmla="*/ 16 h 17"/>
                    <a:gd name="T8" fmla="*/ 0 w 20"/>
                    <a:gd name="T9" fmla="*/ 12 h 17"/>
                    <a:gd name="T10" fmla="*/ 4 w 20"/>
                    <a:gd name="T11" fmla="*/ 1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" h="17">
                      <a:moveTo>
                        <a:pt x="4" y="1"/>
                      </a:moveTo>
                      <a:cubicBezTo>
                        <a:pt x="6" y="0"/>
                        <a:pt x="9" y="0"/>
                        <a:pt x="12" y="0"/>
                      </a:cubicBezTo>
                      <a:cubicBezTo>
                        <a:pt x="13" y="2"/>
                        <a:pt x="15" y="5"/>
                        <a:pt x="16" y="7"/>
                      </a:cubicBezTo>
                      <a:cubicBezTo>
                        <a:pt x="20" y="12"/>
                        <a:pt x="15" y="14"/>
                        <a:pt x="12" y="16"/>
                      </a:cubicBezTo>
                      <a:cubicBezTo>
                        <a:pt x="7" y="17"/>
                        <a:pt x="4" y="14"/>
                        <a:pt x="0" y="12"/>
                      </a:cubicBezTo>
                      <a:cubicBezTo>
                        <a:pt x="1" y="8"/>
                        <a:pt x="2" y="4"/>
                        <a:pt x="4" y="1"/>
                      </a:cubicBezTo>
                      <a:close/>
                    </a:path>
                  </a:pathLst>
                </a:custGeom>
                <a:solidFill>
                  <a:srgbClr val="DAC2A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57" name="Freeform 315">
                  <a:extLst>
                    <a:ext uri="{FF2B5EF4-FFF2-40B4-BE49-F238E27FC236}">
                      <a16:creationId xmlns:a16="http://schemas.microsoft.com/office/drawing/2014/main" id="{0C83B30B-8054-310E-6E3F-0EBA7D6FBA3C}"/>
                    </a:ext>
                  </a:extLst>
                </p:cNvPr>
                <p:cNvSpPr/>
                <p:nvPr/>
              </p:nvSpPr>
              <p:spPr bwMode="auto">
                <a:xfrm>
                  <a:off x="3781" y="1612"/>
                  <a:ext cx="22" cy="22"/>
                </a:xfrm>
                <a:custGeom>
                  <a:avLst/>
                  <a:gdLst>
                    <a:gd name="T0" fmla="*/ 15 w 19"/>
                    <a:gd name="T1" fmla="*/ 0 h 19"/>
                    <a:gd name="T2" fmla="*/ 19 w 19"/>
                    <a:gd name="T3" fmla="*/ 7 h 19"/>
                    <a:gd name="T4" fmla="*/ 3 w 19"/>
                    <a:gd name="T5" fmla="*/ 16 h 19"/>
                    <a:gd name="T6" fmla="*/ 2 w 19"/>
                    <a:gd name="T7" fmla="*/ 8 h 19"/>
                    <a:gd name="T8" fmla="*/ 7 w 19"/>
                    <a:gd name="T9" fmla="*/ 4 h 19"/>
                    <a:gd name="T10" fmla="*/ 15 w 19"/>
                    <a:gd name="T1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" h="19">
                      <a:moveTo>
                        <a:pt x="15" y="0"/>
                      </a:moveTo>
                      <a:cubicBezTo>
                        <a:pt x="16" y="2"/>
                        <a:pt x="18" y="5"/>
                        <a:pt x="19" y="7"/>
                      </a:cubicBezTo>
                      <a:cubicBezTo>
                        <a:pt x="16" y="14"/>
                        <a:pt x="12" y="19"/>
                        <a:pt x="3" y="16"/>
                      </a:cubicBezTo>
                      <a:cubicBezTo>
                        <a:pt x="1" y="14"/>
                        <a:pt x="0" y="11"/>
                        <a:pt x="2" y="8"/>
                      </a:cubicBezTo>
                      <a:cubicBezTo>
                        <a:pt x="4" y="7"/>
                        <a:pt x="5" y="5"/>
                        <a:pt x="7" y="4"/>
                      </a:cubicBezTo>
                      <a:cubicBezTo>
                        <a:pt x="9" y="2"/>
                        <a:pt x="12" y="1"/>
                        <a:pt x="15" y="0"/>
                      </a:cubicBezTo>
                      <a:close/>
                    </a:path>
                  </a:pathLst>
                </a:custGeom>
                <a:solidFill>
                  <a:srgbClr val="CFBB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58" name="Freeform 316">
                  <a:extLst>
                    <a:ext uri="{FF2B5EF4-FFF2-40B4-BE49-F238E27FC236}">
                      <a16:creationId xmlns:a16="http://schemas.microsoft.com/office/drawing/2014/main" id="{E044F0B6-D01B-5526-BD2E-475957A77585}"/>
                    </a:ext>
                  </a:extLst>
                </p:cNvPr>
                <p:cNvSpPr/>
                <p:nvPr/>
              </p:nvSpPr>
              <p:spPr bwMode="auto">
                <a:xfrm>
                  <a:off x="3965" y="1584"/>
                  <a:ext cx="17" cy="19"/>
                </a:xfrm>
                <a:custGeom>
                  <a:avLst/>
                  <a:gdLst>
                    <a:gd name="T0" fmla="*/ 14 w 14"/>
                    <a:gd name="T1" fmla="*/ 6 h 16"/>
                    <a:gd name="T2" fmla="*/ 14 w 14"/>
                    <a:gd name="T3" fmla="*/ 15 h 16"/>
                    <a:gd name="T4" fmla="*/ 12 w 14"/>
                    <a:gd name="T5" fmla="*/ 16 h 16"/>
                    <a:gd name="T6" fmla="*/ 9 w 14"/>
                    <a:gd name="T7" fmla="*/ 15 h 16"/>
                    <a:gd name="T8" fmla="*/ 1 w 14"/>
                    <a:gd name="T9" fmla="*/ 6 h 16"/>
                    <a:gd name="T10" fmla="*/ 4 w 14"/>
                    <a:gd name="T11" fmla="*/ 0 h 16"/>
                    <a:gd name="T12" fmla="*/ 14 w 14"/>
                    <a:gd name="T13" fmla="*/ 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" h="16">
                      <a:moveTo>
                        <a:pt x="14" y="6"/>
                      </a:moveTo>
                      <a:cubicBezTo>
                        <a:pt x="14" y="9"/>
                        <a:pt x="14" y="12"/>
                        <a:pt x="14" y="15"/>
                      </a:cubicBezTo>
                      <a:cubicBezTo>
                        <a:pt x="13" y="15"/>
                        <a:pt x="12" y="16"/>
                        <a:pt x="12" y="16"/>
                      </a:cubicBezTo>
                      <a:cubicBezTo>
                        <a:pt x="11" y="16"/>
                        <a:pt x="10" y="15"/>
                        <a:pt x="9" y="15"/>
                      </a:cubicBezTo>
                      <a:cubicBezTo>
                        <a:pt x="7" y="12"/>
                        <a:pt x="4" y="9"/>
                        <a:pt x="1" y="6"/>
                      </a:cubicBezTo>
                      <a:cubicBezTo>
                        <a:pt x="1" y="4"/>
                        <a:pt x="0" y="0"/>
                        <a:pt x="4" y="0"/>
                      </a:cubicBezTo>
                      <a:cubicBezTo>
                        <a:pt x="8" y="1"/>
                        <a:pt x="13" y="0"/>
                        <a:pt x="14" y="6"/>
                      </a:cubicBezTo>
                      <a:close/>
                    </a:path>
                  </a:pathLst>
                </a:custGeom>
                <a:solidFill>
                  <a:srgbClr val="7C65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59" name="Freeform 317">
                  <a:extLst>
                    <a:ext uri="{FF2B5EF4-FFF2-40B4-BE49-F238E27FC236}">
                      <a16:creationId xmlns:a16="http://schemas.microsoft.com/office/drawing/2014/main" id="{E385662B-F744-6E23-31CA-6C72FEDFAC05}"/>
                    </a:ext>
                  </a:extLst>
                </p:cNvPr>
                <p:cNvSpPr/>
                <p:nvPr/>
              </p:nvSpPr>
              <p:spPr bwMode="auto">
                <a:xfrm>
                  <a:off x="4013" y="1120"/>
                  <a:ext cx="24" cy="13"/>
                </a:xfrm>
                <a:custGeom>
                  <a:avLst/>
                  <a:gdLst>
                    <a:gd name="T0" fmla="*/ 13 w 20"/>
                    <a:gd name="T1" fmla="*/ 11 h 11"/>
                    <a:gd name="T2" fmla="*/ 1 w 20"/>
                    <a:gd name="T3" fmla="*/ 10 h 11"/>
                    <a:gd name="T4" fmla="*/ 5 w 20"/>
                    <a:gd name="T5" fmla="*/ 2 h 11"/>
                    <a:gd name="T6" fmla="*/ 13 w 20"/>
                    <a:gd name="T7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1">
                      <a:moveTo>
                        <a:pt x="13" y="11"/>
                      </a:moveTo>
                      <a:cubicBezTo>
                        <a:pt x="9" y="11"/>
                        <a:pt x="5" y="11"/>
                        <a:pt x="1" y="10"/>
                      </a:cubicBezTo>
                      <a:cubicBezTo>
                        <a:pt x="0" y="7"/>
                        <a:pt x="2" y="4"/>
                        <a:pt x="5" y="2"/>
                      </a:cubicBezTo>
                      <a:cubicBezTo>
                        <a:pt x="9" y="4"/>
                        <a:pt x="20" y="0"/>
                        <a:pt x="13" y="11"/>
                      </a:cubicBezTo>
                      <a:close/>
                    </a:path>
                  </a:pathLst>
                </a:custGeom>
                <a:solidFill>
                  <a:srgbClr val="9B846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60" name="Freeform 318">
                  <a:extLst>
                    <a:ext uri="{FF2B5EF4-FFF2-40B4-BE49-F238E27FC236}">
                      <a16:creationId xmlns:a16="http://schemas.microsoft.com/office/drawing/2014/main" id="{488B040A-A617-7E4F-F8B7-AC90117FECDA}"/>
                    </a:ext>
                  </a:extLst>
                </p:cNvPr>
                <p:cNvSpPr/>
                <p:nvPr/>
              </p:nvSpPr>
              <p:spPr bwMode="auto">
                <a:xfrm>
                  <a:off x="3924" y="1558"/>
                  <a:ext cx="14" cy="20"/>
                </a:xfrm>
                <a:custGeom>
                  <a:avLst/>
                  <a:gdLst>
                    <a:gd name="T0" fmla="*/ 11 w 11"/>
                    <a:gd name="T1" fmla="*/ 17 h 17"/>
                    <a:gd name="T2" fmla="*/ 3 w 11"/>
                    <a:gd name="T3" fmla="*/ 0 h 17"/>
                    <a:gd name="T4" fmla="*/ 11 w 11"/>
                    <a:gd name="T5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1" h="17">
                      <a:moveTo>
                        <a:pt x="11" y="17"/>
                      </a:moveTo>
                      <a:cubicBezTo>
                        <a:pt x="1" y="15"/>
                        <a:pt x="0" y="8"/>
                        <a:pt x="3" y="0"/>
                      </a:cubicBezTo>
                      <a:cubicBezTo>
                        <a:pt x="6" y="5"/>
                        <a:pt x="9" y="11"/>
                        <a:pt x="11" y="17"/>
                      </a:cubicBezTo>
                      <a:close/>
                    </a:path>
                  </a:pathLst>
                </a:custGeom>
                <a:solidFill>
                  <a:srgbClr val="826A4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61" name="Freeform 319">
                  <a:extLst>
                    <a:ext uri="{FF2B5EF4-FFF2-40B4-BE49-F238E27FC236}">
                      <a16:creationId xmlns:a16="http://schemas.microsoft.com/office/drawing/2014/main" id="{4E5FB1D5-5572-0CCB-24AA-ED7AB4703E07}"/>
                    </a:ext>
                  </a:extLst>
                </p:cNvPr>
                <p:cNvSpPr/>
                <p:nvPr/>
              </p:nvSpPr>
              <p:spPr bwMode="auto">
                <a:xfrm>
                  <a:off x="4000" y="1137"/>
                  <a:ext cx="34" cy="14"/>
                </a:xfrm>
                <a:custGeom>
                  <a:avLst/>
                  <a:gdLst>
                    <a:gd name="T0" fmla="*/ 0 w 28"/>
                    <a:gd name="T1" fmla="*/ 8 h 12"/>
                    <a:gd name="T2" fmla="*/ 28 w 28"/>
                    <a:gd name="T3" fmla="*/ 5 h 12"/>
                    <a:gd name="T4" fmla="*/ 16 w 28"/>
                    <a:gd name="T5" fmla="*/ 9 h 12"/>
                    <a:gd name="T6" fmla="*/ 0 w 28"/>
                    <a:gd name="T7" fmla="*/ 8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8" h="12">
                      <a:moveTo>
                        <a:pt x="0" y="8"/>
                      </a:moveTo>
                      <a:cubicBezTo>
                        <a:pt x="9" y="0"/>
                        <a:pt x="19" y="6"/>
                        <a:pt x="28" y="5"/>
                      </a:cubicBezTo>
                      <a:cubicBezTo>
                        <a:pt x="26" y="12"/>
                        <a:pt x="20" y="7"/>
                        <a:pt x="16" y="9"/>
                      </a:cubicBezTo>
                      <a:cubicBezTo>
                        <a:pt x="11" y="9"/>
                        <a:pt x="5" y="9"/>
                        <a:pt x="0" y="8"/>
                      </a:cubicBezTo>
                      <a:close/>
                    </a:path>
                  </a:pathLst>
                </a:custGeom>
                <a:solidFill>
                  <a:srgbClr val="5E45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62" name="Freeform 320">
                  <a:extLst>
                    <a:ext uri="{FF2B5EF4-FFF2-40B4-BE49-F238E27FC236}">
                      <a16:creationId xmlns:a16="http://schemas.microsoft.com/office/drawing/2014/main" id="{7FD4A48A-425C-0D64-35CC-840200132FD3}"/>
                    </a:ext>
                  </a:extLst>
                </p:cNvPr>
                <p:cNvSpPr/>
                <p:nvPr/>
              </p:nvSpPr>
              <p:spPr bwMode="auto">
                <a:xfrm>
                  <a:off x="3894" y="1558"/>
                  <a:ext cx="15" cy="25"/>
                </a:xfrm>
                <a:custGeom>
                  <a:avLst/>
                  <a:gdLst>
                    <a:gd name="T0" fmla="*/ 11 w 12"/>
                    <a:gd name="T1" fmla="*/ 20 h 21"/>
                    <a:gd name="T2" fmla="*/ 0 w 12"/>
                    <a:gd name="T3" fmla="*/ 9 h 21"/>
                    <a:gd name="T4" fmla="*/ 11 w 12"/>
                    <a:gd name="T5" fmla="*/ 17 h 21"/>
                    <a:gd name="T6" fmla="*/ 11 w 12"/>
                    <a:gd name="T7" fmla="*/ 2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21">
                      <a:moveTo>
                        <a:pt x="11" y="20"/>
                      </a:moveTo>
                      <a:cubicBezTo>
                        <a:pt x="3" y="21"/>
                        <a:pt x="5" y="11"/>
                        <a:pt x="0" y="9"/>
                      </a:cubicBezTo>
                      <a:cubicBezTo>
                        <a:pt x="12" y="0"/>
                        <a:pt x="5" y="17"/>
                        <a:pt x="11" y="17"/>
                      </a:cubicBezTo>
                      <a:cubicBezTo>
                        <a:pt x="11" y="18"/>
                        <a:pt x="11" y="19"/>
                        <a:pt x="11" y="20"/>
                      </a:cubicBezTo>
                      <a:close/>
                    </a:path>
                  </a:pathLst>
                </a:custGeom>
                <a:solidFill>
                  <a:srgbClr val="7B62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63" name="Freeform 321">
                  <a:extLst>
                    <a:ext uri="{FF2B5EF4-FFF2-40B4-BE49-F238E27FC236}">
                      <a16:creationId xmlns:a16="http://schemas.microsoft.com/office/drawing/2014/main" id="{2DA6BFF5-1858-49AD-55D8-616FFA75FEDA}"/>
                    </a:ext>
                  </a:extLst>
                </p:cNvPr>
                <p:cNvSpPr/>
                <p:nvPr/>
              </p:nvSpPr>
              <p:spPr bwMode="auto">
                <a:xfrm>
                  <a:off x="3848" y="1608"/>
                  <a:ext cx="13" cy="19"/>
                </a:xfrm>
                <a:custGeom>
                  <a:avLst/>
                  <a:gdLst>
                    <a:gd name="T0" fmla="*/ 3 w 11"/>
                    <a:gd name="T1" fmla="*/ 7 h 16"/>
                    <a:gd name="T2" fmla="*/ 9 w 11"/>
                    <a:gd name="T3" fmla="*/ 2 h 16"/>
                    <a:gd name="T4" fmla="*/ 11 w 11"/>
                    <a:gd name="T5" fmla="*/ 10 h 16"/>
                    <a:gd name="T6" fmla="*/ 11 w 11"/>
                    <a:gd name="T7" fmla="*/ 11 h 16"/>
                    <a:gd name="T8" fmla="*/ 5 w 11"/>
                    <a:gd name="T9" fmla="*/ 16 h 16"/>
                    <a:gd name="T10" fmla="*/ 1 w 11"/>
                    <a:gd name="T11" fmla="*/ 13 h 16"/>
                    <a:gd name="T12" fmla="*/ 3 w 11"/>
                    <a:gd name="T13" fmla="*/ 7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" h="16">
                      <a:moveTo>
                        <a:pt x="3" y="7"/>
                      </a:moveTo>
                      <a:cubicBezTo>
                        <a:pt x="4" y="3"/>
                        <a:pt x="6" y="0"/>
                        <a:pt x="9" y="2"/>
                      </a:cubicBezTo>
                      <a:cubicBezTo>
                        <a:pt x="11" y="2"/>
                        <a:pt x="10" y="7"/>
                        <a:pt x="11" y="10"/>
                      </a:cubicBezTo>
                      <a:cubicBezTo>
                        <a:pt x="11" y="10"/>
                        <a:pt x="11" y="11"/>
                        <a:pt x="11" y="11"/>
                      </a:cubicBezTo>
                      <a:cubicBezTo>
                        <a:pt x="9" y="12"/>
                        <a:pt x="8" y="15"/>
                        <a:pt x="5" y="16"/>
                      </a:cubicBezTo>
                      <a:cubicBezTo>
                        <a:pt x="4" y="16"/>
                        <a:pt x="2" y="15"/>
                        <a:pt x="1" y="13"/>
                      </a:cubicBezTo>
                      <a:cubicBezTo>
                        <a:pt x="0" y="11"/>
                        <a:pt x="1" y="8"/>
                        <a:pt x="3" y="7"/>
                      </a:cubicBezTo>
                      <a:close/>
                    </a:path>
                  </a:pathLst>
                </a:custGeom>
                <a:solidFill>
                  <a:srgbClr val="D8BE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64" name="Freeform 322">
                  <a:extLst>
                    <a:ext uri="{FF2B5EF4-FFF2-40B4-BE49-F238E27FC236}">
                      <a16:creationId xmlns:a16="http://schemas.microsoft.com/office/drawing/2014/main" id="{01ADBDC1-1BC8-45A5-7FD8-0614DEA7D977}"/>
                    </a:ext>
                  </a:extLst>
                </p:cNvPr>
                <p:cNvSpPr/>
                <p:nvPr/>
              </p:nvSpPr>
              <p:spPr bwMode="auto">
                <a:xfrm>
                  <a:off x="3830" y="1616"/>
                  <a:ext cx="21" cy="16"/>
                </a:xfrm>
                <a:custGeom>
                  <a:avLst/>
                  <a:gdLst>
                    <a:gd name="T0" fmla="*/ 18 w 18"/>
                    <a:gd name="T1" fmla="*/ 0 h 13"/>
                    <a:gd name="T2" fmla="*/ 18 w 18"/>
                    <a:gd name="T3" fmla="*/ 7 h 13"/>
                    <a:gd name="T4" fmla="*/ 0 w 18"/>
                    <a:gd name="T5" fmla="*/ 4 h 13"/>
                    <a:gd name="T6" fmla="*/ 10 w 18"/>
                    <a:gd name="T7" fmla="*/ 0 h 13"/>
                    <a:gd name="T8" fmla="*/ 18 w 18"/>
                    <a:gd name="T9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3">
                      <a:moveTo>
                        <a:pt x="18" y="0"/>
                      </a:moveTo>
                      <a:cubicBezTo>
                        <a:pt x="18" y="2"/>
                        <a:pt x="18" y="5"/>
                        <a:pt x="18" y="7"/>
                      </a:cubicBezTo>
                      <a:cubicBezTo>
                        <a:pt x="11" y="12"/>
                        <a:pt x="5" y="13"/>
                        <a:pt x="0" y="4"/>
                      </a:cubicBezTo>
                      <a:cubicBezTo>
                        <a:pt x="4" y="3"/>
                        <a:pt x="7" y="2"/>
                        <a:pt x="10" y="0"/>
                      </a:cubicBezTo>
                      <a:cubicBezTo>
                        <a:pt x="12" y="0"/>
                        <a:pt x="15" y="0"/>
                        <a:pt x="18" y="0"/>
                      </a:cubicBezTo>
                      <a:close/>
                    </a:path>
                  </a:pathLst>
                </a:custGeom>
                <a:solidFill>
                  <a:srgbClr val="5E4C3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65" name="Freeform 323">
                  <a:extLst>
                    <a:ext uri="{FF2B5EF4-FFF2-40B4-BE49-F238E27FC236}">
                      <a16:creationId xmlns:a16="http://schemas.microsoft.com/office/drawing/2014/main" id="{F5CD52E4-D565-46C7-95A1-8D5887B9D111}"/>
                    </a:ext>
                  </a:extLst>
                </p:cNvPr>
                <p:cNvSpPr/>
                <p:nvPr/>
              </p:nvSpPr>
              <p:spPr bwMode="auto">
                <a:xfrm>
                  <a:off x="4012" y="1200"/>
                  <a:ext cx="14" cy="24"/>
                </a:xfrm>
                <a:custGeom>
                  <a:avLst/>
                  <a:gdLst>
                    <a:gd name="T0" fmla="*/ 6 w 12"/>
                    <a:gd name="T1" fmla="*/ 0 h 20"/>
                    <a:gd name="T2" fmla="*/ 6 w 12"/>
                    <a:gd name="T3" fmla="*/ 20 h 20"/>
                    <a:gd name="T4" fmla="*/ 6 w 12"/>
                    <a:gd name="T5" fmla="*/ 20 h 20"/>
                    <a:gd name="T6" fmla="*/ 6 w 12"/>
                    <a:gd name="T7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20">
                      <a:moveTo>
                        <a:pt x="6" y="0"/>
                      </a:moveTo>
                      <a:cubicBezTo>
                        <a:pt x="12" y="6"/>
                        <a:pt x="12" y="13"/>
                        <a:pt x="6" y="20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0" y="13"/>
                        <a:pt x="1" y="6"/>
                        <a:pt x="6" y="0"/>
                      </a:cubicBezTo>
                      <a:close/>
                    </a:path>
                  </a:pathLst>
                </a:custGeom>
                <a:solidFill>
                  <a:srgbClr val="FEECD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66" name="Freeform 324">
                  <a:extLst>
                    <a:ext uri="{FF2B5EF4-FFF2-40B4-BE49-F238E27FC236}">
                      <a16:creationId xmlns:a16="http://schemas.microsoft.com/office/drawing/2014/main" id="{89EBB983-ED42-4CDC-B640-16846FEDD33F}"/>
                    </a:ext>
                  </a:extLst>
                </p:cNvPr>
                <p:cNvSpPr/>
                <p:nvPr/>
              </p:nvSpPr>
              <p:spPr bwMode="auto">
                <a:xfrm>
                  <a:off x="4077" y="1182"/>
                  <a:ext cx="14" cy="16"/>
                </a:xfrm>
                <a:custGeom>
                  <a:avLst/>
                  <a:gdLst>
                    <a:gd name="T0" fmla="*/ 7 w 12"/>
                    <a:gd name="T1" fmla="*/ 2 h 13"/>
                    <a:gd name="T2" fmla="*/ 12 w 12"/>
                    <a:gd name="T3" fmla="*/ 6 h 13"/>
                    <a:gd name="T4" fmla="*/ 11 w 12"/>
                    <a:gd name="T5" fmla="*/ 11 h 13"/>
                    <a:gd name="T6" fmla="*/ 7 w 12"/>
                    <a:gd name="T7" fmla="*/ 13 h 13"/>
                    <a:gd name="T8" fmla="*/ 3 w 12"/>
                    <a:gd name="T9" fmla="*/ 12 h 13"/>
                    <a:gd name="T10" fmla="*/ 0 w 12"/>
                    <a:gd name="T11" fmla="*/ 2 h 13"/>
                    <a:gd name="T12" fmla="*/ 4 w 12"/>
                    <a:gd name="T13" fmla="*/ 0 h 13"/>
                    <a:gd name="T14" fmla="*/ 8 w 12"/>
                    <a:gd name="T15" fmla="*/ 3 h 13"/>
                    <a:gd name="T16" fmla="*/ 7 w 12"/>
                    <a:gd name="T17" fmla="*/ 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" h="13">
                      <a:moveTo>
                        <a:pt x="7" y="2"/>
                      </a:moveTo>
                      <a:cubicBezTo>
                        <a:pt x="8" y="5"/>
                        <a:pt x="9" y="7"/>
                        <a:pt x="12" y="6"/>
                      </a:cubicBezTo>
                      <a:cubicBezTo>
                        <a:pt x="12" y="8"/>
                        <a:pt x="11" y="9"/>
                        <a:pt x="11" y="11"/>
                      </a:cubicBezTo>
                      <a:cubicBezTo>
                        <a:pt x="10" y="12"/>
                        <a:pt x="8" y="13"/>
                        <a:pt x="7" y="13"/>
                      </a:cubicBezTo>
                      <a:cubicBezTo>
                        <a:pt x="5" y="13"/>
                        <a:pt x="4" y="12"/>
                        <a:pt x="3" y="12"/>
                      </a:cubicBezTo>
                      <a:cubicBezTo>
                        <a:pt x="2" y="9"/>
                        <a:pt x="1" y="6"/>
                        <a:pt x="0" y="2"/>
                      </a:cubicBezTo>
                      <a:cubicBezTo>
                        <a:pt x="1" y="1"/>
                        <a:pt x="3" y="1"/>
                        <a:pt x="4" y="0"/>
                      </a:cubicBezTo>
                      <a:cubicBezTo>
                        <a:pt x="6" y="1"/>
                        <a:pt x="7" y="2"/>
                        <a:pt x="8" y="3"/>
                      </a:cubicBezTo>
                      <a:lnTo>
                        <a:pt x="7" y="2"/>
                      </a:lnTo>
                      <a:close/>
                    </a:path>
                  </a:pathLst>
                </a:custGeom>
                <a:solidFill>
                  <a:srgbClr val="6B58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67" name="Freeform 325">
                  <a:extLst>
                    <a:ext uri="{FF2B5EF4-FFF2-40B4-BE49-F238E27FC236}">
                      <a16:creationId xmlns:a16="http://schemas.microsoft.com/office/drawing/2014/main" id="{5C0AFC6C-21F3-C72D-3552-AAE3BC97DBE2}"/>
                    </a:ext>
                  </a:extLst>
                </p:cNvPr>
                <p:cNvSpPr/>
                <p:nvPr/>
              </p:nvSpPr>
              <p:spPr bwMode="auto">
                <a:xfrm>
                  <a:off x="4075" y="1164"/>
                  <a:ext cx="12" cy="14"/>
                </a:xfrm>
                <a:custGeom>
                  <a:avLst/>
                  <a:gdLst>
                    <a:gd name="T0" fmla="*/ 10 w 10"/>
                    <a:gd name="T1" fmla="*/ 5 h 11"/>
                    <a:gd name="T2" fmla="*/ 9 w 10"/>
                    <a:gd name="T3" fmla="*/ 10 h 11"/>
                    <a:gd name="T4" fmla="*/ 4 w 10"/>
                    <a:gd name="T5" fmla="*/ 10 h 11"/>
                    <a:gd name="T6" fmla="*/ 5 w 10"/>
                    <a:gd name="T7" fmla="*/ 2 h 11"/>
                    <a:gd name="T8" fmla="*/ 8 w 10"/>
                    <a:gd name="T9" fmla="*/ 2 h 11"/>
                    <a:gd name="T10" fmla="*/ 9 w 10"/>
                    <a:gd name="T11" fmla="*/ 2 h 11"/>
                    <a:gd name="T12" fmla="*/ 10 w 10"/>
                    <a:gd name="T13" fmla="*/ 4 h 11"/>
                    <a:gd name="T14" fmla="*/ 10 w 10"/>
                    <a:gd name="T15" fmla="*/ 5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11">
                      <a:moveTo>
                        <a:pt x="10" y="5"/>
                      </a:moveTo>
                      <a:cubicBezTo>
                        <a:pt x="9" y="7"/>
                        <a:pt x="9" y="8"/>
                        <a:pt x="9" y="10"/>
                      </a:cubicBezTo>
                      <a:cubicBezTo>
                        <a:pt x="7" y="11"/>
                        <a:pt x="5" y="11"/>
                        <a:pt x="4" y="10"/>
                      </a:cubicBezTo>
                      <a:cubicBezTo>
                        <a:pt x="6" y="7"/>
                        <a:pt x="0" y="4"/>
                        <a:pt x="5" y="2"/>
                      </a:cubicBezTo>
                      <a:cubicBezTo>
                        <a:pt x="6" y="0"/>
                        <a:pt x="7" y="0"/>
                        <a:pt x="8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2"/>
                        <a:pt x="10" y="3"/>
                        <a:pt x="10" y="4"/>
                      </a:cubicBezTo>
                      <a:cubicBezTo>
                        <a:pt x="10" y="5"/>
                        <a:pt x="10" y="5"/>
                        <a:pt x="10" y="5"/>
                      </a:cubicBezTo>
                      <a:close/>
                    </a:path>
                  </a:pathLst>
                </a:custGeom>
                <a:solidFill>
                  <a:srgbClr val="6E5A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68" name="Freeform 326">
                  <a:extLst>
                    <a:ext uri="{FF2B5EF4-FFF2-40B4-BE49-F238E27FC236}">
                      <a16:creationId xmlns:a16="http://schemas.microsoft.com/office/drawing/2014/main" id="{F3670AFE-841C-A130-B14C-CAD20648F519}"/>
                    </a:ext>
                  </a:extLst>
                </p:cNvPr>
                <p:cNvSpPr/>
                <p:nvPr/>
              </p:nvSpPr>
              <p:spPr bwMode="auto">
                <a:xfrm>
                  <a:off x="4075" y="1197"/>
                  <a:ext cx="16" cy="10"/>
                </a:xfrm>
                <a:custGeom>
                  <a:avLst/>
                  <a:gdLst>
                    <a:gd name="T0" fmla="*/ 13 w 13"/>
                    <a:gd name="T1" fmla="*/ 2 h 9"/>
                    <a:gd name="T2" fmla="*/ 12 w 13"/>
                    <a:gd name="T3" fmla="*/ 7 h 9"/>
                    <a:gd name="T4" fmla="*/ 8 w 13"/>
                    <a:gd name="T5" fmla="*/ 9 h 9"/>
                    <a:gd name="T6" fmla="*/ 4 w 13"/>
                    <a:gd name="T7" fmla="*/ 7 h 9"/>
                    <a:gd name="T8" fmla="*/ 3 w 13"/>
                    <a:gd name="T9" fmla="*/ 0 h 9"/>
                    <a:gd name="T10" fmla="*/ 8 w 13"/>
                    <a:gd name="T11" fmla="*/ 1 h 9"/>
                    <a:gd name="T12" fmla="*/ 13 w 13"/>
                    <a:gd name="T13" fmla="*/ 3 h 9"/>
                    <a:gd name="T14" fmla="*/ 13 w 13"/>
                    <a:gd name="T15" fmla="*/ 2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" h="9">
                      <a:moveTo>
                        <a:pt x="13" y="2"/>
                      </a:moveTo>
                      <a:cubicBezTo>
                        <a:pt x="13" y="4"/>
                        <a:pt x="13" y="5"/>
                        <a:pt x="12" y="7"/>
                      </a:cubicBezTo>
                      <a:cubicBezTo>
                        <a:pt x="11" y="8"/>
                        <a:pt x="10" y="9"/>
                        <a:pt x="8" y="9"/>
                      </a:cubicBezTo>
                      <a:cubicBezTo>
                        <a:pt x="7" y="8"/>
                        <a:pt x="5" y="8"/>
                        <a:pt x="4" y="7"/>
                      </a:cubicBezTo>
                      <a:cubicBezTo>
                        <a:pt x="0" y="5"/>
                        <a:pt x="1" y="3"/>
                        <a:pt x="3" y="0"/>
                      </a:cubicBezTo>
                      <a:cubicBezTo>
                        <a:pt x="5" y="1"/>
                        <a:pt x="7" y="1"/>
                        <a:pt x="8" y="1"/>
                      </a:cubicBezTo>
                      <a:cubicBezTo>
                        <a:pt x="10" y="1"/>
                        <a:pt x="12" y="1"/>
                        <a:pt x="13" y="3"/>
                      </a:cubicBezTo>
                      <a:lnTo>
                        <a:pt x="13" y="2"/>
                      </a:lnTo>
                      <a:close/>
                    </a:path>
                  </a:pathLst>
                </a:custGeom>
                <a:solidFill>
                  <a:srgbClr val="76644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69" name="Freeform 327">
                  <a:extLst>
                    <a:ext uri="{FF2B5EF4-FFF2-40B4-BE49-F238E27FC236}">
                      <a16:creationId xmlns:a16="http://schemas.microsoft.com/office/drawing/2014/main" id="{0BD34A94-E991-8829-614A-268E4399CFDD}"/>
                    </a:ext>
                  </a:extLst>
                </p:cNvPr>
                <p:cNvSpPr/>
                <p:nvPr/>
              </p:nvSpPr>
              <p:spPr bwMode="auto">
                <a:xfrm>
                  <a:off x="4092" y="1432"/>
                  <a:ext cx="15" cy="13"/>
                </a:xfrm>
                <a:custGeom>
                  <a:avLst/>
                  <a:gdLst>
                    <a:gd name="T0" fmla="*/ 7 w 12"/>
                    <a:gd name="T1" fmla="*/ 0 h 11"/>
                    <a:gd name="T2" fmla="*/ 12 w 12"/>
                    <a:gd name="T3" fmla="*/ 10 h 11"/>
                    <a:gd name="T4" fmla="*/ 11 w 12"/>
                    <a:gd name="T5" fmla="*/ 10 h 11"/>
                    <a:gd name="T6" fmla="*/ 10 w 12"/>
                    <a:gd name="T7" fmla="*/ 9 h 11"/>
                    <a:gd name="T8" fmla="*/ 6 w 12"/>
                    <a:gd name="T9" fmla="*/ 10 h 11"/>
                    <a:gd name="T10" fmla="*/ 7 w 12"/>
                    <a:gd name="T11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" h="11">
                      <a:moveTo>
                        <a:pt x="7" y="0"/>
                      </a:moveTo>
                      <a:cubicBezTo>
                        <a:pt x="8" y="3"/>
                        <a:pt x="10" y="6"/>
                        <a:pt x="12" y="10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9" y="11"/>
                        <a:pt x="8" y="11"/>
                        <a:pt x="6" y="10"/>
                      </a:cubicBezTo>
                      <a:cubicBezTo>
                        <a:pt x="0" y="6"/>
                        <a:pt x="0" y="3"/>
                        <a:pt x="7" y="0"/>
                      </a:cubicBezTo>
                      <a:close/>
                    </a:path>
                  </a:pathLst>
                </a:custGeom>
                <a:solidFill>
                  <a:srgbClr val="624C3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70" name="Freeform 328">
                  <a:extLst>
                    <a:ext uri="{FF2B5EF4-FFF2-40B4-BE49-F238E27FC236}">
                      <a16:creationId xmlns:a16="http://schemas.microsoft.com/office/drawing/2014/main" id="{DE6DE81A-9773-64C5-0E76-F08C9DBA2FCD}"/>
                    </a:ext>
                  </a:extLst>
                </p:cNvPr>
                <p:cNvSpPr/>
                <p:nvPr/>
              </p:nvSpPr>
              <p:spPr bwMode="auto">
                <a:xfrm>
                  <a:off x="4075" y="1176"/>
                  <a:ext cx="12" cy="10"/>
                </a:xfrm>
                <a:custGeom>
                  <a:avLst/>
                  <a:gdLst>
                    <a:gd name="T0" fmla="*/ 4 w 10"/>
                    <a:gd name="T1" fmla="*/ 0 h 8"/>
                    <a:gd name="T2" fmla="*/ 9 w 10"/>
                    <a:gd name="T3" fmla="*/ 0 h 8"/>
                    <a:gd name="T4" fmla="*/ 9 w 10"/>
                    <a:gd name="T5" fmla="*/ 0 h 8"/>
                    <a:gd name="T6" fmla="*/ 10 w 10"/>
                    <a:gd name="T7" fmla="*/ 2 h 8"/>
                    <a:gd name="T8" fmla="*/ 9 w 10"/>
                    <a:gd name="T9" fmla="*/ 3 h 8"/>
                    <a:gd name="T10" fmla="*/ 9 w 10"/>
                    <a:gd name="T11" fmla="*/ 8 h 8"/>
                    <a:gd name="T12" fmla="*/ 4 w 10"/>
                    <a:gd name="T13" fmla="*/ 8 h 8"/>
                    <a:gd name="T14" fmla="*/ 0 w 10"/>
                    <a:gd name="T15" fmla="*/ 3 h 8"/>
                    <a:gd name="T16" fmla="*/ 4 w 10"/>
                    <a:gd name="T17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" h="8">
                      <a:moveTo>
                        <a:pt x="4" y="0"/>
                      </a:moveTo>
                      <a:cubicBezTo>
                        <a:pt x="5" y="0"/>
                        <a:pt x="7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10" y="0"/>
                        <a:pt x="10" y="1"/>
                        <a:pt x="10" y="2"/>
                      </a:cubicBezTo>
                      <a:cubicBezTo>
                        <a:pt x="10" y="3"/>
                        <a:pt x="10" y="3"/>
                        <a:pt x="9" y="3"/>
                      </a:cubicBezTo>
                      <a:cubicBezTo>
                        <a:pt x="9" y="5"/>
                        <a:pt x="9" y="6"/>
                        <a:pt x="9" y="8"/>
                      </a:cubicBezTo>
                      <a:cubicBezTo>
                        <a:pt x="7" y="8"/>
                        <a:pt x="6" y="8"/>
                        <a:pt x="4" y="8"/>
                      </a:cubicBezTo>
                      <a:cubicBezTo>
                        <a:pt x="3" y="6"/>
                        <a:pt x="2" y="5"/>
                        <a:pt x="0" y="3"/>
                      </a:cubicBezTo>
                      <a:cubicBezTo>
                        <a:pt x="0" y="1"/>
                        <a:pt x="2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BDA8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71" name="Freeform 329">
                  <a:extLst>
                    <a:ext uri="{FF2B5EF4-FFF2-40B4-BE49-F238E27FC236}">
                      <a16:creationId xmlns:a16="http://schemas.microsoft.com/office/drawing/2014/main" id="{111E71A4-32B3-44C7-ADCA-495B8B5F7E00}"/>
                    </a:ext>
                  </a:extLst>
                </p:cNvPr>
                <p:cNvSpPr/>
                <p:nvPr/>
              </p:nvSpPr>
              <p:spPr bwMode="auto">
                <a:xfrm>
                  <a:off x="4079" y="1157"/>
                  <a:ext cx="7" cy="10"/>
                </a:xfrm>
                <a:custGeom>
                  <a:avLst/>
                  <a:gdLst>
                    <a:gd name="T0" fmla="*/ 5 w 6"/>
                    <a:gd name="T1" fmla="*/ 8 h 8"/>
                    <a:gd name="T2" fmla="*/ 2 w 6"/>
                    <a:gd name="T3" fmla="*/ 8 h 8"/>
                    <a:gd name="T4" fmla="*/ 0 w 6"/>
                    <a:gd name="T5" fmla="*/ 0 h 8"/>
                    <a:gd name="T6" fmla="*/ 6 w 6"/>
                    <a:gd name="T7" fmla="*/ 4 h 8"/>
                    <a:gd name="T8" fmla="*/ 5 w 6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8">
                      <a:moveTo>
                        <a:pt x="5" y="8"/>
                      </a:moveTo>
                      <a:cubicBezTo>
                        <a:pt x="4" y="8"/>
                        <a:pt x="3" y="8"/>
                        <a:pt x="2" y="8"/>
                      </a:cubicBezTo>
                      <a:cubicBezTo>
                        <a:pt x="1" y="5"/>
                        <a:pt x="0" y="2"/>
                        <a:pt x="0" y="0"/>
                      </a:cubicBezTo>
                      <a:cubicBezTo>
                        <a:pt x="2" y="1"/>
                        <a:pt x="4" y="2"/>
                        <a:pt x="6" y="4"/>
                      </a:cubicBezTo>
                      <a:cubicBezTo>
                        <a:pt x="5" y="5"/>
                        <a:pt x="5" y="7"/>
                        <a:pt x="5" y="8"/>
                      </a:cubicBezTo>
                      <a:close/>
                    </a:path>
                  </a:pathLst>
                </a:custGeom>
                <a:solidFill>
                  <a:srgbClr val="A8947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72" name="Freeform 330">
                  <a:extLst>
                    <a:ext uri="{FF2B5EF4-FFF2-40B4-BE49-F238E27FC236}">
                      <a16:creationId xmlns:a16="http://schemas.microsoft.com/office/drawing/2014/main" id="{714B73BC-0A7E-BC9E-5BA0-161B8A4D1F95}"/>
                    </a:ext>
                  </a:extLst>
                </p:cNvPr>
                <p:cNvSpPr/>
                <p:nvPr/>
              </p:nvSpPr>
              <p:spPr bwMode="auto">
                <a:xfrm>
                  <a:off x="4105" y="1468"/>
                  <a:ext cx="5" cy="5"/>
                </a:xfrm>
                <a:custGeom>
                  <a:avLst/>
                  <a:gdLst>
                    <a:gd name="T0" fmla="*/ 4 w 4"/>
                    <a:gd name="T1" fmla="*/ 0 h 4"/>
                    <a:gd name="T2" fmla="*/ 4 w 4"/>
                    <a:gd name="T3" fmla="*/ 4 h 4"/>
                    <a:gd name="T4" fmla="*/ 0 w 4"/>
                    <a:gd name="T5" fmla="*/ 0 h 4"/>
                    <a:gd name="T6" fmla="*/ 4 w 4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4">
                      <a:moveTo>
                        <a:pt x="4" y="0"/>
                      </a:moveTo>
                      <a:cubicBezTo>
                        <a:pt x="4" y="1"/>
                        <a:pt x="4" y="2"/>
                        <a:pt x="4" y="4"/>
                      </a:cubicBezTo>
                      <a:cubicBezTo>
                        <a:pt x="2" y="3"/>
                        <a:pt x="0" y="3"/>
                        <a:pt x="0" y="0"/>
                      </a:cubicBezTo>
                      <a:cubicBezTo>
                        <a:pt x="1" y="0"/>
                        <a:pt x="2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291C1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73" name="Freeform 331">
                  <a:extLst>
                    <a:ext uri="{FF2B5EF4-FFF2-40B4-BE49-F238E27FC236}">
                      <a16:creationId xmlns:a16="http://schemas.microsoft.com/office/drawing/2014/main" id="{887C8D08-17EC-C503-D2B0-8AF83E16A498}"/>
                    </a:ext>
                  </a:extLst>
                </p:cNvPr>
                <p:cNvSpPr/>
                <p:nvPr/>
              </p:nvSpPr>
              <p:spPr bwMode="auto">
                <a:xfrm>
                  <a:off x="4075" y="1180"/>
                  <a:ext cx="5" cy="6"/>
                </a:xfrm>
                <a:custGeom>
                  <a:avLst/>
                  <a:gdLst>
                    <a:gd name="T0" fmla="*/ 0 w 4"/>
                    <a:gd name="T1" fmla="*/ 0 h 5"/>
                    <a:gd name="T2" fmla="*/ 4 w 4"/>
                    <a:gd name="T3" fmla="*/ 5 h 5"/>
                    <a:gd name="T4" fmla="*/ 1 w 4"/>
                    <a:gd name="T5" fmla="*/ 4 h 5"/>
                    <a:gd name="T6" fmla="*/ 0 w 4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5">
                      <a:moveTo>
                        <a:pt x="0" y="0"/>
                      </a:moveTo>
                      <a:cubicBezTo>
                        <a:pt x="3" y="0"/>
                        <a:pt x="4" y="2"/>
                        <a:pt x="4" y="5"/>
                      </a:cubicBezTo>
                      <a:cubicBezTo>
                        <a:pt x="3" y="4"/>
                        <a:pt x="2" y="4"/>
                        <a:pt x="1" y="4"/>
                      </a:cubicBezTo>
                      <a:cubicBezTo>
                        <a:pt x="1" y="3"/>
                        <a:pt x="1" y="2"/>
                        <a:pt x="0" y="0"/>
                      </a:cubicBezTo>
                      <a:close/>
                    </a:path>
                  </a:pathLst>
                </a:custGeom>
                <a:solidFill>
                  <a:srgbClr val="3F2C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74" name="Freeform 332">
                  <a:extLst>
                    <a:ext uri="{FF2B5EF4-FFF2-40B4-BE49-F238E27FC236}">
                      <a16:creationId xmlns:a16="http://schemas.microsoft.com/office/drawing/2014/main" id="{E83E4402-7176-1FBA-A70B-261204603CCA}"/>
                    </a:ext>
                  </a:extLst>
                </p:cNvPr>
                <p:cNvSpPr/>
                <p:nvPr/>
              </p:nvSpPr>
              <p:spPr bwMode="auto">
                <a:xfrm>
                  <a:off x="4091" y="1127"/>
                  <a:ext cx="5" cy="6"/>
                </a:xfrm>
                <a:custGeom>
                  <a:avLst/>
                  <a:gdLst>
                    <a:gd name="T0" fmla="*/ 4 w 4"/>
                    <a:gd name="T1" fmla="*/ 5 h 5"/>
                    <a:gd name="T2" fmla="*/ 0 w 4"/>
                    <a:gd name="T3" fmla="*/ 5 h 5"/>
                    <a:gd name="T4" fmla="*/ 0 w 4"/>
                    <a:gd name="T5" fmla="*/ 0 h 5"/>
                    <a:gd name="T6" fmla="*/ 4 w 4"/>
                    <a:gd name="T7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5">
                      <a:moveTo>
                        <a:pt x="4" y="5"/>
                      </a:moveTo>
                      <a:cubicBezTo>
                        <a:pt x="2" y="5"/>
                        <a:pt x="1" y="5"/>
                        <a:pt x="0" y="5"/>
                      </a:cubicBezTo>
                      <a:cubicBezTo>
                        <a:pt x="0" y="3"/>
                        <a:pt x="0" y="1"/>
                        <a:pt x="0" y="0"/>
                      </a:cubicBezTo>
                      <a:cubicBezTo>
                        <a:pt x="1" y="1"/>
                        <a:pt x="2" y="3"/>
                        <a:pt x="4" y="5"/>
                      </a:cubicBezTo>
                      <a:close/>
                    </a:path>
                  </a:pathLst>
                </a:custGeom>
                <a:solidFill>
                  <a:srgbClr val="F1DC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75" name="Freeform 333">
                  <a:extLst>
                    <a:ext uri="{FF2B5EF4-FFF2-40B4-BE49-F238E27FC236}">
                      <a16:creationId xmlns:a16="http://schemas.microsoft.com/office/drawing/2014/main" id="{B8F7C56A-2C76-CF9F-7DCE-2F441AE136F1}"/>
                    </a:ext>
                  </a:extLst>
                </p:cNvPr>
                <p:cNvSpPr/>
                <p:nvPr/>
              </p:nvSpPr>
              <p:spPr bwMode="auto">
                <a:xfrm>
                  <a:off x="4086" y="1280"/>
                  <a:ext cx="5" cy="8"/>
                </a:xfrm>
                <a:custGeom>
                  <a:avLst/>
                  <a:gdLst>
                    <a:gd name="T0" fmla="*/ 4 w 4"/>
                    <a:gd name="T1" fmla="*/ 0 h 6"/>
                    <a:gd name="T2" fmla="*/ 4 w 4"/>
                    <a:gd name="T3" fmla="*/ 4 h 6"/>
                    <a:gd name="T4" fmla="*/ 0 w 4"/>
                    <a:gd name="T5" fmla="*/ 4 h 6"/>
                    <a:gd name="T6" fmla="*/ 0 w 4"/>
                    <a:gd name="T7" fmla="*/ 1 h 6"/>
                    <a:gd name="T8" fmla="*/ 4 w 4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6">
                      <a:moveTo>
                        <a:pt x="4" y="0"/>
                      </a:moveTo>
                      <a:cubicBezTo>
                        <a:pt x="4" y="2"/>
                        <a:pt x="4" y="3"/>
                        <a:pt x="4" y="4"/>
                      </a:cubicBezTo>
                      <a:cubicBezTo>
                        <a:pt x="2" y="6"/>
                        <a:pt x="1" y="6"/>
                        <a:pt x="0" y="4"/>
                      </a:cubicBezTo>
                      <a:cubicBezTo>
                        <a:pt x="0" y="3"/>
                        <a:pt x="0" y="2"/>
                        <a:pt x="0" y="1"/>
                      </a:cubicBezTo>
                      <a:cubicBezTo>
                        <a:pt x="1" y="1"/>
                        <a:pt x="2" y="1"/>
                        <a:pt x="4" y="0"/>
                      </a:cubicBezTo>
                      <a:close/>
                    </a:path>
                  </a:pathLst>
                </a:custGeom>
                <a:solidFill>
                  <a:srgbClr val="C5B09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76" name="Freeform 334">
                  <a:extLst>
                    <a:ext uri="{FF2B5EF4-FFF2-40B4-BE49-F238E27FC236}">
                      <a16:creationId xmlns:a16="http://schemas.microsoft.com/office/drawing/2014/main" id="{28E358D3-9B5F-D56D-18F9-E2523956D0B8}"/>
                    </a:ext>
                  </a:extLst>
                </p:cNvPr>
                <p:cNvSpPr/>
                <p:nvPr/>
              </p:nvSpPr>
              <p:spPr bwMode="auto">
                <a:xfrm>
                  <a:off x="3870" y="1596"/>
                  <a:ext cx="5" cy="7"/>
                </a:xfrm>
                <a:custGeom>
                  <a:avLst/>
                  <a:gdLst>
                    <a:gd name="T0" fmla="*/ 0 w 4"/>
                    <a:gd name="T1" fmla="*/ 0 h 6"/>
                    <a:gd name="T2" fmla="*/ 0 w 4"/>
                    <a:gd name="T3" fmla="*/ 6 h 6"/>
                    <a:gd name="T4" fmla="*/ 0 w 4"/>
                    <a:gd name="T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6">
                      <a:moveTo>
                        <a:pt x="0" y="0"/>
                      </a:moveTo>
                      <a:cubicBezTo>
                        <a:pt x="3" y="2"/>
                        <a:pt x="4" y="3"/>
                        <a:pt x="0" y="6"/>
                      </a:cubicBezTo>
                      <a:cubicBezTo>
                        <a:pt x="0" y="4"/>
                        <a:pt x="0" y="2"/>
                        <a:pt x="0" y="0"/>
                      </a:cubicBezTo>
                      <a:close/>
                    </a:path>
                  </a:pathLst>
                </a:custGeom>
                <a:solidFill>
                  <a:srgbClr val="D8BE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77" name="Freeform 335">
                  <a:extLst>
                    <a:ext uri="{FF2B5EF4-FFF2-40B4-BE49-F238E27FC236}">
                      <a16:creationId xmlns:a16="http://schemas.microsoft.com/office/drawing/2014/main" id="{155EADE0-B7DD-2513-3FA7-6EE4D8A5E9D1}"/>
                    </a:ext>
                  </a:extLst>
                </p:cNvPr>
                <p:cNvSpPr/>
                <p:nvPr/>
              </p:nvSpPr>
              <p:spPr bwMode="auto">
                <a:xfrm>
                  <a:off x="4097" y="1401"/>
                  <a:ext cx="4" cy="5"/>
                </a:xfrm>
                <a:custGeom>
                  <a:avLst/>
                  <a:gdLst>
                    <a:gd name="T0" fmla="*/ 3 w 3"/>
                    <a:gd name="T1" fmla="*/ 0 h 4"/>
                    <a:gd name="T2" fmla="*/ 2 w 3"/>
                    <a:gd name="T3" fmla="*/ 4 h 4"/>
                    <a:gd name="T4" fmla="*/ 3 w 3"/>
                    <a:gd name="T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4">
                      <a:moveTo>
                        <a:pt x="3" y="0"/>
                      </a:moveTo>
                      <a:cubicBezTo>
                        <a:pt x="3" y="1"/>
                        <a:pt x="2" y="2"/>
                        <a:pt x="2" y="4"/>
                      </a:cubicBezTo>
                      <a:cubicBezTo>
                        <a:pt x="0" y="2"/>
                        <a:pt x="0" y="1"/>
                        <a:pt x="3" y="0"/>
                      </a:cubicBezTo>
                      <a:close/>
                    </a:path>
                  </a:pathLst>
                </a:custGeom>
                <a:solidFill>
                  <a:srgbClr val="E3CF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78" name="Freeform 336">
                  <a:extLst>
                    <a:ext uri="{FF2B5EF4-FFF2-40B4-BE49-F238E27FC236}">
                      <a16:creationId xmlns:a16="http://schemas.microsoft.com/office/drawing/2014/main" id="{8EF50F54-2ED5-B1B9-1D8E-B98819844EA3}"/>
                    </a:ext>
                  </a:extLst>
                </p:cNvPr>
                <p:cNvSpPr/>
                <p:nvPr/>
              </p:nvSpPr>
              <p:spPr bwMode="auto">
                <a:xfrm>
                  <a:off x="4080" y="1205"/>
                  <a:ext cx="7" cy="5"/>
                </a:xfrm>
                <a:custGeom>
                  <a:avLst/>
                  <a:gdLst>
                    <a:gd name="T0" fmla="*/ 0 w 6"/>
                    <a:gd name="T1" fmla="*/ 0 h 4"/>
                    <a:gd name="T2" fmla="*/ 5 w 6"/>
                    <a:gd name="T3" fmla="*/ 0 h 4"/>
                    <a:gd name="T4" fmla="*/ 6 w 6"/>
                    <a:gd name="T5" fmla="*/ 2 h 4"/>
                    <a:gd name="T6" fmla="*/ 5 w 6"/>
                    <a:gd name="T7" fmla="*/ 4 h 4"/>
                    <a:gd name="T8" fmla="*/ 3 w 6"/>
                    <a:gd name="T9" fmla="*/ 3 h 4"/>
                    <a:gd name="T10" fmla="*/ 1 w 6"/>
                    <a:gd name="T11" fmla="*/ 3 h 4"/>
                    <a:gd name="T12" fmla="*/ 0 w 6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4">
                      <a:moveTo>
                        <a:pt x="0" y="0"/>
                      </a:moveTo>
                      <a:cubicBezTo>
                        <a:pt x="2" y="0"/>
                        <a:pt x="3" y="0"/>
                        <a:pt x="5" y="0"/>
                      </a:cubicBezTo>
                      <a:cubicBezTo>
                        <a:pt x="6" y="0"/>
                        <a:pt x="6" y="1"/>
                        <a:pt x="6" y="2"/>
                      </a:cubicBezTo>
                      <a:cubicBezTo>
                        <a:pt x="6" y="3"/>
                        <a:pt x="5" y="4"/>
                        <a:pt x="5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2"/>
                        <a:pt x="0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34231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79" name="Freeform 337">
                  <a:extLst>
                    <a:ext uri="{FF2B5EF4-FFF2-40B4-BE49-F238E27FC236}">
                      <a16:creationId xmlns:a16="http://schemas.microsoft.com/office/drawing/2014/main" id="{D2E5886C-FDD4-0DA1-0ED5-1AFF2F5F9885}"/>
                    </a:ext>
                  </a:extLst>
                </p:cNvPr>
                <p:cNvSpPr/>
                <p:nvPr/>
              </p:nvSpPr>
              <p:spPr bwMode="auto">
                <a:xfrm>
                  <a:off x="4079" y="1196"/>
                  <a:ext cx="8" cy="4"/>
                </a:xfrm>
                <a:custGeom>
                  <a:avLst/>
                  <a:gdLst>
                    <a:gd name="T0" fmla="*/ 6 w 7"/>
                    <a:gd name="T1" fmla="*/ 4 h 4"/>
                    <a:gd name="T2" fmla="*/ 0 w 7"/>
                    <a:gd name="T3" fmla="*/ 1 h 4"/>
                    <a:gd name="T4" fmla="*/ 1 w 7"/>
                    <a:gd name="T5" fmla="*/ 1 h 4"/>
                    <a:gd name="T6" fmla="*/ 7 w 7"/>
                    <a:gd name="T7" fmla="*/ 0 h 4"/>
                    <a:gd name="T8" fmla="*/ 6 w 7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4">
                      <a:moveTo>
                        <a:pt x="6" y="4"/>
                      </a:moveTo>
                      <a:cubicBezTo>
                        <a:pt x="4" y="3"/>
                        <a:pt x="2" y="2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3" y="0"/>
                        <a:pt x="5" y="0"/>
                        <a:pt x="7" y="0"/>
                      </a:cubicBezTo>
                      <a:cubicBezTo>
                        <a:pt x="7" y="1"/>
                        <a:pt x="7" y="3"/>
                        <a:pt x="6" y="4"/>
                      </a:cubicBezTo>
                      <a:close/>
                    </a:path>
                  </a:pathLst>
                </a:custGeom>
                <a:solidFill>
                  <a:srgbClr val="B1A1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80" name="Freeform 338">
                  <a:extLst>
                    <a:ext uri="{FF2B5EF4-FFF2-40B4-BE49-F238E27FC236}">
                      <a16:creationId xmlns:a16="http://schemas.microsoft.com/office/drawing/2014/main" id="{B8391B9B-4F5A-2B04-E9E5-30E19E75237A}"/>
                    </a:ext>
                  </a:extLst>
                </p:cNvPr>
                <p:cNvSpPr/>
                <p:nvPr/>
              </p:nvSpPr>
              <p:spPr bwMode="auto">
                <a:xfrm>
                  <a:off x="4099" y="1443"/>
                  <a:ext cx="8" cy="5"/>
                </a:xfrm>
                <a:custGeom>
                  <a:avLst/>
                  <a:gdLst>
                    <a:gd name="T0" fmla="*/ 0 w 6"/>
                    <a:gd name="T1" fmla="*/ 1 h 4"/>
                    <a:gd name="T2" fmla="*/ 4 w 6"/>
                    <a:gd name="T3" fmla="*/ 0 h 4"/>
                    <a:gd name="T4" fmla="*/ 6 w 6"/>
                    <a:gd name="T5" fmla="*/ 4 h 4"/>
                    <a:gd name="T6" fmla="*/ 1 w 6"/>
                    <a:gd name="T7" fmla="*/ 4 h 4"/>
                    <a:gd name="T8" fmla="*/ 0 w 6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4">
                      <a:moveTo>
                        <a:pt x="0" y="1"/>
                      </a:moveTo>
                      <a:cubicBezTo>
                        <a:pt x="1" y="1"/>
                        <a:pt x="3" y="1"/>
                        <a:pt x="4" y="0"/>
                      </a:cubicBezTo>
                      <a:cubicBezTo>
                        <a:pt x="5" y="2"/>
                        <a:pt x="5" y="3"/>
                        <a:pt x="6" y="4"/>
                      </a:cubicBezTo>
                      <a:cubicBezTo>
                        <a:pt x="4" y="4"/>
                        <a:pt x="3" y="4"/>
                        <a:pt x="1" y="4"/>
                      </a:cubicBezTo>
                      <a:cubicBezTo>
                        <a:pt x="1" y="3"/>
                        <a:pt x="0" y="2"/>
                        <a:pt x="0" y="1"/>
                      </a:cubicBezTo>
                      <a:close/>
                    </a:path>
                  </a:pathLst>
                </a:custGeom>
                <a:solidFill>
                  <a:srgbClr val="3C28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81" name="Freeform 339">
                  <a:extLst>
                    <a:ext uri="{FF2B5EF4-FFF2-40B4-BE49-F238E27FC236}">
                      <a16:creationId xmlns:a16="http://schemas.microsoft.com/office/drawing/2014/main" id="{EF2B300C-47C4-9EA9-976E-0FD6D5D7115E}"/>
                    </a:ext>
                  </a:extLst>
                </p:cNvPr>
                <p:cNvSpPr/>
                <p:nvPr/>
              </p:nvSpPr>
              <p:spPr bwMode="auto">
                <a:xfrm>
                  <a:off x="4135" y="1199"/>
                  <a:ext cx="18" cy="11"/>
                </a:xfrm>
                <a:custGeom>
                  <a:avLst/>
                  <a:gdLst>
                    <a:gd name="T0" fmla="*/ 10 w 15"/>
                    <a:gd name="T1" fmla="*/ 9 h 9"/>
                    <a:gd name="T2" fmla="*/ 7 w 15"/>
                    <a:gd name="T3" fmla="*/ 9 h 9"/>
                    <a:gd name="T4" fmla="*/ 6 w 15"/>
                    <a:gd name="T5" fmla="*/ 9 h 9"/>
                    <a:gd name="T6" fmla="*/ 3 w 15"/>
                    <a:gd name="T7" fmla="*/ 1 h 9"/>
                    <a:gd name="T8" fmla="*/ 10 w 1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9">
                      <a:moveTo>
                        <a:pt x="10" y="9"/>
                      </a:moveTo>
                      <a:cubicBezTo>
                        <a:pt x="9" y="9"/>
                        <a:pt x="8" y="9"/>
                        <a:pt x="7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5" y="6"/>
                        <a:pt x="0" y="5"/>
                        <a:pt x="3" y="1"/>
                      </a:cubicBezTo>
                      <a:cubicBezTo>
                        <a:pt x="9" y="0"/>
                        <a:pt x="15" y="0"/>
                        <a:pt x="10" y="9"/>
                      </a:cubicBezTo>
                      <a:close/>
                    </a:path>
                  </a:pathLst>
                </a:custGeom>
                <a:solidFill>
                  <a:srgbClr val="65503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82" name="Freeform 340">
                  <a:extLst>
                    <a:ext uri="{FF2B5EF4-FFF2-40B4-BE49-F238E27FC236}">
                      <a16:creationId xmlns:a16="http://schemas.microsoft.com/office/drawing/2014/main" id="{9A10B51E-1E31-D511-57C8-9380218A39A1}"/>
                    </a:ext>
                  </a:extLst>
                </p:cNvPr>
                <p:cNvSpPr/>
                <p:nvPr/>
              </p:nvSpPr>
              <p:spPr bwMode="auto">
                <a:xfrm>
                  <a:off x="4133" y="1200"/>
                  <a:ext cx="10" cy="10"/>
                </a:xfrm>
                <a:custGeom>
                  <a:avLst/>
                  <a:gdLst>
                    <a:gd name="T0" fmla="*/ 5 w 8"/>
                    <a:gd name="T1" fmla="*/ 0 h 8"/>
                    <a:gd name="T2" fmla="*/ 8 w 8"/>
                    <a:gd name="T3" fmla="*/ 8 h 8"/>
                    <a:gd name="T4" fmla="*/ 6 w 8"/>
                    <a:gd name="T5" fmla="*/ 8 h 8"/>
                    <a:gd name="T6" fmla="*/ 4 w 8"/>
                    <a:gd name="T7" fmla="*/ 8 h 8"/>
                    <a:gd name="T8" fmla="*/ 5 w 8"/>
                    <a:gd name="T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5" y="0"/>
                      </a:moveTo>
                      <a:cubicBezTo>
                        <a:pt x="6" y="3"/>
                        <a:pt x="7" y="5"/>
                        <a:pt x="8" y="8"/>
                      </a:cubicBezTo>
                      <a:cubicBezTo>
                        <a:pt x="8" y="8"/>
                        <a:pt x="6" y="8"/>
                        <a:pt x="6" y="8"/>
                      </a:cubicBezTo>
                      <a:cubicBezTo>
                        <a:pt x="6" y="8"/>
                        <a:pt x="4" y="8"/>
                        <a:pt x="4" y="8"/>
                      </a:cubicBezTo>
                      <a:cubicBezTo>
                        <a:pt x="0" y="5"/>
                        <a:pt x="1" y="2"/>
                        <a:pt x="5" y="0"/>
                      </a:cubicBezTo>
                      <a:close/>
                    </a:path>
                  </a:pathLst>
                </a:custGeom>
                <a:solidFill>
                  <a:srgbClr val="8E7A6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83" name="Freeform 341">
                  <a:extLst>
                    <a:ext uri="{FF2B5EF4-FFF2-40B4-BE49-F238E27FC236}">
                      <a16:creationId xmlns:a16="http://schemas.microsoft.com/office/drawing/2014/main" id="{79305658-CC71-D4B2-1B22-E9F3A62C0A56}"/>
                    </a:ext>
                  </a:extLst>
                </p:cNvPr>
                <p:cNvSpPr/>
                <p:nvPr/>
              </p:nvSpPr>
              <p:spPr bwMode="auto">
                <a:xfrm>
                  <a:off x="4086" y="1167"/>
                  <a:ext cx="5" cy="3"/>
                </a:xfrm>
                <a:custGeom>
                  <a:avLst/>
                  <a:gdLst>
                    <a:gd name="T0" fmla="*/ 1 w 4"/>
                    <a:gd name="T1" fmla="*/ 3 h 3"/>
                    <a:gd name="T2" fmla="*/ 0 w 4"/>
                    <a:gd name="T3" fmla="*/ 0 h 3"/>
                    <a:gd name="T4" fmla="*/ 4 w 4"/>
                    <a:gd name="T5" fmla="*/ 3 h 3"/>
                    <a:gd name="T6" fmla="*/ 2 w 4"/>
                    <a:gd name="T7" fmla="*/ 3 h 3"/>
                    <a:gd name="T8" fmla="*/ 1 w 4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1" y="3"/>
                      </a:moveTo>
                      <a:cubicBezTo>
                        <a:pt x="0" y="2"/>
                        <a:pt x="0" y="1"/>
                        <a:pt x="0" y="0"/>
                      </a:cubicBezTo>
                      <a:cubicBezTo>
                        <a:pt x="1" y="1"/>
                        <a:pt x="2" y="2"/>
                        <a:pt x="4" y="3"/>
                      </a:cubicBezTo>
                      <a:cubicBezTo>
                        <a:pt x="4" y="3"/>
                        <a:pt x="2" y="3"/>
                        <a:pt x="2" y="3"/>
                      </a:cubicBezTo>
                      <a:lnTo>
                        <a:pt x="1" y="3"/>
                      </a:lnTo>
                      <a:close/>
                    </a:path>
                  </a:pathLst>
                </a:custGeom>
                <a:solidFill>
                  <a:srgbClr val="E9D5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  <p:sp>
              <p:nvSpPr>
                <p:cNvPr id="384" name="Freeform 342">
                  <a:extLst>
                    <a:ext uri="{FF2B5EF4-FFF2-40B4-BE49-F238E27FC236}">
                      <a16:creationId xmlns:a16="http://schemas.microsoft.com/office/drawing/2014/main" id="{800898BF-2591-E240-5B23-43432DF68DBB}"/>
                    </a:ext>
                  </a:extLst>
                </p:cNvPr>
                <p:cNvSpPr/>
                <p:nvPr/>
              </p:nvSpPr>
              <p:spPr bwMode="auto">
                <a:xfrm>
                  <a:off x="4086" y="1204"/>
                  <a:ext cx="4" cy="6"/>
                </a:xfrm>
                <a:custGeom>
                  <a:avLst/>
                  <a:gdLst>
                    <a:gd name="T0" fmla="*/ 0 w 3"/>
                    <a:gd name="T1" fmla="*/ 5 h 5"/>
                    <a:gd name="T2" fmla="*/ 0 w 3"/>
                    <a:gd name="T3" fmla="*/ 1 h 5"/>
                    <a:gd name="T4" fmla="*/ 3 w 3"/>
                    <a:gd name="T5" fmla="*/ 1 h 5"/>
                    <a:gd name="T6" fmla="*/ 2 w 3"/>
                    <a:gd name="T7" fmla="*/ 4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0" y="3"/>
                        <a:pt x="0" y="2"/>
                        <a:pt x="0" y="1"/>
                      </a:cubicBezTo>
                      <a:cubicBezTo>
                        <a:pt x="1" y="0"/>
                        <a:pt x="2" y="1"/>
                        <a:pt x="3" y="1"/>
                      </a:cubicBezTo>
                      <a:cubicBezTo>
                        <a:pt x="3" y="2"/>
                        <a:pt x="3" y="3"/>
                        <a:pt x="2" y="4"/>
                      </a:cubicBezTo>
                      <a:cubicBezTo>
                        <a:pt x="1" y="4"/>
                        <a:pt x="1" y="4"/>
                        <a:pt x="0" y="5"/>
                      </a:cubicBezTo>
                      <a:close/>
                    </a:path>
                  </a:pathLst>
                </a:custGeom>
                <a:solidFill>
                  <a:srgbClr val="B2A1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PE"/>
                </a:p>
              </p:txBody>
            </p:sp>
          </p:grpSp>
          <p:sp>
            <p:nvSpPr>
              <p:cNvPr id="140" name="Freeform 344">
                <a:extLst>
                  <a:ext uri="{FF2B5EF4-FFF2-40B4-BE49-F238E27FC236}">
                    <a16:creationId xmlns:a16="http://schemas.microsoft.com/office/drawing/2014/main" id="{EA3D5147-2C68-568A-11BB-E044E6960247}"/>
                  </a:ext>
                </a:extLst>
              </p:cNvPr>
              <p:cNvSpPr/>
              <p:nvPr/>
            </p:nvSpPr>
            <p:spPr bwMode="auto">
              <a:xfrm>
                <a:off x="6486525" y="1866901"/>
                <a:ext cx="7937" cy="7938"/>
              </a:xfrm>
              <a:custGeom>
                <a:avLst/>
                <a:gdLst>
                  <a:gd name="T0" fmla="*/ 0 w 4"/>
                  <a:gd name="T1" fmla="*/ 3 h 4"/>
                  <a:gd name="T2" fmla="*/ 0 w 4"/>
                  <a:gd name="T3" fmla="*/ 0 h 4"/>
                  <a:gd name="T4" fmla="*/ 3 w 4"/>
                  <a:gd name="T5" fmla="*/ 0 h 4"/>
                  <a:gd name="T6" fmla="*/ 4 w 4"/>
                  <a:gd name="T7" fmla="*/ 4 h 4"/>
                  <a:gd name="T8" fmla="*/ 0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3"/>
                    </a:moveTo>
                    <a:cubicBezTo>
                      <a:pt x="0" y="2"/>
                      <a:pt x="0" y="1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4" y="1"/>
                      <a:pt x="4" y="2"/>
                      <a:pt x="4" y="4"/>
                    </a:cubicBezTo>
                    <a:cubicBezTo>
                      <a:pt x="3" y="4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3E2B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41" name="Freeform 345">
                <a:extLst>
                  <a:ext uri="{FF2B5EF4-FFF2-40B4-BE49-F238E27FC236}">
                    <a16:creationId xmlns:a16="http://schemas.microsoft.com/office/drawing/2014/main" id="{6BACB57C-4372-54F5-9DA1-10C644FFFC9C}"/>
                  </a:ext>
                </a:extLst>
              </p:cNvPr>
              <p:cNvSpPr/>
              <p:nvPr/>
            </p:nvSpPr>
            <p:spPr bwMode="auto">
              <a:xfrm>
                <a:off x="6486525" y="1898651"/>
                <a:ext cx="7937" cy="6350"/>
              </a:xfrm>
              <a:custGeom>
                <a:avLst/>
                <a:gdLst>
                  <a:gd name="T0" fmla="*/ 0 w 4"/>
                  <a:gd name="T1" fmla="*/ 4 h 4"/>
                  <a:gd name="T2" fmla="*/ 1 w 4"/>
                  <a:gd name="T3" fmla="*/ 0 h 4"/>
                  <a:gd name="T4" fmla="*/ 3 w 4"/>
                  <a:gd name="T5" fmla="*/ 0 h 4"/>
                  <a:gd name="T6" fmla="*/ 4 w 4"/>
                  <a:gd name="T7" fmla="*/ 4 h 4"/>
                  <a:gd name="T8" fmla="*/ 0 w 4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4"/>
                    </a:moveTo>
                    <a:cubicBezTo>
                      <a:pt x="0" y="2"/>
                      <a:pt x="0" y="1"/>
                      <a:pt x="1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4" y="1"/>
                      <a:pt x="4" y="2"/>
                      <a:pt x="4" y="4"/>
                    </a:cubicBez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2B2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42" name="Freeform 346">
                <a:extLst>
                  <a:ext uri="{FF2B5EF4-FFF2-40B4-BE49-F238E27FC236}">
                    <a16:creationId xmlns:a16="http://schemas.microsoft.com/office/drawing/2014/main" id="{E74EE956-089A-C39E-273B-B8A3EB80FF50}"/>
                  </a:ext>
                </a:extLst>
              </p:cNvPr>
              <p:cNvSpPr/>
              <p:nvPr/>
            </p:nvSpPr>
            <p:spPr bwMode="auto">
              <a:xfrm>
                <a:off x="6069013" y="1893888"/>
                <a:ext cx="311150" cy="49213"/>
              </a:xfrm>
              <a:custGeom>
                <a:avLst/>
                <a:gdLst>
                  <a:gd name="T0" fmla="*/ 164 w 164"/>
                  <a:gd name="T1" fmla="*/ 6 h 26"/>
                  <a:gd name="T2" fmla="*/ 164 w 164"/>
                  <a:gd name="T3" fmla="*/ 26 h 26"/>
                  <a:gd name="T4" fmla="*/ 13 w 164"/>
                  <a:gd name="T5" fmla="*/ 26 h 26"/>
                  <a:gd name="T6" fmla="*/ 1 w 164"/>
                  <a:gd name="T7" fmla="*/ 19 h 26"/>
                  <a:gd name="T8" fmla="*/ 13 w 164"/>
                  <a:gd name="T9" fmla="*/ 10 h 26"/>
                  <a:gd name="T10" fmla="*/ 98 w 164"/>
                  <a:gd name="T11" fmla="*/ 10 h 26"/>
                  <a:gd name="T12" fmla="*/ 133 w 164"/>
                  <a:gd name="T13" fmla="*/ 4 h 26"/>
                  <a:gd name="T14" fmla="*/ 164 w 164"/>
                  <a:gd name="T15" fmla="*/ 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4" h="26">
                    <a:moveTo>
                      <a:pt x="164" y="6"/>
                    </a:moveTo>
                    <a:cubicBezTo>
                      <a:pt x="164" y="12"/>
                      <a:pt x="164" y="19"/>
                      <a:pt x="164" y="26"/>
                    </a:cubicBezTo>
                    <a:cubicBezTo>
                      <a:pt x="113" y="26"/>
                      <a:pt x="63" y="26"/>
                      <a:pt x="13" y="26"/>
                    </a:cubicBezTo>
                    <a:cubicBezTo>
                      <a:pt x="7" y="26"/>
                      <a:pt x="1" y="26"/>
                      <a:pt x="1" y="19"/>
                    </a:cubicBezTo>
                    <a:cubicBezTo>
                      <a:pt x="0" y="10"/>
                      <a:pt x="7" y="10"/>
                      <a:pt x="13" y="10"/>
                    </a:cubicBezTo>
                    <a:cubicBezTo>
                      <a:pt x="41" y="10"/>
                      <a:pt x="70" y="10"/>
                      <a:pt x="98" y="10"/>
                    </a:cubicBezTo>
                    <a:cubicBezTo>
                      <a:pt x="110" y="9"/>
                      <a:pt x="122" y="11"/>
                      <a:pt x="133" y="4"/>
                    </a:cubicBezTo>
                    <a:cubicBezTo>
                      <a:pt x="142" y="0"/>
                      <a:pt x="153" y="13"/>
                      <a:pt x="164" y="6"/>
                    </a:cubicBezTo>
                    <a:close/>
                  </a:path>
                </a:pathLst>
              </a:custGeom>
              <a:solidFill>
                <a:srgbClr val="FDED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43" name="Freeform 347">
                <a:extLst>
                  <a:ext uri="{FF2B5EF4-FFF2-40B4-BE49-F238E27FC236}">
                    <a16:creationId xmlns:a16="http://schemas.microsoft.com/office/drawing/2014/main" id="{AFF7F117-6D14-A21E-36CE-4FFEC77C74E0}"/>
                  </a:ext>
                </a:extLst>
              </p:cNvPr>
              <p:cNvSpPr/>
              <p:nvPr/>
            </p:nvSpPr>
            <p:spPr bwMode="auto">
              <a:xfrm>
                <a:off x="5846763" y="2617788"/>
                <a:ext cx="347662" cy="107950"/>
              </a:xfrm>
              <a:custGeom>
                <a:avLst/>
                <a:gdLst>
                  <a:gd name="T0" fmla="*/ 12 w 182"/>
                  <a:gd name="T1" fmla="*/ 40 h 57"/>
                  <a:gd name="T2" fmla="*/ 20 w 182"/>
                  <a:gd name="T3" fmla="*/ 9 h 57"/>
                  <a:gd name="T4" fmla="*/ 28 w 182"/>
                  <a:gd name="T5" fmla="*/ 0 h 57"/>
                  <a:gd name="T6" fmla="*/ 127 w 182"/>
                  <a:gd name="T7" fmla="*/ 20 h 57"/>
                  <a:gd name="T8" fmla="*/ 170 w 182"/>
                  <a:gd name="T9" fmla="*/ 35 h 57"/>
                  <a:gd name="T10" fmla="*/ 179 w 182"/>
                  <a:gd name="T11" fmla="*/ 48 h 57"/>
                  <a:gd name="T12" fmla="*/ 165 w 182"/>
                  <a:gd name="T13" fmla="*/ 53 h 57"/>
                  <a:gd name="T14" fmla="*/ 148 w 182"/>
                  <a:gd name="T15" fmla="*/ 57 h 57"/>
                  <a:gd name="T16" fmla="*/ 12 w 182"/>
                  <a:gd name="T17" fmla="*/ 4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2" h="57">
                    <a:moveTo>
                      <a:pt x="12" y="40"/>
                    </a:moveTo>
                    <a:cubicBezTo>
                      <a:pt x="0" y="25"/>
                      <a:pt x="3" y="14"/>
                      <a:pt x="20" y="9"/>
                    </a:cubicBezTo>
                    <a:cubicBezTo>
                      <a:pt x="24" y="7"/>
                      <a:pt x="26" y="4"/>
                      <a:pt x="28" y="0"/>
                    </a:cubicBezTo>
                    <a:cubicBezTo>
                      <a:pt x="61" y="8"/>
                      <a:pt x="94" y="16"/>
                      <a:pt x="127" y="20"/>
                    </a:cubicBezTo>
                    <a:cubicBezTo>
                      <a:pt x="142" y="22"/>
                      <a:pt x="157" y="26"/>
                      <a:pt x="170" y="35"/>
                    </a:cubicBezTo>
                    <a:cubicBezTo>
                      <a:pt x="174" y="39"/>
                      <a:pt x="182" y="41"/>
                      <a:pt x="179" y="48"/>
                    </a:cubicBezTo>
                    <a:cubicBezTo>
                      <a:pt x="177" y="56"/>
                      <a:pt x="170" y="53"/>
                      <a:pt x="165" y="53"/>
                    </a:cubicBezTo>
                    <a:cubicBezTo>
                      <a:pt x="158" y="52"/>
                      <a:pt x="154" y="56"/>
                      <a:pt x="148" y="57"/>
                    </a:cubicBezTo>
                    <a:cubicBezTo>
                      <a:pt x="102" y="50"/>
                      <a:pt x="58" y="37"/>
                      <a:pt x="12" y="40"/>
                    </a:cubicBezTo>
                    <a:close/>
                  </a:path>
                </a:pathLst>
              </a:custGeom>
              <a:solidFill>
                <a:srgbClr val="FDE0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44" name="Freeform 348">
                <a:extLst>
                  <a:ext uri="{FF2B5EF4-FFF2-40B4-BE49-F238E27FC236}">
                    <a16:creationId xmlns:a16="http://schemas.microsoft.com/office/drawing/2014/main" id="{E81702E1-EF67-F374-3034-DE91A1CA534A}"/>
                  </a:ext>
                </a:extLst>
              </p:cNvPr>
              <p:cNvSpPr/>
              <p:nvPr/>
            </p:nvSpPr>
            <p:spPr bwMode="auto">
              <a:xfrm>
                <a:off x="6129338" y="2682876"/>
                <a:ext cx="85725" cy="65088"/>
              </a:xfrm>
              <a:custGeom>
                <a:avLst/>
                <a:gdLst>
                  <a:gd name="T0" fmla="*/ 0 w 45"/>
                  <a:gd name="T1" fmla="*/ 22 h 34"/>
                  <a:gd name="T2" fmla="*/ 21 w 45"/>
                  <a:gd name="T3" fmla="*/ 14 h 34"/>
                  <a:gd name="T4" fmla="*/ 29 w 45"/>
                  <a:gd name="T5" fmla="*/ 13 h 34"/>
                  <a:gd name="T6" fmla="*/ 24 w 45"/>
                  <a:gd name="T7" fmla="*/ 6 h 34"/>
                  <a:gd name="T8" fmla="*/ 40 w 45"/>
                  <a:gd name="T9" fmla="*/ 7 h 34"/>
                  <a:gd name="T10" fmla="*/ 36 w 45"/>
                  <a:gd name="T11" fmla="*/ 30 h 34"/>
                  <a:gd name="T12" fmla="*/ 4 w 45"/>
                  <a:gd name="T13" fmla="*/ 33 h 34"/>
                  <a:gd name="T14" fmla="*/ 0 w 45"/>
                  <a:gd name="T15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34">
                    <a:moveTo>
                      <a:pt x="0" y="22"/>
                    </a:moveTo>
                    <a:cubicBezTo>
                      <a:pt x="5" y="13"/>
                      <a:pt x="11" y="7"/>
                      <a:pt x="21" y="14"/>
                    </a:cubicBezTo>
                    <a:cubicBezTo>
                      <a:pt x="24" y="16"/>
                      <a:pt x="28" y="17"/>
                      <a:pt x="29" y="13"/>
                    </a:cubicBezTo>
                    <a:cubicBezTo>
                      <a:pt x="29" y="11"/>
                      <a:pt x="26" y="8"/>
                      <a:pt x="24" y="6"/>
                    </a:cubicBezTo>
                    <a:cubicBezTo>
                      <a:pt x="30" y="1"/>
                      <a:pt x="37" y="0"/>
                      <a:pt x="40" y="7"/>
                    </a:cubicBezTo>
                    <a:cubicBezTo>
                      <a:pt x="45" y="15"/>
                      <a:pt x="40" y="22"/>
                      <a:pt x="36" y="30"/>
                    </a:cubicBezTo>
                    <a:cubicBezTo>
                      <a:pt x="26" y="34"/>
                      <a:pt x="13" y="21"/>
                      <a:pt x="4" y="33"/>
                    </a:cubicBezTo>
                    <a:cubicBezTo>
                      <a:pt x="3" y="29"/>
                      <a:pt x="1" y="26"/>
                      <a:pt x="0" y="22"/>
                    </a:cubicBezTo>
                    <a:close/>
                  </a:path>
                </a:pathLst>
              </a:custGeom>
              <a:solidFill>
                <a:srgbClr val="F7DD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45" name="Freeform 349">
                <a:extLst>
                  <a:ext uri="{FF2B5EF4-FFF2-40B4-BE49-F238E27FC236}">
                    <a16:creationId xmlns:a16="http://schemas.microsoft.com/office/drawing/2014/main" id="{B5284DCD-155C-5C5A-85EC-95BF8788D4D7}"/>
                  </a:ext>
                </a:extLst>
              </p:cNvPr>
              <p:cNvSpPr/>
              <p:nvPr/>
            </p:nvSpPr>
            <p:spPr bwMode="auto">
              <a:xfrm>
                <a:off x="6091238" y="2754313"/>
                <a:ext cx="22225" cy="34925"/>
              </a:xfrm>
              <a:custGeom>
                <a:avLst/>
                <a:gdLst>
                  <a:gd name="T0" fmla="*/ 12 w 12"/>
                  <a:gd name="T1" fmla="*/ 19 h 19"/>
                  <a:gd name="T2" fmla="*/ 0 w 12"/>
                  <a:gd name="T3" fmla="*/ 0 h 19"/>
                  <a:gd name="T4" fmla="*/ 12 w 12"/>
                  <a:gd name="T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9">
                    <a:moveTo>
                      <a:pt x="12" y="19"/>
                    </a:moveTo>
                    <a:cubicBezTo>
                      <a:pt x="2" y="13"/>
                      <a:pt x="1" y="7"/>
                      <a:pt x="0" y="0"/>
                    </a:cubicBezTo>
                    <a:cubicBezTo>
                      <a:pt x="11" y="3"/>
                      <a:pt x="8" y="10"/>
                      <a:pt x="12" y="19"/>
                    </a:cubicBezTo>
                    <a:close/>
                  </a:path>
                </a:pathLst>
              </a:custGeom>
              <a:solidFill>
                <a:srgbClr val="664F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46" name="Freeform 350">
                <a:extLst>
                  <a:ext uri="{FF2B5EF4-FFF2-40B4-BE49-F238E27FC236}">
                    <a16:creationId xmlns:a16="http://schemas.microsoft.com/office/drawing/2014/main" id="{AA7AA477-1ADA-5E2E-B0A2-DDC6C3FD43A1}"/>
                  </a:ext>
                </a:extLst>
              </p:cNvPr>
              <p:cNvSpPr/>
              <p:nvPr/>
            </p:nvSpPr>
            <p:spPr bwMode="auto">
              <a:xfrm>
                <a:off x="5956300" y="2711451"/>
                <a:ext cx="20637" cy="38100"/>
              </a:xfrm>
              <a:custGeom>
                <a:avLst/>
                <a:gdLst>
                  <a:gd name="T0" fmla="*/ 11 w 11"/>
                  <a:gd name="T1" fmla="*/ 19 h 20"/>
                  <a:gd name="T2" fmla="*/ 0 w 11"/>
                  <a:gd name="T3" fmla="*/ 10 h 20"/>
                  <a:gd name="T4" fmla="*/ 6 w 11"/>
                  <a:gd name="T5" fmla="*/ 7 h 20"/>
                  <a:gd name="T6" fmla="*/ 11 w 11"/>
                  <a:gd name="T7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20">
                    <a:moveTo>
                      <a:pt x="11" y="19"/>
                    </a:moveTo>
                    <a:cubicBezTo>
                      <a:pt x="4" y="20"/>
                      <a:pt x="3" y="13"/>
                      <a:pt x="0" y="10"/>
                    </a:cubicBezTo>
                    <a:cubicBezTo>
                      <a:pt x="0" y="4"/>
                      <a:pt x="1" y="0"/>
                      <a:pt x="6" y="7"/>
                    </a:cubicBezTo>
                    <a:cubicBezTo>
                      <a:pt x="9" y="10"/>
                      <a:pt x="10" y="15"/>
                      <a:pt x="11" y="19"/>
                    </a:cubicBezTo>
                    <a:close/>
                  </a:path>
                </a:pathLst>
              </a:custGeom>
              <a:solidFill>
                <a:srgbClr val="6A52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47" name="Freeform 351">
                <a:extLst>
                  <a:ext uri="{FF2B5EF4-FFF2-40B4-BE49-F238E27FC236}">
                    <a16:creationId xmlns:a16="http://schemas.microsoft.com/office/drawing/2014/main" id="{D7240EA6-9616-E6B1-0774-1ABC30E1680D}"/>
                  </a:ext>
                </a:extLst>
              </p:cNvPr>
              <p:cNvSpPr/>
              <p:nvPr/>
            </p:nvSpPr>
            <p:spPr bwMode="auto">
              <a:xfrm>
                <a:off x="6030913" y="2738438"/>
                <a:ext cx="14287" cy="31750"/>
              </a:xfrm>
              <a:custGeom>
                <a:avLst/>
                <a:gdLst>
                  <a:gd name="T0" fmla="*/ 7 w 8"/>
                  <a:gd name="T1" fmla="*/ 17 h 17"/>
                  <a:gd name="T2" fmla="*/ 0 w 8"/>
                  <a:gd name="T3" fmla="*/ 0 h 17"/>
                  <a:gd name="T4" fmla="*/ 7 w 8"/>
                  <a:gd name="T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7">
                    <a:moveTo>
                      <a:pt x="7" y="17"/>
                    </a:moveTo>
                    <a:cubicBezTo>
                      <a:pt x="1" y="12"/>
                      <a:pt x="0" y="7"/>
                      <a:pt x="0" y="0"/>
                    </a:cubicBezTo>
                    <a:cubicBezTo>
                      <a:pt x="7" y="5"/>
                      <a:pt x="8" y="10"/>
                      <a:pt x="7" y="17"/>
                    </a:cubicBezTo>
                    <a:close/>
                  </a:path>
                </a:pathLst>
              </a:custGeom>
              <a:solidFill>
                <a:srgbClr val="473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48" name="Freeform 352">
                <a:extLst>
                  <a:ext uri="{FF2B5EF4-FFF2-40B4-BE49-F238E27FC236}">
                    <a16:creationId xmlns:a16="http://schemas.microsoft.com/office/drawing/2014/main" id="{1ABD0CC2-E652-8865-8B47-DFCCB231352A}"/>
                  </a:ext>
                </a:extLst>
              </p:cNvPr>
              <p:cNvSpPr/>
              <p:nvPr/>
            </p:nvSpPr>
            <p:spPr bwMode="auto">
              <a:xfrm>
                <a:off x="5992813" y="2719388"/>
                <a:ext cx="19050" cy="30163"/>
              </a:xfrm>
              <a:custGeom>
                <a:avLst/>
                <a:gdLst>
                  <a:gd name="T0" fmla="*/ 10 w 10"/>
                  <a:gd name="T1" fmla="*/ 16 h 16"/>
                  <a:gd name="T2" fmla="*/ 2 w 10"/>
                  <a:gd name="T3" fmla="*/ 4 h 16"/>
                  <a:gd name="T4" fmla="*/ 8 w 10"/>
                  <a:gd name="T5" fmla="*/ 8 h 16"/>
                  <a:gd name="T6" fmla="*/ 10 w 10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6">
                    <a:moveTo>
                      <a:pt x="10" y="16"/>
                    </a:moveTo>
                    <a:cubicBezTo>
                      <a:pt x="3" y="12"/>
                      <a:pt x="0" y="7"/>
                      <a:pt x="2" y="4"/>
                    </a:cubicBezTo>
                    <a:cubicBezTo>
                      <a:pt x="5" y="0"/>
                      <a:pt x="7" y="5"/>
                      <a:pt x="8" y="8"/>
                    </a:cubicBezTo>
                    <a:cubicBezTo>
                      <a:pt x="9" y="9"/>
                      <a:pt x="9" y="11"/>
                      <a:pt x="10" y="16"/>
                    </a:cubicBezTo>
                    <a:close/>
                  </a:path>
                </a:pathLst>
              </a:custGeom>
              <a:solidFill>
                <a:srgbClr val="624C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49" name="Freeform 353">
                <a:extLst>
                  <a:ext uri="{FF2B5EF4-FFF2-40B4-BE49-F238E27FC236}">
                    <a16:creationId xmlns:a16="http://schemas.microsoft.com/office/drawing/2014/main" id="{49FD1A56-73CF-AE03-BFB7-89828A5A67AC}"/>
                  </a:ext>
                </a:extLst>
              </p:cNvPr>
              <p:cNvSpPr/>
              <p:nvPr/>
            </p:nvSpPr>
            <p:spPr bwMode="auto">
              <a:xfrm>
                <a:off x="6122988" y="2760663"/>
                <a:ext cx="20637" cy="25400"/>
              </a:xfrm>
              <a:custGeom>
                <a:avLst/>
                <a:gdLst>
                  <a:gd name="T0" fmla="*/ 7 w 11"/>
                  <a:gd name="T1" fmla="*/ 0 h 13"/>
                  <a:gd name="T2" fmla="*/ 11 w 11"/>
                  <a:gd name="T3" fmla="*/ 13 h 13"/>
                  <a:gd name="T4" fmla="*/ 2 w 11"/>
                  <a:gd name="T5" fmla="*/ 5 h 13"/>
                  <a:gd name="T6" fmla="*/ 7 w 11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3">
                    <a:moveTo>
                      <a:pt x="7" y="0"/>
                    </a:moveTo>
                    <a:cubicBezTo>
                      <a:pt x="6" y="5"/>
                      <a:pt x="9" y="9"/>
                      <a:pt x="11" y="13"/>
                    </a:cubicBezTo>
                    <a:cubicBezTo>
                      <a:pt x="5" y="13"/>
                      <a:pt x="3" y="10"/>
                      <a:pt x="2" y="5"/>
                    </a:cubicBezTo>
                    <a:cubicBezTo>
                      <a:pt x="0" y="0"/>
                      <a:pt x="3" y="0"/>
                      <a:pt x="7" y="0"/>
                    </a:cubicBezTo>
                    <a:close/>
                  </a:path>
                </a:pathLst>
              </a:custGeom>
              <a:solidFill>
                <a:srgbClr val="4532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50" name="Freeform 354">
                <a:extLst>
                  <a:ext uri="{FF2B5EF4-FFF2-40B4-BE49-F238E27FC236}">
                    <a16:creationId xmlns:a16="http://schemas.microsoft.com/office/drawing/2014/main" id="{F0D6239B-E640-A03C-88D3-7883C8989EC6}"/>
                  </a:ext>
                </a:extLst>
              </p:cNvPr>
              <p:cNvSpPr/>
              <p:nvPr/>
            </p:nvSpPr>
            <p:spPr bwMode="auto">
              <a:xfrm>
                <a:off x="5911850" y="2725738"/>
                <a:ext cx="19050" cy="22225"/>
              </a:xfrm>
              <a:custGeom>
                <a:avLst/>
                <a:gdLst>
                  <a:gd name="T0" fmla="*/ 9 w 10"/>
                  <a:gd name="T1" fmla="*/ 12 h 12"/>
                  <a:gd name="T2" fmla="*/ 6 w 10"/>
                  <a:gd name="T3" fmla="*/ 12 h 12"/>
                  <a:gd name="T4" fmla="*/ 2 w 10"/>
                  <a:gd name="T5" fmla="*/ 12 h 12"/>
                  <a:gd name="T6" fmla="*/ 0 w 10"/>
                  <a:gd name="T7" fmla="*/ 9 h 12"/>
                  <a:gd name="T8" fmla="*/ 1 w 10"/>
                  <a:gd name="T9" fmla="*/ 7 h 12"/>
                  <a:gd name="T10" fmla="*/ 5 w 10"/>
                  <a:gd name="T11" fmla="*/ 0 h 12"/>
                  <a:gd name="T12" fmla="*/ 9 w 10"/>
                  <a:gd name="T13" fmla="*/ 5 h 12"/>
                  <a:gd name="T14" fmla="*/ 10 w 10"/>
                  <a:gd name="T15" fmla="*/ 8 h 12"/>
                  <a:gd name="T16" fmla="*/ 9 w 10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2">
                    <a:moveTo>
                      <a:pt x="9" y="12"/>
                    </a:moveTo>
                    <a:cubicBezTo>
                      <a:pt x="8" y="12"/>
                      <a:pt x="7" y="12"/>
                      <a:pt x="6" y="12"/>
                    </a:cubicBezTo>
                    <a:cubicBezTo>
                      <a:pt x="5" y="12"/>
                      <a:pt x="3" y="12"/>
                      <a:pt x="2" y="12"/>
                    </a:cubicBezTo>
                    <a:cubicBezTo>
                      <a:pt x="1" y="11"/>
                      <a:pt x="0" y="10"/>
                      <a:pt x="0" y="9"/>
                    </a:cubicBezTo>
                    <a:cubicBezTo>
                      <a:pt x="1" y="8"/>
                      <a:pt x="1" y="7"/>
                      <a:pt x="1" y="7"/>
                    </a:cubicBezTo>
                    <a:cubicBezTo>
                      <a:pt x="2" y="5"/>
                      <a:pt x="3" y="2"/>
                      <a:pt x="5" y="0"/>
                    </a:cubicBezTo>
                    <a:cubicBezTo>
                      <a:pt x="7" y="1"/>
                      <a:pt x="8" y="3"/>
                      <a:pt x="9" y="5"/>
                    </a:cubicBezTo>
                    <a:cubicBezTo>
                      <a:pt x="9" y="6"/>
                      <a:pt x="10" y="7"/>
                      <a:pt x="10" y="8"/>
                    </a:cubicBezTo>
                    <a:cubicBezTo>
                      <a:pt x="10" y="9"/>
                      <a:pt x="9" y="11"/>
                      <a:pt x="9" y="12"/>
                    </a:cubicBezTo>
                    <a:close/>
                  </a:path>
                </a:pathLst>
              </a:custGeom>
              <a:solidFill>
                <a:srgbClr val="6350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51" name="Freeform 355">
                <a:extLst>
                  <a:ext uri="{FF2B5EF4-FFF2-40B4-BE49-F238E27FC236}">
                    <a16:creationId xmlns:a16="http://schemas.microsoft.com/office/drawing/2014/main" id="{8A2228A8-F98A-9E92-7264-EDEE64414142}"/>
                  </a:ext>
                </a:extLst>
              </p:cNvPr>
              <p:cNvSpPr/>
              <p:nvPr/>
            </p:nvSpPr>
            <p:spPr bwMode="auto">
              <a:xfrm>
                <a:off x="5929313" y="2728913"/>
                <a:ext cx="19050" cy="17463"/>
              </a:xfrm>
              <a:custGeom>
                <a:avLst/>
                <a:gdLst>
                  <a:gd name="T0" fmla="*/ 5 w 10"/>
                  <a:gd name="T1" fmla="*/ 8 h 9"/>
                  <a:gd name="T2" fmla="*/ 1 w 10"/>
                  <a:gd name="T3" fmla="*/ 6 h 9"/>
                  <a:gd name="T4" fmla="*/ 1 w 10"/>
                  <a:gd name="T5" fmla="*/ 6 h 9"/>
                  <a:gd name="T6" fmla="*/ 0 w 10"/>
                  <a:gd name="T7" fmla="*/ 3 h 9"/>
                  <a:gd name="T8" fmla="*/ 1 w 10"/>
                  <a:gd name="T9" fmla="*/ 2 h 9"/>
                  <a:gd name="T10" fmla="*/ 10 w 10"/>
                  <a:gd name="T11" fmla="*/ 5 h 9"/>
                  <a:gd name="T12" fmla="*/ 5 w 10"/>
                  <a:gd name="T13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9">
                    <a:moveTo>
                      <a:pt x="5" y="8"/>
                    </a:moveTo>
                    <a:cubicBezTo>
                      <a:pt x="4" y="7"/>
                      <a:pt x="4" y="5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5" y="0"/>
                      <a:pt x="8" y="1"/>
                      <a:pt x="10" y="5"/>
                    </a:cubicBezTo>
                    <a:cubicBezTo>
                      <a:pt x="9" y="7"/>
                      <a:pt x="8" y="9"/>
                      <a:pt x="5" y="8"/>
                    </a:cubicBezTo>
                    <a:close/>
                  </a:path>
                </a:pathLst>
              </a:custGeom>
              <a:solidFill>
                <a:srgbClr val="5444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52" name="Freeform 356">
                <a:extLst>
                  <a:ext uri="{FF2B5EF4-FFF2-40B4-BE49-F238E27FC236}">
                    <a16:creationId xmlns:a16="http://schemas.microsoft.com/office/drawing/2014/main" id="{666726FE-C994-221D-A190-6167CC929611}"/>
                  </a:ext>
                </a:extLst>
              </p:cNvPr>
              <p:cNvSpPr/>
              <p:nvPr/>
            </p:nvSpPr>
            <p:spPr bwMode="auto">
              <a:xfrm>
                <a:off x="5921375" y="2725738"/>
                <a:ext cx="9525" cy="14288"/>
              </a:xfrm>
              <a:custGeom>
                <a:avLst/>
                <a:gdLst>
                  <a:gd name="T0" fmla="*/ 5 w 5"/>
                  <a:gd name="T1" fmla="*/ 4 h 8"/>
                  <a:gd name="T2" fmla="*/ 5 w 5"/>
                  <a:gd name="T3" fmla="*/ 8 h 8"/>
                  <a:gd name="T4" fmla="*/ 0 w 5"/>
                  <a:gd name="T5" fmla="*/ 0 h 8"/>
                  <a:gd name="T6" fmla="*/ 5 w 5"/>
                  <a:gd name="T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8">
                    <a:moveTo>
                      <a:pt x="5" y="4"/>
                    </a:moveTo>
                    <a:cubicBezTo>
                      <a:pt x="5" y="5"/>
                      <a:pt x="5" y="6"/>
                      <a:pt x="5" y="8"/>
                    </a:cubicBezTo>
                    <a:cubicBezTo>
                      <a:pt x="1" y="7"/>
                      <a:pt x="1" y="3"/>
                      <a:pt x="0" y="0"/>
                    </a:cubicBezTo>
                    <a:cubicBezTo>
                      <a:pt x="1" y="1"/>
                      <a:pt x="3" y="2"/>
                      <a:pt x="5" y="4"/>
                    </a:cubicBezTo>
                    <a:close/>
                  </a:path>
                </a:pathLst>
              </a:custGeom>
              <a:solidFill>
                <a:srgbClr val="C8B4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53" name="Freeform 357">
                <a:extLst>
                  <a:ext uri="{FF2B5EF4-FFF2-40B4-BE49-F238E27FC236}">
                    <a16:creationId xmlns:a16="http://schemas.microsoft.com/office/drawing/2014/main" id="{33EB82A3-3928-199C-7ECE-A5BB51767ADB}"/>
                  </a:ext>
                </a:extLst>
              </p:cNvPr>
              <p:cNvSpPr/>
              <p:nvPr/>
            </p:nvSpPr>
            <p:spPr bwMode="auto">
              <a:xfrm>
                <a:off x="5908675" y="2738438"/>
                <a:ext cx="7937" cy="9525"/>
              </a:xfrm>
              <a:custGeom>
                <a:avLst/>
                <a:gdLst>
                  <a:gd name="T0" fmla="*/ 3 w 4"/>
                  <a:gd name="T1" fmla="*/ 0 h 5"/>
                  <a:gd name="T2" fmla="*/ 4 w 4"/>
                  <a:gd name="T3" fmla="*/ 5 h 5"/>
                  <a:gd name="T4" fmla="*/ 1 w 4"/>
                  <a:gd name="T5" fmla="*/ 4 h 5"/>
                  <a:gd name="T6" fmla="*/ 0 w 4"/>
                  <a:gd name="T7" fmla="*/ 1 h 5"/>
                  <a:gd name="T8" fmla="*/ 3 w 4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3" y="0"/>
                    </a:moveTo>
                    <a:cubicBezTo>
                      <a:pt x="3" y="2"/>
                      <a:pt x="3" y="3"/>
                      <a:pt x="4" y="5"/>
                    </a:cubicBezTo>
                    <a:cubicBezTo>
                      <a:pt x="3" y="4"/>
                      <a:pt x="2" y="4"/>
                      <a:pt x="1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1"/>
                      <a:pt x="2" y="0"/>
                      <a:pt x="3" y="0"/>
                    </a:cubicBezTo>
                    <a:close/>
                  </a:path>
                </a:pathLst>
              </a:custGeom>
              <a:solidFill>
                <a:srgbClr val="D0B7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54" name="Freeform 358">
                <a:extLst>
                  <a:ext uri="{FF2B5EF4-FFF2-40B4-BE49-F238E27FC236}">
                    <a16:creationId xmlns:a16="http://schemas.microsoft.com/office/drawing/2014/main" id="{52CA52C8-D9A1-8047-1806-5DEC6F476C6C}"/>
                  </a:ext>
                </a:extLst>
              </p:cNvPr>
              <p:cNvSpPr/>
              <p:nvPr/>
            </p:nvSpPr>
            <p:spPr bwMode="auto">
              <a:xfrm>
                <a:off x="5900738" y="2571751"/>
                <a:ext cx="341312" cy="176213"/>
              </a:xfrm>
              <a:custGeom>
                <a:avLst/>
                <a:gdLst>
                  <a:gd name="T0" fmla="*/ 156 w 179"/>
                  <a:gd name="T1" fmla="*/ 89 h 93"/>
                  <a:gd name="T2" fmla="*/ 144 w 179"/>
                  <a:gd name="T3" fmla="*/ 65 h 93"/>
                  <a:gd name="T4" fmla="*/ 25 w 179"/>
                  <a:gd name="T5" fmla="*/ 37 h 93"/>
                  <a:gd name="T6" fmla="*/ 0 w 179"/>
                  <a:gd name="T7" fmla="*/ 24 h 93"/>
                  <a:gd name="T8" fmla="*/ 27 w 179"/>
                  <a:gd name="T9" fmla="*/ 1 h 93"/>
                  <a:gd name="T10" fmla="*/ 37 w 179"/>
                  <a:gd name="T11" fmla="*/ 4 h 93"/>
                  <a:gd name="T12" fmla="*/ 55 w 179"/>
                  <a:gd name="T13" fmla="*/ 8 h 93"/>
                  <a:gd name="T14" fmla="*/ 72 w 179"/>
                  <a:gd name="T15" fmla="*/ 0 h 93"/>
                  <a:gd name="T16" fmla="*/ 94 w 179"/>
                  <a:gd name="T17" fmla="*/ 1 h 93"/>
                  <a:gd name="T18" fmla="*/ 112 w 179"/>
                  <a:gd name="T19" fmla="*/ 4 h 93"/>
                  <a:gd name="T20" fmla="*/ 111 w 179"/>
                  <a:gd name="T21" fmla="*/ 5 h 93"/>
                  <a:gd name="T22" fmla="*/ 111 w 179"/>
                  <a:gd name="T23" fmla="*/ 6 h 93"/>
                  <a:gd name="T24" fmla="*/ 123 w 179"/>
                  <a:gd name="T25" fmla="*/ 14 h 93"/>
                  <a:gd name="T26" fmla="*/ 143 w 179"/>
                  <a:gd name="T27" fmla="*/ 19 h 93"/>
                  <a:gd name="T28" fmla="*/ 155 w 179"/>
                  <a:gd name="T29" fmla="*/ 21 h 93"/>
                  <a:gd name="T30" fmla="*/ 160 w 179"/>
                  <a:gd name="T31" fmla="*/ 23 h 93"/>
                  <a:gd name="T32" fmla="*/ 168 w 179"/>
                  <a:gd name="T33" fmla="*/ 37 h 93"/>
                  <a:gd name="T34" fmla="*/ 176 w 179"/>
                  <a:gd name="T35" fmla="*/ 73 h 93"/>
                  <a:gd name="T36" fmla="*/ 164 w 179"/>
                  <a:gd name="T37" fmla="*/ 93 h 93"/>
                  <a:gd name="T38" fmla="*/ 156 w 179"/>
                  <a:gd name="T39" fmla="*/ 8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9" h="93">
                    <a:moveTo>
                      <a:pt x="156" y="89"/>
                    </a:moveTo>
                    <a:cubicBezTo>
                      <a:pt x="154" y="79"/>
                      <a:pt x="169" y="62"/>
                      <a:pt x="144" y="65"/>
                    </a:cubicBezTo>
                    <a:cubicBezTo>
                      <a:pt x="106" y="46"/>
                      <a:pt x="65" y="45"/>
                      <a:pt x="25" y="37"/>
                    </a:cubicBezTo>
                    <a:cubicBezTo>
                      <a:pt x="14" y="35"/>
                      <a:pt x="6" y="33"/>
                      <a:pt x="0" y="24"/>
                    </a:cubicBezTo>
                    <a:cubicBezTo>
                      <a:pt x="4" y="11"/>
                      <a:pt x="14" y="4"/>
                      <a:pt x="27" y="1"/>
                    </a:cubicBezTo>
                    <a:cubicBezTo>
                      <a:pt x="30" y="4"/>
                      <a:pt x="33" y="5"/>
                      <a:pt x="37" y="4"/>
                    </a:cubicBezTo>
                    <a:cubicBezTo>
                      <a:pt x="44" y="1"/>
                      <a:pt x="50" y="3"/>
                      <a:pt x="55" y="8"/>
                    </a:cubicBezTo>
                    <a:cubicBezTo>
                      <a:pt x="63" y="10"/>
                      <a:pt x="65" y="0"/>
                      <a:pt x="72" y="0"/>
                    </a:cubicBezTo>
                    <a:cubicBezTo>
                      <a:pt x="80" y="1"/>
                      <a:pt x="87" y="1"/>
                      <a:pt x="94" y="1"/>
                    </a:cubicBezTo>
                    <a:cubicBezTo>
                      <a:pt x="100" y="5"/>
                      <a:pt x="106" y="4"/>
                      <a:pt x="112" y="4"/>
                    </a:cubicBezTo>
                    <a:cubicBezTo>
                      <a:pt x="111" y="5"/>
                      <a:pt x="111" y="5"/>
                      <a:pt x="111" y="5"/>
                    </a:cubicBezTo>
                    <a:cubicBezTo>
                      <a:pt x="111" y="6"/>
                      <a:pt x="111" y="6"/>
                      <a:pt x="111" y="6"/>
                    </a:cubicBezTo>
                    <a:cubicBezTo>
                      <a:pt x="114" y="10"/>
                      <a:pt x="119" y="11"/>
                      <a:pt x="123" y="14"/>
                    </a:cubicBezTo>
                    <a:cubicBezTo>
                      <a:pt x="130" y="17"/>
                      <a:pt x="136" y="18"/>
                      <a:pt x="143" y="19"/>
                    </a:cubicBezTo>
                    <a:cubicBezTo>
                      <a:pt x="147" y="19"/>
                      <a:pt x="151" y="19"/>
                      <a:pt x="155" y="21"/>
                    </a:cubicBezTo>
                    <a:cubicBezTo>
                      <a:pt x="156" y="22"/>
                      <a:pt x="157" y="24"/>
                      <a:pt x="160" y="23"/>
                    </a:cubicBezTo>
                    <a:cubicBezTo>
                      <a:pt x="163" y="28"/>
                      <a:pt x="164" y="33"/>
                      <a:pt x="168" y="37"/>
                    </a:cubicBezTo>
                    <a:cubicBezTo>
                      <a:pt x="177" y="48"/>
                      <a:pt x="179" y="59"/>
                      <a:pt x="176" y="73"/>
                    </a:cubicBezTo>
                    <a:cubicBezTo>
                      <a:pt x="162" y="73"/>
                      <a:pt x="168" y="86"/>
                      <a:pt x="164" y="93"/>
                    </a:cubicBezTo>
                    <a:cubicBezTo>
                      <a:pt x="161" y="91"/>
                      <a:pt x="158" y="90"/>
                      <a:pt x="156" y="89"/>
                    </a:cubicBezTo>
                    <a:close/>
                  </a:path>
                </a:pathLst>
              </a:custGeom>
              <a:solidFill>
                <a:srgbClr val="FDEC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55" name="Freeform 359">
                <a:extLst>
                  <a:ext uri="{FF2B5EF4-FFF2-40B4-BE49-F238E27FC236}">
                    <a16:creationId xmlns:a16="http://schemas.microsoft.com/office/drawing/2014/main" id="{7EB4B5BC-7507-78D0-5C7C-7348D7692211}"/>
                  </a:ext>
                </a:extLst>
              </p:cNvPr>
              <p:cNvSpPr/>
              <p:nvPr/>
            </p:nvSpPr>
            <p:spPr bwMode="auto">
              <a:xfrm>
                <a:off x="6477000" y="2039938"/>
                <a:ext cx="30162" cy="14288"/>
              </a:xfrm>
              <a:custGeom>
                <a:avLst/>
                <a:gdLst>
                  <a:gd name="T0" fmla="*/ 5 w 16"/>
                  <a:gd name="T1" fmla="*/ 0 h 7"/>
                  <a:gd name="T2" fmla="*/ 9 w 16"/>
                  <a:gd name="T3" fmla="*/ 0 h 7"/>
                  <a:gd name="T4" fmla="*/ 16 w 16"/>
                  <a:gd name="T5" fmla="*/ 5 h 7"/>
                  <a:gd name="T6" fmla="*/ 13 w 16"/>
                  <a:gd name="T7" fmla="*/ 5 h 7"/>
                  <a:gd name="T8" fmla="*/ 9 w 16"/>
                  <a:gd name="T9" fmla="*/ 7 h 7"/>
                  <a:gd name="T10" fmla="*/ 5 w 16"/>
                  <a:gd name="T11" fmla="*/ 5 h 7"/>
                  <a:gd name="T12" fmla="*/ 5 w 16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7">
                    <a:moveTo>
                      <a:pt x="5" y="0"/>
                    </a:moveTo>
                    <a:cubicBezTo>
                      <a:pt x="6" y="0"/>
                      <a:pt x="7" y="0"/>
                      <a:pt x="9" y="0"/>
                    </a:cubicBezTo>
                    <a:cubicBezTo>
                      <a:pt x="11" y="1"/>
                      <a:pt x="16" y="0"/>
                      <a:pt x="16" y="5"/>
                    </a:cubicBezTo>
                    <a:cubicBezTo>
                      <a:pt x="15" y="5"/>
                      <a:pt x="14" y="5"/>
                      <a:pt x="13" y="5"/>
                    </a:cubicBezTo>
                    <a:cubicBezTo>
                      <a:pt x="12" y="6"/>
                      <a:pt x="10" y="7"/>
                      <a:pt x="9" y="7"/>
                    </a:cubicBezTo>
                    <a:cubicBezTo>
                      <a:pt x="7" y="7"/>
                      <a:pt x="6" y="6"/>
                      <a:pt x="5" y="5"/>
                    </a:cubicBezTo>
                    <a:cubicBezTo>
                      <a:pt x="0" y="3"/>
                      <a:pt x="2" y="2"/>
                      <a:pt x="5" y="0"/>
                    </a:cubicBezTo>
                    <a:close/>
                  </a:path>
                </a:pathLst>
              </a:custGeom>
              <a:solidFill>
                <a:srgbClr val="8772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56" name="Freeform 360">
                <a:extLst>
                  <a:ext uri="{FF2B5EF4-FFF2-40B4-BE49-F238E27FC236}">
                    <a16:creationId xmlns:a16="http://schemas.microsoft.com/office/drawing/2014/main" id="{9E1D983D-6D80-4110-5F40-ADB114F9F5CE}"/>
                  </a:ext>
                </a:extLst>
              </p:cNvPr>
              <p:cNvSpPr/>
              <p:nvPr/>
            </p:nvSpPr>
            <p:spPr bwMode="auto">
              <a:xfrm>
                <a:off x="6486525" y="2049463"/>
                <a:ext cx="9525" cy="7938"/>
              </a:xfrm>
              <a:custGeom>
                <a:avLst/>
                <a:gdLst>
                  <a:gd name="T0" fmla="*/ 0 w 5"/>
                  <a:gd name="T1" fmla="*/ 0 h 4"/>
                  <a:gd name="T2" fmla="*/ 4 w 5"/>
                  <a:gd name="T3" fmla="*/ 0 h 4"/>
                  <a:gd name="T4" fmla="*/ 5 w 5"/>
                  <a:gd name="T5" fmla="*/ 2 h 4"/>
                  <a:gd name="T6" fmla="*/ 4 w 5"/>
                  <a:gd name="T7" fmla="*/ 4 h 4"/>
                  <a:gd name="T8" fmla="*/ 0 w 5"/>
                  <a:gd name="T9" fmla="*/ 3 h 4"/>
                  <a:gd name="T10" fmla="*/ 0 w 5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0" y="0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5" y="0"/>
                      <a:pt x="5" y="1"/>
                      <a:pt x="5" y="2"/>
                    </a:cubicBezTo>
                    <a:cubicBezTo>
                      <a:pt x="5" y="3"/>
                      <a:pt x="5" y="4"/>
                      <a:pt x="4" y="4"/>
                    </a:cubicBezTo>
                    <a:cubicBezTo>
                      <a:pt x="3" y="3"/>
                      <a:pt x="2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3B29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57" name="Freeform 361">
                <a:extLst>
                  <a:ext uri="{FF2B5EF4-FFF2-40B4-BE49-F238E27FC236}">
                    <a16:creationId xmlns:a16="http://schemas.microsoft.com/office/drawing/2014/main" id="{8F36C953-7F4D-7A99-8C90-AC6EBAEE775C}"/>
                  </a:ext>
                </a:extLst>
              </p:cNvPr>
              <p:cNvSpPr/>
              <p:nvPr/>
            </p:nvSpPr>
            <p:spPr bwMode="auto">
              <a:xfrm>
                <a:off x="6494463" y="2049463"/>
                <a:ext cx="7937" cy="7938"/>
              </a:xfrm>
              <a:custGeom>
                <a:avLst/>
                <a:gdLst>
                  <a:gd name="T0" fmla="*/ 0 w 4"/>
                  <a:gd name="T1" fmla="*/ 4 h 4"/>
                  <a:gd name="T2" fmla="*/ 0 w 4"/>
                  <a:gd name="T3" fmla="*/ 0 h 4"/>
                  <a:gd name="T4" fmla="*/ 4 w 4"/>
                  <a:gd name="T5" fmla="*/ 0 h 4"/>
                  <a:gd name="T6" fmla="*/ 3 w 4"/>
                  <a:gd name="T7" fmla="*/ 4 h 4"/>
                  <a:gd name="T8" fmla="*/ 2 w 4"/>
                  <a:gd name="T9" fmla="*/ 3 h 4"/>
                  <a:gd name="T10" fmla="*/ 0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4"/>
                    </a:moveTo>
                    <a:cubicBezTo>
                      <a:pt x="0" y="2"/>
                      <a:pt x="0" y="1"/>
                      <a:pt x="0" y="0"/>
                    </a:cubicBezTo>
                    <a:cubicBezTo>
                      <a:pt x="1" y="0"/>
                      <a:pt x="2" y="0"/>
                      <a:pt x="4" y="0"/>
                    </a:cubicBezTo>
                    <a:cubicBezTo>
                      <a:pt x="3" y="1"/>
                      <a:pt x="3" y="2"/>
                      <a:pt x="3" y="4"/>
                    </a:cubicBezTo>
                    <a:cubicBezTo>
                      <a:pt x="3" y="4"/>
                      <a:pt x="2" y="3"/>
                      <a:pt x="2" y="3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DBC4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58" name="Freeform 362">
                <a:extLst>
                  <a:ext uri="{FF2B5EF4-FFF2-40B4-BE49-F238E27FC236}">
                    <a16:creationId xmlns:a16="http://schemas.microsoft.com/office/drawing/2014/main" id="{51DF0FB6-6DD4-304B-6A2A-7EE6E4B2E5E8}"/>
                  </a:ext>
                </a:extLst>
              </p:cNvPr>
              <p:cNvSpPr/>
              <p:nvPr/>
            </p:nvSpPr>
            <p:spPr bwMode="auto">
              <a:xfrm>
                <a:off x="6130925" y="1804988"/>
                <a:ext cx="82550" cy="19050"/>
              </a:xfrm>
              <a:custGeom>
                <a:avLst/>
                <a:gdLst>
                  <a:gd name="T0" fmla="*/ 39 w 43"/>
                  <a:gd name="T1" fmla="*/ 0 h 10"/>
                  <a:gd name="T2" fmla="*/ 43 w 43"/>
                  <a:gd name="T3" fmla="*/ 5 h 10"/>
                  <a:gd name="T4" fmla="*/ 0 w 43"/>
                  <a:gd name="T5" fmla="*/ 1 h 10"/>
                  <a:gd name="T6" fmla="*/ 23 w 43"/>
                  <a:gd name="T7" fmla="*/ 0 h 10"/>
                  <a:gd name="T8" fmla="*/ 39 w 43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0">
                    <a:moveTo>
                      <a:pt x="39" y="0"/>
                    </a:moveTo>
                    <a:cubicBezTo>
                      <a:pt x="40" y="1"/>
                      <a:pt x="41" y="3"/>
                      <a:pt x="43" y="5"/>
                    </a:cubicBezTo>
                    <a:cubicBezTo>
                      <a:pt x="28" y="2"/>
                      <a:pt x="13" y="10"/>
                      <a:pt x="0" y="1"/>
                    </a:cubicBezTo>
                    <a:cubicBezTo>
                      <a:pt x="7" y="1"/>
                      <a:pt x="15" y="0"/>
                      <a:pt x="23" y="0"/>
                    </a:cubicBezTo>
                    <a:cubicBezTo>
                      <a:pt x="28" y="0"/>
                      <a:pt x="34" y="0"/>
                      <a:pt x="39" y="0"/>
                    </a:cubicBezTo>
                    <a:close/>
                  </a:path>
                </a:pathLst>
              </a:custGeom>
              <a:solidFill>
                <a:srgbClr val="3423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59" name="Freeform 363">
                <a:extLst>
                  <a:ext uri="{FF2B5EF4-FFF2-40B4-BE49-F238E27FC236}">
                    <a16:creationId xmlns:a16="http://schemas.microsoft.com/office/drawing/2014/main" id="{CBCB7F66-80E8-E5C6-5FB8-28FB82084A20}"/>
                  </a:ext>
                </a:extLst>
              </p:cNvPr>
              <p:cNvSpPr/>
              <p:nvPr/>
            </p:nvSpPr>
            <p:spPr bwMode="auto">
              <a:xfrm>
                <a:off x="6018213" y="1812926"/>
                <a:ext cx="42862" cy="20638"/>
              </a:xfrm>
              <a:custGeom>
                <a:avLst/>
                <a:gdLst>
                  <a:gd name="T0" fmla="*/ 6 w 22"/>
                  <a:gd name="T1" fmla="*/ 0 h 11"/>
                  <a:gd name="T2" fmla="*/ 22 w 22"/>
                  <a:gd name="T3" fmla="*/ 0 h 11"/>
                  <a:gd name="T4" fmla="*/ 1 w 22"/>
                  <a:gd name="T5" fmla="*/ 4 h 11"/>
                  <a:gd name="T6" fmla="*/ 6 w 22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11">
                    <a:moveTo>
                      <a:pt x="6" y="0"/>
                    </a:moveTo>
                    <a:cubicBezTo>
                      <a:pt x="11" y="0"/>
                      <a:pt x="17" y="0"/>
                      <a:pt x="22" y="0"/>
                    </a:cubicBezTo>
                    <a:cubicBezTo>
                      <a:pt x="17" y="11"/>
                      <a:pt x="8" y="2"/>
                      <a:pt x="1" y="4"/>
                    </a:cubicBezTo>
                    <a:cubicBezTo>
                      <a:pt x="0" y="0"/>
                      <a:pt x="4" y="1"/>
                      <a:pt x="6" y="0"/>
                    </a:cubicBezTo>
                    <a:close/>
                  </a:path>
                </a:pathLst>
              </a:custGeom>
              <a:solidFill>
                <a:srgbClr val="5641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60" name="Freeform 364">
                <a:extLst>
                  <a:ext uri="{FF2B5EF4-FFF2-40B4-BE49-F238E27FC236}">
                    <a16:creationId xmlns:a16="http://schemas.microsoft.com/office/drawing/2014/main" id="{9E4D1DDC-A392-D0EC-6B62-9A5F36D70BDB}"/>
                  </a:ext>
                </a:extLst>
              </p:cNvPr>
              <p:cNvSpPr/>
              <p:nvPr/>
            </p:nvSpPr>
            <p:spPr bwMode="auto">
              <a:xfrm>
                <a:off x="5970588" y="2571751"/>
                <a:ext cx="34925" cy="14288"/>
              </a:xfrm>
              <a:custGeom>
                <a:avLst/>
                <a:gdLst>
                  <a:gd name="T0" fmla="*/ 18 w 18"/>
                  <a:gd name="T1" fmla="*/ 8 h 8"/>
                  <a:gd name="T2" fmla="*/ 0 w 18"/>
                  <a:gd name="T3" fmla="*/ 4 h 8"/>
                  <a:gd name="T4" fmla="*/ 3 w 18"/>
                  <a:gd name="T5" fmla="*/ 0 h 8"/>
                  <a:gd name="T6" fmla="*/ 18 w 18"/>
                  <a:gd name="T7" fmla="*/ 1 h 8"/>
                  <a:gd name="T8" fmla="*/ 18 w 18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8">
                    <a:moveTo>
                      <a:pt x="18" y="8"/>
                    </a:moveTo>
                    <a:cubicBezTo>
                      <a:pt x="12" y="7"/>
                      <a:pt x="6" y="5"/>
                      <a:pt x="0" y="4"/>
                    </a:cubicBezTo>
                    <a:cubicBezTo>
                      <a:pt x="1" y="3"/>
                      <a:pt x="2" y="1"/>
                      <a:pt x="3" y="0"/>
                    </a:cubicBezTo>
                    <a:cubicBezTo>
                      <a:pt x="8" y="0"/>
                      <a:pt x="13" y="1"/>
                      <a:pt x="18" y="1"/>
                    </a:cubicBezTo>
                    <a:cubicBezTo>
                      <a:pt x="18" y="3"/>
                      <a:pt x="18" y="6"/>
                      <a:pt x="18" y="8"/>
                    </a:cubicBezTo>
                    <a:close/>
                  </a:path>
                </a:pathLst>
              </a:custGeom>
              <a:solidFill>
                <a:srgbClr val="7663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61" name="Freeform 365">
                <a:extLst>
                  <a:ext uri="{FF2B5EF4-FFF2-40B4-BE49-F238E27FC236}">
                    <a16:creationId xmlns:a16="http://schemas.microsoft.com/office/drawing/2014/main" id="{24116AA8-89E8-C907-144B-F27BA9E0DAAC}"/>
                  </a:ext>
                </a:extLst>
              </p:cNvPr>
              <p:cNvSpPr/>
              <p:nvPr/>
            </p:nvSpPr>
            <p:spPr bwMode="auto">
              <a:xfrm>
                <a:off x="6540500" y="2505076"/>
                <a:ext cx="22225" cy="17463"/>
              </a:xfrm>
              <a:custGeom>
                <a:avLst/>
                <a:gdLst>
                  <a:gd name="T0" fmla="*/ 12 w 12"/>
                  <a:gd name="T1" fmla="*/ 4 h 9"/>
                  <a:gd name="T2" fmla="*/ 12 w 12"/>
                  <a:gd name="T3" fmla="*/ 7 h 9"/>
                  <a:gd name="T4" fmla="*/ 7 w 12"/>
                  <a:gd name="T5" fmla="*/ 8 h 9"/>
                  <a:gd name="T6" fmla="*/ 3 w 12"/>
                  <a:gd name="T7" fmla="*/ 8 h 9"/>
                  <a:gd name="T8" fmla="*/ 0 w 12"/>
                  <a:gd name="T9" fmla="*/ 3 h 9"/>
                  <a:gd name="T10" fmla="*/ 8 w 12"/>
                  <a:gd name="T11" fmla="*/ 0 h 9"/>
                  <a:gd name="T12" fmla="*/ 12 w 12"/>
                  <a:gd name="T1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9">
                    <a:moveTo>
                      <a:pt x="12" y="4"/>
                    </a:moveTo>
                    <a:cubicBezTo>
                      <a:pt x="12" y="5"/>
                      <a:pt x="12" y="6"/>
                      <a:pt x="12" y="7"/>
                    </a:cubicBezTo>
                    <a:cubicBezTo>
                      <a:pt x="10" y="7"/>
                      <a:pt x="9" y="8"/>
                      <a:pt x="7" y="8"/>
                    </a:cubicBezTo>
                    <a:cubicBezTo>
                      <a:pt x="6" y="9"/>
                      <a:pt x="5" y="9"/>
                      <a:pt x="3" y="8"/>
                    </a:cubicBezTo>
                    <a:cubicBezTo>
                      <a:pt x="2" y="7"/>
                      <a:pt x="1" y="5"/>
                      <a:pt x="0" y="3"/>
                    </a:cubicBezTo>
                    <a:cubicBezTo>
                      <a:pt x="1" y="0"/>
                      <a:pt x="5" y="0"/>
                      <a:pt x="8" y="0"/>
                    </a:cubicBezTo>
                    <a:cubicBezTo>
                      <a:pt x="9" y="1"/>
                      <a:pt x="11" y="2"/>
                      <a:pt x="12" y="4"/>
                    </a:cubicBezTo>
                    <a:close/>
                  </a:path>
                </a:pathLst>
              </a:custGeom>
              <a:solidFill>
                <a:srgbClr val="DBC1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62" name="Freeform 366">
                <a:extLst>
                  <a:ext uri="{FF2B5EF4-FFF2-40B4-BE49-F238E27FC236}">
                    <a16:creationId xmlns:a16="http://schemas.microsoft.com/office/drawing/2014/main" id="{D2F2A38B-96E9-6446-F00C-C480FEA2AE90}"/>
                  </a:ext>
                </a:extLst>
              </p:cNvPr>
              <p:cNvSpPr/>
              <p:nvPr/>
            </p:nvSpPr>
            <p:spPr bwMode="auto">
              <a:xfrm>
                <a:off x="6540500" y="2516188"/>
                <a:ext cx="14287" cy="14288"/>
              </a:xfrm>
              <a:custGeom>
                <a:avLst/>
                <a:gdLst>
                  <a:gd name="T0" fmla="*/ 4 w 8"/>
                  <a:gd name="T1" fmla="*/ 2 h 7"/>
                  <a:gd name="T2" fmla="*/ 7 w 8"/>
                  <a:gd name="T3" fmla="*/ 2 h 7"/>
                  <a:gd name="T4" fmla="*/ 7 w 8"/>
                  <a:gd name="T5" fmla="*/ 6 h 7"/>
                  <a:gd name="T6" fmla="*/ 4 w 8"/>
                  <a:gd name="T7" fmla="*/ 6 h 7"/>
                  <a:gd name="T8" fmla="*/ 2 w 8"/>
                  <a:gd name="T9" fmla="*/ 5 h 7"/>
                  <a:gd name="T10" fmla="*/ 0 w 8"/>
                  <a:gd name="T11" fmla="*/ 5 h 7"/>
                  <a:gd name="T12" fmla="*/ 0 w 8"/>
                  <a:gd name="T13" fmla="*/ 1 h 7"/>
                  <a:gd name="T14" fmla="*/ 4 w 8"/>
                  <a:gd name="T1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7">
                    <a:moveTo>
                      <a:pt x="4" y="2"/>
                    </a:moveTo>
                    <a:cubicBezTo>
                      <a:pt x="5" y="2"/>
                      <a:pt x="6" y="2"/>
                      <a:pt x="7" y="2"/>
                    </a:cubicBezTo>
                    <a:cubicBezTo>
                      <a:pt x="7" y="3"/>
                      <a:pt x="8" y="5"/>
                      <a:pt x="7" y="6"/>
                    </a:cubicBezTo>
                    <a:cubicBezTo>
                      <a:pt x="6" y="7"/>
                      <a:pt x="5" y="7"/>
                      <a:pt x="4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3"/>
                      <a:pt x="0" y="1"/>
                    </a:cubicBezTo>
                    <a:cubicBezTo>
                      <a:pt x="1" y="0"/>
                      <a:pt x="2" y="0"/>
                      <a:pt x="4" y="2"/>
                    </a:cubicBezTo>
                    <a:close/>
                  </a:path>
                </a:pathLst>
              </a:custGeom>
              <a:solidFill>
                <a:srgbClr val="7D6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63" name="Freeform 367">
                <a:extLst>
                  <a:ext uri="{FF2B5EF4-FFF2-40B4-BE49-F238E27FC236}">
                    <a16:creationId xmlns:a16="http://schemas.microsoft.com/office/drawing/2014/main" id="{727D1473-FB28-493A-5544-E085BFAEAB2E}"/>
                  </a:ext>
                </a:extLst>
              </p:cNvPr>
              <p:cNvSpPr/>
              <p:nvPr/>
            </p:nvSpPr>
            <p:spPr bwMode="auto">
              <a:xfrm>
                <a:off x="6554788" y="2503488"/>
                <a:ext cx="7937" cy="9525"/>
              </a:xfrm>
              <a:custGeom>
                <a:avLst/>
                <a:gdLst>
                  <a:gd name="T0" fmla="*/ 4 w 4"/>
                  <a:gd name="T1" fmla="*/ 5 h 5"/>
                  <a:gd name="T2" fmla="*/ 0 w 4"/>
                  <a:gd name="T3" fmla="*/ 1 h 5"/>
                  <a:gd name="T4" fmla="*/ 4 w 4"/>
                  <a:gd name="T5" fmla="*/ 1 h 5"/>
                  <a:gd name="T6" fmla="*/ 4 w 4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4" y="5"/>
                    </a:moveTo>
                    <a:cubicBezTo>
                      <a:pt x="1" y="5"/>
                      <a:pt x="0" y="3"/>
                      <a:pt x="0" y="1"/>
                    </a:cubicBezTo>
                    <a:cubicBezTo>
                      <a:pt x="1" y="1"/>
                      <a:pt x="3" y="0"/>
                      <a:pt x="4" y="1"/>
                    </a:cubicBezTo>
                    <a:cubicBezTo>
                      <a:pt x="4" y="2"/>
                      <a:pt x="4" y="3"/>
                      <a:pt x="4" y="5"/>
                    </a:cubicBezTo>
                    <a:close/>
                  </a:path>
                </a:pathLst>
              </a:custGeom>
              <a:solidFill>
                <a:srgbClr val="4B34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64" name="Freeform 368">
                <a:extLst>
                  <a:ext uri="{FF2B5EF4-FFF2-40B4-BE49-F238E27FC236}">
                    <a16:creationId xmlns:a16="http://schemas.microsoft.com/office/drawing/2014/main" id="{4B13F0C4-1BF6-DCF0-C12C-FDA703B49208}"/>
                  </a:ext>
                </a:extLst>
              </p:cNvPr>
              <p:cNvSpPr/>
              <p:nvPr/>
            </p:nvSpPr>
            <p:spPr bwMode="auto">
              <a:xfrm>
                <a:off x="6540500" y="2511426"/>
                <a:ext cx="7937" cy="9525"/>
              </a:xfrm>
              <a:custGeom>
                <a:avLst/>
                <a:gdLst>
                  <a:gd name="T0" fmla="*/ 4 w 4"/>
                  <a:gd name="T1" fmla="*/ 5 h 5"/>
                  <a:gd name="T2" fmla="*/ 2 w 4"/>
                  <a:gd name="T3" fmla="*/ 5 h 5"/>
                  <a:gd name="T4" fmla="*/ 0 w 4"/>
                  <a:gd name="T5" fmla="*/ 4 h 5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0"/>
                    </a:cubicBezTo>
                    <a:cubicBezTo>
                      <a:pt x="1" y="2"/>
                      <a:pt x="2" y="3"/>
                      <a:pt x="4" y="5"/>
                    </a:cubicBezTo>
                    <a:close/>
                  </a:path>
                </a:pathLst>
              </a:custGeom>
              <a:solidFill>
                <a:srgbClr val="4D33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65" name="Freeform 369">
                <a:extLst>
                  <a:ext uri="{FF2B5EF4-FFF2-40B4-BE49-F238E27FC236}">
                    <a16:creationId xmlns:a16="http://schemas.microsoft.com/office/drawing/2014/main" id="{9FBD2517-88EA-69FE-0D6B-EED9EE182D53}"/>
                  </a:ext>
                </a:extLst>
              </p:cNvPr>
              <p:cNvSpPr/>
              <p:nvPr/>
            </p:nvSpPr>
            <p:spPr bwMode="auto">
              <a:xfrm>
                <a:off x="6551613" y="2554288"/>
                <a:ext cx="19050" cy="14288"/>
              </a:xfrm>
              <a:custGeom>
                <a:avLst/>
                <a:gdLst>
                  <a:gd name="T0" fmla="*/ 2 w 10"/>
                  <a:gd name="T1" fmla="*/ 6 h 7"/>
                  <a:gd name="T2" fmla="*/ 0 w 10"/>
                  <a:gd name="T3" fmla="*/ 1 h 7"/>
                  <a:gd name="T4" fmla="*/ 1 w 10"/>
                  <a:gd name="T5" fmla="*/ 1 h 7"/>
                  <a:gd name="T6" fmla="*/ 2 w 10"/>
                  <a:gd name="T7" fmla="*/ 2 h 7"/>
                  <a:gd name="T8" fmla="*/ 5 w 10"/>
                  <a:gd name="T9" fmla="*/ 1 h 7"/>
                  <a:gd name="T10" fmla="*/ 10 w 10"/>
                  <a:gd name="T11" fmla="*/ 5 h 7"/>
                  <a:gd name="T12" fmla="*/ 6 w 10"/>
                  <a:gd name="T13" fmla="*/ 7 h 7"/>
                  <a:gd name="T14" fmla="*/ 2 w 10"/>
                  <a:gd name="T15" fmla="*/ 5 h 7"/>
                  <a:gd name="T16" fmla="*/ 2 w 10"/>
                  <a:gd name="T1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7">
                    <a:moveTo>
                      <a:pt x="2" y="6"/>
                    </a:moveTo>
                    <a:cubicBezTo>
                      <a:pt x="1" y="4"/>
                      <a:pt x="1" y="3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0"/>
                      <a:pt x="4" y="0"/>
                      <a:pt x="5" y="1"/>
                    </a:cubicBezTo>
                    <a:cubicBezTo>
                      <a:pt x="7" y="3"/>
                      <a:pt x="8" y="4"/>
                      <a:pt x="10" y="5"/>
                    </a:cubicBezTo>
                    <a:cubicBezTo>
                      <a:pt x="9" y="7"/>
                      <a:pt x="7" y="7"/>
                      <a:pt x="6" y="7"/>
                    </a:cubicBezTo>
                    <a:cubicBezTo>
                      <a:pt x="4" y="7"/>
                      <a:pt x="3" y="7"/>
                      <a:pt x="2" y="5"/>
                    </a:cubicBezTo>
                    <a:lnTo>
                      <a:pt x="2" y="6"/>
                    </a:lnTo>
                    <a:close/>
                  </a:path>
                </a:pathLst>
              </a:custGeom>
              <a:solidFill>
                <a:srgbClr val="BFAA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66" name="Freeform 370">
                <a:extLst>
                  <a:ext uri="{FF2B5EF4-FFF2-40B4-BE49-F238E27FC236}">
                    <a16:creationId xmlns:a16="http://schemas.microsoft.com/office/drawing/2014/main" id="{7BC64451-4918-BEA3-B194-7E5623DF1668}"/>
                  </a:ext>
                </a:extLst>
              </p:cNvPr>
              <p:cNvSpPr/>
              <p:nvPr/>
            </p:nvSpPr>
            <p:spPr bwMode="auto">
              <a:xfrm>
                <a:off x="6569075" y="2573338"/>
                <a:ext cx="11112" cy="6350"/>
              </a:xfrm>
              <a:custGeom>
                <a:avLst/>
                <a:gdLst>
                  <a:gd name="T0" fmla="*/ 2 w 6"/>
                  <a:gd name="T1" fmla="*/ 3 h 3"/>
                  <a:gd name="T2" fmla="*/ 0 w 6"/>
                  <a:gd name="T3" fmla="*/ 0 h 3"/>
                  <a:gd name="T4" fmla="*/ 6 w 6"/>
                  <a:gd name="T5" fmla="*/ 0 h 3"/>
                  <a:gd name="T6" fmla="*/ 5 w 6"/>
                  <a:gd name="T7" fmla="*/ 3 h 3"/>
                  <a:gd name="T8" fmla="*/ 2 w 6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2" y="3"/>
                    </a:moveTo>
                    <a:cubicBezTo>
                      <a:pt x="1" y="2"/>
                      <a:pt x="1" y="1"/>
                      <a:pt x="0" y="0"/>
                    </a:cubicBezTo>
                    <a:cubicBezTo>
                      <a:pt x="2" y="0"/>
                      <a:pt x="4" y="0"/>
                      <a:pt x="6" y="0"/>
                    </a:cubicBezTo>
                    <a:cubicBezTo>
                      <a:pt x="5" y="1"/>
                      <a:pt x="5" y="2"/>
                      <a:pt x="5" y="3"/>
                    </a:cubicBezTo>
                    <a:cubicBezTo>
                      <a:pt x="4" y="3"/>
                      <a:pt x="3" y="3"/>
                      <a:pt x="2" y="3"/>
                    </a:cubicBezTo>
                    <a:close/>
                  </a:path>
                </a:pathLst>
              </a:custGeom>
              <a:solidFill>
                <a:srgbClr val="F0D8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67" name="Freeform 371">
                <a:extLst>
                  <a:ext uri="{FF2B5EF4-FFF2-40B4-BE49-F238E27FC236}">
                    <a16:creationId xmlns:a16="http://schemas.microsoft.com/office/drawing/2014/main" id="{4159F134-8FD5-3D89-321A-42C22C3A7547}"/>
                  </a:ext>
                </a:extLst>
              </p:cNvPr>
              <p:cNvSpPr/>
              <p:nvPr/>
            </p:nvSpPr>
            <p:spPr bwMode="auto">
              <a:xfrm>
                <a:off x="6548438" y="2543176"/>
                <a:ext cx="6350" cy="7938"/>
              </a:xfrm>
              <a:custGeom>
                <a:avLst/>
                <a:gdLst>
                  <a:gd name="T0" fmla="*/ 3 w 4"/>
                  <a:gd name="T1" fmla="*/ 4 h 4"/>
                  <a:gd name="T2" fmla="*/ 0 w 4"/>
                  <a:gd name="T3" fmla="*/ 0 h 4"/>
                  <a:gd name="T4" fmla="*/ 4 w 4"/>
                  <a:gd name="T5" fmla="*/ 0 h 4"/>
                  <a:gd name="T6" fmla="*/ 3 w 4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3" y="4"/>
                    </a:moveTo>
                    <a:cubicBezTo>
                      <a:pt x="2" y="3"/>
                      <a:pt x="1" y="1"/>
                      <a:pt x="0" y="0"/>
                    </a:cubicBezTo>
                    <a:cubicBezTo>
                      <a:pt x="1" y="0"/>
                      <a:pt x="2" y="0"/>
                      <a:pt x="4" y="0"/>
                    </a:cubicBezTo>
                    <a:cubicBezTo>
                      <a:pt x="3" y="1"/>
                      <a:pt x="3" y="3"/>
                      <a:pt x="3" y="4"/>
                    </a:cubicBezTo>
                    <a:close/>
                  </a:path>
                </a:pathLst>
              </a:custGeom>
              <a:solidFill>
                <a:srgbClr val="FBDF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68" name="Freeform 372">
                <a:extLst>
                  <a:ext uri="{FF2B5EF4-FFF2-40B4-BE49-F238E27FC236}">
                    <a16:creationId xmlns:a16="http://schemas.microsoft.com/office/drawing/2014/main" id="{54504E94-6042-FB5D-51A3-1070B4659B0A}"/>
                  </a:ext>
                </a:extLst>
              </p:cNvPr>
              <p:cNvSpPr/>
              <p:nvPr/>
            </p:nvSpPr>
            <p:spPr bwMode="auto">
              <a:xfrm>
                <a:off x="6553200" y="2551113"/>
                <a:ext cx="7937" cy="7938"/>
              </a:xfrm>
              <a:custGeom>
                <a:avLst/>
                <a:gdLst>
                  <a:gd name="T0" fmla="*/ 4 w 4"/>
                  <a:gd name="T1" fmla="*/ 3 h 4"/>
                  <a:gd name="T2" fmla="*/ 1 w 4"/>
                  <a:gd name="T3" fmla="*/ 4 h 4"/>
                  <a:gd name="T4" fmla="*/ 0 w 4"/>
                  <a:gd name="T5" fmla="*/ 0 h 4"/>
                  <a:gd name="T6" fmla="*/ 4 w 4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cubicBezTo>
                      <a:pt x="3" y="3"/>
                      <a:pt x="2" y="3"/>
                      <a:pt x="1" y="4"/>
                    </a:cubicBezTo>
                    <a:cubicBezTo>
                      <a:pt x="1" y="2"/>
                      <a:pt x="0" y="1"/>
                      <a:pt x="0" y="0"/>
                    </a:cubicBezTo>
                    <a:cubicBezTo>
                      <a:pt x="1" y="1"/>
                      <a:pt x="3" y="2"/>
                      <a:pt x="4" y="3"/>
                    </a:cubicBezTo>
                    <a:close/>
                  </a:path>
                </a:pathLst>
              </a:custGeom>
              <a:solidFill>
                <a:srgbClr val="FBDF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69" name="Freeform 373">
                <a:extLst>
                  <a:ext uri="{FF2B5EF4-FFF2-40B4-BE49-F238E27FC236}">
                    <a16:creationId xmlns:a16="http://schemas.microsoft.com/office/drawing/2014/main" id="{6F577F04-621C-C7AE-5A14-3C0A2DCB2CC2}"/>
                  </a:ext>
                </a:extLst>
              </p:cNvPr>
              <p:cNvSpPr/>
              <p:nvPr/>
            </p:nvSpPr>
            <p:spPr bwMode="auto">
              <a:xfrm>
                <a:off x="6548438" y="2527301"/>
                <a:ext cx="6350" cy="7938"/>
              </a:xfrm>
              <a:custGeom>
                <a:avLst/>
                <a:gdLst>
                  <a:gd name="T0" fmla="*/ 0 w 4"/>
                  <a:gd name="T1" fmla="*/ 0 h 4"/>
                  <a:gd name="T2" fmla="*/ 3 w 4"/>
                  <a:gd name="T3" fmla="*/ 0 h 4"/>
                  <a:gd name="T4" fmla="*/ 4 w 4"/>
                  <a:gd name="T5" fmla="*/ 3 h 4"/>
                  <a:gd name="T6" fmla="*/ 0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4" y="1"/>
                      <a:pt x="4" y="2"/>
                      <a:pt x="4" y="3"/>
                    </a:cubicBezTo>
                    <a:cubicBezTo>
                      <a:pt x="1" y="4"/>
                      <a:pt x="0" y="2"/>
                      <a:pt x="0" y="0"/>
                    </a:cubicBezTo>
                    <a:close/>
                  </a:path>
                </a:pathLst>
              </a:custGeom>
              <a:solidFill>
                <a:srgbClr val="422C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70" name="Freeform 374">
                <a:extLst>
                  <a:ext uri="{FF2B5EF4-FFF2-40B4-BE49-F238E27FC236}">
                    <a16:creationId xmlns:a16="http://schemas.microsoft.com/office/drawing/2014/main" id="{B4828E01-DA9F-220B-6755-3E1C3A900BF0}"/>
                  </a:ext>
                </a:extLst>
              </p:cNvPr>
              <p:cNvSpPr/>
              <p:nvPr/>
            </p:nvSpPr>
            <p:spPr bwMode="auto">
              <a:xfrm>
                <a:off x="6559550" y="2563813"/>
                <a:ext cx="11112" cy="9525"/>
              </a:xfrm>
              <a:custGeom>
                <a:avLst/>
                <a:gdLst>
                  <a:gd name="T0" fmla="*/ 1 w 6"/>
                  <a:gd name="T1" fmla="*/ 1 h 5"/>
                  <a:gd name="T2" fmla="*/ 6 w 6"/>
                  <a:gd name="T3" fmla="*/ 0 h 5"/>
                  <a:gd name="T4" fmla="*/ 6 w 6"/>
                  <a:gd name="T5" fmla="*/ 5 h 5"/>
                  <a:gd name="T6" fmla="*/ 4 w 6"/>
                  <a:gd name="T7" fmla="*/ 5 h 5"/>
                  <a:gd name="T8" fmla="*/ 2 w 6"/>
                  <a:gd name="T9" fmla="*/ 5 h 5"/>
                  <a:gd name="T10" fmla="*/ 1 w 6"/>
                  <a:gd name="T11" fmla="*/ 2 h 5"/>
                  <a:gd name="T12" fmla="*/ 1 w 6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1" y="1"/>
                    </a:moveTo>
                    <a:cubicBezTo>
                      <a:pt x="3" y="0"/>
                      <a:pt x="4" y="0"/>
                      <a:pt x="6" y="0"/>
                    </a:cubicBezTo>
                    <a:cubicBezTo>
                      <a:pt x="6" y="2"/>
                      <a:pt x="6" y="3"/>
                      <a:pt x="6" y="5"/>
                    </a:cubicBezTo>
                    <a:cubicBezTo>
                      <a:pt x="6" y="5"/>
                      <a:pt x="4" y="5"/>
                      <a:pt x="4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0" y="3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EBD6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71" name="Freeform 375">
                <a:extLst>
                  <a:ext uri="{FF2B5EF4-FFF2-40B4-BE49-F238E27FC236}">
                    <a16:creationId xmlns:a16="http://schemas.microsoft.com/office/drawing/2014/main" id="{0901C8CF-21E4-F86F-5F8A-3251C8B153F7}"/>
                  </a:ext>
                </a:extLst>
              </p:cNvPr>
              <p:cNvSpPr/>
              <p:nvPr/>
            </p:nvSpPr>
            <p:spPr bwMode="auto">
              <a:xfrm>
                <a:off x="6357938" y="2549526"/>
                <a:ext cx="46037" cy="55563"/>
              </a:xfrm>
              <a:custGeom>
                <a:avLst/>
                <a:gdLst>
                  <a:gd name="T0" fmla="*/ 12 w 24"/>
                  <a:gd name="T1" fmla="*/ 28 h 30"/>
                  <a:gd name="T2" fmla="*/ 7 w 24"/>
                  <a:gd name="T3" fmla="*/ 12 h 30"/>
                  <a:gd name="T4" fmla="*/ 5 w 24"/>
                  <a:gd name="T5" fmla="*/ 4 h 30"/>
                  <a:gd name="T6" fmla="*/ 24 w 24"/>
                  <a:gd name="T7" fmla="*/ 14 h 30"/>
                  <a:gd name="T8" fmla="*/ 12 w 24"/>
                  <a:gd name="T9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0">
                    <a:moveTo>
                      <a:pt x="12" y="28"/>
                    </a:moveTo>
                    <a:cubicBezTo>
                      <a:pt x="10" y="23"/>
                      <a:pt x="9" y="17"/>
                      <a:pt x="7" y="12"/>
                    </a:cubicBezTo>
                    <a:cubicBezTo>
                      <a:pt x="5" y="10"/>
                      <a:pt x="0" y="9"/>
                      <a:pt x="5" y="4"/>
                    </a:cubicBezTo>
                    <a:cubicBezTo>
                      <a:pt x="12" y="6"/>
                      <a:pt x="22" y="0"/>
                      <a:pt x="24" y="14"/>
                    </a:cubicBezTo>
                    <a:cubicBezTo>
                      <a:pt x="24" y="23"/>
                      <a:pt x="23" y="30"/>
                      <a:pt x="12" y="28"/>
                    </a:cubicBezTo>
                    <a:close/>
                  </a:path>
                </a:pathLst>
              </a:custGeom>
              <a:solidFill>
                <a:srgbClr val="F8D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72" name="Freeform 376">
                <a:extLst>
                  <a:ext uri="{FF2B5EF4-FFF2-40B4-BE49-F238E27FC236}">
                    <a16:creationId xmlns:a16="http://schemas.microsoft.com/office/drawing/2014/main" id="{23F523C8-4622-4D6A-5D69-D2134755B05D}"/>
                  </a:ext>
                </a:extLst>
              </p:cNvPr>
              <p:cNvSpPr/>
              <p:nvPr/>
            </p:nvSpPr>
            <p:spPr bwMode="auto">
              <a:xfrm>
                <a:off x="6342063" y="2543176"/>
                <a:ext cx="28575" cy="30163"/>
              </a:xfrm>
              <a:custGeom>
                <a:avLst/>
                <a:gdLst>
                  <a:gd name="T0" fmla="*/ 13 w 15"/>
                  <a:gd name="T1" fmla="*/ 7 h 16"/>
                  <a:gd name="T2" fmla="*/ 15 w 15"/>
                  <a:gd name="T3" fmla="*/ 15 h 16"/>
                  <a:gd name="T4" fmla="*/ 7 w 15"/>
                  <a:gd name="T5" fmla="*/ 12 h 16"/>
                  <a:gd name="T6" fmla="*/ 8 w 15"/>
                  <a:gd name="T7" fmla="*/ 0 h 16"/>
                  <a:gd name="T8" fmla="*/ 13 w 15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6">
                    <a:moveTo>
                      <a:pt x="13" y="7"/>
                    </a:moveTo>
                    <a:cubicBezTo>
                      <a:pt x="13" y="10"/>
                      <a:pt x="14" y="12"/>
                      <a:pt x="15" y="15"/>
                    </a:cubicBezTo>
                    <a:cubicBezTo>
                      <a:pt x="12" y="16"/>
                      <a:pt x="9" y="15"/>
                      <a:pt x="7" y="12"/>
                    </a:cubicBezTo>
                    <a:cubicBezTo>
                      <a:pt x="8" y="8"/>
                      <a:pt x="0" y="3"/>
                      <a:pt x="8" y="0"/>
                    </a:cubicBezTo>
                    <a:cubicBezTo>
                      <a:pt x="9" y="2"/>
                      <a:pt x="11" y="5"/>
                      <a:pt x="13" y="7"/>
                    </a:cubicBezTo>
                    <a:close/>
                  </a:path>
                </a:pathLst>
              </a:custGeom>
              <a:solidFill>
                <a:srgbClr val="9783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73" name="Freeform 377">
                <a:extLst>
                  <a:ext uri="{FF2B5EF4-FFF2-40B4-BE49-F238E27FC236}">
                    <a16:creationId xmlns:a16="http://schemas.microsoft.com/office/drawing/2014/main" id="{70F57CA3-269A-B5BB-E2C9-8353B7C0A80B}"/>
                  </a:ext>
                </a:extLst>
              </p:cNvPr>
              <p:cNvSpPr/>
              <p:nvPr/>
            </p:nvSpPr>
            <p:spPr bwMode="auto">
              <a:xfrm>
                <a:off x="6554788" y="2563813"/>
                <a:ext cx="7937" cy="9525"/>
              </a:xfrm>
              <a:custGeom>
                <a:avLst/>
                <a:gdLst>
                  <a:gd name="T0" fmla="*/ 3 w 4"/>
                  <a:gd name="T1" fmla="*/ 1 h 5"/>
                  <a:gd name="T2" fmla="*/ 4 w 4"/>
                  <a:gd name="T3" fmla="*/ 5 h 5"/>
                  <a:gd name="T4" fmla="*/ 0 w 4"/>
                  <a:gd name="T5" fmla="*/ 4 h 5"/>
                  <a:gd name="T6" fmla="*/ 0 w 4"/>
                  <a:gd name="T7" fmla="*/ 0 h 5"/>
                  <a:gd name="T8" fmla="*/ 3 w 4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3" y="1"/>
                    </a:moveTo>
                    <a:cubicBezTo>
                      <a:pt x="4" y="2"/>
                      <a:pt x="4" y="3"/>
                      <a:pt x="4" y="5"/>
                    </a:cubicBezTo>
                    <a:cubicBezTo>
                      <a:pt x="3" y="4"/>
                      <a:pt x="2" y="4"/>
                      <a:pt x="0" y="4"/>
                    </a:cubicBezTo>
                    <a:cubicBezTo>
                      <a:pt x="0" y="3"/>
                      <a:pt x="0" y="2"/>
                      <a:pt x="0" y="0"/>
                    </a:cubicBezTo>
                    <a:cubicBezTo>
                      <a:pt x="1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463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74" name="Freeform 378">
                <a:extLst>
                  <a:ext uri="{FF2B5EF4-FFF2-40B4-BE49-F238E27FC236}">
                    <a16:creationId xmlns:a16="http://schemas.microsoft.com/office/drawing/2014/main" id="{E0E280BA-4813-F749-4B31-13CDF69BC814}"/>
                  </a:ext>
                </a:extLst>
              </p:cNvPr>
              <p:cNvSpPr/>
              <p:nvPr/>
            </p:nvSpPr>
            <p:spPr bwMode="auto">
              <a:xfrm>
                <a:off x="6213475" y="2632076"/>
                <a:ext cx="152400" cy="93663"/>
              </a:xfrm>
              <a:custGeom>
                <a:avLst/>
                <a:gdLst>
                  <a:gd name="T0" fmla="*/ 12 w 80"/>
                  <a:gd name="T1" fmla="*/ 41 h 49"/>
                  <a:gd name="T2" fmla="*/ 0 w 80"/>
                  <a:gd name="T3" fmla="*/ 4 h 49"/>
                  <a:gd name="T4" fmla="*/ 36 w 80"/>
                  <a:gd name="T5" fmla="*/ 13 h 49"/>
                  <a:gd name="T6" fmla="*/ 69 w 80"/>
                  <a:gd name="T7" fmla="*/ 13 h 49"/>
                  <a:gd name="T8" fmla="*/ 80 w 80"/>
                  <a:gd name="T9" fmla="*/ 21 h 49"/>
                  <a:gd name="T10" fmla="*/ 62 w 80"/>
                  <a:gd name="T11" fmla="*/ 20 h 49"/>
                  <a:gd name="T12" fmla="*/ 54 w 80"/>
                  <a:gd name="T13" fmla="*/ 26 h 49"/>
                  <a:gd name="T14" fmla="*/ 44 w 80"/>
                  <a:gd name="T15" fmla="*/ 49 h 49"/>
                  <a:gd name="T16" fmla="*/ 12 w 80"/>
                  <a:gd name="T17" fmla="*/ 4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" h="49">
                    <a:moveTo>
                      <a:pt x="12" y="41"/>
                    </a:moveTo>
                    <a:cubicBezTo>
                      <a:pt x="6" y="29"/>
                      <a:pt x="9" y="15"/>
                      <a:pt x="0" y="4"/>
                    </a:cubicBezTo>
                    <a:cubicBezTo>
                      <a:pt x="13" y="0"/>
                      <a:pt x="25" y="3"/>
                      <a:pt x="36" y="13"/>
                    </a:cubicBezTo>
                    <a:cubicBezTo>
                      <a:pt x="47" y="6"/>
                      <a:pt x="58" y="9"/>
                      <a:pt x="69" y="13"/>
                    </a:cubicBezTo>
                    <a:cubicBezTo>
                      <a:pt x="72" y="16"/>
                      <a:pt x="79" y="14"/>
                      <a:pt x="80" y="21"/>
                    </a:cubicBezTo>
                    <a:cubicBezTo>
                      <a:pt x="74" y="27"/>
                      <a:pt x="68" y="19"/>
                      <a:pt x="62" y="20"/>
                    </a:cubicBezTo>
                    <a:cubicBezTo>
                      <a:pt x="58" y="21"/>
                      <a:pt x="51" y="22"/>
                      <a:pt x="54" y="26"/>
                    </a:cubicBezTo>
                    <a:cubicBezTo>
                      <a:pt x="70" y="43"/>
                      <a:pt x="49" y="42"/>
                      <a:pt x="44" y="49"/>
                    </a:cubicBezTo>
                    <a:cubicBezTo>
                      <a:pt x="32" y="49"/>
                      <a:pt x="21" y="49"/>
                      <a:pt x="12" y="41"/>
                    </a:cubicBezTo>
                    <a:close/>
                  </a:path>
                </a:pathLst>
              </a:custGeom>
              <a:solidFill>
                <a:srgbClr val="FAEB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75" name="Freeform 379">
                <a:extLst>
                  <a:ext uri="{FF2B5EF4-FFF2-40B4-BE49-F238E27FC236}">
                    <a16:creationId xmlns:a16="http://schemas.microsoft.com/office/drawing/2014/main" id="{990030C9-CB29-EF18-F4A6-5EED95DA1C7E}"/>
                  </a:ext>
                </a:extLst>
              </p:cNvPr>
              <p:cNvSpPr/>
              <p:nvPr/>
            </p:nvSpPr>
            <p:spPr bwMode="auto">
              <a:xfrm>
                <a:off x="6342063" y="2727326"/>
                <a:ext cx="38100" cy="23813"/>
              </a:xfrm>
              <a:custGeom>
                <a:avLst/>
                <a:gdLst>
                  <a:gd name="T0" fmla="*/ 0 w 20"/>
                  <a:gd name="T1" fmla="*/ 3 h 13"/>
                  <a:gd name="T2" fmla="*/ 20 w 20"/>
                  <a:gd name="T3" fmla="*/ 6 h 13"/>
                  <a:gd name="T4" fmla="*/ 0 w 20"/>
                  <a:gd name="T5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3">
                    <a:moveTo>
                      <a:pt x="0" y="3"/>
                    </a:moveTo>
                    <a:cubicBezTo>
                      <a:pt x="7" y="3"/>
                      <a:pt x="14" y="0"/>
                      <a:pt x="20" y="6"/>
                    </a:cubicBezTo>
                    <a:cubicBezTo>
                      <a:pt x="12" y="13"/>
                      <a:pt x="6" y="6"/>
                      <a:pt x="0" y="3"/>
                    </a:cubicBezTo>
                    <a:close/>
                  </a:path>
                </a:pathLst>
              </a:custGeom>
              <a:solidFill>
                <a:srgbClr val="F8E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76" name="Freeform 380">
                <a:extLst>
                  <a:ext uri="{FF2B5EF4-FFF2-40B4-BE49-F238E27FC236}">
                    <a16:creationId xmlns:a16="http://schemas.microsoft.com/office/drawing/2014/main" id="{74870314-52AD-57FB-137F-65961DCFDCE4}"/>
                  </a:ext>
                </a:extLst>
              </p:cNvPr>
              <p:cNvSpPr/>
              <p:nvPr/>
            </p:nvSpPr>
            <p:spPr bwMode="auto">
              <a:xfrm>
                <a:off x="6343650" y="2647951"/>
                <a:ext cx="36512" cy="23813"/>
              </a:xfrm>
              <a:custGeom>
                <a:avLst/>
                <a:gdLst>
                  <a:gd name="T0" fmla="*/ 11 w 19"/>
                  <a:gd name="T1" fmla="*/ 13 h 13"/>
                  <a:gd name="T2" fmla="*/ 0 w 19"/>
                  <a:gd name="T3" fmla="*/ 5 h 13"/>
                  <a:gd name="T4" fmla="*/ 19 w 19"/>
                  <a:gd name="T5" fmla="*/ 9 h 13"/>
                  <a:gd name="T6" fmla="*/ 19 w 19"/>
                  <a:gd name="T7" fmla="*/ 12 h 13"/>
                  <a:gd name="T8" fmla="*/ 11 w 19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3">
                    <a:moveTo>
                      <a:pt x="11" y="13"/>
                    </a:moveTo>
                    <a:cubicBezTo>
                      <a:pt x="7" y="10"/>
                      <a:pt x="3" y="8"/>
                      <a:pt x="0" y="5"/>
                    </a:cubicBezTo>
                    <a:cubicBezTo>
                      <a:pt x="6" y="7"/>
                      <a:pt x="14" y="0"/>
                      <a:pt x="19" y="9"/>
                    </a:cubicBezTo>
                    <a:cubicBezTo>
                      <a:pt x="19" y="10"/>
                      <a:pt x="19" y="11"/>
                      <a:pt x="19" y="12"/>
                    </a:cubicBezTo>
                    <a:cubicBezTo>
                      <a:pt x="16" y="12"/>
                      <a:pt x="14" y="13"/>
                      <a:pt x="11" y="13"/>
                    </a:cubicBezTo>
                    <a:close/>
                  </a:path>
                </a:pathLst>
              </a:custGeom>
              <a:solidFill>
                <a:srgbClr val="5443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77" name="Freeform 381">
                <a:extLst>
                  <a:ext uri="{FF2B5EF4-FFF2-40B4-BE49-F238E27FC236}">
                    <a16:creationId xmlns:a16="http://schemas.microsoft.com/office/drawing/2014/main" id="{DF7E6ED0-DD5E-705C-9AC3-909DB3E2E491}"/>
                  </a:ext>
                </a:extLst>
              </p:cNvPr>
              <p:cNvSpPr/>
              <p:nvPr/>
            </p:nvSpPr>
            <p:spPr bwMode="auto">
              <a:xfrm>
                <a:off x="6197600" y="2605088"/>
                <a:ext cx="87312" cy="52388"/>
              </a:xfrm>
              <a:custGeom>
                <a:avLst/>
                <a:gdLst>
                  <a:gd name="T0" fmla="*/ 44 w 46"/>
                  <a:gd name="T1" fmla="*/ 27 h 27"/>
                  <a:gd name="T2" fmla="*/ 8 w 46"/>
                  <a:gd name="T3" fmla="*/ 18 h 27"/>
                  <a:gd name="T4" fmla="*/ 4 w 46"/>
                  <a:gd name="T5" fmla="*/ 5 h 27"/>
                  <a:gd name="T6" fmla="*/ 24 w 46"/>
                  <a:gd name="T7" fmla="*/ 3 h 27"/>
                  <a:gd name="T8" fmla="*/ 44 w 46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7">
                    <a:moveTo>
                      <a:pt x="44" y="27"/>
                    </a:moveTo>
                    <a:cubicBezTo>
                      <a:pt x="32" y="24"/>
                      <a:pt x="20" y="21"/>
                      <a:pt x="8" y="18"/>
                    </a:cubicBezTo>
                    <a:cubicBezTo>
                      <a:pt x="0" y="16"/>
                      <a:pt x="1" y="11"/>
                      <a:pt x="4" y="5"/>
                    </a:cubicBezTo>
                    <a:cubicBezTo>
                      <a:pt x="10" y="1"/>
                      <a:pt x="17" y="0"/>
                      <a:pt x="24" y="3"/>
                    </a:cubicBezTo>
                    <a:cubicBezTo>
                      <a:pt x="27" y="14"/>
                      <a:pt x="46" y="11"/>
                      <a:pt x="44" y="27"/>
                    </a:cubicBezTo>
                    <a:close/>
                  </a:path>
                </a:pathLst>
              </a:custGeom>
              <a:solidFill>
                <a:srgbClr val="F3E1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78" name="Freeform 382">
                <a:extLst>
                  <a:ext uri="{FF2B5EF4-FFF2-40B4-BE49-F238E27FC236}">
                    <a16:creationId xmlns:a16="http://schemas.microsoft.com/office/drawing/2014/main" id="{BEEFB863-05B2-9D8B-B0F5-95387C02F844}"/>
                  </a:ext>
                </a:extLst>
              </p:cNvPr>
              <p:cNvSpPr/>
              <p:nvPr/>
            </p:nvSpPr>
            <p:spPr bwMode="auto">
              <a:xfrm>
                <a:off x="6315075" y="2541588"/>
                <a:ext cx="33337" cy="47625"/>
              </a:xfrm>
              <a:custGeom>
                <a:avLst/>
                <a:gdLst>
                  <a:gd name="T0" fmla="*/ 3 w 17"/>
                  <a:gd name="T1" fmla="*/ 1 h 25"/>
                  <a:gd name="T2" fmla="*/ 17 w 17"/>
                  <a:gd name="T3" fmla="*/ 17 h 25"/>
                  <a:gd name="T4" fmla="*/ 6 w 17"/>
                  <a:gd name="T5" fmla="*/ 25 h 25"/>
                  <a:gd name="T6" fmla="*/ 2 w 17"/>
                  <a:gd name="T7" fmla="*/ 4 h 25"/>
                  <a:gd name="T8" fmla="*/ 0 w 17"/>
                  <a:gd name="T9" fmla="*/ 2 h 25"/>
                  <a:gd name="T10" fmla="*/ 1 w 17"/>
                  <a:gd name="T11" fmla="*/ 0 h 25"/>
                  <a:gd name="T12" fmla="*/ 3 w 17"/>
                  <a:gd name="T13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25">
                    <a:moveTo>
                      <a:pt x="3" y="1"/>
                    </a:moveTo>
                    <a:cubicBezTo>
                      <a:pt x="12" y="3"/>
                      <a:pt x="9" y="15"/>
                      <a:pt x="17" y="17"/>
                    </a:cubicBezTo>
                    <a:cubicBezTo>
                      <a:pt x="14" y="20"/>
                      <a:pt x="10" y="22"/>
                      <a:pt x="6" y="25"/>
                    </a:cubicBezTo>
                    <a:cubicBezTo>
                      <a:pt x="5" y="18"/>
                      <a:pt x="3" y="11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1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CDB7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79" name="Freeform 383">
                <a:extLst>
                  <a:ext uri="{FF2B5EF4-FFF2-40B4-BE49-F238E27FC236}">
                    <a16:creationId xmlns:a16="http://schemas.microsoft.com/office/drawing/2014/main" id="{65E9F959-9969-EE32-5F42-A9B5178F24B8}"/>
                  </a:ext>
                </a:extLst>
              </p:cNvPr>
              <p:cNvSpPr/>
              <p:nvPr/>
            </p:nvSpPr>
            <p:spPr bwMode="auto">
              <a:xfrm>
                <a:off x="6311900" y="2541588"/>
                <a:ext cx="7937" cy="7938"/>
              </a:xfrm>
              <a:custGeom>
                <a:avLst/>
                <a:gdLst>
                  <a:gd name="T0" fmla="*/ 3 w 4"/>
                  <a:gd name="T1" fmla="*/ 0 h 4"/>
                  <a:gd name="T2" fmla="*/ 4 w 4"/>
                  <a:gd name="T3" fmla="*/ 4 h 4"/>
                  <a:gd name="T4" fmla="*/ 0 w 4"/>
                  <a:gd name="T5" fmla="*/ 1 h 4"/>
                  <a:gd name="T6" fmla="*/ 3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cubicBezTo>
                      <a:pt x="3" y="2"/>
                      <a:pt x="3" y="3"/>
                      <a:pt x="4" y="4"/>
                    </a:cubicBezTo>
                    <a:cubicBezTo>
                      <a:pt x="2" y="4"/>
                      <a:pt x="0" y="3"/>
                      <a:pt x="0" y="1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solidFill>
                <a:srgbClr val="7560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80" name="Freeform 384">
                <a:extLst>
                  <a:ext uri="{FF2B5EF4-FFF2-40B4-BE49-F238E27FC236}">
                    <a16:creationId xmlns:a16="http://schemas.microsoft.com/office/drawing/2014/main" id="{170AF646-64D6-FA99-155F-CE52A22112E3}"/>
                  </a:ext>
                </a:extLst>
              </p:cNvPr>
              <p:cNvSpPr/>
              <p:nvPr/>
            </p:nvSpPr>
            <p:spPr bwMode="auto">
              <a:xfrm>
                <a:off x="6197600" y="2517776"/>
                <a:ext cx="17462" cy="31750"/>
              </a:xfrm>
              <a:custGeom>
                <a:avLst/>
                <a:gdLst>
                  <a:gd name="T0" fmla="*/ 8 w 9"/>
                  <a:gd name="T1" fmla="*/ 16 h 16"/>
                  <a:gd name="T2" fmla="*/ 4 w 9"/>
                  <a:gd name="T3" fmla="*/ 0 h 16"/>
                  <a:gd name="T4" fmla="*/ 8 w 9"/>
                  <a:gd name="T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16">
                    <a:moveTo>
                      <a:pt x="8" y="16"/>
                    </a:moveTo>
                    <a:cubicBezTo>
                      <a:pt x="3" y="12"/>
                      <a:pt x="0" y="7"/>
                      <a:pt x="4" y="0"/>
                    </a:cubicBezTo>
                    <a:cubicBezTo>
                      <a:pt x="9" y="5"/>
                      <a:pt x="9" y="10"/>
                      <a:pt x="8" y="16"/>
                    </a:cubicBezTo>
                    <a:close/>
                  </a:path>
                </a:pathLst>
              </a:custGeom>
              <a:solidFill>
                <a:srgbClr val="8C7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81" name="Freeform 385">
                <a:extLst>
                  <a:ext uri="{FF2B5EF4-FFF2-40B4-BE49-F238E27FC236}">
                    <a16:creationId xmlns:a16="http://schemas.microsoft.com/office/drawing/2014/main" id="{E041DE05-017F-CF7B-07E4-E63E36063493}"/>
                  </a:ext>
                </a:extLst>
              </p:cNvPr>
              <p:cNvSpPr/>
              <p:nvPr/>
            </p:nvSpPr>
            <p:spPr bwMode="auto">
              <a:xfrm>
                <a:off x="6100763" y="2573338"/>
                <a:ext cx="95250" cy="47625"/>
              </a:xfrm>
              <a:custGeom>
                <a:avLst/>
                <a:gdLst>
                  <a:gd name="T0" fmla="*/ 50 w 50"/>
                  <a:gd name="T1" fmla="*/ 20 h 25"/>
                  <a:gd name="T2" fmla="*/ 39 w 50"/>
                  <a:gd name="T3" fmla="*/ 23 h 25"/>
                  <a:gd name="T4" fmla="*/ 15 w 50"/>
                  <a:gd name="T5" fmla="*/ 16 h 25"/>
                  <a:gd name="T6" fmla="*/ 6 w 50"/>
                  <a:gd name="T7" fmla="*/ 5 h 25"/>
                  <a:gd name="T8" fmla="*/ 15 w 50"/>
                  <a:gd name="T9" fmla="*/ 0 h 25"/>
                  <a:gd name="T10" fmla="*/ 30 w 50"/>
                  <a:gd name="T11" fmla="*/ 9 h 25"/>
                  <a:gd name="T12" fmla="*/ 50 w 50"/>
                  <a:gd name="T13" fmla="*/ 2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25">
                    <a:moveTo>
                      <a:pt x="50" y="20"/>
                    </a:moveTo>
                    <a:cubicBezTo>
                      <a:pt x="47" y="21"/>
                      <a:pt x="43" y="25"/>
                      <a:pt x="39" y="23"/>
                    </a:cubicBezTo>
                    <a:cubicBezTo>
                      <a:pt x="33" y="16"/>
                      <a:pt x="23" y="19"/>
                      <a:pt x="15" y="16"/>
                    </a:cubicBezTo>
                    <a:cubicBezTo>
                      <a:pt x="14" y="11"/>
                      <a:pt x="0" y="16"/>
                      <a:pt x="6" y="5"/>
                    </a:cubicBezTo>
                    <a:cubicBezTo>
                      <a:pt x="9" y="3"/>
                      <a:pt x="12" y="1"/>
                      <a:pt x="15" y="0"/>
                    </a:cubicBezTo>
                    <a:cubicBezTo>
                      <a:pt x="15" y="11"/>
                      <a:pt x="25" y="5"/>
                      <a:pt x="30" y="9"/>
                    </a:cubicBezTo>
                    <a:cubicBezTo>
                      <a:pt x="36" y="14"/>
                      <a:pt x="48" y="7"/>
                      <a:pt x="50" y="20"/>
                    </a:cubicBezTo>
                    <a:close/>
                  </a:path>
                </a:pathLst>
              </a:custGeom>
              <a:solidFill>
                <a:srgbClr val="E3D0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82" name="Freeform 386">
                <a:extLst>
                  <a:ext uri="{FF2B5EF4-FFF2-40B4-BE49-F238E27FC236}">
                    <a16:creationId xmlns:a16="http://schemas.microsoft.com/office/drawing/2014/main" id="{91B8B7D0-FFB2-C8A9-266B-8F779278FFD6}"/>
                  </a:ext>
                </a:extLst>
              </p:cNvPr>
              <p:cNvSpPr/>
              <p:nvPr/>
            </p:nvSpPr>
            <p:spPr bwMode="auto">
              <a:xfrm>
                <a:off x="6167438" y="2554288"/>
                <a:ext cx="30162" cy="25400"/>
              </a:xfrm>
              <a:custGeom>
                <a:avLst/>
                <a:gdLst>
                  <a:gd name="T0" fmla="*/ 0 w 16"/>
                  <a:gd name="T1" fmla="*/ 13 h 13"/>
                  <a:gd name="T2" fmla="*/ 4 w 16"/>
                  <a:gd name="T3" fmla="*/ 4 h 13"/>
                  <a:gd name="T4" fmla="*/ 8 w 16"/>
                  <a:gd name="T5" fmla="*/ 1 h 13"/>
                  <a:gd name="T6" fmla="*/ 16 w 16"/>
                  <a:gd name="T7" fmla="*/ 10 h 13"/>
                  <a:gd name="T8" fmla="*/ 16 w 16"/>
                  <a:gd name="T9" fmla="*/ 13 h 13"/>
                  <a:gd name="T10" fmla="*/ 0 w 16"/>
                  <a:gd name="T1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3">
                    <a:moveTo>
                      <a:pt x="0" y="13"/>
                    </a:moveTo>
                    <a:cubicBezTo>
                      <a:pt x="1" y="10"/>
                      <a:pt x="3" y="7"/>
                      <a:pt x="4" y="4"/>
                    </a:cubicBezTo>
                    <a:cubicBezTo>
                      <a:pt x="5" y="3"/>
                      <a:pt x="7" y="2"/>
                      <a:pt x="8" y="1"/>
                    </a:cubicBezTo>
                    <a:cubicBezTo>
                      <a:pt x="15" y="0"/>
                      <a:pt x="14" y="6"/>
                      <a:pt x="16" y="10"/>
                    </a:cubicBezTo>
                    <a:cubicBezTo>
                      <a:pt x="16" y="11"/>
                      <a:pt x="16" y="12"/>
                      <a:pt x="16" y="13"/>
                    </a:cubicBezTo>
                    <a:cubicBezTo>
                      <a:pt x="11" y="13"/>
                      <a:pt x="5" y="13"/>
                      <a:pt x="0" y="13"/>
                    </a:cubicBezTo>
                    <a:close/>
                  </a:path>
                </a:pathLst>
              </a:custGeom>
              <a:solidFill>
                <a:srgbClr val="F7DF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83" name="Freeform 387">
                <a:extLst>
                  <a:ext uri="{FF2B5EF4-FFF2-40B4-BE49-F238E27FC236}">
                    <a16:creationId xmlns:a16="http://schemas.microsoft.com/office/drawing/2014/main" id="{712FAF52-3E46-3B1C-F142-5D195E78794F}"/>
                  </a:ext>
                </a:extLst>
              </p:cNvPr>
              <p:cNvSpPr/>
              <p:nvPr/>
            </p:nvSpPr>
            <p:spPr bwMode="auto">
              <a:xfrm>
                <a:off x="6181725" y="2543176"/>
                <a:ext cx="23812" cy="30163"/>
              </a:xfrm>
              <a:custGeom>
                <a:avLst/>
                <a:gdLst>
                  <a:gd name="T0" fmla="*/ 8 w 12"/>
                  <a:gd name="T1" fmla="*/ 16 h 16"/>
                  <a:gd name="T2" fmla="*/ 0 w 12"/>
                  <a:gd name="T3" fmla="*/ 7 h 16"/>
                  <a:gd name="T4" fmla="*/ 4 w 12"/>
                  <a:gd name="T5" fmla="*/ 0 h 16"/>
                  <a:gd name="T6" fmla="*/ 8 w 12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6">
                    <a:moveTo>
                      <a:pt x="8" y="16"/>
                    </a:moveTo>
                    <a:cubicBezTo>
                      <a:pt x="5" y="13"/>
                      <a:pt x="3" y="10"/>
                      <a:pt x="0" y="7"/>
                    </a:cubicBezTo>
                    <a:cubicBezTo>
                      <a:pt x="0" y="4"/>
                      <a:pt x="0" y="1"/>
                      <a:pt x="4" y="0"/>
                    </a:cubicBezTo>
                    <a:cubicBezTo>
                      <a:pt x="7" y="4"/>
                      <a:pt x="12" y="9"/>
                      <a:pt x="8" y="16"/>
                    </a:cubicBezTo>
                    <a:close/>
                  </a:path>
                </a:pathLst>
              </a:custGeom>
              <a:solidFill>
                <a:srgbClr val="7F66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  <p:sp>
            <p:nvSpPr>
              <p:cNvPr id="184" name="Freeform 388">
                <a:extLst>
                  <a:ext uri="{FF2B5EF4-FFF2-40B4-BE49-F238E27FC236}">
                    <a16:creationId xmlns:a16="http://schemas.microsoft.com/office/drawing/2014/main" id="{360057DF-B123-07F4-D425-20F0C3408575}"/>
                  </a:ext>
                </a:extLst>
              </p:cNvPr>
              <p:cNvSpPr/>
              <p:nvPr/>
            </p:nvSpPr>
            <p:spPr bwMode="auto">
              <a:xfrm>
                <a:off x="6129338" y="2586038"/>
                <a:ext cx="46037" cy="31750"/>
              </a:xfrm>
              <a:custGeom>
                <a:avLst/>
                <a:gdLst>
                  <a:gd name="T0" fmla="*/ 0 w 24"/>
                  <a:gd name="T1" fmla="*/ 9 h 16"/>
                  <a:gd name="T2" fmla="*/ 24 w 24"/>
                  <a:gd name="T3" fmla="*/ 16 h 16"/>
                  <a:gd name="T4" fmla="*/ 0 w 24"/>
                  <a:gd name="T5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16">
                    <a:moveTo>
                      <a:pt x="0" y="9"/>
                    </a:moveTo>
                    <a:cubicBezTo>
                      <a:pt x="8" y="13"/>
                      <a:pt x="20" y="0"/>
                      <a:pt x="24" y="16"/>
                    </a:cubicBezTo>
                    <a:cubicBezTo>
                      <a:pt x="16" y="14"/>
                      <a:pt x="8" y="12"/>
                      <a:pt x="0" y="9"/>
                    </a:cubicBezTo>
                    <a:close/>
                  </a:path>
                </a:pathLst>
              </a:custGeom>
              <a:solidFill>
                <a:srgbClr val="6653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/>
              </a:p>
            </p:txBody>
          </p:sp>
        </p:grpSp>
      </p:grpSp>
      <p:sp>
        <p:nvSpPr>
          <p:cNvPr id="388" name="TextBox 387">
            <a:extLst>
              <a:ext uri="{FF2B5EF4-FFF2-40B4-BE49-F238E27FC236}">
                <a16:creationId xmlns:a16="http://schemas.microsoft.com/office/drawing/2014/main" id="{535923ED-A00A-A4FD-7D7B-C7A1AE4CDDAB}"/>
              </a:ext>
            </a:extLst>
          </p:cNvPr>
          <p:cNvSpPr txBox="1"/>
          <p:nvPr/>
        </p:nvSpPr>
        <p:spPr>
          <a:xfrm>
            <a:off x="1884998" y="3487581"/>
            <a:ext cx="3631246" cy="26161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  <a:spcBef>
                <a:spcPct val="0"/>
              </a:spcBef>
            </a:pPr>
            <a:r>
              <a:rPr lang="fa-IR" sz="2000" b="1" dirty="0">
                <a:solidFill>
                  <a:srgbClr val="49413E"/>
                </a:solidFill>
                <a:latin typeface="Damavand ExtraBold" panose="00000900000000000000" pitchFamily="2" charset="-78"/>
                <a:cs typeface="B Zar" panose="00000400000000000000" pitchFamily="2" charset="-78"/>
              </a:rPr>
              <a:t>تیتر عنوان موضوع</a:t>
            </a:r>
          </a:p>
          <a:p>
            <a:pPr algn="ctr" rtl="1">
              <a:lnSpc>
                <a:spcPct val="250000"/>
              </a:lnSpc>
              <a:spcBef>
                <a:spcPct val="0"/>
              </a:spcBef>
            </a:pPr>
            <a:r>
              <a:rPr lang="fa-IR" sz="1600" b="1" dirty="0">
                <a:solidFill>
                  <a:srgbClr val="49413E"/>
                </a:solidFill>
                <a:latin typeface="Damavand ExtraBold" panose="00000900000000000000" pitchFamily="2" charset="-78"/>
                <a:cs typeface="B Zar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b="1" dirty="0">
              <a:solidFill>
                <a:srgbClr val="49413E"/>
              </a:solidFill>
              <a:latin typeface="Damavand ExtraBold" panose="00000900000000000000" pitchFamily="2" charset="-78"/>
              <a:cs typeface="B Zar" panose="00000400000000000000" pitchFamily="2" charset="-78"/>
            </a:endParaRPr>
          </a:p>
        </p:txBody>
      </p:sp>
      <p:sp>
        <p:nvSpPr>
          <p:cNvPr id="389" name="TextBox 388">
            <a:extLst>
              <a:ext uri="{FF2B5EF4-FFF2-40B4-BE49-F238E27FC236}">
                <a16:creationId xmlns:a16="http://schemas.microsoft.com/office/drawing/2014/main" id="{49366072-3802-CD4C-771A-5816EC31C912}"/>
              </a:ext>
            </a:extLst>
          </p:cNvPr>
          <p:cNvSpPr txBox="1"/>
          <p:nvPr/>
        </p:nvSpPr>
        <p:spPr>
          <a:xfrm>
            <a:off x="6506689" y="3487581"/>
            <a:ext cx="3631246" cy="26161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  <a:spcBef>
                <a:spcPct val="0"/>
              </a:spcBef>
            </a:pPr>
            <a:r>
              <a:rPr lang="fa-IR" sz="2000" b="1" dirty="0">
                <a:solidFill>
                  <a:srgbClr val="49413E"/>
                </a:solidFill>
                <a:latin typeface="Damavand ExtraBold" panose="00000900000000000000" pitchFamily="2" charset="-78"/>
                <a:cs typeface="B Zar" panose="00000400000000000000" pitchFamily="2" charset="-78"/>
              </a:rPr>
              <a:t>تیتر عنوان موضوع</a:t>
            </a:r>
          </a:p>
          <a:p>
            <a:pPr algn="ctr" rtl="1">
              <a:lnSpc>
                <a:spcPct val="250000"/>
              </a:lnSpc>
              <a:spcBef>
                <a:spcPct val="0"/>
              </a:spcBef>
            </a:pPr>
            <a:r>
              <a:rPr lang="fa-IR" sz="1600" b="1" dirty="0">
                <a:solidFill>
                  <a:srgbClr val="49413E"/>
                </a:solidFill>
                <a:latin typeface="Damavand ExtraBold" panose="00000900000000000000" pitchFamily="2" charset="-78"/>
                <a:cs typeface="B Zar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b="1" dirty="0">
              <a:solidFill>
                <a:srgbClr val="49413E"/>
              </a:solidFill>
              <a:latin typeface="Damavand ExtraBold" panose="00000900000000000000" pitchFamily="2" charset="-78"/>
              <a:cs typeface="B Zar" panose="00000400000000000000" pitchFamily="2" charset="-78"/>
            </a:endParaRPr>
          </a:p>
        </p:txBody>
      </p:sp>
      <p:sp>
        <p:nvSpPr>
          <p:cNvPr id="390" name="TextBox 389">
            <a:extLst>
              <a:ext uri="{FF2B5EF4-FFF2-40B4-BE49-F238E27FC236}">
                <a16:creationId xmlns:a16="http://schemas.microsoft.com/office/drawing/2014/main" id="{2AE12E6D-9BC7-31DA-E90F-5C571280DC60}"/>
              </a:ext>
            </a:extLst>
          </p:cNvPr>
          <p:cNvSpPr txBox="1"/>
          <p:nvPr/>
        </p:nvSpPr>
        <p:spPr>
          <a:xfrm>
            <a:off x="4044491" y="248921"/>
            <a:ext cx="387949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spcBef>
                <a:spcPct val="0"/>
              </a:spcBef>
              <a:buNone/>
            </a:pPr>
            <a:r>
              <a:rPr lang="fa-IR" altLang="en-US" sz="2800" b="1" dirty="0">
                <a:solidFill>
                  <a:srgbClr val="49413E"/>
                </a:solidFill>
                <a:latin typeface="Damavand ExtraBold" panose="00000900000000000000" pitchFamily="2" charset="-78"/>
                <a:cs typeface="B Zar" panose="00000400000000000000" pitchFamily="2" charset="-78"/>
              </a:rPr>
              <a:t>تیتر عنوان موضوع را بنویسید</a:t>
            </a:r>
          </a:p>
        </p:txBody>
      </p:sp>
    </p:spTree>
    <p:extLst>
      <p:ext uri="{BB962C8B-B14F-4D97-AF65-F5344CB8AC3E}">
        <p14:creationId xmlns:p14="http://schemas.microsoft.com/office/powerpoint/2010/main" val="20801489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6" grpId="0" animBg="1"/>
      <p:bldP spid="387" grpId="0" animBg="1"/>
      <p:bldP spid="388" grpId="0"/>
      <p:bldP spid="389" grpId="0"/>
      <p:bldP spid="39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870EE90-A425-64E5-DBD6-5244D45F9CBA}"/>
              </a:ext>
            </a:extLst>
          </p:cNvPr>
          <p:cNvSpPr txBox="1"/>
          <p:nvPr/>
        </p:nvSpPr>
        <p:spPr>
          <a:xfrm>
            <a:off x="2388411" y="590610"/>
            <a:ext cx="387949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spcBef>
                <a:spcPct val="0"/>
              </a:spcBef>
              <a:buNone/>
            </a:pPr>
            <a:r>
              <a:rPr lang="fa-IR" altLang="en-US" sz="2800" b="1" dirty="0">
                <a:solidFill>
                  <a:srgbClr val="49413E"/>
                </a:solidFill>
                <a:latin typeface="Damavand ExtraBold" panose="00000900000000000000" pitchFamily="2" charset="-78"/>
                <a:cs typeface="B Zar" panose="00000400000000000000" pitchFamily="2" charset="-78"/>
              </a:rPr>
              <a:t>تیتر عنوان موضوع را بنویسید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6B20258-07F0-F4A0-6367-856DEF18E3EE}"/>
              </a:ext>
            </a:extLst>
          </p:cNvPr>
          <p:cNvSpPr txBox="1"/>
          <p:nvPr/>
        </p:nvSpPr>
        <p:spPr>
          <a:xfrm>
            <a:off x="701040" y="1281033"/>
            <a:ext cx="6888480" cy="5139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b="1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5" name="Google Shape;95;p15">
            <a:extLst>
              <a:ext uri="{FF2B5EF4-FFF2-40B4-BE49-F238E27FC236}">
                <a16:creationId xmlns:a16="http://schemas.microsoft.com/office/drawing/2014/main" id="{13AC63A1-F246-E66D-4513-BC1CF6DD8EBC}"/>
              </a:ext>
            </a:extLst>
          </p:cNvPr>
          <p:cNvSpPr/>
          <p:nvPr/>
        </p:nvSpPr>
        <p:spPr>
          <a:xfrm rot="20726381">
            <a:off x="8861130" y="1149709"/>
            <a:ext cx="1217590" cy="705628"/>
          </a:xfrm>
          <a:custGeom>
            <a:avLst/>
            <a:gdLst/>
            <a:ahLst/>
            <a:cxnLst/>
            <a:rect l="l" t="t" r="r" b="b"/>
            <a:pathLst>
              <a:path w="19735" h="11437" extrusionOk="0">
                <a:moveTo>
                  <a:pt x="17155" y="1363"/>
                </a:moveTo>
                <a:lnTo>
                  <a:pt x="17058" y="1387"/>
                </a:lnTo>
                <a:lnTo>
                  <a:pt x="16985" y="1460"/>
                </a:lnTo>
                <a:lnTo>
                  <a:pt x="16936" y="1533"/>
                </a:lnTo>
                <a:lnTo>
                  <a:pt x="16912" y="1777"/>
                </a:lnTo>
                <a:lnTo>
                  <a:pt x="16912" y="1825"/>
                </a:lnTo>
                <a:lnTo>
                  <a:pt x="16936" y="1874"/>
                </a:lnTo>
                <a:lnTo>
                  <a:pt x="16985" y="1971"/>
                </a:lnTo>
                <a:lnTo>
                  <a:pt x="17082" y="2044"/>
                </a:lnTo>
                <a:lnTo>
                  <a:pt x="17204" y="2069"/>
                </a:lnTo>
                <a:lnTo>
                  <a:pt x="17277" y="2069"/>
                </a:lnTo>
                <a:lnTo>
                  <a:pt x="17374" y="2093"/>
                </a:lnTo>
                <a:lnTo>
                  <a:pt x="17496" y="2069"/>
                </a:lnTo>
                <a:lnTo>
                  <a:pt x="17593" y="2020"/>
                </a:lnTo>
                <a:lnTo>
                  <a:pt x="17666" y="1947"/>
                </a:lnTo>
                <a:lnTo>
                  <a:pt x="17691" y="1874"/>
                </a:lnTo>
                <a:lnTo>
                  <a:pt x="17715" y="1801"/>
                </a:lnTo>
                <a:lnTo>
                  <a:pt x="17715" y="1655"/>
                </a:lnTo>
                <a:lnTo>
                  <a:pt x="17642" y="1533"/>
                </a:lnTo>
                <a:lnTo>
                  <a:pt x="17593" y="1485"/>
                </a:lnTo>
                <a:lnTo>
                  <a:pt x="17545" y="1436"/>
                </a:lnTo>
                <a:lnTo>
                  <a:pt x="17447" y="1387"/>
                </a:lnTo>
                <a:lnTo>
                  <a:pt x="17326" y="1387"/>
                </a:lnTo>
                <a:lnTo>
                  <a:pt x="17277" y="1363"/>
                </a:lnTo>
                <a:close/>
                <a:moveTo>
                  <a:pt x="16523" y="511"/>
                </a:moveTo>
                <a:lnTo>
                  <a:pt x="16888" y="560"/>
                </a:lnTo>
                <a:lnTo>
                  <a:pt x="17058" y="609"/>
                </a:lnTo>
                <a:lnTo>
                  <a:pt x="17228" y="657"/>
                </a:lnTo>
                <a:lnTo>
                  <a:pt x="17374" y="730"/>
                </a:lnTo>
                <a:lnTo>
                  <a:pt x="17520" y="828"/>
                </a:lnTo>
                <a:lnTo>
                  <a:pt x="17642" y="949"/>
                </a:lnTo>
                <a:lnTo>
                  <a:pt x="17764" y="1071"/>
                </a:lnTo>
                <a:lnTo>
                  <a:pt x="17861" y="1217"/>
                </a:lnTo>
                <a:lnTo>
                  <a:pt x="17934" y="1387"/>
                </a:lnTo>
                <a:lnTo>
                  <a:pt x="17983" y="1533"/>
                </a:lnTo>
                <a:lnTo>
                  <a:pt x="18031" y="1704"/>
                </a:lnTo>
                <a:lnTo>
                  <a:pt x="18056" y="2044"/>
                </a:lnTo>
                <a:lnTo>
                  <a:pt x="18031" y="2385"/>
                </a:lnTo>
                <a:lnTo>
                  <a:pt x="18031" y="2726"/>
                </a:lnTo>
                <a:lnTo>
                  <a:pt x="17958" y="3504"/>
                </a:lnTo>
                <a:lnTo>
                  <a:pt x="17885" y="4283"/>
                </a:lnTo>
                <a:lnTo>
                  <a:pt x="17861" y="4331"/>
                </a:lnTo>
                <a:lnTo>
                  <a:pt x="17739" y="4380"/>
                </a:lnTo>
                <a:lnTo>
                  <a:pt x="17593" y="4453"/>
                </a:lnTo>
                <a:lnTo>
                  <a:pt x="17520" y="4502"/>
                </a:lnTo>
                <a:lnTo>
                  <a:pt x="17472" y="4575"/>
                </a:lnTo>
                <a:lnTo>
                  <a:pt x="17472" y="4599"/>
                </a:lnTo>
                <a:lnTo>
                  <a:pt x="17496" y="4648"/>
                </a:lnTo>
                <a:lnTo>
                  <a:pt x="17569" y="4672"/>
                </a:lnTo>
                <a:lnTo>
                  <a:pt x="17618" y="4696"/>
                </a:lnTo>
                <a:lnTo>
                  <a:pt x="17764" y="4696"/>
                </a:lnTo>
                <a:lnTo>
                  <a:pt x="17812" y="4672"/>
                </a:lnTo>
                <a:lnTo>
                  <a:pt x="17764" y="4891"/>
                </a:lnTo>
                <a:lnTo>
                  <a:pt x="17715" y="4867"/>
                </a:lnTo>
                <a:lnTo>
                  <a:pt x="17569" y="4818"/>
                </a:lnTo>
                <a:lnTo>
                  <a:pt x="17423" y="4769"/>
                </a:lnTo>
                <a:lnTo>
                  <a:pt x="17350" y="4769"/>
                </a:lnTo>
                <a:lnTo>
                  <a:pt x="17326" y="4794"/>
                </a:lnTo>
                <a:lnTo>
                  <a:pt x="17301" y="4842"/>
                </a:lnTo>
                <a:lnTo>
                  <a:pt x="17301" y="4915"/>
                </a:lnTo>
                <a:lnTo>
                  <a:pt x="17374" y="4988"/>
                </a:lnTo>
                <a:lnTo>
                  <a:pt x="17472" y="5061"/>
                </a:lnTo>
                <a:lnTo>
                  <a:pt x="17593" y="5134"/>
                </a:lnTo>
                <a:lnTo>
                  <a:pt x="17691" y="5159"/>
                </a:lnTo>
                <a:lnTo>
                  <a:pt x="17642" y="5353"/>
                </a:lnTo>
                <a:lnTo>
                  <a:pt x="17569" y="5329"/>
                </a:lnTo>
                <a:lnTo>
                  <a:pt x="17374" y="5256"/>
                </a:lnTo>
                <a:lnTo>
                  <a:pt x="17277" y="5207"/>
                </a:lnTo>
                <a:lnTo>
                  <a:pt x="17155" y="5183"/>
                </a:lnTo>
                <a:lnTo>
                  <a:pt x="17131" y="5207"/>
                </a:lnTo>
                <a:lnTo>
                  <a:pt x="17107" y="5232"/>
                </a:lnTo>
                <a:lnTo>
                  <a:pt x="17082" y="5305"/>
                </a:lnTo>
                <a:lnTo>
                  <a:pt x="17107" y="5378"/>
                </a:lnTo>
                <a:lnTo>
                  <a:pt x="17131" y="5426"/>
                </a:lnTo>
                <a:lnTo>
                  <a:pt x="17228" y="5548"/>
                </a:lnTo>
                <a:lnTo>
                  <a:pt x="17374" y="5645"/>
                </a:lnTo>
                <a:lnTo>
                  <a:pt x="17545" y="5694"/>
                </a:lnTo>
                <a:lnTo>
                  <a:pt x="17399" y="6059"/>
                </a:lnTo>
                <a:lnTo>
                  <a:pt x="17253" y="6010"/>
                </a:lnTo>
                <a:lnTo>
                  <a:pt x="17107" y="5937"/>
                </a:lnTo>
                <a:lnTo>
                  <a:pt x="17034" y="5864"/>
                </a:lnTo>
                <a:lnTo>
                  <a:pt x="16961" y="5791"/>
                </a:lnTo>
                <a:lnTo>
                  <a:pt x="16888" y="5718"/>
                </a:lnTo>
                <a:lnTo>
                  <a:pt x="16790" y="5645"/>
                </a:lnTo>
                <a:lnTo>
                  <a:pt x="16742" y="5621"/>
                </a:lnTo>
                <a:lnTo>
                  <a:pt x="16693" y="5645"/>
                </a:lnTo>
                <a:lnTo>
                  <a:pt x="16644" y="5670"/>
                </a:lnTo>
                <a:lnTo>
                  <a:pt x="16620" y="5743"/>
                </a:lnTo>
                <a:lnTo>
                  <a:pt x="16644" y="5840"/>
                </a:lnTo>
                <a:lnTo>
                  <a:pt x="16669" y="5962"/>
                </a:lnTo>
                <a:lnTo>
                  <a:pt x="16742" y="6059"/>
                </a:lnTo>
                <a:lnTo>
                  <a:pt x="16815" y="6156"/>
                </a:lnTo>
                <a:lnTo>
                  <a:pt x="16912" y="6229"/>
                </a:lnTo>
                <a:lnTo>
                  <a:pt x="17034" y="6302"/>
                </a:lnTo>
                <a:lnTo>
                  <a:pt x="17131" y="6351"/>
                </a:lnTo>
                <a:lnTo>
                  <a:pt x="17253" y="6400"/>
                </a:lnTo>
                <a:lnTo>
                  <a:pt x="17082" y="6740"/>
                </a:lnTo>
                <a:lnTo>
                  <a:pt x="16985" y="6740"/>
                </a:lnTo>
                <a:lnTo>
                  <a:pt x="16790" y="6643"/>
                </a:lnTo>
                <a:lnTo>
                  <a:pt x="16596" y="6546"/>
                </a:lnTo>
                <a:lnTo>
                  <a:pt x="16401" y="6424"/>
                </a:lnTo>
                <a:lnTo>
                  <a:pt x="16231" y="6278"/>
                </a:lnTo>
                <a:lnTo>
                  <a:pt x="16158" y="6278"/>
                </a:lnTo>
                <a:lnTo>
                  <a:pt x="16133" y="6302"/>
                </a:lnTo>
                <a:lnTo>
                  <a:pt x="16133" y="6327"/>
                </a:lnTo>
                <a:lnTo>
                  <a:pt x="16182" y="6448"/>
                </a:lnTo>
                <a:lnTo>
                  <a:pt x="16255" y="6546"/>
                </a:lnTo>
                <a:lnTo>
                  <a:pt x="16401" y="6740"/>
                </a:lnTo>
                <a:lnTo>
                  <a:pt x="16571" y="6886"/>
                </a:lnTo>
                <a:lnTo>
                  <a:pt x="16790" y="7008"/>
                </a:lnTo>
                <a:lnTo>
                  <a:pt x="16888" y="7057"/>
                </a:lnTo>
                <a:lnTo>
                  <a:pt x="16669" y="7373"/>
                </a:lnTo>
                <a:lnTo>
                  <a:pt x="16401" y="7251"/>
                </a:lnTo>
                <a:lnTo>
                  <a:pt x="16158" y="7154"/>
                </a:lnTo>
                <a:lnTo>
                  <a:pt x="15987" y="7057"/>
                </a:lnTo>
                <a:lnTo>
                  <a:pt x="15817" y="6935"/>
                </a:lnTo>
                <a:lnTo>
                  <a:pt x="15647" y="6813"/>
                </a:lnTo>
                <a:lnTo>
                  <a:pt x="15476" y="6740"/>
                </a:lnTo>
                <a:lnTo>
                  <a:pt x="15428" y="6740"/>
                </a:lnTo>
                <a:lnTo>
                  <a:pt x="15403" y="6765"/>
                </a:lnTo>
                <a:lnTo>
                  <a:pt x="15379" y="6789"/>
                </a:lnTo>
                <a:lnTo>
                  <a:pt x="15379" y="6813"/>
                </a:lnTo>
                <a:lnTo>
                  <a:pt x="15403" y="6935"/>
                </a:lnTo>
                <a:lnTo>
                  <a:pt x="15452" y="7032"/>
                </a:lnTo>
                <a:lnTo>
                  <a:pt x="15525" y="7130"/>
                </a:lnTo>
                <a:lnTo>
                  <a:pt x="15598" y="7227"/>
                </a:lnTo>
                <a:lnTo>
                  <a:pt x="15768" y="7373"/>
                </a:lnTo>
                <a:lnTo>
                  <a:pt x="15963" y="7495"/>
                </a:lnTo>
                <a:lnTo>
                  <a:pt x="16133" y="7616"/>
                </a:lnTo>
                <a:lnTo>
                  <a:pt x="16352" y="7689"/>
                </a:lnTo>
                <a:lnTo>
                  <a:pt x="16036" y="7957"/>
                </a:lnTo>
                <a:lnTo>
                  <a:pt x="15866" y="7884"/>
                </a:lnTo>
                <a:lnTo>
                  <a:pt x="15671" y="7811"/>
                </a:lnTo>
                <a:lnTo>
                  <a:pt x="15501" y="7738"/>
                </a:lnTo>
                <a:lnTo>
                  <a:pt x="15330" y="7665"/>
                </a:lnTo>
                <a:lnTo>
                  <a:pt x="14892" y="7422"/>
                </a:lnTo>
                <a:lnTo>
                  <a:pt x="14649" y="7300"/>
                </a:lnTo>
                <a:lnTo>
                  <a:pt x="14430" y="7227"/>
                </a:lnTo>
                <a:lnTo>
                  <a:pt x="14406" y="7227"/>
                </a:lnTo>
                <a:lnTo>
                  <a:pt x="14406" y="7251"/>
                </a:lnTo>
                <a:lnTo>
                  <a:pt x="14454" y="7373"/>
                </a:lnTo>
                <a:lnTo>
                  <a:pt x="14503" y="7495"/>
                </a:lnTo>
                <a:lnTo>
                  <a:pt x="14600" y="7592"/>
                </a:lnTo>
                <a:lnTo>
                  <a:pt x="14698" y="7689"/>
                </a:lnTo>
                <a:lnTo>
                  <a:pt x="14892" y="7860"/>
                </a:lnTo>
                <a:lnTo>
                  <a:pt x="15111" y="8006"/>
                </a:lnTo>
                <a:lnTo>
                  <a:pt x="15355" y="8127"/>
                </a:lnTo>
                <a:lnTo>
                  <a:pt x="15622" y="8249"/>
                </a:lnTo>
                <a:lnTo>
                  <a:pt x="15379" y="8371"/>
                </a:lnTo>
                <a:lnTo>
                  <a:pt x="15111" y="8492"/>
                </a:lnTo>
                <a:lnTo>
                  <a:pt x="15038" y="8419"/>
                </a:lnTo>
                <a:lnTo>
                  <a:pt x="14917" y="8371"/>
                </a:lnTo>
                <a:lnTo>
                  <a:pt x="14698" y="8249"/>
                </a:lnTo>
                <a:lnTo>
                  <a:pt x="14454" y="8176"/>
                </a:lnTo>
                <a:lnTo>
                  <a:pt x="14235" y="8079"/>
                </a:lnTo>
                <a:lnTo>
                  <a:pt x="14016" y="7957"/>
                </a:lnTo>
                <a:lnTo>
                  <a:pt x="13797" y="7811"/>
                </a:lnTo>
                <a:lnTo>
                  <a:pt x="13578" y="7689"/>
                </a:lnTo>
                <a:lnTo>
                  <a:pt x="13359" y="7568"/>
                </a:lnTo>
                <a:lnTo>
                  <a:pt x="13335" y="7592"/>
                </a:lnTo>
                <a:lnTo>
                  <a:pt x="13311" y="7616"/>
                </a:lnTo>
                <a:lnTo>
                  <a:pt x="13384" y="7738"/>
                </a:lnTo>
                <a:lnTo>
                  <a:pt x="13432" y="7860"/>
                </a:lnTo>
                <a:lnTo>
                  <a:pt x="13627" y="8054"/>
                </a:lnTo>
                <a:lnTo>
                  <a:pt x="13822" y="8249"/>
                </a:lnTo>
                <a:lnTo>
                  <a:pt x="14041" y="8419"/>
                </a:lnTo>
                <a:lnTo>
                  <a:pt x="14284" y="8565"/>
                </a:lnTo>
                <a:lnTo>
                  <a:pt x="14552" y="8687"/>
                </a:lnTo>
                <a:lnTo>
                  <a:pt x="14211" y="8760"/>
                </a:lnTo>
                <a:lnTo>
                  <a:pt x="13870" y="8833"/>
                </a:lnTo>
                <a:lnTo>
                  <a:pt x="13724" y="8736"/>
                </a:lnTo>
                <a:lnTo>
                  <a:pt x="13578" y="8663"/>
                </a:lnTo>
                <a:lnTo>
                  <a:pt x="13286" y="8492"/>
                </a:lnTo>
                <a:lnTo>
                  <a:pt x="13092" y="8322"/>
                </a:lnTo>
                <a:lnTo>
                  <a:pt x="12897" y="8152"/>
                </a:lnTo>
                <a:lnTo>
                  <a:pt x="12678" y="7981"/>
                </a:lnTo>
                <a:lnTo>
                  <a:pt x="12483" y="7835"/>
                </a:lnTo>
                <a:lnTo>
                  <a:pt x="12435" y="7835"/>
                </a:lnTo>
                <a:lnTo>
                  <a:pt x="12410" y="7860"/>
                </a:lnTo>
                <a:lnTo>
                  <a:pt x="12386" y="7884"/>
                </a:lnTo>
                <a:lnTo>
                  <a:pt x="12386" y="7908"/>
                </a:lnTo>
                <a:lnTo>
                  <a:pt x="12435" y="8030"/>
                </a:lnTo>
                <a:lnTo>
                  <a:pt x="12508" y="8176"/>
                </a:lnTo>
                <a:lnTo>
                  <a:pt x="12654" y="8395"/>
                </a:lnTo>
                <a:lnTo>
                  <a:pt x="12848" y="8614"/>
                </a:lnTo>
                <a:lnTo>
                  <a:pt x="13043" y="8784"/>
                </a:lnTo>
                <a:lnTo>
                  <a:pt x="13189" y="8906"/>
                </a:lnTo>
                <a:lnTo>
                  <a:pt x="12727" y="8906"/>
                </a:lnTo>
                <a:lnTo>
                  <a:pt x="12556" y="8760"/>
                </a:lnTo>
                <a:lnTo>
                  <a:pt x="12410" y="8638"/>
                </a:lnTo>
                <a:lnTo>
                  <a:pt x="12094" y="8322"/>
                </a:lnTo>
                <a:lnTo>
                  <a:pt x="11729" y="8054"/>
                </a:lnTo>
                <a:lnTo>
                  <a:pt x="11680" y="8054"/>
                </a:lnTo>
                <a:lnTo>
                  <a:pt x="11656" y="8079"/>
                </a:lnTo>
                <a:lnTo>
                  <a:pt x="11632" y="8103"/>
                </a:lnTo>
                <a:lnTo>
                  <a:pt x="11632" y="8152"/>
                </a:lnTo>
                <a:lnTo>
                  <a:pt x="11899" y="8517"/>
                </a:lnTo>
                <a:lnTo>
                  <a:pt x="12167" y="8857"/>
                </a:lnTo>
                <a:lnTo>
                  <a:pt x="12191" y="8882"/>
                </a:lnTo>
                <a:lnTo>
                  <a:pt x="12118" y="8882"/>
                </a:lnTo>
                <a:lnTo>
                  <a:pt x="11753" y="8833"/>
                </a:lnTo>
                <a:lnTo>
                  <a:pt x="11632" y="8663"/>
                </a:lnTo>
                <a:lnTo>
                  <a:pt x="11486" y="8517"/>
                </a:lnTo>
                <a:lnTo>
                  <a:pt x="11218" y="8176"/>
                </a:lnTo>
                <a:lnTo>
                  <a:pt x="10926" y="7860"/>
                </a:lnTo>
                <a:lnTo>
                  <a:pt x="10878" y="7835"/>
                </a:lnTo>
                <a:lnTo>
                  <a:pt x="10853" y="7835"/>
                </a:lnTo>
                <a:lnTo>
                  <a:pt x="10780" y="7860"/>
                </a:lnTo>
                <a:lnTo>
                  <a:pt x="10732" y="7908"/>
                </a:lnTo>
                <a:lnTo>
                  <a:pt x="10732" y="7957"/>
                </a:lnTo>
                <a:lnTo>
                  <a:pt x="10756" y="8006"/>
                </a:lnTo>
                <a:lnTo>
                  <a:pt x="10926" y="8322"/>
                </a:lnTo>
                <a:lnTo>
                  <a:pt x="11145" y="8638"/>
                </a:lnTo>
                <a:lnTo>
                  <a:pt x="11242" y="8736"/>
                </a:lnTo>
                <a:lnTo>
                  <a:pt x="10659" y="8614"/>
                </a:lnTo>
                <a:lnTo>
                  <a:pt x="10513" y="8492"/>
                </a:lnTo>
                <a:lnTo>
                  <a:pt x="10391" y="8273"/>
                </a:lnTo>
                <a:lnTo>
                  <a:pt x="10269" y="8054"/>
                </a:lnTo>
                <a:lnTo>
                  <a:pt x="10221" y="8006"/>
                </a:lnTo>
                <a:lnTo>
                  <a:pt x="10172" y="8006"/>
                </a:lnTo>
                <a:lnTo>
                  <a:pt x="10123" y="8030"/>
                </a:lnTo>
                <a:lnTo>
                  <a:pt x="10075" y="8079"/>
                </a:lnTo>
                <a:lnTo>
                  <a:pt x="10075" y="8176"/>
                </a:lnTo>
                <a:lnTo>
                  <a:pt x="10075" y="8298"/>
                </a:lnTo>
                <a:lnTo>
                  <a:pt x="10099" y="8395"/>
                </a:lnTo>
                <a:lnTo>
                  <a:pt x="10123" y="8492"/>
                </a:lnTo>
                <a:lnTo>
                  <a:pt x="9856" y="8419"/>
                </a:lnTo>
                <a:lnTo>
                  <a:pt x="9807" y="8273"/>
                </a:lnTo>
                <a:lnTo>
                  <a:pt x="9734" y="8103"/>
                </a:lnTo>
                <a:lnTo>
                  <a:pt x="9685" y="8079"/>
                </a:lnTo>
                <a:lnTo>
                  <a:pt x="9661" y="8103"/>
                </a:lnTo>
                <a:lnTo>
                  <a:pt x="9612" y="8225"/>
                </a:lnTo>
                <a:lnTo>
                  <a:pt x="9637" y="8371"/>
                </a:lnTo>
                <a:lnTo>
                  <a:pt x="9637" y="8371"/>
                </a:lnTo>
                <a:lnTo>
                  <a:pt x="9199" y="8249"/>
                </a:lnTo>
                <a:lnTo>
                  <a:pt x="8566" y="8079"/>
                </a:lnTo>
                <a:lnTo>
                  <a:pt x="8250" y="7957"/>
                </a:lnTo>
                <a:lnTo>
                  <a:pt x="7933" y="7835"/>
                </a:lnTo>
                <a:lnTo>
                  <a:pt x="7641" y="7689"/>
                </a:lnTo>
                <a:lnTo>
                  <a:pt x="7374" y="7519"/>
                </a:lnTo>
                <a:lnTo>
                  <a:pt x="7106" y="7300"/>
                </a:lnTo>
                <a:lnTo>
                  <a:pt x="6863" y="7057"/>
                </a:lnTo>
                <a:lnTo>
                  <a:pt x="6814" y="7008"/>
                </a:lnTo>
                <a:lnTo>
                  <a:pt x="6741" y="6984"/>
                </a:lnTo>
                <a:lnTo>
                  <a:pt x="6692" y="6886"/>
                </a:lnTo>
                <a:lnTo>
                  <a:pt x="6571" y="6813"/>
                </a:lnTo>
                <a:lnTo>
                  <a:pt x="6473" y="6813"/>
                </a:lnTo>
                <a:lnTo>
                  <a:pt x="6400" y="6862"/>
                </a:lnTo>
                <a:lnTo>
                  <a:pt x="6352" y="6886"/>
                </a:lnTo>
                <a:lnTo>
                  <a:pt x="5865" y="7422"/>
                </a:lnTo>
                <a:lnTo>
                  <a:pt x="5354" y="7933"/>
                </a:lnTo>
                <a:lnTo>
                  <a:pt x="4794" y="8395"/>
                </a:lnTo>
                <a:lnTo>
                  <a:pt x="4235" y="8857"/>
                </a:lnTo>
                <a:lnTo>
                  <a:pt x="3699" y="9222"/>
                </a:lnTo>
                <a:lnTo>
                  <a:pt x="3140" y="9563"/>
                </a:lnTo>
                <a:lnTo>
                  <a:pt x="2580" y="9904"/>
                </a:lnTo>
                <a:lnTo>
                  <a:pt x="2288" y="10050"/>
                </a:lnTo>
                <a:lnTo>
                  <a:pt x="2045" y="10123"/>
                </a:lnTo>
                <a:lnTo>
                  <a:pt x="1923" y="10171"/>
                </a:lnTo>
                <a:lnTo>
                  <a:pt x="1777" y="10171"/>
                </a:lnTo>
                <a:lnTo>
                  <a:pt x="1729" y="10123"/>
                </a:lnTo>
                <a:lnTo>
                  <a:pt x="1680" y="10074"/>
                </a:lnTo>
                <a:lnTo>
                  <a:pt x="1656" y="10001"/>
                </a:lnTo>
                <a:lnTo>
                  <a:pt x="1631" y="9904"/>
                </a:lnTo>
                <a:lnTo>
                  <a:pt x="1631" y="9782"/>
                </a:lnTo>
                <a:lnTo>
                  <a:pt x="1704" y="9685"/>
                </a:lnTo>
                <a:lnTo>
                  <a:pt x="1875" y="9612"/>
                </a:lnTo>
                <a:lnTo>
                  <a:pt x="2045" y="9539"/>
                </a:lnTo>
                <a:lnTo>
                  <a:pt x="2361" y="9320"/>
                </a:lnTo>
                <a:lnTo>
                  <a:pt x="2994" y="8906"/>
                </a:lnTo>
                <a:lnTo>
                  <a:pt x="3918" y="8298"/>
                </a:lnTo>
                <a:lnTo>
                  <a:pt x="4356" y="8030"/>
                </a:lnTo>
                <a:lnTo>
                  <a:pt x="4527" y="7884"/>
                </a:lnTo>
                <a:lnTo>
                  <a:pt x="4697" y="7714"/>
                </a:lnTo>
                <a:lnTo>
                  <a:pt x="4721" y="7665"/>
                </a:lnTo>
                <a:lnTo>
                  <a:pt x="4697" y="7616"/>
                </a:lnTo>
                <a:lnTo>
                  <a:pt x="4648" y="7592"/>
                </a:lnTo>
                <a:lnTo>
                  <a:pt x="4624" y="7592"/>
                </a:lnTo>
                <a:lnTo>
                  <a:pt x="4381" y="7665"/>
                </a:lnTo>
                <a:lnTo>
                  <a:pt x="4186" y="7762"/>
                </a:lnTo>
                <a:lnTo>
                  <a:pt x="3772" y="8030"/>
                </a:lnTo>
                <a:lnTo>
                  <a:pt x="2824" y="8638"/>
                </a:lnTo>
                <a:lnTo>
                  <a:pt x="2215" y="8979"/>
                </a:lnTo>
                <a:lnTo>
                  <a:pt x="1899" y="9198"/>
                </a:lnTo>
                <a:lnTo>
                  <a:pt x="1607" y="9417"/>
                </a:lnTo>
                <a:lnTo>
                  <a:pt x="1534" y="9368"/>
                </a:lnTo>
                <a:lnTo>
                  <a:pt x="1437" y="9344"/>
                </a:lnTo>
                <a:lnTo>
                  <a:pt x="1339" y="9344"/>
                </a:lnTo>
                <a:lnTo>
                  <a:pt x="1242" y="9417"/>
                </a:lnTo>
                <a:lnTo>
                  <a:pt x="1169" y="9466"/>
                </a:lnTo>
                <a:lnTo>
                  <a:pt x="1096" y="9539"/>
                </a:lnTo>
                <a:lnTo>
                  <a:pt x="1023" y="9539"/>
                </a:lnTo>
                <a:lnTo>
                  <a:pt x="999" y="9490"/>
                </a:lnTo>
                <a:lnTo>
                  <a:pt x="974" y="9417"/>
                </a:lnTo>
                <a:lnTo>
                  <a:pt x="950" y="9344"/>
                </a:lnTo>
                <a:lnTo>
                  <a:pt x="974" y="9271"/>
                </a:lnTo>
                <a:lnTo>
                  <a:pt x="999" y="9222"/>
                </a:lnTo>
                <a:lnTo>
                  <a:pt x="1072" y="9174"/>
                </a:lnTo>
                <a:lnTo>
                  <a:pt x="1315" y="9174"/>
                </a:lnTo>
                <a:lnTo>
                  <a:pt x="1388" y="9125"/>
                </a:lnTo>
                <a:lnTo>
                  <a:pt x="1437" y="9028"/>
                </a:lnTo>
                <a:lnTo>
                  <a:pt x="1485" y="8955"/>
                </a:lnTo>
                <a:lnTo>
                  <a:pt x="1729" y="8857"/>
                </a:lnTo>
                <a:lnTo>
                  <a:pt x="1996" y="8736"/>
                </a:lnTo>
                <a:lnTo>
                  <a:pt x="2580" y="8468"/>
                </a:lnTo>
                <a:lnTo>
                  <a:pt x="3164" y="8200"/>
                </a:lnTo>
                <a:lnTo>
                  <a:pt x="3772" y="7860"/>
                </a:lnTo>
                <a:lnTo>
                  <a:pt x="4405" y="7495"/>
                </a:lnTo>
                <a:lnTo>
                  <a:pt x="4648" y="7373"/>
                </a:lnTo>
                <a:lnTo>
                  <a:pt x="4892" y="7227"/>
                </a:lnTo>
                <a:lnTo>
                  <a:pt x="5111" y="7032"/>
                </a:lnTo>
                <a:lnTo>
                  <a:pt x="5208" y="6935"/>
                </a:lnTo>
                <a:lnTo>
                  <a:pt x="5281" y="6838"/>
                </a:lnTo>
                <a:lnTo>
                  <a:pt x="5281" y="6789"/>
                </a:lnTo>
                <a:lnTo>
                  <a:pt x="5281" y="6765"/>
                </a:lnTo>
                <a:lnTo>
                  <a:pt x="5232" y="6740"/>
                </a:lnTo>
                <a:lnTo>
                  <a:pt x="5208" y="6740"/>
                </a:lnTo>
                <a:lnTo>
                  <a:pt x="5062" y="6765"/>
                </a:lnTo>
                <a:lnTo>
                  <a:pt x="4940" y="6813"/>
                </a:lnTo>
                <a:lnTo>
                  <a:pt x="4697" y="6935"/>
                </a:lnTo>
                <a:lnTo>
                  <a:pt x="4235" y="7227"/>
                </a:lnTo>
                <a:lnTo>
                  <a:pt x="3699" y="7543"/>
                </a:lnTo>
                <a:lnTo>
                  <a:pt x="3164" y="7835"/>
                </a:lnTo>
                <a:lnTo>
                  <a:pt x="2605" y="8127"/>
                </a:lnTo>
                <a:lnTo>
                  <a:pt x="2045" y="8395"/>
                </a:lnTo>
                <a:lnTo>
                  <a:pt x="1704" y="8541"/>
                </a:lnTo>
                <a:lnTo>
                  <a:pt x="1534" y="8590"/>
                </a:lnTo>
                <a:lnTo>
                  <a:pt x="1388" y="8687"/>
                </a:lnTo>
                <a:lnTo>
                  <a:pt x="1291" y="8638"/>
                </a:lnTo>
                <a:lnTo>
                  <a:pt x="1120" y="8614"/>
                </a:lnTo>
                <a:lnTo>
                  <a:pt x="974" y="8638"/>
                </a:lnTo>
                <a:lnTo>
                  <a:pt x="804" y="8614"/>
                </a:lnTo>
                <a:lnTo>
                  <a:pt x="682" y="8273"/>
                </a:lnTo>
                <a:lnTo>
                  <a:pt x="1047" y="8127"/>
                </a:lnTo>
                <a:lnTo>
                  <a:pt x="2142" y="7738"/>
                </a:lnTo>
                <a:lnTo>
                  <a:pt x="4332" y="6935"/>
                </a:lnTo>
                <a:lnTo>
                  <a:pt x="6327" y="6181"/>
                </a:lnTo>
                <a:lnTo>
                  <a:pt x="7422" y="5767"/>
                </a:lnTo>
                <a:lnTo>
                  <a:pt x="7690" y="5645"/>
                </a:lnTo>
                <a:lnTo>
                  <a:pt x="7787" y="5597"/>
                </a:lnTo>
                <a:lnTo>
                  <a:pt x="7909" y="5499"/>
                </a:lnTo>
                <a:lnTo>
                  <a:pt x="8079" y="5499"/>
                </a:lnTo>
                <a:lnTo>
                  <a:pt x="8055" y="5524"/>
                </a:lnTo>
                <a:lnTo>
                  <a:pt x="8055" y="5597"/>
                </a:lnTo>
                <a:lnTo>
                  <a:pt x="8079" y="5694"/>
                </a:lnTo>
                <a:lnTo>
                  <a:pt x="8128" y="5791"/>
                </a:lnTo>
                <a:lnTo>
                  <a:pt x="8201" y="5840"/>
                </a:lnTo>
                <a:lnTo>
                  <a:pt x="8639" y="6035"/>
                </a:lnTo>
                <a:lnTo>
                  <a:pt x="9101" y="6205"/>
                </a:lnTo>
                <a:lnTo>
                  <a:pt x="9564" y="6327"/>
                </a:lnTo>
                <a:lnTo>
                  <a:pt x="10050" y="6424"/>
                </a:lnTo>
                <a:lnTo>
                  <a:pt x="10537" y="6497"/>
                </a:lnTo>
                <a:lnTo>
                  <a:pt x="11023" y="6521"/>
                </a:lnTo>
                <a:lnTo>
                  <a:pt x="11510" y="6497"/>
                </a:lnTo>
                <a:lnTo>
                  <a:pt x="11997" y="6448"/>
                </a:lnTo>
                <a:lnTo>
                  <a:pt x="12459" y="6351"/>
                </a:lnTo>
                <a:lnTo>
                  <a:pt x="12921" y="6229"/>
                </a:lnTo>
                <a:lnTo>
                  <a:pt x="13384" y="6083"/>
                </a:lnTo>
                <a:lnTo>
                  <a:pt x="13870" y="5889"/>
                </a:lnTo>
                <a:lnTo>
                  <a:pt x="14308" y="5670"/>
                </a:lnTo>
                <a:lnTo>
                  <a:pt x="14722" y="5402"/>
                </a:lnTo>
                <a:lnTo>
                  <a:pt x="14917" y="5256"/>
                </a:lnTo>
                <a:lnTo>
                  <a:pt x="15111" y="5086"/>
                </a:lnTo>
                <a:lnTo>
                  <a:pt x="15257" y="4915"/>
                </a:lnTo>
                <a:lnTo>
                  <a:pt x="15403" y="4745"/>
                </a:lnTo>
                <a:lnTo>
                  <a:pt x="15452" y="4672"/>
                </a:lnTo>
                <a:lnTo>
                  <a:pt x="15452" y="4575"/>
                </a:lnTo>
                <a:lnTo>
                  <a:pt x="15428" y="4502"/>
                </a:lnTo>
                <a:lnTo>
                  <a:pt x="15379" y="4453"/>
                </a:lnTo>
                <a:lnTo>
                  <a:pt x="15306" y="4404"/>
                </a:lnTo>
                <a:lnTo>
                  <a:pt x="15233" y="4380"/>
                </a:lnTo>
                <a:lnTo>
                  <a:pt x="15160" y="4380"/>
                </a:lnTo>
                <a:lnTo>
                  <a:pt x="15063" y="4404"/>
                </a:lnTo>
                <a:lnTo>
                  <a:pt x="14746" y="4623"/>
                </a:lnTo>
                <a:lnTo>
                  <a:pt x="14406" y="4842"/>
                </a:lnTo>
                <a:lnTo>
                  <a:pt x="14089" y="5086"/>
                </a:lnTo>
                <a:lnTo>
                  <a:pt x="13749" y="5280"/>
                </a:lnTo>
                <a:lnTo>
                  <a:pt x="13359" y="5475"/>
                </a:lnTo>
                <a:lnTo>
                  <a:pt x="12970" y="5621"/>
                </a:lnTo>
                <a:lnTo>
                  <a:pt x="12581" y="5743"/>
                </a:lnTo>
                <a:lnTo>
                  <a:pt x="12167" y="5840"/>
                </a:lnTo>
                <a:lnTo>
                  <a:pt x="11729" y="5913"/>
                </a:lnTo>
                <a:lnTo>
                  <a:pt x="11291" y="5937"/>
                </a:lnTo>
                <a:lnTo>
                  <a:pt x="10853" y="5937"/>
                </a:lnTo>
                <a:lnTo>
                  <a:pt x="10415" y="5913"/>
                </a:lnTo>
                <a:lnTo>
                  <a:pt x="9977" y="5840"/>
                </a:lnTo>
                <a:lnTo>
                  <a:pt x="9539" y="5743"/>
                </a:lnTo>
                <a:lnTo>
                  <a:pt x="9126" y="5597"/>
                </a:lnTo>
                <a:lnTo>
                  <a:pt x="8712" y="5451"/>
                </a:lnTo>
                <a:lnTo>
                  <a:pt x="8785" y="5353"/>
                </a:lnTo>
                <a:lnTo>
                  <a:pt x="8858" y="5280"/>
                </a:lnTo>
                <a:lnTo>
                  <a:pt x="8907" y="5183"/>
                </a:lnTo>
                <a:lnTo>
                  <a:pt x="8931" y="5110"/>
                </a:lnTo>
                <a:lnTo>
                  <a:pt x="8931" y="5013"/>
                </a:lnTo>
                <a:lnTo>
                  <a:pt x="8882" y="4915"/>
                </a:lnTo>
                <a:lnTo>
                  <a:pt x="8834" y="4842"/>
                </a:lnTo>
                <a:lnTo>
                  <a:pt x="8761" y="4794"/>
                </a:lnTo>
                <a:lnTo>
                  <a:pt x="8688" y="4769"/>
                </a:lnTo>
                <a:lnTo>
                  <a:pt x="8566" y="4794"/>
                </a:lnTo>
                <a:lnTo>
                  <a:pt x="8323" y="4867"/>
                </a:lnTo>
                <a:lnTo>
                  <a:pt x="8201" y="4915"/>
                </a:lnTo>
                <a:lnTo>
                  <a:pt x="8055" y="4940"/>
                </a:lnTo>
                <a:lnTo>
                  <a:pt x="7933" y="4940"/>
                </a:lnTo>
                <a:lnTo>
                  <a:pt x="7812" y="4915"/>
                </a:lnTo>
                <a:lnTo>
                  <a:pt x="7714" y="4842"/>
                </a:lnTo>
                <a:lnTo>
                  <a:pt x="7617" y="4721"/>
                </a:lnTo>
                <a:lnTo>
                  <a:pt x="7617" y="4696"/>
                </a:lnTo>
                <a:lnTo>
                  <a:pt x="7641" y="4672"/>
                </a:lnTo>
                <a:lnTo>
                  <a:pt x="7714" y="4599"/>
                </a:lnTo>
                <a:lnTo>
                  <a:pt x="7812" y="4550"/>
                </a:lnTo>
                <a:lnTo>
                  <a:pt x="7958" y="4502"/>
                </a:lnTo>
                <a:lnTo>
                  <a:pt x="8250" y="4429"/>
                </a:lnTo>
                <a:lnTo>
                  <a:pt x="8420" y="4404"/>
                </a:lnTo>
                <a:lnTo>
                  <a:pt x="10269" y="3991"/>
                </a:lnTo>
                <a:lnTo>
                  <a:pt x="12118" y="3553"/>
                </a:lnTo>
                <a:lnTo>
                  <a:pt x="12970" y="3383"/>
                </a:lnTo>
                <a:lnTo>
                  <a:pt x="13189" y="3334"/>
                </a:lnTo>
                <a:lnTo>
                  <a:pt x="13408" y="3261"/>
                </a:lnTo>
                <a:lnTo>
                  <a:pt x="13603" y="3188"/>
                </a:lnTo>
                <a:lnTo>
                  <a:pt x="13773" y="3066"/>
                </a:lnTo>
                <a:lnTo>
                  <a:pt x="13846" y="2993"/>
                </a:lnTo>
                <a:lnTo>
                  <a:pt x="13846" y="2896"/>
                </a:lnTo>
                <a:lnTo>
                  <a:pt x="13895" y="2847"/>
                </a:lnTo>
                <a:lnTo>
                  <a:pt x="13895" y="2750"/>
                </a:lnTo>
                <a:lnTo>
                  <a:pt x="13895" y="2555"/>
                </a:lnTo>
                <a:lnTo>
                  <a:pt x="13919" y="2385"/>
                </a:lnTo>
                <a:lnTo>
                  <a:pt x="13943" y="2215"/>
                </a:lnTo>
                <a:lnTo>
                  <a:pt x="13992" y="2044"/>
                </a:lnTo>
                <a:lnTo>
                  <a:pt x="14065" y="1874"/>
                </a:lnTo>
                <a:lnTo>
                  <a:pt x="14138" y="1728"/>
                </a:lnTo>
                <a:lnTo>
                  <a:pt x="14211" y="1582"/>
                </a:lnTo>
                <a:lnTo>
                  <a:pt x="14333" y="1436"/>
                </a:lnTo>
                <a:lnTo>
                  <a:pt x="14552" y="1193"/>
                </a:lnTo>
                <a:lnTo>
                  <a:pt x="14844" y="974"/>
                </a:lnTo>
                <a:lnTo>
                  <a:pt x="15136" y="779"/>
                </a:lnTo>
                <a:lnTo>
                  <a:pt x="15476" y="657"/>
                </a:lnTo>
                <a:lnTo>
                  <a:pt x="15817" y="560"/>
                </a:lnTo>
                <a:lnTo>
                  <a:pt x="16158" y="511"/>
                </a:lnTo>
                <a:close/>
                <a:moveTo>
                  <a:pt x="16182" y="0"/>
                </a:moveTo>
                <a:lnTo>
                  <a:pt x="15817" y="49"/>
                </a:lnTo>
                <a:lnTo>
                  <a:pt x="15476" y="122"/>
                </a:lnTo>
                <a:lnTo>
                  <a:pt x="15136" y="268"/>
                </a:lnTo>
                <a:lnTo>
                  <a:pt x="14795" y="414"/>
                </a:lnTo>
                <a:lnTo>
                  <a:pt x="14503" y="633"/>
                </a:lnTo>
                <a:lnTo>
                  <a:pt x="14235" y="852"/>
                </a:lnTo>
                <a:lnTo>
                  <a:pt x="13992" y="1120"/>
                </a:lnTo>
                <a:lnTo>
                  <a:pt x="13797" y="1387"/>
                </a:lnTo>
                <a:lnTo>
                  <a:pt x="13651" y="1704"/>
                </a:lnTo>
                <a:lnTo>
                  <a:pt x="13530" y="2044"/>
                </a:lnTo>
                <a:lnTo>
                  <a:pt x="13505" y="2215"/>
                </a:lnTo>
                <a:lnTo>
                  <a:pt x="13481" y="2385"/>
                </a:lnTo>
                <a:lnTo>
                  <a:pt x="13481" y="2580"/>
                </a:lnTo>
                <a:lnTo>
                  <a:pt x="13481" y="2750"/>
                </a:lnTo>
                <a:lnTo>
                  <a:pt x="13481" y="2774"/>
                </a:lnTo>
                <a:lnTo>
                  <a:pt x="13238" y="2799"/>
                </a:lnTo>
                <a:lnTo>
                  <a:pt x="12994" y="2847"/>
                </a:lnTo>
                <a:lnTo>
                  <a:pt x="12532" y="2945"/>
                </a:lnTo>
                <a:lnTo>
                  <a:pt x="11802" y="3115"/>
                </a:lnTo>
                <a:lnTo>
                  <a:pt x="11048" y="3261"/>
                </a:lnTo>
                <a:lnTo>
                  <a:pt x="8104" y="3918"/>
                </a:lnTo>
                <a:lnTo>
                  <a:pt x="7885" y="3967"/>
                </a:lnTo>
                <a:lnTo>
                  <a:pt x="7666" y="4015"/>
                </a:lnTo>
                <a:lnTo>
                  <a:pt x="7447" y="4113"/>
                </a:lnTo>
                <a:lnTo>
                  <a:pt x="7276" y="4210"/>
                </a:lnTo>
                <a:lnTo>
                  <a:pt x="7203" y="4283"/>
                </a:lnTo>
                <a:lnTo>
                  <a:pt x="7130" y="4356"/>
                </a:lnTo>
                <a:lnTo>
                  <a:pt x="7082" y="4429"/>
                </a:lnTo>
                <a:lnTo>
                  <a:pt x="7057" y="4526"/>
                </a:lnTo>
                <a:lnTo>
                  <a:pt x="7033" y="4623"/>
                </a:lnTo>
                <a:lnTo>
                  <a:pt x="7033" y="4721"/>
                </a:lnTo>
                <a:lnTo>
                  <a:pt x="7057" y="4842"/>
                </a:lnTo>
                <a:lnTo>
                  <a:pt x="7106" y="4988"/>
                </a:lnTo>
                <a:lnTo>
                  <a:pt x="7155" y="5086"/>
                </a:lnTo>
                <a:lnTo>
                  <a:pt x="7228" y="5183"/>
                </a:lnTo>
                <a:lnTo>
                  <a:pt x="7301" y="5280"/>
                </a:lnTo>
                <a:lnTo>
                  <a:pt x="7374" y="5329"/>
                </a:lnTo>
                <a:lnTo>
                  <a:pt x="7057" y="5451"/>
                </a:lnTo>
                <a:lnTo>
                  <a:pt x="6765" y="5572"/>
                </a:lnTo>
                <a:lnTo>
                  <a:pt x="6035" y="5816"/>
                </a:lnTo>
                <a:lnTo>
                  <a:pt x="5305" y="6059"/>
                </a:lnTo>
                <a:lnTo>
                  <a:pt x="2191" y="7154"/>
                </a:lnTo>
                <a:lnTo>
                  <a:pt x="731" y="7689"/>
                </a:lnTo>
                <a:lnTo>
                  <a:pt x="512" y="7762"/>
                </a:lnTo>
                <a:lnTo>
                  <a:pt x="342" y="7860"/>
                </a:lnTo>
                <a:lnTo>
                  <a:pt x="196" y="8006"/>
                </a:lnTo>
                <a:lnTo>
                  <a:pt x="123" y="8079"/>
                </a:lnTo>
                <a:lnTo>
                  <a:pt x="74" y="8176"/>
                </a:lnTo>
                <a:lnTo>
                  <a:pt x="25" y="8322"/>
                </a:lnTo>
                <a:lnTo>
                  <a:pt x="1" y="8468"/>
                </a:lnTo>
                <a:lnTo>
                  <a:pt x="1" y="8565"/>
                </a:lnTo>
                <a:lnTo>
                  <a:pt x="50" y="8687"/>
                </a:lnTo>
                <a:lnTo>
                  <a:pt x="123" y="8784"/>
                </a:lnTo>
                <a:lnTo>
                  <a:pt x="196" y="8857"/>
                </a:lnTo>
                <a:lnTo>
                  <a:pt x="293" y="8930"/>
                </a:lnTo>
                <a:lnTo>
                  <a:pt x="415" y="9003"/>
                </a:lnTo>
                <a:lnTo>
                  <a:pt x="366" y="9125"/>
                </a:lnTo>
                <a:lnTo>
                  <a:pt x="317" y="9271"/>
                </a:lnTo>
                <a:lnTo>
                  <a:pt x="317" y="9417"/>
                </a:lnTo>
                <a:lnTo>
                  <a:pt x="317" y="9563"/>
                </a:lnTo>
                <a:lnTo>
                  <a:pt x="366" y="9685"/>
                </a:lnTo>
                <a:lnTo>
                  <a:pt x="415" y="9782"/>
                </a:lnTo>
                <a:lnTo>
                  <a:pt x="488" y="9879"/>
                </a:lnTo>
                <a:lnTo>
                  <a:pt x="561" y="9952"/>
                </a:lnTo>
                <a:lnTo>
                  <a:pt x="682" y="10001"/>
                </a:lnTo>
                <a:lnTo>
                  <a:pt x="780" y="10025"/>
                </a:lnTo>
                <a:lnTo>
                  <a:pt x="901" y="10050"/>
                </a:lnTo>
                <a:lnTo>
                  <a:pt x="1023" y="10050"/>
                </a:lnTo>
                <a:lnTo>
                  <a:pt x="1047" y="10196"/>
                </a:lnTo>
                <a:lnTo>
                  <a:pt x="1096" y="10317"/>
                </a:lnTo>
                <a:lnTo>
                  <a:pt x="1193" y="10415"/>
                </a:lnTo>
                <a:lnTo>
                  <a:pt x="1315" y="10512"/>
                </a:lnTo>
                <a:lnTo>
                  <a:pt x="1412" y="10561"/>
                </a:lnTo>
                <a:lnTo>
                  <a:pt x="1534" y="10609"/>
                </a:lnTo>
                <a:lnTo>
                  <a:pt x="1656" y="10658"/>
                </a:lnTo>
                <a:lnTo>
                  <a:pt x="1996" y="10658"/>
                </a:lnTo>
                <a:lnTo>
                  <a:pt x="2240" y="10609"/>
                </a:lnTo>
                <a:lnTo>
                  <a:pt x="2459" y="10536"/>
                </a:lnTo>
                <a:lnTo>
                  <a:pt x="2702" y="10415"/>
                </a:lnTo>
                <a:lnTo>
                  <a:pt x="3140" y="10196"/>
                </a:lnTo>
                <a:lnTo>
                  <a:pt x="3578" y="9928"/>
                </a:lnTo>
                <a:lnTo>
                  <a:pt x="4040" y="9636"/>
                </a:lnTo>
                <a:lnTo>
                  <a:pt x="4478" y="9320"/>
                </a:lnTo>
                <a:lnTo>
                  <a:pt x="4892" y="9003"/>
                </a:lnTo>
                <a:lnTo>
                  <a:pt x="5305" y="8663"/>
                </a:lnTo>
                <a:lnTo>
                  <a:pt x="5719" y="8298"/>
                </a:lnTo>
                <a:lnTo>
                  <a:pt x="6108" y="7933"/>
                </a:lnTo>
                <a:lnTo>
                  <a:pt x="6473" y="7543"/>
                </a:lnTo>
                <a:lnTo>
                  <a:pt x="6717" y="7787"/>
                </a:lnTo>
                <a:lnTo>
                  <a:pt x="7009" y="8030"/>
                </a:lnTo>
                <a:lnTo>
                  <a:pt x="7325" y="8200"/>
                </a:lnTo>
                <a:lnTo>
                  <a:pt x="7641" y="8371"/>
                </a:lnTo>
                <a:lnTo>
                  <a:pt x="7982" y="8517"/>
                </a:lnTo>
                <a:lnTo>
                  <a:pt x="8347" y="8614"/>
                </a:lnTo>
                <a:lnTo>
                  <a:pt x="9053" y="8809"/>
                </a:lnTo>
                <a:lnTo>
                  <a:pt x="10221" y="9101"/>
                </a:lnTo>
                <a:lnTo>
                  <a:pt x="10829" y="9198"/>
                </a:lnTo>
                <a:lnTo>
                  <a:pt x="11413" y="9295"/>
                </a:lnTo>
                <a:lnTo>
                  <a:pt x="11364" y="9368"/>
                </a:lnTo>
                <a:lnTo>
                  <a:pt x="11291" y="9758"/>
                </a:lnTo>
                <a:lnTo>
                  <a:pt x="11194" y="10147"/>
                </a:lnTo>
                <a:lnTo>
                  <a:pt x="11145" y="10536"/>
                </a:lnTo>
                <a:lnTo>
                  <a:pt x="11121" y="10926"/>
                </a:lnTo>
                <a:lnTo>
                  <a:pt x="11121" y="10999"/>
                </a:lnTo>
                <a:lnTo>
                  <a:pt x="11169" y="11072"/>
                </a:lnTo>
                <a:lnTo>
                  <a:pt x="11218" y="11096"/>
                </a:lnTo>
                <a:lnTo>
                  <a:pt x="11291" y="11096"/>
                </a:lnTo>
                <a:lnTo>
                  <a:pt x="11340" y="11169"/>
                </a:lnTo>
                <a:lnTo>
                  <a:pt x="11388" y="11218"/>
                </a:lnTo>
                <a:lnTo>
                  <a:pt x="11534" y="11291"/>
                </a:lnTo>
                <a:lnTo>
                  <a:pt x="11729" y="11388"/>
                </a:lnTo>
                <a:lnTo>
                  <a:pt x="11826" y="11437"/>
                </a:lnTo>
                <a:lnTo>
                  <a:pt x="11972" y="11437"/>
                </a:lnTo>
                <a:lnTo>
                  <a:pt x="12021" y="11412"/>
                </a:lnTo>
                <a:lnTo>
                  <a:pt x="12070" y="11364"/>
                </a:lnTo>
                <a:lnTo>
                  <a:pt x="12070" y="11339"/>
                </a:lnTo>
                <a:lnTo>
                  <a:pt x="12070" y="11218"/>
                </a:lnTo>
                <a:lnTo>
                  <a:pt x="12045" y="11193"/>
                </a:lnTo>
                <a:lnTo>
                  <a:pt x="11997" y="11145"/>
                </a:lnTo>
                <a:lnTo>
                  <a:pt x="11851" y="11072"/>
                </a:lnTo>
                <a:lnTo>
                  <a:pt x="11705" y="10999"/>
                </a:lnTo>
                <a:lnTo>
                  <a:pt x="11632" y="10974"/>
                </a:lnTo>
                <a:lnTo>
                  <a:pt x="11997" y="10877"/>
                </a:lnTo>
                <a:lnTo>
                  <a:pt x="12094" y="10828"/>
                </a:lnTo>
                <a:lnTo>
                  <a:pt x="12118" y="10780"/>
                </a:lnTo>
                <a:lnTo>
                  <a:pt x="12143" y="10707"/>
                </a:lnTo>
                <a:lnTo>
                  <a:pt x="12143" y="10634"/>
                </a:lnTo>
                <a:lnTo>
                  <a:pt x="12118" y="10561"/>
                </a:lnTo>
                <a:lnTo>
                  <a:pt x="12070" y="10512"/>
                </a:lnTo>
                <a:lnTo>
                  <a:pt x="11997" y="10488"/>
                </a:lnTo>
                <a:lnTo>
                  <a:pt x="11899" y="10488"/>
                </a:lnTo>
                <a:lnTo>
                  <a:pt x="11753" y="10512"/>
                </a:lnTo>
                <a:lnTo>
                  <a:pt x="11510" y="10585"/>
                </a:lnTo>
                <a:lnTo>
                  <a:pt x="11559" y="10366"/>
                </a:lnTo>
                <a:lnTo>
                  <a:pt x="11583" y="10147"/>
                </a:lnTo>
                <a:lnTo>
                  <a:pt x="11632" y="9952"/>
                </a:lnTo>
                <a:lnTo>
                  <a:pt x="11705" y="9758"/>
                </a:lnTo>
                <a:lnTo>
                  <a:pt x="11826" y="9393"/>
                </a:lnTo>
                <a:lnTo>
                  <a:pt x="11826" y="9368"/>
                </a:lnTo>
                <a:lnTo>
                  <a:pt x="11899" y="9368"/>
                </a:lnTo>
                <a:lnTo>
                  <a:pt x="11924" y="9539"/>
                </a:lnTo>
                <a:lnTo>
                  <a:pt x="11972" y="9733"/>
                </a:lnTo>
                <a:lnTo>
                  <a:pt x="12094" y="10074"/>
                </a:lnTo>
                <a:lnTo>
                  <a:pt x="12216" y="10415"/>
                </a:lnTo>
                <a:lnTo>
                  <a:pt x="12337" y="10731"/>
                </a:lnTo>
                <a:lnTo>
                  <a:pt x="12337" y="10780"/>
                </a:lnTo>
                <a:lnTo>
                  <a:pt x="12386" y="10853"/>
                </a:lnTo>
                <a:lnTo>
                  <a:pt x="12435" y="10926"/>
                </a:lnTo>
                <a:lnTo>
                  <a:pt x="12605" y="11047"/>
                </a:lnTo>
                <a:lnTo>
                  <a:pt x="12800" y="11193"/>
                </a:lnTo>
                <a:lnTo>
                  <a:pt x="13019" y="11291"/>
                </a:lnTo>
                <a:lnTo>
                  <a:pt x="13116" y="11315"/>
                </a:lnTo>
                <a:lnTo>
                  <a:pt x="13189" y="11315"/>
                </a:lnTo>
                <a:lnTo>
                  <a:pt x="13238" y="11266"/>
                </a:lnTo>
                <a:lnTo>
                  <a:pt x="13286" y="11218"/>
                </a:lnTo>
                <a:lnTo>
                  <a:pt x="13311" y="11169"/>
                </a:lnTo>
                <a:lnTo>
                  <a:pt x="13311" y="11096"/>
                </a:lnTo>
                <a:lnTo>
                  <a:pt x="13286" y="11023"/>
                </a:lnTo>
                <a:lnTo>
                  <a:pt x="13213" y="10950"/>
                </a:lnTo>
                <a:lnTo>
                  <a:pt x="13116" y="10901"/>
                </a:lnTo>
                <a:lnTo>
                  <a:pt x="13457" y="10901"/>
                </a:lnTo>
                <a:lnTo>
                  <a:pt x="13603" y="10877"/>
                </a:lnTo>
                <a:lnTo>
                  <a:pt x="13676" y="10853"/>
                </a:lnTo>
                <a:lnTo>
                  <a:pt x="13724" y="10804"/>
                </a:lnTo>
                <a:lnTo>
                  <a:pt x="13773" y="10731"/>
                </a:lnTo>
                <a:lnTo>
                  <a:pt x="13773" y="10658"/>
                </a:lnTo>
                <a:lnTo>
                  <a:pt x="13773" y="10609"/>
                </a:lnTo>
                <a:lnTo>
                  <a:pt x="13724" y="10536"/>
                </a:lnTo>
                <a:lnTo>
                  <a:pt x="13676" y="10488"/>
                </a:lnTo>
                <a:lnTo>
                  <a:pt x="13627" y="10463"/>
                </a:lnTo>
                <a:lnTo>
                  <a:pt x="13481" y="10439"/>
                </a:lnTo>
                <a:lnTo>
                  <a:pt x="13019" y="10439"/>
                </a:lnTo>
                <a:lnTo>
                  <a:pt x="12824" y="10463"/>
                </a:lnTo>
                <a:lnTo>
                  <a:pt x="12556" y="9831"/>
                </a:lnTo>
                <a:lnTo>
                  <a:pt x="12410" y="9417"/>
                </a:lnTo>
                <a:lnTo>
                  <a:pt x="12848" y="9441"/>
                </a:lnTo>
                <a:lnTo>
                  <a:pt x="13189" y="9417"/>
                </a:lnTo>
                <a:lnTo>
                  <a:pt x="13554" y="9417"/>
                </a:lnTo>
                <a:lnTo>
                  <a:pt x="13895" y="9368"/>
                </a:lnTo>
                <a:lnTo>
                  <a:pt x="14211" y="9295"/>
                </a:lnTo>
                <a:lnTo>
                  <a:pt x="14552" y="9222"/>
                </a:lnTo>
                <a:lnTo>
                  <a:pt x="14868" y="9125"/>
                </a:lnTo>
                <a:lnTo>
                  <a:pt x="15184" y="9003"/>
                </a:lnTo>
                <a:lnTo>
                  <a:pt x="15476" y="8882"/>
                </a:lnTo>
                <a:lnTo>
                  <a:pt x="15768" y="8736"/>
                </a:lnTo>
                <a:lnTo>
                  <a:pt x="16036" y="8565"/>
                </a:lnTo>
                <a:lnTo>
                  <a:pt x="16304" y="8371"/>
                </a:lnTo>
                <a:lnTo>
                  <a:pt x="16571" y="8152"/>
                </a:lnTo>
                <a:lnTo>
                  <a:pt x="16790" y="7933"/>
                </a:lnTo>
                <a:lnTo>
                  <a:pt x="17034" y="7689"/>
                </a:lnTo>
                <a:lnTo>
                  <a:pt x="17228" y="7422"/>
                </a:lnTo>
                <a:lnTo>
                  <a:pt x="17423" y="7154"/>
                </a:lnTo>
                <a:lnTo>
                  <a:pt x="17545" y="7105"/>
                </a:lnTo>
                <a:lnTo>
                  <a:pt x="17666" y="7057"/>
                </a:lnTo>
                <a:lnTo>
                  <a:pt x="17691" y="7008"/>
                </a:lnTo>
                <a:lnTo>
                  <a:pt x="17691" y="6959"/>
                </a:lnTo>
                <a:lnTo>
                  <a:pt x="17666" y="6911"/>
                </a:lnTo>
                <a:lnTo>
                  <a:pt x="17642" y="6862"/>
                </a:lnTo>
                <a:lnTo>
                  <a:pt x="17593" y="6862"/>
                </a:lnTo>
                <a:lnTo>
                  <a:pt x="17739" y="6619"/>
                </a:lnTo>
                <a:lnTo>
                  <a:pt x="17837" y="6351"/>
                </a:lnTo>
                <a:lnTo>
                  <a:pt x="18007" y="5937"/>
                </a:lnTo>
                <a:lnTo>
                  <a:pt x="18129" y="5524"/>
                </a:lnTo>
                <a:lnTo>
                  <a:pt x="18226" y="5086"/>
                </a:lnTo>
                <a:lnTo>
                  <a:pt x="18323" y="4672"/>
                </a:lnTo>
                <a:lnTo>
                  <a:pt x="18396" y="4234"/>
                </a:lnTo>
                <a:lnTo>
                  <a:pt x="18445" y="3796"/>
                </a:lnTo>
                <a:lnTo>
                  <a:pt x="18518" y="2920"/>
                </a:lnTo>
                <a:lnTo>
                  <a:pt x="18542" y="2653"/>
                </a:lnTo>
                <a:lnTo>
                  <a:pt x="18786" y="2774"/>
                </a:lnTo>
                <a:lnTo>
                  <a:pt x="19029" y="2872"/>
                </a:lnTo>
                <a:lnTo>
                  <a:pt x="19150" y="2896"/>
                </a:lnTo>
                <a:lnTo>
                  <a:pt x="19223" y="2872"/>
                </a:lnTo>
                <a:lnTo>
                  <a:pt x="19296" y="2799"/>
                </a:lnTo>
                <a:lnTo>
                  <a:pt x="19345" y="2726"/>
                </a:lnTo>
                <a:lnTo>
                  <a:pt x="19369" y="2628"/>
                </a:lnTo>
                <a:lnTo>
                  <a:pt x="19369" y="2531"/>
                </a:lnTo>
                <a:lnTo>
                  <a:pt x="19321" y="2434"/>
                </a:lnTo>
                <a:lnTo>
                  <a:pt x="19248" y="2361"/>
                </a:lnTo>
                <a:lnTo>
                  <a:pt x="19102" y="2288"/>
                </a:lnTo>
                <a:lnTo>
                  <a:pt x="18956" y="2215"/>
                </a:lnTo>
                <a:lnTo>
                  <a:pt x="18737" y="2117"/>
                </a:lnTo>
                <a:lnTo>
                  <a:pt x="18980" y="2020"/>
                </a:lnTo>
                <a:lnTo>
                  <a:pt x="19199" y="1947"/>
                </a:lnTo>
                <a:lnTo>
                  <a:pt x="19394" y="1874"/>
                </a:lnTo>
                <a:lnTo>
                  <a:pt x="19588" y="1801"/>
                </a:lnTo>
                <a:lnTo>
                  <a:pt x="19661" y="1728"/>
                </a:lnTo>
                <a:lnTo>
                  <a:pt x="19710" y="1655"/>
                </a:lnTo>
                <a:lnTo>
                  <a:pt x="19734" y="1582"/>
                </a:lnTo>
                <a:lnTo>
                  <a:pt x="19686" y="1460"/>
                </a:lnTo>
                <a:lnTo>
                  <a:pt x="19637" y="1387"/>
                </a:lnTo>
                <a:lnTo>
                  <a:pt x="19540" y="1339"/>
                </a:lnTo>
                <a:lnTo>
                  <a:pt x="19442" y="1314"/>
                </a:lnTo>
                <a:lnTo>
                  <a:pt x="19321" y="1314"/>
                </a:lnTo>
                <a:lnTo>
                  <a:pt x="19102" y="1363"/>
                </a:lnTo>
                <a:lnTo>
                  <a:pt x="18883" y="1436"/>
                </a:lnTo>
                <a:lnTo>
                  <a:pt x="18688" y="1509"/>
                </a:lnTo>
                <a:lnTo>
                  <a:pt x="18494" y="1606"/>
                </a:lnTo>
                <a:lnTo>
                  <a:pt x="18445" y="1412"/>
                </a:lnTo>
                <a:lnTo>
                  <a:pt x="18396" y="1217"/>
                </a:lnTo>
                <a:lnTo>
                  <a:pt x="18323" y="1022"/>
                </a:lnTo>
                <a:lnTo>
                  <a:pt x="18202" y="852"/>
                </a:lnTo>
                <a:lnTo>
                  <a:pt x="18080" y="682"/>
                </a:lnTo>
                <a:lnTo>
                  <a:pt x="17934" y="511"/>
                </a:lnTo>
                <a:lnTo>
                  <a:pt x="17764" y="390"/>
                </a:lnTo>
                <a:lnTo>
                  <a:pt x="17545" y="268"/>
                </a:lnTo>
                <a:lnTo>
                  <a:pt x="17228" y="122"/>
                </a:lnTo>
                <a:lnTo>
                  <a:pt x="16888" y="25"/>
                </a:lnTo>
                <a:lnTo>
                  <a:pt x="16523" y="0"/>
                </a:lnTo>
                <a:close/>
              </a:path>
            </a:pathLst>
          </a:custGeom>
          <a:solidFill>
            <a:srgbClr val="49413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88032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136CA45-7ADC-7AC4-A0E9-E3BE44AD2449}"/>
              </a:ext>
            </a:extLst>
          </p:cNvPr>
          <p:cNvSpPr txBox="1"/>
          <p:nvPr/>
        </p:nvSpPr>
        <p:spPr>
          <a:xfrm>
            <a:off x="2388411" y="590610"/>
            <a:ext cx="387949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spcBef>
                <a:spcPct val="0"/>
              </a:spcBef>
              <a:buNone/>
            </a:pPr>
            <a:r>
              <a:rPr lang="fa-IR" altLang="en-US" sz="2800" b="1" dirty="0">
                <a:solidFill>
                  <a:srgbClr val="49413E"/>
                </a:solidFill>
                <a:latin typeface="Damavand ExtraBold" panose="00000900000000000000" pitchFamily="2" charset="-78"/>
                <a:cs typeface="B Zar" panose="00000400000000000000" pitchFamily="2" charset="-78"/>
              </a:rPr>
              <a:t>تیتر عنوان موضوع را بنویسید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337657D-1721-D1FF-6918-0EA21BB7356D}"/>
              </a:ext>
            </a:extLst>
          </p:cNvPr>
          <p:cNvSpPr txBox="1"/>
          <p:nvPr/>
        </p:nvSpPr>
        <p:spPr>
          <a:xfrm>
            <a:off x="3912350" y="1984874"/>
            <a:ext cx="4711118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b="1" dirty="0">
                <a:solidFill>
                  <a:srgbClr val="49413E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rgbClr val="49413E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rgbClr val="49413E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solidFill>
                <a:srgbClr val="49413E"/>
              </a:solidFill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85F0155-2426-1ACB-28C7-0062DDD99491}"/>
              </a:ext>
            </a:extLst>
          </p:cNvPr>
          <p:cNvGrpSpPr/>
          <p:nvPr/>
        </p:nvGrpSpPr>
        <p:grpSpPr>
          <a:xfrm>
            <a:off x="701040" y="1574800"/>
            <a:ext cx="2878404" cy="4503610"/>
            <a:chOff x="623125" y="1079029"/>
            <a:chExt cx="2149800" cy="3363621"/>
          </a:xfrm>
        </p:grpSpPr>
        <p:pic>
          <p:nvPicPr>
            <p:cNvPr id="4" name="Google Shape;144;p20">
              <a:extLst>
                <a:ext uri="{FF2B5EF4-FFF2-40B4-BE49-F238E27FC236}">
                  <a16:creationId xmlns:a16="http://schemas.microsoft.com/office/drawing/2014/main" id="{0888A22F-9BFF-403B-00EE-3F52388A8D34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rcRect t="9519" r="19903" b="9528"/>
            <a:stretch>
              <a:fillRect/>
            </a:stretch>
          </p:blipFill>
          <p:spPr>
            <a:xfrm>
              <a:off x="623125" y="1218250"/>
              <a:ext cx="2149800" cy="3224400"/>
            </a:xfrm>
            <a:prstGeom prst="rect">
              <a:avLst/>
            </a:prstGeom>
            <a:noFill/>
            <a:ln>
              <a:noFill/>
            </a:ln>
            <a:effectLst>
              <a:outerShdw blurRad="28575" dist="9525" dir="2580000" algn="bl" rotWithShape="0">
                <a:srgbClr val="000000">
                  <a:alpha val="47000"/>
                </a:srgbClr>
              </a:outerShdw>
            </a:effectLst>
          </p:spPr>
        </p:pic>
        <p:pic>
          <p:nvPicPr>
            <p:cNvPr id="5" name="Google Shape;146;p20">
              <a:extLst>
                <a:ext uri="{FF2B5EF4-FFF2-40B4-BE49-F238E27FC236}">
                  <a16:creationId xmlns:a16="http://schemas.microsoft.com/office/drawing/2014/main" id="{4394C91C-AFE6-8B21-65B2-9E0B232DE6D8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rot="-41">
              <a:off x="1350414" y="1079029"/>
              <a:ext cx="808601" cy="259366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5840889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DF806D9C-A4B9-C204-DDAB-463493F0BB53}"/>
              </a:ext>
            </a:extLst>
          </p:cNvPr>
          <p:cNvGrpSpPr/>
          <p:nvPr/>
        </p:nvGrpSpPr>
        <p:grpSpPr>
          <a:xfrm>
            <a:off x="1148080" y="1156172"/>
            <a:ext cx="10586720" cy="5554870"/>
            <a:chOff x="505952" y="1033155"/>
            <a:chExt cx="7110275" cy="3730773"/>
          </a:xfrm>
        </p:grpSpPr>
        <p:pic>
          <p:nvPicPr>
            <p:cNvPr id="2" name="Imagen 30">
              <a:extLst>
                <a:ext uri="{FF2B5EF4-FFF2-40B4-BE49-F238E27FC236}">
                  <a16:creationId xmlns:a16="http://schemas.microsoft.com/office/drawing/2014/main" id="{BCD2D190-A022-86BA-F9FE-C07777AB2D9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952" y="1033155"/>
              <a:ext cx="5703702" cy="3364396"/>
            </a:xfrm>
            <a:prstGeom prst="rect">
              <a:avLst/>
            </a:prstGeom>
          </p:spPr>
        </p:pic>
        <p:pic>
          <p:nvPicPr>
            <p:cNvPr id="3" name="Imagen 31">
              <a:extLst>
                <a:ext uri="{FF2B5EF4-FFF2-40B4-BE49-F238E27FC236}">
                  <a16:creationId xmlns:a16="http://schemas.microsoft.com/office/drawing/2014/main" id="{ADD6632D-3498-3F57-8416-CC0FA51B808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468547">
              <a:off x="4866086" y="1320533"/>
              <a:ext cx="1610541" cy="441433"/>
            </a:xfrm>
            <a:prstGeom prst="rect">
              <a:avLst/>
            </a:prstGeom>
          </p:spPr>
        </p:pic>
        <p:pic>
          <p:nvPicPr>
            <p:cNvPr id="4" name="Imagen 33">
              <a:extLst>
                <a:ext uri="{FF2B5EF4-FFF2-40B4-BE49-F238E27FC236}">
                  <a16:creationId xmlns:a16="http://schemas.microsoft.com/office/drawing/2014/main" id="{9DD511FF-74A1-2D3C-E91C-09CFD8E3D2B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03080" y="2710330"/>
              <a:ext cx="2813147" cy="205359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8C3DB06A-229D-C41B-BDD0-76830FF48CB2}"/>
              </a:ext>
            </a:extLst>
          </p:cNvPr>
          <p:cNvSpPr txBox="1"/>
          <p:nvPr/>
        </p:nvSpPr>
        <p:spPr>
          <a:xfrm>
            <a:off x="4156251" y="283656"/>
            <a:ext cx="387949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spcBef>
                <a:spcPct val="0"/>
              </a:spcBef>
              <a:buNone/>
            </a:pPr>
            <a:r>
              <a:rPr lang="fa-IR" altLang="en-US" sz="2800" b="1" dirty="0">
                <a:solidFill>
                  <a:srgbClr val="49413E"/>
                </a:solidFill>
                <a:latin typeface="Damavand ExtraBold" panose="00000900000000000000" pitchFamily="2" charset="-78"/>
                <a:cs typeface="B Zar" panose="00000400000000000000" pitchFamily="2" charset="-78"/>
              </a:rPr>
              <a:t>تیتر عنوان موضوع را بنویسید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A24368-B6E1-930A-DBA2-DE3B5672CF71}"/>
              </a:ext>
            </a:extLst>
          </p:cNvPr>
          <p:cNvSpPr txBox="1"/>
          <p:nvPr/>
        </p:nvSpPr>
        <p:spPr>
          <a:xfrm>
            <a:off x="1676400" y="1842138"/>
            <a:ext cx="5869814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b="1" dirty="0">
                <a:solidFill>
                  <a:srgbClr val="49413E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rgbClr val="49413E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rgbClr val="49413E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باشد. </a:t>
            </a:r>
            <a:endParaRPr lang="en-US" sz="1600" dirty="0">
              <a:solidFill>
                <a:srgbClr val="49413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69989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617</Words>
  <Application>Microsoft Office PowerPoint</Application>
  <PresentationFormat>Widescreen</PresentationFormat>
  <Paragraphs>30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Calibri</vt:lpstr>
      <vt:lpstr>Damavand ExtraBold</vt:lpstr>
      <vt:lpstr>Dancing Script</vt:lpstr>
      <vt:lpstr>Kalameh</vt:lpstr>
      <vt:lpstr>Kalameh Black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mt</dc:creator>
  <cp:lastModifiedBy>mt</cp:lastModifiedBy>
  <cp:revision>7</cp:revision>
  <dcterms:created xsi:type="dcterms:W3CDTF">2023-06-15T08:15:13Z</dcterms:created>
  <dcterms:modified xsi:type="dcterms:W3CDTF">2023-06-15T09:52:10Z</dcterms:modified>
</cp:coreProperties>
</file>