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2" r:id="rId2"/>
    <p:sldId id="256" r:id="rId3"/>
    <p:sldId id="261" r:id="rId4"/>
    <p:sldId id="262" r:id="rId5"/>
    <p:sldId id="263" r:id="rId6"/>
    <p:sldId id="257" r:id="rId7"/>
    <p:sldId id="258" r:id="rId8"/>
    <p:sldId id="264" r:id="rId9"/>
    <p:sldId id="266" r:id="rId10"/>
    <p:sldId id="265" r:id="rId11"/>
    <p:sldId id="267" r:id="rId12"/>
    <p:sldId id="269" r:id="rId13"/>
    <p:sldId id="270" r:id="rId14"/>
    <p:sldId id="268" r:id="rId15"/>
    <p:sldId id="271" r:id="rId16"/>
    <p:sldId id="259" r:id="rId17"/>
    <p:sldId id="272" r:id="rId18"/>
    <p:sldId id="282" r:id="rId19"/>
    <p:sldId id="283" r:id="rId20"/>
    <p:sldId id="284" r:id="rId21"/>
    <p:sldId id="285" r:id="rId22"/>
    <p:sldId id="260" r:id="rId23"/>
    <p:sldId id="273" r:id="rId24"/>
    <p:sldId id="274" r:id="rId25"/>
    <p:sldId id="275" r:id="rId26"/>
    <p:sldId id="276" r:id="rId27"/>
    <p:sldId id="277" r:id="rId28"/>
    <p:sldId id="286" r:id="rId29"/>
    <p:sldId id="301" r:id="rId30"/>
    <p:sldId id="287" r:id="rId31"/>
    <p:sldId id="288" r:id="rId32"/>
    <p:sldId id="289" r:id="rId33"/>
    <p:sldId id="290" r:id="rId34"/>
    <p:sldId id="296" r:id="rId35"/>
    <p:sldId id="298" r:id="rId36"/>
    <p:sldId id="291" r:id="rId37"/>
    <p:sldId id="292" r:id="rId38"/>
    <p:sldId id="293" r:id="rId39"/>
    <p:sldId id="294" r:id="rId40"/>
    <p:sldId id="295" r:id="rId41"/>
    <p:sldId id="278" r:id="rId42"/>
    <p:sldId id="303"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F50"/>
    <a:srgbClr val="9900CC"/>
    <a:srgbClr val="E7D1F8"/>
    <a:srgbClr val="C46C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83" d="100"/>
          <a:sy n="83" d="100"/>
        </p:scale>
        <p:origin x="595"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94C45F-C587-4962-8DB0-A2E22E5E3FC4}" type="datetimeFigureOut">
              <a:rPr lang="en-US" smtClean="0"/>
              <a:t>11/30/2024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688302-A1EB-4833-9471-BEAE97741F3F}" type="slidenum">
              <a:rPr lang="en-US" smtClean="0"/>
              <a:t>‹#›</a:t>
            </a:fld>
            <a:endParaRPr lang="en-US"/>
          </a:p>
        </p:txBody>
      </p:sp>
    </p:spTree>
    <p:extLst>
      <p:ext uri="{BB962C8B-B14F-4D97-AF65-F5344CB8AC3E}">
        <p14:creationId xmlns:p14="http://schemas.microsoft.com/office/powerpoint/2010/main" val="77245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688302-A1EB-4833-9471-BEAE97741F3F}" type="slidenum">
              <a:rPr lang="en-US" smtClean="0"/>
              <a:t>2</a:t>
            </a:fld>
            <a:endParaRPr lang="en-US"/>
          </a:p>
        </p:txBody>
      </p:sp>
    </p:spTree>
    <p:extLst>
      <p:ext uri="{BB962C8B-B14F-4D97-AF65-F5344CB8AC3E}">
        <p14:creationId xmlns:p14="http://schemas.microsoft.com/office/powerpoint/2010/main" val="2096328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23FFD756-4638-C6FC-BBAF-ED7D5A59820A}"/>
              </a:ext>
            </a:extLst>
          </p:cNvPr>
          <p:cNvSpPr/>
          <p:nvPr userDrawn="1"/>
        </p:nvSpPr>
        <p:spPr>
          <a:xfrm>
            <a:off x="6356413" y="443883"/>
            <a:ext cx="5596976" cy="568171"/>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82789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23FFD756-4638-C6FC-BBAF-ED7D5A59820A}"/>
              </a:ext>
            </a:extLst>
          </p:cNvPr>
          <p:cNvSpPr/>
          <p:nvPr userDrawn="1"/>
        </p:nvSpPr>
        <p:spPr>
          <a:xfrm>
            <a:off x="-705419" y="292608"/>
            <a:ext cx="6347267" cy="6272784"/>
          </a:xfrm>
          <a:prstGeom prst="roundRect">
            <a:avLst>
              <a:gd name="adj" fmla="val 5657"/>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184230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Slide Number Placeholder 5"/>
          <p:cNvSpPr txBox="1">
            <a:spLocks/>
          </p:cNvSpPr>
          <p:nvPr userDrawn="1"/>
        </p:nvSpPr>
        <p:spPr>
          <a:xfrm>
            <a:off x="2326689" y="1977563"/>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Slide Number Placeholder 5"/>
          <p:cNvSpPr txBox="1">
            <a:spLocks/>
          </p:cNvSpPr>
          <p:nvPr userDrawn="1"/>
        </p:nvSpPr>
        <p:spPr>
          <a:xfrm>
            <a:off x="150180" y="231008"/>
            <a:ext cx="817486" cy="585988"/>
          </a:xfrm>
          <a:prstGeom prst="rect">
            <a:avLst/>
          </a:prstGeom>
        </p:spPr>
        <p:txBody>
          <a:bodyPr/>
          <a:lstStyle>
            <a:defPPr>
              <a:defRPr lang="en-US"/>
            </a:defPPr>
            <a:lvl1pPr marL="0" algn="l" defTabSz="914400" rtl="0" eaLnBrk="1" latinLnBrk="0" hangingPunct="1">
              <a:defRPr sz="3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AA72184-28DD-458E-A5AA-BA56C39E31D9}" type="slidenum">
              <a:rPr lang="en-US" sz="2400" b="1" smtClean="0">
                <a:solidFill>
                  <a:schemeClr val="bg1"/>
                </a:solidFill>
                <a:latin typeface="Times New Roman" panose="02020603050405020304" pitchFamily="18" charset="0"/>
                <a:cs typeface="Times New Roman" panose="02020603050405020304" pitchFamily="18" charset="0"/>
              </a:rPr>
              <a:pPr algn="ctr"/>
              <a:t>‹#›</a:t>
            </a:fld>
            <a:endParaRPr lang="en-US" sz="2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7324599"/>
      </p:ext>
    </p:extLst>
  </p:cSld>
  <p:clrMap bg1="lt1" tx1="dk1" bg2="lt2" tx2="dk2" accent1="accent1" accent2="accent2" accent3="accent3" accent4="accent4" accent5="accent5" accent6="accent6" hlink="hlink" folHlink="folHlink"/>
  <p:sldLayoutIdLst>
    <p:sldLayoutId id="2147483655" r:id="rId1"/>
    <p:sldLayoutId id="2147483656" r:id="rId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08F8F9-4EEA-BF7C-FBCA-1F9F0376B1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66" y="810087"/>
            <a:ext cx="6953664" cy="5237825"/>
          </a:xfrm>
          <a:prstGeom prst="roundRect">
            <a:avLst>
              <a:gd name="adj" fmla="val 3473"/>
            </a:avLst>
          </a:prstGeom>
          <a:ln w="57150">
            <a:solidFill>
              <a:schemeClr val="bg1"/>
            </a:solidFill>
          </a:ln>
        </p:spPr>
      </p:pic>
      <p:sp>
        <p:nvSpPr>
          <p:cNvPr id="4" name="TextBox 3">
            <a:extLst>
              <a:ext uri="{FF2B5EF4-FFF2-40B4-BE49-F238E27FC236}">
                <a16:creationId xmlns:a16="http://schemas.microsoft.com/office/drawing/2014/main" id="{D57F360E-15BD-59DA-31E4-1291F2477512}"/>
              </a:ext>
            </a:extLst>
          </p:cNvPr>
          <p:cNvSpPr txBox="1"/>
          <p:nvPr/>
        </p:nvSpPr>
        <p:spPr>
          <a:xfrm>
            <a:off x="7066527" y="3035886"/>
            <a:ext cx="5125473"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rgbClr val="333F50"/>
                </a:solidFill>
              </a:rPr>
              <a:t>موضوع: پاورپوینت بلاکچین</a:t>
            </a:r>
            <a:endParaRPr lang="en-US" sz="2000" dirty="0">
              <a:solidFill>
                <a:srgbClr val="333F50"/>
              </a:solidFill>
            </a:endParaRPr>
          </a:p>
        </p:txBody>
      </p:sp>
      <p:sp>
        <p:nvSpPr>
          <p:cNvPr id="5" name="TextBox 4">
            <a:extLst>
              <a:ext uri="{FF2B5EF4-FFF2-40B4-BE49-F238E27FC236}">
                <a16:creationId xmlns:a16="http://schemas.microsoft.com/office/drawing/2014/main" id="{D901076F-4DFF-0E75-90CF-90A7EE4B8573}"/>
              </a:ext>
            </a:extLst>
          </p:cNvPr>
          <p:cNvSpPr txBox="1"/>
          <p:nvPr/>
        </p:nvSpPr>
        <p:spPr>
          <a:xfrm>
            <a:off x="7066527" y="3785942"/>
            <a:ext cx="5125472"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rgbClr val="333F50"/>
                </a:solidFill>
              </a:rPr>
              <a:t>نام پژوهشگر: محمد جواد عزیزی</a:t>
            </a:r>
            <a:endParaRPr lang="en-US" sz="2000" dirty="0">
              <a:solidFill>
                <a:srgbClr val="333F50"/>
              </a:solidFill>
            </a:endParaRPr>
          </a:p>
        </p:txBody>
      </p:sp>
      <p:sp>
        <p:nvSpPr>
          <p:cNvPr id="6" name="TextBox 5">
            <a:extLst>
              <a:ext uri="{FF2B5EF4-FFF2-40B4-BE49-F238E27FC236}">
                <a16:creationId xmlns:a16="http://schemas.microsoft.com/office/drawing/2014/main" id="{421A3CF5-8C6C-DA49-04E9-F7BFAD6DA342}"/>
              </a:ext>
            </a:extLst>
          </p:cNvPr>
          <p:cNvSpPr txBox="1"/>
          <p:nvPr/>
        </p:nvSpPr>
        <p:spPr>
          <a:xfrm>
            <a:off x="7066527" y="4535998"/>
            <a:ext cx="5125472"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rgbClr val="333F50"/>
                </a:solidFill>
              </a:rPr>
              <a:t>نام استاد راهنما: علیرضا عزیزی</a:t>
            </a:r>
            <a:endParaRPr lang="en-US" sz="2000" dirty="0">
              <a:solidFill>
                <a:srgbClr val="333F50"/>
              </a:solidFill>
            </a:endParaRPr>
          </a:p>
        </p:txBody>
      </p:sp>
      <p:sp>
        <p:nvSpPr>
          <p:cNvPr id="7" name="TextBox 6">
            <a:extLst>
              <a:ext uri="{FF2B5EF4-FFF2-40B4-BE49-F238E27FC236}">
                <a16:creationId xmlns:a16="http://schemas.microsoft.com/office/drawing/2014/main" id="{530CBCE3-EFA3-3671-2B94-D227703EE1B4}"/>
              </a:ext>
            </a:extLst>
          </p:cNvPr>
          <p:cNvSpPr txBox="1"/>
          <p:nvPr/>
        </p:nvSpPr>
        <p:spPr>
          <a:xfrm>
            <a:off x="7066527" y="5286055"/>
            <a:ext cx="5125472" cy="400110"/>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2000" dirty="0">
                <a:solidFill>
                  <a:srgbClr val="333F50"/>
                </a:solidFill>
              </a:rPr>
              <a:t>تاریخ ارائه: .........</a:t>
            </a:r>
            <a:endParaRPr lang="en-US" sz="2000" dirty="0">
              <a:solidFill>
                <a:srgbClr val="333F50"/>
              </a:solidFill>
            </a:endParaRPr>
          </a:p>
        </p:txBody>
      </p:sp>
      <p:pic>
        <p:nvPicPr>
          <p:cNvPr id="8" name="Picture 7">
            <a:extLst>
              <a:ext uri="{FF2B5EF4-FFF2-40B4-BE49-F238E27FC236}">
                <a16:creationId xmlns:a16="http://schemas.microsoft.com/office/drawing/2014/main" id="{F76E7606-4A8F-3856-8263-718F538498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0479" y="408372"/>
            <a:ext cx="2277568" cy="2277568"/>
          </a:xfrm>
          <a:prstGeom prst="rect">
            <a:avLst/>
          </a:prstGeom>
        </p:spPr>
      </p:pic>
    </p:spTree>
    <p:extLst>
      <p:ext uri="{BB962C8B-B14F-4D97-AF65-F5344CB8AC3E}">
        <p14:creationId xmlns:p14="http://schemas.microsoft.com/office/powerpoint/2010/main" val="4037116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2C72AB57-0B7A-6177-660D-B5806B626F52}"/>
              </a:ext>
            </a:extLst>
          </p:cNvPr>
          <p:cNvSpPr/>
          <p:nvPr/>
        </p:nvSpPr>
        <p:spPr>
          <a:xfrm>
            <a:off x="2060727" y="2272683"/>
            <a:ext cx="4144764" cy="3028039"/>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422856" y="518890"/>
            <a:ext cx="4381329"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بلاکچین از چه اجزایی تشکیل شده است؟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6539728" y="1646316"/>
            <a:ext cx="5264457"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بلاکچین از سه مفهوم اساسی و مهم تشکیل شده است:</a:t>
            </a:r>
          </a:p>
          <a:p>
            <a:pPr algn="justLow" rtl="1">
              <a:lnSpc>
                <a:spcPct val="200000"/>
              </a:lnSpc>
            </a:pPr>
            <a:r>
              <a:rPr lang="fa-IR" sz="1600" dirty="0">
                <a:latin typeface="Vazir" panose="020B0603030804020204" pitchFamily="34" charset="-78"/>
                <a:cs typeface="Vazir" panose="020B0603030804020204" pitchFamily="34" charset="-78"/>
              </a:rPr>
              <a:t>بلاک‌ها </a:t>
            </a:r>
            <a:r>
              <a:rPr lang="en-US" sz="1600" dirty="0">
                <a:latin typeface="Vazir" panose="020B0603030804020204" pitchFamily="34" charset="-78"/>
                <a:cs typeface="Vazir" panose="020B0603030804020204" pitchFamily="34" charset="-78"/>
              </a:rPr>
              <a:t>Blocks)</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ماینرها (</a:t>
            </a:r>
            <a:r>
              <a:rPr lang="en-US" sz="1600" dirty="0">
                <a:latin typeface="Vazir" panose="020B0603030804020204" pitchFamily="34" charset="-78"/>
                <a:cs typeface="Vazir" panose="020B0603030804020204" pitchFamily="34" charset="-78"/>
              </a:rPr>
              <a:t>Miners</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گره‌ها </a:t>
            </a:r>
            <a:r>
              <a:rPr lang="en-US" sz="1600" dirty="0">
                <a:latin typeface="Vazir" panose="020B0603030804020204" pitchFamily="34" charset="-78"/>
                <a:cs typeface="Vazir" panose="020B0603030804020204" pitchFamily="34" charset="-78"/>
              </a:rPr>
              <a:t>Nodes)</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48443" y="518890"/>
            <a:ext cx="4919577" cy="2765896"/>
          </a:xfrm>
          <a:prstGeom prst="roundRect">
            <a:avLst>
              <a:gd name="adj" fmla="val 3529"/>
            </a:avLst>
          </a:prstGeom>
          <a:ln w="38100">
            <a:solidFill>
              <a:schemeClr val="bg1"/>
            </a:solidFill>
          </a:ln>
        </p:spPr>
      </p:pic>
      <p:pic>
        <p:nvPicPr>
          <p:cNvPr id="4" name="Picture 3"/>
          <p:cNvPicPr>
            <a:picLocks noChangeAspect="1"/>
          </p:cNvPicPr>
          <p:nvPr/>
        </p:nvPicPr>
        <p:blipFill rotWithShape="1">
          <a:blip r:embed="rId3"/>
          <a:srcRect l="6024" b="11833"/>
          <a:stretch/>
        </p:blipFill>
        <p:spPr>
          <a:xfrm>
            <a:off x="3512754" y="3708419"/>
            <a:ext cx="4279037" cy="2590017"/>
          </a:xfrm>
          <a:prstGeom prst="roundRect">
            <a:avLst>
              <a:gd name="adj" fmla="val 3529"/>
            </a:avLst>
          </a:prstGeom>
          <a:ln w="38100">
            <a:solidFill>
              <a:schemeClr val="bg1"/>
            </a:solidFill>
          </a:ln>
        </p:spPr>
      </p:pic>
    </p:spTree>
    <p:extLst>
      <p:ext uri="{BB962C8B-B14F-4D97-AF65-F5344CB8AC3E}">
        <p14:creationId xmlns:p14="http://schemas.microsoft.com/office/powerpoint/2010/main" val="1931846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24187" y="515915"/>
            <a:ext cx="4381329"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بلاکچین از چه اجزایی تشکیل شده است؟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115409" y="1303677"/>
            <a:ext cx="11778883" cy="249299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بلاک چیست؟</a:t>
            </a:r>
          </a:p>
          <a:p>
            <a:pPr algn="justLow" rtl="1">
              <a:lnSpc>
                <a:spcPct val="200000"/>
              </a:lnSpc>
            </a:pPr>
            <a:r>
              <a:rPr lang="fa-IR" sz="1600" dirty="0">
                <a:latin typeface="Vazir" panose="020B0603030804020204" pitchFamily="34" charset="-78"/>
                <a:cs typeface="Vazir" panose="020B0603030804020204" pitchFamily="34" charset="-78"/>
              </a:rPr>
              <a:t>به بسته‌های اطلاعات در شبکه بلاکچین، بلاک یا بلوک می‌گویند. هر شبکه از تعداد زیادی بلاک تشکیل شده است و هر بلاک شامل سه بخش اساسی می‌شود:</a:t>
            </a:r>
          </a:p>
          <a:p>
            <a:pPr algn="justLow" rtl="1">
              <a:lnSpc>
                <a:spcPct val="200000"/>
              </a:lnSpc>
            </a:pPr>
            <a:r>
              <a:rPr lang="fa-IR" sz="1600" dirty="0">
                <a:latin typeface="Vazir" panose="020B0603030804020204" pitchFamily="34" charset="-78"/>
                <a:cs typeface="Vazir" panose="020B0603030804020204" pitchFamily="34" charset="-78"/>
              </a:rPr>
              <a:t>داده (</a:t>
            </a:r>
            <a:r>
              <a:rPr lang="en-US" sz="1600" dirty="0">
                <a:latin typeface="Vazir" panose="020B0603030804020204" pitchFamily="34" charset="-78"/>
                <a:cs typeface="Vazir" panose="020B0603030804020204" pitchFamily="34" charset="-78"/>
              </a:rPr>
              <a:t>Data</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اطلاعات بلاک که شامل تراکنش‌های انجام شده در بلاک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0" y="3304250"/>
            <a:ext cx="5894774" cy="3553750"/>
          </a:xfrm>
          <a:prstGeom prst="rect">
            <a:avLst/>
          </a:prstGeom>
        </p:spPr>
      </p:pic>
    </p:spTree>
    <p:extLst>
      <p:ext uri="{BB962C8B-B14F-4D97-AF65-F5344CB8AC3E}">
        <p14:creationId xmlns:p14="http://schemas.microsoft.com/office/powerpoint/2010/main" val="3642819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DDD176EB-D398-1C03-F27E-90F01461D9A9}"/>
              </a:ext>
            </a:extLst>
          </p:cNvPr>
          <p:cNvSpPr/>
          <p:nvPr/>
        </p:nvSpPr>
        <p:spPr>
          <a:xfrm>
            <a:off x="8624284" y="2518701"/>
            <a:ext cx="2969952" cy="3028039"/>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338657" y="492256"/>
            <a:ext cx="552012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بلاکچین از چه اجزایی تشکیل شده است؟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346229" y="1353312"/>
            <a:ext cx="6542843"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نانس </a:t>
            </a:r>
            <a:r>
              <a:rPr lang="en-US" sz="1600" dirty="0">
                <a:latin typeface="Vazir" panose="020B0603030804020204" pitchFamily="34" charset="-78"/>
                <a:cs typeface="Vazir" panose="020B0603030804020204" pitchFamily="34" charset="-78"/>
              </a:rPr>
              <a:t>Nonce)</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نانس یا عدد یکبارمصرف</a:t>
            </a:r>
            <a:r>
              <a:rPr lang="en-US" sz="1600" dirty="0">
                <a:latin typeface="Vazir" panose="020B0603030804020204" pitchFamily="34" charset="-78"/>
                <a:cs typeface="Vazir" panose="020B0603030804020204" pitchFamily="34" charset="-78"/>
              </a:rPr>
              <a:t>Number used only once) </a:t>
            </a:r>
            <a:r>
              <a:rPr lang="fa-IR" sz="1600" dirty="0">
                <a:latin typeface="Vazir" panose="020B0603030804020204" pitchFamily="34" charset="-78"/>
                <a:cs typeface="Vazir" panose="020B0603030804020204" pitchFamily="34" charset="-78"/>
              </a:rPr>
              <a:t>) در بلاک چین یک عدد ۳۲ بیتی است که در هنگام ایجاد بلاک به صورت تصادفی ایجاد می‌شود و سپس به عنوان هدر هش در بلاک مورد استفاده قرار می‌گیرد.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هش </a:t>
            </a:r>
            <a:r>
              <a:rPr lang="en-US" sz="1600" dirty="0">
                <a:latin typeface="Vazir" panose="020B0603030804020204" pitchFamily="34" charset="-78"/>
                <a:cs typeface="Vazir" panose="020B0603030804020204" pitchFamily="34" charset="-78"/>
              </a:rPr>
              <a:t>Hash)</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هش‌ها اعدادی ۲۵۶ بیتی هستند که در کنار نانس قرار می‌گیرند. در واقع کار ماینرها این است که نانس درستی را پیدا کنند که با استفاده از آن می‌توان به هش معتبر یک بلاک دست پیدا کرد.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A4C5CE9B-8679-CAD6-BF07-916543BC8D35}"/>
              </a:ext>
            </a:extLst>
          </p:cNvPr>
          <p:cNvPicPr>
            <a:picLocks noChangeAspect="1"/>
          </p:cNvPicPr>
          <p:nvPr/>
        </p:nvPicPr>
        <p:blipFill>
          <a:blip r:embed="rId2"/>
          <a:stretch>
            <a:fillRect/>
          </a:stretch>
        </p:blipFill>
        <p:spPr>
          <a:xfrm>
            <a:off x="7300954" y="1893458"/>
            <a:ext cx="3762985" cy="1863642"/>
          </a:xfrm>
          <a:prstGeom prst="roundRect">
            <a:avLst>
              <a:gd name="adj" fmla="val 3529"/>
            </a:avLst>
          </a:prstGeom>
          <a:ln w="38100">
            <a:solidFill>
              <a:schemeClr val="bg1"/>
            </a:solidFill>
          </a:ln>
        </p:spPr>
      </p:pic>
      <p:pic>
        <p:nvPicPr>
          <p:cNvPr id="7" name="Picture 6">
            <a:extLst>
              <a:ext uri="{FF2B5EF4-FFF2-40B4-BE49-F238E27FC236}">
                <a16:creationId xmlns:a16="http://schemas.microsoft.com/office/drawing/2014/main" id="{26EA87FE-2E76-526F-70BD-D6C9B53030AF}"/>
              </a:ext>
            </a:extLst>
          </p:cNvPr>
          <p:cNvPicPr>
            <a:picLocks noChangeAspect="1"/>
          </p:cNvPicPr>
          <p:nvPr/>
        </p:nvPicPr>
        <p:blipFill>
          <a:blip r:embed="rId3"/>
          <a:stretch>
            <a:fillRect/>
          </a:stretch>
        </p:blipFill>
        <p:spPr>
          <a:xfrm>
            <a:off x="7922391" y="4032721"/>
            <a:ext cx="3954484" cy="2225056"/>
          </a:xfrm>
          <a:prstGeom prst="roundRect">
            <a:avLst>
              <a:gd name="adj" fmla="val 3529"/>
            </a:avLst>
          </a:prstGeom>
          <a:ln w="38100">
            <a:solidFill>
              <a:schemeClr val="bg1"/>
            </a:solidFill>
          </a:ln>
        </p:spPr>
      </p:pic>
    </p:spTree>
    <p:extLst>
      <p:ext uri="{BB962C8B-B14F-4D97-AF65-F5344CB8AC3E}">
        <p14:creationId xmlns:p14="http://schemas.microsoft.com/office/powerpoint/2010/main" val="2290037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68832D5-A05B-1E2E-8B18-E693588F6700}"/>
              </a:ext>
            </a:extLst>
          </p:cNvPr>
          <p:cNvSpPr/>
          <p:nvPr/>
        </p:nvSpPr>
        <p:spPr>
          <a:xfrm>
            <a:off x="9117367" y="2134325"/>
            <a:ext cx="3506679" cy="3028039"/>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7149159" y="492255"/>
            <a:ext cx="4666662"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ماینر چیست و چه نقشی در بلاک چین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142043" y="1224515"/>
            <a:ext cx="6267277"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ماینرها یا استخراج‌کنندگان، وظیفه ایجاد بلاک‌های شبکه را در فرآیندی به نام ماینینگ یا استخراج برعهده دارند. در شبکه بلاکچین هر بلاک دارای نانس و هش اختصاصی خود است. علاوه بر این هش بلاک قبلی نیز در بلاک جدید ذخیره می‌شود. بنابراین فرآیند استخراج یا ساخت بلاک کار ساده‌ای نیست؛ خصوصاً در یک شبکه بزرگ که میلیون‌ها بلاک در آن ذخیره می‌شود. ماینرها از نرم‌افزارها و سخت‌افزارهای قدرتمند برای حل مسائل ریاضی پیچیده استفاده می‌کنند تا یک </a:t>
            </a:r>
            <a:r>
              <a:rPr lang="en-US" sz="1600" dirty="0">
                <a:latin typeface="Vazir" panose="020B0603030804020204" pitchFamily="34" charset="-78"/>
                <a:cs typeface="Vazir" panose="020B0603030804020204" pitchFamily="34" charset="-78"/>
              </a:rPr>
              <a:t>nonce </a:t>
            </a:r>
            <a:r>
              <a:rPr lang="fa-IR" sz="1600" dirty="0">
                <a:latin typeface="Vazir" panose="020B0603030804020204" pitchFamily="34" charset="-78"/>
                <a:cs typeface="Vazir" panose="020B0603030804020204" pitchFamily="34" charset="-78"/>
              </a:rPr>
              <a:t> که توانایی قبول هش را داشته باشد، بسازند.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20436" r="17024"/>
          <a:stretch/>
        </p:blipFill>
        <p:spPr>
          <a:xfrm>
            <a:off x="6986726" y="1695636"/>
            <a:ext cx="4653328" cy="3822716"/>
          </a:xfrm>
          <a:prstGeom prst="roundRect">
            <a:avLst>
              <a:gd name="adj" fmla="val 3529"/>
            </a:avLst>
          </a:prstGeom>
          <a:ln w="38100">
            <a:solidFill>
              <a:schemeClr val="bg1"/>
            </a:solidFill>
          </a:ln>
        </p:spPr>
      </p:pic>
    </p:spTree>
    <p:extLst>
      <p:ext uri="{BB962C8B-B14F-4D97-AF65-F5344CB8AC3E}">
        <p14:creationId xmlns:p14="http://schemas.microsoft.com/office/powerpoint/2010/main" val="2917580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6EEE8DE-761E-22A8-1CF7-06D78FACC643}"/>
              </a:ext>
            </a:extLst>
          </p:cNvPr>
          <p:cNvSpPr/>
          <p:nvPr/>
        </p:nvSpPr>
        <p:spPr>
          <a:xfrm>
            <a:off x="985421" y="2717826"/>
            <a:ext cx="3506679" cy="3028039"/>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8622120" y="522625"/>
            <a:ext cx="3254417"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نود یا گره در بلاکچین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5504156" y="1626668"/>
            <a:ext cx="637238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نود یا گره، هر نوع وسیله الکترونیکی است که قابلیت ذخیره‌سازی یک کپی از کل شبکه را داشته باشد و فعالیت بلاک چین را امکان‌پذیر کند. غیرمتمرکزسازی فرایندها و توزیع اطلاعات با استفاده از نودها در بلاکچین پیاده‌سازی می‌شود.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1" r="729" b="7414"/>
          <a:stretch/>
        </p:blipFill>
        <p:spPr>
          <a:xfrm>
            <a:off x="223976" y="1147554"/>
            <a:ext cx="3859752" cy="2169144"/>
          </a:xfrm>
          <a:prstGeom prst="roundRect">
            <a:avLst>
              <a:gd name="adj" fmla="val 3529"/>
            </a:avLst>
          </a:prstGeom>
          <a:ln w="38100">
            <a:solidFill>
              <a:schemeClr val="bg1"/>
            </a:solidFill>
          </a:ln>
        </p:spPr>
      </p:pic>
      <p:pic>
        <p:nvPicPr>
          <p:cNvPr id="6" name="Picture 5"/>
          <p:cNvPicPr>
            <a:picLocks noChangeAspect="1"/>
          </p:cNvPicPr>
          <p:nvPr/>
        </p:nvPicPr>
        <p:blipFill rotWithShape="1">
          <a:blip r:embed="rId3"/>
          <a:srcRect l="4045" t="1844" r="1425" b="37193"/>
          <a:stretch/>
        </p:blipFill>
        <p:spPr>
          <a:xfrm>
            <a:off x="1825379" y="3666386"/>
            <a:ext cx="7357554" cy="2668989"/>
          </a:xfrm>
          <a:prstGeom prst="roundRect">
            <a:avLst>
              <a:gd name="adj" fmla="val 3529"/>
            </a:avLst>
          </a:prstGeom>
          <a:ln w="38100">
            <a:solidFill>
              <a:schemeClr val="bg1"/>
            </a:solidFill>
          </a:ln>
        </p:spPr>
      </p:pic>
    </p:spTree>
    <p:extLst>
      <p:ext uri="{BB962C8B-B14F-4D97-AF65-F5344CB8AC3E}">
        <p14:creationId xmlns:p14="http://schemas.microsoft.com/office/powerpoint/2010/main" val="606649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0292081-19A4-D303-BF83-F4499DE05A62}"/>
              </a:ext>
            </a:extLst>
          </p:cNvPr>
          <p:cNvSpPr/>
          <p:nvPr/>
        </p:nvSpPr>
        <p:spPr>
          <a:xfrm>
            <a:off x="1313897" y="-656947"/>
            <a:ext cx="2086252" cy="5823752"/>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8582149" y="520334"/>
            <a:ext cx="3254417"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نود یا گره در بلاکچین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5740566" y="1381857"/>
            <a:ext cx="6096000" cy="3539430"/>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هر بلاک جدیدی که وارد شبکه می‌شود، مورد تأیید گره‌ها قرار می‌گیرد. شفافیت بلاکچین این امکان را می‌دهد تا تمامی اطلاعات آن به راحتی قابل بررسی و مشاهده باشد. این شفافیت مدیون حضور گره‌ها است. همه گره‌ها به صورت </a:t>
            </a:r>
            <a:r>
              <a:rPr lang="en-US" sz="1600" dirty="0">
                <a:latin typeface="Vazir" panose="020B0603030804020204" pitchFamily="34" charset="-78"/>
                <a:cs typeface="Vazir" panose="020B0603030804020204" pitchFamily="34" charset="-78"/>
              </a:rPr>
              <a:t>Peer-to-Peer</a:t>
            </a:r>
            <a:r>
              <a:rPr lang="fa-IR" sz="1600" dirty="0">
                <a:latin typeface="Vazir" panose="020B0603030804020204" pitchFamily="34" charset="-78"/>
                <a:cs typeface="Vazir" panose="020B0603030804020204" pitchFamily="34" charset="-78"/>
              </a:rPr>
              <a:t> به یکدیگر متصل شده‌اند. این اتصال نظیر‌به‌نظیر باعث می‌شود تا همه آنها اطلاعات کاملاً یکسانی را ذخیره کنند. ذخیره‌سازی اطلاعات با استفاده از یک سیستم کنترل قوی، به حفظ یکپارچگی شبکه کمک می‌کند و اعتماد را در بین کاربران ایجاد خواهد کرد.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492" y="1381857"/>
            <a:ext cx="3968872" cy="2071557"/>
          </a:xfrm>
          <a:prstGeom prst="roundRect">
            <a:avLst>
              <a:gd name="adj" fmla="val 3529"/>
            </a:avLst>
          </a:prstGeom>
          <a:ln w="38100">
            <a:solidFill>
              <a:schemeClr val="bg1"/>
            </a:solidFill>
          </a:ln>
        </p:spPr>
      </p:pic>
      <p:pic>
        <p:nvPicPr>
          <p:cNvPr id="6" name="Picture 5"/>
          <p:cNvPicPr>
            <a:picLocks noChangeAspect="1"/>
          </p:cNvPicPr>
          <p:nvPr/>
        </p:nvPicPr>
        <p:blipFill>
          <a:blip r:embed="rId3"/>
          <a:stretch>
            <a:fillRect/>
          </a:stretch>
        </p:blipFill>
        <p:spPr>
          <a:xfrm>
            <a:off x="1109424" y="3968318"/>
            <a:ext cx="3978182" cy="2237727"/>
          </a:xfrm>
          <a:prstGeom prst="roundRect">
            <a:avLst>
              <a:gd name="adj" fmla="val 3529"/>
            </a:avLst>
          </a:prstGeom>
          <a:ln w="38100">
            <a:solidFill>
              <a:schemeClr val="bg1"/>
            </a:solidFill>
          </a:ln>
        </p:spPr>
      </p:pic>
    </p:spTree>
    <p:extLst>
      <p:ext uri="{BB962C8B-B14F-4D97-AF65-F5344CB8AC3E}">
        <p14:creationId xmlns:p14="http://schemas.microsoft.com/office/powerpoint/2010/main" val="3869499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1476" y="1455355"/>
            <a:ext cx="6246839"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تراکنش‌ها بسته به بلاک چینی که در آن انجام می‌شوند، از یک فرایند خاص پیروی می‌کنند. در بلاکچین بیت‌کوین، تراکنش شما به یک استخر حافظه به اسم ممپول  </a:t>
            </a:r>
            <a:r>
              <a:rPr lang="en-US" sz="1600" dirty="0" err="1">
                <a:latin typeface="Vazir" panose="020B0603030804020204" pitchFamily="34" charset="-78"/>
                <a:cs typeface="Vazir" panose="020B0603030804020204" pitchFamily="34" charset="-78"/>
              </a:rPr>
              <a:t>Mempool</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 فرستاده می‌شود؛ جایی که تراکنش ذخیره می‌شود و در صف قرار می‌گیرد تا زمانی که یک ماینر یا اعتبارسنج آن را دریافت کند. در ادامه یک ماینر بیت کوین تراکنش شما را انتخاب کرده و به یک بلاک اضافه می‌کند. بلاک فضایی است که در آن تراکنش‌هایی که کاربران درخواست پردازش آن را داده‌اند، نگهداری می‌شود.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8769081" y="490509"/>
            <a:ext cx="3097323"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چگونه کار می‌کند؟</a:t>
            </a:r>
            <a:endParaRPr lang="en-US" sz="2000" b="1" dirty="0">
              <a:solidFill>
                <a:schemeClr val="bg1"/>
              </a:solidFill>
              <a:latin typeface="Shabnam" panose="020B0603030804020204" pitchFamily="34" charset="-78"/>
              <a:cs typeface="Shabnam" panose="020B0603030804020204" pitchFamily="34" charset="-78"/>
            </a:endParaRPr>
          </a:p>
        </p:txBody>
      </p:sp>
      <p:sp>
        <p:nvSpPr>
          <p:cNvPr id="7" name="Rectangle: Rounded Corners 6">
            <a:extLst>
              <a:ext uri="{FF2B5EF4-FFF2-40B4-BE49-F238E27FC236}">
                <a16:creationId xmlns:a16="http://schemas.microsoft.com/office/drawing/2014/main" id="{BB229CCA-04BC-8AA6-CD39-011C7F603D0D}"/>
              </a:ext>
            </a:extLst>
          </p:cNvPr>
          <p:cNvSpPr/>
          <p:nvPr/>
        </p:nvSpPr>
        <p:spPr>
          <a:xfrm>
            <a:off x="7192311" y="1985827"/>
            <a:ext cx="3506679" cy="3028039"/>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E13EF075-905F-4BCE-87D7-C8C4547BCD18}"/>
              </a:ext>
            </a:extLst>
          </p:cNvPr>
          <p:cNvPicPr>
            <a:picLocks noChangeAspect="1"/>
          </p:cNvPicPr>
          <p:nvPr/>
        </p:nvPicPr>
        <p:blipFill rotWithShape="1">
          <a:blip r:embed="rId2"/>
          <a:srcRect l="1526" b="5907"/>
          <a:stretch/>
        </p:blipFill>
        <p:spPr>
          <a:xfrm>
            <a:off x="6891026" y="1455355"/>
            <a:ext cx="4975378" cy="1980838"/>
          </a:xfrm>
          <a:prstGeom prst="roundRect">
            <a:avLst>
              <a:gd name="adj" fmla="val 3529"/>
            </a:avLst>
          </a:prstGeom>
          <a:ln w="38100">
            <a:solidFill>
              <a:schemeClr val="bg1"/>
            </a:solidFill>
          </a:ln>
        </p:spPr>
      </p:pic>
      <p:pic>
        <p:nvPicPr>
          <p:cNvPr id="9" name="Picture 8">
            <a:extLst>
              <a:ext uri="{FF2B5EF4-FFF2-40B4-BE49-F238E27FC236}">
                <a16:creationId xmlns:a16="http://schemas.microsoft.com/office/drawing/2014/main" id="{B21F13FF-4B91-830C-0375-CD3303153BDA}"/>
              </a:ext>
            </a:extLst>
          </p:cNvPr>
          <p:cNvPicPr>
            <a:picLocks noChangeAspect="1"/>
          </p:cNvPicPr>
          <p:nvPr/>
        </p:nvPicPr>
        <p:blipFill>
          <a:blip r:embed="rId3"/>
          <a:stretch>
            <a:fillRect/>
          </a:stretch>
        </p:blipFill>
        <p:spPr>
          <a:xfrm>
            <a:off x="7481933" y="3821288"/>
            <a:ext cx="3958344" cy="2385156"/>
          </a:xfrm>
          <a:prstGeom prst="roundRect">
            <a:avLst>
              <a:gd name="adj" fmla="val 3529"/>
            </a:avLst>
          </a:prstGeom>
          <a:ln w="38100">
            <a:solidFill>
              <a:schemeClr val="bg1"/>
            </a:solidFill>
          </a:ln>
        </p:spPr>
      </p:pic>
    </p:spTree>
    <p:extLst>
      <p:ext uri="{BB962C8B-B14F-4D97-AF65-F5344CB8AC3E}">
        <p14:creationId xmlns:p14="http://schemas.microsoft.com/office/powerpoint/2010/main" val="129114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E8E11B9-195F-B692-3A4D-8EA6108C62F1}"/>
              </a:ext>
            </a:extLst>
          </p:cNvPr>
          <p:cNvSpPr/>
          <p:nvPr/>
        </p:nvSpPr>
        <p:spPr>
          <a:xfrm>
            <a:off x="1936810" y="2429900"/>
            <a:ext cx="8370165" cy="1613718"/>
          </a:xfrm>
          <a:prstGeom prst="roundRect">
            <a:avLst>
              <a:gd name="adj" fmla="val 1231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727733" y="554401"/>
            <a:ext cx="3097323"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چگونه کار می‌کند؟</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964706" y="4138210"/>
            <a:ext cx="10262587" cy="2462213"/>
          </a:xfrm>
          <a:prstGeom prst="rect">
            <a:avLst/>
          </a:prstGeom>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وظیفه ماینر در ادامه این است که با انجام یک سری محاسبات ریاضی پیچیده و حدس‌زدن عدد هش، انجام کار در شبکه را توسط سیستم‌های پردازشی خود اثبات کند. در ادامه، بلاکی که تراکنش شما در آن جای داده شده است، در شبکه تأیید شده و به زنجیره‌ای از بلاک‌هایی که قبلاً تأیید شده‌اند، اضافه می‌شود. ضمناً هر بلاکی که بعد از بلاک مربوط به تراکنش شما ساخته شود، یک تأیید جدید برای تراکنش شما محسوب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366944" y="1053677"/>
            <a:ext cx="4816782" cy="2752447"/>
          </a:xfrm>
          <a:prstGeom prst="roundRect">
            <a:avLst>
              <a:gd name="adj" fmla="val 3529"/>
            </a:avLst>
          </a:prstGeom>
          <a:ln w="38100">
            <a:solidFill>
              <a:schemeClr val="bg1"/>
            </a:solidFill>
          </a:ln>
        </p:spPr>
      </p:pic>
      <p:pic>
        <p:nvPicPr>
          <p:cNvPr id="5" name="Picture 4">
            <a:extLst>
              <a:ext uri="{FF2B5EF4-FFF2-40B4-BE49-F238E27FC236}">
                <a16:creationId xmlns:a16="http://schemas.microsoft.com/office/drawing/2014/main" id="{25CAF21D-D5D2-FCA7-975A-39CD21557E84}"/>
              </a:ext>
            </a:extLst>
          </p:cNvPr>
          <p:cNvPicPr>
            <a:picLocks noChangeAspect="1"/>
          </p:cNvPicPr>
          <p:nvPr/>
        </p:nvPicPr>
        <p:blipFill>
          <a:blip r:embed="rId3"/>
          <a:stretch>
            <a:fillRect/>
          </a:stretch>
        </p:blipFill>
        <p:spPr>
          <a:xfrm>
            <a:off x="6095999" y="1390116"/>
            <a:ext cx="4882718" cy="2748094"/>
          </a:xfrm>
          <a:prstGeom prst="roundRect">
            <a:avLst>
              <a:gd name="adj" fmla="val 3529"/>
            </a:avLst>
          </a:prstGeom>
          <a:ln w="38100">
            <a:solidFill>
              <a:schemeClr val="bg1"/>
            </a:solidFill>
          </a:ln>
        </p:spPr>
      </p:pic>
    </p:spTree>
    <p:extLst>
      <p:ext uri="{BB962C8B-B14F-4D97-AF65-F5344CB8AC3E}">
        <p14:creationId xmlns:p14="http://schemas.microsoft.com/office/powerpoint/2010/main" val="347862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23769" y="501134"/>
            <a:ext cx="279435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شبکه‌های بلاک 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317724" y="1280577"/>
            <a:ext cx="6677953"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شبکه‌های بلاک چین، بر اساس میزان دسترسی و مشارکت کاربران در شبکه، به چهار دسته تقسیم می‌شوند: شبکه‌های عمومی، خصوصی، تجاری</a:t>
            </a:r>
            <a:r>
              <a:rPr lang="en-US" sz="1600" dirty="0">
                <a:latin typeface="Vazir" panose="020B0603030804020204" pitchFamily="34" charset="-78"/>
                <a:cs typeface="Vazir" panose="020B0603030804020204" pitchFamily="34" charset="-78"/>
              </a:rPr>
              <a:t>Consortium) </a:t>
            </a:r>
            <a:r>
              <a:rPr lang="fa-IR" sz="1600" dirty="0">
                <a:latin typeface="Vazir" panose="020B0603030804020204" pitchFamily="34" charset="-78"/>
                <a:cs typeface="Vazir" panose="020B0603030804020204" pitchFamily="34" charset="-78"/>
              </a:rPr>
              <a:t> ) و هیبرید </a:t>
            </a:r>
            <a:r>
              <a:rPr lang="en-US" sz="1600" dirty="0">
                <a:latin typeface="Vazir" panose="020B0603030804020204" pitchFamily="34" charset="-78"/>
                <a:cs typeface="Vazir" panose="020B0603030804020204" pitchFamily="34" charset="-78"/>
              </a:rPr>
              <a:t>Hybrid)</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317724" y="3038318"/>
            <a:ext cx="6677953"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شبکه‌های بلاک چین عمومی </a:t>
            </a:r>
            <a:r>
              <a:rPr lang="en-US" sz="1600" dirty="0">
                <a:latin typeface="Vazir" panose="020B0603030804020204" pitchFamily="34" charset="-78"/>
                <a:cs typeface="Vazir" panose="020B0603030804020204" pitchFamily="34" charset="-78"/>
              </a:rPr>
              <a:t>Public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این نوع شبکه‌ها برای همگان قابل دسترس هستند و هر فردی می‌تواند به عنوان نود در شبکه شرکت کند. این نود‌ها مسئول تأیید تراکنش‌ها و تولید بلاک‌های جدید هستند و به عنوان پاداش، رمزارز مربوط به شبکه را دریافت می‌کنند. این شبکه‌ها دارای حداکثر شفافیت و غیرمتمرکزی هستند، اما معایبی مانند کندی، پیچیدگی و مصرف زیاد انرژی را نیز دارند. بلاک چین اتریوم، بیت کوین و شبکه لایت کوین مثالهایی از این نوع شبکه‌ها هستند.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a:srcRect l="11177" t="2714" r="11816" b="28069"/>
          <a:stretch/>
        </p:blipFill>
        <p:spPr>
          <a:xfrm>
            <a:off x="469976" y="1571348"/>
            <a:ext cx="4071917" cy="4393841"/>
          </a:xfrm>
          <a:prstGeom prst="rect">
            <a:avLst/>
          </a:prstGeom>
        </p:spPr>
      </p:pic>
    </p:spTree>
    <p:extLst>
      <p:ext uri="{BB962C8B-B14F-4D97-AF65-F5344CB8AC3E}">
        <p14:creationId xmlns:p14="http://schemas.microsoft.com/office/powerpoint/2010/main" val="3457502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94790" y="514841"/>
            <a:ext cx="279435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شبکه‌های بلاک 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346230" y="1139734"/>
            <a:ext cx="5442012"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شبکه‌های بلاک چین خصوصی </a:t>
            </a:r>
            <a:r>
              <a:rPr lang="en-US" sz="1600" dirty="0">
                <a:latin typeface="Vazir" panose="020B0603030804020204" pitchFamily="34" charset="-78"/>
                <a:cs typeface="Vazir" panose="020B0603030804020204" pitchFamily="34" charset="-78"/>
              </a:rPr>
              <a:t>Private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300000"/>
              </a:lnSpc>
            </a:pPr>
            <a:r>
              <a:rPr lang="fa-IR" sz="1600" dirty="0">
                <a:latin typeface="Vazir" panose="020B0603030804020204" pitchFamily="34" charset="-78"/>
                <a:cs typeface="Vazir" panose="020B0603030804020204" pitchFamily="34" charset="-78"/>
              </a:rPr>
              <a:t>این نوع شبکه‌ها توسط سازمان یا گروه خاصی کنترل می‌شوند و فقط اعضای مجاز می‌توانند به آن دسترسی داشته باشند. این شبکه‌ها دارای حداقل شفافیت و حداکثر کارایی هستند، اما معایبی مانند کمبود حفاظت از حقوق کاربران و خطر سانسور را نیز دارند. هایپرلجر فابریک، کوردا و </a:t>
            </a:r>
            <a:r>
              <a:rPr lang="en-US" sz="1600" dirty="0">
                <a:latin typeface="Vazir" panose="020B0603030804020204" pitchFamily="34" charset="-78"/>
                <a:cs typeface="Vazir" panose="020B0603030804020204" pitchFamily="34" charset="-78"/>
              </a:rPr>
              <a:t>IBM، </a:t>
            </a:r>
            <a:r>
              <a:rPr lang="fa-IR" sz="1600" dirty="0">
                <a:latin typeface="Vazir" panose="020B0603030804020204" pitchFamily="34" charset="-78"/>
                <a:cs typeface="Vazir" panose="020B0603030804020204" pitchFamily="34" charset="-78"/>
              </a:rPr>
              <a:t>مثال‌هایی از این نوع شبکه‌ها هستند.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clrChange>
              <a:clrFrom>
                <a:srgbClr val="FFFEF6"/>
              </a:clrFrom>
              <a:clrTo>
                <a:srgbClr val="FFFEF6">
                  <a:alpha val="0"/>
                </a:srgbClr>
              </a:clrTo>
            </a:clrChange>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rcRect l="14970" t="431" r="15861" b="9838"/>
          <a:stretch/>
        </p:blipFill>
        <p:spPr>
          <a:xfrm>
            <a:off x="6603980" y="1866190"/>
            <a:ext cx="4981619" cy="3635122"/>
          </a:xfrm>
          <a:prstGeom prst="rect">
            <a:avLst/>
          </a:prstGeom>
        </p:spPr>
      </p:pic>
    </p:spTree>
    <p:extLst>
      <p:ext uri="{BB962C8B-B14F-4D97-AF65-F5344CB8AC3E}">
        <p14:creationId xmlns:p14="http://schemas.microsoft.com/office/powerpoint/2010/main" val="1903180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47693" y="536645"/>
            <a:ext cx="372409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a:t>
            </a:r>
            <a:r>
              <a:rPr lang="en-US" sz="2000" b="1" dirty="0" err="1">
                <a:solidFill>
                  <a:schemeClr val="bg1"/>
                </a:solidFill>
                <a:latin typeface="Shabnam" panose="020B0603030804020204" pitchFamily="34" charset="-78"/>
                <a:cs typeface="Shabnam" panose="020B0603030804020204" pitchFamily="34" charset="-78"/>
              </a:rPr>
              <a:t>Blockchain</a:t>
            </a:r>
            <a:r>
              <a:rPr lang="en-US" sz="2000" b="1" dirty="0">
                <a:solidFill>
                  <a:schemeClr val="bg1"/>
                </a:solidFill>
                <a:latin typeface="Shabnam" panose="020B0603030804020204" pitchFamily="34" charset="-78"/>
                <a:cs typeface="Shabnam" panose="020B0603030804020204" pitchFamily="34" charset="-78"/>
              </a:rPr>
              <a:t>) </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5317724" y="1498641"/>
            <a:ext cx="6551718"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بلاک چین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 شبکه‌ای است که با استفاده از تکنولوژی‌های غیرمتمرکز (</a:t>
            </a:r>
            <a:r>
              <a:rPr lang="en-US" sz="1600" dirty="0">
                <a:latin typeface="Vazir" panose="020B0603030804020204" pitchFamily="34" charset="-78"/>
                <a:cs typeface="Vazir" panose="020B0603030804020204" pitchFamily="34" charset="-78"/>
              </a:rPr>
              <a:t>Decentralized</a:t>
            </a:r>
            <a:r>
              <a:rPr lang="fa-IR" sz="1600" dirty="0">
                <a:latin typeface="Vazir" panose="020B0603030804020204" pitchFamily="34" charset="-78"/>
                <a:cs typeface="Vazir" panose="020B0603030804020204" pitchFamily="34" charset="-78"/>
              </a:rPr>
              <a:t> ) و رمزنگاری، تاریخچه تمام تراکنش‌های انجام شده با دارایی‌های دیجیتال مانند بیت کوین را در یک دفتر کل دیجیتال و عمومی ذخیره می‌کند. امکان تغییر در اطلاعات ذخیره شده در بلاک چین وجود ندارد و تمام اطلاعات ثبت شده در آن به صورت شفاف در اختیار کاربران قرار می‌گیرد. شبکه بلاکچین همان چیزی است که حذف بانک‌ها و مؤسسات مالی از تراکنش‌های دارایی‌های دیجیتال را امکان‌پذیر کرده و امنیت ارزهای دیجیتال را تضمین می‌کند؛ موضوعی که باعث شده دارایی‌های دیجیتال طرفداران زیادی پیدا کنند.</a:t>
            </a:r>
            <a:endParaRPr lang="en-US" sz="1600" dirty="0">
              <a:latin typeface="Vazir" panose="020B0603030804020204" pitchFamily="34" charset="-78"/>
              <a:cs typeface="Vazir" panose="020B0603030804020204" pitchFamily="34" charset="-78"/>
            </a:endParaRPr>
          </a:p>
        </p:txBody>
      </p:sp>
      <p:pic>
        <p:nvPicPr>
          <p:cNvPr id="3" name="Picture 2">
            <a:extLst>
              <a:ext uri="{FF2B5EF4-FFF2-40B4-BE49-F238E27FC236}">
                <a16:creationId xmlns:a16="http://schemas.microsoft.com/office/drawing/2014/main" id="{50810281-C4B1-3BBA-69BA-78EFEB3D55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095" t="11780" r="13744" b="21942"/>
          <a:stretch/>
        </p:blipFill>
        <p:spPr>
          <a:xfrm>
            <a:off x="123200" y="1295039"/>
            <a:ext cx="4902624" cy="4931520"/>
          </a:xfrm>
          <a:prstGeom prst="rect">
            <a:avLst/>
          </a:prstGeom>
        </p:spPr>
      </p:pic>
    </p:spTree>
    <p:extLst>
      <p:ext uri="{BB962C8B-B14F-4D97-AF65-F5344CB8AC3E}">
        <p14:creationId xmlns:p14="http://schemas.microsoft.com/office/powerpoint/2010/main" val="16561621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1DA1CB2-DCE1-34CF-79B2-7894DF8C6C92}"/>
              </a:ext>
            </a:extLst>
          </p:cNvPr>
          <p:cNvSpPr/>
          <p:nvPr/>
        </p:nvSpPr>
        <p:spPr>
          <a:xfrm>
            <a:off x="453188" y="3201879"/>
            <a:ext cx="2086252"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032646" y="510012"/>
            <a:ext cx="279435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شبکه‌های بلاک 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731002" y="1147374"/>
            <a:ext cx="6096000" cy="3539430"/>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شبکه‌های بلاک چین تجاری </a:t>
            </a:r>
            <a:r>
              <a:rPr lang="en-US" sz="1600" dirty="0">
                <a:latin typeface="Vazir" panose="020B0603030804020204" pitchFamily="34" charset="-78"/>
                <a:cs typeface="Vazir" panose="020B0603030804020204" pitchFamily="34" charset="-78"/>
              </a:rPr>
              <a:t>Consortium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این نوع شبکه‌ها توسط چند سازمان یا گروه با هدف همکاری در پروژه یا زمینه‌ای خاص اداره می‌شوند و فقط نود‌های منتخب مجاز به تأیید تراکنش‌ها هستند. این شبکه‌ها دارای تعادل مناسب بین شفافیت و کارایی هستند، اما معایبی مانند قطعی نبودن قوانین و استانداردهای شبکه را نیز دارند. بلاک چین </a:t>
            </a:r>
            <a:r>
              <a:rPr lang="en-US" sz="1600" dirty="0">
                <a:latin typeface="Vazir" panose="020B0603030804020204" pitchFamily="34" charset="-78"/>
                <a:cs typeface="Vazir" panose="020B0603030804020204" pitchFamily="34" charset="-78"/>
              </a:rPr>
              <a:t>R3، </a:t>
            </a:r>
            <a:r>
              <a:rPr lang="fa-IR" sz="1600" dirty="0">
                <a:latin typeface="Vazir" panose="020B0603030804020204" pitchFamily="34" charset="-78"/>
                <a:cs typeface="Vazir" panose="020B0603030804020204" pitchFamily="34" charset="-78"/>
              </a:rPr>
              <a:t>بلاک چين کوروم (</a:t>
            </a:r>
            <a:r>
              <a:rPr lang="en-US" sz="1600" dirty="0">
                <a:latin typeface="Vazir" panose="020B0603030804020204" pitchFamily="34" charset="-78"/>
                <a:cs typeface="Vazir" panose="020B0603030804020204" pitchFamily="34" charset="-78"/>
              </a:rPr>
              <a:t>Quorum</a:t>
            </a:r>
            <a:r>
              <a:rPr lang="fa-IR" sz="1600" dirty="0">
                <a:latin typeface="Vazir" panose="020B0603030804020204" pitchFamily="34" charset="-78"/>
                <a:cs typeface="Vazir" panose="020B0603030804020204" pitchFamily="34" charset="-78"/>
              </a:rPr>
              <a:t> ) و اسمارت چین بایننس مثال‌هایی از این شبکه‌ها هستند.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2947" t="2020" r="11704" b="1435"/>
          <a:stretch/>
        </p:blipFill>
        <p:spPr>
          <a:xfrm>
            <a:off x="661852" y="2354739"/>
            <a:ext cx="4123211" cy="3103147"/>
          </a:xfrm>
          <a:prstGeom prst="roundRect">
            <a:avLst>
              <a:gd name="adj" fmla="val 3529"/>
            </a:avLst>
          </a:prstGeom>
          <a:ln w="38100">
            <a:solidFill>
              <a:schemeClr val="bg1"/>
            </a:solidFill>
          </a:ln>
        </p:spPr>
      </p:pic>
    </p:spTree>
    <p:extLst>
      <p:ext uri="{BB962C8B-B14F-4D97-AF65-F5344CB8AC3E}">
        <p14:creationId xmlns:p14="http://schemas.microsoft.com/office/powerpoint/2010/main" val="1289228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06013" y="474501"/>
            <a:ext cx="279435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شبکه‌های بلاک 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292962" y="1204377"/>
            <a:ext cx="11507407" cy="2000548"/>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شبکه‌های بلاک چين هيبريد </a:t>
            </a:r>
            <a:r>
              <a:rPr lang="en-US" sz="1600" dirty="0">
                <a:latin typeface="Vazir" panose="020B0603030804020204" pitchFamily="34" charset="-78"/>
                <a:cs typeface="Vazir" panose="020B0603030804020204" pitchFamily="34" charset="-78"/>
              </a:rPr>
              <a:t>Hybrid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ctr" rtl="1">
              <a:lnSpc>
                <a:spcPct val="200000"/>
              </a:lnSpc>
            </a:pPr>
            <a:r>
              <a:rPr lang="fa-IR" sz="1600" dirty="0">
                <a:latin typeface="Vazir" panose="020B0603030804020204" pitchFamily="34" charset="-78"/>
                <a:cs typeface="Vazir" panose="020B0603030804020204" pitchFamily="34" charset="-78"/>
              </a:rPr>
              <a:t>اين نوع شبكه‌ها تركيبی از شبكه‌های عمومی و خصوصی هستند و امكان انتخاب سطح دسترسی و مشاركت را برای کاربران فراهم می‌کنند. اين شبكه‌ها مزايای هر دو نوع شبكه را دارند، اما معايبی مانند پيچيدگی فنی و تطابق نداشتن با قوانين و مقررات نيز آن‌ها را تهدید می‌کند. بلاک چين دراگون‌چین </a:t>
            </a:r>
            <a:r>
              <a:rPr lang="en-US" sz="1600" dirty="0" err="1">
                <a:latin typeface="Vazir" panose="020B0603030804020204" pitchFamily="34" charset="-78"/>
                <a:cs typeface="Vazir" panose="020B0603030804020204" pitchFamily="34" charset="-78"/>
              </a:rPr>
              <a:t>Dragonchain</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بلاک چين </a:t>
            </a:r>
            <a:r>
              <a:rPr lang="en-US" sz="1600" dirty="0" err="1">
                <a:latin typeface="Vazir" panose="020B0603030804020204" pitchFamily="34" charset="-78"/>
                <a:cs typeface="Vazir" panose="020B0603030804020204" pitchFamily="34" charset="-78"/>
              </a:rPr>
              <a:t>XinFin</a:t>
            </a:r>
            <a:r>
              <a:rPr lang="fa-IR" sz="1600" dirty="0">
                <a:latin typeface="Vazir" panose="020B0603030804020204" pitchFamily="34" charset="-78"/>
                <a:cs typeface="Vazir" panose="020B0603030804020204" pitchFamily="34" charset="-78"/>
              </a:rPr>
              <a:t> و بلاک چين کادِنا مثال‌هايی از اين شبكه‌ها هستند.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9702766F-1583-4070-7D3A-8E62B97117E2}"/>
              </a:ext>
            </a:extLst>
          </p:cNvPr>
          <p:cNvPicPr>
            <a:picLocks noChangeAspect="1"/>
          </p:cNvPicPr>
          <p:nvPr/>
        </p:nvPicPr>
        <p:blipFill rotWithShape="1">
          <a:blip r:embed="rId2"/>
          <a:srcRect l="-81" t="26071" r="607" b="5541"/>
          <a:stretch/>
        </p:blipFill>
        <p:spPr>
          <a:xfrm>
            <a:off x="2325410" y="3653076"/>
            <a:ext cx="7173697" cy="2984420"/>
          </a:xfrm>
          <a:prstGeom prst="rect">
            <a:avLst/>
          </a:prstGeom>
        </p:spPr>
      </p:pic>
    </p:spTree>
    <p:extLst>
      <p:ext uri="{BB962C8B-B14F-4D97-AF65-F5344CB8AC3E}">
        <p14:creationId xmlns:p14="http://schemas.microsoft.com/office/powerpoint/2010/main" val="3933248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83374" y="536644"/>
            <a:ext cx="398538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تأمین امنیت بلاک چین چگونه است؟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1522986" y="1421941"/>
            <a:ext cx="8970419" cy="4401205"/>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بلاک چین از چندین لایه امنیتی مانند الگوریتم‌های مختلف، </a:t>
            </a:r>
            <a:r>
              <a:rPr lang="en-US" sz="1600" dirty="0">
                <a:latin typeface="Vazir" panose="020B0603030804020204" pitchFamily="34" charset="-78"/>
                <a:cs typeface="Vazir" panose="020B0603030804020204" pitchFamily="34" charset="-78"/>
              </a:rPr>
              <a:t>Proof Of Work، </a:t>
            </a:r>
            <a:r>
              <a:rPr lang="fa-IR" sz="1600" dirty="0">
                <a:latin typeface="Vazir" panose="020B0603030804020204" pitchFamily="34" charset="-78"/>
                <a:cs typeface="Vazir" panose="020B0603030804020204" pitchFamily="34" charset="-78"/>
              </a:rPr>
              <a:t>هش، سیستم </a:t>
            </a:r>
            <a:r>
              <a:rPr lang="en-US" sz="1600" dirty="0">
                <a:latin typeface="Vazir" panose="020B0603030804020204" pitchFamily="34" charset="-78"/>
                <a:cs typeface="Vazir" panose="020B0603030804020204" pitchFamily="34" charset="-78"/>
              </a:rPr>
              <a:t>Peer-to-Peer </a:t>
            </a:r>
            <a:r>
              <a:rPr lang="fa-IR" sz="1600" dirty="0">
                <a:latin typeface="Vazir" panose="020B0603030804020204" pitchFamily="34" charset="-78"/>
                <a:cs typeface="Vazir" panose="020B0603030804020204" pitchFamily="34" charset="-78"/>
              </a:rPr>
              <a:t>و… استفاده می‌کند که مجموعه آن‌ها در کنار هم یک شبکه بسیار امن و پایدار را ایجاد می‌کند. بلاک‌های جدید همیشه به انتهای بلاک چین اضافه می‌شوند و با این کار دیگر نمی‌توان بلاک‌های قبلی را تغییر داد. همچنین هش به تنهایی می‌تواند امنیت یک زنجیره کامل از بلاک‌ها را تأمین کند. هر بلاک حاوی هش بلاک قبلی است و تغییر در هر داده، هش بلاکی را که در آن قرار دارد تغییر می‌دهد. از دیگر لایه‌های امنیتی بلاک چین می‌توان به کلیدهای خصوصی و کلیدهای عمومی اشاره کرد که در ادامه با آنها آشنا می‌شویم.</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128480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2CA2536-C6D3-6CE1-747C-A0F94A0E9F70}"/>
              </a:ext>
            </a:extLst>
          </p:cNvPr>
          <p:cNvSpPr/>
          <p:nvPr/>
        </p:nvSpPr>
        <p:spPr>
          <a:xfrm>
            <a:off x="1216668" y="2203927"/>
            <a:ext cx="3273112"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457557" y="510012"/>
            <a:ext cx="4326827"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کلید خصوصی (</a:t>
            </a:r>
            <a:r>
              <a:rPr lang="en-US" sz="2000" b="1" dirty="0">
                <a:solidFill>
                  <a:schemeClr val="bg1"/>
                </a:solidFill>
                <a:latin typeface="Shabnam" panose="020B0603030804020204" pitchFamily="34" charset="-78"/>
                <a:cs typeface="Shabnam" panose="020B0603030804020204" pitchFamily="34" charset="-78"/>
              </a:rPr>
              <a:t>Private Key</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513033" y="1182673"/>
            <a:ext cx="6351250"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کلید خصوصی کدی متشکل از اعداد و حروف الفباست که به صورت تصادفی ایجاد شده و به‌شکل محرمانه در اختیار شخصی قرار می‌گیرد که یک کیف پول یا آدرس جدید در شبکه بیت کوین راه‌اندازی می‌کند. مالک کیف پول در واقع با استفاده از این کلید خصوصی است که آدرس خود را کنترل می‌کند و می‌تواند یک تراکنش را امضا یا مقداری از دارایی خود را برای آدرس دیگری ارسال کند. عبارت بازیابی </a:t>
            </a:r>
            <a:r>
              <a:rPr lang="en-US" sz="1600" dirty="0">
                <a:latin typeface="Vazir" panose="020B0603030804020204" pitchFamily="34" charset="-78"/>
                <a:cs typeface="Vazir" panose="020B0603030804020204" pitchFamily="34" charset="-78"/>
              </a:rPr>
              <a:t>Recovery Phrase) </a:t>
            </a:r>
            <a:r>
              <a:rPr lang="fa-IR" sz="1600" dirty="0">
                <a:latin typeface="Vazir" panose="020B0603030804020204" pitchFamily="34" charset="-78"/>
                <a:cs typeface="Vazir" panose="020B0603030804020204" pitchFamily="34" charset="-78"/>
              </a:rPr>
              <a:t>) یا رمز ۱۲ کلمه‌ای کیف پول‌های از دیجیتال هم با استفاده از کلید خصوصی ساخته می‌شود و در واقع نسخه‌ای ساده‌تر از کلید خصوصی را در اختیار کاربر قرار می‌دهد. توجه داشته باشید که حفاظت و محرمانه نگهداشتن کلید خصوصی و همین طور عبارت بازیابی برای حفظ امنیت کیف پول‌های بلاکچینی بسیار ضروری است.</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83748" y="1058386"/>
            <a:ext cx="3713549" cy="2358239"/>
          </a:xfrm>
          <a:prstGeom prst="roundRect">
            <a:avLst>
              <a:gd name="adj" fmla="val 3529"/>
            </a:avLst>
          </a:prstGeom>
          <a:ln w="38100">
            <a:solidFill>
              <a:schemeClr val="bg1"/>
            </a:solidFill>
          </a:ln>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1509204" y="3691052"/>
            <a:ext cx="3411346" cy="1949340"/>
          </a:xfrm>
          <a:prstGeom prst="roundRect">
            <a:avLst>
              <a:gd name="adj" fmla="val 3529"/>
            </a:avLst>
          </a:prstGeom>
          <a:ln w="38100">
            <a:solidFill>
              <a:schemeClr val="bg1"/>
            </a:solidFill>
          </a:ln>
        </p:spPr>
      </p:pic>
    </p:spTree>
    <p:extLst>
      <p:ext uri="{BB962C8B-B14F-4D97-AF65-F5344CB8AC3E}">
        <p14:creationId xmlns:p14="http://schemas.microsoft.com/office/powerpoint/2010/main" val="27069847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644F5E4-C3BC-E82A-960B-AA3A18C87D61}"/>
              </a:ext>
            </a:extLst>
          </p:cNvPr>
          <p:cNvSpPr/>
          <p:nvPr/>
        </p:nvSpPr>
        <p:spPr>
          <a:xfrm>
            <a:off x="1411976" y="-1544714"/>
            <a:ext cx="2086252" cy="6582298"/>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883148" y="501134"/>
            <a:ext cx="3869970"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کلید عمومی</a:t>
            </a:r>
            <a:r>
              <a:rPr lang="en-US" sz="2000" b="1" dirty="0">
                <a:solidFill>
                  <a:schemeClr val="bg1"/>
                </a:solidFill>
                <a:latin typeface="Shabnam" panose="020B0603030804020204" pitchFamily="34" charset="-78"/>
                <a:cs typeface="Shabnam" panose="020B0603030804020204" pitchFamily="34" charset="-78"/>
              </a:rPr>
              <a:t>Public Key) </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584054" y="1209518"/>
            <a:ext cx="6329779"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کلید عمومی نیز کدی متشکل از اعداد و حروف است که با استفاده از یک الگوریتم رمزنگاری از روی کلید خصوصی ساخته می‌شود. در ادامه نیز با استفاده از الگوریتمی مشابه، آدرس کیف پول از روی کلید عمومی ساخته می‌شود. همان طور که متوجه شدید کلید خصوصی، کلید عمومی و آدرس هر کیف پول با هم در ارتباط هستند، اما سیستم رمزنگاری پیشرفته در شبکه‌های بلاکچینی طوری طراحی شده است که حدس‌زدن و رسیدن به کلید خصوصی از روی آدرس یا کلید عمومی در عمل غیرممکن است. همین مسئله امنیت کیف پول‌های موجود در شبکه‌های بلاک چینی را تضمین می‌کند.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913" t="9796" b="8016"/>
          <a:stretch/>
        </p:blipFill>
        <p:spPr>
          <a:xfrm>
            <a:off x="159797" y="3724582"/>
            <a:ext cx="4873841" cy="2223457"/>
          </a:xfrm>
          <a:prstGeom prst="roundRect">
            <a:avLst>
              <a:gd name="adj" fmla="val 3529"/>
            </a:avLst>
          </a:prstGeom>
          <a:ln w="38100">
            <a:solidFill>
              <a:schemeClr val="bg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798" y="1384617"/>
            <a:ext cx="4873841" cy="1875455"/>
          </a:xfrm>
          <a:prstGeom prst="roundRect">
            <a:avLst>
              <a:gd name="adj" fmla="val 3529"/>
            </a:avLst>
          </a:prstGeom>
          <a:ln w="38100">
            <a:solidFill>
              <a:schemeClr val="bg1"/>
            </a:solidFill>
          </a:ln>
        </p:spPr>
      </p:pic>
    </p:spTree>
    <p:extLst>
      <p:ext uri="{BB962C8B-B14F-4D97-AF65-F5344CB8AC3E}">
        <p14:creationId xmlns:p14="http://schemas.microsoft.com/office/powerpoint/2010/main" val="35562326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7191" y="492256"/>
            <a:ext cx="319510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تفاوت بلاک چین و بیت کوین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301841" y="1301351"/>
            <a:ext cx="484720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هرچند بلاک چین و بیت کوین دو مفهوم نزدیک و مرتبط با هم هستند، اما باید در نظر داشت که یکی نیستند و تفاوت‌هایی با هم دارند. در واقع بلاک چین همان‌طور که پیش از این گفته شد، یک فناوری برای توسعه دفتر کل غیرمتمرکز و توزیع شده است که تراکنش‌های شفاف، امن و ذخیره داده‌ها را ممکن می‌کند. بیت کوین اما یک شبکه بلاک چینی و البته ارز دیجیتالی با همین نام است که در این شبکه جابه‌جا می‌شود. </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5555087" y="1382515"/>
            <a:ext cx="7264891" cy="4843261"/>
          </a:xfrm>
          <a:prstGeom prst="roundRect">
            <a:avLst>
              <a:gd name="adj" fmla="val 3529"/>
            </a:avLst>
          </a:prstGeom>
          <a:ln w="38100">
            <a:solidFill>
              <a:schemeClr val="bg1"/>
            </a:solidFill>
          </a:ln>
        </p:spPr>
      </p:pic>
    </p:spTree>
    <p:extLst>
      <p:ext uri="{BB962C8B-B14F-4D97-AF65-F5344CB8AC3E}">
        <p14:creationId xmlns:p14="http://schemas.microsoft.com/office/powerpoint/2010/main" val="2067000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1061" y="483378"/>
            <a:ext cx="4733988"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مقایسه بلاک چین با سیستم بانکداری سنتی</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598040" y="1474119"/>
            <a:ext cx="6283240"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سیستم بانکداری سنتی چندین مشکل اساسی وجود دارد که هنگام کار با آن رو‌به‌رو می‌شوید. زمانی که در حال ارسال پول به دیگران هستید، سیستم بانکی کارمزد قابل توجهی از حساب شما کسر می‌کند. این سیستم به تمامی اطلاعات حساب دسترسی دارد و می‌تواند همه حساب‌ها را تغییر دهد. متمرکز بودن سیستم به این معناست که اگر اطلاعات موجود در بانک از بین برود تمام اطلاعات حساب‌ها نیز از بین خواهد رفت. در نهایت نیز سیستم‌های بانکی، انتقال پول را کنترل می‌کنند و برای مثال افرادی مانند ما ایرانیان را به‌دلیل تحریم‌های اقتصادی، از انجام بسیاری تراکنش‌های مالی در جهان محروم می‌کنند.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577050" y="1913192"/>
            <a:ext cx="4243525" cy="3646167"/>
          </a:xfrm>
          <a:prstGeom prst="roundRect">
            <a:avLst>
              <a:gd name="adj" fmla="val 3529"/>
            </a:avLst>
          </a:prstGeom>
          <a:ln w="38100">
            <a:solidFill>
              <a:schemeClr val="bg1"/>
            </a:solidFill>
          </a:ln>
        </p:spPr>
      </p:pic>
    </p:spTree>
    <p:extLst>
      <p:ext uri="{BB962C8B-B14F-4D97-AF65-F5344CB8AC3E}">
        <p14:creationId xmlns:p14="http://schemas.microsoft.com/office/powerpoint/2010/main" val="110210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728D0FD6-E097-200D-30CC-DDA95D9992A4}"/>
              </a:ext>
            </a:extLst>
          </p:cNvPr>
          <p:cNvSpPr/>
          <p:nvPr/>
        </p:nvSpPr>
        <p:spPr>
          <a:xfrm>
            <a:off x="954018" y="1933852"/>
            <a:ext cx="3273112"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17724" y="1075647"/>
            <a:ext cx="6620591"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بلاک چین برتری‌های زیادی در مقابل یک سیستم بانکی سنتی دارد که در ادامه به برخی از آنها اشاره شده است.</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7945515" y="2724187"/>
            <a:ext cx="3992799" cy="2554545"/>
          </a:xfrm>
          <a:prstGeom prst="rect">
            <a:avLst/>
          </a:prstGeom>
        </p:spPr>
        <p:txBody>
          <a:bodyPr wrap="square">
            <a:spAutoFit/>
          </a:bodyPr>
          <a:lstStyle/>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امکان انجام تراکنش به صورت ناشناس</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پرداخت کارمزد اندک</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سیستم توزیع‌شده و تقریباً غیرقابل هک</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شفافیت</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نبود نهاد کنترل‌کننده مرکزی</a:t>
            </a:r>
          </a:p>
        </p:txBody>
      </p:sp>
      <p:sp>
        <p:nvSpPr>
          <p:cNvPr id="4" name="Rectangle 3"/>
          <p:cNvSpPr/>
          <p:nvPr/>
        </p:nvSpPr>
        <p:spPr>
          <a:xfrm>
            <a:off x="7124428" y="517074"/>
            <a:ext cx="4733988"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مقایسه بلاک چین با سیستم بانکداری سنتی</a:t>
            </a:r>
            <a:endParaRPr lang="en-US" sz="2000" b="1" dirty="0">
              <a:solidFill>
                <a:schemeClr val="bg1"/>
              </a:solidFill>
              <a:latin typeface="Shabnam" panose="020B0603030804020204" pitchFamily="34" charset="-78"/>
              <a:cs typeface="Shabnam" panose="020B0603030804020204" pitchFamily="34" charset="-78"/>
            </a:endParaRPr>
          </a:p>
        </p:txBody>
      </p:sp>
      <p:pic>
        <p:nvPicPr>
          <p:cNvPr id="5" name="Picture 4"/>
          <p:cNvPicPr>
            <a:picLocks noChangeAspect="1"/>
          </p:cNvPicPr>
          <p:nvPr/>
        </p:nvPicPr>
        <p:blipFill>
          <a:blip r:embed="rId2"/>
          <a:stretch>
            <a:fillRect/>
          </a:stretch>
        </p:blipFill>
        <p:spPr>
          <a:xfrm>
            <a:off x="253685" y="2182332"/>
            <a:ext cx="4673778" cy="3145812"/>
          </a:xfrm>
          <a:prstGeom prst="roundRect">
            <a:avLst>
              <a:gd name="adj" fmla="val 3529"/>
            </a:avLst>
          </a:prstGeom>
          <a:ln w="38100">
            <a:solidFill>
              <a:schemeClr val="bg1"/>
            </a:solidFill>
          </a:ln>
        </p:spPr>
      </p:pic>
      <p:sp>
        <p:nvSpPr>
          <p:cNvPr id="6" name="Rectangle 5"/>
          <p:cNvSpPr/>
          <p:nvPr/>
        </p:nvSpPr>
        <p:spPr>
          <a:xfrm>
            <a:off x="5228946" y="2724187"/>
            <a:ext cx="2716568" cy="2062103"/>
          </a:xfrm>
          <a:prstGeom prst="rect">
            <a:avLst/>
          </a:prstGeom>
        </p:spPr>
        <p:txBody>
          <a:bodyPr wrap="square">
            <a:spAutoFit/>
          </a:bodyPr>
          <a:lstStyle/>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عدم نیاز به واسطه‌ها</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امنیت بسیار بالای شبکه</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غیرقابل تغییر بودن اطلاعات</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پایداری</a:t>
            </a:r>
          </a:p>
        </p:txBody>
      </p:sp>
      <p:sp>
        <p:nvSpPr>
          <p:cNvPr id="7" name="Rectangle 6"/>
          <p:cNvSpPr/>
          <p:nvPr/>
        </p:nvSpPr>
        <p:spPr>
          <a:xfrm>
            <a:off x="5842314" y="5278732"/>
            <a:ext cx="6096000" cy="1077218"/>
          </a:xfrm>
          <a:prstGeom prst="rect">
            <a:avLst/>
          </a:prstGeom>
        </p:spPr>
        <p:txBody>
          <a:bodyPr>
            <a:spAutoFit/>
          </a:bodyPr>
          <a:lstStyle/>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امکان جابه‌جایی دارایی‌ها بدون وابستگی به موقعیت جغرافیایی</a:t>
            </a:r>
          </a:p>
          <a:p>
            <a:pPr marL="285750" indent="-285750" algn="justLow" rtl="1">
              <a:lnSpc>
                <a:spcPct val="200000"/>
              </a:lnSpc>
              <a:buClr>
                <a:srgbClr val="C46CA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سرعت بالای تراکنش‌ها</a:t>
            </a:r>
          </a:p>
        </p:txBody>
      </p:sp>
    </p:spTree>
    <p:extLst>
      <p:ext uri="{BB962C8B-B14F-4D97-AF65-F5344CB8AC3E}">
        <p14:creationId xmlns:p14="http://schemas.microsoft.com/office/powerpoint/2010/main" val="801064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24078" y="501135"/>
            <a:ext cx="4493259"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چه کاربردهایی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353235" y="1532586"/>
            <a:ext cx="6569475"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هر بستری که نیاز به ثبت و انتقال اطلاعات یا پیام وجود دارد، می‌توان از بلاک‌ چین استفاده کرد. به طور خلاصه، بلاک‌ چین به عنوان فناوری پایه‌ای، قابلیت اعتماد و شفافیت را در بسیاری از زمینه‌های کاربردی فراهم می‌کند. در ادامه به معرفی چند کاربرد اصلی و مهم بلاک چین می‌پردازیم.</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269290" y="3275896"/>
            <a:ext cx="5648770" cy="3466604"/>
          </a:xfrm>
          <a:prstGeom prst="roundRect">
            <a:avLst>
              <a:gd name="adj" fmla="val 3529"/>
            </a:avLst>
          </a:prstGeom>
          <a:ln w="38100">
            <a:solidFill>
              <a:schemeClr val="bg1"/>
            </a:solidFill>
          </a:ln>
        </p:spPr>
      </p:pic>
    </p:spTree>
    <p:extLst>
      <p:ext uri="{BB962C8B-B14F-4D97-AF65-F5344CB8AC3E}">
        <p14:creationId xmlns:p14="http://schemas.microsoft.com/office/powerpoint/2010/main" val="3871393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ABA3749-1858-0861-133D-8D66A3C4BA47}"/>
              </a:ext>
            </a:extLst>
          </p:cNvPr>
          <p:cNvSpPr/>
          <p:nvPr/>
        </p:nvSpPr>
        <p:spPr>
          <a:xfrm>
            <a:off x="814599" y="2604718"/>
            <a:ext cx="3273112"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324078" y="501135"/>
            <a:ext cx="4493259"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چه کاربردهایی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5539666" y="1380087"/>
            <a:ext cx="6277671"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پرداخت‌های بین‌المللی: انتقال پول در سطح بین‌المللی با سیستم بانک‌داری سنتی، دردسرساز است. به دلیل وجود شبکه پیچیده‌ای از واسطه‌ها، استفاده از سیستم بانکی سنتی، انتقال پول، پرهزینه و به کندی انجام می‌شود، اما ارزهای دیجیتال و بلاک چین، این واسطه‌ها را از بین می‌برند و امکان انتقال پول را به شکلی سریع و آسان به سرتاسر جهان فراهم می‌کنند. بسیاری از پروژه‌های بلاک‌ چینی از این فناوری برای انجام تراکنش‌های ارزان و تقریبا سریع و فوری، استفاده می‌کنند؛ البته گاهی اوقات برخی از ویژگی‌های اصلی بلاک چین مثل غیرمتمرکز بودن در آن‌ها نادیده گرفته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1092006" y="1380087"/>
            <a:ext cx="3871206" cy="2208864"/>
          </a:xfrm>
          <a:prstGeom prst="roundRect">
            <a:avLst>
              <a:gd name="adj" fmla="val 3529"/>
            </a:avLst>
          </a:prstGeom>
          <a:ln w="38100">
            <a:solidFill>
              <a:schemeClr val="bg1"/>
            </a:solidFill>
          </a:ln>
        </p:spPr>
      </p:pic>
      <p:pic>
        <p:nvPicPr>
          <p:cNvPr id="7" name="Picture 6"/>
          <p:cNvPicPr>
            <a:picLocks noChangeAspect="1"/>
          </p:cNvPicPr>
          <p:nvPr/>
        </p:nvPicPr>
        <p:blipFill rotWithShape="1">
          <a:blip r:embed="rId3"/>
          <a:srcRect l="2968" b="10404"/>
          <a:stretch/>
        </p:blipFill>
        <p:spPr>
          <a:xfrm>
            <a:off x="515552" y="3842167"/>
            <a:ext cx="3871206" cy="2306162"/>
          </a:xfrm>
          <a:prstGeom prst="roundRect">
            <a:avLst>
              <a:gd name="adj" fmla="val 3529"/>
            </a:avLst>
          </a:prstGeom>
          <a:ln w="38100">
            <a:solidFill>
              <a:schemeClr val="bg1"/>
            </a:solidFill>
          </a:ln>
        </p:spPr>
      </p:pic>
    </p:spTree>
    <p:extLst>
      <p:ext uri="{BB962C8B-B14F-4D97-AF65-F5344CB8AC3E}">
        <p14:creationId xmlns:p14="http://schemas.microsoft.com/office/powerpoint/2010/main" val="1728397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9598" y="1336250"/>
            <a:ext cx="5776402"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بلاک چین‌ها بیشتر به دلیل نقش حیاتی در سیستم‌های ارزهای دیجیتال برای حفظ یک رکورد امن و غیرمتمرکز در تراکنش‌ها شناخته می‌شوند، اما موارد استفاده از آن‌ها به ارزهای دیجیتال محدود نمی‌شود. بلاک چین‌ها را می‌توان برای تغییرناپذیر کردن داده‌ها در هر صنعتی مورد استفاده قرار داد. از آن‌ها می‌توان برای ایجاد برنامه‌های غیرمتمرکز (</a:t>
            </a:r>
            <a:r>
              <a:rPr lang="en-US" sz="1600" dirty="0" err="1">
                <a:latin typeface="Vazir" panose="020B0603030804020204" pitchFamily="34" charset="-78"/>
                <a:cs typeface="Vazir" panose="020B0603030804020204" pitchFamily="34" charset="-78"/>
              </a:rPr>
              <a:t>DApps</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سیستم‌های مدیریت زنجیره تأمین، سیستم‌های رای‌گیری و موارد دیگر استفاده کرد. فناوری بلاک چین این پتانسیل را دارد که صنایع مختلف را با ایجاد اعتماد، امنیت و کارایی متحول کند.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8047694" y="545522"/>
            <a:ext cx="372409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a:t>
            </a:r>
            <a:r>
              <a:rPr lang="en-US" sz="2000" b="1" dirty="0">
                <a:solidFill>
                  <a:schemeClr val="bg1"/>
                </a:solidFill>
                <a:latin typeface="Shabnam" panose="020B0603030804020204" pitchFamily="34" charset="-78"/>
                <a:cs typeface="Shabnam" panose="020B0603030804020204" pitchFamily="34" charset="-78"/>
              </a:rPr>
              <a:t>Blockchain) </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71B69008-7DD0-D702-BF73-990379A03C7A}"/>
              </a:ext>
            </a:extLst>
          </p:cNvPr>
          <p:cNvPicPr>
            <a:picLocks noChangeAspect="1"/>
          </p:cNvPicPr>
          <p:nvPr/>
        </p:nvPicPr>
        <p:blipFill>
          <a:blip r:embed="rId2">
            <a:clrChange>
              <a:clrFrom>
                <a:srgbClr val="F5F6FB"/>
              </a:clrFrom>
              <a:clrTo>
                <a:srgbClr val="F5F6FB">
                  <a:alpha val="0"/>
                </a:srgbClr>
              </a:clrTo>
            </a:clrChange>
          </a:blip>
          <a:stretch>
            <a:fillRect/>
          </a:stretch>
        </p:blipFill>
        <p:spPr>
          <a:xfrm>
            <a:off x="6214369" y="1634106"/>
            <a:ext cx="5835959" cy="3890639"/>
          </a:xfrm>
          <a:prstGeom prst="rect">
            <a:avLst/>
          </a:prstGeom>
        </p:spPr>
      </p:pic>
    </p:spTree>
    <p:extLst>
      <p:ext uri="{BB962C8B-B14F-4D97-AF65-F5344CB8AC3E}">
        <p14:creationId xmlns:p14="http://schemas.microsoft.com/office/powerpoint/2010/main" val="22706102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33DAFA03-BA27-3792-386D-444518E7347F}"/>
              </a:ext>
            </a:extLst>
          </p:cNvPr>
          <p:cNvSpPr/>
          <p:nvPr/>
        </p:nvSpPr>
        <p:spPr>
          <a:xfrm>
            <a:off x="7548769" y="2835537"/>
            <a:ext cx="2403099"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490417" y="483379"/>
            <a:ext cx="3273653"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چه کاربردهایی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500357" y="1191339"/>
            <a:ext cx="6096000" cy="4924425"/>
          </a:xfrm>
          <a:prstGeom prst="rect">
            <a:avLst/>
          </a:prstGeom>
        </p:spPr>
        <p:txBody>
          <a:bodyPr>
            <a:spAutoFit/>
          </a:bodyPr>
          <a:lstStyle/>
          <a:p>
            <a:pPr algn="justLow" rtl="1">
              <a:lnSpc>
                <a:spcPct val="250000"/>
              </a:lnSpc>
            </a:pPr>
            <a:r>
              <a:rPr lang="fa-IR" sz="1600" dirty="0">
                <a:latin typeface="Vazir" panose="020B0603030804020204" pitchFamily="34" charset="-78"/>
                <a:cs typeface="Vazir" panose="020B0603030804020204" pitchFamily="34" charset="-78"/>
              </a:rPr>
              <a:t>بازی‌های کامپیوتری: صنعت بازی‌های کامپیوتری، یکی از صنایع بزرگ در حوزه تفریح و سرگرمی دنیا است که می‌تواند از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استفاده‌ کند. در بیشتر بازی‌های کامپیوتری، کاربران مجبورند که قوانین توسعه‌دهندگان بازی را پذیرفته و اجرا کنند و از بستر مشخص شده توسط آن‌ها استفاده کنند. امکان اعمال تغییر و توسعه نیز در بسیاری از آن‌ها برای کاربران وجود ندارد. امروزه بازی‌های پیاده‌سازی‌شده بر پایه‌ این فناوری از توکن‌های غیر قابل تعویض یا </a:t>
            </a:r>
            <a:r>
              <a:rPr lang="en-US" sz="1600" dirty="0">
                <a:latin typeface="Vazir" panose="020B0603030804020204" pitchFamily="34" charset="-78"/>
                <a:cs typeface="Vazir" panose="020B0603030804020204" pitchFamily="34" charset="-78"/>
              </a:rPr>
              <a:t>NFT </a:t>
            </a:r>
            <a:r>
              <a:rPr lang="fa-IR" sz="1600" dirty="0">
                <a:latin typeface="Vazir" panose="020B0603030804020204" pitchFamily="34" charset="-78"/>
                <a:cs typeface="Vazir" panose="020B0603030804020204" pitchFamily="34" charset="-78"/>
              </a:rPr>
              <a:t>ها استفاده می‌کنند و کاربران می‌توانند آیتم‌های داخل بازی را درست کرده و به دیگران بفروشند.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950411" y="1475850"/>
            <a:ext cx="3871470" cy="2177702"/>
          </a:xfrm>
          <a:prstGeom prst="roundRect">
            <a:avLst>
              <a:gd name="adj" fmla="val 3529"/>
            </a:avLst>
          </a:prstGeom>
          <a:ln w="38100">
            <a:solidFill>
              <a:schemeClr val="bg1"/>
            </a:solidFill>
          </a:ln>
        </p:spPr>
      </p:pic>
      <p:pic>
        <p:nvPicPr>
          <p:cNvPr id="3" name="Picture 2"/>
          <p:cNvPicPr>
            <a:picLocks noChangeAspect="1"/>
          </p:cNvPicPr>
          <p:nvPr/>
        </p:nvPicPr>
        <p:blipFill rotWithShape="1">
          <a:blip r:embed="rId3"/>
          <a:srcRect l="5301" r="8252" b="8717"/>
          <a:stretch/>
        </p:blipFill>
        <p:spPr>
          <a:xfrm>
            <a:off x="7989098" y="3958144"/>
            <a:ext cx="3702545" cy="2248078"/>
          </a:xfrm>
          <a:prstGeom prst="roundRect">
            <a:avLst>
              <a:gd name="adj" fmla="val 3529"/>
            </a:avLst>
          </a:prstGeom>
          <a:ln w="38100">
            <a:solidFill>
              <a:schemeClr val="bg1"/>
            </a:solidFill>
          </a:ln>
        </p:spPr>
      </p:pic>
    </p:spTree>
    <p:extLst>
      <p:ext uri="{BB962C8B-B14F-4D97-AF65-F5344CB8AC3E}">
        <p14:creationId xmlns:p14="http://schemas.microsoft.com/office/powerpoint/2010/main" val="37314949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52562" y="545523"/>
            <a:ext cx="3273653"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چه کاربردهایی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459768" y="1271701"/>
            <a:ext cx="6535122"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ردیابی لجستیک: بلاک‌ چین قابلیت ردیابی دقیق و مستقل برای محصولاتی مانند مواد غذایی، دارو و کالاهای لوکس را فراهم کرده و به شرکت‌ها کمک می‌کند تا محصولات خود را از مبدا تا مقصد به طور کامل ردیابی کنند.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39193" y="3167429"/>
            <a:ext cx="11355697"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قراردادهای هوشمند: این فناوری به شرکت‌ها کمک می‌کند تا برای قراردادهای هوشمند، فرایند امضای دیجیتالی، تایید و اجرای خودکار آن‌ها را فراهم کنند. این اقدام باعث افزایش اعتماد بین طرفین قرارداد می‌شود.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1445" b="12532"/>
          <a:stretch/>
        </p:blipFill>
        <p:spPr>
          <a:xfrm>
            <a:off x="445685" y="867675"/>
            <a:ext cx="4330502" cy="2058936"/>
          </a:xfrm>
          <a:prstGeom prst="roundRect">
            <a:avLst>
              <a:gd name="adj" fmla="val 3529"/>
            </a:avLst>
          </a:prstGeom>
          <a:ln w="38100">
            <a:solidFill>
              <a:schemeClr val="bg1"/>
            </a:solidFill>
          </a:ln>
        </p:spPr>
      </p:pic>
    </p:spTree>
    <p:extLst>
      <p:ext uri="{BB962C8B-B14F-4D97-AF65-F5344CB8AC3E}">
        <p14:creationId xmlns:p14="http://schemas.microsoft.com/office/powerpoint/2010/main" val="402864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253DD597-2D72-A05A-A5E5-7231BB2316EE}"/>
              </a:ext>
            </a:extLst>
          </p:cNvPr>
          <p:cNvSpPr/>
          <p:nvPr/>
        </p:nvSpPr>
        <p:spPr>
          <a:xfrm>
            <a:off x="1723793" y="2168702"/>
            <a:ext cx="1969318"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075503" y="530301"/>
            <a:ext cx="4810974"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چه کاربردهایی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555997" y="1226403"/>
            <a:ext cx="6330480"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امنیت اینترنت اشیاء: بلاک‌ چین امکان استفاده از اینترنت اشیاء برای تبادل اطلاعات و انجام تراکنش‌ها را برای شرکت‌ها فراهم می‌کند. با استفاده از بلاک‌ چین، اطلاعات بین دستگاه‌های مختلف به طور ایمن و بدون واسطه منتقل می‌شود.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555997" y="3947195"/>
            <a:ext cx="6330480"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احراز هویت: این فناوری به شرکت‌ها کمک می‌کند تا به طور امن هویت کاربران را تایید کرده و از سرقت هویت جلوگیری کنند. برای مثال، اطلاعات شخصی، مانند شماره تلفن، آدرس و اعتبارات مالی در شناسنامه‌های دیجیتالی به صورت ایمن و کاملا خصوصی در بلاک‌ چین ذخیره می‌شوند.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24336" y="983571"/>
            <a:ext cx="3932759" cy="2422580"/>
          </a:xfrm>
          <a:prstGeom prst="roundRect">
            <a:avLst>
              <a:gd name="adj" fmla="val 3529"/>
            </a:avLst>
          </a:prstGeom>
          <a:ln w="38100">
            <a:solidFill>
              <a:schemeClr val="bg1"/>
            </a:solidFill>
          </a:ln>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1246" y="3733104"/>
            <a:ext cx="3791170" cy="2285562"/>
          </a:xfrm>
          <a:prstGeom prst="roundRect">
            <a:avLst>
              <a:gd name="adj" fmla="val 3529"/>
            </a:avLst>
          </a:prstGeom>
          <a:ln w="38100">
            <a:solidFill>
              <a:schemeClr val="bg1"/>
            </a:solidFill>
          </a:ln>
        </p:spPr>
      </p:pic>
    </p:spTree>
    <p:extLst>
      <p:ext uri="{BB962C8B-B14F-4D97-AF65-F5344CB8AC3E}">
        <p14:creationId xmlns:p14="http://schemas.microsoft.com/office/powerpoint/2010/main" val="25188077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20796" y="501134"/>
            <a:ext cx="3273653"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چه کاربردهایی دارد؟</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195309" y="1244510"/>
            <a:ext cx="11699140"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انتخابات الکترونیکی: بلاک‌ چین به عنوان یک فناوری امنیتی می‌تواند به صورت امن و شفاف برای انجام انتخابات الکترونیکی استفاده شود؛ بلاک‌ چین می‌تواند از طریق تضمین شفافیت و امنیت، برای کاهش احتمال تقلب در انتخابات کمک کند.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195309" y="2623414"/>
            <a:ext cx="11667697"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شبکه‌های اجتماعی: بلاک‌ چین می‌تواند به امنیت و شفافیت بیشتری را برای شبکه‌های اجتماعی فراهم کند. این فناوری به صورت امن از پروفایل کاربری و پیام‌های ارسالی حفاظت می‌کند.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5F765799-432F-F5AC-CB96-2C10B06E3BC7}"/>
              </a:ext>
            </a:extLst>
          </p:cNvPr>
          <p:cNvSpPr/>
          <p:nvPr/>
        </p:nvSpPr>
        <p:spPr>
          <a:xfrm>
            <a:off x="5474736" y="3992633"/>
            <a:ext cx="6419713"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امنیت اطلاعات بانکی: بلاک‌ چین می‌تواند به شرکت‌های بانکی کمک کند تا از امنیت بیشتری برای اطلاعات و داده‌ها برخوردار شوند. این فناوری می‌تواند از طریق رمزگذاری قوی از سرقت داده‌های حساس، پولشویی و دیگر خطرات امنیتی جلوگیری کند.</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76DD426D-6AF0-094F-28E8-D2E9223CFC8C}"/>
              </a:ext>
            </a:extLst>
          </p:cNvPr>
          <p:cNvPicPr>
            <a:picLocks noChangeAspect="1"/>
          </p:cNvPicPr>
          <p:nvPr/>
        </p:nvPicPr>
        <p:blipFill>
          <a:blip r:embed="rId2"/>
          <a:stretch>
            <a:fillRect/>
          </a:stretch>
        </p:blipFill>
        <p:spPr>
          <a:xfrm>
            <a:off x="538855" y="3613421"/>
            <a:ext cx="4441518" cy="2820526"/>
          </a:xfrm>
          <a:prstGeom prst="roundRect">
            <a:avLst>
              <a:gd name="adj" fmla="val 3529"/>
            </a:avLst>
          </a:prstGeom>
          <a:ln w="38100">
            <a:solidFill>
              <a:schemeClr val="bg1"/>
            </a:solidFill>
          </a:ln>
        </p:spPr>
      </p:pic>
    </p:spTree>
    <p:extLst>
      <p:ext uri="{BB962C8B-B14F-4D97-AF65-F5344CB8AC3E}">
        <p14:creationId xmlns:p14="http://schemas.microsoft.com/office/powerpoint/2010/main" val="2799164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30431" y="487730"/>
            <a:ext cx="2518799"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مزایای بلاکچین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292962" y="1188289"/>
            <a:ext cx="11556267" cy="1508105"/>
          </a:xfrm>
          <a:prstGeom prst="rect">
            <a:avLst/>
          </a:prstGeom>
        </p:spPr>
        <p:txBody>
          <a:bodyPr wrap="square">
            <a:spAutoFit/>
          </a:bodyPr>
          <a:lstStyle/>
          <a:p>
            <a:pPr algn="justLow" rtl="1">
              <a:lnSpc>
                <a:spcPct val="200000"/>
              </a:lnSpc>
            </a:pPr>
            <a:r>
              <a:rPr lang="fa-IR" sz="1600" b="1" dirty="0">
                <a:solidFill>
                  <a:srgbClr val="9900CC"/>
                </a:solidFill>
                <a:latin typeface="Vazir" panose="020B0603030804020204" pitchFamily="34" charset="-78"/>
                <a:cs typeface="Vazir" panose="020B0603030804020204" pitchFamily="34" charset="-78"/>
              </a:rPr>
              <a:t>دسترسی آزادانه:</a:t>
            </a:r>
          </a:p>
          <a:p>
            <a:pPr algn="justLow" rtl="1">
              <a:lnSpc>
                <a:spcPct val="200000"/>
              </a:lnSpc>
            </a:pPr>
            <a:r>
              <a:rPr lang="fa-IR" sz="1600" dirty="0">
                <a:latin typeface="Vazir" panose="020B0603030804020204" pitchFamily="34" charset="-78"/>
                <a:cs typeface="Vazir" panose="020B0603030804020204" pitchFamily="34" charset="-78"/>
              </a:rPr>
              <a:t>به نوعی دسترسی آزادانه اصلی ترین مزایای تکنولوژی بلاکچین می باشد. این موضوع به این معنا است که همه افراد می توانند در بلاکچین مشارکت کنند و برای پیوستن به شبکه توزیع شده نیازی به دریافت مجوز از فردی و یا گروهی ندارند.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292962" y="2827042"/>
            <a:ext cx="11556267" cy="1508105"/>
          </a:xfrm>
          <a:prstGeom prst="rect">
            <a:avLst/>
          </a:prstGeom>
        </p:spPr>
        <p:txBody>
          <a:bodyPr wrap="square">
            <a:spAutoFit/>
          </a:bodyPr>
          <a:lstStyle/>
          <a:p>
            <a:pPr algn="justLow" rtl="1">
              <a:lnSpc>
                <a:spcPct val="200000"/>
              </a:lnSpc>
            </a:pPr>
            <a:r>
              <a:rPr lang="fa-IR" sz="1600" b="1" dirty="0">
                <a:solidFill>
                  <a:srgbClr val="9900CC"/>
                </a:solidFill>
                <a:latin typeface="Vazir" panose="020B0603030804020204" pitchFamily="34" charset="-78"/>
                <a:cs typeface="Vazir" panose="020B0603030804020204" pitchFamily="34" charset="-78"/>
              </a:rPr>
              <a:t>ثبت اطلاعات به صورت دائمی:</a:t>
            </a:r>
          </a:p>
          <a:p>
            <a:pPr algn="justLow" rtl="1">
              <a:lnSpc>
                <a:spcPct val="200000"/>
              </a:lnSpc>
            </a:pPr>
            <a:r>
              <a:rPr lang="fa-IR" sz="1600" dirty="0">
                <a:latin typeface="Vazir" panose="020B0603030804020204" pitchFamily="34" charset="-78"/>
                <a:cs typeface="Vazir" panose="020B0603030804020204" pitchFamily="34" charset="-78"/>
              </a:rPr>
              <a:t>اطلاعات و همچنین سوابق در بلاکچین به صورت دائمی ذخیره می شود. این موضوع به این معناست که به هیچ عنوان نباید نگران از دست رفتن اطلاعات باشید. بلاکچین یک شبکه غیرمتمرکز است که تعدادی </a:t>
            </a:r>
            <a:r>
              <a:rPr lang="en-US" sz="1600" dirty="0">
                <a:latin typeface="Vazir" panose="020B0603030804020204" pitchFamily="34" charset="-78"/>
                <a:cs typeface="Vazir" panose="020B0603030804020204" pitchFamily="34" charset="-78"/>
              </a:rPr>
              <a:t>node </a:t>
            </a:r>
            <a:r>
              <a:rPr lang="fa-IR" sz="1600" dirty="0">
                <a:latin typeface="Vazir" panose="020B0603030804020204" pitchFamily="34" charset="-78"/>
                <a:cs typeface="Vazir" panose="020B0603030804020204" pitchFamily="34" charset="-78"/>
              </a:rPr>
              <a:t> قابل اعتماد دارد.</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238FC431-2513-7DA2-BDE4-1E892222489A}"/>
              </a:ext>
            </a:extLst>
          </p:cNvPr>
          <p:cNvSpPr/>
          <p:nvPr/>
        </p:nvSpPr>
        <p:spPr>
          <a:xfrm>
            <a:off x="520980" y="4555618"/>
            <a:ext cx="11328250" cy="2000548"/>
          </a:xfrm>
          <a:prstGeom prst="rect">
            <a:avLst/>
          </a:prstGeom>
        </p:spPr>
        <p:txBody>
          <a:bodyPr wrap="square">
            <a:spAutoFit/>
          </a:bodyPr>
          <a:lstStyle/>
          <a:p>
            <a:pPr algn="justLow" rtl="1">
              <a:lnSpc>
                <a:spcPct val="200000"/>
              </a:lnSpc>
            </a:pPr>
            <a:r>
              <a:rPr lang="fa-IR" sz="1600" b="1" dirty="0">
                <a:solidFill>
                  <a:srgbClr val="9900CC"/>
                </a:solidFill>
                <a:latin typeface="Vazir" panose="020B0603030804020204" pitchFamily="34" charset="-78"/>
                <a:cs typeface="Vazir" panose="020B0603030804020204" pitchFamily="34" charset="-78"/>
              </a:rPr>
              <a:t>شفافیت:</a:t>
            </a:r>
          </a:p>
          <a:p>
            <a:pPr algn="justLow" rtl="1">
              <a:lnSpc>
                <a:spcPct val="200000"/>
              </a:lnSpc>
            </a:pPr>
            <a:r>
              <a:rPr lang="fa-IR" sz="1600" dirty="0">
                <a:latin typeface="Vazir" panose="020B0603030804020204" pitchFamily="34" charset="-78"/>
                <a:cs typeface="Vazir" panose="020B0603030804020204" pitchFamily="34" charset="-78"/>
              </a:rPr>
              <a:t>به دلیل اینکه اطلاعات در بلاکچین دست‌کاری نمی شود، می توانید به صورت شفاف اطلاعات مورد نظر خود را در بلاکچین مشاهده کنید. در صورتی که در یک تراکنش تغییری رخ دهد، برای سایر بلاک ها نیز آن تغییر ایجاد می شود. به همین دلیل، بر شفافیت بلاکچین تأکید می شود.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7816661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76D01E5-57BF-EAD2-820E-F9425B008FDE}"/>
              </a:ext>
            </a:extLst>
          </p:cNvPr>
          <p:cNvSpPr/>
          <p:nvPr/>
        </p:nvSpPr>
        <p:spPr>
          <a:xfrm>
            <a:off x="8302145" y="2658123"/>
            <a:ext cx="3547083"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401452" y="506520"/>
            <a:ext cx="2447777"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مزایای بلاکچین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256929" y="1283927"/>
            <a:ext cx="6827926"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بدون تغییر:</a:t>
            </a:r>
          </a:p>
          <a:p>
            <a:pPr algn="justLow" rtl="1">
              <a:lnSpc>
                <a:spcPct val="200000"/>
              </a:lnSpc>
            </a:pPr>
            <a:r>
              <a:rPr lang="fa-IR" sz="1600" dirty="0">
                <a:latin typeface="Vazir" panose="020B0603030804020204" pitchFamily="34" charset="-78"/>
                <a:cs typeface="Vazir" panose="020B0603030804020204" pitchFamily="34" charset="-78"/>
              </a:rPr>
              <a:t>در بلاکچین، هیچ داده ای را نمی توان تغییر داد و یا ساختار آن را دست‌کاری کرد. هر تغییری که در یک بلاک انجام شود، در بلاک های بعدی نیز تأثیر می گذارد. در نتیجه در این تکنولوژی نمی توان کلاه‌برداری کرد و از رخ دادن چنین موضوعی جلوگیری می شود. در کل می توان به جرئت گفت که تراکنش ها ضد دست‌کاری هستند.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256929" y="4330915"/>
            <a:ext cx="6827926"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امنیت بسیار بالا:</a:t>
            </a:r>
          </a:p>
          <a:p>
            <a:pPr algn="justLow" rtl="1">
              <a:lnSpc>
                <a:spcPct val="200000"/>
              </a:lnSpc>
            </a:pPr>
            <a:r>
              <a:rPr lang="fa-IR" sz="1600" dirty="0">
                <a:latin typeface="Vazir" panose="020B0603030804020204" pitchFamily="34" charset="-78"/>
                <a:cs typeface="Vazir" panose="020B0603030804020204" pitchFamily="34" charset="-78"/>
              </a:rPr>
              <a:t>فناوری بلاکچین از تکنیک های هش برای ذخیره هر تراکنش در بلاک ها استفاده می کنند و آن ها به یک دیگر متصل هستند. این موضوع باعث می شود تا امنیت بیشتری در بلاکچین ایجاد شود و کاربران با اطمینان بیشتری در آن فعالیت کنند.</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DF392EC9-9230-FE11-C375-4E9BF21696FB}"/>
              </a:ext>
            </a:extLst>
          </p:cNvPr>
          <p:cNvPicPr>
            <a:picLocks noChangeAspect="1"/>
          </p:cNvPicPr>
          <p:nvPr/>
        </p:nvPicPr>
        <p:blipFill>
          <a:blip r:embed="rId2"/>
          <a:stretch>
            <a:fillRect/>
          </a:stretch>
        </p:blipFill>
        <p:spPr>
          <a:xfrm>
            <a:off x="8622127" y="3950563"/>
            <a:ext cx="3061610" cy="1877788"/>
          </a:xfrm>
          <a:prstGeom prst="roundRect">
            <a:avLst>
              <a:gd name="adj" fmla="val 3529"/>
            </a:avLst>
          </a:prstGeom>
          <a:ln w="38100">
            <a:solidFill>
              <a:schemeClr val="bg1"/>
            </a:solidFill>
          </a:ln>
        </p:spPr>
      </p:pic>
      <p:pic>
        <p:nvPicPr>
          <p:cNvPr id="7" name="Picture 6">
            <a:extLst>
              <a:ext uri="{FF2B5EF4-FFF2-40B4-BE49-F238E27FC236}">
                <a16:creationId xmlns:a16="http://schemas.microsoft.com/office/drawing/2014/main" id="{CC5F7E71-17BB-563A-3E1E-4B40FA5233C9}"/>
              </a:ext>
            </a:extLst>
          </p:cNvPr>
          <p:cNvPicPr>
            <a:picLocks noChangeAspect="1"/>
          </p:cNvPicPr>
          <p:nvPr/>
        </p:nvPicPr>
        <p:blipFill>
          <a:blip r:embed="rId3"/>
          <a:stretch>
            <a:fillRect/>
          </a:stretch>
        </p:blipFill>
        <p:spPr>
          <a:xfrm>
            <a:off x="7500356" y="1724863"/>
            <a:ext cx="3328121" cy="1866521"/>
          </a:xfrm>
          <a:prstGeom prst="roundRect">
            <a:avLst>
              <a:gd name="adj" fmla="val 3529"/>
            </a:avLst>
          </a:prstGeom>
          <a:ln w="38100">
            <a:solidFill>
              <a:schemeClr val="bg1"/>
            </a:solidFill>
          </a:ln>
        </p:spPr>
      </p:pic>
    </p:spTree>
    <p:extLst>
      <p:ext uri="{BB962C8B-B14F-4D97-AF65-F5344CB8AC3E}">
        <p14:creationId xmlns:p14="http://schemas.microsoft.com/office/powerpoint/2010/main" val="17728818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95023" y="543731"/>
            <a:ext cx="4762842"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مشکلات و محدودیت‌های بلاک چین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424256" y="1190010"/>
            <a:ext cx="6533966"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طور کلی، بلاک چین با وجود مزایایی که به همراه دارد، هنوز در مراحل اولیه توسعه و بهبود به سر می‌برد و مانند هر فناوری دیگری، مشکلات و محدودیت‌هایی دارد. البته انتظار می‌رود که با پیشرفت فناوری و بهبود در مشکلات آن، این فناوری انقلابی بتواند در بسیاری از حوزه‌ها استفاده شود. برخی از مشکلات و محدودیت‌هایی که با بلاک چین مرتبط هستند، عبارت‌اند از:</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299969" y="4094770"/>
            <a:ext cx="6658253"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اصطلاحات تخصصی: این فناوری به دلیل نوظهوری دارای مجموعه واژگانی کاملا جدید است. خوشبختانه در طول این چند سال تلاش‌های متعددی در زمینه ارائه واژه‌نامه‌ها، تعاریف و فهرست‌های کامل و آسان انجام شده است. </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33778" y="2082398"/>
            <a:ext cx="4933026" cy="2973947"/>
          </a:xfrm>
          <a:prstGeom prst="roundRect">
            <a:avLst>
              <a:gd name="adj" fmla="val 3529"/>
            </a:avLst>
          </a:prstGeom>
          <a:ln w="38100">
            <a:solidFill>
              <a:schemeClr val="bg1"/>
            </a:solidFill>
          </a:ln>
        </p:spPr>
      </p:pic>
    </p:spTree>
    <p:extLst>
      <p:ext uri="{BB962C8B-B14F-4D97-AF65-F5344CB8AC3E}">
        <p14:creationId xmlns:p14="http://schemas.microsoft.com/office/powerpoint/2010/main" val="964962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DBFBD185-3157-7AF2-5EBF-392AE11788D3}"/>
              </a:ext>
            </a:extLst>
          </p:cNvPr>
          <p:cNvSpPr/>
          <p:nvPr/>
        </p:nvSpPr>
        <p:spPr>
          <a:xfrm>
            <a:off x="325917" y="1326541"/>
            <a:ext cx="3778929" cy="2474897"/>
          </a:xfrm>
          <a:prstGeom prst="roundRect">
            <a:avLst>
              <a:gd name="adj" fmla="val 82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539666" y="481743"/>
            <a:ext cx="6285391"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مشکلات و محدودیت‌های بلاک چین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6560598" y="1216643"/>
            <a:ext cx="5362114" cy="34778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گستردگی شبکه:  </a:t>
            </a:r>
            <a:r>
              <a:rPr lang="en-US" sz="1600" dirty="0" err="1">
                <a:latin typeface="Vazir" panose="020B0603030804020204" pitchFamily="34" charset="-78"/>
                <a:cs typeface="Vazir" panose="020B0603030804020204" pitchFamily="34" charset="-78"/>
              </a:rPr>
              <a:t>Blockchain</a:t>
            </a:r>
            <a:r>
              <a:rPr lang="fa-IR" sz="1600" dirty="0">
                <a:latin typeface="Vazir" panose="020B0603030804020204" pitchFamily="34" charset="-78"/>
                <a:cs typeface="Vazir" panose="020B0603030804020204" pitchFamily="34" charset="-78"/>
              </a:rPr>
              <a:t> نیز مانند تمام سامانه‌های توزیع شده با حملات مقابله کرده و به مرور زمان رشد می‌کند و برای این کار به شبکه‌ی بزرگی از کاربران نیاز دارد. البته بحث‌هایی هم پیرامون این موضوع وجود دارد و برخی معتقدند که چنین وسعتی برای بلاک‌ چین‌ها می‌تواند بسیار مهلک باشد، در نتیجه تعیین اندازه‌ی مناسب و نگهداری از آن از بسیار مهم و چالش‌آفرین است.</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1526959" y="4916879"/>
            <a:ext cx="10395753"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هزینه تراکنش‌ها: تبادلات بیت کوین که در چند سال اول حضورش به‌طور تقریبی رایگان اعلام شد، اکنون هزینه‌های قابل توجهی دارد.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43049" y="1696037"/>
            <a:ext cx="4784974" cy="2691548"/>
          </a:xfrm>
          <a:prstGeom prst="roundRect">
            <a:avLst>
              <a:gd name="adj" fmla="val 3529"/>
            </a:avLst>
          </a:prstGeom>
          <a:ln w="38100">
            <a:solidFill>
              <a:schemeClr val="bg1"/>
            </a:solidFill>
          </a:ln>
        </p:spPr>
      </p:pic>
    </p:spTree>
    <p:extLst>
      <p:ext uri="{BB962C8B-B14F-4D97-AF65-F5344CB8AC3E}">
        <p14:creationId xmlns:p14="http://schemas.microsoft.com/office/powerpoint/2010/main" val="1113734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000A41F-F469-3E58-9358-F869A52AC907}"/>
              </a:ext>
            </a:extLst>
          </p:cNvPr>
          <p:cNvSpPr/>
          <p:nvPr/>
        </p:nvSpPr>
        <p:spPr>
          <a:xfrm>
            <a:off x="958071" y="1074198"/>
            <a:ext cx="3693112" cy="1884731"/>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095023" y="501134"/>
            <a:ext cx="4762842"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مشکلات و محدودیت‌های بلاک چین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379868" y="1388101"/>
            <a:ext cx="6477997"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نقص امنیتی غیرقابل اجتناب: در بیت کوین و سایر بلاک چین‌ها‌ یک نقص امنیتی قابل توجه وجود دارد؛ اگر بیش از نیمی از رایانه‌هایی که به عنوان نود در شبکه فعالیت می‌کنند دروغ بگویند (دقت داشته باشید بیش از نیمی از رایانه‌ها)، دروغ به حقیقت تبدیل می‌شود. این نقص حمله ۵۱ درصد نامیده می‌شود و به همین دلیل استخرهای استخراج بیت کوین توسط جمع به دقت مورد نظارت قرار می‌گیرد تا اطمینان حاصل شود که ناآگاهانه چنین نفوذی در شبکه اتفاق نیافتد.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86300" y="1721019"/>
            <a:ext cx="4636654" cy="3091102"/>
          </a:xfrm>
          <a:prstGeom prst="roundRect">
            <a:avLst>
              <a:gd name="adj" fmla="val 3529"/>
            </a:avLst>
          </a:prstGeom>
          <a:ln w="38100">
            <a:solidFill>
              <a:schemeClr val="bg1"/>
            </a:solidFill>
          </a:ln>
        </p:spPr>
      </p:pic>
    </p:spTree>
    <p:extLst>
      <p:ext uri="{BB962C8B-B14F-4D97-AF65-F5344CB8AC3E}">
        <p14:creationId xmlns:p14="http://schemas.microsoft.com/office/powerpoint/2010/main" val="2128683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E3CD6AA-7793-3D29-B669-9BE6E6C437F9}"/>
              </a:ext>
            </a:extLst>
          </p:cNvPr>
          <p:cNvSpPr/>
          <p:nvPr/>
        </p:nvSpPr>
        <p:spPr>
          <a:xfrm>
            <a:off x="5149048" y="4003829"/>
            <a:ext cx="2512381" cy="1884731"/>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059077" y="491897"/>
            <a:ext cx="4762842"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مشکلات و محدودیت‌های بلاک چین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177554" y="1517814"/>
            <a:ext cx="11644365"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خطای انسانی: اگر بلاک‌ چین به عنوان پایگاه داده استفاده شود، داده‌هایی که در آن ذخیره می‌شوند باید از کیفیت بالایی برخوردار باشند. داده‌های ذخیره شده در بلاک‌ چین به صورت ذاتی قابل‌اعتماد نیستند؛ بنابراین داده‌ها باید به شکلی دقیق در آن وارد شوند. سامانه‌های </a:t>
            </a:r>
            <a:r>
              <a:rPr lang="en-US" sz="1600" dirty="0" err="1">
                <a:latin typeface="Vazir" panose="020B0603030804020204" pitchFamily="34" charset="-78"/>
                <a:cs typeface="Vazir" panose="020B0603030804020204" pitchFamily="34" charset="-78"/>
              </a:rPr>
              <a:t>Blockchain</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از اصل ورودی زباله، خروجی زباله</a:t>
            </a:r>
            <a:r>
              <a:rPr lang="en-US" sz="1600" dirty="0">
                <a:latin typeface="Vazir" panose="020B0603030804020204" pitchFamily="34" charset="-78"/>
                <a:cs typeface="Vazir" panose="020B0603030804020204" pitchFamily="34" charset="-78"/>
              </a:rPr>
              <a:t>GIGO)</a:t>
            </a:r>
            <a:r>
              <a:rPr lang="fa-IR" sz="1600" dirty="0">
                <a:latin typeface="Vazir" panose="020B0603030804020204" pitchFamily="34" charset="-78"/>
                <a:cs typeface="Vazir" panose="020B0603030804020204" pitchFamily="34" charset="-78"/>
              </a:rPr>
              <a:t> ) پشتیبانی کرده و اگر داده‌های ورودی اشتباه یا نامعتبر باشند، خروجی نیز نامعتبر معرفی خواهد شد.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633490" y="3291498"/>
            <a:ext cx="5308847" cy="3185958"/>
          </a:xfrm>
          <a:prstGeom prst="roundRect">
            <a:avLst>
              <a:gd name="adj" fmla="val 3529"/>
            </a:avLst>
          </a:prstGeom>
          <a:ln w="38100">
            <a:solidFill>
              <a:schemeClr val="bg1"/>
            </a:solidFill>
          </a:ln>
        </p:spPr>
      </p:pic>
    </p:spTree>
    <p:extLst>
      <p:ext uri="{BB962C8B-B14F-4D97-AF65-F5344CB8AC3E}">
        <p14:creationId xmlns:p14="http://schemas.microsoft.com/office/powerpoint/2010/main" val="1226866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7722" y="1218435"/>
            <a:ext cx="11408927"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 زمان معرفی بیت کوین در سال ۲۰۰۹، استفاده از بلاک چین از طریق ایجاد ارزهای دیجیتال مختلف، پیدایش دیفای (</a:t>
            </a:r>
            <a:r>
              <a:rPr lang="en-US" sz="1600" dirty="0" err="1">
                <a:latin typeface="Vazir" panose="020B0603030804020204" pitchFamily="34" charset="-78"/>
                <a:cs typeface="Vazir" panose="020B0603030804020204" pitchFamily="34" charset="-78"/>
              </a:rPr>
              <a:t>DeFi</a:t>
            </a: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توکن های غیرقابل تعویض (</a:t>
            </a:r>
            <a:r>
              <a:rPr lang="en-US" sz="1600" dirty="0">
                <a:latin typeface="Vazir" panose="020B0603030804020204" pitchFamily="34" charset="-78"/>
                <a:cs typeface="Vazir" panose="020B0603030804020204" pitchFamily="34" charset="-78"/>
              </a:rPr>
              <a:t>NFT</a:t>
            </a:r>
            <a:r>
              <a:rPr lang="fa-IR" sz="1600" dirty="0">
                <a:latin typeface="Vazir" panose="020B0603030804020204" pitchFamily="34" charset="-78"/>
                <a:cs typeface="Vazir" panose="020B0603030804020204" pitchFamily="34" charset="-78"/>
              </a:rPr>
              <a:t> ) و قراردادهای هوشمند </a:t>
            </a:r>
            <a:r>
              <a:rPr lang="en-US" sz="1600" dirty="0">
                <a:latin typeface="Vazir" panose="020B0603030804020204" pitchFamily="34" charset="-78"/>
                <a:cs typeface="Vazir" panose="020B0603030804020204" pitchFamily="34" charset="-78"/>
              </a:rPr>
              <a:t>Smart Contract)</a:t>
            </a:r>
            <a:r>
              <a:rPr lang="fa-IR" sz="1600" dirty="0">
                <a:latin typeface="Vazir" panose="020B0603030804020204" pitchFamily="34" charset="-78"/>
                <a:cs typeface="Vazir" panose="020B0603030804020204" pitchFamily="34" charset="-78"/>
              </a:rPr>
              <a:t> ) افزایش یافته است.</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8057693" y="525937"/>
            <a:ext cx="372409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a:t>
            </a:r>
            <a:r>
              <a:rPr lang="en-US" sz="2000" b="1" dirty="0">
                <a:solidFill>
                  <a:schemeClr val="bg1"/>
                </a:solidFill>
                <a:latin typeface="Shabnam" panose="020B0603030804020204" pitchFamily="34" charset="-78"/>
                <a:cs typeface="Shabnam" panose="020B0603030804020204" pitchFamily="34" charset="-78"/>
              </a:rPr>
              <a:t>Blockchain) </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rotWithShape="1">
          <a:blip r:embed="rId2"/>
          <a:srcRect l="-281" t="9752" r="281" b="2140"/>
          <a:stretch/>
        </p:blipFill>
        <p:spPr>
          <a:xfrm>
            <a:off x="2415890" y="2814676"/>
            <a:ext cx="7118727" cy="3760117"/>
          </a:xfrm>
          <a:prstGeom prst="rect">
            <a:avLst/>
          </a:prstGeom>
        </p:spPr>
      </p:pic>
    </p:spTree>
    <p:extLst>
      <p:ext uri="{BB962C8B-B14F-4D97-AF65-F5344CB8AC3E}">
        <p14:creationId xmlns:p14="http://schemas.microsoft.com/office/powerpoint/2010/main" val="4777771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43425EE-167E-05D7-5806-2752D64DCF40}"/>
              </a:ext>
            </a:extLst>
          </p:cNvPr>
          <p:cNvSpPr/>
          <p:nvPr/>
        </p:nvSpPr>
        <p:spPr>
          <a:xfrm>
            <a:off x="967666" y="1460033"/>
            <a:ext cx="2512381" cy="3014313"/>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540319" y="492256"/>
            <a:ext cx="3259604"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 در آینده</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6897950" y="1397889"/>
            <a:ext cx="4901973"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بلاک چین طی پروژه‌ای تحقیقاتی در سال ۱۹۹۱ معرفی شد و حالا کم‌کم به اواخر دههٔ دوم زندگی‌اش نزدیک می‌شود. مانند بسیاری از تکنولوژی‌های جدید دیگر، در طی این دو دهه، بررسی‌های موشکافانه‌ی روی این فناوری انجام شده و افراد زیادی درباره‌ی ظرفیت‌های این تکنولوژی و مسیر آینده‌ی آن تحقیق می‌کنند. بلاک چین به کلمه‌ای تبدیل شده که همه در دنیا در مورد آن صحبت می‌کنند و می‌تواند کسب‌وکارها و عملیات‌های دولتی را دقیق‌تر، بهینه‌تر و امن‌تر بهینه‌سازی کند.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srcRect l="21764" r="16927"/>
          <a:stretch/>
        </p:blipFill>
        <p:spPr>
          <a:xfrm>
            <a:off x="1201445" y="1672162"/>
            <a:ext cx="4092606" cy="3513675"/>
          </a:xfrm>
          <a:prstGeom prst="roundRect">
            <a:avLst>
              <a:gd name="adj" fmla="val 3529"/>
            </a:avLst>
          </a:prstGeom>
          <a:ln w="38100">
            <a:solidFill>
              <a:schemeClr val="bg1"/>
            </a:solidFill>
          </a:ln>
        </p:spPr>
      </p:pic>
    </p:spTree>
    <p:extLst>
      <p:ext uri="{BB962C8B-B14F-4D97-AF65-F5344CB8AC3E}">
        <p14:creationId xmlns:p14="http://schemas.microsoft.com/office/powerpoint/2010/main" val="28165229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086" y="1395844"/>
            <a:ext cx="4303120" cy="1862048"/>
          </a:xfrm>
          <a:prstGeom prst="rect">
            <a:avLst/>
          </a:prstGeom>
        </p:spPr>
        <p:txBody>
          <a:bodyPr wrap="square">
            <a:spAutoFit/>
          </a:bodyPr>
          <a:lstStyle/>
          <a:p>
            <a:pPr algn="l" rtl="1">
              <a:lnSpc>
                <a:spcPct val="200000"/>
              </a:lnSpc>
            </a:pPr>
            <a:r>
              <a:rPr lang="en-US" sz="2000" dirty="0">
                <a:latin typeface="Vazir" panose="020B0603030804020204" pitchFamily="34" charset="-78"/>
                <a:cs typeface="Vazir" panose="020B0603030804020204" pitchFamily="34" charset="-78"/>
              </a:rPr>
              <a:t>https://nobitex.ir</a:t>
            </a:r>
            <a:endParaRPr lang="fa-IR" sz="2000" dirty="0">
              <a:latin typeface="Vazir" panose="020B0603030804020204" pitchFamily="34" charset="-78"/>
              <a:cs typeface="Vazir" panose="020B0603030804020204" pitchFamily="34" charset="-78"/>
            </a:endParaRPr>
          </a:p>
          <a:p>
            <a:pPr algn="l" rtl="1">
              <a:lnSpc>
                <a:spcPct val="200000"/>
              </a:lnSpc>
            </a:pPr>
            <a:r>
              <a:rPr lang="en-US" sz="2000" dirty="0">
                <a:latin typeface="Vazir" panose="020B0603030804020204" pitchFamily="34" charset="-78"/>
                <a:cs typeface="Vazir" panose="020B0603030804020204" pitchFamily="34" charset="-78"/>
              </a:rPr>
              <a:t>https://bitpin.ir</a:t>
            </a:r>
            <a:endParaRPr lang="fa-IR" sz="2000" dirty="0">
              <a:latin typeface="Vazir" panose="020B0603030804020204" pitchFamily="34" charset="-78"/>
              <a:cs typeface="Vazir" panose="020B0603030804020204" pitchFamily="34" charset="-78"/>
            </a:endParaRPr>
          </a:p>
          <a:p>
            <a:pPr algn="l" rtl="1">
              <a:lnSpc>
                <a:spcPct val="200000"/>
              </a:lnSpc>
            </a:pPr>
            <a:r>
              <a:rPr lang="en-US" sz="2000" dirty="0">
                <a:latin typeface="Vazir" panose="020B0603030804020204" pitchFamily="34" charset="-78"/>
                <a:cs typeface="Vazir" panose="020B0603030804020204" pitchFamily="34" charset="-78"/>
              </a:rPr>
              <a:t>https://zoomarz.com</a:t>
            </a:r>
            <a:endParaRPr lang="fa-IR" sz="2000" dirty="0">
              <a:latin typeface="Vazir" panose="020B0603030804020204" pitchFamily="34" charset="-78"/>
              <a:cs typeface="Vazir" panose="020B0603030804020204" pitchFamily="34" charset="-78"/>
            </a:endParaRPr>
          </a:p>
        </p:txBody>
      </p:sp>
      <p:sp>
        <p:nvSpPr>
          <p:cNvPr id="3" name="TextBox 2"/>
          <p:cNvSpPr txBox="1"/>
          <p:nvPr/>
        </p:nvSpPr>
        <p:spPr>
          <a:xfrm>
            <a:off x="10200444" y="497150"/>
            <a:ext cx="1589102" cy="400110"/>
          </a:xfrm>
          <a:prstGeom prst="rect">
            <a:avLst/>
          </a:prstGeom>
        </p:spPr>
        <p:txBody>
          <a:bodyPr wrap="none">
            <a:spAutoFit/>
          </a:bodyPr>
          <a:lstStyle>
            <a:defPPr>
              <a:defRPr lang="en-US"/>
            </a:defPPr>
            <a:lvl1pPr algn="r" rtl="1">
              <a:defRPr sz="2000" b="1">
                <a:solidFill>
                  <a:schemeClr val="bg1"/>
                </a:solidFill>
                <a:latin typeface="Shabnam" panose="020B0603030804020204" pitchFamily="34" charset="-78"/>
                <a:cs typeface="Shabnam" panose="020B0603030804020204" pitchFamily="34" charset="-78"/>
              </a:defRPr>
            </a:lvl1pPr>
          </a:lstStyle>
          <a:p>
            <a:r>
              <a:rPr lang="fa-IR" dirty="0"/>
              <a:t>منابع </a:t>
            </a:r>
            <a:endParaRPr lang="en-US" dirty="0"/>
          </a:p>
        </p:txBody>
      </p:sp>
    </p:spTree>
    <p:extLst>
      <p:ext uri="{BB962C8B-B14F-4D97-AF65-F5344CB8AC3E}">
        <p14:creationId xmlns:p14="http://schemas.microsoft.com/office/powerpoint/2010/main" val="19432302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1648FA-7377-A1EF-1080-2F2FFCAAC914}"/>
              </a:ext>
            </a:extLst>
          </p:cNvPr>
          <p:cNvSpPr/>
          <p:nvPr/>
        </p:nvSpPr>
        <p:spPr>
          <a:xfrm>
            <a:off x="1780441" y="2631775"/>
            <a:ext cx="7855035" cy="1200329"/>
          </a:xfrm>
          <a:prstGeom prst="rect">
            <a:avLst/>
          </a:prstGeom>
        </p:spPr>
        <p:txBody>
          <a:bodyPr wrap="none">
            <a:spAutoFit/>
          </a:bodyPr>
          <a:lstStyle/>
          <a:p>
            <a:pPr algn="r" rtl="1"/>
            <a:r>
              <a:rPr lang="fa-IR" sz="7200" b="1" dirty="0">
                <a:solidFill>
                  <a:srgbClr val="333F50"/>
                </a:solidFill>
                <a:latin typeface="Shabnam" panose="020B0603030804020204" pitchFamily="34" charset="-78"/>
                <a:cs typeface="Shabnam" panose="020B0603030804020204" pitchFamily="34" charset="-78"/>
              </a:rPr>
              <a:t>با تشکر از  </a:t>
            </a:r>
            <a:r>
              <a:rPr lang="fa-IR" sz="7200" b="1" dirty="0">
                <a:solidFill>
                  <a:schemeClr val="bg1"/>
                </a:solidFill>
                <a:latin typeface="Shabnam" panose="020B0603030804020204" pitchFamily="34" charset="-78"/>
                <a:cs typeface="Shabnam" panose="020B0603030804020204" pitchFamily="34" charset="-78"/>
              </a:rPr>
              <a:t>توجه شما</a:t>
            </a:r>
            <a:endParaRPr lang="en-US" sz="72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1468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81C8F6AC-EF9C-E922-6477-A023CD5E4510}"/>
              </a:ext>
            </a:extLst>
          </p:cNvPr>
          <p:cNvSpPr/>
          <p:nvPr/>
        </p:nvSpPr>
        <p:spPr>
          <a:xfrm>
            <a:off x="754601" y="2564959"/>
            <a:ext cx="3027286" cy="3014313"/>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33134" y="1312507"/>
            <a:ext cx="6476865"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تعریف بلاک چین چنین آمده است: فناوری بلاکچین ساختاری است که سوابق معاملاتی (بلاک‌ها) را به صورت پایگاهی از داده‌ها به نام زنجیره یا </a:t>
            </a:r>
            <a:r>
              <a:rPr lang="en-US" sz="1600" dirty="0">
                <a:latin typeface="Vazir" panose="020B0603030804020204" pitchFamily="34" charset="-78"/>
                <a:cs typeface="Vazir" panose="020B0603030804020204" pitchFamily="34" charset="-78"/>
              </a:rPr>
              <a:t>Chain» </a:t>
            </a:r>
            <a:r>
              <a:rPr lang="fa-IR" sz="1600" dirty="0">
                <a:latin typeface="Vazir" panose="020B0603030804020204" pitchFamily="34" charset="-78"/>
                <a:cs typeface="Vazir" panose="020B0603030804020204" pitchFamily="34" charset="-78"/>
              </a:rPr>
              <a:t>»در شبکه‌ای از «گره‌ها یا </a:t>
            </a:r>
            <a:r>
              <a:rPr lang="en-US" sz="1600" dirty="0">
                <a:latin typeface="Vazir" panose="020B0603030804020204" pitchFamily="34" charset="-78"/>
                <a:cs typeface="Vazir" panose="020B0603030804020204" pitchFamily="34" charset="-78"/>
              </a:rPr>
              <a:t>Node</a:t>
            </a:r>
            <a:r>
              <a:rPr lang="fa-IR" sz="1600" dirty="0">
                <a:latin typeface="Vazir" panose="020B0603030804020204" pitchFamily="34" charset="-78"/>
                <a:cs typeface="Vazir" panose="020B0603030804020204" pitchFamily="34" charset="-78"/>
              </a:rPr>
              <a:t>ها» که به صورت همتابه‌همتا </a:t>
            </a:r>
            <a:r>
              <a:rPr lang="en-US" sz="1600" dirty="0">
                <a:latin typeface="Vazir" panose="020B0603030804020204" pitchFamily="34" charset="-78"/>
                <a:cs typeface="Vazir" panose="020B0603030804020204" pitchFamily="34" charset="-78"/>
              </a:rPr>
              <a:t>Peer-to-Peer) </a:t>
            </a:r>
            <a:r>
              <a:rPr lang="fa-IR" sz="1600" dirty="0">
                <a:latin typeface="Vazir" panose="020B0603030804020204" pitchFamily="34" charset="-78"/>
                <a:cs typeface="Vazir" panose="020B0603030804020204" pitchFamily="34" charset="-78"/>
              </a:rPr>
              <a:t>)به یکدیگر متصل شده‌اند، ذخیره می‌کند. </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8110960" y="501134"/>
            <a:ext cx="3724096"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 چین</a:t>
            </a:r>
            <a:r>
              <a:rPr lang="en-US" sz="2000" b="1" dirty="0">
                <a:solidFill>
                  <a:schemeClr val="bg1"/>
                </a:solidFill>
                <a:latin typeface="Shabnam" panose="020B0603030804020204" pitchFamily="34" charset="-78"/>
                <a:cs typeface="Shabnam" panose="020B0603030804020204" pitchFamily="34" charset="-78"/>
              </a:rPr>
              <a:t>Blockchain) </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pic>
        <p:nvPicPr>
          <p:cNvPr id="3" name="Picture 2"/>
          <p:cNvPicPr>
            <a:picLocks noChangeAspect="1"/>
          </p:cNvPicPr>
          <p:nvPr/>
        </p:nvPicPr>
        <p:blipFill rotWithShape="1">
          <a:blip r:embed="rId2"/>
          <a:srcRect l="3211" t="3546" r="1238" b="8843"/>
          <a:stretch/>
        </p:blipFill>
        <p:spPr>
          <a:xfrm>
            <a:off x="257452" y="3912318"/>
            <a:ext cx="3781887" cy="2311736"/>
          </a:xfrm>
          <a:prstGeom prst="roundRect">
            <a:avLst>
              <a:gd name="adj" fmla="val 3529"/>
            </a:avLst>
          </a:prstGeom>
          <a:ln w="38100">
            <a:solidFill>
              <a:schemeClr val="bg1"/>
            </a:solidFill>
          </a:ln>
        </p:spPr>
      </p:pic>
      <p:pic>
        <p:nvPicPr>
          <p:cNvPr id="4" name="Picture 3"/>
          <p:cNvPicPr>
            <a:picLocks noChangeAspect="1"/>
          </p:cNvPicPr>
          <p:nvPr/>
        </p:nvPicPr>
        <p:blipFill>
          <a:blip r:embed="rId3"/>
          <a:stretch>
            <a:fillRect/>
          </a:stretch>
        </p:blipFill>
        <p:spPr>
          <a:xfrm>
            <a:off x="1429305" y="1603683"/>
            <a:ext cx="3522400" cy="2122472"/>
          </a:xfrm>
          <a:prstGeom prst="roundRect">
            <a:avLst>
              <a:gd name="adj" fmla="val 3529"/>
            </a:avLst>
          </a:prstGeom>
          <a:ln w="38100">
            <a:solidFill>
              <a:schemeClr val="bg1"/>
            </a:solidFill>
          </a:ln>
        </p:spPr>
      </p:pic>
    </p:spTree>
    <p:extLst>
      <p:ext uri="{BB962C8B-B14F-4D97-AF65-F5344CB8AC3E}">
        <p14:creationId xmlns:p14="http://schemas.microsoft.com/office/powerpoint/2010/main" val="3984014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97266" y="483379"/>
            <a:ext cx="2654423"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بلاکچین به زبان ساده</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470517" y="3523048"/>
            <a:ext cx="11381172" cy="2923877"/>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اگر بخواهیم به زبان ساده بگوییم بلاک چین چیست، باید آن را به صورت زنجیره‌ای بلند از داده‌ها در نظر بگیریم. داده‌ها در واقع شامل تراکنش‌هایی هستند که در شبکه انجام می‌گیرند. سوابق تراکنش‌ها در بسته‌هایی به نام بلاک ذخیره می‌شوند. هر بلاک بعد از تکمیل و تأیید اطلاعات آن، به انتهای زنجیره اضافه می‌شود. این زنجیره از بلاک‌ها که به آن بلاک چین می‌گوییم در گره‌ها یا نودهای شبکه ذخیره می‌شوند. گره‌ها کامپیوترهایی هستند که وظیفه ذخیره کل اطلاعات شبکه را دارند و یک نسخه از تمام داده‌ها در آن‌ها ذخیره می‌شود.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221DBE21-319E-619A-11E8-3DBCD0D56BBE}"/>
              </a:ext>
            </a:extLst>
          </p:cNvPr>
          <p:cNvPicPr>
            <a:picLocks noChangeAspect="1"/>
          </p:cNvPicPr>
          <p:nvPr/>
        </p:nvPicPr>
        <p:blipFill rotWithShape="1">
          <a:blip r:embed="rId2">
            <a:clrChange>
              <a:clrFrom>
                <a:srgbClr val="F5FAFC"/>
              </a:clrFrom>
              <a:clrTo>
                <a:srgbClr val="F5FAFC">
                  <a:alpha val="0"/>
                </a:srgbClr>
              </a:clrTo>
            </a:clrChange>
          </a:blip>
          <a:srcRect l="12413" t="1" r="13920" b="45710"/>
          <a:stretch/>
        </p:blipFill>
        <p:spPr>
          <a:xfrm>
            <a:off x="1556655" y="1443454"/>
            <a:ext cx="9208896" cy="2079594"/>
          </a:xfrm>
          <a:prstGeom prst="rect">
            <a:avLst/>
          </a:prstGeom>
        </p:spPr>
      </p:pic>
    </p:spTree>
    <p:extLst>
      <p:ext uri="{BB962C8B-B14F-4D97-AF65-F5344CB8AC3E}">
        <p14:creationId xmlns:p14="http://schemas.microsoft.com/office/powerpoint/2010/main" val="2300402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968C7F1-DF9C-F1B7-549B-185BFDA7DAB7}"/>
              </a:ext>
            </a:extLst>
          </p:cNvPr>
          <p:cNvSpPr/>
          <p:nvPr/>
        </p:nvSpPr>
        <p:spPr>
          <a:xfrm>
            <a:off x="1899819" y="2097421"/>
            <a:ext cx="3187083" cy="2859098"/>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846467" y="536645"/>
            <a:ext cx="4995278"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دفتر کل دیجیتال </a:t>
            </a:r>
            <a:r>
              <a:rPr lang="en-US" sz="2000" b="1" dirty="0">
                <a:solidFill>
                  <a:schemeClr val="bg1"/>
                </a:solidFill>
                <a:latin typeface="Shabnam" panose="020B0603030804020204" pitchFamily="34" charset="-78"/>
                <a:cs typeface="Shabnam" panose="020B0603030804020204" pitchFamily="34" charset="-78"/>
              </a:rPr>
              <a:t>Digital Ledger) </a:t>
            </a:r>
            <a:r>
              <a:rPr lang="fa-IR" sz="2000" b="1" dirty="0">
                <a:solidFill>
                  <a:schemeClr val="bg1"/>
                </a:solidFill>
                <a:latin typeface="Shabnam" panose="020B0603030804020204" pitchFamily="34" charset="-78"/>
                <a:cs typeface="Shabnam" panose="020B0603030804020204" pitchFamily="34" charset="-78"/>
              </a:rPr>
              <a:t> )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745745" y="1184139"/>
            <a:ext cx="6096000" cy="4998933"/>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می‌توان گفت بلاکچین یک دفتر کل دیجیتال بزرگ است که اطلاعات تراکنش‌های شبکه به شکل دقیقی در آن ذخیره می‌شود. هر اطلاعاتی برای اینکه وارد شبکه شود باید توسط یک امضای دیجیتال تأیید شود و مورد تأیید سایر اعضای شبکه نیز قرار بگیرد. هیچکس مالک یک شبکه بلاک چین نیست و همه افراد می‌توانند به تمامی اطلاعات ثبت شده در شبکه دسترسی داشته باشند؛ اما نمی‌توانند در اطلاعات تغییری ایجاد کنند. زیرا تمام اطلاعات شبکه در هر گره ذخیره می‌شود و برای تغییر آن باید کل نسخه‌های کپی موجود در تمامی گره‌ها تغییر کند. علاوه بر این ساختار بلاکچین نیز به گونه‌ای است که تغییر اطلاعات یک بلاک باعث نامعتبر شدن آن خواهد 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57839" y="2284970"/>
            <a:ext cx="4416001" cy="2484000"/>
          </a:xfrm>
          <a:prstGeom prst="roundRect">
            <a:avLst>
              <a:gd name="adj" fmla="val 3529"/>
            </a:avLst>
          </a:prstGeom>
          <a:ln w="38100">
            <a:solidFill>
              <a:schemeClr val="bg1"/>
            </a:solidFill>
          </a:ln>
        </p:spPr>
      </p:pic>
    </p:spTree>
    <p:extLst>
      <p:ext uri="{BB962C8B-B14F-4D97-AF65-F5344CB8AC3E}">
        <p14:creationId xmlns:p14="http://schemas.microsoft.com/office/powerpoint/2010/main" val="1551740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8850369F-C3BD-C18C-0104-FBE01E6F9F44}"/>
              </a:ext>
            </a:extLst>
          </p:cNvPr>
          <p:cNvSpPr/>
          <p:nvPr/>
        </p:nvSpPr>
        <p:spPr>
          <a:xfrm>
            <a:off x="7795701" y="2249362"/>
            <a:ext cx="2692147" cy="2859098"/>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845338" y="536645"/>
            <a:ext cx="4020652"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مثالی برای آشنایی بیشتر با بلاک 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388890" y="1373265"/>
            <a:ext cx="4625761"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فرض کنید که قصد انتقال پول در شبکه بانکی را دارید. بانک حساب شما و مقصد را چک می‌کند، پول را انتقال می‌دهد، کارمزد خود را دریافت می‌کند و موجودی حساب مبدا و مقصد را به‌روزرسانی می‌کند. اما همه این کارها توسط سیستمی انجام می‌گیرد که بانک کنترل آن را بر عهده دارد. اگر کسی به سیستم بانکی نفوذ کند، می‌تواند پول را به جای واریز به حساب دوست شما، به حسابی که خودش می‌خواهد منتقل کند. جالب است بدانید این اتفاق هزاران بار در سال در سراسر جهان رخ می‌دهد!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6161232" y="1308497"/>
            <a:ext cx="3550940" cy="1998672"/>
          </a:xfrm>
          <a:prstGeom prst="roundRect">
            <a:avLst>
              <a:gd name="adj" fmla="val 3529"/>
            </a:avLst>
          </a:prstGeom>
          <a:ln w="38100">
            <a:solidFill>
              <a:schemeClr val="bg1"/>
            </a:solidFill>
          </a:ln>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39284" t="4560" r="-421" b="14747"/>
          <a:stretch/>
        </p:blipFill>
        <p:spPr>
          <a:xfrm>
            <a:off x="7581659" y="3616767"/>
            <a:ext cx="3439828" cy="2553824"/>
          </a:xfrm>
          <a:prstGeom prst="roundRect">
            <a:avLst>
              <a:gd name="adj" fmla="val 3529"/>
            </a:avLst>
          </a:prstGeom>
          <a:ln w="38100">
            <a:solidFill>
              <a:schemeClr val="bg1"/>
            </a:solidFill>
          </a:ln>
        </p:spPr>
      </p:pic>
    </p:spTree>
    <p:extLst>
      <p:ext uri="{BB962C8B-B14F-4D97-AF65-F5344CB8AC3E}">
        <p14:creationId xmlns:p14="http://schemas.microsoft.com/office/powerpoint/2010/main" val="2386968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BAE82D5-9E09-150C-75A2-7CC38683423B}"/>
              </a:ext>
            </a:extLst>
          </p:cNvPr>
          <p:cNvSpPr/>
          <p:nvPr/>
        </p:nvSpPr>
        <p:spPr>
          <a:xfrm>
            <a:off x="1457045" y="2426857"/>
            <a:ext cx="2692147" cy="4031873"/>
          </a:xfrm>
          <a:prstGeom prst="roundRect">
            <a:avLst>
              <a:gd name="adj" fmla="val 5713"/>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774316" y="501134"/>
            <a:ext cx="4020652" cy="400110"/>
          </a:xfrm>
          <a:prstGeom prst="rect">
            <a:avLst/>
          </a:prstGeom>
        </p:spPr>
        <p:txBody>
          <a:bodyPr wrap="none">
            <a:spAutoFit/>
          </a:bodyPr>
          <a:lstStyle/>
          <a:p>
            <a:pPr algn="r" rtl="1"/>
            <a:r>
              <a:rPr lang="fa-IR" sz="2000" b="1" dirty="0">
                <a:solidFill>
                  <a:schemeClr val="bg1"/>
                </a:solidFill>
                <a:latin typeface="Shabnam" panose="020B0603030804020204" pitchFamily="34" charset="-78"/>
                <a:cs typeface="Shabnam" panose="020B0603030804020204" pitchFamily="34" charset="-78"/>
              </a:rPr>
              <a:t>مثالی برای آشنایی بیشتر با بلاک چین</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5633865" y="1275204"/>
            <a:ext cx="6161103"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سیستم بلاکچین اما همه چیز شفاف است، اطلاعات شما و اطلاعات دوست شما نه فقط توسط یک نهاد مرکزی مثل بانک، بلکه توسط همه افراد حاضر در شبکه بررسی و تأیید می‌شود. الگوریتم‌ها، هش‌ها و ماینرها از اینکه دارایی‌های دیجیتال شما به درستی منتقل شده باشند، اطمینان حاصل می‌کنند. بعد از انجام تراکنش هیچکس قدرت تغییر اطلاعات مربوط به آن را ندارد و همه افراد در شبکه می‌توانند اطلاعات تراکنش را ببینند. از طرفی کارمزد تراکنش نیز اغلب بسیار کمتر از کارمزد بانک است. مسئله کارمزد تراکنش‌ها هنگام جابه‌جایی مبالغ زیاد اهمیت بیشتری پیدا می‌کند.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rot="16200000">
            <a:off x="-443607" y="1886914"/>
            <a:ext cx="5491105" cy="3084171"/>
          </a:xfrm>
          <a:prstGeom prst="roundRect">
            <a:avLst>
              <a:gd name="adj" fmla="val 3529"/>
            </a:avLst>
          </a:prstGeom>
          <a:ln w="38100">
            <a:solidFill>
              <a:schemeClr val="bg1"/>
            </a:solidFill>
          </a:ln>
        </p:spPr>
      </p:pic>
    </p:spTree>
    <p:extLst>
      <p:ext uri="{BB962C8B-B14F-4D97-AF65-F5344CB8AC3E}">
        <p14:creationId xmlns:p14="http://schemas.microsoft.com/office/powerpoint/2010/main" val="36198646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TotalTime>
  <Words>3850</Words>
  <Application>Microsoft Office PowerPoint</Application>
  <PresentationFormat>Widescreen</PresentationFormat>
  <Paragraphs>128</Paragraphs>
  <Slides>42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46</cp:revision>
  <dcterms:created xsi:type="dcterms:W3CDTF">2024-09-16T20:47:03Z</dcterms:created>
  <dcterms:modified xsi:type="dcterms:W3CDTF">2024-11-30T12:40:36Z</dcterms:modified>
</cp:coreProperties>
</file>