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5"/>
  </p:handoutMasterIdLst>
  <p:sldIdLst>
    <p:sldId id="291" r:id="rId2"/>
    <p:sldId id="276" r:id="rId3"/>
    <p:sldId id="277" r:id="rId4"/>
    <p:sldId id="278" r:id="rId5"/>
    <p:sldId id="279" r:id="rId6"/>
    <p:sldId id="280" r:id="rId7"/>
    <p:sldId id="281" r:id="rId8"/>
    <p:sldId id="282" r:id="rId9"/>
    <p:sldId id="283" r:id="rId10"/>
    <p:sldId id="258" r:id="rId11"/>
    <p:sldId id="259" r:id="rId12"/>
    <p:sldId id="260" r:id="rId13"/>
    <p:sldId id="273" r:id="rId14"/>
    <p:sldId id="274" r:id="rId15"/>
    <p:sldId id="288" r:id="rId16"/>
    <p:sldId id="289" r:id="rId17"/>
    <p:sldId id="275" r:id="rId18"/>
    <p:sldId id="261" r:id="rId19"/>
    <p:sldId id="262" r:id="rId20"/>
    <p:sldId id="263" r:id="rId21"/>
    <p:sldId id="264" r:id="rId22"/>
    <p:sldId id="265" r:id="rId23"/>
    <p:sldId id="266" r:id="rId24"/>
    <p:sldId id="267" r:id="rId25"/>
    <p:sldId id="268" r:id="rId26"/>
    <p:sldId id="269" r:id="rId27"/>
    <p:sldId id="270" r:id="rId28"/>
    <p:sldId id="290" r:id="rId29"/>
    <p:sldId id="284" r:id="rId30"/>
    <p:sldId id="285" r:id="rId31"/>
    <p:sldId id="286" r:id="rId32"/>
    <p:sldId id="287" r:id="rId33"/>
    <p:sldId id="271"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9" d="100"/>
          <a:sy n="59" d="100"/>
        </p:scale>
        <p:origin x="1618" y="653"/>
      </p:cViewPr>
      <p:guideLst/>
    </p:cSldViewPr>
  </p:slideViewPr>
  <p:notesTextViewPr>
    <p:cViewPr>
      <p:scale>
        <a:sx n="1" d="1"/>
        <a:sy n="1" d="1"/>
      </p:scale>
      <p:origin x="0" y="0"/>
    </p:cViewPr>
  </p:notesTextViewPr>
  <p:notesViewPr>
    <p:cSldViewPr snapToGrid="0">
      <p:cViewPr varScale="1">
        <p:scale>
          <a:sx n="65" d="100"/>
          <a:sy n="65" d="100"/>
        </p:scale>
        <p:origin x="3154"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050213-E5B3-45BF-8EA0-6E8B4C765F1B}" type="datetimeFigureOut">
              <a:rPr lang="en-US" smtClean="0"/>
              <a:t>11/30/2024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66D6891-06A1-46D0-9C7A-998346CF2A0B}" type="slidenum">
              <a:rPr lang="en-US" smtClean="0"/>
              <a:t>‹#›</a:t>
            </a:fld>
            <a:endParaRPr lang="en-US"/>
          </a:p>
        </p:txBody>
      </p:sp>
    </p:spTree>
    <p:extLst>
      <p:ext uri="{BB962C8B-B14F-4D97-AF65-F5344CB8AC3E}">
        <p14:creationId xmlns:p14="http://schemas.microsoft.com/office/powerpoint/2010/main" val="302298873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727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57BA8B6A-5007-015A-E1AF-310CC83576AB}"/>
              </a:ext>
            </a:extLst>
          </p:cNvPr>
          <p:cNvSpPr>
            <a:spLocks noGrp="1"/>
          </p:cNvSpPr>
          <p:nvPr>
            <p:ph type="pic" sz="quarter" idx="10"/>
          </p:nvPr>
        </p:nvSpPr>
        <p:spPr>
          <a:xfrm>
            <a:off x="3944983" y="-450669"/>
            <a:ext cx="12448904" cy="7759338"/>
          </a:xfrm>
          <a:custGeom>
            <a:avLst/>
            <a:gdLst>
              <a:gd name="connsiteX0" fmla="*/ 0 w 12448904"/>
              <a:gd name="connsiteY0" fmla="*/ 3879668 h 7759338"/>
              <a:gd name="connsiteX1" fmla="*/ 0 w 12448904"/>
              <a:gd name="connsiteY1" fmla="*/ 3879669 h 7759338"/>
              <a:gd name="connsiteX2" fmla="*/ 0 w 12448904"/>
              <a:gd name="connsiteY2" fmla="*/ 3879669 h 7759338"/>
              <a:gd name="connsiteX3" fmla="*/ 3879670 w 12448904"/>
              <a:gd name="connsiteY3" fmla="*/ 0 h 7759338"/>
              <a:gd name="connsiteX4" fmla="*/ 8569235 w 12448904"/>
              <a:gd name="connsiteY4" fmla="*/ 0 h 7759338"/>
              <a:gd name="connsiteX5" fmla="*/ 12448904 w 12448904"/>
              <a:gd name="connsiteY5" fmla="*/ 3879669 h 7759338"/>
              <a:gd name="connsiteX6" fmla="*/ 12448903 w 12448904"/>
              <a:gd name="connsiteY6" fmla="*/ 3879669 h 7759338"/>
              <a:gd name="connsiteX7" fmla="*/ 8569234 w 12448904"/>
              <a:gd name="connsiteY7" fmla="*/ 7759338 h 7759338"/>
              <a:gd name="connsiteX8" fmla="*/ 3879670 w 12448904"/>
              <a:gd name="connsiteY8" fmla="*/ 7759337 h 7759338"/>
              <a:gd name="connsiteX9" fmla="*/ 20031 w 12448904"/>
              <a:gd name="connsiteY9" fmla="*/ 4276342 h 7759338"/>
              <a:gd name="connsiteX10" fmla="*/ 0 w 12448904"/>
              <a:gd name="connsiteY10" fmla="*/ 3879669 h 7759338"/>
              <a:gd name="connsiteX11" fmla="*/ 20031 w 12448904"/>
              <a:gd name="connsiteY11" fmla="*/ 3482996 h 7759338"/>
              <a:gd name="connsiteX12" fmla="*/ 3879670 w 12448904"/>
              <a:gd name="connsiteY12" fmla="*/ 0 h 77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48904" h="7759338">
                <a:moveTo>
                  <a:pt x="0" y="3879668"/>
                </a:moveTo>
                <a:lnTo>
                  <a:pt x="0" y="3879669"/>
                </a:lnTo>
                <a:lnTo>
                  <a:pt x="0" y="3879669"/>
                </a:lnTo>
                <a:close/>
                <a:moveTo>
                  <a:pt x="3879670" y="0"/>
                </a:moveTo>
                <a:lnTo>
                  <a:pt x="8569235" y="0"/>
                </a:lnTo>
                <a:cubicBezTo>
                  <a:pt x="10711917" y="0"/>
                  <a:pt x="12448904" y="1736987"/>
                  <a:pt x="12448904" y="3879669"/>
                </a:cubicBezTo>
                <a:lnTo>
                  <a:pt x="12448903" y="3879669"/>
                </a:lnTo>
                <a:cubicBezTo>
                  <a:pt x="12448903" y="6022351"/>
                  <a:pt x="10711916" y="7759338"/>
                  <a:pt x="8569234" y="7759338"/>
                </a:cubicBezTo>
                <a:lnTo>
                  <a:pt x="3879670" y="7759337"/>
                </a:lnTo>
                <a:cubicBezTo>
                  <a:pt x="1870905" y="7759337"/>
                  <a:pt x="218708" y="6232688"/>
                  <a:pt x="20031" y="4276342"/>
                </a:cubicBezTo>
                <a:lnTo>
                  <a:pt x="0" y="3879669"/>
                </a:lnTo>
                <a:lnTo>
                  <a:pt x="20031" y="3482996"/>
                </a:lnTo>
                <a:cubicBezTo>
                  <a:pt x="218708" y="1526649"/>
                  <a:pt x="1870905" y="0"/>
                  <a:pt x="3879670" y="0"/>
                </a:cubicBezTo>
                <a:close/>
              </a:path>
            </a:pathLst>
          </a:custGeom>
        </p:spPr>
        <p:txBody>
          <a:bodyPr wrap="square">
            <a:noAutofit/>
          </a:bodyPr>
          <a:lstStyle/>
          <a:p>
            <a:endParaRPr lang="fa-IR"/>
          </a:p>
        </p:txBody>
      </p:sp>
    </p:spTree>
    <p:extLst>
      <p:ext uri="{BB962C8B-B14F-4D97-AF65-F5344CB8AC3E}">
        <p14:creationId xmlns:p14="http://schemas.microsoft.com/office/powerpoint/2010/main" val="9739761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269060"/>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056C04A1-D4BA-BF67-FA9E-CC4DDF0B00E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300" b="12300"/>
          <a:stretch>
            <a:fillRect/>
          </a:stretch>
        </p:blipFill>
        <p:spPr/>
      </p:pic>
      <p:pic>
        <p:nvPicPr>
          <p:cNvPr id="9" name="Picture 8">
            <a:extLst>
              <a:ext uri="{FF2B5EF4-FFF2-40B4-BE49-F238E27FC236}">
                <a16:creationId xmlns:a16="http://schemas.microsoft.com/office/drawing/2014/main" id="{F6257A7E-E4AA-8874-943F-E6AD8E80DA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6447" y="100914"/>
            <a:ext cx="2277568" cy="2277568"/>
          </a:xfrm>
          <a:prstGeom prst="rect">
            <a:avLst/>
          </a:prstGeom>
        </p:spPr>
      </p:pic>
      <p:sp>
        <p:nvSpPr>
          <p:cNvPr id="10" name="Rectangle 9">
            <a:extLst>
              <a:ext uri="{FF2B5EF4-FFF2-40B4-BE49-F238E27FC236}">
                <a16:creationId xmlns:a16="http://schemas.microsoft.com/office/drawing/2014/main" id="{C8CF4884-2044-14D8-BEFB-ED5DDCBA597F}"/>
              </a:ext>
            </a:extLst>
          </p:cNvPr>
          <p:cNvSpPr/>
          <p:nvPr/>
        </p:nvSpPr>
        <p:spPr>
          <a:xfrm>
            <a:off x="681526" y="2496196"/>
            <a:ext cx="4687410" cy="7656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5AD36E0-F3FC-1447-881A-9C596ED978D9}"/>
              </a:ext>
            </a:extLst>
          </p:cNvPr>
          <p:cNvSpPr/>
          <p:nvPr/>
        </p:nvSpPr>
        <p:spPr>
          <a:xfrm>
            <a:off x="681526" y="3478484"/>
            <a:ext cx="4687410" cy="7656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9EDF668-F4B8-A54D-7342-4FD24ECDDE3F}"/>
              </a:ext>
            </a:extLst>
          </p:cNvPr>
          <p:cNvSpPr/>
          <p:nvPr/>
        </p:nvSpPr>
        <p:spPr>
          <a:xfrm>
            <a:off x="990680" y="4460772"/>
            <a:ext cx="4687410" cy="7656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69B4BA3-0F2B-6FB3-0840-8F5B464E4DAD}"/>
              </a:ext>
            </a:extLst>
          </p:cNvPr>
          <p:cNvSpPr/>
          <p:nvPr/>
        </p:nvSpPr>
        <p:spPr>
          <a:xfrm>
            <a:off x="1601277" y="5443061"/>
            <a:ext cx="4687410" cy="7656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DBE39AE4-A1E5-F525-4B40-FE43D8BE3EB7}"/>
              </a:ext>
            </a:extLst>
          </p:cNvPr>
          <p:cNvSpPr txBox="1"/>
          <p:nvPr/>
        </p:nvSpPr>
        <p:spPr>
          <a:xfrm>
            <a:off x="352979" y="2664695"/>
            <a:ext cx="5125473"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chemeClr val="tx1"/>
                </a:solidFill>
              </a:rPr>
              <a:t>موضوع: </a:t>
            </a:r>
            <a:r>
              <a:rPr lang="fa-IR" sz="2000">
                <a:solidFill>
                  <a:schemeClr val="tx1"/>
                </a:solidFill>
              </a:rPr>
              <a:t>پاورپوینت تومور نخاعی</a:t>
            </a:r>
            <a:endParaRPr lang="en-US" sz="2000" dirty="0">
              <a:solidFill>
                <a:schemeClr val="tx1"/>
              </a:solidFill>
            </a:endParaRPr>
          </a:p>
        </p:txBody>
      </p:sp>
      <p:sp>
        <p:nvSpPr>
          <p:cNvPr id="15" name="TextBox 14">
            <a:extLst>
              <a:ext uri="{FF2B5EF4-FFF2-40B4-BE49-F238E27FC236}">
                <a16:creationId xmlns:a16="http://schemas.microsoft.com/office/drawing/2014/main" id="{0BA1C53E-B133-B977-2490-834915E79AB3}"/>
              </a:ext>
            </a:extLst>
          </p:cNvPr>
          <p:cNvSpPr txBox="1"/>
          <p:nvPr/>
        </p:nvSpPr>
        <p:spPr>
          <a:xfrm>
            <a:off x="352980" y="3625179"/>
            <a:ext cx="5125472"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chemeClr val="tx1"/>
                </a:solidFill>
              </a:rPr>
              <a:t>نام پژوهشگر: محمد جواد عزیزی</a:t>
            </a:r>
            <a:endParaRPr lang="en-US" sz="2000" dirty="0">
              <a:solidFill>
                <a:schemeClr val="tx1"/>
              </a:solidFill>
            </a:endParaRPr>
          </a:p>
        </p:txBody>
      </p:sp>
      <p:sp>
        <p:nvSpPr>
          <p:cNvPr id="16" name="TextBox 15">
            <a:extLst>
              <a:ext uri="{FF2B5EF4-FFF2-40B4-BE49-F238E27FC236}">
                <a16:creationId xmlns:a16="http://schemas.microsoft.com/office/drawing/2014/main" id="{CC23C0F7-A566-93F9-EAE5-0A5E51B3EC38}"/>
              </a:ext>
            </a:extLst>
          </p:cNvPr>
          <p:cNvSpPr txBox="1"/>
          <p:nvPr/>
        </p:nvSpPr>
        <p:spPr>
          <a:xfrm>
            <a:off x="681526" y="4657769"/>
            <a:ext cx="5125472"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chemeClr val="tx1"/>
                </a:solidFill>
              </a:rPr>
              <a:t>نام استاد راهنما: علیرضا عزیزی</a:t>
            </a:r>
            <a:endParaRPr lang="en-US" sz="2000" dirty="0">
              <a:solidFill>
                <a:schemeClr val="tx1"/>
              </a:solidFill>
            </a:endParaRPr>
          </a:p>
        </p:txBody>
      </p:sp>
      <p:sp>
        <p:nvSpPr>
          <p:cNvPr id="17" name="TextBox 16">
            <a:extLst>
              <a:ext uri="{FF2B5EF4-FFF2-40B4-BE49-F238E27FC236}">
                <a16:creationId xmlns:a16="http://schemas.microsoft.com/office/drawing/2014/main" id="{FCFA9C38-7636-C813-32C3-511B12ED306B}"/>
              </a:ext>
            </a:extLst>
          </p:cNvPr>
          <p:cNvSpPr txBox="1"/>
          <p:nvPr/>
        </p:nvSpPr>
        <p:spPr>
          <a:xfrm>
            <a:off x="1163215" y="5625809"/>
            <a:ext cx="5125472"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chemeClr val="tx1"/>
                </a:solidFill>
              </a:rPr>
              <a:t>تاریخ ارائه: .........</a:t>
            </a:r>
            <a:endParaRPr lang="en-US" sz="2000" dirty="0">
              <a:solidFill>
                <a:schemeClr val="tx1"/>
              </a:solidFill>
            </a:endParaRPr>
          </a:p>
        </p:txBody>
      </p:sp>
    </p:spTree>
    <p:extLst>
      <p:ext uri="{BB962C8B-B14F-4D97-AF65-F5344CB8AC3E}">
        <p14:creationId xmlns:p14="http://schemas.microsoft.com/office/powerpoint/2010/main" val="659088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08590" y="2148396"/>
            <a:ext cx="4687410" cy="362542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89619" y="213272"/>
            <a:ext cx="3711717"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علائم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6303146" y="846136"/>
            <a:ext cx="569819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 آن‌جایی که تومور‌های نخاعی در طول زمان به‌کندی رشد می‌کنند، علائم آن‌ها در طی ماه‌ها ظاهر می‌شوند و انواع و شدت این تومور در افراد متفاوت است. کمر‌درد، به‌ویژه در ناحیه میانی یا پایین کمر، شایع ترین علامت تومور نخاعی خوش خیم و تومور نخاعی بدخیم است. چنین دردی برخلاف کمردردهای مشابه، به علت مسائلی مانند استرس یا فعالیت بدنی نیست.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332975" y="1191276"/>
            <a:ext cx="5364945" cy="2469094"/>
          </a:xfrm>
          <a:prstGeom prst="rect">
            <a:avLst/>
          </a:prstGeom>
        </p:spPr>
      </p:pic>
      <p:pic>
        <p:nvPicPr>
          <p:cNvPr id="5" name="Picture 4"/>
          <p:cNvPicPr>
            <a:picLocks noChangeAspect="1"/>
          </p:cNvPicPr>
          <p:nvPr/>
        </p:nvPicPr>
        <p:blipFill>
          <a:blip r:embed="rId3"/>
          <a:stretch>
            <a:fillRect/>
          </a:stretch>
        </p:blipFill>
        <p:spPr>
          <a:xfrm>
            <a:off x="3369721" y="4002768"/>
            <a:ext cx="4919898" cy="2353260"/>
          </a:xfrm>
          <a:prstGeom prst="rect">
            <a:avLst/>
          </a:prstGeom>
        </p:spPr>
      </p:pic>
    </p:spTree>
    <p:extLst>
      <p:ext uri="{BB962C8B-B14F-4D97-AF65-F5344CB8AC3E}">
        <p14:creationId xmlns:p14="http://schemas.microsoft.com/office/powerpoint/2010/main" val="1641063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46556" y="1220299"/>
            <a:ext cx="3480046" cy="509487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584708" y="163782"/>
            <a:ext cx="3461018"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علائم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644926" y="1083477"/>
            <a:ext cx="6400799" cy="259173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با این‌حال درد ممکن است با فعالیت افزایش یابد و در شب، هنگام دراز کشیدن شدید‌تر شود. از طرفی درد ممکن است از پشت به باسن، پا‌ها یا بازو‌ها گسترش یابد و در طول زمان بد‌تر شود.</a:t>
            </a:r>
          </a:p>
          <a:p>
            <a:pPr algn="justLow" rtl="1">
              <a:lnSpc>
                <a:spcPct val="200000"/>
              </a:lnSpc>
            </a:pPr>
            <a:r>
              <a:rPr lang="fa-IR" sz="1600" dirty="0">
                <a:latin typeface="Vazir" panose="020B0603030804020204" pitchFamily="34" charset="-78"/>
                <a:cs typeface="Vazir" panose="020B0603030804020204" pitchFamily="34" charset="-78"/>
              </a:rPr>
              <a:t>بسته به محل و نوع تومور، علائم و نشانه‌های دیگری نیز می‌توانند هشدار لازم را به بیمار دهند.</a:t>
            </a:r>
          </a:p>
        </p:txBody>
      </p:sp>
      <p:pic>
        <p:nvPicPr>
          <p:cNvPr id="4" name="Picture 3"/>
          <p:cNvPicPr>
            <a:picLocks noChangeAspect="1"/>
          </p:cNvPicPr>
          <p:nvPr/>
        </p:nvPicPr>
        <p:blipFill rotWithShape="1">
          <a:blip r:embed="rId2"/>
          <a:srcRect l="15825" t="11659" r="13848" b="15811"/>
          <a:stretch/>
        </p:blipFill>
        <p:spPr>
          <a:xfrm>
            <a:off x="692458" y="1220299"/>
            <a:ext cx="3684234" cy="3799643"/>
          </a:xfrm>
          <a:prstGeom prst="rect">
            <a:avLst/>
          </a:prstGeom>
        </p:spPr>
      </p:pic>
      <p:pic>
        <p:nvPicPr>
          <p:cNvPr id="5" name="Picture 4"/>
          <p:cNvPicPr>
            <a:picLocks noChangeAspect="1"/>
          </p:cNvPicPr>
          <p:nvPr/>
        </p:nvPicPr>
        <p:blipFill>
          <a:blip r:embed="rId3"/>
          <a:stretch>
            <a:fillRect/>
          </a:stretch>
        </p:blipFill>
        <p:spPr>
          <a:xfrm>
            <a:off x="4619869" y="3797312"/>
            <a:ext cx="5029636" cy="2517866"/>
          </a:xfrm>
          <a:prstGeom prst="rect">
            <a:avLst/>
          </a:prstGeom>
        </p:spPr>
      </p:pic>
    </p:spTree>
    <p:extLst>
      <p:ext uri="{BB962C8B-B14F-4D97-AF65-F5344CB8AC3E}">
        <p14:creationId xmlns:p14="http://schemas.microsoft.com/office/powerpoint/2010/main" val="192418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92904" y="2191395"/>
            <a:ext cx="3911251" cy="433369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389399" y="129984"/>
            <a:ext cx="3665204"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علائم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435005" y="960981"/>
            <a:ext cx="11690618"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با توجه به این‌که تشخیص سریع در رسیدگی به تومور نخاعی بسیار مهم است، در صورت مشاهده هر یک از علائم زیر باید فورا به دکتر مغز و اعصاب مراجعه کنید: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958602" y="2461921"/>
            <a:ext cx="6096000" cy="3046988"/>
          </a:xfrm>
          <a:prstGeom prst="rect">
            <a:avLst/>
          </a:prstGeom>
        </p:spPr>
        <p:txBody>
          <a:bodyPr>
            <a:spAutoFit/>
          </a:bodyPr>
          <a:lstStyle/>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درد در محل تومور به دلیل رشد آن</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کمر‌درد که اغلب به سایر قسمت‌های بدن سرایت می‌کند.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حساسیت به گرما و سرما در کمر</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نا‌توانی در کنترل عملکرد روده یا مثانه</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مشکل در راه رفتن که گاهی منجر به زمین خوردن شود.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کمر‌دردی که در هنگام شب شدید‌تر شود.</a:t>
            </a:r>
          </a:p>
        </p:txBody>
      </p:sp>
      <p:pic>
        <p:nvPicPr>
          <p:cNvPr id="5" name="Picture 4"/>
          <p:cNvPicPr>
            <a:picLocks noChangeAspect="1"/>
          </p:cNvPicPr>
          <p:nvPr/>
        </p:nvPicPr>
        <p:blipFill rotWithShape="1">
          <a:blip r:embed="rId2"/>
          <a:srcRect l="14678" r="20347"/>
          <a:stretch/>
        </p:blipFill>
        <p:spPr>
          <a:xfrm>
            <a:off x="435005" y="2191396"/>
            <a:ext cx="4438836" cy="3890697"/>
          </a:xfrm>
          <a:prstGeom prst="rect">
            <a:avLst/>
          </a:prstGeom>
        </p:spPr>
      </p:pic>
    </p:spTree>
    <p:extLst>
      <p:ext uri="{BB962C8B-B14F-4D97-AF65-F5344CB8AC3E}">
        <p14:creationId xmlns:p14="http://schemas.microsoft.com/office/powerpoint/2010/main" val="2333361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987117" y="953855"/>
            <a:ext cx="3172564"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146525" y="92761"/>
            <a:ext cx="4911988"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علل به وجود آمدن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308847" y="953856"/>
            <a:ext cx="6749665"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علت بروز اکثر تومورهای فقرات مشخص نیست. متخصصان حدس می زنند که ژن معیوب در این موضوع دخیل است اما معمولا مشخص نیست نارسایی ژنتیکی ارثی است یا به مرور زمان ایجاد می شود. ممکن است تومور در اثر عامل محیطی، مثل قرار گرفتن در معرض مواد شیمیایی، رخ دهد. با این حال، در برخی از موارد، تومورهای نخاع به علت سندرم های شناخته شده ی ارثی مانند نوروفیبروماتوز 2 و بیماری </a:t>
            </a:r>
            <a:r>
              <a:rPr lang="en-US" sz="1600" dirty="0">
                <a:latin typeface="Vazir" panose="020B0603030804020204" pitchFamily="34" charset="-78"/>
                <a:cs typeface="Vazir" panose="020B0603030804020204" pitchFamily="34" charset="-78"/>
              </a:rPr>
              <a:t>von </a:t>
            </a:r>
            <a:r>
              <a:rPr lang="en-US" sz="1600" dirty="0" err="1">
                <a:latin typeface="Vazir" panose="020B0603030804020204" pitchFamily="34" charset="-78"/>
                <a:cs typeface="Vazir" panose="020B0603030804020204" pitchFamily="34" charset="-78"/>
              </a:rPr>
              <a:t>Hippel-Lindau</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تشکیل می شوند.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3158969" y="4098499"/>
            <a:ext cx="5245223" cy="2622612"/>
          </a:xfrm>
          <a:prstGeom prst="rect">
            <a:avLst/>
          </a:prstGeom>
        </p:spPr>
      </p:pic>
      <p:pic>
        <p:nvPicPr>
          <p:cNvPr id="7" name="Picture 6"/>
          <p:cNvPicPr>
            <a:picLocks noChangeAspect="1"/>
          </p:cNvPicPr>
          <p:nvPr/>
        </p:nvPicPr>
        <p:blipFill>
          <a:blip r:embed="rId3"/>
          <a:stretch>
            <a:fillRect/>
          </a:stretch>
        </p:blipFill>
        <p:spPr>
          <a:xfrm>
            <a:off x="69540" y="953856"/>
            <a:ext cx="4747149" cy="2589354"/>
          </a:xfrm>
          <a:prstGeom prst="rect">
            <a:avLst/>
          </a:prstGeom>
        </p:spPr>
      </p:pic>
    </p:spTree>
    <p:extLst>
      <p:ext uri="{BB962C8B-B14F-4D97-AF65-F5344CB8AC3E}">
        <p14:creationId xmlns:p14="http://schemas.microsoft.com/office/powerpoint/2010/main" val="1791278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a:off x="223851" y="1210739"/>
            <a:ext cx="877408"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833282" y="190409"/>
            <a:ext cx="3231918"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عوامل خطرناک</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672831" y="918352"/>
            <a:ext cx="6392369"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نخاعی در افراد دچار وضعیت های زیر شایع تر 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069150" y="1574019"/>
            <a:ext cx="6996050" cy="2000548"/>
          </a:xfrm>
          <a:prstGeom prst="rect">
            <a:avLst/>
          </a:prstGeom>
        </p:spPr>
        <p:txBody>
          <a:bodyPr wrap="square">
            <a:spAutoFit/>
          </a:bodyPr>
          <a:lstStyle/>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نوروفیبروماتوز 2: در این اختلال ارثی، تومور خوش خیم کنار یا روی اعصاب شنوایی تشکیل می شود. این امر منجر به از دست دادن شنوایی در یک یا هردو گوش می شود. بعضی از افراد مبتلا به نوروفیبروماتوز 2 دچار تومور کانال نخاع هم می شوند.</a:t>
            </a:r>
          </a:p>
        </p:txBody>
      </p:sp>
      <p:pic>
        <p:nvPicPr>
          <p:cNvPr id="5" name="Picture 4"/>
          <p:cNvPicPr>
            <a:picLocks noChangeAspect="1"/>
          </p:cNvPicPr>
          <p:nvPr/>
        </p:nvPicPr>
        <p:blipFill>
          <a:blip r:embed="rId2"/>
          <a:stretch>
            <a:fillRect/>
          </a:stretch>
        </p:blipFill>
        <p:spPr>
          <a:xfrm>
            <a:off x="223851" y="1067475"/>
            <a:ext cx="4687256" cy="1977436"/>
          </a:xfrm>
          <a:prstGeom prst="rect">
            <a:avLst/>
          </a:prstGeom>
        </p:spPr>
      </p:pic>
      <p:pic>
        <p:nvPicPr>
          <p:cNvPr id="6" name="Picture 5"/>
          <p:cNvPicPr>
            <a:picLocks noChangeAspect="1"/>
          </p:cNvPicPr>
          <p:nvPr/>
        </p:nvPicPr>
        <p:blipFill>
          <a:blip r:embed="rId3"/>
          <a:stretch>
            <a:fillRect/>
          </a:stretch>
        </p:blipFill>
        <p:spPr>
          <a:xfrm>
            <a:off x="223851" y="3570877"/>
            <a:ext cx="3577855" cy="2725675"/>
          </a:xfrm>
          <a:prstGeom prst="rect">
            <a:avLst/>
          </a:prstGeom>
        </p:spPr>
      </p:pic>
      <p:sp>
        <p:nvSpPr>
          <p:cNvPr id="7" name="Rectangle 6"/>
          <p:cNvSpPr/>
          <p:nvPr/>
        </p:nvSpPr>
        <p:spPr>
          <a:xfrm>
            <a:off x="6889072" y="3954509"/>
            <a:ext cx="5176128" cy="2062103"/>
          </a:xfrm>
          <a:prstGeom prst="rect">
            <a:avLst/>
          </a:prstGeom>
        </p:spPr>
        <p:txBody>
          <a:bodyPr wrap="square">
            <a:spAutoFit/>
          </a:bodyPr>
          <a:lstStyle/>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بیماری </a:t>
            </a:r>
            <a:r>
              <a:rPr lang="en-US" sz="1600" dirty="0">
                <a:latin typeface="Vazir" panose="020B0603030804020204" pitchFamily="34" charset="-78"/>
                <a:cs typeface="Vazir" panose="020B0603030804020204" pitchFamily="34" charset="-78"/>
              </a:rPr>
              <a:t>von </a:t>
            </a:r>
            <a:r>
              <a:rPr lang="en-US" sz="1600" dirty="0" err="1">
                <a:latin typeface="Vazir" panose="020B0603030804020204" pitchFamily="34" charset="-78"/>
                <a:cs typeface="Vazir" panose="020B0603030804020204" pitchFamily="34" charset="-78"/>
              </a:rPr>
              <a:t>Hippel-Lindau</a:t>
            </a:r>
            <a:r>
              <a:rPr lang="fa-IR" sz="1600" dirty="0">
                <a:latin typeface="Vazir" panose="020B0603030804020204" pitchFamily="34" charset="-78"/>
                <a:cs typeface="Vazir" panose="020B0603030804020204" pitchFamily="34" charset="-78"/>
              </a:rPr>
              <a:t> :   این اختلال نادر و چندسیستمی به تومور رگ های مغز (همانژیوبلاستوم)، شبکیه و نخاع و سایر انواع تومور در کلیه یا غدد آدرنال مربوط می شود.</a:t>
            </a:r>
          </a:p>
        </p:txBody>
      </p:sp>
      <p:sp>
        <p:nvSpPr>
          <p:cNvPr id="9" name="Rectangle 8"/>
          <p:cNvSpPr/>
          <p:nvPr/>
        </p:nvSpPr>
        <p:spPr>
          <a:xfrm flipH="1" flipV="1">
            <a:off x="2536655" y="5876642"/>
            <a:ext cx="3136176" cy="27994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9554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48871" y="933571"/>
            <a:ext cx="1706267" cy="301284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593926" y="933571"/>
            <a:ext cx="1706267" cy="301284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336018" y="153404"/>
            <a:ext cx="5657713"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علل به وجود آمدن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4" name="Rectangle 3"/>
          <p:cNvSpPr/>
          <p:nvPr/>
        </p:nvSpPr>
        <p:spPr>
          <a:xfrm>
            <a:off x="4613876" y="4462304"/>
            <a:ext cx="7379855"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صورت کلی بروز تومور نخاعی، در این دسته از افراد بیشتر است:</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944709" y="5047079"/>
            <a:ext cx="11049022" cy="1569660"/>
          </a:xfrm>
          <a:prstGeom prst="rect">
            <a:avLst/>
          </a:prstGeom>
        </p:spPr>
        <p:txBody>
          <a:bodyPr wrap="square">
            <a:spAutoFit/>
          </a:bodyPr>
          <a:lstStyle/>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کسانی که قبلا دچار سرطان شده‌اند و به خوبی درمان نشده‌اند، یا در حال حاضر سرطان دارند.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کسانی که بیشتر در معرض مواد شیمیایی و تشعشات قرار گرفته‌اند.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کسانی که در خانواده خود سابقه بیماری‌های مشابه و یا «نوروفیبروماتوز» را داشته‌اند.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071" y="933571"/>
            <a:ext cx="3873660" cy="3012846"/>
          </a:xfrm>
          <a:prstGeom prst="rect">
            <a:avLst/>
          </a:prstGeom>
        </p:spPr>
      </p:pic>
      <p:pic>
        <p:nvPicPr>
          <p:cNvPr id="6" name="Picture 5"/>
          <p:cNvPicPr>
            <a:picLocks noChangeAspect="1"/>
          </p:cNvPicPr>
          <p:nvPr/>
        </p:nvPicPr>
        <p:blipFill>
          <a:blip r:embed="rId3"/>
          <a:stretch>
            <a:fillRect/>
          </a:stretch>
        </p:blipFill>
        <p:spPr>
          <a:xfrm>
            <a:off x="1945355" y="933571"/>
            <a:ext cx="5337041" cy="3012846"/>
          </a:xfrm>
          <a:prstGeom prst="rect">
            <a:avLst/>
          </a:prstGeom>
        </p:spPr>
      </p:pic>
      <p:pic>
        <p:nvPicPr>
          <p:cNvPr id="9" name="Picture 8"/>
          <p:cNvPicPr>
            <a:picLocks noChangeAspect="1"/>
          </p:cNvPicPr>
          <p:nvPr/>
        </p:nvPicPr>
        <p:blipFill>
          <a:blip r:embed="rId4"/>
          <a:stretch>
            <a:fillRect/>
          </a:stretch>
        </p:blipFill>
        <p:spPr>
          <a:xfrm flipV="1">
            <a:off x="1448871" y="4151756"/>
            <a:ext cx="10544860" cy="135209"/>
          </a:xfrm>
          <a:prstGeom prst="rect">
            <a:avLst/>
          </a:prstGeom>
        </p:spPr>
      </p:pic>
    </p:spTree>
    <p:extLst>
      <p:ext uri="{BB962C8B-B14F-4D97-AF65-F5344CB8AC3E}">
        <p14:creationId xmlns:p14="http://schemas.microsoft.com/office/powerpoint/2010/main" val="2455020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614767" y="1623624"/>
            <a:ext cx="4721602" cy="4346825"/>
          </a:xfrm>
          <a:prstGeom prst="rect">
            <a:avLst/>
          </a:prstGeom>
        </p:spPr>
      </p:pic>
      <p:sp>
        <p:nvSpPr>
          <p:cNvPr id="2" name="Rectangle 1"/>
          <p:cNvSpPr/>
          <p:nvPr/>
        </p:nvSpPr>
        <p:spPr>
          <a:xfrm>
            <a:off x="6977850" y="92762"/>
            <a:ext cx="5139926"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طول عمر بیماران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289156" y="956640"/>
            <a:ext cx="5661727"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حدود ۷۰% بیماران پس از جراحی و درمان تومورهای نخاعی بیش از ۵ سال عمر می کنند. هر سال حدود ۱۰۰۰۰ آمریکایی به تومورهای اولیه یا متاستاتیک نخاع مبتلا می شوند. اگرچه تومورهای طناب نخاعی افراد در هر سنی را تحت تاثیر قرار می دهند، اما بیشتر در بزرگسالان جوان و میانسال دیده می شوند. تومورهای مغزی سالانه حدود ۴۰۰۰۰ آمریکایی را تحت تاثیر قرار می دهد. حدود نیمی از این تومورها اولیه و بقیه متاستاتیک هستند.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7942535" y="956640"/>
            <a:ext cx="4086462" cy="2398402"/>
          </a:xfrm>
          <a:prstGeom prst="rect">
            <a:avLst/>
          </a:prstGeom>
        </p:spPr>
      </p:pic>
      <p:pic>
        <p:nvPicPr>
          <p:cNvPr id="6" name="Picture 5"/>
          <p:cNvPicPr>
            <a:picLocks noChangeAspect="1"/>
          </p:cNvPicPr>
          <p:nvPr/>
        </p:nvPicPr>
        <p:blipFill>
          <a:blip r:embed="rId4"/>
          <a:stretch>
            <a:fillRect/>
          </a:stretch>
        </p:blipFill>
        <p:spPr>
          <a:xfrm>
            <a:off x="6090082" y="3797036"/>
            <a:ext cx="4404989" cy="2517137"/>
          </a:xfrm>
          <a:prstGeom prst="rect">
            <a:avLst/>
          </a:prstGeom>
        </p:spPr>
      </p:pic>
    </p:spTree>
    <p:extLst>
      <p:ext uri="{BB962C8B-B14F-4D97-AF65-F5344CB8AC3E}">
        <p14:creationId xmlns:p14="http://schemas.microsoft.com/office/powerpoint/2010/main" val="4114867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74760" y="1773660"/>
            <a:ext cx="3172564"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56233" y="137150"/>
            <a:ext cx="3785431"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عوارض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335480" y="1085230"/>
            <a:ext cx="6706184"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 فقرات به اعصاب فقرات فشار وارد می آورد و باعث از دست رفتن توانایی حرکت یا لامسه در ناحیه ی پایین تومور می-شود. این امر در بعضی از موارد از دست دادن کنترل مثانه را به دنبال دارد. ممکن است آسیب عصبی دائمی باشد.</a:t>
            </a:r>
          </a:p>
        </p:txBody>
      </p:sp>
      <p:pic>
        <p:nvPicPr>
          <p:cNvPr id="4" name="Picture 3"/>
          <p:cNvPicPr>
            <a:picLocks noChangeAspect="1"/>
          </p:cNvPicPr>
          <p:nvPr/>
        </p:nvPicPr>
        <p:blipFill>
          <a:blip r:embed="rId2"/>
          <a:stretch>
            <a:fillRect/>
          </a:stretch>
        </p:blipFill>
        <p:spPr>
          <a:xfrm>
            <a:off x="2401781" y="3633748"/>
            <a:ext cx="4762500" cy="2486025"/>
          </a:xfrm>
          <a:prstGeom prst="rect">
            <a:avLst/>
          </a:prstGeom>
        </p:spPr>
      </p:pic>
      <p:pic>
        <p:nvPicPr>
          <p:cNvPr id="5" name="Picture 4"/>
          <p:cNvPicPr>
            <a:picLocks noChangeAspect="1"/>
          </p:cNvPicPr>
          <p:nvPr/>
        </p:nvPicPr>
        <p:blipFill>
          <a:blip r:embed="rId3"/>
          <a:stretch>
            <a:fillRect/>
          </a:stretch>
        </p:blipFill>
        <p:spPr>
          <a:xfrm>
            <a:off x="430938" y="537260"/>
            <a:ext cx="4172505" cy="2783843"/>
          </a:xfrm>
          <a:prstGeom prst="rect">
            <a:avLst/>
          </a:prstGeom>
        </p:spPr>
      </p:pic>
      <p:sp>
        <p:nvSpPr>
          <p:cNvPr id="6" name="Rectangle 5"/>
          <p:cNvSpPr/>
          <p:nvPr/>
        </p:nvSpPr>
        <p:spPr>
          <a:xfrm>
            <a:off x="7608162" y="3633748"/>
            <a:ext cx="443350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اما اگر زود تشخیص داده و درمان شود، امکان جلوگیری از مشکلات بیشتر و بازیابی عملکرد اعصاب وجود دارد. بسته به موقعیت تومور، فشار آوردن آن به نخاع می تواند مرگبار باشد.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103723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24288" y="2717082"/>
            <a:ext cx="4160466" cy="257657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679184" y="110516"/>
            <a:ext cx="4420677"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تشخیص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488272" y="817147"/>
            <a:ext cx="1161158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تشخیص تومور نخاعی با ام ‌آر ‌آی ستون فقرات</a:t>
            </a:r>
          </a:p>
          <a:p>
            <a:pPr algn="justLow" rtl="1">
              <a:lnSpc>
                <a:spcPct val="200000"/>
              </a:lnSpc>
            </a:pPr>
            <a:r>
              <a:rPr lang="fa-IR" sz="1600" dirty="0">
                <a:latin typeface="Vazir" panose="020B0603030804020204" pitchFamily="34" charset="-78"/>
                <a:cs typeface="Vazir" panose="020B0603030804020204" pitchFamily="34" charset="-78"/>
              </a:rPr>
              <a:t>با ام ‌آر ‌آی تصاویر دقیق از ستون فقرات، نخاع و اعصاب شما به‌دست می‌آید. ام ‌آر ‌آی معمولا روش تشخیصی ترجیح ‌داده شده برای تشخیص تومور‌های نخاع و بافت‌های اطراف آن 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442012" y="2489805"/>
            <a:ext cx="6657849"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یک ماده حاجب یا کنتراست که به مشخص کردن بافت‌ها و ساختار‌های خاص کمک می‌کند، ممکن است در‌طول آزمایش به‌صورت وریدی در دست یا ساعد شما تزریق شود.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برخی از افراد مبتلا به تنگنا‌هراسی (</a:t>
            </a:r>
            <a:r>
              <a:rPr lang="en-US" sz="1600" dirty="0">
                <a:latin typeface="Vazir" panose="020B0603030804020204" pitchFamily="34" charset="-78"/>
                <a:cs typeface="Vazir" panose="020B0603030804020204" pitchFamily="34" charset="-78"/>
              </a:rPr>
              <a:t>Claustrophobia</a:t>
            </a:r>
            <a:r>
              <a:rPr lang="fa-IR" sz="1600" dirty="0">
                <a:latin typeface="Vazir" panose="020B0603030804020204" pitchFamily="34" charset="-78"/>
                <a:cs typeface="Vazir" panose="020B0603030804020204" pitchFamily="34" charset="-78"/>
              </a:rPr>
              <a:t> )ممکن است در داخل دستگاه ام ‌آر ‌آی احساس خفگی کنند یا صدای کوبیدن دستگاه برایشان آزار‌دهنده باشد. اما پرسنل معمولا برای کم کردن صدا به شما گوش‌گیر می‌دهند و بعضی از اسکنر‌ها مجهز به تلویزیون یا هدفون هستند.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643362" y="3146803"/>
            <a:ext cx="4357322" cy="2717879"/>
          </a:xfrm>
          <a:prstGeom prst="rect">
            <a:avLst/>
          </a:prstGeom>
        </p:spPr>
      </p:pic>
    </p:spTree>
    <p:extLst>
      <p:ext uri="{BB962C8B-B14F-4D97-AF65-F5344CB8AC3E}">
        <p14:creationId xmlns:p14="http://schemas.microsoft.com/office/powerpoint/2010/main" val="3343662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28295" y="537259"/>
            <a:ext cx="4076606" cy="577476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40234" y="137149"/>
            <a:ext cx="3841872"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تشخیص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6454066" y="772916"/>
            <a:ext cx="562804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تشخیص تومور نخاعی با تومور‌گرافی کامپیوتری (</a:t>
            </a:r>
            <a:r>
              <a:rPr lang="en-US" sz="1600" dirty="0">
                <a:latin typeface="Vazir" panose="020B0603030804020204" pitchFamily="34" charset="-78"/>
                <a:cs typeface="Vazir" panose="020B0603030804020204" pitchFamily="34" charset="-78"/>
              </a:rPr>
              <a:t>CT</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این آزمایش از یک پرتو باریک تابش (</a:t>
            </a:r>
            <a:r>
              <a:rPr lang="en-US" sz="1600" dirty="0">
                <a:latin typeface="Vazir" panose="020B0603030804020204" pitchFamily="34" charset="-78"/>
                <a:cs typeface="Vazir" panose="020B0603030804020204" pitchFamily="34" charset="-78"/>
              </a:rPr>
              <a:t>Radiation</a:t>
            </a:r>
            <a:r>
              <a:rPr lang="fa-IR" sz="1600" dirty="0">
                <a:latin typeface="Vazir" panose="020B0603030804020204" pitchFamily="34" charset="-78"/>
                <a:cs typeface="Vazir" panose="020B0603030804020204" pitchFamily="34" charset="-78"/>
              </a:rPr>
              <a:t> ) برای گرفتن تصاویر دقیق از ستون فقرات شما استفاده می‌کند. گاهی آن را با یک رنگ کنتراست تزریقی ترکیب می‌کنند تا تغییرات غیر‌طبیعی در کانال نخاعی یا نخاع راحت‌تر مشاهده شود. سی‌تی اسکن به‌ندرت برای کمک به تشخیص تومور‌های ستون فقرات استفاده می‌شود.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12531" t="3981" r="2457" b="3282"/>
          <a:stretch/>
        </p:blipFill>
        <p:spPr>
          <a:xfrm>
            <a:off x="292962" y="537259"/>
            <a:ext cx="5180604" cy="3311371"/>
          </a:xfrm>
          <a:prstGeom prst="rect">
            <a:avLst/>
          </a:prstGeom>
        </p:spPr>
      </p:pic>
      <p:pic>
        <p:nvPicPr>
          <p:cNvPr id="5" name="Picture 4"/>
          <p:cNvPicPr>
            <a:picLocks noChangeAspect="1"/>
          </p:cNvPicPr>
          <p:nvPr/>
        </p:nvPicPr>
        <p:blipFill>
          <a:blip r:embed="rId3"/>
          <a:stretch>
            <a:fillRect/>
          </a:stretch>
        </p:blipFill>
        <p:spPr>
          <a:xfrm>
            <a:off x="3700508" y="4084287"/>
            <a:ext cx="4873841" cy="2551151"/>
          </a:xfrm>
          <a:prstGeom prst="rect">
            <a:avLst/>
          </a:prstGeom>
        </p:spPr>
      </p:pic>
    </p:spTree>
    <p:extLst>
      <p:ext uri="{BB962C8B-B14F-4D97-AF65-F5344CB8AC3E}">
        <p14:creationId xmlns:p14="http://schemas.microsoft.com/office/powerpoint/2010/main" val="2445064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352582" y="3391869"/>
            <a:ext cx="4687410" cy="250290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519284" y="322441"/>
            <a:ext cx="3466141"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تومور نخاعی چیست؟</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705063" y="1100361"/>
            <a:ext cx="628036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نخاعی توده‌های غیرطبیعی از سلول‌ها در داخل یا اطراف طناب نخاعی و یا ستون فقرات هستند. ستون فقرات، ستونی بلند و انعطاف‌پذیر از غضروف و استخوان است که از نخاع محافظت می‌کند. این ستون از قاعده جمجمه شروع‌شده و به دنبالچه که بخشی از لگن است ختم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394" b="11087"/>
          <a:stretch/>
        </p:blipFill>
        <p:spPr>
          <a:xfrm>
            <a:off x="240991" y="4232065"/>
            <a:ext cx="6248586" cy="2178738"/>
          </a:xfrm>
          <a:prstGeom prst="rect">
            <a:avLst/>
          </a:prstGeom>
        </p:spPr>
      </p:pic>
      <p:pic>
        <p:nvPicPr>
          <p:cNvPr id="7" name="Picture 6"/>
          <p:cNvPicPr>
            <a:picLocks noChangeAspect="1"/>
          </p:cNvPicPr>
          <p:nvPr/>
        </p:nvPicPr>
        <p:blipFill>
          <a:blip r:embed="rId3"/>
          <a:stretch>
            <a:fillRect/>
          </a:stretch>
        </p:blipFill>
        <p:spPr>
          <a:xfrm>
            <a:off x="240991" y="1154585"/>
            <a:ext cx="4732538" cy="2618671"/>
          </a:xfrm>
          <a:prstGeom prst="rect">
            <a:avLst/>
          </a:prstGeom>
        </p:spPr>
      </p:pic>
    </p:spTree>
    <p:extLst>
      <p:ext uri="{BB962C8B-B14F-4D97-AF65-F5344CB8AC3E}">
        <p14:creationId xmlns:p14="http://schemas.microsoft.com/office/powerpoint/2010/main" val="10873227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77015" y="2210590"/>
            <a:ext cx="2875966" cy="4346825"/>
          </a:xfrm>
          <a:prstGeom prst="rect">
            <a:avLst/>
          </a:prstGeom>
        </p:spPr>
      </p:pic>
      <p:sp>
        <p:nvSpPr>
          <p:cNvPr id="2" name="Rectangle 1"/>
          <p:cNvSpPr/>
          <p:nvPr/>
        </p:nvSpPr>
        <p:spPr>
          <a:xfrm>
            <a:off x="8105313" y="154905"/>
            <a:ext cx="3950159"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تشخیص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877017" y="1015999"/>
            <a:ext cx="6096000" cy="2554545"/>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تشخیص تومور نخاعی با بیوپسی</a:t>
            </a:r>
          </a:p>
          <a:p>
            <a:pPr algn="justLow" rtl="1">
              <a:lnSpc>
                <a:spcPct val="200000"/>
              </a:lnSpc>
            </a:pPr>
            <a:r>
              <a:rPr lang="fa-IR" sz="1600" dirty="0">
                <a:latin typeface="Vazir" panose="020B0603030804020204" pitchFamily="34" charset="-78"/>
                <a:cs typeface="Vazir" panose="020B0603030804020204" pitchFamily="34" charset="-78"/>
              </a:rPr>
              <a:t>بیوپسی یا نمونه برداری از بافت تنها راه تعیین نوع دقیق تومور ستون فقرات است. دکتر تومور نخاعی با بررسی یک نمونه بافت کوچک در زیر میکروسکوپ به تشخیص نهایی می‌رسد. نتایج بیوپسی به انتخاب نوع درمان کمک زیادی می‌کند.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677015" y="794057"/>
            <a:ext cx="4286250" cy="2857500"/>
          </a:xfrm>
          <a:prstGeom prst="rect">
            <a:avLst/>
          </a:prstGeom>
        </p:spPr>
      </p:pic>
      <p:pic>
        <p:nvPicPr>
          <p:cNvPr id="5" name="Picture 4"/>
          <p:cNvPicPr>
            <a:picLocks noChangeAspect="1"/>
          </p:cNvPicPr>
          <p:nvPr/>
        </p:nvPicPr>
        <p:blipFill rotWithShape="1">
          <a:blip r:embed="rId4"/>
          <a:srcRect l="8769" t="21074" r="7215" b="11687"/>
          <a:stretch/>
        </p:blipFill>
        <p:spPr>
          <a:xfrm>
            <a:off x="3666479" y="3836219"/>
            <a:ext cx="3400147" cy="2721196"/>
          </a:xfrm>
          <a:prstGeom prst="rect">
            <a:avLst/>
          </a:prstGeom>
        </p:spPr>
      </p:pic>
    </p:spTree>
    <p:extLst>
      <p:ext uri="{BB962C8B-B14F-4D97-AF65-F5344CB8AC3E}">
        <p14:creationId xmlns:p14="http://schemas.microsoft.com/office/powerpoint/2010/main" val="1485374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9689" y="2610034"/>
            <a:ext cx="5070998" cy="247687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54066" y="219744"/>
            <a:ext cx="5557421"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علت ابتلا به تومور نخاعی چیست؟</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915487" y="911259"/>
            <a:ext cx="6096000" cy="2000548"/>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بیشتر تومو‌های نخاعی از نوع تومور‌های ثانویه هستند. آن‌ها زمانی ایجاد می‌شوند که سلول‌های ریه، سینه، پروستات یا سرطان‌های دیگر از طریق خون یا سیستم لنفاوی پخش شوند و به ستون فقرات برسند. سپس به‌مرور زمان رشد کرده و در آن‌جا تومور را می‌سازند.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0287" b="14536"/>
          <a:stretch/>
        </p:blipFill>
        <p:spPr>
          <a:xfrm>
            <a:off x="539689" y="973693"/>
            <a:ext cx="4360785" cy="2763806"/>
          </a:xfrm>
          <a:prstGeom prst="rect">
            <a:avLst/>
          </a:prstGeom>
        </p:spPr>
      </p:pic>
      <p:pic>
        <p:nvPicPr>
          <p:cNvPr id="5" name="Picture 4"/>
          <p:cNvPicPr>
            <a:picLocks noChangeAspect="1"/>
          </p:cNvPicPr>
          <p:nvPr/>
        </p:nvPicPr>
        <p:blipFill>
          <a:blip r:embed="rId3"/>
          <a:stretch>
            <a:fillRect/>
          </a:stretch>
        </p:blipFill>
        <p:spPr>
          <a:xfrm>
            <a:off x="4307150" y="4054136"/>
            <a:ext cx="4977414" cy="2488707"/>
          </a:xfrm>
          <a:prstGeom prst="rect">
            <a:avLst/>
          </a:prstGeom>
        </p:spPr>
      </p:pic>
    </p:spTree>
    <p:extLst>
      <p:ext uri="{BB962C8B-B14F-4D97-AF65-F5344CB8AC3E}">
        <p14:creationId xmlns:p14="http://schemas.microsoft.com/office/powerpoint/2010/main" val="2012263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70703" y="1900958"/>
            <a:ext cx="2035946" cy="406483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637974" y="154905"/>
            <a:ext cx="3428786"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انواع تومور در نخاع</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295354" y="1051550"/>
            <a:ext cx="6771405" cy="584775"/>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نخاعی بر‌اساس محل رشدشان در بدن به دو دسته زیر تقسیم می‌شوند: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277091" y="1900959"/>
            <a:ext cx="6283507" cy="2062103"/>
          </a:xfrm>
          <a:prstGeom prst="rect">
            <a:avLst/>
          </a:prstGeom>
        </p:spPr>
        <p:txBody>
          <a:bodyPr wrap="square">
            <a:spAutoFit/>
          </a:bodyPr>
          <a:lstStyle/>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تومور‎‌هایی که از نخاع شروع می‌شوند، تومور‌های اولیه نخاعی نام دارند.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تومور‌هایی که در قسمت‌های دیگر بدن شروع می‌شوند، سپس به نخاع می‌رسند و در آن‌جا گسترش می‌یابند، تومور‌های متاستاتیک (</a:t>
            </a:r>
            <a:r>
              <a:rPr lang="en-US" sz="1600" dirty="0">
                <a:latin typeface="Vazir" panose="020B0603030804020204" pitchFamily="34" charset="-78"/>
                <a:cs typeface="Vazir" panose="020B0603030804020204" pitchFamily="34" charset="-78"/>
              </a:rPr>
              <a:t>Metastatic </a:t>
            </a:r>
            <a:r>
              <a:rPr lang="fa-IR" sz="1600" dirty="0">
                <a:latin typeface="Vazir" panose="020B0603030804020204" pitchFamily="34" charset="-78"/>
                <a:cs typeface="Vazir" panose="020B0603030804020204" pitchFamily="34" charset="-78"/>
              </a:rPr>
              <a:t> ) یا ثانویه نخاعی نامیده می‌شوند.</a:t>
            </a:r>
          </a:p>
        </p:txBody>
      </p:sp>
      <p:pic>
        <p:nvPicPr>
          <p:cNvPr id="5" name="Picture 4"/>
          <p:cNvPicPr>
            <a:picLocks noChangeAspect="1"/>
          </p:cNvPicPr>
          <p:nvPr/>
        </p:nvPicPr>
        <p:blipFill>
          <a:blip r:embed="rId2"/>
          <a:stretch>
            <a:fillRect/>
          </a:stretch>
        </p:blipFill>
        <p:spPr>
          <a:xfrm>
            <a:off x="7333673" y="1900959"/>
            <a:ext cx="4591482" cy="3732510"/>
          </a:xfrm>
          <a:prstGeom prst="rect">
            <a:avLst/>
          </a:prstGeom>
        </p:spPr>
      </p:pic>
    </p:spTree>
    <p:extLst>
      <p:ext uri="{BB962C8B-B14F-4D97-AF65-F5344CB8AC3E}">
        <p14:creationId xmlns:p14="http://schemas.microsoft.com/office/powerpoint/2010/main" val="1458834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78239" y="719091"/>
            <a:ext cx="3172564"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873440" y="146027"/>
            <a:ext cx="5226692"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پیشگیری از ابتلا به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442012" y="911259"/>
            <a:ext cx="6551720"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غیر از قرار گرفتن در معرض اشعه، هیچ دلیل شناخته شده دیگری برای ابتلا به تومور‌های نخاعی وجود ندارد. پس باید تا جای ممکن از قرار گرفتن در معرض اشعه پرهیز کنید، زیرا در حال‌حاضر هیچ راه مشخصی برای محافظت از بدن در برابر بیشتر این تومور‌ها وجود ندارد.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55603" y="719091"/>
            <a:ext cx="4165847" cy="2777231"/>
          </a:xfrm>
          <a:prstGeom prst="rect">
            <a:avLst/>
          </a:prstGeom>
        </p:spPr>
      </p:pic>
      <p:pic>
        <p:nvPicPr>
          <p:cNvPr id="6" name="Picture 5"/>
          <p:cNvPicPr>
            <a:picLocks noChangeAspect="1"/>
          </p:cNvPicPr>
          <p:nvPr/>
        </p:nvPicPr>
        <p:blipFill>
          <a:blip r:embed="rId3"/>
          <a:stretch>
            <a:fillRect/>
          </a:stretch>
        </p:blipFill>
        <p:spPr>
          <a:xfrm>
            <a:off x="3053917" y="3685341"/>
            <a:ext cx="5246705" cy="2951271"/>
          </a:xfrm>
          <a:prstGeom prst="rect">
            <a:avLst/>
          </a:prstGeom>
        </p:spPr>
      </p:pic>
    </p:spTree>
    <p:extLst>
      <p:ext uri="{BB962C8B-B14F-4D97-AF65-F5344CB8AC3E}">
        <p14:creationId xmlns:p14="http://schemas.microsoft.com/office/powerpoint/2010/main" val="180933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flipH="1">
            <a:off x="270030" y="1831479"/>
            <a:ext cx="2139240" cy="327585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398277" y="101639"/>
            <a:ext cx="3696462"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درمان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805995" y="1075458"/>
            <a:ext cx="6217720"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پزشکان چند رشته باید در ‌مورد انتخاب روش صحیح درمان مشورت و هم‌فکری کنند و سرانجام به نتیجه نهایی برسند.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معمولا متخصصان جراحی ستون فقرات، انکولوژیست پزشکی، انکولوژیست پرتوشناسی و متخصصان مربوطه دیگر، با در‌نظر گرفتن جنبه‌های مختلف سلامت کلی بیمار به انتخاب نوع درمان می‌پردازند. با ‌توجه به این امر، درمان تومور نخاعی به دو دسته جراحی و غیر‌جراحی تقسیم می‌شود که درادامه به توضیح هر یک خواهیم پرداخت.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 t="8932" r="895"/>
          <a:stretch/>
        </p:blipFill>
        <p:spPr>
          <a:xfrm>
            <a:off x="500848" y="746983"/>
            <a:ext cx="4523913" cy="4157056"/>
          </a:xfrm>
          <a:prstGeom prst="rect">
            <a:avLst/>
          </a:prstGeom>
        </p:spPr>
      </p:pic>
      <p:sp>
        <p:nvSpPr>
          <p:cNvPr id="6" name="Rectangle 5"/>
          <p:cNvSpPr/>
          <p:nvPr/>
        </p:nvSpPr>
        <p:spPr>
          <a:xfrm flipV="1">
            <a:off x="634015" y="872166"/>
            <a:ext cx="4204316" cy="10437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6627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51607" y="1042632"/>
            <a:ext cx="3172564"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673484" y="154905"/>
            <a:ext cx="3403500"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درمان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610687" y="927185"/>
            <a:ext cx="6466296" cy="550920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تومور نخاعی بدون جراحی</a:t>
            </a:r>
          </a:p>
          <a:p>
            <a:pPr algn="justLow" rtl="1">
              <a:lnSpc>
                <a:spcPct val="200000"/>
              </a:lnSpc>
            </a:pPr>
            <a:r>
              <a:rPr lang="fa-IR" sz="1600" dirty="0">
                <a:latin typeface="Vazir" panose="020B0603030804020204" pitchFamily="34" charset="-78"/>
                <a:cs typeface="Vazir" panose="020B0603030804020204" pitchFamily="34" charset="-78"/>
              </a:rPr>
              <a:t>این نوع درمان شامل مشاهده، شیمی درمانی و پرتو‌درمانی است. دکتر تومور نخاعی معمولا تومور‌هایی را که بدون علامت هستند یا علائم خفیف دارند و به‌نظر نمی‌رسد که در‌حال تغییر یا پیشرفت باشند، با ام ‌آر ‌آی‌های منظم، مشاهده و نظارت می‌کند.</a:t>
            </a:r>
          </a:p>
          <a:p>
            <a:pPr algn="justLow" rtl="1">
              <a:lnSpc>
                <a:spcPct val="200000"/>
              </a:lnSpc>
            </a:pPr>
            <a:r>
              <a:rPr lang="fa-IR" sz="1600" dirty="0">
                <a:latin typeface="Vazir" panose="020B0603030804020204" pitchFamily="34" charset="-78"/>
                <a:cs typeface="Vazir" panose="020B0603030804020204" pitchFamily="34" charset="-78"/>
              </a:rPr>
              <a:t>بعضی از تومور‌ها با شیمی درمانی و تعدادی دیگر با پرتو‌درمانی بهبود می‌یابند. با این‌حال، انواع خاصی از تومور‌های متاستاتیک وجود دارد که به‌شکل ذاتی نسبت به پرتو مقاوم هستند.</a:t>
            </a:r>
          </a:p>
          <a:p>
            <a:pPr algn="justLow" rtl="1">
              <a:lnSpc>
                <a:spcPct val="200000"/>
              </a:lnSpc>
            </a:pPr>
            <a:r>
              <a:rPr lang="fa-IR" sz="1600" dirty="0">
                <a:latin typeface="Vazir" panose="020B0603030804020204" pitchFamily="34" charset="-78"/>
                <a:cs typeface="Vazir" panose="020B0603030804020204" pitchFamily="34" charset="-78"/>
              </a:rPr>
              <a:t>از جمله این تومور‌ها می‌توان به تومور‌های دستگاه گوارش و کلیه اشاره کرد که در این موارد، جراحی ممکن است تنها گزینه درمانی قابل ‌قبول باشد. در ادامه مبحث درمان‌های غیر‌جراحی، به توضیح دو نوع درمان اصلی پرداختیم.</a:t>
            </a:r>
          </a:p>
        </p:txBody>
      </p:sp>
      <p:pic>
        <p:nvPicPr>
          <p:cNvPr id="4" name="Picture 3"/>
          <p:cNvPicPr>
            <a:picLocks noChangeAspect="1"/>
          </p:cNvPicPr>
          <p:nvPr/>
        </p:nvPicPr>
        <p:blipFill>
          <a:blip r:embed="rId2"/>
          <a:stretch>
            <a:fillRect/>
          </a:stretch>
        </p:blipFill>
        <p:spPr>
          <a:xfrm>
            <a:off x="356587" y="1402672"/>
            <a:ext cx="4281256" cy="2140628"/>
          </a:xfrm>
          <a:prstGeom prst="rect">
            <a:avLst/>
          </a:prstGeom>
        </p:spPr>
      </p:pic>
      <p:pic>
        <p:nvPicPr>
          <p:cNvPr id="5" name="Picture 4"/>
          <p:cNvPicPr>
            <a:picLocks noChangeAspect="1"/>
          </p:cNvPicPr>
          <p:nvPr/>
        </p:nvPicPr>
        <p:blipFill>
          <a:blip r:embed="rId3"/>
          <a:stretch>
            <a:fillRect/>
          </a:stretch>
        </p:blipFill>
        <p:spPr>
          <a:xfrm>
            <a:off x="356588" y="3798412"/>
            <a:ext cx="4281256" cy="2854170"/>
          </a:xfrm>
          <a:prstGeom prst="rect">
            <a:avLst/>
          </a:prstGeom>
        </p:spPr>
      </p:pic>
    </p:spTree>
    <p:extLst>
      <p:ext uri="{BB962C8B-B14F-4D97-AF65-F5344CB8AC3E}">
        <p14:creationId xmlns:p14="http://schemas.microsoft.com/office/powerpoint/2010/main" val="63448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52744" y="1704885"/>
            <a:ext cx="3172564"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993080" y="154905"/>
            <a:ext cx="3030637"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درمان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832629" y="955609"/>
            <a:ext cx="6081204"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تومور نخاعی با پرتو‌درمانی</a:t>
            </a:r>
          </a:p>
          <a:p>
            <a:pPr algn="justLow" rtl="1">
              <a:lnSpc>
                <a:spcPct val="200000"/>
              </a:lnSpc>
            </a:pPr>
            <a:r>
              <a:rPr lang="fa-IR" sz="1600" dirty="0">
                <a:latin typeface="Vazir" panose="020B0603030804020204" pitchFamily="34" charset="-78"/>
                <a:cs typeface="Vazir" panose="020B0603030804020204" pitchFamily="34" charset="-78"/>
              </a:rPr>
              <a:t>این روش درمانی ممکن است برای از ‌بین بردن بقایای تومور‌هایی که پس از جراحی باقی‌ می‌مانند، استفاده شود. از پرتو‌درمانی برای درمان تومور‌های غیر‌قابل عمل یا آن دسته از تومور‌هایی که جراحی برایشان بسیار خطرناک است، استفاده می‌کنند.</a:t>
            </a:r>
          </a:p>
        </p:txBody>
      </p:sp>
      <p:pic>
        <p:nvPicPr>
          <p:cNvPr id="4" name="Picture 3"/>
          <p:cNvPicPr>
            <a:picLocks noChangeAspect="1"/>
          </p:cNvPicPr>
          <p:nvPr/>
        </p:nvPicPr>
        <p:blipFill>
          <a:blip r:embed="rId2"/>
          <a:stretch>
            <a:fillRect/>
          </a:stretch>
        </p:blipFill>
        <p:spPr>
          <a:xfrm>
            <a:off x="0" y="1704885"/>
            <a:ext cx="5325308" cy="2046440"/>
          </a:xfrm>
          <a:prstGeom prst="rect">
            <a:avLst/>
          </a:prstGeom>
        </p:spPr>
      </p:pic>
      <p:pic>
        <p:nvPicPr>
          <p:cNvPr id="5" name="Picture 4"/>
          <p:cNvPicPr>
            <a:picLocks noChangeAspect="1"/>
          </p:cNvPicPr>
          <p:nvPr/>
        </p:nvPicPr>
        <p:blipFill>
          <a:blip r:embed="rId3"/>
          <a:stretch>
            <a:fillRect/>
          </a:stretch>
        </p:blipFill>
        <p:spPr>
          <a:xfrm>
            <a:off x="3329126" y="3849193"/>
            <a:ext cx="3716785" cy="2787588"/>
          </a:xfrm>
          <a:prstGeom prst="rect">
            <a:avLst/>
          </a:prstGeom>
        </p:spPr>
      </p:pic>
      <p:sp>
        <p:nvSpPr>
          <p:cNvPr id="6" name="Rectangle 5"/>
          <p:cNvSpPr/>
          <p:nvPr/>
        </p:nvSpPr>
        <p:spPr>
          <a:xfrm>
            <a:off x="8362765" y="3849193"/>
            <a:ext cx="3551068" cy="2062103"/>
          </a:xfrm>
          <a:prstGeom prst="rect">
            <a:avLst/>
          </a:prstGeom>
        </p:spPr>
        <p:txBody>
          <a:bodyPr wrap="square">
            <a:spAutoFit/>
          </a:bodyPr>
          <a:lstStyle/>
          <a:p>
            <a:pPr lvl="0" algn="justLow" rtl="1">
              <a:lnSpc>
                <a:spcPct val="200000"/>
              </a:lnSpc>
            </a:pPr>
            <a:r>
              <a:rPr lang="fa-IR" sz="1600" dirty="0">
                <a:solidFill>
                  <a:prstClr val="black"/>
                </a:solidFill>
                <a:latin typeface="Vazir" panose="020B0603030804020204" pitchFamily="34" charset="-78"/>
                <a:cs typeface="Vazir" panose="020B0603030804020204" pitchFamily="34" charset="-78"/>
              </a:rPr>
              <a:t>در طی درمان، دارو‌هایی ممکن است به کاهش بعضی از عوارض جانبی پرتو‌درمانی، مانند تهوع و استفراغ کمک کنند که پزشک آن‌ها را تجویز می‌کند.</a:t>
            </a:r>
            <a:endParaRPr lang="en-US" sz="1600" dirty="0">
              <a:solidFill>
                <a:prstClr val="black"/>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049141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71169" y="852181"/>
            <a:ext cx="2535942" cy="559300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223899" y="146027"/>
            <a:ext cx="2808695"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درمان تومور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79899" y="852181"/>
            <a:ext cx="6587231"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تومور نخاعی با شیمی درمانی</a:t>
            </a:r>
          </a:p>
          <a:p>
            <a:pPr algn="justLow" rtl="1">
              <a:lnSpc>
                <a:spcPct val="200000"/>
              </a:lnSpc>
            </a:pPr>
            <a:r>
              <a:rPr lang="fa-IR" sz="1600" dirty="0">
                <a:latin typeface="Vazir" panose="020B0603030804020204" pitchFamily="34" charset="-78"/>
                <a:cs typeface="Vazir" panose="020B0603030804020204" pitchFamily="34" charset="-78"/>
              </a:rPr>
              <a:t>شیمی درمانی یک درمان استاندارد برای بسیاری از انواع سرطان است. در این نوع درمان از دارو‌ها برای از بین بردن سلول‌های سرطانی یا جلوگیری از رشد آن‌ها استفاده می‌شود. دکتر تومور نخاعی شما می‌تواند تعیین کند آیا شیمی درمانی به‌تنهایی ممکن است برای شما مفید باشد یا در کنار آن نیاز به پرتو‌درمانی دارید.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3605" t="3761" r="3036" b="38246"/>
          <a:stretch/>
        </p:blipFill>
        <p:spPr>
          <a:xfrm>
            <a:off x="7317916" y="852181"/>
            <a:ext cx="4714678" cy="2196523"/>
          </a:xfrm>
          <a:prstGeom prst="rect">
            <a:avLst/>
          </a:prstGeom>
        </p:spPr>
      </p:pic>
      <p:pic>
        <p:nvPicPr>
          <p:cNvPr id="5" name="Picture 4"/>
          <p:cNvPicPr>
            <a:picLocks noChangeAspect="1"/>
          </p:cNvPicPr>
          <p:nvPr/>
        </p:nvPicPr>
        <p:blipFill rotWithShape="1">
          <a:blip r:embed="rId3"/>
          <a:srcRect l="21333" t="1275" r="19096" b="2278"/>
          <a:stretch/>
        </p:blipFill>
        <p:spPr>
          <a:xfrm>
            <a:off x="5504154" y="3507056"/>
            <a:ext cx="2870431" cy="2837802"/>
          </a:xfrm>
          <a:prstGeom prst="rect">
            <a:avLst/>
          </a:prstGeom>
        </p:spPr>
      </p:pic>
    </p:spTree>
    <p:extLst>
      <p:ext uri="{BB962C8B-B14F-4D97-AF65-F5344CB8AC3E}">
        <p14:creationId xmlns:p14="http://schemas.microsoft.com/office/powerpoint/2010/main" val="8214897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66272" y="740753"/>
            <a:ext cx="3172564" cy="43461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383045" y="212303"/>
            <a:ext cx="5655076"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عوارض جراحی تومورهای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4651900" y="726904"/>
            <a:ext cx="7386221"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نخاع یکی از مهم ترین و حساس ترین بخش های بدن هر انسان است و آسیب دیدن این عضو خطرات جدی را به همراه دارد. تومورهای نخاعی در نزدیکی نخاع قرار دارند بنابراین جراحی این تومورها بسیار حساس هستند و این جراحی جزو خدمات و وظایف جراح مغز و اعصاب می باشد؛ باید توسط بهترین جراح مغز و اعصاب انجام شود. از عوارض احتمالی این جراحی می توان به موارد زیر اشاره کرد:</a:t>
            </a:r>
          </a:p>
          <a:p>
            <a:pPr algn="justLow" rtl="1">
              <a:lnSpc>
                <a:spcPct val="200000"/>
              </a:lnSpc>
            </a:pPr>
            <a:endParaRPr lang="fa-IR" sz="1600" dirty="0">
              <a:latin typeface="Vazir" panose="020B0603030804020204" pitchFamily="34" charset="-78"/>
              <a:cs typeface="Vazir" panose="020B0603030804020204" pitchFamily="34" charset="-78"/>
            </a:endParaRP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ممکن است بیمار دچار خونریزی شود.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ممکن است عصب های نخاعی بیمار آسیب ببینند.</a:t>
            </a:r>
          </a:p>
          <a:p>
            <a:pPr marL="285750" indent="-285750" algn="justLow" rtl="1">
              <a:lnSpc>
                <a:spcPct val="200000"/>
              </a:lnSpc>
              <a:buFont typeface="Calibri" panose="020F0502020204030204" pitchFamily="34" charset="0"/>
              <a:buChar char="●"/>
            </a:pPr>
            <a:r>
              <a:rPr lang="fa-IR" sz="1600" dirty="0">
                <a:latin typeface="Vazir" panose="020B0603030804020204" pitchFamily="34" charset="-78"/>
                <a:cs typeface="Vazir" panose="020B0603030804020204" pitchFamily="34" charset="-78"/>
              </a:rPr>
              <a:t>در صورت عدم مراقبت های بعدی بیمار ممکن است بیمار دچار عفونت 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776" r="7368"/>
          <a:stretch/>
        </p:blipFill>
        <p:spPr>
          <a:xfrm>
            <a:off x="252273" y="740753"/>
            <a:ext cx="3662780" cy="3923401"/>
          </a:xfrm>
          <a:prstGeom prst="rect">
            <a:avLst/>
          </a:prstGeom>
        </p:spPr>
      </p:pic>
    </p:spTree>
    <p:extLst>
      <p:ext uri="{BB962C8B-B14F-4D97-AF65-F5344CB8AC3E}">
        <p14:creationId xmlns:p14="http://schemas.microsoft.com/office/powerpoint/2010/main" val="8489198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35007" y="2263806"/>
            <a:ext cx="4295610" cy="42867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137647" y="146028"/>
            <a:ext cx="4908655"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تومور های نخاعی در کودکان</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140170" y="685696"/>
            <a:ext cx="6835805" cy="600164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نخاعی در کودکان اغلب یکی از چالش‌های پیچیده و حساس در علم پزشکی هستند. این تومورها می‌توانند از انواع مختلفی باشند، از جمله آستروسیتوماها، مدولوبلاستوماها، و اپاندیموماها. یکی از موارد بحث‌برانگیز در این زمینه، تشخیص دقیق و سریع این نوع تومورها است، که بسیاری از بیماری‌ها در ابتدا به دلیل شدت علائم نادرست تشخیص داده می‌شوند. علایم متفاوتی از جمله درد، ضعف عضلانی، مشکلات حرکتی، و اختلالات حسی ممکن است در کودکان با این نوع تومورها دیده شود. درمان تومورهای نخاعی در کودکان معمولاً شامل جراحی برای حذف تومور، پرتو درمانی، و شیمی درمانی است. همچنین، مراقبت و پشتیبانی از جانب تیم پزشکی و خانواده در طول فرآیند درمان بسیار حیاتی است. به طور کلی، شناخت دقیق علائم، تشخیص سریع، و درمان گسترده و متعامل با تیم درمانی متخصص، می‌تواند بهبودی و مدیریت موثرتری برای کودکان مبتلا به تومورهای نخاعی را فراهم 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4537" t="28369" r="2570" b="12758"/>
          <a:stretch/>
        </p:blipFill>
        <p:spPr>
          <a:xfrm>
            <a:off x="976158" y="881626"/>
            <a:ext cx="3800415" cy="2408624"/>
          </a:xfrm>
          <a:prstGeom prst="rect">
            <a:avLst/>
          </a:prstGeom>
        </p:spPr>
      </p:pic>
      <p:pic>
        <p:nvPicPr>
          <p:cNvPr id="5" name="Picture 4"/>
          <p:cNvPicPr>
            <a:picLocks noChangeAspect="1"/>
          </p:cNvPicPr>
          <p:nvPr/>
        </p:nvPicPr>
        <p:blipFill>
          <a:blip r:embed="rId3"/>
          <a:stretch>
            <a:fillRect/>
          </a:stretch>
        </p:blipFill>
        <p:spPr>
          <a:xfrm>
            <a:off x="1022112" y="3717966"/>
            <a:ext cx="3708505" cy="2478518"/>
          </a:xfrm>
          <a:prstGeom prst="rect">
            <a:avLst/>
          </a:prstGeom>
        </p:spPr>
      </p:pic>
    </p:spTree>
    <p:extLst>
      <p:ext uri="{BB962C8B-B14F-4D97-AF65-F5344CB8AC3E}">
        <p14:creationId xmlns:p14="http://schemas.microsoft.com/office/powerpoint/2010/main" val="2815658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9697" y="2151844"/>
            <a:ext cx="5486398" cy="250290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56234" y="144191"/>
            <a:ext cx="3839002"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تومور نخاعی چیست؟</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719092" y="733668"/>
            <a:ext cx="11376143"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نخاع یک ساختار استوانه شکل است که از یک بافت نرم تشکیل‌شده و از مرکز ستون فقرات، از ساقه مغز تا کمر ادامه دارد. در نخاع رشته‌های عصبی و سلول‌هایی قرار دارند که پیام‌ها را از مغز به سایر نقاط بدن و بالعکس از اندام‌ها به مغز منتقل می‌کنند. تومورهای ستون فقرات به‌صورت زیر تقسیم‌بندی می‌شود:</a:t>
            </a:r>
          </a:p>
        </p:txBody>
      </p:sp>
      <p:sp>
        <p:nvSpPr>
          <p:cNvPr id="4" name="Rectangle 3"/>
          <p:cNvSpPr/>
          <p:nvPr/>
        </p:nvSpPr>
        <p:spPr>
          <a:xfrm>
            <a:off x="5937091" y="2372245"/>
            <a:ext cx="6096000" cy="2062103"/>
          </a:xfrm>
          <a:prstGeom prst="rect">
            <a:avLst/>
          </a:prstGeom>
        </p:spPr>
        <p:txBody>
          <a:bodyPr>
            <a:spAutoFit/>
          </a:bodyPr>
          <a:lstStyle/>
          <a:p>
            <a:pPr marL="342900" lvl="0" indent="-342900" algn="justLow" rtl="1">
              <a:lnSpc>
                <a:spcPct val="200000"/>
              </a:lnSpc>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داخل نخاع (مدولاری)</a:t>
            </a:r>
          </a:p>
          <a:p>
            <a:pPr marL="342900" lvl="0" indent="-342900" algn="justLow" rtl="1">
              <a:lnSpc>
                <a:spcPct val="200000"/>
              </a:lnSpc>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مننژ- لایه پوشاننده نخاع (دورال-اکسترامدولاری)</a:t>
            </a:r>
          </a:p>
          <a:p>
            <a:pPr marL="342900" lvl="0" indent="-342900" algn="justLow" rtl="1">
              <a:lnSpc>
                <a:spcPct val="200000"/>
              </a:lnSpc>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بین مننژ و استخوان‌های ستون فقرات (اکسترادورال)</a:t>
            </a:r>
          </a:p>
          <a:p>
            <a:pPr marL="342900" lvl="0" indent="-342900" algn="justLow" rtl="1">
              <a:lnSpc>
                <a:spcPct val="200000"/>
              </a:lnSpc>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تومورهای مهره‌های استخوانی ستون فقرات</a:t>
            </a:r>
          </a:p>
        </p:txBody>
      </p:sp>
      <p:pic>
        <p:nvPicPr>
          <p:cNvPr id="6" name="Picture 5"/>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2390" t="328" r="12079" b="-328"/>
          <a:stretch/>
        </p:blipFill>
        <p:spPr>
          <a:xfrm>
            <a:off x="532660" y="2472592"/>
            <a:ext cx="5193436" cy="3923512"/>
          </a:xfrm>
          <a:prstGeom prst="rect">
            <a:avLst/>
          </a:prstGeom>
        </p:spPr>
      </p:pic>
      <p:sp>
        <p:nvSpPr>
          <p:cNvPr id="8" name="Rectangle 7"/>
          <p:cNvSpPr/>
          <p:nvPr/>
        </p:nvSpPr>
        <p:spPr>
          <a:xfrm>
            <a:off x="648070" y="2372245"/>
            <a:ext cx="4953737" cy="385425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326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3725" y="1056807"/>
            <a:ext cx="4298275" cy="347511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30136" y="296947"/>
            <a:ext cx="9516863"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تفاوت بین تومور نخاعی خوش خیم و تومور نخاعی بدخیم چیست ؟</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6436311" y="1058597"/>
            <a:ext cx="5610688"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تفاوت بین تومور نخاعی خوش‌خیم و تومور نخاعی بدخیم معمولاً در مشخصه‌های بالینی، رادیولوژیکی، و مولکولی قابل مشاهده است. تومورهای نخاعی خوش‌خیم عموماً رشد آهسته‌تری دارند و به طور کلی به جاهای محدودتری محدود می‌شوند. آنها ممکن است فشاری روی نخاع وارد کنند اما به طور کلی به تخریب نخاع منجر نمی‌شوند. علائم و نشانه‌های آنها ممکن است به طور تدریجی بروز کند و اغلب در اثر فشار بر روی نخاع و اعصاب ایجاد می‌شوند، اما اغلب قابل مدیریت و درمان هستند. به عنوان مثال، آستروسیتوماهای نخاعی خوش‌خیم معمولاً از این دسته‌اند.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08733" y="1505258"/>
            <a:ext cx="5388935" cy="3026662"/>
          </a:xfrm>
          <a:prstGeom prst="rect">
            <a:avLst/>
          </a:prstGeom>
        </p:spPr>
      </p:pic>
    </p:spTree>
    <p:extLst>
      <p:ext uri="{BB962C8B-B14F-4D97-AF65-F5344CB8AC3E}">
        <p14:creationId xmlns:p14="http://schemas.microsoft.com/office/powerpoint/2010/main" val="23479676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297445" y="1899821"/>
            <a:ext cx="4822941" cy="253013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724852" y="295735"/>
            <a:ext cx="9395534"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تفاوت بین تومور نخاعی خوش خیم و تومور نخاعی بدخیم چیست ؟</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335868" y="1503097"/>
            <a:ext cx="5510074"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نخاعی بدخیم به طور کلی سریع‌تر رشد می‌کنند و ممکن است به صورت توسعه فراگیری در سیستم نخاعی گسترش یابند. آنها ممکن است باعث تخریب بافت‌های نخاعی شوند و عوارض جدی‌تری برای سلامتی فرد ایجاد کنند. این نوع تومورها معمولاً علائم شدیدتری از جمله درد شدید، ضعف شدید عضلانی، اختلالات حسی شدید، و حتی فلج می‌توانند ایجاد کنند. تشخیص و درمان سریع این نوع تومورها بسیار حیاتی است، زیرا در مراحل پیشرفته ممکن است به دلیل فشار شدید بر روی نخاع، عوارض جانبی جدی‌تری ایجاد شود و شانس موفقیت در درمان کاهش یابد.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263194" y="2237356"/>
            <a:ext cx="5439941" cy="3399963"/>
          </a:xfrm>
          <a:prstGeom prst="rect">
            <a:avLst/>
          </a:prstGeom>
        </p:spPr>
      </p:pic>
    </p:spTree>
    <p:extLst>
      <p:ext uri="{BB962C8B-B14F-4D97-AF65-F5344CB8AC3E}">
        <p14:creationId xmlns:p14="http://schemas.microsoft.com/office/powerpoint/2010/main" val="642244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474999" y="1133187"/>
            <a:ext cx="3172564" cy="419594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826277" y="137149"/>
            <a:ext cx="8245848"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آیا تومور نخاعی خطرناک است و باعث مرگ میشود ؟</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452761" y="983017"/>
            <a:ext cx="6889073"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نخاعی، همانند هر نوع تومور دیگری، می‌توانند در صورت عدم تشخیص و درمان مناسب، عوارض جدی و حتی مرگباری را ایجاد کنند. اما باید توجه داشت که نه همه تومورهای نخاعی کشنده هستند. بسیاری از تومورهای نخاعی می‌توانند با تشخیص زودهنگام و درمان مناسب، کنترل شوند و بیمار بهبود یابد. این موضوع به عواملی مانند نوع تومور، مرحله آن، مکان و اندازه آن، و همچنین سلامت عمومی بیمار بستگی دارد. تومورهای خوش‌خیم نسبتاً کمتر احتمال دارد به صورت مستقیم منجر به مرگ شوند، در حالی که تومورهای بدخیم بسیار مرگبارتر هستند و ممکن است در صورت عدم درمان مناسب به مرگ منجر شوند. از این رو، ارائه درمان و مراقبت‌های به موقع و توسط تیم درمانی متخصص می‌تواند نقش بسیار مهمی در کاهش خطرات و آسیب‌های جانبی ناشی از تومورهای نخاعی داشته باشد.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8434" t="7504" r="10336" b="11658"/>
          <a:stretch/>
        </p:blipFill>
        <p:spPr>
          <a:xfrm>
            <a:off x="7709897" y="1133187"/>
            <a:ext cx="4008627" cy="4006984"/>
          </a:xfrm>
          <a:prstGeom prst="rect">
            <a:avLst/>
          </a:prstGeom>
        </p:spPr>
      </p:pic>
      <p:sp>
        <p:nvSpPr>
          <p:cNvPr id="8" name="Rectangle 7"/>
          <p:cNvSpPr/>
          <p:nvPr/>
        </p:nvSpPr>
        <p:spPr>
          <a:xfrm>
            <a:off x="7847861" y="1331649"/>
            <a:ext cx="3870664" cy="373749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4389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37973" y="172660"/>
            <a:ext cx="3399488"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منابع</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474419" y="1166959"/>
            <a:ext cx="5926381" cy="2554545"/>
          </a:xfrm>
          <a:prstGeom prst="rect">
            <a:avLst/>
          </a:prstGeom>
        </p:spPr>
        <p:txBody>
          <a:bodyPr wrap="square">
            <a:spAutoFit/>
          </a:bodyPr>
          <a:lstStyle/>
          <a:p>
            <a:pPr algn="justLow">
              <a:lnSpc>
                <a:spcPct val="200000"/>
              </a:lnSpc>
            </a:pPr>
            <a:r>
              <a:rPr lang="en-US" sz="1600" dirty="0">
                <a:latin typeface="Vazir" panose="020B0603030804020204" pitchFamily="34" charset="-78"/>
                <a:cs typeface="Vazir" panose="020B0603030804020204" pitchFamily="34" charset="-78"/>
              </a:rPr>
              <a:t>https://www.paziresh24.com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https://www.darmankade.com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https://www.homeca.ir</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https://dr-tabibkhooei.com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https://drmirza.ir</a:t>
            </a:r>
          </a:p>
        </p:txBody>
      </p:sp>
    </p:spTree>
    <p:extLst>
      <p:ext uri="{BB962C8B-B14F-4D97-AF65-F5344CB8AC3E}">
        <p14:creationId xmlns:p14="http://schemas.microsoft.com/office/powerpoint/2010/main" val="897920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36847" y="2504102"/>
            <a:ext cx="4687410" cy="250290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345010" y="217048"/>
            <a:ext cx="3634815"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تومور نخاعی چیست؟</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5883825" y="1100504"/>
            <a:ext cx="6096000" cy="3477875"/>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تومورهایی که در داخل پوشش نخاع (مننژ) تشکیل می‌شوند تقریباً ۴۰ درصد از تمام تومورهای ستون فقرات را به خود اختصاص می‌دهند. تومورهایی که در داخل نخاع رشد می‌کنند (تومور داخل مدولاری) تقریباً ۵ درصد از کل تومورهای ستون فقرات را تشکیل می‌دهند. همچنین تومورهایی که در خارج از پوشش طناب نخاعی شکل می‌گیرند و دیسک‌ها و استخوان‌هایی مهره‌ها را درگیر می‌کنند حدود ۵۵ درصد تومورهای ستون فقرات را شامل می‌شوند.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35165" y="973432"/>
            <a:ext cx="4976027" cy="3732020"/>
          </a:xfrm>
          <a:prstGeom prst="rect">
            <a:avLst/>
          </a:prstGeom>
        </p:spPr>
      </p:pic>
    </p:spTree>
    <p:extLst>
      <p:ext uri="{BB962C8B-B14F-4D97-AF65-F5344CB8AC3E}">
        <p14:creationId xmlns:p14="http://schemas.microsoft.com/office/powerpoint/2010/main" val="973885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95426" y="172659"/>
            <a:ext cx="3128788"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تومور نخاعی چیست؟</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6457024" y="1071261"/>
            <a:ext cx="5567189"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تومورهای ستون فقرات ممکن است از نوع خوش‌خیم (غیر سرطانی) یا بدخیم (سرطانی) باشند. اگر رشد تومور پیش‌رونده باشد، می‌تواند به بافت‌های ستون فقرات آسیب برساند. تومورهایی که از خود سلول‌های موجود در ستون فقرات یا نخاع منشأ می‌گیرند تومورهای اولیه ستون فقرات نامیده می‌شوند. تومورهای متاستاتیک یا ثانویه ستون فقرات ناشی از گسترش سرطان از ناحیه دیگری در بدن به ستون فقرات هستند. تومورهای متاستاتیک نخاعی بسیار شایع‌تر از تومورهای اولیه هستند.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091237" y="3424237"/>
            <a:ext cx="9525" cy="9525"/>
          </a:xfrm>
          <a:prstGeom prst="rect">
            <a:avLst/>
          </a:prstGeom>
        </p:spPr>
      </p:pic>
      <p:pic>
        <p:nvPicPr>
          <p:cNvPr id="6" name="Picture 5"/>
          <p:cNvPicPr>
            <a:picLocks noChangeAspect="1"/>
          </p:cNvPicPr>
          <p:nvPr/>
        </p:nvPicPr>
        <p:blipFill>
          <a:blip r:embed="rId2"/>
          <a:stretch>
            <a:fillRect/>
          </a:stretch>
        </p:blipFill>
        <p:spPr>
          <a:xfrm>
            <a:off x="6243637" y="3576637"/>
            <a:ext cx="9525" cy="9525"/>
          </a:xfrm>
          <a:prstGeom prst="rect">
            <a:avLst/>
          </a:prstGeom>
        </p:spPr>
      </p:pic>
      <p:sp>
        <p:nvSpPr>
          <p:cNvPr id="8" name="Rectangle 7"/>
          <p:cNvSpPr/>
          <p:nvPr/>
        </p:nvSpPr>
        <p:spPr>
          <a:xfrm>
            <a:off x="3426780" y="1160037"/>
            <a:ext cx="2308195" cy="42553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347524" y="1160037"/>
            <a:ext cx="4623971" cy="3104666"/>
          </a:xfrm>
          <a:prstGeom prst="rect">
            <a:avLst/>
          </a:prstGeom>
        </p:spPr>
      </p:pic>
      <p:pic>
        <p:nvPicPr>
          <p:cNvPr id="9" name="Picture 8"/>
          <p:cNvPicPr>
            <a:picLocks noChangeAspect="1"/>
          </p:cNvPicPr>
          <p:nvPr/>
        </p:nvPicPr>
        <p:blipFill>
          <a:blip r:embed="rId4"/>
          <a:stretch>
            <a:fillRect/>
          </a:stretch>
        </p:blipFill>
        <p:spPr>
          <a:xfrm>
            <a:off x="321675" y="4364670"/>
            <a:ext cx="2874285" cy="1916190"/>
          </a:xfrm>
          <a:prstGeom prst="rect">
            <a:avLst/>
          </a:prstGeom>
        </p:spPr>
      </p:pic>
      <p:sp>
        <p:nvSpPr>
          <p:cNvPr id="10" name="Rectangle 9"/>
          <p:cNvSpPr/>
          <p:nvPr/>
        </p:nvSpPr>
        <p:spPr>
          <a:xfrm>
            <a:off x="443883" y="1292381"/>
            <a:ext cx="5056990" cy="2826858"/>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0240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78634" y="2404675"/>
            <a:ext cx="1457419" cy="26222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323947" y="2404675"/>
            <a:ext cx="4687410" cy="26222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797771" y="232421"/>
            <a:ext cx="3254141"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انواع تومورهای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275208" y="875396"/>
            <a:ext cx="11656378"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ازآنجایی‌که ستون فقرات یک ساختار پیچیده است که از چندین نوع سلول و بافت تشکیل‌شده، به همین نسبت انواع مختلفی از تومورهای ستون فقرات وجود دارد که تعدادی از مهم‌ترین آن‌ها به شرح زیراست: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1807344" y="5128153"/>
            <a:ext cx="3860307"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کوردوما: تومورهای بدخیم نادری هستند که در ستون فقرات و جمجمه به‌ویژه انتهای ستون فقرات (ساکروم) و دنبالچه تشکیل می‌شوند.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7274964" y="2407567"/>
            <a:ext cx="4656623" cy="2619350"/>
          </a:xfrm>
          <a:prstGeom prst="rect">
            <a:avLst/>
          </a:prstGeom>
        </p:spPr>
      </p:pic>
      <p:pic>
        <p:nvPicPr>
          <p:cNvPr id="6" name="Picture 5"/>
          <p:cNvPicPr>
            <a:picLocks noChangeAspect="1"/>
          </p:cNvPicPr>
          <p:nvPr/>
        </p:nvPicPr>
        <p:blipFill>
          <a:blip r:embed="rId3"/>
          <a:stretch>
            <a:fillRect/>
          </a:stretch>
        </p:blipFill>
        <p:spPr>
          <a:xfrm>
            <a:off x="1807345" y="2404675"/>
            <a:ext cx="3860307" cy="2622242"/>
          </a:xfrm>
          <a:prstGeom prst="rect">
            <a:avLst/>
          </a:prstGeom>
        </p:spPr>
      </p:pic>
      <p:sp>
        <p:nvSpPr>
          <p:cNvPr id="7" name="Rectangle 6"/>
          <p:cNvSpPr/>
          <p:nvPr/>
        </p:nvSpPr>
        <p:spPr>
          <a:xfrm>
            <a:off x="7274963" y="5128153"/>
            <a:ext cx="4656623" cy="1569660"/>
          </a:xfrm>
          <a:prstGeom prst="rect">
            <a:avLst/>
          </a:prstGeom>
        </p:spPr>
        <p:txBody>
          <a:bodyPr wrap="square">
            <a:spAutoFit/>
          </a:bodyPr>
          <a:lstStyle/>
          <a:p>
            <a:pPr lvl="0" algn="justLow" rtl="1">
              <a:lnSpc>
                <a:spcPct val="200000"/>
              </a:lnSpc>
            </a:pPr>
            <a:r>
              <a:rPr lang="fa-IR" sz="1600" dirty="0">
                <a:solidFill>
                  <a:prstClr val="black"/>
                </a:solidFill>
                <a:latin typeface="Vazir" panose="020B0603030804020204" pitchFamily="34" charset="-78"/>
                <a:cs typeface="Vazir" panose="020B0603030804020204" pitchFamily="34" charset="-78"/>
              </a:rPr>
              <a:t>آستروسیتوما: این نوع تومورها از سلول‌های پشتیبان داخل نخاع آغاز می‌شوند و بعضی از آن‌ها خوش‌خیم و بعضی بدخیم هستند.</a:t>
            </a:r>
          </a:p>
        </p:txBody>
      </p:sp>
    </p:spTree>
    <p:extLst>
      <p:ext uri="{BB962C8B-B14F-4D97-AF65-F5344CB8AC3E}">
        <p14:creationId xmlns:p14="http://schemas.microsoft.com/office/powerpoint/2010/main" val="3353325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3480" y="1081273"/>
            <a:ext cx="6511031" cy="288204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987045" y="207268"/>
            <a:ext cx="3902212"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انواع تومورهای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5" name="Rectangle 4"/>
          <p:cNvSpPr/>
          <p:nvPr/>
        </p:nvSpPr>
        <p:spPr>
          <a:xfrm>
            <a:off x="266330" y="4218558"/>
            <a:ext cx="11776705"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اپاندیموما: تومورهایی هستند که در پوشش مجاری نخاعی ایجاد می‌شوند.</a:t>
            </a:r>
          </a:p>
          <a:p>
            <a:pPr algn="justLow" rtl="1">
              <a:lnSpc>
                <a:spcPct val="200000"/>
              </a:lnSpc>
            </a:pPr>
            <a:r>
              <a:rPr lang="fa-IR" sz="1600" dirty="0">
                <a:latin typeface="Vazir" panose="020B0603030804020204" pitchFamily="34" charset="-78"/>
                <a:cs typeface="Vazir" panose="020B0603030804020204" pitchFamily="34" charset="-78"/>
              </a:rPr>
              <a:t>گلیوبلاستوما: یک تومور بدخیم و تهاجمی است که از سلول‌هایی به نام آستروسیت‌ها تشکیل می‌شوند.</a:t>
            </a:r>
          </a:p>
          <a:p>
            <a:pPr algn="justLow" rtl="1">
              <a:lnSpc>
                <a:spcPct val="200000"/>
              </a:lnSpc>
            </a:pPr>
            <a:r>
              <a:rPr lang="fa-IR" sz="1600" dirty="0">
                <a:latin typeface="Vazir" panose="020B0603030804020204" pitchFamily="34" charset="-78"/>
                <a:cs typeface="Vazir" panose="020B0603030804020204" pitchFamily="34" charset="-78"/>
              </a:rPr>
              <a:t>همانژیوبلاستوما: توموری است که از رگ‌های خونی متصل به رشته‌های عصبی در مغز و نخاع، منشأ می‌گیرد.</a:t>
            </a:r>
          </a:p>
          <a:p>
            <a:pPr algn="justLow" rtl="1">
              <a:lnSpc>
                <a:spcPct val="200000"/>
              </a:lnSpc>
            </a:pPr>
            <a:r>
              <a:rPr lang="fa-IR" sz="1600" dirty="0">
                <a:latin typeface="Vazir" panose="020B0603030804020204" pitchFamily="34" charset="-78"/>
                <a:cs typeface="Vazir" panose="020B0603030804020204" pitchFamily="34" charset="-78"/>
              </a:rPr>
              <a:t>مننژیوم: تومورهای مننژیوم از غشای مننژ در نخاع و مغز برمی‌خیزند. این تومورها معمولاً خوش‌خیم بوده اما می‌تواند به‌اندازه‌ای بزرگ شوند که تهدیدکننده زندگی باشند.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720395" y="1080650"/>
            <a:ext cx="4387627" cy="2882671"/>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161" t="9496" r="7749" b="14550"/>
          <a:stretch/>
        </p:blipFill>
        <p:spPr>
          <a:xfrm>
            <a:off x="1988596" y="1067133"/>
            <a:ext cx="3213719" cy="2902712"/>
          </a:xfrm>
          <a:prstGeom prst="rect">
            <a:avLst/>
          </a:prstGeom>
        </p:spPr>
      </p:pic>
    </p:spTree>
    <p:extLst>
      <p:ext uri="{BB962C8B-B14F-4D97-AF65-F5344CB8AC3E}">
        <p14:creationId xmlns:p14="http://schemas.microsoft.com/office/powerpoint/2010/main" val="2552351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8171" y="1118587"/>
            <a:ext cx="5179379" cy="310718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309500" y="190416"/>
            <a:ext cx="3671392"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انواع تومورهای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7297445" y="1267560"/>
            <a:ext cx="4683446"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نوروفیبروم: یک تومور خوش‌خیم که روی رشته‌های عصبی رشد می‌کنند. اکثر نوروفیبروم‌ها با یک اختلال ژنتیکی مرتبط هستند.</a:t>
            </a:r>
          </a:p>
          <a:p>
            <a:pPr algn="justLow" rtl="1">
              <a:lnSpc>
                <a:spcPct val="200000"/>
              </a:lnSpc>
            </a:pPr>
            <a:r>
              <a:rPr lang="fa-IR" sz="1600" dirty="0">
                <a:latin typeface="Vazir" panose="020B0603030804020204" pitchFamily="34" charset="-78"/>
                <a:cs typeface="Vazir" panose="020B0603030804020204" pitchFamily="34" charset="-78"/>
              </a:rPr>
              <a:t>استئوسارکوم: این نوع تومور یک نوع سرطان استخوان است که می‌تواند از ستون فقرات شروع شود اما در استخوان‌های ران و ساق پا شایع‌تر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099720" y="1524444"/>
            <a:ext cx="5082836" cy="4066269"/>
          </a:xfrm>
          <a:prstGeom prst="rect">
            <a:avLst/>
          </a:prstGeom>
        </p:spPr>
      </p:pic>
    </p:spTree>
    <p:extLst>
      <p:ext uri="{BB962C8B-B14F-4D97-AF65-F5344CB8AC3E}">
        <p14:creationId xmlns:p14="http://schemas.microsoft.com/office/powerpoint/2010/main" val="3419664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28872" y="212303"/>
            <a:ext cx="3484961" cy="461665"/>
          </a:xfrm>
          <a:prstGeom prst="rect">
            <a:avLst/>
          </a:prstGeom>
        </p:spPr>
        <p:txBody>
          <a:bodyPr wrap="square">
            <a:spAutoFit/>
          </a:bodyPr>
          <a:lstStyle/>
          <a:p>
            <a:pPr algn="r" rtl="1"/>
            <a:r>
              <a:rPr lang="fa-IR" sz="2400" b="1" dirty="0">
                <a:solidFill>
                  <a:schemeClr val="bg1">
                    <a:lumMod val="65000"/>
                  </a:schemeClr>
                </a:solidFill>
                <a:latin typeface="Shabnam" panose="020B0603030804020204" pitchFamily="34" charset="-78"/>
                <a:cs typeface="Shabnam" panose="020B0603030804020204" pitchFamily="34" charset="-78"/>
              </a:rPr>
              <a:t>انواع تومورهای نخاعی</a:t>
            </a:r>
            <a:endParaRPr lang="en-US" sz="2400" b="1" dirty="0">
              <a:solidFill>
                <a:schemeClr val="bg1">
                  <a:lumMod val="65000"/>
                </a:schemeClr>
              </a:solidFill>
              <a:latin typeface="Shabnam" panose="020B0603030804020204" pitchFamily="34" charset="-78"/>
              <a:cs typeface="Shabnam" panose="020B0603030804020204" pitchFamily="34" charset="-78"/>
            </a:endParaRPr>
          </a:p>
        </p:txBody>
      </p:sp>
      <p:sp>
        <p:nvSpPr>
          <p:cNvPr id="3" name="Rectangle 2"/>
          <p:cNvSpPr/>
          <p:nvPr/>
        </p:nvSpPr>
        <p:spPr>
          <a:xfrm>
            <a:off x="4136994" y="1166920"/>
            <a:ext cx="777683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شوانوما: تومور شوانوما از سلول‌های اطراف رشته‌های عصبی در نخاع، سیستم عصبی محیطی و اعصاب مغز ایجاد می‌شود. شوانوما اغلب خوش‌خیم بوده و به‌ندرت به سرطان تبدیل می‌شود.</a:t>
            </a:r>
          </a:p>
          <a:p>
            <a:pPr algn="justLow" rtl="1">
              <a:lnSpc>
                <a:spcPct val="200000"/>
              </a:lnSpc>
            </a:pPr>
            <a:r>
              <a:rPr lang="fa-IR" sz="1600" dirty="0">
                <a:latin typeface="Vazir" panose="020B0603030804020204" pitchFamily="34" charset="-78"/>
                <a:cs typeface="Vazir" panose="020B0603030804020204" pitchFamily="34" charset="-78"/>
              </a:rPr>
              <a:t>همانژیوم نخاعی: در بیشتر موارد توموری خوش‌خیم است که از رگ‌های خونی داخل ستون فقرات تشکیل می‌شود. همانژیوم ستون فقرات شایع‌ترین تومور اولیه ستون فقرات بوده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9525" r="8792"/>
          <a:stretch/>
        </p:blipFill>
        <p:spPr>
          <a:xfrm>
            <a:off x="420952" y="1319773"/>
            <a:ext cx="3454892" cy="4213217"/>
          </a:xfrm>
          <a:prstGeom prst="rect">
            <a:avLst/>
          </a:prstGeom>
        </p:spPr>
      </p:pic>
      <p:sp>
        <p:nvSpPr>
          <p:cNvPr id="5" name="Rectangle 4"/>
          <p:cNvSpPr/>
          <p:nvPr/>
        </p:nvSpPr>
        <p:spPr>
          <a:xfrm>
            <a:off x="541538" y="1438183"/>
            <a:ext cx="3204839" cy="3932806"/>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20952" y="5763914"/>
            <a:ext cx="4950041" cy="31287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35700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TotalTime>
  <Words>2759</Words>
  <Application>Microsoft Office PowerPoint</Application>
  <PresentationFormat>Widescreen</PresentationFormat>
  <Paragraphs>116</Paragraphs>
  <Slides>33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24</cp:revision>
  <dcterms:created xsi:type="dcterms:W3CDTF">2024-09-05T21:16:56Z</dcterms:created>
  <dcterms:modified xsi:type="dcterms:W3CDTF">2024-11-30T12:45:43Z</dcterms:modified>
</cp:coreProperties>
</file>