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006E"/>
    <a:srgbClr val="252260"/>
    <a:srgbClr val="FF002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9" d="100"/>
          <a:sy n="79" d="100"/>
        </p:scale>
        <p:origin x="821"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1D03E6-7E53-489C-9671-EFF5978776B3}" type="datetimeFigureOut">
              <a:rPr lang="en-US" smtClean="0"/>
              <a:t>7/15/2023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611446-8DAC-483F-8960-E36CC9F743E9}" type="slidenum">
              <a:rPr lang="en-US" smtClean="0"/>
              <a:t>‹#›</a:t>
            </a:fld>
            <a:endParaRPr lang="en-US"/>
          </a:p>
        </p:txBody>
      </p:sp>
    </p:spTree>
    <p:extLst>
      <p:ext uri="{BB962C8B-B14F-4D97-AF65-F5344CB8AC3E}">
        <p14:creationId xmlns:p14="http://schemas.microsoft.com/office/powerpoint/2010/main" val="1618520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611446-8DAC-483F-8960-E36CC9F743E9}" type="slidenum">
              <a:rPr lang="en-US" smtClean="0"/>
              <a:t>2</a:t>
            </a:fld>
            <a:endParaRPr lang="en-US"/>
          </a:p>
        </p:txBody>
      </p:sp>
    </p:spTree>
    <p:extLst>
      <p:ext uri="{BB962C8B-B14F-4D97-AF65-F5344CB8AC3E}">
        <p14:creationId xmlns:p14="http://schemas.microsoft.com/office/powerpoint/2010/main" val="1276927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611446-8DAC-483F-8960-E36CC9F743E9}" type="slidenum">
              <a:rPr lang="en-US" smtClean="0"/>
              <a:t>8</a:t>
            </a:fld>
            <a:endParaRPr lang="en-US"/>
          </a:p>
        </p:txBody>
      </p:sp>
    </p:spTree>
    <p:extLst>
      <p:ext uri="{BB962C8B-B14F-4D97-AF65-F5344CB8AC3E}">
        <p14:creationId xmlns:p14="http://schemas.microsoft.com/office/powerpoint/2010/main" val="4268853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611446-8DAC-483F-8960-E36CC9F743E9}" type="slidenum">
              <a:rPr lang="en-US" smtClean="0"/>
              <a:t>21</a:t>
            </a:fld>
            <a:endParaRPr lang="en-US"/>
          </a:p>
        </p:txBody>
      </p:sp>
    </p:spTree>
    <p:extLst>
      <p:ext uri="{BB962C8B-B14F-4D97-AF65-F5344CB8AC3E}">
        <p14:creationId xmlns:p14="http://schemas.microsoft.com/office/powerpoint/2010/main" val="27528113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7E8368B-9743-BA49-08D5-B179472CD803}"/>
              </a:ext>
            </a:extLst>
          </p:cNvPr>
          <p:cNvSpPr/>
          <p:nvPr userDrawn="1"/>
        </p:nvSpPr>
        <p:spPr>
          <a:xfrm>
            <a:off x="0" y="0"/>
            <a:ext cx="12192000" cy="6858000"/>
          </a:xfrm>
          <a:prstGeom prst="rect">
            <a:avLst/>
          </a:prstGeom>
          <a:solidFill>
            <a:schemeClr val="bg1">
              <a:lumMod val="85000"/>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892200A3-FADA-39BB-6D53-83A56B35EC0F}"/>
              </a:ext>
            </a:extLst>
          </p:cNvPr>
          <p:cNvSpPr/>
          <p:nvPr userDrawn="1"/>
        </p:nvSpPr>
        <p:spPr>
          <a:xfrm>
            <a:off x="143435" y="161366"/>
            <a:ext cx="11905130" cy="841934"/>
          </a:xfrm>
          <a:custGeom>
            <a:avLst/>
            <a:gdLst>
              <a:gd name="connsiteX0" fmla="*/ 196630 w 11905130"/>
              <a:gd name="connsiteY0" fmla="*/ 0 h 841934"/>
              <a:gd name="connsiteX1" fmla="*/ 11708500 w 11905130"/>
              <a:gd name="connsiteY1" fmla="*/ 0 h 841934"/>
              <a:gd name="connsiteX2" fmla="*/ 11905130 w 11905130"/>
              <a:gd name="connsiteY2" fmla="*/ 196630 h 841934"/>
              <a:gd name="connsiteX3" fmla="*/ 11905130 w 11905130"/>
              <a:gd name="connsiteY3" fmla="*/ 841934 h 841934"/>
              <a:gd name="connsiteX4" fmla="*/ 0 w 11905130"/>
              <a:gd name="connsiteY4" fmla="*/ 841934 h 841934"/>
              <a:gd name="connsiteX5" fmla="*/ 0 w 11905130"/>
              <a:gd name="connsiteY5" fmla="*/ 196630 h 841934"/>
              <a:gd name="connsiteX6" fmla="*/ 196630 w 11905130"/>
              <a:gd name="connsiteY6" fmla="*/ 0 h 841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05130" h="841934">
                <a:moveTo>
                  <a:pt x="196630" y="0"/>
                </a:moveTo>
                <a:lnTo>
                  <a:pt x="11708500" y="0"/>
                </a:lnTo>
                <a:cubicBezTo>
                  <a:pt x="11817096" y="0"/>
                  <a:pt x="11905130" y="88034"/>
                  <a:pt x="11905130" y="196630"/>
                </a:cubicBezTo>
                <a:lnTo>
                  <a:pt x="11905130" y="841934"/>
                </a:lnTo>
                <a:lnTo>
                  <a:pt x="0" y="841934"/>
                </a:lnTo>
                <a:lnTo>
                  <a:pt x="0" y="196630"/>
                </a:lnTo>
                <a:cubicBezTo>
                  <a:pt x="0" y="88034"/>
                  <a:pt x="88034" y="0"/>
                  <a:pt x="196630" y="0"/>
                </a:cubicBezTo>
                <a:close/>
              </a:path>
            </a:pathLst>
          </a:custGeom>
          <a:solidFill>
            <a:srgbClr val="4E006E"/>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2">
            <a:extLst>
              <a:ext uri="{FF2B5EF4-FFF2-40B4-BE49-F238E27FC236}">
                <a16:creationId xmlns:a16="http://schemas.microsoft.com/office/drawing/2014/main" id="{DFD40FD4-6415-399C-546C-95F0E46463E5}"/>
              </a:ext>
            </a:extLst>
          </p:cNvPr>
          <p:cNvSpPr/>
          <p:nvPr userDrawn="1"/>
        </p:nvSpPr>
        <p:spPr>
          <a:xfrm>
            <a:off x="143435" y="1003300"/>
            <a:ext cx="11905130" cy="2142236"/>
          </a:xfrm>
          <a:prstGeom prst="rect">
            <a:avLst/>
          </a:prstGeom>
          <a:solidFill>
            <a:srgbClr val="4E006E"/>
          </a:solidFill>
          <a:ln>
            <a:noFill/>
          </a:ln>
          <a:effectLst>
            <a:outerShdw blurRad="50800" dist="38100" dir="5400000" algn="t" rotWithShape="0">
              <a:prstClr val="black">
                <a:alpha val="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E539383-0FD2-6825-4BD6-CFAC72C6FB5E}"/>
              </a:ext>
            </a:extLst>
          </p:cNvPr>
          <p:cNvSpPr/>
          <p:nvPr userDrawn="1"/>
        </p:nvSpPr>
        <p:spPr>
          <a:xfrm>
            <a:off x="143435" y="3145536"/>
            <a:ext cx="11905130" cy="3551098"/>
          </a:xfrm>
          <a:prstGeom prst="rect">
            <a:avLst/>
          </a:prstGeom>
          <a:solidFill>
            <a:schemeClr val="bg1"/>
          </a:solidFill>
          <a:ln>
            <a:noFill/>
          </a:ln>
          <a:effectLst>
            <a:outerShdw blurRad="50800" dist="38100" dir="5400000" algn="t" rotWithShape="0">
              <a:prstClr val="black">
                <a:alpha val="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0638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7E8368B-9743-BA49-08D5-B179472CD803}"/>
              </a:ext>
            </a:extLst>
          </p:cNvPr>
          <p:cNvSpPr/>
          <p:nvPr userDrawn="1"/>
        </p:nvSpPr>
        <p:spPr>
          <a:xfrm>
            <a:off x="0" y="0"/>
            <a:ext cx="12192000" cy="6858000"/>
          </a:xfrm>
          <a:prstGeom prst="rect">
            <a:avLst/>
          </a:prstGeom>
          <a:solidFill>
            <a:schemeClr val="bg1">
              <a:lumMod val="85000"/>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892200A3-FADA-39BB-6D53-83A56B35EC0F}"/>
              </a:ext>
            </a:extLst>
          </p:cNvPr>
          <p:cNvSpPr/>
          <p:nvPr userDrawn="1"/>
        </p:nvSpPr>
        <p:spPr>
          <a:xfrm>
            <a:off x="143435" y="161366"/>
            <a:ext cx="11905130" cy="841934"/>
          </a:xfrm>
          <a:custGeom>
            <a:avLst/>
            <a:gdLst>
              <a:gd name="connsiteX0" fmla="*/ 196630 w 11905130"/>
              <a:gd name="connsiteY0" fmla="*/ 0 h 841934"/>
              <a:gd name="connsiteX1" fmla="*/ 11708500 w 11905130"/>
              <a:gd name="connsiteY1" fmla="*/ 0 h 841934"/>
              <a:gd name="connsiteX2" fmla="*/ 11905130 w 11905130"/>
              <a:gd name="connsiteY2" fmla="*/ 196630 h 841934"/>
              <a:gd name="connsiteX3" fmla="*/ 11905130 w 11905130"/>
              <a:gd name="connsiteY3" fmla="*/ 841934 h 841934"/>
              <a:gd name="connsiteX4" fmla="*/ 0 w 11905130"/>
              <a:gd name="connsiteY4" fmla="*/ 841934 h 841934"/>
              <a:gd name="connsiteX5" fmla="*/ 0 w 11905130"/>
              <a:gd name="connsiteY5" fmla="*/ 196630 h 841934"/>
              <a:gd name="connsiteX6" fmla="*/ 196630 w 11905130"/>
              <a:gd name="connsiteY6" fmla="*/ 0 h 841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05130" h="841934">
                <a:moveTo>
                  <a:pt x="196630" y="0"/>
                </a:moveTo>
                <a:lnTo>
                  <a:pt x="11708500" y="0"/>
                </a:lnTo>
                <a:cubicBezTo>
                  <a:pt x="11817096" y="0"/>
                  <a:pt x="11905130" y="88034"/>
                  <a:pt x="11905130" y="196630"/>
                </a:cubicBezTo>
                <a:lnTo>
                  <a:pt x="11905130" y="841934"/>
                </a:lnTo>
                <a:lnTo>
                  <a:pt x="0" y="841934"/>
                </a:lnTo>
                <a:lnTo>
                  <a:pt x="0" y="196630"/>
                </a:lnTo>
                <a:cubicBezTo>
                  <a:pt x="0" y="88034"/>
                  <a:pt x="88034" y="0"/>
                  <a:pt x="196630" y="0"/>
                </a:cubicBezTo>
                <a:close/>
              </a:path>
            </a:pathLst>
          </a:custGeom>
          <a:solidFill>
            <a:srgbClr val="4E006E"/>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Rectangle 11">
            <a:extLst>
              <a:ext uri="{FF2B5EF4-FFF2-40B4-BE49-F238E27FC236}">
                <a16:creationId xmlns:a16="http://schemas.microsoft.com/office/drawing/2014/main" id="{82CB94E0-E59B-AC80-4E6C-05F142E847D3}"/>
              </a:ext>
            </a:extLst>
          </p:cNvPr>
          <p:cNvSpPr/>
          <p:nvPr userDrawn="1"/>
        </p:nvSpPr>
        <p:spPr>
          <a:xfrm>
            <a:off x="143435" y="1003301"/>
            <a:ext cx="11905130" cy="5693334"/>
          </a:xfrm>
          <a:prstGeom prst="rect">
            <a:avLst/>
          </a:prstGeom>
          <a:solidFill>
            <a:srgbClr val="F4F4F7"/>
          </a:solidFill>
          <a:ln>
            <a:noFill/>
          </a:ln>
          <a:effectLst>
            <a:outerShdw blurRad="63500" algn="ctr" rotWithShape="0">
              <a:prstClr val="black">
                <a:alpha val="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FD40FD4-6415-399C-546C-95F0E46463E5}"/>
              </a:ext>
            </a:extLst>
          </p:cNvPr>
          <p:cNvSpPr/>
          <p:nvPr userDrawn="1"/>
        </p:nvSpPr>
        <p:spPr>
          <a:xfrm>
            <a:off x="143435" y="1003300"/>
            <a:ext cx="11905130" cy="673584"/>
          </a:xfrm>
          <a:prstGeom prst="rect">
            <a:avLst/>
          </a:prstGeom>
          <a:solidFill>
            <a:schemeClr val="bg1"/>
          </a:solidFill>
          <a:ln>
            <a:noFill/>
          </a:ln>
          <a:effectLst>
            <a:outerShdw blurRad="50800" dist="38100" dir="5400000" algn="t" rotWithShape="0">
              <a:prstClr val="black">
                <a:alpha val="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E539383-0FD2-6825-4BD6-CFAC72C6FB5E}"/>
              </a:ext>
            </a:extLst>
          </p:cNvPr>
          <p:cNvSpPr/>
          <p:nvPr userDrawn="1"/>
        </p:nvSpPr>
        <p:spPr>
          <a:xfrm>
            <a:off x="143435" y="1773936"/>
            <a:ext cx="11905130" cy="4922698"/>
          </a:xfrm>
          <a:prstGeom prst="rect">
            <a:avLst/>
          </a:prstGeom>
          <a:solidFill>
            <a:schemeClr val="bg1"/>
          </a:solidFill>
          <a:ln>
            <a:noFill/>
          </a:ln>
          <a:effectLst>
            <a:outerShdw blurRad="50800" dist="38100" dir="5400000" algn="t" rotWithShape="0">
              <a:prstClr val="black">
                <a:alpha val="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B4707919-2834-195A-42EA-20F2F3D230CC}"/>
              </a:ext>
            </a:extLst>
          </p:cNvPr>
          <p:cNvSpPr/>
          <p:nvPr userDrawn="1"/>
        </p:nvSpPr>
        <p:spPr>
          <a:xfrm>
            <a:off x="292608" y="1152640"/>
            <a:ext cx="374904" cy="374904"/>
          </a:xfrm>
          <a:prstGeom prst="roundRect">
            <a:avLst/>
          </a:prstGeom>
          <a:solidFill>
            <a:srgbClr val="FF002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Isosceles Triangle 28">
            <a:extLst>
              <a:ext uri="{FF2B5EF4-FFF2-40B4-BE49-F238E27FC236}">
                <a16:creationId xmlns:a16="http://schemas.microsoft.com/office/drawing/2014/main" id="{3482EF87-90B5-9F04-DDC5-6455AB136E17}"/>
              </a:ext>
            </a:extLst>
          </p:cNvPr>
          <p:cNvSpPr/>
          <p:nvPr userDrawn="1"/>
        </p:nvSpPr>
        <p:spPr>
          <a:xfrm rot="16200000">
            <a:off x="11669531" y="1233675"/>
            <a:ext cx="246888" cy="212834"/>
          </a:xfrm>
          <a:prstGeom prst="triangle">
            <a:avLst/>
          </a:prstGeom>
          <a:solidFill>
            <a:srgbClr val="FF002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20360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7E8368B-9743-BA49-08D5-B179472CD803}"/>
              </a:ext>
            </a:extLst>
          </p:cNvPr>
          <p:cNvSpPr/>
          <p:nvPr userDrawn="1"/>
        </p:nvSpPr>
        <p:spPr>
          <a:xfrm>
            <a:off x="0" y="0"/>
            <a:ext cx="12192000" cy="6858000"/>
          </a:xfrm>
          <a:prstGeom prst="rect">
            <a:avLst/>
          </a:prstGeom>
          <a:solidFill>
            <a:schemeClr val="bg1">
              <a:lumMod val="85000"/>
              <a:alpha val="6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Shape 10">
            <a:extLst>
              <a:ext uri="{FF2B5EF4-FFF2-40B4-BE49-F238E27FC236}">
                <a16:creationId xmlns:a16="http://schemas.microsoft.com/office/drawing/2014/main" id="{892200A3-FADA-39BB-6D53-83A56B35EC0F}"/>
              </a:ext>
            </a:extLst>
          </p:cNvPr>
          <p:cNvSpPr/>
          <p:nvPr userDrawn="1"/>
        </p:nvSpPr>
        <p:spPr>
          <a:xfrm>
            <a:off x="143435" y="161366"/>
            <a:ext cx="11905130" cy="841934"/>
          </a:xfrm>
          <a:custGeom>
            <a:avLst/>
            <a:gdLst>
              <a:gd name="connsiteX0" fmla="*/ 196630 w 11905130"/>
              <a:gd name="connsiteY0" fmla="*/ 0 h 841934"/>
              <a:gd name="connsiteX1" fmla="*/ 11708500 w 11905130"/>
              <a:gd name="connsiteY1" fmla="*/ 0 h 841934"/>
              <a:gd name="connsiteX2" fmla="*/ 11905130 w 11905130"/>
              <a:gd name="connsiteY2" fmla="*/ 196630 h 841934"/>
              <a:gd name="connsiteX3" fmla="*/ 11905130 w 11905130"/>
              <a:gd name="connsiteY3" fmla="*/ 841934 h 841934"/>
              <a:gd name="connsiteX4" fmla="*/ 0 w 11905130"/>
              <a:gd name="connsiteY4" fmla="*/ 841934 h 841934"/>
              <a:gd name="connsiteX5" fmla="*/ 0 w 11905130"/>
              <a:gd name="connsiteY5" fmla="*/ 196630 h 841934"/>
              <a:gd name="connsiteX6" fmla="*/ 196630 w 11905130"/>
              <a:gd name="connsiteY6" fmla="*/ 0 h 841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905130" h="841934">
                <a:moveTo>
                  <a:pt x="196630" y="0"/>
                </a:moveTo>
                <a:lnTo>
                  <a:pt x="11708500" y="0"/>
                </a:lnTo>
                <a:cubicBezTo>
                  <a:pt x="11817096" y="0"/>
                  <a:pt x="11905130" y="88034"/>
                  <a:pt x="11905130" y="196630"/>
                </a:cubicBezTo>
                <a:lnTo>
                  <a:pt x="11905130" y="841934"/>
                </a:lnTo>
                <a:lnTo>
                  <a:pt x="0" y="841934"/>
                </a:lnTo>
                <a:lnTo>
                  <a:pt x="0" y="196630"/>
                </a:lnTo>
                <a:cubicBezTo>
                  <a:pt x="0" y="88034"/>
                  <a:pt x="88034" y="0"/>
                  <a:pt x="196630" y="0"/>
                </a:cubicBezTo>
                <a:close/>
              </a:path>
            </a:pathLst>
          </a:custGeom>
          <a:solidFill>
            <a:srgbClr val="4E006E"/>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Rectangle 12">
            <a:extLst>
              <a:ext uri="{FF2B5EF4-FFF2-40B4-BE49-F238E27FC236}">
                <a16:creationId xmlns:a16="http://schemas.microsoft.com/office/drawing/2014/main" id="{DFD40FD4-6415-399C-546C-95F0E46463E5}"/>
              </a:ext>
            </a:extLst>
          </p:cNvPr>
          <p:cNvSpPr/>
          <p:nvPr userDrawn="1"/>
        </p:nvSpPr>
        <p:spPr>
          <a:xfrm>
            <a:off x="143435" y="1003299"/>
            <a:ext cx="11905130" cy="3756959"/>
          </a:xfrm>
          <a:prstGeom prst="rect">
            <a:avLst/>
          </a:prstGeom>
          <a:solidFill>
            <a:srgbClr val="4E006E"/>
          </a:solidFill>
          <a:ln>
            <a:noFill/>
          </a:ln>
          <a:effectLst>
            <a:outerShdw blurRad="50800" dist="38100" dir="5400000" algn="t" rotWithShape="0">
              <a:prstClr val="black">
                <a:alpha val="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E539383-0FD2-6825-4BD6-CFAC72C6FB5E}"/>
              </a:ext>
            </a:extLst>
          </p:cNvPr>
          <p:cNvSpPr/>
          <p:nvPr userDrawn="1"/>
        </p:nvSpPr>
        <p:spPr>
          <a:xfrm>
            <a:off x="143435" y="4760258"/>
            <a:ext cx="11905130" cy="1936376"/>
          </a:xfrm>
          <a:prstGeom prst="rect">
            <a:avLst/>
          </a:prstGeom>
          <a:solidFill>
            <a:schemeClr val="bg1"/>
          </a:solidFill>
          <a:ln>
            <a:noFill/>
          </a:ln>
          <a:effectLst>
            <a:outerShdw blurRad="50800" dist="38100" dir="5400000" algn="t" rotWithShape="0">
              <a:prstClr val="black">
                <a:alpha val="5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42206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3982726"/>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fif"/></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fif"/></Relationships>
</file>

<file path=ppt/slides/_rels/slide1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fif"/></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5.jpg"/></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4.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11.jfif"/><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jfif"/><Relationship Id="rId4" Type="http://schemas.openxmlformats.org/officeDocument/2006/relationships/image" Target="../media/image21.jpg"/></Relationships>
</file>

<file path=ppt/slides/_rels/slide2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fif"/></Relationships>
</file>

<file path=ppt/slides/_rels/slide2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4.jpg"/><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2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g"/><Relationship Id="rId5" Type="http://schemas.openxmlformats.org/officeDocument/2006/relationships/image" Target="../media/image9.jpg"/><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f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535CB99-37CF-3333-57AC-F346BF30EA1C}"/>
              </a:ext>
            </a:extLst>
          </p:cNvPr>
          <p:cNvSpPr txBox="1"/>
          <p:nvPr/>
        </p:nvSpPr>
        <p:spPr>
          <a:xfrm>
            <a:off x="136187" y="4907921"/>
            <a:ext cx="11887199" cy="1631216"/>
          </a:xfrm>
          <a:prstGeom prst="rect">
            <a:avLst/>
          </a:prstGeom>
          <a:noFill/>
        </p:spPr>
        <p:txBody>
          <a:bodyPr wrap="square" rtlCol="0">
            <a:spAutoFit/>
          </a:bodyPr>
          <a:lstStyle/>
          <a:p>
            <a:pPr algn="ctr"/>
            <a:r>
              <a:rPr lang="fa-IR" sz="2000" dirty="0">
                <a:cs typeface="B Yekan" panose="00000400000000000000" pitchFamily="2" charset="-78"/>
              </a:rPr>
              <a:t>موضوع: پاورپوینت علی اکبر دهخدا</a:t>
            </a:r>
          </a:p>
          <a:p>
            <a:pPr algn="ctr"/>
            <a:endParaRPr lang="fa-IR" sz="2000" dirty="0">
              <a:cs typeface="B Yekan" panose="00000400000000000000" pitchFamily="2" charset="-78"/>
            </a:endParaRPr>
          </a:p>
          <a:p>
            <a:pPr algn="ctr"/>
            <a:r>
              <a:rPr lang="fa-IR" sz="2000" dirty="0">
                <a:cs typeface="B Yekan" panose="00000400000000000000" pitchFamily="2" charset="-78"/>
              </a:rPr>
              <a:t>پژوهشگر: .......................................                                   استاد راهنما: ..........................................</a:t>
            </a:r>
          </a:p>
          <a:p>
            <a:pPr algn="ctr"/>
            <a:endParaRPr lang="fa-IR" sz="2000" dirty="0">
              <a:cs typeface="B Yekan" panose="00000400000000000000" pitchFamily="2" charset="-78"/>
            </a:endParaRPr>
          </a:p>
          <a:p>
            <a:pPr algn="ctr"/>
            <a:r>
              <a:rPr lang="fa-IR" sz="2000" dirty="0">
                <a:cs typeface="B Yekan" panose="00000400000000000000" pitchFamily="2" charset="-78"/>
              </a:rPr>
              <a:t>تابستان 1402 </a:t>
            </a:r>
            <a:endParaRPr lang="en-US" sz="2000" dirty="0">
              <a:cs typeface="B Yekan" panose="00000400000000000000" pitchFamily="2" charset="-78"/>
            </a:endParaRPr>
          </a:p>
        </p:txBody>
      </p:sp>
      <p:pic>
        <p:nvPicPr>
          <p:cNvPr id="3" name="Picture 2">
            <a:extLst>
              <a:ext uri="{FF2B5EF4-FFF2-40B4-BE49-F238E27FC236}">
                <a16:creationId xmlns:a16="http://schemas.microsoft.com/office/drawing/2014/main" id="{D0143DB5-5A78-A257-66CE-138A1D6695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8371" y="3272663"/>
            <a:ext cx="1635258" cy="1635258"/>
          </a:xfrm>
          <a:prstGeom prst="rect">
            <a:avLst/>
          </a:prstGeom>
        </p:spPr>
      </p:pic>
      <p:pic>
        <p:nvPicPr>
          <p:cNvPr id="4" name="Picture 3">
            <a:extLst>
              <a:ext uri="{FF2B5EF4-FFF2-40B4-BE49-F238E27FC236}">
                <a16:creationId xmlns:a16="http://schemas.microsoft.com/office/drawing/2014/main" id="{07F204EF-A995-E154-D187-C8C31089A067}"/>
              </a:ext>
            </a:extLst>
          </p:cNvPr>
          <p:cNvPicPr>
            <a:picLocks noChangeAspect="1"/>
          </p:cNvPicPr>
          <p:nvPr/>
        </p:nvPicPr>
        <p:blipFill rotWithShape="1">
          <a:blip r:embed="rId3">
            <a:lum bright="70000" contrast="-70000"/>
            <a:extLst>
              <a:ext uri="{28A0092B-C50C-407E-A947-70E740481C1C}">
                <a14:useLocalDpi xmlns:a14="http://schemas.microsoft.com/office/drawing/2010/main" val="0"/>
              </a:ext>
            </a:extLst>
          </a:blip>
          <a:srcRect t="17089" b="39630"/>
          <a:stretch/>
        </p:blipFill>
        <p:spPr>
          <a:xfrm>
            <a:off x="-636104" y="0"/>
            <a:ext cx="13696122" cy="3200401"/>
          </a:xfrm>
          <a:prstGeom prst="rect">
            <a:avLst/>
          </a:prstGeom>
        </p:spPr>
      </p:pic>
    </p:spTree>
    <p:extLst>
      <p:ext uri="{BB962C8B-B14F-4D97-AF65-F5344CB8AC3E}">
        <p14:creationId xmlns:p14="http://schemas.microsoft.com/office/powerpoint/2010/main" val="29888185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5C59E715-3413-8A7D-F0FA-F946065657EF}"/>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10</a:t>
            </a:r>
          </a:p>
        </p:txBody>
      </p:sp>
      <p:sp>
        <p:nvSpPr>
          <p:cNvPr id="7" name="TextBox 6">
            <a:extLst>
              <a:ext uri="{FF2B5EF4-FFF2-40B4-BE49-F238E27FC236}">
                <a16:creationId xmlns:a16="http://schemas.microsoft.com/office/drawing/2014/main" id="{8D179F85-AE0C-9EF8-E01E-212FCC611B17}"/>
              </a:ext>
            </a:extLst>
          </p:cNvPr>
          <p:cNvSpPr txBox="1"/>
          <p:nvPr/>
        </p:nvSpPr>
        <p:spPr>
          <a:xfrm>
            <a:off x="5597791" y="2017644"/>
            <a:ext cx="6280444" cy="4455066"/>
          </a:xfrm>
          <a:prstGeom prst="rect">
            <a:avLst/>
          </a:prstGeom>
          <a:noFill/>
        </p:spPr>
        <p:txBody>
          <a:bodyPr wrap="square">
            <a:spAutoFit/>
          </a:bodyPr>
          <a:lstStyle/>
          <a:p>
            <a:pPr algn="justLow" rtl="1">
              <a:lnSpc>
                <a:spcPct val="200000"/>
              </a:lnSpc>
            </a:pPr>
            <a:r>
              <a:rPr lang="fa-IR" dirty="0">
                <a:latin typeface="Times New Roman" panose="02020603050405020304" pitchFamily="18" charset="0"/>
                <a:cs typeface="B Nazanin" panose="00000400000000000000" pitchFamily="2" charset="-78"/>
              </a:rPr>
              <a:t>چون امکان نشر روزنامه در پاریس نبود، گروه صوراسرافیل، یعنی دهخدا، میرزا قاسم‌خان تبریزی، میرزا محمد نجات و حسین پرویز، در آذر ۱۲۸۷ به شهرک ایوردُن (</a:t>
            </a:r>
            <a:r>
              <a:rPr lang="en-US" dirty="0" err="1">
                <a:latin typeface="Times New Roman" panose="02020603050405020304" pitchFamily="18" charset="0"/>
                <a:cs typeface="B Nazanin" panose="00000400000000000000" pitchFamily="2" charset="-78"/>
              </a:rPr>
              <a:t>verdon</a:t>
            </a:r>
            <a:r>
              <a:rPr lang="fa-IR" dirty="0">
                <a:latin typeface="Times New Roman" panose="02020603050405020304" pitchFamily="18" charset="0"/>
                <a:cs typeface="B Nazanin" panose="00000400000000000000" pitchFamily="2" charset="-78"/>
              </a:rPr>
              <a:t>)</a:t>
            </a:r>
            <a:r>
              <a:rPr lang="en-US" dirty="0">
                <a:latin typeface="Times New Roman" panose="02020603050405020304" pitchFamily="18" charset="0"/>
                <a:cs typeface="B Nazanin" panose="00000400000000000000" pitchFamily="2" charset="-78"/>
              </a:rPr>
              <a:t> </a:t>
            </a:r>
            <a:r>
              <a:rPr lang="fa-IR" dirty="0">
                <a:latin typeface="Times New Roman" panose="02020603050405020304" pitchFamily="18" charset="0"/>
                <a:cs typeface="B Nazanin" panose="00000400000000000000" pitchFamily="2" charset="-78"/>
              </a:rPr>
              <a:t>در سوییس نقل مکان کردند، اما محل چاپ روزنامه با اتخاذ تدابیری همچنان در پاریس بود. دوره دوم صوراسرافیل در ایوردن در دی و اسفند ۱۲۸۷ تنها سه شماره به کمک میرزا ابوالحسن خان پیر نیا (معاضد الدوله) منتشر شد. مطالب و مقالات روزنامه به قلم دهخدا و بسیار تندتر و صریح‌تر از پیش بود. میرزا علی‌اکبر خان دهخدا در شماره ی نخست روزنامه صور اسرافیل در سوئیس، شیخ فضل‌الله نوری را «شیخ فضل‌الله خر» که «خر شیخ فضل‌الله هاست» خواند.</a:t>
            </a:r>
          </a:p>
        </p:txBody>
      </p:sp>
      <p:sp>
        <p:nvSpPr>
          <p:cNvPr id="12" name="TextBox 11">
            <a:extLst>
              <a:ext uri="{FF2B5EF4-FFF2-40B4-BE49-F238E27FC236}">
                <a16:creationId xmlns:a16="http://schemas.microsoft.com/office/drawing/2014/main" id="{06C59900-49F9-51AC-7D24-320530CED377}"/>
              </a:ext>
            </a:extLst>
          </p:cNvPr>
          <p:cNvSpPr txBox="1"/>
          <p:nvPr/>
        </p:nvSpPr>
        <p:spPr>
          <a:xfrm>
            <a:off x="8886338" y="1142572"/>
            <a:ext cx="2991897" cy="400110"/>
          </a:xfrm>
          <a:prstGeom prst="rect">
            <a:avLst/>
          </a:prstGeom>
          <a:noFill/>
        </p:spPr>
        <p:txBody>
          <a:bodyPr wrap="square">
            <a:spAutoFit/>
          </a:bodyPr>
          <a:lstStyle/>
          <a:p>
            <a:r>
              <a:rPr lang="fa-IR" sz="2000" dirty="0">
                <a:cs typeface="B Yekan" panose="00000400000000000000" pitchFamily="2" charset="-78"/>
              </a:rPr>
              <a:t>دوره دوّم (تبعید و مهاجرت)</a:t>
            </a:r>
          </a:p>
        </p:txBody>
      </p:sp>
      <p:grpSp>
        <p:nvGrpSpPr>
          <p:cNvPr id="4" name="Group 3">
            <a:extLst>
              <a:ext uri="{FF2B5EF4-FFF2-40B4-BE49-F238E27FC236}">
                <a16:creationId xmlns:a16="http://schemas.microsoft.com/office/drawing/2014/main" id="{2DCB893B-D360-9590-4201-B9E0D9A1EF93}"/>
              </a:ext>
            </a:extLst>
          </p:cNvPr>
          <p:cNvGrpSpPr/>
          <p:nvPr/>
        </p:nvGrpSpPr>
        <p:grpSpPr>
          <a:xfrm>
            <a:off x="155258" y="2017644"/>
            <a:ext cx="3920631" cy="4674451"/>
            <a:chOff x="155258" y="2017644"/>
            <a:chExt cx="3920631" cy="4674451"/>
          </a:xfrm>
        </p:grpSpPr>
        <p:pic>
          <p:nvPicPr>
            <p:cNvPr id="15" name="Picture 14">
              <a:extLst>
                <a:ext uri="{FF2B5EF4-FFF2-40B4-BE49-F238E27FC236}">
                  <a16:creationId xmlns:a16="http://schemas.microsoft.com/office/drawing/2014/main" id="{0A6A2223-C9AF-3122-B010-0F8FB2865E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258" y="2076012"/>
              <a:ext cx="3285469" cy="4616083"/>
            </a:xfrm>
            <a:prstGeom prst="rect">
              <a:avLst/>
            </a:prstGeom>
          </p:spPr>
        </p:pic>
        <p:sp>
          <p:nvSpPr>
            <p:cNvPr id="3" name="Rectangle 2">
              <a:extLst>
                <a:ext uri="{FF2B5EF4-FFF2-40B4-BE49-F238E27FC236}">
                  <a16:creationId xmlns:a16="http://schemas.microsoft.com/office/drawing/2014/main" id="{56C08641-4540-A65E-CBAA-ABC44E81BA9C}"/>
                </a:ext>
              </a:extLst>
            </p:cNvPr>
            <p:cNvSpPr/>
            <p:nvPr/>
          </p:nvSpPr>
          <p:spPr>
            <a:xfrm>
              <a:off x="2159540" y="2017644"/>
              <a:ext cx="1916349" cy="55045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615651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0ED629BF-AD0C-507C-6D4C-3BBBFCB7FFFD}"/>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11</a:t>
            </a:r>
          </a:p>
        </p:txBody>
      </p:sp>
      <p:sp>
        <p:nvSpPr>
          <p:cNvPr id="9" name="TextBox 8">
            <a:extLst>
              <a:ext uri="{FF2B5EF4-FFF2-40B4-BE49-F238E27FC236}">
                <a16:creationId xmlns:a16="http://schemas.microsoft.com/office/drawing/2014/main" id="{48359770-42FA-29A0-E915-C8B9F9F76393}"/>
              </a:ext>
            </a:extLst>
          </p:cNvPr>
          <p:cNvSpPr txBox="1"/>
          <p:nvPr/>
        </p:nvSpPr>
        <p:spPr>
          <a:xfrm>
            <a:off x="7079226" y="1162685"/>
            <a:ext cx="6096000"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دوّم (تبعید و مهاجرت)</a:t>
            </a:r>
          </a:p>
        </p:txBody>
      </p:sp>
      <p:sp>
        <p:nvSpPr>
          <p:cNvPr id="14" name="TextBox 13">
            <a:extLst>
              <a:ext uri="{FF2B5EF4-FFF2-40B4-BE49-F238E27FC236}">
                <a16:creationId xmlns:a16="http://schemas.microsoft.com/office/drawing/2014/main" id="{E7F43A8D-DE3B-7C48-B28B-21176BFC2F2A}"/>
              </a:ext>
            </a:extLst>
          </p:cNvPr>
          <p:cNvSpPr txBox="1"/>
          <p:nvPr/>
        </p:nvSpPr>
        <p:spPr>
          <a:xfrm>
            <a:off x="3566617" y="4233636"/>
            <a:ext cx="8173150" cy="2239074"/>
          </a:xfrm>
          <a:prstGeom prst="rect">
            <a:avLst/>
          </a:prstGeom>
          <a:noFill/>
        </p:spPr>
        <p:txBody>
          <a:bodyPr wrap="square">
            <a:spAutoFit/>
          </a:bodyPr>
          <a:lstStyle/>
          <a:p>
            <a:pPr algn="ctr" rtl="1">
              <a:lnSpc>
                <a:spcPct val="200000"/>
              </a:lnSpc>
            </a:pPr>
            <a:r>
              <a:rPr lang="fa-IR" dirty="0">
                <a:cs typeface="B Nazanin" panose="00000400000000000000" pitchFamily="2" charset="-78"/>
              </a:rPr>
              <a:t>در شماره سوم دهخدا مسمط معروف خود «یاد آر ز شمع مرده یاد آر» که آن را در یادبود میرزا جهانگیرخان شیرازی سروده بود به چاپ رساند. دهخدا در تبعید برخلاف همگنانش در وضعیت مالی بسیار دشواری می‌زیست. دوران تبعید دهخدا در اروپا بی‌نهایت پرتنش و افسرده‌کننده بود و گفته شده که حتی به خودکشی یا گرفتن تابعیت بیگانه فکر کرده بوده‌است.</a:t>
            </a:r>
          </a:p>
        </p:txBody>
      </p:sp>
      <p:pic>
        <p:nvPicPr>
          <p:cNvPr id="3" name="Picture 2">
            <a:extLst>
              <a:ext uri="{FF2B5EF4-FFF2-40B4-BE49-F238E27FC236}">
                <a16:creationId xmlns:a16="http://schemas.microsoft.com/office/drawing/2014/main" id="{15592CF9-FE36-EE3E-66AE-81CBEFB661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394" y="2963544"/>
            <a:ext cx="2851420" cy="28514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39D36274-CF50-31C7-C5DD-C0236DCA8D5E}"/>
              </a:ext>
            </a:extLst>
          </p:cNvPr>
          <p:cNvPicPr>
            <a:picLocks noChangeAspect="1"/>
          </p:cNvPicPr>
          <p:nvPr/>
        </p:nvPicPr>
        <p:blipFill rotWithShape="1">
          <a:blip r:embed="rId4">
            <a:extLst>
              <a:ext uri="{28A0092B-C50C-407E-A947-70E740481C1C}">
                <a14:useLocalDpi xmlns:a14="http://schemas.microsoft.com/office/drawing/2010/main" val="0"/>
              </a:ext>
            </a:extLst>
          </a:blip>
          <a:srcRect b="25843"/>
          <a:stretch/>
        </p:blipFill>
        <p:spPr>
          <a:xfrm>
            <a:off x="5518309" y="2009626"/>
            <a:ext cx="1919627" cy="19078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55509ABA-AFD1-F8AC-CB88-99F747347231}"/>
              </a:ext>
            </a:extLst>
          </p:cNvPr>
          <p:cNvPicPr>
            <a:picLocks noChangeAspect="1"/>
          </p:cNvPicPr>
          <p:nvPr/>
        </p:nvPicPr>
        <p:blipFill rotWithShape="1">
          <a:blip r:embed="rId5">
            <a:extLst>
              <a:ext uri="{28A0092B-C50C-407E-A947-70E740481C1C}">
                <a14:useLocalDpi xmlns:a14="http://schemas.microsoft.com/office/drawing/2010/main" val="0"/>
              </a:ext>
            </a:extLst>
          </a:blip>
          <a:srcRect b="20598"/>
          <a:stretch/>
        </p:blipFill>
        <p:spPr>
          <a:xfrm>
            <a:off x="8170237" y="2004038"/>
            <a:ext cx="1933463" cy="19190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10024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6BE658D9-75EF-CAFD-16BD-81F8395F84A6}"/>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12</a:t>
            </a:r>
          </a:p>
        </p:txBody>
      </p:sp>
      <p:sp>
        <p:nvSpPr>
          <p:cNvPr id="14" name="TextBox 13">
            <a:extLst>
              <a:ext uri="{FF2B5EF4-FFF2-40B4-BE49-F238E27FC236}">
                <a16:creationId xmlns:a16="http://schemas.microsoft.com/office/drawing/2014/main" id="{B983E664-3228-BEDD-BDB3-794ADE7740F3}"/>
              </a:ext>
            </a:extLst>
          </p:cNvPr>
          <p:cNvSpPr txBox="1"/>
          <p:nvPr/>
        </p:nvSpPr>
        <p:spPr>
          <a:xfrm>
            <a:off x="6990735" y="1162685"/>
            <a:ext cx="6096000"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دوّم (تبعید و مهاجرت)</a:t>
            </a:r>
          </a:p>
        </p:txBody>
      </p:sp>
      <p:sp>
        <p:nvSpPr>
          <p:cNvPr id="16" name="TextBox 15">
            <a:extLst>
              <a:ext uri="{FF2B5EF4-FFF2-40B4-BE49-F238E27FC236}">
                <a16:creationId xmlns:a16="http://schemas.microsoft.com/office/drawing/2014/main" id="{E019C10D-569B-FE35-C218-C6654CCB363D}"/>
              </a:ext>
            </a:extLst>
          </p:cNvPr>
          <p:cNvSpPr txBox="1"/>
          <p:nvPr/>
        </p:nvSpPr>
        <p:spPr>
          <a:xfrm>
            <a:off x="5398851" y="1704938"/>
            <a:ext cx="6575898" cy="4939814"/>
          </a:xfrm>
          <a:prstGeom prst="rect">
            <a:avLst/>
          </a:prstGeom>
          <a:noFill/>
        </p:spPr>
        <p:txBody>
          <a:bodyPr wrap="square">
            <a:spAutoFit/>
          </a:bodyPr>
          <a:lstStyle/>
          <a:p>
            <a:pPr algn="justLow" rtl="1">
              <a:lnSpc>
                <a:spcPct val="200000"/>
              </a:lnSpc>
            </a:pPr>
            <a:r>
              <a:rPr lang="fa-IR" sz="2000" dirty="0">
                <a:cs typeface="B Nazanin" panose="00000400000000000000" pitchFamily="2" charset="-78"/>
              </a:rPr>
              <a:t>در فروردین ۱۲۸۸ گروه ایوردن به استانبول رفتند و به انجمن سعادت ایرانیان پیوستند. این انجمن را گروهی از ایرانیان مشروطه‌خواه همچون یحیی دولت‌آبادی، محمدعلی تربیت و حسین دانش اصفهانی با استفاده از محیط آزادتری که با تحولات جدید در عثمانی فراهم شده بود، تشکیل داده بودند. مهم‌ترین فعالیت سیاسی دهخدا در استانبول نشر چهارده یا پانزده شماره از روزنامه سروش در فاصله تیر تا آبان‌ماه ۱۲۸۸ بود. مؤسس و مدیر این روزنامه فارسی‌زبان، سیدمحمد توفیق و سردبیر آن علی‌اکبر دهخدا و نویسندگان آن معاضدالسلطنه، میرزا یحیی دولت‌آبادی و میرزا حسین دانش اصفهانی بودند. </a:t>
            </a:r>
          </a:p>
        </p:txBody>
      </p:sp>
      <p:pic>
        <p:nvPicPr>
          <p:cNvPr id="18" name="Picture 17">
            <a:extLst>
              <a:ext uri="{FF2B5EF4-FFF2-40B4-BE49-F238E27FC236}">
                <a16:creationId xmlns:a16="http://schemas.microsoft.com/office/drawing/2014/main" id="{9723A67A-D7FC-9485-001C-77213B3F29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138205">
            <a:off x="791267" y="2652813"/>
            <a:ext cx="3764639" cy="282347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031050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DE31A49B-4557-8C6C-7E9E-B00F0AAECCE5}"/>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13</a:t>
            </a:r>
          </a:p>
        </p:txBody>
      </p:sp>
      <p:sp>
        <p:nvSpPr>
          <p:cNvPr id="6" name="TextBox 5">
            <a:extLst>
              <a:ext uri="{FF2B5EF4-FFF2-40B4-BE49-F238E27FC236}">
                <a16:creationId xmlns:a16="http://schemas.microsoft.com/office/drawing/2014/main" id="{C3F1A393-A37A-ED91-887A-0AD2DCA7B1B5}"/>
              </a:ext>
            </a:extLst>
          </p:cNvPr>
          <p:cNvSpPr txBox="1"/>
          <p:nvPr/>
        </p:nvSpPr>
        <p:spPr>
          <a:xfrm>
            <a:off x="8910536" y="1131907"/>
            <a:ext cx="2811816"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دوّم (تبعید و مهاجرت)</a:t>
            </a:r>
          </a:p>
        </p:txBody>
      </p:sp>
      <p:sp>
        <p:nvSpPr>
          <p:cNvPr id="12" name="TextBox 11">
            <a:extLst>
              <a:ext uri="{FF2B5EF4-FFF2-40B4-BE49-F238E27FC236}">
                <a16:creationId xmlns:a16="http://schemas.microsoft.com/office/drawing/2014/main" id="{A6C19215-9E82-28F9-E7D7-9EAD30CF2556}"/>
              </a:ext>
            </a:extLst>
          </p:cNvPr>
          <p:cNvSpPr txBox="1"/>
          <p:nvPr/>
        </p:nvSpPr>
        <p:spPr>
          <a:xfrm>
            <a:off x="461394" y="2123021"/>
            <a:ext cx="11440109" cy="3901068"/>
          </a:xfrm>
          <a:prstGeom prst="rect">
            <a:avLst/>
          </a:prstGeom>
          <a:noFill/>
        </p:spPr>
        <p:txBody>
          <a:bodyPr wrap="square">
            <a:spAutoFit/>
          </a:bodyPr>
          <a:lstStyle/>
          <a:p>
            <a:pPr algn="ctr" rtl="1">
              <a:lnSpc>
                <a:spcPct val="200000"/>
              </a:lnSpc>
            </a:pPr>
            <a:r>
              <a:rPr lang="fa-IR" dirty="0">
                <a:cs typeface="B Nazanin" panose="00000400000000000000" pitchFamily="2" charset="-78"/>
              </a:rPr>
              <a:t>در همان دوره اقامت دهخدا در اروپا دوره دوم روزنامه روح‌القدس با گرایش رادیکال سوسیالیستی احتمالاً در پاریس، منتشر می‌شد که دبیر و نگارنده ی آن میرزا علی‌اکبرخان دهخدا معرفی شده‌است.</a:t>
            </a:r>
          </a:p>
          <a:p>
            <a:pPr algn="ctr" rtl="1">
              <a:lnSpc>
                <a:spcPct val="200000"/>
              </a:lnSpc>
            </a:pPr>
            <a:r>
              <a:rPr lang="fa-IR" dirty="0">
                <a:cs typeface="B Nazanin" panose="00000400000000000000" pitchFamily="2" charset="-78"/>
              </a:rPr>
              <a:t>پس از فتح تهران و خلع محمدعلی شاه، در انتخابات دوره دوم مجلس شورای ملی علی‌اکبر دهخدا در حالی که هنوز در استانبول بود، هم از کرمان (به نشانه ی حق‌شناسی مردم این ایالت از بابت مقالات صوراسرافیل) به نمایندگی مجلس انتخاب شد و هم نمایندگان مجلس او را به جای یکی از نمایندگان تهران که استعفا داده بود انتخاب کردند. دهخدا ابتدا نمایندگی مردم کرمان را پذیرفت و در نوزدهم فروردین ۱۲۸۹ با تصویب اعتبارنامه اش وارد مجلس شد.در مجلس نایب رئیس کمیسیون عرایض شد. اما بعداً از نمایندگی کرمان استعفا داد و نمایندگی تهران را پذیرفت. او به حزب اعتدالیون پیوست و این برخلاف انتظار یاران سابق او بود که غالباً در حزب رقیب یعنی حزب دموکرات جمع شده بودند. </a:t>
            </a:r>
          </a:p>
        </p:txBody>
      </p:sp>
    </p:spTree>
    <p:extLst>
      <p:ext uri="{BB962C8B-B14F-4D97-AF65-F5344CB8AC3E}">
        <p14:creationId xmlns:p14="http://schemas.microsoft.com/office/powerpoint/2010/main" val="3047780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1D57E87A-F266-BBD5-3ADA-A1DED697BAC2}"/>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14</a:t>
            </a:r>
          </a:p>
        </p:txBody>
      </p:sp>
      <p:sp>
        <p:nvSpPr>
          <p:cNvPr id="6" name="TextBox 5">
            <a:extLst>
              <a:ext uri="{FF2B5EF4-FFF2-40B4-BE49-F238E27FC236}">
                <a16:creationId xmlns:a16="http://schemas.microsoft.com/office/drawing/2014/main" id="{35F1D743-0AE1-72E5-477D-ABF58E8CBBF2}"/>
              </a:ext>
            </a:extLst>
          </p:cNvPr>
          <p:cNvSpPr txBox="1"/>
          <p:nvPr/>
        </p:nvSpPr>
        <p:spPr>
          <a:xfrm>
            <a:off x="8784080" y="1131249"/>
            <a:ext cx="3035552"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دوّم (تبعید و مهاجرت)</a:t>
            </a:r>
          </a:p>
        </p:txBody>
      </p:sp>
      <p:sp>
        <p:nvSpPr>
          <p:cNvPr id="9" name="TextBox 8">
            <a:extLst>
              <a:ext uri="{FF2B5EF4-FFF2-40B4-BE49-F238E27FC236}">
                <a16:creationId xmlns:a16="http://schemas.microsoft.com/office/drawing/2014/main" id="{B91476FC-D23F-2E50-5A30-C8CFD3A75C74}"/>
              </a:ext>
            </a:extLst>
          </p:cNvPr>
          <p:cNvSpPr txBox="1"/>
          <p:nvPr/>
        </p:nvSpPr>
        <p:spPr>
          <a:xfrm>
            <a:off x="5143167" y="2017644"/>
            <a:ext cx="6383732" cy="4455066"/>
          </a:xfrm>
          <a:prstGeom prst="rect">
            <a:avLst/>
          </a:prstGeom>
          <a:noFill/>
        </p:spPr>
        <p:txBody>
          <a:bodyPr wrap="square">
            <a:spAutoFit/>
          </a:bodyPr>
          <a:lstStyle/>
          <a:p>
            <a:pPr algn="ctr">
              <a:lnSpc>
                <a:spcPct val="200000"/>
              </a:lnSpc>
            </a:pPr>
            <a:r>
              <a:rPr lang="fa-IR" dirty="0">
                <a:cs typeface="B Nazanin" panose="00000400000000000000" pitchFamily="2" charset="-78"/>
              </a:rPr>
              <a:t>با آغاز جنگ جهانی اول و ورود نیروهای روسی به شمال ایران و نزدیک شدن آن‌ها به پایتخت و سقوط دولت، دهخدا همراه با اعضای کمیته ی مهاجرت ابتدا به قم و سپس به کرمانشاه رفت. پس از انحلال حکومت در مهاجرت، دهخدا به مدت دو سال و نیم به دعوت رؤسای ایل بختیاری در مناطق چهارمحال بختیاری به سر برد و بخش عمده‌ای از این دوره را مهمان لطف‌علی‌خان امیرمفخم نظامی و سیاست‌مدار ایرانی در قلعه دزک بود. در همان‌جا بود که اندیشه تدوین لغت‌نامه یا فرهنگ‌نامه‌ای جامع برای زبان فارسی در ذهن او شکل گرفت و با استفاده از کتابخانه امیرمفخم کار نگارش یادداشت‌های لازم برای لغت‌نامه و امثال و حکم را آغاز کرد.</a:t>
            </a:r>
          </a:p>
        </p:txBody>
      </p:sp>
      <p:pic>
        <p:nvPicPr>
          <p:cNvPr id="4" name="Picture 3">
            <a:extLst>
              <a:ext uri="{FF2B5EF4-FFF2-40B4-BE49-F238E27FC236}">
                <a16:creationId xmlns:a16="http://schemas.microsoft.com/office/drawing/2014/main" id="{511D0B0C-0A8E-A1A0-3515-4EE47E6FE45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394" y="2017644"/>
            <a:ext cx="2880807" cy="42526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C09FF967-9AD3-919F-0B08-328B8066A223}"/>
              </a:ext>
            </a:extLst>
          </p:cNvPr>
          <p:cNvPicPr>
            <a:picLocks noChangeAspect="1"/>
          </p:cNvPicPr>
          <p:nvPr/>
        </p:nvPicPr>
        <p:blipFill rotWithShape="1">
          <a:blip r:embed="rId4">
            <a:extLst>
              <a:ext uri="{28A0092B-C50C-407E-A947-70E740481C1C}">
                <a14:useLocalDpi xmlns:a14="http://schemas.microsoft.com/office/drawing/2010/main" val="0"/>
              </a:ext>
            </a:extLst>
          </a:blip>
          <a:srcRect b="25843"/>
          <a:stretch/>
        </p:blipFill>
        <p:spPr>
          <a:xfrm rot="1617190">
            <a:off x="3073520" y="2688133"/>
            <a:ext cx="1490889" cy="1481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F947EAFA-8067-62E6-772E-3EC44E9A8212}"/>
              </a:ext>
            </a:extLst>
          </p:cNvPr>
          <p:cNvPicPr>
            <a:picLocks noChangeAspect="1"/>
          </p:cNvPicPr>
          <p:nvPr/>
        </p:nvPicPr>
        <p:blipFill rotWithShape="1">
          <a:blip r:embed="rId5">
            <a:extLst>
              <a:ext uri="{28A0092B-C50C-407E-A947-70E740481C1C}">
                <a14:useLocalDpi xmlns:a14="http://schemas.microsoft.com/office/drawing/2010/main" val="0"/>
              </a:ext>
            </a:extLst>
          </a:blip>
          <a:srcRect b="20598"/>
          <a:stretch/>
        </p:blipFill>
        <p:spPr>
          <a:xfrm rot="20426980">
            <a:off x="2522413" y="4244107"/>
            <a:ext cx="1639576" cy="16273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8403378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FD6500D0-3D67-F0FF-1AF0-707D229A8499}"/>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15</a:t>
            </a:r>
          </a:p>
        </p:txBody>
      </p:sp>
      <p:sp>
        <p:nvSpPr>
          <p:cNvPr id="6" name="TextBox 5">
            <a:extLst>
              <a:ext uri="{FF2B5EF4-FFF2-40B4-BE49-F238E27FC236}">
                <a16:creationId xmlns:a16="http://schemas.microsoft.com/office/drawing/2014/main" id="{F07FBF2F-08F2-682E-2F2F-7B6D62E039F8}"/>
              </a:ext>
            </a:extLst>
          </p:cNvPr>
          <p:cNvSpPr txBox="1"/>
          <p:nvPr/>
        </p:nvSpPr>
        <p:spPr>
          <a:xfrm>
            <a:off x="10389140" y="1131464"/>
            <a:ext cx="1313548"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سوم</a:t>
            </a:r>
          </a:p>
        </p:txBody>
      </p:sp>
      <p:sp>
        <p:nvSpPr>
          <p:cNvPr id="12" name="TextBox 11">
            <a:extLst>
              <a:ext uri="{FF2B5EF4-FFF2-40B4-BE49-F238E27FC236}">
                <a16:creationId xmlns:a16="http://schemas.microsoft.com/office/drawing/2014/main" id="{C56E3A49-1215-8191-572B-69385F731582}"/>
              </a:ext>
            </a:extLst>
          </p:cNvPr>
          <p:cNvSpPr txBox="1"/>
          <p:nvPr/>
        </p:nvSpPr>
        <p:spPr>
          <a:xfrm>
            <a:off x="376518" y="1951108"/>
            <a:ext cx="6128425" cy="4455066"/>
          </a:xfrm>
          <a:prstGeom prst="rect">
            <a:avLst/>
          </a:prstGeom>
          <a:noFill/>
        </p:spPr>
        <p:txBody>
          <a:bodyPr wrap="square">
            <a:spAutoFit/>
          </a:bodyPr>
          <a:lstStyle/>
          <a:p>
            <a:pPr algn="justLow" rtl="1">
              <a:lnSpc>
                <a:spcPct val="200000"/>
              </a:lnSpc>
            </a:pPr>
            <a:r>
              <a:rPr lang="fa-IR" dirty="0">
                <a:cs typeface="B Nazanin" panose="00000400000000000000" pitchFamily="2" charset="-78"/>
              </a:rPr>
              <a:t>پس از پایان جنگ جهانی ،/یکم، دهخدا از فعالیت‌های سیاسی کناره گرفت، و طی سلطنت رضاشاه به کارهای علمی، ادبی و فرهنگی پرداخت. مدتی ریاست دفتر (کابینه) وزارت معارف (وزارت فرهنگ بعدی) و سپس ریاست تفتیش وزارت عدلیه (وزارت دادگستری بعدی) را به عهده داشت. در سال ۱۳۰۶ مدرسه ی سیاسی به مدرسهٔ عالی حقوق و علوم سیاسی تغییر نام یافت و ریاست آن را علی‌اکبر دهخدا به عهده گرفت. در سال ۱۳۱۴ به عضویت فرهنگستان ایران انتخاب شد. از زمان تأسیس دانشگاه تهران در سال ۱۳۱۳ ریاست دانشکده حقوق و علوم سیاسی را تا سال ۱۳۲۰ به عهده داشت. </a:t>
            </a:r>
            <a:endParaRPr lang="fa-IR" dirty="0"/>
          </a:p>
        </p:txBody>
      </p:sp>
      <p:pic>
        <p:nvPicPr>
          <p:cNvPr id="15" name="Picture 14">
            <a:extLst>
              <a:ext uri="{FF2B5EF4-FFF2-40B4-BE49-F238E27FC236}">
                <a16:creationId xmlns:a16="http://schemas.microsoft.com/office/drawing/2014/main" id="{5F2603C5-E1D9-43CF-5B5A-0EC22829EB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84640" y="2166069"/>
            <a:ext cx="3042259" cy="402514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3" name="Picture 2">
            <a:extLst>
              <a:ext uri="{FF2B5EF4-FFF2-40B4-BE49-F238E27FC236}">
                <a16:creationId xmlns:a16="http://schemas.microsoft.com/office/drawing/2014/main" id="{84005B3D-28FF-E082-50D8-8BBC0317D935}"/>
              </a:ext>
            </a:extLst>
          </p:cNvPr>
          <p:cNvPicPr>
            <a:picLocks noChangeAspect="1"/>
          </p:cNvPicPr>
          <p:nvPr/>
        </p:nvPicPr>
        <p:blipFill rotWithShape="1">
          <a:blip r:embed="rId4">
            <a:extLst>
              <a:ext uri="{28A0092B-C50C-407E-A947-70E740481C1C}">
                <a14:useLocalDpi xmlns:a14="http://schemas.microsoft.com/office/drawing/2010/main" val="0"/>
              </a:ext>
            </a:extLst>
          </a:blip>
          <a:srcRect b="25843"/>
          <a:stretch/>
        </p:blipFill>
        <p:spPr>
          <a:xfrm rot="1617190">
            <a:off x="7516244" y="2456217"/>
            <a:ext cx="1490889" cy="1481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452E4DB8-CFA6-63BF-CA49-6AED20A4C525}"/>
              </a:ext>
            </a:extLst>
          </p:cNvPr>
          <p:cNvPicPr>
            <a:picLocks noChangeAspect="1"/>
          </p:cNvPicPr>
          <p:nvPr/>
        </p:nvPicPr>
        <p:blipFill rotWithShape="1">
          <a:blip r:embed="rId5">
            <a:extLst>
              <a:ext uri="{28A0092B-C50C-407E-A947-70E740481C1C}">
                <a14:useLocalDpi xmlns:a14="http://schemas.microsoft.com/office/drawing/2010/main" val="0"/>
              </a:ext>
            </a:extLst>
          </a:blip>
          <a:srcRect b="20598"/>
          <a:stretch/>
        </p:blipFill>
        <p:spPr>
          <a:xfrm rot="20426980">
            <a:off x="6965137" y="4012191"/>
            <a:ext cx="1639576" cy="16273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232302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48794ED2-522E-AFD9-C9B4-3082B7F5B4D6}"/>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16</a:t>
            </a:r>
          </a:p>
        </p:txBody>
      </p:sp>
      <p:sp>
        <p:nvSpPr>
          <p:cNvPr id="7" name="TextBox 6">
            <a:extLst>
              <a:ext uri="{FF2B5EF4-FFF2-40B4-BE49-F238E27FC236}">
                <a16:creationId xmlns:a16="http://schemas.microsoft.com/office/drawing/2014/main" id="{6E465709-D8F1-B89D-45D9-849276A676A6}"/>
              </a:ext>
            </a:extLst>
          </p:cNvPr>
          <p:cNvSpPr txBox="1"/>
          <p:nvPr/>
        </p:nvSpPr>
        <p:spPr>
          <a:xfrm>
            <a:off x="376518" y="2020668"/>
            <a:ext cx="5477054" cy="4455066"/>
          </a:xfrm>
          <a:prstGeom prst="rect">
            <a:avLst/>
          </a:prstGeom>
          <a:noFill/>
        </p:spPr>
        <p:txBody>
          <a:bodyPr wrap="square">
            <a:spAutoFit/>
          </a:bodyPr>
          <a:lstStyle/>
          <a:p>
            <a:pPr algn="ctr" rtl="1">
              <a:lnSpc>
                <a:spcPct val="200000"/>
              </a:lnSpc>
            </a:pPr>
            <a:r>
              <a:rPr lang="fa-IR" dirty="0">
                <a:cs typeface="B Nazanin" panose="00000400000000000000" pitchFamily="2" charset="-78"/>
              </a:rPr>
              <a:t>در این سال از خدمات دولتی بازنشسته شد و یکسره به کار لغت‌نامه پرداخت. در همین دوران بود که در جواب استفسار دوستان که چرا شعر و نثری به سبک آنچه در صور اسرافیل (روزنامه) منتشر می‌کرد نمی‌سراید و نمی‌نویسد، می‌گفت: «در این زمانه بسیارند کسانی که حاضرند وقت و نیروی خود را صرف شعر گفتن و مقاله نوشتن و طبع و نشر آن‌ها در روزنامه‌ها و مجلات کنند، ولی شاید کمتر کسی باشد که بخواهد و بتواند با تألیف آثاری مانند امثال و حکم و لغت‌نامه وظیفه‌ای دشوار و خسته‌کننده و طاقت‌سوز ولی واجب را تحمل نماید.»</a:t>
            </a:r>
            <a:endParaRPr lang="fa-IR" dirty="0"/>
          </a:p>
        </p:txBody>
      </p:sp>
      <p:sp>
        <p:nvSpPr>
          <p:cNvPr id="9" name="TextBox 8">
            <a:extLst>
              <a:ext uri="{FF2B5EF4-FFF2-40B4-BE49-F238E27FC236}">
                <a16:creationId xmlns:a16="http://schemas.microsoft.com/office/drawing/2014/main" id="{EAE89FBB-9939-AE82-157A-45FAD404E91F}"/>
              </a:ext>
            </a:extLst>
          </p:cNvPr>
          <p:cNvSpPr txBox="1"/>
          <p:nvPr/>
        </p:nvSpPr>
        <p:spPr>
          <a:xfrm>
            <a:off x="10359956" y="1131464"/>
            <a:ext cx="1342731"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سوم</a:t>
            </a:r>
          </a:p>
        </p:txBody>
      </p:sp>
      <p:pic>
        <p:nvPicPr>
          <p:cNvPr id="4" name="Picture 3">
            <a:extLst>
              <a:ext uri="{FF2B5EF4-FFF2-40B4-BE49-F238E27FC236}">
                <a16:creationId xmlns:a16="http://schemas.microsoft.com/office/drawing/2014/main" id="{AE1372B3-639F-4F00-94DA-071E396C26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98308" y="1898399"/>
            <a:ext cx="3160618" cy="4563459"/>
          </a:xfrm>
          <a:prstGeom prst="rect">
            <a:avLst/>
          </a:prstGeom>
        </p:spPr>
      </p:pic>
    </p:spTree>
    <p:extLst>
      <p:ext uri="{BB962C8B-B14F-4D97-AF65-F5344CB8AC3E}">
        <p14:creationId xmlns:p14="http://schemas.microsoft.com/office/powerpoint/2010/main" val="20617763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DBDE4027-E55C-5B09-E893-63C68314ED2D}"/>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17</a:t>
            </a:r>
          </a:p>
        </p:txBody>
      </p:sp>
      <p:sp>
        <p:nvSpPr>
          <p:cNvPr id="7" name="TextBox 6">
            <a:extLst>
              <a:ext uri="{FF2B5EF4-FFF2-40B4-BE49-F238E27FC236}">
                <a16:creationId xmlns:a16="http://schemas.microsoft.com/office/drawing/2014/main" id="{438F54F8-A1F8-6E70-E975-E1BF37C6A85E}"/>
              </a:ext>
            </a:extLst>
          </p:cNvPr>
          <p:cNvSpPr txBox="1"/>
          <p:nvPr/>
        </p:nvSpPr>
        <p:spPr>
          <a:xfrm>
            <a:off x="233083" y="1779640"/>
            <a:ext cx="11752440" cy="2118529"/>
          </a:xfrm>
          <a:prstGeom prst="rect">
            <a:avLst/>
          </a:prstGeom>
          <a:noFill/>
        </p:spPr>
        <p:txBody>
          <a:bodyPr wrap="square">
            <a:spAutoFit/>
          </a:bodyPr>
          <a:lstStyle/>
          <a:p>
            <a:pPr algn="r">
              <a:lnSpc>
                <a:spcPct val="150000"/>
              </a:lnSpc>
            </a:pPr>
            <a:r>
              <a:rPr lang="fa-IR" dirty="0">
                <a:cs typeface="B Nazanin" panose="00000400000000000000" pitchFamily="2" charset="-78"/>
              </a:rPr>
              <a:t>به سردبیر مجله آینده، محمود افشار یزدی که از او مقاله می‌خواست (پس از شهریور ۱۳۲۰) با بی‌میلی و اکراه نوشت که «اگر میسر شد و گرفتاری‌ها اجازه داد مقالاتی می‌فرستم، با شرط عدم تحریف»؛ اما کمتر برای مطبوعات دست به قلم می‌برد</a:t>
            </a:r>
          </a:p>
          <a:p>
            <a:pPr algn="r">
              <a:lnSpc>
                <a:spcPct val="150000"/>
              </a:lnSpc>
            </a:pPr>
            <a:endParaRPr lang="fa-IR" dirty="0">
              <a:cs typeface="B Nazanin" panose="00000400000000000000" pitchFamily="2" charset="-78"/>
            </a:endParaRPr>
          </a:p>
          <a:p>
            <a:pPr algn="r">
              <a:lnSpc>
                <a:spcPct val="150000"/>
              </a:lnSpc>
            </a:pPr>
            <a:r>
              <a:rPr lang="fa-IR" dirty="0">
                <a:cs typeface="B Nazanin" panose="00000400000000000000" pitchFamily="2" charset="-78"/>
              </a:rPr>
              <a:t>در نخستین کنگره نویسندگان ایران در تیر ماه ۱۳۲۵ دهخدا در زمره هیئت رئیسه شرکت داشت. در اسفند ۱۳۲۹ در تأسیس جمعیت مبارزه با بی‌سوادی شرکت کرد. در همان سال از جمله نویسندگان و اهل فرهنگی بود که بیانیه صلح استکهلم را امضاء کرد. </a:t>
            </a:r>
          </a:p>
        </p:txBody>
      </p:sp>
      <p:sp>
        <p:nvSpPr>
          <p:cNvPr id="12" name="TextBox 11">
            <a:extLst>
              <a:ext uri="{FF2B5EF4-FFF2-40B4-BE49-F238E27FC236}">
                <a16:creationId xmlns:a16="http://schemas.microsoft.com/office/drawing/2014/main" id="{F0036973-69A7-CF70-982F-75F4E41A9414}"/>
              </a:ext>
            </a:extLst>
          </p:cNvPr>
          <p:cNvSpPr txBox="1"/>
          <p:nvPr/>
        </p:nvSpPr>
        <p:spPr>
          <a:xfrm>
            <a:off x="8832714" y="1127840"/>
            <a:ext cx="4524695"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a:t>
            </a:r>
            <a:r>
              <a:rPr lang="fa-IR" sz="1800" b="1" dirty="0">
                <a:solidFill>
                  <a:srgbClr val="4E006E"/>
                </a:solidFill>
                <a:cs typeface="B Yekan" panose="00000400000000000000" pitchFamily="2" charset="-78"/>
              </a:rPr>
              <a:t> </a:t>
            </a:r>
            <a:r>
              <a:rPr lang="fa-IR" sz="2000" b="1" dirty="0">
                <a:solidFill>
                  <a:srgbClr val="4E006E"/>
                </a:solidFill>
                <a:cs typeface="B Yekan" panose="00000400000000000000" pitchFamily="2" charset="-78"/>
              </a:rPr>
              <a:t>سوم</a:t>
            </a:r>
          </a:p>
        </p:txBody>
      </p:sp>
      <p:pic>
        <p:nvPicPr>
          <p:cNvPr id="15" name="Picture 14">
            <a:extLst>
              <a:ext uri="{FF2B5EF4-FFF2-40B4-BE49-F238E27FC236}">
                <a16:creationId xmlns:a16="http://schemas.microsoft.com/office/drawing/2014/main" id="{FF729800-1EDA-F5E2-E457-0D4F418BE2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057" y="3588532"/>
            <a:ext cx="3870244" cy="2887202"/>
          </a:xfrm>
          <a:prstGeom prst="rect">
            <a:avLst/>
          </a:prstGeom>
          <a:ln>
            <a:noFill/>
          </a:ln>
          <a:effectLst>
            <a:softEdge rad="112500"/>
          </a:effectLst>
        </p:spPr>
      </p:pic>
    </p:spTree>
    <p:extLst>
      <p:ext uri="{BB962C8B-B14F-4D97-AF65-F5344CB8AC3E}">
        <p14:creationId xmlns:p14="http://schemas.microsoft.com/office/powerpoint/2010/main" val="918231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9533106" y="1141635"/>
            <a:ext cx="2327580"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فعالیت‌های سیاسی</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CC31947F-62DC-4E32-60BA-6E1CB0A54BBE}"/>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18</a:t>
            </a:r>
          </a:p>
        </p:txBody>
      </p:sp>
      <p:sp>
        <p:nvSpPr>
          <p:cNvPr id="7" name="TextBox 6">
            <a:extLst>
              <a:ext uri="{FF2B5EF4-FFF2-40B4-BE49-F238E27FC236}">
                <a16:creationId xmlns:a16="http://schemas.microsoft.com/office/drawing/2014/main" id="{873FC88F-F869-61C1-349C-B8245E1018B5}"/>
              </a:ext>
            </a:extLst>
          </p:cNvPr>
          <p:cNvSpPr txBox="1"/>
          <p:nvPr/>
        </p:nvSpPr>
        <p:spPr>
          <a:xfrm>
            <a:off x="7003915" y="1899285"/>
            <a:ext cx="4874320" cy="4455066"/>
          </a:xfrm>
          <a:prstGeom prst="rect">
            <a:avLst/>
          </a:prstGeom>
          <a:noFill/>
        </p:spPr>
        <p:txBody>
          <a:bodyPr wrap="square">
            <a:spAutoFit/>
          </a:bodyPr>
          <a:lstStyle/>
          <a:p>
            <a:pPr algn="justLow" rtl="1">
              <a:lnSpc>
                <a:spcPct val="200000"/>
              </a:lnSpc>
            </a:pPr>
            <a:r>
              <a:rPr lang="fa-IR" dirty="0">
                <a:cs typeface="B Nazanin" panose="00000400000000000000" pitchFamily="2" charset="-78"/>
              </a:rPr>
              <a:t>دهخدا سردبیری برخی نشریات مربوط به حزب کمونیست ایران (دهه ۱۹۲۰) را نیز به عهده داشت.در کشاکش انحلال سلطنت و برپایی جمهوری، دهخدا به عنوان اولین کاندیدای مقام ریاست جمهوری در ایران مطرح شد. مردی که می‌توانست اولین رئیس‌جمهور ایران باشد. شخصیتی ملی، سیاسی، ادیب، ستم‌دیده استبداد و از آن مهم‌تر، از کوره ارتجاع ستیزی و دفاع از ترقی و تحول ایران بیرون آمده. سلطنت پهلوی که مستقر شد، فرهنگ دهخدا را پایه ریخت. </a:t>
            </a:r>
          </a:p>
        </p:txBody>
      </p:sp>
      <p:pic>
        <p:nvPicPr>
          <p:cNvPr id="4" name="Picture 3">
            <a:extLst>
              <a:ext uri="{FF2B5EF4-FFF2-40B4-BE49-F238E27FC236}">
                <a16:creationId xmlns:a16="http://schemas.microsoft.com/office/drawing/2014/main" id="{6258BAB0-AB01-4CBD-594D-027CF6725EF0}"/>
              </a:ext>
            </a:extLst>
          </p:cNvPr>
          <p:cNvPicPr>
            <a:picLocks noChangeAspect="1"/>
          </p:cNvPicPr>
          <p:nvPr/>
        </p:nvPicPr>
        <p:blipFill rotWithShape="1">
          <a:blip r:embed="rId3">
            <a:extLst>
              <a:ext uri="{28A0092B-C50C-407E-A947-70E740481C1C}">
                <a14:useLocalDpi xmlns:a14="http://schemas.microsoft.com/office/drawing/2010/main" val="0"/>
              </a:ext>
            </a:extLst>
          </a:blip>
          <a:srcRect l="7435" r="36396"/>
          <a:stretch/>
        </p:blipFill>
        <p:spPr>
          <a:xfrm>
            <a:off x="376518" y="1974985"/>
            <a:ext cx="3849867" cy="45007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48F47000-5312-CB71-85AF-39B296FAFD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922401">
            <a:off x="3877895" y="1934647"/>
            <a:ext cx="2024606" cy="298870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0F8B7F5B-969B-FAEA-7C6C-2D1B854F2DA2}"/>
              </a:ext>
            </a:extLst>
          </p:cNvPr>
          <p:cNvPicPr>
            <a:picLocks noChangeAspect="1"/>
          </p:cNvPicPr>
          <p:nvPr/>
        </p:nvPicPr>
        <p:blipFill rotWithShape="1">
          <a:blip r:embed="rId5">
            <a:extLst>
              <a:ext uri="{28A0092B-C50C-407E-A947-70E740481C1C}">
                <a14:useLocalDpi xmlns:a14="http://schemas.microsoft.com/office/drawing/2010/main" val="0"/>
              </a:ext>
            </a:extLst>
          </a:blip>
          <a:srcRect b="20598"/>
          <a:stretch/>
        </p:blipFill>
        <p:spPr>
          <a:xfrm rot="20426980">
            <a:off x="2526468" y="4620992"/>
            <a:ext cx="1639576" cy="16273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92498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3198B8D8-52AD-4155-8C91-4CCDD69F0A68}"/>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19</a:t>
            </a:r>
          </a:p>
        </p:txBody>
      </p:sp>
      <p:sp>
        <p:nvSpPr>
          <p:cNvPr id="7" name="TextBox 6">
            <a:extLst>
              <a:ext uri="{FF2B5EF4-FFF2-40B4-BE49-F238E27FC236}">
                <a16:creationId xmlns:a16="http://schemas.microsoft.com/office/drawing/2014/main" id="{9B4BF45A-945B-E815-CE5F-DD20F11B5380}"/>
              </a:ext>
            </a:extLst>
          </p:cNvPr>
          <p:cNvSpPr txBox="1"/>
          <p:nvPr/>
        </p:nvSpPr>
        <p:spPr>
          <a:xfrm>
            <a:off x="786794" y="2371562"/>
            <a:ext cx="5565178" cy="3347070"/>
          </a:xfrm>
          <a:prstGeom prst="rect">
            <a:avLst/>
          </a:prstGeom>
          <a:noFill/>
        </p:spPr>
        <p:txBody>
          <a:bodyPr wrap="square">
            <a:spAutoFit/>
          </a:bodyPr>
          <a:lstStyle/>
          <a:p>
            <a:pPr algn="justLow" rtl="1">
              <a:lnSpc>
                <a:spcPct val="200000"/>
              </a:lnSpc>
            </a:pPr>
            <a:r>
              <a:rPr lang="fa-IR" dirty="0">
                <a:cs typeface="B Nazanin" panose="00000400000000000000" pitchFamily="2" charset="-78"/>
              </a:rPr>
              <a:t>دهخدا به همین دلیل تا پایان عمر مطبع دربار سلطنتی ماند.دهخدا در دوره رضا شاه از کارهای سیاسی کناره گرفت و به کارهای علمی و ادبی و فرهنگی مشغول شد. مدتی ریاست دفتر (کابینه) وزارت معارف، ریاست تفتیش وزارت عدلیه، ریاست مدرسه علوم سیاسی و سپس ریاست مدرسه عالی حقوق و علوم سیاسی تهران به او محول گردید. چند روز قبل از شهریور ۱۳۲۰ و خلع رضاشاه، معزول شد و پس از آن بیشتر به مطالعه و تحقیق و نگارش پرداخت. </a:t>
            </a:r>
          </a:p>
        </p:txBody>
      </p:sp>
      <p:sp>
        <p:nvSpPr>
          <p:cNvPr id="12" name="TextBox 11">
            <a:extLst>
              <a:ext uri="{FF2B5EF4-FFF2-40B4-BE49-F238E27FC236}">
                <a16:creationId xmlns:a16="http://schemas.microsoft.com/office/drawing/2014/main" id="{437547BE-6F7C-887A-A1B4-8CF708F898D3}"/>
              </a:ext>
            </a:extLst>
          </p:cNvPr>
          <p:cNvSpPr txBox="1"/>
          <p:nvPr/>
        </p:nvSpPr>
        <p:spPr>
          <a:xfrm>
            <a:off x="8151778" y="1152957"/>
            <a:ext cx="5205631"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فعالیت‌های</a:t>
            </a:r>
            <a:r>
              <a:rPr lang="fa-IR" sz="1800" b="1" dirty="0">
                <a:solidFill>
                  <a:srgbClr val="4E006E"/>
                </a:solidFill>
                <a:cs typeface="B Yekan" panose="00000400000000000000" pitchFamily="2" charset="-78"/>
              </a:rPr>
              <a:t> سیاسی</a:t>
            </a:r>
          </a:p>
        </p:txBody>
      </p:sp>
      <p:pic>
        <p:nvPicPr>
          <p:cNvPr id="3" name="Picture 2">
            <a:extLst>
              <a:ext uri="{FF2B5EF4-FFF2-40B4-BE49-F238E27FC236}">
                <a16:creationId xmlns:a16="http://schemas.microsoft.com/office/drawing/2014/main" id="{CC3044D4-8855-AA2F-7FEB-7A7D0A2895D1}"/>
              </a:ext>
            </a:extLst>
          </p:cNvPr>
          <p:cNvPicPr>
            <a:picLocks noChangeAspect="1"/>
          </p:cNvPicPr>
          <p:nvPr/>
        </p:nvPicPr>
        <p:blipFill rotWithShape="1">
          <a:blip r:embed="rId3">
            <a:extLst>
              <a:ext uri="{28A0092B-C50C-407E-A947-70E740481C1C}">
                <a14:useLocalDpi xmlns:a14="http://schemas.microsoft.com/office/drawing/2010/main" val="0"/>
              </a:ext>
            </a:extLst>
          </a:blip>
          <a:srcRect b="19364"/>
          <a:stretch/>
        </p:blipFill>
        <p:spPr>
          <a:xfrm flipH="1">
            <a:off x="7793434" y="2093572"/>
            <a:ext cx="3611772" cy="416522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1055979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10914434" y="1131907"/>
            <a:ext cx="784636"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مقدمه</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14" name="TextBox 13">
            <a:extLst>
              <a:ext uri="{FF2B5EF4-FFF2-40B4-BE49-F238E27FC236}">
                <a16:creationId xmlns:a16="http://schemas.microsoft.com/office/drawing/2014/main" id="{98FE5109-C9B6-D3E2-CE9E-E33FFBD105F6}"/>
              </a:ext>
            </a:extLst>
          </p:cNvPr>
          <p:cNvSpPr txBox="1"/>
          <p:nvPr/>
        </p:nvSpPr>
        <p:spPr>
          <a:xfrm>
            <a:off x="19722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2</a:t>
            </a:r>
          </a:p>
        </p:txBody>
      </p:sp>
      <p:sp>
        <p:nvSpPr>
          <p:cNvPr id="2" name="TextBox 1">
            <a:extLst>
              <a:ext uri="{FF2B5EF4-FFF2-40B4-BE49-F238E27FC236}">
                <a16:creationId xmlns:a16="http://schemas.microsoft.com/office/drawing/2014/main" id="{B81DB6F2-7449-A676-046D-AA6B53DD23CA}"/>
              </a:ext>
            </a:extLst>
          </p:cNvPr>
          <p:cNvSpPr txBox="1"/>
          <p:nvPr/>
        </p:nvSpPr>
        <p:spPr>
          <a:xfrm>
            <a:off x="569005" y="1984257"/>
            <a:ext cx="11309230" cy="888705"/>
          </a:xfrm>
          <a:prstGeom prst="rect">
            <a:avLst/>
          </a:prstGeom>
          <a:noFill/>
        </p:spPr>
        <p:txBody>
          <a:bodyPr wrap="square" rtlCol="1">
            <a:spAutoFit/>
          </a:bodyPr>
          <a:lstStyle/>
          <a:p>
            <a:pPr algn="justLow" rtl="1">
              <a:lnSpc>
                <a:spcPct val="150000"/>
              </a:lnSpc>
            </a:pPr>
            <a:r>
              <a:rPr lang="fa-IR" dirty="0">
                <a:cs typeface="B Nazanin" panose="00000400000000000000" pitchFamily="2" charset="-78"/>
              </a:rPr>
              <a:t>علی‌اکبر دهخدا ‏(۱۲۵۷ — ۷ اسفند ۱۳۳۴)، ادیب، لغت‌شناس، سیاستمدار و شاعر ایرانی بود. او مؤلف و بنیان‌گذار لغت‌نامه دهخدا نیز بوده‌است. دهخدا از درخشان‌ترین چهره‌های فرهنگ و ادب فارسی معاصر است</a:t>
            </a:r>
            <a:r>
              <a:rPr lang="fa-IR" dirty="0">
                <a:cs typeface="B Yekan" panose="00000400000000000000" pitchFamily="2" charset="-78"/>
              </a:rPr>
              <a:t>.</a:t>
            </a:r>
          </a:p>
        </p:txBody>
      </p:sp>
      <p:pic>
        <p:nvPicPr>
          <p:cNvPr id="7" name="Picture 6">
            <a:extLst>
              <a:ext uri="{FF2B5EF4-FFF2-40B4-BE49-F238E27FC236}">
                <a16:creationId xmlns:a16="http://schemas.microsoft.com/office/drawing/2014/main" id="{56F18D5D-7AB7-B4E2-31A2-78A60606DA00}"/>
              </a:ext>
            </a:extLst>
          </p:cNvPr>
          <p:cNvPicPr>
            <a:picLocks noChangeAspect="1"/>
          </p:cNvPicPr>
          <p:nvPr/>
        </p:nvPicPr>
        <p:blipFill rotWithShape="1">
          <a:blip r:embed="rId4">
            <a:extLst>
              <a:ext uri="{28A0092B-C50C-407E-A947-70E740481C1C}">
                <a14:useLocalDpi xmlns:a14="http://schemas.microsoft.com/office/drawing/2010/main" val="0"/>
              </a:ext>
            </a:extLst>
          </a:blip>
          <a:srcRect b="9362"/>
          <a:stretch/>
        </p:blipFill>
        <p:spPr>
          <a:xfrm rot="21280873">
            <a:off x="671834" y="2994892"/>
            <a:ext cx="2329199" cy="328633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5" name="Picture 14">
            <a:extLst>
              <a:ext uri="{FF2B5EF4-FFF2-40B4-BE49-F238E27FC236}">
                <a16:creationId xmlns:a16="http://schemas.microsoft.com/office/drawing/2014/main" id="{35E7CE69-0999-BEE7-F8F0-6612DDFBCDC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986495">
            <a:off x="3411264" y="3077769"/>
            <a:ext cx="2273708" cy="316573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9" name="Picture 8">
            <a:extLst>
              <a:ext uri="{FF2B5EF4-FFF2-40B4-BE49-F238E27FC236}">
                <a16:creationId xmlns:a16="http://schemas.microsoft.com/office/drawing/2014/main" id="{BB207793-FEC6-E47F-8236-26A993776D3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490418">
            <a:off x="6119661" y="3292253"/>
            <a:ext cx="2108401" cy="282850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2076673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C5F85DF4-C0C6-2364-8248-7303DDA0B926}"/>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20</a:t>
            </a:r>
          </a:p>
        </p:txBody>
      </p:sp>
      <p:sp>
        <p:nvSpPr>
          <p:cNvPr id="4" name="TextBox 3">
            <a:extLst>
              <a:ext uri="{FF2B5EF4-FFF2-40B4-BE49-F238E27FC236}">
                <a16:creationId xmlns:a16="http://schemas.microsoft.com/office/drawing/2014/main" id="{E8AA2286-A7EC-3298-E193-7246882E9C09}"/>
              </a:ext>
            </a:extLst>
          </p:cNvPr>
          <p:cNvSpPr txBox="1"/>
          <p:nvPr/>
        </p:nvSpPr>
        <p:spPr>
          <a:xfrm>
            <a:off x="376519" y="1863424"/>
            <a:ext cx="11638500" cy="456535"/>
          </a:xfrm>
          <a:prstGeom prst="rect">
            <a:avLst/>
          </a:prstGeom>
          <a:noFill/>
        </p:spPr>
        <p:txBody>
          <a:bodyPr wrap="square">
            <a:spAutoFit/>
          </a:bodyPr>
          <a:lstStyle/>
          <a:p>
            <a:pPr algn="r">
              <a:lnSpc>
                <a:spcPct val="150000"/>
              </a:lnSpc>
            </a:pPr>
            <a:r>
              <a:rPr lang="fa-IR" dirty="0"/>
              <a:t> </a:t>
            </a:r>
          </a:p>
        </p:txBody>
      </p:sp>
      <p:sp>
        <p:nvSpPr>
          <p:cNvPr id="7" name="TextBox 6">
            <a:extLst>
              <a:ext uri="{FF2B5EF4-FFF2-40B4-BE49-F238E27FC236}">
                <a16:creationId xmlns:a16="http://schemas.microsoft.com/office/drawing/2014/main" id="{10C2C538-E636-2A74-8BEA-EA4B4345C06C}"/>
              </a:ext>
            </a:extLst>
          </p:cNvPr>
          <p:cNvSpPr txBox="1"/>
          <p:nvPr/>
        </p:nvSpPr>
        <p:spPr>
          <a:xfrm>
            <a:off x="233083" y="1863424"/>
            <a:ext cx="11645152" cy="4455066"/>
          </a:xfrm>
          <a:prstGeom prst="rect">
            <a:avLst/>
          </a:prstGeom>
          <a:noFill/>
        </p:spPr>
        <p:txBody>
          <a:bodyPr wrap="square">
            <a:spAutoFit/>
          </a:bodyPr>
          <a:lstStyle/>
          <a:p>
            <a:pPr algn="justLow" rtl="1">
              <a:lnSpc>
                <a:spcPct val="200000"/>
              </a:lnSpc>
            </a:pPr>
            <a:r>
              <a:rPr lang="fa-IR" dirty="0">
                <a:cs typeface="B Nazanin" panose="00000400000000000000" pitchFamily="2" charset="-78"/>
              </a:rPr>
              <a:t>دهخدا در سال‌های نهضت ملی شدن نفت به رهبری محمد مصدق، پشتیبان جدی او بود. آشنایی این دو به سال‌های بعد انقلاب مشروطه بازمی‌گشت.در ماه‌های پیش از کودتای ۲۸ مرداد ۱۳۳۲ شایعه تشکیل شورای سلطنت و ریاست شورای دهخدا (در صورت پیروزی نهضت و اعلام جمهوری) بر سر زبان‌ها افتاد. به همین خاطر نیز مأموران کودتا پس از کودتای ۲۸ مرداد به خانه‌اش ریختند و وی را شدیداً مضروب نمودند.</a:t>
            </a:r>
          </a:p>
          <a:p>
            <a:pPr algn="justLow" rtl="1">
              <a:lnSpc>
                <a:spcPct val="200000"/>
              </a:lnSpc>
            </a:pPr>
            <a:r>
              <a:rPr lang="fa-IR" dirty="0">
                <a:cs typeface="B Nazanin" panose="00000400000000000000" pitchFamily="2" charset="-78"/>
              </a:rPr>
              <a:t>آرامگاه علی‌اکبر دهخدا در گورستان ابن بابویه شهر ری</a:t>
            </a:r>
          </a:p>
          <a:p>
            <a:pPr algn="justLow" rtl="1">
              <a:lnSpc>
                <a:spcPct val="200000"/>
              </a:lnSpc>
            </a:pPr>
            <a:r>
              <a:rPr lang="fa-IR" dirty="0">
                <a:cs typeface="B Nazanin" panose="00000400000000000000" pitchFamily="2" charset="-78"/>
              </a:rPr>
              <a:t>قبر علی‌اکبر دهخدا در داخل حجره خاندان دهخدا - گورستان ابن‌بابویه - آبان ۱۳۹۴</a:t>
            </a:r>
          </a:p>
          <a:p>
            <a:pPr algn="justLow" rtl="1">
              <a:lnSpc>
                <a:spcPct val="200000"/>
              </a:lnSpc>
            </a:pPr>
            <a:endParaRPr lang="fa-IR" dirty="0">
              <a:cs typeface="B Nazanin" panose="00000400000000000000" pitchFamily="2" charset="-78"/>
            </a:endParaRPr>
          </a:p>
          <a:p>
            <a:pPr algn="justLow" rtl="1">
              <a:lnSpc>
                <a:spcPct val="200000"/>
              </a:lnSpc>
            </a:pPr>
            <a:r>
              <a:rPr lang="fa-IR" dirty="0">
                <a:cs typeface="B Nazanin" panose="00000400000000000000" pitchFamily="2" charset="-78"/>
              </a:rPr>
              <a:t>دستی نیز در کار بود که سرمقاله نخست صوراسرافیل ایوردُن (دوره دوم) را که حاوی حمله‌های بی‌پروایی به موجودیت پادشاهی در ایران بود برای رهبران سیاسی ارسال می‌کرد. </a:t>
            </a:r>
          </a:p>
        </p:txBody>
      </p:sp>
      <p:sp>
        <p:nvSpPr>
          <p:cNvPr id="9" name="TextBox 8">
            <a:extLst>
              <a:ext uri="{FF2B5EF4-FFF2-40B4-BE49-F238E27FC236}">
                <a16:creationId xmlns:a16="http://schemas.microsoft.com/office/drawing/2014/main" id="{588A3B07-EE6D-458B-B2B8-709CD199441E}"/>
              </a:ext>
            </a:extLst>
          </p:cNvPr>
          <p:cNvSpPr txBox="1"/>
          <p:nvPr/>
        </p:nvSpPr>
        <p:spPr>
          <a:xfrm>
            <a:off x="9669294" y="1142147"/>
            <a:ext cx="2296550" cy="677108"/>
          </a:xfrm>
          <a:prstGeom prst="rect">
            <a:avLst/>
          </a:prstGeom>
          <a:noFill/>
        </p:spPr>
        <p:txBody>
          <a:bodyPr wrap="square" rtlCol="1">
            <a:spAutoFit/>
          </a:bodyPr>
          <a:lstStyle/>
          <a:p>
            <a:r>
              <a:rPr lang="fa-IR" sz="1800" b="1" dirty="0">
                <a:solidFill>
                  <a:srgbClr val="4E006E"/>
                </a:solidFill>
                <a:cs typeface="B Yekan" panose="00000400000000000000" pitchFamily="2" charset="-78"/>
              </a:rPr>
              <a:t>فعالیت‌های </a:t>
            </a:r>
            <a:r>
              <a:rPr lang="fa-IR" sz="2000" b="1" dirty="0">
                <a:solidFill>
                  <a:srgbClr val="4E006E"/>
                </a:solidFill>
                <a:cs typeface="B Yekan" panose="00000400000000000000" pitchFamily="2" charset="-78"/>
              </a:rPr>
              <a:t>سیاسی</a:t>
            </a:r>
          </a:p>
          <a:p>
            <a:endParaRPr lang="fa-IR" dirty="0"/>
          </a:p>
        </p:txBody>
      </p:sp>
      <p:pic>
        <p:nvPicPr>
          <p:cNvPr id="3" name="Picture 2">
            <a:extLst>
              <a:ext uri="{FF2B5EF4-FFF2-40B4-BE49-F238E27FC236}">
                <a16:creationId xmlns:a16="http://schemas.microsoft.com/office/drawing/2014/main" id="{6E68E491-CCD1-8195-B3DA-2E5A3D7A921D}"/>
              </a:ext>
            </a:extLst>
          </p:cNvPr>
          <p:cNvPicPr>
            <a:picLocks noChangeAspect="1"/>
          </p:cNvPicPr>
          <p:nvPr/>
        </p:nvPicPr>
        <p:blipFill rotWithShape="1">
          <a:blip r:embed="rId3">
            <a:extLst>
              <a:ext uri="{28A0092B-C50C-407E-A947-70E740481C1C}">
                <a14:useLocalDpi xmlns:a14="http://schemas.microsoft.com/office/drawing/2010/main" val="0"/>
              </a:ext>
            </a:extLst>
          </a:blip>
          <a:srcRect b="25843"/>
          <a:stretch/>
        </p:blipFill>
        <p:spPr>
          <a:xfrm rot="1617190">
            <a:off x="3073519" y="3476074"/>
            <a:ext cx="1490889" cy="1481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714FA6EB-5B18-F884-618B-5FD2FA584CEE}"/>
              </a:ext>
            </a:extLst>
          </p:cNvPr>
          <p:cNvPicPr>
            <a:picLocks noChangeAspect="1"/>
          </p:cNvPicPr>
          <p:nvPr/>
        </p:nvPicPr>
        <p:blipFill rotWithShape="1">
          <a:blip r:embed="rId4">
            <a:extLst>
              <a:ext uri="{28A0092B-C50C-407E-A947-70E740481C1C}">
                <a14:useLocalDpi xmlns:a14="http://schemas.microsoft.com/office/drawing/2010/main" val="0"/>
              </a:ext>
            </a:extLst>
          </a:blip>
          <a:srcRect b="20598"/>
          <a:stretch/>
        </p:blipFill>
        <p:spPr>
          <a:xfrm rot="20426980">
            <a:off x="817307" y="3403279"/>
            <a:ext cx="1639576" cy="16273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800021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AD789DBB-F8C9-6C6F-38BD-844D0EEA2150}"/>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21</a:t>
            </a:r>
          </a:p>
        </p:txBody>
      </p:sp>
      <p:sp>
        <p:nvSpPr>
          <p:cNvPr id="7" name="TextBox 6">
            <a:extLst>
              <a:ext uri="{FF2B5EF4-FFF2-40B4-BE49-F238E27FC236}">
                <a16:creationId xmlns:a16="http://schemas.microsoft.com/office/drawing/2014/main" id="{43894182-E18B-7626-690F-6F3932F8D6BB}"/>
              </a:ext>
            </a:extLst>
          </p:cNvPr>
          <p:cNvSpPr txBox="1"/>
          <p:nvPr/>
        </p:nvSpPr>
        <p:spPr>
          <a:xfrm>
            <a:off x="5350214" y="1873027"/>
            <a:ext cx="6528021" cy="4455066"/>
          </a:xfrm>
          <a:prstGeom prst="rect">
            <a:avLst/>
          </a:prstGeom>
          <a:noFill/>
        </p:spPr>
        <p:txBody>
          <a:bodyPr wrap="square">
            <a:spAutoFit/>
          </a:bodyPr>
          <a:lstStyle/>
          <a:p>
            <a:pPr algn="justLow" rtl="1">
              <a:lnSpc>
                <a:spcPct val="200000"/>
              </a:lnSpc>
            </a:pPr>
            <a:r>
              <a:rPr lang="fa-IR" dirty="0">
                <a:cs typeface="B Nazanin" panose="00000400000000000000" pitchFamily="2" charset="-78"/>
              </a:rPr>
              <a:t>در چنین وضعیتی بود که در روزهای اول بعد از کودتا، خانه دهخدا توسط مأموران تفتیش شد و وی را شدیداً مضروب نمودند. دهخدا مورد احضار و بازجویی قرار گرفت. به دلایلی پیش گفته شده و نیز شرکت در نامه سرگشاده علیه کنسرسیوم نفت در سال بعد، نام دهخدا را از خیابان محل زندگی‌اش برداشتند.</a:t>
            </a:r>
          </a:p>
          <a:p>
            <a:pPr algn="justLow" rtl="1">
              <a:lnSpc>
                <a:spcPct val="200000"/>
              </a:lnSpc>
            </a:pPr>
            <a:r>
              <a:rPr lang="fa-IR" dirty="0">
                <a:cs typeface="B Nazanin" panose="00000400000000000000" pitchFamily="2" charset="-78"/>
              </a:rPr>
              <a:t>علی‌اکبر دهخدا در روز دوشنبه هفتم اسفند ماه ۱۳۳۴ در سن ۷۷ سالگی در خانه مسکونی خود در خیابان ایرانشهر تهران درگذشت. پیکر او به شهر ری مشایعت و در ابن بابویه در مقبره خانوادگی مدفون گردید. پس از درگذشت دهخدا، خانه‌اش تبدیل به دبستانی با نام خودش شد. اما در سال‌های پس از انقلاب نام او را از روی دبستان برداشتند. </a:t>
            </a:r>
          </a:p>
        </p:txBody>
      </p:sp>
      <p:sp>
        <p:nvSpPr>
          <p:cNvPr id="9" name="TextBox 8">
            <a:extLst>
              <a:ext uri="{FF2B5EF4-FFF2-40B4-BE49-F238E27FC236}">
                <a16:creationId xmlns:a16="http://schemas.microsoft.com/office/drawing/2014/main" id="{2C4FD352-11C6-5C0E-362E-C095F21032C5}"/>
              </a:ext>
            </a:extLst>
          </p:cNvPr>
          <p:cNvSpPr txBox="1"/>
          <p:nvPr/>
        </p:nvSpPr>
        <p:spPr>
          <a:xfrm>
            <a:off x="9747115" y="1150779"/>
            <a:ext cx="2645316" cy="677108"/>
          </a:xfrm>
          <a:prstGeom prst="rect">
            <a:avLst/>
          </a:prstGeom>
          <a:noFill/>
        </p:spPr>
        <p:txBody>
          <a:bodyPr wrap="square" rtlCol="1">
            <a:spAutoFit/>
          </a:bodyPr>
          <a:lstStyle/>
          <a:p>
            <a:r>
              <a:rPr lang="fa-IR" sz="2000" b="1" dirty="0">
                <a:solidFill>
                  <a:srgbClr val="4E006E"/>
                </a:solidFill>
                <a:cs typeface="B Yekan" panose="00000400000000000000" pitchFamily="2" charset="-78"/>
              </a:rPr>
              <a:t>فعالیت‌های</a:t>
            </a:r>
            <a:r>
              <a:rPr lang="fa-IR" sz="1800" b="1" dirty="0">
                <a:solidFill>
                  <a:srgbClr val="4E006E"/>
                </a:solidFill>
                <a:cs typeface="B Yekan" panose="00000400000000000000" pitchFamily="2" charset="-78"/>
              </a:rPr>
              <a:t> سیاسی</a:t>
            </a:r>
          </a:p>
          <a:p>
            <a:endParaRPr lang="fa-IR" dirty="0"/>
          </a:p>
        </p:txBody>
      </p:sp>
      <p:pic>
        <p:nvPicPr>
          <p:cNvPr id="4" name="Picture 3">
            <a:extLst>
              <a:ext uri="{FF2B5EF4-FFF2-40B4-BE49-F238E27FC236}">
                <a16:creationId xmlns:a16="http://schemas.microsoft.com/office/drawing/2014/main" id="{3A6EBE83-26D2-F271-4D09-8A2AEB924262}"/>
              </a:ext>
            </a:extLst>
          </p:cNvPr>
          <p:cNvPicPr>
            <a:picLocks noChangeAspect="1"/>
          </p:cNvPicPr>
          <p:nvPr/>
        </p:nvPicPr>
        <p:blipFill rotWithShape="1">
          <a:blip r:embed="rId4">
            <a:extLst>
              <a:ext uri="{28A0092B-C50C-407E-A947-70E740481C1C}">
                <a14:useLocalDpi xmlns:a14="http://schemas.microsoft.com/office/drawing/2010/main" val="0"/>
              </a:ext>
            </a:extLst>
          </a:blip>
          <a:srcRect l="6980" t="9504" r="53564" b="9078"/>
          <a:stretch/>
        </p:blipFill>
        <p:spPr>
          <a:xfrm>
            <a:off x="461394" y="2110750"/>
            <a:ext cx="3633307" cy="421734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a:extLst>
              <a:ext uri="{FF2B5EF4-FFF2-40B4-BE49-F238E27FC236}">
                <a16:creationId xmlns:a16="http://schemas.microsoft.com/office/drawing/2014/main" id="{8FEEA143-1A1E-FD7B-383F-52C4A60FE66F}"/>
              </a:ext>
            </a:extLst>
          </p:cNvPr>
          <p:cNvPicPr>
            <a:picLocks noChangeAspect="1"/>
          </p:cNvPicPr>
          <p:nvPr/>
        </p:nvPicPr>
        <p:blipFill rotWithShape="1">
          <a:blip r:embed="rId5">
            <a:extLst>
              <a:ext uri="{28A0092B-C50C-407E-A947-70E740481C1C}">
                <a14:useLocalDpi xmlns:a14="http://schemas.microsoft.com/office/drawing/2010/main" val="0"/>
              </a:ext>
            </a:extLst>
          </a:blip>
          <a:srcRect b="25843"/>
          <a:stretch/>
        </p:blipFill>
        <p:spPr>
          <a:xfrm rot="1617190">
            <a:off x="3073519" y="3359694"/>
            <a:ext cx="1490889" cy="1481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2178745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9114815" y="1141635"/>
            <a:ext cx="2706959"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آثار و نوشته‌های دهخدا</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ED3A3411-1BF0-48E6-CA46-A345F7906A8F}"/>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22</a:t>
            </a:r>
          </a:p>
        </p:txBody>
      </p:sp>
      <p:sp>
        <p:nvSpPr>
          <p:cNvPr id="4" name="TextBox 3">
            <a:extLst>
              <a:ext uri="{FF2B5EF4-FFF2-40B4-BE49-F238E27FC236}">
                <a16:creationId xmlns:a16="http://schemas.microsoft.com/office/drawing/2014/main" id="{39873998-6D41-F968-D942-A4D29ADFCAC2}"/>
              </a:ext>
            </a:extLst>
          </p:cNvPr>
          <p:cNvSpPr txBox="1"/>
          <p:nvPr/>
        </p:nvSpPr>
        <p:spPr>
          <a:xfrm>
            <a:off x="376519" y="1818968"/>
            <a:ext cx="11501716" cy="2135200"/>
          </a:xfrm>
          <a:prstGeom prst="rect">
            <a:avLst/>
          </a:prstGeom>
          <a:noFill/>
        </p:spPr>
        <p:txBody>
          <a:bodyPr wrap="square">
            <a:spAutoFit/>
          </a:bodyPr>
          <a:lstStyle/>
          <a:p>
            <a:pPr algn="r">
              <a:lnSpc>
                <a:spcPct val="150000"/>
              </a:lnSpc>
            </a:pPr>
            <a:r>
              <a:rPr lang="fa-IR" dirty="0">
                <a:cs typeface="B Nazanin" panose="00000400000000000000" pitchFamily="2" charset="-78"/>
              </a:rPr>
              <a:t>از آثار دهخدا می‌توان به امثال و حکم در چهار جلد اشاره کرد؛ و نیز به دو ترجمه از تألیفات مونتسکیو که تاکنون به چاپ نرسیده‌است. او همچنین فرهنگ فرانسه به فارسی را نوشت؛ شامل لغات علمی، تاریخی، ادبی، جغرافیایی و طبی که معادل‌های دقیق آن‌ها را به دست آورد و این کتاب همچون ترجمه تألیفات مونتسکیو، تاکنون به طبع نرسیده‌است.</a:t>
            </a:r>
          </a:p>
          <a:p>
            <a:pPr algn="r">
              <a:lnSpc>
                <a:spcPct val="150000"/>
              </a:lnSpc>
            </a:pPr>
            <a:endParaRPr lang="fa-IR" dirty="0">
              <a:cs typeface="B Nazanin" panose="00000400000000000000" pitchFamily="2" charset="-78"/>
            </a:endParaRPr>
          </a:p>
          <a:p>
            <a:pPr algn="r">
              <a:lnSpc>
                <a:spcPct val="150000"/>
              </a:lnSpc>
            </a:pPr>
            <a:r>
              <a:rPr lang="fa-IR" dirty="0">
                <a:cs typeface="B Nazanin" panose="00000400000000000000" pitchFamily="2" charset="-78"/>
              </a:rPr>
              <a:t>از دیگر مکتوبات وی «شرح حال ابوریحان بیرونی» و تصحیحاتی بر دیوان‌های شعرای نامی ایران بود.</a:t>
            </a:r>
          </a:p>
        </p:txBody>
      </p:sp>
      <p:pic>
        <p:nvPicPr>
          <p:cNvPr id="15" name="Picture 14">
            <a:extLst>
              <a:ext uri="{FF2B5EF4-FFF2-40B4-BE49-F238E27FC236}">
                <a16:creationId xmlns:a16="http://schemas.microsoft.com/office/drawing/2014/main" id="{9ED76BCD-CCBE-B13D-E183-C3DC7F95AD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4200" y="2986392"/>
            <a:ext cx="2560371" cy="3416802"/>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1125736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9260733" y="1161091"/>
            <a:ext cx="2470825"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آثار و نوشته‌های دهخدا</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8D90609D-100D-429B-A58F-EB12FF8E2E5B}"/>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23</a:t>
            </a:r>
          </a:p>
        </p:txBody>
      </p:sp>
      <p:sp>
        <p:nvSpPr>
          <p:cNvPr id="6" name="TextBox 5">
            <a:extLst>
              <a:ext uri="{FF2B5EF4-FFF2-40B4-BE49-F238E27FC236}">
                <a16:creationId xmlns:a16="http://schemas.microsoft.com/office/drawing/2014/main" id="{B82057D1-FDA2-D02B-77AB-27E2434D2CC0}"/>
              </a:ext>
            </a:extLst>
          </p:cNvPr>
          <p:cNvSpPr txBox="1"/>
          <p:nvPr/>
        </p:nvSpPr>
        <p:spPr>
          <a:xfrm>
            <a:off x="376518" y="3600384"/>
            <a:ext cx="7493497" cy="2793072"/>
          </a:xfrm>
          <a:prstGeom prst="rect">
            <a:avLst/>
          </a:prstGeom>
          <a:noFill/>
        </p:spPr>
        <p:txBody>
          <a:bodyPr wrap="square">
            <a:spAutoFit/>
          </a:bodyPr>
          <a:lstStyle/>
          <a:p>
            <a:pPr algn="ctr" rtl="1">
              <a:lnSpc>
                <a:spcPct val="200000"/>
              </a:lnSpc>
            </a:pPr>
            <a:r>
              <a:rPr lang="fa-IR" dirty="0">
                <a:cs typeface="B Nazanin" panose="00000400000000000000" pitchFamily="2" charset="-78"/>
              </a:rPr>
              <a:t>دهخدا اشعار خود را با مضامین وطن‌پرستی، دادخواهی، رسوا کردن ظالمان و حاکمان نالایق و مبارزه با ریاکاری و دورویی، در قالب‌های معهود مثنوی، غزل، مسمط، قطعه، دوبیتی و رباعی سروده. او جزو معدود شاعران دوره ی مشروطیت بوده که جهان بینی و جهان نگری روشنی داشته و به عقیده ی بسیاری هرگز دچار احساسات نمی‌شده و شعار نمی‌داده. یکی از ویژگی‌های شعر دهخدا طنز تلخ و گزنده ی اوست که با تحلیل قوی و سرشارش همراه می‌شود</a:t>
            </a:r>
          </a:p>
        </p:txBody>
      </p:sp>
      <p:pic>
        <p:nvPicPr>
          <p:cNvPr id="3" name="Picture 2">
            <a:extLst>
              <a:ext uri="{FF2B5EF4-FFF2-40B4-BE49-F238E27FC236}">
                <a16:creationId xmlns:a16="http://schemas.microsoft.com/office/drawing/2014/main" id="{FE95E118-A981-F6A5-47D0-4A0F722C4D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5487" y="2188081"/>
            <a:ext cx="1262419" cy="126241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4" name="Picture 3">
            <a:extLst>
              <a:ext uri="{FF2B5EF4-FFF2-40B4-BE49-F238E27FC236}">
                <a16:creationId xmlns:a16="http://schemas.microsoft.com/office/drawing/2014/main" id="{01902F5C-CBA4-8F23-F2E0-D4630FC5385A}"/>
              </a:ext>
            </a:extLst>
          </p:cNvPr>
          <p:cNvPicPr>
            <a:picLocks noChangeAspect="1"/>
          </p:cNvPicPr>
          <p:nvPr/>
        </p:nvPicPr>
        <p:blipFill rotWithShape="1">
          <a:blip r:embed="rId4">
            <a:extLst>
              <a:ext uri="{28A0092B-C50C-407E-A947-70E740481C1C}">
                <a14:useLocalDpi xmlns:a14="http://schemas.microsoft.com/office/drawing/2010/main" val="0"/>
              </a:ext>
            </a:extLst>
          </a:blip>
          <a:srcRect b="25843"/>
          <a:stretch/>
        </p:blipFill>
        <p:spPr>
          <a:xfrm>
            <a:off x="5439294" y="2154647"/>
            <a:ext cx="1495333" cy="14861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a:extLst>
              <a:ext uri="{FF2B5EF4-FFF2-40B4-BE49-F238E27FC236}">
                <a16:creationId xmlns:a16="http://schemas.microsoft.com/office/drawing/2014/main" id="{99892E49-6521-956F-38B1-325AFACDE198}"/>
              </a:ext>
            </a:extLst>
          </p:cNvPr>
          <p:cNvPicPr>
            <a:picLocks noChangeAspect="1"/>
          </p:cNvPicPr>
          <p:nvPr/>
        </p:nvPicPr>
        <p:blipFill rotWithShape="1">
          <a:blip r:embed="rId5">
            <a:extLst>
              <a:ext uri="{28A0092B-C50C-407E-A947-70E740481C1C}">
                <a14:useLocalDpi xmlns:a14="http://schemas.microsoft.com/office/drawing/2010/main" val="0"/>
              </a:ext>
            </a:extLst>
          </a:blip>
          <a:srcRect b="20598"/>
          <a:stretch/>
        </p:blipFill>
        <p:spPr>
          <a:xfrm>
            <a:off x="8038693" y="2295727"/>
            <a:ext cx="3776789" cy="37485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913850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9241277" y="1152889"/>
            <a:ext cx="2461097"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آثار و نوشته‌های دهخدا</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18BCE9DD-AAD5-B0AF-3B31-CAC01948F39D}"/>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24</a:t>
            </a:r>
          </a:p>
        </p:txBody>
      </p:sp>
      <p:sp>
        <p:nvSpPr>
          <p:cNvPr id="4" name="TextBox 3">
            <a:extLst>
              <a:ext uri="{FF2B5EF4-FFF2-40B4-BE49-F238E27FC236}">
                <a16:creationId xmlns:a16="http://schemas.microsoft.com/office/drawing/2014/main" id="{934D56D3-4EBF-7E58-C999-BCAD728F8C90}"/>
              </a:ext>
            </a:extLst>
          </p:cNvPr>
          <p:cNvSpPr txBox="1"/>
          <p:nvPr/>
        </p:nvSpPr>
        <p:spPr>
          <a:xfrm>
            <a:off x="5593403" y="1821863"/>
            <a:ext cx="6421615" cy="4247317"/>
          </a:xfrm>
          <a:prstGeom prst="rect">
            <a:avLst/>
          </a:prstGeom>
          <a:noFill/>
        </p:spPr>
        <p:txBody>
          <a:bodyPr wrap="square">
            <a:spAutoFit/>
          </a:bodyPr>
          <a:lstStyle/>
          <a:p>
            <a:pPr algn="justLow" rtl="1">
              <a:lnSpc>
                <a:spcPct val="200000"/>
              </a:lnSpc>
            </a:pPr>
            <a:r>
              <a:rPr lang="fa-IR" dirty="0">
                <a:cs typeface="B Nazanin" panose="00000400000000000000" pitchFamily="2" charset="-78"/>
              </a:rPr>
              <a:t> با نثر ویژه‌ای که در نوشتن مقالات انتقادی صوراسرافیل (چرند و پرند به کار برد، نمونه‌ای از نثر طنز و انتقادی فارسی را ابداع کرد. وی هر حادثه‌ای را دستاویز قرار می‌داد تا به استبداد بتازد. دهخدا در ادبیات عهد انقلاب مشروطه مقامی ارجمند دارد؛ او را باهوش‌ترین و دقیق‌ترین طنزنویس این عهد می‌دانند.</a:t>
            </a:r>
            <a:r>
              <a:rPr lang="en-US" dirty="0">
                <a:cs typeface="B Nazanin" panose="00000400000000000000" pitchFamily="2" charset="-78"/>
              </a:rPr>
              <a:t>  </a:t>
            </a:r>
            <a:endParaRPr lang="fa-IR" dirty="0">
              <a:cs typeface="B Nazanin" panose="00000400000000000000" pitchFamily="2" charset="-78"/>
            </a:endParaRPr>
          </a:p>
          <a:p>
            <a:pPr algn="justLow" rtl="1">
              <a:lnSpc>
                <a:spcPct val="200000"/>
              </a:lnSpc>
            </a:pPr>
            <a:r>
              <a:rPr lang="fa-IR" dirty="0">
                <a:cs typeface="B Nazanin" panose="00000400000000000000" pitchFamily="2" charset="-78"/>
              </a:rPr>
              <a:t>نکته ی مهم در طنزهای دهخدا عشق و علاقه و دلسوزی به حال مردم خرده‌پاست. دهخدا با نمایاندن جهات تاریک زندگانی، جهت روشن و امیدبخش آن را هرگز فراموش نمی‌کرد. او به بطالت و تنبلی و بی‌شعوری می‌تاخت.</a:t>
            </a:r>
          </a:p>
          <a:p>
            <a:r>
              <a:rPr lang="fa-IR" dirty="0"/>
              <a:t> </a:t>
            </a:r>
          </a:p>
        </p:txBody>
      </p:sp>
      <p:pic>
        <p:nvPicPr>
          <p:cNvPr id="6" name="Picture 5">
            <a:extLst>
              <a:ext uri="{FF2B5EF4-FFF2-40B4-BE49-F238E27FC236}">
                <a16:creationId xmlns:a16="http://schemas.microsoft.com/office/drawing/2014/main" id="{DEC7BEDB-9932-64EA-45D0-5E48B1CEAC31}"/>
              </a:ext>
            </a:extLst>
          </p:cNvPr>
          <p:cNvPicPr>
            <a:picLocks noChangeAspect="1"/>
          </p:cNvPicPr>
          <p:nvPr/>
        </p:nvPicPr>
        <p:blipFill rotWithShape="1">
          <a:blip r:embed="rId3">
            <a:extLst>
              <a:ext uri="{28A0092B-C50C-407E-A947-70E740481C1C}">
                <a14:useLocalDpi xmlns:a14="http://schemas.microsoft.com/office/drawing/2010/main" val="0"/>
              </a:ext>
            </a:extLst>
          </a:blip>
          <a:srcRect r="15910"/>
          <a:stretch/>
        </p:blipFill>
        <p:spPr>
          <a:xfrm>
            <a:off x="582702" y="1881548"/>
            <a:ext cx="3877308" cy="4610911"/>
          </a:xfrm>
          <a:prstGeom prst="rect">
            <a:avLst/>
          </a:prstGeom>
        </p:spPr>
      </p:pic>
    </p:spTree>
    <p:extLst>
      <p:ext uri="{BB962C8B-B14F-4D97-AF65-F5344CB8AC3E}">
        <p14:creationId xmlns:p14="http://schemas.microsoft.com/office/powerpoint/2010/main" val="188951950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7736541" y="1113977"/>
            <a:ext cx="3936650" cy="707886"/>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آثار و نوشته‌های دهخدا</a:t>
            </a:r>
          </a:p>
          <a:p>
            <a:pPr algn="ctr"/>
            <a:endParaRPr lang="fa-IR" sz="2000" b="1" dirty="0">
              <a:solidFill>
                <a:srgbClr val="4E006E"/>
              </a:solidFill>
              <a:cs typeface="B Yekan" panose="00000400000000000000" pitchFamily="2" charset="-78"/>
            </a:endParaRP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91A3273E-F0F6-9026-3114-B3BEB8E5FC68}"/>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25</a:t>
            </a:r>
          </a:p>
        </p:txBody>
      </p:sp>
      <p:sp>
        <p:nvSpPr>
          <p:cNvPr id="7" name="TextBox 6">
            <a:extLst>
              <a:ext uri="{FF2B5EF4-FFF2-40B4-BE49-F238E27FC236}">
                <a16:creationId xmlns:a16="http://schemas.microsoft.com/office/drawing/2014/main" id="{7A17E343-6268-34BC-A0D1-757BEA4C3FB4}"/>
              </a:ext>
            </a:extLst>
          </p:cNvPr>
          <p:cNvSpPr txBox="1"/>
          <p:nvPr/>
        </p:nvSpPr>
        <p:spPr>
          <a:xfrm>
            <a:off x="4309353" y="1863425"/>
            <a:ext cx="7568882" cy="4835939"/>
          </a:xfrm>
          <a:prstGeom prst="rect">
            <a:avLst/>
          </a:prstGeom>
          <a:noFill/>
        </p:spPr>
        <p:txBody>
          <a:bodyPr wrap="square">
            <a:spAutoFit/>
          </a:bodyPr>
          <a:lstStyle/>
          <a:p>
            <a:pPr algn="justLow" rtl="1">
              <a:lnSpc>
                <a:spcPct val="250000"/>
              </a:lnSpc>
            </a:pPr>
            <a:r>
              <a:rPr lang="fa-IR" dirty="0">
                <a:cs typeface="B Nazanin" panose="00000400000000000000" pitchFamily="2" charset="-78"/>
              </a:rPr>
              <a:t>در سال ۱۳۳۲ رادیوی صدای آمریکا برنامه‌ای را به زبان فارسی برای معرفی علی‌اکبر دهخدا ترتیب داده بود که در پاسخ به دعوت آنها، دهخدا این‌گونه نوشت:</a:t>
            </a:r>
          </a:p>
          <a:p>
            <a:pPr algn="justLow" rtl="1">
              <a:lnSpc>
                <a:spcPct val="250000"/>
              </a:lnSpc>
            </a:pPr>
            <a:r>
              <a:rPr lang="fa-IR" dirty="0">
                <a:cs typeface="B Nazanin" panose="00000400000000000000" pitchFamily="2" charset="-78"/>
              </a:rPr>
              <a:t>«شرح حال من و امثال مرا در جراید ایران و رادیوهای ایران و بعضی از دول خارجه، مکرر گفته‌اند. اگر به انگلیسی این کار می‌شد، تا حدی مفید بود؛ برای اینکه ممالک متحده آمریکا، مردم ایران را بشناسند؛ ولی به فارسی، تکرار مکررات خواهد بود، و به عقیده من نتیجه ندارد… اینهاست که شما می‌توانید به ملت خودتان اطلاعات بدهید، تا آن‌ها بدانند در اینجا به‌طوری‌که انگلیسی‌ها ایران را معرفی کرده‌اند، یک مشت آدمخوار زندگی نمی‌کنند.»</a:t>
            </a:r>
          </a:p>
        </p:txBody>
      </p:sp>
      <p:pic>
        <p:nvPicPr>
          <p:cNvPr id="3" name="Picture 2">
            <a:extLst>
              <a:ext uri="{FF2B5EF4-FFF2-40B4-BE49-F238E27FC236}">
                <a16:creationId xmlns:a16="http://schemas.microsoft.com/office/drawing/2014/main" id="{58483898-F26C-D2E6-A65C-695E7588FB8B}"/>
              </a:ext>
            </a:extLst>
          </p:cNvPr>
          <p:cNvPicPr>
            <a:picLocks noChangeAspect="1"/>
          </p:cNvPicPr>
          <p:nvPr/>
        </p:nvPicPr>
        <p:blipFill rotWithShape="1">
          <a:blip r:embed="rId3">
            <a:extLst>
              <a:ext uri="{28A0092B-C50C-407E-A947-70E740481C1C}">
                <a14:useLocalDpi xmlns:a14="http://schemas.microsoft.com/office/drawing/2010/main" val="0"/>
              </a:ext>
            </a:extLst>
          </a:blip>
          <a:srcRect r="15910"/>
          <a:stretch/>
        </p:blipFill>
        <p:spPr>
          <a:xfrm>
            <a:off x="201044" y="2120630"/>
            <a:ext cx="3676264" cy="4371829"/>
          </a:xfrm>
          <a:prstGeom prst="rect">
            <a:avLst/>
          </a:prstGeom>
        </p:spPr>
      </p:pic>
    </p:spTree>
    <p:extLst>
      <p:ext uri="{BB962C8B-B14F-4D97-AF65-F5344CB8AC3E}">
        <p14:creationId xmlns:p14="http://schemas.microsoft.com/office/powerpoint/2010/main" val="19190296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9717931" y="1113977"/>
            <a:ext cx="1955259"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لغت‌نامه دهخدا</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74E76CA9-13DB-E5F4-508B-EECFADC7D238}"/>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26</a:t>
            </a:r>
          </a:p>
        </p:txBody>
      </p:sp>
      <p:sp>
        <p:nvSpPr>
          <p:cNvPr id="4" name="TextBox 3">
            <a:extLst>
              <a:ext uri="{FF2B5EF4-FFF2-40B4-BE49-F238E27FC236}">
                <a16:creationId xmlns:a16="http://schemas.microsoft.com/office/drawing/2014/main" id="{D78A14BC-5AD3-57A6-9260-55B4CB549A8E}"/>
              </a:ext>
            </a:extLst>
          </p:cNvPr>
          <p:cNvSpPr txBox="1"/>
          <p:nvPr/>
        </p:nvSpPr>
        <p:spPr>
          <a:xfrm>
            <a:off x="6643185" y="1863425"/>
            <a:ext cx="5235050" cy="4455066"/>
          </a:xfrm>
          <a:prstGeom prst="rect">
            <a:avLst/>
          </a:prstGeom>
          <a:noFill/>
        </p:spPr>
        <p:txBody>
          <a:bodyPr wrap="square">
            <a:spAutoFit/>
          </a:bodyPr>
          <a:lstStyle/>
          <a:p>
            <a:pPr algn="justLow" rtl="1">
              <a:lnSpc>
                <a:spcPct val="200000"/>
              </a:lnSpc>
            </a:pPr>
            <a:r>
              <a:rPr lang="fa-IR" dirty="0">
                <a:cs typeface="B Nazanin" panose="00000400000000000000" pitchFamily="2" charset="-78"/>
              </a:rPr>
              <a:t>مقدمات تألیف و سپس انتشار لغت‌نامه دهخدا از اواخر دهه ۱۳۰۰ هجری خورشیدی با مساعدت دولت فراهم شد و اولین قراردادها برای این منظور سال‌های ۱۳۱۳ و ۱۳۱۴ بین وزارت معارف و علی‌اکبر دهخدا منعقد شد. اولین مجلد لغت‌نامه در سال ۱۳۱۸ منتشر شد، اما به‌دلیل کندی کار چاپخانه بانک ملی، آغاز جنگ جهانی دوم و نشر تألیف دهخدا به یک ایده ملی تبدیل شد. سرانجام در ۲۵ دی ۱۳۲۴ با پیشنهادی حدود بیست تن از نمایندگان مجلس شورای ملی با تصویب ماده واحده‌ای چاپ فرهنگ دهخدا را برعهده گرفت</a:t>
            </a:r>
          </a:p>
        </p:txBody>
      </p:sp>
      <p:pic>
        <p:nvPicPr>
          <p:cNvPr id="6" name="Picture 5">
            <a:extLst>
              <a:ext uri="{FF2B5EF4-FFF2-40B4-BE49-F238E27FC236}">
                <a16:creationId xmlns:a16="http://schemas.microsoft.com/office/drawing/2014/main" id="{F549C5FC-C78A-98F8-5514-91514728AC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2646" y="1964451"/>
            <a:ext cx="4253013" cy="4253013"/>
          </a:xfrm>
          <a:prstGeom prst="rect">
            <a:avLst/>
          </a:prstGeom>
        </p:spPr>
      </p:pic>
    </p:spTree>
    <p:extLst>
      <p:ext uri="{BB962C8B-B14F-4D97-AF65-F5344CB8AC3E}">
        <p14:creationId xmlns:p14="http://schemas.microsoft.com/office/powerpoint/2010/main" val="33171243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F477B68-17D8-052B-78F0-FF54FCA107C2}"/>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401261" y="4016772"/>
            <a:ext cx="1851195" cy="1851195"/>
          </a:xfrm>
          <a:prstGeom prst="rect">
            <a:avLst/>
          </a:prstGeom>
        </p:spPr>
      </p:pic>
      <p:sp>
        <p:nvSpPr>
          <p:cNvPr id="5" name="TextBox 4">
            <a:extLst>
              <a:ext uri="{FF2B5EF4-FFF2-40B4-BE49-F238E27FC236}">
                <a16:creationId xmlns:a16="http://schemas.microsoft.com/office/drawing/2014/main" id="{2FF2196F-7F5B-0327-6227-4934C296B95D}"/>
              </a:ext>
            </a:extLst>
          </p:cNvPr>
          <p:cNvSpPr txBox="1"/>
          <p:nvPr/>
        </p:nvSpPr>
        <p:spPr>
          <a:xfrm>
            <a:off x="9717931" y="1131907"/>
            <a:ext cx="1974923" cy="400110"/>
          </a:xfrm>
          <a:prstGeom prst="rect">
            <a:avLst/>
          </a:prstGeom>
          <a:noFill/>
        </p:spPr>
        <p:txBody>
          <a:bodyPr wrap="square">
            <a:spAutoFit/>
          </a:bodyPr>
          <a:lstStyle/>
          <a:p>
            <a:pPr algn="ctr"/>
            <a:r>
              <a:rPr lang="fa-IR" sz="2000" b="1">
                <a:solidFill>
                  <a:srgbClr val="4E006E"/>
                </a:solidFill>
                <a:cs typeface="B Yekan" panose="00000400000000000000" pitchFamily="2" charset="-78"/>
              </a:rPr>
              <a:t>لغت‌نامه دهخدا</a:t>
            </a:r>
            <a:endParaRPr lang="fa-IR" sz="2000" b="1" dirty="0">
              <a:solidFill>
                <a:srgbClr val="4E006E"/>
              </a:solidFill>
              <a:cs typeface="B Yekan" panose="00000400000000000000" pitchFamily="2" charset="-78"/>
            </a:endParaRP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28A1B270-6BA7-2371-73D9-4027EBC68BD8}"/>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27</a:t>
            </a:r>
          </a:p>
        </p:txBody>
      </p:sp>
      <p:sp>
        <p:nvSpPr>
          <p:cNvPr id="4" name="TextBox 3">
            <a:extLst>
              <a:ext uri="{FF2B5EF4-FFF2-40B4-BE49-F238E27FC236}">
                <a16:creationId xmlns:a16="http://schemas.microsoft.com/office/drawing/2014/main" id="{AACAAB74-93FE-81A8-3CF4-0A72DCA7FBA4}"/>
              </a:ext>
            </a:extLst>
          </p:cNvPr>
          <p:cNvSpPr txBox="1"/>
          <p:nvPr/>
        </p:nvSpPr>
        <p:spPr>
          <a:xfrm>
            <a:off x="5351851" y="1899285"/>
            <a:ext cx="6341003" cy="4455066"/>
          </a:xfrm>
          <a:prstGeom prst="rect">
            <a:avLst/>
          </a:prstGeom>
          <a:noFill/>
        </p:spPr>
        <p:txBody>
          <a:bodyPr wrap="square">
            <a:spAutoFit/>
          </a:bodyPr>
          <a:lstStyle/>
          <a:p>
            <a:pPr algn="justLow" rtl="1">
              <a:lnSpc>
                <a:spcPct val="200000"/>
              </a:lnSpc>
            </a:pPr>
            <a:r>
              <a:rPr lang="fa-IR" dirty="0">
                <a:cs typeface="B Nazanin" panose="00000400000000000000" pitchFamily="2" charset="-78"/>
              </a:rPr>
              <a:t> هزار تومان هزینه چاپ این فرهنگ از محل صرفه جویی بودجه سال ۱۳۲۴ مجلس تأمین شد. مجلس همچنین دولت را مکلف کرد تا خانه دهخدا را از او بخرد تا بتواند ۲۲۰ هزار تومان بدهی را که بابت هزینه‌های تدوین لغت‌نامه به او تحمیل شده‌است بپردازد و اجرائیه‌ای که بانک برای فروش خانه او و پرداخت بدهی به طلبکاران صادر کرده‌است، متوقف شود.به این ترتیب، لغت‌نامه از یادداشت‌هایی که دهخدا گردآورده بود، بسیار فراتر رفت و سازمان لغت‌نامه از آغاز تا پایان نشر کتاب، از همکاری تعدادی از لغت‌شناسان برخوردار شد که نام‌های آن‌ها در مقدمه ویرایش جدید (سال ۱۳۷۷) به‌عنوان عضو هیئت مؤلفان لغت‌نامه آمده‌است. </a:t>
            </a:r>
          </a:p>
        </p:txBody>
      </p:sp>
      <p:pic>
        <p:nvPicPr>
          <p:cNvPr id="6" name="Picture 5">
            <a:extLst>
              <a:ext uri="{FF2B5EF4-FFF2-40B4-BE49-F238E27FC236}">
                <a16:creationId xmlns:a16="http://schemas.microsoft.com/office/drawing/2014/main" id="{BA68DFD7-E38A-3528-80E9-EB082078162A}"/>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47748" y="2319781"/>
            <a:ext cx="3179111" cy="4438550"/>
          </a:xfrm>
          <a:prstGeom prst="rect">
            <a:avLst/>
          </a:prstGeom>
        </p:spPr>
      </p:pic>
    </p:spTree>
    <p:extLst>
      <p:ext uri="{BB962C8B-B14F-4D97-AF65-F5344CB8AC3E}">
        <p14:creationId xmlns:p14="http://schemas.microsoft.com/office/powerpoint/2010/main" val="7556130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7736541" y="1113977"/>
            <a:ext cx="3936650" cy="400110"/>
          </a:xfrm>
          <a:prstGeom prst="rect">
            <a:avLst/>
          </a:prstGeom>
          <a:noFill/>
        </p:spPr>
        <p:txBody>
          <a:bodyPr wrap="square">
            <a:spAutoFit/>
          </a:bodyPr>
          <a:lstStyle/>
          <a:p>
            <a:pPr algn="ctr"/>
            <a:r>
              <a:rPr lang="fa-IR" sz="2000" b="1">
                <a:solidFill>
                  <a:srgbClr val="4E006E"/>
                </a:solidFill>
                <a:cs typeface="B Yekan" panose="00000400000000000000" pitchFamily="2" charset="-78"/>
              </a:rPr>
              <a:t>لغت‌نامه دهخدا</a:t>
            </a:r>
            <a:endParaRPr lang="fa-IR" sz="2000" b="1" dirty="0">
              <a:solidFill>
                <a:srgbClr val="4E006E"/>
              </a:solidFill>
              <a:cs typeface="B Yekan" panose="00000400000000000000" pitchFamily="2" charset="-78"/>
            </a:endParaRP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3" name="TextBox 2">
            <a:extLst>
              <a:ext uri="{FF2B5EF4-FFF2-40B4-BE49-F238E27FC236}">
                <a16:creationId xmlns:a16="http://schemas.microsoft.com/office/drawing/2014/main" id="{77097754-A00F-C20C-572A-AA22449A28E5}"/>
              </a:ext>
            </a:extLst>
          </p:cNvPr>
          <p:cNvSpPr txBox="1"/>
          <p:nvPr/>
        </p:nvSpPr>
        <p:spPr>
          <a:xfrm>
            <a:off x="23308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28</a:t>
            </a:r>
          </a:p>
        </p:txBody>
      </p:sp>
      <p:sp>
        <p:nvSpPr>
          <p:cNvPr id="4" name="TextBox 3">
            <a:extLst>
              <a:ext uri="{FF2B5EF4-FFF2-40B4-BE49-F238E27FC236}">
                <a16:creationId xmlns:a16="http://schemas.microsoft.com/office/drawing/2014/main" id="{CDDF71FE-818F-565E-3CFE-B41881B08791}"/>
              </a:ext>
            </a:extLst>
          </p:cNvPr>
          <p:cNvSpPr txBox="1"/>
          <p:nvPr/>
        </p:nvSpPr>
        <p:spPr>
          <a:xfrm>
            <a:off x="570271" y="1863425"/>
            <a:ext cx="11307963" cy="1685077"/>
          </a:xfrm>
          <a:prstGeom prst="rect">
            <a:avLst/>
          </a:prstGeom>
          <a:noFill/>
        </p:spPr>
        <p:txBody>
          <a:bodyPr wrap="square">
            <a:spAutoFit/>
          </a:bodyPr>
          <a:lstStyle/>
          <a:p>
            <a:pPr algn="r">
              <a:lnSpc>
                <a:spcPct val="200000"/>
              </a:lnSpc>
            </a:pPr>
            <a:r>
              <a:rPr lang="fa-IR" dirty="0">
                <a:cs typeface="B Nazanin" panose="00000400000000000000" pitchFamily="2" charset="-78"/>
              </a:rPr>
              <a:t>معاونت اداره لغت‌نامه با محمد معین بود تا در سال ۱۳۳۴ مجلس شورای ملی اداره لغت‌نامه را از منزل دهخدا به مجلس منتقل ساخت و دهخدا معین را به ریاست اداره معرفی کرد و طی دو وصیت‌نامه او را مسئول کلیه فیش‌ها و ادامه کار تألیف و چاپ لغت‌نامه قرار داد. پس از درگذشت دهخدا در اسفند ۱۳۳۴ محل لغت‌نامه تا سال ۱۳۳۷ همچنان در مجلس شورای ملی بود و از آن پس به دانشگاه تهران منتقل شد. </a:t>
            </a:r>
          </a:p>
        </p:txBody>
      </p:sp>
      <p:pic>
        <p:nvPicPr>
          <p:cNvPr id="7" name="Picture 6">
            <a:extLst>
              <a:ext uri="{FF2B5EF4-FFF2-40B4-BE49-F238E27FC236}">
                <a16:creationId xmlns:a16="http://schemas.microsoft.com/office/drawing/2014/main" id="{0ED6DDB2-F62D-E5B4-014F-1929A9F481F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214" y="3318824"/>
            <a:ext cx="4293743" cy="2862495"/>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extLst>
      <p:ext uri="{BB962C8B-B14F-4D97-AF65-F5344CB8AC3E}">
        <p14:creationId xmlns:p14="http://schemas.microsoft.com/office/powerpoint/2010/main" val="36767026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7736541" y="1113977"/>
            <a:ext cx="3936650" cy="400110"/>
          </a:xfrm>
          <a:prstGeom prst="rect">
            <a:avLst/>
          </a:prstGeom>
          <a:noFill/>
        </p:spPr>
        <p:txBody>
          <a:bodyPr wrap="square">
            <a:spAutoFit/>
          </a:bodyPr>
          <a:lstStyle/>
          <a:p>
            <a:pPr algn="ctr"/>
            <a:r>
              <a:rPr lang="fa-IR" sz="2000" b="1">
                <a:solidFill>
                  <a:srgbClr val="4E006E"/>
                </a:solidFill>
                <a:cs typeface="B Yekan" panose="00000400000000000000" pitchFamily="2" charset="-78"/>
              </a:rPr>
              <a:t>لغت‌نامه دهخدا</a:t>
            </a:r>
            <a:endParaRPr lang="fa-IR" sz="2000" b="1" dirty="0">
              <a:solidFill>
                <a:srgbClr val="4E006E"/>
              </a:solidFill>
              <a:cs typeface="B Yekan" panose="00000400000000000000" pitchFamily="2" charset="-78"/>
            </a:endParaRP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F6349F73-28CC-0E63-0A1F-CB8E2B8E82A7}"/>
              </a:ext>
            </a:extLst>
          </p:cNvPr>
          <p:cNvSpPr txBox="1"/>
          <p:nvPr/>
        </p:nvSpPr>
        <p:spPr>
          <a:xfrm>
            <a:off x="213435" y="1131907"/>
            <a:ext cx="485237"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29</a:t>
            </a:r>
          </a:p>
        </p:txBody>
      </p:sp>
      <p:sp>
        <p:nvSpPr>
          <p:cNvPr id="4" name="TextBox 3">
            <a:extLst>
              <a:ext uri="{FF2B5EF4-FFF2-40B4-BE49-F238E27FC236}">
                <a16:creationId xmlns:a16="http://schemas.microsoft.com/office/drawing/2014/main" id="{CDA6BB2B-9996-522F-6DDE-11087E743924}"/>
              </a:ext>
            </a:extLst>
          </p:cNvPr>
          <p:cNvSpPr txBox="1"/>
          <p:nvPr/>
        </p:nvSpPr>
        <p:spPr>
          <a:xfrm>
            <a:off x="5577953" y="1863425"/>
            <a:ext cx="6095238" cy="4455066"/>
          </a:xfrm>
          <a:prstGeom prst="rect">
            <a:avLst/>
          </a:prstGeom>
          <a:noFill/>
        </p:spPr>
        <p:txBody>
          <a:bodyPr wrap="square">
            <a:spAutoFit/>
          </a:bodyPr>
          <a:lstStyle/>
          <a:p>
            <a:pPr algn="justLow" rtl="1">
              <a:lnSpc>
                <a:spcPct val="200000"/>
              </a:lnSpc>
            </a:pPr>
            <a:r>
              <a:rPr lang="fa-IR" dirty="0">
                <a:cs typeface="B Nazanin" panose="00000400000000000000" pitchFamily="2" charset="-78"/>
              </a:rPr>
              <a:t>اولین و دومین مجلدات یا جزوات لغت‌نامه (آ– ابوسعد / ابوسعد – اثبات) در ۱۰۰۰ صفحه در سال ۱۳۲۵ به چاپ رسید. دهخدا تا زمان حیاتش (۱۳۳۴) توانست بر تألیف و چاپ ۲۲ مجلد از ۲۲۲ مجلد لغت‌نامه، و ۴۲۶۹ صفحه از ۲۶۴۷۵ صفحه نظارت کند. از این پس بنابر وصیت او، سه نفر از نزدیک‌ترین یارانش، محمد معین، سید محمد دبیرسیاقی و سید جعفر شهیدی سرپرستی ادامه ی کار را به عهده گرفتند. در سال‌های بعد به‌طور میانگین سالی ۸۰۰ صفحه از این لغت‌نامه به چاپ رسید. در یکی دو سال دوره ی انقلاب ۱۳۵۷، در کار انتشار وقفه‌ای افتاد ولی سرانجام در سال ۱۳۵۸ – ۱۳۵۹ کار چاپ آن به پایان رسید</a:t>
            </a:r>
          </a:p>
        </p:txBody>
      </p:sp>
      <p:pic>
        <p:nvPicPr>
          <p:cNvPr id="7" name="Picture 6">
            <a:extLst>
              <a:ext uri="{FF2B5EF4-FFF2-40B4-BE49-F238E27FC236}">
                <a16:creationId xmlns:a16="http://schemas.microsoft.com/office/drawing/2014/main" id="{EDFB015F-2B19-C541-F2CB-6549CF078D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672" y="2091441"/>
            <a:ext cx="4073622" cy="38292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473770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8356059" y="1113977"/>
            <a:ext cx="3317131"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یکم (تا نیمه‌راه مشروطیت)</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A154EBDB-C793-2C14-0BF6-CBA2E92445E5}"/>
              </a:ext>
            </a:extLst>
          </p:cNvPr>
          <p:cNvSpPr txBox="1"/>
          <p:nvPr/>
        </p:nvSpPr>
        <p:spPr>
          <a:xfrm>
            <a:off x="17929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3</a:t>
            </a:r>
          </a:p>
        </p:txBody>
      </p:sp>
      <p:sp>
        <p:nvSpPr>
          <p:cNvPr id="6" name="TextBox 5">
            <a:extLst>
              <a:ext uri="{FF2B5EF4-FFF2-40B4-BE49-F238E27FC236}">
                <a16:creationId xmlns:a16="http://schemas.microsoft.com/office/drawing/2014/main" id="{E471CB26-5C96-B357-4133-FC9A393180AB}"/>
              </a:ext>
            </a:extLst>
          </p:cNvPr>
          <p:cNvSpPr txBox="1"/>
          <p:nvPr/>
        </p:nvSpPr>
        <p:spPr>
          <a:xfrm>
            <a:off x="376518" y="2038405"/>
            <a:ext cx="11501717" cy="4455066"/>
          </a:xfrm>
          <a:prstGeom prst="rect">
            <a:avLst/>
          </a:prstGeom>
          <a:noFill/>
        </p:spPr>
        <p:txBody>
          <a:bodyPr wrap="square" rtlCol="1">
            <a:spAutoFit/>
          </a:bodyPr>
          <a:lstStyle/>
          <a:p>
            <a:pPr algn="ctr" rtl="1">
              <a:lnSpc>
                <a:spcPct val="200000"/>
              </a:lnSpc>
            </a:pPr>
            <a:r>
              <a:rPr lang="fa-IR" dirty="0">
                <a:cs typeface="B Nazanin" panose="00000400000000000000" pitchFamily="2" charset="-78"/>
              </a:rPr>
              <a:t>علی‌اکبر دهخدا در سال ۱۲۵۷ خورشیدی در تهران و در محله سنگلج دیده به جهان گشود. پدرش خان باباخان که سپاهی بود و از ملاکان متوسط قزوین بود، پیش از زاده شدن وی از قزوین خارج شد و دار و ندار خود را فروخت و در تهران اقامت گزیده بود. هنگامی که او نه ساله بود پدرش در بروجرد فوت کرد و مادرش تربیت او را به عهده گرفت. در آن زمان غلامحسین بروجردی که از دوستان خانوادگی آن‌ها بود کار تدریس دهخدا را آغاز کرد و دهخدا تحصیلات قدیمی را نزد او آموخت. </a:t>
            </a:r>
          </a:p>
          <a:p>
            <a:pPr algn="ctr" rtl="1">
              <a:lnSpc>
                <a:spcPct val="200000"/>
              </a:lnSpc>
            </a:pPr>
            <a:r>
              <a:rPr lang="fa-IR" dirty="0">
                <a:cs typeface="B Nazanin" panose="00000400000000000000" pitchFamily="2" charset="-78"/>
              </a:rPr>
              <a:t>در زمان گشایش مدرسه علوم سیاسی وابسته به وزارت امور خارجه در سال ۱۲۷۸ شمسی، دهخدا در آزمون ورودی مدرسه شرکت کرد و در آن جا مشغول تحصیل شد و چهار سال بعد جزء اولین فارغ‌التحصیلان مدرسه سیاسی بود. طی این دوره با مبانی علوم جدید و زبان فرانسوی آشنا شد. معلم ادبیات فارسی آن مدرسه محمدحسین فروغی بود و گاه تدریس ادبیات کلاس را به عهده دهخدا می‌گذاشت. چون منزل پدری دهخدا در جوار منزل شیخ هادی نجم‌آبادی بود، دهخدا از این موقعیت استفاده می‌کرد و از محضر او بهره می‌گرفت.</a:t>
            </a:r>
          </a:p>
          <a:p>
            <a:pPr algn="ctr" rtl="1">
              <a:lnSpc>
                <a:spcPct val="200000"/>
              </a:lnSpc>
            </a:pPr>
            <a:endParaRPr lang="fa-IR" dirty="0">
              <a:cs typeface="B Nazanin" panose="00000400000000000000" pitchFamily="2" charset="-78"/>
            </a:endParaRPr>
          </a:p>
        </p:txBody>
      </p:sp>
    </p:spTree>
    <p:extLst>
      <p:ext uri="{BB962C8B-B14F-4D97-AF65-F5344CB8AC3E}">
        <p14:creationId xmlns:p14="http://schemas.microsoft.com/office/powerpoint/2010/main" val="4490583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10243225" y="1113977"/>
            <a:ext cx="1429965"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فهرست آثار</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FAD3946C-45E5-BDE0-6185-37E43ADB7720}"/>
              </a:ext>
            </a:extLst>
          </p:cNvPr>
          <p:cNvSpPr txBox="1"/>
          <p:nvPr/>
        </p:nvSpPr>
        <p:spPr>
          <a:xfrm>
            <a:off x="231365" y="1131907"/>
            <a:ext cx="485237"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30</a:t>
            </a:r>
          </a:p>
        </p:txBody>
      </p:sp>
      <p:sp>
        <p:nvSpPr>
          <p:cNvPr id="3" name="TextBox 2">
            <a:extLst>
              <a:ext uri="{FF2B5EF4-FFF2-40B4-BE49-F238E27FC236}">
                <a16:creationId xmlns:a16="http://schemas.microsoft.com/office/drawing/2014/main" id="{3086A5C7-9104-89D7-B1E2-CE24C2CF6340}"/>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sp>
        <p:nvSpPr>
          <p:cNvPr id="6" name="TextBox 5">
            <a:extLst>
              <a:ext uri="{FF2B5EF4-FFF2-40B4-BE49-F238E27FC236}">
                <a16:creationId xmlns:a16="http://schemas.microsoft.com/office/drawing/2014/main" id="{3D63B062-7B6E-841A-B4A8-8D6C2CC0E80C}"/>
              </a:ext>
            </a:extLst>
          </p:cNvPr>
          <p:cNvSpPr txBox="1"/>
          <p:nvPr/>
        </p:nvSpPr>
        <p:spPr>
          <a:xfrm>
            <a:off x="5469810" y="1971532"/>
            <a:ext cx="6096000" cy="4196020"/>
          </a:xfrm>
          <a:prstGeom prst="rect">
            <a:avLst/>
          </a:prstGeom>
          <a:noFill/>
        </p:spPr>
        <p:txBody>
          <a:bodyPr wrap="square">
            <a:spAutoFit/>
          </a:bodyPr>
          <a:lstStyle/>
          <a:p>
            <a:pPr algn="r">
              <a:lnSpc>
                <a:spcPct val="150000"/>
              </a:lnSpc>
            </a:pPr>
            <a:r>
              <a:rPr lang="fa-IR" dirty="0">
                <a:cs typeface="B Nazanin" panose="00000400000000000000" pitchFamily="2" charset="-78"/>
              </a:rPr>
              <a:t>لغت‌نامه</a:t>
            </a:r>
          </a:p>
          <a:p>
            <a:pPr algn="r">
              <a:lnSpc>
                <a:spcPct val="150000"/>
              </a:lnSpc>
            </a:pPr>
            <a:r>
              <a:rPr lang="fa-IR" dirty="0">
                <a:cs typeface="B Nazanin" panose="00000400000000000000" pitchFamily="2" charset="-78"/>
              </a:rPr>
              <a:t>امثال و حکم</a:t>
            </a:r>
          </a:p>
          <a:p>
            <a:pPr algn="r">
              <a:lnSpc>
                <a:spcPct val="150000"/>
              </a:lnSpc>
            </a:pPr>
            <a:r>
              <a:rPr lang="fa-IR" dirty="0">
                <a:cs typeface="B Nazanin" panose="00000400000000000000" pitchFamily="2" charset="-78"/>
              </a:rPr>
              <a:t>چرند و پرند (مجموعه مقالات)</a:t>
            </a:r>
          </a:p>
          <a:p>
            <a:pPr algn="r">
              <a:lnSpc>
                <a:spcPct val="150000"/>
              </a:lnSpc>
            </a:pPr>
            <a:r>
              <a:rPr lang="fa-IR" dirty="0">
                <a:cs typeface="B Nazanin" panose="00000400000000000000" pitchFamily="2" charset="-78"/>
              </a:rPr>
              <a:t>فرهنگ فرانسه به زبان فارسی</a:t>
            </a:r>
          </a:p>
          <a:p>
            <a:pPr algn="r">
              <a:lnSpc>
                <a:spcPct val="150000"/>
              </a:lnSpc>
            </a:pPr>
            <a:r>
              <a:rPr lang="fa-IR" dirty="0">
                <a:cs typeface="B Nazanin" panose="00000400000000000000" pitchFamily="2" charset="-78"/>
              </a:rPr>
              <a:t>ابوریحان بیرونی</a:t>
            </a:r>
          </a:p>
          <a:p>
            <a:pPr algn="r">
              <a:lnSpc>
                <a:spcPct val="150000"/>
              </a:lnSpc>
            </a:pPr>
            <a:r>
              <a:rPr lang="fa-IR" dirty="0">
                <a:cs typeface="B Nazanin" panose="00000400000000000000" pitchFamily="2" charset="-78"/>
              </a:rPr>
              <a:t>تعلیقات بر دیوان ناصر خسرو</a:t>
            </a:r>
          </a:p>
          <a:p>
            <a:pPr algn="r">
              <a:lnSpc>
                <a:spcPct val="150000"/>
              </a:lnSpc>
            </a:pPr>
            <a:r>
              <a:rPr lang="fa-IR" dirty="0">
                <a:cs typeface="B Nazanin" panose="00000400000000000000" pitchFamily="2" charset="-78"/>
              </a:rPr>
              <a:t>پندها و کلمات قصار</a:t>
            </a:r>
          </a:p>
          <a:p>
            <a:pPr algn="r">
              <a:lnSpc>
                <a:spcPct val="150000"/>
              </a:lnSpc>
            </a:pPr>
            <a:r>
              <a:rPr lang="fa-IR" dirty="0">
                <a:cs typeface="B Nazanin" panose="00000400000000000000" pitchFamily="2" charset="-78"/>
              </a:rPr>
              <a:t>دیوان شعر</a:t>
            </a:r>
          </a:p>
          <a:p>
            <a:pPr algn="r">
              <a:lnSpc>
                <a:spcPct val="150000"/>
              </a:lnSpc>
            </a:pPr>
            <a:r>
              <a:rPr lang="fa-IR" dirty="0">
                <a:cs typeface="B Nazanin" panose="00000400000000000000" pitchFamily="2" charset="-78"/>
              </a:rPr>
              <a:t>تصحیح دیوان منوچهری</a:t>
            </a:r>
          </a:p>
          <a:p>
            <a:pPr algn="r">
              <a:lnSpc>
                <a:spcPct val="150000"/>
              </a:lnSpc>
            </a:pPr>
            <a:r>
              <a:rPr lang="fa-IR" dirty="0">
                <a:cs typeface="B Nazanin" panose="00000400000000000000" pitchFamily="2" charset="-78"/>
              </a:rPr>
              <a:t>تصحیح دیوان حافظ1</a:t>
            </a:r>
          </a:p>
        </p:txBody>
      </p:sp>
      <p:sp>
        <p:nvSpPr>
          <p:cNvPr id="8" name="TextBox 7">
            <a:extLst>
              <a:ext uri="{FF2B5EF4-FFF2-40B4-BE49-F238E27FC236}">
                <a16:creationId xmlns:a16="http://schemas.microsoft.com/office/drawing/2014/main" id="{834BB55E-9ABB-47B2-9492-13E9C83822BA}"/>
              </a:ext>
            </a:extLst>
          </p:cNvPr>
          <p:cNvSpPr txBox="1"/>
          <p:nvPr/>
        </p:nvSpPr>
        <p:spPr>
          <a:xfrm>
            <a:off x="-626190" y="2109184"/>
            <a:ext cx="6096000" cy="4196020"/>
          </a:xfrm>
          <a:prstGeom prst="rect">
            <a:avLst/>
          </a:prstGeom>
          <a:noFill/>
        </p:spPr>
        <p:txBody>
          <a:bodyPr wrap="square">
            <a:spAutoFit/>
          </a:bodyPr>
          <a:lstStyle/>
          <a:p>
            <a:pPr algn="r">
              <a:lnSpc>
                <a:spcPct val="150000"/>
              </a:lnSpc>
            </a:pPr>
            <a:r>
              <a:rPr lang="fa-IR" dirty="0">
                <a:cs typeface="B Nazanin" panose="00000400000000000000" pitchFamily="2" charset="-78"/>
              </a:rPr>
              <a:t>تصحیح دیوان سید حسن غزنوی</a:t>
            </a:r>
          </a:p>
          <a:p>
            <a:pPr algn="r">
              <a:lnSpc>
                <a:spcPct val="150000"/>
              </a:lnSpc>
            </a:pPr>
            <a:r>
              <a:rPr lang="fa-IR" dirty="0">
                <a:cs typeface="B Nazanin" panose="00000400000000000000" pitchFamily="2" charset="-78"/>
              </a:rPr>
              <a:t>تصحیح دیوان مسعود سعد</a:t>
            </a:r>
          </a:p>
          <a:p>
            <a:pPr algn="r">
              <a:lnSpc>
                <a:spcPct val="150000"/>
              </a:lnSpc>
            </a:pPr>
            <a:r>
              <a:rPr lang="fa-IR" dirty="0">
                <a:cs typeface="B Nazanin" panose="00000400000000000000" pitchFamily="2" charset="-78"/>
              </a:rPr>
              <a:t>تصحیح دیوان سوزنی سمرقندی</a:t>
            </a:r>
          </a:p>
          <a:p>
            <a:pPr algn="r">
              <a:lnSpc>
                <a:spcPct val="150000"/>
              </a:lnSpc>
            </a:pPr>
            <a:r>
              <a:rPr lang="fa-IR" dirty="0">
                <a:cs typeface="B Nazanin" panose="00000400000000000000" pitchFamily="2" charset="-78"/>
              </a:rPr>
              <a:t>تصحیح دیوان فرخی سیستانی</a:t>
            </a:r>
          </a:p>
          <a:p>
            <a:pPr algn="r">
              <a:lnSpc>
                <a:spcPct val="150000"/>
              </a:lnSpc>
            </a:pPr>
            <a:r>
              <a:rPr lang="fa-IR" dirty="0">
                <a:cs typeface="B Nazanin" panose="00000400000000000000" pitchFamily="2" charset="-78"/>
              </a:rPr>
              <a:t>تصحیح دیوان ابن یمین</a:t>
            </a:r>
          </a:p>
          <a:p>
            <a:pPr algn="r">
              <a:lnSpc>
                <a:spcPct val="150000"/>
              </a:lnSpc>
            </a:pPr>
            <a:r>
              <a:rPr lang="fa-IR" dirty="0">
                <a:cs typeface="B Nazanin" panose="00000400000000000000" pitchFamily="2" charset="-78"/>
              </a:rPr>
              <a:t>تصحیح لغت فرس اسدی</a:t>
            </a:r>
          </a:p>
          <a:p>
            <a:pPr algn="r">
              <a:lnSpc>
                <a:spcPct val="150000"/>
              </a:lnSpc>
            </a:pPr>
            <a:r>
              <a:rPr lang="fa-IR" dirty="0">
                <a:cs typeface="B Nazanin" panose="00000400000000000000" pitchFamily="2" charset="-78"/>
              </a:rPr>
              <a:t>تصحیح صحاح الفرس</a:t>
            </a:r>
          </a:p>
          <a:p>
            <a:pPr algn="r">
              <a:lnSpc>
                <a:spcPct val="150000"/>
              </a:lnSpc>
            </a:pPr>
            <a:r>
              <a:rPr lang="fa-IR" dirty="0">
                <a:cs typeface="B Nazanin" panose="00000400000000000000" pitchFamily="2" charset="-78"/>
              </a:rPr>
              <a:t>تصحیح یوسف و زلیخا</a:t>
            </a:r>
          </a:p>
          <a:p>
            <a:pPr algn="r">
              <a:lnSpc>
                <a:spcPct val="150000"/>
              </a:lnSpc>
            </a:pPr>
            <a:r>
              <a:rPr lang="fa-IR" dirty="0">
                <a:cs typeface="B Nazanin" panose="00000400000000000000" pitchFamily="2" charset="-78"/>
              </a:rPr>
              <a:t>ترجمهٔ روح القوانین مونتسکیو (منتشر نشده)</a:t>
            </a:r>
          </a:p>
          <a:p>
            <a:pPr algn="r">
              <a:lnSpc>
                <a:spcPct val="150000"/>
              </a:lnSpc>
            </a:pPr>
            <a:r>
              <a:rPr lang="fa-IR" dirty="0">
                <a:cs typeface="B Nazanin" panose="00000400000000000000" pitchFamily="2" charset="-78"/>
              </a:rPr>
              <a:t>ترجمهٔ عظمت و انحطاط رومیان</a:t>
            </a:r>
          </a:p>
        </p:txBody>
      </p:sp>
    </p:spTree>
    <p:extLst>
      <p:ext uri="{BB962C8B-B14F-4D97-AF65-F5344CB8AC3E}">
        <p14:creationId xmlns:p14="http://schemas.microsoft.com/office/powerpoint/2010/main" val="17643403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7736541" y="1113977"/>
            <a:ext cx="3936650"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منابع</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FAD3946C-45E5-BDE0-6185-37E43ADB7720}"/>
              </a:ext>
            </a:extLst>
          </p:cNvPr>
          <p:cNvSpPr txBox="1"/>
          <p:nvPr/>
        </p:nvSpPr>
        <p:spPr>
          <a:xfrm>
            <a:off x="231365" y="1131907"/>
            <a:ext cx="485237"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31</a:t>
            </a:r>
          </a:p>
        </p:txBody>
      </p:sp>
      <p:sp>
        <p:nvSpPr>
          <p:cNvPr id="4" name="TextBox 3">
            <a:extLst>
              <a:ext uri="{FF2B5EF4-FFF2-40B4-BE49-F238E27FC236}">
                <a16:creationId xmlns:a16="http://schemas.microsoft.com/office/drawing/2014/main" id="{EB02B4C0-79F4-BED1-8A2D-139697406BFF}"/>
              </a:ext>
            </a:extLst>
          </p:cNvPr>
          <p:cNvSpPr txBox="1"/>
          <p:nvPr/>
        </p:nvSpPr>
        <p:spPr>
          <a:xfrm>
            <a:off x="716602" y="1949800"/>
            <a:ext cx="11215714" cy="1719702"/>
          </a:xfrm>
          <a:prstGeom prst="rect">
            <a:avLst/>
          </a:prstGeom>
          <a:noFill/>
        </p:spPr>
        <p:txBody>
          <a:bodyPr wrap="square">
            <a:spAutoFit/>
          </a:bodyPr>
          <a:lstStyle/>
          <a:p>
            <a:pPr algn="justLow" rtl="1">
              <a:lnSpc>
                <a:spcPct val="150000"/>
              </a:lnSpc>
            </a:pPr>
            <a:r>
              <a:rPr lang="fa-IR" dirty="0">
                <a:cs typeface="B Nazanin" panose="00000400000000000000" pitchFamily="2" charset="-78"/>
              </a:rPr>
              <a:t> بخش ویژه ی تألیفات و آثار مربوط به استاد علی اکبر دهخدا - سایت کتابنامه</a:t>
            </a:r>
          </a:p>
          <a:p>
            <a:pPr algn="justLow" rtl="1">
              <a:lnSpc>
                <a:spcPct val="150000"/>
              </a:lnSpc>
            </a:pPr>
            <a:r>
              <a:rPr lang="fa-IR" dirty="0">
                <a:cs typeface="B Nazanin" panose="00000400000000000000" pitchFamily="2" charset="-78"/>
              </a:rPr>
              <a:t>تحلیل ساختاری و محتوایی طنز در آثار علامه دهخدا (پایان‌نامه ی ارشد کلثوم یوسفی)</a:t>
            </a:r>
          </a:p>
          <a:p>
            <a:pPr algn="justLow" rtl="1">
              <a:lnSpc>
                <a:spcPct val="150000"/>
              </a:lnSpc>
            </a:pPr>
            <a:r>
              <a:rPr lang="fa-IR" dirty="0">
                <a:cs typeface="B Nazanin" panose="00000400000000000000" pitchFamily="2" charset="-78"/>
              </a:rPr>
              <a:t>بررسی موضوعی امثال و حکم دهخدا (عاطفه ترابی؛ محمد جواد شریعت)</a:t>
            </a:r>
          </a:p>
          <a:p>
            <a:pPr algn="justLow" rtl="1">
              <a:lnSpc>
                <a:spcPct val="150000"/>
              </a:lnSpc>
            </a:pPr>
            <a:r>
              <a:rPr lang="fa-IR" dirty="0">
                <a:cs typeface="B Nazanin" panose="00000400000000000000" pitchFamily="2" charset="-78"/>
              </a:rPr>
              <a:t>زندگینامه ی دهخدا، مرکز پژوهش و سنجش افکار صدا و سیما</a:t>
            </a:r>
          </a:p>
        </p:txBody>
      </p:sp>
      <p:sp>
        <p:nvSpPr>
          <p:cNvPr id="7" name="TextBox 6">
            <a:extLst>
              <a:ext uri="{FF2B5EF4-FFF2-40B4-BE49-F238E27FC236}">
                <a16:creationId xmlns:a16="http://schemas.microsoft.com/office/drawing/2014/main" id="{1E438855-E150-71C7-2D80-2F3A09975447}"/>
              </a:ext>
            </a:extLst>
          </p:cNvPr>
          <p:cNvSpPr txBox="1"/>
          <p:nvPr/>
        </p:nvSpPr>
        <p:spPr>
          <a:xfrm>
            <a:off x="5722351" y="3787063"/>
            <a:ext cx="6096000" cy="2135200"/>
          </a:xfrm>
          <a:prstGeom prst="rect">
            <a:avLst/>
          </a:prstGeom>
          <a:noFill/>
        </p:spPr>
        <p:txBody>
          <a:bodyPr wrap="square">
            <a:spAutoFit/>
          </a:bodyPr>
          <a:lstStyle/>
          <a:p>
            <a:pPr algn="justLow" rtl="1">
              <a:lnSpc>
                <a:spcPct val="150000"/>
              </a:lnSpc>
            </a:pPr>
            <a:r>
              <a:rPr lang="fa-IR" dirty="0">
                <a:cs typeface="B Nazanin" panose="00000400000000000000" pitchFamily="2" charset="-78"/>
              </a:rPr>
              <a:t>لغت‌نامه ی دهخدا، مقدمه</a:t>
            </a:r>
          </a:p>
          <a:p>
            <a:pPr algn="justLow" rtl="1">
              <a:lnSpc>
                <a:spcPct val="150000"/>
              </a:lnSpc>
            </a:pPr>
            <a:r>
              <a:rPr lang="fa-IR" dirty="0">
                <a:cs typeface="B Nazanin" panose="00000400000000000000" pitchFamily="2" charset="-78"/>
              </a:rPr>
              <a:t>صوراسرافیل و علی‌اکبر دهخدا، یک بررسی تاریخی و ادبی، کامیار عابدی، تهران ۱۳۷۹</a:t>
            </a:r>
          </a:p>
          <a:p>
            <a:pPr algn="justLow" rtl="1">
              <a:lnSpc>
                <a:spcPct val="150000"/>
              </a:lnSpc>
            </a:pPr>
            <a:r>
              <a:rPr lang="fa-IR" dirty="0">
                <a:cs typeface="B Nazanin" panose="00000400000000000000" pitchFamily="2" charset="-78"/>
              </a:rPr>
              <a:t>دهخدا، مرغ سحر در شب تار، به‌کوشش ولی‌الله درودیان، تهران ۱۳۸۳</a:t>
            </a:r>
          </a:p>
          <a:p>
            <a:pPr algn="justLow" rtl="1">
              <a:lnSpc>
                <a:spcPct val="150000"/>
              </a:lnSpc>
            </a:pPr>
            <a:r>
              <a:rPr lang="fa-IR" dirty="0">
                <a:cs typeface="B Nazanin" panose="00000400000000000000" pitchFamily="2" charset="-78"/>
              </a:rPr>
              <a:t>پیشینه‌های اقتصادی-اجتماعی جنبش مشروطیت و انکشاف سوسیال دموکراسی، خسرو شاکری، تهران ۱۳۸۴</a:t>
            </a:r>
          </a:p>
        </p:txBody>
      </p:sp>
    </p:spTree>
    <p:extLst>
      <p:ext uri="{BB962C8B-B14F-4D97-AF65-F5344CB8AC3E}">
        <p14:creationId xmlns:p14="http://schemas.microsoft.com/office/powerpoint/2010/main" val="7216288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7B54745-B489-65F8-8F4D-4BDA6EAF450E}"/>
              </a:ext>
            </a:extLst>
          </p:cNvPr>
          <p:cNvSpPr txBox="1"/>
          <p:nvPr/>
        </p:nvSpPr>
        <p:spPr>
          <a:xfrm>
            <a:off x="1886498" y="86142"/>
            <a:ext cx="8419003" cy="3901068"/>
          </a:xfrm>
          <a:prstGeom prst="rect">
            <a:avLst/>
          </a:prstGeom>
          <a:noFill/>
        </p:spPr>
        <p:txBody>
          <a:bodyPr wrap="square">
            <a:spAutoFit/>
          </a:bodyPr>
          <a:lstStyle/>
          <a:p>
            <a:pPr algn="ctr">
              <a:lnSpc>
                <a:spcPct val="200000"/>
              </a:lnSpc>
            </a:pPr>
            <a:r>
              <a:rPr lang="fa-IR" sz="6600" b="1" dirty="0">
                <a:solidFill>
                  <a:schemeClr val="bg1"/>
                </a:solidFill>
                <a:cs typeface="B Yekan" panose="00000400000000000000" pitchFamily="2" charset="-78"/>
              </a:rPr>
              <a:t>با تشکر از توجه شما اساتید عزیز</a:t>
            </a:r>
          </a:p>
        </p:txBody>
      </p:sp>
    </p:spTree>
    <p:extLst>
      <p:ext uri="{BB962C8B-B14F-4D97-AF65-F5344CB8AC3E}">
        <p14:creationId xmlns:p14="http://schemas.microsoft.com/office/powerpoint/2010/main" val="13732087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8453335" y="1113977"/>
            <a:ext cx="3219855"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یکم (تا نیمه‌راه مشروطیت)</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4C668490-7675-0CDB-800C-1F9C8CF7F94D}"/>
              </a:ext>
            </a:extLst>
          </p:cNvPr>
          <p:cNvSpPr txBox="1"/>
          <p:nvPr/>
        </p:nvSpPr>
        <p:spPr>
          <a:xfrm>
            <a:off x="206187"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4</a:t>
            </a:r>
          </a:p>
        </p:txBody>
      </p:sp>
      <p:sp>
        <p:nvSpPr>
          <p:cNvPr id="4" name="TextBox 3">
            <a:extLst>
              <a:ext uri="{FF2B5EF4-FFF2-40B4-BE49-F238E27FC236}">
                <a16:creationId xmlns:a16="http://schemas.microsoft.com/office/drawing/2014/main" id="{79430930-0158-4088-8CEC-9ACB27E817A4}"/>
              </a:ext>
            </a:extLst>
          </p:cNvPr>
          <p:cNvSpPr txBox="1"/>
          <p:nvPr/>
        </p:nvSpPr>
        <p:spPr>
          <a:xfrm>
            <a:off x="5379396" y="1863425"/>
            <a:ext cx="6615958" cy="4455066"/>
          </a:xfrm>
          <a:prstGeom prst="rect">
            <a:avLst/>
          </a:prstGeom>
          <a:noFill/>
        </p:spPr>
        <p:txBody>
          <a:bodyPr wrap="square">
            <a:spAutoFit/>
          </a:bodyPr>
          <a:lstStyle/>
          <a:p>
            <a:pPr algn="justLow" rtl="1">
              <a:lnSpc>
                <a:spcPct val="200000"/>
              </a:lnSpc>
            </a:pPr>
            <a:r>
              <a:rPr lang="fa-IR" dirty="0">
                <a:cs typeface="B Nazanin" panose="00000400000000000000" pitchFamily="2" charset="-78"/>
              </a:rPr>
              <a:t>پس از اتمام دوره مدرسه علوم سیاسی، دهخدا که اکنون میرزا علی‌اکبر خان قزوینی نامیده می‌شود، به خدمت وزارت امور خارجه درآمد و در سال ۱۲۸۱ هنگامی که معاون‌الدوله غفاری به‌عنوان سفیر ایران در کشورهای بالکان منصوب شده بود، دهخدا به‌عنوان منشی سفیر با او همراه شد. اقامت آن‌ها در اروپا بیش از دو سال در شهر وین بود. دهخدا از این دوره برای آشنایی بیشتر با زبان فرانسوی و دانش‌های جدید استفاده کرد. او در سال ۱۲۸۴ به ایران بازگشت. بازگشت دهخدا به ایران هم‌زمان با آغاز مشروطیت بود. ابتدا به مدت شش ماه در اداره شوسه ی خراسان که در مقاطعه حسین‌آقا امین‌الضرب بود، به‌عنوان معاون و مترجم مسیو دوبروک مهندس بلژیکی استخدام شد. </a:t>
            </a:r>
          </a:p>
        </p:txBody>
      </p:sp>
      <p:pic>
        <p:nvPicPr>
          <p:cNvPr id="12" name="Picture 11">
            <a:extLst>
              <a:ext uri="{FF2B5EF4-FFF2-40B4-BE49-F238E27FC236}">
                <a16:creationId xmlns:a16="http://schemas.microsoft.com/office/drawing/2014/main" id="{4E7FB35D-0813-EA62-FA06-D3FDF91999A4}"/>
              </a:ext>
            </a:extLst>
          </p:cNvPr>
          <p:cNvPicPr>
            <a:picLocks noChangeAspect="1"/>
          </p:cNvPicPr>
          <p:nvPr/>
        </p:nvPicPr>
        <p:blipFill rotWithShape="1">
          <a:blip r:embed="rId3">
            <a:extLst>
              <a:ext uri="{28A0092B-C50C-407E-A947-70E740481C1C}">
                <a14:useLocalDpi xmlns:a14="http://schemas.microsoft.com/office/drawing/2010/main" val="0"/>
              </a:ext>
            </a:extLst>
          </a:blip>
          <a:srcRect l="11521" r="21760"/>
          <a:stretch/>
        </p:blipFill>
        <p:spPr>
          <a:xfrm rot="20970614">
            <a:off x="674614" y="2937555"/>
            <a:ext cx="3864165" cy="32629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3190DC3A-465D-2770-9CCC-529017AF8F9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58229">
            <a:off x="3583353" y="2014858"/>
            <a:ext cx="1556742" cy="15567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4396998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8404697" y="1113977"/>
            <a:ext cx="3268493"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یکم (تا نیمه‌راه مشروطیت)</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D450BF79-0DB5-5415-BECD-6297E12FD4EF}"/>
              </a:ext>
            </a:extLst>
          </p:cNvPr>
          <p:cNvSpPr txBox="1"/>
          <p:nvPr/>
        </p:nvSpPr>
        <p:spPr>
          <a:xfrm>
            <a:off x="19722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5</a:t>
            </a:r>
          </a:p>
        </p:txBody>
      </p:sp>
      <p:sp>
        <p:nvSpPr>
          <p:cNvPr id="4" name="TextBox 3">
            <a:extLst>
              <a:ext uri="{FF2B5EF4-FFF2-40B4-BE49-F238E27FC236}">
                <a16:creationId xmlns:a16="http://schemas.microsoft.com/office/drawing/2014/main" id="{F3C4D22E-1A59-DA99-7440-78E5BB0AB46B}"/>
              </a:ext>
            </a:extLst>
          </p:cNvPr>
          <p:cNvSpPr txBox="1"/>
          <p:nvPr/>
        </p:nvSpPr>
        <p:spPr>
          <a:xfrm>
            <a:off x="376519" y="1956619"/>
            <a:ext cx="5719481" cy="4455066"/>
          </a:xfrm>
          <a:prstGeom prst="rect">
            <a:avLst/>
          </a:prstGeom>
          <a:noFill/>
        </p:spPr>
        <p:txBody>
          <a:bodyPr wrap="square">
            <a:spAutoFit/>
          </a:bodyPr>
          <a:lstStyle/>
          <a:p>
            <a:pPr algn="justLow" rtl="1">
              <a:lnSpc>
                <a:spcPct val="200000"/>
              </a:lnSpc>
            </a:pPr>
            <a:r>
              <a:rPr lang="fa-IR" dirty="0">
                <a:cs typeface="B Nazanin" panose="00000400000000000000" pitchFamily="2" charset="-78"/>
              </a:rPr>
              <a:t>دهخدا از دست پروردگان شیخ هادی نجم‌آبادی محسوب می‌شود که در جنبش مشروطه نقشی مهم ایفا کرد. دهخدا در بیان خاطرات خود، «تربیت عقل» خویش را به شیخ هادی «طائب ثراة» نسبت داده و او را همراه دو مربی دیگر خود، «وجودی استثنایی» خوانده‌است.</a:t>
            </a:r>
          </a:p>
          <a:p>
            <a:pPr algn="justLow" rtl="1">
              <a:lnSpc>
                <a:spcPct val="200000"/>
              </a:lnSpc>
            </a:pPr>
            <a:r>
              <a:rPr lang="fa-IR" dirty="0">
                <a:cs typeface="B Nazanin" panose="00000400000000000000" pitchFamily="2" charset="-78"/>
              </a:rPr>
              <a:t>در همین هنگام (شمسی ۱۲۸۵ – ۱۳۲۵ قمری)، میرزا جهانگیرخان شیرازی و میرزا قاسم‌خان تبریزی برای آغاز انتشار روزنامه صور اسرافیل (روزنامه) که خود بنیان‌گذار آن بودند از او دعوت به همکاری کردند. دهخدا از ابتدا نویسنده اصلی در صور اسرافیل (روزنامه) بود. </a:t>
            </a:r>
          </a:p>
        </p:txBody>
      </p:sp>
      <p:pic>
        <p:nvPicPr>
          <p:cNvPr id="7" name="Picture 6">
            <a:extLst>
              <a:ext uri="{FF2B5EF4-FFF2-40B4-BE49-F238E27FC236}">
                <a16:creationId xmlns:a16="http://schemas.microsoft.com/office/drawing/2014/main" id="{B488698C-ADDD-AE4F-2C3A-B3A37BC88B97}"/>
              </a:ext>
            </a:extLst>
          </p:cNvPr>
          <p:cNvPicPr>
            <a:picLocks noChangeAspect="1"/>
          </p:cNvPicPr>
          <p:nvPr/>
        </p:nvPicPr>
        <p:blipFill rotWithShape="1">
          <a:blip r:embed="rId3">
            <a:extLst>
              <a:ext uri="{28A0092B-C50C-407E-A947-70E740481C1C}">
                <a14:useLocalDpi xmlns:a14="http://schemas.microsoft.com/office/drawing/2010/main" val="0"/>
              </a:ext>
            </a:extLst>
          </a:blip>
          <a:srcRect b="6338"/>
          <a:stretch/>
        </p:blipFill>
        <p:spPr>
          <a:xfrm>
            <a:off x="7736541" y="2039883"/>
            <a:ext cx="3350289" cy="4288538"/>
          </a:xfrm>
          <a:prstGeom prst="rect">
            <a:avLst/>
          </a:prstGeom>
          <a:ln>
            <a:noFill/>
          </a:ln>
          <a:effectLst>
            <a:outerShdw blurRad="292100" dist="139700" dir="2700000" algn="tl" rotWithShape="0">
              <a:srgbClr val="333333">
                <a:alpha val="65000"/>
              </a:srgbClr>
            </a:outerShdw>
          </a:effectLst>
        </p:spPr>
      </p:pic>
      <p:pic>
        <p:nvPicPr>
          <p:cNvPr id="3" name="Picture 2">
            <a:extLst>
              <a:ext uri="{FF2B5EF4-FFF2-40B4-BE49-F238E27FC236}">
                <a16:creationId xmlns:a16="http://schemas.microsoft.com/office/drawing/2014/main" id="{BDCD02A2-254D-3448-EAF0-9B0564D7E8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490418">
            <a:off x="6793613" y="3019878"/>
            <a:ext cx="2108401" cy="282850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16126329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8268511" y="1113977"/>
            <a:ext cx="3404680"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یکم (تا نیمه‌راه مشروطیت)</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E2CB3772-AD7F-7D2F-D66E-2FBB0CBEEE5C}"/>
              </a:ext>
            </a:extLst>
          </p:cNvPr>
          <p:cNvSpPr txBox="1"/>
          <p:nvPr/>
        </p:nvSpPr>
        <p:spPr>
          <a:xfrm>
            <a:off x="17929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6</a:t>
            </a:r>
          </a:p>
        </p:txBody>
      </p:sp>
      <p:sp>
        <p:nvSpPr>
          <p:cNvPr id="4" name="TextBox 3">
            <a:extLst>
              <a:ext uri="{FF2B5EF4-FFF2-40B4-BE49-F238E27FC236}">
                <a16:creationId xmlns:a16="http://schemas.microsoft.com/office/drawing/2014/main" id="{8C2988D1-5469-C3CF-E882-77E8FD4487EF}"/>
              </a:ext>
            </a:extLst>
          </p:cNvPr>
          <p:cNvSpPr txBox="1"/>
          <p:nvPr/>
        </p:nvSpPr>
        <p:spPr>
          <a:xfrm>
            <a:off x="376518" y="1863425"/>
            <a:ext cx="11609004" cy="2550698"/>
          </a:xfrm>
          <a:prstGeom prst="rect">
            <a:avLst/>
          </a:prstGeom>
          <a:noFill/>
        </p:spPr>
        <p:txBody>
          <a:bodyPr wrap="square">
            <a:spAutoFit/>
          </a:bodyPr>
          <a:lstStyle/>
          <a:p>
            <a:pPr algn="r">
              <a:lnSpc>
                <a:spcPct val="150000"/>
              </a:lnSpc>
            </a:pPr>
            <a:r>
              <a:rPr lang="fa-IR" dirty="0">
                <a:cs typeface="B Nazanin" panose="00000400000000000000" pitchFamily="2" charset="-78"/>
              </a:rPr>
              <a:t>وی با نگارش مقاله‌های بند در روزنامه صور اسرافیل (روزنامه)، در زمره مشروطه خواهان قرار گرفت. به همین سبب بود که او نیز مورد غضب محمدعلی شاه واقع شد و اگر کمک سفارت انگلستان در امان گرفتن برای او نبود، سرنوشتی چون همکارانش، می‌یافت.[۳] نخستین شماره این روزنامه هفتگی پنج‌شنبه هفدهم ربیع‌الآخر ۱۳۲۵ قمری برابر هشتم خرداد ۱۲۸۶ و ۳۰ مه ۱۹۰۷ در هشت صفحه در تهران منتشر شد. صوراسرافیل طی چهارده ماه بعدی با تعطیلی‌ها و توقیف‌هایی که دید جمعاً سی و دو شماره منتشر شد که تاریخ آخرین شماره بیستم جمادی‌الاولی ۱۳۲۶ بود. دهخدا در آغاز هر شماره روزنامه مقاله‌ای در زمینه مسائل سیاسی، اقتصادی و اجتماعی و در پایان مقاله‌ای با عنوان چرند و پرند با نام مستعار می‌نوشت. سبک نگارش این مقالات در ادبیات فارسی بی‌سابقه بود و مکتب جدیدی را در روزنامه‌نگاری ایران و نثر فارسی معاصر پدیدآورد. </a:t>
            </a:r>
          </a:p>
        </p:txBody>
      </p:sp>
      <p:pic>
        <p:nvPicPr>
          <p:cNvPr id="7" name="Picture 6">
            <a:extLst>
              <a:ext uri="{FF2B5EF4-FFF2-40B4-BE49-F238E27FC236}">
                <a16:creationId xmlns:a16="http://schemas.microsoft.com/office/drawing/2014/main" id="{5EFBA69D-9656-3EC1-A9C4-B138B4E9DD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572" y="4094655"/>
            <a:ext cx="3838575" cy="223264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137284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8424153" y="1113977"/>
            <a:ext cx="3249038"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یکم (تا نیمه‌راه مشروطیت)</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B2AB7E44-5507-F8F5-52E5-2EC9E87D11B3}"/>
              </a:ext>
            </a:extLst>
          </p:cNvPr>
          <p:cNvSpPr txBox="1"/>
          <p:nvPr/>
        </p:nvSpPr>
        <p:spPr>
          <a:xfrm>
            <a:off x="188257"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7</a:t>
            </a:r>
          </a:p>
        </p:txBody>
      </p:sp>
      <p:sp>
        <p:nvSpPr>
          <p:cNvPr id="4" name="TextBox 3">
            <a:extLst>
              <a:ext uri="{FF2B5EF4-FFF2-40B4-BE49-F238E27FC236}">
                <a16:creationId xmlns:a16="http://schemas.microsoft.com/office/drawing/2014/main" id="{0756A052-B702-CAFC-BB62-FBECD64D97AE}"/>
              </a:ext>
            </a:extLst>
          </p:cNvPr>
          <p:cNvSpPr txBox="1"/>
          <p:nvPr/>
        </p:nvSpPr>
        <p:spPr>
          <a:xfrm>
            <a:off x="376519" y="1863425"/>
            <a:ext cx="11609004" cy="4835939"/>
          </a:xfrm>
          <a:prstGeom prst="rect">
            <a:avLst/>
          </a:prstGeom>
          <a:noFill/>
        </p:spPr>
        <p:txBody>
          <a:bodyPr wrap="square">
            <a:spAutoFit/>
          </a:bodyPr>
          <a:lstStyle/>
          <a:p>
            <a:pPr algn="ctr" rtl="1">
              <a:lnSpc>
                <a:spcPct val="250000"/>
              </a:lnSpc>
            </a:pPr>
            <a:r>
              <a:rPr lang="fa-IR" dirty="0">
                <a:cs typeface="B Nazanin" panose="00000400000000000000" pitchFamily="2" charset="-78"/>
              </a:rPr>
              <a:t>مهم‌ترین نام مستعار میرزا علی‌اکبر خان قزوینی در چرند و پرندش دخو بود. دخو مخفف کلمه دهخدا است، خطابی برای مردم ساده‌دل در قزوین، زادگاه پدر و اجداد نویسنده. البته دهخدا در اصل به معنی (کدخدا) و خداوند و بزرگ ده است.</a:t>
            </a:r>
          </a:p>
          <a:p>
            <a:pPr algn="ctr" rtl="1">
              <a:lnSpc>
                <a:spcPct val="250000"/>
              </a:lnSpc>
            </a:pPr>
            <a:r>
              <a:rPr lang="fa-IR" dirty="0">
                <a:cs typeface="B Nazanin" panose="00000400000000000000" pitchFamily="2" charset="-78"/>
              </a:rPr>
              <a:t>برخی نوشته‌های دهخدا موجب اعتراض‌های شدید سنّت‌گرایان متعصب و طرفداران استبداد شد تا جایی که حتی حکم به تکفیر او دادند. مجلس چند بار راجع به نوشته‌های او به بحث و گفتگو پرداخت. در جلسه بیستم شعبان ۱۳۲۵ اسدالله میرزا به شکایت انجمن اتحادیه طلاب اشاره کرد. آقا سید محمد جعفر نماینده‌ای دیگر تصریح کرد که در شماره‌های ۱۲ و ۱۴ صور اسرافیل نوشته‌ای که به تکفیر انجامیده باشد، دیده نمی‌شود. اما در مورد مطالب سیاسی باید وزارت علوم و معارف نظر دهد. پس از یکی دو گفتار دیگر روزنامه به‌طور موقت توقیف شد. در این میان دهخدا نیز به مجلس احضار شد و توانست با منطق و استدلال و حاضرجوابی مخالفان را مجاب کند. البته دهخدا را از در پشتی مجلس خارج کردند؛ زیرا برخی متعصبان مسلح با سلاح گرم، آماده ی حمله به او بودند. </a:t>
            </a:r>
          </a:p>
        </p:txBody>
      </p:sp>
    </p:spTree>
    <p:extLst>
      <p:ext uri="{BB962C8B-B14F-4D97-AF65-F5344CB8AC3E}">
        <p14:creationId xmlns:p14="http://schemas.microsoft.com/office/powerpoint/2010/main" val="32725434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8842443" y="1113977"/>
            <a:ext cx="2830748" cy="400110"/>
          </a:xfrm>
          <a:prstGeom prst="rect">
            <a:avLst/>
          </a:prstGeom>
          <a:noFill/>
        </p:spPr>
        <p:txBody>
          <a:bodyPr wrap="square">
            <a:spAutoFit/>
          </a:bodyPr>
          <a:lstStyle/>
          <a:p>
            <a:pPr algn="ctr"/>
            <a:r>
              <a:rPr lang="fa-IR" sz="2000" b="1">
                <a:solidFill>
                  <a:srgbClr val="4E006E"/>
                </a:solidFill>
                <a:cs typeface="B Yekan" panose="00000400000000000000" pitchFamily="2" charset="-78"/>
              </a:rPr>
              <a:t>دوره دوّم (تبعید و مهاجرت)</a:t>
            </a:r>
            <a:endParaRPr lang="fa-IR" sz="2000" b="1" dirty="0">
              <a:solidFill>
                <a:srgbClr val="4E006E"/>
              </a:solidFill>
              <a:cs typeface="B Yekan" panose="00000400000000000000" pitchFamily="2" charset="-78"/>
            </a:endParaRP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F12F2C82-6014-1A9E-A45D-BA2192F8442F}"/>
              </a:ext>
            </a:extLst>
          </p:cNvPr>
          <p:cNvSpPr txBox="1"/>
          <p:nvPr/>
        </p:nvSpPr>
        <p:spPr>
          <a:xfrm>
            <a:off x="299337" y="1131907"/>
            <a:ext cx="335054"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8</a:t>
            </a:r>
          </a:p>
        </p:txBody>
      </p:sp>
      <p:sp>
        <p:nvSpPr>
          <p:cNvPr id="4" name="TextBox 3">
            <a:extLst>
              <a:ext uri="{FF2B5EF4-FFF2-40B4-BE49-F238E27FC236}">
                <a16:creationId xmlns:a16="http://schemas.microsoft.com/office/drawing/2014/main" id="{287B5739-F3AC-2897-C482-9B712BFF2989}"/>
              </a:ext>
            </a:extLst>
          </p:cNvPr>
          <p:cNvSpPr txBox="1"/>
          <p:nvPr/>
        </p:nvSpPr>
        <p:spPr>
          <a:xfrm>
            <a:off x="4640093" y="1882976"/>
            <a:ext cx="7328171" cy="4455066"/>
          </a:xfrm>
          <a:prstGeom prst="rect">
            <a:avLst/>
          </a:prstGeom>
          <a:noFill/>
        </p:spPr>
        <p:txBody>
          <a:bodyPr wrap="square">
            <a:spAutoFit/>
          </a:bodyPr>
          <a:lstStyle/>
          <a:p>
            <a:pPr algn="justLow" rtl="1">
              <a:lnSpc>
                <a:spcPct val="200000"/>
              </a:lnSpc>
            </a:pPr>
            <a:r>
              <a:rPr lang="fa-IR" dirty="0">
                <a:cs typeface="B Nazanin" panose="00000400000000000000" pitchFamily="2" charset="-78"/>
              </a:rPr>
              <a:t>بعد از کودتای محمدعلی شاه در ۱۲۸۷، دهخدا همراه با عده‌ای از آزادی‌خواهان در سفارت انگلیس تحصن کردند. محمدعلی شاه که از این موضوع خشمگین بود با تبعید ایشان به کشورهای همجوار و اروپا موافقت کرد. به روایت ناظم‌الاسلام کرمانی بنا شد که شش نفر از کسانی که در «سفارتخانه انگلیس بودند نفی و تبعید شوند که هر یک را از قرار ماهی صد و پنجاه تومان بدهند و غلام سفارت آن‌ها را ببرد به سرحد برساند و رسید گرفته مراجعت کند، تا یک سال در خارجه باشند. پس از یک سال مختارند به هر جا بخواهند بروند یا مراجعت کنند به ایران». راوی دیگر در باکو، چند تن از ایشان را نام می‌برد. (سید حسن تقی‌زاده، میرزا محمد نجات، وحیدالملک، دهخدا، حسین پرویز) که «آزادی‌خواهان و تجار کمک کرده اعانه دادند»، و آن‌ها «به‌علت ناسازگاری محیط از راه تفلیس به پاریس رفتند»</a:t>
            </a:r>
          </a:p>
        </p:txBody>
      </p:sp>
      <p:pic>
        <p:nvPicPr>
          <p:cNvPr id="7" name="Picture 6">
            <a:extLst>
              <a:ext uri="{FF2B5EF4-FFF2-40B4-BE49-F238E27FC236}">
                <a16:creationId xmlns:a16="http://schemas.microsoft.com/office/drawing/2014/main" id="{B1E253E6-0B55-1612-F09D-9F2C5D75FEAD}"/>
              </a:ext>
            </a:extLst>
          </p:cNvPr>
          <p:cNvPicPr>
            <a:picLocks noChangeAspect="1"/>
          </p:cNvPicPr>
          <p:nvPr/>
        </p:nvPicPr>
        <p:blipFill rotWithShape="1">
          <a:blip r:embed="rId4">
            <a:extLst>
              <a:ext uri="{28A0092B-C50C-407E-A947-70E740481C1C}">
                <a14:useLocalDpi xmlns:a14="http://schemas.microsoft.com/office/drawing/2010/main" val="0"/>
              </a:ext>
            </a:extLst>
          </a:blip>
          <a:srcRect l="19149"/>
          <a:stretch/>
        </p:blipFill>
        <p:spPr>
          <a:xfrm>
            <a:off x="653847" y="2169268"/>
            <a:ext cx="3461524" cy="281142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a:extLst>
              <a:ext uri="{FF2B5EF4-FFF2-40B4-BE49-F238E27FC236}">
                <a16:creationId xmlns:a16="http://schemas.microsoft.com/office/drawing/2014/main" id="{A068F975-5971-E5AD-D553-02B12B9F9E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446558">
            <a:off x="400022" y="4774674"/>
            <a:ext cx="2427779" cy="14120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D9AF177A-3238-C401-DEC9-0619A84485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490418">
            <a:off x="2772347" y="4375277"/>
            <a:ext cx="1423991" cy="191033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815745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2FF2196F-7F5B-0327-6227-4934C296B95D}"/>
              </a:ext>
            </a:extLst>
          </p:cNvPr>
          <p:cNvSpPr txBox="1"/>
          <p:nvPr/>
        </p:nvSpPr>
        <p:spPr>
          <a:xfrm>
            <a:off x="7736541" y="1113977"/>
            <a:ext cx="3936650" cy="400110"/>
          </a:xfrm>
          <a:prstGeom prst="rect">
            <a:avLst/>
          </a:prstGeom>
          <a:noFill/>
        </p:spPr>
        <p:txBody>
          <a:bodyPr wrap="square">
            <a:spAutoFit/>
          </a:bodyPr>
          <a:lstStyle/>
          <a:p>
            <a:pPr algn="ctr"/>
            <a:r>
              <a:rPr lang="fa-IR" sz="2000" b="1" dirty="0">
                <a:solidFill>
                  <a:srgbClr val="4E006E"/>
                </a:solidFill>
                <a:cs typeface="B Yekan" panose="00000400000000000000" pitchFamily="2" charset="-78"/>
              </a:rPr>
              <a:t>دوره دوّم (تبعید و مهاجرت)</a:t>
            </a:r>
          </a:p>
        </p:txBody>
      </p:sp>
      <p:sp>
        <p:nvSpPr>
          <p:cNvPr id="8" name="TextBox 7">
            <a:extLst>
              <a:ext uri="{FF2B5EF4-FFF2-40B4-BE49-F238E27FC236}">
                <a16:creationId xmlns:a16="http://schemas.microsoft.com/office/drawing/2014/main" id="{350FE690-E975-4045-D116-FDE0C083BF64}"/>
              </a:ext>
            </a:extLst>
          </p:cNvPr>
          <p:cNvSpPr txBox="1"/>
          <p:nvPr/>
        </p:nvSpPr>
        <p:spPr>
          <a:xfrm>
            <a:off x="6399464" y="364529"/>
            <a:ext cx="4717914"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موضوع: پاورپوینت علی اکبر دهخدا</a:t>
            </a:r>
          </a:p>
        </p:txBody>
      </p:sp>
      <p:cxnSp>
        <p:nvCxnSpPr>
          <p:cNvPr id="10" name="Straight Connector 9">
            <a:extLst>
              <a:ext uri="{FF2B5EF4-FFF2-40B4-BE49-F238E27FC236}">
                <a16:creationId xmlns:a16="http://schemas.microsoft.com/office/drawing/2014/main" id="{8E11A6E7-F2F7-F7A6-AF3B-83CB4979A890}"/>
              </a:ext>
            </a:extLst>
          </p:cNvPr>
          <p:cNvCxnSpPr>
            <a:cxnSpLocks/>
          </p:cNvCxnSpPr>
          <p:nvPr/>
        </p:nvCxnSpPr>
        <p:spPr>
          <a:xfrm flipH="1">
            <a:off x="7422776" y="385290"/>
            <a:ext cx="151065" cy="358588"/>
          </a:xfrm>
          <a:prstGeom prst="line">
            <a:avLst/>
          </a:prstGeom>
          <a:ln w="19050">
            <a:solidFill>
              <a:schemeClr val="bg1"/>
            </a:solidFill>
            <a:prstDash val="sysDash"/>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CFCA458D-A2F2-0013-13FA-522D66AEC5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5563" y="213248"/>
            <a:ext cx="702672" cy="702672"/>
          </a:xfrm>
          <a:prstGeom prst="rect">
            <a:avLst/>
          </a:prstGeom>
        </p:spPr>
      </p:pic>
      <p:sp>
        <p:nvSpPr>
          <p:cNvPr id="13" name="TextBox 12">
            <a:extLst>
              <a:ext uri="{FF2B5EF4-FFF2-40B4-BE49-F238E27FC236}">
                <a16:creationId xmlns:a16="http://schemas.microsoft.com/office/drawing/2014/main" id="{664CCF06-915B-2DDD-9A5C-7D000F1489A0}"/>
              </a:ext>
            </a:extLst>
          </p:cNvPr>
          <p:cNvSpPr txBox="1"/>
          <p:nvPr/>
        </p:nvSpPr>
        <p:spPr>
          <a:xfrm>
            <a:off x="376518" y="382266"/>
            <a:ext cx="6884892" cy="400110"/>
          </a:xfrm>
          <a:prstGeom prst="rect">
            <a:avLst/>
          </a:prstGeom>
          <a:noFill/>
        </p:spPr>
        <p:txBody>
          <a:bodyPr wrap="square">
            <a:spAutoFit/>
          </a:bodyPr>
          <a:lstStyle/>
          <a:p>
            <a:pPr algn="justLow" rtl="1"/>
            <a:r>
              <a:rPr lang="fa-IR" sz="2000" dirty="0">
                <a:solidFill>
                  <a:schemeClr val="bg1"/>
                </a:solidFill>
                <a:cs typeface="B Yekan" panose="00000400000000000000" pitchFamily="2" charset="-78"/>
              </a:rPr>
              <a:t>پژوهشگر: ...........................    استاد راهنما: ...........................</a:t>
            </a:r>
          </a:p>
        </p:txBody>
      </p:sp>
      <p:sp>
        <p:nvSpPr>
          <p:cNvPr id="2" name="TextBox 1">
            <a:extLst>
              <a:ext uri="{FF2B5EF4-FFF2-40B4-BE49-F238E27FC236}">
                <a16:creationId xmlns:a16="http://schemas.microsoft.com/office/drawing/2014/main" id="{58B1F4BD-9BC5-FC26-955C-8662B1FDB430}"/>
              </a:ext>
            </a:extLst>
          </p:cNvPr>
          <p:cNvSpPr txBox="1"/>
          <p:nvPr/>
        </p:nvSpPr>
        <p:spPr>
          <a:xfrm>
            <a:off x="179292" y="1131907"/>
            <a:ext cx="456625" cy="400110"/>
          </a:xfrm>
          <a:prstGeom prst="rect">
            <a:avLst/>
          </a:prstGeom>
          <a:noFill/>
        </p:spPr>
        <p:txBody>
          <a:bodyPr wrap="square">
            <a:spAutoFit/>
          </a:bodyPr>
          <a:lstStyle/>
          <a:p>
            <a:pPr algn="justLow" rtl="1"/>
            <a:r>
              <a:rPr lang="fa-IR" sz="2000" spc="-150" dirty="0">
                <a:solidFill>
                  <a:schemeClr val="bg1"/>
                </a:solidFill>
                <a:cs typeface="B Yekan" panose="00000400000000000000" pitchFamily="2" charset="-78"/>
              </a:rPr>
              <a:t>9</a:t>
            </a:r>
          </a:p>
        </p:txBody>
      </p:sp>
      <p:sp>
        <p:nvSpPr>
          <p:cNvPr id="4" name="TextBox 3">
            <a:extLst>
              <a:ext uri="{FF2B5EF4-FFF2-40B4-BE49-F238E27FC236}">
                <a16:creationId xmlns:a16="http://schemas.microsoft.com/office/drawing/2014/main" id="{82B41062-F523-5FAB-4FA6-113E23D3140B}"/>
              </a:ext>
            </a:extLst>
          </p:cNvPr>
          <p:cNvSpPr txBox="1"/>
          <p:nvPr/>
        </p:nvSpPr>
        <p:spPr>
          <a:xfrm>
            <a:off x="291498" y="3714263"/>
            <a:ext cx="11609004" cy="2758447"/>
          </a:xfrm>
          <a:prstGeom prst="rect">
            <a:avLst/>
          </a:prstGeom>
          <a:noFill/>
        </p:spPr>
        <p:txBody>
          <a:bodyPr wrap="square">
            <a:spAutoFit/>
          </a:bodyPr>
          <a:lstStyle/>
          <a:p>
            <a:pPr algn="ctr" rtl="1">
              <a:lnSpc>
                <a:spcPct val="250000"/>
              </a:lnSpc>
            </a:pPr>
            <a:r>
              <a:rPr lang="fa-IR" dirty="0">
                <a:cs typeface="B Nazanin" panose="00000400000000000000" pitchFamily="2" charset="-78"/>
              </a:rPr>
              <a:t>پس از ورود دهخدا و آزادی‌خواهان تبعیدی به پاریس، گروهی از آن‌ها به دعوت ادوارد براون به لندن رفتند. میرزا آقا فرشی، سید حسن تقی‌زاده، معاضدالسلطنه و محمدعلی تربیت از آن جمله بودند. اما معاضدالسلطنه اندکی بعد به پاریس بازگشت و با دهخدا در انتشار دوباره صوراسرافیل همکاری کرد. دهخدا دعوت براون را برای رفتن به لندن و نشر صوراسرافیل در آن شهر نپذیرفت. براون استدلال می‌کرد که در انگلستان امکانات بیشتری مهیاست و روزنامه‌هایی مانند منچستر گاردین و دیلی نیوز هواخواه مشروطه‌اند و چیزهایی می‌نویسند، اما دهخدا بنابر مصالحی ترجیح داد که چنین نکند. دهخدا در پاریس با علامه محمد قزوینی معاشر بود. </a:t>
            </a:r>
          </a:p>
        </p:txBody>
      </p:sp>
      <p:pic>
        <p:nvPicPr>
          <p:cNvPr id="6" name="Picture 5">
            <a:extLst>
              <a:ext uri="{FF2B5EF4-FFF2-40B4-BE49-F238E27FC236}">
                <a16:creationId xmlns:a16="http://schemas.microsoft.com/office/drawing/2014/main" id="{1851C17C-FB4D-13FC-4F29-61BF709C25C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9337" y="2010233"/>
            <a:ext cx="1907837" cy="19078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 name="Picture 8">
            <a:extLst>
              <a:ext uri="{FF2B5EF4-FFF2-40B4-BE49-F238E27FC236}">
                <a16:creationId xmlns:a16="http://schemas.microsoft.com/office/drawing/2014/main" id="{CD6774F0-90FC-AB6A-906D-1B0DF5CD7D6F}"/>
              </a:ext>
            </a:extLst>
          </p:cNvPr>
          <p:cNvPicPr>
            <a:picLocks noChangeAspect="1"/>
          </p:cNvPicPr>
          <p:nvPr/>
        </p:nvPicPr>
        <p:blipFill rotWithShape="1">
          <a:blip r:embed="rId4">
            <a:extLst>
              <a:ext uri="{28A0092B-C50C-407E-A947-70E740481C1C}">
                <a14:useLocalDpi xmlns:a14="http://schemas.microsoft.com/office/drawing/2010/main" val="0"/>
              </a:ext>
            </a:extLst>
          </a:blip>
          <a:srcRect b="25843"/>
          <a:stretch/>
        </p:blipFill>
        <p:spPr>
          <a:xfrm>
            <a:off x="5119475" y="2010233"/>
            <a:ext cx="1919627" cy="190783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4" name="Picture 13">
            <a:extLst>
              <a:ext uri="{FF2B5EF4-FFF2-40B4-BE49-F238E27FC236}">
                <a16:creationId xmlns:a16="http://schemas.microsoft.com/office/drawing/2014/main" id="{400CA593-B6F7-492D-BE3A-7A22D99D8B64}"/>
              </a:ext>
            </a:extLst>
          </p:cNvPr>
          <p:cNvPicPr>
            <a:picLocks noChangeAspect="1"/>
          </p:cNvPicPr>
          <p:nvPr/>
        </p:nvPicPr>
        <p:blipFill rotWithShape="1">
          <a:blip r:embed="rId5">
            <a:extLst>
              <a:ext uri="{28A0092B-C50C-407E-A947-70E740481C1C}">
                <a14:useLocalDpi xmlns:a14="http://schemas.microsoft.com/office/drawing/2010/main" val="0"/>
              </a:ext>
            </a:extLst>
          </a:blip>
          <a:srcRect b="20598"/>
          <a:stretch/>
        </p:blipFill>
        <p:spPr>
          <a:xfrm>
            <a:off x="7771403" y="2004645"/>
            <a:ext cx="1933463" cy="191901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4413848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TotalTime>
  <Words>4009</Words>
  <Application>Microsoft Office PowerPoint</Application>
  <PresentationFormat>Widescreen</PresentationFormat>
  <Paragraphs>202</Paragraphs>
  <Slides>32</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dc:creator>
  <cp:lastModifiedBy>mt</cp:lastModifiedBy>
  <cp:revision>16</cp:revision>
  <dcterms:created xsi:type="dcterms:W3CDTF">2023-07-13T10:10:16Z</dcterms:created>
  <dcterms:modified xsi:type="dcterms:W3CDTF">2023-07-15T07:08:42Z</dcterms:modified>
</cp:coreProperties>
</file>