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293" r:id="rId3"/>
    <p:sldId id="256" r:id="rId4"/>
    <p:sldId id="276" r:id="rId5"/>
    <p:sldId id="277" r:id="rId6"/>
    <p:sldId id="297" r:id="rId7"/>
    <p:sldId id="278" r:id="rId8"/>
    <p:sldId id="279" r:id="rId9"/>
    <p:sldId id="294" r:id="rId10"/>
    <p:sldId id="267" r:id="rId11"/>
    <p:sldId id="257" r:id="rId12"/>
    <p:sldId id="270" r:id="rId13"/>
    <p:sldId id="295" r:id="rId14"/>
    <p:sldId id="271" r:id="rId15"/>
    <p:sldId id="272" r:id="rId16"/>
    <p:sldId id="273" r:id="rId17"/>
    <p:sldId id="274" r:id="rId18"/>
    <p:sldId id="275" r:id="rId19"/>
    <p:sldId id="281" r:id="rId20"/>
    <p:sldId id="282" r:id="rId21"/>
    <p:sldId id="258" r:id="rId22"/>
    <p:sldId id="259" r:id="rId23"/>
    <p:sldId id="260" r:id="rId24"/>
    <p:sldId id="261" r:id="rId25"/>
    <p:sldId id="262" r:id="rId26"/>
    <p:sldId id="263" r:id="rId27"/>
    <p:sldId id="264" r:id="rId28"/>
    <p:sldId id="265" r:id="rId29"/>
    <p:sldId id="266" r:id="rId30"/>
    <p:sldId id="268" r:id="rId31"/>
    <p:sldId id="269" r:id="rId32"/>
    <p:sldId id="290" r:id="rId33"/>
    <p:sldId id="280" r:id="rId34"/>
    <p:sldId id="298" r:id="rId35"/>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8C277C4-586B-68F8-755B-A0ED05DD6343}"/>
              </a:ext>
            </a:extLst>
          </p:cNvPr>
          <p:cNvSpPr/>
          <p:nvPr userDrawn="1"/>
        </p:nvSpPr>
        <p:spPr>
          <a:xfrm>
            <a:off x="104775" y="93412"/>
            <a:ext cx="11982450" cy="6632909"/>
          </a:xfrm>
          <a:prstGeom prst="rect">
            <a:avLst/>
          </a:prstGeom>
          <a:noFill/>
          <a:ln w="571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330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925829-E97C-8864-6D2F-F71DE5ECFD9C}"/>
              </a:ext>
            </a:extLst>
          </p:cNvPr>
          <p:cNvSpPr/>
          <p:nvPr userDrawn="1"/>
        </p:nvSpPr>
        <p:spPr>
          <a:xfrm>
            <a:off x="104775" y="93412"/>
            <a:ext cx="11982450" cy="663290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2863BC1-02CA-6B4E-8B79-6EC81295835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0311855" y="131679"/>
            <a:ext cx="1880145" cy="1253297"/>
          </a:xfrm>
          <a:prstGeom prst="rect">
            <a:avLst/>
          </a:prstGeom>
        </p:spPr>
      </p:pic>
      <p:cxnSp>
        <p:nvCxnSpPr>
          <p:cNvPr id="13" name="Straight Connector 12">
            <a:extLst>
              <a:ext uri="{FF2B5EF4-FFF2-40B4-BE49-F238E27FC236}">
                <a16:creationId xmlns:a16="http://schemas.microsoft.com/office/drawing/2014/main" id="{A922AFD8-439A-D0D5-FCE1-FEF2D2F0311A}"/>
              </a:ext>
            </a:extLst>
          </p:cNvPr>
          <p:cNvCxnSpPr/>
          <p:nvPr userDrawn="1"/>
        </p:nvCxnSpPr>
        <p:spPr>
          <a:xfrm>
            <a:off x="10735301" y="447177"/>
            <a:ext cx="0" cy="6223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3065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925829-E97C-8864-6D2F-F71DE5ECFD9C}"/>
              </a:ext>
            </a:extLst>
          </p:cNvPr>
          <p:cNvSpPr/>
          <p:nvPr userDrawn="1"/>
        </p:nvSpPr>
        <p:spPr>
          <a:xfrm>
            <a:off x="104775" y="93412"/>
            <a:ext cx="11982450" cy="663290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24093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2316218"/>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xml"/><Relationship Id="rId4" Type="http://schemas.openxmlformats.org/officeDocument/2006/relationships/image" Target="../media/image28.jfif"/></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fif"/><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6D356FD-0F4A-EF72-EFC9-A7F53DEC690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3528" t="21414" r="20750" b="37374"/>
          <a:stretch/>
        </p:blipFill>
        <p:spPr>
          <a:xfrm>
            <a:off x="2797242" y="955964"/>
            <a:ext cx="6597515" cy="4531626"/>
          </a:xfrm>
          <a:prstGeom prst="rect">
            <a:avLst/>
          </a:prstGeom>
        </p:spPr>
      </p:pic>
    </p:spTree>
    <p:extLst>
      <p:ext uri="{BB962C8B-B14F-4D97-AF65-F5344CB8AC3E}">
        <p14:creationId xmlns:p14="http://schemas.microsoft.com/office/powerpoint/2010/main" val="332291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4436348" y="526820"/>
            <a:ext cx="6391469"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آیا ورزش می‌تواند به افراد در بهبودی اعتیاد کمک کند؟</a:t>
            </a:r>
          </a:p>
        </p:txBody>
      </p:sp>
      <p:sp>
        <p:nvSpPr>
          <p:cNvPr id="5" name="TextBox 4">
            <a:extLst>
              <a:ext uri="{FF2B5EF4-FFF2-40B4-BE49-F238E27FC236}">
                <a16:creationId xmlns:a16="http://schemas.microsoft.com/office/drawing/2014/main" id="{8B46F547-71DA-7F14-79C4-829E43A25ABC}"/>
              </a:ext>
            </a:extLst>
          </p:cNvPr>
          <p:cNvSpPr txBox="1"/>
          <p:nvPr/>
        </p:nvSpPr>
        <p:spPr>
          <a:xfrm>
            <a:off x="4961613" y="1334423"/>
            <a:ext cx="6933945" cy="4455066"/>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نقش ورزش در بهبود روند اعتیاد می‌تواند یک روش نوید بخش باشد. مطالعات بر روی حیوانات نشان داده است که شنا کردن به طور منظم، باعث کاهش ارادی مصرف مورفین در موش‌های وابسته به مواد افیونی و همچنین دسترسی به یک چرخه ورزشی باعث کاهش کوکائین در موش‌های وابسته به دارو شده است. یک مطالعه کوچک بر روی انسان، یک برنامه ورزشی را برای 38 زن و مرد که از انواع مواد از جمله مواد افیونی، آمفتامین و کوکائین استفاده می‌کردند را مورد بررسی قرار داده است. شرکت کنندگان موافقت کردند سه بار در هفته و به مدت دو تا شش ماه در تمرینات گروهی شرکت کنند. بیست نفر مداخله را به اتمام رساندند. هنگامی که یک سال بعد دوباره مورد ارزیابی قرار گرفتند، 10 نفر از آنها مصرف مواد خود را کاهش داده بودند.</a:t>
            </a:r>
          </a:p>
        </p:txBody>
      </p:sp>
      <p:pic>
        <p:nvPicPr>
          <p:cNvPr id="3" name="Picture 2">
            <a:extLst>
              <a:ext uri="{FF2B5EF4-FFF2-40B4-BE49-F238E27FC236}">
                <a16:creationId xmlns:a16="http://schemas.microsoft.com/office/drawing/2014/main" id="{3D410940-991F-2F41-ABAE-D3BEEAF0744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0309547">
            <a:off x="732931" y="2104220"/>
            <a:ext cx="3827496" cy="2915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18127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6316825" y="543329"/>
            <a:ext cx="4497355"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تاثیر ورزش بر ترک اعتیاد چگونه است؟</a:t>
            </a:r>
          </a:p>
        </p:txBody>
      </p:sp>
      <p:sp>
        <p:nvSpPr>
          <p:cNvPr id="5" name="TextBox 4">
            <a:extLst>
              <a:ext uri="{FF2B5EF4-FFF2-40B4-BE49-F238E27FC236}">
                <a16:creationId xmlns:a16="http://schemas.microsoft.com/office/drawing/2014/main" id="{8B46F547-71DA-7F14-79C4-829E43A25ABC}"/>
              </a:ext>
            </a:extLst>
          </p:cNvPr>
          <p:cNvSpPr txBox="1"/>
          <p:nvPr/>
        </p:nvSpPr>
        <p:spPr>
          <a:xfrm>
            <a:off x="1129357" y="1711518"/>
            <a:ext cx="10618237"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تأثیر ورزش بر ترک اعتیاد اگر با روش‌هایی مانند تقویت بدن بعد از ترک اعتیاد همراه شود، بسیار بیشتر خواهد شد. ترک یک تجربه ناخوشایند است که وقتی یک ماده اعتیادآور یا یک رفتار اعتیادآور مانند قمار، قطع شود، اتفاق می‌افتد.</a:t>
            </a:r>
          </a:p>
        </p:txBody>
      </p:sp>
      <p:pic>
        <p:nvPicPr>
          <p:cNvPr id="3" name="Picture 2">
            <a:extLst>
              <a:ext uri="{FF2B5EF4-FFF2-40B4-BE49-F238E27FC236}">
                <a16:creationId xmlns:a16="http://schemas.microsoft.com/office/drawing/2014/main" id="{7B687297-A8B6-13F5-F623-A4D61C1652C0}"/>
              </a:ext>
            </a:extLst>
          </p:cNvPr>
          <p:cNvPicPr>
            <a:picLocks noChangeAspect="1"/>
          </p:cNvPicPr>
          <p:nvPr/>
        </p:nvPicPr>
        <p:blipFill>
          <a:blip r:embed="rId2">
            <a:clrChange>
              <a:clrFrom>
                <a:srgbClr val="FFFEFF"/>
              </a:clrFrom>
              <a:clrTo>
                <a:srgbClr val="FFFEFF">
                  <a:alpha val="0"/>
                </a:srgbClr>
              </a:clrTo>
            </a:clrChange>
            <a:extLst>
              <a:ext uri="{28A0092B-C50C-407E-A947-70E740481C1C}">
                <a14:useLocalDpi xmlns:a14="http://schemas.microsoft.com/office/drawing/2010/main"/>
              </a:ext>
            </a:extLst>
          </a:blip>
          <a:stretch>
            <a:fillRect/>
          </a:stretch>
        </p:blipFill>
        <p:spPr>
          <a:xfrm>
            <a:off x="211028" y="2799327"/>
            <a:ext cx="6583118" cy="3897899"/>
          </a:xfrm>
          <a:prstGeom prst="rect">
            <a:avLst/>
          </a:prstGeom>
        </p:spPr>
      </p:pic>
    </p:spTree>
    <p:extLst>
      <p:ext uri="{BB962C8B-B14F-4D97-AF65-F5344CB8AC3E}">
        <p14:creationId xmlns:p14="http://schemas.microsoft.com/office/powerpoint/2010/main" val="2841399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3451863" y="483403"/>
            <a:ext cx="718457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ورزش در حین ترک اعتیاد می‌تواند چه اثرات مفیدی داشته باشد؟</a:t>
            </a:r>
          </a:p>
        </p:txBody>
      </p:sp>
      <p:sp>
        <p:nvSpPr>
          <p:cNvPr id="5" name="TextBox 4">
            <a:extLst>
              <a:ext uri="{FF2B5EF4-FFF2-40B4-BE49-F238E27FC236}">
                <a16:creationId xmlns:a16="http://schemas.microsoft.com/office/drawing/2014/main" id="{8B46F547-71DA-7F14-79C4-829E43A25ABC}"/>
              </a:ext>
            </a:extLst>
          </p:cNvPr>
          <p:cNvSpPr txBox="1"/>
          <p:nvPr/>
        </p:nvSpPr>
        <p:spPr>
          <a:xfrm>
            <a:off x="441163" y="1242570"/>
            <a:ext cx="11309674" cy="3450945"/>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نقش ورزش در بهبود روند ترک اعتیاد، در طول مراحل ترک نیز اثبات شده است. ترک کردن یک تجربه ناخوشایند است که با ترک یک ماده اعتیاد‌آور (مانند الکل یا مواد مخدر) یا رفتار اعتیاد‌آور (مانند قمار، رابطه جنسی اجباری یا پرخوری) اتفاق می‌افتد. علائم ترک از نظر شدت و علائم، بسته به فرد و آنچه که قصد ترک آن را دارند متفاوت است. تمام علائم ترک شامل ولع مصرف بیشتر ماده یا رفتار و تسکین ترک در هنگام مصرف مقدار بیشتری از ماده یا درگیر شدن آن است. احساس افسردگی یا ناامیدی، اضطراب یا بی‌حالی، تحریک‌پذیری یا عصبانیت، مشکلات گوارشی و علائم سیستم عصبی مانند تعریق، خشکی یا خیسی دهان، سردرد و تنش عضلانی در حین ترک اعتیاد رایج است.</a:t>
            </a:r>
          </a:p>
        </p:txBody>
      </p:sp>
      <p:pic>
        <p:nvPicPr>
          <p:cNvPr id="3" name="Picture 2">
            <a:extLst>
              <a:ext uri="{FF2B5EF4-FFF2-40B4-BE49-F238E27FC236}">
                <a16:creationId xmlns:a16="http://schemas.microsoft.com/office/drawing/2014/main" id="{837C7036-3799-A8CE-9660-0A73C7CBE60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33385" y="4193218"/>
            <a:ext cx="6019591" cy="2310595"/>
          </a:xfrm>
          <a:prstGeom prst="rect">
            <a:avLst/>
          </a:prstGeom>
          <a:ln>
            <a:noFill/>
          </a:ln>
          <a:effectLst>
            <a:softEdge rad="112500"/>
          </a:effectLst>
        </p:spPr>
      </p:pic>
    </p:spTree>
    <p:extLst>
      <p:ext uri="{BB962C8B-B14F-4D97-AF65-F5344CB8AC3E}">
        <p14:creationId xmlns:p14="http://schemas.microsoft.com/office/powerpoint/2010/main" val="1726864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7BBFA4-DA37-1179-4DCF-E6FA2A445B95}"/>
              </a:ext>
            </a:extLst>
          </p:cNvPr>
          <p:cNvSpPr txBox="1"/>
          <p:nvPr/>
        </p:nvSpPr>
        <p:spPr>
          <a:xfrm>
            <a:off x="5278056" y="1220366"/>
            <a:ext cx="6477963" cy="4835939"/>
          </a:xfrm>
          <a:prstGeom prst="rect">
            <a:avLst/>
          </a:prstGeom>
          <a:noFill/>
        </p:spPr>
        <p:txBody>
          <a:bodyPr wrap="square">
            <a:spAutoFit/>
          </a:bodyPr>
          <a:lstStyle/>
          <a:p>
            <a:pPr algn="justLow" rtl="1">
              <a:lnSpc>
                <a:spcPct val="250000"/>
              </a:lnSpc>
            </a:pPr>
            <a:r>
              <a:rPr lang="fa-IR" dirty="0">
                <a:cs typeface="B Nazanin" panose="00000400000000000000" pitchFamily="2" charset="-78"/>
              </a:rPr>
              <a:t>نقش ورزش در بهبود روند ترک اعتیاد اثبات کرده است که ورزش باعث کاهش استرس، اضطراب و افسردگی می‌شود. از آنجا که اینها علائم عمده ترک اعتیاد است، کارشناسان به طور فزاینده‌ای پیشنهاد می‌کنند که ورزش می‌تواند علائم ترک را کاهش دهد. به عنوان مثال، یک نوع ترک که اثبات شده است همراه با ورزش بسیار مؤثر است، ترک نیکوتین است. مطالعات متعدد نشان داده است که سیگاری‌هایی که به برخی از ورزش‌ها می‌پردازند، در مقایسه با افرادی که اقدام به ترک سیگار کرده‌اند اما ورزش نمی‌کنند بهتر می‌توانند ولع مصرف سیگار، بهبودی خلق و خو و کاهش علائم ترک را کاهش دهند.</a:t>
            </a:r>
          </a:p>
        </p:txBody>
      </p:sp>
      <p:sp>
        <p:nvSpPr>
          <p:cNvPr id="4" name="TextBox 3">
            <a:extLst>
              <a:ext uri="{FF2B5EF4-FFF2-40B4-BE49-F238E27FC236}">
                <a16:creationId xmlns:a16="http://schemas.microsoft.com/office/drawing/2014/main" id="{7D82CC4D-A74B-D374-49D7-1FDCF288B8C3}"/>
              </a:ext>
            </a:extLst>
          </p:cNvPr>
          <p:cNvSpPr txBox="1"/>
          <p:nvPr/>
        </p:nvSpPr>
        <p:spPr>
          <a:xfrm>
            <a:off x="3451863" y="483403"/>
            <a:ext cx="718457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ورزش در حین ترک اعتیاد می‌تواند چه اثرات مفیدی داشته باشد؟</a:t>
            </a:r>
          </a:p>
        </p:txBody>
      </p:sp>
      <p:pic>
        <p:nvPicPr>
          <p:cNvPr id="6" name="Picture 5">
            <a:extLst>
              <a:ext uri="{FF2B5EF4-FFF2-40B4-BE49-F238E27FC236}">
                <a16:creationId xmlns:a16="http://schemas.microsoft.com/office/drawing/2014/main" id="{53FFE67A-15A6-24E1-AADD-FD0776008A9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8453" y="1495615"/>
            <a:ext cx="4560690" cy="4560690"/>
          </a:xfrm>
          <a:prstGeom prst="rect">
            <a:avLst/>
          </a:prstGeom>
        </p:spPr>
      </p:pic>
    </p:spTree>
    <p:extLst>
      <p:ext uri="{BB962C8B-B14F-4D97-AF65-F5344CB8AC3E}">
        <p14:creationId xmlns:p14="http://schemas.microsoft.com/office/powerpoint/2010/main" val="3077661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5145234" y="491652"/>
            <a:ext cx="5710335"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ورزش در پیشگیری از عود اعتیاد چه نقشی دارد؟</a:t>
            </a:r>
          </a:p>
        </p:txBody>
      </p:sp>
      <p:sp>
        <p:nvSpPr>
          <p:cNvPr id="5" name="TextBox 4">
            <a:extLst>
              <a:ext uri="{FF2B5EF4-FFF2-40B4-BE49-F238E27FC236}">
                <a16:creationId xmlns:a16="http://schemas.microsoft.com/office/drawing/2014/main" id="{8B46F547-71DA-7F14-79C4-829E43A25ABC}"/>
              </a:ext>
            </a:extLst>
          </p:cNvPr>
          <p:cNvSpPr txBox="1"/>
          <p:nvPr/>
        </p:nvSpPr>
        <p:spPr>
          <a:xfrm>
            <a:off x="1035698" y="1544719"/>
            <a:ext cx="10740970" cy="275844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نقش ورزش در بهبود روند ترک اعتیاد در پیشگیری از عود نیز اثبات شده است. ورزش به عنوان درمانی برای کاهش خطر عود مجدد به رفتار اعتیاد آور بررسی شده است و نشان داده است که  ولع مصرف مواد مخدر را کاهش داده و نتایج درمان را بهبود می‌بخشد. به عنوان مثال، افرادی که از بیماری شاهدانه بهبود می‌یابند و مدت طولانی‌تری ورزش می‌کنند، می‌توانند ولع مصرف ماری جوانا را کاهش دهند. مدیریت احتمالی، یک سیستم مبتنی بر پاداش و نه یک درمان، همچنین ممکن است در صورت ترکیب با فعالیت‌های مرتبط با ورزش، مؤثرتر باشد.</a:t>
            </a:r>
          </a:p>
        </p:txBody>
      </p:sp>
      <p:pic>
        <p:nvPicPr>
          <p:cNvPr id="3" name="Picture 2">
            <a:extLst>
              <a:ext uri="{FF2B5EF4-FFF2-40B4-BE49-F238E27FC236}">
                <a16:creationId xmlns:a16="http://schemas.microsoft.com/office/drawing/2014/main" id="{5991D6DC-67E8-8CA9-5EB0-AC8E3938E15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3135" y="3908809"/>
            <a:ext cx="3588233" cy="2390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69077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2341745" y="477431"/>
            <a:ext cx="8453534"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ورزش به عنوان یک درمان برای ترک اعتیاد از چه پتانسیلی برخوردار است؟</a:t>
            </a:r>
          </a:p>
        </p:txBody>
      </p:sp>
      <p:sp>
        <p:nvSpPr>
          <p:cNvPr id="5" name="TextBox 4">
            <a:extLst>
              <a:ext uri="{FF2B5EF4-FFF2-40B4-BE49-F238E27FC236}">
                <a16:creationId xmlns:a16="http://schemas.microsoft.com/office/drawing/2014/main" id="{8B46F547-71DA-7F14-79C4-829E43A25ABC}"/>
              </a:ext>
            </a:extLst>
          </p:cNvPr>
          <p:cNvSpPr txBox="1"/>
          <p:nvPr/>
        </p:nvSpPr>
        <p:spPr>
          <a:xfrm>
            <a:off x="332789" y="1544630"/>
            <a:ext cx="7362681" cy="4835939"/>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نقش ورزش در بهبود روند ترک اعتیاد اثبات کرده است که ورزش به عنوان یک درمان تکمیلی برای اعتیاد، می‌تواند بسیار مؤثر باشد. اثرات مفید آن چه در بهبود خلق و خوی و چه در علائم ترک، برای کمک به افراد در بهبودی اعتیاد، داشتن سلامتی و جلوگیری از عود، و حتی ممکن است به ترمیم برخی آسیب‌های عصبی ناشی از مواد نیز کمک کند. با این حال، ورزش به تنهایی نمی‌تواند به شما کمک کند که در وهله اول دلیل اعتیاد خود را درک کنید، عوامل محرک را تشخیص دهید یا روش‌های مؤثرتر مدیریت احساسات خود را یاد بگیرید. با این وجود، ممکن است به بهبود حالت عاطفی شما کمک کند، و ممکن است اثربخشی سایر روش‌های درمانی را بهبود بخشد.</a:t>
            </a:r>
          </a:p>
        </p:txBody>
      </p:sp>
      <p:pic>
        <p:nvPicPr>
          <p:cNvPr id="3" name="Picture 2">
            <a:extLst>
              <a:ext uri="{FF2B5EF4-FFF2-40B4-BE49-F238E27FC236}">
                <a16:creationId xmlns:a16="http://schemas.microsoft.com/office/drawing/2014/main" id="{71D497B8-B43F-2BE2-2F1A-A8DDC7E11B9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1150484">
            <a:off x="8282634" y="2476371"/>
            <a:ext cx="3518703" cy="2972455"/>
          </a:xfrm>
          <a:prstGeom prst="rect">
            <a:avLst/>
          </a:prstGeom>
        </p:spPr>
      </p:pic>
    </p:spTree>
    <p:extLst>
      <p:ext uri="{BB962C8B-B14F-4D97-AF65-F5344CB8AC3E}">
        <p14:creationId xmlns:p14="http://schemas.microsoft.com/office/powerpoint/2010/main" val="609317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5359600" y="483039"/>
            <a:ext cx="5492620"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محدودیت‌های ورزش برای ترک اعتیاد چیست؟</a:t>
            </a:r>
          </a:p>
        </p:txBody>
      </p:sp>
      <p:sp>
        <p:nvSpPr>
          <p:cNvPr id="5" name="TextBox 4">
            <a:extLst>
              <a:ext uri="{FF2B5EF4-FFF2-40B4-BE49-F238E27FC236}">
                <a16:creationId xmlns:a16="http://schemas.microsoft.com/office/drawing/2014/main" id="{8B46F547-71DA-7F14-79C4-829E43A25ABC}"/>
              </a:ext>
            </a:extLst>
          </p:cNvPr>
          <p:cNvSpPr txBox="1"/>
          <p:nvPr/>
        </p:nvSpPr>
        <p:spPr>
          <a:xfrm>
            <a:off x="989399" y="1363050"/>
            <a:ext cx="10907486" cy="2065950"/>
          </a:xfrm>
          <a:prstGeom prst="rect">
            <a:avLst/>
          </a:prstGeom>
          <a:noFill/>
        </p:spPr>
        <p:txBody>
          <a:bodyPr wrap="square" rtlCol="1">
            <a:spAutoFit/>
          </a:bodyPr>
          <a:lstStyle/>
          <a:p>
            <a:pPr algn="r">
              <a:lnSpc>
                <a:spcPct val="250000"/>
              </a:lnSpc>
            </a:pPr>
            <a:r>
              <a:rPr lang="fa-IR" dirty="0">
                <a:cs typeface="B Nazanin" panose="00000400000000000000" pitchFamily="2" charset="-78"/>
              </a:rPr>
              <a:t>همچنین یک خطر کوچک وجود دارد که اگر شما بیش از حد ورزش کنید، ممکن است به اعتیاد به ورزش مبتلا شوید، اگرچه این موارد نادر است. بهتر است قبل از شروع یک رژیم ورزشی با پزشک خود صحبت کنید تا مطمئن شوید که برای شما مناسب است. با وجود اینکه نقش ورزش در بهبود روند ترک اعتیاد اثبات شده است، اما اگر بیش از حد این کار را انجام دهید ممکن است دچار مشکل شوید.</a:t>
            </a:r>
          </a:p>
        </p:txBody>
      </p:sp>
      <p:pic>
        <p:nvPicPr>
          <p:cNvPr id="3" name="Picture 2">
            <a:extLst>
              <a:ext uri="{FF2B5EF4-FFF2-40B4-BE49-F238E27FC236}">
                <a16:creationId xmlns:a16="http://schemas.microsoft.com/office/drawing/2014/main" id="{17C89625-FA47-7BF7-6182-F1F1EE0D9A2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2173" y="3236790"/>
            <a:ext cx="4805883" cy="2845589"/>
          </a:xfrm>
          <a:prstGeom prst="rect">
            <a:avLst/>
          </a:prstGeom>
        </p:spPr>
      </p:pic>
    </p:spTree>
    <p:extLst>
      <p:ext uri="{BB962C8B-B14F-4D97-AF65-F5344CB8AC3E}">
        <p14:creationId xmlns:p14="http://schemas.microsoft.com/office/powerpoint/2010/main" val="3280742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4429170" y="533943"/>
            <a:ext cx="6400800"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تاثیر و نقش ورزش در کاهش آسیب های ناشی از اعتیاد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1290341" y="1595417"/>
            <a:ext cx="10422294" cy="3901068"/>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ورزش و نرمش منظم در طول دوره درمان و به ویژه بعد از ترک اعتیاد در منزل یا کلینیک آثار مثبت فراوانی را به دنیال دارد که از ان جمله می توان به موارد زیر اشاره نمود: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بهبود وضع ظاهری معتاد درمان شده</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افزایش قانون پذیری و تمایل به زندگی اجتماعی سالم</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کاهش هنجار شکنی اجتماعی و ابتلا به جرم و جنایت</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افزایش جامعه پذیری و تعامل اجتماعی مثبت با دیگران</a:t>
            </a:r>
          </a:p>
          <a:p>
            <a:pPr algn="justLow" rtl="1">
              <a:lnSpc>
                <a:spcPct val="200000"/>
              </a:lnSpc>
            </a:pPr>
            <a:endParaRPr lang="fa-IR" dirty="0">
              <a:cs typeface="B Nazanin" panose="00000400000000000000" pitchFamily="2" charset="-78"/>
            </a:endParaRPr>
          </a:p>
        </p:txBody>
      </p:sp>
      <p:pic>
        <p:nvPicPr>
          <p:cNvPr id="3" name="Picture 2">
            <a:extLst>
              <a:ext uri="{FF2B5EF4-FFF2-40B4-BE49-F238E27FC236}">
                <a16:creationId xmlns:a16="http://schemas.microsoft.com/office/drawing/2014/main" id="{B7191F53-2F4B-D231-4EC8-A7FA1C7EB1A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90341" y="2795034"/>
            <a:ext cx="4762500" cy="3181350"/>
          </a:xfrm>
          <a:prstGeom prst="rect">
            <a:avLst/>
          </a:prstGeom>
        </p:spPr>
      </p:pic>
    </p:spTree>
    <p:extLst>
      <p:ext uri="{BB962C8B-B14F-4D97-AF65-F5344CB8AC3E}">
        <p14:creationId xmlns:p14="http://schemas.microsoft.com/office/powerpoint/2010/main" val="583593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5045164" y="503018"/>
            <a:ext cx="565364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نقش ورزش فعالیت بدنی نامناسب در شیوع اعتیاد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612950" y="1512160"/>
            <a:ext cx="11221320" cy="4108817"/>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صحبت درمورد تاثیر ورزش بر افزایش تمایل به اعتیاد، وجود قهرمانان ورزشی سابق یا در حال فعالیت معتاد دردآور بوده و حتی ممکن است تاثیر منفی در فرهنگ ورزش داشته باشد. همچنین می تواند موجب تخریب باورهای افراد جامعه نسبت به ورزش و ورزشکاران شود. حتی شاید باعث کاهش گرايش جوانان به ورزش و عدم حمايت خانواده ها از ورزش کردن آنان شود.</a:t>
            </a:r>
          </a:p>
          <a:p>
            <a:pPr algn="justLow" rtl="1">
              <a:lnSpc>
                <a:spcPct val="300000"/>
              </a:lnSpc>
            </a:pPr>
            <a:r>
              <a:rPr lang="fa-IR" dirty="0">
                <a:cs typeface="B Nazanin" panose="00000400000000000000" pitchFamily="2" charset="-78"/>
              </a:rPr>
              <a:t>با این حال لازم است همه افراد جامعه از جمله ورزشکاران، مربیان و خانواده ها اطلاعات کافی در مورد این پدیده شوم را کسب کنند تا از شیوع مصرف بی رویه و نابجای مواد و داروهای ممنوعه و نیروزا در بین نوجوانان، جوانان، ورزشکاران مبتدی و حرفه ای پیشگیری به عمل آمده مانع از افزایش آمار معتادان در جامعه شد.</a:t>
            </a:r>
          </a:p>
        </p:txBody>
      </p:sp>
    </p:spTree>
    <p:extLst>
      <p:ext uri="{BB962C8B-B14F-4D97-AF65-F5344CB8AC3E}">
        <p14:creationId xmlns:p14="http://schemas.microsoft.com/office/powerpoint/2010/main" val="3928326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5835223" y="536869"/>
            <a:ext cx="4879910"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تاثیر ورزش و نقش آن در پیشگیری از اعتیاد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485193" y="1511560"/>
            <a:ext cx="11476652" cy="4189444"/>
          </a:xfrm>
          <a:prstGeom prst="rect">
            <a:avLst/>
          </a:prstGeom>
          <a:noFill/>
        </p:spPr>
        <p:txBody>
          <a:bodyPr wrap="square" rtlCol="1">
            <a:spAutoFit/>
          </a:bodyPr>
          <a:lstStyle/>
          <a:p>
            <a:pPr algn="r">
              <a:lnSpc>
                <a:spcPct val="150000"/>
              </a:lnSpc>
            </a:pPr>
            <a:r>
              <a:rPr lang="fa-IR" dirty="0">
                <a:cs typeface="B Nazanin" panose="00000400000000000000" pitchFamily="2" charset="-78"/>
              </a:rPr>
              <a:t>مطلبدلایل مختلفی برای گرایش به اعتیاد وجود دارد که از جمله آنها می‌توان به کسب لذت، تنهایی مستمر و مداوم، معاشرت با دوستان ناباب و یا حتی معتاد، نداشتن تفریحات سالم و … اشاره کرد. ورزش های مختلف و به طور کلی فعالیت بدنی آثار شبیه به مصرف مواد مخدر و روانگردان در افراد ایجاد می کند. ورزش باعث ایجاد سرخوشی و نشاط، افزایش اعتماد به نفس، کاهش استرس و افسردگی در فرد می شود. افراد با ورزش کردن با دوستان سالم معاشرت خواهند کرد و به این گونه از تنهایی و انزوا هم خارج خواهند شد.</a:t>
            </a:r>
          </a:p>
          <a:p>
            <a:pPr algn="r">
              <a:lnSpc>
                <a:spcPct val="150000"/>
              </a:lnSpc>
            </a:pPr>
            <a:endParaRPr lang="fa-IR" dirty="0">
              <a:cs typeface="B Nazanin" panose="00000400000000000000" pitchFamily="2" charset="-78"/>
            </a:endParaRPr>
          </a:p>
          <a:p>
            <a:pPr algn="r">
              <a:lnSpc>
                <a:spcPct val="150000"/>
              </a:lnSpc>
            </a:pPr>
            <a:r>
              <a:rPr lang="fa-IR" dirty="0">
                <a:cs typeface="B Nazanin" panose="00000400000000000000" pitchFamily="2" charset="-78"/>
              </a:rPr>
              <a:t>ورزش کردن نه تنها در سلامت روحی، بلکه در سلامت جسمی هم بسیار تاثیر گذار است. ورزش مداوم باعث قدرتمند شدن عضلات و مفاصل می شود. در نتیجه از تحلیل زودرس آنها هم جلوگیری می کند. این روزها همه افراد در زندگی خود مشکلاتی دارند، تنها نوع مشکلات آنها با یکدیگر متفاوت است. یکی از راه های مقابله با مشکلات زندگی و فشارهای روحی و روانی، روی آوردن به ورزش است، زیرا در این صورت فشار ها روحی، روانی در فرد کاسته می شود. به همین علت است که می توانیم بگوییم ورزش یکی از بهترین جایگزین ها و مناسب‌ترین راهکار برای پیشگیری از اعتیاد است. در ادامه با ما همراه باشید تا اطلاعاتی در مورد تاثیر ورزش بر اعتیاد و درمان آن هم به شما بدهیم.</a:t>
            </a:r>
          </a:p>
        </p:txBody>
      </p:sp>
    </p:spTree>
    <p:extLst>
      <p:ext uri="{BB962C8B-B14F-4D97-AF65-F5344CB8AC3E}">
        <p14:creationId xmlns:p14="http://schemas.microsoft.com/office/powerpoint/2010/main" val="1580880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3CC25BEA-9AE7-8AED-74EE-0CF6CD531A46}"/>
              </a:ext>
            </a:extLst>
          </p:cNvPr>
          <p:cNvSpPr/>
          <p:nvPr/>
        </p:nvSpPr>
        <p:spPr>
          <a:xfrm>
            <a:off x="114300" y="117669"/>
            <a:ext cx="5410200" cy="6604000"/>
          </a:xfrm>
          <a:custGeom>
            <a:avLst/>
            <a:gdLst>
              <a:gd name="connsiteX0" fmla="*/ 69177 w 5410200"/>
              <a:gd name="connsiteY0" fmla="*/ 0 h 6604000"/>
              <a:gd name="connsiteX1" fmla="*/ 2674023 w 5410200"/>
              <a:gd name="connsiteY1" fmla="*/ 0 h 6604000"/>
              <a:gd name="connsiteX2" fmla="*/ 2760206 w 5410200"/>
              <a:gd name="connsiteY2" fmla="*/ 29161 h 6604000"/>
              <a:gd name="connsiteX3" fmla="*/ 5410200 w 5410200"/>
              <a:gd name="connsiteY3" fmla="*/ 3822700 h 6604000"/>
              <a:gd name="connsiteX4" fmla="*/ 4487980 w 5410200"/>
              <a:gd name="connsiteY4" fmla="*/ 6391625 h 6604000"/>
              <a:gd name="connsiteX5" fmla="*/ 4294960 w 5410200"/>
              <a:gd name="connsiteY5" fmla="*/ 6604000 h 6604000"/>
              <a:gd name="connsiteX6" fmla="*/ 0 w 5410200"/>
              <a:gd name="connsiteY6" fmla="*/ 6604000 h 6604000"/>
              <a:gd name="connsiteX7" fmla="*/ 0 w 5410200"/>
              <a:gd name="connsiteY7" fmla="*/ 23407 h 66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10200" h="6604000">
                <a:moveTo>
                  <a:pt x="69177" y="0"/>
                </a:moveTo>
                <a:lnTo>
                  <a:pt x="2674023" y="0"/>
                </a:lnTo>
                <a:lnTo>
                  <a:pt x="2760206" y="29161"/>
                </a:lnTo>
                <a:cubicBezTo>
                  <a:pt x="4306597" y="595371"/>
                  <a:pt x="5410200" y="2080156"/>
                  <a:pt x="5410200" y="3822700"/>
                </a:cubicBezTo>
                <a:cubicBezTo>
                  <a:pt x="5410200" y="4798525"/>
                  <a:pt x="5064110" y="5693517"/>
                  <a:pt x="4487980" y="6391625"/>
                </a:cubicBezTo>
                <a:lnTo>
                  <a:pt x="4294960" y="6604000"/>
                </a:lnTo>
                <a:lnTo>
                  <a:pt x="0" y="6604000"/>
                </a:lnTo>
                <a:lnTo>
                  <a:pt x="0" y="23407"/>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extBox 13">
            <a:extLst>
              <a:ext uri="{FF2B5EF4-FFF2-40B4-BE49-F238E27FC236}">
                <a16:creationId xmlns:a16="http://schemas.microsoft.com/office/drawing/2014/main" id="{0CC593C9-5741-0F4B-CABF-FDECE830804B}"/>
              </a:ext>
            </a:extLst>
          </p:cNvPr>
          <p:cNvSpPr txBox="1">
            <a:spLocks noChangeArrowheads="1"/>
          </p:cNvSpPr>
          <p:nvPr/>
        </p:nvSpPr>
        <p:spPr bwMode="auto">
          <a:xfrm>
            <a:off x="0" y="1801969"/>
            <a:ext cx="4598670" cy="4524315"/>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پاورپوینت تاثیر ورزش بر اعتیاد</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تابستان 1402</a:t>
            </a:r>
          </a:p>
        </p:txBody>
      </p:sp>
      <p:pic>
        <p:nvPicPr>
          <p:cNvPr id="15" name="Picture 14">
            <a:extLst>
              <a:ext uri="{FF2B5EF4-FFF2-40B4-BE49-F238E27FC236}">
                <a16:creationId xmlns:a16="http://schemas.microsoft.com/office/drawing/2014/main" id="{401FBC0A-25EF-1109-22ED-FBA241ABAF35}"/>
              </a:ext>
            </a:extLst>
          </p:cNvPr>
          <p:cNvPicPr>
            <a:picLocks noChangeAspect="1"/>
          </p:cNvPicPr>
          <p:nvPr/>
        </p:nvPicPr>
        <p:blipFill rotWithShape="1">
          <a:blip r:embed="rId2" cstate="screen">
            <a:biLevel thresh="75000"/>
            <a:extLst>
              <a:ext uri="{28A0092B-C50C-407E-A947-70E740481C1C}">
                <a14:useLocalDpi xmlns:a14="http://schemas.microsoft.com/office/drawing/2010/main"/>
              </a:ext>
            </a:extLst>
          </a:blip>
          <a:srcRect/>
          <a:stretch/>
        </p:blipFill>
        <p:spPr>
          <a:xfrm>
            <a:off x="1820288" y="681414"/>
            <a:ext cx="1035916" cy="1729408"/>
          </a:xfrm>
          <a:prstGeom prst="rect">
            <a:avLst/>
          </a:prstGeom>
        </p:spPr>
      </p:pic>
    </p:spTree>
    <p:extLst>
      <p:ext uri="{BB962C8B-B14F-4D97-AF65-F5344CB8AC3E}">
        <p14:creationId xmlns:p14="http://schemas.microsoft.com/office/powerpoint/2010/main" val="2550955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8271574" y="528257"/>
            <a:ext cx="3059378"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افزایش انگیزه</a:t>
            </a:r>
          </a:p>
        </p:txBody>
      </p:sp>
      <p:sp>
        <p:nvSpPr>
          <p:cNvPr id="5" name="TextBox 4">
            <a:extLst>
              <a:ext uri="{FF2B5EF4-FFF2-40B4-BE49-F238E27FC236}">
                <a16:creationId xmlns:a16="http://schemas.microsoft.com/office/drawing/2014/main" id="{8B46F547-71DA-7F14-79C4-829E43A25ABC}"/>
              </a:ext>
            </a:extLst>
          </p:cNvPr>
          <p:cNvSpPr txBox="1"/>
          <p:nvPr/>
        </p:nvSpPr>
        <p:spPr>
          <a:xfrm>
            <a:off x="4732773" y="1610751"/>
            <a:ext cx="6783355" cy="4108817"/>
          </a:xfrm>
          <a:prstGeom prst="rect">
            <a:avLst/>
          </a:prstGeom>
          <a:noFill/>
        </p:spPr>
        <p:txBody>
          <a:bodyPr wrap="square" rtlCol="1">
            <a:spAutoFit/>
          </a:bodyPr>
          <a:lstStyle/>
          <a:p>
            <a:pPr algn="r">
              <a:lnSpc>
                <a:spcPct val="300000"/>
              </a:lnSpc>
            </a:pPr>
            <a:r>
              <a:rPr lang="fa-IR" dirty="0">
                <a:cs typeface="B Nazanin" panose="00000400000000000000" pitchFamily="2" charset="-78"/>
              </a:rPr>
              <a:t>زمانی که ترک اعتیاد همراه با ورزش انجام شود، روحیه بیماران هم بیشتر خواهد شد،در آن زمان تاثیر ورزش بر اعتیاد مشخص می شود. افرادی که در هنگام ترک اعتیاد ورزش را در برنامه‌های روزانه خود قرار می‌دهند، بعد از رهایی از ترک اعتیاد حس خلق و خو و رفتارهای بهتری از خود نشان می‌دهند. در ادامه با کمپ ترک اعتیاد آجودانیه همراه باشید تا به بررسی بهبود وضعیت جسمانی بپردازیم.</a:t>
            </a:r>
          </a:p>
        </p:txBody>
      </p:sp>
      <p:pic>
        <p:nvPicPr>
          <p:cNvPr id="3" name="Picture 2">
            <a:extLst>
              <a:ext uri="{FF2B5EF4-FFF2-40B4-BE49-F238E27FC236}">
                <a16:creationId xmlns:a16="http://schemas.microsoft.com/office/drawing/2014/main" id="{3ADAECBC-D006-E2EC-2E1A-93A682E751D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641531">
            <a:off x="816906" y="1793087"/>
            <a:ext cx="3540559" cy="3744142"/>
          </a:xfrm>
          <a:prstGeom prst="roundRect">
            <a:avLst>
              <a:gd name="adj" fmla="val 26211"/>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05749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8513603" y="569904"/>
            <a:ext cx="2388243"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 کاهش علائم ترک</a:t>
            </a:r>
          </a:p>
        </p:txBody>
      </p:sp>
      <p:sp>
        <p:nvSpPr>
          <p:cNvPr id="5" name="TextBox 4">
            <a:extLst>
              <a:ext uri="{FF2B5EF4-FFF2-40B4-BE49-F238E27FC236}">
                <a16:creationId xmlns:a16="http://schemas.microsoft.com/office/drawing/2014/main" id="{8B46F547-71DA-7F14-79C4-829E43A25ABC}"/>
              </a:ext>
            </a:extLst>
          </p:cNvPr>
          <p:cNvSpPr txBox="1"/>
          <p:nvPr/>
        </p:nvSpPr>
        <p:spPr>
          <a:xfrm>
            <a:off x="626962" y="1498330"/>
            <a:ext cx="10938076" cy="4108817"/>
          </a:xfrm>
          <a:prstGeom prst="rect">
            <a:avLst/>
          </a:prstGeom>
          <a:noFill/>
        </p:spPr>
        <p:txBody>
          <a:bodyPr wrap="square" rtlCol="1">
            <a:spAutoFit/>
          </a:bodyPr>
          <a:lstStyle/>
          <a:p>
            <a:pPr algn="ctr" rtl="1">
              <a:lnSpc>
                <a:spcPct val="300000"/>
              </a:lnSpc>
            </a:pPr>
            <a:r>
              <a:rPr lang="fa-IR" dirty="0">
                <a:cs typeface="B Nazanin" panose="00000400000000000000" pitchFamily="2" charset="-78"/>
              </a:rPr>
              <a:t>علائم ترک از نظر شدت در افراد مختلف، متفاوت است. اما سندرم ترک در همه بیماران، چه کم و چه زیاد، وجود دارد. آنچه که به عنوان سندرم ترک در همه اشخاص مشترک است، تمایل به مصرف آن ماده یا انجام مجدد یک رفتار خاص است. بارها ثابت شده است که ورزش باعث کاهش استرس، اضطراب و افسردگی می‌شود. این علائم، شایع‌ترین علائم ترک هستند و فعالیت‌های بدنی می‌تواند آن‌ها را کاهش دهد. ورزش به طورشگفت انگیزی به بخشی از برنامه‌های درمانی تبدیل شده و اثبات شده است که همراه با درمان‌های شناختی-رفتاری مثل روش ماتریکس، به ترک اعتیاد کمک می‌کند. افرادی که در حال ترک الکل و در مرحله پایانی ترک به روش سم زدایی هستند، با انجام تمرینات ورزشی، تمایل کمتری به نوشیدن الکل خواهند داشت.</a:t>
            </a:r>
          </a:p>
        </p:txBody>
      </p:sp>
    </p:spTree>
    <p:extLst>
      <p:ext uri="{BB962C8B-B14F-4D97-AF65-F5344CB8AC3E}">
        <p14:creationId xmlns:p14="http://schemas.microsoft.com/office/powerpoint/2010/main" val="29893413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7143996" y="561307"/>
            <a:ext cx="3590514"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کاهش ساعات بیکاری فرد معتاد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1254916" y="1350223"/>
            <a:ext cx="10127847" cy="4835939"/>
          </a:xfrm>
          <a:prstGeom prst="rect">
            <a:avLst/>
          </a:prstGeom>
          <a:noFill/>
        </p:spPr>
        <p:txBody>
          <a:bodyPr wrap="square" rtlCol="1">
            <a:spAutoFit/>
          </a:bodyPr>
          <a:lstStyle/>
          <a:p>
            <a:pPr algn="ctr">
              <a:lnSpc>
                <a:spcPct val="250000"/>
              </a:lnSpc>
            </a:pPr>
            <a:r>
              <a:rPr lang="fa-IR" dirty="0">
                <a:cs typeface="B Nazanin" panose="00000400000000000000" pitchFamily="2" charset="-78"/>
              </a:rPr>
              <a:t>بسیاری از افراد در اوایل ترک اعتیاد بیکار هستند و زمان زیادی را به بطالت می‌گذرانند. آن‌ها نمی‌دانند که در این زمان طولانی چه کار انجام دهند و چگونه این زمان را پر کنند. ورزش یک گزینه بسیار مناسب است و به هر شکلی که باشد، می‌تواند بخشی از این زمان را پر کند. حتی یک کلاس ایروبیک در هفته همراه با چند حرکت ورزشی متنوع، به تنهایی می‌توانند چندین ساعت طول بکشند. گذشته از آن، تایمی که جهت آماده شدن برای ورزش و استحمام بعد از آن صرف می‌شود، می‌تواند زمان زیادی را پر کند.</a:t>
            </a:r>
          </a:p>
          <a:p>
            <a:pPr algn="ctr">
              <a:lnSpc>
                <a:spcPct val="250000"/>
              </a:lnSpc>
            </a:pPr>
            <a:r>
              <a:rPr lang="fa-IR" dirty="0">
                <a:cs typeface="B Nazanin" panose="00000400000000000000" pitchFamily="2" charset="-78"/>
              </a:rPr>
              <a:t>گذشته از این‌ها، با انجام حرکات ورزشی احساس مثبتی در شما ایجاد می‌کند؛ اما ممکن است مدتی طول بکشد تا از ورزش کردن لذت ببرید. ورزش همچنین، برای بهبودی بدن و تغییر چارچوب ذهنی شما زمان لازم است. پس اجازه ندهید افسردگی بعد از ترک اعتیاد، روی شما اثر منفی بگذارد. اول راه کنار نکشید و ورزش را کنار نگذارید.</a:t>
            </a:r>
          </a:p>
        </p:txBody>
      </p:sp>
    </p:spTree>
    <p:extLst>
      <p:ext uri="{BB962C8B-B14F-4D97-AF65-F5344CB8AC3E}">
        <p14:creationId xmlns:p14="http://schemas.microsoft.com/office/powerpoint/2010/main" val="3392306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6157009" y="527059"/>
            <a:ext cx="4550229"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نقش ورزش بر روحیه معتاد در حال ترک</a:t>
            </a:r>
          </a:p>
        </p:txBody>
      </p:sp>
      <p:sp>
        <p:nvSpPr>
          <p:cNvPr id="5" name="TextBox 4">
            <a:extLst>
              <a:ext uri="{FF2B5EF4-FFF2-40B4-BE49-F238E27FC236}">
                <a16:creationId xmlns:a16="http://schemas.microsoft.com/office/drawing/2014/main" id="{8B46F547-71DA-7F14-79C4-829E43A25ABC}"/>
              </a:ext>
            </a:extLst>
          </p:cNvPr>
          <p:cNvSpPr txBox="1"/>
          <p:nvPr/>
        </p:nvSpPr>
        <p:spPr>
          <a:xfrm>
            <a:off x="648182" y="1171286"/>
            <a:ext cx="11295002" cy="5009064"/>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مطالعات متعدد نشان داده است که افراد معتادی که اعتیادشان را با ورزش کردن ترک می‌کنند، در مقایسه با بیمارانی که اعتیادشان را بدون ورزش ترک می کنند، پس از ترک، دارای خلق و خوی بهتری هستند. محققان، یک برنامه ورزشی را که به 38 زن و مرد که به انواع مخدر از جمله، حشیش، شیشه و کوکائین استفاده می‌کردند، پیشنهاد کردند. شرکت کنندگان توافق کردند سه بار در هفته و به مدت دو تا شش ماه در تمرینات گروهی شرکت کنند. بیست نفر این مراحل را به اتمام رساندند. هنگامی که یک سال بعد مورد ارزیابی مجدد قرار گرفتند، پنج نفر به طور کامل مصرف مواد مخدر را ترک کرده بودند و 10 نفر مصرف خود را کاهش داده بودند. از دیگر آثاری که فعالیت بدنی مناسب بر روحیه فرد معتاد دارد، به صورت زیر است:</a:t>
            </a:r>
          </a:p>
          <a:p>
            <a:pPr algn="justLow" rtl="1">
              <a:lnSpc>
                <a:spcPct val="200000"/>
              </a:lnSpc>
            </a:pPr>
            <a:endParaRPr lang="fa-IR" dirty="0">
              <a:cs typeface="B Nazanin" panose="00000400000000000000" pitchFamily="2" charset="-78"/>
            </a:endParaRP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ایجاد حالتی که آن‌ها را از ولع داشتن به مصرف دخانیات منحرف می‌کند.</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تأثیر مثبت بر ارتباطات و تعاملات اجتماعی و قوی کردن آن.</a:t>
            </a:r>
          </a:p>
          <a:p>
            <a:pPr marL="285750" indent="-285750" algn="justLow" rtl="1">
              <a:lnSpc>
                <a:spcPct val="200000"/>
              </a:lnSpc>
              <a:buFont typeface="Arial" panose="020B0604020202020204" pitchFamily="34" charset="0"/>
              <a:buChar char="•"/>
            </a:pPr>
            <a:r>
              <a:rPr lang="fa-IR" dirty="0">
                <a:cs typeface="B Nazanin" panose="00000400000000000000" pitchFamily="2" charset="-78"/>
              </a:rPr>
              <a:t>کمک به درمان افسردگی و اضطراب</a:t>
            </a:r>
          </a:p>
        </p:txBody>
      </p:sp>
      <p:pic>
        <p:nvPicPr>
          <p:cNvPr id="3" name="Picture 2">
            <a:extLst>
              <a:ext uri="{FF2B5EF4-FFF2-40B4-BE49-F238E27FC236}">
                <a16:creationId xmlns:a16="http://schemas.microsoft.com/office/drawing/2014/main" id="{5E2AC171-5FE4-E772-0C4E-72CAC8B1E6E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7271" y="4019341"/>
            <a:ext cx="4176085" cy="24239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8805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6211942" y="563287"/>
            <a:ext cx="442893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نقش ورزش بر جسم شخص در حال ترک</a:t>
            </a:r>
          </a:p>
        </p:txBody>
      </p:sp>
      <p:sp>
        <p:nvSpPr>
          <p:cNvPr id="5" name="TextBox 4">
            <a:extLst>
              <a:ext uri="{FF2B5EF4-FFF2-40B4-BE49-F238E27FC236}">
                <a16:creationId xmlns:a16="http://schemas.microsoft.com/office/drawing/2014/main" id="{8B46F547-71DA-7F14-79C4-829E43A25ABC}"/>
              </a:ext>
            </a:extLst>
          </p:cNvPr>
          <p:cNvSpPr txBox="1"/>
          <p:nvPr/>
        </p:nvSpPr>
        <p:spPr>
          <a:xfrm>
            <a:off x="650898" y="1729116"/>
            <a:ext cx="11122089" cy="4455066"/>
          </a:xfrm>
          <a:prstGeom prst="rect">
            <a:avLst/>
          </a:prstGeom>
          <a:noFill/>
        </p:spPr>
        <p:txBody>
          <a:bodyPr wrap="square" rtlCol="1">
            <a:spAutoFit/>
          </a:bodyPr>
          <a:lstStyle/>
          <a:p>
            <a:pPr algn="ctr">
              <a:lnSpc>
                <a:spcPct val="200000"/>
              </a:lnSpc>
            </a:pPr>
            <a:r>
              <a:rPr lang="fa-IR" dirty="0">
                <a:cs typeface="B Nazanin" panose="00000400000000000000" pitchFamily="2" charset="-78"/>
              </a:rPr>
              <a:t>ورزش به بهبودی بدن و مغز شما کمک می‌کند. با تقویت عضلات بدن، ترک با سرعت و نتیجه بهتری همراه خواهد بود. تحقیقات به وضوح نشان می دهد که ورزش هم به افرادی که در حال ترک اعتیاد هستند و هم به سایر افراد، کمک می کند تا به تناسب اندام ایده آل برسند و این تناسب اندام را در طولانی مدت حفظ کنند.</a:t>
            </a:r>
          </a:p>
          <a:p>
            <a:pPr algn="ctr">
              <a:lnSpc>
                <a:spcPct val="200000"/>
              </a:lnSpc>
            </a:pPr>
            <a:r>
              <a:rPr lang="fa-IR" dirty="0">
                <a:cs typeface="B Nazanin" panose="00000400000000000000" pitchFamily="2" charset="-78"/>
              </a:rPr>
              <a:t>سرطان و مشکلات قلبی و عروقی، از عوارض تریاک، هروئین، سیگار و بسیاری دیگر از دخانیات است. فعالیت بدنی و تحرک مناسب نه تنها شما را از این بیماری را دور می کند، بلکه سیستم ایمنی بدن‌تان را قوی کرده و می‌تواند به کاهش بی‌قراری های بعد از ترک نیز کمک کند.</a:t>
            </a:r>
          </a:p>
          <a:p>
            <a:pPr algn="ctr">
              <a:lnSpc>
                <a:spcPct val="200000"/>
              </a:lnSpc>
            </a:pPr>
            <a:r>
              <a:rPr lang="fa-IR" dirty="0">
                <a:cs typeface="B Nazanin" panose="00000400000000000000" pitchFamily="2" charset="-78"/>
              </a:rPr>
              <a:t>فعالیت بدنی مناسب می‌تواند میزان اتصالات عصبی جدید در مغز را افزایش دهد. این امر به شما کمک می‌کند تا مغز شما از صدمه‌های ناشی از دخانیات و داروهای ترک، التیام یابد. همچنانکه با نرمش کردن، بدن و ذهن به حالت طبیعی خود باز می‌گردد، مشکلات بی خوابی بعد از ترک اعتیاد نیز رخت برمی‌بندد و شما رفته رفته به یک برنامه خواب طبیعی دست پیدا خواهید کرد.</a:t>
            </a:r>
          </a:p>
        </p:txBody>
      </p:sp>
    </p:spTree>
    <p:extLst>
      <p:ext uri="{BB962C8B-B14F-4D97-AF65-F5344CB8AC3E}">
        <p14:creationId xmlns:p14="http://schemas.microsoft.com/office/powerpoint/2010/main" val="3218222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6828573" y="532562"/>
            <a:ext cx="3962400"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بهترین ورزش‌ها برای ترک اعتیاد </a:t>
            </a:r>
          </a:p>
        </p:txBody>
      </p:sp>
      <p:sp>
        <p:nvSpPr>
          <p:cNvPr id="5" name="TextBox 4">
            <a:extLst>
              <a:ext uri="{FF2B5EF4-FFF2-40B4-BE49-F238E27FC236}">
                <a16:creationId xmlns:a16="http://schemas.microsoft.com/office/drawing/2014/main" id="{8B46F547-71DA-7F14-79C4-829E43A25ABC}"/>
              </a:ext>
            </a:extLst>
          </p:cNvPr>
          <p:cNvSpPr txBox="1"/>
          <p:nvPr/>
        </p:nvSpPr>
        <p:spPr>
          <a:xfrm>
            <a:off x="1047272" y="1415537"/>
            <a:ext cx="10786188" cy="577081"/>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تعریق بیشتری که پس از انجام برخی حرکات ورزشی ایجاد می‌شود، باعث می‌شود احساس شادابی و نشاط بیشتری داشته باشد.</a:t>
            </a:r>
          </a:p>
        </p:txBody>
      </p:sp>
      <p:pic>
        <p:nvPicPr>
          <p:cNvPr id="7" name="Picture 6">
            <a:extLst>
              <a:ext uri="{FF2B5EF4-FFF2-40B4-BE49-F238E27FC236}">
                <a16:creationId xmlns:a16="http://schemas.microsoft.com/office/drawing/2014/main" id="{66D0CB45-F25E-6354-8F5F-D0F93D4CBB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136" y="2282970"/>
            <a:ext cx="6066459" cy="404246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3542412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606224" y="533536"/>
            <a:ext cx="1206439"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یوگــا</a:t>
            </a:r>
          </a:p>
        </p:txBody>
      </p:sp>
      <p:sp>
        <p:nvSpPr>
          <p:cNvPr id="5" name="TextBox 4">
            <a:extLst>
              <a:ext uri="{FF2B5EF4-FFF2-40B4-BE49-F238E27FC236}">
                <a16:creationId xmlns:a16="http://schemas.microsoft.com/office/drawing/2014/main" id="{8B46F547-71DA-7F14-79C4-829E43A25ABC}"/>
              </a:ext>
            </a:extLst>
          </p:cNvPr>
          <p:cNvSpPr txBox="1"/>
          <p:nvPr/>
        </p:nvSpPr>
        <p:spPr>
          <a:xfrm>
            <a:off x="868525" y="1404670"/>
            <a:ext cx="11028784"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حرکات یوگا، سلامت جسم و روح شما را تضمین می کند. انجام یوگای قدرتی، باعث تقویت بدن و آزاد شدن دوپامین می‌شود. این امر فرد را آرام کرده و نمی گذارد استرسِ ترک، او را دوباره به سمت دخانیات سوق دهد.</a:t>
            </a:r>
          </a:p>
        </p:txBody>
      </p:sp>
      <p:pic>
        <p:nvPicPr>
          <p:cNvPr id="3" name="Picture 2">
            <a:extLst>
              <a:ext uri="{FF2B5EF4-FFF2-40B4-BE49-F238E27FC236}">
                <a16:creationId xmlns:a16="http://schemas.microsoft.com/office/drawing/2014/main" id="{460E7258-FEA1-D011-76B8-E6A0CE7F34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1176" y="2521335"/>
            <a:ext cx="5480252" cy="36535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43447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8336847" y="489027"/>
            <a:ext cx="2415605" cy="461665"/>
          </a:xfrm>
          <a:prstGeom prst="rect">
            <a:avLst/>
          </a:prstGeom>
          <a:noFill/>
        </p:spPr>
        <p:txBody>
          <a:bodyPr wrap="square" rtlCol="1">
            <a:spAutoFit/>
          </a:bodyPr>
          <a:lstStyle/>
          <a:p>
            <a:pPr algn="ctr"/>
            <a:r>
              <a:rPr lang="fa-IR" sz="2400" dirty="0">
                <a:cs typeface="B Titr" panose="00000700000000000000" pitchFamily="2" charset="-78"/>
              </a:rPr>
              <a:t>ورزش های گروهی</a:t>
            </a:r>
          </a:p>
        </p:txBody>
      </p:sp>
      <p:sp>
        <p:nvSpPr>
          <p:cNvPr id="5" name="TextBox 4">
            <a:extLst>
              <a:ext uri="{FF2B5EF4-FFF2-40B4-BE49-F238E27FC236}">
                <a16:creationId xmlns:a16="http://schemas.microsoft.com/office/drawing/2014/main" id="{8B46F547-71DA-7F14-79C4-829E43A25ABC}"/>
              </a:ext>
            </a:extLst>
          </p:cNvPr>
          <p:cNvSpPr txBox="1"/>
          <p:nvPr/>
        </p:nvSpPr>
        <p:spPr>
          <a:xfrm>
            <a:off x="596681" y="4849511"/>
            <a:ext cx="10842171" cy="1373453"/>
          </a:xfrm>
          <a:prstGeom prst="rect">
            <a:avLst/>
          </a:prstGeom>
          <a:noFill/>
        </p:spPr>
        <p:txBody>
          <a:bodyPr wrap="square" rtlCol="1">
            <a:spAutoFit/>
          </a:bodyPr>
          <a:lstStyle/>
          <a:p>
            <a:pPr algn="ctr">
              <a:lnSpc>
                <a:spcPct val="250000"/>
              </a:lnSpc>
            </a:pPr>
            <a:r>
              <a:rPr lang="fa-IR" dirty="0">
                <a:cs typeface="B Nazanin" panose="00000400000000000000" pitchFamily="2" charset="-78"/>
              </a:rPr>
              <a:t>ورزش های گروهی نسبت به ورزش های انفرادی ارزش بیشتری دارند. به دلیل اینکه افراد و دوستان سالمی با شما همراه هستند شما نیز با دیدن آن ها انگیزه می گیرید که از اعتیاد دوری کرده و مانند آن ها شاد و سرحال باشید.</a:t>
            </a:r>
          </a:p>
        </p:txBody>
      </p:sp>
      <p:pic>
        <p:nvPicPr>
          <p:cNvPr id="3" name="Picture 2">
            <a:extLst>
              <a:ext uri="{FF2B5EF4-FFF2-40B4-BE49-F238E27FC236}">
                <a16:creationId xmlns:a16="http://schemas.microsoft.com/office/drawing/2014/main" id="{B943EF4A-54A2-A70F-E223-658E1B71FC5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23409" y="1061224"/>
            <a:ext cx="6821240" cy="4038892"/>
          </a:xfrm>
          <a:prstGeom prst="rect">
            <a:avLst/>
          </a:prstGeom>
        </p:spPr>
      </p:pic>
    </p:spTree>
    <p:extLst>
      <p:ext uri="{BB962C8B-B14F-4D97-AF65-F5344CB8AC3E}">
        <p14:creationId xmlns:p14="http://schemas.microsoft.com/office/powerpoint/2010/main" val="29858365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7430947" y="540359"/>
            <a:ext cx="3347445"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 پیاده‌روی و دوچرخه سواری</a:t>
            </a:r>
          </a:p>
        </p:txBody>
      </p:sp>
      <p:sp>
        <p:nvSpPr>
          <p:cNvPr id="5" name="TextBox 4">
            <a:extLst>
              <a:ext uri="{FF2B5EF4-FFF2-40B4-BE49-F238E27FC236}">
                <a16:creationId xmlns:a16="http://schemas.microsoft.com/office/drawing/2014/main" id="{8B46F547-71DA-7F14-79C4-829E43A25ABC}"/>
              </a:ext>
            </a:extLst>
          </p:cNvPr>
          <p:cNvSpPr txBox="1"/>
          <p:nvPr/>
        </p:nvSpPr>
        <p:spPr>
          <a:xfrm>
            <a:off x="1189475" y="1459237"/>
            <a:ext cx="10422294" cy="473206"/>
          </a:xfrm>
          <a:prstGeom prst="rect">
            <a:avLst/>
          </a:prstGeom>
          <a:noFill/>
        </p:spPr>
        <p:txBody>
          <a:bodyPr wrap="square" rtlCol="1">
            <a:spAutoFit/>
          </a:bodyPr>
          <a:lstStyle/>
          <a:p>
            <a:pPr algn="r">
              <a:lnSpc>
                <a:spcPct val="150000"/>
              </a:lnSpc>
            </a:pPr>
            <a:r>
              <a:rPr lang="fa-IR" dirty="0">
                <a:cs typeface="B Nazanin" panose="00000400000000000000" pitchFamily="2" charset="-78"/>
              </a:rPr>
              <a:t>پیاده روی و دوچرخه سواری میل فرد به مواد مخدر را از بین می برد و عملکرد مغز را بهبود می بخشد.</a:t>
            </a:r>
          </a:p>
        </p:txBody>
      </p:sp>
      <p:pic>
        <p:nvPicPr>
          <p:cNvPr id="3" name="Picture 2">
            <a:extLst>
              <a:ext uri="{FF2B5EF4-FFF2-40B4-BE49-F238E27FC236}">
                <a16:creationId xmlns:a16="http://schemas.microsoft.com/office/drawing/2014/main" id="{32FC8483-7F76-19F5-FDC3-D182CE2D814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25119" y="2434755"/>
            <a:ext cx="5891494" cy="33836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a:extLst>
              <a:ext uri="{FF2B5EF4-FFF2-40B4-BE49-F238E27FC236}">
                <a16:creationId xmlns:a16="http://schemas.microsoft.com/office/drawing/2014/main" id="{0600BEF6-85DF-C3BA-5924-41188C7BEAE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66041" y="3603225"/>
            <a:ext cx="4118157" cy="27144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a:extLst>
              <a:ext uri="{FF2B5EF4-FFF2-40B4-BE49-F238E27FC236}">
                <a16:creationId xmlns:a16="http://schemas.microsoft.com/office/drawing/2014/main" id="{6D952F8A-3A05-4A5D-4750-DFC8165377F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1085674">
            <a:off x="8683600" y="3184457"/>
            <a:ext cx="2143125" cy="2143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137692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8468154" y="476925"/>
            <a:ext cx="2399857"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 ورزش‌های قدرتی</a:t>
            </a:r>
          </a:p>
        </p:txBody>
      </p:sp>
      <p:sp>
        <p:nvSpPr>
          <p:cNvPr id="5" name="TextBox 4">
            <a:extLst>
              <a:ext uri="{FF2B5EF4-FFF2-40B4-BE49-F238E27FC236}">
                <a16:creationId xmlns:a16="http://schemas.microsoft.com/office/drawing/2014/main" id="{8B46F547-71DA-7F14-79C4-829E43A25ABC}"/>
              </a:ext>
            </a:extLst>
          </p:cNvPr>
          <p:cNvSpPr txBox="1"/>
          <p:nvPr/>
        </p:nvSpPr>
        <p:spPr>
          <a:xfrm>
            <a:off x="943100" y="1368056"/>
            <a:ext cx="10907486" cy="2239074"/>
          </a:xfrm>
          <a:prstGeom prst="rect">
            <a:avLst/>
          </a:prstGeom>
          <a:noFill/>
        </p:spPr>
        <p:txBody>
          <a:bodyPr wrap="square" rtlCol="1">
            <a:spAutoFit/>
          </a:bodyPr>
          <a:lstStyle/>
          <a:p>
            <a:pPr algn="r">
              <a:lnSpc>
                <a:spcPct val="200000"/>
              </a:lnSpc>
            </a:pPr>
            <a:r>
              <a:rPr lang="fa-IR" dirty="0">
                <a:cs typeface="B Nazanin" panose="00000400000000000000" pitchFamily="2" charset="-78"/>
              </a:rPr>
              <a:t> ورزش های قدرتی بیش از ورزش های عادی مثل دویدن و پیاده‌روی برای ترک اعتیاد مؤثر هستند. شنا، پرورش اندام، از جمله ورزش های قدرتی هستند که با انجام آن ها می توانید فکر و بدن خود را از مصرف مواد مخدر حفظ نمایید.</a:t>
            </a:r>
          </a:p>
          <a:p>
            <a:pPr algn="r">
              <a:lnSpc>
                <a:spcPct val="200000"/>
              </a:lnSpc>
            </a:pPr>
            <a:endParaRPr lang="fa-IR" dirty="0">
              <a:cs typeface="B Nazanin" panose="00000400000000000000" pitchFamily="2" charset="-78"/>
            </a:endParaRPr>
          </a:p>
          <a:p>
            <a:pPr algn="r">
              <a:lnSpc>
                <a:spcPct val="200000"/>
              </a:lnSpc>
            </a:pPr>
            <a:r>
              <a:rPr lang="fa-IR" dirty="0">
                <a:cs typeface="B Nazanin" panose="00000400000000000000" pitchFamily="2" charset="-78"/>
              </a:rPr>
              <a:t> </a:t>
            </a:r>
          </a:p>
        </p:txBody>
      </p:sp>
      <p:pic>
        <p:nvPicPr>
          <p:cNvPr id="7" name="Picture 6">
            <a:extLst>
              <a:ext uri="{FF2B5EF4-FFF2-40B4-BE49-F238E27FC236}">
                <a16:creationId xmlns:a16="http://schemas.microsoft.com/office/drawing/2014/main" id="{BDF8C09B-94A8-4125-9C1C-F80AEC4C22B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90605" y="2932859"/>
            <a:ext cx="4277406" cy="3259654"/>
          </a:xfrm>
          <a:prstGeom prst="rect">
            <a:avLst/>
          </a:prstGeom>
          <a:ln>
            <a:noFill/>
          </a:ln>
          <a:effectLst>
            <a:softEdge rad="112500"/>
          </a:effectLst>
        </p:spPr>
      </p:pic>
      <p:pic>
        <p:nvPicPr>
          <p:cNvPr id="9" name="Picture 8">
            <a:extLst>
              <a:ext uri="{FF2B5EF4-FFF2-40B4-BE49-F238E27FC236}">
                <a16:creationId xmlns:a16="http://schemas.microsoft.com/office/drawing/2014/main" id="{1510F865-8C6C-E235-167C-AA438240A7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1186" y="2167299"/>
            <a:ext cx="4182457" cy="43486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311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405256" y="522514"/>
            <a:ext cx="1306287"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مـقدمـه</a:t>
            </a:r>
          </a:p>
        </p:txBody>
      </p:sp>
      <p:sp>
        <p:nvSpPr>
          <p:cNvPr id="5" name="TextBox 4">
            <a:extLst>
              <a:ext uri="{FF2B5EF4-FFF2-40B4-BE49-F238E27FC236}">
                <a16:creationId xmlns:a16="http://schemas.microsoft.com/office/drawing/2014/main" id="{8B46F547-71DA-7F14-79C4-829E43A25ABC}"/>
              </a:ext>
            </a:extLst>
          </p:cNvPr>
          <p:cNvSpPr txBox="1"/>
          <p:nvPr/>
        </p:nvSpPr>
        <p:spPr>
          <a:xfrm>
            <a:off x="5229808" y="1152541"/>
            <a:ext cx="6470780"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ورزش یکی از شناخته شده‌ترین روش‌های کمک درمانی ترک اعتیاد و بهبود آن است و به کنترل ولع مصرف کمک می‌کند. شنا، دویدن، دوچرخه‌سواری و پیاده‌روی از جمله بهترین ورزش‌ها برای ترک اعتیاد هستند و به کاهش و رفع نیازهای روانی، احساسات منفی و اضطراب ناشی از ترک کمک می‌کنند. همچنین ولع مصرف مجدد مواد مخدر را از شما دور می‌کند و به این ترتیب، نتایج درمان را بهبود می‌بخشد. کاهش افسردگی و استرس، سلامت قلب و عروق، حفظ سیستم ایمنی بدن از جمله تأثیرات ورزش در افراد در حال ترک اعتیاد است. شما با انجام حرکات ورزشی، شاد و سر زنده شده و در ترک دخانیات، چند قدم جلوتر خواهید بود.</a:t>
            </a:r>
          </a:p>
        </p:txBody>
      </p:sp>
      <p:pic>
        <p:nvPicPr>
          <p:cNvPr id="7" name="Picture 6">
            <a:extLst>
              <a:ext uri="{FF2B5EF4-FFF2-40B4-BE49-F238E27FC236}">
                <a16:creationId xmlns:a16="http://schemas.microsoft.com/office/drawing/2014/main" id="{71018C77-E286-AB9A-09A7-CE2BDD14A71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20806319">
            <a:off x="616765" y="1050581"/>
            <a:ext cx="4048602" cy="22762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19EC7610-5024-0768-538C-8465F1B1D5D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5983" y="3032449"/>
            <a:ext cx="2695887" cy="2996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8058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3078867" y="591924"/>
            <a:ext cx="7766966"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آیا بهتر است ورزش و سایر درمان‌های ترک اعتیاد با هم ترکیب شوند؟</a:t>
            </a:r>
          </a:p>
        </p:txBody>
      </p:sp>
      <p:sp>
        <p:nvSpPr>
          <p:cNvPr id="5" name="TextBox 4">
            <a:extLst>
              <a:ext uri="{FF2B5EF4-FFF2-40B4-BE49-F238E27FC236}">
                <a16:creationId xmlns:a16="http://schemas.microsoft.com/office/drawing/2014/main" id="{8B46F547-71DA-7F14-79C4-829E43A25ABC}"/>
              </a:ext>
            </a:extLst>
          </p:cNvPr>
          <p:cNvSpPr txBox="1"/>
          <p:nvPr/>
        </p:nvSpPr>
        <p:spPr>
          <a:xfrm>
            <a:off x="862078" y="1660969"/>
            <a:ext cx="10898154" cy="4143442"/>
          </a:xfrm>
          <a:prstGeom prst="rect">
            <a:avLst/>
          </a:prstGeom>
          <a:noFill/>
        </p:spPr>
        <p:txBody>
          <a:bodyPr wrap="square" rtlCol="1">
            <a:spAutoFit/>
          </a:bodyPr>
          <a:lstStyle/>
          <a:p>
            <a:pPr algn="ctr" rtl="1">
              <a:lnSpc>
                <a:spcPct val="250000"/>
              </a:lnSpc>
            </a:pPr>
            <a:r>
              <a:rPr lang="fa-IR" dirty="0">
                <a:latin typeface="Times New Roman" panose="02020603050405020304" pitchFamily="18" charset="0"/>
                <a:cs typeface="B Nazanin" panose="00000400000000000000" pitchFamily="2" charset="-78"/>
              </a:rPr>
              <a:t>برخی از شواهد دیگر همچنین نشان داده‌اند که ورزش می‌تواند به غلبه بر اعتیاد کمک کند. نقش ورزش در بهبود روند ترک اعتیاد نشان داده است که بهتر است ورزش و سایر درمان‌های ترک اعتیاد با هم ترکیب شوند. معمولاً افراد مبتلا به اختلالات سوء مصرف مواد، می‌توانند از روش‌های زیادی مانند </a:t>
            </a:r>
            <a:r>
              <a:rPr lang="en-US" dirty="0">
                <a:latin typeface="Times New Roman" panose="02020603050405020304" pitchFamily="18" charset="0"/>
                <a:cs typeface="B Nazanin" panose="00000400000000000000" pitchFamily="2" charset="-78"/>
              </a:rPr>
              <a:t>MAT، </a:t>
            </a:r>
            <a:r>
              <a:rPr lang="fa-IR" dirty="0">
                <a:latin typeface="Times New Roman" panose="02020603050405020304" pitchFamily="18" charset="0"/>
                <a:cs typeface="B Nazanin" panose="00000400000000000000" pitchFamily="2" charset="-78"/>
              </a:rPr>
              <a:t>روان درمانی و گروه‌های کمکی متقابل برای ترک اعتیاد خود استفاده کنند. تحقیقات بیشتری لازم است تا مشخص شود کدام روش و چه مقدار ورزش به طور بالقوه در درمان اعتیاد مفید است. بیشتر درمان‌های اعتیاد شامل نوعی “گفتاردرمانی” یا مشاوره است. این روش معمولاً بر کمک به فرد مبتلا به اعتیاد متمرکز است تا بفهمد چرا علیرغم پیامدهای منفی همچنان به رفتارهای اعتیاد آور ادامه می‌دهد. این روش درمانی همچنین به افراد کمک می‌کند تا روش‌های مؤثرتری را برای مدیریت احساساتی که به دامن زدن به رفتارهای اعتیاد آور کمک می‌کند را ایجاد کنند.</a:t>
            </a:r>
          </a:p>
        </p:txBody>
      </p:sp>
    </p:spTree>
    <p:extLst>
      <p:ext uri="{BB962C8B-B14F-4D97-AF65-F5344CB8AC3E}">
        <p14:creationId xmlns:p14="http://schemas.microsoft.com/office/powerpoint/2010/main" val="3145357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1018563" y="499085"/>
            <a:ext cx="9582538"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ورزش چگونه می‌تواند همراه ترکیب با روش های درمانی دیگر در ترک اعتیاد مؤثر باشد؟</a:t>
            </a:r>
          </a:p>
        </p:txBody>
      </p:sp>
      <p:sp>
        <p:nvSpPr>
          <p:cNvPr id="5" name="TextBox 4">
            <a:extLst>
              <a:ext uri="{FF2B5EF4-FFF2-40B4-BE49-F238E27FC236}">
                <a16:creationId xmlns:a16="http://schemas.microsoft.com/office/drawing/2014/main" id="{8B46F547-71DA-7F14-79C4-829E43A25ABC}"/>
              </a:ext>
            </a:extLst>
          </p:cNvPr>
          <p:cNvSpPr txBox="1"/>
          <p:nvPr/>
        </p:nvSpPr>
        <p:spPr>
          <a:xfrm>
            <a:off x="502298" y="3770747"/>
            <a:ext cx="11187404" cy="2758447"/>
          </a:xfrm>
          <a:prstGeom prst="rect">
            <a:avLst/>
          </a:prstGeom>
          <a:noFill/>
        </p:spPr>
        <p:txBody>
          <a:bodyPr wrap="square" rtlCol="1">
            <a:spAutoFit/>
          </a:bodyPr>
          <a:lstStyle/>
          <a:p>
            <a:pPr algn="ctr">
              <a:lnSpc>
                <a:spcPct val="250000"/>
              </a:lnSpc>
            </a:pPr>
            <a:r>
              <a:rPr lang="fa-IR" dirty="0">
                <a:cs typeface="B Nazanin" panose="00000400000000000000" pitchFamily="2" charset="-78"/>
              </a:rPr>
              <a:t>در حالی که این رویکردهای درمانی برای بسیاری از افراد مبتلا به اعتیاد مفید است، اما برخی از افراد احساس می‌کنند که برخلاف جنبه‌های روحی یا عاطفی اعتیاد، به روشی نیاز دارند که به جسم کمک کند. برخی دیگر می‌دانند که ورزش به عنوان یک روش درمانی می‌تواند پشتیبانی برای گفتگو درمانی باشد و به کنترل ولع مصرف کمک می‌کند. در طول سال‌ها، ورزش به عنوان یک ابزار بهبودی برای کمک به خود در بین افراد بهبود یافته از اعتیاد شناخته شده است. نقش ورزش در بهبود روند ترک اعتیاد، روشی مؤثر است و می‌تواند با روش‌های دیگر برای بهبودی از اعتیاد ترکیب شود.</a:t>
            </a:r>
          </a:p>
        </p:txBody>
      </p:sp>
      <p:pic>
        <p:nvPicPr>
          <p:cNvPr id="2" name="Picture 1">
            <a:extLst>
              <a:ext uri="{FF2B5EF4-FFF2-40B4-BE49-F238E27FC236}">
                <a16:creationId xmlns:a16="http://schemas.microsoft.com/office/drawing/2014/main" id="{52EE9257-12B9-C4EA-7307-E4846B524A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12675" y="1306285"/>
            <a:ext cx="3722613" cy="23639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C9A8D9B2-DD3F-0C4C-B9D5-518D75D50D3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085674">
            <a:off x="7758501" y="1897596"/>
            <a:ext cx="1567962" cy="1567962"/>
          </a:xfrm>
          <a:prstGeom prst="round2DiagRect">
            <a:avLst>
              <a:gd name="adj1" fmla="val 397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769630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218128" y="551731"/>
            <a:ext cx="1491126"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سخن پایانی</a:t>
            </a:r>
          </a:p>
        </p:txBody>
      </p:sp>
      <p:sp>
        <p:nvSpPr>
          <p:cNvPr id="5" name="TextBox 4">
            <a:extLst>
              <a:ext uri="{FF2B5EF4-FFF2-40B4-BE49-F238E27FC236}">
                <a16:creationId xmlns:a16="http://schemas.microsoft.com/office/drawing/2014/main" id="{8B46F547-71DA-7F14-79C4-829E43A25ABC}"/>
              </a:ext>
            </a:extLst>
          </p:cNvPr>
          <p:cNvSpPr txBox="1"/>
          <p:nvPr/>
        </p:nvSpPr>
        <p:spPr>
          <a:xfrm>
            <a:off x="641666" y="1321758"/>
            <a:ext cx="11047563" cy="4835939"/>
          </a:xfrm>
          <a:prstGeom prst="rect">
            <a:avLst/>
          </a:prstGeom>
          <a:noFill/>
        </p:spPr>
        <p:txBody>
          <a:bodyPr wrap="square" rtlCol="1">
            <a:spAutoFit/>
          </a:bodyPr>
          <a:lstStyle/>
          <a:p>
            <a:pPr algn="ctr" rtl="1">
              <a:lnSpc>
                <a:spcPct val="250000"/>
              </a:lnSpc>
            </a:pPr>
            <a:r>
              <a:rPr lang="fa-IR" dirty="0">
                <a:cs typeface="B Nazanin" panose="00000400000000000000" pitchFamily="2" charset="-78"/>
              </a:rPr>
              <a:t>همان طور که اشاره کردیم تاثیر مثبت ورزش در پیشگیری و درمان اعتیاد بسیار واضح و مشخص است. در این بین به قهرمانی و ورزش‌های حرفه‌ای نباید باعث انحراف جوانان و ورزشکاران برای مصرف مواد مخدر و داروهای ممنوعه و انرژی زا شود. بهتر است ورزش و فعالیت های بدنی برای درمان اعتیاد حتما تحت نظر متخصصان و درمانگران با تجربه انجام شود. در این حالت پزشک متخصص می تواند با در نظر گرفتن شرایط جسمی فرد، نوع ماده مخدر مصرفی، شدت اعتیاد، وزن و … برنامه ورزشی مناسبی را برای بیمار در نظر بگیرد.</a:t>
            </a:r>
          </a:p>
          <a:p>
            <a:pPr algn="ctr" rtl="1">
              <a:lnSpc>
                <a:spcPct val="250000"/>
              </a:lnSpc>
            </a:pPr>
            <a:r>
              <a:rPr lang="fa-IR" dirty="0">
                <a:cs typeface="B Nazanin" panose="00000400000000000000" pitchFamily="2" charset="-78"/>
              </a:rPr>
              <a:t>کمپ ترک اعتیاد آجودانیه دارای متخصصان با سابقه و بسیار حرفه‌ای است که بیماران را در این راستا بسیار کمک می کنند. شما می توانید در این کمپ با پزشک متخصص خود در رابطه با فعالیت‌های بدنی مشورت داشته باشید.</a:t>
            </a:r>
          </a:p>
          <a:p>
            <a:pPr algn="ctr" rtl="1">
              <a:lnSpc>
                <a:spcPct val="250000"/>
              </a:lnSpc>
            </a:pPr>
            <a:r>
              <a:rPr lang="fa-IR" dirty="0">
                <a:cs typeface="B Nazanin" panose="00000400000000000000" pitchFamily="2" charset="-78"/>
              </a:rPr>
              <a:t>امیدواریم با مطالعه این مقاله اطلاعات خوب و مفیدی در مورد تاثیر ورزش بر اعتیاد به دست آورده باشید.</a:t>
            </a:r>
          </a:p>
        </p:txBody>
      </p:sp>
    </p:spTree>
    <p:extLst>
      <p:ext uri="{BB962C8B-B14F-4D97-AF65-F5344CB8AC3E}">
        <p14:creationId xmlns:p14="http://schemas.microsoft.com/office/powerpoint/2010/main" val="11966210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415306" y="501619"/>
            <a:ext cx="1372318"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مــنابع</a:t>
            </a:r>
          </a:p>
        </p:txBody>
      </p:sp>
      <p:sp>
        <p:nvSpPr>
          <p:cNvPr id="2" name="TextBox 1">
            <a:extLst>
              <a:ext uri="{FF2B5EF4-FFF2-40B4-BE49-F238E27FC236}">
                <a16:creationId xmlns:a16="http://schemas.microsoft.com/office/drawing/2014/main" id="{D020625D-35E3-EB72-B5BB-A61CFE289AB9}"/>
              </a:ext>
            </a:extLst>
          </p:cNvPr>
          <p:cNvSpPr txBox="1"/>
          <p:nvPr/>
        </p:nvSpPr>
        <p:spPr>
          <a:xfrm>
            <a:off x="703385" y="1430710"/>
            <a:ext cx="10646945" cy="2446824"/>
          </a:xfrm>
          <a:prstGeom prst="rect">
            <a:avLst/>
          </a:prstGeom>
          <a:noFill/>
        </p:spPr>
        <p:txBody>
          <a:bodyPr wrap="square" rtlCol="1">
            <a:spAutoFit/>
          </a:bodyPr>
          <a:lstStyle/>
          <a:p>
            <a:pPr algn="r">
              <a:lnSpc>
                <a:spcPct val="300000"/>
              </a:lnSpc>
            </a:pPr>
            <a:r>
              <a:rPr lang="fa-IR" dirty="0">
                <a:latin typeface="Times New Roman" panose="02020603050405020304" pitchFamily="18" charset="0"/>
                <a:cs typeface="B Nazanin" panose="00000400000000000000" pitchFamily="2" charset="-78"/>
              </a:rPr>
              <a:t>کلینیک ترک اعتیاد تهران پاک</a:t>
            </a:r>
          </a:p>
          <a:p>
            <a:pPr algn="r">
              <a:lnSpc>
                <a:spcPct val="300000"/>
              </a:lnSpc>
            </a:pPr>
            <a:r>
              <a:rPr lang="fa-IR" dirty="0">
                <a:latin typeface="Times New Roman" panose="02020603050405020304" pitchFamily="18" charset="0"/>
                <a:cs typeface="B Nazanin" panose="00000400000000000000" pitchFamily="2" charset="-78"/>
              </a:rPr>
              <a:t>کمپ ترک اعتیاد آجودانیه</a:t>
            </a:r>
          </a:p>
          <a:p>
            <a:pPr>
              <a:lnSpc>
                <a:spcPct val="300000"/>
              </a:lnSpc>
            </a:pPr>
            <a:r>
              <a:rPr lang="en-US" dirty="0">
                <a:latin typeface="Times New Roman" panose="02020603050405020304" pitchFamily="18" charset="0"/>
                <a:cs typeface="B Nazanin" panose="00000400000000000000" pitchFamily="2" charset="-78"/>
              </a:rPr>
              <a:t>ttps://khanesepid.com</a:t>
            </a:r>
            <a:endParaRPr lang="fa-IR" dirty="0">
              <a:latin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38451332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4E816D-5126-FD9A-58BD-982A962323D6}"/>
              </a:ext>
            </a:extLst>
          </p:cNvPr>
          <p:cNvSpPr txBox="1"/>
          <p:nvPr/>
        </p:nvSpPr>
        <p:spPr>
          <a:xfrm>
            <a:off x="1147054" y="2875002"/>
            <a:ext cx="9897891" cy="1107996"/>
          </a:xfrm>
          <a:prstGeom prst="rect">
            <a:avLst/>
          </a:prstGeom>
          <a:noFill/>
        </p:spPr>
        <p:txBody>
          <a:bodyPr wrap="square" rtlCol="1">
            <a:spAutoFit/>
          </a:bodyPr>
          <a:lstStyle/>
          <a:p>
            <a:pPr algn="ctr"/>
            <a:r>
              <a:rPr lang="fa-IR" sz="6600" dirty="0">
                <a:cs typeface="B Titr" panose="00000700000000000000" pitchFamily="2" charset="-78"/>
              </a:rPr>
              <a:t>با تشکر از توجه </a:t>
            </a:r>
            <a:r>
              <a:rPr lang="fa-IR" sz="6600" dirty="0">
                <a:solidFill>
                  <a:srgbClr val="FF0000"/>
                </a:solidFill>
                <a:cs typeface="B Titr" panose="00000700000000000000" pitchFamily="2" charset="-78"/>
              </a:rPr>
              <a:t>شما اساتید عزیز</a:t>
            </a:r>
          </a:p>
        </p:txBody>
      </p:sp>
      <p:sp>
        <p:nvSpPr>
          <p:cNvPr id="3" name="Rectangle 2">
            <a:extLst>
              <a:ext uri="{FF2B5EF4-FFF2-40B4-BE49-F238E27FC236}">
                <a16:creationId xmlns:a16="http://schemas.microsoft.com/office/drawing/2014/main" id="{3553973D-C294-3990-9D75-4AD639C71260}"/>
              </a:ext>
            </a:extLst>
          </p:cNvPr>
          <p:cNvSpPr/>
          <p:nvPr/>
        </p:nvSpPr>
        <p:spPr>
          <a:xfrm>
            <a:off x="2562330" y="4256900"/>
            <a:ext cx="2512088" cy="4571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0579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666513" y="503851"/>
            <a:ext cx="106369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اعـتیاد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311453" y="834887"/>
            <a:ext cx="7003747" cy="5563061"/>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حالتی است که در آن شخص به علت روانی یا مصرف مواد شیمیایی، طبیعی دچار ضعف اراده درکنترل تکرار اعمال خود می‌شود. هرچند ضعف اراده، خود بیماری نیست ولی به علت عوارضی که بر دستگاه عصبی مرکزی شخص ایجاد شده به عنوان بیماری فرض می‌شود و این بیماری با ایجاد اختلال در کنترل بر سیستم رفتار، باعث تکرار آن رفتار می‌گردد. بیماری اعتیاد مدارهای عصبی مربوط به نظام، انگیزش و حافظه را در مغز دچار اختلال کرده، و اختلال در این سیستم‌ها در مغز باعث بروز عوارض بیولوژیکی، فیزیولوژیکی، اجتماعی و روانی می‌گردد. به شخصی که درگیر این اختلال عصبی باشد «معتاد» می‌گویند. بررسی اعتیاد به عنوان عارضه‌ای روانی، اجتماعی و اقتصادی از دیدگاه علوم پزشکی، روان‌شناسی و جامعه‌شناسی و همین‌طور از دیدگاه‌های فلسفه، قانون، اخلاق و مذهب صورت می‌گیرد. از سال ۱۹۶۴ میلادی، سازمان بهداشت جهانی استفاده از عبارت وابستگی دارویی یا وابستگی به دارو را به جای اصطلاح اعتیاد توصیه نموده‌است.</a:t>
            </a:r>
          </a:p>
        </p:txBody>
      </p:sp>
      <p:pic>
        <p:nvPicPr>
          <p:cNvPr id="3" name="Picture 2">
            <a:extLst>
              <a:ext uri="{FF2B5EF4-FFF2-40B4-BE49-F238E27FC236}">
                <a16:creationId xmlns:a16="http://schemas.microsoft.com/office/drawing/2014/main" id="{004A89A3-6611-8CBF-2F58-E72C99139A6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0500671">
            <a:off x="8145623" y="1876644"/>
            <a:ext cx="3181739" cy="23253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a:extLst>
              <a:ext uri="{FF2B5EF4-FFF2-40B4-BE49-F238E27FC236}">
                <a16:creationId xmlns:a16="http://schemas.microsoft.com/office/drawing/2014/main" id="{FD1F7986-1264-C19E-6FB9-FF119273F7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465598">
            <a:off x="8030598" y="4135976"/>
            <a:ext cx="2315502" cy="20072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19135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46F547-71DA-7F14-79C4-829E43A25ABC}"/>
              </a:ext>
            </a:extLst>
          </p:cNvPr>
          <p:cNvSpPr txBox="1"/>
          <p:nvPr/>
        </p:nvSpPr>
        <p:spPr>
          <a:xfrm>
            <a:off x="345233" y="1324947"/>
            <a:ext cx="11280710" cy="5009064"/>
          </a:xfrm>
          <a:prstGeom prst="rect">
            <a:avLst/>
          </a:prstGeom>
          <a:noFill/>
        </p:spPr>
        <p:txBody>
          <a:bodyPr wrap="square" rtlCol="1">
            <a:spAutoFit/>
          </a:bodyPr>
          <a:lstStyle/>
          <a:p>
            <a:pPr algn="ctr" rtl="1">
              <a:lnSpc>
                <a:spcPct val="200000"/>
              </a:lnSpc>
            </a:pPr>
            <a:r>
              <a:rPr lang="fa-IR" dirty="0">
                <a:cs typeface="B Nazanin" panose="00000400000000000000" pitchFamily="2" charset="-78"/>
              </a:rPr>
              <a:t>وابستگی به مواد (مواد مخدر و مشروبات الکلی)، یا عادت‌های ناهنجار، یک اختلال روان‌پزشکی و روان‌شناسی بوده که از یک سو، معنای لغت خوشبختی را در زندگی فرد و خانواده او از بین می‌برد و از سوی دیگر آسیب‌های اجتماعی و اقتصادی بیشماری را به همراه دارد. در تعریف دیگری از اعتیاد به مواد آمده‌است، اعتیاد جایگزینی مزمن است، یعنی مواد مخدر بیرونی، چه گیاهی و چه شیمیایی و حتی الکل، جایگزین مواد مخدر یا مواد شبه افیونی طبیعی جسم انسان یا فرد معتاد شده‌است. البته عادت‌های ناهنجار و اعتیادهای رفتاری مستقل از مواد شیمیایی تا همین سال‌های اخیر هم در طبقه‌بندی‌های رسمی به عنوان اعتیاد محسوب نمی‌شدند و مدت کوتاهی است که اعتیادهایی مانند اعتیاد به اینترنت، اعتیاد به کار و اعتیاد به بازی‌های کامپیوتری به عنوان شکلی از اعتیاد طبقه‌بندی شده و مورد توجه قرار می‌گیرند.</a:t>
            </a:r>
          </a:p>
          <a:p>
            <a:pPr algn="ctr" rtl="1">
              <a:lnSpc>
                <a:spcPct val="200000"/>
              </a:lnSpc>
            </a:pPr>
            <a:r>
              <a:rPr lang="fa-IR" dirty="0">
                <a:cs typeface="B Nazanin" panose="00000400000000000000" pitchFamily="2" charset="-78"/>
              </a:rPr>
              <a:t>یکی از بزرگ‌ترین مشکلات اغلب کشورها در عصر امروز، پدیده سوء‌مصرف مواد است، که به‌طور مستقیم و غیرمستقیم، کوتاه‌مدت و بلندمدت، کیفیت زندگی ساکنین آنها را تحت‌الشعاع قرار داده‌است.</a:t>
            </a:r>
          </a:p>
          <a:p>
            <a:pPr algn="ctr" rtl="1">
              <a:lnSpc>
                <a:spcPct val="200000"/>
              </a:lnSpc>
            </a:pPr>
            <a:endParaRPr lang="fa-IR" dirty="0">
              <a:cs typeface="B Nazanin" panose="00000400000000000000" pitchFamily="2" charset="-78"/>
            </a:endParaRPr>
          </a:p>
        </p:txBody>
      </p:sp>
      <p:sp>
        <p:nvSpPr>
          <p:cNvPr id="2" name="TextBox 1">
            <a:extLst>
              <a:ext uri="{FF2B5EF4-FFF2-40B4-BE49-F238E27FC236}">
                <a16:creationId xmlns:a16="http://schemas.microsoft.com/office/drawing/2014/main" id="{635D2511-2727-5277-1C45-17BEFD218851}"/>
              </a:ext>
            </a:extLst>
          </p:cNvPr>
          <p:cNvSpPr txBox="1"/>
          <p:nvPr/>
        </p:nvSpPr>
        <p:spPr>
          <a:xfrm>
            <a:off x="9666513" y="503851"/>
            <a:ext cx="106369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اعـتیاد</a:t>
            </a:r>
          </a:p>
        </p:txBody>
      </p:sp>
    </p:spTree>
    <p:extLst>
      <p:ext uri="{BB962C8B-B14F-4D97-AF65-F5344CB8AC3E}">
        <p14:creationId xmlns:p14="http://schemas.microsoft.com/office/powerpoint/2010/main" val="4277635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0CC0E3-9DD9-9F7F-F2FC-E140C1D7E7D5}"/>
              </a:ext>
            </a:extLst>
          </p:cNvPr>
          <p:cNvSpPr txBox="1"/>
          <p:nvPr/>
        </p:nvSpPr>
        <p:spPr>
          <a:xfrm>
            <a:off x="5971593" y="1736804"/>
            <a:ext cx="5645020" cy="4143442"/>
          </a:xfrm>
          <a:prstGeom prst="rect">
            <a:avLst/>
          </a:prstGeom>
          <a:noFill/>
        </p:spPr>
        <p:txBody>
          <a:bodyPr wrap="square">
            <a:spAutoFit/>
          </a:bodyPr>
          <a:lstStyle/>
          <a:p>
            <a:pPr algn="justLow" rtl="1">
              <a:lnSpc>
                <a:spcPct val="250000"/>
              </a:lnSpc>
            </a:pPr>
            <a:r>
              <a:rPr lang="fa-IR" dirty="0">
                <a:cs typeface="B Nazanin" panose="00000400000000000000" pitchFamily="2" charset="-78"/>
              </a:rPr>
              <a:t>اعتیاد پاسخ فیزیولوژیک بدن است به مصرف مکرر مواد اعتیادآور. این وابستگی از طرفی باعث تسکین و آرامش موقت و گاهی تحریک و نشاط گذرا برای فرد می‌گردد و از طرف دیگر بعد از اتمام این اثرات سبب جستجوی فرد برای یافتن مجدد ماده و وابستگی مداوم به آن می‌شود. در این حالت فرد هم از لحاظ جسمی و هم از لحاظ روانی به ماده مخدر وابستگی پیدا می‌کند و مجبور است به تدریج مقدار ماده مصرفی را افزایش دهد.</a:t>
            </a:r>
          </a:p>
        </p:txBody>
      </p:sp>
      <p:sp>
        <p:nvSpPr>
          <p:cNvPr id="4" name="TextBox 3">
            <a:extLst>
              <a:ext uri="{FF2B5EF4-FFF2-40B4-BE49-F238E27FC236}">
                <a16:creationId xmlns:a16="http://schemas.microsoft.com/office/drawing/2014/main" id="{7F407E41-624E-4FB0-AF7F-08855C1D063F}"/>
              </a:ext>
            </a:extLst>
          </p:cNvPr>
          <p:cNvSpPr txBox="1"/>
          <p:nvPr/>
        </p:nvSpPr>
        <p:spPr>
          <a:xfrm>
            <a:off x="9666513" y="503851"/>
            <a:ext cx="1063691"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اعـتیاد</a:t>
            </a:r>
          </a:p>
        </p:txBody>
      </p:sp>
      <p:pic>
        <p:nvPicPr>
          <p:cNvPr id="7" name="Picture 6">
            <a:extLst>
              <a:ext uri="{FF2B5EF4-FFF2-40B4-BE49-F238E27FC236}">
                <a16:creationId xmlns:a16="http://schemas.microsoft.com/office/drawing/2014/main" id="{0925220F-D26C-7543-5598-00EFE46C54E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1760" y="2063701"/>
            <a:ext cx="5227937" cy="3489648"/>
          </a:xfrm>
          <a:prstGeom prst="rect">
            <a:avLst/>
          </a:prstGeom>
        </p:spPr>
      </p:pic>
    </p:spTree>
    <p:extLst>
      <p:ext uri="{BB962C8B-B14F-4D97-AF65-F5344CB8AC3E}">
        <p14:creationId xmlns:p14="http://schemas.microsoft.com/office/powerpoint/2010/main" val="2448519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6969259" y="511176"/>
            <a:ext cx="3704253"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مراحل شکل‌گیری و چرخه اعتیاد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479325" y="1315053"/>
            <a:ext cx="11233349" cy="5182188"/>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 </a:t>
            </a:r>
            <a:r>
              <a:rPr lang="fa-IR" b="1" dirty="0">
                <a:cs typeface="B Nazanin" panose="00000400000000000000" pitchFamily="2" charset="-78"/>
              </a:rPr>
              <a:t>آشنایی: </a:t>
            </a:r>
            <a:r>
              <a:rPr lang="fa-IR" dirty="0">
                <a:cs typeface="B Nazanin" panose="00000400000000000000" pitchFamily="2" charset="-78"/>
              </a:rPr>
              <a:t>در این مرحله فرد از راه‌های مختلف (مثلاً از طریق دوستان خود) با مواد مخدر و نحوه استعمال آن آشنا می‌شود.</a:t>
            </a:r>
          </a:p>
          <a:p>
            <a:pPr algn="justLow" rtl="1">
              <a:lnSpc>
                <a:spcPct val="200000"/>
              </a:lnSpc>
            </a:pPr>
            <a:r>
              <a:rPr lang="fa-IR" b="1" dirty="0">
                <a:cs typeface="B Nazanin" panose="00000400000000000000" pitchFamily="2" charset="-78"/>
              </a:rPr>
              <a:t>شک و تردید: </a:t>
            </a:r>
            <a:r>
              <a:rPr lang="fa-IR" dirty="0">
                <a:cs typeface="B Nazanin" panose="00000400000000000000" pitchFamily="2" charset="-78"/>
              </a:rPr>
              <a:t>در این مرحله، فرد به مصرف مجدد ماده ترغیب می‌شود و ممکن است با میل خود مبارزه کند یا به آن پاسخ مثبت دهد.</a:t>
            </a:r>
          </a:p>
          <a:p>
            <a:pPr algn="justLow" rtl="1">
              <a:lnSpc>
                <a:spcPct val="200000"/>
              </a:lnSpc>
            </a:pPr>
            <a:r>
              <a:rPr lang="fa-IR" b="1" dirty="0">
                <a:cs typeface="B Nazanin" panose="00000400000000000000" pitchFamily="2" charset="-78"/>
              </a:rPr>
              <a:t>اعتیاد واقعی: </a:t>
            </a:r>
            <a:r>
              <a:rPr lang="fa-IR" dirty="0">
                <a:cs typeface="B Nazanin" panose="00000400000000000000" pitchFamily="2" charset="-78"/>
              </a:rPr>
              <a:t>در این مرحله فرد دچار اعتیاد می‌شود و برای رسیدن به حالت سرخوشی، مجبور به مصرف مجدد است.</a:t>
            </a:r>
          </a:p>
          <a:p>
            <a:pPr algn="justLow" rtl="1">
              <a:lnSpc>
                <a:spcPct val="200000"/>
              </a:lnSpc>
            </a:pPr>
            <a:r>
              <a:rPr lang="fa-IR" dirty="0">
                <a:cs typeface="B Nazanin" panose="00000400000000000000" pitchFamily="2" charset="-78"/>
              </a:rPr>
              <a:t>موادی که تلورانس ایجاد می‌کنند مصرف‌کننده را مجبور می‌سازند هر بار بر میزان مصرف خود بیافزاید.</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چرخه اعتیاد</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مصرف مواد</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تجربه سرخوشی موقت</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احساس پشیمانی</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تحریک روانی</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هوس مواد</a:t>
            </a:r>
          </a:p>
          <a:p>
            <a:pPr marL="285750" indent="-285750" algn="justLow" rtl="1">
              <a:lnSpc>
                <a:spcPct val="150000"/>
              </a:lnSpc>
              <a:buFont typeface="Arial" panose="020B0604020202020204" pitchFamily="34" charset="0"/>
              <a:buChar char="•"/>
            </a:pPr>
            <a:r>
              <a:rPr lang="fa-IR" dirty="0">
                <a:cs typeface="B Nazanin" panose="00000400000000000000" pitchFamily="2" charset="-78"/>
              </a:rPr>
              <a:t>مصرف مجدد</a:t>
            </a:r>
          </a:p>
        </p:txBody>
      </p:sp>
      <p:pic>
        <p:nvPicPr>
          <p:cNvPr id="3" name="Picture 2">
            <a:extLst>
              <a:ext uri="{FF2B5EF4-FFF2-40B4-BE49-F238E27FC236}">
                <a16:creationId xmlns:a16="http://schemas.microsoft.com/office/drawing/2014/main" id="{3F0034F1-F9B6-9D26-6FAD-4E2CE9DA15F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49104" y="3139334"/>
            <a:ext cx="4984414" cy="3247657"/>
          </a:xfrm>
          <a:prstGeom prst="rect">
            <a:avLst/>
          </a:prstGeom>
        </p:spPr>
      </p:pic>
    </p:spTree>
    <p:extLst>
      <p:ext uri="{BB962C8B-B14F-4D97-AF65-F5344CB8AC3E}">
        <p14:creationId xmlns:p14="http://schemas.microsoft.com/office/powerpoint/2010/main" val="2251993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0D1A41-FB6C-BD42-2446-D0323133A429}"/>
              </a:ext>
            </a:extLst>
          </p:cNvPr>
          <p:cNvSpPr txBox="1"/>
          <p:nvPr/>
        </p:nvSpPr>
        <p:spPr>
          <a:xfrm>
            <a:off x="9016065" y="560546"/>
            <a:ext cx="1886674" cy="461665"/>
          </a:xfrm>
          <a:prstGeom prst="rect">
            <a:avLst/>
          </a:prstGeom>
          <a:noFill/>
        </p:spPr>
        <p:txBody>
          <a:bodyPr wrap="square" rtlCol="1">
            <a:spAutoFit/>
          </a:bodyPr>
          <a:lstStyle/>
          <a:p>
            <a:pPr algn="ctr"/>
            <a:r>
              <a:rPr lang="fa-IR" sz="2400" dirty="0">
                <a:solidFill>
                  <a:srgbClr val="FF0000"/>
                </a:solidFill>
                <a:cs typeface="B Titr" panose="00000700000000000000" pitchFamily="2" charset="-78"/>
              </a:rPr>
              <a:t>انواع اعتیاد</a:t>
            </a:r>
          </a:p>
        </p:txBody>
      </p:sp>
      <p:sp>
        <p:nvSpPr>
          <p:cNvPr id="5" name="TextBox 4">
            <a:extLst>
              <a:ext uri="{FF2B5EF4-FFF2-40B4-BE49-F238E27FC236}">
                <a16:creationId xmlns:a16="http://schemas.microsoft.com/office/drawing/2014/main" id="{8B46F547-71DA-7F14-79C4-829E43A25ABC}"/>
              </a:ext>
            </a:extLst>
          </p:cNvPr>
          <p:cNvSpPr txBox="1"/>
          <p:nvPr/>
        </p:nvSpPr>
        <p:spPr>
          <a:xfrm>
            <a:off x="6270170" y="1022211"/>
            <a:ext cx="5537423" cy="4912883"/>
          </a:xfrm>
          <a:prstGeom prst="rect">
            <a:avLst/>
          </a:prstGeom>
          <a:noFill/>
        </p:spPr>
        <p:txBody>
          <a:bodyPr wrap="square" rtlCol="1">
            <a:spAutoFit/>
          </a:bodyPr>
          <a:lstStyle/>
          <a:p>
            <a:pPr algn="justLow" rtl="1">
              <a:lnSpc>
                <a:spcPct val="250000"/>
              </a:lnSpc>
            </a:pPr>
            <a:r>
              <a:rPr lang="fa-IR" sz="2000" dirty="0">
                <a:cs typeface="B Titr" panose="00000700000000000000" pitchFamily="2" charset="-78"/>
              </a:rPr>
              <a:t>اعتیاد جسمی:</a:t>
            </a:r>
          </a:p>
          <a:p>
            <a:pPr algn="justLow" rtl="1">
              <a:lnSpc>
                <a:spcPct val="250000"/>
              </a:lnSpc>
            </a:pPr>
            <a:r>
              <a:rPr lang="fa-IR" dirty="0">
                <a:cs typeface="B Nazanin" panose="00000400000000000000" pitchFamily="2" charset="-78"/>
              </a:rPr>
              <a:t>پاسخ فیزیولوژیک بدن نسبت به ورود و تأثیر مواد جدید به بدن می‌باشد که معمولاً با پدیده تطبیق پذیری (مقاومت بدنی) بروز می‌کند یعنی به دلیل کاهش تعداد گیرنده‌های عصبی و کاهش انتقال‌دهنده عصبی موجود در سیستم عصبی مرکزی نیاز فرد مصرف‌کننده هر روز بیشتر می‌شود. ترک اعتیاد جسمی همراه با درد، بیخوابی، پرخوابی و … (خماری) همراه است. طول دوره ترک اعتیاد جسمی بسیار کوتاه‌تر از اعتیاد روانی است.</a:t>
            </a:r>
          </a:p>
        </p:txBody>
      </p:sp>
      <p:pic>
        <p:nvPicPr>
          <p:cNvPr id="3" name="Picture 2">
            <a:extLst>
              <a:ext uri="{FF2B5EF4-FFF2-40B4-BE49-F238E27FC236}">
                <a16:creationId xmlns:a16="http://schemas.microsoft.com/office/drawing/2014/main" id="{0E061DA7-EF40-052C-0E0A-F6A4FAF408E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521826" y="2200589"/>
            <a:ext cx="5748344" cy="4325629"/>
          </a:xfrm>
          <a:prstGeom prst="rect">
            <a:avLst/>
          </a:prstGeom>
        </p:spPr>
      </p:pic>
    </p:spTree>
    <p:extLst>
      <p:ext uri="{BB962C8B-B14F-4D97-AF65-F5344CB8AC3E}">
        <p14:creationId xmlns:p14="http://schemas.microsoft.com/office/powerpoint/2010/main" val="2007711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2DEE8E-4822-8882-7318-51AAFD50F46F}"/>
              </a:ext>
            </a:extLst>
          </p:cNvPr>
          <p:cNvSpPr txBox="1"/>
          <p:nvPr/>
        </p:nvSpPr>
        <p:spPr>
          <a:xfrm>
            <a:off x="259466" y="1183894"/>
            <a:ext cx="7216508" cy="4835939"/>
          </a:xfrm>
          <a:prstGeom prst="rect">
            <a:avLst/>
          </a:prstGeom>
          <a:noFill/>
        </p:spPr>
        <p:txBody>
          <a:bodyPr wrap="square">
            <a:spAutoFit/>
          </a:bodyPr>
          <a:lstStyle/>
          <a:p>
            <a:pPr algn="justLow" rtl="1">
              <a:lnSpc>
                <a:spcPct val="250000"/>
              </a:lnSpc>
            </a:pPr>
            <a:r>
              <a:rPr lang="fa-IR" dirty="0">
                <a:cs typeface="B Nazanin" panose="00000400000000000000" pitchFamily="2" charset="-78"/>
              </a:rPr>
              <a:t>ناشی از لذت و سرخوشی مصرف مواد مخدر می‌باشد. دقیقاً به واسطه برهم ریختن نظم ترشح میانجی‌های عصبی فرد دچار آسیب‌ها یا تناقضات روانی می‌شود. به عنوان مثال ماده مخدر مت‌آمفتامین (مخدر شیشه) باعث افزایش ترشح دوپامین در مغز می‌شود و باعث ایجاد حالت تحریکی، سرخوشی، تمرکز و… می‌شود. حال پس از قطع مصرف با کاهش سطح دوپامین فرد خواب آلود، افسرده، بی تمرکز و… می‌شود. طول دوره بازگشت این میانجی‌های عصبی به حالت طبیعی بسیار طولانی‌تر و حتی برخی معتقدند بازگشت ندارند. در نتیجه اعتیاد روانی بسیار مهلک تر می‌باشد. اعتیاد روانی باعث لغزش بسیاری از مصرف‌کنندگان سابق حتی با طول دوره‌های چندین سال می‌شود.</a:t>
            </a:r>
          </a:p>
        </p:txBody>
      </p:sp>
      <p:sp>
        <p:nvSpPr>
          <p:cNvPr id="4" name="TextBox 3">
            <a:extLst>
              <a:ext uri="{FF2B5EF4-FFF2-40B4-BE49-F238E27FC236}">
                <a16:creationId xmlns:a16="http://schemas.microsoft.com/office/drawing/2014/main" id="{221E8F93-9F95-16C8-7BD7-1BCDC4C5B030}"/>
              </a:ext>
            </a:extLst>
          </p:cNvPr>
          <p:cNvSpPr txBox="1"/>
          <p:nvPr/>
        </p:nvSpPr>
        <p:spPr>
          <a:xfrm>
            <a:off x="8872696" y="548803"/>
            <a:ext cx="1811214" cy="461665"/>
          </a:xfrm>
          <a:prstGeom prst="rect">
            <a:avLst/>
          </a:prstGeom>
          <a:noFill/>
        </p:spPr>
        <p:txBody>
          <a:bodyPr wrap="square">
            <a:spAutoFit/>
          </a:bodyPr>
          <a:lstStyle/>
          <a:p>
            <a:pPr algn="ctr"/>
            <a:r>
              <a:rPr lang="fa-IR" sz="2400" dirty="0">
                <a:solidFill>
                  <a:srgbClr val="FF0000"/>
                </a:solidFill>
                <a:cs typeface="B Titr" panose="00000700000000000000" pitchFamily="2" charset="-78"/>
              </a:rPr>
              <a:t>اعتیاد روانی:</a:t>
            </a:r>
          </a:p>
        </p:txBody>
      </p:sp>
      <p:pic>
        <p:nvPicPr>
          <p:cNvPr id="6" name="Picture 5">
            <a:extLst>
              <a:ext uri="{FF2B5EF4-FFF2-40B4-BE49-F238E27FC236}">
                <a16:creationId xmlns:a16="http://schemas.microsoft.com/office/drawing/2014/main" id="{0C3A17A0-4DCF-5ECA-6519-EC03D6A552F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96084" y="2351314"/>
            <a:ext cx="4364437" cy="2310584"/>
          </a:xfrm>
          <a:prstGeom prst="rect">
            <a:avLst/>
          </a:prstGeom>
        </p:spPr>
      </p:pic>
    </p:spTree>
    <p:extLst>
      <p:ext uri="{BB962C8B-B14F-4D97-AF65-F5344CB8AC3E}">
        <p14:creationId xmlns:p14="http://schemas.microsoft.com/office/powerpoint/2010/main" val="42570536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3724</Words>
  <Application>Microsoft Office PowerPoint</Application>
  <PresentationFormat>Widescreen</PresentationFormat>
  <Paragraphs>103</Paragraphs>
  <Slides>34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Damavand ExtraBold</vt:lpstr>
      <vt:lpstr>IranNastaliq</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989132519023</dc:creator>
  <cp:lastModifiedBy>mt</cp:lastModifiedBy>
  <cp:revision>12</cp:revision>
  <dcterms:created xsi:type="dcterms:W3CDTF">2023-07-14T08:56:53Z</dcterms:created>
  <dcterms:modified xsi:type="dcterms:W3CDTF">2023-07-16T07:27:44Z</dcterms:modified>
</cp:coreProperties>
</file>