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57" r:id="rId4"/>
    <p:sldId id="259" r:id="rId5"/>
    <p:sldId id="260" r:id="rId6"/>
    <p:sldId id="261" r:id="rId7"/>
    <p:sldId id="262"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263" r:id="rId21"/>
    <p:sldId id="264" r:id="rId22"/>
    <p:sldId id="265" r:id="rId23"/>
    <p:sldId id="266" r:id="rId24"/>
    <p:sldId id="267" r:id="rId25"/>
    <p:sldId id="268" r:id="rId26"/>
    <p:sldId id="269" r:id="rId27"/>
    <p:sldId id="270" r:id="rId28"/>
    <p:sldId id="272" r:id="rId29"/>
    <p:sldId id="273" r:id="rId30"/>
    <p:sldId id="287" r:id="rId31"/>
    <p:sldId id="288" r:id="rId32"/>
    <p:sldId id="286"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A4B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25"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E797F534-985D-C250-6470-BB00AFD7B399}"/>
              </a:ext>
            </a:extLst>
          </p:cNvPr>
          <p:cNvSpPr/>
          <p:nvPr userDrawn="1"/>
        </p:nvSpPr>
        <p:spPr>
          <a:xfrm>
            <a:off x="3127248" y="438912"/>
            <a:ext cx="8485632" cy="5833872"/>
          </a:xfrm>
          <a:prstGeom prst="roundRect">
            <a:avLst>
              <a:gd name="adj" fmla="val 5556"/>
            </a:avLst>
          </a:prstGeom>
          <a:noFill/>
          <a:ln w="28575">
            <a:solidFill>
              <a:srgbClr val="41A4B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071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E797F534-985D-C250-6470-BB00AFD7B399}"/>
              </a:ext>
            </a:extLst>
          </p:cNvPr>
          <p:cNvSpPr/>
          <p:nvPr userDrawn="1"/>
        </p:nvSpPr>
        <p:spPr>
          <a:xfrm>
            <a:off x="512064" y="438912"/>
            <a:ext cx="11100816" cy="5833872"/>
          </a:xfrm>
          <a:prstGeom prst="roundRect">
            <a:avLst>
              <a:gd name="adj" fmla="val 5556"/>
            </a:avLst>
          </a:prstGeom>
          <a:noFill/>
          <a:ln w="28575">
            <a:solidFill>
              <a:srgbClr val="41A4B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3786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E797F534-985D-C250-6470-BB00AFD7B399}"/>
              </a:ext>
            </a:extLst>
          </p:cNvPr>
          <p:cNvSpPr/>
          <p:nvPr userDrawn="1"/>
        </p:nvSpPr>
        <p:spPr>
          <a:xfrm>
            <a:off x="484632" y="438912"/>
            <a:ext cx="11128248" cy="5833872"/>
          </a:xfrm>
          <a:prstGeom prst="roundRect">
            <a:avLst>
              <a:gd name="adj" fmla="val 5556"/>
            </a:avLst>
          </a:prstGeom>
          <a:noFill/>
          <a:ln w="28575">
            <a:solidFill>
              <a:srgbClr val="41A4B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727574DC-55EB-18EB-4B1A-383610DA9C09}"/>
              </a:ext>
            </a:extLst>
          </p:cNvPr>
          <p:cNvSpPr/>
          <p:nvPr userDrawn="1"/>
        </p:nvSpPr>
        <p:spPr>
          <a:xfrm>
            <a:off x="5838444" y="6062472"/>
            <a:ext cx="420624" cy="420624"/>
          </a:xfrm>
          <a:prstGeom prst="roundRect">
            <a:avLst/>
          </a:prstGeom>
          <a:solidFill>
            <a:srgbClr val="41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3B7ED08F-8BB9-8FFA-B82D-4448139EAAB7}"/>
              </a:ext>
            </a:extLst>
          </p:cNvPr>
          <p:cNvSpPr/>
          <p:nvPr userDrawn="1"/>
        </p:nvSpPr>
        <p:spPr>
          <a:xfrm>
            <a:off x="5530281" y="6138403"/>
            <a:ext cx="268763" cy="268763"/>
          </a:xfrm>
          <a:prstGeom prst="roundRect">
            <a:avLst/>
          </a:prstGeom>
          <a:solidFill>
            <a:srgbClr val="41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F4FB9951-F659-D798-78EA-C545771F2E00}"/>
              </a:ext>
            </a:extLst>
          </p:cNvPr>
          <p:cNvSpPr/>
          <p:nvPr userDrawn="1"/>
        </p:nvSpPr>
        <p:spPr>
          <a:xfrm>
            <a:off x="6298468" y="6138403"/>
            <a:ext cx="268763" cy="268763"/>
          </a:xfrm>
          <a:prstGeom prst="roundRect">
            <a:avLst/>
          </a:prstGeom>
          <a:solidFill>
            <a:srgbClr val="41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17DDAA96-19D8-F67A-BE8B-4F33F3377058}"/>
              </a:ext>
            </a:extLst>
          </p:cNvPr>
          <p:cNvSpPr/>
          <p:nvPr userDrawn="1"/>
        </p:nvSpPr>
        <p:spPr>
          <a:xfrm>
            <a:off x="8026908" y="691896"/>
            <a:ext cx="420624" cy="420624"/>
          </a:xfrm>
          <a:prstGeom prst="roundRect">
            <a:avLst/>
          </a:prstGeom>
          <a:solidFill>
            <a:srgbClr val="41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804C241E-64D7-24E0-B815-392AF832B2CE}"/>
              </a:ext>
            </a:extLst>
          </p:cNvPr>
          <p:cNvSpPr/>
          <p:nvPr userDrawn="1"/>
        </p:nvSpPr>
        <p:spPr>
          <a:xfrm>
            <a:off x="3835146" y="691896"/>
            <a:ext cx="420624" cy="420624"/>
          </a:xfrm>
          <a:prstGeom prst="roundRect">
            <a:avLst/>
          </a:prstGeom>
          <a:solidFill>
            <a:srgbClr val="41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AD05A97C-87DC-2547-9419-8FF8BC5D6954}"/>
              </a:ext>
            </a:extLst>
          </p:cNvPr>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9239" r="28356"/>
          <a:stretch/>
        </p:blipFill>
        <p:spPr>
          <a:xfrm flipH="1">
            <a:off x="3687432" y="119011"/>
            <a:ext cx="716052" cy="981182"/>
          </a:xfrm>
          <a:prstGeom prst="rect">
            <a:avLst/>
          </a:prstGeom>
        </p:spPr>
      </p:pic>
      <p:pic>
        <p:nvPicPr>
          <p:cNvPr id="9" name="Picture 8">
            <a:extLst>
              <a:ext uri="{FF2B5EF4-FFF2-40B4-BE49-F238E27FC236}">
                <a16:creationId xmlns:a16="http://schemas.microsoft.com/office/drawing/2014/main" id="{9E837E64-3FFF-174C-7C55-A03D6B4DC1CA}"/>
              </a:ext>
            </a:extLst>
          </p:cNvPr>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9239" r="28356"/>
          <a:stretch/>
        </p:blipFill>
        <p:spPr>
          <a:xfrm>
            <a:off x="7788518" y="119011"/>
            <a:ext cx="716052" cy="981182"/>
          </a:xfrm>
          <a:prstGeom prst="rect">
            <a:avLst/>
          </a:prstGeom>
        </p:spPr>
      </p:pic>
    </p:spTree>
    <p:extLst>
      <p:ext uri="{BB962C8B-B14F-4D97-AF65-F5344CB8AC3E}">
        <p14:creationId xmlns:p14="http://schemas.microsoft.com/office/powerpoint/2010/main" val="4220546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8149649"/>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jfif"/><Relationship Id="rId2" Type="http://schemas.openxmlformats.org/officeDocument/2006/relationships/image" Target="../media/image4.jpg"/><Relationship Id="rId1" Type="http://schemas.openxmlformats.org/officeDocument/2006/relationships/slideLayout" Target="../slideLayouts/slideLayout3.xml"/><Relationship Id="rId4" Type="http://schemas.openxmlformats.org/officeDocument/2006/relationships/image" Target="../media/image6.jfif"/></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5.jfi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6.jfi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2.jpg"/><Relationship Id="rId1" Type="http://schemas.openxmlformats.org/officeDocument/2006/relationships/slideLayout" Target="../slideLayouts/slideLayout3.xml"/><Relationship Id="rId4" Type="http://schemas.openxmlformats.org/officeDocument/2006/relationships/image" Target="../media/image10.jpg"/></Relationships>
</file>

<file path=ppt/slides/_rels/slide19.xml.rels><?xml version="1.0" encoding="UTF-8" standalone="yes"?>
<Relationships xmlns="http://schemas.openxmlformats.org/package/2006/relationships"><Relationship Id="rId3" Type="http://schemas.openxmlformats.org/officeDocument/2006/relationships/image" Target="../media/image5.jfif"/><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jfif"/><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2.jpg"/><Relationship Id="rId1" Type="http://schemas.openxmlformats.org/officeDocument/2006/relationships/slideLayout" Target="../slideLayouts/slideLayout3.xml"/><Relationship Id="rId4" Type="http://schemas.openxmlformats.org/officeDocument/2006/relationships/image" Target="../media/image10.jpg"/></Relationships>
</file>

<file path=ppt/slides/_rels/slide2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fif"/><Relationship Id="rId2" Type="http://schemas.openxmlformats.org/officeDocument/2006/relationships/image" Target="../media/image4.jpg"/><Relationship Id="rId1" Type="http://schemas.openxmlformats.org/officeDocument/2006/relationships/slideLayout" Target="../slideLayouts/slideLayout3.xml"/><Relationship Id="rId4" Type="http://schemas.openxmlformats.org/officeDocument/2006/relationships/image" Target="../media/image6.jfif"/></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jfif"/><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jfif"/><Relationship Id="rId2" Type="http://schemas.openxmlformats.org/officeDocument/2006/relationships/image" Target="../media/image4.jpg"/><Relationship Id="rId1" Type="http://schemas.openxmlformats.org/officeDocument/2006/relationships/slideLayout" Target="../slideLayouts/slideLayout3.xml"/><Relationship Id="rId4" Type="http://schemas.openxmlformats.org/officeDocument/2006/relationships/image" Target="../media/image6.jf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FDD5FA2-E980-4714-1024-2B7C5883044F}"/>
              </a:ext>
            </a:extLst>
          </p:cNvPr>
          <p:cNvSpPr/>
          <p:nvPr/>
        </p:nvSpPr>
        <p:spPr>
          <a:xfrm>
            <a:off x="7985760" y="329184"/>
            <a:ext cx="816864" cy="1950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C91934A-9611-6001-C04A-A4130EB91127}"/>
              </a:ext>
            </a:extLst>
          </p:cNvPr>
          <p:cNvSpPr/>
          <p:nvPr/>
        </p:nvSpPr>
        <p:spPr>
          <a:xfrm>
            <a:off x="8918448" y="329184"/>
            <a:ext cx="518160" cy="1950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D8E4034E-E7D3-3CDC-4315-2021446985C6}"/>
              </a:ext>
            </a:extLst>
          </p:cNvPr>
          <p:cNvSpPr/>
          <p:nvPr/>
        </p:nvSpPr>
        <p:spPr>
          <a:xfrm>
            <a:off x="9756648" y="329184"/>
            <a:ext cx="518160" cy="1950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A8E81DD-E5F4-E2BF-06C6-0E14692B8B06}"/>
              </a:ext>
            </a:extLst>
          </p:cNvPr>
          <p:cNvSpPr/>
          <p:nvPr/>
        </p:nvSpPr>
        <p:spPr>
          <a:xfrm>
            <a:off x="10421112" y="365760"/>
            <a:ext cx="518160" cy="1950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BA7D199-1729-A40E-70B9-A15E9087F6A9}"/>
              </a:ext>
            </a:extLst>
          </p:cNvPr>
          <p:cNvSpPr/>
          <p:nvPr/>
        </p:nvSpPr>
        <p:spPr>
          <a:xfrm>
            <a:off x="11558016" y="3124084"/>
            <a:ext cx="146304" cy="278903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0854159-058C-40DE-01D6-975EA5A2E722}"/>
              </a:ext>
            </a:extLst>
          </p:cNvPr>
          <p:cNvSpPr/>
          <p:nvPr/>
        </p:nvSpPr>
        <p:spPr>
          <a:xfrm>
            <a:off x="8205216" y="6150864"/>
            <a:ext cx="1356360" cy="1950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93608569-476D-6B36-D0B2-B12726C237B2}"/>
              </a:ext>
            </a:extLst>
          </p:cNvPr>
          <p:cNvPicPr>
            <a:picLocks noChangeAspect="1"/>
          </p:cNvPicPr>
          <p:nvPr/>
        </p:nvPicPr>
        <p:blipFill rotWithShape="1">
          <a:blip r:embed="rId2">
            <a:extLst>
              <a:ext uri="{28A0092B-C50C-407E-A947-70E740481C1C}">
                <a14:useLocalDpi xmlns:a14="http://schemas.microsoft.com/office/drawing/2010/main" val="0"/>
              </a:ext>
            </a:extLst>
          </a:blip>
          <a:srcRect l="21144" t="20444" r="46840" b="32978"/>
          <a:stretch/>
        </p:blipFill>
        <p:spPr>
          <a:xfrm>
            <a:off x="5084064" y="-198004"/>
            <a:ext cx="6827520" cy="7254007"/>
          </a:xfrm>
          <a:prstGeom prst="rect">
            <a:avLst/>
          </a:prstGeom>
        </p:spPr>
      </p:pic>
    </p:spTree>
    <p:extLst>
      <p:ext uri="{BB962C8B-B14F-4D97-AF65-F5344CB8AC3E}">
        <p14:creationId xmlns:p14="http://schemas.microsoft.com/office/powerpoint/2010/main" val="1379343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7</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FC5D7B91-F3C2-33CD-6557-9F7630E0BE74}"/>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ازدواج و همسر </a:t>
            </a:r>
          </a:p>
        </p:txBody>
      </p:sp>
      <p:sp>
        <p:nvSpPr>
          <p:cNvPr id="5" name="TextBox 4">
            <a:extLst>
              <a:ext uri="{FF2B5EF4-FFF2-40B4-BE49-F238E27FC236}">
                <a16:creationId xmlns:a16="http://schemas.microsoft.com/office/drawing/2014/main" id="{BAA6E15B-4B9B-D752-8FA0-6633BEE83FBB}"/>
              </a:ext>
            </a:extLst>
          </p:cNvPr>
          <p:cNvSpPr txBox="1"/>
          <p:nvPr/>
        </p:nvSpPr>
        <p:spPr>
          <a:xfrm>
            <a:off x="1495463" y="1078636"/>
            <a:ext cx="9539925" cy="1846659"/>
          </a:xfrm>
          <a:prstGeom prst="rect">
            <a:avLst/>
          </a:prstGeom>
          <a:noFill/>
        </p:spPr>
        <p:txBody>
          <a:bodyPr wrap="square">
            <a:spAutoFit/>
          </a:bodyPr>
          <a:lstStyle/>
          <a:p>
            <a:pPr algn="ctr">
              <a:lnSpc>
                <a:spcPct val="250000"/>
              </a:lnSpc>
            </a:pPr>
            <a:r>
              <a:rPr lang="fa-IR" sz="1600" dirty="0">
                <a:latin typeface="volghan"/>
                <a:cs typeface="B Yekan" panose="00000400000000000000" pitchFamily="2" charset="-78"/>
              </a:rPr>
              <a:t>قیصر امین پور در سال 1368 هنگام سپری کردن آخر دوره کارشناسی خود با هم دانشگاهی اش، زیبا اشراقی ازدواج کرد که ثمره این زندگی یک دختر است. زیبا اشراقی، همسر آقای قیصر امین پور در سال 1396، کتاب "این ترانه بوی نان نمی‌دهد:سبک‌شناسی ترانه‌های قیصر امین پور" را نوشت و منتشر کرد.</a:t>
            </a:r>
          </a:p>
        </p:txBody>
      </p:sp>
      <p:pic>
        <p:nvPicPr>
          <p:cNvPr id="6" name="Picture 5">
            <a:extLst>
              <a:ext uri="{FF2B5EF4-FFF2-40B4-BE49-F238E27FC236}">
                <a16:creationId xmlns:a16="http://schemas.microsoft.com/office/drawing/2014/main" id="{19B916B4-0207-FBE6-5C95-872A7049D3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207354">
            <a:off x="1351412" y="2977903"/>
            <a:ext cx="1592271" cy="18534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0EEC336B-9964-C8CF-402C-20E999B0AB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399855">
            <a:off x="8715264" y="3492489"/>
            <a:ext cx="1625949" cy="24980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840625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7</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FC5D7B91-F3C2-33CD-6557-9F7630E0BE74}"/>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فعالیت های قیصر امین پور</a:t>
            </a:r>
          </a:p>
        </p:txBody>
      </p:sp>
      <p:sp>
        <p:nvSpPr>
          <p:cNvPr id="5" name="TextBox 4">
            <a:extLst>
              <a:ext uri="{FF2B5EF4-FFF2-40B4-BE49-F238E27FC236}">
                <a16:creationId xmlns:a16="http://schemas.microsoft.com/office/drawing/2014/main" id="{BAA6E15B-4B9B-D752-8FA0-6633BEE83FBB}"/>
              </a:ext>
            </a:extLst>
          </p:cNvPr>
          <p:cNvSpPr txBox="1"/>
          <p:nvPr/>
        </p:nvSpPr>
        <p:spPr>
          <a:xfrm>
            <a:off x="1495463" y="1078636"/>
            <a:ext cx="9539925" cy="1846659"/>
          </a:xfrm>
          <a:prstGeom prst="rect">
            <a:avLst/>
          </a:prstGeom>
          <a:noFill/>
        </p:spPr>
        <p:txBody>
          <a:bodyPr wrap="square">
            <a:spAutoFit/>
          </a:bodyPr>
          <a:lstStyle/>
          <a:p>
            <a:pPr algn="ctr">
              <a:lnSpc>
                <a:spcPct val="250000"/>
              </a:lnSpc>
            </a:pPr>
            <a:r>
              <a:rPr lang="fa-IR" sz="1600" dirty="0">
                <a:latin typeface="volghan"/>
                <a:cs typeface="B Yekan" panose="00000400000000000000" pitchFamily="2" charset="-78"/>
              </a:rPr>
              <a:t>دکتر قیصر امین پور از زمرهِ شاعرانی بود که از همان آغاز فعالیت های حوزه هنری به جمع گروه شعر آنجا پیوست و همگام با سایر شاعران فعال حوزه هنری در بسیاری از شب های شعر برگزار شده در جبهه های دفاع مقدس شرکت کرد و در مناطق مختلف عملیاتی به شعرخوانی پرداخت.</a:t>
            </a:r>
          </a:p>
        </p:txBody>
      </p:sp>
      <p:grpSp>
        <p:nvGrpSpPr>
          <p:cNvPr id="4" name="Group 3">
            <a:extLst>
              <a:ext uri="{FF2B5EF4-FFF2-40B4-BE49-F238E27FC236}">
                <a16:creationId xmlns:a16="http://schemas.microsoft.com/office/drawing/2014/main" id="{9E71404E-C64F-BA9B-D163-67FEA80FC51C}"/>
              </a:ext>
            </a:extLst>
          </p:cNvPr>
          <p:cNvGrpSpPr/>
          <p:nvPr/>
        </p:nvGrpSpPr>
        <p:grpSpPr>
          <a:xfrm>
            <a:off x="2824021" y="2925295"/>
            <a:ext cx="6540997" cy="2684828"/>
            <a:chOff x="2928409" y="1502244"/>
            <a:chExt cx="6540997" cy="2684828"/>
          </a:xfrm>
        </p:grpSpPr>
        <p:pic>
          <p:nvPicPr>
            <p:cNvPr id="8" name="Picture 7">
              <a:extLst>
                <a:ext uri="{FF2B5EF4-FFF2-40B4-BE49-F238E27FC236}">
                  <a16:creationId xmlns:a16="http://schemas.microsoft.com/office/drawing/2014/main" id="{242448FE-FE29-5856-11EF-91E84C974F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670860">
              <a:off x="2928409" y="2227823"/>
              <a:ext cx="1879376" cy="19592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0CA54EBD-22CC-A675-33E9-613B114D9F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45584">
              <a:off x="5050152" y="2031945"/>
              <a:ext cx="1999541" cy="20999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a:extLst>
                <a:ext uri="{FF2B5EF4-FFF2-40B4-BE49-F238E27FC236}">
                  <a16:creationId xmlns:a16="http://schemas.microsoft.com/office/drawing/2014/main" id="{124BF321-670D-40F6-A3AD-9248BBC97F6B}"/>
                </a:ext>
              </a:extLst>
            </p:cNvPr>
            <p:cNvPicPr>
              <a:picLocks noChangeAspect="1"/>
            </p:cNvPicPr>
            <p:nvPr/>
          </p:nvPicPr>
          <p:blipFill rotWithShape="1">
            <a:blip r:embed="rId4">
              <a:extLst>
                <a:ext uri="{28A0092B-C50C-407E-A947-70E740481C1C}">
                  <a14:useLocalDpi xmlns:a14="http://schemas.microsoft.com/office/drawing/2010/main" val="0"/>
                </a:ext>
              </a:extLst>
            </a:blip>
            <a:srcRect r="42135"/>
            <a:stretch/>
          </p:blipFill>
          <p:spPr>
            <a:xfrm rot="21003861">
              <a:off x="7119823" y="1502244"/>
              <a:ext cx="2349583" cy="24362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extLst>
      <p:ext uri="{BB962C8B-B14F-4D97-AF65-F5344CB8AC3E}">
        <p14:creationId xmlns:p14="http://schemas.microsoft.com/office/powerpoint/2010/main" val="38928457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7</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FC5D7B91-F3C2-33CD-6557-9F7630E0BE74}"/>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فعالیت های قیصر امین پور</a:t>
            </a:r>
          </a:p>
        </p:txBody>
      </p:sp>
      <p:sp>
        <p:nvSpPr>
          <p:cNvPr id="5" name="TextBox 4">
            <a:extLst>
              <a:ext uri="{FF2B5EF4-FFF2-40B4-BE49-F238E27FC236}">
                <a16:creationId xmlns:a16="http://schemas.microsoft.com/office/drawing/2014/main" id="{BAA6E15B-4B9B-D752-8FA0-6633BEE83FBB}"/>
              </a:ext>
            </a:extLst>
          </p:cNvPr>
          <p:cNvSpPr txBox="1"/>
          <p:nvPr/>
        </p:nvSpPr>
        <p:spPr>
          <a:xfrm>
            <a:off x="7098384" y="1582340"/>
            <a:ext cx="3946431" cy="4308872"/>
          </a:xfrm>
          <a:prstGeom prst="rect">
            <a:avLst/>
          </a:prstGeom>
          <a:noFill/>
        </p:spPr>
        <p:txBody>
          <a:bodyPr wrap="square">
            <a:spAutoFit/>
          </a:bodyPr>
          <a:lstStyle/>
          <a:p>
            <a:pPr algn="ctr">
              <a:lnSpc>
                <a:spcPct val="250000"/>
              </a:lnSpc>
            </a:pPr>
            <a:r>
              <a:rPr lang="fa-IR" sz="1600" dirty="0">
                <a:latin typeface="volghan"/>
                <a:cs typeface="B Yekan" panose="00000400000000000000" pitchFamily="2" charset="-78"/>
              </a:rPr>
              <a:t>او عضو شورای شعر و ادبیات حوزه بود و در تشکیل جلسات شعرخوانی و نقد و بررسی شعر و تشویق و ترغیب شاعران جوان انقلاب نقش مؤ ثر و ارزنده ای داشت. سپس به جمع نویسندگان و شورای سردبیری مجله سروش نوجوان پیوست.همچنین دکتر امین پور به تدریس زبان و ادبیات فارسی در دانشگاه اشتغال داشت.</a:t>
            </a:r>
          </a:p>
        </p:txBody>
      </p:sp>
      <p:pic>
        <p:nvPicPr>
          <p:cNvPr id="4" name="Picture 3">
            <a:extLst>
              <a:ext uri="{FF2B5EF4-FFF2-40B4-BE49-F238E27FC236}">
                <a16:creationId xmlns:a16="http://schemas.microsoft.com/office/drawing/2014/main" id="{CC7EBBF8-7AAF-E420-5366-F8FBC646C53F}"/>
              </a:ext>
            </a:extLst>
          </p:cNvPr>
          <p:cNvPicPr>
            <a:picLocks noChangeAspect="1"/>
          </p:cNvPicPr>
          <p:nvPr/>
        </p:nvPicPr>
        <p:blipFill rotWithShape="1">
          <a:blip r:embed="rId2">
            <a:clrChange>
              <a:clrFrom>
                <a:srgbClr val="EEF2F5"/>
              </a:clrFrom>
              <a:clrTo>
                <a:srgbClr val="EEF2F5">
                  <a:alpha val="0"/>
                </a:srgbClr>
              </a:clrTo>
            </a:clrChange>
            <a:extLst>
              <a:ext uri="{28A0092B-C50C-407E-A947-70E740481C1C}">
                <a14:useLocalDpi xmlns:a14="http://schemas.microsoft.com/office/drawing/2010/main" val="0"/>
              </a:ext>
            </a:extLst>
          </a:blip>
          <a:srcRect b="13402"/>
          <a:stretch/>
        </p:blipFill>
        <p:spPr>
          <a:xfrm flipH="1">
            <a:off x="710119" y="1530070"/>
            <a:ext cx="3910519" cy="4731347"/>
          </a:xfrm>
          <a:prstGeom prst="rect">
            <a:avLst/>
          </a:prstGeom>
        </p:spPr>
      </p:pic>
    </p:spTree>
    <p:extLst>
      <p:ext uri="{BB962C8B-B14F-4D97-AF65-F5344CB8AC3E}">
        <p14:creationId xmlns:p14="http://schemas.microsoft.com/office/powerpoint/2010/main" val="3602946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7</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FC5D7B91-F3C2-33CD-6557-9F7630E0BE74}"/>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ویژگی های اشعار قیصر</a:t>
            </a:r>
          </a:p>
        </p:txBody>
      </p:sp>
      <p:sp>
        <p:nvSpPr>
          <p:cNvPr id="5" name="TextBox 4">
            <a:extLst>
              <a:ext uri="{FF2B5EF4-FFF2-40B4-BE49-F238E27FC236}">
                <a16:creationId xmlns:a16="http://schemas.microsoft.com/office/drawing/2014/main" id="{BAA6E15B-4B9B-D752-8FA0-6633BEE83FBB}"/>
              </a:ext>
            </a:extLst>
          </p:cNvPr>
          <p:cNvSpPr txBox="1"/>
          <p:nvPr/>
        </p:nvSpPr>
        <p:spPr>
          <a:xfrm>
            <a:off x="848413" y="1516353"/>
            <a:ext cx="3946431" cy="4293996"/>
          </a:xfrm>
          <a:prstGeom prst="rect">
            <a:avLst/>
          </a:prstGeom>
          <a:noFill/>
        </p:spPr>
        <p:txBody>
          <a:bodyPr wrap="square">
            <a:spAutoFit/>
          </a:bodyPr>
          <a:lstStyle/>
          <a:p>
            <a:pPr algn="justLow" rtl="1">
              <a:lnSpc>
                <a:spcPct val="250000"/>
              </a:lnSpc>
            </a:pPr>
            <a:r>
              <a:rPr lang="fa-IR" sz="1600" dirty="0">
                <a:latin typeface="volghan"/>
                <a:cs typeface="B Yekan" panose="00000400000000000000" pitchFamily="2" charset="-78"/>
              </a:rPr>
              <a:t>ویژگی‌های شعر قیصر امین پور شامل موارد زیر می‌شود:</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مضمون بکر</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اندیشه‌های نو</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زبان امروزی</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گوناگونی موضوعات</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وزن شعری</a:t>
            </a:r>
          </a:p>
        </p:txBody>
      </p:sp>
      <p:pic>
        <p:nvPicPr>
          <p:cNvPr id="4" name="Picture 3">
            <a:extLst>
              <a:ext uri="{FF2B5EF4-FFF2-40B4-BE49-F238E27FC236}">
                <a16:creationId xmlns:a16="http://schemas.microsoft.com/office/drawing/2014/main" id="{DE552CE8-D317-A31D-6E92-E4440349E189}"/>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7326" r="26743"/>
          <a:stretch/>
        </p:blipFill>
        <p:spPr>
          <a:xfrm>
            <a:off x="6628047" y="1263192"/>
            <a:ext cx="3950976" cy="4998225"/>
          </a:xfrm>
          <a:prstGeom prst="rect">
            <a:avLst/>
          </a:prstGeom>
        </p:spPr>
      </p:pic>
    </p:spTree>
    <p:extLst>
      <p:ext uri="{BB962C8B-B14F-4D97-AF65-F5344CB8AC3E}">
        <p14:creationId xmlns:p14="http://schemas.microsoft.com/office/powerpoint/2010/main" val="17734520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7</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FC5D7B91-F3C2-33CD-6557-9F7630E0BE74}"/>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ویژگی های اشعار قیصر</a:t>
            </a:r>
          </a:p>
        </p:txBody>
      </p:sp>
      <p:sp>
        <p:nvSpPr>
          <p:cNvPr id="5" name="TextBox 4">
            <a:extLst>
              <a:ext uri="{FF2B5EF4-FFF2-40B4-BE49-F238E27FC236}">
                <a16:creationId xmlns:a16="http://schemas.microsoft.com/office/drawing/2014/main" id="{BAA6E15B-4B9B-D752-8FA0-6633BEE83FBB}"/>
              </a:ext>
            </a:extLst>
          </p:cNvPr>
          <p:cNvSpPr txBox="1"/>
          <p:nvPr/>
        </p:nvSpPr>
        <p:spPr>
          <a:xfrm>
            <a:off x="848413" y="1516353"/>
            <a:ext cx="3946431" cy="4293996"/>
          </a:xfrm>
          <a:prstGeom prst="rect">
            <a:avLst/>
          </a:prstGeom>
          <a:noFill/>
        </p:spPr>
        <p:txBody>
          <a:bodyPr wrap="square">
            <a:spAutoFit/>
          </a:bodyPr>
          <a:lstStyle/>
          <a:p>
            <a:pPr algn="justLow" rtl="1">
              <a:lnSpc>
                <a:spcPct val="250000"/>
              </a:lnSpc>
            </a:pPr>
            <a:r>
              <a:rPr lang="fa-IR" sz="1600" dirty="0">
                <a:latin typeface="volghan"/>
                <a:cs typeface="B Yekan" panose="00000400000000000000" pitchFamily="2" charset="-78"/>
              </a:rPr>
              <a:t>ویژگی‌های شعر قیصر امین پور شامل موارد زیر می‌شود:</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مضمون بکر</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اندیشه‌های نو</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زبان امروزی</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گوناگونی موضوعات</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وزن شعری</a:t>
            </a:r>
          </a:p>
        </p:txBody>
      </p:sp>
      <p:pic>
        <p:nvPicPr>
          <p:cNvPr id="4" name="Picture 3">
            <a:extLst>
              <a:ext uri="{FF2B5EF4-FFF2-40B4-BE49-F238E27FC236}">
                <a16:creationId xmlns:a16="http://schemas.microsoft.com/office/drawing/2014/main" id="{A2140D63-CACE-024E-3E33-57E84E052D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7212" y="1327763"/>
            <a:ext cx="3590723" cy="4933654"/>
          </a:xfrm>
          <a:prstGeom prst="roundRect">
            <a:avLst>
              <a:gd name="adj" fmla="val 8497"/>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8360525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7</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FC5D7B91-F3C2-33CD-6557-9F7630E0BE74}"/>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ویژگی های اشعار قیصر</a:t>
            </a:r>
          </a:p>
        </p:txBody>
      </p:sp>
      <p:sp>
        <p:nvSpPr>
          <p:cNvPr id="5" name="TextBox 4">
            <a:extLst>
              <a:ext uri="{FF2B5EF4-FFF2-40B4-BE49-F238E27FC236}">
                <a16:creationId xmlns:a16="http://schemas.microsoft.com/office/drawing/2014/main" id="{BAA6E15B-4B9B-D752-8FA0-6633BEE83FBB}"/>
              </a:ext>
            </a:extLst>
          </p:cNvPr>
          <p:cNvSpPr txBox="1"/>
          <p:nvPr/>
        </p:nvSpPr>
        <p:spPr>
          <a:xfrm>
            <a:off x="6265426" y="1584840"/>
            <a:ext cx="4911364" cy="3970318"/>
          </a:xfrm>
          <a:prstGeom prst="rect">
            <a:avLst/>
          </a:prstGeom>
          <a:noFill/>
        </p:spPr>
        <p:txBody>
          <a:bodyPr wrap="square">
            <a:spAutoFit/>
          </a:bodyPr>
          <a:lstStyle/>
          <a:p>
            <a:pPr algn="justLow" rtl="1">
              <a:lnSpc>
                <a:spcPct val="200000"/>
              </a:lnSpc>
            </a:pPr>
            <a:r>
              <a:rPr lang="fa-IR" sz="1600" dirty="0">
                <a:latin typeface="volghan"/>
                <a:cs typeface="B Yekan" panose="00000400000000000000" pitchFamily="2" charset="-78"/>
              </a:rPr>
              <a:t>الف: مضمون بکر</a:t>
            </a:r>
          </a:p>
          <a:p>
            <a:pPr algn="justLow" rtl="1">
              <a:lnSpc>
                <a:spcPct val="200000"/>
              </a:lnSpc>
            </a:pPr>
            <a:r>
              <a:rPr lang="fa-IR" sz="1600" dirty="0">
                <a:latin typeface="volghan"/>
                <a:cs typeface="B Yekan" panose="00000400000000000000" pitchFamily="2" charset="-78"/>
              </a:rPr>
              <a:t>هوشیاری و دقت نظر امین پور از او شاعری مضمون یاب و نکته پرداز ساخته است. مضمون یابی و نکته پردازی او از نوعی نیست که وی را از واقعیت ها دور ساخته و نازک اندیشی های معما گونه را به ذهن و زبانش راه دهد. (مثل شاعران سبک هندی)</a:t>
            </a:r>
          </a:p>
          <a:p>
            <a:pPr algn="justLow" rtl="1">
              <a:lnSpc>
                <a:spcPct val="200000"/>
              </a:lnSpc>
            </a:pPr>
            <a:r>
              <a:rPr lang="fa-IR" sz="1600" dirty="0">
                <a:latin typeface="volghan"/>
                <a:cs typeface="B Yekan" panose="00000400000000000000" pitchFamily="2" charset="-78"/>
              </a:rPr>
              <a:t>ویژگی زبان او در عین سادگی و روانی، از زیبایی چشمگیری برخوردار است.</a:t>
            </a:r>
          </a:p>
          <a:p>
            <a:pPr algn="justLow" rtl="1">
              <a:lnSpc>
                <a:spcPct val="200000"/>
              </a:lnSpc>
            </a:pPr>
            <a:r>
              <a:rPr lang="fa-IR" sz="1600" dirty="0">
                <a:latin typeface="volghan"/>
                <a:cs typeface="B Yekan" panose="00000400000000000000" pitchFamily="2" charset="-78"/>
              </a:rPr>
              <a:t>مثلاً شعرهای لحظه سبز دعا- حضور لاله ها- لحظه شعر گفتن</a:t>
            </a:r>
          </a:p>
        </p:txBody>
      </p:sp>
      <p:pic>
        <p:nvPicPr>
          <p:cNvPr id="6" name="Picture 5">
            <a:extLst>
              <a:ext uri="{FF2B5EF4-FFF2-40B4-BE49-F238E27FC236}">
                <a16:creationId xmlns:a16="http://schemas.microsoft.com/office/drawing/2014/main" id="{A6AD2298-5EBF-8DF9-8409-407E8C9B88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745584">
            <a:off x="1526340" y="1741062"/>
            <a:ext cx="3482930" cy="36578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350718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7</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FC5D7B91-F3C2-33CD-6557-9F7630E0BE74}"/>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ویژگی های اشعار قیصر</a:t>
            </a:r>
          </a:p>
        </p:txBody>
      </p:sp>
      <p:sp>
        <p:nvSpPr>
          <p:cNvPr id="5" name="TextBox 4">
            <a:extLst>
              <a:ext uri="{FF2B5EF4-FFF2-40B4-BE49-F238E27FC236}">
                <a16:creationId xmlns:a16="http://schemas.microsoft.com/office/drawing/2014/main" id="{BAA6E15B-4B9B-D752-8FA0-6633BEE83FBB}"/>
              </a:ext>
            </a:extLst>
          </p:cNvPr>
          <p:cNvSpPr txBox="1"/>
          <p:nvPr/>
        </p:nvSpPr>
        <p:spPr>
          <a:xfrm>
            <a:off x="772999" y="1443841"/>
            <a:ext cx="5812939" cy="3970318"/>
          </a:xfrm>
          <a:prstGeom prst="rect">
            <a:avLst/>
          </a:prstGeom>
          <a:noFill/>
        </p:spPr>
        <p:txBody>
          <a:bodyPr wrap="square">
            <a:spAutoFit/>
          </a:bodyPr>
          <a:lstStyle/>
          <a:p>
            <a:pPr algn="justLow" rtl="1">
              <a:lnSpc>
                <a:spcPct val="200000"/>
              </a:lnSpc>
            </a:pPr>
            <a:r>
              <a:rPr lang="fa-IR" sz="1600" dirty="0">
                <a:latin typeface="volghan"/>
                <a:cs typeface="B Yekan" panose="00000400000000000000" pitchFamily="2" charset="-78"/>
              </a:rPr>
              <a:t>ب: اندیشه های نو</a:t>
            </a:r>
          </a:p>
          <a:p>
            <a:pPr algn="justLow" rtl="1">
              <a:lnSpc>
                <a:spcPct val="200000"/>
              </a:lnSpc>
            </a:pPr>
            <a:r>
              <a:rPr lang="fa-IR" sz="1600" dirty="0">
                <a:latin typeface="volghan"/>
                <a:cs typeface="B Yekan" panose="00000400000000000000" pitchFamily="2" charset="-78"/>
              </a:rPr>
              <a:t>یک تفکر سنتی در این مورد بر این باور است که هر چه بوده، گذشتگان و دیگران سروده و نوشته اند. پس آنچه سروده و نوشته می شود، تازگی و طراوت ندارد و دست کم تفسیری از آثار آنان است. اما پاسخی دیگر هست که می گوید: همه چیز را همگان دانند و همگان هنوز و به خلق و کشف مدام هنری باور دارند.</a:t>
            </a:r>
          </a:p>
          <a:p>
            <a:pPr algn="justLow" rtl="1">
              <a:lnSpc>
                <a:spcPct val="200000"/>
              </a:lnSpc>
            </a:pPr>
            <a:r>
              <a:rPr lang="fa-IR" sz="1600" dirty="0">
                <a:latin typeface="volghan"/>
                <a:cs typeface="B Yekan" panose="00000400000000000000" pitchFamily="2" charset="-78"/>
              </a:rPr>
              <a:t>قیصر یکی از شاعرانی است که در این زمینه تلاش خوبی را سرگرفت. در قطعه “راه بالا رفتن” این نوگرایی در مضمون و اندیشه دیده می شود.</a:t>
            </a:r>
          </a:p>
        </p:txBody>
      </p:sp>
      <p:pic>
        <p:nvPicPr>
          <p:cNvPr id="4" name="Picture 3">
            <a:extLst>
              <a:ext uri="{FF2B5EF4-FFF2-40B4-BE49-F238E27FC236}">
                <a16:creationId xmlns:a16="http://schemas.microsoft.com/office/drawing/2014/main" id="{B857B519-86FF-3830-FDEF-03FC05D180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14381" y="1358554"/>
            <a:ext cx="3151743" cy="442288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552830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7</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FC5D7B91-F3C2-33CD-6557-9F7630E0BE74}"/>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ویژگی های اشعار قیصر</a:t>
            </a:r>
          </a:p>
        </p:txBody>
      </p:sp>
      <p:sp>
        <p:nvSpPr>
          <p:cNvPr id="5" name="TextBox 4">
            <a:extLst>
              <a:ext uri="{FF2B5EF4-FFF2-40B4-BE49-F238E27FC236}">
                <a16:creationId xmlns:a16="http://schemas.microsoft.com/office/drawing/2014/main" id="{BAA6E15B-4B9B-D752-8FA0-6633BEE83FBB}"/>
              </a:ext>
            </a:extLst>
          </p:cNvPr>
          <p:cNvSpPr txBox="1"/>
          <p:nvPr/>
        </p:nvSpPr>
        <p:spPr>
          <a:xfrm>
            <a:off x="7560297" y="1372409"/>
            <a:ext cx="3739043" cy="4308872"/>
          </a:xfrm>
          <a:prstGeom prst="rect">
            <a:avLst/>
          </a:prstGeom>
          <a:noFill/>
        </p:spPr>
        <p:txBody>
          <a:bodyPr wrap="square">
            <a:spAutoFit/>
          </a:bodyPr>
          <a:lstStyle/>
          <a:p>
            <a:pPr algn="justLow" rtl="1">
              <a:lnSpc>
                <a:spcPct val="250000"/>
              </a:lnSpc>
            </a:pPr>
            <a:r>
              <a:rPr lang="fa-IR" sz="1600" dirty="0">
                <a:latin typeface="volghan"/>
                <a:cs typeface="B Yekan" panose="00000400000000000000" pitchFamily="2" charset="-78"/>
              </a:rPr>
              <a:t>ج: زبان امروزی</a:t>
            </a:r>
          </a:p>
          <a:p>
            <a:pPr algn="justLow" rtl="1">
              <a:lnSpc>
                <a:spcPct val="250000"/>
              </a:lnSpc>
            </a:pPr>
            <a:r>
              <a:rPr lang="fa-IR" sz="1600" dirty="0">
                <a:latin typeface="volghan"/>
                <a:cs typeface="B Yekan" panose="00000400000000000000" pitchFamily="2" charset="-78"/>
              </a:rPr>
              <a:t>امین پور در شعرهایش می کوشد از زبان امروزی در نهایت سلاست و روانی استفاده کند و رعایت کامل قوانین بکار گرفتن فرهنگ کنایات و اصلاحات به جمعیت زبان او کمک می کند. او در شعر “بال های کودکی” بیش از هر شعری فرهنگ زبانی توده مردم را وارد کرده است.</a:t>
            </a:r>
          </a:p>
        </p:txBody>
      </p:sp>
      <p:pic>
        <p:nvPicPr>
          <p:cNvPr id="4" name="Picture 3">
            <a:extLst>
              <a:ext uri="{FF2B5EF4-FFF2-40B4-BE49-F238E27FC236}">
                <a16:creationId xmlns:a16="http://schemas.microsoft.com/office/drawing/2014/main" id="{652906D8-306D-5559-698F-836E1339F313}"/>
              </a:ext>
            </a:extLst>
          </p:cNvPr>
          <p:cNvPicPr>
            <a:picLocks noChangeAspect="1"/>
          </p:cNvPicPr>
          <p:nvPr/>
        </p:nvPicPr>
        <p:blipFill rotWithShape="1">
          <a:blip r:embed="rId2">
            <a:extLst>
              <a:ext uri="{28A0092B-C50C-407E-A947-70E740481C1C}">
                <a14:useLocalDpi xmlns:a14="http://schemas.microsoft.com/office/drawing/2010/main" val="0"/>
              </a:ext>
            </a:extLst>
          </a:blip>
          <a:srcRect r="42135"/>
          <a:stretch/>
        </p:blipFill>
        <p:spPr>
          <a:xfrm rot="21003861">
            <a:off x="1246450" y="1557529"/>
            <a:ext cx="3254753" cy="337484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17119B75-C266-5D46-C7EC-C9F7FD2E74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399855">
            <a:off x="4261275" y="3058856"/>
            <a:ext cx="1625949" cy="24980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3264848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7</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FC5D7B91-F3C2-33CD-6557-9F7630E0BE74}"/>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ویژگی های اشعار قیصر</a:t>
            </a:r>
          </a:p>
        </p:txBody>
      </p:sp>
      <p:sp>
        <p:nvSpPr>
          <p:cNvPr id="5" name="TextBox 4">
            <a:extLst>
              <a:ext uri="{FF2B5EF4-FFF2-40B4-BE49-F238E27FC236}">
                <a16:creationId xmlns:a16="http://schemas.microsoft.com/office/drawing/2014/main" id="{BAA6E15B-4B9B-D752-8FA0-6633BEE83FBB}"/>
              </a:ext>
            </a:extLst>
          </p:cNvPr>
          <p:cNvSpPr txBox="1"/>
          <p:nvPr/>
        </p:nvSpPr>
        <p:spPr>
          <a:xfrm>
            <a:off x="1074655" y="1531741"/>
            <a:ext cx="3069740" cy="3662541"/>
          </a:xfrm>
          <a:prstGeom prst="rect">
            <a:avLst/>
          </a:prstGeom>
          <a:noFill/>
        </p:spPr>
        <p:txBody>
          <a:bodyPr wrap="square">
            <a:spAutoFit/>
          </a:bodyPr>
          <a:lstStyle/>
          <a:p>
            <a:pPr algn="justLow" rtl="1">
              <a:lnSpc>
                <a:spcPct val="300000"/>
              </a:lnSpc>
            </a:pPr>
            <a:r>
              <a:rPr lang="fa-IR" sz="1600" dirty="0">
                <a:latin typeface="volghan"/>
                <a:cs typeface="B Yekan" panose="00000400000000000000" pitchFamily="2" charset="-78"/>
              </a:rPr>
              <a:t>د: گوناگونی موضوعات</a:t>
            </a:r>
          </a:p>
          <a:p>
            <a:pPr algn="justLow" rtl="1">
              <a:lnSpc>
                <a:spcPct val="300000"/>
              </a:lnSpc>
            </a:pPr>
            <a:r>
              <a:rPr lang="fa-IR" sz="1600" dirty="0">
                <a:latin typeface="volghan"/>
                <a:cs typeface="B Yekan" panose="00000400000000000000" pitchFamily="2" charset="-78"/>
              </a:rPr>
              <a:t>موضوعات برگزیده او ،عام و متعلق به نوجوانان و مردم است و تازگی و طراوت خوبی دارند و این فعالیت و حجم ذهنیت او را نشان می دهد.</a:t>
            </a:r>
          </a:p>
        </p:txBody>
      </p:sp>
      <p:grpSp>
        <p:nvGrpSpPr>
          <p:cNvPr id="8" name="Group 7">
            <a:extLst>
              <a:ext uri="{FF2B5EF4-FFF2-40B4-BE49-F238E27FC236}">
                <a16:creationId xmlns:a16="http://schemas.microsoft.com/office/drawing/2014/main" id="{2DD1D962-7BD2-CFFE-2648-8CB864DB6AA1}"/>
              </a:ext>
            </a:extLst>
          </p:cNvPr>
          <p:cNvGrpSpPr/>
          <p:nvPr/>
        </p:nvGrpSpPr>
        <p:grpSpPr>
          <a:xfrm>
            <a:off x="5641823" y="1725105"/>
            <a:ext cx="4376563" cy="3900904"/>
            <a:chOff x="6055386" y="1282373"/>
            <a:chExt cx="5105958" cy="4551026"/>
          </a:xfrm>
        </p:grpSpPr>
        <p:pic>
          <p:nvPicPr>
            <p:cNvPr id="4" name="Picture 3">
              <a:extLst>
                <a:ext uri="{FF2B5EF4-FFF2-40B4-BE49-F238E27FC236}">
                  <a16:creationId xmlns:a16="http://schemas.microsoft.com/office/drawing/2014/main" id="{FADE4FB6-B382-307A-38EA-F84762E711AD}"/>
                </a:ext>
              </a:extLst>
            </p:cNvPr>
            <p:cNvPicPr>
              <a:picLocks noChangeAspect="1"/>
            </p:cNvPicPr>
            <p:nvPr/>
          </p:nvPicPr>
          <p:blipFill rotWithShape="1">
            <a:blip r:embed="rId2">
              <a:extLst>
                <a:ext uri="{28A0092B-C50C-407E-A947-70E740481C1C}">
                  <a14:useLocalDpi xmlns:a14="http://schemas.microsoft.com/office/drawing/2010/main" val="0"/>
                </a:ext>
              </a:extLst>
            </a:blip>
            <a:srcRect l="16131" r="17891"/>
            <a:stretch/>
          </p:blipFill>
          <p:spPr>
            <a:xfrm rot="818559">
              <a:off x="6940534" y="1704938"/>
              <a:ext cx="2723840" cy="41284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408F2F50-47F6-5768-7B09-48046E080F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207354">
              <a:off x="6055386" y="1282373"/>
              <a:ext cx="1592271" cy="18534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C08E0F6E-EF83-49AA-DFE7-1B2202F14C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399855">
              <a:off x="9535395" y="2852761"/>
              <a:ext cx="1625949" cy="24980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extLst>
      <p:ext uri="{BB962C8B-B14F-4D97-AF65-F5344CB8AC3E}">
        <p14:creationId xmlns:p14="http://schemas.microsoft.com/office/powerpoint/2010/main" val="37559558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7</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FC5D7B91-F3C2-33CD-6557-9F7630E0BE74}"/>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ویژگی های اشعار قیصر</a:t>
            </a:r>
          </a:p>
        </p:txBody>
      </p:sp>
      <p:sp>
        <p:nvSpPr>
          <p:cNvPr id="5" name="TextBox 4">
            <a:extLst>
              <a:ext uri="{FF2B5EF4-FFF2-40B4-BE49-F238E27FC236}">
                <a16:creationId xmlns:a16="http://schemas.microsoft.com/office/drawing/2014/main" id="{BAA6E15B-4B9B-D752-8FA0-6633BEE83FBB}"/>
              </a:ext>
            </a:extLst>
          </p:cNvPr>
          <p:cNvSpPr txBox="1"/>
          <p:nvPr/>
        </p:nvSpPr>
        <p:spPr>
          <a:xfrm>
            <a:off x="676454" y="1654290"/>
            <a:ext cx="3682482" cy="3693319"/>
          </a:xfrm>
          <a:prstGeom prst="rect">
            <a:avLst/>
          </a:prstGeom>
          <a:noFill/>
        </p:spPr>
        <p:txBody>
          <a:bodyPr wrap="square">
            <a:spAutoFit/>
          </a:bodyPr>
          <a:lstStyle/>
          <a:p>
            <a:pPr algn="justLow" rtl="1">
              <a:lnSpc>
                <a:spcPct val="250000"/>
              </a:lnSpc>
            </a:pPr>
            <a:r>
              <a:rPr lang="fa-IR" sz="1600" dirty="0">
                <a:latin typeface="volghan"/>
                <a:cs typeface="B Yekan" panose="00000400000000000000" pitchFamily="2" charset="-78"/>
              </a:rPr>
              <a:t>هـ: وزن</a:t>
            </a:r>
          </a:p>
          <a:p>
            <a:pPr algn="justLow" rtl="1">
              <a:lnSpc>
                <a:spcPct val="250000"/>
              </a:lnSpc>
            </a:pPr>
            <a:r>
              <a:rPr lang="fa-IR" sz="1600" dirty="0">
                <a:latin typeface="volghan"/>
                <a:cs typeface="B Yekan" panose="00000400000000000000" pitchFamily="2" charset="-78"/>
              </a:rPr>
              <a:t>یکی از راه های ارتباط با کودکان و نوجوانان در شعر استفاده از وزن ریتمیک و واژه های موزون و خوش آهنگ است و امین پور از این اوزان و نیز دیگر اوزان برای عام در شعرهایش به تنوع استفاده کرده است.</a:t>
            </a:r>
          </a:p>
        </p:txBody>
      </p:sp>
      <p:pic>
        <p:nvPicPr>
          <p:cNvPr id="4" name="Picture 3">
            <a:extLst>
              <a:ext uri="{FF2B5EF4-FFF2-40B4-BE49-F238E27FC236}">
                <a16:creationId xmlns:a16="http://schemas.microsoft.com/office/drawing/2014/main" id="{92257821-0E8D-3097-C904-8702F64977B1}"/>
              </a:ext>
            </a:extLst>
          </p:cNvPr>
          <p:cNvPicPr>
            <a:picLocks noChangeAspect="1"/>
          </p:cNvPicPr>
          <p:nvPr/>
        </p:nvPicPr>
        <p:blipFill rotWithShape="1">
          <a:blip r:embed="rId2">
            <a:extLst>
              <a:ext uri="{28A0092B-C50C-407E-A947-70E740481C1C}">
                <a14:useLocalDpi xmlns:a14="http://schemas.microsoft.com/office/drawing/2010/main" val="0"/>
              </a:ext>
            </a:extLst>
          </a:blip>
          <a:srcRect l="9630" r="16972"/>
          <a:stretch/>
        </p:blipFill>
        <p:spPr>
          <a:xfrm>
            <a:off x="6096000" y="1992666"/>
            <a:ext cx="4287914" cy="3911600"/>
          </a:xfrm>
          <a:prstGeom prst="rect">
            <a:avLst/>
          </a:prstGeom>
          <a:ln>
            <a:noFill/>
          </a:ln>
          <a:effectLst>
            <a:softEdge rad="112500"/>
          </a:effectLst>
        </p:spPr>
      </p:pic>
      <p:pic>
        <p:nvPicPr>
          <p:cNvPr id="6" name="Picture 5">
            <a:extLst>
              <a:ext uri="{FF2B5EF4-FFF2-40B4-BE49-F238E27FC236}">
                <a16:creationId xmlns:a16="http://schemas.microsoft.com/office/drawing/2014/main" id="{9A19D912-874F-8BB4-7578-93264E57A0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5831" y="1235731"/>
            <a:ext cx="2085975" cy="2190750"/>
          </a:xfrm>
          <a:prstGeom prst="ellipse">
            <a:avLst/>
          </a:prstGeom>
          <a:ln>
            <a:noFill/>
          </a:ln>
          <a:effectLst>
            <a:softEdge rad="112500"/>
          </a:effectLst>
        </p:spPr>
      </p:pic>
    </p:spTree>
    <p:extLst>
      <p:ext uri="{BB962C8B-B14F-4D97-AF65-F5344CB8AC3E}">
        <p14:creationId xmlns:p14="http://schemas.microsoft.com/office/powerpoint/2010/main" val="3863621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C26631F-425D-6615-EC8B-705A6D737A62}"/>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9239" t="2614" r="28356" b="4209"/>
          <a:stretch/>
        </p:blipFill>
        <p:spPr>
          <a:xfrm flipH="1">
            <a:off x="502920" y="0"/>
            <a:ext cx="5266944" cy="6724650"/>
          </a:xfrm>
          <a:prstGeom prst="rect">
            <a:avLst/>
          </a:prstGeom>
        </p:spPr>
      </p:pic>
      <p:grpSp>
        <p:nvGrpSpPr>
          <p:cNvPr id="3" name="Group 2">
            <a:extLst>
              <a:ext uri="{FF2B5EF4-FFF2-40B4-BE49-F238E27FC236}">
                <a16:creationId xmlns:a16="http://schemas.microsoft.com/office/drawing/2014/main" id="{61CB1A7F-112C-5FFE-7EA7-9F627CE2B9C2}"/>
              </a:ext>
            </a:extLst>
          </p:cNvPr>
          <p:cNvGrpSpPr/>
          <p:nvPr/>
        </p:nvGrpSpPr>
        <p:grpSpPr>
          <a:xfrm>
            <a:off x="4208016" y="1431033"/>
            <a:ext cx="8717871" cy="4280020"/>
            <a:chOff x="3791726" y="1020018"/>
            <a:chExt cx="9074372" cy="4280020"/>
          </a:xfrm>
        </p:grpSpPr>
        <p:sp>
          <p:nvSpPr>
            <p:cNvPr id="4" name="TextBox 3">
              <a:extLst>
                <a:ext uri="{FF2B5EF4-FFF2-40B4-BE49-F238E27FC236}">
                  <a16:creationId xmlns:a16="http://schemas.microsoft.com/office/drawing/2014/main" id="{B788F554-B6BC-048F-C568-DB65AC97E787}"/>
                </a:ext>
              </a:extLst>
            </p:cNvPr>
            <p:cNvSpPr txBox="1"/>
            <p:nvPr/>
          </p:nvSpPr>
          <p:spPr>
            <a:xfrm>
              <a:off x="5529398" y="2059726"/>
              <a:ext cx="5669422" cy="769441"/>
            </a:xfrm>
            <a:prstGeom prst="rect">
              <a:avLst/>
            </a:prstGeom>
            <a:noFill/>
          </p:spPr>
          <p:txBody>
            <a:bodyPr wrap="square" rtlCol="0">
              <a:spAutoFit/>
            </a:bodyPr>
            <a:lstStyle/>
            <a:p>
              <a:pPr algn="ctr" rtl="1"/>
              <a:r>
                <a:rPr lang="fa-IR" sz="4400" b="1" dirty="0">
                  <a:cs typeface="B Yekan" panose="00000400000000000000" pitchFamily="2" charset="-78"/>
                </a:rPr>
                <a:t>زندگینامه قیصر امین پور</a:t>
              </a:r>
              <a:endParaRPr lang="en-US" sz="4400" b="1" dirty="0">
                <a:cs typeface="B Yekan" panose="00000400000000000000" pitchFamily="2" charset="-78"/>
              </a:endParaRPr>
            </a:p>
          </p:txBody>
        </p:sp>
        <p:sp>
          <p:nvSpPr>
            <p:cNvPr id="5" name="TextBox 4">
              <a:extLst>
                <a:ext uri="{FF2B5EF4-FFF2-40B4-BE49-F238E27FC236}">
                  <a16:creationId xmlns:a16="http://schemas.microsoft.com/office/drawing/2014/main" id="{AAD14344-F987-0B86-D5DA-303FBB80168A}"/>
                </a:ext>
              </a:extLst>
            </p:cNvPr>
            <p:cNvSpPr txBox="1"/>
            <p:nvPr/>
          </p:nvSpPr>
          <p:spPr>
            <a:xfrm>
              <a:off x="4819496" y="1020018"/>
              <a:ext cx="7089225" cy="646331"/>
            </a:xfrm>
            <a:prstGeom prst="rect">
              <a:avLst/>
            </a:prstGeom>
            <a:noFill/>
          </p:spPr>
          <p:txBody>
            <a:bodyPr wrap="square" rtlCol="0">
              <a:spAutoFit/>
            </a:bodyPr>
            <a:lstStyle/>
            <a:p>
              <a:pPr algn="ctr"/>
              <a:r>
                <a:rPr lang="fa-IR" sz="3600" dirty="0">
                  <a:cs typeface="B Yekan" panose="00000400000000000000" pitchFamily="2" charset="-78"/>
                </a:rPr>
                <a:t>پاورپوینت</a:t>
              </a:r>
              <a:endParaRPr lang="en-US" sz="3600" dirty="0">
                <a:cs typeface="B Yekan" panose="00000400000000000000" pitchFamily="2" charset="-78"/>
              </a:endParaRPr>
            </a:p>
          </p:txBody>
        </p:sp>
        <p:sp>
          <p:nvSpPr>
            <p:cNvPr id="6" name="TextBox 5">
              <a:extLst>
                <a:ext uri="{FF2B5EF4-FFF2-40B4-BE49-F238E27FC236}">
                  <a16:creationId xmlns:a16="http://schemas.microsoft.com/office/drawing/2014/main" id="{3DA6F4DD-98B9-E550-EDEE-1016626DDBBC}"/>
                </a:ext>
              </a:extLst>
            </p:cNvPr>
            <p:cNvSpPr txBox="1"/>
            <p:nvPr/>
          </p:nvSpPr>
          <p:spPr>
            <a:xfrm>
              <a:off x="3791726" y="3437990"/>
              <a:ext cx="9074372" cy="1862048"/>
            </a:xfrm>
            <a:prstGeom prst="rect">
              <a:avLst/>
            </a:prstGeom>
            <a:noFill/>
          </p:spPr>
          <p:txBody>
            <a:bodyPr wrap="square" rtlCol="0">
              <a:spAutoFit/>
            </a:bodyPr>
            <a:lstStyle/>
            <a:p>
              <a:pPr algn="ctr" rtl="1">
                <a:lnSpc>
                  <a:spcPct val="200000"/>
                </a:lnSpc>
              </a:pPr>
              <a:r>
                <a:rPr lang="fa-IR" sz="2000" dirty="0">
                  <a:cs typeface="B Yekan" panose="00000400000000000000" pitchFamily="2" charset="-78"/>
                </a:rPr>
                <a:t>نام پژوهشگران: ............... استاد راهنما: ................</a:t>
              </a:r>
            </a:p>
            <a:p>
              <a:pPr algn="ctr" rtl="1">
                <a:lnSpc>
                  <a:spcPct val="200000"/>
                </a:lnSpc>
              </a:pPr>
              <a:r>
                <a:rPr lang="fa-IR" sz="2000" dirty="0">
                  <a:cs typeface="B Yekan" panose="00000400000000000000" pitchFamily="2" charset="-78"/>
                </a:rPr>
                <a:t>سال تحصیلی</a:t>
              </a:r>
            </a:p>
            <a:p>
              <a:pPr algn="ctr" rtl="1">
                <a:lnSpc>
                  <a:spcPct val="200000"/>
                </a:lnSpc>
              </a:pPr>
              <a:r>
                <a:rPr lang="fa-IR" sz="2000" dirty="0">
                  <a:cs typeface="B Yekan" panose="00000400000000000000" pitchFamily="2" charset="-78"/>
                </a:rPr>
                <a:t> ...............</a:t>
              </a:r>
              <a:endParaRPr lang="en-US" sz="2000" dirty="0">
                <a:cs typeface="B Yekan" panose="00000400000000000000" pitchFamily="2" charset="-78"/>
              </a:endParaRPr>
            </a:p>
          </p:txBody>
        </p:sp>
      </p:grpSp>
    </p:spTree>
    <p:extLst>
      <p:ext uri="{BB962C8B-B14F-4D97-AF65-F5344CB8AC3E}">
        <p14:creationId xmlns:p14="http://schemas.microsoft.com/office/powerpoint/2010/main" val="36042792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8</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1D864F0E-324F-D8C1-49E5-38AE382742FD}"/>
              </a:ext>
            </a:extLst>
          </p:cNvPr>
          <p:cNvSpPr txBox="1"/>
          <p:nvPr/>
        </p:nvSpPr>
        <p:spPr>
          <a:xfrm>
            <a:off x="4358936" y="616971"/>
            <a:ext cx="3471169" cy="707886"/>
          </a:xfrm>
          <a:prstGeom prst="rect">
            <a:avLst/>
          </a:prstGeom>
          <a:noFill/>
        </p:spPr>
        <p:txBody>
          <a:bodyPr wrap="square">
            <a:spAutoFit/>
          </a:bodyPr>
          <a:lstStyle/>
          <a:p>
            <a:pPr algn="ctr"/>
            <a:r>
              <a:rPr lang="fa-IR" sz="2000" dirty="0">
                <a:latin typeface="volghan"/>
                <a:cs typeface="B Yekan" panose="00000400000000000000" pitchFamily="2" charset="-78"/>
              </a:rPr>
              <a:t>تدریس در دانشگاه و عضویت در فرهنگستان</a:t>
            </a:r>
          </a:p>
        </p:txBody>
      </p:sp>
      <p:sp>
        <p:nvSpPr>
          <p:cNvPr id="5" name="TextBox 4">
            <a:extLst>
              <a:ext uri="{FF2B5EF4-FFF2-40B4-BE49-F238E27FC236}">
                <a16:creationId xmlns:a16="http://schemas.microsoft.com/office/drawing/2014/main" id="{C5A97FE6-115A-60E6-C2A3-0FFFF46940BD}"/>
              </a:ext>
            </a:extLst>
          </p:cNvPr>
          <p:cNvSpPr txBox="1"/>
          <p:nvPr/>
        </p:nvSpPr>
        <p:spPr>
          <a:xfrm>
            <a:off x="6915705" y="1423048"/>
            <a:ext cx="4287914" cy="4308872"/>
          </a:xfrm>
          <a:prstGeom prst="rect">
            <a:avLst/>
          </a:prstGeom>
          <a:noFill/>
        </p:spPr>
        <p:txBody>
          <a:bodyPr wrap="square">
            <a:spAutoFit/>
          </a:bodyPr>
          <a:lstStyle/>
          <a:p>
            <a:pPr algn="justLow" rtl="1">
              <a:lnSpc>
                <a:spcPct val="250000"/>
              </a:lnSpc>
            </a:pPr>
            <a:r>
              <a:rPr lang="fa-IR" sz="1600" dirty="0">
                <a:latin typeface="volghan"/>
                <a:cs typeface="B Yekan" panose="00000400000000000000" pitchFamily="2" charset="-78"/>
              </a:rPr>
              <a:t>امین‌پور، تدریس در دانشگاه را در سال ۱۳۶۷ و در دانشگاه الزهرا آغاز کرد و سپس در سال ۱۳۶۹ در دانشگاه تهران مشغول تدریس شد. وی همچنین در سال ۱۳۶۸ موفق به کسب جایزه نیما یوشیج، موسوم به مرغ آمین بلورین شد. او در سال ۱۳۸۲ به‌عنوان عضوِ پیوستهٔ فرهنگستان زبان و ادب فارسی برگزیده شد.</a:t>
            </a:r>
            <a:endParaRPr lang="en-US" sz="1600" dirty="0">
              <a:latin typeface="volghan"/>
              <a:cs typeface="B Yekan" panose="00000400000000000000" pitchFamily="2" charset="-78"/>
            </a:endParaRPr>
          </a:p>
        </p:txBody>
      </p:sp>
      <p:pic>
        <p:nvPicPr>
          <p:cNvPr id="6" name="Picture 5">
            <a:extLst>
              <a:ext uri="{FF2B5EF4-FFF2-40B4-BE49-F238E27FC236}">
                <a16:creationId xmlns:a16="http://schemas.microsoft.com/office/drawing/2014/main" id="{67D20B66-B1C1-366D-B929-9A36DC32BD10}"/>
              </a:ext>
            </a:extLst>
          </p:cNvPr>
          <p:cNvPicPr>
            <a:picLocks noChangeAspect="1"/>
          </p:cNvPicPr>
          <p:nvPr/>
        </p:nvPicPr>
        <p:blipFill rotWithShape="1">
          <a:blip r:embed="rId2">
            <a:extLst>
              <a:ext uri="{28A0092B-C50C-407E-A947-70E740481C1C}">
                <a14:useLocalDpi xmlns:a14="http://schemas.microsoft.com/office/drawing/2010/main" val="0"/>
              </a:ext>
            </a:extLst>
          </a:blip>
          <a:srcRect l="9630" r="16972"/>
          <a:stretch/>
        </p:blipFill>
        <p:spPr>
          <a:xfrm>
            <a:off x="1412495" y="1621684"/>
            <a:ext cx="4287914" cy="3911600"/>
          </a:xfrm>
          <a:prstGeom prst="rect">
            <a:avLst/>
          </a:prstGeom>
          <a:ln>
            <a:noFill/>
          </a:ln>
          <a:effectLst>
            <a:softEdge rad="112500"/>
          </a:effectLst>
        </p:spPr>
      </p:pic>
      <p:pic>
        <p:nvPicPr>
          <p:cNvPr id="8" name="Picture 7">
            <a:extLst>
              <a:ext uri="{FF2B5EF4-FFF2-40B4-BE49-F238E27FC236}">
                <a16:creationId xmlns:a16="http://schemas.microsoft.com/office/drawing/2014/main" id="{F187C595-C03B-B18C-822F-7FD24F60D1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326" y="864749"/>
            <a:ext cx="2085975" cy="2190750"/>
          </a:xfrm>
          <a:prstGeom prst="ellipse">
            <a:avLst/>
          </a:prstGeom>
          <a:ln>
            <a:noFill/>
          </a:ln>
          <a:effectLst>
            <a:softEdge rad="112500"/>
          </a:effectLst>
        </p:spPr>
      </p:pic>
    </p:spTree>
    <p:extLst>
      <p:ext uri="{BB962C8B-B14F-4D97-AF65-F5344CB8AC3E}">
        <p14:creationId xmlns:p14="http://schemas.microsoft.com/office/powerpoint/2010/main" val="31787639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9</a:t>
            </a:r>
            <a:endParaRPr lang="en-US" sz="2000" dirty="0">
              <a:solidFill>
                <a:schemeClr val="bg1"/>
              </a:solidFill>
              <a:cs typeface="B Yekan" panose="00000400000000000000" pitchFamily="2" charset="-78"/>
            </a:endParaRPr>
          </a:p>
        </p:txBody>
      </p:sp>
      <p:sp>
        <p:nvSpPr>
          <p:cNvPr id="4" name="TextBox 3">
            <a:extLst>
              <a:ext uri="{FF2B5EF4-FFF2-40B4-BE49-F238E27FC236}">
                <a16:creationId xmlns:a16="http://schemas.microsoft.com/office/drawing/2014/main" id="{2A2BB96C-98E9-14DD-0A20-0624D888393B}"/>
              </a:ext>
            </a:extLst>
          </p:cNvPr>
          <p:cNvSpPr txBox="1"/>
          <p:nvPr/>
        </p:nvSpPr>
        <p:spPr>
          <a:xfrm>
            <a:off x="4358936" y="616971"/>
            <a:ext cx="3471169" cy="707886"/>
          </a:xfrm>
          <a:prstGeom prst="rect">
            <a:avLst/>
          </a:prstGeom>
          <a:noFill/>
        </p:spPr>
        <p:txBody>
          <a:bodyPr wrap="square">
            <a:spAutoFit/>
          </a:bodyPr>
          <a:lstStyle/>
          <a:p>
            <a:pPr algn="ctr"/>
            <a:r>
              <a:rPr lang="fa-IR" sz="2000" dirty="0">
                <a:latin typeface="volghan"/>
                <a:cs typeface="B Yekan" panose="00000400000000000000" pitchFamily="2" charset="-78"/>
              </a:rPr>
              <a:t>تدریس در دانشگاه و عضویت در فرهنگستان</a:t>
            </a:r>
          </a:p>
        </p:txBody>
      </p:sp>
      <p:sp>
        <p:nvSpPr>
          <p:cNvPr id="6" name="TextBox 5">
            <a:extLst>
              <a:ext uri="{FF2B5EF4-FFF2-40B4-BE49-F238E27FC236}">
                <a16:creationId xmlns:a16="http://schemas.microsoft.com/office/drawing/2014/main" id="{C2BB6FEB-07B9-A15C-B150-F6C89C54F829}"/>
              </a:ext>
            </a:extLst>
          </p:cNvPr>
          <p:cNvSpPr txBox="1"/>
          <p:nvPr/>
        </p:nvSpPr>
        <p:spPr>
          <a:xfrm>
            <a:off x="4555354" y="1582340"/>
            <a:ext cx="6549501" cy="3693319"/>
          </a:xfrm>
          <a:prstGeom prst="rect">
            <a:avLst/>
          </a:prstGeom>
          <a:noFill/>
        </p:spPr>
        <p:txBody>
          <a:bodyPr wrap="square">
            <a:spAutoFit/>
          </a:bodyPr>
          <a:lstStyle/>
          <a:p>
            <a:pPr algn="justLow" rtl="1">
              <a:lnSpc>
                <a:spcPct val="250000"/>
              </a:lnSpc>
            </a:pPr>
            <a:r>
              <a:rPr lang="fa-IR" sz="1600" dirty="0">
                <a:latin typeface="volghan"/>
                <a:cs typeface="B Yekan" panose="00000400000000000000" pitchFamily="2" charset="-78"/>
              </a:rPr>
              <a:t>افزون بر اشعاری که به زبان فارسی می‌سرود، به لری بختیاری هم اشعاری سروده، که از محبوبیت خاصی در منطقه ی بختیاری (شامل استان‌های خوزستان، چهارمحال بختیاری، شرق لرستان و غرب اصفهان) برخوردار است. همسرِ امین‌پور، زیبا اشراقی، در سال ۱۳۹۶ با انتشار کتاب این ترانه بوی نان نمی‌دهد: سبک‌شناسی ترانه‌های قیصر امین‌پوربه قلمِ مهدی فیروزیان عضو هیئت علمی دانشگاه تهران به جمع ناشران کشور پیوست.</a:t>
            </a:r>
          </a:p>
        </p:txBody>
      </p:sp>
      <p:pic>
        <p:nvPicPr>
          <p:cNvPr id="5" name="Picture 4">
            <a:extLst>
              <a:ext uri="{FF2B5EF4-FFF2-40B4-BE49-F238E27FC236}">
                <a16:creationId xmlns:a16="http://schemas.microsoft.com/office/drawing/2014/main" id="{86256208-454E-3418-6BFD-5790E1F099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04622" y="1327763"/>
            <a:ext cx="3590723" cy="4933654"/>
          </a:xfrm>
          <a:prstGeom prst="roundRect">
            <a:avLst>
              <a:gd name="adj" fmla="val 8497"/>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687130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10</a:t>
            </a:r>
            <a:endParaRPr lang="en-US" sz="2000" spc="-3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86E7AFA8-1A64-DF80-52AB-5AE3D5B72890}"/>
              </a:ext>
            </a:extLst>
          </p:cNvPr>
          <p:cNvSpPr txBox="1"/>
          <p:nvPr/>
        </p:nvSpPr>
        <p:spPr>
          <a:xfrm>
            <a:off x="4358936" y="616971"/>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سبک قیصر امین پور</a:t>
            </a:r>
          </a:p>
        </p:txBody>
      </p:sp>
      <p:sp>
        <p:nvSpPr>
          <p:cNvPr id="5" name="TextBox 4">
            <a:extLst>
              <a:ext uri="{FF2B5EF4-FFF2-40B4-BE49-F238E27FC236}">
                <a16:creationId xmlns:a16="http://schemas.microsoft.com/office/drawing/2014/main" id="{CD7D1111-530C-52E6-6A12-269D2FC6FEA9}"/>
              </a:ext>
            </a:extLst>
          </p:cNvPr>
          <p:cNvSpPr txBox="1"/>
          <p:nvPr/>
        </p:nvSpPr>
        <p:spPr>
          <a:xfrm>
            <a:off x="854657" y="1582340"/>
            <a:ext cx="6094520" cy="3693319"/>
          </a:xfrm>
          <a:prstGeom prst="rect">
            <a:avLst/>
          </a:prstGeom>
          <a:noFill/>
        </p:spPr>
        <p:txBody>
          <a:bodyPr wrap="square">
            <a:spAutoFit/>
          </a:bodyPr>
          <a:lstStyle/>
          <a:p>
            <a:pPr algn="justLow" rtl="1">
              <a:lnSpc>
                <a:spcPct val="250000"/>
              </a:lnSpc>
            </a:pPr>
            <a:r>
              <a:rPr lang="fa-IR" sz="1600" dirty="0">
                <a:latin typeface="volghan"/>
                <a:cs typeface="B Yekan" panose="00000400000000000000" pitchFamily="2" charset="-78"/>
              </a:rPr>
              <a:t>شعرهای امین‌پور از حیثِ بلاغی ارزشمند بوده و بر ظرفیت‌ها و توانمندیِ زبان فارسی افزوده‌است. استفاده از آرایه ی ایهام یکی از برجسته‌ترین شگردهای او در شعر است. او توانسته ویژگی‌های سبکی و بلاغی شعر کلاسیک و شعر نیمایی را با شعرهایش تلفیق کند. یکی از عواملی که در نهایت، باعث برجستگی سبکِ اوست، نوآوری در بلاغت و درکِ انتظارِ مخاطبان امروز از شعر است. سلوکِ شعریِ وی را می‌توان همدردی با مردم توصیف کرد.</a:t>
            </a:r>
            <a:endParaRPr lang="en-US" sz="1600" dirty="0">
              <a:latin typeface="volghan"/>
              <a:cs typeface="B Yekan" panose="00000400000000000000" pitchFamily="2" charset="-78"/>
            </a:endParaRPr>
          </a:p>
        </p:txBody>
      </p:sp>
      <p:pic>
        <p:nvPicPr>
          <p:cNvPr id="6" name="Picture 5">
            <a:extLst>
              <a:ext uri="{FF2B5EF4-FFF2-40B4-BE49-F238E27FC236}">
                <a16:creationId xmlns:a16="http://schemas.microsoft.com/office/drawing/2014/main" id="{CAF8620F-1A67-36AA-72D9-D9C3FC063A2C}"/>
              </a:ext>
            </a:extLst>
          </p:cNvPr>
          <p:cNvPicPr>
            <a:picLocks noChangeAspect="1"/>
          </p:cNvPicPr>
          <p:nvPr/>
        </p:nvPicPr>
        <p:blipFill>
          <a:blip r:embed="rId2">
            <a:clrChange>
              <a:clrFrom>
                <a:srgbClr val="DFEBDD"/>
              </a:clrFrom>
              <a:clrTo>
                <a:srgbClr val="DFEBDD">
                  <a:alpha val="0"/>
                </a:srgbClr>
              </a:clrTo>
            </a:clrChange>
            <a:extLst>
              <a:ext uri="{28A0092B-C50C-407E-A947-70E740481C1C}">
                <a14:useLocalDpi xmlns:a14="http://schemas.microsoft.com/office/drawing/2010/main" val="0"/>
              </a:ext>
            </a:extLst>
          </a:blip>
          <a:stretch>
            <a:fillRect/>
          </a:stretch>
        </p:blipFill>
        <p:spPr>
          <a:xfrm rot="20876849">
            <a:off x="7670956" y="1421157"/>
            <a:ext cx="3194304" cy="4347803"/>
          </a:xfrm>
          <a:prstGeom prst="rect">
            <a:avLst/>
          </a:prstGeom>
        </p:spPr>
      </p:pic>
    </p:spTree>
    <p:extLst>
      <p:ext uri="{BB962C8B-B14F-4D97-AF65-F5344CB8AC3E}">
        <p14:creationId xmlns:p14="http://schemas.microsoft.com/office/powerpoint/2010/main" val="22891141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11</a:t>
            </a:r>
            <a:endParaRPr lang="en-US" sz="2000" spc="-3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2084F443-19EA-121E-6CBA-46A9F35B40FA}"/>
              </a:ext>
            </a:extLst>
          </p:cNvPr>
          <p:cNvSpPr txBox="1"/>
          <p:nvPr/>
        </p:nvSpPr>
        <p:spPr>
          <a:xfrm>
            <a:off x="4358936" y="616971"/>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گرایش‌ها شعر </a:t>
            </a:r>
          </a:p>
        </p:txBody>
      </p:sp>
      <p:sp>
        <p:nvSpPr>
          <p:cNvPr id="5" name="TextBox 4">
            <a:extLst>
              <a:ext uri="{FF2B5EF4-FFF2-40B4-BE49-F238E27FC236}">
                <a16:creationId xmlns:a16="http://schemas.microsoft.com/office/drawing/2014/main" id="{1C444809-D349-D5A9-8C76-3DA864B4B63C}"/>
              </a:ext>
            </a:extLst>
          </p:cNvPr>
          <p:cNvSpPr txBox="1"/>
          <p:nvPr/>
        </p:nvSpPr>
        <p:spPr>
          <a:xfrm>
            <a:off x="795661" y="3429000"/>
            <a:ext cx="10597718" cy="2462213"/>
          </a:xfrm>
          <a:prstGeom prst="rect">
            <a:avLst/>
          </a:prstGeom>
          <a:noFill/>
        </p:spPr>
        <p:txBody>
          <a:bodyPr wrap="square">
            <a:spAutoFit/>
          </a:bodyPr>
          <a:lstStyle/>
          <a:p>
            <a:pPr algn="ctr" rtl="1">
              <a:lnSpc>
                <a:spcPct val="250000"/>
              </a:lnSpc>
            </a:pPr>
            <a:r>
              <a:rPr lang="fa-IR" sz="1600" dirty="0">
                <a:latin typeface="volghan"/>
                <a:cs typeface="B Yekan" panose="00000400000000000000" pitchFamily="2" charset="-78"/>
              </a:rPr>
              <a:t>در حالی محافل دولتی و رسانه‌های خبری در ایران از قیصر امین‌پور به عنوان «شاعرِ انقلاب» یاد می‌کنند، که برخی از شواهد و گفته‌ها حاکی از آن است که او در سال‌های آخر عمر خود از حکومت فاصله گرفته بود و عصیان خاموشی در رفتارش نسبت به قدرت حاکم دیده می‌شدپس از انقلاب و با پررنگ‌شدنِ "بایدها و نبایدها" و با طرحِ موضوعاتی چون "مصالحِ انقلاب" در تمامیِ زمینه‌ها، امین‌پور راهِ خود را به آرامی از نزدیکانش جدا می‌کرد. </a:t>
            </a:r>
          </a:p>
        </p:txBody>
      </p:sp>
      <p:pic>
        <p:nvPicPr>
          <p:cNvPr id="6" name="Picture 5">
            <a:extLst>
              <a:ext uri="{FF2B5EF4-FFF2-40B4-BE49-F238E27FC236}">
                <a16:creationId xmlns:a16="http://schemas.microsoft.com/office/drawing/2014/main" id="{3715DDA0-2725-241C-3353-64C5B571D5D4}"/>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19433" b="20283"/>
          <a:stretch/>
        </p:blipFill>
        <p:spPr>
          <a:xfrm>
            <a:off x="3814864" y="1241961"/>
            <a:ext cx="4278549" cy="2579268"/>
          </a:xfrm>
          <a:prstGeom prst="rect">
            <a:avLst/>
          </a:prstGeom>
        </p:spPr>
      </p:pic>
    </p:spTree>
    <p:extLst>
      <p:ext uri="{BB962C8B-B14F-4D97-AF65-F5344CB8AC3E}">
        <p14:creationId xmlns:p14="http://schemas.microsoft.com/office/powerpoint/2010/main" val="20020228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12</a:t>
            </a:r>
            <a:endParaRPr lang="en-US" sz="2000" spc="-3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7EE2EE35-1965-9F12-E0E1-1CE00D754E2E}"/>
              </a:ext>
            </a:extLst>
          </p:cNvPr>
          <p:cNvSpPr txBox="1"/>
          <p:nvPr/>
        </p:nvSpPr>
        <p:spPr>
          <a:xfrm>
            <a:off x="4358936" y="616971"/>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آثار مکتوب</a:t>
            </a:r>
          </a:p>
        </p:txBody>
      </p:sp>
      <p:sp>
        <p:nvSpPr>
          <p:cNvPr id="10" name="TextBox 9">
            <a:extLst>
              <a:ext uri="{FF2B5EF4-FFF2-40B4-BE49-F238E27FC236}">
                <a16:creationId xmlns:a16="http://schemas.microsoft.com/office/drawing/2014/main" id="{EB29499E-8745-D816-6096-C5E39DCF8F09}"/>
              </a:ext>
            </a:extLst>
          </p:cNvPr>
          <p:cNvSpPr txBox="1"/>
          <p:nvPr/>
        </p:nvSpPr>
        <p:spPr>
          <a:xfrm>
            <a:off x="4972486" y="1385846"/>
            <a:ext cx="6094520" cy="3693319"/>
          </a:xfrm>
          <a:prstGeom prst="rect">
            <a:avLst/>
          </a:prstGeom>
          <a:noFill/>
        </p:spPr>
        <p:txBody>
          <a:bodyPr wrap="square">
            <a:spAutoFit/>
          </a:bodyPr>
          <a:lstStyle/>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تنفسِ صبح</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درکوچه‌ آفتاب</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طوفان در پرانتز (نثر ادبی، ۱۳۶۵)</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منظومه‌ی ظهر روز دهم (شعر نوجوان، ۱۳۶۵)</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مثلِ چشمه، مثلِ رود (شعر نوجوان، ۱۳۶۸)</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مجموعه کامل اشعار قیصر امین پور (مروارید)</a:t>
            </a:r>
          </a:p>
        </p:txBody>
      </p:sp>
      <p:pic>
        <p:nvPicPr>
          <p:cNvPr id="5" name="Picture 4">
            <a:extLst>
              <a:ext uri="{FF2B5EF4-FFF2-40B4-BE49-F238E27FC236}">
                <a16:creationId xmlns:a16="http://schemas.microsoft.com/office/drawing/2014/main" id="{9C76D0C1-F78E-1906-E599-028AC092AC6D}"/>
              </a:ext>
            </a:extLst>
          </p:cNvPr>
          <p:cNvPicPr>
            <a:picLocks noChangeAspect="1"/>
          </p:cNvPicPr>
          <p:nvPr/>
        </p:nvPicPr>
        <p:blipFill rotWithShape="1">
          <a:blip r:embed="rId2">
            <a:extLst>
              <a:ext uri="{28A0092B-C50C-407E-A947-70E740481C1C}">
                <a14:useLocalDpi xmlns:a14="http://schemas.microsoft.com/office/drawing/2010/main" val="0"/>
              </a:ext>
            </a:extLst>
          </a:blip>
          <a:srcRect l="16131" r="17891"/>
          <a:stretch/>
        </p:blipFill>
        <p:spPr>
          <a:xfrm rot="818559">
            <a:off x="1906621" y="1439693"/>
            <a:ext cx="2723840" cy="41284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A8525654-C2C4-8A8D-162F-619B04452E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207354">
            <a:off x="1021473" y="1017128"/>
            <a:ext cx="1592271" cy="18534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FE029BC9-66F5-8EFC-1A77-A0318885EC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399855">
            <a:off x="4501482" y="2587516"/>
            <a:ext cx="1625949" cy="24980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322396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13</a:t>
            </a:r>
            <a:endParaRPr lang="en-US" sz="2000" spc="-3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AF4EC0B0-1B33-C1DA-FD7A-2E81436BC34F}"/>
              </a:ext>
            </a:extLst>
          </p:cNvPr>
          <p:cNvSpPr txBox="1"/>
          <p:nvPr/>
        </p:nvSpPr>
        <p:spPr>
          <a:xfrm>
            <a:off x="4358936" y="616971"/>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آثار مکتوب</a:t>
            </a:r>
          </a:p>
        </p:txBody>
      </p:sp>
      <p:sp>
        <p:nvSpPr>
          <p:cNvPr id="5" name="TextBox 4">
            <a:extLst>
              <a:ext uri="{FF2B5EF4-FFF2-40B4-BE49-F238E27FC236}">
                <a16:creationId xmlns:a16="http://schemas.microsoft.com/office/drawing/2014/main" id="{27C17910-5C35-A6D2-7843-E8554B97F33F}"/>
              </a:ext>
            </a:extLst>
          </p:cNvPr>
          <p:cNvSpPr txBox="1"/>
          <p:nvPr/>
        </p:nvSpPr>
        <p:spPr>
          <a:xfrm>
            <a:off x="5138636" y="1274564"/>
            <a:ext cx="6094378" cy="4308872"/>
          </a:xfrm>
          <a:prstGeom prst="rect">
            <a:avLst/>
          </a:prstGeom>
          <a:noFill/>
        </p:spPr>
        <p:txBody>
          <a:bodyPr wrap="square">
            <a:spAutoFit/>
          </a:bodyPr>
          <a:lstStyle/>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بی‌بال پریدن (نثر ادبی، ۱۳۷۰)</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مجموعه‌ی شعر آینه‌های ناگهان (۱۳۷۲)</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به قولِ پرستو (شعر نوجوان، ۱۳۷۵)</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گزینه‌ اشعار (۱۳۷۸، مروارید)</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مجموعه‌ی شعر گل‌ها همه آفتابگردانند (۱۳۸۰، مروارید)</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مجموعه‌ی شعر دستور زبان عشق (۱۳۸۶، مروارید)</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کتاب شعر و کودکی(۱۳۸۵، مروارید)</a:t>
            </a:r>
          </a:p>
        </p:txBody>
      </p:sp>
      <p:pic>
        <p:nvPicPr>
          <p:cNvPr id="6" name="Picture 5">
            <a:extLst>
              <a:ext uri="{FF2B5EF4-FFF2-40B4-BE49-F238E27FC236}">
                <a16:creationId xmlns:a16="http://schemas.microsoft.com/office/drawing/2014/main" id="{6E72DD96-92D8-61BF-D770-E20AC7EA9A6F}"/>
              </a:ext>
            </a:extLst>
          </p:cNvPr>
          <p:cNvPicPr>
            <a:picLocks noChangeAspect="1"/>
          </p:cNvPicPr>
          <p:nvPr/>
        </p:nvPicPr>
        <p:blipFill rotWithShape="1">
          <a:blip r:embed="rId2">
            <a:extLst>
              <a:ext uri="{28A0092B-C50C-407E-A947-70E740481C1C}">
                <a14:useLocalDpi xmlns:a14="http://schemas.microsoft.com/office/drawing/2010/main" val="0"/>
              </a:ext>
            </a:extLst>
          </a:blip>
          <a:srcRect l="18984" t="2696" r="19173" b="3688"/>
          <a:stretch/>
        </p:blipFill>
        <p:spPr>
          <a:xfrm rot="403321">
            <a:off x="1830819" y="1614604"/>
            <a:ext cx="2651338" cy="40134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730074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14</a:t>
            </a:r>
            <a:endParaRPr lang="en-US" sz="2000" spc="-3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DDAF3D5E-1D1F-A7AB-6973-EB5F506A495F}"/>
              </a:ext>
            </a:extLst>
          </p:cNvPr>
          <p:cNvSpPr txBox="1"/>
          <p:nvPr/>
        </p:nvSpPr>
        <p:spPr>
          <a:xfrm>
            <a:off x="4358936" y="616971"/>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آثار</a:t>
            </a:r>
            <a:r>
              <a:rPr lang="fa-IR" sz="2400" b="0" i="0" dirty="0">
                <a:solidFill>
                  <a:srgbClr val="000000"/>
                </a:solidFill>
                <a:effectLst/>
                <a:latin typeface="-apple-system"/>
              </a:rPr>
              <a:t> </a:t>
            </a:r>
            <a:r>
              <a:rPr lang="fa-IR" sz="2400" dirty="0">
                <a:latin typeface="volghan"/>
                <a:cs typeface="B Yekan" panose="00000400000000000000" pitchFamily="2" charset="-78"/>
              </a:rPr>
              <a:t>اجرا</a:t>
            </a:r>
            <a:r>
              <a:rPr lang="fa-IR" sz="2400" b="0" i="0" dirty="0">
                <a:solidFill>
                  <a:srgbClr val="000000"/>
                </a:solidFill>
                <a:effectLst/>
                <a:latin typeface="-apple-system"/>
              </a:rPr>
              <a:t> </a:t>
            </a:r>
            <a:r>
              <a:rPr lang="fa-IR" sz="2400" dirty="0">
                <a:latin typeface="volghan"/>
                <a:cs typeface="B Yekan" panose="00000400000000000000" pitchFamily="2" charset="-78"/>
              </a:rPr>
              <a:t>شده</a:t>
            </a:r>
          </a:p>
        </p:txBody>
      </p:sp>
      <p:sp>
        <p:nvSpPr>
          <p:cNvPr id="7" name="TextBox 6">
            <a:extLst>
              <a:ext uri="{FF2B5EF4-FFF2-40B4-BE49-F238E27FC236}">
                <a16:creationId xmlns:a16="http://schemas.microsoft.com/office/drawing/2014/main" id="{166E1741-C633-2B2C-FBEF-DC6A920B96C4}"/>
              </a:ext>
            </a:extLst>
          </p:cNvPr>
          <p:cNvSpPr txBox="1"/>
          <p:nvPr/>
        </p:nvSpPr>
        <p:spPr>
          <a:xfrm>
            <a:off x="766120" y="1078636"/>
            <a:ext cx="10599664" cy="4924425"/>
          </a:xfrm>
          <a:prstGeom prst="rect">
            <a:avLst/>
          </a:prstGeom>
          <a:noFill/>
        </p:spPr>
        <p:txBody>
          <a:bodyPr wrap="square">
            <a:spAutoFit/>
          </a:bodyPr>
          <a:lstStyle/>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مجموعه ای از آثار قیصر امین پور توسط علیرضا افتخاری در آلبوم نیلوفرانه خوانده شده‌است که این مجموعه پرفروشترین آلبوم موسیقی سنتی تاریخ ایران است.</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تصنیف‌هایِ نیلوفرانه، کوی بی‌نشان، حکایت دل و بهشت یاد قطعاتی است که در این آلبوم از اشعار قیصر امین‌پور ساخته شده‌است.</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قطعه ی شبانِ عاشق که در آلبوم «شبان عاشق» به خوانندگی علیرضا افتخاری در سال ۱۳۷۹ منتشر شده‌است. اثرِ «تنها تو می‌مانی» که در سال ۱۳۸۷ و در آلبوم «تنها تو می‌مانی» منتشر شده‌است. علیرضا افتخاری، خواننده و امیر رحیمی‌آذر و علی خشتی‌نژاد آهنگسازان این قطعه هستند.</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آهنگِ بوی ماه مهر که بدستِ ناصر چشم‌آذر آهنگسازی شده و گروهِ کُرِ کودکان آن را به اجرا درآورده و از جمله ترانه‌های کودکانهٔ امین‌پور است که با استقبال بسیاری مواجه شده‌است.</a:t>
            </a:r>
          </a:p>
        </p:txBody>
      </p:sp>
    </p:spTree>
    <p:extLst>
      <p:ext uri="{BB962C8B-B14F-4D97-AF65-F5344CB8AC3E}">
        <p14:creationId xmlns:p14="http://schemas.microsoft.com/office/powerpoint/2010/main" val="39413381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15</a:t>
            </a:r>
            <a:endParaRPr lang="en-US" sz="2000" spc="-3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460589D8-034F-8960-17EA-2DC3213A2993}"/>
              </a:ext>
            </a:extLst>
          </p:cNvPr>
          <p:cNvSpPr txBox="1"/>
          <p:nvPr/>
        </p:nvSpPr>
        <p:spPr>
          <a:xfrm>
            <a:off x="4358936" y="616971"/>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آثار</a:t>
            </a:r>
            <a:r>
              <a:rPr lang="fa-IR" sz="2400" b="0" i="0" dirty="0">
                <a:solidFill>
                  <a:srgbClr val="000000"/>
                </a:solidFill>
                <a:effectLst/>
                <a:latin typeface="-apple-system"/>
              </a:rPr>
              <a:t> </a:t>
            </a:r>
            <a:r>
              <a:rPr lang="fa-IR" sz="2400" dirty="0">
                <a:latin typeface="volghan"/>
                <a:cs typeface="B Yekan" panose="00000400000000000000" pitchFamily="2" charset="-78"/>
              </a:rPr>
              <a:t>اجرا</a:t>
            </a:r>
            <a:r>
              <a:rPr lang="fa-IR" sz="2400" b="0" i="0" dirty="0">
                <a:solidFill>
                  <a:srgbClr val="000000"/>
                </a:solidFill>
                <a:effectLst/>
                <a:latin typeface="-apple-system"/>
              </a:rPr>
              <a:t> </a:t>
            </a:r>
            <a:r>
              <a:rPr lang="fa-IR" sz="2400" dirty="0">
                <a:latin typeface="volghan"/>
                <a:cs typeface="B Yekan" panose="00000400000000000000" pitchFamily="2" charset="-78"/>
              </a:rPr>
              <a:t>شده</a:t>
            </a:r>
          </a:p>
        </p:txBody>
      </p:sp>
      <p:sp>
        <p:nvSpPr>
          <p:cNvPr id="5" name="TextBox 4">
            <a:extLst>
              <a:ext uri="{FF2B5EF4-FFF2-40B4-BE49-F238E27FC236}">
                <a16:creationId xmlns:a16="http://schemas.microsoft.com/office/drawing/2014/main" id="{AB7C7685-7827-5CC8-AE76-BCA69C39FE3A}"/>
              </a:ext>
            </a:extLst>
          </p:cNvPr>
          <p:cNvSpPr txBox="1"/>
          <p:nvPr/>
        </p:nvSpPr>
        <p:spPr>
          <a:xfrm>
            <a:off x="700795" y="1274564"/>
            <a:ext cx="10787449" cy="4308872"/>
          </a:xfrm>
          <a:prstGeom prst="rect">
            <a:avLst/>
          </a:prstGeom>
          <a:noFill/>
        </p:spPr>
        <p:txBody>
          <a:bodyPr wrap="square">
            <a:spAutoFit/>
          </a:bodyPr>
          <a:lstStyle/>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قطعه ی محلیِ بختیاری سوز قصیلی: این قطعه اجرای غزلی محلی از قیصر امین‌پور، به آهنگسازی امید نیلدار و خوانندگی مجتبی الیاسی است.</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آهنگ بوی بارون: این آهنگ در سال ۱۳۸۱ در آلبوم «نون‌ودلقک» محمد اصفهانی منتشر شد. آهنگساز این قطعه همایون خرم، و تنظیم‌کننده ی آن بهروز صفاریان است.</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حسام‌الدین سراج در سال ۱۳۸۷ و اندکی پس از درگذشتِ قیصر امین‌پور، در آلبوم «گریه ی بی‌بهانه»، چند غزل از او را به آواز خواند و در سال ۱۳۹۴ نیز در آلبوم «لب‌خوانی باران» به اجرای آثار او ادامه داد. ترانه ی «لاله ی پرپر» نیز —که در زمان حیات قیصر تولید شده بود— در آلبوم «باغ ارغوان» او منتشر شده‌است.</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قطعه حرف آخر: این قطعه در سال ۱۳۹۱ در آلبوم «خاطرات مبهم» رضا یزدانی، با آهنگسازی کارن همایونفر منتشر شده‌است.</a:t>
            </a:r>
          </a:p>
        </p:txBody>
      </p:sp>
    </p:spTree>
    <p:extLst>
      <p:ext uri="{BB962C8B-B14F-4D97-AF65-F5344CB8AC3E}">
        <p14:creationId xmlns:p14="http://schemas.microsoft.com/office/powerpoint/2010/main" val="15008193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16</a:t>
            </a:r>
            <a:endParaRPr lang="en-US" sz="2000" spc="-3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CE4E8419-5000-5107-ACA6-1E26652C629A}"/>
              </a:ext>
            </a:extLst>
          </p:cNvPr>
          <p:cNvSpPr txBox="1"/>
          <p:nvPr/>
        </p:nvSpPr>
        <p:spPr>
          <a:xfrm>
            <a:off x="4360415" y="403352"/>
            <a:ext cx="3471169" cy="2262158"/>
          </a:xfrm>
          <a:prstGeom prst="rect">
            <a:avLst/>
          </a:prstGeom>
          <a:noFill/>
        </p:spPr>
        <p:txBody>
          <a:bodyPr wrap="square">
            <a:spAutoFit/>
          </a:bodyPr>
          <a:lstStyle/>
          <a:p>
            <a:pPr algn="ctr">
              <a:lnSpc>
                <a:spcPct val="150000"/>
              </a:lnSpc>
            </a:pPr>
            <a:r>
              <a:rPr lang="fa-IR" sz="2400" dirty="0">
                <a:latin typeface="volghan"/>
                <a:cs typeface="B Yekan" panose="00000400000000000000" pitchFamily="2" charset="-78"/>
              </a:rPr>
              <a:t>ترانه‌های قیصر امین پور با اجرای خوانندگان بزرگ</a:t>
            </a:r>
          </a:p>
          <a:p>
            <a:pPr>
              <a:lnSpc>
                <a:spcPct val="150000"/>
              </a:lnSpc>
            </a:pPr>
            <a:br>
              <a:rPr lang="fa-IR" sz="2400" dirty="0"/>
            </a:br>
            <a:endParaRPr lang="fa-IR" sz="2400" i="0" dirty="0">
              <a:effectLst/>
              <a:latin typeface="volghan"/>
              <a:cs typeface="B Yekan" panose="00000400000000000000" pitchFamily="2" charset="-78"/>
            </a:endParaRPr>
          </a:p>
        </p:txBody>
      </p:sp>
      <p:sp>
        <p:nvSpPr>
          <p:cNvPr id="5" name="TextBox 4">
            <a:extLst>
              <a:ext uri="{FF2B5EF4-FFF2-40B4-BE49-F238E27FC236}">
                <a16:creationId xmlns:a16="http://schemas.microsoft.com/office/drawing/2014/main" id="{5A71DEA7-12AE-7232-8AEC-81A7B0D3FD7F}"/>
              </a:ext>
            </a:extLst>
          </p:cNvPr>
          <p:cNvSpPr txBox="1"/>
          <p:nvPr/>
        </p:nvSpPr>
        <p:spPr>
          <a:xfrm>
            <a:off x="6378113" y="1653333"/>
            <a:ext cx="4754631" cy="4401205"/>
          </a:xfrm>
          <a:prstGeom prst="rect">
            <a:avLst/>
          </a:prstGeom>
          <a:noFill/>
        </p:spPr>
        <p:txBody>
          <a:bodyPr wrap="square">
            <a:spAutoFit/>
          </a:bodyPr>
          <a:lstStyle/>
          <a:p>
            <a:pPr algn="justLow" rtl="1">
              <a:lnSpc>
                <a:spcPct val="300000"/>
              </a:lnSpc>
            </a:pPr>
            <a:r>
              <a:rPr lang="fa-IR" sz="1600" dirty="0">
                <a:latin typeface="volghan"/>
                <a:cs typeface="B Yekan" panose="00000400000000000000" pitchFamily="2" charset="-78"/>
              </a:rPr>
              <a:t>بسیاری از هنرمندان موسیقی، از اشعار قیصر امین پور، در قطعات خود استفاده نموده‌اند. به طور مثال، در آلبوم‌های مختلف خوانندگانی همچون علیرضا افتخاری، محمد اصفهانی، ناصر چشم‌آذر، حسام‌الدین سراج، رضا یزدانی، بامداد فلاحتی، محمد معتمدی و… از جمله آثار قیصر امین پور استفاده شده است.</a:t>
            </a:r>
            <a:endParaRPr lang="en-US" sz="1600" dirty="0">
              <a:latin typeface="volghan"/>
              <a:cs typeface="B Yekan" panose="00000400000000000000" pitchFamily="2" charset="-78"/>
            </a:endParaRPr>
          </a:p>
        </p:txBody>
      </p:sp>
      <p:pic>
        <p:nvPicPr>
          <p:cNvPr id="6" name="Picture 5">
            <a:extLst>
              <a:ext uri="{FF2B5EF4-FFF2-40B4-BE49-F238E27FC236}">
                <a16:creationId xmlns:a16="http://schemas.microsoft.com/office/drawing/2014/main" id="{94C6BFC9-FB2A-8E3E-C08B-D152AC70F7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091092" y="1653333"/>
            <a:ext cx="3971722" cy="3971722"/>
          </a:xfrm>
          <a:prstGeom prst="ellipse">
            <a:avLst/>
          </a:prstGeom>
          <a:ln>
            <a:noFill/>
          </a:ln>
          <a:effectLst>
            <a:softEdge rad="112500"/>
          </a:effectLst>
        </p:spPr>
      </p:pic>
    </p:spTree>
    <p:extLst>
      <p:ext uri="{BB962C8B-B14F-4D97-AF65-F5344CB8AC3E}">
        <p14:creationId xmlns:p14="http://schemas.microsoft.com/office/powerpoint/2010/main" val="25937313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17</a:t>
            </a:r>
            <a:endParaRPr lang="en-US" sz="2000" spc="-3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68C14F97-5013-AD42-4B7A-468DFECDD7F3}"/>
              </a:ext>
            </a:extLst>
          </p:cNvPr>
          <p:cNvSpPr txBox="1"/>
          <p:nvPr/>
        </p:nvSpPr>
        <p:spPr>
          <a:xfrm>
            <a:off x="4346579" y="579900"/>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بهترین کتاب قیصر امین پور</a:t>
            </a:r>
            <a:endParaRPr lang="fa-IR" sz="2400" i="0" dirty="0">
              <a:effectLst/>
              <a:latin typeface="volghan"/>
              <a:cs typeface="B Yekan" panose="00000400000000000000" pitchFamily="2" charset="-78"/>
            </a:endParaRPr>
          </a:p>
        </p:txBody>
      </p:sp>
      <p:sp>
        <p:nvSpPr>
          <p:cNvPr id="5" name="TextBox 4">
            <a:extLst>
              <a:ext uri="{FF2B5EF4-FFF2-40B4-BE49-F238E27FC236}">
                <a16:creationId xmlns:a16="http://schemas.microsoft.com/office/drawing/2014/main" id="{94A94BAF-651C-C829-E4F8-EC13F6495C10}"/>
              </a:ext>
            </a:extLst>
          </p:cNvPr>
          <p:cNvSpPr txBox="1"/>
          <p:nvPr/>
        </p:nvSpPr>
        <p:spPr>
          <a:xfrm>
            <a:off x="8872150" y="1385691"/>
            <a:ext cx="2400299" cy="461665"/>
          </a:xfrm>
          <a:prstGeom prst="rect">
            <a:avLst/>
          </a:prstGeom>
          <a:noFill/>
        </p:spPr>
        <p:txBody>
          <a:bodyPr wrap="square">
            <a:spAutoFit/>
          </a:bodyPr>
          <a:lstStyle/>
          <a:p>
            <a:pPr algn="justLow" rtl="1"/>
            <a:r>
              <a:rPr lang="fa-IR" sz="2400" dirty="0">
                <a:solidFill>
                  <a:srgbClr val="41A4BD"/>
                </a:solidFill>
                <a:latin typeface="volghan"/>
                <a:cs typeface="B Yekan" panose="00000400000000000000" pitchFamily="2" charset="-78"/>
              </a:rPr>
              <a:t>کتاب به قول پرستو</a:t>
            </a:r>
            <a:endParaRPr lang="en-US" sz="2400" dirty="0">
              <a:solidFill>
                <a:srgbClr val="41A4BD"/>
              </a:solidFill>
              <a:latin typeface="volghan"/>
              <a:cs typeface="B Yekan" panose="00000400000000000000" pitchFamily="2" charset="-78"/>
            </a:endParaRPr>
          </a:p>
        </p:txBody>
      </p:sp>
      <p:sp>
        <p:nvSpPr>
          <p:cNvPr id="7" name="TextBox 6">
            <a:extLst>
              <a:ext uri="{FF2B5EF4-FFF2-40B4-BE49-F238E27FC236}">
                <a16:creationId xmlns:a16="http://schemas.microsoft.com/office/drawing/2014/main" id="{7E1F1CCE-5974-49AF-A152-589CD6726D01}"/>
              </a:ext>
            </a:extLst>
          </p:cNvPr>
          <p:cNvSpPr txBox="1"/>
          <p:nvPr/>
        </p:nvSpPr>
        <p:spPr>
          <a:xfrm>
            <a:off x="919551" y="1847356"/>
            <a:ext cx="10352898" cy="3739485"/>
          </a:xfrm>
          <a:prstGeom prst="rect">
            <a:avLst/>
          </a:prstGeom>
          <a:noFill/>
        </p:spPr>
        <p:txBody>
          <a:bodyPr wrap="square">
            <a:spAutoFit/>
          </a:bodyPr>
          <a:lstStyle/>
          <a:p>
            <a:pPr algn="justLow" rtl="1">
              <a:lnSpc>
                <a:spcPct val="300000"/>
              </a:lnSpc>
            </a:pPr>
            <a:r>
              <a:rPr lang="fa-IR" sz="1600" dirty="0">
                <a:latin typeface="volghan"/>
                <a:cs typeface="B Yekan" panose="00000400000000000000" pitchFamily="2" charset="-78"/>
              </a:rPr>
              <a:t>قیصر امین پور در طول زندگی چهل و هشت ساله خود، آثار زیادی در شعر، شعر کودک و نوجوان، نثر ادبی و… منتشر کرد. از میان این آثار، از «به قول پرستوها»، به عنوان بهترین اثر قیصر امین پور یاد می‌شود.</a:t>
            </a:r>
          </a:p>
          <a:p>
            <a:pPr algn="justLow" rtl="1">
              <a:lnSpc>
                <a:spcPct val="300000"/>
              </a:lnSpc>
            </a:pPr>
            <a:r>
              <a:rPr lang="fa-IR" sz="1600" dirty="0">
                <a:latin typeface="volghan"/>
                <a:cs typeface="B Yekan" panose="00000400000000000000" pitchFamily="2" charset="-78"/>
              </a:rPr>
              <a:t>به قول پرستو را دفتر شعر نوجوان می‌دانند، اما بزرگسالان نیز از اشعار بهترین اثر قیصر امین پور لذت می‌برند. به قول پرستو، دفتر شعری است در قالب چارپاره و نیمایی، برای نوجوانان که با آن به افق‌های جدیدی سفر کنند. این کتاب دربردارنده مضامین اخلاقی و اجتماعی آموزنده به کودکان و نوجوانان است که به قالب شعر درآمده است</a:t>
            </a:r>
            <a:r>
              <a:rPr lang="fa-IR" b="0" i="0" dirty="0">
                <a:solidFill>
                  <a:srgbClr val="333333"/>
                </a:solidFill>
                <a:effectLst/>
                <a:latin typeface="volghan"/>
              </a:rPr>
              <a:t>.</a:t>
            </a:r>
          </a:p>
        </p:txBody>
      </p:sp>
    </p:spTree>
    <p:extLst>
      <p:ext uri="{BB962C8B-B14F-4D97-AF65-F5344CB8AC3E}">
        <p14:creationId xmlns:p14="http://schemas.microsoft.com/office/powerpoint/2010/main" val="3469251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3</a:t>
            </a:r>
            <a:endParaRPr lang="en-US" sz="2000" dirty="0">
              <a:solidFill>
                <a:schemeClr val="bg1"/>
              </a:solidFill>
              <a:cs typeface="B Yekan" panose="00000400000000000000" pitchFamily="2" charset="-78"/>
            </a:endParaRPr>
          </a:p>
        </p:txBody>
      </p:sp>
      <p:sp>
        <p:nvSpPr>
          <p:cNvPr id="4" name="TextBox 3">
            <a:extLst>
              <a:ext uri="{FF2B5EF4-FFF2-40B4-BE49-F238E27FC236}">
                <a16:creationId xmlns:a16="http://schemas.microsoft.com/office/drawing/2014/main" id="{82446219-2B94-4FE0-2D89-427733F2A1B5}"/>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قیصر امین پور کیست؟</a:t>
            </a:r>
          </a:p>
        </p:txBody>
      </p:sp>
      <p:sp>
        <p:nvSpPr>
          <p:cNvPr id="5" name="TextBox 4">
            <a:extLst>
              <a:ext uri="{FF2B5EF4-FFF2-40B4-BE49-F238E27FC236}">
                <a16:creationId xmlns:a16="http://schemas.microsoft.com/office/drawing/2014/main" id="{DA269AB0-B618-9950-8FBF-D9E2288B5A67}"/>
              </a:ext>
            </a:extLst>
          </p:cNvPr>
          <p:cNvSpPr txBox="1"/>
          <p:nvPr/>
        </p:nvSpPr>
        <p:spPr>
          <a:xfrm>
            <a:off x="5930284" y="1412151"/>
            <a:ext cx="5430914" cy="4308872"/>
          </a:xfrm>
          <a:prstGeom prst="rect">
            <a:avLst/>
          </a:prstGeom>
          <a:noFill/>
        </p:spPr>
        <p:txBody>
          <a:bodyPr wrap="square">
            <a:spAutoFit/>
          </a:bodyPr>
          <a:lstStyle/>
          <a:p>
            <a:pPr algn="justLow" rtl="1">
              <a:lnSpc>
                <a:spcPct val="250000"/>
              </a:lnSpc>
            </a:pPr>
            <a:r>
              <a:rPr lang="fa-IR" sz="1600" i="0" dirty="0">
                <a:effectLst/>
                <a:latin typeface="volghan"/>
                <a:cs typeface="B Yekan" panose="00000400000000000000" pitchFamily="2" charset="-78"/>
              </a:rPr>
              <a:t>دکتر قیصر امین پور، شاعر، نویسنده و از چهره‌های برتر در شعر و ادب پارسی است که نقش برجسته‌ای در ادبیات کودک و نوجوان داشته است. فروشگاه کتابانه، در این مطلب، به ارائه مختصری از بیوگرافی قیصر امین پور پرداخته و آثارش را به طور اجمالی در این صفحه معرفی کرده است. اگر از علاقه‌مندان به </a:t>
            </a:r>
            <a:r>
              <a:rPr lang="fa-IR" sz="1600" i="0" u="none" strike="noStrike" dirty="0">
                <a:effectLst/>
                <a:latin typeface="volghan"/>
                <a:cs typeface="B Yekan" panose="00000400000000000000" pitchFamily="2" charset="-78"/>
              </a:rPr>
              <a:t>کتاب های شعر معاصر فارسی</a:t>
            </a:r>
            <a:r>
              <a:rPr lang="fa-IR" sz="1600" i="0" dirty="0">
                <a:effectLst/>
                <a:latin typeface="volghan"/>
                <a:cs typeface="B Yekan" panose="00000400000000000000" pitchFamily="2" charset="-78"/>
              </a:rPr>
              <a:t> هستید یا قصد </a:t>
            </a:r>
            <a:r>
              <a:rPr lang="fa-IR" sz="1600" i="0" u="none" strike="noStrike" dirty="0">
                <a:effectLst/>
                <a:latin typeface="volghan"/>
                <a:cs typeface="B Yekan" panose="00000400000000000000" pitchFamily="2" charset="-78"/>
              </a:rPr>
              <a:t>خرید اینترنتی کتاب</a:t>
            </a:r>
            <a:r>
              <a:rPr lang="fa-IR" sz="1600" i="0" dirty="0">
                <a:effectLst/>
                <a:latin typeface="volghan"/>
                <a:cs typeface="B Yekan" panose="00000400000000000000" pitchFamily="2" charset="-78"/>
              </a:rPr>
              <a:t> های قیصر امین پور را دارید، با ما همراه باشید.</a:t>
            </a:r>
            <a:endParaRPr lang="en-US" sz="1600" dirty="0">
              <a:cs typeface="B Yekan" panose="00000400000000000000" pitchFamily="2" charset="-78"/>
            </a:endParaRPr>
          </a:p>
        </p:txBody>
      </p:sp>
      <p:pic>
        <p:nvPicPr>
          <p:cNvPr id="8" name="Picture 7">
            <a:extLst>
              <a:ext uri="{FF2B5EF4-FFF2-40B4-BE49-F238E27FC236}">
                <a16:creationId xmlns:a16="http://schemas.microsoft.com/office/drawing/2014/main" id="{C0E868ED-28FF-F24B-7E02-66C07C046A78}"/>
              </a:ext>
            </a:extLst>
          </p:cNvPr>
          <p:cNvPicPr>
            <a:picLocks noChangeAspect="1"/>
          </p:cNvPicPr>
          <p:nvPr/>
        </p:nvPicPr>
        <p:blipFill rotWithShape="1">
          <a:blip r:embed="rId2">
            <a:clrChange>
              <a:clrFrom>
                <a:srgbClr val="EEF2F5"/>
              </a:clrFrom>
              <a:clrTo>
                <a:srgbClr val="EEF2F5">
                  <a:alpha val="0"/>
                </a:srgbClr>
              </a:clrTo>
            </a:clrChange>
            <a:extLst>
              <a:ext uri="{28A0092B-C50C-407E-A947-70E740481C1C}">
                <a14:useLocalDpi xmlns:a14="http://schemas.microsoft.com/office/drawing/2010/main" val="0"/>
              </a:ext>
            </a:extLst>
          </a:blip>
          <a:srcRect b="13402"/>
          <a:stretch/>
        </p:blipFill>
        <p:spPr>
          <a:xfrm flipH="1">
            <a:off x="710119" y="1530070"/>
            <a:ext cx="3910519" cy="4731347"/>
          </a:xfrm>
          <a:prstGeom prst="rect">
            <a:avLst/>
          </a:prstGeom>
        </p:spPr>
      </p:pic>
    </p:spTree>
    <p:extLst>
      <p:ext uri="{BB962C8B-B14F-4D97-AF65-F5344CB8AC3E}">
        <p14:creationId xmlns:p14="http://schemas.microsoft.com/office/powerpoint/2010/main" val="963784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BD1BA01-DF80-3C76-12FF-D333025810DA}"/>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18</a:t>
            </a:r>
            <a:endParaRPr lang="en-US" sz="2000" spc="-300" dirty="0">
              <a:solidFill>
                <a:schemeClr val="bg1"/>
              </a:solidFill>
              <a:cs typeface="B Yekan" panose="00000400000000000000" pitchFamily="2" charset="-78"/>
            </a:endParaRPr>
          </a:p>
        </p:txBody>
      </p:sp>
      <p:sp>
        <p:nvSpPr>
          <p:cNvPr id="6" name="TextBox 5">
            <a:extLst>
              <a:ext uri="{FF2B5EF4-FFF2-40B4-BE49-F238E27FC236}">
                <a16:creationId xmlns:a16="http://schemas.microsoft.com/office/drawing/2014/main" id="{FCDE00DC-6755-9BC5-DC9A-D40FA9310862}"/>
              </a:ext>
            </a:extLst>
          </p:cNvPr>
          <p:cNvSpPr txBox="1"/>
          <p:nvPr/>
        </p:nvSpPr>
        <p:spPr>
          <a:xfrm>
            <a:off x="4358936" y="616971"/>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درگذشت</a:t>
            </a:r>
          </a:p>
        </p:txBody>
      </p:sp>
      <p:sp>
        <p:nvSpPr>
          <p:cNvPr id="7" name="TextBox 6">
            <a:extLst>
              <a:ext uri="{FF2B5EF4-FFF2-40B4-BE49-F238E27FC236}">
                <a16:creationId xmlns:a16="http://schemas.microsoft.com/office/drawing/2014/main" id="{F708EF36-DC28-E18B-857D-D80846C9C4AC}"/>
              </a:ext>
            </a:extLst>
          </p:cNvPr>
          <p:cNvSpPr txBox="1"/>
          <p:nvPr/>
        </p:nvSpPr>
        <p:spPr>
          <a:xfrm>
            <a:off x="1322174" y="1274564"/>
            <a:ext cx="9712410" cy="4401205"/>
          </a:xfrm>
          <a:prstGeom prst="rect">
            <a:avLst/>
          </a:prstGeom>
          <a:noFill/>
        </p:spPr>
        <p:txBody>
          <a:bodyPr wrap="square">
            <a:spAutoFit/>
          </a:bodyPr>
          <a:lstStyle/>
          <a:p>
            <a:pPr algn="ctr" rtl="1">
              <a:lnSpc>
                <a:spcPct val="300000"/>
              </a:lnSpc>
            </a:pPr>
            <a:r>
              <a:rPr lang="fa-IR" sz="1600" dirty="0">
                <a:latin typeface="volghan"/>
                <a:cs typeface="B Yekan" panose="00000400000000000000" pitchFamily="2" charset="-78"/>
              </a:rPr>
              <a:t>وی پس از تصادفی که در سال ۱۳۷۸ داشت، همواره از بیماری‌های مختلف رنج می‌برد و دست کم دو عمل جراحی قلب و پیوند کلیه را پشت سر گذاشته بود. امین‌پور نهایتاً حدود ساعت ۳ بامداد سه‌شنبه ۸ آبان ۱۳۸۶ بر اثر بیماری کلیه و قلب در بیمارستان دی تهران درگذشت. پیکر این شاعر در زادگاهش گتوند و در کنار مقبرهٔ شهدای گمنام این شهرستان به خاک سپرده شد</a:t>
            </a:r>
          </a:p>
          <a:p>
            <a:pPr algn="ctr" rtl="1">
              <a:lnSpc>
                <a:spcPct val="300000"/>
              </a:lnSpc>
            </a:pPr>
            <a:r>
              <a:rPr lang="fa-IR" sz="1600" dirty="0">
                <a:latin typeface="volghan"/>
                <a:cs typeface="B Yekan" panose="00000400000000000000" pitchFamily="2" charset="-78"/>
              </a:rPr>
              <a:t>پس از مرگ وی، میدانِ شهرداری منطقه ی ۲ واقع در محله سعادت آباد تهران به نام قیصر امین‌پور نامگذاری شد. بعد از حذف میدان در سال ۱۳۹۷ (تبدیل به ۴راه)، بلوار جنوبی منتهی به میدان که پیشتر «شهرداری» نام داشت به بلوار «قیصر امین‌پور» تغییر نام یافت</a:t>
            </a:r>
          </a:p>
        </p:txBody>
      </p:sp>
    </p:spTree>
    <p:extLst>
      <p:ext uri="{BB962C8B-B14F-4D97-AF65-F5344CB8AC3E}">
        <p14:creationId xmlns:p14="http://schemas.microsoft.com/office/powerpoint/2010/main" val="32833244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BD1BA01-DF80-3C76-12FF-D333025810DA}"/>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19</a:t>
            </a:r>
            <a:endParaRPr lang="en-US" sz="2000" spc="-300" dirty="0">
              <a:solidFill>
                <a:schemeClr val="bg1"/>
              </a:solidFill>
              <a:cs typeface="B Yekan" panose="00000400000000000000" pitchFamily="2" charset="-78"/>
            </a:endParaRPr>
          </a:p>
        </p:txBody>
      </p:sp>
      <p:sp>
        <p:nvSpPr>
          <p:cNvPr id="6" name="TextBox 5">
            <a:extLst>
              <a:ext uri="{FF2B5EF4-FFF2-40B4-BE49-F238E27FC236}">
                <a16:creationId xmlns:a16="http://schemas.microsoft.com/office/drawing/2014/main" id="{FCDE00DC-6755-9BC5-DC9A-D40FA9310862}"/>
              </a:ext>
            </a:extLst>
          </p:cNvPr>
          <p:cNvSpPr txBox="1"/>
          <p:nvPr/>
        </p:nvSpPr>
        <p:spPr>
          <a:xfrm>
            <a:off x="4358936" y="616971"/>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منـــــابع</a:t>
            </a:r>
          </a:p>
        </p:txBody>
      </p:sp>
      <p:sp>
        <p:nvSpPr>
          <p:cNvPr id="4" name="TextBox 3">
            <a:extLst>
              <a:ext uri="{FF2B5EF4-FFF2-40B4-BE49-F238E27FC236}">
                <a16:creationId xmlns:a16="http://schemas.microsoft.com/office/drawing/2014/main" id="{3F03F79E-9938-7EF8-5EA7-E9E39CFBB7DA}"/>
              </a:ext>
            </a:extLst>
          </p:cNvPr>
          <p:cNvSpPr txBox="1"/>
          <p:nvPr/>
        </p:nvSpPr>
        <p:spPr>
          <a:xfrm>
            <a:off x="1047235" y="1015198"/>
            <a:ext cx="6098058" cy="4827604"/>
          </a:xfrm>
          <a:prstGeom prst="rect">
            <a:avLst/>
          </a:prstGeom>
          <a:noFill/>
        </p:spPr>
        <p:txBody>
          <a:bodyPr wrap="square">
            <a:spAutoFit/>
          </a:bodyPr>
          <a:lstStyle/>
          <a:p>
            <a:pPr>
              <a:lnSpc>
                <a:spcPct val="250000"/>
              </a:lnSpc>
            </a:pPr>
            <a:r>
              <a:rPr lang="en-US" dirty="0">
                <a:latin typeface="Times New Roman" panose="02020603050405020304" pitchFamily="18" charset="0"/>
                <a:cs typeface="Times New Roman" panose="02020603050405020304" pitchFamily="18" charset="0"/>
              </a:rPr>
              <a:t>https://www.delgarm.com/</a:t>
            </a:r>
            <a:endParaRPr lang="fa-IR" dirty="0">
              <a:latin typeface="Times New Roman" panose="02020603050405020304" pitchFamily="18" charset="0"/>
              <a:cs typeface="Times New Roman" panose="02020603050405020304" pitchFamily="18" charset="0"/>
            </a:endParaRPr>
          </a:p>
          <a:p>
            <a:pPr>
              <a:lnSpc>
                <a:spcPct val="250000"/>
              </a:lnSpc>
            </a:pPr>
            <a:r>
              <a:rPr lang="en-US" dirty="0">
                <a:latin typeface="Times New Roman" panose="02020603050405020304" pitchFamily="18" charset="0"/>
                <a:cs typeface="Times New Roman" panose="02020603050405020304" pitchFamily="18" charset="0"/>
              </a:rPr>
              <a:t>https://fa.wikipedia.org/</a:t>
            </a:r>
            <a:endParaRPr lang="fa-IR" dirty="0">
              <a:latin typeface="Times New Roman" panose="02020603050405020304" pitchFamily="18" charset="0"/>
              <a:cs typeface="Times New Roman" panose="02020603050405020304" pitchFamily="18" charset="0"/>
            </a:endParaRPr>
          </a:p>
          <a:p>
            <a:pPr>
              <a:lnSpc>
                <a:spcPct val="250000"/>
              </a:lnSpc>
            </a:pPr>
            <a:r>
              <a:rPr lang="en-US" dirty="0">
                <a:latin typeface="Times New Roman" panose="02020603050405020304" pitchFamily="18" charset="0"/>
                <a:cs typeface="Times New Roman" panose="02020603050405020304" pitchFamily="18" charset="0"/>
              </a:rPr>
              <a:t>https://namnak.com/</a:t>
            </a:r>
            <a:endParaRPr lang="fa-IR" dirty="0">
              <a:latin typeface="Times New Roman" panose="02020603050405020304" pitchFamily="18" charset="0"/>
              <a:cs typeface="Times New Roman" panose="02020603050405020304" pitchFamily="18" charset="0"/>
            </a:endParaRPr>
          </a:p>
          <a:p>
            <a:pPr>
              <a:lnSpc>
                <a:spcPct val="250000"/>
              </a:lnSpc>
            </a:pPr>
            <a:r>
              <a:rPr lang="en-US" dirty="0">
                <a:latin typeface="Times New Roman" panose="02020603050405020304" pitchFamily="18" charset="0"/>
                <a:cs typeface="Times New Roman" panose="02020603050405020304" pitchFamily="18" charset="0"/>
              </a:rPr>
              <a:t>https://www.tasvirezendegi.com/</a:t>
            </a:r>
            <a:endParaRPr lang="fa-IR" dirty="0">
              <a:latin typeface="Times New Roman" panose="02020603050405020304" pitchFamily="18" charset="0"/>
              <a:cs typeface="Times New Roman" panose="02020603050405020304" pitchFamily="18" charset="0"/>
            </a:endParaRPr>
          </a:p>
          <a:p>
            <a:pPr>
              <a:lnSpc>
                <a:spcPct val="250000"/>
              </a:lnSpc>
            </a:pPr>
            <a:r>
              <a:rPr lang="en-US" dirty="0">
                <a:latin typeface="Times New Roman" panose="02020603050405020304" pitchFamily="18" charset="0"/>
                <a:cs typeface="Times New Roman" panose="02020603050405020304" pitchFamily="18" charset="0"/>
              </a:rPr>
              <a:t>https://www.daneshchi.i</a:t>
            </a:r>
            <a:endParaRPr lang="fa-IR" dirty="0">
              <a:latin typeface="Times New Roman" panose="02020603050405020304" pitchFamily="18" charset="0"/>
              <a:cs typeface="Times New Roman" panose="02020603050405020304" pitchFamily="18" charset="0"/>
            </a:endParaRPr>
          </a:p>
          <a:p>
            <a:pPr>
              <a:lnSpc>
                <a:spcPct val="250000"/>
              </a:lnSpc>
            </a:pPr>
            <a:r>
              <a:rPr lang="en-US" dirty="0">
                <a:latin typeface="Times New Roman" panose="02020603050405020304" pitchFamily="18" charset="0"/>
                <a:cs typeface="Times New Roman" panose="02020603050405020304" pitchFamily="18" charset="0"/>
              </a:rPr>
              <a:t>https://www.ketabane.org/</a:t>
            </a:r>
            <a:endParaRPr lang="fa-IR" dirty="0">
              <a:latin typeface="Times New Roman" panose="02020603050405020304" pitchFamily="18" charset="0"/>
              <a:cs typeface="Times New Roman" panose="02020603050405020304" pitchFamily="18" charset="0"/>
            </a:endParaRPr>
          </a:p>
          <a:p>
            <a:pPr>
              <a:lnSpc>
                <a:spcPct val="250000"/>
              </a:lnSpc>
            </a:pPr>
            <a:r>
              <a:rPr lang="en-US" dirty="0">
                <a:latin typeface="Times New Roman" panose="02020603050405020304" pitchFamily="18" charset="0"/>
                <a:cs typeface="Times New Roman" panose="02020603050405020304" pitchFamily="18" charset="0"/>
              </a:rPr>
              <a:t>https://hamedan.farhang.gov.ir/</a:t>
            </a:r>
          </a:p>
        </p:txBody>
      </p:sp>
    </p:spTree>
    <p:extLst>
      <p:ext uri="{BB962C8B-B14F-4D97-AF65-F5344CB8AC3E}">
        <p14:creationId xmlns:p14="http://schemas.microsoft.com/office/powerpoint/2010/main" val="437862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9F88F9-E87D-522E-ECF9-1E43937E0028}"/>
              </a:ext>
            </a:extLst>
          </p:cNvPr>
          <p:cNvSpPr txBox="1"/>
          <p:nvPr/>
        </p:nvSpPr>
        <p:spPr>
          <a:xfrm>
            <a:off x="2860963" y="1319048"/>
            <a:ext cx="6470073" cy="3554819"/>
          </a:xfrm>
          <a:prstGeom prst="rect">
            <a:avLst/>
          </a:prstGeom>
          <a:noFill/>
        </p:spPr>
        <p:txBody>
          <a:bodyPr wrap="square" rtlCol="0">
            <a:spAutoFit/>
          </a:bodyPr>
          <a:lstStyle/>
          <a:p>
            <a:pPr algn="justLow" rtl="1">
              <a:lnSpc>
                <a:spcPct val="200000"/>
              </a:lnSpc>
            </a:pPr>
            <a:r>
              <a:rPr lang="fa-IR" sz="6000" b="1" dirty="0">
                <a:cs typeface="B Yekan" panose="00000400000000000000" pitchFamily="2" charset="-78"/>
              </a:rPr>
              <a:t>با تشکر </a:t>
            </a:r>
            <a:r>
              <a:rPr lang="fa-IR" sz="6000" b="1" dirty="0">
                <a:solidFill>
                  <a:srgbClr val="41A4BD"/>
                </a:solidFill>
                <a:cs typeface="B Yekan" panose="00000400000000000000" pitchFamily="2" charset="-78"/>
              </a:rPr>
              <a:t>از توجه شما عزیزان</a:t>
            </a:r>
            <a:endParaRPr lang="en-US" sz="6000" b="1" dirty="0">
              <a:solidFill>
                <a:srgbClr val="41A4BD"/>
              </a:solidFill>
              <a:cs typeface="B Yekan" panose="00000400000000000000" pitchFamily="2" charset="-78"/>
            </a:endParaRPr>
          </a:p>
        </p:txBody>
      </p:sp>
      <p:sp>
        <p:nvSpPr>
          <p:cNvPr id="3" name="Rectangle 2">
            <a:extLst>
              <a:ext uri="{FF2B5EF4-FFF2-40B4-BE49-F238E27FC236}">
                <a16:creationId xmlns:a16="http://schemas.microsoft.com/office/drawing/2014/main" id="{70B0B8D2-AC24-2DDA-1647-1036F9AF58C4}"/>
              </a:ext>
            </a:extLst>
          </p:cNvPr>
          <p:cNvSpPr/>
          <p:nvPr/>
        </p:nvSpPr>
        <p:spPr>
          <a:xfrm>
            <a:off x="9559032" y="2566155"/>
            <a:ext cx="99874" cy="1725690"/>
          </a:xfrm>
          <a:prstGeom prst="rect">
            <a:avLst/>
          </a:prstGeom>
          <a:solidFill>
            <a:srgbClr val="41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4498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4</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F279D2D6-06E3-A207-F8A4-EB41B2B5DEE5}"/>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زندگینامه قیصر امین پور</a:t>
            </a:r>
          </a:p>
        </p:txBody>
      </p:sp>
      <p:sp>
        <p:nvSpPr>
          <p:cNvPr id="5" name="TextBox 4">
            <a:extLst>
              <a:ext uri="{FF2B5EF4-FFF2-40B4-BE49-F238E27FC236}">
                <a16:creationId xmlns:a16="http://schemas.microsoft.com/office/drawing/2014/main" id="{EAAB98B4-5FDD-8B14-C259-A06D4B84D2B7}"/>
              </a:ext>
            </a:extLst>
          </p:cNvPr>
          <p:cNvSpPr txBox="1"/>
          <p:nvPr/>
        </p:nvSpPr>
        <p:spPr>
          <a:xfrm>
            <a:off x="772147" y="1738728"/>
            <a:ext cx="10555550" cy="3662541"/>
          </a:xfrm>
          <a:prstGeom prst="rect">
            <a:avLst/>
          </a:prstGeom>
          <a:noFill/>
        </p:spPr>
        <p:txBody>
          <a:bodyPr wrap="square">
            <a:spAutoFit/>
          </a:bodyPr>
          <a:lstStyle/>
          <a:p>
            <a:pPr algn="ctr" rtl="1">
              <a:lnSpc>
                <a:spcPct val="300000"/>
              </a:lnSpc>
            </a:pPr>
            <a:r>
              <a:rPr lang="fa-IR" sz="1600" dirty="0">
                <a:latin typeface="volghan"/>
                <a:cs typeface="B Yekan" panose="00000400000000000000" pitchFamily="2" charset="-78"/>
              </a:rPr>
              <a:t>در دوم اردیبهشت ماه 1338 درشهرستان گُتوند خوزستان متولد شد.دوران کودکی و تحصیلات ابتدایی را در زادگاهش گذراند و برای ادامه تحصیل به دزفول رفت.امین پور در سال 1357 دیپلم تجربی گرفت و سپس تحصیلات دانشگاهی خود را در رشته دامپزشکی در دانشگاه تهران آغاز کرد. وی در سال 1358 با انصراف از رشته دامپزشکی، به جمع دانشجویان علوم اجتماعی پیوست. قیصر امین پور مجدداً در سال 1363 تغییررشته داد و تحصیلات خود را در رشته زبان و ادبیات فارسی دانشگاه تهران دنبال کرد و در بهمن ماه سال 1376 با دریافت مدرک دکترای زبان و ادبیات فارسی از دانشگاه تهران فارغ التحصیل شد.</a:t>
            </a:r>
            <a:endParaRPr lang="en-US" sz="1600" dirty="0">
              <a:latin typeface="volghan"/>
              <a:cs typeface="B Yekan" panose="00000400000000000000" pitchFamily="2" charset="-78"/>
            </a:endParaRPr>
          </a:p>
        </p:txBody>
      </p:sp>
    </p:spTree>
    <p:extLst>
      <p:ext uri="{BB962C8B-B14F-4D97-AF65-F5344CB8AC3E}">
        <p14:creationId xmlns:p14="http://schemas.microsoft.com/office/powerpoint/2010/main" val="10635098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5</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241DC1F9-E11D-93CF-7E59-CB1D2E163661}"/>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زندگینامه قیصر امین پور</a:t>
            </a:r>
          </a:p>
        </p:txBody>
      </p:sp>
      <p:sp>
        <p:nvSpPr>
          <p:cNvPr id="5" name="TextBox 4">
            <a:extLst>
              <a:ext uri="{FF2B5EF4-FFF2-40B4-BE49-F238E27FC236}">
                <a16:creationId xmlns:a16="http://schemas.microsoft.com/office/drawing/2014/main" id="{8A64351E-99C0-8359-DF33-6FE7C2BCD455}"/>
              </a:ext>
            </a:extLst>
          </p:cNvPr>
          <p:cNvSpPr txBox="1"/>
          <p:nvPr/>
        </p:nvSpPr>
        <p:spPr>
          <a:xfrm>
            <a:off x="634544" y="4402403"/>
            <a:ext cx="10830756" cy="1231106"/>
          </a:xfrm>
          <a:prstGeom prst="rect">
            <a:avLst/>
          </a:prstGeom>
          <a:noFill/>
        </p:spPr>
        <p:txBody>
          <a:bodyPr wrap="square">
            <a:spAutoFit/>
          </a:bodyPr>
          <a:lstStyle/>
          <a:p>
            <a:pPr algn="ctr" rtl="1">
              <a:lnSpc>
                <a:spcPct val="250000"/>
              </a:lnSpc>
            </a:pPr>
            <a:r>
              <a:rPr lang="fa-IR" sz="1600" dirty="0">
                <a:latin typeface="volghan"/>
                <a:cs typeface="B Yekan" panose="00000400000000000000" pitchFamily="2" charset="-78"/>
              </a:rPr>
              <a:t>دکتر قیصر امین پور از زمرهِ شاعرانی بود که از همان آغاز فعالیت های حوزه هنری به جمع گروه شعر آنجا پیوست و همگام با سایر شاعران فعال حوزه هنری در بسیاری از شب های شعر برگزار شده در جبهه های دفاع مقدس شرکت کرد و در مناطق مختلف عملیاتی به شعرخوانی پرداخت.</a:t>
            </a:r>
            <a:endParaRPr lang="en-US" sz="1600" dirty="0">
              <a:latin typeface="volghan"/>
              <a:cs typeface="B Yekan" panose="00000400000000000000" pitchFamily="2" charset="-78"/>
            </a:endParaRPr>
          </a:p>
        </p:txBody>
      </p:sp>
      <p:grpSp>
        <p:nvGrpSpPr>
          <p:cNvPr id="13" name="Group 12">
            <a:extLst>
              <a:ext uri="{FF2B5EF4-FFF2-40B4-BE49-F238E27FC236}">
                <a16:creationId xmlns:a16="http://schemas.microsoft.com/office/drawing/2014/main" id="{2C7AEF42-A2AD-2A57-0B73-BEA8DF8ABCCE}"/>
              </a:ext>
            </a:extLst>
          </p:cNvPr>
          <p:cNvGrpSpPr/>
          <p:nvPr/>
        </p:nvGrpSpPr>
        <p:grpSpPr>
          <a:xfrm>
            <a:off x="2824021" y="1506489"/>
            <a:ext cx="6540997" cy="2684828"/>
            <a:chOff x="2928409" y="1502244"/>
            <a:chExt cx="6540997" cy="2684828"/>
          </a:xfrm>
        </p:grpSpPr>
        <p:pic>
          <p:nvPicPr>
            <p:cNvPr id="10" name="Picture 9">
              <a:extLst>
                <a:ext uri="{FF2B5EF4-FFF2-40B4-BE49-F238E27FC236}">
                  <a16:creationId xmlns:a16="http://schemas.microsoft.com/office/drawing/2014/main" id="{201FD415-A6F8-A4D1-8A8F-F4BB2CBB45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670860">
              <a:off x="2928409" y="2227823"/>
              <a:ext cx="1879376" cy="19592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a:extLst>
                <a:ext uri="{FF2B5EF4-FFF2-40B4-BE49-F238E27FC236}">
                  <a16:creationId xmlns:a16="http://schemas.microsoft.com/office/drawing/2014/main" id="{3A56B829-C0E6-6027-FA0C-D9FFB12A7E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45584">
              <a:off x="5050152" y="2031945"/>
              <a:ext cx="1999541" cy="20999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1">
              <a:extLst>
                <a:ext uri="{FF2B5EF4-FFF2-40B4-BE49-F238E27FC236}">
                  <a16:creationId xmlns:a16="http://schemas.microsoft.com/office/drawing/2014/main" id="{D1C63AFC-7DFC-2847-8384-E118219AD6BE}"/>
                </a:ext>
              </a:extLst>
            </p:cNvPr>
            <p:cNvPicPr>
              <a:picLocks noChangeAspect="1"/>
            </p:cNvPicPr>
            <p:nvPr/>
          </p:nvPicPr>
          <p:blipFill rotWithShape="1">
            <a:blip r:embed="rId4">
              <a:extLst>
                <a:ext uri="{28A0092B-C50C-407E-A947-70E740481C1C}">
                  <a14:useLocalDpi xmlns:a14="http://schemas.microsoft.com/office/drawing/2010/main" val="0"/>
                </a:ext>
              </a:extLst>
            </a:blip>
            <a:srcRect r="42135"/>
            <a:stretch/>
          </p:blipFill>
          <p:spPr>
            <a:xfrm rot="21003861">
              <a:off x="7119823" y="1502244"/>
              <a:ext cx="2349583" cy="24362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extLst>
      <p:ext uri="{BB962C8B-B14F-4D97-AF65-F5344CB8AC3E}">
        <p14:creationId xmlns:p14="http://schemas.microsoft.com/office/powerpoint/2010/main" val="1643090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6</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204DD19F-35D6-FB3A-6E16-6B0C33483B35}"/>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زندگینامه قیصر امین پور</a:t>
            </a:r>
          </a:p>
        </p:txBody>
      </p:sp>
      <p:sp>
        <p:nvSpPr>
          <p:cNvPr id="5" name="TextBox 4">
            <a:extLst>
              <a:ext uri="{FF2B5EF4-FFF2-40B4-BE49-F238E27FC236}">
                <a16:creationId xmlns:a16="http://schemas.microsoft.com/office/drawing/2014/main" id="{431C0852-AFE3-68BF-9E12-325983ED75E9}"/>
              </a:ext>
            </a:extLst>
          </p:cNvPr>
          <p:cNvSpPr txBox="1"/>
          <p:nvPr/>
        </p:nvSpPr>
        <p:spPr>
          <a:xfrm>
            <a:off x="4399995" y="1415563"/>
            <a:ext cx="6860220" cy="4308872"/>
          </a:xfrm>
          <a:prstGeom prst="rect">
            <a:avLst/>
          </a:prstGeom>
          <a:noFill/>
        </p:spPr>
        <p:txBody>
          <a:bodyPr wrap="square">
            <a:spAutoFit/>
          </a:bodyPr>
          <a:lstStyle/>
          <a:p>
            <a:pPr algn="justLow" rtl="1">
              <a:lnSpc>
                <a:spcPct val="250000"/>
              </a:lnSpc>
            </a:pPr>
            <a:r>
              <a:rPr lang="fa-IR" sz="1600" dirty="0">
                <a:latin typeface="volghan"/>
                <a:cs typeface="B Yekan" panose="00000400000000000000" pitchFamily="2" charset="-78"/>
              </a:rPr>
              <a:t>او عضو شورای شعر و ادبیات حوزه بود و در تشکیل جلسات شعرخوانی و نقد و بررسی شعر و تشویق و ترغیب شاعران جوان انقلاب نقش مؤ ثر و ارزنده ای داشت. سپس به جمع نویسندگان و شورای سردبیری مجله سروش نوجوان پیوست .همچنین دکتر امین پور به تدریس زبان و ادبیات فارسی در دانشگاه اشتغال داشت. وی در آخرین روزهای سال 1377 دچار سانحه تصادف در جاده کناره شمال گردید و به شدت مجروح شد.شدت جراحات وارده به دکتر امین پور به حدی بود که وی به دفعات تحت عمل های مختلف جراحی قرار گرفته و برای ادامه معالجات برای مدت کوتاه به کشور انگلستان اعزام شد.</a:t>
            </a:r>
            <a:endParaRPr lang="en-US" sz="1600" dirty="0">
              <a:latin typeface="volghan"/>
              <a:cs typeface="B Yekan" panose="00000400000000000000" pitchFamily="2" charset="-78"/>
            </a:endParaRPr>
          </a:p>
        </p:txBody>
      </p:sp>
      <p:pic>
        <p:nvPicPr>
          <p:cNvPr id="6" name="Picture 5">
            <a:extLst>
              <a:ext uri="{FF2B5EF4-FFF2-40B4-BE49-F238E27FC236}">
                <a16:creationId xmlns:a16="http://schemas.microsoft.com/office/drawing/2014/main" id="{63C1BB88-01F0-08E9-08EE-DBBD5949226E}"/>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7326" r="26743"/>
          <a:stretch/>
        </p:blipFill>
        <p:spPr>
          <a:xfrm flipH="1">
            <a:off x="642026" y="1379517"/>
            <a:ext cx="3463046" cy="4380963"/>
          </a:xfrm>
          <a:prstGeom prst="rect">
            <a:avLst/>
          </a:prstGeom>
        </p:spPr>
      </p:pic>
    </p:spTree>
    <p:extLst>
      <p:ext uri="{BB962C8B-B14F-4D97-AF65-F5344CB8AC3E}">
        <p14:creationId xmlns:p14="http://schemas.microsoft.com/office/powerpoint/2010/main" val="3194664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7</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FC5D7B91-F3C2-33CD-6557-9F7630E0BE74}"/>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زندگینامه قیصر امین پور</a:t>
            </a:r>
          </a:p>
        </p:txBody>
      </p:sp>
      <p:sp>
        <p:nvSpPr>
          <p:cNvPr id="5" name="TextBox 4">
            <a:extLst>
              <a:ext uri="{FF2B5EF4-FFF2-40B4-BE49-F238E27FC236}">
                <a16:creationId xmlns:a16="http://schemas.microsoft.com/office/drawing/2014/main" id="{BAA6E15B-4B9B-D752-8FA0-6633BEE83FBB}"/>
              </a:ext>
            </a:extLst>
          </p:cNvPr>
          <p:cNvSpPr txBox="1"/>
          <p:nvPr/>
        </p:nvSpPr>
        <p:spPr>
          <a:xfrm>
            <a:off x="936604" y="1582340"/>
            <a:ext cx="4897814" cy="3693319"/>
          </a:xfrm>
          <a:prstGeom prst="rect">
            <a:avLst/>
          </a:prstGeom>
          <a:noFill/>
        </p:spPr>
        <p:txBody>
          <a:bodyPr wrap="square">
            <a:spAutoFit/>
          </a:bodyPr>
          <a:lstStyle/>
          <a:p>
            <a:pPr algn="justLow" rtl="1">
              <a:lnSpc>
                <a:spcPct val="250000"/>
              </a:lnSpc>
            </a:pPr>
            <a:r>
              <a:rPr lang="fa-IR" sz="1600" dirty="0">
                <a:latin typeface="volghan"/>
                <a:cs typeface="B Yekan" panose="00000400000000000000" pitchFamily="2" charset="-78"/>
              </a:rPr>
              <a:t>وی در سال 1381 تحت عمل پیوند کلیه قرار گرفت و بهبودی نسبی یافت.دکتر قیصر امین پور در سال 1367 از مؤ سسه گسترش هنر، جایزه ویژه نیما یوشیج را دریافت کرد. همچنین در سال 1378 از سوی وزارت فرهنگ و ارشاد اسلامی به عنوان یکی از شاعران برتر دفاع مقدس در دهه های 60 و 70 برگزیده شد.</a:t>
            </a:r>
            <a:endParaRPr lang="en-US" sz="1600" dirty="0">
              <a:latin typeface="volghan"/>
              <a:cs typeface="B Yekan" panose="00000400000000000000" pitchFamily="2" charset="-78"/>
            </a:endParaRPr>
          </a:p>
        </p:txBody>
      </p:sp>
      <p:pic>
        <p:nvPicPr>
          <p:cNvPr id="6" name="Picture 5">
            <a:extLst>
              <a:ext uri="{FF2B5EF4-FFF2-40B4-BE49-F238E27FC236}">
                <a16:creationId xmlns:a16="http://schemas.microsoft.com/office/drawing/2014/main" id="{977F06AD-45D0-DDAA-019D-D92C6325A4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14381" y="1358554"/>
            <a:ext cx="3151743" cy="442288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587073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7</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FC5D7B91-F3C2-33CD-6557-9F7630E0BE74}"/>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نام پدر و مادر قیصر امین پور</a:t>
            </a:r>
          </a:p>
        </p:txBody>
      </p:sp>
      <p:sp>
        <p:nvSpPr>
          <p:cNvPr id="5" name="TextBox 4">
            <a:extLst>
              <a:ext uri="{FF2B5EF4-FFF2-40B4-BE49-F238E27FC236}">
                <a16:creationId xmlns:a16="http://schemas.microsoft.com/office/drawing/2014/main" id="{BAA6E15B-4B9B-D752-8FA0-6633BEE83FBB}"/>
              </a:ext>
            </a:extLst>
          </p:cNvPr>
          <p:cNvSpPr txBox="1"/>
          <p:nvPr/>
        </p:nvSpPr>
        <p:spPr>
          <a:xfrm>
            <a:off x="936604" y="1582340"/>
            <a:ext cx="4897814" cy="2923877"/>
          </a:xfrm>
          <a:prstGeom prst="rect">
            <a:avLst/>
          </a:prstGeom>
          <a:noFill/>
        </p:spPr>
        <p:txBody>
          <a:bodyPr wrap="square">
            <a:spAutoFit/>
          </a:bodyPr>
          <a:lstStyle/>
          <a:p>
            <a:pPr algn="justLow" rtl="1">
              <a:lnSpc>
                <a:spcPct val="300000"/>
              </a:lnSpc>
            </a:pPr>
            <a:r>
              <a:rPr lang="fa-IR" sz="1600" dirty="0">
                <a:latin typeface="volghan"/>
                <a:cs typeface="B Yekan" panose="00000400000000000000" pitchFamily="2" charset="-78"/>
              </a:rPr>
              <a:t>نام پدر دکتر قیصر امین پور مراد و نام مادرم ایشان فرنگیس بود که وقتی دو یا سه ساله بوده است، مادرش درگذشت. پدرش در دزفول کارمند در سازمان آب و برق و مادرش نیز خانه‌دار بود.</a:t>
            </a:r>
            <a:endParaRPr lang="en-US" sz="1600" dirty="0">
              <a:latin typeface="volghan"/>
              <a:cs typeface="B Yekan" panose="00000400000000000000" pitchFamily="2" charset="-78"/>
            </a:endParaRPr>
          </a:p>
        </p:txBody>
      </p:sp>
      <p:pic>
        <p:nvPicPr>
          <p:cNvPr id="4" name="Picture 3">
            <a:extLst>
              <a:ext uri="{FF2B5EF4-FFF2-40B4-BE49-F238E27FC236}">
                <a16:creationId xmlns:a16="http://schemas.microsoft.com/office/drawing/2014/main" id="{35A49E8E-FEA9-6B4C-45B2-107DC183F411}"/>
              </a:ext>
            </a:extLst>
          </p:cNvPr>
          <p:cNvPicPr>
            <a:picLocks noChangeAspect="1"/>
          </p:cNvPicPr>
          <p:nvPr/>
        </p:nvPicPr>
        <p:blipFill rotWithShape="1">
          <a:blip r:embed="rId2">
            <a:extLst>
              <a:ext uri="{28A0092B-C50C-407E-A947-70E740481C1C}">
                <a14:useLocalDpi xmlns:a14="http://schemas.microsoft.com/office/drawing/2010/main" val="0"/>
              </a:ext>
            </a:extLst>
          </a:blip>
          <a:srcRect l="9630" r="16972"/>
          <a:stretch/>
        </p:blipFill>
        <p:spPr>
          <a:xfrm>
            <a:off x="6886169" y="1835571"/>
            <a:ext cx="4287914" cy="3911600"/>
          </a:xfrm>
          <a:prstGeom prst="rect">
            <a:avLst/>
          </a:prstGeom>
          <a:ln>
            <a:noFill/>
          </a:ln>
          <a:effectLst>
            <a:softEdge rad="112500"/>
          </a:effectLst>
        </p:spPr>
      </p:pic>
      <p:pic>
        <p:nvPicPr>
          <p:cNvPr id="7" name="Picture 6">
            <a:extLst>
              <a:ext uri="{FF2B5EF4-FFF2-40B4-BE49-F238E27FC236}">
                <a16:creationId xmlns:a16="http://schemas.microsoft.com/office/drawing/2014/main" id="{EC2354E6-408F-FB41-D17D-9A66D7B55A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078636"/>
            <a:ext cx="2085975" cy="2190750"/>
          </a:xfrm>
          <a:prstGeom prst="ellipse">
            <a:avLst/>
          </a:prstGeom>
          <a:ln>
            <a:noFill/>
          </a:ln>
          <a:effectLst>
            <a:softEdge rad="112500"/>
          </a:effectLst>
        </p:spPr>
      </p:pic>
    </p:spTree>
    <p:extLst>
      <p:ext uri="{BB962C8B-B14F-4D97-AF65-F5344CB8AC3E}">
        <p14:creationId xmlns:p14="http://schemas.microsoft.com/office/powerpoint/2010/main" val="23570829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7</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FC5D7B91-F3C2-33CD-6557-9F7630E0BE74}"/>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خواهر و برادر قیصر امین پور</a:t>
            </a:r>
          </a:p>
        </p:txBody>
      </p:sp>
      <p:sp>
        <p:nvSpPr>
          <p:cNvPr id="5" name="TextBox 4">
            <a:extLst>
              <a:ext uri="{FF2B5EF4-FFF2-40B4-BE49-F238E27FC236}">
                <a16:creationId xmlns:a16="http://schemas.microsoft.com/office/drawing/2014/main" id="{BAA6E15B-4B9B-D752-8FA0-6633BEE83FBB}"/>
              </a:ext>
            </a:extLst>
          </p:cNvPr>
          <p:cNvSpPr txBox="1"/>
          <p:nvPr/>
        </p:nvSpPr>
        <p:spPr>
          <a:xfrm>
            <a:off x="1738472" y="4514077"/>
            <a:ext cx="8191892" cy="1231106"/>
          </a:xfrm>
          <a:prstGeom prst="rect">
            <a:avLst/>
          </a:prstGeom>
          <a:noFill/>
        </p:spPr>
        <p:txBody>
          <a:bodyPr wrap="square">
            <a:spAutoFit/>
          </a:bodyPr>
          <a:lstStyle/>
          <a:p>
            <a:pPr algn="ctr">
              <a:lnSpc>
                <a:spcPct val="250000"/>
              </a:lnSpc>
            </a:pPr>
            <a:r>
              <a:rPr lang="fa-IR" sz="1600" dirty="0">
                <a:latin typeface="volghan"/>
                <a:cs typeface="B Yekan" panose="00000400000000000000" pitchFamily="2" charset="-78"/>
              </a:rPr>
              <a:t>دکتر امین پور دو برادر داشت که یکی از آنها تنی و دیگری ناتنی بود؛ همچنین، چهار خواهر داشت و خودش فرزند کوچک مادر مرحومش بوده.</a:t>
            </a:r>
          </a:p>
        </p:txBody>
      </p:sp>
      <p:grpSp>
        <p:nvGrpSpPr>
          <p:cNvPr id="6" name="Group 5">
            <a:extLst>
              <a:ext uri="{FF2B5EF4-FFF2-40B4-BE49-F238E27FC236}">
                <a16:creationId xmlns:a16="http://schemas.microsoft.com/office/drawing/2014/main" id="{CBB310EB-B28B-CEFB-90B7-B1AB7F9D532A}"/>
              </a:ext>
            </a:extLst>
          </p:cNvPr>
          <p:cNvGrpSpPr/>
          <p:nvPr/>
        </p:nvGrpSpPr>
        <p:grpSpPr>
          <a:xfrm>
            <a:off x="2824021" y="1506489"/>
            <a:ext cx="6540997" cy="2684828"/>
            <a:chOff x="2928409" y="1502244"/>
            <a:chExt cx="6540997" cy="2684828"/>
          </a:xfrm>
        </p:grpSpPr>
        <p:pic>
          <p:nvPicPr>
            <p:cNvPr id="7" name="Picture 6">
              <a:extLst>
                <a:ext uri="{FF2B5EF4-FFF2-40B4-BE49-F238E27FC236}">
                  <a16:creationId xmlns:a16="http://schemas.microsoft.com/office/drawing/2014/main" id="{F7724596-01F4-B8EE-B72E-6262A0208A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670860">
              <a:off x="2928409" y="2227823"/>
              <a:ext cx="1879376" cy="19592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a:extLst>
                <a:ext uri="{FF2B5EF4-FFF2-40B4-BE49-F238E27FC236}">
                  <a16:creationId xmlns:a16="http://schemas.microsoft.com/office/drawing/2014/main" id="{79039B2B-6E70-FBBB-14B4-52F3B2CD66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45584">
              <a:off x="5050152" y="2031945"/>
              <a:ext cx="1999541" cy="20999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9910D95F-D040-3EF4-5E2F-2A18E5F1BB16}"/>
                </a:ext>
              </a:extLst>
            </p:cNvPr>
            <p:cNvPicPr>
              <a:picLocks noChangeAspect="1"/>
            </p:cNvPicPr>
            <p:nvPr/>
          </p:nvPicPr>
          <p:blipFill rotWithShape="1">
            <a:blip r:embed="rId4">
              <a:extLst>
                <a:ext uri="{28A0092B-C50C-407E-A947-70E740481C1C}">
                  <a14:useLocalDpi xmlns:a14="http://schemas.microsoft.com/office/drawing/2010/main" val="0"/>
                </a:ext>
              </a:extLst>
            </a:blip>
            <a:srcRect r="42135"/>
            <a:stretch/>
          </p:blipFill>
          <p:spPr>
            <a:xfrm rot="21003861">
              <a:off x="7119823" y="1502244"/>
              <a:ext cx="2349583" cy="24362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extLst>
      <p:ext uri="{BB962C8B-B14F-4D97-AF65-F5344CB8AC3E}">
        <p14:creationId xmlns:p14="http://schemas.microsoft.com/office/powerpoint/2010/main" val="2628458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251</TotalTime>
  <Words>2286</Words>
  <Application>Microsoft Office PowerPoint</Application>
  <PresentationFormat>Widescreen</PresentationFormat>
  <Paragraphs>138</Paragraphs>
  <Slides>32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-apple-system</vt:lpstr>
      <vt:lpstr>Arial</vt:lpstr>
      <vt:lpstr>Calibri</vt:lpstr>
      <vt:lpstr>Times New Roman</vt:lpstr>
      <vt:lpstr>volghan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Mobotop</cp:lastModifiedBy>
  <cp:revision>17</cp:revision>
  <dcterms:created xsi:type="dcterms:W3CDTF">2023-07-16T07:58:37Z</dcterms:created>
  <dcterms:modified xsi:type="dcterms:W3CDTF">2024-03-29T15:18:08Z</dcterms:modified>
</cp:coreProperties>
</file>