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87" r:id="rId19"/>
    <p:sldId id="288" r:id="rId20"/>
    <p:sldId id="28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A4B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E797F534-985D-C250-6470-BB00AFD7B399}"/>
              </a:ext>
            </a:extLst>
          </p:cNvPr>
          <p:cNvSpPr/>
          <p:nvPr userDrawn="1"/>
        </p:nvSpPr>
        <p:spPr>
          <a:xfrm>
            <a:off x="3127248" y="438912"/>
            <a:ext cx="8485632" cy="5833872"/>
          </a:xfrm>
          <a:prstGeom prst="roundRect">
            <a:avLst>
              <a:gd name="adj" fmla="val 5556"/>
            </a:avLst>
          </a:prstGeom>
          <a:noFill/>
          <a:ln w="28575">
            <a:solidFill>
              <a:srgbClr val="41A4B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071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E797F534-985D-C250-6470-BB00AFD7B399}"/>
              </a:ext>
            </a:extLst>
          </p:cNvPr>
          <p:cNvSpPr/>
          <p:nvPr userDrawn="1"/>
        </p:nvSpPr>
        <p:spPr>
          <a:xfrm>
            <a:off x="512064" y="438912"/>
            <a:ext cx="11100816" cy="5833872"/>
          </a:xfrm>
          <a:prstGeom prst="roundRect">
            <a:avLst>
              <a:gd name="adj" fmla="val 5556"/>
            </a:avLst>
          </a:prstGeom>
          <a:noFill/>
          <a:ln w="28575">
            <a:solidFill>
              <a:srgbClr val="41A4B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93786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E797F534-985D-C250-6470-BB00AFD7B399}"/>
              </a:ext>
            </a:extLst>
          </p:cNvPr>
          <p:cNvSpPr/>
          <p:nvPr userDrawn="1"/>
        </p:nvSpPr>
        <p:spPr>
          <a:xfrm>
            <a:off x="484632" y="438912"/>
            <a:ext cx="11128248" cy="5833872"/>
          </a:xfrm>
          <a:prstGeom prst="roundRect">
            <a:avLst>
              <a:gd name="adj" fmla="val 5556"/>
            </a:avLst>
          </a:prstGeom>
          <a:noFill/>
          <a:ln w="28575">
            <a:solidFill>
              <a:srgbClr val="41A4B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727574DC-55EB-18EB-4B1A-383610DA9C09}"/>
              </a:ext>
            </a:extLst>
          </p:cNvPr>
          <p:cNvSpPr/>
          <p:nvPr userDrawn="1"/>
        </p:nvSpPr>
        <p:spPr>
          <a:xfrm>
            <a:off x="5838444" y="6062472"/>
            <a:ext cx="420624" cy="420624"/>
          </a:xfrm>
          <a:prstGeom prst="roundRect">
            <a:avLst/>
          </a:prstGeom>
          <a:solidFill>
            <a:srgbClr val="41A4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3B7ED08F-8BB9-8FFA-B82D-4448139EAAB7}"/>
              </a:ext>
            </a:extLst>
          </p:cNvPr>
          <p:cNvSpPr/>
          <p:nvPr userDrawn="1"/>
        </p:nvSpPr>
        <p:spPr>
          <a:xfrm>
            <a:off x="5530281" y="6138403"/>
            <a:ext cx="268763" cy="268763"/>
          </a:xfrm>
          <a:prstGeom prst="roundRect">
            <a:avLst/>
          </a:prstGeom>
          <a:solidFill>
            <a:srgbClr val="41A4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F4FB9951-F659-D798-78EA-C545771F2E00}"/>
              </a:ext>
            </a:extLst>
          </p:cNvPr>
          <p:cNvSpPr/>
          <p:nvPr userDrawn="1"/>
        </p:nvSpPr>
        <p:spPr>
          <a:xfrm>
            <a:off x="6298468" y="6138403"/>
            <a:ext cx="268763" cy="268763"/>
          </a:xfrm>
          <a:prstGeom prst="roundRect">
            <a:avLst/>
          </a:prstGeom>
          <a:solidFill>
            <a:srgbClr val="41A4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a:extLst>
              <a:ext uri="{FF2B5EF4-FFF2-40B4-BE49-F238E27FC236}">
                <a16:creationId xmlns:a16="http://schemas.microsoft.com/office/drawing/2014/main" id="{17DDAA96-19D8-F67A-BE8B-4F33F3377058}"/>
              </a:ext>
            </a:extLst>
          </p:cNvPr>
          <p:cNvSpPr/>
          <p:nvPr userDrawn="1"/>
        </p:nvSpPr>
        <p:spPr>
          <a:xfrm>
            <a:off x="8026908" y="691896"/>
            <a:ext cx="420624" cy="420624"/>
          </a:xfrm>
          <a:prstGeom prst="roundRect">
            <a:avLst/>
          </a:prstGeom>
          <a:solidFill>
            <a:srgbClr val="41A4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804C241E-64D7-24E0-B815-392AF832B2CE}"/>
              </a:ext>
            </a:extLst>
          </p:cNvPr>
          <p:cNvSpPr/>
          <p:nvPr userDrawn="1"/>
        </p:nvSpPr>
        <p:spPr>
          <a:xfrm>
            <a:off x="3835146" y="691896"/>
            <a:ext cx="420624" cy="420624"/>
          </a:xfrm>
          <a:prstGeom prst="roundRect">
            <a:avLst/>
          </a:prstGeom>
          <a:solidFill>
            <a:srgbClr val="41A4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AD05A97C-87DC-2547-9419-8FF8BC5D6954}"/>
              </a:ext>
            </a:extLst>
          </p:cNvPr>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9239" r="28356"/>
          <a:stretch/>
        </p:blipFill>
        <p:spPr>
          <a:xfrm flipH="1">
            <a:off x="3687432" y="119011"/>
            <a:ext cx="716052" cy="981182"/>
          </a:xfrm>
          <a:prstGeom prst="rect">
            <a:avLst/>
          </a:prstGeom>
        </p:spPr>
      </p:pic>
      <p:pic>
        <p:nvPicPr>
          <p:cNvPr id="9" name="Picture 8">
            <a:extLst>
              <a:ext uri="{FF2B5EF4-FFF2-40B4-BE49-F238E27FC236}">
                <a16:creationId xmlns:a16="http://schemas.microsoft.com/office/drawing/2014/main" id="{9E837E64-3FFF-174C-7C55-A03D6B4DC1CA}"/>
              </a:ext>
            </a:extLst>
          </p:cNvPr>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9239" r="28356"/>
          <a:stretch/>
        </p:blipFill>
        <p:spPr>
          <a:xfrm>
            <a:off x="7788518" y="119011"/>
            <a:ext cx="716052" cy="981182"/>
          </a:xfrm>
          <a:prstGeom prst="rect">
            <a:avLst/>
          </a:prstGeom>
        </p:spPr>
      </p:pic>
    </p:spTree>
    <p:extLst>
      <p:ext uri="{BB962C8B-B14F-4D97-AF65-F5344CB8AC3E}">
        <p14:creationId xmlns:p14="http://schemas.microsoft.com/office/powerpoint/2010/main" val="4220546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8149649"/>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3.xml"/><Relationship Id="rId4" Type="http://schemas.openxmlformats.org/officeDocument/2006/relationships/image" Target="../media/image14.jpg"/></Relationships>
</file>

<file path=ppt/slides/_rels/slide1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fif"/><Relationship Id="rId2" Type="http://schemas.openxmlformats.org/officeDocument/2006/relationships/image" Target="../media/image4.jpg"/><Relationship Id="rId1" Type="http://schemas.openxmlformats.org/officeDocument/2006/relationships/slideLayout" Target="../slideLayouts/slideLayout3.xml"/><Relationship Id="rId4" Type="http://schemas.openxmlformats.org/officeDocument/2006/relationships/image" Target="../media/image6.jfif"/></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jfif"/><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FDD5FA2-E980-4714-1024-2B7C5883044F}"/>
              </a:ext>
            </a:extLst>
          </p:cNvPr>
          <p:cNvSpPr/>
          <p:nvPr/>
        </p:nvSpPr>
        <p:spPr>
          <a:xfrm>
            <a:off x="7985760" y="329184"/>
            <a:ext cx="816864" cy="1950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C91934A-9611-6001-C04A-A4130EB91127}"/>
              </a:ext>
            </a:extLst>
          </p:cNvPr>
          <p:cNvSpPr/>
          <p:nvPr/>
        </p:nvSpPr>
        <p:spPr>
          <a:xfrm>
            <a:off x="8918448" y="329184"/>
            <a:ext cx="518160" cy="1950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D8E4034E-E7D3-3CDC-4315-2021446985C6}"/>
              </a:ext>
            </a:extLst>
          </p:cNvPr>
          <p:cNvSpPr/>
          <p:nvPr/>
        </p:nvSpPr>
        <p:spPr>
          <a:xfrm>
            <a:off x="9756648" y="329184"/>
            <a:ext cx="518160" cy="1950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A8E81DD-E5F4-E2BF-06C6-0E14692B8B06}"/>
              </a:ext>
            </a:extLst>
          </p:cNvPr>
          <p:cNvSpPr/>
          <p:nvPr/>
        </p:nvSpPr>
        <p:spPr>
          <a:xfrm>
            <a:off x="10421112" y="365760"/>
            <a:ext cx="518160" cy="1950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BA7D199-1729-A40E-70B9-A15E9087F6A9}"/>
              </a:ext>
            </a:extLst>
          </p:cNvPr>
          <p:cNvSpPr/>
          <p:nvPr/>
        </p:nvSpPr>
        <p:spPr>
          <a:xfrm>
            <a:off x="11558016" y="3124084"/>
            <a:ext cx="146304" cy="278903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0854159-058C-40DE-01D6-975EA5A2E722}"/>
              </a:ext>
            </a:extLst>
          </p:cNvPr>
          <p:cNvSpPr/>
          <p:nvPr/>
        </p:nvSpPr>
        <p:spPr>
          <a:xfrm>
            <a:off x="8205216" y="6150864"/>
            <a:ext cx="1356360" cy="1950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93608569-476D-6B36-D0B2-B12726C237B2}"/>
              </a:ext>
            </a:extLst>
          </p:cNvPr>
          <p:cNvPicPr>
            <a:picLocks noChangeAspect="1"/>
          </p:cNvPicPr>
          <p:nvPr/>
        </p:nvPicPr>
        <p:blipFill rotWithShape="1">
          <a:blip r:embed="rId2">
            <a:extLst>
              <a:ext uri="{28A0092B-C50C-407E-A947-70E740481C1C}">
                <a14:useLocalDpi xmlns:a14="http://schemas.microsoft.com/office/drawing/2010/main" val="0"/>
              </a:ext>
            </a:extLst>
          </a:blip>
          <a:srcRect l="21144" t="20444" r="46840" b="32978"/>
          <a:stretch/>
        </p:blipFill>
        <p:spPr>
          <a:xfrm>
            <a:off x="5084064" y="-198004"/>
            <a:ext cx="6827520" cy="7254007"/>
          </a:xfrm>
          <a:prstGeom prst="rect">
            <a:avLst/>
          </a:prstGeom>
        </p:spPr>
      </p:pic>
    </p:spTree>
    <p:extLst>
      <p:ext uri="{BB962C8B-B14F-4D97-AF65-F5344CB8AC3E}">
        <p14:creationId xmlns:p14="http://schemas.microsoft.com/office/powerpoint/2010/main" val="13793437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10</a:t>
            </a:r>
            <a:endParaRPr lang="en-US" sz="2000" spc="-3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86E7AFA8-1A64-DF80-52AB-5AE3D5B72890}"/>
              </a:ext>
            </a:extLst>
          </p:cNvPr>
          <p:cNvSpPr txBox="1"/>
          <p:nvPr/>
        </p:nvSpPr>
        <p:spPr>
          <a:xfrm>
            <a:off x="4358936" y="616971"/>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سبک قیصر امین پور</a:t>
            </a:r>
          </a:p>
        </p:txBody>
      </p:sp>
      <p:sp>
        <p:nvSpPr>
          <p:cNvPr id="5" name="TextBox 4">
            <a:extLst>
              <a:ext uri="{FF2B5EF4-FFF2-40B4-BE49-F238E27FC236}">
                <a16:creationId xmlns:a16="http://schemas.microsoft.com/office/drawing/2014/main" id="{CD7D1111-530C-52E6-6A12-269D2FC6FEA9}"/>
              </a:ext>
            </a:extLst>
          </p:cNvPr>
          <p:cNvSpPr txBox="1"/>
          <p:nvPr/>
        </p:nvSpPr>
        <p:spPr>
          <a:xfrm>
            <a:off x="854657" y="1582340"/>
            <a:ext cx="6094520" cy="3693319"/>
          </a:xfrm>
          <a:prstGeom prst="rect">
            <a:avLst/>
          </a:prstGeom>
          <a:noFill/>
        </p:spPr>
        <p:txBody>
          <a:bodyPr wrap="square">
            <a:spAutoFit/>
          </a:bodyPr>
          <a:lstStyle/>
          <a:p>
            <a:pPr algn="justLow" rtl="1">
              <a:lnSpc>
                <a:spcPct val="250000"/>
              </a:lnSpc>
            </a:pPr>
            <a:r>
              <a:rPr lang="fa-IR" sz="1600" dirty="0">
                <a:latin typeface="volghan"/>
                <a:cs typeface="B Yekan" panose="00000400000000000000" pitchFamily="2" charset="-78"/>
              </a:rPr>
              <a:t>شعرهای امین‌پور از حیثِ بلاغی ارزشمند بوده و بر ظرفیت‌ها و توانمندیِ زبان فارسی افزوده‌است. استفاده از آرایه ی ایهام یکی از برجسته‌ترین شگردهای او در شعر است. او توانسته ویژگی‌های سبکی و بلاغی شعر کلاسیک و شعر نیمایی را با شعرهایش تلفیق کند. یکی از عواملی که در نهایت، باعث برجستگی سبکِ اوست، نوآوری در بلاغت و درکِ انتظارِ مخاطبان امروز از شعر است. سلوکِ شعریِ وی را می‌توان همدردی با مردم توصیف کرد.</a:t>
            </a:r>
            <a:endParaRPr lang="en-US" sz="1600" dirty="0">
              <a:latin typeface="volghan"/>
              <a:cs typeface="B Yekan" panose="00000400000000000000" pitchFamily="2" charset="-78"/>
            </a:endParaRPr>
          </a:p>
        </p:txBody>
      </p:sp>
      <p:pic>
        <p:nvPicPr>
          <p:cNvPr id="6" name="Picture 5">
            <a:extLst>
              <a:ext uri="{FF2B5EF4-FFF2-40B4-BE49-F238E27FC236}">
                <a16:creationId xmlns:a16="http://schemas.microsoft.com/office/drawing/2014/main" id="{CAF8620F-1A67-36AA-72D9-D9C3FC063A2C}"/>
              </a:ext>
            </a:extLst>
          </p:cNvPr>
          <p:cNvPicPr>
            <a:picLocks noChangeAspect="1"/>
          </p:cNvPicPr>
          <p:nvPr/>
        </p:nvPicPr>
        <p:blipFill>
          <a:blip r:embed="rId2">
            <a:clrChange>
              <a:clrFrom>
                <a:srgbClr val="DFEBDD"/>
              </a:clrFrom>
              <a:clrTo>
                <a:srgbClr val="DFEBDD">
                  <a:alpha val="0"/>
                </a:srgbClr>
              </a:clrTo>
            </a:clrChange>
            <a:extLst>
              <a:ext uri="{28A0092B-C50C-407E-A947-70E740481C1C}">
                <a14:useLocalDpi xmlns:a14="http://schemas.microsoft.com/office/drawing/2010/main" val="0"/>
              </a:ext>
            </a:extLst>
          </a:blip>
          <a:stretch>
            <a:fillRect/>
          </a:stretch>
        </p:blipFill>
        <p:spPr>
          <a:xfrm rot="20876849">
            <a:off x="7670956" y="1421157"/>
            <a:ext cx="3194304" cy="4347803"/>
          </a:xfrm>
          <a:prstGeom prst="rect">
            <a:avLst/>
          </a:prstGeom>
        </p:spPr>
      </p:pic>
    </p:spTree>
    <p:extLst>
      <p:ext uri="{BB962C8B-B14F-4D97-AF65-F5344CB8AC3E}">
        <p14:creationId xmlns:p14="http://schemas.microsoft.com/office/powerpoint/2010/main" val="2289114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11</a:t>
            </a:r>
            <a:endParaRPr lang="en-US" sz="2000" spc="-3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2084F443-19EA-121E-6CBA-46A9F35B40FA}"/>
              </a:ext>
            </a:extLst>
          </p:cNvPr>
          <p:cNvSpPr txBox="1"/>
          <p:nvPr/>
        </p:nvSpPr>
        <p:spPr>
          <a:xfrm>
            <a:off x="4358936" y="616971"/>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گرایش‌ها شعر </a:t>
            </a:r>
          </a:p>
        </p:txBody>
      </p:sp>
      <p:sp>
        <p:nvSpPr>
          <p:cNvPr id="5" name="TextBox 4">
            <a:extLst>
              <a:ext uri="{FF2B5EF4-FFF2-40B4-BE49-F238E27FC236}">
                <a16:creationId xmlns:a16="http://schemas.microsoft.com/office/drawing/2014/main" id="{1C444809-D349-D5A9-8C76-3DA864B4B63C}"/>
              </a:ext>
            </a:extLst>
          </p:cNvPr>
          <p:cNvSpPr txBox="1"/>
          <p:nvPr/>
        </p:nvSpPr>
        <p:spPr>
          <a:xfrm>
            <a:off x="795661" y="3429000"/>
            <a:ext cx="10597718" cy="2462213"/>
          </a:xfrm>
          <a:prstGeom prst="rect">
            <a:avLst/>
          </a:prstGeom>
          <a:noFill/>
        </p:spPr>
        <p:txBody>
          <a:bodyPr wrap="square">
            <a:spAutoFit/>
          </a:bodyPr>
          <a:lstStyle/>
          <a:p>
            <a:pPr algn="ctr" rtl="1">
              <a:lnSpc>
                <a:spcPct val="250000"/>
              </a:lnSpc>
            </a:pPr>
            <a:r>
              <a:rPr lang="fa-IR" sz="1600" dirty="0">
                <a:latin typeface="volghan"/>
                <a:cs typeface="B Yekan" panose="00000400000000000000" pitchFamily="2" charset="-78"/>
              </a:rPr>
              <a:t>در حالی محافل دولتی و رسانه‌های خبری در ایران از قیصر امین‌پور به عنوان «شاعرِ انقلاب» یاد می‌کنند، که برخی از شواهد و گفته‌ها حاکی از آن است که او در سال‌های آخر عمر خود از حکومت فاصله گرفته بود و عصیان خاموشی در رفتارش نسبت به قدرت حاکم دیده می‌شدپس از انقلاب و با پررنگ‌شدنِ "بایدها و نبایدها" و با طرحِ موضوعاتی چون "مصالحِ انقلاب" در تمامیِ زمینه‌ها، امین‌پور راهِ خود را به آرامی از نزدیکانش جدا می‌کرد. </a:t>
            </a:r>
          </a:p>
        </p:txBody>
      </p:sp>
      <p:pic>
        <p:nvPicPr>
          <p:cNvPr id="6" name="Picture 5">
            <a:extLst>
              <a:ext uri="{FF2B5EF4-FFF2-40B4-BE49-F238E27FC236}">
                <a16:creationId xmlns:a16="http://schemas.microsoft.com/office/drawing/2014/main" id="{3715DDA0-2725-241C-3353-64C5B571D5D4}"/>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19433" b="20283"/>
          <a:stretch/>
        </p:blipFill>
        <p:spPr>
          <a:xfrm>
            <a:off x="3814864" y="1241961"/>
            <a:ext cx="4278549" cy="2579268"/>
          </a:xfrm>
          <a:prstGeom prst="rect">
            <a:avLst/>
          </a:prstGeom>
        </p:spPr>
      </p:pic>
    </p:spTree>
    <p:extLst>
      <p:ext uri="{BB962C8B-B14F-4D97-AF65-F5344CB8AC3E}">
        <p14:creationId xmlns:p14="http://schemas.microsoft.com/office/powerpoint/2010/main" val="20020228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12</a:t>
            </a:r>
            <a:endParaRPr lang="en-US" sz="2000" spc="-3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7EE2EE35-1965-9F12-E0E1-1CE00D754E2E}"/>
              </a:ext>
            </a:extLst>
          </p:cNvPr>
          <p:cNvSpPr txBox="1"/>
          <p:nvPr/>
        </p:nvSpPr>
        <p:spPr>
          <a:xfrm>
            <a:off x="4358936" y="616971"/>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آثار مکتوب</a:t>
            </a:r>
          </a:p>
        </p:txBody>
      </p:sp>
      <p:sp>
        <p:nvSpPr>
          <p:cNvPr id="10" name="TextBox 9">
            <a:extLst>
              <a:ext uri="{FF2B5EF4-FFF2-40B4-BE49-F238E27FC236}">
                <a16:creationId xmlns:a16="http://schemas.microsoft.com/office/drawing/2014/main" id="{EB29499E-8745-D816-6096-C5E39DCF8F09}"/>
              </a:ext>
            </a:extLst>
          </p:cNvPr>
          <p:cNvSpPr txBox="1"/>
          <p:nvPr/>
        </p:nvSpPr>
        <p:spPr>
          <a:xfrm>
            <a:off x="4972486" y="1385846"/>
            <a:ext cx="6094520" cy="3693319"/>
          </a:xfrm>
          <a:prstGeom prst="rect">
            <a:avLst/>
          </a:prstGeom>
          <a:noFill/>
        </p:spPr>
        <p:txBody>
          <a:bodyPr wrap="square">
            <a:spAutoFit/>
          </a:bodyPr>
          <a:lstStyle/>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تنفسِ صبح</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درکوچه‌ آفتاب</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طوفان در پرانتز (نثر ادبی، ۱۳۶۵)</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منظومه‌ی ظهر روز دهم (شعر نوجوان، ۱۳۶۵)</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مثلِ چشمه، مثلِ رود (شعر نوجوان، ۱۳۶۸)</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مجموعه کامل اشعار قیصر امین پور (مروارید)</a:t>
            </a:r>
          </a:p>
        </p:txBody>
      </p:sp>
      <p:pic>
        <p:nvPicPr>
          <p:cNvPr id="5" name="Picture 4">
            <a:extLst>
              <a:ext uri="{FF2B5EF4-FFF2-40B4-BE49-F238E27FC236}">
                <a16:creationId xmlns:a16="http://schemas.microsoft.com/office/drawing/2014/main" id="{9C76D0C1-F78E-1906-E599-028AC092AC6D}"/>
              </a:ext>
            </a:extLst>
          </p:cNvPr>
          <p:cNvPicPr>
            <a:picLocks noChangeAspect="1"/>
          </p:cNvPicPr>
          <p:nvPr/>
        </p:nvPicPr>
        <p:blipFill rotWithShape="1">
          <a:blip r:embed="rId2">
            <a:extLst>
              <a:ext uri="{28A0092B-C50C-407E-A947-70E740481C1C}">
                <a14:useLocalDpi xmlns:a14="http://schemas.microsoft.com/office/drawing/2010/main" val="0"/>
              </a:ext>
            </a:extLst>
          </a:blip>
          <a:srcRect l="16131" r="17891"/>
          <a:stretch/>
        </p:blipFill>
        <p:spPr>
          <a:xfrm rot="818559">
            <a:off x="1906621" y="1439693"/>
            <a:ext cx="2723840" cy="41284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A8525654-C2C4-8A8D-162F-619B04452E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207354">
            <a:off x="1021473" y="1017128"/>
            <a:ext cx="1592271" cy="18534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FE029BC9-66F5-8EFC-1A77-A0318885EC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399855">
            <a:off x="4501482" y="2587516"/>
            <a:ext cx="1625949" cy="24980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32239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13</a:t>
            </a:r>
            <a:endParaRPr lang="en-US" sz="2000" spc="-3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AF4EC0B0-1B33-C1DA-FD7A-2E81436BC34F}"/>
              </a:ext>
            </a:extLst>
          </p:cNvPr>
          <p:cNvSpPr txBox="1"/>
          <p:nvPr/>
        </p:nvSpPr>
        <p:spPr>
          <a:xfrm>
            <a:off x="4358936" y="616971"/>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آثار مکتوب</a:t>
            </a:r>
          </a:p>
        </p:txBody>
      </p:sp>
      <p:sp>
        <p:nvSpPr>
          <p:cNvPr id="5" name="TextBox 4">
            <a:extLst>
              <a:ext uri="{FF2B5EF4-FFF2-40B4-BE49-F238E27FC236}">
                <a16:creationId xmlns:a16="http://schemas.microsoft.com/office/drawing/2014/main" id="{27C17910-5C35-A6D2-7843-E8554B97F33F}"/>
              </a:ext>
            </a:extLst>
          </p:cNvPr>
          <p:cNvSpPr txBox="1"/>
          <p:nvPr/>
        </p:nvSpPr>
        <p:spPr>
          <a:xfrm>
            <a:off x="5138636" y="1274564"/>
            <a:ext cx="6094378" cy="4308872"/>
          </a:xfrm>
          <a:prstGeom prst="rect">
            <a:avLst/>
          </a:prstGeom>
          <a:noFill/>
        </p:spPr>
        <p:txBody>
          <a:bodyPr wrap="square">
            <a:spAutoFit/>
          </a:bodyPr>
          <a:lstStyle/>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بی‌بال پریدن (نثر ادبی، ۱۳۷۰)</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مجموعه‌ی شعر آینه‌های ناگهان (۱۳۷۲)</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به قولِ پرستو (شعر نوجوان، ۱۳۷۵)</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گزینه‌ اشعار (۱۳۷۸، مروارید)</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مجموعه‌ی شعر گل‌ها همه آفتابگردانند (۱۳۸۰، مروارید)</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مجموعه‌ی شعر دستور زبان عشق (۱۳۸۶، مروارید)</a:t>
            </a:r>
          </a:p>
          <a:p>
            <a:pPr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کتاب شعر و کودکی(۱۳۸۵، مروارید)</a:t>
            </a:r>
          </a:p>
        </p:txBody>
      </p:sp>
      <p:pic>
        <p:nvPicPr>
          <p:cNvPr id="6" name="Picture 5">
            <a:extLst>
              <a:ext uri="{FF2B5EF4-FFF2-40B4-BE49-F238E27FC236}">
                <a16:creationId xmlns:a16="http://schemas.microsoft.com/office/drawing/2014/main" id="{6E72DD96-92D8-61BF-D770-E20AC7EA9A6F}"/>
              </a:ext>
            </a:extLst>
          </p:cNvPr>
          <p:cNvPicPr>
            <a:picLocks noChangeAspect="1"/>
          </p:cNvPicPr>
          <p:nvPr/>
        </p:nvPicPr>
        <p:blipFill rotWithShape="1">
          <a:blip r:embed="rId2">
            <a:extLst>
              <a:ext uri="{28A0092B-C50C-407E-A947-70E740481C1C}">
                <a14:useLocalDpi xmlns:a14="http://schemas.microsoft.com/office/drawing/2010/main" val="0"/>
              </a:ext>
            </a:extLst>
          </a:blip>
          <a:srcRect l="18984" t="2696" r="19173" b="3688"/>
          <a:stretch/>
        </p:blipFill>
        <p:spPr>
          <a:xfrm rot="403321">
            <a:off x="1830819" y="1614604"/>
            <a:ext cx="2651338" cy="40134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730074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14</a:t>
            </a:r>
            <a:endParaRPr lang="en-US" sz="2000" spc="-3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DDAF3D5E-1D1F-A7AB-6973-EB5F506A495F}"/>
              </a:ext>
            </a:extLst>
          </p:cNvPr>
          <p:cNvSpPr txBox="1"/>
          <p:nvPr/>
        </p:nvSpPr>
        <p:spPr>
          <a:xfrm>
            <a:off x="4358936" y="616971"/>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آثار</a:t>
            </a:r>
            <a:r>
              <a:rPr lang="fa-IR" sz="2400" b="0" i="0" dirty="0">
                <a:solidFill>
                  <a:srgbClr val="000000"/>
                </a:solidFill>
                <a:effectLst/>
                <a:latin typeface="-apple-system"/>
              </a:rPr>
              <a:t> </a:t>
            </a:r>
            <a:r>
              <a:rPr lang="fa-IR" sz="2400" dirty="0">
                <a:latin typeface="volghan"/>
                <a:cs typeface="B Yekan" panose="00000400000000000000" pitchFamily="2" charset="-78"/>
              </a:rPr>
              <a:t>اجرا</a:t>
            </a:r>
            <a:r>
              <a:rPr lang="fa-IR" sz="2400" b="0" i="0" dirty="0">
                <a:solidFill>
                  <a:srgbClr val="000000"/>
                </a:solidFill>
                <a:effectLst/>
                <a:latin typeface="-apple-system"/>
              </a:rPr>
              <a:t> </a:t>
            </a:r>
            <a:r>
              <a:rPr lang="fa-IR" sz="2400" dirty="0">
                <a:latin typeface="volghan"/>
                <a:cs typeface="B Yekan" panose="00000400000000000000" pitchFamily="2" charset="-78"/>
              </a:rPr>
              <a:t>شده</a:t>
            </a:r>
          </a:p>
        </p:txBody>
      </p:sp>
      <p:sp>
        <p:nvSpPr>
          <p:cNvPr id="7" name="TextBox 6">
            <a:extLst>
              <a:ext uri="{FF2B5EF4-FFF2-40B4-BE49-F238E27FC236}">
                <a16:creationId xmlns:a16="http://schemas.microsoft.com/office/drawing/2014/main" id="{166E1741-C633-2B2C-FBEF-DC6A920B96C4}"/>
              </a:ext>
            </a:extLst>
          </p:cNvPr>
          <p:cNvSpPr txBox="1"/>
          <p:nvPr/>
        </p:nvSpPr>
        <p:spPr>
          <a:xfrm>
            <a:off x="766120" y="1078636"/>
            <a:ext cx="10599664" cy="4924425"/>
          </a:xfrm>
          <a:prstGeom prst="rect">
            <a:avLst/>
          </a:prstGeom>
          <a:noFill/>
        </p:spPr>
        <p:txBody>
          <a:bodyPr wrap="square">
            <a:spAutoFit/>
          </a:bodyPr>
          <a:lstStyle/>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مجموعه ای از آثار قیصر امین پور توسط علیرضا افتخاری در آلبوم نیلوفرانه خوانده شده‌است که این مجموعه پرفروشترین آلبوم موسیقی سنتی تاریخ ایران است.</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تصنیف‌هایِ نیلوفرانه، کوی بی‌نشان، حکایت دل و بهشت یاد قطعاتی است که در این آلبوم از اشعار قیصر امین‌پور ساخته شده‌است.</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قطعه ی شبانِ عاشق که در آلبوم «شبان عاشق» به خوانندگی علیرضا افتخاری در سال ۱۳۷۹ منتشر شده‌است. اثرِ «تنها تو می‌مانی» که در سال ۱۳۸۷ و در آلبوم «تنها تو می‌مانی» منتشر شده‌است. علیرضا افتخاری، خواننده و امیر رحیمی‌آذر و علی خشتی‌نژاد آهنگسازان این قطعه هستند.</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آهنگِ بوی ماه مهر که بدستِ ناصر چشم‌آذر آهنگسازی شده و گروهِ کُرِ کودکان آن را به اجرا درآورده و از جمله ترانه‌های کودکانهٔ امین‌پور است که با استقبال بسیاری مواجه شده‌است.</a:t>
            </a:r>
          </a:p>
        </p:txBody>
      </p:sp>
    </p:spTree>
    <p:extLst>
      <p:ext uri="{BB962C8B-B14F-4D97-AF65-F5344CB8AC3E}">
        <p14:creationId xmlns:p14="http://schemas.microsoft.com/office/powerpoint/2010/main" val="39413381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15</a:t>
            </a:r>
            <a:endParaRPr lang="en-US" sz="2000" spc="-3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460589D8-034F-8960-17EA-2DC3213A2993}"/>
              </a:ext>
            </a:extLst>
          </p:cNvPr>
          <p:cNvSpPr txBox="1"/>
          <p:nvPr/>
        </p:nvSpPr>
        <p:spPr>
          <a:xfrm>
            <a:off x="4358936" y="616971"/>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آثار</a:t>
            </a:r>
            <a:r>
              <a:rPr lang="fa-IR" sz="2400" b="0" i="0" dirty="0">
                <a:solidFill>
                  <a:srgbClr val="000000"/>
                </a:solidFill>
                <a:effectLst/>
                <a:latin typeface="-apple-system"/>
              </a:rPr>
              <a:t> </a:t>
            </a:r>
            <a:r>
              <a:rPr lang="fa-IR" sz="2400" dirty="0">
                <a:latin typeface="volghan"/>
                <a:cs typeface="B Yekan" panose="00000400000000000000" pitchFamily="2" charset="-78"/>
              </a:rPr>
              <a:t>اجرا</a:t>
            </a:r>
            <a:r>
              <a:rPr lang="fa-IR" sz="2400" b="0" i="0" dirty="0">
                <a:solidFill>
                  <a:srgbClr val="000000"/>
                </a:solidFill>
                <a:effectLst/>
                <a:latin typeface="-apple-system"/>
              </a:rPr>
              <a:t> </a:t>
            </a:r>
            <a:r>
              <a:rPr lang="fa-IR" sz="2400" dirty="0">
                <a:latin typeface="volghan"/>
                <a:cs typeface="B Yekan" panose="00000400000000000000" pitchFamily="2" charset="-78"/>
              </a:rPr>
              <a:t>شده</a:t>
            </a:r>
          </a:p>
        </p:txBody>
      </p:sp>
      <p:sp>
        <p:nvSpPr>
          <p:cNvPr id="5" name="TextBox 4">
            <a:extLst>
              <a:ext uri="{FF2B5EF4-FFF2-40B4-BE49-F238E27FC236}">
                <a16:creationId xmlns:a16="http://schemas.microsoft.com/office/drawing/2014/main" id="{AB7C7685-7827-5CC8-AE76-BCA69C39FE3A}"/>
              </a:ext>
            </a:extLst>
          </p:cNvPr>
          <p:cNvSpPr txBox="1"/>
          <p:nvPr/>
        </p:nvSpPr>
        <p:spPr>
          <a:xfrm>
            <a:off x="700795" y="1274564"/>
            <a:ext cx="10787449" cy="4308872"/>
          </a:xfrm>
          <a:prstGeom prst="rect">
            <a:avLst/>
          </a:prstGeom>
          <a:noFill/>
        </p:spPr>
        <p:txBody>
          <a:bodyPr wrap="square">
            <a:spAutoFit/>
          </a:bodyPr>
          <a:lstStyle/>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قطعه ی محلیِ بختیاری سوز قصیلی: این قطعه اجرای غزلی محلی از قیصر امین‌پور، به آهنگسازی امید نیلدار و خوانندگی مجتبی الیاسی است.</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آهنگ بوی بارون: این آهنگ در سال ۱۳۸۱ در آلبوم «نون‌ودلقک» محمد اصفهانی منتشر شد. آهنگساز این قطعه همایون خرم، و تنظیم‌کننده ی آن بهروز صفاریان است.</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حسام‌الدین سراج در سال ۱۳۸۷ و اندکی پس از درگذشتِ قیصر امین‌پور، در آلبوم «گریه ی بی‌بهانه»، چند غزل از او را به آواز خواند و در سال ۱۳۹۴ نیز در آلبوم «لب‌خوانی باران» به اجرای آثار او ادامه داد. ترانه ی «لاله ی پرپر» نیز —که در زمان حیات قیصر تولید شده بود— در آلبوم «باغ ارغوان» او منتشر شده‌است.</a:t>
            </a:r>
          </a:p>
          <a:p>
            <a:pPr marL="285750" indent="-285750" algn="justLow" rtl="1">
              <a:lnSpc>
                <a:spcPct val="250000"/>
              </a:lnSpc>
              <a:buFont typeface="Arial" panose="020B0604020202020204" pitchFamily="34" charset="0"/>
              <a:buChar char="•"/>
            </a:pPr>
            <a:r>
              <a:rPr lang="fa-IR" sz="1600" dirty="0">
                <a:latin typeface="volghan"/>
                <a:cs typeface="B Yekan" panose="00000400000000000000" pitchFamily="2" charset="-78"/>
              </a:rPr>
              <a:t>قطعه حرف آخر: این قطعه در سال ۱۳۹۱ در آلبوم «خاطرات مبهم» رضا یزدانی، با آهنگسازی کارن همایونفر منتشر شده‌است.</a:t>
            </a:r>
          </a:p>
        </p:txBody>
      </p:sp>
    </p:spTree>
    <p:extLst>
      <p:ext uri="{BB962C8B-B14F-4D97-AF65-F5344CB8AC3E}">
        <p14:creationId xmlns:p14="http://schemas.microsoft.com/office/powerpoint/2010/main" val="1500819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16</a:t>
            </a:r>
            <a:endParaRPr lang="en-US" sz="2000" spc="-3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CE4E8419-5000-5107-ACA6-1E26652C629A}"/>
              </a:ext>
            </a:extLst>
          </p:cNvPr>
          <p:cNvSpPr txBox="1"/>
          <p:nvPr/>
        </p:nvSpPr>
        <p:spPr>
          <a:xfrm>
            <a:off x="4360415" y="403352"/>
            <a:ext cx="3471169" cy="2262158"/>
          </a:xfrm>
          <a:prstGeom prst="rect">
            <a:avLst/>
          </a:prstGeom>
          <a:noFill/>
        </p:spPr>
        <p:txBody>
          <a:bodyPr wrap="square">
            <a:spAutoFit/>
          </a:bodyPr>
          <a:lstStyle/>
          <a:p>
            <a:pPr algn="ctr">
              <a:lnSpc>
                <a:spcPct val="150000"/>
              </a:lnSpc>
            </a:pPr>
            <a:r>
              <a:rPr lang="fa-IR" sz="2400" dirty="0">
                <a:latin typeface="volghan"/>
                <a:cs typeface="B Yekan" panose="00000400000000000000" pitchFamily="2" charset="-78"/>
              </a:rPr>
              <a:t>ترانه‌های قیصر امین پور با اجرای خوانندگان بزرگ</a:t>
            </a:r>
          </a:p>
          <a:p>
            <a:pPr>
              <a:lnSpc>
                <a:spcPct val="150000"/>
              </a:lnSpc>
            </a:pPr>
            <a:br>
              <a:rPr lang="fa-IR" sz="2400" dirty="0"/>
            </a:br>
            <a:endParaRPr lang="fa-IR" sz="2400" i="0" dirty="0">
              <a:effectLst/>
              <a:latin typeface="volghan"/>
              <a:cs typeface="B Yekan" panose="00000400000000000000" pitchFamily="2" charset="-78"/>
            </a:endParaRPr>
          </a:p>
        </p:txBody>
      </p:sp>
      <p:sp>
        <p:nvSpPr>
          <p:cNvPr id="5" name="TextBox 4">
            <a:extLst>
              <a:ext uri="{FF2B5EF4-FFF2-40B4-BE49-F238E27FC236}">
                <a16:creationId xmlns:a16="http://schemas.microsoft.com/office/drawing/2014/main" id="{5A71DEA7-12AE-7232-8AEC-81A7B0D3FD7F}"/>
              </a:ext>
            </a:extLst>
          </p:cNvPr>
          <p:cNvSpPr txBox="1"/>
          <p:nvPr/>
        </p:nvSpPr>
        <p:spPr>
          <a:xfrm>
            <a:off x="6378113" y="1653333"/>
            <a:ext cx="4754631" cy="4401205"/>
          </a:xfrm>
          <a:prstGeom prst="rect">
            <a:avLst/>
          </a:prstGeom>
          <a:noFill/>
        </p:spPr>
        <p:txBody>
          <a:bodyPr wrap="square">
            <a:spAutoFit/>
          </a:bodyPr>
          <a:lstStyle/>
          <a:p>
            <a:pPr algn="justLow" rtl="1">
              <a:lnSpc>
                <a:spcPct val="300000"/>
              </a:lnSpc>
            </a:pPr>
            <a:r>
              <a:rPr lang="fa-IR" sz="1600" dirty="0">
                <a:latin typeface="volghan"/>
                <a:cs typeface="B Yekan" panose="00000400000000000000" pitchFamily="2" charset="-78"/>
              </a:rPr>
              <a:t>بسیاری از هنرمندان موسیقی، از اشعار قیصر امین پور، در قطعات خود استفاده نموده‌اند. به طور مثال، در آلبوم‌های مختلف خوانندگانی همچون علیرضا افتخاری، محمد اصفهانی، ناصر چشم‌آذر، حسام‌الدین سراج، رضا یزدانی، بامداد فلاحتی، محمد معتمدی و… از جمله آثار قیصر امین پور استفاده شده است.</a:t>
            </a:r>
            <a:endParaRPr lang="en-US" sz="1600" dirty="0">
              <a:latin typeface="volghan"/>
              <a:cs typeface="B Yekan" panose="00000400000000000000" pitchFamily="2" charset="-78"/>
            </a:endParaRPr>
          </a:p>
        </p:txBody>
      </p:sp>
      <p:pic>
        <p:nvPicPr>
          <p:cNvPr id="6" name="Picture 5">
            <a:extLst>
              <a:ext uri="{FF2B5EF4-FFF2-40B4-BE49-F238E27FC236}">
                <a16:creationId xmlns:a16="http://schemas.microsoft.com/office/drawing/2014/main" id="{94C6BFC9-FB2A-8E3E-C08B-D152AC70F7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091092" y="1653333"/>
            <a:ext cx="3971722" cy="3971722"/>
          </a:xfrm>
          <a:prstGeom prst="ellipse">
            <a:avLst/>
          </a:prstGeom>
          <a:ln>
            <a:noFill/>
          </a:ln>
          <a:effectLst>
            <a:softEdge rad="112500"/>
          </a:effectLst>
        </p:spPr>
      </p:pic>
    </p:spTree>
    <p:extLst>
      <p:ext uri="{BB962C8B-B14F-4D97-AF65-F5344CB8AC3E}">
        <p14:creationId xmlns:p14="http://schemas.microsoft.com/office/powerpoint/2010/main" val="2593731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17</a:t>
            </a:r>
            <a:endParaRPr lang="en-US" sz="2000" spc="-3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68C14F97-5013-AD42-4B7A-468DFECDD7F3}"/>
              </a:ext>
            </a:extLst>
          </p:cNvPr>
          <p:cNvSpPr txBox="1"/>
          <p:nvPr/>
        </p:nvSpPr>
        <p:spPr>
          <a:xfrm>
            <a:off x="4346579" y="579900"/>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بهترین کتاب قیصر امین پور</a:t>
            </a:r>
            <a:endParaRPr lang="fa-IR" sz="2400" i="0" dirty="0">
              <a:effectLst/>
              <a:latin typeface="volghan"/>
              <a:cs typeface="B Yekan" panose="00000400000000000000" pitchFamily="2" charset="-78"/>
            </a:endParaRPr>
          </a:p>
        </p:txBody>
      </p:sp>
      <p:sp>
        <p:nvSpPr>
          <p:cNvPr id="5" name="TextBox 4">
            <a:extLst>
              <a:ext uri="{FF2B5EF4-FFF2-40B4-BE49-F238E27FC236}">
                <a16:creationId xmlns:a16="http://schemas.microsoft.com/office/drawing/2014/main" id="{94A94BAF-651C-C829-E4F8-EC13F6495C10}"/>
              </a:ext>
            </a:extLst>
          </p:cNvPr>
          <p:cNvSpPr txBox="1"/>
          <p:nvPr/>
        </p:nvSpPr>
        <p:spPr>
          <a:xfrm>
            <a:off x="8872150" y="1385691"/>
            <a:ext cx="2400299" cy="461665"/>
          </a:xfrm>
          <a:prstGeom prst="rect">
            <a:avLst/>
          </a:prstGeom>
          <a:noFill/>
        </p:spPr>
        <p:txBody>
          <a:bodyPr wrap="square">
            <a:spAutoFit/>
          </a:bodyPr>
          <a:lstStyle/>
          <a:p>
            <a:pPr algn="justLow" rtl="1"/>
            <a:r>
              <a:rPr lang="fa-IR" sz="2400" dirty="0">
                <a:solidFill>
                  <a:srgbClr val="41A4BD"/>
                </a:solidFill>
                <a:latin typeface="volghan"/>
                <a:cs typeface="B Yekan" panose="00000400000000000000" pitchFamily="2" charset="-78"/>
              </a:rPr>
              <a:t>کتاب به قول پرستو</a:t>
            </a:r>
            <a:endParaRPr lang="en-US" sz="2400" dirty="0">
              <a:solidFill>
                <a:srgbClr val="41A4BD"/>
              </a:solidFill>
              <a:latin typeface="volghan"/>
              <a:cs typeface="B Yekan" panose="00000400000000000000" pitchFamily="2" charset="-78"/>
            </a:endParaRPr>
          </a:p>
        </p:txBody>
      </p:sp>
      <p:sp>
        <p:nvSpPr>
          <p:cNvPr id="7" name="TextBox 6">
            <a:extLst>
              <a:ext uri="{FF2B5EF4-FFF2-40B4-BE49-F238E27FC236}">
                <a16:creationId xmlns:a16="http://schemas.microsoft.com/office/drawing/2014/main" id="{7E1F1CCE-5974-49AF-A152-589CD6726D01}"/>
              </a:ext>
            </a:extLst>
          </p:cNvPr>
          <p:cNvSpPr txBox="1"/>
          <p:nvPr/>
        </p:nvSpPr>
        <p:spPr>
          <a:xfrm>
            <a:off x="919551" y="1847356"/>
            <a:ext cx="10352898" cy="3739485"/>
          </a:xfrm>
          <a:prstGeom prst="rect">
            <a:avLst/>
          </a:prstGeom>
          <a:noFill/>
        </p:spPr>
        <p:txBody>
          <a:bodyPr wrap="square">
            <a:spAutoFit/>
          </a:bodyPr>
          <a:lstStyle/>
          <a:p>
            <a:pPr algn="justLow" rtl="1">
              <a:lnSpc>
                <a:spcPct val="300000"/>
              </a:lnSpc>
            </a:pPr>
            <a:r>
              <a:rPr lang="fa-IR" sz="1600" dirty="0">
                <a:latin typeface="volghan"/>
                <a:cs typeface="B Yekan" panose="00000400000000000000" pitchFamily="2" charset="-78"/>
              </a:rPr>
              <a:t>قیصر امین پور در طول زندگی چهل و هشت ساله خود، آثار زیادی در شعر، شعر کودک و نوجوان، نثر ادبی و… منتشر کرد. از میان این آثار، از «به قول پرستوها»، به عنوان بهترین اثر قیصر امین پور یاد می‌شود.</a:t>
            </a:r>
          </a:p>
          <a:p>
            <a:pPr algn="justLow" rtl="1">
              <a:lnSpc>
                <a:spcPct val="300000"/>
              </a:lnSpc>
            </a:pPr>
            <a:r>
              <a:rPr lang="fa-IR" sz="1600" dirty="0">
                <a:latin typeface="volghan"/>
                <a:cs typeface="B Yekan" panose="00000400000000000000" pitchFamily="2" charset="-78"/>
              </a:rPr>
              <a:t>به قول پرستو را دفتر شعر نوجوان می‌دانند، اما بزرگسالان نیز از اشعار بهترین اثر قیصر امین پور لذت می‌برند. به قول پرستو، دفتر شعری است در قالب چارپاره و نیمایی، برای نوجوانان که با آن به افق‌های جدیدی سفر کنند. این کتاب دربردارنده مضامین اخلاقی و اجتماعی آموزنده به کودکان و نوجوانان است که به قالب شعر درآمده است</a:t>
            </a:r>
            <a:r>
              <a:rPr lang="fa-IR" b="0" i="0" dirty="0">
                <a:solidFill>
                  <a:srgbClr val="333333"/>
                </a:solidFill>
                <a:effectLst/>
                <a:latin typeface="volghan"/>
              </a:rPr>
              <a:t>.</a:t>
            </a:r>
          </a:p>
        </p:txBody>
      </p:sp>
    </p:spTree>
    <p:extLst>
      <p:ext uri="{BB962C8B-B14F-4D97-AF65-F5344CB8AC3E}">
        <p14:creationId xmlns:p14="http://schemas.microsoft.com/office/powerpoint/2010/main" val="34692519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BD1BA01-DF80-3C76-12FF-D333025810DA}"/>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18</a:t>
            </a:r>
            <a:endParaRPr lang="en-US" sz="2000" spc="-300" dirty="0">
              <a:solidFill>
                <a:schemeClr val="bg1"/>
              </a:solidFill>
              <a:cs typeface="B Yekan" panose="00000400000000000000" pitchFamily="2" charset="-78"/>
            </a:endParaRPr>
          </a:p>
        </p:txBody>
      </p:sp>
      <p:sp>
        <p:nvSpPr>
          <p:cNvPr id="6" name="TextBox 5">
            <a:extLst>
              <a:ext uri="{FF2B5EF4-FFF2-40B4-BE49-F238E27FC236}">
                <a16:creationId xmlns:a16="http://schemas.microsoft.com/office/drawing/2014/main" id="{FCDE00DC-6755-9BC5-DC9A-D40FA9310862}"/>
              </a:ext>
            </a:extLst>
          </p:cNvPr>
          <p:cNvSpPr txBox="1"/>
          <p:nvPr/>
        </p:nvSpPr>
        <p:spPr>
          <a:xfrm>
            <a:off x="4358936" y="616971"/>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درگذشت</a:t>
            </a:r>
          </a:p>
        </p:txBody>
      </p:sp>
      <p:sp>
        <p:nvSpPr>
          <p:cNvPr id="7" name="TextBox 6">
            <a:extLst>
              <a:ext uri="{FF2B5EF4-FFF2-40B4-BE49-F238E27FC236}">
                <a16:creationId xmlns:a16="http://schemas.microsoft.com/office/drawing/2014/main" id="{F708EF36-DC28-E18B-857D-D80846C9C4AC}"/>
              </a:ext>
            </a:extLst>
          </p:cNvPr>
          <p:cNvSpPr txBox="1"/>
          <p:nvPr/>
        </p:nvSpPr>
        <p:spPr>
          <a:xfrm>
            <a:off x="1322174" y="1274564"/>
            <a:ext cx="9712410" cy="4401205"/>
          </a:xfrm>
          <a:prstGeom prst="rect">
            <a:avLst/>
          </a:prstGeom>
          <a:noFill/>
        </p:spPr>
        <p:txBody>
          <a:bodyPr wrap="square">
            <a:spAutoFit/>
          </a:bodyPr>
          <a:lstStyle/>
          <a:p>
            <a:pPr algn="ctr" rtl="1">
              <a:lnSpc>
                <a:spcPct val="300000"/>
              </a:lnSpc>
            </a:pPr>
            <a:r>
              <a:rPr lang="fa-IR" sz="1600" dirty="0">
                <a:latin typeface="volghan"/>
                <a:cs typeface="B Yekan" panose="00000400000000000000" pitchFamily="2" charset="-78"/>
              </a:rPr>
              <a:t>وی پس از تصادفی که در سال ۱۳۷۸ داشت، همواره از بیماری‌های مختلف رنج می‌برد و دست کم دو عمل جراحی قلب و پیوند کلیه را پشت سر گذاشته بود. امین‌پور نهایتاً حدود ساعت ۳ بامداد سه‌شنبه ۸ آبان ۱۳۸۶ بر اثر بیماری کلیه و قلب در بیمارستان دی تهران درگذشت. پیکر این شاعر در زادگاهش گتوند و در کنار مقبرهٔ شهدای گمنام این شهرستان به خاک سپرده شد</a:t>
            </a:r>
          </a:p>
          <a:p>
            <a:pPr algn="ctr" rtl="1">
              <a:lnSpc>
                <a:spcPct val="300000"/>
              </a:lnSpc>
            </a:pPr>
            <a:r>
              <a:rPr lang="fa-IR" sz="1600" dirty="0">
                <a:latin typeface="volghan"/>
                <a:cs typeface="B Yekan" panose="00000400000000000000" pitchFamily="2" charset="-78"/>
              </a:rPr>
              <a:t>پس از مرگ وی، میدانِ شهرداری منطقه ی ۲ واقع در محله سعادت آباد تهران به نام قیصر امین‌پور نامگذاری شد. بعد از حذف میدان در سال ۱۳۹۷ (تبدیل به ۴راه)، بلوار جنوبی منتهی به میدان که پیشتر «شهرداری» نام داشت به بلوار «قیصر امین‌پور» تغییر نام یافت</a:t>
            </a:r>
          </a:p>
        </p:txBody>
      </p:sp>
    </p:spTree>
    <p:extLst>
      <p:ext uri="{BB962C8B-B14F-4D97-AF65-F5344CB8AC3E}">
        <p14:creationId xmlns:p14="http://schemas.microsoft.com/office/powerpoint/2010/main" val="32833244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BD1BA01-DF80-3C76-12FF-D333025810DA}"/>
              </a:ext>
            </a:extLst>
          </p:cNvPr>
          <p:cNvSpPr txBox="1"/>
          <p:nvPr/>
        </p:nvSpPr>
        <p:spPr>
          <a:xfrm>
            <a:off x="5773001" y="6054538"/>
            <a:ext cx="518615" cy="400110"/>
          </a:xfrm>
          <a:prstGeom prst="rect">
            <a:avLst/>
          </a:prstGeom>
          <a:noFill/>
        </p:spPr>
        <p:txBody>
          <a:bodyPr wrap="square" rtlCol="0">
            <a:spAutoFit/>
          </a:bodyPr>
          <a:lstStyle/>
          <a:p>
            <a:pPr algn="ctr" rtl="1"/>
            <a:r>
              <a:rPr lang="fa-IR" sz="2000" spc="-300" dirty="0">
                <a:solidFill>
                  <a:schemeClr val="bg1"/>
                </a:solidFill>
                <a:cs typeface="B Yekan" panose="00000400000000000000" pitchFamily="2" charset="-78"/>
              </a:rPr>
              <a:t>19</a:t>
            </a:r>
            <a:endParaRPr lang="en-US" sz="2000" spc="-300" dirty="0">
              <a:solidFill>
                <a:schemeClr val="bg1"/>
              </a:solidFill>
              <a:cs typeface="B Yekan" panose="00000400000000000000" pitchFamily="2" charset="-78"/>
            </a:endParaRPr>
          </a:p>
        </p:txBody>
      </p:sp>
      <p:sp>
        <p:nvSpPr>
          <p:cNvPr id="6" name="TextBox 5">
            <a:extLst>
              <a:ext uri="{FF2B5EF4-FFF2-40B4-BE49-F238E27FC236}">
                <a16:creationId xmlns:a16="http://schemas.microsoft.com/office/drawing/2014/main" id="{FCDE00DC-6755-9BC5-DC9A-D40FA9310862}"/>
              </a:ext>
            </a:extLst>
          </p:cNvPr>
          <p:cNvSpPr txBox="1"/>
          <p:nvPr/>
        </p:nvSpPr>
        <p:spPr>
          <a:xfrm>
            <a:off x="4358936" y="616971"/>
            <a:ext cx="3471169" cy="461665"/>
          </a:xfrm>
          <a:prstGeom prst="rect">
            <a:avLst/>
          </a:prstGeom>
          <a:noFill/>
        </p:spPr>
        <p:txBody>
          <a:bodyPr wrap="square">
            <a:spAutoFit/>
          </a:bodyPr>
          <a:lstStyle/>
          <a:p>
            <a:pPr algn="ctr"/>
            <a:r>
              <a:rPr lang="fa-IR" sz="2400" dirty="0">
                <a:latin typeface="volghan"/>
                <a:cs typeface="B Yekan" panose="00000400000000000000" pitchFamily="2" charset="-78"/>
              </a:rPr>
              <a:t>منـــــابع</a:t>
            </a:r>
          </a:p>
        </p:txBody>
      </p:sp>
      <p:sp>
        <p:nvSpPr>
          <p:cNvPr id="4" name="TextBox 3">
            <a:extLst>
              <a:ext uri="{FF2B5EF4-FFF2-40B4-BE49-F238E27FC236}">
                <a16:creationId xmlns:a16="http://schemas.microsoft.com/office/drawing/2014/main" id="{3F03F79E-9938-7EF8-5EA7-E9E39CFBB7DA}"/>
              </a:ext>
            </a:extLst>
          </p:cNvPr>
          <p:cNvSpPr txBox="1"/>
          <p:nvPr/>
        </p:nvSpPr>
        <p:spPr>
          <a:xfrm>
            <a:off x="1047235" y="1015198"/>
            <a:ext cx="6098058" cy="4827604"/>
          </a:xfrm>
          <a:prstGeom prst="rect">
            <a:avLst/>
          </a:prstGeom>
          <a:noFill/>
        </p:spPr>
        <p:txBody>
          <a:bodyPr wrap="square">
            <a:spAutoFit/>
          </a:bodyPr>
          <a:lstStyle/>
          <a:p>
            <a:pPr>
              <a:lnSpc>
                <a:spcPct val="250000"/>
              </a:lnSpc>
            </a:pPr>
            <a:r>
              <a:rPr lang="en-US" dirty="0">
                <a:latin typeface="Times New Roman" panose="02020603050405020304" pitchFamily="18" charset="0"/>
                <a:cs typeface="Times New Roman" panose="02020603050405020304" pitchFamily="18" charset="0"/>
              </a:rPr>
              <a:t>https://www.delgarm.com/</a:t>
            </a:r>
            <a:endParaRPr lang="fa-IR" dirty="0">
              <a:latin typeface="Times New Roman" panose="02020603050405020304" pitchFamily="18" charset="0"/>
              <a:cs typeface="Times New Roman" panose="02020603050405020304" pitchFamily="18" charset="0"/>
            </a:endParaRPr>
          </a:p>
          <a:p>
            <a:pPr>
              <a:lnSpc>
                <a:spcPct val="250000"/>
              </a:lnSpc>
            </a:pPr>
            <a:r>
              <a:rPr lang="en-US" dirty="0">
                <a:latin typeface="Times New Roman" panose="02020603050405020304" pitchFamily="18" charset="0"/>
                <a:cs typeface="Times New Roman" panose="02020603050405020304" pitchFamily="18" charset="0"/>
              </a:rPr>
              <a:t>https://fa.wikipedia.org/</a:t>
            </a:r>
            <a:endParaRPr lang="fa-IR" dirty="0">
              <a:latin typeface="Times New Roman" panose="02020603050405020304" pitchFamily="18" charset="0"/>
              <a:cs typeface="Times New Roman" panose="02020603050405020304" pitchFamily="18" charset="0"/>
            </a:endParaRPr>
          </a:p>
          <a:p>
            <a:pPr>
              <a:lnSpc>
                <a:spcPct val="250000"/>
              </a:lnSpc>
            </a:pPr>
            <a:r>
              <a:rPr lang="en-US" dirty="0">
                <a:latin typeface="Times New Roman" panose="02020603050405020304" pitchFamily="18" charset="0"/>
                <a:cs typeface="Times New Roman" panose="02020603050405020304" pitchFamily="18" charset="0"/>
              </a:rPr>
              <a:t>https://namnak.com/</a:t>
            </a:r>
            <a:endParaRPr lang="fa-IR" dirty="0">
              <a:latin typeface="Times New Roman" panose="02020603050405020304" pitchFamily="18" charset="0"/>
              <a:cs typeface="Times New Roman" panose="02020603050405020304" pitchFamily="18" charset="0"/>
            </a:endParaRPr>
          </a:p>
          <a:p>
            <a:pPr>
              <a:lnSpc>
                <a:spcPct val="250000"/>
              </a:lnSpc>
            </a:pPr>
            <a:r>
              <a:rPr lang="en-US" dirty="0">
                <a:latin typeface="Times New Roman" panose="02020603050405020304" pitchFamily="18" charset="0"/>
                <a:cs typeface="Times New Roman" panose="02020603050405020304" pitchFamily="18" charset="0"/>
              </a:rPr>
              <a:t>https://www.tasvirezendegi.com/</a:t>
            </a:r>
            <a:endParaRPr lang="fa-IR" dirty="0">
              <a:latin typeface="Times New Roman" panose="02020603050405020304" pitchFamily="18" charset="0"/>
              <a:cs typeface="Times New Roman" panose="02020603050405020304" pitchFamily="18" charset="0"/>
            </a:endParaRPr>
          </a:p>
          <a:p>
            <a:pPr>
              <a:lnSpc>
                <a:spcPct val="250000"/>
              </a:lnSpc>
            </a:pPr>
            <a:r>
              <a:rPr lang="en-US" dirty="0">
                <a:latin typeface="Times New Roman" panose="02020603050405020304" pitchFamily="18" charset="0"/>
                <a:cs typeface="Times New Roman" panose="02020603050405020304" pitchFamily="18" charset="0"/>
              </a:rPr>
              <a:t>https://www.daneshchi.i</a:t>
            </a:r>
            <a:endParaRPr lang="fa-IR" dirty="0">
              <a:latin typeface="Times New Roman" panose="02020603050405020304" pitchFamily="18" charset="0"/>
              <a:cs typeface="Times New Roman" panose="02020603050405020304" pitchFamily="18" charset="0"/>
            </a:endParaRPr>
          </a:p>
          <a:p>
            <a:pPr>
              <a:lnSpc>
                <a:spcPct val="250000"/>
              </a:lnSpc>
            </a:pPr>
            <a:r>
              <a:rPr lang="en-US" dirty="0">
                <a:latin typeface="Times New Roman" panose="02020603050405020304" pitchFamily="18" charset="0"/>
                <a:cs typeface="Times New Roman" panose="02020603050405020304" pitchFamily="18" charset="0"/>
              </a:rPr>
              <a:t>https://www.ketabane.org/</a:t>
            </a:r>
            <a:endParaRPr lang="fa-IR" dirty="0">
              <a:latin typeface="Times New Roman" panose="02020603050405020304" pitchFamily="18" charset="0"/>
              <a:cs typeface="Times New Roman" panose="02020603050405020304" pitchFamily="18" charset="0"/>
            </a:endParaRPr>
          </a:p>
          <a:p>
            <a:pPr>
              <a:lnSpc>
                <a:spcPct val="250000"/>
              </a:lnSpc>
            </a:pPr>
            <a:r>
              <a:rPr lang="en-US" dirty="0">
                <a:latin typeface="Times New Roman" panose="02020603050405020304" pitchFamily="18" charset="0"/>
                <a:cs typeface="Times New Roman" panose="02020603050405020304" pitchFamily="18" charset="0"/>
              </a:rPr>
              <a:t>https://hamedan.farhang.gov.ir/</a:t>
            </a:r>
          </a:p>
        </p:txBody>
      </p:sp>
    </p:spTree>
    <p:extLst>
      <p:ext uri="{BB962C8B-B14F-4D97-AF65-F5344CB8AC3E}">
        <p14:creationId xmlns:p14="http://schemas.microsoft.com/office/powerpoint/2010/main" val="43786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C26631F-425D-6615-EC8B-705A6D737A62}"/>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9239" t="2614" r="28356" b="4209"/>
          <a:stretch/>
        </p:blipFill>
        <p:spPr>
          <a:xfrm flipH="1">
            <a:off x="502920" y="0"/>
            <a:ext cx="5266944" cy="6724650"/>
          </a:xfrm>
          <a:prstGeom prst="rect">
            <a:avLst/>
          </a:prstGeom>
        </p:spPr>
      </p:pic>
      <p:grpSp>
        <p:nvGrpSpPr>
          <p:cNvPr id="3" name="Group 2">
            <a:extLst>
              <a:ext uri="{FF2B5EF4-FFF2-40B4-BE49-F238E27FC236}">
                <a16:creationId xmlns:a16="http://schemas.microsoft.com/office/drawing/2014/main" id="{61CB1A7F-112C-5FFE-7EA7-9F627CE2B9C2}"/>
              </a:ext>
            </a:extLst>
          </p:cNvPr>
          <p:cNvGrpSpPr/>
          <p:nvPr/>
        </p:nvGrpSpPr>
        <p:grpSpPr>
          <a:xfrm>
            <a:off x="4208016" y="1431033"/>
            <a:ext cx="8717871" cy="4280020"/>
            <a:chOff x="3791726" y="1020018"/>
            <a:chExt cx="9074372" cy="4280020"/>
          </a:xfrm>
        </p:grpSpPr>
        <p:sp>
          <p:nvSpPr>
            <p:cNvPr id="4" name="TextBox 3">
              <a:extLst>
                <a:ext uri="{FF2B5EF4-FFF2-40B4-BE49-F238E27FC236}">
                  <a16:creationId xmlns:a16="http://schemas.microsoft.com/office/drawing/2014/main" id="{B788F554-B6BC-048F-C568-DB65AC97E787}"/>
                </a:ext>
              </a:extLst>
            </p:cNvPr>
            <p:cNvSpPr txBox="1"/>
            <p:nvPr/>
          </p:nvSpPr>
          <p:spPr>
            <a:xfrm>
              <a:off x="5529398" y="2059726"/>
              <a:ext cx="5669422" cy="769441"/>
            </a:xfrm>
            <a:prstGeom prst="rect">
              <a:avLst/>
            </a:prstGeom>
            <a:noFill/>
          </p:spPr>
          <p:txBody>
            <a:bodyPr wrap="square" rtlCol="0">
              <a:spAutoFit/>
            </a:bodyPr>
            <a:lstStyle/>
            <a:p>
              <a:pPr algn="ctr" rtl="1"/>
              <a:r>
                <a:rPr lang="fa-IR" sz="4400" b="1" dirty="0">
                  <a:cs typeface="B Yekan" panose="00000400000000000000" pitchFamily="2" charset="-78"/>
                </a:rPr>
                <a:t>زندگینامه قیصر امین پور</a:t>
              </a:r>
              <a:endParaRPr lang="en-US" sz="4400" b="1" dirty="0">
                <a:cs typeface="B Yekan" panose="00000400000000000000" pitchFamily="2" charset="-78"/>
              </a:endParaRPr>
            </a:p>
          </p:txBody>
        </p:sp>
        <p:sp>
          <p:nvSpPr>
            <p:cNvPr id="5" name="TextBox 4">
              <a:extLst>
                <a:ext uri="{FF2B5EF4-FFF2-40B4-BE49-F238E27FC236}">
                  <a16:creationId xmlns:a16="http://schemas.microsoft.com/office/drawing/2014/main" id="{AAD14344-F987-0B86-D5DA-303FBB80168A}"/>
                </a:ext>
              </a:extLst>
            </p:cNvPr>
            <p:cNvSpPr txBox="1"/>
            <p:nvPr/>
          </p:nvSpPr>
          <p:spPr>
            <a:xfrm>
              <a:off x="4819496" y="1020018"/>
              <a:ext cx="7089225" cy="646331"/>
            </a:xfrm>
            <a:prstGeom prst="rect">
              <a:avLst/>
            </a:prstGeom>
            <a:noFill/>
          </p:spPr>
          <p:txBody>
            <a:bodyPr wrap="square" rtlCol="0">
              <a:spAutoFit/>
            </a:bodyPr>
            <a:lstStyle/>
            <a:p>
              <a:pPr algn="ctr"/>
              <a:r>
                <a:rPr lang="fa-IR" sz="3600" dirty="0">
                  <a:cs typeface="B Yekan" panose="00000400000000000000" pitchFamily="2" charset="-78"/>
                </a:rPr>
                <a:t>پاورپوینت</a:t>
              </a:r>
              <a:endParaRPr lang="en-US" sz="3600" dirty="0">
                <a:cs typeface="B Yekan" panose="00000400000000000000" pitchFamily="2" charset="-78"/>
              </a:endParaRPr>
            </a:p>
          </p:txBody>
        </p:sp>
        <p:sp>
          <p:nvSpPr>
            <p:cNvPr id="6" name="TextBox 5">
              <a:extLst>
                <a:ext uri="{FF2B5EF4-FFF2-40B4-BE49-F238E27FC236}">
                  <a16:creationId xmlns:a16="http://schemas.microsoft.com/office/drawing/2014/main" id="{3DA6F4DD-98B9-E550-EDEE-1016626DDBBC}"/>
                </a:ext>
              </a:extLst>
            </p:cNvPr>
            <p:cNvSpPr txBox="1"/>
            <p:nvPr/>
          </p:nvSpPr>
          <p:spPr>
            <a:xfrm>
              <a:off x="3791726" y="3437990"/>
              <a:ext cx="9074372" cy="1862048"/>
            </a:xfrm>
            <a:prstGeom prst="rect">
              <a:avLst/>
            </a:prstGeom>
            <a:noFill/>
          </p:spPr>
          <p:txBody>
            <a:bodyPr wrap="square" rtlCol="0">
              <a:spAutoFit/>
            </a:bodyPr>
            <a:lstStyle/>
            <a:p>
              <a:pPr algn="ctr" rtl="1">
                <a:lnSpc>
                  <a:spcPct val="200000"/>
                </a:lnSpc>
              </a:pPr>
              <a:r>
                <a:rPr lang="fa-IR" sz="2000" dirty="0">
                  <a:cs typeface="B Yekan" panose="00000400000000000000" pitchFamily="2" charset="-78"/>
                </a:rPr>
                <a:t>نام پژوهشگران: ............... استاد راهنما: ................</a:t>
              </a:r>
            </a:p>
            <a:p>
              <a:pPr algn="ctr" rtl="1">
                <a:lnSpc>
                  <a:spcPct val="200000"/>
                </a:lnSpc>
              </a:pPr>
              <a:r>
                <a:rPr lang="fa-IR" sz="2000" dirty="0">
                  <a:cs typeface="B Yekan" panose="00000400000000000000" pitchFamily="2" charset="-78"/>
                </a:rPr>
                <a:t>سال تحصیلی</a:t>
              </a:r>
            </a:p>
            <a:p>
              <a:pPr algn="ctr" rtl="1">
                <a:lnSpc>
                  <a:spcPct val="200000"/>
                </a:lnSpc>
              </a:pPr>
              <a:r>
                <a:rPr lang="fa-IR" sz="2000" dirty="0">
                  <a:cs typeface="B Yekan" panose="00000400000000000000" pitchFamily="2" charset="-78"/>
                </a:rPr>
                <a:t> ...............</a:t>
              </a:r>
              <a:endParaRPr lang="en-US" sz="2000" dirty="0">
                <a:cs typeface="B Yekan" panose="00000400000000000000" pitchFamily="2" charset="-78"/>
              </a:endParaRPr>
            </a:p>
          </p:txBody>
        </p:sp>
      </p:grpSp>
    </p:spTree>
    <p:extLst>
      <p:ext uri="{BB962C8B-B14F-4D97-AF65-F5344CB8AC3E}">
        <p14:creationId xmlns:p14="http://schemas.microsoft.com/office/powerpoint/2010/main" val="36042792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9F88F9-E87D-522E-ECF9-1E43937E0028}"/>
              </a:ext>
            </a:extLst>
          </p:cNvPr>
          <p:cNvSpPr txBox="1"/>
          <p:nvPr/>
        </p:nvSpPr>
        <p:spPr>
          <a:xfrm>
            <a:off x="2860963" y="1319048"/>
            <a:ext cx="6470073" cy="3554819"/>
          </a:xfrm>
          <a:prstGeom prst="rect">
            <a:avLst/>
          </a:prstGeom>
          <a:noFill/>
        </p:spPr>
        <p:txBody>
          <a:bodyPr wrap="square" rtlCol="0">
            <a:spAutoFit/>
          </a:bodyPr>
          <a:lstStyle/>
          <a:p>
            <a:pPr algn="justLow" rtl="1">
              <a:lnSpc>
                <a:spcPct val="200000"/>
              </a:lnSpc>
            </a:pPr>
            <a:r>
              <a:rPr lang="fa-IR" sz="6000" b="1" dirty="0">
                <a:cs typeface="B Yekan" panose="00000400000000000000" pitchFamily="2" charset="-78"/>
              </a:rPr>
              <a:t>با تشکر </a:t>
            </a:r>
            <a:r>
              <a:rPr lang="fa-IR" sz="6000" b="1" dirty="0">
                <a:solidFill>
                  <a:srgbClr val="41A4BD"/>
                </a:solidFill>
                <a:cs typeface="B Yekan" panose="00000400000000000000" pitchFamily="2" charset="-78"/>
              </a:rPr>
              <a:t>از توجه شما عزیزان</a:t>
            </a:r>
            <a:endParaRPr lang="en-US" sz="6000" b="1" dirty="0">
              <a:solidFill>
                <a:srgbClr val="41A4BD"/>
              </a:solidFill>
              <a:cs typeface="B Yekan" panose="00000400000000000000" pitchFamily="2" charset="-78"/>
            </a:endParaRPr>
          </a:p>
        </p:txBody>
      </p:sp>
      <p:sp>
        <p:nvSpPr>
          <p:cNvPr id="3" name="Rectangle 2">
            <a:extLst>
              <a:ext uri="{FF2B5EF4-FFF2-40B4-BE49-F238E27FC236}">
                <a16:creationId xmlns:a16="http://schemas.microsoft.com/office/drawing/2014/main" id="{70B0B8D2-AC24-2DDA-1647-1036F9AF58C4}"/>
              </a:ext>
            </a:extLst>
          </p:cNvPr>
          <p:cNvSpPr/>
          <p:nvPr/>
        </p:nvSpPr>
        <p:spPr>
          <a:xfrm>
            <a:off x="9559032" y="2566155"/>
            <a:ext cx="99874" cy="1725690"/>
          </a:xfrm>
          <a:prstGeom prst="rect">
            <a:avLst/>
          </a:prstGeom>
          <a:solidFill>
            <a:srgbClr val="41A4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4498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3</a:t>
            </a:r>
            <a:endParaRPr lang="en-US" sz="2000" dirty="0">
              <a:solidFill>
                <a:schemeClr val="bg1"/>
              </a:solidFill>
              <a:cs typeface="B Yekan" panose="00000400000000000000" pitchFamily="2" charset="-78"/>
            </a:endParaRPr>
          </a:p>
        </p:txBody>
      </p:sp>
      <p:sp>
        <p:nvSpPr>
          <p:cNvPr id="4" name="TextBox 3">
            <a:extLst>
              <a:ext uri="{FF2B5EF4-FFF2-40B4-BE49-F238E27FC236}">
                <a16:creationId xmlns:a16="http://schemas.microsoft.com/office/drawing/2014/main" id="{82446219-2B94-4FE0-2D89-427733F2A1B5}"/>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قیصر امین پور کیست؟</a:t>
            </a:r>
          </a:p>
        </p:txBody>
      </p:sp>
      <p:sp>
        <p:nvSpPr>
          <p:cNvPr id="5" name="TextBox 4">
            <a:extLst>
              <a:ext uri="{FF2B5EF4-FFF2-40B4-BE49-F238E27FC236}">
                <a16:creationId xmlns:a16="http://schemas.microsoft.com/office/drawing/2014/main" id="{DA269AB0-B618-9950-8FBF-D9E2288B5A67}"/>
              </a:ext>
            </a:extLst>
          </p:cNvPr>
          <p:cNvSpPr txBox="1"/>
          <p:nvPr/>
        </p:nvSpPr>
        <p:spPr>
          <a:xfrm>
            <a:off x="5930284" y="1412151"/>
            <a:ext cx="5430914" cy="4308872"/>
          </a:xfrm>
          <a:prstGeom prst="rect">
            <a:avLst/>
          </a:prstGeom>
          <a:noFill/>
        </p:spPr>
        <p:txBody>
          <a:bodyPr wrap="square">
            <a:spAutoFit/>
          </a:bodyPr>
          <a:lstStyle/>
          <a:p>
            <a:pPr algn="justLow" rtl="1">
              <a:lnSpc>
                <a:spcPct val="250000"/>
              </a:lnSpc>
            </a:pPr>
            <a:r>
              <a:rPr lang="fa-IR" sz="1600" i="0" dirty="0">
                <a:effectLst/>
                <a:latin typeface="volghan"/>
                <a:cs typeface="B Yekan" panose="00000400000000000000" pitchFamily="2" charset="-78"/>
              </a:rPr>
              <a:t>دکتر قیصر امین پور، شاعر، نویسنده و از چهره‌های برتر در شعر و ادب پارسی است که نقش برجسته‌ای در ادبیات کودک و نوجوان داشته است. فروشگاه کتابانه، در این مطلب، به ارائه مختصری از بیوگرافی قیصر امین پور پرداخته و آثارش را به طور اجمالی در این صفحه معرفی کرده است. اگر از علاقه‌مندان به </a:t>
            </a:r>
            <a:r>
              <a:rPr lang="fa-IR" sz="1600" i="0" u="none" strike="noStrike" dirty="0">
                <a:effectLst/>
                <a:latin typeface="volghan"/>
                <a:cs typeface="B Yekan" panose="00000400000000000000" pitchFamily="2" charset="-78"/>
              </a:rPr>
              <a:t>کتاب های شعر معاصر فارسی</a:t>
            </a:r>
            <a:r>
              <a:rPr lang="fa-IR" sz="1600" i="0" dirty="0">
                <a:effectLst/>
                <a:latin typeface="volghan"/>
                <a:cs typeface="B Yekan" panose="00000400000000000000" pitchFamily="2" charset="-78"/>
              </a:rPr>
              <a:t> هستید یا قصد </a:t>
            </a:r>
            <a:r>
              <a:rPr lang="fa-IR" sz="1600" i="0" u="none" strike="noStrike" dirty="0">
                <a:effectLst/>
                <a:latin typeface="volghan"/>
                <a:cs typeface="B Yekan" panose="00000400000000000000" pitchFamily="2" charset="-78"/>
              </a:rPr>
              <a:t>خرید اینترنتی کتاب</a:t>
            </a:r>
            <a:r>
              <a:rPr lang="fa-IR" sz="1600" i="0" dirty="0">
                <a:effectLst/>
                <a:latin typeface="volghan"/>
                <a:cs typeface="B Yekan" panose="00000400000000000000" pitchFamily="2" charset="-78"/>
              </a:rPr>
              <a:t> های قیصر امین پور را دارید، با ما همراه باشید.</a:t>
            </a:r>
            <a:endParaRPr lang="en-US" sz="1600" dirty="0">
              <a:cs typeface="B Yekan" panose="00000400000000000000" pitchFamily="2" charset="-78"/>
            </a:endParaRPr>
          </a:p>
        </p:txBody>
      </p:sp>
      <p:pic>
        <p:nvPicPr>
          <p:cNvPr id="8" name="Picture 7">
            <a:extLst>
              <a:ext uri="{FF2B5EF4-FFF2-40B4-BE49-F238E27FC236}">
                <a16:creationId xmlns:a16="http://schemas.microsoft.com/office/drawing/2014/main" id="{C0E868ED-28FF-F24B-7E02-66C07C046A78}"/>
              </a:ext>
            </a:extLst>
          </p:cNvPr>
          <p:cNvPicPr>
            <a:picLocks noChangeAspect="1"/>
          </p:cNvPicPr>
          <p:nvPr/>
        </p:nvPicPr>
        <p:blipFill rotWithShape="1">
          <a:blip r:embed="rId2">
            <a:clrChange>
              <a:clrFrom>
                <a:srgbClr val="EEF2F5"/>
              </a:clrFrom>
              <a:clrTo>
                <a:srgbClr val="EEF2F5">
                  <a:alpha val="0"/>
                </a:srgbClr>
              </a:clrTo>
            </a:clrChange>
            <a:extLst>
              <a:ext uri="{28A0092B-C50C-407E-A947-70E740481C1C}">
                <a14:useLocalDpi xmlns:a14="http://schemas.microsoft.com/office/drawing/2010/main" val="0"/>
              </a:ext>
            </a:extLst>
          </a:blip>
          <a:srcRect b="13402"/>
          <a:stretch/>
        </p:blipFill>
        <p:spPr>
          <a:xfrm flipH="1">
            <a:off x="710119" y="1530070"/>
            <a:ext cx="3910519" cy="4731347"/>
          </a:xfrm>
          <a:prstGeom prst="rect">
            <a:avLst/>
          </a:prstGeom>
        </p:spPr>
      </p:pic>
    </p:spTree>
    <p:extLst>
      <p:ext uri="{BB962C8B-B14F-4D97-AF65-F5344CB8AC3E}">
        <p14:creationId xmlns:p14="http://schemas.microsoft.com/office/powerpoint/2010/main" val="9637842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4</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F279D2D6-06E3-A207-F8A4-EB41B2B5DEE5}"/>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زندگینامه قیصر امین پور</a:t>
            </a:r>
          </a:p>
        </p:txBody>
      </p:sp>
      <p:sp>
        <p:nvSpPr>
          <p:cNvPr id="5" name="TextBox 4">
            <a:extLst>
              <a:ext uri="{FF2B5EF4-FFF2-40B4-BE49-F238E27FC236}">
                <a16:creationId xmlns:a16="http://schemas.microsoft.com/office/drawing/2014/main" id="{EAAB98B4-5FDD-8B14-C259-A06D4B84D2B7}"/>
              </a:ext>
            </a:extLst>
          </p:cNvPr>
          <p:cNvSpPr txBox="1"/>
          <p:nvPr/>
        </p:nvSpPr>
        <p:spPr>
          <a:xfrm>
            <a:off x="772147" y="1738728"/>
            <a:ext cx="10555550" cy="3662541"/>
          </a:xfrm>
          <a:prstGeom prst="rect">
            <a:avLst/>
          </a:prstGeom>
          <a:noFill/>
        </p:spPr>
        <p:txBody>
          <a:bodyPr wrap="square">
            <a:spAutoFit/>
          </a:bodyPr>
          <a:lstStyle/>
          <a:p>
            <a:pPr algn="ctr" rtl="1">
              <a:lnSpc>
                <a:spcPct val="300000"/>
              </a:lnSpc>
            </a:pPr>
            <a:r>
              <a:rPr lang="fa-IR" sz="1600" dirty="0">
                <a:latin typeface="volghan"/>
                <a:cs typeface="B Yekan" panose="00000400000000000000" pitchFamily="2" charset="-78"/>
              </a:rPr>
              <a:t>در دوم اردیبهشت ماه 1338 درشهرستان گُتوند خوزستان متولد شد.دوران کودکی و تحصیلات ابتدایی را در زادگاهش گذراند و برای ادامه تحصیل به دزفول رفت.امین پور در سال 1357 دیپلم تجربی گرفت و سپس تحصیلات دانشگاهی خود را در رشته دامپزشکی در دانشگاه تهران آغاز کرد. وی در سال 1358 با انصراف از رشته دامپزشکی، به جمع دانشجویان علوم اجتماعی پیوست. قیصر امین پور مجدداً در سال 1363 تغییررشته داد و تحصیلات خود را در رشته زبان و ادبیات فارسی دانشگاه تهران دنبال کرد و در بهمن ماه سال 1376 با دریافت مدرک دکترای زبان و ادبیات فارسی از دانشگاه تهران فارغ التحصیل شد.</a:t>
            </a:r>
            <a:endParaRPr lang="en-US" sz="1600" dirty="0">
              <a:latin typeface="volghan"/>
              <a:cs typeface="B Yekan" panose="00000400000000000000" pitchFamily="2" charset="-78"/>
            </a:endParaRPr>
          </a:p>
        </p:txBody>
      </p:sp>
    </p:spTree>
    <p:extLst>
      <p:ext uri="{BB962C8B-B14F-4D97-AF65-F5344CB8AC3E}">
        <p14:creationId xmlns:p14="http://schemas.microsoft.com/office/powerpoint/2010/main" val="10635098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5</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241DC1F9-E11D-93CF-7E59-CB1D2E163661}"/>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زندگینامه قیصر امین پور</a:t>
            </a:r>
          </a:p>
        </p:txBody>
      </p:sp>
      <p:sp>
        <p:nvSpPr>
          <p:cNvPr id="5" name="TextBox 4">
            <a:extLst>
              <a:ext uri="{FF2B5EF4-FFF2-40B4-BE49-F238E27FC236}">
                <a16:creationId xmlns:a16="http://schemas.microsoft.com/office/drawing/2014/main" id="{8A64351E-99C0-8359-DF33-6FE7C2BCD455}"/>
              </a:ext>
            </a:extLst>
          </p:cNvPr>
          <p:cNvSpPr txBox="1"/>
          <p:nvPr/>
        </p:nvSpPr>
        <p:spPr>
          <a:xfrm>
            <a:off x="634544" y="4402403"/>
            <a:ext cx="10830756" cy="1231106"/>
          </a:xfrm>
          <a:prstGeom prst="rect">
            <a:avLst/>
          </a:prstGeom>
          <a:noFill/>
        </p:spPr>
        <p:txBody>
          <a:bodyPr wrap="square">
            <a:spAutoFit/>
          </a:bodyPr>
          <a:lstStyle/>
          <a:p>
            <a:pPr algn="ctr" rtl="1">
              <a:lnSpc>
                <a:spcPct val="250000"/>
              </a:lnSpc>
            </a:pPr>
            <a:r>
              <a:rPr lang="fa-IR" sz="1600" dirty="0">
                <a:latin typeface="volghan"/>
                <a:cs typeface="B Yekan" panose="00000400000000000000" pitchFamily="2" charset="-78"/>
              </a:rPr>
              <a:t>دکتر قیصر امین پور از زمرهِ شاعرانی بود که از همان آغاز فعالیت های حوزه هنری به جمع گروه شعر آنجا پیوست و همگام با سایر شاعران فعال حوزه هنری در بسیاری از شب های شعر برگزار شده در جبهه های دفاع مقدس شرکت کرد و در مناطق مختلف عملیاتی به شعرخوانی پرداخت.</a:t>
            </a:r>
            <a:endParaRPr lang="en-US" sz="1600" dirty="0">
              <a:latin typeface="volghan"/>
              <a:cs typeface="B Yekan" panose="00000400000000000000" pitchFamily="2" charset="-78"/>
            </a:endParaRPr>
          </a:p>
        </p:txBody>
      </p:sp>
      <p:grpSp>
        <p:nvGrpSpPr>
          <p:cNvPr id="13" name="Group 12">
            <a:extLst>
              <a:ext uri="{FF2B5EF4-FFF2-40B4-BE49-F238E27FC236}">
                <a16:creationId xmlns:a16="http://schemas.microsoft.com/office/drawing/2014/main" id="{2C7AEF42-A2AD-2A57-0B73-BEA8DF8ABCCE}"/>
              </a:ext>
            </a:extLst>
          </p:cNvPr>
          <p:cNvGrpSpPr/>
          <p:nvPr/>
        </p:nvGrpSpPr>
        <p:grpSpPr>
          <a:xfrm>
            <a:off x="2824021" y="1506489"/>
            <a:ext cx="6540997" cy="2684828"/>
            <a:chOff x="2928409" y="1502244"/>
            <a:chExt cx="6540997" cy="2684828"/>
          </a:xfrm>
        </p:grpSpPr>
        <p:pic>
          <p:nvPicPr>
            <p:cNvPr id="10" name="Picture 9">
              <a:extLst>
                <a:ext uri="{FF2B5EF4-FFF2-40B4-BE49-F238E27FC236}">
                  <a16:creationId xmlns:a16="http://schemas.microsoft.com/office/drawing/2014/main" id="{201FD415-A6F8-A4D1-8A8F-F4BB2CBB45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670860">
              <a:off x="2928409" y="2227823"/>
              <a:ext cx="1879376" cy="19592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a:extLst>
                <a:ext uri="{FF2B5EF4-FFF2-40B4-BE49-F238E27FC236}">
                  <a16:creationId xmlns:a16="http://schemas.microsoft.com/office/drawing/2014/main" id="{3A56B829-C0E6-6027-FA0C-D9FFB12A7E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745584">
              <a:off x="5050152" y="2031945"/>
              <a:ext cx="1999541" cy="20999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1">
              <a:extLst>
                <a:ext uri="{FF2B5EF4-FFF2-40B4-BE49-F238E27FC236}">
                  <a16:creationId xmlns:a16="http://schemas.microsoft.com/office/drawing/2014/main" id="{D1C63AFC-7DFC-2847-8384-E118219AD6BE}"/>
                </a:ext>
              </a:extLst>
            </p:cNvPr>
            <p:cNvPicPr>
              <a:picLocks noChangeAspect="1"/>
            </p:cNvPicPr>
            <p:nvPr/>
          </p:nvPicPr>
          <p:blipFill rotWithShape="1">
            <a:blip r:embed="rId4">
              <a:extLst>
                <a:ext uri="{28A0092B-C50C-407E-A947-70E740481C1C}">
                  <a14:useLocalDpi xmlns:a14="http://schemas.microsoft.com/office/drawing/2010/main" val="0"/>
                </a:ext>
              </a:extLst>
            </a:blip>
            <a:srcRect r="42135"/>
            <a:stretch/>
          </p:blipFill>
          <p:spPr>
            <a:xfrm rot="21003861">
              <a:off x="7119823" y="1502244"/>
              <a:ext cx="2349583" cy="24362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spTree>
    <p:extLst>
      <p:ext uri="{BB962C8B-B14F-4D97-AF65-F5344CB8AC3E}">
        <p14:creationId xmlns:p14="http://schemas.microsoft.com/office/powerpoint/2010/main" val="1643090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6</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204DD19F-35D6-FB3A-6E16-6B0C33483B35}"/>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زندگینامه قیصر امین پور</a:t>
            </a:r>
          </a:p>
        </p:txBody>
      </p:sp>
      <p:sp>
        <p:nvSpPr>
          <p:cNvPr id="5" name="TextBox 4">
            <a:extLst>
              <a:ext uri="{FF2B5EF4-FFF2-40B4-BE49-F238E27FC236}">
                <a16:creationId xmlns:a16="http://schemas.microsoft.com/office/drawing/2014/main" id="{431C0852-AFE3-68BF-9E12-325983ED75E9}"/>
              </a:ext>
            </a:extLst>
          </p:cNvPr>
          <p:cNvSpPr txBox="1"/>
          <p:nvPr/>
        </p:nvSpPr>
        <p:spPr>
          <a:xfrm>
            <a:off x="4399995" y="1415563"/>
            <a:ext cx="6860220" cy="4308872"/>
          </a:xfrm>
          <a:prstGeom prst="rect">
            <a:avLst/>
          </a:prstGeom>
          <a:noFill/>
        </p:spPr>
        <p:txBody>
          <a:bodyPr wrap="square">
            <a:spAutoFit/>
          </a:bodyPr>
          <a:lstStyle/>
          <a:p>
            <a:pPr algn="justLow" rtl="1">
              <a:lnSpc>
                <a:spcPct val="250000"/>
              </a:lnSpc>
            </a:pPr>
            <a:r>
              <a:rPr lang="fa-IR" sz="1600" dirty="0">
                <a:latin typeface="volghan"/>
                <a:cs typeface="B Yekan" panose="00000400000000000000" pitchFamily="2" charset="-78"/>
              </a:rPr>
              <a:t>او عضو شورای شعر و ادبیات حوزه بود و در تشکیل جلسات شعرخوانی و نقد و بررسی شعر و تشویق و ترغیب شاعران جوان انقلاب نقش مؤ ثر و ارزنده ای داشت. سپس به جمع نویسندگان و شورای سردبیری مجله سروش نوجوان پیوست .همچنین دکتر امین پور به تدریس زبان و ادبیات فارسی در دانشگاه اشتغال داشت. وی در آخرین روزهای سال 1377 دچار سانحه تصادف در جاده کناره شمال گردید و به شدت مجروح شد.شدت جراحات وارده به دکتر امین پور به حدی بود که وی به دفعات تحت عمل های مختلف جراحی قرار گرفته و برای ادامه معالجات برای مدت کوتاه به کشور انگلستان اعزام شد.</a:t>
            </a:r>
            <a:endParaRPr lang="en-US" sz="1600" dirty="0">
              <a:latin typeface="volghan"/>
              <a:cs typeface="B Yekan" panose="00000400000000000000" pitchFamily="2" charset="-78"/>
            </a:endParaRPr>
          </a:p>
        </p:txBody>
      </p:sp>
      <p:pic>
        <p:nvPicPr>
          <p:cNvPr id="6" name="Picture 5">
            <a:extLst>
              <a:ext uri="{FF2B5EF4-FFF2-40B4-BE49-F238E27FC236}">
                <a16:creationId xmlns:a16="http://schemas.microsoft.com/office/drawing/2014/main" id="{63C1BB88-01F0-08E9-08EE-DBBD5949226E}"/>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7326" r="26743"/>
          <a:stretch/>
        </p:blipFill>
        <p:spPr>
          <a:xfrm flipH="1">
            <a:off x="642026" y="1379517"/>
            <a:ext cx="3463046" cy="4380963"/>
          </a:xfrm>
          <a:prstGeom prst="rect">
            <a:avLst/>
          </a:prstGeom>
        </p:spPr>
      </p:pic>
    </p:spTree>
    <p:extLst>
      <p:ext uri="{BB962C8B-B14F-4D97-AF65-F5344CB8AC3E}">
        <p14:creationId xmlns:p14="http://schemas.microsoft.com/office/powerpoint/2010/main" val="3194664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7</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FC5D7B91-F3C2-33CD-6557-9F7630E0BE74}"/>
              </a:ext>
            </a:extLst>
          </p:cNvPr>
          <p:cNvSpPr txBox="1"/>
          <p:nvPr/>
        </p:nvSpPr>
        <p:spPr>
          <a:xfrm>
            <a:off x="4358936" y="616971"/>
            <a:ext cx="3471169" cy="461665"/>
          </a:xfrm>
          <a:prstGeom prst="rect">
            <a:avLst/>
          </a:prstGeom>
          <a:noFill/>
        </p:spPr>
        <p:txBody>
          <a:bodyPr wrap="square">
            <a:spAutoFit/>
          </a:bodyPr>
          <a:lstStyle/>
          <a:p>
            <a:pPr algn="ctr"/>
            <a:r>
              <a:rPr lang="fa-IR" sz="2400" i="0" dirty="0">
                <a:effectLst/>
                <a:latin typeface="volghan"/>
                <a:cs typeface="B Yekan" panose="00000400000000000000" pitchFamily="2" charset="-78"/>
              </a:rPr>
              <a:t>زندگینامه قیصر امین پور</a:t>
            </a:r>
          </a:p>
        </p:txBody>
      </p:sp>
      <p:sp>
        <p:nvSpPr>
          <p:cNvPr id="5" name="TextBox 4">
            <a:extLst>
              <a:ext uri="{FF2B5EF4-FFF2-40B4-BE49-F238E27FC236}">
                <a16:creationId xmlns:a16="http://schemas.microsoft.com/office/drawing/2014/main" id="{BAA6E15B-4B9B-D752-8FA0-6633BEE83FBB}"/>
              </a:ext>
            </a:extLst>
          </p:cNvPr>
          <p:cNvSpPr txBox="1"/>
          <p:nvPr/>
        </p:nvSpPr>
        <p:spPr>
          <a:xfrm>
            <a:off x="936604" y="1582340"/>
            <a:ext cx="4897814" cy="3693319"/>
          </a:xfrm>
          <a:prstGeom prst="rect">
            <a:avLst/>
          </a:prstGeom>
          <a:noFill/>
        </p:spPr>
        <p:txBody>
          <a:bodyPr wrap="square">
            <a:spAutoFit/>
          </a:bodyPr>
          <a:lstStyle/>
          <a:p>
            <a:pPr algn="justLow" rtl="1">
              <a:lnSpc>
                <a:spcPct val="250000"/>
              </a:lnSpc>
            </a:pPr>
            <a:r>
              <a:rPr lang="fa-IR" sz="1600" dirty="0">
                <a:latin typeface="volghan"/>
                <a:cs typeface="B Yekan" panose="00000400000000000000" pitchFamily="2" charset="-78"/>
              </a:rPr>
              <a:t>وی در سال 1381 تحت عمل پیوند کلیه قرار گرفت و بهبودی نسبی یافت.دکتر قیصر امین پور در سال 1367 از مؤ سسه گسترش هنر، جایزه ویژه نیما یوشیج را دریافت کرد. همچنین در سال 1378 از سوی وزارت فرهنگ و ارشاد اسلامی به عنوان یکی از شاعران برتر دفاع مقدس در دهه های 60 و 70 برگزیده شد.</a:t>
            </a:r>
            <a:endParaRPr lang="en-US" sz="1600" dirty="0">
              <a:latin typeface="volghan"/>
              <a:cs typeface="B Yekan" panose="00000400000000000000" pitchFamily="2" charset="-78"/>
            </a:endParaRPr>
          </a:p>
        </p:txBody>
      </p:sp>
      <p:pic>
        <p:nvPicPr>
          <p:cNvPr id="6" name="Picture 5">
            <a:extLst>
              <a:ext uri="{FF2B5EF4-FFF2-40B4-BE49-F238E27FC236}">
                <a16:creationId xmlns:a16="http://schemas.microsoft.com/office/drawing/2014/main" id="{977F06AD-45D0-DDAA-019D-D92C6325A4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14381" y="1358554"/>
            <a:ext cx="3151743" cy="442288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5870732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8</a:t>
            </a:r>
            <a:endParaRPr lang="en-US" sz="2000" dirty="0">
              <a:solidFill>
                <a:schemeClr val="bg1"/>
              </a:solidFill>
              <a:cs typeface="B Yekan" panose="00000400000000000000" pitchFamily="2" charset="-78"/>
            </a:endParaRPr>
          </a:p>
        </p:txBody>
      </p:sp>
      <p:sp>
        <p:nvSpPr>
          <p:cNvPr id="3" name="TextBox 2">
            <a:extLst>
              <a:ext uri="{FF2B5EF4-FFF2-40B4-BE49-F238E27FC236}">
                <a16:creationId xmlns:a16="http://schemas.microsoft.com/office/drawing/2014/main" id="{1D864F0E-324F-D8C1-49E5-38AE382742FD}"/>
              </a:ext>
            </a:extLst>
          </p:cNvPr>
          <p:cNvSpPr txBox="1"/>
          <p:nvPr/>
        </p:nvSpPr>
        <p:spPr>
          <a:xfrm>
            <a:off x="4358936" y="616971"/>
            <a:ext cx="3471169" cy="707886"/>
          </a:xfrm>
          <a:prstGeom prst="rect">
            <a:avLst/>
          </a:prstGeom>
          <a:noFill/>
        </p:spPr>
        <p:txBody>
          <a:bodyPr wrap="square">
            <a:spAutoFit/>
          </a:bodyPr>
          <a:lstStyle/>
          <a:p>
            <a:pPr algn="ctr"/>
            <a:r>
              <a:rPr lang="fa-IR" sz="2000" dirty="0">
                <a:latin typeface="volghan"/>
                <a:cs typeface="B Yekan" panose="00000400000000000000" pitchFamily="2" charset="-78"/>
              </a:rPr>
              <a:t>تدریس در دانشگاه و عضویت در فرهنگستان</a:t>
            </a:r>
          </a:p>
        </p:txBody>
      </p:sp>
      <p:sp>
        <p:nvSpPr>
          <p:cNvPr id="5" name="TextBox 4">
            <a:extLst>
              <a:ext uri="{FF2B5EF4-FFF2-40B4-BE49-F238E27FC236}">
                <a16:creationId xmlns:a16="http://schemas.microsoft.com/office/drawing/2014/main" id="{C5A97FE6-115A-60E6-C2A3-0FFFF46940BD}"/>
              </a:ext>
            </a:extLst>
          </p:cNvPr>
          <p:cNvSpPr txBox="1"/>
          <p:nvPr/>
        </p:nvSpPr>
        <p:spPr>
          <a:xfrm>
            <a:off x="6915705" y="1423048"/>
            <a:ext cx="4287914" cy="4308872"/>
          </a:xfrm>
          <a:prstGeom prst="rect">
            <a:avLst/>
          </a:prstGeom>
          <a:noFill/>
        </p:spPr>
        <p:txBody>
          <a:bodyPr wrap="square">
            <a:spAutoFit/>
          </a:bodyPr>
          <a:lstStyle/>
          <a:p>
            <a:pPr algn="justLow" rtl="1">
              <a:lnSpc>
                <a:spcPct val="250000"/>
              </a:lnSpc>
            </a:pPr>
            <a:r>
              <a:rPr lang="fa-IR" sz="1600" dirty="0">
                <a:latin typeface="volghan"/>
                <a:cs typeface="B Yekan" panose="00000400000000000000" pitchFamily="2" charset="-78"/>
              </a:rPr>
              <a:t>امین‌پور، تدریس در دانشگاه را در سال ۱۳۶۷ و در دانشگاه الزهرا آغاز کرد و سپس در سال ۱۳۶۹ در دانشگاه تهران مشغول تدریس شد. وی همچنین در سال ۱۳۶۸ موفق به کسب جایزه نیما یوشیج، موسوم به مرغ آمین بلورین شد. او در سال ۱۳۸۲ به‌عنوان عضوِ پیوستهٔ فرهنگستان زبان و ادب فارسی برگزیده شد.</a:t>
            </a:r>
            <a:endParaRPr lang="en-US" sz="1600" dirty="0">
              <a:latin typeface="volghan"/>
              <a:cs typeface="B Yekan" panose="00000400000000000000" pitchFamily="2" charset="-78"/>
            </a:endParaRPr>
          </a:p>
        </p:txBody>
      </p:sp>
      <p:pic>
        <p:nvPicPr>
          <p:cNvPr id="6" name="Picture 5">
            <a:extLst>
              <a:ext uri="{FF2B5EF4-FFF2-40B4-BE49-F238E27FC236}">
                <a16:creationId xmlns:a16="http://schemas.microsoft.com/office/drawing/2014/main" id="{67D20B66-B1C1-366D-B929-9A36DC32BD10}"/>
              </a:ext>
            </a:extLst>
          </p:cNvPr>
          <p:cNvPicPr>
            <a:picLocks noChangeAspect="1"/>
          </p:cNvPicPr>
          <p:nvPr/>
        </p:nvPicPr>
        <p:blipFill rotWithShape="1">
          <a:blip r:embed="rId2">
            <a:extLst>
              <a:ext uri="{28A0092B-C50C-407E-A947-70E740481C1C}">
                <a14:useLocalDpi xmlns:a14="http://schemas.microsoft.com/office/drawing/2010/main" val="0"/>
              </a:ext>
            </a:extLst>
          </a:blip>
          <a:srcRect l="9630" r="16972"/>
          <a:stretch/>
        </p:blipFill>
        <p:spPr>
          <a:xfrm>
            <a:off x="1412495" y="1621684"/>
            <a:ext cx="4287914" cy="3911600"/>
          </a:xfrm>
          <a:prstGeom prst="rect">
            <a:avLst/>
          </a:prstGeom>
          <a:ln>
            <a:noFill/>
          </a:ln>
          <a:effectLst>
            <a:softEdge rad="112500"/>
          </a:effectLst>
        </p:spPr>
      </p:pic>
      <p:pic>
        <p:nvPicPr>
          <p:cNvPr id="8" name="Picture 7">
            <a:extLst>
              <a:ext uri="{FF2B5EF4-FFF2-40B4-BE49-F238E27FC236}">
                <a16:creationId xmlns:a16="http://schemas.microsoft.com/office/drawing/2014/main" id="{F187C595-C03B-B18C-822F-7FD24F60D1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326" y="864749"/>
            <a:ext cx="2085975" cy="2190750"/>
          </a:xfrm>
          <a:prstGeom prst="ellipse">
            <a:avLst/>
          </a:prstGeom>
          <a:ln>
            <a:noFill/>
          </a:ln>
          <a:effectLst>
            <a:softEdge rad="112500"/>
          </a:effectLst>
        </p:spPr>
      </p:pic>
    </p:spTree>
    <p:extLst>
      <p:ext uri="{BB962C8B-B14F-4D97-AF65-F5344CB8AC3E}">
        <p14:creationId xmlns:p14="http://schemas.microsoft.com/office/powerpoint/2010/main" val="31787639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EB37257-0C00-6814-8EDD-A355BED087C6}"/>
              </a:ext>
            </a:extLst>
          </p:cNvPr>
          <p:cNvSpPr txBox="1"/>
          <p:nvPr/>
        </p:nvSpPr>
        <p:spPr>
          <a:xfrm>
            <a:off x="5834418" y="6061362"/>
            <a:ext cx="431008" cy="400110"/>
          </a:xfrm>
          <a:prstGeom prst="rect">
            <a:avLst/>
          </a:prstGeom>
          <a:noFill/>
        </p:spPr>
        <p:txBody>
          <a:bodyPr wrap="square" rtlCol="0">
            <a:spAutoFit/>
          </a:bodyPr>
          <a:lstStyle/>
          <a:p>
            <a:pPr algn="ctr" rtl="1"/>
            <a:r>
              <a:rPr lang="fa-IR" sz="2000" dirty="0">
                <a:solidFill>
                  <a:schemeClr val="bg1"/>
                </a:solidFill>
                <a:cs typeface="B Yekan" panose="00000400000000000000" pitchFamily="2" charset="-78"/>
              </a:rPr>
              <a:t>9</a:t>
            </a:r>
            <a:endParaRPr lang="en-US" sz="2000" dirty="0">
              <a:solidFill>
                <a:schemeClr val="bg1"/>
              </a:solidFill>
              <a:cs typeface="B Yekan" panose="00000400000000000000" pitchFamily="2" charset="-78"/>
            </a:endParaRPr>
          </a:p>
        </p:txBody>
      </p:sp>
      <p:sp>
        <p:nvSpPr>
          <p:cNvPr id="4" name="TextBox 3">
            <a:extLst>
              <a:ext uri="{FF2B5EF4-FFF2-40B4-BE49-F238E27FC236}">
                <a16:creationId xmlns:a16="http://schemas.microsoft.com/office/drawing/2014/main" id="{2A2BB96C-98E9-14DD-0A20-0624D888393B}"/>
              </a:ext>
            </a:extLst>
          </p:cNvPr>
          <p:cNvSpPr txBox="1"/>
          <p:nvPr/>
        </p:nvSpPr>
        <p:spPr>
          <a:xfrm>
            <a:off x="4358936" y="616971"/>
            <a:ext cx="3471169" cy="707886"/>
          </a:xfrm>
          <a:prstGeom prst="rect">
            <a:avLst/>
          </a:prstGeom>
          <a:noFill/>
        </p:spPr>
        <p:txBody>
          <a:bodyPr wrap="square">
            <a:spAutoFit/>
          </a:bodyPr>
          <a:lstStyle/>
          <a:p>
            <a:pPr algn="ctr"/>
            <a:r>
              <a:rPr lang="fa-IR" sz="2000" dirty="0">
                <a:latin typeface="volghan"/>
                <a:cs typeface="B Yekan" panose="00000400000000000000" pitchFamily="2" charset="-78"/>
              </a:rPr>
              <a:t>تدریس در دانشگاه و عضویت در فرهنگستان</a:t>
            </a:r>
          </a:p>
        </p:txBody>
      </p:sp>
      <p:sp>
        <p:nvSpPr>
          <p:cNvPr id="6" name="TextBox 5">
            <a:extLst>
              <a:ext uri="{FF2B5EF4-FFF2-40B4-BE49-F238E27FC236}">
                <a16:creationId xmlns:a16="http://schemas.microsoft.com/office/drawing/2014/main" id="{C2BB6FEB-07B9-A15C-B150-F6C89C54F829}"/>
              </a:ext>
            </a:extLst>
          </p:cNvPr>
          <p:cNvSpPr txBox="1"/>
          <p:nvPr/>
        </p:nvSpPr>
        <p:spPr>
          <a:xfrm>
            <a:off x="4555354" y="1582340"/>
            <a:ext cx="6549501" cy="3693319"/>
          </a:xfrm>
          <a:prstGeom prst="rect">
            <a:avLst/>
          </a:prstGeom>
          <a:noFill/>
        </p:spPr>
        <p:txBody>
          <a:bodyPr wrap="square">
            <a:spAutoFit/>
          </a:bodyPr>
          <a:lstStyle/>
          <a:p>
            <a:pPr algn="justLow" rtl="1">
              <a:lnSpc>
                <a:spcPct val="250000"/>
              </a:lnSpc>
            </a:pPr>
            <a:r>
              <a:rPr lang="fa-IR" sz="1600" dirty="0">
                <a:latin typeface="volghan"/>
                <a:cs typeface="B Yekan" panose="00000400000000000000" pitchFamily="2" charset="-78"/>
              </a:rPr>
              <a:t>افزون بر اشعاری که به زبان فارسی می‌سرود، به لری بختیاری هم اشعاری سروده، که از محبوبیت خاصی در منطقه ی بختیاری (شامل استان‌های خوزستان، چهارمحال بختیاری، شرق لرستان و غرب اصفهان) برخوردار است. همسرِ امین‌پور، زیبا اشراقی، در سال ۱۳۹۶ با انتشار کتاب این ترانه بوی نان نمی‌دهد: سبک‌شناسی ترانه‌های قیصر امین‌پوربه قلمِ مهدی فیروزیان عضو هیئت علمی دانشگاه تهران به جمع ناشران کشور پیوست.</a:t>
            </a:r>
          </a:p>
        </p:txBody>
      </p:sp>
      <p:pic>
        <p:nvPicPr>
          <p:cNvPr id="5" name="Picture 4">
            <a:extLst>
              <a:ext uri="{FF2B5EF4-FFF2-40B4-BE49-F238E27FC236}">
                <a16:creationId xmlns:a16="http://schemas.microsoft.com/office/drawing/2014/main" id="{86256208-454E-3418-6BFD-5790E1F099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504622" y="1327763"/>
            <a:ext cx="3590723" cy="4933654"/>
          </a:xfrm>
          <a:prstGeom prst="roundRect">
            <a:avLst>
              <a:gd name="adj" fmla="val 8497"/>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6687130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240</TotalTime>
  <Words>1606</Words>
  <Application>Microsoft Office PowerPoint</Application>
  <PresentationFormat>Widescreen</PresentationFormat>
  <Paragraphs>84</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-apple-system</vt:lpstr>
      <vt:lpstr>Arial</vt:lpstr>
      <vt:lpstr>Calibri</vt:lpstr>
      <vt:lpstr>Times New Roman</vt:lpstr>
      <vt:lpstr>volghan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10</cp:revision>
  <dcterms:created xsi:type="dcterms:W3CDTF">2023-07-16T07:58:37Z</dcterms:created>
  <dcterms:modified xsi:type="dcterms:W3CDTF">2023-07-16T14:26:33Z</dcterms:modified>
</cp:coreProperties>
</file>