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8" r:id="rId4"/>
    <p:sldId id="258" r:id="rId5"/>
    <p:sldId id="259" r:id="rId6"/>
    <p:sldId id="260" r:id="rId7"/>
    <p:sldId id="261" r:id="rId8"/>
    <p:sldId id="262" r:id="rId9"/>
    <p:sldId id="263" r:id="rId10"/>
    <p:sldId id="264" r:id="rId11"/>
    <p:sldId id="280" r:id="rId12"/>
    <p:sldId id="279" r:id="rId13"/>
    <p:sldId id="290" r:id="rId14"/>
    <p:sldId id="265" r:id="rId15"/>
    <p:sldId id="266" r:id="rId16"/>
    <p:sldId id="267" r:id="rId17"/>
    <p:sldId id="275" r:id="rId18"/>
    <p:sldId id="276" r:id="rId19"/>
    <p:sldId id="277" r:id="rId20"/>
    <p:sldId id="281" r:id="rId21"/>
    <p:sldId id="270" r:id="rId22"/>
    <p:sldId id="271" r:id="rId23"/>
    <p:sldId id="272" r:id="rId24"/>
    <p:sldId id="273" r:id="rId25"/>
    <p:sldId id="274" r:id="rId26"/>
    <p:sldId id="282" r:id="rId27"/>
    <p:sldId id="284" r:id="rId28"/>
    <p:sldId id="285" r:id="rId29"/>
    <p:sldId id="288" r:id="rId30"/>
    <p:sldId id="289" r:id="rId31"/>
    <p:sldId id="286" r:id="rId32"/>
    <p:sldId id="287" r:id="rId33"/>
    <p:sldId id="291" r:id="rId34"/>
    <p:sldId id="29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989132519023" initials="9" lastIdx="1" clrIdx="0">
    <p:extLst>
      <p:ext uri="{19B8F6BF-5375-455C-9EA6-DF929625EA0E}">
        <p15:presenceInfo xmlns:p15="http://schemas.microsoft.com/office/powerpoint/2012/main" userId="78a08b702df811c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0001"/>
    <a:srgbClr val="F1D5A6"/>
    <a:srgbClr val="F9DB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660"/>
  </p:normalViewPr>
  <p:slideViewPr>
    <p:cSldViewPr snapToGrid="0">
      <p:cViewPr varScale="1">
        <p:scale>
          <a:sx n="79" d="100"/>
          <a:sy n="79" d="100"/>
        </p:scale>
        <p:origin x="76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f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f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FD3B622-89F4-604F-008D-A6825555247D}"/>
              </a:ext>
            </a:extLst>
          </p:cNvPr>
          <p:cNvSpPr/>
          <p:nvPr userDrawn="1"/>
        </p:nvSpPr>
        <p:spPr>
          <a:xfrm>
            <a:off x="1" y="0"/>
            <a:ext cx="12192000" cy="6858000"/>
          </a:xfrm>
          <a:prstGeom prst="rect">
            <a:avLst/>
          </a:prstGeom>
          <a:solidFill>
            <a:srgbClr val="A30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6039A26-4D58-ACEE-5581-2600CF446D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52975" y="2576512"/>
            <a:ext cx="2686050" cy="1704975"/>
          </a:xfrm>
          <a:prstGeom prst="rect">
            <a:avLst/>
          </a:prstGeom>
        </p:spPr>
      </p:pic>
      <p:sp>
        <p:nvSpPr>
          <p:cNvPr id="18" name="Freeform: Shape 17">
            <a:extLst>
              <a:ext uri="{FF2B5EF4-FFF2-40B4-BE49-F238E27FC236}">
                <a16:creationId xmlns:a16="http://schemas.microsoft.com/office/drawing/2014/main" id="{5BEDCA8F-AAEB-1B9B-E6CB-660B2FB41496}"/>
              </a:ext>
            </a:extLst>
          </p:cNvPr>
          <p:cNvSpPr/>
          <p:nvPr userDrawn="1"/>
        </p:nvSpPr>
        <p:spPr>
          <a:xfrm>
            <a:off x="-2" y="727074"/>
            <a:ext cx="12192001" cy="5403849"/>
          </a:xfrm>
          <a:custGeom>
            <a:avLst/>
            <a:gdLst>
              <a:gd name="connsiteX0" fmla="*/ 0 w 12192001"/>
              <a:gd name="connsiteY0" fmla="*/ 0 h 5403849"/>
              <a:gd name="connsiteX1" fmla="*/ 12192001 w 12192001"/>
              <a:gd name="connsiteY1" fmla="*/ 0 h 5403849"/>
              <a:gd name="connsiteX2" fmla="*/ 12192001 w 12192001"/>
              <a:gd name="connsiteY2" fmla="*/ 2695153 h 5403849"/>
              <a:gd name="connsiteX3" fmla="*/ 12177125 w 12192001"/>
              <a:gd name="connsiteY3" fmla="*/ 2712327 h 5403849"/>
              <a:gd name="connsiteX4" fmla="*/ 6096003 w 12192001"/>
              <a:gd name="connsiteY4" fmla="*/ 5403849 h 5403849"/>
              <a:gd name="connsiteX5" fmla="*/ 14878 w 12192001"/>
              <a:gd name="connsiteY5" fmla="*/ 2712327 h 5403849"/>
              <a:gd name="connsiteX6" fmla="*/ 0 w 12192001"/>
              <a:gd name="connsiteY6" fmla="*/ 2695152 h 540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403849">
                <a:moveTo>
                  <a:pt x="0" y="0"/>
                </a:moveTo>
                <a:lnTo>
                  <a:pt x="12192001" y="0"/>
                </a:lnTo>
                <a:lnTo>
                  <a:pt x="12192001" y="2695153"/>
                </a:lnTo>
                <a:lnTo>
                  <a:pt x="12177125" y="2712327"/>
                </a:lnTo>
                <a:cubicBezTo>
                  <a:pt x="10674315" y="4365786"/>
                  <a:pt x="8506384" y="5403849"/>
                  <a:pt x="6096003" y="5403849"/>
                </a:cubicBezTo>
                <a:cubicBezTo>
                  <a:pt x="3685618" y="5403849"/>
                  <a:pt x="1517687" y="4365786"/>
                  <a:pt x="14878" y="2712327"/>
                </a:cubicBezTo>
                <a:lnTo>
                  <a:pt x="0" y="2695152"/>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21">
            <a:extLst>
              <a:ext uri="{FF2B5EF4-FFF2-40B4-BE49-F238E27FC236}">
                <a16:creationId xmlns:a16="http://schemas.microsoft.com/office/drawing/2014/main" id="{26866299-B8C1-F049-975B-54F6CFDB7605}"/>
              </a:ext>
            </a:extLst>
          </p:cNvPr>
          <p:cNvSpPr/>
          <p:nvPr userDrawn="1"/>
        </p:nvSpPr>
        <p:spPr>
          <a:xfrm>
            <a:off x="-5" y="-1"/>
            <a:ext cx="12192003" cy="10189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9599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2B63802-804C-4085-228C-D40BBB8BE6C6}"/>
              </a:ext>
            </a:extLst>
          </p:cNvPr>
          <p:cNvGrpSpPr/>
          <p:nvPr userDrawn="1"/>
        </p:nvGrpSpPr>
        <p:grpSpPr>
          <a:xfrm rot="10800000">
            <a:off x="-5" y="-1"/>
            <a:ext cx="12192006" cy="6858001"/>
            <a:chOff x="-5" y="-1"/>
            <a:chExt cx="12192006" cy="6858001"/>
          </a:xfrm>
        </p:grpSpPr>
        <p:sp>
          <p:nvSpPr>
            <p:cNvPr id="9" name="Rectangle 8">
              <a:extLst>
                <a:ext uri="{FF2B5EF4-FFF2-40B4-BE49-F238E27FC236}">
                  <a16:creationId xmlns:a16="http://schemas.microsoft.com/office/drawing/2014/main" id="{AFD3B622-89F4-604F-008D-A6825555247D}"/>
                </a:ext>
              </a:extLst>
            </p:cNvPr>
            <p:cNvSpPr/>
            <p:nvPr userDrawn="1"/>
          </p:nvSpPr>
          <p:spPr>
            <a:xfrm>
              <a:off x="1" y="0"/>
              <a:ext cx="12192000" cy="6858000"/>
            </a:xfrm>
            <a:prstGeom prst="rect">
              <a:avLst/>
            </a:prstGeom>
            <a:solidFill>
              <a:srgbClr val="A30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6039A26-4D58-ACEE-5581-2600CF446D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52975" y="2576512"/>
              <a:ext cx="2686050" cy="1704975"/>
            </a:xfrm>
            <a:prstGeom prst="rect">
              <a:avLst/>
            </a:prstGeom>
          </p:spPr>
        </p:pic>
        <p:grpSp>
          <p:nvGrpSpPr>
            <p:cNvPr id="2" name="Group 1">
              <a:extLst>
                <a:ext uri="{FF2B5EF4-FFF2-40B4-BE49-F238E27FC236}">
                  <a16:creationId xmlns:a16="http://schemas.microsoft.com/office/drawing/2014/main" id="{8FD7A36E-8CA0-FD64-03FC-C9269CD3B5A4}"/>
                </a:ext>
              </a:extLst>
            </p:cNvPr>
            <p:cNvGrpSpPr/>
            <p:nvPr userDrawn="1"/>
          </p:nvGrpSpPr>
          <p:grpSpPr>
            <a:xfrm>
              <a:off x="-5" y="-1"/>
              <a:ext cx="12192004" cy="6130924"/>
              <a:chOff x="-5" y="-1"/>
              <a:chExt cx="12192004" cy="6130924"/>
            </a:xfrm>
          </p:grpSpPr>
          <p:sp>
            <p:nvSpPr>
              <p:cNvPr id="18" name="Freeform: Shape 17">
                <a:extLst>
                  <a:ext uri="{FF2B5EF4-FFF2-40B4-BE49-F238E27FC236}">
                    <a16:creationId xmlns:a16="http://schemas.microsoft.com/office/drawing/2014/main" id="{5BEDCA8F-AAEB-1B9B-E6CB-660B2FB41496}"/>
                  </a:ext>
                </a:extLst>
              </p:cNvPr>
              <p:cNvSpPr/>
              <p:nvPr userDrawn="1"/>
            </p:nvSpPr>
            <p:spPr>
              <a:xfrm>
                <a:off x="-2" y="727074"/>
                <a:ext cx="12192001" cy="5403849"/>
              </a:xfrm>
              <a:custGeom>
                <a:avLst/>
                <a:gdLst>
                  <a:gd name="connsiteX0" fmla="*/ 0 w 12192001"/>
                  <a:gd name="connsiteY0" fmla="*/ 0 h 5403849"/>
                  <a:gd name="connsiteX1" fmla="*/ 12192001 w 12192001"/>
                  <a:gd name="connsiteY1" fmla="*/ 0 h 5403849"/>
                  <a:gd name="connsiteX2" fmla="*/ 12192001 w 12192001"/>
                  <a:gd name="connsiteY2" fmla="*/ 2695153 h 5403849"/>
                  <a:gd name="connsiteX3" fmla="*/ 12177125 w 12192001"/>
                  <a:gd name="connsiteY3" fmla="*/ 2712327 h 5403849"/>
                  <a:gd name="connsiteX4" fmla="*/ 6096003 w 12192001"/>
                  <a:gd name="connsiteY4" fmla="*/ 5403849 h 5403849"/>
                  <a:gd name="connsiteX5" fmla="*/ 14878 w 12192001"/>
                  <a:gd name="connsiteY5" fmla="*/ 2712327 h 5403849"/>
                  <a:gd name="connsiteX6" fmla="*/ 0 w 12192001"/>
                  <a:gd name="connsiteY6" fmla="*/ 2695152 h 540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403849">
                    <a:moveTo>
                      <a:pt x="0" y="0"/>
                    </a:moveTo>
                    <a:lnTo>
                      <a:pt x="12192001" y="0"/>
                    </a:lnTo>
                    <a:lnTo>
                      <a:pt x="12192001" y="2695153"/>
                    </a:lnTo>
                    <a:lnTo>
                      <a:pt x="12177125" y="2712327"/>
                    </a:lnTo>
                    <a:cubicBezTo>
                      <a:pt x="10674315" y="4365786"/>
                      <a:pt x="8506384" y="5403849"/>
                      <a:pt x="6096003" y="5403849"/>
                    </a:cubicBezTo>
                    <a:cubicBezTo>
                      <a:pt x="3685618" y="5403849"/>
                      <a:pt x="1517687" y="4365786"/>
                      <a:pt x="14878" y="2712327"/>
                    </a:cubicBezTo>
                    <a:lnTo>
                      <a:pt x="0" y="2695152"/>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21">
                <a:extLst>
                  <a:ext uri="{FF2B5EF4-FFF2-40B4-BE49-F238E27FC236}">
                    <a16:creationId xmlns:a16="http://schemas.microsoft.com/office/drawing/2014/main" id="{26866299-B8C1-F049-975B-54F6CFDB7605}"/>
                  </a:ext>
                </a:extLst>
              </p:cNvPr>
              <p:cNvSpPr/>
              <p:nvPr userDrawn="1"/>
            </p:nvSpPr>
            <p:spPr>
              <a:xfrm>
                <a:off x="-5" y="-1"/>
                <a:ext cx="12192003" cy="10189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041815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BC4A1B3-73CD-3A0D-7F53-B76D6A676B91}"/>
              </a:ext>
            </a:extLst>
          </p:cNvPr>
          <p:cNvSpPr/>
          <p:nvPr userDrawn="1"/>
        </p:nvSpPr>
        <p:spPr>
          <a:xfrm>
            <a:off x="0" y="6583680"/>
            <a:ext cx="12192000" cy="274320"/>
          </a:xfrm>
          <a:prstGeom prst="rect">
            <a:avLst/>
          </a:prstGeom>
          <a:solidFill>
            <a:srgbClr val="A30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2A7BE19-DE43-F631-A402-5764CB22AEF6}"/>
              </a:ext>
            </a:extLst>
          </p:cNvPr>
          <p:cNvSpPr/>
          <p:nvPr userDrawn="1"/>
        </p:nvSpPr>
        <p:spPr>
          <a:xfrm>
            <a:off x="0" y="0"/>
            <a:ext cx="12192000" cy="274320"/>
          </a:xfrm>
          <a:prstGeom prst="rect">
            <a:avLst/>
          </a:prstGeom>
          <a:solidFill>
            <a:srgbClr val="A30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E10580E-CDD8-DDA9-40A4-49AFCEAB5F1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749" t="449" r="51108" b="31700"/>
          <a:stretch/>
        </p:blipFill>
        <p:spPr>
          <a:xfrm>
            <a:off x="11335732" y="527901"/>
            <a:ext cx="650523" cy="680750"/>
          </a:xfrm>
          <a:prstGeom prst="roundRect">
            <a:avLst>
              <a:gd name="adj" fmla="val 50000"/>
            </a:avLst>
          </a:prstGeom>
        </p:spPr>
      </p:pic>
    </p:spTree>
    <p:extLst>
      <p:ext uri="{BB962C8B-B14F-4D97-AF65-F5344CB8AC3E}">
        <p14:creationId xmlns:p14="http://schemas.microsoft.com/office/powerpoint/2010/main" val="29725739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90034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namnak.com/mulla-sadra-philosophy.p81494" TargetMode="External"/><Relationship Id="rId2" Type="http://schemas.openxmlformats.org/officeDocument/2006/relationships/hyperlink" Target="https://fa.wikipedia.org/wiki/"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FE254B-64F1-86DD-C752-3DA5213FE02E}"/>
              </a:ext>
            </a:extLst>
          </p:cNvPr>
          <p:cNvPicPr>
            <a:picLocks noChangeAspect="1"/>
          </p:cNvPicPr>
          <p:nvPr/>
        </p:nvPicPr>
        <p:blipFill rotWithShape="1">
          <a:blip r:embed="rId2">
            <a:extLst>
              <a:ext uri="{28A0092B-C50C-407E-A947-70E740481C1C}">
                <a14:useLocalDpi xmlns:a14="http://schemas.microsoft.com/office/drawing/2010/main" val="0"/>
              </a:ext>
            </a:extLst>
          </a:blip>
          <a:srcRect l="19500" t="13333" r="43603" b="49204"/>
          <a:stretch/>
        </p:blipFill>
        <p:spPr>
          <a:xfrm>
            <a:off x="2386147" y="-642805"/>
            <a:ext cx="7419702" cy="5345434"/>
          </a:xfrm>
          <a:prstGeom prst="rect">
            <a:avLst/>
          </a:prstGeom>
        </p:spPr>
      </p:pic>
      <p:sp>
        <p:nvSpPr>
          <p:cNvPr id="6" name="TextBox 5">
            <a:extLst>
              <a:ext uri="{FF2B5EF4-FFF2-40B4-BE49-F238E27FC236}">
                <a16:creationId xmlns:a16="http://schemas.microsoft.com/office/drawing/2014/main" id="{0A26F0A7-70E3-B856-DFAE-28495CB5EEDB}"/>
              </a:ext>
            </a:extLst>
          </p:cNvPr>
          <p:cNvSpPr txBox="1"/>
          <p:nvPr/>
        </p:nvSpPr>
        <p:spPr>
          <a:xfrm>
            <a:off x="152398" y="3868248"/>
            <a:ext cx="11887199" cy="1631216"/>
          </a:xfrm>
          <a:prstGeom prst="rect">
            <a:avLst/>
          </a:prstGeom>
          <a:noFill/>
        </p:spPr>
        <p:txBody>
          <a:bodyPr wrap="square" rtlCol="0">
            <a:spAutoFit/>
          </a:bodyPr>
          <a:lstStyle/>
          <a:p>
            <a:pPr algn="ctr"/>
            <a:r>
              <a:rPr lang="fa-IR" sz="2000" dirty="0">
                <a:cs typeface="B Yekan" panose="00000400000000000000" pitchFamily="2" charset="-78"/>
              </a:rPr>
              <a:t>موضوع: پاورپوینت زندگینامه ملاصدرا</a:t>
            </a:r>
          </a:p>
          <a:p>
            <a:pPr algn="ctr"/>
            <a:endParaRPr lang="fa-IR" sz="2000" dirty="0">
              <a:cs typeface="B Yekan" panose="00000400000000000000" pitchFamily="2" charset="-78"/>
            </a:endParaRPr>
          </a:p>
          <a:p>
            <a:pPr algn="ctr"/>
            <a:r>
              <a:rPr lang="fa-IR" sz="2000" dirty="0">
                <a:cs typeface="B Yekan" panose="00000400000000000000" pitchFamily="2" charset="-78"/>
              </a:rPr>
              <a:t>پژوهشگر: ....................................... </a:t>
            </a:r>
            <a:r>
              <a:rPr lang="en-US" sz="2000" dirty="0">
                <a:cs typeface="B Yekan" panose="00000400000000000000" pitchFamily="2" charset="-78"/>
              </a:rPr>
              <a:t>      </a:t>
            </a:r>
            <a:r>
              <a:rPr lang="fa-IR" sz="2000" dirty="0">
                <a:cs typeface="B Yekan" panose="00000400000000000000" pitchFamily="2" charset="-78"/>
              </a:rPr>
              <a:t>استاد راهنما: ..........................................</a:t>
            </a:r>
          </a:p>
          <a:p>
            <a:pPr algn="ctr"/>
            <a:endParaRPr lang="fa-IR" sz="2000" dirty="0">
              <a:cs typeface="B Yekan" panose="00000400000000000000" pitchFamily="2" charset="-78"/>
            </a:endParaRPr>
          </a:p>
          <a:p>
            <a:pPr algn="ctr"/>
            <a:r>
              <a:rPr lang="fa-IR" sz="2000" dirty="0">
                <a:cs typeface="B Yekan" panose="00000400000000000000" pitchFamily="2" charset="-78"/>
              </a:rPr>
              <a:t>تابستان 1402 </a:t>
            </a:r>
            <a:endParaRPr lang="en-US" sz="2000" dirty="0">
              <a:cs typeface="B Yekan" panose="00000400000000000000" pitchFamily="2" charset="-78"/>
            </a:endParaRPr>
          </a:p>
        </p:txBody>
      </p:sp>
    </p:spTree>
    <p:extLst>
      <p:ext uri="{BB962C8B-B14F-4D97-AF65-F5344CB8AC3E}">
        <p14:creationId xmlns:p14="http://schemas.microsoft.com/office/powerpoint/2010/main" val="4277207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دوران تبعید</a:t>
            </a:r>
          </a:p>
        </p:txBody>
      </p:sp>
      <p:pic>
        <p:nvPicPr>
          <p:cNvPr id="5" name="Picture 4">
            <a:extLst>
              <a:ext uri="{FF2B5EF4-FFF2-40B4-BE49-F238E27FC236}">
                <a16:creationId xmlns:a16="http://schemas.microsoft.com/office/drawing/2014/main" id="{A3AEED15-094A-8EFB-CF5D-2CFFB2219F84}"/>
              </a:ext>
            </a:extLst>
          </p:cNvPr>
          <p:cNvPicPr>
            <a:picLocks noChangeAspect="1"/>
          </p:cNvPicPr>
          <p:nvPr/>
        </p:nvPicPr>
        <p:blipFill rotWithShape="1">
          <a:blip r:embed="rId2">
            <a:extLst>
              <a:ext uri="{28A0092B-C50C-407E-A947-70E740481C1C}">
                <a14:useLocalDpi xmlns:a14="http://schemas.microsoft.com/office/drawing/2010/main" val="0"/>
              </a:ext>
            </a:extLst>
          </a:blip>
          <a:srcRect r="22454"/>
          <a:stretch/>
        </p:blipFill>
        <p:spPr>
          <a:xfrm rot="20786815">
            <a:off x="7436493" y="2114875"/>
            <a:ext cx="4119112" cy="3028134"/>
          </a:xfrm>
          <a:prstGeom prst="rect">
            <a:avLst/>
          </a:prstGeom>
          <a:ln>
            <a:noFill/>
          </a:ln>
          <a:effectLst>
            <a:softEdge rad="112500"/>
          </a:effectLst>
        </p:spPr>
      </p:pic>
      <p:sp>
        <p:nvSpPr>
          <p:cNvPr id="3" name="TextBox 2">
            <a:extLst>
              <a:ext uri="{FF2B5EF4-FFF2-40B4-BE49-F238E27FC236}">
                <a16:creationId xmlns:a16="http://schemas.microsoft.com/office/drawing/2014/main" id="{AC6032CD-210B-453B-2298-E3D81D358913}"/>
              </a:ext>
            </a:extLst>
          </p:cNvPr>
          <p:cNvSpPr txBox="1"/>
          <p:nvPr/>
        </p:nvSpPr>
        <p:spPr>
          <a:xfrm>
            <a:off x="147267" y="936037"/>
            <a:ext cx="6906676"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در دوران تبعید به حوزه‌هایی رفت اما به او اجازه نمی‌دادند. جلوی او را می‌گرفتند و او را مرتد می‌خواندند. ملاصدرا به مدت ۵یا ۷ سال در کهک قم و در تبعید زیست، اما هرگز کار تدریس و پژوهش را رها نکرد و در همان روستای کوچک و دورافتاده به برگزاری نشست آموزشی پیشی گرفت. آموزش‌های وی بیشتر دربارهٔ اندیشه‌ها و باورهای حکیمان و دانشمندان ایرانی مانند شهاب‌الدین سهروردی، ابن سینا و ابویعقوب الکندی و برخی از دانشمندان اندلسی همچون ابن عربی و ابن رشد بودند. به سخنی دیگر، او در این زمان به ریاضت و عبادت پرداخت و مدتی را نیز در شهر قم سپری نمود</a:t>
            </a:r>
          </a:p>
        </p:txBody>
      </p:sp>
    </p:spTree>
    <p:extLst>
      <p:ext uri="{BB962C8B-B14F-4D97-AF65-F5344CB8AC3E}">
        <p14:creationId xmlns:p14="http://schemas.microsoft.com/office/powerpoint/2010/main" val="3324731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275385" y="658761"/>
            <a:ext cx="5982549"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مهاجرت ملاصدرا به قم و انزوا و ریاضت او</a:t>
            </a:r>
          </a:p>
        </p:txBody>
      </p:sp>
      <p:sp>
        <p:nvSpPr>
          <p:cNvPr id="4" name="TextBox 3">
            <a:extLst>
              <a:ext uri="{FF2B5EF4-FFF2-40B4-BE49-F238E27FC236}">
                <a16:creationId xmlns:a16="http://schemas.microsoft.com/office/drawing/2014/main" id="{B5A15D5C-CF55-AD75-A2E4-67A82451B15C}"/>
              </a:ext>
            </a:extLst>
          </p:cNvPr>
          <p:cNvSpPr txBox="1"/>
          <p:nvPr/>
        </p:nvSpPr>
        <p:spPr>
          <a:xfrm>
            <a:off x="5585453" y="1717356"/>
            <a:ext cx="6267353" cy="3662541"/>
          </a:xfrm>
          <a:prstGeom prst="rect">
            <a:avLst/>
          </a:prstGeom>
          <a:noFill/>
        </p:spPr>
        <p:txBody>
          <a:bodyPr wrap="square">
            <a:spAutoFit/>
          </a:bodyPr>
          <a:lstStyle/>
          <a:p>
            <a:pPr algn="justLow" rtl="1">
              <a:lnSpc>
                <a:spcPct val="300000"/>
              </a:lnSpc>
            </a:pPr>
            <a:r>
              <a:rPr lang="fa-IR" sz="1600" dirty="0">
                <a:cs typeface="B Yekan" panose="00000400000000000000" pitchFamily="2" charset="-78"/>
              </a:rPr>
              <a:t>شهر قم هنوز در آن هنگام مرکز مهم علمی و فلسفی نشده بود. او در خود شهر قم نماند و در روستایی بنام کَهَکْ در نزدیک شهر قم منزل گزید . هنوزباقیمانده آثار خانه اشرافی او در آن روستا وجود دارد.</a:t>
            </a:r>
          </a:p>
          <a:p>
            <a:pPr algn="justLow" rtl="1">
              <a:lnSpc>
                <a:spcPct val="300000"/>
              </a:lnSpc>
            </a:pPr>
            <a:r>
              <a:rPr lang="fa-IR" sz="1600" dirty="0">
                <a:cs typeface="B Yekan" panose="00000400000000000000" pitchFamily="2" charset="-78"/>
              </a:rPr>
              <a:t>ملاصدرا در این زمان به دلیل افسردگی و شکست روحی تا مدتی درس و بحث را رها کرد و عمر خود را بعبادت و روزه و ریاضت گذراند</a:t>
            </a:r>
          </a:p>
        </p:txBody>
      </p:sp>
      <p:pic>
        <p:nvPicPr>
          <p:cNvPr id="6" name="Picture 5">
            <a:extLst>
              <a:ext uri="{FF2B5EF4-FFF2-40B4-BE49-F238E27FC236}">
                <a16:creationId xmlns:a16="http://schemas.microsoft.com/office/drawing/2014/main" id="{3F430F7B-7F2C-1021-94A3-4F2C858C0F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846" y="1520575"/>
            <a:ext cx="3082637" cy="40561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06459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184949" y="658761"/>
            <a:ext cx="607298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مهاجرت ملاصدرا به قم و انزوا و ریاضت او</a:t>
            </a:r>
          </a:p>
        </p:txBody>
      </p:sp>
      <p:sp>
        <p:nvSpPr>
          <p:cNvPr id="4" name="TextBox 3">
            <a:extLst>
              <a:ext uri="{FF2B5EF4-FFF2-40B4-BE49-F238E27FC236}">
                <a16:creationId xmlns:a16="http://schemas.microsoft.com/office/drawing/2014/main" id="{737B7E78-B8C1-14B9-D45D-88AF1A2AD577}"/>
              </a:ext>
            </a:extLst>
          </p:cNvPr>
          <p:cNvSpPr txBox="1"/>
          <p:nvPr/>
        </p:nvSpPr>
        <p:spPr>
          <a:xfrm>
            <a:off x="800569" y="4739238"/>
            <a:ext cx="10590861" cy="1446550"/>
          </a:xfrm>
          <a:prstGeom prst="rect">
            <a:avLst/>
          </a:prstGeom>
          <a:noFill/>
        </p:spPr>
        <p:txBody>
          <a:bodyPr wrap="square">
            <a:spAutoFit/>
          </a:bodyPr>
          <a:lstStyle/>
          <a:p>
            <a:pPr algn="ctr" rtl="1">
              <a:lnSpc>
                <a:spcPct val="300000"/>
              </a:lnSpc>
            </a:pPr>
            <a:r>
              <a:rPr lang="fa-IR" sz="1600" dirty="0">
                <a:cs typeface="B Yekan" panose="00000400000000000000" pitchFamily="2" charset="-78"/>
              </a:rPr>
              <a:t>او در این دوران توانست به مرحله کشف و شهود غیب برسد و با دیده دل حقایق فلسفی را ببیند و مکتب فلسفی خود را کامل سازد به همین خاطر این دوران ، دوران طلائی زندگانی اوبوده و او در این دوران به بالاترین درجه معنویت و قداست رسید.</a:t>
            </a:r>
          </a:p>
        </p:txBody>
      </p:sp>
      <p:pic>
        <p:nvPicPr>
          <p:cNvPr id="7" name="Picture 6">
            <a:extLst>
              <a:ext uri="{FF2B5EF4-FFF2-40B4-BE49-F238E27FC236}">
                <a16:creationId xmlns:a16="http://schemas.microsoft.com/office/drawing/2014/main" id="{26A0859C-57F4-1331-EBBC-4AE253F5B2E9}"/>
              </a:ext>
            </a:extLst>
          </p:cNvPr>
          <p:cNvPicPr>
            <a:picLocks noChangeAspect="1"/>
          </p:cNvPicPr>
          <p:nvPr/>
        </p:nvPicPr>
        <p:blipFill rotWithShape="1">
          <a:blip r:embed="rId2">
            <a:extLst>
              <a:ext uri="{28A0092B-C50C-407E-A947-70E740481C1C}">
                <a14:useLocalDpi xmlns:a14="http://schemas.microsoft.com/office/drawing/2010/main" val="0"/>
              </a:ext>
            </a:extLst>
          </a:blip>
          <a:srcRect t="408" b="7607"/>
          <a:stretch/>
        </p:blipFill>
        <p:spPr>
          <a:xfrm>
            <a:off x="4848308" y="1566895"/>
            <a:ext cx="5089511" cy="28383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301FDE2E-1FDE-17C2-1388-C57BEE51E7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57819">
            <a:off x="2106018" y="1784272"/>
            <a:ext cx="2714625" cy="23526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06323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395965" y="658761"/>
            <a:ext cx="5861969"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مهاجرت ملاصدرا به قم و انزوا و ریاضت او</a:t>
            </a:r>
          </a:p>
        </p:txBody>
      </p:sp>
      <p:sp>
        <p:nvSpPr>
          <p:cNvPr id="6" name="TextBox 5">
            <a:extLst>
              <a:ext uri="{FF2B5EF4-FFF2-40B4-BE49-F238E27FC236}">
                <a16:creationId xmlns:a16="http://schemas.microsoft.com/office/drawing/2014/main" id="{18AE8853-5410-4072-52A0-E2BFF4E6A6D8}"/>
              </a:ext>
            </a:extLst>
          </p:cNvPr>
          <p:cNvSpPr txBox="1"/>
          <p:nvPr/>
        </p:nvSpPr>
        <p:spPr>
          <a:xfrm>
            <a:off x="5476566" y="1475309"/>
            <a:ext cx="6096000" cy="4401205"/>
          </a:xfrm>
          <a:prstGeom prst="rect">
            <a:avLst/>
          </a:prstGeom>
          <a:noFill/>
        </p:spPr>
        <p:txBody>
          <a:bodyPr wrap="square">
            <a:spAutoFit/>
          </a:bodyPr>
          <a:lstStyle/>
          <a:p>
            <a:pPr algn="justLow" rtl="1">
              <a:lnSpc>
                <a:spcPct val="300000"/>
              </a:lnSpc>
            </a:pPr>
            <a:r>
              <a:rPr lang="fa-IR" sz="1600" dirty="0">
                <a:cs typeface="B Yekan" panose="00000400000000000000" pitchFamily="2" charset="-78"/>
              </a:rPr>
              <a:t>ملاصدرا در مراحل کشف و شهود غیبی، دستور یافت که بسوی جامعه برگردد و دست به تألیف و تدریس و نشر و پخش مکتب و یافته های خود بزند . او پس از دوران سکوت به تألیف چند کتاب از جمله کتاب بزرگ و دائرة المعارف فلسفی خود بنام اسفار پرداخت و رساله هایی در پاسخ فلاسفه همزمان خود می نوشت.</a:t>
            </a:r>
          </a:p>
          <a:p>
            <a:pPr algn="justLow" rtl="1">
              <a:lnSpc>
                <a:spcPct val="300000"/>
              </a:lnSpc>
            </a:pPr>
            <a:r>
              <a:rPr lang="fa-IR" sz="1600" dirty="0">
                <a:cs typeface="B Yekan" panose="00000400000000000000" pitchFamily="2" charset="-78"/>
              </a:rPr>
              <a:t>او در قم شاگردان بسیاری از جمله فیاض لاهیجی و فیض کاشانی را پرورش داد که هر دو داماد ملاصدرا شدند و مکتب او را ترویج کردند.</a:t>
            </a:r>
          </a:p>
        </p:txBody>
      </p:sp>
      <p:pic>
        <p:nvPicPr>
          <p:cNvPr id="4" name="Picture 3">
            <a:extLst>
              <a:ext uri="{FF2B5EF4-FFF2-40B4-BE49-F238E27FC236}">
                <a16:creationId xmlns:a16="http://schemas.microsoft.com/office/drawing/2014/main" id="{ABF0FCBE-D50F-8E92-414B-9BF87B529A97}"/>
              </a:ext>
            </a:extLst>
          </p:cNvPr>
          <p:cNvPicPr>
            <a:picLocks noChangeAspect="1"/>
          </p:cNvPicPr>
          <p:nvPr/>
        </p:nvPicPr>
        <p:blipFill rotWithShape="1">
          <a:blip r:embed="rId2">
            <a:extLst>
              <a:ext uri="{28A0092B-C50C-407E-A947-70E740481C1C}">
                <a14:useLocalDpi xmlns:a14="http://schemas.microsoft.com/office/drawing/2010/main" val="0"/>
              </a:ext>
            </a:extLst>
          </a:blip>
          <a:srcRect l="9443" r="17414"/>
          <a:stretch/>
        </p:blipFill>
        <p:spPr>
          <a:xfrm>
            <a:off x="619434" y="818783"/>
            <a:ext cx="3818375" cy="52204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26459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بازگشت به شیراز</a:t>
            </a:r>
          </a:p>
        </p:txBody>
      </p:sp>
      <p:sp>
        <p:nvSpPr>
          <p:cNvPr id="3" name="TextBox 2">
            <a:extLst>
              <a:ext uri="{FF2B5EF4-FFF2-40B4-BE49-F238E27FC236}">
                <a16:creationId xmlns:a16="http://schemas.microsoft.com/office/drawing/2014/main" id="{76F198A9-BF99-67F9-7A36-09E99F8E68DD}"/>
              </a:ext>
            </a:extLst>
          </p:cNvPr>
          <p:cNvSpPr txBox="1"/>
          <p:nvPr/>
        </p:nvSpPr>
        <p:spPr>
          <a:xfrm>
            <a:off x="361030" y="1549944"/>
            <a:ext cx="11634541" cy="4401205"/>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الله وردی خان حاکم ایالت فارس امپراتوری صفوی در زمان شاه عباس هنگام ساخت مدرسه خان در شیراز، ملاصدرا را که توسط علمای اصفهان تکفیر و در کهک قم تبعید شده بود به شیراز دعوت کرد. او نامه‌ای بدین مضمون به ملاصدرا نوشت:</a:t>
            </a:r>
          </a:p>
          <a:p>
            <a:pPr algn="ctr" rtl="1">
              <a:lnSpc>
                <a:spcPct val="300000"/>
              </a:lnSpc>
            </a:pPr>
            <a:r>
              <a:rPr lang="fa-IR" sz="1600" dirty="0">
                <a:cs typeface="B Yekan" panose="00000400000000000000" pitchFamily="2" charset="-78"/>
              </a:rPr>
              <a:t>    «من نمی‌توانم به کهک بیایم تا بتوانم از محضر درس شما استفاده کنم و به همین جهت در شیراز بنای مدرسه‌ای را برای شما شروع کرده‌ام و همین که تمام شد اطلاع می‌دهم که بیایید و در این مدرسه تدریس کنید».</a:t>
            </a:r>
          </a:p>
          <a:p>
            <a:pPr algn="ctr" rtl="1">
              <a:lnSpc>
                <a:spcPct val="300000"/>
              </a:lnSpc>
            </a:pPr>
            <a:r>
              <a:rPr lang="fa-IR" sz="1600" dirty="0">
                <a:cs typeface="B Yekan" panose="00000400000000000000" pitchFamily="2" charset="-78"/>
              </a:rPr>
              <a:t>الله‌وردی خان در وقف نامه مدرسه خان تصریح کرد که اختیار تدریس را به ملاصدرا واگذار می‌کنم تا اینکه هر درسی را که می‌خواهد در برنامه دروس مدرسه قرار دهد</a:t>
            </a:r>
          </a:p>
        </p:txBody>
      </p:sp>
    </p:spTree>
    <p:extLst>
      <p:ext uri="{BB962C8B-B14F-4D97-AF65-F5344CB8AC3E}">
        <p14:creationId xmlns:p14="http://schemas.microsoft.com/office/powerpoint/2010/main" val="4148491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بازگشت به شیراز</a:t>
            </a:r>
          </a:p>
        </p:txBody>
      </p:sp>
      <p:sp>
        <p:nvSpPr>
          <p:cNvPr id="3" name="TextBox 2">
            <a:extLst>
              <a:ext uri="{FF2B5EF4-FFF2-40B4-BE49-F238E27FC236}">
                <a16:creationId xmlns:a16="http://schemas.microsoft.com/office/drawing/2014/main" id="{EF3BCE66-4F32-2206-62A5-9FA93E5D791B}"/>
              </a:ext>
            </a:extLst>
          </p:cNvPr>
          <p:cNvSpPr txBox="1"/>
          <p:nvPr/>
        </p:nvSpPr>
        <p:spPr>
          <a:xfrm>
            <a:off x="191728" y="1181981"/>
            <a:ext cx="11808543" cy="5139869"/>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حکومت صفوی و در راس آنان شاه عباس تمایلی به تبعید ملاصدرا از اصفهان نداشتند و شاه عباس صفوی به اجبار علمای اصفهان به این کار تن داد. از این رو، الله‌وردی خان گرجی حاکم فارس، بر آن شد که برای این دانشمند در شیراز مدرسه‌ای ساخته و از او برای تدریس در این مدرسه دعوت کند. با پایان یافتن ساخت و ساز بخش مهمی از این مدرسه که بعدها به مدرسه خان نامی شد، الله‌وردی خان چشم از جهان بست و به دیار باقی شتافت. پس از او فرزند وی امام قلی خان که از دوستان دوران جوانی ملاصدرا بود پس از پدرش به حکومت فارس رسیده بود، پس از فتح هرمز و بیرون راندن پرتغالی‌ها از خلیج فارس، و در پی پیروزی حکم رفع تبعید ملاصدرا را از شاه عباس گرفته و ملاصدرا را به شیراز دعوت کرد.</a:t>
            </a:r>
          </a:p>
          <a:p>
            <a:pPr algn="ctr" rtl="1">
              <a:lnSpc>
                <a:spcPct val="300000"/>
              </a:lnSpc>
            </a:pPr>
            <a:r>
              <a:rPr lang="fa-IR" sz="1600" dirty="0">
                <a:cs typeface="B Yekan" panose="00000400000000000000" pitchFamily="2" charset="-78"/>
              </a:rPr>
              <a:t>محل تدریس ملاصدرا در مدرسه خان، شیراز</a:t>
            </a:r>
            <a:r>
              <a:rPr lang="en-US" sz="1600" dirty="0">
                <a:cs typeface="B Yekan" panose="00000400000000000000" pitchFamily="2" charset="-78"/>
              </a:rPr>
              <a:t> </a:t>
            </a:r>
            <a:r>
              <a:rPr lang="fa-IR" sz="1600" dirty="0">
                <a:cs typeface="B Yekan" panose="00000400000000000000" pitchFamily="2" charset="-78"/>
              </a:rPr>
              <a:t>درخشان‌ترین دوره زندگی ملاصدرا از لحاظ سودی که به جامعه رساند و طی آن دوره کتاب‌های فراوان و ارزشمندی نگاشت، دوره‌ای است که او پس از بازگشت از کهک در شیراز شروع به تدریس کرد. </a:t>
            </a:r>
          </a:p>
        </p:txBody>
      </p:sp>
    </p:spTree>
    <p:extLst>
      <p:ext uri="{BB962C8B-B14F-4D97-AF65-F5344CB8AC3E}">
        <p14:creationId xmlns:p14="http://schemas.microsoft.com/office/powerpoint/2010/main" val="3143731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562599" y="627983"/>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بازگشت به شیراز</a:t>
            </a:r>
          </a:p>
        </p:txBody>
      </p:sp>
      <p:sp>
        <p:nvSpPr>
          <p:cNvPr id="3" name="TextBox 2">
            <a:extLst>
              <a:ext uri="{FF2B5EF4-FFF2-40B4-BE49-F238E27FC236}">
                <a16:creationId xmlns:a16="http://schemas.microsoft.com/office/drawing/2014/main" id="{672CE27D-5C48-CEC6-7D78-A49B8538D518}"/>
              </a:ext>
            </a:extLst>
          </p:cNvPr>
          <p:cNvSpPr txBox="1"/>
          <p:nvPr/>
        </p:nvSpPr>
        <p:spPr>
          <a:xfrm>
            <a:off x="357239" y="949741"/>
            <a:ext cx="6154994"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پس از بازگشت به شیراز، تدریس در این مدرسه نوساز را آغاز کرد. در این مدرسه افزون بر حکمت و فقه، ادبیات، اخترشناسی، ریاضیات، شیمی، معرفةالارض (زمین‌شناسی) و علوم طبیعی نیز تدریس می‌شد. اهمیت این مدرسه از مدرسه خواجه اصفهان نیز فزونی یافت</a:t>
            </a:r>
          </a:p>
          <a:p>
            <a:pPr algn="justLow" rtl="1">
              <a:lnSpc>
                <a:spcPct val="300000"/>
              </a:lnSpc>
            </a:pPr>
            <a:r>
              <a:rPr lang="fa-IR" sz="1600" dirty="0">
                <a:cs typeface="B Yekan" panose="00000400000000000000" pitchFamily="2" charset="-78"/>
              </a:rPr>
              <a:t>الله‌وردی خان گرجی با این اقدام خود، دانشگاهی به مفهوم واقعی آن روز بنیان گذاشت، که در آن افزون بر حکمت، فقه، ادب، نجوم، علم حساب، هندسه، زمین‌شناسی، جانورشناسی، گیاه‌شناسی و شیمی تدریس می‌شد. </a:t>
            </a:r>
          </a:p>
        </p:txBody>
      </p:sp>
      <p:pic>
        <p:nvPicPr>
          <p:cNvPr id="5" name="Picture 4">
            <a:extLst>
              <a:ext uri="{FF2B5EF4-FFF2-40B4-BE49-F238E27FC236}">
                <a16:creationId xmlns:a16="http://schemas.microsoft.com/office/drawing/2014/main" id="{425A1CC0-0488-3793-62B0-C67B0806C1E9}"/>
              </a:ext>
            </a:extLst>
          </p:cNvPr>
          <p:cNvPicPr>
            <a:picLocks noChangeAspect="1"/>
          </p:cNvPicPr>
          <p:nvPr/>
        </p:nvPicPr>
        <p:blipFill rotWithShape="1">
          <a:blip r:embed="rId2">
            <a:extLst>
              <a:ext uri="{28A0092B-C50C-407E-A947-70E740481C1C}">
                <a14:useLocalDpi xmlns:a14="http://schemas.microsoft.com/office/drawing/2010/main" val="0"/>
              </a:ext>
            </a:extLst>
          </a:blip>
          <a:srcRect l="34674"/>
          <a:stretch/>
        </p:blipFill>
        <p:spPr>
          <a:xfrm rot="20149796">
            <a:off x="7648401" y="2098536"/>
            <a:ext cx="3487083" cy="28422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03195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ازدواج و فرزندان ملاصدرا </a:t>
            </a:r>
          </a:p>
        </p:txBody>
      </p:sp>
      <p:sp>
        <p:nvSpPr>
          <p:cNvPr id="3" name="TextBox 2">
            <a:extLst>
              <a:ext uri="{FF2B5EF4-FFF2-40B4-BE49-F238E27FC236}">
                <a16:creationId xmlns:a16="http://schemas.microsoft.com/office/drawing/2014/main" id="{8037C775-ADC6-17F4-ABA5-6BAC1159DAF1}"/>
              </a:ext>
            </a:extLst>
          </p:cNvPr>
          <p:cNvSpPr txBox="1"/>
          <p:nvPr/>
        </p:nvSpPr>
        <p:spPr>
          <a:xfrm>
            <a:off x="560440" y="1647441"/>
            <a:ext cx="11267766" cy="4288561"/>
          </a:xfrm>
          <a:prstGeom prst="rect">
            <a:avLst/>
          </a:prstGeom>
          <a:noFill/>
        </p:spPr>
        <p:txBody>
          <a:bodyPr wrap="square" rtlCol="1">
            <a:spAutoFit/>
          </a:bodyPr>
          <a:lstStyle/>
          <a:p>
            <a:endParaRPr lang="fa-IR" dirty="0">
              <a:cs typeface="B Titr" panose="00000700000000000000" pitchFamily="2" charset="-78"/>
            </a:endParaRPr>
          </a:p>
        </p:txBody>
      </p:sp>
      <p:sp>
        <p:nvSpPr>
          <p:cNvPr id="4" name="TextBox 3">
            <a:extLst>
              <a:ext uri="{FF2B5EF4-FFF2-40B4-BE49-F238E27FC236}">
                <a16:creationId xmlns:a16="http://schemas.microsoft.com/office/drawing/2014/main" id="{655BCEB1-0B75-CC93-6D0E-BE6B09A922B2}"/>
              </a:ext>
            </a:extLst>
          </p:cNvPr>
          <p:cNvSpPr txBox="1"/>
          <p:nvPr/>
        </p:nvSpPr>
        <p:spPr>
          <a:xfrm>
            <a:off x="363794" y="1357747"/>
            <a:ext cx="11652715" cy="2185214"/>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تاریخ ازدواج ملاصدرا مشخص نیست اما احتمالا او در نزدیک چهل سالگی ازدواج نموده زیرا نخستین فرزند او متولد سال 1019 هـ (1609 میلادی) است. ملاصدرا در شیراز ازدواج کرد و نخستین فرزندش نیز در آن جا به دنیا آمد اما بعد از آزار و اذیت ها ملاصدرا همراه کاروان کوچک خود، (زن و کودک خردسالش) راهی قم شدند. ملاصدرا مدتی را در قم گذراند، اما خود را به کسی معرفی نکرد.</a:t>
            </a:r>
          </a:p>
        </p:txBody>
      </p:sp>
      <p:pic>
        <p:nvPicPr>
          <p:cNvPr id="5" name="Picture 4">
            <a:extLst>
              <a:ext uri="{FF2B5EF4-FFF2-40B4-BE49-F238E27FC236}">
                <a16:creationId xmlns:a16="http://schemas.microsoft.com/office/drawing/2014/main" id="{BED6CF5E-EF03-3874-3DE1-0D0CBCB0DD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6836" y="3832655"/>
            <a:ext cx="4858328" cy="22166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47577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ازدواج و فرزندان ملاصدرا </a:t>
            </a:r>
          </a:p>
        </p:txBody>
      </p:sp>
      <p:sp>
        <p:nvSpPr>
          <p:cNvPr id="3" name="TextBox 2">
            <a:extLst>
              <a:ext uri="{FF2B5EF4-FFF2-40B4-BE49-F238E27FC236}">
                <a16:creationId xmlns:a16="http://schemas.microsoft.com/office/drawing/2014/main" id="{154F2146-F79F-62DA-22DF-450E0A904D86}"/>
              </a:ext>
            </a:extLst>
          </p:cNvPr>
          <p:cNvSpPr txBox="1"/>
          <p:nvPr/>
        </p:nvSpPr>
        <p:spPr>
          <a:xfrm>
            <a:off x="5384800" y="1362621"/>
            <a:ext cx="6525490"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خانواده ی کوچک خود را به سوی روستایی به نام کهک به راه انداخت و چنانچه در نمناک هم اشاره شده است دو فرزند دیگر ملاصدرا در کهک به دنیا آمدند . دختر بزرگش در آن جا ازدواج کرد و نوه اش هم در آنجا به دنیا آمد.</a:t>
            </a:r>
          </a:p>
          <a:p>
            <a:pPr algn="justLow" rtl="1">
              <a:lnSpc>
                <a:spcPct val="300000"/>
              </a:lnSpc>
            </a:pPr>
            <a:r>
              <a:rPr lang="fa-IR" sz="1600" dirty="0">
                <a:cs typeface="B Yekan" panose="00000400000000000000" pitchFamily="2" charset="-78"/>
              </a:rPr>
              <a:t>او دارای پنج فرزند سه دختر و دو پسربوده است که میرزا ابراهیم یکی ازپسران او ، از دانشمندان زمان خود بوده و فیلسوف و فقیه و متکلم و مفسر شمرده میشده و پسر دیگر او بنام احمد نیز فیلسوف و ادیب و شاعر بوده و چند کتاب به وی نسبت داده شده است.</a:t>
            </a:r>
          </a:p>
        </p:txBody>
      </p:sp>
      <p:pic>
        <p:nvPicPr>
          <p:cNvPr id="5" name="Picture 4">
            <a:extLst>
              <a:ext uri="{FF2B5EF4-FFF2-40B4-BE49-F238E27FC236}">
                <a16:creationId xmlns:a16="http://schemas.microsoft.com/office/drawing/2014/main" id="{ECF2643A-017D-4583-8D86-345F1F83F338}"/>
              </a:ext>
            </a:extLst>
          </p:cNvPr>
          <p:cNvPicPr>
            <a:picLocks noChangeAspect="1"/>
          </p:cNvPicPr>
          <p:nvPr/>
        </p:nvPicPr>
        <p:blipFill rotWithShape="1">
          <a:blip r:embed="rId2">
            <a:extLst>
              <a:ext uri="{28A0092B-C50C-407E-A947-70E740481C1C}">
                <a14:useLocalDpi xmlns:a14="http://schemas.microsoft.com/office/drawing/2010/main" val="0"/>
              </a:ext>
            </a:extLst>
          </a:blip>
          <a:srcRect r="44000"/>
          <a:stretch/>
        </p:blipFill>
        <p:spPr>
          <a:xfrm>
            <a:off x="495300" y="658761"/>
            <a:ext cx="4267200" cy="5305425"/>
          </a:xfrm>
          <a:prstGeom prst="ellipse">
            <a:avLst/>
          </a:prstGeom>
          <a:ln>
            <a:noFill/>
          </a:ln>
          <a:effectLst>
            <a:softEdge rad="112500"/>
          </a:effectLst>
        </p:spPr>
      </p:pic>
    </p:spTree>
    <p:extLst>
      <p:ext uri="{BB962C8B-B14F-4D97-AF65-F5344CB8AC3E}">
        <p14:creationId xmlns:p14="http://schemas.microsoft.com/office/powerpoint/2010/main" val="2758544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ازدواج و فرزندان ملاصدرا </a:t>
            </a:r>
          </a:p>
        </p:txBody>
      </p:sp>
      <p:sp>
        <p:nvSpPr>
          <p:cNvPr id="3" name="TextBox 2">
            <a:extLst>
              <a:ext uri="{FF2B5EF4-FFF2-40B4-BE49-F238E27FC236}">
                <a16:creationId xmlns:a16="http://schemas.microsoft.com/office/drawing/2014/main" id="{ACEDA6B0-D772-8E2B-9954-776D4A1D2D41}"/>
              </a:ext>
            </a:extLst>
          </p:cNvPr>
          <p:cNvSpPr txBox="1"/>
          <p:nvPr/>
        </p:nvSpPr>
        <p:spPr>
          <a:xfrm>
            <a:off x="7171115" y="1597729"/>
            <a:ext cx="4638732" cy="4401205"/>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بزرگترین فرزند ملاصدرا دختر او بنام ام کلثوم دانشمند و شاعر و زنی اهل عبادت و زهد و همسر ملا عبدالرزاق لاهیجی بوده است.دختر دوم ملاصدرا زبیده همسر فیض کاشانی (شاگرد دیگر ملاصدرا) شده و دختر سوم ملاصدرا بنام معصومه معروف به داشتن معلومات و تسلط بر شعر و ادب است.</a:t>
            </a:r>
          </a:p>
        </p:txBody>
      </p:sp>
      <p:pic>
        <p:nvPicPr>
          <p:cNvPr id="4" name="Picture 3">
            <a:extLst>
              <a:ext uri="{FF2B5EF4-FFF2-40B4-BE49-F238E27FC236}">
                <a16:creationId xmlns:a16="http://schemas.microsoft.com/office/drawing/2014/main" id="{D492EB4A-468E-51FE-FFFE-E711CB9366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6746" y="920371"/>
            <a:ext cx="3926761" cy="51667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353386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60719" y="65242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مقدمه</a:t>
            </a:r>
          </a:p>
        </p:txBody>
      </p:sp>
      <p:sp>
        <p:nvSpPr>
          <p:cNvPr id="3" name="TextBox 2">
            <a:extLst>
              <a:ext uri="{FF2B5EF4-FFF2-40B4-BE49-F238E27FC236}">
                <a16:creationId xmlns:a16="http://schemas.microsoft.com/office/drawing/2014/main" id="{32A3DE64-4398-A043-3051-B51351448C27}"/>
              </a:ext>
            </a:extLst>
          </p:cNvPr>
          <p:cNvSpPr txBox="1"/>
          <p:nvPr/>
        </p:nvSpPr>
        <p:spPr>
          <a:xfrm>
            <a:off x="5628640" y="1502124"/>
            <a:ext cx="6276912" cy="4401205"/>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صدرالدین محمد بن ابراهیم قوام شیرازی (۱۶۴۰-۱۵۷۱م) (۱۰۴۵-۹۷۹ق) یا مُلاصَدرا و صدرالمتألهین حکیم متأله و فیلسوف ایرانی سده ی یازدهم هجری قمری و بنیان‌گذار حکمت متعالیه است. کارهای او را می‌توان نمایش دهنده ی نوعی تلفیق از هزار سال تفکر و اندیشه ی اسلامی پیش از زمان او به حساب آورد. بسیاری از مراکز علمی در شهرهای ایران و جهان و نام برخی از خیابان‌های شهرها همچون شیراز، تهران، مشهد، اصفهان، قزوین و یزد به نام این فیلسوف است</a:t>
            </a:r>
          </a:p>
        </p:txBody>
      </p:sp>
      <p:pic>
        <p:nvPicPr>
          <p:cNvPr id="6" name="Picture 5">
            <a:extLst>
              <a:ext uri="{FF2B5EF4-FFF2-40B4-BE49-F238E27FC236}">
                <a16:creationId xmlns:a16="http://schemas.microsoft.com/office/drawing/2014/main" id="{6EAC693A-CDE4-8695-F585-8DF70B5AE0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29" y="754651"/>
            <a:ext cx="3912995" cy="51486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388694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شاگردان معروف ملاصدرا</a:t>
            </a:r>
          </a:p>
        </p:txBody>
      </p:sp>
      <p:pic>
        <p:nvPicPr>
          <p:cNvPr id="9" name="Picture 8">
            <a:extLst>
              <a:ext uri="{FF2B5EF4-FFF2-40B4-BE49-F238E27FC236}">
                <a16:creationId xmlns:a16="http://schemas.microsoft.com/office/drawing/2014/main" id="{2EE99DE5-61DF-B99A-C7FA-F30EE39B71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783" y="920371"/>
            <a:ext cx="1976440" cy="2470550"/>
          </a:xfrm>
          <a:prstGeom prst="rect">
            <a:avLst/>
          </a:prstGeom>
          <a:ln>
            <a:noFill/>
          </a:ln>
          <a:effectLst>
            <a:softEdge rad="112500"/>
          </a:effectLst>
        </p:spPr>
      </p:pic>
      <p:sp>
        <p:nvSpPr>
          <p:cNvPr id="3" name="TextBox 2">
            <a:extLst>
              <a:ext uri="{FF2B5EF4-FFF2-40B4-BE49-F238E27FC236}">
                <a16:creationId xmlns:a16="http://schemas.microsoft.com/office/drawing/2014/main" id="{602FC69C-A250-6094-B363-A3F48724530C}"/>
              </a:ext>
            </a:extLst>
          </p:cNvPr>
          <p:cNvSpPr txBox="1"/>
          <p:nvPr/>
        </p:nvSpPr>
        <p:spPr>
          <a:xfrm>
            <a:off x="7804728" y="1477817"/>
            <a:ext cx="3814618" cy="2923877"/>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 فیض کاشانی</a:t>
            </a:r>
          </a:p>
          <a:p>
            <a:pPr algn="justLow" rtl="1">
              <a:lnSpc>
                <a:spcPct val="300000"/>
              </a:lnSpc>
            </a:pPr>
            <a:r>
              <a:rPr lang="fa-IR" sz="1600" dirty="0">
                <a:cs typeface="B Yekan" panose="00000400000000000000" pitchFamily="2" charset="-78"/>
              </a:rPr>
              <a:t>- فیّاض لاهیجی</a:t>
            </a:r>
          </a:p>
          <a:p>
            <a:pPr algn="justLow" rtl="1">
              <a:lnSpc>
                <a:spcPct val="300000"/>
              </a:lnSpc>
            </a:pPr>
            <a:r>
              <a:rPr lang="fa-IR" sz="1600" dirty="0">
                <a:cs typeface="B Yekan" panose="00000400000000000000" pitchFamily="2" charset="-78"/>
              </a:rPr>
              <a:t>- ملاحسین تنکابنی</a:t>
            </a:r>
          </a:p>
          <a:p>
            <a:pPr algn="justLow" rtl="1">
              <a:lnSpc>
                <a:spcPct val="300000"/>
              </a:lnSpc>
            </a:pPr>
            <a:r>
              <a:rPr lang="fa-IR" sz="1600" dirty="0">
                <a:cs typeface="B Yekan" panose="00000400000000000000" pitchFamily="2" charset="-78"/>
              </a:rPr>
              <a:t>- حکیم ملامحمد آقاجانی</a:t>
            </a:r>
          </a:p>
        </p:txBody>
      </p:sp>
      <p:pic>
        <p:nvPicPr>
          <p:cNvPr id="5" name="Picture 4">
            <a:extLst>
              <a:ext uri="{FF2B5EF4-FFF2-40B4-BE49-F238E27FC236}">
                <a16:creationId xmlns:a16="http://schemas.microsoft.com/office/drawing/2014/main" id="{16B089C5-662F-752A-5647-0E9DA95DE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758" y="1583254"/>
            <a:ext cx="2160608" cy="3691491"/>
          </a:xfrm>
          <a:prstGeom prst="rect">
            <a:avLst/>
          </a:prstGeom>
          <a:ln>
            <a:noFill/>
          </a:ln>
          <a:effectLst>
            <a:softEdge rad="112500"/>
          </a:effectLst>
        </p:spPr>
      </p:pic>
      <p:pic>
        <p:nvPicPr>
          <p:cNvPr id="7" name="Picture 6">
            <a:extLst>
              <a:ext uri="{FF2B5EF4-FFF2-40B4-BE49-F238E27FC236}">
                <a16:creationId xmlns:a16="http://schemas.microsoft.com/office/drawing/2014/main" id="{0D91044A-07B3-254E-A27D-FE70B46D65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9498" y="2939755"/>
            <a:ext cx="2752725" cy="2752725"/>
          </a:xfrm>
          <a:prstGeom prst="rect">
            <a:avLst/>
          </a:prstGeom>
          <a:ln>
            <a:noFill/>
          </a:ln>
          <a:effectLst>
            <a:softEdge rad="112500"/>
          </a:effectLst>
        </p:spPr>
      </p:pic>
    </p:spTree>
    <p:extLst>
      <p:ext uri="{BB962C8B-B14F-4D97-AF65-F5344CB8AC3E}">
        <p14:creationId xmlns:p14="http://schemas.microsoft.com/office/powerpoint/2010/main" val="3478229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باورها</a:t>
            </a:r>
          </a:p>
        </p:txBody>
      </p:sp>
      <p:sp>
        <p:nvSpPr>
          <p:cNvPr id="3" name="TextBox 2">
            <a:extLst>
              <a:ext uri="{FF2B5EF4-FFF2-40B4-BE49-F238E27FC236}">
                <a16:creationId xmlns:a16="http://schemas.microsoft.com/office/drawing/2014/main" id="{06BA729D-0BCA-DCDE-6B6E-77D6E72D4EB9}"/>
              </a:ext>
            </a:extLst>
          </p:cNvPr>
          <p:cNvSpPr txBox="1"/>
          <p:nvPr/>
        </p:nvSpPr>
        <p:spPr>
          <a:xfrm>
            <a:off x="355598" y="3013752"/>
            <a:ext cx="11480801" cy="2923877"/>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ملاصدرا شیعه مذهب و پیرو آئین دوازده‌امامی بود، به اصول و فروع دین اسلام و مذهب شیعه اعتقاد داشت. همان‌طور که در فقه شیعه چهار اصل قرآن، حدیث، عقل و اجماع برای بدست آوردن احکام بکار می‌رود، ملاصدرا نیز در مباحث عقلی تلاش وافری نمود تا این وجهه از برهان جایگاه خود را در مذهب شیعه دوباره باز یابد، وی در کتاب الاسفارالاربعه جلد ۸ آورده‌است: «نمی‌شود قوانین این دین بر حق‌الهی (اسلام) که چون خورشید روشن و درخشان است با دانش استدلالی یقینی مخالفت داشته باشد. نیست باد فلسفه ای که قوانینش با کتاب قرآن و سنت رسول خدا و ائمه اطهار مطابقت نداشته باشد.»</a:t>
            </a:r>
          </a:p>
        </p:txBody>
      </p:sp>
      <p:pic>
        <p:nvPicPr>
          <p:cNvPr id="5" name="Picture 4">
            <a:extLst>
              <a:ext uri="{FF2B5EF4-FFF2-40B4-BE49-F238E27FC236}">
                <a16:creationId xmlns:a16="http://schemas.microsoft.com/office/drawing/2014/main" id="{A68B1A0A-8C39-A420-E8C6-78DDC4715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7636" y="920371"/>
            <a:ext cx="1896727" cy="1896727"/>
          </a:xfrm>
          <a:prstGeom prst="rect">
            <a:avLst/>
          </a:prstGeom>
        </p:spPr>
      </p:pic>
    </p:spTree>
    <p:extLst>
      <p:ext uri="{BB962C8B-B14F-4D97-AF65-F5344CB8AC3E}">
        <p14:creationId xmlns:p14="http://schemas.microsoft.com/office/powerpoint/2010/main" val="2426102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عرفان شیعی</a:t>
            </a:r>
          </a:p>
        </p:txBody>
      </p:sp>
      <p:sp>
        <p:nvSpPr>
          <p:cNvPr id="3" name="TextBox 2">
            <a:extLst>
              <a:ext uri="{FF2B5EF4-FFF2-40B4-BE49-F238E27FC236}">
                <a16:creationId xmlns:a16="http://schemas.microsoft.com/office/drawing/2014/main" id="{042D537C-6373-D03C-A8C4-A9E016C85297}"/>
              </a:ext>
            </a:extLst>
          </p:cNvPr>
          <p:cNvSpPr txBox="1"/>
          <p:nvPr/>
        </p:nvSpPr>
        <p:spPr>
          <a:xfrm>
            <a:off x="3943928" y="1366685"/>
            <a:ext cx="7923607"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بر این باور بود که مذهب شیعه دو وجه دارد، وجه ظاهری، یعنی همان شریعت و احکام دینی، و وجه باطنی، که همان درون‌مایه و حقیقت مذهب شیعه‌است و ملاصدرا آن را عرفان شیعی می‌نامید. او برای رستگاری انسان، هم شریعت و پایبندی به فرایض دین را لازم می‌شمرد و هم سیر و سلوک عرفانی برای رسیدن به حقیقت مذهب شیعه را ضروری می‌دانست. این در حالی بود که بیشتر دانشمندان قشری اصفهان، دید خوبی نسبت به عرفان نداشتند. ایشان بر این باور بودند که بسیاری از عارفان، به احکام دین اسلام پایبند نیستند و عمل به فرایض دینی را برای رسیدن به رستگاری لازم نمی‌بینند. یکی از دلایل تبعید ملاصدرا از اصفهان همین باور بود. </a:t>
            </a:r>
          </a:p>
        </p:txBody>
      </p:sp>
      <p:pic>
        <p:nvPicPr>
          <p:cNvPr id="5" name="Picture 4">
            <a:extLst>
              <a:ext uri="{FF2B5EF4-FFF2-40B4-BE49-F238E27FC236}">
                <a16:creationId xmlns:a16="http://schemas.microsoft.com/office/drawing/2014/main" id="{9F2120AD-1ADC-C0FB-9D83-47550BEAD4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465" y="2002455"/>
            <a:ext cx="3251633" cy="31800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8378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عرفان شیعی</a:t>
            </a:r>
          </a:p>
        </p:txBody>
      </p:sp>
      <p:sp>
        <p:nvSpPr>
          <p:cNvPr id="3" name="TextBox 2">
            <a:extLst>
              <a:ext uri="{FF2B5EF4-FFF2-40B4-BE49-F238E27FC236}">
                <a16:creationId xmlns:a16="http://schemas.microsoft.com/office/drawing/2014/main" id="{6A750837-FAF3-0859-FC75-01BFFD5F3B13}"/>
              </a:ext>
            </a:extLst>
          </p:cNvPr>
          <p:cNvSpPr txBox="1"/>
          <p:nvPr/>
        </p:nvSpPr>
        <p:spPr>
          <a:xfrm>
            <a:off x="6351639" y="1376516"/>
            <a:ext cx="5466736" cy="4401205"/>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اگرچه به عرفان باور داشت، اما کوتاهی از احکام و واجبات دین را به بهانه ی سیر و سلوک عرفانی رد می‌کرد. با دانشمندان قشری نیز به دلیل ستیز با عرفان شیعی مخالف بود. همچنین با برخی از صوفیان که عمل به واجبات دینی را ضروری نمی‌دانستند، مخالف بود. البته برخی معتقدند ملاصدرا با ادغام فلسفه و عرفان ناخواسته راه را برای بسته شدن مسیر فلسفه ورزی در جهان اسلام فراهم کرد. </a:t>
            </a:r>
          </a:p>
        </p:txBody>
      </p:sp>
    </p:spTree>
    <p:extLst>
      <p:ext uri="{BB962C8B-B14F-4D97-AF65-F5344CB8AC3E}">
        <p14:creationId xmlns:p14="http://schemas.microsoft.com/office/powerpoint/2010/main" val="3232058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حکمت متعالیه</a:t>
            </a:r>
          </a:p>
        </p:txBody>
      </p:sp>
      <p:sp>
        <p:nvSpPr>
          <p:cNvPr id="3" name="TextBox 2">
            <a:extLst>
              <a:ext uri="{FF2B5EF4-FFF2-40B4-BE49-F238E27FC236}">
                <a16:creationId xmlns:a16="http://schemas.microsoft.com/office/drawing/2014/main" id="{C11950CF-2247-B406-7D70-AD10573EE4F4}"/>
              </a:ext>
            </a:extLst>
          </p:cNvPr>
          <p:cNvSpPr txBox="1"/>
          <p:nvPr/>
        </p:nvSpPr>
        <p:spPr>
          <a:xfrm>
            <a:off x="153218" y="920371"/>
            <a:ext cx="7492182"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مکتب ملاصدرا که حکمت متعالیه نامیده می‌شود، بر اصل «وجود» و تمایز آن از «ماهیت» استوار است. بنابر دیدگاه او، بدیهی‌ترین مسئله ی جهان، مسئله ی وجود یا هستی است که ما با علم حضوری و دریافت درونی خود، آن را درک کرده و نیازی به اثبات آن نداریم. اما ماهیت، آن چیزی است که سبب گوناگونی و تکثر پدیده‌ها می‌شود و به هر وجود، قالبی ویژه می‌بخشد. همه ی پدیده‌های جهان در یک اصل مشترکند که همان «وجود» نام دارد و وجود، یگانه‌است؛ زیرا از هستی‌بخش (یعنی خداوند یگانه) سرچشمه گرفته، اما ویژگی‌های هر یک از این پدیده‌ها از تفاوت میان ذات و ماهیت آن‌ها حکایت دارد؛ بنابراین دیدگاه، اصل بر وجود اشیاء است و ماهیت، معلول وجود به‌شمار می‌آید.</a:t>
            </a:r>
          </a:p>
        </p:txBody>
      </p:sp>
      <p:pic>
        <p:nvPicPr>
          <p:cNvPr id="5" name="Picture 4">
            <a:extLst>
              <a:ext uri="{FF2B5EF4-FFF2-40B4-BE49-F238E27FC236}">
                <a16:creationId xmlns:a16="http://schemas.microsoft.com/office/drawing/2014/main" id="{393B9012-6B06-F0D3-881A-BDE52B2FB275}"/>
              </a:ext>
            </a:extLst>
          </p:cNvPr>
          <p:cNvPicPr>
            <a:picLocks noChangeAspect="1"/>
          </p:cNvPicPr>
          <p:nvPr/>
        </p:nvPicPr>
        <p:blipFill rotWithShape="1">
          <a:blip r:embed="rId2">
            <a:extLst>
              <a:ext uri="{28A0092B-C50C-407E-A947-70E740481C1C}">
                <a14:useLocalDpi xmlns:a14="http://schemas.microsoft.com/office/drawing/2010/main" val="0"/>
              </a:ext>
            </a:extLst>
          </a:blip>
          <a:srcRect l="8121" r="6274"/>
          <a:stretch/>
        </p:blipFill>
        <p:spPr>
          <a:xfrm rot="1409031">
            <a:off x="8358281" y="2324100"/>
            <a:ext cx="3327400" cy="2591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77387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حکمت متعالیه</a:t>
            </a:r>
          </a:p>
        </p:txBody>
      </p:sp>
      <p:sp>
        <p:nvSpPr>
          <p:cNvPr id="3" name="TextBox 2">
            <a:extLst>
              <a:ext uri="{FF2B5EF4-FFF2-40B4-BE49-F238E27FC236}">
                <a16:creationId xmlns:a16="http://schemas.microsoft.com/office/drawing/2014/main" id="{732145C6-C5A2-81AD-5C46-C3403A3A5BBB}"/>
              </a:ext>
            </a:extLst>
          </p:cNvPr>
          <p:cNvSpPr txBox="1"/>
          <p:nvPr/>
        </p:nvSpPr>
        <p:spPr>
          <a:xfrm>
            <a:off x="5525767" y="1181981"/>
            <a:ext cx="6420426"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در مخالفت با استادش میرداماد که خود پیرو سهروردی بود، مدعی شد که «وجود» امری حقیقی است و ماهیت امری اعتباری. صدرا درباره ی حرکت نیز نظریه جدیدی عرضه کرد که به حرکت جوهری مشهور است. تا قبل از آن تمامی فلاسفه مسلمان، معتقد به وجود حرکت در مقولات نه‌گانه عَرَض بودند و حرکت را در جوهر محال می‌دانستند. اما صدرا معتقد به حرکت در جوهر نیز بود و موفق شد چهار جریان فکری یعنی کلام، عرفان، فلسفه افلاطون و فلسفه ارسطو را در یک نقطه گرد آورد و نظام فلسفی جدید و مستقلی به وجود آورد</a:t>
            </a:r>
          </a:p>
        </p:txBody>
      </p:sp>
      <p:pic>
        <p:nvPicPr>
          <p:cNvPr id="5" name="Picture 4">
            <a:extLst>
              <a:ext uri="{FF2B5EF4-FFF2-40B4-BE49-F238E27FC236}">
                <a16:creationId xmlns:a16="http://schemas.microsoft.com/office/drawing/2014/main" id="{E9B6B2A7-B210-38B9-492A-FABF364192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741" y="330199"/>
            <a:ext cx="4295896" cy="6377709"/>
          </a:xfrm>
          <a:prstGeom prst="rect">
            <a:avLst/>
          </a:prstGeom>
        </p:spPr>
      </p:pic>
    </p:spTree>
    <p:extLst>
      <p:ext uri="{BB962C8B-B14F-4D97-AF65-F5344CB8AC3E}">
        <p14:creationId xmlns:p14="http://schemas.microsoft.com/office/powerpoint/2010/main" val="3615197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هفت سفر حج ملاصدرا</a:t>
            </a:r>
          </a:p>
        </p:txBody>
      </p:sp>
      <p:sp>
        <p:nvSpPr>
          <p:cNvPr id="3" name="TextBox 2">
            <a:extLst>
              <a:ext uri="{FF2B5EF4-FFF2-40B4-BE49-F238E27FC236}">
                <a16:creationId xmlns:a16="http://schemas.microsoft.com/office/drawing/2014/main" id="{EC6860C1-0420-9EB0-90EB-DD16823089EC}"/>
              </a:ext>
            </a:extLst>
          </p:cNvPr>
          <p:cNvSpPr txBox="1"/>
          <p:nvPr/>
        </p:nvSpPr>
        <p:spPr>
          <a:xfrm>
            <a:off x="574226" y="1597729"/>
            <a:ext cx="4625704" cy="3662541"/>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در زندگی خود هفت بار پیاده به خانه خدا سفر نموده است، سفر حج نوعی ریاضت شمرده می شده است. او در سفر هفتم خود به مکّه و زیارت کعبه در شهر بصره بیمار شد و چشم از جهان بربست و درگذشت . بندر بصره در عراق بوده است که در آن زمان جزئی از کشور ایران بود.</a:t>
            </a:r>
          </a:p>
        </p:txBody>
      </p:sp>
      <p:pic>
        <p:nvPicPr>
          <p:cNvPr id="5" name="Picture 4">
            <a:extLst>
              <a:ext uri="{FF2B5EF4-FFF2-40B4-BE49-F238E27FC236}">
                <a16:creationId xmlns:a16="http://schemas.microsoft.com/office/drawing/2014/main" id="{E28E8471-ACD6-FFF0-CCD9-65044F02E0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17106">
            <a:off x="6452930" y="1967917"/>
            <a:ext cx="4807913" cy="36059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16588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آثار ملاصدرا</a:t>
            </a:r>
          </a:p>
        </p:txBody>
      </p:sp>
      <p:sp>
        <p:nvSpPr>
          <p:cNvPr id="3" name="TextBox 2">
            <a:extLst>
              <a:ext uri="{FF2B5EF4-FFF2-40B4-BE49-F238E27FC236}">
                <a16:creationId xmlns:a16="http://schemas.microsoft.com/office/drawing/2014/main" id="{953A519C-8856-5968-BC7C-347C848FCB1C}"/>
              </a:ext>
            </a:extLst>
          </p:cNvPr>
          <p:cNvSpPr txBox="1"/>
          <p:nvPr/>
        </p:nvSpPr>
        <p:spPr>
          <a:xfrm>
            <a:off x="422786" y="658761"/>
            <a:ext cx="4031227" cy="7355860"/>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-الحکمه العرشیه</a:t>
            </a:r>
          </a:p>
          <a:p>
            <a:pPr algn="justLow" rtl="1">
              <a:lnSpc>
                <a:spcPct val="300000"/>
              </a:lnSpc>
            </a:pPr>
            <a:r>
              <a:rPr lang="fa-IR" sz="1600" dirty="0">
                <a:cs typeface="B Yekan" panose="00000400000000000000" pitchFamily="2" charset="-78"/>
              </a:rPr>
              <a:t>-الحکمه المتعالیه فی الاسفار العظیمه الاربعه</a:t>
            </a:r>
          </a:p>
          <a:p>
            <a:pPr algn="justLow" rtl="1">
              <a:lnSpc>
                <a:spcPct val="300000"/>
              </a:lnSpc>
            </a:pPr>
            <a:r>
              <a:rPr lang="fa-IR" sz="1600" dirty="0">
                <a:cs typeface="B Yekan" panose="00000400000000000000" pitchFamily="2" charset="-78"/>
              </a:rPr>
              <a:t>-اللمعه المشرقیه فی الفنون المنطقیه</a:t>
            </a:r>
          </a:p>
          <a:p>
            <a:pPr algn="justLow" rtl="1">
              <a:lnSpc>
                <a:spcPct val="300000"/>
              </a:lnSpc>
            </a:pPr>
            <a:r>
              <a:rPr lang="fa-IR" sz="1600" dirty="0">
                <a:cs typeface="B Yekan" panose="00000400000000000000" pitchFamily="2" charset="-78"/>
              </a:rPr>
              <a:t>-المبدا و المعاد</a:t>
            </a:r>
          </a:p>
          <a:p>
            <a:pPr algn="justLow" rtl="1">
              <a:lnSpc>
                <a:spcPct val="300000"/>
              </a:lnSpc>
            </a:pPr>
            <a:r>
              <a:rPr lang="fa-IR" sz="1600" dirty="0">
                <a:cs typeface="B Yekan" panose="00000400000000000000" pitchFamily="2" charset="-78"/>
              </a:rPr>
              <a:t>-المشاعر</a:t>
            </a:r>
          </a:p>
          <a:p>
            <a:pPr algn="justLow" rtl="1">
              <a:lnSpc>
                <a:spcPct val="300000"/>
              </a:lnSpc>
            </a:pPr>
            <a:r>
              <a:rPr lang="fa-IR" sz="1600" dirty="0">
                <a:cs typeface="B Yekan" panose="00000400000000000000" pitchFamily="2" charset="-78"/>
              </a:rPr>
              <a:t>-المظاهر الالهیه فی الاسفار علوم الکاملیه</a:t>
            </a:r>
          </a:p>
          <a:p>
            <a:pPr algn="justLow" rtl="1">
              <a:lnSpc>
                <a:spcPct val="300000"/>
              </a:lnSpc>
            </a:pPr>
            <a:r>
              <a:rPr lang="fa-IR" sz="1600" dirty="0">
                <a:cs typeface="B Yekan" panose="00000400000000000000" pitchFamily="2" charset="-78"/>
              </a:rPr>
              <a:t>-الشواهد الربوبیه فی مناهج السلوکیه</a:t>
            </a:r>
          </a:p>
          <a:p>
            <a:pPr algn="justLow" rtl="1">
              <a:lnSpc>
                <a:spcPct val="300000"/>
              </a:lnSpc>
            </a:pPr>
            <a:r>
              <a:rPr lang="fa-IR" sz="1600" dirty="0">
                <a:cs typeface="B Yekan" panose="00000400000000000000" pitchFamily="2" charset="-78"/>
              </a:rPr>
              <a:t>-التصور و التصدیق</a:t>
            </a:r>
          </a:p>
          <a:p>
            <a:pPr algn="justLow" rtl="1">
              <a:lnSpc>
                <a:spcPct val="300000"/>
              </a:lnSpc>
            </a:pPr>
            <a:r>
              <a:rPr lang="fa-IR" sz="1600" dirty="0">
                <a:cs typeface="B Yekan" panose="00000400000000000000" pitchFamily="2" charset="-78"/>
              </a:rPr>
              <a:t>-الوریده القلبیه فی معارفه الربوبیه</a:t>
            </a:r>
          </a:p>
          <a:p>
            <a:pPr algn="justLow" rtl="1">
              <a:lnSpc>
                <a:spcPct val="300000"/>
              </a:lnSpc>
            </a:pPr>
            <a:r>
              <a:rPr lang="fa-IR" sz="1600" dirty="0">
                <a:cs typeface="B Yekan" panose="00000400000000000000" pitchFamily="2" charset="-78"/>
              </a:rPr>
              <a:t>-اسرار الایات و الانوار البینات</a:t>
            </a:r>
          </a:p>
        </p:txBody>
      </p:sp>
      <p:pic>
        <p:nvPicPr>
          <p:cNvPr id="7" name="Picture 6">
            <a:extLst>
              <a:ext uri="{FF2B5EF4-FFF2-40B4-BE49-F238E27FC236}">
                <a16:creationId xmlns:a16="http://schemas.microsoft.com/office/drawing/2014/main" id="{0FB6EE46-1015-A969-4628-B44549F805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7018" y="1383146"/>
            <a:ext cx="6096000"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87528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آثار ملاصدرا</a:t>
            </a:r>
          </a:p>
        </p:txBody>
      </p:sp>
      <p:sp>
        <p:nvSpPr>
          <p:cNvPr id="3" name="TextBox 2">
            <a:extLst>
              <a:ext uri="{FF2B5EF4-FFF2-40B4-BE49-F238E27FC236}">
                <a16:creationId xmlns:a16="http://schemas.microsoft.com/office/drawing/2014/main" id="{6226472D-24A9-FE07-FFF4-C7A43CBFDAB9}"/>
              </a:ext>
            </a:extLst>
          </p:cNvPr>
          <p:cNvSpPr txBox="1"/>
          <p:nvPr/>
        </p:nvSpPr>
        <p:spPr>
          <a:xfrm>
            <a:off x="5918200" y="1446491"/>
            <a:ext cx="5921866" cy="4924425"/>
          </a:xfrm>
          <a:prstGeom prst="rect">
            <a:avLst/>
          </a:prstGeom>
          <a:noFill/>
        </p:spPr>
        <p:txBody>
          <a:bodyPr wrap="square" rtlCol="1">
            <a:spAutoFit/>
          </a:bodyPr>
          <a:lstStyle/>
          <a:p>
            <a:pPr algn="justLow" rtl="1">
              <a:lnSpc>
                <a:spcPct val="250000"/>
              </a:lnSpc>
            </a:pPr>
            <a:r>
              <a:rPr lang="fa-IR" sz="1600" dirty="0">
                <a:cs typeface="B Yekan" panose="00000400000000000000" pitchFamily="2" charset="-78"/>
              </a:rPr>
              <a:t>-دیوان اشعار</a:t>
            </a:r>
          </a:p>
          <a:p>
            <a:pPr algn="justLow" rtl="1">
              <a:lnSpc>
                <a:spcPct val="250000"/>
              </a:lnSpc>
            </a:pPr>
            <a:r>
              <a:rPr lang="fa-IR" sz="1600" dirty="0">
                <a:cs typeface="B Yekan" panose="00000400000000000000" pitchFamily="2" charset="-78"/>
              </a:rPr>
              <a:t>-حدوث العالم</a:t>
            </a:r>
          </a:p>
          <a:p>
            <a:pPr algn="justLow" rtl="1">
              <a:lnSpc>
                <a:spcPct val="250000"/>
              </a:lnSpc>
            </a:pPr>
            <a:r>
              <a:rPr lang="fa-IR" sz="1600" dirty="0">
                <a:cs typeface="B Yekan" panose="00000400000000000000" pitchFamily="2" charset="-78"/>
              </a:rPr>
              <a:t>-اکسیر العارفین فی المعارفه طریق الحق و الیقین</a:t>
            </a:r>
          </a:p>
          <a:p>
            <a:pPr algn="justLow" rtl="1">
              <a:lnSpc>
                <a:spcPct val="250000"/>
              </a:lnSpc>
            </a:pPr>
            <a:r>
              <a:rPr lang="fa-IR" sz="1600" dirty="0">
                <a:cs typeface="B Yekan" panose="00000400000000000000" pitchFamily="2" charset="-78"/>
              </a:rPr>
              <a:t>-اعجاز النعمین</a:t>
            </a:r>
          </a:p>
          <a:p>
            <a:pPr algn="justLow" rtl="1">
              <a:lnSpc>
                <a:spcPct val="250000"/>
              </a:lnSpc>
            </a:pPr>
            <a:r>
              <a:rPr lang="fa-IR" sz="1600" dirty="0">
                <a:cs typeface="B Yekan" panose="00000400000000000000" pitchFamily="2" charset="-78"/>
              </a:rPr>
              <a:t>-کسرالاصنام الاجاهلیه فی ذم المتصوفین</a:t>
            </a:r>
          </a:p>
          <a:p>
            <a:pPr algn="justLow" rtl="1">
              <a:lnSpc>
                <a:spcPct val="250000"/>
              </a:lnSpc>
            </a:pPr>
            <a:r>
              <a:rPr lang="fa-IR" sz="1600" dirty="0">
                <a:cs typeface="B Yekan" panose="00000400000000000000" pitchFamily="2" charset="-78"/>
              </a:rPr>
              <a:t>-مفاتیح الغیب</a:t>
            </a:r>
          </a:p>
          <a:p>
            <a:pPr algn="justLow" rtl="1">
              <a:lnSpc>
                <a:spcPct val="250000"/>
              </a:lnSpc>
            </a:pPr>
            <a:r>
              <a:rPr lang="fa-IR" sz="1600" dirty="0">
                <a:cs typeface="B Yekan" panose="00000400000000000000" pitchFamily="2" charset="-78"/>
              </a:rPr>
              <a:t>-متشابهات القرآن</a:t>
            </a:r>
          </a:p>
          <a:p>
            <a:pPr algn="justLow" rtl="1">
              <a:lnSpc>
                <a:spcPct val="250000"/>
              </a:lnSpc>
            </a:pPr>
            <a:r>
              <a:rPr lang="fa-IR" sz="1600" dirty="0">
                <a:cs typeface="B Yekan" panose="00000400000000000000" pitchFamily="2" charset="-78"/>
              </a:rPr>
              <a:t>-رساله سه اصل و ...</a:t>
            </a:r>
          </a:p>
        </p:txBody>
      </p:sp>
      <p:pic>
        <p:nvPicPr>
          <p:cNvPr id="6" name="Picture 5">
            <a:extLst>
              <a:ext uri="{FF2B5EF4-FFF2-40B4-BE49-F238E27FC236}">
                <a16:creationId xmlns:a16="http://schemas.microsoft.com/office/drawing/2014/main" id="{7A351E65-4FC1-32DA-C336-5BC4FC013F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3246" y="903019"/>
            <a:ext cx="3688124" cy="5051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58579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درگذشت</a:t>
            </a:r>
          </a:p>
        </p:txBody>
      </p:sp>
      <p:sp>
        <p:nvSpPr>
          <p:cNvPr id="3" name="TextBox 2">
            <a:extLst>
              <a:ext uri="{FF2B5EF4-FFF2-40B4-BE49-F238E27FC236}">
                <a16:creationId xmlns:a16="http://schemas.microsoft.com/office/drawing/2014/main" id="{C03F4EBB-510A-BDF4-E3D5-1E8224807614}"/>
              </a:ext>
            </a:extLst>
          </p:cNvPr>
          <p:cNvSpPr txBox="1"/>
          <p:nvPr/>
        </p:nvSpPr>
        <p:spPr>
          <a:xfrm>
            <a:off x="393290" y="1597729"/>
            <a:ext cx="11405419" cy="3662541"/>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بنا بر مشهور ملاصدرا در سال ۱۰۵۰ قمری (۱۶۴۰ میلادی) درگذشته‌است، اما مطابق یادداشت‌های نوه او به نام محمد علم‌الهدی (فرزند فیض کاشانی)، سال صحیح درگذشت وی ۱۰۴۵ قمری (۱۶۳۵ میلادی) بوده‌است، و گسست ناگهانی و ناقص ماندن برخی نوشته‌های وی مانند تفسیر قرآن و شرح اصول کافی از (شیخ کلینی) در حدود سال ۱۰۴۴ قمری (۱۶۳۴ میلادی)، تاییدکننده این ادعاست.</a:t>
            </a:r>
          </a:p>
          <a:p>
            <a:pPr algn="ctr" rtl="1">
              <a:lnSpc>
                <a:spcPct val="300000"/>
              </a:lnSpc>
            </a:pPr>
            <a:r>
              <a:rPr lang="fa-IR" sz="1600" dirty="0">
                <a:cs typeface="B Yekan" panose="00000400000000000000" pitchFamily="2" charset="-78"/>
              </a:rPr>
              <a:t>وفات ملاصدرا در شهر بصره واقع شد ولی بنابر سنت شیعیان او را به شهر نجف بردند و بنابر گفته نوه وی، علم‌الهدی، او را در سمت چپ صحن حرم علی بن ابی‌طالب دفن نمودند</a:t>
            </a:r>
          </a:p>
        </p:txBody>
      </p:sp>
      <p:pic>
        <p:nvPicPr>
          <p:cNvPr id="9" name="Picture 8">
            <a:extLst>
              <a:ext uri="{FF2B5EF4-FFF2-40B4-BE49-F238E27FC236}">
                <a16:creationId xmlns:a16="http://schemas.microsoft.com/office/drawing/2014/main" id="{C87D1F60-9EB5-CB9E-C584-EDA25DB6CE13}"/>
              </a:ext>
            </a:extLst>
          </p:cNvPr>
          <p:cNvPicPr>
            <a:picLocks noChangeAspect="1"/>
          </p:cNvPicPr>
          <p:nvPr/>
        </p:nvPicPr>
        <p:blipFill rotWithShape="1">
          <a:blip r:embed="rId2">
            <a:extLst>
              <a:ext uri="{28A0092B-C50C-407E-A947-70E740481C1C}">
                <a14:useLocalDpi xmlns:a14="http://schemas.microsoft.com/office/drawing/2010/main" val="0"/>
              </a:ext>
            </a:extLst>
          </a:blip>
          <a:srcRect b="18033"/>
          <a:stretch/>
        </p:blipFill>
        <p:spPr>
          <a:xfrm>
            <a:off x="827440" y="664732"/>
            <a:ext cx="1974183" cy="1079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27814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ماجرای تولد ملاصدرا چه بود؟</a:t>
            </a:r>
          </a:p>
        </p:txBody>
      </p:sp>
      <p:sp>
        <p:nvSpPr>
          <p:cNvPr id="4" name="TextBox 3">
            <a:extLst>
              <a:ext uri="{FF2B5EF4-FFF2-40B4-BE49-F238E27FC236}">
                <a16:creationId xmlns:a16="http://schemas.microsoft.com/office/drawing/2014/main" id="{49434B73-83DD-17E1-07B6-484D634591EE}"/>
              </a:ext>
            </a:extLst>
          </p:cNvPr>
          <p:cNvSpPr txBox="1"/>
          <p:nvPr/>
        </p:nvSpPr>
        <p:spPr>
          <a:xfrm>
            <a:off x="744797" y="1459020"/>
            <a:ext cx="6096000" cy="4401205"/>
          </a:xfrm>
          <a:prstGeom prst="rect">
            <a:avLst/>
          </a:prstGeom>
          <a:noFill/>
        </p:spPr>
        <p:txBody>
          <a:bodyPr wrap="square">
            <a:spAutoFit/>
          </a:bodyPr>
          <a:lstStyle/>
          <a:p>
            <a:pPr algn="justLow" rtl="1">
              <a:lnSpc>
                <a:spcPct val="300000"/>
              </a:lnSpc>
            </a:pPr>
            <a:r>
              <a:rPr lang="fa-IR" sz="1600" dirty="0">
                <a:cs typeface="B Yekan" panose="00000400000000000000" pitchFamily="2" charset="-78"/>
              </a:rPr>
              <a:t>پدر ملاصدرا ، ابراهیم قوامی شیرازی از وزیران دولت فارس و از خاندان محترم قوامی بود که با همه مال و منال و اعتبار و کسب و شغلش، صاحب فرزند نمی شد. او برای اینکه صاحب فرزند گردد، به درگاه خدا نذرو نیاز نمود تا در صورتی که خداوند به او پسری صالح و موحد ببخشد، به فقیران و اهل علم بسیار کمک کند. خداوند پسری به او داد که نام او را محمد گذاشتند اما او را «صدرا» می خواندند.</a:t>
            </a:r>
          </a:p>
        </p:txBody>
      </p:sp>
      <p:pic>
        <p:nvPicPr>
          <p:cNvPr id="7" name="Picture 6">
            <a:extLst>
              <a:ext uri="{FF2B5EF4-FFF2-40B4-BE49-F238E27FC236}">
                <a16:creationId xmlns:a16="http://schemas.microsoft.com/office/drawing/2014/main" id="{FFD01148-CD55-D33F-BB43-25BDD85969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41354">
            <a:off x="8133117" y="1643075"/>
            <a:ext cx="2771724" cy="429155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6887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سالروز</a:t>
            </a:r>
            <a:r>
              <a:rPr lang="fa-IR" sz="2400" dirty="0">
                <a:cs typeface="B Titr" panose="00000700000000000000" pitchFamily="2" charset="-78"/>
              </a:rPr>
              <a:t> </a:t>
            </a:r>
            <a:r>
              <a:rPr lang="fa-IR" sz="2800" b="1" dirty="0">
                <a:solidFill>
                  <a:srgbClr val="A30001"/>
                </a:solidFill>
                <a:cs typeface="B Yekan" panose="00000400000000000000" pitchFamily="2" charset="-78"/>
              </a:rPr>
              <a:t>بزرگداشت</a:t>
            </a:r>
          </a:p>
        </p:txBody>
      </p:sp>
      <p:sp>
        <p:nvSpPr>
          <p:cNvPr id="3" name="TextBox 2">
            <a:extLst>
              <a:ext uri="{FF2B5EF4-FFF2-40B4-BE49-F238E27FC236}">
                <a16:creationId xmlns:a16="http://schemas.microsoft.com/office/drawing/2014/main" id="{4404B5CF-3E70-4CF2-F6E2-231A19016559}"/>
              </a:ext>
            </a:extLst>
          </p:cNvPr>
          <p:cNvSpPr txBox="1"/>
          <p:nvPr/>
        </p:nvSpPr>
        <p:spPr>
          <a:xfrm>
            <a:off x="191729" y="4846044"/>
            <a:ext cx="11533239" cy="1446550"/>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هر ساله در ایران، روز اول خرداد، تحت عنوان «سالروز بزرگداشت ملاصدرا» شناخته و مراسمی برپا می‌شود. هم‌چنین در تقویم رسمی جمهوری اسلامی ایران، در بخش مناسبت‌ها، یکم خرداد به نام وی «روز بزرگداشت ملاصدرا [صدرالمتألهین]» نام‌گذاری شده‌است.</a:t>
            </a:r>
          </a:p>
        </p:txBody>
      </p:sp>
      <p:pic>
        <p:nvPicPr>
          <p:cNvPr id="5" name="Picture 4">
            <a:extLst>
              <a:ext uri="{FF2B5EF4-FFF2-40B4-BE49-F238E27FC236}">
                <a16:creationId xmlns:a16="http://schemas.microsoft.com/office/drawing/2014/main" id="{AC03F2E0-C591-F372-A166-714268FB87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0911" y="1495820"/>
            <a:ext cx="4234873" cy="29855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780560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ملاصدرا در آثار هنرمندان</a:t>
            </a:r>
          </a:p>
        </p:txBody>
      </p:sp>
      <p:sp>
        <p:nvSpPr>
          <p:cNvPr id="3" name="TextBox 2">
            <a:extLst>
              <a:ext uri="{FF2B5EF4-FFF2-40B4-BE49-F238E27FC236}">
                <a16:creationId xmlns:a16="http://schemas.microsoft.com/office/drawing/2014/main" id="{6E9B05B9-EBD2-6CAE-4892-372B88FCEC9E}"/>
              </a:ext>
            </a:extLst>
          </p:cNvPr>
          <p:cNvSpPr txBox="1"/>
          <p:nvPr/>
        </p:nvSpPr>
        <p:spPr>
          <a:xfrm>
            <a:off x="6096000" y="1451897"/>
            <a:ext cx="5643717" cy="4528163"/>
          </a:xfrm>
          <a:prstGeom prst="rect">
            <a:avLst/>
          </a:prstGeom>
          <a:noFill/>
        </p:spPr>
        <p:txBody>
          <a:bodyPr wrap="square" rtlCol="1">
            <a:spAutoFit/>
          </a:bodyPr>
          <a:lstStyle/>
          <a:p>
            <a:pPr algn="justLow" rtl="1">
              <a:lnSpc>
                <a:spcPct val="250000"/>
              </a:lnSpc>
            </a:pPr>
            <a:r>
              <a:rPr lang="fa-IR" sz="2800" b="1" dirty="0">
                <a:solidFill>
                  <a:srgbClr val="A30001"/>
                </a:solidFill>
                <a:cs typeface="B Yekan" panose="00000400000000000000" pitchFamily="2" charset="-78"/>
              </a:rPr>
              <a:t>مجموعه تلویزیونی</a:t>
            </a:r>
          </a:p>
          <a:p>
            <a:pPr algn="justLow" rtl="1">
              <a:lnSpc>
                <a:spcPct val="250000"/>
              </a:lnSpc>
            </a:pPr>
            <a:r>
              <a:rPr lang="fa-IR" dirty="0">
                <a:cs typeface="B Yekan" panose="00000400000000000000" pitchFamily="2" charset="-78"/>
              </a:rPr>
              <a:t>حسن فتحی، کارگردان ایرانی، در سال ۱۳۷۸ خورشیدی مجموعه تلویزیونی روشن تر از خاموشی را از زندگی ملاصدرا و شاه عباس صفوی ساخت که حسین یاری، نقش ملاصدرا را ایفا نمود.</a:t>
            </a:r>
          </a:p>
          <a:p>
            <a:pPr algn="justLow" rtl="1">
              <a:lnSpc>
                <a:spcPct val="250000"/>
              </a:lnSpc>
            </a:pPr>
            <a:r>
              <a:rPr lang="fa-IR" dirty="0">
                <a:cs typeface="B Yekan" panose="00000400000000000000" pitchFamily="2" charset="-78"/>
              </a:rPr>
              <a:t>    در سریال مدار صفر درجه که از ساخته‌های حسن فتحی است، نیز در مورد ملاصدرا صحبت‌هایی شده‌است.</a:t>
            </a:r>
          </a:p>
        </p:txBody>
      </p:sp>
      <p:pic>
        <p:nvPicPr>
          <p:cNvPr id="5" name="Picture 4">
            <a:extLst>
              <a:ext uri="{FF2B5EF4-FFF2-40B4-BE49-F238E27FC236}">
                <a16:creationId xmlns:a16="http://schemas.microsoft.com/office/drawing/2014/main" id="{E9BFAEE9-B49F-F04B-0672-7BCEB6ECF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066" y="428337"/>
            <a:ext cx="3815195" cy="57227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236115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ملاصدرا در آثار هنرمندان</a:t>
            </a:r>
          </a:p>
        </p:txBody>
      </p:sp>
      <p:sp>
        <p:nvSpPr>
          <p:cNvPr id="3" name="TextBox 2">
            <a:extLst>
              <a:ext uri="{FF2B5EF4-FFF2-40B4-BE49-F238E27FC236}">
                <a16:creationId xmlns:a16="http://schemas.microsoft.com/office/drawing/2014/main" id="{B3CF725E-1152-F749-6E07-8F5AA45766FD}"/>
              </a:ext>
            </a:extLst>
          </p:cNvPr>
          <p:cNvSpPr txBox="1"/>
          <p:nvPr/>
        </p:nvSpPr>
        <p:spPr>
          <a:xfrm>
            <a:off x="266700" y="848697"/>
            <a:ext cx="5124245" cy="4955203"/>
          </a:xfrm>
          <a:prstGeom prst="rect">
            <a:avLst/>
          </a:prstGeom>
          <a:noFill/>
        </p:spPr>
        <p:txBody>
          <a:bodyPr wrap="square" rtlCol="1">
            <a:spAutoFit/>
          </a:bodyPr>
          <a:lstStyle/>
          <a:p>
            <a:pPr algn="justLow" rtl="1">
              <a:lnSpc>
                <a:spcPct val="300000"/>
              </a:lnSpc>
            </a:pPr>
            <a:r>
              <a:rPr lang="fa-IR" sz="2800" b="1" dirty="0">
                <a:solidFill>
                  <a:srgbClr val="A30001"/>
                </a:solidFill>
                <a:cs typeface="B Yekan" panose="00000400000000000000" pitchFamily="2" charset="-78"/>
              </a:rPr>
              <a:t>کتاب</a:t>
            </a:r>
          </a:p>
          <a:p>
            <a:pPr algn="justLow" rtl="1">
              <a:lnSpc>
                <a:spcPct val="300000"/>
              </a:lnSpc>
            </a:pPr>
            <a:r>
              <a:rPr lang="fa-IR" sz="1600" dirty="0">
                <a:cs typeface="B Yekan" panose="00000400000000000000" pitchFamily="2" charset="-78"/>
              </a:rPr>
              <a:t>    نادر ابراهیمی، کتابی با عنوان «مردی در تبعید ابدی»، درباره ی زندگی ملاصدرا (از آغاز تا تبعید) به رشته ی نگارش درآورده است.</a:t>
            </a:r>
          </a:p>
          <a:p>
            <a:pPr algn="justLow" rtl="1">
              <a:lnSpc>
                <a:spcPct val="300000"/>
              </a:lnSpc>
            </a:pPr>
            <a:r>
              <a:rPr lang="fa-IR" sz="1600" dirty="0">
                <a:cs typeface="B Yekan" panose="00000400000000000000" pitchFamily="2" charset="-78"/>
              </a:rPr>
              <a:t>    «ملاصدرا فیلسوف و متفکر بزرگ ایرانی» عنوان کتابی است نوشته هانری کربن و جمعی از خاورشناسان، ترجمه و اقتباس ذبیح‌الله منصوری</a:t>
            </a:r>
          </a:p>
        </p:txBody>
      </p:sp>
      <p:pic>
        <p:nvPicPr>
          <p:cNvPr id="5" name="Picture 4">
            <a:extLst>
              <a:ext uri="{FF2B5EF4-FFF2-40B4-BE49-F238E27FC236}">
                <a16:creationId xmlns:a16="http://schemas.microsoft.com/office/drawing/2014/main" id="{AC32269D-2D4D-626B-FABA-D6476A4B9F6E}"/>
              </a:ext>
            </a:extLst>
          </p:cNvPr>
          <p:cNvPicPr>
            <a:picLocks noChangeAspect="1"/>
          </p:cNvPicPr>
          <p:nvPr/>
        </p:nvPicPr>
        <p:blipFill rotWithShape="1">
          <a:blip r:embed="rId2">
            <a:extLst>
              <a:ext uri="{28A0092B-C50C-407E-A947-70E740481C1C}">
                <a14:useLocalDpi xmlns:a14="http://schemas.microsoft.com/office/drawing/2010/main" val="0"/>
              </a:ext>
            </a:extLst>
          </a:blip>
          <a:srcRect l="13447" r="13637"/>
          <a:stretch/>
        </p:blipFill>
        <p:spPr>
          <a:xfrm rot="20786058">
            <a:off x="6629399" y="1854200"/>
            <a:ext cx="4445001" cy="3733800"/>
          </a:xfrm>
          <a:prstGeom prst="rect">
            <a:avLst/>
          </a:prstGeom>
          <a:ln>
            <a:noFill/>
          </a:ln>
          <a:effectLst>
            <a:softEdge rad="112500"/>
          </a:effectLst>
        </p:spPr>
      </p:pic>
    </p:spTree>
    <p:extLst>
      <p:ext uri="{BB962C8B-B14F-4D97-AF65-F5344CB8AC3E}">
        <p14:creationId xmlns:p14="http://schemas.microsoft.com/office/powerpoint/2010/main" val="22525206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منابع</a:t>
            </a:r>
          </a:p>
        </p:txBody>
      </p:sp>
      <p:sp>
        <p:nvSpPr>
          <p:cNvPr id="3" name="TextBox 2">
            <a:extLst>
              <a:ext uri="{FF2B5EF4-FFF2-40B4-BE49-F238E27FC236}">
                <a16:creationId xmlns:a16="http://schemas.microsoft.com/office/drawing/2014/main" id="{630F81FD-3BB8-C069-F9F6-4A40F3A70A11}"/>
              </a:ext>
            </a:extLst>
          </p:cNvPr>
          <p:cNvSpPr txBox="1"/>
          <p:nvPr/>
        </p:nvSpPr>
        <p:spPr>
          <a:xfrm>
            <a:off x="344129" y="1844532"/>
            <a:ext cx="5083277" cy="2050818"/>
          </a:xfrm>
          <a:prstGeom prst="rect">
            <a:avLst/>
          </a:prstGeom>
          <a:noFill/>
        </p:spPr>
        <p:txBody>
          <a:bodyPr wrap="square" rtlCol="1">
            <a:spAutoFit/>
          </a:bodyPr>
          <a:lstStyle/>
          <a:p>
            <a:pPr>
              <a:lnSpc>
                <a:spcPct val="25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https://fa.wikipedia.org/wiki/</a:t>
            </a:r>
            <a:endParaRPr lang="en-US"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https://namnak.com/mulla-sadra-philosophy.p81494</a:t>
            </a:r>
            <a:endParaRPr lang="en-US" dirty="0">
              <a:latin typeface="Times New Roman" panose="02020603050405020304" pitchFamily="18" charset="0"/>
              <a:cs typeface="Times New Roman" panose="02020603050405020304" pitchFamily="18" charset="0"/>
            </a:endParaRPr>
          </a:p>
          <a:p>
            <a:pPr>
              <a:lnSpc>
                <a:spcPct val="250000"/>
              </a:lnSpc>
            </a:pP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09709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E1D51C-73A5-53DA-B01D-B34722BD8FEA}"/>
              </a:ext>
            </a:extLst>
          </p:cNvPr>
          <p:cNvSpPr txBox="1"/>
          <p:nvPr/>
        </p:nvSpPr>
        <p:spPr>
          <a:xfrm>
            <a:off x="2084817" y="2252990"/>
            <a:ext cx="8022365" cy="3277820"/>
          </a:xfrm>
          <a:prstGeom prst="rect">
            <a:avLst/>
          </a:prstGeom>
          <a:noFill/>
        </p:spPr>
        <p:txBody>
          <a:bodyPr wrap="square" rtlCol="1">
            <a:spAutoFit/>
          </a:bodyPr>
          <a:lstStyle/>
          <a:p>
            <a:pPr algn="ctr" rtl="1">
              <a:lnSpc>
                <a:spcPct val="150000"/>
              </a:lnSpc>
            </a:pPr>
            <a:r>
              <a:rPr lang="fa-IR" sz="7200" b="1" dirty="0">
                <a:cs typeface="B Yekan" panose="00000400000000000000" pitchFamily="2" charset="-78"/>
              </a:rPr>
              <a:t>با تشکر از توجه شما عزیزان</a:t>
            </a:r>
          </a:p>
        </p:txBody>
      </p:sp>
    </p:spTree>
    <p:extLst>
      <p:ext uri="{BB962C8B-B14F-4D97-AF65-F5344CB8AC3E}">
        <p14:creationId xmlns:p14="http://schemas.microsoft.com/office/powerpoint/2010/main" val="1474864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791199"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کودکی و نوجوانی</a:t>
            </a:r>
          </a:p>
        </p:txBody>
      </p:sp>
      <p:sp>
        <p:nvSpPr>
          <p:cNvPr id="3" name="TextBox 2">
            <a:extLst>
              <a:ext uri="{FF2B5EF4-FFF2-40B4-BE49-F238E27FC236}">
                <a16:creationId xmlns:a16="http://schemas.microsoft.com/office/drawing/2014/main" id="{CE67556B-F36A-860C-AB37-EF6D37D81386}"/>
              </a:ext>
            </a:extLst>
          </p:cNvPr>
          <p:cNvSpPr txBox="1"/>
          <p:nvPr/>
        </p:nvSpPr>
        <p:spPr>
          <a:xfrm>
            <a:off x="5497097" y="1344948"/>
            <a:ext cx="6390966"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در روز نهم جمادی‌الاول سال ۹۷۹ قمری (هفدهم مهر ۹۵۰، ۱۵۷۱ میلادی)، در شیراز و در محله قوام زاده شد و او را محمد نامیدند. به روایتی پدر او خواجه ابراهیم قوام، مردی دانشمند و وزیر فرماندار پارس - محمد میرزا که بعدها به شاه محمد خدابنده معروف شد بود - و صدرالدین محمد تنها فرزند او، حاصل یک دعا بود. به باور هانری کربن خواجه ابراهیم بازرگان بود و به خرید و فروش مروارید، شکر بنگاله و شال کشمیری می‌پرداخت. وی هر از گاهی برای به دست آوردن مروارید به مغاص لؤلؤ در بحرین می‌رفت.</a:t>
            </a:r>
          </a:p>
        </p:txBody>
      </p:sp>
      <p:pic>
        <p:nvPicPr>
          <p:cNvPr id="5" name="Picture 4">
            <a:extLst>
              <a:ext uri="{FF2B5EF4-FFF2-40B4-BE49-F238E27FC236}">
                <a16:creationId xmlns:a16="http://schemas.microsoft.com/office/drawing/2014/main" id="{18944505-B0DA-817D-A8A6-592CB75634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68305">
            <a:off x="690014" y="1947863"/>
            <a:ext cx="3810000" cy="2962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05341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8762163" y="658761"/>
            <a:ext cx="2495771"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کودکی و نوجوانی</a:t>
            </a:r>
          </a:p>
        </p:txBody>
      </p:sp>
      <p:sp>
        <p:nvSpPr>
          <p:cNvPr id="3" name="TextBox 2">
            <a:extLst>
              <a:ext uri="{FF2B5EF4-FFF2-40B4-BE49-F238E27FC236}">
                <a16:creationId xmlns:a16="http://schemas.microsoft.com/office/drawing/2014/main" id="{A2D2A699-605F-4223-B50A-C236056D8946}"/>
              </a:ext>
            </a:extLst>
          </p:cNvPr>
          <p:cNvSpPr txBox="1"/>
          <p:nvPr/>
        </p:nvSpPr>
        <p:spPr>
          <a:xfrm>
            <a:off x="457200" y="1853410"/>
            <a:ext cx="11277600" cy="3662541"/>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ابراهیم قوام در آغاز، محمد کوچک را به مکتب‌خانه ملااحمد در محله قوام و به نزد ملااحمد برد. محمد دو سال در این مکتب‌خانه خواندن و نوشتن و قرائت قرآن را فراگرفت. سپس او را به یک معلم خانگی به نام ملا عبدالرزاق ابرقویی سپردند تا به محمد صرف و نحو بیاموزد.</a:t>
            </a:r>
          </a:p>
          <a:p>
            <a:pPr algn="ctr" rtl="1">
              <a:lnSpc>
                <a:spcPct val="300000"/>
              </a:lnSpc>
            </a:pPr>
            <a:r>
              <a:rPr lang="fa-IR" sz="1600" dirty="0">
                <a:cs typeface="B Yekan" panose="00000400000000000000" pitchFamily="2" charset="-78"/>
              </a:rPr>
              <a:t>دو پیشامد سبب وقفه در تحصیل محمد نوجوان شد، یکی وفات ملا عبدالرزاق ابرقویی بود که محمد نوجوان را در مرگ استاد خود سوگوار کرد و دیگر وفات شاه طهماسب یکم صفوی و به پادشاهی رسیدن شاه اسماعیل دوم صفوی که سبب ناامنی ایران از جمله شیراز گشت، و ابراهیم قوام از بیم جان خانوادهٔ خود را از شیراز به امیرنشین‌های جنوب خلیج فارس کوچاند</a:t>
            </a:r>
          </a:p>
        </p:txBody>
      </p:sp>
    </p:spTree>
    <p:extLst>
      <p:ext uri="{BB962C8B-B14F-4D97-AF65-F5344CB8AC3E}">
        <p14:creationId xmlns:p14="http://schemas.microsoft.com/office/powerpoint/2010/main" val="3727055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8581292" y="588425"/>
            <a:ext cx="2676642"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کودکی و نوجوانی</a:t>
            </a:r>
          </a:p>
        </p:txBody>
      </p:sp>
      <p:sp>
        <p:nvSpPr>
          <p:cNvPr id="3" name="TextBox 2">
            <a:extLst>
              <a:ext uri="{FF2B5EF4-FFF2-40B4-BE49-F238E27FC236}">
                <a16:creationId xmlns:a16="http://schemas.microsoft.com/office/drawing/2014/main" id="{BAE3C4E3-0468-7D40-0D67-45AC2BA79D03}"/>
              </a:ext>
            </a:extLst>
          </p:cNvPr>
          <p:cNvSpPr txBox="1"/>
          <p:nvPr/>
        </p:nvSpPr>
        <p:spPr>
          <a:xfrm>
            <a:off x="432079" y="859065"/>
            <a:ext cx="5861537" cy="5139869"/>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پس از مرگ یا کشته شدن شاه اسماعیل دوم و با به فرمانروایی رسیدن شاه عباس یکم دوران هرج‌ومرج به پایان رسید و ابراهیم و خانواده‌اش به شیراز بازگشتند. محمد به فرمان پدرش به بصره رفت و در حجره ی بازرگانی شیرازی به نام یوسف بیضاوی که پدرش با او قرارداد بازرگانی بسته بود، به کار مشغول شد.</a:t>
            </a:r>
          </a:p>
          <a:p>
            <a:pPr algn="justLow" rtl="1">
              <a:lnSpc>
                <a:spcPct val="300000"/>
              </a:lnSpc>
            </a:pPr>
            <a:r>
              <a:rPr lang="fa-IR" sz="1600" dirty="0">
                <a:cs typeface="B Yekan" panose="00000400000000000000" pitchFamily="2" charset="-78"/>
              </a:rPr>
              <a:t>سه ماه پس از آن، ابراهیم قوام به دیار باقی شتافت و محمد سوگوار ناگزیر به شیراز بازگشت و به گرداندن حجره‌های بازرگانی پدرش پرداخت</a:t>
            </a:r>
          </a:p>
        </p:txBody>
      </p:sp>
      <p:pic>
        <p:nvPicPr>
          <p:cNvPr id="5" name="Picture 4">
            <a:extLst>
              <a:ext uri="{FF2B5EF4-FFF2-40B4-BE49-F238E27FC236}">
                <a16:creationId xmlns:a16="http://schemas.microsoft.com/office/drawing/2014/main" id="{3773B913-EEAC-091E-B629-ABE4E429355F}"/>
              </a:ext>
            </a:extLst>
          </p:cNvPr>
          <p:cNvPicPr>
            <a:picLocks noChangeAspect="1"/>
          </p:cNvPicPr>
          <p:nvPr/>
        </p:nvPicPr>
        <p:blipFill rotWithShape="1">
          <a:blip r:embed="rId2">
            <a:extLst>
              <a:ext uri="{28A0092B-C50C-407E-A947-70E740481C1C}">
                <a14:useLocalDpi xmlns:a14="http://schemas.microsoft.com/office/drawing/2010/main" val="0"/>
              </a:ext>
            </a:extLst>
          </a:blip>
          <a:srcRect l="1663" t="1339" r="2104" b="2265"/>
          <a:stretch/>
        </p:blipFill>
        <p:spPr>
          <a:xfrm>
            <a:off x="7543660" y="1514761"/>
            <a:ext cx="3848519" cy="5065805"/>
          </a:xfrm>
          <a:prstGeom prst="rect">
            <a:avLst/>
          </a:prstGeom>
        </p:spPr>
      </p:pic>
    </p:spTree>
    <p:extLst>
      <p:ext uri="{BB962C8B-B14F-4D97-AF65-F5344CB8AC3E}">
        <p14:creationId xmlns:p14="http://schemas.microsoft.com/office/powerpoint/2010/main" val="3936591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052291" y="658761"/>
            <a:ext cx="6205643"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زندگی و تحصیل در قزوین و سپس اصفهان</a:t>
            </a:r>
          </a:p>
        </p:txBody>
      </p:sp>
      <p:sp>
        <p:nvSpPr>
          <p:cNvPr id="3" name="TextBox 2">
            <a:extLst>
              <a:ext uri="{FF2B5EF4-FFF2-40B4-BE49-F238E27FC236}">
                <a16:creationId xmlns:a16="http://schemas.microsoft.com/office/drawing/2014/main" id="{F75C5633-BF46-A9C2-4A05-35D9235A8B4E}"/>
              </a:ext>
            </a:extLst>
          </p:cNvPr>
          <p:cNvSpPr txBox="1"/>
          <p:nvPr/>
        </p:nvSpPr>
        <p:spPr>
          <a:xfrm>
            <a:off x="309716" y="1497087"/>
            <a:ext cx="11572568" cy="2923877"/>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در سن ۶ سالگی به همراه پدرش در پی شاه محمد خدابنده به قزوین پایتخت آن دوران صفویان رفت و دوران نوجوانی و جوانی اش را در آن سامان سپری کرد، او درمدرسه «التفاتیه» قزوین حجره‌ای داشت که هم‌اکنون نیز برای بازدید «طلبه‌ها» و «گردشگران» پابرجااست، سنگ بنای پیشرفت علمی او در حوزه‌های علمیه قزوین بود. در همان‌جا با شیخ بهایی و میرداماد آشنا شد و پس از انتقال پایتخت به اصفهان، با استادانش به اصفهان مهاجرت نمود</a:t>
            </a:r>
          </a:p>
        </p:txBody>
      </p:sp>
      <p:pic>
        <p:nvPicPr>
          <p:cNvPr id="5" name="Picture 4">
            <a:extLst>
              <a:ext uri="{FF2B5EF4-FFF2-40B4-BE49-F238E27FC236}">
                <a16:creationId xmlns:a16="http://schemas.microsoft.com/office/drawing/2014/main" id="{DE46DF22-4806-4182-9E82-9F2BC744A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318" y="3848518"/>
            <a:ext cx="3879862" cy="2586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4896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074419" y="608521"/>
            <a:ext cx="6183516"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زندگی و تحصیل در قزوین و سپس اصفهان</a:t>
            </a:r>
          </a:p>
        </p:txBody>
      </p:sp>
      <p:sp>
        <p:nvSpPr>
          <p:cNvPr id="3" name="TextBox 2">
            <a:extLst>
              <a:ext uri="{FF2B5EF4-FFF2-40B4-BE49-F238E27FC236}">
                <a16:creationId xmlns:a16="http://schemas.microsoft.com/office/drawing/2014/main" id="{163CEC96-1EE0-4DC8-76D4-0B3284434733}"/>
              </a:ext>
            </a:extLst>
          </p:cNvPr>
          <p:cNvSpPr txBox="1"/>
          <p:nvPr/>
        </p:nvSpPr>
        <p:spPr>
          <a:xfrm>
            <a:off x="167148" y="2814812"/>
            <a:ext cx="11857703" cy="3662541"/>
          </a:xfrm>
          <a:prstGeom prst="rect">
            <a:avLst/>
          </a:prstGeom>
          <a:noFill/>
        </p:spPr>
        <p:txBody>
          <a:bodyPr wrap="square" rtlCol="1">
            <a:spAutoFit/>
          </a:bodyPr>
          <a:lstStyle/>
          <a:p>
            <a:pPr algn="ctr" rtl="1">
              <a:lnSpc>
                <a:spcPct val="300000"/>
              </a:lnSpc>
            </a:pPr>
            <a:r>
              <a:rPr lang="fa-IR" sz="1600" dirty="0">
                <a:cs typeface="B Yekan" panose="00000400000000000000" pitchFamily="2" charset="-78"/>
              </a:rPr>
              <a:t>او در مدرسه خواجواصفهان نیز از محضر درس استادانش شیخ بهایی، میرداماد (معلم ثالث) و میرفندرسکی بهره جست. ملاصدرا دروس فقه، علوم حدیث و تفسیر را از شیخ بهایی، حکمت الهی و حکمت شرق و غرب را از میرداماد و علم ملل و نحل را از میرفندرسکی آموخت.</a:t>
            </a:r>
          </a:p>
          <a:p>
            <a:pPr algn="ctr" rtl="1">
              <a:lnSpc>
                <a:spcPct val="300000"/>
              </a:lnSpc>
            </a:pPr>
            <a:r>
              <a:rPr lang="fa-IR" sz="1600" dirty="0">
                <a:cs typeface="B Yekan" panose="00000400000000000000" pitchFamily="2" charset="-78"/>
              </a:rPr>
              <a:t>به هر حال شاه عباس یکم در پایان سال ۹۹۹هجری قمری (به روایتی ۱۰۰۶)، از قزوین به اصفهان نقل مکان کرد و این شهر را به پایتختی خویش برگزید.</a:t>
            </a:r>
          </a:p>
          <a:p>
            <a:pPr algn="ctr" rtl="1">
              <a:lnSpc>
                <a:spcPct val="300000"/>
              </a:lnSpc>
            </a:pPr>
            <a:r>
              <a:rPr lang="fa-IR" sz="1600" dirty="0">
                <a:cs typeface="B Yekan" panose="00000400000000000000" pitchFamily="2" charset="-78"/>
              </a:rPr>
              <a:t>در بخش‌کردن میراث یکی از توانگران اصفهان، هوش، آگاهی و دانش ملاصدرا در مسایل فقهی بر شاه عباس آشکار شد و شاه تصمیم گرفت تا از مدرسه خواجه بازدید کند و با شیخ بهایی و ملاصدرا بیشتر آشنا شود</a:t>
            </a:r>
          </a:p>
        </p:txBody>
      </p:sp>
      <p:pic>
        <p:nvPicPr>
          <p:cNvPr id="5" name="Picture 4">
            <a:extLst>
              <a:ext uri="{FF2B5EF4-FFF2-40B4-BE49-F238E27FC236}">
                <a16:creationId xmlns:a16="http://schemas.microsoft.com/office/drawing/2014/main" id="{7281BAF5-36F6-2DA1-F7CB-0642FA8964A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0354" y="380647"/>
            <a:ext cx="2725263" cy="2725263"/>
          </a:xfrm>
          <a:prstGeom prst="rect">
            <a:avLst/>
          </a:prstGeom>
        </p:spPr>
      </p:pic>
    </p:spTree>
    <p:extLst>
      <p:ext uri="{BB962C8B-B14F-4D97-AF65-F5344CB8AC3E}">
        <p14:creationId xmlns:p14="http://schemas.microsoft.com/office/powerpoint/2010/main" val="31768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ED27E3-456F-B56C-E80E-D25893D08567}"/>
              </a:ext>
            </a:extLst>
          </p:cNvPr>
          <p:cNvSpPr txBox="1"/>
          <p:nvPr/>
        </p:nvSpPr>
        <p:spPr>
          <a:xfrm>
            <a:off x="5820696" y="658761"/>
            <a:ext cx="5466735" cy="523220"/>
          </a:xfrm>
          <a:prstGeom prst="rect">
            <a:avLst/>
          </a:prstGeom>
          <a:noFill/>
        </p:spPr>
        <p:txBody>
          <a:bodyPr wrap="square" rtlCol="1">
            <a:spAutoFit/>
          </a:bodyPr>
          <a:lstStyle/>
          <a:p>
            <a:pPr algn="justLow" rtl="1"/>
            <a:r>
              <a:rPr lang="fa-IR" sz="2800" b="1" dirty="0">
                <a:solidFill>
                  <a:srgbClr val="A30001"/>
                </a:solidFill>
                <a:cs typeface="B Yekan" panose="00000400000000000000" pitchFamily="2" charset="-78"/>
              </a:rPr>
              <a:t>دوران تبعید</a:t>
            </a:r>
          </a:p>
        </p:txBody>
      </p:sp>
      <p:sp>
        <p:nvSpPr>
          <p:cNvPr id="3" name="TextBox 2">
            <a:extLst>
              <a:ext uri="{FF2B5EF4-FFF2-40B4-BE49-F238E27FC236}">
                <a16:creationId xmlns:a16="http://schemas.microsoft.com/office/drawing/2014/main" id="{411A9135-D682-337E-D8C8-914399E1A232}"/>
              </a:ext>
            </a:extLst>
          </p:cNvPr>
          <p:cNvSpPr txBox="1"/>
          <p:nvPr/>
        </p:nvSpPr>
        <p:spPr>
          <a:xfrm>
            <a:off x="5536642" y="1399390"/>
            <a:ext cx="6316415" cy="4401205"/>
          </a:xfrm>
          <a:prstGeom prst="rect">
            <a:avLst/>
          </a:prstGeom>
          <a:noFill/>
        </p:spPr>
        <p:txBody>
          <a:bodyPr wrap="square" rtlCol="1">
            <a:spAutoFit/>
          </a:bodyPr>
          <a:lstStyle/>
          <a:p>
            <a:pPr algn="justLow" rtl="1">
              <a:lnSpc>
                <a:spcPct val="300000"/>
              </a:lnSpc>
            </a:pPr>
            <a:r>
              <a:rPr lang="fa-IR" sz="1600" dirty="0">
                <a:cs typeface="B Yekan" panose="00000400000000000000" pitchFamily="2" charset="-78"/>
              </a:rPr>
              <a:t>ملاصدرا پس از کسب درجهٔ اجتهاد، به تدریس در مدرسه ی خواجه پرداخت، اما از آنجایی که نظریاتش در برخی مسائل فقهی با بیشتر دانشمندان قشری اصفهان متفاوت بود، او را به بدعت‌گذاری در دین متهم ساختند و خواهان اخراج او از مدرسه و در نهایت تبعید او از اصفهان شدند. بدین سان ملاصدرا از اصفهان تبعید شد. او راه مورچه خورت را در پیش گرفت و از آن‌جا راهی کهک قم گشت.برخی از اتهام‌هایی که به وی می‌زدند در کتاب گفتگوی خرد آمده‌است</a:t>
            </a:r>
          </a:p>
        </p:txBody>
      </p:sp>
      <p:pic>
        <p:nvPicPr>
          <p:cNvPr id="5" name="Picture 4">
            <a:extLst>
              <a:ext uri="{FF2B5EF4-FFF2-40B4-BE49-F238E27FC236}">
                <a16:creationId xmlns:a16="http://schemas.microsoft.com/office/drawing/2014/main" id="{0A697FA1-BE60-8601-7859-35818E6C11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619940">
            <a:off x="887446" y="1573937"/>
            <a:ext cx="3753130" cy="31276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033686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TotalTime>
  <Words>2953</Words>
  <Application>Microsoft Office PowerPoint</Application>
  <PresentationFormat>Widescreen</PresentationFormat>
  <Paragraphs>106</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11</cp:revision>
  <dcterms:created xsi:type="dcterms:W3CDTF">2023-07-19T06:40:10Z</dcterms:created>
  <dcterms:modified xsi:type="dcterms:W3CDTF">2023-07-21T10:45:12Z</dcterms:modified>
</cp:coreProperties>
</file>