
<file path=[Content_Types].xml><?xml version="1.0" encoding="utf-8"?>
<Types xmlns="http://schemas.openxmlformats.org/package/2006/content-types">
  <Default Extension="jfif" ContentType="image/jpeg"/>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handoutMasterIdLst>
    <p:handoutMasterId r:id="rId38"/>
  </p:handoutMasterIdLst>
  <p:sldIdLst>
    <p:sldId id="293" r:id="rId2"/>
    <p:sldId id="292" r:id="rId3"/>
    <p:sldId id="291" r:id="rId4"/>
    <p:sldId id="257" r:id="rId5"/>
    <p:sldId id="258" r:id="rId6"/>
    <p:sldId id="259" r:id="rId7"/>
    <p:sldId id="260" r:id="rId8"/>
    <p:sldId id="262" r:id="rId9"/>
    <p:sldId id="263"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7" r:id="rId32"/>
    <p:sldId id="288" r:id="rId33"/>
    <p:sldId id="289" r:id="rId34"/>
    <p:sldId id="290" r:id="rId35"/>
    <p:sldId id="286" r:id="rId36"/>
    <p:sldId id="294" r:id="rId3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p:scale>
          <a:sx n="65" d="100"/>
          <a:sy n="65" d="100"/>
        </p:scale>
        <p:origin x="1358" y="365"/>
      </p:cViewPr>
      <p:guideLst/>
    </p:cSldViewPr>
  </p:slideViewPr>
  <p:notesTextViewPr>
    <p:cViewPr>
      <p:scale>
        <a:sx n="1" d="1"/>
        <a:sy n="1" d="1"/>
      </p:scale>
      <p:origin x="0" y="0"/>
    </p:cViewPr>
  </p:notesTextViewPr>
  <p:notesViewPr>
    <p:cSldViewPr snapToGrid="0">
      <p:cViewPr varScale="1">
        <p:scale>
          <a:sx n="60" d="100"/>
          <a:sy n="60" d="100"/>
        </p:scale>
        <p:origin x="3264" y="5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C8E33989-45A3-4CCB-6B73-3A54026701B3}"/>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E1569482-0BB2-29B3-EEA2-FB64553B2FCD}"/>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232B1B08-4285-43FC-9677-6C7D7F0F807B}" type="datetimeFigureOut">
              <a:rPr lang="en-US" smtClean="0"/>
              <a:t>7/19/2023</a:t>
            </a:fld>
            <a:endParaRPr lang="en-US"/>
          </a:p>
        </p:txBody>
      </p:sp>
      <p:sp>
        <p:nvSpPr>
          <p:cNvPr id="4" name="Footer Placeholder 3">
            <a:extLst>
              <a:ext uri="{FF2B5EF4-FFF2-40B4-BE49-F238E27FC236}">
                <a16:creationId xmlns:a16="http://schemas.microsoft.com/office/drawing/2014/main" id="{8FE92390-7D17-F611-65F6-84477FC5F943}"/>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54753843-1E7F-A8F9-4C1A-22AAD26752BB}"/>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A2119997-1503-479D-B129-4D10471D81E9}" type="slidenum">
              <a:rPr lang="en-US" smtClean="0"/>
              <a:t>‹#›</a:t>
            </a:fld>
            <a:endParaRPr lang="en-US"/>
          </a:p>
        </p:txBody>
      </p:sp>
    </p:spTree>
    <p:extLst>
      <p:ext uri="{BB962C8B-B14F-4D97-AF65-F5344CB8AC3E}">
        <p14:creationId xmlns:p14="http://schemas.microsoft.com/office/powerpoint/2010/main" val="2136590202"/>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10" name="Freeform: Shape 9">
            <a:extLst>
              <a:ext uri="{FF2B5EF4-FFF2-40B4-BE49-F238E27FC236}">
                <a16:creationId xmlns:a16="http://schemas.microsoft.com/office/drawing/2014/main" id="{960EC13E-572C-4833-1894-54E5BD967E87}"/>
              </a:ext>
            </a:extLst>
          </p:cNvPr>
          <p:cNvSpPr/>
          <p:nvPr userDrawn="1"/>
        </p:nvSpPr>
        <p:spPr>
          <a:xfrm>
            <a:off x="5384800" y="-38100"/>
            <a:ext cx="6807200" cy="6896100"/>
          </a:xfrm>
          <a:custGeom>
            <a:avLst/>
            <a:gdLst>
              <a:gd name="connsiteX0" fmla="*/ 391340 w 6807200"/>
              <a:gd name="connsiteY0" fmla="*/ 0 h 6896100"/>
              <a:gd name="connsiteX1" fmla="*/ 6807200 w 6807200"/>
              <a:gd name="connsiteY1" fmla="*/ 0 h 6896100"/>
              <a:gd name="connsiteX2" fmla="*/ 6807200 w 6807200"/>
              <a:gd name="connsiteY2" fmla="*/ 6873680 h 6896100"/>
              <a:gd name="connsiteX3" fmla="*/ 6740939 w 6807200"/>
              <a:gd name="connsiteY3" fmla="*/ 6896100 h 6896100"/>
              <a:gd name="connsiteX4" fmla="*/ 3593231 w 6807200"/>
              <a:gd name="connsiteY4" fmla="*/ 6896100 h 6896100"/>
              <a:gd name="connsiteX5" fmla="*/ 3390468 w 6807200"/>
              <a:gd name="connsiteY5" fmla="*/ 6827493 h 6896100"/>
              <a:gd name="connsiteX6" fmla="*/ 0 w 6807200"/>
              <a:gd name="connsiteY6" fmla="*/ 1973944 h 6896100"/>
              <a:gd name="connsiteX7" fmla="*/ 313538 w 6807200"/>
              <a:gd name="connsiteY7" fmla="*/ 197327 h 6896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807200" h="6896100">
                <a:moveTo>
                  <a:pt x="391340" y="0"/>
                </a:moveTo>
                <a:lnTo>
                  <a:pt x="6807200" y="0"/>
                </a:lnTo>
                <a:lnTo>
                  <a:pt x="6807200" y="6873680"/>
                </a:lnTo>
                <a:lnTo>
                  <a:pt x="6740939" y="6896100"/>
                </a:lnTo>
                <a:lnTo>
                  <a:pt x="3593231" y="6896100"/>
                </a:lnTo>
                <a:lnTo>
                  <a:pt x="3390468" y="6827493"/>
                </a:lnTo>
                <a:cubicBezTo>
                  <a:pt x="1411977" y="6103070"/>
                  <a:pt x="0" y="4203400"/>
                  <a:pt x="0" y="1973944"/>
                </a:cubicBezTo>
                <a:cubicBezTo>
                  <a:pt x="0" y="1349697"/>
                  <a:pt x="110699" y="751304"/>
                  <a:pt x="313538" y="197327"/>
                </a:cubicBezTo>
                <a:close/>
              </a:path>
            </a:pathLst>
          </a:custGeom>
          <a:solidFill>
            <a:srgbClr val="00B0F0"/>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5" name="Freeform: Shape 14">
            <a:extLst>
              <a:ext uri="{FF2B5EF4-FFF2-40B4-BE49-F238E27FC236}">
                <a16:creationId xmlns:a16="http://schemas.microsoft.com/office/drawing/2014/main" id="{613114ED-9340-B183-F70F-CD92E54812FC}"/>
              </a:ext>
            </a:extLst>
          </p:cNvPr>
          <p:cNvSpPr>
            <a:spLocks noGrp="1"/>
          </p:cNvSpPr>
          <p:nvPr>
            <p:ph type="pic" sz="quarter" idx="10"/>
          </p:nvPr>
        </p:nvSpPr>
        <p:spPr>
          <a:xfrm>
            <a:off x="5553241" y="-48126"/>
            <a:ext cx="6674580" cy="6761748"/>
          </a:xfrm>
          <a:custGeom>
            <a:avLst/>
            <a:gdLst>
              <a:gd name="connsiteX0" fmla="*/ 391340 w 6807200"/>
              <a:gd name="connsiteY0" fmla="*/ 0 h 6896100"/>
              <a:gd name="connsiteX1" fmla="*/ 6807200 w 6807200"/>
              <a:gd name="connsiteY1" fmla="*/ 0 h 6896100"/>
              <a:gd name="connsiteX2" fmla="*/ 6807200 w 6807200"/>
              <a:gd name="connsiteY2" fmla="*/ 6873680 h 6896100"/>
              <a:gd name="connsiteX3" fmla="*/ 6740939 w 6807200"/>
              <a:gd name="connsiteY3" fmla="*/ 6896100 h 6896100"/>
              <a:gd name="connsiteX4" fmla="*/ 3593231 w 6807200"/>
              <a:gd name="connsiteY4" fmla="*/ 6896100 h 6896100"/>
              <a:gd name="connsiteX5" fmla="*/ 3390468 w 6807200"/>
              <a:gd name="connsiteY5" fmla="*/ 6827493 h 6896100"/>
              <a:gd name="connsiteX6" fmla="*/ 0 w 6807200"/>
              <a:gd name="connsiteY6" fmla="*/ 1973944 h 6896100"/>
              <a:gd name="connsiteX7" fmla="*/ 313538 w 6807200"/>
              <a:gd name="connsiteY7" fmla="*/ 197327 h 6896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807200" h="6896100">
                <a:moveTo>
                  <a:pt x="391340" y="0"/>
                </a:moveTo>
                <a:lnTo>
                  <a:pt x="6807200" y="0"/>
                </a:lnTo>
                <a:lnTo>
                  <a:pt x="6807200" y="6873680"/>
                </a:lnTo>
                <a:lnTo>
                  <a:pt x="6740939" y="6896100"/>
                </a:lnTo>
                <a:lnTo>
                  <a:pt x="3593231" y="6896100"/>
                </a:lnTo>
                <a:lnTo>
                  <a:pt x="3390468" y="6827493"/>
                </a:lnTo>
                <a:cubicBezTo>
                  <a:pt x="1411977" y="6103070"/>
                  <a:pt x="0" y="4203400"/>
                  <a:pt x="0" y="1973944"/>
                </a:cubicBezTo>
                <a:cubicBezTo>
                  <a:pt x="0" y="1349697"/>
                  <a:pt x="110699" y="751304"/>
                  <a:pt x="313538" y="197327"/>
                </a:cubicBezTo>
                <a:close/>
              </a:path>
            </a:pathLst>
          </a:custGeom>
        </p:spPr>
        <p:txBody>
          <a:bodyPr wrap="square">
            <a:noAutofit/>
          </a:bodyPr>
          <a:lstStyle/>
          <a:p>
            <a:endParaRPr lang="en-US"/>
          </a:p>
        </p:txBody>
      </p:sp>
    </p:spTree>
    <p:extLst>
      <p:ext uri="{BB962C8B-B14F-4D97-AF65-F5344CB8AC3E}">
        <p14:creationId xmlns:p14="http://schemas.microsoft.com/office/powerpoint/2010/main" val="279448765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7" name="Rectangle: Rounded Corners 6">
            <a:extLst>
              <a:ext uri="{FF2B5EF4-FFF2-40B4-BE49-F238E27FC236}">
                <a16:creationId xmlns:a16="http://schemas.microsoft.com/office/drawing/2014/main" id="{927C2F2A-1EA1-3D68-18C8-ACA08823DF86}"/>
              </a:ext>
            </a:extLst>
          </p:cNvPr>
          <p:cNvSpPr/>
          <p:nvPr userDrawn="1"/>
        </p:nvSpPr>
        <p:spPr>
          <a:xfrm>
            <a:off x="6800850" y="342900"/>
            <a:ext cx="5000625" cy="571500"/>
          </a:xfrm>
          <a:prstGeom prst="roundRect">
            <a:avLst/>
          </a:prstGeom>
          <a:solidFill>
            <a:srgbClr val="00B0F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222113C9-9528-2D1D-6ECD-C84A8C79281E}"/>
              </a:ext>
            </a:extLst>
          </p:cNvPr>
          <p:cNvSpPr/>
          <p:nvPr userDrawn="1"/>
        </p:nvSpPr>
        <p:spPr>
          <a:xfrm>
            <a:off x="114300" y="85725"/>
            <a:ext cx="11963400" cy="6686550"/>
          </a:xfrm>
          <a:prstGeom prst="rect">
            <a:avLst/>
          </a:prstGeom>
          <a:noFill/>
          <a:ln w="19050">
            <a:solidFill>
              <a:srgbClr val="00B0F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Graphic 8">
            <a:extLst>
              <a:ext uri="{FF2B5EF4-FFF2-40B4-BE49-F238E27FC236}">
                <a16:creationId xmlns:a16="http://schemas.microsoft.com/office/drawing/2014/main" id="{E7C1B11F-1789-BF76-D8C7-2630BADB3910}"/>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rot="20908822">
            <a:off x="10617510" y="199354"/>
            <a:ext cx="1322078" cy="858591"/>
          </a:xfrm>
          <a:prstGeom prst="rect">
            <a:avLst/>
          </a:prstGeom>
        </p:spPr>
      </p:pic>
    </p:spTree>
    <p:extLst>
      <p:ext uri="{BB962C8B-B14F-4D97-AF65-F5344CB8AC3E}">
        <p14:creationId xmlns:p14="http://schemas.microsoft.com/office/powerpoint/2010/main" val="22530924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222113C9-9528-2D1D-6ECD-C84A8C79281E}"/>
              </a:ext>
            </a:extLst>
          </p:cNvPr>
          <p:cNvSpPr/>
          <p:nvPr userDrawn="1"/>
        </p:nvSpPr>
        <p:spPr>
          <a:xfrm>
            <a:off x="114300" y="85725"/>
            <a:ext cx="11963400" cy="6686550"/>
          </a:xfrm>
          <a:prstGeom prst="rect">
            <a:avLst/>
          </a:prstGeom>
          <a:noFill/>
          <a:ln w="19050">
            <a:solidFill>
              <a:srgbClr val="00B0F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5668198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13259781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image" Target="../media/image18.jpg"/><Relationship Id="rId1" Type="http://schemas.openxmlformats.org/officeDocument/2006/relationships/slideLayout" Target="../slideLayouts/slideLayout2.xml"/><Relationship Id="rId4" Type="http://schemas.openxmlformats.org/officeDocument/2006/relationships/image" Target="../media/image19.jfif"/></Relationships>
</file>

<file path=ppt/slides/_rels/slide15.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image" Target="../media/image20.jp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22.jp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image" Target="../media/image24.jp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10.jpg"/><Relationship Id="rId1" Type="http://schemas.openxmlformats.org/officeDocument/2006/relationships/slideLayout" Target="../slideLayouts/slideLayout2.xml"/><Relationship Id="rId4" Type="http://schemas.openxmlformats.org/officeDocument/2006/relationships/image" Target="../media/image25.jpg"/></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image" Target="../media/image26.jpeg"/><Relationship Id="rId1" Type="http://schemas.openxmlformats.org/officeDocument/2006/relationships/slideLayout" Target="../slideLayouts/slideLayout2.xml"/><Relationship Id="rId4" Type="http://schemas.openxmlformats.org/officeDocument/2006/relationships/image" Target="../media/image6.jpg"/></Relationships>
</file>

<file path=ppt/slides/_rels/slide24.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18.jpg"/><Relationship Id="rId1" Type="http://schemas.openxmlformats.org/officeDocument/2006/relationships/slideLayout" Target="../slideLayouts/slideLayout2.xml"/><Relationship Id="rId5" Type="http://schemas.openxmlformats.org/officeDocument/2006/relationships/image" Target="../media/image25.jpg"/><Relationship Id="rId4" Type="http://schemas.openxmlformats.org/officeDocument/2006/relationships/image" Target="../media/image22.jpg"/></Relationships>
</file>

<file path=ppt/slides/_rels/slide26.xml.rels><?xml version="1.0" encoding="UTF-8" standalone="yes"?>
<Relationships xmlns="http://schemas.openxmlformats.org/package/2006/relationships"><Relationship Id="rId2" Type="http://schemas.openxmlformats.org/officeDocument/2006/relationships/image" Target="../media/image30.jp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19.jfif"/><Relationship Id="rId2" Type="http://schemas.openxmlformats.org/officeDocument/2006/relationships/image" Target="../media/image15.jpg"/><Relationship Id="rId1" Type="http://schemas.openxmlformats.org/officeDocument/2006/relationships/slideLayout" Target="../slideLayouts/slideLayout2.xml"/><Relationship Id="rId4" Type="http://schemas.openxmlformats.org/officeDocument/2006/relationships/image" Target="../media/image34.jpg"/></Relationships>
</file>

<file path=ppt/slides/_rels/slide35.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12.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C21876CE-C538-0E49-335F-0DAEE7CF8324}"/>
              </a:ext>
            </a:extLst>
          </p:cNvPr>
          <p:cNvPicPr>
            <a:picLocks noChangeAspect="1"/>
          </p:cNvPicPr>
          <p:nvPr/>
        </p:nvPicPr>
        <p:blipFill rotWithShape="1">
          <a:blip r:embed="rId2">
            <a:extLst>
              <a:ext uri="{28A0092B-C50C-407E-A947-70E740481C1C}">
                <a14:useLocalDpi xmlns:a14="http://schemas.microsoft.com/office/drawing/2010/main" val="0"/>
              </a:ext>
            </a:extLst>
          </a:blip>
          <a:srcRect l="25197" t="27393" r="25046" b="42062"/>
          <a:stretch/>
        </p:blipFill>
        <p:spPr>
          <a:xfrm>
            <a:off x="1665316" y="891426"/>
            <a:ext cx="8861368" cy="5075148"/>
          </a:xfrm>
          <a:prstGeom prst="rect">
            <a:avLst/>
          </a:prstGeom>
        </p:spPr>
      </p:pic>
    </p:spTree>
    <p:extLst>
      <p:ext uri="{BB962C8B-B14F-4D97-AF65-F5344CB8AC3E}">
        <p14:creationId xmlns:p14="http://schemas.microsoft.com/office/powerpoint/2010/main" val="395780723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344D6EF4-D915-804D-64C4-A6C328F52877}"/>
              </a:ext>
            </a:extLst>
          </p:cNvPr>
          <p:cNvSpPr txBox="1"/>
          <p:nvPr/>
        </p:nvSpPr>
        <p:spPr>
          <a:xfrm>
            <a:off x="5539154" y="1178725"/>
            <a:ext cx="6244735" cy="4939814"/>
          </a:xfrm>
          <a:prstGeom prst="rect">
            <a:avLst/>
          </a:prstGeom>
          <a:noFill/>
        </p:spPr>
        <p:txBody>
          <a:bodyPr wrap="square">
            <a:spAutoFit/>
          </a:bodyPr>
          <a:lstStyle/>
          <a:p>
            <a:pPr algn="justLow" rtl="1">
              <a:lnSpc>
                <a:spcPct val="300000"/>
              </a:lnSpc>
            </a:pPr>
            <a:r>
              <a:rPr lang="fa-IR" b="0" i="0" dirty="0">
                <a:effectLst/>
                <a:latin typeface="-apple-system"/>
                <a:cs typeface="B Nazanin" panose="00000400000000000000" pitchFamily="2" charset="-78"/>
              </a:rPr>
              <a:t>سرعت، دقت و تسهیل از مهم‌ترین ویژگی‌های مخابرات نوری است. یکی از پراهمیت‌ترین موارد استفاده از مخابرات نوری آسانی انتقال </a:t>
            </a:r>
            <a:r>
              <a:rPr lang="fa-IR" b="0" i="0" u="none" strike="noStrike" dirty="0">
                <a:effectLst/>
                <a:latin typeface="-apple-system"/>
                <a:cs typeface="B Nazanin" panose="00000400000000000000" pitchFamily="2" charset="-78"/>
              </a:rPr>
              <a:t>سیگنال</a:t>
            </a:r>
            <a:r>
              <a:rPr lang="fa-IR" b="0" i="0" dirty="0">
                <a:effectLst/>
                <a:latin typeface="-apple-system"/>
                <a:cs typeface="B Nazanin" panose="00000400000000000000" pitchFamily="2" charset="-78"/>
              </a:rPr>
              <a:t>های اطلاعات دیجیتالی است که قابلیت تقسیم‌بندی در حوزه زمانی را دارا است. به این معنی که مخابرات دیجیتال دارای پتانسیل کافی برای استفاده از امکانات مخابره اطلاعات در بسته‌های کوچک اطلاعات در حوزه زمان است. برای مثال عملکرد مخابرات نوری با توانایی ۲۰ مگاهرتز با داشتن پهنای باند ۲۰ کیلوهرتز دارای گنجایش اطلاعاتی ۰٫۱٪ است.</a:t>
            </a:r>
            <a:endParaRPr lang="en-US" dirty="0">
              <a:cs typeface="B Nazanin" panose="00000400000000000000" pitchFamily="2" charset="-78"/>
            </a:endParaRPr>
          </a:p>
        </p:txBody>
      </p:sp>
      <p:sp>
        <p:nvSpPr>
          <p:cNvPr id="7" name="TextBox 6">
            <a:extLst>
              <a:ext uri="{FF2B5EF4-FFF2-40B4-BE49-F238E27FC236}">
                <a16:creationId xmlns:a16="http://schemas.microsoft.com/office/drawing/2014/main" id="{56B00BED-66D1-5FD1-E659-43887451E54E}"/>
              </a:ext>
            </a:extLst>
          </p:cNvPr>
          <p:cNvSpPr txBox="1"/>
          <p:nvPr/>
        </p:nvSpPr>
        <p:spPr>
          <a:xfrm>
            <a:off x="7536503" y="410079"/>
            <a:ext cx="2982790" cy="461665"/>
          </a:xfrm>
          <a:prstGeom prst="rect">
            <a:avLst/>
          </a:prstGeom>
          <a:noFill/>
        </p:spPr>
        <p:txBody>
          <a:bodyPr wrap="square">
            <a:spAutoFit/>
          </a:bodyPr>
          <a:lstStyle/>
          <a:p>
            <a:pPr algn="ctr" rtl="1"/>
            <a:r>
              <a:rPr lang="fa-IR" sz="2400" b="0" i="0" dirty="0">
                <a:solidFill>
                  <a:schemeClr val="bg1"/>
                </a:solidFill>
                <a:effectLst/>
                <a:latin typeface="-apple-system"/>
                <a:cs typeface="B Titr" panose="00000700000000000000" pitchFamily="2" charset="-78"/>
              </a:rPr>
              <a:t>سیستم‌های مخابرات نوری</a:t>
            </a:r>
          </a:p>
        </p:txBody>
      </p:sp>
      <p:pic>
        <p:nvPicPr>
          <p:cNvPr id="3" name="Picture 2">
            <a:extLst>
              <a:ext uri="{FF2B5EF4-FFF2-40B4-BE49-F238E27FC236}">
                <a16:creationId xmlns:a16="http://schemas.microsoft.com/office/drawing/2014/main" id="{9672F262-B799-4CE4-5EF9-D58C74C49DA9}"/>
              </a:ext>
            </a:extLst>
          </p:cNvPr>
          <p:cNvPicPr>
            <a:picLocks noChangeAspect="1"/>
          </p:cNvPicPr>
          <p:nvPr/>
        </p:nvPicPr>
        <p:blipFill rotWithShape="1">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b="2172"/>
          <a:stretch/>
        </p:blipFill>
        <p:spPr>
          <a:xfrm>
            <a:off x="130107" y="3419272"/>
            <a:ext cx="6018004" cy="3341452"/>
          </a:xfrm>
          <a:prstGeom prst="rect">
            <a:avLst/>
          </a:prstGeom>
        </p:spPr>
      </p:pic>
    </p:spTree>
    <p:extLst>
      <p:ext uri="{BB962C8B-B14F-4D97-AF65-F5344CB8AC3E}">
        <p14:creationId xmlns:p14="http://schemas.microsoft.com/office/powerpoint/2010/main" val="27315355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6ADE0FEA-5F40-CFBA-0D5D-313FB1D0217D}"/>
              </a:ext>
            </a:extLst>
          </p:cNvPr>
          <p:cNvSpPr txBox="1"/>
          <p:nvPr/>
        </p:nvSpPr>
        <p:spPr>
          <a:xfrm>
            <a:off x="6415105" y="1500486"/>
            <a:ext cx="5468816" cy="4143442"/>
          </a:xfrm>
          <a:prstGeom prst="rect">
            <a:avLst/>
          </a:prstGeom>
          <a:noFill/>
        </p:spPr>
        <p:txBody>
          <a:bodyPr wrap="square">
            <a:spAutoFit/>
          </a:bodyPr>
          <a:lstStyle/>
          <a:p>
            <a:pPr marL="285750" indent="-285750" algn="justLow" rtl="1">
              <a:lnSpc>
                <a:spcPct val="250000"/>
              </a:lnSpc>
              <a:buFont typeface="Arial" panose="020B0604020202020204" pitchFamily="34" charset="0"/>
              <a:buChar char="•"/>
            </a:pPr>
            <a:r>
              <a:rPr lang="fa-IR" b="0" i="0" dirty="0">
                <a:effectLst/>
                <a:latin typeface="-apple-system"/>
                <a:cs typeface="B Nazanin" panose="00000400000000000000" pitchFamily="2" charset="-78"/>
              </a:rPr>
              <a:t>تکنیکهای مخابرات در سیستم‌های جدید مورد استفاده قرار می‌گرفت.</a:t>
            </a:r>
          </a:p>
          <a:p>
            <a:pPr marL="285750" indent="-285750" algn="justLow" rtl="1">
              <a:lnSpc>
                <a:spcPct val="250000"/>
              </a:lnSpc>
              <a:buFont typeface="Arial" panose="020B0604020202020204" pitchFamily="34" charset="0"/>
              <a:buChar char="•"/>
            </a:pPr>
            <a:r>
              <a:rPr lang="fa-IR" b="0" i="0" dirty="0">
                <a:effectLst/>
                <a:latin typeface="-apple-system"/>
                <a:cs typeface="B Nazanin" panose="00000400000000000000" pitchFamily="2" charset="-78"/>
              </a:rPr>
              <a:t>سیستم‌های جدید با بالاترین تکنولوژی برای داشتن بیشترین گنجایش کارآمدی، </a:t>
            </a:r>
            <a:r>
              <a:rPr lang="fa-IR" b="0" i="0" u="none" strike="noStrike" dirty="0">
                <a:effectLst/>
                <a:latin typeface="-apple-system"/>
                <a:cs typeface="B Nazanin" panose="00000400000000000000" pitchFamily="2" charset="-78"/>
              </a:rPr>
              <a:t>سرعت</a:t>
            </a:r>
            <a:r>
              <a:rPr lang="fa-IR" b="0" i="0" dirty="0">
                <a:effectLst/>
                <a:latin typeface="-apple-system"/>
                <a:cs typeface="B Nazanin" panose="00000400000000000000" pitchFamily="2" charset="-78"/>
              </a:rPr>
              <a:t> و دقت طراحی شده بود.</a:t>
            </a:r>
          </a:p>
          <a:p>
            <a:pPr marL="285750" indent="-285750" algn="justLow" rtl="1">
              <a:lnSpc>
                <a:spcPct val="250000"/>
              </a:lnSpc>
              <a:buFont typeface="Arial" panose="020B0604020202020204" pitchFamily="34" charset="0"/>
              <a:buChar char="•"/>
            </a:pPr>
            <a:r>
              <a:rPr lang="fa-IR" b="0" i="0" dirty="0">
                <a:effectLst/>
                <a:latin typeface="-apple-system"/>
                <a:cs typeface="B Nazanin" panose="00000400000000000000" pitchFamily="2" charset="-78"/>
              </a:rPr>
              <a:t>انتقال به کمک خطوط نوری امکان استفاده از تکنیک‌های اخت. این مطلب نیاز به دسترسی به مخابره اطلاعات به‌صورت بیت به بیت را پاسخگو بود.</a:t>
            </a:r>
          </a:p>
        </p:txBody>
      </p:sp>
      <p:pic>
        <p:nvPicPr>
          <p:cNvPr id="8" name="Picture 7">
            <a:extLst>
              <a:ext uri="{FF2B5EF4-FFF2-40B4-BE49-F238E27FC236}">
                <a16:creationId xmlns:a16="http://schemas.microsoft.com/office/drawing/2014/main" id="{3479B55D-36D2-F09F-77C5-FCAECD28F8A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65015" y="1331566"/>
            <a:ext cx="5357797" cy="4928755"/>
          </a:xfrm>
          <a:prstGeom prst="rect">
            <a:avLst/>
          </a:prstGeom>
        </p:spPr>
      </p:pic>
      <p:sp>
        <p:nvSpPr>
          <p:cNvPr id="2" name="TextBox 1">
            <a:extLst>
              <a:ext uri="{FF2B5EF4-FFF2-40B4-BE49-F238E27FC236}">
                <a16:creationId xmlns:a16="http://schemas.microsoft.com/office/drawing/2014/main" id="{D50527E4-7ACE-3CF2-88FA-20C57C221A3B}"/>
              </a:ext>
            </a:extLst>
          </p:cNvPr>
          <p:cNvSpPr txBox="1"/>
          <p:nvPr/>
        </p:nvSpPr>
        <p:spPr>
          <a:xfrm>
            <a:off x="7536503" y="410079"/>
            <a:ext cx="2982790" cy="461665"/>
          </a:xfrm>
          <a:prstGeom prst="rect">
            <a:avLst/>
          </a:prstGeom>
          <a:noFill/>
        </p:spPr>
        <p:txBody>
          <a:bodyPr wrap="square">
            <a:spAutoFit/>
          </a:bodyPr>
          <a:lstStyle/>
          <a:p>
            <a:pPr algn="ctr" rtl="1"/>
            <a:r>
              <a:rPr lang="fa-IR" sz="2400" b="0" i="0" dirty="0">
                <a:solidFill>
                  <a:schemeClr val="bg1"/>
                </a:solidFill>
                <a:effectLst/>
                <a:latin typeface="-apple-system"/>
                <a:cs typeface="B Titr" panose="00000700000000000000" pitchFamily="2" charset="-78"/>
              </a:rPr>
              <a:t>سیستم‌های مخابرات نوری</a:t>
            </a:r>
          </a:p>
        </p:txBody>
      </p:sp>
    </p:spTree>
    <p:extLst>
      <p:ext uri="{BB962C8B-B14F-4D97-AF65-F5344CB8AC3E}">
        <p14:creationId xmlns:p14="http://schemas.microsoft.com/office/powerpoint/2010/main" val="115766729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FE589C8E-EC6C-4F73-96BE-6ABA6AE1A899}"/>
              </a:ext>
            </a:extLst>
          </p:cNvPr>
          <p:cNvSpPr txBox="1"/>
          <p:nvPr/>
        </p:nvSpPr>
        <p:spPr>
          <a:xfrm>
            <a:off x="5486400" y="1531291"/>
            <a:ext cx="6148753" cy="4108817"/>
          </a:xfrm>
          <a:prstGeom prst="rect">
            <a:avLst/>
          </a:prstGeom>
          <a:noFill/>
        </p:spPr>
        <p:txBody>
          <a:bodyPr wrap="square">
            <a:spAutoFit/>
          </a:bodyPr>
          <a:lstStyle/>
          <a:p>
            <a:pPr marL="285750" indent="-285750" algn="justLow" rtl="1">
              <a:lnSpc>
                <a:spcPct val="300000"/>
              </a:lnSpc>
              <a:buFont typeface="Arial" panose="020B0604020202020204" pitchFamily="34" charset="0"/>
              <a:buChar char="•"/>
            </a:pPr>
            <a:r>
              <a:rPr lang="fa-IR" b="0" i="0" dirty="0">
                <a:effectLst/>
                <a:latin typeface="-apple-system"/>
                <a:cs typeface="B Nazanin" panose="00000400000000000000" pitchFamily="2" charset="-78"/>
              </a:rPr>
              <a:t>رهایی از نویزهای الکتریکی: فیبر نوری از جنس پلاستیک یا شیشه ساخته‌می‌شود، در نتیجه می‌تواند از میدان‌های الکتریکی در امان باشد. از قابلیت‌های مهم این نوع مخابرات می‌توان به امکان عبور کابل حامل موج نوری از میان </a:t>
            </a:r>
            <a:r>
              <a:rPr lang="fa-IR" b="0" i="0" u="none" strike="noStrike" dirty="0">
                <a:effectLst/>
                <a:latin typeface="-apple-system"/>
                <a:cs typeface="B Nazanin" panose="00000400000000000000" pitchFamily="2" charset="-78"/>
              </a:rPr>
              <a:t>میدان الکترومغناطیسی</a:t>
            </a:r>
            <a:r>
              <a:rPr lang="fa-IR" b="0" i="0" dirty="0">
                <a:effectLst/>
                <a:latin typeface="-apple-system"/>
                <a:cs typeface="B Nazanin" panose="00000400000000000000" pitchFamily="2" charset="-78"/>
              </a:rPr>
              <a:t> قوی اشاره کرد که سیگنال‌ها بدون آلودگی با پارازیت‌های الکتریکی یا سیگنال‌های تداخل‌گر به حداکثر کارایی خود خواهند رسید.</a:t>
            </a:r>
          </a:p>
        </p:txBody>
      </p:sp>
      <p:pic>
        <p:nvPicPr>
          <p:cNvPr id="8" name="Picture 7">
            <a:extLst>
              <a:ext uri="{FF2B5EF4-FFF2-40B4-BE49-F238E27FC236}">
                <a16:creationId xmlns:a16="http://schemas.microsoft.com/office/drawing/2014/main" id="{71BDFDF0-3303-5F56-4F6A-518EB03A789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23755" y="1696818"/>
            <a:ext cx="3777761" cy="3777761"/>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
        <p:nvSpPr>
          <p:cNvPr id="2" name="TextBox 1">
            <a:extLst>
              <a:ext uri="{FF2B5EF4-FFF2-40B4-BE49-F238E27FC236}">
                <a16:creationId xmlns:a16="http://schemas.microsoft.com/office/drawing/2014/main" id="{9B9FB41B-A208-4E90-2E26-A873425926F8}"/>
              </a:ext>
            </a:extLst>
          </p:cNvPr>
          <p:cNvSpPr txBox="1"/>
          <p:nvPr/>
        </p:nvSpPr>
        <p:spPr>
          <a:xfrm>
            <a:off x="7536503" y="410079"/>
            <a:ext cx="2982790" cy="461665"/>
          </a:xfrm>
          <a:prstGeom prst="rect">
            <a:avLst/>
          </a:prstGeom>
          <a:noFill/>
        </p:spPr>
        <p:txBody>
          <a:bodyPr wrap="square">
            <a:spAutoFit/>
          </a:bodyPr>
          <a:lstStyle/>
          <a:p>
            <a:pPr algn="ctr" rtl="1"/>
            <a:r>
              <a:rPr lang="fa-IR" sz="2400" b="0" i="0" dirty="0">
                <a:solidFill>
                  <a:schemeClr val="bg1"/>
                </a:solidFill>
                <a:effectLst/>
                <a:latin typeface="-apple-system"/>
                <a:cs typeface="B Titr" panose="00000700000000000000" pitchFamily="2" charset="-78"/>
              </a:rPr>
              <a:t>سیستم‌های مخابرات نوری</a:t>
            </a:r>
          </a:p>
        </p:txBody>
      </p:sp>
    </p:spTree>
    <p:extLst>
      <p:ext uri="{BB962C8B-B14F-4D97-AF65-F5344CB8AC3E}">
        <p14:creationId xmlns:p14="http://schemas.microsoft.com/office/powerpoint/2010/main" val="156497015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D8F022E9-C51C-26A0-B2ED-10053A744B1D}"/>
              </a:ext>
            </a:extLst>
          </p:cNvPr>
          <p:cNvSpPr txBox="1"/>
          <p:nvPr/>
        </p:nvSpPr>
        <p:spPr>
          <a:xfrm>
            <a:off x="5943600" y="1502869"/>
            <a:ext cx="5690820" cy="4108817"/>
          </a:xfrm>
          <a:prstGeom prst="rect">
            <a:avLst/>
          </a:prstGeom>
          <a:noFill/>
        </p:spPr>
        <p:txBody>
          <a:bodyPr wrap="square">
            <a:spAutoFit/>
          </a:bodyPr>
          <a:lstStyle/>
          <a:p>
            <a:pPr algn="justLow" rtl="1">
              <a:lnSpc>
                <a:spcPct val="300000"/>
              </a:lnSpc>
            </a:pPr>
            <a:r>
              <a:rPr lang="fa-IR" b="1" dirty="0">
                <a:latin typeface="-apple-system"/>
                <a:cs typeface="B Titr" panose="00000700000000000000" pitchFamily="2" charset="-78"/>
              </a:rPr>
              <a:t>1. </a:t>
            </a:r>
            <a:r>
              <a:rPr lang="fa-IR" b="1" i="0" dirty="0">
                <a:effectLst/>
                <a:latin typeface="-apple-system"/>
                <a:cs typeface="B Titr" panose="00000700000000000000" pitchFamily="2" charset="-78"/>
              </a:rPr>
              <a:t>کاربرد در حسگرها</a:t>
            </a:r>
          </a:p>
          <a:p>
            <a:pPr algn="justLow" rtl="1">
              <a:lnSpc>
                <a:spcPct val="300000"/>
              </a:lnSpc>
            </a:pPr>
            <a:r>
              <a:rPr lang="fa-IR" b="0" i="0" dirty="0">
                <a:effectLst/>
                <a:latin typeface="-apple-system"/>
                <a:cs typeface="B Nazanin" panose="00000400000000000000" pitchFamily="2" charset="-78"/>
              </a:rPr>
              <a:t> استفاده از </a:t>
            </a:r>
            <a:r>
              <a:rPr lang="fa-IR" b="0" i="0" u="none" strike="noStrike" dirty="0">
                <a:effectLst/>
                <a:latin typeface="-apple-system"/>
                <a:cs typeface="B Nazanin" panose="00000400000000000000" pitchFamily="2" charset="-78"/>
              </a:rPr>
              <a:t>حسگرهای</a:t>
            </a:r>
            <a:r>
              <a:rPr lang="fa-IR" b="0" i="0" dirty="0">
                <a:effectLst/>
                <a:latin typeface="-apple-system"/>
                <a:cs typeface="B Nazanin" panose="00000400000000000000" pitchFamily="2" charset="-78"/>
              </a:rPr>
              <a:t> فیبر نوری برای اندازه‌گیری کمیت‌های فیزیکی مانند </a:t>
            </a:r>
            <a:r>
              <a:rPr lang="fa-IR" b="0" i="0" u="none" strike="noStrike" dirty="0">
                <a:effectLst/>
                <a:latin typeface="-apple-system"/>
                <a:cs typeface="B Nazanin" panose="00000400000000000000" pitchFamily="2" charset="-78"/>
              </a:rPr>
              <a:t>جریان الکتریکی</a:t>
            </a:r>
            <a:r>
              <a:rPr lang="fa-IR" b="0" i="0" dirty="0">
                <a:effectLst/>
                <a:latin typeface="-apple-system"/>
                <a:cs typeface="B Nazanin" panose="00000400000000000000" pitchFamily="2" charset="-78"/>
              </a:rPr>
              <a:t>، </a:t>
            </a:r>
            <a:r>
              <a:rPr lang="fa-IR" b="0" i="0" u="none" strike="noStrike" dirty="0">
                <a:effectLst/>
                <a:latin typeface="-apple-system"/>
                <a:cs typeface="B Nazanin" panose="00000400000000000000" pitchFamily="2" charset="-78"/>
              </a:rPr>
              <a:t>میدان مغناطیسی</a:t>
            </a:r>
            <a:r>
              <a:rPr lang="fa-IR" b="0" i="0" dirty="0">
                <a:effectLst/>
                <a:latin typeface="-apple-system"/>
                <a:cs typeface="B Nazanin" panose="00000400000000000000" pitchFamily="2" charset="-78"/>
              </a:rPr>
              <a:t>، </a:t>
            </a:r>
            <a:r>
              <a:rPr lang="fa-IR" b="0" i="0" u="none" strike="noStrike" dirty="0">
                <a:effectLst/>
                <a:latin typeface="-apple-system"/>
                <a:cs typeface="B Nazanin" panose="00000400000000000000" pitchFamily="2" charset="-78"/>
              </a:rPr>
              <a:t>فشار</a:t>
            </a:r>
            <a:r>
              <a:rPr lang="fa-IR" b="0" i="0" dirty="0">
                <a:effectLst/>
                <a:latin typeface="-apple-system"/>
                <a:cs typeface="B Nazanin" panose="00000400000000000000" pitchFamily="2" charset="-78"/>
              </a:rPr>
              <a:t>، </a:t>
            </a:r>
            <a:r>
              <a:rPr lang="fa-IR" b="0" i="0" u="none" strike="noStrike" dirty="0">
                <a:effectLst/>
                <a:latin typeface="-apple-system"/>
                <a:cs typeface="B Nazanin" panose="00000400000000000000" pitchFamily="2" charset="-78"/>
              </a:rPr>
              <a:t>حرارت</a:t>
            </a:r>
            <a:r>
              <a:rPr lang="fa-IR" b="0" i="0" dirty="0">
                <a:effectLst/>
                <a:latin typeface="-apple-system"/>
                <a:cs typeface="B Nazanin" panose="00000400000000000000" pitchFamily="2" charset="-78"/>
              </a:rPr>
              <a:t>، </a:t>
            </a:r>
            <a:r>
              <a:rPr lang="fa-IR" b="0" i="0" u="none" strike="noStrike" dirty="0">
                <a:effectLst/>
                <a:latin typeface="-apple-system"/>
                <a:cs typeface="B Nazanin" panose="00000400000000000000" pitchFamily="2" charset="-78"/>
              </a:rPr>
              <a:t>جابجایی</a:t>
            </a:r>
            <a:r>
              <a:rPr lang="fa-IR" b="0" i="0" dirty="0">
                <a:effectLst/>
                <a:latin typeface="-apple-system"/>
                <a:cs typeface="B Nazanin" panose="00000400000000000000" pitchFamily="2" charset="-78"/>
              </a:rPr>
              <a:t>، آلودگی آب‌های دریا، سطح مایعات، تشعشعات پرتوهای گاما و ایکس در سال‌های اخیر شروع شده‌است</a:t>
            </a:r>
          </a:p>
        </p:txBody>
      </p:sp>
      <p:pic>
        <p:nvPicPr>
          <p:cNvPr id="7" name="Picture 6">
            <a:extLst>
              <a:ext uri="{FF2B5EF4-FFF2-40B4-BE49-F238E27FC236}">
                <a16:creationId xmlns:a16="http://schemas.microsoft.com/office/drawing/2014/main" id="{92B82B8F-5916-90C9-76FA-C5DD1573C69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0526" y="417566"/>
            <a:ext cx="4307934" cy="6154191"/>
          </a:xfrm>
          <a:prstGeom prst="rect">
            <a:avLst/>
          </a:prstGeom>
        </p:spPr>
      </p:pic>
      <p:sp>
        <p:nvSpPr>
          <p:cNvPr id="9" name="TextBox 8">
            <a:extLst>
              <a:ext uri="{FF2B5EF4-FFF2-40B4-BE49-F238E27FC236}">
                <a16:creationId xmlns:a16="http://schemas.microsoft.com/office/drawing/2014/main" id="{1080D1AD-1427-FABE-462B-5040EB60C3AD}"/>
              </a:ext>
            </a:extLst>
          </p:cNvPr>
          <p:cNvSpPr txBox="1"/>
          <p:nvPr/>
        </p:nvSpPr>
        <p:spPr>
          <a:xfrm>
            <a:off x="7946561" y="417566"/>
            <a:ext cx="2481629" cy="461665"/>
          </a:xfrm>
          <a:prstGeom prst="rect">
            <a:avLst/>
          </a:prstGeom>
          <a:noFill/>
        </p:spPr>
        <p:txBody>
          <a:bodyPr wrap="square">
            <a:spAutoFit/>
          </a:bodyPr>
          <a:lstStyle/>
          <a:p>
            <a:pPr algn="ctr" rtl="1"/>
            <a:r>
              <a:rPr lang="fa-IR" sz="2400" b="0" i="0" dirty="0">
                <a:solidFill>
                  <a:schemeClr val="bg1"/>
                </a:solidFill>
                <a:effectLst/>
                <a:latin typeface="-apple-system"/>
                <a:cs typeface="B Titr" panose="00000700000000000000" pitchFamily="2" charset="-78"/>
              </a:rPr>
              <a:t>کاربردهای فیبر نوری</a:t>
            </a:r>
          </a:p>
        </p:txBody>
      </p:sp>
    </p:spTree>
    <p:extLst>
      <p:ext uri="{BB962C8B-B14F-4D97-AF65-F5344CB8AC3E}">
        <p14:creationId xmlns:p14="http://schemas.microsoft.com/office/powerpoint/2010/main" val="87357661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0514CFE9-3994-4FC3-D26E-6874A9502227}"/>
              </a:ext>
            </a:extLst>
          </p:cNvPr>
          <p:cNvSpPr txBox="1"/>
          <p:nvPr/>
        </p:nvSpPr>
        <p:spPr>
          <a:xfrm>
            <a:off x="6324286" y="1267714"/>
            <a:ext cx="5497390" cy="3277820"/>
          </a:xfrm>
          <a:prstGeom prst="rect">
            <a:avLst/>
          </a:prstGeom>
          <a:noFill/>
        </p:spPr>
        <p:txBody>
          <a:bodyPr wrap="square">
            <a:spAutoFit/>
          </a:bodyPr>
          <a:lstStyle/>
          <a:p>
            <a:pPr algn="justLow" rtl="1">
              <a:lnSpc>
                <a:spcPct val="300000"/>
              </a:lnSpc>
            </a:pPr>
            <a:r>
              <a:rPr lang="fa-IR" b="0" i="0" dirty="0">
                <a:effectLst/>
                <a:latin typeface="-apple-system"/>
                <a:cs typeface="B Titr" panose="00000700000000000000" pitchFamily="2" charset="-78"/>
              </a:rPr>
              <a:t>2.کاربردهای نظامی:</a:t>
            </a:r>
          </a:p>
          <a:p>
            <a:pPr algn="justLow" rtl="1">
              <a:lnSpc>
                <a:spcPct val="300000"/>
              </a:lnSpc>
            </a:pPr>
            <a:r>
              <a:rPr lang="fa-IR" b="0" i="0" dirty="0">
                <a:effectLst/>
                <a:latin typeface="-apple-system"/>
                <a:cs typeface="B Nazanin" panose="00000400000000000000" pitchFamily="2" charset="-78"/>
              </a:rPr>
              <a:t> فیبر نوری کاربردهای بی‌شماری در </a:t>
            </a:r>
            <a:r>
              <a:rPr lang="fa-IR" b="0" i="0" u="none" strike="noStrike" dirty="0">
                <a:effectLst/>
                <a:latin typeface="-apple-system"/>
                <a:cs typeface="B Nazanin" panose="00000400000000000000" pitchFamily="2" charset="-78"/>
              </a:rPr>
              <a:t>صنایع جنگ‌افزاری</a:t>
            </a:r>
            <a:r>
              <a:rPr lang="fa-IR" b="0" i="0" dirty="0">
                <a:effectLst/>
                <a:latin typeface="-apple-system"/>
                <a:cs typeface="B Nazanin" panose="00000400000000000000" pitchFamily="2" charset="-78"/>
              </a:rPr>
              <a:t> دارد که از آن جمله می‌توان برقراری ارتباط و کنترل با آنتن </a:t>
            </a:r>
            <a:r>
              <a:rPr lang="fa-IR" b="0" i="0" u="none" strike="noStrike" dirty="0">
                <a:effectLst/>
                <a:latin typeface="-apple-system"/>
                <a:cs typeface="B Nazanin" panose="00000400000000000000" pitchFamily="2" charset="-78"/>
              </a:rPr>
              <a:t>رادار</a:t>
            </a:r>
            <a:r>
              <a:rPr lang="fa-IR" b="0" i="0" dirty="0">
                <a:effectLst/>
                <a:latin typeface="-apple-system"/>
                <a:cs typeface="B Nazanin" panose="00000400000000000000" pitchFamily="2" charset="-78"/>
              </a:rPr>
              <a:t>، کنترل و هدایت </a:t>
            </a:r>
            <a:r>
              <a:rPr lang="fa-IR" b="0" i="0" u="none" strike="noStrike" dirty="0">
                <a:effectLst/>
                <a:latin typeface="-apple-system"/>
                <a:cs typeface="B Nazanin" panose="00000400000000000000" pitchFamily="2" charset="-78"/>
              </a:rPr>
              <a:t>موشکها</a:t>
            </a:r>
            <a:r>
              <a:rPr lang="fa-IR" b="0" i="0" dirty="0">
                <a:effectLst/>
                <a:latin typeface="-apple-system"/>
                <a:cs typeface="B Nazanin" panose="00000400000000000000" pitchFamily="2" charset="-78"/>
              </a:rPr>
              <a:t>، ارتباط </a:t>
            </a:r>
            <a:r>
              <a:rPr lang="fa-IR" b="0" i="0" u="none" strike="noStrike" dirty="0">
                <a:effectLst/>
                <a:latin typeface="-apple-system"/>
                <a:cs typeface="B Nazanin" panose="00000400000000000000" pitchFamily="2" charset="-78"/>
              </a:rPr>
              <a:t>زیردریاییها</a:t>
            </a:r>
            <a:r>
              <a:rPr lang="fa-IR" b="0" i="0" dirty="0">
                <a:effectLst/>
                <a:latin typeface="-apple-system"/>
                <a:cs typeface="B Nazanin" panose="00000400000000000000" pitchFamily="2" charset="-78"/>
              </a:rPr>
              <a:t> (</a:t>
            </a:r>
            <a:r>
              <a:rPr lang="fa-IR" b="0" i="0" u="none" strike="noStrike" dirty="0">
                <a:effectLst/>
                <a:latin typeface="-apple-system"/>
                <a:cs typeface="B Nazanin" panose="00000400000000000000" pitchFamily="2" charset="-78"/>
              </a:rPr>
              <a:t>هیدروفون</a:t>
            </a:r>
            <a:r>
              <a:rPr lang="fa-IR" b="0" i="0" dirty="0">
                <a:effectLst/>
                <a:latin typeface="-apple-system"/>
                <a:cs typeface="B Nazanin" panose="00000400000000000000" pitchFamily="2" charset="-78"/>
              </a:rPr>
              <a:t>) را نام برد.</a:t>
            </a:r>
          </a:p>
        </p:txBody>
      </p:sp>
      <p:pic>
        <p:nvPicPr>
          <p:cNvPr id="9" name="Picture 8">
            <a:extLst>
              <a:ext uri="{FF2B5EF4-FFF2-40B4-BE49-F238E27FC236}">
                <a16:creationId xmlns:a16="http://schemas.microsoft.com/office/drawing/2014/main" id="{940E6124-13B6-A4C8-0966-4EC5B09861A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9687396">
            <a:off x="627011" y="1773178"/>
            <a:ext cx="4533779" cy="2266890"/>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pic>
        <p:nvPicPr>
          <p:cNvPr id="11" name="Picture 10">
            <a:extLst>
              <a:ext uri="{FF2B5EF4-FFF2-40B4-BE49-F238E27FC236}">
                <a16:creationId xmlns:a16="http://schemas.microsoft.com/office/drawing/2014/main" id="{BA00EF2C-9A62-B620-65A7-4EE5654FF2BC}"/>
              </a:ext>
            </a:extLst>
          </p:cNvPr>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3106186" y="3110242"/>
            <a:ext cx="2764695" cy="249920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3" name="Picture 12">
            <a:extLst>
              <a:ext uri="{FF2B5EF4-FFF2-40B4-BE49-F238E27FC236}">
                <a16:creationId xmlns:a16="http://schemas.microsoft.com/office/drawing/2014/main" id="{BABBF1F5-15D4-2379-A8CA-DA39FDC70C6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41085" y="3865730"/>
            <a:ext cx="1352815" cy="2286911"/>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
        <p:nvSpPr>
          <p:cNvPr id="2" name="TextBox 1">
            <a:extLst>
              <a:ext uri="{FF2B5EF4-FFF2-40B4-BE49-F238E27FC236}">
                <a16:creationId xmlns:a16="http://schemas.microsoft.com/office/drawing/2014/main" id="{9489597B-1F7C-1120-3EF2-018575EDF589}"/>
              </a:ext>
            </a:extLst>
          </p:cNvPr>
          <p:cNvSpPr txBox="1"/>
          <p:nvPr/>
        </p:nvSpPr>
        <p:spPr>
          <a:xfrm>
            <a:off x="7946561" y="417566"/>
            <a:ext cx="2481629" cy="461665"/>
          </a:xfrm>
          <a:prstGeom prst="rect">
            <a:avLst/>
          </a:prstGeom>
          <a:noFill/>
        </p:spPr>
        <p:txBody>
          <a:bodyPr wrap="square">
            <a:spAutoFit/>
          </a:bodyPr>
          <a:lstStyle/>
          <a:p>
            <a:pPr algn="ctr" rtl="1"/>
            <a:r>
              <a:rPr lang="fa-IR" sz="2400" b="0" i="0" dirty="0">
                <a:solidFill>
                  <a:schemeClr val="bg1"/>
                </a:solidFill>
                <a:effectLst/>
                <a:latin typeface="-apple-system"/>
                <a:cs typeface="B Titr" panose="00000700000000000000" pitchFamily="2" charset="-78"/>
              </a:rPr>
              <a:t>کاربردهای فیبر نوری</a:t>
            </a:r>
          </a:p>
        </p:txBody>
      </p:sp>
    </p:spTree>
    <p:extLst>
      <p:ext uri="{BB962C8B-B14F-4D97-AF65-F5344CB8AC3E}">
        <p14:creationId xmlns:p14="http://schemas.microsoft.com/office/powerpoint/2010/main" val="368284902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B3087C67-7FC1-7DAB-88B4-5AE94CF3EC7D}"/>
              </a:ext>
            </a:extLst>
          </p:cNvPr>
          <p:cNvSpPr txBox="1"/>
          <p:nvPr/>
        </p:nvSpPr>
        <p:spPr>
          <a:xfrm>
            <a:off x="5629930" y="1287991"/>
            <a:ext cx="6097464" cy="4835939"/>
          </a:xfrm>
          <a:prstGeom prst="rect">
            <a:avLst/>
          </a:prstGeom>
          <a:noFill/>
        </p:spPr>
        <p:txBody>
          <a:bodyPr wrap="square">
            <a:spAutoFit/>
          </a:bodyPr>
          <a:lstStyle/>
          <a:p>
            <a:pPr algn="justLow" rtl="1">
              <a:lnSpc>
                <a:spcPct val="250000"/>
              </a:lnSpc>
            </a:pPr>
            <a:r>
              <a:rPr lang="fa-IR" dirty="0">
                <a:latin typeface="-apple-system"/>
                <a:cs typeface="B Titr" panose="00000700000000000000" pitchFamily="2" charset="-78"/>
              </a:rPr>
              <a:t>3. </a:t>
            </a:r>
            <a:r>
              <a:rPr lang="fa-IR" b="0" i="0" dirty="0">
                <a:effectLst/>
                <a:latin typeface="-apple-system"/>
                <a:cs typeface="B Titr" panose="00000700000000000000" pitchFamily="2" charset="-78"/>
              </a:rPr>
              <a:t>کاربردهای پزشکی: </a:t>
            </a:r>
          </a:p>
          <a:p>
            <a:pPr algn="justLow" rtl="1">
              <a:lnSpc>
                <a:spcPct val="250000"/>
              </a:lnSpc>
            </a:pPr>
            <a:r>
              <a:rPr lang="fa-IR" b="0" i="0" dirty="0">
                <a:effectLst/>
                <a:latin typeface="-apple-system"/>
                <a:cs typeface="B Nazanin" panose="00000400000000000000" pitchFamily="2" charset="-78"/>
              </a:rPr>
              <a:t>فیبرنوری در تشخیص </a:t>
            </a:r>
            <a:r>
              <a:rPr lang="fa-IR" b="0" i="0" strike="noStrike" dirty="0">
                <a:effectLst/>
                <a:latin typeface="-apple-system"/>
                <a:cs typeface="B Nazanin" panose="00000400000000000000" pitchFamily="2" charset="-78"/>
              </a:rPr>
              <a:t>بیماریها</a:t>
            </a:r>
            <a:r>
              <a:rPr lang="fa-IR" b="0" i="0" dirty="0">
                <a:effectLst/>
                <a:latin typeface="-apple-system"/>
                <a:cs typeface="B Nazanin" panose="00000400000000000000" pitchFamily="2" charset="-78"/>
              </a:rPr>
              <a:t> و </a:t>
            </a:r>
            <a:r>
              <a:rPr lang="fa-IR" b="0" i="0" strike="noStrike" dirty="0">
                <a:effectLst/>
                <a:latin typeface="-apple-system"/>
                <a:cs typeface="B Nazanin" panose="00000400000000000000" pitchFamily="2" charset="-78"/>
              </a:rPr>
              <a:t>آزمایشهای</a:t>
            </a:r>
            <a:r>
              <a:rPr lang="fa-IR" b="0" i="0" dirty="0">
                <a:effectLst/>
                <a:latin typeface="-apple-system"/>
                <a:cs typeface="B Nazanin" panose="00000400000000000000" pitchFamily="2" charset="-78"/>
              </a:rPr>
              <a:t> گوناگون در </a:t>
            </a:r>
            <a:r>
              <a:rPr lang="fa-IR" b="0" i="0" strike="noStrike" dirty="0">
                <a:effectLst/>
                <a:latin typeface="-apple-system"/>
                <a:cs typeface="B Nazanin" panose="00000400000000000000" pitchFamily="2" charset="-78"/>
              </a:rPr>
              <a:t>پزشکی</a:t>
            </a:r>
            <a:r>
              <a:rPr lang="fa-IR" b="0" i="0" dirty="0">
                <a:effectLst/>
                <a:latin typeface="-apple-system"/>
                <a:cs typeface="B Nazanin" panose="00000400000000000000" pitchFamily="2" charset="-78"/>
              </a:rPr>
              <a:t> کاربرد فراوان دارد که از آن جمله می‌توان دُزیمتری غدد سرطانی، شناسایی نارسایی‌های داخلی بدن، </a:t>
            </a:r>
            <a:r>
              <a:rPr lang="fa-IR" b="0" i="0" strike="noStrike" dirty="0">
                <a:effectLst/>
                <a:latin typeface="-apple-system"/>
                <a:cs typeface="B Nazanin" panose="00000400000000000000" pitchFamily="2" charset="-78"/>
              </a:rPr>
              <a:t>جراحی لیزری</a:t>
            </a:r>
            <a:r>
              <a:rPr lang="fa-IR" b="0" i="0" dirty="0">
                <a:effectLst/>
                <a:latin typeface="-apple-system"/>
                <a:cs typeface="B Nazanin" panose="00000400000000000000" pitchFamily="2" charset="-78"/>
              </a:rPr>
              <a:t>، استفاده در </a:t>
            </a:r>
            <a:r>
              <a:rPr lang="fa-IR" b="0" i="0" strike="noStrike" dirty="0">
                <a:effectLst/>
                <a:latin typeface="-apple-system"/>
                <a:cs typeface="B Nazanin" panose="00000400000000000000" pitchFamily="2" charset="-78"/>
              </a:rPr>
              <a:t>دندانپزشکی</a:t>
            </a:r>
            <a:r>
              <a:rPr lang="fa-IR" b="0" i="0" dirty="0">
                <a:effectLst/>
                <a:latin typeface="-apple-system"/>
                <a:cs typeface="B Nazanin" panose="00000400000000000000" pitchFamily="2" charset="-78"/>
              </a:rPr>
              <a:t> و اندازه‌گیری مایعات و </a:t>
            </a:r>
            <a:r>
              <a:rPr lang="fa-IR" b="0" i="0" strike="noStrike" dirty="0">
                <a:effectLst/>
                <a:latin typeface="-apple-system"/>
                <a:cs typeface="B Nazanin" panose="00000400000000000000" pitchFamily="2" charset="-78"/>
              </a:rPr>
              <a:t>خون</a:t>
            </a:r>
            <a:r>
              <a:rPr lang="fa-IR" b="0" i="0" dirty="0">
                <a:effectLst/>
                <a:latin typeface="-apple-system"/>
                <a:cs typeface="B Nazanin" panose="00000400000000000000" pitchFamily="2" charset="-78"/>
              </a:rPr>
              <a:t> نام برد. همچنین تارهای نوری در دستگاه‌هایی به نام درون بین یا </a:t>
            </a:r>
            <a:r>
              <a:rPr lang="fa-IR" b="0" i="0" strike="noStrike" dirty="0">
                <a:effectLst/>
                <a:latin typeface="-apple-system"/>
                <a:cs typeface="B Nazanin" panose="00000400000000000000" pitchFamily="2" charset="-78"/>
              </a:rPr>
              <a:t>آندوسکوپ</a:t>
            </a:r>
            <a:r>
              <a:rPr lang="fa-IR" b="0" i="0" dirty="0">
                <a:effectLst/>
                <a:latin typeface="-apple-system"/>
                <a:cs typeface="B Nazanin" panose="00000400000000000000" pitchFamily="2" charset="-78"/>
              </a:rPr>
              <a:t> استفاده می‌شود تا به درون </a:t>
            </a:r>
            <a:r>
              <a:rPr lang="fa-IR" b="0" i="0" strike="noStrike" dirty="0">
                <a:effectLst/>
                <a:latin typeface="-apple-system"/>
                <a:cs typeface="B Nazanin" panose="00000400000000000000" pitchFamily="2" charset="-78"/>
              </a:rPr>
              <a:t>نای</a:t>
            </a:r>
            <a:r>
              <a:rPr lang="fa-IR" b="0" i="0" dirty="0">
                <a:effectLst/>
                <a:latin typeface="-apple-system"/>
                <a:cs typeface="B Nazanin" panose="00000400000000000000" pitchFamily="2" charset="-78"/>
              </a:rPr>
              <a:t>، </a:t>
            </a:r>
            <a:r>
              <a:rPr lang="fa-IR" b="0" i="0" strike="noStrike" dirty="0">
                <a:effectLst/>
                <a:latin typeface="-apple-system"/>
                <a:cs typeface="B Nazanin" panose="00000400000000000000" pitchFamily="2" charset="-78"/>
              </a:rPr>
              <a:t>مری</a:t>
            </a:r>
            <a:r>
              <a:rPr lang="fa-IR" b="0" i="0" dirty="0">
                <a:effectLst/>
                <a:latin typeface="-apple-system"/>
                <a:cs typeface="B Nazanin" panose="00000400000000000000" pitchFamily="2" charset="-78"/>
              </a:rPr>
              <a:t>، </a:t>
            </a:r>
            <a:r>
              <a:rPr lang="fa-IR" b="0" i="0" strike="noStrike" dirty="0">
                <a:effectLst/>
                <a:latin typeface="-apple-system"/>
                <a:cs typeface="B Nazanin" panose="00000400000000000000" pitchFamily="2" charset="-78"/>
              </a:rPr>
              <a:t>روده</a:t>
            </a:r>
            <a:r>
              <a:rPr lang="fa-IR" b="0" i="0" dirty="0">
                <a:effectLst/>
                <a:latin typeface="-apple-system"/>
                <a:cs typeface="B Nazanin" panose="00000400000000000000" pitchFamily="2" charset="-78"/>
              </a:rPr>
              <a:t> و </a:t>
            </a:r>
            <a:r>
              <a:rPr lang="fa-IR" b="0" i="0" strike="noStrike" dirty="0">
                <a:effectLst/>
                <a:latin typeface="-apple-system"/>
                <a:cs typeface="B Nazanin" panose="00000400000000000000" pitchFamily="2" charset="-78"/>
              </a:rPr>
              <a:t>مثانه</a:t>
            </a:r>
            <a:r>
              <a:rPr lang="fa-IR" b="0" i="0" dirty="0">
                <a:effectLst/>
                <a:latin typeface="-apple-system"/>
                <a:cs typeface="B Nazanin" panose="00000400000000000000" pitchFamily="2" charset="-78"/>
              </a:rPr>
              <a:t> فرستاده شود و درون </a:t>
            </a:r>
            <a:r>
              <a:rPr lang="fa-IR" b="0" i="0" strike="noStrike" dirty="0">
                <a:effectLst/>
                <a:latin typeface="-apple-system"/>
                <a:cs typeface="B Nazanin" panose="00000400000000000000" pitchFamily="2" charset="-78"/>
              </a:rPr>
              <a:t>بدن انسان</a:t>
            </a:r>
            <a:r>
              <a:rPr lang="fa-IR" b="0" i="0" dirty="0">
                <a:effectLst/>
                <a:latin typeface="-apple-system"/>
                <a:cs typeface="B Nazanin" panose="00000400000000000000" pitchFamily="2" charset="-78"/>
              </a:rPr>
              <a:t> به‌طور مستقیم قابل مشاهده باشد.</a:t>
            </a:r>
          </a:p>
        </p:txBody>
      </p:sp>
      <p:pic>
        <p:nvPicPr>
          <p:cNvPr id="7" name="Picture 6">
            <a:extLst>
              <a:ext uri="{FF2B5EF4-FFF2-40B4-BE49-F238E27FC236}">
                <a16:creationId xmlns:a16="http://schemas.microsoft.com/office/drawing/2014/main" id="{49CA7EB9-A473-5B00-2195-17CD5662C9CB}"/>
              </a:ext>
            </a:extLst>
          </p:cNvPr>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rot="20565467">
            <a:off x="579919" y="659106"/>
            <a:ext cx="4439618" cy="3308863"/>
          </a:xfrm>
          <a:prstGeom prst="rect">
            <a:avLst/>
          </a:prstGeom>
          <a:ln>
            <a:noFill/>
          </a:ln>
          <a:effectLst>
            <a:softEdge rad="112500"/>
          </a:effectLst>
        </p:spPr>
      </p:pic>
      <p:pic>
        <p:nvPicPr>
          <p:cNvPr id="10" name="Picture 9">
            <a:extLst>
              <a:ext uri="{FF2B5EF4-FFF2-40B4-BE49-F238E27FC236}">
                <a16:creationId xmlns:a16="http://schemas.microsoft.com/office/drawing/2014/main" id="{E93285B6-95F5-8672-E6C8-4634500B339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1372284">
            <a:off x="1500041" y="3544042"/>
            <a:ext cx="3564865" cy="2681096"/>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2" name="TextBox 1">
            <a:extLst>
              <a:ext uri="{FF2B5EF4-FFF2-40B4-BE49-F238E27FC236}">
                <a16:creationId xmlns:a16="http://schemas.microsoft.com/office/drawing/2014/main" id="{D2FDDADD-40CB-CA44-EDA2-14C0CDE40F18}"/>
              </a:ext>
            </a:extLst>
          </p:cNvPr>
          <p:cNvSpPr txBox="1"/>
          <p:nvPr/>
        </p:nvSpPr>
        <p:spPr>
          <a:xfrm>
            <a:off x="7946561" y="417566"/>
            <a:ext cx="2481629" cy="461665"/>
          </a:xfrm>
          <a:prstGeom prst="rect">
            <a:avLst/>
          </a:prstGeom>
          <a:noFill/>
        </p:spPr>
        <p:txBody>
          <a:bodyPr wrap="square">
            <a:spAutoFit/>
          </a:bodyPr>
          <a:lstStyle/>
          <a:p>
            <a:pPr algn="ctr" rtl="1"/>
            <a:r>
              <a:rPr lang="fa-IR" sz="2400" b="0" i="0" dirty="0">
                <a:solidFill>
                  <a:schemeClr val="bg1"/>
                </a:solidFill>
                <a:effectLst/>
                <a:latin typeface="-apple-system"/>
                <a:cs typeface="B Titr" panose="00000700000000000000" pitchFamily="2" charset="-78"/>
              </a:rPr>
              <a:t>کاربردهای فیبر نوری</a:t>
            </a:r>
          </a:p>
        </p:txBody>
      </p:sp>
    </p:spTree>
    <p:extLst>
      <p:ext uri="{BB962C8B-B14F-4D97-AF65-F5344CB8AC3E}">
        <p14:creationId xmlns:p14="http://schemas.microsoft.com/office/powerpoint/2010/main" val="407130477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81017D97-17F9-8BFD-F8D5-14A428EB4320}"/>
              </a:ext>
            </a:extLst>
          </p:cNvPr>
          <p:cNvSpPr txBox="1"/>
          <p:nvPr/>
        </p:nvSpPr>
        <p:spPr>
          <a:xfrm>
            <a:off x="6164094" y="1131648"/>
            <a:ext cx="5638727" cy="4939814"/>
          </a:xfrm>
          <a:prstGeom prst="rect">
            <a:avLst/>
          </a:prstGeom>
          <a:noFill/>
        </p:spPr>
        <p:txBody>
          <a:bodyPr wrap="square">
            <a:spAutoFit/>
          </a:bodyPr>
          <a:lstStyle/>
          <a:p>
            <a:pPr algn="justLow" rtl="1">
              <a:lnSpc>
                <a:spcPct val="300000"/>
              </a:lnSpc>
            </a:pPr>
            <a:r>
              <a:rPr lang="fa-IR" dirty="0">
                <a:latin typeface="-apple-system"/>
                <a:cs typeface="B Titr" panose="00000700000000000000" pitchFamily="2" charset="-78"/>
              </a:rPr>
              <a:t>4. </a:t>
            </a:r>
            <a:r>
              <a:rPr lang="fa-IR" b="0" i="0" dirty="0">
                <a:effectLst/>
                <a:latin typeface="-apple-system"/>
                <a:cs typeface="B Titr" panose="00000700000000000000" pitchFamily="2" charset="-78"/>
              </a:rPr>
              <a:t>کاربرد فیبرنوری در روشنائی: </a:t>
            </a:r>
          </a:p>
          <a:p>
            <a:pPr algn="justLow" rtl="1">
              <a:lnSpc>
                <a:spcPct val="300000"/>
              </a:lnSpc>
            </a:pPr>
            <a:r>
              <a:rPr lang="fa-IR" b="0" i="0" dirty="0">
                <a:effectLst/>
                <a:latin typeface="-apple-system"/>
                <a:cs typeface="B Nazanin" panose="00000400000000000000" pitchFamily="2" charset="-78"/>
              </a:rPr>
              <a:t>امتیاز این نور که موجبات رشد سریع به‌کارگیری و توجه زیاد به این فناوری شده‌است این است که فاقد الکتریسیته گرما و تشعشعات خطرناک </a:t>
            </a:r>
            <a:r>
              <a:rPr lang="fa-IR" b="0" i="0" u="none" strike="noStrike" dirty="0">
                <a:effectLst/>
                <a:latin typeface="-apple-system"/>
                <a:cs typeface="B Nazanin" panose="00000400000000000000" pitchFamily="2" charset="-78"/>
              </a:rPr>
              <a:t>ماورای بنفشش</a:t>
            </a:r>
            <a:r>
              <a:rPr lang="fa-IR" b="0" i="0" dirty="0">
                <a:effectLst/>
                <a:latin typeface="-apple-system"/>
                <a:cs typeface="B Nazanin" panose="00000400000000000000" pitchFamily="2" charset="-78"/>
              </a:rPr>
              <a:t> بوده (نور خالص و بی‌خطر) و دیگر اینکه با این فناوری می‌شود نور روز (بدون گرما و اشعه‌های ماورای بنفش) را هم به داخل ساختمان‌ها و نقاط غیرقابل دسترسی به نور خورشید منتقل کرد.</a:t>
            </a:r>
          </a:p>
        </p:txBody>
      </p:sp>
      <p:pic>
        <p:nvPicPr>
          <p:cNvPr id="8" name="Picture 7">
            <a:extLst>
              <a:ext uri="{FF2B5EF4-FFF2-40B4-BE49-F238E27FC236}">
                <a16:creationId xmlns:a16="http://schemas.microsoft.com/office/drawing/2014/main" id="{5C0F2AD6-A5EE-CB14-3CB4-99B5666E3B3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405248">
            <a:off x="903642" y="2756386"/>
            <a:ext cx="4804997" cy="3203331"/>
          </a:xfrm>
          <a:prstGeom prst="snip2DiagRect">
            <a:avLst>
              <a:gd name="adj1" fmla="val 0"/>
              <a:gd name="adj2" fmla="val 50000"/>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pic>
        <p:nvPicPr>
          <p:cNvPr id="10" name="Picture 9">
            <a:extLst>
              <a:ext uri="{FF2B5EF4-FFF2-40B4-BE49-F238E27FC236}">
                <a16:creationId xmlns:a16="http://schemas.microsoft.com/office/drawing/2014/main" id="{E1DC7DD0-8C4D-E764-0AB2-D84AA284944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67847" y="1131648"/>
            <a:ext cx="2222986" cy="3138855"/>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
        <p:nvSpPr>
          <p:cNvPr id="2" name="TextBox 1">
            <a:extLst>
              <a:ext uri="{FF2B5EF4-FFF2-40B4-BE49-F238E27FC236}">
                <a16:creationId xmlns:a16="http://schemas.microsoft.com/office/drawing/2014/main" id="{CD3A7732-9E1E-C2BD-53AB-97D793263CA1}"/>
              </a:ext>
            </a:extLst>
          </p:cNvPr>
          <p:cNvSpPr txBox="1"/>
          <p:nvPr/>
        </p:nvSpPr>
        <p:spPr>
          <a:xfrm>
            <a:off x="7946561" y="417566"/>
            <a:ext cx="2481629" cy="461665"/>
          </a:xfrm>
          <a:prstGeom prst="rect">
            <a:avLst/>
          </a:prstGeom>
          <a:noFill/>
        </p:spPr>
        <p:txBody>
          <a:bodyPr wrap="square">
            <a:spAutoFit/>
          </a:bodyPr>
          <a:lstStyle/>
          <a:p>
            <a:pPr algn="ctr" rtl="1"/>
            <a:r>
              <a:rPr lang="fa-IR" sz="2400" b="0" i="0" dirty="0">
                <a:solidFill>
                  <a:schemeClr val="bg1"/>
                </a:solidFill>
                <a:effectLst/>
                <a:latin typeface="-apple-system"/>
                <a:cs typeface="B Titr" panose="00000700000000000000" pitchFamily="2" charset="-78"/>
              </a:rPr>
              <a:t>کاربردهای فیبر نوری</a:t>
            </a:r>
          </a:p>
        </p:txBody>
      </p:sp>
    </p:spTree>
    <p:extLst>
      <p:ext uri="{BB962C8B-B14F-4D97-AF65-F5344CB8AC3E}">
        <p14:creationId xmlns:p14="http://schemas.microsoft.com/office/powerpoint/2010/main" val="179925149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E504C371-22D2-E2DC-A0AD-F3CFE62D80B8}"/>
              </a:ext>
            </a:extLst>
          </p:cNvPr>
          <p:cNvSpPr txBox="1"/>
          <p:nvPr/>
        </p:nvSpPr>
        <p:spPr>
          <a:xfrm>
            <a:off x="6819090" y="1201613"/>
            <a:ext cx="4832231" cy="4939814"/>
          </a:xfrm>
          <a:prstGeom prst="rect">
            <a:avLst/>
          </a:prstGeom>
          <a:noFill/>
        </p:spPr>
        <p:txBody>
          <a:bodyPr wrap="square">
            <a:spAutoFit/>
          </a:bodyPr>
          <a:lstStyle/>
          <a:p>
            <a:pPr algn="justLow" rtl="1">
              <a:lnSpc>
                <a:spcPct val="300000"/>
              </a:lnSpc>
            </a:pPr>
            <a:r>
              <a:rPr lang="fa-IR" b="0" i="0" dirty="0">
                <a:effectLst/>
                <a:latin typeface="-apple-system"/>
                <a:cs typeface="B Nazanin" panose="00000400000000000000" pitchFamily="2" charset="-78"/>
              </a:rPr>
              <a:t>برای تولید فیبر نوری، نخست ساختار آن در یک میله شیشه‌ای موسوم به پیش‌سازه از جنس سیلیکا ایجاد می‌گردد و سپس در یک فرایند جداگانه این میله کشیده شده تبدیل به </a:t>
            </a:r>
            <a:r>
              <a:rPr lang="fa-IR" b="0" i="0" u="none" strike="noStrike" dirty="0">
                <a:effectLst/>
                <a:latin typeface="-apple-system"/>
                <a:cs typeface="B Nazanin" panose="00000400000000000000" pitchFamily="2" charset="-78"/>
              </a:rPr>
              <a:t>فیبر</a:t>
            </a:r>
            <a:r>
              <a:rPr lang="fa-IR" b="0" i="0" dirty="0">
                <a:effectLst/>
                <a:latin typeface="-apple-system"/>
                <a:cs typeface="B Nazanin" panose="00000400000000000000" pitchFamily="2" charset="-78"/>
              </a:rPr>
              <a:t> می‌شود. از سال ۱۹۷۰ روش‌های متعددی برای ساخت انواع پیش‌سازه‌ها به کار رفته‌است که اغلب آن‌ها بر مبنای </a:t>
            </a:r>
            <a:r>
              <a:rPr lang="fa-IR" b="0" i="0" u="none" strike="noStrike" dirty="0">
                <a:effectLst/>
                <a:latin typeface="-apple-system"/>
                <a:cs typeface="B Nazanin" panose="00000400000000000000" pitchFamily="2" charset="-78"/>
              </a:rPr>
              <a:t>رسوب</a:t>
            </a:r>
            <a:r>
              <a:rPr lang="fa-IR" b="0" i="0" dirty="0">
                <a:effectLst/>
                <a:latin typeface="-apple-system"/>
                <a:cs typeface="B Nazanin" panose="00000400000000000000" pitchFamily="2" charset="-78"/>
              </a:rPr>
              <a:t>دهی لایه‌های شیشه‌ای در داخل یک لوله به عنوان پایه قرار دارند.</a:t>
            </a:r>
            <a:endParaRPr lang="en-US" dirty="0">
              <a:cs typeface="B Nazanin" panose="00000400000000000000" pitchFamily="2" charset="-78"/>
            </a:endParaRPr>
          </a:p>
        </p:txBody>
      </p:sp>
      <p:sp>
        <p:nvSpPr>
          <p:cNvPr id="7" name="TextBox 6">
            <a:extLst>
              <a:ext uri="{FF2B5EF4-FFF2-40B4-BE49-F238E27FC236}">
                <a16:creationId xmlns:a16="http://schemas.microsoft.com/office/drawing/2014/main" id="{392F9B31-5CCF-0302-2368-FF777302C2D3}"/>
              </a:ext>
            </a:extLst>
          </p:cNvPr>
          <p:cNvSpPr txBox="1"/>
          <p:nvPr/>
        </p:nvSpPr>
        <p:spPr>
          <a:xfrm>
            <a:off x="6988418" y="388489"/>
            <a:ext cx="3756513" cy="461665"/>
          </a:xfrm>
          <a:prstGeom prst="rect">
            <a:avLst/>
          </a:prstGeom>
          <a:noFill/>
        </p:spPr>
        <p:txBody>
          <a:bodyPr wrap="square">
            <a:spAutoFit/>
          </a:bodyPr>
          <a:lstStyle/>
          <a:p>
            <a:pPr algn="ctr" rtl="1"/>
            <a:r>
              <a:rPr lang="fa-IR" sz="2400" b="0" i="0" dirty="0">
                <a:solidFill>
                  <a:schemeClr val="bg1"/>
                </a:solidFill>
                <a:effectLst/>
                <a:latin typeface="-apple-system"/>
                <a:cs typeface="B Titr" panose="00000700000000000000" pitchFamily="2" charset="-78"/>
              </a:rPr>
              <a:t>فناوری ساخت فیبرهای نوری</a:t>
            </a:r>
          </a:p>
        </p:txBody>
      </p:sp>
      <p:pic>
        <p:nvPicPr>
          <p:cNvPr id="9" name="Picture 8">
            <a:extLst>
              <a:ext uri="{FF2B5EF4-FFF2-40B4-BE49-F238E27FC236}">
                <a16:creationId xmlns:a16="http://schemas.microsoft.com/office/drawing/2014/main" id="{98252894-F165-8FA6-F858-9AA01CC1225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97716" y="1058209"/>
            <a:ext cx="4061312" cy="4741582"/>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val="383589848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E42E82F1-3043-56CF-599A-2A3BAD2FDC07}"/>
              </a:ext>
            </a:extLst>
          </p:cNvPr>
          <p:cNvSpPr txBox="1"/>
          <p:nvPr/>
        </p:nvSpPr>
        <p:spPr>
          <a:xfrm>
            <a:off x="4173166" y="1014584"/>
            <a:ext cx="7605298" cy="2758447"/>
          </a:xfrm>
          <a:prstGeom prst="rect">
            <a:avLst/>
          </a:prstGeom>
          <a:noFill/>
        </p:spPr>
        <p:txBody>
          <a:bodyPr wrap="square">
            <a:spAutoFit/>
          </a:bodyPr>
          <a:lstStyle/>
          <a:p>
            <a:pPr algn="justLow" rtl="1">
              <a:lnSpc>
                <a:spcPct val="250000"/>
              </a:lnSpc>
            </a:pPr>
            <a:r>
              <a:rPr lang="fa-IR" b="0" i="0" dirty="0">
                <a:effectLst/>
                <a:latin typeface="-apple-system"/>
                <a:cs typeface="B Nazanin" panose="00000400000000000000" pitchFamily="2" charset="-78"/>
              </a:rPr>
              <a:t>روش‌های فرایند فاز بخار برای ساخت پیش‌سازه فیبر نوری را می‌توان به سه دسته تقسیم کرد:</a:t>
            </a:r>
          </a:p>
          <a:p>
            <a:pPr marL="285750" indent="-285750" algn="justLow" rtl="1">
              <a:lnSpc>
                <a:spcPct val="250000"/>
              </a:lnSpc>
              <a:buFont typeface="Arial" panose="020B0604020202020204" pitchFamily="34" charset="0"/>
              <a:buChar char="•"/>
            </a:pPr>
            <a:r>
              <a:rPr lang="fa-IR" b="0" i="0" dirty="0">
                <a:effectLst/>
                <a:latin typeface="-apple-system"/>
                <a:cs typeface="B Nazanin" panose="00000400000000000000" pitchFamily="2" charset="-78"/>
              </a:rPr>
              <a:t>رسوب‌دهی داخلی در فاز بخار</a:t>
            </a:r>
          </a:p>
          <a:p>
            <a:pPr marL="285750" indent="-285750" algn="justLow" rtl="1">
              <a:lnSpc>
                <a:spcPct val="250000"/>
              </a:lnSpc>
              <a:buFont typeface="Arial" panose="020B0604020202020204" pitchFamily="34" charset="0"/>
              <a:buChar char="•"/>
            </a:pPr>
            <a:r>
              <a:rPr lang="fa-IR" b="0" i="0" dirty="0">
                <a:effectLst/>
                <a:latin typeface="-apple-system"/>
                <a:cs typeface="B Nazanin" panose="00000400000000000000" pitchFamily="2" charset="-78"/>
              </a:rPr>
              <a:t>رسوب‌دهی بیرونی در فاز بخار</a:t>
            </a:r>
          </a:p>
          <a:p>
            <a:pPr marL="285750" indent="-285750" algn="justLow" rtl="1">
              <a:lnSpc>
                <a:spcPct val="250000"/>
              </a:lnSpc>
              <a:buFont typeface="Arial" panose="020B0604020202020204" pitchFamily="34" charset="0"/>
              <a:buChar char="•"/>
            </a:pPr>
            <a:r>
              <a:rPr lang="fa-IR" b="0" i="0" dirty="0">
                <a:effectLst/>
                <a:latin typeface="-apple-system"/>
                <a:cs typeface="B Nazanin" panose="00000400000000000000" pitchFamily="2" charset="-78"/>
              </a:rPr>
              <a:t>رسوب‌دهی محوری در فاز بخار</a:t>
            </a:r>
          </a:p>
        </p:txBody>
      </p:sp>
      <p:sp>
        <p:nvSpPr>
          <p:cNvPr id="7" name="TextBox 6">
            <a:extLst>
              <a:ext uri="{FF2B5EF4-FFF2-40B4-BE49-F238E27FC236}">
                <a16:creationId xmlns:a16="http://schemas.microsoft.com/office/drawing/2014/main" id="{236C78F2-8482-6D59-2F72-25B09666F2AA}"/>
              </a:ext>
            </a:extLst>
          </p:cNvPr>
          <p:cNvSpPr txBox="1"/>
          <p:nvPr/>
        </p:nvSpPr>
        <p:spPr>
          <a:xfrm>
            <a:off x="7066443" y="419384"/>
            <a:ext cx="3589459" cy="461665"/>
          </a:xfrm>
          <a:prstGeom prst="rect">
            <a:avLst/>
          </a:prstGeom>
          <a:noFill/>
        </p:spPr>
        <p:txBody>
          <a:bodyPr wrap="square">
            <a:spAutoFit/>
          </a:bodyPr>
          <a:lstStyle/>
          <a:p>
            <a:pPr algn="ctr" rtl="1"/>
            <a:r>
              <a:rPr lang="fa-IR" sz="2400" b="0" i="0" dirty="0">
                <a:solidFill>
                  <a:schemeClr val="bg1"/>
                </a:solidFill>
                <a:effectLst/>
                <a:latin typeface="-apple-system"/>
                <a:cs typeface="B Titr" panose="00000700000000000000" pitchFamily="2" charset="-78"/>
              </a:rPr>
              <a:t>روش‌های ساخت پیش‌سازه</a:t>
            </a:r>
          </a:p>
        </p:txBody>
      </p:sp>
      <p:pic>
        <p:nvPicPr>
          <p:cNvPr id="11" name="Picture 10">
            <a:extLst>
              <a:ext uri="{FF2B5EF4-FFF2-40B4-BE49-F238E27FC236}">
                <a16:creationId xmlns:a16="http://schemas.microsoft.com/office/drawing/2014/main" id="{32B8BE7F-3A7B-9BF0-A8A7-32E1AEAB692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5707" y="1769838"/>
            <a:ext cx="5530539" cy="331832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3" name="Picture 12">
            <a:extLst>
              <a:ext uri="{FF2B5EF4-FFF2-40B4-BE49-F238E27FC236}">
                <a16:creationId xmlns:a16="http://schemas.microsoft.com/office/drawing/2014/main" id="{4E2350FF-AB5C-F071-9157-37A5509211B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78254" y="4234675"/>
            <a:ext cx="4000734" cy="1897917"/>
          </a:xfrm>
          <a:prstGeom prst="round2DiagRect">
            <a:avLst>
              <a:gd name="adj1" fmla="val 34624"/>
              <a:gd name="adj2" fmla="val 0"/>
            </a:avLst>
          </a:prstGeom>
          <a:ln w="88900" cap="sq">
            <a:solidFill>
              <a:srgbClr val="FFFFFF"/>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56898166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78BDEDAE-79C3-F484-540C-927F0581BEED}"/>
              </a:ext>
            </a:extLst>
          </p:cNvPr>
          <p:cNvSpPr txBox="1"/>
          <p:nvPr/>
        </p:nvSpPr>
        <p:spPr>
          <a:xfrm>
            <a:off x="3083668" y="851866"/>
            <a:ext cx="8577129" cy="5770811"/>
          </a:xfrm>
          <a:prstGeom prst="rect">
            <a:avLst/>
          </a:prstGeom>
          <a:noFill/>
        </p:spPr>
        <p:txBody>
          <a:bodyPr wrap="square">
            <a:spAutoFit/>
          </a:bodyPr>
          <a:lstStyle/>
          <a:p>
            <a:pPr algn="justLow" rtl="1">
              <a:lnSpc>
                <a:spcPct val="300000"/>
              </a:lnSpc>
            </a:pPr>
            <a:r>
              <a:rPr lang="fa-IR" b="1" i="0" dirty="0">
                <a:effectLst/>
                <a:latin typeface="-apple-system"/>
                <a:cs typeface="B Nazanin" panose="00000400000000000000" pitchFamily="2" charset="-78"/>
              </a:rPr>
              <a:t>مواد لازم در فرایند ساخت پیش سازه</a:t>
            </a:r>
            <a:endParaRPr lang="fa-IR" b="0" i="0" dirty="0">
              <a:effectLst/>
              <a:latin typeface="-apple-system"/>
              <a:cs typeface="B Nazanin" panose="00000400000000000000" pitchFamily="2" charset="-78"/>
            </a:endParaRPr>
          </a:p>
          <a:p>
            <a:pPr marL="285750" indent="-285750" algn="justLow" rtl="1">
              <a:lnSpc>
                <a:spcPct val="300000"/>
              </a:lnSpc>
              <a:buFont typeface="Arial" panose="020B0604020202020204" pitchFamily="34" charset="0"/>
              <a:buChar char="•"/>
            </a:pPr>
            <a:r>
              <a:rPr lang="fa-IR" b="0" i="0" dirty="0">
                <a:effectLst/>
                <a:latin typeface="-apple-system"/>
                <a:cs typeface="B Nazanin" panose="00000400000000000000" pitchFamily="2" charset="-78"/>
              </a:rPr>
              <a:t>تتراکلرید سیلیکون: این ماده برای تأمین لایه‌های شیشه‌ای در فرایند مورد نیاز است.</a:t>
            </a:r>
          </a:p>
          <a:p>
            <a:pPr marL="285750" indent="-285750" algn="justLow" rtl="1">
              <a:lnSpc>
                <a:spcPct val="300000"/>
              </a:lnSpc>
              <a:buFont typeface="Arial" panose="020B0604020202020204" pitchFamily="34" charset="0"/>
              <a:buChar char="•"/>
            </a:pPr>
            <a:r>
              <a:rPr lang="fa-IR" b="0" i="0" u="none" strike="noStrike" dirty="0">
                <a:effectLst/>
                <a:latin typeface="-apple-system"/>
                <a:cs typeface="B Nazanin" panose="00000400000000000000" pitchFamily="2" charset="-78"/>
              </a:rPr>
              <a:t>تتراکلرید ژرمانیوم</a:t>
            </a:r>
            <a:r>
              <a:rPr lang="fa-IR" b="0" i="0" dirty="0">
                <a:effectLst/>
                <a:latin typeface="-apple-system"/>
                <a:cs typeface="B Nazanin" panose="00000400000000000000" pitchFamily="2" charset="-78"/>
              </a:rPr>
              <a:t>: این ماده برای افزایش ضریب شکست شیشه در ناحیه مغزی پیش‌سازه استفاده می‌شود.</a:t>
            </a:r>
          </a:p>
          <a:p>
            <a:pPr marL="285750" indent="-285750" algn="justLow" rtl="1">
              <a:lnSpc>
                <a:spcPct val="300000"/>
              </a:lnSpc>
              <a:buFont typeface="Arial" panose="020B0604020202020204" pitchFamily="34" charset="0"/>
              <a:buChar char="•"/>
            </a:pPr>
            <a:r>
              <a:rPr lang="fa-IR" b="0" i="0" dirty="0">
                <a:effectLst/>
                <a:latin typeface="-apple-system"/>
                <a:cs typeface="B Nazanin" panose="00000400000000000000" pitchFamily="2" charset="-78"/>
              </a:rPr>
              <a:t>اکسی کلرید فسفریل: برای کاهش </a:t>
            </a:r>
            <a:r>
              <a:rPr lang="fa-IR" b="0" i="0" u="none" strike="noStrike" dirty="0">
                <a:effectLst/>
                <a:latin typeface="-apple-system"/>
                <a:cs typeface="B Nazanin" panose="00000400000000000000" pitchFamily="2" charset="-78"/>
              </a:rPr>
              <a:t>دمای</a:t>
            </a:r>
            <a:r>
              <a:rPr lang="fa-IR" b="0" i="0" dirty="0">
                <a:effectLst/>
                <a:latin typeface="-apple-system"/>
                <a:cs typeface="B Nazanin" panose="00000400000000000000" pitchFamily="2" charset="-78"/>
              </a:rPr>
              <a:t> </a:t>
            </a:r>
            <a:r>
              <a:rPr lang="fa-IR" b="0" i="0" u="none" strike="noStrike" dirty="0">
                <a:effectLst/>
                <a:latin typeface="-apple-system"/>
                <a:cs typeface="B Nazanin" panose="00000400000000000000" pitchFamily="2" charset="-78"/>
              </a:rPr>
              <a:t>واکنش</a:t>
            </a:r>
            <a:r>
              <a:rPr lang="fa-IR" b="0" i="0" dirty="0">
                <a:effectLst/>
                <a:latin typeface="-apple-system"/>
                <a:cs typeface="B Nazanin" panose="00000400000000000000" pitchFamily="2" charset="-78"/>
              </a:rPr>
              <a:t> در حین ساخت پیش‌سازه، این مواد وارد واکنش می‌شود</a:t>
            </a:r>
            <a:endParaRPr lang="en-US" b="0" i="0" dirty="0">
              <a:effectLst/>
              <a:latin typeface="-apple-system"/>
              <a:cs typeface="B Nazanin" panose="00000400000000000000" pitchFamily="2" charset="-78"/>
            </a:endParaRPr>
          </a:p>
          <a:p>
            <a:pPr marL="285750" indent="-285750" algn="justLow" rtl="1">
              <a:lnSpc>
                <a:spcPct val="300000"/>
              </a:lnSpc>
              <a:buFont typeface="Arial" panose="020B0604020202020204" pitchFamily="34" charset="0"/>
              <a:buChar char="•"/>
            </a:pPr>
            <a:r>
              <a:rPr lang="fa-IR" b="0" i="0" dirty="0">
                <a:effectLst/>
                <a:latin typeface="-apple-system"/>
                <a:cs typeface="B Nazanin" panose="00000400000000000000" pitchFamily="2" charset="-78"/>
              </a:rPr>
              <a:t>گاز فلوئور: برای کاهش ضریب شکست شیشه در ناحیه غلاب استفاده می‌شود.</a:t>
            </a:r>
          </a:p>
          <a:p>
            <a:pPr marL="285750" indent="-285750" algn="justLow" rtl="1">
              <a:lnSpc>
                <a:spcPct val="300000"/>
              </a:lnSpc>
              <a:buFont typeface="Arial" panose="020B0604020202020204" pitchFamily="34" charset="0"/>
              <a:buChar char="•"/>
            </a:pPr>
            <a:r>
              <a:rPr lang="fa-IR" b="0" i="0" dirty="0">
                <a:effectLst/>
                <a:latin typeface="-apple-system"/>
                <a:cs typeface="B Nazanin" panose="00000400000000000000" pitchFamily="2" charset="-78"/>
              </a:rPr>
              <a:t>گاز هلیم: برای نفوذ حرارتی و حباب‌زدایی در حین </a:t>
            </a:r>
            <a:r>
              <a:rPr lang="fa-IR" b="0" i="0" u="none" strike="noStrike" dirty="0">
                <a:effectLst/>
                <a:latin typeface="-apple-system"/>
                <a:cs typeface="B Nazanin" panose="00000400000000000000" pitchFamily="2" charset="-78"/>
              </a:rPr>
              <a:t>واکنش شیمیایی</a:t>
            </a:r>
            <a:r>
              <a:rPr lang="fa-IR" b="0" i="0" dirty="0">
                <a:effectLst/>
                <a:latin typeface="-apple-system"/>
                <a:cs typeface="B Nazanin" panose="00000400000000000000" pitchFamily="2" charset="-78"/>
              </a:rPr>
              <a:t> در داخل لوله مورد استفاده قرار می‌گیرد.</a:t>
            </a:r>
          </a:p>
          <a:p>
            <a:pPr marL="285750" indent="-285750" algn="justLow" rtl="1">
              <a:lnSpc>
                <a:spcPct val="300000"/>
              </a:lnSpc>
              <a:buFont typeface="Arial" panose="020B0604020202020204" pitchFamily="34" charset="0"/>
              <a:buChar char="•"/>
            </a:pPr>
            <a:r>
              <a:rPr lang="fa-IR" b="0" i="0" dirty="0">
                <a:effectLst/>
                <a:latin typeface="-apple-system"/>
                <a:cs typeface="B Nazanin" panose="00000400000000000000" pitchFamily="2" charset="-78"/>
              </a:rPr>
              <a:t>گاز کلر: برای آب‌زدایی محیط داخل لوله قبل از شروع واکنش اصلی مورد نیاز است.</a:t>
            </a:r>
          </a:p>
        </p:txBody>
      </p:sp>
      <p:sp>
        <p:nvSpPr>
          <p:cNvPr id="16" name="TextBox 15">
            <a:extLst>
              <a:ext uri="{FF2B5EF4-FFF2-40B4-BE49-F238E27FC236}">
                <a16:creationId xmlns:a16="http://schemas.microsoft.com/office/drawing/2014/main" id="{472826E3-0433-FFE9-2C28-312A541924F7}"/>
              </a:ext>
            </a:extLst>
          </p:cNvPr>
          <p:cNvSpPr txBox="1"/>
          <p:nvPr/>
        </p:nvSpPr>
        <p:spPr>
          <a:xfrm>
            <a:off x="6998350" y="390201"/>
            <a:ext cx="3589459" cy="461665"/>
          </a:xfrm>
          <a:prstGeom prst="rect">
            <a:avLst/>
          </a:prstGeom>
          <a:noFill/>
        </p:spPr>
        <p:txBody>
          <a:bodyPr wrap="square">
            <a:spAutoFit/>
          </a:bodyPr>
          <a:lstStyle/>
          <a:p>
            <a:pPr algn="ctr" rtl="1"/>
            <a:r>
              <a:rPr lang="fa-IR" sz="2400" b="0" i="0" dirty="0">
                <a:solidFill>
                  <a:schemeClr val="bg1"/>
                </a:solidFill>
                <a:effectLst/>
                <a:latin typeface="-apple-system"/>
                <a:cs typeface="B Titr" panose="00000700000000000000" pitchFamily="2" charset="-78"/>
              </a:rPr>
              <a:t>روش‌های ساخت پیش‌سازه</a:t>
            </a:r>
          </a:p>
        </p:txBody>
      </p:sp>
      <p:pic>
        <p:nvPicPr>
          <p:cNvPr id="2" name="Picture 1">
            <a:extLst>
              <a:ext uri="{FF2B5EF4-FFF2-40B4-BE49-F238E27FC236}">
                <a16:creationId xmlns:a16="http://schemas.microsoft.com/office/drawing/2014/main" id="{EED5AFFE-DFE6-6FF2-9093-9E310C55EEE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3266" y="460126"/>
            <a:ext cx="3978517" cy="200260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4" name="Picture 3">
            <a:extLst>
              <a:ext uri="{FF2B5EF4-FFF2-40B4-BE49-F238E27FC236}">
                <a16:creationId xmlns:a16="http://schemas.microsoft.com/office/drawing/2014/main" id="{75E937B3-15FB-4C0A-DFF1-51775CE5F32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1203" y="5055591"/>
            <a:ext cx="2552465" cy="134228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6" name="Picture 5">
            <a:extLst>
              <a:ext uri="{FF2B5EF4-FFF2-40B4-BE49-F238E27FC236}">
                <a16:creationId xmlns:a16="http://schemas.microsoft.com/office/drawing/2014/main" id="{FFDD1EAA-D83A-FB52-D539-1CA6ACB2595A}"/>
              </a:ext>
            </a:extLst>
          </p:cNvPr>
          <p:cNvPicPr>
            <a:picLocks noChangeAspect="1"/>
          </p:cNvPicPr>
          <p:nvPr/>
        </p:nvPicPr>
        <p:blipFill rotWithShape="1">
          <a:blip r:embed="rId4">
            <a:extLst>
              <a:ext uri="{28A0092B-C50C-407E-A947-70E740481C1C}">
                <a14:useLocalDpi xmlns:a14="http://schemas.microsoft.com/office/drawing/2010/main" val="0"/>
              </a:ext>
            </a:extLst>
          </a:blip>
          <a:srcRect l="34810" r="5749"/>
          <a:stretch/>
        </p:blipFill>
        <p:spPr>
          <a:xfrm rot="20559432">
            <a:off x="703605" y="2420010"/>
            <a:ext cx="2500751" cy="245412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428429232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7">
            <a:extLst>
              <a:ext uri="{FF2B5EF4-FFF2-40B4-BE49-F238E27FC236}">
                <a16:creationId xmlns:a16="http://schemas.microsoft.com/office/drawing/2014/main" id="{A73B0FC4-C9AC-6685-FF59-FFFB0F53B361}"/>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17089" r="17089"/>
          <a:stretch>
            <a:fillRect/>
          </a:stretch>
        </p:blipFill>
        <p:spPr/>
      </p:pic>
      <p:sp>
        <p:nvSpPr>
          <p:cNvPr id="9" name="TextBox 8">
            <a:extLst>
              <a:ext uri="{FF2B5EF4-FFF2-40B4-BE49-F238E27FC236}">
                <a16:creationId xmlns:a16="http://schemas.microsoft.com/office/drawing/2014/main" id="{A1255A4A-F20C-DB4B-9E30-029A8DBAB4F0}"/>
              </a:ext>
            </a:extLst>
          </p:cNvPr>
          <p:cNvSpPr txBox="1">
            <a:spLocks noChangeArrowheads="1"/>
          </p:cNvSpPr>
          <p:nvPr/>
        </p:nvSpPr>
        <p:spPr bwMode="auto">
          <a:xfrm>
            <a:off x="215512" y="1626022"/>
            <a:ext cx="5214553" cy="4632037"/>
          </a:xfrm>
          <a:prstGeom prst="rect">
            <a:avLst/>
          </a:prstGeom>
          <a:noFill/>
          <a:ln>
            <a:noFill/>
          </a:ln>
          <a:effectLst>
            <a:outerShdw blurRad="50800" dist="50800" dir="5400000" sx="1000" sy="1000" algn="ctr" rotWithShape="0">
              <a:srgbClr val="000000"/>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ctr" rtl="1">
              <a:lnSpc>
                <a:spcPct val="150000"/>
              </a:lnSpc>
              <a:spcBef>
                <a:spcPct val="0"/>
              </a:spcBef>
              <a:buNone/>
            </a:pPr>
            <a:endParaRPr lang="fa-IR" altLang="en-US" sz="2000" b="1" dirty="0">
              <a:solidFill>
                <a:srgbClr val="242527"/>
              </a:solidFill>
              <a:latin typeface="Damavand ExtraBold" panose="00000900000000000000" pitchFamily="2" charset="-78"/>
              <a:cs typeface="B Nazanin" panose="00000400000000000000" pitchFamily="2" charset="-78"/>
            </a:endParaRPr>
          </a:p>
          <a:p>
            <a:pPr algn="ctr" rtl="1">
              <a:lnSpc>
                <a:spcPct val="200000"/>
              </a:lnSpc>
              <a:spcBef>
                <a:spcPct val="0"/>
              </a:spcBef>
              <a:buNone/>
            </a:pPr>
            <a:r>
              <a:rPr lang="fa-IR" altLang="en-US" sz="2400" b="1" dirty="0">
                <a:solidFill>
                  <a:srgbClr val="242527"/>
                </a:solidFill>
                <a:latin typeface="Damavand ExtraBold" panose="00000900000000000000" pitchFamily="2" charset="-78"/>
                <a:cs typeface="B Nazanin" panose="00000400000000000000" pitchFamily="2" charset="-78"/>
              </a:rPr>
              <a:t>عـــــــنوان:</a:t>
            </a:r>
          </a:p>
          <a:p>
            <a:pPr algn="ctr" rtl="1">
              <a:lnSpc>
                <a:spcPct val="200000"/>
              </a:lnSpc>
              <a:spcBef>
                <a:spcPct val="0"/>
              </a:spcBef>
              <a:buNone/>
            </a:pPr>
            <a:r>
              <a:rPr lang="fa-IR" altLang="en-US" sz="1800" b="1" dirty="0">
                <a:solidFill>
                  <a:srgbClr val="242527"/>
                </a:solidFill>
                <a:latin typeface="Damavand ExtraBold" panose="00000900000000000000" pitchFamily="2" charset="-78"/>
                <a:cs typeface="B Titr" panose="00000700000000000000" pitchFamily="2" charset="-78"/>
              </a:rPr>
              <a:t>پاورپوینت  فیبرنوری | 36 اسلاید</a:t>
            </a:r>
          </a:p>
          <a:p>
            <a:pPr algn="ctr" rtl="1">
              <a:lnSpc>
                <a:spcPct val="200000"/>
              </a:lnSpc>
              <a:spcBef>
                <a:spcPct val="0"/>
              </a:spcBef>
              <a:buNone/>
            </a:pPr>
            <a:r>
              <a:rPr lang="fa-IR" altLang="en-US" sz="1800" b="1" dirty="0">
                <a:solidFill>
                  <a:srgbClr val="242527"/>
                </a:solidFill>
                <a:latin typeface="Damavand ExtraBold" panose="00000900000000000000" pitchFamily="2" charset="-78"/>
                <a:cs typeface="B Nazanin" panose="00000400000000000000" pitchFamily="2" charset="-78"/>
              </a:rPr>
              <a:t>استاد راهنما:</a:t>
            </a:r>
          </a:p>
          <a:p>
            <a:pPr algn="ctr" rtl="1">
              <a:lnSpc>
                <a:spcPct val="150000"/>
              </a:lnSpc>
              <a:spcBef>
                <a:spcPct val="0"/>
              </a:spcBef>
              <a:buNone/>
            </a:pPr>
            <a:r>
              <a:rPr lang="fa-IR" altLang="en-US" dirty="0">
                <a:solidFill>
                  <a:srgbClr val="242527"/>
                </a:solidFill>
                <a:latin typeface="IranNastaliq" panose="02020505000000020003" pitchFamily="18" charset="0"/>
                <a:cs typeface="B Nazanin" panose="00000400000000000000" pitchFamily="2" charset="-78"/>
              </a:rPr>
              <a:t>...........</a:t>
            </a:r>
            <a:endParaRPr lang="en-US" altLang="en-US" sz="3600" dirty="0">
              <a:solidFill>
                <a:srgbClr val="242527"/>
              </a:solidFill>
              <a:latin typeface="IranNastaliq" panose="02020505000000020003" pitchFamily="18" charset="0"/>
              <a:cs typeface="B Nazanin" panose="00000400000000000000" pitchFamily="2" charset="-78"/>
            </a:endParaRPr>
          </a:p>
          <a:p>
            <a:pPr algn="ctr" rtl="1">
              <a:lnSpc>
                <a:spcPct val="150000"/>
              </a:lnSpc>
              <a:spcBef>
                <a:spcPct val="0"/>
              </a:spcBef>
              <a:buNone/>
            </a:pPr>
            <a:r>
              <a:rPr lang="fa-IR" altLang="en-US" sz="1800" b="1" dirty="0">
                <a:solidFill>
                  <a:srgbClr val="242527"/>
                </a:solidFill>
                <a:latin typeface="Damavand ExtraBold" panose="00000900000000000000" pitchFamily="2" charset="-78"/>
                <a:cs typeface="B Nazanin" panose="00000400000000000000" pitchFamily="2" charset="-78"/>
              </a:rPr>
              <a:t>پژوهشگــــران:</a:t>
            </a:r>
          </a:p>
          <a:p>
            <a:pPr algn="ctr" rtl="1">
              <a:lnSpc>
                <a:spcPct val="150000"/>
              </a:lnSpc>
              <a:spcBef>
                <a:spcPct val="0"/>
              </a:spcBef>
              <a:buNone/>
            </a:pPr>
            <a:r>
              <a:rPr lang="fa-IR" altLang="en-US" dirty="0">
                <a:solidFill>
                  <a:srgbClr val="242527"/>
                </a:solidFill>
                <a:latin typeface="IranNastaliq" panose="02020505000000020003" pitchFamily="18" charset="0"/>
                <a:cs typeface="B Nazanin" panose="00000400000000000000" pitchFamily="2" charset="-78"/>
              </a:rPr>
              <a:t>...........</a:t>
            </a:r>
          </a:p>
          <a:p>
            <a:pPr algn="ctr" rtl="1" eaLnBrk="1" hangingPunct="1">
              <a:lnSpc>
                <a:spcPct val="150000"/>
              </a:lnSpc>
              <a:spcBef>
                <a:spcPct val="0"/>
              </a:spcBef>
              <a:buFontTx/>
              <a:buNone/>
            </a:pPr>
            <a:r>
              <a:rPr lang="fa-IR" altLang="en-US" sz="1600" b="1" dirty="0">
                <a:solidFill>
                  <a:srgbClr val="242527"/>
                </a:solidFill>
                <a:latin typeface="Damavand ExtraBold" panose="00000900000000000000" pitchFamily="2" charset="-78"/>
                <a:cs typeface="B Nazanin" panose="00000400000000000000" pitchFamily="2" charset="-78"/>
              </a:rPr>
              <a:t>سال تحصیلی: .......</a:t>
            </a:r>
          </a:p>
        </p:txBody>
      </p:sp>
      <p:pic>
        <p:nvPicPr>
          <p:cNvPr id="10" name="Picture 9">
            <a:extLst>
              <a:ext uri="{FF2B5EF4-FFF2-40B4-BE49-F238E27FC236}">
                <a16:creationId xmlns:a16="http://schemas.microsoft.com/office/drawing/2014/main" id="{071845B2-1E49-04E1-B3BE-96F28EBF74F9}"/>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2456877" y="954539"/>
            <a:ext cx="731821" cy="1312631"/>
          </a:xfrm>
          <a:prstGeom prst="rect">
            <a:avLst/>
          </a:prstGeom>
        </p:spPr>
      </p:pic>
    </p:spTree>
    <p:extLst>
      <p:ext uri="{BB962C8B-B14F-4D97-AF65-F5344CB8AC3E}">
        <p14:creationId xmlns:p14="http://schemas.microsoft.com/office/powerpoint/2010/main" val="347839037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FEC6502-3156-D04B-321E-E9A8C617C97F}"/>
              </a:ext>
            </a:extLst>
          </p:cNvPr>
          <p:cNvSpPr txBox="1"/>
          <p:nvPr/>
        </p:nvSpPr>
        <p:spPr>
          <a:xfrm>
            <a:off x="6345236" y="1254546"/>
            <a:ext cx="5330335" cy="4108817"/>
          </a:xfrm>
          <a:prstGeom prst="rect">
            <a:avLst/>
          </a:prstGeom>
          <a:noFill/>
        </p:spPr>
        <p:txBody>
          <a:bodyPr wrap="square">
            <a:spAutoFit/>
          </a:bodyPr>
          <a:lstStyle/>
          <a:p>
            <a:pPr algn="justLow" rtl="1">
              <a:lnSpc>
                <a:spcPct val="300000"/>
              </a:lnSpc>
            </a:pPr>
            <a:r>
              <a:rPr lang="fa-IR" b="1" i="0" dirty="0">
                <a:effectLst/>
                <a:latin typeface="-apple-system"/>
                <a:cs typeface="B Nazanin" panose="00000400000000000000" pitchFamily="2" charset="-78"/>
              </a:rPr>
              <a:t>مراحل ساخت</a:t>
            </a:r>
            <a:endParaRPr lang="fa-IR" b="0" i="0" dirty="0">
              <a:effectLst/>
              <a:latin typeface="-apple-system"/>
              <a:cs typeface="B Nazanin" panose="00000400000000000000" pitchFamily="2" charset="-78"/>
            </a:endParaRPr>
          </a:p>
          <a:p>
            <a:pPr marL="285750" indent="-285750" algn="justLow" rtl="1">
              <a:lnSpc>
                <a:spcPct val="300000"/>
              </a:lnSpc>
              <a:buFont typeface="Arial" panose="020B0604020202020204" pitchFamily="34" charset="0"/>
              <a:buChar char="•"/>
            </a:pPr>
            <a:r>
              <a:rPr lang="fa-IR" b="0" i="0" dirty="0">
                <a:effectLst/>
                <a:latin typeface="-apple-system"/>
                <a:cs typeface="B Titr" panose="00000700000000000000" pitchFamily="2" charset="-78"/>
              </a:rPr>
              <a:t>مراحل صیقل گرمایشی: </a:t>
            </a:r>
            <a:r>
              <a:rPr lang="fa-IR" b="0" i="0" dirty="0">
                <a:effectLst/>
                <a:latin typeface="-apple-system"/>
                <a:cs typeface="B Nazanin" panose="00000400000000000000" pitchFamily="2" charset="-78"/>
              </a:rPr>
              <a:t>پس از نصب لوله با عبور </a:t>
            </a:r>
            <a:r>
              <a:rPr lang="fa-IR" b="0" i="0" u="none" strike="noStrike" dirty="0">
                <a:effectLst/>
                <a:latin typeface="-apple-system"/>
                <a:cs typeface="B Nazanin" panose="00000400000000000000" pitchFamily="2" charset="-78"/>
              </a:rPr>
              <a:t>گازهای</a:t>
            </a:r>
            <a:r>
              <a:rPr lang="fa-IR" b="0" i="0" dirty="0">
                <a:effectLst/>
                <a:latin typeface="-apple-system"/>
                <a:cs typeface="B Nazanin" panose="00000400000000000000" pitchFamily="2" charset="-78"/>
              </a:rPr>
              <a:t> </a:t>
            </a:r>
            <a:r>
              <a:rPr lang="fa-IR" b="0" i="0" u="none" strike="noStrike" dirty="0">
                <a:effectLst/>
                <a:latin typeface="-apple-system"/>
                <a:cs typeface="B Nazanin" panose="00000400000000000000" pitchFamily="2" charset="-78"/>
              </a:rPr>
              <a:t>کلر</a:t>
            </a:r>
            <a:r>
              <a:rPr lang="fa-IR" b="0" i="0" dirty="0">
                <a:effectLst/>
                <a:latin typeface="-apple-system"/>
                <a:cs typeface="B Nazanin" panose="00000400000000000000" pitchFamily="2" charset="-78"/>
              </a:rPr>
              <a:t> و </a:t>
            </a:r>
            <a:r>
              <a:rPr lang="fa-IR" b="0" i="0" u="none" strike="noStrike" dirty="0">
                <a:effectLst/>
                <a:latin typeface="-apple-system"/>
                <a:cs typeface="B Nazanin" panose="00000400000000000000" pitchFamily="2" charset="-78"/>
              </a:rPr>
              <a:t>اکسیژن</a:t>
            </a:r>
            <a:r>
              <a:rPr lang="fa-IR" b="0" i="0" dirty="0">
                <a:effectLst/>
                <a:latin typeface="-apple-system"/>
                <a:cs typeface="B Nazanin" panose="00000400000000000000" pitchFamily="2" charset="-78"/>
              </a:rPr>
              <a:t>، در دمای بالاتر از ۱۸۰۰ درجه </a:t>
            </a:r>
            <a:r>
              <a:rPr lang="fa-IR" b="0" i="0" u="none" strike="noStrike" dirty="0">
                <a:effectLst/>
                <a:latin typeface="-apple-system"/>
                <a:cs typeface="B Nazanin" panose="00000400000000000000" pitchFamily="2" charset="-78"/>
              </a:rPr>
              <a:t>سلسیوس</a:t>
            </a:r>
            <a:r>
              <a:rPr lang="fa-IR" b="0" i="0" dirty="0">
                <a:effectLst/>
                <a:latin typeface="-apple-system"/>
                <a:cs typeface="B Nazanin" panose="00000400000000000000" pitchFamily="2" charset="-78"/>
              </a:rPr>
              <a:t> لوله صیقل داده می‌شود تا </a:t>
            </a:r>
            <a:r>
              <a:rPr lang="fa-IR" b="0" i="0" u="none" strike="noStrike" dirty="0">
                <a:effectLst/>
                <a:latin typeface="-apple-system"/>
                <a:cs typeface="B Nazanin" panose="00000400000000000000" pitchFamily="2" charset="-78"/>
              </a:rPr>
              <a:t>بخار آب</a:t>
            </a:r>
            <a:r>
              <a:rPr lang="fa-IR" b="0" i="0" dirty="0">
                <a:effectLst/>
                <a:latin typeface="-apple-system"/>
                <a:cs typeface="B Nazanin" panose="00000400000000000000" pitchFamily="2" charset="-78"/>
              </a:rPr>
              <a:t> موجود در جدار درونی لوله از آن خارج شود.</a:t>
            </a:r>
          </a:p>
        </p:txBody>
      </p:sp>
      <p:sp>
        <p:nvSpPr>
          <p:cNvPr id="6" name="TextBox 5">
            <a:extLst>
              <a:ext uri="{FF2B5EF4-FFF2-40B4-BE49-F238E27FC236}">
                <a16:creationId xmlns:a16="http://schemas.microsoft.com/office/drawing/2014/main" id="{A67A5F28-7495-5595-7DA1-63C4DD2A4339}"/>
              </a:ext>
            </a:extLst>
          </p:cNvPr>
          <p:cNvSpPr txBox="1"/>
          <p:nvPr/>
        </p:nvSpPr>
        <p:spPr>
          <a:xfrm>
            <a:off x="7215675" y="395823"/>
            <a:ext cx="3589459" cy="461665"/>
          </a:xfrm>
          <a:prstGeom prst="rect">
            <a:avLst/>
          </a:prstGeom>
          <a:noFill/>
        </p:spPr>
        <p:txBody>
          <a:bodyPr wrap="square">
            <a:spAutoFit/>
          </a:bodyPr>
          <a:lstStyle/>
          <a:p>
            <a:pPr algn="ctr" rtl="1"/>
            <a:r>
              <a:rPr lang="fa-IR" sz="2400" b="0" i="0" dirty="0">
                <a:solidFill>
                  <a:schemeClr val="bg1"/>
                </a:solidFill>
                <a:effectLst/>
                <a:latin typeface="-apple-system"/>
                <a:cs typeface="B Titr" panose="00000700000000000000" pitchFamily="2" charset="-78"/>
              </a:rPr>
              <a:t>روش‌های ساخت پیش‌سازه</a:t>
            </a:r>
          </a:p>
        </p:txBody>
      </p:sp>
      <p:pic>
        <p:nvPicPr>
          <p:cNvPr id="8" name="Picture 7">
            <a:extLst>
              <a:ext uri="{FF2B5EF4-FFF2-40B4-BE49-F238E27FC236}">
                <a16:creationId xmlns:a16="http://schemas.microsoft.com/office/drawing/2014/main" id="{665D51FC-E31F-E2BE-2ACA-35E49CC8E15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79938" y="1721942"/>
            <a:ext cx="4232030" cy="3174023"/>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val="81445324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3F4E48BA-B087-94EA-0609-728DFB418796}"/>
              </a:ext>
            </a:extLst>
          </p:cNvPr>
          <p:cNvSpPr txBox="1"/>
          <p:nvPr/>
        </p:nvSpPr>
        <p:spPr>
          <a:xfrm>
            <a:off x="8239328" y="1450570"/>
            <a:ext cx="3445415" cy="4108817"/>
          </a:xfrm>
          <a:prstGeom prst="rect">
            <a:avLst/>
          </a:prstGeom>
          <a:noFill/>
        </p:spPr>
        <p:txBody>
          <a:bodyPr wrap="square">
            <a:spAutoFit/>
          </a:bodyPr>
          <a:lstStyle/>
          <a:p>
            <a:pPr marL="285750" indent="-285750" algn="justLow" rtl="1">
              <a:lnSpc>
                <a:spcPct val="300000"/>
              </a:lnSpc>
              <a:buFont typeface="Arial" panose="020B0604020202020204" pitchFamily="34" charset="0"/>
              <a:buChar char="•"/>
            </a:pPr>
            <a:r>
              <a:rPr lang="fa-IR" b="0" i="0" dirty="0">
                <a:effectLst/>
                <a:latin typeface="-apple-system"/>
                <a:cs typeface="B Titr" panose="00000700000000000000" pitchFamily="2" charset="-78"/>
              </a:rPr>
              <a:t>مرحله اچینگ: </a:t>
            </a:r>
            <a:r>
              <a:rPr lang="fa-IR" b="0" i="0" dirty="0">
                <a:effectLst/>
                <a:latin typeface="-apple-system"/>
                <a:cs typeface="B Nazanin" panose="00000400000000000000" pitchFamily="2" charset="-78"/>
              </a:rPr>
              <a:t>در این مرحله با عبور گازهای کلر، اکسیژن و </a:t>
            </a:r>
            <a:r>
              <a:rPr lang="fa-IR" b="0" i="0" u="none" strike="noStrike" dirty="0">
                <a:effectLst/>
                <a:latin typeface="-apple-system"/>
                <a:cs typeface="B Nazanin" panose="00000400000000000000" pitchFamily="2" charset="-78"/>
              </a:rPr>
              <a:t>فرئون</a:t>
            </a:r>
            <a:r>
              <a:rPr lang="fa-IR" b="0" i="0" dirty="0">
                <a:effectLst/>
                <a:latin typeface="-apple-system"/>
                <a:cs typeface="B Nazanin" panose="00000400000000000000" pitchFamily="2" charset="-78"/>
              </a:rPr>
              <a:t> لایه سطحی جدار داخلی لوله پایه خورده می‌شود تا ناهمواری‌ها و ترک‌های سطحی بر روی جدار داخلی لوله از بین بروند.</a:t>
            </a:r>
          </a:p>
        </p:txBody>
      </p:sp>
      <p:sp>
        <p:nvSpPr>
          <p:cNvPr id="6" name="TextBox 5">
            <a:extLst>
              <a:ext uri="{FF2B5EF4-FFF2-40B4-BE49-F238E27FC236}">
                <a16:creationId xmlns:a16="http://schemas.microsoft.com/office/drawing/2014/main" id="{FE83FA3A-BFA5-81FD-D652-C03377B8031B}"/>
              </a:ext>
            </a:extLst>
          </p:cNvPr>
          <p:cNvSpPr txBox="1"/>
          <p:nvPr/>
        </p:nvSpPr>
        <p:spPr>
          <a:xfrm>
            <a:off x="7222086" y="395517"/>
            <a:ext cx="3589459" cy="461665"/>
          </a:xfrm>
          <a:prstGeom prst="rect">
            <a:avLst/>
          </a:prstGeom>
          <a:noFill/>
        </p:spPr>
        <p:txBody>
          <a:bodyPr wrap="square">
            <a:spAutoFit/>
          </a:bodyPr>
          <a:lstStyle/>
          <a:p>
            <a:pPr algn="ctr" rtl="1"/>
            <a:r>
              <a:rPr lang="fa-IR" sz="2400" b="0" i="0" dirty="0">
                <a:solidFill>
                  <a:schemeClr val="bg1"/>
                </a:solidFill>
                <a:effectLst/>
                <a:latin typeface="-apple-system"/>
                <a:cs typeface="B Titr" panose="00000700000000000000" pitchFamily="2" charset="-78"/>
              </a:rPr>
              <a:t>روش‌های ساخت پیش‌سازه</a:t>
            </a:r>
          </a:p>
        </p:txBody>
      </p:sp>
      <p:pic>
        <p:nvPicPr>
          <p:cNvPr id="2" name="Picture 1">
            <a:extLst>
              <a:ext uri="{FF2B5EF4-FFF2-40B4-BE49-F238E27FC236}">
                <a16:creationId xmlns:a16="http://schemas.microsoft.com/office/drawing/2014/main" id="{F526AADD-A07C-4CF6-E09A-41EA850F8762}"/>
              </a:ext>
            </a:extLst>
          </p:cNvPr>
          <p:cNvPicPr>
            <a:picLocks noChangeAspect="1"/>
          </p:cNvPicPr>
          <p:nvPr/>
        </p:nvPicPr>
        <p:blipFill rotWithShape="1">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b="2172"/>
          <a:stretch/>
        </p:blipFill>
        <p:spPr>
          <a:xfrm>
            <a:off x="130107" y="1739623"/>
            <a:ext cx="9043076" cy="5021101"/>
          </a:xfrm>
          <a:prstGeom prst="rect">
            <a:avLst/>
          </a:prstGeom>
        </p:spPr>
      </p:pic>
    </p:spTree>
    <p:extLst>
      <p:ext uri="{BB962C8B-B14F-4D97-AF65-F5344CB8AC3E}">
        <p14:creationId xmlns:p14="http://schemas.microsoft.com/office/powerpoint/2010/main" val="314247020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20781780-534E-AFCA-B79A-A90463434B17}"/>
              </a:ext>
            </a:extLst>
          </p:cNvPr>
          <p:cNvSpPr txBox="1"/>
          <p:nvPr/>
        </p:nvSpPr>
        <p:spPr>
          <a:xfrm>
            <a:off x="5589972" y="1168030"/>
            <a:ext cx="6097464" cy="4939814"/>
          </a:xfrm>
          <a:prstGeom prst="rect">
            <a:avLst/>
          </a:prstGeom>
          <a:noFill/>
        </p:spPr>
        <p:txBody>
          <a:bodyPr wrap="square">
            <a:spAutoFit/>
          </a:bodyPr>
          <a:lstStyle/>
          <a:p>
            <a:pPr marL="285750" indent="-285750" algn="justLow" rtl="1">
              <a:lnSpc>
                <a:spcPct val="300000"/>
              </a:lnSpc>
              <a:buFont typeface="Arial" panose="020B0604020202020204" pitchFamily="34" charset="0"/>
              <a:buChar char="•"/>
            </a:pPr>
            <a:r>
              <a:rPr lang="fa-IR" b="0" i="0" dirty="0">
                <a:effectLst/>
                <a:latin typeface="-apple-system"/>
                <a:cs typeface="B Titr" panose="00000700000000000000" pitchFamily="2" charset="-78"/>
              </a:rPr>
              <a:t>لایه‌نشانی ناحیه غلاف:</a:t>
            </a:r>
            <a:endParaRPr lang="en-US" b="0" i="0" dirty="0">
              <a:effectLst/>
              <a:latin typeface="-apple-system"/>
              <a:cs typeface="B Titr" panose="00000700000000000000" pitchFamily="2" charset="-78"/>
            </a:endParaRPr>
          </a:p>
          <a:p>
            <a:pPr algn="justLow" rtl="1">
              <a:lnSpc>
                <a:spcPct val="300000"/>
              </a:lnSpc>
            </a:pPr>
            <a:r>
              <a:rPr lang="fa-IR" b="0" i="0" dirty="0">
                <a:effectLst/>
                <a:latin typeface="-apple-system"/>
                <a:cs typeface="B Nazanin" panose="00000400000000000000" pitchFamily="2" charset="-78"/>
              </a:rPr>
              <a:t> در مرحله لایه‌نشانی غلاف، ماده تتراکلرید سیلیسیوم و اکسی کلرید فسفریل به حالت </a:t>
            </a:r>
            <a:r>
              <a:rPr lang="fa-IR" b="0" i="0" u="none" strike="noStrike" dirty="0">
                <a:effectLst/>
                <a:latin typeface="-apple-system"/>
                <a:cs typeface="B Nazanin" panose="00000400000000000000" pitchFamily="2" charset="-78"/>
              </a:rPr>
              <a:t>بخار</a:t>
            </a:r>
            <a:r>
              <a:rPr lang="fa-IR" b="0" i="0" dirty="0">
                <a:effectLst/>
                <a:latin typeface="-apple-system"/>
                <a:cs typeface="B Nazanin" panose="00000400000000000000" pitchFamily="2" charset="-78"/>
              </a:rPr>
              <a:t> به همراه گازهای </a:t>
            </a:r>
            <a:r>
              <a:rPr lang="fa-IR" b="0" i="0" u="none" strike="noStrike" dirty="0">
                <a:effectLst/>
                <a:latin typeface="-apple-system"/>
                <a:cs typeface="B Nazanin" panose="00000400000000000000" pitchFamily="2" charset="-78"/>
              </a:rPr>
              <a:t>هلیم</a:t>
            </a:r>
            <a:r>
              <a:rPr lang="fa-IR" b="0" i="0" dirty="0">
                <a:effectLst/>
                <a:latin typeface="-apple-system"/>
                <a:cs typeface="B Nazanin" panose="00000400000000000000" pitchFamily="2" charset="-78"/>
              </a:rPr>
              <a:t> وارد لوله شیشه‌ای می‌شوند و در حالتی که مشعل اکسی هیدروژن با سرعت تقریبی ۱۲۰ تا ۲۰۰ </a:t>
            </a:r>
            <a:r>
              <a:rPr lang="fa-IR" b="0" i="0" u="none" strike="noStrike" dirty="0">
                <a:effectLst/>
                <a:latin typeface="-apple-system"/>
                <a:cs typeface="B Nazanin" panose="00000400000000000000" pitchFamily="2" charset="-78"/>
              </a:rPr>
              <a:t>میلی‌متر</a:t>
            </a:r>
            <a:r>
              <a:rPr lang="fa-IR" b="0" i="0" dirty="0">
                <a:effectLst/>
                <a:latin typeface="-apple-system"/>
                <a:cs typeface="B Nazanin" panose="00000400000000000000" pitchFamily="2" charset="-78"/>
              </a:rPr>
              <a:t> در </a:t>
            </a:r>
            <a:r>
              <a:rPr lang="fa-IR" b="0" i="0" u="none" strike="noStrike" dirty="0">
                <a:effectLst/>
                <a:latin typeface="-apple-system"/>
                <a:cs typeface="B Nazanin" panose="00000400000000000000" pitchFamily="2" charset="-78"/>
              </a:rPr>
              <a:t>دقیقه</a:t>
            </a:r>
            <a:r>
              <a:rPr lang="fa-IR" b="0" i="0" dirty="0">
                <a:effectLst/>
                <a:latin typeface="-apple-system"/>
                <a:cs typeface="B Nazanin" panose="00000400000000000000" pitchFamily="2" charset="-78"/>
              </a:rPr>
              <a:t> در طول لوله حرکت می‌کند و دمایی بالاتر از ۱۹۰۰ درجه سلسیوس ایجاد می‌کند، واکنش‌های شیمیایی زیر به دست می‌آیند.</a:t>
            </a:r>
          </a:p>
        </p:txBody>
      </p:sp>
      <p:sp>
        <p:nvSpPr>
          <p:cNvPr id="6" name="TextBox 5">
            <a:extLst>
              <a:ext uri="{FF2B5EF4-FFF2-40B4-BE49-F238E27FC236}">
                <a16:creationId xmlns:a16="http://schemas.microsoft.com/office/drawing/2014/main" id="{F7BD7AEF-5ECA-A0E8-936E-C09D180246ED}"/>
              </a:ext>
            </a:extLst>
          </p:cNvPr>
          <p:cNvSpPr txBox="1"/>
          <p:nvPr/>
        </p:nvSpPr>
        <p:spPr>
          <a:xfrm>
            <a:off x="7192903" y="399871"/>
            <a:ext cx="3589459" cy="461665"/>
          </a:xfrm>
          <a:prstGeom prst="rect">
            <a:avLst/>
          </a:prstGeom>
          <a:noFill/>
        </p:spPr>
        <p:txBody>
          <a:bodyPr wrap="square">
            <a:spAutoFit/>
          </a:bodyPr>
          <a:lstStyle/>
          <a:p>
            <a:pPr algn="ctr" rtl="1"/>
            <a:r>
              <a:rPr lang="fa-IR" sz="2400" b="0" i="0" dirty="0">
                <a:solidFill>
                  <a:schemeClr val="bg1"/>
                </a:solidFill>
                <a:effectLst/>
                <a:latin typeface="-apple-system"/>
                <a:cs typeface="B Titr" panose="00000700000000000000" pitchFamily="2" charset="-78"/>
              </a:rPr>
              <a:t>روش‌های ساخت پیش‌سازه</a:t>
            </a:r>
          </a:p>
        </p:txBody>
      </p:sp>
      <p:pic>
        <p:nvPicPr>
          <p:cNvPr id="8" name="Picture 7">
            <a:extLst>
              <a:ext uri="{FF2B5EF4-FFF2-40B4-BE49-F238E27FC236}">
                <a16:creationId xmlns:a16="http://schemas.microsoft.com/office/drawing/2014/main" id="{AFEF8591-B1ED-2A33-9E66-6F06B023AA72}"/>
              </a:ext>
            </a:extLst>
          </p:cNvPr>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rot="2178351">
            <a:off x="394666" y="1920756"/>
            <a:ext cx="4608003" cy="3434362"/>
          </a:xfrm>
          <a:prstGeom prst="rect">
            <a:avLst/>
          </a:prstGeom>
        </p:spPr>
      </p:pic>
    </p:spTree>
    <p:extLst>
      <p:ext uri="{BB962C8B-B14F-4D97-AF65-F5344CB8AC3E}">
        <p14:creationId xmlns:p14="http://schemas.microsoft.com/office/powerpoint/2010/main" val="127990855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645737B5-3F8F-32FF-C6C2-3058C4DAD3C7}"/>
              </a:ext>
            </a:extLst>
          </p:cNvPr>
          <p:cNvSpPr txBox="1"/>
          <p:nvPr/>
        </p:nvSpPr>
        <p:spPr>
          <a:xfrm>
            <a:off x="579180" y="1018096"/>
            <a:ext cx="4577906" cy="4939814"/>
          </a:xfrm>
          <a:prstGeom prst="rect">
            <a:avLst/>
          </a:prstGeom>
          <a:noFill/>
        </p:spPr>
        <p:txBody>
          <a:bodyPr wrap="square">
            <a:spAutoFit/>
          </a:bodyPr>
          <a:lstStyle/>
          <a:p>
            <a:pPr algn="justLow" rtl="1">
              <a:lnSpc>
                <a:spcPct val="300000"/>
              </a:lnSpc>
            </a:pPr>
            <a:r>
              <a:rPr lang="fa-IR" b="0" i="0" dirty="0">
                <a:effectLst/>
                <a:latin typeface="-apple-system"/>
                <a:cs typeface="B Nazanin" panose="00000400000000000000" pitchFamily="2" charset="-78"/>
              </a:rPr>
              <a:t>ذرات شیشه‌ای حاصل از واکنش‌های فوق به علت پدیده ترموفرسیس کمی جلوتر از ناحیه داغ پرتاب شده و بر روی جداره داخلی رسوب می‌کنند و با رسیدن مشعل به این ذرات رسوبی حرارت کافی به آن‌ها اعمال می‌شود به‌طوری‌که تمامی </a:t>
            </a:r>
            <a:r>
              <a:rPr lang="fa-IR" b="0" i="0" u="none" strike="noStrike" dirty="0">
                <a:effectLst/>
                <a:latin typeface="-apple-system"/>
                <a:cs typeface="B Nazanin" panose="00000400000000000000" pitchFamily="2" charset="-78"/>
              </a:rPr>
              <a:t>ذرات</a:t>
            </a:r>
            <a:r>
              <a:rPr lang="fa-IR" b="0" i="0" dirty="0">
                <a:effectLst/>
                <a:latin typeface="-apple-system"/>
                <a:cs typeface="B Nazanin" panose="00000400000000000000" pitchFamily="2" charset="-78"/>
              </a:rPr>
              <a:t> رسوبی شفاف می‌گردند و به جدار داخلی لوله چسبیده و یکنواخت می‌شوند</a:t>
            </a:r>
            <a:endParaRPr lang="en-US" dirty="0">
              <a:cs typeface="B Nazanin" panose="00000400000000000000" pitchFamily="2" charset="-78"/>
            </a:endParaRPr>
          </a:p>
        </p:txBody>
      </p:sp>
      <p:sp>
        <p:nvSpPr>
          <p:cNvPr id="6" name="TextBox 5">
            <a:extLst>
              <a:ext uri="{FF2B5EF4-FFF2-40B4-BE49-F238E27FC236}">
                <a16:creationId xmlns:a16="http://schemas.microsoft.com/office/drawing/2014/main" id="{03CDD3D2-60DE-391D-DE46-ED7A961D58DB}"/>
              </a:ext>
            </a:extLst>
          </p:cNvPr>
          <p:cNvSpPr txBox="1"/>
          <p:nvPr/>
        </p:nvSpPr>
        <p:spPr>
          <a:xfrm>
            <a:off x="7043508" y="384579"/>
            <a:ext cx="3589459" cy="461665"/>
          </a:xfrm>
          <a:prstGeom prst="rect">
            <a:avLst/>
          </a:prstGeom>
          <a:noFill/>
        </p:spPr>
        <p:txBody>
          <a:bodyPr wrap="square">
            <a:spAutoFit/>
          </a:bodyPr>
          <a:lstStyle/>
          <a:p>
            <a:pPr algn="ctr" rtl="1"/>
            <a:r>
              <a:rPr lang="fa-IR" sz="2400" b="0" i="0" dirty="0">
                <a:solidFill>
                  <a:schemeClr val="bg1"/>
                </a:solidFill>
                <a:effectLst/>
                <a:latin typeface="-apple-system"/>
                <a:cs typeface="B Titr" panose="00000700000000000000" pitchFamily="2" charset="-78"/>
              </a:rPr>
              <a:t>روش‌های ساخت پیش‌سازه</a:t>
            </a:r>
          </a:p>
        </p:txBody>
      </p:sp>
      <p:pic>
        <p:nvPicPr>
          <p:cNvPr id="2" name="Picture 1">
            <a:extLst>
              <a:ext uri="{FF2B5EF4-FFF2-40B4-BE49-F238E27FC236}">
                <a16:creationId xmlns:a16="http://schemas.microsoft.com/office/drawing/2014/main" id="{F7833D0D-0A73-911A-D483-AA7DB739BB2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884746">
            <a:off x="6392501" y="2179006"/>
            <a:ext cx="4923817" cy="296691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3" name="Picture 2">
            <a:extLst>
              <a:ext uri="{FF2B5EF4-FFF2-40B4-BE49-F238E27FC236}">
                <a16:creationId xmlns:a16="http://schemas.microsoft.com/office/drawing/2014/main" id="{DC774524-B6DF-21BA-CEE1-35493ADCDFD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0818618">
            <a:off x="6149554" y="1368776"/>
            <a:ext cx="2160040" cy="135362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4" name="Picture 3">
            <a:extLst>
              <a:ext uri="{FF2B5EF4-FFF2-40B4-BE49-F238E27FC236}">
                <a16:creationId xmlns:a16="http://schemas.microsoft.com/office/drawing/2014/main" id="{33275EA5-DF0F-3A69-0ECD-C801A7C7D48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20226085" flipV="1">
            <a:off x="9690601" y="4842459"/>
            <a:ext cx="1943100" cy="131445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125583373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C4037E0B-A0B0-D543-3276-15E260B86C30}"/>
              </a:ext>
            </a:extLst>
          </p:cNvPr>
          <p:cNvSpPr txBox="1"/>
          <p:nvPr/>
        </p:nvSpPr>
        <p:spPr>
          <a:xfrm>
            <a:off x="6556442" y="1654408"/>
            <a:ext cx="5107956" cy="4108817"/>
          </a:xfrm>
          <a:prstGeom prst="rect">
            <a:avLst/>
          </a:prstGeom>
          <a:noFill/>
        </p:spPr>
        <p:txBody>
          <a:bodyPr wrap="square">
            <a:spAutoFit/>
          </a:bodyPr>
          <a:lstStyle/>
          <a:p>
            <a:pPr algn="justLow" rtl="1">
              <a:lnSpc>
                <a:spcPct val="300000"/>
              </a:lnSpc>
            </a:pPr>
            <a:r>
              <a:rPr lang="fa-IR" b="0" i="0" dirty="0">
                <a:effectLst/>
                <a:latin typeface="-apple-system"/>
                <a:cs typeface="B Nazanin" panose="00000400000000000000" pitchFamily="2" charset="-78"/>
              </a:rPr>
              <a:t>در </a:t>
            </a:r>
            <a:r>
              <a:rPr lang="fa-IR" b="0" i="0" u="none" strike="noStrike" dirty="0">
                <a:effectLst/>
                <a:latin typeface="-apple-system"/>
                <a:cs typeface="B Nazanin" panose="00000400000000000000" pitchFamily="2" charset="-78"/>
              </a:rPr>
              <a:t>ایران</a:t>
            </a:r>
            <a:r>
              <a:rPr lang="fa-IR" b="0" i="0" dirty="0">
                <a:effectLst/>
                <a:latin typeface="-apple-system"/>
                <a:cs typeface="B Nazanin" panose="00000400000000000000" pitchFamily="2" charset="-78"/>
              </a:rPr>
              <a:t> در اوایل دهه ی ۶۰، فعالیت‌های پژوهشی در زمینه ی فیبر نوری، برپایی مجتمع تولید فیبر نوری در </a:t>
            </a:r>
            <a:r>
              <a:rPr lang="fa-IR" b="0" i="0" u="none" strike="noStrike" dirty="0">
                <a:effectLst/>
                <a:latin typeface="-apple-system"/>
                <a:cs typeface="B Nazanin" panose="00000400000000000000" pitchFamily="2" charset="-78"/>
              </a:rPr>
              <a:t>پونک</a:t>
            </a:r>
            <a:r>
              <a:rPr lang="fa-IR" b="0" i="0" dirty="0">
                <a:effectLst/>
                <a:latin typeface="-apple-system"/>
                <a:cs typeface="B Nazanin" panose="00000400000000000000" pitchFamily="2" charset="-78"/>
              </a:rPr>
              <a:t> </a:t>
            </a:r>
            <a:r>
              <a:rPr lang="fa-IR" b="0" i="0" u="none" strike="noStrike" dirty="0">
                <a:effectLst/>
                <a:latin typeface="-apple-system"/>
                <a:cs typeface="B Nazanin" panose="00000400000000000000" pitchFamily="2" charset="-78"/>
              </a:rPr>
              <a:t>تهران</a:t>
            </a:r>
            <a:r>
              <a:rPr lang="fa-IR" b="0" i="0" dirty="0">
                <a:effectLst/>
                <a:latin typeface="-apple-system"/>
                <a:cs typeface="B Nazanin" panose="00000400000000000000" pitchFamily="2" charset="-78"/>
              </a:rPr>
              <a:t> را در پی داشت و در سال ۱۳۶۷، کارخانه ی تولید فیبر نوری در یزد به بهره‌برداری رسید. عملاً در سال ۱۳۷۳ تولید فیبر نوری با ظرفیت ۵۰٬۰۰۰ </a:t>
            </a:r>
            <a:r>
              <a:rPr lang="fa-IR" b="0" i="0" u="none" strike="noStrike" dirty="0">
                <a:effectLst/>
                <a:latin typeface="-apple-system"/>
                <a:cs typeface="B Nazanin" panose="00000400000000000000" pitchFamily="2" charset="-78"/>
              </a:rPr>
              <a:t>کیلومتر</a:t>
            </a:r>
            <a:r>
              <a:rPr lang="fa-IR" b="0" i="0" dirty="0">
                <a:effectLst/>
                <a:latin typeface="-apple-system"/>
                <a:cs typeface="B Nazanin" panose="00000400000000000000" pitchFamily="2" charset="-78"/>
              </a:rPr>
              <a:t> در سال در ایران آغاز شد.</a:t>
            </a:r>
            <a:endParaRPr lang="en-US" dirty="0">
              <a:cs typeface="B Nazanin" panose="00000400000000000000" pitchFamily="2" charset="-78"/>
            </a:endParaRPr>
          </a:p>
        </p:txBody>
      </p:sp>
      <p:sp>
        <p:nvSpPr>
          <p:cNvPr id="7" name="TextBox 6">
            <a:extLst>
              <a:ext uri="{FF2B5EF4-FFF2-40B4-BE49-F238E27FC236}">
                <a16:creationId xmlns:a16="http://schemas.microsoft.com/office/drawing/2014/main" id="{666259BA-0689-4842-0BE4-F0C2A720B0BF}"/>
              </a:ext>
            </a:extLst>
          </p:cNvPr>
          <p:cNvSpPr txBox="1"/>
          <p:nvPr/>
        </p:nvSpPr>
        <p:spPr>
          <a:xfrm>
            <a:off x="7463781" y="404802"/>
            <a:ext cx="2965205" cy="461665"/>
          </a:xfrm>
          <a:prstGeom prst="rect">
            <a:avLst/>
          </a:prstGeom>
          <a:noFill/>
        </p:spPr>
        <p:txBody>
          <a:bodyPr wrap="square">
            <a:spAutoFit/>
          </a:bodyPr>
          <a:lstStyle/>
          <a:p>
            <a:pPr algn="ctr" rtl="1"/>
            <a:r>
              <a:rPr lang="fa-IR" sz="2400" b="0" i="0" dirty="0">
                <a:solidFill>
                  <a:schemeClr val="bg1"/>
                </a:solidFill>
                <a:effectLst/>
                <a:latin typeface="-apple-system"/>
                <a:cs typeface="B Titr" panose="00000700000000000000" pitchFamily="2" charset="-78"/>
              </a:rPr>
              <a:t>فیبر نوری در ایران</a:t>
            </a:r>
          </a:p>
        </p:txBody>
      </p:sp>
      <p:pic>
        <p:nvPicPr>
          <p:cNvPr id="9" name="Picture 8">
            <a:extLst>
              <a:ext uri="{FF2B5EF4-FFF2-40B4-BE49-F238E27FC236}">
                <a16:creationId xmlns:a16="http://schemas.microsoft.com/office/drawing/2014/main" id="{F7C0344C-F81C-B422-2B2B-53BCCEEE4B7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0165200">
            <a:off x="1018025" y="2803581"/>
            <a:ext cx="3901440" cy="219456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290390070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17D4CF29-3E36-5B99-6ECB-460F5E3B524C}"/>
              </a:ext>
            </a:extLst>
          </p:cNvPr>
          <p:cNvSpPr txBox="1"/>
          <p:nvPr/>
        </p:nvSpPr>
        <p:spPr>
          <a:xfrm>
            <a:off x="7213698" y="1129182"/>
            <a:ext cx="4611908" cy="3277820"/>
          </a:xfrm>
          <a:prstGeom prst="rect">
            <a:avLst/>
          </a:prstGeom>
          <a:noFill/>
        </p:spPr>
        <p:txBody>
          <a:bodyPr wrap="square">
            <a:spAutoFit/>
          </a:bodyPr>
          <a:lstStyle/>
          <a:p>
            <a:pPr algn="justLow" rtl="1">
              <a:lnSpc>
                <a:spcPct val="300000"/>
              </a:lnSpc>
            </a:pPr>
            <a:r>
              <a:rPr lang="fa-IR" b="0" i="0" dirty="0">
                <a:effectLst/>
                <a:latin typeface="-apple-system"/>
                <a:cs typeface="B Nazanin" panose="00000400000000000000" pitchFamily="2" charset="-78"/>
              </a:rPr>
              <a:t>فعالیت استفاده از کابل‌های نوری در دیگر شهرهای بزرگ ایران آغاز شد تا در آینده نزدیک از طریق یک شبکه ی ملی مخابرات نوری به هم بپیوندند. در همان سال ۱۳۶۷ نخستین خط مخابراتی تار نوری میان </a:t>
            </a:r>
            <a:r>
              <a:rPr lang="fa-IR" b="0" i="0" u="none" strike="noStrike" dirty="0">
                <a:effectLst/>
                <a:latin typeface="-apple-system"/>
                <a:cs typeface="B Nazanin" panose="00000400000000000000" pitchFamily="2" charset="-78"/>
              </a:rPr>
              <a:t>تهران</a:t>
            </a:r>
            <a:r>
              <a:rPr lang="fa-IR" b="0" i="0" dirty="0">
                <a:effectLst/>
                <a:latin typeface="-apple-system"/>
                <a:cs typeface="B Nazanin" panose="00000400000000000000" pitchFamily="2" charset="-78"/>
              </a:rPr>
              <a:t> و </a:t>
            </a:r>
            <a:r>
              <a:rPr lang="fa-IR" b="0" i="0" u="none" strike="noStrike" dirty="0">
                <a:effectLst/>
                <a:latin typeface="-apple-system"/>
                <a:cs typeface="B Nazanin" panose="00000400000000000000" pitchFamily="2" charset="-78"/>
              </a:rPr>
              <a:t>کرج</a:t>
            </a:r>
            <a:r>
              <a:rPr lang="fa-IR" b="0" i="0" dirty="0">
                <a:effectLst/>
                <a:latin typeface="-apple-system"/>
                <a:cs typeface="B Nazanin" panose="00000400000000000000" pitchFamily="2" charset="-78"/>
              </a:rPr>
              <a:t> به کار افتاد.</a:t>
            </a:r>
            <a:endParaRPr lang="en-US" dirty="0">
              <a:cs typeface="B Nazanin" panose="00000400000000000000" pitchFamily="2" charset="-78"/>
            </a:endParaRPr>
          </a:p>
        </p:txBody>
      </p:sp>
      <p:sp>
        <p:nvSpPr>
          <p:cNvPr id="8" name="TextBox 7">
            <a:extLst>
              <a:ext uri="{FF2B5EF4-FFF2-40B4-BE49-F238E27FC236}">
                <a16:creationId xmlns:a16="http://schemas.microsoft.com/office/drawing/2014/main" id="{A3B916CB-5863-7340-D274-D4EFB8021CA3}"/>
              </a:ext>
            </a:extLst>
          </p:cNvPr>
          <p:cNvSpPr txBox="1"/>
          <p:nvPr/>
        </p:nvSpPr>
        <p:spPr>
          <a:xfrm>
            <a:off x="7528198" y="395787"/>
            <a:ext cx="2965205" cy="461665"/>
          </a:xfrm>
          <a:prstGeom prst="rect">
            <a:avLst/>
          </a:prstGeom>
          <a:noFill/>
        </p:spPr>
        <p:txBody>
          <a:bodyPr wrap="square">
            <a:spAutoFit/>
          </a:bodyPr>
          <a:lstStyle/>
          <a:p>
            <a:pPr algn="ctr" rtl="1"/>
            <a:r>
              <a:rPr lang="fa-IR" sz="2400" b="0" i="0" dirty="0">
                <a:solidFill>
                  <a:schemeClr val="bg1"/>
                </a:solidFill>
                <a:effectLst/>
                <a:latin typeface="-apple-system"/>
                <a:cs typeface="B Titr" panose="00000700000000000000" pitchFamily="2" charset="-78"/>
              </a:rPr>
              <a:t>فیبر نوری در ایران</a:t>
            </a:r>
          </a:p>
        </p:txBody>
      </p:sp>
      <p:pic>
        <p:nvPicPr>
          <p:cNvPr id="10" name="Picture 9">
            <a:extLst>
              <a:ext uri="{FF2B5EF4-FFF2-40B4-BE49-F238E27FC236}">
                <a16:creationId xmlns:a16="http://schemas.microsoft.com/office/drawing/2014/main" id="{98F3E184-A720-4117-30F3-D7766924698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0282472">
            <a:off x="531746" y="2171632"/>
            <a:ext cx="4138382" cy="206919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2" name="Picture 11">
            <a:extLst>
              <a:ext uri="{FF2B5EF4-FFF2-40B4-BE49-F238E27FC236}">
                <a16:creationId xmlns:a16="http://schemas.microsoft.com/office/drawing/2014/main" id="{51D989EC-C881-F967-4E88-BAB91A5FBB9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9709329">
            <a:off x="3684667" y="5198799"/>
            <a:ext cx="1786742" cy="1225941"/>
          </a:xfrm>
          <a:prstGeom prst="ellipse">
            <a:avLst/>
          </a:prstGeom>
          <a:ln>
            <a:noFill/>
          </a:ln>
          <a:effectLst>
            <a:softEdge rad="112500"/>
          </a:effectLst>
        </p:spPr>
      </p:pic>
      <p:pic>
        <p:nvPicPr>
          <p:cNvPr id="14" name="Picture 13">
            <a:extLst>
              <a:ext uri="{FF2B5EF4-FFF2-40B4-BE49-F238E27FC236}">
                <a16:creationId xmlns:a16="http://schemas.microsoft.com/office/drawing/2014/main" id="{E6D764EC-2AAC-ECCB-B5CB-894254A3A7D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282034">
            <a:off x="3823147" y="2815269"/>
            <a:ext cx="2920649" cy="1947100"/>
          </a:xfrm>
          <a:prstGeom prst="ellipse">
            <a:avLst/>
          </a:prstGeom>
          <a:ln>
            <a:noFill/>
          </a:ln>
          <a:effectLst>
            <a:softEdge rad="112500"/>
          </a:effectLst>
        </p:spPr>
      </p:pic>
      <p:pic>
        <p:nvPicPr>
          <p:cNvPr id="16" name="Picture 15">
            <a:extLst>
              <a:ext uri="{FF2B5EF4-FFF2-40B4-BE49-F238E27FC236}">
                <a16:creationId xmlns:a16="http://schemas.microsoft.com/office/drawing/2014/main" id="{664A4DAB-B7E4-BB12-CB03-C0196F28901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40022" y="4067270"/>
            <a:ext cx="2749062" cy="1744499"/>
          </a:xfrm>
          <a:prstGeom prst="ellipse">
            <a:avLst/>
          </a:prstGeom>
          <a:ln>
            <a:noFill/>
          </a:ln>
          <a:effectLst>
            <a:softEdge rad="112500"/>
          </a:effectLst>
        </p:spPr>
      </p:pic>
    </p:spTree>
    <p:extLst>
      <p:ext uri="{BB962C8B-B14F-4D97-AF65-F5344CB8AC3E}">
        <p14:creationId xmlns:p14="http://schemas.microsoft.com/office/powerpoint/2010/main" val="22112176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66522BEE-418E-0614-030C-90B0A74D8B58}"/>
              </a:ext>
            </a:extLst>
          </p:cNvPr>
          <p:cNvSpPr txBox="1"/>
          <p:nvPr/>
        </p:nvSpPr>
        <p:spPr>
          <a:xfrm>
            <a:off x="5598501" y="1133777"/>
            <a:ext cx="6097464" cy="4939814"/>
          </a:xfrm>
          <a:prstGeom prst="rect">
            <a:avLst/>
          </a:prstGeom>
          <a:noFill/>
        </p:spPr>
        <p:txBody>
          <a:bodyPr wrap="square">
            <a:spAutoFit/>
          </a:bodyPr>
          <a:lstStyle/>
          <a:p>
            <a:pPr algn="justLow" rtl="1">
              <a:lnSpc>
                <a:spcPct val="300000"/>
              </a:lnSpc>
            </a:pPr>
            <a:r>
              <a:rPr lang="fa-IR" b="0" i="0" dirty="0">
                <a:effectLst/>
                <a:latin typeface="-apple-system"/>
                <a:cs typeface="B Nazanin" panose="00000400000000000000" pitchFamily="2" charset="-78"/>
              </a:rPr>
              <a:t>نخستین پروژه ی فیبر نوری با اجرای ۷۰۰ کیلومتر کابل با ۱۳ هزار کانال میان چندین مسیر با هزینه‌ای بالغ بر ۴۰ میلیارد ریال بین سال‌های ۶۹ تا ۷۳ انجام شد. در برنامه ی دوم توسعه پروژه ی فیبر نوری با ۱۱٬۶۰۰ کیلومتر کابل با ۶۲۰ هزار کانال بین شهری با هزینه ی ۶۵۴ میلیارد ریال در سال‌های ۷۴ تا ۷۸ به انجام رسید و نهایتاً در برنامه ی سوم توسعه ۱۷٬۸۵۰ کیلومتر تا ۲ میلیون کانال با پروتکشن بین شهرهای کشور با هزینه‌ای بالغ بر ۱٬۰۳۵ میلیارد در سال‌های ۷۹ تا ۸۳ اجرا شد.</a:t>
            </a:r>
            <a:endParaRPr lang="en-US" dirty="0">
              <a:cs typeface="B Nazanin" panose="00000400000000000000" pitchFamily="2" charset="-78"/>
            </a:endParaRPr>
          </a:p>
        </p:txBody>
      </p:sp>
      <p:sp>
        <p:nvSpPr>
          <p:cNvPr id="6" name="TextBox 5">
            <a:extLst>
              <a:ext uri="{FF2B5EF4-FFF2-40B4-BE49-F238E27FC236}">
                <a16:creationId xmlns:a16="http://schemas.microsoft.com/office/drawing/2014/main" id="{F809E6F2-539A-7D6E-813E-35D1BFF23FEC}"/>
              </a:ext>
            </a:extLst>
          </p:cNvPr>
          <p:cNvSpPr txBox="1"/>
          <p:nvPr/>
        </p:nvSpPr>
        <p:spPr>
          <a:xfrm>
            <a:off x="7551329" y="404802"/>
            <a:ext cx="2965205" cy="461665"/>
          </a:xfrm>
          <a:prstGeom prst="rect">
            <a:avLst/>
          </a:prstGeom>
          <a:noFill/>
        </p:spPr>
        <p:txBody>
          <a:bodyPr wrap="square">
            <a:spAutoFit/>
          </a:bodyPr>
          <a:lstStyle/>
          <a:p>
            <a:pPr algn="ctr" rtl="1"/>
            <a:r>
              <a:rPr lang="fa-IR" sz="2400" b="0" i="0" dirty="0">
                <a:solidFill>
                  <a:schemeClr val="bg1"/>
                </a:solidFill>
                <a:effectLst/>
                <a:latin typeface="-apple-system"/>
                <a:cs typeface="B Titr" panose="00000700000000000000" pitchFamily="2" charset="-78"/>
              </a:rPr>
              <a:t>فیبر نوری در ایران</a:t>
            </a:r>
          </a:p>
        </p:txBody>
      </p:sp>
      <p:pic>
        <p:nvPicPr>
          <p:cNvPr id="3" name="Picture 2">
            <a:extLst>
              <a:ext uri="{FF2B5EF4-FFF2-40B4-BE49-F238E27FC236}">
                <a16:creationId xmlns:a16="http://schemas.microsoft.com/office/drawing/2014/main" id="{B60425F0-D858-BF66-75EF-3B6F587A6BD3}"/>
              </a:ext>
            </a:extLst>
          </p:cNvPr>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rot="20826037">
            <a:off x="176570" y="1967629"/>
            <a:ext cx="5354459" cy="3059691"/>
          </a:xfrm>
          <a:prstGeom prst="rect">
            <a:avLst/>
          </a:prstGeom>
        </p:spPr>
      </p:pic>
    </p:spTree>
    <p:extLst>
      <p:ext uri="{BB962C8B-B14F-4D97-AF65-F5344CB8AC3E}">
        <p14:creationId xmlns:p14="http://schemas.microsoft.com/office/powerpoint/2010/main" val="213494012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80C86387-82DF-D511-3184-F62FF0937F78}"/>
              </a:ext>
            </a:extLst>
          </p:cNvPr>
          <p:cNvSpPr txBox="1"/>
          <p:nvPr/>
        </p:nvSpPr>
        <p:spPr>
          <a:xfrm>
            <a:off x="7062280" y="1547404"/>
            <a:ext cx="4625128" cy="4108817"/>
          </a:xfrm>
          <a:prstGeom prst="rect">
            <a:avLst/>
          </a:prstGeom>
          <a:noFill/>
        </p:spPr>
        <p:txBody>
          <a:bodyPr wrap="square">
            <a:spAutoFit/>
          </a:bodyPr>
          <a:lstStyle/>
          <a:p>
            <a:pPr algn="justLow" rtl="1">
              <a:lnSpc>
                <a:spcPct val="300000"/>
              </a:lnSpc>
            </a:pPr>
            <a:r>
              <a:rPr lang="fa-IR" b="0" dirty="0">
                <a:effectLst/>
                <a:latin typeface="Times New Roman" panose="02020603050405020304" pitchFamily="18" charset="0"/>
                <a:cs typeface="B Nazanin" panose="00000400000000000000" pitchFamily="2" charset="-78"/>
              </a:rPr>
              <a:t>پروژه ی تار نوری آسیا-اروپا که به </a:t>
            </a:r>
            <a:r>
              <a:rPr lang="en-US" b="0" dirty="0">
                <a:effectLst/>
                <a:latin typeface="Times New Roman" panose="02020603050405020304" pitchFamily="18" charset="0"/>
                <a:cs typeface="B Nazanin" panose="00000400000000000000" pitchFamily="2" charset="-78"/>
              </a:rPr>
              <a:t>TAE</a:t>
            </a:r>
            <a:r>
              <a:rPr lang="fa-IR" b="0" dirty="0">
                <a:effectLst/>
                <a:latin typeface="Times New Roman" panose="02020603050405020304" pitchFamily="18" charset="0"/>
                <a:cs typeface="B Nazanin" panose="00000400000000000000" pitchFamily="2" charset="-78"/>
              </a:rPr>
              <a:t> </a:t>
            </a:r>
            <a:r>
              <a:rPr lang="en-US" b="0" dirty="0">
                <a:effectLst/>
                <a:latin typeface="Times New Roman" panose="02020603050405020304" pitchFamily="18" charset="0"/>
                <a:cs typeface="B Nazanin" panose="00000400000000000000" pitchFamily="2" charset="-78"/>
              </a:rPr>
              <a:t> </a:t>
            </a:r>
            <a:r>
              <a:rPr lang="fa-IR" b="0" dirty="0">
                <a:effectLst/>
                <a:latin typeface="Times New Roman" panose="02020603050405020304" pitchFamily="18" charset="0"/>
                <a:cs typeface="B Nazanin" panose="00000400000000000000" pitchFamily="2" charset="-78"/>
              </a:rPr>
              <a:t>مشهور است دارای ۲۴٬۰۰۰ کیلومتر طول است.</a:t>
            </a:r>
          </a:p>
          <a:p>
            <a:pPr algn="justLow" rtl="1">
              <a:lnSpc>
                <a:spcPct val="300000"/>
              </a:lnSpc>
            </a:pPr>
            <a:r>
              <a:rPr lang="fa-IR" b="0" dirty="0">
                <a:effectLst/>
                <a:latin typeface="Times New Roman" panose="02020603050405020304" pitchFamily="18" charset="0"/>
                <a:cs typeface="B Nazanin" panose="00000400000000000000" pitchFamily="2" charset="-78"/>
              </a:rPr>
              <a:t>واز </a:t>
            </a:r>
            <a:r>
              <a:rPr lang="fa-IR" b="0" u="none" strike="noStrike" dirty="0">
                <a:effectLst/>
                <a:latin typeface="Times New Roman" panose="02020603050405020304" pitchFamily="18" charset="0"/>
                <a:cs typeface="B Nazanin" panose="00000400000000000000" pitchFamily="2" charset="-78"/>
              </a:rPr>
              <a:t>چین</a:t>
            </a:r>
            <a:r>
              <a:rPr lang="fa-IR" b="0" dirty="0">
                <a:effectLst/>
                <a:latin typeface="Times New Roman" panose="02020603050405020304" pitchFamily="18" charset="0"/>
                <a:cs typeface="B Nazanin" panose="00000400000000000000" pitchFamily="2" charset="-78"/>
              </a:rPr>
              <a:t>، </a:t>
            </a:r>
            <a:r>
              <a:rPr lang="fa-IR" b="0" u="none" strike="noStrike" dirty="0">
                <a:effectLst/>
                <a:latin typeface="Times New Roman" panose="02020603050405020304" pitchFamily="18" charset="0"/>
                <a:cs typeface="B Nazanin" panose="00000400000000000000" pitchFamily="2" charset="-78"/>
              </a:rPr>
              <a:t>قرقیزستان</a:t>
            </a:r>
            <a:r>
              <a:rPr lang="fa-IR" b="0" dirty="0">
                <a:effectLst/>
                <a:latin typeface="Times New Roman" panose="02020603050405020304" pitchFamily="18" charset="0"/>
                <a:cs typeface="B Nazanin" panose="00000400000000000000" pitchFamily="2" charset="-78"/>
              </a:rPr>
              <a:t>، </a:t>
            </a:r>
            <a:r>
              <a:rPr lang="fa-IR" b="0" u="none" strike="noStrike" dirty="0">
                <a:effectLst/>
                <a:latin typeface="Times New Roman" panose="02020603050405020304" pitchFamily="18" charset="0"/>
                <a:cs typeface="B Nazanin" panose="00000400000000000000" pitchFamily="2" charset="-78"/>
              </a:rPr>
              <a:t>ازبکستان</a:t>
            </a:r>
            <a:r>
              <a:rPr lang="fa-IR" b="0" dirty="0">
                <a:effectLst/>
                <a:latin typeface="Times New Roman" panose="02020603050405020304" pitchFamily="18" charset="0"/>
                <a:cs typeface="B Nazanin" panose="00000400000000000000" pitchFamily="2" charset="-78"/>
              </a:rPr>
              <a:t> و </a:t>
            </a:r>
            <a:r>
              <a:rPr lang="fa-IR" b="0" u="none" strike="noStrike" dirty="0">
                <a:effectLst/>
                <a:latin typeface="Times New Roman" panose="02020603050405020304" pitchFamily="18" charset="0"/>
                <a:cs typeface="B Nazanin" panose="00000400000000000000" pitchFamily="2" charset="-78"/>
              </a:rPr>
              <a:t>ترکمنستان</a:t>
            </a:r>
            <a:r>
              <a:rPr lang="fa-IR" b="0" dirty="0">
                <a:effectLst/>
                <a:latin typeface="Times New Roman" panose="02020603050405020304" pitchFamily="18" charset="0"/>
                <a:cs typeface="B Nazanin" panose="00000400000000000000" pitchFamily="2" charset="-78"/>
              </a:rPr>
              <a:t>، </a:t>
            </a:r>
            <a:r>
              <a:rPr lang="fa-IR" b="0" u="none" strike="noStrike" dirty="0">
                <a:effectLst/>
                <a:latin typeface="Times New Roman" panose="02020603050405020304" pitchFamily="18" charset="0"/>
                <a:cs typeface="B Nazanin" panose="00000400000000000000" pitchFamily="2" charset="-78"/>
              </a:rPr>
              <a:t>ایران</a:t>
            </a:r>
            <a:r>
              <a:rPr lang="fa-IR" b="0" dirty="0">
                <a:effectLst/>
                <a:latin typeface="Times New Roman" panose="02020603050405020304" pitchFamily="18" charset="0"/>
                <a:cs typeface="B Nazanin" panose="00000400000000000000" pitchFamily="2" charset="-78"/>
              </a:rPr>
              <a:t>، </a:t>
            </a:r>
            <a:r>
              <a:rPr lang="fa-IR" b="0" u="none" strike="noStrike" dirty="0">
                <a:effectLst/>
                <a:latin typeface="Times New Roman" panose="02020603050405020304" pitchFamily="18" charset="0"/>
                <a:cs typeface="B Nazanin" panose="00000400000000000000" pitchFamily="2" charset="-78"/>
              </a:rPr>
              <a:t>ترکیه</a:t>
            </a:r>
            <a:r>
              <a:rPr lang="fa-IR" b="0" dirty="0">
                <a:effectLst/>
                <a:latin typeface="Times New Roman" panose="02020603050405020304" pitchFamily="18" charset="0"/>
                <a:cs typeface="B Nazanin" panose="00000400000000000000" pitchFamily="2" charset="-78"/>
              </a:rPr>
              <a:t>، </a:t>
            </a:r>
            <a:r>
              <a:rPr lang="fa-IR" b="0" u="none" strike="noStrike" dirty="0">
                <a:effectLst/>
                <a:latin typeface="Times New Roman" panose="02020603050405020304" pitchFamily="18" charset="0"/>
                <a:cs typeface="B Nazanin" panose="00000400000000000000" pitchFamily="2" charset="-78"/>
              </a:rPr>
              <a:t>اوکراین</a:t>
            </a:r>
            <a:r>
              <a:rPr lang="fa-IR" b="0" dirty="0">
                <a:effectLst/>
                <a:latin typeface="Times New Roman" panose="02020603050405020304" pitchFamily="18" charset="0"/>
                <a:cs typeface="B Nazanin" panose="00000400000000000000" pitchFamily="2" charset="-78"/>
              </a:rPr>
              <a:t> و </a:t>
            </a:r>
            <a:r>
              <a:rPr lang="fa-IR" b="0" u="none" strike="noStrike" dirty="0">
                <a:effectLst/>
                <a:latin typeface="Times New Roman" panose="02020603050405020304" pitchFamily="18" charset="0"/>
                <a:cs typeface="B Nazanin" panose="00000400000000000000" pitchFamily="2" charset="-78"/>
              </a:rPr>
              <a:t>آلمان</a:t>
            </a:r>
            <a:r>
              <a:rPr lang="fa-IR" b="0" dirty="0">
                <a:effectLst/>
                <a:latin typeface="Times New Roman" panose="02020603050405020304" pitchFamily="18" charset="0"/>
                <a:cs typeface="B Nazanin" panose="00000400000000000000" pitchFamily="2" charset="-78"/>
              </a:rPr>
              <a:t> می‌گذرد. ظرفیت قابل حمل این خط، ۷٬۵۶۰ کانال تلفنی است.</a:t>
            </a:r>
            <a:endParaRPr lang="en-US" dirty="0">
              <a:latin typeface="Times New Roman" panose="02020603050405020304" pitchFamily="18" charset="0"/>
              <a:cs typeface="B Nazanin" panose="00000400000000000000" pitchFamily="2" charset="-78"/>
            </a:endParaRPr>
          </a:p>
        </p:txBody>
      </p:sp>
      <p:sp>
        <p:nvSpPr>
          <p:cNvPr id="6" name="TextBox 5">
            <a:extLst>
              <a:ext uri="{FF2B5EF4-FFF2-40B4-BE49-F238E27FC236}">
                <a16:creationId xmlns:a16="http://schemas.microsoft.com/office/drawing/2014/main" id="{7C8DA326-C82B-1D2A-C0F0-1AFB6D7A4080}"/>
              </a:ext>
            </a:extLst>
          </p:cNvPr>
          <p:cNvSpPr txBox="1"/>
          <p:nvPr/>
        </p:nvSpPr>
        <p:spPr>
          <a:xfrm>
            <a:off x="7745882" y="370549"/>
            <a:ext cx="2965205" cy="461665"/>
          </a:xfrm>
          <a:prstGeom prst="rect">
            <a:avLst/>
          </a:prstGeom>
          <a:noFill/>
        </p:spPr>
        <p:txBody>
          <a:bodyPr wrap="square">
            <a:spAutoFit/>
          </a:bodyPr>
          <a:lstStyle/>
          <a:p>
            <a:pPr algn="ctr" rtl="1"/>
            <a:r>
              <a:rPr lang="fa-IR" sz="2400" b="0" i="0" dirty="0">
                <a:solidFill>
                  <a:schemeClr val="bg1"/>
                </a:solidFill>
                <a:effectLst/>
                <a:latin typeface="-apple-system"/>
                <a:cs typeface="B Titr" panose="00000700000000000000" pitchFamily="2" charset="-78"/>
              </a:rPr>
              <a:t>فیبر نوری در ایران</a:t>
            </a:r>
          </a:p>
        </p:txBody>
      </p:sp>
      <p:pic>
        <p:nvPicPr>
          <p:cNvPr id="8" name="Picture 7">
            <a:extLst>
              <a:ext uri="{FF2B5EF4-FFF2-40B4-BE49-F238E27FC236}">
                <a16:creationId xmlns:a16="http://schemas.microsoft.com/office/drawing/2014/main" id="{5C3FC65D-6483-D35B-AE7F-BC7111E390E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61791" y="1093073"/>
            <a:ext cx="5017477" cy="5017477"/>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Tree>
    <p:extLst>
      <p:ext uri="{BB962C8B-B14F-4D97-AF65-F5344CB8AC3E}">
        <p14:creationId xmlns:p14="http://schemas.microsoft.com/office/powerpoint/2010/main" val="248463989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5C394B-B1E9-D298-4867-58B77B249665}"/>
              </a:ext>
            </a:extLst>
          </p:cNvPr>
          <p:cNvSpPr txBox="1"/>
          <p:nvPr/>
        </p:nvSpPr>
        <p:spPr>
          <a:xfrm>
            <a:off x="6186791" y="1044802"/>
            <a:ext cx="5291424" cy="4108817"/>
          </a:xfrm>
          <a:prstGeom prst="rect">
            <a:avLst/>
          </a:prstGeom>
          <a:noFill/>
        </p:spPr>
        <p:txBody>
          <a:bodyPr wrap="square">
            <a:spAutoFit/>
          </a:bodyPr>
          <a:lstStyle/>
          <a:p>
            <a:pPr algn="justLow" rtl="1">
              <a:lnSpc>
                <a:spcPct val="300000"/>
              </a:lnSpc>
            </a:pPr>
            <a:r>
              <a:rPr lang="fa-IR" b="0" i="0" dirty="0">
                <a:effectLst/>
                <a:latin typeface="-apple-system"/>
                <a:cs typeface="B Nazanin" panose="00000400000000000000" pitchFamily="2" charset="-78"/>
              </a:rPr>
              <a:t>فیبر نوری یک </a:t>
            </a:r>
            <a:r>
              <a:rPr lang="fa-IR" b="0" i="0" u="none" strike="noStrike" dirty="0">
                <a:effectLst/>
                <a:latin typeface="-apple-system"/>
                <a:cs typeface="B Nazanin" panose="00000400000000000000" pitchFamily="2" charset="-78"/>
              </a:rPr>
              <a:t>موج ‌بر</a:t>
            </a:r>
            <a:r>
              <a:rPr lang="fa-IR" b="0" i="0" dirty="0">
                <a:effectLst/>
                <a:latin typeface="-apple-system"/>
                <a:cs typeface="B Nazanin" panose="00000400000000000000" pitchFamily="2" charset="-78"/>
              </a:rPr>
              <a:t> </a:t>
            </a:r>
            <a:r>
              <a:rPr lang="fa-IR" b="0" i="0" u="none" strike="noStrike" dirty="0">
                <a:effectLst/>
                <a:latin typeface="-apple-system"/>
                <a:cs typeface="B Nazanin" panose="00000400000000000000" pitchFamily="2" charset="-78"/>
              </a:rPr>
              <a:t>استوانه‌ای</a:t>
            </a:r>
            <a:r>
              <a:rPr lang="fa-IR" b="0" i="0" dirty="0">
                <a:effectLst/>
                <a:latin typeface="-apple-system"/>
                <a:cs typeface="B Nazanin" panose="00000400000000000000" pitchFamily="2" charset="-78"/>
              </a:rPr>
              <a:t> از جنس </a:t>
            </a:r>
            <a:r>
              <a:rPr lang="fa-IR" b="0" i="0" u="none" strike="noStrike" dirty="0">
                <a:effectLst/>
                <a:latin typeface="-apple-system"/>
                <a:cs typeface="B Nazanin" panose="00000400000000000000" pitchFamily="2" charset="-78"/>
              </a:rPr>
              <a:t>شیشه</a:t>
            </a:r>
            <a:r>
              <a:rPr lang="fa-IR" b="0" i="0" dirty="0">
                <a:effectLst/>
                <a:latin typeface="-apple-system"/>
                <a:cs typeface="B Nazanin" panose="00000400000000000000" pitchFamily="2" charset="-78"/>
              </a:rPr>
              <a:t> یا </a:t>
            </a:r>
            <a:r>
              <a:rPr lang="fa-IR" b="0" i="0" u="none" strike="noStrike" dirty="0">
                <a:effectLst/>
                <a:latin typeface="-apple-system"/>
                <a:cs typeface="B Nazanin" panose="00000400000000000000" pitchFamily="2" charset="-78"/>
              </a:rPr>
              <a:t>پلاستیک</a:t>
            </a:r>
            <a:r>
              <a:rPr lang="fa-IR" b="0" i="0" dirty="0">
                <a:effectLst/>
                <a:latin typeface="-apple-system"/>
                <a:cs typeface="B Nazanin" panose="00000400000000000000" pitchFamily="2" charset="-78"/>
              </a:rPr>
              <a:t> است که دو ناحیه ی مغزی و غلاف با </a:t>
            </a:r>
            <a:r>
              <a:rPr lang="fa-IR" b="0" i="0" u="none" strike="noStrike" dirty="0">
                <a:effectLst/>
                <a:latin typeface="-apple-system"/>
                <a:cs typeface="B Nazanin" panose="00000400000000000000" pitchFamily="2" charset="-78"/>
              </a:rPr>
              <a:t>ضریب شکست</a:t>
            </a:r>
            <a:r>
              <a:rPr lang="fa-IR" b="0" i="0" dirty="0">
                <a:effectLst/>
                <a:latin typeface="-apple-system"/>
                <a:cs typeface="B Nazanin" panose="00000400000000000000" pitchFamily="2" charset="-78"/>
              </a:rPr>
              <a:t> متفاوت و دو لایه پوششی اولیه و ثانویه ی پلاستیکی تشکیل شده‌است. برپایه ی </a:t>
            </a:r>
            <a:r>
              <a:rPr lang="fa-IR" b="0" i="0" u="none" strike="noStrike" dirty="0">
                <a:effectLst/>
                <a:latin typeface="-apple-system"/>
                <a:cs typeface="B Nazanin" panose="00000400000000000000" pitchFamily="2" charset="-78"/>
              </a:rPr>
              <a:t>قانون اسنل</a:t>
            </a:r>
            <a:r>
              <a:rPr lang="fa-IR" b="0" i="0" dirty="0">
                <a:effectLst/>
                <a:latin typeface="-apple-system"/>
                <a:cs typeface="B Nazanin" panose="00000400000000000000" pitchFamily="2" charset="-78"/>
              </a:rPr>
              <a:t> برای انتشار </a:t>
            </a:r>
            <a:r>
              <a:rPr lang="fa-IR" b="0" i="0" u="none" strike="noStrike" dirty="0">
                <a:effectLst/>
                <a:latin typeface="-apple-system"/>
                <a:cs typeface="B Nazanin" panose="00000400000000000000" pitchFamily="2" charset="-78"/>
              </a:rPr>
              <a:t>نور</a:t>
            </a:r>
            <a:r>
              <a:rPr lang="fa-IR" b="0" i="0" dirty="0">
                <a:effectLst/>
                <a:latin typeface="-apple-system"/>
                <a:cs typeface="B Nazanin" panose="00000400000000000000" pitchFamily="2" charset="-78"/>
              </a:rPr>
              <a:t> در فیبر نوری شرط: می‌بایست برقرار باشد که به ترتیب ضریب شکست‌های مغزی و غلاف هستند.</a:t>
            </a:r>
            <a:endParaRPr lang="en-US" dirty="0">
              <a:cs typeface="B Nazanin" panose="00000400000000000000" pitchFamily="2" charset="-78"/>
            </a:endParaRPr>
          </a:p>
        </p:txBody>
      </p:sp>
      <p:pic>
        <p:nvPicPr>
          <p:cNvPr id="8" name="Picture 7">
            <a:extLst>
              <a:ext uri="{FF2B5EF4-FFF2-40B4-BE49-F238E27FC236}">
                <a16:creationId xmlns:a16="http://schemas.microsoft.com/office/drawing/2014/main" id="{4711EEFE-9064-5295-2C5A-0C656C5D8DD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634436">
            <a:off x="845547" y="1354016"/>
            <a:ext cx="4511219" cy="4149969"/>
          </a:xfrm>
          <a:prstGeom prst="rect">
            <a:avLst/>
          </a:prstGeom>
        </p:spPr>
      </p:pic>
      <p:sp>
        <p:nvSpPr>
          <p:cNvPr id="2" name="TextBox 1">
            <a:extLst>
              <a:ext uri="{FF2B5EF4-FFF2-40B4-BE49-F238E27FC236}">
                <a16:creationId xmlns:a16="http://schemas.microsoft.com/office/drawing/2014/main" id="{B87C9061-2D12-C6AE-CFBF-B646F301C833}"/>
              </a:ext>
            </a:extLst>
          </p:cNvPr>
          <p:cNvSpPr txBox="1"/>
          <p:nvPr/>
        </p:nvSpPr>
        <p:spPr>
          <a:xfrm>
            <a:off x="7745882" y="370549"/>
            <a:ext cx="2965205" cy="461665"/>
          </a:xfrm>
          <a:prstGeom prst="rect">
            <a:avLst/>
          </a:prstGeom>
          <a:noFill/>
        </p:spPr>
        <p:txBody>
          <a:bodyPr wrap="square">
            <a:spAutoFit/>
          </a:bodyPr>
          <a:lstStyle/>
          <a:p>
            <a:pPr algn="ctr" rtl="1"/>
            <a:r>
              <a:rPr lang="fa-IR" sz="2400" b="0" i="0" dirty="0">
                <a:solidFill>
                  <a:schemeClr val="bg1"/>
                </a:solidFill>
                <a:effectLst/>
                <a:latin typeface="-apple-system"/>
                <a:cs typeface="B Titr" panose="00000700000000000000" pitchFamily="2" charset="-78"/>
              </a:rPr>
              <a:t>فیبر نوری در ایران</a:t>
            </a:r>
          </a:p>
        </p:txBody>
      </p:sp>
    </p:spTree>
    <p:extLst>
      <p:ext uri="{BB962C8B-B14F-4D97-AF65-F5344CB8AC3E}">
        <p14:creationId xmlns:p14="http://schemas.microsoft.com/office/powerpoint/2010/main" val="118622563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88D4022-2E8D-7795-B132-2572CA65F608}"/>
              </a:ext>
            </a:extLst>
          </p:cNvPr>
          <p:cNvSpPr txBox="1"/>
          <p:nvPr/>
        </p:nvSpPr>
        <p:spPr>
          <a:xfrm>
            <a:off x="855247" y="1158739"/>
            <a:ext cx="10481505" cy="1615827"/>
          </a:xfrm>
          <a:prstGeom prst="rect">
            <a:avLst/>
          </a:prstGeom>
          <a:noFill/>
        </p:spPr>
        <p:txBody>
          <a:bodyPr wrap="square">
            <a:spAutoFit/>
          </a:bodyPr>
          <a:lstStyle/>
          <a:p>
            <a:pPr algn="ctr" rtl="1">
              <a:lnSpc>
                <a:spcPct val="300000"/>
              </a:lnSpc>
            </a:pPr>
            <a:r>
              <a:rPr lang="fa-IR" b="0" i="0" dirty="0">
                <a:effectLst/>
                <a:latin typeface="-apple-system"/>
                <a:cs typeface="B Nazanin" panose="00000400000000000000" pitchFamily="2" charset="-78"/>
              </a:rPr>
              <a:t>انتشار نور تحت تأثیر عواملی ذاتی و اکتسابی دچار تضعیف می‌شود. این عوامل عمدتاً ناشی از جذب </a:t>
            </a:r>
            <a:r>
              <a:rPr lang="fa-IR" b="0" i="0" u="none" strike="noStrike" dirty="0">
                <a:effectLst/>
                <a:latin typeface="-apple-system"/>
                <a:cs typeface="B Nazanin" panose="00000400000000000000" pitchFamily="2" charset="-78"/>
              </a:rPr>
              <a:t>فرابنفش</a:t>
            </a:r>
            <a:r>
              <a:rPr lang="fa-IR" b="0" i="0" dirty="0">
                <a:effectLst/>
                <a:latin typeface="-apple-system"/>
                <a:cs typeface="B Nazanin" panose="00000400000000000000" pitchFamily="2" charset="-78"/>
              </a:rPr>
              <a:t>، جذب </a:t>
            </a:r>
            <a:r>
              <a:rPr lang="fa-IR" b="0" i="0" u="none" strike="noStrike" dirty="0">
                <a:effectLst/>
                <a:latin typeface="-apple-system"/>
                <a:cs typeface="B Nazanin" panose="00000400000000000000" pitchFamily="2" charset="-78"/>
              </a:rPr>
              <a:t>فروسرخ</a:t>
            </a:r>
            <a:r>
              <a:rPr lang="fa-IR" b="0" i="0" dirty="0">
                <a:effectLst/>
                <a:latin typeface="-apple-system"/>
                <a:cs typeface="B Nazanin" panose="00000400000000000000" pitchFamily="2" charset="-78"/>
              </a:rPr>
              <a:t>، </a:t>
            </a:r>
            <a:r>
              <a:rPr lang="fa-IR" b="0" i="0" u="none" strike="noStrike" dirty="0">
                <a:effectLst/>
                <a:latin typeface="-apple-system"/>
                <a:cs typeface="B Nazanin" panose="00000400000000000000" pitchFamily="2" charset="-78"/>
              </a:rPr>
              <a:t>پراکندگی رایلی</a:t>
            </a:r>
            <a:r>
              <a:rPr lang="fa-IR" b="0" i="0" dirty="0">
                <a:effectLst/>
                <a:latin typeface="-apple-system"/>
                <a:cs typeface="B Nazanin" panose="00000400000000000000" pitchFamily="2" charset="-78"/>
              </a:rPr>
              <a:t>، </a:t>
            </a:r>
            <a:r>
              <a:rPr lang="fa-IR" b="0" i="0" u="none" strike="noStrike" dirty="0">
                <a:effectLst/>
                <a:latin typeface="-apple-system"/>
                <a:cs typeface="B Nazanin" panose="00000400000000000000" pitchFamily="2" charset="-78"/>
              </a:rPr>
              <a:t>خمش</a:t>
            </a:r>
            <a:r>
              <a:rPr lang="fa-IR" b="0" i="0" dirty="0">
                <a:effectLst/>
                <a:latin typeface="-apple-system"/>
                <a:cs typeface="B Nazanin" panose="00000400000000000000" pitchFamily="2" charset="-78"/>
              </a:rPr>
              <a:t> و فشارهای مکانیکی بر آن‌ها هستند.</a:t>
            </a:r>
            <a:endParaRPr lang="en-US" dirty="0">
              <a:cs typeface="B Nazanin" panose="00000400000000000000" pitchFamily="2" charset="-78"/>
            </a:endParaRPr>
          </a:p>
        </p:txBody>
      </p:sp>
      <p:sp>
        <p:nvSpPr>
          <p:cNvPr id="6" name="TextBox 5">
            <a:extLst>
              <a:ext uri="{FF2B5EF4-FFF2-40B4-BE49-F238E27FC236}">
                <a16:creationId xmlns:a16="http://schemas.microsoft.com/office/drawing/2014/main" id="{8A59AF3D-DDD6-ECFF-6C57-E1136350B0CA}"/>
              </a:ext>
            </a:extLst>
          </p:cNvPr>
          <p:cNvSpPr txBox="1"/>
          <p:nvPr/>
        </p:nvSpPr>
        <p:spPr>
          <a:xfrm>
            <a:off x="7826302" y="395517"/>
            <a:ext cx="2965205" cy="461665"/>
          </a:xfrm>
          <a:prstGeom prst="rect">
            <a:avLst/>
          </a:prstGeom>
          <a:noFill/>
        </p:spPr>
        <p:txBody>
          <a:bodyPr wrap="square">
            <a:spAutoFit/>
          </a:bodyPr>
          <a:lstStyle/>
          <a:p>
            <a:pPr algn="ctr" rtl="1"/>
            <a:r>
              <a:rPr lang="fa-IR" sz="2400" b="0" i="0" dirty="0">
                <a:solidFill>
                  <a:schemeClr val="bg1"/>
                </a:solidFill>
                <a:effectLst/>
                <a:latin typeface="-apple-system"/>
                <a:cs typeface="B Titr" panose="00000700000000000000" pitchFamily="2" charset="-78"/>
              </a:rPr>
              <a:t>فیبر نوری در ایران</a:t>
            </a:r>
          </a:p>
        </p:txBody>
      </p:sp>
      <p:pic>
        <p:nvPicPr>
          <p:cNvPr id="2" name="Picture 1">
            <a:extLst>
              <a:ext uri="{FF2B5EF4-FFF2-40B4-BE49-F238E27FC236}">
                <a16:creationId xmlns:a16="http://schemas.microsoft.com/office/drawing/2014/main" id="{CB792F6D-78EB-6B3A-DC35-B329382776C9}"/>
              </a:ext>
            </a:extLst>
          </p:cNvPr>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4280170" y="2952345"/>
            <a:ext cx="7811310" cy="3905655"/>
          </a:xfrm>
          <a:prstGeom prst="rect">
            <a:avLst/>
          </a:prstGeom>
        </p:spPr>
      </p:pic>
    </p:spTree>
    <p:extLst>
      <p:ext uri="{BB962C8B-B14F-4D97-AF65-F5344CB8AC3E}">
        <p14:creationId xmlns:p14="http://schemas.microsoft.com/office/powerpoint/2010/main" val="106656370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C1A059E-F5A4-3027-E27B-548C652730F5}"/>
              </a:ext>
            </a:extLst>
          </p:cNvPr>
          <p:cNvSpPr txBox="1"/>
          <p:nvPr/>
        </p:nvSpPr>
        <p:spPr>
          <a:xfrm>
            <a:off x="5759585" y="1201467"/>
            <a:ext cx="6097464" cy="4455066"/>
          </a:xfrm>
          <a:prstGeom prst="rect">
            <a:avLst/>
          </a:prstGeom>
          <a:noFill/>
        </p:spPr>
        <p:txBody>
          <a:bodyPr wrap="square">
            <a:spAutoFit/>
          </a:bodyPr>
          <a:lstStyle/>
          <a:p>
            <a:pPr algn="justLow" rtl="1">
              <a:lnSpc>
                <a:spcPct val="200000"/>
              </a:lnSpc>
            </a:pPr>
            <a:r>
              <a:rPr lang="fa-IR" dirty="0">
                <a:latin typeface="Times New Roman" panose="02020603050405020304" pitchFamily="18" charset="0"/>
                <a:cs typeface="B Nazanin" panose="00000400000000000000" pitchFamily="2" charset="-78"/>
              </a:rPr>
              <a:t>تار نوری یا فیبر نوری یا فایبر نوری </a:t>
            </a:r>
            <a:r>
              <a:rPr lang="en-US" dirty="0">
                <a:latin typeface="Times New Roman" panose="02020603050405020304" pitchFamily="18" charset="0"/>
                <a:cs typeface="B Nazanin" panose="00000400000000000000" pitchFamily="2" charset="-78"/>
              </a:rPr>
              <a:t>Optical fiber</a:t>
            </a:r>
            <a:r>
              <a:rPr lang="fa-IR" dirty="0">
                <a:latin typeface="Times New Roman" panose="02020603050405020304" pitchFamily="18" charset="0"/>
                <a:cs typeface="B Nazanin" panose="00000400000000000000" pitchFamily="2" charset="-78"/>
              </a:rPr>
              <a:t> </a:t>
            </a:r>
            <a:r>
              <a:rPr lang="en-US" dirty="0">
                <a:latin typeface="Times New Roman" panose="02020603050405020304" pitchFamily="18" charset="0"/>
                <a:cs typeface="B Nazanin" panose="00000400000000000000" pitchFamily="2" charset="-78"/>
              </a:rPr>
              <a:t> </a:t>
            </a:r>
            <a:r>
              <a:rPr lang="fa-IR" dirty="0">
                <a:latin typeface="Times New Roman" panose="02020603050405020304" pitchFamily="18" charset="0"/>
                <a:cs typeface="B Nazanin" panose="00000400000000000000" pitchFamily="2" charset="-78"/>
              </a:rPr>
              <a:t>رشته ی باریک و بلندی از یک مادّه ی شفاف مثل </a:t>
            </a:r>
            <a:r>
              <a:rPr lang="fa-IR" strike="noStrike" dirty="0">
                <a:latin typeface="Times New Roman" panose="02020603050405020304" pitchFamily="18" charset="0"/>
                <a:cs typeface="B Nazanin" panose="00000400000000000000" pitchFamily="2" charset="-78"/>
              </a:rPr>
              <a:t>شیشه</a:t>
            </a:r>
            <a:r>
              <a:rPr lang="fa-IR" dirty="0">
                <a:latin typeface="Times New Roman" panose="02020603050405020304" pitchFamily="18" charset="0"/>
                <a:cs typeface="B Nazanin" panose="00000400000000000000" pitchFamily="2" charset="-78"/>
              </a:rPr>
              <a:t> (</a:t>
            </a:r>
            <a:r>
              <a:rPr lang="fa-IR" strike="noStrike" dirty="0">
                <a:latin typeface="Times New Roman" panose="02020603050405020304" pitchFamily="18" charset="0"/>
                <a:cs typeface="B Nazanin" panose="00000400000000000000" pitchFamily="2" charset="-78"/>
              </a:rPr>
              <a:t>سیلیکا</a:t>
            </a:r>
            <a:r>
              <a:rPr lang="fa-IR" dirty="0">
                <a:latin typeface="Times New Roman" panose="02020603050405020304" pitchFamily="18" charset="0"/>
                <a:cs typeface="B Nazanin" panose="00000400000000000000" pitchFamily="2" charset="-78"/>
              </a:rPr>
              <a:t>) یا </a:t>
            </a:r>
            <a:r>
              <a:rPr lang="fa-IR" strike="noStrike" dirty="0">
                <a:latin typeface="Times New Roman" panose="02020603050405020304" pitchFamily="18" charset="0"/>
                <a:cs typeface="B Nazanin" panose="00000400000000000000" pitchFamily="2" charset="-78"/>
              </a:rPr>
              <a:t>پلاستیک</a:t>
            </a:r>
            <a:r>
              <a:rPr lang="fa-IR" dirty="0">
                <a:latin typeface="Times New Roman" panose="02020603050405020304" pitchFamily="18" charset="0"/>
                <a:cs typeface="B Nazanin" panose="00000400000000000000" pitchFamily="2" charset="-78"/>
              </a:rPr>
              <a:t> است که می‌تواند </a:t>
            </a:r>
            <a:r>
              <a:rPr lang="fa-IR" strike="noStrike" dirty="0">
                <a:latin typeface="Times New Roman" panose="02020603050405020304" pitchFamily="18" charset="0"/>
                <a:cs typeface="B Nazanin" panose="00000400000000000000" pitchFamily="2" charset="-78"/>
              </a:rPr>
              <a:t>نوری</a:t>
            </a:r>
            <a:r>
              <a:rPr lang="fa-IR" dirty="0">
                <a:latin typeface="Times New Roman" panose="02020603050405020304" pitchFamily="18" charset="0"/>
                <a:cs typeface="B Nazanin" panose="00000400000000000000" pitchFamily="2" charset="-78"/>
              </a:rPr>
              <a:t> را که از یک سر به آن وارد شده، از سر دیگر خارج کند. فیبر نوری دارای </a:t>
            </a:r>
            <a:r>
              <a:rPr lang="fa-IR" strike="noStrike" dirty="0">
                <a:latin typeface="Times New Roman" panose="02020603050405020304" pitchFamily="18" charset="0"/>
                <a:cs typeface="B Nazanin" panose="00000400000000000000" pitchFamily="2" charset="-78"/>
              </a:rPr>
              <a:t>پهنای باند</a:t>
            </a:r>
            <a:r>
              <a:rPr lang="fa-IR" dirty="0">
                <a:latin typeface="Times New Roman" panose="02020603050405020304" pitchFamily="18" charset="0"/>
                <a:cs typeface="B Nazanin" panose="00000400000000000000" pitchFamily="2" charset="-78"/>
              </a:rPr>
              <a:t> بسیار بلندتر از کابل‌های معمولی می‌باشد و با آن می‌توان داده‌های تصویر، صوت و داده‌های دیگر را به‌راحتی با پهنای باند بالا تا ۱۰۰ گیگابیت بر ثانیه و بالاتر انتقال داد. امروزه </a:t>
            </a:r>
            <a:r>
              <a:rPr lang="fa-IR" strike="noStrike" dirty="0">
                <a:latin typeface="Times New Roman" panose="02020603050405020304" pitchFamily="18" charset="0"/>
                <a:cs typeface="B Nazanin" panose="00000400000000000000" pitchFamily="2" charset="-78"/>
              </a:rPr>
              <a:t>مخابرات نوری</a:t>
            </a:r>
            <a:r>
              <a:rPr lang="fa-IR" dirty="0">
                <a:latin typeface="Times New Roman" panose="02020603050405020304" pitchFamily="18" charset="0"/>
                <a:cs typeface="B Nazanin" panose="00000400000000000000" pitchFamily="2" charset="-78"/>
              </a:rPr>
              <a:t>، به دلیل پهنای باند وسیع‌تر در مقایسه با کابلهای مسی، و تأخیر کمتر در مقایسه با مخابرات ماهواره‌ای از مهم‌ترین ابزار </a:t>
            </a:r>
            <a:r>
              <a:rPr lang="fa-IR" strike="noStrike" dirty="0">
                <a:latin typeface="Times New Roman" panose="02020603050405020304" pitchFamily="18" charset="0"/>
                <a:cs typeface="B Nazanin" panose="00000400000000000000" pitchFamily="2" charset="-78"/>
              </a:rPr>
              <a:t>انتقال اطلاعات</a:t>
            </a:r>
            <a:r>
              <a:rPr lang="fa-IR" dirty="0">
                <a:latin typeface="Times New Roman" panose="02020603050405020304" pitchFamily="18" charset="0"/>
                <a:cs typeface="B Nazanin" panose="00000400000000000000" pitchFamily="2" charset="-78"/>
              </a:rPr>
              <a:t> محسوب می‌شود. تارها، خصوصیات کابل و پوشش آنها، در سه دسته عمده تقسیم‌بندی می‌شوند</a:t>
            </a:r>
            <a:endParaRPr lang="en-US" dirty="0">
              <a:latin typeface="Times New Roman" panose="02020603050405020304" pitchFamily="18" charset="0"/>
              <a:cs typeface="B Nazanin" panose="00000400000000000000" pitchFamily="2" charset="-78"/>
            </a:endParaRPr>
          </a:p>
        </p:txBody>
      </p:sp>
      <p:sp>
        <p:nvSpPr>
          <p:cNvPr id="3" name="TextBox 2">
            <a:extLst>
              <a:ext uri="{FF2B5EF4-FFF2-40B4-BE49-F238E27FC236}">
                <a16:creationId xmlns:a16="http://schemas.microsoft.com/office/drawing/2014/main" id="{B51971F5-1DCC-9A68-C9F1-AF1702C6C8F1}"/>
              </a:ext>
            </a:extLst>
          </p:cNvPr>
          <p:cNvSpPr txBox="1"/>
          <p:nvPr/>
        </p:nvSpPr>
        <p:spPr>
          <a:xfrm>
            <a:off x="8317149" y="405401"/>
            <a:ext cx="2279639" cy="461665"/>
          </a:xfrm>
          <a:prstGeom prst="rect">
            <a:avLst/>
          </a:prstGeom>
          <a:noFill/>
        </p:spPr>
        <p:txBody>
          <a:bodyPr wrap="square">
            <a:spAutoFit/>
          </a:bodyPr>
          <a:lstStyle/>
          <a:p>
            <a:pPr algn="ctr" rtl="1"/>
            <a:r>
              <a:rPr lang="fa-IR" sz="2400" b="0" i="0" dirty="0">
                <a:solidFill>
                  <a:schemeClr val="bg1"/>
                </a:solidFill>
                <a:effectLst/>
                <a:latin typeface="-apple-system"/>
                <a:cs typeface="B Titr" panose="00000700000000000000" pitchFamily="2" charset="-78"/>
              </a:rPr>
              <a:t>فیبر نـوری</a:t>
            </a:r>
          </a:p>
        </p:txBody>
      </p:sp>
      <p:pic>
        <p:nvPicPr>
          <p:cNvPr id="4" name="Picture 3">
            <a:extLst>
              <a:ext uri="{FF2B5EF4-FFF2-40B4-BE49-F238E27FC236}">
                <a16:creationId xmlns:a16="http://schemas.microsoft.com/office/drawing/2014/main" id="{E0E9AF4B-6205-FEA9-C82B-DA2F9B1E744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34951" y="1263489"/>
            <a:ext cx="5172809" cy="387960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5" name="Picture 4">
            <a:extLst>
              <a:ext uri="{FF2B5EF4-FFF2-40B4-BE49-F238E27FC236}">
                <a16:creationId xmlns:a16="http://schemas.microsoft.com/office/drawing/2014/main" id="{1E8C2A89-AB76-726A-5717-79FDE4095F8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0313877">
            <a:off x="3106211" y="4191920"/>
            <a:ext cx="2440085" cy="1902350"/>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221936847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1898023C-66A3-0A48-2303-27655C0FD5FA}"/>
              </a:ext>
            </a:extLst>
          </p:cNvPr>
          <p:cNvSpPr txBox="1"/>
          <p:nvPr/>
        </p:nvSpPr>
        <p:spPr>
          <a:xfrm>
            <a:off x="4542817" y="1134521"/>
            <a:ext cx="7030056" cy="2758447"/>
          </a:xfrm>
          <a:prstGeom prst="rect">
            <a:avLst/>
          </a:prstGeom>
          <a:noFill/>
        </p:spPr>
        <p:txBody>
          <a:bodyPr wrap="square">
            <a:spAutoFit/>
          </a:bodyPr>
          <a:lstStyle/>
          <a:p>
            <a:pPr algn="justLow" rtl="1">
              <a:lnSpc>
                <a:spcPct val="250000"/>
              </a:lnSpc>
            </a:pPr>
            <a:r>
              <a:rPr lang="fa-IR" b="0" i="0" dirty="0">
                <a:effectLst/>
                <a:latin typeface="-apple-system"/>
                <a:cs typeface="B Nazanin" panose="00000400000000000000" pitchFamily="2" charset="-78"/>
              </a:rPr>
              <a:t>طراحان فیبرهای نسل سوم، فیبرهایی را مد نظر داشتند که دارای کمترین تلفات و </a:t>
            </a:r>
            <a:r>
              <a:rPr lang="fa-IR" b="0" i="0" u="none" strike="noStrike" dirty="0">
                <a:effectLst/>
                <a:latin typeface="-apple-system"/>
                <a:cs typeface="B Nazanin" panose="00000400000000000000" pitchFamily="2" charset="-78"/>
              </a:rPr>
              <a:t>پاشندگی</a:t>
            </a:r>
            <a:r>
              <a:rPr lang="fa-IR" b="0" i="0" dirty="0">
                <a:effectLst/>
                <a:latin typeface="-apple-system"/>
                <a:cs typeface="B Nazanin" panose="00000400000000000000" pitchFamily="2" charset="-78"/>
              </a:rPr>
              <a:t> باشند. برای دستیابی به این نوع فیبرها، پژوهشگران از حداقل تلفات در </a:t>
            </a:r>
            <a:r>
              <a:rPr lang="fa-IR" b="0" i="0" u="none" strike="noStrike" dirty="0">
                <a:effectLst/>
                <a:latin typeface="-apple-system"/>
                <a:cs typeface="B Nazanin" panose="00000400000000000000" pitchFamily="2" charset="-78"/>
              </a:rPr>
              <a:t>طول موج</a:t>
            </a:r>
            <a:r>
              <a:rPr lang="fa-IR" b="0" i="0" dirty="0">
                <a:effectLst/>
                <a:latin typeface="-apple-system"/>
                <a:cs typeface="B Nazanin" panose="00000400000000000000" pitchFamily="2" charset="-78"/>
              </a:rPr>
              <a:t> ۱۵۵۰ نانومتر و از حداقل </a:t>
            </a:r>
            <a:r>
              <a:rPr lang="fa-IR" b="0" i="0" u="none" strike="noStrike" dirty="0">
                <a:effectLst/>
                <a:latin typeface="-apple-system"/>
                <a:cs typeface="B Nazanin" panose="00000400000000000000" pitchFamily="2" charset="-78"/>
              </a:rPr>
              <a:t>پاشندگی</a:t>
            </a:r>
            <a:r>
              <a:rPr lang="fa-IR" b="0" i="0" dirty="0">
                <a:effectLst/>
                <a:latin typeface="-apple-system"/>
                <a:cs typeface="B Nazanin" panose="00000400000000000000" pitchFamily="2" charset="-78"/>
              </a:rPr>
              <a:t> در طول موج ۱۳۱۰ نانومتر بهره جستند و فیبری را طراحی کردند که دارای ساختار نسبتاً پیچیده‌تری بود. </a:t>
            </a:r>
            <a:endParaRPr lang="en-US" dirty="0">
              <a:cs typeface="B Nazanin" panose="00000400000000000000" pitchFamily="2" charset="-78"/>
            </a:endParaRPr>
          </a:p>
        </p:txBody>
      </p:sp>
      <p:pic>
        <p:nvPicPr>
          <p:cNvPr id="8" name="Picture 7">
            <a:extLst>
              <a:ext uri="{FF2B5EF4-FFF2-40B4-BE49-F238E27FC236}">
                <a16:creationId xmlns:a16="http://schemas.microsoft.com/office/drawing/2014/main" id="{DEC2D6AC-F292-5E66-2601-7FD9D7AE84F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05564" y="3659906"/>
            <a:ext cx="7796578" cy="2856400"/>
          </a:xfrm>
          <a:prstGeom prst="rect">
            <a:avLst/>
          </a:prstGeom>
        </p:spPr>
      </p:pic>
      <p:pic>
        <p:nvPicPr>
          <p:cNvPr id="10" name="Picture 9">
            <a:extLst>
              <a:ext uri="{FF2B5EF4-FFF2-40B4-BE49-F238E27FC236}">
                <a16:creationId xmlns:a16="http://schemas.microsoft.com/office/drawing/2014/main" id="{A2D7E5C7-875D-2467-58C1-07B28DB8566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9000" y="992807"/>
            <a:ext cx="2467708" cy="3525297"/>
          </a:xfrm>
          <a:prstGeom prst="rect">
            <a:avLst/>
          </a:prstGeom>
        </p:spPr>
      </p:pic>
      <p:sp>
        <p:nvSpPr>
          <p:cNvPr id="12" name="TextBox 11">
            <a:extLst>
              <a:ext uri="{FF2B5EF4-FFF2-40B4-BE49-F238E27FC236}">
                <a16:creationId xmlns:a16="http://schemas.microsoft.com/office/drawing/2014/main" id="{000653C0-448C-34E7-1204-A5A16A3918CF}"/>
              </a:ext>
            </a:extLst>
          </p:cNvPr>
          <p:cNvSpPr txBox="1"/>
          <p:nvPr/>
        </p:nvSpPr>
        <p:spPr>
          <a:xfrm>
            <a:off x="7131358" y="413260"/>
            <a:ext cx="3747721" cy="461665"/>
          </a:xfrm>
          <a:prstGeom prst="rect">
            <a:avLst/>
          </a:prstGeom>
          <a:noFill/>
        </p:spPr>
        <p:txBody>
          <a:bodyPr wrap="square">
            <a:spAutoFit/>
          </a:bodyPr>
          <a:lstStyle/>
          <a:p>
            <a:pPr algn="ctr" rtl="1"/>
            <a:r>
              <a:rPr lang="fa-IR" sz="2400" b="0" i="0" dirty="0">
                <a:solidFill>
                  <a:schemeClr val="bg1"/>
                </a:solidFill>
                <a:effectLst/>
                <a:latin typeface="-apple-system"/>
                <a:cs typeface="B Titr" panose="00000700000000000000" pitchFamily="2" charset="-78"/>
              </a:rPr>
              <a:t>فایبرهای نوری نسل سوم</a:t>
            </a:r>
          </a:p>
        </p:txBody>
      </p:sp>
    </p:spTree>
    <p:extLst>
      <p:ext uri="{BB962C8B-B14F-4D97-AF65-F5344CB8AC3E}">
        <p14:creationId xmlns:p14="http://schemas.microsoft.com/office/powerpoint/2010/main" val="131908263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861EDBAE-4AC2-AF00-96DB-EDE549F5F29C}"/>
              </a:ext>
            </a:extLst>
          </p:cNvPr>
          <p:cNvSpPr txBox="1"/>
          <p:nvPr/>
        </p:nvSpPr>
        <p:spPr>
          <a:xfrm>
            <a:off x="6096000" y="1374591"/>
            <a:ext cx="5556005" cy="4108817"/>
          </a:xfrm>
          <a:prstGeom prst="rect">
            <a:avLst/>
          </a:prstGeom>
          <a:noFill/>
        </p:spPr>
        <p:txBody>
          <a:bodyPr wrap="square">
            <a:spAutoFit/>
          </a:bodyPr>
          <a:lstStyle/>
          <a:p>
            <a:pPr algn="justLow" rtl="1">
              <a:lnSpc>
                <a:spcPct val="300000"/>
              </a:lnSpc>
            </a:pPr>
            <a:r>
              <a:rPr lang="fa-IR" i="0" dirty="0">
                <a:effectLst/>
                <a:latin typeface="-apple-system"/>
                <a:cs typeface="B Nazanin" panose="00000400000000000000" pitchFamily="2" charset="-78"/>
              </a:rPr>
              <a:t> در عمل با تغییراتی در پروفایل ضریب شکست فیبرهای تک مد از نسل دوم، که حداقل پاشندگی آن در محدوده ی ۱٫۳ میکرون قرار داشت، به محدوده ۱٫۵۵ میکرون انتقال داده شد و بدین ترتیب فیبر نوری با ماهیت متفاوتی موسوم به فیبر دی.اس. اف (</a:t>
            </a:r>
            <a:r>
              <a:rPr lang="en-US" i="0" dirty="0">
                <a:effectLst/>
                <a:latin typeface="-apple-system"/>
                <a:cs typeface="B Nazanin" panose="00000400000000000000" pitchFamily="2" charset="-78"/>
              </a:rPr>
              <a:t>D.S.F. </a:t>
            </a:r>
            <a:r>
              <a:rPr lang="en-US" i="0" dirty="0" err="1">
                <a:effectLst/>
                <a:latin typeface="-apple-system"/>
                <a:cs typeface="B Nazanin" panose="00000400000000000000" pitchFamily="2" charset="-78"/>
              </a:rPr>
              <a:t>Fiberِ</a:t>
            </a:r>
            <a:r>
              <a:rPr lang="en-US" i="0" dirty="0">
                <a:effectLst/>
                <a:latin typeface="-apple-system"/>
                <a:cs typeface="B Nazanin" panose="00000400000000000000" pitchFamily="2" charset="-78"/>
              </a:rPr>
              <a:t>) </a:t>
            </a:r>
            <a:r>
              <a:rPr lang="fa-IR" i="0" dirty="0">
                <a:effectLst/>
                <a:latin typeface="-apple-system"/>
                <a:cs typeface="B Nazanin" panose="00000400000000000000" pitchFamily="2" charset="-78"/>
              </a:rPr>
              <a:t>ساخته شد. فیبر نوری بهترین نوع انتقال اطلاعات در عصر امروزی است.</a:t>
            </a:r>
            <a:endParaRPr lang="en-US" dirty="0">
              <a:cs typeface="B Nazanin" panose="00000400000000000000" pitchFamily="2" charset="-78"/>
            </a:endParaRPr>
          </a:p>
        </p:txBody>
      </p:sp>
      <p:sp>
        <p:nvSpPr>
          <p:cNvPr id="6" name="TextBox 5">
            <a:extLst>
              <a:ext uri="{FF2B5EF4-FFF2-40B4-BE49-F238E27FC236}">
                <a16:creationId xmlns:a16="http://schemas.microsoft.com/office/drawing/2014/main" id="{AA5A8223-BD00-B889-13B5-F8691E3B1247}"/>
              </a:ext>
            </a:extLst>
          </p:cNvPr>
          <p:cNvSpPr txBox="1"/>
          <p:nvPr/>
        </p:nvSpPr>
        <p:spPr>
          <a:xfrm>
            <a:off x="7000141" y="357526"/>
            <a:ext cx="3747721" cy="461665"/>
          </a:xfrm>
          <a:prstGeom prst="rect">
            <a:avLst/>
          </a:prstGeom>
          <a:noFill/>
        </p:spPr>
        <p:txBody>
          <a:bodyPr wrap="square">
            <a:spAutoFit/>
          </a:bodyPr>
          <a:lstStyle/>
          <a:p>
            <a:pPr algn="ctr" rtl="1"/>
            <a:r>
              <a:rPr lang="fa-IR" sz="2400" b="0" i="0" dirty="0">
                <a:solidFill>
                  <a:schemeClr val="bg1"/>
                </a:solidFill>
                <a:effectLst/>
                <a:latin typeface="-apple-system"/>
                <a:cs typeface="B Titr" panose="00000700000000000000" pitchFamily="2" charset="-78"/>
              </a:rPr>
              <a:t>فایبرهای نوری نسل سوم</a:t>
            </a:r>
          </a:p>
        </p:txBody>
      </p:sp>
      <p:pic>
        <p:nvPicPr>
          <p:cNvPr id="3" name="Picture 2">
            <a:extLst>
              <a:ext uri="{FF2B5EF4-FFF2-40B4-BE49-F238E27FC236}">
                <a16:creationId xmlns:a16="http://schemas.microsoft.com/office/drawing/2014/main" id="{BF1DBC09-DE90-9F69-283F-D57ED743992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9038" y="1147058"/>
            <a:ext cx="5215865" cy="4563882"/>
          </a:xfrm>
          <a:prstGeom prst="rect">
            <a:avLst/>
          </a:prstGeom>
        </p:spPr>
      </p:pic>
    </p:spTree>
    <p:extLst>
      <p:ext uri="{BB962C8B-B14F-4D97-AF65-F5344CB8AC3E}">
        <p14:creationId xmlns:p14="http://schemas.microsoft.com/office/powerpoint/2010/main" val="420500357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AEA2733D-F582-B99C-A9CE-0CA8D8926AFA}"/>
              </a:ext>
            </a:extLst>
          </p:cNvPr>
          <p:cNvSpPr txBox="1"/>
          <p:nvPr/>
        </p:nvSpPr>
        <p:spPr>
          <a:xfrm>
            <a:off x="6520524" y="1384683"/>
            <a:ext cx="5163281" cy="3277820"/>
          </a:xfrm>
          <a:prstGeom prst="rect">
            <a:avLst/>
          </a:prstGeom>
          <a:noFill/>
        </p:spPr>
        <p:txBody>
          <a:bodyPr wrap="square">
            <a:spAutoFit/>
          </a:bodyPr>
          <a:lstStyle/>
          <a:p>
            <a:pPr algn="justLow" rtl="1">
              <a:lnSpc>
                <a:spcPct val="300000"/>
              </a:lnSpc>
            </a:pPr>
            <a:r>
              <a:rPr lang="fa-IR" b="0" i="0" dirty="0">
                <a:effectLst/>
                <a:latin typeface="IRANSans"/>
                <a:cs typeface="B Nazanin" panose="00000400000000000000" pitchFamily="2" charset="-78"/>
              </a:rPr>
              <a:t>برای روشن شدن موضوع فرض می کنیم دو ناوگان دریایی بر روی سطح دریا می خواهند با یکدیگر ارتباط برقرار کنند. یکی از ناوها می خواهد پیامی را برای دیگری ارسال کند. بنابراین کاپیتان ناو فوق پیام را برای یک ملوان که بر روی عرشه کشتی مستقر است، ارسال می کند.</a:t>
            </a:r>
            <a:endParaRPr lang="en-US" dirty="0">
              <a:cs typeface="B Nazanin" panose="00000400000000000000" pitchFamily="2" charset="-78"/>
            </a:endParaRPr>
          </a:p>
        </p:txBody>
      </p:sp>
      <p:sp>
        <p:nvSpPr>
          <p:cNvPr id="7" name="TextBox 6">
            <a:extLst>
              <a:ext uri="{FF2B5EF4-FFF2-40B4-BE49-F238E27FC236}">
                <a16:creationId xmlns:a16="http://schemas.microsoft.com/office/drawing/2014/main" id="{00E6A654-46EA-7282-FE91-140221FA1AB9}"/>
              </a:ext>
            </a:extLst>
          </p:cNvPr>
          <p:cNvSpPr txBox="1"/>
          <p:nvPr/>
        </p:nvSpPr>
        <p:spPr>
          <a:xfrm>
            <a:off x="7176505" y="339359"/>
            <a:ext cx="3240696" cy="461665"/>
          </a:xfrm>
          <a:prstGeom prst="rect">
            <a:avLst/>
          </a:prstGeom>
          <a:noFill/>
        </p:spPr>
        <p:txBody>
          <a:bodyPr wrap="square">
            <a:spAutoFit/>
          </a:bodyPr>
          <a:lstStyle/>
          <a:p>
            <a:pPr algn="ctr" rtl="1"/>
            <a:r>
              <a:rPr lang="fa-IR" sz="2400" b="1" i="0" dirty="0">
                <a:solidFill>
                  <a:schemeClr val="bg1"/>
                </a:solidFill>
                <a:effectLst/>
                <a:latin typeface="IRANSans"/>
                <a:cs typeface="B Titr" panose="00000700000000000000" pitchFamily="2" charset="-78"/>
              </a:rPr>
              <a:t>سیستم رله فیبر نوری</a:t>
            </a:r>
            <a:endParaRPr lang="en-US" sz="2400" dirty="0">
              <a:solidFill>
                <a:schemeClr val="bg1"/>
              </a:solidFill>
              <a:cs typeface="B Titr" panose="00000700000000000000" pitchFamily="2" charset="-78"/>
            </a:endParaRPr>
          </a:p>
        </p:txBody>
      </p:sp>
      <p:pic>
        <p:nvPicPr>
          <p:cNvPr id="3" name="Picture 2">
            <a:extLst>
              <a:ext uri="{FF2B5EF4-FFF2-40B4-BE49-F238E27FC236}">
                <a16:creationId xmlns:a16="http://schemas.microsoft.com/office/drawing/2014/main" id="{A91DE58B-7090-86C2-7877-807B6AC5110B}"/>
              </a:ext>
            </a:extLst>
          </p:cNvPr>
          <p:cNvPicPr>
            <a:picLocks noChangeAspect="1"/>
          </p:cNvPicPr>
          <p:nvPr/>
        </p:nvPicPr>
        <p:blipFill rotWithShape="1">
          <a:blip r:embed="rId2">
            <a:extLst>
              <a:ext uri="{28A0092B-C50C-407E-A947-70E740481C1C}">
                <a14:useLocalDpi xmlns:a14="http://schemas.microsoft.com/office/drawing/2010/main" val="0"/>
              </a:ext>
            </a:extLst>
          </a:blip>
          <a:srcRect l="38545" r="13997"/>
          <a:stretch/>
        </p:blipFill>
        <p:spPr>
          <a:xfrm>
            <a:off x="848664" y="888421"/>
            <a:ext cx="4822813" cy="5081158"/>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94877628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8067A85F-AB80-8CA0-E031-3AE2A89353D1}"/>
              </a:ext>
            </a:extLst>
          </p:cNvPr>
          <p:cNvSpPr txBox="1"/>
          <p:nvPr/>
        </p:nvSpPr>
        <p:spPr>
          <a:xfrm>
            <a:off x="6860291" y="1504496"/>
            <a:ext cx="4696168" cy="4108817"/>
          </a:xfrm>
          <a:prstGeom prst="rect">
            <a:avLst/>
          </a:prstGeom>
          <a:noFill/>
        </p:spPr>
        <p:txBody>
          <a:bodyPr wrap="square">
            <a:spAutoFit/>
          </a:bodyPr>
          <a:lstStyle/>
          <a:p>
            <a:pPr algn="justLow" rtl="1">
              <a:lnSpc>
                <a:spcPct val="300000"/>
              </a:lnSpc>
            </a:pPr>
            <a:r>
              <a:rPr lang="fa-IR" b="0" i="0" dirty="0">
                <a:effectLst/>
                <a:latin typeface="IRANSans"/>
                <a:cs typeface="B Nazanin" panose="00000400000000000000" pitchFamily="2" charset="-78"/>
              </a:rPr>
              <a:t>ملوان فوق پیام دریافتی را به مجموعه ای از کدهای مورس(نقطه و فاصله) ترجمه می نماید و با استفاده از یک نورافکن آن را برای ناو دیگر ارسال می نماید. یک ملوان بر روی عرشه کشتی دوم، کدهای مورس را مشاهده می نماید و آن‌ها را به یک زبان خاص (مثلاً انگلیسی) تبدیل می کند و برای کاپیتان ناو ارسال می کند.</a:t>
            </a:r>
            <a:endParaRPr lang="en-US" dirty="0">
              <a:cs typeface="B Nazanin" panose="00000400000000000000" pitchFamily="2" charset="-78"/>
            </a:endParaRPr>
          </a:p>
        </p:txBody>
      </p:sp>
      <p:sp>
        <p:nvSpPr>
          <p:cNvPr id="6" name="TextBox 5">
            <a:extLst>
              <a:ext uri="{FF2B5EF4-FFF2-40B4-BE49-F238E27FC236}">
                <a16:creationId xmlns:a16="http://schemas.microsoft.com/office/drawing/2014/main" id="{58E9E78B-5F20-D03C-8EA3-D4C4DE85D26C}"/>
              </a:ext>
            </a:extLst>
          </p:cNvPr>
          <p:cNvSpPr txBox="1"/>
          <p:nvPr/>
        </p:nvSpPr>
        <p:spPr>
          <a:xfrm>
            <a:off x="7419697" y="391078"/>
            <a:ext cx="3240696" cy="461665"/>
          </a:xfrm>
          <a:prstGeom prst="rect">
            <a:avLst/>
          </a:prstGeom>
          <a:noFill/>
        </p:spPr>
        <p:txBody>
          <a:bodyPr wrap="square">
            <a:spAutoFit/>
          </a:bodyPr>
          <a:lstStyle/>
          <a:p>
            <a:pPr algn="ctr" rtl="1"/>
            <a:r>
              <a:rPr lang="fa-IR" sz="2400" b="1" i="0" dirty="0">
                <a:solidFill>
                  <a:schemeClr val="bg1"/>
                </a:solidFill>
                <a:effectLst/>
                <a:latin typeface="IRANSans"/>
                <a:cs typeface="B Titr" panose="00000700000000000000" pitchFamily="2" charset="-78"/>
              </a:rPr>
              <a:t>سیستم رله فیبر نوری</a:t>
            </a:r>
            <a:endParaRPr lang="en-US" sz="2400" dirty="0">
              <a:solidFill>
                <a:schemeClr val="bg1"/>
              </a:solidFill>
              <a:cs typeface="B Titr" panose="00000700000000000000" pitchFamily="2" charset="-78"/>
            </a:endParaRPr>
          </a:p>
        </p:txBody>
      </p:sp>
      <p:pic>
        <p:nvPicPr>
          <p:cNvPr id="3" name="Picture 2">
            <a:extLst>
              <a:ext uri="{FF2B5EF4-FFF2-40B4-BE49-F238E27FC236}">
                <a16:creationId xmlns:a16="http://schemas.microsoft.com/office/drawing/2014/main" id="{0FCEC505-71DC-22F5-2186-525D0A98260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62227" y="442609"/>
            <a:ext cx="4180947" cy="5972782"/>
          </a:xfrm>
          <a:prstGeom prst="rect">
            <a:avLst/>
          </a:prstGeom>
        </p:spPr>
      </p:pic>
    </p:spTree>
    <p:extLst>
      <p:ext uri="{BB962C8B-B14F-4D97-AF65-F5344CB8AC3E}">
        <p14:creationId xmlns:p14="http://schemas.microsoft.com/office/powerpoint/2010/main" val="190138309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674399E3-A107-D838-B030-836D2516E673}"/>
              </a:ext>
            </a:extLst>
          </p:cNvPr>
          <p:cNvSpPr txBox="1"/>
          <p:nvPr/>
        </p:nvSpPr>
        <p:spPr>
          <a:xfrm>
            <a:off x="7227699" y="1441686"/>
            <a:ext cx="4459897" cy="2446824"/>
          </a:xfrm>
          <a:prstGeom prst="rect">
            <a:avLst/>
          </a:prstGeom>
          <a:noFill/>
        </p:spPr>
        <p:txBody>
          <a:bodyPr wrap="square">
            <a:spAutoFit/>
          </a:bodyPr>
          <a:lstStyle/>
          <a:p>
            <a:pPr algn="justLow" rtl="1">
              <a:lnSpc>
                <a:spcPct val="300000"/>
              </a:lnSpc>
            </a:pPr>
            <a:r>
              <a:rPr lang="fa-IR" b="0" i="0" dirty="0">
                <a:effectLst/>
                <a:latin typeface="IRANSans"/>
                <a:cs typeface="B Nazanin" panose="00000400000000000000" pitchFamily="2" charset="-78"/>
              </a:rPr>
              <a:t>حال اگر فاصله دو ناو فوق از یکدیگر بسیار زیاد (هزاران مایل) باشد، برای برقراری ارتباط بین آن‌ها از یک سیستم مخابراتی</a:t>
            </a:r>
            <a:endParaRPr lang="en-US" b="0" i="0" dirty="0">
              <a:effectLst/>
              <a:latin typeface="IRANSans"/>
              <a:cs typeface="B Nazanin" panose="00000400000000000000" pitchFamily="2" charset="-78"/>
            </a:endParaRPr>
          </a:p>
          <a:p>
            <a:pPr algn="justLow" rtl="1">
              <a:lnSpc>
                <a:spcPct val="300000"/>
              </a:lnSpc>
            </a:pPr>
            <a:r>
              <a:rPr lang="fa-IR" b="0" i="0" dirty="0">
                <a:effectLst/>
                <a:latin typeface="IRANSans"/>
                <a:cs typeface="B Nazanin" panose="00000400000000000000" pitchFamily="2" charset="-78"/>
              </a:rPr>
              <a:t>بتنی بر فیبر نوری استفاده می شود.</a:t>
            </a:r>
            <a:endParaRPr lang="en-US" dirty="0">
              <a:cs typeface="B Nazanin" panose="00000400000000000000" pitchFamily="2" charset="-78"/>
            </a:endParaRPr>
          </a:p>
        </p:txBody>
      </p:sp>
      <p:sp>
        <p:nvSpPr>
          <p:cNvPr id="6" name="TextBox 5">
            <a:extLst>
              <a:ext uri="{FF2B5EF4-FFF2-40B4-BE49-F238E27FC236}">
                <a16:creationId xmlns:a16="http://schemas.microsoft.com/office/drawing/2014/main" id="{718D63DA-51EA-C350-0320-931D80A2E18A}"/>
              </a:ext>
            </a:extLst>
          </p:cNvPr>
          <p:cNvSpPr txBox="1"/>
          <p:nvPr/>
        </p:nvSpPr>
        <p:spPr>
          <a:xfrm>
            <a:off x="7487790" y="373604"/>
            <a:ext cx="3240696" cy="461665"/>
          </a:xfrm>
          <a:prstGeom prst="rect">
            <a:avLst/>
          </a:prstGeom>
          <a:noFill/>
        </p:spPr>
        <p:txBody>
          <a:bodyPr wrap="square">
            <a:spAutoFit/>
          </a:bodyPr>
          <a:lstStyle/>
          <a:p>
            <a:pPr algn="ctr" rtl="1"/>
            <a:r>
              <a:rPr lang="fa-IR" sz="2400" b="1" i="0" dirty="0">
                <a:solidFill>
                  <a:schemeClr val="bg1"/>
                </a:solidFill>
                <a:effectLst/>
                <a:latin typeface="IRANSans"/>
                <a:cs typeface="B Titr" panose="00000700000000000000" pitchFamily="2" charset="-78"/>
              </a:rPr>
              <a:t>سیستم رله فیبر نوری</a:t>
            </a:r>
            <a:endParaRPr lang="en-US" sz="2400" dirty="0">
              <a:solidFill>
                <a:schemeClr val="bg1"/>
              </a:solidFill>
              <a:cs typeface="B Titr" panose="00000700000000000000" pitchFamily="2" charset="-78"/>
            </a:endParaRPr>
          </a:p>
        </p:txBody>
      </p:sp>
      <p:pic>
        <p:nvPicPr>
          <p:cNvPr id="8" name="Picture 7">
            <a:extLst>
              <a:ext uri="{FF2B5EF4-FFF2-40B4-BE49-F238E27FC236}">
                <a16:creationId xmlns:a16="http://schemas.microsoft.com/office/drawing/2014/main" id="{55D84854-5B4D-5F21-66C6-953C816E516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3187" y="604437"/>
            <a:ext cx="5869883" cy="5399834"/>
          </a:xfrm>
          <a:prstGeom prst="rect">
            <a:avLst/>
          </a:prstGeom>
        </p:spPr>
      </p:pic>
      <p:pic>
        <p:nvPicPr>
          <p:cNvPr id="10" name="Picture 9">
            <a:extLst>
              <a:ext uri="{FF2B5EF4-FFF2-40B4-BE49-F238E27FC236}">
                <a16:creationId xmlns:a16="http://schemas.microsoft.com/office/drawing/2014/main" id="{1300923C-6CDE-A456-EC7D-6DF385802E4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6271527">
            <a:off x="954846" y="-110613"/>
            <a:ext cx="1929411" cy="3104598"/>
          </a:xfrm>
          <a:prstGeom prst="snip2DiagRect">
            <a:avLst>
              <a:gd name="adj1" fmla="val 50000"/>
              <a:gd name="adj2" fmla="val 50000"/>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pic>
        <p:nvPicPr>
          <p:cNvPr id="14" name="Picture 13">
            <a:extLst>
              <a:ext uri="{FF2B5EF4-FFF2-40B4-BE49-F238E27FC236}">
                <a16:creationId xmlns:a16="http://schemas.microsoft.com/office/drawing/2014/main" id="{94F3004C-F569-4F5B-E042-1500C34A93A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4174914">
            <a:off x="3615500" y="3295853"/>
            <a:ext cx="1976421" cy="3253626"/>
          </a:xfrm>
          <a:prstGeom prst="snip2DiagRect">
            <a:avLst>
              <a:gd name="adj1" fmla="val 50000"/>
              <a:gd name="adj2" fmla="val 50000"/>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317684415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3B9B021A-B6DD-5756-D7BB-59516C4244C0}"/>
              </a:ext>
            </a:extLst>
          </p:cNvPr>
          <p:cNvSpPr txBox="1"/>
          <p:nvPr/>
        </p:nvSpPr>
        <p:spPr>
          <a:xfrm>
            <a:off x="573932" y="1526279"/>
            <a:ext cx="3947698" cy="461665"/>
          </a:xfrm>
          <a:prstGeom prst="rect">
            <a:avLst/>
          </a:prstGeom>
          <a:noFill/>
        </p:spPr>
        <p:txBody>
          <a:bodyPr wrap="square">
            <a:spAutoFit/>
          </a:bodyPr>
          <a:lstStyle/>
          <a:p>
            <a:r>
              <a:rPr lang="en-US" sz="2400" b="1" dirty="0">
                <a:latin typeface="Times New Roman" panose="02020603050405020304" pitchFamily="18" charset="0"/>
                <a:cs typeface="Times New Roman" panose="02020603050405020304" pitchFamily="18" charset="0"/>
              </a:rPr>
              <a:t>https://fa.wikipedia.org/wiki</a:t>
            </a:r>
          </a:p>
        </p:txBody>
      </p:sp>
      <p:sp>
        <p:nvSpPr>
          <p:cNvPr id="7" name="TextBox 6">
            <a:extLst>
              <a:ext uri="{FF2B5EF4-FFF2-40B4-BE49-F238E27FC236}">
                <a16:creationId xmlns:a16="http://schemas.microsoft.com/office/drawing/2014/main" id="{D6C53F9F-06BE-F091-6E82-99EF519C3BE3}"/>
              </a:ext>
            </a:extLst>
          </p:cNvPr>
          <p:cNvSpPr txBox="1"/>
          <p:nvPr/>
        </p:nvSpPr>
        <p:spPr>
          <a:xfrm>
            <a:off x="573932" y="2308822"/>
            <a:ext cx="2580587" cy="461665"/>
          </a:xfrm>
          <a:prstGeom prst="rect">
            <a:avLst/>
          </a:prstGeom>
          <a:noFill/>
        </p:spPr>
        <p:txBody>
          <a:bodyPr wrap="square">
            <a:spAutoFit/>
          </a:bodyPr>
          <a:lstStyle/>
          <a:p>
            <a:pPr algn="ctr" rtl="1"/>
            <a:r>
              <a:rPr lang="en-US" sz="2400" b="1" dirty="0">
                <a:latin typeface="Times New Roman" panose="02020603050405020304" pitchFamily="18" charset="0"/>
                <a:cs typeface="Times New Roman" panose="02020603050405020304" pitchFamily="18" charset="0"/>
              </a:rPr>
              <a:t>https://vestanet.ir/</a:t>
            </a:r>
          </a:p>
        </p:txBody>
      </p:sp>
      <p:sp>
        <p:nvSpPr>
          <p:cNvPr id="8" name="TextBox 7">
            <a:extLst>
              <a:ext uri="{FF2B5EF4-FFF2-40B4-BE49-F238E27FC236}">
                <a16:creationId xmlns:a16="http://schemas.microsoft.com/office/drawing/2014/main" id="{1A90E426-5595-5AE6-63DB-C09449F80554}"/>
              </a:ext>
            </a:extLst>
          </p:cNvPr>
          <p:cNvSpPr txBox="1"/>
          <p:nvPr/>
        </p:nvSpPr>
        <p:spPr>
          <a:xfrm>
            <a:off x="8980314" y="393222"/>
            <a:ext cx="1916723" cy="461665"/>
          </a:xfrm>
          <a:prstGeom prst="rect">
            <a:avLst/>
          </a:prstGeom>
          <a:noFill/>
        </p:spPr>
        <p:txBody>
          <a:bodyPr wrap="square" rtlCol="0">
            <a:spAutoFit/>
          </a:bodyPr>
          <a:lstStyle/>
          <a:p>
            <a:pPr algn="ctr" rtl="1"/>
            <a:r>
              <a:rPr lang="fa-IR" sz="2400" b="1" dirty="0">
                <a:solidFill>
                  <a:schemeClr val="bg1"/>
                </a:solidFill>
                <a:cs typeface="B Titr" panose="00000700000000000000" pitchFamily="2" charset="-78"/>
              </a:rPr>
              <a:t>منابع</a:t>
            </a:r>
            <a:endParaRPr lang="en-US" sz="2400" b="1" dirty="0">
              <a:solidFill>
                <a:schemeClr val="bg1"/>
              </a:solidFill>
              <a:cs typeface="B Titr" panose="00000700000000000000" pitchFamily="2" charset="-78"/>
            </a:endParaRPr>
          </a:p>
        </p:txBody>
      </p:sp>
      <p:pic>
        <p:nvPicPr>
          <p:cNvPr id="3" name="Picture 2">
            <a:extLst>
              <a:ext uri="{FF2B5EF4-FFF2-40B4-BE49-F238E27FC236}">
                <a16:creationId xmlns:a16="http://schemas.microsoft.com/office/drawing/2014/main" id="{02B00216-998B-2EA1-576B-EAD3DA4A03A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22485" y="1391515"/>
            <a:ext cx="2416190" cy="4921736"/>
          </a:xfrm>
          <a:prstGeom prst="rect">
            <a:avLst/>
          </a:prstGeom>
        </p:spPr>
      </p:pic>
    </p:spTree>
    <p:extLst>
      <p:ext uri="{BB962C8B-B14F-4D97-AF65-F5344CB8AC3E}">
        <p14:creationId xmlns:p14="http://schemas.microsoft.com/office/powerpoint/2010/main" val="169516801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AE807E90-A407-A353-A221-8982456B3C02}"/>
              </a:ext>
            </a:extLst>
          </p:cNvPr>
          <p:cNvSpPr txBox="1"/>
          <p:nvPr/>
        </p:nvSpPr>
        <p:spPr>
          <a:xfrm>
            <a:off x="2141621" y="1436147"/>
            <a:ext cx="8298107" cy="3985706"/>
          </a:xfrm>
          <a:prstGeom prst="rect">
            <a:avLst/>
          </a:prstGeom>
          <a:noFill/>
        </p:spPr>
        <p:txBody>
          <a:bodyPr wrap="square">
            <a:spAutoFit/>
          </a:bodyPr>
          <a:lstStyle/>
          <a:p>
            <a:pPr algn="justLow" rtl="1">
              <a:lnSpc>
                <a:spcPct val="150000"/>
              </a:lnSpc>
            </a:pPr>
            <a:r>
              <a:rPr lang="fa-IR" sz="8800" b="1" i="0" dirty="0">
                <a:effectLst/>
                <a:latin typeface="IRANSans"/>
                <a:cs typeface="B Titr" panose="00000700000000000000" pitchFamily="2" charset="-78"/>
              </a:rPr>
              <a:t>با تشکر از توجه شما عزیزان</a:t>
            </a:r>
            <a:endParaRPr lang="en-US" sz="8800" dirty="0">
              <a:cs typeface="B Titr" panose="00000700000000000000" pitchFamily="2" charset="-78"/>
            </a:endParaRPr>
          </a:p>
        </p:txBody>
      </p:sp>
      <p:sp>
        <p:nvSpPr>
          <p:cNvPr id="2" name="Rectangle 1">
            <a:extLst>
              <a:ext uri="{FF2B5EF4-FFF2-40B4-BE49-F238E27FC236}">
                <a16:creationId xmlns:a16="http://schemas.microsoft.com/office/drawing/2014/main" id="{ECF4DB0A-7E34-A239-50C8-5E7A43C91CF7}"/>
              </a:ext>
            </a:extLst>
          </p:cNvPr>
          <p:cNvSpPr/>
          <p:nvPr/>
        </p:nvSpPr>
        <p:spPr>
          <a:xfrm>
            <a:off x="8184762" y="3536836"/>
            <a:ext cx="1672811" cy="144378"/>
          </a:xfrm>
          <a:prstGeom prst="rect">
            <a:avLst/>
          </a:prstGeom>
          <a:solidFill>
            <a:srgbClr val="00B0F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77299218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88BE83AC-EC71-043D-1539-A57D65EECD0A}"/>
              </a:ext>
            </a:extLst>
          </p:cNvPr>
          <p:cNvSpPr txBox="1"/>
          <p:nvPr/>
        </p:nvSpPr>
        <p:spPr>
          <a:xfrm>
            <a:off x="394889" y="1429629"/>
            <a:ext cx="5701111" cy="4835939"/>
          </a:xfrm>
          <a:prstGeom prst="rect">
            <a:avLst/>
          </a:prstGeom>
          <a:noFill/>
        </p:spPr>
        <p:txBody>
          <a:bodyPr wrap="square">
            <a:spAutoFit/>
          </a:bodyPr>
          <a:lstStyle/>
          <a:p>
            <a:pPr algn="justLow" rtl="1">
              <a:lnSpc>
                <a:spcPct val="250000"/>
              </a:lnSpc>
            </a:pPr>
            <a:r>
              <a:rPr lang="fa-IR" b="0" i="0" dirty="0">
                <a:effectLst/>
                <a:latin typeface="-apple-system"/>
                <a:cs typeface="B Nazanin" panose="00000400000000000000" pitchFamily="2" charset="-78"/>
              </a:rPr>
              <a:t>اولین کسانی که در قرون اخیر به فکر استفاده از نور برای انتقال اطلاعات افتادند، انتشار نور را در جو زمین تجربه کردند. اما وجود موانع مختلف نظیر گرد و خاک، دود، برف، باران، مه و… انتشار اطلاعات نوری در جو را با مشکل مواجه ساخت. بعدها استفاده از </a:t>
            </a:r>
            <a:r>
              <a:rPr lang="fa-IR" b="0" i="0" u="none" strike="noStrike" dirty="0">
                <a:effectLst/>
                <a:latin typeface="-apple-system"/>
                <a:cs typeface="B Nazanin" panose="00000400000000000000" pitchFamily="2" charset="-78"/>
              </a:rPr>
              <a:t>لوله</a:t>
            </a:r>
            <a:r>
              <a:rPr lang="fa-IR" b="0" i="0" dirty="0">
                <a:effectLst/>
                <a:latin typeface="-apple-system"/>
                <a:cs typeface="B Nazanin" panose="00000400000000000000" pitchFamily="2" charset="-78"/>
              </a:rPr>
              <a:t> و کانال برای هدایت نور مطرح شد. نور در داخل این کانالها به وسیله ی آینه‌ها و </a:t>
            </a:r>
            <a:r>
              <a:rPr lang="fa-IR" b="0" i="0" u="none" strike="noStrike" dirty="0">
                <a:effectLst/>
                <a:latin typeface="-apple-system"/>
                <a:cs typeface="B Nazanin" panose="00000400000000000000" pitchFamily="2" charset="-78"/>
              </a:rPr>
              <a:t>عدسی</a:t>
            </a:r>
            <a:r>
              <a:rPr lang="fa-IR" b="0" i="0" dirty="0">
                <a:effectLst/>
                <a:latin typeface="-apple-system"/>
                <a:cs typeface="B Nazanin" panose="00000400000000000000" pitchFamily="2" charset="-78"/>
              </a:rPr>
              <a:t>ها هدایت می‌شد، اما از آنجا که تنظیم این آینه‌ها و عدسی‌ها کار بسیار مشکلی بود این کار نیز غیر عملی تشخیص داده شد و مردود ماند.</a:t>
            </a:r>
            <a:endParaRPr lang="en-US" dirty="0">
              <a:cs typeface="B Nazanin" panose="00000400000000000000" pitchFamily="2" charset="-78"/>
            </a:endParaRPr>
          </a:p>
        </p:txBody>
      </p:sp>
      <p:sp>
        <p:nvSpPr>
          <p:cNvPr id="7" name="TextBox 6">
            <a:extLst>
              <a:ext uri="{FF2B5EF4-FFF2-40B4-BE49-F238E27FC236}">
                <a16:creationId xmlns:a16="http://schemas.microsoft.com/office/drawing/2014/main" id="{59342123-2C46-1E59-FF17-17C2B4685C72}"/>
              </a:ext>
            </a:extLst>
          </p:cNvPr>
          <p:cNvSpPr txBox="1"/>
          <p:nvPr/>
        </p:nvSpPr>
        <p:spPr>
          <a:xfrm>
            <a:off x="7237494" y="397306"/>
            <a:ext cx="3255351" cy="461665"/>
          </a:xfrm>
          <a:prstGeom prst="rect">
            <a:avLst/>
          </a:prstGeom>
          <a:noFill/>
        </p:spPr>
        <p:txBody>
          <a:bodyPr wrap="square">
            <a:spAutoFit/>
          </a:bodyPr>
          <a:lstStyle/>
          <a:p>
            <a:pPr algn="ctr" rtl="1"/>
            <a:r>
              <a:rPr lang="fa-IR" sz="2400" b="0" i="0" dirty="0">
                <a:solidFill>
                  <a:schemeClr val="bg1"/>
                </a:solidFill>
                <a:effectLst/>
                <a:latin typeface="-apple-system"/>
                <a:cs typeface="B Titr" panose="00000700000000000000" pitchFamily="2" charset="-78"/>
              </a:rPr>
              <a:t>تاریخچه</a:t>
            </a:r>
            <a:r>
              <a:rPr lang="en-US" sz="2400" b="0" i="0" dirty="0">
                <a:solidFill>
                  <a:schemeClr val="bg1"/>
                </a:solidFill>
                <a:effectLst/>
                <a:latin typeface="-apple-system"/>
                <a:cs typeface="B Titr" panose="00000700000000000000" pitchFamily="2" charset="-78"/>
              </a:rPr>
              <a:t> </a:t>
            </a:r>
            <a:r>
              <a:rPr lang="fa-IR" sz="2400" dirty="0">
                <a:solidFill>
                  <a:schemeClr val="bg1"/>
                </a:solidFill>
                <a:latin typeface="-apple-system"/>
                <a:cs typeface="B Titr" panose="00000700000000000000" pitchFamily="2" charset="-78"/>
              </a:rPr>
              <a:t>ی </a:t>
            </a:r>
            <a:r>
              <a:rPr lang="fa-IR" sz="2400" b="0" i="0" dirty="0">
                <a:solidFill>
                  <a:schemeClr val="bg1"/>
                </a:solidFill>
                <a:effectLst/>
                <a:latin typeface="-apple-system"/>
                <a:cs typeface="B Titr" panose="00000700000000000000" pitchFamily="2" charset="-78"/>
              </a:rPr>
              <a:t>ساخت فیبر نوری</a:t>
            </a:r>
          </a:p>
        </p:txBody>
      </p:sp>
      <p:pic>
        <p:nvPicPr>
          <p:cNvPr id="9" name="Picture 8">
            <a:extLst>
              <a:ext uri="{FF2B5EF4-FFF2-40B4-BE49-F238E27FC236}">
                <a16:creationId xmlns:a16="http://schemas.microsoft.com/office/drawing/2014/main" id="{B0DA52D9-FD17-81E2-9863-A9A94480F493}"/>
              </a:ext>
            </a:extLst>
          </p:cNvPr>
          <p:cNvPicPr>
            <a:picLocks noChangeAspect="1"/>
          </p:cNvPicPr>
          <p:nvPr/>
        </p:nvPicPr>
        <p:blipFill rotWithShape="1">
          <a:blip r:embed="rId2">
            <a:extLst>
              <a:ext uri="{28A0092B-C50C-407E-A947-70E740481C1C}">
                <a14:useLocalDpi xmlns:a14="http://schemas.microsoft.com/office/drawing/2010/main" val="0"/>
              </a:ext>
            </a:extLst>
          </a:blip>
          <a:srcRect l="10435" r="13441"/>
          <a:stretch/>
        </p:blipFill>
        <p:spPr>
          <a:xfrm rot="20851922">
            <a:off x="7342061" y="1981401"/>
            <a:ext cx="3900731" cy="3246629"/>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Tree>
    <p:extLst>
      <p:ext uri="{BB962C8B-B14F-4D97-AF65-F5344CB8AC3E}">
        <p14:creationId xmlns:p14="http://schemas.microsoft.com/office/powerpoint/2010/main" val="359746792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4EA55E37-E622-A27F-894F-407211FE16CA}"/>
              </a:ext>
            </a:extLst>
          </p:cNvPr>
          <p:cNvSpPr txBox="1"/>
          <p:nvPr/>
        </p:nvSpPr>
        <p:spPr>
          <a:xfrm>
            <a:off x="5685648" y="994904"/>
            <a:ext cx="6097464" cy="4835939"/>
          </a:xfrm>
          <a:prstGeom prst="rect">
            <a:avLst/>
          </a:prstGeom>
          <a:noFill/>
        </p:spPr>
        <p:txBody>
          <a:bodyPr wrap="square">
            <a:spAutoFit/>
          </a:bodyPr>
          <a:lstStyle/>
          <a:p>
            <a:pPr algn="justLow" rtl="1">
              <a:lnSpc>
                <a:spcPct val="250000"/>
              </a:lnSpc>
            </a:pPr>
            <a:r>
              <a:rPr lang="fa-IR" b="0" i="0" dirty="0">
                <a:effectLst/>
                <a:latin typeface="-apple-system"/>
                <a:cs typeface="B Nazanin" panose="00000400000000000000" pitchFamily="2" charset="-78"/>
              </a:rPr>
              <a:t>شاید اولین تلاش در سیر تکاملی سیستم ارتباط نوری به وسیله </a:t>
            </a:r>
            <a:r>
              <a:rPr lang="fa-IR" b="0" i="0" u="none" strike="noStrike" dirty="0">
                <a:effectLst/>
                <a:latin typeface="-apple-system"/>
                <a:cs typeface="B Nazanin" panose="00000400000000000000" pitchFamily="2" charset="-78"/>
              </a:rPr>
              <a:t>الکساندر گراهام بل</a:t>
            </a:r>
            <a:r>
              <a:rPr lang="fa-IR" b="0" i="0" dirty="0">
                <a:effectLst/>
                <a:latin typeface="-apple-system"/>
                <a:cs typeface="B Nazanin" panose="00000400000000000000" pitchFamily="2" charset="-78"/>
              </a:rPr>
              <a:t> صورت گرفت که در سال ۱۸۸۰، درست ۴ سال پس از اختراع تلفن، اختراع تلفن نوری (</a:t>
            </a:r>
            <a:r>
              <a:rPr lang="fa-IR" b="0" i="0" u="none" strike="noStrike" dirty="0">
                <a:effectLst/>
                <a:latin typeface="-apple-system"/>
                <a:cs typeface="B Nazanin" panose="00000400000000000000" pitchFamily="2" charset="-78"/>
              </a:rPr>
              <a:t>فوتوفون</a:t>
            </a:r>
            <a:r>
              <a:rPr lang="fa-IR" b="0" i="0" dirty="0">
                <a:effectLst/>
                <a:latin typeface="-apple-system"/>
                <a:cs typeface="B Nazanin" panose="00000400000000000000" pitchFamily="2" charset="-78"/>
              </a:rPr>
              <a:t>) یا سیستمی که صدا را تا فواصل چندین صد متر منتقل می‌کرد، به ثبت رساند. تلفن نوری بر مبنای مدوله کردن نور خورشید بازتابیده با به </a:t>
            </a:r>
            <a:r>
              <a:rPr lang="fa-IR" b="0" i="0" u="none" strike="noStrike" dirty="0">
                <a:effectLst/>
                <a:latin typeface="-apple-system"/>
                <a:cs typeface="B Nazanin" panose="00000400000000000000" pitchFamily="2" charset="-78"/>
              </a:rPr>
              <a:t>ارتعاش</a:t>
            </a:r>
            <a:r>
              <a:rPr lang="fa-IR" b="0" i="0" dirty="0">
                <a:effectLst/>
                <a:latin typeface="-apple-system"/>
                <a:cs typeface="B Nazanin" panose="00000400000000000000" pitchFamily="2" charset="-78"/>
              </a:rPr>
              <a:t> درآوردن آینه‌ای کار می‌کرد. گیرنده یک فتوسل بود. در این روش نور در هوا منتشر می‌شد و بنابراین امکان انتقال اطلاعات تا بیش از ۲۰۰ متر میسر نبود. به همین دلیل، اگرچه دستگاه بل ظاهراً کار می‌کرد اما از موفقیت تجاری برخوردار نبود.</a:t>
            </a:r>
            <a:endParaRPr lang="en-US" dirty="0">
              <a:cs typeface="B Nazanin" panose="00000400000000000000" pitchFamily="2" charset="-78"/>
            </a:endParaRPr>
          </a:p>
        </p:txBody>
      </p:sp>
      <p:pic>
        <p:nvPicPr>
          <p:cNvPr id="10" name="Picture 9">
            <a:extLst>
              <a:ext uri="{FF2B5EF4-FFF2-40B4-BE49-F238E27FC236}">
                <a16:creationId xmlns:a16="http://schemas.microsoft.com/office/drawing/2014/main" id="{641233D3-5245-2E41-0038-B6CC6E1000D3}"/>
              </a:ext>
            </a:extLst>
          </p:cNvPr>
          <p:cNvPicPr>
            <a:picLocks noChangeAspect="1"/>
          </p:cNvPicPr>
          <p:nvPr/>
        </p:nvPicPr>
        <p:blipFill rotWithShape="1">
          <a:blip r:embed="rId2">
            <a:extLst>
              <a:ext uri="{28A0092B-C50C-407E-A947-70E740481C1C}">
                <a14:useLocalDpi xmlns:a14="http://schemas.microsoft.com/office/drawing/2010/main" val="0"/>
              </a:ext>
            </a:extLst>
          </a:blip>
          <a:srcRect r="14670"/>
          <a:stretch/>
        </p:blipFill>
        <p:spPr>
          <a:xfrm rot="21078390">
            <a:off x="595832" y="961368"/>
            <a:ext cx="4566646" cy="3763327"/>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pic>
        <p:nvPicPr>
          <p:cNvPr id="12" name="Picture 11">
            <a:extLst>
              <a:ext uri="{FF2B5EF4-FFF2-40B4-BE49-F238E27FC236}">
                <a16:creationId xmlns:a16="http://schemas.microsoft.com/office/drawing/2014/main" id="{682A335D-AF92-4C00-5A08-7A902EAB5539}"/>
              </a:ext>
            </a:extLst>
          </p:cNvPr>
          <p:cNvPicPr>
            <a:picLocks noChangeAspect="1"/>
          </p:cNvPicPr>
          <p:nvPr/>
        </p:nvPicPr>
        <p:blipFill rotWithShape="1">
          <a:blip r:embed="rId3">
            <a:extLst>
              <a:ext uri="{28A0092B-C50C-407E-A947-70E740481C1C}">
                <a14:useLocalDpi xmlns:a14="http://schemas.microsoft.com/office/drawing/2010/main" val="0"/>
              </a:ext>
            </a:extLst>
          </a:blip>
          <a:srcRect b="-1246"/>
          <a:stretch/>
        </p:blipFill>
        <p:spPr>
          <a:xfrm rot="2482841">
            <a:off x="2972329" y="4355948"/>
            <a:ext cx="2361521" cy="1555376"/>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
        <p:nvSpPr>
          <p:cNvPr id="2" name="TextBox 1">
            <a:extLst>
              <a:ext uri="{FF2B5EF4-FFF2-40B4-BE49-F238E27FC236}">
                <a16:creationId xmlns:a16="http://schemas.microsoft.com/office/drawing/2014/main" id="{4B68C129-106B-8546-1C56-75195233D6B1}"/>
              </a:ext>
            </a:extLst>
          </p:cNvPr>
          <p:cNvSpPr txBox="1"/>
          <p:nvPr/>
        </p:nvSpPr>
        <p:spPr>
          <a:xfrm>
            <a:off x="7237494" y="407034"/>
            <a:ext cx="3255351" cy="461665"/>
          </a:xfrm>
          <a:prstGeom prst="rect">
            <a:avLst/>
          </a:prstGeom>
          <a:noFill/>
        </p:spPr>
        <p:txBody>
          <a:bodyPr wrap="square">
            <a:spAutoFit/>
          </a:bodyPr>
          <a:lstStyle/>
          <a:p>
            <a:pPr algn="ctr" rtl="1"/>
            <a:r>
              <a:rPr lang="fa-IR" sz="2400" b="0" i="0" dirty="0">
                <a:solidFill>
                  <a:schemeClr val="bg1"/>
                </a:solidFill>
                <a:effectLst/>
                <a:latin typeface="-apple-system"/>
                <a:cs typeface="B Titr" panose="00000700000000000000" pitchFamily="2" charset="-78"/>
              </a:rPr>
              <a:t>تاریخچه</a:t>
            </a:r>
            <a:r>
              <a:rPr lang="en-US" sz="2400" b="0" i="0" dirty="0">
                <a:solidFill>
                  <a:schemeClr val="bg1"/>
                </a:solidFill>
                <a:effectLst/>
                <a:latin typeface="-apple-system"/>
                <a:cs typeface="B Titr" panose="00000700000000000000" pitchFamily="2" charset="-78"/>
              </a:rPr>
              <a:t> </a:t>
            </a:r>
            <a:r>
              <a:rPr lang="fa-IR" sz="2400" dirty="0">
                <a:solidFill>
                  <a:schemeClr val="bg1"/>
                </a:solidFill>
                <a:latin typeface="-apple-system"/>
                <a:cs typeface="B Titr" panose="00000700000000000000" pitchFamily="2" charset="-78"/>
              </a:rPr>
              <a:t>ی </a:t>
            </a:r>
            <a:r>
              <a:rPr lang="fa-IR" sz="2400" b="0" i="0" dirty="0">
                <a:solidFill>
                  <a:schemeClr val="bg1"/>
                </a:solidFill>
                <a:effectLst/>
                <a:latin typeface="-apple-system"/>
                <a:cs typeface="B Titr" panose="00000700000000000000" pitchFamily="2" charset="-78"/>
              </a:rPr>
              <a:t>ساخت فیبر نوری</a:t>
            </a:r>
          </a:p>
        </p:txBody>
      </p:sp>
    </p:spTree>
    <p:extLst>
      <p:ext uri="{BB962C8B-B14F-4D97-AF65-F5344CB8AC3E}">
        <p14:creationId xmlns:p14="http://schemas.microsoft.com/office/powerpoint/2010/main" val="229569418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19AE1A28-AC4E-27E0-B9A3-25686ADF1403}"/>
              </a:ext>
            </a:extLst>
          </p:cNvPr>
          <p:cNvSpPr txBox="1"/>
          <p:nvPr/>
        </p:nvSpPr>
        <p:spPr>
          <a:xfrm>
            <a:off x="585678" y="4211892"/>
            <a:ext cx="11020643" cy="2239074"/>
          </a:xfrm>
          <a:prstGeom prst="rect">
            <a:avLst/>
          </a:prstGeom>
          <a:noFill/>
        </p:spPr>
        <p:txBody>
          <a:bodyPr wrap="square">
            <a:spAutoFit/>
          </a:bodyPr>
          <a:lstStyle/>
          <a:p>
            <a:pPr algn="ctr" rtl="1">
              <a:lnSpc>
                <a:spcPct val="200000"/>
              </a:lnSpc>
            </a:pPr>
            <a:r>
              <a:rPr lang="fa-IR" b="0" i="0" dirty="0">
                <a:effectLst/>
                <a:latin typeface="Times New Roman" panose="02020603050405020304" pitchFamily="18" charset="0"/>
                <a:cs typeface="B Nazanin" panose="00000400000000000000" pitchFamily="2" charset="-78"/>
              </a:rPr>
              <a:t>ایده استفاده از انکسار (شکست) برای هدایت </a:t>
            </a:r>
            <a:r>
              <a:rPr lang="fa-IR" b="0" i="0" u="none" strike="noStrike" dirty="0">
                <a:effectLst/>
                <a:latin typeface="Times New Roman" panose="02020603050405020304" pitchFamily="18" charset="0"/>
                <a:cs typeface="B Nazanin" panose="00000400000000000000" pitchFamily="2" charset="-78"/>
              </a:rPr>
              <a:t>نور</a:t>
            </a:r>
            <a:r>
              <a:rPr lang="fa-IR" b="0" i="0" dirty="0">
                <a:effectLst/>
                <a:latin typeface="Times New Roman" panose="02020603050405020304" pitchFamily="18" charset="0"/>
                <a:cs typeface="B Nazanin" panose="00000400000000000000" pitchFamily="2" charset="-78"/>
              </a:rPr>
              <a:t> (که اساس فیبرهای نوری امروزی است) برای اولین بار در سال ۱۸۴۰ توسط </a:t>
            </a:r>
            <a:r>
              <a:rPr lang="en-US" b="0" i="0" dirty="0">
                <a:effectLst/>
                <a:latin typeface="Times New Roman" panose="02020603050405020304" pitchFamily="18" charset="0"/>
                <a:cs typeface="B Nazanin" panose="00000400000000000000" pitchFamily="2" charset="-78"/>
              </a:rPr>
              <a:t>Daniel </a:t>
            </a:r>
            <a:r>
              <a:rPr lang="en-US" b="0" i="0" dirty="0" err="1">
                <a:effectLst/>
                <a:latin typeface="Times New Roman" panose="02020603050405020304" pitchFamily="18" charset="0"/>
                <a:cs typeface="B Nazanin" panose="00000400000000000000" pitchFamily="2" charset="-78"/>
              </a:rPr>
              <a:t>Colladon</a:t>
            </a:r>
            <a:r>
              <a:rPr lang="fa-IR" b="0" i="0" dirty="0">
                <a:effectLst/>
                <a:latin typeface="Times New Roman" panose="02020603050405020304" pitchFamily="18" charset="0"/>
                <a:cs typeface="B Nazanin" panose="00000400000000000000" pitchFamily="2" charset="-78"/>
              </a:rPr>
              <a:t> </a:t>
            </a:r>
            <a:r>
              <a:rPr lang="en-US" b="0" i="0" dirty="0">
                <a:effectLst/>
                <a:latin typeface="Times New Roman" panose="02020603050405020304" pitchFamily="18" charset="0"/>
                <a:cs typeface="B Nazanin" panose="00000400000000000000" pitchFamily="2" charset="-78"/>
              </a:rPr>
              <a:t> </a:t>
            </a:r>
            <a:r>
              <a:rPr lang="fa-IR" b="0" i="0" dirty="0">
                <a:effectLst/>
                <a:latin typeface="Times New Roman" panose="02020603050405020304" pitchFamily="18" charset="0"/>
                <a:cs typeface="B Nazanin" panose="00000400000000000000" pitchFamily="2" charset="-78"/>
              </a:rPr>
              <a:t>و </a:t>
            </a:r>
            <a:r>
              <a:rPr lang="en-US" b="0" i="0" dirty="0">
                <a:effectLst/>
                <a:latin typeface="Times New Roman" panose="02020603050405020304" pitchFamily="18" charset="0"/>
                <a:cs typeface="B Nazanin" panose="00000400000000000000" pitchFamily="2" charset="-78"/>
              </a:rPr>
              <a:t>Jacques</a:t>
            </a:r>
            <a:r>
              <a:rPr lang="fa-IR" b="0" i="0" dirty="0">
                <a:effectLst/>
                <a:latin typeface="Times New Roman" panose="02020603050405020304" pitchFamily="18" charset="0"/>
                <a:cs typeface="B Nazanin" panose="00000400000000000000" pitchFamily="2" charset="-78"/>
              </a:rPr>
              <a:t> </a:t>
            </a:r>
            <a:r>
              <a:rPr lang="en-US" b="0" i="0" dirty="0">
                <a:effectLst/>
                <a:latin typeface="Times New Roman" panose="02020603050405020304" pitchFamily="18" charset="0"/>
                <a:cs typeface="B Nazanin" panose="00000400000000000000" pitchFamily="2" charset="-78"/>
              </a:rPr>
              <a:t> </a:t>
            </a:r>
            <a:r>
              <a:rPr lang="en-US" b="0" i="0" dirty="0" err="1">
                <a:effectLst/>
                <a:latin typeface="Times New Roman" panose="02020603050405020304" pitchFamily="18" charset="0"/>
                <a:cs typeface="B Nazanin" panose="00000400000000000000" pitchFamily="2" charset="-78"/>
              </a:rPr>
              <a:t>Babinet</a:t>
            </a:r>
            <a:r>
              <a:rPr lang="fa-IR" b="0" i="0" dirty="0">
                <a:effectLst/>
                <a:latin typeface="Times New Roman" panose="02020603050405020304" pitchFamily="18" charset="0"/>
                <a:cs typeface="B Nazanin" panose="00000400000000000000" pitchFamily="2" charset="-78"/>
              </a:rPr>
              <a:t> </a:t>
            </a:r>
            <a:r>
              <a:rPr lang="en-US" b="0" i="0" dirty="0">
                <a:effectLst/>
                <a:latin typeface="Times New Roman" panose="02020603050405020304" pitchFamily="18" charset="0"/>
                <a:cs typeface="B Nazanin" panose="00000400000000000000" pitchFamily="2" charset="-78"/>
              </a:rPr>
              <a:t> </a:t>
            </a:r>
            <a:r>
              <a:rPr lang="fa-IR" b="0" i="0" dirty="0">
                <a:effectLst/>
                <a:latin typeface="Times New Roman" panose="02020603050405020304" pitchFamily="18" charset="0"/>
                <a:cs typeface="B Nazanin" panose="00000400000000000000" pitchFamily="2" charset="-78"/>
              </a:rPr>
              <a:t>در پاریس پیشنهاد شد. همچنین </a:t>
            </a:r>
            <a:r>
              <a:rPr lang="en-US" b="0" i="0" dirty="0">
                <a:effectLst/>
                <a:latin typeface="Times New Roman" panose="02020603050405020304" pitchFamily="18" charset="0"/>
                <a:cs typeface="B Nazanin" panose="00000400000000000000" pitchFamily="2" charset="-78"/>
              </a:rPr>
              <a:t>John Tyndall</a:t>
            </a:r>
            <a:r>
              <a:rPr lang="fa-IR" b="0" i="0" dirty="0">
                <a:effectLst/>
                <a:latin typeface="Times New Roman" panose="02020603050405020304" pitchFamily="18" charset="0"/>
                <a:cs typeface="B Nazanin" panose="00000400000000000000" pitchFamily="2" charset="-78"/>
              </a:rPr>
              <a:t> </a:t>
            </a:r>
            <a:r>
              <a:rPr lang="en-US" b="0" i="0" dirty="0">
                <a:effectLst/>
                <a:latin typeface="Times New Roman" panose="02020603050405020304" pitchFamily="18" charset="0"/>
                <a:cs typeface="B Nazanin" panose="00000400000000000000" pitchFamily="2" charset="-78"/>
              </a:rPr>
              <a:t> </a:t>
            </a:r>
            <a:r>
              <a:rPr lang="fa-IR" b="0" i="0" dirty="0">
                <a:effectLst/>
                <a:latin typeface="Times New Roman" panose="02020603050405020304" pitchFamily="18" charset="0"/>
                <a:cs typeface="B Nazanin" panose="00000400000000000000" pitchFamily="2" charset="-78"/>
              </a:rPr>
              <a:t>در سال ۱۸۷۰ در کتاب خود ویژگی بازتاب یکلی را شرح داد: «وقتی نور از هوا وارد آب می‌شود به سمت خط عمود بر سطح خم می‌شود و وقتی از آب وارد هوا می‌شود از خط عمود دور می‌شود. اگر زاویه ی پرتو نور با </a:t>
            </a:r>
            <a:r>
              <a:rPr lang="fa-IR" b="0" i="0" u="none" strike="noStrike" dirty="0">
                <a:effectLst/>
                <a:latin typeface="Times New Roman" panose="02020603050405020304" pitchFamily="18" charset="0"/>
                <a:cs typeface="B Nazanin" panose="00000400000000000000" pitchFamily="2" charset="-78"/>
              </a:rPr>
              <a:t>خط عمود</a:t>
            </a:r>
            <a:r>
              <a:rPr lang="fa-IR" b="0" i="0" dirty="0">
                <a:effectLst/>
                <a:latin typeface="Times New Roman" panose="02020603050405020304" pitchFamily="18" charset="0"/>
                <a:cs typeface="B Nazanin" panose="00000400000000000000" pitchFamily="2" charset="-78"/>
              </a:rPr>
              <a:t> در </a:t>
            </a:r>
            <a:r>
              <a:rPr lang="fa-IR" b="0" i="0" u="none" strike="noStrike" dirty="0">
                <a:effectLst/>
                <a:latin typeface="Times New Roman" panose="02020603050405020304" pitchFamily="18" charset="0"/>
                <a:cs typeface="B Nazanin" panose="00000400000000000000" pitchFamily="2" charset="-78"/>
              </a:rPr>
              <a:t>تابش</a:t>
            </a:r>
            <a:r>
              <a:rPr lang="fa-IR" b="0" i="0" dirty="0">
                <a:effectLst/>
                <a:latin typeface="Times New Roman" panose="02020603050405020304" pitchFamily="18" charset="0"/>
                <a:cs typeface="B Nazanin" panose="00000400000000000000" pitchFamily="2" charset="-78"/>
              </a:rPr>
              <a:t> از داخل آب بزرگتر از ۴۸ درجه شود هیچ نوری از آب خارج نمی‌شود در واقع نور به‌طور کامل از سطح آب منعکس می‌شود. </a:t>
            </a:r>
            <a:endParaRPr lang="en-US" dirty="0">
              <a:latin typeface="Times New Roman" panose="02020603050405020304" pitchFamily="18" charset="0"/>
              <a:cs typeface="B Nazanin" panose="00000400000000000000" pitchFamily="2" charset="-78"/>
            </a:endParaRPr>
          </a:p>
        </p:txBody>
      </p:sp>
      <p:sp>
        <p:nvSpPr>
          <p:cNvPr id="2" name="TextBox 1">
            <a:extLst>
              <a:ext uri="{FF2B5EF4-FFF2-40B4-BE49-F238E27FC236}">
                <a16:creationId xmlns:a16="http://schemas.microsoft.com/office/drawing/2014/main" id="{2C9B8C2F-1ECB-E895-8BA4-36928C7EF7BA}"/>
              </a:ext>
            </a:extLst>
          </p:cNvPr>
          <p:cNvSpPr txBox="1"/>
          <p:nvPr/>
        </p:nvSpPr>
        <p:spPr>
          <a:xfrm>
            <a:off x="7179128" y="1340889"/>
            <a:ext cx="3255351" cy="461665"/>
          </a:xfrm>
          <a:prstGeom prst="rect">
            <a:avLst/>
          </a:prstGeom>
          <a:noFill/>
        </p:spPr>
        <p:txBody>
          <a:bodyPr wrap="square">
            <a:spAutoFit/>
          </a:bodyPr>
          <a:lstStyle/>
          <a:p>
            <a:pPr algn="ctr" rtl="1"/>
            <a:r>
              <a:rPr lang="fa-IR" sz="2400" b="0" i="0" dirty="0">
                <a:solidFill>
                  <a:schemeClr val="bg1"/>
                </a:solidFill>
                <a:effectLst/>
                <a:latin typeface="-apple-system"/>
                <a:cs typeface="B Titr" panose="00000700000000000000" pitchFamily="2" charset="-78"/>
              </a:rPr>
              <a:t>تاریخچه</a:t>
            </a:r>
            <a:r>
              <a:rPr lang="en-US" sz="2400" b="0" i="0" dirty="0">
                <a:solidFill>
                  <a:schemeClr val="bg1"/>
                </a:solidFill>
                <a:effectLst/>
                <a:latin typeface="-apple-system"/>
                <a:cs typeface="B Titr" panose="00000700000000000000" pitchFamily="2" charset="-78"/>
              </a:rPr>
              <a:t> </a:t>
            </a:r>
            <a:r>
              <a:rPr lang="fa-IR" sz="2400" dirty="0">
                <a:solidFill>
                  <a:schemeClr val="bg1"/>
                </a:solidFill>
                <a:latin typeface="-apple-system"/>
                <a:cs typeface="B Titr" panose="00000700000000000000" pitchFamily="2" charset="-78"/>
              </a:rPr>
              <a:t>ی </a:t>
            </a:r>
            <a:r>
              <a:rPr lang="fa-IR" sz="2400" b="0" i="0" dirty="0">
                <a:solidFill>
                  <a:schemeClr val="bg1"/>
                </a:solidFill>
                <a:effectLst/>
                <a:latin typeface="-apple-system"/>
                <a:cs typeface="B Titr" panose="00000700000000000000" pitchFamily="2" charset="-78"/>
              </a:rPr>
              <a:t>ساخت فیبر نوری</a:t>
            </a:r>
          </a:p>
        </p:txBody>
      </p:sp>
      <p:sp>
        <p:nvSpPr>
          <p:cNvPr id="3" name="TextBox 2">
            <a:extLst>
              <a:ext uri="{FF2B5EF4-FFF2-40B4-BE49-F238E27FC236}">
                <a16:creationId xmlns:a16="http://schemas.microsoft.com/office/drawing/2014/main" id="{B07E4010-881C-58DD-851C-113063352E25}"/>
              </a:ext>
            </a:extLst>
          </p:cNvPr>
          <p:cNvSpPr txBox="1"/>
          <p:nvPr/>
        </p:nvSpPr>
        <p:spPr>
          <a:xfrm>
            <a:off x="7237494" y="407034"/>
            <a:ext cx="3255351" cy="461665"/>
          </a:xfrm>
          <a:prstGeom prst="rect">
            <a:avLst/>
          </a:prstGeom>
          <a:noFill/>
        </p:spPr>
        <p:txBody>
          <a:bodyPr wrap="square">
            <a:spAutoFit/>
          </a:bodyPr>
          <a:lstStyle/>
          <a:p>
            <a:pPr algn="ctr" rtl="1"/>
            <a:r>
              <a:rPr lang="fa-IR" sz="2400" b="0" i="0" dirty="0">
                <a:solidFill>
                  <a:schemeClr val="bg1"/>
                </a:solidFill>
                <a:effectLst/>
                <a:latin typeface="-apple-system"/>
                <a:cs typeface="B Titr" panose="00000700000000000000" pitchFamily="2" charset="-78"/>
              </a:rPr>
              <a:t>تاریخچه</a:t>
            </a:r>
            <a:r>
              <a:rPr lang="en-US" sz="2400" b="0" i="0" dirty="0">
                <a:solidFill>
                  <a:schemeClr val="bg1"/>
                </a:solidFill>
                <a:effectLst/>
                <a:latin typeface="-apple-system"/>
                <a:cs typeface="B Titr" panose="00000700000000000000" pitchFamily="2" charset="-78"/>
              </a:rPr>
              <a:t> </a:t>
            </a:r>
            <a:r>
              <a:rPr lang="fa-IR" sz="2400" dirty="0">
                <a:solidFill>
                  <a:schemeClr val="bg1"/>
                </a:solidFill>
                <a:latin typeface="-apple-system"/>
                <a:cs typeface="B Titr" panose="00000700000000000000" pitchFamily="2" charset="-78"/>
              </a:rPr>
              <a:t>ی </a:t>
            </a:r>
            <a:r>
              <a:rPr lang="fa-IR" sz="2400" b="0" i="0" dirty="0">
                <a:solidFill>
                  <a:schemeClr val="bg1"/>
                </a:solidFill>
                <a:effectLst/>
                <a:latin typeface="-apple-system"/>
                <a:cs typeface="B Titr" panose="00000700000000000000" pitchFamily="2" charset="-78"/>
              </a:rPr>
              <a:t>ساخت فیبر نوری</a:t>
            </a:r>
          </a:p>
        </p:txBody>
      </p:sp>
      <p:pic>
        <p:nvPicPr>
          <p:cNvPr id="7" name="Picture 6">
            <a:extLst>
              <a:ext uri="{FF2B5EF4-FFF2-40B4-BE49-F238E27FC236}">
                <a16:creationId xmlns:a16="http://schemas.microsoft.com/office/drawing/2014/main" id="{C2967DD0-BE94-1CB9-166A-DBA106EECBB7}"/>
              </a:ext>
            </a:extLst>
          </p:cNvPr>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4270443" y="565732"/>
            <a:ext cx="7811310" cy="3905655"/>
          </a:xfrm>
          <a:prstGeom prst="rect">
            <a:avLst/>
          </a:prstGeom>
        </p:spPr>
      </p:pic>
    </p:spTree>
    <p:extLst>
      <p:ext uri="{BB962C8B-B14F-4D97-AF65-F5344CB8AC3E}">
        <p14:creationId xmlns:p14="http://schemas.microsoft.com/office/powerpoint/2010/main" val="90552924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F61477C0-0C0F-757E-57A7-E42DF1E29FCA}"/>
              </a:ext>
            </a:extLst>
          </p:cNvPr>
          <p:cNvSpPr txBox="1"/>
          <p:nvPr/>
        </p:nvSpPr>
        <p:spPr>
          <a:xfrm>
            <a:off x="515567" y="1211364"/>
            <a:ext cx="11001982" cy="4939814"/>
          </a:xfrm>
          <a:prstGeom prst="rect">
            <a:avLst/>
          </a:prstGeom>
          <a:noFill/>
        </p:spPr>
        <p:txBody>
          <a:bodyPr wrap="square">
            <a:spAutoFit/>
          </a:bodyPr>
          <a:lstStyle/>
          <a:p>
            <a:pPr algn="ctr" rtl="1">
              <a:lnSpc>
                <a:spcPct val="300000"/>
              </a:lnSpc>
            </a:pPr>
            <a:r>
              <a:rPr lang="fa-IR" i="0" dirty="0">
                <a:effectLst/>
                <a:latin typeface="-apple-system"/>
                <a:cs typeface="B Nazanin" panose="00000400000000000000" pitchFamily="2" charset="-78"/>
              </a:rPr>
              <a:t>کاکو و کوکهام انگلیسی برای اولین بار استفاده از شیشه را به عنوان محیط انتشار مطرح ساختند. آنان مبنای کار خود را بر آن گذاشتند که به سرعتی حدود ۱۰۰ مگابیت بر ثانیه و بیشتر بر روی محیط‌های انتشار شیشه دست یابند. این سرعت انتقال با تضعیف زیاد </a:t>
            </a:r>
            <a:r>
              <a:rPr lang="fa-IR" i="0" u="none" strike="noStrike" dirty="0">
                <a:effectLst/>
                <a:latin typeface="-apple-system"/>
                <a:cs typeface="B Nazanin" panose="00000400000000000000" pitchFamily="2" charset="-78"/>
              </a:rPr>
              <a:t>انرژی</a:t>
            </a:r>
            <a:r>
              <a:rPr lang="fa-IR" i="0" dirty="0">
                <a:effectLst/>
                <a:latin typeface="-apple-system"/>
                <a:cs typeface="B Nazanin" panose="00000400000000000000" pitchFamily="2" charset="-78"/>
              </a:rPr>
              <a:t> همراه بود. این دو محقق انگلیسی، کاهش انرژی را تا آنجا می‌پذیرفتند که کمتر از ۲۰ دسی بل نباشد. اگر چه آنان در رسیدن به هدف خود ناکام ماندند، اما شرکت آمریکایی (کورنینگ گلس) به این هدف دست یافت. در اوایل سال ۱۹۶۰ میلادی با اختراع اشعه لیزر ارتباطات فیبرنوری ممکن شد. در سال ۱۹۶۶ میلادی، دانشمندان در این نظریه که نور در الیاف شیشه‌ای هدایت می‌شود پیشرفت کردند که حاصل آن از کابلهای معمولی بسیار سودمندتر بود. چرا که فیبرنوری بسیار سبک‌تر و ارزانتر از کابل مسی است و در عین حال ظرفیت انتقالی تا چندین هزار برابر کابل مسی دارد.</a:t>
            </a:r>
            <a:endParaRPr lang="en-US" dirty="0">
              <a:cs typeface="B Nazanin" panose="00000400000000000000" pitchFamily="2" charset="-78"/>
            </a:endParaRPr>
          </a:p>
        </p:txBody>
      </p:sp>
      <p:sp>
        <p:nvSpPr>
          <p:cNvPr id="2" name="TextBox 1">
            <a:extLst>
              <a:ext uri="{FF2B5EF4-FFF2-40B4-BE49-F238E27FC236}">
                <a16:creationId xmlns:a16="http://schemas.microsoft.com/office/drawing/2014/main" id="{5553F4A3-370D-F843-D2B1-ADB97D014BB2}"/>
              </a:ext>
            </a:extLst>
          </p:cNvPr>
          <p:cNvSpPr txBox="1"/>
          <p:nvPr/>
        </p:nvSpPr>
        <p:spPr>
          <a:xfrm>
            <a:off x="7237494" y="407034"/>
            <a:ext cx="3255351" cy="461665"/>
          </a:xfrm>
          <a:prstGeom prst="rect">
            <a:avLst/>
          </a:prstGeom>
          <a:noFill/>
        </p:spPr>
        <p:txBody>
          <a:bodyPr wrap="square">
            <a:spAutoFit/>
          </a:bodyPr>
          <a:lstStyle/>
          <a:p>
            <a:pPr algn="ctr" rtl="1"/>
            <a:r>
              <a:rPr lang="fa-IR" sz="2400" b="0" i="0" dirty="0">
                <a:solidFill>
                  <a:schemeClr val="bg1"/>
                </a:solidFill>
                <a:effectLst/>
                <a:latin typeface="-apple-system"/>
                <a:cs typeface="B Titr" panose="00000700000000000000" pitchFamily="2" charset="-78"/>
              </a:rPr>
              <a:t>تاریخچه</a:t>
            </a:r>
            <a:r>
              <a:rPr lang="en-US" sz="2400" b="0" i="0" dirty="0">
                <a:solidFill>
                  <a:schemeClr val="bg1"/>
                </a:solidFill>
                <a:effectLst/>
                <a:latin typeface="-apple-system"/>
                <a:cs typeface="B Titr" panose="00000700000000000000" pitchFamily="2" charset="-78"/>
              </a:rPr>
              <a:t> </a:t>
            </a:r>
            <a:r>
              <a:rPr lang="fa-IR" sz="2400" dirty="0">
                <a:solidFill>
                  <a:schemeClr val="bg1"/>
                </a:solidFill>
                <a:latin typeface="-apple-system"/>
                <a:cs typeface="B Titr" panose="00000700000000000000" pitchFamily="2" charset="-78"/>
              </a:rPr>
              <a:t>ی </a:t>
            </a:r>
            <a:r>
              <a:rPr lang="fa-IR" sz="2400" b="0" i="0" dirty="0">
                <a:solidFill>
                  <a:schemeClr val="bg1"/>
                </a:solidFill>
                <a:effectLst/>
                <a:latin typeface="-apple-system"/>
                <a:cs typeface="B Titr" panose="00000700000000000000" pitchFamily="2" charset="-78"/>
              </a:rPr>
              <a:t>ساخت فیبر نوری</a:t>
            </a:r>
          </a:p>
        </p:txBody>
      </p:sp>
    </p:spTree>
    <p:extLst>
      <p:ext uri="{BB962C8B-B14F-4D97-AF65-F5344CB8AC3E}">
        <p14:creationId xmlns:p14="http://schemas.microsoft.com/office/powerpoint/2010/main" val="213316570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21BD5AF-6422-E4D0-6615-0F9305BD4D98}"/>
              </a:ext>
            </a:extLst>
          </p:cNvPr>
          <p:cNvSpPr txBox="1"/>
          <p:nvPr/>
        </p:nvSpPr>
        <p:spPr>
          <a:xfrm>
            <a:off x="615594" y="2870175"/>
            <a:ext cx="11154874" cy="3450945"/>
          </a:xfrm>
          <a:prstGeom prst="rect">
            <a:avLst/>
          </a:prstGeom>
          <a:noFill/>
        </p:spPr>
        <p:txBody>
          <a:bodyPr wrap="square">
            <a:spAutoFit/>
          </a:bodyPr>
          <a:lstStyle/>
          <a:p>
            <a:pPr algn="ctr" rtl="1">
              <a:lnSpc>
                <a:spcPct val="250000"/>
              </a:lnSpc>
            </a:pPr>
            <a:r>
              <a:rPr lang="fa-IR" b="0" i="0" dirty="0">
                <a:effectLst/>
                <a:latin typeface="-apple-system"/>
                <a:cs typeface="B Nazanin" panose="00000400000000000000" pitchFamily="2" charset="-78"/>
              </a:rPr>
              <a:t>از فیبر نوری (معمولاً از جنس </a:t>
            </a:r>
            <a:r>
              <a:rPr lang="fa-IR" b="0" i="0" u="none" strike="noStrike" dirty="0">
                <a:effectLst/>
                <a:latin typeface="-apple-system"/>
                <a:cs typeface="B Nazanin" panose="00000400000000000000" pitchFamily="2" charset="-78"/>
              </a:rPr>
              <a:t>سیلیسیم دی‌اکسید</a:t>
            </a:r>
            <a:r>
              <a:rPr lang="fa-IR" b="0" i="0" dirty="0">
                <a:effectLst/>
                <a:latin typeface="-apple-system"/>
                <a:cs typeface="B Nazanin" panose="00000400000000000000" pitchFamily="2" charset="-78"/>
              </a:rPr>
              <a:t>) برای انتقال داده‌ها توسط نور </a:t>
            </a:r>
            <a:r>
              <a:rPr lang="fa-IR" b="0" i="0" u="none" strike="noStrike" dirty="0">
                <a:effectLst/>
                <a:latin typeface="-apple-system"/>
                <a:cs typeface="B Nazanin" panose="00000400000000000000" pitchFamily="2" charset="-78"/>
              </a:rPr>
              <a:t>لیزر</a:t>
            </a:r>
            <a:r>
              <a:rPr lang="fa-IR" b="0" i="0" dirty="0">
                <a:effectLst/>
                <a:latin typeface="-apple-system"/>
                <a:cs typeface="B Nazanin" panose="00000400000000000000" pitchFamily="2" charset="-78"/>
              </a:rPr>
              <a:t> استفاده می‌شود. یک </a:t>
            </a:r>
            <a:r>
              <a:rPr lang="fa-IR" b="0" i="0" u="none" strike="noStrike" dirty="0">
                <a:effectLst/>
                <a:latin typeface="-apple-system"/>
                <a:cs typeface="B Nazanin" panose="00000400000000000000" pitchFamily="2" charset="-78"/>
              </a:rPr>
              <a:t>کابل فیبر نوری</a:t>
            </a:r>
            <a:r>
              <a:rPr lang="fa-IR" b="0" i="0" dirty="0">
                <a:effectLst/>
                <a:latin typeface="-apple-system"/>
                <a:cs typeface="B Nazanin" panose="00000400000000000000" pitchFamily="2" charset="-78"/>
              </a:rPr>
              <a:t> که کمتر از یک اینچ قطر دارد از مجموعه‌ای از این فیبرها تشکیل شده و می‌تواند صدها هزار مکالمه ی صوتی را حمل کند. فیبرهای نوری تجاری ظرفیت ۲٫۵ </a:t>
            </a:r>
            <a:r>
              <a:rPr lang="fa-IR" b="0" i="0" u="none" strike="noStrike" dirty="0">
                <a:effectLst/>
                <a:latin typeface="-apple-system"/>
                <a:cs typeface="B Nazanin" panose="00000400000000000000" pitchFamily="2" charset="-78"/>
              </a:rPr>
              <a:t>گیگابایت</a:t>
            </a:r>
            <a:r>
              <a:rPr lang="fa-IR" b="0" i="0" dirty="0">
                <a:effectLst/>
                <a:latin typeface="-apple-system"/>
                <a:cs typeface="B Nazanin" panose="00000400000000000000" pitchFamily="2" charset="-78"/>
              </a:rPr>
              <a:t> در ثانیه تا ۱۰ گیگابایت در ثانیه را فراهم می‌سازند. فیبر نوری از چندین لایه ساخته می‌شود. درونی‌ترین لایه را هسته می‌نامند. هسته شامل یک تار کاملاً بازتاب‌کننده از شیشه خالص (معمولاً) است. هسته و پوسته به همراه هم یک رابط بازتابنده را تشکیل می‌دهند که باعث می‌شود که نور در هسته تابیده شود تا از سطحی به طرف مرکز هسته بازتابیده شود که در آن دو ماده به هم می‌رسند. این عمل </a:t>
            </a:r>
            <a:r>
              <a:rPr lang="fa-IR" b="0" i="0" u="none" strike="noStrike" dirty="0">
                <a:effectLst/>
                <a:latin typeface="-apple-system"/>
                <a:cs typeface="B Nazanin" panose="00000400000000000000" pitchFamily="2" charset="-78"/>
              </a:rPr>
              <a:t>بازتاب</a:t>
            </a:r>
            <a:r>
              <a:rPr lang="fa-IR" b="0" i="0" dirty="0">
                <a:effectLst/>
                <a:latin typeface="-apple-system"/>
                <a:cs typeface="B Nazanin" panose="00000400000000000000" pitchFamily="2" charset="-78"/>
              </a:rPr>
              <a:t> نور به مرکز هسته را (</a:t>
            </a:r>
            <a:r>
              <a:rPr lang="fa-IR" b="0" i="0" u="none" strike="noStrike" dirty="0">
                <a:effectLst/>
                <a:latin typeface="-apple-system"/>
                <a:cs typeface="B Nazanin" panose="00000400000000000000" pitchFamily="2" charset="-78"/>
              </a:rPr>
              <a:t>بازتاب داخلی کلی</a:t>
            </a:r>
            <a:r>
              <a:rPr lang="fa-IR" b="0" i="0" dirty="0">
                <a:effectLst/>
                <a:latin typeface="-apple-system"/>
                <a:cs typeface="B Nazanin" panose="00000400000000000000" pitchFamily="2" charset="-78"/>
              </a:rPr>
              <a:t>) می‌نامند.</a:t>
            </a:r>
            <a:endParaRPr lang="en-US" dirty="0">
              <a:cs typeface="B Nazanin" panose="00000400000000000000" pitchFamily="2" charset="-78"/>
            </a:endParaRPr>
          </a:p>
        </p:txBody>
      </p:sp>
      <p:pic>
        <p:nvPicPr>
          <p:cNvPr id="12" name="Picture 11">
            <a:extLst>
              <a:ext uri="{FF2B5EF4-FFF2-40B4-BE49-F238E27FC236}">
                <a16:creationId xmlns:a16="http://schemas.microsoft.com/office/drawing/2014/main" id="{0DD4F688-8859-7871-4364-3B52F227B61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0672835">
            <a:off x="956883" y="771841"/>
            <a:ext cx="3823132" cy="181366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4" name="Picture 13">
            <a:extLst>
              <a:ext uri="{FF2B5EF4-FFF2-40B4-BE49-F238E27FC236}">
                <a16:creationId xmlns:a16="http://schemas.microsoft.com/office/drawing/2014/main" id="{1AA5B0BA-6579-4887-1698-75B7643ED6C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504364">
            <a:off x="7321685" y="1365434"/>
            <a:ext cx="2201421" cy="128658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 name="TextBox 1">
            <a:extLst>
              <a:ext uri="{FF2B5EF4-FFF2-40B4-BE49-F238E27FC236}">
                <a16:creationId xmlns:a16="http://schemas.microsoft.com/office/drawing/2014/main" id="{E3C0F24E-0493-D3FB-0DBB-0EB549E1B915}"/>
              </a:ext>
            </a:extLst>
          </p:cNvPr>
          <p:cNvSpPr txBox="1"/>
          <p:nvPr/>
        </p:nvSpPr>
        <p:spPr>
          <a:xfrm>
            <a:off x="7237494" y="407034"/>
            <a:ext cx="3255351" cy="461665"/>
          </a:xfrm>
          <a:prstGeom prst="rect">
            <a:avLst/>
          </a:prstGeom>
          <a:noFill/>
        </p:spPr>
        <p:txBody>
          <a:bodyPr wrap="square">
            <a:spAutoFit/>
          </a:bodyPr>
          <a:lstStyle/>
          <a:p>
            <a:pPr algn="ctr" rtl="1"/>
            <a:r>
              <a:rPr lang="fa-IR" sz="2400" b="0" i="0" dirty="0">
                <a:solidFill>
                  <a:schemeClr val="bg1"/>
                </a:solidFill>
                <a:effectLst/>
                <a:latin typeface="-apple-system"/>
                <a:cs typeface="B Titr" panose="00000700000000000000" pitchFamily="2" charset="-78"/>
              </a:rPr>
              <a:t>تاریخچه</a:t>
            </a:r>
            <a:r>
              <a:rPr lang="en-US" sz="2400" b="0" i="0" dirty="0">
                <a:solidFill>
                  <a:schemeClr val="bg1"/>
                </a:solidFill>
                <a:effectLst/>
                <a:latin typeface="-apple-system"/>
                <a:cs typeface="B Titr" panose="00000700000000000000" pitchFamily="2" charset="-78"/>
              </a:rPr>
              <a:t> </a:t>
            </a:r>
            <a:r>
              <a:rPr lang="fa-IR" sz="2400" dirty="0">
                <a:solidFill>
                  <a:schemeClr val="bg1"/>
                </a:solidFill>
                <a:latin typeface="-apple-system"/>
                <a:cs typeface="B Titr" panose="00000700000000000000" pitchFamily="2" charset="-78"/>
              </a:rPr>
              <a:t>ی </a:t>
            </a:r>
            <a:r>
              <a:rPr lang="fa-IR" sz="2400" b="0" i="0" dirty="0">
                <a:solidFill>
                  <a:schemeClr val="bg1"/>
                </a:solidFill>
                <a:effectLst/>
                <a:latin typeface="-apple-system"/>
                <a:cs typeface="B Titr" panose="00000700000000000000" pitchFamily="2" charset="-78"/>
              </a:rPr>
              <a:t>ساخت فیبر نوری</a:t>
            </a:r>
          </a:p>
        </p:txBody>
      </p:sp>
    </p:spTree>
    <p:extLst>
      <p:ext uri="{BB962C8B-B14F-4D97-AF65-F5344CB8AC3E}">
        <p14:creationId xmlns:p14="http://schemas.microsoft.com/office/powerpoint/2010/main" val="224440733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C59B6AC3-C353-FD4B-CE9B-2B224F8C0F38}"/>
              </a:ext>
            </a:extLst>
          </p:cNvPr>
          <p:cNvSpPr txBox="1"/>
          <p:nvPr/>
        </p:nvSpPr>
        <p:spPr>
          <a:xfrm>
            <a:off x="2821023" y="999267"/>
            <a:ext cx="9004958" cy="3450945"/>
          </a:xfrm>
          <a:prstGeom prst="rect">
            <a:avLst/>
          </a:prstGeom>
          <a:noFill/>
        </p:spPr>
        <p:txBody>
          <a:bodyPr wrap="square">
            <a:spAutoFit/>
          </a:bodyPr>
          <a:lstStyle/>
          <a:p>
            <a:pPr algn="justLow" rtl="1">
              <a:lnSpc>
                <a:spcPct val="250000"/>
              </a:lnSpc>
            </a:pPr>
            <a:r>
              <a:rPr lang="fa-IR" i="0" dirty="0">
                <a:effectLst/>
                <a:latin typeface="-apple-system"/>
                <a:cs typeface="B Nazanin" panose="00000400000000000000" pitchFamily="2" charset="-78"/>
              </a:rPr>
              <a:t>در نوع مرسوم فیبر نوری قطر هسته و پوسته با هم حدود ۱۲۵ میکرون است (هر میکرون معادل یک میلیونیم متر است)، که در حدود اندازه یک تار موی انسان است. بسته به سازنده، حول پوسته چند لایه محافظ، شامل یک پوشش معمولاً از جنس پلاستیک قرار می‌گیرد.</a:t>
            </a:r>
          </a:p>
          <a:p>
            <a:pPr algn="justLow" rtl="1">
              <a:lnSpc>
                <a:spcPct val="250000"/>
              </a:lnSpc>
            </a:pPr>
            <a:r>
              <a:rPr lang="fa-IR" i="0" dirty="0">
                <a:effectLst/>
                <a:latin typeface="-apple-system"/>
                <a:cs typeface="B Nazanin" panose="00000400000000000000" pitchFamily="2" charset="-78"/>
              </a:rPr>
              <a:t>از لحاظ کلی دو نوع فیبر وجود دارد: تک حالتی و چند حالتی. فیبر تک حالتی یک سیگنال نوری را در هر </a:t>
            </a:r>
            <a:r>
              <a:rPr lang="fa-IR" i="0" u="none" strike="noStrike" dirty="0">
                <a:effectLst/>
                <a:latin typeface="-apple-system"/>
                <a:cs typeface="B Nazanin" panose="00000400000000000000" pitchFamily="2" charset="-78"/>
              </a:rPr>
              <a:t>زمان</a:t>
            </a:r>
            <a:r>
              <a:rPr lang="fa-IR" i="0" dirty="0">
                <a:effectLst/>
                <a:latin typeface="-apple-system"/>
                <a:cs typeface="B Nazanin" panose="00000400000000000000" pitchFamily="2" charset="-78"/>
              </a:rPr>
              <a:t> انتشار می‌دهد، در حالی که فیبر چند حالتی می‌تواند صدها حالت نور را به‌طور هم‌زمان انتقال بدهد.</a:t>
            </a:r>
          </a:p>
        </p:txBody>
      </p:sp>
      <p:pic>
        <p:nvPicPr>
          <p:cNvPr id="8" name="Picture 7">
            <a:extLst>
              <a:ext uri="{FF2B5EF4-FFF2-40B4-BE49-F238E27FC236}">
                <a16:creationId xmlns:a16="http://schemas.microsoft.com/office/drawing/2014/main" id="{44DCAAA6-38CC-E507-F474-8849D7A24B2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4463" y="3835131"/>
            <a:ext cx="5917267" cy="2743460"/>
          </a:xfrm>
          <a:prstGeom prst="rect">
            <a:avLst/>
          </a:prstGeom>
        </p:spPr>
      </p:pic>
      <p:sp>
        <p:nvSpPr>
          <p:cNvPr id="2" name="TextBox 1">
            <a:extLst>
              <a:ext uri="{FF2B5EF4-FFF2-40B4-BE49-F238E27FC236}">
                <a16:creationId xmlns:a16="http://schemas.microsoft.com/office/drawing/2014/main" id="{A732B5F6-DA3C-71C8-3EF7-BFC81D08DF07}"/>
              </a:ext>
            </a:extLst>
          </p:cNvPr>
          <p:cNvSpPr txBox="1"/>
          <p:nvPr/>
        </p:nvSpPr>
        <p:spPr>
          <a:xfrm>
            <a:off x="7237494" y="407034"/>
            <a:ext cx="3255351" cy="461665"/>
          </a:xfrm>
          <a:prstGeom prst="rect">
            <a:avLst/>
          </a:prstGeom>
          <a:noFill/>
        </p:spPr>
        <p:txBody>
          <a:bodyPr wrap="square">
            <a:spAutoFit/>
          </a:bodyPr>
          <a:lstStyle/>
          <a:p>
            <a:pPr algn="ctr" rtl="1"/>
            <a:r>
              <a:rPr lang="fa-IR" sz="2400" b="0" i="0" dirty="0">
                <a:solidFill>
                  <a:schemeClr val="bg1"/>
                </a:solidFill>
                <a:effectLst/>
                <a:latin typeface="-apple-system"/>
                <a:cs typeface="B Titr" panose="00000700000000000000" pitchFamily="2" charset="-78"/>
              </a:rPr>
              <a:t>تاریخچه</a:t>
            </a:r>
            <a:r>
              <a:rPr lang="en-US" sz="2400" b="0" i="0" dirty="0">
                <a:solidFill>
                  <a:schemeClr val="bg1"/>
                </a:solidFill>
                <a:effectLst/>
                <a:latin typeface="-apple-system"/>
                <a:cs typeface="B Titr" panose="00000700000000000000" pitchFamily="2" charset="-78"/>
              </a:rPr>
              <a:t> </a:t>
            </a:r>
            <a:r>
              <a:rPr lang="fa-IR" sz="2400" dirty="0">
                <a:solidFill>
                  <a:schemeClr val="bg1"/>
                </a:solidFill>
                <a:latin typeface="-apple-system"/>
                <a:cs typeface="B Titr" panose="00000700000000000000" pitchFamily="2" charset="-78"/>
              </a:rPr>
              <a:t>ی </a:t>
            </a:r>
            <a:r>
              <a:rPr lang="fa-IR" sz="2400" b="0" i="0" dirty="0">
                <a:solidFill>
                  <a:schemeClr val="bg1"/>
                </a:solidFill>
                <a:effectLst/>
                <a:latin typeface="-apple-system"/>
                <a:cs typeface="B Titr" panose="00000700000000000000" pitchFamily="2" charset="-78"/>
              </a:rPr>
              <a:t>ساخت فیبر نوری</a:t>
            </a:r>
          </a:p>
        </p:txBody>
      </p:sp>
    </p:spTree>
    <p:extLst>
      <p:ext uri="{BB962C8B-B14F-4D97-AF65-F5344CB8AC3E}">
        <p14:creationId xmlns:p14="http://schemas.microsoft.com/office/powerpoint/2010/main" val="240680552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275</TotalTime>
  <Words>2505</Words>
  <Application>Microsoft Office PowerPoint</Application>
  <PresentationFormat>Widescreen</PresentationFormat>
  <Paragraphs>97</Paragraphs>
  <Slides>36</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36</vt:i4>
      </vt:variant>
    </vt:vector>
  </HeadingPairs>
  <TitlesOfParts>
    <vt:vector size="44" baseType="lpstr">
      <vt:lpstr>-apple-system</vt:lpstr>
      <vt:lpstr>Arial</vt:lpstr>
      <vt:lpstr>Calibri</vt:lpstr>
      <vt:lpstr>Damavand ExtraBold</vt:lpstr>
      <vt:lpstr>IranNastaliq</vt:lpstr>
      <vt:lpstr>IRANSans</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Central</dc:creator>
  <cp:lastModifiedBy>mt</cp:lastModifiedBy>
  <cp:revision>29</cp:revision>
  <dcterms:created xsi:type="dcterms:W3CDTF">2023-07-17T20:27:13Z</dcterms:created>
  <dcterms:modified xsi:type="dcterms:W3CDTF">2023-07-19T14:23:29Z</dcterms:modified>
</cp:coreProperties>
</file>