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91" r:id="rId3"/>
    <p:sldId id="257" r:id="rId4"/>
    <p:sldId id="258" r:id="rId5"/>
    <p:sldId id="259" r:id="rId6"/>
    <p:sldId id="260" r:id="rId7"/>
    <p:sldId id="261" r:id="rId8"/>
    <p:sldId id="262" r:id="rId9"/>
    <p:sldId id="263" r:id="rId10"/>
    <p:sldId id="264" r:id="rId11"/>
    <p:sldId id="266" r:id="rId12"/>
    <p:sldId id="267" r:id="rId13"/>
    <p:sldId id="265" r:id="rId14"/>
    <p:sldId id="268" r:id="rId15"/>
    <p:sldId id="274" r:id="rId16"/>
    <p:sldId id="275" r:id="rId17"/>
    <p:sldId id="276" r:id="rId18"/>
    <p:sldId id="278" r:id="rId19"/>
    <p:sldId id="279" r:id="rId20"/>
    <p:sldId id="280" r:id="rId21"/>
    <p:sldId id="281" r:id="rId22"/>
    <p:sldId id="269" r:id="rId23"/>
    <p:sldId id="270" r:id="rId24"/>
    <p:sldId id="271" r:id="rId25"/>
    <p:sldId id="282" r:id="rId26"/>
    <p:sldId id="283" r:id="rId27"/>
    <p:sldId id="284" r:id="rId28"/>
    <p:sldId id="272" r:id="rId29"/>
    <p:sldId id="273" r:id="rId30"/>
    <p:sldId id="285" r:id="rId31"/>
    <p:sldId id="286" r:id="rId32"/>
    <p:sldId id="287" r:id="rId33"/>
    <p:sldId id="288" r:id="rId34"/>
    <p:sldId id="289" r:id="rId35"/>
    <p:sldId id="277" r:id="rId36"/>
    <p:sldId id="29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ntral" initials="C" lastIdx="2" clrIdx="0">
    <p:extLst>
      <p:ext uri="{19B8F6BF-5375-455C-9EA6-DF929625EA0E}">
        <p15:presenceInfo xmlns:p15="http://schemas.microsoft.com/office/powerpoint/2012/main" userId="Centra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2A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81" d="100"/>
          <a:sy n="81" d="100"/>
        </p:scale>
        <p:origin x="754" y="11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E9346BF-E5C9-CF0F-A45A-5BEF91630684}"/>
              </a:ext>
            </a:extLst>
          </p:cNvPr>
          <p:cNvSpPr/>
          <p:nvPr userDrawn="1"/>
        </p:nvSpPr>
        <p:spPr>
          <a:xfrm>
            <a:off x="146304" y="128016"/>
            <a:ext cx="11859768" cy="6592824"/>
          </a:xfrm>
          <a:prstGeom prst="rect">
            <a:avLst/>
          </a:prstGeom>
          <a:noFill/>
          <a:ln w="28575">
            <a:solidFill>
              <a:srgbClr val="322A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8C0816C-350D-0A01-D1FB-074AB52F1910}"/>
              </a:ext>
            </a:extLst>
          </p:cNvPr>
          <p:cNvPicPr>
            <a:picLocks noChangeAspect="1"/>
          </p:cNvPicPr>
          <p:nvPr userDrawn="1"/>
        </p:nvPicPr>
        <p:blipFill rotWithShape="1">
          <a:blip r:embed="rId2" cstate="print">
            <a:alphaModFix amt="5000"/>
            <a:extLst>
              <a:ext uri="{28A0092B-C50C-407E-A947-70E740481C1C}">
                <a14:useLocalDpi xmlns:a14="http://schemas.microsoft.com/office/drawing/2010/main"/>
              </a:ext>
            </a:extLst>
          </a:blip>
          <a:srcRect/>
          <a:stretch/>
        </p:blipFill>
        <p:spPr>
          <a:xfrm>
            <a:off x="5477256" y="208011"/>
            <a:ext cx="6519672" cy="6503685"/>
          </a:xfrm>
          <a:prstGeom prst="rect">
            <a:avLst/>
          </a:prstGeom>
        </p:spPr>
      </p:pic>
      <p:sp>
        <p:nvSpPr>
          <p:cNvPr id="4" name="Rectangle: Rounded Corners 3">
            <a:extLst>
              <a:ext uri="{FF2B5EF4-FFF2-40B4-BE49-F238E27FC236}">
                <a16:creationId xmlns:a16="http://schemas.microsoft.com/office/drawing/2014/main" id="{6D54246D-57DA-1879-D2B3-057CB08F2DB0}"/>
              </a:ext>
            </a:extLst>
          </p:cNvPr>
          <p:cNvSpPr/>
          <p:nvPr userDrawn="1"/>
        </p:nvSpPr>
        <p:spPr>
          <a:xfrm>
            <a:off x="6238875" y="376237"/>
            <a:ext cx="5429250" cy="764682"/>
          </a:xfrm>
          <a:prstGeom prst="roundRect">
            <a:avLst>
              <a:gd name="adj" fmla="val 50000"/>
            </a:avLst>
          </a:prstGeom>
          <a:noFill/>
          <a:ln w="28575">
            <a:solidFill>
              <a:srgbClr val="322A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3EDBB5F-2D02-2E22-73A2-27E5F25D7257}"/>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a:stretch/>
        </p:blipFill>
        <p:spPr>
          <a:xfrm>
            <a:off x="10794683" y="240928"/>
            <a:ext cx="1037844" cy="1035299"/>
          </a:xfrm>
          <a:prstGeom prst="roundRect">
            <a:avLst>
              <a:gd name="adj" fmla="val 50000"/>
            </a:avLst>
          </a:prstGeom>
          <a:ln w="28575">
            <a:solidFill>
              <a:srgbClr val="322A28"/>
            </a:solidFill>
          </a:ln>
        </p:spPr>
      </p:pic>
    </p:spTree>
    <p:extLst>
      <p:ext uri="{BB962C8B-B14F-4D97-AF65-F5344CB8AC3E}">
        <p14:creationId xmlns:p14="http://schemas.microsoft.com/office/powerpoint/2010/main" val="254680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9CB0AF-A10E-6154-4406-CCBF6E1CD985}"/>
              </a:ext>
            </a:extLst>
          </p:cNvPr>
          <p:cNvSpPr/>
          <p:nvPr userDrawn="1"/>
        </p:nvSpPr>
        <p:spPr>
          <a:xfrm>
            <a:off x="146304" y="128016"/>
            <a:ext cx="11859768" cy="6592824"/>
          </a:xfrm>
          <a:prstGeom prst="rect">
            <a:avLst/>
          </a:prstGeom>
          <a:noFill/>
          <a:ln w="28575">
            <a:solidFill>
              <a:srgbClr val="322A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76280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550757"/>
      </p:ext>
    </p:extLst>
  </p:cSld>
  <p:clrMap bg1="lt1" tx1="dk1" bg2="lt2" tx2="dk2" accent1="accent1" accent2="accent2" accent3="accent3" accent4="accent4" accent5="accent5" accent6="accent6" hlink="hlink" folHlink="folHlink"/>
  <p:sldLayoutIdLst>
    <p:sldLayoutId id="2147483650" r:id="rId1"/>
    <p:sldLayoutId id="214748365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fif"/><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2.jfif"/><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36.jp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0ECD90-E2E4-2AC9-7408-E50F0D971C71}"/>
              </a:ext>
            </a:extLst>
          </p:cNvPr>
          <p:cNvPicPr>
            <a:picLocks noChangeAspect="1"/>
          </p:cNvPicPr>
          <p:nvPr/>
        </p:nvPicPr>
        <p:blipFill rotWithShape="1">
          <a:blip r:embed="rId2">
            <a:extLst>
              <a:ext uri="{28A0092B-C50C-407E-A947-70E740481C1C}">
                <a14:useLocalDpi xmlns:a14="http://schemas.microsoft.com/office/drawing/2010/main" val="0"/>
              </a:ext>
            </a:extLst>
          </a:blip>
          <a:srcRect l="25772" t="17866" r="24658" b="43394"/>
          <a:stretch/>
        </p:blipFill>
        <p:spPr>
          <a:xfrm>
            <a:off x="2523743" y="985089"/>
            <a:ext cx="7607809" cy="5726607"/>
          </a:xfrm>
          <a:prstGeom prst="rect">
            <a:avLst/>
          </a:prstGeom>
        </p:spPr>
      </p:pic>
    </p:spTree>
    <p:extLst>
      <p:ext uri="{BB962C8B-B14F-4D97-AF65-F5344CB8AC3E}">
        <p14:creationId xmlns:p14="http://schemas.microsoft.com/office/powerpoint/2010/main" val="3556672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396CA2A-4795-A206-29F6-D59967950410}"/>
              </a:ext>
            </a:extLst>
          </p:cNvPr>
          <p:cNvSpPr txBox="1"/>
          <p:nvPr/>
        </p:nvSpPr>
        <p:spPr>
          <a:xfrm>
            <a:off x="541506" y="4815199"/>
            <a:ext cx="11108988" cy="1373453"/>
          </a:xfrm>
          <a:prstGeom prst="rect">
            <a:avLst/>
          </a:prstGeom>
          <a:noFill/>
        </p:spPr>
        <p:txBody>
          <a:bodyPr wrap="square">
            <a:spAutoFit/>
          </a:bodyPr>
          <a:lstStyle/>
          <a:p>
            <a:pPr algn="ctr" rtl="1">
              <a:lnSpc>
                <a:spcPct val="250000"/>
              </a:lnSpc>
            </a:pPr>
            <a:r>
              <a:rPr lang="fa-IR" b="1" i="0" dirty="0">
                <a:effectLst/>
                <a:latin typeface="-apple-system"/>
                <a:cs typeface="B Nazanin" panose="00000400000000000000" pitchFamily="2" charset="-78"/>
              </a:rPr>
              <a:t>پس از پایان </a:t>
            </a:r>
            <a:r>
              <a:rPr lang="fa-IR" b="1" i="0" u="none" strike="noStrike" dirty="0">
                <a:effectLst/>
                <a:latin typeface="-apple-system"/>
                <a:cs typeface="B Nazanin" panose="00000400000000000000" pitchFamily="2" charset="-78"/>
              </a:rPr>
              <a:t>سیکل</a:t>
            </a:r>
            <a:r>
              <a:rPr lang="fa-IR" b="1" i="0" dirty="0">
                <a:effectLst/>
                <a:latin typeface="-apple-system"/>
                <a:cs typeface="B Nazanin" panose="00000400000000000000" pitchFamily="2" charset="-78"/>
              </a:rPr>
              <a:t> در تبریز، در سال ۱۳۰۰ از تبریز رهسپار تهران شد و تحصیلش را در مدرسه ی </a:t>
            </a:r>
            <a:r>
              <a:rPr lang="fa-IR" b="1" i="0" u="none" strike="noStrike" dirty="0">
                <a:effectLst/>
                <a:latin typeface="-apple-system"/>
                <a:cs typeface="B Nazanin" panose="00000400000000000000" pitchFamily="2" charset="-78"/>
              </a:rPr>
              <a:t>دارالفنون</a:t>
            </a:r>
            <a:r>
              <a:rPr lang="fa-IR" b="1" i="0" dirty="0">
                <a:effectLst/>
                <a:latin typeface="-apple-system"/>
                <a:cs typeface="B Nazanin" panose="00000400000000000000" pitchFamily="2" charset="-78"/>
              </a:rPr>
              <a:t> تا سال ۱۳۰۳ و پس از آن در رشته ی </a:t>
            </a:r>
            <a:r>
              <a:rPr lang="fa-IR" b="1" i="0" u="none" strike="noStrike" dirty="0">
                <a:effectLst/>
                <a:latin typeface="-apple-system"/>
                <a:cs typeface="B Nazanin" panose="00000400000000000000" pitchFamily="2" charset="-78"/>
              </a:rPr>
              <a:t>پزشکی</a:t>
            </a:r>
            <a:r>
              <a:rPr lang="fa-IR" b="1" i="0" dirty="0">
                <a:effectLst/>
                <a:latin typeface="-apple-system"/>
                <a:cs typeface="B Nazanin" panose="00000400000000000000" pitchFamily="2" charset="-78"/>
              </a:rPr>
              <a:t> ادامه داد.</a:t>
            </a:r>
            <a:endParaRPr lang="en-US" b="1" dirty="0">
              <a:cs typeface="B Nazanin" panose="00000400000000000000" pitchFamily="2" charset="-78"/>
            </a:endParaRPr>
          </a:p>
        </p:txBody>
      </p:sp>
      <p:grpSp>
        <p:nvGrpSpPr>
          <p:cNvPr id="3" name="Group 2">
            <a:extLst>
              <a:ext uri="{FF2B5EF4-FFF2-40B4-BE49-F238E27FC236}">
                <a16:creationId xmlns:a16="http://schemas.microsoft.com/office/drawing/2014/main" id="{C818BBBE-33DE-1CB9-3862-0D889DF3B575}"/>
              </a:ext>
            </a:extLst>
          </p:cNvPr>
          <p:cNvGrpSpPr/>
          <p:nvPr/>
        </p:nvGrpSpPr>
        <p:grpSpPr>
          <a:xfrm>
            <a:off x="3590346" y="1589537"/>
            <a:ext cx="5007923" cy="2976102"/>
            <a:chOff x="3153881" y="1511716"/>
            <a:chExt cx="5007923" cy="2976102"/>
          </a:xfrm>
        </p:grpSpPr>
        <p:pic>
          <p:nvPicPr>
            <p:cNvPr id="12" name="Picture 11">
              <a:extLst>
                <a:ext uri="{FF2B5EF4-FFF2-40B4-BE49-F238E27FC236}">
                  <a16:creationId xmlns:a16="http://schemas.microsoft.com/office/drawing/2014/main" id="{9B5E7E96-8749-6874-8A12-727DA22E39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3881" y="1511716"/>
              <a:ext cx="3810000" cy="2971800"/>
            </a:xfrm>
            <a:prstGeom prst="round2DiagRect">
              <a:avLst>
                <a:gd name="adj1" fmla="val 50000"/>
                <a:gd name="adj2" fmla="val 14497"/>
              </a:avLst>
            </a:prstGeom>
            <a:ln w="88900" cap="sq">
              <a:solidFill>
                <a:srgbClr val="FFFFFF"/>
              </a:solidFill>
              <a:miter lim="800000"/>
            </a:ln>
            <a:effectLst>
              <a:outerShdw blurRad="254000" algn="tl" rotWithShape="0">
                <a:srgbClr val="000000">
                  <a:alpha val="43000"/>
                </a:srgbClr>
              </a:outerShdw>
            </a:effectLst>
          </p:spPr>
        </p:pic>
        <p:pic>
          <p:nvPicPr>
            <p:cNvPr id="14" name="Picture 13">
              <a:extLst>
                <a:ext uri="{FF2B5EF4-FFF2-40B4-BE49-F238E27FC236}">
                  <a16:creationId xmlns:a16="http://schemas.microsoft.com/office/drawing/2014/main" id="{08BAEE49-5082-C205-64B2-B0285E99C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43033">
              <a:off x="6842360" y="2448003"/>
              <a:ext cx="1319444" cy="2039815"/>
            </a:xfrm>
            <a:prstGeom prst="round2DiagRect">
              <a:avLst>
                <a:gd name="adj1" fmla="val 50000"/>
                <a:gd name="adj2" fmla="val 16015"/>
              </a:avLst>
            </a:prstGeom>
            <a:ln w="88900" cap="sq">
              <a:solidFill>
                <a:srgbClr val="FFFFFF"/>
              </a:solidFill>
              <a:miter lim="800000"/>
            </a:ln>
            <a:effectLst>
              <a:outerShdw blurRad="254000" algn="tl" rotWithShape="0">
                <a:srgbClr val="000000">
                  <a:alpha val="43000"/>
                </a:srgbClr>
              </a:outerShdw>
            </a:effectLst>
          </p:spPr>
        </p:pic>
      </p:grpSp>
      <p:sp>
        <p:nvSpPr>
          <p:cNvPr id="2" name="TextBox 1">
            <a:extLst>
              <a:ext uri="{FF2B5EF4-FFF2-40B4-BE49-F238E27FC236}">
                <a16:creationId xmlns:a16="http://schemas.microsoft.com/office/drawing/2014/main" id="{4F80B485-A615-B309-D316-F8B886B984F6}"/>
              </a:ext>
            </a:extLst>
          </p:cNvPr>
          <p:cNvSpPr txBox="1"/>
          <p:nvPr/>
        </p:nvSpPr>
        <p:spPr>
          <a:xfrm>
            <a:off x="9056311" y="501696"/>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spTree>
    <p:extLst>
      <p:ext uri="{BB962C8B-B14F-4D97-AF65-F5344CB8AC3E}">
        <p14:creationId xmlns:p14="http://schemas.microsoft.com/office/powerpoint/2010/main" val="201394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997E7E-86F9-650D-7126-399C7B587C24}"/>
              </a:ext>
            </a:extLst>
          </p:cNvPr>
          <p:cNvSpPr txBox="1"/>
          <p:nvPr/>
        </p:nvSpPr>
        <p:spPr>
          <a:xfrm>
            <a:off x="6901572" y="1196825"/>
            <a:ext cx="4757761"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شهریار در اوایل تحصیل پزشکی در تهران عاشق ثریا دختر </a:t>
            </a:r>
            <a:r>
              <a:rPr lang="fa-IR" b="0" i="0" u="none" strike="noStrike" dirty="0">
                <a:effectLst/>
                <a:latin typeface="-apple-system"/>
                <a:cs typeface="B Nazanin" panose="00000400000000000000" pitchFamily="2" charset="-78"/>
              </a:rPr>
              <a:t>عبدالله امیرطهماسبی</a:t>
            </a:r>
            <a:r>
              <a:rPr lang="fa-IR" b="0" i="0" dirty="0">
                <a:effectLst/>
                <a:latin typeface="-apple-system"/>
                <a:cs typeface="B Nazanin" panose="00000400000000000000" pitchFamily="2" charset="-78"/>
              </a:rPr>
              <a:t> می‌شود و چند سال با یکدیگر نامزد بودند. اما در نهایت آن دختر با </a:t>
            </a:r>
            <a:r>
              <a:rPr lang="fa-IR" b="0" i="0" u="none" strike="noStrike" dirty="0">
                <a:effectLst/>
                <a:latin typeface="-apple-system"/>
                <a:cs typeface="B Nazanin" panose="00000400000000000000" pitchFamily="2" charset="-78"/>
              </a:rPr>
              <a:t>چراغعلی سالار حشمت</a:t>
            </a:r>
            <a:r>
              <a:rPr lang="fa-IR" b="0" i="0" dirty="0">
                <a:effectLst/>
                <a:latin typeface="-apple-system"/>
                <a:cs typeface="B Nazanin" panose="00000400000000000000" pitchFamily="2" charset="-78"/>
              </a:rPr>
              <a:t> معروف به امیر اکرم ازدواج می‌کند. حدود شش ماه پیش از گرفتن مدرک </a:t>
            </a:r>
            <a:r>
              <a:rPr lang="fa-IR" b="0" i="0" u="none" strike="noStrike" dirty="0">
                <a:effectLst/>
                <a:latin typeface="-apple-system"/>
                <a:cs typeface="B Nazanin" panose="00000400000000000000" pitchFamily="2" charset="-78"/>
              </a:rPr>
              <a:t>دکترا</a:t>
            </a:r>
            <a:r>
              <a:rPr lang="fa-IR" b="0" i="0" dirty="0">
                <a:effectLst/>
                <a:latin typeface="-apple-system"/>
                <a:cs typeface="B Nazanin" panose="00000400000000000000" pitchFamily="2" charset="-78"/>
              </a:rPr>
              <a:t>، تحصیلش را به‌علت شکست عشقی و ناراحتی و خیال و پیش‌آمدهای دیگر، ترک کرد.</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BE1DE4DF-E4FD-23DD-D588-27AF4F82CE81}"/>
              </a:ext>
            </a:extLst>
          </p:cNvPr>
          <p:cNvSpPr txBox="1"/>
          <p:nvPr/>
        </p:nvSpPr>
        <p:spPr>
          <a:xfrm>
            <a:off x="8579655" y="482241"/>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pic>
        <p:nvPicPr>
          <p:cNvPr id="3" name="Picture 2">
            <a:extLst>
              <a:ext uri="{FF2B5EF4-FFF2-40B4-BE49-F238E27FC236}">
                <a16:creationId xmlns:a16="http://schemas.microsoft.com/office/drawing/2014/main" id="{85EADA29-A1E0-0665-49D8-A46FECC622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37885">
            <a:off x="1332931" y="982265"/>
            <a:ext cx="3645702" cy="41294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5917D79F-95D1-53D2-D165-A1DCFAF66A6D}"/>
              </a:ext>
            </a:extLst>
          </p:cNvPr>
          <p:cNvPicPr>
            <a:picLocks noChangeAspect="1"/>
          </p:cNvPicPr>
          <p:nvPr/>
        </p:nvPicPr>
        <p:blipFill rotWithShape="1">
          <a:blip r:embed="rId3">
            <a:extLst>
              <a:ext uri="{28A0092B-C50C-407E-A947-70E740481C1C}">
                <a14:useLocalDpi xmlns:a14="http://schemas.microsoft.com/office/drawing/2010/main" val="0"/>
              </a:ext>
            </a:extLst>
          </a:blip>
          <a:srcRect t="8383" b="20979"/>
          <a:stretch/>
        </p:blipFill>
        <p:spPr>
          <a:xfrm rot="809152">
            <a:off x="3227671" y="3313535"/>
            <a:ext cx="2597082" cy="26333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56695383-359F-C64D-2FDC-7AB3ABA476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54281">
            <a:off x="697518" y="739268"/>
            <a:ext cx="1420204" cy="14015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74835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7D5C125-07EB-9767-99F2-3A356574C758}"/>
              </a:ext>
            </a:extLst>
          </p:cNvPr>
          <p:cNvSpPr txBox="1"/>
          <p:nvPr/>
        </p:nvSpPr>
        <p:spPr>
          <a:xfrm>
            <a:off x="6193277" y="1539820"/>
            <a:ext cx="5364119" cy="4835939"/>
          </a:xfrm>
          <a:prstGeom prst="rect">
            <a:avLst/>
          </a:prstGeom>
          <a:noFill/>
        </p:spPr>
        <p:txBody>
          <a:bodyPr wrap="square">
            <a:spAutoFit/>
          </a:bodyPr>
          <a:lstStyle/>
          <a:p>
            <a:pPr algn="justLow" rtl="1">
              <a:lnSpc>
                <a:spcPct val="250000"/>
              </a:lnSpc>
            </a:pPr>
            <a:r>
              <a:rPr lang="fa-IR" b="1" i="0" dirty="0">
                <a:effectLst/>
                <a:latin typeface="-apple-system"/>
                <a:cs typeface="B Nazanin" panose="00000400000000000000" pitchFamily="2" charset="-78"/>
              </a:rPr>
              <a:t>اولین کتاب شعر شهریار به کوشش </a:t>
            </a:r>
            <a:r>
              <a:rPr lang="fa-IR" b="1" i="0" u="none" strike="noStrike" dirty="0">
                <a:effectLst/>
                <a:latin typeface="-apple-system"/>
                <a:cs typeface="B Nazanin" panose="00000400000000000000" pitchFamily="2" charset="-78"/>
              </a:rPr>
              <a:t>ابوالقاسم شیوا</a:t>
            </a:r>
            <a:r>
              <a:rPr lang="fa-IR" b="1" i="0" dirty="0">
                <a:effectLst/>
                <a:latin typeface="-apple-system"/>
                <a:cs typeface="B Nazanin" panose="00000400000000000000" pitchFamily="2" charset="-78"/>
              </a:rPr>
              <a:t> متخلص به «شهیار» دوست صمیمی شهریار در سال ۱۳۰۸ منتشر گردید.</a:t>
            </a:r>
          </a:p>
          <a:p>
            <a:pPr algn="justLow" rtl="1">
              <a:lnSpc>
                <a:spcPct val="250000"/>
              </a:lnSpc>
            </a:pPr>
            <a:r>
              <a:rPr lang="fa-IR" b="1" i="0" dirty="0">
                <a:effectLst/>
                <a:latin typeface="-apple-system"/>
                <a:cs typeface="B Nazanin" panose="00000400000000000000" pitchFamily="2" charset="-78"/>
              </a:rPr>
              <a:t>شهریار در جوانی در </a:t>
            </a:r>
            <a:r>
              <a:rPr lang="fa-IR" b="1" i="0" u="none" strike="noStrike" dirty="0">
                <a:effectLst/>
                <a:latin typeface="-apple-system"/>
                <a:cs typeface="B Nazanin" panose="00000400000000000000" pitchFamily="2" charset="-78"/>
              </a:rPr>
              <a:t>تهران</a:t>
            </a:r>
            <a:r>
              <a:rPr lang="fa-IR" b="1" i="0" dirty="0">
                <a:effectLst/>
                <a:latin typeface="-apple-system"/>
                <a:cs typeface="B Nazanin" panose="00000400000000000000" pitchFamily="2" charset="-78"/>
              </a:rPr>
              <a:t> با بزرگان هنر و ادب همنشینی و دوستی داشت از جمله با: </a:t>
            </a:r>
            <a:r>
              <a:rPr lang="fa-IR" b="1" i="0" u="none" strike="noStrike" dirty="0">
                <a:effectLst/>
                <a:latin typeface="-apple-system"/>
                <a:cs typeface="B Nazanin" panose="00000400000000000000" pitchFamily="2" charset="-78"/>
              </a:rPr>
              <a:t>ابوالحسن صبا</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محمدتقی بهار</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ایرج میرزا</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عارف قزوینی</a:t>
            </a:r>
            <a:r>
              <a:rPr lang="fa-IR" b="1" i="0" dirty="0">
                <a:effectLst/>
                <a:latin typeface="-apple-system"/>
                <a:cs typeface="B Nazanin" panose="00000400000000000000" pitchFamily="2" charset="-78"/>
              </a:rPr>
              <a:t>. در سال‌های بعد نیز با </a:t>
            </a:r>
            <a:r>
              <a:rPr lang="fa-IR" b="1" i="0" u="none" strike="noStrike" dirty="0">
                <a:effectLst/>
                <a:latin typeface="-apple-system"/>
                <a:cs typeface="B Nazanin" panose="00000400000000000000" pitchFamily="2" charset="-78"/>
              </a:rPr>
              <a:t>نیما یوشیج</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هوشنگ ابتهاج</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کریم امیری فیروزکوهی</a:t>
            </a:r>
            <a:r>
              <a:rPr lang="fa-IR" b="1" i="0" dirty="0">
                <a:effectLst/>
                <a:latin typeface="-apple-system"/>
                <a:cs typeface="B Nazanin" panose="00000400000000000000" pitchFamily="2" charset="-78"/>
              </a:rPr>
              <a:t> و برخی دیگر از هنرمندان دوستی و رابطه داشت.</a:t>
            </a:r>
          </a:p>
        </p:txBody>
      </p:sp>
      <p:pic>
        <p:nvPicPr>
          <p:cNvPr id="10" name="Picture 9">
            <a:extLst>
              <a:ext uri="{FF2B5EF4-FFF2-40B4-BE49-F238E27FC236}">
                <a16:creationId xmlns:a16="http://schemas.microsoft.com/office/drawing/2014/main" id="{8A3257DE-B46C-D4FF-F795-1B86E703826F}"/>
              </a:ext>
            </a:extLst>
          </p:cNvPr>
          <p:cNvPicPr>
            <a:picLocks noChangeAspect="1"/>
          </p:cNvPicPr>
          <p:nvPr/>
        </p:nvPicPr>
        <p:blipFill rotWithShape="1">
          <a:blip r:embed="rId2">
            <a:extLst>
              <a:ext uri="{28A0092B-C50C-407E-A947-70E740481C1C}">
                <a14:useLocalDpi xmlns:a14="http://schemas.microsoft.com/office/drawing/2010/main" val="0"/>
              </a:ext>
            </a:extLst>
          </a:blip>
          <a:srcRect l="7782" r="9814"/>
          <a:stretch/>
        </p:blipFill>
        <p:spPr>
          <a:xfrm>
            <a:off x="1293779" y="1520098"/>
            <a:ext cx="3832698" cy="38178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 name="TextBox 1">
            <a:extLst>
              <a:ext uri="{FF2B5EF4-FFF2-40B4-BE49-F238E27FC236}">
                <a16:creationId xmlns:a16="http://schemas.microsoft.com/office/drawing/2014/main" id="{7AAA63C6-3D49-D388-4F25-F489B5B46CE8}"/>
              </a:ext>
            </a:extLst>
          </p:cNvPr>
          <p:cNvSpPr txBox="1"/>
          <p:nvPr/>
        </p:nvSpPr>
        <p:spPr>
          <a:xfrm>
            <a:off x="8579655" y="482241"/>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spTree>
    <p:extLst>
      <p:ext uri="{BB962C8B-B14F-4D97-AF65-F5344CB8AC3E}">
        <p14:creationId xmlns:p14="http://schemas.microsoft.com/office/powerpoint/2010/main" val="2293786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71D95E3-52BA-D174-5ADE-0782C892ECA0}"/>
              </a:ext>
            </a:extLst>
          </p:cNvPr>
          <p:cNvSpPr txBox="1"/>
          <p:nvPr/>
        </p:nvSpPr>
        <p:spPr>
          <a:xfrm>
            <a:off x="1318098" y="5002306"/>
            <a:ext cx="9555804" cy="1373453"/>
          </a:xfrm>
          <a:prstGeom prst="rect">
            <a:avLst/>
          </a:prstGeom>
          <a:noFill/>
        </p:spPr>
        <p:txBody>
          <a:bodyPr wrap="square">
            <a:spAutoFit/>
          </a:bodyPr>
          <a:lstStyle/>
          <a:p>
            <a:pPr algn="ctr" rtl="1">
              <a:lnSpc>
                <a:spcPct val="250000"/>
              </a:lnSpc>
            </a:pPr>
            <a:r>
              <a:rPr lang="fa-IR" b="1" i="0" dirty="0">
                <a:effectLst/>
                <a:latin typeface="-apple-system"/>
                <a:cs typeface="B Nazanin" panose="00000400000000000000" pitchFamily="2" charset="-78"/>
              </a:rPr>
              <a:t>پس از سفری چهارساله به </a:t>
            </a:r>
            <a:r>
              <a:rPr lang="fa-IR" b="1" i="0" u="none" strike="noStrike" dirty="0">
                <a:effectLst/>
                <a:latin typeface="-apple-system"/>
                <a:cs typeface="B Nazanin" panose="00000400000000000000" pitchFamily="2" charset="-78"/>
              </a:rPr>
              <a:t>خراسان</a:t>
            </a:r>
            <a:r>
              <a:rPr lang="fa-IR" b="1" i="0" dirty="0">
                <a:effectLst/>
                <a:latin typeface="-apple-system"/>
                <a:cs typeface="B Nazanin" panose="00000400000000000000" pitchFamily="2" charset="-78"/>
              </a:rPr>
              <a:t>، برای کار در اداره ی ثبت اسناد </a:t>
            </a:r>
            <a:r>
              <a:rPr lang="fa-IR" b="1" i="0" u="none" strike="noStrike" dirty="0">
                <a:effectLst/>
                <a:latin typeface="-apple-system"/>
                <a:cs typeface="B Nazanin" panose="00000400000000000000" pitchFamily="2" charset="-78"/>
              </a:rPr>
              <a:t>مشهد</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نیشابور</a:t>
            </a:r>
            <a:r>
              <a:rPr lang="fa-IR" b="1" i="0" dirty="0">
                <a:effectLst/>
                <a:latin typeface="-apple-system"/>
                <a:cs typeface="B Nazanin" panose="00000400000000000000" pitchFamily="2" charset="-78"/>
              </a:rPr>
              <a:t>، شهریار به تهران بازگشت. در سال ۱۳۱۳ که شهریار در خراسان بود، پدرش میرآقا خشگنابی درگذشت.</a:t>
            </a:r>
            <a:endParaRPr lang="en-US" b="1" dirty="0">
              <a:cs typeface="B Nazanin" panose="00000400000000000000" pitchFamily="2" charset="-78"/>
            </a:endParaRPr>
          </a:p>
        </p:txBody>
      </p:sp>
      <p:sp>
        <p:nvSpPr>
          <p:cNvPr id="2" name="TextBox 1">
            <a:extLst>
              <a:ext uri="{FF2B5EF4-FFF2-40B4-BE49-F238E27FC236}">
                <a16:creationId xmlns:a16="http://schemas.microsoft.com/office/drawing/2014/main" id="{B3141BFE-706F-ED92-2AF2-EA22139945D6}"/>
              </a:ext>
            </a:extLst>
          </p:cNvPr>
          <p:cNvSpPr txBox="1"/>
          <p:nvPr/>
        </p:nvSpPr>
        <p:spPr>
          <a:xfrm>
            <a:off x="8579655" y="482241"/>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grpSp>
        <p:nvGrpSpPr>
          <p:cNvPr id="9" name="Group 8">
            <a:extLst>
              <a:ext uri="{FF2B5EF4-FFF2-40B4-BE49-F238E27FC236}">
                <a16:creationId xmlns:a16="http://schemas.microsoft.com/office/drawing/2014/main" id="{BEBE1A51-F40D-2474-F1D3-7944B64DA63B}"/>
              </a:ext>
            </a:extLst>
          </p:cNvPr>
          <p:cNvGrpSpPr/>
          <p:nvPr/>
        </p:nvGrpSpPr>
        <p:grpSpPr>
          <a:xfrm>
            <a:off x="2561561" y="1633073"/>
            <a:ext cx="7068877" cy="2883827"/>
            <a:chOff x="2687865" y="1680207"/>
            <a:chExt cx="7068877" cy="2883827"/>
          </a:xfrm>
        </p:grpSpPr>
        <p:pic>
          <p:nvPicPr>
            <p:cNvPr id="4" name="Picture 3">
              <a:extLst>
                <a:ext uri="{FF2B5EF4-FFF2-40B4-BE49-F238E27FC236}">
                  <a16:creationId xmlns:a16="http://schemas.microsoft.com/office/drawing/2014/main" id="{88FE3573-882E-3E2C-F39B-2F91E2808775}"/>
                </a:ext>
              </a:extLst>
            </p:cNvPr>
            <p:cNvPicPr>
              <a:picLocks noChangeAspect="1"/>
            </p:cNvPicPr>
            <p:nvPr/>
          </p:nvPicPr>
          <p:blipFill rotWithShape="1">
            <a:blip r:embed="rId2">
              <a:extLst>
                <a:ext uri="{28A0092B-C50C-407E-A947-70E740481C1C}">
                  <a14:useLocalDpi xmlns:a14="http://schemas.microsoft.com/office/drawing/2010/main" val="0"/>
                </a:ext>
              </a:extLst>
            </a:blip>
            <a:srcRect b="27295"/>
            <a:stretch/>
          </p:blipFill>
          <p:spPr>
            <a:xfrm rot="1204950">
              <a:off x="2687865" y="1876119"/>
              <a:ext cx="2271030" cy="23700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E24E860E-8839-8C68-AC3F-5DFC6A63BA15}"/>
                </a:ext>
              </a:extLst>
            </p:cNvPr>
            <p:cNvPicPr>
              <a:picLocks noChangeAspect="1"/>
            </p:cNvPicPr>
            <p:nvPr/>
          </p:nvPicPr>
          <p:blipFill rotWithShape="1">
            <a:blip r:embed="rId3">
              <a:extLst>
                <a:ext uri="{28A0092B-C50C-407E-A947-70E740481C1C}">
                  <a14:useLocalDpi xmlns:a14="http://schemas.microsoft.com/office/drawing/2010/main" val="0"/>
                </a:ext>
              </a:extLst>
            </a:blip>
            <a:srcRect t="2469" b="10484"/>
            <a:stretch/>
          </p:blipFill>
          <p:spPr>
            <a:xfrm>
              <a:off x="5001312" y="1680207"/>
              <a:ext cx="4755430" cy="2883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534192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80FA028-0182-C059-94C0-3FF30773A365}"/>
              </a:ext>
            </a:extLst>
          </p:cNvPr>
          <p:cNvSpPr txBox="1"/>
          <p:nvPr/>
        </p:nvSpPr>
        <p:spPr>
          <a:xfrm>
            <a:off x="6124291" y="1864191"/>
            <a:ext cx="5304816" cy="3277820"/>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او در سال ۱۳۱۵ در </a:t>
            </a:r>
            <a:r>
              <a:rPr lang="fa-IR" b="1" i="0" u="none" strike="noStrike" dirty="0">
                <a:effectLst/>
                <a:latin typeface="-apple-system"/>
                <a:cs typeface="B Nazanin" panose="00000400000000000000" pitchFamily="2" charset="-78"/>
              </a:rPr>
              <a:t>بانک کشاورزی</a:t>
            </a:r>
            <a:r>
              <a:rPr lang="fa-IR" b="1" i="0" dirty="0">
                <a:effectLst/>
                <a:latin typeface="-apple-system"/>
                <a:cs typeface="B Nazanin" panose="00000400000000000000" pitchFamily="2" charset="-78"/>
              </a:rPr>
              <a:t> استخدام و پس از مدتی به تبریز منتقل شد. </a:t>
            </a:r>
            <a:r>
              <a:rPr lang="fa-IR" b="1" i="0" u="none" strike="noStrike" dirty="0">
                <a:effectLst/>
                <a:latin typeface="-apple-system"/>
                <a:cs typeface="B Nazanin" panose="00000400000000000000" pitchFamily="2" charset="-78"/>
              </a:rPr>
              <a:t>دانشگاه تبریز</a:t>
            </a:r>
            <a:r>
              <a:rPr lang="fa-IR" b="1" i="0" dirty="0">
                <a:effectLst/>
                <a:latin typeface="-apple-system"/>
                <a:cs typeface="B Nazanin" panose="00000400000000000000" pitchFamily="2" charset="-78"/>
              </a:rPr>
              <a:t> شهریار را یکی از پاسداران شعر و ادب میهن خواند و عنوان </a:t>
            </a:r>
            <a:r>
              <a:rPr lang="fa-IR" b="1" i="0" u="none" strike="noStrike" dirty="0">
                <a:effectLst/>
                <a:latin typeface="-apple-system"/>
                <a:cs typeface="B Nazanin" panose="00000400000000000000" pitchFamily="2" charset="-78"/>
              </a:rPr>
              <a:t>دکتری افتخاری</a:t>
            </a:r>
            <a:r>
              <a:rPr lang="fa-IR" b="1" i="0" dirty="0">
                <a:effectLst/>
                <a:latin typeface="-apple-system"/>
                <a:cs typeface="B Nazanin" panose="00000400000000000000" pitchFamily="2" charset="-78"/>
              </a:rPr>
              <a:t> دانشکده ی ادبیات و علوم انسانی تبریز را نیز به وی اعطا کرد.</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B5D7374C-DB05-A955-C0F1-F03976DA1755}"/>
              </a:ext>
            </a:extLst>
          </p:cNvPr>
          <p:cNvPicPr>
            <a:picLocks noChangeAspect="1"/>
          </p:cNvPicPr>
          <p:nvPr/>
        </p:nvPicPr>
        <p:blipFill rotWithShape="1">
          <a:blip r:embed="rId2">
            <a:extLst>
              <a:ext uri="{28A0092B-C50C-407E-A947-70E740481C1C}">
                <a14:useLocalDpi xmlns:a14="http://schemas.microsoft.com/office/drawing/2010/main" val="0"/>
              </a:ext>
            </a:extLst>
          </a:blip>
          <a:srcRect b="23687"/>
          <a:stretch/>
        </p:blipFill>
        <p:spPr>
          <a:xfrm>
            <a:off x="709475" y="713073"/>
            <a:ext cx="4729792" cy="5580057"/>
          </a:xfrm>
          <a:prstGeom prst="ellipse">
            <a:avLst/>
          </a:prstGeom>
          <a:ln>
            <a:noFill/>
          </a:ln>
          <a:effectLst>
            <a:softEdge rad="112500"/>
          </a:effectLst>
        </p:spPr>
      </p:pic>
      <p:sp>
        <p:nvSpPr>
          <p:cNvPr id="2" name="TextBox 1">
            <a:extLst>
              <a:ext uri="{FF2B5EF4-FFF2-40B4-BE49-F238E27FC236}">
                <a16:creationId xmlns:a16="http://schemas.microsoft.com/office/drawing/2014/main" id="{72D2645D-0874-AB3B-2AD3-81D6E7A5AC39}"/>
              </a:ext>
            </a:extLst>
          </p:cNvPr>
          <p:cNvSpPr txBox="1"/>
          <p:nvPr/>
        </p:nvSpPr>
        <p:spPr>
          <a:xfrm>
            <a:off x="8579655" y="482241"/>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spTree>
    <p:extLst>
      <p:ext uri="{BB962C8B-B14F-4D97-AF65-F5344CB8AC3E}">
        <p14:creationId xmlns:p14="http://schemas.microsoft.com/office/powerpoint/2010/main" val="743396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5DAC9E-746A-095D-A2C7-5ED142DD4BB2}"/>
              </a:ext>
            </a:extLst>
          </p:cNvPr>
          <p:cNvSpPr txBox="1"/>
          <p:nvPr/>
        </p:nvSpPr>
        <p:spPr>
          <a:xfrm>
            <a:off x="7812497" y="516755"/>
            <a:ext cx="2701436"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sp>
        <p:nvSpPr>
          <p:cNvPr id="7" name="TextBox 6">
            <a:extLst>
              <a:ext uri="{FF2B5EF4-FFF2-40B4-BE49-F238E27FC236}">
                <a16:creationId xmlns:a16="http://schemas.microsoft.com/office/drawing/2014/main" id="{53159E4F-E1D6-E241-1180-77AD17D50511}"/>
              </a:ext>
            </a:extLst>
          </p:cNvPr>
          <p:cNvSpPr txBox="1"/>
          <p:nvPr/>
        </p:nvSpPr>
        <p:spPr>
          <a:xfrm>
            <a:off x="1241327" y="4873373"/>
            <a:ext cx="9084165" cy="1615827"/>
          </a:xfrm>
          <a:prstGeom prst="rect">
            <a:avLst/>
          </a:prstGeom>
          <a:noFill/>
        </p:spPr>
        <p:txBody>
          <a:bodyPr wrap="square">
            <a:spAutoFit/>
          </a:bodyPr>
          <a:lstStyle/>
          <a:p>
            <a:pPr algn="ctr" rtl="1">
              <a:lnSpc>
                <a:spcPct val="300000"/>
              </a:lnSpc>
            </a:pPr>
            <a:r>
              <a:rPr lang="fa-IR" b="1" i="0" dirty="0">
                <a:effectLst/>
                <a:latin typeface="ttgm"/>
                <a:cs typeface="B Nazanin" panose="00000400000000000000" pitchFamily="2" charset="-78"/>
              </a:rPr>
              <a:t>شهریار شاعری مومن و مسلمان بود. از خصوصیات اخلاقی او می توان به مهمان دوستی و مهمان نوازی او اشاره نمود. او فردی حساس، فروتن و درویش مسلک بود. </a:t>
            </a:r>
          </a:p>
        </p:txBody>
      </p:sp>
      <p:pic>
        <p:nvPicPr>
          <p:cNvPr id="9" name="Picture 8">
            <a:extLst>
              <a:ext uri="{FF2B5EF4-FFF2-40B4-BE49-F238E27FC236}">
                <a16:creationId xmlns:a16="http://schemas.microsoft.com/office/drawing/2014/main" id="{48924301-6758-F784-39B1-40FDB6273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7336" y="725971"/>
            <a:ext cx="2776647" cy="4053499"/>
          </a:xfrm>
          <a:prstGeom prst="round2DiagRect">
            <a:avLst>
              <a:gd name="adj1" fmla="val 28752"/>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10">
            <a:extLst>
              <a:ext uri="{FF2B5EF4-FFF2-40B4-BE49-F238E27FC236}">
                <a16:creationId xmlns:a16="http://schemas.microsoft.com/office/drawing/2014/main" id="{80F81915-D6ED-699C-DD67-01BFD12FBA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1250" y="1631170"/>
            <a:ext cx="2466784" cy="3054398"/>
          </a:xfrm>
          <a:prstGeom prst="round2DiagRect">
            <a:avLst>
              <a:gd name="adj1" fmla="val 22382"/>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29888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14EA6E-9367-5BCA-A64C-8E588FDA52A7}"/>
              </a:ext>
            </a:extLst>
          </p:cNvPr>
          <p:cNvSpPr txBox="1"/>
          <p:nvPr/>
        </p:nvSpPr>
        <p:spPr>
          <a:xfrm>
            <a:off x="6767907" y="1866403"/>
            <a:ext cx="4952239" cy="3277820"/>
          </a:xfrm>
          <a:prstGeom prst="rect">
            <a:avLst/>
          </a:prstGeom>
          <a:noFill/>
        </p:spPr>
        <p:txBody>
          <a:bodyPr wrap="square">
            <a:spAutoFit/>
          </a:bodyPr>
          <a:lstStyle/>
          <a:p>
            <a:pPr algn="justLow" rtl="1">
              <a:lnSpc>
                <a:spcPct val="300000"/>
              </a:lnSpc>
            </a:pPr>
            <a:r>
              <a:rPr lang="fa-IR" b="1" i="0" u="none" strike="noStrike" dirty="0">
                <a:effectLst/>
                <a:latin typeface="ttgm"/>
                <a:cs typeface="B Nazanin" panose="00000400000000000000" pitchFamily="2" charset="-78"/>
              </a:rPr>
              <a:t>شهریار</a:t>
            </a:r>
            <a:r>
              <a:rPr lang="fa-IR" b="1" i="0" dirty="0">
                <a:effectLst/>
                <a:latin typeface="ttgm"/>
                <a:cs typeface="B Nazanin" panose="00000400000000000000" pitchFamily="2" charset="-78"/>
              </a:rPr>
              <a:t> روح بسیار حساسی دارد. او سنگ صبور غمهای نوع انسان است.اشعار شهریار تجلی دردهای بشری است.</a:t>
            </a:r>
          </a:p>
          <a:p>
            <a:pPr algn="justLow" rtl="1">
              <a:lnSpc>
                <a:spcPct val="300000"/>
              </a:lnSpc>
            </a:pPr>
            <a:r>
              <a:rPr lang="fa-IR" b="1" i="0" dirty="0">
                <a:effectLst/>
                <a:latin typeface="ttgm"/>
                <a:cs typeface="B Nazanin" panose="00000400000000000000" pitchFamily="2" charset="-78"/>
              </a:rPr>
              <a:t>او همچنین مقوله عشق را در اشعار خویش نابتر از هر شعری عرضه داشته است.</a:t>
            </a:r>
          </a:p>
        </p:txBody>
      </p:sp>
      <p:sp>
        <p:nvSpPr>
          <p:cNvPr id="6" name="TextBox 5">
            <a:extLst>
              <a:ext uri="{FF2B5EF4-FFF2-40B4-BE49-F238E27FC236}">
                <a16:creationId xmlns:a16="http://schemas.microsoft.com/office/drawing/2014/main" id="{A0143014-16A9-F211-BA14-7934EAD03178}"/>
              </a:ext>
            </a:extLst>
          </p:cNvPr>
          <p:cNvSpPr txBox="1"/>
          <p:nvPr/>
        </p:nvSpPr>
        <p:spPr>
          <a:xfrm>
            <a:off x="7115908" y="474757"/>
            <a:ext cx="4604239"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pic>
        <p:nvPicPr>
          <p:cNvPr id="8" name="Picture 7">
            <a:extLst>
              <a:ext uri="{FF2B5EF4-FFF2-40B4-BE49-F238E27FC236}">
                <a16:creationId xmlns:a16="http://schemas.microsoft.com/office/drawing/2014/main" id="{02ACFBC3-5F6D-41CE-5BFF-03A2C227F8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853" y="837473"/>
            <a:ext cx="5208608" cy="3429000"/>
          </a:xfrm>
          <a:prstGeom prst="roundRect">
            <a:avLst>
              <a:gd name="adj" fmla="val 50000"/>
            </a:avLst>
          </a:prstGeom>
          <a:solidFill>
            <a:srgbClr val="FFFFFF">
              <a:shade val="85000"/>
            </a:srgbClr>
          </a:solidFill>
          <a:ln>
            <a:noFill/>
          </a:ln>
          <a:effectLst>
            <a:reflection blurRad="12700" stA="38000" endPos="28000" dist="5000" dir="5400000" sy="-100000" algn="bl" rotWithShape="0"/>
          </a:effectLst>
        </p:spPr>
      </p:pic>
      <p:pic>
        <p:nvPicPr>
          <p:cNvPr id="10" name="Picture 9">
            <a:extLst>
              <a:ext uri="{FF2B5EF4-FFF2-40B4-BE49-F238E27FC236}">
                <a16:creationId xmlns:a16="http://schemas.microsoft.com/office/drawing/2014/main" id="{94162005-C9E4-AD15-0841-D36CE802B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1221" y="3724994"/>
            <a:ext cx="2562225" cy="1781175"/>
          </a:xfrm>
          <a:prstGeom prst="roundRect">
            <a:avLst>
              <a:gd name="adj" fmla="val 10016"/>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56738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9603191-9B1F-B855-7E68-551E27A12247}"/>
              </a:ext>
            </a:extLst>
          </p:cNvPr>
          <p:cNvSpPr txBox="1"/>
          <p:nvPr/>
        </p:nvSpPr>
        <p:spPr>
          <a:xfrm>
            <a:off x="730833" y="1100137"/>
            <a:ext cx="10730333" cy="1615827"/>
          </a:xfrm>
          <a:prstGeom prst="rect">
            <a:avLst/>
          </a:prstGeom>
          <a:noFill/>
        </p:spPr>
        <p:txBody>
          <a:bodyPr wrap="square">
            <a:spAutoFit/>
          </a:bodyPr>
          <a:lstStyle/>
          <a:p>
            <a:pPr algn="ctr" rtl="1">
              <a:lnSpc>
                <a:spcPct val="300000"/>
              </a:lnSpc>
            </a:pPr>
            <a:r>
              <a:rPr lang="fa-IR" b="1" i="0" dirty="0">
                <a:effectLst/>
                <a:latin typeface="ttgm"/>
                <a:cs typeface="B Nazanin" panose="00000400000000000000" pitchFamily="2" charset="-78"/>
              </a:rPr>
              <a:t>استاد شهریار علاقه مفرط به تمامی هنرها به خصوص شعر، موسیقی و خوشنویسی داشت و خط نسـخ و نــسـتعلیق و بویژه خط تحریر را خوب می نوشت. در جوانی سه تار می زد طوری که نواختن او اشک استاد ابوالحسـن صبا را جاری می کرد و برای ساز خود می سرود.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5DD0CC7C-6E6A-44B3-6437-7506C87791C7}"/>
              </a:ext>
            </a:extLst>
          </p:cNvPr>
          <p:cNvSpPr txBox="1"/>
          <p:nvPr/>
        </p:nvSpPr>
        <p:spPr>
          <a:xfrm>
            <a:off x="7326923" y="474757"/>
            <a:ext cx="4393224"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pic>
        <p:nvPicPr>
          <p:cNvPr id="8" name="Picture 7">
            <a:extLst>
              <a:ext uri="{FF2B5EF4-FFF2-40B4-BE49-F238E27FC236}">
                <a16:creationId xmlns:a16="http://schemas.microsoft.com/office/drawing/2014/main" id="{9C17CFC1-6813-07CB-8FDD-4EF66E50BC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4140" y="2966481"/>
            <a:ext cx="4863718" cy="3416762"/>
          </a:xfrm>
          <a:prstGeom prst="ellipse">
            <a:avLst/>
          </a:prstGeom>
          <a:ln>
            <a:noFill/>
          </a:ln>
          <a:effectLst>
            <a:softEdge rad="112500"/>
          </a:effectLst>
        </p:spPr>
      </p:pic>
    </p:spTree>
    <p:extLst>
      <p:ext uri="{BB962C8B-B14F-4D97-AF65-F5344CB8AC3E}">
        <p14:creationId xmlns:p14="http://schemas.microsoft.com/office/powerpoint/2010/main" val="18943103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359CD5-9959-5FED-EB41-B48B264B47C0}"/>
              </a:ext>
            </a:extLst>
          </p:cNvPr>
          <p:cNvSpPr txBox="1"/>
          <p:nvPr/>
        </p:nvSpPr>
        <p:spPr>
          <a:xfrm>
            <a:off x="5622683" y="1627085"/>
            <a:ext cx="6097464" cy="4143442"/>
          </a:xfrm>
          <a:prstGeom prst="rect">
            <a:avLst/>
          </a:prstGeom>
          <a:noFill/>
        </p:spPr>
        <p:txBody>
          <a:bodyPr wrap="square">
            <a:spAutoFit/>
          </a:bodyPr>
          <a:lstStyle/>
          <a:p>
            <a:pPr algn="justLow" rtl="1">
              <a:lnSpc>
                <a:spcPct val="250000"/>
              </a:lnSpc>
            </a:pPr>
            <a:r>
              <a:rPr lang="fa-IR" b="1" i="0" dirty="0">
                <a:solidFill>
                  <a:srgbClr val="1F1F1F"/>
                </a:solidFill>
                <a:effectLst/>
                <a:latin typeface="ttgm"/>
                <a:cs typeface="B Nazanin" panose="00000400000000000000" pitchFamily="2" charset="-78"/>
              </a:rPr>
              <a:t>در حدود سال های 1346 آغاز به نوشتن قرآن، به خط نسخ نموده که یک ثلث آن را به اتمام رسانده و دیوان اشعار فارسی استاد نیز چندین بار چاپ و بلافاصله نایاب شده است. در مدت اقامت در تبریز سهندیه را می سراید. در سال 1350 مجدداً به تهران مسافرت نموده و تجلیل های متعددی از شهریار به عمل می آید. ولی در سال 1354 داغ دیگری از فوت همسر به دلش نشست.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EC327C4E-E7FB-D5BB-3EB4-A14CD8E16F50}"/>
              </a:ext>
            </a:extLst>
          </p:cNvPr>
          <p:cNvSpPr txBox="1"/>
          <p:nvPr/>
        </p:nvSpPr>
        <p:spPr>
          <a:xfrm>
            <a:off x="8143875" y="474757"/>
            <a:ext cx="2596662"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pic>
        <p:nvPicPr>
          <p:cNvPr id="10" name="Picture 9">
            <a:extLst>
              <a:ext uri="{FF2B5EF4-FFF2-40B4-BE49-F238E27FC236}">
                <a16:creationId xmlns:a16="http://schemas.microsoft.com/office/drawing/2014/main" id="{F877E555-825E-F84D-8D84-58E3476B275E}"/>
              </a:ext>
            </a:extLst>
          </p:cNvPr>
          <p:cNvPicPr>
            <a:picLocks noChangeAspect="1"/>
          </p:cNvPicPr>
          <p:nvPr/>
        </p:nvPicPr>
        <p:blipFill rotWithShape="1">
          <a:blip r:embed="rId2">
            <a:extLst>
              <a:ext uri="{28A0092B-C50C-407E-A947-70E740481C1C}">
                <a14:useLocalDpi xmlns:a14="http://schemas.microsoft.com/office/drawing/2010/main" val="0"/>
              </a:ext>
            </a:extLst>
          </a:blip>
          <a:srcRect b="22569"/>
          <a:stretch/>
        </p:blipFill>
        <p:spPr>
          <a:xfrm>
            <a:off x="309763" y="600907"/>
            <a:ext cx="3553080" cy="4052212"/>
          </a:xfrm>
          <a:prstGeom prst="ellipse">
            <a:avLst/>
          </a:prstGeom>
          <a:ln>
            <a:noFill/>
          </a:ln>
          <a:effectLst>
            <a:softEdge rad="112500"/>
          </a:effectLst>
        </p:spPr>
      </p:pic>
      <p:pic>
        <p:nvPicPr>
          <p:cNvPr id="12" name="Picture 11">
            <a:extLst>
              <a:ext uri="{FF2B5EF4-FFF2-40B4-BE49-F238E27FC236}">
                <a16:creationId xmlns:a16="http://schemas.microsoft.com/office/drawing/2014/main" id="{36F6187B-0405-7024-AB72-A1C0B07AE749}"/>
              </a:ext>
            </a:extLst>
          </p:cNvPr>
          <p:cNvPicPr>
            <a:picLocks noChangeAspect="1"/>
          </p:cNvPicPr>
          <p:nvPr/>
        </p:nvPicPr>
        <p:blipFill rotWithShape="1">
          <a:blip r:embed="rId3">
            <a:extLst>
              <a:ext uri="{28A0092B-C50C-407E-A947-70E740481C1C}">
                <a14:useLocalDpi xmlns:a14="http://schemas.microsoft.com/office/drawing/2010/main" val="0"/>
              </a:ext>
            </a:extLst>
          </a:blip>
          <a:srcRect l="9412" r="26525"/>
          <a:stretch/>
        </p:blipFill>
        <p:spPr>
          <a:xfrm>
            <a:off x="1994189" y="3429000"/>
            <a:ext cx="2870042" cy="2755190"/>
          </a:xfrm>
          <a:prstGeom prst="ellipse">
            <a:avLst/>
          </a:prstGeom>
          <a:ln>
            <a:noFill/>
          </a:ln>
          <a:effectLst>
            <a:softEdge rad="112500"/>
          </a:effectLst>
        </p:spPr>
      </p:pic>
    </p:spTree>
    <p:extLst>
      <p:ext uri="{BB962C8B-B14F-4D97-AF65-F5344CB8AC3E}">
        <p14:creationId xmlns:p14="http://schemas.microsoft.com/office/powerpoint/2010/main" val="3239742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D336E11-CF34-9129-0AC7-362C67761A8F}"/>
              </a:ext>
            </a:extLst>
          </p:cNvPr>
          <p:cNvSpPr txBox="1"/>
          <p:nvPr/>
        </p:nvSpPr>
        <p:spPr>
          <a:xfrm>
            <a:off x="509791" y="1443429"/>
            <a:ext cx="4502224" cy="4939814"/>
          </a:xfrm>
          <a:prstGeom prst="rect">
            <a:avLst/>
          </a:prstGeom>
          <a:noFill/>
        </p:spPr>
        <p:txBody>
          <a:bodyPr wrap="square">
            <a:spAutoFit/>
          </a:bodyPr>
          <a:lstStyle/>
          <a:p>
            <a:pPr algn="justLow" rtl="1">
              <a:lnSpc>
                <a:spcPct val="300000"/>
              </a:lnSpc>
            </a:pPr>
            <a:r>
              <a:rPr lang="fa-IR" b="1" i="0" dirty="0">
                <a:solidFill>
                  <a:srgbClr val="1F1F1F"/>
                </a:solidFill>
                <a:effectLst/>
                <a:latin typeface="ttgm"/>
                <a:cs typeface="B Nazanin" panose="00000400000000000000" pitchFamily="2" charset="-78"/>
              </a:rPr>
              <a:t>در سال 1357 شهریار با حرکت انقلاب همصدا شد. در اردیبهشت ماه سال 1363 تجلیل باشکوهی از استاد در تبریز به عمل آمد. شهریار به لحاظ اشتهار در سرودن اشعار کم نظیر در مدح امیر مومنان و ائمه اطهار به شاعر اهل بیت شهرت یافته است.</a:t>
            </a:r>
          </a:p>
          <a:p>
            <a:pPr algn="justLow" rtl="1">
              <a:lnSpc>
                <a:spcPct val="300000"/>
              </a:lnSpc>
            </a:pPr>
            <a:r>
              <a:rPr lang="fa-IR" b="1" i="0" dirty="0">
                <a:solidFill>
                  <a:srgbClr val="1F1F1F"/>
                </a:solidFill>
                <a:effectLst/>
                <a:latin typeface="ttgm"/>
                <a:cs typeface="B Nazanin" panose="00000400000000000000" pitchFamily="2" charset="-78"/>
              </a:rPr>
              <a:t> </a:t>
            </a:r>
          </a:p>
        </p:txBody>
      </p:sp>
      <p:sp>
        <p:nvSpPr>
          <p:cNvPr id="8" name="TextBox 7">
            <a:extLst>
              <a:ext uri="{FF2B5EF4-FFF2-40B4-BE49-F238E27FC236}">
                <a16:creationId xmlns:a16="http://schemas.microsoft.com/office/drawing/2014/main" id="{637CC86A-DF1C-06EF-4406-9E35FC89A4E8}"/>
              </a:ext>
            </a:extLst>
          </p:cNvPr>
          <p:cNvSpPr txBox="1"/>
          <p:nvPr/>
        </p:nvSpPr>
        <p:spPr>
          <a:xfrm>
            <a:off x="7217923" y="474757"/>
            <a:ext cx="4502224"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pic>
        <p:nvPicPr>
          <p:cNvPr id="10" name="Picture 9">
            <a:extLst>
              <a:ext uri="{FF2B5EF4-FFF2-40B4-BE49-F238E27FC236}">
                <a16:creationId xmlns:a16="http://schemas.microsoft.com/office/drawing/2014/main" id="{56BB980A-A50F-4BA4-54E8-001B6A23A68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44373" y="1265583"/>
            <a:ext cx="4015759" cy="5295505"/>
          </a:xfrm>
          <a:prstGeom prst="rect">
            <a:avLst/>
          </a:prstGeom>
          <a:ln>
            <a:noFill/>
          </a:ln>
          <a:effectLst>
            <a:softEdge rad="112500"/>
          </a:effectLst>
        </p:spPr>
      </p:pic>
    </p:spTree>
    <p:extLst>
      <p:ext uri="{BB962C8B-B14F-4D97-AF65-F5344CB8AC3E}">
        <p14:creationId xmlns:p14="http://schemas.microsoft.com/office/powerpoint/2010/main" val="244310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F4A0AD-3B5F-E59B-9C47-806790CE24C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477256" y="208011"/>
            <a:ext cx="6519672" cy="6503685"/>
          </a:xfrm>
          <a:prstGeom prst="rect">
            <a:avLst/>
          </a:prstGeom>
        </p:spPr>
      </p:pic>
      <p:sp>
        <p:nvSpPr>
          <p:cNvPr id="3" name="TextBox 2">
            <a:extLst>
              <a:ext uri="{FF2B5EF4-FFF2-40B4-BE49-F238E27FC236}">
                <a16:creationId xmlns:a16="http://schemas.microsoft.com/office/drawing/2014/main" id="{DC866411-A010-D9FD-2D34-A378A06EB42B}"/>
              </a:ext>
            </a:extLst>
          </p:cNvPr>
          <p:cNvSpPr txBox="1">
            <a:spLocks noChangeArrowheads="1"/>
          </p:cNvSpPr>
          <p:nvPr/>
        </p:nvSpPr>
        <p:spPr bwMode="auto">
          <a:xfrm>
            <a:off x="429520" y="1616294"/>
            <a:ext cx="5214553" cy="4632037"/>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0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altLang="en-US" sz="2400" b="1" dirty="0">
                <a:solidFill>
                  <a:srgbClr val="242527"/>
                </a:solidFill>
                <a:latin typeface="Damavand ExtraBold" panose="00000900000000000000" pitchFamily="2" charset="-78"/>
                <a:cs typeface="B Nazanin" panose="00000400000000000000" pitchFamily="2" charset="-78"/>
              </a:rPr>
              <a:t>عـــــــنوان:</a:t>
            </a:r>
          </a:p>
          <a:p>
            <a:pPr algn="ctr" rtl="1">
              <a:lnSpc>
                <a:spcPct val="200000"/>
              </a:lnSpc>
              <a:spcBef>
                <a:spcPct val="0"/>
              </a:spcBef>
              <a:buNone/>
            </a:pPr>
            <a:r>
              <a:rPr lang="fa-IR" altLang="en-US" sz="1800" b="1" dirty="0">
                <a:solidFill>
                  <a:srgbClr val="242527"/>
                </a:solidFill>
                <a:latin typeface="Damavand ExtraBold" panose="00000900000000000000" pitchFamily="2" charset="-78"/>
                <a:cs typeface="B Titr" panose="00000700000000000000" pitchFamily="2" charset="-78"/>
              </a:rPr>
              <a:t>پاورپوینت  زندگینامه استاد شهریار تبریزی</a:t>
            </a:r>
          </a:p>
          <a:p>
            <a:pPr algn="ctr" rtl="1">
              <a:lnSpc>
                <a:spcPct val="20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استاد راهنما:</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endParaRPr lang="en-US" altLang="en-US" sz="36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پژوهشگــــران:</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p>
          <a:p>
            <a:pPr algn="ctr" rtl="1" eaLnBrk="1" hangingPunct="1">
              <a:lnSpc>
                <a:spcPct val="150000"/>
              </a:lnSpc>
              <a:spcBef>
                <a:spcPct val="0"/>
              </a:spcBef>
              <a:buFontTx/>
              <a:buNone/>
            </a:pPr>
            <a:r>
              <a:rPr lang="fa-IR" altLang="en-US" sz="16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4" name="Picture 3">
            <a:extLst>
              <a:ext uri="{FF2B5EF4-FFF2-40B4-BE49-F238E27FC236}">
                <a16:creationId xmlns:a16="http://schemas.microsoft.com/office/drawing/2014/main" id="{36DDF8B0-1F1A-C339-11A5-8D71863E22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70885" y="944811"/>
            <a:ext cx="731821" cy="1312631"/>
          </a:xfrm>
          <a:prstGeom prst="rect">
            <a:avLst/>
          </a:prstGeom>
        </p:spPr>
      </p:pic>
    </p:spTree>
    <p:extLst>
      <p:ext uri="{BB962C8B-B14F-4D97-AF65-F5344CB8AC3E}">
        <p14:creationId xmlns:p14="http://schemas.microsoft.com/office/powerpoint/2010/main" val="1656014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8768CC-79FE-B949-74FE-26D92EE97CB9}"/>
              </a:ext>
            </a:extLst>
          </p:cNvPr>
          <p:cNvSpPr txBox="1"/>
          <p:nvPr/>
        </p:nvSpPr>
        <p:spPr>
          <a:xfrm>
            <a:off x="1436451" y="5256805"/>
            <a:ext cx="9319098" cy="1131079"/>
          </a:xfrm>
          <a:prstGeom prst="rect">
            <a:avLst/>
          </a:prstGeom>
          <a:noFill/>
        </p:spPr>
        <p:txBody>
          <a:bodyPr wrap="square">
            <a:spAutoFit/>
          </a:bodyPr>
          <a:lstStyle/>
          <a:p>
            <a:pPr algn="ctr" rtl="1">
              <a:lnSpc>
                <a:spcPct val="200000"/>
              </a:lnSpc>
            </a:pPr>
            <a:r>
              <a:rPr lang="fa-IR" b="1" i="0" dirty="0">
                <a:solidFill>
                  <a:srgbClr val="1F1F1F"/>
                </a:solidFill>
                <a:effectLst/>
                <a:latin typeface="ttgm"/>
                <a:cs typeface="B Nazanin" panose="00000400000000000000" pitchFamily="2" charset="-78"/>
              </a:rPr>
              <a:t>شهریار در سال های آخر عمر در تهران اقامت داشت. دوست داشت به شیراز برود و در آرامگاه حافظ باشد ولی بعد از این فکر منصرف شد و به تبریز رفت.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01B96477-E4DE-E3F9-ABDA-6FC9A8369048}"/>
              </a:ext>
            </a:extLst>
          </p:cNvPr>
          <p:cNvSpPr txBox="1"/>
          <p:nvPr/>
        </p:nvSpPr>
        <p:spPr>
          <a:xfrm>
            <a:off x="7431932" y="513669"/>
            <a:ext cx="4288215" cy="461665"/>
          </a:xfrm>
          <a:prstGeom prst="rect">
            <a:avLst/>
          </a:prstGeom>
          <a:noFill/>
        </p:spPr>
        <p:txBody>
          <a:bodyPr wrap="square">
            <a:spAutoFit/>
          </a:bodyPr>
          <a:lstStyle/>
          <a:p>
            <a:pPr algn="ctr" rtl="1"/>
            <a:r>
              <a:rPr lang="fa-IR" sz="2400" b="0" i="0" cap="all" dirty="0">
                <a:effectLst/>
                <a:latin typeface="ttgm"/>
                <a:cs typeface="B Titr" panose="00000700000000000000" pitchFamily="2" charset="-78"/>
              </a:rPr>
              <a:t>خصوصیات شهریار</a:t>
            </a:r>
          </a:p>
        </p:txBody>
      </p:sp>
      <p:pic>
        <p:nvPicPr>
          <p:cNvPr id="8" name="Picture 7">
            <a:extLst>
              <a:ext uri="{FF2B5EF4-FFF2-40B4-BE49-F238E27FC236}">
                <a16:creationId xmlns:a16="http://schemas.microsoft.com/office/drawing/2014/main" id="{04788EE4-1105-1EB8-2C19-0C6A08482B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9024" y="1536033"/>
            <a:ext cx="2735277" cy="32082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5B57BD07-E59C-ED25-85C8-3D349BE33F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8682" y="1536033"/>
            <a:ext cx="2556463" cy="31600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65403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AB3406-4634-AAE7-E24F-E073AF9CD98C}"/>
              </a:ext>
            </a:extLst>
          </p:cNvPr>
          <p:cNvSpPr txBox="1"/>
          <p:nvPr/>
        </p:nvSpPr>
        <p:spPr>
          <a:xfrm>
            <a:off x="6774241" y="1568720"/>
            <a:ext cx="4829174" cy="4939814"/>
          </a:xfrm>
          <a:prstGeom prst="rect">
            <a:avLst/>
          </a:prstGeom>
          <a:noFill/>
        </p:spPr>
        <p:txBody>
          <a:bodyPr wrap="square">
            <a:spAutoFit/>
          </a:bodyPr>
          <a:lstStyle/>
          <a:p>
            <a:pPr algn="justLow" rtl="1">
              <a:lnSpc>
                <a:spcPct val="300000"/>
              </a:lnSpc>
            </a:pPr>
            <a:r>
              <a:rPr lang="fa-IR" b="1" i="0" dirty="0">
                <a:effectLst/>
                <a:latin typeface="ttgm"/>
                <a:cs typeface="B Nazanin" panose="00000400000000000000" pitchFamily="2" charset="-78"/>
              </a:rPr>
              <a:t>او آخرین روزهای عمرش در بیمارستان مهر تهران بستری شد و در 27 شهریور ماه 1367 پس از یک دوره بیماری در همان بیمارستان در تهران درگذشت و بنا بر وصیتش او را در مقبرةالشعرا به خاک تبریز سپردند. وی آخرین شاعری بود که در مقبرة الشعرا دفن شد.</a:t>
            </a:r>
          </a:p>
          <a:p>
            <a:pPr algn="justLow" rtl="1">
              <a:lnSpc>
                <a:spcPct val="300000"/>
              </a:lnSpc>
            </a:pPr>
            <a:r>
              <a:rPr lang="fa-IR" b="1" i="0" dirty="0">
                <a:effectLst/>
                <a:latin typeface="ttgm"/>
                <a:cs typeface="B Nazanin" panose="00000400000000000000" pitchFamily="2" charset="-78"/>
              </a:rPr>
              <a:t> </a:t>
            </a:r>
          </a:p>
        </p:txBody>
      </p:sp>
      <p:sp>
        <p:nvSpPr>
          <p:cNvPr id="6" name="TextBox 5">
            <a:extLst>
              <a:ext uri="{FF2B5EF4-FFF2-40B4-BE49-F238E27FC236}">
                <a16:creationId xmlns:a16="http://schemas.microsoft.com/office/drawing/2014/main" id="{EAAA8BA9-52C3-EFDA-B99A-DD1AB38182C2}"/>
              </a:ext>
            </a:extLst>
          </p:cNvPr>
          <p:cNvSpPr txBox="1"/>
          <p:nvPr/>
        </p:nvSpPr>
        <p:spPr>
          <a:xfrm>
            <a:off x="6994187" y="474757"/>
            <a:ext cx="4725960"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خصوصیات شهریار</a:t>
            </a:r>
          </a:p>
        </p:txBody>
      </p:sp>
      <p:pic>
        <p:nvPicPr>
          <p:cNvPr id="8" name="Picture 7">
            <a:extLst>
              <a:ext uri="{FF2B5EF4-FFF2-40B4-BE49-F238E27FC236}">
                <a16:creationId xmlns:a16="http://schemas.microsoft.com/office/drawing/2014/main" id="{FE1433A8-17F7-9CD4-C9EB-D0677D8B09B6}"/>
              </a:ext>
            </a:extLst>
          </p:cNvPr>
          <p:cNvPicPr>
            <a:picLocks noChangeAspect="1"/>
          </p:cNvPicPr>
          <p:nvPr/>
        </p:nvPicPr>
        <p:blipFill rotWithShape="1">
          <a:blip r:embed="rId2">
            <a:extLst>
              <a:ext uri="{28A0092B-C50C-407E-A947-70E740481C1C}">
                <a14:useLocalDpi xmlns:a14="http://schemas.microsoft.com/office/drawing/2010/main" val="0"/>
              </a:ext>
            </a:extLst>
          </a:blip>
          <a:srcRect b="9617"/>
          <a:stretch/>
        </p:blipFill>
        <p:spPr>
          <a:xfrm>
            <a:off x="471853" y="546754"/>
            <a:ext cx="2805293" cy="3579829"/>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67D215C5-A558-796F-EB71-F25E28FF3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9817" y="3091991"/>
            <a:ext cx="2158518" cy="3047563"/>
          </a:xfrm>
          <a:prstGeom prst="round2DiagRect">
            <a:avLst>
              <a:gd name="adj1" fmla="val 0"/>
              <a:gd name="adj2" fmla="val 5000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95409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4CDA90-6D9E-B624-853E-F35CF582623D}"/>
              </a:ext>
            </a:extLst>
          </p:cNvPr>
          <p:cNvSpPr txBox="1"/>
          <p:nvPr/>
        </p:nvSpPr>
        <p:spPr>
          <a:xfrm>
            <a:off x="5787956" y="1594161"/>
            <a:ext cx="5789829" cy="3450945"/>
          </a:xfrm>
          <a:prstGeom prst="rect">
            <a:avLst/>
          </a:prstGeom>
          <a:noFill/>
        </p:spPr>
        <p:txBody>
          <a:bodyPr wrap="square">
            <a:spAutoFit/>
          </a:bodyPr>
          <a:lstStyle/>
          <a:p>
            <a:pPr algn="just" rtl="1">
              <a:lnSpc>
                <a:spcPct val="250000"/>
              </a:lnSpc>
            </a:pPr>
            <a:r>
              <a:rPr lang="fa-IR" b="1" i="0" dirty="0">
                <a:effectLst/>
                <a:latin typeface="-apple-system"/>
                <a:cs typeface="B Nazanin" panose="00000400000000000000" pitchFamily="2" charset="-78"/>
              </a:rPr>
              <a:t>در سال‌های ۱۳۲۹ تا ۱۳۳۰ اثر مشهور خود، </a:t>
            </a:r>
            <a:r>
              <a:rPr lang="fa-IR" b="1" i="0" u="none" strike="noStrike" dirty="0">
                <a:effectLst/>
                <a:latin typeface="-apple-system"/>
                <a:cs typeface="B Nazanin" panose="00000400000000000000" pitchFamily="2" charset="-78"/>
              </a:rPr>
              <a:t>حیدربابایه سلام</a:t>
            </a:r>
            <a:r>
              <a:rPr lang="fa-IR" b="1" i="0" dirty="0">
                <a:effectLst/>
                <a:latin typeface="-apple-system"/>
                <a:cs typeface="B Nazanin" panose="00000400000000000000" pitchFamily="2" charset="-78"/>
              </a:rPr>
              <a:t> را می‌سراید. در تیر ۱۳۳۱ مادرش درمی‌گذرد. در مرداد ۱۳۳۲ به تبریز می‌آید و با نوه ی عموی خود به نام </a:t>
            </a:r>
            <a:r>
              <a:rPr lang="fa-IR" b="1" i="0" u="none" strike="noStrike" dirty="0">
                <a:effectLst/>
                <a:latin typeface="-apple-system"/>
                <a:cs typeface="B Nazanin" panose="00000400000000000000" pitchFamily="2" charset="-78"/>
              </a:rPr>
              <a:t>عزیزه عبدِخالقی</a:t>
            </a:r>
            <a:r>
              <a:rPr lang="fa-IR" b="1" i="0" dirty="0">
                <a:effectLst/>
                <a:latin typeface="-apple-system"/>
                <a:cs typeface="B Nazanin" panose="00000400000000000000" pitchFamily="2" charset="-78"/>
              </a:rPr>
              <a:t> ازدواج می‌کند که حاصل این ازدواج سه فرزند، دو دختر به نام‌های شهرزاد (زاده ی ۱۳۳۳) و مریم (زاده ی ۱۳۳۶) و یک پسر به نام هادی (زاده ی۱۳۳۸) می‌شود.</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6A2C6232-83D5-FA34-5265-057AC309E773}"/>
              </a:ext>
            </a:extLst>
          </p:cNvPr>
          <p:cNvSpPr txBox="1"/>
          <p:nvPr/>
        </p:nvSpPr>
        <p:spPr>
          <a:xfrm>
            <a:off x="8151779" y="509926"/>
            <a:ext cx="3172714" cy="461665"/>
          </a:xfrm>
          <a:prstGeom prst="rect">
            <a:avLst/>
          </a:prstGeom>
          <a:noFill/>
        </p:spPr>
        <p:txBody>
          <a:bodyPr wrap="square">
            <a:spAutoFit/>
          </a:bodyPr>
          <a:lstStyle/>
          <a:p>
            <a:pPr algn="ctr" rtl="1"/>
            <a:r>
              <a:rPr lang="fa-IR" sz="2400" b="1" i="0" dirty="0">
                <a:solidFill>
                  <a:srgbClr val="00B050"/>
                </a:solidFill>
                <a:effectLst/>
                <a:latin typeface="-apple-system"/>
                <a:cs typeface="B Titr" panose="00000700000000000000" pitchFamily="2" charset="-78"/>
              </a:rPr>
              <a:t>ازدواج</a:t>
            </a:r>
          </a:p>
        </p:txBody>
      </p:sp>
      <p:pic>
        <p:nvPicPr>
          <p:cNvPr id="9" name="Picture 8">
            <a:extLst>
              <a:ext uri="{FF2B5EF4-FFF2-40B4-BE49-F238E27FC236}">
                <a16:creationId xmlns:a16="http://schemas.microsoft.com/office/drawing/2014/main" id="{53F80969-E4B4-7783-88A8-A00ECFF1BC8A}"/>
              </a:ext>
            </a:extLst>
          </p:cNvPr>
          <p:cNvPicPr>
            <a:picLocks noChangeAspect="1"/>
          </p:cNvPicPr>
          <p:nvPr/>
        </p:nvPicPr>
        <p:blipFill rotWithShape="1">
          <a:blip r:embed="rId2">
            <a:extLst>
              <a:ext uri="{28A0092B-C50C-407E-A947-70E740481C1C}">
                <a14:useLocalDpi xmlns:a14="http://schemas.microsoft.com/office/drawing/2010/main" val="0"/>
              </a:ext>
            </a:extLst>
          </a:blip>
          <a:srcRect l="14551" r="12314"/>
          <a:stretch/>
        </p:blipFill>
        <p:spPr>
          <a:xfrm rot="20343570">
            <a:off x="1197204" y="1007622"/>
            <a:ext cx="3318235" cy="28848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6C95D0A4-E9F4-4C2C-DBEC-9103587369E6}"/>
              </a:ext>
            </a:extLst>
          </p:cNvPr>
          <p:cNvPicPr>
            <a:picLocks noChangeAspect="1"/>
          </p:cNvPicPr>
          <p:nvPr/>
        </p:nvPicPr>
        <p:blipFill rotWithShape="1">
          <a:blip r:embed="rId3">
            <a:extLst>
              <a:ext uri="{28A0092B-C50C-407E-A947-70E740481C1C}">
                <a14:useLocalDpi xmlns:a14="http://schemas.microsoft.com/office/drawing/2010/main" val="0"/>
              </a:ext>
            </a:extLst>
          </a:blip>
          <a:srcRect l="7644" t="5048" r="6059"/>
          <a:stretch/>
        </p:blipFill>
        <p:spPr>
          <a:xfrm rot="1367407">
            <a:off x="2234059" y="4189389"/>
            <a:ext cx="2073921" cy="17114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566970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94D2A23-EB98-886D-4C4B-AED620CED2E1}"/>
              </a:ext>
            </a:extLst>
          </p:cNvPr>
          <p:cNvSpPr txBox="1"/>
          <p:nvPr/>
        </p:nvSpPr>
        <p:spPr>
          <a:xfrm>
            <a:off x="6205083" y="1305101"/>
            <a:ext cx="5259997" cy="3277820"/>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وی اولین دفتر شعر خود را در سال ۱۳۱۰ با مقدمه </a:t>
            </a:r>
            <a:r>
              <a:rPr lang="fa-IR" b="1" i="0" u="none" strike="noStrike" dirty="0">
                <a:effectLst/>
                <a:latin typeface="-apple-system"/>
                <a:cs typeface="B Nazanin" panose="00000400000000000000" pitchFamily="2" charset="-78"/>
              </a:rPr>
              <a:t>ملک‌الشعرای بهار</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سعید نفیسی</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پژمان بختیاری</a:t>
            </a:r>
            <a:r>
              <a:rPr lang="fa-IR" b="1" i="0" dirty="0">
                <a:effectLst/>
                <a:latin typeface="-apple-system"/>
                <a:cs typeface="B Nazanin" panose="00000400000000000000" pitchFamily="2" charset="-78"/>
              </a:rPr>
              <a:t> منتشر کرد. بسیاری از اشعار او به </a:t>
            </a:r>
            <a:r>
              <a:rPr lang="fa-IR" b="1" i="0" u="none" strike="noStrike" dirty="0">
                <a:effectLst/>
                <a:latin typeface="-apple-system"/>
                <a:cs typeface="B Nazanin" panose="00000400000000000000" pitchFamily="2" charset="-78"/>
              </a:rPr>
              <a:t>فارسی</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زبان ترکی آذربایجانی</a:t>
            </a:r>
            <a:r>
              <a:rPr lang="fa-IR" b="1" i="0" dirty="0">
                <a:effectLst/>
                <a:latin typeface="-apple-system"/>
                <a:cs typeface="B Nazanin" panose="00000400000000000000" pitchFamily="2" charset="-78"/>
              </a:rPr>
              <a:t> جزء آثار ماندگار این زبان‌هاست.</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FB489645-24B3-40E0-95D0-511589E0D524}"/>
              </a:ext>
            </a:extLst>
          </p:cNvPr>
          <p:cNvSpPr txBox="1"/>
          <p:nvPr/>
        </p:nvSpPr>
        <p:spPr>
          <a:xfrm>
            <a:off x="7752945" y="486931"/>
            <a:ext cx="384410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عشق و شعر</a:t>
            </a:r>
          </a:p>
        </p:txBody>
      </p:sp>
      <p:pic>
        <p:nvPicPr>
          <p:cNvPr id="9" name="Picture 8">
            <a:extLst>
              <a:ext uri="{FF2B5EF4-FFF2-40B4-BE49-F238E27FC236}">
                <a16:creationId xmlns:a16="http://schemas.microsoft.com/office/drawing/2014/main" id="{74ED0623-8B0A-C164-1A81-138AAF360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369" y="0"/>
            <a:ext cx="4904173" cy="60504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1" name="Picture 10">
            <a:extLst>
              <a:ext uri="{FF2B5EF4-FFF2-40B4-BE49-F238E27FC236}">
                <a16:creationId xmlns:a16="http://schemas.microsoft.com/office/drawing/2014/main" id="{B111F0FE-0BD1-CEBF-B0D3-B6F9FEF070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6766" y="4797786"/>
            <a:ext cx="2377468" cy="16563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603123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7411E25-FC19-B9CA-E8EA-430C4C86FF87}"/>
              </a:ext>
            </a:extLst>
          </p:cNvPr>
          <p:cNvSpPr txBox="1"/>
          <p:nvPr/>
        </p:nvSpPr>
        <p:spPr>
          <a:xfrm>
            <a:off x="6623055" y="1655705"/>
            <a:ext cx="4879731" cy="3277820"/>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 منظومه </a:t>
            </a:r>
            <a:r>
              <a:rPr lang="fa-IR" b="1" i="0" u="none" strike="noStrike" dirty="0">
                <a:effectLst/>
                <a:latin typeface="-apple-system"/>
                <a:cs typeface="B Nazanin" panose="00000400000000000000" pitchFamily="2" charset="-78"/>
              </a:rPr>
              <a:t>حیدربابایه سلام</a:t>
            </a:r>
            <a:r>
              <a:rPr lang="fa-IR" b="1" i="0" dirty="0">
                <a:effectLst/>
                <a:latin typeface="-apple-system"/>
                <a:cs typeface="B Nazanin" panose="00000400000000000000" pitchFamily="2" charset="-78"/>
              </a:rPr>
              <a:t> که در سال‌های ۱۳۲۹ تا۱۳۳۰ سروده شده‌است، از مهم‌ترین آثار ادبی ترکی آذربایجانی شناخته می‌شود. علاوه بر استادی در شعر، وی استاد سه تار هم بود.</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A1EC795F-6D03-487A-01B2-8EAF8EE74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550" y="486931"/>
            <a:ext cx="3332284" cy="4038413"/>
          </a:xfrm>
          <a:prstGeom prst="snip2DiagRect">
            <a:avLst>
              <a:gd name="adj1" fmla="val 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ADBD1D9E-046E-2321-9B60-298F64A9AA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3824" y="2122033"/>
            <a:ext cx="2496707" cy="3859824"/>
          </a:xfrm>
          <a:prstGeom prst="snip2DiagRect">
            <a:avLst>
              <a:gd name="adj1" fmla="val 50000"/>
              <a:gd name="adj2" fmla="val 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EDFA3EEC-2329-E845-0989-E4E1007EC121}"/>
              </a:ext>
            </a:extLst>
          </p:cNvPr>
          <p:cNvSpPr txBox="1"/>
          <p:nvPr/>
        </p:nvSpPr>
        <p:spPr>
          <a:xfrm>
            <a:off x="7752945" y="486931"/>
            <a:ext cx="384410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عشق و شعر</a:t>
            </a:r>
          </a:p>
        </p:txBody>
      </p:sp>
    </p:spTree>
    <p:extLst>
      <p:ext uri="{BB962C8B-B14F-4D97-AF65-F5344CB8AC3E}">
        <p14:creationId xmlns:p14="http://schemas.microsoft.com/office/powerpoint/2010/main" val="20295417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364743B-D091-30AA-0550-3BBECB77B6ED}"/>
              </a:ext>
            </a:extLst>
          </p:cNvPr>
          <p:cNvSpPr txBox="1"/>
          <p:nvPr/>
        </p:nvSpPr>
        <p:spPr>
          <a:xfrm>
            <a:off x="6143625" y="1417272"/>
            <a:ext cx="5497389" cy="3277820"/>
          </a:xfrm>
          <a:prstGeom prst="rect">
            <a:avLst/>
          </a:prstGeom>
          <a:noFill/>
        </p:spPr>
        <p:txBody>
          <a:bodyPr wrap="square">
            <a:spAutoFit/>
          </a:bodyPr>
          <a:lstStyle/>
          <a:p>
            <a:pPr algn="justLow" rtl="1">
              <a:lnSpc>
                <a:spcPct val="300000"/>
              </a:lnSpc>
            </a:pPr>
            <a:r>
              <a:rPr lang="fa-IR" b="1" i="0" dirty="0">
                <a:solidFill>
                  <a:srgbClr val="1F1F1F"/>
                </a:solidFill>
                <a:effectLst/>
                <a:latin typeface="ttgm"/>
                <a:cs typeface="B Nazanin" panose="00000400000000000000" pitchFamily="2" charset="-78"/>
              </a:rPr>
              <a:t>اشعارش متنوع و در بردارنده انواع شعر و قالب های گوناگون است و تا به حال به صورت های مختلف منتشرشده است نخستين دفتر شعر او در سال های (1310-1308)، شمسی با مقدمه های استاد بهار، سعيد نفيسی</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67642B3A-2432-8108-5EF8-541247272EF2}"/>
              </a:ext>
            </a:extLst>
          </p:cNvPr>
          <p:cNvSpPr txBox="1"/>
          <p:nvPr/>
        </p:nvSpPr>
        <p:spPr>
          <a:xfrm>
            <a:off x="7752945" y="492342"/>
            <a:ext cx="3888069"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آثار شهريار</a:t>
            </a:r>
          </a:p>
        </p:txBody>
      </p:sp>
      <p:pic>
        <p:nvPicPr>
          <p:cNvPr id="9" name="Picture 8">
            <a:extLst>
              <a:ext uri="{FF2B5EF4-FFF2-40B4-BE49-F238E27FC236}">
                <a16:creationId xmlns:a16="http://schemas.microsoft.com/office/drawing/2014/main" id="{D4956B23-A5B1-D921-7499-9EDDA121ED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080" y="1077233"/>
            <a:ext cx="5198073" cy="3617859"/>
          </a:xfrm>
          <a:prstGeom prst="roundRect">
            <a:avLst>
              <a:gd name="adj" fmla="val 13455"/>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680974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EDE8438-C0B0-EA65-FF54-4198497FF8FA}"/>
              </a:ext>
            </a:extLst>
          </p:cNvPr>
          <p:cNvSpPr txBox="1"/>
          <p:nvPr/>
        </p:nvSpPr>
        <p:spPr>
          <a:xfrm>
            <a:off x="7239785" y="1712789"/>
            <a:ext cx="4316387" cy="4108817"/>
          </a:xfrm>
          <a:prstGeom prst="rect">
            <a:avLst/>
          </a:prstGeom>
          <a:noFill/>
        </p:spPr>
        <p:txBody>
          <a:bodyPr wrap="square">
            <a:spAutoFit/>
          </a:bodyPr>
          <a:lstStyle/>
          <a:p>
            <a:pPr algn="justLow" rtl="1">
              <a:lnSpc>
                <a:spcPct val="300000"/>
              </a:lnSpc>
            </a:pPr>
            <a:r>
              <a:rPr lang="fa-IR" b="1" i="0" dirty="0">
                <a:effectLst/>
                <a:latin typeface="ttgm"/>
                <a:cs typeface="B Nazanin" panose="00000400000000000000" pitchFamily="2" charset="-78"/>
              </a:rPr>
              <a:t>پژمان بختياری از سوی كتابخانه خيام و آخرين مجموعه شعرش پس از در گذشت وی (در تابستان 1369) به عنوان جلد سوم ديوان شهريار شامل اشعار منتشر نشده از سوی انتشارات رسالت تبريز در پانصد صفحه انتشار يافت.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A43A10B0-C468-AB37-3556-E91C47FB63FF}"/>
              </a:ext>
            </a:extLst>
          </p:cNvPr>
          <p:cNvSpPr txBox="1"/>
          <p:nvPr/>
        </p:nvSpPr>
        <p:spPr>
          <a:xfrm>
            <a:off x="7748954" y="492342"/>
            <a:ext cx="3892060"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آثار شهريار</a:t>
            </a:r>
          </a:p>
        </p:txBody>
      </p:sp>
      <p:pic>
        <p:nvPicPr>
          <p:cNvPr id="8" name="Picture 7">
            <a:extLst>
              <a:ext uri="{FF2B5EF4-FFF2-40B4-BE49-F238E27FC236}">
                <a16:creationId xmlns:a16="http://schemas.microsoft.com/office/drawing/2014/main" id="{0F9CEAF5-8876-A367-91D8-D8C3094CD8AA}"/>
              </a:ext>
            </a:extLst>
          </p:cNvPr>
          <p:cNvPicPr>
            <a:picLocks noChangeAspect="1"/>
          </p:cNvPicPr>
          <p:nvPr/>
        </p:nvPicPr>
        <p:blipFill rotWithShape="1">
          <a:blip r:embed="rId2">
            <a:extLst>
              <a:ext uri="{28A0092B-C50C-407E-A947-70E740481C1C}">
                <a14:useLocalDpi xmlns:a14="http://schemas.microsoft.com/office/drawing/2010/main" val="0"/>
              </a:ext>
            </a:extLst>
          </a:blip>
          <a:srcRect r="54533"/>
          <a:stretch/>
        </p:blipFill>
        <p:spPr>
          <a:xfrm>
            <a:off x="975193" y="1498642"/>
            <a:ext cx="4228403" cy="4681183"/>
          </a:xfrm>
          <a:prstGeom prst="rect">
            <a:avLst/>
          </a:prstGeom>
          <a:ln>
            <a:noFill/>
          </a:ln>
          <a:effectLst>
            <a:softEdge rad="112500"/>
          </a:effectLst>
        </p:spPr>
      </p:pic>
    </p:spTree>
    <p:extLst>
      <p:ext uri="{BB962C8B-B14F-4D97-AF65-F5344CB8AC3E}">
        <p14:creationId xmlns:p14="http://schemas.microsoft.com/office/powerpoint/2010/main" val="3507152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4E7B6FF-9908-34D9-E6F0-E5AF6274CA7F}"/>
              </a:ext>
            </a:extLst>
          </p:cNvPr>
          <p:cNvSpPr txBox="1"/>
          <p:nvPr/>
        </p:nvSpPr>
        <p:spPr>
          <a:xfrm>
            <a:off x="6620608" y="1675357"/>
            <a:ext cx="5020406" cy="4143442"/>
          </a:xfrm>
          <a:prstGeom prst="rect">
            <a:avLst/>
          </a:prstGeom>
          <a:noFill/>
        </p:spPr>
        <p:txBody>
          <a:bodyPr wrap="square">
            <a:spAutoFit/>
          </a:bodyPr>
          <a:lstStyle/>
          <a:p>
            <a:pPr algn="justLow" rtl="1">
              <a:lnSpc>
                <a:spcPct val="250000"/>
              </a:lnSpc>
            </a:pPr>
            <a:r>
              <a:rPr lang="fa-IR" b="1" i="0" dirty="0">
                <a:solidFill>
                  <a:srgbClr val="1F1F1F"/>
                </a:solidFill>
                <a:effectLst/>
                <a:latin typeface="ttgm"/>
                <a:cs typeface="B Nazanin" panose="00000400000000000000" pitchFamily="2" charset="-78"/>
              </a:rPr>
              <a:t>سپس كليه اشعار وی در يک مجموعه چهار جلدی توسط انتشارات زرين به چاپ رسيد. طبق شمارشی كه از كليات اشعارش به عمل آمده،  ديوان های مختلف او شامل بيست هزار و شصت بيت شعر سنتی و حدود15 منظومه و شعر آزاد در قالب های تازه است.</a:t>
            </a:r>
          </a:p>
          <a:p>
            <a:pPr algn="justLow" rtl="1">
              <a:lnSpc>
                <a:spcPct val="250000"/>
              </a:lnSpc>
            </a:pPr>
            <a:r>
              <a:rPr lang="fa-IR" b="1" i="0" dirty="0">
                <a:solidFill>
                  <a:srgbClr val="1F1F1F"/>
                </a:solidFill>
                <a:effectLst/>
                <a:latin typeface="ttgm"/>
                <a:cs typeface="B Nazanin" panose="00000400000000000000" pitchFamily="2" charset="-78"/>
              </a:rPr>
              <a:t> </a:t>
            </a:r>
          </a:p>
        </p:txBody>
      </p:sp>
      <p:sp>
        <p:nvSpPr>
          <p:cNvPr id="6" name="TextBox 5">
            <a:extLst>
              <a:ext uri="{FF2B5EF4-FFF2-40B4-BE49-F238E27FC236}">
                <a16:creationId xmlns:a16="http://schemas.microsoft.com/office/drawing/2014/main" id="{E609D206-651F-568B-3AFD-70F60FEF1206}"/>
              </a:ext>
            </a:extLst>
          </p:cNvPr>
          <p:cNvSpPr txBox="1"/>
          <p:nvPr/>
        </p:nvSpPr>
        <p:spPr>
          <a:xfrm>
            <a:off x="8132323" y="492342"/>
            <a:ext cx="3508691" cy="461665"/>
          </a:xfrm>
          <a:prstGeom prst="rect">
            <a:avLst/>
          </a:prstGeom>
          <a:noFill/>
        </p:spPr>
        <p:txBody>
          <a:bodyPr wrap="square">
            <a:spAutoFit/>
          </a:bodyPr>
          <a:lstStyle/>
          <a:p>
            <a:pPr algn="ctr" rtl="1"/>
            <a:r>
              <a:rPr lang="fa-IR" sz="2400" b="0" i="0" cap="all" dirty="0">
                <a:solidFill>
                  <a:srgbClr val="00B050"/>
                </a:solidFill>
                <a:effectLst/>
                <a:latin typeface="ttgm"/>
                <a:cs typeface="B Titr" panose="00000700000000000000" pitchFamily="2" charset="-78"/>
              </a:rPr>
              <a:t>آثار شهريار</a:t>
            </a:r>
          </a:p>
        </p:txBody>
      </p:sp>
      <p:grpSp>
        <p:nvGrpSpPr>
          <p:cNvPr id="2" name="Group 1">
            <a:extLst>
              <a:ext uri="{FF2B5EF4-FFF2-40B4-BE49-F238E27FC236}">
                <a16:creationId xmlns:a16="http://schemas.microsoft.com/office/drawing/2014/main" id="{418C900A-CD43-AF0C-6060-D7CBD393E38C}"/>
              </a:ext>
            </a:extLst>
          </p:cNvPr>
          <p:cNvGrpSpPr/>
          <p:nvPr/>
        </p:nvGrpSpPr>
        <p:grpSpPr>
          <a:xfrm>
            <a:off x="957382" y="1366052"/>
            <a:ext cx="4614011" cy="4762052"/>
            <a:chOff x="693280" y="492342"/>
            <a:chExt cx="5538564" cy="5716269"/>
          </a:xfrm>
        </p:grpSpPr>
        <p:pic>
          <p:nvPicPr>
            <p:cNvPr id="8" name="Picture 7">
              <a:extLst>
                <a:ext uri="{FF2B5EF4-FFF2-40B4-BE49-F238E27FC236}">
                  <a16:creationId xmlns:a16="http://schemas.microsoft.com/office/drawing/2014/main" id="{B18B1C94-340B-72EA-B604-7F102ACC20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280" y="1285546"/>
              <a:ext cx="4420912" cy="4923065"/>
            </a:xfrm>
            <a:prstGeom prst="snip2DiagRect">
              <a:avLst>
                <a:gd name="adj1" fmla="val 24457"/>
                <a:gd name="adj2" fmla="val 25688"/>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46D1C1E7-87FB-73F5-5646-62F8AE58B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8404" y="492342"/>
              <a:ext cx="3193440" cy="2217208"/>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7457967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777B5BA-7ADE-9441-CB54-14D9AFECA665}"/>
              </a:ext>
            </a:extLst>
          </p:cNvPr>
          <p:cNvSpPr txBox="1"/>
          <p:nvPr/>
        </p:nvSpPr>
        <p:spPr>
          <a:xfrm>
            <a:off x="5205781" y="1512226"/>
            <a:ext cx="6271112" cy="4143442"/>
          </a:xfrm>
          <a:prstGeom prst="rect">
            <a:avLst/>
          </a:prstGeom>
          <a:noFill/>
        </p:spPr>
        <p:txBody>
          <a:bodyPr wrap="square">
            <a:spAutoFit/>
          </a:bodyPr>
          <a:lstStyle/>
          <a:p>
            <a:pPr algn="justLow" rtl="1">
              <a:lnSpc>
                <a:spcPct val="250000"/>
              </a:lnSpc>
            </a:pPr>
            <a:r>
              <a:rPr lang="fa-IR" b="1" i="0" u="none" strike="noStrike" dirty="0">
                <a:effectLst/>
                <a:latin typeface="-apple-system"/>
                <a:cs typeface="B Nazanin" panose="00000400000000000000" pitchFamily="2" charset="-78"/>
              </a:rPr>
              <a:t>سیروس شمیسا</a:t>
            </a:r>
            <a:r>
              <a:rPr lang="fa-IR" b="1" i="0" dirty="0">
                <a:effectLst/>
                <a:latin typeface="-apple-system"/>
                <a:cs typeface="B Nazanin" panose="00000400000000000000" pitchFamily="2" charset="-78"/>
              </a:rPr>
              <a:t>، شعر شهریار را دنباله </a:t>
            </a:r>
            <a:r>
              <a:rPr lang="fa-IR" b="1" i="0" u="none" strike="noStrike" dirty="0">
                <a:effectLst/>
                <a:latin typeface="-apple-system"/>
                <a:cs typeface="B Nazanin" panose="00000400000000000000" pitchFamily="2" charset="-78"/>
              </a:rPr>
              <a:t>سبک عراقی</a:t>
            </a:r>
            <a:r>
              <a:rPr lang="fa-IR" b="1" i="0" dirty="0">
                <a:effectLst/>
                <a:latin typeface="-apple-system"/>
                <a:cs typeface="B Nazanin" panose="00000400000000000000" pitchFamily="2" charset="-78"/>
              </a:rPr>
              <a:t> دانسته‌است که دارای زبانی مبتذل‌تر و حاوی کلمات عامیانه است. به عقیده شمیسا در شعر شهریار، نشانه‌هایی از اوضاع و احوال اجتماعی وجود دارد که رنگ تازگی به اشعار او می‌دهد و همچنین از آنجا که زندگی عاشقانه‌ای داشته‌است، شعری مبتنی بر «باورداشت» دارد که در بین عموم شهرت یافته‌است. به باور شمیسا، شعرهای عارفانه‌ای هم دارد که فاقد اصالت و ابتکار است.</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AA1DD055-CC86-B9CE-BBEA-FAD8ED2BF1DD}"/>
              </a:ext>
            </a:extLst>
          </p:cNvPr>
          <p:cNvSpPr txBox="1"/>
          <p:nvPr/>
        </p:nvSpPr>
        <p:spPr>
          <a:xfrm>
            <a:off x="8336604" y="457174"/>
            <a:ext cx="2812041"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نقد</a:t>
            </a:r>
          </a:p>
        </p:txBody>
      </p:sp>
      <p:pic>
        <p:nvPicPr>
          <p:cNvPr id="9" name="Picture 8">
            <a:extLst>
              <a:ext uri="{FF2B5EF4-FFF2-40B4-BE49-F238E27FC236}">
                <a16:creationId xmlns:a16="http://schemas.microsoft.com/office/drawing/2014/main" id="{0ED10355-A957-52DF-5F17-FE59C47A28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107" y="1301835"/>
            <a:ext cx="3865685" cy="3865685"/>
          </a:xfrm>
          <a:prstGeom prst="round2DiagRect">
            <a:avLst>
              <a:gd name="adj1" fmla="val 4873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5825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6BCF510-96C4-5B79-78E2-B86838AB3F1B}"/>
              </a:ext>
            </a:extLst>
          </p:cNvPr>
          <p:cNvSpPr txBox="1"/>
          <p:nvPr/>
        </p:nvSpPr>
        <p:spPr>
          <a:xfrm>
            <a:off x="932711" y="1532214"/>
            <a:ext cx="10374198" cy="4108817"/>
          </a:xfrm>
          <a:prstGeom prst="rect">
            <a:avLst/>
          </a:prstGeom>
          <a:noFill/>
        </p:spPr>
        <p:txBody>
          <a:bodyPr wrap="square">
            <a:spAutoFit/>
          </a:bodyPr>
          <a:lstStyle/>
          <a:p>
            <a:pPr algn="ctr" rtl="1">
              <a:lnSpc>
                <a:spcPct val="300000"/>
              </a:lnSpc>
            </a:pPr>
            <a:r>
              <a:rPr lang="fa-IR" b="1" dirty="0">
                <a:effectLst/>
                <a:latin typeface="-apple-system"/>
                <a:cs typeface="B Nazanin" panose="00000400000000000000" pitchFamily="2" charset="-78"/>
              </a:rPr>
              <a:t>مجموعه ی تلویزیونی </a:t>
            </a:r>
            <a:r>
              <a:rPr lang="fa-IR" b="1" u="none" strike="noStrike" dirty="0">
                <a:effectLst/>
                <a:latin typeface="-apple-system"/>
                <a:cs typeface="B Nazanin" panose="00000400000000000000" pitchFamily="2" charset="-78"/>
              </a:rPr>
              <a:t>شهریار</a:t>
            </a:r>
            <a:r>
              <a:rPr lang="fa-IR" b="1" dirty="0">
                <a:effectLst/>
                <a:latin typeface="-apple-system"/>
                <a:cs typeface="B Nazanin" panose="00000400000000000000" pitchFamily="2" charset="-78"/>
              </a:rPr>
              <a:t> که به کارگردانی </a:t>
            </a:r>
            <a:r>
              <a:rPr lang="fa-IR" b="1" u="none" strike="noStrike" dirty="0">
                <a:effectLst/>
                <a:latin typeface="-apple-system"/>
                <a:cs typeface="B Nazanin" panose="00000400000000000000" pitchFamily="2" charset="-78"/>
              </a:rPr>
              <a:t>کمال تبریزی</a:t>
            </a:r>
            <a:r>
              <a:rPr lang="fa-IR" b="1" dirty="0">
                <a:effectLst/>
                <a:latin typeface="-apple-system"/>
                <a:cs typeface="B Nazanin" panose="00000400000000000000" pitchFamily="2" charset="-78"/>
              </a:rPr>
              <a:t> در سال ۱۳۸۴ ساخته شده و در آن جلوه‌هایی از زندگی این شاعر به تصویر کشیده شده‌است، در سال ۱۳۸۶ از طریق </a:t>
            </a:r>
            <a:r>
              <a:rPr lang="fa-IR" b="1" u="none" strike="noStrike" dirty="0">
                <a:effectLst/>
                <a:latin typeface="-apple-system"/>
                <a:cs typeface="B Nazanin" panose="00000400000000000000" pitchFamily="2" charset="-78"/>
              </a:rPr>
              <a:t>شبکه ی دو سیما</a:t>
            </a:r>
            <a:r>
              <a:rPr lang="fa-IR" b="1" dirty="0">
                <a:effectLst/>
                <a:latin typeface="-apple-system"/>
                <a:cs typeface="B Nazanin" panose="00000400000000000000" pitchFamily="2" charset="-78"/>
              </a:rPr>
              <a:t> به نمایش درآمد که اعتراض دختر شهریار، مریم بهجت تبریزی به همراه داشت مبنی بر اینکه «نود درصد سریال شهریار ساختگی است»، اما پسر شهریار، هادی بهجت تبریزی معتقد است «این سریال در کلیات هیچ مشکلی نداشت و در جزئیات هم دست هنرمند باز است که تغییراتی را به‌وجود آورد تا مجموعه برای مخاطب جذابیت داشته باشد».</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14BDD519-48CC-691D-6D1C-2DFBA9359DA2}"/>
              </a:ext>
            </a:extLst>
          </p:cNvPr>
          <p:cNvSpPr txBox="1"/>
          <p:nvPr/>
        </p:nvSpPr>
        <p:spPr>
          <a:xfrm>
            <a:off x="8487509" y="499709"/>
            <a:ext cx="2819400"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یادبود</a:t>
            </a:r>
          </a:p>
        </p:txBody>
      </p:sp>
    </p:spTree>
    <p:extLst>
      <p:ext uri="{BB962C8B-B14F-4D97-AF65-F5344CB8AC3E}">
        <p14:creationId xmlns:p14="http://schemas.microsoft.com/office/powerpoint/2010/main" val="2003438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DFAC44-E5B2-CDFB-5B93-5BA8C919FC94}"/>
              </a:ext>
            </a:extLst>
          </p:cNvPr>
          <p:cNvSpPr txBox="1"/>
          <p:nvPr/>
        </p:nvSpPr>
        <p:spPr>
          <a:xfrm>
            <a:off x="6488349" y="1397035"/>
            <a:ext cx="5175552" cy="4939814"/>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سید محمدحسین بهجت تبریزی (۱۱ دی ۱۲۸۵ – ۲۷ شهریور ۱۳۶۷) متخلص به شهریار، </a:t>
            </a:r>
            <a:r>
              <a:rPr lang="fa-IR" b="1" i="0" u="none" strike="noStrike" dirty="0">
                <a:effectLst/>
                <a:latin typeface="-apple-system"/>
                <a:cs typeface="B Nazanin" panose="00000400000000000000" pitchFamily="2" charset="-78"/>
              </a:rPr>
              <a:t>شاعر</a:t>
            </a:r>
            <a:r>
              <a:rPr lang="fa-IR" b="1" i="0" dirty="0">
                <a:effectLst/>
                <a:latin typeface="-apple-system"/>
                <a:cs typeface="B Nazanin" panose="00000400000000000000" pitchFamily="2" charset="-78"/>
              </a:rPr>
              <a:t> ایرانی بود. او اهل </a:t>
            </a:r>
            <a:r>
              <a:rPr lang="fa-IR" b="1" i="0" u="none" strike="noStrike" dirty="0">
                <a:effectLst/>
                <a:latin typeface="-apple-system"/>
                <a:cs typeface="B Nazanin" panose="00000400000000000000" pitchFamily="2" charset="-78"/>
              </a:rPr>
              <a:t>تبریز</a:t>
            </a:r>
            <a:r>
              <a:rPr lang="fa-IR" b="1" i="0" dirty="0">
                <a:effectLst/>
                <a:latin typeface="-apple-system"/>
                <a:cs typeface="B Nazanin" panose="00000400000000000000" pitchFamily="2" charset="-78"/>
              </a:rPr>
              <a:t> بود و به زبان‌ </a:t>
            </a:r>
            <a:r>
              <a:rPr lang="fa-IR" b="1" i="0" u="none" strike="noStrike" dirty="0">
                <a:effectLst/>
                <a:latin typeface="-apple-system"/>
                <a:cs typeface="B Nazanin" panose="00000400000000000000" pitchFamily="2" charset="-78"/>
              </a:rPr>
              <a:t>ترکی آذربایجانی</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فارسی</a:t>
            </a:r>
            <a:r>
              <a:rPr lang="fa-IR" b="1" i="0" dirty="0">
                <a:effectLst/>
                <a:latin typeface="-apple-system"/>
                <a:cs typeface="B Nazanin" panose="00000400000000000000" pitchFamily="2" charset="-78"/>
              </a:rPr>
              <a:t> شعر سروده‌است. شهریار در سرودن گونه‌های دگرسان شعر مانند </a:t>
            </a:r>
            <a:r>
              <a:rPr lang="fa-IR" b="1" i="0" u="none" strike="noStrike" dirty="0">
                <a:effectLst/>
                <a:latin typeface="-apple-system"/>
                <a:cs typeface="B Nazanin" panose="00000400000000000000" pitchFamily="2" charset="-78"/>
              </a:rPr>
              <a:t>قصیده</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مثنوی</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غزل</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قطعه</a:t>
            </a:r>
            <a:r>
              <a:rPr lang="fa-IR" b="1" i="0" dirty="0">
                <a:effectLst/>
                <a:latin typeface="-apple-system"/>
                <a:cs typeface="B Nazanin" panose="00000400000000000000" pitchFamily="2" charset="-78"/>
              </a:rPr>
              <a:t>، </a:t>
            </a:r>
            <a:r>
              <a:rPr lang="fa-IR" b="1" i="0" u="none" strike="noStrike" dirty="0">
                <a:effectLst/>
                <a:latin typeface="-apple-system"/>
                <a:cs typeface="B Nazanin" panose="00000400000000000000" pitchFamily="2" charset="-78"/>
              </a:rPr>
              <a:t>رباعی</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شعر نیمایی</a:t>
            </a:r>
            <a:r>
              <a:rPr lang="fa-IR" b="1" i="0" dirty="0">
                <a:effectLst/>
                <a:latin typeface="-apple-system"/>
                <a:cs typeface="B Nazanin" panose="00000400000000000000" pitchFamily="2" charset="-78"/>
              </a:rPr>
              <a:t> چیره‌دست بود .</a:t>
            </a:r>
            <a:endParaRPr lang="en-US" b="1" dirty="0">
              <a:cs typeface="B Nazanin" panose="00000400000000000000" pitchFamily="2" charset="-78"/>
            </a:endParaRPr>
          </a:p>
        </p:txBody>
      </p:sp>
      <p:sp>
        <p:nvSpPr>
          <p:cNvPr id="7" name="TextBox 6">
            <a:extLst>
              <a:ext uri="{FF2B5EF4-FFF2-40B4-BE49-F238E27FC236}">
                <a16:creationId xmlns:a16="http://schemas.microsoft.com/office/drawing/2014/main" id="{A3152565-2A40-2D63-BEC9-9B87CF43C215}"/>
              </a:ext>
            </a:extLst>
          </p:cNvPr>
          <p:cNvSpPr txBox="1"/>
          <p:nvPr/>
        </p:nvSpPr>
        <p:spPr>
          <a:xfrm>
            <a:off x="8199716" y="521151"/>
            <a:ext cx="2780567"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شهریار (شاعر)</a:t>
            </a:r>
          </a:p>
        </p:txBody>
      </p:sp>
      <p:pic>
        <p:nvPicPr>
          <p:cNvPr id="9" name="Picture 8">
            <a:extLst>
              <a:ext uri="{FF2B5EF4-FFF2-40B4-BE49-F238E27FC236}">
                <a16:creationId xmlns:a16="http://schemas.microsoft.com/office/drawing/2014/main" id="{C7FD0D00-2D66-649B-0B9A-8300060FC548}"/>
              </a:ext>
            </a:extLst>
          </p:cNvPr>
          <p:cNvPicPr>
            <a:picLocks noChangeAspect="1"/>
          </p:cNvPicPr>
          <p:nvPr/>
        </p:nvPicPr>
        <p:blipFill rotWithShape="1">
          <a:blip r:embed="rId2">
            <a:extLst>
              <a:ext uri="{28A0092B-C50C-407E-A947-70E740481C1C}">
                <a14:useLocalDpi xmlns:a14="http://schemas.microsoft.com/office/drawing/2010/main" val="0"/>
              </a:ext>
            </a:extLst>
          </a:blip>
          <a:srcRect l="7659" r="14731"/>
          <a:stretch/>
        </p:blipFill>
        <p:spPr>
          <a:xfrm rot="20692027">
            <a:off x="1120261" y="2026419"/>
            <a:ext cx="4050190" cy="34791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05040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52FF718-F4E9-326C-EC8A-1315EA4E51BC}"/>
              </a:ext>
            </a:extLst>
          </p:cNvPr>
          <p:cNvSpPr txBox="1"/>
          <p:nvPr/>
        </p:nvSpPr>
        <p:spPr>
          <a:xfrm>
            <a:off x="1822962" y="1411726"/>
            <a:ext cx="8546076" cy="1131079"/>
          </a:xfrm>
          <a:prstGeom prst="rect">
            <a:avLst/>
          </a:prstGeom>
          <a:noFill/>
        </p:spPr>
        <p:txBody>
          <a:bodyPr wrap="square">
            <a:spAutoFit/>
          </a:bodyPr>
          <a:lstStyle/>
          <a:p>
            <a:pPr algn="ctr" rtl="1">
              <a:lnSpc>
                <a:spcPct val="200000"/>
              </a:lnSpc>
            </a:pPr>
            <a:r>
              <a:rPr lang="fa-IR" b="1" i="0" dirty="0">
                <a:effectLst/>
                <a:latin typeface="VazirFN"/>
                <a:cs typeface="B Nazanin" panose="00000400000000000000" pitchFamily="2" charset="-78"/>
              </a:rPr>
              <a:t>محمدحسین بهجت تبریزی (بهجت) با تخلص شهریار، شاعر و سراینده‌ی نام‌آور ایرانی، به زبان‌های فارسی و ترکی آذربایجانی چکامه‌ سروده است.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B9B00A6C-930D-C570-794E-0AEEB7A59DD9}"/>
              </a:ext>
            </a:extLst>
          </p:cNvPr>
          <p:cNvSpPr txBox="1"/>
          <p:nvPr/>
        </p:nvSpPr>
        <p:spPr>
          <a:xfrm>
            <a:off x="6877455" y="492368"/>
            <a:ext cx="4564268" cy="461665"/>
          </a:xfrm>
          <a:prstGeom prst="rect">
            <a:avLst/>
          </a:prstGeom>
          <a:noFill/>
        </p:spPr>
        <p:txBody>
          <a:bodyPr wrap="square" rtlCol="0">
            <a:spAutoFit/>
          </a:bodyPr>
          <a:lstStyle/>
          <a:p>
            <a:pPr algn="ctr" rtl="1"/>
            <a:r>
              <a:rPr lang="fa-IR" sz="2400" dirty="0">
                <a:solidFill>
                  <a:srgbClr val="00B050"/>
                </a:solidFill>
                <a:cs typeface="B Titr" panose="00000700000000000000" pitchFamily="2" charset="-78"/>
              </a:rPr>
              <a:t>روز وفات استاد شهریار</a:t>
            </a:r>
            <a:endParaRPr lang="en-US" sz="2400" dirty="0">
              <a:solidFill>
                <a:srgbClr val="00B050"/>
              </a:solidFill>
              <a:cs typeface="B Titr" panose="00000700000000000000" pitchFamily="2" charset="-78"/>
            </a:endParaRPr>
          </a:p>
        </p:txBody>
      </p:sp>
      <p:grpSp>
        <p:nvGrpSpPr>
          <p:cNvPr id="4" name="Group 3">
            <a:extLst>
              <a:ext uri="{FF2B5EF4-FFF2-40B4-BE49-F238E27FC236}">
                <a16:creationId xmlns:a16="http://schemas.microsoft.com/office/drawing/2014/main" id="{64C6C7DD-795A-6861-36F7-5BD6F60EFF26}"/>
              </a:ext>
            </a:extLst>
          </p:cNvPr>
          <p:cNvGrpSpPr/>
          <p:nvPr/>
        </p:nvGrpSpPr>
        <p:grpSpPr>
          <a:xfrm>
            <a:off x="2944206" y="2707299"/>
            <a:ext cx="6215383" cy="3658333"/>
            <a:chOff x="2717004" y="2707299"/>
            <a:chExt cx="6215383" cy="3658333"/>
          </a:xfrm>
        </p:grpSpPr>
        <p:pic>
          <p:nvPicPr>
            <p:cNvPr id="8" name="Picture 7">
              <a:extLst>
                <a:ext uri="{FF2B5EF4-FFF2-40B4-BE49-F238E27FC236}">
                  <a16:creationId xmlns:a16="http://schemas.microsoft.com/office/drawing/2014/main" id="{D21636AD-00BD-095E-7B27-5881EC505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0396" y="2707299"/>
              <a:ext cx="2921991" cy="3658333"/>
            </a:xfrm>
            <a:prstGeom prst="ellipse">
              <a:avLst/>
            </a:prstGeom>
            <a:ln>
              <a:noFill/>
            </a:ln>
            <a:effectLst>
              <a:softEdge rad="112500"/>
            </a:effectLst>
          </p:spPr>
        </p:pic>
        <p:pic>
          <p:nvPicPr>
            <p:cNvPr id="3" name="Picture 2">
              <a:extLst>
                <a:ext uri="{FF2B5EF4-FFF2-40B4-BE49-F238E27FC236}">
                  <a16:creationId xmlns:a16="http://schemas.microsoft.com/office/drawing/2014/main" id="{6A65B500-007B-7147-7D56-977FC1D4BF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7004" y="2707299"/>
              <a:ext cx="2756064" cy="3549476"/>
            </a:xfrm>
            <a:prstGeom prst="ellipse">
              <a:avLst/>
            </a:prstGeom>
            <a:ln>
              <a:noFill/>
            </a:ln>
            <a:effectLst>
              <a:softEdge rad="112500"/>
            </a:effectLst>
          </p:spPr>
        </p:pic>
      </p:grpSp>
    </p:spTree>
    <p:extLst>
      <p:ext uri="{BB962C8B-B14F-4D97-AF65-F5344CB8AC3E}">
        <p14:creationId xmlns:p14="http://schemas.microsoft.com/office/powerpoint/2010/main" val="11789511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250E51-D994-6311-5676-85E84251DEB4}"/>
              </a:ext>
            </a:extLst>
          </p:cNvPr>
          <p:cNvSpPr txBox="1"/>
          <p:nvPr/>
        </p:nvSpPr>
        <p:spPr>
          <a:xfrm>
            <a:off x="6259398" y="1562125"/>
            <a:ext cx="5073788" cy="4108817"/>
          </a:xfrm>
          <a:prstGeom prst="rect">
            <a:avLst/>
          </a:prstGeom>
          <a:noFill/>
        </p:spPr>
        <p:txBody>
          <a:bodyPr wrap="square">
            <a:spAutoFit/>
          </a:bodyPr>
          <a:lstStyle/>
          <a:p>
            <a:pPr algn="justLow" rtl="1">
              <a:lnSpc>
                <a:spcPct val="300000"/>
              </a:lnSpc>
            </a:pPr>
            <a:r>
              <a:rPr lang="fa-IR" b="1" i="0" dirty="0">
                <a:effectLst/>
                <a:latin typeface="VazirFN"/>
                <a:cs typeface="B Nazanin" panose="00000400000000000000" pitchFamily="2" charset="-78"/>
              </a:rPr>
              <a:t>برجسته‌ترین اثر شهریار منظومه‌ی حیدربابایه سلام (سلام به حیدربابا) است.</a:t>
            </a:r>
            <a:endParaRPr lang="en-US" b="1" dirty="0">
              <a:latin typeface="VazirFN"/>
              <a:cs typeface="B Nazanin" panose="00000400000000000000" pitchFamily="2" charset="-78"/>
            </a:endParaRPr>
          </a:p>
          <a:p>
            <a:pPr algn="justLow" rtl="1">
              <a:lnSpc>
                <a:spcPct val="300000"/>
              </a:lnSpc>
            </a:pPr>
            <a:r>
              <a:rPr lang="fa-IR" b="1" i="0" dirty="0">
                <a:effectLst/>
                <a:latin typeface="VazirFN"/>
                <a:cs typeface="B Nazanin" panose="00000400000000000000" pitchFamily="2" charset="-78"/>
              </a:rPr>
              <a:t>دانشگاه تبریز شهریار را یکی از پاسداران شعر و ادب میهن نامید و دکترای افتخاری دانشکده‌ی ادبیات تبریز نیز به شهریار پیشکش شد.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8F94C032-B46D-40A4-E935-25C51BC0F8A1}"/>
              </a:ext>
            </a:extLst>
          </p:cNvPr>
          <p:cNvSpPr txBox="1"/>
          <p:nvPr/>
        </p:nvSpPr>
        <p:spPr>
          <a:xfrm>
            <a:off x="6984460" y="492368"/>
            <a:ext cx="4457263" cy="461665"/>
          </a:xfrm>
          <a:prstGeom prst="rect">
            <a:avLst/>
          </a:prstGeom>
          <a:noFill/>
        </p:spPr>
        <p:txBody>
          <a:bodyPr wrap="square" rtlCol="0">
            <a:spAutoFit/>
          </a:bodyPr>
          <a:lstStyle/>
          <a:p>
            <a:pPr algn="ctr" rtl="1"/>
            <a:r>
              <a:rPr lang="fa-IR" sz="2400" dirty="0">
                <a:solidFill>
                  <a:srgbClr val="00B050"/>
                </a:solidFill>
                <a:cs typeface="B Titr" panose="00000700000000000000" pitchFamily="2" charset="-78"/>
              </a:rPr>
              <a:t>روز وفات استاد شهریار</a:t>
            </a:r>
            <a:endParaRPr lang="en-US" sz="2400" dirty="0">
              <a:solidFill>
                <a:srgbClr val="00B050"/>
              </a:solidFill>
              <a:cs typeface="B Titr" panose="00000700000000000000" pitchFamily="2" charset="-78"/>
            </a:endParaRPr>
          </a:p>
        </p:txBody>
      </p:sp>
      <p:pic>
        <p:nvPicPr>
          <p:cNvPr id="8" name="Picture 7">
            <a:extLst>
              <a:ext uri="{FF2B5EF4-FFF2-40B4-BE49-F238E27FC236}">
                <a16:creationId xmlns:a16="http://schemas.microsoft.com/office/drawing/2014/main" id="{B1735E77-A0D3-F975-D9A9-D3AF8B1693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290" y="1169605"/>
            <a:ext cx="3641531" cy="4501337"/>
          </a:xfrm>
          <a:prstGeom prst="roundRect">
            <a:avLst>
              <a:gd name="adj" fmla="val 17527"/>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08998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E1C07FC-6B42-776E-B083-C9882F456BDE}"/>
              </a:ext>
            </a:extLst>
          </p:cNvPr>
          <p:cNvSpPr txBox="1"/>
          <p:nvPr/>
        </p:nvSpPr>
        <p:spPr>
          <a:xfrm>
            <a:off x="1026891" y="4619876"/>
            <a:ext cx="10138217" cy="1615827"/>
          </a:xfrm>
          <a:prstGeom prst="rect">
            <a:avLst/>
          </a:prstGeom>
          <a:noFill/>
        </p:spPr>
        <p:txBody>
          <a:bodyPr wrap="square">
            <a:spAutoFit/>
          </a:bodyPr>
          <a:lstStyle/>
          <a:p>
            <a:pPr algn="ctr" rtl="1">
              <a:lnSpc>
                <a:spcPct val="300000"/>
              </a:lnSpc>
            </a:pPr>
            <a:r>
              <a:rPr lang="fa-IR" b="1" i="0" dirty="0">
                <a:effectLst/>
                <a:latin typeface="VazirFN"/>
                <a:cs typeface="B Nazanin" panose="00000400000000000000" pitchFamily="2" charset="-78"/>
              </a:rPr>
              <a:t>ين سراینده‌ی نامی سرانجام 27 شهريورماه سال ۱۳۶۷ خورشیدی در سن هشتاد و دو سالگي در تهران درگذشت و در مقبرة‌الشعرای تبريز به خاک سپرده شد. </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543CDA83-51F0-851F-DA27-B9E7F4B25BA3}"/>
              </a:ext>
            </a:extLst>
          </p:cNvPr>
          <p:cNvSpPr txBox="1"/>
          <p:nvPr/>
        </p:nvSpPr>
        <p:spPr>
          <a:xfrm>
            <a:off x="6620607" y="492368"/>
            <a:ext cx="4821116" cy="461665"/>
          </a:xfrm>
          <a:prstGeom prst="rect">
            <a:avLst/>
          </a:prstGeom>
          <a:noFill/>
        </p:spPr>
        <p:txBody>
          <a:bodyPr wrap="square" rtlCol="0">
            <a:spAutoFit/>
          </a:bodyPr>
          <a:lstStyle/>
          <a:p>
            <a:pPr algn="ctr" rtl="1"/>
            <a:r>
              <a:rPr lang="fa-IR" sz="2400" dirty="0">
                <a:solidFill>
                  <a:srgbClr val="00B050"/>
                </a:solidFill>
                <a:cs typeface="B Titr" panose="00000700000000000000" pitchFamily="2" charset="-78"/>
              </a:rPr>
              <a:t>روز وفات استاد شهریار</a:t>
            </a:r>
            <a:endParaRPr lang="en-US" sz="2400" dirty="0">
              <a:solidFill>
                <a:srgbClr val="00B050"/>
              </a:solidFill>
              <a:cs typeface="B Titr" panose="00000700000000000000" pitchFamily="2" charset="-78"/>
            </a:endParaRPr>
          </a:p>
        </p:txBody>
      </p:sp>
      <p:pic>
        <p:nvPicPr>
          <p:cNvPr id="8" name="Picture 7">
            <a:extLst>
              <a:ext uri="{FF2B5EF4-FFF2-40B4-BE49-F238E27FC236}">
                <a16:creationId xmlns:a16="http://schemas.microsoft.com/office/drawing/2014/main" id="{8BAC0E45-1336-1601-ACA3-748D011FDECA}"/>
              </a:ext>
            </a:extLst>
          </p:cNvPr>
          <p:cNvPicPr>
            <a:picLocks noChangeAspect="1"/>
          </p:cNvPicPr>
          <p:nvPr/>
        </p:nvPicPr>
        <p:blipFill rotWithShape="1">
          <a:blip r:embed="rId2">
            <a:extLst>
              <a:ext uri="{28A0092B-C50C-407E-A947-70E740481C1C}">
                <a14:useLocalDpi xmlns:a14="http://schemas.microsoft.com/office/drawing/2010/main" val="0"/>
              </a:ext>
            </a:extLst>
          </a:blip>
          <a:srcRect b="8627"/>
          <a:stretch/>
        </p:blipFill>
        <p:spPr>
          <a:xfrm>
            <a:off x="3028536" y="1818534"/>
            <a:ext cx="3865448" cy="2452247"/>
          </a:xfrm>
          <a:prstGeom prst="ellipse">
            <a:avLst/>
          </a:prstGeom>
          <a:ln>
            <a:noFill/>
          </a:ln>
          <a:effectLst>
            <a:softEdge rad="112500"/>
          </a:effectLst>
        </p:spPr>
      </p:pic>
      <p:pic>
        <p:nvPicPr>
          <p:cNvPr id="10" name="Picture 9">
            <a:extLst>
              <a:ext uri="{FF2B5EF4-FFF2-40B4-BE49-F238E27FC236}">
                <a16:creationId xmlns:a16="http://schemas.microsoft.com/office/drawing/2014/main" id="{EF34285C-00F7-50A1-FE99-83DD669D0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9164" y="1697061"/>
            <a:ext cx="3455378" cy="2695194"/>
          </a:xfrm>
          <a:prstGeom prst="ellipse">
            <a:avLst/>
          </a:prstGeom>
          <a:ln>
            <a:noFill/>
          </a:ln>
          <a:effectLst>
            <a:softEdge rad="112500"/>
          </a:effectLst>
        </p:spPr>
      </p:pic>
    </p:spTree>
    <p:extLst>
      <p:ext uri="{BB962C8B-B14F-4D97-AF65-F5344CB8AC3E}">
        <p14:creationId xmlns:p14="http://schemas.microsoft.com/office/powerpoint/2010/main" val="2631025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C11FD5-57EC-4895-C7F9-5E534255FEE6}"/>
              </a:ext>
            </a:extLst>
          </p:cNvPr>
          <p:cNvSpPr txBox="1"/>
          <p:nvPr/>
        </p:nvSpPr>
        <p:spPr>
          <a:xfrm>
            <a:off x="532762" y="1658641"/>
            <a:ext cx="5743574" cy="2758447"/>
          </a:xfrm>
          <a:prstGeom prst="rect">
            <a:avLst/>
          </a:prstGeom>
          <a:noFill/>
        </p:spPr>
        <p:txBody>
          <a:bodyPr wrap="square">
            <a:spAutoFit/>
          </a:bodyPr>
          <a:lstStyle/>
          <a:p>
            <a:pPr algn="justLow" rtl="1">
              <a:lnSpc>
                <a:spcPct val="250000"/>
              </a:lnSpc>
            </a:pPr>
            <a:r>
              <a:rPr lang="fa-IR" b="1" i="0" dirty="0">
                <a:solidFill>
                  <a:srgbClr val="222222"/>
                </a:solidFill>
                <a:effectLst/>
                <a:latin typeface="VazirFN"/>
                <a:cs typeface="B Nazanin" panose="00000400000000000000" pitchFamily="2" charset="-78"/>
              </a:rPr>
              <a:t>براي پاسداشت جایگاه ادبی استاد بهجت تبريزي نامور به شهريار و نكوداشت اين چکامه‌سرای پرآوازه، در ایران ۲۷ شهریورماه، روز درگذشت این سراینده‌ی هم‌روزگار (:معاصر) «روز شعر و ادب فارسی» نامگذاری شده است.</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31C2BC11-B0DE-F13C-EEA2-DDEDED20F8F8}"/>
              </a:ext>
            </a:extLst>
          </p:cNvPr>
          <p:cNvSpPr txBox="1"/>
          <p:nvPr/>
        </p:nvSpPr>
        <p:spPr>
          <a:xfrm>
            <a:off x="6809362" y="492368"/>
            <a:ext cx="4632361" cy="461665"/>
          </a:xfrm>
          <a:prstGeom prst="rect">
            <a:avLst/>
          </a:prstGeom>
          <a:noFill/>
        </p:spPr>
        <p:txBody>
          <a:bodyPr wrap="square" rtlCol="0">
            <a:spAutoFit/>
          </a:bodyPr>
          <a:lstStyle/>
          <a:p>
            <a:pPr algn="ctr" rtl="1"/>
            <a:r>
              <a:rPr lang="fa-IR" sz="2400" dirty="0">
                <a:solidFill>
                  <a:srgbClr val="00B050"/>
                </a:solidFill>
                <a:cs typeface="B Titr" panose="00000700000000000000" pitchFamily="2" charset="-78"/>
              </a:rPr>
              <a:t>روز وفات استاد شهریار</a:t>
            </a:r>
            <a:endParaRPr lang="en-US" sz="2400" dirty="0">
              <a:solidFill>
                <a:srgbClr val="00B050"/>
              </a:solidFill>
              <a:cs typeface="B Titr" panose="00000700000000000000" pitchFamily="2" charset="-78"/>
            </a:endParaRPr>
          </a:p>
        </p:txBody>
      </p:sp>
      <p:pic>
        <p:nvPicPr>
          <p:cNvPr id="8" name="Picture 7">
            <a:extLst>
              <a:ext uri="{FF2B5EF4-FFF2-40B4-BE49-F238E27FC236}">
                <a16:creationId xmlns:a16="http://schemas.microsoft.com/office/drawing/2014/main" id="{95344CC0-FBB5-D22E-E1BD-9ACB7987B4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277" y="954033"/>
            <a:ext cx="3777761" cy="5326642"/>
          </a:xfrm>
          <a:prstGeom prst="snip2DiagRect">
            <a:avLst>
              <a:gd name="adj1" fmla="val 5000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32D9EF23-0713-010A-848D-BA5B2D733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8993" y="3037865"/>
            <a:ext cx="4925787" cy="3242810"/>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20293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8DC0408-C50B-1866-C41E-5DE1888EBEEC}"/>
              </a:ext>
            </a:extLst>
          </p:cNvPr>
          <p:cNvSpPr txBox="1"/>
          <p:nvPr/>
        </p:nvSpPr>
        <p:spPr>
          <a:xfrm>
            <a:off x="5987926" y="1352867"/>
            <a:ext cx="5585312" cy="4835939"/>
          </a:xfrm>
          <a:prstGeom prst="rect">
            <a:avLst/>
          </a:prstGeom>
          <a:noFill/>
        </p:spPr>
        <p:txBody>
          <a:bodyPr wrap="square">
            <a:spAutoFit/>
          </a:bodyPr>
          <a:lstStyle/>
          <a:p>
            <a:pPr algn="justLow" rtl="1">
              <a:lnSpc>
                <a:spcPct val="250000"/>
              </a:lnSpc>
            </a:pPr>
            <a:r>
              <a:rPr lang="fa-IR" b="1" i="0" dirty="0">
                <a:solidFill>
                  <a:srgbClr val="222222"/>
                </a:solidFill>
                <a:effectLst/>
                <a:latin typeface="VazirFN"/>
                <a:cs typeface="B Nazanin" panose="00000400000000000000" pitchFamily="2" charset="-78"/>
              </a:rPr>
              <a:t>شهریار، این چکامه‌سرای شناخته شده ایرانی، اهل تبریز بود و به زبان‌های ترکی آذربایجانی و فارسی شعر سروده است. همزمانی سالروز درگذشت شهریار (۲۷ شهریور) با روز شعر و ادب فارسی با پیشنهاد علی‌اصغر شعر‌دوست، نماينده‌ی پیشین مردم تبريز، انجام گرفت. او شوند این نام‌گذاری را توانایی شهريار از نظر ادبی، در عرصه‌های گوناگون شعر همانند قصیده، مثنوی، غزل، قطعه، رباعی و شعر نیمایی و همچنین مردمی بودن شهریار یاد کرد.</a:t>
            </a:r>
            <a:endParaRPr lang="en-US" b="1" dirty="0">
              <a:cs typeface="B Nazanin" panose="00000400000000000000" pitchFamily="2" charset="-78"/>
            </a:endParaRPr>
          </a:p>
        </p:txBody>
      </p:sp>
      <p:sp>
        <p:nvSpPr>
          <p:cNvPr id="6" name="TextBox 5">
            <a:extLst>
              <a:ext uri="{FF2B5EF4-FFF2-40B4-BE49-F238E27FC236}">
                <a16:creationId xmlns:a16="http://schemas.microsoft.com/office/drawing/2014/main" id="{2C00C378-39A1-597B-B3BC-4538B5F884CE}"/>
              </a:ext>
            </a:extLst>
          </p:cNvPr>
          <p:cNvSpPr txBox="1"/>
          <p:nvPr/>
        </p:nvSpPr>
        <p:spPr>
          <a:xfrm>
            <a:off x="6877455" y="492368"/>
            <a:ext cx="4564268" cy="461665"/>
          </a:xfrm>
          <a:prstGeom prst="rect">
            <a:avLst/>
          </a:prstGeom>
          <a:noFill/>
        </p:spPr>
        <p:txBody>
          <a:bodyPr wrap="square" rtlCol="0">
            <a:spAutoFit/>
          </a:bodyPr>
          <a:lstStyle/>
          <a:p>
            <a:pPr algn="ctr" rtl="1"/>
            <a:r>
              <a:rPr lang="fa-IR" sz="2400" dirty="0">
                <a:solidFill>
                  <a:srgbClr val="00B050"/>
                </a:solidFill>
                <a:cs typeface="B Titr" panose="00000700000000000000" pitchFamily="2" charset="-78"/>
              </a:rPr>
              <a:t>روز وفات استاد شهریار</a:t>
            </a:r>
            <a:endParaRPr lang="en-US" sz="2400" dirty="0">
              <a:solidFill>
                <a:srgbClr val="00B050"/>
              </a:solidFill>
              <a:cs typeface="B Titr" panose="00000700000000000000" pitchFamily="2" charset="-78"/>
            </a:endParaRPr>
          </a:p>
        </p:txBody>
      </p:sp>
      <p:pic>
        <p:nvPicPr>
          <p:cNvPr id="8" name="Picture 7">
            <a:extLst>
              <a:ext uri="{FF2B5EF4-FFF2-40B4-BE49-F238E27FC236}">
                <a16:creationId xmlns:a16="http://schemas.microsoft.com/office/drawing/2014/main" id="{23D2FB9A-31A4-84CC-B542-390CF2B957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767" y="306030"/>
            <a:ext cx="4644171" cy="2337670"/>
          </a:xfrm>
          <a:prstGeom prst="ellipse">
            <a:avLst/>
          </a:prstGeom>
          <a:ln>
            <a:noFill/>
          </a:ln>
          <a:effectLst>
            <a:softEdge rad="112500"/>
          </a:effectLst>
        </p:spPr>
      </p:pic>
      <p:pic>
        <p:nvPicPr>
          <p:cNvPr id="10" name="Picture 9">
            <a:extLst>
              <a:ext uri="{FF2B5EF4-FFF2-40B4-BE49-F238E27FC236}">
                <a16:creationId xmlns:a16="http://schemas.microsoft.com/office/drawing/2014/main" id="{1113DD1A-9CEB-581A-29E1-41E27D88A1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7206" y="1817452"/>
            <a:ext cx="4890720" cy="2698816"/>
          </a:xfrm>
          <a:prstGeom prst="ellipse">
            <a:avLst/>
          </a:prstGeom>
          <a:ln>
            <a:noFill/>
          </a:ln>
          <a:effectLst>
            <a:softEdge rad="112500"/>
          </a:effectLst>
        </p:spPr>
      </p:pic>
      <p:pic>
        <p:nvPicPr>
          <p:cNvPr id="12" name="Picture 11">
            <a:extLst>
              <a:ext uri="{FF2B5EF4-FFF2-40B4-BE49-F238E27FC236}">
                <a16:creationId xmlns:a16="http://schemas.microsoft.com/office/drawing/2014/main" id="{C729A006-AD28-0D7B-AD4F-3BDECA4EB2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272" y="3507119"/>
            <a:ext cx="5037992" cy="2924851"/>
          </a:xfrm>
          <a:prstGeom prst="ellipse">
            <a:avLst/>
          </a:prstGeom>
          <a:ln>
            <a:noFill/>
          </a:ln>
          <a:effectLst>
            <a:softEdge rad="112500"/>
          </a:effectLst>
        </p:spPr>
      </p:pic>
    </p:spTree>
    <p:extLst>
      <p:ext uri="{BB962C8B-B14F-4D97-AF65-F5344CB8AC3E}">
        <p14:creationId xmlns:p14="http://schemas.microsoft.com/office/powerpoint/2010/main" val="37060765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F49A27-3683-0E18-86B9-3D89C23865BD}"/>
              </a:ext>
            </a:extLst>
          </p:cNvPr>
          <p:cNvSpPr txBox="1"/>
          <p:nvPr/>
        </p:nvSpPr>
        <p:spPr>
          <a:xfrm>
            <a:off x="518607" y="1837573"/>
            <a:ext cx="5022605" cy="400110"/>
          </a:xfrm>
          <a:prstGeom prst="rect">
            <a:avLst/>
          </a:prstGeom>
          <a:noFill/>
        </p:spPr>
        <p:txBody>
          <a:bodyPr wrap="square">
            <a:spAutoFit/>
          </a:bodyPr>
          <a:lstStyle/>
          <a:p>
            <a:pPr rtl="1"/>
            <a:r>
              <a:rPr lang="en-US" sz="2000" b="1" dirty="0">
                <a:latin typeface="Times New Roman" panose="02020603050405020304" pitchFamily="18" charset="0"/>
                <a:cs typeface="Times New Roman" panose="02020603050405020304" pitchFamily="18" charset="0"/>
              </a:rPr>
              <a:t>https://www.beytoote.com/art/artist</a:t>
            </a:r>
          </a:p>
        </p:txBody>
      </p:sp>
      <p:sp>
        <p:nvSpPr>
          <p:cNvPr id="7" name="TextBox 6">
            <a:extLst>
              <a:ext uri="{FF2B5EF4-FFF2-40B4-BE49-F238E27FC236}">
                <a16:creationId xmlns:a16="http://schemas.microsoft.com/office/drawing/2014/main" id="{4AC71E81-352D-D8AC-81F4-7DBCFA6F2D79}"/>
              </a:ext>
            </a:extLst>
          </p:cNvPr>
          <p:cNvSpPr txBox="1"/>
          <p:nvPr/>
        </p:nvSpPr>
        <p:spPr>
          <a:xfrm>
            <a:off x="518607" y="2422357"/>
            <a:ext cx="4802798" cy="400110"/>
          </a:xfrm>
          <a:prstGeom prst="rect">
            <a:avLst/>
          </a:prstGeom>
          <a:noFill/>
        </p:spPr>
        <p:txBody>
          <a:bodyPr wrap="square">
            <a:spAutoFit/>
          </a:bodyPr>
          <a:lstStyle/>
          <a:p>
            <a:pPr rtl="1"/>
            <a:r>
              <a:rPr lang="en-US" sz="2000" b="1" dirty="0">
                <a:latin typeface="Times New Roman" panose="02020603050405020304" pitchFamily="18" charset="0"/>
                <a:cs typeface="Times New Roman" panose="02020603050405020304" pitchFamily="18" charset="0"/>
              </a:rPr>
              <a:t>https://fa.wikipedia.org/wiki</a:t>
            </a:r>
          </a:p>
        </p:txBody>
      </p:sp>
      <p:sp>
        <p:nvSpPr>
          <p:cNvPr id="3" name="TextBox 2">
            <a:extLst>
              <a:ext uri="{FF2B5EF4-FFF2-40B4-BE49-F238E27FC236}">
                <a16:creationId xmlns:a16="http://schemas.microsoft.com/office/drawing/2014/main" id="{2DC70107-F769-2319-91A3-0803B3E89600}"/>
              </a:ext>
            </a:extLst>
          </p:cNvPr>
          <p:cNvSpPr txBox="1"/>
          <p:nvPr/>
        </p:nvSpPr>
        <p:spPr>
          <a:xfrm>
            <a:off x="518607" y="3028890"/>
            <a:ext cx="6097464" cy="400110"/>
          </a:xfrm>
          <a:prstGeom prst="rect">
            <a:avLst/>
          </a:prstGeom>
          <a:noFill/>
        </p:spPr>
        <p:txBody>
          <a:bodyPr wrap="square">
            <a:spAutoFit/>
          </a:bodyPr>
          <a:lstStyle/>
          <a:p>
            <a:pPr rtl="1"/>
            <a:r>
              <a:rPr lang="en-US" sz="2000" b="1" dirty="0">
                <a:latin typeface="Times New Roman" panose="02020603050405020304" pitchFamily="18" charset="0"/>
                <a:cs typeface="Times New Roman" panose="02020603050405020304" pitchFamily="18" charset="0"/>
              </a:rPr>
              <a:t>https://amordadnews.com/</a:t>
            </a:r>
          </a:p>
        </p:txBody>
      </p:sp>
      <p:sp>
        <p:nvSpPr>
          <p:cNvPr id="4" name="TextBox 3">
            <a:extLst>
              <a:ext uri="{FF2B5EF4-FFF2-40B4-BE49-F238E27FC236}">
                <a16:creationId xmlns:a16="http://schemas.microsoft.com/office/drawing/2014/main" id="{135E91F8-FB85-079C-B0C4-E7C359B13384}"/>
              </a:ext>
            </a:extLst>
          </p:cNvPr>
          <p:cNvSpPr txBox="1"/>
          <p:nvPr/>
        </p:nvSpPr>
        <p:spPr>
          <a:xfrm>
            <a:off x="9480493" y="470279"/>
            <a:ext cx="1562833" cy="523220"/>
          </a:xfrm>
          <a:prstGeom prst="rect">
            <a:avLst/>
          </a:prstGeom>
          <a:noFill/>
        </p:spPr>
        <p:txBody>
          <a:bodyPr wrap="square" rtlCol="0">
            <a:spAutoFit/>
          </a:bodyPr>
          <a:lstStyle/>
          <a:p>
            <a:r>
              <a:rPr lang="fa-IR" sz="2800" dirty="0">
                <a:solidFill>
                  <a:srgbClr val="00B050"/>
                </a:solidFill>
                <a:cs typeface="B Titr" panose="00000700000000000000" pitchFamily="2" charset="-78"/>
              </a:rPr>
              <a:t>منابع</a:t>
            </a:r>
            <a:endParaRPr lang="en-US" sz="2800" dirty="0">
              <a:solidFill>
                <a:srgbClr val="00B050"/>
              </a:solidFill>
              <a:cs typeface="B Titr" panose="00000700000000000000" pitchFamily="2" charset="-78"/>
            </a:endParaRPr>
          </a:p>
        </p:txBody>
      </p:sp>
    </p:spTree>
    <p:extLst>
      <p:ext uri="{BB962C8B-B14F-4D97-AF65-F5344CB8AC3E}">
        <p14:creationId xmlns:p14="http://schemas.microsoft.com/office/powerpoint/2010/main" val="2977363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4757BEA-EE64-8BCB-67B8-3CD3F2E4013F}"/>
              </a:ext>
            </a:extLst>
          </p:cNvPr>
          <p:cNvCxnSpPr>
            <a:cxnSpLocks/>
          </p:cNvCxnSpPr>
          <p:nvPr/>
        </p:nvCxnSpPr>
        <p:spPr>
          <a:xfrm>
            <a:off x="10565306" y="1541584"/>
            <a:ext cx="0" cy="3317162"/>
          </a:xfrm>
          <a:prstGeom prst="line">
            <a:avLst/>
          </a:prstGeom>
          <a:ln w="76200">
            <a:solidFill>
              <a:srgbClr val="322A28"/>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ED01CC9-7789-81A5-E6B5-9F0589973024}"/>
              </a:ext>
            </a:extLst>
          </p:cNvPr>
          <p:cNvSpPr txBox="1"/>
          <p:nvPr/>
        </p:nvSpPr>
        <p:spPr>
          <a:xfrm>
            <a:off x="2151184" y="1341963"/>
            <a:ext cx="7889631" cy="3277820"/>
          </a:xfrm>
          <a:prstGeom prst="rect">
            <a:avLst/>
          </a:prstGeom>
          <a:noFill/>
        </p:spPr>
        <p:txBody>
          <a:bodyPr wrap="square" rtlCol="0">
            <a:spAutoFit/>
          </a:bodyPr>
          <a:lstStyle/>
          <a:p>
            <a:pPr algn="justLow" rtl="1">
              <a:lnSpc>
                <a:spcPct val="150000"/>
              </a:lnSpc>
            </a:pPr>
            <a:r>
              <a:rPr lang="fa-IR" sz="7200" dirty="0">
                <a:solidFill>
                  <a:srgbClr val="00B050"/>
                </a:solidFill>
                <a:cs typeface="B Titr" panose="00000700000000000000" pitchFamily="2" charset="-78"/>
              </a:rPr>
              <a:t>با تشکر از توجه </a:t>
            </a:r>
            <a:r>
              <a:rPr lang="fa-IR" sz="7200" dirty="0">
                <a:solidFill>
                  <a:srgbClr val="322A28"/>
                </a:solidFill>
                <a:cs typeface="B Titr" panose="00000700000000000000" pitchFamily="2" charset="-78"/>
              </a:rPr>
              <a:t>شما عزیزان</a:t>
            </a:r>
            <a:endParaRPr lang="en-US" sz="7200" dirty="0">
              <a:solidFill>
                <a:srgbClr val="322A28"/>
              </a:solidFill>
              <a:cs typeface="B Titr" panose="00000700000000000000" pitchFamily="2" charset="-78"/>
            </a:endParaRPr>
          </a:p>
        </p:txBody>
      </p:sp>
    </p:spTree>
    <p:extLst>
      <p:ext uri="{BB962C8B-B14F-4D97-AF65-F5344CB8AC3E}">
        <p14:creationId xmlns:p14="http://schemas.microsoft.com/office/powerpoint/2010/main" val="4212257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8A00721-C0C8-975C-80DC-41DB06AF9BC4}"/>
              </a:ext>
            </a:extLst>
          </p:cNvPr>
          <p:cNvSpPr txBox="1"/>
          <p:nvPr/>
        </p:nvSpPr>
        <p:spPr>
          <a:xfrm>
            <a:off x="573370" y="1471867"/>
            <a:ext cx="4990290" cy="4108817"/>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اما بیشتر از دیگر گونه‌ها در غزل شهره بود و از جمله غزل‌های معروف او می‌توان به «علی ای همای رحمت» و «آمدی جانم به قربانت» اشاره کرد. شهریار نسبت به </a:t>
            </a:r>
            <a:r>
              <a:rPr lang="fa-IR" b="1" i="0" u="none" strike="noStrike" dirty="0">
                <a:effectLst/>
                <a:latin typeface="-apple-system"/>
                <a:cs typeface="B Nazanin" panose="00000400000000000000" pitchFamily="2" charset="-78"/>
              </a:rPr>
              <a:t>علی بن ابی‌طالب</a:t>
            </a:r>
            <a:r>
              <a:rPr lang="fa-IR" b="1" i="0" dirty="0">
                <a:effectLst/>
                <a:latin typeface="-apple-system"/>
                <a:cs typeface="B Nazanin" panose="00000400000000000000" pitchFamily="2" charset="-78"/>
              </a:rPr>
              <a:t> ارادتی ویژه داشت و همچنین شیفتگی بسیاری نسبت به </a:t>
            </a:r>
            <a:r>
              <a:rPr lang="fa-IR" b="1" i="0" u="none" strike="noStrike" dirty="0">
                <a:effectLst/>
                <a:latin typeface="-apple-system"/>
                <a:cs typeface="B Nazanin" panose="00000400000000000000" pitchFamily="2" charset="-78"/>
              </a:rPr>
              <a:t>حافظ</a:t>
            </a:r>
            <a:r>
              <a:rPr lang="fa-IR" b="1" i="0" dirty="0">
                <a:effectLst/>
                <a:latin typeface="-apple-system"/>
                <a:cs typeface="B Nazanin" panose="00000400000000000000" pitchFamily="2" charset="-78"/>
              </a:rPr>
              <a:t> و </a:t>
            </a:r>
            <a:r>
              <a:rPr lang="fa-IR" b="1" i="0" u="none" strike="noStrike" dirty="0">
                <a:effectLst/>
                <a:latin typeface="-apple-system"/>
                <a:cs typeface="B Nazanin" panose="00000400000000000000" pitchFamily="2" charset="-78"/>
              </a:rPr>
              <a:t>فردوسی</a:t>
            </a:r>
            <a:r>
              <a:rPr lang="fa-IR" b="1" i="0" dirty="0">
                <a:effectLst/>
                <a:latin typeface="-apple-system"/>
                <a:cs typeface="B Nazanin" panose="00000400000000000000" pitchFamily="2" charset="-78"/>
              </a:rPr>
              <a:t> داشته‌است.</a:t>
            </a:r>
            <a:endParaRPr lang="en-US" b="1" dirty="0">
              <a:cs typeface="B Nazanin" panose="00000400000000000000" pitchFamily="2" charset="-78"/>
            </a:endParaRPr>
          </a:p>
        </p:txBody>
      </p:sp>
      <p:pic>
        <p:nvPicPr>
          <p:cNvPr id="10" name="Picture 9">
            <a:extLst>
              <a:ext uri="{FF2B5EF4-FFF2-40B4-BE49-F238E27FC236}">
                <a16:creationId xmlns:a16="http://schemas.microsoft.com/office/drawing/2014/main" id="{C531B33F-9933-2610-EC2A-F8C7FDE4C5F3}"/>
              </a:ext>
            </a:extLst>
          </p:cNvPr>
          <p:cNvPicPr>
            <a:picLocks noChangeAspect="1"/>
          </p:cNvPicPr>
          <p:nvPr/>
        </p:nvPicPr>
        <p:blipFill rotWithShape="1">
          <a:blip r:embed="rId2">
            <a:extLst>
              <a:ext uri="{28A0092B-C50C-407E-A947-70E740481C1C}">
                <a14:useLocalDpi xmlns:a14="http://schemas.microsoft.com/office/drawing/2010/main" val="0"/>
              </a:ext>
            </a:extLst>
          </a:blip>
          <a:srcRect l="19642" r="11316"/>
          <a:stretch/>
        </p:blipFill>
        <p:spPr>
          <a:xfrm rot="20840747">
            <a:off x="6848272" y="2055272"/>
            <a:ext cx="4299626" cy="3503010"/>
          </a:xfrm>
          <a:prstGeom prst="roundRect">
            <a:avLst>
              <a:gd name="adj" fmla="val 28577"/>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38725075-6BD2-8545-B1F1-C7FC6372B5B1}"/>
              </a:ext>
            </a:extLst>
          </p:cNvPr>
          <p:cNvSpPr txBox="1"/>
          <p:nvPr/>
        </p:nvSpPr>
        <p:spPr>
          <a:xfrm>
            <a:off x="8199716" y="521151"/>
            <a:ext cx="2780567"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شهریار (شاعر)</a:t>
            </a:r>
          </a:p>
        </p:txBody>
      </p:sp>
    </p:spTree>
    <p:extLst>
      <p:ext uri="{BB962C8B-B14F-4D97-AF65-F5344CB8AC3E}">
        <p14:creationId xmlns:p14="http://schemas.microsoft.com/office/powerpoint/2010/main" val="1915900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C2506E-97F8-8A3D-7C77-4852008D89CC}"/>
              </a:ext>
            </a:extLst>
          </p:cNvPr>
          <p:cNvSpPr txBox="1"/>
          <p:nvPr/>
        </p:nvSpPr>
        <p:spPr>
          <a:xfrm>
            <a:off x="1446179" y="5061947"/>
            <a:ext cx="9299642" cy="1120948"/>
          </a:xfrm>
          <a:prstGeom prst="rect">
            <a:avLst/>
          </a:prstGeom>
          <a:noFill/>
        </p:spPr>
        <p:txBody>
          <a:bodyPr wrap="square">
            <a:spAutoFit/>
          </a:bodyPr>
          <a:lstStyle/>
          <a:p>
            <a:pPr algn="ctr" rtl="1">
              <a:lnSpc>
                <a:spcPct val="200000"/>
              </a:lnSpc>
            </a:pPr>
            <a:r>
              <a:rPr lang="fa-IR" b="1" i="0" dirty="0">
                <a:effectLst/>
                <a:latin typeface="-apple-system"/>
                <a:cs typeface="B Nazanin" panose="00000400000000000000" pitchFamily="2" charset="-78"/>
              </a:rPr>
              <a:t>او در </a:t>
            </a:r>
            <a:r>
              <a:rPr lang="fa-IR" b="1" i="0" u="none" strike="noStrike" dirty="0">
                <a:effectLst/>
                <a:latin typeface="-apple-system"/>
                <a:cs typeface="B Nazanin" panose="00000400000000000000" pitchFamily="2" charset="-78"/>
              </a:rPr>
              <a:t>تبریز</a:t>
            </a:r>
            <a:r>
              <a:rPr lang="fa-IR" b="1" i="0" dirty="0">
                <a:effectLst/>
                <a:latin typeface="-apple-system"/>
                <a:cs typeface="B Nazanin" panose="00000400000000000000" pitchFamily="2" charset="-78"/>
              </a:rPr>
              <a:t> در خانواده‌ای </a:t>
            </a:r>
            <a:r>
              <a:rPr lang="fa-IR" b="1" i="0" u="none" strike="noStrike" dirty="0">
                <a:effectLst/>
                <a:latin typeface="-apple-system"/>
                <a:cs typeface="B Nazanin" panose="00000400000000000000" pitchFamily="2" charset="-78"/>
              </a:rPr>
              <a:t>بستان‌آبادی</a:t>
            </a:r>
            <a:r>
              <a:rPr lang="fa-IR" b="1" i="0" dirty="0">
                <a:effectLst/>
                <a:latin typeface="-apple-system"/>
                <a:cs typeface="B Nazanin" panose="00000400000000000000" pitchFamily="2" charset="-78"/>
              </a:rPr>
              <a:t> از روستای </a:t>
            </a:r>
            <a:r>
              <a:rPr lang="fa-IR" b="1" i="0" u="none" strike="noStrike" dirty="0">
                <a:effectLst/>
                <a:latin typeface="-apple-system"/>
                <a:cs typeface="B Nazanin" panose="00000400000000000000" pitchFamily="2" charset="-78"/>
              </a:rPr>
              <a:t>خُشکِناب</a:t>
            </a:r>
            <a:r>
              <a:rPr lang="fa-IR" b="1" i="0" dirty="0">
                <a:effectLst/>
                <a:latin typeface="-apple-system"/>
                <a:cs typeface="B Nazanin" panose="00000400000000000000" pitchFamily="2" charset="-78"/>
              </a:rPr>
              <a:t> به دنیا آمد و بنا به وصیتش در </a:t>
            </a:r>
            <a:r>
              <a:rPr lang="fa-IR" b="1" i="0" u="none" strike="noStrike" dirty="0">
                <a:effectLst/>
                <a:latin typeface="-apple-system"/>
                <a:cs typeface="B Nazanin" panose="00000400000000000000" pitchFamily="2" charset="-78"/>
              </a:rPr>
              <a:t>مقبرةالشعرای</a:t>
            </a:r>
            <a:r>
              <a:rPr lang="fa-IR" b="1" i="0" dirty="0">
                <a:effectLst/>
                <a:latin typeface="-apple-system"/>
                <a:cs typeface="B Nazanin" panose="00000400000000000000" pitchFamily="2" charset="-78"/>
              </a:rPr>
              <a:t> تبریز به خاک سپرده شد. </a:t>
            </a:r>
            <a:endParaRPr lang="en-US" b="1" dirty="0">
              <a:cs typeface="B Nazanin" panose="00000400000000000000" pitchFamily="2" charset="-78"/>
            </a:endParaRPr>
          </a:p>
        </p:txBody>
      </p:sp>
      <p:grpSp>
        <p:nvGrpSpPr>
          <p:cNvPr id="3" name="Group 2">
            <a:extLst>
              <a:ext uri="{FF2B5EF4-FFF2-40B4-BE49-F238E27FC236}">
                <a16:creationId xmlns:a16="http://schemas.microsoft.com/office/drawing/2014/main" id="{79493C4E-833E-EE29-7B45-BAAFA6FD3F83}"/>
              </a:ext>
            </a:extLst>
          </p:cNvPr>
          <p:cNvGrpSpPr/>
          <p:nvPr/>
        </p:nvGrpSpPr>
        <p:grpSpPr>
          <a:xfrm>
            <a:off x="2144075" y="1695951"/>
            <a:ext cx="7903850" cy="2928815"/>
            <a:chOff x="1775920" y="1705678"/>
            <a:chExt cx="7903850" cy="2928815"/>
          </a:xfrm>
        </p:grpSpPr>
        <p:pic>
          <p:nvPicPr>
            <p:cNvPr id="9" name="Picture 8">
              <a:extLst>
                <a:ext uri="{FF2B5EF4-FFF2-40B4-BE49-F238E27FC236}">
                  <a16:creationId xmlns:a16="http://schemas.microsoft.com/office/drawing/2014/main" id="{7EE8E11E-6D69-349B-1072-58A4E8FF67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6547" y="1705678"/>
              <a:ext cx="4393223" cy="2928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30E87EC0-6215-53D7-F0D4-015E105137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920" y="2078104"/>
              <a:ext cx="4099586" cy="2183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 name="TextBox 1">
            <a:extLst>
              <a:ext uri="{FF2B5EF4-FFF2-40B4-BE49-F238E27FC236}">
                <a16:creationId xmlns:a16="http://schemas.microsoft.com/office/drawing/2014/main" id="{17ED622C-38AD-E963-3AFF-0EA82ECAFC96}"/>
              </a:ext>
            </a:extLst>
          </p:cNvPr>
          <p:cNvSpPr txBox="1"/>
          <p:nvPr/>
        </p:nvSpPr>
        <p:spPr>
          <a:xfrm>
            <a:off x="8199716" y="521151"/>
            <a:ext cx="2780567"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شهریار (شاعر)</a:t>
            </a:r>
          </a:p>
        </p:txBody>
      </p:sp>
    </p:spTree>
    <p:extLst>
      <p:ext uri="{BB962C8B-B14F-4D97-AF65-F5344CB8AC3E}">
        <p14:creationId xmlns:p14="http://schemas.microsoft.com/office/powerpoint/2010/main" val="1808583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139332-C9FA-4526-B3CD-CD4A871355DF}"/>
              </a:ext>
            </a:extLst>
          </p:cNvPr>
          <p:cNvSpPr txBox="1"/>
          <p:nvPr/>
        </p:nvSpPr>
        <p:spPr>
          <a:xfrm>
            <a:off x="5700270" y="1374591"/>
            <a:ext cx="5836734" cy="4108817"/>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۲۷ شهریور را به واسطه ی روز درگذشت او «روز شعر و ادب ملی» نامیده‌اند. مهم‌ترین آثار شهریار به زبان ترکی منظومه ی </a:t>
            </a:r>
            <a:r>
              <a:rPr lang="fa-IR" b="1" i="1" u="none" strike="noStrike" dirty="0">
                <a:effectLst/>
                <a:latin typeface="-apple-system"/>
                <a:cs typeface="B Nazanin" panose="00000400000000000000" pitchFamily="2" charset="-78"/>
              </a:rPr>
              <a:t>حیدربابایه سلام</a:t>
            </a:r>
            <a:r>
              <a:rPr lang="fa-IR" b="1" i="0" dirty="0">
                <a:effectLst/>
                <a:latin typeface="-apple-system"/>
                <a:cs typeface="B Nazanin" panose="00000400000000000000" pitchFamily="2" charset="-78"/>
              </a:rPr>
              <a:t> و منظومه </a:t>
            </a:r>
            <a:r>
              <a:rPr lang="fa-IR" b="1" i="1" u="none" strike="noStrike" dirty="0">
                <a:effectLst/>
                <a:latin typeface="-apple-system"/>
                <a:cs typeface="B Nazanin" panose="00000400000000000000" pitchFamily="2" charset="-78"/>
              </a:rPr>
              <a:t>سهندیه</a:t>
            </a:r>
            <a:r>
              <a:rPr lang="fa-IR" b="1" i="0" dirty="0">
                <a:effectLst/>
                <a:latin typeface="-apple-system"/>
                <a:cs typeface="B Nazanin" panose="00000400000000000000" pitchFamily="2" charset="-78"/>
              </a:rPr>
              <a:t> است که از معروف‌ترین آثار ادبیات ترکی آذربایجانی به‌شمار می‌روند و شاعر در آنها از اصالت و زیبایی‌های روستای دوران کودکیش و </a:t>
            </a:r>
            <a:r>
              <a:rPr lang="fa-IR" b="1" i="0" u="none" strike="noStrike" dirty="0">
                <a:effectLst/>
                <a:latin typeface="-apple-system"/>
                <a:cs typeface="B Nazanin" panose="00000400000000000000" pitchFamily="2" charset="-78"/>
              </a:rPr>
              <a:t>کوه سهند</a:t>
            </a:r>
            <a:r>
              <a:rPr lang="fa-IR" b="1" i="0" dirty="0">
                <a:effectLst/>
                <a:latin typeface="-apple-system"/>
                <a:cs typeface="B Nazanin" panose="00000400000000000000" pitchFamily="2" charset="-78"/>
              </a:rPr>
              <a:t> یاد کرده‌است.</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E32B5499-0083-8FB4-A289-4B3E839701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114" y="751983"/>
            <a:ext cx="5079023" cy="3386016"/>
          </a:xfrm>
          <a:prstGeom prst="ellipse">
            <a:avLst/>
          </a:prstGeom>
          <a:ln>
            <a:noFill/>
          </a:ln>
          <a:effectLst>
            <a:softEdge rad="112500"/>
          </a:effectLst>
        </p:spPr>
      </p:pic>
      <p:pic>
        <p:nvPicPr>
          <p:cNvPr id="10" name="Picture 9">
            <a:extLst>
              <a:ext uri="{FF2B5EF4-FFF2-40B4-BE49-F238E27FC236}">
                <a16:creationId xmlns:a16="http://schemas.microsoft.com/office/drawing/2014/main" id="{A7F78F25-E6D1-7841-7F03-406E78BD5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366811">
            <a:off x="2320098" y="3391916"/>
            <a:ext cx="1715272" cy="2444262"/>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E4670362-1092-31D8-596B-70DD19D7951F}"/>
              </a:ext>
            </a:extLst>
          </p:cNvPr>
          <p:cNvSpPr txBox="1"/>
          <p:nvPr/>
        </p:nvSpPr>
        <p:spPr>
          <a:xfrm>
            <a:off x="8199716" y="521151"/>
            <a:ext cx="2780567"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شهریار (شاعر)</a:t>
            </a:r>
          </a:p>
        </p:txBody>
      </p:sp>
    </p:spTree>
    <p:extLst>
      <p:ext uri="{BB962C8B-B14F-4D97-AF65-F5344CB8AC3E}">
        <p14:creationId xmlns:p14="http://schemas.microsoft.com/office/powerpoint/2010/main" val="3886177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FDD0E8-C461-222F-2F45-41ABB3A45E74}"/>
              </a:ext>
            </a:extLst>
          </p:cNvPr>
          <p:cNvSpPr txBox="1"/>
          <p:nvPr/>
        </p:nvSpPr>
        <p:spPr>
          <a:xfrm>
            <a:off x="6335000" y="1374591"/>
            <a:ext cx="5096453" cy="4939814"/>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شهریار، از جمله سرایندگانی است که شعر را محلی نیک برای بیان این اندیشه‌ورزی‌ های ژرف‌نگرانه و پندآموز دانسته، و بسیاری از اندرزهای اخلاقی، تربیتی را در </a:t>
            </a:r>
            <a:r>
              <a:rPr lang="fa-IR" b="1" i="0" u="none" strike="noStrike" dirty="0">
                <a:effectLst/>
                <a:latin typeface="-apple-system"/>
                <a:cs typeface="B Nazanin" panose="00000400000000000000" pitchFamily="2" charset="-78"/>
              </a:rPr>
              <a:t>قالب‌های گوناگون شعری</a:t>
            </a:r>
            <a:r>
              <a:rPr lang="fa-IR" b="1" i="0" dirty="0">
                <a:effectLst/>
                <a:latin typeface="-apple-system"/>
                <a:cs typeface="B Nazanin" panose="00000400000000000000" pitchFamily="2" charset="-78"/>
              </a:rPr>
              <a:t> (به‌ویژه در قطعات، رباعیات و دوبیتی‌ها) باز می‌گوید. مخاطب این افکار و مفاهیم نیز نوع بشر و انسان در طول تاریخ است نه خطابی شخصی و منحصر به فرد.</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C27F6DC3-0987-AA93-CBBB-EB9E1DEC57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547" y="895267"/>
            <a:ext cx="2147631" cy="3028160"/>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D69B3A02-4D88-F0CA-E44C-A7FE53FB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7450" y="831336"/>
            <a:ext cx="2306534" cy="3156022"/>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A72C451A-F156-9507-B7C4-00A0F38020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3374" y="3050882"/>
            <a:ext cx="2128880" cy="2970217"/>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2F991E04-5C87-03B8-0C29-52B1858514BF}"/>
              </a:ext>
            </a:extLst>
          </p:cNvPr>
          <p:cNvSpPr txBox="1"/>
          <p:nvPr/>
        </p:nvSpPr>
        <p:spPr>
          <a:xfrm>
            <a:off x="8199716" y="521151"/>
            <a:ext cx="2780567"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شهریار (شاعر)</a:t>
            </a:r>
          </a:p>
        </p:txBody>
      </p:sp>
    </p:spTree>
    <p:extLst>
      <p:ext uri="{BB962C8B-B14F-4D97-AF65-F5344CB8AC3E}">
        <p14:creationId xmlns:p14="http://schemas.microsoft.com/office/powerpoint/2010/main" val="3646977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AD94405-D5A0-8BFC-71E6-40DDE3DE833A}"/>
              </a:ext>
            </a:extLst>
          </p:cNvPr>
          <p:cNvSpPr txBox="1"/>
          <p:nvPr/>
        </p:nvSpPr>
        <p:spPr>
          <a:xfrm>
            <a:off x="9056311" y="501696"/>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sp>
        <p:nvSpPr>
          <p:cNvPr id="7" name="TextBox 6">
            <a:extLst>
              <a:ext uri="{FF2B5EF4-FFF2-40B4-BE49-F238E27FC236}">
                <a16:creationId xmlns:a16="http://schemas.microsoft.com/office/drawing/2014/main" id="{4B7A61C2-5550-09E6-AD87-A89C236AC40D}"/>
              </a:ext>
            </a:extLst>
          </p:cNvPr>
          <p:cNvSpPr txBox="1"/>
          <p:nvPr/>
        </p:nvSpPr>
        <p:spPr>
          <a:xfrm>
            <a:off x="1142766" y="4815513"/>
            <a:ext cx="9906468" cy="1373453"/>
          </a:xfrm>
          <a:prstGeom prst="rect">
            <a:avLst/>
          </a:prstGeom>
          <a:noFill/>
        </p:spPr>
        <p:txBody>
          <a:bodyPr wrap="square">
            <a:spAutoFit/>
          </a:bodyPr>
          <a:lstStyle/>
          <a:p>
            <a:pPr algn="ctr" rtl="1">
              <a:lnSpc>
                <a:spcPct val="250000"/>
              </a:lnSpc>
            </a:pPr>
            <a:r>
              <a:rPr lang="fa-IR" b="1" i="0" dirty="0">
                <a:effectLst/>
                <a:latin typeface="-apple-system"/>
                <a:cs typeface="B Nazanin" panose="00000400000000000000" pitchFamily="2" charset="-78"/>
              </a:rPr>
              <a:t>شهریار در ۱۱ دی ۱۲۸۵ هجری خورشیدی از میرآقا بهجت خشکنابی و خانم ننه خشکنابی در شهر </a:t>
            </a:r>
            <a:r>
              <a:rPr lang="fa-IR" b="1" i="0" u="none" strike="noStrike" dirty="0">
                <a:effectLst/>
                <a:latin typeface="-apple-system"/>
                <a:cs typeface="B Nazanin" panose="00000400000000000000" pitchFamily="2" charset="-78"/>
              </a:rPr>
              <a:t>تبریز</a:t>
            </a:r>
            <a:r>
              <a:rPr lang="fa-IR" b="1" i="0" dirty="0">
                <a:effectLst/>
                <a:latin typeface="-apple-system"/>
                <a:cs typeface="B Nazanin" panose="00000400000000000000" pitchFamily="2" charset="-78"/>
              </a:rPr>
              <a:t> متولد شد. دوران کودکی را - به علت شیوع بیماری در شهر - در روستای اجدادی‌اش </a:t>
            </a:r>
            <a:r>
              <a:rPr lang="fa-IR" b="1" i="0" u="none" strike="noStrike" dirty="0">
                <a:effectLst/>
                <a:latin typeface="-apple-system"/>
                <a:cs typeface="B Nazanin" panose="00000400000000000000" pitchFamily="2" charset="-78"/>
              </a:rPr>
              <a:t>خشگناب</a:t>
            </a:r>
            <a:r>
              <a:rPr lang="fa-IR" b="1" i="0" dirty="0">
                <a:effectLst/>
                <a:latin typeface="-apple-system"/>
                <a:cs typeface="B Nazanin" panose="00000400000000000000" pitchFamily="2" charset="-78"/>
              </a:rPr>
              <a:t> واقع در </a:t>
            </a:r>
            <a:r>
              <a:rPr lang="fa-IR" b="1" i="0" u="none" strike="noStrike" dirty="0">
                <a:effectLst/>
                <a:latin typeface="-apple-system"/>
                <a:cs typeface="B Nazanin" panose="00000400000000000000" pitchFamily="2" charset="-78"/>
              </a:rPr>
              <a:t>شهرستان بستان‌آباد</a:t>
            </a:r>
            <a:r>
              <a:rPr lang="fa-IR" b="1" i="0" dirty="0">
                <a:effectLst/>
                <a:latin typeface="-apple-system"/>
                <a:cs typeface="B Nazanin" panose="00000400000000000000" pitchFamily="2" charset="-78"/>
              </a:rPr>
              <a:t> سپری کرد</a:t>
            </a:r>
            <a:endParaRPr lang="en-US" b="1" dirty="0">
              <a:cs typeface="B Nazanin" panose="00000400000000000000" pitchFamily="2" charset="-78"/>
            </a:endParaRPr>
          </a:p>
        </p:txBody>
      </p:sp>
      <p:pic>
        <p:nvPicPr>
          <p:cNvPr id="9" name="Picture 8">
            <a:extLst>
              <a:ext uri="{FF2B5EF4-FFF2-40B4-BE49-F238E27FC236}">
                <a16:creationId xmlns:a16="http://schemas.microsoft.com/office/drawing/2014/main" id="{6E3FD396-EA39-5512-5868-86E3D3CA78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4293" y="1344980"/>
            <a:ext cx="4443413" cy="3088915"/>
          </a:xfrm>
          <a:prstGeom prst="roundRect">
            <a:avLst>
              <a:gd name="adj" fmla="val 14983"/>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614118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21792F6-C7ED-9888-B72E-0959858A9D17}"/>
              </a:ext>
            </a:extLst>
          </p:cNvPr>
          <p:cNvSpPr txBox="1"/>
          <p:nvPr/>
        </p:nvSpPr>
        <p:spPr>
          <a:xfrm>
            <a:off x="359923" y="5165709"/>
            <a:ext cx="11304477" cy="577081"/>
          </a:xfrm>
          <a:prstGeom prst="rect">
            <a:avLst/>
          </a:prstGeom>
          <a:noFill/>
        </p:spPr>
        <p:txBody>
          <a:bodyPr wrap="square">
            <a:spAutoFit/>
          </a:bodyPr>
          <a:lstStyle/>
          <a:p>
            <a:pPr algn="ctr" rtl="1">
              <a:lnSpc>
                <a:spcPct val="200000"/>
              </a:lnSpc>
            </a:pPr>
            <a:r>
              <a:rPr lang="fa-IR" b="1" i="0" dirty="0">
                <a:effectLst/>
                <a:latin typeface="-apple-system"/>
                <a:cs typeface="B Nazanin" panose="00000400000000000000" pitchFamily="2" charset="-78"/>
              </a:rPr>
              <a:t>پدرش «میرآقا بهجت خشگنابی» و به روایتی «سید اسمعیل موسوی» نام داشت که در تبریز </a:t>
            </a:r>
            <a:r>
              <a:rPr lang="fa-IR" b="1" i="0" u="none" strike="noStrike" dirty="0">
                <a:effectLst/>
                <a:latin typeface="-apple-system"/>
                <a:cs typeface="B Nazanin" panose="00000400000000000000" pitchFamily="2" charset="-78"/>
              </a:rPr>
              <a:t>وکیل</a:t>
            </a:r>
            <a:r>
              <a:rPr lang="fa-IR" b="1" i="0" dirty="0">
                <a:effectLst/>
                <a:latin typeface="-apple-system"/>
                <a:cs typeface="B Nazanin" panose="00000400000000000000" pitchFamily="2" charset="-78"/>
              </a:rPr>
              <a:t> بود.</a:t>
            </a:r>
            <a:endParaRPr lang="en-US" b="1" dirty="0">
              <a:cs typeface="B Nazanin" panose="00000400000000000000" pitchFamily="2" charset="-78"/>
            </a:endParaRPr>
          </a:p>
        </p:txBody>
      </p:sp>
      <p:grpSp>
        <p:nvGrpSpPr>
          <p:cNvPr id="3" name="Group 2">
            <a:extLst>
              <a:ext uri="{FF2B5EF4-FFF2-40B4-BE49-F238E27FC236}">
                <a16:creationId xmlns:a16="http://schemas.microsoft.com/office/drawing/2014/main" id="{00F54C18-24E6-0EE9-5284-C14A4DEF86A4}"/>
              </a:ext>
            </a:extLst>
          </p:cNvPr>
          <p:cNvGrpSpPr/>
          <p:nvPr/>
        </p:nvGrpSpPr>
        <p:grpSpPr>
          <a:xfrm>
            <a:off x="2235072" y="1562881"/>
            <a:ext cx="7721855" cy="3003308"/>
            <a:chOff x="680936" y="963361"/>
            <a:chExt cx="8928085" cy="3472454"/>
          </a:xfrm>
        </p:grpSpPr>
        <p:pic>
          <p:nvPicPr>
            <p:cNvPr id="8" name="Picture 7">
              <a:extLst>
                <a:ext uri="{FF2B5EF4-FFF2-40B4-BE49-F238E27FC236}">
                  <a16:creationId xmlns:a16="http://schemas.microsoft.com/office/drawing/2014/main" id="{7E1429C6-593A-00F6-08D8-3881347CAB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936" y="963361"/>
              <a:ext cx="4750588" cy="3127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662E59A3-9D10-320E-0CEB-1B7AC160EC91}"/>
                </a:ext>
              </a:extLst>
            </p:cNvPr>
            <p:cNvPicPr>
              <a:picLocks noChangeAspect="1"/>
            </p:cNvPicPr>
            <p:nvPr/>
          </p:nvPicPr>
          <p:blipFill rotWithShape="1">
            <a:blip r:embed="rId3">
              <a:extLst>
                <a:ext uri="{28A0092B-C50C-407E-A947-70E740481C1C}">
                  <a14:useLocalDpi xmlns:a14="http://schemas.microsoft.com/office/drawing/2010/main" val="0"/>
                </a:ext>
              </a:extLst>
            </a:blip>
            <a:srcRect b="21037"/>
            <a:stretch/>
          </p:blipFill>
          <p:spPr>
            <a:xfrm>
              <a:off x="4982468" y="1890699"/>
              <a:ext cx="4626553" cy="25451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2" name="TextBox 1">
            <a:extLst>
              <a:ext uri="{FF2B5EF4-FFF2-40B4-BE49-F238E27FC236}">
                <a16:creationId xmlns:a16="http://schemas.microsoft.com/office/drawing/2014/main" id="{AAAE10E3-2C45-CD33-AA34-80342F3ED0B4}"/>
              </a:ext>
            </a:extLst>
          </p:cNvPr>
          <p:cNvSpPr txBox="1"/>
          <p:nvPr/>
        </p:nvSpPr>
        <p:spPr>
          <a:xfrm>
            <a:off x="9056311" y="501696"/>
            <a:ext cx="1567229" cy="461665"/>
          </a:xfrm>
          <a:prstGeom prst="rect">
            <a:avLst/>
          </a:prstGeom>
          <a:noFill/>
        </p:spPr>
        <p:txBody>
          <a:bodyPr wrap="square">
            <a:spAutoFit/>
          </a:bodyPr>
          <a:lstStyle/>
          <a:p>
            <a:pPr algn="ctr" rtl="1"/>
            <a:r>
              <a:rPr lang="fa-IR" sz="2400" b="0" i="0" dirty="0">
                <a:solidFill>
                  <a:srgbClr val="00B050"/>
                </a:solidFill>
                <a:effectLst/>
                <a:latin typeface="-apple-system"/>
                <a:cs typeface="B Titr" panose="00000700000000000000" pitchFamily="2" charset="-78"/>
              </a:rPr>
              <a:t>زندگی‌نامه</a:t>
            </a:r>
          </a:p>
        </p:txBody>
      </p:sp>
    </p:spTree>
    <p:extLst>
      <p:ext uri="{BB962C8B-B14F-4D97-AF65-F5344CB8AC3E}">
        <p14:creationId xmlns:p14="http://schemas.microsoft.com/office/powerpoint/2010/main" val="1334157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1719</Words>
  <Application>Microsoft Office PowerPoint</Application>
  <PresentationFormat>Widescreen</PresentationFormat>
  <Paragraphs>83</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-apple-system</vt:lpstr>
      <vt:lpstr>Arial</vt:lpstr>
      <vt:lpstr>Calibri</vt:lpstr>
      <vt:lpstr>Damavand ExtraBold</vt:lpstr>
      <vt:lpstr>IranNastaliq</vt:lpstr>
      <vt:lpstr>Times New Roman</vt:lpstr>
      <vt:lpstr>ttgm</vt:lpstr>
      <vt:lpstr>VazirFN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Central</dc:creator>
  <cp:lastModifiedBy>mt</cp:lastModifiedBy>
  <cp:revision>19</cp:revision>
  <dcterms:created xsi:type="dcterms:W3CDTF">2023-07-18T23:39:04Z</dcterms:created>
  <dcterms:modified xsi:type="dcterms:W3CDTF">2023-07-21T09:27:49Z</dcterms:modified>
</cp:coreProperties>
</file>