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4" r:id="rId6"/>
    <p:sldId id="275" r:id="rId7"/>
    <p:sldId id="260" r:id="rId8"/>
    <p:sldId id="261" r:id="rId9"/>
    <p:sldId id="262" r:id="rId10"/>
    <p:sldId id="263" r:id="rId11"/>
    <p:sldId id="264" r:id="rId12"/>
    <p:sldId id="277" r:id="rId13"/>
    <p:sldId id="276" r:id="rId14"/>
    <p:sldId id="280" r:id="rId15"/>
    <p:sldId id="281" r:id="rId16"/>
    <p:sldId id="282" r:id="rId17"/>
    <p:sldId id="265" r:id="rId18"/>
    <p:sldId id="278" r:id="rId19"/>
    <p:sldId id="266" r:id="rId20"/>
    <p:sldId id="269" r:id="rId21"/>
    <p:sldId id="270" r:id="rId22"/>
    <p:sldId id="271" r:id="rId23"/>
    <p:sldId id="272" r:id="rId24"/>
    <p:sldId id="273" r:id="rId25"/>
    <p:sldId id="283" r:id="rId26"/>
    <p:sldId id="267" r:id="rId27"/>
    <p:sldId id="268" r:id="rId28"/>
    <p:sldId id="284"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989132519023" initials="9" lastIdx="2" clrIdx="0">
    <p:extLst>
      <p:ext uri="{19B8F6BF-5375-455C-9EA6-DF929625EA0E}">
        <p15:presenceInfo xmlns:p15="http://schemas.microsoft.com/office/powerpoint/2012/main" userId="78a08b702df811c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3" autoAdjust="0"/>
    <p:restoredTop sz="94660"/>
  </p:normalViewPr>
  <p:slideViewPr>
    <p:cSldViewPr snapToGrid="0">
      <p:cViewPr varScale="1">
        <p:scale>
          <a:sx n="75" d="100"/>
          <a:sy n="75" d="100"/>
        </p:scale>
        <p:origin x="89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4B429ED-6943-8012-00AC-4B32BF89D5CA}"/>
              </a:ext>
            </a:extLst>
          </p:cNvPr>
          <p:cNvSpPr/>
          <p:nvPr userDrawn="1"/>
        </p:nvSpPr>
        <p:spPr>
          <a:xfrm>
            <a:off x="180975" y="190500"/>
            <a:ext cx="11830050" cy="6477000"/>
          </a:xfrm>
          <a:prstGeom prst="roundRect">
            <a:avLst>
              <a:gd name="adj" fmla="val 6226"/>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BC53B52-F719-C9C7-D7C6-7D87653315CA}"/>
              </a:ext>
            </a:extLst>
          </p:cNvPr>
          <p:cNvSpPr/>
          <p:nvPr userDrawn="1"/>
        </p:nvSpPr>
        <p:spPr>
          <a:xfrm>
            <a:off x="2266951" y="419099"/>
            <a:ext cx="7658099" cy="638176"/>
          </a:xfrm>
          <a:prstGeom prst="roundRect">
            <a:avLst>
              <a:gd name="adj" fmla="val 33499"/>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5234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DC42F75-1645-7222-AB93-F70C2F61F2A8}"/>
              </a:ext>
            </a:extLst>
          </p:cNvPr>
          <p:cNvSpPr/>
          <p:nvPr userDrawn="1"/>
        </p:nvSpPr>
        <p:spPr>
          <a:xfrm>
            <a:off x="180975" y="190500"/>
            <a:ext cx="11830050" cy="6477000"/>
          </a:xfrm>
          <a:prstGeom prst="roundRect">
            <a:avLst>
              <a:gd name="adj" fmla="val 6226"/>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76D54624-D3B9-2A82-CA07-EFC9A01863BA}"/>
              </a:ext>
            </a:extLst>
          </p:cNvPr>
          <p:cNvSpPr>
            <a:spLocks noGrp="1"/>
          </p:cNvSpPr>
          <p:nvPr>
            <p:ph type="pic" sz="quarter" idx="10"/>
          </p:nvPr>
        </p:nvSpPr>
        <p:spPr>
          <a:xfrm>
            <a:off x="6095999" y="1"/>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sp>
    </p:spTree>
    <p:extLst>
      <p:ext uri="{BB962C8B-B14F-4D97-AF65-F5344CB8AC3E}">
        <p14:creationId xmlns:p14="http://schemas.microsoft.com/office/powerpoint/2010/main" val="20599174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083922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irenx.ir/learn/what-is-gps/"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beytoote.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1605DBD-73B3-972E-B6EE-83B17D52929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556" r="5556"/>
          <a:stretch>
            <a:fillRect/>
          </a:stretch>
        </p:blipFill>
        <p:spPr/>
      </p:pic>
      <p:grpSp>
        <p:nvGrpSpPr>
          <p:cNvPr id="5" name="Group 4">
            <a:extLst>
              <a:ext uri="{FF2B5EF4-FFF2-40B4-BE49-F238E27FC236}">
                <a16:creationId xmlns:a16="http://schemas.microsoft.com/office/drawing/2014/main" id="{D27B418E-37FC-9182-0FBC-B819DBC6F912}"/>
              </a:ext>
            </a:extLst>
          </p:cNvPr>
          <p:cNvGrpSpPr/>
          <p:nvPr/>
        </p:nvGrpSpPr>
        <p:grpSpPr>
          <a:xfrm>
            <a:off x="-1002688" y="631797"/>
            <a:ext cx="6889624" cy="6878930"/>
            <a:chOff x="4819496" y="1020018"/>
            <a:chExt cx="7089225" cy="6878930"/>
          </a:xfrm>
        </p:grpSpPr>
        <p:sp>
          <p:nvSpPr>
            <p:cNvPr id="6" name="TextBox 5">
              <a:extLst>
                <a:ext uri="{FF2B5EF4-FFF2-40B4-BE49-F238E27FC236}">
                  <a16:creationId xmlns:a16="http://schemas.microsoft.com/office/drawing/2014/main" id="{53261AD8-EB1B-9065-1CC8-14163448C9F9}"/>
                </a:ext>
              </a:extLst>
            </p:cNvPr>
            <p:cNvSpPr txBox="1"/>
            <p:nvPr/>
          </p:nvSpPr>
          <p:spPr>
            <a:xfrm>
              <a:off x="6239299" y="2074855"/>
              <a:ext cx="5669422" cy="1015663"/>
            </a:xfrm>
            <a:prstGeom prst="rect">
              <a:avLst/>
            </a:prstGeom>
            <a:noFill/>
          </p:spPr>
          <p:txBody>
            <a:bodyPr wrap="square" rtlCol="0">
              <a:spAutoFit/>
            </a:bodyPr>
            <a:lstStyle/>
            <a:p>
              <a:pPr algn="justLow" rtl="1"/>
              <a:r>
                <a:rPr lang="fa-IR" sz="6000" b="1" dirty="0">
                  <a:cs typeface="B Yekan" panose="00000400000000000000" pitchFamily="2" charset="-78"/>
                </a:rPr>
                <a:t>جی پی اس (</a:t>
              </a:r>
              <a:r>
                <a:rPr lang="en-US" sz="6000" b="1" dirty="0">
                  <a:latin typeface="Times New Roman" panose="02020603050405020304" pitchFamily="18" charset="0"/>
                  <a:cs typeface="Times New Roman" panose="02020603050405020304" pitchFamily="18" charset="0"/>
                </a:rPr>
                <a:t>GPS</a:t>
              </a:r>
              <a:r>
                <a:rPr lang="fa-IR" sz="6000" b="1" dirty="0">
                  <a:cs typeface="B Yekan" panose="00000400000000000000" pitchFamily="2" charset="-78"/>
                </a:rPr>
                <a:t>)</a:t>
              </a:r>
              <a:endParaRPr lang="en-US" sz="6000" b="1" dirty="0">
                <a:cs typeface="B Yekan" panose="00000400000000000000" pitchFamily="2" charset="-78"/>
              </a:endParaRPr>
            </a:p>
          </p:txBody>
        </p:sp>
        <p:sp>
          <p:nvSpPr>
            <p:cNvPr id="7" name="TextBox 6">
              <a:extLst>
                <a:ext uri="{FF2B5EF4-FFF2-40B4-BE49-F238E27FC236}">
                  <a16:creationId xmlns:a16="http://schemas.microsoft.com/office/drawing/2014/main" id="{719A44D4-1CBD-AA7D-00F9-D3F05309F764}"/>
                </a:ext>
              </a:extLst>
            </p:cNvPr>
            <p:cNvSpPr txBox="1"/>
            <p:nvPr/>
          </p:nvSpPr>
          <p:spPr>
            <a:xfrm>
              <a:off x="4819496" y="1020018"/>
              <a:ext cx="7089225" cy="646331"/>
            </a:xfrm>
            <a:prstGeom prst="rect">
              <a:avLst/>
            </a:prstGeom>
            <a:noFill/>
          </p:spPr>
          <p:txBody>
            <a:bodyPr wrap="square" rtlCol="0">
              <a:spAutoFit/>
            </a:bodyPr>
            <a:lstStyle/>
            <a:p>
              <a:pPr algn="r"/>
              <a:r>
                <a:rPr lang="fa-IR" sz="3600" dirty="0">
                  <a:cs typeface="B Yekan" panose="00000400000000000000" pitchFamily="2" charset="-78"/>
                </a:rPr>
                <a:t>پاورپوینت</a:t>
              </a:r>
              <a:endParaRPr lang="en-US" sz="3600" dirty="0">
                <a:cs typeface="B Yekan" panose="00000400000000000000" pitchFamily="2" charset="-78"/>
              </a:endParaRPr>
            </a:p>
          </p:txBody>
        </p:sp>
        <p:sp>
          <p:nvSpPr>
            <p:cNvPr id="8" name="TextBox 7">
              <a:extLst>
                <a:ext uri="{FF2B5EF4-FFF2-40B4-BE49-F238E27FC236}">
                  <a16:creationId xmlns:a16="http://schemas.microsoft.com/office/drawing/2014/main" id="{95568796-F947-17EC-3693-56AF1E742FC0}"/>
                </a:ext>
              </a:extLst>
            </p:cNvPr>
            <p:cNvSpPr txBox="1"/>
            <p:nvPr/>
          </p:nvSpPr>
          <p:spPr>
            <a:xfrm>
              <a:off x="6947392" y="3466965"/>
              <a:ext cx="3607055" cy="4431983"/>
            </a:xfrm>
            <a:prstGeom prst="rect">
              <a:avLst/>
            </a:prstGeom>
            <a:noFill/>
          </p:spPr>
          <p:txBody>
            <a:bodyPr wrap="square" rtlCol="0">
              <a:spAutoFit/>
            </a:bodyPr>
            <a:lstStyle/>
            <a:p>
              <a:pPr algn="justLow" rtl="1">
                <a:lnSpc>
                  <a:spcPct val="200000"/>
                </a:lnSpc>
              </a:pPr>
              <a:r>
                <a:rPr lang="fa-IR" sz="2400" dirty="0">
                  <a:cs typeface="B Yekan" panose="00000400000000000000" pitchFamily="2" charset="-78"/>
                </a:rPr>
                <a:t>نام پژوهشگران: ...............</a:t>
              </a:r>
            </a:p>
            <a:p>
              <a:pPr algn="justLow" rtl="1">
                <a:lnSpc>
                  <a:spcPct val="200000"/>
                </a:lnSpc>
              </a:pPr>
              <a:r>
                <a:rPr lang="fa-IR" sz="2400" dirty="0">
                  <a:cs typeface="B Yekan" panose="00000400000000000000" pitchFamily="2" charset="-78"/>
                </a:rPr>
                <a:t>استاد راهنما: ................</a:t>
              </a:r>
            </a:p>
            <a:p>
              <a:pPr algn="justLow" rtl="1">
                <a:lnSpc>
                  <a:spcPct val="200000"/>
                </a:lnSpc>
              </a:pPr>
              <a:r>
                <a:rPr lang="fa-IR" sz="2400" dirty="0">
                  <a:cs typeface="B Yekan" panose="00000400000000000000" pitchFamily="2" charset="-78"/>
                </a:rPr>
                <a:t>سال تحصیلی: ...............</a:t>
              </a:r>
              <a:endParaRPr lang="en-US" sz="2400" dirty="0">
                <a:cs typeface="B Yekan" panose="00000400000000000000" pitchFamily="2" charset="-78"/>
              </a:endParaRPr>
            </a:p>
          </p:txBody>
        </p:sp>
      </p:grpSp>
    </p:spTree>
    <p:extLst>
      <p:ext uri="{BB962C8B-B14F-4D97-AF65-F5344CB8AC3E}">
        <p14:creationId xmlns:p14="http://schemas.microsoft.com/office/powerpoint/2010/main" val="120959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نحوه کار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2F9E7C7A-B99D-3AEB-6D06-F73DF211A325}"/>
              </a:ext>
            </a:extLst>
          </p:cNvPr>
          <p:cNvSpPr txBox="1"/>
          <p:nvPr/>
        </p:nvSpPr>
        <p:spPr>
          <a:xfrm>
            <a:off x="4897120" y="1500951"/>
            <a:ext cx="6598428" cy="4835939"/>
          </a:xfrm>
          <a:prstGeom prst="rect">
            <a:avLst/>
          </a:prstGeom>
          <a:noFill/>
        </p:spPr>
        <p:txBody>
          <a:bodyPr wrap="square" rtlCol="1">
            <a:spAutoFit/>
          </a:bodyPr>
          <a:lstStyle/>
          <a:p>
            <a:pPr algn="justLow" rtl="1">
              <a:lnSpc>
                <a:spcPct val="250000"/>
              </a:lnSpc>
            </a:pPr>
            <a:r>
              <a:rPr lang="fa-IR" dirty="0">
                <a:latin typeface="Times New Roman" panose="02020603050405020304" pitchFamily="18" charset="0"/>
                <a:cs typeface="B Nazanin" panose="00000400000000000000" pitchFamily="2" charset="-78"/>
              </a:rPr>
              <a:t>ماهواره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طول روز دو بار به دور زمین می چرخند. کاملاً دقیق به دور آن می چرخد ​​و نشانه ها و اطلاعات را به زمین می فرستد. گیرنده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تمام اطلاعات را بدست می آورند و برای کشف موقعیت دقیق کاربر آن ها را مثلث بندی می کنند. اساساً، گیرنده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مدت زمانی که در آن سیگنال توسط ماهواره منتشر می شود را هم سنجی و زمان دریافت آن را معین می کند. اختلاف زمان، فاصله گیرنده از ماهواره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فرمول بندی می کند. فاصله دقیق را با چند ماهواره دیگر را اندازه گیری می کند و گیرنده موقعیت کاربر را تعیین و آن را بر روی نقشه دستگاه الکترونیکی نشان می دهد.</a:t>
            </a:r>
          </a:p>
        </p:txBody>
      </p:sp>
      <p:pic>
        <p:nvPicPr>
          <p:cNvPr id="6" name="Picture 5">
            <a:extLst>
              <a:ext uri="{FF2B5EF4-FFF2-40B4-BE49-F238E27FC236}">
                <a16:creationId xmlns:a16="http://schemas.microsoft.com/office/drawing/2014/main" id="{B3289681-B354-D774-DFD3-4998FBEAF9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372" y="1955800"/>
            <a:ext cx="3766252" cy="3766252"/>
          </a:xfrm>
          <a:prstGeom prst="ellipse">
            <a:avLst/>
          </a:prstGeom>
          <a:ln>
            <a:noFill/>
          </a:ln>
          <a:effectLst>
            <a:softEdge rad="112500"/>
          </a:effectLst>
        </p:spPr>
      </p:pic>
    </p:spTree>
    <p:extLst>
      <p:ext uri="{BB962C8B-B14F-4D97-AF65-F5344CB8AC3E}">
        <p14:creationId xmlns:p14="http://schemas.microsoft.com/office/powerpoint/2010/main" val="1999375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pic>
        <p:nvPicPr>
          <p:cNvPr id="8" name="Picture 7">
            <a:extLst>
              <a:ext uri="{FF2B5EF4-FFF2-40B4-BE49-F238E27FC236}">
                <a16:creationId xmlns:a16="http://schemas.microsoft.com/office/drawing/2014/main" id="{8B7A89F5-3A6D-2BFC-77D1-94C7A99D8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45" y="1481506"/>
            <a:ext cx="5161072" cy="2801424"/>
          </a:xfrm>
          <a:prstGeom prst="round2DiagRect">
            <a:avLst>
              <a:gd name="adj1" fmla="val 22470"/>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نحوه کار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BC1116E-C80A-77CE-6E93-DC89ACACE8B3}"/>
              </a:ext>
            </a:extLst>
          </p:cNvPr>
          <p:cNvSpPr txBox="1"/>
          <p:nvPr/>
        </p:nvSpPr>
        <p:spPr>
          <a:xfrm>
            <a:off x="667939" y="4506451"/>
            <a:ext cx="11120284" cy="1685077"/>
          </a:xfrm>
          <a:prstGeom prst="rect">
            <a:avLst/>
          </a:prstGeom>
          <a:noFill/>
        </p:spPr>
        <p:txBody>
          <a:bodyPr wrap="square" rtlCol="1">
            <a:spAutoFit/>
          </a:bodyPr>
          <a:lstStyle/>
          <a:p>
            <a:pPr algn="ctr" rtl="1">
              <a:lnSpc>
                <a:spcPct val="200000"/>
              </a:lnSpc>
            </a:pPr>
            <a:r>
              <a:rPr lang="fa-IR" dirty="0">
                <a:cs typeface="B Nazanin" panose="00000400000000000000" pitchFamily="2" charset="-78"/>
              </a:rPr>
              <a:t>گیرنده باید حداقل با سه ماهواره بر روی سیگنال قفل شود تا یک موقعیت دو بعدی ایجاد و همچنین حرکات کاربر را ردیابی کند. با استفاده از چهار ماهواره یا بیشتر، گیرنده می تواند موقعیت سه بعدی کاربر که از ارتفاع، عرض و طول جغرافیایی تشکیل شده است را تعیین کند. دستگاه </a:t>
            </a:r>
            <a:r>
              <a:rPr lang="en-US" dirty="0">
                <a:cs typeface="B Nazanin" panose="00000400000000000000" pitchFamily="2" charset="-78"/>
              </a:rPr>
              <a:t>GPS </a:t>
            </a:r>
            <a:r>
              <a:rPr lang="fa-IR" dirty="0">
                <a:cs typeface="B Nazanin" panose="00000400000000000000" pitchFamily="2" charset="-78"/>
              </a:rPr>
              <a:t>پس از تعیین موقعیت کاربر، اطلاعات دیگری مثل سرعت، وضع، مسیر، مسافت، مقصد، زمان طلوع و غروب خورشید را محاسبه می کند.</a:t>
            </a:r>
          </a:p>
        </p:txBody>
      </p:sp>
    </p:spTree>
    <p:extLst>
      <p:ext uri="{BB962C8B-B14F-4D97-AF65-F5344CB8AC3E}">
        <p14:creationId xmlns:p14="http://schemas.microsoft.com/office/powerpoint/2010/main" val="4123784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موقعیت یابی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80A98A90-8C1B-5D16-B89C-2070032D7CD8}"/>
              </a:ext>
            </a:extLst>
          </p:cNvPr>
          <p:cNvPicPr>
            <a:picLocks noChangeAspect="1"/>
          </p:cNvPicPr>
          <p:nvPr/>
        </p:nvPicPr>
        <p:blipFill rotWithShape="1">
          <a:blip r:embed="rId3">
            <a:extLst>
              <a:ext uri="{28A0092B-C50C-407E-A947-70E740481C1C}">
                <a14:useLocalDpi xmlns:a14="http://schemas.microsoft.com/office/drawing/2010/main" val="0"/>
              </a:ext>
            </a:extLst>
          </a:blip>
          <a:srcRect b="5634"/>
          <a:stretch/>
        </p:blipFill>
        <p:spPr>
          <a:xfrm>
            <a:off x="307032" y="2294907"/>
            <a:ext cx="3575808" cy="3374373"/>
          </a:xfrm>
          <a:prstGeom prst="rect">
            <a:avLst/>
          </a:prstGeom>
        </p:spPr>
      </p:pic>
      <p:sp>
        <p:nvSpPr>
          <p:cNvPr id="4" name="TextBox 3">
            <a:extLst>
              <a:ext uri="{FF2B5EF4-FFF2-40B4-BE49-F238E27FC236}">
                <a16:creationId xmlns:a16="http://schemas.microsoft.com/office/drawing/2014/main" id="{FC8E451B-FE2F-8628-5246-9F72DE21B0FF}"/>
              </a:ext>
            </a:extLst>
          </p:cNvPr>
          <p:cNvSpPr txBox="1"/>
          <p:nvPr/>
        </p:nvSpPr>
        <p:spPr>
          <a:xfrm>
            <a:off x="4348480" y="1411080"/>
            <a:ext cx="7226388" cy="4835939"/>
          </a:xfrm>
          <a:prstGeom prst="rect">
            <a:avLst/>
          </a:prstGeom>
          <a:noFill/>
        </p:spPr>
        <p:txBody>
          <a:bodyPr wrap="square" rtlCol="1">
            <a:spAutoFit/>
          </a:bodyPr>
          <a:lstStyle/>
          <a:p>
            <a:pPr algn="justLow" rtl="1">
              <a:lnSpc>
                <a:spcPct val="250000"/>
              </a:lnSpc>
            </a:pPr>
            <a:r>
              <a:rPr lang="fa-IR" dirty="0">
                <a:latin typeface="Times New Roman" panose="02020603050405020304" pitchFamily="18" charset="0"/>
                <a:cs typeface="B Nazanin" panose="00000400000000000000" pitchFamily="2" charset="-78"/>
              </a:rPr>
              <a:t>اولاً، سیگنال زمان از یک ماهواره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یک نقطه مشخص ارسال می شود. پس از آن، اختلاف زمانی بین زمان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 نقطه زمانی که گیرنده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سیگنال زمان را دریافت می کند محاسبه می شود تا فاصله گیرنده تا ماهواره را ایجاد کند. همین روند با سه ماهواره دیگر نیز انجام خواهد شد. محاسبه موقعیت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فاصله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تا سه ماهواره امکان پذیر است. با این حال، موقعیت ایجاد شده توسط این روش دقیق نیست، زیرا یک خطا در فاصله محاسبه شده بین ماهواره ها و یک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وجود دارد، که ناشی از یک خطای زمانی در ساعت است که در یک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گنجانده شده است</a:t>
            </a:r>
          </a:p>
        </p:txBody>
      </p:sp>
    </p:spTree>
    <p:extLst>
      <p:ext uri="{BB962C8B-B14F-4D97-AF65-F5344CB8AC3E}">
        <p14:creationId xmlns:p14="http://schemas.microsoft.com/office/powerpoint/2010/main" val="1712294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موقعیت یابی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FA1D22D1-C9EB-1D28-0CD1-576C1E5CBDF8}"/>
              </a:ext>
            </a:extLst>
          </p:cNvPr>
          <p:cNvSpPr txBox="1"/>
          <p:nvPr/>
        </p:nvSpPr>
        <p:spPr>
          <a:xfrm>
            <a:off x="528619" y="1296725"/>
            <a:ext cx="5851861" cy="4835939"/>
          </a:xfrm>
          <a:prstGeom prst="rect">
            <a:avLst/>
          </a:prstGeom>
          <a:noFill/>
        </p:spPr>
        <p:txBody>
          <a:bodyPr wrap="square" rtlCol="1">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برای یک ماهواره، یک ساعت اتمی برای تولید اطلاعات مربوط به زمان در نظر گرفته شده است، اما زمان تولید شده توسط ساعت های گنجانده شده در گیرنده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اندازه زمان تولید شده توسط ساعت های اتمی در ماهواره ها دقیق نیست. در اینجا، ماهواره چهارم نقش خود را بازی می کند: فاصله ماهواره چهارم تا گیرنده می تواند برای محاسبه موقعیت در روابط تا داده های موقعیت تولید شده توسط فاصله بین سه ماهواره و گیرنده استفاده شود، بنابراین حاشیه خطا همان دقت موقعیت را کاهش می دهد</a:t>
            </a:r>
          </a:p>
        </p:txBody>
      </p:sp>
      <p:pic>
        <p:nvPicPr>
          <p:cNvPr id="6" name="Picture 5">
            <a:extLst>
              <a:ext uri="{FF2B5EF4-FFF2-40B4-BE49-F238E27FC236}">
                <a16:creationId xmlns:a16="http://schemas.microsoft.com/office/drawing/2014/main" id="{75D61956-49CD-2435-6B4D-486929D351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442" y="1835526"/>
            <a:ext cx="3703238" cy="4150181"/>
          </a:xfrm>
          <a:prstGeom prst="rect">
            <a:avLst/>
          </a:prstGeom>
        </p:spPr>
      </p:pic>
    </p:spTree>
    <p:extLst>
      <p:ext uri="{BB962C8B-B14F-4D97-AF65-F5344CB8AC3E}">
        <p14:creationId xmlns:p14="http://schemas.microsoft.com/office/powerpoint/2010/main" val="318078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سیگنال های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8BFE83D-537B-4B9E-D9FF-0685A0687A7B}"/>
              </a:ext>
            </a:extLst>
          </p:cNvPr>
          <p:cNvSpPr txBox="1"/>
          <p:nvPr/>
        </p:nvSpPr>
        <p:spPr>
          <a:xfrm>
            <a:off x="6776721" y="2036417"/>
            <a:ext cx="4427771" cy="3450945"/>
          </a:xfrm>
          <a:prstGeom prst="rect">
            <a:avLst/>
          </a:prstGeom>
          <a:noFill/>
        </p:spPr>
        <p:txBody>
          <a:bodyPr wrap="square" rtlCol="1">
            <a:spAutoFit/>
          </a:bodyPr>
          <a:lstStyle/>
          <a:p>
            <a:pPr algn="justLow" rtl="1">
              <a:lnSpc>
                <a:spcPct val="250000"/>
              </a:lnSpc>
            </a:pPr>
            <a:r>
              <a:rPr lang="en-US" dirty="0">
                <a:latin typeface="Times New Roman" panose="02020603050405020304" pitchFamily="18" charset="0"/>
                <a:cs typeface="B Nazanin" panose="00000400000000000000" pitchFamily="2" charset="-78"/>
              </a:rPr>
              <a:t> Ephemeris </a:t>
            </a:r>
            <a:r>
              <a:rPr lang="fa-IR" dirty="0">
                <a:latin typeface="Times New Roman" panose="02020603050405020304" pitchFamily="18" charset="0"/>
                <a:cs typeface="B Nazanin" panose="00000400000000000000" pitchFamily="2" charset="-78"/>
              </a:rPr>
              <a:t>مدار دقیق ماهواره را فراهم می کند، که می تواند برای تولید موقعیت دقیق ماهواره، اطلاعات لازم برای محاسبه اطلاعات موقعیت استفاده شود. این داده های بومی است که فقط توسط هر یک از ماهواره های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با شماره شناسایی خاص استفاده می شود.</a:t>
            </a:r>
          </a:p>
        </p:txBody>
      </p:sp>
      <p:pic>
        <p:nvPicPr>
          <p:cNvPr id="7" name="Picture 6">
            <a:extLst>
              <a:ext uri="{FF2B5EF4-FFF2-40B4-BE49-F238E27FC236}">
                <a16:creationId xmlns:a16="http://schemas.microsoft.com/office/drawing/2014/main" id="{22BE22CD-83C5-0784-51E1-68227865C1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053" y="1737565"/>
            <a:ext cx="6495415" cy="4124826"/>
          </a:xfrm>
          <a:prstGeom prst="rect">
            <a:avLst/>
          </a:prstGeom>
        </p:spPr>
      </p:pic>
    </p:spTree>
    <p:extLst>
      <p:ext uri="{BB962C8B-B14F-4D97-AF65-F5344CB8AC3E}">
        <p14:creationId xmlns:p14="http://schemas.microsoft.com/office/powerpoint/2010/main" val="587754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سیگنال های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2B81EC62-7ED2-1DC3-7C7D-7BDF14577745}"/>
              </a:ext>
            </a:extLst>
          </p:cNvPr>
          <p:cNvSpPr txBox="1"/>
          <p:nvPr/>
        </p:nvSpPr>
        <p:spPr>
          <a:xfrm>
            <a:off x="535167" y="1815753"/>
            <a:ext cx="5489713" cy="4108817"/>
          </a:xfrm>
          <a:prstGeom prst="rect">
            <a:avLst/>
          </a:prstGeom>
          <a:noFill/>
        </p:spPr>
        <p:txBody>
          <a:bodyPr wrap="square" rtlCol="1">
            <a:spAutoFit/>
          </a:bodyPr>
          <a:lstStyle/>
          <a:p>
            <a:pPr algn="justLow" rtl="1">
              <a:lnSpc>
                <a:spcPct val="300000"/>
              </a:lnSpc>
            </a:pPr>
            <a:r>
              <a:rPr lang="en-US" dirty="0">
                <a:latin typeface="Times New Roman" panose="02020603050405020304" pitchFamily="18" charset="0"/>
                <a:cs typeface="B Nazanin" panose="00000400000000000000" pitchFamily="2" charset="-78"/>
              </a:rPr>
              <a:t>Almanac</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می توان به عنوان داده های </a:t>
            </a:r>
            <a:r>
              <a:rPr lang="en-US" dirty="0">
                <a:latin typeface="Times New Roman" panose="02020603050405020304" pitchFamily="18" charset="0"/>
                <a:cs typeface="B Nazanin" panose="00000400000000000000" pitchFamily="2" charset="-78"/>
              </a:rPr>
              <a:t>ephemeris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ساده در نظر گرفت و حاوی اطلاعات درشت و وضعیت برای تمام ماهواره های شبکه است. برای تعیین موقعیت ماهواره های موجود به منظور دریافت یک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برای تولید موقعیت و زمان فعلی استفاده می شود. 12.5 دقیقه طول می کشد تا تمام داده های </a:t>
            </a:r>
            <a:r>
              <a:rPr lang="en-US" dirty="0">
                <a:latin typeface="Times New Roman" panose="02020603050405020304" pitchFamily="18" charset="0"/>
                <a:cs typeface="B Nazanin" panose="00000400000000000000" pitchFamily="2" charset="-78"/>
              </a:rPr>
              <a:t>Almanac</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دریافت شود.</a:t>
            </a:r>
          </a:p>
        </p:txBody>
      </p:sp>
      <p:pic>
        <p:nvPicPr>
          <p:cNvPr id="7" name="Picture 6">
            <a:extLst>
              <a:ext uri="{FF2B5EF4-FFF2-40B4-BE49-F238E27FC236}">
                <a16:creationId xmlns:a16="http://schemas.microsoft.com/office/drawing/2014/main" id="{23E5356E-C9D2-8150-78F4-E4BE208B6CD9}"/>
              </a:ext>
            </a:extLst>
          </p:cNvPr>
          <p:cNvPicPr>
            <a:picLocks noChangeAspect="1"/>
          </p:cNvPicPr>
          <p:nvPr/>
        </p:nvPicPr>
        <p:blipFill rotWithShape="1">
          <a:blip r:embed="rId3">
            <a:extLst>
              <a:ext uri="{28A0092B-C50C-407E-A947-70E740481C1C}">
                <a14:useLocalDpi xmlns:a14="http://schemas.microsoft.com/office/drawing/2010/main" val="0"/>
              </a:ext>
            </a:extLst>
          </a:blip>
          <a:srcRect l="24190" t="12920" r="24363"/>
          <a:stretch/>
        </p:blipFill>
        <p:spPr>
          <a:xfrm>
            <a:off x="8235067" y="1815753"/>
            <a:ext cx="2605653" cy="4410340"/>
          </a:xfrm>
          <a:prstGeom prst="rect">
            <a:avLst/>
          </a:prstGeom>
        </p:spPr>
      </p:pic>
    </p:spTree>
    <p:extLst>
      <p:ext uri="{BB962C8B-B14F-4D97-AF65-F5344CB8AC3E}">
        <p14:creationId xmlns:p14="http://schemas.microsoft.com/office/powerpoint/2010/main" val="3417729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کد</a:t>
            </a:r>
            <a:r>
              <a:rPr lang="en-US" sz="2400" dirty="0">
                <a:cs typeface="B Titr" panose="00000700000000000000" pitchFamily="2" charset="-78"/>
              </a:rPr>
              <a:t> </a:t>
            </a:r>
            <a:r>
              <a:rPr lang="en-US" sz="2400" dirty="0">
                <a:latin typeface="Times New Roman" panose="02020603050405020304" pitchFamily="18" charset="0"/>
                <a:cs typeface="Times New Roman" panose="02020603050405020304" pitchFamily="18" charset="0"/>
              </a:rPr>
              <a:t>C / A </a:t>
            </a:r>
            <a:r>
              <a:rPr lang="fa-IR" sz="2400" dirty="0">
                <a:cs typeface="B Titr" panose="00000700000000000000" pitchFamily="2" charset="-78"/>
              </a:rPr>
              <a:t>چیست؟</a:t>
            </a:r>
          </a:p>
        </p:txBody>
      </p:sp>
      <p:sp>
        <p:nvSpPr>
          <p:cNvPr id="4" name="TextBox 3">
            <a:extLst>
              <a:ext uri="{FF2B5EF4-FFF2-40B4-BE49-F238E27FC236}">
                <a16:creationId xmlns:a16="http://schemas.microsoft.com/office/drawing/2014/main" id="{F7482936-F1E5-6038-ECFA-985D89EB980C}"/>
              </a:ext>
            </a:extLst>
          </p:cNvPr>
          <p:cNvSpPr txBox="1"/>
          <p:nvPr/>
        </p:nvSpPr>
        <p:spPr>
          <a:xfrm>
            <a:off x="646043" y="1480930"/>
            <a:ext cx="11261035" cy="1685077"/>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سیگنال </a:t>
            </a:r>
            <a:r>
              <a:rPr lang="en-US" dirty="0">
                <a:latin typeface="Times New Roman" panose="02020603050405020304" pitchFamily="18" charset="0"/>
                <a:cs typeface="B Nazanin" panose="00000400000000000000" pitchFamily="2" charset="-78"/>
              </a:rPr>
              <a:t>L1</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ماهواره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کد </a:t>
            </a:r>
            <a:r>
              <a:rPr lang="en-US" dirty="0">
                <a:latin typeface="Times New Roman" panose="02020603050405020304" pitchFamily="18" charset="0"/>
                <a:cs typeface="B Nazanin" panose="00000400000000000000" pitchFamily="2" charset="-78"/>
              </a:rPr>
              <a:t>C / A</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کد شبه تصادفی است، تعدیل می شود. کد شبه تصادفی کد نویز شبه تصادفی نیز نامیده می شود که به کد طلایی معروف است. همانطور که در شکل 1-4 نشان داده شده است، کد </a:t>
            </a:r>
            <a:r>
              <a:rPr lang="en-US" dirty="0">
                <a:latin typeface="Times New Roman" panose="02020603050405020304" pitchFamily="18" charset="0"/>
                <a:cs typeface="B Nazanin" panose="00000400000000000000" pitchFamily="2" charset="-78"/>
              </a:rPr>
              <a:t>C / A</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دنباله ای از سیگنال های دیجیتال "1" و "0" است. در </a:t>
            </a:r>
            <a:r>
              <a:rPr lang="en-US" dirty="0">
                <a:latin typeface="Times New Roman" panose="02020603050405020304" pitchFamily="18" charset="0"/>
                <a:cs typeface="B Nazanin" panose="00000400000000000000" pitchFamily="2" charset="-78"/>
              </a:rPr>
              <a:t>GPS ، 1023 </a:t>
            </a:r>
            <a:r>
              <a:rPr lang="fa-IR" dirty="0">
                <a:latin typeface="Times New Roman" panose="02020603050405020304" pitchFamily="18" charset="0"/>
                <a:cs typeface="B Nazanin" panose="00000400000000000000" pitchFamily="2" charset="-78"/>
              </a:rPr>
              <a:t>الگوی متوالی یک توالی را تشکیل می دهد و متعاقباً، این توالی به طور مداوم یکی پس از دیگری تکرار می شود.</a:t>
            </a:r>
          </a:p>
        </p:txBody>
      </p:sp>
      <p:pic>
        <p:nvPicPr>
          <p:cNvPr id="6" name="Picture 5">
            <a:extLst>
              <a:ext uri="{FF2B5EF4-FFF2-40B4-BE49-F238E27FC236}">
                <a16:creationId xmlns:a16="http://schemas.microsoft.com/office/drawing/2014/main" id="{BBAA4493-6765-1538-F627-BB57764F6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454" y="3539043"/>
            <a:ext cx="7230038" cy="2683147"/>
          </a:xfrm>
          <a:prstGeom prst="round2DiagRect">
            <a:avLst>
              <a:gd name="adj1" fmla="val 26512"/>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82745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81713" y="536875"/>
            <a:ext cx="6715432" cy="461665"/>
          </a:xfrm>
          <a:prstGeom prst="rect">
            <a:avLst/>
          </a:prstGeom>
          <a:noFill/>
        </p:spPr>
        <p:txBody>
          <a:bodyPr wrap="square" rtlCol="1">
            <a:spAutoFit/>
          </a:bodyPr>
          <a:lstStyle/>
          <a:p>
            <a:pPr algn="justLow" rtl="1"/>
            <a:r>
              <a:rPr lang="en-US" sz="2400" dirty="0">
                <a:latin typeface="Times New Roman" panose="02020603050405020304" pitchFamily="18" charset="0"/>
                <a:cs typeface="Times New Roman" panose="02020603050405020304" pitchFamily="18" charset="0"/>
              </a:rPr>
              <a:t>GPS</a:t>
            </a:r>
            <a:r>
              <a:rPr lang="fa-IR" sz="2400" dirty="0">
                <a:cs typeface="B Titr" panose="00000700000000000000" pitchFamily="2" charset="-78"/>
              </a:rPr>
              <a:t> </a:t>
            </a:r>
            <a:r>
              <a:rPr lang="en-US" sz="2400" dirty="0">
                <a:cs typeface="B Titr" panose="00000700000000000000" pitchFamily="2" charset="-78"/>
              </a:rPr>
              <a:t> </a:t>
            </a:r>
            <a:r>
              <a:rPr lang="fa-IR" sz="2400" dirty="0">
                <a:cs typeface="B Titr" panose="00000700000000000000" pitchFamily="2" charset="-78"/>
              </a:rPr>
              <a:t>تا چه حد دقیق است؟</a:t>
            </a:r>
          </a:p>
        </p:txBody>
      </p:sp>
      <p:sp>
        <p:nvSpPr>
          <p:cNvPr id="4" name="TextBox 3">
            <a:extLst>
              <a:ext uri="{FF2B5EF4-FFF2-40B4-BE49-F238E27FC236}">
                <a16:creationId xmlns:a16="http://schemas.microsoft.com/office/drawing/2014/main" id="{5BBE3764-40AD-64B7-57C8-46824FC86235}"/>
              </a:ext>
            </a:extLst>
          </p:cNvPr>
          <p:cNvSpPr txBox="1"/>
          <p:nvPr/>
        </p:nvSpPr>
        <p:spPr>
          <a:xfrm>
            <a:off x="721272" y="1605782"/>
            <a:ext cx="3520882" cy="3901068"/>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گیرنده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دلیل طراحی چند کاناله موازی بسیار دقیق هستند. کانال های موازی بسیار سریع و صریح هستند، اگرچه برخی از عوامل مانند سر و صدای جوی و آشفتگی ها گاهی اوقات می توانند بر روی دقت گیرنده های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اختلال ایجاد کنند و بر آن ها تأثیر بگذارند.</a:t>
            </a:r>
          </a:p>
        </p:txBody>
      </p:sp>
      <p:pic>
        <p:nvPicPr>
          <p:cNvPr id="6" name="Picture 5">
            <a:extLst>
              <a:ext uri="{FF2B5EF4-FFF2-40B4-BE49-F238E27FC236}">
                <a16:creationId xmlns:a16="http://schemas.microsoft.com/office/drawing/2014/main" id="{0A130DFC-3F6B-6EF8-29AF-EB47B2CEC4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0662">
            <a:off x="4641797" y="1605782"/>
            <a:ext cx="6895326" cy="4715343"/>
          </a:xfrm>
          <a:prstGeom prst="rect">
            <a:avLst/>
          </a:prstGeom>
        </p:spPr>
      </p:pic>
    </p:spTree>
    <p:extLst>
      <p:ext uri="{BB962C8B-B14F-4D97-AF65-F5344CB8AC3E}">
        <p14:creationId xmlns:p14="http://schemas.microsoft.com/office/powerpoint/2010/main" val="650369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81714" y="521110"/>
            <a:ext cx="6715432" cy="461665"/>
          </a:xfrm>
          <a:prstGeom prst="rect">
            <a:avLst/>
          </a:prstGeom>
          <a:noFill/>
        </p:spPr>
        <p:txBody>
          <a:bodyPr wrap="square" rtlCol="1">
            <a:spAutoFit/>
          </a:bodyPr>
          <a:lstStyle/>
          <a:p>
            <a:pPr algn="justLow" rtl="1"/>
            <a:r>
              <a:rPr lang="en-US" sz="2400">
                <a:cs typeface="B Titr" panose="00000700000000000000" pitchFamily="2" charset="-78"/>
              </a:rPr>
              <a:t>GPS </a:t>
            </a:r>
            <a:r>
              <a:rPr lang="fa-IR" sz="2400">
                <a:cs typeface="B Titr" panose="00000700000000000000" pitchFamily="2" charset="-78"/>
              </a:rPr>
              <a:t>تا چه حد دقیق است؟</a:t>
            </a:r>
            <a:endParaRPr lang="fa-IR" sz="2400" dirty="0">
              <a:cs typeface="B Titr" panose="00000700000000000000" pitchFamily="2" charset="-78"/>
            </a:endParaRPr>
          </a:p>
        </p:txBody>
      </p:sp>
      <p:sp>
        <p:nvSpPr>
          <p:cNvPr id="4" name="TextBox 3">
            <a:extLst>
              <a:ext uri="{FF2B5EF4-FFF2-40B4-BE49-F238E27FC236}">
                <a16:creationId xmlns:a16="http://schemas.microsoft.com/office/drawing/2014/main" id="{4B21CA9D-F13B-C159-F65F-E4A770868C8D}"/>
              </a:ext>
            </a:extLst>
          </p:cNvPr>
          <p:cNvSpPr txBox="1"/>
          <p:nvPr/>
        </p:nvSpPr>
        <p:spPr>
          <a:xfrm>
            <a:off x="6987949" y="1736712"/>
            <a:ext cx="4418393" cy="4143442"/>
          </a:xfrm>
          <a:prstGeom prst="rect">
            <a:avLst/>
          </a:prstGeom>
          <a:noFill/>
        </p:spPr>
        <p:txBody>
          <a:bodyPr wrap="square" rtlCol="1">
            <a:spAutoFit/>
          </a:bodyPr>
          <a:lstStyle/>
          <a:p>
            <a:pPr algn="justLow" rtl="1">
              <a:lnSpc>
                <a:spcPct val="250000"/>
              </a:lnSpc>
            </a:pPr>
            <a:r>
              <a:rPr lang="fa-IR" dirty="0">
                <a:latin typeface="Times New Roman" panose="02020603050405020304" pitchFamily="18" charset="0"/>
                <a:cs typeface="B Nazanin" panose="00000400000000000000" pitchFamily="2" charset="-78"/>
              </a:rPr>
              <a:t>شکل  مثالی از موقعیت یابی را با دو بعد نشان می دهد (کسب موقعیت با استفاده از دو نقطه داده شده). با محاسبه فاصله از دو نقطه داده شده می توانیم در جایی که قرار داریم محاسبه کنیم و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سیستمی است که می تواند با ضرب نقاط داده شده و جایگزینی آنها با ماهواره های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روی این شکل نشان داده شود.</a:t>
            </a:r>
          </a:p>
        </p:txBody>
      </p:sp>
      <p:pic>
        <p:nvPicPr>
          <p:cNvPr id="6" name="Picture 5">
            <a:extLst>
              <a:ext uri="{FF2B5EF4-FFF2-40B4-BE49-F238E27FC236}">
                <a16:creationId xmlns:a16="http://schemas.microsoft.com/office/drawing/2014/main" id="{6497C93B-2B99-F03B-AA63-064E2F943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248" y="2284395"/>
            <a:ext cx="4812752" cy="3048076"/>
          </a:xfrm>
          <a:prstGeom prst="rect">
            <a:avLst/>
          </a:prstGeom>
        </p:spPr>
      </p:pic>
    </p:spTree>
    <p:extLst>
      <p:ext uri="{BB962C8B-B14F-4D97-AF65-F5344CB8AC3E}">
        <p14:creationId xmlns:p14="http://schemas.microsoft.com/office/powerpoint/2010/main" val="796377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en-US" sz="2400" dirty="0">
                <a:latin typeface="Times New Roman" panose="02020603050405020304" pitchFamily="18" charset="0"/>
                <a:cs typeface="Times New Roman" panose="02020603050405020304" pitchFamily="18" charset="0"/>
              </a:rPr>
              <a:t>GPS</a:t>
            </a:r>
            <a:r>
              <a:rPr lang="fa-IR" sz="2400" dirty="0">
                <a:cs typeface="B Titr" panose="00000700000000000000" pitchFamily="2" charset="-78"/>
              </a:rPr>
              <a:t> </a:t>
            </a:r>
            <a:r>
              <a:rPr lang="en-US" sz="2400" dirty="0">
                <a:cs typeface="B Titr" panose="00000700000000000000" pitchFamily="2" charset="-78"/>
              </a:rPr>
              <a:t> </a:t>
            </a:r>
            <a:r>
              <a:rPr lang="fa-IR" sz="2400" dirty="0">
                <a:cs typeface="B Titr" panose="00000700000000000000" pitchFamily="2" charset="-78"/>
              </a:rPr>
              <a:t>تا چه حد دقیق است؟</a:t>
            </a:r>
          </a:p>
        </p:txBody>
      </p:sp>
      <p:sp>
        <p:nvSpPr>
          <p:cNvPr id="4" name="TextBox 3">
            <a:extLst>
              <a:ext uri="{FF2B5EF4-FFF2-40B4-BE49-F238E27FC236}">
                <a16:creationId xmlns:a16="http://schemas.microsoft.com/office/drawing/2014/main" id="{0EBDAA5C-6A17-9CC3-EF47-4DA0290E3777}"/>
              </a:ext>
            </a:extLst>
          </p:cNvPr>
          <p:cNvSpPr txBox="1"/>
          <p:nvPr/>
        </p:nvSpPr>
        <p:spPr>
          <a:xfrm>
            <a:off x="873760" y="1453878"/>
            <a:ext cx="10885621" cy="2228944"/>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کاربران همچنین می توانند با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دیفرانسیل (</a:t>
            </a:r>
            <a:r>
              <a:rPr lang="en-US" dirty="0">
                <a:latin typeface="Times New Roman" panose="02020603050405020304" pitchFamily="18" charset="0"/>
                <a:cs typeface="B Nazanin" panose="00000400000000000000" pitchFamily="2" charset="-78"/>
              </a:rPr>
              <a:t>DGPS</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سیگنال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به طور منظم از سه تا پنج متر احاطه شده اصلاح می کند، دقت بهتری را تجربه کنند. گارد ساحلی ایالات متحده رایج ترین سرویس اصلاح </a:t>
            </a:r>
            <a:r>
              <a:rPr lang="en-US" dirty="0">
                <a:latin typeface="Times New Roman" panose="02020603050405020304" pitchFamily="18" charset="0"/>
                <a:cs typeface="B Nazanin" panose="00000400000000000000" pitchFamily="2" charset="-78"/>
              </a:rPr>
              <a:t>DGPS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اجرا می کند. این سیستم شامل چینشی از برج ها است که سیگنال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می گیرند و توسط فرستنده های سیگنال راهنما، سیگنال تحریک شده را منتشر می کنند. به منظور دریافت سیگنال دقیق، کاربران جدا از داشتن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 </a:t>
            </a:r>
            <a:r>
              <a:rPr lang="fa-IR" dirty="0">
                <a:latin typeface="Times New Roman" panose="02020603050405020304" pitchFamily="18" charset="0"/>
                <a:cs typeface="B Nazanin" panose="00000400000000000000" pitchFamily="2" charset="-78"/>
              </a:rPr>
              <a:t>باید یک گیرنده سیگنال راهنما دیفرانسیل و آنتن دیفرانسیل داشته باشند</a:t>
            </a:r>
          </a:p>
        </p:txBody>
      </p:sp>
      <p:pic>
        <p:nvPicPr>
          <p:cNvPr id="6" name="Picture 5">
            <a:extLst>
              <a:ext uri="{FF2B5EF4-FFF2-40B4-BE49-F238E27FC236}">
                <a16:creationId xmlns:a16="http://schemas.microsoft.com/office/drawing/2014/main" id="{5D731041-2C89-8F47-DA3C-91DAE45C9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0" y="3429000"/>
            <a:ext cx="3068706" cy="3068706"/>
          </a:xfrm>
          <a:prstGeom prst="rect">
            <a:avLst/>
          </a:prstGeom>
          <a:ln>
            <a:noFill/>
          </a:ln>
          <a:effectLst>
            <a:softEdge rad="112500"/>
          </a:effectLst>
        </p:spPr>
      </p:pic>
    </p:spTree>
    <p:extLst>
      <p:ext uri="{BB962C8B-B14F-4D97-AF65-F5344CB8AC3E}">
        <p14:creationId xmlns:p14="http://schemas.microsoft.com/office/powerpoint/2010/main" val="1617600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r"/>
            <a:r>
              <a:rPr lang="fa-IR" sz="2400" dirty="0">
                <a:cs typeface="B Titr" panose="00000700000000000000" pitchFamily="2" charset="-78"/>
              </a:rPr>
              <a:t>مقدمه</a:t>
            </a:r>
          </a:p>
        </p:txBody>
      </p:sp>
      <p:sp>
        <p:nvSpPr>
          <p:cNvPr id="4" name="TextBox 3">
            <a:extLst>
              <a:ext uri="{FF2B5EF4-FFF2-40B4-BE49-F238E27FC236}">
                <a16:creationId xmlns:a16="http://schemas.microsoft.com/office/drawing/2014/main" id="{7FECBB24-71BC-15D3-EEA5-BFE5E37B9076}"/>
              </a:ext>
            </a:extLst>
          </p:cNvPr>
          <p:cNvSpPr txBox="1"/>
          <p:nvPr/>
        </p:nvSpPr>
        <p:spPr>
          <a:xfrm>
            <a:off x="6258560" y="1737565"/>
            <a:ext cx="5298440" cy="4108817"/>
          </a:xfrm>
          <a:prstGeom prst="rect">
            <a:avLst/>
          </a:prstGeom>
          <a:noFill/>
        </p:spPr>
        <p:txBody>
          <a:bodyPr wrap="square" rtlCol="1">
            <a:spAutoFit/>
          </a:bodyPr>
          <a:lstStyle/>
          <a:p>
            <a:pPr algn="justLow" rtl="1">
              <a:lnSpc>
                <a:spcPct val="300000"/>
              </a:lnSpc>
            </a:pP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یک سیستم راهبری و مسیریابی ماهواره‌ای است که از شبکه ای با حداقل 24 ماهواره تشکیل شده است. این ماهواره ها به سفارش وزارت دفاع ایالات متحده ساخته و در مدار زمین قرار داده شده‌اند. جی پی اس</a:t>
            </a:r>
            <a:r>
              <a:rPr lang="en-US">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در ابتدا برای مصارف نظامی تهیه شد ولی از سال 1980 استفاده عمومی آن آزاد و آغاز شد.</a:t>
            </a:r>
          </a:p>
        </p:txBody>
      </p:sp>
      <p:pic>
        <p:nvPicPr>
          <p:cNvPr id="6" name="Picture 5">
            <a:extLst>
              <a:ext uri="{FF2B5EF4-FFF2-40B4-BE49-F238E27FC236}">
                <a16:creationId xmlns:a16="http://schemas.microsoft.com/office/drawing/2014/main" id="{9CA799A8-7F2B-031A-5970-DA1FBE618472}"/>
              </a:ext>
            </a:extLst>
          </p:cNvPr>
          <p:cNvPicPr>
            <a:picLocks noChangeAspect="1"/>
          </p:cNvPicPr>
          <p:nvPr/>
        </p:nvPicPr>
        <p:blipFill rotWithShape="1">
          <a:blip r:embed="rId3">
            <a:extLst>
              <a:ext uri="{28A0092B-C50C-407E-A947-70E740481C1C}">
                <a14:useLocalDpi xmlns:a14="http://schemas.microsoft.com/office/drawing/2010/main" val="0"/>
              </a:ext>
            </a:extLst>
          </a:blip>
          <a:srcRect l="7665" r="6643"/>
          <a:stretch/>
        </p:blipFill>
        <p:spPr>
          <a:xfrm rot="1219015">
            <a:off x="1271888" y="2124529"/>
            <a:ext cx="3810000" cy="33346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68746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کاربرد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D1E60EF4-8E16-6ED1-A9AE-A8FEFB5604F2}"/>
              </a:ext>
            </a:extLst>
          </p:cNvPr>
          <p:cNvSpPr txBox="1"/>
          <p:nvPr/>
        </p:nvSpPr>
        <p:spPr>
          <a:xfrm>
            <a:off x="7403690" y="2788685"/>
            <a:ext cx="4395020" cy="3347070"/>
          </a:xfrm>
          <a:prstGeom prst="rect">
            <a:avLst/>
          </a:prstGeom>
          <a:noFill/>
        </p:spPr>
        <p:txBody>
          <a:bodyPr wrap="square" rtlCol="1">
            <a:spAutoFit/>
          </a:bodyPr>
          <a:lstStyle/>
          <a:p>
            <a:pPr marL="285750" indent="-285750" algn="justLow" rtl="1">
              <a:lnSpc>
                <a:spcPct val="200000"/>
              </a:lnSpc>
              <a:buFont typeface="Arial" panose="020B0604020202020204" pitchFamily="34" charset="0"/>
              <a:buChar char="•"/>
            </a:pPr>
            <a:r>
              <a:rPr lang="fa-IR" dirty="0">
                <a:cs typeface="B Nazanin" panose="00000400000000000000" pitchFamily="2" charset="-78"/>
              </a:rPr>
              <a:t>نجوم </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استفاده در محاسبات ستاره سنجی و اصول آسمانی.</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وسایل نقلیه اتوماتیک </a:t>
            </a:r>
          </a:p>
          <a:p>
            <a:pPr marL="285750" indent="-285750" algn="justLow" rtl="1">
              <a:lnSpc>
                <a:spcPct val="200000"/>
              </a:lnSpc>
              <a:buFont typeface="Arial" panose="020B0604020202020204" pitchFamily="34" charset="0"/>
              <a:buChar char="•"/>
            </a:pPr>
            <a:r>
              <a:rPr lang="fa-IR" dirty="0">
                <a:cs typeface="B Nazanin" panose="00000400000000000000" pitchFamily="2" charset="-78"/>
              </a:rPr>
              <a:t>این همچنین در وسایل نقلیه اتوماتیک (وسایل نقلیه بدون راننده) برای بکار بردن موقعیت برای ماشین و کامیون استفاده می شود.</a:t>
            </a:r>
          </a:p>
        </p:txBody>
      </p:sp>
      <p:sp>
        <p:nvSpPr>
          <p:cNvPr id="5" name="TextBox 4">
            <a:extLst>
              <a:ext uri="{FF2B5EF4-FFF2-40B4-BE49-F238E27FC236}">
                <a16:creationId xmlns:a16="http://schemas.microsoft.com/office/drawing/2014/main" id="{3A8CD78F-8F5B-C1EF-CC97-725C0D0E5806}"/>
              </a:ext>
            </a:extLst>
          </p:cNvPr>
          <p:cNvSpPr txBox="1"/>
          <p:nvPr/>
        </p:nvSpPr>
        <p:spPr>
          <a:xfrm>
            <a:off x="786581" y="1414399"/>
            <a:ext cx="11012129" cy="1131079"/>
          </a:xfrm>
          <a:prstGeom prst="rect">
            <a:avLst/>
          </a:prstGeom>
          <a:noFill/>
        </p:spPr>
        <p:txBody>
          <a:bodyPr wrap="square" rtlCol="1">
            <a:spAutoFit/>
          </a:bodyPr>
          <a:lstStyle/>
          <a:p>
            <a:pPr algn="justLow" rtl="1">
              <a:lnSpc>
                <a:spcPct val="200000"/>
              </a:lnSpc>
            </a:pPr>
            <a:r>
              <a:rPr lang="fa-IR" dirty="0">
                <a:cs typeface="B Nazanin" panose="00000400000000000000" pitchFamily="2" charset="-78"/>
              </a:rPr>
              <a:t>دستگاه </a:t>
            </a:r>
            <a:r>
              <a:rPr lang="en-US" dirty="0">
                <a:latin typeface="Times New Roman" panose="02020603050405020304" pitchFamily="18" charset="0"/>
                <a:cs typeface="B Nazanin" panose="00000400000000000000" pitchFamily="2" charset="-78"/>
              </a:rPr>
              <a:t>GPS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نه تنها برای استفاده نظامی بلکه به دلیل استفاده در خدمات غیرنظامی و تجاری نیز بسیار شناخته شده است. برخی از برنامه های غیرنظامی عبارتند از :</a:t>
            </a:r>
          </a:p>
        </p:txBody>
      </p:sp>
      <p:pic>
        <p:nvPicPr>
          <p:cNvPr id="7" name="Picture 6">
            <a:extLst>
              <a:ext uri="{FF2B5EF4-FFF2-40B4-BE49-F238E27FC236}">
                <a16:creationId xmlns:a16="http://schemas.microsoft.com/office/drawing/2014/main" id="{878E464E-73A7-7DC1-189A-2E63EC5CDD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581" y="2312785"/>
            <a:ext cx="6242562" cy="37615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43975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کاربرد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080A92B-E338-BC04-17FE-7D0122DBB9F6}"/>
              </a:ext>
            </a:extLst>
          </p:cNvPr>
          <p:cNvSpPr txBox="1"/>
          <p:nvPr/>
        </p:nvSpPr>
        <p:spPr>
          <a:xfrm>
            <a:off x="5791200" y="1356852"/>
            <a:ext cx="6037006" cy="5009064"/>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تلفن همراه – تلفن های همراه مدرن مجهز به نرم افزار ردیابی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هستند. این موضوع ارزشمند است چرا که شخص می تواند موقعیتش را بداند و همچنین می تواند خدمات موجود در اطرافش مثل خودپرداز، کافی شاپ، محدودیت ها و غیره را پیدا کند. اولین تلفن همراه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دار در دهه 1990 راه اندازی شد. از آن در تلفن همراه برای تشخیص تماس های اضطراری و بسیاری از برنامه های دیگر نیز استفاده می شود.</a:t>
            </a:r>
          </a:p>
          <a:p>
            <a:pPr algn="justLow" rtl="1">
              <a:lnSpc>
                <a:spcPct val="200000"/>
              </a:lnSpc>
            </a:pPr>
            <a:r>
              <a:rPr lang="fa-IR" dirty="0">
                <a:latin typeface="Times New Roman" panose="02020603050405020304" pitchFamily="18" charset="0"/>
                <a:cs typeface="B Nazanin" panose="00000400000000000000" pitchFamily="2" charset="-78"/>
              </a:rPr>
              <a:t>کمک رسانی در حوادث و سایر خدمات اضطراری – در صورت بروز هرگونه بلایای طبیعی،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بهترین وسیله برای شناسایی موقعیت مکانی است. حتی قبل از بلایایی مانند گردباد ها،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محاسبه زمان تخمینی آن رخداد کمک می کند.</a:t>
            </a:r>
          </a:p>
        </p:txBody>
      </p:sp>
      <p:pic>
        <p:nvPicPr>
          <p:cNvPr id="6" name="Picture 5">
            <a:extLst>
              <a:ext uri="{FF2B5EF4-FFF2-40B4-BE49-F238E27FC236}">
                <a16:creationId xmlns:a16="http://schemas.microsoft.com/office/drawing/2014/main" id="{85AB2D2F-D15E-65EC-5F19-C9672AAC2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1593">
            <a:off x="620608" y="2355481"/>
            <a:ext cx="4463809" cy="2964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8760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کاربرد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4F1A184C-C090-A97C-064B-F98FD50A3FE8}"/>
              </a:ext>
            </a:extLst>
          </p:cNvPr>
          <p:cNvSpPr txBox="1"/>
          <p:nvPr/>
        </p:nvSpPr>
        <p:spPr>
          <a:xfrm>
            <a:off x="658188" y="1773125"/>
            <a:ext cx="3264310" cy="3901068"/>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پیگیری ناوگان –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یک ابزار توسعه دهنده است که به دلیل پتانسیلش برای ردیابی کشتی های نظامی در زمان جنگ، شناخته می شود.</a:t>
            </a:r>
          </a:p>
          <a:p>
            <a:pPr algn="justLow" rtl="1">
              <a:lnSpc>
                <a:spcPct val="200000"/>
              </a:lnSpc>
            </a:pPr>
            <a:r>
              <a:rPr lang="fa-IR" dirty="0">
                <a:latin typeface="Times New Roman" panose="02020603050405020304" pitchFamily="18" charset="0"/>
                <a:cs typeface="B Nazanin" panose="00000400000000000000" pitchFamily="2" charset="-78"/>
              </a:rPr>
              <a:t>موقعیت مکانی ماشین – یک ماشین دارای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پیدا کردن موقعیت مکانی را آسان تر می کند.</a:t>
            </a:r>
          </a:p>
        </p:txBody>
      </p:sp>
      <p:pic>
        <p:nvPicPr>
          <p:cNvPr id="6" name="Picture 5">
            <a:extLst>
              <a:ext uri="{FF2B5EF4-FFF2-40B4-BE49-F238E27FC236}">
                <a16:creationId xmlns:a16="http://schemas.microsoft.com/office/drawing/2014/main" id="{CEE1A48E-FEE9-B052-9CB1-835FD3D82B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1926" y="1426495"/>
            <a:ext cx="7365592" cy="4910395"/>
          </a:xfrm>
          <a:prstGeom prst="rect">
            <a:avLst/>
          </a:prstGeom>
          <a:ln>
            <a:noFill/>
          </a:ln>
          <a:effectLst>
            <a:softEdge rad="112500"/>
          </a:effectLst>
        </p:spPr>
      </p:pic>
    </p:spTree>
    <p:extLst>
      <p:ext uri="{BB962C8B-B14F-4D97-AF65-F5344CB8AC3E}">
        <p14:creationId xmlns:p14="http://schemas.microsoft.com/office/powerpoint/2010/main" val="801865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کاربرد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6F811F58-59D8-6B45-A3BC-E73BE3A22192}"/>
              </a:ext>
            </a:extLst>
          </p:cNvPr>
          <p:cNvSpPr txBox="1"/>
          <p:nvPr/>
        </p:nvSpPr>
        <p:spPr>
          <a:xfrm>
            <a:off x="548641" y="1291998"/>
            <a:ext cx="11011146" cy="2300630"/>
          </a:xfrm>
          <a:prstGeom prst="rect">
            <a:avLst/>
          </a:prstGeom>
          <a:noFill/>
        </p:spPr>
        <p:txBody>
          <a:bodyPr wrap="square" rtlCol="1">
            <a:spAutoFit/>
          </a:bodyPr>
          <a:lstStyle/>
          <a:p>
            <a:pPr algn="justLow" rtl="1">
              <a:lnSpc>
                <a:spcPct val="200000"/>
              </a:lnSpc>
            </a:pPr>
            <a:r>
              <a:rPr lang="fa-IR" sz="2000" dirty="0">
                <a:latin typeface="Times New Roman" panose="02020603050405020304" pitchFamily="18" charset="0"/>
                <a:cs typeface="B Titr" panose="00000700000000000000" pitchFamily="2" charset="-78"/>
              </a:rPr>
              <a:t>حصارکشی زمینی </a:t>
            </a:r>
          </a:p>
          <a:p>
            <a:pPr algn="justLow" rtl="1">
              <a:lnSpc>
                <a:spcPct val="200000"/>
              </a:lnSpc>
            </a:pPr>
            <a:r>
              <a:rPr lang="fa-IR" dirty="0">
                <a:latin typeface="Times New Roman" panose="02020603050405020304" pitchFamily="18" charset="0"/>
                <a:cs typeface="B Nazanin" panose="00000400000000000000" pitchFamily="2" charset="-78"/>
              </a:rPr>
              <a:t>در حصارکشی زمینی ما از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برای ردیابی یک انسان، حیوان و یا یک ماشین استفاده می کنیم. این وسیله به وسایل نقلیه، شخص، یا بر روی قلاده حیوانات بسته می شود. این امر ردیابی و به روز رسانی مداومی را ایجاد می کند.</a:t>
            </a:r>
          </a:p>
          <a:p>
            <a:pPr algn="justLow" rtl="1">
              <a:lnSpc>
                <a:spcPct val="200000"/>
              </a:lnSpc>
            </a:pPr>
            <a:r>
              <a:rPr lang="fa-IR" dirty="0">
                <a:latin typeface="Times New Roman" panose="02020603050405020304" pitchFamily="18" charset="0"/>
                <a:cs typeface="B Nazanin" panose="00000400000000000000" pitchFamily="2" charset="-78"/>
              </a:rPr>
              <a:t>-نشانه گذاری زمینی – یکی از اصلی ترین کاربرد ها “نشانه گذاری زمینی” به معنی اعمال مختصات محلی به اشیاء دیجیتالی است.</a:t>
            </a:r>
          </a:p>
        </p:txBody>
      </p:sp>
      <p:pic>
        <p:nvPicPr>
          <p:cNvPr id="6" name="Picture 5">
            <a:extLst>
              <a:ext uri="{FF2B5EF4-FFF2-40B4-BE49-F238E27FC236}">
                <a16:creationId xmlns:a16="http://schemas.microsoft.com/office/drawing/2014/main" id="{66112EF2-E530-5A72-F0EC-C9AA854FC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431" y="3860800"/>
            <a:ext cx="2579182" cy="2579182"/>
          </a:xfrm>
          <a:prstGeom prst="rect">
            <a:avLst/>
          </a:prstGeom>
        </p:spPr>
      </p:pic>
    </p:spTree>
    <p:extLst>
      <p:ext uri="{BB962C8B-B14F-4D97-AF65-F5344CB8AC3E}">
        <p14:creationId xmlns:p14="http://schemas.microsoft.com/office/powerpoint/2010/main" val="2242104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کاربرد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FC321A8-6009-03D4-E69D-5624363F2CBC}"/>
              </a:ext>
            </a:extLst>
          </p:cNvPr>
          <p:cNvSpPr txBox="1"/>
          <p:nvPr/>
        </p:nvSpPr>
        <p:spPr>
          <a:xfrm>
            <a:off x="1301381" y="4277660"/>
            <a:ext cx="10294374" cy="1674946"/>
          </a:xfrm>
          <a:prstGeom prst="rect">
            <a:avLst/>
          </a:prstGeom>
          <a:noFill/>
        </p:spPr>
        <p:txBody>
          <a:bodyPr wrap="square" rtlCol="1">
            <a:spAutoFit/>
          </a:bodyPr>
          <a:lstStyle/>
          <a:p>
            <a:pPr algn="justLow" rtl="1">
              <a:lnSpc>
                <a:spcPct val="200000"/>
              </a:lnSpc>
            </a:pP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Titr" panose="00000700000000000000" pitchFamily="2" charset="-78"/>
              </a:rPr>
              <a:t>برای استخراج معدن : </a:t>
            </a:r>
            <a:r>
              <a:rPr lang="fa-IR" dirty="0">
                <a:latin typeface="Times New Roman" panose="02020603050405020304" pitchFamily="18" charset="0"/>
                <a:cs typeface="B Nazanin" panose="00000400000000000000" pitchFamily="2" charset="-78"/>
              </a:rPr>
              <a:t>استفاده از دقت موقعیت یابی در سطح سانتی متری.</a:t>
            </a:r>
          </a:p>
          <a:p>
            <a:pPr algn="justLow" rtl="1">
              <a:lnSpc>
                <a:spcPct val="200000"/>
              </a:lnSpc>
            </a:pP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Titr" panose="00000700000000000000" pitchFamily="2" charset="-78"/>
              </a:rPr>
              <a:t> در تور ها : </a:t>
            </a:r>
            <a:r>
              <a:rPr lang="fa-IR" dirty="0">
                <a:latin typeface="Times New Roman" panose="02020603050405020304" pitchFamily="18" charset="0"/>
                <a:cs typeface="B Nazanin" panose="00000400000000000000" pitchFamily="2" charset="-78"/>
              </a:rPr>
              <a:t>کمک به تشخیص موقعیت مکانی نقاط نزدیک موردعلاقه.</a:t>
            </a:r>
          </a:p>
          <a:p>
            <a:pPr algn="justLow" rtl="1">
              <a:lnSpc>
                <a:spcPct val="200000"/>
              </a:lnSpc>
            </a:pPr>
            <a:r>
              <a:rPr lang="fa-IR" dirty="0">
                <a:latin typeface="Times New Roman" panose="02020603050405020304" pitchFamily="18" charset="0"/>
                <a:cs typeface="B Titr" panose="00000700000000000000" pitchFamily="2" charset="-78"/>
              </a:rPr>
              <a:t>نقشه برداری : </a:t>
            </a:r>
            <a:r>
              <a:rPr lang="fa-IR" dirty="0">
                <a:latin typeface="Times New Roman" panose="02020603050405020304" pitchFamily="18" charset="0"/>
                <a:cs typeface="B Nazanin" panose="00000400000000000000" pitchFamily="2" charset="-78"/>
              </a:rPr>
              <a:t>نقشه بردار ها برای طرح ریزی نقشه ها از سیستم موقعیت یابی جهانی استفاده می کنند</a:t>
            </a:r>
          </a:p>
        </p:txBody>
      </p:sp>
      <p:pic>
        <p:nvPicPr>
          <p:cNvPr id="6" name="Picture 5">
            <a:extLst>
              <a:ext uri="{FF2B5EF4-FFF2-40B4-BE49-F238E27FC236}">
                <a16:creationId xmlns:a16="http://schemas.microsoft.com/office/drawing/2014/main" id="{4B26F220-FCF2-B0C5-66D5-773232736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265" y="1091655"/>
            <a:ext cx="4547705" cy="3837126"/>
          </a:xfrm>
          <a:prstGeom prst="rect">
            <a:avLst/>
          </a:prstGeom>
          <a:ln>
            <a:noFill/>
          </a:ln>
          <a:effectLst>
            <a:softEdge rad="112500"/>
          </a:effectLst>
        </p:spPr>
      </p:pic>
      <p:pic>
        <p:nvPicPr>
          <p:cNvPr id="8" name="Picture 7">
            <a:extLst>
              <a:ext uri="{FF2B5EF4-FFF2-40B4-BE49-F238E27FC236}">
                <a16:creationId xmlns:a16="http://schemas.microsoft.com/office/drawing/2014/main" id="{262BD774-B59F-21D2-0BBF-17D3BD4FA6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955800"/>
            <a:ext cx="4235387" cy="1975653"/>
          </a:xfrm>
          <a:prstGeom prst="rect">
            <a:avLst/>
          </a:prstGeom>
          <a:ln>
            <a:noFill/>
          </a:ln>
          <a:effectLst>
            <a:softEdge rad="112500"/>
          </a:effectLst>
        </p:spPr>
      </p:pic>
    </p:spTree>
    <p:extLst>
      <p:ext uri="{BB962C8B-B14F-4D97-AF65-F5344CB8AC3E}">
        <p14:creationId xmlns:p14="http://schemas.microsoft.com/office/powerpoint/2010/main" val="1449522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87883" y="521110"/>
            <a:ext cx="6715432" cy="461665"/>
          </a:xfrm>
          <a:prstGeom prst="rect">
            <a:avLst/>
          </a:prstGeom>
          <a:noFill/>
        </p:spPr>
        <p:txBody>
          <a:bodyPr wrap="square" rtlCol="1">
            <a:spAutoFit/>
          </a:bodyPr>
          <a:lstStyle/>
          <a:p>
            <a:pPr algn="justLow" rtl="1"/>
            <a:r>
              <a:rPr lang="fa-IR" sz="2400">
                <a:cs typeface="B Titr" panose="00000700000000000000" pitchFamily="2" charset="-78"/>
              </a:rPr>
              <a:t>قدرت سیگنال</a:t>
            </a:r>
            <a:endParaRPr lang="fa-IR" sz="2400" dirty="0">
              <a:cs typeface="B Titr" panose="00000700000000000000" pitchFamily="2" charset="-78"/>
            </a:endParaRPr>
          </a:p>
        </p:txBody>
      </p:sp>
      <p:sp>
        <p:nvSpPr>
          <p:cNvPr id="4" name="TextBox 3">
            <a:extLst>
              <a:ext uri="{FF2B5EF4-FFF2-40B4-BE49-F238E27FC236}">
                <a16:creationId xmlns:a16="http://schemas.microsoft.com/office/drawing/2014/main" id="{E336C137-01B8-70C8-EE36-8E353934545C}"/>
              </a:ext>
            </a:extLst>
          </p:cNvPr>
          <p:cNvSpPr txBox="1"/>
          <p:nvPr/>
        </p:nvSpPr>
        <p:spPr>
          <a:xfrm>
            <a:off x="1336757" y="4661944"/>
            <a:ext cx="9518485" cy="1674946"/>
          </a:xfrm>
          <a:prstGeom prst="rect">
            <a:avLst/>
          </a:prstGeom>
          <a:noFill/>
        </p:spPr>
        <p:txBody>
          <a:bodyPr wrap="square" rtlCol="1">
            <a:spAutoFit/>
          </a:bodyPr>
          <a:lstStyle/>
          <a:p>
            <a:pPr algn="ctr" rtl="1">
              <a:lnSpc>
                <a:spcPct val="200000"/>
              </a:lnSpc>
            </a:pPr>
            <a:r>
              <a:rPr lang="fa-IR" dirty="0">
                <a:latin typeface="Times New Roman" panose="02020603050405020304" pitchFamily="18" charset="0"/>
                <a:cs typeface="B Nazanin" panose="00000400000000000000" pitchFamily="2" charset="-78"/>
              </a:rPr>
              <a:t>وضعیت دریافت </a:t>
            </a: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به قدرت سیگنال های </a:t>
            </a: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بستگی دارد. هرچه قدرت سیگنال بیشتر باشد، وضعیت دریافت نیز پایدارتر است. در حالی که در صورت ضعیف شدن سیگنال </a:t>
            </a: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به دلیل موانع یا منابع نویز در مجاورت گیرنده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وضعیت دریافت ناپایدار می شود.</a:t>
            </a:r>
          </a:p>
        </p:txBody>
      </p:sp>
      <p:pic>
        <p:nvPicPr>
          <p:cNvPr id="6" name="Picture 5">
            <a:extLst>
              <a:ext uri="{FF2B5EF4-FFF2-40B4-BE49-F238E27FC236}">
                <a16:creationId xmlns:a16="http://schemas.microsoft.com/office/drawing/2014/main" id="{067DEBB9-C737-E191-40DD-404A862B37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0181" y="1526148"/>
            <a:ext cx="2871636" cy="2871636"/>
          </a:xfrm>
          <a:prstGeom prst="rect">
            <a:avLst/>
          </a:prstGeom>
        </p:spPr>
      </p:pic>
    </p:spTree>
    <p:extLst>
      <p:ext uri="{BB962C8B-B14F-4D97-AF65-F5344CB8AC3E}">
        <p14:creationId xmlns:p14="http://schemas.microsoft.com/office/powerpoint/2010/main" val="16973589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منابع خطا های سیگنال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466C8A69-E27F-B555-23DD-683EA5881834}"/>
              </a:ext>
            </a:extLst>
          </p:cNvPr>
          <p:cNvSpPr txBox="1"/>
          <p:nvPr/>
        </p:nvSpPr>
        <p:spPr>
          <a:xfrm>
            <a:off x="3728719" y="1432765"/>
            <a:ext cx="8021897" cy="5009064"/>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عواملی که می توانند دقت سیگنال های </a:t>
            </a: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را مخدوش کنند و در نتیجه در دقت آن تأثیر بگذارند، شامل موارد زیر هستند :</a:t>
            </a:r>
          </a:p>
          <a:p>
            <a:pPr algn="justLow" rtl="1">
              <a:lnSpc>
                <a:spcPct val="200000"/>
              </a:lnSpc>
            </a:pPr>
            <a:r>
              <a:rPr lang="fa-IR" dirty="0">
                <a:latin typeface="Times New Roman" panose="02020603050405020304" pitchFamily="18" charset="0"/>
                <a:cs typeface="B Nazanin" panose="00000400000000000000" pitchFamily="2" charset="-78"/>
              </a:rPr>
              <a:t>تاخیرهای یونسفر و تروپسفر </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سرعت سیگنال ماهواره ای هنگام عبور از لایه های جوی کم می شود. سیستم </a:t>
            </a:r>
            <a:r>
              <a:rPr lang="en-US" dirty="0">
                <a:latin typeface="Times New Roman" panose="02020603050405020304" pitchFamily="18" charset="0"/>
                <a:cs typeface="B Nazanin" panose="00000400000000000000" pitchFamily="2" charset="-78"/>
              </a:rPr>
              <a:t> GPS </a:t>
            </a:r>
            <a:r>
              <a:rPr lang="fa-IR" dirty="0">
                <a:latin typeface="Times New Roman" panose="02020603050405020304" pitchFamily="18" charset="0"/>
                <a:cs typeface="B Nazanin" panose="00000400000000000000" pitchFamily="2" charset="-78"/>
              </a:rPr>
              <a:t>از یک مدل داخلی ای استفاده می کند که برای محاسبه مدت زمان منظم تاخیر مورد نیاز برای اصلاح این نوع بی دقتی استفاده می شود.</a:t>
            </a:r>
          </a:p>
          <a:p>
            <a:pPr algn="justLow" rtl="1">
              <a:lnSpc>
                <a:spcPct val="200000"/>
              </a:lnSpc>
            </a:pPr>
            <a:r>
              <a:rPr lang="fa-IR" dirty="0">
                <a:latin typeface="Times New Roman" panose="02020603050405020304" pitchFamily="18" charset="0"/>
                <a:cs typeface="B Nazanin" panose="00000400000000000000" pitchFamily="2" charset="-78"/>
              </a:rPr>
              <a:t>سیگنال چند مسیره </a:t>
            </a:r>
            <a:endParaRPr lang="en-US"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این خطا زمانی اتفاق می افتد که سیگنال قبل از رسیدن به گیرنده از اجسامی مانند ساختمان های بلندتر و صخره های بزرگتر بازتاب شود. این امر باعث افزایش مدت زمان کلی سیگنال، ایجاد خطا و عدم دقت می شود.</a:t>
            </a:r>
          </a:p>
        </p:txBody>
      </p:sp>
      <p:pic>
        <p:nvPicPr>
          <p:cNvPr id="6" name="Picture 5">
            <a:extLst>
              <a:ext uri="{FF2B5EF4-FFF2-40B4-BE49-F238E27FC236}">
                <a16:creationId xmlns:a16="http://schemas.microsoft.com/office/drawing/2014/main" id="{E3BFD8D3-099D-1340-5656-E1D781A87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59494">
            <a:off x="729864" y="2658316"/>
            <a:ext cx="2427214" cy="15413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95774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منابع خطا های سیگنال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D2E29EA-0474-9300-7B82-0C624C60A9B6}"/>
              </a:ext>
            </a:extLst>
          </p:cNvPr>
          <p:cNvSpPr txBox="1"/>
          <p:nvPr/>
        </p:nvSpPr>
        <p:spPr>
          <a:xfrm>
            <a:off x="2158181" y="4902201"/>
            <a:ext cx="8316780" cy="1131079"/>
          </a:xfrm>
          <a:prstGeom prst="rect">
            <a:avLst/>
          </a:prstGeom>
          <a:noFill/>
        </p:spPr>
        <p:txBody>
          <a:bodyPr wrap="square" rtlCol="1">
            <a:spAutoFit/>
          </a:bodyPr>
          <a:lstStyle/>
          <a:p>
            <a:pPr algn="ctr" rtl="1">
              <a:lnSpc>
                <a:spcPct val="200000"/>
              </a:lnSpc>
            </a:pPr>
            <a:r>
              <a:rPr lang="fa-IR" dirty="0">
                <a:cs typeface="B Nazanin" panose="00000400000000000000" pitchFamily="2" charset="-78"/>
              </a:rPr>
              <a:t>خطا های اوربیتال: این خطا ها همچنین به عنوان خطا های جدول نجومی نیز شناخته می شوند که برای محاسبه بی دقتی های موقعیت ماهواره استفاده می شوند.</a:t>
            </a:r>
          </a:p>
        </p:txBody>
      </p:sp>
      <p:pic>
        <p:nvPicPr>
          <p:cNvPr id="6" name="Picture 5">
            <a:extLst>
              <a:ext uri="{FF2B5EF4-FFF2-40B4-BE49-F238E27FC236}">
                <a16:creationId xmlns:a16="http://schemas.microsoft.com/office/drawing/2014/main" id="{A9C88715-2C60-755C-9D35-B3F73370C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3667" y="1955799"/>
            <a:ext cx="4644666" cy="2612624"/>
          </a:xfrm>
          <a:prstGeom prst="rect">
            <a:avLst/>
          </a:prstGeom>
          <a:ln>
            <a:noFill/>
          </a:ln>
          <a:effectLst>
            <a:softEdge rad="112500"/>
          </a:effectLst>
        </p:spPr>
      </p:pic>
    </p:spTree>
    <p:extLst>
      <p:ext uri="{BB962C8B-B14F-4D97-AF65-F5344CB8AC3E}">
        <p14:creationId xmlns:p14="http://schemas.microsoft.com/office/powerpoint/2010/main" val="596761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r"/>
            <a:r>
              <a:rPr lang="fa-IR" sz="2400" dirty="0">
                <a:cs typeface="B Titr" panose="00000700000000000000" pitchFamily="2" charset="-78"/>
              </a:rPr>
              <a:t>نتیجه</a:t>
            </a:r>
          </a:p>
        </p:txBody>
      </p:sp>
      <p:sp>
        <p:nvSpPr>
          <p:cNvPr id="4" name="TextBox 3">
            <a:extLst>
              <a:ext uri="{FF2B5EF4-FFF2-40B4-BE49-F238E27FC236}">
                <a16:creationId xmlns:a16="http://schemas.microsoft.com/office/drawing/2014/main" id="{234ACCF1-D3D2-8360-8A00-5C65A45A7510}"/>
              </a:ext>
            </a:extLst>
          </p:cNvPr>
          <p:cNvSpPr txBox="1"/>
          <p:nvPr/>
        </p:nvSpPr>
        <p:spPr>
          <a:xfrm>
            <a:off x="5064867" y="1376142"/>
            <a:ext cx="6715433" cy="4835939"/>
          </a:xfrm>
          <a:prstGeom prst="rect">
            <a:avLst/>
          </a:prstGeom>
          <a:noFill/>
        </p:spPr>
        <p:txBody>
          <a:bodyPr wrap="square" rtlCol="1">
            <a:spAutoFit/>
          </a:bodyPr>
          <a:lstStyle/>
          <a:p>
            <a:pPr algn="justLow" rtl="1">
              <a:lnSpc>
                <a:spcPct val="250000"/>
              </a:lnSpc>
            </a:pPr>
            <a:r>
              <a:rPr lang="fa-IR" dirty="0">
                <a:latin typeface="Times New Roman" panose="02020603050405020304" pitchFamily="18" charset="0"/>
                <a:cs typeface="B Nazanin" panose="00000400000000000000" pitchFamily="2" charset="-78"/>
              </a:rPr>
              <a:t>تعداد ماهواره های ردیابی شده برای موقعیت یابی و وضعیت دریافت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تعداد ماهواره های ردیابی شده برای موقعیت یابی بستگی دارد.</a:t>
            </a:r>
          </a:p>
          <a:p>
            <a:pPr algn="justLow" rtl="1">
              <a:lnSpc>
                <a:spcPct val="250000"/>
              </a:lnSpc>
            </a:pPr>
            <a:r>
              <a:rPr lang="fa-IR" dirty="0">
                <a:latin typeface="Times New Roman" panose="02020603050405020304" pitchFamily="18" charset="0"/>
                <a:cs typeface="B Nazanin" panose="00000400000000000000" pitchFamily="2" charset="-78"/>
              </a:rPr>
              <a:t>اگر تعداد ماهواره های ردیابی شده زیاد باشد، موقعیت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بیشتر می شود، اما اگر ماهواره های کمتری برای موقعیت یابی ردیابی شوند، تولید موقعیت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دشوار است. شکل 1-11 موقعیتی را نشان می دهد که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تعداد بیشتری ماهواره را برای موقعیت یابی ردیابی می کند. شکل روبه رو موقعیتی را نشان می دهد که گیرنده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تعداد کمی از ماهواره ها را برای موقعیت یابی ردیابی می کند.</a:t>
            </a:r>
          </a:p>
        </p:txBody>
      </p:sp>
      <p:pic>
        <p:nvPicPr>
          <p:cNvPr id="6" name="Picture 5">
            <a:extLst>
              <a:ext uri="{FF2B5EF4-FFF2-40B4-BE49-F238E27FC236}">
                <a16:creationId xmlns:a16="http://schemas.microsoft.com/office/drawing/2014/main" id="{44B67713-82C1-BE4A-989B-13465CFFD403}"/>
              </a:ext>
            </a:extLst>
          </p:cNvPr>
          <p:cNvPicPr>
            <a:picLocks noChangeAspect="1"/>
          </p:cNvPicPr>
          <p:nvPr/>
        </p:nvPicPr>
        <p:blipFill rotWithShape="1">
          <a:blip r:embed="rId3">
            <a:extLst>
              <a:ext uri="{28A0092B-C50C-407E-A947-70E740481C1C}">
                <a14:useLocalDpi xmlns:a14="http://schemas.microsoft.com/office/drawing/2010/main" val="0"/>
              </a:ext>
            </a:extLst>
          </a:blip>
          <a:srcRect l="2305" t="4581" r="50405" b="5285"/>
          <a:stretch/>
        </p:blipFill>
        <p:spPr>
          <a:xfrm>
            <a:off x="670560" y="1284591"/>
            <a:ext cx="2428240" cy="2509520"/>
          </a:xfrm>
          <a:prstGeom prst="rect">
            <a:avLst/>
          </a:prstGeom>
        </p:spPr>
      </p:pic>
      <p:pic>
        <p:nvPicPr>
          <p:cNvPr id="5" name="Picture 4">
            <a:extLst>
              <a:ext uri="{FF2B5EF4-FFF2-40B4-BE49-F238E27FC236}">
                <a16:creationId xmlns:a16="http://schemas.microsoft.com/office/drawing/2014/main" id="{C1623F22-519F-00AA-1EE6-7113B5D8A795}"/>
              </a:ext>
            </a:extLst>
          </p:cNvPr>
          <p:cNvPicPr>
            <a:picLocks noChangeAspect="1"/>
          </p:cNvPicPr>
          <p:nvPr/>
        </p:nvPicPr>
        <p:blipFill rotWithShape="1">
          <a:blip r:embed="rId3">
            <a:extLst>
              <a:ext uri="{28A0092B-C50C-407E-A947-70E740481C1C}">
                <a14:useLocalDpi xmlns:a14="http://schemas.microsoft.com/office/drawing/2010/main" val="0"/>
              </a:ext>
            </a:extLst>
          </a:blip>
          <a:srcRect l="49991" t="4946" r="2719" b="4920"/>
          <a:stretch/>
        </p:blipFill>
        <p:spPr>
          <a:xfrm rot="1697661">
            <a:off x="1736795" y="3805439"/>
            <a:ext cx="2147851" cy="2219746"/>
          </a:xfrm>
          <a:prstGeom prst="rect">
            <a:avLst/>
          </a:prstGeom>
        </p:spPr>
      </p:pic>
    </p:spTree>
    <p:extLst>
      <p:ext uri="{BB962C8B-B14F-4D97-AF65-F5344CB8AC3E}">
        <p14:creationId xmlns:p14="http://schemas.microsoft.com/office/powerpoint/2010/main" val="345143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r"/>
            <a:r>
              <a:rPr lang="fa-IR" sz="2400" dirty="0">
                <a:cs typeface="B Titr" panose="00000700000000000000" pitchFamily="2" charset="-78"/>
              </a:rPr>
              <a:t>منابع</a:t>
            </a:r>
          </a:p>
        </p:txBody>
      </p:sp>
      <p:sp>
        <p:nvSpPr>
          <p:cNvPr id="4" name="TextBox 3">
            <a:extLst>
              <a:ext uri="{FF2B5EF4-FFF2-40B4-BE49-F238E27FC236}">
                <a16:creationId xmlns:a16="http://schemas.microsoft.com/office/drawing/2014/main" id="{D54C2717-5B47-09B8-6089-1C573FCCB023}"/>
              </a:ext>
            </a:extLst>
          </p:cNvPr>
          <p:cNvSpPr txBox="1"/>
          <p:nvPr/>
        </p:nvSpPr>
        <p:spPr>
          <a:xfrm>
            <a:off x="1002890" y="1740310"/>
            <a:ext cx="3549445" cy="1120948"/>
          </a:xfrm>
          <a:prstGeom prst="rect">
            <a:avLst/>
          </a:prstGeom>
          <a:noFill/>
        </p:spPr>
        <p:txBody>
          <a:bodyPr wrap="square" rtlCol="1">
            <a:spAutoFit/>
          </a:bodyPr>
          <a:lstStyle/>
          <a:p>
            <a:pPr>
              <a:lnSpc>
                <a:spcPct val="2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https://irenx.ir/learn/what-is-gps/</a:t>
            </a:r>
            <a:endParaRPr lang="en-US" dirty="0">
              <a:latin typeface="Times New Roman" panose="02020603050405020304" pitchFamily="18" charset="0"/>
              <a:cs typeface="Times New Roman" panose="02020603050405020304" pitchFamily="18" charset="0"/>
            </a:endParaRPr>
          </a:p>
          <a:p>
            <a:pPr algn="justLow">
              <a:lnSpc>
                <a:spcPct val="2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https://www.beytoote.com</a:t>
            </a:r>
            <a:r>
              <a:rPr lang="en-US" dirty="0">
                <a:latin typeface="Times New Roman" panose="02020603050405020304" pitchFamily="18" charset="0"/>
                <a:cs typeface="Times New Roman" panose="02020603050405020304" pitchFamily="18" charset="0"/>
              </a:rPr>
              <a:t> </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6360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r"/>
            <a:r>
              <a:rPr lang="fa-IR" sz="2400" dirty="0">
                <a:cs typeface="B Titr" panose="00000700000000000000" pitchFamily="2" charset="-78"/>
              </a:rPr>
              <a:t>معرفی</a:t>
            </a:r>
          </a:p>
        </p:txBody>
      </p:sp>
      <p:sp>
        <p:nvSpPr>
          <p:cNvPr id="4" name="TextBox 3">
            <a:extLst>
              <a:ext uri="{FF2B5EF4-FFF2-40B4-BE49-F238E27FC236}">
                <a16:creationId xmlns:a16="http://schemas.microsoft.com/office/drawing/2014/main" id="{3E6DDFF5-9794-E16F-E20B-C1845C11DDFD}"/>
              </a:ext>
            </a:extLst>
          </p:cNvPr>
          <p:cNvSpPr txBox="1"/>
          <p:nvPr/>
        </p:nvSpPr>
        <p:spPr>
          <a:xfrm>
            <a:off x="639097" y="4043297"/>
            <a:ext cx="11021961" cy="2228944"/>
          </a:xfrm>
          <a:prstGeom prst="rect">
            <a:avLst/>
          </a:prstGeom>
          <a:noFill/>
        </p:spPr>
        <p:txBody>
          <a:bodyPr wrap="square" rtlCol="1">
            <a:spAutoFit/>
          </a:bodyPr>
          <a:lstStyle/>
          <a:p>
            <a:pPr algn="ctr" rtl="1">
              <a:lnSpc>
                <a:spcPct val="200000"/>
              </a:lnSpc>
            </a:pPr>
            <a:r>
              <a:rPr lang="fa-IR" dirty="0">
                <a:cs typeface="B Nazanin" panose="00000400000000000000" pitchFamily="2" charset="-78"/>
              </a:rPr>
              <a:t>هر ماهواره و گیرنده مجهز به ساعت اتمی پایدار است. ساعت های ماهواره ای با یکدیگر و ساعت های زمینی هماهنگ می شوند. گیرنده </a:t>
            </a:r>
            <a:r>
              <a:rPr lang="en-US" dirty="0">
                <a:cs typeface="B Nazanin" panose="00000400000000000000" pitchFamily="2" charset="-78"/>
              </a:rPr>
              <a:t>GPS </a:t>
            </a:r>
            <a:r>
              <a:rPr lang="fa-IR" dirty="0">
                <a:cs typeface="B Nazanin" panose="00000400000000000000" pitchFamily="2" charset="-78"/>
              </a:rPr>
              <a:t>ساعت دارد اما همگام سازی نشده است و پایدار نیست (ثبات کمتری دارد). هرگونه انحراف از زمان واقعی ماهواره ها از ساعت زمینی باید روزانه اصلاح شود. چهار کمیت ناشناخته (سه مختصات و انحراف ساعت از زمان ماهواره) لازم از شبکه همگام سازی شده ماهواره ها و گیرنده محاسبه شود. کار گیرنده </a:t>
            </a:r>
            <a:r>
              <a:rPr lang="en-US" dirty="0">
                <a:cs typeface="B Nazanin" panose="00000400000000000000" pitchFamily="2" charset="-78"/>
              </a:rPr>
              <a:t>GPS </a:t>
            </a:r>
            <a:r>
              <a:rPr lang="fa-IR" dirty="0">
                <a:cs typeface="B Nazanin" panose="00000400000000000000" pitchFamily="2" charset="-78"/>
              </a:rPr>
              <a:t>دریافت سیگنال از شبکه ماهواره ها برای محاسبه سه معادله ناشناخته اساسی زمان و موقعیت است.</a:t>
            </a:r>
          </a:p>
        </p:txBody>
      </p:sp>
      <p:pic>
        <p:nvPicPr>
          <p:cNvPr id="6" name="Picture 5">
            <a:extLst>
              <a:ext uri="{FF2B5EF4-FFF2-40B4-BE49-F238E27FC236}">
                <a16:creationId xmlns:a16="http://schemas.microsoft.com/office/drawing/2014/main" id="{0AECEE58-496C-3D19-EA33-8BC0285076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4479" y="1821157"/>
            <a:ext cx="2969018" cy="17382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8707B2FD-4D79-250D-0614-302C162B92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840" y="1372945"/>
            <a:ext cx="3310960" cy="25033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41389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r"/>
            <a:r>
              <a:rPr lang="fa-IR" sz="2400" dirty="0">
                <a:cs typeface="B Titr" panose="00000700000000000000" pitchFamily="2" charset="-78"/>
              </a:rPr>
              <a:t>معرفی</a:t>
            </a:r>
          </a:p>
        </p:txBody>
      </p:sp>
      <p:sp>
        <p:nvSpPr>
          <p:cNvPr id="4" name="TextBox 3">
            <a:extLst>
              <a:ext uri="{FF2B5EF4-FFF2-40B4-BE49-F238E27FC236}">
                <a16:creationId xmlns:a16="http://schemas.microsoft.com/office/drawing/2014/main" id="{1FB5C1C0-CB98-2982-52E7-4812554161A1}"/>
              </a:ext>
            </a:extLst>
          </p:cNvPr>
          <p:cNvSpPr txBox="1"/>
          <p:nvPr/>
        </p:nvSpPr>
        <p:spPr>
          <a:xfrm>
            <a:off x="573156" y="1327826"/>
            <a:ext cx="6353276" cy="5009064"/>
          </a:xfrm>
          <a:prstGeom prst="rect">
            <a:avLst/>
          </a:prstGeom>
          <a:noFill/>
        </p:spPr>
        <p:txBody>
          <a:bodyPr wrap="square" rtlCol="1">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 سیگنال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 شامل کدهای شبه تصادفی و زمان انتقال و موقعیت ماهواره در آن زمان است. همچنین به سیگنال پخش شده توسط </a:t>
            </a:r>
            <a:r>
              <a:rPr lang="en-US" dirty="0">
                <a:latin typeface="Times New Roman" panose="02020603050405020304" pitchFamily="18" charset="0"/>
                <a:cs typeface="B Nazanin" panose="00000400000000000000" pitchFamily="2" charset="-78"/>
              </a:rPr>
              <a:t>GPS ، </a:t>
            </a:r>
            <a:r>
              <a:rPr lang="fa-IR" dirty="0">
                <a:latin typeface="Times New Roman" panose="02020603050405020304" pitchFamily="18" charset="0"/>
                <a:cs typeface="B Nazanin" panose="00000400000000000000" pitchFamily="2" charset="-78"/>
              </a:rPr>
              <a:t>فرکانس حامل با مدولاسیون نیز گفته می شود. علاوه بر آن، یک کد شبه تصادفی، توالی ای از صفر و یک است.</a:t>
            </a:r>
          </a:p>
          <a:p>
            <a:pPr algn="justLow" rtl="1">
              <a:lnSpc>
                <a:spcPct val="200000"/>
              </a:lnSpc>
            </a:pPr>
            <a:r>
              <a:rPr lang="fa-IR" dirty="0">
                <a:latin typeface="Times New Roman" panose="02020603050405020304" pitchFamily="18" charset="0"/>
                <a:cs typeface="B Nazanin" panose="00000400000000000000" pitchFamily="2" charset="-78"/>
              </a:rPr>
              <a:t>در واقع، موقعیت گیرنده و انحراف ساعت گیرنده نسبت به زمان سیستم گیرنده، با استفاده از معادلات مسیریابی برای پردازش زمان پرواز </a:t>
            </a:r>
            <a:r>
              <a:rPr lang="en-US" dirty="0">
                <a:latin typeface="Times New Roman" panose="02020603050405020304" pitchFamily="18" charset="0"/>
                <a:cs typeface="B Nazanin" panose="00000400000000000000" pitchFamily="2" charset="-78"/>
              </a:rPr>
              <a:t>TOF</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طور همزمان محاسبه می شود. </a:t>
            </a:r>
            <a:r>
              <a:rPr lang="en-US" dirty="0">
                <a:latin typeface="Times New Roman" panose="02020603050405020304" pitchFamily="18" charset="0"/>
                <a:cs typeface="B Nazanin" panose="00000400000000000000" pitchFamily="2" charset="-78"/>
              </a:rPr>
              <a:t>TOF</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چهار مقداری است که گیرنده با استفاده از زمان ورود و زمان انتقال سیگنال تشکیل می دهد. موقعیت معمولاً نسبت به ژئوئید ها به عرض جغرافیایی، طول و ارتفاع تبدیل می شود (الزاماً، سطح متوسط ​​دریا). سپس مختصات بر روی صفحه نشان داده می شود.</a:t>
            </a:r>
          </a:p>
        </p:txBody>
      </p:sp>
      <p:pic>
        <p:nvPicPr>
          <p:cNvPr id="6" name="Picture 5">
            <a:extLst>
              <a:ext uri="{FF2B5EF4-FFF2-40B4-BE49-F238E27FC236}">
                <a16:creationId xmlns:a16="http://schemas.microsoft.com/office/drawing/2014/main" id="{01E04A0E-087D-FF25-64F1-B1F3ABD8D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05798">
            <a:off x="7611324" y="2115442"/>
            <a:ext cx="3989761" cy="212787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88D2F3AC-81B4-30E5-B1C8-3D0C0C9203FF}"/>
              </a:ext>
            </a:extLst>
          </p:cNvPr>
          <p:cNvPicPr>
            <a:picLocks noChangeAspect="1"/>
          </p:cNvPicPr>
          <p:nvPr/>
        </p:nvPicPr>
        <p:blipFill rotWithShape="1">
          <a:blip r:embed="rId4">
            <a:extLst>
              <a:ext uri="{28A0092B-C50C-407E-A947-70E740481C1C}">
                <a14:useLocalDpi xmlns:a14="http://schemas.microsoft.com/office/drawing/2010/main" val="0"/>
              </a:ext>
            </a:extLst>
          </a:blip>
          <a:srcRect b="7599"/>
          <a:stretch/>
        </p:blipFill>
        <p:spPr>
          <a:xfrm rot="1441924">
            <a:off x="8226606" y="3991502"/>
            <a:ext cx="2160866" cy="21812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6633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ساختار</a:t>
            </a:r>
            <a:r>
              <a:rPr lang="fa-IR" sz="2400" dirty="0">
                <a:latin typeface="Times New Roman" panose="02020603050405020304" pitchFamily="18" charset="0"/>
                <a:cs typeface="B Nazanin" panose="00000400000000000000" pitchFamily="2" charset="-78"/>
              </a:rPr>
              <a:t> </a:t>
            </a:r>
            <a:r>
              <a:rPr lang="fa-IR" sz="2400" dirty="0">
                <a:cs typeface="B Titr" panose="00000700000000000000" pitchFamily="2" charset="-78"/>
              </a:rPr>
              <a:t>اساسی</a:t>
            </a:r>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GPS </a:t>
            </a:r>
            <a:endParaRPr lang="fa-IR" sz="2400" dirty="0">
              <a:latin typeface="Times New Roman" panose="02020603050405020304" pitchFamily="18" charset="0"/>
              <a:cs typeface="B Nazanin" panose="00000400000000000000" pitchFamily="2" charset="-78"/>
            </a:endParaRPr>
          </a:p>
        </p:txBody>
      </p:sp>
      <p:sp>
        <p:nvSpPr>
          <p:cNvPr id="4" name="TextBox 3">
            <a:extLst>
              <a:ext uri="{FF2B5EF4-FFF2-40B4-BE49-F238E27FC236}">
                <a16:creationId xmlns:a16="http://schemas.microsoft.com/office/drawing/2014/main" id="{C61FC168-25C5-5CA4-678A-115DBC6392B9}"/>
              </a:ext>
            </a:extLst>
          </p:cNvPr>
          <p:cNvSpPr txBox="1"/>
          <p:nvPr/>
        </p:nvSpPr>
        <p:spPr>
          <a:xfrm>
            <a:off x="7741920" y="1570844"/>
            <a:ext cx="3802993" cy="4143442"/>
          </a:xfrm>
          <a:prstGeom prst="rect">
            <a:avLst/>
          </a:prstGeom>
          <a:noFill/>
        </p:spPr>
        <p:txBody>
          <a:bodyPr wrap="square" rtlCol="1">
            <a:spAutoFit/>
          </a:bodyPr>
          <a:lstStyle/>
          <a:p>
            <a:pPr algn="justLow" rtl="1">
              <a:lnSpc>
                <a:spcPct val="250000"/>
              </a:lnSpc>
            </a:pP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سه بخش زیر تشکیل شده است:</a:t>
            </a:r>
          </a:p>
          <a:p>
            <a:pPr algn="justLow" rtl="1">
              <a:lnSpc>
                <a:spcPct val="250000"/>
              </a:lnSpc>
            </a:pPr>
            <a:r>
              <a:rPr lang="fa-IR" dirty="0">
                <a:latin typeface="Times New Roman" panose="02020603050405020304" pitchFamily="18" charset="0"/>
                <a:cs typeface="B Nazanin" panose="00000400000000000000" pitchFamily="2" charset="-78"/>
              </a:rPr>
              <a:t>بخش فضایی (ماهواره های</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تعدادی از ماهواره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شش مدار دور زمین در ارتفاع تقریبی 20 هزار کیلومتری (چهار ماهواره </a:t>
            </a:r>
            <a:r>
              <a:rPr lang="en-US" dirty="0">
                <a:latin typeface="Times New Roman" panose="02020603050405020304" pitchFamily="18" charset="0"/>
                <a:cs typeface="B Nazanin" panose="00000400000000000000" pitchFamily="2" charset="-78"/>
              </a:rPr>
              <a:t>GPS </a:t>
            </a:r>
            <a:r>
              <a:rPr lang="fa-IR" dirty="0">
                <a:latin typeface="Times New Roman" panose="02020603050405020304" pitchFamily="18" charset="0"/>
                <a:cs typeface="B Nazanin" panose="00000400000000000000" pitchFamily="2" charset="-78"/>
              </a:rPr>
              <a:t>در هر مدار) مستقر شده و در فواصل 12 ساعته به دور زمین حرکت می کنند.</a:t>
            </a:r>
          </a:p>
        </p:txBody>
      </p:sp>
      <p:pic>
        <p:nvPicPr>
          <p:cNvPr id="6" name="Picture 5">
            <a:extLst>
              <a:ext uri="{FF2B5EF4-FFF2-40B4-BE49-F238E27FC236}">
                <a16:creationId xmlns:a16="http://schemas.microsoft.com/office/drawing/2014/main" id="{72E06674-4B64-AF08-BDAE-797704A80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8400" y="1737565"/>
            <a:ext cx="5715000" cy="3810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32230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396930" y="534522"/>
            <a:ext cx="6715432" cy="461665"/>
          </a:xfrm>
          <a:prstGeom prst="rect">
            <a:avLst/>
          </a:prstGeom>
          <a:noFill/>
        </p:spPr>
        <p:txBody>
          <a:bodyPr wrap="square" rtlCol="1">
            <a:spAutoFit/>
          </a:bodyPr>
          <a:lstStyle/>
          <a:p>
            <a:pPr algn="justLow" rtl="1"/>
            <a:r>
              <a:rPr lang="fa-IR" sz="2400" dirty="0">
                <a:cs typeface="B Titr" panose="00000700000000000000" pitchFamily="2" charset="-78"/>
              </a:rPr>
              <a:t>ساختار اساسی </a:t>
            </a:r>
            <a:r>
              <a:rPr lang="en-US" sz="2400" dirty="0">
                <a:latin typeface="Times New Roman" panose="02020603050405020304" pitchFamily="18" charset="0"/>
                <a:cs typeface="Times New Roman" panose="02020603050405020304" pitchFamily="18" charset="0"/>
              </a:rPr>
              <a:t>GPS</a:t>
            </a:r>
            <a:r>
              <a:rPr lang="en-US" sz="2400" dirty="0">
                <a:cs typeface="B Titr" panose="00000700000000000000" pitchFamily="2" charset="-78"/>
              </a:rPr>
              <a:t> </a:t>
            </a:r>
            <a:endParaRPr lang="fa-IR" sz="2400" dirty="0">
              <a:cs typeface="B Titr" panose="00000700000000000000" pitchFamily="2" charset="-78"/>
            </a:endParaRPr>
          </a:p>
        </p:txBody>
      </p:sp>
      <p:sp>
        <p:nvSpPr>
          <p:cNvPr id="4" name="TextBox 3">
            <a:extLst>
              <a:ext uri="{FF2B5EF4-FFF2-40B4-BE49-F238E27FC236}">
                <a16:creationId xmlns:a16="http://schemas.microsoft.com/office/drawing/2014/main" id="{EEF6F3D6-C842-2B73-B40B-B9D247997B14}"/>
              </a:ext>
            </a:extLst>
          </p:cNvPr>
          <p:cNvSpPr txBox="1"/>
          <p:nvPr/>
        </p:nvSpPr>
        <p:spPr>
          <a:xfrm>
            <a:off x="916327" y="1314414"/>
            <a:ext cx="10783614" cy="5009064"/>
          </a:xfrm>
          <a:prstGeom prst="rect">
            <a:avLst/>
          </a:prstGeom>
          <a:noFill/>
        </p:spPr>
        <p:txBody>
          <a:bodyPr wrap="square" rtlCol="1">
            <a:spAutoFit/>
          </a:bodyPr>
          <a:lstStyle/>
          <a:p>
            <a:pPr algn="justLow" rtl="1">
              <a:lnSpc>
                <a:spcPct val="200000"/>
              </a:lnSpc>
            </a:pPr>
            <a:r>
              <a:rPr lang="fa-IR" b="1" dirty="0">
                <a:latin typeface="Times New Roman" panose="02020603050405020304" pitchFamily="18" charset="0"/>
                <a:cs typeface="B Titr" panose="00000700000000000000" pitchFamily="2" charset="-78"/>
              </a:rPr>
              <a:t>بخش کنترل (ایستگاه های کنترل زمینی)</a:t>
            </a:r>
          </a:p>
          <a:p>
            <a:pPr algn="justLow" rtl="1">
              <a:lnSpc>
                <a:spcPct val="200000"/>
              </a:lnSpc>
            </a:pPr>
            <a:r>
              <a:rPr lang="fa-IR" dirty="0">
                <a:latin typeface="Times New Roman" panose="02020603050405020304" pitchFamily="18" charset="0"/>
                <a:cs typeface="B Nazanin" panose="00000400000000000000" pitchFamily="2" charset="-78"/>
              </a:rPr>
              <a:t>ایستگاه های کنترل زمینی نقش اطمینان، کنترل و نگهداری مدار ماهواره را دارند تا اطمینان حاصل کنند که انحراف ماهواره ها از مدار و همچنین زمان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در حد تحمل است.</a:t>
            </a:r>
          </a:p>
          <a:p>
            <a:pPr algn="justLow" rtl="1">
              <a:lnSpc>
                <a:spcPct val="200000"/>
              </a:lnSpc>
            </a:pPr>
            <a:endParaRPr lang="en-US" dirty="0">
              <a:latin typeface="Times New Roman" panose="02020603050405020304" pitchFamily="18" charset="0"/>
              <a:cs typeface="B Nazanin" panose="00000400000000000000" pitchFamily="2" charset="-78"/>
            </a:endParaRPr>
          </a:p>
          <a:p>
            <a:pPr algn="justLow" rtl="1">
              <a:lnSpc>
                <a:spcPct val="200000"/>
              </a:lnSpc>
            </a:pPr>
            <a:endParaRPr lang="en-US" dirty="0">
              <a:latin typeface="Times New Roman" panose="02020603050405020304" pitchFamily="18" charset="0"/>
              <a:cs typeface="B Nazanin" panose="00000400000000000000" pitchFamily="2" charset="-78"/>
            </a:endParaRPr>
          </a:p>
          <a:p>
            <a:pPr algn="justLow" rtl="1">
              <a:lnSpc>
                <a:spcPct val="200000"/>
              </a:lnSpc>
            </a:pPr>
            <a:endParaRPr lang="fa-IR" dirty="0">
              <a:latin typeface="Times New Roman" panose="02020603050405020304" pitchFamily="18" charset="0"/>
              <a:cs typeface="B Nazanin" panose="00000400000000000000" pitchFamily="2" charset="-78"/>
            </a:endParaRPr>
          </a:p>
          <a:p>
            <a:pPr algn="justLow" rtl="1">
              <a:lnSpc>
                <a:spcPct val="200000"/>
              </a:lnSpc>
            </a:pPr>
            <a:endParaRPr lang="fa-IR"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Titr" panose="00000700000000000000" pitchFamily="2" charset="-78"/>
              </a:rPr>
              <a:t>بخش کاربر (گیرنده های </a:t>
            </a:r>
            <a:r>
              <a:rPr lang="en-US" dirty="0">
                <a:latin typeface="Times New Roman" panose="02020603050405020304" pitchFamily="18" charset="0"/>
                <a:cs typeface="B Titr" panose="00000700000000000000" pitchFamily="2" charset="-78"/>
              </a:rPr>
              <a:t>GPS</a:t>
            </a:r>
            <a:r>
              <a:rPr lang="fa-IR" dirty="0">
                <a:latin typeface="Times New Roman" panose="02020603050405020304" pitchFamily="18" charset="0"/>
                <a:cs typeface="B Titr" panose="00000700000000000000" pitchFamily="2" charset="-78"/>
              </a:rPr>
              <a:t>)</a:t>
            </a:r>
          </a:p>
          <a:p>
            <a:pPr algn="justLow" rtl="1">
              <a:lnSpc>
                <a:spcPct val="200000"/>
              </a:lnSpc>
            </a:pPr>
            <a:r>
              <a:rPr lang="fa-IR" dirty="0">
                <a:latin typeface="Times New Roman" panose="02020603050405020304" pitchFamily="18" charset="0"/>
                <a:cs typeface="B Nazanin" panose="00000400000000000000" pitchFamily="2" charset="-78"/>
              </a:rPr>
              <a:t>گیرنده ها و فرستنده های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جمله مواردی مانند ساعت، تلفن های هوشمند و دستگاه های </a:t>
            </a:r>
            <a:r>
              <a:rPr lang="en-US" dirty="0">
                <a:latin typeface="Times New Roman" panose="02020603050405020304" pitchFamily="18" charset="0"/>
                <a:cs typeface="B Nazanin" panose="00000400000000000000" pitchFamily="2" charset="-78"/>
              </a:rPr>
              <a:t>telematic.</a:t>
            </a:r>
            <a:endParaRPr lang="fa-IR" dirty="0">
              <a:latin typeface="Times New Roman" panose="02020603050405020304" pitchFamily="18" charset="0"/>
              <a:cs typeface="B Nazanin" panose="00000400000000000000" pitchFamily="2" charset="-78"/>
            </a:endParaRPr>
          </a:p>
        </p:txBody>
      </p:sp>
      <p:pic>
        <p:nvPicPr>
          <p:cNvPr id="5" name="Graphic 4">
            <a:extLst>
              <a:ext uri="{FF2B5EF4-FFF2-40B4-BE49-F238E27FC236}">
                <a16:creationId xmlns:a16="http://schemas.microsoft.com/office/drawing/2014/main" id="{E5CCCB02-A9F2-7FF6-9074-4DEABFB728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0698" y="2777758"/>
            <a:ext cx="4557461" cy="3048096"/>
          </a:xfrm>
          <a:prstGeom prst="rect">
            <a:avLst/>
          </a:prstGeom>
        </p:spPr>
      </p:pic>
    </p:spTree>
    <p:extLst>
      <p:ext uri="{BB962C8B-B14F-4D97-AF65-F5344CB8AC3E}">
        <p14:creationId xmlns:p14="http://schemas.microsoft.com/office/powerpoint/2010/main" val="4240665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2" name="TextBox 1">
            <a:extLst>
              <a:ext uri="{FF2B5EF4-FFF2-40B4-BE49-F238E27FC236}">
                <a16:creationId xmlns:a16="http://schemas.microsoft.com/office/drawing/2014/main" id="{64468ABB-A9A2-D177-E151-9E87AB823B99}"/>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عناصر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F9AC9D3-3D63-F218-23D7-A540B06DE488}"/>
              </a:ext>
            </a:extLst>
          </p:cNvPr>
          <p:cNvSpPr txBox="1"/>
          <p:nvPr/>
        </p:nvSpPr>
        <p:spPr>
          <a:xfrm>
            <a:off x="5584723" y="1622323"/>
            <a:ext cx="5938684" cy="4108817"/>
          </a:xfrm>
          <a:prstGeom prst="rect">
            <a:avLst/>
          </a:prstGeom>
          <a:noFill/>
        </p:spPr>
        <p:txBody>
          <a:bodyPr wrap="square" rtlCol="1">
            <a:spAutoFit/>
          </a:bodyPr>
          <a:lstStyle/>
          <a:p>
            <a:pPr algn="justLow" rtl="1">
              <a:lnSpc>
                <a:spcPct val="300000"/>
              </a:lnSpc>
            </a:pPr>
            <a:r>
              <a:rPr lang="fa-IR" dirty="0">
                <a:latin typeface="Times New Roman" panose="02020603050405020304" pitchFamily="18" charset="0"/>
                <a:cs typeface="B Nazanin" panose="00000400000000000000" pitchFamily="2" charset="-78"/>
              </a:rPr>
              <a:t>ساختار </a:t>
            </a:r>
            <a:r>
              <a:rPr lang="en-US" dirty="0">
                <a:latin typeface="Times New Roman" panose="02020603050405020304" pitchFamily="18" charset="0"/>
                <a:cs typeface="B Nazanin" panose="00000400000000000000" pitchFamily="2" charset="-78"/>
              </a:rPr>
              <a:t>GPS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پیچیده است. این ساختار شامل سه بخش اصلی از جمله یک بخش فضایی، یک بخش کنترل و یک بخش کاربر است. پرتاب ماهواره در مدار زمین متوسط کار ​​طاقت فرسایی است. بخش فضایی شامل 24 تا 32 ماهواره یا فضاپیما در همان مدار است، 8 تا هر کدام در سه مدار دایره ای. همیشه حداقل شش ماهواره تقریباً از هرکجای سطح زمین در معرض دید هستند.</a:t>
            </a:r>
          </a:p>
        </p:txBody>
      </p:sp>
      <p:pic>
        <p:nvPicPr>
          <p:cNvPr id="6" name="Picture 5">
            <a:extLst>
              <a:ext uri="{FF2B5EF4-FFF2-40B4-BE49-F238E27FC236}">
                <a16:creationId xmlns:a16="http://schemas.microsoft.com/office/drawing/2014/main" id="{5A4FCA6B-DF3B-3B69-360B-F68350040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171" y="1484450"/>
            <a:ext cx="4286250" cy="4505325"/>
          </a:xfrm>
          <a:prstGeom prst="rect">
            <a:avLst/>
          </a:prstGeom>
        </p:spPr>
      </p:pic>
    </p:spTree>
    <p:extLst>
      <p:ext uri="{BB962C8B-B14F-4D97-AF65-F5344CB8AC3E}">
        <p14:creationId xmlns:p14="http://schemas.microsoft.com/office/powerpoint/2010/main" val="3293630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4" name="TextBox 3">
            <a:extLst>
              <a:ext uri="{FF2B5EF4-FFF2-40B4-BE49-F238E27FC236}">
                <a16:creationId xmlns:a16="http://schemas.microsoft.com/office/drawing/2014/main" id="{195D6B67-607D-E8CE-C9BE-1656882CFBE5}"/>
              </a:ext>
            </a:extLst>
          </p:cNvPr>
          <p:cNvSpPr txBox="1"/>
          <p:nvPr/>
        </p:nvSpPr>
        <p:spPr>
          <a:xfrm>
            <a:off x="523076" y="1620520"/>
            <a:ext cx="5572924" cy="4143442"/>
          </a:xfrm>
          <a:prstGeom prst="rect">
            <a:avLst/>
          </a:prstGeom>
          <a:noFill/>
        </p:spPr>
        <p:txBody>
          <a:bodyPr wrap="square" rtlCol="1">
            <a:spAutoFit/>
          </a:bodyPr>
          <a:lstStyle/>
          <a:p>
            <a:pPr algn="justLow" rtl="1">
              <a:lnSpc>
                <a:spcPct val="250000"/>
              </a:lnSpc>
            </a:pPr>
            <a:r>
              <a:rPr lang="fa-IR" dirty="0">
                <a:cs typeface="B Nazanin" panose="00000400000000000000" pitchFamily="2" charset="-78"/>
              </a:rPr>
              <a:t>بعد از بخش فضایی، بخش کنترل قرار دارد. در بخش کنترل یک ایستگاه کنترل اصلی، یک ایستگاه کنترل اصلی جایگزین، آنتن های زمینی و ایستگاه نمایشگر وجود دارد. بخش کاربر از هزاران خدمات موقعیت یابی غیرنظامی، تجاری و نظامی تشکیل شده است. گیرنده یا دستگاه </a:t>
            </a:r>
            <a:r>
              <a:rPr lang="en-US" dirty="0">
                <a:latin typeface="Times New Roman" panose="02020603050405020304" pitchFamily="18" charset="0"/>
                <a:cs typeface="Times New Roman" panose="02020603050405020304" pitchFamily="18" charset="0"/>
              </a:rPr>
              <a:t>GPS</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از یک آنتن تشکیل شده است که با فرکانس منتقل شده توسط ماهواره ها تنظیم می شود. همچنین شامل صفحه نمایش برای نشان دادن مکان و زمان است.</a:t>
            </a:r>
          </a:p>
        </p:txBody>
      </p:sp>
      <p:pic>
        <p:nvPicPr>
          <p:cNvPr id="6" name="Picture 5">
            <a:extLst>
              <a:ext uri="{FF2B5EF4-FFF2-40B4-BE49-F238E27FC236}">
                <a16:creationId xmlns:a16="http://schemas.microsoft.com/office/drawing/2014/main" id="{F131A461-5B33-C4BC-2AB1-5AE59084A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12351">
            <a:off x="6930224" y="2246303"/>
            <a:ext cx="4316896" cy="2558941"/>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7F6E88F-1CFE-9FCB-1C83-2AC6B13856CE}"/>
              </a:ext>
            </a:extLst>
          </p:cNvPr>
          <p:cNvPicPr>
            <a:picLocks noChangeAspect="1"/>
          </p:cNvPicPr>
          <p:nvPr/>
        </p:nvPicPr>
        <p:blipFill rotWithShape="1">
          <a:blip r:embed="rId4">
            <a:extLst>
              <a:ext uri="{28A0092B-C50C-407E-A947-70E740481C1C}">
                <a14:useLocalDpi xmlns:a14="http://schemas.microsoft.com/office/drawing/2010/main" val="0"/>
              </a:ext>
            </a:extLst>
          </a:blip>
          <a:srcRect b="7599"/>
          <a:stretch/>
        </p:blipFill>
        <p:spPr>
          <a:xfrm rot="1441924">
            <a:off x="8665546" y="3981828"/>
            <a:ext cx="2160866" cy="21812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50D001FB-2765-4EC9-1D7F-259C8C5FB8CD}"/>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عناصر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3128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5C7E47-D217-0732-AF4F-9E3556ABB0DD}"/>
              </a:ext>
            </a:extLst>
          </p:cNvPr>
          <p:cNvPicPr>
            <a:picLocks noChangeAspect="1"/>
          </p:cNvPicPr>
          <p:nvPr/>
        </p:nvPicPr>
        <p:blipFill>
          <a:blip r:embed="rId2">
            <a:clrChange>
              <a:clrFrom>
                <a:srgbClr val="0087D1"/>
              </a:clrFrom>
              <a:clrTo>
                <a:srgbClr val="0087D1">
                  <a:alpha val="0"/>
                </a:srgbClr>
              </a:clrTo>
            </a:clrChange>
            <a:extLst>
              <a:ext uri="{28A0092B-C50C-407E-A947-70E740481C1C}">
                <a14:useLocalDpi xmlns:a14="http://schemas.microsoft.com/office/drawing/2010/main" val="0"/>
              </a:ext>
            </a:extLst>
          </a:blip>
          <a:stretch>
            <a:fillRect/>
          </a:stretch>
        </p:blipFill>
        <p:spPr>
          <a:xfrm>
            <a:off x="8651240" y="-233680"/>
            <a:ext cx="2189480" cy="2189480"/>
          </a:xfrm>
          <a:prstGeom prst="rect">
            <a:avLst/>
          </a:prstGeom>
        </p:spPr>
      </p:pic>
      <p:sp>
        <p:nvSpPr>
          <p:cNvPr id="4" name="TextBox 3">
            <a:extLst>
              <a:ext uri="{FF2B5EF4-FFF2-40B4-BE49-F238E27FC236}">
                <a16:creationId xmlns:a16="http://schemas.microsoft.com/office/drawing/2014/main" id="{F890E989-8F3D-BD5A-15AF-6C73F77D730D}"/>
              </a:ext>
            </a:extLst>
          </p:cNvPr>
          <p:cNvSpPr txBox="1"/>
          <p:nvPr/>
        </p:nvSpPr>
        <p:spPr>
          <a:xfrm>
            <a:off x="727586" y="1513348"/>
            <a:ext cx="11090787" cy="4992392"/>
          </a:xfrm>
          <a:prstGeom prst="rect">
            <a:avLst/>
          </a:prstGeom>
          <a:noFill/>
        </p:spPr>
        <p:txBody>
          <a:bodyPr wrap="square" rtlCol="1">
            <a:spAutoFit/>
          </a:bodyPr>
          <a:lstStyle/>
          <a:p>
            <a:pPr algn="justLow" rtl="1">
              <a:lnSpc>
                <a:spcPct val="200000"/>
              </a:lnSpc>
            </a:pPr>
            <a:r>
              <a:rPr lang="fa-IR" dirty="0"/>
              <a:t>یک گیرنده </a:t>
            </a:r>
            <a:r>
              <a:rPr lang="en-US" dirty="0"/>
              <a:t>GPS </a:t>
            </a:r>
            <a:r>
              <a:rPr lang="fa-IR" dirty="0"/>
              <a:t>بر اساس تعداد ماهواره هایی که می تواند به طور همزمان بر آن ها نظارت کند، یعنی تعداد کانال ها، طبقه بندی می شود. گیرنده ها به طور کلی چهار تا پنج کانال دارند اما پیشرفت های اخیر نشان داده است که تا 20 کانال نیز ساخته شده است.</a:t>
            </a:r>
          </a:p>
          <a:p>
            <a:pPr algn="justLow" rtl="1">
              <a:lnSpc>
                <a:spcPct val="200000"/>
              </a:lnSpc>
            </a:pPr>
            <a:endParaRPr lang="fa-IR" dirty="0">
              <a:cs typeface="B Nazanin" panose="00000400000000000000" pitchFamily="2" charset="-78"/>
            </a:endParaRPr>
          </a:p>
          <a:p>
            <a:pPr algn="justLow" rtl="1">
              <a:lnSpc>
                <a:spcPct val="200000"/>
              </a:lnSpc>
            </a:pPr>
            <a:endParaRPr lang="fa-IR" dirty="0"/>
          </a:p>
          <a:p>
            <a:pPr algn="justLow" rtl="1">
              <a:lnSpc>
                <a:spcPct val="200000"/>
              </a:lnSpc>
            </a:pPr>
            <a:endParaRPr lang="fa-IR" dirty="0">
              <a:cs typeface="B Nazanin" panose="00000400000000000000" pitchFamily="2" charset="-78"/>
            </a:endParaRPr>
          </a:p>
          <a:p>
            <a:pPr algn="justLow" rtl="1">
              <a:lnSpc>
                <a:spcPct val="200000"/>
              </a:lnSpc>
            </a:pPr>
            <a:endParaRPr lang="fa-IR" dirty="0"/>
          </a:p>
          <a:p>
            <a:pPr algn="justLow" rtl="1">
              <a:lnSpc>
                <a:spcPct val="200000"/>
              </a:lnSpc>
            </a:pPr>
            <a:endParaRPr lang="fa-IR" dirty="0"/>
          </a:p>
          <a:p>
            <a:pPr algn="justLow" rtl="1">
              <a:lnSpc>
                <a:spcPct val="200000"/>
              </a:lnSpc>
            </a:pPr>
            <a:r>
              <a:rPr lang="fa-IR" dirty="0"/>
              <a:t> فرکانس ماهواره : تمام ماهواره ها فرکانس هایی را منتشر می کنند. باند فرکانس شامل پنج نوع از جمله </a:t>
            </a:r>
            <a:r>
              <a:rPr lang="en-US" dirty="0"/>
              <a:t>L1، L2، L3، L4 </a:t>
            </a:r>
            <a:r>
              <a:rPr lang="fa-IR" dirty="0"/>
              <a:t>و </a:t>
            </a:r>
            <a:r>
              <a:rPr lang="en-US" dirty="0"/>
              <a:t>L5 </a:t>
            </a:r>
            <a:r>
              <a:rPr lang="fa-IR" dirty="0"/>
              <a:t>است. این باند ها محدوده فرکانسی بین 1176 مگاهرتز تا 1600 مگاهرتز دارند.</a:t>
            </a:r>
          </a:p>
        </p:txBody>
      </p:sp>
      <p:pic>
        <p:nvPicPr>
          <p:cNvPr id="6" name="Picture 5">
            <a:extLst>
              <a:ext uri="{FF2B5EF4-FFF2-40B4-BE49-F238E27FC236}">
                <a16:creationId xmlns:a16="http://schemas.microsoft.com/office/drawing/2014/main" id="{4DC2BE77-75D9-8252-9891-87ACA0788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24" y="2200781"/>
            <a:ext cx="2687069" cy="3143871"/>
          </a:xfrm>
          <a:prstGeom prst="rect">
            <a:avLst/>
          </a:prstGeom>
          <a:ln>
            <a:noFill/>
          </a:ln>
          <a:effectLst>
            <a:softEdge rad="112500"/>
          </a:effectLst>
        </p:spPr>
      </p:pic>
      <p:sp>
        <p:nvSpPr>
          <p:cNvPr id="5" name="TextBox 4">
            <a:extLst>
              <a:ext uri="{FF2B5EF4-FFF2-40B4-BE49-F238E27FC236}">
                <a16:creationId xmlns:a16="http://schemas.microsoft.com/office/drawing/2014/main" id="{9FFA07A7-10A7-F1C7-CE96-1C8852B39911}"/>
              </a:ext>
            </a:extLst>
          </p:cNvPr>
          <p:cNvSpPr txBox="1"/>
          <p:nvPr/>
        </p:nvSpPr>
        <p:spPr>
          <a:xfrm>
            <a:off x="2458065" y="521110"/>
            <a:ext cx="6715432" cy="461665"/>
          </a:xfrm>
          <a:prstGeom prst="rect">
            <a:avLst/>
          </a:prstGeom>
          <a:noFill/>
        </p:spPr>
        <p:txBody>
          <a:bodyPr wrap="square" rtlCol="1">
            <a:spAutoFit/>
          </a:bodyPr>
          <a:lstStyle/>
          <a:p>
            <a:pPr algn="justLow" rtl="1"/>
            <a:r>
              <a:rPr lang="fa-IR" sz="2400" dirty="0">
                <a:cs typeface="B Titr" panose="00000700000000000000" pitchFamily="2" charset="-78"/>
              </a:rPr>
              <a:t>عناصر </a:t>
            </a:r>
            <a:r>
              <a:rPr lang="en-US" sz="2400" dirty="0">
                <a:latin typeface="Times New Roman" panose="02020603050405020304" pitchFamily="18" charset="0"/>
                <a:cs typeface="Times New Roman" panose="02020603050405020304" pitchFamily="18" charset="0"/>
              </a:rPr>
              <a:t>GPS</a:t>
            </a:r>
            <a:endParaRPr lang="fa-I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51742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1033</TotalTime>
  <Words>2335</Words>
  <Application>Microsoft Office PowerPoint</Application>
  <PresentationFormat>Widescreen</PresentationFormat>
  <Paragraphs>92</Paragraphs>
  <Slides>29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8</cp:revision>
  <dcterms:created xsi:type="dcterms:W3CDTF">2023-07-15T05:57:55Z</dcterms:created>
  <dcterms:modified xsi:type="dcterms:W3CDTF">2023-07-19T11:58:04Z</dcterms:modified>
</cp:coreProperties>
</file>