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7" r:id="rId2"/>
    <p:sldId id="256" r:id="rId3"/>
    <p:sldId id="257" r:id="rId4"/>
    <p:sldId id="258" r:id="rId5"/>
    <p:sldId id="259" r:id="rId6"/>
    <p:sldId id="260" r:id="rId7"/>
    <p:sldId id="261" r:id="rId8"/>
    <p:sldId id="263" r:id="rId9"/>
    <p:sldId id="264" r:id="rId10"/>
    <p:sldId id="265" r:id="rId11"/>
    <p:sldId id="266" r:id="rId12"/>
    <p:sldId id="267" r:id="rId13"/>
    <p:sldId id="268" r:id="rId14"/>
    <p:sldId id="269" r:id="rId15"/>
    <p:sldId id="271" r:id="rId16"/>
    <p:sldId id="272" r:id="rId17"/>
    <p:sldId id="273" r:id="rId18"/>
    <p:sldId id="274" r:id="rId19"/>
    <p:sldId id="276" r:id="rId20"/>
    <p:sldId id="278" r:id="rId21"/>
    <p:sldId id="279" r:id="rId22"/>
    <p:sldId id="281" r:id="rId23"/>
    <p:sldId id="282" r:id="rId24"/>
    <p:sldId id="283" r:id="rId25"/>
    <p:sldId id="284" r:id="rId26"/>
    <p:sldId id="285" r:id="rId27"/>
    <p:sldId id="286" r:id="rId28"/>
    <p:sldId id="287" r:id="rId29"/>
    <p:sldId id="288" r:id="rId30"/>
    <p:sldId id="289" r:id="rId31"/>
    <p:sldId id="290" r:id="rId32"/>
    <p:sldId id="293" r:id="rId33"/>
    <p:sldId id="294" r:id="rId34"/>
    <p:sldId id="295" r:id="rId35"/>
    <p:sldId id="296" r:id="rId36"/>
    <p:sldId id="291" r:id="rId37"/>
    <p:sldId id="292" r:id="rId38"/>
    <p:sldId id="298" r:id="rId39"/>
  </p:sldIdLst>
  <p:sldSz cx="12192000" cy="6858000"/>
  <p:notesSz cx="6858000" cy="9144000"/>
  <p:defaultTextStyle>
    <a:defPPr>
      <a:defRPr lang="fa-I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989132519023" initials="9" lastIdx="1" clrIdx="0">
    <p:extLst>
      <p:ext uri="{19B8F6BF-5375-455C-9EA6-DF929625EA0E}">
        <p15:presenceInfo xmlns:p15="http://schemas.microsoft.com/office/powerpoint/2012/main" userId="78a08b702df811c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70" d="100"/>
          <a:sy n="70" d="100"/>
        </p:scale>
        <p:origin x="1166" y="3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D7F2F2B-FA12-02BC-EB89-CED7D6348A60}"/>
              </a:ext>
            </a:extLst>
          </p:cNvPr>
          <p:cNvSpPr/>
          <p:nvPr userDrawn="1"/>
        </p:nvSpPr>
        <p:spPr>
          <a:xfrm>
            <a:off x="82296" y="82296"/>
            <a:ext cx="11996928" cy="6684264"/>
          </a:xfrm>
          <a:prstGeom prst="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93CF9F49-5149-53BF-8CA8-B6E6C6BF65FF}"/>
              </a:ext>
            </a:extLst>
          </p:cNvPr>
          <p:cNvSpPr/>
          <p:nvPr userDrawn="1"/>
        </p:nvSpPr>
        <p:spPr>
          <a:xfrm>
            <a:off x="11567160" y="329184"/>
            <a:ext cx="274320" cy="274320"/>
          </a:xfrm>
          <a:prstGeom prst="ellipse">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2897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D7F2F2B-FA12-02BC-EB89-CED7D6348A60}"/>
              </a:ext>
            </a:extLst>
          </p:cNvPr>
          <p:cNvSpPr/>
          <p:nvPr userDrawn="1"/>
        </p:nvSpPr>
        <p:spPr>
          <a:xfrm>
            <a:off x="82296" y="82296"/>
            <a:ext cx="11996928" cy="6684264"/>
          </a:xfrm>
          <a:prstGeom prst="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93CF9F49-5149-53BF-8CA8-B6E6C6BF65FF}"/>
              </a:ext>
            </a:extLst>
          </p:cNvPr>
          <p:cNvSpPr/>
          <p:nvPr userDrawn="1"/>
        </p:nvSpPr>
        <p:spPr>
          <a:xfrm>
            <a:off x="5449824" y="224028"/>
            <a:ext cx="6400800" cy="6400800"/>
          </a:xfrm>
          <a:prstGeom prst="ellipse">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3309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D7F2F2B-FA12-02BC-EB89-CED7D6348A60}"/>
              </a:ext>
            </a:extLst>
          </p:cNvPr>
          <p:cNvSpPr/>
          <p:nvPr userDrawn="1"/>
        </p:nvSpPr>
        <p:spPr>
          <a:xfrm>
            <a:off x="82296" y="82296"/>
            <a:ext cx="11996928" cy="6684264"/>
          </a:xfrm>
          <a:prstGeom prst="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93CF9F49-5149-53BF-8CA8-B6E6C6BF65FF}"/>
              </a:ext>
            </a:extLst>
          </p:cNvPr>
          <p:cNvSpPr/>
          <p:nvPr userDrawn="1"/>
        </p:nvSpPr>
        <p:spPr>
          <a:xfrm>
            <a:off x="4500753" y="1844421"/>
            <a:ext cx="3160014" cy="3160014"/>
          </a:xfrm>
          <a:prstGeom prst="ellipse">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623324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18614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32.jp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hyperlink" Target="https://mbsp.sbu.ac.ir/" TargetMode="External"/><Relationship Id="rId2" Type="http://schemas.openxmlformats.org/officeDocument/2006/relationships/hyperlink" Target="https://fitamin.ir/" TargetMode="External"/><Relationship Id="rId1" Type="http://schemas.openxmlformats.org/officeDocument/2006/relationships/slideLayout" Target="../slideLayouts/slideLayout1.xml"/><Relationship Id="rId5" Type="http://schemas.openxmlformats.org/officeDocument/2006/relationships/hyperlink" Target="https://fa.wikipedia.org/" TargetMode="External"/><Relationship Id="rId4" Type="http://schemas.openxmlformats.org/officeDocument/2006/relationships/hyperlink" Target="https://www.elmevarzesh.com/"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86F7695-AF9D-8458-882D-0F0EDD04BCA6}"/>
              </a:ext>
            </a:extLst>
          </p:cNvPr>
          <p:cNvSpPr txBox="1">
            <a:spLocks noChangeArrowheads="1"/>
          </p:cNvSpPr>
          <p:nvPr/>
        </p:nvSpPr>
        <p:spPr bwMode="auto">
          <a:xfrm>
            <a:off x="420281" y="1452616"/>
            <a:ext cx="4598670" cy="4739759"/>
          </a:xfrm>
          <a:prstGeom prst="rect">
            <a:avLst/>
          </a:prstGeom>
          <a:noFill/>
          <a:ln>
            <a:noFill/>
          </a:ln>
          <a:effectLst>
            <a:outerShdw blurRad="50800" dist="50800" dir="5400000" sx="1000" sy="1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rtl="1">
              <a:lnSpc>
                <a:spcPct val="150000"/>
              </a:lnSpc>
              <a:spcBef>
                <a:spcPct val="0"/>
              </a:spcBef>
              <a:buNone/>
            </a:pPr>
            <a:endParaRPr lang="fa-IR" altLang="en-US" sz="2400" b="1" dirty="0">
              <a:latin typeface="Damavand ExtraBold" panose="00000900000000000000" pitchFamily="2" charset="-78"/>
              <a:cs typeface="B Nazanin" panose="00000400000000000000" pitchFamily="2" charset="-78"/>
            </a:endParaRPr>
          </a:p>
          <a:p>
            <a:pPr algn="ctr" rtl="1">
              <a:lnSpc>
                <a:spcPct val="150000"/>
              </a:lnSpc>
              <a:spcBef>
                <a:spcPct val="0"/>
              </a:spcBef>
              <a:buNone/>
            </a:pPr>
            <a:r>
              <a:rPr lang="fa-IR" altLang="en-US" sz="2800" b="1" dirty="0">
                <a:latin typeface="Damavand ExtraBold" panose="00000900000000000000" pitchFamily="2" charset="-78"/>
                <a:cs typeface="B Nazanin" panose="00000400000000000000" pitchFamily="2" charset="-78"/>
              </a:rPr>
              <a:t>عـــــــنوان:</a:t>
            </a:r>
          </a:p>
          <a:p>
            <a:pPr algn="ctr" rtl="1">
              <a:lnSpc>
                <a:spcPct val="150000"/>
              </a:lnSpc>
              <a:spcBef>
                <a:spcPct val="0"/>
              </a:spcBef>
              <a:buNone/>
            </a:pPr>
            <a:r>
              <a:rPr lang="fa-IR" altLang="en-US" sz="2000" b="1" dirty="0">
                <a:latin typeface="Damavand ExtraBold" panose="00000900000000000000" pitchFamily="2" charset="-78"/>
                <a:cs typeface="B Titr" panose="00000700000000000000" pitchFamily="2" charset="-78"/>
              </a:rPr>
              <a:t>پاورپوینت روانشناسی ورزش | 38 اسلاید</a:t>
            </a:r>
          </a:p>
          <a:p>
            <a:pPr algn="ctr" rtl="1">
              <a:lnSpc>
                <a:spcPct val="150000"/>
              </a:lnSpc>
              <a:spcBef>
                <a:spcPct val="0"/>
              </a:spcBef>
              <a:buNone/>
            </a:pPr>
            <a:r>
              <a:rPr lang="fa-IR" altLang="en-US" sz="2000" b="1" dirty="0">
                <a:latin typeface="Damavand ExtraBold" panose="00000900000000000000" pitchFamily="2" charset="-78"/>
                <a:cs typeface="B Nazanin" panose="00000400000000000000" pitchFamily="2" charset="-78"/>
              </a:rPr>
              <a:t>استاد راهنما:</a:t>
            </a:r>
          </a:p>
          <a:p>
            <a:pPr algn="ctr" rtl="1">
              <a:lnSpc>
                <a:spcPct val="150000"/>
              </a:lnSpc>
              <a:spcBef>
                <a:spcPct val="0"/>
              </a:spcBef>
              <a:buNone/>
            </a:pPr>
            <a:r>
              <a:rPr lang="fa-IR" altLang="en-US" sz="3600" dirty="0">
                <a:latin typeface="IranNastaliq" panose="02020505000000020003" pitchFamily="18" charset="0"/>
                <a:cs typeface="B Nazanin" panose="00000400000000000000" pitchFamily="2" charset="-78"/>
              </a:rPr>
              <a:t>...........</a:t>
            </a:r>
            <a:endParaRPr lang="en-US" altLang="en-US" sz="4000" dirty="0">
              <a:latin typeface="IranNastaliq" panose="02020505000000020003" pitchFamily="18" charset="0"/>
              <a:cs typeface="B Nazanin" panose="00000400000000000000" pitchFamily="2" charset="-78"/>
            </a:endParaRPr>
          </a:p>
          <a:p>
            <a:pPr algn="ctr" rtl="1">
              <a:lnSpc>
                <a:spcPct val="150000"/>
              </a:lnSpc>
              <a:spcBef>
                <a:spcPct val="0"/>
              </a:spcBef>
              <a:buNone/>
            </a:pPr>
            <a:r>
              <a:rPr lang="fa-IR" altLang="en-US" sz="2000" b="1" dirty="0">
                <a:latin typeface="Damavand ExtraBold" panose="00000900000000000000" pitchFamily="2" charset="-78"/>
                <a:cs typeface="B Nazanin" panose="00000400000000000000" pitchFamily="2" charset="-78"/>
              </a:rPr>
              <a:t>پژوهشگــــران:</a:t>
            </a:r>
          </a:p>
          <a:p>
            <a:pPr algn="ctr" rtl="1">
              <a:lnSpc>
                <a:spcPct val="150000"/>
              </a:lnSpc>
              <a:spcBef>
                <a:spcPct val="0"/>
              </a:spcBef>
              <a:buNone/>
            </a:pPr>
            <a:r>
              <a:rPr lang="fa-IR" altLang="en-US" sz="3600" dirty="0">
                <a:latin typeface="IranNastaliq" panose="02020505000000020003" pitchFamily="18" charset="0"/>
                <a:cs typeface="B Nazanin" panose="00000400000000000000" pitchFamily="2" charset="-78"/>
              </a:rPr>
              <a:t>...........</a:t>
            </a:r>
          </a:p>
          <a:p>
            <a:pPr algn="ctr" rtl="1" eaLnBrk="1" hangingPunct="1">
              <a:spcBef>
                <a:spcPct val="0"/>
              </a:spcBef>
              <a:buFontTx/>
              <a:buNone/>
            </a:pPr>
            <a:r>
              <a:rPr lang="fa-IR" altLang="en-US" sz="1800" b="1" dirty="0">
                <a:latin typeface="Damavand ExtraBold" panose="00000900000000000000" pitchFamily="2" charset="-78"/>
                <a:cs typeface="B Nazanin" panose="00000400000000000000" pitchFamily="2" charset="-78"/>
              </a:rPr>
              <a:t>تابستان 1402</a:t>
            </a:r>
          </a:p>
        </p:txBody>
      </p:sp>
      <p:pic>
        <p:nvPicPr>
          <p:cNvPr id="6" name="Picture 5">
            <a:extLst>
              <a:ext uri="{FF2B5EF4-FFF2-40B4-BE49-F238E27FC236}">
                <a16:creationId xmlns:a16="http://schemas.microsoft.com/office/drawing/2014/main" id="{D7ED46E6-0DB8-258D-A2AF-73218E6C55E8}"/>
              </a:ext>
            </a:extLst>
          </p:cNvPr>
          <p:cNvPicPr>
            <a:picLocks noChangeAspect="1"/>
          </p:cNvPicPr>
          <p:nvPr/>
        </p:nvPicPr>
        <p:blipFill rotWithShape="1">
          <a:blip r:embed="rId2" cstate="screen">
            <a:biLevel thresh="75000"/>
            <a:extLst>
              <a:ext uri="{28A0092B-C50C-407E-A947-70E740481C1C}">
                <a14:useLocalDpi xmlns:a14="http://schemas.microsoft.com/office/drawing/2010/main"/>
              </a:ext>
            </a:extLst>
          </a:blip>
          <a:srcRect/>
          <a:stretch/>
        </p:blipFill>
        <p:spPr>
          <a:xfrm>
            <a:off x="2201658" y="587829"/>
            <a:ext cx="1035916" cy="1729408"/>
          </a:xfrm>
          <a:prstGeom prst="rect">
            <a:avLst/>
          </a:prstGeom>
        </p:spPr>
      </p:pic>
      <p:pic>
        <p:nvPicPr>
          <p:cNvPr id="7" name="Picture 6">
            <a:extLst>
              <a:ext uri="{FF2B5EF4-FFF2-40B4-BE49-F238E27FC236}">
                <a16:creationId xmlns:a16="http://schemas.microsoft.com/office/drawing/2014/main" id="{471A4A41-29F5-8EC9-7CC1-1ED8A08DC5B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5168" t="26241" r="22343" b="39099"/>
          <a:stretch/>
        </p:blipFill>
        <p:spPr>
          <a:xfrm rot="20413567">
            <a:off x="4900519" y="1086143"/>
            <a:ext cx="7706889" cy="4603937"/>
          </a:xfrm>
          <a:prstGeom prst="rect">
            <a:avLst/>
          </a:prstGeom>
        </p:spPr>
      </p:pic>
    </p:spTree>
    <p:extLst>
      <p:ext uri="{BB962C8B-B14F-4D97-AF65-F5344CB8AC3E}">
        <p14:creationId xmlns:p14="http://schemas.microsoft.com/office/powerpoint/2010/main" val="3104829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7713306" y="240577"/>
            <a:ext cx="3869095"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مزایا و معایب روانشناسی ورزشی</a:t>
            </a:r>
          </a:p>
        </p:txBody>
      </p:sp>
      <p:sp>
        <p:nvSpPr>
          <p:cNvPr id="6" name="TextBox 5">
            <a:extLst>
              <a:ext uri="{FF2B5EF4-FFF2-40B4-BE49-F238E27FC236}">
                <a16:creationId xmlns:a16="http://schemas.microsoft.com/office/drawing/2014/main" id="{DCB37F1B-1FAE-5091-2A87-CD348DF7F283}"/>
              </a:ext>
            </a:extLst>
          </p:cNvPr>
          <p:cNvSpPr txBox="1"/>
          <p:nvPr/>
        </p:nvSpPr>
        <p:spPr>
          <a:xfrm>
            <a:off x="424873" y="702242"/>
            <a:ext cx="11415393" cy="1615827"/>
          </a:xfrm>
          <a:prstGeom prst="rect">
            <a:avLst/>
          </a:prstGeom>
          <a:noFill/>
        </p:spPr>
        <p:txBody>
          <a:bodyPr wrap="square" rtlCol="1">
            <a:spAutoFit/>
          </a:bodyPr>
          <a:lstStyle/>
          <a:p>
            <a:pPr algn="r">
              <a:lnSpc>
                <a:spcPct val="300000"/>
              </a:lnSpc>
            </a:pPr>
            <a:r>
              <a:rPr lang="fa-IR" dirty="0">
                <a:cs typeface="B Nazanin" panose="00000400000000000000" pitchFamily="2" charset="-78"/>
              </a:rPr>
              <a:t>هدف شما هر چه که باشد؛ برنده شدن، موفقیت شخصی، به چالش کشیدن خود، تعامل اجتماعی، فعالیت بدنی، آرامش یا صرفاً لذت؛ یک روانشناس ورزشی می‌تواند به شما در رسیدن به اهداف‌تان کمک کند. اکنون از مزایا و معایب همراهی یک روانشناس ورزشی به شما خواهیم گفت.</a:t>
            </a:r>
          </a:p>
        </p:txBody>
      </p:sp>
      <p:pic>
        <p:nvPicPr>
          <p:cNvPr id="7" name="Picture 6">
            <a:extLst>
              <a:ext uri="{FF2B5EF4-FFF2-40B4-BE49-F238E27FC236}">
                <a16:creationId xmlns:a16="http://schemas.microsoft.com/office/drawing/2014/main" id="{1D847B4E-10EA-37B0-A179-76A593B0C0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8091" y="2818976"/>
            <a:ext cx="5455817" cy="3928188"/>
          </a:xfrm>
          <a:prstGeom prst="rect">
            <a:avLst/>
          </a:prstGeom>
        </p:spPr>
      </p:pic>
    </p:spTree>
    <p:extLst>
      <p:ext uri="{BB962C8B-B14F-4D97-AF65-F5344CB8AC3E}">
        <p14:creationId xmlns:p14="http://schemas.microsoft.com/office/powerpoint/2010/main" val="17456257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7340082" y="256825"/>
            <a:ext cx="4242319"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مزایای داشتن یک روانشناس ورزشی</a:t>
            </a:r>
          </a:p>
        </p:txBody>
      </p:sp>
      <p:sp>
        <p:nvSpPr>
          <p:cNvPr id="6" name="TextBox 5">
            <a:extLst>
              <a:ext uri="{FF2B5EF4-FFF2-40B4-BE49-F238E27FC236}">
                <a16:creationId xmlns:a16="http://schemas.microsoft.com/office/drawing/2014/main" id="{DCB37F1B-1FAE-5091-2A87-CD348DF7F283}"/>
              </a:ext>
            </a:extLst>
          </p:cNvPr>
          <p:cNvSpPr txBox="1"/>
          <p:nvPr/>
        </p:nvSpPr>
        <p:spPr>
          <a:xfrm>
            <a:off x="745318" y="924468"/>
            <a:ext cx="11178073" cy="5009064"/>
          </a:xfrm>
          <a:prstGeom prst="rect">
            <a:avLst/>
          </a:prstGeom>
          <a:noFill/>
        </p:spPr>
        <p:txBody>
          <a:bodyPr wrap="square" rtlCol="1">
            <a:spAutoFit/>
          </a:bodyPr>
          <a:lstStyle/>
          <a:p>
            <a:pPr marL="285750" indent="-285750" algn="justLow" rtl="1">
              <a:lnSpc>
                <a:spcPct val="200000"/>
              </a:lnSpc>
              <a:buFont typeface="Arial" panose="020B0604020202020204" pitchFamily="34" charset="0"/>
              <a:buChar char="•"/>
            </a:pPr>
            <a:r>
              <a:rPr lang="fa-IR" dirty="0">
                <a:cs typeface="B Nazanin" panose="00000400000000000000" pitchFamily="2" charset="-78"/>
              </a:rPr>
              <a:t>عملکرد ورزشی‌تان بهبود می‌یابد و از فعالیت خود لذت بیشتری خواهید برد؛</a:t>
            </a:r>
          </a:p>
          <a:p>
            <a:pPr marL="285750" indent="-285750" algn="justLow" rtl="1">
              <a:lnSpc>
                <a:spcPct val="200000"/>
              </a:lnSpc>
              <a:buFont typeface="Arial" panose="020B0604020202020204" pitchFamily="34" charset="0"/>
              <a:buChar char="•"/>
            </a:pPr>
            <a:r>
              <a:rPr lang="fa-IR" dirty="0">
                <a:cs typeface="B Nazanin" panose="00000400000000000000" pitchFamily="2" charset="-78"/>
              </a:rPr>
              <a:t>مهارت‌های ذهنی‌تان (به عنوان مثال تصویرسازی، تمرکز) را بالا می‌برد؛</a:t>
            </a:r>
          </a:p>
          <a:p>
            <a:pPr marL="285750" indent="-285750" algn="justLow" rtl="1">
              <a:lnSpc>
                <a:spcPct val="200000"/>
              </a:lnSpc>
              <a:buFont typeface="Arial" panose="020B0604020202020204" pitchFamily="34" charset="0"/>
              <a:buChar char="•"/>
            </a:pPr>
            <a:r>
              <a:rPr lang="fa-IR" dirty="0">
                <a:cs typeface="B Nazanin" panose="00000400000000000000" pitchFamily="2" charset="-78"/>
              </a:rPr>
              <a:t>ریکاوری ذهنی خوبی خواهید داشت و از تمرین زدگی پیشگیری می‌کنید؛</a:t>
            </a:r>
          </a:p>
          <a:p>
            <a:pPr marL="285750" indent="-285750" algn="justLow" rtl="1">
              <a:lnSpc>
                <a:spcPct val="200000"/>
              </a:lnSpc>
              <a:buFont typeface="Arial" panose="020B0604020202020204" pitchFamily="34" charset="0"/>
              <a:buChar char="•"/>
            </a:pPr>
            <a:r>
              <a:rPr lang="fa-IR" dirty="0">
                <a:cs typeface="B Nazanin" panose="00000400000000000000" pitchFamily="2" charset="-78"/>
              </a:rPr>
              <a:t>رژیم‌های سخت ورزشی را با آرامش بیشتری تحمل و مدیریت می‌کنید؛</a:t>
            </a:r>
          </a:p>
          <a:p>
            <a:pPr marL="285750" indent="-285750" algn="justLow" rtl="1">
              <a:lnSpc>
                <a:spcPct val="200000"/>
              </a:lnSpc>
              <a:buFont typeface="Arial" panose="020B0604020202020204" pitchFamily="34" charset="0"/>
              <a:buChar char="•"/>
            </a:pPr>
            <a:r>
              <a:rPr lang="fa-IR" dirty="0">
                <a:cs typeface="B Nazanin" panose="00000400000000000000" pitchFamily="2" charset="-78"/>
              </a:rPr>
              <a:t>انسجام تیمی‌تان چند برابر می‌شود و تیم‌سازی قوی‌تری خواهید داشت؛</a:t>
            </a:r>
          </a:p>
          <a:p>
            <a:pPr marL="285750" indent="-285750" algn="justLow" rtl="1">
              <a:lnSpc>
                <a:spcPct val="200000"/>
              </a:lnSpc>
              <a:buFont typeface="Arial" panose="020B0604020202020204" pitchFamily="34" charset="0"/>
              <a:buChar char="•"/>
            </a:pPr>
            <a:r>
              <a:rPr lang="fa-IR" dirty="0">
                <a:cs typeface="B Nazanin" panose="00000400000000000000" pitchFamily="2" charset="-78"/>
              </a:rPr>
              <a:t>مهارت‌های ارتباطی در تیم و در طول مسابقه را افزایش می‌یابد؛</a:t>
            </a:r>
          </a:p>
          <a:p>
            <a:pPr marL="285750" indent="-285750" algn="justLow" rtl="1">
              <a:lnSpc>
                <a:spcPct val="200000"/>
              </a:lnSpc>
              <a:buFont typeface="Arial" panose="020B0604020202020204" pitchFamily="34" charset="0"/>
              <a:buChar char="•"/>
            </a:pPr>
            <a:r>
              <a:rPr lang="fa-IR" dirty="0">
                <a:cs typeface="B Nazanin" panose="00000400000000000000" pitchFamily="2" charset="-78"/>
              </a:rPr>
              <a:t>سلامت روان و تندرستی‌تان به صورت کلی افزایش پیدا می‌کند؛</a:t>
            </a:r>
          </a:p>
          <a:p>
            <a:pPr marL="285750" indent="-285750" algn="justLow" rtl="1">
              <a:lnSpc>
                <a:spcPct val="200000"/>
              </a:lnSpc>
              <a:buFont typeface="Arial" panose="020B0604020202020204" pitchFamily="34" charset="0"/>
              <a:buChar char="•"/>
            </a:pPr>
            <a:r>
              <a:rPr lang="fa-IR" dirty="0">
                <a:cs typeface="B Nazanin" panose="00000400000000000000" pitchFamily="2" charset="-78"/>
              </a:rPr>
              <a:t>تکنیک‌های انگیزشی را یاد می‌گیرید تا انگیزه خود را بالا ببرید؛</a:t>
            </a:r>
          </a:p>
          <a:p>
            <a:pPr marL="285750" indent="-285750" algn="justLow" rtl="1">
              <a:lnSpc>
                <a:spcPct val="200000"/>
              </a:lnSpc>
              <a:buFont typeface="Arial" panose="020B0604020202020204" pitchFamily="34" charset="0"/>
              <a:buChar char="•"/>
            </a:pPr>
            <a:r>
              <a:rPr lang="fa-IR" dirty="0">
                <a:cs typeface="B Nazanin" panose="00000400000000000000" pitchFamily="2" charset="-78"/>
              </a:rPr>
              <a:t>استرس و فشار روانی‌تان را مدیریت می‌کنید؛</a:t>
            </a:r>
          </a:p>
        </p:txBody>
      </p:sp>
      <p:pic>
        <p:nvPicPr>
          <p:cNvPr id="3" name="Picture 2">
            <a:extLst>
              <a:ext uri="{FF2B5EF4-FFF2-40B4-BE49-F238E27FC236}">
                <a16:creationId xmlns:a16="http://schemas.microsoft.com/office/drawing/2014/main" id="{5C201163-7A84-5654-09C4-196DD4D669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984772">
            <a:off x="728119" y="1715112"/>
            <a:ext cx="4896827" cy="3427779"/>
          </a:xfrm>
          <a:prstGeom prst="rect">
            <a:avLst/>
          </a:prstGeom>
          <a:ln>
            <a:noFill/>
          </a:ln>
          <a:effectLst>
            <a:softEdge rad="112500"/>
          </a:effectLst>
        </p:spPr>
      </p:pic>
    </p:spTree>
    <p:extLst>
      <p:ext uri="{BB962C8B-B14F-4D97-AF65-F5344CB8AC3E}">
        <p14:creationId xmlns:p14="http://schemas.microsoft.com/office/powerpoint/2010/main" val="23399102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8270033" y="253426"/>
            <a:ext cx="3542522" cy="461665"/>
          </a:xfrm>
          <a:prstGeom prst="rect">
            <a:avLst/>
          </a:prstGeom>
          <a:noFill/>
        </p:spPr>
        <p:txBody>
          <a:bodyPr wrap="square" rtlCol="1">
            <a:spAutoFit/>
          </a:bodyPr>
          <a:lstStyle/>
          <a:p>
            <a:pPr algn="ctr"/>
            <a:r>
              <a:rPr lang="fa-IR" sz="2400">
                <a:solidFill>
                  <a:srgbClr val="FFC000"/>
                </a:solidFill>
                <a:cs typeface="B Titr" panose="00000700000000000000" pitchFamily="2" charset="-78"/>
              </a:rPr>
              <a:t>معایب روانشناسی ورزشی</a:t>
            </a:r>
            <a:endParaRPr lang="fa-IR" sz="2400" dirty="0">
              <a:solidFill>
                <a:srgbClr val="FFC000"/>
              </a:solidFill>
              <a:cs typeface="B Titr" panose="00000700000000000000" pitchFamily="2" charset="-78"/>
            </a:endParaRPr>
          </a:p>
        </p:txBody>
      </p:sp>
      <p:sp>
        <p:nvSpPr>
          <p:cNvPr id="6" name="TextBox 5">
            <a:extLst>
              <a:ext uri="{FF2B5EF4-FFF2-40B4-BE49-F238E27FC236}">
                <a16:creationId xmlns:a16="http://schemas.microsoft.com/office/drawing/2014/main" id="{DCB37F1B-1FAE-5091-2A87-CD348DF7F283}"/>
              </a:ext>
            </a:extLst>
          </p:cNvPr>
          <p:cNvSpPr txBox="1"/>
          <p:nvPr/>
        </p:nvSpPr>
        <p:spPr>
          <a:xfrm>
            <a:off x="634482" y="866616"/>
            <a:ext cx="11178073" cy="2446824"/>
          </a:xfrm>
          <a:prstGeom prst="rect">
            <a:avLst/>
          </a:prstGeom>
          <a:noFill/>
        </p:spPr>
        <p:txBody>
          <a:bodyPr wrap="square" rtlCol="1">
            <a:spAutoFit/>
          </a:bodyPr>
          <a:lstStyle/>
          <a:p>
            <a:pPr algn="r">
              <a:lnSpc>
                <a:spcPct val="300000"/>
              </a:lnSpc>
            </a:pPr>
            <a:r>
              <a:rPr lang="fa-IR" dirty="0">
                <a:cs typeface="B Nazanin" panose="00000400000000000000" pitchFamily="2" charset="-78"/>
              </a:rPr>
              <a:t>یک روانشناس ورزشی به خودی خود عیب و آسیبی به همراه ندارد؛ اما شاید برای برخی افرادی که درونگرا هستند یا ذهن مستقلی دارند، صحبت کردن و مجبور شدن به انجام کارهای تیمی دشوار باشد. از طرف دیگر این رشته نیاز به آموزش، تمرین و تجربه گسترده دارد. باید از کسی برای روانشناسی ورزشی استفاده کرد که دانش، آگاهی و توان کافی برای هدایت روانی ورزشکاران را داشته باشد. در غیر این صورت ممکن است که ورزشکاران آسیب هم ببینند.</a:t>
            </a:r>
          </a:p>
        </p:txBody>
      </p:sp>
      <p:pic>
        <p:nvPicPr>
          <p:cNvPr id="3" name="Picture 2">
            <a:extLst>
              <a:ext uri="{FF2B5EF4-FFF2-40B4-BE49-F238E27FC236}">
                <a16:creationId xmlns:a16="http://schemas.microsoft.com/office/drawing/2014/main" id="{915F381F-DC84-E540-368E-533244641F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2404" y="3735511"/>
            <a:ext cx="5465584" cy="26644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196980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6350566" y="249814"/>
            <a:ext cx="5278017"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تاثیر روانشناس ورزشی بر عملکرد ورزشکاران</a:t>
            </a:r>
          </a:p>
        </p:txBody>
      </p:sp>
      <p:sp>
        <p:nvSpPr>
          <p:cNvPr id="6" name="TextBox 5">
            <a:extLst>
              <a:ext uri="{FF2B5EF4-FFF2-40B4-BE49-F238E27FC236}">
                <a16:creationId xmlns:a16="http://schemas.microsoft.com/office/drawing/2014/main" id="{DCB37F1B-1FAE-5091-2A87-CD348DF7F283}"/>
              </a:ext>
            </a:extLst>
          </p:cNvPr>
          <p:cNvSpPr txBox="1"/>
          <p:nvPr/>
        </p:nvSpPr>
        <p:spPr>
          <a:xfrm>
            <a:off x="5255491" y="711479"/>
            <a:ext cx="6429545" cy="5528437"/>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همان‌طور که تا اینجا گفتیم، عوامل روانی منفی بیرونی یا درونی می‌توانند منجر به قفل شدن ذهن ورزشکار، عدم تمرکز و حواس پرتی او، اختلال در آمادگی و در نهایت عملکرد ضعیف ورزشکار در مواقع مهم شود. حتی عدم آمادگی ذهنی و روانی ورزشکار، می‌تواند اختلالات فیزیکی مثل گرفتگی عضلات، لرزش و افزایش تعریق هم ایجاد کند.</a:t>
            </a:r>
          </a:p>
          <a:p>
            <a:pPr algn="justLow" rtl="1">
              <a:lnSpc>
                <a:spcPct val="250000"/>
              </a:lnSpc>
            </a:pPr>
            <a:r>
              <a:rPr lang="fa-IR" dirty="0">
                <a:cs typeface="B Nazanin" panose="00000400000000000000" pitchFamily="2" charset="-78"/>
              </a:rPr>
              <a:t>اگر به این مسائل رسیدگی نشود، این عوامل نه تنها بر ورزشکار بلکه بر کل تیم تأثیر می‌گذارد. برای اینکه این موارد منفی خنثی شود، مربیان و ورزشکاران می‌توانند از روانشناسی ورزشی کمک بگیرند و بر تاکتیک‌هایی مانند هدف گذاری، عادت سازی، آرامش ذهنی و اعتماد به نفس خود متمرکز شوند.</a:t>
            </a:r>
          </a:p>
        </p:txBody>
      </p:sp>
      <p:pic>
        <p:nvPicPr>
          <p:cNvPr id="3" name="Picture 2">
            <a:extLst>
              <a:ext uri="{FF2B5EF4-FFF2-40B4-BE49-F238E27FC236}">
                <a16:creationId xmlns:a16="http://schemas.microsoft.com/office/drawing/2014/main" id="{6AFD5787-6B6C-49AB-7D8B-72575C752BBB}"/>
              </a:ext>
            </a:extLst>
          </p:cNvPr>
          <p:cNvPicPr>
            <a:picLocks noChangeAspect="1"/>
          </p:cNvPicPr>
          <p:nvPr/>
        </p:nvPicPr>
        <p:blipFill rotWithShape="1">
          <a:blip r:embed="rId2">
            <a:extLst>
              <a:ext uri="{28A0092B-C50C-407E-A947-70E740481C1C}">
                <a14:useLocalDpi xmlns:a14="http://schemas.microsoft.com/office/drawing/2010/main" val="0"/>
              </a:ext>
            </a:extLst>
          </a:blip>
          <a:srcRect l="23621" r="21810"/>
          <a:stretch/>
        </p:blipFill>
        <p:spPr>
          <a:xfrm>
            <a:off x="506964" y="1075697"/>
            <a:ext cx="3897746" cy="4800000"/>
          </a:xfrm>
          <a:prstGeom prst="rect">
            <a:avLst/>
          </a:prstGeom>
        </p:spPr>
      </p:pic>
    </p:spTree>
    <p:extLst>
      <p:ext uri="{BB962C8B-B14F-4D97-AF65-F5344CB8AC3E}">
        <p14:creationId xmlns:p14="http://schemas.microsoft.com/office/powerpoint/2010/main" val="6013941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6372808" y="259048"/>
            <a:ext cx="5175381"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تاثیر روانشناس ورزشی بر عملکرد ورزشکاران</a:t>
            </a:r>
          </a:p>
        </p:txBody>
      </p:sp>
      <p:sp>
        <p:nvSpPr>
          <p:cNvPr id="6" name="TextBox 5">
            <a:extLst>
              <a:ext uri="{FF2B5EF4-FFF2-40B4-BE49-F238E27FC236}">
                <a16:creationId xmlns:a16="http://schemas.microsoft.com/office/drawing/2014/main" id="{DCB37F1B-1FAE-5091-2A87-CD348DF7F283}"/>
              </a:ext>
            </a:extLst>
          </p:cNvPr>
          <p:cNvSpPr txBox="1"/>
          <p:nvPr/>
        </p:nvSpPr>
        <p:spPr>
          <a:xfrm>
            <a:off x="634482" y="734301"/>
            <a:ext cx="11178073" cy="2065950"/>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مروزه روانشناسی ورزشی آنقدر مهم است که همه تیم‌های بزرگ مهم، مثل تیم‌های ملی یا ورزش‌های انفرادی، حتی آن‌هایی که در سطح مسابقات ساده هم شرکت می‌کنند، حتما چندین مشاور و روانشناس ورزشی در کنار خود دارند تا ورزشکار از نظر ذهنی آماده قهرمان شدن شود و سپس در زمین مسابقه هم قهرمان شود.</a:t>
            </a:r>
          </a:p>
        </p:txBody>
      </p:sp>
      <p:sp>
        <p:nvSpPr>
          <p:cNvPr id="2" name="TextBox 1">
            <a:extLst>
              <a:ext uri="{FF2B5EF4-FFF2-40B4-BE49-F238E27FC236}">
                <a16:creationId xmlns:a16="http://schemas.microsoft.com/office/drawing/2014/main" id="{1EC9E618-40D6-2AAD-92F6-BD1B837A7AC3}"/>
              </a:ext>
            </a:extLst>
          </p:cNvPr>
          <p:cNvSpPr txBox="1"/>
          <p:nvPr/>
        </p:nvSpPr>
        <p:spPr>
          <a:xfrm>
            <a:off x="8410086" y="4327975"/>
            <a:ext cx="4012164" cy="461665"/>
          </a:xfrm>
          <a:prstGeom prst="rect">
            <a:avLst/>
          </a:prstGeom>
          <a:noFill/>
        </p:spPr>
        <p:txBody>
          <a:bodyPr wrap="square" rtlCol="1">
            <a:spAutoFit/>
          </a:bodyPr>
          <a:lstStyle/>
          <a:p>
            <a:r>
              <a:rPr lang="fa-IR" sz="2400" dirty="0">
                <a:solidFill>
                  <a:srgbClr val="FFC000"/>
                </a:solidFill>
                <a:cs typeface="B Titr" panose="00000700000000000000" pitchFamily="2" charset="-78"/>
              </a:rPr>
              <a:t>تاثیر ورزش بر سلامت روان</a:t>
            </a:r>
          </a:p>
        </p:txBody>
      </p:sp>
      <p:sp>
        <p:nvSpPr>
          <p:cNvPr id="3" name="TextBox 2">
            <a:extLst>
              <a:ext uri="{FF2B5EF4-FFF2-40B4-BE49-F238E27FC236}">
                <a16:creationId xmlns:a16="http://schemas.microsoft.com/office/drawing/2014/main" id="{41ABC518-406D-2CBC-27E1-949FFEC7563A}"/>
              </a:ext>
            </a:extLst>
          </p:cNvPr>
          <p:cNvSpPr txBox="1"/>
          <p:nvPr/>
        </p:nvSpPr>
        <p:spPr>
          <a:xfrm>
            <a:off x="933061" y="5116692"/>
            <a:ext cx="10879494" cy="1373453"/>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ورزش برای روحیه مثل یک معجزه است. به طور کلی افزایش فعالیت بدنی باعث بهبود خلق و خو، بهبود سطح انرژی و بهبود خواب با کیفیت می‌شود. دلایل مختلفی وجود دارد که چرا فعالیت بدنی می‌تواند برای سلامت روانی مفید باشد. اکنون به مهم‌ترین تاثیرات ورزش بر سلامت روان خواهیم پرداخت.</a:t>
            </a:r>
          </a:p>
        </p:txBody>
      </p:sp>
      <p:pic>
        <p:nvPicPr>
          <p:cNvPr id="9" name="Picture 8">
            <a:extLst>
              <a:ext uri="{FF2B5EF4-FFF2-40B4-BE49-F238E27FC236}">
                <a16:creationId xmlns:a16="http://schemas.microsoft.com/office/drawing/2014/main" id="{3A3AE9B0-17AF-2A22-79CB-357220E9C3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9612" y="2485279"/>
            <a:ext cx="4119154" cy="243897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4" name="Oval 3">
            <a:extLst>
              <a:ext uri="{FF2B5EF4-FFF2-40B4-BE49-F238E27FC236}">
                <a16:creationId xmlns:a16="http://schemas.microsoft.com/office/drawing/2014/main" id="{9681E394-DFD7-5151-8927-262D88D417E3}"/>
              </a:ext>
            </a:extLst>
          </p:cNvPr>
          <p:cNvSpPr/>
          <p:nvPr/>
        </p:nvSpPr>
        <p:spPr>
          <a:xfrm>
            <a:off x="11605286" y="4420261"/>
            <a:ext cx="277091" cy="277091"/>
          </a:xfrm>
          <a:prstGeom prst="ellipse">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16686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8233841" y="259051"/>
            <a:ext cx="3542522"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تاثیر ورزش بر سلامت روان</a:t>
            </a:r>
          </a:p>
        </p:txBody>
      </p:sp>
      <p:sp>
        <p:nvSpPr>
          <p:cNvPr id="6" name="TextBox 5">
            <a:extLst>
              <a:ext uri="{FF2B5EF4-FFF2-40B4-BE49-F238E27FC236}">
                <a16:creationId xmlns:a16="http://schemas.microsoft.com/office/drawing/2014/main" id="{DCB37F1B-1FAE-5091-2A87-CD348DF7F283}"/>
              </a:ext>
            </a:extLst>
          </p:cNvPr>
          <p:cNvSpPr txBox="1"/>
          <p:nvPr/>
        </p:nvSpPr>
        <p:spPr>
          <a:xfrm>
            <a:off x="6188364" y="903562"/>
            <a:ext cx="5587999" cy="4835939"/>
          </a:xfrm>
          <a:prstGeom prst="rect">
            <a:avLst/>
          </a:prstGeom>
          <a:noFill/>
        </p:spPr>
        <p:txBody>
          <a:bodyPr wrap="square" rtlCol="1">
            <a:spAutoFit/>
          </a:bodyPr>
          <a:lstStyle/>
          <a:p>
            <a:pPr algn="r">
              <a:lnSpc>
                <a:spcPct val="250000"/>
              </a:lnSpc>
            </a:pPr>
            <a:r>
              <a:rPr lang="fa-IR" b="1" dirty="0">
                <a:cs typeface="B Nazanin" panose="00000400000000000000" pitchFamily="2" charset="-78"/>
              </a:rPr>
              <a:t>1-کاهش هورمون‌های استرس</a:t>
            </a:r>
          </a:p>
          <a:p>
            <a:pPr algn="r">
              <a:lnSpc>
                <a:spcPct val="250000"/>
              </a:lnSpc>
            </a:pPr>
            <a:r>
              <a:rPr lang="fa-IR" dirty="0">
                <a:cs typeface="B Nazanin" panose="00000400000000000000" pitchFamily="2" charset="-78"/>
              </a:rPr>
              <a:t>ورزش هورمون‌های استرس مانند کورتیزول را کاهش می‌دهد. همچنین اندورفین (همان هورمون شادی و احساس خوب) را افزایش می‌دهد و خلق و خوی شما را بهبود می‌بخشد.</a:t>
            </a:r>
          </a:p>
          <a:p>
            <a:pPr algn="r">
              <a:lnSpc>
                <a:spcPct val="250000"/>
              </a:lnSpc>
            </a:pPr>
            <a:r>
              <a:rPr lang="fa-IR" b="1" dirty="0">
                <a:cs typeface="B Nazanin" panose="00000400000000000000" pitchFamily="2" charset="-78"/>
              </a:rPr>
              <a:t>2-دور کردن افکار و احساسات منفی</a:t>
            </a:r>
          </a:p>
          <a:p>
            <a:pPr algn="r">
              <a:lnSpc>
                <a:spcPct val="250000"/>
              </a:lnSpc>
            </a:pPr>
            <a:r>
              <a:rPr lang="fa-IR" dirty="0">
                <a:cs typeface="B Nazanin" panose="00000400000000000000" pitchFamily="2" charset="-78"/>
              </a:rPr>
              <a:t>فعالیت بدنی می‌تواند ذهن شما را از مشکلات‌تان دور کند و باعث شود دقایقی فقط در لحظه حال زندگی کنید و آرام، شاد و پرنشاط هم باشید.</a:t>
            </a:r>
          </a:p>
        </p:txBody>
      </p:sp>
      <p:pic>
        <p:nvPicPr>
          <p:cNvPr id="3" name="Picture 2">
            <a:extLst>
              <a:ext uri="{FF2B5EF4-FFF2-40B4-BE49-F238E27FC236}">
                <a16:creationId xmlns:a16="http://schemas.microsoft.com/office/drawing/2014/main" id="{1207C303-243F-45F4-F940-01476F3B8E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774290">
            <a:off x="774418" y="1837381"/>
            <a:ext cx="4749282" cy="29683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2967139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8142514" y="286758"/>
            <a:ext cx="3542522"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تاثیر ورزش بر سلامت روان</a:t>
            </a:r>
          </a:p>
        </p:txBody>
      </p:sp>
      <p:sp>
        <p:nvSpPr>
          <p:cNvPr id="6" name="TextBox 5">
            <a:extLst>
              <a:ext uri="{FF2B5EF4-FFF2-40B4-BE49-F238E27FC236}">
                <a16:creationId xmlns:a16="http://schemas.microsoft.com/office/drawing/2014/main" id="{DCB37F1B-1FAE-5091-2A87-CD348DF7F283}"/>
              </a:ext>
            </a:extLst>
          </p:cNvPr>
          <p:cNvSpPr txBox="1"/>
          <p:nvPr/>
        </p:nvSpPr>
        <p:spPr>
          <a:xfrm>
            <a:off x="5401576" y="849279"/>
            <a:ext cx="6366587" cy="5528437"/>
          </a:xfrm>
          <a:prstGeom prst="rect">
            <a:avLst/>
          </a:prstGeom>
          <a:noFill/>
        </p:spPr>
        <p:txBody>
          <a:bodyPr wrap="square" rtlCol="1">
            <a:spAutoFit/>
          </a:bodyPr>
          <a:lstStyle/>
          <a:p>
            <a:pPr algn="r">
              <a:lnSpc>
                <a:spcPct val="250000"/>
              </a:lnSpc>
            </a:pPr>
            <a:r>
              <a:rPr lang="fa-IR" b="1" dirty="0">
                <a:cs typeface="B Nazanin" panose="00000400000000000000" pitchFamily="2" charset="-78"/>
              </a:rPr>
              <a:t>3-افزایش اعتماد به نفس</a:t>
            </a:r>
          </a:p>
          <a:p>
            <a:pPr algn="r">
              <a:lnSpc>
                <a:spcPct val="250000"/>
              </a:lnSpc>
            </a:pPr>
            <a:r>
              <a:rPr lang="fa-IR" dirty="0">
                <a:cs typeface="B Nazanin" panose="00000400000000000000" pitchFamily="2" charset="-78"/>
              </a:rPr>
              <a:t>ورزش می‌تواند به کاهش وزن، فرم دهی و حفظ لبخند رضایت شما کمک کند. اینکه از پس وزنه‌ها و تمرینات سخت برمی‌آیید به شما احساس قدرت و قوی بودن می‌دهد و اعتماد به نفس شما را بالا می‌برد.</a:t>
            </a:r>
          </a:p>
          <a:p>
            <a:pPr algn="r">
              <a:lnSpc>
                <a:spcPct val="250000"/>
              </a:lnSpc>
            </a:pPr>
            <a:r>
              <a:rPr lang="fa-IR" b="1" dirty="0">
                <a:cs typeface="B Nazanin" panose="00000400000000000000" pitchFamily="2" charset="-78"/>
              </a:rPr>
              <a:t>4-دریافت حمایت اجتماعی</a:t>
            </a:r>
          </a:p>
          <a:p>
            <a:pPr algn="r">
              <a:lnSpc>
                <a:spcPct val="250000"/>
              </a:lnSpc>
            </a:pPr>
            <a:r>
              <a:rPr lang="fa-IR" dirty="0">
                <a:cs typeface="B Nazanin" panose="00000400000000000000" pitchFamily="2" charset="-78"/>
              </a:rPr>
              <a:t>ورزش کردن یک فعالیت‌ اجتماعی به حساب می‌آید؛ بنابراین چه به یک کلاس ورزشی بپیوندید و چه در یک لیگ والیبال بازی کنید، ورزش با دیگران می‌تواند استرس شما را به مقدار زیادی کاهش دهد.1=</a:t>
            </a:r>
          </a:p>
        </p:txBody>
      </p:sp>
      <p:pic>
        <p:nvPicPr>
          <p:cNvPr id="3" name="Picture 2">
            <a:extLst>
              <a:ext uri="{FF2B5EF4-FFF2-40B4-BE49-F238E27FC236}">
                <a16:creationId xmlns:a16="http://schemas.microsoft.com/office/drawing/2014/main" id="{454B6F71-E5DE-969B-4D64-D099C4F2B809}"/>
              </a:ext>
            </a:extLst>
          </p:cNvPr>
          <p:cNvPicPr>
            <a:picLocks noChangeAspect="1"/>
          </p:cNvPicPr>
          <p:nvPr/>
        </p:nvPicPr>
        <p:blipFill rotWithShape="1">
          <a:blip r:embed="rId2">
            <a:extLst>
              <a:ext uri="{28A0092B-C50C-407E-A947-70E740481C1C}">
                <a14:useLocalDpi xmlns:a14="http://schemas.microsoft.com/office/drawing/2010/main" val="0"/>
              </a:ext>
            </a:extLst>
          </a:blip>
          <a:srcRect l="11177" r="7583"/>
          <a:stretch/>
        </p:blipFill>
        <p:spPr>
          <a:xfrm rot="21069581">
            <a:off x="1108364" y="2164647"/>
            <a:ext cx="3445163" cy="28977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673424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8649479" y="545376"/>
            <a:ext cx="3542522" cy="461665"/>
          </a:xfrm>
          <a:prstGeom prst="rect">
            <a:avLst/>
          </a:prstGeom>
          <a:noFill/>
        </p:spPr>
        <p:txBody>
          <a:bodyPr wrap="square" rtlCol="1">
            <a:spAutoFit/>
          </a:bodyPr>
          <a:lstStyle/>
          <a:p>
            <a:pPr algn="ctr"/>
            <a:r>
              <a:rPr lang="fa-IR" sz="2400">
                <a:cs typeface="B Titr" panose="00000700000000000000" pitchFamily="2" charset="-78"/>
              </a:rPr>
              <a:t>تاثیر ورزش بر سلامت روان</a:t>
            </a:r>
            <a:endParaRPr lang="fa-IR" sz="2400" dirty="0">
              <a:cs typeface="B Titr" panose="00000700000000000000" pitchFamily="2" charset="-78"/>
            </a:endParaRPr>
          </a:p>
        </p:txBody>
      </p:sp>
      <p:sp>
        <p:nvSpPr>
          <p:cNvPr id="6" name="TextBox 5">
            <a:extLst>
              <a:ext uri="{FF2B5EF4-FFF2-40B4-BE49-F238E27FC236}">
                <a16:creationId xmlns:a16="http://schemas.microsoft.com/office/drawing/2014/main" id="{DCB37F1B-1FAE-5091-2A87-CD348DF7F283}"/>
              </a:ext>
            </a:extLst>
          </p:cNvPr>
          <p:cNvSpPr txBox="1"/>
          <p:nvPr/>
        </p:nvSpPr>
        <p:spPr>
          <a:xfrm>
            <a:off x="589808" y="1346642"/>
            <a:ext cx="11178073" cy="4455066"/>
          </a:xfrm>
          <a:prstGeom prst="rect">
            <a:avLst/>
          </a:prstGeom>
          <a:noFill/>
        </p:spPr>
        <p:txBody>
          <a:bodyPr wrap="square" rtlCol="1">
            <a:spAutoFit/>
          </a:bodyPr>
          <a:lstStyle/>
          <a:p>
            <a:pPr algn="ctr">
              <a:lnSpc>
                <a:spcPct val="200000"/>
              </a:lnSpc>
            </a:pPr>
            <a:r>
              <a:rPr lang="fa-IR" b="1" dirty="0">
                <a:cs typeface="B Nazanin" panose="00000400000000000000" pitchFamily="2" charset="-78"/>
              </a:rPr>
              <a:t>5-بهبود سلامت جسمانی و روانی</a:t>
            </a:r>
          </a:p>
          <a:p>
            <a:pPr algn="ctr">
              <a:lnSpc>
                <a:spcPct val="200000"/>
              </a:lnSpc>
            </a:pPr>
            <a:r>
              <a:rPr lang="fa-IR" dirty="0">
                <a:cs typeface="B Nazanin" panose="00000400000000000000" pitchFamily="2" charset="-78"/>
              </a:rPr>
              <a:t>در حالی که استرس می‌تواند باعث بیماری شود، بیماری نیز می‌تواند باعث استرس شود. انجام ورزش خیلی زود به بهبود سلامت کلی و افزایش طول عمر شما کمک می‌کند.</a:t>
            </a:r>
          </a:p>
          <a:p>
            <a:pPr algn="ctr">
              <a:lnSpc>
                <a:spcPct val="200000"/>
              </a:lnSpc>
            </a:pPr>
            <a:r>
              <a:rPr lang="fa-IR" dirty="0">
                <a:cs typeface="B Nazanin" panose="00000400000000000000" pitchFamily="2" charset="-78"/>
              </a:rPr>
              <a:t>ورزش می‌تواند سیستم ایمنی بدن شما را در برابر بیماری‌ها تقویت کند و در دراز مدت با کمک به سالم ماندن شما و لذت بردن از زندگی استرس‌تان را کاهش دهد.</a:t>
            </a:r>
          </a:p>
          <a:p>
            <a:pPr algn="ctr">
              <a:lnSpc>
                <a:spcPct val="200000"/>
              </a:lnSpc>
            </a:pPr>
            <a:r>
              <a:rPr lang="fa-IR" b="1" dirty="0">
                <a:cs typeface="B Nazanin" panose="00000400000000000000" pitchFamily="2" charset="-78"/>
              </a:rPr>
              <a:t>6-تخلیه استرس و اضطراب</a:t>
            </a:r>
          </a:p>
          <a:p>
            <a:pPr algn="ctr">
              <a:lnSpc>
                <a:spcPct val="200000"/>
              </a:lnSpc>
            </a:pPr>
            <a:r>
              <a:rPr lang="fa-IR" dirty="0">
                <a:cs typeface="B Nazanin" panose="00000400000000000000" pitchFamily="2" charset="-78"/>
              </a:rPr>
              <a:t>کسانی که بیشتر ورزش می‌کنند، خشم و غم درونی کمتری دارند؛ چراکه با ورزش و عرق ریختن در باشگاه مقدار زیادی از ناراحتی‌های خود را تخلیه می‌کنند. علاوه بر این، ورزش می‌تواند راه مناسبی برای مصون ماندن از استرس آینده و همچنین راهی برای مقابله با استرس فعلی باشد.</a:t>
            </a:r>
            <a:endParaRPr lang="fa-IR" dirty="0"/>
          </a:p>
        </p:txBody>
      </p:sp>
    </p:spTree>
    <p:extLst>
      <p:ext uri="{BB962C8B-B14F-4D97-AF65-F5344CB8AC3E}">
        <p14:creationId xmlns:p14="http://schemas.microsoft.com/office/powerpoint/2010/main" val="7599832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8021406" y="283784"/>
            <a:ext cx="3542522" cy="461665"/>
          </a:xfrm>
          <a:prstGeom prst="rect">
            <a:avLst/>
          </a:prstGeom>
          <a:noFill/>
        </p:spPr>
        <p:txBody>
          <a:bodyPr wrap="square" rtlCol="1">
            <a:spAutoFit/>
          </a:bodyPr>
          <a:lstStyle/>
          <a:p>
            <a:pPr algn="ctr"/>
            <a:r>
              <a:rPr lang="fa-IR" sz="2400">
                <a:solidFill>
                  <a:srgbClr val="FFC000"/>
                </a:solidFill>
                <a:cs typeface="B Titr" panose="00000700000000000000" pitchFamily="2" charset="-78"/>
              </a:rPr>
              <a:t>تکنیک‌های روانشناسی ورزشی</a:t>
            </a:r>
            <a:endParaRPr lang="fa-IR" sz="2400" dirty="0">
              <a:solidFill>
                <a:srgbClr val="FFC000"/>
              </a:solidFill>
              <a:cs typeface="B Titr" panose="00000700000000000000" pitchFamily="2" charset="-78"/>
            </a:endParaRPr>
          </a:p>
        </p:txBody>
      </p:sp>
      <p:sp>
        <p:nvSpPr>
          <p:cNvPr id="6" name="TextBox 5">
            <a:extLst>
              <a:ext uri="{FF2B5EF4-FFF2-40B4-BE49-F238E27FC236}">
                <a16:creationId xmlns:a16="http://schemas.microsoft.com/office/drawing/2014/main" id="{DCB37F1B-1FAE-5091-2A87-CD348DF7F283}"/>
              </a:ext>
            </a:extLst>
          </p:cNvPr>
          <p:cNvSpPr txBox="1"/>
          <p:nvPr/>
        </p:nvSpPr>
        <p:spPr>
          <a:xfrm>
            <a:off x="634482" y="734738"/>
            <a:ext cx="11178073" cy="1373453"/>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روانشناسی ورزشی به افراد کمک می‌کند تا برای ورزش و سبک زندگی سالم انگیزه پیدا کنند و در مورد مسائل سلامت روان مربوط ورزش مشاوره دهند. تکنیک‌های روانشناسی ورزشی همان تکنیک های علمی روانشناسی است که به تشخیص مشاور استفاده می‌شود.</a:t>
            </a:r>
          </a:p>
        </p:txBody>
      </p:sp>
      <p:sp>
        <p:nvSpPr>
          <p:cNvPr id="2" name="TextBox 1">
            <a:extLst>
              <a:ext uri="{FF2B5EF4-FFF2-40B4-BE49-F238E27FC236}">
                <a16:creationId xmlns:a16="http://schemas.microsoft.com/office/drawing/2014/main" id="{5A083E27-EDFC-7B54-D237-C96E8C6D3776}"/>
              </a:ext>
            </a:extLst>
          </p:cNvPr>
          <p:cNvSpPr txBox="1"/>
          <p:nvPr/>
        </p:nvSpPr>
        <p:spPr>
          <a:xfrm>
            <a:off x="8167585" y="4147457"/>
            <a:ext cx="3396343" cy="461665"/>
          </a:xfrm>
          <a:prstGeom prst="rect">
            <a:avLst/>
          </a:prstGeom>
          <a:noFill/>
        </p:spPr>
        <p:txBody>
          <a:bodyPr wrap="square" rtlCol="1">
            <a:spAutoFit/>
          </a:bodyPr>
          <a:lstStyle/>
          <a:p>
            <a:r>
              <a:rPr lang="fa-IR" sz="2400" dirty="0">
                <a:solidFill>
                  <a:srgbClr val="FFC000"/>
                </a:solidFill>
                <a:cs typeface="B Titr" panose="00000700000000000000" pitchFamily="2" charset="-78"/>
              </a:rPr>
              <a:t>پذیرفتن سبک زندگی ورزشی </a:t>
            </a:r>
          </a:p>
        </p:txBody>
      </p:sp>
      <p:sp>
        <p:nvSpPr>
          <p:cNvPr id="3" name="TextBox 2">
            <a:extLst>
              <a:ext uri="{FF2B5EF4-FFF2-40B4-BE49-F238E27FC236}">
                <a16:creationId xmlns:a16="http://schemas.microsoft.com/office/drawing/2014/main" id="{A8C55EB5-9837-4BC5-82E2-96E5C9B73FD5}"/>
              </a:ext>
            </a:extLst>
          </p:cNvPr>
          <p:cNvSpPr txBox="1"/>
          <p:nvPr/>
        </p:nvSpPr>
        <p:spPr>
          <a:xfrm>
            <a:off x="1082351" y="4980844"/>
            <a:ext cx="10730204" cy="1373453"/>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سبک زندگی ورزشکاران گاهی سخت و خیلی پیچیده می‌شود؛ طوری که تحمل ورزشکار تمام می‌شود. اما روانشناس ورزشی می‌تواند در اینجا به کمک‌شان بیاید و آنها را تشویق کند که سبک زندگی خاص خود بپذیرند و ورزشکاران را بیشتر، آماده زندگی حرفه‌ای قهرمانی کند.</a:t>
            </a:r>
          </a:p>
        </p:txBody>
      </p:sp>
      <p:pic>
        <p:nvPicPr>
          <p:cNvPr id="7" name="Picture 6">
            <a:extLst>
              <a:ext uri="{FF2B5EF4-FFF2-40B4-BE49-F238E27FC236}">
                <a16:creationId xmlns:a16="http://schemas.microsoft.com/office/drawing/2014/main" id="{FE9F57E6-5047-3AD0-D288-1E9BC4CE3A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072" y="2269044"/>
            <a:ext cx="3831210" cy="2550947"/>
          </a:xfrm>
          <a:prstGeom prst="rect">
            <a:avLst/>
          </a:prstGeom>
          <a:ln>
            <a:noFill/>
          </a:ln>
          <a:effectLst>
            <a:softEdge rad="112500"/>
          </a:effectLst>
        </p:spPr>
      </p:pic>
      <p:sp>
        <p:nvSpPr>
          <p:cNvPr id="4" name="Oval 3">
            <a:extLst>
              <a:ext uri="{FF2B5EF4-FFF2-40B4-BE49-F238E27FC236}">
                <a16:creationId xmlns:a16="http://schemas.microsoft.com/office/drawing/2014/main" id="{10D4FF10-3FD4-389B-68F7-818775AEEA5A}"/>
              </a:ext>
            </a:extLst>
          </p:cNvPr>
          <p:cNvSpPr/>
          <p:nvPr/>
        </p:nvSpPr>
        <p:spPr>
          <a:xfrm>
            <a:off x="11563928" y="4225889"/>
            <a:ext cx="304800" cy="304800"/>
          </a:xfrm>
          <a:prstGeom prst="ellipse">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271891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7807177" y="228521"/>
            <a:ext cx="3719805"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هدف گذاری معقول و پیگیری آن</a:t>
            </a:r>
          </a:p>
        </p:txBody>
      </p:sp>
      <p:sp>
        <p:nvSpPr>
          <p:cNvPr id="6" name="TextBox 5">
            <a:extLst>
              <a:ext uri="{FF2B5EF4-FFF2-40B4-BE49-F238E27FC236}">
                <a16:creationId xmlns:a16="http://schemas.microsoft.com/office/drawing/2014/main" id="{DCB37F1B-1FAE-5091-2A87-CD348DF7F283}"/>
              </a:ext>
            </a:extLst>
          </p:cNvPr>
          <p:cNvSpPr txBox="1"/>
          <p:nvPr/>
        </p:nvSpPr>
        <p:spPr>
          <a:xfrm>
            <a:off x="662474" y="943322"/>
            <a:ext cx="11178073" cy="1131079"/>
          </a:xfrm>
          <a:prstGeom prst="rect">
            <a:avLst/>
          </a:prstGeom>
          <a:noFill/>
        </p:spPr>
        <p:txBody>
          <a:bodyPr wrap="square" rtlCol="1">
            <a:spAutoFit/>
          </a:bodyPr>
          <a:lstStyle/>
          <a:p>
            <a:pPr algn="justLow" rtl="1">
              <a:lnSpc>
                <a:spcPct val="200000"/>
              </a:lnSpc>
            </a:pPr>
            <a:r>
              <a:rPr lang="fa-IR" dirty="0">
                <a:cs typeface="B Nazanin" panose="00000400000000000000" pitchFamily="2" charset="-78"/>
              </a:rPr>
              <a:t>تعیین هدف باعث می‌شود تا افراد برای رسیدن به خواسته خود، سخت تلاش کنند. در عین حال مهم است که هدف‌ها معقول و دست یافتنی باشند. یک روانشناس ورزشی می‌تواند نقش کلیدی در ایجاد اهداف مناسب و حمایت از ورزشکار در طول فرآیند داشته باشد.</a:t>
            </a:r>
          </a:p>
        </p:txBody>
      </p:sp>
      <p:sp>
        <p:nvSpPr>
          <p:cNvPr id="2" name="TextBox 1">
            <a:extLst>
              <a:ext uri="{FF2B5EF4-FFF2-40B4-BE49-F238E27FC236}">
                <a16:creationId xmlns:a16="http://schemas.microsoft.com/office/drawing/2014/main" id="{65D54976-FC82-F84B-EF44-EBB855DBDAC1}"/>
              </a:ext>
            </a:extLst>
          </p:cNvPr>
          <p:cNvSpPr txBox="1"/>
          <p:nvPr/>
        </p:nvSpPr>
        <p:spPr>
          <a:xfrm>
            <a:off x="7940351" y="4212772"/>
            <a:ext cx="3900196" cy="600164"/>
          </a:xfrm>
          <a:prstGeom prst="rect">
            <a:avLst/>
          </a:prstGeom>
          <a:noFill/>
        </p:spPr>
        <p:txBody>
          <a:bodyPr wrap="square" rtlCol="1">
            <a:spAutoFit/>
          </a:bodyPr>
          <a:lstStyle/>
          <a:p>
            <a:pPr algn="r">
              <a:lnSpc>
                <a:spcPct val="150000"/>
              </a:lnSpc>
            </a:pPr>
            <a:r>
              <a:rPr lang="fa-IR" sz="2400" dirty="0">
                <a:solidFill>
                  <a:srgbClr val="FFC000"/>
                </a:solidFill>
                <a:cs typeface="B Titr" panose="00000700000000000000" pitchFamily="2" charset="-78"/>
              </a:rPr>
              <a:t>انگیزه بخشی به ورزشکار</a:t>
            </a:r>
          </a:p>
        </p:txBody>
      </p:sp>
      <p:sp>
        <p:nvSpPr>
          <p:cNvPr id="3" name="TextBox 2">
            <a:extLst>
              <a:ext uri="{FF2B5EF4-FFF2-40B4-BE49-F238E27FC236}">
                <a16:creationId xmlns:a16="http://schemas.microsoft.com/office/drawing/2014/main" id="{87950C68-4CE3-16B5-3DE9-04B6BA9EE1CC}"/>
              </a:ext>
            </a:extLst>
          </p:cNvPr>
          <p:cNvSpPr txBox="1"/>
          <p:nvPr/>
        </p:nvSpPr>
        <p:spPr>
          <a:xfrm>
            <a:off x="1838131" y="5192950"/>
            <a:ext cx="10002416" cy="1131079"/>
          </a:xfrm>
          <a:prstGeom prst="rect">
            <a:avLst/>
          </a:prstGeom>
          <a:noFill/>
        </p:spPr>
        <p:txBody>
          <a:bodyPr wrap="square" rtlCol="1">
            <a:spAutoFit/>
          </a:bodyPr>
          <a:lstStyle/>
          <a:p>
            <a:pPr algn="justLow" rtl="1">
              <a:lnSpc>
                <a:spcPct val="200000"/>
              </a:lnSpc>
            </a:pPr>
            <a:r>
              <a:rPr lang="fa-IR" dirty="0">
                <a:cs typeface="B Nazanin" panose="00000400000000000000" pitchFamily="2" charset="-78"/>
              </a:rPr>
              <a:t>یکی دیگر از تکنیک‌های روانشناسی ورزشی، ایجاد انگیزه لازم به ورزشکاری است که خسته شده‌است و انرژی دادن دوباره به اوست. انگیزه نقش مهمی در ترغیب افراد به ادامه دادن مسیر حرفه‌ای دارد.</a:t>
            </a:r>
          </a:p>
        </p:txBody>
      </p:sp>
      <p:pic>
        <p:nvPicPr>
          <p:cNvPr id="7" name="Picture 6">
            <a:extLst>
              <a:ext uri="{FF2B5EF4-FFF2-40B4-BE49-F238E27FC236}">
                <a16:creationId xmlns:a16="http://schemas.microsoft.com/office/drawing/2014/main" id="{7A9DBBD3-3E20-D8DC-FAE3-E22C6BD35F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272868">
            <a:off x="1033067" y="2526643"/>
            <a:ext cx="4311437" cy="25289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049939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10658761" y="244521"/>
            <a:ext cx="997527"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مقدمه</a:t>
            </a:r>
          </a:p>
        </p:txBody>
      </p:sp>
      <p:sp>
        <p:nvSpPr>
          <p:cNvPr id="6" name="TextBox 5">
            <a:extLst>
              <a:ext uri="{FF2B5EF4-FFF2-40B4-BE49-F238E27FC236}">
                <a16:creationId xmlns:a16="http://schemas.microsoft.com/office/drawing/2014/main" id="{DCB37F1B-1FAE-5091-2A87-CD348DF7F283}"/>
              </a:ext>
            </a:extLst>
          </p:cNvPr>
          <p:cNvSpPr txBox="1"/>
          <p:nvPr/>
        </p:nvSpPr>
        <p:spPr>
          <a:xfrm>
            <a:off x="5523346" y="817022"/>
            <a:ext cx="6335392" cy="5528437"/>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آیا تا به حال به عنوان یک ورزشکار دچار رکود و عدم پیشرفت شده‌اید؟ آیا یک اتفاق بد، یک شکست در مسابقه یا یک اشتباه ورزشی تا مدت‌ها ذهن شما را درگیر کرده؟ آیا احساس می‌کنید که در تمرین عملکرد بهتری نسبت به مسابقه داشتید و این موضوع برای‌تان ناراحت کننده بوده است؟</a:t>
            </a:r>
          </a:p>
          <a:p>
            <a:pPr algn="justLow" rtl="1">
              <a:lnSpc>
                <a:spcPct val="250000"/>
              </a:lnSpc>
            </a:pPr>
            <a:r>
              <a:rPr lang="fa-IR" dirty="0">
                <a:cs typeface="B Nazanin" panose="00000400000000000000" pitchFamily="2" charset="-78"/>
              </a:rPr>
              <a:t>اگر پاسخ شما به هر یک از این سوالات مثبت است، پس احتمالا به یک مشاور ورزشی نیاز دارید؛ کسی که به طور ویژه برای این موضوع بتواند شما را راهنمایی و کمک کند. این مطلب را تا انتها بخوانید تا به‌طور کامل با روانشناسی ورزشی و کار روانشناس ورزشی آشنا شوید.</a:t>
            </a:r>
          </a:p>
        </p:txBody>
      </p:sp>
      <p:pic>
        <p:nvPicPr>
          <p:cNvPr id="7" name="Picture 6">
            <a:extLst>
              <a:ext uri="{FF2B5EF4-FFF2-40B4-BE49-F238E27FC236}">
                <a16:creationId xmlns:a16="http://schemas.microsoft.com/office/drawing/2014/main" id="{3F335737-763A-97BB-F670-75CE81BE05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727575">
            <a:off x="1016732" y="2529278"/>
            <a:ext cx="3723709" cy="249665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5982619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9809016" y="240766"/>
            <a:ext cx="1884218"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تمرکز حواس</a:t>
            </a:r>
          </a:p>
        </p:txBody>
      </p:sp>
      <p:sp>
        <p:nvSpPr>
          <p:cNvPr id="6" name="TextBox 5">
            <a:extLst>
              <a:ext uri="{FF2B5EF4-FFF2-40B4-BE49-F238E27FC236}">
                <a16:creationId xmlns:a16="http://schemas.microsoft.com/office/drawing/2014/main" id="{DCB37F1B-1FAE-5091-2A87-CD348DF7F283}"/>
              </a:ext>
            </a:extLst>
          </p:cNvPr>
          <p:cNvSpPr txBox="1"/>
          <p:nvPr/>
        </p:nvSpPr>
        <p:spPr>
          <a:xfrm>
            <a:off x="682454" y="673861"/>
            <a:ext cx="11178073" cy="1615827"/>
          </a:xfrm>
          <a:prstGeom prst="rect">
            <a:avLst/>
          </a:prstGeom>
          <a:noFill/>
        </p:spPr>
        <p:txBody>
          <a:bodyPr wrap="square" rtlCol="1">
            <a:spAutoFit/>
          </a:bodyPr>
          <a:lstStyle/>
          <a:p>
            <a:pPr algn="justLow" rtl="1">
              <a:lnSpc>
                <a:spcPct val="300000"/>
              </a:lnSpc>
            </a:pPr>
            <a:r>
              <a:rPr lang="fa-IR" dirty="0">
                <a:cs typeface="B Nazanin" panose="00000400000000000000" pitchFamily="2" charset="-78"/>
              </a:rPr>
              <a:t>حواس‌پرتی در ورزش می‌تواند موفقیت افراد را تحت الشعاع قرار دهد و زندگی حرفه‌ای او را مختل کند. یک روانشناس ورزشی می‌تواند به ورزشکار کمک کند تا در لحظه زندگی کند، خودشان و سبک زندگی‌شان را بپذیرند و تمرکز بیشتری داشته باشند.</a:t>
            </a:r>
          </a:p>
        </p:txBody>
      </p:sp>
      <p:pic>
        <p:nvPicPr>
          <p:cNvPr id="3" name="Picture 2">
            <a:extLst>
              <a:ext uri="{FF2B5EF4-FFF2-40B4-BE49-F238E27FC236}">
                <a16:creationId xmlns:a16="http://schemas.microsoft.com/office/drawing/2014/main" id="{A7F7A5D9-39EF-3FE0-903C-4BB42B0B32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3070" y="2662186"/>
            <a:ext cx="5282930" cy="352195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a:extLst>
              <a:ext uri="{FF2B5EF4-FFF2-40B4-BE49-F238E27FC236}">
                <a16:creationId xmlns:a16="http://schemas.microsoft.com/office/drawing/2014/main" id="{69856EB0-1346-EF6A-05A8-B45BD5E425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67412" y="3232537"/>
            <a:ext cx="2381250" cy="2381250"/>
          </a:xfrm>
          <a:prstGeom prst="rect">
            <a:avLst/>
          </a:prstGeom>
        </p:spPr>
      </p:pic>
    </p:spTree>
    <p:extLst>
      <p:ext uri="{BB962C8B-B14F-4D97-AF65-F5344CB8AC3E}">
        <p14:creationId xmlns:p14="http://schemas.microsoft.com/office/powerpoint/2010/main" val="12353962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8584825" y="240576"/>
            <a:ext cx="3542522"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مقابله با افکار منفی</a:t>
            </a:r>
          </a:p>
        </p:txBody>
      </p:sp>
      <p:sp>
        <p:nvSpPr>
          <p:cNvPr id="6" name="TextBox 5">
            <a:extLst>
              <a:ext uri="{FF2B5EF4-FFF2-40B4-BE49-F238E27FC236}">
                <a16:creationId xmlns:a16="http://schemas.microsoft.com/office/drawing/2014/main" id="{DCB37F1B-1FAE-5091-2A87-CD348DF7F283}"/>
              </a:ext>
            </a:extLst>
          </p:cNvPr>
          <p:cNvSpPr txBox="1"/>
          <p:nvPr/>
        </p:nvSpPr>
        <p:spPr>
          <a:xfrm>
            <a:off x="580194" y="908831"/>
            <a:ext cx="11178073" cy="1373453"/>
          </a:xfrm>
          <a:prstGeom prst="rect">
            <a:avLst/>
          </a:prstGeom>
          <a:noFill/>
        </p:spPr>
        <p:txBody>
          <a:bodyPr wrap="square" rtlCol="1">
            <a:spAutoFit/>
          </a:bodyPr>
          <a:lstStyle/>
          <a:p>
            <a:pPr algn="ctr" rtl="1">
              <a:lnSpc>
                <a:spcPct val="250000"/>
              </a:lnSpc>
            </a:pPr>
            <a:r>
              <a:rPr lang="fa-IR" dirty="0">
                <a:cs typeface="B Nazanin" panose="00000400000000000000" pitchFamily="2" charset="-78"/>
              </a:rPr>
              <a:t>گاهی ورزشکاران مورد حملات افکار منفی قرار می‌گیرند و این افکار آرامش و تمرکز آن‌ها را از بین می‌برند. در چنین مواردی، بهتر است ورزشکار با یک روانشناس ورزشی صحبت کند و با کمک او افکار منفی را از خود دور کند و آرامش را به زندگی و فکر خود برگرداند.</a:t>
            </a:r>
          </a:p>
        </p:txBody>
      </p:sp>
      <p:sp>
        <p:nvSpPr>
          <p:cNvPr id="2" name="TextBox 1">
            <a:extLst>
              <a:ext uri="{FF2B5EF4-FFF2-40B4-BE49-F238E27FC236}">
                <a16:creationId xmlns:a16="http://schemas.microsoft.com/office/drawing/2014/main" id="{329E03FF-D4E2-C969-EA56-FD762946DF16}"/>
              </a:ext>
            </a:extLst>
          </p:cNvPr>
          <p:cNvSpPr txBox="1"/>
          <p:nvPr/>
        </p:nvSpPr>
        <p:spPr>
          <a:xfrm>
            <a:off x="8192655" y="4613305"/>
            <a:ext cx="3427067" cy="600164"/>
          </a:xfrm>
          <a:prstGeom prst="rect">
            <a:avLst/>
          </a:prstGeom>
          <a:noFill/>
        </p:spPr>
        <p:txBody>
          <a:bodyPr wrap="square" rtlCol="1">
            <a:spAutoFit/>
          </a:bodyPr>
          <a:lstStyle/>
          <a:p>
            <a:pPr algn="ctr">
              <a:lnSpc>
                <a:spcPct val="150000"/>
              </a:lnSpc>
            </a:pPr>
            <a:r>
              <a:rPr lang="fa-IR" sz="2400" dirty="0">
                <a:solidFill>
                  <a:srgbClr val="FFC000"/>
                </a:solidFill>
                <a:cs typeface="B Titr" panose="00000700000000000000" pitchFamily="2" charset="-78"/>
              </a:rPr>
              <a:t>فواید ورزش کردن برای جسم</a:t>
            </a:r>
          </a:p>
        </p:txBody>
      </p:sp>
      <p:sp>
        <p:nvSpPr>
          <p:cNvPr id="3" name="TextBox 2">
            <a:extLst>
              <a:ext uri="{FF2B5EF4-FFF2-40B4-BE49-F238E27FC236}">
                <a16:creationId xmlns:a16="http://schemas.microsoft.com/office/drawing/2014/main" id="{0B9B02B7-E525-38C8-5278-94AC594B6EBD}"/>
              </a:ext>
            </a:extLst>
          </p:cNvPr>
          <p:cNvSpPr txBox="1"/>
          <p:nvPr/>
        </p:nvSpPr>
        <p:spPr>
          <a:xfrm>
            <a:off x="1182256" y="5624214"/>
            <a:ext cx="10760930" cy="888705"/>
          </a:xfrm>
          <a:prstGeom prst="rect">
            <a:avLst/>
          </a:prstGeom>
          <a:noFill/>
        </p:spPr>
        <p:txBody>
          <a:bodyPr wrap="square" rtlCol="1">
            <a:spAutoFit/>
          </a:bodyPr>
          <a:lstStyle/>
          <a:p>
            <a:pPr algn="ctr" rtl="1">
              <a:lnSpc>
                <a:spcPct val="150000"/>
              </a:lnSpc>
            </a:pPr>
            <a:r>
              <a:rPr lang="fa-IR" dirty="0">
                <a:cs typeface="B Nazanin" panose="00000400000000000000" pitchFamily="2" charset="-78"/>
              </a:rPr>
              <a:t>همه می‌دانند فواید ورزش کردن مستقیما بر کیفیت زندگی‌شان و حال روحی و جسمی‌شان تاثیر مثبتی دارد. اکنون هفت مورد از فواید عالی ورزش برای جسم را نام می‌بریم.</a:t>
            </a:r>
          </a:p>
        </p:txBody>
      </p:sp>
      <p:pic>
        <p:nvPicPr>
          <p:cNvPr id="7" name="Picture 6">
            <a:extLst>
              <a:ext uri="{FF2B5EF4-FFF2-40B4-BE49-F238E27FC236}">
                <a16:creationId xmlns:a16="http://schemas.microsoft.com/office/drawing/2014/main" id="{848C88C2-4AD2-EA8E-88C8-9E21E92A15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2491" y="2488874"/>
            <a:ext cx="4483977" cy="3001087"/>
          </a:xfrm>
          <a:prstGeom prst="ellipse">
            <a:avLst/>
          </a:prstGeom>
          <a:ln>
            <a:noFill/>
          </a:ln>
          <a:effectLst>
            <a:softEdge rad="112500"/>
          </a:effectLst>
        </p:spPr>
      </p:pic>
      <p:sp>
        <p:nvSpPr>
          <p:cNvPr id="4" name="Oval 3">
            <a:extLst>
              <a:ext uri="{FF2B5EF4-FFF2-40B4-BE49-F238E27FC236}">
                <a16:creationId xmlns:a16="http://schemas.microsoft.com/office/drawing/2014/main" id="{E3213ADE-76F4-4BCA-A0C9-4839F524F2C5}"/>
              </a:ext>
            </a:extLst>
          </p:cNvPr>
          <p:cNvSpPr/>
          <p:nvPr/>
        </p:nvSpPr>
        <p:spPr>
          <a:xfrm>
            <a:off x="11605867" y="4797931"/>
            <a:ext cx="286327" cy="286327"/>
          </a:xfrm>
          <a:prstGeom prst="ellipse">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35014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8159951" y="226367"/>
            <a:ext cx="3542522"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ورزش وزن را کنترل می‌کند</a:t>
            </a:r>
          </a:p>
        </p:txBody>
      </p:sp>
      <p:sp>
        <p:nvSpPr>
          <p:cNvPr id="6" name="TextBox 5">
            <a:extLst>
              <a:ext uri="{FF2B5EF4-FFF2-40B4-BE49-F238E27FC236}">
                <a16:creationId xmlns:a16="http://schemas.microsoft.com/office/drawing/2014/main" id="{DCB37F1B-1FAE-5091-2A87-CD348DF7F283}"/>
              </a:ext>
            </a:extLst>
          </p:cNvPr>
          <p:cNvSpPr txBox="1"/>
          <p:nvPr/>
        </p:nvSpPr>
        <p:spPr>
          <a:xfrm>
            <a:off x="643718" y="807795"/>
            <a:ext cx="11178073" cy="4143442"/>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ورزش می‌تواند شما را در وزن مناسب خود نگه دارد یا اگر اضافه وزن دارید، به کاهش وزن شما کمک می‌کند. فواید ورزش کردن برای کنترل وزن، فقط همین‌ها نیست. اگر شما دچار کمبود وزن هم باشید ورزش به شما کمک خواهد کرد تا به وزن ایده‌آل‌تان برسید و به اندازه کافی وزن بگیرید. ورزش برای مدیریت وزن یک کلید موثر و راهگشا است.</a:t>
            </a:r>
          </a:p>
          <a:p>
            <a:pPr algn="justLow" rtl="1">
              <a:lnSpc>
                <a:spcPct val="250000"/>
              </a:lnSpc>
            </a:pPr>
            <a:r>
              <a:rPr lang="fa-IR" dirty="0">
                <a:cs typeface="B Nazanin" panose="00000400000000000000" pitchFamily="2" charset="-78"/>
              </a:rPr>
              <a:t>ورزش منظم در باشگاه عالی است، اما اگر نمی‌توانید در باشگاه ورزش کنید، ورزش در خانه را آغاز کنید. اگر احیانا فرصتی برای ورزش منظم در خانه هم ندارید، پیشنهاد می‌کنیم حتما به فعالیت‌های روزمره خود بیفزایید. هر مقدار فعالیت بهتر از هیچ است. برای بهره‌مندی از مزایا و فواید ورزش کردن، در طول روز فعال‌تر باشید؛ مثلا به جای آسانسور از پله‌ها استفاده کنید یا کمی بیشتر در روز راه بروید.</a:t>
            </a:r>
          </a:p>
        </p:txBody>
      </p:sp>
      <p:pic>
        <p:nvPicPr>
          <p:cNvPr id="3" name="Picture 2">
            <a:extLst>
              <a:ext uri="{FF2B5EF4-FFF2-40B4-BE49-F238E27FC236}">
                <a16:creationId xmlns:a16="http://schemas.microsoft.com/office/drawing/2014/main" id="{5E44E10D-210D-0027-6E16-9C970D7374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2959" y="4619943"/>
            <a:ext cx="3194859" cy="1891693"/>
          </a:xfrm>
          <a:prstGeom prst="rect">
            <a:avLst/>
          </a:prstGeom>
          <a:ln>
            <a:noFill/>
          </a:ln>
          <a:effectLst>
            <a:softEdge rad="112500"/>
          </a:effectLst>
        </p:spPr>
      </p:pic>
    </p:spTree>
    <p:extLst>
      <p:ext uri="{BB962C8B-B14F-4D97-AF65-F5344CB8AC3E}">
        <p14:creationId xmlns:p14="http://schemas.microsoft.com/office/powerpoint/2010/main" val="6557602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6494106" y="545376"/>
            <a:ext cx="5697894" cy="461665"/>
          </a:xfrm>
          <a:prstGeom prst="rect">
            <a:avLst/>
          </a:prstGeom>
          <a:noFill/>
        </p:spPr>
        <p:txBody>
          <a:bodyPr wrap="square" rtlCol="1">
            <a:spAutoFit/>
          </a:bodyPr>
          <a:lstStyle/>
          <a:p>
            <a:pPr algn="ctr"/>
            <a:r>
              <a:rPr lang="fa-IR" sz="2400" dirty="0">
                <a:cs typeface="B Titr" panose="00000700000000000000" pitchFamily="2" charset="-78"/>
              </a:rPr>
              <a:t> ورزش با بیماری‌های مزمن و جدی مبارزه می‌کند</a:t>
            </a:r>
          </a:p>
        </p:txBody>
      </p:sp>
      <p:sp>
        <p:nvSpPr>
          <p:cNvPr id="6" name="TextBox 5">
            <a:extLst>
              <a:ext uri="{FF2B5EF4-FFF2-40B4-BE49-F238E27FC236}">
                <a16:creationId xmlns:a16="http://schemas.microsoft.com/office/drawing/2014/main" id="{DCB37F1B-1FAE-5091-2A87-CD348DF7F283}"/>
              </a:ext>
            </a:extLst>
          </p:cNvPr>
          <p:cNvSpPr txBox="1"/>
          <p:nvPr/>
        </p:nvSpPr>
        <p:spPr>
          <a:xfrm>
            <a:off x="480292" y="1254544"/>
            <a:ext cx="11396918" cy="2065950"/>
          </a:xfrm>
          <a:prstGeom prst="rect">
            <a:avLst/>
          </a:prstGeom>
          <a:noFill/>
        </p:spPr>
        <p:txBody>
          <a:bodyPr wrap="square" rtlCol="1">
            <a:spAutoFit/>
          </a:bodyPr>
          <a:lstStyle/>
          <a:p>
            <a:pPr algn="r">
              <a:lnSpc>
                <a:spcPct val="250000"/>
              </a:lnSpc>
            </a:pPr>
            <a:r>
              <a:rPr lang="fa-IR" dirty="0">
                <a:cs typeface="B Nazanin" panose="00000400000000000000" pitchFamily="2" charset="-78"/>
              </a:rPr>
              <a:t>نداشتن فعالیت بدنی منظم، یکی از دلایل اصلی بیماری‌های مزمن قلبی عروقی است. مطالعات نشان می‌دهند که ورزش منظم باعث بهبود حساسیت به انسولین، سلامت قلب و سیستم تنفسی شما می‌شود. ورزش همچنین می‌تواند فشار خون و سطح کلسترول‌تان را کاهش دهد.</a:t>
            </a:r>
          </a:p>
          <a:p>
            <a:pPr algn="r">
              <a:lnSpc>
                <a:spcPct val="250000"/>
              </a:lnSpc>
            </a:pPr>
            <a:r>
              <a:rPr lang="fa-IR" dirty="0">
                <a:cs typeface="B Nazanin" panose="00000400000000000000" pitchFamily="2" charset="-78"/>
              </a:rPr>
              <a:t>به طور خاص، ورزش می‌تواند به کاهش یا پیشگیری از بیماری‌های مزمن زیر کمک کند</a:t>
            </a:r>
          </a:p>
        </p:txBody>
      </p:sp>
      <p:pic>
        <p:nvPicPr>
          <p:cNvPr id="3" name="Picture 2">
            <a:extLst>
              <a:ext uri="{FF2B5EF4-FFF2-40B4-BE49-F238E27FC236}">
                <a16:creationId xmlns:a16="http://schemas.microsoft.com/office/drawing/2014/main" id="{51EA3BD8-E8F0-069A-4C14-B92C5C278AB5}"/>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6567" r="16909"/>
          <a:stretch/>
        </p:blipFill>
        <p:spPr>
          <a:xfrm rot="20984909" flipH="1">
            <a:off x="499859" y="2744182"/>
            <a:ext cx="3602183" cy="3648417"/>
          </a:xfrm>
          <a:prstGeom prst="rect">
            <a:avLst/>
          </a:prstGeom>
        </p:spPr>
      </p:pic>
    </p:spTree>
    <p:extLst>
      <p:ext uri="{BB962C8B-B14F-4D97-AF65-F5344CB8AC3E}">
        <p14:creationId xmlns:p14="http://schemas.microsoft.com/office/powerpoint/2010/main" val="18455439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8649478" y="270494"/>
            <a:ext cx="3542522"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بیماری‌های قلبی</a:t>
            </a:r>
          </a:p>
        </p:txBody>
      </p:sp>
      <p:sp>
        <p:nvSpPr>
          <p:cNvPr id="6" name="TextBox 5">
            <a:extLst>
              <a:ext uri="{FF2B5EF4-FFF2-40B4-BE49-F238E27FC236}">
                <a16:creationId xmlns:a16="http://schemas.microsoft.com/office/drawing/2014/main" id="{DCB37F1B-1FAE-5091-2A87-CD348DF7F283}"/>
              </a:ext>
            </a:extLst>
          </p:cNvPr>
          <p:cNvSpPr txBox="1"/>
          <p:nvPr/>
        </p:nvSpPr>
        <p:spPr>
          <a:xfrm>
            <a:off x="687368" y="993433"/>
            <a:ext cx="11178073" cy="1373453"/>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فواید ورزش کردن شامل حال بیماران قلبی هم می‌شود. ورزش منظم می‌تواند عوامل خطر قلبی عروقی را کاهش دهد و همچنین یک درمان برای افراد مبتلا به بیماری‌های قلبی عروقی است.</a:t>
            </a:r>
          </a:p>
        </p:txBody>
      </p:sp>
      <p:sp>
        <p:nvSpPr>
          <p:cNvPr id="2" name="TextBox 1">
            <a:extLst>
              <a:ext uri="{FF2B5EF4-FFF2-40B4-BE49-F238E27FC236}">
                <a16:creationId xmlns:a16="http://schemas.microsoft.com/office/drawing/2014/main" id="{AE3CECA1-1330-73E0-BDF8-110D87D6CB94}"/>
              </a:ext>
            </a:extLst>
          </p:cNvPr>
          <p:cNvSpPr txBox="1"/>
          <p:nvPr/>
        </p:nvSpPr>
        <p:spPr>
          <a:xfrm>
            <a:off x="8660886" y="4096718"/>
            <a:ext cx="2976466" cy="461665"/>
          </a:xfrm>
          <a:prstGeom prst="rect">
            <a:avLst/>
          </a:prstGeom>
          <a:noFill/>
        </p:spPr>
        <p:txBody>
          <a:bodyPr wrap="square" rtlCol="1">
            <a:spAutoFit/>
          </a:bodyPr>
          <a:lstStyle/>
          <a:p>
            <a:r>
              <a:rPr lang="fa-IR" sz="2400" dirty="0">
                <a:solidFill>
                  <a:srgbClr val="FFC000"/>
                </a:solidFill>
                <a:cs typeface="B Titr" panose="00000700000000000000" pitchFamily="2" charset="-78"/>
              </a:rPr>
              <a:t>بسیاری از انواع سرطان‌ها</a:t>
            </a:r>
          </a:p>
        </p:txBody>
      </p:sp>
      <p:sp>
        <p:nvSpPr>
          <p:cNvPr id="3" name="TextBox 2">
            <a:extLst>
              <a:ext uri="{FF2B5EF4-FFF2-40B4-BE49-F238E27FC236}">
                <a16:creationId xmlns:a16="http://schemas.microsoft.com/office/drawing/2014/main" id="{BCCCE160-ADD4-32F3-7591-C5EAEE399278}"/>
              </a:ext>
            </a:extLst>
          </p:cNvPr>
          <p:cNvSpPr txBox="1"/>
          <p:nvPr/>
        </p:nvSpPr>
        <p:spPr>
          <a:xfrm>
            <a:off x="1082351" y="5085184"/>
            <a:ext cx="10758196" cy="1373453"/>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ورزش می‌تواند به کاهش خطر ابتلا به چندین سرطان از جمله سرطان سینه، روده بزرگ، آندومتر، کیسه صفرا، کلیه، ریه، کبد، تخمدان، پانکراس، پروستات، تیروئید، معده و سرطان مری کمک کند.</a:t>
            </a:r>
          </a:p>
        </p:txBody>
      </p:sp>
      <p:sp>
        <p:nvSpPr>
          <p:cNvPr id="4" name="Oval 3">
            <a:extLst>
              <a:ext uri="{FF2B5EF4-FFF2-40B4-BE49-F238E27FC236}">
                <a16:creationId xmlns:a16="http://schemas.microsoft.com/office/drawing/2014/main" id="{C181150D-EF66-BDFD-5F44-08701CA994DA}"/>
              </a:ext>
            </a:extLst>
          </p:cNvPr>
          <p:cNvSpPr/>
          <p:nvPr/>
        </p:nvSpPr>
        <p:spPr>
          <a:xfrm>
            <a:off x="11593985" y="4191822"/>
            <a:ext cx="271456" cy="271456"/>
          </a:xfrm>
          <a:prstGeom prst="ellipse">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1EB0D298-80F8-22A6-DBD3-D36387DFC76E}"/>
              </a:ext>
            </a:extLst>
          </p:cNvPr>
          <p:cNvGrpSpPr/>
          <p:nvPr/>
        </p:nvGrpSpPr>
        <p:grpSpPr>
          <a:xfrm>
            <a:off x="1082351" y="2090057"/>
            <a:ext cx="4166778" cy="2995127"/>
            <a:chOff x="1082351" y="2090057"/>
            <a:chExt cx="4166778" cy="2995127"/>
          </a:xfrm>
        </p:grpSpPr>
        <p:pic>
          <p:nvPicPr>
            <p:cNvPr id="7" name="Picture 6">
              <a:extLst>
                <a:ext uri="{FF2B5EF4-FFF2-40B4-BE49-F238E27FC236}">
                  <a16:creationId xmlns:a16="http://schemas.microsoft.com/office/drawing/2014/main" id="{B6C3AA1C-3755-537A-988A-11202AE7C8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2351" y="2090057"/>
              <a:ext cx="3890416" cy="2913489"/>
            </a:xfrm>
            <a:prstGeom prst="rect">
              <a:avLst/>
            </a:prstGeom>
          </p:spPr>
        </p:pic>
        <p:sp>
          <p:nvSpPr>
            <p:cNvPr id="8" name="Rectangle: Rounded Corners 7">
              <a:extLst>
                <a:ext uri="{FF2B5EF4-FFF2-40B4-BE49-F238E27FC236}">
                  <a16:creationId xmlns:a16="http://schemas.microsoft.com/office/drawing/2014/main" id="{9D1A3111-99F9-5D7A-9AB1-721BFAFEAC7D}"/>
                </a:ext>
              </a:extLst>
            </p:cNvPr>
            <p:cNvSpPr/>
            <p:nvPr/>
          </p:nvSpPr>
          <p:spPr>
            <a:xfrm>
              <a:off x="4147127" y="4558383"/>
              <a:ext cx="1102002" cy="526801"/>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0480550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E06C583-D016-D697-D4FD-5F65F66AE1CA}"/>
              </a:ext>
            </a:extLst>
          </p:cNvPr>
          <p:cNvSpPr txBox="1"/>
          <p:nvPr/>
        </p:nvSpPr>
        <p:spPr>
          <a:xfrm>
            <a:off x="9179626" y="246460"/>
            <a:ext cx="2873828"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فشار خون بالا</a:t>
            </a:r>
          </a:p>
        </p:txBody>
      </p:sp>
      <p:sp>
        <p:nvSpPr>
          <p:cNvPr id="3" name="TextBox 2">
            <a:extLst>
              <a:ext uri="{FF2B5EF4-FFF2-40B4-BE49-F238E27FC236}">
                <a16:creationId xmlns:a16="http://schemas.microsoft.com/office/drawing/2014/main" id="{674E22AB-EEE5-4157-41CA-083F158DDD71}"/>
              </a:ext>
            </a:extLst>
          </p:cNvPr>
          <p:cNvSpPr txBox="1"/>
          <p:nvPr/>
        </p:nvSpPr>
        <p:spPr>
          <a:xfrm>
            <a:off x="5588001" y="866239"/>
            <a:ext cx="6103445" cy="4143442"/>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شرکت در تمرینات هوازی منظم می‌تواند فشار خون سیستولیک در حال استراحت را ۵-۷ میلی‌متر جیوه در میان افراد مبتلا به فشار خون بالا کاهش دهد.</a:t>
            </a:r>
          </a:p>
          <a:p>
            <a:pPr algn="justLow" rtl="1">
              <a:lnSpc>
                <a:spcPct val="250000"/>
              </a:lnSpc>
            </a:pPr>
            <a:r>
              <a:rPr lang="fa-IR" dirty="0">
                <a:cs typeface="B Nazanin" panose="00000400000000000000" pitchFamily="2" charset="-78"/>
              </a:rPr>
              <a:t>نکته مهم: از طرفی، فقدان ورزش منظم -حتی در کوتاه مدت- می تواند منجر به افزایش قابل توجه چربی شکم شود که ممکن است خطر ابتلا به دیابت نوع ۲ و بیماری قلبی را افزایش دهد. به همین دلیل است که داشتن فعالیت بدنی منظم برای کاهش چربی شکم و کاهش خطر ابتلا به این بیماری‌ها توصیه می‌شود.</a:t>
            </a:r>
          </a:p>
        </p:txBody>
      </p:sp>
      <p:pic>
        <p:nvPicPr>
          <p:cNvPr id="6" name="Picture 5">
            <a:extLst>
              <a:ext uri="{FF2B5EF4-FFF2-40B4-BE49-F238E27FC236}">
                <a16:creationId xmlns:a16="http://schemas.microsoft.com/office/drawing/2014/main" id="{D7E0F89B-839E-33F2-6BC9-A85F1DF94C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382" y="1690254"/>
            <a:ext cx="5187259" cy="4227616"/>
          </a:xfrm>
          <a:prstGeom prst="rect">
            <a:avLst/>
          </a:prstGeom>
        </p:spPr>
      </p:pic>
    </p:spTree>
    <p:extLst>
      <p:ext uri="{BB962C8B-B14F-4D97-AF65-F5344CB8AC3E}">
        <p14:creationId xmlns:p14="http://schemas.microsoft.com/office/powerpoint/2010/main" val="16940481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7405302" y="222103"/>
            <a:ext cx="4186336" cy="461665"/>
          </a:xfrm>
          <a:prstGeom prst="rect">
            <a:avLst/>
          </a:prstGeom>
          <a:noFill/>
        </p:spPr>
        <p:txBody>
          <a:bodyPr wrap="square" rtlCol="1">
            <a:spAutoFit/>
          </a:bodyPr>
          <a:lstStyle/>
          <a:p>
            <a:pPr algn="ctr"/>
            <a:r>
              <a:rPr lang="fa-IR" sz="2400">
                <a:solidFill>
                  <a:srgbClr val="FFC000"/>
                </a:solidFill>
                <a:cs typeface="B Titr" panose="00000700000000000000" pitchFamily="2" charset="-78"/>
              </a:rPr>
              <a:t>ورزش عضلات شما را تقویت می‌کند</a:t>
            </a:r>
            <a:endParaRPr lang="fa-IR" sz="2400" dirty="0">
              <a:solidFill>
                <a:srgbClr val="FFC000"/>
              </a:solidFill>
              <a:cs typeface="B Titr" panose="00000700000000000000" pitchFamily="2" charset="-78"/>
            </a:endParaRPr>
          </a:p>
        </p:txBody>
      </p:sp>
      <p:sp>
        <p:nvSpPr>
          <p:cNvPr id="6" name="TextBox 5">
            <a:extLst>
              <a:ext uri="{FF2B5EF4-FFF2-40B4-BE49-F238E27FC236}">
                <a16:creationId xmlns:a16="http://schemas.microsoft.com/office/drawing/2014/main" id="{DCB37F1B-1FAE-5091-2A87-CD348DF7F283}"/>
              </a:ext>
            </a:extLst>
          </p:cNvPr>
          <p:cNvSpPr txBox="1"/>
          <p:nvPr/>
        </p:nvSpPr>
        <p:spPr>
          <a:xfrm>
            <a:off x="737119" y="923731"/>
            <a:ext cx="11178073" cy="3277820"/>
          </a:xfrm>
          <a:prstGeom prst="rect">
            <a:avLst/>
          </a:prstGeom>
          <a:noFill/>
        </p:spPr>
        <p:txBody>
          <a:bodyPr wrap="square" rtlCol="1">
            <a:spAutoFit/>
          </a:bodyPr>
          <a:lstStyle/>
          <a:p>
            <a:pPr algn="justLow" rtl="1">
              <a:lnSpc>
                <a:spcPct val="300000"/>
              </a:lnSpc>
            </a:pPr>
            <a:r>
              <a:rPr lang="fa-IR" dirty="0">
                <a:cs typeface="B Nazanin" panose="00000400000000000000" pitchFamily="2" charset="-78"/>
              </a:rPr>
              <a:t>نقش حیاتی ورزش در ساخت و حفظ عضلات و استخوان‌های قوی بی‌نظیر است. ورزش‌های قدرتی مانند کار با وزنه و پیلاتس عضلات شما را تقویت می‌کند.</a:t>
            </a:r>
          </a:p>
          <a:p>
            <a:pPr algn="justLow" rtl="1">
              <a:lnSpc>
                <a:spcPct val="300000"/>
              </a:lnSpc>
            </a:pPr>
            <a:r>
              <a:rPr lang="fa-IR" dirty="0">
                <a:cs typeface="B Nazanin" panose="00000400000000000000" pitchFamily="2" charset="-78"/>
              </a:rPr>
              <a:t>عضله سازی برای همه افراد بسیار باارزش است؛ اما با افزایش سن، این اهمیت دوچندان می‌شود. با پا گذاشتن به دوره میانسالی، کم کم توده عضلانی رو به کاهش می‌رود و این اتفاق منجر به آسیب‌های مختلفی می‌شود. خوشبختانه شما در هر سنی باشید، می‌توانید از فواید ورزش کردن برای تقویت عضلات خود بهره مند شوید و از تحلیل عضلانی، کاهش قدرت بدنی و هر گونه آسیبی پیشگیری کنید.</a:t>
            </a:r>
          </a:p>
        </p:txBody>
      </p:sp>
      <p:pic>
        <p:nvPicPr>
          <p:cNvPr id="3" name="Picture 2">
            <a:extLst>
              <a:ext uri="{FF2B5EF4-FFF2-40B4-BE49-F238E27FC236}">
                <a16:creationId xmlns:a16="http://schemas.microsoft.com/office/drawing/2014/main" id="{4F311F3E-4199-3335-EE88-A33E392960DB}"/>
              </a:ext>
            </a:extLst>
          </p:cNvPr>
          <p:cNvPicPr>
            <a:picLocks noChangeAspect="1"/>
          </p:cNvPicPr>
          <p:nvPr/>
        </p:nvPicPr>
        <p:blipFill rotWithShape="1">
          <a:blip r:embed="rId2">
            <a:extLst>
              <a:ext uri="{28A0092B-C50C-407E-A947-70E740481C1C}">
                <a14:useLocalDpi xmlns:a14="http://schemas.microsoft.com/office/drawing/2010/main" val="0"/>
              </a:ext>
            </a:extLst>
          </a:blip>
          <a:srcRect l="12960" r="4059" b="9735"/>
          <a:stretch/>
        </p:blipFill>
        <p:spPr>
          <a:xfrm rot="20978824">
            <a:off x="1283855" y="3979878"/>
            <a:ext cx="3500581" cy="22546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6046683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7143762" y="194394"/>
            <a:ext cx="4475585" cy="461665"/>
          </a:xfrm>
          <a:prstGeom prst="rect">
            <a:avLst/>
          </a:prstGeom>
          <a:noFill/>
        </p:spPr>
        <p:txBody>
          <a:bodyPr wrap="square" rtlCol="1">
            <a:spAutoFit/>
          </a:bodyPr>
          <a:lstStyle/>
          <a:p>
            <a:pPr algn="ctr"/>
            <a:r>
              <a:rPr lang="fa-IR" sz="2400">
                <a:solidFill>
                  <a:srgbClr val="FFC000"/>
                </a:solidFill>
                <a:cs typeface="B Titr" panose="00000700000000000000" pitchFamily="2" charset="-78"/>
              </a:rPr>
              <a:t>ورزش به کمک تراکم استخوان می‌آید</a:t>
            </a:r>
            <a:endParaRPr lang="fa-IR" sz="2400" dirty="0">
              <a:solidFill>
                <a:srgbClr val="FFC000"/>
              </a:solidFill>
              <a:cs typeface="B Titr" panose="00000700000000000000" pitchFamily="2" charset="-78"/>
            </a:endParaRPr>
          </a:p>
        </p:txBody>
      </p:sp>
      <p:sp>
        <p:nvSpPr>
          <p:cNvPr id="6" name="TextBox 5">
            <a:extLst>
              <a:ext uri="{FF2B5EF4-FFF2-40B4-BE49-F238E27FC236}">
                <a16:creationId xmlns:a16="http://schemas.microsoft.com/office/drawing/2014/main" id="{DCB37F1B-1FAE-5091-2A87-CD348DF7F283}"/>
              </a:ext>
            </a:extLst>
          </p:cNvPr>
          <p:cNvSpPr txBox="1"/>
          <p:nvPr/>
        </p:nvSpPr>
        <p:spPr>
          <a:xfrm>
            <a:off x="5818909" y="656059"/>
            <a:ext cx="5975550" cy="5528437"/>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ورزش به ساخت تراکم استخوان در جوانی کمک می‌کند و در مراحل بعدی زندگی می‌تواند از پوکی استخوان جلوگیری کند. این موضوع یکی از مهم‌ترین فواید ورزش برای جسم ماست؛ چراکه پوکی استخوان یک خطر بسیار بزرگ برای سلامتی است. در عین حال متاسفانه این موضوع در بین ایرانیان بسیار شایع است.</a:t>
            </a:r>
          </a:p>
          <a:p>
            <a:pPr algn="justLow" rtl="1">
              <a:lnSpc>
                <a:spcPct val="250000"/>
              </a:lnSpc>
            </a:pPr>
            <a:r>
              <a:rPr lang="fa-IR" dirty="0">
                <a:cs typeface="B Nazanin" panose="00000400000000000000" pitchFamily="2" charset="-78"/>
              </a:rPr>
              <a:t>اما خبر خوب اینجاست که تحقیقات و پژوهش‌ها نشان می‌دهد که فقط با ۶ ماه تمرین قدرتی (کار با وزنه) و دریافت پروتئین کافی می‌توان تراکم مواد معدنی داخل استخوان را تا بالای ۱۲% افزایش داد. تمریناتی که در افزایش تراکم استخوان مفید هستند شامل اسکات، لانگز، پرس و دیگر تمرینات چند مفصلی است.</a:t>
            </a:r>
          </a:p>
        </p:txBody>
      </p:sp>
      <p:pic>
        <p:nvPicPr>
          <p:cNvPr id="3" name="Picture 2">
            <a:extLst>
              <a:ext uri="{FF2B5EF4-FFF2-40B4-BE49-F238E27FC236}">
                <a16:creationId xmlns:a16="http://schemas.microsoft.com/office/drawing/2014/main" id="{ED9AD1DB-27CA-E368-8AC2-DBB640D578EF}"/>
              </a:ext>
            </a:extLst>
          </p:cNvPr>
          <p:cNvPicPr>
            <a:picLocks noChangeAspect="1"/>
          </p:cNvPicPr>
          <p:nvPr/>
        </p:nvPicPr>
        <p:blipFill rotWithShape="1">
          <a:blip r:embed="rId2">
            <a:extLst>
              <a:ext uri="{28A0092B-C50C-407E-A947-70E740481C1C}">
                <a14:useLocalDpi xmlns:a14="http://schemas.microsoft.com/office/drawing/2010/main" val="0"/>
              </a:ext>
            </a:extLst>
          </a:blip>
          <a:srcRect l="8371" r="10609"/>
          <a:stretch/>
        </p:blipFill>
        <p:spPr>
          <a:xfrm rot="20845610">
            <a:off x="939531" y="786942"/>
            <a:ext cx="3655297" cy="30137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a:extLst>
              <a:ext uri="{FF2B5EF4-FFF2-40B4-BE49-F238E27FC236}">
                <a16:creationId xmlns:a16="http://schemas.microsoft.com/office/drawing/2014/main" id="{6A8765AC-414C-B2D0-843C-1748DE9544D6}"/>
              </a:ext>
            </a:extLst>
          </p:cNvPr>
          <p:cNvPicPr>
            <a:picLocks noChangeAspect="1"/>
          </p:cNvPicPr>
          <p:nvPr/>
        </p:nvPicPr>
        <p:blipFill rotWithShape="1">
          <a:blip r:embed="rId3">
            <a:extLst>
              <a:ext uri="{28A0092B-C50C-407E-A947-70E740481C1C}">
                <a14:useLocalDpi xmlns:a14="http://schemas.microsoft.com/office/drawing/2010/main" val="0"/>
              </a:ext>
            </a:extLst>
          </a:blip>
          <a:srcRect l="6820" t="5896" r="9360" b="6666"/>
          <a:stretch/>
        </p:blipFill>
        <p:spPr>
          <a:xfrm rot="1267178">
            <a:off x="1956093" y="3693234"/>
            <a:ext cx="2805207" cy="21947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6719362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6648956" y="203345"/>
            <a:ext cx="5138058"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 ورزش می‌تواند به سلامت پوست کمک کند</a:t>
            </a:r>
          </a:p>
        </p:txBody>
      </p:sp>
      <p:sp>
        <p:nvSpPr>
          <p:cNvPr id="6" name="TextBox 5">
            <a:extLst>
              <a:ext uri="{FF2B5EF4-FFF2-40B4-BE49-F238E27FC236}">
                <a16:creationId xmlns:a16="http://schemas.microsoft.com/office/drawing/2014/main" id="{DCB37F1B-1FAE-5091-2A87-CD348DF7F283}"/>
              </a:ext>
            </a:extLst>
          </p:cNvPr>
          <p:cNvSpPr txBox="1"/>
          <p:nvPr/>
        </p:nvSpPr>
        <p:spPr>
          <a:xfrm>
            <a:off x="229591" y="665010"/>
            <a:ext cx="7187209" cy="5770811"/>
          </a:xfrm>
          <a:prstGeom prst="rect">
            <a:avLst/>
          </a:prstGeom>
          <a:noFill/>
        </p:spPr>
        <p:txBody>
          <a:bodyPr wrap="square" rtlCol="1">
            <a:spAutoFit/>
          </a:bodyPr>
          <a:lstStyle/>
          <a:p>
            <a:pPr algn="justLow" rtl="1">
              <a:lnSpc>
                <a:spcPct val="300000"/>
              </a:lnSpc>
            </a:pPr>
            <a:r>
              <a:rPr lang="fa-IR" dirty="0">
                <a:cs typeface="B Nazanin" panose="00000400000000000000" pitchFamily="2" charset="-78"/>
              </a:rPr>
              <a:t>پوست شما می‌تواند تحت تاثیر عوامل خارجی مثل استرس، آب و هوا و یا تغذیه بد به شدت دچار آسیب قرار گیرد. اما ورزش منظم (حتی با شدت کم) ​​می‌تواند محافظت آنتی اکسیدانی ایجاد کند و جریان خون شما را بهبود ببخشد؛ درنتیجه ورزش از پوست شما محافظت می‌کند و علائم پیری را به تاخیر می‌اندازد.</a:t>
            </a:r>
          </a:p>
          <a:p>
            <a:pPr algn="justLow" rtl="1">
              <a:lnSpc>
                <a:spcPct val="300000"/>
              </a:lnSpc>
            </a:pPr>
            <a:r>
              <a:rPr lang="fa-IR" dirty="0">
                <a:cs typeface="B Nazanin" panose="00000400000000000000" pitchFamily="2" charset="-78"/>
              </a:rPr>
              <a:t>علاوه بر این، پس از هر جلسه ورزش بر اثر تعریق، سموم از بدن‌تان خارج می‌شود که همین به تنهایی باعث شادابی و جلا گرفتن پوست صورت و بدن شما خواهد شد. بنابراین همان‌طور که گفتیم فواید ورزش کردن به پوست و شادابی آن نیز می‌رسد.</a:t>
            </a:r>
          </a:p>
        </p:txBody>
      </p:sp>
      <p:pic>
        <p:nvPicPr>
          <p:cNvPr id="3" name="Picture 2">
            <a:extLst>
              <a:ext uri="{FF2B5EF4-FFF2-40B4-BE49-F238E27FC236}">
                <a16:creationId xmlns:a16="http://schemas.microsoft.com/office/drawing/2014/main" id="{5FE753AF-1A57-FF87-CEC1-A1AC35F98D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784820">
            <a:off x="8005122" y="1413166"/>
            <a:ext cx="3442854" cy="22952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a:extLst>
              <a:ext uri="{FF2B5EF4-FFF2-40B4-BE49-F238E27FC236}">
                <a16:creationId xmlns:a16="http://schemas.microsoft.com/office/drawing/2014/main" id="{B8ED0DE9-3408-0A6D-024D-98B848C5990E}"/>
              </a:ext>
            </a:extLst>
          </p:cNvPr>
          <p:cNvPicPr>
            <a:picLocks noChangeAspect="1"/>
          </p:cNvPicPr>
          <p:nvPr/>
        </p:nvPicPr>
        <p:blipFill rotWithShape="1">
          <a:blip r:embed="rId3">
            <a:extLst>
              <a:ext uri="{28A0092B-C50C-407E-A947-70E740481C1C}">
                <a14:useLocalDpi xmlns:a14="http://schemas.microsoft.com/office/drawing/2010/main" val="0"/>
              </a:ext>
            </a:extLst>
          </a:blip>
          <a:srcRect l="23495" r="19132"/>
          <a:stretch/>
        </p:blipFill>
        <p:spPr>
          <a:xfrm rot="1649040">
            <a:off x="8778847" y="3609262"/>
            <a:ext cx="2328165" cy="23265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834858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6097946" y="231341"/>
            <a:ext cx="5501952"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 ورزش به شما کمک می‌کند تا سیگار را ترک کنید</a:t>
            </a:r>
          </a:p>
        </p:txBody>
      </p:sp>
      <p:sp>
        <p:nvSpPr>
          <p:cNvPr id="2" name="TextBox 1">
            <a:extLst>
              <a:ext uri="{FF2B5EF4-FFF2-40B4-BE49-F238E27FC236}">
                <a16:creationId xmlns:a16="http://schemas.microsoft.com/office/drawing/2014/main" id="{1569FB25-915F-606F-B65C-97D62FD55C93}"/>
              </a:ext>
            </a:extLst>
          </p:cNvPr>
          <p:cNvSpPr txBox="1"/>
          <p:nvPr/>
        </p:nvSpPr>
        <p:spPr>
          <a:xfrm>
            <a:off x="6189307" y="3524739"/>
            <a:ext cx="5319230" cy="461665"/>
          </a:xfrm>
          <a:prstGeom prst="rect">
            <a:avLst/>
          </a:prstGeom>
          <a:noFill/>
        </p:spPr>
        <p:txBody>
          <a:bodyPr wrap="square" rtlCol="1">
            <a:spAutoFit/>
          </a:bodyPr>
          <a:lstStyle/>
          <a:p>
            <a:pPr algn="justLow" rtl="1"/>
            <a:r>
              <a:rPr lang="fa-IR" sz="2400" dirty="0">
                <a:solidFill>
                  <a:srgbClr val="FFC000"/>
                </a:solidFill>
                <a:cs typeface="B Titr" panose="00000700000000000000" pitchFamily="2" charset="-78"/>
              </a:rPr>
              <a:t>فواید ورزش کردن برای ذهن و روح</a:t>
            </a:r>
          </a:p>
        </p:txBody>
      </p:sp>
      <p:pic>
        <p:nvPicPr>
          <p:cNvPr id="4" name="Picture 3">
            <a:extLst>
              <a:ext uri="{FF2B5EF4-FFF2-40B4-BE49-F238E27FC236}">
                <a16:creationId xmlns:a16="http://schemas.microsoft.com/office/drawing/2014/main" id="{14BEEB19-CBA1-D365-B92E-EB311D27E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463" y="2398653"/>
            <a:ext cx="4176882" cy="2473153"/>
          </a:xfrm>
          <a:prstGeom prst="rect">
            <a:avLst/>
          </a:prstGeom>
        </p:spPr>
      </p:pic>
      <p:sp>
        <p:nvSpPr>
          <p:cNvPr id="7" name="TextBox 6">
            <a:extLst>
              <a:ext uri="{FF2B5EF4-FFF2-40B4-BE49-F238E27FC236}">
                <a16:creationId xmlns:a16="http://schemas.microsoft.com/office/drawing/2014/main" id="{C90D5030-9240-73F7-18F6-1B889A6F8F56}"/>
              </a:ext>
            </a:extLst>
          </p:cNvPr>
          <p:cNvSpPr txBox="1"/>
          <p:nvPr/>
        </p:nvSpPr>
        <p:spPr>
          <a:xfrm>
            <a:off x="600270" y="693006"/>
            <a:ext cx="11178073" cy="5009064"/>
          </a:xfrm>
          <a:prstGeom prst="rect">
            <a:avLst/>
          </a:prstGeom>
          <a:noFill/>
        </p:spPr>
        <p:txBody>
          <a:bodyPr wrap="square" rtlCol="1">
            <a:spAutoFit/>
          </a:bodyPr>
          <a:lstStyle/>
          <a:p>
            <a:pPr algn="justLow" rtl="1">
              <a:lnSpc>
                <a:spcPct val="200000"/>
              </a:lnSpc>
            </a:pPr>
            <a:endParaRPr lang="fa-IR" dirty="0">
              <a:cs typeface="B Nazanin" panose="00000400000000000000" pitchFamily="2" charset="-78"/>
            </a:endParaRPr>
          </a:p>
          <a:p>
            <a:pPr lvl="1" algn="justLow" rtl="1">
              <a:lnSpc>
                <a:spcPct val="200000"/>
              </a:lnSpc>
            </a:pPr>
            <a:r>
              <a:rPr lang="fa-IR" dirty="0">
                <a:cs typeface="B Nazanin" panose="00000400000000000000" pitchFamily="2" charset="-78"/>
              </a:rPr>
              <a:t>ورزش با کاهش استرس و از بین بردن میل دوباره به کشیدن سیگار، به ترک آن کمک می‌کند. ترک سیگار یک قدم بسیار بزرگ برای سلامتی است.</a:t>
            </a:r>
          </a:p>
          <a:p>
            <a:pPr algn="justLow" rtl="1">
              <a:lnSpc>
                <a:spcPct val="200000"/>
              </a:lnSpc>
            </a:pPr>
            <a:r>
              <a:rPr lang="fa-IR" dirty="0">
                <a:cs typeface="B Nazanin" panose="00000400000000000000" pitchFamily="2" charset="-78"/>
              </a:rPr>
              <a:t>فواید ورزش کردن برای ذهن و روح</a:t>
            </a:r>
          </a:p>
          <a:p>
            <a:pPr algn="justLow" rtl="1">
              <a:lnSpc>
                <a:spcPct val="200000"/>
              </a:lnSpc>
            </a:pPr>
            <a:endParaRPr lang="fa-IR" dirty="0">
              <a:cs typeface="B Nazanin" panose="00000400000000000000" pitchFamily="2" charset="-78"/>
            </a:endParaRPr>
          </a:p>
          <a:p>
            <a:pPr algn="justLow" rtl="1">
              <a:lnSpc>
                <a:spcPct val="200000"/>
              </a:lnSpc>
            </a:pPr>
            <a:endParaRPr lang="fa-IR" dirty="0">
              <a:cs typeface="B Nazanin" panose="00000400000000000000" pitchFamily="2" charset="-78"/>
            </a:endParaRPr>
          </a:p>
          <a:p>
            <a:pPr algn="justLow" rtl="1">
              <a:lnSpc>
                <a:spcPct val="200000"/>
              </a:lnSpc>
            </a:pPr>
            <a:endParaRPr lang="en-US" dirty="0">
              <a:cs typeface="B Nazanin" panose="00000400000000000000" pitchFamily="2" charset="-78"/>
            </a:endParaRPr>
          </a:p>
          <a:p>
            <a:pPr algn="justLow" rtl="1">
              <a:lnSpc>
                <a:spcPct val="200000"/>
              </a:lnSpc>
            </a:pPr>
            <a:endParaRPr lang="fa-IR" dirty="0">
              <a:cs typeface="B Nazanin" panose="00000400000000000000" pitchFamily="2" charset="-78"/>
            </a:endParaRPr>
          </a:p>
          <a:p>
            <a:pPr algn="justLow" rtl="1">
              <a:lnSpc>
                <a:spcPct val="200000"/>
              </a:lnSpc>
            </a:pPr>
            <a:r>
              <a:rPr lang="fa-IR" dirty="0">
                <a:cs typeface="B Nazanin" panose="00000400000000000000" pitchFamily="2" charset="-78"/>
              </a:rPr>
              <a:t>تا اینجا درباره فواید ورزش کردن بر سلامت جسم گفتیم؛ اما فواید ورزش فقط مربوط به جسم و یا کنترل وزن نیست، بلکه ورزش تاثیر بسیار مثبتی بر سلامت روان و خلق و خوی شما دارد. اکنون مزایای ورزش برای سلامتی روان و بهبود روحیه‌ را برمی‌میشماریم.</a:t>
            </a:r>
          </a:p>
        </p:txBody>
      </p:sp>
      <p:sp>
        <p:nvSpPr>
          <p:cNvPr id="8" name="Oval 7">
            <a:extLst>
              <a:ext uri="{FF2B5EF4-FFF2-40B4-BE49-F238E27FC236}">
                <a16:creationId xmlns:a16="http://schemas.microsoft.com/office/drawing/2014/main" id="{C9BDAD7A-D1E7-658A-7CDE-D5225F6333EE}"/>
              </a:ext>
            </a:extLst>
          </p:cNvPr>
          <p:cNvSpPr/>
          <p:nvPr/>
        </p:nvSpPr>
        <p:spPr>
          <a:xfrm>
            <a:off x="11508537" y="3612407"/>
            <a:ext cx="286327" cy="286327"/>
          </a:xfrm>
          <a:prstGeom prst="ellipse">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03142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8227432" y="222293"/>
            <a:ext cx="3542522"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روانشناسی ورزشی چیست؟</a:t>
            </a:r>
          </a:p>
        </p:txBody>
      </p:sp>
      <p:sp>
        <p:nvSpPr>
          <p:cNvPr id="6" name="TextBox 5">
            <a:extLst>
              <a:ext uri="{FF2B5EF4-FFF2-40B4-BE49-F238E27FC236}">
                <a16:creationId xmlns:a16="http://schemas.microsoft.com/office/drawing/2014/main" id="{DCB37F1B-1FAE-5091-2A87-CD348DF7F283}"/>
              </a:ext>
            </a:extLst>
          </p:cNvPr>
          <p:cNvSpPr txBox="1"/>
          <p:nvPr/>
        </p:nvSpPr>
        <p:spPr>
          <a:xfrm>
            <a:off x="671429" y="1011030"/>
            <a:ext cx="5424571" cy="4835939"/>
          </a:xfrm>
          <a:prstGeom prst="rect">
            <a:avLst/>
          </a:prstGeom>
          <a:noFill/>
        </p:spPr>
        <p:txBody>
          <a:bodyPr wrap="square" rtlCol="1">
            <a:spAutoFit/>
          </a:bodyPr>
          <a:lstStyle/>
          <a:p>
            <a:pPr algn="justLow" rtl="1">
              <a:lnSpc>
                <a:spcPct val="250000"/>
              </a:lnSpc>
            </a:pPr>
            <a:r>
              <a:rPr lang="fa-IR" dirty="0">
                <a:latin typeface="Times New Roman" panose="02020603050405020304" pitchFamily="18" charset="0"/>
                <a:cs typeface="B Nazanin" panose="00000400000000000000" pitchFamily="2" charset="-78"/>
              </a:rPr>
              <a:t>طبق گفته انجمن روان‌شناسی آمریکا (</a:t>
            </a:r>
            <a:r>
              <a:rPr lang="en-US" dirty="0">
                <a:latin typeface="Times New Roman" panose="02020603050405020304" pitchFamily="18" charset="0"/>
                <a:cs typeface="B Nazanin" panose="00000400000000000000" pitchFamily="2" charset="-78"/>
              </a:rPr>
              <a:t>APA</a:t>
            </a:r>
            <a:r>
              <a:rPr lang="fa-IR" dirty="0">
                <a:latin typeface="Times New Roman" panose="02020603050405020304" pitchFamily="18" charset="0"/>
                <a:cs typeface="B Nazanin" panose="00000400000000000000" pitchFamily="2" charset="-78"/>
              </a:rPr>
              <a:t>) روانشناسی ورزشی رشته‌ای است که بر توسعه و کاربرد تئوری روان‌شناختی برای درک و اصلاح یا بهبود رفتار انسان در محیط ورزش تمرکز دارد». به عبارت دیگر، روانشناسی ورزش مطالعه عوامل روحی و روانیِ ورزش و ورزشکار است. موضوع اصلی در روانشناسی ورزشی، افزایش عملکرد ورزشی در ورزشکاران و افزایش سلامت روحی و تندرستی آن‌هاست. در مجموع، روانشناسی ورزش دارای تمرکز بر دو بخش است.</a:t>
            </a:r>
          </a:p>
        </p:txBody>
      </p:sp>
      <p:pic>
        <p:nvPicPr>
          <p:cNvPr id="3" name="Picture 2">
            <a:extLst>
              <a:ext uri="{FF2B5EF4-FFF2-40B4-BE49-F238E27FC236}">
                <a16:creationId xmlns:a16="http://schemas.microsoft.com/office/drawing/2014/main" id="{7DDD7B33-389A-5D92-2503-D2F7C87A4E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955101">
            <a:off x="6856432" y="1707177"/>
            <a:ext cx="4408597" cy="24798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 name="Picture 1">
            <a:extLst>
              <a:ext uri="{FF2B5EF4-FFF2-40B4-BE49-F238E27FC236}">
                <a16:creationId xmlns:a16="http://schemas.microsoft.com/office/drawing/2014/main" id="{06EFCCFC-3098-E5CF-4F10-4C8245BB15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727575">
            <a:off x="7281146" y="4201377"/>
            <a:ext cx="2182481" cy="1463301"/>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5251225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8187660" y="267058"/>
            <a:ext cx="3542522"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 احساس شادی بیشتری دارید</a:t>
            </a:r>
          </a:p>
        </p:txBody>
      </p:sp>
      <p:sp>
        <p:nvSpPr>
          <p:cNvPr id="6" name="TextBox 5">
            <a:extLst>
              <a:ext uri="{FF2B5EF4-FFF2-40B4-BE49-F238E27FC236}">
                <a16:creationId xmlns:a16="http://schemas.microsoft.com/office/drawing/2014/main" id="{DCB37F1B-1FAE-5091-2A87-CD348DF7F283}"/>
              </a:ext>
            </a:extLst>
          </p:cNvPr>
          <p:cNvSpPr txBox="1"/>
          <p:nvPr/>
        </p:nvSpPr>
        <p:spPr>
          <a:xfrm>
            <a:off x="5144655" y="858092"/>
            <a:ext cx="6704846" cy="4835939"/>
          </a:xfrm>
          <a:prstGeom prst="rect">
            <a:avLst/>
          </a:prstGeom>
          <a:noFill/>
        </p:spPr>
        <p:txBody>
          <a:bodyPr wrap="square" rtlCol="1">
            <a:spAutoFit/>
          </a:bodyPr>
          <a:lstStyle/>
          <a:p>
            <a:pPr algn="r">
              <a:lnSpc>
                <a:spcPct val="250000"/>
              </a:lnSpc>
            </a:pPr>
            <a:r>
              <a:rPr lang="fa-IR" dirty="0">
                <a:cs typeface="B Nazanin" panose="00000400000000000000" pitchFamily="2" charset="-78"/>
              </a:rPr>
              <a:t>مطالعات زیادی ثابت کرده است که ورزش احساس افسردگی، اضطراب و استرس را در شما کاهش می‌دهد. در طول ورزش، بدن شما مواد شیمیایی خاصی ترشح می‌کند که می‌تواند خلق و خوی شما را بهتر کند و باعث شود که احساس آرامش بیشتری داشته باشید. به عبارت دیگر ورزش با استرس و افسردگی مقابله و حال روحی شما را بهتر می‌کند.</a:t>
            </a:r>
          </a:p>
          <a:p>
            <a:pPr algn="r">
              <a:lnSpc>
                <a:spcPct val="250000"/>
              </a:lnSpc>
            </a:pPr>
            <a:r>
              <a:rPr lang="fa-IR" dirty="0">
                <a:cs typeface="B Nazanin" panose="00000400000000000000" pitchFamily="2" charset="-78"/>
              </a:rPr>
              <a:t>ضمنا مهم نیست با چه شدتی تمرین می‌کنید، یا چه مدتی از ورزشِ شما می‌گذرد، آثار و فواید ورزش کردن روی روحیه بسیار فوری است. فقط یک جلسه تمرین (حتی با شدت کم یا متوسط) کافی است تا احساس رضایت و شادی را در خود ببینید.</a:t>
            </a:r>
          </a:p>
        </p:txBody>
      </p:sp>
      <p:pic>
        <p:nvPicPr>
          <p:cNvPr id="3" name="Picture 2">
            <a:extLst>
              <a:ext uri="{FF2B5EF4-FFF2-40B4-BE49-F238E27FC236}">
                <a16:creationId xmlns:a16="http://schemas.microsoft.com/office/drawing/2014/main" id="{CDD61C00-F950-33CF-576F-AB64325CB3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50929">
            <a:off x="622813" y="1186581"/>
            <a:ext cx="3989998" cy="265879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 name="Picture 1">
            <a:extLst>
              <a:ext uri="{FF2B5EF4-FFF2-40B4-BE49-F238E27FC236}">
                <a16:creationId xmlns:a16="http://schemas.microsoft.com/office/drawing/2014/main" id="{8C281B06-FFE9-2244-D5CD-B4F6682AE23F}"/>
              </a:ext>
            </a:extLst>
          </p:cNvPr>
          <p:cNvPicPr>
            <a:picLocks noChangeAspect="1"/>
          </p:cNvPicPr>
          <p:nvPr/>
        </p:nvPicPr>
        <p:blipFill rotWithShape="1">
          <a:blip r:embed="rId3">
            <a:extLst>
              <a:ext uri="{28A0092B-C50C-407E-A947-70E740481C1C}">
                <a14:useLocalDpi xmlns:a14="http://schemas.microsoft.com/office/drawing/2010/main" val="0"/>
              </a:ext>
            </a:extLst>
          </a:blip>
          <a:srcRect b="7925"/>
          <a:stretch/>
        </p:blipFill>
        <p:spPr>
          <a:xfrm rot="20042322">
            <a:off x="1494761" y="3858164"/>
            <a:ext cx="3100677" cy="19141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6640939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6870629" y="272903"/>
            <a:ext cx="4606213"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به سلامت مغز و حافظه شما کمک می‌کند</a:t>
            </a:r>
          </a:p>
        </p:txBody>
      </p:sp>
      <p:sp>
        <p:nvSpPr>
          <p:cNvPr id="6" name="TextBox 5">
            <a:extLst>
              <a:ext uri="{FF2B5EF4-FFF2-40B4-BE49-F238E27FC236}">
                <a16:creationId xmlns:a16="http://schemas.microsoft.com/office/drawing/2014/main" id="{DCB37F1B-1FAE-5091-2A87-CD348DF7F283}"/>
              </a:ext>
            </a:extLst>
          </p:cNvPr>
          <p:cNvSpPr txBox="1"/>
          <p:nvPr/>
        </p:nvSpPr>
        <p:spPr>
          <a:xfrm>
            <a:off x="1154546" y="1011030"/>
            <a:ext cx="10542555" cy="4835939"/>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ورزش می‌تواند عملکرد مغز را بهبود بخشد و باعث تقویت حافظه و مهارت‌های تفکر شما شود. در شروع ورزش، ضربان قلب بالا می‌رود و جریان خون و اکسیژن را به مغز افزایش می‌دهد. همچنین ورزش کردن باعثِ افزایش تولید هورمون‌هایی می‌شود که رشد سلول‌های مغزی را تحریک می‌کنند.</a:t>
            </a:r>
          </a:p>
          <a:p>
            <a:pPr algn="justLow" rtl="1">
              <a:lnSpc>
                <a:spcPct val="250000"/>
              </a:lnSpc>
            </a:pPr>
            <a:r>
              <a:rPr lang="fa-IR" dirty="0">
                <a:cs typeface="B Nazanin" panose="00000400000000000000" pitchFamily="2" charset="-78"/>
              </a:rPr>
              <a:t>فعالیت بدنی منظم به ویژه در افراد مسن مهم است زیرا افزایش سن باعث ایجاد تغییرات در ساختار و عملکرد مغز می‌شود؛ اما ورزش می‌تواند این علائم را برطرف کند. تحقیقات نشان داده است که ورزش باعث بزرگ شدن هیپوکامپ می‌شود. (هیپوکامپ، بخشی از مغز است که برای حافظه و یادگیری حیاتی است). این امر به بهبود عملکرد ذهنی در افراد مسن کمک می‌کند.</a:t>
            </a:r>
          </a:p>
          <a:p>
            <a:pPr algn="justLow" rtl="1">
              <a:lnSpc>
                <a:spcPct val="250000"/>
              </a:lnSpc>
            </a:pPr>
            <a:r>
              <a:rPr lang="fa-IR" dirty="0">
                <a:cs typeface="B Nazanin" panose="00000400000000000000" pitchFamily="2" charset="-78"/>
              </a:rPr>
              <a:t>در نهایت باید بدانید که ورزش قادر است حتی از بیماری‌هایی مانند آلزایمر و زوال عقل پیشگیری کند. بنابراین می‌یبینیم که فواید ورزش کردن به همه گروه‌های سنی و شرایط جسمی و روحی می‌رسد.</a:t>
            </a:r>
          </a:p>
        </p:txBody>
      </p:sp>
    </p:spTree>
    <p:extLst>
      <p:ext uri="{BB962C8B-B14F-4D97-AF65-F5344CB8AC3E}">
        <p14:creationId xmlns:p14="http://schemas.microsoft.com/office/powerpoint/2010/main" val="19469621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7404172" y="244931"/>
            <a:ext cx="4298303" cy="461665"/>
          </a:xfrm>
          <a:prstGeom prst="rect">
            <a:avLst/>
          </a:prstGeom>
          <a:noFill/>
        </p:spPr>
        <p:txBody>
          <a:bodyPr wrap="square" rtlCol="1">
            <a:spAutoFit/>
          </a:bodyPr>
          <a:lstStyle/>
          <a:p>
            <a:pPr algn="ctr"/>
            <a:r>
              <a:rPr lang="fa-IR" sz="2400">
                <a:solidFill>
                  <a:srgbClr val="FFC000"/>
                </a:solidFill>
                <a:cs typeface="B Titr" panose="00000700000000000000" pitchFamily="2" charset="-78"/>
              </a:rPr>
              <a:t>سطح انرژی شما را افزایش می‌دهد</a:t>
            </a:r>
            <a:endParaRPr lang="fa-IR" sz="2400" dirty="0">
              <a:solidFill>
                <a:srgbClr val="FFC000"/>
              </a:solidFill>
              <a:cs typeface="B Titr" panose="00000700000000000000" pitchFamily="2" charset="-78"/>
            </a:endParaRPr>
          </a:p>
        </p:txBody>
      </p:sp>
      <p:sp>
        <p:nvSpPr>
          <p:cNvPr id="6" name="TextBox 5">
            <a:extLst>
              <a:ext uri="{FF2B5EF4-FFF2-40B4-BE49-F238E27FC236}">
                <a16:creationId xmlns:a16="http://schemas.microsoft.com/office/drawing/2014/main" id="{DCB37F1B-1FAE-5091-2A87-CD348DF7F283}"/>
              </a:ext>
            </a:extLst>
          </p:cNvPr>
          <p:cNvSpPr txBox="1"/>
          <p:nvPr/>
        </p:nvSpPr>
        <p:spPr>
          <a:xfrm>
            <a:off x="662473" y="706596"/>
            <a:ext cx="11178073" cy="4143442"/>
          </a:xfrm>
          <a:prstGeom prst="rect">
            <a:avLst/>
          </a:prstGeom>
          <a:noFill/>
        </p:spPr>
        <p:txBody>
          <a:bodyPr wrap="square" rtlCol="1">
            <a:spAutoFit/>
          </a:bodyPr>
          <a:lstStyle/>
          <a:p>
            <a:pPr algn="r">
              <a:lnSpc>
                <a:spcPct val="250000"/>
              </a:lnSpc>
            </a:pPr>
            <a:r>
              <a:rPr lang="fa-IR" dirty="0">
                <a:cs typeface="B Nazanin" panose="00000400000000000000" pitchFamily="2" charset="-78"/>
              </a:rPr>
              <a:t>ورزش می‌تواند یک تقویت کننده واقعی انرژی برای بسیاری از افراد، از جمله افرادی با شرایط خاص (مثل بیماری‌های جسمی مزمن یا افسردگی) باشد. به طور مثال یک مطالعه معتبر نشان می‌دهد که ورزش منظم به مدت ۶ هفته روی افرادی که دچار خستگی مزمن بودند، باعث شد تا آن‌ها کامل بهبود پیدا کنند و از این خستگی همیشگی آزار دهنده رهایی یابند.</a:t>
            </a:r>
          </a:p>
          <a:p>
            <a:pPr algn="r">
              <a:lnSpc>
                <a:spcPct val="250000"/>
              </a:lnSpc>
            </a:pPr>
            <a:endParaRPr lang="fa-IR" dirty="0">
              <a:cs typeface="B Nazanin" panose="00000400000000000000" pitchFamily="2" charset="-78"/>
            </a:endParaRPr>
          </a:p>
          <a:p>
            <a:pPr algn="r">
              <a:lnSpc>
                <a:spcPct val="250000"/>
              </a:lnSpc>
            </a:pPr>
            <a:r>
              <a:rPr lang="fa-IR" dirty="0">
                <a:cs typeface="B Nazanin" panose="00000400000000000000" pitchFamily="2" charset="-78"/>
              </a:rPr>
              <a:t>ورزش می‌تواند سطح انرژی افراد مبتلا به سندرم خستگی مزمن را به میزان قابل توجهی افزایش دهد. در واقع، به نظر می‌رسد که ورزش در مبارزه با نسبت به سایر درمان‌ها، از جمله درمان‌های غیرفعال مانند مدیتیشن و ورزش‌های کششی یا درمان دارویی، مؤثرتر باشد</a:t>
            </a:r>
          </a:p>
        </p:txBody>
      </p:sp>
      <p:pic>
        <p:nvPicPr>
          <p:cNvPr id="3" name="Picture 2">
            <a:extLst>
              <a:ext uri="{FF2B5EF4-FFF2-40B4-BE49-F238E27FC236}">
                <a16:creationId xmlns:a16="http://schemas.microsoft.com/office/drawing/2014/main" id="{6D896A90-6471-737D-803C-FA73A63F93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8183" y="2290619"/>
            <a:ext cx="2780647" cy="131308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968218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7508221" y="252550"/>
            <a:ext cx="4055707"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ارتباط سلامت قلب و افزایش انرژی</a:t>
            </a:r>
          </a:p>
        </p:txBody>
      </p:sp>
      <p:sp>
        <p:nvSpPr>
          <p:cNvPr id="6" name="TextBox 5">
            <a:extLst>
              <a:ext uri="{FF2B5EF4-FFF2-40B4-BE49-F238E27FC236}">
                <a16:creationId xmlns:a16="http://schemas.microsoft.com/office/drawing/2014/main" id="{DCB37F1B-1FAE-5091-2A87-CD348DF7F283}"/>
              </a:ext>
            </a:extLst>
          </p:cNvPr>
          <p:cNvSpPr txBox="1"/>
          <p:nvPr/>
        </p:nvSpPr>
        <p:spPr>
          <a:xfrm>
            <a:off x="709127" y="1306286"/>
            <a:ext cx="11178073" cy="1304203"/>
          </a:xfrm>
          <a:prstGeom prst="rect">
            <a:avLst/>
          </a:prstGeom>
          <a:noFill/>
        </p:spPr>
        <p:txBody>
          <a:bodyPr wrap="square" rtlCol="1">
            <a:spAutoFit/>
          </a:bodyPr>
          <a:lstStyle/>
          <a:p>
            <a:pPr algn="r">
              <a:lnSpc>
                <a:spcPct val="150000"/>
              </a:lnSpc>
            </a:pPr>
            <a:r>
              <a:rPr lang="fa-IR" dirty="0">
                <a:cs typeface="B Nazanin" panose="00000400000000000000" pitchFamily="2" charset="-78"/>
              </a:rPr>
              <a:t>فواید ورزش کردن برای سلامت قلب و ریه فوق‌العاده است. ورزش هوازی سیستم قلبی عروقی را تقویت می‌کند و سلامت ریه‌ها را بهبود می‌بخشد. همین موضوع می‌تواند به میزان قابل توجهی سطح انرژی شما را بالا ببرد. با ورزش منظم، قلب در انتقال اکسیژن به خون کارآمدتر و ماهرتر می‌شود و ماهیچه‌ها عملکرد بهتری خواهند داشت. </a:t>
            </a:r>
          </a:p>
        </p:txBody>
      </p:sp>
      <p:sp>
        <p:nvSpPr>
          <p:cNvPr id="3" name="TextBox 2">
            <a:extLst>
              <a:ext uri="{FF2B5EF4-FFF2-40B4-BE49-F238E27FC236}">
                <a16:creationId xmlns:a16="http://schemas.microsoft.com/office/drawing/2014/main" id="{47EB8B9C-EC54-512E-759E-80E15A2EA97A}"/>
              </a:ext>
            </a:extLst>
          </p:cNvPr>
          <p:cNvSpPr txBox="1"/>
          <p:nvPr/>
        </p:nvSpPr>
        <p:spPr>
          <a:xfrm>
            <a:off x="7508221" y="3618045"/>
            <a:ext cx="4314324" cy="461665"/>
          </a:xfrm>
          <a:prstGeom prst="rect">
            <a:avLst/>
          </a:prstGeom>
          <a:noFill/>
        </p:spPr>
        <p:txBody>
          <a:bodyPr wrap="square" rtlCol="1">
            <a:spAutoFit/>
          </a:bodyPr>
          <a:lstStyle/>
          <a:p>
            <a:r>
              <a:rPr lang="fa-IR" sz="2400" dirty="0">
                <a:solidFill>
                  <a:srgbClr val="FFC000"/>
                </a:solidFill>
                <a:cs typeface="B Titr" panose="00000700000000000000" pitchFamily="2" charset="-78"/>
              </a:rPr>
              <a:t>آرامش و کیفیت خواب را بیشتر می‌کند</a:t>
            </a:r>
          </a:p>
        </p:txBody>
      </p:sp>
      <p:sp>
        <p:nvSpPr>
          <p:cNvPr id="4" name="TextBox 3">
            <a:extLst>
              <a:ext uri="{FF2B5EF4-FFF2-40B4-BE49-F238E27FC236}">
                <a16:creationId xmlns:a16="http://schemas.microsoft.com/office/drawing/2014/main" id="{C025A9E8-3D6A-247A-4BD9-90E081AF7FC2}"/>
              </a:ext>
            </a:extLst>
          </p:cNvPr>
          <p:cNvSpPr txBox="1"/>
          <p:nvPr/>
        </p:nvSpPr>
        <p:spPr>
          <a:xfrm>
            <a:off x="727788" y="4499438"/>
            <a:ext cx="11159412" cy="1719702"/>
          </a:xfrm>
          <a:prstGeom prst="rect">
            <a:avLst/>
          </a:prstGeom>
          <a:noFill/>
        </p:spPr>
        <p:txBody>
          <a:bodyPr wrap="square" rtlCol="1">
            <a:spAutoFit/>
          </a:bodyPr>
          <a:lstStyle/>
          <a:p>
            <a:pPr algn="r">
              <a:lnSpc>
                <a:spcPct val="150000"/>
              </a:lnSpc>
            </a:pPr>
            <a:r>
              <a:rPr lang="fa-IR" dirty="0">
                <a:cs typeface="B Nazanin" panose="00000400000000000000" pitchFamily="2" charset="-78"/>
              </a:rPr>
              <a:t>فعالیت بدنی منظم می‌تواند به شما کمک کند تا سریع‌تر خواب‌تان ببرد، بهتر بخوابید و خواب عمیق‌تری داشته باشید. ورزش منظم، صرف نظر از اینکه هوازی باشد یا ترکیبی از تمرینات هوازی و قدرتی، می‌تواند به بالابردن کیفیت خواب شما و احساس انرژی بیشترتان در طول روز کمک کند.</a:t>
            </a:r>
          </a:p>
          <a:p>
            <a:pPr algn="r">
              <a:lnSpc>
                <a:spcPct val="150000"/>
              </a:lnSpc>
            </a:pPr>
            <a:endParaRPr lang="fa-IR" dirty="0">
              <a:cs typeface="B Nazanin" panose="00000400000000000000" pitchFamily="2" charset="-78"/>
            </a:endParaRPr>
          </a:p>
          <a:p>
            <a:pPr algn="r">
              <a:lnSpc>
                <a:spcPct val="150000"/>
              </a:lnSpc>
            </a:pPr>
            <a:r>
              <a:rPr lang="fa-IR" dirty="0">
                <a:cs typeface="B Nazanin" panose="00000400000000000000" pitchFamily="2" charset="-78"/>
              </a:rPr>
              <a:t>تنها نکته مهم این است که نزدیک به زمان خواب، ورزش نکنید. اگر در این زمان ورزش پرشدتی داشته باشید، ممکن است که در خواب‌تان اختلال ایجاد شود.</a:t>
            </a:r>
          </a:p>
        </p:txBody>
      </p:sp>
      <p:pic>
        <p:nvPicPr>
          <p:cNvPr id="7" name="Picture 6">
            <a:extLst>
              <a:ext uri="{FF2B5EF4-FFF2-40B4-BE49-F238E27FC236}">
                <a16:creationId xmlns:a16="http://schemas.microsoft.com/office/drawing/2014/main" id="{0E8986E5-01DC-B312-200D-CCD2570FDF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3734" y="2377096"/>
            <a:ext cx="3584400" cy="21223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7009263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7517740" y="222103"/>
            <a:ext cx="4027715" cy="461665"/>
          </a:xfrm>
          <a:prstGeom prst="rect">
            <a:avLst/>
          </a:prstGeom>
          <a:noFill/>
        </p:spPr>
        <p:txBody>
          <a:bodyPr wrap="square" rtlCol="1">
            <a:spAutoFit/>
          </a:bodyPr>
          <a:lstStyle/>
          <a:p>
            <a:pPr algn="ctr"/>
            <a:r>
              <a:rPr lang="fa-IR" sz="2400">
                <a:solidFill>
                  <a:srgbClr val="FFC000"/>
                </a:solidFill>
                <a:cs typeface="B Titr" panose="00000700000000000000" pitchFamily="2" charset="-78"/>
              </a:rPr>
              <a:t>زندگی جنسی شما را پرشور می‌کند</a:t>
            </a:r>
            <a:endParaRPr lang="fa-IR" sz="2400" dirty="0">
              <a:solidFill>
                <a:srgbClr val="FFC000"/>
              </a:solidFill>
              <a:cs typeface="B Titr" panose="00000700000000000000" pitchFamily="2" charset="-78"/>
            </a:endParaRPr>
          </a:p>
        </p:txBody>
      </p:sp>
      <p:sp>
        <p:nvSpPr>
          <p:cNvPr id="6" name="TextBox 5">
            <a:extLst>
              <a:ext uri="{FF2B5EF4-FFF2-40B4-BE49-F238E27FC236}">
                <a16:creationId xmlns:a16="http://schemas.microsoft.com/office/drawing/2014/main" id="{DCB37F1B-1FAE-5091-2A87-CD348DF7F283}"/>
              </a:ext>
            </a:extLst>
          </p:cNvPr>
          <p:cNvSpPr txBox="1"/>
          <p:nvPr/>
        </p:nvSpPr>
        <p:spPr>
          <a:xfrm>
            <a:off x="4368800" y="841666"/>
            <a:ext cx="7417460" cy="5528437"/>
          </a:xfrm>
          <a:prstGeom prst="rect">
            <a:avLst/>
          </a:prstGeom>
          <a:noFill/>
        </p:spPr>
        <p:txBody>
          <a:bodyPr wrap="square" rtlCol="1">
            <a:spAutoFit/>
          </a:bodyPr>
          <a:lstStyle/>
          <a:p>
            <a:pPr algn="r">
              <a:lnSpc>
                <a:spcPct val="250000"/>
              </a:lnSpc>
            </a:pPr>
            <a:r>
              <a:rPr lang="fa-IR" dirty="0">
                <a:cs typeface="B Nazanin" panose="00000400000000000000" pitchFamily="2" charset="-78"/>
              </a:rPr>
              <a:t>همان‌طور که گفتیم فعالیت بدنی منظم می‌تواند سطح انرژی را بالا ببرد و اعتماد به نفس شما را نسبت به ظاهر بدنی خود افزایش دهد، این امر به طور غیر مستقیم زندگی جنسی‌تان را بهبود می‌بخشد؛ اما فقط این نیست.</a:t>
            </a:r>
          </a:p>
          <a:p>
            <a:pPr algn="r">
              <a:lnSpc>
                <a:spcPct val="250000"/>
              </a:lnSpc>
            </a:pPr>
            <a:endParaRPr lang="fa-IR" dirty="0">
              <a:cs typeface="B Nazanin" panose="00000400000000000000" pitchFamily="2" charset="-78"/>
            </a:endParaRPr>
          </a:p>
          <a:p>
            <a:pPr algn="r">
              <a:lnSpc>
                <a:spcPct val="250000"/>
              </a:lnSpc>
            </a:pPr>
            <a:r>
              <a:rPr lang="fa-IR" dirty="0">
                <a:cs typeface="B Nazanin" panose="00000400000000000000" pitchFamily="2" charset="-78"/>
              </a:rPr>
              <a:t>فعالیت بدنی منظم برانگیختگی و میل جنسی را در شما تقویت می‌کند؛ مطالعات نشان می‌دهند مردانی که به طور منظم ورزش می‌کنند، نسبت به مردانی که ورزش نمی‌کنند، کمتر دچار اختلال و ناتوانی جنسی می‌شوند. علاوه بر موارد گفته شده، ورزش به شما امکان می‌دهد تا لذت جنسی بیشتری از زندگی مشترک خود ببرید.</a:t>
            </a:r>
          </a:p>
        </p:txBody>
      </p:sp>
      <p:pic>
        <p:nvPicPr>
          <p:cNvPr id="3" name="Picture 2">
            <a:extLst>
              <a:ext uri="{FF2B5EF4-FFF2-40B4-BE49-F238E27FC236}">
                <a16:creationId xmlns:a16="http://schemas.microsoft.com/office/drawing/2014/main" id="{2E3CE021-B048-403C-6485-543E5420A2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342430">
            <a:off x="644913" y="1542092"/>
            <a:ext cx="3316090" cy="195064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Picture 3">
            <a:extLst>
              <a:ext uri="{FF2B5EF4-FFF2-40B4-BE49-F238E27FC236}">
                <a16:creationId xmlns:a16="http://schemas.microsoft.com/office/drawing/2014/main" id="{EA7F71A7-6C08-9D18-0F0C-865224045882}"/>
              </a:ext>
            </a:extLst>
          </p:cNvPr>
          <p:cNvPicPr>
            <a:picLocks noChangeAspect="1"/>
          </p:cNvPicPr>
          <p:nvPr/>
        </p:nvPicPr>
        <p:blipFill rotWithShape="1">
          <a:blip r:embed="rId3">
            <a:extLst>
              <a:ext uri="{28A0092B-C50C-407E-A947-70E740481C1C}">
                <a14:useLocalDpi xmlns:a14="http://schemas.microsoft.com/office/drawing/2010/main" val="0"/>
              </a:ext>
            </a:extLst>
          </a:blip>
          <a:srcRect l="23818" r="25123"/>
          <a:stretch/>
        </p:blipFill>
        <p:spPr>
          <a:xfrm rot="1073341">
            <a:off x="1570178" y="3578175"/>
            <a:ext cx="2105893" cy="23188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1588055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7666181" y="239355"/>
            <a:ext cx="3962401"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روحیه اجتماعی را تقویت می‌کند</a:t>
            </a:r>
          </a:p>
        </p:txBody>
      </p:sp>
      <p:sp>
        <p:nvSpPr>
          <p:cNvPr id="6" name="TextBox 5">
            <a:extLst>
              <a:ext uri="{FF2B5EF4-FFF2-40B4-BE49-F238E27FC236}">
                <a16:creationId xmlns:a16="http://schemas.microsoft.com/office/drawing/2014/main" id="{DCB37F1B-1FAE-5091-2A87-CD348DF7F283}"/>
              </a:ext>
            </a:extLst>
          </p:cNvPr>
          <p:cNvSpPr txBox="1"/>
          <p:nvPr/>
        </p:nvSpPr>
        <p:spPr>
          <a:xfrm>
            <a:off x="4516582" y="673312"/>
            <a:ext cx="7207211" cy="5770811"/>
          </a:xfrm>
          <a:prstGeom prst="rect">
            <a:avLst/>
          </a:prstGeom>
          <a:noFill/>
        </p:spPr>
        <p:txBody>
          <a:bodyPr wrap="square" rtlCol="1">
            <a:spAutoFit/>
          </a:bodyPr>
          <a:lstStyle/>
          <a:p>
            <a:pPr algn="r">
              <a:lnSpc>
                <a:spcPct val="300000"/>
              </a:lnSpc>
            </a:pPr>
            <a:r>
              <a:rPr lang="fa-IR" dirty="0">
                <a:cs typeface="B Nazanin" panose="00000400000000000000" pitchFamily="2" charset="-78"/>
              </a:rPr>
              <a:t>ورزش و فعالیت بدنی به خودی خود لذت بخش است. چراکه فرصتی است تا استراحت کنید، از فضای باز لذت ببرید یا به سادگی در فعالیت‌هایی شرکت کنید که حال شما را بهتر می‌کند. ورزش‌های گروهی همچنین می‌تواند به شما در ارتباط با خانواده یا دوستان کمک کند و گزینه مناسبی برای سرگرمی و لذت‌تان باشد.</a:t>
            </a:r>
          </a:p>
          <a:p>
            <a:pPr algn="r">
              <a:lnSpc>
                <a:spcPct val="300000"/>
              </a:lnSpc>
            </a:pPr>
            <a:r>
              <a:rPr lang="fa-IR" dirty="0">
                <a:cs typeface="B Nazanin" panose="00000400000000000000" pitchFamily="2" charset="-78"/>
              </a:rPr>
              <a:t>بنابراین در یک کلاس رقص شرکت کنید، در پارک‌های عمومی ورزش کنید یا به یک تیم والیبال بپیوندید. فعالیت بدنی مورد علاقه خود را پیدا کنید و فقط آن را انجام دهید تا از فواید ورزش کردن بهره‌مند شوید.</a:t>
            </a:r>
          </a:p>
        </p:txBody>
      </p:sp>
      <p:pic>
        <p:nvPicPr>
          <p:cNvPr id="3" name="Picture 2">
            <a:extLst>
              <a:ext uri="{FF2B5EF4-FFF2-40B4-BE49-F238E27FC236}">
                <a16:creationId xmlns:a16="http://schemas.microsoft.com/office/drawing/2014/main" id="{24B3001C-305E-4FDA-2B67-106EC679A379}"/>
              </a:ext>
            </a:extLst>
          </p:cNvPr>
          <p:cNvPicPr>
            <a:picLocks noChangeAspect="1"/>
          </p:cNvPicPr>
          <p:nvPr/>
        </p:nvPicPr>
        <p:blipFill rotWithShape="1">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l="12421" r="14255"/>
          <a:stretch/>
        </p:blipFill>
        <p:spPr>
          <a:xfrm>
            <a:off x="0" y="3001819"/>
            <a:ext cx="4563564" cy="3685167"/>
          </a:xfrm>
          <a:prstGeom prst="rect">
            <a:avLst/>
          </a:prstGeom>
        </p:spPr>
      </p:pic>
    </p:spTree>
    <p:extLst>
      <p:ext uri="{BB962C8B-B14F-4D97-AF65-F5344CB8AC3E}">
        <p14:creationId xmlns:p14="http://schemas.microsoft.com/office/powerpoint/2010/main" val="19485799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8972752" y="231340"/>
            <a:ext cx="3542522"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سخن پایانی</a:t>
            </a:r>
          </a:p>
        </p:txBody>
      </p:sp>
      <p:sp>
        <p:nvSpPr>
          <p:cNvPr id="6" name="TextBox 5">
            <a:extLst>
              <a:ext uri="{FF2B5EF4-FFF2-40B4-BE49-F238E27FC236}">
                <a16:creationId xmlns:a16="http://schemas.microsoft.com/office/drawing/2014/main" id="{DCB37F1B-1FAE-5091-2A87-CD348DF7F283}"/>
              </a:ext>
            </a:extLst>
          </p:cNvPr>
          <p:cNvSpPr txBox="1"/>
          <p:nvPr/>
        </p:nvSpPr>
        <p:spPr>
          <a:xfrm>
            <a:off x="554182" y="693005"/>
            <a:ext cx="11304555" cy="2446824"/>
          </a:xfrm>
          <a:prstGeom prst="rect">
            <a:avLst/>
          </a:prstGeom>
          <a:noFill/>
        </p:spPr>
        <p:txBody>
          <a:bodyPr wrap="square" rtlCol="1">
            <a:spAutoFit/>
          </a:bodyPr>
          <a:lstStyle/>
          <a:p>
            <a:pPr algn="justLow" rtl="1">
              <a:lnSpc>
                <a:spcPct val="300000"/>
              </a:lnSpc>
            </a:pPr>
            <a:r>
              <a:rPr lang="fa-IR" dirty="0">
                <a:cs typeface="B Nazanin" panose="00000400000000000000" pitchFamily="2" charset="-78"/>
              </a:rPr>
              <a:t>روانشناسی ورزشی بر بهبود شرایط روحی و روانی ورزشکار تمرکز دارد و به دنبال بهتر کردن حال روحی و رفع مشکلات عاطفی اوست. اگر شما به عنوان یک ورزشکار دچار استرس، تمرین زدگی و عدم تمرکز شده‌اید، حتما با یک روانشناس ورزشی صحبت کنید. او می‌تواند کمک زیادی به شما کند و آرامش و انگیزه را به زندگی‌تان برگرداند.</a:t>
            </a:r>
          </a:p>
        </p:txBody>
      </p:sp>
      <p:pic>
        <p:nvPicPr>
          <p:cNvPr id="4" name="Picture 3">
            <a:extLst>
              <a:ext uri="{FF2B5EF4-FFF2-40B4-BE49-F238E27FC236}">
                <a16:creationId xmlns:a16="http://schemas.microsoft.com/office/drawing/2014/main" id="{C821F57B-648B-DDC6-DD93-0315CDF635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8952" y="2623127"/>
            <a:ext cx="4867507" cy="3967018"/>
          </a:xfrm>
          <a:prstGeom prst="rect">
            <a:avLst/>
          </a:prstGeom>
        </p:spPr>
      </p:pic>
    </p:spTree>
    <p:extLst>
      <p:ext uri="{BB962C8B-B14F-4D97-AF65-F5344CB8AC3E}">
        <p14:creationId xmlns:p14="http://schemas.microsoft.com/office/powerpoint/2010/main" val="25034665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9194424" y="231340"/>
            <a:ext cx="3542522"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منابع</a:t>
            </a:r>
          </a:p>
        </p:txBody>
      </p:sp>
      <p:sp>
        <p:nvSpPr>
          <p:cNvPr id="3" name="TextBox 2">
            <a:extLst>
              <a:ext uri="{FF2B5EF4-FFF2-40B4-BE49-F238E27FC236}">
                <a16:creationId xmlns:a16="http://schemas.microsoft.com/office/drawing/2014/main" id="{DFE22F06-246F-E06E-A3B8-B2C2172F11FC}"/>
              </a:ext>
            </a:extLst>
          </p:cNvPr>
          <p:cNvSpPr txBox="1"/>
          <p:nvPr/>
        </p:nvSpPr>
        <p:spPr>
          <a:xfrm>
            <a:off x="535709" y="1131515"/>
            <a:ext cx="6096000" cy="4093685"/>
          </a:xfrm>
          <a:prstGeom prst="rect">
            <a:avLst/>
          </a:prstGeom>
          <a:noFill/>
        </p:spPr>
        <p:txBody>
          <a:bodyPr wrap="square">
            <a:spAutoFit/>
          </a:bodyPr>
          <a:lstStyle/>
          <a:p>
            <a:pPr>
              <a:lnSpc>
                <a:spcPct val="300000"/>
              </a:lnSpc>
            </a:pPr>
            <a:r>
              <a:rPr lang="en-US" dirty="0">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https://fitamin.ir/</a:t>
            </a:r>
            <a:endParaRPr lang="fa-IR" dirty="0">
              <a:latin typeface="Times New Roman" panose="02020603050405020304" pitchFamily="18" charset="0"/>
              <a:cs typeface="Times New Roman" panose="02020603050405020304" pitchFamily="18" charset="0"/>
            </a:endParaRPr>
          </a:p>
          <a:p>
            <a:pPr>
              <a:lnSpc>
                <a:spcPct val="300000"/>
              </a:lnSpc>
            </a:pPr>
            <a:r>
              <a:rPr lang="en-US" dirty="0">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https://mbsp.sbu.ac.ir/</a:t>
            </a:r>
            <a:endParaRPr lang="fa-IR" dirty="0">
              <a:latin typeface="Times New Roman" panose="02020603050405020304" pitchFamily="18" charset="0"/>
              <a:cs typeface="Times New Roman" panose="02020603050405020304" pitchFamily="18" charset="0"/>
            </a:endParaRPr>
          </a:p>
          <a:p>
            <a:pPr>
              <a:lnSpc>
                <a:spcPct val="300000"/>
              </a:lnSpc>
            </a:pPr>
            <a:r>
              <a:rPr lang="en-US" dirty="0">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https://www.elmevarzesh.com/</a:t>
            </a:r>
            <a:endParaRPr lang="fa-IR" dirty="0">
              <a:latin typeface="Times New Roman" panose="02020603050405020304" pitchFamily="18" charset="0"/>
              <a:cs typeface="Times New Roman" panose="02020603050405020304" pitchFamily="18" charset="0"/>
            </a:endParaRPr>
          </a:p>
          <a:p>
            <a:pPr>
              <a:lnSpc>
                <a:spcPct val="300000"/>
              </a:lnSpc>
            </a:pPr>
            <a:r>
              <a:rPr lang="en-US" dirty="0">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https://fa.wikipedia.org/</a:t>
            </a:r>
            <a:endParaRPr lang="fa-IR" dirty="0">
              <a:latin typeface="Times New Roman" panose="02020603050405020304" pitchFamily="18" charset="0"/>
              <a:cs typeface="Times New Roman" panose="02020603050405020304" pitchFamily="18" charset="0"/>
            </a:endParaRPr>
          </a:p>
          <a:p>
            <a:pPr>
              <a:lnSpc>
                <a:spcPct val="300000"/>
              </a:lnSpc>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17744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91E9556-5D8F-87D0-5077-A0E5F11C1F9F}"/>
              </a:ext>
            </a:extLst>
          </p:cNvPr>
          <p:cNvSpPr txBox="1"/>
          <p:nvPr/>
        </p:nvSpPr>
        <p:spPr>
          <a:xfrm>
            <a:off x="943263" y="1436147"/>
            <a:ext cx="10305474" cy="3985706"/>
          </a:xfrm>
          <a:prstGeom prst="rect">
            <a:avLst/>
          </a:prstGeom>
          <a:noFill/>
        </p:spPr>
        <p:txBody>
          <a:bodyPr wrap="square" rtlCol="1">
            <a:spAutoFit/>
          </a:bodyPr>
          <a:lstStyle/>
          <a:p>
            <a:pPr algn="ctr">
              <a:lnSpc>
                <a:spcPct val="150000"/>
              </a:lnSpc>
            </a:pPr>
            <a:r>
              <a:rPr lang="fa-IR" sz="8800" dirty="0">
                <a:cs typeface="B Titr" panose="00000700000000000000" pitchFamily="2" charset="-78"/>
              </a:rPr>
              <a:t>با تشکر از توجه شما عزیزان</a:t>
            </a:r>
          </a:p>
        </p:txBody>
      </p:sp>
    </p:spTree>
    <p:extLst>
      <p:ext uri="{BB962C8B-B14F-4D97-AF65-F5344CB8AC3E}">
        <p14:creationId xmlns:p14="http://schemas.microsoft.com/office/powerpoint/2010/main" val="1444073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9107053" y="203633"/>
            <a:ext cx="2503055"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روانشناسی ورزشکار</a:t>
            </a:r>
          </a:p>
        </p:txBody>
      </p:sp>
      <p:sp>
        <p:nvSpPr>
          <p:cNvPr id="6" name="TextBox 5">
            <a:extLst>
              <a:ext uri="{FF2B5EF4-FFF2-40B4-BE49-F238E27FC236}">
                <a16:creationId xmlns:a16="http://schemas.microsoft.com/office/drawing/2014/main" id="{DCB37F1B-1FAE-5091-2A87-CD348DF7F283}"/>
              </a:ext>
            </a:extLst>
          </p:cNvPr>
          <p:cNvSpPr txBox="1"/>
          <p:nvPr/>
        </p:nvSpPr>
        <p:spPr>
          <a:xfrm>
            <a:off x="606866" y="725527"/>
            <a:ext cx="11178073" cy="1373453"/>
          </a:xfrm>
          <a:prstGeom prst="rect">
            <a:avLst/>
          </a:prstGeom>
          <a:noFill/>
        </p:spPr>
        <p:txBody>
          <a:bodyPr wrap="square" rtlCol="1">
            <a:spAutoFit/>
          </a:bodyPr>
          <a:lstStyle/>
          <a:p>
            <a:pPr algn="r">
              <a:lnSpc>
                <a:spcPct val="250000"/>
              </a:lnSpc>
            </a:pPr>
            <a:r>
              <a:rPr lang="fa-IR" dirty="0">
                <a:cs typeface="B Nazanin" panose="00000400000000000000" pitchFamily="2" charset="-78"/>
              </a:rPr>
              <a:t>در رشته روانشناسی ورزشی، همه چیزهایی که مربوط به روحیات ورزشکار و شرایط روحی اوست، بررسی می‌شود و راه‌کارهایی برای بهبود حال روحی و عملکرد او در ورزش به کار برده می‌شود.</a:t>
            </a:r>
          </a:p>
        </p:txBody>
      </p:sp>
      <p:pic>
        <p:nvPicPr>
          <p:cNvPr id="3" name="Picture 2">
            <a:extLst>
              <a:ext uri="{FF2B5EF4-FFF2-40B4-BE49-F238E27FC236}">
                <a16:creationId xmlns:a16="http://schemas.microsoft.com/office/drawing/2014/main" id="{B7582336-5A08-5A96-CDDD-61EC0E2DF3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2720" y="2030208"/>
            <a:ext cx="6397898" cy="37882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 name="Picture 1">
            <a:extLst>
              <a:ext uri="{FF2B5EF4-FFF2-40B4-BE49-F238E27FC236}">
                <a16:creationId xmlns:a16="http://schemas.microsoft.com/office/drawing/2014/main" id="{CBA4D10C-4768-61A8-F9EF-BB8AFC7E95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727575">
            <a:off x="5849511" y="4418636"/>
            <a:ext cx="2182481" cy="1463301"/>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699314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8649478" y="214420"/>
            <a:ext cx="3542522"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روانشناسی ورزش</a:t>
            </a:r>
          </a:p>
        </p:txBody>
      </p:sp>
      <p:sp>
        <p:nvSpPr>
          <p:cNvPr id="6" name="TextBox 5">
            <a:extLst>
              <a:ext uri="{FF2B5EF4-FFF2-40B4-BE49-F238E27FC236}">
                <a16:creationId xmlns:a16="http://schemas.microsoft.com/office/drawing/2014/main" id="{DCB37F1B-1FAE-5091-2A87-CD348DF7F283}"/>
              </a:ext>
            </a:extLst>
          </p:cNvPr>
          <p:cNvSpPr txBox="1"/>
          <p:nvPr/>
        </p:nvSpPr>
        <p:spPr>
          <a:xfrm>
            <a:off x="579064" y="865838"/>
            <a:ext cx="11178073" cy="5528437"/>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روانشناسی ورزشی به این موضوع علاقه مند است که چگونه تمرین و ورزش و فعالیت بدنی، می‌تواند عملکرد، سلامتی و لذت را در فعالیت‌های خاص افزایش دهد. تمرکز اصلی این رشته بر توسعه مهارت‌های ذهنی ورزشکار است.</a:t>
            </a:r>
          </a:p>
          <a:p>
            <a:pPr algn="justLow" rtl="1">
              <a:lnSpc>
                <a:spcPct val="250000"/>
              </a:lnSpc>
            </a:pPr>
            <a:r>
              <a:rPr lang="fa-IR" dirty="0">
                <a:cs typeface="B Nazanin" panose="00000400000000000000" pitchFamily="2" charset="-78"/>
              </a:rPr>
              <a:t>روانشناسی ورزشی می‌تواند برای هر ورزشکاری که می‌خواهد عملکرد خود را بهبود بخشد یا در فعالیت های انتخابی خود سالم بماند، سودمند باشد. گروه‌هایی که از روانشناسی ورزشی فایده می‌برند عبارتند از:</a:t>
            </a:r>
          </a:p>
          <a:p>
            <a:pPr marL="285750" indent="-285750" algn="justLow" rtl="1">
              <a:lnSpc>
                <a:spcPct val="250000"/>
              </a:lnSpc>
              <a:buFont typeface="Arial" panose="020B0604020202020204" pitchFamily="34" charset="0"/>
              <a:buChar char="•"/>
            </a:pPr>
            <a:r>
              <a:rPr lang="fa-IR" dirty="0">
                <a:cs typeface="B Nazanin" panose="00000400000000000000" pitchFamily="2" charset="-78"/>
              </a:rPr>
              <a:t>    تیم های ورزشی حرفه‌ای مثل تیم‌های باشگاهی یا تیم ملی (مانند فوتبال، بسکتبال)</a:t>
            </a:r>
          </a:p>
          <a:p>
            <a:pPr marL="285750" indent="-285750" algn="justLow" rtl="1">
              <a:lnSpc>
                <a:spcPct val="250000"/>
              </a:lnSpc>
              <a:buFont typeface="Arial" panose="020B0604020202020204" pitchFamily="34" charset="0"/>
              <a:buChar char="•"/>
            </a:pPr>
            <a:r>
              <a:rPr lang="fa-IR" dirty="0">
                <a:cs typeface="B Nazanin" panose="00000400000000000000" pitchFamily="2" charset="-78"/>
              </a:rPr>
              <a:t>    ورزشکاران مبتدی و حرفه‌ای (مانند بازیکنان تنیس، دوندگان، صخره نوردان)</a:t>
            </a:r>
          </a:p>
          <a:p>
            <a:pPr marL="285750" indent="-285750" algn="justLow" rtl="1">
              <a:lnSpc>
                <a:spcPct val="250000"/>
              </a:lnSpc>
              <a:buFont typeface="Arial" panose="020B0604020202020204" pitchFamily="34" charset="0"/>
              <a:buChar char="•"/>
            </a:pPr>
            <a:r>
              <a:rPr lang="fa-IR" dirty="0">
                <a:cs typeface="B Nazanin" panose="00000400000000000000" pitchFamily="2" charset="-78"/>
              </a:rPr>
              <a:t>    هنرمندان ورزشکاران نمایشی (مانند رقصندگان، بازیگران)</a:t>
            </a:r>
          </a:p>
          <a:p>
            <a:pPr marL="285750" indent="-285750" algn="justLow" rtl="1">
              <a:lnSpc>
                <a:spcPct val="250000"/>
              </a:lnSpc>
              <a:buFont typeface="Arial" panose="020B0604020202020204" pitchFamily="34" charset="0"/>
              <a:buChar char="•"/>
            </a:pPr>
            <a:r>
              <a:rPr lang="fa-IR" dirty="0">
                <a:cs typeface="B Nazanin" panose="00000400000000000000" pitchFamily="2" charset="-78"/>
              </a:rPr>
              <a:t>    مربیان و داوران</a:t>
            </a:r>
          </a:p>
        </p:txBody>
      </p:sp>
      <p:pic>
        <p:nvPicPr>
          <p:cNvPr id="3" name="Picture 2">
            <a:extLst>
              <a:ext uri="{FF2B5EF4-FFF2-40B4-BE49-F238E27FC236}">
                <a16:creationId xmlns:a16="http://schemas.microsoft.com/office/drawing/2014/main" id="{4A80087A-1FEF-5AEF-3188-7227709D61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850977">
            <a:off x="868971" y="3636806"/>
            <a:ext cx="3813864" cy="228831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216978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8270033" y="249813"/>
            <a:ext cx="3542522"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روانشناس ورزشی کیست؟</a:t>
            </a:r>
          </a:p>
        </p:txBody>
      </p:sp>
      <p:sp>
        <p:nvSpPr>
          <p:cNvPr id="6" name="TextBox 5">
            <a:extLst>
              <a:ext uri="{FF2B5EF4-FFF2-40B4-BE49-F238E27FC236}">
                <a16:creationId xmlns:a16="http://schemas.microsoft.com/office/drawing/2014/main" id="{DCB37F1B-1FAE-5091-2A87-CD348DF7F283}"/>
              </a:ext>
            </a:extLst>
          </p:cNvPr>
          <p:cNvSpPr txBox="1"/>
          <p:nvPr/>
        </p:nvSpPr>
        <p:spPr>
          <a:xfrm>
            <a:off x="6985286" y="959093"/>
            <a:ext cx="4827269" cy="4939814"/>
          </a:xfrm>
          <a:prstGeom prst="rect">
            <a:avLst/>
          </a:prstGeom>
          <a:noFill/>
        </p:spPr>
        <p:txBody>
          <a:bodyPr wrap="square" rtlCol="1">
            <a:spAutoFit/>
          </a:bodyPr>
          <a:lstStyle/>
          <a:p>
            <a:pPr algn="justLow" rtl="1">
              <a:lnSpc>
                <a:spcPct val="300000"/>
              </a:lnSpc>
            </a:pPr>
            <a:r>
              <a:rPr lang="fa-IR" dirty="0">
                <a:cs typeface="B Nazanin" panose="00000400000000000000" pitchFamily="2" charset="-78"/>
              </a:rPr>
              <a:t>روانشناس ورزشی در حقیقت یک روانشناس حرفه‌ای است که برای کار کردن در محیط‌های ورزشی آموزش دیده است. او از اصول روانشناختی برای ارتقاء ورزش ورزشکار استفاده می‌کند و در تلاش است تا از شرایط عاطفی و روانی ورزشکار مراقبت کند. در این صورت ورزشکار هم از ورزش خود لذت بیشتری می‌برد و هم موفقیت و عملکرد بهتری خواهد داشت.</a:t>
            </a:r>
          </a:p>
        </p:txBody>
      </p:sp>
      <p:pic>
        <p:nvPicPr>
          <p:cNvPr id="4" name="Picture 3">
            <a:extLst>
              <a:ext uri="{FF2B5EF4-FFF2-40B4-BE49-F238E27FC236}">
                <a16:creationId xmlns:a16="http://schemas.microsoft.com/office/drawing/2014/main" id="{1FDAF2B6-0D72-352B-03A0-0CB72AB53E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8090" y="2453864"/>
            <a:ext cx="5973619" cy="2896300"/>
          </a:xfrm>
          <a:prstGeom prst="rect">
            <a:avLst/>
          </a:prstGeom>
        </p:spPr>
      </p:pic>
    </p:spTree>
    <p:extLst>
      <p:ext uri="{BB962C8B-B14F-4D97-AF65-F5344CB8AC3E}">
        <p14:creationId xmlns:p14="http://schemas.microsoft.com/office/powerpoint/2010/main" val="3220821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8233843" y="242140"/>
            <a:ext cx="3542522"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روانشناس ورزشی کیست؟</a:t>
            </a:r>
          </a:p>
        </p:txBody>
      </p:sp>
      <p:sp>
        <p:nvSpPr>
          <p:cNvPr id="6" name="TextBox 5">
            <a:extLst>
              <a:ext uri="{FF2B5EF4-FFF2-40B4-BE49-F238E27FC236}">
                <a16:creationId xmlns:a16="http://schemas.microsoft.com/office/drawing/2014/main" id="{DCB37F1B-1FAE-5091-2A87-CD348DF7F283}"/>
              </a:ext>
            </a:extLst>
          </p:cNvPr>
          <p:cNvSpPr txBox="1"/>
          <p:nvPr/>
        </p:nvSpPr>
        <p:spPr>
          <a:xfrm>
            <a:off x="718458" y="983108"/>
            <a:ext cx="11178073" cy="1685077"/>
          </a:xfrm>
          <a:prstGeom prst="rect">
            <a:avLst/>
          </a:prstGeom>
          <a:noFill/>
        </p:spPr>
        <p:txBody>
          <a:bodyPr wrap="square" rtlCol="1">
            <a:spAutoFit/>
          </a:bodyPr>
          <a:lstStyle/>
          <a:p>
            <a:pPr algn="justLow" rtl="1">
              <a:lnSpc>
                <a:spcPct val="200000"/>
              </a:lnSpc>
            </a:pPr>
            <a:r>
              <a:rPr lang="fa-IR" dirty="0">
                <a:cs typeface="B Nazanin" panose="00000400000000000000" pitchFamily="2" charset="-78"/>
              </a:rPr>
              <a:t>یک متخصص روانشناسی ورزشی می‌تواند به افراد کمک کند با استرس فیزیکی، ذهنی و عاطفی مقابله بهتری داشته باشند. به عنوان مثال، وقتی یک ورزشکار آسیب می‌بیند، ممکن است که ناامید شود و انگیزه لازم برای ادامه ورزش و تلاش برای عملکرد بهتر را داشته باشد. در این زمان یک متخصص روانشناسی می‌تواند از ابزارهای مختلفی برای کمک به ورزشکاران برای غلبه بر موانع ذهنی و بازگرداندن اعتمادشان، استفاده کند تا در نتیجه عملکرد بهتری داشته باشند</a:t>
            </a:r>
          </a:p>
        </p:txBody>
      </p:sp>
      <p:sp>
        <p:nvSpPr>
          <p:cNvPr id="2" name="TextBox 1">
            <a:extLst>
              <a:ext uri="{FF2B5EF4-FFF2-40B4-BE49-F238E27FC236}">
                <a16:creationId xmlns:a16="http://schemas.microsoft.com/office/drawing/2014/main" id="{565083F0-7C36-2B29-63F2-3EF0C2FD7009}"/>
              </a:ext>
            </a:extLst>
          </p:cNvPr>
          <p:cNvSpPr txBox="1"/>
          <p:nvPr/>
        </p:nvSpPr>
        <p:spPr>
          <a:xfrm>
            <a:off x="6336996" y="3429000"/>
            <a:ext cx="5402425"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شایع ترین مشکلات روحی و روانی ورزشکاران</a:t>
            </a:r>
            <a:endParaRPr lang="en-US" sz="2400" dirty="0">
              <a:solidFill>
                <a:srgbClr val="FFC000"/>
              </a:solidFill>
              <a:cs typeface="B Titr" panose="00000700000000000000" pitchFamily="2" charset="-78"/>
            </a:endParaRPr>
          </a:p>
        </p:txBody>
      </p:sp>
      <p:sp>
        <p:nvSpPr>
          <p:cNvPr id="4" name="TextBox 3">
            <a:extLst>
              <a:ext uri="{FF2B5EF4-FFF2-40B4-BE49-F238E27FC236}">
                <a16:creationId xmlns:a16="http://schemas.microsoft.com/office/drawing/2014/main" id="{EF835217-219A-921C-2B6A-71BE5E22BFEA}"/>
              </a:ext>
            </a:extLst>
          </p:cNvPr>
          <p:cNvSpPr txBox="1"/>
          <p:nvPr/>
        </p:nvSpPr>
        <p:spPr>
          <a:xfrm>
            <a:off x="886787" y="4055726"/>
            <a:ext cx="10972800" cy="2239074"/>
          </a:xfrm>
          <a:prstGeom prst="rect">
            <a:avLst/>
          </a:prstGeom>
          <a:noFill/>
        </p:spPr>
        <p:txBody>
          <a:bodyPr wrap="square" rtlCol="1">
            <a:spAutoFit/>
          </a:bodyPr>
          <a:lstStyle/>
          <a:p>
            <a:pPr algn="justLow" rtl="1">
              <a:lnSpc>
                <a:spcPct val="200000"/>
              </a:lnSpc>
            </a:pPr>
            <a:r>
              <a:rPr lang="fa-IR" dirty="0">
                <a:cs typeface="B Nazanin" panose="00000400000000000000" pitchFamily="2" charset="-78"/>
              </a:rPr>
              <a:t>ورزشکاران حرفه‌ای به دلیل فشاری که تحمل می‌کنند، ممکن است که در معرض آسیب‌های روانی قرار بگیرند؛ طوری‌که می‌توان از آن به عنوان «آسیبی که دیده نمی‌شود» نام برد. به طور مثال استرس و فشاری که ورزشکاران در طول دوره‌های تمرینی و سپس مسابقات تجربه می‌کنند، می‌تواند بسیار شدید و زیاد باشد و ورزشکار را آزار دهد. این استرس مداوم زمانی که حرفه ورزشی ورزشکار تمام می‌شود هم پایان نمی‌یابد، بلکه می‌تواند تا مدت زیادی پس از بازنشستگی هم ادامه داشته باشد. </a:t>
            </a:r>
          </a:p>
        </p:txBody>
      </p:sp>
      <p:sp>
        <p:nvSpPr>
          <p:cNvPr id="3" name="Oval 2">
            <a:extLst>
              <a:ext uri="{FF2B5EF4-FFF2-40B4-BE49-F238E27FC236}">
                <a16:creationId xmlns:a16="http://schemas.microsoft.com/office/drawing/2014/main" id="{74CFD6C7-EB36-70B5-B2DD-9F5D68909C0D}"/>
              </a:ext>
            </a:extLst>
          </p:cNvPr>
          <p:cNvSpPr/>
          <p:nvPr/>
        </p:nvSpPr>
        <p:spPr>
          <a:xfrm>
            <a:off x="11582496" y="3521286"/>
            <a:ext cx="277091" cy="277091"/>
          </a:xfrm>
          <a:prstGeom prst="ellipse">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02987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6331340" y="259509"/>
            <a:ext cx="5352662"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شایع ترین مشکلات روحی و روانی ورزشکاران</a:t>
            </a:r>
          </a:p>
        </p:txBody>
      </p:sp>
      <p:sp>
        <p:nvSpPr>
          <p:cNvPr id="6" name="TextBox 5">
            <a:extLst>
              <a:ext uri="{FF2B5EF4-FFF2-40B4-BE49-F238E27FC236}">
                <a16:creationId xmlns:a16="http://schemas.microsoft.com/office/drawing/2014/main" id="{DCB37F1B-1FAE-5091-2A87-CD348DF7F283}"/>
              </a:ext>
            </a:extLst>
          </p:cNvPr>
          <p:cNvSpPr txBox="1"/>
          <p:nvPr/>
        </p:nvSpPr>
        <p:spPr>
          <a:xfrm>
            <a:off x="643718" y="1502142"/>
            <a:ext cx="11178073" cy="4455066"/>
          </a:xfrm>
          <a:prstGeom prst="rect">
            <a:avLst/>
          </a:prstGeom>
          <a:noFill/>
        </p:spPr>
        <p:txBody>
          <a:bodyPr wrap="square" rtlCol="1">
            <a:spAutoFit/>
          </a:bodyPr>
          <a:lstStyle/>
          <a:p>
            <a:pPr algn="r">
              <a:lnSpc>
                <a:spcPct val="200000"/>
              </a:lnSpc>
            </a:pPr>
            <a:r>
              <a:rPr lang="fa-IR" dirty="0">
                <a:cs typeface="B Nazanin" panose="00000400000000000000" pitchFamily="2" charset="-78"/>
              </a:rPr>
              <a:t>از دیگر مشکلات روحی ورزشکاران می‌توان به موارد زیر اشاره کرد:</a:t>
            </a:r>
          </a:p>
          <a:p>
            <a:pPr algn="r">
              <a:lnSpc>
                <a:spcPct val="200000"/>
              </a:lnSpc>
            </a:pPr>
            <a:endParaRPr lang="fa-IR" dirty="0">
              <a:cs typeface="B Nazanin" panose="00000400000000000000" pitchFamily="2" charset="-78"/>
            </a:endParaRPr>
          </a:p>
          <a:p>
            <a:pPr algn="justLow" rtl="1">
              <a:lnSpc>
                <a:spcPct val="200000"/>
              </a:lnSpc>
            </a:pPr>
            <a:r>
              <a:rPr lang="fa-IR" dirty="0">
                <a:cs typeface="B Nazanin" panose="00000400000000000000" pitchFamily="2" charset="-78"/>
              </a:rPr>
              <a:t>فشار و استرسِ محیط ورزشی، ممکن است گاهی منجر به افسردگی ورزشکار شود.</a:t>
            </a:r>
          </a:p>
          <a:p>
            <a:pPr algn="justLow" rtl="1">
              <a:lnSpc>
                <a:spcPct val="200000"/>
              </a:lnSpc>
            </a:pPr>
            <a:r>
              <a:rPr lang="fa-IR" dirty="0">
                <a:cs typeface="B Nazanin" panose="00000400000000000000" pitchFamily="2" charset="-78"/>
              </a:rPr>
              <a:t>فشار تمرین‌های طاقت فرسا همچنین می‌تواند ورزشکاران را در معرض سندرم «بیش تمرینی» یا «تمرین زدگی» قرار دهد که تشخیص آن از افسردگی دشوار است.</a:t>
            </a:r>
          </a:p>
          <a:p>
            <a:pPr algn="justLow" rtl="1">
              <a:lnSpc>
                <a:spcPct val="200000"/>
              </a:lnSpc>
            </a:pPr>
            <a:r>
              <a:rPr lang="fa-IR" dirty="0">
                <a:cs typeface="B Nazanin" panose="00000400000000000000" pitchFamily="2" charset="-78"/>
              </a:rPr>
              <a:t>ورزشکاران به دلیل داشتتن رژیم‌های سخت و پیچیده، نسبت به اختلالات خوردن آسیب پذیرتر هستند و به خصوص ممکن است درباره شکل ظاهری بدن خود هم دارای اضطراب بیشتری باشند.</a:t>
            </a:r>
          </a:p>
          <a:p>
            <a:pPr algn="justLow" rtl="1">
              <a:lnSpc>
                <a:spcPct val="200000"/>
              </a:lnSpc>
            </a:pPr>
            <a:r>
              <a:rPr lang="fa-IR" dirty="0">
                <a:cs typeface="B Nazanin" panose="00000400000000000000" pitchFamily="2" charset="-78"/>
              </a:rPr>
              <a:t>احتمال استفاده از مواد از جمله مواد افیونی برای بهبود عملکرد ورزشی و غیر ورزشی در ورزشکاران وجود دارد.</a:t>
            </a:r>
          </a:p>
        </p:txBody>
      </p:sp>
      <p:pic>
        <p:nvPicPr>
          <p:cNvPr id="3" name="Picture 2">
            <a:extLst>
              <a:ext uri="{FF2B5EF4-FFF2-40B4-BE49-F238E27FC236}">
                <a16:creationId xmlns:a16="http://schemas.microsoft.com/office/drawing/2014/main" id="{07D62025-E59D-57A6-DC2D-822D16C821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82212">
            <a:off x="1393442" y="662370"/>
            <a:ext cx="3135863" cy="235189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2112037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54BF67-0909-BF07-4A0C-F075E870DD90}"/>
              </a:ext>
            </a:extLst>
          </p:cNvPr>
          <p:cNvSpPr txBox="1"/>
          <p:nvPr/>
        </p:nvSpPr>
        <p:spPr>
          <a:xfrm>
            <a:off x="5615709" y="238314"/>
            <a:ext cx="6096001" cy="461665"/>
          </a:xfrm>
          <a:prstGeom prst="rect">
            <a:avLst/>
          </a:prstGeom>
          <a:noFill/>
        </p:spPr>
        <p:txBody>
          <a:bodyPr wrap="square" rtlCol="1">
            <a:spAutoFit/>
          </a:bodyPr>
          <a:lstStyle/>
          <a:p>
            <a:pPr algn="ctr"/>
            <a:r>
              <a:rPr lang="fa-IR" sz="2400" dirty="0">
                <a:solidFill>
                  <a:srgbClr val="FFC000"/>
                </a:solidFill>
                <a:cs typeface="B Titr" panose="00000700000000000000" pitchFamily="2" charset="-78"/>
              </a:rPr>
              <a:t>چیزی که همه باید درباره روانشناسی ورزشی بدانند!</a:t>
            </a:r>
          </a:p>
        </p:txBody>
      </p:sp>
      <p:sp>
        <p:nvSpPr>
          <p:cNvPr id="6" name="TextBox 5">
            <a:extLst>
              <a:ext uri="{FF2B5EF4-FFF2-40B4-BE49-F238E27FC236}">
                <a16:creationId xmlns:a16="http://schemas.microsoft.com/office/drawing/2014/main" id="{DCB37F1B-1FAE-5091-2A87-CD348DF7F283}"/>
              </a:ext>
            </a:extLst>
          </p:cNvPr>
          <p:cNvSpPr txBox="1"/>
          <p:nvPr/>
        </p:nvSpPr>
        <p:spPr>
          <a:xfrm>
            <a:off x="4793673" y="821927"/>
            <a:ext cx="6973007" cy="5528437"/>
          </a:xfrm>
          <a:prstGeom prst="rect">
            <a:avLst/>
          </a:prstGeom>
          <a:noFill/>
        </p:spPr>
        <p:txBody>
          <a:bodyPr wrap="square" rtlCol="1">
            <a:spAutoFit/>
          </a:bodyPr>
          <a:lstStyle/>
          <a:p>
            <a:pPr algn="r">
              <a:lnSpc>
                <a:spcPct val="250000"/>
              </a:lnSpc>
            </a:pPr>
            <a:r>
              <a:rPr lang="fa-IR" dirty="0">
                <a:cs typeface="B Nazanin" panose="00000400000000000000" pitchFamily="2" charset="-78"/>
              </a:rPr>
              <a:t>هرچند اختلالات و مشکلات روانی در ورزشکاران رایج است، اما متاسفانه همچنان برچسب‌‌های اجتماعی وجود دارد. در نتیجه اکثر ورزشکاران ترجیح می‌دهند درباره مسائل عاطفی و روحی خود سکوت کنند.</a:t>
            </a:r>
          </a:p>
          <a:p>
            <a:pPr algn="r">
              <a:lnSpc>
                <a:spcPct val="250000"/>
              </a:lnSpc>
            </a:pPr>
            <a:r>
              <a:rPr lang="fa-IR" dirty="0">
                <a:cs typeface="B Nazanin" panose="00000400000000000000" pitchFamily="2" charset="-78"/>
              </a:rPr>
              <a:t>یک دیدگاه اشتباه وجود دارد: «کسانی که برای حلِ مشکلات روانی خود به دنبال کمک هستند، افراد ضعیفی هستند». به هیچ وجه اینگونه نیست و افراد شجاع‌تر به دنبال رفع مسائل خود و بهتر شدن هستند. بنابراین لازم است تا ورزشکاران را تشویق کنیم که به سلامت روان خود اهمیت دهند، تجربیات خود را به اشتراک بگذارند و از طریق روانشناسی ورزشی به بهتر شدن حال‌شان کمک کنند.</a:t>
            </a:r>
          </a:p>
        </p:txBody>
      </p:sp>
      <p:pic>
        <p:nvPicPr>
          <p:cNvPr id="3" name="Picture 2">
            <a:extLst>
              <a:ext uri="{FF2B5EF4-FFF2-40B4-BE49-F238E27FC236}">
                <a16:creationId xmlns:a16="http://schemas.microsoft.com/office/drawing/2014/main" id="{356F56B8-540A-AC76-A3AA-8878D8ED71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08315" y="2402167"/>
            <a:ext cx="4685357" cy="4349573"/>
          </a:xfrm>
          <a:prstGeom prst="rect">
            <a:avLst/>
          </a:prstGeom>
        </p:spPr>
      </p:pic>
    </p:spTree>
    <p:extLst>
      <p:ext uri="{BB962C8B-B14F-4D97-AF65-F5344CB8AC3E}">
        <p14:creationId xmlns:p14="http://schemas.microsoft.com/office/powerpoint/2010/main" val="17932413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207</TotalTime>
  <Words>3767</Words>
  <Application>Microsoft Office PowerPoint</Application>
  <PresentationFormat>Widescreen</PresentationFormat>
  <Paragraphs>153</Paragraphs>
  <Slides>38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38</vt:i4>
      </vt:variant>
    </vt:vector>
  </HeadingPairs>
  <TitlesOfParts>
    <vt:vector size="44" baseType="lpstr">
      <vt:lpstr>Arial</vt:lpstr>
      <vt:lpstr>Calibri</vt:lpstr>
      <vt:lpstr>Damavand ExtraBold</vt:lpstr>
      <vt:lpstr>IranNastaliq</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989132519023</dc:creator>
  <cp:lastModifiedBy>mt</cp:lastModifiedBy>
  <cp:revision>18</cp:revision>
  <dcterms:created xsi:type="dcterms:W3CDTF">2023-07-13T19:51:31Z</dcterms:created>
  <dcterms:modified xsi:type="dcterms:W3CDTF">2023-07-23T09:10:31Z</dcterms:modified>
</cp:coreProperties>
</file>