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9"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3" r:id="rId28"/>
    <p:sldId id="284" r:id="rId29"/>
    <p:sldId id="285" r:id="rId30"/>
    <p:sldId id="286" r:id="rId31"/>
    <p:sldId id="282" r:id="rId32"/>
    <p:sldId id="28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2C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3" d="100"/>
          <a:sy n="83" d="100"/>
        </p:scale>
        <p:origin x="68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9FBF564-B9E1-5EB7-BE35-F47F9054BEB9}"/>
              </a:ext>
            </a:extLst>
          </p:cNvPr>
          <p:cNvSpPr/>
          <p:nvPr userDrawn="1"/>
        </p:nvSpPr>
        <p:spPr>
          <a:xfrm>
            <a:off x="104775" y="114300"/>
            <a:ext cx="11963400" cy="6619875"/>
          </a:xfrm>
          <a:prstGeom prst="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50C5736D-C5E1-25CC-9A1C-2C082C37D948}"/>
              </a:ext>
            </a:extLst>
          </p:cNvPr>
          <p:cNvSpPr/>
          <p:nvPr userDrawn="1"/>
        </p:nvSpPr>
        <p:spPr>
          <a:xfrm>
            <a:off x="11506200" y="266699"/>
            <a:ext cx="428625" cy="428625"/>
          </a:xfrm>
          <a:prstGeom prst="roundRect">
            <a:avLst/>
          </a:prstGeom>
          <a:solidFill>
            <a:srgbClr val="172C51"/>
          </a:solidFill>
          <a:ln>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3541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CA5FB2E-216D-2CF0-9587-4FC9AC30E1C8}"/>
              </a:ext>
            </a:extLst>
          </p:cNvPr>
          <p:cNvSpPr/>
          <p:nvPr userDrawn="1"/>
        </p:nvSpPr>
        <p:spPr>
          <a:xfrm>
            <a:off x="104775" y="114300"/>
            <a:ext cx="11963400" cy="6619875"/>
          </a:xfrm>
          <a:prstGeom prst="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0A33ECEE-9976-A204-ADE0-6954F13AA624}"/>
              </a:ext>
            </a:extLst>
          </p:cNvPr>
          <p:cNvSpPr/>
          <p:nvPr userDrawn="1"/>
        </p:nvSpPr>
        <p:spPr>
          <a:xfrm>
            <a:off x="1309687" y="2119312"/>
            <a:ext cx="9572625" cy="2619376"/>
          </a:xfrm>
          <a:prstGeom prst="roundRect">
            <a:avLst/>
          </a:prstGeom>
          <a:solidFill>
            <a:srgbClr val="172C5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8967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CA5FB2E-216D-2CF0-9587-4FC9AC30E1C8}"/>
              </a:ext>
            </a:extLst>
          </p:cNvPr>
          <p:cNvSpPr/>
          <p:nvPr userDrawn="1"/>
        </p:nvSpPr>
        <p:spPr>
          <a:xfrm>
            <a:off x="104775" y="114300"/>
            <a:ext cx="11963400" cy="6619875"/>
          </a:xfrm>
          <a:prstGeom prst="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0A33ECEE-9976-A204-ADE0-6954F13AA624}"/>
              </a:ext>
            </a:extLst>
          </p:cNvPr>
          <p:cNvSpPr/>
          <p:nvPr userDrawn="1"/>
        </p:nvSpPr>
        <p:spPr>
          <a:xfrm>
            <a:off x="1309687" y="823149"/>
            <a:ext cx="9572625" cy="2619376"/>
          </a:xfrm>
          <a:prstGeom prst="roundRect">
            <a:avLst/>
          </a:prstGeom>
          <a:solidFill>
            <a:srgbClr val="172C5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05896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9224112"/>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fif"/><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7.jp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fif"/><Relationship Id="rId2" Type="http://schemas.openxmlformats.org/officeDocument/2006/relationships/image" Target="../media/image1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282BAFA-F321-A99C-02CD-11658AD2E4C5}"/>
              </a:ext>
            </a:extLst>
          </p:cNvPr>
          <p:cNvPicPr>
            <a:picLocks noChangeAspect="1"/>
          </p:cNvPicPr>
          <p:nvPr/>
        </p:nvPicPr>
        <p:blipFill rotWithShape="1">
          <a:blip r:embed="rId2">
            <a:extLst>
              <a:ext uri="{28A0092B-C50C-407E-A947-70E740481C1C}">
                <a14:useLocalDpi xmlns:a14="http://schemas.microsoft.com/office/drawing/2010/main" val="0"/>
              </a:ext>
            </a:extLst>
          </a:blip>
          <a:srcRect l="11961" t="21440" r="67580" b="36133"/>
          <a:stretch/>
        </p:blipFill>
        <p:spPr>
          <a:xfrm>
            <a:off x="4530101" y="865948"/>
            <a:ext cx="2733964" cy="2470692"/>
          </a:xfrm>
          <a:prstGeom prst="rect">
            <a:avLst/>
          </a:prstGeom>
        </p:spPr>
      </p:pic>
      <p:grpSp>
        <p:nvGrpSpPr>
          <p:cNvPr id="3" name="Group 2">
            <a:extLst>
              <a:ext uri="{FF2B5EF4-FFF2-40B4-BE49-F238E27FC236}">
                <a16:creationId xmlns:a16="http://schemas.microsoft.com/office/drawing/2014/main" id="{8C12EB4A-4050-FF17-2288-3EDC42490DC7}"/>
              </a:ext>
            </a:extLst>
          </p:cNvPr>
          <p:cNvGrpSpPr/>
          <p:nvPr/>
        </p:nvGrpSpPr>
        <p:grpSpPr>
          <a:xfrm>
            <a:off x="766767" y="3967394"/>
            <a:ext cx="10658465" cy="1872295"/>
            <a:chOff x="255297" y="4666394"/>
            <a:chExt cx="11285034" cy="1872295"/>
          </a:xfrm>
        </p:grpSpPr>
        <p:sp>
          <p:nvSpPr>
            <p:cNvPr id="4" name="TextBox 3">
              <a:extLst>
                <a:ext uri="{FF2B5EF4-FFF2-40B4-BE49-F238E27FC236}">
                  <a16:creationId xmlns:a16="http://schemas.microsoft.com/office/drawing/2014/main" id="{526AB6F4-D218-0A08-E7F6-F0ED95AF2CAD}"/>
                </a:ext>
              </a:extLst>
            </p:cNvPr>
            <p:cNvSpPr txBox="1"/>
            <p:nvPr/>
          </p:nvSpPr>
          <p:spPr>
            <a:xfrm>
              <a:off x="255297" y="5226956"/>
              <a:ext cx="11285034" cy="646331"/>
            </a:xfrm>
            <a:prstGeom prst="rect">
              <a:avLst/>
            </a:prstGeom>
            <a:noFill/>
            <a:ln>
              <a:noFill/>
            </a:ln>
          </p:spPr>
          <p:txBody>
            <a:bodyPr wrap="square" rtlCol="0">
              <a:spAutoFit/>
            </a:bodyPr>
            <a:lstStyle/>
            <a:p>
              <a:pPr algn="ctr"/>
              <a:r>
                <a:rPr lang="fa-IR" dirty="0">
                  <a:solidFill>
                    <a:srgbClr val="172C51"/>
                  </a:solidFill>
                  <a:cs typeface="B Titr" panose="00000700000000000000" pitchFamily="2" charset="-78"/>
                </a:rPr>
                <a:t>نام پژوهشگران: ...........................                                                              استاد راهنما: ...........................</a:t>
              </a:r>
              <a:endParaRPr lang="en-US" dirty="0">
                <a:solidFill>
                  <a:srgbClr val="172C51"/>
                </a:solidFill>
                <a:cs typeface="B Titr" panose="00000700000000000000" pitchFamily="2" charset="-78"/>
              </a:endParaRPr>
            </a:p>
            <a:p>
              <a:pPr algn="ctr"/>
              <a:endParaRPr lang="en-US" dirty="0">
                <a:solidFill>
                  <a:srgbClr val="172C51"/>
                </a:solidFill>
                <a:cs typeface="B Titr" panose="00000700000000000000" pitchFamily="2" charset="-78"/>
              </a:endParaRPr>
            </a:p>
          </p:txBody>
        </p:sp>
        <p:sp>
          <p:nvSpPr>
            <p:cNvPr id="5" name="TextBox 4">
              <a:extLst>
                <a:ext uri="{FF2B5EF4-FFF2-40B4-BE49-F238E27FC236}">
                  <a16:creationId xmlns:a16="http://schemas.microsoft.com/office/drawing/2014/main" id="{258F9922-9EF4-8DFF-ABF9-8F139D4FB47A}"/>
                </a:ext>
              </a:extLst>
            </p:cNvPr>
            <p:cNvSpPr txBox="1"/>
            <p:nvPr/>
          </p:nvSpPr>
          <p:spPr>
            <a:xfrm>
              <a:off x="389111" y="6169357"/>
              <a:ext cx="11062009" cy="369332"/>
            </a:xfrm>
            <a:prstGeom prst="rect">
              <a:avLst/>
            </a:prstGeom>
            <a:noFill/>
          </p:spPr>
          <p:txBody>
            <a:bodyPr wrap="square" rtlCol="0">
              <a:spAutoFit/>
            </a:bodyPr>
            <a:lstStyle/>
            <a:p>
              <a:pPr algn="ctr"/>
              <a:r>
                <a:rPr lang="fa-IR" dirty="0">
                  <a:solidFill>
                    <a:srgbClr val="172C51"/>
                  </a:solidFill>
                  <a:cs typeface="B Titr" panose="00000700000000000000" pitchFamily="2" charset="-78"/>
                </a:rPr>
                <a:t>سال تحصیلی: تابستان 1402</a:t>
              </a:r>
              <a:endParaRPr lang="en-US" dirty="0">
                <a:solidFill>
                  <a:srgbClr val="172C51"/>
                </a:solidFill>
                <a:cs typeface="B Titr" panose="00000700000000000000" pitchFamily="2" charset="-78"/>
              </a:endParaRPr>
            </a:p>
          </p:txBody>
        </p:sp>
        <p:sp>
          <p:nvSpPr>
            <p:cNvPr id="6" name="TextBox 5">
              <a:extLst>
                <a:ext uri="{FF2B5EF4-FFF2-40B4-BE49-F238E27FC236}">
                  <a16:creationId xmlns:a16="http://schemas.microsoft.com/office/drawing/2014/main" id="{D3A29D53-5D59-1441-243C-66813864FA37}"/>
                </a:ext>
              </a:extLst>
            </p:cNvPr>
            <p:cNvSpPr txBox="1"/>
            <p:nvPr/>
          </p:nvSpPr>
          <p:spPr>
            <a:xfrm>
              <a:off x="1306100" y="4666394"/>
              <a:ext cx="8762208" cy="707886"/>
            </a:xfrm>
            <a:prstGeom prst="rect">
              <a:avLst/>
            </a:prstGeom>
            <a:noFill/>
          </p:spPr>
          <p:txBody>
            <a:bodyPr wrap="square" rtlCol="0">
              <a:spAutoFit/>
            </a:bodyPr>
            <a:lstStyle/>
            <a:p>
              <a:pPr algn="ctr"/>
              <a:r>
                <a:rPr lang="fa-IR" sz="2000" dirty="0">
                  <a:solidFill>
                    <a:srgbClr val="172C51"/>
                  </a:solidFill>
                  <a:cs typeface="B Titr" panose="00000700000000000000" pitchFamily="2" charset="-78"/>
                </a:rPr>
                <a:t>موضوع: پاورپوینت آشنایی با سواد رسانه ای</a:t>
              </a:r>
              <a:endParaRPr lang="en-US" sz="2000" dirty="0">
                <a:solidFill>
                  <a:srgbClr val="172C51"/>
                </a:solidFill>
                <a:cs typeface="B Titr" panose="00000700000000000000" pitchFamily="2" charset="-78"/>
              </a:endParaRPr>
            </a:p>
            <a:p>
              <a:pPr algn="ctr"/>
              <a:endParaRPr lang="en-US" sz="2000" dirty="0">
                <a:solidFill>
                  <a:srgbClr val="172C51"/>
                </a:solidFill>
                <a:cs typeface="B Titr" panose="00000700000000000000" pitchFamily="2" charset="-78"/>
              </a:endParaRPr>
            </a:p>
          </p:txBody>
        </p:sp>
      </p:grpSp>
    </p:spTree>
    <p:extLst>
      <p:ext uri="{BB962C8B-B14F-4D97-AF65-F5344CB8AC3E}">
        <p14:creationId xmlns:p14="http://schemas.microsoft.com/office/powerpoint/2010/main" val="41038735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786F6ED-6710-5F0C-B45F-B343EB8D3EB7}"/>
              </a:ext>
            </a:extLst>
          </p:cNvPr>
          <p:cNvSpPr txBox="1"/>
          <p:nvPr/>
        </p:nvSpPr>
        <p:spPr>
          <a:xfrm>
            <a:off x="6161211" y="1118900"/>
            <a:ext cx="5611689" cy="4108817"/>
          </a:xfrm>
          <a:prstGeom prst="rect">
            <a:avLst/>
          </a:prstGeom>
          <a:noFill/>
        </p:spPr>
        <p:txBody>
          <a:bodyPr wrap="square">
            <a:spAutoFit/>
          </a:bodyPr>
          <a:lstStyle/>
          <a:p>
            <a:pPr algn="justLow" rtl="1">
              <a:lnSpc>
                <a:spcPct val="300000"/>
              </a:lnSpc>
            </a:pPr>
            <a:r>
              <a:rPr lang="fa-IR" b="1" i="0" dirty="0">
                <a:effectLst/>
                <a:latin typeface="tahoma" panose="020B0604030504040204" pitchFamily="34" charset="0"/>
                <a:cs typeface="B Nazanin" panose="00000400000000000000" pitchFamily="2" charset="-78"/>
              </a:rPr>
              <a:t> محصول نهایی یک رسانه ممکن است بخشی از جهان یا شکل تحریف شده‌ای از آن باشد و یا حداقل در بازتاب دادن جهان ناموفق مانده باشد. محتوای رسانه می‌تواند در خدمت تثبیت یک جریان، گروه یا طبقه و یا در خدمت قدرت حاکمه باشد و آن طبقه و قدرت الزاماً عدالت‌جو، رهایی‌بخش و آزادی‌گرا نباشد.</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5A4BBBE4-EED9-13AA-5976-1377EEB1E521}"/>
              </a:ext>
            </a:extLst>
          </p:cNvPr>
          <p:cNvSpPr txBox="1"/>
          <p:nvPr/>
        </p:nvSpPr>
        <p:spPr>
          <a:xfrm>
            <a:off x="7549063" y="245746"/>
            <a:ext cx="4196129"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سواد رسانه‌ای و عدالت اجتماعی</a:t>
            </a:r>
            <a:endParaRPr lang="en-US" sz="2400" dirty="0">
              <a:solidFill>
                <a:srgbClr val="FFC000"/>
              </a:solidFill>
              <a:cs typeface="B Titr" panose="00000700000000000000" pitchFamily="2" charset="-78"/>
            </a:endParaRPr>
          </a:p>
        </p:txBody>
      </p:sp>
      <p:pic>
        <p:nvPicPr>
          <p:cNvPr id="8" name="Picture 7">
            <a:extLst>
              <a:ext uri="{FF2B5EF4-FFF2-40B4-BE49-F238E27FC236}">
                <a16:creationId xmlns:a16="http://schemas.microsoft.com/office/drawing/2014/main" id="{9E1D907A-A13A-77A9-E3BB-545175CB08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21131">
            <a:off x="419100" y="2642763"/>
            <a:ext cx="5073162" cy="3382108"/>
          </a:xfrm>
          <a:prstGeom prst="roundRect">
            <a:avLst>
              <a:gd name="adj" fmla="val 5000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Picture 9">
            <a:extLst>
              <a:ext uri="{FF2B5EF4-FFF2-40B4-BE49-F238E27FC236}">
                <a16:creationId xmlns:a16="http://schemas.microsoft.com/office/drawing/2014/main" id="{7641C479-A926-7C71-D857-9D6A3798C7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1703" y="627631"/>
            <a:ext cx="2551235" cy="2545677"/>
          </a:xfrm>
          <a:prstGeom prst="ellipse">
            <a:avLst/>
          </a:prstGeom>
          <a:ln>
            <a:noFill/>
          </a:ln>
          <a:effectLst>
            <a:softEdge rad="112500"/>
          </a:effectLst>
        </p:spPr>
      </p:pic>
    </p:spTree>
    <p:extLst>
      <p:ext uri="{BB962C8B-B14F-4D97-AF65-F5344CB8AC3E}">
        <p14:creationId xmlns:p14="http://schemas.microsoft.com/office/powerpoint/2010/main" val="4187566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29825AB-BFA2-30E7-2228-DB04339B75D7}"/>
              </a:ext>
            </a:extLst>
          </p:cNvPr>
          <p:cNvSpPr txBox="1"/>
          <p:nvPr/>
        </p:nvSpPr>
        <p:spPr>
          <a:xfrm>
            <a:off x="674256" y="4656427"/>
            <a:ext cx="11172536" cy="1615827"/>
          </a:xfrm>
          <a:prstGeom prst="rect">
            <a:avLst/>
          </a:prstGeom>
          <a:noFill/>
        </p:spPr>
        <p:txBody>
          <a:bodyPr wrap="square">
            <a:spAutoFit/>
          </a:bodyPr>
          <a:lstStyle/>
          <a:p>
            <a:pPr algn="ctr" rtl="1">
              <a:lnSpc>
                <a:spcPct val="300000"/>
              </a:lnSpc>
            </a:pPr>
            <a:r>
              <a:rPr lang="fa-IR" b="1" i="0" dirty="0">
                <a:solidFill>
                  <a:srgbClr val="172C51"/>
                </a:solidFill>
                <a:effectLst/>
                <a:latin typeface="tahoma" panose="020B0604030504040204" pitchFamily="34" charset="0"/>
                <a:cs typeface="B Nazanin" panose="00000400000000000000" pitchFamily="2" charset="-78"/>
              </a:rPr>
              <a:t>چنین محصول رسانه‌ایی نمی‌تواند در خدمت عدالت اجتماعی عمل کند، بلکه در خدمت نیروهایی است که درصدد عدم تأمین عدالت و یا سلب عدالت اجتماعی هستند. بنابراین می‌توان این نکته را در نظر داشت که آگاهی و اطلاعاتی که از رسانه‌ها به دست می‌آید،</a:t>
            </a:r>
            <a:endParaRPr lang="en-US" b="1" dirty="0">
              <a:solidFill>
                <a:srgbClr val="172C51"/>
              </a:solidFill>
              <a:cs typeface="B Nazanin" panose="00000400000000000000" pitchFamily="2" charset="-78"/>
            </a:endParaRPr>
          </a:p>
        </p:txBody>
      </p:sp>
      <p:sp>
        <p:nvSpPr>
          <p:cNvPr id="6" name="TextBox 5">
            <a:extLst>
              <a:ext uri="{FF2B5EF4-FFF2-40B4-BE49-F238E27FC236}">
                <a16:creationId xmlns:a16="http://schemas.microsoft.com/office/drawing/2014/main" id="{757DC041-5C67-C2D0-2767-BECE6B4D95AD}"/>
              </a:ext>
            </a:extLst>
          </p:cNvPr>
          <p:cNvSpPr txBox="1"/>
          <p:nvPr/>
        </p:nvSpPr>
        <p:spPr>
          <a:xfrm>
            <a:off x="7512116" y="278530"/>
            <a:ext cx="4196129"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سواد رسانه‌ای و عدالت اجتماعی</a:t>
            </a:r>
            <a:endParaRPr lang="en-US" sz="2400" dirty="0">
              <a:solidFill>
                <a:srgbClr val="FFC000"/>
              </a:solidFill>
              <a:cs typeface="B Titr" panose="00000700000000000000" pitchFamily="2" charset="-78"/>
            </a:endParaRPr>
          </a:p>
        </p:txBody>
      </p:sp>
      <p:pic>
        <p:nvPicPr>
          <p:cNvPr id="2" name="Picture 1">
            <a:extLst>
              <a:ext uri="{FF2B5EF4-FFF2-40B4-BE49-F238E27FC236}">
                <a16:creationId xmlns:a16="http://schemas.microsoft.com/office/drawing/2014/main" id="{7126B197-9819-94CF-87D7-B2CEBC30F4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938584">
            <a:off x="1961756" y="1278987"/>
            <a:ext cx="4257974" cy="2838649"/>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pic>
        <p:nvPicPr>
          <p:cNvPr id="3" name="Picture 2">
            <a:extLst>
              <a:ext uri="{FF2B5EF4-FFF2-40B4-BE49-F238E27FC236}">
                <a16:creationId xmlns:a16="http://schemas.microsoft.com/office/drawing/2014/main" id="{51BCE0A3-65F1-54FF-C6B5-7447D9CDC6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57024">
            <a:off x="5414866" y="1845439"/>
            <a:ext cx="3659870" cy="1842216"/>
          </a:xfrm>
          <a:prstGeom prst="round2DiagRect">
            <a:avLst>
              <a:gd name="adj1" fmla="val 47394"/>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0364116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30BCF5C-9550-9D61-0392-6F7DCCCD3692}"/>
              </a:ext>
            </a:extLst>
          </p:cNvPr>
          <p:cNvSpPr txBox="1"/>
          <p:nvPr/>
        </p:nvSpPr>
        <p:spPr>
          <a:xfrm>
            <a:off x="6961311" y="945128"/>
            <a:ext cx="4811589" cy="1674946"/>
          </a:xfrm>
          <a:prstGeom prst="rect">
            <a:avLst/>
          </a:prstGeom>
          <a:noFill/>
        </p:spPr>
        <p:txBody>
          <a:bodyPr wrap="square">
            <a:spAutoFit/>
          </a:bodyPr>
          <a:lstStyle/>
          <a:p>
            <a:pPr algn="justLow" rtl="1">
              <a:lnSpc>
                <a:spcPct val="200000"/>
              </a:lnSpc>
            </a:pPr>
            <a:r>
              <a:rPr lang="fa-IR" b="0" i="0" dirty="0">
                <a:solidFill>
                  <a:srgbClr val="000000"/>
                </a:solidFill>
                <a:effectLst/>
                <a:latin typeface="tahoma" panose="020B0604030504040204" pitchFamily="34" charset="0"/>
                <a:cs typeface="B Nazanin" panose="00000400000000000000" pitchFamily="2" charset="-78"/>
              </a:rPr>
              <a:t>ممکن است لزوماً به صلاح اجتماع و یا عامه‌ی مردم نباشد. به عنوا مثال در نظر بگیرید بازتاب تهاجم اسرائیل به غزه را در رسانه‌های گوناگون جهان که هر کدام از زاویه‌ای به بازتاب آن پرداختند...</a:t>
            </a:r>
            <a:endParaRPr lang="en-US" dirty="0">
              <a:cs typeface="B Nazanin" panose="00000400000000000000" pitchFamily="2" charset="-78"/>
            </a:endParaRPr>
          </a:p>
        </p:txBody>
      </p:sp>
      <p:pic>
        <p:nvPicPr>
          <p:cNvPr id="7" name="Picture 6">
            <a:extLst>
              <a:ext uri="{FF2B5EF4-FFF2-40B4-BE49-F238E27FC236}">
                <a16:creationId xmlns:a16="http://schemas.microsoft.com/office/drawing/2014/main" id="{38DD6A0E-F21A-5CBB-B09C-9886801BEA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0" y="980355"/>
            <a:ext cx="5313485" cy="3495277"/>
          </a:xfrm>
          <a:prstGeom prst="snip2DiagRect">
            <a:avLst>
              <a:gd name="adj1" fmla="val 0"/>
              <a:gd name="adj2" fmla="val 5000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7AED69AE-B23E-CF64-4A53-E9BDB812C3F9}"/>
              </a:ext>
            </a:extLst>
          </p:cNvPr>
          <p:cNvSpPr txBox="1"/>
          <p:nvPr/>
        </p:nvSpPr>
        <p:spPr>
          <a:xfrm>
            <a:off x="7576771" y="564857"/>
            <a:ext cx="4196129" cy="830997"/>
          </a:xfrm>
          <a:prstGeom prst="rect">
            <a:avLst/>
          </a:prstGeom>
          <a:noFill/>
        </p:spPr>
        <p:txBody>
          <a:bodyPr wrap="square">
            <a:spAutoFit/>
          </a:bodyPr>
          <a:lstStyle/>
          <a:p>
            <a:pPr algn="ctr" rtl="1"/>
            <a:r>
              <a:rPr lang="fa-IR" sz="2400" b="0" i="0" dirty="0">
                <a:effectLst/>
                <a:latin typeface="tahoma" panose="020B0604030504040204" pitchFamily="34" charset="0"/>
                <a:cs typeface="B Titr" panose="00000700000000000000" pitchFamily="2" charset="-78"/>
              </a:rPr>
              <a:t>سواد رسانه‌ای و عدالت اجتماعی</a:t>
            </a:r>
            <a:br>
              <a:rPr lang="fa-IR" sz="2400" dirty="0">
                <a:cs typeface="B Titr" panose="00000700000000000000" pitchFamily="2" charset="-78"/>
              </a:rPr>
            </a:br>
            <a:endParaRPr lang="en-US" sz="2400" dirty="0">
              <a:cs typeface="B Titr" panose="00000700000000000000" pitchFamily="2" charset="-78"/>
            </a:endParaRPr>
          </a:p>
        </p:txBody>
      </p:sp>
    </p:spTree>
    <p:extLst>
      <p:ext uri="{BB962C8B-B14F-4D97-AF65-F5344CB8AC3E}">
        <p14:creationId xmlns:p14="http://schemas.microsoft.com/office/powerpoint/2010/main" val="23758129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DB8E5DC-9603-D078-9EF8-8A952C17E5D0}"/>
              </a:ext>
            </a:extLst>
          </p:cNvPr>
          <p:cNvSpPr txBox="1"/>
          <p:nvPr/>
        </p:nvSpPr>
        <p:spPr>
          <a:xfrm>
            <a:off x="5598503" y="980355"/>
            <a:ext cx="6174397" cy="2230739"/>
          </a:xfrm>
          <a:prstGeom prst="rect">
            <a:avLst/>
          </a:prstGeom>
          <a:noFill/>
        </p:spPr>
        <p:txBody>
          <a:bodyPr wrap="square">
            <a:spAutoFit/>
          </a:bodyPr>
          <a:lstStyle/>
          <a:p>
            <a:pPr algn="justLow" rtl="1">
              <a:lnSpc>
                <a:spcPct val="200000"/>
              </a:lnSpc>
            </a:pPr>
            <a:r>
              <a:rPr lang="fa-IR" b="0" i="0" dirty="0">
                <a:effectLst/>
                <a:latin typeface="tahoma" panose="020B0604030504040204" pitchFamily="34" charset="0"/>
                <a:cs typeface="B Nazanin" panose="00000400000000000000" pitchFamily="2" charset="-78"/>
              </a:rPr>
              <a:t>در این‌جا لازم است دوباره به این نکته اشاره کنم که سواد رسانه‌ای یک نوع درک متکی بر مهارت است و اگر قرار است از سفره‌ی رسانه‌ها انتخاب‌های دقیق و درستی داشته باشیم، آنگاه می‌توانیم بر نقش و جایگاه چنین مهارت‌هایی به‌طور خاص تأکید کنیم.</a:t>
            </a:r>
            <a:br>
              <a:rPr lang="fa-IR" dirty="0">
                <a:cs typeface="B Nazanin" panose="00000400000000000000" pitchFamily="2" charset="-78"/>
              </a:rPr>
            </a:b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2DC68040-11E3-86D6-0B3D-73D7D9F17CB5}"/>
              </a:ext>
            </a:extLst>
          </p:cNvPr>
          <p:cNvSpPr txBox="1"/>
          <p:nvPr/>
        </p:nvSpPr>
        <p:spPr>
          <a:xfrm>
            <a:off x="7576771" y="564857"/>
            <a:ext cx="4196129" cy="830997"/>
          </a:xfrm>
          <a:prstGeom prst="rect">
            <a:avLst/>
          </a:prstGeom>
          <a:noFill/>
        </p:spPr>
        <p:txBody>
          <a:bodyPr wrap="square">
            <a:spAutoFit/>
          </a:bodyPr>
          <a:lstStyle/>
          <a:p>
            <a:pPr algn="ctr" rtl="1"/>
            <a:r>
              <a:rPr lang="fa-IR" sz="2400" b="0" i="0" dirty="0">
                <a:effectLst/>
                <a:latin typeface="tahoma" panose="020B0604030504040204" pitchFamily="34" charset="0"/>
                <a:cs typeface="B Titr" panose="00000700000000000000" pitchFamily="2" charset="-78"/>
              </a:rPr>
              <a:t>سواد رسانه‌ای و عدالت اجتماعی</a:t>
            </a:r>
            <a:br>
              <a:rPr lang="fa-IR" sz="2400" dirty="0">
                <a:cs typeface="B Titr" panose="00000700000000000000" pitchFamily="2" charset="-78"/>
              </a:rPr>
            </a:br>
            <a:endParaRPr lang="en-US" sz="2400" dirty="0">
              <a:cs typeface="B Titr" panose="00000700000000000000" pitchFamily="2" charset="-78"/>
            </a:endParaRPr>
          </a:p>
        </p:txBody>
      </p:sp>
      <p:pic>
        <p:nvPicPr>
          <p:cNvPr id="8" name="Picture 7">
            <a:extLst>
              <a:ext uri="{FF2B5EF4-FFF2-40B4-BE49-F238E27FC236}">
                <a16:creationId xmlns:a16="http://schemas.microsoft.com/office/drawing/2014/main" id="{C18A9EC5-C913-A5D4-F1BA-2CC8D7AFC9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980355"/>
            <a:ext cx="4229100" cy="4229100"/>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9">
            <a:extLst>
              <a:ext uri="{FF2B5EF4-FFF2-40B4-BE49-F238E27FC236}">
                <a16:creationId xmlns:a16="http://schemas.microsoft.com/office/drawing/2014/main" id="{E8DC42F4-4B4A-3F1D-D83E-39CF7E5115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8314" y="3490547"/>
            <a:ext cx="3330131" cy="2318604"/>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510950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1A85D9C-E17D-FE71-C391-9DE1C167935C}"/>
              </a:ext>
            </a:extLst>
          </p:cNvPr>
          <p:cNvSpPr txBox="1"/>
          <p:nvPr/>
        </p:nvSpPr>
        <p:spPr>
          <a:xfrm>
            <a:off x="8880230" y="275020"/>
            <a:ext cx="2595928"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ضرورت سواد رسانه‌ای</a:t>
            </a:r>
            <a:endParaRPr lang="en-US" sz="2400" dirty="0">
              <a:solidFill>
                <a:srgbClr val="FFC000"/>
              </a:solidFill>
              <a:cs typeface="B Titr" panose="00000700000000000000" pitchFamily="2" charset="-78"/>
            </a:endParaRPr>
          </a:p>
        </p:txBody>
      </p:sp>
      <p:sp>
        <p:nvSpPr>
          <p:cNvPr id="7" name="TextBox 6">
            <a:extLst>
              <a:ext uri="{FF2B5EF4-FFF2-40B4-BE49-F238E27FC236}">
                <a16:creationId xmlns:a16="http://schemas.microsoft.com/office/drawing/2014/main" id="{25ECD745-C9BA-0936-7530-DD010F84240C}"/>
              </a:ext>
            </a:extLst>
          </p:cNvPr>
          <p:cNvSpPr txBox="1"/>
          <p:nvPr/>
        </p:nvSpPr>
        <p:spPr>
          <a:xfrm>
            <a:off x="858983" y="736685"/>
            <a:ext cx="10700302" cy="1615827"/>
          </a:xfrm>
          <a:prstGeom prst="rect">
            <a:avLst/>
          </a:prstGeom>
          <a:noFill/>
        </p:spPr>
        <p:txBody>
          <a:bodyPr wrap="square">
            <a:spAutoFit/>
          </a:bodyPr>
          <a:lstStyle/>
          <a:p>
            <a:pPr algn="ctr" rtl="1">
              <a:lnSpc>
                <a:spcPct val="300000"/>
              </a:lnSpc>
            </a:pPr>
            <a:r>
              <a:rPr lang="fa-IR" b="1" i="0" dirty="0">
                <a:effectLst/>
                <a:latin typeface="tahoma" panose="020B0604030504040204" pitchFamily="34" charset="0"/>
                <a:cs typeface="B Nazanin" panose="00000400000000000000" pitchFamily="2" charset="-78"/>
              </a:rPr>
              <a:t>تا این‌جا باید تا حدودی مشخص شده باشد که چرا به سواد رسانه‌ای نیاز داریم. امروز در دنیایی زندگی می‌کنیم که خواه ناخواه در شرایط اشباع رسانه‌ای قرار دارد. فضای پیرامون ما سرشار از اطلاعات است.</a:t>
            </a:r>
            <a:endParaRPr lang="en-US" b="1" dirty="0">
              <a:cs typeface="B Nazanin" panose="00000400000000000000" pitchFamily="2" charset="-78"/>
            </a:endParaRPr>
          </a:p>
        </p:txBody>
      </p:sp>
      <p:pic>
        <p:nvPicPr>
          <p:cNvPr id="9" name="Picture 8">
            <a:extLst>
              <a:ext uri="{FF2B5EF4-FFF2-40B4-BE49-F238E27FC236}">
                <a16:creationId xmlns:a16="http://schemas.microsoft.com/office/drawing/2014/main" id="{2369F863-82B6-8482-486A-57F53EDA29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7760" y="3072820"/>
            <a:ext cx="5692470" cy="28653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3744737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FAC79B6-8C8B-9DD5-6A4B-E403AA06E010}"/>
              </a:ext>
            </a:extLst>
          </p:cNvPr>
          <p:cNvSpPr txBox="1"/>
          <p:nvPr/>
        </p:nvSpPr>
        <p:spPr>
          <a:xfrm>
            <a:off x="1180093" y="3798119"/>
            <a:ext cx="9831814" cy="2446824"/>
          </a:xfrm>
          <a:prstGeom prst="rect">
            <a:avLst/>
          </a:prstGeom>
          <a:noFill/>
        </p:spPr>
        <p:txBody>
          <a:bodyPr wrap="square">
            <a:spAutoFit/>
          </a:bodyPr>
          <a:lstStyle/>
          <a:p>
            <a:pPr algn="ctr" rtl="1">
              <a:lnSpc>
                <a:spcPct val="300000"/>
              </a:lnSpc>
            </a:pPr>
            <a:r>
              <a:rPr lang="fa-IR" b="1" i="0" dirty="0">
                <a:effectLst/>
                <a:latin typeface="tahoma" panose="020B0604030504040204" pitchFamily="34" charset="0"/>
                <a:cs typeface="B Nazanin" panose="00000400000000000000" pitchFamily="2" charset="-78"/>
              </a:rPr>
              <a:t>به عنوان مثال وقتی تلفن همراه یک‌نفر به صدا درمی‌آید، این اطلاعات موجود در فضا است که پل ارتباط او با تماس‌گیرنده شده؛ یا زمانی‌که یک مودِم می‌تواند افراد را به جهان بی‌انتهای اینترنت بکشاند، نشانه‌ای دیگر است از همین شرایط حاکمیت اشباع رسانه‌ای بر جهان؛ </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BFB4245B-3B93-2492-B62E-A50E999DC64F}"/>
              </a:ext>
            </a:extLst>
          </p:cNvPr>
          <p:cNvSpPr txBox="1"/>
          <p:nvPr/>
        </p:nvSpPr>
        <p:spPr>
          <a:xfrm>
            <a:off x="8880230" y="284257"/>
            <a:ext cx="2595928"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ضرورت سواد رسانه‌ای</a:t>
            </a:r>
            <a:endParaRPr lang="en-US" sz="2400" dirty="0">
              <a:solidFill>
                <a:srgbClr val="FFC000"/>
              </a:solidFill>
              <a:cs typeface="B Titr" panose="00000700000000000000" pitchFamily="2" charset="-78"/>
            </a:endParaRPr>
          </a:p>
        </p:txBody>
      </p:sp>
      <p:pic>
        <p:nvPicPr>
          <p:cNvPr id="8" name="Picture 7">
            <a:extLst>
              <a:ext uri="{FF2B5EF4-FFF2-40B4-BE49-F238E27FC236}">
                <a16:creationId xmlns:a16="http://schemas.microsoft.com/office/drawing/2014/main" id="{EF15642A-982B-5D07-7E0F-663DAA70D1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2804" y="1212806"/>
            <a:ext cx="3666392" cy="2444261"/>
          </a:xfrm>
          <a:prstGeom prst="rect">
            <a:avLst/>
          </a:prstGeom>
        </p:spPr>
      </p:pic>
    </p:spTree>
    <p:extLst>
      <p:ext uri="{BB962C8B-B14F-4D97-AF65-F5344CB8AC3E}">
        <p14:creationId xmlns:p14="http://schemas.microsoft.com/office/powerpoint/2010/main" val="3814862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FCA646-119F-3358-4A95-A9C63B15C226}"/>
              </a:ext>
            </a:extLst>
          </p:cNvPr>
          <p:cNvSpPr txBox="1"/>
          <p:nvPr/>
        </p:nvSpPr>
        <p:spPr>
          <a:xfrm>
            <a:off x="6748149" y="819889"/>
            <a:ext cx="4995863" cy="4939814"/>
          </a:xfrm>
          <a:prstGeom prst="rect">
            <a:avLst/>
          </a:prstGeom>
          <a:noFill/>
        </p:spPr>
        <p:txBody>
          <a:bodyPr wrap="square">
            <a:spAutoFit/>
          </a:bodyPr>
          <a:lstStyle/>
          <a:p>
            <a:pPr algn="justLow" rtl="1">
              <a:lnSpc>
                <a:spcPct val="300000"/>
              </a:lnSpc>
            </a:pPr>
            <a:r>
              <a:rPr lang="fa-IR" b="1" i="0" dirty="0">
                <a:effectLst/>
                <a:latin typeface="tahoma" panose="020B0604030504040204" pitchFamily="34" charset="0"/>
                <a:cs typeface="B Nazanin" panose="00000400000000000000" pitchFamily="2" charset="-78"/>
              </a:rPr>
              <a:t> و یا حالا که میلیون‌ها روزنامه و مجله و کتاب و خبرگزاری و شبکه‌‌ی تلویزیونی بر زمین و زمان می‌بارد، همه نیاز دارند به این‌که در برابر چنین فضایی، چتری بر سر بگیرند و یک رژیم مصرف اتخاذ کنند. همه نیاز دارند به این‌که در انتخاب‌هایشان بیشتر دقت کنند، درست مانند آنچه مردم در مورد تغذیه‌ی خودشان عمل می‌کنند. </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E3BB0DF4-E942-D86A-4825-3BA3693E004F}"/>
              </a:ext>
            </a:extLst>
          </p:cNvPr>
          <p:cNvSpPr txBox="1"/>
          <p:nvPr/>
        </p:nvSpPr>
        <p:spPr>
          <a:xfrm>
            <a:off x="8880230" y="256547"/>
            <a:ext cx="2595928"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ضرورت سواد رسانه‌ای</a:t>
            </a:r>
            <a:endParaRPr lang="en-US" sz="2400" dirty="0">
              <a:solidFill>
                <a:srgbClr val="FFC000"/>
              </a:solidFill>
              <a:cs typeface="B Titr" panose="00000700000000000000" pitchFamily="2" charset="-78"/>
            </a:endParaRPr>
          </a:p>
        </p:txBody>
      </p:sp>
      <p:pic>
        <p:nvPicPr>
          <p:cNvPr id="3" name="Picture 2">
            <a:extLst>
              <a:ext uri="{FF2B5EF4-FFF2-40B4-BE49-F238E27FC236}">
                <a16:creationId xmlns:a16="http://schemas.microsoft.com/office/drawing/2014/main" id="{F1EE416C-2202-A29B-1F8C-7EA66324DA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690" y="637307"/>
            <a:ext cx="6075219" cy="6075219"/>
          </a:xfrm>
          <a:prstGeom prst="rect">
            <a:avLst/>
          </a:prstGeom>
        </p:spPr>
      </p:pic>
    </p:spTree>
    <p:extLst>
      <p:ext uri="{BB962C8B-B14F-4D97-AF65-F5344CB8AC3E}">
        <p14:creationId xmlns:p14="http://schemas.microsoft.com/office/powerpoint/2010/main" val="2814202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06D5F77-CDFE-773B-FD95-1124BE12EB6F}"/>
              </a:ext>
            </a:extLst>
          </p:cNvPr>
          <p:cNvSpPr txBox="1"/>
          <p:nvPr/>
        </p:nvSpPr>
        <p:spPr>
          <a:xfrm>
            <a:off x="6045071" y="1050722"/>
            <a:ext cx="5611689" cy="4108817"/>
          </a:xfrm>
          <a:prstGeom prst="rect">
            <a:avLst/>
          </a:prstGeom>
          <a:noFill/>
        </p:spPr>
        <p:txBody>
          <a:bodyPr wrap="square">
            <a:spAutoFit/>
          </a:bodyPr>
          <a:lstStyle/>
          <a:p>
            <a:pPr algn="justLow" rtl="1">
              <a:lnSpc>
                <a:spcPct val="300000"/>
              </a:lnSpc>
            </a:pPr>
            <a:r>
              <a:rPr lang="fa-IR" b="1" i="0" dirty="0">
                <a:effectLst/>
                <a:latin typeface="tahoma" panose="020B0604030504040204" pitchFamily="34" charset="0"/>
                <a:cs typeface="B Nazanin" panose="00000400000000000000" pitchFamily="2" charset="-78"/>
              </a:rPr>
              <a:t>چون مردم اکنون باسوادتر شده‌اند، مراقب هستند که در غذایی که مصرف ‌می‌کنند چقدر کلسترول، ویتامین و یا مواد دیگر باید باشد؛ در فضای رسانه‌ای هم باید دانست چه مقدار باید در معرض رسانه‌های مختلف اعم از دیداری، شنیداری و نوشتاری بود و چه چیزهایی را از آن‌ها برداشت.</a:t>
            </a:r>
          </a:p>
        </p:txBody>
      </p:sp>
      <p:sp>
        <p:nvSpPr>
          <p:cNvPr id="6" name="TextBox 5">
            <a:extLst>
              <a:ext uri="{FF2B5EF4-FFF2-40B4-BE49-F238E27FC236}">
                <a16:creationId xmlns:a16="http://schemas.microsoft.com/office/drawing/2014/main" id="{0A968BCA-3A2E-18BA-CDD0-2FD6CB176C1F}"/>
              </a:ext>
            </a:extLst>
          </p:cNvPr>
          <p:cNvSpPr txBox="1"/>
          <p:nvPr/>
        </p:nvSpPr>
        <p:spPr>
          <a:xfrm>
            <a:off x="8850915" y="250667"/>
            <a:ext cx="2595928" cy="461665"/>
          </a:xfrm>
          <a:prstGeom prst="rect">
            <a:avLst/>
          </a:prstGeom>
          <a:noFill/>
        </p:spPr>
        <p:txBody>
          <a:bodyPr wrap="square">
            <a:spAutoFit/>
          </a:bodyPr>
          <a:lstStyle/>
          <a:p>
            <a:pPr algn="ctr" rtl="1"/>
            <a:r>
              <a:rPr lang="fa-IR" sz="2400" b="0" i="0">
                <a:solidFill>
                  <a:srgbClr val="FFC000"/>
                </a:solidFill>
                <a:effectLst/>
                <a:latin typeface="tahoma" panose="020B0604030504040204" pitchFamily="34" charset="0"/>
                <a:cs typeface="B Titr" panose="00000700000000000000" pitchFamily="2" charset="-78"/>
              </a:rPr>
              <a:t>ضرورت سواد رسانه‌ای</a:t>
            </a:r>
            <a:endParaRPr lang="en-US" sz="2400" dirty="0">
              <a:solidFill>
                <a:srgbClr val="FFC000"/>
              </a:solidFill>
              <a:cs typeface="B Titr" panose="00000700000000000000" pitchFamily="2" charset="-78"/>
            </a:endParaRPr>
          </a:p>
        </p:txBody>
      </p:sp>
      <p:pic>
        <p:nvPicPr>
          <p:cNvPr id="8" name="Picture 7">
            <a:extLst>
              <a:ext uri="{FF2B5EF4-FFF2-40B4-BE49-F238E27FC236}">
                <a16:creationId xmlns:a16="http://schemas.microsoft.com/office/drawing/2014/main" id="{C1A9F01B-BB16-3F15-6844-A22188CF3A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655741">
            <a:off x="1211804" y="1068594"/>
            <a:ext cx="4014439" cy="26786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C2C144AF-256F-3E88-3AA4-CD15E4A0ECDF}"/>
              </a:ext>
            </a:extLst>
          </p:cNvPr>
          <p:cNvPicPr>
            <a:picLocks noChangeAspect="1"/>
          </p:cNvPicPr>
          <p:nvPr/>
        </p:nvPicPr>
        <p:blipFill rotWithShape="1">
          <a:blip r:embed="rId3">
            <a:extLst>
              <a:ext uri="{28A0092B-C50C-407E-A947-70E740481C1C}">
                <a14:useLocalDpi xmlns:a14="http://schemas.microsoft.com/office/drawing/2010/main" val="0"/>
              </a:ext>
            </a:extLst>
          </a:blip>
          <a:srcRect r="40916"/>
          <a:stretch/>
        </p:blipFill>
        <p:spPr>
          <a:xfrm rot="19863908">
            <a:off x="2168365" y="3744906"/>
            <a:ext cx="2101316" cy="19916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345626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21154DA-C033-4491-DEC2-8CC2E9188F1A}"/>
              </a:ext>
            </a:extLst>
          </p:cNvPr>
          <p:cNvSpPr txBox="1"/>
          <p:nvPr/>
        </p:nvSpPr>
        <p:spPr>
          <a:xfrm>
            <a:off x="6380286" y="959093"/>
            <a:ext cx="5223140" cy="4939814"/>
          </a:xfrm>
          <a:prstGeom prst="rect">
            <a:avLst/>
          </a:prstGeom>
          <a:noFill/>
        </p:spPr>
        <p:txBody>
          <a:bodyPr wrap="square">
            <a:spAutoFit/>
          </a:bodyPr>
          <a:lstStyle/>
          <a:p>
            <a:pPr algn="justLow" rtl="1">
              <a:lnSpc>
                <a:spcPct val="300000"/>
              </a:lnSpc>
            </a:pPr>
            <a:r>
              <a:rPr lang="fa-IR" b="1" i="0" dirty="0">
                <a:solidFill>
                  <a:srgbClr val="000000"/>
                </a:solidFill>
                <a:effectLst/>
                <a:latin typeface="tahoma" panose="020B0604030504040204" pitchFamily="34" charset="0"/>
                <a:cs typeface="B Nazanin" panose="00000400000000000000" pitchFamily="2" charset="-78"/>
              </a:rPr>
              <a:t>مانی که در بزرگراه‌های اطلاعاتی حرکت می‌کنید، سواد رسانه‌ای می‌تواند به شما بگوید چه مقدار از وقتتان را در چه سایت‌هایی- اعم از شناخته شده و ناشناخته- و چه مقدار از آن را فرضاً در چت‌روم‌ها بگذرانید. بنابراین می‌توان گفت که هدف سواد رسانه‌ای در نخستین گام‌های خود، تنظیم یک رابطه‌ی منطقی و مبتنی بر هزینه- فایده با رسانه‌ها است.</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0EA9CB8C-AC4D-63B0-EDB5-AAA357376033}"/>
              </a:ext>
            </a:extLst>
          </p:cNvPr>
          <p:cNvSpPr txBox="1"/>
          <p:nvPr/>
        </p:nvSpPr>
        <p:spPr>
          <a:xfrm>
            <a:off x="8880230" y="256549"/>
            <a:ext cx="2595928"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ضرورت سواد رسانه‌ای</a:t>
            </a:r>
            <a:endParaRPr lang="en-US" sz="2400" dirty="0">
              <a:solidFill>
                <a:srgbClr val="FFC000"/>
              </a:solidFill>
              <a:cs typeface="B Titr" panose="00000700000000000000" pitchFamily="2" charset="-78"/>
            </a:endParaRPr>
          </a:p>
        </p:txBody>
      </p:sp>
      <p:pic>
        <p:nvPicPr>
          <p:cNvPr id="8" name="Picture 7">
            <a:extLst>
              <a:ext uri="{FF2B5EF4-FFF2-40B4-BE49-F238E27FC236}">
                <a16:creationId xmlns:a16="http://schemas.microsoft.com/office/drawing/2014/main" id="{E0AB12B5-5D50-475A-67D2-BAA8CFC31BE2}"/>
              </a:ext>
            </a:extLst>
          </p:cNvPr>
          <p:cNvPicPr>
            <a:picLocks noChangeAspect="1"/>
          </p:cNvPicPr>
          <p:nvPr/>
        </p:nvPicPr>
        <p:blipFill rotWithShape="1">
          <a:blip r:embed="rId2">
            <a:extLst>
              <a:ext uri="{28A0092B-C50C-407E-A947-70E740481C1C}">
                <a14:useLocalDpi xmlns:a14="http://schemas.microsoft.com/office/drawing/2010/main" val="0"/>
              </a:ext>
            </a:extLst>
          </a:blip>
          <a:srcRect r="32359"/>
          <a:stretch/>
        </p:blipFill>
        <p:spPr>
          <a:xfrm rot="3043104">
            <a:off x="883759" y="712867"/>
            <a:ext cx="3032458" cy="2988769"/>
          </a:xfrm>
          <a:prstGeom prst="ellipse">
            <a:avLst/>
          </a:prstGeom>
          <a:ln>
            <a:noFill/>
          </a:ln>
          <a:effectLst>
            <a:softEdge rad="112500"/>
          </a:effectLst>
        </p:spPr>
      </p:pic>
      <p:pic>
        <p:nvPicPr>
          <p:cNvPr id="10" name="Picture 9">
            <a:extLst>
              <a:ext uri="{FF2B5EF4-FFF2-40B4-BE49-F238E27FC236}">
                <a16:creationId xmlns:a16="http://schemas.microsoft.com/office/drawing/2014/main" id="{5E51EB15-E0D0-27B9-58FD-1D83B0D8E91F}"/>
              </a:ext>
            </a:extLst>
          </p:cNvPr>
          <p:cNvPicPr>
            <a:picLocks noChangeAspect="1"/>
          </p:cNvPicPr>
          <p:nvPr/>
        </p:nvPicPr>
        <p:blipFill rotWithShape="1">
          <a:blip r:embed="rId3">
            <a:extLst>
              <a:ext uri="{28A0092B-C50C-407E-A947-70E740481C1C}">
                <a14:useLocalDpi xmlns:a14="http://schemas.microsoft.com/office/drawing/2010/main" val="0"/>
              </a:ext>
            </a:extLst>
          </a:blip>
          <a:srcRect l="28498"/>
          <a:stretch/>
        </p:blipFill>
        <p:spPr>
          <a:xfrm>
            <a:off x="2133600" y="2207252"/>
            <a:ext cx="4036291" cy="4021283"/>
          </a:xfrm>
          <a:prstGeom prst="ellipse">
            <a:avLst/>
          </a:prstGeom>
          <a:ln>
            <a:noFill/>
          </a:ln>
          <a:effectLst>
            <a:softEdge rad="112500"/>
          </a:effectLst>
        </p:spPr>
      </p:pic>
    </p:spTree>
    <p:extLst>
      <p:ext uri="{BB962C8B-B14F-4D97-AF65-F5344CB8AC3E}">
        <p14:creationId xmlns:p14="http://schemas.microsoft.com/office/powerpoint/2010/main" val="23178301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2A8B7FE-714D-D41E-5CA8-913E02CEEC24}"/>
              </a:ext>
            </a:extLst>
          </p:cNvPr>
          <p:cNvSpPr txBox="1"/>
          <p:nvPr/>
        </p:nvSpPr>
        <p:spPr>
          <a:xfrm>
            <a:off x="5948218" y="1050722"/>
            <a:ext cx="5527940" cy="4108817"/>
          </a:xfrm>
          <a:prstGeom prst="rect">
            <a:avLst/>
          </a:prstGeom>
          <a:noFill/>
        </p:spPr>
        <p:txBody>
          <a:bodyPr wrap="square">
            <a:spAutoFit/>
          </a:bodyPr>
          <a:lstStyle/>
          <a:p>
            <a:pPr algn="justLow" rtl="1">
              <a:lnSpc>
                <a:spcPct val="300000"/>
              </a:lnSpc>
            </a:pPr>
            <a:r>
              <a:rPr lang="fa-IR" b="1" i="0" dirty="0">
                <a:effectLst/>
                <a:latin typeface="tahoma" panose="020B0604030504040204" pitchFamily="34" charset="0"/>
                <a:cs typeface="B Nazanin" panose="00000400000000000000" pitchFamily="2" charset="-78"/>
              </a:rPr>
              <a:t>به این معنا که در برابر رسانه‌ها چه چیزهایی را از دست می‌دهیم و چه چیزهایی را به دست می‌آوریم؟ و  باز به عبارت بهتر، در مقابل زمان و هزینه‌ای که صرف می‌کنیم، در نهایت چه منافعی به دست می‌آوریم؟ بنابراین یکی از اهداف اصلی سواد رسانه‌ای این است که استفاده مبتنی بر آگاهی و با فایده از سپهر اطلاعات را تأمین کند.</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07F096B0-F463-6B4E-AF75-8EAEE429A782}"/>
              </a:ext>
            </a:extLst>
          </p:cNvPr>
          <p:cNvSpPr txBox="1"/>
          <p:nvPr/>
        </p:nvSpPr>
        <p:spPr>
          <a:xfrm>
            <a:off x="8880230" y="284257"/>
            <a:ext cx="2595928"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ضرورت سواد رسانه‌ای</a:t>
            </a:r>
            <a:endParaRPr lang="en-US" sz="2400" dirty="0">
              <a:solidFill>
                <a:srgbClr val="FFC000"/>
              </a:solidFill>
              <a:cs typeface="B Titr" panose="00000700000000000000" pitchFamily="2" charset="-78"/>
            </a:endParaRPr>
          </a:p>
        </p:txBody>
      </p:sp>
      <p:pic>
        <p:nvPicPr>
          <p:cNvPr id="8" name="Picture 7">
            <a:extLst>
              <a:ext uri="{FF2B5EF4-FFF2-40B4-BE49-F238E27FC236}">
                <a16:creationId xmlns:a16="http://schemas.microsoft.com/office/drawing/2014/main" id="{3A337640-4897-0F22-986B-C281801175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983736">
            <a:off x="1037270" y="1448305"/>
            <a:ext cx="3961389" cy="39613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02638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81F3EE2-66E8-5D6A-43FF-BC9DC7E88DAF}"/>
              </a:ext>
            </a:extLst>
          </p:cNvPr>
          <p:cNvSpPr txBox="1"/>
          <p:nvPr/>
        </p:nvSpPr>
        <p:spPr>
          <a:xfrm>
            <a:off x="8561065" y="249531"/>
            <a:ext cx="3141052" cy="461665"/>
          </a:xfrm>
          <a:prstGeom prst="rect">
            <a:avLst/>
          </a:prstGeom>
          <a:noFill/>
        </p:spPr>
        <p:txBody>
          <a:bodyPr wrap="square">
            <a:spAutoFit/>
          </a:bodyPr>
          <a:lstStyle/>
          <a:p>
            <a:pPr algn="ctr" rtl="1"/>
            <a:r>
              <a:rPr lang="fa-IR" sz="2400" b="1" dirty="0">
                <a:solidFill>
                  <a:schemeClr val="accent4"/>
                </a:solidFill>
                <a:effectLst/>
                <a:latin typeface="DroidNaskh"/>
                <a:cs typeface="B Titr" panose="00000700000000000000" pitchFamily="2" charset="-78"/>
              </a:rPr>
              <a:t>سواد رسانه‌ای چیست؟</a:t>
            </a:r>
          </a:p>
        </p:txBody>
      </p:sp>
      <p:sp>
        <p:nvSpPr>
          <p:cNvPr id="7" name="TextBox 6">
            <a:extLst>
              <a:ext uri="{FF2B5EF4-FFF2-40B4-BE49-F238E27FC236}">
                <a16:creationId xmlns:a16="http://schemas.microsoft.com/office/drawing/2014/main" id="{9C687EE3-E9EF-7D9A-A8A3-0BB3819B7C89}"/>
              </a:ext>
            </a:extLst>
          </p:cNvPr>
          <p:cNvSpPr txBox="1"/>
          <p:nvPr/>
        </p:nvSpPr>
        <p:spPr>
          <a:xfrm>
            <a:off x="7121236" y="1174648"/>
            <a:ext cx="4479638" cy="3277820"/>
          </a:xfrm>
          <a:prstGeom prst="rect">
            <a:avLst/>
          </a:prstGeom>
          <a:noFill/>
        </p:spPr>
        <p:txBody>
          <a:bodyPr wrap="square">
            <a:spAutoFit/>
          </a:bodyPr>
          <a:lstStyle/>
          <a:p>
            <a:pPr algn="justLow" rtl="1">
              <a:lnSpc>
                <a:spcPct val="300000"/>
              </a:lnSpc>
            </a:pPr>
            <a:r>
              <a:rPr lang="fa-IR" b="1" i="0" dirty="0">
                <a:solidFill>
                  <a:srgbClr val="172C51"/>
                </a:solidFill>
                <a:effectLst/>
                <a:latin typeface="Times New Roman" panose="02020603050405020304" pitchFamily="18" charset="0"/>
                <a:cs typeface="B Nazanin" panose="00000400000000000000" pitchFamily="2" charset="-78"/>
              </a:rPr>
              <a:t>سواد رسانه‌ای (</a:t>
            </a:r>
            <a:r>
              <a:rPr lang="en-US" b="1" i="0" dirty="0">
                <a:solidFill>
                  <a:srgbClr val="172C51"/>
                </a:solidFill>
                <a:effectLst/>
                <a:latin typeface="Times New Roman" panose="02020603050405020304" pitchFamily="18" charset="0"/>
                <a:cs typeface="B Nazanin" panose="00000400000000000000" pitchFamily="2" charset="-78"/>
              </a:rPr>
              <a:t>Media Literacy</a:t>
            </a:r>
            <a:r>
              <a:rPr lang="fa-IR" b="1" i="0" dirty="0">
                <a:solidFill>
                  <a:srgbClr val="172C51"/>
                </a:solidFill>
                <a:effectLst/>
                <a:latin typeface="Times New Roman" panose="02020603050405020304" pitchFamily="18" charset="0"/>
                <a:cs typeface="B Nazanin" panose="00000400000000000000" pitchFamily="2" charset="-78"/>
              </a:rPr>
              <a:t>) در یک تعریف بسیار کلی عبارت است از یک نوع درک متکی بر مهارت که  براساس آن می‌توان انواع رسانه‌ها و انواع تولیدات آن‌ها را شناخت و از یکدیگر تفکیک و شناسایی کرد.</a:t>
            </a:r>
            <a:endParaRPr lang="en-US" b="1" dirty="0">
              <a:solidFill>
                <a:srgbClr val="172C51"/>
              </a:solidFill>
              <a:latin typeface="Times New Roman" panose="02020603050405020304" pitchFamily="18" charset="0"/>
              <a:cs typeface="B Nazanin" panose="00000400000000000000" pitchFamily="2" charset="-78"/>
            </a:endParaRPr>
          </a:p>
        </p:txBody>
      </p:sp>
      <p:pic>
        <p:nvPicPr>
          <p:cNvPr id="9" name="Picture 8">
            <a:extLst>
              <a:ext uri="{FF2B5EF4-FFF2-40B4-BE49-F238E27FC236}">
                <a16:creationId xmlns:a16="http://schemas.microsoft.com/office/drawing/2014/main" id="{8625DD86-5133-F726-27F8-B098802C055E}"/>
              </a:ext>
            </a:extLst>
          </p:cNvPr>
          <p:cNvPicPr>
            <a:picLocks noChangeAspect="1"/>
          </p:cNvPicPr>
          <p:nvPr/>
        </p:nvPicPr>
        <p:blipFill rotWithShape="1">
          <a:blip r:embed="rId2">
            <a:extLst>
              <a:ext uri="{28A0092B-C50C-407E-A947-70E740481C1C}">
                <a14:useLocalDpi xmlns:a14="http://schemas.microsoft.com/office/drawing/2010/main" val="0"/>
              </a:ext>
            </a:extLst>
          </a:blip>
          <a:srcRect l="10099" r="11675" b="6695"/>
          <a:stretch/>
        </p:blipFill>
        <p:spPr>
          <a:xfrm rot="20969756">
            <a:off x="1182621" y="1238734"/>
            <a:ext cx="4470651" cy="35077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539238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74EB43-50DF-F1D1-088C-33BC1B58A550}"/>
              </a:ext>
            </a:extLst>
          </p:cNvPr>
          <p:cNvSpPr txBox="1"/>
          <p:nvPr/>
        </p:nvSpPr>
        <p:spPr>
          <a:xfrm>
            <a:off x="8607490" y="241629"/>
            <a:ext cx="3050197"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سه جنبه سواد رسانه‌ای</a:t>
            </a:r>
            <a:endParaRPr lang="en-US" sz="2400" dirty="0">
              <a:solidFill>
                <a:srgbClr val="FFC000"/>
              </a:solidFill>
              <a:cs typeface="B Titr" panose="00000700000000000000" pitchFamily="2" charset="-78"/>
            </a:endParaRPr>
          </a:p>
        </p:txBody>
      </p:sp>
      <p:sp>
        <p:nvSpPr>
          <p:cNvPr id="7" name="TextBox 6">
            <a:extLst>
              <a:ext uri="{FF2B5EF4-FFF2-40B4-BE49-F238E27FC236}">
                <a16:creationId xmlns:a16="http://schemas.microsoft.com/office/drawing/2014/main" id="{A766A92B-E05D-F9D5-2C11-F67FE672A668}"/>
              </a:ext>
            </a:extLst>
          </p:cNvPr>
          <p:cNvSpPr txBox="1"/>
          <p:nvPr/>
        </p:nvSpPr>
        <p:spPr>
          <a:xfrm>
            <a:off x="1131454" y="4693402"/>
            <a:ext cx="9929091" cy="1615827"/>
          </a:xfrm>
          <a:prstGeom prst="rect">
            <a:avLst/>
          </a:prstGeom>
          <a:noFill/>
        </p:spPr>
        <p:txBody>
          <a:bodyPr wrap="square">
            <a:spAutoFit/>
          </a:bodyPr>
          <a:lstStyle/>
          <a:p>
            <a:pPr algn="ctr" rtl="1">
              <a:lnSpc>
                <a:spcPct val="300000"/>
              </a:lnSpc>
            </a:pPr>
            <a:r>
              <a:rPr lang="fa-IR" b="1" i="0" dirty="0">
                <a:effectLst/>
                <a:latin typeface="tahoma" panose="020B0604030504040204" pitchFamily="34" charset="0"/>
                <a:cs typeface="B Nazanin" panose="00000400000000000000" pitchFamily="2" charset="-78"/>
              </a:rPr>
              <a:t>سواد رسانه‌ای یک موضوع متضلع است که قدرت درک مخاطبان از نحوه‌ی کارکرد رسانه‌ها و شیوه‌های معنی‌سازی در آن‌ها را طرف مورد توجه قرار می‌دهد و می‌کوشد این واکاوای را برای مخاطبان به یک عادت و وظیفه تبدیل کند.</a:t>
            </a:r>
            <a:endParaRPr lang="en-US" b="1" dirty="0">
              <a:cs typeface="B Nazanin" panose="00000400000000000000" pitchFamily="2" charset="-78"/>
            </a:endParaRPr>
          </a:p>
        </p:txBody>
      </p:sp>
      <p:pic>
        <p:nvPicPr>
          <p:cNvPr id="3" name="Picture 2">
            <a:extLst>
              <a:ext uri="{FF2B5EF4-FFF2-40B4-BE49-F238E27FC236}">
                <a16:creationId xmlns:a16="http://schemas.microsoft.com/office/drawing/2014/main" id="{7935C1A9-63BC-8966-E66B-52F37DB3A5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8749" y="883402"/>
            <a:ext cx="9334500" cy="3810000"/>
          </a:xfrm>
          <a:prstGeom prst="rect">
            <a:avLst/>
          </a:prstGeom>
        </p:spPr>
      </p:pic>
    </p:spTree>
    <p:extLst>
      <p:ext uri="{BB962C8B-B14F-4D97-AF65-F5344CB8AC3E}">
        <p14:creationId xmlns:p14="http://schemas.microsoft.com/office/powerpoint/2010/main" val="2837372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EA7DEEE-68E7-9428-42EF-22A2E1063ABF}"/>
              </a:ext>
            </a:extLst>
          </p:cNvPr>
          <p:cNvSpPr txBox="1"/>
          <p:nvPr/>
        </p:nvSpPr>
        <p:spPr>
          <a:xfrm>
            <a:off x="844429" y="4804239"/>
            <a:ext cx="10503142" cy="1615827"/>
          </a:xfrm>
          <a:prstGeom prst="rect">
            <a:avLst/>
          </a:prstGeom>
          <a:noFill/>
        </p:spPr>
        <p:txBody>
          <a:bodyPr wrap="square">
            <a:spAutoFit/>
          </a:bodyPr>
          <a:lstStyle/>
          <a:p>
            <a:pPr algn="ctr" rtl="1">
              <a:lnSpc>
                <a:spcPct val="300000"/>
              </a:lnSpc>
            </a:pPr>
            <a:r>
              <a:rPr lang="fa-IR" b="1" i="0" dirty="0">
                <a:effectLst/>
                <a:latin typeface="tahoma" panose="020B0604030504040204" pitchFamily="34" charset="0"/>
                <a:cs typeface="B Nazanin" panose="00000400000000000000" pitchFamily="2" charset="-78"/>
              </a:rPr>
              <a:t>سواد رسانه‌ای را می‌توان بستر منطقی دسترسی، تجزیه و تحلیل و تولید ارتباط در شکل‌های گوناگون رسانه‌ای و در همین حال تأمین ضوابط مصرف محتوای رسانه‌ای از منظر انتقادی دانست.</a:t>
            </a:r>
          </a:p>
        </p:txBody>
      </p:sp>
      <p:sp>
        <p:nvSpPr>
          <p:cNvPr id="6" name="TextBox 5">
            <a:extLst>
              <a:ext uri="{FF2B5EF4-FFF2-40B4-BE49-F238E27FC236}">
                <a16:creationId xmlns:a16="http://schemas.microsoft.com/office/drawing/2014/main" id="{3817F170-DCCD-5E4D-6692-C6CFEF9AB73B}"/>
              </a:ext>
            </a:extLst>
          </p:cNvPr>
          <p:cNvSpPr txBox="1"/>
          <p:nvPr/>
        </p:nvSpPr>
        <p:spPr>
          <a:xfrm>
            <a:off x="8579781" y="241627"/>
            <a:ext cx="3050197"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سه جنبه سواد رسانه‌ای</a:t>
            </a:r>
            <a:endParaRPr lang="en-US" sz="2400" dirty="0">
              <a:solidFill>
                <a:srgbClr val="FFC000"/>
              </a:solidFill>
              <a:cs typeface="B Titr" panose="00000700000000000000" pitchFamily="2" charset="-78"/>
            </a:endParaRPr>
          </a:p>
        </p:txBody>
      </p:sp>
      <p:pic>
        <p:nvPicPr>
          <p:cNvPr id="8" name="Picture 7">
            <a:extLst>
              <a:ext uri="{FF2B5EF4-FFF2-40B4-BE49-F238E27FC236}">
                <a16:creationId xmlns:a16="http://schemas.microsoft.com/office/drawing/2014/main" id="{17621E65-0373-85D2-49E8-B5935C35C2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063431">
            <a:off x="2632067" y="1631838"/>
            <a:ext cx="5076841" cy="23431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34E58242-BC8F-1A0A-C847-F5AF626B0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55006">
            <a:off x="7418893" y="1730325"/>
            <a:ext cx="2775060" cy="27750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a:extLst>
              <a:ext uri="{FF2B5EF4-FFF2-40B4-BE49-F238E27FC236}">
                <a16:creationId xmlns:a16="http://schemas.microsoft.com/office/drawing/2014/main" id="{958EB22C-4586-ABDA-D08A-55770E36D859}"/>
              </a:ext>
            </a:extLst>
          </p:cNvPr>
          <p:cNvPicPr>
            <a:picLocks noChangeAspect="1"/>
          </p:cNvPicPr>
          <p:nvPr/>
        </p:nvPicPr>
        <p:blipFill rotWithShape="1">
          <a:blip r:embed="rId4">
            <a:extLst>
              <a:ext uri="{28A0092B-C50C-407E-A947-70E740481C1C}">
                <a14:useLocalDpi xmlns:a14="http://schemas.microsoft.com/office/drawing/2010/main" val="0"/>
              </a:ext>
            </a:extLst>
          </a:blip>
          <a:srcRect l="12011" r="18927"/>
          <a:stretch/>
        </p:blipFill>
        <p:spPr>
          <a:xfrm rot="1576143">
            <a:off x="1793216" y="721181"/>
            <a:ext cx="2299854" cy="23186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87642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A05220-62FB-00F4-B60A-3575885A34EB}"/>
              </a:ext>
            </a:extLst>
          </p:cNvPr>
          <p:cNvSpPr txBox="1"/>
          <p:nvPr/>
        </p:nvSpPr>
        <p:spPr>
          <a:xfrm>
            <a:off x="7081093" y="1011030"/>
            <a:ext cx="4662120" cy="4835939"/>
          </a:xfrm>
          <a:prstGeom prst="rect">
            <a:avLst/>
          </a:prstGeom>
          <a:noFill/>
        </p:spPr>
        <p:txBody>
          <a:bodyPr wrap="square">
            <a:spAutoFit/>
          </a:bodyPr>
          <a:lstStyle/>
          <a:p>
            <a:pPr algn="justLow" rtl="1">
              <a:lnSpc>
                <a:spcPct val="250000"/>
              </a:lnSpc>
            </a:pPr>
            <a:r>
              <a:rPr lang="fa-IR" b="1" i="0" dirty="0">
                <a:effectLst/>
                <a:latin typeface="tahoma" panose="020B0604030504040204" pitchFamily="34" charset="0"/>
                <a:cs typeface="B Nazanin" panose="00000400000000000000" pitchFamily="2" charset="-78"/>
              </a:rPr>
              <a:t>الف: ارتقاء آگاهی نسبت به رژیم مصرف رسانه‌ای؛ و یا به عبارت بهتر تعیین میزان و نحوه‌ی مصرف غذای رسانه‌ای از منابع رسانه‌ای گوناگون که در یک کلام همان محتوای رسشانه‌هاست.</a:t>
            </a:r>
          </a:p>
          <a:p>
            <a:pPr algn="justLow" rtl="1">
              <a:lnSpc>
                <a:spcPct val="250000"/>
              </a:lnSpc>
            </a:pPr>
            <a:r>
              <a:rPr lang="fa-IR" b="1" i="0" dirty="0">
                <a:effectLst/>
                <a:latin typeface="tahoma" panose="020B0604030504040204" pitchFamily="34" charset="0"/>
                <a:cs typeface="B Nazanin" panose="00000400000000000000" pitchFamily="2" charset="-78"/>
              </a:rPr>
              <a:t>ب: آموزش مهارت‌های مطالعه یا تماشای انتقادی</a:t>
            </a:r>
            <a:br>
              <a:rPr lang="fa-IR" b="1" dirty="0">
                <a:cs typeface="B Nazanin" panose="00000400000000000000" pitchFamily="2" charset="-78"/>
              </a:rPr>
            </a:br>
            <a:r>
              <a:rPr lang="fa-IR" b="1" i="0" dirty="0">
                <a:effectLst/>
                <a:latin typeface="tahoma" panose="020B0604030504040204" pitchFamily="34" charset="0"/>
                <a:cs typeface="B Nazanin" panose="00000400000000000000" pitchFamily="2" charset="-78"/>
              </a:rPr>
              <a:t>ج: تجزیه و تحلیل اجتماعی، سیاسی و اقتصادی رسانه‌ها که در نگاه اول قابل مشاهده نیست.</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AFD4E57B-1836-69F6-1C03-1AB0476A6A92}"/>
              </a:ext>
            </a:extLst>
          </p:cNvPr>
          <p:cNvSpPr txBox="1"/>
          <p:nvPr/>
        </p:nvSpPr>
        <p:spPr>
          <a:xfrm>
            <a:off x="8589018" y="250864"/>
            <a:ext cx="3050197"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سه جنبه سواد رسانه‌ای</a:t>
            </a:r>
            <a:endParaRPr lang="en-US" sz="2400" dirty="0">
              <a:solidFill>
                <a:srgbClr val="FFC000"/>
              </a:solidFill>
              <a:cs typeface="B Titr" panose="00000700000000000000" pitchFamily="2" charset="-78"/>
            </a:endParaRPr>
          </a:p>
        </p:txBody>
      </p:sp>
      <p:pic>
        <p:nvPicPr>
          <p:cNvPr id="8" name="Picture 7">
            <a:extLst>
              <a:ext uri="{FF2B5EF4-FFF2-40B4-BE49-F238E27FC236}">
                <a16:creationId xmlns:a16="http://schemas.microsoft.com/office/drawing/2014/main" id="{E804CB5C-7191-507B-5898-5DAE1870D0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23625">
            <a:off x="1362807" y="2218983"/>
            <a:ext cx="4891454" cy="36685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FB0760D4-0222-F127-2574-E223E9D179AD}"/>
              </a:ext>
            </a:extLst>
          </p:cNvPr>
          <p:cNvPicPr>
            <a:picLocks noChangeAspect="1"/>
          </p:cNvPicPr>
          <p:nvPr/>
        </p:nvPicPr>
        <p:blipFill rotWithShape="1">
          <a:blip r:embed="rId3">
            <a:extLst>
              <a:ext uri="{28A0092B-C50C-407E-A947-70E740481C1C}">
                <a14:useLocalDpi xmlns:a14="http://schemas.microsoft.com/office/drawing/2010/main" val="0"/>
              </a:ext>
            </a:extLst>
          </a:blip>
          <a:srcRect l="23454" r="20654"/>
          <a:stretch/>
        </p:blipFill>
        <p:spPr>
          <a:xfrm rot="20512577">
            <a:off x="692726" y="1173937"/>
            <a:ext cx="2133601" cy="19086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874318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0D5FE7-C92B-14CF-AD2B-65A20603ED22}"/>
              </a:ext>
            </a:extLst>
          </p:cNvPr>
          <p:cNvSpPr txBox="1"/>
          <p:nvPr/>
        </p:nvSpPr>
        <p:spPr>
          <a:xfrm>
            <a:off x="360428" y="1084713"/>
            <a:ext cx="5409466" cy="4108817"/>
          </a:xfrm>
          <a:prstGeom prst="rect">
            <a:avLst/>
          </a:prstGeom>
          <a:noFill/>
        </p:spPr>
        <p:txBody>
          <a:bodyPr wrap="square">
            <a:spAutoFit/>
          </a:bodyPr>
          <a:lstStyle/>
          <a:p>
            <a:pPr algn="justLow" rtl="1">
              <a:lnSpc>
                <a:spcPct val="300000"/>
              </a:lnSpc>
            </a:pPr>
            <a:r>
              <a:rPr lang="fa-IR" b="1" i="0" dirty="0">
                <a:effectLst/>
                <a:latin typeface="tahoma" panose="020B0604030504040204" pitchFamily="34" charset="0"/>
                <a:cs typeface="B Nazanin" panose="00000400000000000000" pitchFamily="2" charset="-78"/>
              </a:rPr>
              <a:t>بنابراین اولین نکته در موضوع سواد رسانه‌ای توجه داشتن به میزان و نسبت مصرف از هر رسانه در رنگین‌کمان رسانه‌هاست و سپس توجه به این نکته که دیدن و خواندن و شنیدن عمدتاً باید از موضع انتقادی باشد و سومین نکته این‌که به نقش دست‌اندرکاران و مالکان رسانه‌ها هم باید توجه داشت.</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01DCDF58-4EAB-B5E1-BA12-E44D93F32894}"/>
              </a:ext>
            </a:extLst>
          </p:cNvPr>
          <p:cNvSpPr txBox="1"/>
          <p:nvPr/>
        </p:nvSpPr>
        <p:spPr>
          <a:xfrm>
            <a:off x="8598253" y="250863"/>
            <a:ext cx="3050197"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سه جنبه سواد رسانه‌ای</a:t>
            </a:r>
            <a:endParaRPr lang="en-US" sz="2400" dirty="0">
              <a:solidFill>
                <a:srgbClr val="FFC000"/>
              </a:solidFill>
              <a:cs typeface="B Titr" panose="00000700000000000000" pitchFamily="2" charset="-78"/>
            </a:endParaRPr>
          </a:p>
        </p:txBody>
      </p:sp>
      <p:pic>
        <p:nvPicPr>
          <p:cNvPr id="8" name="Picture 7">
            <a:extLst>
              <a:ext uri="{FF2B5EF4-FFF2-40B4-BE49-F238E27FC236}">
                <a16:creationId xmlns:a16="http://schemas.microsoft.com/office/drawing/2014/main" id="{7D25D084-2B6D-CE65-6F64-E92EBD964B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4828" y="927695"/>
            <a:ext cx="4658294" cy="4688573"/>
          </a:xfrm>
          <a:prstGeom prst="rect">
            <a:avLst/>
          </a:prstGeom>
          <a:ln>
            <a:noFill/>
          </a:ln>
          <a:effectLst>
            <a:softEdge rad="112500"/>
          </a:effectLst>
        </p:spPr>
      </p:pic>
    </p:spTree>
    <p:extLst>
      <p:ext uri="{BB962C8B-B14F-4D97-AF65-F5344CB8AC3E}">
        <p14:creationId xmlns:p14="http://schemas.microsoft.com/office/powerpoint/2010/main" val="29941961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216D826-7AB1-CBEF-E000-70EB60472A48}"/>
              </a:ext>
            </a:extLst>
          </p:cNvPr>
          <p:cNvSpPr txBox="1"/>
          <p:nvPr/>
        </p:nvSpPr>
        <p:spPr>
          <a:xfrm>
            <a:off x="886691" y="3899075"/>
            <a:ext cx="10866735" cy="2446824"/>
          </a:xfrm>
          <a:prstGeom prst="rect">
            <a:avLst/>
          </a:prstGeom>
          <a:noFill/>
        </p:spPr>
        <p:txBody>
          <a:bodyPr wrap="square">
            <a:spAutoFit/>
          </a:bodyPr>
          <a:lstStyle/>
          <a:p>
            <a:pPr algn="ctr" rtl="1">
              <a:lnSpc>
                <a:spcPct val="300000"/>
              </a:lnSpc>
            </a:pPr>
            <a:r>
              <a:rPr lang="fa-IR" b="1" i="0" dirty="0">
                <a:solidFill>
                  <a:srgbClr val="000000"/>
                </a:solidFill>
                <a:effectLst/>
                <a:latin typeface="tahoma" panose="020B0604030504040204" pitchFamily="34" charset="0"/>
                <a:cs typeface="B Nazanin" panose="00000400000000000000" pitchFamily="2" charset="-78"/>
              </a:rPr>
              <a:t>شاید بتوان گفت تلقی‌های نوتر و امروزی‌تر از سواد رسانه‌ای، بیشتر بر جنبه‌ی دست‌اندرکاران و مالکان رسانه‌ها متمرکز است و لذا مقابله با کارکردهای رسانه‌های بزرگ و غالب را در دستور کار دارد. درواقع کالبدشکافی رسانه‌هایی است که هدف‌شان تأمین هژمونی فرهنگی، تعمیم فلسفه‌ی سیاسی و حفظ قدرت‌هایی است که خود این رسانه‌ها محصول آن‌ها هستند.</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C2A6FE3C-4A23-F6DF-F15C-7AC59281AECA}"/>
              </a:ext>
            </a:extLst>
          </p:cNvPr>
          <p:cNvSpPr txBox="1"/>
          <p:nvPr/>
        </p:nvSpPr>
        <p:spPr>
          <a:xfrm>
            <a:off x="8561309" y="241628"/>
            <a:ext cx="3050197" cy="461665"/>
          </a:xfrm>
          <a:prstGeom prst="rect">
            <a:avLst/>
          </a:prstGeom>
          <a:noFill/>
        </p:spPr>
        <p:txBody>
          <a:bodyPr wrap="square">
            <a:spAutoFit/>
          </a:bodyPr>
          <a:lstStyle/>
          <a:p>
            <a:pPr algn="ctr" rtl="1"/>
            <a:r>
              <a:rPr lang="fa-IR" sz="2400" b="0" i="0" dirty="0">
                <a:effectLst/>
                <a:latin typeface="tahoma" panose="020B0604030504040204" pitchFamily="34" charset="0"/>
                <a:cs typeface="B Titr" panose="00000700000000000000" pitchFamily="2" charset="-78"/>
              </a:rPr>
              <a:t>سه جنبه سواد رسانه‌ای</a:t>
            </a:r>
            <a:endParaRPr lang="en-US" sz="2400" dirty="0">
              <a:cs typeface="B Titr" panose="00000700000000000000" pitchFamily="2" charset="-78"/>
            </a:endParaRPr>
          </a:p>
        </p:txBody>
      </p:sp>
      <p:pic>
        <p:nvPicPr>
          <p:cNvPr id="8" name="Picture 7">
            <a:extLst>
              <a:ext uri="{FF2B5EF4-FFF2-40B4-BE49-F238E27FC236}">
                <a16:creationId xmlns:a16="http://schemas.microsoft.com/office/drawing/2014/main" id="{0DEBA216-E6CD-FDB6-3DED-7216F8D3661B}"/>
              </a:ext>
            </a:extLst>
          </p:cNvPr>
          <p:cNvPicPr>
            <a:picLocks noChangeAspect="1"/>
          </p:cNvPicPr>
          <p:nvPr/>
        </p:nvPicPr>
        <p:blipFill rotWithShape="1">
          <a:blip r:embed="rId2">
            <a:extLst>
              <a:ext uri="{28A0092B-C50C-407E-A947-70E740481C1C}">
                <a14:useLocalDpi xmlns:a14="http://schemas.microsoft.com/office/drawing/2010/main" val="0"/>
              </a:ext>
            </a:extLst>
          </a:blip>
          <a:srcRect t="19894" b="2800"/>
          <a:stretch/>
        </p:blipFill>
        <p:spPr>
          <a:xfrm>
            <a:off x="3722989" y="1248239"/>
            <a:ext cx="4746021" cy="265083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 name="Picture 1">
            <a:extLst>
              <a:ext uri="{FF2B5EF4-FFF2-40B4-BE49-F238E27FC236}">
                <a16:creationId xmlns:a16="http://schemas.microsoft.com/office/drawing/2014/main" id="{058C043F-DE78-1315-0F2F-1D097D9A6E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55006">
            <a:off x="7967384" y="1626501"/>
            <a:ext cx="2036101" cy="20361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81259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C802610-2DB7-F950-1D65-3C6106EA97E0}"/>
              </a:ext>
            </a:extLst>
          </p:cNvPr>
          <p:cNvSpPr txBox="1"/>
          <p:nvPr/>
        </p:nvSpPr>
        <p:spPr>
          <a:xfrm>
            <a:off x="8392074" y="270224"/>
            <a:ext cx="3396029"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آشنایی با نوه‌ دیجیتال!</a:t>
            </a:r>
            <a:endParaRPr lang="en-US" sz="2400" dirty="0">
              <a:solidFill>
                <a:srgbClr val="FFC000"/>
              </a:solidFill>
              <a:cs typeface="B Titr" panose="00000700000000000000" pitchFamily="2" charset="-78"/>
            </a:endParaRPr>
          </a:p>
        </p:txBody>
      </p:sp>
      <p:sp>
        <p:nvSpPr>
          <p:cNvPr id="7" name="TextBox 6">
            <a:extLst>
              <a:ext uri="{FF2B5EF4-FFF2-40B4-BE49-F238E27FC236}">
                <a16:creationId xmlns:a16="http://schemas.microsoft.com/office/drawing/2014/main" id="{21A33857-043F-EE40-3B4B-760429D3DD52}"/>
              </a:ext>
            </a:extLst>
          </p:cNvPr>
          <p:cNvSpPr txBox="1"/>
          <p:nvPr/>
        </p:nvSpPr>
        <p:spPr>
          <a:xfrm>
            <a:off x="1033608" y="1374591"/>
            <a:ext cx="5506182" cy="4108817"/>
          </a:xfrm>
          <a:prstGeom prst="rect">
            <a:avLst/>
          </a:prstGeom>
          <a:noFill/>
        </p:spPr>
        <p:txBody>
          <a:bodyPr wrap="square">
            <a:spAutoFit/>
          </a:bodyPr>
          <a:lstStyle/>
          <a:p>
            <a:pPr algn="justLow" rtl="1">
              <a:lnSpc>
                <a:spcPct val="300000"/>
              </a:lnSpc>
            </a:pPr>
            <a:r>
              <a:rPr lang="fa-IR" b="1" i="0" dirty="0">
                <a:solidFill>
                  <a:srgbClr val="172C51"/>
                </a:solidFill>
                <a:effectLst/>
                <a:latin typeface="tahoma" panose="020B0604030504040204" pitchFamily="34" charset="0"/>
                <a:cs typeface="B Nazanin" panose="00000400000000000000" pitchFamily="2" charset="-78"/>
              </a:rPr>
              <a:t>به نظر می‌رسد که موضوع سواد رسانه‌ای- به عنوان دافعه‌ی فضای اشباع رسانه‌ای و در ستیز با گفتمان غالب رسانه‌های بزرگ در همین شرایط اشباع رسانه‌ای- در اینترنت نسبت به سایر رسانه‌ها بیشتر و سریع‌تر رشد کرده و به نوعی می‌توان  آن را نوه‌ی دیجیتال نقدهای رسانه‌ای کلاسیک به‌حساب آورد.</a:t>
            </a:r>
            <a:endParaRPr lang="en-US" b="1" dirty="0">
              <a:solidFill>
                <a:srgbClr val="172C51"/>
              </a:solidFill>
              <a:cs typeface="B Nazanin" panose="00000400000000000000" pitchFamily="2" charset="-78"/>
            </a:endParaRPr>
          </a:p>
        </p:txBody>
      </p:sp>
      <p:pic>
        <p:nvPicPr>
          <p:cNvPr id="2" name="Picture 1">
            <a:extLst>
              <a:ext uri="{FF2B5EF4-FFF2-40B4-BE49-F238E27FC236}">
                <a16:creationId xmlns:a16="http://schemas.microsoft.com/office/drawing/2014/main" id="{DEE2E8F2-3068-7D7D-0A08-00A8DD8CB9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2618" y="1660235"/>
            <a:ext cx="5061527" cy="5061527"/>
          </a:xfrm>
          <a:prstGeom prst="rect">
            <a:avLst/>
          </a:prstGeom>
        </p:spPr>
      </p:pic>
    </p:spTree>
    <p:extLst>
      <p:ext uri="{BB962C8B-B14F-4D97-AF65-F5344CB8AC3E}">
        <p14:creationId xmlns:p14="http://schemas.microsoft.com/office/powerpoint/2010/main" val="27968690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3EEE410-F9FC-01EC-D0D8-DC1113D2B31A}"/>
              </a:ext>
            </a:extLst>
          </p:cNvPr>
          <p:cNvSpPr txBox="1"/>
          <p:nvPr/>
        </p:nvSpPr>
        <p:spPr>
          <a:xfrm>
            <a:off x="6275511" y="962799"/>
            <a:ext cx="5602897" cy="4108817"/>
          </a:xfrm>
          <a:prstGeom prst="rect">
            <a:avLst/>
          </a:prstGeom>
          <a:noFill/>
        </p:spPr>
        <p:txBody>
          <a:bodyPr wrap="square">
            <a:spAutoFit/>
          </a:bodyPr>
          <a:lstStyle/>
          <a:p>
            <a:pPr algn="justLow" rtl="1">
              <a:lnSpc>
                <a:spcPct val="300000"/>
              </a:lnSpc>
            </a:pPr>
            <a:r>
              <a:rPr lang="fa-IR" b="1" i="0" dirty="0">
                <a:effectLst/>
                <a:latin typeface="tahoma" panose="020B0604030504040204" pitchFamily="34" charset="0"/>
                <a:cs typeface="B Nazanin" panose="00000400000000000000" pitchFamily="2" charset="-78"/>
              </a:rPr>
              <a:t>بد نیست یادآوری شود که تسلط به یک زبان خارجی، مهارت استفاده از رایانه و مهارت‌های استفاده از فضای سایبر هم که خودشان جزو مهارت‌های سواد رسانه‌ای به شمار می‌آیند، می‌توانند به بهره‌وری مناسب‌تر از مباحث سواد‌ رسانه‌ای موجود در سایت‌های مختص این مبحث در اینترنت کمک کنند.</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CAF03AF9-6E9A-3D84-88AC-B28DA8CA4BC1}"/>
              </a:ext>
            </a:extLst>
          </p:cNvPr>
          <p:cNvSpPr txBox="1"/>
          <p:nvPr/>
        </p:nvSpPr>
        <p:spPr>
          <a:xfrm>
            <a:off x="8445435" y="288698"/>
            <a:ext cx="3396029"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آشنایی با نوه‌ دیجیتال!</a:t>
            </a:r>
            <a:endParaRPr lang="en-US" sz="2400" dirty="0">
              <a:solidFill>
                <a:srgbClr val="FFC000"/>
              </a:solidFill>
              <a:cs typeface="B Titr" panose="00000700000000000000" pitchFamily="2" charset="-78"/>
            </a:endParaRPr>
          </a:p>
        </p:txBody>
      </p:sp>
      <p:pic>
        <p:nvPicPr>
          <p:cNvPr id="8" name="Picture 7">
            <a:extLst>
              <a:ext uri="{FF2B5EF4-FFF2-40B4-BE49-F238E27FC236}">
                <a16:creationId xmlns:a16="http://schemas.microsoft.com/office/drawing/2014/main" id="{CD2B51DF-22D5-3B82-7AC1-7656E490B4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2468" y="962799"/>
            <a:ext cx="3442953" cy="22953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9">
            <a:extLst>
              <a:ext uri="{FF2B5EF4-FFF2-40B4-BE49-F238E27FC236}">
                <a16:creationId xmlns:a16="http://schemas.microsoft.com/office/drawing/2014/main" id="{59F10274-093D-B3EE-071C-3B22B74CCE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59325">
            <a:off x="1030282" y="3234265"/>
            <a:ext cx="3273892" cy="236538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872520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08A43A-1556-5278-F152-2F87FC6CDCD4}"/>
              </a:ext>
            </a:extLst>
          </p:cNvPr>
          <p:cNvSpPr txBox="1"/>
          <p:nvPr/>
        </p:nvSpPr>
        <p:spPr>
          <a:xfrm>
            <a:off x="9150595" y="527511"/>
            <a:ext cx="2156313" cy="461665"/>
          </a:xfrm>
          <a:prstGeom prst="rect">
            <a:avLst/>
          </a:prstGeom>
          <a:noFill/>
        </p:spPr>
        <p:txBody>
          <a:bodyPr wrap="square">
            <a:spAutoFit/>
          </a:bodyPr>
          <a:lstStyle/>
          <a:p>
            <a:pPr algn="ctr" rtl="1"/>
            <a:r>
              <a:rPr lang="fa-IR" sz="2400" b="1" i="0" dirty="0">
                <a:solidFill>
                  <a:srgbClr val="212529"/>
                </a:solidFill>
                <a:effectLst/>
                <a:latin typeface="web"/>
                <a:cs typeface="B Titr" panose="00000700000000000000" pitchFamily="2" charset="-78"/>
              </a:rPr>
              <a:t>رویکردها به رسانه</a:t>
            </a:r>
            <a:endParaRPr lang="en-US" sz="2400" dirty="0">
              <a:cs typeface="B Titr" panose="00000700000000000000" pitchFamily="2" charset="-78"/>
            </a:endParaRPr>
          </a:p>
        </p:txBody>
      </p:sp>
      <p:sp>
        <p:nvSpPr>
          <p:cNvPr id="7" name="TextBox 6">
            <a:extLst>
              <a:ext uri="{FF2B5EF4-FFF2-40B4-BE49-F238E27FC236}">
                <a16:creationId xmlns:a16="http://schemas.microsoft.com/office/drawing/2014/main" id="{A4B863DA-FC0E-02C1-1F64-DDC4522EE320}"/>
              </a:ext>
            </a:extLst>
          </p:cNvPr>
          <p:cNvSpPr txBox="1"/>
          <p:nvPr/>
        </p:nvSpPr>
        <p:spPr>
          <a:xfrm>
            <a:off x="5123719" y="989176"/>
            <a:ext cx="6183189" cy="2239074"/>
          </a:xfrm>
          <a:prstGeom prst="rect">
            <a:avLst/>
          </a:prstGeom>
          <a:noFill/>
        </p:spPr>
        <p:txBody>
          <a:bodyPr wrap="square">
            <a:spAutoFit/>
          </a:bodyPr>
          <a:lstStyle/>
          <a:p>
            <a:pPr algn="justLow" rtl="1">
              <a:lnSpc>
                <a:spcPct val="200000"/>
              </a:lnSpc>
            </a:pPr>
            <a:r>
              <a:rPr lang="fa-IR" b="0" i="0" dirty="0">
                <a:effectLst/>
                <a:latin typeface="web"/>
                <a:cs typeface="B Nazanin" panose="00000400000000000000" pitchFamily="2" charset="-78"/>
              </a:rPr>
              <a:t>برای مواجهه خلاق در عصر ارتباطات باید واقع بین باشیم که فرد با آگاهی نسبت به مزایا و تهدیدات رسانه، با سیاست برنامه‌ریزان به استفاده محدود و مشروط از رسانه روی می‌آورد بنابراین بهتر است واقع بین باشیم و با قوت و استحکام به فکر برنامه ریزی و رشد باشیم تا بتوانیم از مزایای سواد رسانه بهره ببریم و سواد رسانه خود را بالا ببریم.</a:t>
            </a:r>
            <a:endParaRPr lang="en-US" dirty="0">
              <a:cs typeface="B Nazanin" panose="00000400000000000000" pitchFamily="2" charset="-78"/>
            </a:endParaRPr>
          </a:p>
        </p:txBody>
      </p:sp>
      <p:pic>
        <p:nvPicPr>
          <p:cNvPr id="9" name="Picture 8">
            <a:extLst>
              <a:ext uri="{FF2B5EF4-FFF2-40B4-BE49-F238E27FC236}">
                <a16:creationId xmlns:a16="http://schemas.microsoft.com/office/drawing/2014/main" id="{16E1ACF5-C24D-CA0F-6CA6-4486823EC3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516" y="647352"/>
            <a:ext cx="4443046" cy="37839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749222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4B194D8-E257-926F-B9FF-2AEC2B0CFA0C}"/>
              </a:ext>
            </a:extLst>
          </p:cNvPr>
          <p:cNvSpPr txBox="1"/>
          <p:nvPr/>
        </p:nvSpPr>
        <p:spPr>
          <a:xfrm>
            <a:off x="7965851" y="261612"/>
            <a:ext cx="3554291" cy="461665"/>
          </a:xfrm>
          <a:prstGeom prst="rect">
            <a:avLst/>
          </a:prstGeom>
          <a:noFill/>
        </p:spPr>
        <p:txBody>
          <a:bodyPr wrap="square">
            <a:spAutoFit/>
          </a:bodyPr>
          <a:lstStyle/>
          <a:p>
            <a:pPr algn="ctr" rtl="1"/>
            <a:r>
              <a:rPr lang="fa-IR" sz="2400" b="1" i="0" dirty="0">
                <a:solidFill>
                  <a:srgbClr val="FFC000"/>
                </a:solidFill>
                <a:effectLst/>
                <a:latin typeface="web"/>
                <a:cs typeface="B Titr" panose="00000700000000000000" pitchFamily="2" charset="-78"/>
              </a:rPr>
              <a:t>سواد رسانه در فضای مجازی</a:t>
            </a:r>
            <a:endParaRPr lang="en-US" sz="2400" dirty="0">
              <a:solidFill>
                <a:srgbClr val="FFC000"/>
              </a:solidFill>
              <a:cs typeface="B Titr" panose="00000700000000000000" pitchFamily="2" charset="-78"/>
            </a:endParaRPr>
          </a:p>
        </p:txBody>
      </p:sp>
      <p:sp>
        <p:nvSpPr>
          <p:cNvPr id="7" name="TextBox 6">
            <a:extLst>
              <a:ext uri="{FF2B5EF4-FFF2-40B4-BE49-F238E27FC236}">
                <a16:creationId xmlns:a16="http://schemas.microsoft.com/office/drawing/2014/main" id="{CC2F60E7-84AF-81E6-3436-C051BE270717}"/>
              </a:ext>
            </a:extLst>
          </p:cNvPr>
          <p:cNvSpPr txBox="1"/>
          <p:nvPr/>
        </p:nvSpPr>
        <p:spPr>
          <a:xfrm>
            <a:off x="7899909" y="887422"/>
            <a:ext cx="3686174" cy="1685077"/>
          </a:xfrm>
          <a:prstGeom prst="rect">
            <a:avLst/>
          </a:prstGeom>
          <a:noFill/>
        </p:spPr>
        <p:txBody>
          <a:bodyPr wrap="square">
            <a:spAutoFit/>
          </a:bodyPr>
          <a:lstStyle/>
          <a:p>
            <a:pPr algn="justLow" rtl="1">
              <a:lnSpc>
                <a:spcPct val="200000"/>
              </a:lnSpc>
            </a:pPr>
            <a:r>
              <a:rPr lang="fa-IR" b="1" i="0" dirty="0">
                <a:solidFill>
                  <a:srgbClr val="172C51"/>
                </a:solidFill>
                <a:effectLst/>
                <a:latin typeface="web"/>
                <a:cs typeface="B Nazanin" panose="00000400000000000000" pitchFamily="2" charset="-78"/>
              </a:rPr>
              <a:t>اینترنت و فضای مجازی رسانه های دیگر را مغلوب کرده اند فضای مجازی دارای قابلیت های می باشد</a:t>
            </a:r>
            <a:endParaRPr lang="en-US" b="1" dirty="0">
              <a:solidFill>
                <a:srgbClr val="172C51"/>
              </a:solidFill>
              <a:cs typeface="B Nazanin" panose="00000400000000000000" pitchFamily="2" charset="-78"/>
            </a:endParaRPr>
          </a:p>
        </p:txBody>
      </p:sp>
      <p:pic>
        <p:nvPicPr>
          <p:cNvPr id="9" name="Picture 8">
            <a:extLst>
              <a:ext uri="{FF2B5EF4-FFF2-40B4-BE49-F238E27FC236}">
                <a16:creationId xmlns:a16="http://schemas.microsoft.com/office/drawing/2014/main" id="{3998E576-3E6D-9C4C-F208-B3DB981B8B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662" y="887422"/>
            <a:ext cx="3617668" cy="3617668"/>
          </a:xfrm>
          <a:prstGeom prst="snip2DiagRect">
            <a:avLst>
              <a:gd name="adj1" fmla="val 50000"/>
              <a:gd name="adj2" fmla="val 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1" name="Picture 10">
            <a:extLst>
              <a:ext uri="{FF2B5EF4-FFF2-40B4-BE49-F238E27FC236}">
                <a16:creationId xmlns:a16="http://schemas.microsoft.com/office/drawing/2014/main" id="{BE97CBAE-22E6-34F0-EA64-F8D15688F4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0377" y="887422"/>
            <a:ext cx="3686173" cy="3582469"/>
          </a:xfrm>
          <a:prstGeom prst="snip2DiagRect">
            <a:avLst>
              <a:gd name="adj1" fmla="val 0"/>
              <a:gd name="adj2" fmla="val 5000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7" name="Picture 16">
            <a:extLst>
              <a:ext uri="{FF2B5EF4-FFF2-40B4-BE49-F238E27FC236}">
                <a16:creationId xmlns:a16="http://schemas.microsoft.com/office/drawing/2014/main" id="{55D9CE13-D915-65F5-4BAF-2A0EC2F120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7276" y="2912090"/>
            <a:ext cx="3594305" cy="3617668"/>
          </a:xfrm>
          <a:prstGeom prst="snip2DiagRect">
            <a:avLst>
              <a:gd name="adj1" fmla="val 50000"/>
              <a:gd name="adj2" fmla="val 5000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755376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B819D6-6FCF-5A63-6F1F-2D8C85D63251}"/>
              </a:ext>
            </a:extLst>
          </p:cNvPr>
          <p:cNvSpPr txBox="1"/>
          <p:nvPr/>
        </p:nvSpPr>
        <p:spPr>
          <a:xfrm>
            <a:off x="5883564" y="1043785"/>
            <a:ext cx="5765889" cy="577081"/>
          </a:xfrm>
          <a:prstGeom prst="rect">
            <a:avLst/>
          </a:prstGeom>
          <a:noFill/>
        </p:spPr>
        <p:txBody>
          <a:bodyPr wrap="square">
            <a:spAutoFit/>
          </a:bodyPr>
          <a:lstStyle/>
          <a:p>
            <a:pPr algn="justLow" rtl="1">
              <a:lnSpc>
                <a:spcPct val="200000"/>
              </a:lnSpc>
            </a:pPr>
            <a:r>
              <a:rPr lang="fa-IR" b="1" i="0" dirty="0">
                <a:solidFill>
                  <a:srgbClr val="212529"/>
                </a:solidFill>
                <a:effectLst/>
                <a:latin typeface="web"/>
                <a:cs typeface="B Nazanin" panose="00000400000000000000" pitchFamily="2" charset="-78"/>
              </a:rPr>
              <a:t>که در همه جا حضور دارد این دستگاه قابل حمل است و همه آن را دارند</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B1FAC16E-92D8-0068-9CE3-F4FA7113358A}"/>
              </a:ext>
            </a:extLst>
          </p:cNvPr>
          <p:cNvSpPr txBox="1"/>
          <p:nvPr/>
        </p:nvSpPr>
        <p:spPr>
          <a:xfrm>
            <a:off x="8021271" y="288653"/>
            <a:ext cx="3554291" cy="461665"/>
          </a:xfrm>
          <a:prstGeom prst="rect">
            <a:avLst/>
          </a:prstGeom>
          <a:noFill/>
        </p:spPr>
        <p:txBody>
          <a:bodyPr wrap="square">
            <a:spAutoFit/>
          </a:bodyPr>
          <a:lstStyle/>
          <a:p>
            <a:pPr algn="ctr" rtl="1"/>
            <a:r>
              <a:rPr lang="fa-IR" sz="2400" b="1" i="0" dirty="0">
                <a:solidFill>
                  <a:srgbClr val="FFC000"/>
                </a:solidFill>
                <a:effectLst/>
                <a:latin typeface="web"/>
                <a:cs typeface="B Titr" panose="00000700000000000000" pitchFamily="2" charset="-78"/>
              </a:rPr>
              <a:t>سواد رسانه در فضای مجازی</a:t>
            </a:r>
            <a:endParaRPr lang="en-US" sz="2400" dirty="0">
              <a:solidFill>
                <a:srgbClr val="FFC000"/>
              </a:solidFill>
              <a:cs typeface="B Titr" panose="00000700000000000000" pitchFamily="2" charset="-78"/>
            </a:endParaRPr>
          </a:p>
        </p:txBody>
      </p:sp>
      <p:pic>
        <p:nvPicPr>
          <p:cNvPr id="8" name="Picture 7">
            <a:extLst>
              <a:ext uri="{FF2B5EF4-FFF2-40B4-BE49-F238E27FC236}">
                <a16:creationId xmlns:a16="http://schemas.microsoft.com/office/drawing/2014/main" id="{605612C0-69F7-2FF5-EDDA-D32A21980A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4015" y="528799"/>
            <a:ext cx="2576146" cy="298205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 name="Picture 9">
            <a:extLst>
              <a:ext uri="{FF2B5EF4-FFF2-40B4-BE49-F238E27FC236}">
                <a16:creationId xmlns:a16="http://schemas.microsoft.com/office/drawing/2014/main" id="{AA810AF0-A333-7217-5B67-43FED6EFEC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023" y="2373576"/>
            <a:ext cx="3031698" cy="248802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2" name="Picture 11">
            <a:extLst>
              <a:ext uri="{FF2B5EF4-FFF2-40B4-BE49-F238E27FC236}">
                <a16:creationId xmlns:a16="http://schemas.microsoft.com/office/drawing/2014/main" id="{BE469CF2-0BA1-2821-465D-D0E32AB272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6599" y="3308642"/>
            <a:ext cx="2700704" cy="269482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164137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087B49D-70D2-6F9B-C529-A33F92D2F438}"/>
              </a:ext>
            </a:extLst>
          </p:cNvPr>
          <p:cNvSpPr txBox="1"/>
          <p:nvPr/>
        </p:nvSpPr>
        <p:spPr>
          <a:xfrm>
            <a:off x="1284210" y="1790090"/>
            <a:ext cx="4996517" cy="3277820"/>
          </a:xfrm>
          <a:prstGeom prst="rect">
            <a:avLst/>
          </a:prstGeom>
          <a:noFill/>
        </p:spPr>
        <p:txBody>
          <a:bodyPr wrap="square">
            <a:spAutoFit/>
          </a:bodyPr>
          <a:lstStyle/>
          <a:p>
            <a:pPr algn="justLow" rtl="1">
              <a:lnSpc>
                <a:spcPct val="300000"/>
              </a:lnSpc>
            </a:pPr>
            <a:r>
              <a:rPr lang="fa-IR" b="1" i="0" dirty="0">
                <a:solidFill>
                  <a:srgbClr val="172C51"/>
                </a:solidFill>
                <a:effectLst/>
                <a:latin typeface="tahoma" panose="020B0604030504040204" pitchFamily="34" charset="0"/>
                <a:cs typeface="B Nazanin" panose="00000400000000000000" pitchFamily="2" charset="-78"/>
              </a:rPr>
              <a:t>به زبان  ساده، سواد رسانه‌ای مثل یک رژیم غذایی است که  هوشمندانه مراقب است که چه موادی مناسب هستند و چه موادی مضر؛ چه چیزی را باید مصرف کرد و چه چیزی را نه و یا این‌که میزان مصرف هر ماده بر چه مبنایی باید استوار باشد.</a:t>
            </a:r>
            <a:endParaRPr lang="en-US" b="1" dirty="0">
              <a:solidFill>
                <a:srgbClr val="172C51"/>
              </a:solidFill>
              <a:cs typeface="B Nazanin" panose="00000400000000000000" pitchFamily="2" charset="-78"/>
            </a:endParaRPr>
          </a:p>
        </p:txBody>
      </p:sp>
      <p:sp>
        <p:nvSpPr>
          <p:cNvPr id="6" name="TextBox 5">
            <a:extLst>
              <a:ext uri="{FF2B5EF4-FFF2-40B4-BE49-F238E27FC236}">
                <a16:creationId xmlns:a16="http://schemas.microsoft.com/office/drawing/2014/main" id="{8C40461A-4823-EF1C-3FAB-7D8242D953D8}"/>
              </a:ext>
            </a:extLst>
          </p:cNvPr>
          <p:cNvSpPr txBox="1"/>
          <p:nvPr/>
        </p:nvSpPr>
        <p:spPr>
          <a:xfrm>
            <a:off x="8570302" y="258767"/>
            <a:ext cx="3141052" cy="461665"/>
          </a:xfrm>
          <a:prstGeom prst="rect">
            <a:avLst/>
          </a:prstGeom>
          <a:noFill/>
        </p:spPr>
        <p:txBody>
          <a:bodyPr wrap="square">
            <a:spAutoFit/>
          </a:bodyPr>
          <a:lstStyle/>
          <a:p>
            <a:pPr algn="ctr" rtl="1"/>
            <a:r>
              <a:rPr lang="fa-IR" sz="2400" b="1">
                <a:solidFill>
                  <a:srgbClr val="FFC000"/>
                </a:solidFill>
                <a:effectLst/>
                <a:latin typeface="DroidNaskh"/>
                <a:cs typeface="B Titr" panose="00000700000000000000" pitchFamily="2" charset="-78"/>
              </a:rPr>
              <a:t>سواد رسانه‌ای چیست؟</a:t>
            </a:r>
            <a:endParaRPr lang="fa-IR" sz="2400" b="1" dirty="0">
              <a:solidFill>
                <a:srgbClr val="FFC000"/>
              </a:solidFill>
              <a:effectLst/>
              <a:latin typeface="DroidNaskh"/>
              <a:cs typeface="B Titr" panose="00000700000000000000" pitchFamily="2" charset="-78"/>
            </a:endParaRPr>
          </a:p>
        </p:txBody>
      </p:sp>
      <p:pic>
        <p:nvPicPr>
          <p:cNvPr id="8" name="Picture 7">
            <a:extLst>
              <a:ext uri="{FF2B5EF4-FFF2-40B4-BE49-F238E27FC236}">
                <a16:creationId xmlns:a16="http://schemas.microsoft.com/office/drawing/2014/main" id="{83271E0A-221D-72EB-5FE4-40DDB1C32BCA}"/>
              </a:ext>
            </a:extLst>
          </p:cNvPr>
          <p:cNvPicPr>
            <a:picLocks noChangeAspect="1"/>
          </p:cNvPicPr>
          <p:nvPr/>
        </p:nvPicPr>
        <p:blipFill rotWithShape="1">
          <a:blip r:embed="rId2">
            <a:extLst>
              <a:ext uri="{28A0092B-C50C-407E-A947-70E740481C1C}">
                <a14:useLocalDpi xmlns:a14="http://schemas.microsoft.com/office/drawing/2010/main" val="0"/>
              </a:ext>
            </a:extLst>
          </a:blip>
          <a:srcRect l="15097" r="15347"/>
          <a:stretch/>
        </p:blipFill>
        <p:spPr>
          <a:xfrm>
            <a:off x="7241664" y="1254053"/>
            <a:ext cx="4599709" cy="4349893"/>
          </a:xfrm>
          <a:prstGeom prst="rect">
            <a:avLst/>
          </a:prstGeom>
        </p:spPr>
      </p:pic>
    </p:spTree>
    <p:extLst>
      <p:ext uri="{BB962C8B-B14F-4D97-AF65-F5344CB8AC3E}">
        <p14:creationId xmlns:p14="http://schemas.microsoft.com/office/powerpoint/2010/main" val="17045776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494B896-9D95-8A29-6C14-B18A3C06A804}"/>
              </a:ext>
            </a:extLst>
          </p:cNvPr>
          <p:cNvSpPr txBox="1"/>
          <p:nvPr/>
        </p:nvSpPr>
        <p:spPr>
          <a:xfrm>
            <a:off x="6096000" y="1094684"/>
            <a:ext cx="5377962" cy="4835939"/>
          </a:xfrm>
          <a:prstGeom prst="rect">
            <a:avLst/>
          </a:prstGeom>
          <a:noFill/>
        </p:spPr>
        <p:txBody>
          <a:bodyPr wrap="square">
            <a:spAutoFit/>
          </a:bodyPr>
          <a:lstStyle/>
          <a:p>
            <a:pPr algn="justLow" rtl="1">
              <a:lnSpc>
                <a:spcPct val="250000"/>
              </a:lnSpc>
            </a:pPr>
            <a:r>
              <a:rPr lang="fa-IR" b="1" i="0" dirty="0">
                <a:solidFill>
                  <a:srgbClr val="212529"/>
                </a:solidFill>
                <a:effectLst/>
                <a:latin typeface="web"/>
                <a:cs typeface="B Nazanin" panose="00000400000000000000" pitchFamily="2" charset="-78"/>
              </a:rPr>
              <a:t>بنابراین ترکیب شده همه رسانه ها را می توان در فضای مجازی و اینترنت مشاهده کرد این شرایط ممکن است برخلاف ارتباط رودرو، برخی شیادان گنجشک های رنگ شده ای را در برابر دید مخاطبان قراردهند بنابراین بوجود آمدن نهاد رسیدگی به تخلفات به این معنی است که این فضا آفت های را برای مردم بوجود آورده است باید توجه داشت، جذابیت‌ها و همه‌جایی‌بودن این رسانه، ممکن است ابعاد دیگر زندگی را مختل سازد.</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D7B6BACE-64BC-8AE0-5102-7238CE6CBB3D}"/>
              </a:ext>
            </a:extLst>
          </p:cNvPr>
          <p:cNvSpPr txBox="1"/>
          <p:nvPr/>
        </p:nvSpPr>
        <p:spPr>
          <a:xfrm>
            <a:off x="8012034" y="300510"/>
            <a:ext cx="3554291" cy="461665"/>
          </a:xfrm>
          <a:prstGeom prst="rect">
            <a:avLst/>
          </a:prstGeom>
          <a:noFill/>
        </p:spPr>
        <p:txBody>
          <a:bodyPr wrap="square">
            <a:spAutoFit/>
          </a:bodyPr>
          <a:lstStyle/>
          <a:p>
            <a:pPr algn="ctr" rtl="1"/>
            <a:r>
              <a:rPr lang="fa-IR" sz="2400" b="1" i="0" dirty="0">
                <a:solidFill>
                  <a:srgbClr val="FFC000"/>
                </a:solidFill>
                <a:effectLst/>
                <a:latin typeface="web"/>
                <a:cs typeface="B Titr" panose="00000700000000000000" pitchFamily="2" charset="-78"/>
              </a:rPr>
              <a:t>سواد رسانه در فضای مجازی</a:t>
            </a:r>
            <a:endParaRPr lang="en-US" sz="2400" dirty="0">
              <a:solidFill>
                <a:srgbClr val="FFC000"/>
              </a:solidFill>
              <a:cs typeface="B Titr" panose="00000700000000000000" pitchFamily="2" charset="-78"/>
            </a:endParaRPr>
          </a:p>
        </p:txBody>
      </p:sp>
      <p:pic>
        <p:nvPicPr>
          <p:cNvPr id="3" name="Picture 2">
            <a:extLst>
              <a:ext uri="{FF2B5EF4-FFF2-40B4-BE49-F238E27FC236}">
                <a16:creationId xmlns:a16="http://schemas.microsoft.com/office/drawing/2014/main" id="{AA706AC5-0F13-B74C-0AD0-69CE2E039BBA}"/>
              </a:ext>
            </a:extLst>
          </p:cNvPr>
          <p:cNvPicPr>
            <a:picLocks noChangeAspect="1"/>
          </p:cNvPicPr>
          <p:nvPr/>
        </p:nvPicPr>
        <p:blipFill rotWithShape="1">
          <a:blip r:embed="rId2">
            <a:extLst>
              <a:ext uri="{28A0092B-C50C-407E-A947-70E740481C1C}">
                <a14:useLocalDpi xmlns:a14="http://schemas.microsoft.com/office/drawing/2010/main" val="0"/>
              </a:ext>
            </a:extLst>
          </a:blip>
          <a:srcRect l="12858" b="7283"/>
          <a:stretch/>
        </p:blipFill>
        <p:spPr>
          <a:xfrm rot="20920688">
            <a:off x="597965" y="1828799"/>
            <a:ext cx="5084223" cy="3703783"/>
          </a:xfrm>
          <a:prstGeom prst="rect">
            <a:avLst/>
          </a:prstGeom>
        </p:spPr>
      </p:pic>
    </p:spTree>
    <p:extLst>
      <p:ext uri="{BB962C8B-B14F-4D97-AF65-F5344CB8AC3E}">
        <p14:creationId xmlns:p14="http://schemas.microsoft.com/office/powerpoint/2010/main" val="20080666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2EEA33E-A478-89F9-8468-F323BBF7A870}"/>
              </a:ext>
            </a:extLst>
          </p:cNvPr>
          <p:cNvSpPr txBox="1"/>
          <p:nvPr/>
        </p:nvSpPr>
        <p:spPr>
          <a:xfrm>
            <a:off x="273027" y="1314379"/>
            <a:ext cx="7405322" cy="400110"/>
          </a:xfrm>
          <a:prstGeom prst="rect">
            <a:avLst/>
          </a:prstGeom>
          <a:noFill/>
        </p:spPr>
        <p:txBody>
          <a:bodyPr wrap="square">
            <a:spAutoFit/>
          </a:bodyPr>
          <a:lstStyle/>
          <a:p>
            <a:pPr rtl="1"/>
            <a:r>
              <a:rPr lang="en-US" sz="2000" b="1" dirty="0">
                <a:latin typeface="Times New Roman" panose="02020603050405020304" pitchFamily="18" charset="0"/>
                <a:cs typeface="Times New Roman" panose="02020603050405020304" pitchFamily="18" charset="0"/>
              </a:rPr>
              <a:t>https://farsi.khamenei.ir/others-note?id=9003</a:t>
            </a:r>
          </a:p>
        </p:txBody>
      </p:sp>
      <p:sp>
        <p:nvSpPr>
          <p:cNvPr id="7" name="TextBox 6">
            <a:extLst>
              <a:ext uri="{FF2B5EF4-FFF2-40B4-BE49-F238E27FC236}">
                <a16:creationId xmlns:a16="http://schemas.microsoft.com/office/drawing/2014/main" id="{BCE6A0FD-1537-1F37-7032-8E831598E4F9}"/>
              </a:ext>
            </a:extLst>
          </p:cNvPr>
          <p:cNvSpPr txBox="1"/>
          <p:nvPr/>
        </p:nvSpPr>
        <p:spPr>
          <a:xfrm>
            <a:off x="273027" y="2160627"/>
            <a:ext cx="6097464" cy="400110"/>
          </a:xfrm>
          <a:prstGeom prst="rect">
            <a:avLst/>
          </a:prstGeom>
          <a:noFill/>
        </p:spPr>
        <p:txBody>
          <a:bodyPr wrap="square">
            <a:spAutoFit/>
          </a:bodyPr>
          <a:lstStyle/>
          <a:p>
            <a:pPr rtl="1"/>
            <a:r>
              <a:rPr lang="en-US" sz="2000" b="1" dirty="0">
                <a:latin typeface="Times New Roman" panose="02020603050405020304" pitchFamily="18" charset="0"/>
                <a:cs typeface="Times New Roman" panose="02020603050405020304" pitchFamily="18" charset="0"/>
              </a:rPr>
              <a:t>https://hgk.tabaar.org/articles</a:t>
            </a:r>
          </a:p>
        </p:txBody>
      </p:sp>
      <p:sp>
        <p:nvSpPr>
          <p:cNvPr id="8" name="TextBox 7">
            <a:extLst>
              <a:ext uri="{FF2B5EF4-FFF2-40B4-BE49-F238E27FC236}">
                <a16:creationId xmlns:a16="http://schemas.microsoft.com/office/drawing/2014/main" id="{5D8A6BDD-9E12-3447-067E-3E8317FD371A}"/>
              </a:ext>
            </a:extLst>
          </p:cNvPr>
          <p:cNvSpPr txBox="1"/>
          <p:nvPr/>
        </p:nvSpPr>
        <p:spPr>
          <a:xfrm>
            <a:off x="10602235" y="250004"/>
            <a:ext cx="914400" cy="461665"/>
          </a:xfrm>
          <a:prstGeom prst="rect">
            <a:avLst/>
          </a:prstGeom>
          <a:noFill/>
        </p:spPr>
        <p:txBody>
          <a:bodyPr wrap="square" rtlCol="0">
            <a:spAutoFit/>
          </a:bodyPr>
          <a:lstStyle/>
          <a:p>
            <a:r>
              <a:rPr lang="fa-IR" sz="2400" b="1" dirty="0">
                <a:solidFill>
                  <a:srgbClr val="FFC000"/>
                </a:solidFill>
                <a:latin typeface="web"/>
                <a:cs typeface="B Titr" panose="00000700000000000000" pitchFamily="2" charset="-78"/>
              </a:rPr>
              <a:t>منابع</a:t>
            </a:r>
            <a:endParaRPr lang="en-US" sz="2400" b="1" dirty="0">
              <a:solidFill>
                <a:srgbClr val="FFC000"/>
              </a:solidFill>
              <a:latin typeface="web"/>
              <a:cs typeface="B Titr" panose="00000700000000000000" pitchFamily="2" charset="-78"/>
            </a:endParaRPr>
          </a:p>
        </p:txBody>
      </p:sp>
    </p:spTree>
    <p:extLst>
      <p:ext uri="{BB962C8B-B14F-4D97-AF65-F5344CB8AC3E}">
        <p14:creationId xmlns:p14="http://schemas.microsoft.com/office/powerpoint/2010/main" val="14142525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BC0B8EB-0E5F-8D1A-D8A7-E3F61DCA669E}"/>
              </a:ext>
            </a:extLst>
          </p:cNvPr>
          <p:cNvSpPr txBox="1"/>
          <p:nvPr/>
        </p:nvSpPr>
        <p:spPr>
          <a:xfrm>
            <a:off x="1468583" y="2763999"/>
            <a:ext cx="9497380" cy="1107996"/>
          </a:xfrm>
          <a:prstGeom prst="rect">
            <a:avLst/>
          </a:prstGeom>
          <a:noFill/>
        </p:spPr>
        <p:txBody>
          <a:bodyPr wrap="square">
            <a:spAutoFit/>
          </a:bodyPr>
          <a:lstStyle/>
          <a:p>
            <a:pPr algn="ctr" rtl="1"/>
            <a:r>
              <a:rPr lang="fa-IR" sz="6600" b="1" i="0" dirty="0">
                <a:solidFill>
                  <a:schemeClr val="bg1"/>
                </a:solidFill>
                <a:effectLst/>
                <a:latin typeface="web"/>
                <a:cs typeface="B Titr" panose="00000700000000000000" pitchFamily="2" charset="-78"/>
              </a:rPr>
              <a:t>با تشکر از توجه شما عزیزان</a:t>
            </a:r>
            <a:endParaRPr lang="en-US" sz="6600" dirty="0">
              <a:solidFill>
                <a:schemeClr val="bg1"/>
              </a:solidFill>
              <a:cs typeface="B Titr" panose="00000700000000000000" pitchFamily="2" charset="-78"/>
            </a:endParaRPr>
          </a:p>
        </p:txBody>
      </p:sp>
    </p:spTree>
    <p:extLst>
      <p:ext uri="{BB962C8B-B14F-4D97-AF65-F5344CB8AC3E}">
        <p14:creationId xmlns:p14="http://schemas.microsoft.com/office/powerpoint/2010/main" val="3055138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00DDF21-AC51-6C0E-636C-772A862362C9}"/>
              </a:ext>
            </a:extLst>
          </p:cNvPr>
          <p:cNvSpPr txBox="1"/>
          <p:nvPr/>
        </p:nvSpPr>
        <p:spPr>
          <a:xfrm>
            <a:off x="8570302" y="258768"/>
            <a:ext cx="3141052" cy="461665"/>
          </a:xfrm>
          <a:prstGeom prst="rect">
            <a:avLst/>
          </a:prstGeom>
          <a:noFill/>
        </p:spPr>
        <p:txBody>
          <a:bodyPr wrap="square">
            <a:spAutoFit/>
          </a:bodyPr>
          <a:lstStyle/>
          <a:p>
            <a:pPr algn="ctr" rtl="1"/>
            <a:r>
              <a:rPr lang="fa-IR" sz="2400" b="1" dirty="0">
                <a:solidFill>
                  <a:srgbClr val="FFC000"/>
                </a:solidFill>
                <a:effectLst/>
                <a:latin typeface="DroidNaskh"/>
                <a:cs typeface="B Titr" panose="00000700000000000000" pitchFamily="2" charset="-78"/>
              </a:rPr>
              <a:t>سواد رسانه‌ای چیست؟</a:t>
            </a:r>
          </a:p>
        </p:txBody>
      </p:sp>
      <p:sp>
        <p:nvSpPr>
          <p:cNvPr id="6" name="TextBox 5">
            <a:extLst>
              <a:ext uri="{FF2B5EF4-FFF2-40B4-BE49-F238E27FC236}">
                <a16:creationId xmlns:a16="http://schemas.microsoft.com/office/drawing/2014/main" id="{A314ACF2-9947-3C6C-1834-CC209260E4CE}"/>
              </a:ext>
            </a:extLst>
          </p:cNvPr>
          <p:cNvSpPr txBox="1"/>
          <p:nvPr/>
        </p:nvSpPr>
        <p:spPr>
          <a:xfrm>
            <a:off x="6530488" y="1136069"/>
            <a:ext cx="5180866" cy="3450945"/>
          </a:xfrm>
          <a:prstGeom prst="rect">
            <a:avLst/>
          </a:prstGeom>
          <a:noFill/>
        </p:spPr>
        <p:txBody>
          <a:bodyPr wrap="square">
            <a:spAutoFit/>
          </a:bodyPr>
          <a:lstStyle/>
          <a:p>
            <a:pPr algn="justLow" rtl="1">
              <a:lnSpc>
                <a:spcPct val="250000"/>
              </a:lnSpc>
            </a:pPr>
            <a:r>
              <a:rPr lang="fa-IR" b="1" i="0" dirty="0">
                <a:effectLst/>
                <a:latin typeface="tahoma" panose="020B0604030504040204" pitchFamily="34" charset="0"/>
                <a:cs typeface="B Nazanin" panose="00000400000000000000" pitchFamily="2" charset="-78"/>
              </a:rPr>
              <a:t>سواد رسانه‌ای می‌تواند به مخاطبان رسانه‌ها بیاموزد که از حالت انفعالی و مصرفی خارج شده و به معادله متقابل و فعالانه‌ای وارد شوند که در نهایت به نفع خود آنان باشد. به دیگر سخن، سواد رسانه‌ای کمک می‌کند تا از سفره‌ی رسانه‌ها به گونه‌ای هوشمندانه و مفید بهره‌مند شویم.</a:t>
            </a:r>
          </a:p>
        </p:txBody>
      </p:sp>
      <p:pic>
        <p:nvPicPr>
          <p:cNvPr id="8" name="Picture 7">
            <a:extLst>
              <a:ext uri="{FF2B5EF4-FFF2-40B4-BE49-F238E27FC236}">
                <a16:creationId xmlns:a16="http://schemas.microsoft.com/office/drawing/2014/main" id="{3535766A-E9F7-A014-9BD6-0790BB97D4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258" y="489600"/>
            <a:ext cx="4040396" cy="40403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A9D4E0D8-3BF2-6DF8-559A-2A791ED118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8377" y="3363181"/>
            <a:ext cx="3627623" cy="29049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98368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AB5529-24CC-FA06-0C4D-9BE7F38AE3F3}"/>
              </a:ext>
            </a:extLst>
          </p:cNvPr>
          <p:cNvSpPr txBox="1"/>
          <p:nvPr/>
        </p:nvSpPr>
        <p:spPr>
          <a:xfrm>
            <a:off x="7484407" y="260058"/>
            <a:ext cx="4196129"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سواد رسانه‌ای و عدالت اجتماعی</a:t>
            </a:r>
            <a:endParaRPr lang="en-US" sz="2400" dirty="0">
              <a:solidFill>
                <a:srgbClr val="FFC000"/>
              </a:solidFill>
              <a:cs typeface="B Titr" panose="00000700000000000000" pitchFamily="2" charset="-78"/>
            </a:endParaRPr>
          </a:p>
        </p:txBody>
      </p:sp>
      <p:sp>
        <p:nvSpPr>
          <p:cNvPr id="7" name="TextBox 6">
            <a:extLst>
              <a:ext uri="{FF2B5EF4-FFF2-40B4-BE49-F238E27FC236}">
                <a16:creationId xmlns:a16="http://schemas.microsoft.com/office/drawing/2014/main" id="{CE444329-A1DC-7DCE-2DDA-565EEA679366}"/>
              </a:ext>
            </a:extLst>
          </p:cNvPr>
          <p:cNvSpPr txBox="1"/>
          <p:nvPr/>
        </p:nvSpPr>
        <p:spPr>
          <a:xfrm>
            <a:off x="6317672" y="1049275"/>
            <a:ext cx="5362864" cy="4108817"/>
          </a:xfrm>
          <a:prstGeom prst="rect">
            <a:avLst/>
          </a:prstGeom>
          <a:noFill/>
        </p:spPr>
        <p:txBody>
          <a:bodyPr wrap="square">
            <a:spAutoFit/>
          </a:bodyPr>
          <a:lstStyle/>
          <a:p>
            <a:pPr algn="justLow" rtl="1">
              <a:lnSpc>
                <a:spcPct val="300000"/>
              </a:lnSpc>
            </a:pPr>
            <a:r>
              <a:rPr lang="fa-IR" b="1" i="0" dirty="0">
                <a:effectLst/>
                <a:latin typeface="tahoma" panose="020B0604030504040204" pitchFamily="34" charset="0"/>
                <a:cs typeface="B Nazanin" panose="00000400000000000000" pitchFamily="2" charset="-78"/>
              </a:rPr>
              <a:t>باید گفت سواد رسانه‌ای آمیزه‌ای از تکنیک‌های بهره‌وری مؤثر از رسانه‌ها و کسب بینش و درک برای تشخیص رسانه‌ها از یکدیگر است. من بر این باورم که هدف اصلی سواد رسانه‌ای به‌خصوص وقتی درباره‌ی رسانه‌های جمعی حرف می‌زنیم، می‌تواند سنجش نسبت هر محتوا با "عدالت اجتماعی" باشد.</a:t>
            </a:r>
            <a:endParaRPr lang="en-US" b="1" dirty="0">
              <a:cs typeface="B Nazanin" panose="00000400000000000000" pitchFamily="2" charset="-78"/>
            </a:endParaRPr>
          </a:p>
        </p:txBody>
      </p:sp>
      <p:pic>
        <p:nvPicPr>
          <p:cNvPr id="9" name="Picture 8">
            <a:extLst>
              <a:ext uri="{FF2B5EF4-FFF2-40B4-BE49-F238E27FC236}">
                <a16:creationId xmlns:a16="http://schemas.microsoft.com/office/drawing/2014/main" id="{4775A11B-AE5F-33AD-0D5D-D7B901D186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341" y="1112227"/>
            <a:ext cx="4633546" cy="4633546"/>
          </a:xfrm>
          <a:prstGeom prst="ellipse">
            <a:avLst/>
          </a:prstGeom>
          <a:ln>
            <a:noFill/>
          </a:ln>
          <a:effectLst>
            <a:softEdge rad="112500"/>
          </a:effectLst>
        </p:spPr>
      </p:pic>
    </p:spTree>
    <p:extLst>
      <p:ext uri="{BB962C8B-B14F-4D97-AF65-F5344CB8AC3E}">
        <p14:creationId xmlns:p14="http://schemas.microsoft.com/office/powerpoint/2010/main" val="23691278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39008C4-6372-722C-3368-D28425ADEFA2}"/>
              </a:ext>
            </a:extLst>
          </p:cNvPr>
          <p:cNvSpPr txBox="1"/>
          <p:nvPr/>
        </p:nvSpPr>
        <p:spPr>
          <a:xfrm>
            <a:off x="5675436" y="980355"/>
            <a:ext cx="6097464" cy="3277820"/>
          </a:xfrm>
          <a:prstGeom prst="rect">
            <a:avLst/>
          </a:prstGeom>
          <a:noFill/>
        </p:spPr>
        <p:txBody>
          <a:bodyPr wrap="square">
            <a:spAutoFit/>
          </a:bodyPr>
          <a:lstStyle/>
          <a:p>
            <a:pPr algn="justLow" rtl="1">
              <a:lnSpc>
                <a:spcPct val="300000"/>
              </a:lnSpc>
            </a:pPr>
            <a:r>
              <a:rPr lang="fa-IR" b="1" i="0" dirty="0">
                <a:solidFill>
                  <a:srgbClr val="172C51"/>
                </a:solidFill>
                <a:effectLst/>
                <a:latin typeface="tahoma" panose="020B0604030504040204" pitchFamily="34" charset="0"/>
                <a:cs typeface="B Nazanin" panose="00000400000000000000" pitchFamily="2" charset="-78"/>
              </a:rPr>
              <a:t>نابراین هدف اصلی سواد رسانه‌ای می‌تواند این باشد که بر اساس آن بتوان دید آیا بین محتوای یک رسانه- به مثابه محصول نهایی- با عدالت اجتماعی رابطه‌ای وجود دارد یا خیر. به عبارت بهتر، خواننده یا بیننده یا شنونده‌ی یک مضمون رسانه‌ای بهتر است</a:t>
            </a:r>
            <a:endParaRPr lang="en-US" b="1" dirty="0">
              <a:solidFill>
                <a:srgbClr val="172C51"/>
              </a:solidFill>
              <a:cs typeface="B Nazanin" panose="00000400000000000000" pitchFamily="2" charset="-78"/>
            </a:endParaRPr>
          </a:p>
        </p:txBody>
      </p:sp>
      <p:sp>
        <p:nvSpPr>
          <p:cNvPr id="6" name="TextBox 5">
            <a:extLst>
              <a:ext uri="{FF2B5EF4-FFF2-40B4-BE49-F238E27FC236}">
                <a16:creationId xmlns:a16="http://schemas.microsoft.com/office/drawing/2014/main" id="{D25EBB5F-9E56-2564-B11B-06E3ADC047BF}"/>
              </a:ext>
            </a:extLst>
          </p:cNvPr>
          <p:cNvSpPr txBox="1"/>
          <p:nvPr/>
        </p:nvSpPr>
        <p:spPr>
          <a:xfrm>
            <a:off x="7512116" y="287767"/>
            <a:ext cx="4196129" cy="830997"/>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سواد رسانه‌ای و عدالت اجتماعی</a:t>
            </a:r>
            <a:br>
              <a:rPr lang="fa-IR" sz="2400" dirty="0">
                <a:solidFill>
                  <a:srgbClr val="FFC000"/>
                </a:solidFill>
                <a:cs typeface="B Titr" panose="00000700000000000000" pitchFamily="2" charset="-78"/>
              </a:rPr>
            </a:br>
            <a:endParaRPr lang="en-US" sz="2400" dirty="0">
              <a:solidFill>
                <a:srgbClr val="FFC000"/>
              </a:solidFill>
              <a:cs typeface="B Titr" panose="00000700000000000000" pitchFamily="2" charset="-78"/>
            </a:endParaRPr>
          </a:p>
        </p:txBody>
      </p:sp>
      <p:pic>
        <p:nvPicPr>
          <p:cNvPr id="8" name="Picture 7">
            <a:extLst>
              <a:ext uri="{FF2B5EF4-FFF2-40B4-BE49-F238E27FC236}">
                <a16:creationId xmlns:a16="http://schemas.microsoft.com/office/drawing/2014/main" id="{5F2A8FD5-7D5F-F419-1BD8-D270719CC3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943111">
            <a:off x="855833" y="1062476"/>
            <a:ext cx="3818220" cy="26584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36D507A7-14D3-770B-21C9-BF7671EC81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70835">
            <a:off x="1917611" y="3533371"/>
            <a:ext cx="3190070" cy="2126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69751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D7FCAF-69FF-EBE7-60BF-7FE370CD7EAD}"/>
              </a:ext>
            </a:extLst>
          </p:cNvPr>
          <p:cNvSpPr txBox="1"/>
          <p:nvPr/>
        </p:nvSpPr>
        <p:spPr>
          <a:xfrm>
            <a:off x="5325941" y="980355"/>
            <a:ext cx="6446959" cy="3277820"/>
          </a:xfrm>
          <a:prstGeom prst="rect">
            <a:avLst/>
          </a:prstGeom>
          <a:noFill/>
        </p:spPr>
        <p:txBody>
          <a:bodyPr wrap="square">
            <a:spAutoFit/>
          </a:bodyPr>
          <a:lstStyle/>
          <a:p>
            <a:pPr algn="justLow" rtl="1">
              <a:lnSpc>
                <a:spcPct val="300000"/>
              </a:lnSpc>
            </a:pPr>
            <a:r>
              <a:rPr lang="fa-IR" b="1" i="0" dirty="0">
                <a:solidFill>
                  <a:srgbClr val="000000"/>
                </a:solidFill>
                <a:effectLst/>
                <a:latin typeface="tahoma" panose="020B0604030504040204" pitchFamily="34" charset="0"/>
                <a:cs typeface="B Nazanin" panose="00000400000000000000" pitchFamily="2" charset="-78"/>
              </a:rPr>
              <a:t>رابطه و نسبت محتوای یک رسانه با عدالت را در نظر گرفته و نزدیکی یا دوری محتوای یک رسانه‌ از عدالت را مورد توجه قرار دهد تا همیشه در ارتباط با رسانه‌ به جای تسلیم بودن و یا تسلیم شدن به رابطه‌ی یک‌سویه و انفعالی، رابطه‌‌ای فعال‌تر و تعاملی‌تر داشته باشد.</a:t>
            </a:r>
          </a:p>
        </p:txBody>
      </p:sp>
      <p:sp>
        <p:nvSpPr>
          <p:cNvPr id="6" name="TextBox 5">
            <a:extLst>
              <a:ext uri="{FF2B5EF4-FFF2-40B4-BE49-F238E27FC236}">
                <a16:creationId xmlns:a16="http://schemas.microsoft.com/office/drawing/2014/main" id="{A47DC152-5B9F-76E7-A650-F6F6873D9BE6}"/>
              </a:ext>
            </a:extLst>
          </p:cNvPr>
          <p:cNvSpPr txBox="1"/>
          <p:nvPr/>
        </p:nvSpPr>
        <p:spPr>
          <a:xfrm>
            <a:off x="7475171" y="287766"/>
            <a:ext cx="4196129" cy="830997"/>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سواد رسانه‌ای و عدالت اجتماعی</a:t>
            </a:r>
            <a:br>
              <a:rPr lang="fa-IR" sz="2400" dirty="0">
                <a:solidFill>
                  <a:srgbClr val="FFC000"/>
                </a:solidFill>
                <a:cs typeface="B Titr" panose="00000700000000000000" pitchFamily="2" charset="-78"/>
              </a:rPr>
            </a:br>
            <a:endParaRPr lang="en-US" sz="2400" dirty="0">
              <a:solidFill>
                <a:srgbClr val="FFC000"/>
              </a:solidFill>
              <a:cs typeface="B Titr" panose="00000700000000000000" pitchFamily="2" charset="-78"/>
            </a:endParaRPr>
          </a:p>
        </p:txBody>
      </p:sp>
      <p:pic>
        <p:nvPicPr>
          <p:cNvPr id="10" name="Picture 9">
            <a:extLst>
              <a:ext uri="{FF2B5EF4-FFF2-40B4-BE49-F238E27FC236}">
                <a16:creationId xmlns:a16="http://schemas.microsoft.com/office/drawing/2014/main" id="{1205F7D5-CAC7-55AC-C73E-BA18A1C1E5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3664">
            <a:off x="938781" y="2841479"/>
            <a:ext cx="4640157" cy="23356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a:extLst>
              <a:ext uri="{FF2B5EF4-FFF2-40B4-BE49-F238E27FC236}">
                <a16:creationId xmlns:a16="http://schemas.microsoft.com/office/drawing/2014/main" id="{64CDB43B-A7BE-33E3-8D0D-9873C89715F0}"/>
              </a:ext>
            </a:extLst>
          </p:cNvPr>
          <p:cNvPicPr>
            <a:picLocks noChangeAspect="1"/>
          </p:cNvPicPr>
          <p:nvPr/>
        </p:nvPicPr>
        <p:blipFill rotWithShape="1">
          <a:blip r:embed="rId3">
            <a:extLst>
              <a:ext uri="{28A0092B-C50C-407E-A947-70E740481C1C}">
                <a14:useLocalDpi xmlns:a14="http://schemas.microsoft.com/office/drawing/2010/main" val="0"/>
              </a:ext>
            </a:extLst>
          </a:blip>
          <a:srcRect l="19740" t="-630" r="13059"/>
          <a:stretch/>
        </p:blipFill>
        <p:spPr>
          <a:xfrm>
            <a:off x="951345" y="858981"/>
            <a:ext cx="2410691" cy="21323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72258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D9C656C-9292-B13C-A650-B2873B0442D0}"/>
              </a:ext>
            </a:extLst>
          </p:cNvPr>
          <p:cNvSpPr txBox="1"/>
          <p:nvPr/>
        </p:nvSpPr>
        <p:spPr>
          <a:xfrm>
            <a:off x="5089238" y="1163097"/>
            <a:ext cx="6646718" cy="4939814"/>
          </a:xfrm>
          <a:prstGeom prst="rect">
            <a:avLst/>
          </a:prstGeom>
          <a:noFill/>
        </p:spPr>
        <p:txBody>
          <a:bodyPr wrap="square">
            <a:spAutoFit/>
          </a:bodyPr>
          <a:lstStyle/>
          <a:p>
            <a:pPr algn="justLow" rtl="1">
              <a:lnSpc>
                <a:spcPct val="300000"/>
              </a:lnSpc>
            </a:pPr>
            <a:r>
              <a:rPr lang="fa-IR" b="1" i="0" dirty="0">
                <a:effectLst/>
                <a:latin typeface="tahoma" panose="020B0604030504040204" pitchFamily="34" charset="0"/>
                <a:cs typeface="B Nazanin" panose="00000400000000000000" pitchFamily="2" charset="-78"/>
              </a:rPr>
              <a:t>باید به این گفته افزود که هر نظام رسانه‌ای دارای یک سلسله مراتب است که اجزای آن قابل تجزیه و تحلیل و شناسایی است؛ همچنین همین سلسله مراتب است که محصول نهایی رسانه یا همان محتوای رسانه را می‌سازد. رفتار و بافت این سلسله‌مراتب، شبیه یک کارخانه است. در کارخانه هم تمام اجزا- اعم از زیرساخت‌ها، نرم‌افزارها، نیروی انسانی و...- دست به دست هم می‌دهند تا محصول نهایی خود را با توجه به اهداف از پیش تعریف شده، تحویل مصرف‌کننده بدهند.</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7637D45C-D01D-0A81-07BB-37E53E29CB83}"/>
              </a:ext>
            </a:extLst>
          </p:cNvPr>
          <p:cNvSpPr txBox="1"/>
          <p:nvPr/>
        </p:nvSpPr>
        <p:spPr>
          <a:xfrm>
            <a:off x="7539827" y="223116"/>
            <a:ext cx="4196129"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سواد رسانه‌ای و عدالت اجتماعی</a:t>
            </a:r>
            <a:endParaRPr lang="en-US" sz="2400" dirty="0">
              <a:solidFill>
                <a:srgbClr val="FFC000"/>
              </a:solidFill>
              <a:cs typeface="B Titr" panose="00000700000000000000" pitchFamily="2" charset="-78"/>
            </a:endParaRPr>
          </a:p>
        </p:txBody>
      </p:sp>
      <p:pic>
        <p:nvPicPr>
          <p:cNvPr id="8" name="Picture 7">
            <a:extLst>
              <a:ext uri="{FF2B5EF4-FFF2-40B4-BE49-F238E27FC236}">
                <a16:creationId xmlns:a16="http://schemas.microsoft.com/office/drawing/2014/main" id="{ABEDC236-93F7-FF70-3DBA-B608373E2964}"/>
              </a:ext>
            </a:extLst>
          </p:cNvPr>
          <p:cNvPicPr>
            <a:picLocks noChangeAspect="1"/>
          </p:cNvPicPr>
          <p:nvPr/>
        </p:nvPicPr>
        <p:blipFill rotWithShape="1">
          <a:blip r:embed="rId2">
            <a:extLst>
              <a:ext uri="{28A0092B-C50C-407E-A947-70E740481C1C}">
                <a14:useLocalDpi xmlns:a14="http://schemas.microsoft.com/office/drawing/2010/main" val="0"/>
              </a:ext>
            </a:extLst>
          </a:blip>
          <a:srcRect l="24214" r="1810"/>
          <a:stretch/>
        </p:blipFill>
        <p:spPr>
          <a:xfrm rot="20769886">
            <a:off x="1008500" y="2153280"/>
            <a:ext cx="3280943" cy="2959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20960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B516C8B-71D5-5997-B958-CD2938F99214}"/>
              </a:ext>
            </a:extLst>
          </p:cNvPr>
          <p:cNvSpPr txBox="1"/>
          <p:nvPr/>
        </p:nvSpPr>
        <p:spPr>
          <a:xfrm>
            <a:off x="6557818" y="980355"/>
            <a:ext cx="5215082" cy="4143442"/>
          </a:xfrm>
          <a:prstGeom prst="rect">
            <a:avLst/>
          </a:prstGeom>
          <a:noFill/>
        </p:spPr>
        <p:txBody>
          <a:bodyPr wrap="square">
            <a:spAutoFit/>
          </a:bodyPr>
          <a:lstStyle/>
          <a:p>
            <a:pPr algn="justLow" rtl="1">
              <a:lnSpc>
                <a:spcPct val="250000"/>
              </a:lnSpc>
            </a:pPr>
            <a:r>
              <a:rPr lang="fa-IR" b="1" i="0" dirty="0">
                <a:effectLst/>
                <a:latin typeface="tahoma" panose="020B0604030504040204" pitchFamily="34" charset="0"/>
                <a:cs typeface="B Nazanin" panose="00000400000000000000" pitchFamily="2" charset="-78"/>
              </a:rPr>
              <a:t>شاید یک تفاوت مهم در مقایسه‌ی رسانه‌ها و کارخانه‌ها این باشد که در رسانه‌ها کار به‌گونه‌ای صورت می‌گیرد که مصرف‌کننده گمان کند یک حقیقت محض را دریافت کرده که عاری از پیش‌داوری یا القاء‌گری است. البته شاید بعضی از کارخانه‌ها هم مُهر استاندارد را به همین منظور بر کالای نامرغوب بزنند تا مصرف‌کننده گمان کند یک جنس مرغوب دریافت کرده است.</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FAE74462-073A-C03E-44EF-88ABC524746A}"/>
              </a:ext>
            </a:extLst>
          </p:cNvPr>
          <p:cNvSpPr txBox="1"/>
          <p:nvPr/>
        </p:nvSpPr>
        <p:spPr>
          <a:xfrm>
            <a:off x="7465934" y="250821"/>
            <a:ext cx="4196129" cy="461665"/>
          </a:xfrm>
          <a:prstGeom prst="rect">
            <a:avLst/>
          </a:prstGeom>
          <a:noFill/>
        </p:spPr>
        <p:txBody>
          <a:bodyPr wrap="square">
            <a:spAutoFit/>
          </a:bodyPr>
          <a:lstStyle/>
          <a:p>
            <a:pPr algn="ctr" rtl="1"/>
            <a:r>
              <a:rPr lang="fa-IR" sz="2400" b="0" i="0" dirty="0">
                <a:solidFill>
                  <a:srgbClr val="FFC000"/>
                </a:solidFill>
                <a:effectLst/>
                <a:latin typeface="tahoma" panose="020B0604030504040204" pitchFamily="34" charset="0"/>
                <a:cs typeface="B Titr" panose="00000700000000000000" pitchFamily="2" charset="-78"/>
              </a:rPr>
              <a:t>سواد رسانه‌ای و عدالت اجتماعی</a:t>
            </a:r>
            <a:endParaRPr lang="en-US" sz="2400" dirty="0">
              <a:solidFill>
                <a:srgbClr val="FFC000"/>
              </a:solidFill>
              <a:cs typeface="B Titr" panose="00000700000000000000" pitchFamily="2" charset="-78"/>
            </a:endParaRPr>
          </a:p>
        </p:txBody>
      </p:sp>
      <p:pic>
        <p:nvPicPr>
          <p:cNvPr id="10" name="Picture 9">
            <a:extLst>
              <a:ext uri="{FF2B5EF4-FFF2-40B4-BE49-F238E27FC236}">
                <a16:creationId xmlns:a16="http://schemas.microsoft.com/office/drawing/2014/main" id="{7F9EAA7A-7E66-D89F-6D93-F4EF2DFD4E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938584">
            <a:off x="853393" y="1264260"/>
            <a:ext cx="4257974" cy="2838649"/>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pic>
        <p:nvPicPr>
          <p:cNvPr id="2" name="Picture 1">
            <a:extLst>
              <a:ext uri="{FF2B5EF4-FFF2-40B4-BE49-F238E27FC236}">
                <a16:creationId xmlns:a16="http://schemas.microsoft.com/office/drawing/2014/main" id="{11158DBB-F49E-3738-EBEB-90C4084907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278767">
            <a:off x="2712899" y="3988511"/>
            <a:ext cx="2857500" cy="1600200"/>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4139309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TotalTime>
  <Words>1684</Words>
  <Application>Microsoft Office PowerPoint</Application>
  <PresentationFormat>Widescreen</PresentationFormat>
  <Paragraphs>66</Paragraphs>
  <Slides>32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Arial</vt:lpstr>
      <vt:lpstr>Calibri</vt:lpstr>
      <vt:lpstr>DroidNaskh</vt:lpstr>
      <vt:lpstr>tahoma</vt:lpstr>
      <vt:lpstr>Times New Roman</vt:lpstr>
      <vt:lpstr>web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Central</dc:creator>
  <cp:lastModifiedBy>mt</cp:lastModifiedBy>
  <cp:revision>14</cp:revision>
  <dcterms:created xsi:type="dcterms:W3CDTF">2023-07-19T23:14:13Z</dcterms:created>
  <dcterms:modified xsi:type="dcterms:W3CDTF">2023-07-23T11:09:33Z</dcterms:modified>
</cp:coreProperties>
</file>