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81" r:id="rId3"/>
    <p:sldId id="257" r:id="rId4"/>
    <p:sldId id="267" r:id="rId5"/>
    <p:sldId id="268" r:id="rId6"/>
    <p:sldId id="269" r:id="rId7"/>
    <p:sldId id="270" r:id="rId8"/>
    <p:sldId id="258" r:id="rId9"/>
    <p:sldId id="259" r:id="rId10"/>
    <p:sldId id="260" r:id="rId11"/>
    <p:sldId id="271" r:id="rId12"/>
    <p:sldId id="272" r:id="rId13"/>
    <p:sldId id="273" r:id="rId14"/>
    <p:sldId id="274" r:id="rId15"/>
    <p:sldId id="261" r:id="rId16"/>
    <p:sldId id="276" r:id="rId17"/>
    <p:sldId id="277" r:id="rId18"/>
    <p:sldId id="278" r:id="rId19"/>
    <p:sldId id="279" r:id="rId20"/>
    <p:sldId id="262" r:id="rId21"/>
    <p:sldId id="263" r:id="rId22"/>
    <p:sldId id="275" r:id="rId23"/>
    <p:sldId id="264" r:id="rId24"/>
    <p:sldId id="265" r:id="rId25"/>
    <p:sldId id="266" r:id="rId26"/>
    <p:sldId id="280" r:id="rId27"/>
    <p:sldId id="283"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A9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82" d="100"/>
          <a:sy n="82" d="100"/>
        </p:scale>
        <p:origin x="72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03878BC-4CDC-EAB1-4337-742DD2F3561D}"/>
              </a:ext>
            </a:extLst>
          </p:cNvPr>
          <p:cNvSpPr/>
          <p:nvPr userDrawn="1"/>
        </p:nvSpPr>
        <p:spPr>
          <a:xfrm>
            <a:off x="10351008" y="118872"/>
            <a:ext cx="1682496" cy="6620256"/>
          </a:xfrm>
          <a:prstGeom prst="rect">
            <a:avLst/>
          </a:prstGeom>
          <a:solidFill>
            <a:srgbClr val="47A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AD1BA348-7FEF-B1ED-98DF-CEDC4DE2C9F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0317"/>
          <a:stretch/>
        </p:blipFill>
        <p:spPr>
          <a:xfrm>
            <a:off x="8688324" y="0"/>
            <a:ext cx="3345180" cy="6858000"/>
          </a:xfrm>
          <a:prstGeom prst="rect">
            <a:avLst/>
          </a:prstGeom>
        </p:spPr>
      </p:pic>
      <p:sp>
        <p:nvSpPr>
          <p:cNvPr id="11" name="Rectangle 10">
            <a:extLst>
              <a:ext uri="{FF2B5EF4-FFF2-40B4-BE49-F238E27FC236}">
                <a16:creationId xmlns:a16="http://schemas.microsoft.com/office/drawing/2014/main" id="{69353E54-7BC6-BEC0-7E60-553758A18C45}"/>
              </a:ext>
            </a:extLst>
          </p:cNvPr>
          <p:cNvSpPr/>
          <p:nvPr userDrawn="1"/>
        </p:nvSpPr>
        <p:spPr>
          <a:xfrm>
            <a:off x="158496" y="118872"/>
            <a:ext cx="11875008" cy="6620256"/>
          </a:xfrm>
          <a:prstGeom prst="rect">
            <a:avLst/>
          </a:prstGeom>
          <a:noFill/>
          <a:ln w="57150">
            <a:solidFill>
              <a:srgbClr val="47A99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9850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3E7F230-B526-294C-BA8A-A23444B54332}"/>
              </a:ext>
            </a:extLst>
          </p:cNvPr>
          <p:cNvSpPr/>
          <p:nvPr userDrawn="1"/>
        </p:nvSpPr>
        <p:spPr>
          <a:xfrm>
            <a:off x="7214716" y="552659"/>
            <a:ext cx="4642339" cy="526806"/>
          </a:xfrm>
          <a:prstGeom prst="rect">
            <a:avLst/>
          </a:prstGeom>
          <a:solidFill>
            <a:srgbClr val="47A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31028DC-293A-25DC-55FD-8B531386DD21}"/>
              </a:ext>
            </a:extLst>
          </p:cNvPr>
          <p:cNvSpPr/>
          <p:nvPr userDrawn="1"/>
        </p:nvSpPr>
        <p:spPr>
          <a:xfrm>
            <a:off x="158496" y="118872"/>
            <a:ext cx="11875008" cy="6620256"/>
          </a:xfrm>
          <a:prstGeom prst="rect">
            <a:avLst/>
          </a:prstGeom>
          <a:noFill/>
          <a:ln w="57150">
            <a:solidFill>
              <a:srgbClr val="47A99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CD3790EE-82B9-A55A-1A76-B990314D842F}"/>
              </a:ext>
            </a:extLst>
          </p:cNvPr>
          <p:cNvPicPr>
            <a:picLocks noChangeAspect="1"/>
          </p:cNvPicPr>
          <p:nvPr userDrawn="1"/>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r="48108" b="61507"/>
          <a:stretch/>
        </p:blipFill>
        <p:spPr>
          <a:xfrm>
            <a:off x="10880087" y="44184"/>
            <a:ext cx="976967" cy="1035281"/>
          </a:xfrm>
          <a:prstGeom prst="rect">
            <a:avLst/>
          </a:prstGeom>
        </p:spPr>
      </p:pic>
    </p:spTree>
    <p:extLst>
      <p:ext uri="{BB962C8B-B14F-4D97-AF65-F5344CB8AC3E}">
        <p14:creationId xmlns:p14="http://schemas.microsoft.com/office/powerpoint/2010/main" val="3727688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31028DC-293A-25DC-55FD-8B531386DD21}"/>
              </a:ext>
            </a:extLst>
          </p:cNvPr>
          <p:cNvSpPr/>
          <p:nvPr userDrawn="1"/>
        </p:nvSpPr>
        <p:spPr>
          <a:xfrm>
            <a:off x="158496" y="118872"/>
            <a:ext cx="11875008" cy="6620256"/>
          </a:xfrm>
          <a:prstGeom prst="rect">
            <a:avLst/>
          </a:prstGeom>
          <a:noFill/>
          <a:ln w="57150">
            <a:solidFill>
              <a:srgbClr val="47A99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79695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68153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9.jf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jfif"/><Relationship Id="rId2" Type="http://schemas.openxmlformats.org/officeDocument/2006/relationships/image" Target="../media/image9.jfif"/><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6.jf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9.jf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f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f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1FE800E-4464-97D1-A38F-AE20002D9DED}"/>
              </a:ext>
            </a:extLst>
          </p:cNvPr>
          <p:cNvPicPr>
            <a:picLocks noChangeAspect="1"/>
          </p:cNvPicPr>
          <p:nvPr/>
        </p:nvPicPr>
        <p:blipFill rotWithShape="1">
          <a:blip r:embed="rId2">
            <a:extLst>
              <a:ext uri="{28A0092B-C50C-407E-A947-70E740481C1C}">
                <a14:useLocalDpi xmlns:a14="http://schemas.microsoft.com/office/drawing/2010/main" val="0"/>
              </a:ext>
            </a:extLst>
          </a:blip>
          <a:srcRect l="25831" t="18679" r="23655" b="33957"/>
          <a:stretch/>
        </p:blipFill>
        <p:spPr>
          <a:xfrm>
            <a:off x="2950866" y="863034"/>
            <a:ext cx="6290268" cy="5397089"/>
          </a:xfrm>
          <a:prstGeom prst="rect">
            <a:avLst/>
          </a:prstGeom>
        </p:spPr>
      </p:pic>
    </p:spTree>
    <p:extLst>
      <p:ext uri="{BB962C8B-B14F-4D97-AF65-F5344CB8AC3E}">
        <p14:creationId xmlns:p14="http://schemas.microsoft.com/office/powerpoint/2010/main" val="2233962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CC96521-42CC-B836-8A9C-2BA4282A4C93}"/>
              </a:ext>
            </a:extLst>
          </p:cNvPr>
          <p:cNvSpPr txBox="1"/>
          <p:nvPr/>
        </p:nvSpPr>
        <p:spPr>
          <a:xfrm>
            <a:off x="5950167" y="1048208"/>
            <a:ext cx="5893985" cy="3277820"/>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او در خانواده‌ای متوسط بزرگ شد. پدرش کشاورزی می‌کرد و برادر بزرگش مرادی وحشی، اهل شعر و ادب بود و گاهی وحشی بافقی را با خود به محافل ادبی می‌برد. برادرش قبل از آن که او به شهرت برسد از دنیا می‌رود و وحشی بافقی بعدها در اشعار خود از او یاد می‌کند.</a:t>
            </a:r>
            <a:endParaRPr lang="en-US" b="1" dirty="0">
              <a:solidFill>
                <a:srgbClr val="212121"/>
              </a:solidFill>
              <a:latin typeface="IRANSans"/>
              <a:cs typeface="B Nazanin" panose="00000400000000000000" pitchFamily="2" charset="-78"/>
            </a:endParaRPr>
          </a:p>
        </p:txBody>
      </p:sp>
      <p:pic>
        <p:nvPicPr>
          <p:cNvPr id="8" name="Picture 7">
            <a:extLst>
              <a:ext uri="{FF2B5EF4-FFF2-40B4-BE49-F238E27FC236}">
                <a16:creationId xmlns:a16="http://schemas.microsoft.com/office/drawing/2014/main" id="{FC9CFF01-3DCF-A6A7-ECE5-E80BA32B9BF3}"/>
              </a:ext>
            </a:extLst>
          </p:cNvPr>
          <p:cNvPicPr>
            <a:picLocks noChangeAspect="1"/>
          </p:cNvPicPr>
          <p:nvPr/>
        </p:nvPicPr>
        <p:blipFill rotWithShape="1">
          <a:blip r:embed="rId2">
            <a:extLst>
              <a:ext uri="{28A0092B-C50C-407E-A947-70E740481C1C}">
                <a14:useLocalDpi xmlns:a14="http://schemas.microsoft.com/office/drawing/2010/main" val="0"/>
              </a:ext>
            </a:extLst>
          </a:blip>
          <a:srcRect b="6526"/>
          <a:stretch/>
        </p:blipFill>
        <p:spPr>
          <a:xfrm>
            <a:off x="252046" y="1436914"/>
            <a:ext cx="5637831" cy="5269906"/>
          </a:xfrm>
          <a:prstGeom prst="rect">
            <a:avLst/>
          </a:prstGeom>
        </p:spPr>
      </p:pic>
      <p:sp>
        <p:nvSpPr>
          <p:cNvPr id="2" name="TextBox 1">
            <a:extLst>
              <a:ext uri="{FF2B5EF4-FFF2-40B4-BE49-F238E27FC236}">
                <a16:creationId xmlns:a16="http://schemas.microsoft.com/office/drawing/2014/main" id="{EE6EDB2F-68EA-30F3-63B0-C5C4DD016E93}"/>
              </a:ext>
            </a:extLst>
          </p:cNvPr>
          <p:cNvSpPr txBox="1"/>
          <p:nvPr/>
        </p:nvSpPr>
        <p:spPr>
          <a:xfrm>
            <a:off x="7194621" y="586543"/>
            <a:ext cx="4059533" cy="461665"/>
          </a:xfrm>
          <a:prstGeom prst="rect">
            <a:avLst/>
          </a:prstGeom>
          <a:noFill/>
        </p:spPr>
        <p:txBody>
          <a:bodyPr wrap="square">
            <a:spAutoFit/>
          </a:bodyPr>
          <a:lstStyle/>
          <a:p>
            <a:pPr algn="ctr" rtl="1" fontAlgn="base"/>
            <a:r>
              <a:rPr lang="fa-IR" sz="2400" b="0" i="0" dirty="0">
                <a:solidFill>
                  <a:schemeClr val="bg1"/>
                </a:solidFill>
                <a:effectLst/>
                <a:latin typeface="IRANSans"/>
                <a:cs typeface="B Titr" panose="00000700000000000000" pitchFamily="2" charset="-78"/>
              </a:rPr>
              <a:t>زندگی‌نامه وحشی بافقی</a:t>
            </a:r>
          </a:p>
        </p:txBody>
      </p:sp>
    </p:spTree>
    <p:extLst>
      <p:ext uri="{BB962C8B-B14F-4D97-AF65-F5344CB8AC3E}">
        <p14:creationId xmlns:p14="http://schemas.microsoft.com/office/powerpoint/2010/main" val="837657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F09976D-BA86-A7F3-477A-380E5CEE242B}"/>
              </a:ext>
            </a:extLst>
          </p:cNvPr>
          <p:cNvSpPr txBox="1"/>
          <p:nvPr/>
        </p:nvSpPr>
        <p:spPr>
          <a:xfrm>
            <a:off x="7128363" y="602875"/>
            <a:ext cx="4011490" cy="461665"/>
          </a:xfrm>
          <a:prstGeom prst="rect">
            <a:avLst/>
          </a:prstGeom>
          <a:noFill/>
        </p:spPr>
        <p:txBody>
          <a:bodyPr wrap="square">
            <a:spAutoFit/>
          </a:bodyPr>
          <a:lstStyle/>
          <a:p>
            <a:pPr algn="ctr" rtl="1"/>
            <a:r>
              <a:rPr lang="fa-IR" sz="2400" b="0" i="0" dirty="0">
                <a:solidFill>
                  <a:schemeClr val="bg1"/>
                </a:solidFill>
                <a:effectLst/>
                <a:latin typeface="iranyekan"/>
                <a:cs typeface="B Titr" panose="00000700000000000000" pitchFamily="2" charset="-78"/>
              </a:rPr>
              <a:t>آثار وحشی بافقی، شاعر دل سوخته</a:t>
            </a:r>
          </a:p>
        </p:txBody>
      </p:sp>
      <p:sp>
        <p:nvSpPr>
          <p:cNvPr id="7" name="TextBox 6">
            <a:extLst>
              <a:ext uri="{FF2B5EF4-FFF2-40B4-BE49-F238E27FC236}">
                <a16:creationId xmlns:a16="http://schemas.microsoft.com/office/drawing/2014/main" id="{28DB7900-14B9-0FA4-B987-9984E293D7B7}"/>
              </a:ext>
            </a:extLst>
          </p:cNvPr>
          <p:cNvSpPr txBox="1"/>
          <p:nvPr/>
        </p:nvSpPr>
        <p:spPr>
          <a:xfrm>
            <a:off x="489439" y="1461368"/>
            <a:ext cx="6097464" cy="4108817"/>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قطع به یقین وحشی بافقی یکی از غزل‌سرایان بزرگ تاریخ کشورمان محسوب می‌شود. مضمون اشعار او بیشتر عشق‌های بی‌سرانجام، گله و شکایت از مشکلات زندگی و شرح پریشانی است. کتاب «کلیات وحشی» وی حدود ۹ هزار بیت دارد که اشعار آن علاوه بر غزل در قالب‌های دیگری نیز سروده شده‌اند.</a:t>
            </a:r>
            <a:endParaRPr lang="en-US" b="1" dirty="0">
              <a:solidFill>
                <a:srgbClr val="212121"/>
              </a:solidFill>
              <a:latin typeface="IRANSans"/>
              <a:cs typeface="B Nazanin" panose="00000400000000000000" pitchFamily="2" charset="-78"/>
            </a:endParaRPr>
          </a:p>
        </p:txBody>
      </p:sp>
      <p:pic>
        <p:nvPicPr>
          <p:cNvPr id="9" name="Picture 8">
            <a:extLst>
              <a:ext uri="{FF2B5EF4-FFF2-40B4-BE49-F238E27FC236}">
                <a16:creationId xmlns:a16="http://schemas.microsoft.com/office/drawing/2014/main" id="{43516023-6AE7-22F5-5FD9-F9ADE9854782}"/>
              </a:ext>
            </a:extLst>
          </p:cNvPr>
          <p:cNvPicPr>
            <a:picLocks noChangeAspect="1"/>
          </p:cNvPicPr>
          <p:nvPr/>
        </p:nvPicPr>
        <p:blipFill rotWithShape="1">
          <a:blip r:embed="rId2">
            <a:extLst>
              <a:ext uri="{28A0092B-C50C-407E-A947-70E740481C1C}">
                <a14:useLocalDpi xmlns:a14="http://schemas.microsoft.com/office/drawing/2010/main" val="0"/>
              </a:ext>
            </a:extLst>
          </a:blip>
          <a:srcRect l="14302" r="6106"/>
          <a:stretch/>
        </p:blipFill>
        <p:spPr>
          <a:xfrm>
            <a:off x="7258991" y="1793630"/>
            <a:ext cx="4328917" cy="3444292"/>
          </a:xfrm>
          <a:prstGeom prst="rect">
            <a:avLst/>
          </a:prstGeom>
          <a:ln>
            <a:noFill/>
          </a:ln>
          <a:effectLst>
            <a:softEdge rad="112500"/>
          </a:effectLst>
        </p:spPr>
      </p:pic>
    </p:spTree>
    <p:extLst>
      <p:ext uri="{BB962C8B-B14F-4D97-AF65-F5344CB8AC3E}">
        <p14:creationId xmlns:p14="http://schemas.microsoft.com/office/powerpoint/2010/main" val="2418882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DBBBCFB-2124-830D-3B7E-868D8A0F35B4}"/>
              </a:ext>
            </a:extLst>
          </p:cNvPr>
          <p:cNvSpPr txBox="1"/>
          <p:nvPr/>
        </p:nvSpPr>
        <p:spPr>
          <a:xfrm>
            <a:off x="6601767" y="1094684"/>
            <a:ext cx="5100794" cy="4939814"/>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از آثار او که اهمیت فراوانی دارد، می‌توان به دیوان اشعار وحشی بافقی شامل ۹ هزار و ۷۶ بیت در قالب‌های غزل، قطعه، قصیده، رباعی، ترکیب‌ بند، ترجیع‌ بند، مخمس و مثنوی اشاره کرد که در آن غزلی در وصف و ستایش امام هشتم شیعیان، امام رضا (ع) سروده است. وحشی منظومه‌ای به نام «ناظر و منظور» دارد که ۱۵۶۱ بیت دارد.</a:t>
            </a:r>
            <a:endParaRPr lang="en-US" b="1" dirty="0">
              <a:solidFill>
                <a:srgbClr val="212121"/>
              </a:solidFill>
              <a:latin typeface="IRANSans"/>
              <a:cs typeface="B Nazanin" panose="00000400000000000000" pitchFamily="2" charset="-78"/>
            </a:endParaRPr>
          </a:p>
        </p:txBody>
      </p:sp>
      <p:pic>
        <p:nvPicPr>
          <p:cNvPr id="8" name="Picture 7">
            <a:extLst>
              <a:ext uri="{FF2B5EF4-FFF2-40B4-BE49-F238E27FC236}">
                <a16:creationId xmlns:a16="http://schemas.microsoft.com/office/drawing/2014/main" id="{5644EA7C-3544-BFA5-62C4-F2D5CD78B0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760" y="821363"/>
            <a:ext cx="2628900" cy="1733550"/>
          </a:xfrm>
          <a:prstGeom prst="snip2DiagRect">
            <a:avLst>
              <a:gd name="adj1" fmla="val 0"/>
              <a:gd name="adj2" fmla="val 50000"/>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0096A162-D108-5427-96DD-6E6E1B54CA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3210" y="2755641"/>
            <a:ext cx="3905598" cy="2554912"/>
          </a:xfrm>
          <a:prstGeom prst="snip2DiagRect">
            <a:avLst>
              <a:gd name="adj1" fmla="val 0"/>
              <a:gd name="adj2" fmla="val 50000"/>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2" name="TextBox 1">
            <a:extLst>
              <a:ext uri="{FF2B5EF4-FFF2-40B4-BE49-F238E27FC236}">
                <a16:creationId xmlns:a16="http://schemas.microsoft.com/office/drawing/2014/main" id="{9D79A3CD-64F0-601D-C636-27EE4A502BC8}"/>
              </a:ext>
            </a:extLst>
          </p:cNvPr>
          <p:cNvSpPr txBox="1"/>
          <p:nvPr/>
        </p:nvSpPr>
        <p:spPr>
          <a:xfrm>
            <a:off x="7128363" y="602875"/>
            <a:ext cx="4011490" cy="461665"/>
          </a:xfrm>
          <a:prstGeom prst="rect">
            <a:avLst/>
          </a:prstGeom>
          <a:noFill/>
        </p:spPr>
        <p:txBody>
          <a:bodyPr wrap="square">
            <a:spAutoFit/>
          </a:bodyPr>
          <a:lstStyle/>
          <a:p>
            <a:pPr algn="ctr" rtl="1"/>
            <a:r>
              <a:rPr lang="fa-IR" sz="2400" b="0" i="0" dirty="0">
                <a:solidFill>
                  <a:schemeClr val="bg1"/>
                </a:solidFill>
                <a:effectLst/>
                <a:latin typeface="iranyekan"/>
                <a:cs typeface="B Titr" panose="00000700000000000000" pitchFamily="2" charset="-78"/>
              </a:rPr>
              <a:t>آثار وحشی بافقی، شاعر دل سوخته</a:t>
            </a:r>
          </a:p>
        </p:txBody>
      </p:sp>
    </p:spTree>
    <p:extLst>
      <p:ext uri="{BB962C8B-B14F-4D97-AF65-F5344CB8AC3E}">
        <p14:creationId xmlns:p14="http://schemas.microsoft.com/office/powerpoint/2010/main" val="1793379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990BB97-B215-B939-141D-B39AC4CAC0A5}"/>
              </a:ext>
            </a:extLst>
          </p:cNvPr>
          <p:cNvSpPr txBox="1"/>
          <p:nvPr/>
        </p:nvSpPr>
        <p:spPr>
          <a:xfrm>
            <a:off x="4381082" y="1094684"/>
            <a:ext cx="7321480" cy="4939814"/>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که از  عشق مابین پسران شاه و وزیری را بر یکدیگر روایت می‌کند. دیگر منظومه‌ی عاشقانه‌ی او «فرهاد و شیرین» یا «شیرین و فرهاد» است که به استقبال از «خسرو و شیرین» نظامی گنجوی رفته است. مثنوی نخستین سال ۹۶۶ به پایان رسید و ۱۵۶۹ بیت است و اما مثنوی دوم که از شاهکارهای ادب دراماتیک فارسی است در همان عصر شاعر شهرت بسیار پیدا کرد اما او کمی بیشتر ۱۰۷۰ بیتش را سرود و باقی آن را وصال شیرازی، شاعر نام‌دار سده سیزدهم هجری سروده و با افزودن ۱۲۵۱ بیت آن را به پایان رسانید.</a:t>
            </a:r>
            <a:endParaRPr lang="en-US" b="1" dirty="0">
              <a:solidFill>
                <a:srgbClr val="212121"/>
              </a:solidFill>
              <a:latin typeface="IRANSans"/>
              <a:cs typeface="B Nazanin" panose="00000400000000000000" pitchFamily="2" charset="-78"/>
            </a:endParaRPr>
          </a:p>
        </p:txBody>
      </p:sp>
      <p:pic>
        <p:nvPicPr>
          <p:cNvPr id="8" name="Picture 7">
            <a:extLst>
              <a:ext uri="{FF2B5EF4-FFF2-40B4-BE49-F238E27FC236}">
                <a16:creationId xmlns:a16="http://schemas.microsoft.com/office/drawing/2014/main" id="{3FA779DB-CA7D-18C4-73A9-54DA20E4876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0634" r="25176" b="8200"/>
          <a:stretch/>
        </p:blipFill>
        <p:spPr>
          <a:xfrm>
            <a:off x="1055077" y="1472850"/>
            <a:ext cx="2522136" cy="5239448"/>
          </a:xfrm>
          <a:prstGeom prst="rect">
            <a:avLst/>
          </a:prstGeom>
        </p:spPr>
      </p:pic>
      <p:sp>
        <p:nvSpPr>
          <p:cNvPr id="2" name="TextBox 1">
            <a:extLst>
              <a:ext uri="{FF2B5EF4-FFF2-40B4-BE49-F238E27FC236}">
                <a16:creationId xmlns:a16="http://schemas.microsoft.com/office/drawing/2014/main" id="{6DDE2B68-2F7E-C800-470B-04963A839403}"/>
              </a:ext>
            </a:extLst>
          </p:cNvPr>
          <p:cNvSpPr txBox="1"/>
          <p:nvPr/>
        </p:nvSpPr>
        <p:spPr>
          <a:xfrm>
            <a:off x="7128363" y="602875"/>
            <a:ext cx="4011490" cy="461665"/>
          </a:xfrm>
          <a:prstGeom prst="rect">
            <a:avLst/>
          </a:prstGeom>
          <a:noFill/>
        </p:spPr>
        <p:txBody>
          <a:bodyPr wrap="square">
            <a:spAutoFit/>
          </a:bodyPr>
          <a:lstStyle/>
          <a:p>
            <a:pPr algn="ctr" rtl="1"/>
            <a:r>
              <a:rPr lang="fa-IR" sz="2400" b="0" i="0" dirty="0">
                <a:solidFill>
                  <a:schemeClr val="bg1"/>
                </a:solidFill>
                <a:effectLst/>
                <a:latin typeface="iranyekan"/>
                <a:cs typeface="B Titr" panose="00000700000000000000" pitchFamily="2" charset="-78"/>
              </a:rPr>
              <a:t>آثار وحشی بافقی، شاعر دل سوخته</a:t>
            </a:r>
          </a:p>
        </p:txBody>
      </p:sp>
    </p:spTree>
    <p:extLst>
      <p:ext uri="{BB962C8B-B14F-4D97-AF65-F5344CB8AC3E}">
        <p14:creationId xmlns:p14="http://schemas.microsoft.com/office/powerpoint/2010/main" val="41731296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195EA6C-4E4C-5892-84B4-80E6383A9544}"/>
              </a:ext>
            </a:extLst>
          </p:cNvPr>
          <p:cNvSpPr txBox="1"/>
          <p:nvPr/>
        </p:nvSpPr>
        <p:spPr>
          <a:xfrm>
            <a:off x="6011741" y="1094684"/>
            <a:ext cx="5690820" cy="4108817"/>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 بعده‌ها صابر شیرازی هم حدود ۳۰۴ بیت به این منظومه‌ی فاخر افزود. مثنوی معروف دیگری که وحشی به پیروی از نظامی گنجوی سرود، «خلد برین» است که بر وزن مخزن‌الاسرار نظامی گنجوی است. مثنوی‌های کوتاهی از هم در مدح و هجو سرده شده است که هیچ‌وقت به شهرت سایر آثارش نرسید.</a:t>
            </a:r>
            <a:endParaRPr lang="en-US" b="1" dirty="0">
              <a:solidFill>
                <a:srgbClr val="212121"/>
              </a:solidFill>
              <a:latin typeface="IRANSans"/>
              <a:cs typeface="B Nazanin" panose="00000400000000000000" pitchFamily="2" charset="-78"/>
            </a:endParaRPr>
          </a:p>
        </p:txBody>
      </p:sp>
      <p:pic>
        <p:nvPicPr>
          <p:cNvPr id="8" name="Picture 7">
            <a:extLst>
              <a:ext uri="{FF2B5EF4-FFF2-40B4-BE49-F238E27FC236}">
                <a16:creationId xmlns:a16="http://schemas.microsoft.com/office/drawing/2014/main" id="{E14CD631-60FE-72D8-70AA-4B2DBF29E7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2147" y="833707"/>
            <a:ext cx="3571899" cy="47611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extBox 1">
            <a:extLst>
              <a:ext uri="{FF2B5EF4-FFF2-40B4-BE49-F238E27FC236}">
                <a16:creationId xmlns:a16="http://schemas.microsoft.com/office/drawing/2014/main" id="{6F5DC187-191A-E6BF-6C54-ACEC7354A9FD}"/>
              </a:ext>
            </a:extLst>
          </p:cNvPr>
          <p:cNvSpPr txBox="1"/>
          <p:nvPr/>
        </p:nvSpPr>
        <p:spPr>
          <a:xfrm>
            <a:off x="7128363" y="602875"/>
            <a:ext cx="4011490" cy="461665"/>
          </a:xfrm>
          <a:prstGeom prst="rect">
            <a:avLst/>
          </a:prstGeom>
          <a:noFill/>
        </p:spPr>
        <p:txBody>
          <a:bodyPr wrap="square">
            <a:spAutoFit/>
          </a:bodyPr>
          <a:lstStyle/>
          <a:p>
            <a:pPr algn="ctr" rtl="1"/>
            <a:r>
              <a:rPr lang="fa-IR" sz="2400" b="0" i="0" dirty="0">
                <a:solidFill>
                  <a:schemeClr val="bg1"/>
                </a:solidFill>
                <a:effectLst/>
                <a:latin typeface="iranyekan"/>
                <a:cs typeface="B Titr" panose="00000700000000000000" pitchFamily="2" charset="-78"/>
              </a:rPr>
              <a:t>آثار وحشی بافقی، شاعر دل سوخته</a:t>
            </a:r>
          </a:p>
        </p:txBody>
      </p:sp>
    </p:spTree>
    <p:extLst>
      <p:ext uri="{BB962C8B-B14F-4D97-AF65-F5344CB8AC3E}">
        <p14:creationId xmlns:p14="http://schemas.microsoft.com/office/powerpoint/2010/main" val="5223518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D1AF06-7021-B04F-FAAA-4BA344433A80}"/>
              </a:ext>
            </a:extLst>
          </p:cNvPr>
          <p:cNvSpPr txBox="1"/>
          <p:nvPr/>
        </p:nvSpPr>
        <p:spPr>
          <a:xfrm>
            <a:off x="7115176" y="590313"/>
            <a:ext cx="3941152" cy="461665"/>
          </a:xfrm>
          <a:prstGeom prst="rect">
            <a:avLst/>
          </a:prstGeom>
          <a:noFill/>
        </p:spPr>
        <p:txBody>
          <a:bodyPr wrap="square">
            <a:spAutoFit/>
          </a:bodyPr>
          <a:lstStyle/>
          <a:p>
            <a:pPr algn="ctr" rtl="1" fontAlgn="base"/>
            <a:r>
              <a:rPr lang="fa-IR" sz="2400" b="0" i="0" dirty="0">
                <a:solidFill>
                  <a:schemeClr val="bg1"/>
                </a:solidFill>
                <a:effectLst/>
                <a:latin typeface="IRANSans"/>
                <a:cs typeface="B Titr" panose="00000700000000000000" pitchFamily="2" charset="-78"/>
              </a:rPr>
              <a:t>ویژگی‌های اخلاقی وحشی بافقی</a:t>
            </a:r>
          </a:p>
        </p:txBody>
      </p:sp>
      <p:sp>
        <p:nvSpPr>
          <p:cNvPr id="7" name="TextBox 6">
            <a:extLst>
              <a:ext uri="{FF2B5EF4-FFF2-40B4-BE49-F238E27FC236}">
                <a16:creationId xmlns:a16="http://schemas.microsoft.com/office/drawing/2014/main" id="{8EE9EBD9-2CE5-2302-A30B-B0A7643637F6}"/>
              </a:ext>
            </a:extLst>
          </p:cNvPr>
          <p:cNvSpPr txBox="1"/>
          <p:nvPr/>
        </p:nvSpPr>
        <p:spPr>
          <a:xfrm>
            <a:off x="6301888" y="971592"/>
            <a:ext cx="5567728" cy="4108817"/>
          </a:xfrm>
          <a:prstGeom prst="rect">
            <a:avLst/>
          </a:prstGeom>
          <a:noFill/>
        </p:spPr>
        <p:txBody>
          <a:bodyPr wrap="square">
            <a:spAutoFit/>
          </a:bodyPr>
          <a:lstStyle/>
          <a:p>
            <a:pPr algn="justLow" rtl="1">
              <a:lnSpc>
                <a:spcPct val="300000"/>
              </a:lnSpc>
            </a:pPr>
            <a:r>
              <a:rPr lang="fa-IR" dirty="0">
                <a:solidFill>
                  <a:srgbClr val="212121"/>
                </a:solidFill>
                <a:latin typeface="IRANSans"/>
                <a:cs typeface="B Nazanin" panose="00000400000000000000" pitchFamily="2" charset="-78"/>
              </a:rPr>
              <a:t>در توصیف ویژگی‌های بارز اخلاقی وحشی بافقی می‌توان به روحیات لطیف، انزوا‌طلبی، پاکبازی و وارسته بودن او اشاره کرد. علی‌رغم اینکه شاعران بسیاری آن زمان برای بهره‌مندی از امکانات گوناگون موجود در دربار گورکانی هند و فرمانروایان آن جا به این کشور سفر می‌کردند، او هیچ‌وقت از ایران خارج نشد و در طول عمر خود تنها از بافق چند بار به کاشان مهاجرت کرده بود.</a:t>
            </a:r>
            <a:endParaRPr lang="en-US" dirty="0">
              <a:solidFill>
                <a:srgbClr val="212121"/>
              </a:solidFill>
              <a:latin typeface="IRANSans"/>
              <a:cs typeface="B Nazanin" panose="00000400000000000000" pitchFamily="2" charset="-78"/>
            </a:endParaRPr>
          </a:p>
        </p:txBody>
      </p:sp>
      <p:pic>
        <p:nvPicPr>
          <p:cNvPr id="9" name="Picture 8">
            <a:extLst>
              <a:ext uri="{FF2B5EF4-FFF2-40B4-BE49-F238E27FC236}">
                <a16:creationId xmlns:a16="http://schemas.microsoft.com/office/drawing/2014/main" id="{1B6E711F-60BF-4727-DF39-3D36417268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020" y="1378842"/>
            <a:ext cx="5035897" cy="32943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717310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F1346C-3FE1-A474-91F4-9C24D4469F7F}"/>
              </a:ext>
            </a:extLst>
          </p:cNvPr>
          <p:cNvSpPr txBox="1"/>
          <p:nvPr/>
        </p:nvSpPr>
        <p:spPr>
          <a:xfrm>
            <a:off x="7490103" y="586546"/>
            <a:ext cx="3659798" cy="461665"/>
          </a:xfrm>
          <a:prstGeom prst="rect">
            <a:avLst/>
          </a:prstGeom>
          <a:noFill/>
        </p:spPr>
        <p:txBody>
          <a:bodyPr wrap="square">
            <a:spAutoFit/>
          </a:bodyPr>
          <a:lstStyle/>
          <a:p>
            <a:pPr algn="ctr" rtl="1"/>
            <a:r>
              <a:rPr lang="fa-IR" sz="2400" b="0" i="0" dirty="0">
                <a:solidFill>
                  <a:schemeClr val="bg1"/>
                </a:solidFill>
                <a:effectLst/>
                <a:latin typeface="IRANSans"/>
                <a:cs typeface="B Titr" panose="00000700000000000000" pitchFamily="2" charset="-78"/>
              </a:rPr>
              <a:t>ویژگی سخن وحشی بافقی</a:t>
            </a:r>
          </a:p>
        </p:txBody>
      </p:sp>
      <p:sp>
        <p:nvSpPr>
          <p:cNvPr id="7" name="TextBox 6">
            <a:extLst>
              <a:ext uri="{FF2B5EF4-FFF2-40B4-BE49-F238E27FC236}">
                <a16:creationId xmlns:a16="http://schemas.microsoft.com/office/drawing/2014/main" id="{27C731D3-A68D-B13D-5312-8770DE83266B}"/>
              </a:ext>
            </a:extLst>
          </p:cNvPr>
          <p:cNvSpPr txBox="1"/>
          <p:nvPr/>
        </p:nvSpPr>
        <p:spPr>
          <a:xfrm>
            <a:off x="6096000" y="1068307"/>
            <a:ext cx="5817576" cy="4939814"/>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وحشی بافقی بی شک یکی از شاعران بارز و نام آور عهد صفوی است که اهمیت او در سبک خاص بیان اوست. مضمون ها و ظرایف شاعرانه و بیان احساسات و عواطف و نازک خیالهای او آنچنان با زبانی ساده و روان بیان شده که گاه آنها را با زبان محاوره بیان می کند و گاهی چنان است که گویی حرفهای روزمره اش را می زند و همین به شاعری او ارزش و اعتبار فراوان می دهد.</a:t>
            </a:r>
            <a:endParaRPr lang="en-US" b="1" dirty="0">
              <a:solidFill>
                <a:srgbClr val="212121"/>
              </a:solidFill>
              <a:latin typeface="IRANSans"/>
              <a:cs typeface="B Nazanin" panose="00000400000000000000" pitchFamily="2" charset="-78"/>
            </a:endParaRPr>
          </a:p>
        </p:txBody>
      </p:sp>
      <p:pic>
        <p:nvPicPr>
          <p:cNvPr id="11" name="Picture 10">
            <a:extLst>
              <a:ext uri="{FF2B5EF4-FFF2-40B4-BE49-F238E27FC236}">
                <a16:creationId xmlns:a16="http://schemas.microsoft.com/office/drawing/2014/main" id="{F861E1D3-5184-EB5C-8A9B-EA2DCF865B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626686">
            <a:off x="944734" y="2917274"/>
            <a:ext cx="2321852" cy="3094892"/>
          </a:xfrm>
          <a:prstGeom prst="round2DiagRect">
            <a:avLst>
              <a:gd name="adj1" fmla="val 35286"/>
              <a:gd name="adj2" fmla="val 0"/>
            </a:avLst>
          </a:prstGeom>
          <a:ln w="88900" cap="sq">
            <a:solidFill>
              <a:srgbClr val="FFFFFF"/>
            </a:solidFill>
            <a:miter lim="800000"/>
          </a:ln>
          <a:effectLst>
            <a:outerShdw blurRad="254000" algn="tl" rotWithShape="0">
              <a:srgbClr val="000000">
                <a:alpha val="43000"/>
              </a:srgbClr>
            </a:outerShdw>
          </a:effectLst>
        </p:spPr>
      </p:pic>
      <p:pic>
        <p:nvPicPr>
          <p:cNvPr id="2" name="Picture 1">
            <a:extLst>
              <a:ext uri="{FF2B5EF4-FFF2-40B4-BE49-F238E27FC236}">
                <a16:creationId xmlns:a16="http://schemas.microsoft.com/office/drawing/2014/main" id="{D205E577-DE13-2B73-E5C2-44390D09418E}"/>
              </a:ext>
            </a:extLst>
          </p:cNvPr>
          <p:cNvPicPr>
            <a:picLocks noChangeAspect="1"/>
          </p:cNvPicPr>
          <p:nvPr/>
        </p:nvPicPr>
        <p:blipFill rotWithShape="1">
          <a:blip r:embed="rId3">
            <a:extLst>
              <a:ext uri="{28A0092B-C50C-407E-A947-70E740481C1C}">
                <a14:useLocalDpi xmlns:a14="http://schemas.microsoft.com/office/drawing/2010/main" val="0"/>
              </a:ext>
            </a:extLst>
          </a:blip>
          <a:srcRect l="21523" r="24004"/>
          <a:stretch/>
        </p:blipFill>
        <p:spPr>
          <a:xfrm rot="868908">
            <a:off x="2749967" y="957885"/>
            <a:ext cx="2376512" cy="285396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1237352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29EF1C8-9E4F-040F-E9B1-BFF1DC1DA7FC}"/>
              </a:ext>
            </a:extLst>
          </p:cNvPr>
          <p:cNvSpPr txBox="1"/>
          <p:nvPr/>
        </p:nvSpPr>
        <p:spPr>
          <a:xfrm>
            <a:off x="5675435" y="1101634"/>
            <a:ext cx="6097464" cy="2446824"/>
          </a:xfrm>
          <a:prstGeom prst="rect">
            <a:avLst/>
          </a:prstGeom>
          <a:noFill/>
        </p:spPr>
        <p:txBody>
          <a:bodyPr wrap="square">
            <a:spAutoFit/>
          </a:bodyPr>
          <a:lstStyle/>
          <a:p>
            <a:pPr algn="justLow" rtl="1">
              <a:lnSpc>
                <a:spcPct val="300000"/>
              </a:lnSpc>
            </a:pPr>
            <a:r>
              <a:rPr lang="fa-IR" b="1" dirty="0">
                <a:latin typeface="IRANSans"/>
                <a:cs typeface="B Nazanin" panose="00000400000000000000" pitchFamily="2" charset="-78"/>
              </a:rPr>
              <a:t>او سعی می کند از استفاده بیش از حد اختیارات شاعری دوری کند و در عوض کوشش خود را برای بیان اندیشه ها و تفکرات عالی خود که بیشتر به همراه احساسات و عواطف گرم است به کار می گیرد.</a:t>
            </a:r>
            <a:endParaRPr lang="en-US" b="1" dirty="0">
              <a:latin typeface="IRANSans"/>
              <a:cs typeface="B Nazanin" panose="00000400000000000000" pitchFamily="2" charset="-78"/>
            </a:endParaRPr>
          </a:p>
        </p:txBody>
      </p:sp>
      <p:pic>
        <p:nvPicPr>
          <p:cNvPr id="8" name="Picture 7">
            <a:extLst>
              <a:ext uri="{FF2B5EF4-FFF2-40B4-BE49-F238E27FC236}">
                <a16:creationId xmlns:a16="http://schemas.microsoft.com/office/drawing/2014/main" id="{5092FA69-A2A7-3BB6-B401-AFB4F1153F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424" y="837474"/>
            <a:ext cx="4876800" cy="4876800"/>
          </a:xfrm>
          <a:prstGeom prst="rect">
            <a:avLst/>
          </a:prstGeom>
        </p:spPr>
      </p:pic>
      <p:sp>
        <p:nvSpPr>
          <p:cNvPr id="2" name="TextBox 1">
            <a:extLst>
              <a:ext uri="{FF2B5EF4-FFF2-40B4-BE49-F238E27FC236}">
                <a16:creationId xmlns:a16="http://schemas.microsoft.com/office/drawing/2014/main" id="{91D7822B-1962-C1E0-FD77-05FBB7F91FDA}"/>
              </a:ext>
            </a:extLst>
          </p:cNvPr>
          <p:cNvSpPr txBox="1"/>
          <p:nvPr/>
        </p:nvSpPr>
        <p:spPr>
          <a:xfrm>
            <a:off x="7490103" y="586546"/>
            <a:ext cx="3659798" cy="461665"/>
          </a:xfrm>
          <a:prstGeom prst="rect">
            <a:avLst/>
          </a:prstGeom>
          <a:noFill/>
        </p:spPr>
        <p:txBody>
          <a:bodyPr wrap="square">
            <a:spAutoFit/>
          </a:bodyPr>
          <a:lstStyle/>
          <a:p>
            <a:pPr algn="ctr" rtl="1"/>
            <a:r>
              <a:rPr lang="fa-IR" sz="2400" b="0" i="0" dirty="0">
                <a:solidFill>
                  <a:schemeClr val="bg1"/>
                </a:solidFill>
                <a:effectLst/>
                <a:latin typeface="IRANSans"/>
                <a:cs typeface="B Titr" panose="00000700000000000000" pitchFamily="2" charset="-78"/>
              </a:rPr>
              <a:t>ویژگی سخن وحشی بافقی</a:t>
            </a:r>
          </a:p>
        </p:txBody>
      </p:sp>
    </p:spTree>
    <p:extLst>
      <p:ext uri="{BB962C8B-B14F-4D97-AF65-F5344CB8AC3E}">
        <p14:creationId xmlns:p14="http://schemas.microsoft.com/office/powerpoint/2010/main" val="17396941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CCAA996-DF83-7E5B-E5A1-D85C922B5BFC}"/>
              </a:ext>
            </a:extLst>
          </p:cNvPr>
          <p:cNvSpPr txBox="1"/>
          <p:nvPr/>
        </p:nvSpPr>
        <p:spPr>
          <a:xfrm>
            <a:off x="552449" y="4153151"/>
            <a:ext cx="10966310" cy="2446824"/>
          </a:xfrm>
          <a:prstGeom prst="rect">
            <a:avLst/>
          </a:prstGeom>
          <a:noFill/>
        </p:spPr>
        <p:txBody>
          <a:bodyPr wrap="square">
            <a:spAutoFit/>
          </a:bodyPr>
          <a:lstStyle/>
          <a:p>
            <a:pPr algn="ctr" rtl="1">
              <a:lnSpc>
                <a:spcPct val="300000"/>
              </a:lnSpc>
            </a:pPr>
            <a:r>
              <a:rPr lang="fa-IR" b="1" dirty="0">
                <a:solidFill>
                  <a:srgbClr val="212121"/>
                </a:solidFill>
                <a:latin typeface="IRANSans"/>
                <a:cs typeface="B Nazanin" panose="00000400000000000000" pitchFamily="2" charset="-78"/>
              </a:rPr>
              <a:t>او زبانی ساده و پر از صداقت را بر می گزیند و همین دلیلی است که در عهد خود به عنوان تواناترین شاعر مکتب وقوع محسوب می شود. در اشعار وحشی، واژه های مشکل و ترکیب های عربی بسیار کم دیده می شود؛ اما به جای آن از واژه ها و ترکیب های رایج زمان خود بسیار استفاده کرده است.</a:t>
            </a:r>
            <a:endParaRPr lang="en-US" b="1" dirty="0">
              <a:solidFill>
                <a:srgbClr val="212121"/>
              </a:solidFill>
              <a:latin typeface="IRANSans"/>
              <a:cs typeface="B Nazanin" panose="00000400000000000000" pitchFamily="2" charset="-78"/>
            </a:endParaRPr>
          </a:p>
        </p:txBody>
      </p:sp>
      <p:pic>
        <p:nvPicPr>
          <p:cNvPr id="8" name="Picture 7">
            <a:extLst>
              <a:ext uri="{FF2B5EF4-FFF2-40B4-BE49-F238E27FC236}">
                <a16:creationId xmlns:a16="http://schemas.microsoft.com/office/drawing/2014/main" id="{2D31FD4F-2C7A-CC10-030A-8E41ECFE63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6897" y="1587051"/>
            <a:ext cx="3390243" cy="2235595"/>
          </a:xfrm>
          <a:prstGeom prst="rect">
            <a:avLst/>
          </a:prstGeom>
          <a:ln>
            <a:noFill/>
          </a:ln>
          <a:effectLst>
            <a:softEdge rad="112500"/>
          </a:effectLst>
        </p:spPr>
      </p:pic>
      <p:pic>
        <p:nvPicPr>
          <p:cNvPr id="10" name="Picture 9">
            <a:extLst>
              <a:ext uri="{FF2B5EF4-FFF2-40B4-BE49-F238E27FC236}">
                <a16:creationId xmlns:a16="http://schemas.microsoft.com/office/drawing/2014/main" id="{CD619EFA-86AE-998D-619E-30750C750B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6533" y="1587051"/>
            <a:ext cx="2459515" cy="2291973"/>
          </a:xfrm>
          <a:prstGeom prst="rect">
            <a:avLst/>
          </a:prstGeom>
          <a:ln>
            <a:noFill/>
          </a:ln>
          <a:effectLst>
            <a:softEdge rad="112500"/>
          </a:effectLst>
        </p:spPr>
      </p:pic>
      <p:sp>
        <p:nvSpPr>
          <p:cNvPr id="2" name="TextBox 1">
            <a:extLst>
              <a:ext uri="{FF2B5EF4-FFF2-40B4-BE49-F238E27FC236}">
                <a16:creationId xmlns:a16="http://schemas.microsoft.com/office/drawing/2014/main" id="{2CE36D50-1555-BC5B-6EFF-99E2F0F23CC3}"/>
              </a:ext>
            </a:extLst>
          </p:cNvPr>
          <p:cNvSpPr txBox="1"/>
          <p:nvPr/>
        </p:nvSpPr>
        <p:spPr>
          <a:xfrm>
            <a:off x="7490103" y="586546"/>
            <a:ext cx="3659798" cy="461665"/>
          </a:xfrm>
          <a:prstGeom prst="rect">
            <a:avLst/>
          </a:prstGeom>
          <a:noFill/>
        </p:spPr>
        <p:txBody>
          <a:bodyPr wrap="square">
            <a:spAutoFit/>
          </a:bodyPr>
          <a:lstStyle/>
          <a:p>
            <a:pPr algn="ctr" rtl="1"/>
            <a:r>
              <a:rPr lang="fa-IR" sz="2400" b="0" i="0" dirty="0">
                <a:solidFill>
                  <a:schemeClr val="bg1"/>
                </a:solidFill>
                <a:effectLst/>
                <a:latin typeface="IRANSans"/>
                <a:cs typeface="B Titr" panose="00000700000000000000" pitchFamily="2" charset="-78"/>
              </a:rPr>
              <a:t>ویژگی سخن وحشی بافقی</a:t>
            </a:r>
          </a:p>
        </p:txBody>
      </p:sp>
      <p:pic>
        <p:nvPicPr>
          <p:cNvPr id="3" name="Picture 2">
            <a:extLst>
              <a:ext uri="{FF2B5EF4-FFF2-40B4-BE49-F238E27FC236}">
                <a16:creationId xmlns:a16="http://schemas.microsoft.com/office/drawing/2014/main" id="{49023125-A6FC-9528-CCFE-674D2B464ED4}"/>
              </a:ext>
            </a:extLst>
          </p:cNvPr>
          <p:cNvPicPr>
            <a:picLocks noChangeAspect="1"/>
          </p:cNvPicPr>
          <p:nvPr/>
        </p:nvPicPr>
        <p:blipFill rotWithShape="1">
          <a:blip r:embed="rId4">
            <a:extLst>
              <a:ext uri="{28A0092B-C50C-407E-A947-70E740481C1C}">
                <a14:useLocalDpi xmlns:a14="http://schemas.microsoft.com/office/drawing/2010/main" val="0"/>
              </a:ext>
            </a:extLst>
          </a:blip>
          <a:srcRect l="14302" r="6106" b="5058"/>
          <a:stretch/>
        </p:blipFill>
        <p:spPr>
          <a:xfrm>
            <a:off x="7365441" y="1587051"/>
            <a:ext cx="2959495" cy="2235595"/>
          </a:xfrm>
          <a:prstGeom prst="rect">
            <a:avLst/>
          </a:prstGeom>
          <a:ln>
            <a:noFill/>
          </a:ln>
          <a:effectLst>
            <a:softEdge rad="112500"/>
          </a:effectLst>
        </p:spPr>
      </p:pic>
    </p:spTree>
    <p:extLst>
      <p:ext uri="{BB962C8B-B14F-4D97-AF65-F5344CB8AC3E}">
        <p14:creationId xmlns:p14="http://schemas.microsoft.com/office/powerpoint/2010/main" val="2543559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1F9E548-14DB-89AD-9847-25EA13C22221}"/>
              </a:ext>
            </a:extLst>
          </p:cNvPr>
          <p:cNvSpPr txBox="1"/>
          <p:nvPr/>
        </p:nvSpPr>
        <p:spPr>
          <a:xfrm>
            <a:off x="5956789" y="1048211"/>
            <a:ext cx="5789734" cy="4108817"/>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وحشی همچنین به صنایع و آرایه های لفظی نیز توجه نمی کرد؛ جز آنکه برای استواری کلامش ضروری بوده باشد. گر چه وحشی در مثنویهایش بیشتر از نظامی و در غزل از غزلسرایان نام آور گذشته استقبال می گرد اما خود نیز طبعی مبتکر داشت چنانکه اکثر غزلهای او بعدها توسط شاعران دیگر مورد استقبال واقع شد.</a:t>
            </a:r>
            <a:endParaRPr lang="en-US" b="1" dirty="0">
              <a:solidFill>
                <a:srgbClr val="212121"/>
              </a:solidFill>
              <a:latin typeface="IRANSans"/>
              <a:cs typeface="B Nazanin" panose="00000400000000000000" pitchFamily="2" charset="-78"/>
            </a:endParaRPr>
          </a:p>
        </p:txBody>
      </p:sp>
      <p:pic>
        <p:nvPicPr>
          <p:cNvPr id="8" name="Picture 7">
            <a:extLst>
              <a:ext uri="{FF2B5EF4-FFF2-40B4-BE49-F238E27FC236}">
                <a16:creationId xmlns:a16="http://schemas.microsoft.com/office/drawing/2014/main" id="{4BF59668-B5E7-2F3D-C2DA-28AB04FEA2A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7466" t="12048" r="17808" b="5815"/>
          <a:stretch/>
        </p:blipFill>
        <p:spPr>
          <a:xfrm>
            <a:off x="445477" y="540769"/>
            <a:ext cx="4561952" cy="5789133"/>
          </a:xfrm>
          <a:prstGeom prst="rect">
            <a:avLst/>
          </a:prstGeom>
        </p:spPr>
      </p:pic>
      <p:sp>
        <p:nvSpPr>
          <p:cNvPr id="2" name="TextBox 1">
            <a:extLst>
              <a:ext uri="{FF2B5EF4-FFF2-40B4-BE49-F238E27FC236}">
                <a16:creationId xmlns:a16="http://schemas.microsoft.com/office/drawing/2014/main" id="{2041AC7B-5331-8560-76C1-413C537C80F9}"/>
              </a:ext>
            </a:extLst>
          </p:cNvPr>
          <p:cNvSpPr txBox="1"/>
          <p:nvPr/>
        </p:nvSpPr>
        <p:spPr>
          <a:xfrm>
            <a:off x="7490103" y="586546"/>
            <a:ext cx="3659798" cy="461665"/>
          </a:xfrm>
          <a:prstGeom prst="rect">
            <a:avLst/>
          </a:prstGeom>
          <a:noFill/>
        </p:spPr>
        <p:txBody>
          <a:bodyPr wrap="square">
            <a:spAutoFit/>
          </a:bodyPr>
          <a:lstStyle/>
          <a:p>
            <a:pPr algn="ctr" rtl="1"/>
            <a:r>
              <a:rPr lang="fa-IR" sz="2400" b="0" i="0" dirty="0">
                <a:solidFill>
                  <a:schemeClr val="bg1"/>
                </a:solidFill>
                <a:effectLst/>
                <a:latin typeface="IRANSans"/>
                <a:cs typeface="B Titr" panose="00000700000000000000" pitchFamily="2" charset="-78"/>
              </a:rPr>
              <a:t>ویژگی سخن وحشی بافقی</a:t>
            </a:r>
          </a:p>
        </p:txBody>
      </p:sp>
    </p:spTree>
    <p:extLst>
      <p:ext uri="{BB962C8B-B14F-4D97-AF65-F5344CB8AC3E}">
        <p14:creationId xmlns:p14="http://schemas.microsoft.com/office/powerpoint/2010/main" val="669738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C1C36B0-E73A-944E-8C52-A9DF9CE57B42}"/>
              </a:ext>
            </a:extLst>
          </p:cNvPr>
          <p:cNvGrpSpPr/>
          <p:nvPr/>
        </p:nvGrpSpPr>
        <p:grpSpPr>
          <a:xfrm>
            <a:off x="504230" y="1112018"/>
            <a:ext cx="6889624" cy="4699897"/>
            <a:chOff x="4819496" y="1020018"/>
            <a:chExt cx="7089225" cy="4699897"/>
          </a:xfrm>
        </p:grpSpPr>
        <p:sp>
          <p:nvSpPr>
            <p:cNvPr id="3" name="TextBox 2">
              <a:extLst>
                <a:ext uri="{FF2B5EF4-FFF2-40B4-BE49-F238E27FC236}">
                  <a16:creationId xmlns:a16="http://schemas.microsoft.com/office/drawing/2014/main" id="{6920D8A4-03D6-1AC9-BEA5-D16B0B53DA3F}"/>
                </a:ext>
              </a:extLst>
            </p:cNvPr>
            <p:cNvSpPr txBox="1"/>
            <p:nvPr/>
          </p:nvSpPr>
          <p:spPr>
            <a:xfrm>
              <a:off x="4945342" y="2059726"/>
              <a:ext cx="6963379" cy="1015663"/>
            </a:xfrm>
            <a:prstGeom prst="rect">
              <a:avLst/>
            </a:prstGeom>
            <a:noFill/>
          </p:spPr>
          <p:txBody>
            <a:bodyPr wrap="square" rtlCol="0">
              <a:spAutoFit/>
            </a:bodyPr>
            <a:lstStyle/>
            <a:p>
              <a:pPr algn="justLow" rtl="1"/>
              <a:r>
                <a:rPr lang="fa-IR" sz="6000" b="1" dirty="0">
                  <a:solidFill>
                    <a:srgbClr val="47A992"/>
                  </a:solidFill>
                  <a:cs typeface="B Titr" panose="00000700000000000000" pitchFamily="2" charset="-78"/>
                </a:rPr>
                <a:t>زندگینامه وحشی بافقی</a:t>
              </a:r>
              <a:endParaRPr lang="en-US" sz="6000" b="1" dirty="0">
                <a:solidFill>
                  <a:srgbClr val="47A992"/>
                </a:solidFill>
                <a:cs typeface="B Titr" panose="00000700000000000000" pitchFamily="2" charset="-78"/>
              </a:endParaRPr>
            </a:p>
          </p:txBody>
        </p:sp>
        <p:sp>
          <p:nvSpPr>
            <p:cNvPr id="4" name="TextBox 3">
              <a:extLst>
                <a:ext uri="{FF2B5EF4-FFF2-40B4-BE49-F238E27FC236}">
                  <a16:creationId xmlns:a16="http://schemas.microsoft.com/office/drawing/2014/main" id="{1B9D3055-A248-A5E6-6D9C-FA97CBB301CE}"/>
                </a:ext>
              </a:extLst>
            </p:cNvPr>
            <p:cNvSpPr txBox="1"/>
            <p:nvPr/>
          </p:nvSpPr>
          <p:spPr>
            <a:xfrm>
              <a:off x="4819496" y="1020018"/>
              <a:ext cx="7089225" cy="646331"/>
            </a:xfrm>
            <a:prstGeom prst="rect">
              <a:avLst/>
            </a:prstGeom>
            <a:noFill/>
          </p:spPr>
          <p:txBody>
            <a:bodyPr wrap="square" rtlCol="0">
              <a:spAutoFit/>
            </a:bodyPr>
            <a:lstStyle/>
            <a:p>
              <a:pPr algn="r"/>
              <a:r>
                <a:rPr lang="fa-IR" sz="3600" dirty="0">
                  <a:cs typeface="B Titr" panose="00000700000000000000" pitchFamily="2" charset="-78"/>
                </a:rPr>
                <a:t>پاورپوینت</a:t>
              </a:r>
              <a:endParaRPr lang="en-US" sz="3600" dirty="0">
                <a:cs typeface="B Titr" panose="00000700000000000000" pitchFamily="2" charset="-78"/>
              </a:endParaRPr>
            </a:p>
          </p:txBody>
        </p:sp>
        <p:sp>
          <p:nvSpPr>
            <p:cNvPr id="5" name="TextBox 4">
              <a:extLst>
                <a:ext uri="{FF2B5EF4-FFF2-40B4-BE49-F238E27FC236}">
                  <a16:creationId xmlns:a16="http://schemas.microsoft.com/office/drawing/2014/main" id="{71A25DC6-3A55-A10C-B535-62D373B9D628}"/>
                </a:ext>
              </a:extLst>
            </p:cNvPr>
            <p:cNvSpPr txBox="1"/>
            <p:nvPr/>
          </p:nvSpPr>
          <p:spPr>
            <a:xfrm>
              <a:off x="6560581" y="3857867"/>
              <a:ext cx="3607055" cy="1862048"/>
            </a:xfrm>
            <a:prstGeom prst="rect">
              <a:avLst/>
            </a:prstGeom>
            <a:noFill/>
          </p:spPr>
          <p:txBody>
            <a:bodyPr wrap="square" rtlCol="0">
              <a:spAutoFit/>
            </a:bodyPr>
            <a:lstStyle/>
            <a:p>
              <a:pPr algn="ctr" rtl="1">
                <a:lnSpc>
                  <a:spcPct val="200000"/>
                </a:lnSpc>
              </a:pPr>
              <a:r>
                <a:rPr lang="fa-IR" sz="2000" dirty="0">
                  <a:cs typeface="B Titr" panose="00000700000000000000" pitchFamily="2" charset="-78"/>
                </a:rPr>
                <a:t>نام پژوهشگران: ...............</a:t>
              </a:r>
            </a:p>
            <a:p>
              <a:pPr algn="ctr" rtl="1">
                <a:lnSpc>
                  <a:spcPct val="200000"/>
                </a:lnSpc>
              </a:pPr>
              <a:r>
                <a:rPr lang="fa-IR" sz="2000" dirty="0">
                  <a:cs typeface="B Titr" panose="00000700000000000000" pitchFamily="2" charset="-78"/>
                </a:rPr>
                <a:t>استاد راهنما: ................</a:t>
              </a:r>
            </a:p>
            <a:p>
              <a:pPr algn="ctr" rtl="1">
                <a:lnSpc>
                  <a:spcPct val="200000"/>
                </a:lnSpc>
              </a:pPr>
              <a:r>
                <a:rPr lang="fa-IR" sz="2000" dirty="0">
                  <a:cs typeface="B Titr" panose="00000700000000000000" pitchFamily="2" charset="-78"/>
                </a:rPr>
                <a:t>سال تحصیلی: ...............</a:t>
              </a:r>
              <a:endParaRPr lang="en-US" sz="2000" dirty="0">
                <a:cs typeface="B Titr" panose="00000700000000000000" pitchFamily="2" charset="-78"/>
              </a:endParaRPr>
            </a:p>
          </p:txBody>
        </p:sp>
      </p:grpSp>
    </p:spTree>
    <p:extLst>
      <p:ext uri="{BB962C8B-B14F-4D97-AF65-F5344CB8AC3E}">
        <p14:creationId xmlns:p14="http://schemas.microsoft.com/office/powerpoint/2010/main" val="177614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7F51E44-48F0-FE62-B2D6-2CDAD62D5077}"/>
              </a:ext>
            </a:extLst>
          </p:cNvPr>
          <p:cNvSpPr txBox="1"/>
          <p:nvPr/>
        </p:nvSpPr>
        <p:spPr>
          <a:xfrm>
            <a:off x="7244863" y="571473"/>
            <a:ext cx="4009291" cy="461665"/>
          </a:xfrm>
          <a:prstGeom prst="rect">
            <a:avLst/>
          </a:prstGeom>
          <a:noFill/>
        </p:spPr>
        <p:txBody>
          <a:bodyPr wrap="square">
            <a:spAutoFit/>
          </a:bodyPr>
          <a:lstStyle/>
          <a:p>
            <a:pPr algn="ctr" rtl="1" fontAlgn="base"/>
            <a:r>
              <a:rPr lang="fa-IR" sz="2400" b="0" i="0" dirty="0">
                <a:solidFill>
                  <a:schemeClr val="bg1"/>
                </a:solidFill>
                <a:effectLst/>
                <a:latin typeface="IRANSans"/>
                <a:cs typeface="B Titr" panose="00000700000000000000" pitchFamily="2" charset="-78"/>
              </a:rPr>
              <a:t>اشعار وحشی بافقی</a:t>
            </a:r>
          </a:p>
        </p:txBody>
      </p:sp>
      <p:sp>
        <p:nvSpPr>
          <p:cNvPr id="7" name="TextBox 6">
            <a:extLst>
              <a:ext uri="{FF2B5EF4-FFF2-40B4-BE49-F238E27FC236}">
                <a16:creationId xmlns:a16="http://schemas.microsoft.com/office/drawing/2014/main" id="{CEDB66FB-6691-E30D-BF48-F89EE3DFE5C2}"/>
              </a:ext>
            </a:extLst>
          </p:cNvPr>
          <p:cNvSpPr txBox="1"/>
          <p:nvPr/>
        </p:nvSpPr>
        <p:spPr>
          <a:xfrm>
            <a:off x="6096000" y="1173814"/>
            <a:ext cx="5757129" cy="3277820"/>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یکی از بهترین نمونه‌های اشعار عاشقانه فارسی را در آثار وحشی بافقی باید جست‌و‌جو کنید. او نهایت دلدادگی و دلباختگی نسبت به معشوق را با بیانی زیبا در اشعارش ابراز می‌کند. او در غزل‌هایش روایت‌های اتفاق افتاده بین خود و معشوقش را با ظرافت هرچه تمام‌‌تر بیان می‌کند.</a:t>
            </a:r>
            <a:endParaRPr lang="en-US" b="1" dirty="0">
              <a:solidFill>
                <a:srgbClr val="212121"/>
              </a:solidFill>
              <a:latin typeface="IRANSans"/>
              <a:cs typeface="B Nazanin" panose="00000400000000000000" pitchFamily="2" charset="-78"/>
            </a:endParaRPr>
          </a:p>
        </p:txBody>
      </p:sp>
      <p:pic>
        <p:nvPicPr>
          <p:cNvPr id="3" name="Picture 2">
            <a:extLst>
              <a:ext uri="{FF2B5EF4-FFF2-40B4-BE49-F238E27FC236}">
                <a16:creationId xmlns:a16="http://schemas.microsoft.com/office/drawing/2014/main" id="{D38353E3-B7BD-1857-0E14-2BA1977524AB}"/>
              </a:ext>
            </a:extLst>
          </p:cNvPr>
          <p:cNvPicPr>
            <a:picLocks noChangeAspect="1"/>
          </p:cNvPicPr>
          <p:nvPr/>
        </p:nvPicPr>
        <p:blipFill rotWithShape="1">
          <a:blip r:embed="rId2">
            <a:clrChange>
              <a:clrFrom>
                <a:srgbClr val="B4B3B8"/>
              </a:clrFrom>
              <a:clrTo>
                <a:srgbClr val="B4B3B8">
                  <a:alpha val="0"/>
                </a:srgbClr>
              </a:clrTo>
            </a:clrChange>
            <a:extLst>
              <a:ext uri="{28A0092B-C50C-407E-A947-70E740481C1C}">
                <a14:useLocalDpi xmlns:a14="http://schemas.microsoft.com/office/drawing/2010/main" val="0"/>
              </a:ext>
            </a:extLst>
          </a:blip>
          <a:srcRect l="28254" r="23110" b="14457"/>
          <a:stretch/>
        </p:blipFill>
        <p:spPr>
          <a:xfrm flipH="1">
            <a:off x="190918" y="1989571"/>
            <a:ext cx="3185285" cy="4712679"/>
          </a:xfrm>
          <a:prstGeom prst="rect">
            <a:avLst/>
          </a:prstGeom>
        </p:spPr>
      </p:pic>
    </p:spTree>
    <p:extLst>
      <p:ext uri="{BB962C8B-B14F-4D97-AF65-F5344CB8AC3E}">
        <p14:creationId xmlns:p14="http://schemas.microsoft.com/office/powerpoint/2010/main" val="21234888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54A20E3-C6BC-7350-CF36-3B8178C5FBCA}"/>
              </a:ext>
            </a:extLst>
          </p:cNvPr>
          <p:cNvSpPr txBox="1"/>
          <p:nvPr/>
        </p:nvSpPr>
        <p:spPr>
          <a:xfrm>
            <a:off x="503726" y="991102"/>
            <a:ext cx="5409465" cy="4939814"/>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وحشی بافقی در اشعار خود از کلمات بسیار ساده ولی در عین حال جذاب برای شعر سرودن انتخاب می‌کند. همچنین در اشعار او کمتر واژه‌ها و ترکیب‌های عربی پیدا می‌کنید. این در حالی است که در آن زمان بین شاعران مرسوم بود تا از کلمه‌های دشوار و عربی در اشعارشان بهره بگیرند. سادگی اشعار بافقی باعث شده است تا او بتواند نظر عموم مردم را جلب کند.</a:t>
            </a:r>
            <a:endParaRPr lang="en-US" b="1" dirty="0">
              <a:solidFill>
                <a:srgbClr val="212121"/>
              </a:solidFill>
              <a:latin typeface="IRANSans"/>
              <a:cs typeface="B Nazanin" panose="00000400000000000000" pitchFamily="2" charset="-78"/>
            </a:endParaRPr>
          </a:p>
        </p:txBody>
      </p:sp>
      <p:pic>
        <p:nvPicPr>
          <p:cNvPr id="8" name="Picture 7">
            <a:extLst>
              <a:ext uri="{FF2B5EF4-FFF2-40B4-BE49-F238E27FC236}">
                <a16:creationId xmlns:a16="http://schemas.microsoft.com/office/drawing/2014/main" id="{5E3723D6-C8B2-9AD4-CD27-60DFCF710C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6607" y="1348148"/>
            <a:ext cx="4707547" cy="4707547"/>
          </a:xfrm>
          <a:prstGeom prst="rect">
            <a:avLst/>
          </a:prstGeom>
        </p:spPr>
      </p:pic>
      <p:sp>
        <p:nvSpPr>
          <p:cNvPr id="2" name="TextBox 1">
            <a:extLst>
              <a:ext uri="{FF2B5EF4-FFF2-40B4-BE49-F238E27FC236}">
                <a16:creationId xmlns:a16="http://schemas.microsoft.com/office/drawing/2014/main" id="{EC491144-C095-6DE0-5EC8-F1344A6D1A2A}"/>
              </a:ext>
            </a:extLst>
          </p:cNvPr>
          <p:cNvSpPr txBox="1"/>
          <p:nvPr/>
        </p:nvSpPr>
        <p:spPr>
          <a:xfrm>
            <a:off x="7244863" y="571473"/>
            <a:ext cx="4009291" cy="461665"/>
          </a:xfrm>
          <a:prstGeom prst="rect">
            <a:avLst/>
          </a:prstGeom>
          <a:noFill/>
        </p:spPr>
        <p:txBody>
          <a:bodyPr wrap="square">
            <a:spAutoFit/>
          </a:bodyPr>
          <a:lstStyle/>
          <a:p>
            <a:pPr algn="ctr" rtl="1" fontAlgn="base"/>
            <a:r>
              <a:rPr lang="fa-IR" sz="2400" b="0" i="0" dirty="0">
                <a:solidFill>
                  <a:schemeClr val="bg1"/>
                </a:solidFill>
                <a:effectLst/>
                <a:latin typeface="IRANSans"/>
                <a:cs typeface="B Titr" panose="00000700000000000000" pitchFamily="2" charset="-78"/>
              </a:rPr>
              <a:t>اشعار وحشی بافقی</a:t>
            </a:r>
          </a:p>
        </p:txBody>
      </p:sp>
    </p:spTree>
    <p:extLst>
      <p:ext uri="{BB962C8B-B14F-4D97-AF65-F5344CB8AC3E}">
        <p14:creationId xmlns:p14="http://schemas.microsoft.com/office/powerpoint/2010/main" val="16549256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C213ED6-4B04-4642-C1EB-26452781A119}"/>
              </a:ext>
            </a:extLst>
          </p:cNvPr>
          <p:cNvSpPr txBox="1"/>
          <p:nvPr/>
        </p:nvSpPr>
        <p:spPr>
          <a:xfrm>
            <a:off x="6692202" y="557654"/>
            <a:ext cx="4535575" cy="461665"/>
          </a:xfrm>
          <a:prstGeom prst="rect">
            <a:avLst/>
          </a:prstGeom>
          <a:noFill/>
        </p:spPr>
        <p:txBody>
          <a:bodyPr wrap="square">
            <a:spAutoFit/>
          </a:bodyPr>
          <a:lstStyle/>
          <a:p>
            <a:pPr algn="ctr" rtl="1"/>
            <a:r>
              <a:rPr lang="fa-IR" sz="2400" b="0" i="0" dirty="0">
                <a:solidFill>
                  <a:schemeClr val="bg1"/>
                </a:solidFill>
                <a:effectLst/>
                <a:latin typeface="iranyekan"/>
                <a:cs typeface="B Titr" panose="00000700000000000000" pitchFamily="2" charset="-78"/>
              </a:rPr>
              <a:t>حدیث شب و معشوق</a:t>
            </a:r>
          </a:p>
        </p:txBody>
      </p:sp>
      <p:sp>
        <p:nvSpPr>
          <p:cNvPr id="7" name="TextBox 6">
            <a:extLst>
              <a:ext uri="{FF2B5EF4-FFF2-40B4-BE49-F238E27FC236}">
                <a16:creationId xmlns:a16="http://schemas.microsoft.com/office/drawing/2014/main" id="{7CF382CD-3DCB-4ABC-59B2-B3E9D6D4DE97}"/>
              </a:ext>
            </a:extLst>
          </p:cNvPr>
          <p:cNvSpPr txBox="1"/>
          <p:nvPr/>
        </p:nvSpPr>
        <p:spPr>
          <a:xfrm>
            <a:off x="6268183" y="1089660"/>
            <a:ext cx="5547946" cy="2446824"/>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کتاب حدیث شب و معشوق گلچینی از اشعار عاشقانه است که به دست شاعرانی از جمله وحشی بافقی و سهراب سپهری سروده شده است.</a:t>
            </a:r>
            <a:endParaRPr lang="en-US" b="1" dirty="0">
              <a:solidFill>
                <a:srgbClr val="212121"/>
              </a:solidFill>
              <a:latin typeface="IRANSans"/>
              <a:cs typeface="B Nazanin" panose="00000400000000000000" pitchFamily="2" charset="-78"/>
            </a:endParaRPr>
          </a:p>
        </p:txBody>
      </p:sp>
      <p:pic>
        <p:nvPicPr>
          <p:cNvPr id="9" name="Picture 8">
            <a:extLst>
              <a:ext uri="{FF2B5EF4-FFF2-40B4-BE49-F238E27FC236}">
                <a16:creationId xmlns:a16="http://schemas.microsoft.com/office/drawing/2014/main" id="{C3112D61-AD9A-8ACA-F423-D3499EF7F3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87029">
            <a:off x="1004415" y="1168423"/>
            <a:ext cx="4557115" cy="4246685"/>
          </a:xfrm>
          <a:prstGeom prst="rect">
            <a:avLst/>
          </a:prstGeom>
          <a:ln>
            <a:noFill/>
          </a:ln>
          <a:effectLst>
            <a:softEdge rad="112500"/>
          </a:effectLst>
        </p:spPr>
      </p:pic>
      <p:pic>
        <p:nvPicPr>
          <p:cNvPr id="11" name="Picture 10">
            <a:extLst>
              <a:ext uri="{FF2B5EF4-FFF2-40B4-BE49-F238E27FC236}">
                <a16:creationId xmlns:a16="http://schemas.microsoft.com/office/drawing/2014/main" id="{4E703063-D95D-65DF-D989-06E854CD305C}"/>
              </a:ext>
            </a:extLst>
          </p:cNvPr>
          <p:cNvPicPr>
            <a:picLocks noChangeAspect="1"/>
          </p:cNvPicPr>
          <p:nvPr/>
        </p:nvPicPr>
        <p:blipFill rotWithShape="1">
          <a:blip r:embed="rId3">
            <a:extLst>
              <a:ext uri="{28A0092B-C50C-407E-A947-70E740481C1C}">
                <a14:useLocalDpi xmlns:a14="http://schemas.microsoft.com/office/drawing/2010/main" val="0"/>
              </a:ext>
            </a:extLst>
          </a:blip>
          <a:srcRect b="21245"/>
          <a:stretch/>
        </p:blipFill>
        <p:spPr>
          <a:xfrm rot="21026642">
            <a:off x="4911383" y="3586326"/>
            <a:ext cx="2287143" cy="2700527"/>
          </a:xfrm>
          <a:prstGeom prst="rect">
            <a:avLst/>
          </a:prstGeom>
          <a:ln>
            <a:noFill/>
          </a:ln>
          <a:effectLst>
            <a:softEdge rad="112500"/>
          </a:effectLst>
        </p:spPr>
      </p:pic>
    </p:spTree>
    <p:extLst>
      <p:ext uri="{BB962C8B-B14F-4D97-AF65-F5344CB8AC3E}">
        <p14:creationId xmlns:p14="http://schemas.microsoft.com/office/powerpoint/2010/main" val="29206656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04819-047D-F667-6B4B-5BC237F819AF}"/>
              </a:ext>
            </a:extLst>
          </p:cNvPr>
          <p:cNvSpPr txBox="1"/>
          <p:nvPr/>
        </p:nvSpPr>
        <p:spPr>
          <a:xfrm>
            <a:off x="7143436" y="604129"/>
            <a:ext cx="3976321" cy="461665"/>
          </a:xfrm>
          <a:prstGeom prst="rect">
            <a:avLst/>
          </a:prstGeom>
          <a:noFill/>
        </p:spPr>
        <p:txBody>
          <a:bodyPr wrap="square">
            <a:spAutoFit/>
          </a:bodyPr>
          <a:lstStyle/>
          <a:p>
            <a:pPr algn="ctr" rtl="1" fontAlgn="base"/>
            <a:r>
              <a:rPr lang="fa-IR" sz="2400" b="0" i="0" dirty="0">
                <a:solidFill>
                  <a:schemeClr val="bg1"/>
                </a:solidFill>
                <a:effectLst/>
                <a:latin typeface="IRANSans"/>
                <a:cs typeface="B Titr" panose="00000700000000000000" pitchFamily="2" charset="-78"/>
              </a:rPr>
              <a:t>آرامگاه وحشی بافقی کجاست؟</a:t>
            </a:r>
          </a:p>
        </p:txBody>
      </p:sp>
      <p:sp>
        <p:nvSpPr>
          <p:cNvPr id="7" name="TextBox 6">
            <a:extLst>
              <a:ext uri="{FF2B5EF4-FFF2-40B4-BE49-F238E27FC236}">
                <a16:creationId xmlns:a16="http://schemas.microsoft.com/office/drawing/2014/main" id="{DE1DF582-E88D-86A1-60B9-3AAEF6E8173B}"/>
              </a:ext>
            </a:extLst>
          </p:cNvPr>
          <p:cNvSpPr txBox="1"/>
          <p:nvPr/>
        </p:nvSpPr>
        <p:spPr>
          <a:xfrm>
            <a:off x="6219930" y="1015553"/>
            <a:ext cx="5623308" cy="3277820"/>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وحشی بافقی در سال ۹۹۱ هجری قمری در سن ۵۲ سالگی درگذشت و در محله‌ای معروف به کوچه آروک (اهرٌک) که در آن جا زندگی می‌کرد دفن شد. مقبره او سنگی مرمرین داشت که روی آن یکی از اشعار غمگینش نوشته شده بود.</a:t>
            </a:r>
            <a:endParaRPr lang="en-US" b="1" dirty="0">
              <a:solidFill>
                <a:srgbClr val="212121"/>
              </a:solidFill>
              <a:latin typeface="IRANSans"/>
              <a:cs typeface="B Nazanin" panose="00000400000000000000" pitchFamily="2" charset="-78"/>
            </a:endParaRPr>
          </a:p>
        </p:txBody>
      </p:sp>
      <p:pic>
        <p:nvPicPr>
          <p:cNvPr id="9" name="Picture 8">
            <a:extLst>
              <a:ext uri="{FF2B5EF4-FFF2-40B4-BE49-F238E27FC236}">
                <a16:creationId xmlns:a16="http://schemas.microsoft.com/office/drawing/2014/main" id="{76F70E09-B693-CAA7-031F-DDBF580862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982999" flipH="1">
            <a:off x="660467" y="724151"/>
            <a:ext cx="4506896" cy="2971939"/>
          </a:xfrm>
          <a:prstGeom prst="ellipse">
            <a:avLst/>
          </a:prstGeom>
          <a:ln>
            <a:noFill/>
          </a:ln>
          <a:effectLst>
            <a:softEdge rad="112500"/>
          </a:effectLst>
        </p:spPr>
      </p:pic>
      <p:pic>
        <p:nvPicPr>
          <p:cNvPr id="11" name="Picture 10">
            <a:extLst>
              <a:ext uri="{FF2B5EF4-FFF2-40B4-BE49-F238E27FC236}">
                <a16:creationId xmlns:a16="http://schemas.microsoft.com/office/drawing/2014/main" id="{44E2202A-7E2A-B169-987A-89908397F82E}"/>
              </a:ext>
            </a:extLst>
          </p:cNvPr>
          <p:cNvPicPr>
            <a:picLocks noChangeAspect="1"/>
          </p:cNvPicPr>
          <p:nvPr/>
        </p:nvPicPr>
        <p:blipFill rotWithShape="1">
          <a:blip r:embed="rId3">
            <a:extLst>
              <a:ext uri="{28A0092B-C50C-407E-A947-70E740481C1C}">
                <a14:useLocalDpi xmlns:a14="http://schemas.microsoft.com/office/drawing/2010/main" val="0"/>
              </a:ext>
            </a:extLst>
          </a:blip>
          <a:srcRect l="8505" r="9588"/>
          <a:stretch/>
        </p:blipFill>
        <p:spPr>
          <a:xfrm rot="709177">
            <a:off x="1342890" y="3174793"/>
            <a:ext cx="4602146" cy="3160489"/>
          </a:xfrm>
          <a:prstGeom prst="ellipse">
            <a:avLst/>
          </a:prstGeom>
          <a:ln>
            <a:noFill/>
          </a:ln>
          <a:effectLst>
            <a:softEdge rad="112500"/>
          </a:effectLst>
        </p:spPr>
      </p:pic>
    </p:spTree>
    <p:extLst>
      <p:ext uri="{BB962C8B-B14F-4D97-AF65-F5344CB8AC3E}">
        <p14:creationId xmlns:p14="http://schemas.microsoft.com/office/powerpoint/2010/main" val="2937891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1B4AB3E-076D-9403-BE7B-2787768BA97D}"/>
              </a:ext>
            </a:extLst>
          </p:cNvPr>
          <p:cNvSpPr txBox="1"/>
          <p:nvPr/>
        </p:nvSpPr>
        <p:spPr>
          <a:xfrm>
            <a:off x="5745774" y="1011198"/>
            <a:ext cx="6097464" cy="4939814"/>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اولین آرامگاه وحشی بافقی در زمان آخرین پادشاه سلسله صفوی توسط فردی بنام محمد علی بیگ ناظر ساخته شد. سپس «شمس الدین محمد بافقی» روی آن گنبدی می‌سازد و تا سال ۱۰۸۲ قمری این بنا سالم بوده است. رضا خان اختلاف‌های گسترده‌ای با خوانین بختیاری داشت. حاکم آن زمان شهر یزد «مدبر نوری» برای نشان دادن خوش خدمتی خود به رضا خان در سال ۱۳۱۲ این بنا را تخریب می‌کند.</a:t>
            </a:r>
            <a:endParaRPr lang="en-US" b="1" dirty="0">
              <a:solidFill>
                <a:srgbClr val="212121"/>
              </a:solidFill>
              <a:latin typeface="IRANSans"/>
              <a:cs typeface="B Nazanin" panose="00000400000000000000" pitchFamily="2" charset="-78"/>
            </a:endParaRPr>
          </a:p>
        </p:txBody>
      </p:sp>
      <p:pic>
        <p:nvPicPr>
          <p:cNvPr id="8" name="Picture 7">
            <a:extLst>
              <a:ext uri="{FF2B5EF4-FFF2-40B4-BE49-F238E27FC236}">
                <a16:creationId xmlns:a16="http://schemas.microsoft.com/office/drawing/2014/main" id="{C052FE11-AB94-970E-D142-C2ECC32DB22D}"/>
              </a:ext>
            </a:extLst>
          </p:cNvPr>
          <p:cNvPicPr>
            <a:picLocks noChangeAspect="1"/>
          </p:cNvPicPr>
          <p:nvPr/>
        </p:nvPicPr>
        <p:blipFill rotWithShape="1">
          <a:blip r:embed="rId2">
            <a:extLst>
              <a:ext uri="{28A0092B-C50C-407E-A947-70E740481C1C}">
                <a14:useLocalDpi xmlns:a14="http://schemas.microsoft.com/office/drawing/2010/main" val="0"/>
              </a:ext>
            </a:extLst>
          </a:blip>
          <a:srcRect b="20002"/>
          <a:stretch/>
        </p:blipFill>
        <p:spPr>
          <a:xfrm>
            <a:off x="814448" y="846481"/>
            <a:ext cx="4306443" cy="5165037"/>
          </a:xfrm>
          <a:prstGeom prst="rect">
            <a:avLst/>
          </a:prstGeom>
          <a:ln>
            <a:noFill/>
          </a:ln>
          <a:effectLst>
            <a:softEdge rad="112500"/>
          </a:effectLst>
        </p:spPr>
      </p:pic>
      <p:sp>
        <p:nvSpPr>
          <p:cNvPr id="2" name="TextBox 1">
            <a:extLst>
              <a:ext uri="{FF2B5EF4-FFF2-40B4-BE49-F238E27FC236}">
                <a16:creationId xmlns:a16="http://schemas.microsoft.com/office/drawing/2014/main" id="{995BAC8A-FCAA-EFE4-CD3A-460C02F6EEFA}"/>
              </a:ext>
            </a:extLst>
          </p:cNvPr>
          <p:cNvSpPr txBox="1"/>
          <p:nvPr/>
        </p:nvSpPr>
        <p:spPr>
          <a:xfrm>
            <a:off x="7143436" y="604129"/>
            <a:ext cx="3976321" cy="461665"/>
          </a:xfrm>
          <a:prstGeom prst="rect">
            <a:avLst/>
          </a:prstGeom>
          <a:noFill/>
        </p:spPr>
        <p:txBody>
          <a:bodyPr wrap="square">
            <a:spAutoFit/>
          </a:bodyPr>
          <a:lstStyle/>
          <a:p>
            <a:pPr algn="ctr" rtl="1" fontAlgn="base"/>
            <a:r>
              <a:rPr lang="fa-IR" sz="2400" b="0" i="0" dirty="0">
                <a:solidFill>
                  <a:schemeClr val="bg1"/>
                </a:solidFill>
                <a:effectLst/>
                <a:latin typeface="IRANSans"/>
                <a:cs typeface="B Titr" panose="00000700000000000000" pitchFamily="2" charset="-78"/>
              </a:rPr>
              <a:t>آرامگاه وحشی بافقی کجاست؟</a:t>
            </a:r>
          </a:p>
        </p:txBody>
      </p:sp>
    </p:spTree>
    <p:extLst>
      <p:ext uri="{BB962C8B-B14F-4D97-AF65-F5344CB8AC3E}">
        <p14:creationId xmlns:p14="http://schemas.microsoft.com/office/powerpoint/2010/main" val="25663059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CBC402E-D8AB-C61D-7979-93063F425C79}"/>
              </a:ext>
            </a:extLst>
          </p:cNvPr>
          <p:cNvSpPr txBox="1"/>
          <p:nvPr/>
        </p:nvSpPr>
        <p:spPr>
          <a:xfrm>
            <a:off x="431518" y="1367245"/>
            <a:ext cx="5834324" cy="4939814"/>
          </a:xfrm>
          <a:prstGeom prst="rect">
            <a:avLst/>
          </a:prstGeom>
          <a:noFill/>
        </p:spPr>
        <p:txBody>
          <a:bodyPr wrap="square">
            <a:spAutoFit/>
          </a:bodyPr>
          <a:lstStyle/>
          <a:p>
            <a:pPr algn="justLow" rtl="1" fontAlgn="base">
              <a:lnSpc>
                <a:spcPct val="300000"/>
              </a:lnSpc>
            </a:pPr>
            <a:r>
              <a:rPr lang="fa-IR" b="1" dirty="0">
                <a:solidFill>
                  <a:srgbClr val="212121"/>
                </a:solidFill>
                <a:latin typeface="IRANSans"/>
                <a:cs typeface="B Nazanin" panose="00000400000000000000" pitchFamily="2" charset="-78"/>
              </a:rPr>
              <a:t>او حتی سنگ قبر وحشی بافقی را می‌فروشد؛ اما یاد و خاطره این شاعر هرگز از بین نمی‌رود و بنایی یادبود در مرحله پیر و برج بوستان وحشی بافقی ساخته می‌شود که کار مرمت آن در سال ۱۳۵۸ به پایان می‌رسد.</a:t>
            </a:r>
          </a:p>
          <a:p>
            <a:pPr algn="justLow" rtl="1" fontAlgn="base">
              <a:lnSpc>
                <a:spcPct val="300000"/>
              </a:lnSpc>
            </a:pPr>
            <a:r>
              <a:rPr lang="fa-IR" b="1" dirty="0">
                <a:solidFill>
                  <a:srgbClr val="212121"/>
                </a:solidFill>
                <a:latin typeface="IRANSans"/>
                <a:cs typeface="B Nazanin" panose="00000400000000000000" pitchFamily="2" charset="-78"/>
              </a:rPr>
              <a:t>امروزه آرامگاه وحشی در محله پیر و برج رو‌به‌روی امامزاده شاهزاده فاضل در استان یزد قرار دارد. این آرامگاه سالانه پذیرای افرادی است که یزد را مقصد گردشگری خود انتخاب کرده‌اند.</a:t>
            </a:r>
          </a:p>
        </p:txBody>
      </p:sp>
      <p:pic>
        <p:nvPicPr>
          <p:cNvPr id="8" name="Picture 7">
            <a:extLst>
              <a:ext uri="{FF2B5EF4-FFF2-40B4-BE49-F238E27FC236}">
                <a16:creationId xmlns:a16="http://schemas.microsoft.com/office/drawing/2014/main" id="{3A8F01FF-4FF1-A309-C0D5-3ACC9A09B2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306706">
            <a:off x="7940229" y="1828511"/>
            <a:ext cx="3013848" cy="40172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TextBox 1">
            <a:extLst>
              <a:ext uri="{FF2B5EF4-FFF2-40B4-BE49-F238E27FC236}">
                <a16:creationId xmlns:a16="http://schemas.microsoft.com/office/drawing/2014/main" id="{8B0EAA68-3697-4E30-F16B-7B0A3AE74FD4}"/>
              </a:ext>
            </a:extLst>
          </p:cNvPr>
          <p:cNvSpPr txBox="1"/>
          <p:nvPr/>
        </p:nvSpPr>
        <p:spPr>
          <a:xfrm>
            <a:off x="7143436" y="604129"/>
            <a:ext cx="3976321" cy="461665"/>
          </a:xfrm>
          <a:prstGeom prst="rect">
            <a:avLst/>
          </a:prstGeom>
          <a:noFill/>
        </p:spPr>
        <p:txBody>
          <a:bodyPr wrap="square">
            <a:spAutoFit/>
          </a:bodyPr>
          <a:lstStyle/>
          <a:p>
            <a:pPr algn="ctr" rtl="1" fontAlgn="base"/>
            <a:r>
              <a:rPr lang="fa-IR" sz="2400" b="0" i="0" dirty="0">
                <a:solidFill>
                  <a:schemeClr val="bg1"/>
                </a:solidFill>
                <a:effectLst/>
                <a:latin typeface="IRANSans"/>
                <a:cs typeface="B Titr" panose="00000700000000000000" pitchFamily="2" charset="-78"/>
              </a:rPr>
              <a:t>آرامگاه وحشی بافقی کجاست؟</a:t>
            </a:r>
          </a:p>
        </p:txBody>
      </p:sp>
    </p:spTree>
    <p:extLst>
      <p:ext uri="{BB962C8B-B14F-4D97-AF65-F5344CB8AC3E}">
        <p14:creationId xmlns:p14="http://schemas.microsoft.com/office/powerpoint/2010/main" val="19300990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D0EB81F-17B1-81DE-16A7-C45815E3E3C2}"/>
              </a:ext>
            </a:extLst>
          </p:cNvPr>
          <p:cNvSpPr txBox="1"/>
          <p:nvPr/>
        </p:nvSpPr>
        <p:spPr>
          <a:xfrm>
            <a:off x="379380" y="1465108"/>
            <a:ext cx="6097464" cy="400110"/>
          </a:xfrm>
          <a:prstGeom prst="rect">
            <a:avLst/>
          </a:prstGeom>
          <a:noFill/>
        </p:spPr>
        <p:txBody>
          <a:bodyPr wrap="square">
            <a:spAutoFit/>
          </a:bodyPr>
          <a:lstStyle/>
          <a:p>
            <a:pPr rtl="1"/>
            <a:r>
              <a:rPr lang="en-US" sz="2000" b="1">
                <a:latin typeface="Times New Roman" panose="02020603050405020304" pitchFamily="18" charset="0"/>
                <a:cs typeface="Times New Roman" panose="02020603050405020304" pitchFamily="18" charset="0"/>
              </a:rPr>
              <a:t>https://www.daneshchi.ir/</a:t>
            </a:r>
            <a:endParaRPr lang="en-US" sz="2000" b="1"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44ABF94D-0D55-BC4F-42CE-AD17AE0600C3}"/>
              </a:ext>
            </a:extLst>
          </p:cNvPr>
          <p:cNvSpPr txBox="1"/>
          <p:nvPr/>
        </p:nvSpPr>
        <p:spPr>
          <a:xfrm>
            <a:off x="379380" y="2342163"/>
            <a:ext cx="5391882" cy="400110"/>
          </a:xfrm>
          <a:prstGeom prst="rect">
            <a:avLst/>
          </a:prstGeom>
          <a:noFill/>
        </p:spPr>
        <p:txBody>
          <a:bodyPr wrap="square">
            <a:spAutoFit/>
          </a:bodyPr>
          <a:lstStyle/>
          <a:p>
            <a:pPr rtl="1"/>
            <a:r>
              <a:rPr lang="en-US" sz="2000" b="1" dirty="0">
                <a:latin typeface="Times New Roman" panose="02020603050405020304" pitchFamily="18" charset="0"/>
                <a:cs typeface="Times New Roman" panose="02020603050405020304" pitchFamily="18" charset="0"/>
              </a:rPr>
              <a:t>https://fidibo.com/books/author</a:t>
            </a:r>
          </a:p>
        </p:txBody>
      </p:sp>
      <p:sp>
        <p:nvSpPr>
          <p:cNvPr id="9" name="TextBox 8">
            <a:extLst>
              <a:ext uri="{FF2B5EF4-FFF2-40B4-BE49-F238E27FC236}">
                <a16:creationId xmlns:a16="http://schemas.microsoft.com/office/drawing/2014/main" id="{9BC6B311-1816-8E12-A5A8-B8756D484757}"/>
              </a:ext>
            </a:extLst>
          </p:cNvPr>
          <p:cNvSpPr txBox="1"/>
          <p:nvPr/>
        </p:nvSpPr>
        <p:spPr>
          <a:xfrm>
            <a:off x="379380" y="3219217"/>
            <a:ext cx="6097464" cy="400110"/>
          </a:xfrm>
          <a:prstGeom prst="rect">
            <a:avLst/>
          </a:prstGeom>
          <a:noFill/>
        </p:spPr>
        <p:txBody>
          <a:bodyPr wrap="square">
            <a:spAutoFit/>
          </a:bodyPr>
          <a:lstStyle/>
          <a:p>
            <a:pPr rtl="1"/>
            <a:r>
              <a:rPr lang="en-US" sz="2000" b="1" dirty="0">
                <a:latin typeface="Times New Roman" panose="02020603050405020304" pitchFamily="18" charset="0"/>
                <a:cs typeface="Times New Roman" panose="02020603050405020304" pitchFamily="18" charset="0"/>
              </a:rPr>
              <a:t>https://www.kojaro.com/history-art-culture</a:t>
            </a:r>
          </a:p>
        </p:txBody>
      </p:sp>
      <p:sp>
        <p:nvSpPr>
          <p:cNvPr id="10" name="TextBox 9">
            <a:extLst>
              <a:ext uri="{FF2B5EF4-FFF2-40B4-BE49-F238E27FC236}">
                <a16:creationId xmlns:a16="http://schemas.microsoft.com/office/drawing/2014/main" id="{233EC1DE-4BCF-5515-5243-E4606B1400ED}"/>
              </a:ext>
            </a:extLst>
          </p:cNvPr>
          <p:cNvSpPr txBox="1"/>
          <p:nvPr/>
        </p:nvSpPr>
        <p:spPr>
          <a:xfrm>
            <a:off x="8949766" y="560195"/>
            <a:ext cx="768485" cy="461665"/>
          </a:xfrm>
          <a:prstGeom prst="rect">
            <a:avLst/>
          </a:prstGeom>
          <a:noFill/>
        </p:spPr>
        <p:txBody>
          <a:bodyPr wrap="square" rtlCol="0">
            <a:spAutoFit/>
          </a:bodyPr>
          <a:lstStyle/>
          <a:p>
            <a:r>
              <a:rPr lang="fa-IR" sz="2400" dirty="0">
                <a:solidFill>
                  <a:schemeClr val="bg1"/>
                </a:solidFill>
                <a:latin typeface="IRANSans"/>
                <a:cs typeface="B Titr" panose="00000700000000000000" pitchFamily="2" charset="-78"/>
              </a:rPr>
              <a:t>منابع</a:t>
            </a:r>
            <a:endParaRPr lang="en-US" sz="2400" dirty="0">
              <a:solidFill>
                <a:schemeClr val="bg1"/>
              </a:solidFill>
              <a:latin typeface="IRANSans"/>
              <a:cs typeface="B Titr" panose="00000700000000000000" pitchFamily="2" charset="-78"/>
            </a:endParaRPr>
          </a:p>
        </p:txBody>
      </p:sp>
    </p:spTree>
    <p:extLst>
      <p:ext uri="{BB962C8B-B14F-4D97-AF65-F5344CB8AC3E}">
        <p14:creationId xmlns:p14="http://schemas.microsoft.com/office/powerpoint/2010/main" val="17835135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9E94F35-7E32-F615-7490-CD6FEA83E564}"/>
              </a:ext>
            </a:extLst>
          </p:cNvPr>
          <p:cNvSpPr/>
          <p:nvPr/>
        </p:nvSpPr>
        <p:spPr>
          <a:xfrm>
            <a:off x="6621865" y="2695470"/>
            <a:ext cx="4451420" cy="1467059"/>
          </a:xfrm>
          <a:prstGeom prst="rect">
            <a:avLst/>
          </a:prstGeom>
          <a:solidFill>
            <a:srgbClr val="47A99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06A8CE4-B2F0-FD84-F583-8A41D9E22B45}"/>
              </a:ext>
            </a:extLst>
          </p:cNvPr>
          <p:cNvSpPr txBox="1"/>
          <p:nvPr/>
        </p:nvSpPr>
        <p:spPr>
          <a:xfrm>
            <a:off x="1004834" y="2828834"/>
            <a:ext cx="9425353" cy="1200329"/>
          </a:xfrm>
          <a:prstGeom prst="rect">
            <a:avLst/>
          </a:prstGeom>
          <a:noFill/>
        </p:spPr>
        <p:txBody>
          <a:bodyPr wrap="square" rtlCol="0">
            <a:spAutoFit/>
          </a:bodyPr>
          <a:lstStyle/>
          <a:p>
            <a:r>
              <a:rPr lang="fa-IR" sz="7200" dirty="0">
                <a:solidFill>
                  <a:schemeClr val="bg1"/>
                </a:solidFill>
                <a:cs typeface="B Titr" panose="00000700000000000000" pitchFamily="2" charset="-78"/>
              </a:rPr>
              <a:t>با تشکر از </a:t>
            </a:r>
            <a:r>
              <a:rPr lang="fa-IR" sz="7200" dirty="0">
                <a:solidFill>
                  <a:srgbClr val="47A992"/>
                </a:solidFill>
                <a:cs typeface="B Titr" panose="00000700000000000000" pitchFamily="2" charset="-78"/>
              </a:rPr>
              <a:t>توجه شما عزیزان</a:t>
            </a:r>
            <a:endParaRPr lang="en-US" sz="7200" dirty="0">
              <a:solidFill>
                <a:srgbClr val="47A992"/>
              </a:solidFill>
              <a:cs typeface="B Titr" panose="00000700000000000000" pitchFamily="2" charset="-78"/>
            </a:endParaRPr>
          </a:p>
        </p:txBody>
      </p:sp>
    </p:spTree>
    <p:extLst>
      <p:ext uri="{BB962C8B-B14F-4D97-AF65-F5344CB8AC3E}">
        <p14:creationId xmlns:p14="http://schemas.microsoft.com/office/powerpoint/2010/main" val="227640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2878A2B-8F95-E1F6-3B60-75BE2D6E7306}"/>
              </a:ext>
            </a:extLst>
          </p:cNvPr>
          <p:cNvSpPr txBox="1"/>
          <p:nvPr/>
        </p:nvSpPr>
        <p:spPr>
          <a:xfrm>
            <a:off x="7224765" y="591569"/>
            <a:ext cx="4009292" cy="461665"/>
          </a:xfrm>
          <a:prstGeom prst="rect">
            <a:avLst/>
          </a:prstGeom>
          <a:noFill/>
        </p:spPr>
        <p:txBody>
          <a:bodyPr wrap="square">
            <a:spAutoFit/>
          </a:bodyPr>
          <a:lstStyle/>
          <a:p>
            <a:pPr algn="ctr" rtl="1" fontAlgn="base"/>
            <a:r>
              <a:rPr lang="fa-IR" sz="2400" b="0" i="0" dirty="0">
                <a:solidFill>
                  <a:schemeClr val="bg1"/>
                </a:solidFill>
                <a:effectLst/>
                <a:latin typeface="IRANSans"/>
                <a:cs typeface="B Titr" panose="00000700000000000000" pitchFamily="2" charset="-78"/>
              </a:rPr>
              <a:t>وحشی بافقی کیست؟</a:t>
            </a:r>
          </a:p>
        </p:txBody>
      </p:sp>
      <p:sp>
        <p:nvSpPr>
          <p:cNvPr id="7" name="TextBox 6">
            <a:extLst>
              <a:ext uri="{FF2B5EF4-FFF2-40B4-BE49-F238E27FC236}">
                <a16:creationId xmlns:a16="http://schemas.microsoft.com/office/drawing/2014/main" id="{99F6376E-80A0-FEC1-59FC-6318A4F2B723}"/>
              </a:ext>
            </a:extLst>
          </p:cNvPr>
          <p:cNvSpPr txBox="1"/>
          <p:nvPr/>
        </p:nvSpPr>
        <p:spPr>
          <a:xfrm>
            <a:off x="6461090" y="1193911"/>
            <a:ext cx="5244491" cy="4108817"/>
          </a:xfrm>
          <a:prstGeom prst="rect">
            <a:avLst/>
          </a:prstGeom>
          <a:noFill/>
        </p:spPr>
        <p:txBody>
          <a:bodyPr wrap="square">
            <a:spAutoFit/>
          </a:bodyPr>
          <a:lstStyle/>
          <a:p>
            <a:pPr algn="justLow" rtl="1">
              <a:lnSpc>
                <a:spcPct val="300000"/>
              </a:lnSpc>
            </a:pPr>
            <a:r>
              <a:rPr lang="fa-IR" b="1" i="0" dirty="0">
                <a:solidFill>
                  <a:srgbClr val="212121"/>
                </a:solidFill>
                <a:effectLst/>
                <a:latin typeface="IRANSans"/>
                <a:cs typeface="B Nazanin" panose="00000400000000000000" pitchFamily="2" charset="-78"/>
              </a:rPr>
              <a:t>وحشی بافقی یکی از شاعران بزرگ تاریخ ایران در سال ۹۳۹ هجری قمری در شهرستان بافق استان یزد متولد شد. او تحصیلات ابتدایی خود را در همین شهر گذراند و سپس در کنار برادرش «مرادی بافقی» و اساتیدی مثل «شرف‌الدین علی بافقی» علم ادب را یاد گرفت و پس از آن مدتی به کاشان رفت.</a:t>
            </a:r>
            <a:endParaRPr lang="en-US" b="1" dirty="0">
              <a:cs typeface="B Nazanin" panose="00000400000000000000" pitchFamily="2" charset="-78"/>
            </a:endParaRPr>
          </a:p>
        </p:txBody>
      </p:sp>
      <p:pic>
        <p:nvPicPr>
          <p:cNvPr id="9" name="Picture 8">
            <a:extLst>
              <a:ext uri="{FF2B5EF4-FFF2-40B4-BE49-F238E27FC236}">
                <a16:creationId xmlns:a16="http://schemas.microsoft.com/office/drawing/2014/main" id="{CAF3E5D6-6629-BBB2-8022-EF7D7EC294F9}"/>
              </a:ext>
            </a:extLst>
          </p:cNvPr>
          <p:cNvPicPr>
            <a:picLocks noChangeAspect="1"/>
          </p:cNvPicPr>
          <p:nvPr/>
        </p:nvPicPr>
        <p:blipFill rotWithShape="1">
          <a:blip r:embed="rId2">
            <a:clrChange>
              <a:clrFrom>
                <a:srgbClr val="F3EFFF"/>
              </a:clrFrom>
              <a:clrTo>
                <a:srgbClr val="F3EFFF">
                  <a:alpha val="0"/>
                </a:srgbClr>
              </a:clrTo>
            </a:clrChange>
            <a:extLst>
              <a:ext uri="{28A0092B-C50C-407E-A947-70E740481C1C}">
                <a14:useLocalDpi xmlns:a14="http://schemas.microsoft.com/office/drawing/2010/main" val="0"/>
              </a:ext>
            </a:extLst>
          </a:blip>
          <a:srcRect b="4396"/>
          <a:stretch/>
        </p:blipFill>
        <p:spPr>
          <a:xfrm>
            <a:off x="-311286" y="727222"/>
            <a:ext cx="5651988" cy="5403555"/>
          </a:xfrm>
          <a:prstGeom prst="rect">
            <a:avLst/>
          </a:prstGeom>
        </p:spPr>
      </p:pic>
    </p:spTree>
    <p:extLst>
      <p:ext uri="{BB962C8B-B14F-4D97-AF65-F5344CB8AC3E}">
        <p14:creationId xmlns:p14="http://schemas.microsoft.com/office/powerpoint/2010/main" val="26039986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B0A8CFB-ECDC-464A-00F3-7DBBB7334B46}"/>
              </a:ext>
            </a:extLst>
          </p:cNvPr>
          <p:cNvSpPr txBox="1"/>
          <p:nvPr/>
        </p:nvSpPr>
        <p:spPr>
          <a:xfrm>
            <a:off x="7244862" y="580264"/>
            <a:ext cx="3969098" cy="461665"/>
          </a:xfrm>
          <a:prstGeom prst="rect">
            <a:avLst/>
          </a:prstGeom>
          <a:noFill/>
        </p:spPr>
        <p:txBody>
          <a:bodyPr wrap="square">
            <a:spAutoFit/>
          </a:bodyPr>
          <a:lstStyle/>
          <a:p>
            <a:pPr algn="ctr" rtl="1"/>
            <a:r>
              <a:rPr lang="fa-IR" sz="2400" b="0" i="0" dirty="0">
                <a:solidFill>
                  <a:schemeClr val="bg1"/>
                </a:solidFill>
                <a:effectLst/>
                <a:latin typeface="iranyekan"/>
                <a:cs typeface="B Titr" panose="00000700000000000000" pitchFamily="2" charset="-78"/>
              </a:rPr>
              <a:t>چرا وحشی؟</a:t>
            </a:r>
          </a:p>
        </p:txBody>
      </p:sp>
      <p:sp>
        <p:nvSpPr>
          <p:cNvPr id="7" name="TextBox 6">
            <a:extLst>
              <a:ext uri="{FF2B5EF4-FFF2-40B4-BE49-F238E27FC236}">
                <a16:creationId xmlns:a16="http://schemas.microsoft.com/office/drawing/2014/main" id="{BD99AF9A-D505-B919-01CB-10BA4DB3E4D8}"/>
              </a:ext>
            </a:extLst>
          </p:cNvPr>
          <p:cNvSpPr txBox="1"/>
          <p:nvPr/>
        </p:nvSpPr>
        <p:spPr>
          <a:xfrm>
            <a:off x="6893169" y="1041929"/>
            <a:ext cx="4855429" cy="4108817"/>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وحشی بافقی به‌دلیل انزوا‌طلبی که داشت این تخلص را برای خود انتخاب کرد. وحشی در گذشته به‌معنای «گوشه‌گیر» بوده است و با مفهوم امروزی آن کاملا تفاوت دارد. این شاعر را فردی می‌دانند که نوعی زندگی دور از جمع را انتخاب کرده تا امور مادی فریبش ندهند.</a:t>
            </a:r>
            <a:endParaRPr lang="en-US" b="1" dirty="0">
              <a:solidFill>
                <a:srgbClr val="212121"/>
              </a:solidFill>
              <a:latin typeface="IRANSans"/>
              <a:cs typeface="B Nazanin" panose="00000400000000000000" pitchFamily="2" charset="-78"/>
            </a:endParaRPr>
          </a:p>
        </p:txBody>
      </p:sp>
      <p:pic>
        <p:nvPicPr>
          <p:cNvPr id="9" name="Picture 8">
            <a:extLst>
              <a:ext uri="{FF2B5EF4-FFF2-40B4-BE49-F238E27FC236}">
                <a16:creationId xmlns:a16="http://schemas.microsoft.com/office/drawing/2014/main" id="{8D890229-6E95-E5EF-7702-40C8A31A2C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142634">
            <a:off x="521615" y="633785"/>
            <a:ext cx="3657600" cy="3392424"/>
          </a:xfrm>
          <a:prstGeom prst="round2DiagRect">
            <a:avLst>
              <a:gd name="adj1" fmla="val 50000"/>
              <a:gd name="adj2" fmla="val 0"/>
            </a:avLst>
          </a:prstGeom>
          <a:ln w="88900" cap="sq">
            <a:solidFill>
              <a:srgbClr val="FFFFFF"/>
            </a:solidFill>
            <a:miter lim="800000"/>
          </a:ln>
          <a:effectLst>
            <a:outerShdw blurRad="254000" algn="tl" rotWithShape="0">
              <a:srgbClr val="000000">
                <a:alpha val="43000"/>
              </a:srgbClr>
            </a:outerShdw>
          </a:effectLst>
        </p:spPr>
      </p:pic>
      <p:pic>
        <p:nvPicPr>
          <p:cNvPr id="11" name="Picture 10">
            <a:extLst>
              <a:ext uri="{FF2B5EF4-FFF2-40B4-BE49-F238E27FC236}">
                <a16:creationId xmlns:a16="http://schemas.microsoft.com/office/drawing/2014/main" id="{88186C6F-04C7-4319-F2AD-8DCF47C324EB}"/>
              </a:ext>
            </a:extLst>
          </p:cNvPr>
          <p:cNvPicPr>
            <a:picLocks noChangeAspect="1"/>
          </p:cNvPicPr>
          <p:nvPr/>
        </p:nvPicPr>
        <p:blipFill rotWithShape="1">
          <a:blip r:embed="rId3">
            <a:extLst>
              <a:ext uri="{28A0092B-C50C-407E-A947-70E740481C1C}">
                <a14:useLocalDpi xmlns:a14="http://schemas.microsoft.com/office/drawing/2010/main" val="0"/>
              </a:ext>
            </a:extLst>
          </a:blip>
          <a:srcRect l="13548" r="5176"/>
          <a:stretch/>
        </p:blipFill>
        <p:spPr>
          <a:xfrm rot="848069">
            <a:off x="1740636" y="3565543"/>
            <a:ext cx="3508708" cy="2428324"/>
          </a:xfrm>
          <a:prstGeom prst="round2DiagRect">
            <a:avLst>
              <a:gd name="adj1" fmla="val 50000"/>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856295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2E1780-4634-AC4D-5160-2940A969BB2A}"/>
              </a:ext>
            </a:extLst>
          </p:cNvPr>
          <p:cNvSpPr txBox="1"/>
          <p:nvPr/>
        </p:nvSpPr>
        <p:spPr>
          <a:xfrm>
            <a:off x="7184571" y="585289"/>
            <a:ext cx="4019341" cy="461665"/>
          </a:xfrm>
          <a:prstGeom prst="rect">
            <a:avLst/>
          </a:prstGeom>
          <a:noFill/>
        </p:spPr>
        <p:txBody>
          <a:bodyPr wrap="square">
            <a:spAutoFit/>
          </a:bodyPr>
          <a:lstStyle/>
          <a:p>
            <a:pPr algn="ctr" rtl="1"/>
            <a:r>
              <a:rPr lang="fa-IR" sz="2400" b="0" i="0" dirty="0">
                <a:solidFill>
                  <a:schemeClr val="bg1"/>
                </a:solidFill>
                <a:effectLst/>
                <a:latin typeface="iranyekan"/>
                <a:cs typeface="B Titr" panose="00000700000000000000" pitchFamily="2" charset="-78"/>
              </a:rPr>
              <a:t>امرار معاش به شرط شاعری</a:t>
            </a:r>
          </a:p>
        </p:txBody>
      </p:sp>
      <p:sp>
        <p:nvSpPr>
          <p:cNvPr id="7" name="TextBox 6">
            <a:extLst>
              <a:ext uri="{FF2B5EF4-FFF2-40B4-BE49-F238E27FC236}">
                <a16:creationId xmlns:a16="http://schemas.microsoft.com/office/drawing/2014/main" id="{01898163-48BD-0380-4587-BB33A8429917}"/>
              </a:ext>
            </a:extLst>
          </p:cNvPr>
          <p:cNvSpPr txBox="1"/>
          <p:nvPr/>
        </p:nvSpPr>
        <p:spPr>
          <a:xfrm>
            <a:off x="713432" y="1179339"/>
            <a:ext cx="6312878" cy="4939814"/>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مولانا شمس الدین محمد وحشی بافقی در‌وصف پادشاهان و فرمانروایان شعر می‌سرود و از این طریق کسب درآمد می‌کرد. او از شاعران بزرگ سده دهم است که آوازه اشعار او هند نیز رسیده بود. ایشان در زمان پادشاهان صفوی همچون شاه طهماسب صفوی، شاه اسماعیل ثانی و شاه محمد خدابنده زندگی می‌کرد. وحشی در برخی اشعارش شاه طهماسب را به‌خاطر فضیلت‌های اخلاقیش ستوده است.</a:t>
            </a:r>
            <a:endParaRPr lang="en-US" b="1" dirty="0">
              <a:solidFill>
                <a:srgbClr val="212121"/>
              </a:solidFill>
              <a:latin typeface="IRANSans"/>
              <a:cs typeface="B Nazanin" panose="00000400000000000000" pitchFamily="2" charset="-78"/>
            </a:endParaRPr>
          </a:p>
        </p:txBody>
      </p:sp>
      <p:pic>
        <p:nvPicPr>
          <p:cNvPr id="9" name="Picture 8">
            <a:extLst>
              <a:ext uri="{FF2B5EF4-FFF2-40B4-BE49-F238E27FC236}">
                <a16:creationId xmlns:a16="http://schemas.microsoft.com/office/drawing/2014/main" id="{00E2B562-0837-7223-29A7-384B1D6DB5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4571" y="1627833"/>
            <a:ext cx="4584166" cy="4271892"/>
          </a:xfrm>
          <a:prstGeom prst="ellipse">
            <a:avLst/>
          </a:prstGeom>
          <a:ln>
            <a:noFill/>
          </a:ln>
          <a:effectLst>
            <a:softEdge rad="112500"/>
          </a:effectLst>
        </p:spPr>
      </p:pic>
    </p:spTree>
    <p:extLst>
      <p:ext uri="{BB962C8B-B14F-4D97-AF65-F5344CB8AC3E}">
        <p14:creationId xmlns:p14="http://schemas.microsoft.com/office/powerpoint/2010/main" val="162474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18F590-30D9-CF93-B119-628B38739A93}"/>
              </a:ext>
            </a:extLst>
          </p:cNvPr>
          <p:cNvSpPr txBox="1"/>
          <p:nvPr/>
        </p:nvSpPr>
        <p:spPr>
          <a:xfrm>
            <a:off x="602901" y="1077098"/>
            <a:ext cx="11264201" cy="2446824"/>
          </a:xfrm>
          <a:prstGeom prst="rect">
            <a:avLst/>
          </a:prstGeom>
          <a:noFill/>
        </p:spPr>
        <p:txBody>
          <a:bodyPr wrap="square">
            <a:spAutoFit/>
          </a:bodyPr>
          <a:lstStyle/>
          <a:p>
            <a:pPr algn="ctr" rtl="1">
              <a:lnSpc>
                <a:spcPct val="300000"/>
              </a:lnSpc>
            </a:pPr>
            <a:r>
              <a:rPr lang="fa-IR" b="1" dirty="0">
                <a:solidFill>
                  <a:srgbClr val="212121"/>
                </a:solidFill>
                <a:latin typeface="IRANSans"/>
                <a:cs typeface="B Nazanin" panose="00000400000000000000" pitchFamily="2" charset="-78"/>
              </a:rPr>
              <a:t>این شاعر پس از آن که در شرودن شعر کمی تبحر پیدا کرد، به کاشان مهاجرت کرده در آن جا به مکتب‌داری مشغول می‌شود. او پس از مدتی به زادگاهش یزد برمی‌گردد و به سرودن شعر در ستایش فرومانروایان آن زمان می‌پردازد. تنها منبع درآمد به اصلاح بخور و نمیر بافقی در شهر یزد از راه سرودن شعر در وصف بزرگان آن زمان بود. </a:t>
            </a:r>
            <a:endParaRPr lang="en-US" b="1" dirty="0">
              <a:solidFill>
                <a:srgbClr val="212121"/>
              </a:solidFill>
              <a:latin typeface="IRANSans"/>
              <a:cs typeface="B Nazanin" panose="00000400000000000000" pitchFamily="2" charset="-78"/>
            </a:endParaRPr>
          </a:p>
        </p:txBody>
      </p:sp>
      <p:sp>
        <p:nvSpPr>
          <p:cNvPr id="6" name="TextBox 5">
            <a:extLst>
              <a:ext uri="{FF2B5EF4-FFF2-40B4-BE49-F238E27FC236}">
                <a16:creationId xmlns:a16="http://schemas.microsoft.com/office/drawing/2014/main" id="{5FABD879-7DC2-FB8C-E1B2-B81866E88D18}"/>
              </a:ext>
            </a:extLst>
          </p:cNvPr>
          <p:cNvSpPr txBox="1"/>
          <p:nvPr/>
        </p:nvSpPr>
        <p:spPr>
          <a:xfrm>
            <a:off x="7234814" y="585289"/>
            <a:ext cx="4004686" cy="461665"/>
          </a:xfrm>
          <a:prstGeom prst="rect">
            <a:avLst/>
          </a:prstGeom>
          <a:noFill/>
        </p:spPr>
        <p:txBody>
          <a:bodyPr wrap="square">
            <a:spAutoFit/>
          </a:bodyPr>
          <a:lstStyle/>
          <a:p>
            <a:pPr algn="ctr" rtl="1"/>
            <a:r>
              <a:rPr lang="fa-IR" sz="2400" b="0" i="0" dirty="0">
                <a:solidFill>
                  <a:schemeClr val="bg1"/>
                </a:solidFill>
                <a:effectLst/>
                <a:latin typeface="iranyekan"/>
                <a:cs typeface="B Titr" panose="00000700000000000000" pitchFamily="2" charset="-78"/>
              </a:rPr>
              <a:t>امرار معاش به شرط شاعری</a:t>
            </a:r>
          </a:p>
        </p:txBody>
      </p:sp>
      <p:pic>
        <p:nvPicPr>
          <p:cNvPr id="3" name="Picture 2">
            <a:extLst>
              <a:ext uri="{FF2B5EF4-FFF2-40B4-BE49-F238E27FC236}">
                <a16:creationId xmlns:a16="http://schemas.microsoft.com/office/drawing/2014/main" id="{F2DCBAB5-83CC-3208-5546-73CE2A0AE8A5}"/>
              </a:ext>
            </a:extLst>
          </p:cNvPr>
          <p:cNvPicPr>
            <a:picLocks noChangeAspect="1"/>
          </p:cNvPicPr>
          <p:nvPr/>
        </p:nvPicPr>
        <p:blipFill rotWithShape="1">
          <a:blip r:embed="rId2">
            <a:extLst>
              <a:ext uri="{28A0092B-C50C-407E-A947-70E740481C1C}">
                <a14:useLocalDpi xmlns:a14="http://schemas.microsoft.com/office/drawing/2010/main" val="0"/>
              </a:ext>
            </a:extLst>
          </a:blip>
          <a:srcRect t="7033" r="36464" b="32015"/>
          <a:stretch/>
        </p:blipFill>
        <p:spPr>
          <a:xfrm flipH="1">
            <a:off x="190917" y="2763295"/>
            <a:ext cx="2873717" cy="3938394"/>
          </a:xfrm>
          <a:prstGeom prst="rect">
            <a:avLst/>
          </a:prstGeom>
        </p:spPr>
      </p:pic>
    </p:spTree>
    <p:extLst>
      <p:ext uri="{BB962C8B-B14F-4D97-AF65-F5344CB8AC3E}">
        <p14:creationId xmlns:p14="http://schemas.microsoft.com/office/powerpoint/2010/main" val="626158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E696BC8-7742-B598-D672-90DD05EF3DE4}"/>
              </a:ext>
            </a:extLst>
          </p:cNvPr>
          <p:cNvSpPr txBox="1"/>
          <p:nvPr/>
        </p:nvSpPr>
        <p:spPr>
          <a:xfrm>
            <a:off x="5205046" y="1155300"/>
            <a:ext cx="6664570" cy="4939814"/>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پشتیبان اصلی او «میر میران» حاکم وقت یزد بوده است. او همچنین قصیده‌ای طولانی در وصف شاه طهماسب نیز سروده است. در عوض شاعر نام‌داری دیگری مانند فرخی سیستانی که در قرن پنجم می‌زیست و یکی از ثروتمندترین شاعران فارسی زمان بوده است. چرا که قصیده‌هایی در مدح سلطان محمود غزنوی می‌نوشت و به مقام ماک الشعارای دربار رسیده بود. او بعد از مرگ سلطان محمود هم اشعاری در وصف سلطان مسعود سرود و به‌دین شکا تا پایان عمر در رفاه زندگی کرد.</a:t>
            </a:r>
            <a:endParaRPr lang="en-US" b="1" dirty="0">
              <a:solidFill>
                <a:srgbClr val="212121"/>
              </a:solidFill>
              <a:latin typeface="IRANSans"/>
              <a:cs typeface="B Nazanin" panose="00000400000000000000" pitchFamily="2" charset="-78"/>
            </a:endParaRPr>
          </a:p>
        </p:txBody>
      </p:sp>
      <p:pic>
        <p:nvPicPr>
          <p:cNvPr id="8" name="Picture 7">
            <a:extLst>
              <a:ext uri="{FF2B5EF4-FFF2-40B4-BE49-F238E27FC236}">
                <a16:creationId xmlns:a16="http://schemas.microsoft.com/office/drawing/2014/main" id="{A6DB3F26-DCC8-3BD8-9591-E6FDF14D25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384" y="1356527"/>
            <a:ext cx="4537360" cy="4537360"/>
          </a:xfrm>
          <a:prstGeom prst="rect">
            <a:avLst/>
          </a:prstGeom>
        </p:spPr>
      </p:pic>
      <p:sp>
        <p:nvSpPr>
          <p:cNvPr id="2" name="TextBox 1">
            <a:extLst>
              <a:ext uri="{FF2B5EF4-FFF2-40B4-BE49-F238E27FC236}">
                <a16:creationId xmlns:a16="http://schemas.microsoft.com/office/drawing/2014/main" id="{7AB84CF7-C2D8-50CE-C7C2-279A9A4389B0}"/>
              </a:ext>
            </a:extLst>
          </p:cNvPr>
          <p:cNvSpPr txBox="1"/>
          <p:nvPr/>
        </p:nvSpPr>
        <p:spPr>
          <a:xfrm>
            <a:off x="7234814" y="585289"/>
            <a:ext cx="4004686" cy="461665"/>
          </a:xfrm>
          <a:prstGeom prst="rect">
            <a:avLst/>
          </a:prstGeom>
          <a:noFill/>
        </p:spPr>
        <p:txBody>
          <a:bodyPr wrap="square">
            <a:spAutoFit/>
          </a:bodyPr>
          <a:lstStyle/>
          <a:p>
            <a:pPr algn="ctr" rtl="1"/>
            <a:r>
              <a:rPr lang="fa-IR" sz="2400" b="0" i="0" dirty="0">
                <a:solidFill>
                  <a:schemeClr val="bg1"/>
                </a:solidFill>
                <a:effectLst/>
                <a:latin typeface="iranyekan"/>
                <a:cs typeface="B Titr" panose="00000700000000000000" pitchFamily="2" charset="-78"/>
              </a:rPr>
              <a:t>امرار معاش به شرط شاعری</a:t>
            </a:r>
          </a:p>
        </p:txBody>
      </p:sp>
    </p:spTree>
    <p:extLst>
      <p:ext uri="{BB962C8B-B14F-4D97-AF65-F5344CB8AC3E}">
        <p14:creationId xmlns:p14="http://schemas.microsoft.com/office/powerpoint/2010/main" val="1501792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11CD06E-B347-E9DF-43C5-4129773B9558}"/>
              </a:ext>
            </a:extLst>
          </p:cNvPr>
          <p:cNvSpPr txBox="1"/>
          <p:nvPr/>
        </p:nvSpPr>
        <p:spPr>
          <a:xfrm>
            <a:off x="7204668" y="587799"/>
            <a:ext cx="4059534" cy="461665"/>
          </a:xfrm>
          <a:prstGeom prst="rect">
            <a:avLst/>
          </a:prstGeom>
          <a:noFill/>
        </p:spPr>
        <p:txBody>
          <a:bodyPr wrap="square">
            <a:spAutoFit/>
          </a:bodyPr>
          <a:lstStyle/>
          <a:p>
            <a:pPr algn="ctr" rtl="1" fontAlgn="base"/>
            <a:r>
              <a:rPr lang="fa-IR" sz="2400" b="0" i="0" dirty="0">
                <a:solidFill>
                  <a:schemeClr val="bg1"/>
                </a:solidFill>
                <a:effectLst/>
                <a:latin typeface="IRANSans"/>
                <a:cs typeface="B Titr" panose="00000700000000000000" pitchFamily="2" charset="-78"/>
              </a:rPr>
              <a:t>تخلص وحشی بافقی</a:t>
            </a:r>
          </a:p>
        </p:txBody>
      </p:sp>
      <p:sp>
        <p:nvSpPr>
          <p:cNvPr id="7" name="TextBox 6">
            <a:extLst>
              <a:ext uri="{FF2B5EF4-FFF2-40B4-BE49-F238E27FC236}">
                <a16:creationId xmlns:a16="http://schemas.microsoft.com/office/drawing/2014/main" id="{5B0DF1B7-A3E8-02B5-73A7-24DBA78BB1BD}"/>
              </a:ext>
            </a:extLst>
          </p:cNvPr>
          <p:cNvSpPr txBox="1"/>
          <p:nvPr/>
        </p:nvSpPr>
        <p:spPr>
          <a:xfrm>
            <a:off x="6811841" y="989175"/>
            <a:ext cx="5022605" cy="4108817"/>
          </a:xfrm>
          <a:prstGeom prst="rect">
            <a:avLst/>
          </a:prstGeom>
          <a:noFill/>
        </p:spPr>
        <p:txBody>
          <a:bodyPr wrap="square">
            <a:spAutoFit/>
          </a:bodyPr>
          <a:lstStyle/>
          <a:p>
            <a:pPr algn="justLow" rtl="1">
              <a:lnSpc>
                <a:spcPct val="300000"/>
              </a:lnSpc>
            </a:pPr>
            <a:r>
              <a:rPr lang="fa-IR" b="1" dirty="0">
                <a:solidFill>
                  <a:srgbClr val="212121"/>
                </a:solidFill>
                <a:latin typeface="IRANSans"/>
                <a:cs typeface="B Nazanin" panose="00000400000000000000" pitchFamily="2" charset="-78"/>
              </a:rPr>
              <a:t>وحشی بافقی به‌دلیل انزوا‌طلبی که داشت، این تخلص را برای خود انتخاب کرد. وحشی در گذشته به‌معنای «گوشه‌گیر» بوده است و با مفهوم امروزی آن کاملا تفاوت دارد. وحشی را فردی می‌دانند که نوعی زندگی دور از جمع را انتخاب کرده تا امور مادی فریبش ندهند.</a:t>
            </a:r>
            <a:endParaRPr lang="en-US" b="1" dirty="0">
              <a:solidFill>
                <a:srgbClr val="212121"/>
              </a:solidFill>
              <a:latin typeface="IRANSans"/>
              <a:cs typeface="B Nazanin" panose="00000400000000000000" pitchFamily="2" charset="-78"/>
            </a:endParaRPr>
          </a:p>
        </p:txBody>
      </p:sp>
      <p:pic>
        <p:nvPicPr>
          <p:cNvPr id="9" name="Picture 8">
            <a:extLst>
              <a:ext uri="{FF2B5EF4-FFF2-40B4-BE49-F238E27FC236}">
                <a16:creationId xmlns:a16="http://schemas.microsoft.com/office/drawing/2014/main" id="{A6F28912-0FA8-B422-1573-4627D672FE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045761">
            <a:off x="1201171" y="1178932"/>
            <a:ext cx="4001912" cy="372930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701235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9625F86-01C3-53BF-5FB3-677FC3BA1AD5}"/>
              </a:ext>
            </a:extLst>
          </p:cNvPr>
          <p:cNvSpPr txBox="1"/>
          <p:nvPr/>
        </p:nvSpPr>
        <p:spPr>
          <a:xfrm>
            <a:off x="7194621" y="586543"/>
            <a:ext cx="4059533" cy="461665"/>
          </a:xfrm>
          <a:prstGeom prst="rect">
            <a:avLst/>
          </a:prstGeom>
          <a:noFill/>
        </p:spPr>
        <p:txBody>
          <a:bodyPr wrap="square">
            <a:spAutoFit/>
          </a:bodyPr>
          <a:lstStyle/>
          <a:p>
            <a:pPr algn="ctr" rtl="1" fontAlgn="base"/>
            <a:r>
              <a:rPr lang="fa-IR" sz="2400" b="0" i="0" dirty="0">
                <a:solidFill>
                  <a:schemeClr val="bg1"/>
                </a:solidFill>
                <a:effectLst/>
                <a:latin typeface="IRANSans"/>
                <a:cs typeface="B Titr" panose="00000700000000000000" pitchFamily="2" charset="-78"/>
              </a:rPr>
              <a:t>زندگی‌نامه وحشی بافقی</a:t>
            </a:r>
          </a:p>
        </p:txBody>
      </p:sp>
      <p:sp>
        <p:nvSpPr>
          <p:cNvPr id="7" name="TextBox 6">
            <a:extLst>
              <a:ext uri="{FF2B5EF4-FFF2-40B4-BE49-F238E27FC236}">
                <a16:creationId xmlns:a16="http://schemas.microsoft.com/office/drawing/2014/main" id="{DCDA9281-C19A-2A71-FA49-187C2DE0AFBF}"/>
              </a:ext>
            </a:extLst>
          </p:cNvPr>
          <p:cNvSpPr txBox="1"/>
          <p:nvPr/>
        </p:nvSpPr>
        <p:spPr>
          <a:xfrm>
            <a:off x="6776672" y="997968"/>
            <a:ext cx="5163282" cy="3277820"/>
          </a:xfrm>
          <a:prstGeom prst="rect">
            <a:avLst/>
          </a:prstGeom>
          <a:noFill/>
        </p:spPr>
        <p:txBody>
          <a:bodyPr wrap="square">
            <a:spAutoFit/>
          </a:bodyPr>
          <a:lstStyle/>
          <a:p>
            <a:pPr algn="justLow" rtl="1">
              <a:lnSpc>
                <a:spcPct val="300000"/>
              </a:lnSpc>
            </a:pPr>
            <a:r>
              <a:rPr lang="fa-IR" dirty="0">
                <a:solidFill>
                  <a:srgbClr val="212121"/>
                </a:solidFill>
                <a:latin typeface="IRANSans"/>
                <a:cs typeface="B Nazanin" panose="00000400000000000000" pitchFamily="2" charset="-78"/>
              </a:rPr>
              <a:t>او در خانواده‌ای متوسط بزرگ شد. پدرش کشاورزی می‌کرد و برادر بزرگش مرادی وحشی، اهل شعر و ادب بود و گاهی وحشی بافقی را با خود به محافل ادبی می‌برد. برادرش قبل از آن که او به شهرت برسد از دنیا می‌رود و وحشی بافقی بعدها در اشعار خود از او یاد می‌کند.</a:t>
            </a:r>
            <a:endParaRPr lang="en-US" dirty="0">
              <a:solidFill>
                <a:srgbClr val="212121"/>
              </a:solidFill>
              <a:latin typeface="IRANSans"/>
              <a:cs typeface="B Nazanin" panose="00000400000000000000" pitchFamily="2" charset="-78"/>
            </a:endParaRPr>
          </a:p>
        </p:txBody>
      </p:sp>
      <p:pic>
        <p:nvPicPr>
          <p:cNvPr id="9" name="Picture 8">
            <a:extLst>
              <a:ext uri="{FF2B5EF4-FFF2-40B4-BE49-F238E27FC236}">
                <a16:creationId xmlns:a16="http://schemas.microsoft.com/office/drawing/2014/main" id="{9F6A5A55-A04A-AD49-4573-437BB49BA8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2137" y="1562565"/>
            <a:ext cx="5484771" cy="3587954"/>
          </a:xfrm>
          <a:prstGeom prst="snip2DiagRect">
            <a:avLst>
              <a:gd name="adj1" fmla="val 0"/>
              <a:gd name="adj2" fmla="val 34597"/>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515644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TotalTime>
  <Words>1617</Words>
  <Application>Microsoft Office PowerPoint</Application>
  <PresentationFormat>Widescreen</PresentationFormat>
  <Paragraphs>57</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Calibri</vt:lpstr>
      <vt:lpstr>IRANSans</vt:lpstr>
      <vt:lpstr>iranyekan</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Central</dc:creator>
  <cp:lastModifiedBy>mt</cp:lastModifiedBy>
  <cp:revision>6</cp:revision>
  <dcterms:created xsi:type="dcterms:W3CDTF">2023-07-23T19:50:48Z</dcterms:created>
  <dcterms:modified xsi:type="dcterms:W3CDTF">2023-07-30T11:03:35Z</dcterms:modified>
</cp:coreProperties>
</file>