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1" r:id="rId2"/>
    <p:sldId id="29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4" r:id="rId17"/>
    <p:sldId id="270" r:id="rId18"/>
    <p:sldId id="275" r:id="rId19"/>
    <p:sldId id="271" r:id="rId20"/>
    <p:sldId id="272" r:id="rId21"/>
    <p:sldId id="273"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2463"/>
    <a:srgbClr val="FBD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8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F5DC30A-C252-880C-4ED5-71487520988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7818"/>
          <a:stretch/>
        </p:blipFill>
        <p:spPr>
          <a:xfrm rot="5400000">
            <a:off x="4381500" y="-4381499"/>
            <a:ext cx="3428999" cy="12192000"/>
          </a:xfrm>
          <a:prstGeom prst="rect">
            <a:avLst/>
          </a:prstGeom>
        </p:spPr>
      </p:pic>
      <p:pic>
        <p:nvPicPr>
          <p:cNvPr id="10" name="Picture 9">
            <a:extLst>
              <a:ext uri="{FF2B5EF4-FFF2-40B4-BE49-F238E27FC236}">
                <a16:creationId xmlns:a16="http://schemas.microsoft.com/office/drawing/2014/main" id="{D280CDAA-167C-C370-DBF3-A9C65E9865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7818"/>
          <a:stretch/>
        </p:blipFill>
        <p:spPr>
          <a:xfrm rot="5400000" flipH="1">
            <a:off x="4381499" y="-952500"/>
            <a:ext cx="3428999" cy="12192000"/>
          </a:xfrm>
          <a:prstGeom prst="rect">
            <a:avLst/>
          </a:prstGeom>
        </p:spPr>
      </p:pic>
      <p:sp>
        <p:nvSpPr>
          <p:cNvPr id="13" name="Rectangle: Rounded Corners 12">
            <a:extLst>
              <a:ext uri="{FF2B5EF4-FFF2-40B4-BE49-F238E27FC236}">
                <a16:creationId xmlns:a16="http://schemas.microsoft.com/office/drawing/2014/main" id="{4A909239-F956-7C37-9A2C-D9BC4784C44C}"/>
              </a:ext>
            </a:extLst>
          </p:cNvPr>
          <p:cNvSpPr/>
          <p:nvPr userDrawn="1"/>
        </p:nvSpPr>
        <p:spPr>
          <a:xfrm>
            <a:off x="7772400" y="440267"/>
            <a:ext cx="4030133" cy="592667"/>
          </a:xfrm>
          <a:prstGeom prst="roundRect">
            <a:avLst/>
          </a:prstGeom>
          <a:solidFill>
            <a:srgbClr val="FBD3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7488D08-0474-D80F-F890-F1449A85A2AA}"/>
              </a:ext>
            </a:extLst>
          </p:cNvPr>
          <p:cNvSpPr/>
          <p:nvPr userDrawn="1"/>
        </p:nvSpPr>
        <p:spPr>
          <a:xfrm>
            <a:off x="119270" y="106018"/>
            <a:ext cx="11966713" cy="6626086"/>
          </a:xfrm>
          <a:prstGeom prst="rect">
            <a:avLst/>
          </a:prstGeom>
          <a:solidFill>
            <a:srgbClr val="FBD3A0"/>
          </a:solidFill>
          <a:ln>
            <a:noFill/>
          </a:ln>
          <a:effectLst>
            <a:outerShdw blurRad="63500" sx="101000" sy="101000" algn="ctr" rotWithShape="0">
              <a:prstClr val="black">
                <a:alpha val="9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6C4AA07-6727-6624-9ABF-E0B071CED974}"/>
              </a:ext>
            </a:extLst>
          </p:cNvPr>
          <p:cNvSpPr/>
          <p:nvPr userDrawn="1"/>
        </p:nvSpPr>
        <p:spPr>
          <a:xfrm>
            <a:off x="229479" y="244063"/>
            <a:ext cx="11746295" cy="6349997"/>
          </a:xfrm>
          <a:prstGeom prst="rect">
            <a:avLst/>
          </a:prstGeom>
          <a:solidFill>
            <a:schemeClr val="bg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2E177354-6546-F87B-1306-B72D85DCBEF3}"/>
              </a:ext>
            </a:extLst>
          </p:cNvPr>
          <p:cNvSpPr/>
          <p:nvPr userDrawn="1"/>
        </p:nvSpPr>
        <p:spPr>
          <a:xfrm>
            <a:off x="6785114" y="413763"/>
            <a:ext cx="5030672" cy="592667"/>
          </a:xfrm>
          <a:prstGeom prst="roundRect">
            <a:avLst>
              <a:gd name="adj" fmla="val 0"/>
            </a:avLst>
          </a:prstGeom>
          <a:solidFill>
            <a:srgbClr val="FBD3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31633ACB-2240-2F89-A2FE-50CEFF6E36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95206" y="291914"/>
            <a:ext cx="889372" cy="889372"/>
          </a:xfrm>
          <a:prstGeom prst="rect">
            <a:avLst/>
          </a:prstGeom>
        </p:spPr>
      </p:pic>
    </p:spTree>
    <p:extLst>
      <p:ext uri="{BB962C8B-B14F-4D97-AF65-F5344CB8AC3E}">
        <p14:creationId xmlns:p14="http://schemas.microsoft.com/office/powerpoint/2010/main" val="1410419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F5DC30A-C252-880C-4ED5-71487520988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7818"/>
          <a:stretch/>
        </p:blipFill>
        <p:spPr>
          <a:xfrm rot="5400000">
            <a:off x="4381500" y="-4381499"/>
            <a:ext cx="3428999" cy="12192000"/>
          </a:xfrm>
          <a:prstGeom prst="rect">
            <a:avLst/>
          </a:prstGeom>
        </p:spPr>
      </p:pic>
      <p:pic>
        <p:nvPicPr>
          <p:cNvPr id="10" name="Picture 9">
            <a:extLst>
              <a:ext uri="{FF2B5EF4-FFF2-40B4-BE49-F238E27FC236}">
                <a16:creationId xmlns:a16="http://schemas.microsoft.com/office/drawing/2014/main" id="{D280CDAA-167C-C370-DBF3-A9C65E9865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57818"/>
          <a:stretch/>
        </p:blipFill>
        <p:spPr>
          <a:xfrm rot="5400000" flipH="1">
            <a:off x="4381499" y="-952500"/>
            <a:ext cx="3428999" cy="12192000"/>
          </a:xfrm>
          <a:prstGeom prst="rect">
            <a:avLst/>
          </a:prstGeom>
        </p:spPr>
      </p:pic>
      <p:sp>
        <p:nvSpPr>
          <p:cNvPr id="11" name="Rectangle 10">
            <a:extLst>
              <a:ext uri="{FF2B5EF4-FFF2-40B4-BE49-F238E27FC236}">
                <a16:creationId xmlns:a16="http://schemas.microsoft.com/office/drawing/2014/main" id="{91A641D2-499C-38FE-4C9B-564601049E46}"/>
              </a:ext>
            </a:extLst>
          </p:cNvPr>
          <p:cNvSpPr/>
          <p:nvPr userDrawn="1"/>
        </p:nvSpPr>
        <p:spPr>
          <a:xfrm>
            <a:off x="119270" y="106018"/>
            <a:ext cx="11966713" cy="6626086"/>
          </a:xfrm>
          <a:prstGeom prst="rect">
            <a:avLst/>
          </a:prstGeom>
          <a:solidFill>
            <a:srgbClr val="FBD3A0"/>
          </a:solidFill>
          <a:ln>
            <a:noFill/>
          </a:ln>
          <a:effectLst>
            <a:outerShdw blurRad="63500" sx="101000" sy="101000" algn="ctr" rotWithShape="0">
              <a:prstClr val="black">
                <a:alpha val="9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347C948-79DC-0EBA-0368-D0C79D60ADD4}"/>
              </a:ext>
            </a:extLst>
          </p:cNvPr>
          <p:cNvSpPr/>
          <p:nvPr userDrawn="1"/>
        </p:nvSpPr>
        <p:spPr>
          <a:xfrm>
            <a:off x="229479" y="244063"/>
            <a:ext cx="11746295" cy="6349997"/>
          </a:xfrm>
          <a:prstGeom prst="rect">
            <a:avLst/>
          </a:prstGeom>
          <a:solidFill>
            <a:schemeClr val="bg1"/>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68196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2477265"/>
      </p:ext>
    </p:extLst>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7.jp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20288A8-1FF4-932B-2A9C-8D3DB12BA26F}"/>
              </a:ext>
            </a:extLst>
          </p:cNvPr>
          <p:cNvPicPr>
            <a:picLocks noChangeAspect="1"/>
          </p:cNvPicPr>
          <p:nvPr/>
        </p:nvPicPr>
        <p:blipFill rotWithShape="1">
          <a:blip r:embed="rId2">
            <a:extLst>
              <a:ext uri="{28A0092B-C50C-407E-A947-70E740481C1C}">
                <a14:useLocalDpi xmlns:a14="http://schemas.microsoft.com/office/drawing/2010/main" val="0"/>
              </a:ext>
            </a:extLst>
          </a:blip>
          <a:srcRect l="25540" t="31692" r="23111" b="41835"/>
          <a:stretch/>
        </p:blipFill>
        <p:spPr>
          <a:xfrm>
            <a:off x="1875182" y="1653434"/>
            <a:ext cx="8653669" cy="4005243"/>
          </a:xfrm>
          <a:prstGeom prst="rect">
            <a:avLst/>
          </a:prstGeom>
        </p:spPr>
      </p:pic>
    </p:spTree>
    <p:extLst>
      <p:ext uri="{BB962C8B-B14F-4D97-AF65-F5344CB8AC3E}">
        <p14:creationId xmlns:p14="http://schemas.microsoft.com/office/powerpoint/2010/main" val="325816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088A743-3E82-B860-4CDB-2D39821D5A49}"/>
              </a:ext>
            </a:extLst>
          </p:cNvPr>
          <p:cNvSpPr txBox="1"/>
          <p:nvPr/>
        </p:nvSpPr>
        <p:spPr>
          <a:xfrm>
            <a:off x="447309" y="1673447"/>
            <a:ext cx="11297382" cy="3277820"/>
          </a:xfrm>
          <a:prstGeom prst="rect">
            <a:avLst/>
          </a:prstGeom>
          <a:noFill/>
        </p:spPr>
        <p:txBody>
          <a:bodyPr wrap="square">
            <a:spAutoFit/>
          </a:bodyPr>
          <a:lstStyle/>
          <a:p>
            <a:pPr algn="ctr" rtl="1">
              <a:lnSpc>
                <a:spcPct val="300000"/>
              </a:lnSpc>
            </a:pPr>
            <a:r>
              <a:rPr lang="fa-IR" b="1" dirty="0">
                <a:solidFill>
                  <a:srgbClr val="042463"/>
                </a:solidFill>
                <a:latin typeface="namnak"/>
                <a:cs typeface="B Nazanin" panose="00000400000000000000" pitchFamily="2" charset="-78"/>
              </a:rPr>
              <a:t>رودکی به جز نصربن احمد سامانی، امیر جعفر بانویه از امیران سیستان، ابوطیب مصعبی، خاندان بلعمی، عدنانی، مرادی، ابوالحسن کسایی، عماره مروزی و ماکان کاکی را نیز مدح کرده است.</a:t>
            </a:r>
          </a:p>
          <a:p>
            <a:pPr algn="ctr" rtl="1">
              <a:lnSpc>
                <a:spcPct val="300000"/>
              </a:lnSpc>
            </a:pPr>
            <a:r>
              <a:rPr lang="fa-IR" b="1" dirty="0">
                <a:solidFill>
                  <a:srgbClr val="042463"/>
                </a:solidFill>
                <a:latin typeface="namnak"/>
                <a:cs typeface="B Nazanin" panose="00000400000000000000" pitchFamily="2" charset="-78"/>
              </a:rPr>
              <a:t>به دلیل دانش دوستی برخی از پادشاهان سامانی و با تلاش و خردمندی وزیرانی دانشمند و کاردان چون ابوالفضل بلعمی (330 ق) و ابوعلی محمد جیهانی (333 ق)، بخارا به صورت مرکز بزرگ علمی، ادبی و فرهنگی درآمد.</a:t>
            </a:r>
          </a:p>
        </p:txBody>
      </p:sp>
      <p:sp>
        <p:nvSpPr>
          <p:cNvPr id="3" name="TextBox 2">
            <a:extLst>
              <a:ext uri="{FF2B5EF4-FFF2-40B4-BE49-F238E27FC236}">
                <a16:creationId xmlns:a16="http://schemas.microsoft.com/office/drawing/2014/main" id="{E029D462-2520-867D-C770-44A2536A4E95}"/>
              </a:ext>
            </a:extLst>
          </p:cNvPr>
          <p:cNvSpPr txBox="1"/>
          <p:nvPr/>
        </p:nvSpPr>
        <p:spPr>
          <a:xfrm>
            <a:off x="5640147" y="474408"/>
            <a:ext cx="557652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جوانی رودکی و راهیابی او به حکومت سامانیان</a:t>
            </a:r>
          </a:p>
        </p:txBody>
      </p:sp>
    </p:spTree>
    <p:extLst>
      <p:ext uri="{BB962C8B-B14F-4D97-AF65-F5344CB8AC3E}">
        <p14:creationId xmlns:p14="http://schemas.microsoft.com/office/powerpoint/2010/main" val="841009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20AE485-BD7C-9A52-3E9F-6F6EA4AF75C6}"/>
              </a:ext>
            </a:extLst>
          </p:cNvPr>
          <p:cNvSpPr txBox="1"/>
          <p:nvPr/>
        </p:nvSpPr>
        <p:spPr>
          <a:xfrm>
            <a:off x="5978769" y="1138646"/>
            <a:ext cx="5600700" cy="3277820"/>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سبک شعری رودکی، سبک غالب آن روزگار یعنی سبک خراسانی است. ویژگی‌های سبک خراسانی در شعر رودکی نمود کامل و جامعی دارد و به همین دلیل می‌توان او را نماینده ی تام و تمام این سبک از شعر فارسی دانست.</a:t>
            </a:r>
            <a:endParaRPr lang="en-US" b="1" dirty="0">
              <a:solidFill>
                <a:srgbClr val="042463"/>
              </a:solidFill>
              <a:latin typeface="namnak"/>
              <a:cs typeface="B Nazanin" panose="00000400000000000000" pitchFamily="2" charset="-78"/>
            </a:endParaRPr>
          </a:p>
        </p:txBody>
      </p:sp>
      <p:sp>
        <p:nvSpPr>
          <p:cNvPr id="2" name="TextBox 1">
            <a:extLst>
              <a:ext uri="{FF2B5EF4-FFF2-40B4-BE49-F238E27FC236}">
                <a16:creationId xmlns:a16="http://schemas.microsoft.com/office/drawing/2014/main" id="{B8204EBB-4753-CFB7-4242-F998A4808CD4}"/>
              </a:ext>
            </a:extLst>
          </p:cNvPr>
          <p:cNvSpPr txBox="1"/>
          <p:nvPr/>
        </p:nvSpPr>
        <p:spPr>
          <a:xfrm>
            <a:off x="7786256" y="510727"/>
            <a:ext cx="3980872"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ویژگی‌های سروده‌ها</a:t>
            </a:r>
          </a:p>
        </p:txBody>
      </p:sp>
      <p:pic>
        <p:nvPicPr>
          <p:cNvPr id="3" name="Picture 2">
            <a:extLst>
              <a:ext uri="{FF2B5EF4-FFF2-40B4-BE49-F238E27FC236}">
                <a16:creationId xmlns:a16="http://schemas.microsoft.com/office/drawing/2014/main" id="{DA90D1B2-FF5D-3692-C649-44A74C1FD0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59593" flipH="1">
            <a:off x="2250376" y="2010701"/>
            <a:ext cx="2467398" cy="3707838"/>
          </a:xfrm>
          <a:prstGeom prst="ellipse">
            <a:avLst/>
          </a:prstGeom>
          <a:ln>
            <a:noFill/>
          </a:ln>
          <a:effectLst>
            <a:softEdge rad="112500"/>
          </a:effectLst>
        </p:spPr>
      </p:pic>
      <p:pic>
        <p:nvPicPr>
          <p:cNvPr id="4" name="Picture 3">
            <a:extLst>
              <a:ext uri="{FF2B5EF4-FFF2-40B4-BE49-F238E27FC236}">
                <a16:creationId xmlns:a16="http://schemas.microsoft.com/office/drawing/2014/main" id="{0B8FA752-8FE5-BD0D-4D33-17EC3A987D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94723">
            <a:off x="729928" y="1238631"/>
            <a:ext cx="2904008" cy="2136866"/>
          </a:xfrm>
          <a:prstGeom prst="ellipse">
            <a:avLst/>
          </a:prstGeom>
          <a:ln>
            <a:noFill/>
          </a:ln>
          <a:effectLst>
            <a:softEdge rad="112500"/>
          </a:effectLst>
        </p:spPr>
      </p:pic>
    </p:spTree>
    <p:extLst>
      <p:ext uri="{BB962C8B-B14F-4D97-AF65-F5344CB8AC3E}">
        <p14:creationId xmlns:p14="http://schemas.microsoft.com/office/powerpoint/2010/main" val="92253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836278B-AFC5-6DE7-5539-1E0BB578E5A6}"/>
              </a:ext>
            </a:extLst>
          </p:cNvPr>
          <p:cNvSpPr txBox="1"/>
          <p:nvPr/>
        </p:nvSpPr>
        <p:spPr>
          <a:xfrm>
            <a:off x="803637" y="1072385"/>
            <a:ext cx="5567728"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اگرچه سروده‌های وی در دایرۀ ادبیات غنایی و بعضاً تعلیمی جای می‌گیرد، اما اندکی تأمل در شعر او نشان می‌دهد که وی از داستان‌ها و موضوعات حماسی، به خوبی آگاهی داشته و با استادی و مهارت تمام توانسته‌ این مسئله را در شعر خود بازتاب دهد. رودکی اغلب در توصیفات غنایی از عنصر حماسه بهره برده و بدین وسیله به شعر خود صلابت و فخامت ویژه‌ای بخشیده‌است</a:t>
            </a:r>
            <a:endParaRPr lang="en-US" b="1" dirty="0">
              <a:solidFill>
                <a:srgbClr val="042463"/>
              </a:solidFill>
              <a:latin typeface="namnak"/>
              <a:cs typeface="B Nazanin" panose="00000400000000000000" pitchFamily="2" charset="-78"/>
            </a:endParaRPr>
          </a:p>
        </p:txBody>
      </p:sp>
      <p:sp>
        <p:nvSpPr>
          <p:cNvPr id="2" name="TextBox 1">
            <a:extLst>
              <a:ext uri="{FF2B5EF4-FFF2-40B4-BE49-F238E27FC236}">
                <a16:creationId xmlns:a16="http://schemas.microsoft.com/office/drawing/2014/main" id="{54757368-557B-A7A0-51F5-24934B2B919B}"/>
              </a:ext>
            </a:extLst>
          </p:cNvPr>
          <p:cNvSpPr txBox="1"/>
          <p:nvPr/>
        </p:nvSpPr>
        <p:spPr>
          <a:xfrm>
            <a:off x="7786256" y="510727"/>
            <a:ext cx="3980872"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ویژگی‌های سروده‌ها</a:t>
            </a:r>
          </a:p>
        </p:txBody>
      </p:sp>
      <p:pic>
        <p:nvPicPr>
          <p:cNvPr id="3" name="Picture 2">
            <a:extLst>
              <a:ext uri="{FF2B5EF4-FFF2-40B4-BE49-F238E27FC236}">
                <a16:creationId xmlns:a16="http://schemas.microsoft.com/office/drawing/2014/main" id="{D4802682-9165-188B-7421-220B0F302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6256" y="1590537"/>
            <a:ext cx="3318320" cy="44216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77161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8224B8-1220-08FD-261E-37AB0D15CA47}"/>
              </a:ext>
            </a:extLst>
          </p:cNvPr>
          <p:cNvSpPr txBox="1"/>
          <p:nvPr/>
        </p:nvSpPr>
        <p:spPr>
          <a:xfrm>
            <a:off x="6096000" y="1151899"/>
            <a:ext cx="5483468"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یکی از مهارت‌های او کاربرد صور خیال، از جمله تشبیه و استعاره در اشعار است، تصاویری که رودکی در اشعارش به کار برده، در میان تصویرهای گوناگون، تشبیه مهم‌ترین آرایه در شعرهای رودکی به شمار می‌آید. با بررسی‌هایی که از سرودهایش به عمل آمده، اکثر تشبیهات او از نوع حسی به حسی و عقلی به حسی‌اند که در انواع مختلف آن، از جمله: تشبیه مضمر، تفضیل و… به کار رفته‌است.</a:t>
            </a:r>
            <a:endParaRPr lang="en-US" b="1" dirty="0">
              <a:solidFill>
                <a:srgbClr val="042463"/>
              </a:solidFill>
              <a:latin typeface="namnak"/>
              <a:cs typeface="B Nazanin" panose="00000400000000000000" pitchFamily="2" charset="-78"/>
            </a:endParaRPr>
          </a:p>
        </p:txBody>
      </p:sp>
      <p:pic>
        <p:nvPicPr>
          <p:cNvPr id="10" name="Picture 9">
            <a:extLst>
              <a:ext uri="{FF2B5EF4-FFF2-40B4-BE49-F238E27FC236}">
                <a16:creationId xmlns:a16="http://schemas.microsoft.com/office/drawing/2014/main" id="{84F9B613-EC2A-E510-450D-180E82F327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358" y="952095"/>
            <a:ext cx="3717681" cy="495381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extBox 1">
            <a:extLst>
              <a:ext uri="{FF2B5EF4-FFF2-40B4-BE49-F238E27FC236}">
                <a16:creationId xmlns:a16="http://schemas.microsoft.com/office/drawing/2014/main" id="{5990A88D-823B-3E52-D3F8-C7CB85EFCB9B}"/>
              </a:ext>
            </a:extLst>
          </p:cNvPr>
          <p:cNvSpPr txBox="1"/>
          <p:nvPr/>
        </p:nvSpPr>
        <p:spPr>
          <a:xfrm>
            <a:off x="7786256" y="510727"/>
            <a:ext cx="3980872"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ویژگی‌های سروده‌ها</a:t>
            </a:r>
          </a:p>
        </p:txBody>
      </p:sp>
    </p:spTree>
    <p:extLst>
      <p:ext uri="{BB962C8B-B14F-4D97-AF65-F5344CB8AC3E}">
        <p14:creationId xmlns:p14="http://schemas.microsoft.com/office/powerpoint/2010/main" val="20259824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13E4667-7B00-45FE-4617-DA0987FE10C2}"/>
              </a:ext>
            </a:extLst>
          </p:cNvPr>
          <p:cNvSpPr txBox="1"/>
          <p:nvPr/>
        </p:nvSpPr>
        <p:spPr>
          <a:xfrm>
            <a:off x="6108457" y="1138646"/>
            <a:ext cx="5471012"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مفاخره یا خودستایی از مضامین رایج در شعر فارسی است. رودکی سمرقندی نیز از این موضوع بهره برده‌است. او گاه به شعر خود می‌بالد و گاه به امور دیگری که در این مقاله تحت عنوان مفاخرات غیر شعری بررسی شده‌است. در ستایش شعر خود، او بر خصایصی چون اعتدال کلام، محتوای اشعار، تأثیر و قبول آن و شهرت و فراگیر شدنش تأکید می‌کند. </a:t>
            </a:r>
            <a:endParaRPr lang="en-US" b="1" dirty="0">
              <a:solidFill>
                <a:srgbClr val="042463"/>
              </a:solidFill>
              <a:latin typeface="namnak"/>
              <a:cs typeface="B Nazanin" panose="00000400000000000000" pitchFamily="2" charset="-78"/>
            </a:endParaRPr>
          </a:p>
        </p:txBody>
      </p:sp>
      <p:pic>
        <p:nvPicPr>
          <p:cNvPr id="8" name="Picture 7">
            <a:extLst>
              <a:ext uri="{FF2B5EF4-FFF2-40B4-BE49-F238E27FC236}">
                <a16:creationId xmlns:a16="http://schemas.microsoft.com/office/drawing/2014/main" id="{A32523EE-C8E4-5664-01FD-587ECC5E0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9907" y="345812"/>
            <a:ext cx="2051721" cy="3083188"/>
          </a:xfrm>
          <a:prstGeom prst="roundRect">
            <a:avLst>
              <a:gd name="adj" fmla="val 50000"/>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a:extLst>
              <a:ext uri="{FF2B5EF4-FFF2-40B4-BE49-F238E27FC236}">
                <a16:creationId xmlns:a16="http://schemas.microsoft.com/office/drawing/2014/main" id="{2837B7CD-9301-DD9A-E814-565CF2D3B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5768" y="2731521"/>
            <a:ext cx="3346939" cy="3346939"/>
          </a:xfrm>
          <a:prstGeom prst="roundRect">
            <a:avLst>
              <a:gd name="adj" fmla="val 43975"/>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extBox 1">
            <a:extLst>
              <a:ext uri="{FF2B5EF4-FFF2-40B4-BE49-F238E27FC236}">
                <a16:creationId xmlns:a16="http://schemas.microsoft.com/office/drawing/2014/main" id="{7C2D0717-C7E2-B9AF-D14C-42BF996A7F5A}"/>
              </a:ext>
            </a:extLst>
          </p:cNvPr>
          <p:cNvSpPr txBox="1"/>
          <p:nvPr/>
        </p:nvSpPr>
        <p:spPr>
          <a:xfrm>
            <a:off x="7786256" y="510727"/>
            <a:ext cx="3980872"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ویژگی‌های سروده‌ها</a:t>
            </a:r>
          </a:p>
        </p:txBody>
      </p:sp>
    </p:spTree>
    <p:extLst>
      <p:ext uri="{BB962C8B-B14F-4D97-AF65-F5344CB8AC3E}">
        <p14:creationId xmlns:p14="http://schemas.microsoft.com/office/powerpoint/2010/main" val="879251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6B7293E-61F2-CF87-CC4B-9F443357A40F}"/>
              </a:ext>
            </a:extLst>
          </p:cNvPr>
          <p:cNvSpPr txBox="1"/>
          <p:nvPr/>
        </p:nvSpPr>
        <p:spPr>
          <a:xfrm>
            <a:off x="941080" y="4451690"/>
            <a:ext cx="10309839" cy="1615827"/>
          </a:xfrm>
          <a:prstGeom prst="rect">
            <a:avLst/>
          </a:prstGeom>
          <a:noFill/>
        </p:spPr>
        <p:txBody>
          <a:bodyPr wrap="square">
            <a:spAutoFit/>
          </a:bodyPr>
          <a:lstStyle/>
          <a:p>
            <a:pPr algn="ctr" rtl="1">
              <a:lnSpc>
                <a:spcPct val="300000"/>
              </a:lnSpc>
            </a:pPr>
            <a:r>
              <a:rPr lang="fa-IR" b="1" dirty="0">
                <a:solidFill>
                  <a:srgbClr val="042463"/>
                </a:solidFill>
                <a:latin typeface="namnak"/>
                <a:cs typeface="B Nazanin" panose="00000400000000000000" pitchFamily="2" charset="-78"/>
              </a:rPr>
              <a:t>در این دسته مفاخرات او بیشتر درصدد جلب توجه ممدوح و رقابت و منافست با دیگر شاعران است. در مفاخرات غیرشعری او به صفات و ویژگی‌ها و شرایطی که به‌ویژه در ایام جوانی از آن بهره‌مند بوده اشاره می‌کند و به آن‌ها می‌بالد.</a:t>
            </a:r>
            <a:endParaRPr lang="en-US" b="1" dirty="0">
              <a:solidFill>
                <a:srgbClr val="042463"/>
              </a:solidFill>
              <a:latin typeface="namnak"/>
              <a:cs typeface="B Nazanin" panose="00000400000000000000" pitchFamily="2" charset="-78"/>
            </a:endParaRPr>
          </a:p>
        </p:txBody>
      </p:sp>
      <p:sp>
        <p:nvSpPr>
          <p:cNvPr id="6" name="TextBox 5">
            <a:extLst>
              <a:ext uri="{FF2B5EF4-FFF2-40B4-BE49-F238E27FC236}">
                <a16:creationId xmlns:a16="http://schemas.microsoft.com/office/drawing/2014/main" id="{A06F2FBB-2512-BF44-535D-26D8CD53BA8B}"/>
              </a:ext>
            </a:extLst>
          </p:cNvPr>
          <p:cNvSpPr txBox="1"/>
          <p:nvPr/>
        </p:nvSpPr>
        <p:spPr>
          <a:xfrm>
            <a:off x="7786256" y="510727"/>
            <a:ext cx="3980872"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ویژگی‌های سروده‌ها</a:t>
            </a:r>
          </a:p>
        </p:txBody>
      </p:sp>
      <p:pic>
        <p:nvPicPr>
          <p:cNvPr id="3" name="Picture 2">
            <a:extLst>
              <a:ext uri="{FF2B5EF4-FFF2-40B4-BE49-F238E27FC236}">
                <a16:creationId xmlns:a16="http://schemas.microsoft.com/office/drawing/2014/main" id="{2A404B4C-5B22-5B7D-5AC7-93C55050BFEC}"/>
              </a:ext>
            </a:extLst>
          </p:cNvPr>
          <p:cNvPicPr>
            <a:picLocks noChangeAspect="1"/>
          </p:cNvPicPr>
          <p:nvPr/>
        </p:nvPicPr>
        <p:blipFill rotWithShape="1">
          <a:blip r:embed="rId2">
            <a:extLst>
              <a:ext uri="{28A0092B-C50C-407E-A947-70E740481C1C}">
                <a14:useLocalDpi xmlns:a14="http://schemas.microsoft.com/office/drawing/2010/main" val="0"/>
              </a:ext>
            </a:extLst>
          </a:blip>
          <a:srcRect t="11450" b="19148"/>
          <a:stretch/>
        </p:blipFill>
        <p:spPr>
          <a:xfrm>
            <a:off x="2581412" y="1475861"/>
            <a:ext cx="7029174" cy="2975829"/>
          </a:xfrm>
          <a:prstGeom prst="rect">
            <a:avLst/>
          </a:prstGeom>
          <a:ln>
            <a:noFill/>
          </a:ln>
          <a:effectLst>
            <a:softEdge rad="112500"/>
          </a:effectLst>
        </p:spPr>
      </p:pic>
    </p:spTree>
    <p:extLst>
      <p:ext uri="{BB962C8B-B14F-4D97-AF65-F5344CB8AC3E}">
        <p14:creationId xmlns:p14="http://schemas.microsoft.com/office/powerpoint/2010/main" val="4271106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F3048C4-713B-B8CE-995A-7A6F4CE5FD46}"/>
              </a:ext>
            </a:extLst>
          </p:cNvPr>
          <p:cNvSpPr txBox="1"/>
          <p:nvPr/>
        </p:nvSpPr>
        <p:spPr>
          <a:xfrm>
            <a:off x="7824588" y="511320"/>
            <a:ext cx="3951776"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مضمون اشعار رودکی</a:t>
            </a:r>
          </a:p>
        </p:txBody>
      </p:sp>
      <p:sp>
        <p:nvSpPr>
          <p:cNvPr id="7" name="TextBox 6">
            <a:extLst>
              <a:ext uri="{FF2B5EF4-FFF2-40B4-BE49-F238E27FC236}">
                <a16:creationId xmlns:a16="http://schemas.microsoft.com/office/drawing/2014/main" id="{7453D453-E0C0-4684-B74F-1E854FAD30F8}"/>
              </a:ext>
            </a:extLst>
          </p:cNvPr>
          <p:cNvSpPr txBox="1"/>
          <p:nvPr/>
        </p:nvSpPr>
        <p:spPr>
          <a:xfrm>
            <a:off x="6096000" y="1196114"/>
            <a:ext cx="5451230"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رودکی در قصیده‌های خود به طرح موضوعات مختلفی مانند توصیف طبیعت، حسب حال و مرثیه می‌پردازد. مورخان رودکی را نخستین شاعری می‌دانند که در قالب قصیده شعر سروده است. او همچنین در سرودن شعر مثنوی نیز تبحر داشت و اشعاری نیز در این زمینه دارد. استفاده از تعابیر ساده و عدم استفاده بیش از حد از اغراق، از جمله ویژگی‌های شعری او است.</a:t>
            </a:r>
            <a:endParaRPr lang="en-US" b="1" dirty="0">
              <a:solidFill>
                <a:srgbClr val="042463"/>
              </a:solidFill>
              <a:latin typeface="namnak"/>
              <a:cs typeface="B Nazanin" panose="00000400000000000000" pitchFamily="2" charset="-78"/>
            </a:endParaRPr>
          </a:p>
        </p:txBody>
      </p:sp>
      <p:pic>
        <p:nvPicPr>
          <p:cNvPr id="2" name="Picture 1">
            <a:extLst>
              <a:ext uri="{FF2B5EF4-FFF2-40B4-BE49-F238E27FC236}">
                <a16:creationId xmlns:a16="http://schemas.microsoft.com/office/drawing/2014/main" id="{583ED871-B6CF-41BE-CA76-4A01BA09A9FA}"/>
              </a:ext>
            </a:extLst>
          </p:cNvPr>
          <p:cNvPicPr>
            <a:picLocks noChangeAspect="1"/>
          </p:cNvPicPr>
          <p:nvPr/>
        </p:nvPicPr>
        <p:blipFill rotWithShape="1">
          <a:blip r:embed="rId2">
            <a:extLst>
              <a:ext uri="{28A0092B-C50C-407E-A947-70E740481C1C}">
                <a14:useLocalDpi xmlns:a14="http://schemas.microsoft.com/office/drawing/2010/main" val="0"/>
              </a:ext>
            </a:extLst>
          </a:blip>
          <a:srcRect r="47505"/>
          <a:stretch/>
        </p:blipFill>
        <p:spPr>
          <a:xfrm>
            <a:off x="989327" y="1544609"/>
            <a:ext cx="3874221" cy="42428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63474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F75445B-8552-95E4-A1D4-0108E978914E}"/>
              </a:ext>
            </a:extLst>
          </p:cNvPr>
          <p:cNvSpPr txBox="1"/>
          <p:nvPr/>
        </p:nvSpPr>
        <p:spPr>
          <a:xfrm>
            <a:off x="6675497" y="1452436"/>
            <a:ext cx="4943474" cy="3277820"/>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با دقت در اشعار مولوی در می یابیم او از جمله شاعرانی بوده که از قرآن کریم و احادیث نبوی در اشعار خود بهره مند شده و چنین مفاهیم ارزشمندی را در جای جای سروده های خود گنجانده است.</a:t>
            </a:r>
            <a:endParaRPr lang="en-US" b="1" dirty="0">
              <a:solidFill>
                <a:srgbClr val="042463"/>
              </a:solidFill>
              <a:latin typeface="namnak"/>
              <a:cs typeface="B Nazanin" panose="00000400000000000000" pitchFamily="2" charset="-78"/>
            </a:endParaRPr>
          </a:p>
        </p:txBody>
      </p:sp>
      <p:sp>
        <p:nvSpPr>
          <p:cNvPr id="7" name="TextBox 6">
            <a:extLst>
              <a:ext uri="{FF2B5EF4-FFF2-40B4-BE49-F238E27FC236}">
                <a16:creationId xmlns:a16="http://schemas.microsoft.com/office/drawing/2014/main" id="{24E3D1FF-9510-C319-08DB-32229442DC28}"/>
              </a:ext>
            </a:extLst>
          </p:cNvPr>
          <p:cNvSpPr txBox="1"/>
          <p:nvPr/>
        </p:nvSpPr>
        <p:spPr>
          <a:xfrm>
            <a:off x="7786256" y="512946"/>
            <a:ext cx="3980872"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تأثیر رودکی از قرآن</a:t>
            </a:r>
          </a:p>
        </p:txBody>
      </p:sp>
      <p:pic>
        <p:nvPicPr>
          <p:cNvPr id="9" name="Picture 8">
            <a:extLst>
              <a:ext uri="{FF2B5EF4-FFF2-40B4-BE49-F238E27FC236}">
                <a16:creationId xmlns:a16="http://schemas.microsoft.com/office/drawing/2014/main" id="{B165BD98-3F8A-E18F-9D0F-4958BBDE52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10598">
            <a:off x="863333" y="1317309"/>
            <a:ext cx="4087142" cy="42233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26060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15B118B-3C85-95CC-2F5E-AC34B31136EC}"/>
              </a:ext>
            </a:extLst>
          </p:cNvPr>
          <p:cNvSpPr txBox="1"/>
          <p:nvPr/>
        </p:nvSpPr>
        <p:spPr>
          <a:xfrm>
            <a:off x="6782532" y="477927"/>
            <a:ext cx="4187336"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الهام گرفتن رودکی از آیات و روایات</a:t>
            </a:r>
          </a:p>
        </p:txBody>
      </p:sp>
      <p:sp>
        <p:nvSpPr>
          <p:cNvPr id="7" name="TextBox 6">
            <a:extLst>
              <a:ext uri="{FF2B5EF4-FFF2-40B4-BE49-F238E27FC236}">
                <a16:creationId xmlns:a16="http://schemas.microsoft.com/office/drawing/2014/main" id="{1C384016-576F-7470-1229-05AD255AED45}"/>
              </a:ext>
            </a:extLst>
          </p:cNvPr>
          <p:cNvSpPr txBox="1"/>
          <p:nvPr/>
        </p:nvSpPr>
        <p:spPr>
          <a:xfrm>
            <a:off x="1311965" y="1156230"/>
            <a:ext cx="9568070" cy="1615827"/>
          </a:xfrm>
          <a:prstGeom prst="rect">
            <a:avLst/>
          </a:prstGeom>
          <a:noFill/>
        </p:spPr>
        <p:txBody>
          <a:bodyPr wrap="square">
            <a:spAutoFit/>
          </a:bodyPr>
          <a:lstStyle/>
          <a:p>
            <a:pPr algn="ctr" rtl="1">
              <a:lnSpc>
                <a:spcPct val="300000"/>
              </a:lnSpc>
            </a:pPr>
            <a:r>
              <a:rPr lang="fa-IR" b="1" dirty="0">
                <a:solidFill>
                  <a:srgbClr val="042463"/>
                </a:solidFill>
                <a:latin typeface="namnak"/>
                <a:cs typeface="B Nazanin" panose="00000400000000000000" pitchFamily="2" charset="-78"/>
              </a:rPr>
              <a:t>رودکی از قرآن کریم و سخنان اهل بیت نهایت بهره را برده و مفاهیم و نکات موجود در آن‌ها را به‌زیبایی هرچه تمام‌تر در اشعار خود جای داده است.</a:t>
            </a:r>
            <a:endParaRPr lang="en-US" b="1" dirty="0">
              <a:solidFill>
                <a:srgbClr val="042463"/>
              </a:solidFill>
              <a:latin typeface="namnak"/>
              <a:cs typeface="B Nazanin" panose="00000400000000000000" pitchFamily="2" charset="-78"/>
            </a:endParaRPr>
          </a:p>
        </p:txBody>
      </p:sp>
      <p:pic>
        <p:nvPicPr>
          <p:cNvPr id="3" name="Picture 2">
            <a:extLst>
              <a:ext uri="{FF2B5EF4-FFF2-40B4-BE49-F238E27FC236}">
                <a16:creationId xmlns:a16="http://schemas.microsoft.com/office/drawing/2014/main" id="{0C47F5F1-75E8-4B51-5570-B7212FF276D3}"/>
              </a:ext>
            </a:extLst>
          </p:cNvPr>
          <p:cNvPicPr>
            <a:picLocks noChangeAspect="1"/>
          </p:cNvPicPr>
          <p:nvPr/>
        </p:nvPicPr>
        <p:blipFill rotWithShape="1">
          <a:blip r:embed="rId2">
            <a:extLst>
              <a:ext uri="{28A0092B-C50C-407E-A947-70E740481C1C}">
                <a14:useLocalDpi xmlns:a14="http://schemas.microsoft.com/office/drawing/2010/main" val="0"/>
              </a:ext>
            </a:extLst>
          </a:blip>
          <a:srcRect l="18702" r="18888"/>
          <a:stretch/>
        </p:blipFill>
        <p:spPr>
          <a:xfrm rot="20964994">
            <a:off x="5181599" y="3320142"/>
            <a:ext cx="2014331" cy="2628162"/>
          </a:xfrm>
          <a:prstGeom prst="rect">
            <a:avLst/>
          </a:prstGeom>
        </p:spPr>
      </p:pic>
    </p:spTree>
    <p:extLst>
      <p:ext uri="{BB962C8B-B14F-4D97-AF65-F5344CB8AC3E}">
        <p14:creationId xmlns:p14="http://schemas.microsoft.com/office/powerpoint/2010/main" val="2972010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F19FD60-81EB-6D35-2AFA-E7B77501D1F5}"/>
              </a:ext>
            </a:extLst>
          </p:cNvPr>
          <p:cNvSpPr txBox="1"/>
          <p:nvPr/>
        </p:nvSpPr>
        <p:spPr>
          <a:xfrm>
            <a:off x="7786255" y="499268"/>
            <a:ext cx="3980872" cy="461665"/>
          </a:xfrm>
          <a:prstGeom prst="rect">
            <a:avLst/>
          </a:prstGeom>
          <a:noFill/>
        </p:spPr>
        <p:txBody>
          <a:bodyPr wrap="square">
            <a:spAutoFit/>
          </a:bodyPr>
          <a:lstStyle/>
          <a:p>
            <a:pPr algn="ctr" rtl="1" fontAlgn="base"/>
            <a:r>
              <a:rPr lang="fa-IR" sz="2400" i="0" dirty="0">
                <a:solidFill>
                  <a:srgbClr val="042463"/>
                </a:solidFill>
                <a:effectLst/>
                <a:latin typeface="IRANSans"/>
                <a:cs typeface="B Titr" panose="00000700000000000000" pitchFamily="2" charset="-78"/>
              </a:rPr>
              <a:t>نابینایی رودکی</a:t>
            </a:r>
          </a:p>
        </p:txBody>
      </p:sp>
      <p:sp>
        <p:nvSpPr>
          <p:cNvPr id="7" name="TextBox 6">
            <a:extLst>
              <a:ext uri="{FF2B5EF4-FFF2-40B4-BE49-F238E27FC236}">
                <a16:creationId xmlns:a16="http://schemas.microsoft.com/office/drawing/2014/main" id="{0CFEBECF-32D2-9DA9-FE38-93B4C0BDD289}"/>
              </a:ext>
            </a:extLst>
          </p:cNvPr>
          <p:cNvSpPr txBox="1"/>
          <p:nvPr/>
        </p:nvSpPr>
        <p:spPr>
          <a:xfrm>
            <a:off x="5809519" y="1182606"/>
            <a:ext cx="5840289"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عده‌ای از مورخان معتقدند که رودکی کور مادر‌زاد بوده است؛ اما توصیفات دقیقی که او در اشعار خود آورده است، خلاف این موضوع را نشان می‌دهند. رودکی در اشعار خود به‌طور مستقیم به نابینایی خود در دوران پیری اشاره می‌کند؛ اما در اشعاری که در دوران جوانی سروده است، بینایی او مشهود است.</a:t>
            </a:r>
            <a:endParaRPr lang="en-US" b="1" dirty="0">
              <a:solidFill>
                <a:srgbClr val="042463"/>
              </a:solidFill>
              <a:latin typeface="namnak"/>
              <a:cs typeface="B Nazanin" panose="00000400000000000000" pitchFamily="2" charset="-78"/>
            </a:endParaRPr>
          </a:p>
        </p:txBody>
      </p:sp>
      <p:pic>
        <p:nvPicPr>
          <p:cNvPr id="9" name="Picture 8">
            <a:extLst>
              <a:ext uri="{FF2B5EF4-FFF2-40B4-BE49-F238E27FC236}">
                <a16:creationId xmlns:a16="http://schemas.microsoft.com/office/drawing/2014/main" id="{1988E0FC-61E8-D481-0937-FD76ED7181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83342">
            <a:off x="1036825" y="1042341"/>
            <a:ext cx="2455251" cy="3403871"/>
          </a:xfrm>
          <a:prstGeom prst="round2DiagRect">
            <a:avLst>
              <a:gd name="adj1" fmla="val 44380"/>
              <a:gd name="adj2" fmla="val 0"/>
            </a:avLst>
          </a:prstGeom>
          <a:ln w="88900" cap="sq">
            <a:solidFill>
              <a:srgbClr val="FFFFFF"/>
            </a:solidFill>
            <a:miter lim="800000"/>
          </a:ln>
          <a:effectLst>
            <a:outerShdw blurRad="254000" algn="tl" rotWithShape="0">
              <a:srgbClr val="000000">
                <a:alpha val="43000"/>
              </a:srgbClr>
            </a:outerShdw>
          </a:effectLst>
        </p:spPr>
      </p:pic>
      <p:pic>
        <p:nvPicPr>
          <p:cNvPr id="2" name="Picture 1">
            <a:extLst>
              <a:ext uri="{FF2B5EF4-FFF2-40B4-BE49-F238E27FC236}">
                <a16:creationId xmlns:a16="http://schemas.microsoft.com/office/drawing/2014/main" id="{335C61FA-BFC5-37D6-9D2E-3967F0BAA3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2837" y="3870516"/>
            <a:ext cx="2904008" cy="2136866"/>
          </a:xfrm>
          <a:prstGeom prst="round2DiagRect">
            <a:avLst>
              <a:gd name="adj1" fmla="val 5000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230877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C3BD8A4-6ABB-7A8E-FD80-D029B78408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319" y="488027"/>
            <a:ext cx="4855812" cy="5881946"/>
          </a:xfrm>
          <a:prstGeom prst="roundRect">
            <a:avLst>
              <a:gd name="adj" fmla="val 50000"/>
            </a:avLst>
          </a:prstGeom>
        </p:spPr>
      </p:pic>
      <p:sp>
        <p:nvSpPr>
          <p:cNvPr id="4" name="TextBox 3">
            <a:extLst>
              <a:ext uri="{FF2B5EF4-FFF2-40B4-BE49-F238E27FC236}">
                <a16:creationId xmlns:a16="http://schemas.microsoft.com/office/drawing/2014/main" id="{2C8EBF60-09A0-B627-B723-C609D607A4D0}"/>
              </a:ext>
            </a:extLst>
          </p:cNvPr>
          <p:cNvSpPr txBox="1">
            <a:spLocks noChangeArrowheads="1"/>
          </p:cNvSpPr>
          <p:nvPr/>
        </p:nvSpPr>
        <p:spPr bwMode="auto">
          <a:xfrm>
            <a:off x="6824871" y="1395715"/>
            <a:ext cx="3909391" cy="4632037"/>
          </a:xfrm>
          <a:prstGeom prst="rect">
            <a:avLst/>
          </a:prstGeom>
          <a:noFill/>
          <a:ln>
            <a:noFill/>
          </a:ln>
          <a:effectLst>
            <a:outerShdw blurRad="50800" dist="50800" dir="5400000" sx="1000" sy="1000"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rtl="1">
              <a:lnSpc>
                <a:spcPct val="150000"/>
              </a:lnSpc>
              <a:spcBef>
                <a:spcPct val="0"/>
              </a:spcBef>
              <a:buNone/>
            </a:pPr>
            <a:endParaRPr lang="fa-IR" altLang="en-US" sz="2000" b="1" dirty="0">
              <a:solidFill>
                <a:srgbClr val="042463"/>
              </a:solidFill>
              <a:latin typeface="Damavand ExtraBold" panose="00000900000000000000" pitchFamily="2" charset="-78"/>
              <a:cs typeface="B Nazanin" panose="00000400000000000000" pitchFamily="2" charset="-78"/>
            </a:endParaRPr>
          </a:p>
          <a:p>
            <a:pPr algn="ctr" rtl="1">
              <a:lnSpc>
                <a:spcPct val="200000"/>
              </a:lnSpc>
              <a:spcBef>
                <a:spcPct val="0"/>
              </a:spcBef>
              <a:buNone/>
            </a:pPr>
            <a:r>
              <a:rPr lang="fa-IR" altLang="en-US" sz="2400" b="1" dirty="0">
                <a:solidFill>
                  <a:srgbClr val="042463"/>
                </a:solidFill>
                <a:latin typeface="Damavand ExtraBold" panose="00000900000000000000" pitchFamily="2" charset="-78"/>
                <a:cs typeface="B Nazanin" panose="00000400000000000000" pitchFamily="2" charset="-78"/>
              </a:rPr>
              <a:t>عـــــــنوان:</a:t>
            </a:r>
          </a:p>
          <a:p>
            <a:pPr algn="ctr" rtl="1">
              <a:lnSpc>
                <a:spcPct val="200000"/>
              </a:lnSpc>
              <a:spcBef>
                <a:spcPct val="0"/>
              </a:spcBef>
              <a:buNone/>
            </a:pPr>
            <a:r>
              <a:rPr lang="fa-IR" altLang="en-US" sz="1800" b="1" dirty="0">
                <a:solidFill>
                  <a:srgbClr val="042463"/>
                </a:solidFill>
                <a:latin typeface="Damavand ExtraBold" panose="00000900000000000000" pitchFamily="2" charset="-78"/>
                <a:cs typeface="B Titr" panose="00000700000000000000" pitchFamily="2" charset="-78"/>
              </a:rPr>
              <a:t>پاورپوینت زندگی نامه رودکی پدر شعر فارسی</a:t>
            </a:r>
          </a:p>
          <a:p>
            <a:pPr algn="ctr" rtl="1">
              <a:lnSpc>
                <a:spcPct val="200000"/>
              </a:lnSpc>
              <a:spcBef>
                <a:spcPct val="0"/>
              </a:spcBef>
              <a:buNone/>
            </a:pPr>
            <a:r>
              <a:rPr lang="fa-IR" altLang="en-US" sz="1800" b="1" dirty="0">
                <a:solidFill>
                  <a:srgbClr val="042463"/>
                </a:solidFill>
                <a:latin typeface="Damavand ExtraBold" panose="00000900000000000000" pitchFamily="2" charset="-78"/>
                <a:cs typeface="B Nazanin" panose="00000400000000000000" pitchFamily="2" charset="-78"/>
              </a:rPr>
              <a:t>استاد راهنما:</a:t>
            </a:r>
          </a:p>
          <a:p>
            <a:pPr algn="ctr" rtl="1">
              <a:lnSpc>
                <a:spcPct val="150000"/>
              </a:lnSpc>
              <a:spcBef>
                <a:spcPct val="0"/>
              </a:spcBef>
              <a:buNone/>
            </a:pPr>
            <a:r>
              <a:rPr lang="fa-IR" altLang="en-US" dirty="0">
                <a:solidFill>
                  <a:srgbClr val="042463"/>
                </a:solidFill>
                <a:latin typeface="IranNastaliq" panose="02020505000000020003" pitchFamily="18" charset="0"/>
                <a:cs typeface="B Nazanin" panose="00000400000000000000" pitchFamily="2" charset="-78"/>
              </a:rPr>
              <a:t>...........</a:t>
            </a:r>
            <a:endParaRPr lang="en-US" altLang="en-US" sz="3600" dirty="0">
              <a:solidFill>
                <a:srgbClr val="042463"/>
              </a:solidFill>
              <a:latin typeface="IranNastaliq" panose="02020505000000020003" pitchFamily="18" charset="0"/>
              <a:cs typeface="B Nazanin" panose="00000400000000000000" pitchFamily="2" charset="-78"/>
            </a:endParaRPr>
          </a:p>
          <a:p>
            <a:pPr algn="ctr" rtl="1">
              <a:lnSpc>
                <a:spcPct val="150000"/>
              </a:lnSpc>
              <a:spcBef>
                <a:spcPct val="0"/>
              </a:spcBef>
              <a:buNone/>
            </a:pPr>
            <a:r>
              <a:rPr lang="fa-IR" altLang="en-US" sz="1800" b="1" dirty="0">
                <a:solidFill>
                  <a:srgbClr val="042463"/>
                </a:solidFill>
                <a:latin typeface="Damavand ExtraBold" panose="00000900000000000000" pitchFamily="2" charset="-78"/>
                <a:cs typeface="B Nazanin" panose="00000400000000000000" pitchFamily="2" charset="-78"/>
              </a:rPr>
              <a:t>پژوهشگــــران:</a:t>
            </a:r>
          </a:p>
          <a:p>
            <a:pPr algn="ctr" rtl="1">
              <a:lnSpc>
                <a:spcPct val="150000"/>
              </a:lnSpc>
              <a:spcBef>
                <a:spcPct val="0"/>
              </a:spcBef>
              <a:buNone/>
            </a:pPr>
            <a:r>
              <a:rPr lang="fa-IR" altLang="en-US" dirty="0">
                <a:solidFill>
                  <a:srgbClr val="042463"/>
                </a:solidFill>
                <a:latin typeface="IranNastaliq" panose="02020505000000020003" pitchFamily="18" charset="0"/>
                <a:cs typeface="B Nazanin" panose="00000400000000000000" pitchFamily="2" charset="-78"/>
              </a:rPr>
              <a:t>...........</a:t>
            </a:r>
          </a:p>
          <a:p>
            <a:pPr algn="ctr" rtl="1" eaLnBrk="1" hangingPunct="1">
              <a:lnSpc>
                <a:spcPct val="150000"/>
              </a:lnSpc>
              <a:spcBef>
                <a:spcPct val="0"/>
              </a:spcBef>
              <a:buFontTx/>
              <a:buNone/>
            </a:pPr>
            <a:r>
              <a:rPr lang="fa-IR" altLang="en-US" sz="1600" b="1" dirty="0">
                <a:solidFill>
                  <a:srgbClr val="042463"/>
                </a:solidFill>
                <a:latin typeface="Damavand ExtraBold" panose="00000900000000000000" pitchFamily="2" charset="-78"/>
                <a:cs typeface="B Nazanin" panose="00000400000000000000" pitchFamily="2" charset="-78"/>
              </a:rPr>
              <a:t>سال تحصیلی: .......</a:t>
            </a:r>
          </a:p>
        </p:txBody>
      </p:sp>
      <p:pic>
        <p:nvPicPr>
          <p:cNvPr id="8" name="Picture 7">
            <a:extLst>
              <a:ext uri="{FF2B5EF4-FFF2-40B4-BE49-F238E27FC236}">
                <a16:creationId xmlns:a16="http://schemas.microsoft.com/office/drawing/2014/main" id="{0A7B2095-F6F6-3D6C-89BD-F4E6CF5D78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2405" y="763988"/>
            <a:ext cx="714323" cy="1278177"/>
          </a:xfrm>
          <a:prstGeom prst="rect">
            <a:avLst/>
          </a:prstGeom>
        </p:spPr>
      </p:pic>
    </p:spTree>
    <p:extLst>
      <p:ext uri="{BB962C8B-B14F-4D97-AF65-F5344CB8AC3E}">
        <p14:creationId xmlns:p14="http://schemas.microsoft.com/office/powerpoint/2010/main" val="40912089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18C29D2-3C34-6FCE-6DEC-6327C33A07FE}"/>
              </a:ext>
            </a:extLst>
          </p:cNvPr>
          <p:cNvSpPr txBox="1"/>
          <p:nvPr/>
        </p:nvSpPr>
        <p:spPr>
          <a:xfrm>
            <a:off x="7786256" y="512939"/>
            <a:ext cx="3999344"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زندگی شاعرانه رودکی</a:t>
            </a:r>
          </a:p>
        </p:txBody>
      </p:sp>
      <p:sp>
        <p:nvSpPr>
          <p:cNvPr id="7" name="TextBox 6">
            <a:extLst>
              <a:ext uri="{FF2B5EF4-FFF2-40B4-BE49-F238E27FC236}">
                <a16:creationId xmlns:a16="http://schemas.microsoft.com/office/drawing/2014/main" id="{E1B8BEC8-85AE-AE29-1A89-F930DEC074C5}"/>
              </a:ext>
            </a:extLst>
          </p:cNvPr>
          <p:cNvSpPr txBox="1"/>
          <p:nvPr/>
        </p:nvSpPr>
        <p:spPr>
          <a:xfrm>
            <a:off x="7354957" y="1374591"/>
            <a:ext cx="4294850"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رودکی را در شعر فارسی در بسیاری از زمینه‌ها جزو اولین‌ها می‌دانند. او اشعار بسیاری سروده است؛ اما متاسفانه امروزه تنها تعدادی از ابیات او وجود دارند. رودکی در وصف بسیاری از پادشاهان سامانی شعر می‌سرود، چنگ می‌زد و با آواز برایشان می‌خواند.</a:t>
            </a:r>
            <a:endParaRPr lang="en-US" b="1" dirty="0">
              <a:solidFill>
                <a:srgbClr val="042463"/>
              </a:solidFill>
              <a:latin typeface="namnak"/>
              <a:cs typeface="B Nazanin" panose="00000400000000000000" pitchFamily="2" charset="-78"/>
            </a:endParaRPr>
          </a:p>
        </p:txBody>
      </p:sp>
      <p:pic>
        <p:nvPicPr>
          <p:cNvPr id="2" name="Picture 1">
            <a:extLst>
              <a:ext uri="{FF2B5EF4-FFF2-40B4-BE49-F238E27FC236}">
                <a16:creationId xmlns:a16="http://schemas.microsoft.com/office/drawing/2014/main" id="{29734DDB-F9D2-B019-8D0D-04A4201196B9}"/>
              </a:ext>
            </a:extLst>
          </p:cNvPr>
          <p:cNvPicPr>
            <a:picLocks noChangeAspect="1"/>
          </p:cNvPicPr>
          <p:nvPr/>
        </p:nvPicPr>
        <p:blipFill rotWithShape="1">
          <a:blip r:embed="rId2">
            <a:extLst>
              <a:ext uri="{28A0092B-C50C-407E-A947-70E740481C1C}">
                <a14:useLocalDpi xmlns:a14="http://schemas.microsoft.com/office/drawing/2010/main" val="0"/>
              </a:ext>
            </a:extLst>
          </a:blip>
          <a:srcRect l="18702" r="18888"/>
          <a:stretch/>
        </p:blipFill>
        <p:spPr>
          <a:xfrm rot="20964994">
            <a:off x="1600850" y="693380"/>
            <a:ext cx="4193380" cy="5471237"/>
          </a:xfrm>
          <a:prstGeom prst="rect">
            <a:avLst/>
          </a:prstGeom>
        </p:spPr>
      </p:pic>
    </p:spTree>
    <p:extLst>
      <p:ext uri="{BB962C8B-B14F-4D97-AF65-F5344CB8AC3E}">
        <p14:creationId xmlns:p14="http://schemas.microsoft.com/office/powerpoint/2010/main" val="14266076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B5EE77-37E0-33E3-07E4-7579337D4748}"/>
              </a:ext>
            </a:extLst>
          </p:cNvPr>
          <p:cNvSpPr txBox="1"/>
          <p:nvPr/>
        </p:nvSpPr>
        <p:spPr>
          <a:xfrm>
            <a:off x="7767783" y="514722"/>
            <a:ext cx="4017818"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اشعار غنایی رودکی</a:t>
            </a:r>
          </a:p>
        </p:txBody>
      </p:sp>
      <p:sp>
        <p:nvSpPr>
          <p:cNvPr id="7" name="TextBox 6">
            <a:extLst>
              <a:ext uri="{FF2B5EF4-FFF2-40B4-BE49-F238E27FC236}">
                <a16:creationId xmlns:a16="http://schemas.microsoft.com/office/drawing/2014/main" id="{AD866F00-56F7-824A-C436-9ED8C66F3457}"/>
              </a:ext>
            </a:extLst>
          </p:cNvPr>
          <p:cNvSpPr txBox="1"/>
          <p:nvPr/>
        </p:nvSpPr>
        <p:spPr>
          <a:xfrm>
            <a:off x="6490435" y="1616106"/>
            <a:ext cx="5295166"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اکثرا اشعار غنایی رودکی را غزلها و رباعیهای وی تشکیل می دهند. این اشعار که برپایه ی دم غنیمت شمری و خوشی و گذران زندگی و معاشقه استوار است تجدیدگر راهی ست که از اپیکور آغاز شده و در ایران به رودکی و سپس به دست خیام و حافظ رسیده است.</a:t>
            </a:r>
            <a:endParaRPr lang="en-US" b="1" dirty="0">
              <a:solidFill>
                <a:srgbClr val="042463"/>
              </a:solidFill>
              <a:latin typeface="namnak"/>
              <a:cs typeface="B Nazanin" panose="00000400000000000000" pitchFamily="2" charset="-78"/>
            </a:endParaRPr>
          </a:p>
        </p:txBody>
      </p:sp>
      <p:pic>
        <p:nvPicPr>
          <p:cNvPr id="3" name="Picture 2">
            <a:extLst>
              <a:ext uri="{FF2B5EF4-FFF2-40B4-BE49-F238E27FC236}">
                <a16:creationId xmlns:a16="http://schemas.microsoft.com/office/drawing/2014/main" id="{E6F3625B-4ED7-6C94-24B2-D9A9168FA759}"/>
              </a:ext>
            </a:extLst>
          </p:cNvPr>
          <p:cNvPicPr>
            <a:picLocks noChangeAspect="1"/>
          </p:cNvPicPr>
          <p:nvPr/>
        </p:nvPicPr>
        <p:blipFill rotWithShape="1">
          <a:blip r:embed="rId2">
            <a:extLst>
              <a:ext uri="{28A0092B-C50C-407E-A947-70E740481C1C}">
                <a14:useLocalDpi xmlns:a14="http://schemas.microsoft.com/office/drawing/2010/main" val="0"/>
              </a:ext>
            </a:extLst>
          </a:blip>
          <a:srcRect l="18702" r="18888"/>
          <a:stretch/>
        </p:blipFill>
        <p:spPr>
          <a:xfrm rot="20964994">
            <a:off x="1600850" y="693380"/>
            <a:ext cx="4193380" cy="5471237"/>
          </a:xfrm>
          <a:prstGeom prst="rect">
            <a:avLst/>
          </a:prstGeom>
        </p:spPr>
      </p:pic>
    </p:spTree>
    <p:extLst>
      <p:ext uri="{BB962C8B-B14F-4D97-AF65-F5344CB8AC3E}">
        <p14:creationId xmlns:p14="http://schemas.microsoft.com/office/powerpoint/2010/main" val="1634493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995C623-2753-61E7-4319-7607D23E17F9}"/>
              </a:ext>
            </a:extLst>
          </p:cNvPr>
          <p:cNvSpPr txBox="1"/>
          <p:nvPr/>
        </p:nvSpPr>
        <p:spPr>
          <a:xfrm>
            <a:off x="724634" y="1319677"/>
            <a:ext cx="6596428"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به عنوان پدر شعر کلاسیک فارسی رودکی از جایگاه ممتازی در جهان برخوردار است. در یکی از این آیین‌ها که در سال ۲۰۰۸ به میزبانی سازمان ملل متحد برگزار شد بان کی مون دبیرکل سازمان ملل متحد درباره ی شاعری رودکی در حضور جمع کثیری از سرشناسان علمی فرهنگی جهان، نمایندگان یونسکو و سفیران کشورهای مختلف گفت: «اشعار رودکی می‌تواند مبنای اتحاد جهانی قرار بگیرد چرا که رودکی شاعر خوبی‌ها و عدالت بود».</a:t>
            </a:r>
            <a:endParaRPr lang="en-US" b="1" dirty="0">
              <a:solidFill>
                <a:srgbClr val="042463"/>
              </a:solidFill>
              <a:latin typeface="namnak"/>
              <a:cs typeface="B Nazanin" panose="00000400000000000000" pitchFamily="2" charset="-78"/>
            </a:endParaRPr>
          </a:p>
        </p:txBody>
      </p:sp>
      <p:sp>
        <p:nvSpPr>
          <p:cNvPr id="2" name="TextBox 1">
            <a:extLst>
              <a:ext uri="{FF2B5EF4-FFF2-40B4-BE49-F238E27FC236}">
                <a16:creationId xmlns:a16="http://schemas.microsoft.com/office/drawing/2014/main" id="{8BC517AA-46F6-6577-6276-47B2F5C6EE79}"/>
              </a:ext>
            </a:extLst>
          </p:cNvPr>
          <p:cNvSpPr txBox="1"/>
          <p:nvPr/>
        </p:nvSpPr>
        <p:spPr>
          <a:xfrm>
            <a:off x="5971980" y="480635"/>
            <a:ext cx="4495067"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آیین بزرگداشت رودکی و جایگاه جهانی</a:t>
            </a:r>
          </a:p>
        </p:txBody>
      </p:sp>
      <p:pic>
        <p:nvPicPr>
          <p:cNvPr id="3" name="Picture 2">
            <a:extLst>
              <a:ext uri="{FF2B5EF4-FFF2-40B4-BE49-F238E27FC236}">
                <a16:creationId xmlns:a16="http://schemas.microsoft.com/office/drawing/2014/main" id="{96AFBC01-1853-5096-BDCD-2672C3931C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44334">
            <a:off x="7907519" y="1634376"/>
            <a:ext cx="3225148" cy="429751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92223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EE9BCBC-7D6B-3E44-F5B5-0716C5F6BABF}"/>
              </a:ext>
            </a:extLst>
          </p:cNvPr>
          <p:cNvSpPr txBox="1"/>
          <p:nvPr/>
        </p:nvSpPr>
        <p:spPr>
          <a:xfrm>
            <a:off x="5238019" y="1112268"/>
            <a:ext cx="6350243" cy="4939814"/>
          </a:xfrm>
          <a:prstGeom prst="rect">
            <a:avLst/>
          </a:prstGeom>
          <a:noFill/>
        </p:spPr>
        <p:txBody>
          <a:bodyPr wrap="square">
            <a:spAutoFit/>
          </a:bodyPr>
          <a:lstStyle/>
          <a:p>
            <a:pPr algn="justLow" rtl="1">
              <a:lnSpc>
                <a:spcPct val="300000"/>
              </a:lnSpc>
            </a:pPr>
            <a:r>
              <a:rPr lang="fa-IR" b="1" i="0" dirty="0">
                <a:solidFill>
                  <a:srgbClr val="042463"/>
                </a:solidFill>
                <a:effectLst/>
                <a:latin typeface="-apple-system"/>
                <a:cs typeface="B Nazanin" panose="00000400000000000000" pitchFamily="2" charset="-78"/>
              </a:rPr>
              <a:t>یونسکو هرساله از کشورهای عضو خود درخواست می‌کند تا در هر مناسبتی نام بزرگان </a:t>
            </a:r>
            <a:r>
              <a:rPr lang="fa-IR" b="1" i="0" u="none" strike="noStrike" dirty="0">
                <a:solidFill>
                  <a:srgbClr val="042463"/>
                </a:solidFill>
                <a:effectLst/>
                <a:latin typeface="-apple-system"/>
                <a:cs typeface="B Nazanin" panose="00000400000000000000" pitchFamily="2" charset="-78"/>
              </a:rPr>
              <a:t>فرهنگ</a:t>
            </a:r>
            <a:r>
              <a:rPr lang="fa-IR" b="1" i="0" dirty="0">
                <a:solidFill>
                  <a:srgbClr val="042463"/>
                </a:solidFill>
                <a:effectLst/>
                <a:latin typeface="-apple-system"/>
                <a:cs typeface="B Nazanin" panose="00000400000000000000" pitchFamily="2" charset="-78"/>
              </a:rPr>
              <a:t> و ادب خود را ارائه دهند تا جهت بزرگداشت و برگزاری کنگره‌های مربوطه اقدام به عمل آید.همچنین در آذر ماه سال ۱۳۸۷ هجری شمسی، سازمان میراث فرهنگی گردشگری و صنایع دستی با همکاری بنیاد فرهنگی رودکی و یونسکو، آیین بزرگداشتی برای رودکی در </a:t>
            </a:r>
            <a:r>
              <a:rPr lang="fa-IR" b="1" i="0" u="none" strike="noStrike" dirty="0">
                <a:solidFill>
                  <a:srgbClr val="042463"/>
                </a:solidFill>
                <a:effectLst/>
                <a:latin typeface="-apple-system"/>
                <a:cs typeface="B Nazanin" panose="00000400000000000000" pitchFamily="2" charset="-78"/>
              </a:rPr>
              <a:t>تهران</a:t>
            </a:r>
            <a:r>
              <a:rPr lang="fa-IR" b="1" i="0" dirty="0">
                <a:solidFill>
                  <a:srgbClr val="042463"/>
                </a:solidFill>
                <a:effectLst/>
                <a:latin typeface="-apple-system"/>
                <a:cs typeface="B Nazanin" panose="00000400000000000000" pitchFamily="2" charset="-78"/>
              </a:rPr>
              <a:t> با حضور شرکت‌کنندگان داخلی و خارجی ترتیب داده شد.</a:t>
            </a:r>
            <a:endParaRPr lang="en-US" b="1" dirty="0">
              <a:solidFill>
                <a:srgbClr val="042463"/>
              </a:solidFill>
              <a:cs typeface="B Nazanin" panose="00000400000000000000" pitchFamily="2" charset="-78"/>
            </a:endParaRPr>
          </a:p>
        </p:txBody>
      </p:sp>
      <p:pic>
        <p:nvPicPr>
          <p:cNvPr id="8" name="Picture 7">
            <a:extLst>
              <a:ext uri="{FF2B5EF4-FFF2-40B4-BE49-F238E27FC236}">
                <a16:creationId xmlns:a16="http://schemas.microsoft.com/office/drawing/2014/main" id="{EF258B9D-AC54-7BD9-29FB-188BF3BC57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870" y="1623136"/>
            <a:ext cx="3798277" cy="3798277"/>
          </a:xfrm>
          <a:prstGeom prst="rect">
            <a:avLst/>
          </a:prstGeom>
        </p:spPr>
      </p:pic>
      <p:sp>
        <p:nvSpPr>
          <p:cNvPr id="3" name="TextBox 2">
            <a:extLst>
              <a:ext uri="{FF2B5EF4-FFF2-40B4-BE49-F238E27FC236}">
                <a16:creationId xmlns:a16="http://schemas.microsoft.com/office/drawing/2014/main" id="{5A421F02-FED5-791A-797E-001370488C5F}"/>
              </a:ext>
            </a:extLst>
          </p:cNvPr>
          <p:cNvSpPr txBox="1"/>
          <p:nvPr/>
        </p:nvSpPr>
        <p:spPr>
          <a:xfrm>
            <a:off x="5971980" y="480635"/>
            <a:ext cx="4495067"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آیین بزرگداشت رودکی و جایگاه جهانی</a:t>
            </a:r>
          </a:p>
        </p:txBody>
      </p:sp>
    </p:spTree>
    <p:extLst>
      <p:ext uri="{BB962C8B-B14F-4D97-AF65-F5344CB8AC3E}">
        <p14:creationId xmlns:p14="http://schemas.microsoft.com/office/powerpoint/2010/main" val="2172150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A198C12-377C-2179-0A5B-8D0FCC628177}"/>
              </a:ext>
            </a:extLst>
          </p:cNvPr>
          <p:cNvSpPr txBox="1"/>
          <p:nvPr/>
        </p:nvSpPr>
        <p:spPr>
          <a:xfrm>
            <a:off x="500357" y="2205588"/>
            <a:ext cx="11141383" cy="2446824"/>
          </a:xfrm>
          <a:prstGeom prst="rect">
            <a:avLst/>
          </a:prstGeom>
          <a:noFill/>
        </p:spPr>
        <p:txBody>
          <a:bodyPr wrap="square">
            <a:spAutoFit/>
          </a:bodyPr>
          <a:lstStyle/>
          <a:p>
            <a:pPr algn="ctr" rtl="1">
              <a:lnSpc>
                <a:spcPct val="300000"/>
              </a:lnSpc>
            </a:pPr>
            <a:r>
              <a:rPr lang="fa-IR" b="1" dirty="0">
                <a:solidFill>
                  <a:srgbClr val="042463"/>
                </a:solidFill>
                <a:latin typeface="namnak"/>
                <a:cs typeface="B Nazanin" panose="00000400000000000000" pitchFamily="2" charset="-78"/>
              </a:rPr>
              <a:t>بیشتر شرکت‌کنندگان خارجی کشورهای هندوستان، افغانستان، تاجیکستان، فرانسه، ازبکستان، قرقیزستان و قزاقستان بودند.</a:t>
            </a:r>
            <a:r>
              <a:rPr lang="en-US" b="1" dirty="0">
                <a:solidFill>
                  <a:srgbClr val="042463"/>
                </a:solidFill>
                <a:latin typeface="namnak"/>
                <a:cs typeface="B Nazanin" panose="00000400000000000000" pitchFamily="2" charset="-78"/>
              </a:rPr>
              <a:t> </a:t>
            </a:r>
            <a:r>
              <a:rPr lang="fa-IR" b="1" dirty="0">
                <a:solidFill>
                  <a:srgbClr val="042463"/>
                </a:solidFill>
                <a:latin typeface="namnak"/>
                <a:cs typeface="B Nazanin" panose="00000400000000000000" pitchFamily="2" charset="-78"/>
              </a:rPr>
              <a:t>در سال ۱۹۵۵ میلادی دولت جمهوری تاجیکستان به مناسبت هزار و صدمین سالگرد تولد رودکی مراسمی در این زمینه برپا نمود. از میان بزرگترین رودکی پژوهان می‌توان به براگینسکی، سیمنوف، صدرالدین عینی، سعید نفیسی، محمدعلی فروغی، محمد شکوروف و ریچارد فرای اشاره نمود.</a:t>
            </a:r>
          </a:p>
        </p:txBody>
      </p:sp>
      <p:sp>
        <p:nvSpPr>
          <p:cNvPr id="2" name="TextBox 1">
            <a:extLst>
              <a:ext uri="{FF2B5EF4-FFF2-40B4-BE49-F238E27FC236}">
                <a16:creationId xmlns:a16="http://schemas.microsoft.com/office/drawing/2014/main" id="{6634849C-9824-EC97-2C91-29055FBE8B9A}"/>
              </a:ext>
            </a:extLst>
          </p:cNvPr>
          <p:cNvSpPr txBox="1"/>
          <p:nvPr/>
        </p:nvSpPr>
        <p:spPr>
          <a:xfrm>
            <a:off x="5971980" y="480635"/>
            <a:ext cx="4495067"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آیین بزرگداشت رودکی و جایگاه جهانی</a:t>
            </a:r>
          </a:p>
        </p:txBody>
      </p:sp>
    </p:spTree>
    <p:extLst>
      <p:ext uri="{BB962C8B-B14F-4D97-AF65-F5344CB8AC3E}">
        <p14:creationId xmlns:p14="http://schemas.microsoft.com/office/powerpoint/2010/main" val="1476765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AE23D28-F13F-6A67-C78A-4D4DF53EB592}"/>
              </a:ext>
            </a:extLst>
          </p:cNvPr>
          <p:cNvSpPr txBox="1"/>
          <p:nvPr/>
        </p:nvSpPr>
        <p:spPr>
          <a:xfrm>
            <a:off x="6583241" y="1085892"/>
            <a:ext cx="5031397" cy="3277820"/>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منجیک ترمذی (نیمه دوم سده چهارم) و پس از او فرخی (429 ق) از هم عصران رودکی و استاد موسیقی دوران خود بودند. همه شاعران در آن زمان اشعار خود را با ساز و موسیقی می خواندند.</a:t>
            </a:r>
            <a:endParaRPr lang="en-US" b="1" dirty="0">
              <a:solidFill>
                <a:srgbClr val="042463"/>
              </a:solidFill>
              <a:latin typeface="namnak"/>
              <a:cs typeface="B Nazanin" panose="00000400000000000000" pitchFamily="2" charset="-78"/>
            </a:endParaRPr>
          </a:p>
        </p:txBody>
      </p:sp>
      <p:sp>
        <p:nvSpPr>
          <p:cNvPr id="2" name="TextBox 1">
            <a:extLst>
              <a:ext uri="{FF2B5EF4-FFF2-40B4-BE49-F238E27FC236}">
                <a16:creationId xmlns:a16="http://schemas.microsoft.com/office/drawing/2014/main" id="{E4CD4D5F-9B11-FAAA-FE2B-F6CCABDE1FB7}"/>
              </a:ext>
            </a:extLst>
          </p:cNvPr>
          <p:cNvSpPr txBox="1"/>
          <p:nvPr/>
        </p:nvSpPr>
        <p:spPr>
          <a:xfrm>
            <a:off x="7823201" y="504155"/>
            <a:ext cx="3953164"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هم عصران رودکی</a:t>
            </a:r>
          </a:p>
        </p:txBody>
      </p:sp>
      <p:pic>
        <p:nvPicPr>
          <p:cNvPr id="4" name="Picture 3">
            <a:extLst>
              <a:ext uri="{FF2B5EF4-FFF2-40B4-BE49-F238E27FC236}">
                <a16:creationId xmlns:a16="http://schemas.microsoft.com/office/drawing/2014/main" id="{0A06F743-1B12-A003-1605-98C6703E4D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212" y="965820"/>
            <a:ext cx="5989762" cy="5638800"/>
          </a:xfrm>
          <a:prstGeom prst="rect">
            <a:avLst/>
          </a:prstGeom>
        </p:spPr>
      </p:pic>
    </p:spTree>
    <p:extLst>
      <p:ext uri="{BB962C8B-B14F-4D97-AF65-F5344CB8AC3E}">
        <p14:creationId xmlns:p14="http://schemas.microsoft.com/office/powerpoint/2010/main" val="38172572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F04FD20-96B9-33DD-AD2C-7192AACF5D13}"/>
              </a:ext>
            </a:extLst>
          </p:cNvPr>
          <p:cNvSpPr txBox="1"/>
          <p:nvPr/>
        </p:nvSpPr>
        <p:spPr>
          <a:xfrm>
            <a:off x="6548072" y="1085892"/>
            <a:ext cx="5066566" cy="2430152"/>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رودکی، نیز شعرش را با ساز می خواند به همین دلیل عده ای می گویند چون رودکی (رود) می نواخت به او رودکی می گفتند اما اگر چنین بود باید به او رودی می گفتند نه رودکی.</a:t>
            </a:r>
          </a:p>
        </p:txBody>
      </p:sp>
      <p:sp>
        <p:nvSpPr>
          <p:cNvPr id="6" name="TextBox 5">
            <a:extLst>
              <a:ext uri="{FF2B5EF4-FFF2-40B4-BE49-F238E27FC236}">
                <a16:creationId xmlns:a16="http://schemas.microsoft.com/office/drawing/2014/main" id="{E8DED8BB-D104-35FA-7737-D4C8BFB9979F}"/>
              </a:ext>
            </a:extLst>
          </p:cNvPr>
          <p:cNvSpPr txBox="1"/>
          <p:nvPr/>
        </p:nvSpPr>
        <p:spPr>
          <a:xfrm>
            <a:off x="7823201" y="504155"/>
            <a:ext cx="3953164"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هم عصران رودکی</a:t>
            </a:r>
          </a:p>
        </p:txBody>
      </p:sp>
      <p:pic>
        <p:nvPicPr>
          <p:cNvPr id="8" name="Picture 7">
            <a:extLst>
              <a:ext uri="{FF2B5EF4-FFF2-40B4-BE49-F238E27FC236}">
                <a16:creationId xmlns:a16="http://schemas.microsoft.com/office/drawing/2014/main" id="{896D9449-AEFD-5105-E651-3C4110BC41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159" y="734987"/>
            <a:ext cx="3810000" cy="50768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72848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10285FE-E997-4B13-3096-14DC6F0512C7}"/>
              </a:ext>
            </a:extLst>
          </p:cNvPr>
          <p:cNvSpPr txBox="1"/>
          <p:nvPr/>
        </p:nvSpPr>
        <p:spPr>
          <a:xfrm>
            <a:off x="7790033" y="511279"/>
            <a:ext cx="4014039"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علت نام رودکی</a:t>
            </a:r>
          </a:p>
        </p:txBody>
      </p:sp>
      <p:sp>
        <p:nvSpPr>
          <p:cNvPr id="7" name="TextBox 6">
            <a:extLst>
              <a:ext uri="{FF2B5EF4-FFF2-40B4-BE49-F238E27FC236}">
                <a16:creationId xmlns:a16="http://schemas.microsoft.com/office/drawing/2014/main" id="{8B636C0A-68D2-A3DE-6E79-2B87079A6EDA}"/>
              </a:ext>
            </a:extLst>
          </p:cNvPr>
          <p:cNvSpPr txBox="1"/>
          <p:nvPr/>
        </p:nvSpPr>
        <p:spPr>
          <a:xfrm>
            <a:off x="6723919" y="1094684"/>
            <a:ext cx="4881928" cy="161582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در مورد نام رودکی برخی افراد بر این عقیده اند که چون او در روستای رودک به دنیا آمد نام او را رودکی گذاشتند.</a:t>
            </a:r>
            <a:endParaRPr lang="en-US" b="1" dirty="0">
              <a:solidFill>
                <a:srgbClr val="042463"/>
              </a:solidFill>
              <a:latin typeface="namnak"/>
              <a:cs typeface="B Nazanin" panose="00000400000000000000" pitchFamily="2" charset="-78"/>
            </a:endParaRPr>
          </a:p>
        </p:txBody>
      </p:sp>
      <p:pic>
        <p:nvPicPr>
          <p:cNvPr id="9" name="Picture 8">
            <a:extLst>
              <a:ext uri="{FF2B5EF4-FFF2-40B4-BE49-F238E27FC236}">
                <a16:creationId xmlns:a16="http://schemas.microsoft.com/office/drawing/2014/main" id="{48F9CF72-8B21-3F42-574E-7BFB5B01E4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1373" y="492807"/>
            <a:ext cx="2509473" cy="3479042"/>
          </a:xfrm>
          <a:prstGeom prst="ellipse">
            <a:avLst/>
          </a:prstGeom>
          <a:ln>
            <a:noFill/>
          </a:ln>
          <a:effectLst>
            <a:softEdge rad="112500"/>
          </a:effectLst>
        </p:spPr>
      </p:pic>
      <p:pic>
        <p:nvPicPr>
          <p:cNvPr id="11" name="Picture 10">
            <a:extLst>
              <a:ext uri="{FF2B5EF4-FFF2-40B4-BE49-F238E27FC236}">
                <a16:creationId xmlns:a16="http://schemas.microsoft.com/office/drawing/2014/main" id="{AF9A252D-BFDF-69D4-5128-88D2A161DE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153" y="492807"/>
            <a:ext cx="2635495" cy="3447531"/>
          </a:xfrm>
          <a:prstGeom prst="ellipse">
            <a:avLst/>
          </a:prstGeom>
          <a:ln>
            <a:noFill/>
          </a:ln>
          <a:effectLst>
            <a:softEdge rad="112500"/>
          </a:effectLst>
        </p:spPr>
      </p:pic>
      <p:pic>
        <p:nvPicPr>
          <p:cNvPr id="13" name="Picture 12">
            <a:extLst>
              <a:ext uri="{FF2B5EF4-FFF2-40B4-BE49-F238E27FC236}">
                <a16:creationId xmlns:a16="http://schemas.microsoft.com/office/drawing/2014/main" id="{CA92B828-71D3-12D5-5912-D9CC7C96AE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82186" y="3629439"/>
            <a:ext cx="3478923" cy="2559908"/>
          </a:xfrm>
          <a:prstGeom prst="ellipse">
            <a:avLst/>
          </a:prstGeom>
          <a:ln>
            <a:noFill/>
          </a:ln>
          <a:effectLst>
            <a:softEdge rad="112500"/>
          </a:effectLst>
        </p:spPr>
      </p:pic>
    </p:spTree>
    <p:extLst>
      <p:ext uri="{BB962C8B-B14F-4D97-AF65-F5344CB8AC3E}">
        <p14:creationId xmlns:p14="http://schemas.microsoft.com/office/powerpoint/2010/main" val="2795152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74559F5-8B12-3D14-176E-81FD9A697DF7}"/>
              </a:ext>
            </a:extLst>
          </p:cNvPr>
          <p:cNvSpPr txBox="1"/>
          <p:nvPr/>
        </p:nvSpPr>
        <p:spPr>
          <a:xfrm>
            <a:off x="5701813" y="1121061"/>
            <a:ext cx="6097464"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رودکی در پیری به نابینایی خود اشاره کرده است پس در اینکه او در پیری نابینا بوده شکی نیست اما اینکه او کور مادر زاد بوده است، نمی تواند صحت داشته باشد زیرا در شعر رودکی چنان طبیعت وصف شده و رنگ های مختلف به تفکیک آورده شده که از شخص نابینا بعید است و اشعار او دلالت بر بیناییش در جوانی دارد.</a:t>
            </a:r>
            <a:endParaRPr lang="en-US" b="1" dirty="0">
              <a:solidFill>
                <a:srgbClr val="042463"/>
              </a:solidFill>
              <a:latin typeface="namnak"/>
              <a:cs typeface="B Nazanin" panose="00000400000000000000" pitchFamily="2" charset="-78"/>
            </a:endParaRPr>
          </a:p>
        </p:txBody>
      </p:sp>
      <p:pic>
        <p:nvPicPr>
          <p:cNvPr id="9" name="Picture 8">
            <a:extLst>
              <a:ext uri="{FF2B5EF4-FFF2-40B4-BE49-F238E27FC236}">
                <a16:creationId xmlns:a16="http://schemas.microsoft.com/office/drawing/2014/main" id="{A65CC9B3-27AB-4924-D668-FAB4989476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184039"/>
            <a:ext cx="4352192" cy="4352192"/>
          </a:xfrm>
          <a:prstGeom prst="rect">
            <a:avLst/>
          </a:prstGeom>
        </p:spPr>
      </p:pic>
      <p:sp>
        <p:nvSpPr>
          <p:cNvPr id="2" name="TextBox 1">
            <a:extLst>
              <a:ext uri="{FF2B5EF4-FFF2-40B4-BE49-F238E27FC236}">
                <a16:creationId xmlns:a16="http://schemas.microsoft.com/office/drawing/2014/main" id="{3EA6A112-F456-6079-9B04-66D061BAD26D}"/>
              </a:ext>
            </a:extLst>
          </p:cNvPr>
          <p:cNvSpPr txBox="1"/>
          <p:nvPr/>
        </p:nvSpPr>
        <p:spPr>
          <a:xfrm>
            <a:off x="6620492" y="507599"/>
            <a:ext cx="469729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آیا رودکی از زمان کودکی نابینا بود؟</a:t>
            </a:r>
          </a:p>
        </p:txBody>
      </p:sp>
    </p:spTree>
    <p:extLst>
      <p:ext uri="{BB962C8B-B14F-4D97-AF65-F5344CB8AC3E}">
        <p14:creationId xmlns:p14="http://schemas.microsoft.com/office/powerpoint/2010/main" val="35879380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0CAB90-85A0-E905-9C3A-08281886F938}"/>
              </a:ext>
            </a:extLst>
          </p:cNvPr>
          <p:cNvSpPr txBox="1"/>
          <p:nvPr/>
        </p:nvSpPr>
        <p:spPr>
          <a:xfrm>
            <a:off x="5062172" y="1121061"/>
            <a:ext cx="6737105" cy="3277820"/>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همچنین بررسی جمجمه و استخوانهای او نشان داد که این شاعر در دوران پیری با فلز گداخته ای چشم کور شده است. از آثار او بر می آید که به مذهب اسماعیلی گرایش داشته است، این جانب داری از قرمطیان و بی اعتنایی به مذهب رایج زمان سبب شد که او را کور کنند.</a:t>
            </a:r>
          </a:p>
        </p:txBody>
      </p:sp>
      <p:pic>
        <p:nvPicPr>
          <p:cNvPr id="8" name="Picture 7">
            <a:extLst>
              <a:ext uri="{FF2B5EF4-FFF2-40B4-BE49-F238E27FC236}">
                <a16:creationId xmlns:a16="http://schemas.microsoft.com/office/drawing/2014/main" id="{9F1CC976-9CE9-2108-3B19-500F74D764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6861" y="982516"/>
            <a:ext cx="2838084" cy="42648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a:extLst>
              <a:ext uri="{FF2B5EF4-FFF2-40B4-BE49-F238E27FC236}">
                <a16:creationId xmlns:a16="http://schemas.microsoft.com/office/drawing/2014/main" id="{6E8EFA9C-0F13-755C-4862-6691386E53E1}"/>
              </a:ext>
            </a:extLst>
          </p:cNvPr>
          <p:cNvSpPr txBox="1"/>
          <p:nvPr/>
        </p:nvSpPr>
        <p:spPr>
          <a:xfrm>
            <a:off x="6620492" y="507599"/>
            <a:ext cx="469729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آیا رودکی از زمان کودکی نابینا بود؟</a:t>
            </a:r>
          </a:p>
        </p:txBody>
      </p:sp>
    </p:spTree>
    <p:extLst>
      <p:ext uri="{BB962C8B-B14F-4D97-AF65-F5344CB8AC3E}">
        <p14:creationId xmlns:p14="http://schemas.microsoft.com/office/powerpoint/2010/main" val="2508302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B79DC7D-59CD-5D23-CDD4-14F1FD730FEB}"/>
              </a:ext>
            </a:extLst>
          </p:cNvPr>
          <p:cNvSpPr txBox="1"/>
          <p:nvPr/>
        </p:nvSpPr>
        <p:spPr>
          <a:xfrm>
            <a:off x="7126456" y="482554"/>
            <a:ext cx="4027056" cy="461665"/>
          </a:xfrm>
          <a:prstGeom prst="rect">
            <a:avLst/>
          </a:prstGeom>
          <a:noFill/>
        </p:spPr>
        <p:txBody>
          <a:bodyPr wrap="square">
            <a:spAutoFit/>
          </a:bodyPr>
          <a:lstStyle/>
          <a:p>
            <a:pPr algn="ctr" rtl="1"/>
            <a:r>
              <a:rPr lang="fa-IR" sz="2400" b="1" i="0" u="none" strike="noStrike" dirty="0">
                <a:solidFill>
                  <a:srgbClr val="042463"/>
                </a:solidFill>
                <a:effectLst/>
                <a:latin typeface="namnak"/>
                <a:cs typeface="B Titr" panose="00000700000000000000" pitchFamily="2" charset="-78"/>
              </a:rPr>
              <a:t>زندگینامه رودکی</a:t>
            </a:r>
            <a:r>
              <a:rPr lang="fa-IR" sz="2400" b="1" i="0" dirty="0">
                <a:solidFill>
                  <a:srgbClr val="042463"/>
                </a:solidFill>
                <a:effectLst/>
                <a:latin typeface="namnak"/>
                <a:cs typeface="B Titr" panose="00000700000000000000" pitchFamily="2" charset="-78"/>
              </a:rPr>
              <a:t> پدر شعر فارسی</a:t>
            </a:r>
          </a:p>
        </p:txBody>
      </p:sp>
      <p:sp>
        <p:nvSpPr>
          <p:cNvPr id="7" name="TextBox 6">
            <a:extLst>
              <a:ext uri="{FF2B5EF4-FFF2-40B4-BE49-F238E27FC236}">
                <a16:creationId xmlns:a16="http://schemas.microsoft.com/office/drawing/2014/main" id="{E07FE915-E120-DCFA-F1F0-D80D52A3C243}"/>
              </a:ext>
            </a:extLst>
          </p:cNvPr>
          <p:cNvSpPr txBox="1"/>
          <p:nvPr/>
        </p:nvSpPr>
        <p:spPr>
          <a:xfrm>
            <a:off x="6945411" y="1068307"/>
            <a:ext cx="4844206" cy="3277820"/>
          </a:xfrm>
          <a:prstGeom prst="rect">
            <a:avLst/>
          </a:prstGeom>
          <a:noFill/>
        </p:spPr>
        <p:txBody>
          <a:bodyPr wrap="square">
            <a:spAutoFit/>
          </a:bodyPr>
          <a:lstStyle/>
          <a:p>
            <a:pPr algn="justLow" rtl="1">
              <a:lnSpc>
                <a:spcPct val="300000"/>
              </a:lnSpc>
            </a:pPr>
            <a:r>
              <a:rPr lang="fa-IR" b="1" i="0" dirty="0">
                <a:solidFill>
                  <a:srgbClr val="042463"/>
                </a:solidFill>
                <a:effectLst/>
                <a:latin typeface="namnak"/>
                <a:cs typeface="B Nazanin" panose="00000400000000000000" pitchFamily="2" charset="-78"/>
              </a:rPr>
              <a:t>رودکی نخستین شاعر بزرگ فارسی زبان است که به دلیل ابداعاتش در شعر، او را پدر شعر فارسی می دانند. این شاعر بزرگ ایرانی در طول زندگی ارزشمندش آثار فراوانی از خود بر جای گذاشت.</a:t>
            </a:r>
            <a:endParaRPr lang="en-US" b="1" dirty="0">
              <a:solidFill>
                <a:srgbClr val="042463"/>
              </a:solidFill>
              <a:cs typeface="B Nazanin" panose="00000400000000000000" pitchFamily="2" charset="-78"/>
            </a:endParaRPr>
          </a:p>
        </p:txBody>
      </p:sp>
      <p:pic>
        <p:nvPicPr>
          <p:cNvPr id="9" name="Picture 8">
            <a:extLst>
              <a:ext uri="{FF2B5EF4-FFF2-40B4-BE49-F238E27FC236}">
                <a16:creationId xmlns:a16="http://schemas.microsoft.com/office/drawing/2014/main" id="{EC422E93-A3F4-B2B3-6D84-AEAC41AD90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651366" y="2171739"/>
            <a:ext cx="5313945" cy="4428288"/>
          </a:xfrm>
          <a:prstGeom prst="rect">
            <a:avLst/>
          </a:prstGeom>
        </p:spPr>
      </p:pic>
    </p:spTree>
    <p:extLst>
      <p:ext uri="{BB962C8B-B14F-4D97-AF65-F5344CB8AC3E}">
        <p14:creationId xmlns:p14="http://schemas.microsoft.com/office/powerpoint/2010/main" val="806860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EE3005C-4669-68F4-5F96-17D42B30A156}"/>
              </a:ext>
            </a:extLst>
          </p:cNvPr>
          <p:cNvSpPr txBox="1"/>
          <p:nvPr/>
        </p:nvSpPr>
        <p:spPr>
          <a:xfrm>
            <a:off x="4904511" y="1259163"/>
            <a:ext cx="6735618" cy="4939814"/>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او زاده ی نیمه ی دوم سده ی سوم هجری بود. رودکی در دربار امیر نصر سامانی بسیار محبوب شد و ثروت بسیاری به دست آورد. می‌گویند رودکی حدود یک صدهزار بیت شعر سروده‌است</a:t>
            </a:r>
            <a:r>
              <a:rPr lang="en-US" b="1" dirty="0">
                <a:solidFill>
                  <a:srgbClr val="042463"/>
                </a:solidFill>
                <a:latin typeface="namnak"/>
                <a:cs typeface="B Nazanin" panose="00000400000000000000" pitchFamily="2" charset="-78"/>
              </a:rPr>
              <a:t> </a:t>
            </a:r>
            <a:r>
              <a:rPr lang="fa-IR" b="1" dirty="0">
                <a:solidFill>
                  <a:srgbClr val="042463"/>
                </a:solidFill>
                <a:latin typeface="namnak"/>
                <a:cs typeface="B Nazanin" panose="00000400000000000000" pitchFamily="2" charset="-78"/>
              </a:rPr>
              <a:t>و در موسیقی، ترجمه و آواز نیز دستی داشته‌است.</a:t>
            </a:r>
          </a:p>
          <a:p>
            <a:pPr algn="justLow" rtl="1">
              <a:lnSpc>
                <a:spcPct val="300000"/>
              </a:lnSpc>
            </a:pPr>
            <a:r>
              <a:rPr lang="fa-IR" b="1" dirty="0">
                <a:solidFill>
                  <a:srgbClr val="042463"/>
                </a:solidFill>
                <a:latin typeface="namnak"/>
                <a:cs typeface="B Nazanin" panose="00000400000000000000" pitchFamily="2" charset="-78"/>
              </a:rPr>
              <a:t>رودکی در سه سال پایانی عمر مورد بی‌مهری امرا قرار گرفته بود. او در اواخر عمر به زادگاهش بُنَج رودک بازگشت و در همان‌جا به سال ۳۲۹ هجری (۹۴۱ میلادی) در گذشت.</a:t>
            </a:r>
            <a:endParaRPr lang="en-US" b="1" dirty="0">
              <a:solidFill>
                <a:srgbClr val="042463"/>
              </a:solidFill>
              <a:latin typeface="namnak"/>
              <a:cs typeface="B Nazanin" panose="00000400000000000000" pitchFamily="2" charset="-78"/>
            </a:endParaRPr>
          </a:p>
        </p:txBody>
      </p:sp>
      <p:pic>
        <p:nvPicPr>
          <p:cNvPr id="9" name="Picture 8">
            <a:extLst>
              <a:ext uri="{FF2B5EF4-FFF2-40B4-BE49-F238E27FC236}">
                <a16:creationId xmlns:a16="http://schemas.microsoft.com/office/drawing/2014/main" id="{5691EFE3-DD03-4C6D-64C4-64D5D1B5C2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04711">
            <a:off x="1081801" y="972835"/>
            <a:ext cx="3058867" cy="45491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a:extLst>
              <a:ext uri="{FF2B5EF4-FFF2-40B4-BE49-F238E27FC236}">
                <a16:creationId xmlns:a16="http://schemas.microsoft.com/office/drawing/2014/main" id="{B6A8E545-3CDC-B217-0833-55EBDADD1333}"/>
              </a:ext>
            </a:extLst>
          </p:cNvPr>
          <p:cNvSpPr txBox="1"/>
          <p:nvPr/>
        </p:nvSpPr>
        <p:spPr>
          <a:xfrm>
            <a:off x="7758546" y="511170"/>
            <a:ext cx="4017818"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زندگی و مرگ</a:t>
            </a:r>
          </a:p>
        </p:txBody>
      </p:sp>
    </p:spTree>
    <p:extLst>
      <p:ext uri="{BB962C8B-B14F-4D97-AF65-F5344CB8AC3E}">
        <p14:creationId xmlns:p14="http://schemas.microsoft.com/office/powerpoint/2010/main" val="881406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58D5DC7-B988-014C-16E1-0FB580DADD98}"/>
              </a:ext>
            </a:extLst>
          </p:cNvPr>
          <p:cNvSpPr txBox="1"/>
          <p:nvPr/>
        </p:nvSpPr>
        <p:spPr>
          <a:xfrm>
            <a:off x="551814" y="1374591"/>
            <a:ext cx="6097464"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او مدح‌کننده ی امیر سعید نصر بن احمد اسماعیل (۳۰۱–۳۳۱ هجری) امیر سامانی، ابوجعفر احمد بن محمد بن خلف بن لیث یا بانویه امیر صفاری (۳۱۱–۳۵۲ هجری)، ماکان پسر کاکی سردار دیلمی و خواجه ابوالفضل بلعمی وزیر سامانیان — که رودکی را به نظم کلیله و دمنه انگیزاند — بوده است. </a:t>
            </a:r>
            <a:endParaRPr lang="en-US" b="1" dirty="0">
              <a:solidFill>
                <a:srgbClr val="042463"/>
              </a:solidFill>
              <a:latin typeface="namnak"/>
              <a:cs typeface="B Nazanin" panose="00000400000000000000" pitchFamily="2" charset="-78"/>
            </a:endParaRPr>
          </a:p>
        </p:txBody>
      </p:sp>
      <p:sp>
        <p:nvSpPr>
          <p:cNvPr id="6" name="TextBox 5">
            <a:extLst>
              <a:ext uri="{FF2B5EF4-FFF2-40B4-BE49-F238E27FC236}">
                <a16:creationId xmlns:a16="http://schemas.microsoft.com/office/drawing/2014/main" id="{27A54946-3C62-1832-EB3F-2D9E4D5E6FE4}"/>
              </a:ext>
            </a:extLst>
          </p:cNvPr>
          <p:cNvSpPr txBox="1"/>
          <p:nvPr/>
        </p:nvSpPr>
        <p:spPr>
          <a:xfrm>
            <a:off x="7758546" y="511170"/>
            <a:ext cx="4017818" cy="461665"/>
          </a:xfrm>
          <a:prstGeom prst="rect">
            <a:avLst/>
          </a:prstGeom>
          <a:noFill/>
        </p:spPr>
        <p:txBody>
          <a:bodyPr wrap="square">
            <a:spAutoFit/>
          </a:bodyPr>
          <a:lstStyle/>
          <a:p>
            <a:pPr algn="ctr" rtl="1"/>
            <a:r>
              <a:rPr lang="fa-IR" sz="2400" b="0" i="0" dirty="0">
                <a:solidFill>
                  <a:srgbClr val="042463"/>
                </a:solidFill>
                <a:effectLst/>
                <a:latin typeface="-apple-system"/>
                <a:cs typeface="B Titr" panose="00000700000000000000" pitchFamily="2" charset="-78"/>
              </a:rPr>
              <a:t>زندگی و مرگ</a:t>
            </a:r>
          </a:p>
        </p:txBody>
      </p:sp>
      <p:pic>
        <p:nvPicPr>
          <p:cNvPr id="2" name="Picture 1">
            <a:extLst>
              <a:ext uri="{FF2B5EF4-FFF2-40B4-BE49-F238E27FC236}">
                <a16:creationId xmlns:a16="http://schemas.microsoft.com/office/drawing/2014/main" id="{19498B96-D895-8715-4493-721078D41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04711">
            <a:off x="7800653" y="1353471"/>
            <a:ext cx="3058867" cy="45491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84661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71488DF-D7DD-CC6C-1F5D-D21E92E66A82}"/>
              </a:ext>
            </a:extLst>
          </p:cNvPr>
          <p:cNvSpPr txBox="1"/>
          <p:nvPr/>
        </p:nvSpPr>
        <p:spPr>
          <a:xfrm>
            <a:off x="6741503" y="1068306"/>
            <a:ext cx="5048982" cy="3277820"/>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در اواخر عمر رودکی، امیر نصر‌بن احمد‌بن اسماعیل از حکومت کنار گذاشته می‌شود. رودکی نیز چاره‌ای جز خروج از دربار نمی‌بیند. او به‌سرعت بخارا را ترک می‌کند و به زادگاهش روستای رودک برمی‌شود.</a:t>
            </a:r>
            <a:endParaRPr lang="en-US" b="1" dirty="0">
              <a:solidFill>
                <a:srgbClr val="042463"/>
              </a:solidFill>
              <a:latin typeface="namnak"/>
              <a:cs typeface="B Nazanin" panose="00000400000000000000" pitchFamily="2" charset="-78"/>
            </a:endParaRPr>
          </a:p>
        </p:txBody>
      </p:sp>
      <p:pic>
        <p:nvPicPr>
          <p:cNvPr id="9" name="Picture 8">
            <a:extLst>
              <a:ext uri="{FF2B5EF4-FFF2-40B4-BE49-F238E27FC236}">
                <a16:creationId xmlns:a16="http://schemas.microsoft.com/office/drawing/2014/main" id="{425F6185-FA60-C56A-5965-C70C8A80E0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901" y="480647"/>
            <a:ext cx="5562600" cy="5562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extBox 1">
            <a:extLst>
              <a:ext uri="{FF2B5EF4-FFF2-40B4-BE49-F238E27FC236}">
                <a16:creationId xmlns:a16="http://schemas.microsoft.com/office/drawing/2014/main" id="{FB216BB1-6C77-C811-282D-5F8DAD9429BF}"/>
              </a:ext>
            </a:extLst>
          </p:cNvPr>
          <p:cNvSpPr txBox="1"/>
          <p:nvPr/>
        </p:nvSpPr>
        <p:spPr>
          <a:xfrm>
            <a:off x="7623214" y="491790"/>
            <a:ext cx="3994994"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آرامگاه رودکی کجاست؟</a:t>
            </a:r>
          </a:p>
        </p:txBody>
      </p:sp>
    </p:spTree>
    <p:extLst>
      <p:ext uri="{BB962C8B-B14F-4D97-AF65-F5344CB8AC3E}">
        <p14:creationId xmlns:p14="http://schemas.microsoft.com/office/powerpoint/2010/main" val="34942546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49A4DDF-A179-811D-8334-8FF813693BDC}"/>
              </a:ext>
            </a:extLst>
          </p:cNvPr>
          <p:cNvSpPr txBox="1"/>
          <p:nvPr/>
        </p:nvSpPr>
        <p:spPr>
          <a:xfrm>
            <a:off x="6242537" y="1068306"/>
            <a:ext cx="5547947" cy="161582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او بین سال‌های ۳۲۰-۳۲۹ هجری و در حالی که زندگی سخت و فقیرانه‌ای را می‌گذارند، رخ در نقاب خاک می‌کشد. </a:t>
            </a:r>
            <a:endParaRPr lang="en-US" b="1" dirty="0">
              <a:solidFill>
                <a:srgbClr val="042463"/>
              </a:solidFill>
              <a:latin typeface="namnak"/>
              <a:cs typeface="B Nazanin" panose="00000400000000000000" pitchFamily="2" charset="-78"/>
            </a:endParaRPr>
          </a:p>
        </p:txBody>
      </p:sp>
      <p:pic>
        <p:nvPicPr>
          <p:cNvPr id="8" name="Picture 7">
            <a:extLst>
              <a:ext uri="{FF2B5EF4-FFF2-40B4-BE49-F238E27FC236}">
                <a16:creationId xmlns:a16="http://schemas.microsoft.com/office/drawing/2014/main" id="{3DE39D6D-FF5B-7C3F-ECF5-8D31EAAD501E}"/>
              </a:ext>
            </a:extLst>
          </p:cNvPr>
          <p:cNvPicPr>
            <a:picLocks noChangeAspect="1"/>
          </p:cNvPicPr>
          <p:nvPr/>
        </p:nvPicPr>
        <p:blipFill rotWithShape="1">
          <a:blip r:embed="rId2">
            <a:extLst>
              <a:ext uri="{28A0092B-C50C-407E-A947-70E740481C1C}">
                <a14:useLocalDpi xmlns:a14="http://schemas.microsoft.com/office/drawing/2010/main" val="0"/>
              </a:ext>
            </a:extLst>
          </a:blip>
          <a:srcRect l="14259" r="12634" b="12757"/>
          <a:stretch/>
        </p:blipFill>
        <p:spPr>
          <a:xfrm>
            <a:off x="471920" y="1673086"/>
            <a:ext cx="5624080" cy="3511827"/>
          </a:xfrm>
          <a:prstGeom prst="rect">
            <a:avLst/>
          </a:prstGeom>
          <a:ln>
            <a:noFill/>
          </a:ln>
          <a:effectLst>
            <a:softEdge rad="112500"/>
          </a:effectLst>
        </p:spPr>
      </p:pic>
      <p:sp>
        <p:nvSpPr>
          <p:cNvPr id="2" name="TextBox 1">
            <a:extLst>
              <a:ext uri="{FF2B5EF4-FFF2-40B4-BE49-F238E27FC236}">
                <a16:creationId xmlns:a16="http://schemas.microsoft.com/office/drawing/2014/main" id="{80034F34-EFEE-77AF-1718-F55205138643}"/>
              </a:ext>
            </a:extLst>
          </p:cNvPr>
          <p:cNvSpPr txBox="1"/>
          <p:nvPr/>
        </p:nvSpPr>
        <p:spPr>
          <a:xfrm>
            <a:off x="7583457" y="491790"/>
            <a:ext cx="3994994"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آرامگاه رودکی کجاست؟</a:t>
            </a:r>
          </a:p>
        </p:txBody>
      </p:sp>
    </p:spTree>
    <p:extLst>
      <p:ext uri="{BB962C8B-B14F-4D97-AF65-F5344CB8AC3E}">
        <p14:creationId xmlns:p14="http://schemas.microsoft.com/office/powerpoint/2010/main" val="29877812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979553-534B-00D9-2CFB-EDBEF3A50EC2}"/>
              </a:ext>
            </a:extLst>
          </p:cNvPr>
          <p:cNvSpPr txBox="1"/>
          <p:nvPr/>
        </p:nvSpPr>
        <p:spPr>
          <a:xfrm>
            <a:off x="5693021" y="1068306"/>
            <a:ext cx="6097464"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آرامگاه رودکی در پشت بوستانی در روستای بنجرودک یا پنجکت در فاصله ۱۷۰ کیلومتری از شمال شهر دوشنبه کشور تاجیکستان قرار گرفته است و هر ساله پذیرای گردشگران زیادی از جمله علاقه‌مندان به زبان و ادب فارسی است. نظر خود را درباره رودکی یا قطعه‌ای از اشعار او را با ما و سایر کاربران کجارو به اشتراک بگذارید.</a:t>
            </a:r>
            <a:endParaRPr lang="en-US" b="1" dirty="0">
              <a:solidFill>
                <a:srgbClr val="042463"/>
              </a:solidFill>
              <a:latin typeface="namnak"/>
              <a:cs typeface="B Nazanin" panose="00000400000000000000" pitchFamily="2" charset="-78"/>
            </a:endParaRPr>
          </a:p>
        </p:txBody>
      </p:sp>
      <p:sp>
        <p:nvSpPr>
          <p:cNvPr id="6" name="TextBox 5">
            <a:extLst>
              <a:ext uri="{FF2B5EF4-FFF2-40B4-BE49-F238E27FC236}">
                <a16:creationId xmlns:a16="http://schemas.microsoft.com/office/drawing/2014/main" id="{3C199012-548F-5128-698A-9EE354BB5D3E}"/>
              </a:ext>
            </a:extLst>
          </p:cNvPr>
          <p:cNvSpPr txBox="1"/>
          <p:nvPr/>
        </p:nvSpPr>
        <p:spPr>
          <a:xfrm>
            <a:off x="7689475" y="491790"/>
            <a:ext cx="3994994" cy="461665"/>
          </a:xfrm>
          <a:prstGeom prst="rect">
            <a:avLst/>
          </a:prstGeom>
          <a:noFill/>
        </p:spPr>
        <p:txBody>
          <a:bodyPr wrap="square">
            <a:spAutoFit/>
          </a:bodyPr>
          <a:lstStyle/>
          <a:p>
            <a:pPr algn="ctr" rtl="1" fontAlgn="base"/>
            <a:r>
              <a:rPr lang="fa-IR" sz="2400" b="0" i="0" dirty="0">
                <a:solidFill>
                  <a:srgbClr val="042463"/>
                </a:solidFill>
                <a:effectLst/>
                <a:latin typeface="IRANSans"/>
                <a:cs typeface="B Titr" panose="00000700000000000000" pitchFamily="2" charset="-78"/>
              </a:rPr>
              <a:t>آرامگاه رودکی کجاست؟</a:t>
            </a:r>
          </a:p>
        </p:txBody>
      </p:sp>
      <p:pic>
        <p:nvPicPr>
          <p:cNvPr id="8" name="Picture 7">
            <a:extLst>
              <a:ext uri="{FF2B5EF4-FFF2-40B4-BE49-F238E27FC236}">
                <a16:creationId xmlns:a16="http://schemas.microsoft.com/office/drawing/2014/main" id="{D23682CF-7909-D63D-857B-C6DD31B84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515" y="505042"/>
            <a:ext cx="3686652" cy="3686652"/>
          </a:xfrm>
          <a:prstGeom prst="snip2DiagRect">
            <a:avLst>
              <a:gd name="adj1" fmla="val 5000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8ACD4062-4C9C-A75D-323D-2E5D42EA34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585" y="2827710"/>
            <a:ext cx="2369163" cy="3284521"/>
          </a:xfrm>
          <a:prstGeom prst="snip2DiagRect">
            <a:avLst>
              <a:gd name="adj1" fmla="val 5000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835603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B5553D6-A220-CC44-5D94-767DBBA3E0D7}"/>
              </a:ext>
            </a:extLst>
          </p:cNvPr>
          <p:cNvSpPr txBox="1"/>
          <p:nvPr/>
        </p:nvSpPr>
        <p:spPr>
          <a:xfrm>
            <a:off x="628006" y="1717403"/>
            <a:ext cx="7765805" cy="461665"/>
          </a:xfrm>
          <a:prstGeom prst="rect">
            <a:avLst/>
          </a:prstGeom>
          <a:noFill/>
        </p:spPr>
        <p:txBody>
          <a:bodyPr wrap="square">
            <a:spAutoFit/>
          </a:bodyPr>
          <a:lstStyle/>
          <a:p>
            <a:pPr rtl="1"/>
            <a:r>
              <a:rPr lang="en-US" sz="2400" b="1" dirty="0">
                <a:solidFill>
                  <a:srgbClr val="042463"/>
                </a:solidFill>
                <a:latin typeface="Times New Roman" panose="02020603050405020304" pitchFamily="18" charset="0"/>
                <a:cs typeface="Times New Roman" panose="02020603050405020304" pitchFamily="18" charset="0"/>
              </a:rPr>
              <a:t>https://namnak.com</a:t>
            </a:r>
          </a:p>
        </p:txBody>
      </p:sp>
      <p:sp>
        <p:nvSpPr>
          <p:cNvPr id="7" name="TextBox 6">
            <a:extLst>
              <a:ext uri="{FF2B5EF4-FFF2-40B4-BE49-F238E27FC236}">
                <a16:creationId xmlns:a16="http://schemas.microsoft.com/office/drawing/2014/main" id="{2F6AD458-62A6-00BB-9E11-B245C843C5BB}"/>
              </a:ext>
            </a:extLst>
          </p:cNvPr>
          <p:cNvSpPr txBox="1"/>
          <p:nvPr/>
        </p:nvSpPr>
        <p:spPr>
          <a:xfrm>
            <a:off x="628006" y="2510898"/>
            <a:ext cx="6097464" cy="461665"/>
          </a:xfrm>
          <a:prstGeom prst="rect">
            <a:avLst/>
          </a:prstGeom>
          <a:noFill/>
        </p:spPr>
        <p:txBody>
          <a:bodyPr wrap="square">
            <a:spAutoFit/>
          </a:bodyPr>
          <a:lstStyle/>
          <a:p>
            <a:pPr rtl="1"/>
            <a:r>
              <a:rPr lang="en-US" sz="2400" b="1" dirty="0">
                <a:solidFill>
                  <a:srgbClr val="042463"/>
                </a:solidFill>
                <a:latin typeface="Times New Roman" panose="02020603050405020304" pitchFamily="18" charset="0"/>
                <a:cs typeface="Times New Roman" panose="02020603050405020304" pitchFamily="18" charset="0"/>
              </a:rPr>
              <a:t>https://fa.wikipedia.org</a:t>
            </a:r>
          </a:p>
        </p:txBody>
      </p:sp>
      <p:sp>
        <p:nvSpPr>
          <p:cNvPr id="9" name="TextBox 8">
            <a:extLst>
              <a:ext uri="{FF2B5EF4-FFF2-40B4-BE49-F238E27FC236}">
                <a16:creationId xmlns:a16="http://schemas.microsoft.com/office/drawing/2014/main" id="{05BF0C69-38F9-22B0-5C2D-657F8FAAD14B}"/>
              </a:ext>
            </a:extLst>
          </p:cNvPr>
          <p:cNvSpPr txBox="1"/>
          <p:nvPr/>
        </p:nvSpPr>
        <p:spPr>
          <a:xfrm>
            <a:off x="628006" y="3304393"/>
            <a:ext cx="6097464" cy="461665"/>
          </a:xfrm>
          <a:prstGeom prst="rect">
            <a:avLst/>
          </a:prstGeom>
          <a:noFill/>
        </p:spPr>
        <p:txBody>
          <a:bodyPr wrap="square">
            <a:spAutoFit/>
          </a:bodyPr>
          <a:lstStyle/>
          <a:p>
            <a:pPr rtl="1"/>
            <a:r>
              <a:rPr lang="en-US" sz="2400" b="1" dirty="0">
                <a:solidFill>
                  <a:srgbClr val="042463"/>
                </a:solidFill>
                <a:latin typeface="Times New Roman" panose="02020603050405020304" pitchFamily="18" charset="0"/>
                <a:cs typeface="Times New Roman" panose="02020603050405020304" pitchFamily="18" charset="0"/>
              </a:rPr>
              <a:t>https://www.kojaro.com</a:t>
            </a:r>
          </a:p>
        </p:txBody>
      </p:sp>
      <p:sp>
        <p:nvSpPr>
          <p:cNvPr id="10" name="TextBox 9">
            <a:extLst>
              <a:ext uri="{FF2B5EF4-FFF2-40B4-BE49-F238E27FC236}">
                <a16:creationId xmlns:a16="http://schemas.microsoft.com/office/drawing/2014/main" id="{8541F3BA-65EB-6A42-F6D8-07A20982F5A2}"/>
              </a:ext>
            </a:extLst>
          </p:cNvPr>
          <p:cNvSpPr txBox="1"/>
          <p:nvPr/>
        </p:nvSpPr>
        <p:spPr>
          <a:xfrm>
            <a:off x="7767782" y="504270"/>
            <a:ext cx="4017818" cy="461665"/>
          </a:xfrm>
          <a:prstGeom prst="rect">
            <a:avLst/>
          </a:prstGeom>
          <a:noFill/>
        </p:spPr>
        <p:txBody>
          <a:bodyPr wrap="square" rtlCol="0">
            <a:spAutoFit/>
          </a:bodyPr>
          <a:lstStyle/>
          <a:p>
            <a:pPr algn="ctr" rtl="1" fontAlgn="base"/>
            <a:r>
              <a:rPr lang="fa-IR" sz="2400" dirty="0">
                <a:solidFill>
                  <a:srgbClr val="042463"/>
                </a:solidFill>
                <a:latin typeface="IRANSans"/>
                <a:cs typeface="B Titr" panose="00000700000000000000" pitchFamily="2" charset="-78"/>
              </a:rPr>
              <a:t>منابع</a:t>
            </a:r>
            <a:endParaRPr lang="en-US" sz="2400" dirty="0">
              <a:solidFill>
                <a:srgbClr val="042463"/>
              </a:solidFill>
              <a:latin typeface="IRANSans"/>
              <a:cs typeface="B Titr" panose="00000700000000000000" pitchFamily="2" charset="-78"/>
            </a:endParaRPr>
          </a:p>
        </p:txBody>
      </p:sp>
    </p:spTree>
    <p:extLst>
      <p:ext uri="{BB962C8B-B14F-4D97-AF65-F5344CB8AC3E}">
        <p14:creationId xmlns:p14="http://schemas.microsoft.com/office/powerpoint/2010/main" val="11549263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62A6F40D-6B2F-C25B-CB04-F6927D56E7BE}"/>
              </a:ext>
            </a:extLst>
          </p:cNvPr>
          <p:cNvSpPr/>
          <p:nvPr/>
        </p:nvSpPr>
        <p:spPr>
          <a:xfrm>
            <a:off x="5661498" y="768484"/>
            <a:ext cx="5175114" cy="5175114"/>
          </a:xfrm>
          <a:prstGeom prst="ellipse">
            <a:avLst/>
          </a:prstGeom>
          <a:solidFill>
            <a:srgbClr val="FBD3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16DF784-EBDE-3D95-CFC9-BF07DF6828AD}"/>
              </a:ext>
            </a:extLst>
          </p:cNvPr>
          <p:cNvSpPr txBox="1"/>
          <p:nvPr/>
        </p:nvSpPr>
        <p:spPr>
          <a:xfrm>
            <a:off x="1480225" y="2828834"/>
            <a:ext cx="9231549" cy="1200329"/>
          </a:xfrm>
          <a:prstGeom prst="rect">
            <a:avLst/>
          </a:prstGeom>
          <a:noFill/>
        </p:spPr>
        <p:txBody>
          <a:bodyPr wrap="square" rtlCol="0">
            <a:spAutoFit/>
          </a:bodyPr>
          <a:lstStyle/>
          <a:p>
            <a:pPr algn="justLow" rtl="1"/>
            <a:r>
              <a:rPr lang="fa-IR" sz="7200" dirty="0">
                <a:solidFill>
                  <a:srgbClr val="042463"/>
                </a:solidFill>
                <a:cs typeface="B Titr" panose="00000700000000000000" pitchFamily="2" charset="-78"/>
              </a:rPr>
              <a:t>با تشکر از توجه شما عزیزان</a:t>
            </a:r>
            <a:endParaRPr lang="en-US" sz="7200" dirty="0">
              <a:solidFill>
                <a:srgbClr val="042463"/>
              </a:solidFill>
              <a:cs typeface="B Titr" panose="00000700000000000000" pitchFamily="2" charset="-78"/>
            </a:endParaRPr>
          </a:p>
        </p:txBody>
      </p:sp>
    </p:spTree>
    <p:extLst>
      <p:ext uri="{BB962C8B-B14F-4D97-AF65-F5344CB8AC3E}">
        <p14:creationId xmlns:p14="http://schemas.microsoft.com/office/powerpoint/2010/main" val="940358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42F9F19-57ED-492D-BFAF-4E400B8A10BF}"/>
              </a:ext>
            </a:extLst>
          </p:cNvPr>
          <p:cNvSpPr txBox="1"/>
          <p:nvPr/>
        </p:nvSpPr>
        <p:spPr>
          <a:xfrm>
            <a:off x="903793" y="1131575"/>
            <a:ext cx="5465685" cy="4939814"/>
          </a:xfrm>
          <a:prstGeom prst="rect">
            <a:avLst/>
          </a:prstGeom>
          <a:noFill/>
        </p:spPr>
        <p:txBody>
          <a:bodyPr wrap="square">
            <a:spAutoFit/>
          </a:bodyPr>
          <a:lstStyle/>
          <a:p>
            <a:pPr algn="justLow" rtl="1">
              <a:lnSpc>
                <a:spcPct val="300000"/>
              </a:lnSpc>
            </a:pPr>
            <a:r>
              <a:rPr lang="fa-IR" b="1" i="0" dirty="0">
                <a:solidFill>
                  <a:srgbClr val="042463"/>
                </a:solidFill>
                <a:effectLst/>
                <a:latin typeface="namnak"/>
                <a:cs typeface="B Nazanin" panose="00000400000000000000" pitchFamily="2" charset="-78"/>
              </a:rPr>
              <a:t>شاعران پس از رودکی از سبک شعر سرودن او پیروی می کردند چرا که این شاعر بلندآوازه در فنون سخن و انواع شعر مهارتی خاص داشت و با احیای شعر فارسی، رهگشای شاعران پس از خود بود، به طوریکه در میان شاعران و سخنوران به استاد و سلطان شاعران معروف شده است. در این بخش از فرهنگ و هنر </a:t>
            </a:r>
            <a:r>
              <a:rPr lang="fa-IR" b="1" i="0" u="none" strike="noStrike" dirty="0">
                <a:solidFill>
                  <a:srgbClr val="042463"/>
                </a:solidFill>
                <a:effectLst/>
                <a:latin typeface="namnak"/>
                <a:cs typeface="B Nazanin" panose="00000400000000000000" pitchFamily="2" charset="-78"/>
              </a:rPr>
              <a:t>نمناک</a:t>
            </a:r>
            <a:r>
              <a:rPr lang="fa-IR" b="1" i="0" dirty="0">
                <a:solidFill>
                  <a:srgbClr val="042463"/>
                </a:solidFill>
                <a:effectLst/>
                <a:latin typeface="namnak"/>
                <a:cs typeface="B Nazanin" panose="00000400000000000000" pitchFamily="2" charset="-78"/>
              </a:rPr>
              <a:t> شما را اندکی با زندگینامه این شاعر توانا آشنا خواهیم نمود.</a:t>
            </a:r>
            <a:endParaRPr lang="en-US" b="1" dirty="0">
              <a:solidFill>
                <a:srgbClr val="042463"/>
              </a:solidFill>
              <a:cs typeface="B Nazanin" panose="00000400000000000000" pitchFamily="2" charset="-78"/>
            </a:endParaRPr>
          </a:p>
        </p:txBody>
      </p:sp>
      <p:pic>
        <p:nvPicPr>
          <p:cNvPr id="8" name="Picture 7">
            <a:extLst>
              <a:ext uri="{FF2B5EF4-FFF2-40B4-BE49-F238E27FC236}">
                <a16:creationId xmlns:a16="http://schemas.microsoft.com/office/drawing/2014/main" id="{2BBADBE9-62B5-D7D4-2FA5-2CC621C772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207" y="883098"/>
            <a:ext cx="3810000" cy="50768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extBox 1">
            <a:extLst>
              <a:ext uri="{FF2B5EF4-FFF2-40B4-BE49-F238E27FC236}">
                <a16:creationId xmlns:a16="http://schemas.microsoft.com/office/drawing/2014/main" id="{2D70A670-3083-D5F8-179B-BD4CC0402C23}"/>
              </a:ext>
            </a:extLst>
          </p:cNvPr>
          <p:cNvSpPr txBox="1"/>
          <p:nvPr/>
        </p:nvSpPr>
        <p:spPr>
          <a:xfrm>
            <a:off x="6967430" y="495806"/>
            <a:ext cx="4027056" cy="461665"/>
          </a:xfrm>
          <a:prstGeom prst="rect">
            <a:avLst/>
          </a:prstGeom>
          <a:noFill/>
        </p:spPr>
        <p:txBody>
          <a:bodyPr wrap="square">
            <a:spAutoFit/>
          </a:bodyPr>
          <a:lstStyle/>
          <a:p>
            <a:pPr algn="ctr" rtl="1"/>
            <a:r>
              <a:rPr lang="fa-IR" sz="2400" b="1" i="0" u="none" strike="noStrike" dirty="0">
                <a:solidFill>
                  <a:srgbClr val="042463"/>
                </a:solidFill>
                <a:effectLst/>
                <a:latin typeface="namnak"/>
                <a:cs typeface="B Titr" panose="00000700000000000000" pitchFamily="2" charset="-78"/>
              </a:rPr>
              <a:t>زندگینامه رودکی</a:t>
            </a:r>
            <a:r>
              <a:rPr lang="fa-IR" sz="2400" b="1" i="0" dirty="0">
                <a:solidFill>
                  <a:srgbClr val="042463"/>
                </a:solidFill>
                <a:effectLst/>
                <a:latin typeface="namnak"/>
                <a:cs typeface="B Titr" panose="00000700000000000000" pitchFamily="2" charset="-78"/>
              </a:rPr>
              <a:t> پدر شعر فارسی</a:t>
            </a:r>
          </a:p>
        </p:txBody>
      </p:sp>
    </p:spTree>
    <p:extLst>
      <p:ext uri="{BB962C8B-B14F-4D97-AF65-F5344CB8AC3E}">
        <p14:creationId xmlns:p14="http://schemas.microsoft.com/office/powerpoint/2010/main" val="2830892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89A9F0A-26A1-153E-EF77-DF7043C662C7}"/>
              </a:ext>
            </a:extLst>
          </p:cNvPr>
          <p:cNvSpPr txBox="1"/>
          <p:nvPr/>
        </p:nvSpPr>
        <p:spPr>
          <a:xfrm>
            <a:off x="7485471" y="494879"/>
            <a:ext cx="4008581"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تولد و کودکی رودکی</a:t>
            </a:r>
          </a:p>
        </p:txBody>
      </p:sp>
      <p:sp>
        <p:nvSpPr>
          <p:cNvPr id="7" name="TextBox 6">
            <a:extLst>
              <a:ext uri="{FF2B5EF4-FFF2-40B4-BE49-F238E27FC236}">
                <a16:creationId xmlns:a16="http://schemas.microsoft.com/office/drawing/2014/main" id="{6D5B77D2-BBD9-8C14-A19E-A15F6CC39852}"/>
              </a:ext>
            </a:extLst>
          </p:cNvPr>
          <p:cNvSpPr txBox="1"/>
          <p:nvPr/>
        </p:nvSpPr>
        <p:spPr>
          <a:xfrm>
            <a:off x="6574024" y="1077099"/>
            <a:ext cx="5224828" cy="4108817"/>
          </a:xfrm>
          <a:prstGeom prst="rect">
            <a:avLst/>
          </a:prstGeom>
          <a:noFill/>
        </p:spPr>
        <p:txBody>
          <a:bodyPr wrap="square">
            <a:spAutoFit/>
          </a:bodyPr>
          <a:lstStyle/>
          <a:p>
            <a:pPr algn="justLow" rtl="1">
              <a:lnSpc>
                <a:spcPct val="300000"/>
              </a:lnSpc>
            </a:pPr>
            <a:r>
              <a:rPr lang="fa-IR" b="1" i="0" dirty="0">
                <a:solidFill>
                  <a:srgbClr val="042463"/>
                </a:solidFill>
                <a:effectLst/>
                <a:latin typeface="namnak"/>
                <a:cs typeface="B Nazanin" panose="00000400000000000000" pitchFamily="2" charset="-78"/>
              </a:rPr>
              <a:t>عبدالله جعفر بن محمد رودکی در روستای بنجُ یکی از روستاهای رودک، از سمرقند به دنیا آمد. اطلاعات زیادی درباره سال تولد رودکی و دوران زندگی و چگونگی تحصیل او در دست نیست. عده ای سال تولد رودکی را سال 244، سال در گذشت او را سال 329، می دانند.</a:t>
            </a:r>
            <a:endParaRPr lang="en-US" b="1" dirty="0">
              <a:solidFill>
                <a:srgbClr val="042463"/>
              </a:solidFill>
              <a:cs typeface="B Nazanin" panose="00000400000000000000" pitchFamily="2" charset="-78"/>
            </a:endParaRPr>
          </a:p>
        </p:txBody>
      </p:sp>
      <p:pic>
        <p:nvPicPr>
          <p:cNvPr id="9" name="Picture 8">
            <a:extLst>
              <a:ext uri="{FF2B5EF4-FFF2-40B4-BE49-F238E27FC236}">
                <a16:creationId xmlns:a16="http://schemas.microsoft.com/office/drawing/2014/main" id="{F2003526-C8D6-0B48-A69B-A5415CB7DD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545" y="956544"/>
            <a:ext cx="4815254" cy="4815254"/>
          </a:xfrm>
          <a:prstGeom prst="rect">
            <a:avLst/>
          </a:prstGeom>
        </p:spPr>
      </p:pic>
    </p:spTree>
    <p:extLst>
      <p:ext uri="{BB962C8B-B14F-4D97-AF65-F5344CB8AC3E}">
        <p14:creationId xmlns:p14="http://schemas.microsoft.com/office/powerpoint/2010/main" val="3794352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7456D78-7106-B106-50F4-6E40BD75A53A}"/>
              </a:ext>
            </a:extLst>
          </p:cNvPr>
          <p:cNvSpPr txBox="1"/>
          <p:nvPr/>
        </p:nvSpPr>
        <p:spPr>
          <a:xfrm>
            <a:off x="951319" y="1413970"/>
            <a:ext cx="5522239" cy="5762475"/>
          </a:xfrm>
          <a:prstGeom prst="rect">
            <a:avLst/>
          </a:prstGeom>
          <a:noFill/>
        </p:spPr>
        <p:txBody>
          <a:bodyPr wrap="square">
            <a:spAutoFit/>
          </a:bodyPr>
          <a:lstStyle/>
          <a:p>
            <a:pPr algn="justLow" rtl="1">
              <a:lnSpc>
                <a:spcPct val="300000"/>
              </a:lnSpc>
            </a:pPr>
            <a:r>
              <a:rPr lang="fa-IR" b="1" i="0" dirty="0">
                <a:solidFill>
                  <a:srgbClr val="042463"/>
                </a:solidFill>
                <a:effectLst/>
                <a:latin typeface="namnak"/>
                <a:cs typeface="B Nazanin" panose="00000400000000000000" pitchFamily="2" charset="-78"/>
              </a:rPr>
              <a:t>از دقت بر اشعار رودکی پی می بریم که او شاعری دانش آموخته بود و بر واژگان فارسی تسلط داشت. برخی عقیده دارند که رودکی در مدرسه های سمرقند درس خوانده است اما برخی دیگر می گویند او در 8 سالگی قرآن آموخت و آن را از بر کرد و از همان هنگام به شاعری پرداخت.</a:t>
            </a:r>
          </a:p>
          <a:p>
            <a:pPr algn="justLow" rtl="1">
              <a:lnSpc>
                <a:spcPct val="300000"/>
              </a:lnSpc>
            </a:pPr>
            <a:br>
              <a:rPr lang="fa-IR" b="1" dirty="0">
                <a:solidFill>
                  <a:srgbClr val="042463"/>
                </a:solidFill>
                <a:cs typeface="B Nazanin" panose="00000400000000000000" pitchFamily="2" charset="-78"/>
              </a:rPr>
            </a:br>
            <a:endParaRPr lang="en-US" b="1" dirty="0">
              <a:solidFill>
                <a:srgbClr val="042463"/>
              </a:solidFill>
              <a:cs typeface="B Nazanin" panose="00000400000000000000" pitchFamily="2" charset="-78"/>
            </a:endParaRPr>
          </a:p>
        </p:txBody>
      </p:sp>
      <p:pic>
        <p:nvPicPr>
          <p:cNvPr id="10" name="Picture 9">
            <a:extLst>
              <a:ext uri="{FF2B5EF4-FFF2-40B4-BE49-F238E27FC236}">
                <a16:creationId xmlns:a16="http://schemas.microsoft.com/office/drawing/2014/main" id="{9676B211-B42B-B1E5-4149-2A4FF6A5AAB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84632" y="1069005"/>
            <a:ext cx="5307368" cy="5307368"/>
          </a:xfrm>
          <a:prstGeom prst="rect">
            <a:avLst/>
          </a:prstGeom>
        </p:spPr>
      </p:pic>
      <p:sp>
        <p:nvSpPr>
          <p:cNvPr id="4" name="TextBox 3">
            <a:extLst>
              <a:ext uri="{FF2B5EF4-FFF2-40B4-BE49-F238E27FC236}">
                <a16:creationId xmlns:a16="http://schemas.microsoft.com/office/drawing/2014/main" id="{6B2357C4-C87E-9B75-30F9-6E0F6A16FF56}"/>
              </a:ext>
            </a:extLst>
          </p:cNvPr>
          <p:cNvSpPr txBox="1"/>
          <p:nvPr/>
        </p:nvSpPr>
        <p:spPr>
          <a:xfrm>
            <a:off x="7485471" y="494879"/>
            <a:ext cx="4008581"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تولد و کودکی رودکی</a:t>
            </a:r>
          </a:p>
        </p:txBody>
      </p:sp>
    </p:spTree>
    <p:extLst>
      <p:ext uri="{BB962C8B-B14F-4D97-AF65-F5344CB8AC3E}">
        <p14:creationId xmlns:p14="http://schemas.microsoft.com/office/powerpoint/2010/main" val="4283172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781D0D9-1745-D00B-59C4-FD9CE9994DEA}"/>
              </a:ext>
            </a:extLst>
          </p:cNvPr>
          <p:cNvSpPr txBox="1"/>
          <p:nvPr/>
        </p:nvSpPr>
        <p:spPr>
          <a:xfrm>
            <a:off x="5640147" y="474408"/>
            <a:ext cx="557652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جوانی رودکی و راهیابی او به حکومت سامانیان</a:t>
            </a:r>
          </a:p>
        </p:txBody>
      </p:sp>
      <p:sp>
        <p:nvSpPr>
          <p:cNvPr id="7" name="TextBox 6">
            <a:extLst>
              <a:ext uri="{FF2B5EF4-FFF2-40B4-BE49-F238E27FC236}">
                <a16:creationId xmlns:a16="http://schemas.microsoft.com/office/drawing/2014/main" id="{AE5BE1C3-593E-C256-46C0-30591A59F12D}"/>
              </a:ext>
            </a:extLst>
          </p:cNvPr>
          <p:cNvSpPr txBox="1"/>
          <p:nvPr/>
        </p:nvSpPr>
        <p:spPr>
          <a:xfrm>
            <a:off x="5584232" y="1183116"/>
            <a:ext cx="6097464" cy="4108817"/>
          </a:xfrm>
          <a:prstGeom prst="rect">
            <a:avLst/>
          </a:prstGeom>
          <a:noFill/>
        </p:spPr>
        <p:txBody>
          <a:bodyPr wrap="square">
            <a:spAutoFit/>
          </a:bodyPr>
          <a:lstStyle/>
          <a:p>
            <a:pPr algn="justLow" rtl="1">
              <a:lnSpc>
                <a:spcPct val="300000"/>
              </a:lnSpc>
            </a:pPr>
            <a:r>
              <a:rPr lang="fa-IR" b="1" i="0" dirty="0">
                <a:solidFill>
                  <a:srgbClr val="042463"/>
                </a:solidFill>
                <a:effectLst/>
                <a:latin typeface="namnak"/>
                <a:cs typeface="B Nazanin" panose="00000400000000000000" pitchFamily="2" charset="-78"/>
              </a:rPr>
              <a:t>در آغاز جوانی رودکی به دعوت بلعمی وزیر دانش دوست سامانیان به دربار سامانیان راه یافت و شاعر ندیم نصربن احمد </a:t>
            </a:r>
            <a:r>
              <a:rPr lang="fa-IR" b="1" dirty="0">
                <a:solidFill>
                  <a:srgbClr val="042463"/>
                </a:solidFill>
                <a:latin typeface="namnak"/>
                <a:cs typeface="B Nazanin" panose="00000400000000000000" pitchFamily="2" charset="-78"/>
              </a:rPr>
              <a:t>بن</a:t>
            </a:r>
            <a:r>
              <a:rPr lang="fa-IR" b="1" i="0" dirty="0">
                <a:solidFill>
                  <a:srgbClr val="042463"/>
                </a:solidFill>
                <a:effectLst/>
                <a:latin typeface="namnak"/>
                <a:cs typeface="B Nazanin" panose="00000400000000000000" pitchFamily="2" charset="-78"/>
              </a:rPr>
              <a:t> اسماعیل یکی از مقتدر ترین پادشاهان سامانیان شد. او نخستین شاعر مشهور پارسی سرای حوزه تمدن ایرانی در دوره ی سامانی در سدهٔ چهارم هجری قمری و استاد شاعران این قرن در ایران است.</a:t>
            </a:r>
            <a:endParaRPr lang="en-US" b="1" dirty="0">
              <a:solidFill>
                <a:srgbClr val="042463"/>
              </a:solidFill>
              <a:cs typeface="B Nazanin" panose="00000400000000000000" pitchFamily="2" charset="-78"/>
            </a:endParaRPr>
          </a:p>
        </p:txBody>
      </p:sp>
      <p:pic>
        <p:nvPicPr>
          <p:cNvPr id="9" name="Picture 8">
            <a:extLst>
              <a:ext uri="{FF2B5EF4-FFF2-40B4-BE49-F238E27FC236}">
                <a16:creationId xmlns:a16="http://schemas.microsoft.com/office/drawing/2014/main" id="{1F1A6189-0FB7-F17F-F38A-F90AC045F7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1176" y="688886"/>
            <a:ext cx="3646842" cy="5480227"/>
          </a:xfrm>
          <a:prstGeom prst="ellipse">
            <a:avLst/>
          </a:prstGeom>
          <a:ln>
            <a:noFill/>
          </a:ln>
          <a:effectLst>
            <a:softEdge rad="112500"/>
          </a:effectLst>
        </p:spPr>
      </p:pic>
    </p:spTree>
    <p:extLst>
      <p:ext uri="{BB962C8B-B14F-4D97-AF65-F5344CB8AC3E}">
        <p14:creationId xmlns:p14="http://schemas.microsoft.com/office/powerpoint/2010/main" val="3835604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50514EC-6023-3C51-A084-F5EC505BC0AD}"/>
              </a:ext>
            </a:extLst>
          </p:cNvPr>
          <p:cNvSpPr txBox="1"/>
          <p:nvPr/>
        </p:nvSpPr>
        <p:spPr>
          <a:xfrm>
            <a:off x="938241" y="4741261"/>
            <a:ext cx="10315517" cy="1615827"/>
          </a:xfrm>
          <a:prstGeom prst="rect">
            <a:avLst/>
          </a:prstGeom>
          <a:noFill/>
        </p:spPr>
        <p:txBody>
          <a:bodyPr wrap="square">
            <a:spAutoFit/>
          </a:bodyPr>
          <a:lstStyle/>
          <a:p>
            <a:pPr algn="ctr" rtl="1">
              <a:lnSpc>
                <a:spcPct val="300000"/>
              </a:lnSpc>
            </a:pPr>
            <a:r>
              <a:rPr lang="fa-IR" b="1" dirty="0">
                <a:solidFill>
                  <a:srgbClr val="042463"/>
                </a:solidFill>
                <a:latin typeface="namnak"/>
                <a:cs typeface="B Nazanin" panose="00000400000000000000" pitchFamily="2" charset="-78"/>
              </a:rPr>
              <a:t>بخارا مرکز حکومت سامانیان بود که در آن روزها این شهر به خاطر اقتدار حکومت سامانیان در میان شهرهای دیگر اهمیت ویژه ای داشت. رودکی در آن زمان به علت نزدیکی به شاه مال و ثروت زیادی اندوخته و پاداش زیادی دریافت نموده بود.</a:t>
            </a:r>
            <a:endParaRPr lang="en-US" b="1" dirty="0">
              <a:solidFill>
                <a:srgbClr val="042463"/>
              </a:solidFill>
              <a:latin typeface="namnak"/>
              <a:cs typeface="B Nazanin" panose="00000400000000000000" pitchFamily="2" charset="-78"/>
            </a:endParaRPr>
          </a:p>
        </p:txBody>
      </p:sp>
      <p:pic>
        <p:nvPicPr>
          <p:cNvPr id="3" name="Picture 2">
            <a:extLst>
              <a:ext uri="{FF2B5EF4-FFF2-40B4-BE49-F238E27FC236}">
                <a16:creationId xmlns:a16="http://schemas.microsoft.com/office/drawing/2014/main" id="{3A31E743-665D-983B-3914-BDBAB945886E}"/>
              </a:ext>
            </a:extLst>
          </p:cNvPr>
          <p:cNvPicPr>
            <a:picLocks noChangeAspect="1"/>
          </p:cNvPicPr>
          <p:nvPr/>
        </p:nvPicPr>
        <p:blipFill rotWithShape="1">
          <a:blip r:embed="rId2">
            <a:extLst>
              <a:ext uri="{28A0092B-C50C-407E-A947-70E740481C1C}">
                <a14:useLocalDpi xmlns:a14="http://schemas.microsoft.com/office/drawing/2010/main" val="0"/>
              </a:ext>
            </a:extLst>
          </a:blip>
          <a:srcRect l="-882" r="882" b="20689"/>
          <a:stretch/>
        </p:blipFill>
        <p:spPr>
          <a:xfrm>
            <a:off x="3842620" y="1743091"/>
            <a:ext cx="4506757" cy="2630126"/>
          </a:xfrm>
          <a:prstGeom prst="round2DiagRect">
            <a:avLst>
              <a:gd name="adj1" fmla="val 50000"/>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a:extLst>
              <a:ext uri="{FF2B5EF4-FFF2-40B4-BE49-F238E27FC236}">
                <a16:creationId xmlns:a16="http://schemas.microsoft.com/office/drawing/2014/main" id="{49419376-5F50-1338-57D1-1742C8D6C635}"/>
              </a:ext>
            </a:extLst>
          </p:cNvPr>
          <p:cNvSpPr txBox="1"/>
          <p:nvPr/>
        </p:nvSpPr>
        <p:spPr>
          <a:xfrm>
            <a:off x="5640147" y="474408"/>
            <a:ext cx="557652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جوانی رودکی و راهیابی او به حکومت سامانیان</a:t>
            </a:r>
          </a:p>
        </p:txBody>
      </p:sp>
    </p:spTree>
    <p:extLst>
      <p:ext uri="{BB962C8B-B14F-4D97-AF65-F5344CB8AC3E}">
        <p14:creationId xmlns:p14="http://schemas.microsoft.com/office/powerpoint/2010/main" val="135870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EB7CED-A0B8-984A-A1BC-302491F821F4}"/>
              </a:ext>
            </a:extLst>
          </p:cNvPr>
          <p:cNvSpPr txBox="1"/>
          <p:nvPr/>
        </p:nvSpPr>
        <p:spPr>
          <a:xfrm>
            <a:off x="5355316" y="1170437"/>
            <a:ext cx="6385412" cy="4108817"/>
          </a:xfrm>
          <a:prstGeom prst="rect">
            <a:avLst/>
          </a:prstGeom>
          <a:noFill/>
        </p:spPr>
        <p:txBody>
          <a:bodyPr wrap="square">
            <a:spAutoFit/>
          </a:bodyPr>
          <a:lstStyle/>
          <a:p>
            <a:pPr algn="justLow" rtl="1">
              <a:lnSpc>
                <a:spcPct val="300000"/>
              </a:lnSpc>
            </a:pPr>
            <a:r>
              <a:rPr lang="fa-IR" b="1" dirty="0">
                <a:solidFill>
                  <a:srgbClr val="042463"/>
                </a:solidFill>
                <a:latin typeface="namnak"/>
                <a:cs typeface="B Nazanin" panose="00000400000000000000" pitchFamily="2" charset="-78"/>
              </a:rPr>
              <a:t>نفوذ شعر و موسیقی او در دربار نصربن احمد چندان بود که هنگامی که نصربن احمد سامانی به هرات رفته و به بخارا باز نمی گشت، درباریان از رودکی خواستند تا او این وظیفه دشوار را بپذیرد و شاه را با شعر برگرداند. رودکی شعر پر آوازه « بوی جوی مولیان آید همی ـ یاد یار مهربان آید همی » را سرود و با کلام شیوای خود شاه را باز گرداند.</a:t>
            </a:r>
            <a:endParaRPr lang="en-US" b="1" dirty="0">
              <a:solidFill>
                <a:srgbClr val="042463"/>
              </a:solidFill>
              <a:latin typeface="namnak"/>
              <a:cs typeface="B Nazanin" panose="00000400000000000000" pitchFamily="2" charset="-78"/>
            </a:endParaRPr>
          </a:p>
        </p:txBody>
      </p:sp>
      <p:pic>
        <p:nvPicPr>
          <p:cNvPr id="8" name="Picture 7">
            <a:extLst>
              <a:ext uri="{FF2B5EF4-FFF2-40B4-BE49-F238E27FC236}">
                <a16:creationId xmlns:a16="http://schemas.microsoft.com/office/drawing/2014/main" id="{6B572246-F9E0-AC60-09D5-6B0B1B74AD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648" y="1170437"/>
            <a:ext cx="4035640" cy="4897799"/>
          </a:xfrm>
          <a:prstGeom prst="ellipse">
            <a:avLst/>
          </a:prstGeom>
          <a:ln>
            <a:noFill/>
          </a:ln>
          <a:effectLst>
            <a:softEdge rad="112500"/>
          </a:effectLst>
        </p:spPr>
      </p:pic>
      <p:sp>
        <p:nvSpPr>
          <p:cNvPr id="3" name="TextBox 2">
            <a:extLst>
              <a:ext uri="{FF2B5EF4-FFF2-40B4-BE49-F238E27FC236}">
                <a16:creationId xmlns:a16="http://schemas.microsoft.com/office/drawing/2014/main" id="{DCCAA902-1BA3-F02D-96AB-42072D855CF4}"/>
              </a:ext>
            </a:extLst>
          </p:cNvPr>
          <p:cNvSpPr txBox="1"/>
          <p:nvPr/>
        </p:nvSpPr>
        <p:spPr>
          <a:xfrm>
            <a:off x="5640147" y="474408"/>
            <a:ext cx="5576520" cy="461665"/>
          </a:xfrm>
          <a:prstGeom prst="rect">
            <a:avLst/>
          </a:prstGeom>
          <a:noFill/>
        </p:spPr>
        <p:txBody>
          <a:bodyPr wrap="square">
            <a:spAutoFit/>
          </a:bodyPr>
          <a:lstStyle/>
          <a:p>
            <a:pPr algn="ctr" rtl="1"/>
            <a:r>
              <a:rPr lang="fa-IR" sz="2400" b="1" i="0" dirty="0">
                <a:solidFill>
                  <a:srgbClr val="042463"/>
                </a:solidFill>
                <a:effectLst/>
                <a:latin typeface="namnak"/>
                <a:cs typeface="B Titr" panose="00000700000000000000" pitchFamily="2" charset="-78"/>
              </a:rPr>
              <a:t>جوانی رودکی و راهیابی او به حکومت سامانیان</a:t>
            </a:r>
          </a:p>
        </p:txBody>
      </p:sp>
    </p:spTree>
    <p:extLst>
      <p:ext uri="{BB962C8B-B14F-4D97-AF65-F5344CB8AC3E}">
        <p14:creationId xmlns:p14="http://schemas.microsoft.com/office/powerpoint/2010/main" val="1798539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1995</Words>
  <Application>Microsoft Office PowerPoint</Application>
  <PresentationFormat>Widescreen</PresentationFormat>
  <Paragraphs>80</Paragraphs>
  <Slides>36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-apple-system</vt:lpstr>
      <vt:lpstr>Arial</vt:lpstr>
      <vt:lpstr>Calibri</vt:lpstr>
      <vt:lpstr>Damavand ExtraBold</vt:lpstr>
      <vt:lpstr>IranNastaliq</vt:lpstr>
      <vt:lpstr>IRANSans</vt:lpstr>
      <vt:lpstr>namnak</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Central</dc:creator>
  <cp:lastModifiedBy>mt</cp:lastModifiedBy>
  <cp:revision>28</cp:revision>
  <dcterms:created xsi:type="dcterms:W3CDTF">2023-07-23T22:14:25Z</dcterms:created>
  <dcterms:modified xsi:type="dcterms:W3CDTF">2023-08-01T09:33:34Z</dcterms:modified>
</cp:coreProperties>
</file>