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7" r:id="rId2"/>
    <p:sldId id="299" r:id="rId3"/>
    <p:sldId id="300" r:id="rId4"/>
    <p:sldId id="257" r:id="rId5"/>
    <p:sldId id="258" r:id="rId6"/>
    <p:sldId id="259" r:id="rId7"/>
    <p:sldId id="260" r:id="rId8"/>
    <p:sldId id="261" r:id="rId9"/>
    <p:sldId id="262" r:id="rId10"/>
    <p:sldId id="263" r:id="rId11"/>
    <p:sldId id="264" r:id="rId12"/>
    <p:sldId id="265" r:id="rId13"/>
    <p:sldId id="266" r:id="rId14"/>
    <p:sldId id="267" r:id="rId15"/>
    <p:sldId id="268" r:id="rId16"/>
    <p:sldId id="270" r:id="rId17"/>
    <p:sldId id="269" r:id="rId18"/>
    <p:sldId id="271" r:id="rId19"/>
    <p:sldId id="272" r:id="rId20"/>
    <p:sldId id="273" r:id="rId21"/>
    <p:sldId id="274" r:id="rId22"/>
    <p:sldId id="275" r:id="rId23"/>
    <p:sldId id="276" r:id="rId24"/>
    <p:sldId id="278" r:id="rId25"/>
    <p:sldId id="279" r:id="rId26"/>
    <p:sldId id="280" r:id="rId27"/>
    <p:sldId id="281" r:id="rId28"/>
    <p:sldId id="282" r:id="rId29"/>
    <p:sldId id="283" r:id="rId30"/>
    <p:sldId id="301" r:id="rId31"/>
    <p:sldId id="302" r:id="rId32"/>
    <p:sldId id="303" r:id="rId33"/>
    <p:sldId id="304" r:id="rId34"/>
    <p:sldId id="305" r:id="rId35"/>
    <p:sldId id="306" r:id="rId36"/>
    <p:sldId id="308"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4545"/>
    <a:srgbClr val="FEB3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511DC53-043C-20A9-DCA4-6CA806E9EC2C}"/>
              </a:ext>
            </a:extLst>
          </p:cNvPr>
          <p:cNvSpPr/>
          <p:nvPr userDrawn="1"/>
        </p:nvSpPr>
        <p:spPr>
          <a:xfrm>
            <a:off x="103239" y="99552"/>
            <a:ext cx="11960942" cy="6667500"/>
          </a:xfrm>
          <a:prstGeom prst="rect">
            <a:avLst/>
          </a:prstGeom>
          <a:noFill/>
          <a:ln w="19050">
            <a:solidFill>
              <a:srgbClr val="FC45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1D7F2A95-9D1F-6951-7C13-FB93230D5CA8}"/>
              </a:ext>
            </a:extLst>
          </p:cNvPr>
          <p:cNvSpPr/>
          <p:nvPr userDrawn="1"/>
        </p:nvSpPr>
        <p:spPr>
          <a:xfrm>
            <a:off x="2" y="5664848"/>
            <a:ext cx="1127050" cy="119315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D8630A8A-6893-D3E4-F9D6-4D00EBBAD4DF}"/>
              </a:ext>
            </a:extLst>
          </p:cNvPr>
          <p:cNvPicPr>
            <a:picLocks noChangeAspect="1"/>
          </p:cNvPicPr>
          <p:nvPr userDrawn="1"/>
        </p:nvPicPr>
        <p:blipFill rotWithShape="1">
          <a:blip r:embed="rId2" cstate="hqprint">
            <a:extLst>
              <a:ext uri="{28A0092B-C50C-407E-A947-70E740481C1C}">
                <a14:useLocalDpi xmlns:a14="http://schemas.microsoft.com/office/drawing/2010/main"/>
              </a:ext>
            </a:extLst>
          </a:blip>
          <a:srcRect/>
          <a:stretch/>
        </p:blipFill>
        <p:spPr>
          <a:xfrm>
            <a:off x="72772" y="5664848"/>
            <a:ext cx="1670304" cy="1116952"/>
          </a:xfrm>
          <a:prstGeom prst="rect">
            <a:avLst/>
          </a:prstGeom>
        </p:spPr>
      </p:pic>
      <p:pic>
        <p:nvPicPr>
          <p:cNvPr id="15" name="Picture 14">
            <a:extLst>
              <a:ext uri="{FF2B5EF4-FFF2-40B4-BE49-F238E27FC236}">
                <a16:creationId xmlns:a16="http://schemas.microsoft.com/office/drawing/2014/main" id="{7088D05F-CF51-69DA-C992-81AB297E018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11073025" y="188751"/>
            <a:ext cx="856705" cy="1094831"/>
          </a:xfrm>
          <a:prstGeom prst="rect">
            <a:avLst/>
          </a:prstGeom>
        </p:spPr>
      </p:pic>
    </p:spTree>
    <p:extLst>
      <p:ext uri="{BB962C8B-B14F-4D97-AF65-F5344CB8AC3E}">
        <p14:creationId xmlns:p14="http://schemas.microsoft.com/office/powerpoint/2010/main" val="3279494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8D418B-76D9-A6BF-1646-B003ABA912B5}"/>
              </a:ext>
            </a:extLst>
          </p:cNvPr>
          <p:cNvSpPr/>
          <p:nvPr userDrawn="1"/>
        </p:nvSpPr>
        <p:spPr>
          <a:xfrm>
            <a:off x="103239" y="99552"/>
            <a:ext cx="11960942" cy="6667500"/>
          </a:xfrm>
          <a:prstGeom prst="rect">
            <a:avLst/>
          </a:prstGeom>
          <a:noFill/>
          <a:ln w="19050">
            <a:solidFill>
              <a:srgbClr val="FC454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297005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535762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90C0E35-E6C5-E99D-58CF-FCCA4EE19D98}"/>
              </a:ext>
            </a:extLst>
          </p:cNvPr>
          <p:cNvCxnSpPr/>
          <p:nvPr/>
        </p:nvCxnSpPr>
        <p:spPr>
          <a:xfrm>
            <a:off x="5444245" y="636104"/>
            <a:ext cx="0" cy="5764696"/>
          </a:xfrm>
          <a:prstGeom prst="line">
            <a:avLst/>
          </a:prstGeom>
          <a:ln w="19050">
            <a:solidFill>
              <a:srgbClr val="FC4545"/>
            </a:solidFill>
            <a:prstDash val="sysDash"/>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6785D4C4-838D-13E6-0102-02B6845472C2}"/>
              </a:ext>
            </a:extLst>
          </p:cNvPr>
          <p:cNvPicPr>
            <a:picLocks noChangeAspect="1"/>
          </p:cNvPicPr>
          <p:nvPr/>
        </p:nvPicPr>
        <p:blipFill rotWithShape="1">
          <a:blip r:embed="rId2">
            <a:extLst>
              <a:ext uri="{28A0092B-C50C-407E-A947-70E740481C1C}">
                <a14:useLocalDpi xmlns:a14="http://schemas.microsoft.com/office/drawing/2010/main" val="0"/>
              </a:ext>
            </a:extLst>
          </a:blip>
          <a:srcRect l="27614" t="19275" r="27288" b="33188"/>
          <a:stretch/>
        </p:blipFill>
        <p:spPr>
          <a:xfrm>
            <a:off x="6361041" y="573985"/>
            <a:ext cx="5622987" cy="5710030"/>
          </a:xfrm>
          <a:prstGeom prst="rect">
            <a:avLst/>
          </a:prstGeom>
        </p:spPr>
      </p:pic>
      <p:sp>
        <p:nvSpPr>
          <p:cNvPr id="4" name="TextBox 3">
            <a:extLst>
              <a:ext uri="{FF2B5EF4-FFF2-40B4-BE49-F238E27FC236}">
                <a16:creationId xmlns:a16="http://schemas.microsoft.com/office/drawing/2014/main" id="{13C72CBF-317B-F6C7-E81D-DECF7DB6C844}"/>
              </a:ext>
            </a:extLst>
          </p:cNvPr>
          <p:cNvSpPr txBox="1"/>
          <p:nvPr/>
        </p:nvSpPr>
        <p:spPr>
          <a:xfrm>
            <a:off x="677840" y="1851428"/>
            <a:ext cx="4412897" cy="4308872"/>
          </a:xfrm>
          <a:prstGeom prst="rect">
            <a:avLst/>
          </a:prstGeom>
          <a:noFill/>
          <a:ln>
            <a:noFill/>
          </a:ln>
        </p:spPr>
        <p:txBody>
          <a:bodyPr wrap="square" rtlCol="0">
            <a:spAutoFit/>
          </a:bodyPr>
          <a:lstStyle/>
          <a:p>
            <a:pPr algn="ctr" rtl="1">
              <a:lnSpc>
                <a:spcPct val="250000"/>
              </a:lnSpc>
            </a:pPr>
            <a:r>
              <a:rPr lang="fa-IR" sz="1600" b="1" dirty="0">
                <a:cs typeface="B Yekan" panose="00000400000000000000" pitchFamily="2" charset="-78"/>
              </a:rPr>
              <a:t>موضــوع</a:t>
            </a:r>
            <a:endParaRPr lang="en-US" sz="1600" b="1" dirty="0">
              <a:cs typeface="B Yekan" panose="00000400000000000000" pitchFamily="2" charset="-78"/>
            </a:endParaRPr>
          </a:p>
          <a:p>
            <a:pPr algn="ctr" rtl="1" fontAlgn="base">
              <a:lnSpc>
                <a:spcPct val="250000"/>
              </a:lnSpc>
            </a:pPr>
            <a:r>
              <a:rPr lang="fa-IR" sz="1600" b="1" dirty="0">
                <a:cs typeface="B Yekan" panose="00000400000000000000" pitchFamily="2" charset="-78"/>
              </a:rPr>
              <a:t>تاریخچه پیدایش سیگار و سیر تکاملی آن</a:t>
            </a:r>
          </a:p>
          <a:p>
            <a:pPr algn="ctr" rtl="1">
              <a:lnSpc>
                <a:spcPct val="250000"/>
              </a:lnSpc>
            </a:pPr>
            <a:r>
              <a:rPr lang="fa-IR" sz="1600" b="1" dirty="0">
                <a:cs typeface="B Yekan" panose="00000400000000000000" pitchFamily="2" charset="-78"/>
              </a:rPr>
              <a:t>نام پژوهشـگران</a:t>
            </a:r>
            <a:endParaRPr lang="en-US" sz="1600" b="1" dirty="0">
              <a:cs typeface="B Yekan" panose="00000400000000000000" pitchFamily="2" charset="-78"/>
            </a:endParaRPr>
          </a:p>
          <a:p>
            <a:pPr algn="ctr" rtl="1">
              <a:lnSpc>
                <a:spcPct val="250000"/>
              </a:lnSpc>
            </a:pPr>
            <a:r>
              <a:rPr lang="fa-IR" sz="1600" b="1" dirty="0">
                <a:cs typeface="B Yekan" panose="00000400000000000000" pitchFamily="2" charset="-78"/>
              </a:rPr>
              <a:t>........................... </a:t>
            </a:r>
            <a:endParaRPr lang="en-US" sz="1600" b="1" dirty="0">
              <a:cs typeface="B Yekan" panose="00000400000000000000" pitchFamily="2" charset="-78"/>
            </a:endParaRPr>
          </a:p>
          <a:p>
            <a:pPr algn="ctr" rtl="1">
              <a:lnSpc>
                <a:spcPct val="250000"/>
              </a:lnSpc>
            </a:pPr>
            <a:r>
              <a:rPr lang="fa-IR" sz="1600" b="1" dirty="0">
                <a:cs typeface="B Yekan" panose="00000400000000000000" pitchFamily="2" charset="-78"/>
              </a:rPr>
              <a:t>استاد راهنــما</a:t>
            </a:r>
            <a:endParaRPr lang="en-US" sz="1600" b="1" dirty="0">
              <a:cs typeface="B Yekan" panose="00000400000000000000" pitchFamily="2" charset="-78"/>
            </a:endParaRPr>
          </a:p>
          <a:p>
            <a:pPr algn="ctr" rtl="1">
              <a:lnSpc>
                <a:spcPct val="250000"/>
              </a:lnSpc>
            </a:pPr>
            <a:r>
              <a:rPr lang="fa-IR" sz="1600" b="1" dirty="0">
                <a:cs typeface="B Yekan" panose="00000400000000000000" pitchFamily="2" charset="-78"/>
              </a:rPr>
              <a:t> ...........................</a:t>
            </a:r>
            <a:endParaRPr lang="en-US" sz="1600" b="1" dirty="0">
              <a:cs typeface="B Yekan" panose="00000400000000000000" pitchFamily="2" charset="-78"/>
            </a:endParaRPr>
          </a:p>
          <a:p>
            <a:pPr algn="ctr" rtl="1">
              <a:lnSpc>
                <a:spcPct val="250000"/>
              </a:lnSpc>
            </a:pPr>
            <a:r>
              <a:rPr lang="fa-IR" sz="1600" b="1" dirty="0">
                <a:cs typeface="B Yekan" panose="00000400000000000000" pitchFamily="2" charset="-78"/>
              </a:rPr>
              <a:t>سال تحصیلی: تابستان 1402</a:t>
            </a:r>
            <a:endParaRPr lang="en-US" sz="1600" b="1" dirty="0">
              <a:cs typeface="B Yekan" panose="00000400000000000000" pitchFamily="2" charset="-78"/>
            </a:endParaRPr>
          </a:p>
        </p:txBody>
      </p:sp>
      <p:pic>
        <p:nvPicPr>
          <p:cNvPr id="5" name="Picture 4">
            <a:extLst>
              <a:ext uri="{FF2B5EF4-FFF2-40B4-BE49-F238E27FC236}">
                <a16:creationId xmlns:a16="http://schemas.microsoft.com/office/drawing/2014/main" id="{F6B5EE1A-2868-0D6D-F191-296F69841E25}"/>
              </a:ext>
            </a:extLst>
          </p:cNvPr>
          <p:cNvPicPr>
            <a:picLocks noChangeAspect="1"/>
          </p:cNvPicPr>
          <p:nvPr/>
        </p:nvPicPr>
        <p:blipFill rotWithShape="1">
          <a:blip r:embed="rId3" cstate="screen">
            <a:biLevel thresh="75000"/>
            <a:extLst>
              <a:ext uri="{28A0092B-C50C-407E-A947-70E740481C1C}">
                <a14:useLocalDpi xmlns:a14="http://schemas.microsoft.com/office/drawing/2010/main"/>
              </a:ext>
            </a:extLst>
          </a:blip>
          <a:srcRect/>
          <a:stretch/>
        </p:blipFill>
        <p:spPr>
          <a:xfrm>
            <a:off x="2441454" y="577791"/>
            <a:ext cx="885668" cy="1478577"/>
          </a:xfrm>
          <a:prstGeom prst="rect">
            <a:avLst/>
          </a:prstGeom>
        </p:spPr>
      </p:pic>
    </p:spTree>
    <p:extLst>
      <p:ext uri="{BB962C8B-B14F-4D97-AF65-F5344CB8AC3E}">
        <p14:creationId xmlns:p14="http://schemas.microsoft.com/office/powerpoint/2010/main" val="3070002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6BAB3A-66F7-66FF-C849-58BDE7A123BB}"/>
              </a:ext>
            </a:extLst>
          </p:cNvPr>
          <p:cNvSpPr txBox="1"/>
          <p:nvPr/>
        </p:nvSpPr>
        <p:spPr>
          <a:xfrm>
            <a:off x="5095875" y="419607"/>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ممنوعیت سیگار و رابطه آن با سرطان ریه</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1B472E64-24F5-A231-7722-242F1B1057B1}"/>
              </a:ext>
            </a:extLst>
          </p:cNvPr>
          <p:cNvSpPr txBox="1"/>
          <p:nvPr/>
        </p:nvSpPr>
        <p:spPr>
          <a:xfrm>
            <a:off x="517236" y="1158316"/>
            <a:ext cx="6844145" cy="4939814"/>
          </a:xfrm>
          <a:prstGeom prst="rect">
            <a:avLst/>
          </a:prstGeom>
          <a:noFill/>
        </p:spPr>
        <p:txBody>
          <a:bodyPr wrap="square">
            <a:spAutoFit/>
          </a:bodyPr>
          <a:lstStyle/>
          <a:p>
            <a:pPr algn="just" rtl="1" fontAlgn="base">
              <a:lnSpc>
                <a:spcPct val="30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سال </a:t>
            </a:r>
            <a:r>
              <a:rPr lang="fa-IR" dirty="0">
                <a:solidFill>
                  <a:srgbClr val="202122"/>
                </a:solidFill>
                <a:latin typeface="Times New Roman" panose="02020603050405020304" pitchFamily="18" charset="0"/>
                <a:cs typeface="B Traffic" panose="00000400000000000000" pitchFamily="2" charset="-78"/>
              </a:rPr>
              <a:t>۱۹۵۶</a:t>
            </a:r>
            <a:r>
              <a:rPr lang="ar-SA" dirty="0">
                <a:solidFill>
                  <a:srgbClr val="202122"/>
                </a:solidFill>
                <a:latin typeface="Times New Roman" panose="02020603050405020304" pitchFamily="18" charset="0"/>
                <a:cs typeface="B Traffic" panose="00000400000000000000" pitchFamily="2" charset="-78"/>
              </a:rPr>
              <a:t>، یک گروه مطالعه علمی جراح عمومی تشخیص داد که یک رابطه علت و معلولی بین سیگار کشیدن بیش از حد و سرطان ریه وجود دارد. در انگلستان، گزارش کالج سلطنتی پزشکان در سال </a:t>
            </a:r>
            <a:r>
              <a:rPr lang="fa-IR" dirty="0">
                <a:solidFill>
                  <a:srgbClr val="202122"/>
                </a:solidFill>
                <a:latin typeface="Times New Roman" panose="02020603050405020304" pitchFamily="18" charset="0"/>
                <a:cs typeface="B Traffic" panose="00000400000000000000" pitchFamily="2" charset="-78"/>
              </a:rPr>
              <a:t>۱۹۶۲</a:t>
            </a:r>
            <a:r>
              <a:rPr lang="ar-SA" dirty="0">
                <a:solidFill>
                  <a:srgbClr val="202122"/>
                </a:solidFill>
                <a:latin typeface="Times New Roman" panose="02020603050405020304" pitchFamily="18" charset="0"/>
                <a:cs typeface="B Traffic" panose="00000400000000000000" pitchFamily="2" charset="-78"/>
              </a:rPr>
              <a:t> بر نقش علت سیگار کشیدن در سرطان ریه تأکید کرد. پیام‌های ضد سیگار تأثیر قابل توجهی در فروش سیگار داشتند. با این حال، هنگامی که تبلیغات سیگار در تلویزیون و رادیو در سال </a:t>
            </a:r>
            <a:r>
              <a:rPr lang="fa-IR" dirty="0">
                <a:solidFill>
                  <a:srgbClr val="202122"/>
                </a:solidFill>
                <a:latin typeface="Times New Roman" panose="02020603050405020304" pitchFamily="18" charset="0"/>
                <a:cs typeface="B Traffic" panose="00000400000000000000" pitchFamily="2" charset="-78"/>
              </a:rPr>
              <a:t>۱۹۶۹</a:t>
            </a:r>
            <a:r>
              <a:rPr lang="ar-SA" dirty="0">
                <a:solidFill>
                  <a:srgbClr val="202122"/>
                </a:solidFill>
                <a:latin typeface="Times New Roman" panose="02020603050405020304" pitchFamily="18" charset="0"/>
                <a:cs typeface="B Traffic" panose="00000400000000000000" pitchFamily="2" charset="-78"/>
              </a:rPr>
              <a:t> ممنوع شد، پیام‌های ضد سیگار نیز قطع شد</a:t>
            </a:r>
            <a:r>
              <a:rPr lang="en-GB" dirty="0">
                <a:solidFill>
                  <a:srgbClr val="202122"/>
                </a:solidFill>
                <a:latin typeface="Times New Roman" panose="02020603050405020304" pitchFamily="18" charset="0"/>
                <a:cs typeface="B Traffic" panose="00000400000000000000" pitchFamily="2" charset="-78"/>
              </a:rPr>
              <a:t>.</a:t>
            </a:r>
          </a:p>
        </p:txBody>
      </p:sp>
      <p:pic>
        <p:nvPicPr>
          <p:cNvPr id="2" name="Picture 1">
            <a:extLst>
              <a:ext uri="{FF2B5EF4-FFF2-40B4-BE49-F238E27FC236}">
                <a16:creationId xmlns:a16="http://schemas.microsoft.com/office/drawing/2014/main" id="{FE90AC12-DCE5-E565-822F-2F1591323F72}"/>
              </a:ext>
            </a:extLst>
          </p:cNvPr>
          <p:cNvPicPr>
            <a:picLocks noChangeAspect="1"/>
          </p:cNvPicPr>
          <p:nvPr/>
        </p:nvPicPr>
        <p:blipFill>
          <a:blip r:embed="rId2"/>
          <a:stretch>
            <a:fillRect/>
          </a:stretch>
        </p:blipFill>
        <p:spPr>
          <a:xfrm>
            <a:off x="8028997" y="1472353"/>
            <a:ext cx="3324225" cy="47625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353635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F686B84-98B2-1B0A-0A16-80820FDE8C35}"/>
              </a:ext>
            </a:extLst>
          </p:cNvPr>
          <p:cNvSpPr txBox="1"/>
          <p:nvPr/>
        </p:nvSpPr>
        <p:spPr>
          <a:xfrm>
            <a:off x="647700" y="1114310"/>
            <a:ext cx="10706100" cy="2989280"/>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گزارش یک جراح عمومی در سال </a:t>
            </a:r>
            <a:r>
              <a:rPr lang="fa-IR" dirty="0">
                <a:solidFill>
                  <a:srgbClr val="202122"/>
                </a:solidFill>
                <a:latin typeface="Times New Roman" panose="02020603050405020304" pitchFamily="18" charset="0"/>
                <a:cs typeface="B Traffic" panose="00000400000000000000" pitchFamily="2" charset="-78"/>
              </a:rPr>
              <a:t>۱۹۷۲</a:t>
            </a:r>
            <a:r>
              <a:rPr lang="ar-SA" dirty="0">
                <a:solidFill>
                  <a:srgbClr val="202122"/>
                </a:solidFill>
                <a:latin typeface="Times New Roman" panose="02020603050405020304" pitchFamily="18" charset="0"/>
                <a:cs typeface="B Traffic" panose="00000400000000000000" pitchFamily="2" charset="-78"/>
              </a:rPr>
              <a:t> به اولین گزارش از مجموعه گزارش‌های علمی مبنی بر شناسایی دود تنباکو محیطی</a:t>
            </a:r>
            <a:r>
              <a:rPr lang="en-GB" dirty="0">
                <a:solidFill>
                  <a:srgbClr val="202122"/>
                </a:solidFill>
                <a:latin typeface="Times New Roman" panose="02020603050405020304" pitchFamily="18" charset="0"/>
                <a:cs typeface="B Traffic" panose="00000400000000000000" pitchFamily="2" charset="-78"/>
              </a:rPr>
              <a:t> (ETS) </a:t>
            </a:r>
            <a:r>
              <a:rPr lang="ar-SA" dirty="0">
                <a:solidFill>
                  <a:srgbClr val="202122"/>
                </a:solidFill>
                <a:latin typeface="Times New Roman" panose="02020603050405020304" pitchFamily="18" charset="0"/>
                <a:cs typeface="B Traffic" panose="00000400000000000000" pitchFamily="2" charset="-78"/>
              </a:rPr>
              <a:t>به عنوان یک خطر جدی برای سلامتی افراد غیر سیگاری تبدیل شد</a:t>
            </a:r>
            <a:r>
              <a:rPr lang="en-GB" dirty="0">
                <a:solidFill>
                  <a:srgbClr val="202122"/>
                </a:solidFill>
                <a:latin typeface="Times New Roman" panose="02020603050405020304" pitchFamily="18" charset="0"/>
                <a:cs typeface="B Traffic" panose="00000400000000000000" pitchFamily="2" charset="-78"/>
              </a:rPr>
              <a:t>.</a:t>
            </a:r>
          </a:p>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سال </a:t>
            </a:r>
            <a:r>
              <a:rPr lang="fa-IR" dirty="0">
                <a:solidFill>
                  <a:srgbClr val="202122"/>
                </a:solidFill>
                <a:latin typeface="Times New Roman" panose="02020603050405020304" pitchFamily="18" charset="0"/>
                <a:cs typeface="B Traffic" panose="00000400000000000000" pitchFamily="2" charset="-78"/>
              </a:rPr>
              <a:t>۱۹۷۳</a:t>
            </a:r>
            <a:r>
              <a:rPr lang="ar-SA" dirty="0">
                <a:solidFill>
                  <a:srgbClr val="202122"/>
                </a:solidFill>
                <a:latin typeface="Times New Roman" panose="02020603050405020304" pitchFamily="18" charset="0"/>
                <a:cs typeface="B Traffic" panose="00000400000000000000" pitchFamily="2" charset="-78"/>
              </a:rPr>
              <a:t>، آریزونا اولین ایالتی شد که استعمال دخانیات را در تعدادی از مکان‌های عمومی به طور صریح محدود کرد زیرا قرار گرفتن در معرض</a:t>
            </a:r>
            <a:r>
              <a:rPr lang="en-GB" dirty="0">
                <a:solidFill>
                  <a:srgbClr val="202122"/>
                </a:solidFill>
                <a:latin typeface="Times New Roman" panose="02020603050405020304" pitchFamily="18" charset="0"/>
                <a:cs typeface="B Traffic" panose="00000400000000000000" pitchFamily="2" charset="-78"/>
              </a:rPr>
              <a:t> ETS </a:t>
            </a:r>
            <a:r>
              <a:rPr lang="ar-SA" dirty="0">
                <a:solidFill>
                  <a:srgbClr val="202122"/>
                </a:solidFill>
                <a:latin typeface="Times New Roman" panose="02020603050405020304" pitchFamily="18" charset="0"/>
                <a:cs typeface="B Traffic" panose="00000400000000000000" pitchFamily="2" charset="-78"/>
              </a:rPr>
              <a:t>یک خطر عمومی است</a:t>
            </a:r>
            <a:r>
              <a:rPr lang="en-GB" dirty="0">
                <a:solidFill>
                  <a:srgbClr val="202122"/>
                </a:solidFill>
                <a:latin typeface="Times New Roman" panose="02020603050405020304" pitchFamily="18" charset="0"/>
                <a:cs typeface="B Traffic" panose="00000400000000000000" pitchFamily="2" charset="-78"/>
              </a:rPr>
              <a:t>.</a:t>
            </a:r>
          </a:p>
        </p:txBody>
      </p:sp>
      <p:sp>
        <p:nvSpPr>
          <p:cNvPr id="4" name="TextBox 3">
            <a:extLst>
              <a:ext uri="{FF2B5EF4-FFF2-40B4-BE49-F238E27FC236}">
                <a16:creationId xmlns:a16="http://schemas.microsoft.com/office/drawing/2014/main" id="{030F88BB-9DEC-B9AF-CAE5-1A2EB70510F2}"/>
              </a:ext>
            </a:extLst>
          </p:cNvPr>
          <p:cNvSpPr txBox="1"/>
          <p:nvPr/>
        </p:nvSpPr>
        <p:spPr>
          <a:xfrm>
            <a:off x="5095875" y="429335"/>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ممنوعیت سیگار و رابطه آن با سرطان ریه</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777445BF-6293-63E8-849A-B1B3A3D69851}"/>
              </a:ext>
            </a:extLst>
          </p:cNvPr>
          <p:cNvPicPr>
            <a:picLocks noChangeAspect="1"/>
          </p:cNvPicPr>
          <p:nvPr/>
        </p:nvPicPr>
        <p:blipFill>
          <a:blip r:embed="rId2"/>
          <a:stretch>
            <a:fillRect/>
          </a:stretch>
        </p:blipFill>
        <p:spPr>
          <a:xfrm>
            <a:off x="1866756" y="3561231"/>
            <a:ext cx="5233988" cy="26345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264969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8F644E1-E1CF-0395-13CC-239A228F6BDA}"/>
              </a:ext>
            </a:extLst>
          </p:cNvPr>
          <p:cNvSpPr txBox="1"/>
          <p:nvPr/>
        </p:nvSpPr>
        <p:spPr>
          <a:xfrm>
            <a:off x="5095875" y="419607"/>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ممنوعیت سیگار و رابطه آن با سرطان ریه</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AE3B84FA-AF93-6CAA-607A-3F15E3C7B806}"/>
              </a:ext>
            </a:extLst>
          </p:cNvPr>
          <p:cNvSpPr txBox="1"/>
          <p:nvPr/>
        </p:nvSpPr>
        <p:spPr>
          <a:xfrm>
            <a:off x="258619" y="1151539"/>
            <a:ext cx="11342253" cy="3681777"/>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اواسط دهه </a:t>
            </a:r>
            <a:r>
              <a:rPr lang="fa-IR" dirty="0">
                <a:solidFill>
                  <a:srgbClr val="202122"/>
                </a:solidFill>
                <a:latin typeface="Times New Roman" panose="02020603050405020304" pitchFamily="18" charset="0"/>
                <a:cs typeface="B Traffic" panose="00000400000000000000" pitchFamily="2" charset="-78"/>
              </a:rPr>
              <a:t>۱۹۷۰</a:t>
            </a:r>
            <a:r>
              <a:rPr lang="ar-SA" dirty="0">
                <a:solidFill>
                  <a:srgbClr val="202122"/>
                </a:solidFill>
                <a:latin typeface="Times New Roman" panose="02020603050405020304" pitchFamily="18" charset="0"/>
                <a:cs typeface="B Traffic" panose="00000400000000000000" pitchFamily="2" charset="-78"/>
              </a:rPr>
              <a:t>، دولت فدرال شروع به تنظیم قانونی مبنی بر منع سیگار کشیدن در حوزه‌های دولتی کرد. در سال </a:t>
            </a:r>
            <a:r>
              <a:rPr lang="fa-IR" dirty="0">
                <a:solidFill>
                  <a:srgbClr val="202122"/>
                </a:solidFill>
                <a:latin typeface="Times New Roman" panose="02020603050405020304" pitchFamily="18" charset="0"/>
                <a:cs typeface="B Traffic" panose="00000400000000000000" pitchFamily="2" charset="-78"/>
              </a:rPr>
              <a:t>۱۹۷۵</a:t>
            </a:r>
            <a:r>
              <a:rPr lang="ar-SA" dirty="0">
                <a:solidFill>
                  <a:srgbClr val="202122"/>
                </a:solidFill>
                <a:latin typeface="Times New Roman" panose="02020603050405020304" pitchFamily="18" charset="0"/>
                <a:cs typeface="B Traffic" panose="00000400000000000000" pitchFamily="2" charset="-78"/>
              </a:rPr>
              <a:t>، ارتش و نیروی دریایی سیگار را برای اعضای خدماتی متوقف کردند. در سال </a:t>
            </a:r>
            <a:r>
              <a:rPr lang="fa-IR" dirty="0">
                <a:solidFill>
                  <a:srgbClr val="202122"/>
                </a:solidFill>
                <a:latin typeface="Times New Roman" panose="02020603050405020304" pitchFamily="18" charset="0"/>
                <a:cs typeface="B Traffic" panose="00000400000000000000" pitchFamily="2" charset="-78"/>
              </a:rPr>
              <a:t>۱۹۷۹</a:t>
            </a:r>
            <a:r>
              <a:rPr lang="ar-SA" dirty="0">
                <a:solidFill>
                  <a:srgbClr val="202122"/>
                </a:solidFill>
                <a:latin typeface="Times New Roman" panose="02020603050405020304" pitchFamily="18" charset="0"/>
                <a:cs typeface="B Traffic" panose="00000400000000000000" pitchFamily="2" charset="-78"/>
              </a:rPr>
              <a:t> سیگار کشیدن در تمام دولت فدرال محدود شد و در سال </a:t>
            </a:r>
            <a:r>
              <a:rPr lang="fa-IR" dirty="0">
                <a:solidFill>
                  <a:srgbClr val="202122"/>
                </a:solidFill>
                <a:latin typeface="Times New Roman" panose="02020603050405020304" pitchFamily="18" charset="0"/>
                <a:cs typeface="B Traffic" panose="00000400000000000000" pitchFamily="2" charset="-78"/>
              </a:rPr>
              <a:t>۱۹۹۳</a:t>
            </a:r>
            <a:r>
              <a:rPr lang="ar-SA" dirty="0">
                <a:solidFill>
                  <a:srgbClr val="202122"/>
                </a:solidFill>
                <a:latin typeface="Times New Roman" panose="02020603050405020304" pitchFamily="18" charset="0"/>
                <a:cs typeface="B Traffic" panose="00000400000000000000" pitchFamily="2" charset="-78"/>
              </a:rPr>
              <a:t> در کاخ سفید نیز ممنوع اعلام شد</a:t>
            </a:r>
            <a:r>
              <a:rPr lang="en-GB" dirty="0">
                <a:solidFill>
                  <a:srgbClr val="202122"/>
                </a:solidFill>
                <a:latin typeface="Times New Roman" panose="02020603050405020304" pitchFamily="18" charset="0"/>
                <a:cs typeface="B Traffic" panose="00000400000000000000" pitchFamily="2" charset="-78"/>
              </a:rPr>
              <a:t>.</a:t>
            </a:r>
          </a:p>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سال </a:t>
            </a:r>
            <a:r>
              <a:rPr lang="fa-IR" dirty="0">
                <a:solidFill>
                  <a:srgbClr val="202122"/>
                </a:solidFill>
                <a:latin typeface="Times New Roman" panose="02020603050405020304" pitchFamily="18" charset="0"/>
                <a:cs typeface="B Traffic" panose="00000400000000000000" pitchFamily="2" charset="-78"/>
              </a:rPr>
              <a:t>۱۹۸۹</a:t>
            </a:r>
            <a:r>
              <a:rPr lang="ar-SA" dirty="0">
                <a:solidFill>
                  <a:srgbClr val="202122"/>
                </a:solidFill>
                <a:latin typeface="Times New Roman" panose="02020603050405020304" pitchFamily="18" charset="0"/>
                <a:cs typeface="B Traffic" panose="00000400000000000000" pitchFamily="2" charset="-78"/>
              </a:rPr>
              <a:t>، کنگره سیگار کشیدن را در پروازهای هواپیمایی تجاری داخلی که برای </a:t>
            </a:r>
            <a:r>
              <a:rPr lang="fa-IR" dirty="0">
                <a:solidFill>
                  <a:srgbClr val="202122"/>
                </a:solidFill>
                <a:latin typeface="Times New Roman" panose="02020603050405020304" pitchFamily="18" charset="0"/>
                <a:cs typeface="B Traffic" panose="00000400000000000000" pitchFamily="2" charset="-78"/>
              </a:rPr>
              <a:t>۲</a:t>
            </a:r>
            <a:r>
              <a:rPr lang="ar-SA" dirty="0">
                <a:solidFill>
                  <a:srgbClr val="202122"/>
                </a:solidFill>
                <a:latin typeface="Times New Roman" panose="02020603050405020304" pitchFamily="18" charset="0"/>
                <a:cs typeface="B Traffic" panose="00000400000000000000" pitchFamily="2" charset="-78"/>
              </a:rPr>
              <a:t> ساعت یا کمتر برنامه‌ریزی شده بود، ممنوع کرد. تا سال </a:t>
            </a:r>
            <a:r>
              <a:rPr lang="fa-IR" dirty="0">
                <a:solidFill>
                  <a:srgbClr val="202122"/>
                </a:solidFill>
                <a:latin typeface="Times New Roman" panose="02020603050405020304" pitchFamily="18" charset="0"/>
                <a:cs typeface="B Traffic" panose="00000400000000000000" pitchFamily="2" charset="-78"/>
              </a:rPr>
              <a:t>۱۹۹۰</a:t>
            </a:r>
            <a:r>
              <a:rPr lang="ar-SA" dirty="0">
                <a:solidFill>
                  <a:srgbClr val="202122"/>
                </a:solidFill>
                <a:latin typeface="Times New Roman" panose="02020603050405020304" pitchFamily="18" charset="0"/>
                <a:cs typeface="B Traffic" panose="00000400000000000000" pitchFamily="2" charset="-78"/>
              </a:rPr>
              <a:t>، این ممنوعیت به تمام پروازهای تجاری ایالات متحده گسترش یافت</a:t>
            </a:r>
            <a:r>
              <a:rPr lang="en-GB" dirty="0">
                <a:solidFill>
                  <a:srgbClr val="202122"/>
                </a:solidFill>
                <a:latin typeface="Times New Roman" panose="02020603050405020304" pitchFamily="18" charset="0"/>
                <a:cs typeface="B Traffic" panose="00000400000000000000" pitchFamily="2" charset="-78"/>
              </a:rPr>
              <a:t>.</a:t>
            </a:r>
          </a:p>
        </p:txBody>
      </p:sp>
      <p:pic>
        <p:nvPicPr>
          <p:cNvPr id="3" name="Picture 2">
            <a:extLst>
              <a:ext uri="{FF2B5EF4-FFF2-40B4-BE49-F238E27FC236}">
                <a16:creationId xmlns:a16="http://schemas.microsoft.com/office/drawing/2014/main" id="{253446E3-6F4A-6341-D0E2-A54DA979B965}"/>
              </a:ext>
            </a:extLst>
          </p:cNvPr>
          <p:cNvPicPr>
            <a:picLocks noChangeAspect="1"/>
          </p:cNvPicPr>
          <p:nvPr/>
        </p:nvPicPr>
        <p:blipFill rotWithShape="1">
          <a:blip r:embed="rId2"/>
          <a:srcRect t="14540" b="11456"/>
          <a:stretch/>
        </p:blipFill>
        <p:spPr>
          <a:xfrm>
            <a:off x="1378815" y="4414982"/>
            <a:ext cx="3134333" cy="15424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056591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EBC15D0-2405-2945-4E7C-66FBEC8446D5}"/>
              </a:ext>
            </a:extLst>
          </p:cNvPr>
          <p:cNvSpPr txBox="1"/>
          <p:nvPr/>
        </p:nvSpPr>
        <p:spPr>
          <a:xfrm>
            <a:off x="654627" y="1222480"/>
            <a:ext cx="10882745" cy="2296783"/>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سال </a:t>
            </a:r>
            <a:r>
              <a:rPr lang="fa-IR" dirty="0">
                <a:solidFill>
                  <a:srgbClr val="202122"/>
                </a:solidFill>
                <a:latin typeface="Times New Roman" panose="02020603050405020304" pitchFamily="18" charset="0"/>
                <a:cs typeface="B Traffic" panose="00000400000000000000" pitchFamily="2" charset="-78"/>
              </a:rPr>
              <a:t>۱۹۹۲</a:t>
            </a:r>
            <a:r>
              <a:rPr lang="ar-SA" dirty="0">
                <a:solidFill>
                  <a:srgbClr val="202122"/>
                </a:solidFill>
                <a:latin typeface="Times New Roman" panose="02020603050405020304" pitchFamily="18" charset="0"/>
                <a:cs typeface="B Traffic" panose="00000400000000000000" pitchFamily="2" charset="-78"/>
              </a:rPr>
              <a:t>، آژانس حفاظت از محیط زیست</a:t>
            </a:r>
            <a:r>
              <a:rPr lang="en-GB" dirty="0">
                <a:solidFill>
                  <a:srgbClr val="202122"/>
                </a:solidFill>
                <a:latin typeface="Times New Roman" panose="02020603050405020304" pitchFamily="18" charset="0"/>
                <a:cs typeface="B Traffic" panose="00000400000000000000" pitchFamily="2" charset="-78"/>
              </a:rPr>
              <a:t> </a:t>
            </a:r>
            <a:r>
              <a:rPr lang="ar-SA" dirty="0">
                <a:solidFill>
                  <a:srgbClr val="202122"/>
                </a:solidFill>
                <a:latin typeface="Times New Roman" panose="02020603050405020304" pitchFamily="18" charset="0"/>
                <a:cs typeface="B Traffic" panose="00000400000000000000" pitchFamily="2" charset="-78"/>
              </a:rPr>
              <a:t>را به عنوان ماده سرطان‌زا “گروه</a:t>
            </a:r>
            <a:r>
              <a:rPr lang="en-GB" dirty="0">
                <a:solidFill>
                  <a:srgbClr val="202122"/>
                </a:solidFill>
                <a:latin typeface="Times New Roman" panose="02020603050405020304" pitchFamily="18" charset="0"/>
                <a:cs typeface="B Traffic" panose="00000400000000000000" pitchFamily="2" charset="-78"/>
              </a:rPr>
              <a:t> A”</a:t>
            </a:r>
            <a:r>
              <a:rPr lang="ar-SA" dirty="0">
                <a:solidFill>
                  <a:srgbClr val="202122"/>
                </a:solidFill>
                <a:latin typeface="Times New Roman" panose="02020603050405020304" pitchFamily="18" charset="0"/>
                <a:cs typeface="B Traffic" panose="00000400000000000000" pitchFamily="2" charset="-78"/>
              </a:rPr>
              <a:t>، خطرناک‌ترین طبقه سرطان‌زا طبقه بندی کرد</a:t>
            </a:r>
            <a:r>
              <a:rPr lang="en-GB" dirty="0">
                <a:solidFill>
                  <a:srgbClr val="202122"/>
                </a:solidFill>
                <a:latin typeface="Times New Roman" panose="02020603050405020304" pitchFamily="18" charset="0"/>
                <a:cs typeface="B Traffic" panose="00000400000000000000" pitchFamily="2" charset="-78"/>
              </a:rPr>
              <a:t>.</a:t>
            </a:r>
          </a:p>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سال </a:t>
            </a:r>
            <a:r>
              <a:rPr lang="fa-IR" dirty="0">
                <a:solidFill>
                  <a:srgbClr val="202122"/>
                </a:solidFill>
                <a:latin typeface="Times New Roman" panose="02020603050405020304" pitchFamily="18" charset="0"/>
                <a:cs typeface="B Traffic" panose="00000400000000000000" pitchFamily="2" charset="-78"/>
              </a:rPr>
              <a:t>۱۹۹۴</a:t>
            </a:r>
            <a:r>
              <a:rPr lang="ar-SA" dirty="0">
                <a:solidFill>
                  <a:srgbClr val="202122"/>
                </a:solidFill>
                <a:latin typeface="Times New Roman" panose="02020603050405020304" pitchFamily="18" charset="0"/>
                <a:cs typeface="B Traffic" panose="00000400000000000000" pitchFamily="2" charset="-78"/>
              </a:rPr>
              <a:t>، می‌سی‌سی پی اولین ایالتی بود که از صنعت توتون و تنباکو شکایت کرد تا هزینه‌های درمان را برای بیماری‌های مربوط به دخانیات جبران کند</a:t>
            </a:r>
            <a:r>
              <a:rPr lang="en-GB" dirty="0">
                <a:solidFill>
                  <a:srgbClr val="202122"/>
                </a:solidFill>
                <a:latin typeface="Times New Roman" panose="02020603050405020304" pitchFamily="18" charset="0"/>
                <a:cs typeface="B Traffic" panose="00000400000000000000" pitchFamily="2" charset="-78"/>
              </a:rPr>
              <a:t>.</a:t>
            </a:r>
          </a:p>
        </p:txBody>
      </p:sp>
      <p:sp>
        <p:nvSpPr>
          <p:cNvPr id="2" name="TextBox 1">
            <a:extLst>
              <a:ext uri="{FF2B5EF4-FFF2-40B4-BE49-F238E27FC236}">
                <a16:creationId xmlns:a16="http://schemas.microsoft.com/office/drawing/2014/main" id="{7263088E-1D14-45CC-3B68-D660C215A235}"/>
              </a:ext>
            </a:extLst>
          </p:cNvPr>
          <p:cNvSpPr txBox="1"/>
          <p:nvPr/>
        </p:nvSpPr>
        <p:spPr>
          <a:xfrm>
            <a:off x="5095875" y="429335"/>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ممنوعیت سیگار و رابطه آن با سرطان ریه</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E51B36C6-D19A-D68C-B00C-36889E6B5BF4}"/>
              </a:ext>
            </a:extLst>
          </p:cNvPr>
          <p:cNvPicPr>
            <a:picLocks noChangeAspect="1"/>
          </p:cNvPicPr>
          <p:nvPr/>
        </p:nvPicPr>
        <p:blipFill>
          <a:blip r:embed="rId2"/>
          <a:stretch>
            <a:fillRect/>
          </a:stretch>
        </p:blipFill>
        <p:spPr>
          <a:xfrm>
            <a:off x="2836695" y="3288145"/>
            <a:ext cx="3993762" cy="29420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788282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C5FAE31-D733-C01F-33F5-13DF8556F6C8}"/>
              </a:ext>
            </a:extLst>
          </p:cNvPr>
          <p:cNvSpPr txBox="1"/>
          <p:nvPr/>
        </p:nvSpPr>
        <p:spPr>
          <a:xfrm>
            <a:off x="5095875" y="429335"/>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ممنوعیت سیگار و رابطه آن با سرطان ریه</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A6720F01-F4B1-1AA6-D4C9-53C0ADC791C6}"/>
              </a:ext>
            </a:extLst>
          </p:cNvPr>
          <p:cNvSpPr txBox="1"/>
          <p:nvPr/>
        </p:nvSpPr>
        <p:spPr>
          <a:xfrm>
            <a:off x="4100945" y="1251262"/>
            <a:ext cx="7090930" cy="5066772"/>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a:t>
            </a:r>
            <a:r>
              <a:rPr lang="fa-IR" dirty="0">
                <a:solidFill>
                  <a:srgbClr val="202122"/>
                </a:solidFill>
                <a:latin typeface="Times New Roman" panose="02020603050405020304" pitchFamily="18" charset="0"/>
                <a:cs typeface="B Traffic" panose="00000400000000000000" pitchFamily="2" charset="-78"/>
              </a:rPr>
              <a:t>۲۳</a:t>
            </a:r>
            <a:r>
              <a:rPr lang="ar-SA" dirty="0">
                <a:solidFill>
                  <a:srgbClr val="202122"/>
                </a:solidFill>
                <a:latin typeface="Times New Roman" panose="02020603050405020304" pitchFamily="18" charset="0"/>
                <a:cs typeface="B Traffic" panose="00000400000000000000" pitchFamily="2" charset="-78"/>
              </a:rPr>
              <a:t> نوامبر </a:t>
            </a:r>
            <a:r>
              <a:rPr lang="fa-IR" dirty="0">
                <a:solidFill>
                  <a:srgbClr val="202122"/>
                </a:solidFill>
                <a:latin typeface="Times New Roman" panose="02020603050405020304" pitchFamily="18" charset="0"/>
                <a:cs typeface="B Traffic" panose="00000400000000000000" pitchFamily="2" charset="-78"/>
              </a:rPr>
              <a:t>۱۹۹۸</a:t>
            </a:r>
            <a:r>
              <a:rPr lang="ar-SA" dirty="0">
                <a:solidFill>
                  <a:srgbClr val="202122"/>
                </a:solidFill>
                <a:latin typeface="Times New Roman" panose="02020603050405020304" pitchFamily="18" charset="0"/>
                <a:cs typeface="B Traffic" panose="00000400000000000000" pitchFamily="2" charset="-78"/>
              </a:rPr>
              <a:t>، صنعت توتون و تنباکو موافقت‌نامه تسویه حساب مستقل </a:t>
            </a:r>
            <a:r>
              <a:rPr lang="fa-IR" dirty="0">
                <a:solidFill>
                  <a:srgbClr val="202122"/>
                </a:solidFill>
                <a:latin typeface="Times New Roman" panose="02020603050405020304" pitchFamily="18" charset="0"/>
                <a:cs typeface="B Traffic" panose="00000400000000000000" pitchFamily="2" charset="-78"/>
              </a:rPr>
              <a:t>۴۶</a:t>
            </a:r>
            <a:r>
              <a:rPr lang="ar-SA" dirty="0">
                <a:solidFill>
                  <a:srgbClr val="202122"/>
                </a:solidFill>
                <a:latin typeface="Times New Roman" panose="02020603050405020304" pitchFamily="18" charset="0"/>
                <a:cs typeface="B Traffic" panose="00000400000000000000" pitchFamily="2" charset="-78"/>
              </a:rPr>
              <a:t> ایالتی، بزرگترین تسویه حساب در تاریخ که قرار است مبلغی در حدود </a:t>
            </a:r>
            <a:r>
              <a:rPr lang="fa-IR" dirty="0">
                <a:solidFill>
                  <a:srgbClr val="202122"/>
                </a:solidFill>
                <a:latin typeface="Times New Roman" panose="02020603050405020304" pitchFamily="18" charset="0"/>
                <a:cs typeface="B Traffic" panose="00000400000000000000" pitchFamily="2" charset="-78"/>
              </a:rPr>
              <a:t>۲۰۶</a:t>
            </a:r>
            <a:r>
              <a:rPr lang="ar-SA" dirty="0">
                <a:solidFill>
                  <a:srgbClr val="202122"/>
                </a:solidFill>
                <a:latin typeface="Times New Roman" panose="02020603050405020304" pitchFamily="18" charset="0"/>
                <a:cs typeface="B Traffic" panose="00000400000000000000" pitchFamily="2" charset="-78"/>
              </a:rPr>
              <a:t> میلیارد دلار برای سال </a:t>
            </a:r>
            <a:r>
              <a:rPr lang="fa-IR" dirty="0">
                <a:solidFill>
                  <a:srgbClr val="202122"/>
                </a:solidFill>
                <a:latin typeface="Times New Roman" panose="02020603050405020304" pitchFamily="18" charset="0"/>
                <a:cs typeface="B Traffic" panose="00000400000000000000" pitchFamily="2" charset="-78"/>
              </a:rPr>
              <a:t>۲۰۲۵</a:t>
            </a:r>
            <a:r>
              <a:rPr lang="ar-SA" dirty="0">
                <a:solidFill>
                  <a:srgbClr val="202122"/>
                </a:solidFill>
                <a:latin typeface="Times New Roman" panose="02020603050405020304" pitchFamily="18" charset="0"/>
                <a:cs typeface="B Traffic" panose="00000400000000000000" pitchFamily="2" charset="-78"/>
              </a:rPr>
              <a:t> پرداخت شود را تصویب کرد. (این قرارداد در سال </a:t>
            </a:r>
            <a:r>
              <a:rPr lang="fa-IR" dirty="0">
                <a:solidFill>
                  <a:srgbClr val="202122"/>
                </a:solidFill>
                <a:latin typeface="Times New Roman" panose="02020603050405020304" pitchFamily="18" charset="0"/>
                <a:cs typeface="B Traffic" panose="00000400000000000000" pitchFamily="2" charset="-78"/>
              </a:rPr>
              <a:t>۱۹۹۴</a:t>
            </a:r>
            <a:r>
              <a:rPr lang="ar-SA" dirty="0">
                <a:solidFill>
                  <a:srgbClr val="202122"/>
                </a:solidFill>
                <a:latin typeface="Times New Roman" panose="02020603050405020304" pitchFamily="18" charset="0"/>
                <a:cs typeface="B Traffic" panose="00000400000000000000" pitchFamily="2" charset="-78"/>
              </a:rPr>
              <a:t> تصویب شد و در سال </a:t>
            </a:r>
            <a:r>
              <a:rPr lang="fa-IR" dirty="0">
                <a:solidFill>
                  <a:srgbClr val="202122"/>
                </a:solidFill>
                <a:latin typeface="Times New Roman" panose="02020603050405020304" pitchFamily="18" charset="0"/>
                <a:cs typeface="B Traffic" panose="00000400000000000000" pitchFamily="2" charset="-78"/>
              </a:rPr>
              <a:t>۲۰۲۵ </a:t>
            </a:r>
            <a:r>
              <a:rPr lang="ar-SA" dirty="0">
                <a:solidFill>
                  <a:srgbClr val="202122"/>
                </a:solidFill>
                <a:latin typeface="Times New Roman" panose="02020603050405020304" pitchFamily="18" charset="0"/>
                <a:cs typeface="B Traffic" panose="00000400000000000000" pitchFamily="2" charset="-78"/>
              </a:rPr>
              <a:t> اجرا می‌شود.) توافق نامه تسویه شامل موارد مهم بهداشت عمومی بود</a:t>
            </a:r>
            <a:r>
              <a:rPr lang="en-GB" dirty="0">
                <a:solidFill>
                  <a:srgbClr val="202122"/>
                </a:solidFill>
                <a:latin typeface="Times New Roman" panose="02020603050405020304" pitchFamily="18" charset="0"/>
                <a:cs typeface="B Traffic" panose="00000400000000000000" pitchFamily="2" charset="-78"/>
              </a:rPr>
              <a:t>.</a:t>
            </a:r>
          </a:p>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آوریل </a:t>
            </a:r>
            <a:r>
              <a:rPr lang="fa-IR" dirty="0">
                <a:solidFill>
                  <a:srgbClr val="202122"/>
                </a:solidFill>
                <a:latin typeface="Times New Roman" panose="02020603050405020304" pitchFamily="18" charset="0"/>
                <a:cs typeface="B Traffic" panose="00000400000000000000" pitchFamily="2" charset="-78"/>
              </a:rPr>
              <a:t>۱۹۹۹</a:t>
            </a:r>
            <a:r>
              <a:rPr lang="ar-SA" dirty="0">
                <a:solidFill>
                  <a:srgbClr val="202122"/>
                </a:solidFill>
                <a:latin typeface="Times New Roman" panose="02020603050405020304" pitchFamily="18" charset="0"/>
                <a:cs typeface="B Traffic" panose="00000400000000000000" pitchFamily="2" charset="-78"/>
              </a:rPr>
              <a:t>، به عنوان بخشی از توافق نامه تسویه حساب اصلی، شرکت‌های بزرگ دخانیات ایالات متحده توافق کردند که تمام تبلیغات را از بیلبوردهای تبلیغاتی در فضای باز و حمل و نقل در سراسر کشور حذف کنند</a:t>
            </a:r>
            <a:r>
              <a:rPr lang="en-GB" dirty="0">
                <a:solidFill>
                  <a:srgbClr val="202122"/>
                </a:solidFill>
                <a:latin typeface="Times New Roman" panose="02020603050405020304" pitchFamily="18" charset="0"/>
                <a:cs typeface="B Traffic" panose="00000400000000000000" pitchFamily="2" charset="-78"/>
              </a:rPr>
              <a:t>.</a:t>
            </a:r>
          </a:p>
        </p:txBody>
      </p:sp>
      <p:pic>
        <p:nvPicPr>
          <p:cNvPr id="5" name="Picture 4">
            <a:extLst>
              <a:ext uri="{FF2B5EF4-FFF2-40B4-BE49-F238E27FC236}">
                <a16:creationId xmlns:a16="http://schemas.microsoft.com/office/drawing/2014/main" id="{B34D17A5-9432-01D4-E1DF-E2101E011E41}"/>
              </a:ext>
            </a:extLst>
          </p:cNvPr>
          <p:cNvPicPr>
            <a:picLocks noChangeAspect="1"/>
          </p:cNvPicPr>
          <p:nvPr/>
        </p:nvPicPr>
        <p:blipFill>
          <a:blip r:embed="rId2"/>
          <a:stretch>
            <a:fillRect/>
          </a:stretch>
        </p:blipFill>
        <p:spPr>
          <a:xfrm rot="784372">
            <a:off x="742118" y="1833441"/>
            <a:ext cx="2722969" cy="226914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25914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6ECCC94-E540-5F27-409D-0B0E0EC18226}"/>
              </a:ext>
            </a:extLst>
          </p:cNvPr>
          <p:cNvSpPr txBox="1"/>
          <p:nvPr/>
        </p:nvSpPr>
        <p:spPr>
          <a:xfrm>
            <a:off x="5038725" y="395087"/>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سیگار و توتون و تنباکو به عنوان دارو</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6" name="TextBox 5">
            <a:extLst>
              <a:ext uri="{FF2B5EF4-FFF2-40B4-BE49-F238E27FC236}">
                <a16:creationId xmlns:a16="http://schemas.microsoft.com/office/drawing/2014/main" id="{8ED99829-0AD6-F2BB-CC7C-3A2288121FD5}"/>
              </a:ext>
            </a:extLst>
          </p:cNvPr>
          <p:cNvSpPr txBox="1"/>
          <p:nvPr/>
        </p:nvSpPr>
        <p:spPr>
          <a:xfrm>
            <a:off x="4819650" y="1201467"/>
            <a:ext cx="6534150" cy="6220934"/>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براساس تاریخچه پیدایش سیگار در اروپا بسیاری از افراد معتقد بودند که توتون و تنباکو نوعی دارو است، یک گیاه جدید است که می‌تواند در درمان و صنعت پزشکی غرب موثر واقع شود. در اواخر قرن شانزدهم، دکتر نیکولاس موناردس ادعا کرد که دخانیات گرسنگی را کاهش می‌دهد، به عنوان داروی شل کننده و مسکن عمل می‌کند و حتی درمانی برای سرطان است. با این حال، این دیدگاه با مخالفت دیگران  از جمله پادشاه جیمز اول انگلیس روبرو شد</a:t>
            </a:r>
            <a:r>
              <a:rPr lang="en-GB" dirty="0">
                <a:solidFill>
                  <a:srgbClr val="202122"/>
                </a:solidFill>
                <a:latin typeface="Times New Roman" panose="02020603050405020304" pitchFamily="18" charset="0"/>
                <a:cs typeface="B Traffic" panose="00000400000000000000" pitchFamily="2" charset="-78"/>
              </a:rPr>
              <a:t>.</a:t>
            </a:r>
            <a:r>
              <a:rPr lang="ar-SA" dirty="0">
                <a:solidFill>
                  <a:srgbClr val="202122"/>
                </a:solidFill>
                <a:latin typeface="Times New Roman" panose="02020603050405020304" pitchFamily="18" charset="0"/>
                <a:cs typeface="B Traffic" panose="00000400000000000000" pitchFamily="2" charset="-78"/>
              </a:rPr>
              <a:t>پس از ورود تنباکو به اروپا، استعمال دخانیات و کشت آن به سرعت به سایر نقاط جهان گسترش یافت. با آغاز قرن هفدهم، توتون و تنباکو در هند، چین، ژاپن، آسیای جنوب شرقی، خاورمیانه و آفریقای غربی کشت می‌شد</a:t>
            </a:r>
            <a:r>
              <a:rPr lang="en-GB" dirty="0">
                <a:solidFill>
                  <a:srgbClr val="202122"/>
                </a:solidFill>
                <a:latin typeface="Times New Roman" panose="02020603050405020304" pitchFamily="18" charset="0"/>
                <a:cs typeface="B Traffic" panose="00000400000000000000" pitchFamily="2" charset="-78"/>
              </a:rPr>
              <a:t>.</a:t>
            </a:r>
          </a:p>
        </p:txBody>
      </p:sp>
      <p:pic>
        <p:nvPicPr>
          <p:cNvPr id="7" name="Picture 6">
            <a:extLst>
              <a:ext uri="{FF2B5EF4-FFF2-40B4-BE49-F238E27FC236}">
                <a16:creationId xmlns:a16="http://schemas.microsoft.com/office/drawing/2014/main" id="{BFBCB0AE-B52F-52D6-F54F-A9BD40C7BB6E}"/>
              </a:ext>
            </a:extLst>
          </p:cNvPr>
          <p:cNvPicPr>
            <a:picLocks noChangeAspect="1"/>
          </p:cNvPicPr>
          <p:nvPr/>
        </p:nvPicPr>
        <p:blipFill rotWithShape="1">
          <a:blip r:embed="rId2"/>
          <a:srcRect l="8420" r="18816"/>
          <a:stretch/>
        </p:blipFill>
        <p:spPr>
          <a:xfrm>
            <a:off x="563418" y="1805997"/>
            <a:ext cx="3549340" cy="3246005"/>
          </a:xfrm>
          <a:prstGeom prst="rect">
            <a:avLst/>
          </a:prstGeom>
          <a:ln>
            <a:noFill/>
          </a:ln>
          <a:effectLst>
            <a:softEdge rad="112500"/>
          </a:effectLst>
        </p:spPr>
      </p:pic>
    </p:spTree>
    <p:extLst>
      <p:ext uri="{BB962C8B-B14F-4D97-AF65-F5344CB8AC3E}">
        <p14:creationId xmlns:p14="http://schemas.microsoft.com/office/powerpoint/2010/main" val="15685999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FD07986-2CA9-8B17-AE34-96930A68239C}"/>
              </a:ext>
            </a:extLst>
          </p:cNvPr>
          <p:cNvSpPr txBox="1"/>
          <p:nvPr/>
        </p:nvSpPr>
        <p:spPr>
          <a:xfrm>
            <a:off x="5112896" y="37340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پیدایش سیگار در ایران</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1A0CC32E-49E9-10CF-E70A-2E580B268676}"/>
              </a:ext>
            </a:extLst>
          </p:cNvPr>
          <p:cNvSpPr txBox="1"/>
          <p:nvPr/>
        </p:nvSpPr>
        <p:spPr>
          <a:xfrm>
            <a:off x="828675" y="1378524"/>
            <a:ext cx="10477500" cy="2065950"/>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سیگار برای اولین بار در دهه </a:t>
            </a:r>
            <a:r>
              <a:rPr lang="fa-IR" dirty="0">
                <a:solidFill>
                  <a:srgbClr val="202122"/>
                </a:solidFill>
                <a:latin typeface="Times New Roman" panose="02020603050405020304" pitchFamily="18" charset="0"/>
                <a:cs typeface="B Traffic" panose="00000400000000000000" pitchFamily="2" charset="-78"/>
              </a:rPr>
              <a:t>۱۸۶۰</a:t>
            </a:r>
            <a:r>
              <a:rPr lang="ar-SA" dirty="0">
                <a:solidFill>
                  <a:srgbClr val="202122"/>
                </a:solidFill>
                <a:latin typeface="Times New Roman" panose="02020603050405020304" pitchFamily="18" charset="0"/>
                <a:cs typeface="B Traffic" panose="00000400000000000000" pitchFamily="2" charset="-78"/>
              </a:rPr>
              <a:t> به ایران وارد شد که به احتمال زیاد توسط سربازان و بازرگانان روسی و ترک مستقر در این کشور بود. اوایل مصرف‌کنندگان سیگار، ثروتمندانی بودند که می‌خواستند از جوامع اروپایی تقلید کنند. آن‌ها معمولا با جامعه مهاجران اروپایی در شهرهای شمالی ایران تعامل منظمی داشتند</a:t>
            </a:r>
            <a:r>
              <a:rPr lang="en-GB" dirty="0">
                <a:solidFill>
                  <a:srgbClr val="202122"/>
                </a:solidFill>
                <a:latin typeface="Times New Roman" panose="02020603050405020304" pitchFamily="18" charset="0"/>
                <a:cs typeface="B Traffic" panose="00000400000000000000" pitchFamily="2" charset="-78"/>
              </a:rPr>
              <a:t>.</a:t>
            </a:r>
          </a:p>
        </p:txBody>
      </p:sp>
      <p:pic>
        <p:nvPicPr>
          <p:cNvPr id="6" name="Picture 5">
            <a:extLst>
              <a:ext uri="{FF2B5EF4-FFF2-40B4-BE49-F238E27FC236}">
                <a16:creationId xmlns:a16="http://schemas.microsoft.com/office/drawing/2014/main" id="{8BD2D1CA-B64A-5A65-5F8A-D319A54592E5}"/>
              </a:ext>
            </a:extLst>
          </p:cNvPr>
          <p:cNvPicPr>
            <a:picLocks noChangeAspect="1"/>
          </p:cNvPicPr>
          <p:nvPr/>
        </p:nvPicPr>
        <p:blipFill>
          <a:blip r:embed="rId2">
            <a:clrChange>
              <a:clrFrom>
                <a:srgbClr val="FDFDFD"/>
              </a:clrFrom>
              <a:clrTo>
                <a:srgbClr val="FDFDFD">
                  <a:alpha val="0"/>
                </a:srgbClr>
              </a:clrTo>
            </a:clrChange>
            <a:extLst>
              <a:ext uri="{28A0092B-C50C-407E-A947-70E740481C1C}">
                <a14:useLocalDpi xmlns:a14="http://schemas.microsoft.com/office/drawing/2010/main" val="0"/>
              </a:ext>
            </a:extLst>
          </a:blip>
          <a:stretch>
            <a:fillRect/>
          </a:stretch>
        </p:blipFill>
        <p:spPr>
          <a:xfrm>
            <a:off x="1016000" y="2318326"/>
            <a:ext cx="6756488" cy="4476173"/>
          </a:xfrm>
          <a:prstGeom prst="rect">
            <a:avLst/>
          </a:prstGeom>
        </p:spPr>
      </p:pic>
    </p:spTree>
    <p:extLst>
      <p:ext uri="{BB962C8B-B14F-4D97-AF65-F5344CB8AC3E}">
        <p14:creationId xmlns:p14="http://schemas.microsoft.com/office/powerpoint/2010/main" val="13621857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37583B9F-02FB-91A7-191A-D6A4384D43FF}"/>
              </a:ext>
            </a:extLst>
          </p:cNvPr>
          <p:cNvSpPr txBox="1"/>
          <p:nvPr/>
        </p:nvSpPr>
        <p:spPr>
          <a:xfrm>
            <a:off x="676275" y="1138599"/>
            <a:ext cx="10629900" cy="1373453"/>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سال </a:t>
            </a:r>
            <a:r>
              <a:rPr lang="fa-IR" dirty="0">
                <a:solidFill>
                  <a:srgbClr val="202122"/>
                </a:solidFill>
                <a:latin typeface="Times New Roman" panose="02020603050405020304" pitchFamily="18" charset="0"/>
                <a:cs typeface="B Traffic" panose="00000400000000000000" pitchFamily="2" charset="-78"/>
              </a:rPr>
              <a:t>۱۸۶۹</a:t>
            </a:r>
            <a:r>
              <a:rPr lang="ar-SA" dirty="0">
                <a:solidFill>
                  <a:srgbClr val="202122"/>
                </a:solidFill>
                <a:latin typeface="Times New Roman" panose="02020603050405020304" pitchFamily="18" charset="0"/>
                <a:cs typeface="B Traffic" panose="00000400000000000000" pitchFamily="2" charset="-78"/>
              </a:rPr>
              <a:t> تبریز، یک مرکز تجاری برای نفوذ ترکیه و روسیه بود و تقریباً </a:t>
            </a:r>
            <a:r>
              <a:rPr lang="fa-IR" dirty="0">
                <a:solidFill>
                  <a:srgbClr val="202122"/>
                </a:solidFill>
                <a:latin typeface="Times New Roman" panose="02020603050405020304" pitchFamily="18" charset="0"/>
                <a:cs typeface="B Traffic" panose="00000400000000000000" pitchFamily="2" charset="-78"/>
              </a:rPr>
              <a:t>۳۵۰</a:t>
            </a:r>
            <a:r>
              <a:rPr lang="ar-SA" dirty="0">
                <a:solidFill>
                  <a:srgbClr val="202122"/>
                </a:solidFill>
                <a:latin typeface="Times New Roman" panose="02020603050405020304" pitchFamily="18" charset="0"/>
                <a:cs typeface="B Traffic" panose="00000400000000000000" pitchFamily="2" charset="-78"/>
              </a:rPr>
              <a:t> فروشنده سیگار را در خود جای داده بود. تا سال </a:t>
            </a:r>
            <a:r>
              <a:rPr lang="fa-IR" dirty="0">
                <a:solidFill>
                  <a:srgbClr val="202122"/>
                </a:solidFill>
                <a:latin typeface="Times New Roman" panose="02020603050405020304" pitchFamily="18" charset="0"/>
                <a:cs typeface="B Traffic" panose="00000400000000000000" pitchFamily="2" charset="-78"/>
              </a:rPr>
              <a:t>۱۸۸۰</a:t>
            </a:r>
            <a:r>
              <a:rPr lang="ar-SA" dirty="0">
                <a:solidFill>
                  <a:srgbClr val="202122"/>
                </a:solidFill>
                <a:latin typeface="Times New Roman" panose="02020603050405020304" pitchFamily="18" charset="0"/>
                <a:cs typeface="B Traffic" panose="00000400000000000000" pitchFamily="2" charset="-78"/>
              </a:rPr>
              <a:t>، شیوع افراد سیگاری به اندازه کافی افزایش یافت تا تولیدکنندگان داخلی دست به کار شدند</a:t>
            </a:r>
            <a:r>
              <a:rPr lang="en-GB" dirty="0">
                <a:solidFill>
                  <a:srgbClr val="202122"/>
                </a:solidFill>
                <a:latin typeface="Times New Roman" panose="02020603050405020304" pitchFamily="18" charset="0"/>
                <a:cs typeface="B Traffic" panose="00000400000000000000" pitchFamily="2" charset="-78"/>
              </a:rPr>
              <a:t>.</a:t>
            </a:r>
          </a:p>
        </p:txBody>
      </p:sp>
      <p:sp>
        <p:nvSpPr>
          <p:cNvPr id="2" name="TextBox 1">
            <a:extLst>
              <a:ext uri="{FF2B5EF4-FFF2-40B4-BE49-F238E27FC236}">
                <a16:creationId xmlns:a16="http://schemas.microsoft.com/office/drawing/2014/main" id="{AFD5BAED-F129-A0B9-AF35-00D3C517C9D5}"/>
              </a:ext>
            </a:extLst>
          </p:cNvPr>
          <p:cNvSpPr txBox="1"/>
          <p:nvPr/>
        </p:nvSpPr>
        <p:spPr>
          <a:xfrm>
            <a:off x="5112896" y="37340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پیدایش سیگار در ایران</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98A90E2E-068F-D954-8ADA-0E2844A3CF5D}"/>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16822" y="2595179"/>
            <a:ext cx="5758356" cy="4107627"/>
          </a:xfrm>
          <a:prstGeom prst="rect">
            <a:avLst/>
          </a:prstGeom>
        </p:spPr>
      </p:pic>
    </p:spTree>
    <p:extLst>
      <p:ext uri="{BB962C8B-B14F-4D97-AF65-F5344CB8AC3E}">
        <p14:creationId xmlns:p14="http://schemas.microsoft.com/office/powerpoint/2010/main" val="16499250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81C7260-F3E3-CA95-A989-8BBAAA3EE751}"/>
              </a:ext>
            </a:extLst>
          </p:cNvPr>
          <p:cNvSpPr txBox="1"/>
          <p:nvPr/>
        </p:nvSpPr>
        <p:spPr>
          <a:xfrm>
            <a:off x="5210175" y="1290478"/>
            <a:ext cx="6096000" cy="5528437"/>
          </a:xfrm>
          <a:prstGeom prst="rect">
            <a:avLst/>
          </a:prstGeom>
          <a:noFill/>
        </p:spPr>
        <p:txBody>
          <a:bodyPr wrap="square">
            <a:spAutoFit/>
          </a:bodyPr>
          <a:lstStyle/>
          <a:p>
            <a:pPr algn="just" rtl="1" fontAlgn="base">
              <a:lnSpc>
                <a:spcPct val="250000"/>
              </a:lnSpc>
              <a:spcAft>
                <a:spcPts val="1800"/>
              </a:spcAft>
            </a:pPr>
            <a:r>
              <a:rPr lang="en-GB" dirty="0">
                <a:solidFill>
                  <a:srgbClr val="202122"/>
                </a:solidFill>
                <a:latin typeface="Times New Roman" panose="02020603050405020304" pitchFamily="18" charset="0"/>
                <a:cs typeface="B Traffic" panose="00000400000000000000" pitchFamily="2" charset="-78"/>
              </a:rPr>
              <a:t> </a:t>
            </a:r>
            <a:r>
              <a:rPr lang="ar-SA" dirty="0">
                <a:solidFill>
                  <a:srgbClr val="202122"/>
                </a:solidFill>
                <a:latin typeface="Times New Roman" panose="02020603050405020304" pitchFamily="18" charset="0"/>
                <a:cs typeface="B Traffic" panose="00000400000000000000" pitchFamily="2" charset="-78"/>
              </a:rPr>
              <a:t>کشت خانگی تنباکو سیگار در سال‌های </a:t>
            </a:r>
            <a:r>
              <a:rPr lang="fa-IR" dirty="0">
                <a:solidFill>
                  <a:srgbClr val="202122"/>
                </a:solidFill>
                <a:latin typeface="Times New Roman" panose="02020603050405020304" pitchFamily="18" charset="0"/>
                <a:cs typeface="B Traffic" panose="00000400000000000000" pitchFamily="2" charset="-78"/>
              </a:rPr>
              <a:t>۱۸۷۶</a:t>
            </a:r>
            <a:r>
              <a:rPr lang="ar-SA" dirty="0">
                <a:solidFill>
                  <a:srgbClr val="202122"/>
                </a:solidFill>
                <a:latin typeface="Times New Roman" panose="02020603050405020304" pitchFamily="18" charset="0"/>
                <a:cs typeface="B Traffic" panose="00000400000000000000" pitchFamily="2" charset="-78"/>
              </a:rPr>
              <a:t> در استان‌های شمالی گیلان و مازندران آغاز شد. سرمایه گذاران روسی تا سال </a:t>
            </a:r>
            <a:r>
              <a:rPr lang="fa-IR" dirty="0">
                <a:solidFill>
                  <a:srgbClr val="202122"/>
                </a:solidFill>
                <a:latin typeface="Times New Roman" panose="02020603050405020304" pitchFamily="18" charset="0"/>
                <a:cs typeface="B Traffic" panose="00000400000000000000" pitchFamily="2" charset="-78"/>
              </a:rPr>
              <a:t>۱۸۹۰</a:t>
            </a:r>
            <a:r>
              <a:rPr lang="ar-SA" dirty="0">
                <a:solidFill>
                  <a:srgbClr val="202122"/>
                </a:solidFill>
                <a:latin typeface="Times New Roman" panose="02020603050405020304" pitchFamily="18" charset="0"/>
                <a:cs typeface="B Traffic" panose="00000400000000000000" pitchFamily="2" charset="-78"/>
              </a:rPr>
              <a:t> مجموعه‌ای از تأسیسات تولیدی را در رشت تأسیس کردند. طبق گفته‌های کنسول انگلیس در گیلان، خروجی این تاسیسات سیگار خیلی مرغوب و درشت برای سلیقه‌های اروپایی بود، اما بسیار خوب و ارزان بود به طوری که آن‌ها در بین بومیان نیز طرفدار پیدا کرد. با توجه به افزایش تولید سیگار در داخل، تولید داخلی توتون به صورت مرحله‌ای افزایش یافت. در سال </a:t>
            </a:r>
            <a:r>
              <a:rPr lang="fa-IR" dirty="0">
                <a:solidFill>
                  <a:srgbClr val="202122"/>
                </a:solidFill>
                <a:latin typeface="Times New Roman" panose="02020603050405020304" pitchFamily="18" charset="0"/>
                <a:cs typeface="B Traffic" panose="00000400000000000000" pitchFamily="2" charset="-78"/>
              </a:rPr>
              <a:t>۱۸۹۰</a:t>
            </a:r>
            <a:r>
              <a:rPr lang="ar-SA" dirty="0">
                <a:solidFill>
                  <a:srgbClr val="202122"/>
                </a:solidFill>
                <a:latin typeface="Times New Roman" panose="02020603050405020304" pitchFamily="18" charset="0"/>
                <a:cs typeface="B Traffic" panose="00000400000000000000" pitchFamily="2" charset="-78"/>
              </a:rPr>
              <a:t>، تقریباً </a:t>
            </a:r>
            <a:r>
              <a:rPr lang="fa-IR" dirty="0">
                <a:solidFill>
                  <a:srgbClr val="202122"/>
                </a:solidFill>
                <a:latin typeface="Times New Roman" panose="02020603050405020304" pitchFamily="18" charset="0"/>
                <a:cs typeface="B Traffic" panose="00000400000000000000" pitchFamily="2" charset="-78"/>
              </a:rPr>
              <a:t>۹۹</a:t>
            </a:r>
            <a:r>
              <a:rPr lang="ar-SA" dirty="0">
                <a:solidFill>
                  <a:srgbClr val="202122"/>
                </a:solidFill>
                <a:latin typeface="Times New Roman" panose="02020603050405020304" pitchFamily="18" charset="0"/>
                <a:cs typeface="B Traffic" panose="00000400000000000000" pitchFamily="2" charset="-78"/>
              </a:rPr>
              <a:t> تن محصول توتون داخلی برای تولید سیگار اختصاص داده شد</a:t>
            </a:r>
            <a:r>
              <a:rPr lang="en-GB" dirty="0">
                <a:solidFill>
                  <a:srgbClr val="202122"/>
                </a:solidFill>
                <a:latin typeface="Times New Roman" panose="02020603050405020304" pitchFamily="18" charset="0"/>
                <a:cs typeface="B Traffic" panose="00000400000000000000" pitchFamily="2" charset="-78"/>
              </a:rPr>
              <a:t>.</a:t>
            </a:r>
          </a:p>
        </p:txBody>
      </p:sp>
      <p:pic>
        <p:nvPicPr>
          <p:cNvPr id="5" name="Picture 4">
            <a:extLst>
              <a:ext uri="{FF2B5EF4-FFF2-40B4-BE49-F238E27FC236}">
                <a16:creationId xmlns:a16="http://schemas.microsoft.com/office/drawing/2014/main" id="{2C19496E-36EB-AE5C-F7CA-08F8E14109CF}"/>
              </a:ext>
            </a:extLst>
          </p:cNvPr>
          <p:cNvPicPr>
            <a:picLocks noChangeAspect="1"/>
          </p:cNvPicPr>
          <p:nvPr/>
        </p:nvPicPr>
        <p:blipFill rotWithShape="1">
          <a:blip r:embed="rId2"/>
          <a:srcRect l="18585" r="16482"/>
          <a:stretch/>
        </p:blipFill>
        <p:spPr>
          <a:xfrm rot="21006504">
            <a:off x="951345" y="1902691"/>
            <a:ext cx="3562919" cy="32423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TextBox 1">
            <a:extLst>
              <a:ext uri="{FF2B5EF4-FFF2-40B4-BE49-F238E27FC236}">
                <a16:creationId xmlns:a16="http://schemas.microsoft.com/office/drawing/2014/main" id="{9EB7F024-3481-07F6-0679-8C5C0A051EB3}"/>
              </a:ext>
            </a:extLst>
          </p:cNvPr>
          <p:cNvSpPr txBox="1"/>
          <p:nvPr/>
        </p:nvSpPr>
        <p:spPr>
          <a:xfrm>
            <a:off x="5112896" y="37340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پیدایش سیگار در ایران</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6844216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D80F71B-2053-F75B-74E4-A5F80CD32890}"/>
              </a:ext>
            </a:extLst>
          </p:cNvPr>
          <p:cNvSpPr txBox="1"/>
          <p:nvPr/>
        </p:nvSpPr>
        <p:spPr>
          <a:xfrm>
            <a:off x="666750" y="1205274"/>
            <a:ext cx="10668000" cy="1373453"/>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طبق بررسی‌های آماری انجام شده درباره تاریخچه پیدایش سیگار در ایران در سال </a:t>
            </a:r>
            <a:r>
              <a:rPr lang="fa-IR" dirty="0">
                <a:solidFill>
                  <a:srgbClr val="202122"/>
                </a:solidFill>
                <a:latin typeface="Times New Roman" panose="02020603050405020304" pitchFamily="18" charset="0"/>
                <a:cs typeface="B Traffic" panose="00000400000000000000" pitchFamily="2" charset="-78"/>
              </a:rPr>
              <a:t>۱۸۹۰</a:t>
            </a:r>
            <a:r>
              <a:rPr lang="ar-SA" dirty="0">
                <a:solidFill>
                  <a:srgbClr val="202122"/>
                </a:solidFill>
                <a:latin typeface="Times New Roman" panose="02020603050405020304" pitchFamily="18" charset="0"/>
                <a:cs typeface="B Traffic" panose="00000400000000000000" pitchFamily="2" charset="-78"/>
              </a:rPr>
              <a:t> تقریباً </a:t>
            </a:r>
            <a:r>
              <a:rPr lang="fa-IR" dirty="0">
                <a:solidFill>
                  <a:srgbClr val="202122"/>
                </a:solidFill>
                <a:latin typeface="Times New Roman" panose="02020603050405020304" pitchFamily="18" charset="0"/>
                <a:cs typeface="B Traffic" panose="00000400000000000000" pitchFamily="2" charset="-78"/>
              </a:rPr>
              <a:t>۱۵۰۰۰</a:t>
            </a:r>
            <a:r>
              <a:rPr lang="ar-SA" dirty="0">
                <a:solidFill>
                  <a:srgbClr val="202122"/>
                </a:solidFill>
                <a:latin typeface="Times New Roman" panose="02020603050405020304" pitchFamily="18" charset="0"/>
                <a:cs typeface="B Traffic" panose="00000400000000000000" pitchFamily="2" charset="-78"/>
              </a:rPr>
              <a:t> فرد سیگاری در ایران وجود داشت. با عرضه ارزان و با کیفیت، سیگار به سرعت محبوبیت بیشتری پیدا کرد</a:t>
            </a:r>
            <a:r>
              <a:rPr lang="en-GB" dirty="0">
                <a:solidFill>
                  <a:srgbClr val="202122"/>
                </a:solidFill>
                <a:latin typeface="Times New Roman" panose="02020603050405020304" pitchFamily="18" charset="0"/>
                <a:cs typeface="B Traffic" panose="00000400000000000000" pitchFamily="2" charset="-78"/>
              </a:rPr>
              <a:t>.</a:t>
            </a:r>
          </a:p>
        </p:txBody>
      </p:sp>
      <p:pic>
        <p:nvPicPr>
          <p:cNvPr id="5" name="Picture 4">
            <a:extLst>
              <a:ext uri="{FF2B5EF4-FFF2-40B4-BE49-F238E27FC236}">
                <a16:creationId xmlns:a16="http://schemas.microsoft.com/office/drawing/2014/main" id="{7203507B-71E0-4AE5-F54C-EE2D06FEAA3A}"/>
              </a:ext>
            </a:extLst>
          </p:cNvPr>
          <p:cNvPicPr>
            <a:picLocks noChangeAspect="1"/>
          </p:cNvPicPr>
          <p:nvPr/>
        </p:nvPicPr>
        <p:blipFill>
          <a:blip r:embed="rId2"/>
          <a:stretch>
            <a:fillRect/>
          </a:stretch>
        </p:blipFill>
        <p:spPr>
          <a:xfrm>
            <a:off x="2551256" y="2588873"/>
            <a:ext cx="6381750" cy="3895725"/>
          </a:xfrm>
          <a:prstGeom prst="rect">
            <a:avLst/>
          </a:prstGeom>
          <a:ln>
            <a:noFill/>
          </a:ln>
          <a:effectLst>
            <a:softEdge rad="112500"/>
          </a:effectLst>
        </p:spPr>
      </p:pic>
      <p:sp>
        <p:nvSpPr>
          <p:cNvPr id="2" name="TextBox 1">
            <a:extLst>
              <a:ext uri="{FF2B5EF4-FFF2-40B4-BE49-F238E27FC236}">
                <a16:creationId xmlns:a16="http://schemas.microsoft.com/office/drawing/2014/main" id="{631F4A84-4C99-58FC-D147-4BB81FB42369}"/>
              </a:ext>
            </a:extLst>
          </p:cNvPr>
          <p:cNvSpPr txBox="1"/>
          <p:nvPr/>
        </p:nvSpPr>
        <p:spPr>
          <a:xfrm>
            <a:off x="5112896" y="37340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پیدایش سیگار در ایران</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267219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578ECDD-D04E-5376-992B-40B0808F798F}"/>
              </a:ext>
            </a:extLst>
          </p:cNvPr>
          <p:cNvSpPr txBox="1"/>
          <p:nvPr/>
        </p:nvSpPr>
        <p:spPr>
          <a:xfrm>
            <a:off x="482009" y="1118283"/>
            <a:ext cx="11227981" cy="2743315"/>
          </a:xfrm>
          <a:prstGeom prst="rect">
            <a:avLst/>
          </a:prstGeom>
          <a:noFill/>
        </p:spPr>
        <p:txBody>
          <a:bodyPr wrap="square">
            <a:spAutoFit/>
          </a:bodyPr>
          <a:lstStyle/>
          <a:p>
            <a:pPr algn="just" rtl="1">
              <a:lnSpc>
                <a:spcPct val="250000"/>
              </a:lnSpc>
            </a:pP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سیگار، </a:t>
            </a:r>
            <a:r>
              <a:rPr lang="ar-SA" sz="1800" dirty="0">
                <a:effectLst/>
                <a:latin typeface="Times New Roman" panose="02020603050405020304" pitchFamily="18" charset="0"/>
                <a:ea typeface="Calibri" panose="020F0502020204030204" pitchFamily="34" charset="0"/>
                <a:cs typeface="B Traffic" panose="00000400000000000000" pitchFamily="2" charset="-78"/>
              </a:rPr>
              <a:t> </a:t>
            </a:r>
            <a:r>
              <a:rPr lang="fa-IR" sz="1800" dirty="0">
                <a:effectLst/>
                <a:latin typeface="Times New Roman" panose="02020603050405020304" pitchFamily="18" charset="0"/>
                <a:ea typeface="Calibri" panose="020F0502020204030204" pitchFamily="34" charset="0"/>
                <a:cs typeface="B Traffic" panose="00000400000000000000" pitchFamily="2" charset="-78"/>
              </a:rPr>
              <a:t>برگ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بریده یا خردکرده </a:t>
            </a:r>
            <a:r>
              <a:rPr lang="ar-SA" sz="1800" dirty="0">
                <a:solidFill>
                  <a:srgbClr val="000000"/>
                </a:solidFill>
                <a:effectLst/>
                <a:latin typeface="Times New Roman" panose="02020603050405020304" pitchFamily="18" charset="0"/>
                <a:ea typeface="Calibri" panose="020F0502020204030204" pitchFamily="34" charset="0"/>
                <a:cs typeface="B Traffic" panose="00000400000000000000" pitchFamily="2" charset="-78"/>
              </a:rPr>
              <a:t>توتون</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که معمولاً در کاغذ نازک پیچیده شده‌است و برای «کشیدن دود» آن به کار می‌رود. به تنها یک نخ سیگار در زبان‌های غربی مثل انگلیسی و فرانسوی سیگارت </a:t>
            </a:r>
            <a:r>
              <a:rPr lang="fa-IR"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(cigarette)</a:t>
            </a:r>
            <a:r>
              <a:rPr lang="fa-IR"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می‌گویند.</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و در این زبان‌ها به آنچه در فارسی </a:t>
            </a:r>
            <a:r>
              <a:rPr lang="ar-SA" sz="1800" dirty="0">
                <a:solidFill>
                  <a:srgbClr val="000000"/>
                </a:solidFill>
                <a:effectLst/>
                <a:latin typeface="Times New Roman" panose="02020603050405020304" pitchFamily="18" charset="0"/>
                <a:ea typeface="Calibri" panose="020F0502020204030204" pitchFamily="34" charset="0"/>
                <a:cs typeface="B Traffic" panose="00000400000000000000" pitchFamily="2" charset="-78"/>
              </a:rPr>
              <a:t>سیگاربرگ</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گفته می‌شود،  </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(cigar)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گفته می‌شود.</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طرز استفاده آن اینطور است که یک طرف آن را </a:t>
            </a:r>
            <a:r>
              <a:rPr lang="ar-SA" sz="1800" dirty="0">
                <a:solidFill>
                  <a:srgbClr val="000000"/>
                </a:solidFill>
                <a:effectLst/>
                <a:latin typeface="Times New Roman" panose="02020603050405020304" pitchFamily="18" charset="0"/>
                <a:ea typeface="Calibri" panose="020F0502020204030204" pitchFamily="34" charset="0"/>
                <a:cs typeface="B Traffic" panose="00000400000000000000" pitchFamily="2" charset="-78"/>
              </a:rPr>
              <a:t>آتش</a:t>
            </a:r>
            <a:r>
              <a:rPr lang="en-GB"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 </a:t>
            </a:r>
            <a:r>
              <a:rPr lang="ar-SA" sz="1800" dirty="0">
                <a:solidFill>
                  <a:srgbClr val="202122"/>
                </a:solidFill>
                <a:effectLst/>
                <a:latin typeface="Times New Roman" panose="02020603050405020304" pitchFamily="18" charset="0"/>
                <a:ea typeface="Calibri" panose="020F0502020204030204" pitchFamily="34" charset="0"/>
                <a:cs typeface="B Traffic" panose="00000400000000000000" pitchFamily="2" charset="-78"/>
              </a:rPr>
              <a:t>می‌زنند و از طرف دیگر دود را به درون ریه‌ها می‌کشند (پُک زدن). </a:t>
            </a:r>
            <a:endParaRPr lang="en-GB" dirty="0">
              <a:latin typeface="Times New Roman" panose="02020603050405020304" pitchFamily="18" charset="0"/>
              <a:cs typeface="B Traffic" panose="00000400000000000000" pitchFamily="2" charset="-78"/>
            </a:endParaRPr>
          </a:p>
        </p:txBody>
      </p:sp>
      <p:sp>
        <p:nvSpPr>
          <p:cNvPr id="3" name="TextBox 2">
            <a:extLst>
              <a:ext uri="{FF2B5EF4-FFF2-40B4-BE49-F238E27FC236}">
                <a16:creationId xmlns:a16="http://schemas.microsoft.com/office/drawing/2014/main" id="{67152090-93F1-36D4-5FF0-6C56C9D4F5A8}"/>
              </a:ext>
            </a:extLst>
          </p:cNvPr>
          <p:cNvSpPr txBox="1"/>
          <p:nvPr/>
        </p:nvSpPr>
        <p:spPr>
          <a:xfrm>
            <a:off x="5035624" y="515098"/>
            <a:ext cx="6096000" cy="461665"/>
          </a:xfrm>
          <a:prstGeom prst="rect">
            <a:avLst/>
          </a:prstGeom>
          <a:noFill/>
        </p:spPr>
        <p:txBody>
          <a:bodyPr wrap="square">
            <a:spAutoFit/>
          </a:bodyPr>
          <a:lstStyle/>
          <a:p>
            <a:pPr algn="r" rtl="1"/>
            <a:r>
              <a:rPr lang="fa-IR" sz="2400" b="1" kern="1800" spc="45" dirty="0">
                <a:solidFill>
                  <a:srgbClr val="FC4545"/>
                </a:solidFill>
                <a:effectLst/>
                <a:latin typeface="IRANSansX"/>
                <a:ea typeface="Times New Roman" panose="02020603050405020304" pitchFamily="18" charset="0"/>
                <a:cs typeface="B Titr" panose="00000700000000000000" pitchFamily="2" charset="-78"/>
              </a:rPr>
              <a:t>سیگار</a:t>
            </a:r>
            <a:endParaRPr lang="en-GB" sz="2400" dirty="0">
              <a:solidFill>
                <a:srgbClr val="FC4545"/>
              </a:solidFill>
            </a:endParaRPr>
          </a:p>
        </p:txBody>
      </p:sp>
      <p:pic>
        <p:nvPicPr>
          <p:cNvPr id="4" name="Picture 3">
            <a:extLst>
              <a:ext uri="{FF2B5EF4-FFF2-40B4-BE49-F238E27FC236}">
                <a16:creationId xmlns:a16="http://schemas.microsoft.com/office/drawing/2014/main" id="{5341B49A-4D38-A678-AB44-0F98827617CE}"/>
              </a:ext>
            </a:extLst>
          </p:cNvPr>
          <p:cNvPicPr>
            <a:picLocks noChangeAspect="1"/>
          </p:cNvPicPr>
          <p:nvPr/>
        </p:nvPicPr>
        <p:blipFill>
          <a:blip r:embed="rId2"/>
          <a:stretch>
            <a:fillRect/>
          </a:stretch>
        </p:blipFill>
        <p:spPr>
          <a:xfrm>
            <a:off x="2257731" y="3689498"/>
            <a:ext cx="4272836" cy="246398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594544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C57A08-55A8-CD3F-D89C-AD48FC6A72BF}"/>
              </a:ext>
            </a:extLst>
          </p:cNvPr>
          <p:cNvSpPr txBox="1"/>
          <p:nvPr/>
        </p:nvSpPr>
        <p:spPr>
          <a:xfrm>
            <a:off x="5032643" y="43967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گیلان منبع اصلی تولید محصولات دخانی داخلی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0B803D0C-97A3-E76E-573E-8C24FDBBCAA1}"/>
              </a:ext>
            </a:extLst>
          </p:cNvPr>
          <p:cNvSpPr txBox="1"/>
          <p:nvPr/>
        </p:nvSpPr>
        <p:spPr>
          <a:xfrm>
            <a:off x="6871855" y="1410964"/>
            <a:ext cx="4535631" cy="4835939"/>
          </a:xfrm>
          <a:prstGeom prst="rect">
            <a:avLst/>
          </a:prstGeom>
          <a:noFill/>
        </p:spPr>
        <p:txBody>
          <a:bodyPr wrap="square">
            <a:spAutoFit/>
          </a:bodyPr>
          <a:lstStyle/>
          <a:p>
            <a:pPr algn="ctr"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استان‌های شمالی که بیشتر جمعیت ایران و مراکز تجاری آنجا واقع شده بود، تولیدات سیگار به عنوان شکل غالب مصرف دخانیات قبل از آغاز قرن بیستم ظاهر شدند. در سال </a:t>
            </a:r>
            <a:r>
              <a:rPr lang="fa-IR" dirty="0">
                <a:solidFill>
                  <a:srgbClr val="202122"/>
                </a:solidFill>
                <a:latin typeface="Times New Roman" panose="02020603050405020304" pitchFamily="18" charset="0"/>
                <a:cs typeface="B Traffic" panose="00000400000000000000" pitchFamily="2" charset="-78"/>
              </a:rPr>
              <a:t>۱۹۰۶</a:t>
            </a:r>
            <a:r>
              <a:rPr lang="ar-SA" dirty="0">
                <a:solidFill>
                  <a:srgbClr val="202122"/>
                </a:solidFill>
                <a:latin typeface="Times New Roman" panose="02020603050405020304" pitchFamily="18" charset="0"/>
                <a:cs typeface="B Traffic" panose="00000400000000000000" pitchFamily="2" charset="-78"/>
              </a:rPr>
              <a:t>، مراکز تولیدی فراتر از رشت به مشهد، تبریز و تهران گسترش یافتند، در حالی که گیلان منبع اصلی تولید محصولات دخانی داخلی بود. تولید داخلی با ادامه واردات سیگار روسی رونق گرفت</a:t>
            </a:r>
            <a:r>
              <a:rPr lang="en-GB" dirty="0">
                <a:solidFill>
                  <a:srgbClr val="202122"/>
                </a:solidFill>
                <a:latin typeface="Times New Roman" panose="02020603050405020304" pitchFamily="18" charset="0"/>
                <a:cs typeface="B Traffic" panose="00000400000000000000" pitchFamily="2" charset="-78"/>
              </a:rPr>
              <a:t>.</a:t>
            </a:r>
          </a:p>
        </p:txBody>
      </p:sp>
      <p:pic>
        <p:nvPicPr>
          <p:cNvPr id="4" name="Picture 3">
            <a:extLst>
              <a:ext uri="{FF2B5EF4-FFF2-40B4-BE49-F238E27FC236}">
                <a16:creationId xmlns:a16="http://schemas.microsoft.com/office/drawing/2014/main" id="{D5F2FBBF-A024-708A-7B73-11E050EAAC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873" y="1001201"/>
            <a:ext cx="5417127" cy="5417127"/>
          </a:xfrm>
          <a:prstGeom prst="rect">
            <a:avLst/>
          </a:prstGeom>
        </p:spPr>
      </p:pic>
    </p:spTree>
    <p:extLst>
      <p:ext uri="{BB962C8B-B14F-4D97-AF65-F5344CB8AC3E}">
        <p14:creationId xmlns:p14="http://schemas.microsoft.com/office/powerpoint/2010/main" val="635097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005DB86-C448-58F4-1396-41880135F3F5}"/>
              </a:ext>
            </a:extLst>
          </p:cNvPr>
          <p:cNvSpPr txBox="1"/>
          <p:nvPr/>
        </p:nvSpPr>
        <p:spPr>
          <a:xfrm>
            <a:off x="5052099" y="43967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گیلان منبع اصلی تولید محصولات دخانی داخلی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E94D888A-E73A-CD96-6C61-499570BF8FC7}"/>
              </a:ext>
            </a:extLst>
          </p:cNvPr>
          <p:cNvSpPr txBox="1"/>
          <p:nvPr/>
        </p:nvSpPr>
        <p:spPr>
          <a:xfrm>
            <a:off x="934316" y="1432745"/>
            <a:ext cx="10458450" cy="4339650"/>
          </a:xfrm>
          <a:prstGeom prst="rect">
            <a:avLst/>
          </a:prstGeom>
          <a:noFill/>
        </p:spPr>
        <p:txBody>
          <a:bodyPr wrap="square">
            <a:spAutoFit/>
          </a:bodyPr>
          <a:lstStyle/>
          <a:p>
            <a:pPr algn="just" rtl="1" fontAlgn="base">
              <a:lnSpc>
                <a:spcPct val="300000"/>
              </a:lnSpc>
              <a:spcAft>
                <a:spcPts val="1800"/>
              </a:spcAft>
            </a:pPr>
            <a:r>
              <a:rPr lang="ar-SA" dirty="0">
                <a:solidFill>
                  <a:srgbClr val="202122"/>
                </a:solidFill>
                <a:latin typeface="Times New Roman" panose="02020603050405020304" pitchFamily="18" charset="0"/>
                <a:cs typeface="B Traffic" panose="00000400000000000000" pitchFamily="2" charset="-78"/>
              </a:rPr>
              <a:t>فروش سیگار به دلیل یکسری تغییرات عمده در ترکیب بازار سیگار در ایران دچار افزایش چهار برابری شد. این تغییرات به مدرن‌سازی ایران در دهه‌های پس از جنگ جهانی دوم بازمی‌گردد</a:t>
            </a:r>
            <a:r>
              <a:rPr lang="en-GB" dirty="0">
                <a:solidFill>
                  <a:srgbClr val="202122"/>
                </a:solidFill>
                <a:latin typeface="Times New Roman" panose="02020603050405020304" pitchFamily="18" charset="0"/>
                <a:cs typeface="B Traffic" panose="00000400000000000000" pitchFamily="2" charset="-78"/>
              </a:rPr>
              <a:t>.</a:t>
            </a:r>
          </a:p>
          <a:p>
            <a:pPr algn="just" rtl="1" fontAlgn="base">
              <a:lnSpc>
                <a:spcPct val="30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این شرایط، تعامل و نفوذ شرکت‌های بزرگ چندملیتی توتون و تنباکو در جهان به طور قابل توجهی افزایش یافت و در نتیجه روش‌های جدید تولید، توزیع و بازاریابی ایجاد شده است. این تحولات باعث افزایش بسیار زیاد تعداد افراد سیگاری در میان مردم ایران شد</a:t>
            </a:r>
            <a:r>
              <a:rPr lang="en-GB" dirty="0">
                <a:solidFill>
                  <a:srgbClr val="202122"/>
                </a:solidFill>
                <a:latin typeface="Times New Roman" panose="02020603050405020304" pitchFamily="18" charset="0"/>
                <a:cs typeface="B Traffic" panose="00000400000000000000" pitchFamily="2" charset="-78"/>
              </a:rPr>
              <a:t>.</a:t>
            </a:r>
          </a:p>
        </p:txBody>
      </p:sp>
    </p:spTree>
    <p:extLst>
      <p:ext uri="{BB962C8B-B14F-4D97-AF65-F5344CB8AC3E}">
        <p14:creationId xmlns:p14="http://schemas.microsoft.com/office/powerpoint/2010/main" val="31692574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D85B597-E286-C577-E017-9BE0DC321430}"/>
              </a:ext>
            </a:extLst>
          </p:cNvPr>
          <p:cNvSpPr txBox="1"/>
          <p:nvPr/>
        </p:nvSpPr>
        <p:spPr>
          <a:xfrm>
            <a:off x="5081281" y="43967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گیلان منبع اصلی تولید محصولات دخانی داخلی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4B92E707-E7F3-34DF-38AE-F3F9DAAF5666}"/>
              </a:ext>
            </a:extLst>
          </p:cNvPr>
          <p:cNvSpPr txBox="1"/>
          <p:nvPr/>
        </p:nvSpPr>
        <p:spPr>
          <a:xfrm>
            <a:off x="790575" y="1165442"/>
            <a:ext cx="10610850" cy="1373453"/>
          </a:xfrm>
          <a:prstGeom prst="rect">
            <a:avLst/>
          </a:prstGeom>
          <a:noFill/>
        </p:spPr>
        <p:txBody>
          <a:bodyPr wrap="square">
            <a:spAutoFit/>
          </a:bodyPr>
          <a:lstStyle/>
          <a:p>
            <a:pPr algn="ctr"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فروش سیگار در ایران در سال </a:t>
            </a:r>
            <a:r>
              <a:rPr lang="fa-IR" dirty="0">
                <a:solidFill>
                  <a:srgbClr val="202122"/>
                </a:solidFill>
                <a:latin typeface="Times New Roman" panose="02020603050405020304" pitchFamily="18" charset="0"/>
                <a:cs typeface="B Traffic" panose="00000400000000000000" pitchFamily="2" charset="-78"/>
              </a:rPr>
              <a:t>۲۰۰۳</a:t>
            </a:r>
            <a:r>
              <a:rPr lang="ar-SA" dirty="0">
                <a:solidFill>
                  <a:srgbClr val="202122"/>
                </a:solidFill>
                <a:latin typeface="Times New Roman" panose="02020603050405020304" pitchFamily="18" charset="0"/>
                <a:cs typeface="B Traffic" panose="00000400000000000000" pitchFamily="2" charset="-78"/>
              </a:rPr>
              <a:t> به </a:t>
            </a:r>
            <a:r>
              <a:rPr lang="fa-IR" dirty="0">
                <a:solidFill>
                  <a:srgbClr val="202122"/>
                </a:solidFill>
                <a:latin typeface="Times New Roman" panose="02020603050405020304" pitchFamily="18" charset="0"/>
                <a:cs typeface="B Traffic" panose="00000400000000000000" pitchFamily="2" charset="-78"/>
              </a:rPr>
              <a:t>۴۵</a:t>
            </a:r>
            <a:r>
              <a:rPr lang="ar-SA" dirty="0">
                <a:solidFill>
                  <a:srgbClr val="202122"/>
                </a:solidFill>
                <a:latin typeface="Times New Roman" panose="02020603050405020304" pitchFamily="18" charset="0"/>
                <a:cs typeface="B Traffic" panose="00000400000000000000" pitchFamily="2" charset="-78"/>
              </a:rPr>
              <a:t> میلیارد واحد رسید و هر سال با نرخ </a:t>
            </a:r>
            <a:r>
              <a:rPr lang="fa-IR" dirty="0">
                <a:solidFill>
                  <a:srgbClr val="202122"/>
                </a:solidFill>
                <a:latin typeface="Times New Roman" panose="02020603050405020304" pitchFamily="18" charset="0"/>
                <a:cs typeface="B Traffic" panose="00000400000000000000" pitchFamily="2" charset="-78"/>
              </a:rPr>
              <a:t>۱</a:t>
            </a:r>
            <a:r>
              <a:rPr lang="ar-SA" dirty="0">
                <a:solidFill>
                  <a:srgbClr val="202122"/>
                </a:solidFill>
                <a:latin typeface="Times New Roman" panose="02020603050405020304" pitchFamily="18" charset="0"/>
                <a:cs typeface="B Traffic" panose="00000400000000000000" pitchFamily="2" charset="-78"/>
              </a:rPr>
              <a:t> درصد به رشد خود ادامه داد، برخی تخمین ها حاکی از آن است که فروش سالانه واحد در سال </a:t>
            </a:r>
            <a:r>
              <a:rPr lang="fa-IR" dirty="0">
                <a:solidFill>
                  <a:srgbClr val="202122"/>
                </a:solidFill>
                <a:latin typeface="Times New Roman" panose="02020603050405020304" pitchFamily="18" charset="0"/>
                <a:cs typeface="B Traffic" panose="00000400000000000000" pitchFamily="2" charset="-78"/>
              </a:rPr>
              <a:t>۲۰۱۰</a:t>
            </a:r>
            <a:r>
              <a:rPr lang="ar-SA" dirty="0">
                <a:solidFill>
                  <a:srgbClr val="202122"/>
                </a:solidFill>
                <a:latin typeface="Times New Roman" panose="02020603050405020304" pitchFamily="18" charset="0"/>
                <a:cs typeface="B Traffic" panose="00000400000000000000" pitchFamily="2" charset="-78"/>
              </a:rPr>
              <a:t> به </a:t>
            </a:r>
            <a:r>
              <a:rPr lang="fa-IR" dirty="0">
                <a:solidFill>
                  <a:srgbClr val="202122"/>
                </a:solidFill>
                <a:latin typeface="Times New Roman" panose="02020603050405020304" pitchFamily="18" charset="0"/>
                <a:cs typeface="B Traffic" panose="00000400000000000000" pitchFamily="2" charset="-78"/>
              </a:rPr>
              <a:t>۵۰</a:t>
            </a:r>
            <a:r>
              <a:rPr lang="ar-SA" dirty="0">
                <a:solidFill>
                  <a:srgbClr val="202122"/>
                </a:solidFill>
                <a:latin typeface="Times New Roman" panose="02020603050405020304" pitchFamily="18" charset="0"/>
                <a:cs typeface="B Traffic" panose="00000400000000000000" pitchFamily="2" charset="-78"/>
              </a:rPr>
              <a:t> میلیارد رسیده است</a:t>
            </a:r>
            <a:r>
              <a:rPr lang="en-GB" dirty="0">
                <a:solidFill>
                  <a:srgbClr val="202122"/>
                </a:solidFill>
                <a:latin typeface="Times New Roman" panose="02020603050405020304" pitchFamily="18" charset="0"/>
                <a:cs typeface="B Traffic" panose="00000400000000000000" pitchFamily="2" charset="-78"/>
              </a:rPr>
              <a:t>.</a:t>
            </a:r>
          </a:p>
        </p:txBody>
      </p:sp>
      <p:pic>
        <p:nvPicPr>
          <p:cNvPr id="5" name="Picture 4">
            <a:extLst>
              <a:ext uri="{FF2B5EF4-FFF2-40B4-BE49-F238E27FC236}">
                <a16:creationId xmlns:a16="http://schemas.microsoft.com/office/drawing/2014/main" id="{D443C368-9B74-D2C4-4FF2-04E3612AFA62}"/>
              </a:ext>
            </a:extLst>
          </p:cNvPr>
          <p:cNvPicPr>
            <a:picLocks noChangeAspect="1"/>
          </p:cNvPicPr>
          <p:nvPr/>
        </p:nvPicPr>
        <p:blipFill>
          <a:blip r:embed="rId2"/>
          <a:stretch>
            <a:fillRect/>
          </a:stretch>
        </p:blipFill>
        <p:spPr>
          <a:xfrm>
            <a:off x="2857947" y="3168989"/>
            <a:ext cx="6476106" cy="275882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26CED05D-680F-A7B8-62FA-DF64AA97C84F}"/>
              </a:ext>
            </a:extLst>
          </p:cNvPr>
          <p:cNvPicPr>
            <a:picLocks noChangeAspect="1"/>
          </p:cNvPicPr>
          <p:nvPr/>
        </p:nvPicPr>
        <p:blipFill rotWithShape="1">
          <a:blip r:embed="rId3">
            <a:extLst>
              <a:ext uri="{28A0092B-C50C-407E-A947-70E740481C1C}">
                <a14:useLocalDpi xmlns:a14="http://schemas.microsoft.com/office/drawing/2010/main" val="0"/>
              </a:ext>
            </a:extLst>
          </a:blip>
          <a:srcRect l="15285" r="20756"/>
          <a:stretch/>
        </p:blipFill>
        <p:spPr>
          <a:xfrm rot="1369706">
            <a:off x="1358094" y="2961679"/>
            <a:ext cx="2649972" cy="233055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210371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7EB515-D37D-7631-3FEF-0F96C42D645F}"/>
              </a:ext>
            </a:extLst>
          </p:cNvPr>
          <p:cNvSpPr txBox="1"/>
          <p:nvPr/>
        </p:nvSpPr>
        <p:spPr>
          <a:xfrm>
            <a:off x="5149376" y="420216"/>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گیلان منبع اصلی تولید محصولات دخانی داخلی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5AC641B0-773C-E6E8-D633-71A67787F74A}"/>
              </a:ext>
            </a:extLst>
          </p:cNvPr>
          <p:cNvSpPr txBox="1"/>
          <p:nvPr/>
        </p:nvSpPr>
        <p:spPr>
          <a:xfrm>
            <a:off x="563419" y="1019108"/>
            <a:ext cx="10795144" cy="1615827"/>
          </a:xfrm>
          <a:prstGeom prst="rect">
            <a:avLst/>
          </a:prstGeom>
          <a:noFill/>
        </p:spPr>
        <p:txBody>
          <a:bodyPr wrap="square">
            <a:spAutoFit/>
          </a:bodyPr>
          <a:lstStyle/>
          <a:p>
            <a:pPr algn="just" rtl="1" fontAlgn="base">
              <a:lnSpc>
                <a:spcPct val="300000"/>
              </a:lnSpc>
              <a:spcAft>
                <a:spcPts val="1800"/>
              </a:spcAft>
            </a:pPr>
            <a:r>
              <a:rPr lang="ar-SA" dirty="0">
                <a:solidFill>
                  <a:srgbClr val="202122"/>
                </a:solidFill>
                <a:latin typeface="Times New Roman" panose="02020603050405020304" pitchFamily="18" charset="0"/>
                <a:cs typeface="B Traffic" panose="00000400000000000000" pitchFamily="2" charset="-78"/>
              </a:rPr>
              <a:t>با توجه به ظهور سیگار به عنوان یک پدیده پرطرفدار در ایران، که به دهه </a:t>
            </a:r>
            <a:r>
              <a:rPr lang="fa-IR" dirty="0">
                <a:solidFill>
                  <a:srgbClr val="202122"/>
                </a:solidFill>
                <a:latin typeface="Times New Roman" panose="02020603050405020304" pitchFamily="18" charset="0"/>
                <a:cs typeface="B Traffic" panose="00000400000000000000" pitchFamily="2" charset="-78"/>
              </a:rPr>
              <a:t>۱۹۲۰</a:t>
            </a:r>
            <a:r>
              <a:rPr lang="ar-SA" dirty="0">
                <a:solidFill>
                  <a:srgbClr val="202122"/>
                </a:solidFill>
                <a:latin typeface="Times New Roman" panose="02020603050405020304" pitchFamily="18" charset="0"/>
                <a:cs typeface="B Traffic" panose="00000400000000000000" pitchFamily="2" charset="-78"/>
              </a:rPr>
              <a:t> برمی‌گردد، می‌توان نتیجه گرفت که تقریباً تاکنون سه نسل مختلف این پدیده را تجربه کرده اند</a:t>
            </a:r>
            <a:r>
              <a:rPr lang="en-GB" dirty="0">
                <a:solidFill>
                  <a:srgbClr val="202122"/>
                </a:solidFill>
                <a:latin typeface="Times New Roman" panose="02020603050405020304" pitchFamily="18" charset="0"/>
                <a:cs typeface="B Traffic" panose="00000400000000000000" pitchFamily="2" charset="-78"/>
              </a:rPr>
              <a:t>.</a:t>
            </a:r>
          </a:p>
        </p:txBody>
      </p:sp>
      <p:pic>
        <p:nvPicPr>
          <p:cNvPr id="5" name="Picture 4">
            <a:extLst>
              <a:ext uri="{FF2B5EF4-FFF2-40B4-BE49-F238E27FC236}">
                <a16:creationId xmlns:a16="http://schemas.microsoft.com/office/drawing/2014/main" id="{AE7AC915-DB79-AC5A-3028-AE6D39DAA3B3}"/>
              </a:ext>
            </a:extLst>
          </p:cNvPr>
          <p:cNvPicPr>
            <a:picLocks noChangeAspect="1"/>
          </p:cNvPicPr>
          <p:nvPr/>
        </p:nvPicPr>
        <p:blipFill>
          <a:blip r:embed="rId2"/>
          <a:stretch>
            <a:fillRect/>
          </a:stretch>
        </p:blipFill>
        <p:spPr>
          <a:xfrm>
            <a:off x="2688103" y="2633662"/>
            <a:ext cx="4598522" cy="307181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174196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0A7BAF3-41A3-8EFE-C58E-0534EF856C3D}"/>
              </a:ext>
            </a:extLst>
          </p:cNvPr>
          <p:cNvSpPr txBox="1"/>
          <p:nvPr/>
        </p:nvSpPr>
        <p:spPr>
          <a:xfrm>
            <a:off x="5127892" y="363878"/>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عدم آگاهی عمومی از تأثیرات سیگار در سلامتی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CCB49ABA-F9A4-A824-0E3B-6D98E519C34C}"/>
              </a:ext>
            </a:extLst>
          </p:cNvPr>
          <p:cNvSpPr txBox="1"/>
          <p:nvPr/>
        </p:nvSpPr>
        <p:spPr>
          <a:xfrm>
            <a:off x="619125" y="1048751"/>
            <a:ext cx="10896600" cy="2065950"/>
          </a:xfrm>
          <a:prstGeom prst="rect">
            <a:avLst/>
          </a:prstGeom>
          <a:noFill/>
        </p:spPr>
        <p:txBody>
          <a:bodyPr wrap="square">
            <a:spAutoFit/>
          </a:bodyPr>
          <a:lstStyle/>
          <a:p>
            <a:pPr algn="ctr"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مطالعه‌ای در سال </a:t>
            </a:r>
            <a:r>
              <a:rPr lang="fa-IR" dirty="0">
                <a:solidFill>
                  <a:srgbClr val="202122"/>
                </a:solidFill>
                <a:latin typeface="Times New Roman" panose="02020603050405020304" pitchFamily="18" charset="0"/>
                <a:cs typeface="B Traffic" panose="00000400000000000000" pitchFamily="2" charset="-78"/>
              </a:rPr>
              <a:t>۲۰۰۴</a:t>
            </a:r>
            <a:r>
              <a:rPr lang="ar-SA" dirty="0">
                <a:solidFill>
                  <a:srgbClr val="202122"/>
                </a:solidFill>
                <a:latin typeface="Times New Roman" panose="02020603050405020304" pitchFamily="18" charset="0"/>
                <a:cs typeface="B Traffic" panose="00000400000000000000" pitchFamily="2" charset="-78"/>
              </a:rPr>
              <a:t> از دانشگاه علوم پزشکی شهید بهشتی، عادات استعمال دخانیات در مقطعی از جمعیت ایران را در گروه‌های مختلف سنی بررسی کرد. یافته‌های آن‌ها نشان می‌دهد که اخیرا نسل‌های ایرانی استعمال کنندگان سیگار بیشتر در سنین جوانی هستند. این رشد پایدار هم به دلیل مقرون به صرفه بودن سیگار و هم به دلیل عدم آگاهی عمومی از تأثیرات سیگار در سلامتی، ادامه می یابد</a:t>
            </a:r>
            <a:r>
              <a:rPr lang="en-GB" dirty="0">
                <a:solidFill>
                  <a:srgbClr val="202122"/>
                </a:solidFill>
                <a:latin typeface="Times New Roman" panose="02020603050405020304" pitchFamily="18" charset="0"/>
                <a:cs typeface="B Traffic" panose="00000400000000000000" pitchFamily="2" charset="-78"/>
              </a:rPr>
              <a:t>.</a:t>
            </a:r>
          </a:p>
        </p:txBody>
      </p:sp>
      <p:pic>
        <p:nvPicPr>
          <p:cNvPr id="6" name="Picture 5">
            <a:extLst>
              <a:ext uri="{FF2B5EF4-FFF2-40B4-BE49-F238E27FC236}">
                <a16:creationId xmlns:a16="http://schemas.microsoft.com/office/drawing/2014/main" id="{A8FBFEB2-7AF4-19CC-1F15-9B30C89A676E}"/>
              </a:ext>
            </a:extLst>
          </p:cNvPr>
          <p:cNvPicPr>
            <a:picLocks noChangeAspect="1"/>
          </p:cNvPicPr>
          <p:nvPr/>
        </p:nvPicPr>
        <p:blipFill>
          <a:blip r:embed="rId2"/>
          <a:stretch>
            <a:fillRect/>
          </a:stretch>
        </p:blipFill>
        <p:spPr>
          <a:xfrm>
            <a:off x="3493078" y="3343826"/>
            <a:ext cx="5148694" cy="28575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573069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0F75581-9E48-DEBA-3938-5469C536143D}"/>
              </a:ext>
            </a:extLst>
          </p:cNvPr>
          <p:cNvSpPr txBox="1"/>
          <p:nvPr/>
        </p:nvSpPr>
        <p:spPr>
          <a:xfrm>
            <a:off x="657225" y="1102299"/>
            <a:ext cx="10877550" cy="2065950"/>
          </a:xfrm>
          <a:prstGeom prst="rect">
            <a:avLst/>
          </a:prstGeom>
          <a:noFill/>
        </p:spPr>
        <p:txBody>
          <a:bodyPr wrap="square">
            <a:spAutoFit/>
          </a:bodyPr>
          <a:lstStyle/>
          <a:p>
            <a:pPr algn="just" rtl="1" fontAlgn="base">
              <a:lnSpc>
                <a:spcPct val="250000"/>
              </a:lnSpc>
            </a:pPr>
            <a:r>
              <a:rPr lang="en-GB" dirty="0">
                <a:solidFill>
                  <a:srgbClr val="202122"/>
                </a:solidFill>
                <a:latin typeface="Times New Roman" panose="02020603050405020304" pitchFamily="18" charset="0"/>
                <a:cs typeface="B Traffic" panose="00000400000000000000" pitchFamily="2" charset="-78"/>
              </a:rPr>
              <a:t> </a:t>
            </a:r>
            <a:r>
              <a:rPr lang="ar-SA" dirty="0">
                <a:solidFill>
                  <a:srgbClr val="202122"/>
                </a:solidFill>
                <a:latin typeface="Times New Roman" panose="02020603050405020304" pitchFamily="18" charset="0"/>
                <a:cs typeface="B Traffic" panose="00000400000000000000" pitchFamily="2" charset="-78"/>
              </a:rPr>
              <a:t>گزارشی در سال </a:t>
            </a:r>
            <a:r>
              <a:rPr lang="fa-IR" dirty="0">
                <a:solidFill>
                  <a:srgbClr val="202122"/>
                </a:solidFill>
                <a:latin typeface="Times New Roman" panose="02020603050405020304" pitchFamily="18" charset="0"/>
                <a:cs typeface="B Traffic" panose="00000400000000000000" pitchFamily="2" charset="-78"/>
              </a:rPr>
              <a:t>۲۰۰۶</a:t>
            </a:r>
            <a:r>
              <a:rPr lang="ar-SA" dirty="0">
                <a:solidFill>
                  <a:srgbClr val="202122"/>
                </a:solidFill>
                <a:latin typeface="Times New Roman" panose="02020603050405020304" pitchFamily="18" charset="0"/>
                <a:cs typeface="B Traffic" panose="00000400000000000000" pitchFamily="2" charset="-78"/>
              </a:rPr>
              <a:t> از موسسه تحقیقات ملی سل و بیماری ریه، با بررسی مقطعی از جمعیت در تهران هزینه روزانه سیگار کشیدن را ارزیابی کرد. آن‌ها حداقل هزینه روزانه </a:t>
            </a:r>
            <a:r>
              <a:rPr lang="fa-IR" dirty="0">
                <a:solidFill>
                  <a:srgbClr val="202122"/>
                </a:solidFill>
                <a:latin typeface="Times New Roman" panose="02020603050405020304" pitchFamily="18" charset="0"/>
                <a:cs typeface="B Traffic" panose="00000400000000000000" pitchFamily="2" charset="-78"/>
              </a:rPr>
              <a:t>۱۰۰</a:t>
            </a:r>
            <a:r>
              <a:rPr lang="ar-SA" dirty="0">
                <a:solidFill>
                  <a:srgbClr val="202122"/>
                </a:solidFill>
                <a:latin typeface="Times New Roman" panose="02020603050405020304" pitchFamily="18" charset="0"/>
                <a:cs typeface="B Traffic" panose="00000400000000000000" pitchFamily="2" charset="-78"/>
              </a:rPr>
              <a:t> ریال، حداکثر </a:t>
            </a:r>
            <a:r>
              <a:rPr lang="fa-IR" dirty="0">
                <a:solidFill>
                  <a:srgbClr val="202122"/>
                </a:solidFill>
                <a:latin typeface="Times New Roman" panose="02020603050405020304" pitchFamily="18" charset="0"/>
                <a:cs typeface="B Traffic" panose="00000400000000000000" pitchFamily="2" charset="-78"/>
              </a:rPr>
              <a:t>۶۳۰۰۰</a:t>
            </a:r>
            <a:r>
              <a:rPr lang="ar-SA" dirty="0">
                <a:solidFill>
                  <a:srgbClr val="202122"/>
                </a:solidFill>
                <a:latin typeface="Times New Roman" panose="02020603050405020304" pitchFamily="18" charset="0"/>
                <a:cs typeface="B Traffic" panose="00000400000000000000" pitchFamily="2" charset="-78"/>
              </a:rPr>
              <a:t> ریال و متوسط ​​هزینه روزانه </a:t>
            </a:r>
            <a:r>
              <a:rPr lang="fa-IR" dirty="0">
                <a:solidFill>
                  <a:srgbClr val="202122"/>
                </a:solidFill>
                <a:latin typeface="Times New Roman" panose="02020603050405020304" pitchFamily="18" charset="0"/>
                <a:cs typeface="B Traffic" panose="00000400000000000000" pitchFamily="2" charset="-78"/>
              </a:rPr>
              <a:t>۴۶۸۰</a:t>
            </a:r>
            <a:r>
              <a:rPr lang="ar-SA" dirty="0">
                <a:solidFill>
                  <a:srgbClr val="202122"/>
                </a:solidFill>
                <a:latin typeface="Times New Roman" panose="02020603050405020304" pitchFamily="18" charset="0"/>
                <a:cs typeface="B Traffic" panose="00000400000000000000" pitchFamily="2" charset="-78"/>
              </a:rPr>
              <a:t> ریال یا </a:t>
            </a:r>
            <a:r>
              <a:rPr lang="fa-IR" dirty="0">
                <a:solidFill>
                  <a:srgbClr val="202122"/>
                </a:solidFill>
                <a:latin typeface="Times New Roman" panose="02020603050405020304" pitchFamily="18" charset="0"/>
                <a:cs typeface="B Traffic" panose="00000400000000000000" pitchFamily="2" charset="-78"/>
              </a:rPr>
              <a:t>۰</a:t>
            </a:r>
            <a:r>
              <a:rPr lang="ar-SA" dirty="0">
                <a:solidFill>
                  <a:srgbClr val="202122"/>
                </a:solidFill>
                <a:latin typeface="Times New Roman" panose="02020603050405020304" pitchFamily="18" charset="0"/>
                <a:cs typeface="B Traffic" panose="00000400000000000000" pitchFamily="2" charset="-78"/>
              </a:rPr>
              <a:t>٫</a:t>
            </a:r>
            <a:r>
              <a:rPr lang="fa-IR" dirty="0">
                <a:solidFill>
                  <a:srgbClr val="202122"/>
                </a:solidFill>
                <a:latin typeface="Times New Roman" panose="02020603050405020304" pitchFamily="18" charset="0"/>
                <a:cs typeface="B Traffic" panose="00000400000000000000" pitchFamily="2" charset="-78"/>
              </a:rPr>
              <a:t>۴۸</a:t>
            </a:r>
            <a:r>
              <a:rPr lang="ar-SA" dirty="0">
                <a:solidFill>
                  <a:srgbClr val="202122"/>
                </a:solidFill>
                <a:latin typeface="Times New Roman" panose="02020603050405020304" pitchFamily="18" charset="0"/>
                <a:cs typeface="B Traffic" panose="00000400000000000000" pitchFamily="2" charset="-78"/>
              </a:rPr>
              <a:t> دلار بر اساس نرخ ارز همزمان تعیین کردند</a:t>
            </a:r>
            <a:r>
              <a:rPr lang="en-GB" dirty="0">
                <a:solidFill>
                  <a:srgbClr val="202122"/>
                </a:solidFill>
                <a:latin typeface="Times New Roman" panose="02020603050405020304" pitchFamily="18" charset="0"/>
                <a:cs typeface="B Traffic" panose="00000400000000000000" pitchFamily="2" charset="-78"/>
              </a:rPr>
              <a:t>.</a:t>
            </a:r>
          </a:p>
        </p:txBody>
      </p:sp>
      <p:sp>
        <p:nvSpPr>
          <p:cNvPr id="4" name="TextBox 3">
            <a:extLst>
              <a:ext uri="{FF2B5EF4-FFF2-40B4-BE49-F238E27FC236}">
                <a16:creationId xmlns:a16="http://schemas.microsoft.com/office/drawing/2014/main" id="{5A709199-1457-4E4C-F1CC-7B420B7E9DEC}"/>
              </a:ext>
            </a:extLst>
          </p:cNvPr>
          <p:cNvSpPr txBox="1"/>
          <p:nvPr/>
        </p:nvSpPr>
        <p:spPr>
          <a:xfrm>
            <a:off x="5079254" y="34442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عدم آگاهی عمومی از تأثیرات سیگار در سلامتی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4F09186-F45B-DA00-C234-58F680FACB94}"/>
              </a:ext>
            </a:extLst>
          </p:cNvPr>
          <p:cNvPicPr>
            <a:picLocks noChangeAspect="1"/>
          </p:cNvPicPr>
          <p:nvPr/>
        </p:nvPicPr>
        <p:blipFill>
          <a:blip r:embed="rId2"/>
          <a:stretch>
            <a:fillRect/>
          </a:stretch>
        </p:blipFill>
        <p:spPr>
          <a:xfrm>
            <a:off x="2438760" y="2979990"/>
            <a:ext cx="5614987" cy="282633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8015957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7DE64D7-9749-142A-91AD-E17764130269}"/>
              </a:ext>
            </a:extLst>
          </p:cNvPr>
          <p:cNvSpPr txBox="1"/>
          <p:nvPr/>
        </p:nvSpPr>
        <p:spPr>
          <a:xfrm>
            <a:off x="5069528" y="344422"/>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عدم آگاهی عمومی از تأثیرات سیگار در سلامتی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4" name="TextBox 3">
            <a:extLst>
              <a:ext uri="{FF2B5EF4-FFF2-40B4-BE49-F238E27FC236}">
                <a16:creationId xmlns:a16="http://schemas.microsoft.com/office/drawing/2014/main" id="{D665E8BF-7A50-D781-ECD4-26BA16D4D031}"/>
              </a:ext>
            </a:extLst>
          </p:cNvPr>
          <p:cNvSpPr txBox="1"/>
          <p:nvPr/>
        </p:nvSpPr>
        <p:spPr>
          <a:xfrm>
            <a:off x="676275" y="1066685"/>
            <a:ext cx="10715625" cy="2758447"/>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روندها نشان می‌دهد که سیگارها به طور قابل توجهی ارزان می‌شوند: طی دهه گذشته مارک‌های داخلی و بین‌المللی به ترتیب </a:t>
            </a:r>
            <a:r>
              <a:rPr lang="fa-IR" dirty="0">
                <a:solidFill>
                  <a:srgbClr val="202122"/>
                </a:solidFill>
                <a:latin typeface="Times New Roman" panose="02020603050405020304" pitchFamily="18" charset="0"/>
                <a:cs typeface="B Traffic" panose="00000400000000000000" pitchFamily="2" charset="-78"/>
              </a:rPr>
              <a:t>۹</a:t>
            </a:r>
            <a:r>
              <a:rPr lang="ar-SA" dirty="0">
                <a:solidFill>
                  <a:srgbClr val="202122"/>
                </a:solidFill>
                <a:latin typeface="Times New Roman" panose="02020603050405020304" pitchFamily="18" charset="0"/>
                <a:cs typeface="B Traffic" panose="00000400000000000000" pitchFamily="2" charset="-78"/>
              </a:rPr>
              <a:t> و </a:t>
            </a:r>
            <a:r>
              <a:rPr lang="fa-IR" dirty="0">
                <a:solidFill>
                  <a:srgbClr val="202122"/>
                </a:solidFill>
                <a:latin typeface="Times New Roman" panose="02020603050405020304" pitchFamily="18" charset="0"/>
                <a:cs typeface="B Traffic" panose="00000400000000000000" pitchFamily="2" charset="-78"/>
              </a:rPr>
              <a:t>۰۶</a:t>
            </a:r>
            <a:r>
              <a:rPr lang="ar-SA" dirty="0">
                <a:solidFill>
                  <a:srgbClr val="202122"/>
                </a:solidFill>
                <a:latin typeface="Times New Roman" panose="02020603050405020304" pitchFamily="18" charset="0"/>
                <a:cs typeface="B Traffic" panose="00000400000000000000" pitchFamily="2" charset="-78"/>
              </a:rPr>
              <a:t>٫</a:t>
            </a:r>
            <a:r>
              <a:rPr lang="fa-IR" dirty="0">
                <a:solidFill>
                  <a:srgbClr val="202122"/>
                </a:solidFill>
                <a:latin typeface="Times New Roman" panose="02020603050405020304" pitchFamily="18" charset="0"/>
                <a:cs typeface="B Traffic" panose="00000400000000000000" pitchFamily="2" charset="-78"/>
              </a:rPr>
              <a:t>۰</a:t>
            </a:r>
            <a:r>
              <a:rPr lang="ar-SA" dirty="0">
                <a:solidFill>
                  <a:srgbClr val="202122"/>
                </a:solidFill>
                <a:latin typeface="Times New Roman" panose="02020603050405020304" pitchFamily="18" charset="0"/>
                <a:cs typeface="B Traffic" panose="00000400000000000000" pitchFamily="2" charset="-78"/>
              </a:rPr>
              <a:t> درصد کاهش قیمت داشته‌اند. قیمت پایین باعث می‌شود که سیگار بیشتر در دسترس باشد و باعث افزایش خرید و مصرف شوند و تاثیرات منفی آن در جامعه افزایش یابد</a:t>
            </a:r>
            <a:r>
              <a:rPr lang="en-GB" dirty="0">
                <a:solidFill>
                  <a:srgbClr val="202122"/>
                </a:solidFill>
                <a:latin typeface="Times New Roman" panose="02020603050405020304" pitchFamily="18" charset="0"/>
                <a:cs typeface="B Traffic" panose="00000400000000000000" pitchFamily="2" charset="-78"/>
              </a:rPr>
              <a:t>.</a:t>
            </a:r>
            <a:r>
              <a:rPr lang="ar-SA" dirty="0">
                <a:solidFill>
                  <a:srgbClr val="202122"/>
                </a:solidFill>
                <a:latin typeface="Times New Roman" panose="02020603050405020304" pitchFamily="18" charset="0"/>
                <a:cs typeface="B Traffic" panose="00000400000000000000" pitchFamily="2" charset="-78"/>
              </a:rPr>
              <a:t>بهترین روش‌های مشاوره و دارودرمانی برای ترک سیگار هنوز در ایران در دسترس نیست، که شروع و تداوم تلاش برای ترک آن را دشوار می‌کند</a:t>
            </a:r>
            <a:r>
              <a:rPr lang="en-GB" dirty="0">
                <a:solidFill>
                  <a:srgbClr val="202122"/>
                </a:solidFill>
                <a:latin typeface="Times New Roman" panose="02020603050405020304" pitchFamily="18" charset="0"/>
                <a:cs typeface="B Traffic" panose="00000400000000000000" pitchFamily="2" charset="-78"/>
              </a:rPr>
              <a:t>.</a:t>
            </a:r>
          </a:p>
        </p:txBody>
      </p:sp>
      <p:pic>
        <p:nvPicPr>
          <p:cNvPr id="6" name="Picture 5">
            <a:extLst>
              <a:ext uri="{FF2B5EF4-FFF2-40B4-BE49-F238E27FC236}">
                <a16:creationId xmlns:a16="http://schemas.microsoft.com/office/drawing/2014/main" id="{F2B58803-952B-AA42-1821-539D5CD3B236}"/>
              </a:ext>
            </a:extLst>
          </p:cNvPr>
          <p:cNvPicPr>
            <a:picLocks noChangeAspect="1"/>
          </p:cNvPicPr>
          <p:nvPr/>
        </p:nvPicPr>
        <p:blipFill rotWithShape="1">
          <a:blip r:embed="rId2"/>
          <a:srcRect t="21346" b="14360"/>
          <a:stretch/>
        </p:blipFill>
        <p:spPr>
          <a:xfrm>
            <a:off x="1560016" y="4017818"/>
            <a:ext cx="3677931" cy="1773497"/>
          </a:xfrm>
          <a:prstGeom prst="roundRect">
            <a:avLst>
              <a:gd name="adj" fmla="val 23176"/>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7462260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DD18A06-EDE6-A7CE-4673-B983E57A6E39}"/>
              </a:ext>
            </a:extLst>
          </p:cNvPr>
          <p:cNvSpPr txBox="1"/>
          <p:nvPr/>
        </p:nvSpPr>
        <p:spPr>
          <a:xfrm>
            <a:off x="5102562" y="429944"/>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پیدایش سیگار الکترونیکی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5" name="TextBox 4">
            <a:extLst>
              <a:ext uri="{FF2B5EF4-FFF2-40B4-BE49-F238E27FC236}">
                <a16:creationId xmlns:a16="http://schemas.microsoft.com/office/drawing/2014/main" id="{14D6C4BC-EC61-F8A9-93C7-A0D79F5EA44A}"/>
              </a:ext>
            </a:extLst>
          </p:cNvPr>
          <p:cNvSpPr txBox="1"/>
          <p:nvPr/>
        </p:nvSpPr>
        <p:spPr>
          <a:xfrm>
            <a:off x="5238750" y="1201467"/>
            <a:ext cx="6096000" cy="6220934"/>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بسیاری از کشورها علاقه و نگرانی‌هایی در مورد سیگار الکترونیکی افزایش یافته است زیرا در طی چند سال گذشته سیگار الکترونیکی در بسیاری از کشورها به طور گسترده تبلیغ شده است. توزیع کنندگان سیگار الکترونیکی این محصول را کاملاً عاری از مواد مضر تبلیغ می‌کنند. با این وجود، برخی از توزیع کنندگان محصولات خود را به عنوان جایگزینی برای استعمال دخانیات ارائه می‌دهند و پیشنهاد می‌کنند که می‌توان ازسیگارهای الکترونیکی برای کمک به ترک سیگار استفاده کرد. تاریخچه پیدایش سیگار الکترونیکی را می‌توان چیزی حدود چهل سال دانست زیرا از سال </a:t>
            </a:r>
            <a:r>
              <a:rPr lang="fa-IR" dirty="0">
                <a:solidFill>
                  <a:srgbClr val="202122"/>
                </a:solidFill>
                <a:latin typeface="Times New Roman" panose="02020603050405020304" pitchFamily="18" charset="0"/>
                <a:cs typeface="B Traffic" panose="00000400000000000000" pitchFamily="2" charset="-78"/>
              </a:rPr>
              <a:t>۱۹۶۳</a:t>
            </a:r>
            <a:r>
              <a:rPr lang="ar-SA" dirty="0">
                <a:solidFill>
                  <a:srgbClr val="202122"/>
                </a:solidFill>
                <a:latin typeface="Times New Roman" panose="02020603050405020304" pitchFamily="18" charset="0"/>
                <a:cs typeface="B Traffic" panose="00000400000000000000" pitchFamily="2" charset="-78"/>
              </a:rPr>
              <a:t> به صورت پنهانی وجود داشتند و تولید می‌شدند</a:t>
            </a:r>
            <a:r>
              <a:rPr lang="en-GB" dirty="0">
                <a:solidFill>
                  <a:srgbClr val="202122"/>
                </a:solidFill>
                <a:latin typeface="Times New Roman" panose="02020603050405020304" pitchFamily="18" charset="0"/>
                <a:cs typeface="B Traffic" panose="00000400000000000000" pitchFamily="2" charset="-78"/>
              </a:rPr>
              <a:t>.</a:t>
            </a:r>
          </a:p>
        </p:txBody>
      </p:sp>
      <p:pic>
        <p:nvPicPr>
          <p:cNvPr id="6" name="Picture 5">
            <a:extLst>
              <a:ext uri="{FF2B5EF4-FFF2-40B4-BE49-F238E27FC236}">
                <a16:creationId xmlns:a16="http://schemas.microsoft.com/office/drawing/2014/main" id="{138F1EE3-9B39-29B1-BBCC-36B51667B22B}"/>
              </a:ext>
            </a:extLst>
          </p:cNvPr>
          <p:cNvPicPr>
            <a:picLocks noChangeAspect="1"/>
          </p:cNvPicPr>
          <p:nvPr/>
        </p:nvPicPr>
        <p:blipFill>
          <a:blip r:embed="rId2"/>
          <a:stretch>
            <a:fillRect/>
          </a:stretch>
        </p:blipFill>
        <p:spPr>
          <a:xfrm>
            <a:off x="1200150" y="1039836"/>
            <a:ext cx="3733800" cy="21431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a:extLst>
              <a:ext uri="{FF2B5EF4-FFF2-40B4-BE49-F238E27FC236}">
                <a16:creationId xmlns:a16="http://schemas.microsoft.com/office/drawing/2014/main" id="{FA07A9CF-8D27-4A27-638F-7AF89175A851}"/>
              </a:ext>
            </a:extLst>
          </p:cNvPr>
          <p:cNvPicPr>
            <a:picLocks noChangeAspect="1"/>
          </p:cNvPicPr>
          <p:nvPr/>
        </p:nvPicPr>
        <p:blipFill>
          <a:blip r:embed="rId3"/>
          <a:stretch>
            <a:fillRect/>
          </a:stretch>
        </p:blipFill>
        <p:spPr>
          <a:xfrm>
            <a:off x="1342104" y="3675040"/>
            <a:ext cx="3591846" cy="23860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2400270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453BC6D-A82F-A474-3598-2AE8A438B3FA}"/>
              </a:ext>
            </a:extLst>
          </p:cNvPr>
          <p:cNvSpPr txBox="1"/>
          <p:nvPr/>
        </p:nvSpPr>
        <p:spPr>
          <a:xfrm>
            <a:off x="571500" y="1039836"/>
            <a:ext cx="10763250" cy="2065950"/>
          </a:xfrm>
          <a:prstGeom prst="rect">
            <a:avLst/>
          </a:prstGeom>
          <a:noFill/>
        </p:spPr>
        <p:txBody>
          <a:bodyPr wrap="square">
            <a:spAutoFit/>
          </a:bodyPr>
          <a:lstStyle/>
          <a:p>
            <a:pPr algn="just" rtl="1">
              <a:lnSpc>
                <a:spcPct val="250000"/>
              </a:lnSpc>
            </a:pPr>
            <a:r>
              <a:rPr lang="ar-SA" dirty="0">
                <a:solidFill>
                  <a:srgbClr val="202122"/>
                </a:solidFill>
                <a:latin typeface="Times New Roman" panose="02020603050405020304" pitchFamily="18" charset="0"/>
                <a:cs typeface="B Traffic" panose="00000400000000000000" pitchFamily="2" charset="-78"/>
              </a:rPr>
              <a:t>پس از مدتی کاهش تولید این نوع سیگارها مجددا تولید سیگار الکترونیکی در سال </a:t>
            </a:r>
            <a:r>
              <a:rPr lang="fa-IR" dirty="0">
                <a:solidFill>
                  <a:srgbClr val="202122"/>
                </a:solidFill>
                <a:latin typeface="Times New Roman" panose="02020603050405020304" pitchFamily="18" charset="0"/>
                <a:cs typeface="B Traffic" panose="00000400000000000000" pitchFamily="2" charset="-78"/>
              </a:rPr>
              <a:t>۲۰۰۳</a:t>
            </a:r>
            <a:r>
              <a:rPr lang="ar-SA" dirty="0">
                <a:solidFill>
                  <a:srgbClr val="202122"/>
                </a:solidFill>
                <a:latin typeface="Times New Roman" panose="02020603050405020304" pitchFamily="18" charset="0"/>
                <a:cs typeface="B Traffic" panose="00000400000000000000" pitchFamily="2" charset="-78"/>
              </a:rPr>
              <a:t> آغاز شد. به این ترتیب صنعت دخانیات یک فناوری تازه متولد شده ارائه داد و آن  سیگار الکترونیکی بود. دوره تولید پنهانی سیگار الکترونیکی ممکن است سه دلیل اساسی داشته باشد.</a:t>
            </a:r>
            <a:endParaRPr lang="en-GB" dirty="0">
              <a:solidFill>
                <a:srgbClr val="202122"/>
              </a:solidFill>
              <a:latin typeface="Times New Roman" panose="02020603050405020304" pitchFamily="18" charset="0"/>
              <a:cs typeface="B Traffic" panose="00000400000000000000" pitchFamily="2" charset="-78"/>
            </a:endParaRPr>
          </a:p>
        </p:txBody>
      </p:sp>
      <p:pic>
        <p:nvPicPr>
          <p:cNvPr id="5" name="Picture 4">
            <a:extLst>
              <a:ext uri="{FF2B5EF4-FFF2-40B4-BE49-F238E27FC236}">
                <a16:creationId xmlns:a16="http://schemas.microsoft.com/office/drawing/2014/main" id="{2D7434C5-A3A6-95D6-05CB-9F05F6209FFB}"/>
              </a:ext>
            </a:extLst>
          </p:cNvPr>
          <p:cNvPicPr>
            <a:picLocks noChangeAspect="1"/>
          </p:cNvPicPr>
          <p:nvPr/>
        </p:nvPicPr>
        <p:blipFill>
          <a:blip r:embed="rId2"/>
          <a:stretch>
            <a:fillRect/>
          </a:stretch>
        </p:blipFill>
        <p:spPr>
          <a:xfrm>
            <a:off x="3349962" y="2634961"/>
            <a:ext cx="4800600" cy="36004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a:extLst>
              <a:ext uri="{FF2B5EF4-FFF2-40B4-BE49-F238E27FC236}">
                <a16:creationId xmlns:a16="http://schemas.microsoft.com/office/drawing/2014/main" id="{5EC01542-D902-E80A-CEAE-02BA4753B2E8}"/>
              </a:ext>
            </a:extLst>
          </p:cNvPr>
          <p:cNvSpPr txBox="1"/>
          <p:nvPr/>
        </p:nvSpPr>
        <p:spPr>
          <a:xfrm>
            <a:off x="5102562" y="429944"/>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پیدایش سیگار الکترونیکی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4539250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1D534CF-6C25-F46F-0478-FC134D768327}"/>
              </a:ext>
            </a:extLst>
          </p:cNvPr>
          <p:cNvSpPr txBox="1"/>
          <p:nvPr/>
        </p:nvSpPr>
        <p:spPr>
          <a:xfrm>
            <a:off x="5238750" y="1397107"/>
            <a:ext cx="6096000" cy="3194464"/>
          </a:xfrm>
          <a:prstGeom prst="rect">
            <a:avLst/>
          </a:prstGeom>
          <a:noFill/>
        </p:spPr>
        <p:txBody>
          <a:bodyPr wrap="square">
            <a:spAutoFit/>
          </a:bodyPr>
          <a:lstStyle/>
          <a:p>
            <a:pPr algn="just" rtl="1" fontAlgn="base">
              <a:lnSpc>
                <a:spcPct val="250000"/>
              </a:lnSpc>
              <a:spcAft>
                <a:spcPts val="1800"/>
              </a:spcAft>
            </a:pPr>
            <a:r>
              <a:rPr lang="en-GB" sz="1800" spc="25" dirty="0">
                <a:solidFill>
                  <a:srgbClr val="000000"/>
                </a:solidFill>
                <a:effectLst/>
                <a:latin typeface="B Nazanin" panose="00000400000000000000" pitchFamily="2" charset="-78"/>
                <a:ea typeface="Times New Roman" panose="02020603050405020304" pitchFamily="18" charset="0"/>
                <a:cs typeface="B Nazanin" panose="00000400000000000000" pitchFamily="2" charset="-78"/>
              </a:rPr>
              <a:t> </a:t>
            </a:r>
            <a:r>
              <a:rPr lang="ar-SA" dirty="0">
                <a:solidFill>
                  <a:srgbClr val="202122"/>
                </a:solidFill>
                <a:latin typeface="Times New Roman" panose="02020603050405020304" pitchFamily="18" charset="0"/>
                <a:cs typeface="B Traffic" panose="00000400000000000000" pitchFamily="2" charset="-78"/>
              </a:rPr>
              <a:t>سه دلیل که حدس زده می‌شود عبارت هستند از</a:t>
            </a:r>
            <a:r>
              <a:rPr lang="en-GB" dirty="0">
                <a:solidFill>
                  <a:srgbClr val="202122"/>
                </a:solidFill>
                <a:latin typeface="Times New Roman" panose="02020603050405020304" pitchFamily="18" charset="0"/>
                <a:cs typeface="B Traffic" panose="00000400000000000000" pitchFamily="2" charset="-78"/>
              </a:rPr>
              <a:t>:</a:t>
            </a:r>
          </a:p>
          <a:p>
            <a:pPr lvl="0" indent="-342900" algn="just" rtl="1" fontAlgn="base">
              <a:lnSpc>
                <a:spcPct val="250000"/>
              </a:lnSpc>
              <a:spcAft>
                <a:spcPts val="800"/>
              </a:spcAft>
              <a:buSzPts val="1000"/>
              <a:buFont typeface="Symbol" panose="05050102010706020507" pitchFamily="18" charset="2"/>
              <a:buChar char=""/>
              <a:tabLst>
                <a:tab pos="457200" algn="l"/>
              </a:tabLst>
            </a:pPr>
            <a:r>
              <a:rPr lang="ar-SA" dirty="0">
                <a:solidFill>
                  <a:srgbClr val="202122"/>
                </a:solidFill>
                <a:latin typeface="Times New Roman" panose="02020603050405020304" pitchFamily="18" charset="0"/>
                <a:cs typeface="B Traffic" panose="00000400000000000000" pitchFamily="2" charset="-78"/>
              </a:rPr>
              <a:t>آمادگی فنی</a:t>
            </a:r>
            <a:endParaRPr lang="en-GB" dirty="0">
              <a:solidFill>
                <a:srgbClr val="202122"/>
              </a:solidFill>
              <a:latin typeface="Times New Roman" panose="02020603050405020304" pitchFamily="18" charset="0"/>
              <a:cs typeface="B Traffic" panose="00000400000000000000" pitchFamily="2" charset="-78"/>
            </a:endParaRPr>
          </a:p>
          <a:p>
            <a:pPr lvl="0" indent="-342900" algn="just" rtl="1" fontAlgn="base">
              <a:lnSpc>
                <a:spcPct val="250000"/>
              </a:lnSpc>
              <a:spcAft>
                <a:spcPts val="800"/>
              </a:spcAft>
              <a:buSzPts val="1000"/>
              <a:buFont typeface="Symbol" panose="05050102010706020507" pitchFamily="18" charset="2"/>
              <a:buChar char=""/>
              <a:tabLst>
                <a:tab pos="457200" algn="l"/>
              </a:tabLst>
            </a:pPr>
            <a:r>
              <a:rPr lang="ar-SA" dirty="0">
                <a:solidFill>
                  <a:srgbClr val="202122"/>
                </a:solidFill>
                <a:latin typeface="Times New Roman" panose="02020603050405020304" pitchFamily="18" charset="0"/>
                <a:cs typeface="B Traffic" panose="00000400000000000000" pitchFamily="2" charset="-78"/>
              </a:rPr>
              <a:t>آمادگی روانی مصرف‌کنندگان</a:t>
            </a:r>
            <a:endParaRPr lang="en-GB" dirty="0">
              <a:solidFill>
                <a:srgbClr val="202122"/>
              </a:solidFill>
              <a:latin typeface="Times New Roman" panose="02020603050405020304" pitchFamily="18" charset="0"/>
              <a:cs typeface="B Traffic" panose="00000400000000000000" pitchFamily="2" charset="-78"/>
            </a:endParaRPr>
          </a:p>
          <a:p>
            <a:pPr lvl="0" indent="-342900" algn="just" rtl="1" fontAlgn="base">
              <a:lnSpc>
                <a:spcPct val="250000"/>
              </a:lnSpc>
              <a:spcAft>
                <a:spcPts val="800"/>
              </a:spcAft>
              <a:buSzPts val="1000"/>
              <a:buFont typeface="Symbol" panose="05050102010706020507" pitchFamily="18" charset="2"/>
              <a:buChar char=""/>
              <a:tabLst>
                <a:tab pos="457200" algn="l"/>
              </a:tabLst>
            </a:pPr>
            <a:r>
              <a:rPr lang="ar-SA" dirty="0">
                <a:solidFill>
                  <a:srgbClr val="202122"/>
                </a:solidFill>
                <a:latin typeface="Times New Roman" panose="02020603050405020304" pitchFamily="18" charset="0"/>
                <a:cs typeface="B Traffic" panose="00000400000000000000" pitchFamily="2" charset="-78"/>
              </a:rPr>
              <a:t>آماده سازی استراتژی بازاریابی</a:t>
            </a:r>
            <a:endParaRPr lang="en-GB" dirty="0">
              <a:solidFill>
                <a:srgbClr val="202122"/>
              </a:solidFill>
              <a:latin typeface="Times New Roman" panose="02020603050405020304" pitchFamily="18" charset="0"/>
              <a:cs typeface="B Traffic" panose="00000400000000000000" pitchFamily="2" charset="-78"/>
            </a:endParaRPr>
          </a:p>
        </p:txBody>
      </p:sp>
      <p:sp>
        <p:nvSpPr>
          <p:cNvPr id="2" name="TextBox 1">
            <a:extLst>
              <a:ext uri="{FF2B5EF4-FFF2-40B4-BE49-F238E27FC236}">
                <a16:creationId xmlns:a16="http://schemas.microsoft.com/office/drawing/2014/main" id="{0C96707E-D0B3-604D-FB73-42A2F2526CAF}"/>
              </a:ext>
            </a:extLst>
          </p:cNvPr>
          <p:cNvSpPr txBox="1"/>
          <p:nvPr/>
        </p:nvSpPr>
        <p:spPr>
          <a:xfrm>
            <a:off x="5102562" y="429944"/>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تاریخچه پیدایش سیگار الکترونیکی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9B5EA3C7-D7A1-6BFC-C333-412B3F23B283}"/>
              </a:ext>
            </a:extLst>
          </p:cNvPr>
          <p:cNvPicPr>
            <a:picLocks noChangeAspect="1"/>
          </p:cNvPicPr>
          <p:nvPr/>
        </p:nvPicPr>
        <p:blipFill rotWithShape="1">
          <a:blip r:embed="rId2">
            <a:extLst>
              <a:ext uri="{28A0092B-C50C-407E-A947-70E740481C1C}">
                <a14:useLocalDpi xmlns:a14="http://schemas.microsoft.com/office/drawing/2010/main" val="0"/>
              </a:ext>
            </a:extLst>
          </a:blip>
          <a:srcRect b="10179"/>
          <a:stretch/>
        </p:blipFill>
        <p:spPr>
          <a:xfrm>
            <a:off x="1246620" y="1313188"/>
            <a:ext cx="4286250" cy="3849939"/>
          </a:xfrm>
          <a:prstGeom prst="rect">
            <a:avLst/>
          </a:prstGeom>
        </p:spPr>
      </p:pic>
    </p:spTree>
    <p:extLst>
      <p:ext uri="{BB962C8B-B14F-4D97-AF65-F5344CB8AC3E}">
        <p14:creationId xmlns:p14="http://schemas.microsoft.com/office/powerpoint/2010/main" val="2970319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1E02593-77B7-FEE8-7357-F2A9D912F95A}"/>
              </a:ext>
            </a:extLst>
          </p:cNvPr>
          <p:cNvSpPr txBox="1"/>
          <p:nvPr/>
        </p:nvSpPr>
        <p:spPr>
          <a:xfrm>
            <a:off x="5944708" y="1099661"/>
            <a:ext cx="5485292" cy="4939814"/>
          </a:xfrm>
          <a:prstGeom prst="rect">
            <a:avLst/>
          </a:prstGeom>
          <a:noFill/>
        </p:spPr>
        <p:txBody>
          <a:bodyPr wrap="square">
            <a:spAutoFit/>
          </a:bodyPr>
          <a:lstStyle/>
          <a:p>
            <a:pPr algn="just" rtl="1">
              <a:lnSpc>
                <a:spcPct val="300000"/>
              </a:lnSpc>
            </a:pPr>
            <a:r>
              <a:rPr lang="ar-SA" dirty="0">
                <a:solidFill>
                  <a:srgbClr val="202122"/>
                </a:solidFill>
                <a:latin typeface="Times New Roman" panose="02020603050405020304" pitchFamily="18" charset="0"/>
                <a:cs typeface="B Traffic" panose="00000400000000000000" pitchFamily="2" charset="-78"/>
              </a:rPr>
              <a:t>سیگار را با پیچیدن تنباکو در کاغذ سیگار که کاغذ نازکی است درست می‌کنند؛ یا در بیشتر موارد، سیگارهای آماده دارای نام تجاری ساخت کارخانه‌های تولید سیگار را خریداری می‌کنند. بر مبنای آخرین اطلاعات تجاری گردآوری شده فروش سالانه صنعت سیگار در سطح جهان بیش از </a:t>
            </a:r>
            <a:r>
              <a:rPr lang="fa-IR" dirty="0">
                <a:solidFill>
                  <a:srgbClr val="202122"/>
                </a:solidFill>
                <a:latin typeface="Times New Roman" panose="02020603050405020304" pitchFamily="18" charset="0"/>
                <a:cs typeface="B Traffic" panose="00000400000000000000" pitchFamily="2" charset="-78"/>
              </a:rPr>
              <a:t>۱۵۰۰</a:t>
            </a:r>
            <a:r>
              <a:rPr lang="ar-SA" dirty="0">
                <a:solidFill>
                  <a:srgbClr val="202122"/>
                </a:solidFill>
                <a:latin typeface="Times New Roman" panose="02020603050405020304" pitchFamily="18" charset="0"/>
                <a:cs typeface="B Traffic" panose="00000400000000000000" pitchFamily="2" charset="-78"/>
              </a:rPr>
              <a:t> میلیارد دلار بوده است!! این رقم حداقل دو برابر بودجه نظامی کشور آمریکا است</a:t>
            </a:r>
            <a:endParaRPr lang="en-GB" dirty="0">
              <a:solidFill>
                <a:srgbClr val="202122"/>
              </a:solidFill>
              <a:latin typeface="Times New Roman" panose="02020603050405020304" pitchFamily="18" charset="0"/>
              <a:cs typeface="B Traffic" panose="00000400000000000000" pitchFamily="2" charset="-78"/>
            </a:endParaRPr>
          </a:p>
        </p:txBody>
      </p:sp>
      <p:pic>
        <p:nvPicPr>
          <p:cNvPr id="4" name="Picture 3">
            <a:extLst>
              <a:ext uri="{FF2B5EF4-FFF2-40B4-BE49-F238E27FC236}">
                <a16:creationId xmlns:a16="http://schemas.microsoft.com/office/drawing/2014/main" id="{64DE2C83-FAAD-D053-32C2-BF115DAE0DF3}"/>
              </a:ext>
            </a:extLst>
          </p:cNvPr>
          <p:cNvPicPr>
            <a:picLocks noChangeAspect="1"/>
          </p:cNvPicPr>
          <p:nvPr/>
        </p:nvPicPr>
        <p:blipFill>
          <a:blip r:embed="rId2"/>
          <a:stretch>
            <a:fillRect/>
          </a:stretch>
        </p:blipFill>
        <p:spPr>
          <a:xfrm>
            <a:off x="859667" y="2068466"/>
            <a:ext cx="4087988" cy="272106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16E36846-F967-A051-F3BB-F995AF1EFDE1}"/>
              </a:ext>
            </a:extLst>
          </p:cNvPr>
          <p:cNvSpPr txBox="1"/>
          <p:nvPr/>
        </p:nvSpPr>
        <p:spPr>
          <a:xfrm>
            <a:off x="5035624" y="515098"/>
            <a:ext cx="6096000" cy="461665"/>
          </a:xfrm>
          <a:prstGeom prst="rect">
            <a:avLst/>
          </a:prstGeom>
          <a:noFill/>
        </p:spPr>
        <p:txBody>
          <a:bodyPr wrap="square">
            <a:spAutoFit/>
          </a:bodyPr>
          <a:lstStyle/>
          <a:p>
            <a:pPr algn="r" rtl="1"/>
            <a:r>
              <a:rPr lang="fa-IR" sz="2400" b="1" kern="1800" spc="45" dirty="0">
                <a:solidFill>
                  <a:srgbClr val="FC4545"/>
                </a:solidFill>
                <a:effectLst/>
                <a:latin typeface="IRANSansX"/>
                <a:ea typeface="Times New Roman" panose="02020603050405020304" pitchFamily="18" charset="0"/>
                <a:cs typeface="B Titr" panose="00000700000000000000" pitchFamily="2" charset="-78"/>
              </a:rPr>
              <a:t>سیگار</a:t>
            </a:r>
            <a:endParaRPr lang="en-GB" sz="2400" dirty="0">
              <a:solidFill>
                <a:srgbClr val="FC4545"/>
              </a:solidFill>
            </a:endParaRPr>
          </a:p>
        </p:txBody>
      </p:sp>
    </p:spTree>
    <p:extLst>
      <p:ext uri="{BB962C8B-B14F-4D97-AF65-F5344CB8AC3E}">
        <p14:creationId xmlns:p14="http://schemas.microsoft.com/office/powerpoint/2010/main" val="21560418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9DD414E-288B-0B15-A512-8D6728EA2A8F}"/>
              </a:ext>
            </a:extLst>
          </p:cNvPr>
          <p:cNvSpPr txBox="1"/>
          <p:nvPr/>
        </p:nvSpPr>
        <p:spPr>
          <a:xfrm>
            <a:off x="5099724" y="393062"/>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اثرات بر سلامت انسان</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sp>
        <p:nvSpPr>
          <p:cNvPr id="3" name="TextBox 2">
            <a:extLst>
              <a:ext uri="{FF2B5EF4-FFF2-40B4-BE49-F238E27FC236}">
                <a16:creationId xmlns:a16="http://schemas.microsoft.com/office/drawing/2014/main" id="{FF6D5BAA-13F9-D391-E0F1-594411468B46}"/>
              </a:ext>
            </a:extLst>
          </p:cNvPr>
          <p:cNvSpPr txBox="1"/>
          <p:nvPr/>
        </p:nvSpPr>
        <p:spPr>
          <a:xfrm>
            <a:off x="5372100" y="1218734"/>
            <a:ext cx="6096000" cy="4835939"/>
          </a:xfrm>
          <a:prstGeom prst="rect">
            <a:avLst/>
          </a:prstGeom>
          <a:noFill/>
        </p:spPr>
        <p:txBody>
          <a:bodyPr wrap="square">
            <a:spAutoFit/>
          </a:bodyPr>
          <a:lstStyle/>
          <a:p>
            <a:pPr algn="just" rtl="1">
              <a:lnSpc>
                <a:spcPct val="250000"/>
              </a:lnSpc>
            </a:pPr>
            <a:r>
              <a:rPr lang="en-GB" sz="1800" dirty="0">
                <a:effectLst/>
                <a:latin typeface="B Nazanin" panose="00000400000000000000" pitchFamily="2" charset="-78"/>
                <a:ea typeface="Calibri" panose="020F0502020204030204" pitchFamily="34" charset="0"/>
              </a:rPr>
              <a:t> </a:t>
            </a:r>
            <a:r>
              <a:rPr lang="ar-SA" dirty="0">
                <a:solidFill>
                  <a:srgbClr val="202122"/>
                </a:solidFill>
                <a:latin typeface="Times New Roman" panose="02020603050405020304" pitchFamily="18" charset="0"/>
                <a:cs typeface="B Traffic" panose="00000400000000000000" pitchFamily="2" charset="-78"/>
              </a:rPr>
              <a:t>نیکوتین ماده شیمیایی روان‌گردان (</a:t>
            </a:r>
            <a:r>
              <a:rPr lang="en-GB" dirty="0">
                <a:solidFill>
                  <a:srgbClr val="202122"/>
                </a:solidFill>
                <a:latin typeface="Times New Roman" panose="02020603050405020304" pitchFamily="18" charset="0"/>
                <a:cs typeface="B Traffic" panose="00000400000000000000" pitchFamily="2" charset="-78"/>
              </a:rPr>
              <a:t>psychoactive</a:t>
            </a:r>
            <a:r>
              <a:rPr lang="ar-SA" dirty="0">
                <a:solidFill>
                  <a:srgbClr val="202122"/>
                </a:solidFill>
                <a:latin typeface="Times New Roman" panose="02020603050405020304" pitchFamily="18" charset="0"/>
                <a:cs typeface="B Traffic" panose="00000400000000000000" pitchFamily="2" charset="-78"/>
              </a:rPr>
              <a:t>) اصلی و اعتیادآور موجود در سیگار است.نیکوتین به دلیل شباهتش به استیل کولین، جایگزین این ناقل در فضای سیناپسی می‌شود و سبب می‌شود تا پس از مدتی، گیرنده‌های شیمیایی به استیل کولین پاسخ ندهند و در واقع فرد برای انتقال پیام‌های عصبی اش به نیکوتین وابسته می‌شود که با افزایش مصرف، این وابستگی افزایش می‌یابد. مصرف نیکوتین بزرگ‌ترین عامل منفرد قابل پیشگیری مرگ و میر در سطح جهان است. </a:t>
            </a:r>
            <a:endParaRPr lang="en-GB" dirty="0">
              <a:solidFill>
                <a:srgbClr val="202122"/>
              </a:solidFill>
              <a:latin typeface="Times New Roman" panose="02020603050405020304" pitchFamily="18" charset="0"/>
              <a:cs typeface="B Traffic" panose="00000400000000000000" pitchFamily="2" charset="-78"/>
            </a:endParaRPr>
          </a:p>
        </p:txBody>
      </p:sp>
      <p:pic>
        <p:nvPicPr>
          <p:cNvPr id="4" name="Picture 3">
            <a:extLst>
              <a:ext uri="{FF2B5EF4-FFF2-40B4-BE49-F238E27FC236}">
                <a16:creationId xmlns:a16="http://schemas.microsoft.com/office/drawing/2014/main" id="{E69DC3D5-ADE2-C649-0845-58B194F6F36F}"/>
              </a:ext>
            </a:extLst>
          </p:cNvPr>
          <p:cNvPicPr>
            <a:picLocks noChangeAspect="1"/>
          </p:cNvPicPr>
          <p:nvPr/>
        </p:nvPicPr>
        <p:blipFill>
          <a:blip r:embed="rId2"/>
          <a:stretch>
            <a:fillRect/>
          </a:stretch>
        </p:blipFill>
        <p:spPr>
          <a:xfrm>
            <a:off x="861002" y="2184688"/>
            <a:ext cx="3932903" cy="2619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3011363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4AB7EA2-116A-C9B2-B20D-12C7970E5F16}"/>
              </a:ext>
            </a:extLst>
          </p:cNvPr>
          <p:cNvSpPr txBox="1"/>
          <p:nvPr/>
        </p:nvSpPr>
        <p:spPr>
          <a:xfrm>
            <a:off x="742950" y="1790090"/>
            <a:ext cx="10706100" cy="3277820"/>
          </a:xfrm>
          <a:prstGeom prst="rect">
            <a:avLst/>
          </a:prstGeom>
          <a:noFill/>
        </p:spPr>
        <p:txBody>
          <a:bodyPr wrap="square">
            <a:spAutoFit/>
          </a:bodyPr>
          <a:lstStyle/>
          <a:p>
            <a:pPr algn="ctr" rtl="1">
              <a:lnSpc>
                <a:spcPct val="300000"/>
              </a:lnSpc>
            </a:pPr>
            <a:r>
              <a:rPr lang="ar-SA" dirty="0">
                <a:solidFill>
                  <a:srgbClr val="202122"/>
                </a:solidFill>
                <a:latin typeface="Times New Roman" panose="02020603050405020304" pitchFamily="18" charset="0"/>
                <a:cs typeface="B Traffic" panose="00000400000000000000" pitchFamily="2" charset="-78"/>
              </a:rPr>
              <a:t>نیکوتین به وسیله سیگار کشیدن به درون ریه‌ها وارد می‌شود و در عرض مدت </a:t>
            </a:r>
            <a:r>
              <a:rPr lang="fa-IR" dirty="0">
                <a:solidFill>
                  <a:srgbClr val="202122"/>
                </a:solidFill>
                <a:latin typeface="Times New Roman" panose="02020603050405020304" pitchFamily="18" charset="0"/>
                <a:cs typeface="B Traffic" panose="00000400000000000000" pitchFamily="2" charset="-78"/>
              </a:rPr>
              <a:t>۷</a:t>
            </a:r>
            <a:r>
              <a:rPr lang="ar-SA" dirty="0">
                <a:solidFill>
                  <a:srgbClr val="202122"/>
                </a:solidFill>
                <a:latin typeface="Times New Roman" panose="02020603050405020304" pitchFamily="18" charset="0"/>
                <a:cs typeface="B Traffic" panose="00000400000000000000" pitchFamily="2" charset="-78"/>
              </a:rPr>
              <a:t> ثانیه به مغز می‌رسد.سیگار کشیدن بیشتر از همه منجر به بیماری‌های قلبی، کبدی و ریوی است. مصرف سیگار ریسک فاکتور اصلی برای بیماری‌هایی همچون سکته قلبی، سکته مغزی، بیماری‌های مزمن انسدادی ریه، شامل آمفیزم و برونشیت مزمن و سرطان (به خصوص سرطان ریه، سرطان حنجره و سرطان پانکراس) است، همچنین سیگارکشیدن می‌تواند منجر به بیماری‌های عروق محیطی و پرفشاری خون شود.</a:t>
            </a:r>
            <a:endParaRPr lang="en-GB" dirty="0">
              <a:solidFill>
                <a:srgbClr val="202122"/>
              </a:solidFill>
              <a:latin typeface="Times New Roman" panose="02020603050405020304" pitchFamily="18" charset="0"/>
              <a:cs typeface="B Traffic" panose="00000400000000000000" pitchFamily="2" charset="-78"/>
            </a:endParaRPr>
          </a:p>
        </p:txBody>
      </p:sp>
      <p:sp>
        <p:nvSpPr>
          <p:cNvPr id="5" name="TextBox 4">
            <a:extLst>
              <a:ext uri="{FF2B5EF4-FFF2-40B4-BE49-F238E27FC236}">
                <a16:creationId xmlns:a16="http://schemas.microsoft.com/office/drawing/2014/main" id="{1BAE1BB0-6939-1FE7-14E1-1BC11099D6CC}"/>
              </a:ext>
            </a:extLst>
          </p:cNvPr>
          <p:cNvSpPr txBox="1"/>
          <p:nvPr/>
        </p:nvSpPr>
        <p:spPr>
          <a:xfrm>
            <a:off x="5099724" y="393062"/>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اثرات بر سلامت انسان</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532255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310FED3-0D17-AF67-903B-BC7BE82E0F02}"/>
              </a:ext>
            </a:extLst>
          </p:cNvPr>
          <p:cNvSpPr txBox="1"/>
          <p:nvPr/>
        </p:nvSpPr>
        <p:spPr>
          <a:xfrm>
            <a:off x="479425" y="917035"/>
            <a:ext cx="5108575" cy="4835939"/>
          </a:xfrm>
          <a:prstGeom prst="rect">
            <a:avLst/>
          </a:prstGeom>
          <a:noFill/>
        </p:spPr>
        <p:txBody>
          <a:bodyPr wrap="square">
            <a:spAutoFit/>
          </a:bodyPr>
          <a:lstStyle/>
          <a:p>
            <a:pPr algn="just" rtl="1">
              <a:lnSpc>
                <a:spcPct val="250000"/>
              </a:lnSpc>
              <a:spcAft>
                <a:spcPts val="800"/>
              </a:spcAft>
            </a:pPr>
            <a:r>
              <a:rPr lang="ar-SA" dirty="0">
                <a:solidFill>
                  <a:srgbClr val="202122"/>
                </a:solidFill>
                <a:latin typeface="Times New Roman" panose="02020603050405020304" pitchFamily="18" charset="0"/>
                <a:cs typeface="B Traffic" panose="00000400000000000000" pitchFamily="2" charset="-78"/>
              </a:rPr>
              <a:t> شروع زود هنگام سیگار کشیدن در طول زندگی و کشیدن سیگار با درجه قطران بالاتر ریسک بروز این بیماری‌ها را افزایش می‌دهد. سازمان بهداشت جهانی تخمین زده که مصرف سیگار منجر به </a:t>
            </a:r>
            <a:r>
              <a:rPr lang="fa-IR" dirty="0">
                <a:solidFill>
                  <a:srgbClr val="202122"/>
                </a:solidFill>
                <a:latin typeface="Times New Roman" panose="02020603050405020304" pitchFamily="18" charset="0"/>
                <a:cs typeface="B Traffic" panose="00000400000000000000" pitchFamily="2" charset="-78"/>
              </a:rPr>
              <a:t>۵</a:t>
            </a:r>
            <a:r>
              <a:rPr lang="ar-SA" dirty="0">
                <a:solidFill>
                  <a:srgbClr val="202122"/>
                </a:solidFill>
                <a:latin typeface="Times New Roman" panose="02020603050405020304" pitchFamily="18" charset="0"/>
                <a:cs typeface="B Traffic" panose="00000400000000000000" pitchFamily="2" charset="-78"/>
              </a:rPr>
              <a:t>٫</a:t>
            </a:r>
            <a:r>
              <a:rPr lang="fa-IR" dirty="0">
                <a:solidFill>
                  <a:srgbClr val="202122"/>
                </a:solidFill>
                <a:latin typeface="Times New Roman" panose="02020603050405020304" pitchFamily="18" charset="0"/>
                <a:cs typeface="B Traffic" panose="00000400000000000000" pitchFamily="2" charset="-78"/>
              </a:rPr>
              <a:t>۴</a:t>
            </a:r>
            <a:r>
              <a:rPr lang="ar-SA" dirty="0">
                <a:solidFill>
                  <a:srgbClr val="202122"/>
                </a:solidFill>
                <a:latin typeface="Times New Roman" panose="02020603050405020304" pitchFamily="18" charset="0"/>
                <a:cs typeface="B Traffic" panose="00000400000000000000" pitchFamily="2" charset="-78"/>
              </a:rPr>
              <a:t> میلیون مرگ در سال </a:t>
            </a:r>
            <a:r>
              <a:rPr lang="fa-IR" dirty="0">
                <a:solidFill>
                  <a:srgbClr val="202122"/>
                </a:solidFill>
                <a:latin typeface="Times New Roman" panose="02020603050405020304" pitchFamily="18" charset="0"/>
                <a:cs typeface="B Traffic" panose="00000400000000000000" pitchFamily="2" charset="-78"/>
              </a:rPr>
              <a:t>۲۰۰۴</a:t>
            </a:r>
            <a:r>
              <a:rPr lang="ar-SA" dirty="0">
                <a:solidFill>
                  <a:srgbClr val="202122"/>
                </a:solidFill>
                <a:latin typeface="Times New Roman" panose="02020603050405020304" pitchFamily="18" charset="0"/>
                <a:cs typeface="B Traffic" panose="00000400000000000000" pitchFamily="2" charset="-78"/>
              </a:rPr>
              <a:t> شده‌است. و </a:t>
            </a:r>
            <a:r>
              <a:rPr lang="fa-IR" dirty="0">
                <a:solidFill>
                  <a:srgbClr val="202122"/>
                </a:solidFill>
                <a:latin typeface="Times New Roman" panose="02020603050405020304" pitchFamily="18" charset="0"/>
                <a:cs typeface="B Traffic" panose="00000400000000000000" pitchFamily="2" charset="-78"/>
              </a:rPr>
              <a:t>۱۰۰</a:t>
            </a:r>
            <a:r>
              <a:rPr lang="ar-SA" dirty="0">
                <a:solidFill>
                  <a:srgbClr val="202122"/>
                </a:solidFill>
                <a:latin typeface="Times New Roman" panose="02020603050405020304" pitchFamily="18" charset="0"/>
                <a:cs typeface="B Traffic" panose="00000400000000000000" pitchFamily="2" charset="-78"/>
              </a:rPr>
              <a:t> میلیون مرگ در طی دوران مصرفش در سده بیستم. که این میزان خیلی بیشتر از مجموع تلفات ایدز، سل، تصادفات رانندگی و خودکشی‌ها است.</a:t>
            </a:r>
            <a:endParaRPr lang="en-GB" dirty="0">
              <a:solidFill>
                <a:srgbClr val="202122"/>
              </a:solidFill>
              <a:latin typeface="Times New Roman" panose="02020603050405020304" pitchFamily="18" charset="0"/>
              <a:cs typeface="B Traffic" panose="00000400000000000000" pitchFamily="2" charset="-78"/>
            </a:endParaRPr>
          </a:p>
        </p:txBody>
      </p:sp>
      <p:sp>
        <p:nvSpPr>
          <p:cNvPr id="5" name="TextBox 4">
            <a:extLst>
              <a:ext uri="{FF2B5EF4-FFF2-40B4-BE49-F238E27FC236}">
                <a16:creationId xmlns:a16="http://schemas.microsoft.com/office/drawing/2014/main" id="{F631EB54-51D9-AD9E-2EE2-9ACF88E6223D}"/>
              </a:ext>
            </a:extLst>
          </p:cNvPr>
          <p:cNvSpPr txBox="1"/>
          <p:nvPr/>
        </p:nvSpPr>
        <p:spPr>
          <a:xfrm>
            <a:off x="5099724" y="393062"/>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اثرات بر سلامت انسان</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pic>
        <p:nvPicPr>
          <p:cNvPr id="7" name="Picture 6">
            <a:extLst>
              <a:ext uri="{FF2B5EF4-FFF2-40B4-BE49-F238E27FC236}">
                <a16:creationId xmlns:a16="http://schemas.microsoft.com/office/drawing/2014/main" id="{518BAE25-F5CD-9A16-1BBA-71275DC44EC6}"/>
              </a:ext>
            </a:extLst>
          </p:cNvPr>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25509" t="24781" r="30741" b="23098"/>
          <a:stretch/>
        </p:blipFill>
        <p:spPr>
          <a:xfrm>
            <a:off x="6936509" y="1418641"/>
            <a:ext cx="3833091" cy="4566524"/>
          </a:xfrm>
          <a:prstGeom prst="rect">
            <a:avLst/>
          </a:prstGeom>
        </p:spPr>
      </p:pic>
    </p:spTree>
    <p:extLst>
      <p:ext uri="{BB962C8B-B14F-4D97-AF65-F5344CB8AC3E}">
        <p14:creationId xmlns:p14="http://schemas.microsoft.com/office/powerpoint/2010/main" val="14012885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C07331E-9495-ABD3-58EC-D5179441D9E4}"/>
              </a:ext>
            </a:extLst>
          </p:cNvPr>
          <p:cNvSpPr txBox="1"/>
          <p:nvPr/>
        </p:nvSpPr>
        <p:spPr>
          <a:xfrm>
            <a:off x="752475" y="1186643"/>
            <a:ext cx="10687050" cy="4143442"/>
          </a:xfrm>
          <a:prstGeom prst="rect">
            <a:avLst/>
          </a:prstGeom>
          <a:noFill/>
        </p:spPr>
        <p:txBody>
          <a:bodyPr wrap="square">
            <a:spAutoFit/>
          </a:bodyPr>
          <a:lstStyle/>
          <a:p>
            <a:pPr algn="just" rtl="1">
              <a:lnSpc>
                <a:spcPct val="250000"/>
              </a:lnSpc>
              <a:spcAft>
                <a:spcPts val="800"/>
              </a:spcAft>
            </a:pPr>
            <a:r>
              <a:rPr lang="ar-SA" dirty="0">
                <a:solidFill>
                  <a:srgbClr val="202122"/>
                </a:solidFill>
                <a:latin typeface="Times New Roman" panose="02020603050405020304" pitchFamily="18" charset="0"/>
                <a:cs typeface="B Traffic" panose="00000400000000000000" pitchFamily="2" charset="-78"/>
              </a:rPr>
              <a:t>سالانه </a:t>
            </a:r>
            <a:r>
              <a:rPr lang="fa-IR" dirty="0">
                <a:solidFill>
                  <a:srgbClr val="202122"/>
                </a:solidFill>
                <a:latin typeface="Times New Roman" panose="02020603050405020304" pitchFamily="18" charset="0"/>
                <a:cs typeface="B Traffic" panose="00000400000000000000" pitchFamily="2" charset="-78"/>
              </a:rPr>
              <a:t>۱۵</a:t>
            </a:r>
            <a:r>
              <a:rPr lang="ar-SA" dirty="0">
                <a:solidFill>
                  <a:srgbClr val="202122"/>
                </a:solidFill>
                <a:latin typeface="Times New Roman" panose="02020603050405020304" pitchFamily="18" charset="0"/>
                <a:cs typeface="B Traffic" panose="00000400000000000000" pitchFamily="2" charset="-78"/>
              </a:rPr>
              <a:t> هزار سیگاری در استرالیا جان خود را از دست می‌دهند و این مسئله مبلغی بالغ بر </a:t>
            </a:r>
            <a:r>
              <a:rPr lang="fa-IR" dirty="0">
                <a:solidFill>
                  <a:srgbClr val="202122"/>
                </a:solidFill>
                <a:latin typeface="Times New Roman" panose="02020603050405020304" pitchFamily="18" charset="0"/>
                <a:cs typeface="B Traffic" panose="00000400000000000000" pitchFamily="2" charset="-78"/>
              </a:rPr>
              <a:t>۳۰</a:t>
            </a:r>
            <a:r>
              <a:rPr lang="ar-SA" dirty="0">
                <a:solidFill>
                  <a:srgbClr val="202122"/>
                </a:solidFill>
                <a:latin typeface="Times New Roman" panose="02020603050405020304" pitchFamily="18" charset="0"/>
                <a:cs typeface="B Traffic" panose="00000400000000000000" pitchFamily="2" charset="-78"/>
              </a:rPr>
              <a:t> میلیارد دلار استرالیا (معادل </a:t>
            </a:r>
            <a:r>
              <a:rPr lang="fa-IR" dirty="0">
                <a:solidFill>
                  <a:srgbClr val="202122"/>
                </a:solidFill>
                <a:latin typeface="Times New Roman" panose="02020603050405020304" pitchFamily="18" charset="0"/>
                <a:cs typeface="B Traffic" panose="00000400000000000000" pitchFamily="2" charset="-78"/>
              </a:rPr>
              <a:t>۱۹</a:t>
            </a:r>
            <a:r>
              <a:rPr lang="ar-SA" dirty="0">
                <a:solidFill>
                  <a:srgbClr val="202122"/>
                </a:solidFill>
                <a:latin typeface="Times New Roman" panose="02020603050405020304" pitchFamily="18" charset="0"/>
                <a:cs typeface="B Traffic" panose="00000400000000000000" pitchFamily="2" charset="-78"/>
              </a:rPr>
              <a:t> میلیارد پوند) برای دولت هزینه دربردارد. پژوهش‌های بسیاری در دنیا انجام شده که بر مضر بودن مصرف سیگار دلالت می‌کنند. با این وجود، شرکت‌های تولید سیگار این پژوهش‌ها را بی‌اساس، اثبات نشده و کم‌اهمیت می‌خوانند و به تبلیغ گسترده سیگار در کشورهای مختلف جهان ادامه می‌دهند. در بیشتر کشورهای جهان، به جز مناطق آزاد، از سیگار مالیات سنگینی دریافت می‌شود (تا چند برابر قیمت اولیه) و سعی می‌شود این پول خرج بهبود سلامت مردم آن کشور شود. پژوهش‌های زیادی نیز سیگار را از عوامل اصلی سرطان می‌دانند؛ به عنوان مثال در مطالعات گسترده مشخص شده که علت اصلی و عمده سرطان ریه سیگار است.</a:t>
            </a:r>
            <a:endParaRPr lang="en-GB" dirty="0">
              <a:solidFill>
                <a:srgbClr val="202122"/>
              </a:solidFill>
              <a:latin typeface="Times New Roman" panose="02020603050405020304" pitchFamily="18" charset="0"/>
              <a:cs typeface="B Traffic" panose="00000400000000000000" pitchFamily="2" charset="-78"/>
            </a:endParaRPr>
          </a:p>
        </p:txBody>
      </p:sp>
      <p:sp>
        <p:nvSpPr>
          <p:cNvPr id="4" name="TextBox 3">
            <a:extLst>
              <a:ext uri="{FF2B5EF4-FFF2-40B4-BE49-F238E27FC236}">
                <a16:creationId xmlns:a16="http://schemas.microsoft.com/office/drawing/2014/main" id="{D189C71C-06DF-C836-F863-C48E86541097}"/>
              </a:ext>
            </a:extLst>
          </p:cNvPr>
          <p:cNvSpPr txBox="1"/>
          <p:nvPr/>
        </p:nvSpPr>
        <p:spPr>
          <a:xfrm>
            <a:off x="5099724" y="393062"/>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اثرات بر سلامت انسان</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916537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6972D5E-FE7D-182C-5ABA-0CEFF3E8159B}"/>
              </a:ext>
            </a:extLst>
          </p:cNvPr>
          <p:cNvSpPr txBox="1"/>
          <p:nvPr/>
        </p:nvSpPr>
        <p:spPr>
          <a:xfrm>
            <a:off x="5099838" y="390223"/>
            <a:ext cx="6096000" cy="600164"/>
          </a:xfrm>
          <a:prstGeom prst="rect">
            <a:avLst/>
          </a:prstGeom>
          <a:noFill/>
        </p:spPr>
        <p:txBody>
          <a:bodyPr wrap="square">
            <a:spAutoFit/>
          </a:bodyPr>
          <a:lstStyle/>
          <a:p>
            <a:pPr algn="just" rtl="1">
              <a:lnSpc>
                <a:spcPct val="150000"/>
              </a:lnSpc>
              <a:spcAft>
                <a:spcPts val="375"/>
              </a:spcAft>
            </a:pPr>
            <a:r>
              <a:rPr lang="ar-SA" sz="2400" kern="0" spc="25" dirty="0">
                <a:solidFill>
                  <a:srgbClr val="FF0000"/>
                </a:solidFill>
                <a:effectLst/>
                <a:latin typeface="Roboto" panose="02000000000000000000" pitchFamily="2" charset="0"/>
                <a:ea typeface="Times New Roman" panose="02020603050405020304" pitchFamily="18" charset="0"/>
                <a:cs typeface="B Titr" panose="00000700000000000000" pitchFamily="2" charset="-78"/>
              </a:rPr>
              <a:t>سخن پایانی</a:t>
            </a:r>
            <a:endParaRPr lang="en-GB" sz="1100" kern="100" dirty="0">
              <a:solidFill>
                <a:srgbClr val="FF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3" name="TextBox 2">
            <a:extLst>
              <a:ext uri="{FF2B5EF4-FFF2-40B4-BE49-F238E27FC236}">
                <a16:creationId xmlns:a16="http://schemas.microsoft.com/office/drawing/2014/main" id="{BA135823-C638-36C0-6AD1-1E301404914E}"/>
              </a:ext>
            </a:extLst>
          </p:cNvPr>
          <p:cNvSpPr txBox="1"/>
          <p:nvPr/>
        </p:nvSpPr>
        <p:spPr>
          <a:xfrm>
            <a:off x="956541" y="1108510"/>
            <a:ext cx="10553700" cy="2065950"/>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براساس تحقیقات انجام شده امروزه نسبت به گذشته مصرف سیگار در بین افراد افزایش یافته است. نکته جالب توجه این است که بیشتر افراد سیگاری در کشورهای توسعه یافته زندگی می‌کنند. براساس مطالعات سازمان بهداشت جهانی سیگار جزو مواد اعتیادآور محسوب می‌شود بنابراین در مصرف آن باید تجدید نظر کنید</a:t>
            </a:r>
            <a:r>
              <a:rPr lang="en-GB" dirty="0">
                <a:solidFill>
                  <a:srgbClr val="202122"/>
                </a:solidFill>
                <a:latin typeface="Times New Roman" panose="02020603050405020304" pitchFamily="18" charset="0"/>
                <a:cs typeface="B Traffic" panose="00000400000000000000" pitchFamily="2" charset="-78"/>
              </a:rPr>
              <a:t>.</a:t>
            </a:r>
          </a:p>
        </p:txBody>
      </p:sp>
      <p:pic>
        <p:nvPicPr>
          <p:cNvPr id="4" name="Picture 3">
            <a:extLst>
              <a:ext uri="{FF2B5EF4-FFF2-40B4-BE49-F238E27FC236}">
                <a16:creationId xmlns:a16="http://schemas.microsoft.com/office/drawing/2014/main" id="{C9FB3CB4-FA59-AD90-D829-ABE221576006}"/>
              </a:ext>
            </a:extLst>
          </p:cNvPr>
          <p:cNvPicPr>
            <a:picLocks noChangeAspect="1"/>
          </p:cNvPicPr>
          <p:nvPr/>
        </p:nvPicPr>
        <p:blipFill>
          <a:blip r:embed="rId2"/>
          <a:stretch>
            <a:fillRect/>
          </a:stretch>
        </p:blipFill>
        <p:spPr>
          <a:xfrm>
            <a:off x="846941" y="2895420"/>
            <a:ext cx="5249059" cy="30146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6544558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E9D52CC-BF34-8041-0667-D820F9BB0EBD}"/>
              </a:ext>
            </a:extLst>
          </p:cNvPr>
          <p:cNvSpPr txBox="1"/>
          <p:nvPr/>
        </p:nvSpPr>
        <p:spPr>
          <a:xfrm>
            <a:off x="9922214" y="550434"/>
            <a:ext cx="1284050" cy="461665"/>
          </a:xfrm>
          <a:prstGeom prst="rect">
            <a:avLst/>
          </a:prstGeom>
          <a:noFill/>
        </p:spPr>
        <p:txBody>
          <a:bodyPr wrap="square">
            <a:spAutoFit/>
          </a:bodyPr>
          <a:lstStyle/>
          <a:p>
            <a:pPr algn="ctr" rtl="1" fontAlgn="base">
              <a:spcAft>
                <a:spcPts val="1800"/>
              </a:spcAft>
            </a:pPr>
            <a:r>
              <a:rPr lang="fa-IR" sz="2400" kern="0" spc="25" dirty="0">
                <a:solidFill>
                  <a:srgbClr val="FF0000"/>
                </a:solidFill>
                <a:latin typeface="Roboto" panose="02000000000000000000" pitchFamily="2" charset="0"/>
                <a:cs typeface="B Titr" panose="00000700000000000000" pitchFamily="2" charset="-78"/>
              </a:rPr>
              <a:t>منابع</a:t>
            </a:r>
            <a:endParaRPr lang="en-GB" sz="2400" kern="0" spc="25" dirty="0">
              <a:solidFill>
                <a:srgbClr val="FF0000"/>
              </a:solidFill>
              <a:latin typeface="Roboto" panose="02000000000000000000" pitchFamily="2" charset="0"/>
              <a:cs typeface="B Titr" panose="00000700000000000000" pitchFamily="2" charset="-78"/>
            </a:endParaRPr>
          </a:p>
        </p:txBody>
      </p:sp>
      <p:sp>
        <p:nvSpPr>
          <p:cNvPr id="3" name="TextBox 2">
            <a:extLst>
              <a:ext uri="{FF2B5EF4-FFF2-40B4-BE49-F238E27FC236}">
                <a16:creationId xmlns:a16="http://schemas.microsoft.com/office/drawing/2014/main" id="{2BBFCF23-2117-BFA4-59DF-17CBEA9BCAA4}"/>
              </a:ext>
            </a:extLst>
          </p:cNvPr>
          <p:cNvSpPr txBox="1"/>
          <p:nvPr/>
        </p:nvSpPr>
        <p:spPr>
          <a:xfrm>
            <a:off x="999719" y="1380474"/>
            <a:ext cx="6096000" cy="3016210"/>
          </a:xfrm>
          <a:prstGeom prst="rect">
            <a:avLst/>
          </a:prstGeom>
          <a:noFill/>
        </p:spPr>
        <p:txBody>
          <a:bodyPr wrap="square">
            <a:spAutoFit/>
          </a:bodyPr>
          <a:lstStyle/>
          <a:p>
            <a:pPr indent="-342900" algn="just">
              <a:lnSpc>
                <a:spcPct val="250000"/>
              </a:lnSpc>
              <a:buFont typeface="+mj-lt"/>
              <a:buAutoNum type="arabicPeriod"/>
            </a:pPr>
            <a:r>
              <a:rPr lang="en-GB" sz="2000" dirty="0">
                <a:solidFill>
                  <a:srgbClr val="202122"/>
                </a:solidFill>
                <a:latin typeface="Times New Roman" panose="02020603050405020304" pitchFamily="18" charset="0"/>
                <a:cs typeface="B Traffic" panose="00000400000000000000" pitchFamily="2" charset="-78"/>
              </a:rPr>
              <a:t>parsnaz.com</a:t>
            </a:r>
            <a:endParaRPr lang="fa-IR" sz="2000" dirty="0">
              <a:solidFill>
                <a:srgbClr val="202122"/>
              </a:solidFill>
              <a:latin typeface="Times New Roman" panose="02020603050405020304" pitchFamily="18" charset="0"/>
              <a:cs typeface="B Traffic" panose="00000400000000000000" pitchFamily="2" charset="-78"/>
            </a:endParaRPr>
          </a:p>
          <a:p>
            <a:pPr indent="-342900" algn="just">
              <a:lnSpc>
                <a:spcPct val="250000"/>
              </a:lnSpc>
              <a:buFont typeface="+mj-lt"/>
              <a:buAutoNum type="arabicPeriod"/>
            </a:pPr>
            <a:r>
              <a:rPr lang="en-GB" sz="2000" dirty="0">
                <a:solidFill>
                  <a:srgbClr val="202122"/>
                </a:solidFill>
                <a:latin typeface="Times New Roman" panose="02020603050405020304" pitchFamily="18" charset="0"/>
                <a:cs typeface="B Traffic" panose="00000400000000000000" pitchFamily="2" charset="-78"/>
              </a:rPr>
              <a:t>fa.wikipedia.org</a:t>
            </a:r>
            <a:endParaRPr lang="fa-IR" sz="2000" dirty="0">
              <a:solidFill>
                <a:srgbClr val="202122"/>
              </a:solidFill>
              <a:latin typeface="Times New Roman" panose="02020603050405020304" pitchFamily="18" charset="0"/>
              <a:cs typeface="B Traffic" panose="00000400000000000000" pitchFamily="2" charset="-78"/>
            </a:endParaRPr>
          </a:p>
          <a:p>
            <a:pPr indent="-342900" algn="just">
              <a:lnSpc>
                <a:spcPct val="250000"/>
              </a:lnSpc>
              <a:buFont typeface="+mj-lt"/>
              <a:buAutoNum type="arabicPeriod"/>
            </a:pPr>
            <a:r>
              <a:rPr lang="en-GB" sz="2000" dirty="0">
                <a:solidFill>
                  <a:srgbClr val="202122"/>
                </a:solidFill>
                <a:latin typeface="Times New Roman" panose="02020603050405020304" pitchFamily="18" charset="0"/>
                <a:cs typeface="B Traffic" panose="00000400000000000000" pitchFamily="2" charset="-78"/>
              </a:rPr>
              <a:t>afsharclinic.com</a:t>
            </a:r>
            <a:endParaRPr lang="fa-IR" sz="2000" dirty="0">
              <a:solidFill>
                <a:srgbClr val="202122"/>
              </a:solidFill>
              <a:latin typeface="Times New Roman" panose="02020603050405020304" pitchFamily="18" charset="0"/>
              <a:cs typeface="B Traffic" panose="00000400000000000000" pitchFamily="2" charset="-78"/>
            </a:endParaRPr>
          </a:p>
          <a:p>
            <a:pPr marL="342900" indent="-342900">
              <a:buFont typeface="+mj-lt"/>
              <a:buAutoNum type="arabicPeriod"/>
            </a:pPr>
            <a:endParaRPr lang="en-GB" sz="2000" dirty="0"/>
          </a:p>
          <a:p>
            <a:pPr marL="342900" indent="-342900">
              <a:buFont typeface="+mj-lt"/>
              <a:buAutoNum type="arabicPeriod"/>
            </a:pPr>
            <a:endParaRPr lang="en-GB" sz="2000" dirty="0"/>
          </a:p>
        </p:txBody>
      </p:sp>
    </p:spTree>
    <p:extLst>
      <p:ext uri="{BB962C8B-B14F-4D97-AF65-F5344CB8AC3E}">
        <p14:creationId xmlns:p14="http://schemas.microsoft.com/office/powerpoint/2010/main" val="30047198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53480C3-1D7A-D284-11EB-0C9EA5B32D9C}"/>
              </a:ext>
            </a:extLst>
          </p:cNvPr>
          <p:cNvSpPr txBox="1"/>
          <p:nvPr/>
        </p:nvSpPr>
        <p:spPr>
          <a:xfrm>
            <a:off x="2189018" y="1233465"/>
            <a:ext cx="8054109" cy="3985706"/>
          </a:xfrm>
          <a:prstGeom prst="rect">
            <a:avLst/>
          </a:prstGeom>
          <a:noFill/>
        </p:spPr>
        <p:txBody>
          <a:bodyPr wrap="square">
            <a:spAutoFit/>
          </a:bodyPr>
          <a:lstStyle/>
          <a:p>
            <a:pPr algn="ctr" rtl="1" fontAlgn="base">
              <a:lnSpc>
                <a:spcPct val="150000"/>
              </a:lnSpc>
              <a:spcAft>
                <a:spcPts val="1800"/>
              </a:spcAft>
            </a:pPr>
            <a:r>
              <a:rPr lang="fa-IR" sz="8800" spc="25" dirty="0">
                <a:effectLst/>
                <a:latin typeface="IRANSansX"/>
                <a:ea typeface="Times New Roman" panose="02020603050405020304" pitchFamily="18" charset="0"/>
                <a:cs typeface="B Titr" panose="00000700000000000000" pitchFamily="2" charset="-78"/>
              </a:rPr>
              <a:t>با تشکر از توجه شما عزیزان</a:t>
            </a:r>
            <a:endParaRPr lang="en-GB" sz="5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07317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1426D2E-CEA1-CB31-B769-AE3C7BD64F00}"/>
              </a:ext>
            </a:extLst>
          </p:cNvPr>
          <p:cNvSpPr txBox="1"/>
          <p:nvPr/>
        </p:nvSpPr>
        <p:spPr>
          <a:xfrm>
            <a:off x="8492247" y="550784"/>
            <a:ext cx="2542356" cy="461665"/>
          </a:xfrm>
          <a:prstGeom prst="rect">
            <a:avLst/>
          </a:prstGeom>
          <a:noFill/>
        </p:spPr>
        <p:txBody>
          <a:bodyPr wrap="square">
            <a:spAutoFit/>
          </a:bodyPr>
          <a:lstStyle/>
          <a:p>
            <a:pPr algn="just" rtl="1">
              <a:spcAft>
                <a:spcPts val="800"/>
              </a:spcAft>
            </a:pPr>
            <a:r>
              <a:rPr lang="fa-IR" sz="2400" b="1" kern="1800" spc="45" dirty="0">
                <a:solidFill>
                  <a:srgbClr val="FC4545"/>
                </a:solidFill>
                <a:effectLst/>
                <a:latin typeface="IRANSansX"/>
                <a:ea typeface="Times New Roman" panose="02020603050405020304" pitchFamily="18" charset="0"/>
                <a:cs typeface="B Titr" panose="00000700000000000000" pitchFamily="2" charset="-78"/>
              </a:rPr>
              <a:t>سیگار و تاریخچه آن</a:t>
            </a:r>
            <a:endParaRPr lang="en-GB" kern="100" dirty="0">
              <a:solidFill>
                <a:srgbClr val="FC4545"/>
              </a:solidFill>
              <a:effectLst/>
              <a:latin typeface="Calibri" panose="020F0502020204030204" pitchFamily="34" charset="0"/>
              <a:ea typeface="Calibri" panose="020F0502020204030204" pitchFamily="34" charset="0"/>
              <a:cs typeface="B Titr" panose="00000700000000000000" pitchFamily="2" charset="-78"/>
            </a:endParaRPr>
          </a:p>
        </p:txBody>
      </p:sp>
      <p:sp>
        <p:nvSpPr>
          <p:cNvPr id="5" name="TextBox 4">
            <a:extLst>
              <a:ext uri="{FF2B5EF4-FFF2-40B4-BE49-F238E27FC236}">
                <a16:creationId xmlns:a16="http://schemas.microsoft.com/office/drawing/2014/main" id="{F915A7A1-20D9-530E-492E-53BEC67E3EDF}"/>
              </a:ext>
            </a:extLst>
          </p:cNvPr>
          <p:cNvSpPr txBox="1"/>
          <p:nvPr/>
        </p:nvSpPr>
        <p:spPr>
          <a:xfrm>
            <a:off x="742948" y="1086315"/>
            <a:ext cx="10429875" cy="1373453"/>
          </a:xfrm>
          <a:prstGeom prst="rect">
            <a:avLst/>
          </a:prstGeom>
          <a:noFill/>
        </p:spPr>
        <p:txBody>
          <a:bodyPr wrap="square">
            <a:spAutoFit/>
          </a:bodyPr>
          <a:lstStyle/>
          <a:p>
            <a:pPr algn="ctr"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استعمال دخانیات در جهان بسیار رایج است و به طور چشمگیری نسبت به گذشته افزایش یافته است. در واقع، استفاده از سیگار و سیگار الکترونیکی به امری بسیار رایج تبدیل شده است و پیامدهای منفی زیادی برای سلامت عمومی دارد.</a:t>
            </a:r>
            <a:endParaRPr lang="en-GB" dirty="0">
              <a:solidFill>
                <a:srgbClr val="202122"/>
              </a:solidFill>
              <a:latin typeface="Times New Roman" panose="02020603050405020304" pitchFamily="18" charset="0"/>
              <a:cs typeface="B Traffic" panose="00000400000000000000" pitchFamily="2" charset="-78"/>
            </a:endParaRPr>
          </a:p>
        </p:txBody>
      </p:sp>
      <p:pic>
        <p:nvPicPr>
          <p:cNvPr id="2" name="Picture 1">
            <a:extLst>
              <a:ext uri="{FF2B5EF4-FFF2-40B4-BE49-F238E27FC236}">
                <a16:creationId xmlns:a16="http://schemas.microsoft.com/office/drawing/2014/main" id="{5CD56CE4-960C-D363-380A-527ACDF6A7FA}"/>
              </a:ext>
            </a:extLst>
          </p:cNvPr>
          <p:cNvPicPr>
            <a:picLocks noChangeAspect="1"/>
          </p:cNvPicPr>
          <p:nvPr/>
        </p:nvPicPr>
        <p:blipFill rotWithShape="1">
          <a:blip r:embed="rId2"/>
          <a:srcRect r="10741"/>
          <a:stretch/>
        </p:blipFill>
        <p:spPr>
          <a:xfrm>
            <a:off x="3212672" y="2764466"/>
            <a:ext cx="5490428" cy="346355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1660609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06A46AA-CD47-D1C9-9C70-548AC2A0126E}"/>
              </a:ext>
            </a:extLst>
          </p:cNvPr>
          <p:cNvSpPr txBox="1"/>
          <p:nvPr/>
        </p:nvSpPr>
        <p:spPr>
          <a:xfrm>
            <a:off x="809625" y="4623635"/>
            <a:ext cx="10572750" cy="1131079"/>
          </a:xfrm>
          <a:prstGeom prst="rect">
            <a:avLst/>
          </a:prstGeom>
          <a:noFill/>
        </p:spPr>
        <p:txBody>
          <a:bodyPr wrap="square">
            <a:spAutoFit/>
          </a:bodyPr>
          <a:lstStyle/>
          <a:p>
            <a:pPr algn="ctr" rtl="1" fontAlgn="base">
              <a:lnSpc>
                <a:spcPct val="200000"/>
              </a:lnSpc>
              <a:spcAft>
                <a:spcPts val="1800"/>
              </a:spcAft>
            </a:pPr>
            <a:r>
              <a:rPr lang="ar-SA" dirty="0">
                <a:solidFill>
                  <a:srgbClr val="202122"/>
                </a:solidFill>
                <a:latin typeface="Times New Roman" panose="02020603050405020304" pitchFamily="18" charset="0"/>
                <a:cs typeface="B Traffic" panose="00000400000000000000" pitchFamily="2" charset="-78"/>
              </a:rPr>
              <a:t>در سال‌های اخیر، به دلیل اینکه تعداد سیگاری‌ها در سراسر جهان به بالاترین حد رسیده و اعمال سیاست‌ها برای جلوگیری از استعمال سیگار در حال افزایش است، چندین محصول جدید جهت جایگزین سیگار توسط صنعت تولید شده است</a:t>
            </a:r>
            <a:r>
              <a:rPr lang="en-GB" dirty="0">
                <a:solidFill>
                  <a:srgbClr val="202122"/>
                </a:solidFill>
                <a:latin typeface="Times New Roman" panose="02020603050405020304" pitchFamily="18" charset="0"/>
                <a:cs typeface="B Traffic" panose="00000400000000000000" pitchFamily="2" charset="-78"/>
              </a:rPr>
              <a:t>.</a:t>
            </a:r>
          </a:p>
        </p:txBody>
      </p:sp>
      <p:pic>
        <p:nvPicPr>
          <p:cNvPr id="2" name="Picture 1">
            <a:extLst>
              <a:ext uri="{FF2B5EF4-FFF2-40B4-BE49-F238E27FC236}">
                <a16:creationId xmlns:a16="http://schemas.microsoft.com/office/drawing/2014/main" id="{328A8B98-56D7-C420-EC05-57596E86B516}"/>
              </a:ext>
            </a:extLst>
          </p:cNvPr>
          <p:cNvPicPr>
            <a:picLocks noChangeAspect="1"/>
          </p:cNvPicPr>
          <p:nvPr/>
        </p:nvPicPr>
        <p:blipFill>
          <a:blip r:embed="rId2"/>
          <a:stretch>
            <a:fillRect/>
          </a:stretch>
        </p:blipFill>
        <p:spPr>
          <a:xfrm>
            <a:off x="3864061" y="1450934"/>
            <a:ext cx="4463878" cy="251093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TextBox 4">
            <a:extLst>
              <a:ext uri="{FF2B5EF4-FFF2-40B4-BE49-F238E27FC236}">
                <a16:creationId xmlns:a16="http://schemas.microsoft.com/office/drawing/2014/main" id="{2306D4F2-FFD8-268F-AB45-3E7A2A1C2C5E}"/>
              </a:ext>
            </a:extLst>
          </p:cNvPr>
          <p:cNvSpPr txBox="1"/>
          <p:nvPr/>
        </p:nvSpPr>
        <p:spPr>
          <a:xfrm>
            <a:off x="4938603" y="550784"/>
            <a:ext cx="6096000" cy="461665"/>
          </a:xfrm>
          <a:prstGeom prst="rect">
            <a:avLst/>
          </a:prstGeom>
          <a:noFill/>
        </p:spPr>
        <p:txBody>
          <a:bodyPr wrap="square">
            <a:spAutoFit/>
          </a:bodyPr>
          <a:lstStyle/>
          <a:p>
            <a:pPr algn="just" rtl="1">
              <a:spcAft>
                <a:spcPts val="800"/>
              </a:spcAft>
            </a:pPr>
            <a:r>
              <a:rPr lang="fa-IR" sz="2400" b="1" kern="1800" spc="45" dirty="0">
                <a:solidFill>
                  <a:srgbClr val="FC4545"/>
                </a:solidFill>
                <a:effectLst/>
                <a:latin typeface="IRANSansX"/>
                <a:ea typeface="Times New Roman" panose="02020603050405020304" pitchFamily="18" charset="0"/>
                <a:cs typeface="B Titr" panose="00000700000000000000" pitchFamily="2" charset="-78"/>
              </a:rPr>
              <a:t>سیگار و تاریخچه آن</a:t>
            </a:r>
            <a:endParaRPr lang="en-GB" kern="100" dirty="0">
              <a:solidFill>
                <a:srgbClr val="FC4545"/>
              </a:solidFill>
              <a:effectLst/>
              <a:latin typeface="Calibri" panose="020F0502020204030204" pitchFamily="34" charset="0"/>
              <a:ea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7528952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6838C4E-3455-88C8-4D92-A2245F718167}"/>
              </a:ext>
            </a:extLst>
          </p:cNvPr>
          <p:cNvSpPr txBox="1"/>
          <p:nvPr/>
        </p:nvSpPr>
        <p:spPr>
          <a:xfrm>
            <a:off x="4981575" y="390628"/>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سیگار به عنوان وسیله ای برای برقراری ارتباط</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27250BBD-B68A-E953-BF95-0721EFC4A46D}"/>
              </a:ext>
            </a:extLst>
          </p:cNvPr>
          <p:cNvSpPr txBox="1"/>
          <p:nvPr/>
        </p:nvSpPr>
        <p:spPr>
          <a:xfrm>
            <a:off x="539462" y="1090613"/>
            <a:ext cx="10747375" cy="2065950"/>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بومیان آمریکایی توتون را به عنوان وسیله‌ای برای برقراری ارتباط با دنیای ماوراالطبیعه می‌دانستند. در میان سایر کاربردهای پزشکی، توتون و تنباکو به عنوان داروی دندان درد، به عنوان درمانی برای گوش درد توسط هندی‌های مکزیک مرکزی، به عنوان مسکن و ضد عفونی کننده در گواتمالا مورد استفاده قرار گرفت</a:t>
            </a:r>
            <a:r>
              <a:rPr lang="en-GB" dirty="0">
                <a:solidFill>
                  <a:srgbClr val="202122"/>
                </a:solidFill>
                <a:latin typeface="Times New Roman" panose="02020603050405020304" pitchFamily="18" charset="0"/>
                <a:cs typeface="B Traffic" panose="00000400000000000000" pitchFamily="2" charset="-78"/>
              </a:rPr>
              <a:t>.</a:t>
            </a:r>
          </a:p>
        </p:txBody>
      </p:sp>
      <p:pic>
        <p:nvPicPr>
          <p:cNvPr id="2" name="Picture 1">
            <a:extLst>
              <a:ext uri="{FF2B5EF4-FFF2-40B4-BE49-F238E27FC236}">
                <a16:creationId xmlns:a16="http://schemas.microsoft.com/office/drawing/2014/main" id="{F878AA82-7970-1748-29D3-E34BEC2F82B6}"/>
              </a:ext>
            </a:extLst>
          </p:cNvPr>
          <p:cNvPicPr>
            <a:picLocks noChangeAspect="1"/>
          </p:cNvPicPr>
          <p:nvPr/>
        </p:nvPicPr>
        <p:blipFill>
          <a:blip r:embed="rId2"/>
          <a:stretch>
            <a:fillRect/>
          </a:stretch>
        </p:blipFill>
        <p:spPr>
          <a:xfrm>
            <a:off x="1238826" y="3152517"/>
            <a:ext cx="4924425" cy="26148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0300676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B6A341A-03EE-C83B-CDE8-EE692D7F8C33}"/>
              </a:ext>
            </a:extLst>
          </p:cNvPr>
          <p:cNvSpPr txBox="1"/>
          <p:nvPr/>
        </p:nvSpPr>
        <p:spPr>
          <a:xfrm>
            <a:off x="5310908" y="1320334"/>
            <a:ext cx="6363856" cy="4835939"/>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فراتر از چنین کاربردهای عملی، توتون و تنباکو نیز غالباً به عنوان هدیه مبادله می‌شد و به ایجاد روابط اجتماعی و ایجاد سلسله مراتب در جامعه تاثیرگذار بود. در بسیاری از گروه‌ها توتون و تنباکو به عنوان نذری به خدایان داده می‌شد و در بعضی از گروه‌ها، به ویژه در میان مایاها، توتون و تنباکو به عنوان یک گیاه الهی در نظر گرفته می‌شد. بنابراین توتون و تنباکو در فرهنگ بومی آمریکا نقش مهمی داشت، آنقدر مهم بود که برخی از گروه‌های بومی هیچ محصول دیگری کشت نمی‌کردند</a:t>
            </a:r>
            <a:r>
              <a:rPr lang="en-GB" dirty="0">
                <a:solidFill>
                  <a:srgbClr val="202122"/>
                </a:solidFill>
                <a:latin typeface="Times New Roman" panose="02020603050405020304" pitchFamily="18" charset="0"/>
                <a:cs typeface="B Traffic" panose="00000400000000000000" pitchFamily="2" charset="-78"/>
              </a:rPr>
              <a:t>.</a:t>
            </a:r>
          </a:p>
        </p:txBody>
      </p:sp>
      <p:sp>
        <p:nvSpPr>
          <p:cNvPr id="4" name="TextBox 3">
            <a:extLst>
              <a:ext uri="{FF2B5EF4-FFF2-40B4-BE49-F238E27FC236}">
                <a16:creationId xmlns:a16="http://schemas.microsoft.com/office/drawing/2014/main" id="{3CB03E6B-A55B-62FF-773B-ADA19AEDB995}"/>
              </a:ext>
            </a:extLst>
          </p:cNvPr>
          <p:cNvSpPr txBox="1"/>
          <p:nvPr/>
        </p:nvSpPr>
        <p:spPr>
          <a:xfrm>
            <a:off x="4981575" y="429538"/>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سیگار به عنوان وسیله ای برای برقراری ارتباط</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pic>
        <p:nvPicPr>
          <p:cNvPr id="2" name="Picture 1">
            <a:extLst>
              <a:ext uri="{FF2B5EF4-FFF2-40B4-BE49-F238E27FC236}">
                <a16:creationId xmlns:a16="http://schemas.microsoft.com/office/drawing/2014/main" id="{6169196B-20C5-CAD2-07BD-2F26F6BFDF3B}"/>
              </a:ext>
            </a:extLst>
          </p:cNvPr>
          <p:cNvPicPr>
            <a:picLocks noChangeAspect="1"/>
          </p:cNvPicPr>
          <p:nvPr/>
        </p:nvPicPr>
        <p:blipFill>
          <a:blip r:embed="rId2"/>
          <a:stretch>
            <a:fillRect/>
          </a:stretch>
        </p:blipFill>
        <p:spPr>
          <a:xfrm>
            <a:off x="747565" y="1163782"/>
            <a:ext cx="3840020" cy="3840020"/>
          </a:xfrm>
          <a:prstGeom prst="round2DiagRect">
            <a:avLst>
              <a:gd name="adj1" fmla="val 20478"/>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437482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7094C8-AA55-836E-3137-EE6F55467996}"/>
              </a:ext>
            </a:extLst>
          </p:cNvPr>
          <p:cNvSpPr txBox="1"/>
          <p:nvPr/>
        </p:nvSpPr>
        <p:spPr>
          <a:xfrm>
            <a:off x="5172075" y="391235"/>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روش های گوناگون مصرف سیگار</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F551C95F-DCA6-AC57-1D29-6AD99C1A7D87}"/>
              </a:ext>
            </a:extLst>
          </p:cNvPr>
          <p:cNvSpPr txBox="1"/>
          <p:nvPr/>
        </p:nvSpPr>
        <p:spPr>
          <a:xfrm>
            <a:off x="314036" y="1100994"/>
            <a:ext cx="11406909" cy="2758447"/>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سیگار برای اولین بار در اوایل قرن نوزدهم در ایالات متحده معرفی شد. قبل از این، توتون و تنباکو به صورت سیگار پیچ و سیگار برگ، به روش جویدن و دم کردن مورد استفاده قرار می‌گرفت. در زمان جنگ‌های داخلی، استفاده از سیگار محبوبیت بیشتری پیدا کرده بود. مالیات فدرال برای اولین بار در سال </a:t>
            </a:r>
            <a:r>
              <a:rPr lang="fa-IR" dirty="0">
                <a:solidFill>
                  <a:srgbClr val="202122"/>
                </a:solidFill>
                <a:latin typeface="Times New Roman" panose="02020603050405020304" pitchFamily="18" charset="0"/>
                <a:cs typeface="B Traffic" panose="00000400000000000000" pitchFamily="2" charset="-78"/>
              </a:rPr>
              <a:t>۱۸۶۴</a:t>
            </a:r>
            <a:r>
              <a:rPr lang="ar-SA" dirty="0">
                <a:solidFill>
                  <a:srgbClr val="202122"/>
                </a:solidFill>
                <a:latin typeface="Times New Roman" panose="02020603050405020304" pitchFamily="18" charset="0"/>
                <a:cs typeface="B Traffic" panose="00000400000000000000" pitchFamily="2" charset="-78"/>
              </a:rPr>
              <a:t> برای سیگارها وضع شد. اندکی پس از آن، توسعه صنعت تولید سیگار باعث شد تا آن‌ها به سرعت به یک محصول اصلی دخانیات ایالات متحده تبدیل شوند</a:t>
            </a:r>
            <a:r>
              <a:rPr lang="en-GB" dirty="0">
                <a:solidFill>
                  <a:srgbClr val="202122"/>
                </a:solidFill>
                <a:latin typeface="Times New Roman" panose="02020603050405020304" pitchFamily="18" charset="0"/>
                <a:cs typeface="B Traffic" panose="00000400000000000000" pitchFamily="2" charset="-78"/>
              </a:rPr>
              <a:t>.</a:t>
            </a:r>
          </a:p>
        </p:txBody>
      </p:sp>
      <p:pic>
        <p:nvPicPr>
          <p:cNvPr id="2" name="Picture 1">
            <a:extLst>
              <a:ext uri="{FF2B5EF4-FFF2-40B4-BE49-F238E27FC236}">
                <a16:creationId xmlns:a16="http://schemas.microsoft.com/office/drawing/2014/main" id="{1FB0F8E2-49C7-8721-01F3-183F8494898B}"/>
              </a:ext>
            </a:extLst>
          </p:cNvPr>
          <p:cNvPicPr>
            <a:picLocks noChangeAspect="1"/>
          </p:cNvPicPr>
          <p:nvPr/>
        </p:nvPicPr>
        <p:blipFill>
          <a:blip r:embed="rId2"/>
          <a:stretch>
            <a:fillRect/>
          </a:stretch>
        </p:blipFill>
        <p:spPr>
          <a:xfrm>
            <a:off x="1950315" y="3674069"/>
            <a:ext cx="4422776" cy="248781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0591558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DEBBC7C-37BC-27E6-985B-B1F9BB863F1C}"/>
              </a:ext>
            </a:extLst>
          </p:cNvPr>
          <p:cNvSpPr txBox="1"/>
          <p:nvPr/>
        </p:nvSpPr>
        <p:spPr>
          <a:xfrm>
            <a:off x="5172075" y="410691"/>
            <a:ext cx="6096000" cy="600164"/>
          </a:xfrm>
          <a:prstGeom prst="rect">
            <a:avLst/>
          </a:prstGeom>
          <a:noFill/>
        </p:spPr>
        <p:txBody>
          <a:bodyPr wrap="square">
            <a:spAutoFit/>
          </a:bodyPr>
          <a:lstStyle/>
          <a:p>
            <a:pPr algn="just" rtl="1" fontAlgn="base">
              <a:lnSpc>
                <a:spcPct val="150000"/>
              </a:lnSpc>
              <a:spcAft>
                <a:spcPts val="1800"/>
              </a:spcAft>
            </a:pPr>
            <a:r>
              <a:rPr lang="ar-SA" sz="2400" spc="25" dirty="0">
                <a:solidFill>
                  <a:srgbClr val="FF0000"/>
                </a:solidFill>
                <a:effectLst/>
                <a:latin typeface="IRANSansX"/>
                <a:ea typeface="Times New Roman" panose="02020603050405020304" pitchFamily="18" charset="0"/>
                <a:cs typeface="B Titr" panose="00000700000000000000" pitchFamily="2" charset="-78"/>
              </a:rPr>
              <a:t>روش های گوناگون مصرف سیگار</a:t>
            </a:r>
            <a:endParaRPr lang="en-GB" sz="1200" dirty="0">
              <a:solidFill>
                <a:srgbClr val="FF0000"/>
              </a:solidFill>
              <a:effectLst/>
              <a:latin typeface="Times New Roman" panose="02020603050405020304" pitchFamily="18" charset="0"/>
              <a:ea typeface="Times New Roman" panose="02020603050405020304" pitchFamily="18" charset="0"/>
            </a:endParaRPr>
          </a:p>
        </p:txBody>
      </p:sp>
      <p:sp>
        <p:nvSpPr>
          <p:cNvPr id="4" name="TextBox 3">
            <a:extLst>
              <a:ext uri="{FF2B5EF4-FFF2-40B4-BE49-F238E27FC236}">
                <a16:creationId xmlns:a16="http://schemas.microsoft.com/office/drawing/2014/main" id="{77F56986-33AB-4372-29D9-58226B605432}"/>
              </a:ext>
            </a:extLst>
          </p:cNvPr>
          <p:cNvSpPr txBox="1"/>
          <p:nvPr/>
        </p:nvSpPr>
        <p:spPr>
          <a:xfrm>
            <a:off x="6936509" y="1626243"/>
            <a:ext cx="4673599" cy="4143442"/>
          </a:xfrm>
          <a:prstGeom prst="rect">
            <a:avLst/>
          </a:prstGeom>
          <a:noFill/>
        </p:spPr>
        <p:txBody>
          <a:bodyPr wrap="square">
            <a:spAutoFit/>
          </a:bodyPr>
          <a:lstStyle/>
          <a:p>
            <a:pPr algn="just" rtl="1" fontAlgn="base">
              <a:lnSpc>
                <a:spcPct val="250000"/>
              </a:lnSpc>
              <a:spcAft>
                <a:spcPts val="1800"/>
              </a:spcAft>
            </a:pPr>
            <a:r>
              <a:rPr lang="ar-SA" dirty="0">
                <a:solidFill>
                  <a:srgbClr val="202122"/>
                </a:solidFill>
                <a:latin typeface="Times New Roman" panose="02020603050405020304" pitchFamily="18" charset="0"/>
                <a:cs typeface="B Traffic" panose="00000400000000000000" pitchFamily="2" charset="-78"/>
              </a:rPr>
              <a:t>در همان زمان، جنبش پوپولیست اصلاحات بهداشتی منجر به فعالیت زودهنگام ضد سیگار کشیدن شد. از سال </a:t>
            </a:r>
            <a:r>
              <a:rPr lang="fa-IR" dirty="0">
                <a:solidFill>
                  <a:srgbClr val="202122"/>
                </a:solidFill>
                <a:latin typeface="Times New Roman" panose="02020603050405020304" pitchFamily="18" charset="0"/>
                <a:cs typeface="B Traffic" panose="00000400000000000000" pitchFamily="2" charset="-78"/>
              </a:rPr>
              <a:t>۱۸۸۰</a:t>
            </a:r>
            <a:r>
              <a:rPr lang="ar-SA" dirty="0">
                <a:solidFill>
                  <a:srgbClr val="202122"/>
                </a:solidFill>
                <a:latin typeface="Times New Roman" panose="02020603050405020304" pitchFamily="18" charset="0"/>
                <a:cs typeface="B Traffic" panose="00000400000000000000" pitchFamily="2" charset="-78"/>
              </a:rPr>
              <a:t> تا </a:t>
            </a:r>
            <a:r>
              <a:rPr lang="fa-IR" dirty="0">
                <a:solidFill>
                  <a:srgbClr val="202122"/>
                </a:solidFill>
                <a:latin typeface="Times New Roman" panose="02020603050405020304" pitchFamily="18" charset="0"/>
                <a:cs typeface="B Traffic" panose="00000400000000000000" pitchFamily="2" charset="-78"/>
              </a:rPr>
              <a:t>۱۹۲۰</a:t>
            </a:r>
            <a:r>
              <a:rPr lang="ar-SA" dirty="0">
                <a:solidFill>
                  <a:srgbClr val="202122"/>
                </a:solidFill>
                <a:latin typeface="Times New Roman" panose="02020603050405020304" pitchFamily="18" charset="0"/>
                <a:cs typeface="B Traffic" panose="00000400000000000000" pitchFamily="2" charset="-78"/>
              </a:rPr>
              <a:t> این فعالیت بیشتر ناشی از نگرانی‌های اخلاقی و بهداشتی بود تا مسائل بهداشتی و سلامتی. در طول جنگ جهانی اول، جراحان ارتش، سیگار را به دلیل کمک به تسکین درد استفاده می‌کردند</a:t>
            </a:r>
            <a:r>
              <a:rPr lang="en-GB" dirty="0">
                <a:solidFill>
                  <a:srgbClr val="202122"/>
                </a:solidFill>
                <a:latin typeface="Times New Roman" panose="02020603050405020304" pitchFamily="18" charset="0"/>
                <a:cs typeface="B Traffic" panose="00000400000000000000" pitchFamily="2" charset="-78"/>
              </a:rPr>
              <a:t>.</a:t>
            </a:r>
          </a:p>
        </p:txBody>
      </p:sp>
      <p:pic>
        <p:nvPicPr>
          <p:cNvPr id="3" name="Picture 2">
            <a:extLst>
              <a:ext uri="{FF2B5EF4-FFF2-40B4-BE49-F238E27FC236}">
                <a16:creationId xmlns:a16="http://schemas.microsoft.com/office/drawing/2014/main" id="{E34B8E78-0C0B-0F72-BBDB-665B8C34D71A}"/>
              </a:ext>
            </a:extLst>
          </p:cNvPr>
          <p:cNvPicPr>
            <a:picLocks noChangeAspect="1"/>
          </p:cNvPicPr>
          <p:nvPr/>
        </p:nvPicPr>
        <p:blipFill rotWithShape="1">
          <a:blip r:embed="rId2"/>
          <a:srcRect l="2178" r="11817"/>
          <a:stretch/>
        </p:blipFill>
        <p:spPr>
          <a:xfrm>
            <a:off x="1246909" y="1626243"/>
            <a:ext cx="4725046" cy="366001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534119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TotalTime>
  <Words>2627</Words>
  <Application>Microsoft Office PowerPoint</Application>
  <PresentationFormat>Widescreen</PresentationFormat>
  <Paragraphs>86</Paragraphs>
  <Slides>36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36</vt:i4>
      </vt:variant>
    </vt:vector>
  </HeadingPairs>
  <TitlesOfParts>
    <vt:vector size="44" baseType="lpstr">
      <vt:lpstr>Arial</vt:lpstr>
      <vt:lpstr>B Nazanin</vt:lpstr>
      <vt:lpstr>Calibri</vt:lpstr>
      <vt:lpstr>IRANSansX</vt:lpstr>
      <vt:lpstr>Roboto</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Testing</dc:creator>
  <cp:lastModifiedBy>mt</cp:lastModifiedBy>
  <cp:revision>6</cp:revision>
  <dcterms:created xsi:type="dcterms:W3CDTF">2023-07-08T18:35:18Z</dcterms:created>
  <dcterms:modified xsi:type="dcterms:W3CDTF">2023-08-15T11:30:12Z</dcterms:modified>
</cp:coreProperties>
</file>