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9" r:id="rId2"/>
    <p:sldId id="257" r:id="rId3"/>
    <p:sldId id="260" r:id="rId4"/>
    <p:sldId id="261" r:id="rId5"/>
    <p:sldId id="262" r:id="rId6"/>
    <p:sldId id="264" r:id="rId7"/>
    <p:sldId id="263" r:id="rId8"/>
    <p:sldId id="287" r:id="rId9"/>
    <p:sldId id="265" r:id="rId10"/>
    <p:sldId id="266" r:id="rId11"/>
    <p:sldId id="267" r:id="rId12"/>
    <p:sldId id="288" r:id="rId13"/>
    <p:sldId id="268" r:id="rId14"/>
    <p:sldId id="269" r:id="rId15"/>
    <p:sldId id="270" r:id="rId16"/>
    <p:sldId id="271" r:id="rId17"/>
    <p:sldId id="272" r:id="rId18"/>
    <p:sldId id="273" r:id="rId19"/>
    <p:sldId id="274" r:id="rId20"/>
    <p:sldId id="275" r:id="rId21"/>
    <p:sldId id="276" r:id="rId22"/>
    <p:sldId id="289" r:id="rId23"/>
    <p:sldId id="277" r:id="rId24"/>
    <p:sldId id="278" r:id="rId25"/>
    <p:sldId id="279" r:id="rId26"/>
    <p:sldId id="280" r:id="rId27"/>
    <p:sldId id="290" r:id="rId28"/>
    <p:sldId id="282" r:id="rId29"/>
    <p:sldId id="283" r:id="rId30"/>
    <p:sldId id="284" r:id="rId31"/>
    <p:sldId id="285" r:id="rId32"/>
    <p:sldId id="291" r:id="rId33"/>
    <p:sldId id="286" r:id="rId34"/>
    <p:sldId id="258"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989132519023" initials="9" lastIdx="1" clrIdx="0">
    <p:extLst>
      <p:ext uri="{19B8F6BF-5375-455C-9EA6-DF929625EA0E}">
        <p15:presenceInfo xmlns:p15="http://schemas.microsoft.com/office/powerpoint/2012/main" userId="78a08b702df811c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2BA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4" autoAdjust="0"/>
    <p:restoredTop sz="94660"/>
  </p:normalViewPr>
  <p:slideViewPr>
    <p:cSldViewPr snapToGrid="0">
      <p:cViewPr varScale="1">
        <p:scale>
          <a:sx n="78" d="100"/>
          <a:sy n="78" d="100"/>
        </p:scale>
        <p:origin x="773"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DF5810EB-062B-4B66-8BB1-2DC653639044}" type="datetimeFigureOut">
              <a:rPr lang="fa-IR" smtClean="0"/>
              <a:t>09/08/1445</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B067E2A5-80FB-4DC7-A681-14D58D956C27}" type="slidenum">
              <a:rPr lang="fa-IR" smtClean="0"/>
              <a:t>‹#›</a:t>
            </a:fld>
            <a:endParaRPr lang="fa-IR"/>
          </a:p>
        </p:txBody>
      </p:sp>
    </p:spTree>
    <p:extLst>
      <p:ext uri="{BB962C8B-B14F-4D97-AF65-F5344CB8AC3E}">
        <p14:creationId xmlns:p14="http://schemas.microsoft.com/office/powerpoint/2010/main" val="26233439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43819C7A-DDA7-1F68-4E43-AD70FA304F02}"/>
              </a:ext>
            </a:extLst>
          </p:cNvPr>
          <p:cNvSpPr>
            <a:spLocks noGrp="1"/>
          </p:cNvSpPr>
          <p:nvPr>
            <p:ph type="pic" sz="quarter" idx="10"/>
          </p:nvPr>
        </p:nvSpPr>
        <p:spPr>
          <a:xfrm>
            <a:off x="7938" y="1"/>
            <a:ext cx="12184062" cy="6382202"/>
          </a:xfrm>
          <a:custGeom>
            <a:avLst/>
            <a:gdLst>
              <a:gd name="connsiteX0" fmla="*/ 0 w 12184062"/>
              <a:gd name="connsiteY0" fmla="*/ 0 h 5649913"/>
              <a:gd name="connsiteX1" fmla="*/ 12184062 w 12184062"/>
              <a:gd name="connsiteY1" fmla="*/ 0 h 5649913"/>
              <a:gd name="connsiteX2" fmla="*/ 12184062 w 12184062"/>
              <a:gd name="connsiteY2" fmla="*/ 5649913 h 5649913"/>
              <a:gd name="connsiteX3" fmla="*/ 0 w 12184062"/>
              <a:gd name="connsiteY3" fmla="*/ 5649913 h 5649913"/>
              <a:gd name="connsiteX4" fmla="*/ 0 w 12184062"/>
              <a:gd name="connsiteY4" fmla="*/ 0 h 5649913"/>
              <a:gd name="connsiteX0" fmla="*/ 0 w 12184062"/>
              <a:gd name="connsiteY0" fmla="*/ 0 h 6213629"/>
              <a:gd name="connsiteX1" fmla="*/ 12184062 w 12184062"/>
              <a:gd name="connsiteY1" fmla="*/ 0 h 6213629"/>
              <a:gd name="connsiteX2" fmla="*/ 12184062 w 12184062"/>
              <a:gd name="connsiteY2" fmla="*/ 5649913 h 6213629"/>
              <a:gd name="connsiteX3" fmla="*/ 0 w 12184062"/>
              <a:gd name="connsiteY3" fmla="*/ 5649913 h 6213629"/>
              <a:gd name="connsiteX4" fmla="*/ 0 w 12184062"/>
              <a:gd name="connsiteY4" fmla="*/ 0 h 6213629"/>
              <a:gd name="connsiteX0" fmla="*/ 0 w 12184062"/>
              <a:gd name="connsiteY0" fmla="*/ 0 h 6382202"/>
              <a:gd name="connsiteX1" fmla="*/ 12184062 w 12184062"/>
              <a:gd name="connsiteY1" fmla="*/ 0 h 6382202"/>
              <a:gd name="connsiteX2" fmla="*/ 12184062 w 12184062"/>
              <a:gd name="connsiteY2" fmla="*/ 5649913 h 6382202"/>
              <a:gd name="connsiteX3" fmla="*/ 0 w 12184062"/>
              <a:gd name="connsiteY3" fmla="*/ 5649913 h 6382202"/>
              <a:gd name="connsiteX4" fmla="*/ 0 w 12184062"/>
              <a:gd name="connsiteY4" fmla="*/ 0 h 6382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84062" h="6382202">
                <a:moveTo>
                  <a:pt x="0" y="0"/>
                </a:moveTo>
                <a:lnTo>
                  <a:pt x="12184062" y="0"/>
                </a:lnTo>
                <a:lnTo>
                  <a:pt x="12184062" y="5649913"/>
                </a:lnTo>
                <a:cubicBezTo>
                  <a:pt x="8801134" y="6284094"/>
                  <a:pt x="6317857" y="6918275"/>
                  <a:pt x="0" y="5649913"/>
                </a:cubicBezTo>
                <a:lnTo>
                  <a:pt x="0" y="0"/>
                </a:lnTo>
                <a:close/>
              </a:path>
            </a:pathLst>
          </a:custGeom>
        </p:spPr>
        <p:txBody>
          <a:bodyPr/>
          <a:lstStyle/>
          <a:p>
            <a:endParaRPr lang="en-US"/>
          </a:p>
        </p:txBody>
      </p:sp>
    </p:spTree>
    <p:extLst>
      <p:ext uri="{BB962C8B-B14F-4D97-AF65-F5344CB8AC3E}">
        <p14:creationId xmlns:p14="http://schemas.microsoft.com/office/powerpoint/2010/main" val="33917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58E085D-5C26-F29C-A6F6-6F17F3F5029A}"/>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10488098" y="139572"/>
            <a:ext cx="1456864" cy="1113110"/>
          </a:xfrm>
          <a:prstGeom prst="rect">
            <a:avLst/>
          </a:prstGeom>
        </p:spPr>
      </p:pic>
      <p:sp>
        <p:nvSpPr>
          <p:cNvPr id="3" name="Rectangle 2">
            <a:extLst>
              <a:ext uri="{FF2B5EF4-FFF2-40B4-BE49-F238E27FC236}">
                <a16:creationId xmlns:a16="http://schemas.microsoft.com/office/drawing/2014/main" id="{A098AE43-B1DF-A537-C0E4-C3AB34661C1F}"/>
              </a:ext>
            </a:extLst>
          </p:cNvPr>
          <p:cNvSpPr/>
          <p:nvPr userDrawn="1"/>
        </p:nvSpPr>
        <p:spPr>
          <a:xfrm>
            <a:off x="132080" y="142875"/>
            <a:ext cx="11927840" cy="6542405"/>
          </a:xfrm>
          <a:prstGeom prst="rect">
            <a:avLst/>
          </a:prstGeom>
          <a:ln w="19050">
            <a:solidFill>
              <a:srgbClr val="062BA2"/>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1DA5D2BC-A192-2611-1673-8B12008F1C15}"/>
              </a:ext>
            </a:extLst>
          </p:cNvPr>
          <p:cNvCxnSpPr>
            <a:cxnSpLocks/>
          </p:cNvCxnSpPr>
          <p:nvPr userDrawn="1"/>
        </p:nvCxnSpPr>
        <p:spPr>
          <a:xfrm flipH="1">
            <a:off x="10488098" y="1058718"/>
            <a:ext cx="1330118" cy="0"/>
          </a:xfrm>
          <a:prstGeom prst="line">
            <a:avLst/>
          </a:prstGeom>
          <a:ln w="19050">
            <a:solidFill>
              <a:srgbClr val="062BA2"/>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89473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098AE43-B1DF-A537-C0E4-C3AB34661C1F}"/>
              </a:ext>
            </a:extLst>
          </p:cNvPr>
          <p:cNvSpPr/>
          <p:nvPr userDrawn="1"/>
        </p:nvSpPr>
        <p:spPr>
          <a:xfrm>
            <a:off x="132080" y="142875"/>
            <a:ext cx="11927840" cy="6542405"/>
          </a:xfrm>
          <a:prstGeom prst="rect">
            <a:avLst/>
          </a:prstGeom>
          <a:ln w="19050">
            <a:solidFill>
              <a:srgbClr val="062BA2"/>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1DA5D2BC-A192-2611-1673-8B12008F1C15}"/>
              </a:ext>
            </a:extLst>
          </p:cNvPr>
          <p:cNvCxnSpPr>
            <a:cxnSpLocks/>
          </p:cNvCxnSpPr>
          <p:nvPr userDrawn="1"/>
        </p:nvCxnSpPr>
        <p:spPr>
          <a:xfrm>
            <a:off x="11258550" y="2124075"/>
            <a:ext cx="0" cy="2371725"/>
          </a:xfrm>
          <a:prstGeom prst="line">
            <a:avLst/>
          </a:prstGeom>
          <a:ln w="19050">
            <a:solidFill>
              <a:srgbClr val="062BA2"/>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47655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959105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daneshchi.ir/" TargetMode="External"/><Relationship Id="rId2" Type="http://schemas.openxmlformats.org/officeDocument/2006/relationships/hyperlink" Target="https://fa.wikipedia.org/wiki/%D9%88" TargetMode="External"/><Relationship Id="rId1" Type="http://schemas.openxmlformats.org/officeDocument/2006/relationships/slideLayout" Target="../slideLayouts/slideLayout2.xml"/><Relationship Id="rId5" Type="http://schemas.openxmlformats.org/officeDocument/2006/relationships/image" Target="../media/image25.jpg"/><Relationship Id="rId4" Type="http://schemas.openxmlformats.org/officeDocument/2006/relationships/image" Target="../media/image24.jpg"/></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0.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D45C9B78-F6C4-DCC3-1C2E-48AC27E0ECB9}"/>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0717" b="10717"/>
          <a:stretch>
            <a:fillRect/>
          </a:stretch>
        </p:blipFill>
        <p:spPr/>
      </p:pic>
      <p:sp>
        <p:nvSpPr>
          <p:cNvPr id="5" name="Freeform: Shape 4">
            <a:extLst>
              <a:ext uri="{FF2B5EF4-FFF2-40B4-BE49-F238E27FC236}">
                <a16:creationId xmlns:a16="http://schemas.microsoft.com/office/drawing/2014/main" id="{3FA0F812-C524-1B78-C149-CB1CE946BB6B}"/>
              </a:ext>
            </a:extLst>
          </p:cNvPr>
          <p:cNvSpPr/>
          <p:nvPr/>
        </p:nvSpPr>
        <p:spPr>
          <a:xfrm>
            <a:off x="0" y="1"/>
            <a:ext cx="12184062" cy="6382202"/>
          </a:xfrm>
          <a:custGeom>
            <a:avLst/>
            <a:gdLst>
              <a:gd name="connsiteX0" fmla="*/ 0 w 12184062"/>
              <a:gd name="connsiteY0" fmla="*/ 0 h 6382202"/>
              <a:gd name="connsiteX1" fmla="*/ 12184062 w 12184062"/>
              <a:gd name="connsiteY1" fmla="*/ 0 h 6382202"/>
              <a:gd name="connsiteX2" fmla="*/ 12184062 w 12184062"/>
              <a:gd name="connsiteY2" fmla="*/ 5649913 h 6382202"/>
              <a:gd name="connsiteX3" fmla="*/ 0 w 12184062"/>
              <a:gd name="connsiteY3" fmla="*/ 5649913 h 6382202"/>
            </a:gdLst>
            <a:ahLst/>
            <a:cxnLst>
              <a:cxn ang="0">
                <a:pos x="connsiteX0" y="connsiteY0"/>
              </a:cxn>
              <a:cxn ang="0">
                <a:pos x="connsiteX1" y="connsiteY1"/>
              </a:cxn>
              <a:cxn ang="0">
                <a:pos x="connsiteX2" y="connsiteY2"/>
              </a:cxn>
              <a:cxn ang="0">
                <a:pos x="connsiteX3" y="connsiteY3"/>
              </a:cxn>
            </a:cxnLst>
            <a:rect l="l" t="t" r="r" b="b"/>
            <a:pathLst>
              <a:path w="12184062" h="6382202">
                <a:moveTo>
                  <a:pt x="0" y="0"/>
                </a:moveTo>
                <a:lnTo>
                  <a:pt x="12184062" y="0"/>
                </a:lnTo>
                <a:lnTo>
                  <a:pt x="12184062" y="5649913"/>
                </a:lnTo>
                <a:cubicBezTo>
                  <a:pt x="8801134" y="6284094"/>
                  <a:pt x="6317857" y="6918275"/>
                  <a:pt x="0" y="5649913"/>
                </a:cubicBezTo>
                <a:close/>
              </a:path>
            </a:pathLst>
          </a:custGeom>
          <a:gradFill flip="none" rotWithShape="1">
            <a:gsLst>
              <a:gs pos="25000">
                <a:srgbClr val="000000">
                  <a:alpha val="0"/>
                </a:srgbClr>
              </a:gs>
              <a:gs pos="75000">
                <a:schemeClr val="tx1">
                  <a:alpha val="50000"/>
                </a:schemeClr>
              </a:gs>
              <a:gs pos="100000">
                <a:schemeClr val="tx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6" name="Group 5">
            <a:extLst>
              <a:ext uri="{FF2B5EF4-FFF2-40B4-BE49-F238E27FC236}">
                <a16:creationId xmlns:a16="http://schemas.microsoft.com/office/drawing/2014/main" id="{6CB7314D-15D9-D03B-76F8-BCA082AB8E4C}"/>
              </a:ext>
            </a:extLst>
          </p:cNvPr>
          <p:cNvGrpSpPr/>
          <p:nvPr/>
        </p:nvGrpSpPr>
        <p:grpSpPr>
          <a:xfrm>
            <a:off x="4744164" y="1214872"/>
            <a:ext cx="7439898" cy="3783335"/>
            <a:chOff x="4744164" y="1225758"/>
            <a:chExt cx="7439898" cy="3783335"/>
          </a:xfrm>
        </p:grpSpPr>
        <p:sp>
          <p:nvSpPr>
            <p:cNvPr id="7" name="TextBox 6">
              <a:extLst>
                <a:ext uri="{FF2B5EF4-FFF2-40B4-BE49-F238E27FC236}">
                  <a16:creationId xmlns:a16="http://schemas.microsoft.com/office/drawing/2014/main" id="{1BC58D57-0491-2811-D4C0-601536126BEA}"/>
                </a:ext>
              </a:extLst>
            </p:cNvPr>
            <p:cNvSpPr txBox="1"/>
            <p:nvPr/>
          </p:nvSpPr>
          <p:spPr>
            <a:xfrm>
              <a:off x="5527040" y="1823606"/>
              <a:ext cx="6657022" cy="1323439"/>
            </a:xfrm>
            <a:prstGeom prst="rect">
              <a:avLst/>
            </a:prstGeom>
            <a:noFill/>
          </p:spPr>
          <p:txBody>
            <a:bodyPr wrap="square" rtlCol="0">
              <a:spAutoFit/>
            </a:bodyPr>
            <a:lstStyle/>
            <a:p>
              <a:pPr algn="ctr"/>
              <a:r>
                <a:rPr lang="fa-IR" sz="8000" b="1" dirty="0">
                  <a:solidFill>
                    <a:schemeClr val="bg1"/>
                  </a:solidFill>
                  <a:cs typeface="B Yekan" panose="00000400000000000000" pitchFamily="2" charset="-78"/>
                </a:rPr>
                <a:t>ورزش </a:t>
              </a:r>
              <a:r>
                <a:rPr lang="fa-IR" sz="8000" b="1" dirty="0">
                  <a:solidFill>
                    <a:srgbClr val="FFC000"/>
                  </a:solidFill>
                  <a:cs typeface="B Yekan" panose="00000400000000000000" pitchFamily="2" charset="-78"/>
                </a:rPr>
                <a:t>شـــــنا</a:t>
              </a:r>
              <a:endParaRPr lang="en-US" sz="8000" b="1" dirty="0">
                <a:solidFill>
                  <a:srgbClr val="FFC000"/>
                </a:solidFill>
                <a:cs typeface="B Yekan" panose="00000400000000000000" pitchFamily="2" charset="-78"/>
              </a:endParaRPr>
            </a:p>
          </p:txBody>
        </p:sp>
        <p:sp>
          <p:nvSpPr>
            <p:cNvPr id="8" name="TextBox 7">
              <a:extLst>
                <a:ext uri="{FF2B5EF4-FFF2-40B4-BE49-F238E27FC236}">
                  <a16:creationId xmlns:a16="http://schemas.microsoft.com/office/drawing/2014/main" id="{954A191E-2C57-C29D-5C37-29E9FE7E8F19}"/>
                </a:ext>
              </a:extLst>
            </p:cNvPr>
            <p:cNvSpPr txBox="1"/>
            <p:nvPr/>
          </p:nvSpPr>
          <p:spPr>
            <a:xfrm>
              <a:off x="4744164" y="1225758"/>
              <a:ext cx="7089225" cy="584775"/>
            </a:xfrm>
            <a:prstGeom prst="rect">
              <a:avLst/>
            </a:prstGeom>
            <a:noFill/>
          </p:spPr>
          <p:txBody>
            <a:bodyPr wrap="square" rtlCol="0">
              <a:spAutoFit/>
            </a:bodyPr>
            <a:lstStyle/>
            <a:p>
              <a:pPr algn="r"/>
              <a:r>
                <a:rPr lang="fa-IR" sz="3200" dirty="0">
                  <a:solidFill>
                    <a:schemeClr val="bg1"/>
                  </a:solidFill>
                  <a:cs typeface="B Yekan" panose="00000400000000000000" pitchFamily="2" charset="-78"/>
                </a:rPr>
                <a:t>پاورپوینت</a:t>
              </a:r>
              <a:endParaRPr lang="en-US" sz="3200" dirty="0">
                <a:solidFill>
                  <a:schemeClr val="bg1"/>
                </a:solidFill>
                <a:cs typeface="B Yekan" panose="00000400000000000000" pitchFamily="2" charset="-78"/>
              </a:endParaRPr>
            </a:p>
          </p:txBody>
        </p:sp>
        <p:sp>
          <p:nvSpPr>
            <p:cNvPr id="9" name="TextBox 8">
              <a:extLst>
                <a:ext uri="{FF2B5EF4-FFF2-40B4-BE49-F238E27FC236}">
                  <a16:creationId xmlns:a16="http://schemas.microsoft.com/office/drawing/2014/main" id="{8C02B1DF-9ABB-E093-E063-E5F5AA2ABB29}"/>
                </a:ext>
              </a:extLst>
            </p:cNvPr>
            <p:cNvSpPr txBox="1"/>
            <p:nvPr/>
          </p:nvSpPr>
          <p:spPr>
            <a:xfrm>
              <a:off x="8126362" y="3147045"/>
              <a:ext cx="3607054" cy="1862048"/>
            </a:xfrm>
            <a:prstGeom prst="rect">
              <a:avLst/>
            </a:prstGeom>
            <a:noFill/>
          </p:spPr>
          <p:txBody>
            <a:bodyPr wrap="square" rtlCol="0">
              <a:spAutoFit/>
            </a:bodyPr>
            <a:lstStyle/>
            <a:p>
              <a:pPr algn="justLow" rtl="1">
                <a:lnSpc>
                  <a:spcPct val="200000"/>
                </a:lnSpc>
              </a:pPr>
              <a:r>
                <a:rPr lang="fa-IR" sz="2000" dirty="0">
                  <a:solidFill>
                    <a:schemeClr val="bg1"/>
                  </a:solidFill>
                  <a:cs typeface="B Yekan" panose="00000400000000000000" pitchFamily="2" charset="-78"/>
                </a:rPr>
                <a:t>نام پژوهشگران: ...............</a:t>
              </a:r>
            </a:p>
            <a:p>
              <a:pPr algn="justLow" rtl="1">
                <a:lnSpc>
                  <a:spcPct val="200000"/>
                </a:lnSpc>
              </a:pPr>
              <a:r>
                <a:rPr lang="fa-IR" sz="2000" dirty="0">
                  <a:solidFill>
                    <a:schemeClr val="bg1"/>
                  </a:solidFill>
                  <a:cs typeface="B Yekan" panose="00000400000000000000" pitchFamily="2" charset="-78"/>
                </a:rPr>
                <a:t>استاد راهنما: ................</a:t>
              </a:r>
            </a:p>
            <a:p>
              <a:pPr algn="justLow" rtl="1">
                <a:lnSpc>
                  <a:spcPct val="200000"/>
                </a:lnSpc>
              </a:pPr>
              <a:r>
                <a:rPr lang="fa-IR" sz="2000" dirty="0">
                  <a:solidFill>
                    <a:schemeClr val="bg1"/>
                  </a:solidFill>
                  <a:cs typeface="B Yekan" panose="00000400000000000000" pitchFamily="2" charset="-78"/>
                </a:rPr>
                <a:t>سال تحصیلی: ...............</a:t>
              </a:r>
              <a:endParaRPr lang="en-US" sz="2000" dirty="0">
                <a:solidFill>
                  <a:schemeClr val="bg1"/>
                </a:solidFill>
                <a:cs typeface="B Yekan" panose="00000400000000000000" pitchFamily="2" charset="-78"/>
              </a:endParaRPr>
            </a:p>
          </p:txBody>
        </p:sp>
      </p:grpSp>
    </p:spTree>
    <p:extLst>
      <p:ext uri="{BB962C8B-B14F-4D97-AF65-F5344CB8AC3E}">
        <p14:creationId xmlns:p14="http://schemas.microsoft.com/office/powerpoint/2010/main" val="8890876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6142751" y="457942"/>
            <a:ext cx="5063614"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تاریخچه شنا در اسپارت ها و روم قدیم</a:t>
            </a:r>
          </a:p>
        </p:txBody>
      </p:sp>
      <p:sp>
        <p:nvSpPr>
          <p:cNvPr id="3" name="TextBox 2">
            <a:extLst>
              <a:ext uri="{FF2B5EF4-FFF2-40B4-BE49-F238E27FC236}">
                <a16:creationId xmlns:a16="http://schemas.microsoft.com/office/drawing/2014/main" id="{C183E14F-52B5-67BF-97D3-71F55ECBBBB4}"/>
              </a:ext>
            </a:extLst>
          </p:cNvPr>
          <p:cNvSpPr txBox="1"/>
          <p:nvPr/>
        </p:nvSpPr>
        <p:spPr>
          <a:xfrm>
            <a:off x="10524931" y="1476669"/>
            <a:ext cx="2202024"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اسپارت ها</a:t>
            </a:r>
          </a:p>
        </p:txBody>
      </p:sp>
      <p:sp>
        <p:nvSpPr>
          <p:cNvPr id="5" name="TextBox 4">
            <a:extLst>
              <a:ext uri="{FF2B5EF4-FFF2-40B4-BE49-F238E27FC236}">
                <a16:creationId xmlns:a16="http://schemas.microsoft.com/office/drawing/2014/main" id="{178EF36C-9299-0C0E-18F2-126A87A7BE83}"/>
              </a:ext>
            </a:extLst>
          </p:cNvPr>
          <p:cNvSpPr txBox="1"/>
          <p:nvPr/>
        </p:nvSpPr>
        <p:spPr>
          <a:xfrm>
            <a:off x="10627567" y="3928388"/>
            <a:ext cx="1457382"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روم قدیم</a:t>
            </a:r>
          </a:p>
        </p:txBody>
      </p:sp>
      <p:sp>
        <p:nvSpPr>
          <p:cNvPr id="7" name="TextBox 6">
            <a:extLst>
              <a:ext uri="{FF2B5EF4-FFF2-40B4-BE49-F238E27FC236}">
                <a16:creationId xmlns:a16="http://schemas.microsoft.com/office/drawing/2014/main" id="{68B74779-F51F-3824-BA51-2E6AEA9EADCF}"/>
              </a:ext>
            </a:extLst>
          </p:cNvPr>
          <p:cNvSpPr txBox="1"/>
          <p:nvPr/>
        </p:nvSpPr>
        <p:spPr>
          <a:xfrm>
            <a:off x="1476043" y="2161074"/>
            <a:ext cx="10263674" cy="1685077"/>
          </a:xfrm>
          <a:prstGeom prst="rect">
            <a:avLst/>
          </a:prstGeom>
          <a:noFill/>
        </p:spPr>
        <p:txBody>
          <a:bodyPr wrap="square" rtlCol="1">
            <a:spAutoFit/>
          </a:bodyPr>
          <a:lstStyle/>
          <a:p>
            <a:pPr algn="justLow" rtl="1">
              <a:lnSpc>
                <a:spcPct val="200000"/>
              </a:lnSpc>
            </a:pPr>
            <a:r>
              <a:rPr lang="fa-IR" b="1" dirty="0">
                <a:cs typeface="B Nazanin" panose="00000400000000000000" pitchFamily="2" charset="-78"/>
              </a:rPr>
              <a:t>اسپارتها که ژیمناستیک را پایه و اساس فعالیت‌های ورزشی کودکان می‌دانستند، از آموزش دو و شنا و… نیز غافل نبوده‌اند. اسپارتها را نخستین پایه‌گذاران شیوه‌های تربیت بدنی در نظام آموزشی به‌شمار می‌آورند و دیگر کشورهای گیتی شیوه‌های مذکور را از آنان تقلید و اقتباس کرده‌اند.</a:t>
            </a:r>
          </a:p>
        </p:txBody>
      </p:sp>
      <p:sp>
        <p:nvSpPr>
          <p:cNvPr id="8" name="TextBox 7">
            <a:extLst>
              <a:ext uri="{FF2B5EF4-FFF2-40B4-BE49-F238E27FC236}">
                <a16:creationId xmlns:a16="http://schemas.microsoft.com/office/drawing/2014/main" id="{1A391C86-792F-12C1-E56E-5C05DC79BE75}"/>
              </a:ext>
            </a:extLst>
          </p:cNvPr>
          <p:cNvSpPr txBox="1"/>
          <p:nvPr/>
        </p:nvSpPr>
        <p:spPr>
          <a:xfrm>
            <a:off x="1334278" y="4815791"/>
            <a:ext cx="10405439" cy="1131079"/>
          </a:xfrm>
          <a:prstGeom prst="rect">
            <a:avLst/>
          </a:prstGeom>
          <a:noFill/>
        </p:spPr>
        <p:txBody>
          <a:bodyPr wrap="square" rtlCol="1">
            <a:spAutoFit/>
          </a:bodyPr>
          <a:lstStyle/>
          <a:p>
            <a:pPr algn="justLow" rtl="1">
              <a:lnSpc>
                <a:spcPct val="200000"/>
              </a:lnSpc>
            </a:pPr>
            <a:r>
              <a:rPr lang="fa-IR" b="1" dirty="0">
                <a:cs typeface="B Nazanin" panose="00000400000000000000" pitchFamily="2" charset="-78"/>
              </a:rPr>
              <a:t>تمرین‌های ورزشی رومیان قدیم را اسب سواری، تیراندازی، پرتاب نیزه و شنا در رودخانه‌های تند و سیلابی تشکیل می‌داده‌است. همچنین دو، شنا، شکار، توپ‌بازی، ماهیگیری، و قایقرانی ورزش‌های مورد علاقه مردم روم جدید بوده‌است. </a:t>
            </a:r>
          </a:p>
        </p:txBody>
      </p:sp>
      <p:pic>
        <p:nvPicPr>
          <p:cNvPr id="10" name="Picture 9">
            <a:extLst>
              <a:ext uri="{FF2B5EF4-FFF2-40B4-BE49-F238E27FC236}">
                <a16:creationId xmlns:a16="http://schemas.microsoft.com/office/drawing/2014/main" id="{22CA7D67-F298-9BBD-C064-84D501355A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1136" y="317448"/>
            <a:ext cx="3153745" cy="20154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0340427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7573407" y="456926"/>
            <a:ext cx="4268946"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رشد شنا از قرن نوزدهم</a:t>
            </a:r>
          </a:p>
        </p:txBody>
      </p:sp>
      <p:sp>
        <p:nvSpPr>
          <p:cNvPr id="3" name="TextBox 2">
            <a:extLst>
              <a:ext uri="{FF2B5EF4-FFF2-40B4-BE49-F238E27FC236}">
                <a16:creationId xmlns:a16="http://schemas.microsoft.com/office/drawing/2014/main" id="{690717D0-A9DC-047D-721E-6C969AF71834}"/>
              </a:ext>
            </a:extLst>
          </p:cNvPr>
          <p:cNvSpPr txBox="1"/>
          <p:nvPr/>
        </p:nvSpPr>
        <p:spPr>
          <a:xfrm>
            <a:off x="349647" y="318533"/>
            <a:ext cx="6638982" cy="6220934"/>
          </a:xfrm>
          <a:prstGeom prst="rect">
            <a:avLst/>
          </a:prstGeom>
          <a:noFill/>
        </p:spPr>
        <p:txBody>
          <a:bodyPr wrap="square" rtlCol="1">
            <a:spAutoFit/>
          </a:bodyPr>
          <a:lstStyle/>
          <a:p>
            <a:pPr algn="justLow" rtl="1">
              <a:lnSpc>
                <a:spcPct val="250000"/>
              </a:lnSpc>
            </a:pPr>
            <a:r>
              <a:rPr lang="fa-IR" dirty="0">
                <a:cs typeface="B Yekan" panose="00000400000000000000" pitchFamily="2" charset="-78"/>
              </a:rPr>
              <a:t>با شروع قرن نوزدهم رشد کمی و کیفی شنا چشمگیر می‌شود. در سال ۱۸۱۰ لرد بایرون شاعر نامدار بریتانیا تنگه داردانل را با شنا می‌پیماید. اولین مدرسه‌ای که در سال ۱۸۱۰ شنا را در برنامه خود گنجاند، مدرسه (فورتا) در آلمان بوده‌است و به تدریج سایر مدارس از این برنامه استقبال کرده‌اند. (گوتس موتس) در مورد توسعه ورزش شنا در مدارس نقش اساسی داشته و این نقل از اوست که (ورزش شنا باید قسمت اصلی تعلیم و تربیت باشد) وی به کمک طناب، کمربند و قلاب، مبتدیان را در آب تعلیم می‌داد.</a:t>
            </a:r>
          </a:p>
          <a:p>
            <a:pPr algn="justLow" rtl="1">
              <a:lnSpc>
                <a:spcPct val="250000"/>
              </a:lnSpc>
            </a:pPr>
            <a:r>
              <a:rPr lang="fa-IR" dirty="0">
                <a:cs typeface="B Yekan" panose="00000400000000000000" pitchFamily="2" charset="-78"/>
              </a:rPr>
              <a:t>سال ۱۸۷۵ شناگر آمریکایی (ماتیووب) دریای مانش را به وسیله شنای قورباغه در مدت ۲۲ ساعت طی کرد و شاهکار او انعکاس بزرگی داشت.</a:t>
            </a:r>
          </a:p>
        </p:txBody>
      </p:sp>
      <p:pic>
        <p:nvPicPr>
          <p:cNvPr id="4" name="Picture 3">
            <a:extLst>
              <a:ext uri="{FF2B5EF4-FFF2-40B4-BE49-F238E27FC236}">
                <a16:creationId xmlns:a16="http://schemas.microsoft.com/office/drawing/2014/main" id="{7FE79057-A052-ABCF-1C39-B8DABF33A2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886642">
            <a:off x="7694730" y="1625024"/>
            <a:ext cx="3576017" cy="280359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4">
            <a:extLst>
              <a:ext uri="{FF2B5EF4-FFF2-40B4-BE49-F238E27FC236}">
                <a16:creationId xmlns:a16="http://schemas.microsoft.com/office/drawing/2014/main" id="{735CEC2F-CEAB-4029-6BC0-FE8986C2D1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89301">
            <a:off x="7638595" y="4217715"/>
            <a:ext cx="3008587" cy="180515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0984845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7573407" y="456926"/>
            <a:ext cx="4268946"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رشد شنا از قرن نوزدهم</a:t>
            </a:r>
          </a:p>
        </p:txBody>
      </p:sp>
      <p:sp>
        <p:nvSpPr>
          <p:cNvPr id="3" name="TextBox 2">
            <a:extLst>
              <a:ext uri="{FF2B5EF4-FFF2-40B4-BE49-F238E27FC236}">
                <a16:creationId xmlns:a16="http://schemas.microsoft.com/office/drawing/2014/main" id="{690717D0-A9DC-047D-721E-6C969AF71834}"/>
              </a:ext>
            </a:extLst>
          </p:cNvPr>
          <p:cNvSpPr txBox="1"/>
          <p:nvPr/>
        </p:nvSpPr>
        <p:spPr>
          <a:xfrm>
            <a:off x="4153989" y="918591"/>
            <a:ext cx="7688364" cy="5528437"/>
          </a:xfrm>
          <a:prstGeom prst="rect">
            <a:avLst/>
          </a:prstGeom>
          <a:noFill/>
        </p:spPr>
        <p:txBody>
          <a:bodyPr wrap="square" rtlCol="1">
            <a:spAutoFit/>
          </a:bodyPr>
          <a:lstStyle/>
          <a:p>
            <a:pPr algn="justLow" rtl="1">
              <a:lnSpc>
                <a:spcPct val="250000"/>
              </a:lnSpc>
            </a:pPr>
            <a:r>
              <a:rPr lang="fa-IR" dirty="0">
                <a:cs typeface="B Yekan" panose="00000400000000000000" pitchFamily="2" charset="-78"/>
              </a:rPr>
              <a:t>در سال ۱۸۷۸ شنای (تروجن) ابداع شد که نام نخستین نمایش دهنده آن (جیمز تروج) بر روی آن نهاده شده‌است. تروجن با مشاهده بومیان آمریکای جنوبی، استراحت هر دو دست را به‌طور متناوب در خارج از آب قرار داد. وی در همین دوره این شنای کرال را با یک ضربه پای قورباغه ترکیب کرد. پیشرفت بعدی، اجرای دو ضربه پا در یک دور بود یعنی دو ضربه پا در هر حرکت دست که موجب کوتاهتر و سریعتر شدن حرکات دست شد. در آخر ضربه پای شنای قورباغه با ضربه عمودی جایگزین و شنای کرال سینه متولد شد. ابداع‌کننده این سبک شناگر استرالیایی (ریچارد کاویل) در آستانه قرن بیستم بوده‌است. ضربه پا در شنای کاویل به (ضربه کرال استرالیایی) معروف و آن عبارت‌اند از ۴ ضربه پا در هر حرکت دست می‌شد. </a:t>
            </a:r>
          </a:p>
        </p:txBody>
      </p:sp>
      <p:pic>
        <p:nvPicPr>
          <p:cNvPr id="4" name="Picture 3">
            <a:extLst>
              <a:ext uri="{FF2B5EF4-FFF2-40B4-BE49-F238E27FC236}">
                <a16:creationId xmlns:a16="http://schemas.microsoft.com/office/drawing/2014/main" id="{F106CA1E-52FA-2CAD-A52E-B4D80C787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6605" y="2953329"/>
            <a:ext cx="4755966" cy="276242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4">
            <a:extLst>
              <a:ext uri="{FF2B5EF4-FFF2-40B4-BE49-F238E27FC236}">
                <a16:creationId xmlns:a16="http://schemas.microsoft.com/office/drawing/2014/main" id="{2632E547-52CB-58FB-D5F2-88144E0B0F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89301">
            <a:off x="-616952" y="999989"/>
            <a:ext cx="2507279" cy="150436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528790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7537269" y="406084"/>
            <a:ext cx="4467437"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رشد شنا از قرن نوزدهم</a:t>
            </a:r>
          </a:p>
        </p:txBody>
      </p:sp>
      <p:sp>
        <p:nvSpPr>
          <p:cNvPr id="3" name="TextBox 2">
            <a:extLst>
              <a:ext uri="{FF2B5EF4-FFF2-40B4-BE49-F238E27FC236}">
                <a16:creationId xmlns:a16="http://schemas.microsoft.com/office/drawing/2014/main" id="{6B1F8854-68B1-C3D2-E3FC-2200D4690920}"/>
              </a:ext>
            </a:extLst>
          </p:cNvPr>
          <p:cNvSpPr txBox="1"/>
          <p:nvPr/>
        </p:nvSpPr>
        <p:spPr>
          <a:xfrm>
            <a:off x="4247296" y="1112700"/>
            <a:ext cx="7596923" cy="5563061"/>
          </a:xfrm>
          <a:prstGeom prst="rect">
            <a:avLst/>
          </a:prstGeom>
          <a:noFill/>
        </p:spPr>
        <p:txBody>
          <a:bodyPr wrap="square" rtlCol="1">
            <a:spAutoFit/>
          </a:bodyPr>
          <a:lstStyle/>
          <a:p>
            <a:pPr algn="justLow" rtl="1">
              <a:lnSpc>
                <a:spcPct val="200000"/>
              </a:lnSpc>
            </a:pPr>
            <a:r>
              <a:rPr lang="fa-IR" dirty="0">
                <a:cs typeface="B Yekan" panose="00000400000000000000" pitchFamily="2" charset="-78"/>
              </a:rPr>
              <a:t>در سال۱۹۰۶ هم وطن او (سیسیل هالی) این حرکت را به اروپا برد. در همین زمان کرال در آمریکا نیز پیشرفت کرد و بالاخره شیوه آمریکایی ۶ ضربه پا، جهان را فتح کرد.</a:t>
            </a:r>
          </a:p>
          <a:p>
            <a:pPr algn="justLow" rtl="1">
              <a:lnSpc>
                <a:spcPct val="200000"/>
              </a:lnSpc>
            </a:pPr>
            <a:r>
              <a:rPr lang="fa-IR" dirty="0">
                <a:cs typeface="B Yekan" panose="00000400000000000000" pitchFamily="2" charset="-78"/>
              </a:rPr>
              <a:t>نخستین رقابت‌های بین‌المللی به نام (قهرمانی۱۰۰ یارد جهان) در سال ۱۸۵۸ در استرالیا برگزار شد. بعد از آن طرح برگزاری مسابقات شنا در کشورهای مختلف توسعه یافت و در نیمه دوم قرن نوزدهم این مسابقات شروع شده‌است.</a:t>
            </a:r>
          </a:p>
          <a:p>
            <a:pPr algn="justLow" rtl="1">
              <a:lnSpc>
                <a:spcPct val="200000"/>
              </a:lnSpc>
            </a:pPr>
            <a:endParaRPr lang="fa-IR" dirty="0">
              <a:cs typeface="B Yekan" panose="00000400000000000000" pitchFamily="2" charset="-78"/>
            </a:endParaRPr>
          </a:p>
          <a:p>
            <a:pPr algn="justLow" rtl="1">
              <a:lnSpc>
                <a:spcPct val="200000"/>
              </a:lnSpc>
            </a:pPr>
            <a:r>
              <a:rPr lang="fa-IR" dirty="0">
                <a:cs typeface="B Yekan" panose="00000400000000000000" pitchFamily="2" charset="-78"/>
              </a:rPr>
              <a:t>    سال ۱۸۶۹ اولین دوره ی مسابقات شنای قهرمانی انگلستان</a:t>
            </a:r>
          </a:p>
          <a:p>
            <a:pPr algn="justLow" rtl="1">
              <a:lnSpc>
                <a:spcPct val="200000"/>
              </a:lnSpc>
            </a:pPr>
            <a:r>
              <a:rPr lang="fa-IR" dirty="0">
                <a:cs typeface="B Yekan" panose="00000400000000000000" pitchFamily="2" charset="-78"/>
              </a:rPr>
              <a:t>    سال ۱۸۷۷ اولین دوره ی مسابقات شنای قهرمانی آمریکا</a:t>
            </a:r>
          </a:p>
          <a:p>
            <a:pPr algn="justLow" rtl="1">
              <a:lnSpc>
                <a:spcPct val="200000"/>
              </a:lnSpc>
            </a:pPr>
            <a:r>
              <a:rPr lang="fa-IR" dirty="0">
                <a:cs typeface="B Yekan" panose="00000400000000000000" pitchFamily="2" charset="-78"/>
              </a:rPr>
              <a:t>    سال ۱۸۹۹ اولین دوره ی مسابقات شنای قهرمانی فرانسه</a:t>
            </a:r>
          </a:p>
          <a:p>
            <a:pPr algn="justLow" rtl="1">
              <a:lnSpc>
                <a:spcPct val="200000"/>
              </a:lnSpc>
            </a:pPr>
            <a:r>
              <a:rPr lang="fa-IR" dirty="0">
                <a:cs typeface="B Yekan" panose="00000400000000000000" pitchFamily="2" charset="-78"/>
              </a:rPr>
              <a:t>    سال ۱۸۹۶ اولین دوره ی مسابقات شنا در بازی‌های المپیک (دوران جدید)</a:t>
            </a:r>
          </a:p>
        </p:txBody>
      </p:sp>
      <p:pic>
        <p:nvPicPr>
          <p:cNvPr id="4" name="Picture 3">
            <a:extLst>
              <a:ext uri="{FF2B5EF4-FFF2-40B4-BE49-F238E27FC236}">
                <a16:creationId xmlns:a16="http://schemas.microsoft.com/office/drawing/2014/main" id="{79C62380-E78A-9B2A-AA8B-D6949286DE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6221" y="3553097"/>
            <a:ext cx="4755966" cy="276242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5">
            <a:extLst>
              <a:ext uri="{FF2B5EF4-FFF2-40B4-BE49-F238E27FC236}">
                <a16:creationId xmlns:a16="http://schemas.microsoft.com/office/drawing/2014/main" id="{73859510-DA51-3976-ABB3-6D9C7B108C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89301">
            <a:off x="975874" y="1599757"/>
            <a:ext cx="2507279" cy="150436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858940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763A62D-E5AE-D721-58D1-F39F1FC911B2}"/>
              </a:ext>
            </a:extLst>
          </p:cNvPr>
          <p:cNvSpPr txBox="1"/>
          <p:nvPr/>
        </p:nvSpPr>
        <p:spPr>
          <a:xfrm>
            <a:off x="441648" y="1257767"/>
            <a:ext cx="11308703" cy="5009064"/>
          </a:xfrm>
          <a:prstGeom prst="rect">
            <a:avLst/>
          </a:prstGeom>
          <a:noFill/>
        </p:spPr>
        <p:txBody>
          <a:bodyPr wrap="square" rtlCol="1">
            <a:spAutoFit/>
          </a:bodyPr>
          <a:lstStyle/>
          <a:p>
            <a:pPr algn="ctr" rtl="1">
              <a:lnSpc>
                <a:spcPct val="200000"/>
              </a:lnSpc>
            </a:pPr>
            <a:r>
              <a:rPr lang="fa-IR" dirty="0">
                <a:cs typeface="B Yekan" panose="00000400000000000000" pitchFamily="2" charset="-78"/>
              </a:rPr>
              <a:t>برنامه مسابقات شنای مردان در المپیک شامل رقابت‌های کرال سینه، کرال پشت و قورباغه می‌شد که تقریباً در سال ۱۹۰۸ جنبه استاندارد پیدا کرد و تا سال ۱۹۵۲ بدون تغییر باقی می‌ماند. برای اولین بار در المپیک ۱۹۰۸ لندن مسابقه‌های شنا در استخرهایی انجام گرفت که طول آن ۱۰۰ متر بوده‌است. در مسابقات المپیک ۱۹۵۶ ملبورن مشکل جدیدی بروز کرد. در این مسابقات (ماسارو یوروکاوا) قهرمان المپیک و همچنین تعداد دیگری از شناگران بیشتر مسیر خود را در زیر آب طی کردند. این مسئله باعث شد تا قانون جدیدی از سوی کنگره فینا وضع شود و شنای زیر آبی حذف گردید، بدین ترتیب که پس از شیرجه یا برگشت، با هر ضربه پا سر شناگر باید سطح آب را بشکافد.</a:t>
            </a:r>
          </a:p>
          <a:p>
            <a:pPr algn="ctr" rtl="1">
              <a:lnSpc>
                <a:spcPct val="200000"/>
              </a:lnSpc>
            </a:pPr>
            <a:r>
              <a:rPr lang="fa-IR" dirty="0">
                <a:cs typeface="B Yekan" panose="00000400000000000000" pitchFamily="2" charset="-78"/>
              </a:rPr>
              <a:t>افزایش بحث و جدل در مورد قوانین شنا، به‌خصوص شنای قورباغه، سبب پدید آمدن کمیتهٔ فنی شنا در فینا در سال ۱۹۵۴ شد. استفاده از وسایل زمان‌سنجش الکترونیکی و رایانه ای کردن اطلاعات مربوط به شنا و نیز استفاده از دستگاه‌های تلویزیونی مدار بسته برای رده‌بندی شناگران در پایان شناها از سال ۱۹۶۴ و از بازی‌های المپیک توکیو آغاز شده‌است.</a:t>
            </a:r>
          </a:p>
        </p:txBody>
      </p:sp>
      <p:sp>
        <p:nvSpPr>
          <p:cNvPr id="4" name="TextBox 3">
            <a:extLst>
              <a:ext uri="{FF2B5EF4-FFF2-40B4-BE49-F238E27FC236}">
                <a16:creationId xmlns:a16="http://schemas.microsoft.com/office/drawing/2014/main" id="{E5F0D096-40B5-81AA-847F-DF85DBFCC1B0}"/>
              </a:ext>
            </a:extLst>
          </p:cNvPr>
          <p:cNvSpPr txBox="1"/>
          <p:nvPr/>
        </p:nvSpPr>
        <p:spPr>
          <a:xfrm>
            <a:off x="7537269" y="406084"/>
            <a:ext cx="4467437"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رشد شنا از قرن نوزدهم</a:t>
            </a:r>
          </a:p>
        </p:txBody>
      </p:sp>
    </p:spTree>
    <p:extLst>
      <p:ext uri="{BB962C8B-B14F-4D97-AF65-F5344CB8AC3E}">
        <p14:creationId xmlns:p14="http://schemas.microsoft.com/office/powerpoint/2010/main" val="24229482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8418219" y="423370"/>
            <a:ext cx="2556387"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نخبگان تاریخ شنا</a:t>
            </a:r>
          </a:p>
        </p:txBody>
      </p:sp>
      <p:sp>
        <p:nvSpPr>
          <p:cNvPr id="3" name="TextBox 2">
            <a:extLst>
              <a:ext uri="{FF2B5EF4-FFF2-40B4-BE49-F238E27FC236}">
                <a16:creationId xmlns:a16="http://schemas.microsoft.com/office/drawing/2014/main" id="{B0CBE630-D26A-AAB3-C113-58358C28EC80}"/>
              </a:ext>
            </a:extLst>
          </p:cNvPr>
          <p:cNvSpPr txBox="1"/>
          <p:nvPr/>
        </p:nvSpPr>
        <p:spPr>
          <a:xfrm>
            <a:off x="347581" y="305803"/>
            <a:ext cx="6852402" cy="6220934"/>
          </a:xfrm>
          <a:prstGeom prst="rect">
            <a:avLst/>
          </a:prstGeom>
          <a:noFill/>
        </p:spPr>
        <p:txBody>
          <a:bodyPr wrap="square" rtlCol="1">
            <a:spAutoFit/>
          </a:bodyPr>
          <a:lstStyle/>
          <a:p>
            <a:pPr algn="justLow" rtl="1">
              <a:lnSpc>
                <a:spcPct val="250000"/>
              </a:lnSpc>
            </a:pPr>
            <a:r>
              <a:rPr lang="fa-IR" dirty="0">
                <a:cs typeface="B Yekan" panose="00000400000000000000" pitchFamily="2" charset="-78"/>
              </a:rPr>
              <a:t>اولین شناگر مردی که شنای ۱۰۰ متر کرال سینه را زیر یک دقیقه شنا کرد، جانی ویسمولر آمریکایی بود. وی این مسافت را در۵۸ ثانیه و۶ دهم ثانیه در سال۱۹۲۲ شنا کرد. اولین زنی که این مسافت را زیر یک دقیقه شنا کرد داون فریزر است. او در سال ۱۹۶۲، ۱۰۰ متر کرال سینه را در ۵۹ ثانیه و ۹ دهم ثانیه پیمود.</a:t>
            </a:r>
          </a:p>
          <a:p>
            <a:pPr algn="justLow" rtl="1">
              <a:lnSpc>
                <a:spcPct val="250000"/>
              </a:lnSpc>
            </a:pPr>
            <a:r>
              <a:rPr lang="fa-IR" dirty="0">
                <a:cs typeface="B Yekan" panose="00000400000000000000" pitchFamily="2" charset="-78"/>
              </a:rPr>
              <a:t>موفقترین قهرمان مرد المپیک تمامی ادوار شنا (مایکل فلپس) آمریکایی است. این شناگر در المپیک ۲۰۰۸ پکن صاحب ۸ مدال طلا شد. در میان زنان (کریستین اتو) با کسب ۶ مدال طلا در المپیک ۱۹۸۸ سئول، ۴ مدال طلا در رشته‌های انفرادی و ۲ مدال طلا در مسابقات تیمی، پرافتخارترین زن شناگر می‌باشد. </a:t>
            </a:r>
          </a:p>
        </p:txBody>
      </p:sp>
      <p:pic>
        <p:nvPicPr>
          <p:cNvPr id="5" name="Picture 4">
            <a:extLst>
              <a:ext uri="{FF2B5EF4-FFF2-40B4-BE49-F238E27FC236}">
                <a16:creationId xmlns:a16="http://schemas.microsoft.com/office/drawing/2014/main" id="{E275FA94-1F5D-09EB-6A95-F0AA3858AE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6412" y="1763486"/>
            <a:ext cx="3605317" cy="399629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9521477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6901545" y="451362"/>
            <a:ext cx="3640745"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تاریخ فدراسیون بین‌المللی شنا</a:t>
            </a:r>
          </a:p>
        </p:txBody>
      </p:sp>
      <p:sp>
        <p:nvSpPr>
          <p:cNvPr id="4" name="TextBox 3">
            <a:extLst>
              <a:ext uri="{FF2B5EF4-FFF2-40B4-BE49-F238E27FC236}">
                <a16:creationId xmlns:a16="http://schemas.microsoft.com/office/drawing/2014/main" id="{71439387-CD92-682C-CD72-99AC7364FD4B}"/>
              </a:ext>
            </a:extLst>
          </p:cNvPr>
          <p:cNvSpPr txBox="1"/>
          <p:nvPr/>
        </p:nvSpPr>
        <p:spPr>
          <a:xfrm>
            <a:off x="412754" y="1397574"/>
            <a:ext cx="11366492" cy="5009064"/>
          </a:xfrm>
          <a:prstGeom prst="rect">
            <a:avLst/>
          </a:prstGeom>
          <a:noFill/>
        </p:spPr>
        <p:txBody>
          <a:bodyPr wrap="square" rtlCol="1">
            <a:spAutoFit/>
          </a:bodyPr>
          <a:lstStyle/>
          <a:p>
            <a:pPr algn="ctr" rtl="1">
              <a:lnSpc>
                <a:spcPct val="200000"/>
              </a:lnSpc>
            </a:pPr>
            <a:r>
              <a:rPr lang="fa-IR" dirty="0">
                <a:cs typeface="B Yekan" panose="00000400000000000000" pitchFamily="2" charset="-78"/>
              </a:rPr>
              <a:t>فدراسیون بین‌المللی شنا (</a:t>
            </a:r>
            <a:r>
              <a:rPr lang="en-US" dirty="0">
                <a:cs typeface="B Yekan" panose="00000400000000000000" pitchFamily="2" charset="-78"/>
              </a:rPr>
              <a:t>FINA) </a:t>
            </a:r>
            <a:r>
              <a:rPr lang="fa-IR" dirty="0">
                <a:cs typeface="B Yekan" panose="00000400000000000000" pitchFamily="2" charset="-78"/>
              </a:rPr>
              <a:t>در سال ۱۹۰۸ نه بر اثر یک حادثه بلکه از روی قصد و نیت بنیان نهاده شد. جورج دبلیو هرن دبیر مؤسس این فدراسیون، ایجاد این نهاد بین‌المللی را نتیجه افزایش تماس‌های بین‌المللی در ورزش و مخصوصاً به تأسّی از بازی‌های المپیک آن روز ذکر می‌کند. طرز برگزاری مسابقات باعث بالا گرفتن مخالفت‌هایی شد که نتیجه آن برگزاری کنفرانس بین‌المللی لندن در تاریخ ۱۹ ژوئیه ۱۹۰۸ است. ثمره و میوه این کنفرانس تأسیس فینا بود.</a:t>
            </a:r>
          </a:p>
          <a:p>
            <a:pPr algn="ctr" rtl="1">
              <a:lnSpc>
                <a:spcPct val="200000"/>
              </a:lnSpc>
            </a:pPr>
            <a:endParaRPr lang="fa-IR" dirty="0">
              <a:cs typeface="B Yekan" panose="00000400000000000000" pitchFamily="2" charset="-78"/>
            </a:endParaRPr>
          </a:p>
          <a:p>
            <a:pPr algn="ctr" rtl="1">
              <a:lnSpc>
                <a:spcPct val="200000"/>
              </a:lnSpc>
            </a:pPr>
            <a:r>
              <a:rPr lang="fa-IR" dirty="0">
                <a:cs typeface="B Yekan" panose="00000400000000000000" pitchFamily="2" charset="-78"/>
              </a:rPr>
              <a:t>با شروع جنگ جهانی اول، ادامه پیشرفت سازمان جوان فینا حداقل به مدت ۴ سال متوقف شد و حتی پس از جنگ به علت سردی بین کشورها و روابط ورزشی عملاً ادامه کار فینا میسر نشد و این امر تا سال۱۹۲۵ به درازا کشید. با پشت سر گذاشته شدن این مدت، فدراسیون مجدداً فعال شد. بدین‌ترتیب که هیئت اجرایی فینا مرکب از ۵ عضو تشکیل شد تا بتوانند در فواصل نزدیک به راحتی گرد هم آیند و نیز دفتر فینا برقرار گردید. </a:t>
            </a:r>
          </a:p>
        </p:txBody>
      </p:sp>
    </p:spTree>
    <p:extLst>
      <p:ext uri="{BB962C8B-B14F-4D97-AF65-F5344CB8AC3E}">
        <p14:creationId xmlns:p14="http://schemas.microsoft.com/office/powerpoint/2010/main" val="29989993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6821358" y="464422"/>
            <a:ext cx="5118714"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تاریخ فدراسیون بین‌المللی شنا</a:t>
            </a:r>
          </a:p>
        </p:txBody>
      </p:sp>
      <p:sp>
        <p:nvSpPr>
          <p:cNvPr id="3" name="TextBox 2">
            <a:extLst>
              <a:ext uri="{FF2B5EF4-FFF2-40B4-BE49-F238E27FC236}">
                <a16:creationId xmlns:a16="http://schemas.microsoft.com/office/drawing/2014/main" id="{AEBE7873-6FDB-5609-4935-A1EA39C3E985}"/>
              </a:ext>
            </a:extLst>
          </p:cNvPr>
          <p:cNvSpPr txBox="1"/>
          <p:nvPr/>
        </p:nvSpPr>
        <p:spPr>
          <a:xfrm>
            <a:off x="441649" y="886898"/>
            <a:ext cx="11308701" cy="5770811"/>
          </a:xfrm>
          <a:prstGeom prst="rect">
            <a:avLst/>
          </a:prstGeom>
          <a:noFill/>
        </p:spPr>
        <p:txBody>
          <a:bodyPr wrap="square" rtlCol="1">
            <a:spAutoFit/>
          </a:bodyPr>
          <a:lstStyle/>
          <a:p>
            <a:pPr algn="ctr" rtl="1">
              <a:lnSpc>
                <a:spcPct val="300000"/>
              </a:lnSpc>
            </a:pPr>
            <a:r>
              <a:rPr lang="fa-IR" dirty="0">
                <a:cs typeface="B Yekan" panose="00000400000000000000" pitchFamily="2" charset="-78"/>
              </a:rPr>
              <a:t>در سال ۱۹۲۸ هیئت مدیره بین‌المللی واترپلو و کمیته بین‌المللی شنا نیز پا گرفتند. در کنگره فینا که در همان سال برگزار شد، جورج دبلیو هرن دبیر مؤسس فینا از سمت خود کناره‌گیری کرد و به عنوان اولین رئیس افتخاری فینا برگزیده شد. با شروع جنگ جهانی دوم به ناگاه پیشرفت مستمر مجدداً متوقف شد (سال‌های ۱۹۴۰ تا ۱۹۴۵)، زیرا جنگ مانع از تماس‌های بین‌المللی در ورزش گردید. با پایان یافتن جنگ پر مشقت دوم، بیشتر از یک سال طول کشید تا هیئت اجرایی فینا توانستند در ۱۴ ژوئن ۱۹۴۶ در لندن گرد هم جمع شوند. دوره مربوط به جنگ جهانی دوم در سال۱۹۵۰ خاتمه یافت و تماس‌ها و ارتباط‌های ورزشی روزبه‌روز بیشتر گشت.</a:t>
            </a:r>
          </a:p>
          <a:p>
            <a:pPr algn="ctr" rtl="1">
              <a:lnSpc>
                <a:spcPct val="300000"/>
              </a:lnSpc>
            </a:pPr>
            <a:r>
              <a:rPr lang="fa-IR" dirty="0">
                <a:cs typeface="B Yekan" panose="00000400000000000000" pitchFamily="2" charset="-78"/>
              </a:rPr>
              <a:t>در سال ۱۹۵۸، فینا پنجاهمین سالگرد خود را برگزار کرد. در این سال تعداد اعضای فینا به ۷۵ فدراسیون ملی رسیده بود. در سال ۱۹۹۲ اعضای فینا به ۱۳۷ فدراسیون ملی ارتقاء یافت. </a:t>
            </a:r>
          </a:p>
        </p:txBody>
      </p:sp>
    </p:spTree>
    <p:extLst>
      <p:ext uri="{BB962C8B-B14F-4D97-AF65-F5344CB8AC3E}">
        <p14:creationId xmlns:p14="http://schemas.microsoft.com/office/powerpoint/2010/main" val="28656480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8435124" y="415904"/>
            <a:ext cx="2556387"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مشخصات استخر</a:t>
            </a:r>
          </a:p>
        </p:txBody>
      </p:sp>
      <p:sp>
        <p:nvSpPr>
          <p:cNvPr id="3" name="TextBox 2">
            <a:extLst>
              <a:ext uri="{FF2B5EF4-FFF2-40B4-BE49-F238E27FC236}">
                <a16:creationId xmlns:a16="http://schemas.microsoft.com/office/drawing/2014/main" id="{2738252C-DBB8-B344-90C4-1D0075F340D3}"/>
              </a:ext>
            </a:extLst>
          </p:cNvPr>
          <p:cNvSpPr txBox="1"/>
          <p:nvPr/>
        </p:nvSpPr>
        <p:spPr>
          <a:xfrm>
            <a:off x="1200489" y="1142426"/>
            <a:ext cx="10589563" cy="5009064"/>
          </a:xfrm>
          <a:prstGeom prst="rect">
            <a:avLst/>
          </a:prstGeom>
          <a:noFill/>
        </p:spPr>
        <p:txBody>
          <a:bodyPr wrap="square" rtlCol="1">
            <a:spAutoFit/>
          </a:bodyPr>
          <a:lstStyle/>
          <a:p>
            <a:pPr algn="justLow" rtl="1">
              <a:lnSpc>
                <a:spcPct val="200000"/>
              </a:lnSpc>
            </a:pPr>
            <a:r>
              <a:rPr lang="fa-IR" dirty="0">
                <a:cs typeface="B Yekan" panose="00000400000000000000" pitchFamily="2" charset="-78"/>
              </a:rPr>
              <a:t>استخر، محل خصوصی است برای شنا، شیرجه، و واترپلو و سینکرونایز (رقص در آب) که در اندازه‌های مختلف ساخته می‌شود؛ ولی، استخرهایی که در آن‌ها مسابقات رسمی را برگزار می‌کنند باید دارای مشخصاتی معین باشد. این مشخصات از طرف فدراسیون بین‌المللی شنای آماتور، که آن را فینا</a:t>
            </a:r>
            <a:r>
              <a:rPr lang="en-US" dirty="0">
                <a:latin typeface="Times New Roman" panose="02020603050405020304" pitchFamily="18" charset="0"/>
                <a:cs typeface="Times New Roman" panose="02020603050405020304" pitchFamily="18" charset="0"/>
              </a:rPr>
              <a:t>(FINA) </a:t>
            </a:r>
            <a:r>
              <a:rPr lang="fa-IR" dirty="0">
                <a:latin typeface="Times New Roman" panose="02020603050405020304" pitchFamily="18" charset="0"/>
                <a:cs typeface="Times New Roman" panose="02020603050405020304" pitchFamily="18" charset="0"/>
              </a:rPr>
              <a:t> </a:t>
            </a:r>
            <a:r>
              <a:rPr lang="fa-IR" dirty="0">
                <a:cs typeface="B Yekan" panose="00000400000000000000" pitchFamily="2" charset="-78"/>
              </a:rPr>
              <a:t>می‌خوانند به شرح زیر تعیین شده‌است:</a:t>
            </a:r>
          </a:p>
          <a:p>
            <a:pPr algn="justLow" rtl="1">
              <a:lnSpc>
                <a:spcPct val="200000"/>
              </a:lnSpc>
            </a:pPr>
            <a:endParaRPr lang="fa-IR" dirty="0">
              <a:cs typeface="B Yekan" panose="00000400000000000000" pitchFamily="2" charset="-78"/>
            </a:endParaRPr>
          </a:p>
          <a:p>
            <a:pPr algn="justLow" rtl="1">
              <a:lnSpc>
                <a:spcPct val="200000"/>
              </a:lnSpc>
            </a:pPr>
            <a:endParaRPr lang="fa-IR" dirty="0">
              <a:cs typeface="B Yekan" panose="00000400000000000000" pitchFamily="2" charset="-78"/>
            </a:endParaRPr>
          </a:p>
          <a:p>
            <a:pPr algn="justLow" rtl="1">
              <a:lnSpc>
                <a:spcPct val="200000"/>
              </a:lnSpc>
            </a:pPr>
            <a:r>
              <a:rPr lang="fa-IR" dirty="0">
                <a:cs typeface="B Yekan" panose="00000400000000000000" pitchFamily="2" charset="-78"/>
              </a:rPr>
              <a:t>    طول: ۵۰ متر؛ عرض: حداقل ۲۱ متر</a:t>
            </a:r>
          </a:p>
          <a:p>
            <a:pPr algn="justLow" rtl="1">
              <a:lnSpc>
                <a:spcPct val="200000"/>
              </a:lnSpc>
            </a:pPr>
            <a:r>
              <a:rPr lang="fa-IR" dirty="0">
                <a:cs typeface="B Yekan" panose="00000400000000000000" pitchFamily="2" charset="-78"/>
              </a:rPr>
              <a:t>    عمق: حداقل ۸۰/ ۱ متر</a:t>
            </a:r>
          </a:p>
          <a:p>
            <a:pPr algn="justLow" rtl="1">
              <a:lnSpc>
                <a:spcPct val="200000"/>
              </a:lnSpc>
            </a:pPr>
            <a:r>
              <a:rPr lang="fa-IR" dirty="0">
                <a:cs typeface="B Yekan" panose="00000400000000000000" pitchFamily="2" charset="-78"/>
              </a:rPr>
              <a:t>    شمار خطوط: ۸ خط (عرض هر خط ۵/ ۲ متر)</a:t>
            </a:r>
          </a:p>
          <a:p>
            <a:pPr algn="justLow" rtl="1">
              <a:lnSpc>
                <a:spcPct val="200000"/>
              </a:lnSpc>
            </a:pPr>
            <a:r>
              <a:rPr lang="fa-IR" dirty="0">
                <a:cs typeface="B Yekan" panose="00000400000000000000" pitchFamily="2" charset="-78"/>
              </a:rPr>
              <a:t>در استخرهایی که رکوردگیری می‌کنند، دمای آب باید ۲۲ تا ۲۴ درجه سانتی گراد باشد. </a:t>
            </a:r>
          </a:p>
        </p:txBody>
      </p:sp>
      <p:pic>
        <p:nvPicPr>
          <p:cNvPr id="4" name="Picture 3">
            <a:extLst>
              <a:ext uri="{FF2B5EF4-FFF2-40B4-BE49-F238E27FC236}">
                <a16:creationId xmlns:a16="http://schemas.microsoft.com/office/drawing/2014/main" id="{A9428969-5604-D28D-84CB-001F59CFF4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090" y="3187079"/>
            <a:ext cx="3062549" cy="306254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4">
            <a:extLst>
              <a:ext uri="{FF2B5EF4-FFF2-40B4-BE49-F238E27FC236}">
                <a16:creationId xmlns:a16="http://schemas.microsoft.com/office/drawing/2014/main" id="{8F0284E7-4D1D-CCF4-087F-EDFF545BEAFF}"/>
              </a:ext>
            </a:extLst>
          </p:cNvPr>
          <p:cNvPicPr>
            <a:picLocks noChangeAspect="1"/>
          </p:cNvPicPr>
          <p:nvPr/>
        </p:nvPicPr>
        <p:blipFill rotWithShape="1">
          <a:blip r:embed="rId3">
            <a:extLst>
              <a:ext uri="{28A0092B-C50C-407E-A947-70E740481C1C}">
                <a14:useLocalDpi xmlns:a14="http://schemas.microsoft.com/office/drawing/2010/main" val="0"/>
              </a:ext>
            </a:extLst>
          </a:blip>
          <a:srcRect r="38299"/>
          <a:stretch/>
        </p:blipFill>
        <p:spPr>
          <a:xfrm rot="1267740">
            <a:off x="3829450" y="3261599"/>
            <a:ext cx="2394261" cy="195323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4048415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9183329" y="324464"/>
            <a:ext cx="2556387"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تجهیزات</a:t>
            </a:r>
          </a:p>
        </p:txBody>
      </p:sp>
      <p:sp>
        <p:nvSpPr>
          <p:cNvPr id="3" name="TextBox 2">
            <a:extLst>
              <a:ext uri="{FF2B5EF4-FFF2-40B4-BE49-F238E27FC236}">
                <a16:creationId xmlns:a16="http://schemas.microsoft.com/office/drawing/2014/main" id="{9BEACA20-4012-2995-7252-3CA4BD50F8BA}"/>
              </a:ext>
            </a:extLst>
          </p:cNvPr>
          <p:cNvSpPr txBox="1"/>
          <p:nvPr/>
        </p:nvSpPr>
        <p:spPr>
          <a:xfrm>
            <a:off x="5296829" y="869275"/>
            <a:ext cx="6545524" cy="5574603"/>
          </a:xfrm>
          <a:prstGeom prst="rect">
            <a:avLst/>
          </a:prstGeom>
          <a:noFill/>
        </p:spPr>
        <p:txBody>
          <a:bodyPr wrap="square" rtlCol="1">
            <a:spAutoFit/>
          </a:bodyPr>
          <a:lstStyle/>
          <a:p>
            <a:pPr algn="justLow" rtl="1">
              <a:lnSpc>
                <a:spcPct val="200000"/>
              </a:lnSpc>
            </a:pPr>
            <a:r>
              <a:rPr lang="fa-IR" sz="2400" b="1" dirty="0">
                <a:solidFill>
                  <a:srgbClr val="062BA2"/>
                </a:solidFill>
                <a:cs typeface="B Yekan" panose="00000400000000000000" pitchFamily="2" charset="-78"/>
              </a:rPr>
              <a:t>لباس شنا</a:t>
            </a:r>
          </a:p>
          <a:p>
            <a:pPr algn="justLow" rtl="1">
              <a:lnSpc>
                <a:spcPct val="250000"/>
              </a:lnSpc>
            </a:pPr>
            <a:r>
              <a:rPr lang="fa-IR" dirty="0">
                <a:cs typeface="B Yekan" panose="00000400000000000000" pitchFamily="2" charset="-78"/>
              </a:rPr>
              <a:t>لباس مخصوص شنا آقایان یک شلوار کوتاه و چسبیده به بدن است که باید وزن آن بسیار کم باشد و آب را در خود نگه ندارد. طبق مقررات بین‌المللی، شلوار شنا هنگام مسابقات بین‌المللی و رکوردگیری، باید از پارچه‌ای به رنگ روشن و به صورت یک تکه باشد. در حال حاضر لباس شناگران را از پوست «کوسه» درست می‌کنند که کل بدن را می‌پوشانَد. البته این لباس در زنان با مردان متفاوت است. عده‌ای نیز پوشیدن مایو را به خاطر اشغال کردن قسمت کمتری از بدن و راحتی مایو نسبت به لباس شنا ترجیح می‌دهند.</a:t>
            </a:r>
          </a:p>
        </p:txBody>
      </p:sp>
      <p:pic>
        <p:nvPicPr>
          <p:cNvPr id="4" name="Picture 3">
            <a:extLst>
              <a:ext uri="{FF2B5EF4-FFF2-40B4-BE49-F238E27FC236}">
                <a16:creationId xmlns:a16="http://schemas.microsoft.com/office/drawing/2014/main" id="{56A09236-C216-59D7-0F0F-F1D9D9BCF1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155754" y="1905693"/>
            <a:ext cx="5741511" cy="3334860"/>
          </a:xfrm>
          <a:prstGeom prst="ellipse">
            <a:avLst/>
          </a:prstGeom>
          <a:ln>
            <a:noFill/>
          </a:ln>
          <a:effectLst>
            <a:softEdge rad="112500"/>
          </a:effectLst>
        </p:spPr>
      </p:pic>
    </p:spTree>
    <p:extLst>
      <p:ext uri="{BB962C8B-B14F-4D97-AF65-F5344CB8AC3E}">
        <p14:creationId xmlns:p14="http://schemas.microsoft.com/office/powerpoint/2010/main" val="26413593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9646123" y="481226"/>
            <a:ext cx="894736" cy="461665"/>
          </a:xfrm>
          <a:prstGeom prst="rect">
            <a:avLst/>
          </a:prstGeom>
          <a:noFill/>
        </p:spPr>
        <p:txBody>
          <a:bodyPr wrap="square" rtlCol="1">
            <a:spAutoFit/>
          </a:bodyPr>
          <a:lstStyle/>
          <a:p>
            <a:pPr algn="ctr"/>
            <a:r>
              <a:rPr lang="fa-IR" sz="2400" b="1" dirty="0">
                <a:solidFill>
                  <a:srgbClr val="062BA2"/>
                </a:solidFill>
                <a:cs typeface="B Yekan" panose="00000400000000000000" pitchFamily="2" charset="-78"/>
              </a:rPr>
              <a:t>مقدمه</a:t>
            </a:r>
          </a:p>
        </p:txBody>
      </p:sp>
      <p:sp>
        <p:nvSpPr>
          <p:cNvPr id="3" name="TextBox 2">
            <a:extLst>
              <a:ext uri="{FF2B5EF4-FFF2-40B4-BE49-F238E27FC236}">
                <a16:creationId xmlns:a16="http://schemas.microsoft.com/office/drawing/2014/main" id="{9FE4579B-55FA-2F87-C75C-2B78E5C67FF1}"/>
              </a:ext>
            </a:extLst>
          </p:cNvPr>
          <p:cNvSpPr txBox="1"/>
          <p:nvPr/>
        </p:nvSpPr>
        <p:spPr>
          <a:xfrm>
            <a:off x="329380" y="1012496"/>
            <a:ext cx="11533239" cy="1131079"/>
          </a:xfrm>
          <a:prstGeom prst="rect">
            <a:avLst/>
          </a:prstGeom>
          <a:noFill/>
        </p:spPr>
        <p:txBody>
          <a:bodyPr wrap="square" rtlCol="1">
            <a:spAutoFit/>
          </a:bodyPr>
          <a:lstStyle/>
          <a:p>
            <a:pPr algn="justLow" rtl="1">
              <a:lnSpc>
                <a:spcPct val="200000"/>
              </a:lnSpc>
            </a:pPr>
            <a:r>
              <a:rPr lang="fa-IR" dirty="0">
                <a:cs typeface="B Yekan" panose="00000400000000000000" pitchFamily="2" charset="-78"/>
              </a:rPr>
              <a:t>شنا کردن عبارت است از حرکات منظم دست‌ها و پاها و به‌طور کلی بدن که امکان پیشروی موجودات زنده در آب را ممکن می‌سازد.ورزش شنا یکی از ورزش‌های آبی است که ورزشکاران با شنا کردن در آب به رقابت می‌پردازند. </a:t>
            </a:r>
          </a:p>
        </p:txBody>
      </p:sp>
      <p:pic>
        <p:nvPicPr>
          <p:cNvPr id="5" name="Picture 4">
            <a:extLst>
              <a:ext uri="{FF2B5EF4-FFF2-40B4-BE49-F238E27FC236}">
                <a16:creationId xmlns:a16="http://schemas.microsoft.com/office/drawing/2014/main" id="{13C79ED5-3C0F-784F-26CE-C1B73621AB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0025" y="2604537"/>
            <a:ext cx="7166098" cy="3583049"/>
          </a:xfrm>
          <a:prstGeom prst="snip2DiagRect">
            <a:avLst>
              <a:gd name="adj1" fmla="val 5573"/>
              <a:gd name="adj2" fmla="val 16667"/>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047802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9183329" y="324464"/>
            <a:ext cx="2556387"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تجهیزات</a:t>
            </a:r>
          </a:p>
        </p:txBody>
      </p:sp>
      <p:sp>
        <p:nvSpPr>
          <p:cNvPr id="3" name="TextBox 2">
            <a:extLst>
              <a:ext uri="{FF2B5EF4-FFF2-40B4-BE49-F238E27FC236}">
                <a16:creationId xmlns:a16="http://schemas.microsoft.com/office/drawing/2014/main" id="{9AF6A98B-D768-2606-DA52-A702B791C5C9}"/>
              </a:ext>
            </a:extLst>
          </p:cNvPr>
          <p:cNvSpPr txBox="1"/>
          <p:nvPr/>
        </p:nvSpPr>
        <p:spPr>
          <a:xfrm>
            <a:off x="229861" y="577599"/>
            <a:ext cx="7888828" cy="5932393"/>
          </a:xfrm>
          <a:prstGeom prst="rect">
            <a:avLst/>
          </a:prstGeom>
          <a:noFill/>
        </p:spPr>
        <p:txBody>
          <a:bodyPr wrap="square" rtlCol="1">
            <a:spAutoFit/>
          </a:bodyPr>
          <a:lstStyle/>
          <a:p>
            <a:pPr algn="justLow" rtl="1">
              <a:lnSpc>
                <a:spcPct val="200000"/>
              </a:lnSpc>
            </a:pPr>
            <a:r>
              <a:rPr lang="fa-IR" sz="2400" b="1" dirty="0">
                <a:solidFill>
                  <a:srgbClr val="062BA2"/>
                </a:solidFill>
                <a:cs typeface="B Yekan" panose="00000400000000000000" pitchFamily="2" charset="-78"/>
              </a:rPr>
              <a:t>کلاه شنا</a:t>
            </a:r>
          </a:p>
          <a:p>
            <a:pPr algn="justLow" rtl="1">
              <a:lnSpc>
                <a:spcPct val="200000"/>
              </a:lnSpc>
            </a:pPr>
            <a:r>
              <a:rPr lang="fa-IR" dirty="0">
                <a:cs typeface="B Yekan" panose="00000400000000000000" pitchFamily="2" charset="-78"/>
              </a:rPr>
              <a:t>استفاده از کلاه شنا سرعت فرد را افزایش داده و این کار به افراد تازه‌کار اعتماد به نفس می‌دهد و همچنین افرادی که موهای بلند دارند از ریختن موهایشان به داخل آب جلوگیری کرده و کلر موجود در اب به موهای افرادی که حساسیت دارند و موهایشان می‌ریزد اثرگذار نخواهد بود و خانم‌ها که موهای بلند دارند حتماً باید از کلاه استفاده کنند که این کار به بهداشت استخر کمک زیادی می‌کند.</a:t>
            </a:r>
          </a:p>
          <a:p>
            <a:pPr algn="justLow" rtl="1">
              <a:lnSpc>
                <a:spcPct val="200000"/>
              </a:lnSpc>
            </a:pPr>
            <a:r>
              <a:rPr lang="fa-IR" sz="2400" b="1" dirty="0">
                <a:solidFill>
                  <a:srgbClr val="062BA2"/>
                </a:solidFill>
                <a:cs typeface="B Yekan" panose="00000400000000000000" pitchFamily="2" charset="-78"/>
              </a:rPr>
              <a:t>عینک شنا</a:t>
            </a:r>
          </a:p>
          <a:p>
            <a:pPr algn="justLow" rtl="1">
              <a:lnSpc>
                <a:spcPct val="200000"/>
              </a:lnSpc>
            </a:pPr>
            <a:r>
              <a:rPr lang="fa-IR" dirty="0">
                <a:cs typeface="B Yekan" panose="00000400000000000000" pitchFamily="2" charset="-78"/>
              </a:rPr>
              <a:t>بیشتر برای دیدن دیوار استخر و انجام برگشت سالتو استفاده می‌شود. در ضمن، به‌دلیل وجود کلر در آب و آسیب ندیدن چشم، استفاده از آن مفید است اما استفاده نکردن از عینک هم مانعی ندارد. </a:t>
            </a:r>
          </a:p>
        </p:txBody>
      </p:sp>
      <p:pic>
        <p:nvPicPr>
          <p:cNvPr id="5" name="Picture 4">
            <a:extLst>
              <a:ext uri="{FF2B5EF4-FFF2-40B4-BE49-F238E27FC236}">
                <a16:creationId xmlns:a16="http://schemas.microsoft.com/office/drawing/2014/main" id="{399DD3CC-F9CC-01E1-8F9E-8FF344D84AFE}"/>
              </a:ext>
            </a:extLst>
          </p:cNvPr>
          <p:cNvPicPr>
            <a:picLocks noChangeAspect="1"/>
          </p:cNvPicPr>
          <p:nvPr/>
        </p:nvPicPr>
        <p:blipFill rotWithShape="1">
          <a:blip r:embed="rId2">
            <a:extLst>
              <a:ext uri="{28A0092B-C50C-407E-A947-70E740481C1C}">
                <a14:useLocalDpi xmlns:a14="http://schemas.microsoft.com/office/drawing/2010/main" val="0"/>
              </a:ext>
            </a:extLst>
          </a:blip>
          <a:srcRect l="23821" r="11062"/>
          <a:stretch/>
        </p:blipFill>
        <p:spPr>
          <a:xfrm>
            <a:off x="8422755" y="2163336"/>
            <a:ext cx="3178230" cy="3204782"/>
          </a:xfrm>
          <a:prstGeom prst="ellipse">
            <a:avLst/>
          </a:prstGeom>
          <a:ln>
            <a:noFill/>
          </a:ln>
          <a:effectLst>
            <a:softEdge rad="112500"/>
          </a:effectLst>
        </p:spPr>
      </p:pic>
    </p:spTree>
    <p:extLst>
      <p:ext uri="{BB962C8B-B14F-4D97-AF65-F5344CB8AC3E}">
        <p14:creationId xmlns:p14="http://schemas.microsoft.com/office/powerpoint/2010/main" val="21884157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9012646" y="428693"/>
            <a:ext cx="2556387"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شنای بچه‌ها</a:t>
            </a:r>
          </a:p>
        </p:txBody>
      </p:sp>
      <p:sp>
        <p:nvSpPr>
          <p:cNvPr id="3" name="TextBox 2">
            <a:extLst>
              <a:ext uri="{FF2B5EF4-FFF2-40B4-BE49-F238E27FC236}">
                <a16:creationId xmlns:a16="http://schemas.microsoft.com/office/drawing/2014/main" id="{7EE3F07C-6584-9FED-2450-ED2229B48589}"/>
              </a:ext>
            </a:extLst>
          </p:cNvPr>
          <p:cNvSpPr txBox="1"/>
          <p:nvPr/>
        </p:nvSpPr>
        <p:spPr>
          <a:xfrm>
            <a:off x="327224" y="3782706"/>
            <a:ext cx="11537552" cy="2758447"/>
          </a:xfrm>
          <a:prstGeom prst="rect">
            <a:avLst/>
          </a:prstGeom>
          <a:noFill/>
        </p:spPr>
        <p:txBody>
          <a:bodyPr wrap="square" rtlCol="1">
            <a:spAutoFit/>
          </a:bodyPr>
          <a:lstStyle/>
          <a:p>
            <a:pPr algn="ctr" rtl="1">
              <a:lnSpc>
                <a:spcPct val="250000"/>
              </a:lnSpc>
            </a:pPr>
            <a:r>
              <a:rPr lang="fa-IR" dirty="0">
                <a:cs typeface="B Yekan" panose="00000400000000000000" pitchFamily="2" charset="-78"/>
              </a:rPr>
              <a:t>شنا در نوزادان موجب افزایش هوش، تمرکز حواس، هوشیاری و پیشرفت در روابط اجتماعی آینده آن‌ها می‌شود. شنا تأثیر مثبتی بر روح و روان نوزادان می‌گذارد. نوزادانی که در ماه‌های اولیه زندگی یعنی حدود ۶ تا ۱۰ ماهگی شنا می‌کنند، احساس امنیت و آسایش و آرامش بیشتری دارند. بچه‌ها به علت کم بودن جاذبه آب، آزادی عمل بیشتری بدست می‌آورند. آموزش شنای کودکان باید تحت نظارت مربی‌های مخصوص صورت بگیرد.</a:t>
            </a:r>
          </a:p>
        </p:txBody>
      </p:sp>
      <p:pic>
        <p:nvPicPr>
          <p:cNvPr id="5" name="Picture 4">
            <a:extLst>
              <a:ext uri="{FF2B5EF4-FFF2-40B4-BE49-F238E27FC236}">
                <a16:creationId xmlns:a16="http://schemas.microsoft.com/office/drawing/2014/main" id="{8F3C7691-9D3B-374B-839C-1B05774204AE}"/>
              </a:ext>
            </a:extLst>
          </p:cNvPr>
          <p:cNvPicPr>
            <a:picLocks noChangeAspect="1"/>
          </p:cNvPicPr>
          <p:nvPr/>
        </p:nvPicPr>
        <p:blipFill rotWithShape="1">
          <a:blip r:embed="rId2">
            <a:extLst>
              <a:ext uri="{28A0092B-C50C-407E-A947-70E740481C1C}">
                <a14:useLocalDpi xmlns:a14="http://schemas.microsoft.com/office/drawing/2010/main" val="0"/>
              </a:ext>
            </a:extLst>
          </a:blip>
          <a:srcRect b="30971"/>
          <a:stretch/>
        </p:blipFill>
        <p:spPr>
          <a:xfrm>
            <a:off x="2512741" y="1352075"/>
            <a:ext cx="6976946" cy="243063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632461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9012646" y="428693"/>
            <a:ext cx="2556387"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شنای بچه‌ها</a:t>
            </a:r>
          </a:p>
        </p:txBody>
      </p:sp>
      <p:sp>
        <p:nvSpPr>
          <p:cNvPr id="3" name="TextBox 2">
            <a:extLst>
              <a:ext uri="{FF2B5EF4-FFF2-40B4-BE49-F238E27FC236}">
                <a16:creationId xmlns:a16="http://schemas.microsoft.com/office/drawing/2014/main" id="{7EE3F07C-6584-9FED-2450-ED2229B48589}"/>
              </a:ext>
            </a:extLst>
          </p:cNvPr>
          <p:cNvSpPr txBox="1"/>
          <p:nvPr/>
        </p:nvSpPr>
        <p:spPr>
          <a:xfrm>
            <a:off x="564095" y="1374043"/>
            <a:ext cx="10885389" cy="4835939"/>
          </a:xfrm>
          <a:prstGeom prst="rect">
            <a:avLst/>
          </a:prstGeom>
          <a:noFill/>
        </p:spPr>
        <p:txBody>
          <a:bodyPr wrap="square" rtlCol="1">
            <a:spAutoFit/>
          </a:bodyPr>
          <a:lstStyle/>
          <a:p>
            <a:pPr algn="ctr" rtl="1">
              <a:lnSpc>
                <a:spcPct val="250000"/>
              </a:lnSpc>
            </a:pPr>
            <a:r>
              <a:rPr lang="fa-IR" dirty="0">
                <a:cs typeface="B Yekan" panose="00000400000000000000" pitchFamily="2" charset="-78"/>
              </a:rPr>
              <a:t>بسیاری از بچه‌ها قبل از آنکه بتوانند راه بروند قادر به شنا کردن هستند. شنا باعث تقویت ماهیچهها و افزایش حجم ریه می‌شود. به علاوه الگوی خواب شبانه کودکانی که شنا می‌کنند، بسیار منظم می‌شود. اولین چیزی که بعد از مدتی شنا می‌توانید در کودک خود مشاهده کنید، اعتماد به نفس و احساس استقلالی است که در او رشد یافته‌است. بچه‌های ۶ تا ۱۰ ماهه، قادر هستند در زیر آب به مدت ۵ دقیقه شنا کنند و نفس خود را نگهدارند.</a:t>
            </a:r>
          </a:p>
          <a:p>
            <a:pPr algn="ctr" rtl="1">
              <a:lnSpc>
                <a:spcPct val="250000"/>
              </a:lnSpc>
            </a:pPr>
            <a:r>
              <a:rPr lang="fa-IR" dirty="0">
                <a:cs typeface="B Yekan" panose="00000400000000000000" pitchFamily="2" charset="-78"/>
              </a:rPr>
              <a:t>همیشه این سؤال از طرف والدینی که علاقه‌مند هستند فرزندشان شنا یاد بگیرد عنوان می‌شود، که چه موقع باید آموزش شنا را شروع کرد. زمان مناسب برای آموزش شنا، سن ۷ یا ۸ سالگی می‌باشد. علمای تربیت بدنی و متخصصین آموزش شنا، شش سالگی را برای آموزش انتخاب کرده‌اند. </a:t>
            </a:r>
          </a:p>
        </p:txBody>
      </p:sp>
    </p:spTree>
    <p:extLst>
      <p:ext uri="{BB962C8B-B14F-4D97-AF65-F5344CB8AC3E}">
        <p14:creationId xmlns:p14="http://schemas.microsoft.com/office/powerpoint/2010/main" val="15360724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7821556" y="514035"/>
            <a:ext cx="2847643"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مزایای شنا برای سلامت</a:t>
            </a:r>
          </a:p>
        </p:txBody>
      </p:sp>
      <p:sp>
        <p:nvSpPr>
          <p:cNvPr id="3" name="TextBox 2">
            <a:extLst>
              <a:ext uri="{FF2B5EF4-FFF2-40B4-BE49-F238E27FC236}">
                <a16:creationId xmlns:a16="http://schemas.microsoft.com/office/drawing/2014/main" id="{4AE51D22-5B66-16D7-CEE0-84D07487D717}"/>
              </a:ext>
            </a:extLst>
          </p:cNvPr>
          <p:cNvSpPr txBox="1"/>
          <p:nvPr/>
        </p:nvSpPr>
        <p:spPr>
          <a:xfrm>
            <a:off x="311020" y="1059138"/>
            <a:ext cx="11569960" cy="5528437"/>
          </a:xfrm>
          <a:prstGeom prst="rect">
            <a:avLst/>
          </a:prstGeom>
          <a:noFill/>
        </p:spPr>
        <p:txBody>
          <a:bodyPr wrap="square" rtlCol="1">
            <a:spAutoFit/>
          </a:bodyPr>
          <a:lstStyle/>
          <a:p>
            <a:pPr algn="ctr" rtl="1">
              <a:lnSpc>
                <a:spcPct val="250000"/>
              </a:lnSpc>
            </a:pPr>
            <a:r>
              <a:rPr lang="fa-IR" dirty="0">
                <a:cs typeface="B Yekan" panose="00000400000000000000" pitchFamily="2" charset="-78"/>
              </a:rPr>
              <a:t>1- شنا، فشار را از روی ستون فقراتتان برمی‌دارد. این اتفاق تقریباً مشابه تجربه جاذبه صفر است؛ بنابراین شنا کردن برای استخوان‌های شما خوب است و مفاصلتان را سالم نگاه می‌دارد.</a:t>
            </a:r>
          </a:p>
          <a:p>
            <a:pPr algn="ctr" rtl="1">
              <a:lnSpc>
                <a:spcPct val="250000"/>
              </a:lnSpc>
            </a:pPr>
            <a:r>
              <a:rPr lang="fa-IR" dirty="0">
                <a:cs typeface="B Yekan" panose="00000400000000000000" pitchFamily="2" charset="-78"/>
              </a:rPr>
              <a:t>2- شنا، اکثر عضلات بدن شما را به حرکت می‌اندازد، اما شما به ندرت احساس فشار بیش از حد یا کشیدگی عضلات می‌کنید. شما می‌توانید هر دوره، از تکنیک‌های مختلف شنا استفاده کنید تا انواع عضلات بدنتان را پرورش داده و به عضلات دیگر استراحت دهید.</a:t>
            </a:r>
          </a:p>
          <a:p>
            <a:pPr algn="ctr" rtl="1">
              <a:lnSpc>
                <a:spcPct val="250000"/>
              </a:lnSpc>
            </a:pPr>
            <a:r>
              <a:rPr lang="fa-IR" dirty="0">
                <a:cs typeface="B Yekan" panose="00000400000000000000" pitchFamily="2" charset="-78"/>
              </a:rPr>
              <a:t>3- شنا یک تمرین کاردیوی عالی‌ست. قلبتان را آموزش و راه صحیح تنفس را به شما یاد خواهد داد و به استقامت بدن و قلبتان می‌افزاید.</a:t>
            </a:r>
          </a:p>
          <a:p>
            <a:pPr algn="ctr" rtl="1">
              <a:lnSpc>
                <a:spcPct val="250000"/>
              </a:lnSpc>
            </a:pPr>
            <a:r>
              <a:rPr lang="fa-IR" dirty="0">
                <a:cs typeface="B Yekan" panose="00000400000000000000" pitchFamily="2" charset="-78"/>
              </a:rPr>
              <a:t>4- شنا می‌تواند با ایروبیک در آب نیز ترکیب شود تا به شما کمک کند راحت‌تر چربی‌های اطراف باسن و ران خود را بسوزانید.</a:t>
            </a:r>
          </a:p>
          <a:p>
            <a:pPr algn="ctr" rtl="1">
              <a:lnSpc>
                <a:spcPct val="250000"/>
              </a:lnSpc>
            </a:pPr>
            <a:r>
              <a:rPr lang="fa-IR" dirty="0">
                <a:cs typeface="B Yekan" panose="00000400000000000000" pitchFamily="2" charset="-78"/>
              </a:rPr>
              <a:t>5- شنا به شما کمک می‌کند تا به خوبی به بدن خود شکل دهید. پوست و عضلات شما را ماساژ می‌دهد و از به وجود آمدن چربی‌های ناخواسته جلوگیری می‌کند.</a:t>
            </a:r>
          </a:p>
        </p:txBody>
      </p:sp>
    </p:spTree>
    <p:extLst>
      <p:ext uri="{BB962C8B-B14F-4D97-AF65-F5344CB8AC3E}">
        <p14:creationId xmlns:p14="http://schemas.microsoft.com/office/powerpoint/2010/main" val="35783201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5E98804-FB5E-4927-772D-436AE899ED8E}"/>
              </a:ext>
            </a:extLst>
          </p:cNvPr>
          <p:cNvSpPr txBox="1"/>
          <p:nvPr/>
        </p:nvSpPr>
        <p:spPr>
          <a:xfrm>
            <a:off x="781401" y="1080585"/>
            <a:ext cx="10629198" cy="5563061"/>
          </a:xfrm>
          <a:prstGeom prst="rect">
            <a:avLst/>
          </a:prstGeom>
          <a:noFill/>
        </p:spPr>
        <p:txBody>
          <a:bodyPr wrap="square" rtlCol="1">
            <a:spAutoFit/>
          </a:bodyPr>
          <a:lstStyle/>
          <a:p>
            <a:pPr algn="ctr" rtl="1">
              <a:lnSpc>
                <a:spcPct val="200000"/>
              </a:lnSpc>
            </a:pPr>
            <a:r>
              <a:rPr lang="fa-IR" dirty="0">
                <a:cs typeface="B Yekan" panose="00000400000000000000" pitchFamily="2" charset="-78"/>
              </a:rPr>
              <a:t>6- شنا، از نظر آسیب‌پذیری یکی از کم خطرترین ورزش‌هاست و نسبت به بدنسازی یا ورزش‌های قدرتی خیلی امن‌تر است. این ورزش از مفاصل شما محافظت کرده تا کمتر دچار صدمات مفصلی بشوید.</a:t>
            </a:r>
          </a:p>
          <a:p>
            <a:pPr algn="ctr" rtl="1">
              <a:lnSpc>
                <a:spcPct val="200000"/>
              </a:lnSpc>
            </a:pPr>
            <a:r>
              <a:rPr lang="fa-IR" dirty="0">
                <a:cs typeface="B Yekan" panose="00000400000000000000" pitchFamily="2" charset="-78"/>
              </a:rPr>
              <a:t>7- شنا کردن، نتایج سلامتی بسیار خوبی برایتان دارد، در حالی که ورزشی با فشار کم است. همه آدم‌ها می‌توانند شنا کنند، حتی کسانی که توانایی ورزش به صورت مؤثر و سنگین را ندارند. به عنوان مثال، برای خانم‌هایی که باردار هستند یک ورزش عالی و ایمن است. با این حال احتیاج دارند تا پیش از اینکه در استخر شیرجه بزنند با پزشک خود در اینباره مشورت نمایند.</a:t>
            </a:r>
          </a:p>
          <a:p>
            <a:pPr algn="ctr" rtl="1">
              <a:lnSpc>
                <a:spcPct val="200000"/>
              </a:lnSpc>
            </a:pPr>
            <a:r>
              <a:rPr lang="fa-IR" dirty="0">
                <a:cs typeface="B Yekan" panose="00000400000000000000" pitchFamily="2" charset="-78"/>
              </a:rPr>
              <a:t>8- شنا، انرژی مثبت شما را افزایش می‌دهد و استرس را از جسمتان دور خواهد کرد.</a:t>
            </a:r>
          </a:p>
          <a:p>
            <a:pPr algn="ctr" rtl="1">
              <a:lnSpc>
                <a:spcPct val="200000"/>
              </a:lnSpc>
            </a:pPr>
            <a:r>
              <a:rPr lang="fa-IR" dirty="0">
                <a:cs typeface="B Yekan" panose="00000400000000000000" pitchFamily="2" charset="-78"/>
              </a:rPr>
              <a:t>9- شنا همچنین کمک می‌کند تا فشار خونتان را کنترل کنید. می‌تواند قلب شما را سالم نگاه دارد.</a:t>
            </a:r>
          </a:p>
          <a:p>
            <a:pPr algn="ctr" rtl="1">
              <a:lnSpc>
                <a:spcPct val="200000"/>
              </a:lnSpc>
            </a:pPr>
            <a:r>
              <a:rPr lang="fa-IR" dirty="0">
                <a:cs typeface="B Yekan" panose="00000400000000000000" pitchFamily="2" charset="-78"/>
              </a:rPr>
              <a:t>10- شنا باعث خواهد شد تا دستگاه تنفسی‌تان نیز سالم بماند. اگر در آب و هوای خشک و خنک زندگی می‌کنید، در اکثر مواقع در خانه یا در محل کار تان هوای خشک تنفس می‌کنید. تنفس هوای تازه و مرطوب در محیط استخر یا دریا می‌تواند دستگاه تنفسی شما را سالم نگاه دارد.</a:t>
            </a:r>
          </a:p>
        </p:txBody>
      </p:sp>
      <p:sp>
        <p:nvSpPr>
          <p:cNvPr id="4" name="TextBox 3">
            <a:extLst>
              <a:ext uri="{FF2B5EF4-FFF2-40B4-BE49-F238E27FC236}">
                <a16:creationId xmlns:a16="http://schemas.microsoft.com/office/drawing/2014/main" id="{9C7C460E-4A81-7F34-F193-F55354DE2063}"/>
              </a:ext>
            </a:extLst>
          </p:cNvPr>
          <p:cNvSpPr txBox="1"/>
          <p:nvPr/>
        </p:nvSpPr>
        <p:spPr>
          <a:xfrm>
            <a:off x="7821556" y="514035"/>
            <a:ext cx="2847643"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مزایای شنا برای سلامت</a:t>
            </a:r>
          </a:p>
        </p:txBody>
      </p:sp>
    </p:spTree>
    <p:extLst>
      <p:ext uri="{BB962C8B-B14F-4D97-AF65-F5344CB8AC3E}">
        <p14:creationId xmlns:p14="http://schemas.microsoft.com/office/powerpoint/2010/main" val="32252128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9183329" y="324464"/>
            <a:ext cx="2556387"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خطرات شنا</a:t>
            </a:r>
          </a:p>
        </p:txBody>
      </p:sp>
      <p:sp>
        <p:nvSpPr>
          <p:cNvPr id="3" name="TextBox 2">
            <a:extLst>
              <a:ext uri="{FF2B5EF4-FFF2-40B4-BE49-F238E27FC236}">
                <a16:creationId xmlns:a16="http://schemas.microsoft.com/office/drawing/2014/main" id="{88FCB859-FA05-0B08-FC00-6DF2BB75C44F}"/>
              </a:ext>
            </a:extLst>
          </p:cNvPr>
          <p:cNvSpPr txBox="1"/>
          <p:nvPr/>
        </p:nvSpPr>
        <p:spPr>
          <a:xfrm>
            <a:off x="223024" y="1112857"/>
            <a:ext cx="11597268" cy="4143442"/>
          </a:xfrm>
          <a:prstGeom prst="rect">
            <a:avLst/>
          </a:prstGeom>
          <a:noFill/>
        </p:spPr>
        <p:txBody>
          <a:bodyPr wrap="square" rtlCol="1">
            <a:spAutoFit/>
          </a:bodyPr>
          <a:lstStyle/>
          <a:p>
            <a:pPr algn="justLow" rtl="1">
              <a:lnSpc>
                <a:spcPct val="250000"/>
              </a:lnSpc>
            </a:pPr>
            <a:r>
              <a:rPr lang="fa-IR" dirty="0">
                <a:cs typeface="B Yekan" panose="00000400000000000000" pitchFamily="2" charset="-78"/>
              </a:rPr>
              <a:t>شنا یک ورزش سالم است و در مقایسه با ورزش‌های دیگر خطرات کمتری در پی دارد. با این وجود برخی مخاطرات وجود دارد که مهم‌ترین آنها غرق شدن یا خفگی (دلایل متعدد) می‌باشد. دیگر مخاطرات مرتبط با آب به‌طور کلی شامل مخاطرات میکروبی(انتقال بیماری‌های انگلی، ویروسی، باکتریایی، قارچ‌های پوستی)، شیمیایی (آب‌های آهکی یا دارای کلر زیاد یا آلوده شده با مواد نفتی و غیره)، مخاطرات فیزیکی مثل دمای پایین یا بالای آب، مخاطرات مکانیکی مثل برخورد با لبه‌های تیز محل شنا، مخاطرات ارگونومیکی مثل وارد آوردن فشار بیش از حد به اندام‌ها مثلاً در طی شنای پروانه یا نجات غریق، تکرار زیاد یک حرکت یا قرارگیری بداندام‌ها در اثر شنای نادرست. و در نهایت مخاطرات زیستی شامل انواع حیوانات یا گیاهان خطرناک احتمالی در آب می‌باشد که در پایین بیشتر توضیح داده می‌شوند.</a:t>
            </a:r>
          </a:p>
        </p:txBody>
      </p:sp>
    </p:spTree>
    <p:extLst>
      <p:ext uri="{BB962C8B-B14F-4D97-AF65-F5344CB8AC3E}">
        <p14:creationId xmlns:p14="http://schemas.microsoft.com/office/powerpoint/2010/main" val="39041295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9183329" y="324464"/>
            <a:ext cx="2556387"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خطرات شنا</a:t>
            </a:r>
          </a:p>
        </p:txBody>
      </p:sp>
      <p:sp>
        <p:nvSpPr>
          <p:cNvPr id="3" name="TextBox 2">
            <a:extLst>
              <a:ext uri="{FF2B5EF4-FFF2-40B4-BE49-F238E27FC236}">
                <a16:creationId xmlns:a16="http://schemas.microsoft.com/office/drawing/2014/main" id="{3D32C4B0-D735-28EF-57CA-272A42E1D876}"/>
              </a:ext>
            </a:extLst>
          </p:cNvPr>
          <p:cNvSpPr txBox="1"/>
          <p:nvPr/>
        </p:nvSpPr>
        <p:spPr>
          <a:xfrm>
            <a:off x="289932" y="1042607"/>
            <a:ext cx="11548321" cy="3450945"/>
          </a:xfrm>
          <a:prstGeom prst="rect">
            <a:avLst/>
          </a:prstGeom>
          <a:noFill/>
        </p:spPr>
        <p:txBody>
          <a:bodyPr wrap="square" rtlCol="1">
            <a:spAutoFit/>
          </a:bodyPr>
          <a:lstStyle/>
          <a:p>
            <a:pPr algn="justLow" rtl="1">
              <a:lnSpc>
                <a:spcPct val="250000"/>
              </a:lnSpc>
            </a:pPr>
            <a:r>
              <a:rPr lang="fa-IR" dirty="0">
                <a:cs typeface="B Yekan" panose="00000400000000000000" pitchFamily="2" charset="-78"/>
              </a:rPr>
              <a:t>- ناتوانی از طریق بیهوشی حاصل از شنا در آب‌های کم عمق (یا بیهوشی غواص که نفس را زیر اب حبس کرده)، حمله قلبی، نارسایی سینوس‌های شریانی یا شنای بیش از حد</a:t>
            </a:r>
          </a:p>
          <a:p>
            <a:pPr algn="justLow" rtl="1">
              <a:lnSpc>
                <a:spcPct val="250000"/>
              </a:lnSpc>
            </a:pPr>
            <a:r>
              <a:rPr lang="fa-IR" dirty="0">
                <a:cs typeface="B Yekan" panose="00000400000000000000" pitchFamily="2" charset="-78"/>
              </a:rPr>
              <a:t>اثرات مضر زیر آب ماندن:</a:t>
            </a:r>
          </a:p>
          <a:p>
            <a:pPr algn="justLow" rtl="1">
              <a:lnSpc>
                <a:spcPct val="250000"/>
              </a:lnSpc>
            </a:pPr>
            <a:r>
              <a:rPr lang="fa-IR" dirty="0">
                <a:cs typeface="B Yekan" panose="00000400000000000000" pitchFamily="2" charset="-78"/>
              </a:rPr>
              <a:t>  -  غرق شدن ناشی از استنشاق آب شور که حباب‌هایی در ریه‌ها ایجاد می‌کند که تنفس را مشکل می‌کند</a:t>
            </a:r>
          </a:p>
          <a:p>
            <a:pPr algn="justLow" rtl="1">
              <a:lnSpc>
                <a:spcPct val="250000"/>
              </a:lnSpc>
            </a:pPr>
            <a:r>
              <a:rPr lang="fa-IR" dirty="0">
                <a:cs typeface="B Yekan" panose="00000400000000000000" pitchFamily="2" charset="-78"/>
              </a:rPr>
              <a:t>  </a:t>
            </a:r>
            <a:r>
              <a:rPr lang="fa-IR" dirty="0">
                <a:cs typeface="B Nazanin" panose="00000400000000000000" pitchFamily="2" charset="-78"/>
              </a:rPr>
              <a:t>    </a:t>
            </a:r>
          </a:p>
        </p:txBody>
      </p:sp>
      <p:pic>
        <p:nvPicPr>
          <p:cNvPr id="5" name="Picture 4">
            <a:extLst>
              <a:ext uri="{FF2B5EF4-FFF2-40B4-BE49-F238E27FC236}">
                <a16:creationId xmlns:a16="http://schemas.microsoft.com/office/drawing/2014/main" id="{B1A681D3-FC17-BBFE-444C-353F054D6F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6397" y="3960277"/>
            <a:ext cx="4859909" cy="244626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8" name="Picture 7">
            <a:extLst>
              <a:ext uri="{FF2B5EF4-FFF2-40B4-BE49-F238E27FC236}">
                <a16:creationId xmlns:a16="http://schemas.microsoft.com/office/drawing/2014/main" id="{C83FC970-E2E1-8B13-B5A7-C105F65A0CFD}"/>
              </a:ext>
            </a:extLst>
          </p:cNvPr>
          <p:cNvPicPr>
            <a:picLocks noChangeAspect="1"/>
          </p:cNvPicPr>
          <p:nvPr/>
        </p:nvPicPr>
        <p:blipFill rotWithShape="1">
          <a:blip r:embed="rId3">
            <a:extLst>
              <a:ext uri="{28A0092B-C50C-407E-A947-70E740481C1C}">
                <a14:useLocalDpi xmlns:a14="http://schemas.microsoft.com/office/drawing/2010/main" val="0"/>
              </a:ext>
            </a:extLst>
          </a:blip>
          <a:srcRect b="7681"/>
          <a:stretch/>
        </p:blipFill>
        <p:spPr>
          <a:xfrm>
            <a:off x="6519747" y="3939569"/>
            <a:ext cx="4048696" cy="24876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6070893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9183329" y="324464"/>
            <a:ext cx="2556387"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خطرات شنا</a:t>
            </a:r>
          </a:p>
        </p:txBody>
      </p:sp>
      <p:sp>
        <p:nvSpPr>
          <p:cNvPr id="3" name="TextBox 2">
            <a:extLst>
              <a:ext uri="{FF2B5EF4-FFF2-40B4-BE49-F238E27FC236}">
                <a16:creationId xmlns:a16="http://schemas.microsoft.com/office/drawing/2014/main" id="{3D32C4B0-D735-28EF-57CA-272A42E1D876}"/>
              </a:ext>
            </a:extLst>
          </p:cNvPr>
          <p:cNvSpPr txBox="1"/>
          <p:nvPr/>
        </p:nvSpPr>
        <p:spPr>
          <a:xfrm>
            <a:off x="379141" y="1131816"/>
            <a:ext cx="5263375" cy="4835939"/>
          </a:xfrm>
          <a:prstGeom prst="rect">
            <a:avLst/>
          </a:prstGeom>
          <a:noFill/>
        </p:spPr>
        <p:txBody>
          <a:bodyPr wrap="square" rtlCol="1">
            <a:spAutoFit/>
          </a:bodyPr>
          <a:lstStyle/>
          <a:p>
            <a:pPr algn="justLow" rtl="1">
              <a:lnSpc>
                <a:spcPct val="250000"/>
              </a:lnSpc>
            </a:pPr>
            <a:r>
              <a:rPr lang="fa-IR" dirty="0">
                <a:cs typeface="B Yekan" panose="00000400000000000000" pitchFamily="2" charset="-78"/>
              </a:rPr>
              <a:t>-  علایم بیماری و سندرم ناشی از استنشاق آب شور</a:t>
            </a:r>
          </a:p>
          <a:p>
            <a:pPr algn="justLow" rtl="1">
              <a:lnSpc>
                <a:spcPct val="250000"/>
              </a:lnSpc>
            </a:pPr>
            <a:r>
              <a:rPr lang="fa-IR" dirty="0">
                <a:cs typeface="B Yekan" panose="00000400000000000000" pitchFamily="2" charset="-78"/>
              </a:rPr>
              <a:t> -   برآمدگی استخوانی در کانال گوش که نتیجه فرورفتن طولانی مدت آب در کانال گوش است و موسوم به گوش شناگران است.</a:t>
            </a:r>
          </a:p>
          <a:p>
            <a:pPr algn="justLow" rtl="1">
              <a:lnSpc>
                <a:spcPct val="250000"/>
              </a:lnSpc>
            </a:pPr>
            <a:r>
              <a:rPr lang="fa-IR" dirty="0">
                <a:cs typeface="B Yekan" panose="00000400000000000000" pitchFamily="2" charset="-78"/>
              </a:rPr>
              <a:t>قرار گرفتن در معرض مواد شیمیایی:</a:t>
            </a:r>
          </a:p>
          <a:p>
            <a:pPr algn="justLow" rtl="1">
              <a:lnSpc>
                <a:spcPct val="250000"/>
              </a:lnSpc>
            </a:pPr>
            <a:r>
              <a:rPr lang="fa-IR" dirty="0">
                <a:cs typeface="B Yekan" panose="00000400000000000000" pitchFamily="2" charset="-78"/>
              </a:rPr>
              <a:t> -   کلر گند زدا </a:t>
            </a:r>
            <a:r>
              <a:rPr lang="en-US" dirty="0">
                <a:latin typeface="Times New Roman" panose="02020603050405020304" pitchFamily="18" charset="0"/>
                <a:cs typeface="Times New Roman" panose="02020603050405020304" pitchFamily="18" charset="0"/>
              </a:rPr>
              <a:t>pH</a:t>
            </a:r>
            <a:r>
              <a:rPr lang="fa-IR" dirty="0">
                <a:cs typeface="B Yekan" panose="00000400000000000000" pitchFamily="2" charset="-78"/>
              </a:rPr>
              <a:t> </a:t>
            </a:r>
            <a:r>
              <a:rPr lang="en-US" dirty="0">
                <a:cs typeface="B Yekan" panose="00000400000000000000" pitchFamily="2" charset="-78"/>
              </a:rPr>
              <a:t> </a:t>
            </a:r>
            <a:r>
              <a:rPr lang="fa-IR" dirty="0">
                <a:cs typeface="B Yekan" panose="00000400000000000000" pitchFamily="2" charset="-78"/>
              </a:rPr>
              <a:t>آب را افزایش می‌دهد. مقدار زیاد </a:t>
            </a:r>
            <a:r>
              <a:rPr lang="en-US" dirty="0">
                <a:cs typeface="B Yekan" panose="00000400000000000000" pitchFamily="2" charset="-78"/>
              </a:rPr>
              <a:t>pH </a:t>
            </a:r>
            <a:r>
              <a:rPr lang="fa-IR" dirty="0">
                <a:cs typeface="B Yekan" panose="00000400000000000000" pitchFamily="2" charset="-78"/>
              </a:rPr>
              <a:t>ممکن است باعث سوزش چشم یا پوست شود </a:t>
            </a:r>
          </a:p>
        </p:txBody>
      </p:sp>
      <p:pic>
        <p:nvPicPr>
          <p:cNvPr id="6" name="Picture 5">
            <a:extLst>
              <a:ext uri="{FF2B5EF4-FFF2-40B4-BE49-F238E27FC236}">
                <a16:creationId xmlns:a16="http://schemas.microsoft.com/office/drawing/2014/main" id="{E9658F5C-8B02-1ED4-BEF5-24189D4A93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70777" y="1393900"/>
            <a:ext cx="3698074" cy="492883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6">
            <a:extLst>
              <a:ext uri="{FF2B5EF4-FFF2-40B4-BE49-F238E27FC236}">
                <a16:creationId xmlns:a16="http://schemas.microsoft.com/office/drawing/2014/main" id="{FE3A2C74-90FB-71C4-9B98-C08270E895EF}"/>
              </a:ext>
            </a:extLst>
          </p:cNvPr>
          <p:cNvPicPr>
            <a:picLocks noChangeAspect="1"/>
          </p:cNvPicPr>
          <p:nvPr/>
        </p:nvPicPr>
        <p:blipFill rotWithShape="1">
          <a:blip r:embed="rId3">
            <a:extLst>
              <a:ext uri="{28A0092B-C50C-407E-A947-70E740481C1C}">
                <a14:useLocalDpi xmlns:a14="http://schemas.microsoft.com/office/drawing/2010/main" val="0"/>
              </a:ext>
            </a:extLst>
          </a:blip>
          <a:srcRect l="23821" r="11062"/>
          <a:stretch/>
        </p:blipFill>
        <p:spPr>
          <a:xfrm>
            <a:off x="6040957" y="786129"/>
            <a:ext cx="2228241" cy="224685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2590085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9037677" y="469430"/>
            <a:ext cx="2556387"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خطرات شنا</a:t>
            </a:r>
          </a:p>
        </p:txBody>
      </p:sp>
      <p:sp>
        <p:nvSpPr>
          <p:cNvPr id="3" name="TextBox 2">
            <a:extLst>
              <a:ext uri="{FF2B5EF4-FFF2-40B4-BE49-F238E27FC236}">
                <a16:creationId xmlns:a16="http://schemas.microsoft.com/office/drawing/2014/main" id="{C2FEC18F-5E5C-4847-EC51-528F19CD6CB2}"/>
              </a:ext>
            </a:extLst>
          </p:cNvPr>
          <p:cNvSpPr txBox="1"/>
          <p:nvPr/>
        </p:nvSpPr>
        <p:spPr>
          <a:xfrm>
            <a:off x="4962293" y="1042607"/>
            <a:ext cx="6891453" cy="5066772"/>
          </a:xfrm>
          <a:prstGeom prst="rect">
            <a:avLst/>
          </a:prstGeom>
          <a:noFill/>
        </p:spPr>
        <p:txBody>
          <a:bodyPr wrap="square" rtlCol="1">
            <a:spAutoFit/>
          </a:bodyPr>
          <a:lstStyle/>
          <a:p>
            <a:pPr algn="justLow" rtl="1">
              <a:lnSpc>
                <a:spcPct val="250000"/>
              </a:lnSpc>
            </a:pPr>
            <a:r>
              <a:rPr lang="fa-IR" sz="2400" b="1" dirty="0">
                <a:solidFill>
                  <a:srgbClr val="062BA2"/>
                </a:solidFill>
                <a:cs typeface="B Yekan" panose="00000400000000000000" pitchFamily="2" charset="-78"/>
              </a:rPr>
              <a:t>عفونت:</a:t>
            </a:r>
          </a:p>
          <a:p>
            <a:pPr algn="justLow" rtl="1">
              <a:lnSpc>
                <a:spcPct val="250000"/>
              </a:lnSpc>
            </a:pPr>
            <a:r>
              <a:rPr lang="fa-IR" b="1" dirty="0">
                <a:cs typeface="B Nazanin" panose="00000400000000000000" pitchFamily="2" charset="-78"/>
              </a:rPr>
              <a:t>   </a:t>
            </a:r>
            <a:r>
              <a:rPr lang="fa-IR" dirty="0">
                <a:cs typeface="B Yekan" panose="00000400000000000000" pitchFamily="2" charset="-78"/>
              </a:rPr>
              <a:t>- آب بسته به نوع آن محل ایده‌آلی برای باکتری‌ها، انگل‌ها، قارچ‌ها و ویروس‌ها است.</a:t>
            </a:r>
          </a:p>
          <a:p>
            <a:pPr algn="justLow" rtl="1">
              <a:lnSpc>
                <a:spcPct val="250000"/>
              </a:lnSpc>
            </a:pPr>
            <a:r>
              <a:rPr lang="fa-IR" dirty="0">
                <a:cs typeface="B Yekan" panose="00000400000000000000" pitchFamily="2" charset="-78"/>
              </a:rPr>
              <a:t>   - عفونت پوست حاصل از شنا یا حمام باعث بیماری ترک خوردن بین انگشتان پا می‌شود. آسان‌ترین روش برای رفع این مشکل تمیز کردن بین انگشتان پاست. </a:t>
            </a:r>
          </a:p>
          <a:p>
            <a:pPr algn="justLow" rtl="1">
              <a:lnSpc>
                <a:spcPct val="250000"/>
              </a:lnSpc>
            </a:pPr>
            <a:r>
              <a:rPr lang="fa-IR" dirty="0">
                <a:cs typeface="B Yekan" panose="00000400000000000000" pitchFamily="2" charset="-78"/>
              </a:rPr>
              <a:t>    -انگل‌های میکروسکپی مثل کریپتوسپوریدیوم می‌توانند در برابر کلر مقاومت کنند و اگر شناگر آن را ببلعد دچار بیماری‌های اسهالی می‌شود.</a:t>
            </a:r>
          </a:p>
        </p:txBody>
      </p:sp>
      <p:pic>
        <p:nvPicPr>
          <p:cNvPr id="5" name="Picture 4">
            <a:extLst>
              <a:ext uri="{FF2B5EF4-FFF2-40B4-BE49-F238E27FC236}">
                <a16:creationId xmlns:a16="http://schemas.microsoft.com/office/drawing/2014/main" id="{7D34ECB1-28EA-D9C8-77EC-0AE84A5AEC40}"/>
              </a:ext>
            </a:extLst>
          </p:cNvPr>
          <p:cNvPicPr>
            <a:picLocks noChangeAspect="1"/>
          </p:cNvPicPr>
          <p:nvPr/>
        </p:nvPicPr>
        <p:blipFill rotWithShape="1">
          <a:blip r:embed="rId2">
            <a:extLst>
              <a:ext uri="{28A0092B-C50C-407E-A947-70E740481C1C}">
                <a14:useLocalDpi xmlns:a14="http://schemas.microsoft.com/office/drawing/2010/main" val="0"/>
              </a:ext>
            </a:extLst>
          </a:blip>
          <a:srcRect r="5910"/>
          <a:stretch/>
        </p:blipFill>
        <p:spPr>
          <a:xfrm>
            <a:off x="597936" y="669074"/>
            <a:ext cx="3572578" cy="253132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8" name="Picture 7">
            <a:extLst>
              <a:ext uri="{FF2B5EF4-FFF2-40B4-BE49-F238E27FC236}">
                <a16:creationId xmlns:a16="http://schemas.microsoft.com/office/drawing/2014/main" id="{95B96724-7BB3-EBF7-1BAB-F8CC6A827812}"/>
              </a:ext>
            </a:extLst>
          </p:cNvPr>
          <p:cNvPicPr>
            <a:picLocks noChangeAspect="1"/>
          </p:cNvPicPr>
          <p:nvPr/>
        </p:nvPicPr>
        <p:blipFill rotWithShape="1">
          <a:blip r:embed="rId3">
            <a:extLst>
              <a:ext uri="{28A0092B-C50C-407E-A947-70E740481C1C}">
                <a14:useLocalDpi xmlns:a14="http://schemas.microsoft.com/office/drawing/2010/main" val="0"/>
              </a:ext>
            </a:extLst>
          </a:blip>
          <a:srcRect l="11176" r="5685"/>
          <a:stretch/>
        </p:blipFill>
        <p:spPr>
          <a:xfrm rot="1312530">
            <a:off x="936354" y="3508645"/>
            <a:ext cx="2981630" cy="239277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64261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9071817" y="450489"/>
            <a:ext cx="2556387"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خطرات شنا</a:t>
            </a:r>
          </a:p>
        </p:txBody>
      </p:sp>
      <p:sp>
        <p:nvSpPr>
          <p:cNvPr id="4" name="TextBox 3">
            <a:extLst>
              <a:ext uri="{FF2B5EF4-FFF2-40B4-BE49-F238E27FC236}">
                <a16:creationId xmlns:a16="http://schemas.microsoft.com/office/drawing/2014/main" id="{189B2B7E-5C07-91C7-8F01-CEB01CC1062B}"/>
              </a:ext>
            </a:extLst>
          </p:cNvPr>
          <p:cNvSpPr txBox="1"/>
          <p:nvPr/>
        </p:nvSpPr>
        <p:spPr>
          <a:xfrm>
            <a:off x="334536" y="912154"/>
            <a:ext cx="5761463" cy="4882106"/>
          </a:xfrm>
          <a:prstGeom prst="rect">
            <a:avLst/>
          </a:prstGeom>
          <a:noFill/>
        </p:spPr>
        <p:txBody>
          <a:bodyPr wrap="square" rtlCol="1">
            <a:spAutoFit/>
          </a:bodyPr>
          <a:lstStyle/>
          <a:p>
            <a:pPr algn="justLow" rtl="1">
              <a:lnSpc>
                <a:spcPct val="200000"/>
              </a:lnSpc>
            </a:pPr>
            <a:r>
              <a:rPr lang="fa-IR" sz="2400" b="1" dirty="0">
                <a:solidFill>
                  <a:srgbClr val="062BA2"/>
                </a:solidFill>
                <a:cs typeface="B Yekan" panose="00000400000000000000" pitchFamily="2" charset="-78"/>
              </a:rPr>
              <a:t>فعالیت‌های خود شناگران:</a:t>
            </a:r>
          </a:p>
          <a:p>
            <a:pPr algn="justLow" rtl="1">
              <a:lnSpc>
                <a:spcPct val="250000"/>
              </a:lnSpc>
            </a:pPr>
            <a:r>
              <a:rPr lang="fa-IR" dirty="0">
                <a:cs typeface="B Yekan" panose="00000400000000000000" pitchFamily="2" charset="-78"/>
              </a:rPr>
              <a:t>   - صدمات ناشی از فعالیت زیاد؛ به عنوان مثال شنای پروانه مسابقه‌ای (پروانه سرعت، و نه استقامت) ممکن است باعث مقداری کمر درد شود شامل شکستن استخوان‌های ستون فقرات در موارد نادر و درد شانه‌ها پس از سال‌های متمادی تمرین، شنای قورباغه ممکن است باعث درد مچ پا و درد مفاصل ران شود، شنای آزاد و کرال پشت ممکن است باعث ورم زانو شود.</a:t>
            </a:r>
          </a:p>
        </p:txBody>
      </p:sp>
      <p:pic>
        <p:nvPicPr>
          <p:cNvPr id="3" name="Picture 2">
            <a:extLst>
              <a:ext uri="{FF2B5EF4-FFF2-40B4-BE49-F238E27FC236}">
                <a16:creationId xmlns:a16="http://schemas.microsoft.com/office/drawing/2014/main" id="{2B2494C5-CA4B-1369-2C16-1333F44F7F7F}"/>
              </a:ext>
            </a:extLst>
          </p:cNvPr>
          <p:cNvPicPr>
            <a:picLocks noChangeAspect="1"/>
          </p:cNvPicPr>
          <p:nvPr/>
        </p:nvPicPr>
        <p:blipFill rotWithShape="1">
          <a:blip r:embed="rId2">
            <a:extLst>
              <a:ext uri="{28A0092B-C50C-407E-A947-70E740481C1C}">
                <a14:useLocalDpi xmlns:a14="http://schemas.microsoft.com/office/drawing/2010/main" val="0"/>
              </a:ext>
            </a:extLst>
          </a:blip>
          <a:srcRect l="9048" r="8166"/>
          <a:stretch/>
        </p:blipFill>
        <p:spPr>
          <a:xfrm>
            <a:off x="7840425" y="1316247"/>
            <a:ext cx="3824868" cy="3080117"/>
          </a:xfrm>
          <a:prstGeom prst="ellipse">
            <a:avLst/>
          </a:prstGeom>
          <a:ln>
            <a:noFill/>
          </a:ln>
          <a:effectLst>
            <a:softEdge rad="112500"/>
          </a:effectLst>
        </p:spPr>
      </p:pic>
      <p:pic>
        <p:nvPicPr>
          <p:cNvPr id="7" name="Picture 6">
            <a:extLst>
              <a:ext uri="{FF2B5EF4-FFF2-40B4-BE49-F238E27FC236}">
                <a16:creationId xmlns:a16="http://schemas.microsoft.com/office/drawing/2014/main" id="{6C492CE4-113F-AB23-59EC-5A383113CCFD}"/>
              </a:ext>
            </a:extLst>
          </p:cNvPr>
          <p:cNvPicPr>
            <a:picLocks noChangeAspect="1"/>
          </p:cNvPicPr>
          <p:nvPr/>
        </p:nvPicPr>
        <p:blipFill rotWithShape="1">
          <a:blip r:embed="rId3">
            <a:extLst>
              <a:ext uri="{28A0092B-C50C-407E-A947-70E740481C1C}">
                <a14:useLocalDpi xmlns:a14="http://schemas.microsoft.com/office/drawing/2010/main" val="0"/>
              </a:ext>
            </a:extLst>
          </a:blip>
          <a:srcRect l="28189" r="26890"/>
          <a:stretch/>
        </p:blipFill>
        <p:spPr>
          <a:xfrm>
            <a:off x="6527181" y="2769910"/>
            <a:ext cx="3031530" cy="3405949"/>
          </a:xfrm>
          <a:prstGeom prst="ellipse">
            <a:avLst/>
          </a:prstGeom>
          <a:ln>
            <a:noFill/>
          </a:ln>
          <a:effectLst>
            <a:softEdge rad="112500"/>
          </a:effectLst>
        </p:spPr>
      </p:pic>
    </p:spTree>
    <p:extLst>
      <p:ext uri="{BB962C8B-B14F-4D97-AF65-F5344CB8AC3E}">
        <p14:creationId xmlns:p14="http://schemas.microsoft.com/office/powerpoint/2010/main" val="3743018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8006170" y="445300"/>
            <a:ext cx="2556387" cy="461665"/>
          </a:xfrm>
          <a:prstGeom prst="rect">
            <a:avLst/>
          </a:prstGeom>
          <a:noFill/>
        </p:spPr>
        <p:txBody>
          <a:bodyPr wrap="square" rtlCol="1">
            <a:spAutoFit/>
          </a:bodyPr>
          <a:lstStyle/>
          <a:p>
            <a:pPr algn="ctr"/>
            <a:r>
              <a:rPr lang="fa-IR" sz="2400" b="1" dirty="0">
                <a:solidFill>
                  <a:srgbClr val="062BA2"/>
                </a:solidFill>
                <a:cs typeface="B Yekan" panose="00000400000000000000" pitchFamily="2" charset="-78"/>
              </a:rPr>
              <a:t>تاریخچه شنا در جهان</a:t>
            </a:r>
          </a:p>
        </p:txBody>
      </p:sp>
      <p:sp>
        <p:nvSpPr>
          <p:cNvPr id="3" name="TextBox 2">
            <a:extLst>
              <a:ext uri="{FF2B5EF4-FFF2-40B4-BE49-F238E27FC236}">
                <a16:creationId xmlns:a16="http://schemas.microsoft.com/office/drawing/2014/main" id="{A0683B24-55AF-0B01-188E-90D3E8E1BF13}"/>
              </a:ext>
            </a:extLst>
          </p:cNvPr>
          <p:cNvSpPr txBox="1"/>
          <p:nvPr/>
        </p:nvSpPr>
        <p:spPr>
          <a:xfrm>
            <a:off x="5366836" y="1288026"/>
            <a:ext cx="6443003" cy="4835939"/>
          </a:xfrm>
          <a:prstGeom prst="rect">
            <a:avLst/>
          </a:prstGeom>
          <a:noFill/>
        </p:spPr>
        <p:txBody>
          <a:bodyPr wrap="square" rtlCol="1">
            <a:spAutoFit/>
          </a:bodyPr>
          <a:lstStyle/>
          <a:p>
            <a:pPr algn="justLow" rtl="1">
              <a:lnSpc>
                <a:spcPct val="250000"/>
              </a:lnSpc>
            </a:pPr>
            <a:r>
              <a:rPr lang="fa-IR" dirty="0">
                <a:cs typeface="B Yekan" panose="00000400000000000000" pitchFamily="2" charset="-78"/>
              </a:rPr>
              <a:t>شواهد نشان می‌دهند که قدمت شنا و شنا کردن به ۲۶۰۰ سال قبل از میلاد در تمدن مصر و بعد از آن در تمدن‌های مادها، آشور و یونان و روم باستان بازمی‌گردد. آنچه از گذشته آموزش شنا می‌دانیم بر اساس یافته‌هایی است که از «حروف تصویری» هیروگلیف مصریان به دست آورده‌ایم. یونانی‌های باستان و رومی‌ها شنا را جزو برنامه‌های مهم آموزش نظامی خود قرار داده بودند، و مانند الفبا یکی از موارد درسی در آموزش مردان بوده‌است. </a:t>
            </a:r>
          </a:p>
        </p:txBody>
      </p:sp>
      <p:pic>
        <p:nvPicPr>
          <p:cNvPr id="5" name="Picture 4">
            <a:extLst>
              <a:ext uri="{FF2B5EF4-FFF2-40B4-BE49-F238E27FC236}">
                <a16:creationId xmlns:a16="http://schemas.microsoft.com/office/drawing/2014/main" id="{30FDABBE-F435-1164-91E8-16B33440A8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2575" y="2285462"/>
            <a:ext cx="3738243" cy="284106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3670881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9183329" y="483639"/>
            <a:ext cx="2556387"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خطرات شنا</a:t>
            </a:r>
          </a:p>
        </p:txBody>
      </p:sp>
      <p:sp>
        <p:nvSpPr>
          <p:cNvPr id="3" name="TextBox 2">
            <a:extLst>
              <a:ext uri="{FF2B5EF4-FFF2-40B4-BE49-F238E27FC236}">
                <a16:creationId xmlns:a16="http://schemas.microsoft.com/office/drawing/2014/main" id="{09A1732E-9E1D-CF88-CE89-6C1C0F6F0CB7}"/>
              </a:ext>
            </a:extLst>
          </p:cNvPr>
          <p:cNvSpPr txBox="1"/>
          <p:nvPr/>
        </p:nvSpPr>
        <p:spPr>
          <a:xfrm>
            <a:off x="6255834" y="1101011"/>
            <a:ext cx="5483882" cy="4639732"/>
          </a:xfrm>
          <a:prstGeom prst="rect">
            <a:avLst/>
          </a:prstGeom>
          <a:noFill/>
        </p:spPr>
        <p:txBody>
          <a:bodyPr wrap="square" rtlCol="1">
            <a:spAutoFit/>
          </a:bodyPr>
          <a:lstStyle/>
          <a:p>
            <a:pPr algn="justLow" rtl="1">
              <a:lnSpc>
                <a:spcPct val="200000"/>
              </a:lnSpc>
            </a:pPr>
            <a:r>
              <a:rPr lang="fa-IR" sz="2400" b="1" dirty="0">
                <a:solidFill>
                  <a:srgbClr val="062BA2"/>
                </a:solidFill>
                <a:cs typeface="B Yekan" panose="00000400000000000000" pitchFamily="2" charset="-78"/>
              </a:rPr>
              <a:t>شرایط نامساعد جوی و وضع نابسامان آب:</a:t>
            </a:r>
          </a:p>
          <a:p>
            <a:pPr algn="justLow" rtl="1">
              <a:lnSpc>
                <a:spcPct val="200000"/>
              </a:lnSpc>
            </a:pPr>
            <a:r>
              <a:rPr lang="fa-IR" dirty="0">
                <a:cs typeface="B Yekan" panose="00000400000000000000" pitchFamily="2" charset="-78"/>
              </a:rPr>
              <a:t> -  جریان‌ها از جمله موج و رودها می‌تواند خستگی مفرط را به دنبال داشته باشد و شناگران را به دور از ناحیه سالم هدایت کند یا آن‌ها را به زیر آب بکشد.</a:t>
            </a:r>
          </a:p>
          <a:p>
            <a:pPr algn="justLow" rtl="1">
              <a:lnSpc>
                <a:spcPct val="200000"/>
              </a:lnSpc>
            </a:pPr>
            <a:r>
              <a:rPr lang="fa-IR" dirty="0">
                <a:cs typeface="B Yekan" panose="00000400000000000000" pitchFamily="2" charset="-78"/>
              </a:rPr>
              <a:t>  -  باد، موج را زیاد می‌کند و می‌تواند باعث از دست رفتن کنترل شناگر شود.</a:t>
            </a:r>
          </a:p>
          <a:p>
            <a:pPr algn="justLow" rtl="1">
              <a:lnSpc>
                <a:spcPct val="200000"/>
              </a:lnSpc>
            </a:pPr>
            <a:r>
              <a:rPr lang="fa-IR" dirty="0">
                <a:cs typeface="B Yekan" panose="00000400000000000000" pitchFamily="2" charset="-78"/>
              </a:rPr>
              <a:t>  -  کم شدن حرارت بدن در اثر شنا در آب‌های سرد می‌تواند به سرعت باعث خستگی مفرط یا بیهوشی شود.</a:t>
            </a:r>
          </a:p>
        </p:txBody>
      </p:sp>
      <p:pic>
        <p:nvPicPr>
          <p:cNvPr id="5" name="Picture 4">
            <a:extLst>
              <a:ext uri="{FF2B5EF4-FFF2-40B4-BE49-F238E27FC236}">
                <a16:creationId xmlns:a16="http://schemas.microsoft.com/office/drawing/2014/main" id="{D11F0691-EEF3-C91C-01D0-E68263043B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606" y="714471"/>
            <a:ext cx="4842588" cy="5756986"/>
          </a:xfrm>
          <a:prstGeom prst="ellipse">
            <a:avLst/>
          </a:prstGeom>
          <a:ln>
            <a:noFill/>
          </a:ln>
          <a:effectLst>
            <a:softEdge rad="112500"/>
          </a:effectLst>
        </p:spPr>
      </p:pic>
      <p:pic>
        <p:nvPicPr>
          <p:cNvPr id="4" name="Picture 3">
            <a:extLst>
              <a:ext uri="{FF2B5EF4-FFF2-40B4-BE49-F238E27FC236}">
                <a16:creationId xmlns:a16="http://schemas.microsoft.com/office/drawing/2014/main" id="{AE976CF2-048B-472B-AD5D-BE9C4FBA308B}"/>
              </a:ext>
            </a:extLst>
          </p:cNvPr>
          <p:cNvPicPr>
            <a:picLocks noChangeAspect="1"/>
          </p:cNvPicPr>
          <p:nvPr/>
        </p:nvPicPr>
        <p:blipFill rotWithShape="1">
          <a:blip r:embed="rId3">
            <a:extLst>
              <a:ext uri="{28A0092B-C50C-407E-A947-70E740481C1C}">
                <a14:useLocalDpi xmlns:a14="http://schemas.microsoft.com/office/drawing/2010/main" val="0"/>
              </a:ext>
            </a:extLst>
          </a:blip>
          <a:srcRect l="28189" r="26890"/>
          <a:stretch/>
        </p:blipFill>
        <p:spPr>
          <a:xfrm rot="2360600">
            <a:off x="3900394" y="377260"/>
            <a:ext cx="1989061" cy="2234727"/>
          </a:xfrm>
          <a:prstGeom prst="ellipse">
            <a:avLst/>
          </a:prstGeom>
          <a:ln>
            <a:noFill/>
          </a:ln>
          <a:effectLst>
            <a:softEdge rad="112500"/>
          </a:effectLst>
        </p:spPr>
      </p:pic>
    </p:spTree>
    <p:extLst>
      <p:ext uri="{BB962C8B-B14F-4D97-AF65-F5344CB8AC3E}">
        <p14:creationId xmlns:p14="http://schemas.microsoft.com/office/powerpoint/2010/main" val="28011250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9183329" y="324464"/>
            <a:ext cx="2556387"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قوانین کلی</a:t>
            </a:r>
          </a:p>
        </p:txBody>
      </p:sp>
      <p:sp>
        <p:nvSpPr>
          <p:cNvPr id="3" name="TextBox 2">
            <a:extLst>
              <a:ext uri="{FF2B5EF4-FFF2-40B4-BE49-F238E27FC236}">
                <a16:creationId xmlns:a16="http://schemas.microsoft.com/office/drawing/2014/main" id="{10A60DD9-FF1E-2C69-2877-DB4DDD792D86}"/>
              </a:ext>
            </a:extLst>
          </p:cNvPr>
          <p:cNvSpPr txBox="1"/>
          <p:nvPr/>
        </p:nvSpPr>
        <p:spPr>
          <a:xfrm>
            <a:off x="0" y="1069622"/>
            <a:ext cx="11849877" cy="2758447"/>
          </a:xfrm>
          <a:prstGeom prst="rect">
            <a:avLst/>
          </a:prstGeom>
          <a:noFill/>
        </p:spPr>
        <p:txBody>
          <a:bodyPr wrap="square" rtlCol="1">
            <a:spAutoFit/>
          </a:bodyPr>
          <a:lstStyle/>
          <a:p>
            <a:pPr marL="285750" indent="-285750" algn="justLow" rtl="1">
              <a:lnSpc>
                <a:spcPct val="250000"/>
              </a:lnSpc>
              <a:buFont typeface="Arial" panose="020B0604020202020204" pitchFamily="34" charset="0"/>
              <a:buChar char="•"/>
            </a:pPr>
            <a:r>
              <a:rPr lang="fa-IR" dirty="0">
                <a:cs typeface="B Yekan" panose="00000400000000000000" pitchFamily="2" charset="-78"/>
              </a:rPr>
              <a:t> در شنا نباید که در قسمت کم عمق شیرجه زد.</a:t>
            </a:r>
          </a:p>
          <a:p>
            <a:pPr marL="285750" indent="-285750" algn="justLow" rtl="1">
              <a:lnSpc>
                <a:spcPct val="250000"/>
              </a:lnSpc>
              <a:buFont typeface="Arial" panose="020B0604020202020204" pitchFamily="34" charset="0"/>
              <a:buChar char="•"/>
            </a:pPr>
            <a:r>
              <a:rPr lang="fa-IR" dirty="0">
                <a:cs typeface="B Yekan" panose="00000400000000000000" pitchFamily="2" charset="-78"/>
              </a:rPr>
              <a:t>    نباید با بدن شخص دیگر تماس داشت.</a:t>
            </a:r>
          </a:p>
          <a:p>
            <a:pPr marL="285750" indent="-285750" algn="justLow" rtl="1">
              <a:lnSpc>
                <a:spcPct val="250000"/>
              </a:lnSpc>
              <a:buFont typeface="Arial" panose="020B0604020202020204" pitchFamily="34" charset="0"/>
              <a:buChar char="•"/>
            </a:pPr>
            <a:r>
              <a:rPr lang="fa-IR" dirty="0">
                <a:cs typeface="B Yekan" panose="00000400000000000000" pitchFamily="2" charset="-78"/>
              </a:rPr>
              <a:t>اگر در یک مسابقه تنها یک شناگر شرکت داشته‌باشد، باید تمام مسافت مقرر را شنا کند تا واجد شرایط شناخته شود.</a:t>
            </a:r>
          </a:p>
          <a:p>
            <a:pPr marL="285750" indent="-285750" algn="justLow" rtl="1">
              <a:lnSpc>
                <a:spcPct val="250000"/>
              </a:lnSpc>
              <a:buFont typeface="Arial" panose="020B0604020202020204" pitchFamily="34" charset="0"/>
              <a:buChar char="•"/>
            </a:pPr>
            <a:r>
              <a:rPr lang="fa-IR" dirty="0">
                <a:cs typeface="B Yekan" panose="00000400000000000000" pitchFamily="2" charset="-78"/>
              </a:rPr>
              <a:t>یک شناگر باید مسابقه خود را در همان خطی که استارت زده‌است، به پایان برساند.</a:t>
            </a:r>
          </a:p>
        </p:txBody>
      </p:sp>
      <p:pic>
        <p:nvPicPr>
          <p:cNvPr id="5" name="Picture 4">
            <a:extLst>
              <a:ext uri="{FF2B5EF4-FFF2-40B4-BE49-F238E27FC236}">
                <a16:creationId xmlns:a16="http://schemas.microsoft.com/office/drawing/2014/main" id="{6A78E9C8-8A06-D3B3-A0F5-E18490D831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3634" y="3650654"/>
            <a:ext cx="3694981" cy="245922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Picture 6">
            <a:extLst>
              <a:ext uri="{FF2B5EF4-FFF2-40B4-BE49-F238E27FC236}">
                <a16:creationId xmlns:a16="http://schemas.microsoft.com/office/drawing/2014/main" id="{00D1AD4B-270F-9B5A-4F36-8D093C00BC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52769">
            <a:off x="854714" y="647274"/>
            <a:ext cx="1385522" cy="184664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0111879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9183329" y="324464"/>
            <a:ext cx="2556387"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قوانین کلی</a:t>
            </a:r>
          </a:p>
        </p:txBody>
      </p:sp>
      <p:sp>
        <p:nvSpPr>
          <p:cNvPr id="3" name="TextBox 2">
            <a:extLst>
              <a:ext uri="{FF2B5EF4-FFF2-40B4-BE49-F238E27FC236}">
                <a16:creationId xmlns:a16="http://schemas.microsoft.com/office/drawing/2014/main" id="{10A60DD9-FF1E-2C69-2877-DB4DDD792D86}"/>
              </a:ext>
            </a:extLst>
          </p:cNvPr>
          <p:cNvSpPr txBox="1"/>
          <p:nvPr/>
        </p:nvSpPr>
        <p:spPr>
          <a:xfrm>
            <a:off x="512956" y="1359554"/>
            <a:ext cx="11348072" cy="4455066"/>
          </a:xfrm>
          <a:prstGeom prst="rect">
            <a:avLst/>
          </a:prstGeom>
          <a:noFill/>
        </p:spPr>
        <p:txBody>
          <a:bodyPr wrap="square" rtlCol="1">
            <a:spAutoFit/>
          </a:bodyPr>
          <a:lstStyle/>
          <a:p>
            <a:pPr marL="285750" indent="-285750" algn="ctr" rtl="1">
              <a:lnSpc>
                <a:spcPct val="200000"/>
              </a:lnSpc>
              <a:buFont typeface="Arial" panose="020B0604020202020204" pitchFamily="34" charset="0"/>
              <a:buChar char="•"/>
            </a:pPr>
            <a:r>
              <a:rPr lang="fa-IR" dirty="0">
                <a:cs typeface="B Yekan" panose="00000400000000000000" pitchFamily="2" charset="-78"/>
              </a:rPr>
              <a:t>در مسابقات شنای آزاد یا بخش شنای آزاد مسابقات مختلط، ایستادن به روی کف استخر باعث اخراج شناگر نمی‌شود اما باید توجه داشت که شناگر حق راه رفتن ندارد.</a:t>
            </a:r>
          </a:p>
          <a:p>
            <a:pPr marL="285750" indent="-285750" algn="ctr" rtl="1">
              <a:lnSpc>
                <a:spcPct val="200000"/>
              </a:lnSpc>
              <a:buFont typeface="Arial" panose="020B0604020202020204" pitchFamily="34" charset="0"/>
              <a:buChar char="•"/>
            </a:pPr>
            <a:r>
              <a:rPr lang="fa-IR" dirty="0">
                <a:cs typeface="B Yekan" panose="00000400000000000000" pitchFamily="2" charset="-78"/>
              </a:rPr>
              <a:t>عبور از خط (طناب) شنا و ورود به خط شنای دیگر مجاز نمی‌باشد و شناگر خاطی اخراج می‌شود.</a:t>
            </a:r>
          </a:p>
          <a:p>
            <a:pPr marL="285750" indent="-285750" algn="ctr" rtl="1">
              <a:lnSpc>
                <a:spcPct val="200000"/>
              </a:lnSpc>
              <a:buFont typeface="Arial" panose="020B0604020202020204" pitchFamily="34" charset="0"/>
              <a:buChar char="•"/>
            </a:pPr>
            <a:r>
              <a:rPr lang="fa-IR" dirty="0">
                <a:cs typeface="B Yekan" panose="00000400000000000000" pitchFamily="2" charset="-78"/>
              </a:rPr>
              <a:t>در هنگام مسابقه، هیچ شناگری اجازه ندارد اشیایی به تن کند یا از وسایلی استفاده کند که باعث افزایش سرعت، غوطه‌وری یا استقامت او می‌شوند، (مانند فین‌هاو…) استفاده از عینک شنا مانعی ندارد.</a:t>
            </a:r>
          </a:p>
          <a:p>
            <a:pPr marL="285750" indent="-285750" algn="ctr" rtl="1">
              <a:lnSpc>
                <a:spcPct val="200000"/>
              </a:lnSpc>
              <a:buFont typeface="Arial" panose="020B0604020202020204" pitchFamily="34" charset="0"/>
              <a:buChar char="•"/>
            </a:pPr>
            <a:r>
              <a:rPr lang="fa-IR" dirty="0">
                <a:cs typeface="B Yekan" panose="00000400000000000000" pitchFamily="2" charset="-78"/>
              </a:rPr>
              <a:t>در هر تیم امدادی، ۴ شناگر شرکت دارند.</a:t>
            </a:r>
          </a:p>
          <a:p>
            <a:pPr marL="285750" indent="-285750" algn="ctr" rtl="1">
              <a:lnSpc>
                <a:spcPct val="200000"/>
              </a:lnSpc>
              <a:buFont typeface="Arial" panose="020B0604020202020204" pitchFamily="34" charset="0"/>
              <a:buChar char="•"/>
            </a:pPr>
            <a:r>
              <a:rPr lang="fa-IR" dirty="0">
                <a:cs typeface="B Yekan" panose="00000400000000000000" pitchFamily="2" charset="-78"/>
              </a:rPr>
              <a:t>در مسابقات امدادی، اگر پیش از این که شناگر داخل آب، دیواره استخر را لمس کند، تماس پای شناگر بعدی با سکوی استارت قطع شده‌باشد، خطا محسوب می‌شود. </a:t>
            </a:r>
          </a:p>
        </p:txBody>
      </p:sp>
    </p:spTree>
    <p:extLst>
      <p:ext uri="{BB962C8B-B14F-4D97-AF65-F5344CB8AC3E}">
        <p14:creationId xmlns:p14="http://schemas.microsoft.com/office/powerpoint/2010/main" val="24153396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9183329" y="324464"/>
            <a:ext cx="2556387"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منابع</a:t>
            </a:r>
          </a:p>
        </p:txBody>
      </p:sp>
      <p:sp>
        <p:nvSpPr>
          <p:cNvPr id="3" name="TextBox 2">
            <a:extLst>
              <a:ext uri="{FF2B5EF4-FFF2-40B4-BE49-F238E27FC236}">
                <a16:creationId xmlns:a16="http://schemas.microsoft.com/office/drawing/2014/main" id="{ED28E59A-415B-D85A-146F-E3FA9FDFF885}"/>
              </a:ext>
            </a:extLst>
          </p:cNvPr>
          <p:cNvSpPr txBox="1"/>
          <p:nvPr/>
        </p:nvSpPr>
        <p:spPr>
          <a:xfrm>
            <a:off x="319517" y="1168541"/>
            <a:ext cx="5337110" cy="1498936"/>
          </a:xfrm>
          <a:prstGeom prst="rect">
            <a:avLst/>
          </a:prstGeom>
          <a:noFill/>
        </p:spPr>
        <p:txBody>
          <a:bodyPr wrap="square" rtlCol="1">
            <a:spAutoFit/>
          </a:bodyPr>
          <a:lstStyle/>
          <a:p>
            <a:pPr>
              <a:lnSpc>
                <a:spcPct val="250000"/>
              </a:lnSpc>
            </a:pPr>
            <a:r>
              <a:rPr lang="en-US" sz="2000" dirty="0">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https://fa.wikipedia.org/wiki/%D9%88</a:t>
            </a:r>
            <a:r>
              <a:rPr lang="fa-IR" sz="2000" dirty="0">
                <a:latin typeface="Times New Roman" panose="02020603050405020304" pitchFamily="18" charset="0"/>
                <a:cs typeface="Times New Roman" panose="02020603050405020304" pitchFamily="18" charset="0"/>
              </a:rPr>
              <a:t> </a:t>
            </a:r>
          </a:p>
          <a:p>
            <a:pPr>
              <a:lnSpc>
                <a:spcPct val="250000"/>
              </a:lnSpc>
            </a:pPr>
            <a:r>
              <a:rPr lang="en-US" sz="2000"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https://www.daneshchi.ir</a:t>
            </a:r>
            <a:r>
              <a:rPr lang="fa-IR" sz="2000" dirty="0">
                <a:latin typeface="Times New Roman" panose="02020603050405020304" pitchFamily="18" charset="0"/>
                <a:cs typeface="Times New Roman" panose="02020603050405020304" pitchFamily="18" charset="0"/>
              </a:rPr>
              <a:t> </a:t>
            </a:r>
          </a:p>
        </p:txBody>
      </p:sp>
      <p:pic>
        <p:nvPicPr>
          <p:cNvPr id="4" name="Picture 3">
            <a:extLst>
              <a:ext uri="{FF2B5EF4-FFF2-40B4-BE49-F238E27FC236}">
                <a16:creationId xmlns:a16="http://schemas.microsoft.com/office/drawing/2014/main" id="{588BE9F4-6F39-3FE3-0DF3-865334EFEBBD}"/>
              </a:ext>
            </a:extLst>
          </p:cNvPr>
          <p:cNvPicPr>
            <a:picLocks noChangeAspect="1"/>
          </p:cNvPicPr>
          <p:nvPr/>
        </p:nvPicPr>
        <p:blipFill rotWithShape="1">
          <a:blip r:embed="rId4">
            <a:extLst>
              <a:ext uri="{28A0092B-C50C-407E-A947-70E740481C1C}">
                <a14:useLocalDpi xmlns:a14="http://schemas.microsoft.com/office/drawing/2010/main" val="0"/>
              </a:ext>
            </a:extLst>
          </a:blip>
          <a:srcRect l="18282" t="1379" r="-2696" b="-1379"/>
          <a:stretch/>
        </p:blipFill>
        <p:spPr>
          <a:xfrm>
            <a:off x="7182192" y="1828799"/>
            <a:ext cx="5115451" cy="4043146"/>
          </a:xfrm>
          <a:prstGeom prst="ellipse">
            <a:avLst/>
          </a:prstGeom>
          <a:ln>
            <a:noFill/>
          </a:ln>
          <a:effectLst>
            <a:softEdge rad="112500"/>
          </a:effectLst>
        </p:spPr>
      </p:pic>
      <p:pic>
        <p:nvPicPr>
          <p:cNvPr id="6" name="Picture 5">
            <a:extLst>
              <a:ext uri="{FF2B5EF4-FFF2-40B4-BE49-F238E27FC236}">
                <a16:creationId xmlns:a16="http://schemas.microsoft.com/office/drawing/2014/main" id="{6635B8F8-A928-8FA9-D117-936262036D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874294">
            <a:off x="4954263" y="1095084"/>
            <a:ext cx="2283474" cy="3542952"/>
          </a:xfrm>
          <a:prstGeom prst="ellipse">
            <a:avLst/>
          </a:prstGeom>
          <a:ln>
            <a:noFill/>
          </a:ln>
          <a:effectLst>
            <a:softEdge rad="112500"/>
          </a:effectLst>
        </p:spPr>
      </p:pic>
    </p:spTree>
    <p:extLst>
      <p:ext uri="{BB962C8B-B14F-4D97-AF65-F5344CB8AC3E}">
        <p14:creationId xmlns:p14="http://schemas.microsoft.com/office/powerpoint/2010/main" val="15141630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F56153-3B25-E3C2-B454-019F896BD753}"/>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flipH="1">
            <a:off x="-459416" y="3886170"/>
            <a:ext cx="5844215" cy="3896390"/>
          </a:xfrm>
          <a:prstGeom prst="rect">
            <a:avLst/>
          </a:prstGeom>
        </p:spPr>
      </p:pic>
      <p:sp>
        <p:nvSpPr>
          <p:cNvPr id="4" name="TextBox 3">
            <a:extLst>
              <a:ext uri="{FF2B5EF4-FFF2-40B4-BE49-F238E27FC236}">
                <a16:creationId xmlns:a16="http://schemas.microsoft.com/office/drawing/2014/main" id="{3033F7C7-2E81-8ADD-2A2B-70AFCE753149}"/>
              </a:ext>
            </a:extLst>
          </p:cNvPr>
          <p:cNvSpPr txBox="1"/>
          <p:nvPr/>
        </p:nvSpPr>
        <p:spPr>
          <a:xfrm>
            <a:off x="0" y="2163916"/>
            <a:ext cx="11472530" cy="1615827"/>
          </a:xfrm>
          <a:prstGeom prst="rect">
            <a:avLst/>
          </a:prstGeom>
          <a:noFill/>
        </p:spPr>
        <p:txBody>
          <a:bodyPr wrap="square">
            <a:spAutoFit/>
          </a:bodyPr>
          <a:lstStyle/>
          <a:p>
            <a:pPr algn="ctr" rtl="1">
              <a:lnSpc>
                <a:spcPct val="150000"/>
              </a:lnSpc>
              <a:spcBef>
                <a:spcPct val="0"/>
              </a:spcBef>
              <a:buNone/>
            </a:pPr>
            <a:r>
              <a:rPr lang="fa-IR" altLang="en-US" sz="7200" b="1" dirty="0">
                <a:latin typeface="Damavand ExtraBold" panose="00000900000000000000" pitchFamily="2" charset="-78"/>
                <a:cs typeface="B Yekan" panose="00000400000000000000" pitchFamily="2" charset="-78"/>
              </a:rPr>
              <a:t>با تشکر از توجه شما عزیزان</a:t>
            </a:r>
            <a:endParaRPr lang="fa-IR" altLang="en-US" sz="4800" b="1" dirty="0">
              <a:latin typeface="Damavand ExtraBold" panose="00000900000000000000" pitchFamily="2" charset="-78"/>
              <a:cs typeface="B Yekan" panose="00000400000000000000" pitchFamily="2" charset="-78"/>
            </a:endParaRPr>
          </a:p>
        </p:txBody>
      </p:sp>
    </p:spTree>
    <p:extLst>
      <p:ext uri="{BB962C8B-B14F-4D97-AF65-F5344CB8AC3E}">
        <p14:creationId xmlns:p14="http://schemas.microsoft.com/office/powerpoint/2010/main" val="13489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54FD97-0EAC-5F4C-AB3C-7A2A1DA435D2}"/>
              </a:ext>
            </a:extLst>
          </p:cNvPr>
          <p:cNvSpPr txBox="1"/>
          <p:nvPr/>
        </p:nvSpPr>
        <p:spPr>
          <a:xfrm>
            <a:off x="340738" y="906601"/>
            <a:ext cx="6164826" cy="5528437"/>
          </a:xfrm>
          <a:prstGeom prst="rect">
            <a:avLst/>
          </a:prstGeom>
          <a:noFill/>
        </p:spPr>
        <p:txBody>
          <a:bodyPr wrap="square" rtlCol="1">
            <a:spAutoFit/>
          </a:bodyPr>
          <a:lstStyle/>
          <a:p>
            <a:pPr algn="justLow" rtl="1">
              <a:lnSpc>
                <a:spcPct val="250000"/>
              </a:lnSpc>
            </a:pPr>
            <a:r>
              <a:rPr lang="fa-IR" dirty="0">
                <a:cs typeface="B Yekan" panose="00000400000000000000" pitchFamily="2" charset="-78"/>
              </a:rPr>
              <a:t>مسابقات سازمان یافته شنا در قرن ۱۹ میلادی قبل از ورود ژاپن به دنیای غرب شکل گرفت. از قرار معلوم مردم ساحل‌نشین اقیانوس آرام، به کودکان هنگامی که به راه می‌افتادند یا حتی پیش تر شنا می‌آموختند. نشانه‌هایی از مسابقات گاه‌وبیگاه میان مردم یونان باستان وجود دارد و همچنین یکی از بوکسورهای معروف یونان شنا را به عنوان تمرین در برنامه ورزشی خود گنجانیده بود. رومی‌ها اولین استخرهای شنا را بنا کردند و گفته می‌شود که در سده یکم پیش از میلاد گایوس ماسناس رایزن سیاسی سزار اوت رومی، نخستین استخر آب گرم را ساخت. </a:t>
            </a:r>
          </a:p>
        </p:txBody>
      </p:sp>
      <p:pic>
        <p:nvPicPr>
          <p:cNvPr id="5" name="Picture 4">
            <a:extLst>
              <a:ext uri="{FF2B5EF4-FFF2-40B4-BE49-F238E27FC236}">
                <a16:creationId xmlns:a16="http://schemas.microsoft.com/office/drawing/2014/main" id="{F33BEABC-955B-E1E2-7F20-AB0A71B8F8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886642">
            <a:off x="7694730" y="1625024"/>
            <a:ext cx="3576017" cy="280359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4" name="TextBox 3">
            <a:extLst>
              <a:ext uri="{FF2B5EF4-FFF2-40B4-BE49-F238E27FC236}">
                <a16:creationId xmlns:a16="http://schemas.microsoft.com/office/drawing/2014/main" id="{6FC43D89-B121-4AA9-F57E-12E2828B2D08}"/>
              </a:ext>
            </a:extLst>
          </p:cNvPr>
          <p:cNvSpPr txBox="1"/>
          <p:nvPr/>
        </p:nvSpPr>
        <p:spPr>
          <a:xfrm>
            <a:off x="8006170" y="445300"/>
            <a:ext cx="2556387" cy="461665"/>
          </a:xfrm>
          <a:prstGeom prst="rect">
            <a:avLst/>
          </a:prstGeom>
          <a:noFill/>
        </p:spPr>
        <p:txBody>
          <a:bodyPr wrap="square" rtlCol="1">
            <a:spAutoFit/>
          </a:bodyPr>
          <a:lstStyle/>
          <a:p>
            <a:pPr algn="ctr"/>
            <a:r>
              <a:rPr lang="fa-IR" sz="2400" b="1" dirty="0">
                <a:solidFill>
                  <a:srgbClr val="062BA2"/>
                </a:solidFill>
                <a:cs typeface="B Yekan" panose="00000400000000000000" pitchFamily="2" charset="-78"/>
              </a:rPr>
              <a:t>تاریخچه شنا در جهان</a:t>
            </a:r>
          </a:p>
        </p:txBody>
      </p:sp>
      <p:pic>
        <p:nvPicPr>
          <p:cNvPr id="7" name="Picture 6">
            <a:extLst>
              <a:ext uri="{FF2B5EF4-FFF2-40B4-BE49-F238E27FC236}">
                <a16:creationId xmlns:a16="http://schemas.microsoft.com/office/drawing/2014/main" id="{9DB310A6-8748-2A7B-0F8A-670ACC36D3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89301">
            <a:off x="7638595" y="4217715"/>
            <a:ext cx="3008587" cy="180515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2306042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E6AB815-07BC-2B50-C1B9-474BE8ECB374}"/>
              </a:ext>
            </a:extLst>
          </p:cNvPr>
          <p:cNvSpPr txBox="1"/>
          <p:nvPr/>
        </p:nvSpPr>
        <p:spPr>
          <a:xfrm>
            <a:off x="511277" y="1323058"/>
            <a:ext cx="11169446" cy="4835939"/>
          </a:xfrm>
          <a:prstGeom prst="rect">
            <a:avLst/>
          </a:prstGeom>
          <a:noFill/>
        </p:spPr>
        <p:txBody>
          <a:bodyPr wrap="square" rtlCol="1">
            <a:spAutoFit/>
          </a:bodyPr>
          <a:lstStyle/>
          <a:p>
            <a:pPr algn="ctr" rtl="1">
              <a:lnSpc>
                <a:spcPct val="250000"/>
              </a:lnSpc>
            </a:pPr>
            <a:r>
              <a:rPr lang="fa-IR" dirty="0">
                <a:cs typeface="B Yekan" panose="00000400000000000000" pitchFamily="2" charset="-78"/>
              </a:rPr>
              <a:t>برخی عدم تمایل اروپائیان به شنا را در سده‌های میانه ترس از گسترش و سرایت عفونت و بیماری‌های مسری می‌دانند از طرفی شواهدی وجود دارد که نشان می‌دهد در سواحل بریتانیای کبیر در اواخر قرن ۱۷ میلادی از شنا در آب به عنوان وسیله‌ای برای درمان استفاده می‌شد. البته تا پیش از قرن نوزدهم شنا به عنوان تفریح و ورزش در میان مردم جایگاهی پیدا نکرد. زمانی که نخستین سازمان شنا در سال ۱۸۳۷ تأسیس شد در پایتخت بریتانیا یعنی لندن، ۶ استخر سر پوشیده وجود داشت که مجهز به تخته شیرجه بودند. در سال ۱۸۴۶ اولین مسابقه ی شنا در مسافت ۴۴۰ یارد در استرالیا بر پا شد که بعد از آن هر ساله نیز به اجرا درآمد. باشگاه شنای «متروپولیتین» لندن در سال ۱۸۶۹ تأسیس شد که بعدها به انجمن شنای غیر حرفه‌ای تغییر نام پیدا کردکه در واقع هیئت رئیسه شنای غیر حرفه‌ای بریتانیا بود. فدراسیون‌های ملی شنا در چندین کشور اروپایی در سال ۱۸۸۲ تا ۱۸۸۹ شکل گرفتند</a:t>
            </a:r>
          </a:p>
        </p:txBody>
      </p:sp>
      <p:sp>
        <p:nvSpPr>
          <p:cNvPr id="4" name="TextBox 3">
            <a:extLst>
              <a:ext uri="{FF2B5EF4-FFF2-40B4-BE49-F238E27FC236}">
                <a16:creationId xmlns:a16="http://schemas.microsoft.com/office/drawing/2014/main" id="{BD7A41C1-6E84-65A3-17E4-BB3F6E905188}"/>
              </a:ext>
            </a:extLst>
          </p:cNvPr>
          <p:cNvSpPr txBox="1"/>
          <p:nvPr/>
        </p:nvSpPr>
        <p:spPr>
          <a:xfrm>
            <a:off x="8006170" y="445300"/>
            <a:ext cx="2556387" cy="461665"/>
          </a:xfrm>
          <a:prstGeom prst="rect">
            <a:avLst/>
          </a:prstGeom>
          <a:noFill/>
        </p:spPr>
        <p:txBody>
          <a:bodyPr wrap="square" rtlCol="1">
            <a:spAutoFit/>
          </a:bodyPr>
          <a:lstStyle/>
          <a:p>
            <a:pPr algn="ctr"/>
            <a:r>
              <a:rPr lang="fa-IR" sz="2400" b="1" dirty="0">
                <a:solidFill>
                  <a:srgbClr val="062BA2"/>
                </a:solidFill>
                <a:cs typeface="B Yekan" panose="00000400000000000000" pitchFamily="2" charset="-78"/>
              </a:rPr>
              <a:t>تاریخچه شنا در جهان</a:t>
            </a:r>
          </a:p>
        </p:txBody>
      </p:sp>
    </p:spTree>
    <p:extLst>
      <p:ext uri="{BB962C8B-B14F-4D97-AF65-F5344CB8AC3E}">
        <p14:creationId xmlns:p14="http://schemas.microsoft.com/office/powerpoint/2010/main" val="22978383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2D4D167-38A7-2E72-71F3-943B8826AD32}"/>
              </a:ext>
            </a:extLst>
          </p:cNvPr>
          <p:cNvSpPr txBox="1"/>
          <p:nvPr/>
        </p:nvSpPr>
        <p:spPr>
          <a:xfrm>
            <a:off x="289034" y="4629714"/>
            <a:ext cx="11613931" cy="1685077"/>
          </a:xfrm>
          <a:prstGeom prst="rect">
            <a:avLst/>
          </a:prstGeom>
          <a:noFill/>
        </p:spPr>
        <p:txBody>
          <a:bodyPr wrap="square" rtlCol="1">
            <a:spAutoFit/>
          </a:bodyPr>
          <a:lstStyle/>
          <a:p>
            <a:pPr algn="ctr" rtl="1">
              <a:lnSpc>
                <a:spcPct val="200000"/>
              </a:lnSpc>
            </a:pPr>
            <a:r>
              <a:rPr lang="fa-IR" dirty="0">
                <a:cs typeface="B Yekan" panose="00000400000000000000" pitchFamily="2" charset="-78"/>
              </a:rPr>
              <a:t>تاریخچه شنا به عنوان یک ورزش، در ایران، بسیار کوتاه است ولی به‌طور کلی هم این رشته از ورزش به نسبت دیگر رشته‌ها در کشور ایران چندان پیشرفتی حاصل نکرده‌است. در حالی که به جهت موقعیت جغرافیایی ایران که در شمال و جنوب کشور به دریا متصل است و هم به جهت تاکیدات مذهبی، می‌بایستی این ورزش را مورد توجه قرار می‌دادند. </a:t>
            </a:r>
          </a:p>
        </p:txBody>
      </p:sp>
      <p:sp>
        <p:nvSpPr>
          <p:cNvPr id="4" name="TextBox 3">
            <a:extLst>
              <a:ext uri="{FF2B5EF4-FFF2-40B4-BE49-F238E27FC236}">
                <a16:creationId xmlns:a16="http://schemas.microsoft.com/office/drawing/2014/main" id="{F3BB1FD1-0D73-D4F3-59D1-0E36386065EB}"/>
              </a:ext>
            </a:extLst>
          </p:cNvPr>
          <p:cNvSpPr txBox="1"/>
          <p:nvPr/>
        </p:nvSpPr>
        <p:spPr>
          <a:xfrm>
            <a:off x="8006170" y="445300"/>
            <a:ext cx="2556387" cy="461665"/>
          </a:xfrm>
          <a:prstGeom prst="rect">
            <a:avLst/>
          </a:prstGeom>
          <a:noFill/>
        </p:spPr>
        <p:txBody>
          <a:bodyPr wrap="square" rtlCol="1">
            <a:spAutoFit/>
          </a:bodyPr>
          <a:lstStyle/>
          <a:p>
            <a:pPr algn="ctr"/>
            <a:r>
              <a:rPr lang="fa-IR" sz="2400" b="1" dirty="0">
                <a:solidFill>
                  <a:srgbClr val="062BA2"/>
                </a:solidFill>
                <a:cs typeface="B Yekan" panose="00000400000000000000" pitchFamily="2" charset="-78"/>
              </a:rPr>
              <a:t>تاریخچه شنا در جهان</a:t>
            </a:r>
          </a:p>
        </p:txBody>
      </p:sp>
      <p:pic>
        <p:nvPicPr>
          <p:cNvPr id="6" name="Picture 5">
            <a:extLst>
              <a:ext uri="{FF2B5EF4-FFF2-40B4-BE49-F238E27FC236}">
                <a16:creationId xmlns:a16="http://schemas.microsoft.com/office/drawing/2014/main" id="{D22CB9B6-4E26-C223-129D-3505112B90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1655" y="1776248"/>
            <a:ext cx="3506909" cy="241275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Picture 6">
            <a:extLst>
              <a:ext uri="{FF2B5EF4-FFF2-40B4-BE49-F238E27FC236}">
                <a16:creationId xmlns:a16="http://schemas.microsoft.com/office/drawing/2014/main" id="{A1E59EB4-E6BB-F2D2-CD6B-01135F56F3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9721" y="1520236"/>
            <a:ext cx="3624216" cy="241212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5727529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24EFA13-8680-7E2A-154B-7E3BCE76EB23}"/>
              </a:ext>
            </a:extLst>
          </p:cNvPr>
          <p:cNvSpPr txBox="1"/>
          <p:nvPr/>
        </p:nvSpPr>
        <p:spPr>
          <a:xfrm>
            <a:off x="452284" y="1031285"/>
            <a:ext cx="11287432" cy="5528437"/>
          </a:xfrm>
          <a:prstGeom prst="rect">
            <a:avLst/>
          </a:prstGeom>
          <a:noFill/>
        </p:spPr>
        <p:txBody>
          <a:bodyPr wrap="square" rtlCol="1">
            <a:spAutoFit/>
          </a:bodyPr>
          <a:lstStyle/>
          <a:p>
            <a:pPr algn="ctr" rtl="1">
              <a:lnSpc>
                <a:spcPct val="250000"/>
              </a:lnSpc>
            </a:pPr>
            <a:r>
              <a:rPr lang="fa-IR" dirty="0">
                <a:cs typeface="B Yekan" panose="00000400000000000000" pitchFamily="2" charset="-78"/>
              </a:rPr>
              <a:t>در قدیم، مکان‌هایی شبیه استخر سرپوشیده در حمام‌ها می‌ساختند، به نام چال حوض. این چال حوض‌ها، که حداکثر از ۱۰ متر تجاوز نمی‌کرد، برای شنا کردن و آب‌بازی بود. در اطراف چال حوض‌ها، سکوهایی به ارتفاع ۲ یا ۳ متر وجود داشت که از بالای آن به درون آب می‌پریدند و عملیاتی مانند پشتک و وارو انجام می‌دادند. روشنایی چال حوض‌ها از سوراخ کوچکی که در سقف بود، تأمین می‌شد. در این گونه آبگیرهای غیر بهداشتی، هیچ گونه مقرراتی وجود نداشت و هر کس می‌توانست قبل از استحمام یا پس از آن وارد چال حوض شود و به آب‌بازی و شنا که به معنای واقعی هم شنا نبود بپردازد. تا سال ۱۳۱۴ در سراسر ایران حتی یک استخر شنا هم نبود و فقط در اردوگاه نظامی اقدسیه تهران یک استخر برای آموزش شنا به دانشجویان دانشکده افسری ساخته بودند. در سال ۱۳۱۴، استخر دیگری در باغ فردوس شمیران احداث شد که به وزارت فرهنگ تعلق داشت. نخستین استخری که برای استفاده ورزشکاران و تعلیم اصول جدید شنا به آن‌ها به وجود آمد، در سال ۱۳۱۴در منظریه تهران بود که یک مربی ورزش خارجی به نام «گیبسون» بر آن نظارت می‌کرد. </a:t>
            </a:r>
          </a:p>
        </p:txBody>
      </p:sp>
      <p:sp>
        <p:nvSpPr>
          <p:cNvPr id="6" name="TextBox 5">
            <a:extLst>
              <a:ext uri="{FF2B5EF4-FFF2-40B4-BE49-F238E27FC236}">
                <a16:creationId xmlns:a16="http://schemas.microsoft.com/office/drawing/2014/main" id="{DB77E8FC-3DCC-045C-09AF-61050A1A915C}"/>
              </a:ext>
            </a:extLst>
          </p:cNvPr>
          <p:cNvSpPr txBox="1"/>
          <p:nvPr/>
        </p:nvSpPr>
        <p:spPr>
          <a:xfrm>
            <a:off x="8006170" y="445300"/>
            <a:ext cx="2556387" cy="461665"/>
          </a:xfrm>
          <a:prstGeom prst="rect">
            <a:avLst/>
          </a:prstGeom>
          <a:noFill/>
        </p:spPr>
        <p:txBody>
          <a:bodyPr wrap="square" rtlCol="1">
            <a:spAutoFit/>
          </a:bodyPr>
          <a:lstStyle/>
          <a:p>
            <a:pPr algn="ctr"/>
            <a:r>
              <a:rPr lang="fa-IR" sz="2400" b="1" dirty="0">
                <a:solidFill>
                  <a:srgbClr val="062BA2"/>
                </a:solidFill>
                <a:cs typeface="B Yekan" panose="00000400000000000000" pitchFamily="2" charset="-78"/>
              </a:rPr>
              <a:t>تاریخچه شنا در جهان</a:t>
            </a:r>
          </a:p>
        </p:txBody>
      </p:sp>
    </p:spTree>
    <p:extLst>
      <p:ext uri="{BB962C8B-B14F-4D97-AF65-F5344CB8AC3E}">
        <p14:creationId xmlns:p14="http://schemas.microsoft.com/office/powerpoint/2010/main" val="25343413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CA79E7C-310F-1F27-6C69-C88C65122B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8084" y="1534511"/>
            <a:ext cx="7866405" cy="4424854"/>
          </a:xfrm>
          <a:prstGeom prst="rect">
            <a:avLst/>
          </a:prstGeom>
          <a:ln>
            <a:noFill/>
          </a:ln>
          <a:effectLst>
            <a:softEdge rad="112500"/>
          </a:effectLst>
        </p:spPr>
      </p:pic>
      <p:sp>
        <p:nvSpPr>
          <p:cNvPr id="3" name="TextBox 2">
            <a:extLst>
              <a:ext uri="{FF2B5EF4-FFF2-40B4-BE49-F238E27FC236}">
                <a16:creationId xmlns:a16="http://schemas.microsoft.com/office/drawing/2014/main" id="{053AAE06-3B3D-68FC-31CF-D4DC9ADD295D}"/>
              </a:ext>
            </a:extLst>
          </p:cNvPr>
          <p:cNvSpPr txBox="1"/>
          <p:nvPr/>
        </p:nvSpPr>
        <p:spPr>
          <a:xfrm>
            <a:off x="8006170" y="445300"/>
            <a:ext cx="2556387" cy="461665"/>
          </a:xfrm>
          <a:prstGeom prst="rect">
            <a:avLst/>
          </a:prstGeom>
          <a:noFill/>
        </p:spPr>
        <p:txBody>
          <a:bodyPr wrap="square" rtlCol="1">
            <a:spAutoFit/>
          </a:bodyPr>
          <a:lstStyle/>
          <a:p>
            <a:pPr algn="ctr"/>
            <a:r>
              <a:rPr lang="fa-IR" sz="2400" b="1" dirty="0">
                <a:solidFill>
                  <a:srgbClr val="062BA2"/>
                </a:solidFill>
                <a:cs typeface="B Yekan" panose="00000400000000000000" pitchFamily="2" charset="-78"/>
              </a:rPr>
              <a:t>تاریخچه شنا در جهان</a:t>
            </a:r>
          </a:p>
        </p:txBody>
      </p:sp>
    </p:spTree>
    <p:extLst>
      <p:ext uri="{BB962C8B-B14F-4D97-AF65-F5344CB8AC3E}">
        <p14:creationId xmlns:p14="http://schemas.microsoft.com/office/powerpoint/2010/main" val="41819922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A7E78D9-725E-4C78-3FE0-18E6643A2949}"/>
              </a:ext>
            </a:extLst>
          </p:cNvPr>
          <p:cNvSpPr txBox="1"/>
          <p:nvPr/>
        </p:nvSpPr>
        <p:spPr>
          <a:xfrm>
            <a:off x="6613523" y="467203"/>
            <a:ext cx="4444182" cy="461665"/>
          </a:xfrm>
          <a:prstGeom prst="rect">
            <a:avLst/>
          </a:prstGeom>
          <a:noFill/>
        </p:spPr>
        <p:txBody>
          <a:bodyPr wrap="square" rtlCol="1">
            <a:spAutoFit/>
          </a:bodyPr>
          <a:lstStyle/>
          <a:p>
            <a:pPr algn="justLow"/>
            <a:r>
              <a:rPr lang="fa-IR" sz="2400" b="1" dirty="0">
                <a:solidFill>
                  <a:srgbClr val="062BA2"/>
                </a:solidFill>
                <a:cs typeface="B Yekan" panose="00000400000000000000" pitchFamily="2" charset="-78"/>
              </a:rPr>
              <a:t>تاریخچه شنا در مصر و میان‌رودان</a:t>
            </a:r>
          </a:p>
        </p:txBody>
      </p:sp>
      <p:sp>
        <p:nvSpPr>
          <p:cNvPr id="3" name="TextBox 2">
            <a:extLst>
              <a:ext uri="{FF2B5EF4-FFF2-40B4-BE49-F238E27FC236}">
                <a16:creationId xmlns:a16="http://schemas.microsoft.com/office/drawing/2014/main" id="{6086A037-C70D-DDBE-3D20-1F2C35FFA6C6}"/>
              </a:ext>
            </a:extLst>
          </p:cNvPr>
          <p:cNvSpPr txBox="1"/>
          <p:nvPr/>
        </p:nvSpPr>
        <p:spPr>
          <a:xfrm>
            <a:off x="10235682" y="1266457"/>
            <a:ext cx="1630976" cy="461665"/>
          </a:xfrm>
          <a:prstGeom prst="rect">
            <a:avLst/>
          </a:prstGeom>
          <a:noFill/>
        </p:spPr>
        <p:txBody>
          <a:bodyPr wrap="square" rtlCol="1">
            <a:spAutoFit/>
          </a:bodyPr>
          <a:lstStyle/>
          <a:p>
            <a:pPr algn="justLow" rtl="1"/>
            <a:r>
              <a:rPr lang="fa-IR" sz="2400" b="1" dirty="0">
                <a:solidFill>
                  <a:srgbClr val="062BA2"/>
                </a:solidFill>
                <a:cs typeface="B Yekan" panose="00000400000000000000" pitchFamily="2" charset="-78"/>
              </a:rPr>
              <a:t>مصر</a:t>
            </a:r>
          </a:p>
        </p:txBody>
      </p:sp>
      <p:sp>
        <p:nvSpPr>
          <p:cNvPr id="4" name="TextBox 3">
            <a:extLst>
              <a:ext uri="{FF2B5EF4-FFF2-40B4-BE49-F238E27FC236}">
                <a16:creationId xmlns:a16="http://schemas.microsoft.com/office/drawing/2014/main" id="{DAED9ADC-6F4D-45E1-2D8D-7882A69A0FDA}"/>
              </a:ext>
            </a:extLst>
          </p:cNvPr>
          <p:cNvSpPr txBox="1"/>
          <p:nvPr/>
        </p:nvSpPr>
        <p:spPr>
          <a:xfrm>
            <a:off x="294968" y="1665463"/>
            <a:ext cx="11571691" cy="1131079"/>
          </a:xfrm>
          <a:prstGeom prst="rect">
            <a:avLst/>
          </a:prstGeom>
          <a:noFill/>
        </p:spPr>
        <p:txBody>
          <a:bodyPr wrap="square" rtlCol="1">
            <a:spAutoFit/>
          </a:bodyPr>
          <a:lstStyle/>
          <a:p>
            <a:pPr algn="justLow" rtl="1">
              <a:lnSpc>
                <a:spcPct val="200000"/>
              </a:lnSpc>
            </a:pPr>
            <a:r>
              <a:rPr lang="fa-IR" dirty="0">
                <a:cs typeface="B Yekan" panose="00000400000000000000" pitchFamily="2" charset="-78"/>
              </a:rPr>
              <a:t>مصریان قدیم که اساساً مردم کوشا و فعالی بوده‌اند و به فعالیت‌های گوناگون بدنی می‌پرداختند، شنا از جمله ورزش‌های بسیار متداول نزد آنان بوده و مرد و زن بدان علاقه فراوانی داشتند. </a:t>
            </a:r>
          </a:p>
        </p:txBody>
      </p:sp>
      <p:sp>
        <p:nvSpPr>
          <p:cNvPr id="6" name="TextBox 5">
            <a:extLst>
              <a:ext uri="{FF2B5EF4-FFF2-40B4-BE49-F238E27FC236}">
                <a16:creationId xmlns:a16="http://schemas.microsoft.com/office/drawing/2014/main" id="{216A8C2D-A987-0A61-3664-1CD92BD9B1C3}"/>
              </a:ext>
            </a:extLst>
          </p:cNvPr>
          <p:cNvSpPr txBox="1"/>
          <p:nvPr/>
        </p:nvSpPr>
        <p:spPr>
          <a:xfrm>
            <a:off x="9741158" y="4469723"/>
            <a:ext cx="2125500" cy="461665"/>
          </a:xfrm>
          <a:prstGeom prst="rect">
            <a:avLst/>
          </a:prstGeom>
          <a:noFill/>
        </p:spPr>
        <p:txBody>
          <a:bodyPr wrap="square" rtlCol="1">
            <a:spAutoFit/>
          </a:bodyPr>
          <a:lstStyle/>
          <a:p>
            <a:pPr algn="justLow" rtl="1"/>
            <a:r>
              <a:rPr lang="fa-IR" sz="2400" b="1" dirty="0">
                <a:solidFill>
                  <a:srgbClr val="062BA2"/>
                </a:solidFill>
                <a:cs typeface="B Yekan" panose="00000400000000000000" pitchFamily="2" charset="-78"/>
              </a:rPr>
              <a:t>میان‌رودان</a:t>
            </a:r>
          </a:p>
        </p:txBody>
      </p:sp>
      <p:sp>
        <p:nvSpPr>
          <p:cNvPr id="7" name="TextBox 6">
            <a:extLst>
              <a:ext uri="{FF2B5EF4-FFF2-40B4-BE49-F238E27FC236}">
                <a16:creationId xmlns:a16="http://schemas.microsoft.com/office/drawing/2014/main" id="{A57155E0-11C9-9C7E-D4C6-F79FA716B1A6}"/>
              </a:ext>
            </a:extLst>
          </p:cNvPr>
          <p:cNvSpPr txBox="1"/>
          <p:nvPr/>
        </p:nvSpPr>
        <p:spPr>
          <a:xfrm>
            <a:off x="294967" y="5051357"/>
            <a:ext cx="11571691" cy="1131079"/>
          </a:xfrm>
          <a:prstGeom prst="rect">
            <a:avLst/>
          </a:prstGeom>
          <a:noFill/>
        </p:spPr>
        <p:txBody>
          <a:bodyPr wrap="square" rtlCol="1">
            <a:spAutoFit/>
          </a:bodyPr>
          <a:lstStyle/>
          <a:p>
            <a:pPr algn="justLow" rtl="1">
              <a:lnSpc>
                <a:spcPct val="200000"/>
              </a:lnSpc>
            </a:pPr>
            <a:r>
              <a:rPr lang="fa-IR" dirty="0">
                <a:cs typeface="B Yekan" panose="00000400000000000000" pitchFamily="2" charset="-78"/>
              </a:rPr>
              <a:t>در میان‌رودان که در تاریخ کهن، اهمیتی همپایه مصر دارد، شنا به عنوان هنری جنگی تلقی می‌گردید و برخی از شناگران نظامی به پوستهای پر از باد مجهز می‌شدند تا جریان آب را بهتر تحمل کنند. این ورزش در ایران نیز از دوران باستان دارای طرفداران زیادی بوده‌است. </a:t>
            </a:r>
          </a:p>
        </p:txBody>
      </p:sp>
      <p:pic>
        <p:nvPicPr>
          <p:cNvPr id="9" name="Picture 8">
            <a:extLst>
              <a:ext uri="{FF2B5EF4-FFF2-40B4-BE49-F238E27FC236}">
                <a16:creationId xmlns:a16="http://schemas.microsoft.com/office/drawing/2014/main" id="{5B8DCB52-DAF9-F1C6-D1E6-B125DAD563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0556" y="2659886"/>
            <a:ext cx="4057185" cy="213604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4">
            <a:extLst>
              <a:ext uri="{FF2B5EF4-FFF2-40B4-BE49-F238E27FC236}">
                <a16:creationId xmlns:a16="http://schemas.microsoft.com/office/drawing/2014/main" id="{A22D5C3E-278C-2E74-0366-E4F298C3FB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89301">
            <a:off x="5469497" y="3038782"/>
            <a:ext cx="2507279" cy="150436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7670157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TotalTime>
  <Words>3704</Words>
  <Application>Microsoft Office PowerPoint</Application>
  <PresentationFormat>Widescreen</PresentationFormat>
  <Paragraphs>127</Paragraphs>
  <Slides>34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Arial</vt:lpstr>
      <vt:lpstr>Calibri</vt:lpstr>
      <vt:lpstr>Damavand ExtraBold</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mt</dc:creator>
  <cp:lastModifiedBy>Mobotop</cp:lastModifiedBy>
  <cp:revision>23</cp:revision>
  <dcterms:created xsi:type="dcterms:W3CDTF">2023-07-15T05:35:21Z</dcterms:created>
  <dcterms:modified xsi:type="dcterms:W3CDTF">2024-02-18T12:30:30Z</dcterms:modified>
</cp:coreProperties>
</file>