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29" r:id="rId2"/>
    <p:sldId id="292" r:id="rId3"/>
    <p:sldId id="293" r:id="rId4"/>
    <p:sldId id="294" r:id="rId5"/>
    <p:sldId id="295" r:id="rId6"/>
    <p:sldId id="296" r:id="rId7"/>
    <p:sldId id="297" r:id="rId8"/>
    <p:sldId id="298" r:id="rId9"/>
    <p:sldId id="299" r:id="rId10"/>
    <p:sldId id="300" r:id="rId11"/>
    <p:sldId id="301" r:id="rId12"/>
    <p:sldId id="302" r:id="rId13"/>
    <p:sldId id="303" r:id="rId14"/>
    <p:sldId id="304" r:id="rId15"/>
    <p:sldId id="305" r:id="rId16"/>
    <p:sldId id="326" r:id="rId17"/>
    <p:sldId id="306" r:id="rId18"/>
    <p:sldId id="307" r:id="rId19"/>
    <p:sldId id="308" r:id="rId20"/>
    <p:sldId id="309" r:id="rId21"/>
    <p:sldId id="310" r:id="rId22"/>
    <p:sldId id="311" r:id="rId23"/>
    <p:sldId id="312" r:id="rId24"/>
    <p:sldId id="313" r:id="rId25"/>
    <p:sldId id="314" r:id="rId26"/>
    <p:sldId id="315" r:id="rId27"/>
    <p:sldId id="316" r:id="rId28"/>
    <p:sldId id="317" r:id="rId29"/>
    <p:sldId id="318" r:id="rId30"/>
    <p:sldId id="319" r:id="rId31"/>
    <p:sldId id="320" r:id="rId32"/>
    <p:sldId id="321" r:id="rId33"/>
    <p:sldId id="322" r:id="rId34"/>
    <p:sldId id="323" r:id="rId35"/>
    <p:sldId id="324" r:id="rId36"/>
    <p:sldId id="325" r:id="rId37"/>
    <p:sldId id="327"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2314"/>
    <a:srgbClr val="6E56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643"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556121-7F6B-47F3-AB32-CD04B1967609}" type="datetimeFigureOut">
              <a:rPr lang="en-US" smtClean="0"/>
              <a:t>2/24/2024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8A93F5-93A2-4B04-86DE-B466DC5B2535}" type="slidenum">
              <a:rPr lang="en-US" smtClean="0"/>
              <a:t>‹#›</a:t>
            </a:fld>
            <a:endParaRPr lang="en-US"/>
          </a:p>
        </p:txBody>
      </p:sp>
    </p:spTree>
    <p:extLst>
      <p:ext uri="{BB962C8B-B14F-4D97-AF65-F5344CB8AC3E}">
        <p14:creationId xmlns:p14="http://schemas.microsoft.com/office/powerpoint/2010/main" val="13639128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FAD7FADE-DABF-21A3-768F-BFA30A541C29}"/>
              </a:ext>
            </a:extLst>
          </p:cNvPr>
          <p:cNvSpPr/>
          <p:nvPr userDrawn="1"/>
        </p:nvSpPr>
        <p:spPr>
          <a:xfrm>
            <a:off x="234462" y="422031"/>
            <a:ext cx="11156349" cy="6299444"/>
          </a:xfrm>
          <a:prstGeom prst="roundRect">
            <a:avLst>
              <a:gd name="adj" fmla="val 3826"/>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E3A8D4EC-8564-E6E4-06D8-EE07BB07555D}"/>
              </a:ext>
            </a:extLst>
          </p:cNvPr>
          <p:cNvSpPr/>
          <p:nvPr userDrawn="1"/>
        </p:nvSpPr>
        <p:spPr>
          <a:xfrm>
            <a:off x="5788350" y="141434"/>
            <a:ext cx="5241000" cy="571231"/>
          </a:xfrm>
          <a:prstGeom prst="roundRect">
            <a:avLst>
              <a:gd name="adj" fmla="val 26646"/>
            </a:avLst>
          </a:prstGeom>
          <a:solidFill>
            <a:srgbClr val="6E564A"/>
          </a:soli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FB5262F6-007A-1502-5F97-EE1175C5BA66}"/>
              </a:ext>
            </a:extLst>
          </p:cNvPr>
          <p:cNvSpPr/>
          <p:nvPr userDrawn="1"/>
        </p:nvSpPr>
        <p:spPr>
          <a:xfrm>
            <a:off x="5035884" y="136415"/>
            <a:ext cx="594204" cy="571231"/>
          </a:xfrm>
          <a:prstGeom prst="roundRect">
            <a:avLst>
              <a:gd name="adj" fmla="val 26646"/>
            </a:avLst>
          </a:prstGeom>
          <a:solidFill>
            <a:srgbClr val="6E564A"/>
          </a:soli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lide Number Placeholder 5">
            <a:extLst>
              <a:ext uri="{FF2B5EF4-FFF2-40B4-BE49-F238E27FC236}">
                <a16:creationId xmlns:a16="http://schemas.microsoft.com/office/drawing/2014/main" id="{A3B0B64B-9366-2941-1BC3-76D4D109E543}"/>
              </a:ext>
            </a:extLst>
          </p:cNvPr>
          <p:cNvSpPr>
            <a:spLocks noGrp="1"/>
          </p:cNvSpPr>
          <p:nvPr>
            <p:ph type="sldNum" sz="quarter" idx="4"/>
          </p:nvPr>
        </p:nvSpPr>
        <p:spPr>
          <a:xfrm>
            <a:off x="5035884" y="213945"/>
            <a:ext cx="594204" cy="416169"/>
          </a:xfrm>
          <a:prstGeom prst="rect">
            <a:avLst/>
          </a:prstGeom>
        </p:spPr>
        <p:txBody>
          <a:bodyPr vert="horz" lIns="91440" tIns="45720" rIns="91440" bIns="45720" rtlCol="0" anchor="ctr"/>
          <a:lstStyle>
            <a:lvl1pPr algn="ctr">
              <a:defRPr sz="2400">
                <a:solidFill>
                  <a:schemeClr val="bg1"/>
                </a:solidFill>
                <a:latin typeface="Times New Roman" panose="02020603050405020304" pitchFamily="18" charset="0"/>
                <a:cs typeface="Times New Roman" panose="02020603050405020304" pitchFamily="18" charset="0"/>
              </a:defRPr>
            </a:lvl1pPr>
          </a:lstStyle>
          <a:p>
            <a:fld id="{E913A565-7455-4D45-A58B-3DBC4608C306}" type="slidenum">
              <a:rPr lang="en-US" smtClean="0"/>
              <a:pPr/>
              <a:t>‹#›</a:t>
            </a:fld>
            <a:endParaRPr lang="en-US" dirty="0"/>
          </a:p>
        </p:txBody>
      </p:sp>
      <p:pic>
        <p:nvPicPr>
          <p:cNvPr id="11" name="Picture 10">
            <a:extLst>
              <a:ext uri="{FF2B5EF4-FFF2-40B4-BE49-F238E27FC236}">
                <a16:creationId xmlns:a16="http://schemas.microsoft.com/office/drawing/2014/main" id="{81D7A1BA-E032-2B84-0D5E-657FF3C1CB07}"/>
              </a:ext>
            </a:extLst>
          </p:cNvPr>
          <p:cNvPicPr>
            <a:picLocks noChangeAspect="1"/>
          </p:cNvPicPr>
          <p:nvPr userDrawn="1"/>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6772"/>
          <a:stretch/>
        </p:blipFill>
        <p:spPr>
          <a:xfrm>
            <a:off x="10641425" y="737508"/>
            <a:ext cx="1498772" cy="1896304"/>
          </a:xfrm>
          <a:prstGeom prst="rect">
            <a:avLst/>
          </a:prstGeom>
        </p:spPr>
      </p:pic>
    </p:spTree>
    <p:extLst>
      <p:ext uri="{BB962C8B-B14F-4D97-AF65-F5344CB8AC3E}">
        <p14:creationId xmlns:p14="http://schemas.microsoft.com/office/powerpoint/2010/main" val="2080550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FAD7FADE-DABF-21A3-768F-BFA30A541C29}"/>
              </a:ext>
            </a:extLst>
          </p:cNvPr>
          <p:cNvSpPr/>
          <p:nvPr userDrawn="1"/>
        </p:nvSpPr>
        <p:spPr>
          <a:xfrm>
            <a:off x="517825" y="279278"/>
            <a:ext cx="11156349" cy="6299444"/>
          </a:xfrm>
          <a:prstGeom prst="roundRect">
            <a:avLst>
              <a:gd name="adj" fmla="val 3826"/>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22860FC5-9E96-EFD7-BCB4-174BD318F8F8}"/>
              </a:ext>
            </a:extLst>
          </p:cNvPr>
          <p:cNvSpPr/>
          <p:nvPr userDrawn="1"/>
        </p:nvSpPr>
        <p:spPr>
          <a:xfrm>
            <a:off x="1071417" y="2285557"/>
            <a:ext cx="10049163" cy="2286886"/>
          </a:xfrm>
          <a:prstGeom prst="roundRect">
            <a:avLst>
              <a:gd name="adj" fmla="val 11298"/>
            </a:avLst>
          </a:prstGeom>
          <a:solidFill>
            <a:srgbClr val="6E564A"/>
          </a:solidFill>
          <a:ln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362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FAD7FADE-DABF-21A3-768F-BFA30A541C29}"/>
              </a:ext>
            </a:extLst>
          </p:cNvPr>
          <p:cNvSpPr/>
          <p:nvPr userDrawn="1"/>
        </p:nvSpPr>
        <p:spPr>
          <a:xfrm>
            <a:off x="517825" y="279278"/>
            <a:ext cx="11156349" cy="6299444"/>
          </a:xfrm>
          <a:prstGeom prst="roundRect">
            <a:avLst>
              <a:gd name="adj" fmla="val 3826"/>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4">
            <a:extLst>
              <a:ext uri="{FF2B5EF4-FFF2-40B4-BE49-F238E27FC236}">
                <a16:creationId xmlns:a16="http://schemas.microsoft.com/office/drawing/2014/main" id="{BDD2CF0B-BA90-BEB3-E789-9BA23CB0D6B5}"/>
              </a:ext>
            </a:extLst>
          </p:cNvPr>
          <p:cNvSpPr>
            <a:spLocks noGrp="1"/>
          </p:cNvSpPr>
          <p:nvPr>
            <p:ph type="pic" sz="quarter" idx="10"/>
          </p:nvPr>
        </p:nvSpPr>
        <p:spPr>
          <a:xfrm>
            <a:off x="5347529" y="660399"/>
            <a:ext cx="6235932" cy="5549901"/>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19076670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58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999525"/>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3.jfif"/><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3.jfif"/><Relationship Id="rId2" Type="http://schemas.openxmlformats.org/officeDocument/2006/relationships/image" Target="../media/image34.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jfif"/><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hyperlink" Target="https://fa.wikifeqh.ir/" TargetMode="External"/><Relationship Id="rId2" Type="http://schemas.openxmlformats.org/officeDocument/2006/relationships/hyperlink" Target="https://www.tabnak.ir/fa/tags" TargetMode="Externa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47C60DD4-119E-9D27-BE3E-D1311015E835}"/>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449" t="678" r="449" b="29037"/>
          <a:stretch/>
        </p:blipFill>
        <p:spPr>
          <a:xfrm>
            <a:off x="5517603" y="754749"/>
            <a:ext cx="6065858" cy="5398537"/>
          </a:xfrm>
        </p:spPr>
      </p:pic>
      <p:sp>
        <p:nvSpPr>
          <p:cNvPr id="8" name="Oval 7">
            <a:extLst>
              <a:ext uri="{FF2B5EF4-FFF2-40B4-BE49-F238E27FC236}">
                <a16:creationId xmlns:a16="http://schemas.microsoft.com/office/drawing/2014/main" id="{724C1C13-511A-8504-4DD5-60AB32C961C7}"/>
              </a:ext>
            </a:extLst>
          </p:cNvPr>
          <p:cNvSpPr/>
          <p:nvPr/>
        </p:nvSpPr>
        <p:spPr>
          <a:xfrm>
            <a:off x="2297870" y="745418"/>
            <a:ext cx="1018095" cy="1018095"/>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E564A"/>
              </a:solidFill>
            </a:endParaRPr>
          </a:p>
        </p:txBody>
      </p:sp>
      <p:sp>
        <p:nvSpPr>
          <p:cNvPr id="9" name="TextBox 8">
            <a:extLst>
              <a:ext uri="{FF2B5EF4-FFF2-40B4-BE49-F238E27FC236}">
                <a16:creationId xmlns:a16="http://schemas.microsoft.com/office/drawing/2014/main" id="{186EA43B-A2EF-D0B3-BCFD-2047C96B2DED}"/>
              </a:ext>
            </a:extLst>
          </p:cNvPr>
          <p:cNvSpPr txBox="1"/>
          <p:nvPr/>
        </p:nvSpPr>
        <p:spPr>
          <a:xfrm>
            <a:off x="608539" y="2108203"/>
            <a:ext cx="4648200" cy="4143442"/>
          </a:xfrm>
          <a:prstGeom prst="rect">
            <a:avLst/>
          </a:prstGeom>
          <a:noFill/>
        </p:spPr>
        <p:txBody>
          <a:bodyPr wrap="square" rtlCol="0">
            <a:spAutoFit/>
          </a:bodyPr>
          <a:lstStyle/>
          <a:p>
            <a:pPr algn="ctr">
              <a:lnSpc>
                <a:spcPct val="250000"/>
              </a:lnSpc>
            </a:pPr>
            <a:r>
              <a:rPr lang="fa-IR" dirty="0">
                <a:latin typeface="Vazir" panose="020B0603030804020204" pitchFamily="34" charset="-78"/>
                <a:cs typeface="Vazir" panose="020B0603030804020204" pitchFamily="34" charset="-78"/>
              </a:rPr>
              <a:t>موضوع: </a:t>
            </a:r>
            <a:r>
              <a:rPr lang="fa-IR" b="1" dirty="0">
                <a:latin typeface="Vazir" panose="020B0603030804020204" pitchFamily="34" charset="-78"/>
                <a:cs typeface="Vazir" panose="020B0603030804020204" pitchFamily="34" charset="-78"/>
              </a:rPr>
              <a:t>پاورپوینت در مورد محمد رضا شاه پهلوی</a:t>
            </a:r>
          </a:p>
          <a:p>
            <a:pPr algn="ctr">
              <a:lnSpc>
                <a:spcPct val="250000"/>
              </a:lnSpc>
            </a:pPr>
            <a:r>
              <a:rPr lang="fa-IR" dirty="0">
                <a:latin typeface="Vazir" panose="020B0603030804020204" pitchFamily="34" charset="-78"/>
                <a:cs typeface="Vazir" panose="020B0603030804020204" pitchFamily="34" charset="-78"/>
              </a:rPr>
              <a:t>پژوهشگر</a:t>
            </a:r>
          </a:p>
          <a:p>
            <a:pPr algn="ctr">
              <a:lnSpc>
                <a:spcPct val="250000"/>
              </a:lnSpc>
            </a:pPr>
            <a:r>
              <a:rPr lang="fa-IR" dirty="0">
                <a:latin typeface="Vazir" panose="020B0603030804020204" pitchFamily="34" charset="-78"/>
                <a:cs typeface="Vazir" panose="020B0603030804020204" pitchFamily="34" charset="-78"/>
              </a:rPr>
              <a:t> </a:t>
            </a:r>
            <a:r>
              <a:rPr lang="fa-IR" b="1" dirty="0">
                <a:latin typeface="Vazir" panose="020B0603030804020204" pitchFamily="34" charset="-78"/>
                <a:cs typeface="Vazir" panose="020B0603030804020204" pitchFamily="34" charset="-78"/>
              </a:rPr>
              <a:t>محمد جواد عزیزپناه مهرآبادی</a:t>
            </a:r>
          </a:p>
          <a:p>
            <a:pPr algn="ctr">
              <a:lnSpc>
                <a:spcPct val="250000"/>
              </a:lnSpc>
            </a:pPr>
            <a:r>
              <a:rPr lang="fa-IR" dirty="0">
                <a:latin typeface="Vazir" panose="020B0603030804020204" pitchFamily="34" charset="-78"/>
                <a:cs typeface="Vazir" panose="020B0603030804020204" pitchFamily="34" charset="-78"/>
              </a:rPr>
              <a:t>استاد راهنما</a:t>
            </a:r>
          </a:p>
          <a:p>
            <a:pPr algn="ctr">
              <a:lnSpc>
                <a:spcPct val="250000"/>
              </a:lnSpc>
            </a:pPr>
            <a:r>
              <a:rPr lang="fa-IR" b="1" dirty="0">
                <a:latin typeface="Vazir" panose="020B0603030804020204" pitchFamily="34" charset="-78"/>
                <a:cs typeface="Vazir" panose="020B0603030804020204" pitchFamily="34" charset="-78"/>
              </a:rPr>
              <a:t>علی اکبر دانافر</a:t>
            </a:r>
          </a:p>
          <a:p>
            <a:pPr algn="ctr">
              <a:lnSpc>
                <a:spcPct val="250000"/>
              </a:lnSpc>
            </a:pPr>
            <a:r>
              <a:rPr lang="fa-IR" dirty="0">
                <a:latin typeface="Vazir" panose="020B0603030804020204" pitchFamily="34" charset="-78"/>
                <a:cs typeface="Vazir" panose="020B0603030804020204" pitchFamily="34" charset="-78"/>
              </a:rPr>
              <a:t>زمستان .......</a:t>
            </a:r>
            <a:endParaRPr lang="en-US" dirty="0">
              <a:latin typeface="Vazir" panose="020B0603030804020204" pitchFamily="34" charset="-78"/>
              <a:cs typeface="Vazir" panose="020B0603030804020204" pitchFamily="34" charset="-78"/>
            </a:endParaRPr>
          </a:p>
        </p:txBody>
      </p:sp>
      <p:pic>
        <p:nvPicPr>
          <p:cNvPr id="10" name="Picture 9">
            <a:extLst>
              <a:ext uri="{FF2B5EF4-FFF2-40B4-BE49-F238E27FC236}">
                <a16:creationId xmlns:a16="http://schemas.microsoft.com/office/drawing/2014/main" id="{74F70A86-7C7A-2B7E-D52F-53550D985C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4070" y="660399"/>
            <a:ext cx="1228019" cy="1228019"/>
          </a:xfrm>
          <a:prstGeom prst="rect">
            <a:avLst/>
          </a:prstGeom>
        </p:spPr>
      </p:pic>
    </p:spTree>
    <p:extLst>
      <p:ext uri="{BB962C8B-B14F-4D97-AF65-F5344CB8AC3E}">
        <p14:creationId xmlns:p14="http://schemas.microsoft.com/office/powerpoint/2010/main" val="16147329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8FB9AB9-A7CC-C501-B7E7-D060AD46A957}"/>
              </a:ext>
            </a:extLst>
          </p:cNvPr>
          <p:cNvSpPr>
            <a:spLocks noGrp="1"/>
          </p:cNvSpPr>
          <p:nvPr>
            <p:ph type="sldNum" sz="quarter" idx="4"/>
          </p:nvPr>
        </p:nvSpPr>
        <p:spPr/>
        <p:txBody>
          <a:bodyPr/>
          <a:lstStyle/>
          <a:p>
            <a:fld id="{E913A565-7455-4D45-A58B-3DBC4608C306}" type="slidenum">
              <a:rPr lang="en-US" smtClean="0"/>
              <a:pPr/>
              <a:t>10</a:t>
            </a:fld>
            <a:endParaRPr lang="en-US" dirty="0"/>
          </a:p>
        </p:txBody>
      </p:sp>
      <p:sp>
        <p:nvSpPr>
          <p:cNvPr id="3" name="TextBox 2">
            <a:extLst>
              <a:ext uri="{FF2B5EF4-FFF2-40B4-BE49-F238E27FC236}">
                <a16:creationId xmlns:a16="http://schemas.microsoft.com/office/drawing/2014/main" id="{EDEA78D3-7F59-1C1C-3A8E-806A7E278705}"/>
              </a:ext>
            </a:extLst>
          </p:cNvPr>
          <p:cNvSpPr txBox="1"/>
          <p:nvPr/>
        </p:nvSpPr>
        <p:spPr>
          <a:xfrm>
            <a:off x="5747971" y="236315"/>
            <a:ext cx="5271482"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ورود به دانشکده افسری</a:t>
            </a:r>
          </a:p>
        </p:txBody>
      </p:sp>
      <p:sp>
        <p:nvSpPr>
          <p:cNvPr id="4" name="TextBox 3">
            <a:extLst>
              <a:ext uri="{FF2B5EF4-FFF2-40B4-BE49-F238E27FC236}">
                <a16:creationId xmlns:a16="http://schemas.microsoft.com/office/drawing/2014/main" id="{5EC1BC58-C6BA-07FA-104C-C934F2479419}"/>
              </a:ext>
            </a:extLst>
          </p:cNvPr>
          <p:cNvSpPr txBox="1"/>
          <p:nvPr/>
        </p:nvSpPr>
        <p:spPr>
          <a:xfrm>
            <a:off x="4618967" y="630114"/>
            <a:ext cx="5963382" cy="5878532"/>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محمدرضا در سال ۱۳۱۴ سه هفته قبل از اتمام تحصیلاتش به تهران فراخوانده شد و پس از تعطیلات تابستانی، به دانشکده افسری که پدرش با مشورت نظامیان فرانسوی تاسیس کرده بود، وارد شد و با سی تن از پسران افسران عالی رتبه که با دقت انتخاب شده بودند، هم کلاس شد. او در ارتش برای اولین بار استقلال نسبی را تجربه کرد و به تدریج بر کم‌رویی مادرزادی‌اش غلبه کرد. در این دانشکده مقررات بسیار سختی اجرا می‌شد، ساعت ۰۳/ ۵ بیدار باش، تعلیمات بدنی از ساعت ۷ تا ۹، درس از ۹ تا ۱۲، تمرینات ۱۴ تا ۱، ۱۷ تا ۱۹ قدم آهسته.</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CC25A123-AD5E-992B-BC6D-4B4A981F57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50621">
            <a:off x="1042469" y="1170833"/>
            <a:ext cx="3225886" cy="306013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9" name="Picture 8">
            <a:extLst>
              <a:ext uri="{FF2B5EF4-FFF2-40B4-BE49-F238E27FC236}">
                <a16:creationId xmlns:a16="http://schemas.microsoft.com/office/drawing/2014/main" id="{5B878287-6030-16A4-E21B-B827270E036A}"/>
              </a:ext>
            </a:extLst>
          </p:cNvPr>
          <p:cNvPicPr>
            <a:picLocks noChangeAspect="1"/>
          </p:cNvPicPr>
          <p:nvPr/>
        </p:nvPicPr>
        <p:blipFill rotWithShape="1">
          <a:blip r:embed="rId3">
            <a:extLst>
              <a:ext uri="{28A0092B-C50C-407E-A947-70E740481C1C}">
                <a14:useLocalDpi xmlns:a14="http://schemas.microsoft.com/office/drawing/2010/main" val="0"/>
              </a:ext>
            </a:extLst>
          </a:blip>
          <a:srcRect l="24362" t="-157" r="11390" b="157"/>
          <a:stretch/>
        </p:blipFill>
        <p:spPr>
          <a:xfrm rot="350621">
            <a:off x="1339289" y="3981165"/>
            <a:ext cx="2176678" cy="190570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377858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FB7D41-66D3-8ADD-B3FF-C10B2B0A061A}"/>
              </a:ext>
            </a:extLst>
          </p:cNvPr>
          <p:cNvSpPr>
            <a:spLocks noGrp="1"/>
          </p:cNvSpPr>
          <p:nvPr>
            <p:ph type="sldNum" sz="quarter" idx="4"/>
          </p:nvPr>
        </p:nvSpPr>
        <p:spPr/>
        <p:txBody>
          <a:bodyPr/>
          <a:lstStyle/>
          <a:p>
            <a:fld id="{E913A565-7455-4D45-A58B-3DBC4608C306}" type="slidenum">
              <a:rPr lang="en-US" smtClean="0"/>
              <a:pPr/>
              <a:t>11</a:t>
            </a:fld>
            <a:endParaRPr lang="en-US" dirty="0"/>
          </a:p>
        </p:txBody>
      </p:sp>
      <p:sp>
        <p:nvSpPr>
          <p:cNvPr id="3" name="TextBox 2">
            <a:extLst>
              <a:ext uri="{FF2B5EF4-FFF2-40B4-BE49-F238E27FC236}">
                <a16:creationId xmlns:a16="http://schemas.microsoft.com/office/drawing/2014/main" id="{482A9643-3D56-B459-A1FB-D4D89C82F5CE}"/>
              </a:ext>
            </a:extLst>
          </p:cNvPr>
          <p:cNvSpPr txBox="1"/>
          <p:nvPr/>
        </p:nvSpPr>
        <p:spPr>
          <a:xfrm>
            <a:off x="550641" y="944807"/>
            <a:ext cx="4105335" cy="5139869"/>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بعلاوه تمرین و عملیات شبانه و کماندویی که ولیعهد، فردوست و علی قوام (که بعدها همسر اشرف شد.) </a:t>
            </a:r>
          </a:p>
          <a:p>
            <a:pPr algn="justLow" rtl="1">
              <a:lnSpc>
                <a:spcPct val="300000"/>
              </a:lnSpc>
            </a:pPr>
            <a:r>
              <a:rPr lang="fa-IR" sz="1600" dirty="0">
                <a:latin typeface="Vazir" panose="020B0603030804020204" pitchFamily="34" charset="-78"/>
                <a:cs typeface="Vazir" panose="020B0603030804020204" pitchFamily="34" charset="-78"/>
              </a:rPr>
              <a:t> جز نظارت کاری انجام نمی‌دادند. در فواصل بین آموزش‌های نظامی پدرش او را به سفرهای درون ایران می‌برد، با مردمی که در آینده بر آنان حکومت می‌کند، آشنا شود.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E1573D86-645D-FD55-7E9B-E8BB0DD43B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35884" y="1569958"/>
            <a:ext cx="4762500" cy="4352925"/>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2E85212C-85E2-18D5-AB84-7D7EF4784A20}"/>
              </a:ext>
            </a:extLst>
          </p:cNvPr>
          <p:cNvSpPr txBox="1"/>
          <p:nvPr/>
        </p:nvSpPr>
        <p:spPr>
          <a:xfrm>
            <a:off x="5747971" y="236315"/>
            <a:ext cx="5271482"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ورود به دانشکده افسری</a:t>
            </a:r>
          </a:p>
        </p:txBody>
      </p:sp>
    </p:spTree>
    <p:extLst>
      <p:ext uri="{BB962C8B-B14F-4D97-AF65-F5344CB8AC3E}">
        <p14:creationId xmlns:p14="http://schemas.microsoft.com/office/powerpoint/2010/main" val="17774851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72763B2-01E5-633C-7AFA-250D99F4833A}"/>
              </a:ext>
            </a:extLst>
          </p:cNvPr>
          <p:cNvSpPr>
            <a:spLocks noGrp="1"/>
          </p:cNvSpPr>
          <p:nvPr>
            <p:ph type="sldNum" sz="quarter" idx="4"/>
          </p:nvPr>
        </p:nvSpPr>
        <p:spPr/>
        <p:txBody>
          <a:bodyPr/>
          <a:lstStyle/>
          <a:p>
            <a:fld id="{E913A565-7455-4D45-A58B-3DBC4608C306}" type="slidenum">
              <a:rPr lang="en-US" smtClean="0"/>
              <a:pPr/>
              <a:t>12</a:t>
            </a:fld>
            <a:endParaRPr lang="en-US" dirty="0"/>
          </a:p>
        </p:txBody>
      </p:sp>
      <p:sp>
        <p:nvSpPr>
          <p:cNvPr id="3" name="TextBox 2">
            <a:extLst>
              <a:ext uri="{FF2B5EF4-FFF2-40B4-BE49-F238E27FC236}">
                <a16:creationId xmlns:a16="http://schemas.microsoft.com/office/drawing/2014/main" id="{BBDB66B3-E6D6-5416-C464-2BA8AB259FE5}"/>
              </a:ext>
            </a:extLst>
          </p:cNvPr>
          <p:cNvSpPr txBox="1"/>
          <p:nvPr/>
        </p:nvSpPr>
        <p:spPr>
          <a:xfrm>
            <a:off x="6096000" y="1073130"/>
            <a:ext cx="4377492" cy="4401205"/>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سال ۱۳۱۷ش. در سن ۱۸ سالگی گواهی‌نامه دانشکده افسری را دریافت کرد و به درجه ستوان دومی نائل شد.</a:t>
            </a:r>
          </a:p>
          <a:p>
            <a:pPr algn="justLow" rtl="1">
              <a:lnSpc>
                <a:spcPct val="300000"/>
              </a:lnSpc>
            </a:pPr>
            <a:r>
              <a:rPr lang="fa-IR" sz="1600" dirty="0">
                <a:latin typeface="Vazir" panose="020B0603030804020204" pitchFamily="34" charset="-78"/>
                <a:cs typeface="Vazir" panose="020B0603030804020204" pitchFamily="34" charset="-78"/>
              </a:rPr>
              <a:t> و در استخدام ارتش به سمت بازرس نظامی منصوب شد. رضا‌شاه اغلب او را احضار و درباره کارهایش از او پرسش می‌کرد.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D5450E4A-9C51-93CD-2D8F-2746C4D5C5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5493" y="1073130"/>
            <a:ext cx="4315333" cy="5178400"/>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D69363E4-C71B-26A4-2059-CB65EFC9EF51}"/>
              </a:ext>
            </a:extLst>
          </p:cNvPr>
          <p:cNvSpPr txBox="1"/>
          <p:nvPr/>
        </p:nvSpPr>
        <p:spPr>
          <a:xfrm>
            <a:off x="5747971" y="236315"/>
            <a:ext cx="5271482"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ورود به دانشکده افسری</a:t>
            </a:r>
          </a:p>
        </p:txBody>
      </p:sp>
    </p:spTree>
    <p:extLst>
      <p:ext uri="{BB962C8B-B14F-4D97-AF65-F5344CB8AC3E}">
        <p14:creationId xmlns:p14="http://schemas.microsoft.com/office/powerpoint/2010/main" val="9347787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5E934C-E820-2CF0-7D76-698B0BFC84BA}"/>
              </a:ext>
            </a:extLst>
          </p:cNvPr>
          <p:cNvSpPr>
            <a:spLocks noGrp="1"/>
          </p:cNvSpPr>
          <p:nvPr>
            <p:ph type="sldNum" sz="quarter" idx="4"/>
          </p:nvPr>
        </p:nvSpPr>
        <p:spPr/>
        <p:txBody>
          <a:bodyPr/>
          <a:lstStyle/>
          <a:p>
            <a:fld id="{E913A565-7455-4D45-A58B-3DBC4608C306}" type="slidenum">
              <a:rPr lang="en-US" smtClean="0"/>
              <a:pPr/>
              <a:t>13</a:t>
            </a:fld>
            <a:endParaRPr lang="en-US" dirty="0"/>
          </a:p>
        </p:txBody>
      </p:sp>
      <p:sp>
        <p:nvSpPr>
          <p:cNvPr id="3" name="TextBox 2">
            <a:extLst>
              <a:ext uri="{FF2B5EF4-FFF2-40B4-BE49-F238E27FC236}">
                <a16:creationId xmlns:a16="http://schemas.microsoft.com/office/drawing/2014/main" id="{01E68F66-92BB-34EA-A75B-C79411386425}"/>
              </a:ext>
            </a:extLst>
          </p:cNvPr>
          <p:cNvSpPr txBox="1"/>
          <p:nvPr/>
        </p:nvSpPr>
        <p:spPr>
          <a:xfrm>
            <a:off x="4438232" y="859065"/>
            <a:ext cx="6097464" cy="5139869"/>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 نیم ساعت قبل و یک ساعت بعد از ناهار‌، رضاشاه با او صحبت می‌کرد و او را در جریان امور قرار می‌داد و پیوسته نگران آینده تاج و تخت محمد‌رضا بود؛ زیرا کم‌ جرات و محافظه‌کار بود؛  حتی رضاشاه در این‌ اندیشه بود که متممی برای قانون اساسی تهیه کند که جانشین شاه به ناچار نباید، پسر ارشد باشد.</a:t>
            </a:r>
          </a:p>
          <a:p>
            <a:pPr algn="justLow" rtl="1">
              <a:lnSpc>
                <a:spcPct val="300000"/>
              </a:lnSpc>
            </a:pPr>
            <a:r>
              <a:rPr lang="fa-IR" sz="1600" dirty="0">
                <a:latin typeface="Vazir" panose="020B0603030804020204" pitchFamily="34" charset="-78"/>
                <a:cs typeface="Vazir" panose="020B0603030804020204" pitchFamily="34" charset="-78"/>
              </a:rPr>
              <a:t> در مجموع شاه علی‌رغم علاقه ویژه‌اش به محمدرضا او را شایسته حکومت نمی‌دانست.</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22D2683B-15DE-E71A-8908-38BFD2C220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41972">
            <a:off x="636977" y="751222"/>
            <a:ext cx="2637691" cy="3992180"/>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AC16A073-6459-69D0-3B01-8BC676698011}"/>
              </a:ext>
            </a:extLst>
          </p:cNvPr>
          <p:cNvSpPr txBox="1"/>
          <p:nvPr/>
        </p:nvSpPr>
        <p:spPr>
          <a:xfrm>
            <a:off x="5747971" y="236315"/>
            <a:ext cx="5271482"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ورود به دانشکده افسری</a:t>
            </a:r>
          </a:p>
        </p:txBody>
      </p:sp>
      <p:pic>
        <p:nvPicPr>
          <p:cNvPr id="4" name="Picture 3">
            <a:extLst>
              <a:ext uri="{FF2B5EF4-FFF2-40B4-BE49-F238E27FC236}">
                <a16:creationId xmlns:a16="http://schemas.microsoft.com/office/drawing/2014/main" id="{5C847C15-CDB8-D941-E0E5-31E7E14A6448}"/>
              </a:ext>
            </a:extLst>
          </p:cNvPr>
          <p:cNvPicPr>
            <a:picLocks noChangeAspect="1"/>
          </p:cNvPicPr>
          <p:nvPr/>
        </p:nvPicPr>
        <p:blipFill rotWithShape="1">
          <a:blip r:embed="rId3">
            <a:extLst>
              <a:ext uri="{28A0092B-C50C-407E-A947-70E740481C1C}">
                <a14:useLocalDpi xmlns:a14="http://schemas.microsoft.com/office/drawing/2010/main" val="0"/>
              </a:ext>
            </a:extLst>
          </a:blip>
          <a:srcRect l="16162" r="16872"/>
          <a:stretch/>
        </p:blipFill>
        <p:spPr>
          <a:xfrm>
            <a:off x="985276" y="4040814"/>
            <a:ext cx="2481108" cy="2187073"/>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0770279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FAD7F0-0E93-ABD2-A213-BC218F122FD3}"/>
              </a:ext>
            </a:extLst>
          </p:cNvPr>
          <p:cNvSpPr>
            <a:spLocks noGrp="1"/>
          </p:cNvSpPr>
          <p:nvPr>
            <p:ph type="sldNum" sz="quarter" idx="4"/>
          </p:nvPr>
        </p:nvSpPr>
        <p:spPr/>
        <p:txBody>
          <a:bodyPr/>
          <a:lstStyle/>
          <a:p>
            <a:fld id="{E913A565-7455-4D45-A58B-3DBC4608C306}" type="slidenum">
              <a:rPr lang="en-US" smtClean="0"/>
              <a:pPr/>
              <a:t>14</a:t>
            </a:fld>
            <a:endParaRPr lang="en-US" dirty="0"/>
          </a:p>
        </p:txBody>
      </p:sp>
      <p:sp>
        <p:nvSpPr>
          <p:cNvPr id="3" name="TextBox 2">
            <a:extLst>
              <a:ext uri="{FF2B5EF4-FFF2-40B4-BE49-F238E27FC236}">
                <a16:creationId xmlns:a16="http://schemas.microsoft.com/office/drawing/2014/main" id="{158B8899-0FC9-F769-1DB7-45E9A38AF089}"/>
              </a:ext>
            </a:extLst>
          </p:cNvPr>
          <p:cNvSpPr txBox="1"/>
          <p:nvPr/>
        </p:nvSpPr>
        <p:spPr>
          <a:xfrm>
            <a:off x="5775115" y="232607"/>
            <a:ext cx="5253669"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ترور در دانشگاه تهران</a:t>
            </a:r>
          </a:p>
        </p:txBody>
      </p:sp>
      <p:sp>
        <p:nvSpPr>
          <p:cNvPr id="4" name="TextBox 3">
            <a:extLst>
              <a:ext uri="{FF2B5EF4-FFF2-40B4-BE49-F238E27FC236}">
                <a16:creationId xmlns:a16="http://schemas.microsoft.com/office/drawing/2014/main" id="{BA1D6BF8-EED6-6D4C-A5AB-C8E35C918800}"/>
              </a:ext>
            </a:extLst>
          </p:cNvPr>
          <p:cNvSpPr txBox="1"/>
          <p:nvPr/>
        </p:nvSpPr>
        <p:spPr>
          <a:xfrm>
            <a:off x="614493" y="1197141"/>
            <a:ext cx="4868649" cy="5139869"/>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دی ۱۳۲۷ شایعاتی به وزارت امور خارجه آمریکا رسید که شاه به دنبال فرصتی برای اصلاح قانون اساسی مشروطه و بالابردن قدرت خود در مقابل مجلس است. تنها یک ماه بعد در ۱۵ بهمن با ترور نافرجام شاه در دانشگاه تهران، این فرصت به دست وی افتاد. فقط یکی از گلوله‌های ضارب، ناصر فخرآرایی، به شاه برخورد کرد؛ ولی باعث آسیب جدی شاه نشد.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FA696FEA-1505-BB57-731F-E681147F195B}"/>
              </a:ext>
            </a:extLst>
          </p:cNvPr>
          <p:cNvPicPr>
            <a:picLocks noChangeAspect="1"/>
          </p:cNvPicPr>
          <p:nvPr/>
        </p:nvPicPr>
        <p:blipFill rotWithShape="1">
          <a:blip r:embed="rId2">
            <a:extLst>
              <a:ext uri="{28A0092B-C50C-407E-A947-70E740481C1C}">
                <a14:useLocalDpi xmlns:a14="http://schemas.microsoft.com/office/drawing/2010/main" val="0"/>
              </a:ext>
            </a:extLst>
          </a:blip>
          <a:srcRect r="22407"/>
          <a:stretch/>
        </p:blipFill>
        <p:spPr>
          <a:xfrm rot="20882200">
            <a:off x="5958212" y="1868654"/>
            <a:ext cx="4230817" cy="3516923"/>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511128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7484A8-496F-B735-9642-7085B4EB838F}"/>
              </a:ext>
            </a:extLst>
          </p:cNvPr>
          <p:cNvSpPr>
            <a:spLocks noGrp="1"/>
          </p:cNvSpPr>
          <p:nvPr>
            <p:ph type="sldNum" sz="quarter" idx="4"/>
          </p:nvPr>
        </p:nvSpPr>
        <p:spPr/>
        <p:txBody>
          <a:bodyPr/>
          <a:lstStyle/>
          <a:p>
            <a:fld id="{E913A565-7455-4D45-A58B-3DBC4608C306}" type="slidenum">
              <a:rPr lang="en-US" smtClean="0"/>
              <a:pPr/>
              <a:t>15</a:t>
            </a:fld>
            <a:endParaRPr lang="en-US" dirty="0"/>
          </a:p>
        </p:txBody>
      </p:sp>
      <p:sp>
        <p:nvSpPr>
          <p:cNvPr id="3" name="TextBox 2">
            <a:extLst>
              <a:ext uri="{FF2B5EF4-FFF2-40B4-BE49-F238E27FC236}">
                <a16:creationId xmlns:a16="http://schemas.microsoft.com/office/drawing/2014/main" id="{7B53EC85-A492-5215-8922-54795619BA43}"/>
              </a:ext>
            </a:extLst>
          </p:cNvPr>
          <p:cNvSpPr txBox="1"/>
          <p:nvPr/>
        </p:nvSpPr>
        <p:spPr>
          <a:xfrm>
            <a:off x="5906277" y="879900"/>
            <a:ext cx="4545624" cy="3662541"/>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بعدها گفته شد که وی عضو یک </a:t>
            </a:r>
            <a:r>
              <a:rPr lang="fa-IR" sz="1600">
                <a:latin typeface="Vazir" panose="020B0603030804020204" pitchFamily="34" charset="-78"/>
                <a:cs typeface="Vazir" panose="020B0603030804020204" pitchFamily="34" charset="-78"/>
              </a:rPr>
              <a:t>گروه کمونیستی اسلامی </a:t>
            </a:r>
            <a:r>
              <a:rPr lang="fa-IR" sz="1600" dirty="0">
                <a:latin typeface="Vazir" panose="020B0603030804020204" pitchFamily="34" charset="-78"/>
                <a:cs typeface="Vazir" panose="020B0603030804020204" pitchFamily="34" charset="-78"/>
              </a:rPr>
              <a:t>بوده‌است. شاه با همین بهانه، نه‌تنها همه مخالفان مذهبی و چپ‌گرای خود را سرکوب کرد، بلکه حتی به شکلی غیررسمی انگشت اتهام را به سوی انگلستان نیز نشانه گرفت.</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CCE1FCBE-9C67-6EF8-7819-A47950DC6A88}"/>
              </a:ext>
            </a:extLst>
          </p:cNvPr>
          <p:cNvPicPr>
            <a:picLocks noChangeAspect="1"/>
          </p:cNvPicPr>
          <p:nvPr/>
        </p:nvPicPr>
        <p:blipFill rotWithShape="1">
          <a:blip r:embed="rId2">
            <a:extLst>
              <a:ext uri="{28A0092B-C50C-407E-A947-70E740481C1C}">
                <a14:useLocalDpi xmlns:a14="http://schemas.microsoft.com/office/drawing/2010/main" val="0"/>
              </a:ext>
            </a:extLst>
          </a:blip>
          <a:srcRect l="9912" r="8651"/>
          <a:stretch/>
        </p:blipFill>
        <p:spPr>
          <a:xfrm>
            <a:off x="464609" y="1339858"/>
            <a:ext cx="4889241" cy="3607197"/>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CA3C1487-11FB-798F-585C-051B10E46412}"/>
              </a:ext>
            </a:extLst>
          </p:cNvPr>
          <p:cNvSpPr txBox="1"/>
          <p:nvPr/>
        </p:nvSpPr>
        <p:spPr>
          <a:xfrm>
            <a:off x="5775115" y="232607"/>
            <a:ext cx="5253669"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ترور در دانشگاه تهران</a:t>
            </a:r>
          </a:p>
        </p:txBody>
      </p:sp>
      <p:pic>
        <p:nvPicPr>
          <p:cNvPr id="4" name="Picture 3">
            <a:extLst>
              <a:ext uri="{FF2B5EF4-FFF2-40B4-BE49-F238E27FC236}">
                <a16:creationId xmlns:a16="http://schemas.microsoft.com/office/drawing/2014/main" id="{C05B944D-10C9-3AE6-517A-6550D0E642CA}"/>
              </a:ext>
            </a:extLst>
          </p:cNvPr>
          <p:cNvPicPr>
            <a:picLocks noChangeAspect="1"/>
          </p:cNvPicPr>
          <p:nvPr/>
        </p:nvPicPr>
        <p:blipFill rotWithShape="1">
          <a:blip r:embed="rId3">
            <a:extLst>
              <a:ext uri="{28A0092B-C50C-407E-A947-70E740481C1C}">
                <a14:useLocalDpi xmlns:a14="http://schemas.microsoft.com/office/drawing/2010/main" val="0"/>
              </a:ext>
            </a:extLst>
          </a:blip>
          <a:srcRect l="16162" r="16872"/>
          <a:stretch/>
        </p:blipFill>
        <p:spPr>
          <a:xfrm>
            <a:off x="4690833" y="4322212"/>
            <a:ext cx="1878509" cy="1655888"/>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204296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F9AA206-B8BC-3BDC-FA73-35FC2FDA47D5}"/>
              </a:ext>
            </a:extLst>
          </p:cNvPr>
          <p:cNvSpPr>
            <a:spLocks noGrp="1"/>
          </p:cNvSpPr>
          <p:nvPr>
            <p:ph type="sldNum" sz="quarter" idx="4"/>
          </p:nvPr>
        </p:nvSpPr>
        <p:spPr/>
        <p:txBody>
          <a:bodyPr/>
          <a:lstStyle/>
          <a:p>
            <a:fld id="{E913A565-7455-4D45-A58B-3DBC4608C306}" type="slidenum">
              <a:rPr lang="en-US" smtClean="0"/>
              <a:pPr/>
              <a:t>16</a:t>
            </a:fld>
            <a:endParaRPr lang="en-US" dirty="0"/>
          </a:p>
        </p:txBody>
      </p:sp>
      <p:sp>
        <p:nvSpPr>
          <p:cNvPr id="3" name="TextBox 2">
            <a:extLst>
              <a:ext uri="{FF2B5EF4-FFF2-40B4-BE49-F238E27FC236}">
                <a16:creationId xmlns:a16="http://schemas.microsoft.com/office/drawing/2014/main" id="{50E29071-4217-AFD3-638F-D1862812FFAA}"/>
              </a:ext>
            </a:extLst>
          </p:cNvPr>
          <p:cNvSpPr txBox="1"/>
          <p:nvPr/>
        </p:nvSpPr>
        <p:spPr>
          <a:xfrm>
            <a:off x="4716302" y="2540749"/>
            <a:ext cx="6097464" cy="3662541"/>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یک گزارش دولتی آمریکایی در بهار ۱۳۲۸ (چند ماه پس از ترور) چنین درج شده‌است: «همهٔ آثار رهبر بودن، در شاه ناپدید شده‌است. او که تاکنون تظاهر می‌کرد مایل است رهبری «پیشرفت و اصلاحات» را بر عهده داشته باشد، در عمل، نه توانایی این رهبری را دارد و نه شخصیت لازم برای این‌کار را.»</a:t>
            </a:r>
            <a:endParaRPr lang="en-US" sz="1600" dirty="0">
              <a:latin typeface="Vazir" panose="020B0603030804020204" pitchFamily="34" charset="-78"/>
              <a:cs typeface="Vazir" panose="020B0603030804020204" pitchFamily="34" charset="-78"/>
            </a:endParaRPr>
          </a:p>
        </p:txBody>
      </p:sp>
      <p:pic>
        <p:nvPicPr>
          <p:cNvPr id="4" name="Picture 3">
            <a:extLst>
              <a:ext uri="{FF2B5EF4-FFF2-40B4-BE49-F238E27FC236}">
                <a16:creationId xmlns:a16="http://schemas.microsoft.com/office/drawing/2014/main" id="{056A839E-9DCD-11D2-6BB3-74297A6FE8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607" y="849086"/>
            <a:ext cx="4301792" cy="2421294"/>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8DDF28E6-65B0-80CD-0664-EDBFC81514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58172">
            <a:off x="1378234" y="2540749"/>
            <a:ext cx="2242156" cy="3299173"/>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88409DDF-707B-A53A-1471-5F43D1F0F4A9}"/>
              </a:ext>
            </a:extLst>
          </p:cNvPr>
          <p:cNvSpPr txBox="1"/>
          <p:nvPr/>
        </p:nvSpPr>
        <p:spPr>
          <a:xfrm>
            <a:off x="5775115" y="232607"/>
            <a:ext cx="5253669"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ترور در دانشگاه تهران</a:t>
            </a:r>
          </a:p>
        </p:txBody>
      </p:sp>
    </p:spTree>
    <p:extLst>
      <p:ext uri="{BB962C8B-B14F-4D97-AF65-F5344CB8AC3E}">
        <p14:creationId xmlns:p14="http://schemas.microsoft.com/office/powerpoint/2010/main" val="6139503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5DB461-BE6D-B8D0-9FE2-FE04CE4741FC}"/>
              </a:ext>
            </a:extLst>
          </p:cNvPr>
          <p:cNvSpPr>
            <a:spLocks noGrp="1"/>
          </p:cNvSpPr>
          <p:nvPr>
            <p:ph type="sldNum" sz="quarter" idx="4"/>
          </p:nvPr>
        </p:nvSpPr>
        <p:spPr/>
        <p:txBody>
          <a:bodyPr/>
          <a:lstStyle/>
          <a:p>
            <a:fld id="{E913A565-7455-4D45-A58B-3DBC4608C306}" type="slidenum">
              <a:rPr lang="en-US" smtClean="0"/>
              <a:pPr/>
              <a:t>17</a:t>
            </a:fld>
            <a:endParaRPr lang="en-US" dirty="0"/>
          </a:p>
        </p:txBody>
      </p:sp>
      <p:sp>
        <p:nvSpPr>
          <p:cNvPr id="4" name="TextBox 3">
            <a:extLst>
              <a:ext uri="{FF2B5EF4-FFF2-40B4-BE49-F238E27FC236}">
                <a16:creationId xmlns:a16="http://schemas.microsoft.com/office/drawing/2014/main" id="{642C0AE6-9686-CB70-C1E1-577EE6241F80}"/>
              </a:ext>
            </a:extLst>
          </p:cNvPr>
          <p:cNvSpPr txBox="1"/>
          <p:nvPr/>
        </p:nvSpPr>
        <p:spPr>
          <a:xfrm>
            <a:off x="6002694" y="1284883"/>
            <a:ext cx="4476036" cy="3662541"/>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پیش از آغاز مبارزات ملی شدن نفت و پیش از مذاکرات گس-گلشائیان، شاه و رزم‌آرا به دنبال اجرایی شدن مدل ۵۰–۵۰ بودند. شاه نگران بود که هرگونه تلاش برای ملی کردن نفت، منجر به خراب شدن روابط میان ایران و انگلستان شود.</a:t>
            </a:r>
            <a:endParaRPr lang="en-US" sz="1600" dirty="0">
              <a:latin typeface="Vazir" panose="020B0603030804020204" pitchFamily="34" charset="-78"/>
              <a:cs typeface="Vazir" panose="020B0603030804020204" pitchFamily="34" charset="-78"/>
            </a:endParaRPr>
          </a:p>
        </p:txBody>
      </p:sp>
      <p:grpSp>
        <p:nvGrpSpPr>
          <p:cNvPr id="3" name="Group 2">
            <a:extLst>
              <a:ext uri="{FF2B5EF4-FFF2-40B4-BE49-F238E27FC236}">
                <a16:creationId xmlns:a16="http://schemas.microsoft.com/office/drawing/2014/main" id="{5847F6B0-68D3-2824-9389-13471DF077A6}"/>
              </a:ext>
            </a:extLst>
          </p:cNvPr>
          <p:cNvGrpSpPr/>
          <p:nvPr/>
        </p:nvGrpSpPr>
        <p:grpSpPr>
          <a:xfrm>
            <a:off x="753345" y="1038934"/>
            <a:ext cx="4460545" cy="4780132"/>
            <a:chOff x="762675" y="580292"/>
            <a:chExt cx="5094467" cy="5459473"/>
          </a:xfrm>
        </p:grpSpPr>
        <p:pic>
          <p:nvPicPr>
            <p:cNvPr id="5" name="Picture 4">
              <a:extLst>
                <a:ext uri="{FF2B5EF4-FFF2-40B4-BE49-F238E27FC236}">
                  <a16:creationId xmlns:a16="http://schemas.microsoft.com/office/drawing/2014/main" id="{469861BA-FA38-F498-E0F0-B8CA3F3279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675" y="580292"/>
              <a:ext cx="2829959" cy="3609731"/>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B3C74E0C-5E59-CF87-9AED-BE50EC74DC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4654" y="2340280"/>
              <a:ext cx="3062488" cy="3699485"/>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grpSp>
      <p:sp>
        <p:nvSpPr>
          <p:cNvPr id="7" name="TextBox 6">
            <a:extLst>
              <a:ext uri="{FF2B5EF4-FFF2-40B4-BE49-F238E27FC236}">
                <a16:creationId xmlns:a16="http://schemas.microsoft.com/office/drawing/2014/main" id="{E97B8E65-673A-4BEA-9F65-C0479687A6CE}"/>
              </a:ext>
            </a:extLst>
          </p:cNvPr>
          <p:cNvSpPr txBox="1"/>
          <p:nvPr/>
        </p:nvSpPr>
        <p:spPr>
          <a:xfrm>
            <a:off x="5775115" y="232607"/>
            <a:ext cx="5253669"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ملی شدن صنعت نفت</a:t>
            </a:r>
            <a:endParaRPr lang="en-US" sz="2000" dirty="0">
              <a:solidFill>
                <a:schemeClr val="bg1"/>
              </a:solidFill>
              <a:latin typeface="A Suls" pitchFamily="2" charset="-78"/>
              <a:cs typeface="A Suls" pitchFamily="2" charset="-78"/>
            </a:endParaRPr>
          </a:p>
        </p:txBody>
      </p:sp>
    </p:spTree>
    <p:extLst>
      <p:ext uri="{BB962C8B-B14F-4D97-AF65-F5344CB8AC3E}">
        <p14:creationId xmlns:p14="http://schemas.microsoft.com/office/powerpoint/2010/main" val="2942636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953E02C-1EAD-8DE8-88BE-9A77F5907CAB}"/>
              </a:ext>
            </a:extLst>
          </p:cNvPr>
          <p:cNvSpPr>
            <a:spLocks noGrp="1"/>
          </p:cNvSpPr>
          <p:nvPr>
            <p:ph type="sldNum" sz="quarter" idx="4"/>
          </p:nvPr>
        </p:nvSpPr>
        <p:spPr/>
        <p:txBody>
          <a:bodyPr/>
          <a:lstStyle/>
          <a:p>
            <a:fld id="{E913A565-7455-4D45-A58B-3DBC4608C306}" type="slidenum">
              <a:rPr lang="en-US" smtClean="0"/>
              <a:pPr/>
              <a:t>18</a:t>
            </a:fld>
            <a:endParaRPr lang="en-US" dirty="0"/>
          </a:p>
        </p:txBody>
      </p:sp>
      <p:sp>
        <p:nvSpPr>
          <p:cNvPr id="3" name="TextBox 2">
            <a:extLst>
              <a:ext uri="{FF2B5EF4-FFF2-40B4-BE49-F238E27FC236}">
                <a16:creationId xmlns:a16="http://schemas.microsoft.com/office/drawing/2014/main" id="{F3A4B1EE-5406-47C4-D12E-2EC098327F99}"/>
              </a:ext>
            </a:extLst>
          </p:cNvPr>
          <p:cNvSpPr txBox="1"/>
          <p:nvPr/>
        </p:nvSpPr>
        <p:spPr>
          <a:xfrm>
            <a:off x="5496194" y="1373237"/>
            <a:ext cx="4795471" cy="4401205"/>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سرانجام او به هیئت دولت گفت که قیمت تضمینی توافق شده را بپذیرند و به این ترتیب، قرارداد گس-گلشائیان به امضا رسید. لایحه مزبور ۴ روز پیش از پایان دوره ی پانزدهم مجلس شورای ملی برای تصویب به مجلس رفت، ولی با هوشیاری فراکسیون اقلیت، دوره ی مجلس پیش از تصویب قرارداد، خاتمه یافت.</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AC39193F-7344-A2DA-7B81-934ED65C99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2116" y="1373237"/>
            <a:ext cx="4204318" cy="4500873"/>
          </a:xfrm>
          <a:prstGeom prst="ellipse">
            <a:avLst/>
          </a:prstGeom>
          <a:ln>
            <a:noFill/>
          </a:ln>
          <a:effectLst>
            <a:softEdge rad="112500"/>
          </a:effectLst>
        </p:spPr>
      </p:pic>
      <p:sp>
        <p:nvSpPr>
          <p:cNvPr id="6" name="TextBox 5">
            <a:extLst>
              <a:ext uri="{FF2B5EF4-FFF2-40B4-BE49-F238E27FC236}">
                <a16:creationId xmlns:a16="http://schemas.microsoft.com/office/drawing/2014/main" id="{1832919A-64BE-1D06-4A8D-3CA129CDDE1B}"/>
              </a:ext>
            </a:extLst>
          </p:cNvPr>
          <p:cNvSpPr txBox="1"/>
          <p:nvPr/>
        </p:nvSpPr>
        <p:spPr>
          <a:xfrm>
            <a:off x="5775115" y="232607"/>
            <a:ext cx="5253669"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ملی شدن صنعت نفت</a:t>
            </a:r>
            <a:endParaRPr lang="en-US" sz="2000" dirty="0">
              <a:solidFill>
                <a:schemeClr val="bg1"/>
              </a:solidFill>
              <a:latin typeface="A Suls" pitchFamily="2" charset="-78"/>
              <a:cs typeface="A Suls" pitchFamily="2" charset="-78"/>
            </a:endParaRPr>
          </a:p>
        </p:txBody>
      </p:sp>
    </p:spTree>
    <p:extLst>
      <p:ext uri="{BB962C8B-B14F-4D97-AF65-F5344CB8AC3E}">
        <p14:creationId xmlns:p14="http://schemas.microsoft.com/office/powerpoint/2010/main" val="42592211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AF947B3-6157-3FB6-14E5-00A8AB1C3305}"/>
              </a:ext>
            </a:extLst>
          </p:cNvPr>
          <p:cNvSpPr>
            <a:spLocks noGrp="1"/>
          </p:cNvSpPr>
          <p:nvPr>
            <p:ph type="sldNum" sz="quarter" idx="4"/>
          </p:nvPr>
        </p:nvSpPr>
        <p:spPr/>
        <p:txBody>
          <a:bodyPr/>
          <a:lstStyle/>
          <a:p>
            <a:fld id="{E913A565-7455-4D45-A58B-3DBC4608C306}" type="slidenum">
              <a:rPr lang="en-US" smtClean="0"/>
              <a:pPr/>
              <a:t>19</a:t>
            </a:fld>
            <a:endParaRPr lang="en-US" dirty="0"/>
          </a:p>
        </p:txBody>
      </p:sp>
      <p:sp>
        <p:nvSpPr>
          <p:cNvPr id="3" name="TextBox 2">
            <a:extLst>
              <a:ext uri="{FF2B5EF4-FFF2-40B4-BE49-F238E27FC236}">
                <a16:creationId xmlns:a16="http://schemas.microsoft.com/office/drawing/2014/main" id="{A1284B35-77E8-D3D3-491C-BF2A16C48B19}"/>
              </a:ext>
            </a:extLst>
          </p:cNvPr>
          <p:cNvSpPr txBox="1"/>
          <p:nvPr/>
        </p:nvSpPr>
        <p:spPr>
          <a:xfrm>
            <a:off x="418278" y="1422496"/>
            <a:ext cx="5576520" cy="4401205"/>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با تشکیل مجلس شانزدهم، نه تنها قرارداد گس-گلشائیان رد شد، بلکه ماده ی واحده ی قانون ملی شدن صنعت نفت در دستورکار مجلس قرار گرفت. سفارت انگلستان از طریق اسدالله علم از شاه خواست تا تمام تلاش خود را برای ممانعت از تصویب این طرح انجام دهد؛ ولی شاه در این مرحله مصمم بود تا در کار مجلس دخالت نکند. </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0380EE34-5E5A-B53A-D35F-5234761538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3819" y="1228397"/>
            <a:ext cx="3499197" cy="4789404"/>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69984189-3223-329A-EC91-34C39D2B9A40}"/>
              </a:ext>
            </a:extLst>
          </p:cNvPr>
          <p:cNvSpPr txBox="1"/>
          <p:nvPr/>
        </p:nvSpPr>
        <p:spPr>
          <a:xfrm>
            <a:off x="5775115" y="232607"/>
            <a:ext cx="5253669"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ملی شدن صنعت نفت</a:t>
            </a:r>
            <a:endParaRPr lang="en-US" sz="2000" dirty="0">
              <a:solidFill>
                <a:schemeClr val="bg1"/>
              </a:solidFill>
              <a:latin typeface="A Suls" pitchFamily="2" charset="-78"/>
              <a:cs typeface="A Suls" pitchFamily="2" charset="-78"/>
            </a:endParaRPr>
          </a:p>
        </p:txBody>
      </p:sp>
    </p:spTree>
    <p:extLst>
      <p:ext uri="{BB962C8B-B14F-4D97-AF65-F5344CB8AC3E}">
        <p14:creationId xmlns:p14="http://schemas.microsoft.com/office/powerpoint/2010/main" val="2914344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3C4FC4-F143-8058-F492-17C952E66915}"/>
              </a:ext>
            </a:extLst>
          </p:cNvPr>
          <p:cNvSpPr>
            <a:spLocks noGrp="1"/>
          </p:cNvSpPr>
          <p:nvPr>
            <p:ph type="sldNum" sz="quarter" idx="4"/>
          </p:nvPr>
        </p:nvSpPr>
        <p:spPr>
          <a:xfrm>
            <a:off x="5035884" y="205924"/>
            <a:ext cx="594204" cy="416169"/>
          </a:xfrm>
        </p:spPr>
        <p:txBody>
          <a:bodyPr/>
          <a:lstStyle/>
          <a:p>
            <a:fld id="{E913A565-7455-4D45-A58B-3DBC4608C306}" type="slidenum">
              <a:rPr lang="en-US" smtClean="0"/>
              <a:pPr/>
              <a:t>2</a:t>
            </a:fld>
            <a:endParaRPr lang="en-US" dirty="0"/>
          </a:p>
        </p:txBody>
      </p:sp>
      <p:sp>
        <p:nvSpPr>
          <p:cNvPr id="3" name="TextBox 2">
            <a:extLst>
              <a:ext uri="{FF2B5EF4-FFF2-40B4-BE49-F238E27FC236}">
                <a16:creationId xmlns:a16="http://schemas.microsoft.com/office/drawing/2014/main" id="{552F5F32-FAAE-D735-27FF-B40B771EEF9A}"/>
              </a:ext>
            </a:extLst>
          </p:cNvPr>
          <p:cNvSpPr txBox="1"/>
          <p:nvPr/>
        </p:nvSpPr>
        <p:spPr>
          <a:xfrm>
            <a:off x="5839097" y="278883"/>
            <a:ext cx="5146766" cy="400110"/>
          </a:xfrm>
          <a:prstGeom prst="rect">
            <a:avLst/>
          </a:prstGeom>
          <a:noFill/>
        </p:spPr>
        <p:txBody>
          <a:bodyPr wrap="square">
            <a:spAutoFit/>
          </a:bodyPr>
          <a:lstStyle/>
          <a:p>
            <a:pPr algn="ctr" rtl="1"/>
            <a:r>
              <a:rPr lang="fa-IR" sz="2000" b="0" i="0" dirty="0">
                <a:solidFill>
                  <a:schemeClr val="bg1"/>
                </a:solidFill>
                <a:effectLst/>
                <a:latin typeface="A Suls" pitchFamily="2" charset="-78"/>
                <a:cs typeface="A Suls" pitchFamily="2" charset="-78"/>
              </a:rPr>
              <a:t>مقدمه زندگینامه محمدرضا پهلوی</a:t>
            </a:r>
          </a:p>
        </p:txBody>
      </p:sp>
      <p:sp>
        <p:nvSpPr>
          <p:cNvPr id="4" name="TextBox 3">
            <a:extLst>
              <a:ext uri="{FF2B5EF4-FFF2-40B4-BE49-F238E27FC236}">
                <a16:creationId xmlns:a16="http://schemas.microsoft.com/office/drawing/2014/main" id="{3D4B841D-46FE-930F-3999-494B05632460}"/>
              </a:ext>
            </a:extLst>
          </p:cNvPr>
          <p:cNvSpPr txBox="1"/>
          <p:nvPr/>
        </p:nvSpPr>
        <p:spPr>
          <a:xfrm>
            <a:off x="4665305" y="931018"/>
            <a:ext cx="5808845" cy="5139869"/>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محمدرضا پهلوی (۴ آبان ۱۲۹۸ – ۵ مرداد ۱۳۵۹) که تا پیش از انقلاب ۱۳۵۷ با عنوان رسمی اعلی‌حضرت همایونی، شاهنشاه آریامهر خطاب می‌شد، دومین و آخرین شاه دودمان پهلوی بود که از سال ۱۳۲۰ تا ۱۳۵۷ آخرین شاه ایران بود. او پس از استعفا و تبعید پدرش رضاشاه، به پیشنهاد نخست‌وزیر وقت، محمدعلی فروغی و با تصویب مجلس شورای ملی، در جهت حفظ تمامیت ارضی ایران بر اثر اشغال ایران توسط متفقین به پادشاهی رسید.</a:t>
            </a:r>
          </a:p>
        </p:txBody>
      </p:sp>
      <p:pic>
        <p:nvPicPr>
          <p:cNvPr id="5" name="Picture 4">
            <a:extLst>
              <a:ext uri="{FF2B5EF4-FFF2-40B4-BE49-F238E27FC236}">
                <a16:creationId xmlns:a16="http://schemas.microsoft.com/office/drawing/2014/main" id="{92711F42-1FF7-C4FE-A49E-7EDF7BE23715}"/>
              </a:ext>
            </a:extLst>
          </p:cNvPr>
          <p:cNvPicPr>
            <a:picLocks noChangeAspect="1"/>
          </p:cNvPicPr>
          <p:nvPr/>
        </p:nvPicPr>
        <p:blipFill rotWithShape="1">
          <a:blip r:embed="rId2">
            <a:extLst>
              <a:ext uri="{28A0092B-C50C-407E-A947-70E740481C1C}">
                <a14:useLocalDpi xmlns:a14="http://schemas.microsoft.com/office/drawing/2010/main" val="0"/>
              </a:ext>
            </a:extLst>
          </a:blip>
          <a:srcRect l="9428" r="15005" b="12862"/>
          <a:stretch/>
        </p:blipFill>
        <p:spPr>
          <a:xfrm rot="1593419">
            <a:off x="914551" y="1373361"/>
            <a:ext cx="3058089" cy="1983584"/>
          </a:xfrm>
          <a:prstGeom prst="round2DiagRect">
            <a:avLst>
              <a:gd name="adj1" fmla="val 46114"/>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5049848A-D9B7-1D53-1EAA-F46D999B9D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35249">
            <a:off x="1601615" y="3233187"/>
            <a:ext cx="1683959" cy="2701070"/>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985750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82AA90C-1AD4-6CF3-666F-343100978C54}"/>
              </a:ext>
            </a:extLst>
          </p:cNvPr>
          <p:cNvSpPr>
            <a:spLocks noGrp="1"/>
          </p:cNvSpPr>
          <p:nvPr>
            <p:ph type="sldNum" sz="quarter" idx="4"/>
          </p:nvPr>
        </p:nvSpPr>
        <p:spPr/>
        <p:txBody>
          <a:bodyPr/>
          <a:lstStyle/>
          <a:p>
            <a:fld id="{E913A565-7455-4D45-A58B-3DBC4608C306}" type="slidenum">
              <a:rPr lang="en-US" smtClean="0"/>
              <a:pPr/>
              <a:t>20</a:t>
            </a:fld>
            <a:endParaRPr lang="en-US" dirty="0"/>
          </a:p>
        </p:txBody>
      </p:sp>
      <p:sp>
        <p:nvSpPr>
          <p:cNvPr id="3" name="TextBox 2">
            <a:extLst>
              <a:ext uri="{FF2B5EF4-FFF2-40B4-BE49-F238E27FC236}">
                <a16:creationId xmlns:a16="http://schemas.microsoft.com/office/drawing/2014/main" id="{DE7AA77D-7529-6238-CF11-6028C2EA43EA}"/>
              </a:ext>
            </a:extLst>
          </p:cNvPr>
          <p:cNvSpPr txBox="1"/>
          <p:nvPr/>
        </p:nvSpPr>
        <p:spPr>
          <a:xfrm>
            <a:off x="5224156" y="746861"/>
            <a:ext cx="5253669" cy="5878532"/>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محمدرضا پهلوی در طول جنگ جهانی دوم پس از تهاجم انگلیس و شوروی که پدرش رضاشاه پهلوی را مجبور به کناره‌گیری کرد، به قدرت رسید. در زمان محمدرضاشاه پهلوی، صنعت نفت متعلق به بریتانیا برای مدت کوتاهی توسط محمد مصدّق، نخست‌وزیر ایران، ملی شد تا اینکه با کودتای ارتش با حمایت انگلیس و آمریکا، مصدّق سرنگون شد و شاه به قدرت بازگشت و شرکت‌های نفتی خارجی را بر اساس قرارداد کنسرسیوم (۱۹۵۴) بازگرداند. </a:t>
            </a:r>
            <a:endParaRPr lang="en-US" sz="1600" dirty="0">
              <a:latin typeface="Vazir" panose="020B0603030804020204" pitchFamily="34" charset="-78"/>
              <a:cs typeface="Vazir" panose="020B0603030804020204" pitchFamily="34" charset="-78"/>
            </a:endParaRPr>
          </a:p>
        </p:txBody>
      </p:sp>
      <p:grpSp>
        <p:nvGrpSpPr>
          <p:cNvPr id="4" name="Group 3">
            <a:extLst>
              <a:ext uri="{FF2B5EF4-FFF2-40B4-BE49-F238E27FC236}">
                <a16:creationId xmlns:a16="http://schemas.microsoft.com/office/drawing/2014/main" id="{8F60C0A2-53B4-B7B1-2AD2-D92C25F9FD1C}"/>
              </a:ext>
            </a:extLst>
          </p:cNvPr>
          <p:cNvGrpSpPr/>
          <p:nvPr/>
        </p:nvGrpSpPr>
        <p:grpSpPr>
          <a:xfrm>
            <a:off x="514463" y="1464906"/>
            <a:ext cx="4332639" cy="4736362"/>
            <a:chOff x="10258" y="371692"/>
            <a:chExt cx="5568462" cy="6087341"/>
          </a:xfrm>
        </p:grpSpPr>
        <p:pic>
          <p:nvPicPr>
            <p:cNvPr id="5" name="Picture 4">
              <a:extLst>
                <a:ext uri="{FF2B5EF4-FFF2-40B4-BE49-F238E27FC236}">
                  <a16:creationId xmlns:a16="http://schemas.microsoft.com/office/drawing/2014/main" id="{E769852F-D5E7-AFA9-B4C4-00AE0C15C5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81181">
              <a:off x="10258" y="371692"/>
              <a:ext cx="5568462" cy="3344339"/>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D9ED064B-D1B5-CB35-A040-B0B0DA9B5A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81181">
              <a:off x="822080" y="3171687"/>
              <a:ext cx="3944816" cy="3287346"/>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grpSp>
      <p:sp>
        <p:nvSpPr>
          <p:cNvPr id="7" name="TextBox 6">
            <a:extLst>
              <a:ext uri="{FF2B5EF4-FFF2-40B4-BE49-F238E27FC236}">
                <a16:creationId xmlns:a16="http://schemas.microsoft.com/office/drawing/2014/main" id="{452C561D-469F-62FF-2A7F-5644B661B402}"/>
              </a:ext>
            </a:extLst>
          </p:cNvPr>
          <p:cNvSpPr txBox="1"/>
          <p:nvPr/>
        </p:nvSpPr>
        <p:spPr>
          <a:xfrm>
            <a:off x="5775115" y="232607"/>
            <a:ext cx="5253669"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ملی شدن صنعت نفت</a:t>
            </a:r>
            <a:endParaRPr lang="en-US" sz="2000" dirty="0">
              <a:solidFill>
                <a:schemeClr val="bg1"/>
              </a:solidFill>
              <a:latin typeface="A Suls" pitchFamily="2" charset="-78"/>
              <a:cs typeface="A Suls" pitchFamily="2" charset="-78"/>
            </a:endParaRPr>
          </a:p>
        </p:txBody>
      </p:sp>
    </p:spTree>
    <p:extLst>
      <p:ext uri="{BB962C8B-B14F-4D97-AF65-F5344CB8AC3E}">
        <p14:creationId xmlns:p14="http://schemas.microsoft.com/office/powerpoint/2010/main" val="33879870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607B1E1-1607-2796-1EC5-6618B0C9AA99}"/>
              </a:ext>
            </a:extLst>
          </p:cNvPr>
          <p:cNvSpPr>
            <a:spLocks noGrp="1"/>
          </p:cNvSpPr>
          <p:nvPr>
            <p:ph type="sldNum" sz="quarter" idx="4"/>
          </p:nvPr>
        </p:nvSpPr>
        <p:spPr/>
        <p:txBody>
          <a:bodyPr/>
          <a:lstStyle/>
          <a:p>
            <a:fld id="{E913A565-7455-4D45-A58B-3DBC4608C306}" type="slidenum">
              <a:rPr lang="en-US" smtClean="0"/>
              <a:pPr/>
              <a:t>21</a:t>
            </a:fld>
            <a:endParaRPr lang="en-US" dirty="0"/>
          </a:p>
        </p:txBody>
      </p:sp>
      <p:sp>
        <p:nvSpPr>
          <p:cNvPr id="3" name="TextBox 2">
            <a:extLst>
              <a:ext uri="{FF2B5EF4-FFF2-40B4-BE49-F238E27FC236}">
                <a16:creationId xmlns:a16="http://schemas.microsoft.com/office/drawing/2014/main" id="{CA99DF93-4BA2-7E15-251E-0A3F70D5F251}"/>
              </a:ext>
            </a:extLst>
          </p:cNvPr>
          <p:cNvSpPr txBox="1"/>
          <p:nvPr/>
        </p:nvSpPr>
        <p:spPr>
          <a:xfrm>
            <a:off x="5824906" y="122918"/>
            <a:ext cx="5141122" cy="646331"/>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انقلاب </a:t>
            </a:r>
            <a:r>
              <a:rPr lang="fa-IR" sz="3600" dirty="0">
                <a:solidFill>
                  <a:schemeClr val="bg1"/>
                </a:solidFill>
                <a:latin typeface="A Suls" pitchFamily="2" charset="-78"/>
                <a:cs typeface="A Suls" pitchFamily="2" charset="-78"/>
              </a:rPr>
              <a:t>۱۳۵۷</a:t>
            </a:r>
            <a:r>
              <a:rPr lang="fa-IR" sz="2000" dirty="0">
                <a:solidFill>
                  <a:schemeClr val="bg1"/>
                </a:solidFill>
                <a:latin typeface="A Suls" pitchFamily="2" charset="-78"/>
                <a:cs typeface="A Suls" pitchFamily="2" charset="-78"/>
              </a:rPr>
              <a:t> و ترک ایران</a:t>
            </a:r>
          </a:p>
        </p:txBody>
      </p:sp>
      <p:sp>
        <p:nvSpPr>
          <p:cNvPr id="4" name="TextBox 3">
            <a:extLst>
              <a:ext uri="{FF2B5EF4-FFF2-40B4-BE49-F238E27FC236}">
                <a16:creationId xmlns:a16="http://schemas.microsoft.com/office/drawing/2014/main" id="{F629B3B5-1744-185A-8C9F-ACF555896650}"/>
              </a:ext>
            </a:extLst>
          </p:cNvPr>
          <p:cNvSpPr txBox="1"/>
          <p:nvPr/>
        </p:nvSpPr>
        <p:spPr>
          <a:xfrm>
            <a:off x="5035884" y="1228397"/>
            <a:ext cx="5073339" cy="4401205"/>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سقوط قیمت نفت در میانهٔ سال ۱۹۷۵ باعث سقوط اقتصادی، تورم فزاینده در سال‌های ۱۹۷۵ تا ۷۷ شد و نارضایتی عمومی شد. فرار سرمایه‌ها از ایران آغاز شد. همزمان، سه قشر مهمی که انقلاب مشروطه را باعث شده‌بودند — روشنفکران، بازاریان و علما — به‌طور فزاینده‌ای با نظام بیگانه می‌شدند.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7F785D4E-D3DD-4E5E-7D8A-45A39AE638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805" y="1077818"/>
            <a:ext cx="3984734" cy="5189010"/>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6870923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DC4F38-46C9-4671-F435-CA35C59A0221}"/>
              </a:ext>
            </a:extLst>
          </p:cNvPr>
          <p:cNvSpPr>
            <a:spLocks noGrp="1"/>
          </p:cNvSpPr>
          <p:nvPr>
            <p:ph type="sldNum" sz="quarter" idx="4"/>
          </p:nvPr>
        </p:nvSpPr>
        <p:spPr/>
        <p:txBody>
          <a:bodyPr/>
          <a:lstStyle/>
          <a:p>
            <a:fld id="{E913A565-7455-4D45-A58B-3DBC4608C306}" type="slidenum">
              <a:rPr lang="en-US" smtClean="0"/>
              <a:pPr/>
              <a:t>22</a:t>
            </a:fld>
            <a:endParaRPr lang="en-US" dirty="0"/>
          </a:p>
        </p:txBody>
      </p:sp>
      <p:sp>
        <p:nvSpPr>
          <p:cNvPr id="3" name="TextBox 2">
            <a:extLst>
              <a:ext uri="{FF2B5EF4-FFF2-40B4-BE49-F238E27FC236}">
                <a16:creationId xmlns:a16="http://schemas.microsoft.com/office/drawing/2014/main" id="{BFA67D23-4880-A064-BE5D-AE3A5C254D75}"/>
              </a:ext>
            </a:extLst>
          </p:cNvPr>
          <p:cNvSpPr txBox="1"/>
          <p:nvPr/>
        </p:nvSpPr>
        <p:spPr>
          <a:xfrm>
            <a:off x="4441928" y="630114"/>
            <a:ext cx="6097464" cy="5878532"/>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زنجیره‌ای از اقدامات نسنجیده ی شاه از سال ۱۳۵۴ علیه علما باعث شد تا آن‌ها، نیروهای انقلابی برای سرنگونی شاه را به حرکت در بیاورند. از جمله ی این اقدامات، موارد زیر را می‌توان برشمرد: تخریب بازار قدیمی اطراف مشهد، اعلام تقویم شاهنشاهی به جای تقویم هجری، حاصل از اجرای فاز دوم اصلاحات ارضی به روحانیون پرداخت می‌شد)، آخرین از این سری اقدامات، انتشار مقاله توهین‌آمیزی با عنوان ایران و استعمار سرخ و سیاه در روزنامه ی نیمه‌رسمی اطلاعات به تاریخ هفت ژانویه ی ۱۹۷۸ (۱۷ دی ۱۳۵۶) علیه خمینی بود.</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97833A39-77A5-2180-6FF3-B29733BC1F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0886" y="4226767"/>
            <a:ext cx="3557546" cy="20011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TextBox 8">
            <a:extLst>
              <a:ext uri="{FF2B5EF4-FFF2-40B4-BE49-F238E27FC236}">
                <a16:creationId xmlns:a16="http://schemas.microsoft.com/office/drawing/2014/main" id="{79475782-FE33-1730-C058-CB4CF58BA81F}"/>
              </a:ext>
            </a:extLst>
          </p:cNvPr>
          <p:cNvSpPr txBox="1"/>
          <p:nvPr/>
        </p:nvSpPr>
        <p:spPr>
          <a:xfrm>
            <a:off x="5824906" y="122918"/>
            <a:ext cx="5141122" cy="646331"/>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انقلاب </a:t>
            </a:r>
            <a:r>
              <a:rPr lang="fa-IR" sz="3600" dirty="0">
                <a:solidFill>
                  <a:schemeClr val="bg1"/>
                </a:solidFill>
                <a:latin typeface="A Suls" pitchFamily="2" charset="-78"/>
                <a:cs typeface="A Suls" pitchFamily="2" charset="-78"/>
              </a:rPr>
              <a:t>۱۳۵۷</a:t>
            </a:r>
            <a:r>
              <a:rPr lang="fa-IR" sz="2000" dirty="0">
                <a:solidFill>
                  <a:schemeClr val="bg1"/>
                </a:solidFill>
                <a:latin typeface="A Suls" pitchFamily="2" charset="-78"/>
                <a:cs typeface="A Suls" pitchFamily="2" charset="-78"/>
              </a:rPr>
              <a:t> و ترک ایران</a:t>
            </a:r>
          </a:p>
        </p:txBody>
      </p:sp>
      <p:pic>
        <p:nvPicPr>
          <p:cNvPr id="4" name="Picture 3">
            <a:extLst>
              <a:ext uri="{FF2B5EF4-FFF2-40B4-BE49-F238E27FC236}">
                <a16:creationId xmlns:a16="http://schemas.microsoft.com/office/drawing/2014/main" id="{7E62F0E3-D914-9899-97FB-C4573A8862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360" y="1109980"/>
            <a:ext cx="2434004" cy="30425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2520725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58B41FD-488F-1512-FC2E-7196DBDCD74D}"/>
              </a:ext>
            </a:extLst>
          </p:cNvPr>
          <p:cNvSpPr>
            <a:spLocks noGrp="1"/>
          </p:cNvSpPr>
          <p:nvPr>
            <p:ph type="sldNum" sz="quarter" idx="4"/>
          </p:nvPr>
        </p:nvSpPr>
        <p:spPr/>
        <p:txBody>
          <a:bodyPr/>
          <a:lstStyle/>
          <a:p>
            <a:fld id="{E913A565-7455-4D45-A58B-3DBC4608C306}" type="slidenum">
              <a:rPr lang="en-US" smtClean="0"/>
              <a:pPr/>
              <a:t>23</a:t>
            </a:fld>
            <a:endParaRPr lang="en-US" dirty="0"/>
          </a:p>
        </p:txBody>
      </p:sp>
      <p:sp>
        <p:nvSpPr>
          <p:cNvPr id="3" name="TextBox 2">
            <a:extLst>
              <a:ext uri="{FF2B5EF4-FFF2-40B4-BE49-F238E27FC236}">
                <a16:creationId xmlns:a16="http://schemas.microsoft.com/office/drawing/2014/main" id="{73F22B90-A57F-C30A-D9CF-1226B227E290}"/>
              </a:ext>
            </a:extLst>
          </p:cNvPr>
          <p:cNvSpPr txBox="1"/>
          <p:nvPr/>
        </p:nvSpPr>
        <p:spPr>
          <a:xfrm>
            <a:off x="391126" y="3794486"/>
            <a:ext cx="10867560" cy="2923877"/>
          </a:xfrm>
          <a:prstGeom prst="rect">
            <a:avLst/>
          </a:prstGeom>
          <a:noFill/>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مقاله‌ای که گفته می‌شود توسط وزارت اطلاعات تهیه شده‌بود. تظاهرات خشونت‌آمیز طلاب قم سرکوب شد و تلفات جانی به همراه داشت. از این زمان نهضت انقلابی-اسلامی خمینی آغاز شد و زنجیره‌ای از اعتراضات در دوره‌های چهل‌روزه (به تقلید از سنت عزاداری در شیعه) شکل گرفت. خمینی در یک مصاحبه در ۹ مه سال ۱۹۷۸ (۱۹ اردیبهشت ۱۳۵۷) با روزنامه ی لوموند، سرنگونی و برچینی رژیم پهلوی و قانون اساسی ایران را خواستار شد.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54D5C4E6-EC1E-9199-C7A2-08F56D759F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4614" y="1085481"/>
            <a:ext cx="1961270" cy="2709005"/>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CB240304-FF54-2216-CF5B-23BA64C717B2}"/>
              </a:ext>
            </a:extLst>
          </p:cNvPr>
          <p:cNvSpPr txBox="1"/>
          <p:nvPr/>
        </p:nvSpPr>
        <p:spPr>
          <a:xfrm>
            <a:off x="5824906" y="122918"/>
            <a:ext cx="5141122" cy="646331"/>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انقلاب </a:t>
            </a:r>
            <a:r>
              <a:rPr lang="fa-IR" sz="3600" dirty="0">
                <a:solidFill>
                  <a:schemeClr val="bg1"/>
                </a:solidFill>
                <a:latin typeface="A Suls" pitchFamily="2" charset="-78"/>
                <a:cs typeface="A Suls" pitchFamily="2" charset="-78"/>
              </a:rPr>
              <a:t>۱۳۵۷</a:t>
            </a:r>
            <a:r>
              <a:rPr lang="fa-IR" sz="2000" dirty="0">
                <a:solidFill>
                  <a:schemeClr val="bg1"/>
                </a:solidFill>
                <a:latin typeface="A Suls" pitchFamily="2" charset="-78"/>
                <a:cs typeface="A Suls" pitchFamily="2" charset="-78"/>
              </a:rPr>
              <a:t> و ترک ایران</a:t>
            </a:r>
          </a:p>
        </p:txBody>
      </p:sp>
      <p:pic>
        <p:nvPicPr>
          <p:cNvPr id="4" name="Picture 3">
            <a:extLst>
              <a:ext uri="{FF2B5EF4-FFF2-40B4-BE49-F238E27FC236}">
                <a16:creationId xmlns:a16="http://schemas.microsoft.com/office/drawing/2014/main" id="{2EABD3CB-FAC9-E787-7C16-416ECDDD93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6896" y="1085481"/>
            <a:ext cx="2120082" cy="2650103"/>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49987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AB664F2-7A03-25D3-65B3-FBA88935D16C}"/>
              </a:ext>
            </a:extLst>
          </p:cNvPr>
          <p:cNvSpPr>
            <a:spLocks noGrp="1"/>
          </p:cNvSpPr>
          <p:nvPr>
            <p:ph type="sldNum" sz="quarter" idx="4"/>
          </p:nvPr>
        </p:nvSpPr>
        <p:spPr/>
        <p:txBody>
          <a:bodyPr/>
          <a:lstStyle/>
          <a:p>
            <a:fld id="{E913A565-7455-4D45-A58B-3DBC4608C306}" type="slidenum">
              <a:rPr lang="en-US" smtClean="0"/>
              <a:pPr/>
              <a:t>24</a:t>
            </a:fld>
            <a:endParaRPr lang="en-US" dirty="0"/>
          </a:p>
        </p:txBody>
      </p:sp>
      <p:sp>
        <p:nvSpPr>
          <p:cNvPr id="4" name="TextBox 3">
            <a:extLst>
              <a:ext uri="{FF2B5EF4-FFF2-40B4-BE49-F238E27FC236}">
                <a16:creationId xmlns:a16="http://schemas.microsoft.com/office/drawing/2014/main" id="{FCAEBDDE-F0D8-7E2E-00C0-7D6A65586E37}"/>
              </a:ext>
            </a:extLst>
          </p:cNvPr>
          <p:cNvSpPr txBox="1"/>
          <p:nvPr/>
        </p:nvSpPr>
        <p:spPr>
          <a:xfrm>
            <a:off x="6303638" y="1128144"/>
            <a:ext cx="4183657" cy="5139869"/>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دلایل متعدد و متفاوتی برای شکست شاه در برابر انقلاب ایران ارائه شده‌است. سعید امیرارجمند نارضایتی و به وجود آمدن تمایلات ضد خارجی به‌خاطر وابستگی رژیم شاه به آمریکا و حضور وسیع نیروهای آمریکایی و اروپایی در ساختار اقتصاد و ارتش را از محرک‌های اعتراضات می‌داند.</a:t>
            </a:r>
            <a:endParaRPr lang="en-US" sz="1600" dirty="0">
              <a:latin typeface="Vazir" panose="020B0603030804020204" pitchFamily="34" charset="-78"/>
              <a:cs typeface="Vazir" panose="020B0603030804020204" pitchFamily="34" charset="-78"/>
            </a:endParaRPr>
          </a:p>
        </p:txBody>
      </p:sp>
      <p:pic>
        <p:nvPicPr>
          <p:cNvPr id="6" name="Picture 5">
            <a:extLst>
              <a:ext uri="{FF2B5EF4-FFF2-40B4-BE49-F238E27FC236}">
                <a16:creationId xmlns:a16="http://schemas.microsoft.com/office/drawing/2014/main" id="{1AAFEEDB-FFA5-99A6-8FA7-B057F080CB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36501" y="1666302"/>
            <a:ext cx="3093587" cy="4601711"/>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C11B4E5D-232A-71CB-5D47-E9CFD4D65B60}"/>
              </a:ext>
            </a:extLst>
          </p:cNvPr>
          <p:cNvSpPr txBox="1"/>
          <p:nvPr/>
        </p:nvSpPr>
        <p:spPr>
          <a:xfrm>
            <a:off x="5824906" y="122918"/>
            <a:ext cx="5141122" cy="646331"/>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انقلاب </a:t>
            </a:r>
            <a:r>
              <a:rPr lang="fa-IR" sz="3600" dirty="0">
                <a:solidFill>
                  <a:schemeClr val="bg1"/>
                </a:solidFill>
                <a:latin typeface="A Suls" pitchFamily="2" charset="-78"/>
                <a:cs typeface="A Suls" pitchFamily="2" charset="-78"/>
              </a:rPr>
              <a:t>۱۳۵۷</a:t>
            </a:r>
            <a:r>
              <a:rPr lang="fa-IR" sz="2000" dirty="0">
                <a:solidFill>
                  <a:schemeClr val="bg1"/>
                </a:solidFill>
                <a:latin typeface="A Suls" pitchFamily="2" charset="-78"/>
                <a:cs typeface="A Suls" pitchFamily="2" charset="-78"/>
              </a:rPr>
              <a:t> و ترک ایران</a:t>
            </a:r>
          </a:p>
        </p:txBody>
      </p:sp>
      <p:pic>
        <p:nvPicPr>
          <p:cNvPr id="3" name="Picture 2">
            <a:extLst>
              <a:ext uri="{FF2B5EF4-FFF2-40B4-BE49-F238E27FC236}">
                <a16:creationId xmlns:a16="http://schemas.microsoft.com/office/drawing/2014/main" id="{8A06670C-7359-17C3-E2EE-6536DBABE5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326" y="769249"/>
            <a:ext cx="2381250" cy="3819525"/>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9661914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2F12742-E7D2-C8AB-35DB-7FA1AEA66E48}"/>
              </a:ext>
            </a:extLst>
          </p:cNvPr>
          <p:cNvSpPr>
            <a:spLocks noGrp="1"/>
          </p:cNvSpPr>
          <p:nvPr>
            <p:ph type="sldNum" sz="quarter" idx="4"/>
          </p:nvPr>
        </p:nvSpPr>
        <p:spPr/>
        <p:txBody>
          <a:bodyPr/>
          <a:lstStyle/>
          <a:p>
            <a:fld id="{E913A565-7455-4D45-A58B-3DBC4608C306}" type="slidenum">
              <a:rPr lang="en-US" smtClean="0"/>
              <a:pPr/>
              <a:t>25</a:t>
            </a:fld>
            <a:endParaRPr lang="en-US" dirty="0"/>
          </a:p>
        </p:txBody>
      </p:sp>
      <p:sp>
        <p:nvSpPr>
          <p:cNvPr id="3" name="TextBox 2">
            <a:extLst>
              <a:ext uri="{FF2B5EF4-FFF2-40B4-BE49-F238E27FC236}">
                <a16:creationId xmlns:a16="http://schemas.microsoft.com/office/drawing/2014/main" id="{55C07687-13F9-A481-8993-EB8DBC3C8382}"/>
              </a:ext>
            </a:extLst>
          </p:cNvPr>
          <p:cNvSpPr txBox="1"/>
          <p:nvPr/>
        </p:nvSpPr>
        <p:spPr>
          <a:xfrm>
            <a:off x="5254480" y="520510"/>
            <a:ext cx="5141122" cy="5816977"/>
          </a:xfrm>
          <a:prstGeom prst="rect">
            <a:avLst/>
          </a:prstGeom>
          <a:noFill/>
        </p:spPr>
        <p:txBody>
          <a:bodyPr wrap="square">
            <a:spAutoFit/>
          </a:bodyPr>
          <a:lstStyle/>
          <a:p>
            <a:pPr algn="justLow" rtl="1">
              <a:lnSpc>
                <a:spcPct val="400000"/>
              </a:lnSpc>
            </a:pPr>
            <a:r>
              <a:rPr lang="fa-IR" sz="1600" dirty="0">
                <a:latin typeface="Vazir" panose="020B0603030804020204" pitchFamily="34" charset="-78"/>
                <a:cs typeface="Vazir" panose="020B0603030804020204" pitchFamily="34" charset="-78"/>
              </a:rPr>
              <a:t>همچنین او به وجود آمدن یک ساختار متمرکز سلطنتی در ایران را عاملی می‌داند که تمام نارضایتی‌ها را به‌سوی یک شخص هدایت نمود. نبود پلورالیسم که در عصر مدرن نظام سلطنتی را شکننده‌ترین ساختار در میان ساختارهای موجود می‌کند نیز از دیگر عوامل این اتفاق است. ولی نقش خود شاه نیز در این میان مهم بود.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4C1B7CBF-CF69-9422-29ED-2C77831E26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9537" y="1029397"/>
            <a:ext cx="3272510" cy="5121477"/>
          </a:xfrm>
          <a:prstGeom prst="round2DiagRect">
            <a:avLst>
              <a:gd name="adj1" fmla="val 14194"/>
              <a:gd name="adj2" fmla="val 5000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8893BC0B-047B-7FAA-6227-90397533C1FF}"/>
              </a:ext>
            </a:extLst>
          </p:cNvPr>
          <p:cNvSpPr txBox="1"/>
          <p:nvPr/>
        </p:nvSpPr>
        <p:spPr>
          <a:xfrm>
            <a:off x="5824906" y="122918"/>
            <a:ext cx="5141122" cy="646331"/>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انقلاب </a:t>
            </a:r>
            <a:r>
              <a:rPr lang="fa-IR" sz="3600" dirty="0">
                <a:solidFill>
                  <a:schemeClr val="bg1"/>
                </a:solidFill>
                <a:latin typeface="A Suls" pitchFamily="2" charset="-78"/>
                <a:cs typeface="A Suls" pitchFamily="2" charset="-78"/>
              </a:rPr>
              <a:t>۱۳۵۷</a:t>
            </a:r>
            <a:endParaRPr lang="fa-IR" sz="2000" dirty="0">
              <a:solidFill>
                <a:schemeClr val="bg1"/>
              </a:solidFill>
              <a:latin typeface="A Suls" pitchFamily="2" charset="-78"/>
              <a:cs typeface="A Suls" pitchFamily="2" charset="-78"/>
            </a:endParaRPr>
          </a:p>
        </p:txBody>
      </p:sp>
    </p:spTree>
    <p:extLst>
      <p:ext uri="{BB962C8B-B14F-4D97-AF65-F5344CB8AC3E}">
        <p14:creationId xmlns:p14="http://schemas.microsoft.com/office/powerpoint/2010/main" val="574174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4B5F5CA-C442-310F-831C-E7CE354BAB7B}"/>
              </a:ext>
            </a:extLst>
          </p:cNvPr>
          <p:cNvSpPr>
            <a:spLocks noGrp="1"/>
          </p:cNvSpPr>
          <p:nvPr>
            <p:ph type="sldNum" sz="quarter" idx="4"/>
          </p:nvPr>
        </p:nvSpPr>
        <p:spPr/>
        <p:txBody>
          <a:bodyPr/>
          <a:lstStyle/>
          <a:p>
            <a:fld id="{E913A565-7455-4D45-A58B-3DBC4608C306}" type="slidenum">
              <a:rPr lang="en-US" smtClean="0"/>
              <a:pPr/>
              <a:t>26</a:t>
            </a:fld>
            <a:endParaRPr lang="en-US" dirty="0"/>
          </a:p>
        </p:txBody>
      </p:sp>
      <p:sp>
        <p:nvSpPr>
          <p:cNvPr id="4" name="TextBox 3">
            <a:extLst>
              <a:ext uri="{FF2B5EF4-FFF2-40B4-BE49-F238E27FC236}">
                <a16:creationId xmlns:a16="http://schemas.microsoft.com/office/drawing/2014/main" id="{789647D6-37FA-28DB-6DBA-53B288C7C3A0}"/>
              </a:ext>
            </a:extLst>
          </p:cNvPr>
          <p:cNvSpPr txBox="1"/>
          <p:nvPr/>
        </p:nvSpPr>
        <p:spPr>
          <a:xfrm>
            <a:off x="550506" y="841910"/>
            <a:ext cx="9874346" cy="2923877"/>
          </a:xfrm>
          <a:prstGeom prst="rect">
            <a:avLst/>
          </a:prstGeom>
          <a:noFill/>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شاه در دو سال آخر سلطنتش، اشتباه‌ترین تصمیمات دوره</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ی حکومت خود را گرفت. زمانی که باید خود را قدرتمند نشان می‌داد از خود ضعف نشان داد و زمانی تظاهر به قدرت می‌کرد که نشانه‌ای از قدرت در او وجود نداشت. دلیل این اشتباهات تصمیم‌گیری مجموعه‌ای از عوامل شخصی و سیاسی بود. عواملی که ریشه در شخصیت متزلزل شاه در آن زمان خاص داشت. او هر روز کمتر و کمتر خود را درگیر امور روزانه ی کشور می‌کرد.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9F065CD0-6C7C-E0A7-B694-7C72B02BF9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397061">
            <a:off x="1341518" y="4023064"/>
            <a:ext cx="1613408" cy="2424145"/>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CC53027F-F197-70A8-EF4A-C402C8FB66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413006">
            <a:off x="8775784" y="4037485"/>
            <a:ext cx="1585126" cy="2395302"/>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CE27F407-B8A5-F625-9C8B-2752DD41089E}"/>
              </a:ext>
            </a:extLst>
          </p:cNvPr>
          <p:cNvSpPr txBox="1"/>
          <p:nvPr/>
        </p:nvSpPr>
        <p:spPr>
          <a:xfrm>
            <a:off x="5824906" y="122918"/>
            <a:ext cx="5141122" cy="646331"/>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انقلاب </a:t>
            </a:r>
            <a:r>
              <a:rPr lang="fa-IR" sz="3600" dirty="0">
                <a:solidFill>
                  <a:schemeClr val="bg1"/>
                </a:solidFill>
                <a:latin typeface="A Suls" pitchFamily="2" charset="-78"/>
                <a:cs typeface="A Suls" pitchFamily="2" charset="-78"/>
              </a:rPr>
              <a:t>۱۳۵۷</a:t>
            </a:r>
            <a:endParaRPr lang="fa-IR" sz="2000" dirty="0">
              <a:solidFill>
                <a:schemeClr val="bg1"/>
              </a:solidFill>
              <a:latin typeface="A Suls" pitchFamily="2" charset="-78"/>
              <a:cs typeface="A Suls" pitchFamily="2" charset="-78"/>
            </a:endParaRPr>
          </a:p>
        </p:txBody>
      </p:sp>
    </p:spTree>
    <p:extLst>
      <p:ext uri="{BB962C8B-B14F-4D97-AF65-F5344CB8AC3E}">
        <p14:creationId xmlns:p14="http://schemas.microsoft.com/office/powerpoint/2010/main" val="38848734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3864DAE-0C94-DCBA-A522-452B94B112AB}"/>
              </a:ext>
            </a:extLst>
          </p:cNvPr>
          <p:cNvSpPr>
            <a:spLocks noGrp="1"/>
          </p:cNvSpPr>
          <p:nvPr>
            <p:ph type="sldNum" sz="quarter" idx="4"/>
          </p:nvPr>
        </p:nvSpPr>
        <p:spPr/>
        <p:txBody>
          <a:bodyPr/>
          <a:lstStyle/>
          <a:p>
            <a:fld id="{E913A565-7455-4D45-A58B-3DBC4608C306}" type="slidenum">
              <a:rPr lang="en-US" smtClean="0"/>
              <a:pPr/>
              <a:t>27</a:t>
            </a:fld>
            <a:endParaRPr lang="en-US" dirty="0"/>
          </a:p>
        </p:txBody>
      </p:sp>
      <p:sp>
        <p:nvSpPr>
          <p:cNvPr id="3" name="TextBox 2">
            <a:extLst>
              <a:ext uri="{FF2B5EF4-FFF2-40B4-BE49-F238E27FC236}">
                <a16:creationId xmlns:a16="http://schemas.microsoft.com/office/drawing/2014/main" id="{70900A2A-3525-8CAF-C7C2-E4A342EA3B15}"/>
              </a:ext>
            </a:extLst>
          </p:cNvPr>
          <p:cNvSpPr txBox="1"/>
          <p:nvPr/>
        </p:nvSpPr>
        <p:spPr>
          <a:xfrm>
            <a:off x="4512742" y="937800"/>
            <a:ext cx="6097464" cy="5139869"/>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بین دهه ی چهل و پنجاه شمسی، اقتصاد ایران به سرعت رشد کرد و این باعث افزایش اعتمادبه‌نفس شاه شده بود. گزارشی از سازمان سیا عنوان کرد که شاه خود را «دارای یک مأموریت الهی» برای اداره ی کشورش می‌داند. به دنبال این پیشرفت شاه سیاست‌های سختی علیه نیروهای چپ‌گرا و میانه‌رو پیش گرفت. او معتقد بود که روحانیت (به غیر از طرفداران خمینی) متحدان مورد اعتماد او در جنگ علیه کمونیسم و ملی‌گرایی سکولار در ایران است. </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2D779AC9-31C9-BCF1-65B2-1F27AC02B3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8391" y="1366029"/>
            <a:ext cx="3576647" cy="4283410"/>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978B7515-2AD5-419A-A928-8D4D2B1C3A76}"/>
              </a:ext>
            </a:extLst>
          </p:cNvPr>
          <p:cNvSpPr txBox="1"/>
          <p:nvPr/>
        </p:nvSpPr>
        <p:spPr>
          <a:xfrm>
            <a:off x="5824906" y="122918"/>
            <a:ext cx="5141122" cy="646331"/>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انقلاب </a:t>
            </a:r>
            <a:r>
              <a:rPr lang="fa-IR" sz="3600" dirty="0">
                <a:solidFill>
                  <a:schemeClr val="bg1"/>
                </a:solidFill>
                <a:latin typeface="A Suls" pitchFamily="2" charset="-78"/>
                <a:cs typeface="A Suls" pitchFamily="2" charset="-78"/>
              </a:rPr>
              <a:t>۱۳۵۷</a:t>
            </a:r>
            <a:endParaRPr lang="fa-IR" sz="2000" dirty="0">
              <a:solidFill>
                <a:schemeClr val="bg1"/>
              </a:solidFill>
              <a:latin typeface="A Suls" pitchFamily="2" charset="-78"/>
              <a:cs typeface="A Suls" pitchFamily="2" charset="-78"/>
            </a:endParaRPr>
          </a:p>
        </p:txBody>
      </p:sp>
    </p:spTree>
    <p:extLst>
      <p:ext uri="{BB962C8B-B14F-4D97-AF65-F5344CB8AC3E}">
        <p14:creationId xmlns:p14="http://schemas.microsoft.com/office/powerpoint/2010/main" val="16428452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92D8D3B-FC29-1744-1675-90E819B5FD04}"/>
              </a:ext>
            </a:extLst>
          </p:cNvPr>
          <p:cNvSpPr>
            <a:spLocks noGrp="1"/>
          </p:cNvSpPr>
          <p:nvPr>
            <p:ph type="sldNum" sz="quarter" idx="4"/>
          </p:nvPr>
        </p:nvSpPr>
        <p:spPr/>
        <p:txBody>
          <a:bodyPr/>
          <a:lstStyle/>
          <a:p>
            <a:fld id="{E913A565-7455-4D45-A58B-3DBC4608C306}" type="slidenum">
              <a:rPr lang="en-US" smtClean="0"/>
              <a:pPr/>
              <a:t>28</a:t>
            </a:fld>
            <a:endParaRPr lang="en-US" dirty="0"/>
          </a:p>
        </p:txBody>
      </p:sp>
      <p:sp>
        <p:nvSpPr>
          <p:cNvPr id="3" name="TextBox 2">
            <a:extLst>
              <a:ext uri="{FF2B5EF4-FFF2-40B4-BE49-F238E27FC236}">
                <a16:creationId xmlns:a16="http://schemas.microsoft.com/office/drawing/2014/main" id="{8B8903EF-6D21-A44F-DAB8-F84F56CA0263}"/>
              </a:ext>
            </a:extLst>
          </p:cNvPr>
          <p:cNvSpPr txBox="1"/>
          <p:nvPr/>
        </p:nvSpPr>
        <p:spPr>
          <a:xfrm>
            <a:off x="773911" y="3854747"/>
            <a:ext cx="5995359" cy="2462213"/>
          </a:xfrm>
          <a:prstGeom prst="rect">
            <a:avLst/>
          </a:prstGeom>
          <a:noFill/>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شاه گمان می‌کرد</a:t>
            </a:r>
            <a:r>
              <a:rPr lang="en-US" sz="1600" dirty="0">
                <a:latin typeface="Vazir" panose="020B0603030804020204" pitchFamily="34" charset="-78"/>
                <a:cs typeface="Vazir" panose="020B0603030804020204" pitchFamily="34" charset="-78"/>
              </a:rPr>
              <a:t>.</a:t>
            </a:r>
            <a:r>
              <a:rPr lang="fa-IR" sz="1600" dirty="0">
                <a:latin typeface="Vazir" panose="020B0603030804020204" pitchFamily="34" charset="-78"/>
                <a:cs typeface="Vazir" panose="020B0603030804020204" pitchFamily="34" charset="-78"/>
              </a:rPr>
              <a:t>مانند آنچه در روزنامه‌های حکومتی نوشته می‌شد مردم اگر هم او را به عنوان رهبر کشور عاشقانه دوست ندارند، حداقل وی را تحسین می‌کنند. در طول ماه‌های آخر، شاه با دیدن تظاهرات میلیونی مردم علیه خود، این عامل روانی را از دست داد.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BB0C6629-0929-82F6-8356-32BFC39605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1043" y="945643"/>
            <a:ext cx="2989837" cy="2732711"/>
          </a:xfrm>
          <a:prstGeom prst="round2DiagRect">
            <a:avLst>
              <a:gd name="adj1" fmla="val 21465"/>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5D4733B9-007E-C0F5-3482-4DF7CB2FC2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8410" y="2992674"/>
            <a:ext cx="3504352" cy="3324286"/>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AAD370DE-0717-2813-EEFA-C48AF4A192FA}"/>
              </a:ext>
            </a:extLst>
          </p:cNvPr>
          <p:cNvSpPr txBox="1"/>
          <p:nvPr/>
        </p:nvSpPr>
        <p:spPr>
          <a:xfrm>
            <a:off x="5824906" y="122918"/>
            <a:ext cx="5141122" cy="646331"/>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انقلاب </a:t>
            </a:r>
            <a:r>
              <a:rPr lang="fa-IR" sz="3600" dirty="0">
                <a:solidFill>
                  <a:schemeClr val="bg1"/>
                </a:solidFill>
                <a:latin typeface="A Suls" pitchFamily="2" charset="-78"/>
                <a:cs typeface="A Suls" pitchFamily="2" charset="-78"/>
              </a:rPr>
              <a:t>۱۳۵۷</a:t>
            </a:r>
            <a:endParaRPr lang="fa-IR" sz="2000" dirty="0">
              <a:solidFill>
                <a:schemeClr val="bg1"/>
              </a:solidFill>
              <a:latin typeface="A Suls" pitchFamily="2" charset="-78"/>
              <a:cs typeface="A Suls" pitchFamily="2" charset="-78"/>
            </a:endParaRPr>
          </a:p>
        </p:txBody>
      </p:sp>
    </p:spTree>
    <p:extLst>
      <p:ext uri="{BB962C8B-B14F-4D97-AF65-F5344CB8AC3E}">
        <p14:creationId xmlns:p14="http://schemas.microsoft.com/office/powerpoint/2010/main" val="10384554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5BDA787-A5E8-FD77-75E0-534EA96EE1F9}"/>
              </a:ext>
            </a:extLst>
          </p:cNvPr>
          <p:cNvSpPr>
            <a:spLocks noGrp="1"/>
          </p:cNvSpPr>
          <p:nvPr>
            <p:ph type="sldNum" sz="quarter" idx="4"/>
          </p:nvPr>
        </p:nvSpPr>
        <p:spPr/>
        <p:txBody>
          <a:bodyPr/>
          <a:lstStyle/>
          <a:p>
            <a:fld id="{E913A565-7455-4D45-A58B-3DBC4608C306}" type="slidenum">
              <a:rPr lang="en-US" smtClean="0"/>
              <a:pPr/>
              <a:t>29</a:t>
            </a:fld>
            <a:endParaRPr lang="en-US" dirty="0"/>
          </a:p>
        </p:txBody>
      </p:sp>
      <p:sp>
        <p:nvSpPr>
          <p:cNvPr id="4" name="TextBox 3">
            <a:extLst>
              <a:ext uri="{FF2B5EF4-FFF2-40B4-BE49-F238E27FC236}">
                <a16:creationId xmlns:a16="http://schemas.microsoft.com/office/drawing/2014/main" id="{3A079C78-1DD0-BAA7-51FB-F8DEFA537401}"/>
              </a:ext>
            </a:extLst>
          </p:cNvPr>
          <p:cNvSpPr txBox="1"/>
          <p:nvPr/>
        </p:nvSpPr>
        <p:spPr>
          <a:xfrm>
            <a:off x="6474685" y="1135056"/>
            <a:ext cx="4087570" cy="4401205"/>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محمدرضا پهلوی پس از خروج از کشور در ۲۶ دی ۱۳۵۷ به مصر رفت و در اسوان مورد استقبال رسمی انور سادات، رئیس‌جمهور مصر قرار گرفت. سپس از ۲ بهمن مدتی را در مراکش مهمان ملک حسن دوم پادشاه این کشور بود.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D96621A8-E09C-876A-424E-19B35288C7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9768" y="2808465"/>
            <a:ext cx="4987435" cy="3472501"/>
          </a:xfrm>
          <a:prstGeom prst="round2DiagRect">
            <a:avLst>
              <a:gd name="adj1" fmla="val 0"/>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98A935FA-A511-137C-BFEC-19EDCD85D130}"/>
              </a:ext>
            </a:extLst>
          </p:cNvPr>
          <p:cNvSpPr txBox="1"/>
          <p:nvPr/>
        </p:nvSpPr>
        <p:spPr>
          <a:xfrm>
            <a:off x="5802923" y="1748"/>
            <a:ext cx="5197151" cy="746358"/>
          </a:xfrm>
          <a:prstGeom prst="rect">
            <a:avLst/>
          </a:prstGeom>
          <a:noFill/>
        </p:spPr>
        <p:txBody>
          <a:bodyPr wrap="square">
            <a:spAutoFit/>
          </a:bodyPr>
          <a:lstStyle/>
          <a:p>
            <a:pPr algn="ctr" rtl="1">
              <a:lnSpc>
                <a:spcPct val="250000"/>
              </a:lnSpc>
            </a:pPr>
            <a:r>
              <a:rPr lang="fa-IR" sz="2000" dirty="0">
                <a:solidFill>
                  <a:schemeClr val="bg1"/>
                </a:solidFill>
                <a:latin typeface="A Suls" pitchFamily="2" charset="-78"/>
                <a:cs typeface="A Suls" pitchFamily="2" charset="-78"/>
              </a:rPr>
              <a:t>مـرگـ</a:t>
            </a:r>
          </a:p>
        </p:txBody>
      </p:sp>
      <p:pic>
        <p:nvPicPr>
          <p:cNvPr id="3" name="Picture 2">
            <a:extLst>
              <a:ext uri="{FF2B5EF4-FFF2-40B4-BE49-F238E27FC236}">
                <a16:creationId xmlns:a16="http://schemas.microsoft.com/office/drawing/2014/main" id="{E6C62943-7130-74EB-4D9F-D1B61CCFC7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3013" y="942392"/>
            <a:ext cx="2326676" cy="2207123"/>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937785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617EF1C-80C1-D1C5-A9A1-81989BCDE27E}"/>
              </a:ext>
            </a:extLst>
          </p:cNvPr>
          <p:cNvSpPr>
            <a:spLocks noGrp="1"/>
          </p:cNvSpPr>
          <p:nvPr>
            <p:ph type="sldNum" sz="quarter" idx="4"/>
          </p:nvPr>
        </p:nvSpPr>
        <p:spPr/>
        <p:txBody>
          <a:bodyPr/>
          <a:lstStyle/>
          <a:p>
            <a:fld id="{E913A565-7455-4D45-A58B-3DBC4608C306}" type="slidenum">
              <a:rPr lang="en-US" smtClean="0"/>
              <a:pPr/>
              <a:t>3</a:t>
            </a:fld>
            <a:endParaRPr lang="en-US" dirty="0"/>
          </a:p>
        </p:txBody>
      </p:sp>
      <p:sp>
        <p:nvSpPr>
          <p:cNvPr id="4" name="TextBox 3">
            <a:extLst>
              <a:ext uri="{FF2B5EF4-FFF2-40B4-BE49-F238E27FC236}">
                <a16:creationId xmlns:a16="http://schemas.microsoft.com/office/drawing/2014/main" id="{837D1678-3773-6502-DC0D-960E8E3237FA}"/>
              </a:ext>
            </a:extLst>
          </p:cNvPr>
          <p:cNvSpPr txBox="1"/>
          <p:nvPr/>
        </p:nvSpPr>
        <p:spPr>
          <a:xfrm>
            <a:off x="4229818" y="678993"/>
            <a:ext cx="6365631" cy="4401205"/>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محمدرضاشاه به توسعه ی اقتصادی و افزایش قدرت نظامی کشور علاقه داشت و بخشی از درآمد نفتی کشور را صرف ارتش ایران کرد. او تحت عنوان انقلاب سفید با هدف رسمی قرار گرفتن ایران در میان مدرن‌ترین کشورهای جهان تا پایان سده ی بیستم مجموعه‌ای از اصلاحات اقتصادی-اجتماعی مانند اصلاحات ارضی و حق رأی زنان را آغاز نمود. در دهه ی ۱۳۴۰ و اوایل دهه ی ۱۳۵۰ خورشیدی، ایران رشد اقتصادی سریعی را شاهد بود. </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86CB8ACF-7F6A-2BFE-8024-DE493C802E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016" y="1220031"/>
            <a:ext cx="2963740" cy="4753839"/>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TextBox 5">
            <a:extLst>
              <a:ext uri="{FF2B5EF4-FFF2-40B4-BE49-F238E27FC236}">
                <a16:creationId xmlns:a16="http://schemas.microsoft.com/office/drawing/2014/main" id="{61A9A1A8-D6BB-FC02-E3E4-684D9281715E}"/>
              </a:ext>
            </a:extLst>
          </p:cNvPr>
          <p:cNvSpPr txBox="1"/>
          <p:nvPr/>
        </p:nvSpPr>
        <p:spPr>
          <a:xfrm>
            <a:off x="5839097" y="278883"/>
            <a:ext cx="5146766" cy="400110"/>
          </a:xfrm>
          <a:prstGeom prst="rect">
            <a:avLst/>
          </a:prstGeom>
          <a:noFill/>
        </p:spPr>
        <p:txBody>
          <a:bodyPr wrap="square">
            <a:spAutoFit/>
          </a:bodyPr>
          <a:lstStyle/>
          <a:p>
            <a:pPr algn="ctr" rtl="1"/>
            <a:r>
              <a:rPr lang="fa-IR" sz="2000" b="0" i="0" dirty="0">
                <a:solidFill>
                  <a:schemeClr val="bg1"/>
                </a:solidFill>
                <a:effectLst/>
                <a:latin typeface="A Suls" pitchFamily="2" charset="-78"/>
                <a:cs typeface="A Suls" pitchFamily="2" charset="-78"/>
              </a:rPr>
              <a:t>مقدمه زندگینامه محمدرضا پهلوی</a:t>
            </a:r>
          </a:p>
        </p:txBody>
      </p:sp>
    </p:spTree>
    <p:extLst>
      <p:ext uri="{BB962C8B-B14F-4D97-AF65-F5344CB8AC3E}">
        <p14:creationId xmlns:p14="http://schemas.microsoft.com/office/powerpoint/2010/main" val="23450481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13FCCB-F96F-877A-A02C-7CB7FB39727D}"/>
              </a:ext>
            </a:extLst>
          </p:cNvPr>
          <p:cNvSpPr>
            <a:spLocks noGrp="1"/>
          </p:cNvSpPr>
          <p:nvPr>
            <p:ph type="sldNum" sz="quarter" idx="4"/>
          </p:nvPr>
        </p:nvSpPr>
        <p:spPr/>
        <p:txBody>
          <a:bodyPr/>
          <a:lstStyle/>
          <a:p>
            <a:fld id="{E913A565-7455-4D45-A58B-3DBC4608C306}" type="slidenum">
              <a:rPr lang="en-US" smtClean="0"/>
              <a:pPr/>
              <a:t>30</a:t>
            </a:fld>
            <a:endParaRPr lang="en-US" dirty="0"/>
          </a:p>
        </p:txBody>
      </p:sp>
      <p:sp>
        <p:nvSpPr>
          <p:cNvPr id="3" name="TextBox 2">
            <a:extLst>
              <a:ext uri="{FF2B5EF4-FFF2-40B4-BE49-F238E27FC236}">
                <a16:creationId xmlns:a16="http://schemas.microsoft.com/office/drawing/2014/main" id="{D1C9D084-5683-7482-86E0-EEE0B21BE286}"/>
              </a:ext>
            </a:extLst>
          </p:cNvPr>
          <p:cNvSpPr txBox="1"/>
          <p:nvPr/>
        </p:nvSpPr>
        <p:spPr>
          <a:xfrm>
            <a:off x="634482" y="1476880"/>
            <a:ext cx="4609323" cy="3662541"/>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با فشار دولت انقلابی ایران و ملاحظات سیاسی دولت مراکش، او مجبور به ترک مراکش شد و در ۱۰ فروردین ۱۳۵۸ به باهاما رفت که برای مدت موقتی به او روادید گردشگری داده بود. تلاش‌های او برای گرفتن پناهندگی سیاسی از انگلستان بی‌نتیجه ماند.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47EFA6EC-4B36-A411-AC0E-2114766B6E05}"/>
              </a:ext>
            </a:extLst>
          </p:cNvPr>
          <p:cNvPicPr>
            <a:picLocks noChangeAspect="1"/>
          </p:cNvPicPr>
          <p:nvPr/>
        </p:nvPicPr>
        <p:blipFill rotWithShape="1">
          <a:blip r:embed="rId2">
            <a:extLst>
              <a:ext uri="{28A0092B-C50C-407E-A947-70E740481C1C}">
                <a14:useLocalDpi xmlns:a14="http://schemas.microsoft.com/office/drawing/2010/main" val="0"/>
              </a:ext>
            </a:extLst>
          </a:blip>
          <a:srcRect l="22338" r="12464" b="11986"/>
          <a:stretch/>
        </p:blipFill>
        <p:spPr>
          <a:xfrm>
            <a:off x="6750507" y="3429000"/>
            <a:ext cx="3880885" cy="2946915"/>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386440B-9C2C-839A-7343-7ACC43627532}"/>
              </a:ext>
            </a:extLst>
          </p:cNvPr>
          <p:cNvSpPr txBox="1"/>
          <p:nvPr/>
        </p:nvSpPr>
        <p:spPr>
          <a:xfrm>
            <a:off x="5802923" y="1748"/>
            <a:ext cx="5197151" cy="746358"/>
          </a:xfrm>
          <a:prstGeom prst="rect">
            <a:avLst/>
          </a:prstGeom>
          <a:noFill/>
        </p:spPr>
        <p:txBody>
          <a:bodyPr wrap="square">
            <a:spAutoFit/>
          </a:bodyPr>
          <a:lstStyle/>
          <a:p>
            <a:pPr algn="ctr" rtl="1">
              <a:lnSpc>
                <a:spcPct val="250000"/>
              </a:lnSpc>
            </a:pPr>
            <a:r>
              <a:rPr lang="fa-IR" sz="2000" dirty="0">
                <a:solidFill>
                  <a:schemeClr val="bg1"/>
                </a:solidFill>
                <a:latin typeface="A Suls" pitchFamily="2" charset="-78"/>
                <a:cs typeface="A Suls" pitchFamily="2" charset="-78"/>
              </a:rPr>
              <a:t>مـرگـ</a:t>
            </a:r>
          </a:p>
        </p:txBody>
      </p:sp>
      <p:pic>
        <p:nvPicPr>
          <p:cNvPr id="4" name="Picture 3">
            <a:extLst>
              <a:ext uri="{FF2B5EF4-FFF2-40B4-BE49-F238E27FC236}">
                <a16:creationId xmlns:a16="http://schemas.microsoft.com/office/drawing/2014/main" id="{0BC92B35-0478-A28A-5C0A-97565896AA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413006">
            <a:off x="5788974" y="1219510"/>
            <a:ext cx="1923066" cy="2905967"/>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6794348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AFF6EC7-7CAC-A0AE-B1BD-CE5A07FBCB69}"/>
              </a:ext>
            </a:extLst>
          </p:cNvPr>
          <p:cNvSpPr>
            <a:spLocks noGrp="1"/>
          </p:cNvSpPr>
          <p:nvPr>
            <p:ph type="sldNum" sz="quarter" idx="4"/>
          </p:nvPr>
        </p:nvSpPr>
        <p:spPr/>
        <p:txBody>
          <a:bodyPr/>
          <a:lstStyle/>
          <a:p>
            <a:fld id="{E913A565-7455-4D45-A58B-3DBC4608C306}" type="slidenum">
              <a:rPr lang="en-US" smtClean="0"/>
              <a:pPr/>
              <a:t>31</a:t>
            </a:fld>
            <a:endParaRPr lang="en-US" dirty="0"/>
          </a:p>
        </p:txBody>
      </p:sp>
      <p:sp>
        <p:nvSpPr>
          <p:cNvPr id="3" name="TextBox 2">
            <a:extLst>
              <a:ext uri="{FF2B5EF4-FFF2-40B4-BE49-F238E27FC236}">
                <a16:creationId xmlns:a16="http://schemas.microsoft.com/office/drawing/2014/main" id="{EEFCB99E-2AA8-5956-ED85-1F07880D4B9E}"/>
              </a:ext>
            </a:extLst>
          </p:cNvPr>
          <p:cNvSpPr txBox="1"/>
          <p:nvPr/>
        </p:nvSpPr>
        <p:spPr>
          <a:xfrm>
            <a:off x="5630088" y="1228397"/>
            <a:ext cx="4814506" cy="4401205"/>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با پایان یافتن روادید باهاما، او توانست در ۲۰ خرداد به مکزیک برود. بیماری او در مکزیک هر روز شدت می‌یافت اما او بیماری واقعی خود را از پزشکان مکزیکی پنهان می‌کرد. هرچند پزشک مخصوص او که از پاریس می‌آمد او را تحت شیمی‌درمانی قرار می‌داد، پزشکان مکزیکی او را برای مالاریا درمان می‌کردند.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7CF9CE4A-785C-3787-12B7-52ED58EB07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1" y="898071"/>
            <a:ext cx="2688394" cy="4068921"/>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FFD8796A-4FFD-CDA2-0AE8-0D8DAA6C1E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8601" y="3842144"/>
            <a:ext cx="2068479" cy="2585599"/>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8" name="TextBox 7">
            <a:extLst>
              <a:ext uri="{FF2B5EF4-FFF2-40B4-BE49-F238E27FC236}">
                <a16:creationId xmlns:a16="http://schemas.microsoft.com/office/drawing/2014/main" id="{434F78C4-2A97-BAD2-383D-7A33339CE945}"/>
              </a:ext>
            </a:extLst>
          </p:cNvPr>
          <p:cNvSpPr txBox="1"/>
          <p:nvPr/>
        </p:nvSpPr>
        <p:spPr>
          <a:xfrm>
            <a:off x="5802923" y="1748"/>
            <a:ext cx="5197151" cy="746358"/>
          </a:xfrm>
          <a:prstGeom prst="rect">
            <a:avLst/>
          </a:prstGeom>
          <a:noFill/>
        </p:spPr>
        <p:txBody>
          <a:bodyPr wrap="square">
            <a:spAutoFit/>
          </a:bodyPr>
          <a:lstStyle/>
          <a:p>
            <a:pPr algn="ctr" rtl="1">
              <a:lnSpc>
                <a:spcPct val="250000"/>
              </a:lnSpc>
            </a:pPr>
            <a:r>
              <a:rPr lang="fa-IR" sz="2000" dirty="0">
                <a:solidFill>
                  <a:schemeClr val="bg1"/>
                </a:solidFill>
                <a:latin typeface="A Suls" pitchFamily="2" charset="-78"/>
                <a:cs typeface="A Suls" pitchFamily="2" charset="-78"/>
              </a:rPr>
              <a:t>مـرگـ</a:t>
            </a:r>
          </a:p>
        </p:txBody>
      </p:sp>
    </p:spTree>
    <p:extLst>
      <p:ext uri="{BB962C8B-B14F-4D97-AF65-F5344CB8AC3E}">
        <p14:creationId xmlns:p14="http://schemas.microsoft.com/office/powerpoint/2010/main" val="29064777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8234139-D430-856C-7873-F6302EEEF371}"/>
              </a:ext>
            </a:extLst>
          </p:cNvPr>
          <p:cNvSpPr>
            <a:spLocks noGrp="1"/>
          </p:cNvSpPr>
          <p:nvPr>
            <p:ph type="sldNum" sz="quarter" idx="4"/>
          </p:nvPr>
        </p:nvSpPr>
        <p:spPr/>
        <p:txBody>
          <a:bodyPr/>
          <a:lstStyle/>
          <a:p>
            <a:fld id="{E913A565-7455-4D45-A58B-3DBC4608C306}" type="slidenum">
              <a:rPr lang="en-US" smtClean="0"/>
              <a:pPr/>
              <a:t>32</a:t>
            </a:fld>
            <a:endParaRPr lang="en-US" dirty="0"/>
          </a:p>
        </p:txBody>
      </p:sp>
      <p:sp>
        <p:nvSpPr>
          <p:cNvPr id="4" name="TextBox 3">
            <a:extLst>
              <a:ext uri="{FF2B5EF4-FFF2-40B4-BE49-F238E27FC236}">
                <a16:creationId xmlns:a16="http://schemas.microsoft.com/office/drawing/2014/main" id="{F0EC23BC-B657-A893-181E-07E0587F8F4B}"/>
              </a:ext>
            </a:extLst>
          </p:cNvPr>
          <p:cNvSpPr txBox="1"/>
          <p:nvPr/>
        </p:nvSpPr>
        <p:spPr>
          <a:xfrm>
            <a:off x="5768556" y="1514203"/>
            <a:ext cx="4786514" cy="4401205"/>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با شدت یافتن بیماری، بر خلاف میل دولتمردان آمریکا او توانست اجازه ی ورود به آمریکا بیابد. او در ۳۰ مهر به آمریکا رفت و برای درمان پزشکی در بیمارستان نیویورک بستری شد. او همچنین چند بار مجبور شد به صورت پنهانی به مرکز سرطان مموریال اسلون-کترینگ برود.</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6C3D251A-A4AC-B1FB-37D0-F85A4DA129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639" y="1392316"/>
            <a:ext cx="3870814" cy="4644977"/>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9" name="TextBox 8">
            <a:extLst>
              <a:ext uri="{FF2B5EF4-FFF2-40B4-BE49-F238E27FC236}">
                <a16:creationId xmlns:a16="http://schemas.microsoft.com/office/drawing/2014/main" id="{9A9391E8-A7DC-0AEB-962A-DB06572A38BE}"/>
              </a:ext>
            </a:extLst>
          </p:cNvPr>
          <p:cNvSpPr txBox="1"/>
          <p:nvPr/>
        </p:nvSpPr>
        <p:spPr>
          <a:xfrm>
            <a:off x="5802923" y="1748"/>
            <a:ext cx="5197151" cy="746358"/>
          </a:xfrm>
          <a:prstGeom prst="rect">
            <a:avLst/>
          </a:prstGeom>
          <a:noFill/>
        </p:spPr>
        <p:txBody>
          <a:bodyPr wrap="square">
            <a:spAutoFit/>
          </a:bodyPr>
          <a:lstStyle/>
          <a:p>
            <a:pPr algn="ctr" rtl="1">
              <a:lnSpc>
                <a:spcPct val="250000"/>
              </a:lnSpc>
            </a:pPr>
            <a:r>
              <a:rPr lang="fa-IR" sz="2000" dirty="0">
                <a:solidFill>
                  <a:schemeClr val="bg1"/>
                </a:solidFill>
                <a:latin typeface="A Suls" pitchFamily="2" charset="-78"/>
                <a:cs typeface="A Suls" pitchFamily="2" charset="-78"/>
              </a:rPr>
              <a:t>مـرگـ</a:t>
            </a:r>
          </a:p>
        </p:txBody>
      </p:sp>
    </p:spTree>
    <p:extLst>
      <p:ext uri="{BB962C8B-B14F-4D97-AF65-F5344CB8AC3E}">
        <p14:creationId xmlns:p14="http://schemas.microsoft.com/office/powerpoint/2010/main" val="33802096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4E691E-F6F4-9138-9B30-62C967FD130D}"/>
              </a:ext>
            </a:extLst>
          </p:cNvPr>
          <p:cNvSpPr>
            <a:spLocks noGrp="1"/>
          </p:cNvSpPr>
          <p:nvPr>
            <p:ph type="sldNum" sz="quarter" idx="4"/>
          </p:nvPr>
        </p:nvSpPr>
        <p:spPr/>
        <p:txBody>
          <a:bodyPr/>
          <a:lstStyle/>
          <a:p>
            <a:fld id="{E913A565-7455-4D45-A58B-3DBC4608C306}" type="slidenum">
              <a:rPr lang="en-US" smtClean="0"/>
              <a:pPr/>
              <a:t>33</a:t>
            </a:fld>
            <a:endParaRPr lang="en-US" dirty="0"/>
          </a:p>
        </p:txBody>
      </p:sp>
      <p:sp>
        <p:nvSpPr>
          <p:cNvPr id="4" name="TextBox 3">
            <a:extLst>
              <a:ext uri="{FF2B5EF4-FFF2-40B4-BE49-F238E27FC236}">
                <a16:creationId xmlns:a16="http://schemas.microsoft.com/office/drawing/2014/main" id="{2A690083-6FA8-C7BC-74DF-E2CB6EF410E6}"/>
              </a:ext>
            </a:extLst>
          </p:cNvPr>
          <p:cNvSpPr txBox="1"/>
          <p:nvPr/>
        </p:nvSpPr>
        <p:spPr>
          <a:xfrm>
            <a:off x="373225" y="814406"/>
            <a:ext cx="10175032" cy="2185214"/>
          </a:xfrm>
          <a:prstGeom prst="rect">
            <a:avLst/>
          </a:prstGeom>
          <a:noFill/>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مدت کوتاهی پس از ورود وی به مصر، پزشکان معالج طحال او را خارج کردند. سرطان او در وضع پیشرفته‌ای بود و پایان کار وی نزدیک بود. سرانجام در ساعت ۹:۴۵ دقیقه روز ۵ مرداد ۱۳۵۹ خورشیدی، محمدرضا پهلوی در ۶۰ سالگی در قاهره درگذشت. سید طالب رفاعی، روحانی شیعه عراقی و از مؤسسان حزب الدعوه عراق بر او نماز گزارد.</a:t>
            </a:r>
            <a:endParaRPr lang="en-US" sz="1600" dirty="0">
              <a:latin typeface="Vazir" panose="020B0603030804020204" pitchFamily="34" charset="-78"/>
              <a:cs typeface="Vazir" panose="020B0603030804020204" pitchFamily="34" charset="-78"/>
            </a:endParaRPr>
          </a:p>
        </p:txBody>
      </p:sp>
      <p:sp>
        <p:nvSpPr>
          <p:cNvPr id="8" name="TextBox 7">
            <a:extLst>
              <a:ext uri="{FF2B5EF4-FFF2-40B4-BE49-F238E27FC236}">
                <a16:creationId xmlns:a16="http://schemas.microsoft.com/office/drawing/2014/main" id="{802A1204-E8ED-C89A-2270-74B8702E45B5}"/>
              </a:ext>
            </a:extLst>
          </p:cNvPr>
          <p:cNvSpPr txBox="1"/>
          <p:nvPr/>
        </p:nvSpPr>
        <p:spPr>
          <a:xfrm>
            <a:off x="5802923" y="1748"/>
            <a:ext cx="5197151" cy="746358"/>
          </a:xfrm>
          <a:prstGeom prst="rect">
            <a:avLst/>
          </a:prstGeom>
          <a:noFill/>
        </p:spPr>
        <p:txBody>
          <a:bodyPr wrap="square">
            <a:spAutoFit/>
          </a:bodyPr>
          <a:lstStyle/>
          <a:p>
            <a:pPr algn="ctr" rtl="1">
              <a:lnSpc>
                <a:spcPct val="250000"/>
              </a:lnSpc>
            </a:pPr>
            <a:r>
              <a:rPr lang="fa-IR" sz="2000" dirty="0">
                <a:solidFill>
                  <a:schemeClr val="bg1"/>
                </a:solidFill>
                <a:latin typeface="A Suls" pitchFamily="2" charset="-78"/>
                <a:cs typeface="A Suls" pitchFamily="2" charset="-78"/>
              </a:rPr>
              <a:t>مـرگـ</a:t>
            </a:r>
          </a:p>
        </p:txBody>
      </p:sp>
      <p:pic>
        <p:nvPicPr>
          <p:cNvPr id="3" name="Picture 2">
            <a:extLst>
              <a:ext uri="{FF2B5EF4-FFF2-40B4-BE49-F238E27FC236}">
                <a16:creationId xmlns:a16="http://schemas.microsoft.com/office/drawing/2014/main" id="{AF805CD2-4CE9-5DAA-6371-40556DA56152}"/>
              </a:ext>
            </a:extLst>
          </p:cNvPr>
          <p:cNvPicPr>
            <a:picLocks noChangeAspect="1"/>
          </p:cNvPicPr>
          <p:nvPr/>
        </p:nvPicPr>
        <p:blipFill rotWithShape="1">
          <a:blip r:embed="rId2">
            <a:extLst>
              <a:ext uri="{28A0092B-C50C-407E-A947-70E740481C1C}">
                <a14:useLocalDpi xmlns:a14="http://schemas.microsoft.com/office/drawing/2010/main" val="0"/>
              </a:ext>
            </a:extLst>
          </a:blip>
          <a:srcRect b="28702"/>
          <a:stretch/>
        </p:blipFill>
        <p:spPr>
          <a:xfrm>
            <a:off x="2469173" y="3429000"/>
            <a:ext cx="6667500" cy="2675712"/>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779730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C28976-2C39-69EE-D63D-4EF153E4CA74}"/>
              </a:ext>
            </a:extLst>
          </p:cNvPr>
          <p:cNvSpPr>
            <a:spLocks noGrp="1"/>
          </p:cNvSpPr>
          <p:nvPr>
            <p:ph type="sldNum" sz="quarter" idx="4"/>
          </p:nvPr>
        </p:nvSpPr>
        <p:spPr/>
        <p:txBody>
          <a:bodyPr/>
          <a:lstStyle/>
          <a:p>
            <a:fld id="{E913A565-7455-4D45-A58B-3DBC4608C306}" type="slidenum">
              <a:rPr lang="en-US" smtClean="0"/>
              <a:pPr/>
              <a:t>34</a:t>
            </a:fld>
            <a:endParaRPr lang="en-US" dirty="0"/>
          </a:p>
        </p:txBody>
      </p:sp>
      <p:pic>
        <p:nvPicPr>
          <p:cNvPr id="5" name="Picture 4">
            <a:extLst>
              <a:ext uri="{FF2B5EF4-FFF2-40B4-BE49-F238E27FC236}">
                <a16:creationId xmlns:a16="http://schemas.microsoft.com/office/drawing/2014/main" id="{B18CF164-7EE3-DD8C-6854-DFB6C8C89E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4608" y="1091681"/>
            <a:ext cx="4578378" cy="2750842"/>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4C99A326-93C8-5126-1532-3FD3475DA6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2923" y="3561775"/>
            <a:ext cx="5059056" cy="2847526"/>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sp>
        <p:nvSpPr>
          <p:cNvPr id="9" name="TextBox 8">
            <a:extLst>
              <a:ext uri="{FF2B5EF4-FFF2-40B4-BE49-F238E27FC236}">
                <a16:creationId xmlns:a16="http://schemas.microsoft.com/office/drawing/2014/main" id="{08EFDB90-F8C1-67C5-4C94-B4BF3CFA1E1C}"/>
              </a:ext>
            </a:extLst>
          </p:cNvPr>
          <p:cNvSpPr txBox="1"/>
          <p:nvPr/>
        </p:nvSpPr>
        <p:spPr>
          <a:xfrm>
            <a:off x="5802923" y="1748"/>
            <a:ext cx="5197151" cy="746358"/>
          </a:xfrm>
          <a:prstGeom prst="rect">
            <a:avLst/>
          </a:prstGeom>
          <a:noFill/>
        </p:spPr>
        <p:txBody>
          <a:bodyPr wrap="square">
            <a:spAutoFit/>
          </a:bodyPr>
          <a:lstStyle/>
          <a:p>
            <a:pPr algn="ctr" rtl="1">
              <a:lnSpc>
                <a:spcPct val="250000"/>
              </a:lnSpc>
            </a:pPr>
            <a:r>
              <a:rPr lang="fa-IR" sz="2000" dirty="0">
                <a:solidFill>
                  <a:schemeClr val="bg1"/>
                </a:solidFill>
                <a:latin typeface="A Suls" pitchFamily="2" charset="-78"/>
                <a:cs typeface="A Suls" pitchFamily="2" charset="-78"/>
              </a:rPr>
              <a:t>مـرگـ</a:t>
            </a:r>
          </a:p>
        </p:txBody>
      </p:sp>
      <p:sp>
        <p:nvSpPr>
          <p:cNvPr id="3" name="TextBox 2">
            <a:extLst>
              <a:ext uri="{FF2B5EF4-FFF2-40B4-BE49-F238E27FC236}">
                <a16:creationId xmlns:a16="http://schemas.microsoft.com/office/drawing/2014/main" id="{5B96D62F-A837-1E91-22C5-0B71ED710487}"/>
              </a:ext>
            </a:extLst>
          </p:cNvPr>
          <p:cNvSpPr txBox="1"/>
          <p:nvPr/>
        </p:nvSpPr>
        <p:spPr>
          <a:xfrm>
            <a:off x="561814" y="4140111"/>
            <a:ext cx="4474070" cy="2185214"/>
          </a:xfrm>
          <a:prstGeom prst="rect">
            <a:avLst/>
          </a:prstGeom>
          <a:noFill/>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پیکر وی پس از تشییع رسمی دولت مصر، در مسجد الرفاعی قاهره خاکسپاری شد و در آن مسجد به امانت گذاشته شد.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0345596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D2E80D0-1288-5691-E869-605F37C7ECF6}"/>
              </a:ext>
            </a:extLst>
          </p:cNvPr>
          <p:cNvSpPr>
            <a:spLocks noGrp="1"/>
          </p:cNvSpPr>
          <p:nvPr>
            <p:ph type="sldNum" sz="quarter" idx="4"/>
          </p:nvPr>
        </p:nvSpPr>
        <p:spPr/>
        <p:txBody>
          <a:bodyPr/>
          <a:lstStyle/>
          <a:p>
            <a:fld id="{E913A565-7455-4D45-A58B-3DBC4608C306}" type="slidenum">
              <a:rPr lang="en-US" smtClean="0"/>
              <a:pPr/>
              <a:t>35</a:t>
            </a:fld>
            <a:endParaRPr lang="en-US" dirty="0"/>
          </a:p>
        </p:txBody>
      </p:sp>
      <p:sp>
        <p:nvSpPr>
          <p:cNvPr id="4" name="TextBox 3">
            <a:extLst>
              <a:ext uri="{FF2B5EF4-FFF2-40B4-BE49-F238E27FC236}">
                <a16:creationId xmlns:a16="http://schemas.microsoft.com/office/drawing/2014/main" id="{A39F18D1-842A-DF3C-FD6C-DE4E6816313F}"/>
              </a:ext>
            </a:extLst>
          </p:cNvPr>
          <p:cNvSpPr txBox="1"/>
          <p:nvPr/>
        </p:nvSpPr>
        <p:spPr>
          <a:xfrm>
            <a:off x="712855" y="1543542"/>
            <a:ext cx="9834466" cy="4401205"/>
          </a:xfrm>
          <a:prstGeom prst="rect">
            <a:avLst/>
          </a:prstGeom>
          <a:noFill/>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در مراسم تشیع جنازه شاه، تاج‌الملوک (مادر شاه) و شمس (خواهر شاه) حضور نداشتند. شمس (خواهر شاه) در کنار مادرش (تاج‌الملوک) مانده بود تا مرگ شاه را متوجه نشود؛ به همین دلیل نتوانست در مراسم تشییع برادرش حضور یابد. علاوه بر اعضای خانواده پهلوی، انور سادات، ریچارد نیکسون و کنستانتین دوم نیز در مراسم خاک‌سپاری شاه ایران شرکت کردند.</a:t>
            </a:r>
          </a:p>
          <a:p>
            <a:pPr algn="ctr" rtl="1">
              <a:lnSpc>
                <a:spcPct val="300000"/>
              </a:lnSpc>
            </a:pPr>
            <a:r>
              <a:rPr lang="fa-IR" sz="1600" dirty="0">
                <a:latin typeface="Vazir" panose="020B0603030804020204" pitchFamily="34" charset="-78"/>
                <a:cs typeface="Vazir" panose="020B0603030804020204" pitchFamily="34" charset="-78"/>
              </a:rPr>
              <a:t>محمدرضاشاه در وصیت‌نامهٔ خود خواسته بود تا در خاک ایران و در کنار نظامیانی که پس از انقلاب ۱۳۵۷ اعدام شدند، دفن شود.</a:t>
            </a:r>
          </a:p>
        </p:txBody>
      </p:sp>
      <p:sp>
        <p:nvSpPr>
          <p:cNvPr id="10" name="TextBox 9">
            <a:extLst>
              <a:ext uri="{FF2B5EF4-FFF2-40B4-BE49-F238E27FC236}">
                <a16:creationId xmlns:a16="http://schemas.microsoft.com/office/drawing/2014/main" id="{0D1E494C-DBD0-D839-A4B7-60017EFF5DB8}"/>
              </a:ext>
            </a:extLst>
          </p:cNvPr>
          <p:cNvSpPr txBox="1"/>
          <p:nvPr/>
        </p:nvSpPr>
        <p:spPr>
          <a:xfrm>
            <a:off x="5802923" y="1748"/>
            <a:ext cx="5197151" cy="746358"/>
          </a:xfrm>
          <a:prstGeom prst="rect">
            <a:avLst/>
          </a:prstGeom>
          <a:noFill/>
        </p:spPr>
        <p:txBody>
          <a:bodyPr wrap="square">
            <a:spAutoFit/>
          </a:bodyPr>
          <a:lstStyle/>
          <a:p>
            <a:pPr algn="ctr" rtl="1">
              <a:lnSpc>
                <a:spcPct val="250000"/>
              </a:lnSpc>
            </a:pPr>
            <a:r>
              <a:rPr lang="fa-IR" sz="2000" dirty="0">
                <a:solidFill>
                  <a:schemeClr val="bg1"/>
                </a:solidFill>
                <a:latin typeface="A Suls" pitchFamily="2" charset="-78"/>
                <a:cs typeface="A Suls" pitchFamily="2" charset="-78"/>
              </a:rPr>
              <a:t>مـرگـ</a:t>
            </a:r>
          </a:p>
        </p:txBody>
      </p:sp>
    </p:spTree>
    <p:extLst>
      <p:ext uri="{BB962C8B-B14F-4D97-AF65-F5344CB8AC3E}">
        <p14:creationId xmlns:p14="http://schemas.microsoft.com/office/powerpoint/2010/main" val="19284454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024BE1-2231-4411-5880-5BAADC7EF813}"/>
              </a:ext>
            </a:extLst>
          </p:cNvPr>
          <p:cNvSpPr>
            <a:spLocks noGrp="1"/>
          </p:cNvSpPr>
          <p:nvPr>
            <p:ph type="sldNum" sz="quarter" idx="4"/>
          </p:nvPr>
        </p:nvSpPr>
        <p:spPr/>
        <p:txBody>
          <a:bodyPr/>
          <a:lstStyle/>
          <a:p>
            <a:fld id="{E913A565-7455-4D45-A58B-3DBC4608C306}" type="slidenum">
              <a:rPr lang="en-US" smtClean="0"/>
              <a:pPr/>
              <a:t>36</a:t>
            </a:fld>
            <a:endParaRPr lang="en-US" dirty="0"/>
          </a:p>
        </p:txBody>
      </p:sp>
      <p:sp>
        <p:nvSpPr>
          <p:cNvPr id="3" name="TextBox 2">
            <a:extLst>
              <a:ext uri="{FF2B5EF4-FFF2-40B4-BE49-F238E27FC236}">
                <a16:creationId xmlns:a16="http://schemas.microsoft.com/office/drawing/2014/main" id="{082B71D5-C979-8ABF-69CE-40B2A43B09E7}"/>
              </a:ext>
            </a:extLst>
          </p:cNvPr>
          <p:cNvSpPr txBox="1"/>
          <p:nvPr/>
        </p:nvSpPr>
        <p:spPr>
          <a:xfrm>
            <a:off x="593317" y="1396717"/>
            <a:ext cx="6097464" cy="3666645"/>
          </a:xfrm>
          <a:prstGeom prst="rect">
            <a:avLst/>
          </a:prstGeom>
          <a:noFill/>
        </p:spPr>
        <p:txBody>
          <a:bodyPr wrap="square">
            <a:spAutoFit/>
          </a:bodyPr>
          <a:lstStyle/>
          <a:p>
            <a:pPr rtl="1">
              <a:lnSpc>
                <a:spcPct val="300000"/>
              </a:lnSpc>
            </a:pPr>
            <a:r>
              <a:rPr lang="en-US" sz="1600" dirty="0">
                <a:latin typeface="Vazir" panose="020B0603030804020204" pitchFamily="34" charset="-78"/>
                <a:cs typeface="Vazir" panose="020B0603030804020204" pitchFamily="34" charset="-78"/>
                <a:hlinkClick r:id="rId2">
                  <a:extLst>
                    <a:ext uri="{A12FA001-AC4F-418D-AE19-62706E023703}">
                      <ahyp:hlinkClr xmlns:ahyp="http://schemas.microsoft.com/office/drawing/2018/hyperlinkcolor" val="tx"/>
                    </a:ext>
                  </a:extLst>
                </a:hlinkClick>
              </a:rPr>
              <a:t>https://www.tabnak.ir/fa/tags</a:t>
            </a:r>
            <a:endParaRPr lang="fa-IR" sz="1600" dirty="0">
              <a:latin typeface="Vazir" panose="020B0603030804020204" pitchFamily="34" charset="-78"/>
              <a:cs typeface="Vazir" panose="020B0603030804020204" pitchFamily="34" charset="-78"/>
            </a:endParaRPr>
          </a:p>
          <a:p>
            <a:pPr rtl="1">
              <a:lnSpc>
                <a:spcPct val="300000"/>
              </a:lnSpc>
            </a:pPr>
            <a:r>
              <a:rPr lang="en-US" sz="1600" dirty="0">
                <a:latin typeface="Vazir" panose="020B0603030804020204" pitchFamily="34" charset="-78"/>
                <a:cs typeface="Vazir" panose="020B0603030804020204" pitchFamily="34" charset="-78"/>
                <a:hlinkClick r:id="rId3">
                  <a:extLst>
                    <a:ext uri="{A12FA001-AC4F-418D-AE19-62706E023703}">
                      <ahyp:hlinkClr xmlns:ahyp="http://schemas.microsoft.com/office/drawing/2018/hyperlinkcolor" val="tx"/>
                    </a:ext>
                  </a:extLst>
                </a:hlinkClick>
              </a:rPr>
              <a:t>https://fa.wikifeqh.ir/</a:t>
            </a:r>
            <a:endParaRPr lang="fa-IR" sz="1600" dirty="0">
              <a:latin typeface="Vazir" panose="020B0603030804020204" pitchFamily="34" charset="-78"/>
              <a:cs typeface="Vazir" panose="020B0603030804020204" pitchFamily="34" charset="-78"/>
            </a:endParaRPr>
          </a:p>
          <a:p>
            <a:pPr rtl="1">
              <a:lnSpc>
                <a:spcPct val="300000"/>
              </a:lnSpc>
            </a:pPr>
            <a:r>
              <a:rPr lang="en-US" sz="1600" dirty="0">
                <a:latin typeface="Vazir" panose="020B0603030804020204" pitchFamily="34" charset="-78"/>
                <a:cs typeface="Vazir" panose="020B0603030804020204" pitchFamily="34" charset="-78"/>
              </a:rPr>
              <a:t>https://fa.wikipedia.org/wiki</a:t>
            </a:r>
          </a:p>
          <a:p>
            <a:pPr>
              <a:lnSpc>
                <a:spcPct val="250000"/>
              </a:lnSpc>
            </a:pPr>
            <a:endParaRPr lang="en-US" dirty="0">
              <a:latin typeface="Times New Roman" panose="02020603050405020304" pitchFamily="18" charset="0"/>
              <a:cs typeface="Times New Roman" panose="02020603050405020304" pitchFamily="18" charset="0"/>
            </a:endParaRPr>
          </a:p>
          <a:p>
            <a:pPr>
              <a:lnSpc>
                <a:spcPct val="250000"/>
              </a:lnSpc>
            </a:pP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0D5E6A4F-DA67-4511-F5C4-50F6A632AFF7}"/>
              </a:ext>
            </a:extLst>
          </p:cNvPr>
          <p:cNvSpPr txBox="1"/>
          <p:nvPr/>
        </p:nvSpPr>
        <p:spPr>
          <a:xfrm>
            <a:off x="5837275" y="214783"/>
            <a:ext cx="5083490" cy="461665"/>
          </a:xfrm>
          <a:prstGeom prst="rect">
            <a:avLst/>
          </a:prstGeom>
          <a:noFill/>
        </p:spPr>
        <p:txBody>
          <a:bodyPr wrap="square" rtlCol="0">
            <a:spAutoFit/>
          </a:bodyPr>
          <a:lstStyle/>
          <a:p>
            <a:pPr algn="ctr" rtl="1"/>
            <a:r>
              <a:rPr lang="fa-IR" sz="2400" dirty="0">
                <a:solidFill>
                  <a:schemeClr val="bg1"/>
                </a:solidFill>
                <a:latin typeface="A Suls" pitchFamily="2" charset="-78"/>
                <a:cs typeface="A Suls" pitchFamily="2" charset="-78"/>
              </a:rPr>
              <a:t>مـــــــــنابع</a:t>
            </a:r>
            <a:endParaRPr lang="en-US" sz="2400" dirty="0">
              <a:solidFill>
                <a:schemeClr val="bg1"/>
              </a:solidFill>
              <a:latin typeface="A Suls" pitchFamily="2" charset="-78"/>
              <a:cs typeface="A Suls" pitchFamily="2" charset="-78"/>
            </a:endParaRPr>
          </a:p>
        </p:txBody>
      </p:sp>
    </p:spTree>
    <p:extLst>
      <p:ext uri="{BB962C8B-B14F-4D97-AF65-F5344CB8AC3E}">
        <p14:creationId xmlns:p14="http://schemas.microsoft.com/office/powerpoint/2010/main" val="8101555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A0EF661-9621-51CF-AB6F-BA93BD73C56E}"/>
              </a:ext>
            </a:extLst>
          </p:cNvPr>
          <p:cNvSpPr txBox="1"/>
          <p:nvPr/>
        </p:nvSpPr>
        <p:spPr>
          <a:xfrm>
            <a:off x="1810138" y="2921168"/>
            <a:ext cx="9146332" cy="1015663"/>
          </a:xfrm>
          <a:prstGeom prst="rect">
            <a:avLst/>
          </a:prstGeom>
          <a:noFill/>
        </p:spPr>
        <p:txBody>
          <a:bodyPr wrap="square">
            <a:spAutoFit/>
          </a:bodyPr>
          <a:lstStyle/>
          <a:p>
            <a:r>
              <a:rPr lang="fa-IR" sz="6000" dirty="0">
                <a:solidFill>
                  <a:schemeClr val="bg1"/>
                </a:solidFill>
                <a:latin typeface="Vazir" panose="020B0603030804020204" pitchFamily="34" charset="-78"/>
                <a:cs typeface="Vazir" panose="020B0603030804020204" pitchFamily="34" charset="-78"/>
              </a:rPr>
              <a:t>با تشکر از توجه شما عزیزان</a:t>
            </a:r>
            <a:endParaRPr lang="en-US" sz="6000" dirty="0">
              <a:solidFill>
                <a:schemeClr val="bg1"/>
              </a:solidFill>
            </a:endParaRPr>
          </a:p>
        </p:txBody>
      </p:sp>
    </p:spTree>
    <p:extLst>
      <p:ext uri="{BB962C8B-B14F-4D97-AF65-F5344CB8AC3E}">
        <p14:creationId xmlns:p14="http://schemas.microsoft.com/office/powerpoint/2010/main" val="15635034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22A4079-F1F1-8DB8-3E22-4E7B05B9116D}"/>
              </a:ext>
            </a:extLst>
          </p:cNvPr>
          <p:cNvSpPr>
            <a:spLocks noGrp="1"/>
          </p:cNvSpPr>
          <p:nvPr>
            <p:ph type="sldNum" sz="quarter" idx="4"/>
          </p:nvPr>
        </p:nvSpPr>
        <p:spPr/>
        <p:txBody>
          <a:bodyPr/>
          <a:lstStyle/>
          <a:p>
            <a:fld id="{E913A565-7455-4D45-A58B-3DBC4608C306}" type="slidenum">
              <a:rPr lang="en-US" smtClean="0"/>
              <a:pPr/>
              <a:t>4</a:t>
            </a:fld>
            <a:endParaRPr lang="en-US" dirty="0"/>
          </a:p>
        </p:txBody>
      </p:sp>
      <p:sp>
        <p:nvSpPr>
          <p:cNvPr id="4" name="TextBox 3">
            <a:extLst>
              <a:ext uri="{FF2B5EF4-FFF2-40B4-BE49-F238E27FC236}">
                <a16:creationId xmlns:a16="http://schemas.microsoft.com/office/drawing/2014/main" id="{474130A6-572A-577E-CB85-4E44669B3C1C}"/>
              </a:ext>
            </a:extLst>
          </p:cNvPr>
          <p:cNvSpPr txBox="1"/>
          <p:nvPr/>
        </p:nvSpPr>
        <p:spPr>
          <a:xfrm>
            <a:off x="439169" y="801307"/>
            <a:ext cx="10057770" cy="2923877"/>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در میان مخالفان، او به‌دلیل فقدان آزادی سیاسی و انتخابات آزاد مورد انتقاد است. در نظام جمهوری اسلامی ایران از او وجهه ناپسندی به نمایش گذاشته شده و با رکیک‌ترین صفات مورد ترور شخصیتی قرار گرفته‌است. او سال‌ها پس از مرگ در عرصهٔ سیاست به‌عنوان شخصیت تاریخی و «مرجع سیاسی» حضور دارد. محمدرضاشاه سه بار ازدواج کرد و صاحب پنج فرزند شد. همچنین او چهار کتاب دربارهٔ زندگی خود و ایران نوشت.</a:t>
            </a:r>
            <a:endParaRPr lang="en-US" sz="1600" dirty="0">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01E13E90-9531-82E2-59F1-9A201F4EAADC}"/>
              </a:ext>
            </a:extLst>
          </p:cNvPr>
          <p:cNvSpPr txBox="1"/>
          <p:nvPr/>
        </p:nvSpPr>
        <p:spPr>
          <a:xfrm>
            <a:off x="5839097" y="278883"/>
            <a:ext cx="5146766" cy="400110"/>
          </a:xfrm>
          <a:prstGeom prst="rect">
            <a:avLst/>
          </a:prstGeom>
          <a:noFill/>
        </p:spPr>
        <p:txBody>
          <a:bodyPr wrap="square">
            <a:spAutoFit/>
          </a:bodyPr>
          <a:lstStyle/>
          <a:p>
            <a:pPr algn="ctr" rtl="1"/>
            <a:r>
              <a:rPr lang="fa-IR" sz="2000" b="0" i="0" dirty="0">
                <a:solidFill>
                  <a:schemeClr val="bg1"/>
                </a:solidFill>
                <a:effectLst/>
                <a:latin typeface="A Suls" pitchFamily="2" charset="-78"/>
                <a:cs typeface="A Suls" pitchFamily="2" charset="-78"/>
              </a:rPr>
              <a:t>مقدمه زندگینامه محمدرضا پهلوی</a:t>
            </a:r>
          </a:p>
        </p:txBody>
      </p:sp>
      <p:pic>
        <p:nvPicPr>
          <p:cNvPr id="3" name="Picture 2">
            <a:extLst>
              <a:ext uri="{FF2B5EF4-FFF2-40B4-BE49-F238E27FC236}">
                <a16:creationId xmlns:a16="http://schemas.microsoft.com/office/drawing/2014/main" id="{CA3DA2EC-BD7C-54BD-DDFC-4385BEE65AC7}"/>
              </a:ext>
            </a:extLst>
          </p:cNvPr>
          <p:cNvPicPr>
            <a:picLocks noChangeAspect="1"/>
          </p:cNvPicPr>
          <p:nvPr/>
        </p:nvPicPr>
        <p:blipFill rotWithShape="1">
          <a:blip r:embed="rId2">
            <a:extLst>
              <a:ext uri="{28A0092B-C50C-407E-A947-70E740481C1C}">
                <a14:useLocalDpi xmlns:a14="http://schemas.microsoft.com/office/drawing/2010/main" val="0"/>
              </a:ext>
            </a:extLst>
          </a:blip>
          <a:srcRect l="4204" r="14192"/>
          <a:stretch/>
        </p:blipFill>
        <p:spPr>
          <a:xfrm>
            <a:off x="916196" y="3354672"/>
            <a:ext cx="3936740" cy="3034595"/>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7">
            <a:extLst>
              <a:ext uri="{FF2B5EF4-FFF2-40B4-BE49-F238E27FC236}">
                <a16:creationId xmlns:a16="http://schemas.microsoft.com/office/drawing/2014/main" id="{7702D803-03FD-BB7A-E055-BE2C6EBF3E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257998">
            <a:off x="5120358" y="4002734"/>
            <a:ext cx="1523314" cy="2443397"/>
          </a:xfrm>
          <a:prstGeom prst="round2DiagRect">
            <a:avLst>
              <a:gd name="adj1" fmla="val 0"/>
              <a:gd name="adj2" fmla="val 44691"/>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6524550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1361A34-EC6C-B5D4-48C1-65C637C12E28}"/>
              </a:ext>
            </a:extLst>
          </p:cNvPr>
          <p:cNvSpPr>
            <a:spLocks noGrp="1"/>
          </p:cNvSpPr>
          <p:nvPr>
            <p:ph type="sldNum" sz="quarter" idx="4"/>
          </p:nvPr>
        </p:nvSpPr>
        <p:spPr/>
        <p:txBody>
          <a:bodyPr/>
          <a:lstStyle/>
          <a:p>
            <a:fld id="{E913A565-7455-4D45-A58B-3DBC4608C306}" type="slidenum">
              <a:rPr lang="en-US" smtClean="0"/>
              <a:pPr/>
              <a:t>5</a:t>
            </a:fld>
            <a:endParaRPr lang="en-US" dirty="0"/>
          </a:p>
        </p:txBody>
      </p:sp>
      <p:sp>
        <p:nvSpPr>
          <p:cNvPr id="3" name="TextBox 2">
            <a:extLst>
              <a:ext uri="{FF2B5EF4-FFF2-40B4-BE49-F238E27FC236}">
                <a16:creationId xmlns:a16="http://schemas.microsoft.com/office/drawing/2014/main" id="{4C1760F1-0C2D-8FC0-FB4A-4F885D911537}"/>
              </a:ext>
            </a:extLst>
          </p:cNvPr>
          <p:cNvSpPr txBox="1"/>
          <p:nvPr/>
        </p:nvSpPr>
        <p:spPr>
          <a:xfrm>
            <a:off x="5772153" y="245096"/>
            <a:ext cx="5275292"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اوایل زندگی و تحصیلات</a:t>
            </a:r>
          </a:p>
        </p:txBody>
      </p:sp>
      <p:sp>
        <p:nvSpPr>
          <p:cNvPr id="4" name="TextBox 3">
            <a:extLst>
              <a:ext uri="{FF2B5EF4-FFF2-40B4-BE49-F238E27FC236}">
                <a16:creationId xmlns:a16="http://schemas.microsoft.com/office/drawing/2014/main" id="{99D13EB1-1B9F-E559-2ECD-54AE1058BC0B}"/>
              </a:ext>
            </a:extLst>
          </p:cNvPr>
          <p:cNvSpPr txBox="1"/>
          <p:nvPr/>
        </p:nvSpPr>
        <p:spPr>
          <a:xfrm>
            <a:off x="-122375" y="875415"/>
            <a:ext cx="11169820" cy="2185214"/>
          </a:xfrm>
          <a:prstGeom prst="rect">
            <a:avLst/>
          </a:prstGeom>
          <a:noFill/>
        </p:spPr>
        <p:txBody>
          <a:bodyPr wrap="square">
            <a:spAutoFit/>
          </a:bodyPr>
          <a:lstStyle/>
          <a:p>
            <a:pPr algn="ctr" rtl="1">
              <a:lnSpc>
                <a:spcPct val="300000"/>
              </a:lnSpc>
            </a:pPr>
            <a:r>
              <a:rPr lang="fa-IR" sz="1600" dirty="0">
                <a:latin typeface="Vazir" panose="020B0603030804020204" pitchFamily="34" charset="-78"/>
                <a:cs typeface="Vazir" panose="020B0603030804020204" pitchFamily="34" charset="-78"/>
              </a:rPr>
              <a:t>محمدرضا پهلوی در روز ۴ آبان ۱۲۹۸ (۱ صفر ۱۳۳۸ ه‍. ق، ۲۶ اکتبر ۱۹۱۹) در خانه‌ای اجاره‌ای در محله ی دروازه قزوین تهران با اصالت مازندرانی زاده شد. پدر او «رضا سوادکوهی» (سپس «رضاخان میرپنج» و پس از آن «رضاشاه پهلوی») و مادرش نیم‌تاج</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(بعدها تاج‌الملوک آیرملو) بود.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528DD9CF-BDAA-D1ED-7BB7-B523FBF932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1407" y="2732978"/>
            <a:ext cx="2263135" cy="3419849"/>
          </a:xfrm>
          <a:prstGeom prst="round2DiagRect">
            <a:avLst>
              <a:gd name="adj1" fmla="val 36148"/>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7">
            <a:extLst>
              <a:ext uri="{FF2B5EF4-FFF2-40B4-BE49-F238E27FC236}">
                <a16:creationId xmlns:a16="http://schemas.microsoft.com/office/drawing/2014/main" id="{FC23BF66-D50D-41DD-1839-E59563BDBE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3737" y="2575249"/>
            <a:ext cx="2486062" cy="3735308"/>
          </a:xfrm>
          <a:prstGeom prst="round2DiagRect">
            <a:avLst>
              <a:gd name="adj1" fmla="val 50000"/>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551644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E84D8A8-A9CF-3C33-F0A0-F93024E7EE66}"/>
              </a:ext>
            </a:extLst>
          </p:cNvPr>
          <p:cNvSpPr>
            <a:spLocks noGrp="1"/>
          </p:cNvSpPr>
          <p:nvPr>
            <p:ph type="sldNum" sz="quarter" idx="4"/>
          </p:nvPr>
        </p:nvSpPr>
        <p:spPr/>
        <p:txBody>
          <a:bodyPr/>
          <a:lstStyle/>
          <a:p>
            <a:fld id="{E913A565-7455-4D45-A58B-3DBC4608C306}" type="slidenum">
              <a:rPr lang="en-US" smtClean="0"/>
              <a:pPr/>
              <a:t>6</a:t>
            </a:fld>
            <a:endParaRPr lang="en-US" dirty="0"/>
          </a:p>
        </p:txBody>
      </p:sp>
      <p:sp>
        <p:nvSpPr>
          <p:cNvPr id="3" name="TextBox 2">
            <a:extLst>
              <a:ext uri="{FF2B5EF4-FFF2-40B4-BE49-F238E27FC236}">
                <a16:creationId xmlns:a16="http://schemas.microsoft.com/office/drawing/2014/main" id="{1EFE4C4D-9243-B147-61FB-2180B8160552}"/>
              </a:ext>
            </a:extLst>
          </p:cNvPr>
          <p:cNvSpPr txBox="1"/>
          <p:nvPr/>
        </p:nvSpPr>
        <p:spPr>
          <a:xfrm>
            <a:off x="4665306" y="1080690"/>
            <a:ext cx="5580784" cy="4401205"/>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اصالت خانوادگی محمدرضاشاه از سوادکوه مازندران می‌باشد. او در کتاب مأموریت برای وطنم اینچنین آورده‌است: «پدرم در سال ۱۲۵۶ در استان مازندران که نزدیک بحر خزر است، پا به عرصه ی وجود گذاشت. او بر خلاف پادشاهان قاجار که چنان‌که گفتم از «نژاد ترک» بودند، از خانواده‌ای «اصیل ایرانی» بود و پدر و جدش در ارتش ایران با سمت افسری خدمت کرده بودند. </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F888D813-5D85-4D14-D7D1-75EF7C81FF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305" y="735456"/>
            <a:ext cx="3128921" cy="5559047"/>
          </a:xfrm>
          <a:prstGeom prst="snip2DiagRect">
            <a:avLst>
              <a:gd name="adj1" fmla="val 13388"/>
              <a:gd name="adj2" fmla="val 10795"/>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93AD6567-DDE4-E4DF-83F3-1CAEF5D275FA}"/>
              </a:ext>
            </a:extLst>
          </p:cNvPr>
          <p:cNvSpPr txBox="1"/>
          <p:nvPr/>
        </p:nvSpPr>
        <p:spPr>
          <a:xfrm>
            <a:off x="5772153" y="245096"/>
            <a:ext cx="5275292"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اوایل زندگی و تحصیلات</a:t>
            </a:r>
          </a:p>
        </p:txBody>
      </p:sp>
    </p:spTree>
    <p:extLst>
      <p:ext uri="{BB962C8B-B14F-4D97-AF65-F5344CB8AC3E}">
        <p14:creationId xmlns:p14="http://schemas.microsoft.com/office/powerpoint/2010/main" val="38357270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4DF25CE-BA1A-5EA6-1CBD-5A84A4D07D2B}"/>
              </a:ext>
            </a:extLst>
          </p:cNvPr>
          <p:cNvSpPr>
            <a:spLocks noGrp="1"/>
          </p:cNvSpPr>
          <p:nvPr>
            <p:ph type="sldNum" sz="quarter" idx="4"/>
          </p:nvPr>
        </p:nvSpPr>
        <p:spPr/>
        <p:txBody>
          <a:bodyPr/>
          <a:lstStyle/>
          <a:p>
            <a:fld id="{E913A565-7455-4D45-A58B-3DBC4608C306}" type="slidenum">
              <a:rPr lang="en-US" smtClean="0"/>
              <a:pPr/>
              <a:t>7</a:t>
            </a:fld>
            <a:endParaRPr lang="en-US" dirty="0"/>
          </a:p>
        </p:txBody>
      </p:sp>
      <p:sp>
        <p:nvSpPr>
          <p:cNvPr id="3" name="TextBox 2">
            <a:extLst>
              <a:ext uri="{FF2B5EF4-FFF2-40B4-BE49-F238E27FC236}">
                <a16:creationId xmlns:a16="http://schemas.microsoft.com/office/drawing/2014/main" id="{9CB769BA-25CD-C83B-6123-99DEC3CE56F4}"/>
              </a:ext>
            </a:extLst>
          </p:cNvPr>
          <p:cNvSpPr txBox="1"/>
          <p:nvPr/>
        </p:nvSpPr>
        <p:spPr>
          <a:xfrm>
            <a:off x="388389" y="927975"/>
            <a:ext cx="5620525" cy="5139869"/>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جد او در یکی از جنگ‌های ایران و افغانستان از خود شجاعت و رشادت مخصوصی نشان داده و پدرش فرماندهی هنگی را که در استان مازندران ساخلو داشت، عهده‌دار بود.  او با پدر و مادر، دو خواهر و یک برادرش به نام‌های شمس، اشرف (دوقلو با محمدرضا) و علیرضا پهلوی به خانه ی تازه خود رفتند. در این خانه او زبان فرانسوی و کلیاتی درباره ی فرهنگ غرب، انقلاب فرانسه، روشنفکران غربی و تاریخ غرب را نزد پرستار فرانسوی‌اش مادام ارفع آموخت.</a:t>
            </a:r>
            <a:endParaRPr lang="en-US" sz="1600" dirty="0">
              <a:latin typeface="Vazir" panose="020B0603030804020204" pitchFamily="34" charset="-78"/>
              <a:cs typeface="Vazir" panose="020B0603030804020204" pitchFamily="34" charset="-78"/>
            </a:endParaRPr>
          </a:p>
        </p:txBody>
      </p:sp>
      <p:pic>
        <p:nvPicPr>
          <p:cNvPr id="5" name="Picture 4">
            <a:extLst>
              <a:ext uri="{FF2B5EF4-FFF2-40B4-BE49-F238E27FC236}">
                <a16:creationId xmlns:a16="http://schemas.microsoft.com/office/drawing/2014/main" id="{817C13AC-4567-C923-63FD-DA0F965865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25506" y="1018492"/>
            <a:ext cx="3168585" cy="49588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id="{91E5E13A-BA56-4D8F-DDF8-5705E07A5559}"/>
              </a:ext>
            </a:extLst>
          </p:cNvPr>
          <p:cNvSpPr txBox="1"/>
          <p:nvPr/>
        </p:nvSpPr>
        <p:spPr>
          <a:xfrm>
            <a:off x="5772153" y="245096"/>
            <a:ext cx="5275292"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اوایل زندگی و تحصیلات</a:t>
            </a:r>
          </a:p>
        </p:txBody>
      </p:sp>
    </p:spTree>
    <p:extLst>
      <p:ext uri="{BB962C8B-B14F-4D97-AF65-F5344CB8AC3E}">
        <p14:creationId xmlns:p14="http://schemas.microsoft.com/office/powerpoint/2010/main" val="498000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C78CE9F-D985-FE92-1D31-5356749E44F8}"/>
              </a:ext>
            </a:extLst>
          </p:cNvPr>
          <p:cNvSpPr>
            <a:spLocks noGrp="1"/>
          </p:cNvSpPr>
          <p:nvPr>
            <p:ph type="sldNum" sz="quarter" idx="4"/>
          </p:nvPr>
        </p:nvSpPr>
        <p:spPr/>
        <p:txBody>
          <a:bodyPr/>
          <a:lstStyle/>
          <a:p>
            <a:fld id="{E913A565-7455-4D45-A58B-3DBC4608C306}" type="slidenum">
              <a:rPr lang="en-US" smtClean="0"/>
              <a:pPr/>
              <a:t>8</a:t>
            </a:fld>
            <a:endParaRPr lang="en-US" dirty="0"/>
          </a:p>
        </p:txBody>
      </p:sp>
      <p:sp>
        <p:nvSpPr>
          <p:cNvPr id="3" name="TextBox 2">
            <a:extLst>
              <a:ext uri="{FF2B5EF4-FFF2-40B4-BE49-F238E27FC236}">
                <a16:creationId xmlns:a16="http://schemas.microsoft.com/office/drawing/2014/main" id="{1C07825A-0AA1-58CF-D07D-8F8006BC6954}"/>
              </a:ext>
            </a:extLst>
          </p:cNvPr>
          <p:cNvSpPr txBox="1"/>
          <p:nvPr/>
        </p:nvSpPr>
        <p:spPr>
          <a:xfrm>
            <a:off x="5766319" y="230004"/>
            <a:ext cx="5262466"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دوران اقتدار پادشاهی</a:t>
            </a:r>
            <a:endParaRPr lang="en-US" sz="2000" dirty="0">
              <a:solidFill>
                <a:schemeClr val="bg1"/>
              </a:solidFill>
              <a:latin typeface="A Suls" pitchFamily="2" charset="-78"/>
              <a:cs typeface="A Suls" pitchFamily="2" charset="-78"/>
            </a:endParaRPr>
          </a:p>
        </p:txBody>
      </p:sp>
      <p:sp>
        <p:nvSpPr>
          <p:cNvPr id="4" name="TextBox 3">
            <a:extLst>
              <a:ext uri="{FF2B5EF4-FFF2-40B4-BE49-F238E27FC236}">
                <a16:creationId xmlns:a16="http://schemas.microsoft.com/office/drawing/2014/main" id="{B5A98313-A9EB-57C0-C641-E7D2888DD430}"/>
              </a:ext>
            </a:extLst>
          </p:cNvPr>
          <p:cNvSpPr txBox="1"/>
          <p:nvPr/>
        </p:nvSpPr>
        <p:spPr>
          <a:xfrm>
            <a:off x="345233" y="726126"/>
            <a:ext cx="10214149" cy="2185214"/>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مدتی پس از نجات از یک ترور نافرجام، با تشکیل مجلس سنا بر قدرت و اقتدار خود افزود. در دوران پادشاهی او،  صنعت نفت ایران به رهبری محمد مصدق ملی شد. با شکست خوردن کودتای ۲۵ مرداد، محمدرضا شاه ایران را ترک کرد و به ایتالیا رفت، ولی با موفقیت کودتای ۲۸ مرداد ۱۳۳۲ مصدق برکنار شد و شاه باری دیگر به قدرت رسید.</a:t>
            </a:r>
            <a:endParaRPr lang="en-US" sz="1600" dirty="0">
              <a:latin typeface="Vazir" panose="020B0603030804020204" pitchFamily="34" charset="-78"/>
              <a:cs typeface="Vazir" panose="020B0603030804020204" pitchFamily="34" charset="-78"/>
            </a:endParaRPr>
          </a:p>
        </p:txBody>
      </p:sp>
      <p:pic>
        <p:nvPicPr>
          <p:cNvPr id="7" name="Picture 6">
            <a:extLst>
              <a:ext uri="{FF2B5EF4-FFF2-40B4-BE49-F238E27FC236}">
                <a16:creationId xmlns:a16="http://schemas.microsoft.com/office/drawing/2014/main" id="{294844EB-2413-3DB7-3B9F-DCFAF3475B99}"/>
              </a:ext>
            </a:extLst>
          </p:cNvPr>
          <p:cNvPicPr>
            <a:picLocks noChangeAspect="1"/>
          </p:cNvPicPr>
          <p:nvPr/>
        </p:nvPicPr>
        <p:blipFill rotWithShape="1">
          <a:blip r:embed="rId2">
            <a:extLst>
              <a:ext uri="{28A0092B-C50C-407E-A947-70E740481C1C}">
                <a14:useLocalDpi xmlns:a14="http://schemas.microsoft.com/office/drawing/2010/main" val="0"/>
              </a:ext>
            </a:extLst>
          </a:blip>
          <a:srcRect b="33675"/>
          <a:stretch/>
        </p:blipFill>
        <p:spPr>
          <a:xfrm>
            <a:off x="718457" y="3007352"/>
            <a:ext cx="3626555" cy="3577909"/>
          </a:xfrm>
          <a:prstGeom prst="ellipse">
            <a:avLst/>
          </a:prstGeom>
          <a:ln>
            <a:noFill/>
          </a:ln>
          <a:effectLst>
            <a:softEdge rad="112500"/>
          </a:effectLst>
        </p:spPr>
      </p:pic>
      <p:pic>
        <p:nvPicPr>
          <p:cNvPr id="8" name="Picture 7">
            <a:extLst>
              <a:ext uri="{FF2B5EF4-FFF2-40B4-BE49-F238E27FC236}">
                <a16:creationId xmlns:a16="http://schemas.microsoft.com/office/drawing/2014/main" id="{4D0E66F8-C9AE-9379-8C01-A6C9F071CD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9543" y="3172914"/>
            <a:ext cx="4572001" cy="3246784"/>
          </a:xfrm>
          <a:prstGeom prst="ellipse">
            <a:avLst/>
          </a:prstGeom>
          <a:ln>
            <a:noFill/>
          </a:ln>
          <a:effectLst>
            <a:softEdge rad="112500"/>
          </a:effectLst>
        </p:spPr>
      </p:pic>
    </p:spTree>
    <p:extLst>
      <p:ext uri="{BB962C8B-B14F-4D97-AF65-F5344CB8AC3E}">
        <p14:creationId xmlns:p14="http://schemas.microsoft.com/office/powerpoint/2010/main" val="3928108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C112FC0-5212-3734-0029-1B37BA090713}"/>
              </a:ext>
            </a:extLst>
          </p:cNvPr>
          <p:cNvSpPr>
            <a:spLocks noGrp="1"/>
          </p:cNvSpPr>
          <p:nvPr>
            <p:ph type="sldNum" sz="quarter" idx="4"/>
          </p:nvPr>
        </p:nvSpPr>
        <p:spPr/>
        <p:txBody>
          <a:bodyPr/>
          <a:lstStyle/>
          <a:p>
            <a:fld id="{E913A565-7455-4D45-A58B-3DBC4608C306}" type="slidenum">
              <a:rPr lang="en-US" smtClean="0"/>
              <a:pPr/>
              <a:t>9</a:t>
            </a:fld>
            <a:endParaRPr lang="en-US" dirty="0"/>
          </a:p>
        </p:txBody>
      </p:sp>
      <p:sp>
        <p:nvSpPr>
          <p:cNvPr id="3" name="TextBox 2">
            <a:extLst>
              <a:ext uri="{FF2B5EF4-FFF2-40B4-BE49-F238E27FC236}">
                <a16:creationId xmlns:a16="http://schemas.microsoft.com/office/drawing/2014/main" id="{0689FDD6-BE86-D1EF-1DEB-3C77BA5848E3}"/>
              </a:ext>
            </a:extLst>
          </p:cNvPr>
          <p:cNvSpPr txBox="1"/>
          <p:nvPr/>
        </p:nvSpPr>
        <p:spPr>
          <a:xfrm>
            <a:off x="4921853" y="800770"/>
            <a:ext cx="5646859" cy="4270400"/>
          </a:xfrm>
          <a:prstGeom prst="rect">
            <a:avLst/>
          </a:prstGeom>
          <a:noFill/>
        </p:spPr>
        <p:txBody>
          <a:bodyPr wrap="square">
            <a:spAutoFit/>
          </a:bodyPr>
          <a:lstStyle/>
          <a:p>
            <a:pPr algn="justLow" rtl="1">
              <a:lnSpc>
                <a:spcPct val="300000"/>
              </a:lnSpc>
            </a:pPr>
            <a:r>
              <a:rPr lang="fa-IR" sz="1600" dirty="0">
                <a:latin typeface="Vazir" panose="020B0603030804020204" pitchFamily="34" charset="-78"/>
                <a:cs typeface="Vazir" panose="020B0603030804020204" pitchFamily="34" charset="-78"/>
              </a:rPr>
              <a:t>شاه به توسعه اقتصادی و افزایش قدرت نظامی کشور علاقه داشت و بخش زیادی از درآمد نفتی کشور را صرف ارتش ایران‌ می‌نمود. محمدرضا شاه نظام تک‌حزبی را در کشور حاکم کرد و عملاً در شانزده‌سال پایان پادشاهی تقریباً هیچ‌یک از تصمیمات کلیدی کشوری بدون نظر مساعد او گرفته نمی‌شد.</a:t>
            </a:r>
          </a:p>
          <a:p>
            <a:pPr algn="justLow" rtl="1">
              <a:lnSpc>
                <a:spcPct val="200000"/>
              </a:lnSpc>
            </a:pPr>
            <a:r>
              <a:rPr lang="fa-IR" b="0" i="0" dirty="0">
                <a:solidFill>
                  <a:srgbClr val="000000"/>
                </a:solidFill>
                <a:effectLst/>
                <a:latin typeface="dana-regular"/>
                <a:cs typeface="B Nazanin" panose="00000400000000000000" pitchFamily="2" charset="-78"/>
              </a:rPr>
              <a:t> </a:t>
            </a:r>
          </a:p>
        </p:txBody>
      </p:sp>
      <p:sp>
        <p:nvSpPr>
          <p:cNvPr id="7" name="TextBox 6">
            <a:extLst>
              <a:ext uri="{FF2B5EF4-FFF2-40B4-BE49-F238E27FC236}">
                <a16:creationId xmlns:a16="http://schemas.microsoft.com/office/drawing/2014/main" id="{946CF402-F302-9A54-F8F5-96D9A0646F6A}"/>
              </a:ext>
            </a:extLst>
          </p:cNvPr>
          <p:cNvSpPr txBox="1"/>
          <p:nvPr/>
        </p:nvSpPr>
        <p:spPr>
          <a:xfrm>
            <a:off x="5766319" y="230004"/>
            <a:ext cx="5262466" cy="400110"/>
          </a:xfrm>
          <a:prstGeom prst="rect">
            <a:avLst/>
          </a:prstGeom>
          <a:noFill/>
        </p:spPr>
        <p:txBody>
          <a:bodyPr wrap="square">
            <a:spAutoFit/>
          </a:bodyPr>
          <a:lstStyle/>
          <a:p>
            <a:pPr algn="ctr" rtl="1"/>
            <a:r>
              <a:rPr lang="fa-IR" sz="2000" dirty="0">
                <a:solidFill>
                  <a:schemeClr val="bg1"/>
                </a:solidFill>
                <a:latin typeface="A Suls" pitchFamily="2" charset="-78"/>
                <a:cs typeface="A Suls" pitchFamily="2" charset="-78"/>
              </a:rPr>
              <a:t>دوران اقتدار پادشاهی</a:t>
            </a:r>
            <a:endParaRPr lang="en-US" sz="2000" dirty="0">
              <a:solidFill>
                <a:schemeClr val="bg1"/>
              </a:solidFill>
              <a:latin typeface="A Suls" pitchFamily="2" charset="-78"/>
              <a:cs typeface="A Suls" pitchFamily="2" charset="-78"/>
            </a:endParaRPr>
          </a:p>
        </p:txBody>
      </p:sp>
      <p:pic>
        <p:nvPicPr>
          <p:cNvPr id="4" name="Picture 3">
            <a:extLst>
              <a:ext uri="{FF2B5EF4-FFF2-40B4-BE49-F238E27FC236}">
                <a16:creationId xmlns:a16="http://schemas.microsoft.com/office/drawing/2014/main" id="{BC93DBB1-E505-7091-2781-0F12FFC04CE6}"/>
              </a:ext>
            </a:extLst>
          </p:cNvPr>
          <p:cNvPicPr>
            <a:picLocks noChangeAspect="1"/>
          </p:cNvPicPr>
          <p:nvPr/>
        </p:nvPicPr>
        <p:blipFill rotWithShape="1">
          <a:blip r:embed="rId2">
            <a:extLst>
              <a:ext uri="{28A0092B-C50C-407E-A947-70E740481C1C}">
                <a14:useLocalDpi xmlns:a14="http://schemas.microsoft.com/office/drawing/2010/main" val="0"/>
              </a:ext>
            </a:extLst>
          </a:blip>
          <a:srcRect r="24665"/>
          <a:stretch/>
        </p:blipFill>
        <p:spPr>
          <a:xfrm>
            <a:off x="537236" y="1073020"/>
            <a:ext cx="4034764" cy="3728913"/>
          </a:xfrm>
          <a:prstGeom prst="round2DiagRect">
            <a:avLst>
              <a:gd name="adj1" fmla="val 25889"/>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8">
            <a:extLst>
              <a:ext uri="{FF2B5EF4-FFF2-40B4-BE49-F238E27FC236}">
                <a16:creationId xmlns:a16="http://schemas.microsoft.com/office/drawing/2014/main" id="{33675E33-7833-1A67-E198-92E6BF5889F3}"/>
              </a:ext>
            </a:extLst>
          </p:cNvPr>
          <p:cNvPicPr>
            <a:picLocks noChangeAspect="1"/>
          </p:cNvPicPr>
          <p:nvPr/>
        </p:nvPicPr>
        <p:blipFill rotWithShape="1">
          <a:blip r:embed="rId3">
            <a:extLst>
              <a:ext uri="{28A0092B-C50C-407E-A947-70E740481C1C}">
                <a14:useLocalDpi xmlns:a14="http://schemas.microsoft.com/office/drawing/2010/main" val="0"/>
              </a:ext>
            </a:extLst>
          </a:blip>
          <a:srcRect t="7241" b="9630"/>
          <a:stretch/>
        </p:blipFill>
        <p:spPr>
          <a:xfrm>
            <a:off x="4063214" y="4236097"/>
            <a:ext cx="1829246" cy="1821133"/>
          </a:xfrm>
          <a:prstGeom prst="round2DiagRect">
            <a:avLst>
              <a:gd name="adj1" fmla="val 21821"/>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0187804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TotalTime>
  <Words>2496</Words>
  <Application>Microsoft Office PowerPoint</Application>
  <PresentationFormat>Widescreen</PresentationFormat>
  <Paragraphs>119</Paragraphs>
  <Slides>37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 Suls</vt:lpstr>
      <vt:lpstr>Arial</vt:lpstr>
      <vt:lpstr>Calibri</vt:lpstr>
      <vt:lpstr>dana-regular</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Central</dc:creator>
  <cp:lastModifiedBy>Mobotop</cp:lastModifiedBy>
  <cp:revision>36</cp:revision>
  <dcterms:created xsi:type="dcterms:W3CDTF">2023-07-29T20:59:45Z</dcterms:created>
  <dcterms:modified xsi:type="dcterms:W3CDTF">2024-02-24T10:24:07Z</dcterms:modified>
</cp:coreProperties>
</file>