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41"/>
  </p:notesMasterIdLst>
  <p:sldIdLst>
    <p:sldId id="291" r:id="rId2"/>
    <p:sldId id="288" r:id="rId3"/>
    <p:sldId id="292" r:id="rId4"/>
    <p:sldId id="293" r:id="rId5"/>
    <p:sldId id="294" r:id="rId6"/>
    <p:sldId id="295" r:id="rId7"/>
    <p:sldId id="296"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 id="312" r:id="rId24"/>
    <p:sldId id="313" r:id="rId25"/>
    <p:sldId id="314" r:id="rId26"/>
    <p:sldId id="315" r:id="rId27"/>
    <p:sldId id="316" r:id="rId28"/>
    <p:sldId id="317" r:id="rId29"/>
    <p:sldId id="318" r:id="rId30"/>
    <p:sldId id="319" r:id="rId31"/>
    <p:sldId id="320" r:id="rId32"/>
    <p:sldId id="321" r:id="rId33"/>
    <p:sldId id="322" r:id="rId34"/>
    <p:sldId id="323" r:id="rId35"/>
    <p:sldId id="324" r:id="rId36"/>
    <p:sldId id="325" r:id="rId37"/>
    <p:sldId id="326" r:id="rId38"/>
    <p:sldId id="327" r:id="rId39"/>
    <p:sldId id="290"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A4BD"/>
    <a:srgbClr val="4DB3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47" d="100"/>
          <a:sy n="47" d="100"/>
        </p:scale>
        <p:origin x="1958" y="72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C81000-C7F8-47F7-A8C5-4FCFA6535A2A}" type="datetimeFigureOut">
              <a:rPr lang="en-US" smtClean="0"/>
              <a:t>3/5/2024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B85A0-907B-47F0-9384-8DC247139132}" type="slidenum">
              <a:rPr lang="en-US" smtClean="0"/>
              <a:t>‹#›</a:t>
            </a:fld>
            <a:endParaRPr lang="en-US"/>
          </a:p>
        </p:txBody>
      </p:sp>
    </p:spTree>
    <p:extLst>
      <p:ext uri="{BB962C8B-B14F-4D97-AF65-F5344CB8AC3E}">
        <p14:creationId xmlns:p14="http://schemas.microsoft.com/office/powerpoint/2010/main" val="3986971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8888FAA-3FE6-87BB-F74F-EC0C7A5EC6A2}"/>
              </a:ext>
            </a:extLst>
          </p:cNvPr>
          <p:cNvSpPr/>
          <p:nvPr userDrawn="1"/>
        </p:nvSpPr>
        <p:spPr>
          <a:xfrm>
            <a:off x="3127248" y="438912"/>
            <a:ext cx="8485632" cy="5833872"/>
          </a:xfrm>
          <a:prstGeom prst="roundRect">
            <a:avLst>
              <a:gd name="adj" fmla="val 5556"/>
            </a:avLst>
          </a:prstGeom>
          <a:noFill/>
          <a:ln w="28575">
            <a:solidFill>
              <a:srgbClr val="4DB3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3961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E3D13338-6585-2E26-C378-B06EAB8765BC}"/>
              </a:ext>
            </a:extLst>
          </p:cNvPr>
          <p:cNvSpPr/>
          <p:nvPr userDrawn="1"/>
        </p:nvSpPr>
        <p:spPr>
          <a:xfrm>
            <a:off x="512064" y="438912"/>
            <a:ext cx="11100816" cy="5833872"/>
          </a:xfrm>
          <a:prstGeom prst="roundRect">
            <a:avLst>
              <a:gd name="adj" fmla="val 5556"/>
            </a:avLst>
          </a:prstGeom>
          <a:noFill/>
          <a:ln w="28575">
            <a:solidFill>
              <a:srgbClr val="4DB3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5908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7499171-32A9-126D-169E-15D68645AE7A}"/>
              </a:ext>
            </a:extLst>
          </p:cNvPr>
          <p:cNvGrpSpPr/>
          <p:nvPr userDrawn="1"/>
        </p:nvGrpSpPr>
        <p:grpSpPr>
          <a:xfrm>
            <a:off x="252771" y="364045"/>
            <a:ext cx="11686457" cy="6129910"/>
            <a:chOff x="484632" y="142874"/>
            <a:chExt cx="11686457" cy="6129910"/>
          </a:xfrm>
        </p:grpSpPr>
        <p:sp>
          <p:nvSpPr>
            <p:cNvPr id="3" name="Rectangle: Rounded Corners 2">
              <a:extLst>
                <a:ext uri="{FF2B5EF4-FFF2-40B4-BE49-F238E27FC236}">
                  <a16:creationId xmlns:a16="http://schemas.microsoft.com/office/drawing/2014/main" id="{D034E0D8-E860-A95B-5294-EDAB2775B066}"/>
                </a:ext>
              </a:extLst>
            </p:cNvPr>
            <p:cNvSpPr/>
            <p:nvPr userDrawn="1"/>
          </p:nvSpPr>
          <p:spPr>
            <a:xfrm>
              <a:off x="484632" y="438912"/>
              <a:ext cx="11128248" cy="5833872"/>
            </a:xfrm>
            <a:prstGeom prst="roundRect">
              <a:avLst>
                <a:gd name="adj" fmla="val 5556"/>
              </a:avLst>
            </a:prstGeom>
            <a:noFill/>
            <a:ln w="28575">
              <a:solidFill>
                <a:srgbClr val="4DB3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A0C02208-DBBC-C252-0A50-2C2B1B8AA6CC}"/>
                </a:ext>
              </a:extLst>
            </p:cNvPr>
            <p:cNvSpPr/>
            <p:nvPr userDrawn="1"/>
          </p:nvSpPr>
          <p:spPr>
            <a:xfrm>
              <a:off x="11402568" y="1545072"/>
              <a:ext cx="420624" cy="420624"/>
            </a:xfrm>
            <a:prstGeom prst="roundRect">
              <a:avLst/>
            </a:prstGeom>
            <a:solidFill>
              <a:srgbClr val="4DB3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CE9F6B9-3D27-838C-3983-46EECE0D2401}"/>
                </a:ext>
              </a:extLst>
            </p:cNvPr>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405495" flipH="1">
              <a:off x="11036199" y="142874"/>
              <a:ext cx="1134890" cy="1316472"/>
            </a:xfrm>
            <a:prstGeom prst="rect">
              <a:avLst/>
            </a:prstGeom>
          </p:spPr>
        </p:pic>
      </p:grpSp>
      <p:sp>
        <p:nvSpPr>
          <p:cNvPr id="7" name="Slide Number Placeholder 5">
            <a:extLst>
              <a:ext uri="{FF2B5EF4-FFF2-40B4-BE49-F238E27FC236}">
                <a16:creationId xmlns:a16="http://schemas.microsoft.com/office/drawing/2014/main" id="{97690F90-4D3B-B7D3-89BF-5DDB2E9761EC}"/>
              </a:ext>
            </a:extLst>
          </p:cNvPr>
          <p:cNvSpPr>
            <a:spLocks noGrp="1"/>
          </p:cNvSpPr>
          <p:nvPr>
            <p:ph type="sldNum" sz="quarter" idx="12"/>
          </p:nvPr>
        </p:nvSpPr>
        <p:spPr>
          <a:xfrm>
            <a:off x="11157529" y="1784794"/>
            <a:ext cx="452276" cy="365125"/>
          </a:xfrm>
        </p:spPr>
        <p:txBody>
          <a:bodyPr/>
          <a:lstStyle>
            <a:lvl1pPr algn="ctr">
              <a:defRPr sz="1600">
                <a:solidFill>
                  <a:schemeClr val="bg1"/>
                </a:solidFill>
                <a:latin typeface="Times New Roman" panose="02020603050405020304" pitchFamily="18" charset="0"/>
                <a:cs typeface="Times New Roman" panose="02020603050405020304" pitchFamily="18" charset="0"/>
              </a:defRPr>
            </a:lvl1pPr>
          </a:lstStyle>
          <a:p>
            <a:fld id="{1B9D62AC-5028-4588-95B1-2863DBA15888}" type="slidenum">
              <a:rPr lang="en-US" smtClean="0"/>
              <a:pPr/>
              <a:t>‹#›</a:t>
            </a:fld>
            <a:endParaRPr lang="en-US" dirty="0"/>
          </a:p>
        </p:txBody>
      </p:sp>
    </p:spTree>
    <p:extLst>
      <p:ext uri="{BB962C8B-B14F-4D97-AF65-F5344CB8AC3E}">
        <p14:creationId xmlns:p14="http://schemas.microsoft.com/office/powerpoint/2010/main" val="37867859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B743510-7DAD-ABDE-8FA6-B87CDA1CCF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9D62AC-5028-4588-95B1-2863DBA15888}" type="slidenum">
              <a:rPr lang="en-US" smtClean="0"/>
              <a:t>‹#›</a:t>
            </a:fld>
            <a:endParaRPr lang="en-US"/>
          </a:p>
        </p:txBody>
      </p:sp>
    </p:spTree>
    <p:extLst>
      <p:ext uri="{BB962C8B-B14F-4D97-AF65-F5344CB8AC3E}">
        <p14:creationId xmlns:p14="http://schemas.microsoft.com/office/powerpoint/2010/main" val="2473476371"/>
      </p:ext>
    </p:extLst>
  </p:cSld>
  <p:clrMap bg1="lt1" tx1="dk1" bg2="lt2" tx2="dk2" accent1="accent1" accent2="accent2" accent3="accent3" accent4="accent4" accent5="accent5" accent6="accent6" hlink="hlink" folHlink="folHlink"/>
  <p:sldLayoutIdLst>
    <p:sldLayoutId id="2147483653" r:id="rId1"/>
    <p:sldLayoutId id="2147483656" r:id="rId2"/>
    <p:sldLayoutId id="2147483655"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E1FB2F-73D0-B894-B1EE-B734695C9A9B}"/>
              </a:ext>
            </a:extLst>
          </p:cNvPr>
          <p:cNvSpPr/>
          <p:nvPr/>
        </p:nvSpPr>
        <p:spPr>
          <a:xfrm>
            <a:off x="7985760" y="329184"/>
            <a:ext cx="816864" cy="1950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24F23AB-2744-5248-1583-78ACA2FA6C0A}"/>
              </a:ext>
            </a:extLst>
          </p:cNvPr>
          <p:cNvSpPr/>
          <p:nvPr/>
        </p:nvSpPr>
        <p:spPr>
          <a:xfrm>
            <a:off x="8918448" y="329184"/>
            <a:ext cx="518160" cy="1950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600CD64C-3C0F-7CA1-3827-02199D5881D1}"/>
              </a:ext>
            </a:extLst>
          </p:cNvPr>
          <p:cNvSpPr/>
          <p:nvPr/>
        </p:nvSpPr>
        <p:spPr>
          <a:xfrm>
            <a:off x="9756648" y="329184"/>
            <a:ext cx="518160" cy="1950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26B125-A53E-05E0-4338-450094A3C18D}"/>
              </a:ext>
            </a:extLst>
          </p:cNvPr>
          <p:cNvSpPr/>
          <p:nvPr/>
        </p:nvSpPr>
        <p:spPr>
          <a:xfrm>
            <a:off x="10421112" y="365760"/>
            <a:ext cx="518160" cy="1950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A443C7F-B845-4749-2D3B-A20D6F188534}"/>
              </a:ext>
            </a:extLst>
          </p:cNvPr>
          <p:cNvSpPr/>
          <p:nvPr/>
        </p:nvSpPr>
        <p:spPr>
          <a:xfrm>
            <a:off x="11558016" y="3124084"/>
            <a:ext cx="146304" cy="278903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BACD667-38FE-3434-0B6D-765D7531C226}"/>
              </a:ext>
            </a:extLst>
          </p:cNvPr>
          <p:cNvSpPr/>
          <p:nvPr/>
        </p:nvSpPr>
        <p:spPr>
          <a:xfrm>
            <a:off x="8205216" y="6150864"/>
            <a:ext cx="1356360" cy="1950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AABAA81-A444-41CA-B875-88813E24BCFE}"/>
              </a:ext>
            </a:extLst>
          </p:cNvPr>
          <p:cNvPicPr>
            <a:picLocks noChangeAspect="1"/>
          </p:cNvPicPr>
          <p:nvPr/>
        </p:nvPicPr>
        <p:blipFill rotWithShape="1">
          <a:blip r:embed="rId2">
            <a:extLst>
              <a:ext uri="{28A0092B-C50C-407E-A947-70E740481C1C}">
                <a14:useLocalDpi xmlns:a14="http://schemas.microsoft.com/office/drawing/2010/main" val="0"/>
              </a:ext>
            </a:extLst>
          </a:blip>
          <a:srcRect l="21144" t="20444" r="46840" b="32978"/>
          <a:stretch/>
        </p:blipFill>
        <p:spPr>
          <a:xfrm>
            <a:off x="5084064" y="-198004"/>
            <a:ext cx="6827520" cy="7254007"/>
          </a:xfrm>
          <a:prstGeom prst="rect">
            <a:avLst/>
          </a:prstGeom>
        </p:spPr>
      </p:pic>
    </p:spTree>
    <p:extLst>
      <p:ext uri="{BB962C8B-B14F-4D97-AF65-F5344CB8AC3E}">
        <p14:creationId xmlns:p14="http://schemas.microsoft.com/office/powerpoint/2010/main" val="2229630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10</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1005108" y="1350273"/>
            <a:ext cx="9567645" cy="2462213"/>
          </a:xfrm>
          <a:prstGeom prst="rect">
            <a:avLst/>
          </a:prstGeom>
          <a:noFill/>
        </p:spPr>
        <p:txBody>
          <a:bodyPr wrap="square">
            <a:spAutoFit/>
          </a:bodyPr>
          <a:lstStyle/>
          <a:p>
            <a:pPr algn="ctr">
              <a:lnSpc>
                <a:spcPct val="250000"/>
              </a:lnSpc>
            </a:pPr>
            <a:r>
              <a:rPr lang="fa-IR" sz="1600" dirty="0">
                <a:solidFill>
                  <a:srgbClr val="282828"/>
                </a:solidFill>
                <a:latin typeface="dana" panose="00000500000000000000" pitchFamily="2" charset="-78"/>
                <a:cs typeface="B Yekan" panose="00000400000000000000" pitchFamily="2" charset="-78"/>
              </a:rPr>
              <a:t>سابقه سیاسی مهدی اخوان ثالث به سال ۱۳۳۱ بازمی‌گردد که به گروه «پویندگان راه صلح» ملحق شد. در همان زمان بود که شعری درباره مبارزات صلح‌طلبانه سرود و همین سروده باعث شد که اخوان جایزه شعر صلح را دریافت کند. او از جمله کسانی بود که در زمان کودتای ۲۸ مرداد به زندان افتادند. اخوان به‌مدت ۱ سال در زندان شاهنشاهی گرفتار بود و پس از آزادی برای همیشه از فعالیت‌های سیاسی فاصله گرفت. البته به‌جای آن در اشعار خود از اوضاع اجتماعی و سیاسی روزگار انتقاد می‌کرد.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فعالیت های سیاسی اخوان ثالث</a:t>
            </a:r>
          </a:p>
        </p:txBody>
      </p:sp>
      <p:pic>
        <p:nvPicPr>
          <p:cNvPr id="7" name="Picture 6">
            <a:extLst>
              <a:ext uri="{FF2B5EF4-FFF2-40B4-BE49-F238E27FC236}">
                <a16:creationId xmlns:a16="http://schemas.microsoft.com/office/drawing/2014/main" id="{E28DC990-C9CE-DB1E-785B-4442D59236A5}"/>
              </a:ext>
            </a:extLst>
          </p:cNvPr>
          <p:cNvPicPr>
            <a:picLocks noChangeAspect="1"/>
          </p:cNvPicPr>
          <p:nvPr/>
        </p:nvPicPr>
        <p:blipFill rotWithShape="1">
          <a:blip r:embed="rId2">
            <a:extLst>
              <a:ext uri="{28A0092B-C50C-407E-A947-70E740481C1C}">
                <a14:useLocalDpi xmlns:a14="http://schemas.microsoft.com/office/drawing/2010/main" val="0"/>
              </a:ext>
            </a:extLst>
          </a:blip>
          <a:srcRect t="8333" b="29048"/>
          <a:stretch/>
        </p:blipFill>
        <p:spPr>
          <a:xfrm>
            <a:off x="3032123" y="3812486"/>
            <a:ext cx="5513614" cy="258943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472024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11</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1005108" y="1350273"/>
            <a:ext cx="9567645" cy="2462213"/>
          </a:xfrm>
          <a:prstGeom prst="rect">
            <a:avLst/>
          </a:prstGeom>
          <a:noFill/>
        </p:spPr>
        <p:txBody>
          <a:bodyPr wrap="square">
            <a:spAutoFit/>
          </a:bodyPr>
          <a:lstStyle/>
          <a:p>
            <a:pPr algn="ctr">
              <a:lnSpc>
                <a:spcPct val="250000"/>
              </a:lnSpc>
            </a:pPr>
            <a:r>
              <a:rPr lang="fa-IR" sz="1600" dirty="0">
                <a:solidFill>
                  <a:srgbClr val="282828"/>
                </a:solidFill>
                <a:latin typeface="dana" panose="00000500000000000000" pitchFamily="2" charset="-78"/>
                <a:cs typeface="B Yekan" panose="00000400000000000000" pitchFamily="2" charset="-78"/>
              </a:rPr>
              <a:t>مهدی اخوان ثالث بیش از آنکه شاعر باشد، موسیقی‌دان خوبی بود. او در نوجوانی دور از چشم پدر تار می‌زد و با دستگاه‌های ماهور، ترک افشاری و همایون هم آشنا بود. بااین‌حال، پدرش معتقد بود که موسیقی برای او نان و آب نمی‌شود. از آنجایی که پدر نگران سرنوشت مهدی بود، به او هشدار داد که سمت موسیقی نرود. مهدی اخوان هم به نصیحت پدر گوش سپرد و شاعری را جایگزین موسیقی کرد.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اخوان ثالث و موسیقی</a:t>
            </a:r>
          </a:p>
        </p:txBody>
      </p:sp>
      <p:pic>
        <p:nvPicPr>
          <p:cNvPr id="7" name="Picture 6">
            <a:extLst>
              <a:ext uri="{FF2B5EF4-FFF2-40B4-BE49-F238E27FC236}">
                <a16:creationId xmlns:a16="http://schemas.microsoft.com/office/drawing/2014/main" id="{3460C62D-CDDF-EF29-8D74-86DDC035A3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0858" y="3812486"/>
            <a:ext cx="3614114" cy="24094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a:extLst>
              <a:ext uri="{FF2B5EF4-FFF2-40B4-BE49-F238E27FC236}">
                <a16:creationId xmlns:a16="http://schemas.microsoft.com/office/drawing/2014/main" id="{65196A6D-B645-0E61-E0BD-247F03DC4A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294950">
            <a:off x="8106562" y="3680589"/>
            <a:ext cx="1840050" cy="250982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698156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12</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1152322" y="5007873"/>
            <a:ext cx="9567645" cy="1231106"/>
          </a:xfrm>
          <a:prstGeom prst="rect">
            <a:avLst/>
          </a:prstGeom>
          <a:noFill/>
        </p:spPr>
        <p:txBody>
          <a:bodyPr wrap="square">
            <a:spAutoFit/>
          </a:bodyPr>
          <a:lstStyle/>
          <a:p>
            <a:pPr algn="ctr">
              <a:lnSpc>
                <a:spcPct val="250000"/>
              </a:lnSpc>
            </a:pPr>
            <a:r>
              <a:rPr lang="fa-IR" sz="1600" dirty="0">
                <a:solidFill>
                  <a:srgbClr val="282828"/>
                </a:solidFill>
                <a:latin typeface="dana" panose="00000500000000000000" pitchFamily="2" charset="-78"/>
                <a:cs typeface="B Yekan" panose="00000400000000000000" pitchFamily="2" charset="-78"/>
              </a:rPr>
              <a:t>اخوان ثالث از نوجوانی به شاعری علاقه داشت. همین سبب شد که او در آغاز جوانی به انجمن ادبی خراسان راه پیدا کند. در آنجا با بزرگان شعر و ادب زمانه خود آشنا شد.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سبک شعری</a:t>
            </a:r>
          </a:p>
        </p:txBody>
      </p:sp>
      <p:pic>
        <p:nvPicPr>
          <p:cNvPr id="4" name="Picture 3">
            <a:extLst>
              <a:ext uri="{FF2B5EF4-FFF2-40B4-BE49-F238E27FC236}">
                <a16:creationId xmlns:a16="http://schemas.microsoft.com/office/drawing/2014/main" id="{01D568D0-A3CE-E184-FD16-3DB11BB91C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4070" y="1337232"/>
            <a:ext cx="4794162" cy="35836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921EC203-941F-4C1B-67E9-BBDFDA565B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294950">
            <a:off x="6976640" y="2471237"/>
            <a:ext cx="1840050" cy="250982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30763111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13</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4373880" y="1394304"/>
            <a:ext cx="6503673" cy="4924425"/>
          </a:xfrm>
          <a:prstGeom prst="rect">
            <a:avLst/>
          </a:prstGeom>
          <a:noFill/>
        </p:spPr>
        <p:txBody>
          <a:bodyPr wrap="square">
            <a:spAutoFit/>
          </a:bodyPr>
          <a:lstStyle/>
          <a:p>
            <a:pPr algn="justLow" rtl="1">
              <a:lnSpc>
                <a:spcPct val="250000"/>
              </a:lnSpc>
            </a:pPr>
            <a:r>
              <a:rPr lang="fa-IR" sz="1600" dirty="0">
                <a:solidFill>
                  <a:srgbClr val="282828"/>
                </a:solidFill>
                <a:latin typeface="dana" panose="00000500000000000000" pitchFamily="2" charset="-78"/>
                <a:cs typeface="B Yekan" panose="00000400000000000000" pitchFamily="2" charset="-78"/>
              </a:rPr>
              <a:t>اخوان را باید یکی از شاعران نمادگرای معاصر دانست. او در اشعار حماسی و اجتماعی خود انتقادها را در قالب نماد بیان می‌کرد. اخوان در ابتدا به‌سبک سنتی شعر می‌سرود، اما کم‌کم سبک خراسانی بر او تأثیر گذاشت، به‌طوری‌که شعر نوی خراسانی را پایه‌گذاری کرد. اخوان در شعر از نیما یوشیج تأثیر پذیرفت و در اشعار خود درست مثل نیما از نماد استفاده کرد. از اخوان اشعاری در قالب‌های قصیده، مثنوی، ترکیب‌بند، رباعی و نیمایی به یادگار مانده‌اند. او اشعار زیبای بسیاری سروده است، اما معروف‌ترین اشعار اخوان ثالث «زمستان» و «قاصدک» هستند. اشعار کوتاه اخوان دست‌مایه آوازهای بسیاری شده‌اند.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سبک شعری</a:t>
            </a:r>
          </a:p>
        </p:txBody>
      </p:sp>
      <p:pic>
        <p:nvPicPr>
          <p:cNvPr id="4" name="Picture 3">
            <a:extLst>
              <a:ext uri="{FF2B5EF4-FFF2-40B4-BE49-F238E27FC236}">
                <a16:creationId xmlns:a16="http://schemas.microsoft.com/office/drawing/2014/main" id="{B540AEB0-87DF-9AF6-8795-89AA4FCED4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195" y="1492278"/>
            <a:ext cx="3336993" cy="4342720"/>
          </a:xfrm>
          <a:prstGeom prst="rect">
            <a:avLst/>
          </a:prstGeom>
        </p:spPr>
      </p:pic>
    </p:spTree>
    <p:extLst>
      <p:ext uri="{BB962C8B-B14F-4D97-AF65-F5344CB8AC3E}">
        <p14:creationId xmlns:p14="http://schemas.microsoft.com/office/powerpoint/2010/main" val="568595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14</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290888" y="1598965"/>
            <a:ext cx="5586665" cy="4308872"/>
          </a:xfrm>
          <a:prstGeom prst="rect">
            <a:avLst/>
          </a:prstGeom>
          <a:noFill/>
        </p:spPr>
        <p:txBody>
          <a:bodyPr wrap="square">
            <a:spAutoFit/>
          </a:bodyPr>
          <a:lstStyle/>
          <a:p>
            <a:pPr algn="justLow" rtl="1">
              <a:lnSpc>
                <a:spcPct val="250000"/>
              </a:lnSpc>
            </a:pPr>
            <a:r>
              <a:rPr lang="fa-IR" sz="1600" dirty="0">
                <a:solidFill>
                  <a:srgbClr val="282828"/>
                </a:solidFill>
                <a:latin typeface="dana" panose="00000500000000000000" pitchFamily="2" charset="-78"/>
                <a:cs typeface="B Yekan" panose="00000400000000000000" pitchFamily="2" charset="-78"/>
              </a:rPr>
              <a:t>بر اساس آنچه اخوان ثالث در خاطراتش گفته است، او تخلص «امید» را در همان دوران جوانی برگزید. زمانی که اخوان در انجمن ادبی خراسان شرکت کرد، از او خواستند برای خود تخلص شعری برگزیند. او هم خود را امید نامید. بااین‌حال، برخی معتقدند که تخلص امید به درون‌مایه شعر اخوان بازمی‌گردد. از آنجایی که او از فعالیت‌های سیاسی و اصلاح جامعه زمان خود ناامید شده بود، خود را امید نامید. از این راه، نظر مخاطبان خود را به درون‌مایه نومیدانه اشعار خود سوق می‌داد.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تخلص مهدی اخوان ثالث چیست؟</a:t>
            </a:r>
          </a:p>
        </p:txBody>
      </p:sp>
      <p:pic>
        <p:nvPicPr>
          <p:cNvPr id="4" name="Picture 3">
            <a:extLst>
              <a:ext uri="{FF2B5EF4-FFF2-40B4-BE49-F238E27FC236}">
                <a16:creationId xmlns:a16="http://schemas.microsoft.com/office/drawing/2014/main" id="{52C15FBC-9473-7A42-D4BE-DBE6F6FD95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495" y="1598965"/>
            <a:ext cx="3984244" cy="41311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8245616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15</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756028"/>
            <a:ext cx="4492725" cy="2923877"/>
          </a:xfrm>
          <a:prstGeom prst="rect">
            <a:avLst/>
          </a:prstGeom>
          <a:noFill/>
        </p:spPr>
        <p:txBody>
          <a:bodyPr wrap="square">
            <a:spAutoFit/>
          </a:bodyPr>
          <a:lstStyle/>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اخوان ثالث در سال 1327 ساكن تهران شد و به خدمت آموزش و پرورش درآمد و به دبيري پرداخت و پس از چندي به سمت مامور در وزارت اطلاعات مشغول همكاري شد و وظيفه‌اش نظارت بر برنامه‌هاي ادبي بود. </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مشاغل و سمتهاي اداري</a:t>
            </a:r>
          </a:p>
        </p:txBody>
      </p:sp>
      <p:pic>
        <p:nvPicPr>
          <p:cNvPr id="7" name="Picture 6">
            <a:extLst>
              <a:ext uri="{FF2B5EF4-FFF2-40B4-BE49-F238E27FC236}">
                <a16:creationId xmlns:a16="http://schemas.microsoft.com/office/drawing/2014/main" id="{E19264AD-FBC5-6E99-443D-BFBE8E1BDC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9286" y="1804987"/>
            <a:ext cx="2381250" cy="3248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a:extLst>
              <a:ext uri="{FF2B5EF4-FFF2-40B4-BE49-F238E27FC236}">
                <a16:creationId xmlns:a16="http://schemas.microsoft.com/office/drawing/2014/main" id="{B65C34D4-7C7F-CE97-8AC9-ADBF496E50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4903" y="3305855"/>
            <a:ext cx="1847850" cy="24669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34100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16</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618868"/>
            <a:ext cx="5513805" cy="4308872"/>
          </a:xfrm>
          <a:prstGeom prst="rect">
            <a:avLst/>
          </a:prstGeom>
          <a:noFill/>
        </p:spPr>
        <p:txBody>
          <a:bodyPr wrap="square">
            <a:spAutoFit/>
          </a:bodyPr>
          <a:lstStyle/>
          <a:p>
            <a:pPr algn="justLow" rtl="1">
              <a:lnSpc>
                <a:spcPct val="250000"/>
              </a:lnSpc>
            </a:pPr>
            <a:r>
              <a:rPr lang="fa-IR" sz="1600" dirty="0">
                <a:solidFill>
                  <a:srgbClr val="282828"/>
                </a:solidFill>
                <a:latin typeface="dana" panose="00000500000000000000" pitchFamily="2" charset="-78"/>
                <a:cs typeface="B Yekan" panose="00000400000000000000" pitchFamily="2" charset="-78"/>
              </a:rPr>
              <a:t>وي همچنين به كار صدا برگرداني (دوبله) فيلم‌هاي مستند در استوديو «گلستان» نيز پرداخت. بنا به قول گلستان در مدت سه - چهار سال روي صداگذاري نزديك به 300 فيلم مستند نظارت كرد. به جز آن هم به متن ترجمه‌ها و رواني گفتارها رسيدگي مي‌كرد، هم بر نوار اصلي و برگردان به نسخه‌هاي فيلم. پس از آنكه كارگاه فيلم گلستان تعطيل شد، ايرج گرگين رئيس برنامه دوم راديو از اخوان دعوت كرد تا مسئوليت مستقيم برنامه‌هاي ادبي را برعهده گيرد.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مشاغل و سمتهاي اداري</a:t>
            </a:r>
          </a:p>
        </p:txBody>
      </p:sp>
      <p:pic>
        <p:nvPicPr>
          <p:cNvPr id="7" name="Picture 6">
            <a:extLst>
              <a:ext uri="{FF2B5EF4-FFF2-40B4-BE49-F238E27FC236}">
                <a16:creationId xmlns:a16="http://schemas.microsoft.com/office/drawing/2014/main" id="{7C7C64A8-BE6F-70BA-4360-DF91A9D9AC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3593" y="2035398"/>
            <a:ext cx="4131818" cy="2754545"/>
          </a:xfrm>
          <a:prstGeom prst="rect">
            <a:avLst/>
          </a:prstGeom>
          <a:ln>
            <a:noFill/>
          </a:ln>
          <a:effectLst>
            <a:softEdge rad="112500"/>
          </a:effectLst>
        </p:spPr>
      </p:pic>
      <p:grpSp>
        <p:nvGrpSpPr>
          <p:cNvPr id="10" name="Group 9">
            <a:extLst>
              <a:ext uri="{FF2B5EF4-FFF2-40B4-BE49-F238E27FC236}">
                <a16:creationId xmlns:a16="http://schemas.microsoft.com/office/drawing/2014/main" id="{38D6981B-69BA-1F13-25AF-3036644972B1}"/>
              </a:ext>
            </a:extLst>
          </p:cNvPr>
          <p:cNvGrpSpPr/>
          <p:nvPr/>
        </p:nvGrpSpPr>
        <p:grpSpPr>
          <a:xfrm>
            <a:off x="6722787" y="4125908"/>
            <a:ext cx="3633431" cy="2033242"/>
            <a:chOff x="6632630" y="4224101"/>
            <a:chExt cx="3633431" cy="2033242"/>
          </a:xfrm>
        </p:grpSpPr>
        <p:pic>
          <p:nvPicPr>
            <p:cNvPr id="8" name="Picture 7">
              <a:extLst>
                <a:ext uri="{FF2B5EF4-FFF2-40B4-BE49-F238E27FC236}">
                  <a16:creationId xmlns:a16="http://schemas.microsoft.com/office/drawing/2014/main" id="{84B15341-DC74-DA38-9E6B-79640330FE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5415" y="4224101"/>
              <a:ext cx="1490646" cy="203324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9" name="Picture 8">
              <a:extLst>
                <a:ext uri="{FF2B5EF4-FFF2-40B4-BE49-F238E27FC236}">
                  <a16:creationId xmlns:a16="http://schemas.microsoft.com/office/drawing/2014/main" id="{4EA79EFA-2A4B-349F-98BE-4C2E437127D7}"/>
                </a:ext>
              </a:extLst>
            </p:cNvPr>
            <p:cNvPicPr>
              <a:picLocks noChangeAspect="1"/>
            </p:cNvPicPr>
            <p:nvPr/>
          </p:nvPicPr>
          <p:blipFill rotWithShape="1">
            <a:blip r:embed="rId4">
              <a:extLst>
                <a:ext uri="{28A0092B-C50C-407E-A947-70E740481C1C}">
                  <a14:useLocalDpi xmlns:a14="http://schemas.microsoft.com/office/drawing/2010/main" val="0"/>
                </a:ext>
              </a:extLst>
            </a:blip>
            <a:srcRect b="23025"/>
            <a:stretch/>
          </p:blipFill>
          <p:spPr>
            <a:xfrm>
              <a:off x="6632630" y="4224102"/>
              <a:ext cx="1490645" cy="203324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spTree>
    <p:extLst>
      <p:ext uri="{BB962C8B-B14F-4D97-AF65-F5344CB8AC3E}">
        <p14:creationId xmlns:p14="http://schemas.microsoft.com/office/powerpoint/2010/main" val="2069702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17</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123715" y="1678315"/>
            <a:ext cx="5894805" cy="4308872"/>
          </a:xfrm>
          <a:prstGeom prst="rect">
            <a:avLst/>
          </a:prstGeom>
          <a:noFill/>
        </p:spPr>
        <p:txBody>
          <a:bodyPr wrap="square">
            <a:spAutoFit/>
          </a:bodyPr>
          <a:lstStyle/>
          <a:p>
            <a:pPr algn="justLow" rtl="1">
              <a:lnSpc>
                <a:spcPct val="250000"/>
              </a:lnSpc>
            </a:pPr>
            <a:r>
              <a:rPr lang="fa-IR" sz="1600" dirty="0">
                <a:solidFill>
                  <a:srgbClr val="282828"/>
                </a:solidFill>
                <a:latin typeface="dana" panose="00000500000000000000" pitchFamily="2" charset="-78"/>
                <a:cs typeface="B Yekan" panose="00000400000000000000" pitchFamily="2" charset="-78"/>
              </a:rPr>
              <a:t>در سال 1348 از اخوان براي كار تلويزيون آبادان دعوت به عمل آمد. او تا سال 1353 براي تلويزيون آبادان برنامه‌سازي نمود، اما حادثه مرگ دخترش لاله، او را مجبور كرد به تهران بازگردد و از همكاري با تلويزيون آبادان صرفنظر نمايد. تا قبل از انقلاب، اخوان ثالث كمابيش با برنامه‌هاي ادبي در تلويزيون ظاهر مي‌شد، پس از پيروزي انقلاب براي مدتي در سازمان انتشارات و آموزش انقلاب اسلامي (فرانكلين سابق) مشغول به كار شد، اما پس از مدتي استعفا داد و خانه‌نشين شد.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مشاغل و سمتهاي اداري</a:t>
            </a:r>
          </a:p>
        </p:txBody>
      </p:sp>
      <p:pic>
        <p:nvPicPr>
          <p:cNvPr id="7" name="Picture 6">
            <a:extLst>
              <a:ext uri="{FF2B5EF4-FFF2-40B4-BE49-F238E27FC236}">
                <a16:creationId xmlns:a16="http://schemas.microsoft.com/office/drawing/2014/main" id="{96284CF9-D560-E17E-CFC5-C2BD1B5861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181" y="555170"/>
            <a:ext cx="4680050" cy="6090557"/>
          </a:xfrm>
          <a:prstGeom prst="rect">
            <a:avLst/>
          </a:prstGeom>
        </p:spPr>
      </p:pic>
    </p:spTree>
    <p:extLst>
      <p:ext uri="{BB962C8B-B14F-4D97-AF65-F5344CB8AC3E}">
        <p14:creationId xmlns:p14="http://schemas.microsoft.com/office/powerpoint/2010/main" val="3687144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18</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967356"/>
            <a:ext cx="10436325" cy="2923877"/>
          </a:xfrm>
          <a:prstGeom prst="rect">
            <a:avLst/>
          </a:prstGeom>
          <a:noFill/>
        </p:spPr>
        <p:txBody>
          <a:bodyPr wrap="square">
            <a:spAutoFit/>
          </a:bodyPr>
          <a:lstStyle/>
          <a:p>
            <a:pPr algn="ctr" rtl="1">
              <a:lnSpc>
                <a:spcPct val="300000"/>
              </a:lnSpc>
            </a:pPr>
            <a:r>
              <a:rPr lang="fa-IR" sz="1600" dirty="0">
                <a:solidFill>
                  <a:srgbClr val="282828"/>
                </a:solidFill>
                <a:latin typeface="dana" panose="00000500000000000000" pitchFamily="2" charset="-78"/>
                <a:cs typeface="B Yekan" panose="00000400000000000000" pitchFamily="2" charset="-78"/>
              </a:rPr>
              <a:t>مهدي اخوان ثالث پس از آنكه به تهران آمد به اتفاق احمد خويي و اكبر آذري با سفارش مدير روزنامهء «زندگي»، در اداره فرهنگ روستايي براي آموزگاري استخدام شد. اداره نيز هر سه نفر آنها را براي تدريس به ورامين فرستاد. تدريس در مدرسهء روستايي كريم آباد بهنام سوخته ورامين اولين گام براي ورود به حرفهء معلمي بود. انتخاب شغل معلمي در آن ساليان با روحيهء اخوان سازگار بود. يكي دو سال بعد، او را به مدرسهء كشاورز منتقل كردند و او در آنجا علاوه بر آنكه معلم ادبيات بود، فقه و آهنگري را نيز به بچه‌ها ياد مي‌داد.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فعاليتهاي آموزشي</a:t>
            </a:r>
          </a:p>
        </p:txBody>
      </p:sp>
    </p:spTree>
    <p:extLst>
      <p:ext uri="{BB962C8B-B14F-4D97-AF65-F5344CB8AC3E}">
        <p14:creationId xmlns:p14="http://schemas.microsoft.com/office/powerpoint/2010/main" val="1442210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19</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099084" y="1784794"/>
            <a:ext cx="5919436" cy="3662541"/>
          </a:xfrm>
          <a:prstGeom prst="rect">
            <a:avLst/>
          </a:prstGeom>
          <a:noFill/>
        </p:spPr>
        <p:txBody>
          <a:bodyPr wrap="square">
            <a:spAutoFit/>
          </a:bodyPr>
          <a:lstStyle/>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 اخوان بعد‌ها به دلايلي از كار تدريس در آموزش و پرورش كناره‌گيري كرد. او خود علت اين امر را برخي تمردها يا رفتن، نرفتن‌ها بيان مي‌كند. ادامهء فعاليت آموزشي مهدي اخوان ثالث درسال 1356 مي‌باشد. او با دعوت دانشگاه، شعر سامانيان و مشرطيت به بعد را تدريس مي‌كرد و در اواخر عمر نيز در دانشگاههاي تهران، تربيت معلم و شهيد بهشتي به اين كار مشغول بود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فعاليتهاي آموزشي</a:t>
            </a:r>
          </a:p>
        </p:txBody>
      </p:sp>
      <p:pic>
        <p:nvPicPr>
          <p:cNvPr id="4" name="Picture 3">
            <a:extLst>
              <a:ext uri="{FF2B5EF4-FFF2-40B4-BE49-F238E27FC236}">
                <a16:creationId xmlns:a16="http://schemas.microsoft.com/office/drawing/2014/main" id="{BAF278F1-E784-5B06-89B3-669336331C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697" y="1119241"/>
            <a:ext cx="3661031" cy="49936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03817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1CF810A-A040-2588-2CF4-0EA0E5BFF98B}"/>
              </a:ext>
            </a:extLst>
          </p:cNvPr>
          <p:cNvGrpSpPr/>
          <p:nvPr/>
        </p:nvGrpSpPr>
        <p:grpSpPr>
          <a:xfrm>
            <a:off x="4153341" y="1519522"/>
            <a:ext cx="8717871" cy="3860015"/>
            <a:chOff x="3826922" y="1020018"/>
            <a:chExt cx="9074372" cy="3860015"/>
          </a:xfrm>
        </p:grpSpPr>
        <p:sp>
          <p:nvSpPr>
            <p:cNvPr id="3" name="TextBox 2">
              <a:extLst>
                <a:ext uri="{FF2B5EF4-FFF2-40B4-BE49-F238E27FC236}">
                  <a16:creationId xmlns:a16="http://schemas.microsoft.com/office/drawing/2014/main" id="{9EB8C465-FC3D-CBE3-3B48-7F55CD1391C6}"/>
                </a:ext>
              </a:extLst>
            </p:cNvPr>
            <p:cNvSpPr txBox="1"/>
            <p:nvPr/>
          </p:nvSpPr>
          <p:spPr>
            <a:xfrm>
              <a:off x="5529398" y="2059726"/>
              <a:ext cx="5669422" cy="707886"/>
            </a:xfrm>
            <a:prstGeom prst="rect">
              <a:avLst/>
            </a:prstGeom>
            <a:noFill/>
          </p:spPr>
          <p:txBody>
            <a:bodyPr wrap="square" rtlCol="0">
              <a:spAutoFit/>
            </a:bodyPr>
            <a:lstStyle/>
            <a:p>
              <a:pPr algn="ctr" rtl="1"/>
              <a:r>
                <a:rPr lang="fa-IR" sz="4000" b="1" dirty="0">
                  <a:cs typeface="B Yekan" panose="00000400000000000000" pitchFamily="2" charset="-78"/>
                </a:rPr>
                <a:t>زندگینامه </a:t>
              </a:r>
              <a:r>
                <a:rPr lang="fa-IR" sz="4000" b="1" dirty="0">
                  <a:solidFill>
                    <a:srgbClr val="4DB3D0"/>
                  </a:solidFill>
                  <a:cs typeface="B Yekan" panose="00000400000000000000" pitchFamily="2" charset="-78"/>
                </a:rPr>
                <a:t>مهدی اخوان ثالث</a:t>
              </a:r>
              <a:endParaRPr lang="en-US" sz="4000" b="1" dirty="0">
                <a:solidFill>
                  <a:srgbClr val="4DB3D0"/>
                </a:solidFill>
                <a:cs typeface="B Yekan" panose="00000400000000000000" pitchFamily="2" charset="-78"/>
              </a:endParaRPr>
            </a:p>
          </p:txBody>
        </p:sp>
        <p:sp>
          <p:nvSpPr>
            <p:cNvPr id="4" name="TextBox 3">
              <a:extLst>
                <a:ext uri="{FF2B5EF4-FFF2-40B4-BE49-F238E27FC236}">
                  <a16:creationId xmlns:a16="http://schemas.microsoft.com/office/drawing/2014/main" id="{182932A0-1DB0-0452-DD5B-A22C9D7A3F99}"/>
                </a:ext>
              </a:extLst>
            </p:cNvPr>
            <p:cNvSpPr txBox="1"/>
            <p:nvPr/>
          </p:nvSpPr>
          <p:spPr>
            <a:xfrm>
              <a:off x="4819496" y="1020018"/>
              <a:ext cx="7089225" cy="646331"/>
            </a:xfrm>
            <a:prstGeom prst="rect">
              <a:avLst/>
            </a:prstGeom>
            <a:noFill/>
          </p:spPr>
          <p:txBody>
            <a:bodyPr wrap="square" rtlCol="0">
              <a:spAutoFit/>
            </a:bodyPr>
            <a:lstStyle/>
            <a:p>
              <a:pPr algn="ctr"/>
              <a:r>
                <a:rPr lang="fa-IR" sz="3600" dirty="0">
                  <a:cs typeface="B Yekan" panose="00000400000000000000" pitchFamily="2" charset="-78"/>
                </a:rPr>
                <a:t>پاورپوینت</a:t>
              </a:r>
              <a:endParaRPr lang="en-US" sz="3600" dirty="0">
                <a:cs typeface="B Yekan" panose="00000400000000000000" pitchFamily="2" charset="-78"/>
              </a:endParaRPr>
            </a:p>
          </p:txBody>
        </p:sp>
        <p:sp>
          <p:nvSpPr>
            <p:cNvPr id="5" name="TextBox 4">
              <a:extLst>
                <a:ext uri="{FF2B5EF4-FFF2-40B4-BE49-F238E27FC236}">
                  <a16:creationId xmlns:a16="http://schemas.microsoft.com/office/drawing/2014/main" id="{6CEF42E2-6F50-6708-24E2-EA0836941F6D}"/>
                </a:ext>
              </a:extLst>
            </p:cNvPr>
            <p:cNvSpPr txBox="1"/>
            <p:nvPr/>
          </p:nvSpPr>
          <p:spPr>
            <a:xfrm>
              <a:off x="3826922" y="3017985"/>
              <a:ext cx="9074372" cy="1862048"/>
            </a:xfrm>
            <a:prstGeom prst="rect">
              <a:avLst/>
            </a:prstGeom>
            <a:noFill/>
          </p:spPr>
          <p:txBody>
            <a:bodyPr wrap="square" rtlCol="0">
              <a:spAutoFit/>
            </a:bodyPr>
            <a:lstStyle/>
            <a:p>
              <a:pPr algn="ctr" rtl="1">
                <a:lnSpc>
                  <a:spcPct val="200000"/>
                </a:lnSpc>
              </a:pPr>
              <a:r>
                <a:rPr lang="fa-IR" sz="2000" dirty="0">
                  <a:cs typeface="B Yekan" panose="00000400000000000000" pitchFamily="2" charset="-78"/>
                </a:rPr>
                <a:t>نام پژوهشگران: ............... استاد راهنما: ................</a:t>
              </a:r>
            </a:p>
            <a:p>
              <a:pPr algn="ctr" rtl="1">
                <a:lnSpc>
                  <a:spcPct val="200000"/>
                </a:lnSpc>
              </a:pPr>
              <a:r>
                <a:rPr lang="fa-IR" sz="2000" dirty="0">
                  <a:cs typeface="B Yekan" panose="00000400000000000000" pitchFamily="2" charset="-78"/>
                </a:rPr>
                <a:t>سال تحصیلی</a:t>
              </a:r>
            </a:p>
            <a:p>
              <a:pPr algn="ctr" rtl="1">
                <a:lnSpc>
                  <a:spcPct val="200000"/>
                </a:lnSpc>
              </a:pPr>
              <a:r>
                <a:rPr lang="fa-IR" sz="2000" dirty="0">
                  <a:cs typeface="B Yekan" panose="00000400000000000000" pitchFamily="2" charset="-78"/>
                </a:rPr>
                <a:t> ...............</a:t>
              </a:r>
              <a:endParaRPr lang="en-US" sz="2000" dirty="0">
                <a:cs typeface="B Yekan" panose="00000400000000000000" pitchFamily="2" charset="-78"/>
              </a:endParaRPr>
            </a:p>
          </p:txBody>
        </p:sp>
      </p:grpSp>
      <p:pic>
        <p:nvPicPr>
          <p:cNvPr id="6" name="Picture 5">
            <a:extLst>
              <a:ext uri="{FF2B5EF4-FFF2-40B4-BE49-F238E27FC236}">
                <a16:creationId xmlns:a16="http://schemas.microsoft.com/office/drawing/2014/main" id="{70A62294-1791-F0C6-E427-C68D3AE7F47E}"/>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2466" y="170069"/>
            <a:ext cx="5428916" cy="6297542"/>
          </a:xfrm>
          <a:prstGeom prst="rect">
            <a:avLst/>
          </a:prstGeom>
        </p:spPr>
      </p:pic>
    </p:spTree>
    <p:extLst>
      <p:ext uri="{BB962C8B-B14F-4D97-AF65-F5344CB8AC3E}">
        <p14:creationId xmlns:p14="http://schemas.microsoft.com/office/powerpoint/2010/main" val="911368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20</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096000" y="1967356"/>
            <a:ext cx="4944731" cy="3662541"/>
          </a:xfrm>
          <a:prstGeom prst="rect">
            <a:avLst/>
          </a:prstGeom>
          <a:noFill/>
        </p:spPr>
        <p:txBody>
          <a:bodyPr wrap="square">
            <a:spAutoFit/>
          </a:bodyPr>
          <a:lstStyle/>
          <a:p>
            <a:pPr algn="justLow" rtl="1">
              <a:lnSpc>
                <a:spcPct val="300000"/>
              </a:lnSpc>
            </a:pPr>
            <a:r>
              <a:rPr lang="fa-IR" sz="1600" b="1" dirty="0">
                <a:solidFill>
                  <a:srgbClr val="282828"/>
                </a:solidFill>
                <a:latin typeface="dana" panose="00000500000000000000" pitchFamily="2" charset="-78"/>
                <a:cs typeface="B Yekan" panose="00000400000000000000" pitchFamily="2" charset="-78"/>
              </a:rPr>
              <a:t>نادر نادرپور درباره ویژگی‌های شعر اخوان می‌گوید:</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«شعر او یکی از سرچشمه‌های زلال شعر امروز است و تاثیر آن بر نسل خودش و نسل بعدی اهمیت دارد. اخوان میراث شعر و نظریه نیمایی را با هم تلفیق کرد و نمونه‌ای ایجاد کرد که بدون گسستن سنت‌ها بدعتی برجای گذاشت.»</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نظرات برخی از اهالی ادب درباره مهدی اخوان ثالث</a:t>
            </a:r>
          </a:p>
        </p:txBody>
      </p:sp>
      <p:pic>
        <p:nvPicPr>
          <p:cNvPr id="7" name="Picture 6">
            <a:extLst>
              <a:ext uri="{FF2B5EF4-FFF2-40B4-BE49-F238E27FC236}">
                <a16:creationId xmlns:a16="http://schemas.microsoft.com/office/drawing/2014/main" id="{AF940E07-FCD3-AAA6-F89F-3DE6849743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11744">
            <a:off x="869879" y="1497864"/>
            <a:ext cx="3620803" cy="294836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8">
            <a:extLst>
              <a:ext uri="{FF2B5EF4-FFF2-40B4-BE49-F238E27FC236}">
                <a16:creationId xmlns:a16="http://schemas.microsoft.com/office/drawing/2014/main" id="{122AF075-3344-DC5B-C1B9-D32E8CC0F3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40320">
            <a:off x="3215038" y="3637417"/>
            <a:ext cx="1763489" cy="23634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23776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21</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50489" y="4131754"/>
            <a:ext cx="10607040" cy="1846659"/>
          </a:xfrm>
          <a:prstGeom prst="rect">
            <a:avLst/>
          </a:prstGeom>
          <a:noFill/>
        </p:spPr>
        <p:txBody>
          <a:bodyPr wrap="square">
            <a:spAutoFit/>
          </a:bodyPr>
          <a:lstStyle/>
          <a:p>
            <a:pPr algn="ctr" rtl="1">
              <a:lnSpc>
                <a:spcPct val="250000"/>
              </a:lnSpc>
            </a:pPr>
            <a:r>
              <a:rPr lang="fa-IR" sz="1600" b="1" dirty="0">
                <a:solidFill>
                  <a:srgbClr val="282828"/>
                </a:solidFill>
                <a:latin typeface="dana" panose="00000500000000000000" pitchFamily="2" charset="-78"/>
                <a:cs typeface="B Yekan" panose="00000400000000000000" pitchFamily="2" charset="-78"/>
              </a:rPr>
              <a:t>سیمین بهبهانی درباره اخوان ثالث این‌چنین گفته است</a:t>
            </a:r>
            <a:r>
              <a:rPr lang="fa-IR" sz="1600" dirty="0">
                <a:solidFill>
                  <a:srgbClr val="282828"/>
                </a:solidFill>
                <a:latin typeface="dana" panose="00000500000000000000" pitchFamily="2" charset="-78"/>
                <a:cs typeface="B Yekan" panose="00000400000000000000" pitchFamily="2" charset="-78"/>
              </a:rPr>
              <a:t>:</a:t>
            </a:r>
            <a:br>
              <a:rPr lang="fa-IR" sz="1600" dirty="0">
                <a:solidFill>
                  <a:srgbClr val="282828"/>
                </a:solidFill>
                <a:latin typeface="dana" panose="00000500000000000000" pitchFamily="2" charset="-78"/>
                <a:cs typeface="B Yekan" panose="00000400000000000000" pitchFamily="2" charset="-78"/>
              </a:rPr>
            </a:br>
            <a:r>
              <a:rPr lang="fa-IR" sz="1600" dirty="0">
                <a:solidFill>
                  <a:srgbClr val="282828"/>
                </a:solidFill>
                <a:latin typeface="dana" panose="00000500000000000000" pitchFamily="2" charset="-78"/>
                <a:cs typeface="B Yekan" panose="00000400000000000000" pitchFamily="2" charset="-78"/>
              </a:rPr>
              <a:t>«اخوان یک شاعر سیاسی است، بی‌آنکه به سیاست چندان گرایش یا از آن اطلاعی داشته باشد یا صریحا به آن تظاهر کند. شعر او مدام از وقایع و حوادث سیاسی که در کشور می‌گذرد، بارور می‌شود.»</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نظرات برخی از اهالی ادب درباره مهدی اخوان ثالث</a:t>
            </a:r>
          </a:p>
        </p:txBody>
      </p:sp>
      <p:pic>
        <p:nvPicPr>
          <p:cNvPr id="7" name="Picture 6">
            <a:extLst>
              <a:ext uri="{FF2B5EF4-FFF2-40B4-BE49-F238E27FC236}">
                <a16:creationId xmlns:a16="http://schemas.microsoft.com/office/drawing/2014/main" id="{8CBAA92B-B1CC-987C-98FA-9D25931F7D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12629" y="1784794"/>
            <a:ext cx="1888671" cy="2833007"/>
          </a:xfrm>
          <a:prstGeom prst="rect">
            <a:avLst/>
          </a:prstGeom>
          <a:ln>
            <a:noFill/>
          </a:ln>
          <a:effectLst>
            <a:softEdge rad="112500"/>
          </a:effectLst>
        </p:spPr>
      </p:pic>
      <p:pic>
        <p:nvPicPr>
          <p:cNvPr id="9" name="Picture 8">
            <a:extLst>
              <a:ext uri="{FF2B5EF4-FFF2-40B4-BE49-F238E27FC236}">
                <a16:creationId xmlns:a16="http://schemas.microsoft.com/office/drawing/2014/main" id="{73676273-0788-68D3-F285-8FBAD7CAAA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9187" y="1449477"/>
            <a:ext cx="2214915" cy="301759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242593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22</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704115" y="1615026"/>
            <a:ext cx="5045827" cy="4401205"/>
          </a:xfrm>
          <a:prstGeom prst="rect">
            <a:avLst/>
          </a:prstGeom>
          <a:noFill/>
        </p:spPr>
        <p:txBody>
          <a:bodyPr wrap="square">
            <a:spAutoFit/>
          </a:bodyPr>
          <a:lstStyle/>
          <a:p>
            <a:pPr algn="justLow" rtl="1">
              <a:lnSpc>
                <a:spcPct val="300000"/>
              </a:lnSpc>
            </a:pPr>
            <a:r>
              <a:rPr lang="fa-IR" sz="1600" b="1" dirty="0">
                <a:solidFill>
                  <a:srgbClr val="282828"/>
                </a:solidFill>
                <a:latin typeface="dana" panose="00000500000000000000" pitchFamily="2" charset="-78"/>
                <a:cs typeface="B Yekan" panose="00000400000000000000" pitchFamily="2" charset="-78"/>
              </a:rPr>
              <a:t>رضا براهنی درباره اخوان گفته است:</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«اخوان به عنوان یکی از چند شاعر بسیار مهم عصر ما سراپا غرق در ناموزونی بود. درواقع هنر او مفهوم بخشیدن به همه عناصر ناموزون و حتی جدا جدا و نامفهوم است. این مفهوم بخشیدن به عناصر نامفهوم، پراکنده و متشتت درواقع تعیین کننده مشخصات اصلی جهان بینی اخوان است.»</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نظرات برخی از اهالی ادب درباره مهدی اخوان ثالث</a:t>
            </a:r>
          </a:p>
        </p:txBody>
      </p:sp>
      <p:pic>
        <p:nvPicPr>
          <p:cNvPr id="7" name="Picture 6">
            <a:extLst>
              <a:ext uri="{FF2B5EF4-FFF2-40B4-BE49-F238E27FC236}">
                <a16:creationId xmlns:a16="http://schemas.microsoft.com/office/drawing/2014/main" id="{26555028-1FB7-DBB7-5C9B-8EFDE45BC1A0}"/>
              </a:ext>
            </a:extLst>
          </p:cNvPr>
          <p:cNvPicPr>
            <a:picLocks noChangeAspect="1"/>
          </p:cNvPicPr>
          <p:nvPr/>
        </p:nvPicPr>
        <p:blipFill rotWithShape="1">
          <a:blip r:embed="rId2">
            <a:extLst>
              <a:ext uri="{28A0092B-C50C-407E-A947-70E740481C1C}">
                <a14:useLocalDpi xmlns:a14="http://schemas.microsoft.com/office/drawing/2010/main" val="0"/>
              </a:ext>
            </a:extLst>
          </a:blip>
          <a:srcRect l="22930"/>
          <a:stretch/>
        </p:blipFill>
        <p:spPr>
          <a:xfrm>
            <a:off x="6646898" y="2149919"/>
            <a:ext cx="3969629" cy="2884379"/>
          </a:xfrm>
          <a:prstGeom prst="ellipse">
            <a:avLst/>
          </a:prstGeom>
          <a:ln>
            <a:noFill/>
          </a:ln>
          <a:effectLst>
            <a:softEdge rad="112500"/>
          </a:effectLst>
        </p:spPr>
      </p:pic>
      <p:pic>
        <p:nvPicPr>
          <p:cNvPr id="9" name="Picture 8">
            <a:extLst>
              <a:ext uri="{FF2B5EF4-FFF2-40B4-BE49-F238E27FC236}">
                <a16:creationId xmlns:a16="http://schemas.microsoft.com/office/drawing/2014/main" id="{0B1AED48-52A1-2476-6D8D-EDF0D349D3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9774" y="3736334"/>
            <a:ext cx="1264195" cy="2067130"/>
          </a:xfrm>
          <a:prstGeom prst="ellipse">
            <a:avLst/>
          </a:prstGeom>
          <a:ln>
            <a:noFill/>
          </a:ln>
          <a:effectLst>
            <a:softEdge rad="112500"/>
          </a:effectLst>
        </p:spPr>
      </p:pic>
    </p:spTree>
    <p:extLst>
      <p:ext uri="{BB962C8B-B14F-4D97-AF65-F5344CB8AC3E}">
        <p14:creationId xmlns:p14="http://schemas.microsoft.com/office/powerpoint/2010/main" val="2098554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23</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096000" y="1784794"/>
            <a:ext cx="4767045" cy="3662541"/>
          </a:xfrm>
          <a:prstGeom prst="rect">
            <a:avLst/>
          </a:prstGeom>
          <a:noFill/>
        </p:spPr>
        <p:txBody>
          <a:bodyPr wrap="square">
            <a:spAutoFit/>
          </a:bodyPr>
          <a:lstStyle/>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اخوان در سال ۱۳۶۹ خورشیدی برای اولین بار آنهم به دعوت خانۀ فرهنگ آلمان برای اولین بار به خارج از ایران سفر کرد و در کشورهایی از جمله آلمان ، سوئد ، نروژ و دانمارک جلسات شعر خوانی داشت که از سوی ایرانیان فرهنگ دوست مقیم خارج از کشور مورد استقبال قرار گرفت .</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fontAlgn="base"/>
            <a:r>
              <a:rPr lang="fa-IR" sz="2000" b="1" dirty="0">
                <a:solidFill>
                  <a:srgbClr val="41A4BD"/>
                </a:solidFill>
                <a:cs typeface="B Yekan" panose="00000400000000000000" pitchFamily="2" charset="-78"/>
              </a:rPr>
              <a:t>سفر او به کشورهای خارجی</a:t>
            </a:r>
          </a:p>
        </p:txBody>
      </p:sp>
      <p:pic>
        <p:nvPicPr>
          <p:cNvPr id="7" name="Picture 6">
            <a:extLst>
              <a:ext uri="{FF2B5EF4-FFF2-40B4-BE49-F238E27FC236}">
                <a16:creationId xmlns:a16="http://schemas.microsoft.com/office/drawing/2014/main" id="{1B1CE62A-9A42-958E-2EC6-0A062D46E8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56530">
            <a:off x="744633" y="1967356"/>
            <a:ext cx="4883389" cy="3662542"/>
          </a:xfrm>
          <a:prstGeom prst="rect">
            <a:avLst/>
          </a:prstGeom>
          <a:ln>
            <a:noFill/>
          </a:ln>
          <a:effectLst>
            <a:softEdge rad="112500"/>
          </a:effectLst>
        </p:spPr>
      </p:pic>
    </p:spTree>
    <p:extLst>
      <p:ext uri="{BB962C8B-B14F-4D97-AF65-F5344CB8AC3E}">
        <p14:creationId xmlns:p14="http://schemas.microsoft.com/office/powerpoint/2010/main" val="792604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24</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4784743" y="1380753"/>
            <a:ext cx="6091537" cy="4585871"/>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ارغنون</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ارغنون اخوان ثالث اولین اشعار او را شامل می‌شود. در این مجموعه اشعاری به‌سبک سنتی از قبیل غزل، قصیده، رباعی و ترکیب‌بند به چشم می‌خورند. این کتاب برای نخستین بار در سال ۱۳۳۰ به چاپ رسید. اخوان در چاپ‌های بعدی ارغنون بعضی از اشعار خود را حذف کرد تا کتابی بی‌عیب‌ونقص به مخاطبان عرضه کند. نام این کتاب یادآور علاقه و آشنایی اخوان با دنیای موسیقی است.</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771699A0-4E05-4FD4-C619-6CC90FBCF736}"/>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677685" y="1322838"/>
            <a:ext cx="8463060" cy="4701700"/>
          </a:xfrm>
          <a:prstGeom prst="rect">
            <a:avLst/>
          </a:prstGeom>
        </p:spPr>
      </p:pic>
    </p:spTree>
    <p:extLst>
      <p:ext uri="{BB962C8B-B14F-4D97-AF65-F5344CB8AC3E}">
        <p14:creationId xmlns:p14="http://schemas.microsoft.com/office/powerpoint/2010/main" val="2145312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25</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419669"/>
            <a:ext cx="4914365" cy="4216539"/>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 زمستان</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مجموعه شعر زمستان اخوان ثالث باعث شهرت او در میان شاعران زمانه خود شد. او در این کتاب ۴۰ شعر به‌سبک نیمایی منتشر کرد. نام این مجموعه از شعر زمستان که در وصف روزگار پس از کودتا بود، گرفته شد</a:t>
            </a:r>
          </a:p>
          <a:p>
            <a:pPr algn="r"/>
            <a:endParaRPr lang="fa-IR" sz="1600" b="1" i="0" dirty="0">
              <a:solidFill>
                <a:srgbClr val="444444"/>
              </a:solidFill>
              <a:effectLst/>
              <a:latin typeface="vazirmatn"/>
            </a:endParaRP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537A894F-0F62-DA24-70C2-094D713B572E}"/>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29007" r="27295"/>
          <a:stretch/>
        </p:blipFill>
        <p:spPr>
          <a:xfrm>
            <a:off x="5796643" y="977493"/>
            <a:ext cx="4304761" cy="5472803"/>
          </a:xfrm>
          <a:prstGeom prst="rect">
            <a:avLst/>
          </a:prstGeom>
        </p:spPr>
      </p:pic>
    </p:spTree>
    <p:extLst>
      <p:ext uri="{BB962C8B-B14F-4D97-AF65-F5344CB8AC3E}">
        <p14:creationId xmlns:p14="http://schemas.microsoft.com/office/powerpoint/2010/main" val="2055697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26</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874728"/>
            <a:ext cx="4736565" cy="3108543"/>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آخر شاهنامه</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آخر شاهنامه اخوان ثالث به‌سبک شعر نوی نیمایی سروده شده است. این کتاب که سومین اثر اخوان به شمار می‌رود در سال ۱۳۳۸ به چاپ رسید.</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82FA5311-31BB-47C5-D1DF-23C20FB20C62}"/>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33492" r="27699"/>
          <a:stretch/>
        </p:blipFill>
        <p:spPr>
          <a:xfrm>
            <a:off x="6873242" y="1518567"/>
            <a:ext cx="3509446" cy="5023747"/>
          </a:xfrm>
          <a:prstGeom prst="rect">
            <a:avLst/>
          </a:prstGeom>
        </p:spPr>
      </p:pic>
    </p:spTree>
    <p:extLst>
      <p:ext uri="{BB962C8B-B14F-4D97-AF65-F5344CB8AC3E}">
        <p14:creationId xmlns:p14="http://schemas.microsoft.com/office/powerpoint/2010/main" val="35942151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27</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096000" y="1407867"/>
            <a:ext cx="4736565" cy="3108543"/>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از این اوستا</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این مجموعه شعر که در سال ۱۳۴۴ منتشر شد، شامل اشعاری است که اخوان در سال‌های ۱۳۳۹ تا ۱۳۴۴ سرود. این کتاب ۲۴ شعر دارد.</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C448FC04-7F3D-73A4-DC2B-7C462D76AA6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9769427">
            <a:off x="-842786" y="1477084"/>
            <a:ext cx="6858000" cy="3810000"/>
          </a:xfrm>
          <a:prstGeom prst="rect">
            <a:avLst/>
          </a:prstGeom>
        </p:spPr>
      </p:pic>
    </p:spTree>
    <p:extLst>
      <p:ext uri="{BB962C8B-B14F-4D97-AF65-F5344CB8AC3E}">
        <p14:creationId xmlns:p14="http://schemas.microsoft.com/office/powerpoint/2010/main" val="28779394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28</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136064"/>
            <a:ext cx="4736565" cy="4585871"/>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شکار</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این منظومه بلند را اخوان در سال‌های ۱۳۳۵ تا ۱۳۴۵ سرود. منظومه شکار ۱۰ فصل و ۴۴۱ بیت دارد. این منظومه داستان آخرین روز از زندگی شکارچی کهن‌سالی را روایت می‌کند. تصویرسازی اخوان با واژگان زیبا باعث شده است تا این کتاب به یکی از ماندگارترین آثار اخوان ثالث تبدیل شود.</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9BFE0183-273C-C41A-AC34-420474A78008}"/>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27899" r="27744"/>
          <a:stretch/>
        </p:blipFill>
        <p:spPr>
          <a:xfrm>
            <a:off x="6236450" y="1568584"/>
            <a:ext cx="3727873" cy="4668920"/>
          </a:xfrm>
          <a:prstGeom prst="rect">
            <a:avLst/>
          </a:prstGeom>
        </p:spPr>
      </p:pic>
    </p:spTree>
    <p:extLst>
      <p:ext uri="{BB962C8B-B14F-4D97-AF65-F5344CB8AC3E}">
        <p14:creationId xmlns:p14="http://schemas.microsoft.com/office/powerpoint/2010/main" val="9163665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29</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339264"/>
            <a:ext cx="4736565" cy="4585871"/>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عاشقانه‌ها و کبود</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این کتاب در واقع گزیده اشعار کوتاه اخوان تا سال ۱۳۴۸ است و دفتر شعری مستقل نیست. اشعار این کتاب برخلاف سایر کتاب‌های اخوان، مضامینی عاشقانه دارند. بنابراین اگر می‌خواهید شاهکارهای عاشقانه اخوان را بخوانید، باید سراغ این کتاب بروید.</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4E9444D4-BD36-83A2-2C5C-A291CEAA26F8}"/>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27899" r="26229"/>
          <a:stretch/>
        </p:blipFill>
        <p:spPr>
          <a:xfrm rot="20516213">
            <a:off x="6336521" y="1644064"/>
            <a:ext cx="3701351" cy="4482655"/>
          </a:xfrm>
          <a:prstGeom prst="rect">
            <a:avLst/>
          </a:prstGeom>
        </p:spPr>
      </p:pic>
    </p:spTree>
    <p:extLst>
      <p:ext uri="{BB962C8B-B14F-4D97-AF65-F5344CB8AC3E}">
        <p14:creationId xmlns:p14="http://schemas.microsoft.com/office/powerpoint/2010/main" val="2032431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702071" y="1515656"/>
            <a:ext cx="4241178" cy="4924425"/>
          </a:xfrm>
          <a:prstGeom prst="rect">
            <a:avLst/>
          </a:prstGeom>
          <a:noFill/>
        </p:spPr>
        <p:txBody>
          <a:bodyPr wrap="square">
            <a:spAutoFit/>
          </a:bodyPr>
          <a:lstStyle/>
          <a:p>
            <a:pPr algn="justLow" rtl="1">
              <a:lnSpc>
                <a:spcPct val="250000"/>
              </a:lnSpc>
            </a:pPr>
            <a:r>
              <a:rPr lang="fa-IR" sz="1600" i="0" dirty="0">
                <a:solidFill>
                  <a:srgbClr val="282828"/>
                </a:solidFill>
                <a:effectLst/>
                <a:latin typeface="dana" panose="00000500000000000000" pitchFamily="2" charset="-78"/>
                <a:cs typeface="B Yekan" panose="00000400000000000000" pitchFamily="2" charset="-78"/>
              </a:rPr>
              <a:t>مهدی اخوان ثالث یکی از شاعران پرآوازه معاصر ایرانی است که تخلص شعری‌اش م. امید بود و در شهر مشهد به دنیا آمد. او در میان شعرای هم عصر خود از این نظر متمایز است که هم در سبک کلاسیک و هم در سبک نیمایی به سرودن اشعار مختلف پرداخته است و توانست تلفیقی زیبا میان این دو ایجاد کند. اخوان همچنین شاعری چیره‌دست در سرودن اشعار حماسی است.</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مـــقدمه</a:t>
            </a:r>
            <a:endParaRPr lang="en-US" sz="2000" b="1" dirty="0">
              <a:solidFill>
                <a:srgbClr val="41A4BD"/>
              </a:solidFill>
              <a:cs typeface="B Yekan" panose="00000400000000000000" pitchFamily="2" charset="-78"/>
            </a:endParaRPr>
          </a:p>
        </p:txBody>
      </p:sp>
      <p:pic>
        <p:nvPicPr>
          <p:cNvPr id="9" name="Picture 8">
            <a:extLst>
              <a:ext uri="{FF2B5EF4-FFF2-40B4-BE49-F238E27FC236}">
                <a16:creationId xmlns:a16="http://schemas.microsoft.com/office/drawing/2014/main" id="{F0E0528C-639D-2748-B08A-9952C09B180A}"/>
              </a:ext>
            </a:extLst>
          </p:cNvPr>
          <p:cNvPicPr>
            <a:picLocks noChangeAspect="1"/>
          </p:cNvPicPr>
          <p:nvPr/>
        </p:nvPicPr>
        <p:blipFill rotWithShape="1">
          <a:blip r:embed="rId2">
            <a:extLst>
              <a:ext uri="{28A0092B-C50C-407E-A947-70E740481C1C}">
                <a14:useLocalDpi xmlns:a14="http://schemas.microsoft.com/office/drawing/2010/main" val="0"/>
              </a:ext>
            </a:extLst>
          </a:blip>
          <a:srcRect l="10522" r="6988"/>
          <a:stretch/>
        </p:blipFill>
        <p:spPr>
          <a:xfrm>
            <a:off x="796412" y="1588149"/>
            <a:ext cx="5228120" cy="422530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69162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30</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795556" y="1337232"/>
            <a:ext cx="9990558" cy="4955203"/>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سه کتاب</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در این کتاب ۳ دفتر شعر اخوان با نام‌های «در حیاط کوچک پاییز در زندان»، «زندگی می‌گوید: اما باز باید زیست…» و «دوزخ اما سرد» به چاپ رسیده‌اند.</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دفتر شعر اول پنجمین اثر اخوان است که حبسیات او در قالب اشعار کوتاه را شامل می‌شود. این اثر در سال ۱۳۵۵ منتشر شد. دفتر شعر دوم هم در واقع ششمین اثر اوست که در سال ۱۳۵۷ منتشر شد. این اثر منظومه‌ای بلند است که اخوان در آن از خاطرات زندان می‌گوید. دفتر شعر «دوزخ اما سرد» هم هفتمین اثر مهدی اخوان ثالث است که برای اولین بار در سال ۱۳۵۷ به چاپ رسید.</a:t>
            </a:r>
          </a:p>
          <a:p>
            <a:pPr algn="r"/>
            <a:endParaRPr lang="fa-IR" sz="1600" b="1" i="0" dirty="0">
              <a:solidFill>
                <a:srgbClr val="444444"/>
              </a:solidFill>
              <a:effectLst/>
              <a:latin typeface="vazirmatn"/>
            </a:endParaRP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6F064318-1C1A-169B-C778-E0F321E4F132}"/>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95556" y="832294"/>
            <a:ext cx="3429000" cy="1905000"/>
          </a:xfrm>
          <a:prstGeom prst="rect">
            <a:avLst/>
          </a:prstGeom>
        </p:spPr>
      </p:pic>
    </p:spTree>
    <p:extLst>
      <p:ext uri="{BB962C8B-B14F-4D97-AF65-F5344CB8AC3E}">
        <p14:creationId xmlns:p14="http://schemas.microsoft.com/office/powerpoint/2010/main" val="892281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31</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997475" y="1505396"/>
            <a:ext cx="4736565" cy="3847207"/>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آورده‌اند که فردوسی</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این کتاب با تصویرسازی‌های علی‌اکبر صادقی برای کودکان نوشته شده است. اخوان در «آورده‌اند که فردوسی» تلاش کرده است که کودکان را با اسطوره‌های ایرانی و شاهنامه بیشتر آشنا کند.</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A8B1599A-2D1A-B90B-4786-F46FA986F828}"/>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25159" r="24365"/>
          <a:stretch/>
        </p:blipFill>
        <p:spPr>
          <a:xfrm rot="19892272">
            <a:off x="927628" y="1010042"/>
            <a:ext cx="4595997" cy="5058487"/>
          </a:xfrm>
          <a:prstGeom prst="rect">
            <a:avLst/>
          </a:prstGeom>
        </p:spPr>
      </p:pic>
    </p:spTree>
    <p:extLst>
      <p:ext uri="{BB962C8B-B14F-4D97-AF65-F5344CB8AC3E}">
        <p14:creationId xmlns:p14="http://schemas.microsoft.com/office/powerpoint/2010/main" val="19008524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32</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429795" y="1180698"/>
            <a:ext cx="5513805" cy="4585871"/>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بهترین امید</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اگر به ماجرای گرایش اخوان به موسیقی و شعر علاقه دارید، باید حتما این کتاب را بخوانید. شاعر زمستان در «بهترین امید» از داستان علاقه‌اش به موسیقی و اینکه پدرش چگونه تلاش کرد تا او را از موسیقی بیزار کند، سخن می‌گوید. عقاید شعری اخوان و شرح حال او هم موضوعات دیگری هستند که شاعر در این کتاب روایت می‌کند.</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D4071793-F899-A895-AE2A-5E170F91842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32000" r="27899"/>
          <a:stretch/>
        </p:blipFill>
        <p:spPr>
          <a:xfrm rot="20565938">
            <a:off x="6901112" y="1598648"/>
            <a:ext cx="3571021" cy="4947180"/>
          </a:xfrm>
          <a:prstGeom prst="rect">
            <a:avLst/>
          </a:prstGeom>
        </p:spPr>
      </p:pic>
    </p:spTree>
    <p:extLst>
      <p:ext uri="{BB962C8B-B14F-4D97-AF65-F5344CB8AC3E}">
        <p14:creationId xmlns:p14="http://schemas.microsoft.com/office/powerpoint/2010/main" val="17037587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33</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505396"/>
            <a:ext cx="4736565" cy="3847207"/>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درخت پیر و جنگل</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اخوان در این کتاب داستان مرد هیزم‌شکن و پسرش را روایت می‌کند. آنها که پس از ملی اعلام‌شدن جنگل‌ها بیکار شده‌اند، درگیر ماجرایی می‌شوند که اخوان آن را به زبان شعر و با لحنی محاوره بیان کرده است.</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14F9CEF2-F101-F342-9FDD-9C6A5ED54346}"/>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29281" r="26206"/>
          <a:stretch/>
        </p:blipFill>
        <p:spPr>
          <a:xfrm>
            <a:off x="6196363" y="1180698"/>
            <a:ext cx="4090637" cy="5105400"/>
          </a:xfrm>
          <a:prstGeom prst="rect">
            <a:avLst/>
          </a:prstGeom>
        </p:spPr>
      </p:pic>
    </p:spTree>
    <p:extLst>
      <p:ext uri="{BB962C8B-B14F-4D97-AF65-F5344CB8AC3E}">
        <p14:creationId xmlns:p14="http://schemas.microsoft.com/office/powerpoint/2010/main" val="19043418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34</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096000" y="1520634"/>
            <a:ext cx="4736565" cy="2985433"/>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ترا ای کهن بوم و بر دوست دارم</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این کتاب که در سال ۱۳۶۸ منتشر شد، هشتمین مجموعه شعر اخوان محسوب می‌شود.</a:t>
            </a:r>
          </a:p>
          <a:p>
            <a:br>
              <a:rPr lang="fa-IR" sz="1600" dirty="0"/>
            </a:br>
            <a:endParaRPr lang="fa-IR" sz="1600" b="1" i="0" dirty="0">
              <a:solidFill>
                <a:srgbClr val="444444"/>
              </a:solidFill>
              <a:effectLst/>
              <a:latin typeface="vazirmatn"/>
            </a:endParaRP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F365A526-0DAA-9376-2324-815913AC8A22}"/>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27838" r="24366"/>
          <a:stretch/>
        </p:blipFill>
        <p:spPr>
          <a:xfrm>
            <a:off x="517179" y="617657"/>
            <a:ext cx="5110843" cy="5940522"/>
          </a:xfrm>
          <a:prstGeom prst="rect">
            <a:avLst/>
          </a:prstGeom>
        </p:spPr>
      </p:pic>
    </p:spTree>
    <p:extLst>
      <p:ext uri="{BB962C8B-B14F-4D97-AF65-F5344CB8AC3E}">
        <p14:creationId xmlns:p14="http://schemas.microsoft.com/office/powerpoint/2010/main" val="30098157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35</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53315" y="1874728"/>
            <a:ext cx="4736565" cy="3108543"/>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عطا و لقای نیما یوشیج</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اخوان ثالث در این کتاب با نثری خواندنی نیما و سبک شعری و شرح حال او را توضیح می‌دهد. اخوان در این کتاب، سادگی و سوز اشعار نیما را به آنچه باباطاهر سروده است تشبیه می‌کند.</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5907D25C-CB7E-CA92-AC57-A621891E17FC}"/>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32014" r="23315"/>
          <a:stretch/>
        </p:blipFill>
        <p:spPr>
          <a:xfrm rot="20543858">
            <a:off x="7100010" y="1835064"/>
            <a:ext cx="3063481" cy="3810000"/>
          </a:xfrm>
          <a:prstGeom prst="rect">
            <a:avLst/>
          </a:prstGeom>
        </p:spPr>
      </p:pic>
    </p:spTree>
    <p:extLst>
      <p:ext uri="{BB962C8B-B14F-4D97-AF65-F5344CB8AC3E}">
        <p14:creationId xmlns:p14="http://schemas.microsoft.com/office/powerpoint/2010/main" val="27423573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36</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017795" y="1387547"/>
            <a:ext cx="4736565" cy="4585871"/>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بدعت‌ها و بدایع نیما یوشیج</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اخوان شاگرد خلف نیما یوشیج بود. او همواره تلاش می‌کرد تا محافل ادبی را با نیما و شعر او آشنا کند. مهدی اخوان در کتاب «بدعت‌ها و بدایع نیما یوشیج» در قالب چند مقاله به نیما ادای دین کرده و نوآوری‌های نیما در شعر را به مخاطب معرفی کرده است</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2C2D99CD-029B-00D9-BFE7-1A9696DA7378}"/>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34206" r="22222"/>
          <a:stretch/>
        </p:blipFill>
        <p:spPr>
          <a:xfrm>
            <a:off x="1550382" y="977493"/>
            <a:ext cx="4005944" cy="5107760"/>
          </a:xfrm>
          <a:prstGeom prst="rect">
            <a:avLst/>
          </a:prstGeom>
        </p:spPr>
      </p:pic>
    </p:spTree>
    <p:extLst>
      <p:ext uri="{BB962C8B-B14F-4D97-AF65-F5344CB8AC3E}">
        <p14:creationId xmlns:p14="http://schemas.microsoft.com/office/powerpoint/2010/main" val="19893747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37</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581594"/>
            <a:ext cx="4736565" cy="4216539"/>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منظومه بلند سواحلی و خوز</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همان‌طور که گفتیم، اخوان بخشی از عمر خود را صرف فعالیت‌های مطبوعاتی کرد. کتاب «منظومه بلند سواحلی و خوزیات» مجموعه‌ای از اشعار کوتاه اخوان است که در این نشریات چاپ شده بودند.</a:t>
            </a:r>
          </a:p>
          <a:p>
            <a:pPr algn="r"/>
            <a:r>
              <a:rPr lang="fa-IR" sz="1600" b="1" i="0" dirty="0">
                <a:solidFill>
                  <a:srgbClr val="444444"/>
                </a:solidFill>
                <a:effectLst/>
                <a:latin typeface="vazirmatn"/>
              </a:rPr>
              <a:t>یات</a:t>
            </a: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5385B982-9A57-C5A6-45C4-4FBF4A1036E3}"/>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34462" r="26508"/>
          <a:stretch/>
        </p:blipFill>
        <p:spPr>
          <a:xfrm rot="20530524">
            <a:off x="6782268" y="1170814"/>
            <a:ext cx="3609631" cy="5137948"/>
          </a:xfrm>
          <a:prstGeom prst="rect">
            <a:avLst/>
          </a:prstGeom>
        </p:spPr>
      </p:pic>
    </p:spTree>
    <p:extLst>
      <p:ext uri="{BB962C8B-B14F-4D97-AF65-F5344CB8AC3E}">
        <p14:creationId xmlns:p14="http://schemas.microsoft.com/office/powerpoint/2010/main" val="14270101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38</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63475" y="880554"/>
            <a:ext cx="4736565" cy="5324535"/>
          </a:xfrm>
          <a:prstGeom prst="rect">
            <a:avLst/>
          </a:prstGeom>
          <a:noFill/>
        </p:spPr>
        <p:txBody>
          <a:bodyPr wrap="square">
            <a:spAutoFit/>
          </a:bodyPr>
          <a:lstStyle/>
          <a:p>
            <a:pPr algn="justLow" rtl="1">
              <a:lnSpc>
                <a:spcPct val="300000"/>
              </a:lnSpc>
            </a:pPr>
            <a:r>
              <a:rPr lang="fa-IR" sz="2000" b="1" dirty="0">
                <a:solidFill>
                  <a:srgbClr val="41A4BD"/>
                </a:solidFill>
                <a:cs typeface="B Yekan" panose="00000400000000000000" pitchFamily="2" charset="-78"/>
              </a:rPr>
              <a:t>مرد جن‌زده</a:t>
            </a:r>
          </a:p>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بسیاری از ما اخوان را به شعرهای کوتاه و بلندی که سروده است می‌شناسیم. با‌این‌حال، او داستان‌های کوتاه جذابی هم نوشته است. کتاب «مرد جن‌زده» داستان‌های کوتاه او را شامل می‌شود. در این کتاب، ۴ داستان با نام‌های «مرد جن‌زده»، «شب عیدی»، «آژدان» و «انبوه بی‌شمار شاعران» نوشته شده‌اند</a:t>
            </a:r>
            <a:r>
              <a:rPr lang="fa-IR" sz="1600" b="0" i="0" dirty="0">
                <a:solidFill>
                  <a:srgbClr val="444444"/>
                </a:solidFill>
                <a:effectLst/>
                <a:latin typeface="vazirmatn"/>
              </a:rPr>
              <a:t>.</a:t>
            </a:r>
            <a:endParaRPr lang="fa-IR" sz="1600" b="1" i="0" dirty="0">
              <a:solidFill>
                <a:srgbClr val="444444"/>
              </a:solidFill>
              <a:effectLst/>
              <a:latin typeface="vazirmatn"/>
            </a:endParaRPr>
          </a:p>
        </p:txBody>
      </p:sp>
      <p:sp>
        <p:nvSpPr>
          <p:cNvPr id="6" name="TextBox 5">
            <a:extLst>
              <a:ext uri="{FF2B5EF4-FFF2-40B4-BE49-F238E27FC236}">
                <a16:creationId xmlns:a16="http://schemas.microsoft.com/office/drawing/2014/main" id="{EC79BC40-730A-2E05-49CF-CA52B6B88A2D}"/>
              </a:ext>
            </a:extLst>
          </p:cNvPr>
          <p:cNvSpPr txBox="1"/>
          <p:nvPr/>
        </p:nvSpPr>
        <p:spPr>
          <a:xfrm>
            <a:off x="5628022" y="980643"/>
            <a:ext cx="4944731"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آثار اخوان ثالث</a:t>
            </a:r>
          </a:p>
        </p:txBody>
      </p:sp>
      <p:pic>
        <p:nvPicPr>
          <p:cNvPr id="7" name="Picture 6">
            <a:extLst>
              <a:ext uri="{FF2B5EF4-FFF2-40B4-BE49-F238E27FC236}">
                <a16:creationId xmlns:a16="http://schemas.microsoft.com/office/drawing/2014/main" id="{7D1414C4-2A98-8666-5583-45B2AB30B8B3}"/>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31665" r="24765"/>
          <a:stretch/>
        </p:blipFill>
        <p:spPr>
          <a:xfrm>
            <a:off x="6645728" y="1582943"/>
            <a:ext cx="3624943" cy="4622146"/>
          </a:xfrm>
          <a:prstGeom prst="rect">
            <a:avLst/>
          </a:prstGeom>
        </p:spPr>
      </p:pic>
    </p:spTree>
    <p:extLst>
      <p:ext uri="{BB962C8B-B14F-4D97-AF65-F5344CB8AC3E}">
        <p14:creationId xmlns:p14="http://schemas.microsoft.com/office/powerpoint/2010/main" val="13571503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4D526A-08E1-DAF7-6BD1-6537DD25A118}"/>
              </a:ext>
            </a:extLst>
          </p:cNvPr>
          <p:cNvSpPr txBox="1"/>
          <p:nvPr/>
        </p:nvSpPr>
        <p:spPr>
          <a:xfrm>
            <a:off x="2860963" y="1319048"/>
            <a:ext cx="6470073" cy="3554819"/>
          </a:xfrm>
          <a:prstGeom prst="rect">
            <a:avLst/>
          </a:prstGeom>
          <a:noFill/>
        </p:spPr>
        <p:txBody>
          <a:bodyPr wrap="square" rtlCol="0">
            <a:spAutoFit/>
          </a:bodyPr>
          <a:lstStyle/>
          <a:p>
            <a:pPr algn="justLow" rtl="1">
              <a:lnSpc>
                <a:spcPct val="200000"/>
              </a:lnSpc>
            </a:pPr>
            <a:r>
              <a:rPr lang="fa-IR" sz="6000" b="1" dirty="0">
                <a:cs typeface="B Yekan" panose="00000400000000000000" pitchFamily="2" charset="-78"/>
              </a:rPr>
              <a:t>با تشکر </a:t>
            </a:r>
            <a:r>
              <a:rPr lang="fa-IR" sz="6000" b="1" dirty="0">
                <a:solidFill>
                  <a:srgbClr val="41A4BD"/>
                </a:solidFill>
                <a:cs typeface="B Yekan" panose="00000400000000000000" pitchFamily="2" charset="-78"/>
              </a:rPr>
              <a:t>از توجه شما عزیزان</a:t>
            </a:r>
            <a:endParaRPr lang="en-US" sz="6000" b="1" dirty="0">
              <a:solidFill>
                <a:srgbClr val="41A4BD"/>
              </a:solidFill>
              <a:cs typeface="B Yekan" panose="00000400000000000000" pitchFamily="2" charset="-78"/>
            </a:endParaRPr>
          </a:p>
        </p:txBody>
      </p:sp>
      <p:sp>
        <p:nvSpPr>
          <p:cNvPr id="3" name="Rectangle 2">
            <a:extLst>
              <a:ext uri="{FF2B5EF4-FFF2-40B4-BE49-F238E27FC236}">
                <a16:creationId xmlns:a16="http://schemas.microsoft.com/office/drawing/2014/main" id="{9DD32B57-0429-B4E8-8857-6DDAAFA42E12}"/>
              </a:ext>
            </a:extLst>
          </p:cNvPr>
          <p:cNvSpPr/>
          <p:nvPr/>
        </p:nvSpPr>
        <p:spPr>
          <a:xfrm>
            <a:off x="9559032" y="2566155"/>
            <a:ext cx="99874" cy="1725690"/>
          </a:xfrm>
          <a:prstGeom prst="rect">
            <a:avLst/>
          </a:prstGeom>
          <a:solidFill>
            <a:srgbClr val="41A4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1327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4</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02418" y="1582340"/>
            <a:ext cx="10360444" cy="1846659"/>
          </a:xfrm>
          <a:prstGeom prst="rect">
            <a:avLst/>
          </a:prstGeom>
          <a:noFill/>
        </p:spPr>
        <p:txBody>
          <a:bodyPr wrap="square">
            <a:spAutoFit/>
          </a:bodyPr>
          <a:lstStyle/>
          <a:p>
            <a:pPr algn="ctr" rtl="1">
              <a:lnSpc>
                <a:spcPct val="250000"/>
              </a:lnSpc>
            </a:pPr>
            <a:r>
              <a:rPr lang="fa-IR" sz="1600" i="0" dirty="0">
                <a:solidFill>
                  <a:srgbClr val="282828"/>
                </a:solidFill>
                <a:effectLst/>
                <a:latin typeface="dana" panose="00000500000000000000" pitchFamily="2" charset="-78"/>
                <a:cs typeface="B Yekan" panose="00000400000000000000" pitchFamily="2" charset="-78"/>
              </a:rPr>
              <a:t>او شعر را محصول بی‌تابی انسان در لحظاتی می‌داند که در پرتو شعور نبوت قرار می‌گیرد. در ادامه این مطلب مروری کوتاه بر زندگی و شعر و آثار مهدی اخوان ثالث خواهیم داشت، با این امید که بتوانیم سهم اندکی در آشنایی و معرفی مشاهیر و بزرگان فرهنگ و ادب کشورمان داشته باشیم.</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مـــقدمه</a:t>
            </a:r>
            <a:endParaRPr lang="en-US" sz="2000" b="1" dirty="0">
              <a:solidFill>
                <a:srgbClr val="41A4BD"/>
              </a:solidFill>
              <a:cs typeface="B Yekan" panose="00000400000000000000" pitchFamily="2" charset="-78"/>
            </a:endParaRPr>
          </a:p>
        </p:txBody>
      </p:sp>
      <p:pic>
        <p:nvPicPr>
          <p:cNvPr id="11" name="Picture 10">
            <a:extLst>
              <a:ext uri="{FF2B5EF4-FFF2-40B4-BE49-F238E27FC236}">
                <a16:creationId xmlns:a16="http://schemas.microsoft.com/office/drawing/2014/main" id="{0B96AE08-A6C9-9725-5BB2-E391986458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0805" y="3674107"/>
            <a:ext cx="1792654" cy="244518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2" name="Picture 11">
            <a:extLst>
              <a:ext uri="{FF2B5EF4-FFF2-40B4-BE49-F238E27FC236}">
                <a16:creationId xmlns:a16="http://schemas.microsoft.com/office/drawing/2014/main" id="{67496F2F-D8B1-715C-0E06-7F5DEDCFBC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7929" y="3674107"/>
            <a:ext cx="1792654" cy="244518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3" name="Picture 12">
            <a:extLst>
              <a:ext uri="{FF2B5EF4-FFF2-40B4-BE49-F238E27FC236}">
                <a16:creationId xmlns:a16="http://schemas.microsoft.com/office/drawing/2014/main" id="{60C3F48F-701E-41AA-3154-3E13683D6E9E}"/>
              </a:ext>
            </a:extLst>
          </p:cNvPr>
          <p:cNvPicPr>
            <a:picLocks noChangeAspect="1"/>
          </p:cNvPicPr>
          <p:nvPr/>
        </p:nvPicPr>
        <p:blipFill rotWithShape="1">
          <a:blip r:embed="rId4">
            <a:extLst>
              <a:ext uri="{28A0092B-C50C-407E-A947-70E740481C1C}">
                <a14:useLocalDpi xmlns:a14="http://schemas.microsoft.com/office/drawing/2010/main" val="0"/>
              </a:ext>
            </a:extLst>
          </a:blip>
          <a:srcRect b="23025"/>
          <a:stretch/>
        </p:blipFill>
        <p:spPr>
          <a:xfrm>
            <a:off x="4979367" y="3674107"/>
            <a:ext cx="1792653" cy="244518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1273133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5</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62708" y="3210173"/>
            <a:ext cx="10360444" cy="3077766"/>
          </a:xfrm>
          <a:prstGeom prst="rect">
            <a:avLst/>
          </a:prstGeom>
          <a:noFill/>
        </p:spPr>
        <p:txBody>
          <a:bodyPr wrap="square">
            <a:spAutoFit/>
          </a:bodyPr>
          <a:lstStyle/>
          <a:p>
            <a:pPr algn="ctr" rtl="1">
              <a:lnSpc>
                <a:spcPct val="250000"/>
              </a:lnSpc>
            </a:pPr>
            <a:r>
              <a:rPr lang="fa-IR" sz="1600" i="0" dirty="0">
                <a:solidFill>
                  <a:srgbClr val="282828"/>
                </a:solidFill>
                <a:effectLst/>
                <a:latin typeface="dana" panose="00000500000000000000" pitchFamily="2" charset="-78"/>
                <a:cs typeface="B Yekan" panose="00000400000000000000" pitchFamily="2" charset="-78"/>
              </a:rPr>
              <a:t>مهدی اخوان ثالث دهم اسفندماه سال ۱۳۰۷ هجری شمسی در دیار خراسان و شهر مشهد به دنیا آمد. پدر و ۲ عموی او از یزد به خراسان مهاجرت کرده بودند. این ۳ برادر نام خانوادگی اخوان ثالث به‌معنای «سه برادر» را برای خود برگزیدند. رونیکس یکی از چشمان مهدی اخوان ثالث در بدو تولد نابینا بود. دقیقا مشخص نیست که معجزه گیاهان دارویی پدر و طب سنتی او بود یا تأثیر دعاها و نذر و نیازهای مادر که چشم دیگر او هم به جهان گشوده شد. به‌هرحال، سوی چشم او بازگشت تا سال‌ها بعد خودش بگوید که خدا به من رحم کرد وگرنه دنیا را فقط با یک چشم می‌دیدم.</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تولد و خانواده</a:t>
            </a:r>
          </a:p>
        </p:txBody>
      </p:sp>
      <p:grpSp>
        <p:nvGrpSpPr>
          <p:cNvPr id="9" name="Group 8">
            <a:extLst>
              <a:ext uri="{FF2B5EF4-FFF2-40B4-BE49-F238E27FC236}">
                <a16:creationId xmlns:a16="http://schemas.microsoft.com/office/drawing/2014/main" id="{D36A53B6-A31F-F3F6-6F74-1BA8D7479CC7}"/>
              </a:ext>
            </a:extLst>
          </p:cNvPr>
          <p:cNvGrpSpPr/>
          <p:nvPr/>
        </p:nvGrpSpPr>
        <p:grpSpPr>
          <a:xfrm>
            <a:off x="2479265" y="1350273"/>
            <a:ext cx="6527329" cy="2033241"/>
            <a:chOff x="1927679" y="1057633"/>
            <a:chExt cx="7849778" cy="2445180"/>
          </a:xfrm>
        </p:grpSpPr>
        <p:pic>
          <p:nvPicPr>
            <p:cNvPr id="4" name="Picture 3">
              <a:extLst>
                <a:ext uri="{FF2B5EF4-FFF2-40B4-BE49-F238E27FC236}">
                  <a16:creationId xmlns:a16="http://schemas.microsoft.com/office/drawing/2014/main" id="{218C7845-B6D0-1181-B198-4AB4D0D3F4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7679" y="1057633"/>
              <a:ext cx="1792654" cy="244518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Picture 6">
              <a:extLst>
                <a:ext uri="{FF2B5EF4-FFF2-40B4-BE49-F238E27FC236}">
                  <a16:creationId xmlns:a16="http://schemas.microsoft.com/office/drawing/2014/main" id="{C12CCB43-3B12-3EFE-9104-2F4D0C24D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4803" y="1057633"/>
              <a:ext cx="1792654" cy="244518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8" name="Picture 7">
              <a:extLst>
                <a:ext uri="{FF2B5EF4-FFF2-40B4-BE49-F238E27FC236}">
                  <a16:creationId xmlns:a16="http://schemas.microsoft.com/office/drawing/2014/main" id="{1FBD3DDB-3C47-C85C-8202-F3C85B465833}"/>
                </a:ext>
              </a:extLst>
            </p:cNvPr>
            <p:cNvPicPr>
              <a:picLocks noChangeAspect="1"/>
            </p:cNvPicPr>
            <p:nvPr/>
          </p:nvPicPr>
          <p:blipFill rotWithShape="1">
            <a:blip r:embed="rId4">
              <a:extLst>
                <a:ext uri="{28A0092B-C50C-407E-A947-70E740481C1C}">
                  <a14:useLocalDpi xmlns:a14="http://schemas.microsoft.com/office/drawing/2010/main" val="0"/>
                </a:ext>
              </a:extLst>
            </a:blip>
            <a:srcRect b="23025"/>
            <a:stretch/>
          </p:blipFill>
          <p:spPr>
            <a:xfrm>
              <a:off x="4956241" y="1057633"/>
              <a:ext cx="1792653" cy="244518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spTree>
    <p:extLst>
      <p:ext uri="{BB962C8B-B14F-4D97-AF65-F5344CB8AC3E}">
        <p14:creationId xmlns:p14="http://schemas.microsoft.com/office/powerpoint/2010/main" val="1359903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6</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682154" y="1450136"/>
            <a:ext cx="3890599" cy="4401205"/>
          </a:xfrm>
          <a:prstGeom prst="rect">
            <a:avLst/>
          </a:prstGeom>
          <a:noFill/>
        </p:spPr>
        <p:txBody>
          <a:bodyPr wrap="square">
            <a:spAutoFit/>
          </a:bodyPr>
          <a:lstStyle/>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اخوان در سال ۱۳۲۹ با دخترعموی خود ازدواج کرد. حاصل این ازدواج ۶ فرزند با نام‌های لاله، لولی، تنسگل، توس، زردشت و مزدک علی بودند. اخوان در زمان حیاتش در سوگ ۲ فرزند خود نشست. تنسگل ۴ روز پس از تولد فوت کرد و لاله در ۲۰سالگی در رودخانه کرج غرق شد.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تولد و خانواده</a:t>
            </a:r>
          </a:p>
        </p:txBody>
      </p:sp>
      <p:pic>
        <p:nvPicPr>
          <p:cNvPr id="4" name="Picture 3">
            <a:extLst>
              <a:ext uri="{FF2B5EF4-FFF2-40B4-BE49-F238E27FC236}">
                <a16:creationId xmlns:a16="http://schemas.microsoft.com/office/drawing/2014/main" id="{C6433C6C-4FF9-3302-A546-73C2988766AF}"/>
              </a:ext>
            </a:extLst>
          </p:cNvPr>
          <p:cNvPicPr>
            <a:picLocks noChangeAspect="1"/>
          </p:cNvPicPr>
          <p:nvPr/>
        </p:nvPicPr>
        <p:blipFill rotWithShape="1">
          <a:blip r:embed="rId2">
            <a:extLst>
              <a:ext uri="{28A0092B-C50C-407E-A947-70E740481C1C}">
                <a14:useLocalDpi xmlns:a14="http://schemas.microsoft.com/office/drawing/2010/main" val="0"/>
              </a:ext>
            </a:extLst>
          </a:blip>
          <a:srcRect r="6894"/>
          <a:stretch/>
        </p:blipFill>
        <p:spPr>
          <a:xfrm>
            <a:off x="827124" y="1337232"/>
            <a:ext cx="4927652" cy="4734219"/>
          </a:xfrm>
          <a:prstGeom prst="ellipse">
            <a:avLst/>
          </a:prstGeom>
          <a:ln>
            <a:noFill/>
          </a:ln>
          <a:effectLst>
            <a:softEdge rad="112500"/>
          </a:effectLst>
        </p:spPr>
      </p:pic>
    </p:spTree>
    <p:extLst>
      <p:ext uri="{BB962C8B-B14F-4D97-AF65-F5344CB8AC3E}">
        <p14:creationId xmlns:p14="http://schemas.microsoft.com/office/powerpoint/2010/main" val="2960281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7</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651060" y="1489348"/>
            <a:ext cx="9990558" cy="4308872"/>
          </a:xfrm>
          <a:prstGeom prst="rect">
            <a:avLst/>
          </a:prstGeom>
          <a:noFill/>
        </p:spPr>
        <p:txBody>
          <a:bodyPr wrap="square">
            <a:spAutoFit/>
          </a:bodyPr>
          <a:lstStyle/>
          <a:p>
            <a:pPr algn="ctr" rtl="1">
              <a:lnSpc>
                <a:spcPct val="450000"/>
              </a:lnSpc>
            </a:pPr>
            <a:r>
              <a:rPr lang="fa-IR" sz="1600" dirty="0">
                <a:solidFill>
                  <a:srgbClr val="282828"/>
                </a:solidFill>
                <a:latin typeface="dana" panose="00000500000000000000" pitchFamily="2" charset="-78"/>
                <a:cs typeface="B Yekan" panose="00000400000000000000" pitchFamily="2" charset="-78"/>
              </a:rPr>
              <a:t>اخوان ثالث تحصیلات ابتدایی و متوسطه را در مدارس مشهد گذراند. او در هنرستان این شهر آهنگری آموخت و مدتی پس از آن هم به این حرفه مشغول شد، اما آهنگری چیزی نبود که اخوان را سر ذوق بیاورد. بنابراین ۲ سال پس از فارغ‌التحصیلی، راهی تهران شد تا در وزارت فرهنگ و آموزش‌وپرورش آنجا مشغول به کار شود. او چند سالی در اطراف تهران و ورامین به حرفه معلمی مشغول بود، اما اشتغال به این حرفه هم دیری نپایید. در حقیقت، معلمی در آن روزگار تیره و تاریک نمی‌توانست روح سرکش اخوان را آرام کند.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تحصیلات</a:t>
            </a:r>
          </a:p>
        </p:txBody>
      </p:sp>
    </p:spTree>
    <p:extLst>
      <p:ext uri="{BB962C8B-B14F-4D97-AF65-F5344CB8AC3E}">
        <p14:creationId xmlns:p14="http://schemas.microsoft.com/office/powerpoint/2010/main" val="245719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8</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582195" y="1503710"/>
            <a:ext cx="4734315" cy="4401205"/>
          </a:xfrm>
          <a:prstGeom prst="rect">
            <a:avLst/>
          </a:prstGeom>
          <a:noFill/>
        </p:spPr>
        <p:txBody>
          <a:bodyPr wrap="square">
            <a:spAutoFit/>
          </a:bodyPr>
          <a:lstStyle/>
          <a:p>
            <a:pPr algn="justLow" rtl="1">
              <a:lnSpc>
                <a:spcPct val="300000"/>
              </a:lnSpc>
            </a:pPr>
            <a:r>
              <a:rPr lang="fa-IR" sz="1600" dirty="0">
                <a:solidFill>
                  <a:srgbClr val="282828"/>
                </a:solidFill>
                <a:latin typeface="dana" panose="00000500000000000000" pitchFamily="2" charset="-78"/>
                <a:cs typeface="B Yekan" panose="00000400000000000000" pitchFamily="2" charset="-78"/>
              </a:rPr>
              <a:t>مهدی اخوان ثالث چند سال پس از آن، در مطبوعات قلم به دست گرفت. همان موقع بود که همکاری او با رادیو و بنیاد فرهنگ ایران هم شروع شد. اخوان در آن مدت ناظر برنامه‌های ادبی بود و دوبله فیلم‌های مستند در استدیو گلستان و نظارت بر صداگذاری ۳۰۰ فیلم مستند یادگار آن روزها شدند.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تحصیلات</a:t>
            </a:r>
          </a:p>
        </p:txBody>
      </p:sp>
      <p:pic>
        <p:nvPicPr>
          <p:cNvPr id="7" name="Picture 6">
            <a:extLst>
              <a:ext uri="{FF2B5EF4-FFF2-40B4-BE49-F238E27FC236}">
                <a16:creationId xmlns:a16="http://schemas.microsoft.com/office/drawing/2014/main" id="{48B7D828-D2CD-17A7-5661-7986B1754F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135761" y="1350273"/>
            <a:ext cx="3617741" cy="4708081"/>
          </a:xfrm>
          <a:prstGeom prst="rect">
            <a:avLst/>
          </a:prstGeom>
        </p:spPr>
      </p:pic>
    </p:spTree>
    <p:extLst>
      <p:ext uri="{BB962C8B-B14F-4D97-AF65-F5344CB8AC3E}">
        <p14:creationId xmlns:p14="http://schemas.microsoft.com/office/powerpoint/2010/main" val="321564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7916B-06A3-DD83-A946-1BCC6FBDFABF}"/>
              </a:ext>
            </a:extLst>
          </p:cNvPr>
          <p:cNvSpPr>
            <a:spLocks noGrp="1"/>
          </p:cNvSpPr>
          <p:nvPr>
            <p:ph type="sldNum" sz="quarter" idx="12"/>
          </p:nvPr>
        </p:nvSpPr>
        <p:spPr/>
        <p:txBody>
          <a:bodyPr/>
          <a:lstStyle/>
          <a:p>
            <a:fld id="{1B9D62AC-5028-4588-95B1-2863DBA15888}" type="slidenum">
              <a:rPr lang="en-US" smtClean="0"/>
              <a:pPr/>
              <a:t>9</a:t>
            </a:fld>
            <a:endParaRPr lang="en-US" dirty="0"/>
          </a:p>
        </p:txBody>
      </p:sp>
      <p:sp>
        <p:nvSpPr>
          <p:cNvPr id="3" name="Rectangle 2">
            <a:extLst>
              <a:ext uri="{FF2B5EF4-FFF2-40B4-BE49-F238E27FC236}">
                <a16:creationId xmlns:a16="http://schemas.microsoft.com/office/drawing/2014/main" id="{A5CD001D-D66D-2362-B7EB-6E6BF970894F}"/>
              </a:ext>
            </a:extLst>
          </p:cNvPr>
          <p:cNvSpPr/>
          <p:nvPr/>
        </p:nvSpPr>
        <p:spPr>
          <a:xfrm>
            <a:off x="10591436" y="977493"/>
            <a:ext cx="50182" cy="359739"/>
          </a:xfrm>
          <a:prstGeom prst="rect">
            <a:avLst/>
          </a:prstGeom>
          <a:solidFill>
            <a:srgbClr val="4DB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881A80-EBE8-6B69-3459-8E96C0BA1EA4}"/>
              </a:ext>
            </a:extLst>
          </p:cNvPr>
          <p:cNvSpPr txBox="1"/>
          <p:nvPr/>
        </p:nvSpPr>
        <p:spPr>
          <a:xfrm>
            <a:off x="1097770" y="4047797"/>
            <a:ext cx="9567645" cy="2185214"/>
          </a:xfrm>
          <a:prstGeom prst="rect">
            <a:avLst/>
          </a:prstGeom>
          <a:noFill/>
        </p:spPr>
        <p:txBody>
          <a:bodyPr wrap="square">
            <a:spAutoFit/>
          </a:bodyPr>
          <a:lstStyle/>
          <a:p>
            <a:pPr algn="ctr" rtl="1">
              <a:lnSpc>
                <a:spcPct val="300000"/>
              </a:lnSpc>
            </a:pPr>
            <a:r>
              <a:rPr lang="fa-IR" sz="1600" dirty="0">
                <a:solidFill>
                  <a:srgbClr val="282828"/>
                </a:solidFill>
                <a:latin typeface="dana" panose="00000500000000000000" pitchFamily="2" charset="-78"/>
                <a:cs typeface="B Yekan" panose="00000400000000000000" pitchFamily="2" charset="-78"/>
              </a:rPr>
              <a:t>سال ۱۳۵۶، مهدی اخوان ثالث در دانشگاه‌های تربیت معلم و ملی یا همان شهید بهشتی کنونی به تدریس ادبیات معاصر مشغول بود. پس از انقلاب تا سال ۱۳۶۰ هم مشاغل دولتی داشت، اما در آن سال بدون حقوق و مزایا از این مشاغل برکنار شد تا ۹ سال باقی‌مانده عمر خود را در فقر سپری کند.</a:t>
            </a:r>
          </a:p>
        </p:txBody>
      </p:sp>
      <p:sp>
        <p:nvSpPr>
          <p:cNvPr id="6" name="TextBox 5">
            <a:extLst>
              <a:ext uri="{FF2B5EF4-FFF2-40B4-BE49-F238E27FC236}">
                <a16:creationId xmlns:a16="http://schemas.microsoft.com/office/drawing/2014/main" id="{EC79BC40-730A-2E05-49CF-CA52B6B88A2D}"/>
              </a:ext>
            </a:extLst>
          </p:cNvPr>
          <p:cNvSpPr txBox="1"/>
          <p:nvPr/>
        </p:nvSpPr>
        <p:spPr>
          <a:xfrm>
            <a:off x="7235760" y="950163"/>
            <a:ext cx="3336993" cy="400110"/>
          </a:xfrm>
          <a:prstGeom prst="rect">
            <a:avLst/>
          </a:prstGeom>
          <a:noFill/>
        </p:spPr>
        <p:txBody>
          <a:bodyPr wrap="square" rtlCol="0">
            <a:spAutoFit/>
          </a:bodyPr>
          <a:lstStyle/>
          <a:p>
            <a:pPr algn="justLow" rtl="1"/>
            <a:r>
              <a:rPr lang="fa-IR" sz="2000" b="1" dirty="0">
                <a:solidFill>
                  <a:srgbClr val="41A4BD"/>
                </a:solidFill>
                <a:cs typeface="B Yekan" panose="00000400000000000000" pitchFamily="2" charset="-78"/>
              </a:rPr>
              <a:t>تحصیلات</a:t>
            </a:r>
          </a:p>
        </p:txBody>
      </p:sp>
      <p:grpSp>
        <p:nvGrpSpPr>
          <p:cNvPr id="10" name="Group 9">
            <a:extLst>
              <a:ext uri="{FF2B5EF4-FFF2-40B4-BE49-F238E27FC236}">
                <a16:creationId xmlns:a16="http://schemas.microsoft.com/office/drawing/2014/main" id="{42D1E7ED-7EB8-5C4C-D92E-D81FFCFBB231}"/>
              </a:ext>
            </a:extLst>
          </p:cNvPr>
          <p:cNvGrpSpPr/>
          <p:nvPr/>
        </p:nvGrpSpPr>
        <p:grpSpPr>
          <a:xfrm>
            <a:off x="2391291" y="1538134"/>
            <a:ext cx="6980601" cy="2573377"/>
            <a:chOff x="108204" y="977493"/>
            <a:chExt cx="8540414" cy="3148397"/>
          </a:xfrm>
        </p:grpSpPr>
        <p:pic>
          <p:nvPicPr>
            <p:cNvPr id="7" name="Picture 6">
              <a:extLst>
                <a:ext uri="{FF2B5EF4-FFF2-40B4-BE49-F238E27FC236}">
                  <a16:creationId xmlns:a16="http://schemas.microsoft.com/office/drawing/2014/main" id="{8B83D892-F616-F1C3-83E6-22E446AC02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204" y="977493"/>
              <a:ext cx="4191653" cy="314839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8F211DF6-15CF-6B4E-9D52-D39B6F757641}"/>
                </a:ext>
              </a:extLst>
            </p:cNvPr>
            <p:cNvPicPr>
              <a:picLocks noChangeAspect="1"/>
            </p:cNvPicPr>
            <p:nvPr/>
          </p:nvPicPr>
          <p:blipFill rotWithShape="1">
            <a:blip r:embed="rId3">
              <a:extLst>
                <a:ext uri="{28A0092B-C50C-407E-A947-70E740481C1C}">
                  <a14:useLocalDpi xmlns:a14="http://schemas.microsoft.com/office/drawing/2010/main" val="0"/>
                </a:ext>
              </a:extLst>
            </a:blip>
            <a:srcRect b="3301"/>
            <a:stretch/>
          </p:blipFill>
          <p:spPr>
            <a:xfrm>
              <a:off x="6267368" y="985066"/>
              <a:ext cx="2381250" cy="314082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24076106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364</TotalTime>
  <Words>2561</Words>
  <Application>Microsoft Office PowerPoint</Application>
  <PresentationFormat>Widescreen</PresentationFormat>
  <Paragraphs>134</Paragraphs>
  <Slides>39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Calibri</vt:lpstr>
      <vt:lpstr>dana</vt:lpstr>
      <vt:lpstr>Times New Roman</vt:lpstr>
      <vt:lpstr>vazirmatn</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Mobotop</cp:lastModifiedBy>
  <cp:revision>44</cp:revision>
  <dcterms:created xsi:type="dcterms:W3CDTF">2023-07-16T07:58:37Z</dcterms:created>
  <dcterms:modified xsi:type="dcterms:W3CDTF">2024-03-05T09:20:56Z</dcterms:modified>
</cp:coreProperties>
</file>