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sldIdLst>
    <p:sldId id="259" r:id="rId2"/>
    <p:sldId id="257" r:id="rId3"/>
    <p:sldId id="256" r:id="rId4"/>
    <p:sldId id="260" r:id="rId5"/>
    <p:sldId id="261" r:id="rId6"/>
    <p:sldId id="262" r:id="rId7"/>
    <p:sldId id="263" r:id="rId8"/>
    <p:sldId id="264" r:id="rId9"/>
    <p:sldId id="265" r:id="rId10"/>
    <p:sldId id="266" r:id="rId11"/>
    <p:sldId id="267" r:id="rId12"/>
    <p:sldId id="268" r:id="rId13"/>
    <p:sldId id="286" r:id="rId14"/>
    <p:sldId id="287" r:id="rId15"/>
    <p:sldId id="288" r:id="rId16"/>
    <p:sldId id="289" r:id="rId17"/>
    <p:sldId id="290" r:id="rId18"/>
    <p:sldId id="291" r:id="rId19"/>
    <p:sldId id="292" r:id="rId20"/>
    <p:sldId id="293" r:id="rId21"/>
    <p:sldId id="269" r:id="rId22"/>
    <p:sldId id="270" r:id="rId23"/>
    <p:sldId id="271" r:id="rId24"/>
    <p:sldId id="272" r:id="rId25"/>
    <p:sldId id="273" r:id="rId26"/>
    <p:sldId id="274" r:id="rId27"/>
    <p:sldId id="275" r:id="rId28"/>
    <p:sldId id="281" r:id="rId29"/>
    <p:sldId id="282" r:id="rId30"/>
    <p:sldId id="283" r:id="rId31"/>
    <p:sldId id="284" r:id="rId32"/>
    <p:sldId id="285" r:id="rId33"/>
    <p:sldId id="304" r:id="rId34"/>
    <p:sldId id="277" r:id="rId35"/>
    <p:sldId id="278" r:id="rId36"/>
    <p:sldId id="279" r:id="rId37"/>
    <p:sldId id="280" r:id="rId38"/>
    <p:sldId id="305" r:id="rId39"/>
    <p:sldId id="294" r:id="rId40"/>
    <p:sldId id="295" r:id="rId41"/>
    <p:sldId id="296" r:id="rId42"/>
    <p:sldId id="297" r:id="rId43"/>
    <p:sldId id="298" r:id="rId44"/>
    <p:sldId id="300" r:id="rId45"/>
    <p:sldId id="301" r:id="rId46"/>
    <p:sldId id="302" r:id="rId47"/>
    <p:sldId id="307" r:id="rId48"/>
    <p:sldId id="303" r:id="rId49"/>
    <p:sldId id="306" r:id="rId50"/>
    <p:sldId id="258"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778"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8DA874-04FA-40D3-A880-B7FF6B3B9910}" type="datetimeFigureOut">
              <a:rPr lang="en-US" smtClean="0"/>
              <a:t>3/9/2024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76A162-4106-4E62-B28E-0DDCB5A832DB}" type="slidenum">
              <a:rPr lang="en-US" smtClean="0"/>
              <a:t>‹#›</a:t>
            </a:fld>
            <a:endParaRPr lang="en-US"/>
          </a:p>
        </p:txBody>
      </p:sp>
    </p:spTree>
    <p:extLst>
      <p:ext uri="{BB962C8B-B14F-4D97-AF65-F5344CB8AC3E}">
        <p14:creationId xmlns:p14="http://schemas.microsoft.com/office/powerpoint/2010/main" val="10645405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80442631-5F4A-F5FE-3E9F-15BBCB630DC6}"/>
              </a:ext>
            </a:extLst>
          </p:cNvPr>
          <p:cNvGrpSpPr/>
          <p:nvPr userDrawn="1"/>
        </p:nvGrpSpPr>
        <p:grpSpPr>
          <a:xfrm rot="16200000" flipH="1">
            <a:off x="-112402" y="112392"/>
            <a:ext cx="6858006" cy="6633201"/>
            <a:chOff x="11223351" y="136526"/>
            <a:chExt cx="676976" cy="654785"/>
          </a:xfrm>
        </p:grpSpPr>
        <p:pic>
          <p:nvPicPr>
            <p:cNvPr id="9" name="Picture 8">
              <a:extLst>
                <a:ext uri="{FF2B5EF4-FFF2-40B4-BE49-F238E27FC236}">
                  <a16:creationId xmlns:a16="http://schemas.microsoft.com/office/drawing/2014/main" id="{C6259489-CF7C-347D-D3FF-7185920340B1}"/>
                </a:ext>
              </a:extLst>
            </p:cNvPr>
            <p:cNvPicPr>
              <a:picLocks noChangeAspect="1"/>
            </p:cNvPicPr>
            <p:nvPr userDrawn="1"/>
          </p:nvPicPr>
          <p:blipFill rotWithShape="1">
            <a:blip r:embed="rId2">
              <a:clrChange>
                <a:clrFrom>
                  <a:srgbClr val="F2FFFF"/>
                </a:clrFrom>
                <a:clrTo>
                  <a:srgbClr val="F2FFFF">
                    <a:alpha val="0"/>
                  </a:srgbClr>
                </a:clrTo>
              </a:clrChange>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t="15441" b="14185"/>
            <a:stretch/>
          </p:blipFill>
          <p:spPr>
            <a:xfrm rot="16200000" flipH="1">
              <a:off x="11234446" y="125431"/>
              <a:ext cx="654785" cy="676976"/>
            </a:xfrm>
            <a:prstGeom prst="rect">
              <a:avLst/>
            </a:prstGeom>
          </p:spPr>
        </p:pic>
        <p:pic>
          <p:nvPicPr>
            <p:cNvPr id="10" name="Picture 9">
              <a:extLst>
                <a:ext uri="{FF2B5EF4-FFF2-40B4-BE49-F238E27FC236}">
                  <a16:creationId xmlns:a16="http://schemas.microsoft.com/office/drawing/2014/main" id="{EE412151-4EBA-3478-A208-7742463D6BEC}"/>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5406" r="10291"/>
            <a:stretch/>
          </p:blipFill>
          <p:spPr>
            <a:xfrm rot="16200000">
              <a:off x="11358248" y="260643"/>
              <a:ext cx="395087" cy="406551"/>
            </a:xfrm>
            <a:prstGeom prst="roundRect">
              <a:avLst>
                <a:gd name="adj" fmla="val 50000"/>
              </a:avLst>
            </a:prstGeom>
            <a:ln w="28575">
              <a:solidFill>
                <a:schemeClr val="bg1"/>
              </a:solidFill>
            </a:ln>
          </p:spPr>
        </p:pic>
      </p:grpSp>
    </p:spTree>
    <p:extLst>
      <p:ext uri="{BB962C8B-B14F-4D97-AF65-F5344CB8AC3E}">
        <p14:creationId xmlns:p14="http://schemas.microsoft.com/office/powerpoint/2010/main" val="2986088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9" name="Rectangle: Rounded Corners 18">
            <a:extLst>
              <a:ext uri="{FF2B5EF4-FFF2-40B4-BE49-F238E27FC236}">
                <a16:creationId xmlns:a16="http://schemas.microsoft.com/office/drawing/2014/main" id="{54431CBD-AD05-FE8D-452F-6C149FA1184B}"/>
              </a:ext>
            </a:extLst>
          </p:cNvPr>
          <p:cNvSpPr/>
          <p:nvPr userDrawn="1"/>
        </p:nvSpPr>
        <p:spPr>
          <a:xfrm>
            <a:off x="122067" y="714830"/>
            <a:ext cx="11961076" cy="6006645"/>
          </a:xfrm>
          <a:prstGeom prst="roundRect">
            <a:avLst>
              <a:gd name="adj" fmla="val 16667"/>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438BA369-8B09-906D-EE28-11E47EFF0ED9}"/>
              </a:ext>
            </a:extLst>
          </p:cNvPr>
          <p:cNvGrpSpPr/>
          <p:nvPr userDrawn="1"/>
        </p:nvGrpSpPr>
        <p:grpSpPr>
          <a:xfrm>
            <a:off x="1013782" y="136525"/>
            <a:ext cx="10164435" cy="1179899"/>
            <a:chOff x="1880512" y="151635"/>
            <a:chExt cx="10164435" cy="1179899"/>
          </a:xfrm>
        </p:grpSpPr>
        <p:grpSp>
          <p:nvGrpSpPr>
            <p:cNvPr id="21" name="Group 20">
              <a:extLst>
                <a:ext uri="{FF2B5EF4-FFF2-40B4-BE49-F238E27FC236}">
                  <a16:creationId xmlns:a16="http://schemas.microsoft.com/office/drawing/2014/main" id="{EE190C8E-EFDD-5A76-B0CB-A21542835772}"/>
                </a:ext>
              </a:extLst>
            </p:cNvPr>
            <p:cNvGrpSpPr/>
            <p:nvPr userDrawn="1"/>
          </p:nvGrpSpPr>
          <p:grpSpPr>
            <a:xfrm>
              <a:off x="10311493" y="151635"/>
              <a:ext cx="1733454" cy="1179899"/>
              <a:chOff x="11074803" y="136526"/>
              <a:chExt cx="961980" cy="654785"/>
            </a:xfrm>
          </p:grpSpPr>
          <p:pic>
            <p:nvPicPr>
              <p:cNvPr id="29" name="Picture 28">
                <a:extLst>
                  <a:ext uri="{FF2B5EF4-FFF2-40B4-BE49-F238E27FC236}">
                    <a16:creationId xmlns:a16="http://schemas.microsoft.com/office/drawing/2014/main" id="{FD5AB34C-2F9B-83D5-4BEB-33E72CD5A3D4}"/>
                  </a:ext>
                </a:extLst>
              </p:cNvPr>
              <p:cNvPicPr>
                <a:picLocks noChangeAspect="1"/>
              </p:cNvPicPr>
              <p:nvPr userDrawn="1"/>
            </p:nvPicPr>
            <p:blipFill>
              <a:blip r:embed="rId2">
                <a:clrChange>
                  <a:clrFrom>
                    <a:srgbClr val="F2FFFF"/>
                  </a:clrFrom>
                  <a:clrTo>
                    <a:srgbClr val="F2FFFF">
                      <a:alpha val="0"/>
                    </a:srgbClr>
                  </a:clrTo>
                </a:clrChange>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tretch>
                <a:fillRect/>
              </a:stretch>
            </p:blipFill>
            <p:spPr>
              <a:xfrm rot="16200000" flipH="1">
                <a:off x="11228400" y="-17071"/>
                <a:ext cx="654785" cy="961980"/>
              </a:xfrm>
              <a:prstGeom prst="rect">
                <a:avLst/>
              </a:prstGeom>
            </p:spPr>
          </p:pic>
          <p:pic>
            <p:nvPicPr>
              <p:cNvPr id="30" name="Picture 29">
                <a:extLst>
                  <a:ext uri="{FF2B5EF4-FFF2-40B4-BE49-F238E27FC236}">
                    <a16:creationId xmlns:a16="http://schemas.microsoft.com/office/drawing/2014/main" id="{BE01EB21-29A8-EE7B-9D13-E4EEA3BCD333}"/>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5406" r="10291"/>
              <a:stretch/>
            </p:blipFill>
            <p:spPr>
              <a:xfrm>
                <a:off x="11358248" y="260643"/>
                <a:ext cx="395087" cy="406551"/>
              </a:xfrm>
              <a:prstGeom prst="roundRect">
                <a:avLst>
                  <a:gd name="adj" fmla="val 50000"/>
                </a:avLst>
              </a:prstGeom>
              <a:ln w="28575">
                <a:solidFill>
                  <a:schemeClr val="bg1"/>
                </a:solidFill>
              </a:ln>
            </p:spPr>
          </p:pic>
        </p:grpSp>
        <p:grpSp>
          <p:nvGrpSpPr>
            <p:cNvPr id="22" name="Group 21">
              <a:extLst>
                <a:ext uri="{FF2B5EF4-FFF2-40B4-BE49-F238E27FC236}">
                  <a16:creationId xmlns:a16="http://schemas.microsoft.com/office/drawing/2014/main" id="{8DF9A2B2-D194-BDB2-0669-54544C09DEA4}"/>
                </a:ext>
              </a:extLst>
            </p:cNvPr>
            <p:cNvGrpSpPr/>
            <p:nvPr userDrawn="1"/>
          </p:nvGrpSpPr>
          <p:grpSpPr>
            <a:xfrm>
              <a:off x="3588852" y="408989"/>
              <a:ext cx="6722636" cy="665191"/>
              <a:chOff x="-18541211" y="1930927"/>
              <a:chExt cx="30279986" cy="2996144"/>
            </a:xfrm>
          </p:grpSpPr>
          <p:pic>
            <p:nvPicPr>
              <p:cNvPr id="26" name="Picture 25">
                <a:extLst>
                  <a:ext uri="{FF2B5EF4-FFF2-40B4-BE49-F238E27FC236}">
                    <a16:creationId xmlns:a16="http://schemas.microsoft.com/office/drawing/2014/main" id="{68DA0ED3-9581-3C01-DB13-C0F32A5CB58D}"/>
                  </a:ext>
                </a:extLst>
              </p:cNvPr>
              <p:cNvPicPr>
                <a:picLocks noChangeAspect="1"/>
              </p:cNvPicPr>
              <p:nvPr/>
            </p:nvPicPr>
            <p:blipFill rotWithShape="1">
              <a:blip r:embed="rId2">
                <a:clrChange>
                  <a:clrFrom>
                    <a:srgbClr val="F2FFFF"/>
                  </a:clrFrom>
                  <a:clrTo>
                    <a:srgbClr val="F2FFFF">
                      <a:alpha val="0"/>
                    </a:srgbClr>
                  </a:clrTo>
                </a:clrChange>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b="49802"/>
              <a:stretch/>
            </p:blipFill>
            <p:spPr>
              <a:xfrm rot="16200000">
                <a:off x="-18932418" y="2337809"/>
                <a:ext cx="2980469" cy="2198055"/>
              </a:xfrm>
              <a:prstGeom prst="rect">
                <a:avLst/>
              </a:prstGeom>
            </p:spPr>
          </p:pic>
          <p:pic>
            <p:nvPicPr>
              <p:cNvPr id="27" name="Picture 26">
                <a:extLst>
                  <a:ext uri="{FF2B5EF4-FFF2-40B4-BE49-F238E27FC236}">
                    <a16:creationId xmlns:a16="http://schemas.microsoft.com/office/drawing/2014/main" id="{B52249FB-235F-2853-6FA2-71BCFC1DC319}"/>
                  </a:ext>
                </a:extLst>
              </p:cNvPr>
              <p:cNvPicPr>
                <a:picLocks noChangeAspect="1"/>
              </p:cNvPicPr>
              <p:nvPr/>
            </p:nvPicPr>
            <p:blipFill rotWithShape="1">
              <a:blip r:embed="rId2">
                <a:clrChange>
                  <a:clrFrom>
                    <a:srgbClr val="F2FFFF"/>
                  </a:clrFrom>
                  <a:clrTo>
                    <a:srgbClr val="F2FFFF">
                      <a:alpha val="0"/>
                    </a:srgbClr>
                  </a:clrTo>
                </a:clrChange>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b="49802"/>
              <a:stretch/>
            </p:blipFill>
            <p:spPr>
              <a:xfrm rot="5400000" flipH="1">
                <a:off x="9149514" y="2337809"/>
                <a:ext cx="2980468" cy="2198055"/>
              </a:xfrm>
              <a:prstGeom prst="rect">
                <a:avLst/>
              </a:prstGeom>
            </p:spPr>
          </p:pic>
          <p:sp>
            <p:nvSpPr>
              <p:cNvPr id="28" name="Rectangle: Rounded Corners 27">
                <a:extLst>
                  <a:ext uri="{FF2B5EF4-FFF2-40B4-BE49-F238E27FC236}">
                    <a16:creationId xmlns:a16="http://schemas.microsoft.com/office/drawing/2014/main" id="{E1ED5C60-9D79-8562-E654-3CCA52747CA6}"/>
                  </a:ext>
                </a:extLst>
              </p:cNvPr>
              <p:cNvSpPr/>
              <p:nvPr/>
            </p:nvSpPr>
            <p:spPr>
              <a:xfrm>
                <a:off x="-16687073" y="1930927"/>
                <a:ext cx="26528699" cy="2964795"/>
              </a:xfrm>
              <a:prstGeom prst="roundRect">
                <a:avLst/>
              </a:prstGeom>
              <a:solidFill>
                <a:schemeClr val="bg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id="{04B4703B-F9A5-BE64-C769-A782BBBD29A7}"/>
                </a:ext>
              </a:extLst>
            </p:cNvPr>
            <p:cNvGrpSpPr/>
            <p:nvPr userDrawn="1"/>
          </p:nvGrpSpPr>
          <p:grpSpPr>
            <a:xfrm flipH="1">
              <a:off x="1880512" y="151635"/>
              <a:ext cx="1733454" cy="1179899"/>
              <a:chOff x="11074803" y="136526"/>
              <a:chExt cx="961980" cy="654785"/>
            </a:xfrm>
          </p:grpSpPr>
          <p:pic>
            <p:nvPicPr>
              <p:cNvPr id="24" name="Picture 23">
                <a:extLst>
                  <a:ext uri="{FF2B5EF4-FFF2-40B4-BE49-F238E27FC236}">
                    <a16:creationId xmlns:a16="http://schemas.microsoft.com/office/drawing/2014/main" id="{52E8C029-3995-BA35-18A1-ADC1E1B4843B}"/>
                  </a:ext>
                </a:extLst>
              </p:cNvPr>
              <p:cNvPicPr>
                <a:picLocks noChangeAspect="1"/>
              </p:cNvPicPr>
              <p:nvPr userDrawn="1"/>
            </p:nvPicPr>
            <p:blipFill>
              <a:blip r:embed="rId2">
                <a:clrChange>
                  <a:clrFrom>
                    <a:srgbClr val="F2FFFF"/>
                  </a:clrFrom>
                  <a:clrTo>
                    <a:srgbClr val="F2FFFF">
                      <a:alpha val="0"/>
                    </a:srgbClr>
                  </a:clrTo>
                </a:clrChange>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tretch>
                <a:fillRect/>
              </a:stretch>
            </p:blipFill>
            <p:spPr>
              <a:xfrm rot="16200000" flipH="1">
                <a:off x="11228400" y="-17071"/>
                <a:ext cx="654785" cy="961980"/>
              </a:xfrm>
              <a:prstGeom prst="rect">
                <a:avLst/>
              </a:prstGeom>
            </p:spPr>
          </p:pic>
          <p:pic>
            <p:nvPicPr>
              <p:cNvPr id="25" name="Picture 24">
                <a:extLst>
                  <a:ext uri="{FF2B5EF4-FFF2-40B4-BE49-F238E27FC236}">
                    <a16:creationId xmlns:a16="http://schemas.microsoft.com/office/drawing/2014/main" id="{47C7E0ED-001B-2352-743D-5C0EC0E99DD8}"/>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5406" r="10291"/>
              <a:stretch/>
            </p:blipFill>
            <p:spPr>
              <a:xfrm>
                <a:off x="11358248" y="260643"/>
                <a:ext cx="395087" cy="406551"/>
              </a:xfrm>
              <a:prstGeom prst="roundRect">
                <a:avLst>
                  <a:gd name="adj" fmla="val 50000"/>
                </a:avLst>
              </a:prstGeom>
              <a:ln w="28575">
                <a:solidFill>
                  <a:schemeClr val="bg1"/>
                </a:solidFill>
              </a:ln>
            </p:spPr>
          </p:pic>
        </p:grpSp>
      </p:grpSp>
      <p:pic>
        <p:nvPicPr>
          <p:cNvPr id="31" name="Picture 30">
            <a:extLst>
              <a:ext uri="{FF2B5EF4-FFF2-40B4-BE49-F238E27FC236}">
                <a16:creationId xmlns:a16="http://schemas.microsoft.com/office/drawing/2014/main" id="{642EFD24-5744-3A7E-E7D6-0311802E4F64}"/>
              </a:ext>
            </a:extLst>
          </p:cNvPr>
          <p:cNvPicPr>
            <a:picLocks noChangeAspect="1"/>
          </p:cNvPicPr>
          <p:nvPr userDrawn="1"/>
        </p:nvPicPr>
        <p:blipFill>
          <a:blip r:embed="rId2">
            <a:clrChange>
              <a:clrFrom>
                <a:srgbClr val="F2FFFF"/>
              </a:clrFrom>
              <a:clrTo>
                <a:srgbClr val="F2FFFF">
                  <a:alpha val="0"/>
                </a:srgbClr>
              </a:clrTo>
            </a:clrChange>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tretch>
            <a:fillRect/>
          </a:stretch>
        </p:blipFill>
        <p:spPr>
          <a:xfrm rot="3175561">
            <a:off x="134618" y="5962997"/>
            <a:ext cx="689014" cy="1012268"/>
          </a:xfrm>
          <a:prstGeom prst="rect">
            <a:avLst/>
          </a:prstGeom>
        </p:spPr>
      </p:pic>
      <p:sp>
        <p:nvSpPr>
          <p:cNvPr id="32" name="Oval 31">
            <a:extLst>
              <a:ext uri="{FF2B5EF4-FFF2-40B4-BE49-F238E27FC236}">
                <a16:creationId xmlns:a16="http://schemas.microsoft.com/office/drawing/2014/main" id="{CFF887A7-6DBF-DA50-F7BA-F189131CF265}"/>
              </a:ext>
            </a:extLst>
          </p:cNvPr>
          <p:cNvSpPr/>
          <p:nvPr userDrawn="1"/>
        </p:nvSpPr>
        <p:spPr>
          <a:xfrm>
            <a:off x="298445" y="6288451"/>
            <a:ext cx="361360" cy="3613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Slide Number Placeholder 5">
            <a:extLst>
              <a:ext uri="{FF2B5EF4-FFF2-40B4-BE49-F238E27FC236}">
                <a16:creationId xmlns:a16="http://schemas.microsoft.com/office/drawing/2014/main" id="{E49298DC-D451-C0BF-E889-F70EF35B808A}"/>
              </a:ext>
            </a:extLst>
          </p:cNvPr>
          <p:cNvSpPr>
            <a:spLocks noGrp="1"/>
          </p:cNvSpPr>
          <p:nvPr>
            <p:ph type="sldNum" sz="quarter" idx="12"/>
          </p:nvPr>
        </p:nvSpPr>
        <p:spPr>
          <a:xfrm>
            <a:off x="248029" y="6269709"/>
            <a:ext cx="469717" cy="365125"/>
          </a:xfrm>
        </p:spPr>
        <p:txBody>
          <a:bodyPr/>
          <a:lstStyle>
            <a:lvl1pPr algn="ctr">
              <a:defRPr sz="1600">
                <a:solidFill>
                  <a:schemeClr val="tx1"/>
                </a:solidFill>
                <a:latin typeface="Times New Roman" panose="02020603050405020304" pitchFamily="18" charset="0"/>
                <a:cs typeface="Times New Roman" panose="02020603050405020304" pitchFamily="18" charset="0"/>
              </a:defRPr>
            </a:lvl1pPr>
          </a:lstStyle>
          <a:p>
            <a:fld id="{2CDDA2DD-50B4-408C-AE80-42581CB500C5}" type="slidenum">
              <a:rPr lang="en-US" smtClean="0"/>
              <a:pPr/>
              <a:t>‹#›</a:t>
            </a:fld>
            <a:endParaRPr lang="en-US" dirty="0"/>
          </a:p>
        </p:txBody>
      </p:sp>
    </p:spTree>
    <p:extLst>
      <p:ext uri="{BB962C8B-B14F-4D97-AF65-F5344CB8AC3E}">
        <p14:creationId xmlns:p14="http://schemas.microsoft.com/office/powerpoint/2010/main" val="2242543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7EAF68CA-3FE3-E142-9EC2-697A3D2A7351}"/>
              </a:ext>
            </a:extLst>
          </p:cNvPr>
          <p:cNvGrpSpPr/>
          <p:nvPr userDrawn="1"/>
        </p:nvGrpSpPr>
        <p:grpSpPr>
          <a:xfrm>
            <a:off x="188375" y="2481942"/>
            <a:ext cx="11815250" cy="2110831"/>
            <a:chOff x="-18541211" y="1930927"/>
            <a:chExt cx="16770728" cy="2996144"/>
          </a:xfrm>
        </p:grpSpPr>
        <p:pic>
          <p:nvPicPr>
            <p:cNvPr id="10" name="Picture 9">
              <a:extLst>
                <a:ext uri="{FF2B5EF4-FFF2-40B4-BE49-F238E27FC236}">
                  <a16:creationId xmlns:a16="http://schemas.microsoft.com/office/drawing/2014/main" id="{FE765E70-6368-F9DC-D326-052284EEF027}"/>
                </a:ext>
              </a:extLst>
            </p:cNvPr>
            <p:cNvPicPr>
              <a:picLocks noChangeAspect="1"/>
            </p:cNvPicPr>
            <p:nvPr/>
          </p:nvPicPr>
          <p:blipFill rotWithShape="1">
            <a:blip r:embed="rId2">
              <a:clrChange>
                <a:clrFrom>
                  <a:srgbClr val="F2FFFF"/>
                </a:clrFrom>
                <a:clrTo>
                  <a:srgbClr val="F2FFFF">
                    <a:alpha val="0"/>
                  </a:srgbClr>
                </a:clrTo>
              </a:clrChange>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b="49802"/>
            <a:stretch/>
          </p:blipFill>
          <p:spPr>
            <a:xfrm rot="16200000">
              <a:off x="-18932418" y="2337809"/>
              <a:ext cx="2980469" cy="2198055"/>
            </a:xfrm>
            <a:prstGeom prst="rect">
              <a:avLst/>
            </a:prstGeom>
          </p:spPr>
        </p:pic>
        <p:pic>
          <p:nvPicPr>
            <p:cNvPr id="11" name="Picture 10">
              <a:extLst>
                <a:ext uri="{FF2B5EF4-FFF2-40B4-BE49-F238E27FC236}">
                  <a16:creationId xmlns:a16="http://schemas.microsoft.com/office/drawing/2014/main" id="{F9FCAD76-F537-911F-5539-9AD3D197C73B}"/>
                </a:ext>
              </a:extLst>
            </p:cNvPr>
            <p:cNvPicPr>
              <a:picLocks noChangeAspect="1"/>
            </p:cNvPicPr>
            <p:nvPr/>
          </p:nvPicPr>
          <p:blipFill rotWithShape="1">
            <a:blip r:embed="rId2">
              <a:clrChange>
                <a:clrFrom>
                  <a:srgbClr val="F2FFFF"/>
                </a:clrFrom>
                <a:clrTo>
                  <a:srgbClr val="F2FFFF">
                    <a:alpha val="0"/>
                  </a:srgbClr>
                </a:clrTo>
              </a:clrChange>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b="49802"/>
            <a:stretch/>
          </p:blipFill>
          <p:spPr>
            <a:xfrm rot="5400000" flipH="1">
              <a:off x="-4359744" y="2337809"/>
              <a:ext cx="2980468" cy="2198055"/>
            </a:xfrm>
            <a:prstGeom prst="rect">
              <a:avLst/>
            </a:prstGeom>
          </p:spPr>
        </p:pic>
        <p:sp>
          <p:nvSpPr>
            <p:cNvPr id="12" name="Rectangle: Rounded Corners 11">
              <a:extLst>
                <a:ext uri="{FF2B5EF4-FFF2-40B4-BE49-F238E27FC236}">
                  <a16:creationId xmlns:a16="http://schemas.microsoft.com/office/drawing/2014/main" id="{06293536-7702-729F-96CF-5D8844C0BD27}"/>
                </a:ext>
              </a:extLst>
            </p:cNvPr>
            <p:cNvSpPr/>
            <p:nvPr/>
          </p:nvSpPr>
          <p:spPr>
            <a:xfrm>
              <a:off x="-16687073" y="1930927"/>
              <a:ext cx="13068116" cy="2964795"/>
            </a:xfrm>
            <a:prstGeom prst="roundRect">
              <a:avLst/>
            </a:prstGeom>
            <a:solidFill>
              <a:schemeClr val="bg1"/>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506121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F52545E3-D4D5-53D2-7B1A-A401E263DA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DDA2DD-50B4-408C-AE80-42581CB500C5}" type="slidenum">
              <a:rPr lang="en-US" smtClean="0"/>
              <a:t>‹#›</a:t>
            </a:fld>
            <a:endParaRPr lang="en-US"/>
          </a:p>
        </p:txBody>
      </p:sp>
    </p:spTree>
    <p:extLst>
      <p:ext uri="{BB962C8B-B14F-4D97-AF65-F5344CB8AC3E}">
        <p14:creationId xmlns:p14="http://schemas.microsoft.com/office/powerpoint/2010/main" val="1045470138"/>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4.jpg"/><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4.jpg"/><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jf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s://www.ketabrah.ir/go/t1541"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hyperlink" Target="https://www.ketabrah.ir/go/b19254"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hyperlink" Target="https://jadoyebavar.ir/%D9%81%D8%B1%D9%88%D8%BA-%D9%81%D8%B1%D8%AE%D8%B2%D8%A7%D8%AF/" TargetMode="External"/><Relationship Id="rId1" Type="http://schemas.openxmlformats.org/officeDocument/2006/relationships/slideLayout" Target="../slideLayouts/slideLayout2.xml"/><Relationship Id="rId4" Type="http://schemas.openxmlformats.org/officeDocument/2006/relationships/image" Target="../media/image20.jfi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s://businessuni.net/what-is-innovation/"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businessuni.net/biography-of-ferdowsi-who-kept-the-persian-language-alive/" TargetMode="External"/><Relationship Id="rId2" Type="http://schemas.openxmlformats.org/officeDocument/2006/relationships/hyperlink" Target="https://businessuni.net/professional-tips-for-creating-engaging-content-in-businesses/"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3.jp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4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2.jpg"/><Relationship Id="rId1" Type="http://schemas.openxmlformats.org/officeDocument/2006/relationships/slideLayout" Target="../slideLayouts/slideLayout2.xml"/><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0C9C99A-A247-D148-8D35-D95C3CD07A5E}"/>
              </a:ext>
            </a:extLst>
          </p:cNvPr>
          <p:cNvPicPr>
            <a:picLocks noChangeAspect="1"/>
          </p:cNvPicPr>
          <p:nvPr/>
        </p:nvPicPr>
        <p:blipFill rotWithShape="1">
          <a:blip r:embed="rId2">
            <a:extLst>
              <a:ext uri="{28A0092B-C50C-407E-A947-70E740481C1C}">
                <a14:useLocalDpi xmlns:a14="http://schemas.microsoft.com/office/drawing/2010/main" val="0"/>
              </a:ext>
            </a:extLst>
          </a:blip>
          <a:srcRect l="22167" t="32358" r="23234" b="37561"/>
          <a:stretch/>
        </p:blipFill>
        <p:spPr>
          <a:xfrm>
            <a:off x="2203119" y="1993053"/>
            <a:ext cx="7785762" cy="3637887"/>
          </a:xfrm>
          <a:prstGeom prst="rect">
            <a:avLst/>
          </a:prstGeom>
        </p:spPr>
      </p:pic>
    </p:spTree>
    <p:extLst>
      <p:ext uri="{BB962C8B-B14F-4D97-AF65-F5344CB8AC3E}">
        <p14:creationId xmlns:p14="http://schemas.microsoft.com/office/powerpoint/2010/main" val="3427504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33215A-55DD-601E-8284-126E4790C5C7}"/>
              </a:ext>
            </a:extLst>
          </p:cNvPr>
          <p:cNvSpPr>
            <a:spLocks noGrp="1"/>
          </p:cNvSpPr>
          <p:nvPr>
            <p:ph type="sldNum" sz="quarter" idx="12"/>
          </p:nvPr>
        </p:nvSpPr>
        <p:spPr/>
        <p:txBody>
          <a:bodyPr/>
          <a:lstStyle/>
          <a:p>
            <a:fld id="{2CDDA2DD-50B4-408C-AE80-42581CB500C5}" type="slidenum">
              <a:rPr lang="en-US" smtClean="0"/>
              <a:pPr/>
              <a:t>10</a:t>
            </a:fld>
            <a:endParaRPr lang="en-US" dirty="0"/>
          </a:p>
        </p:txBody>
      </p:sp>
      <p:sp>
        <p:nvSpPr>
          <p:cNvPr id="4" name="TextBox 3">
            <a:extLst>
              <a:ext uri="{FF2B5EF4-FFF2-40B4-BE49-F238E27FC236}">
                <a16:creationId xmlns:a16="http://schemas.microsoft.com/office/drawing/2014/main" id="{90BFE4E9-3A0B-F32F-20C9-B78D7F93A054}"/>
              </a:ext>
            </a:extLst>
          </p:cNvPr>
          <p:cNvSpPr txBox="1"/>
          <p:nvPr/>
        </p:nvSpPr>
        <p:spPr>
          <a:xfrm>
            <a:off x="5422490" y="1312402"/>
            <a:ext cx="6164826" cy="5139869"/>
          </a:xfrm>
          <a:prstGeom prst="rect">
            <a:avLst/>
          </a:prstGeom>
          <a:noFill/>
        </p:spPr>
        <p:txBody>
          <a:bodyPr wrap="square">
            <a:spAutoFit/>
          </a:bodyPr>
          <a:lstStyle/>
          <a:p>
            <a:pPr algn="justLow" rtl="1">
              <a:lnSpc>
                <a:spcPct val="300000"/>
              </a:lnSpc>
            </a:pPr>
            <a:r>
              <a:rPr lang="fa-IR" sz="1600" dirty="0">
                <a:solidFill>
                  <a:srgbClr val="000000"/>
                </a:solidFill>
                <a:latin typeface="Vazir" panose="020B0603030804020204" pitchFamily="34" charset="-78"/>
                <a:cs typeface="Vazir" panose="020B0603030804020204" pitchFamily="34" charset="-78"/>
              </a:rPr>
              <a:t>احمد شاملو سه بار ازدواج کرد. نخستین ازدواج او با بانو اشرف‌الملوک اسلامیه بود که در سال 1326 رقم خورد. حاصل این ازدواج چهار فرزند به نام‌های سیاوش، سیروس، سامان و ساقی بود. با این حال، این زندگی زناشویی پس از حدود 10 سال به جدایی انجامید.</a:t>
            </a:r>
          </a:p>
          <a:p>
            <a:pPr algn="justLow" rtl="1">
              <a:lnSpc>
                <a:spcPct val="300000"/>
              </a:lnSpc>
            </a:pPr>
            <a:r>
              <a:rPr lang="fa-IR" sz="1600" dirty="0">
                <a:solidFill>
                  <a:srgbClr val="000000"/>
                </a:solidFill>
                <a:latin typeface="Vazir" panose="020B0603030804020204" pitchFamily="34" charset="-78"/>
                <a:cs typeface="Vazir" panose="020B0603030804020204" pitchFamily="34" charset="-78"/>
              </a:rPr>
              <a:t>دومین ازدواج احمد شاملو با طوسی حائری ـ نویسنده، مترجم و اولین گوینده‌ی زن رادیوی ملی ایران ـ بود. آن‌ها پس از چهار سال زندگی مشترک از هم جدا شدند.</a:t>
            </a:r>
          </a:p>
        </p:txBody>
      </p:sp>
      <p:sp>
        <p:nvSpPr>
          <p:cNvPr id="3" name="TextBox 2">
            <a:extLst>
              <a:ext uri="{FF2B5EF4-FFF2-40B4-BE49-F238E27FC236}">
                <a16:creationId xmlns:a16="http://schemas.microsoft.com/office/drawing/2014/main" id="{6BDAD62F-3DE0-AEAE-050C-44B7A9D61083}"/>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زندگی شخصی احمد شاملو</a:t>
            </a:r>
          </a:p>
        </p:txBody>
      </p:sp>
      <p:pic>
        <p:nvPicPr>
          <p:cNvPr id="6" name="Picture 5">
            <a:extLst>
              <a:ext uri="{FF2B5EF4-FFF2-40B4-BE49-F238E27FC236}">
                <a16:creationId xmlns:a16="http://schemas.microsoft.com/office/drawing/2014/main" id="{8B6ED454-43AB-0116-14AB-8210CDFA08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717746" y="1381228"/>
            <a:ext cx="3363862" cy="4805516"/>
          </a:xfrm>
          <a:prstGeom prst="roundRect">
            <a:avLst>
              <a:gd name="adj" fmla="val 21747"/>
            </a:avLst>
          </a:prstGeom>
          <a:solidFill>
            <a:srgbClr val="FFFFFF">
              <a:shade val="85000"/>
            </a:srgbClr>
          </a:solidFill>
          <a:ln>
            <a:noFill/>
          </a:ln>
          <a:effectLst>
            <a:reflection blurRad="12700" stA="38000" endPos="28000" dist="5000" dir="5400000" sy="-100000" algn="bl" rotWithShape="0"/>
          </a:effectLst>
        </p:spPr>
      </p:pic>
      <p:pic>
        <p:nvPicPr>
          <p:cNvPr id="7" name="Picture 6">
            <a:extLst>
              <a:ext uri="{FF2B5EF4-FFF2-40B4-BE49-F238E27FC236}">
                <a16:creationId xmlns:a16="http://schemas.microsoft.com/office/drawing/2014/main" id="{2061B522-8B81-18FC-A9C3-F54185F0D6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4330" y="2138383"/>
            <a:ext cx="2211276" cy="1243843"/>
          </a:xfrm>
          <a:prstGeom prst="roundRect">
            <a:avLst>
              <a:gd name="adj" fmla="val 8594"/>
            </a:avLst>
          </a:prstGeom>
          <a:solidFill>
            <a:srgbClr val="FFFFFF">
              <a:shade val="85000"/>
            </a:srgbClr>
          </a:solidFill>
          <a:ln w="57150">
            <a:solidFill>
              <a:schemeClr val="bg1"/>
            </a:solidFill>
          </a:ln>
          <a:effectLst>
            <a:reflection blurRad="12700" stA="38000" endPos="28000" dist="5000" dir="5400000" sy="-100000" algn="bl" rotWithShape="0"/>
          </a:effectLst>
        </p:spPr>
      </p:pic>
      <p:pic>
        <p:nvPicPr>
          <p:cNvPr id="8" name="Picture 7">
            <a:extLst>
              <a:ext uri="{FF2B5EF4-FFF2-40B4-BE49-F238E27FC236}">
                <a16:creationId xmlns:a16="http://schemas.microsoft.com/office/drawing/2014/main" id="{EDA54174-DEB4-BC4B-801D-EC71FC7EB6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6978" y="4139380"/>
            <a:ext cx="1361744" cy="1945349"/>
          </a:xfrm>
          <a:prstGeom prst="roundRect">
            <a:avLst>
              <a:gd name="adj" fmla="val 8594"/>
            </a:avLst>
          </a:prstGeom>
          <a:solidFill>
            <a:srgbClr val="FFFFFF">
              <a:shade val="85000"/>
            </a:srgbClr>
          </a:solidFill>
          <a:ln w="57150">
            <a:solidFill>
              <a:schemeClr val="bg1"/>
            </a:solidFill>
          </a:ln>
          <a:effectLst>
            <a:reflection blurRad="12700" stA="38000" endPos="28000" dist="5000" dir="5400000" sy="-100000" algn="bl" rotWithShape="0"/>
          </a:effectLst>
        </p:spPr>
      </p:pic>
    </p:spTree>
    <p:extLst>
      <p:ext uri="{BB962C8B-B14F-4D97-AF65-F5344CB8AC3E}">
        <p14:creationId xmlns:p14="http://schemas.microsoft.com/office/powerpoint/2010/main" val="12783416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33215A-55DD-601E-8284-126E4790C5C7}"/>
              </a:ext>
            </a:extLst>
          </p:cNvPr>
          <p:cNvSpPr>
            <a:spLocks noGrp="1"/>
          </p:cNvSpPr>
          <p:nvPr>
            <p:ph type="sldNum" sz="quarter" idx="12"/>
          </p:nvPr>
        </p:nvSpPr>
        <p:spPr/>
        <p:txBody>
          <a:bodyPr/>
          <a:lstStyle/>
          <a:p>
            <a:fld id="{2CDDA2DD-50B4-408C-AE80-42581CB500C5}" type="slidenum">
              <a:rPr lang="en-US" smtClean="0"/>
              <a:pPr/>
              <a:t>11</a:t>
            </a:fld>
            <a:endParaRPr lang="en-US" dirty="0"/>
          </a:p>
        </p:txBody>
      </p:sp>
      <p:sp>
        <p:nvSpPr>
          <p:cNvPr id="4" name="TextBox 3">
            <a:extLst>
              <a:ext uri="{FF2B5EF4-FFF2-40B4-BE49-F238E27FC236}">
                <a16:creationId xmlns:a16="http://schemas.microsoft.com/office/drawing/2014/main" id="{90BFE4E9-3A0B-F32F-20C9-B78D7F93A054}"/>
              </a:ext>
            </a:extLst>
          </p:cNvPr>
          <p:cNvSpPr txBox="1"/>
          <p:nvPr/>
        </p:nvSpPr>
        <p:spPr>
          <a:xfrm>
            <a:off x="373616" y="1171566"/>
            <a:ext cx="7157893" cy="5139869"/>
          </a:xfrm>
          <a:prstGeom prst="rect">
            <a:avLst/>
          </a:prstGeom>
          <a:noFill/>
        </p:spPr>
        <p:txBody>
          <a:bodyPr wrap="square">
            <a:spAutoFit/>
          </a:bodyPr>
          <a:lstStyle/>
          <a:p>
            <a:pPr algn="justLow" rtl="1">
              <a:lnSpc>
                <a:spcPct val="300000"/>
              </a:lnSpc>
            </a:pPr>
            <a:r>
              <a:rPr lang="fa-IR" sz="1600" dirty="0">
                <a:solidFill>
                  <a:srgbClr val="000000"/>
                </a:solidFill>
                <a:latin typeface="Vazir" panose="020B0603030804020204" pitchFamily="34" charset="-78"/>
                <a:cs typeface="Vazir" panose="020B0603030804020204" pitchFamily="34" charset="-78"/>
              </a:rPr>
              <a:t>14 فروردین 1341 برای احمد شاملو روزی ویژه بود. شاملو در این روز با آیدا سرکیسیان (ریتا آتانث سرکیسیان) آشنا شد و مسیر زندگی‌ شخصی و حتی حرفه‌ای‌ او تغییر کرد. احمد شاملو در این سال‌ها بسیار کم‌کار بود و تقریباً هیچ اثر هنری‌‌ای خلق نمی‌کرد، اما آشنایی با آیدا سبب شد زندگی برای او بار دیگر معنا بیابد، به طوری که خودش درباره‌ی تأثیر آیدا بر زندگی‌اش در گفت‌وگو با مجله‌ی فردوسی گفته بود: «هر چه می‌نویسم برای اوست و به خاطر او… من با آیدا آن انسانی را که هرگز در زندگی خود پیدا نکرده ‌بودم پیدا کردم.»</a:t>
            </a:r>
          </a:p>
        </p:txBody>
      </p:sp>
      <p:sp>
        <p:nvSpPr>
          <p:cNvPr id="3" name="TextBox 2">
            <a:extLst>
              <a:ext uri="{FF2B5EF4-FFF2-40B4-BE49-F238E27FC236}">
                <a16:creationId xmlns:a16="http://schemas.microsoft.com/office/drawing/2014/main" id="{631EBE1A-945B-2CFC-DBDF-2A9ED73B1B42}"/>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زندگی شخصی احمد شاملو</a:t>
            </a:r>
          </a:p>
        </p:txBody>
      </p:sp>
      <p:pic>
        <p:nvPicPr>
          <p:cNvPr id="6" name="Picture 5">
            <a:extLst>
              <a:ext uri="{FF2B5EF4-FFF2-40B4-BE49-F238E27FC236}">
                <a16:creationId xmlns:a16="http://schemas.microsoft.com/office/drawing/2014/main" id="{8DD09D3D-50A9-E87E-B9A4-FA46B29FD5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28204" y="1809135"/>
            <a:ext cx="3054399" cy="427615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8543589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33215A-55DD-601E-8284-126E4790C5C7}"/>
              </a:ext>
            </a:extLst>
          </p:cNvPr>
          <p:cNvSpPr>
            <a:spLocks noGrp="1"/>
          </p:cNvSpPr>
          <p:nvPr>
            <p:ph type="sldNum" sz="quarter" idx="12"/>
          </p:nvPr>
        </p:nvSpPr>
        <p:spPr/>
        <p:txBody>
          <a:bodyPr/>
          <a:lstStyle/>
          <a:p>
            <a:fld id="{2CDDA2DD-50B4-408C-AE80-42581CB500C5}" type="slidenum">
              <a:rPr lang="en-US" smtClean="0"/>
              <a:pPr/>
              <a:t>12</a:t>
            </a:fld>
            <a:endParaRPr lang="en-US" dirty="0"/>
          </a:p>
        </p:txBody>
      </p:sp>
      <p:sp>
        <p:nvSpPr>
          <p:cNvPr id="4" name="TextBox 3">
            <a:extLst>
              <a:ext uri="{FF2B5EF4-FFF2-40B4-BE49-F238E27FC236}">
                <a16:creationId xmlns:a16="http://schemas.microsoft.com/office/drawing/2014/main" id="{90BFE4E9-3A0B-F32F-20C9-B78D7F93A054}"/>
              </a:ext>
            </a:extLst>
          </p:cNvPr>
          <p:cNvSpPr txBox="1"/>
          <p:nvPr/>
        </p:nvSpPr>
        <p:spPr>
          <a:xfrm>
            <a:off x="485350" y="4711628"/>
            <a:ext cx="11221300" cy="1446550"/>
          </a:xfrm>
          <a:prstGeom prst="rect">
            <a:avLst/>
          </a:prstGeom>
          <a:noFill/>
        </p:spPr>
        <p:txBody>
          <a:bodyPr wrap="square">
            <a:spAutoFit/>
          </a:bodyPr>
          <a:lstStyle/>
          <a:p>
            <a:pPr algn="ctr" rtl="1">
              <a:lnSpc>
                <a:spcPct val="300000"/>
              </a:lnSpc>
            </a:pPr>
            <a:r>
              <a:rPr lang="fa-IR" sz="1600" dirty="0">
                <a:solidFill>
                  <a:srgbClr val="000000"/>
                </a:solidFill>
                <a:latin typeface="Vazir" panose="020B0603030804020204" pitchFamily="34" charset="-78"/>
                <a:cs typeface="Vazir" panose="020B0603030804020204" pitchFamily="34" charset="-78"/>
              </a:rPr>
              <a:t> آیدا سرکیسیان و احمد شاملو در سال 1343 ازدواج کردند و تا پایان عمر شاملو، عاشقانه کنار هم زیستند. آیدا نقشی بی‌بدیل در نوشته‌ها و سروده‌های این شاعر معاصر داشت و سخن گفتن و نوشتن درباره‌ی آثار احمد شاملو، بدون صحبت از آیدا هیچ‌گاه به کمال نمی‌رسد.</a:t>
            </a:r>
          </a:p>
        </p:txBody>
      </p:sp>
      <p:sp>
        <p:nvSpPr>
          <p:cNvPr id="3" name="TextBox 2">
            <a:extLst>
              <a:ext uri="{FF2B5EF4-FFF2-40B4-BE49-F238E27FC236}">
                <a16:creationId xmlns:a16="http://schemas.microsoft.com/office/drawing/2014/main" id="{5007DB00-C107-03AD-8B20-9B8208478317}"/>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زندگی شخصی احمد شاملو</a:t>
            </a:r>
          </a:p>
        </p:txBody>
      </p:sp>
      <p:pic>
        <p:nvPicPr>
          <p:cNvPr id="6" name="Picture 5">
            <a:extLst>
              <a:ext uri="{FF2B5EF4-FFF2-40B4-BE49-F238E27FC236}">
                <a16:creationId xmlns:a16="http://schemas.microsoft.com/office/drawing/2014/main" id="{84657B8D-4704-A1E1-79F0-2BEE0EC908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12971" y="1314324"/>
            <a:ext cx="4803520" cy="3400244"/>
          </a:xfrm>
          <a:prstGeom prst="rect">
            <a:avLst/>
          </a:prstGeom>
          <a:ln>
            <a:noFill/>
          </a:ln>
          <a:effectLst>
            <a:softEdge rad="112500"/>
          </a:effectLst>
        </p:spPr>
      </p:pic>
      <p:pic>
        <p:nvPicPr>
          <p:cNvPr id="7" name="Picture 6">
            <a:extLst>
              <a:ext uri="{FF2B5EF4-FFF2-40B4-BE49-F238E27FC236}">
                <a16:creationId xmlns:a16="http://schemas.microsoft.com/office/drawing/2014/main" id="{82AF3F1F-089B-B16A-9019-E49AF08B1E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4475" y="2064774"/>
            <a:ext cx="1724642" cy="2157719"/>
          </a:xfrm>
          <a:prstGeom prst="rect">
            <a:avLst/>
          </a:prstGeom>
          <a:ln>
            <a:noFill/>
          </a:ln>
          <a:effectLst>
            <a:softEdge rad="112500"/>
          </a:effectLst>
        </p:spPr>
      </p:pic>
      <p:pic>
        <p:nvPicPr>
          <p:cNvPr id="8" name="Picture 7">
            <a:extLst>
              <a:ext uri="{FF2B5EF4-FFF2-40B4-BE49-F238E27FC236}">
                <a16:creationId xmlns:a16="http://schemas.microsoft.com/office/drawing/2014/main" id="{F2533E66-AE59-1B21-4A94-25D8E9F1554D}"/>
              </a:ext>
            </a:extLst>
          </p:cNvPr>
          <p:cNvPicPr>
            <a:picLocks noChangeAspect="1"/>
          </p:cNvPicPr>
          <p:nvPr/>
        </p:nvPicPr>
        <p:blipFill rotWithShape="1">
          <a:blip r:embed="rId4">
            <a:extLst>
              <a:ext uri="{28A0092B-C50C-407E-A947-70E740481C1C}">
                <a14:useLocalDpi xmlns:a14="http://schemas.microsoft.com/office/drawing/2010/main" val="0"/>
              </a:ext>
            </a:extLst>
          </a:blip>
          <a:srcRect b="19362"/>
          <a:stretch/>
        </p:blipFill>
        <p:spPr>
          <a:xfrm flipH="1">
            <a:off x="8790345" y="1926281"/>
            <a:ext cx="1975977" cy="2173390"/>
          </a:xfrm>
          <a:prstGeom prst="rect">
            <a:avLst/>
          </a:prstGeom>
          <a:ln>
            <a:noFill/>
          </a:ln>
          <a:effectLst>
            <a:softEdge rad="112500"/>
          </a:effectLst>
        </p:spPr>
      </p:pic>
    </p:spTree>
    <p:extLst>
      <p:ext uri="{BB962C8B-B14F-4D97-AF65-F5344CB8AC3E}">
        <p14:creationId xmlns:p14="http://schemas.microsoft.com/office/powerpoint/2010/main" val="2482068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344EA8-6F44-1D8E-F981-4AABF1752D93}"/>
              </a:ext>
            </a:extLst>
          </p:cNvPr>
          <p:cNvSpPr>
            <a:spLocks noGrp="1"/>
          </p:cNvSpPr>
          <p:nvPr>
            <p:ph type="sldNum" sz="quarter" idx="12"/>
          </p:nvPr>
        </p:nvSpPr>
        <p:spPr/>
        <p:txBody>
          <a:bodyPr/>
          <a:lstStyle/>
          <a:p>
            <a:fld id="{2CDDA2DD-50B4-408C-AE80-42581CB500C5}" type="slidenum">
              <a:rPr lang="en-US" smtClean="0"/>
              <a:pPr/>
              <a:t>13</a:t>
            </a:fld>
            <a:endParaRPr lang="en-US" dirty="0"/>
          </a:p>
        </p:txBody>
      </p:sp>
      <p:sp>
        <p:nvSpPr>
          <p:cNvPr id="4" name="TextBox 3">
            <a:extLst>
              <a:ext uri="{FF2B5EF4-FFF2-40B4-BE49-F238E27FC236}">
                <a16:creationId xmlns:a16="http://schemas.microsoft.com/office/drawing/2014/main" id="{146655A9-7383-8595-812B-C3FF4E227602}"/>
              </a:ext>
            </a:extLst>
          </p:cNvPr>
          <p:cNvSpPr txBox="1"/>
          <p:nvPr/>
        </p:nvSpPr>
        <p:spPr>
          <a:xfrm>
            <a:off x="7418438" y="1861968"/>
            <a:ext cx="4134465" cy="3693319"/>
          </a:xfrm>
          <a:prstGeom prst="rect">
            <a:avLst/>
          </a:prstGeom>
          <a:noFill/>
        </p:spPr>
        <p:txBody>
          <a:bodyPr wrap="square">
            <a:spAutoFit/>
          </a:bodyPr>
          <a:lstStyle/>
          <a:p>
            <a:pPr algn="justLow" rtl="1">
              <a:lnSpc>
                <a:spcPct val="250000"/>
              </a:lnSpc>
            </a:pPr>
            <a:r>
              <a:rPr lang="fa-IR" sz="1600" dirty="0">
                <a:solidFill>
                  <a:srgbClr val="000000"/>
                </a:solidFill>
                <a:latin typeface="Vazir" panose="020B0603030804020204" pitchFamily="34" charset="-78"/>
                <a:cs typeface="Vazir" panose="020B0603030804020204" pitchFamily="34" charset="-78"/>
              </a:rPr>
              <a:t>۱۳۵۱ مدتی بعد از تحمل دردهای شدید برای معالجهٔ آرتروز گردن به پاریس می‌رود و جراحی می‌شود. در سال ۱۳۵۴ دانشگاه رم از او دعوت می‌کند تا در کنگرهٔ جهانی نظامی گنجوی شرکت کند و از همین رو با یدالله رؤیایی رهسپار ایتالیا می شود</a:t>
            </a:r>
          </a:p>
        </p:txBody>
      </p:sp>
      <p:sp>
        <p:nvSpPr>
          <p:cNvPr id="3" name="TextBox 2">
            <a:extLst>
              <a:ext uri="{FF2B5EF4-FFF2-40B4-BE49-F238E27FC236}">
                <a16:creationId xmlns:a16="http://schemas.microsoft.com/office/drawing/2014/main" id="{BABD1758-0797-8805-3C81-79DE5A85D993}"/>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سفر های خارجی احمد شاملو</a:t>
            </a:r>
          </a:p>
        </p:txBody>
      </p:sp>
      <p:pic>
        <p:nvPicPr>
          <p:cNvPr id="6" name="Picture 5">
            <a:extLst>
              <a:ext uri="{FF2B5EF4-FFF2-40B4-BE49-F238E27FC236}">
                <a16:creationId xmlns:a16="http://schemas.microsoft.com/office/drawing/2014/main" id="{DB450458-552F-43E4-B83B-28A7568862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0869" y="2064774"/>
            <a:ext cx="3154947" cy="394718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1378205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344EA8-6F44-1D8E-F981-4AABF1752D93}"/>
              </a:ext>
            </a:extLst>
          </p:cNvPr>
          <p:cNvSpPr>
            <a:spLocks noGrp="1"/>
          </p:cNvSpPr>
          <p:nvPr>
            <p:ph type="sldNum" sz="quarter" idx="12"/>
          </p:nvPr>
        </p:nvSpPr>
        <p:spPr/>
        <p:txBody>
          <a:bodyPr/>
          <a:lstStyle/>
          <a:p>
            <a:fld id="{2CDDA2DD-50B4-408C-AE80-42581CB500C5}" type="slidenum">
              <a:rPr lang="en-US" smtClean="0"/>
              <a:pPr/>
              <a:t>14</a:t>
            </a:fld>
            <a:endParaRPr lang="en-US" dirty="0"/>
          </a:p>
        </p:txBody>
      </p:sp>
      <p:sp>
        <p:nvSpPr>
          <p:cNvPr id="4" name="TextBox 3">
            <a:extLst>
              <a:ext uri="{FF2B5EF4-FFF2-40B4-BE49-F238E27FC236}">
                <a16:creationId xmlns:a16="http://schemas.microsoft.com/office/drawing/2014/main" id="{146655A9-7383-8595-812B-C3FF4E227602}"/>
              </a:ext>
            </a:extLst>
          </p:cNvPr>
          <p:cNvSpPr txBox="1"/>
          <p:nvPr/>
        </p:nvSpPr>
        <p:spPr>
          <a:xfrm>
            <a:off x="482887" y="1345284"/>
            <a:ext cx="5078362" cy="4924425"/>
          </a:xfrm>
          <a:prstGeom prst="rect">
            <a:avLst/>
          </a:prstGeom>
          <a:noFill/>
        </p:spPr>
        <p:txBody>
          <a:bodyPr wrap="square">
            <a:spAutoFit/>
          </a:bodyPr>
          <a:lstStyle/>
          <a:p>
            <a:pPr algn="justLow" rtl="1">
              <a:lnSpc>
                <a:spcPct val="250000"/>
              </a:lnSpc>
            </a:pPr>
            <a:r>
              <a:rPr lang="fa-IR" sz="1600" dirty="0">
                <a:solidFill>
                  <a:srgbClr val="000000"/>
                </a:solidFill>
                <a:latin typeface="Vazir" panose="020B0603030804020204" pitchFamily="34" charset="-78"/>
                <a:cs typeface="Vazir" panose="020B0603030804020204" pitchFamily="34" charset="-78"/>
              </a:rPr>
              <a:t>۱۳۵۵ انجمن قلم آمریکا و دانشگاه پرینستون از او برای شرکت در گردهمایی ادبیات امروز خاورمیانه و سخنرانی و شعرخوانی دعوت می کنند و او عازم ایالات متحده آمریکا می شود. شاملو در این سفر به سخنرانی و شعرخوانی در دانشگاه‌های نیویورک و پرینستون می پردازد. او با شاعران و نویسندگان مشهور جهان همچون یاشار کمال، آدونیس، البیاتی و کوزمینسکی در این سفر دیدار می‌کند و پس از سه ماه همراه آیدا به ایران بازمی‌گردد.</a:t>
            </a:r>
          </a:p>
        </p:txBody>
      </p:sp>
      <p:sp>
        <p:nvSpPr>
          <p:cNvPr id="5" name="TextBox 4">
            <a:extLst>
              <a:ext uri="{FF2B5EF4-FFF2-40B4-BE49-F238E27FC236}">
                <a16:creationId xmlns:a16="http://schemas.microsoft.com/office/drawing/2014/main" id="{19F9CA6C-33CB-6242-E584-CD090F01F544}"/>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سفر های خارجی احمد شاملو</a:t>
            </a:r>
          </a:p>
        </p:txBody>
      </p:sp>
      <p:pic>
        <p:nvPicPr>
          <p:cNvPr id="6" name="Picture 5">
            <a:extLst>
              <a:ext uri="{FF2B5EF4-FFF2-40B4-BE49-F238E27FC236}">
                <a16:creationId xmlns:a16="http://schemas.microsoft.com/office/drawing/2014/main" id="{D621CAC7-E8D2-18A5-9666-6E6324F1AA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207605">
            <a:off x="6322842" y="1728760"/>
            <a:ext cx="3048000" cy="415747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7" name="Picture 6">
            <a:extLst>
              <a:ext uri="{FF2B5EF4-FFF2-40B4-BE49-F238E27FC236}">
                <a16:creationId xmlns:a16="http://schemas.microsoft.com/office/drawing/2014/main" id="{AAD92C3B-3080-C1D1-F208-3FE2D73D3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987587">
            <a:off x="9218035" y="3438834"/>
            <a:ext cx="1828800" cy="25050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9266257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344EA8-6F44-1D8E-F981-4AABF1752D93}"/>
              </a:ext>
            </a:extLst>
          </p:cNvPr>
          <p:cNvSpPr>
            <a:spLocks noGrp="1"/>
          </p:cNvSpPr>
          <p:nvPr>
            <p:ph type="sldNum" sz="quarter" idx="12"/>
          </p:nvPr>
        </p:nvSpPr>
        <p:spPr/>
        <p:txBody>
          <a:bodyPr/>
          <a:lstStyle/>
          <a:p>
            <a:fld id="{2CDDA2DD-50B4-408C-AE80-42581CB500C5}" type="slidenum">
              <a:rPr lang="en-US" smtClean="0"/>
              <a:pPr/>
              <a:t>15</a:t>
            </a:fld>
            <a:endParaRPr lang="en-US" dirty="0"/>
          </a:p>
        </p:txBody>
      </p:sp>
      <p:sp>
        <p:nvSpPr>
          <p:cNvPr id="4" name="TextBox 3">
            <a:extLst>
              <a:ext uri="{FF2B5EF4-FFF2-40B4-BE49-F238E27FC236}">
                <a16:creationId xmlns:a16="http://schemas.microsoft.com/office/drawing/2014/main" id="{146655A9-7383-8595-812B-C3FF4E227602}"/>
              </a:ext>
            </a:extLst>
          </p:cNvPr>
          <p:cNvSpPr txBox="1"/>
          <p:nvPr/>
        </p:nvSpPr>
        <p:spPr>
          <a:xfrm>
            <a:off x="3893572" y="1171566"/>
            <a:ext cx="4159045" cy="5139869"/>
          </a:xfrm>
          <a:prstGeom prst="rect">
            <a:avLst/>
          </a:prstGeom>
          <a:noFill/>
        </p:spPr>
        <p:txBody>
          <a:bodyPr wrap="square">
            <a:spAutoFit/>
          </a:bodyPr>
          <a:lstStyle/>
          <a:p>
            <a:pPr algn="ctr" rtl="1">
              <a:lnSpc>
                <a:spcPct val="300000"/>
              </a:lnSpc>
            </a:pPr>
            <a:r>
              <a:rPr lang="fa-IR" sz="1600" dirty="0">
                <a:solidFill>
                  <a:srgbClr val="000000"/>
                </a:solidFill>
                <a:latin typeface="Vazir" panose="020B0603030804020204" pitchFamily="34" charset="-78"/>
                <a:cs typeface="Vazir" panose="020B0603030804020204" pitchFamily="34" charset="-78"/>
              </a:rPr>
              <a:t>در همین سال با دعوت دانشگاه بوعلی سینا، برای مدتی به سرپرستی پژوهشکدهٔ آن دانشگاه مشغول می‌شود. چند ماه بعد، این بار در اعتراض به سیاست‌های حکومت پهلوی ایران کشور را به مقصد ایتالیا، (رم) ترک می‌کند و از آنجا به آمریکا می‌رود و در دانشگاه‌های هاروارد، و ام آی تی و دانشگاه برکلی به سخنرانی می‌پردازد.</a:t>
            </a:r>
          </a:p>
        </p:txBody>
      </p:sp>
      <p:sp>
        <p:nvSpPr>
          <p:cNvPr id="5" name="TextBox 4">
            <a:extLst>
              <a:ext uri="{FF2B5EF4-FFF2-40B4-BE49-F238E27FC236}">
                <a16:creationId xmlns:a16="http://schemas.microsoft.com/office/drawing/2014/main" id="{DB4047F9-8362-A89B-8B8E-527C607C2530}"/>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سفر های خارجی احمد شاملو</a:t>
            </a:r>
          </a:p>
        </p:txBody>
      </p:sp>
      <p:pic>
        <p:nvPicPr>
          <p:cNvPr id="6" name="Picture 5">
            <a:extLst>
              <a:ext uri="{FF2B5EF4-FFF2-40B4-BE49-F238E27FC236}">
                <a16:creationId xmlns:a16="http://schemas.microsoft.com/office/drawing/2014/main" id="{33C7C36C-A2E1-4BEF-5A99-D32962EFD7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003" y="1913844"/>
            <a:ext cx="2920866" cy="36543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8" name="Picture 7">
            <a:extLst>
              <a:ext uri="{FF2B5EF4-FFF2-40B4-BE49-F238E27FC236}">
                <a16:creationId xmlns:a16="http://schemas.microsoft.com/office/drawing/2014/main" id="{7710FBE6-406F-FD0A-5CD4-448CAAC9AE56}"/>
              </a:ext>
            </a:extLst>
          </p:cNvPr>
          <p:cNvPicPr>
            <a:picLocks noChangeAspect="1"/>
          </p:cNvPicPr>
          <p:nvPr/>
        </p:nvPicPr>
        <p:blipFill rotWithShape="1">
          <a:blip r:embed="rId3">
            <a:extLst>
              <a:ext uri="{28A0092B-C50C-407E-A947-70E740481C1C}">
                <a14:useLocalDpi xmlns:a14="http://schemas.microsoft.com/office/drawing/2010/main" val="0"/>
              </a:ext>
            </a:extLst>
          </a:blip>
          <a:srcRect b="12102"/>
          <a:stretch/>
        </p:blipFill>
        <p:spPr>
          <a:xfrm flipH="1">
            <a:off x="8519997" y="1913844"/>
            <a:ext cx="3048000" cy="36543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9157690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344EA8-6F44-1D8E-F981-4AABF1752D93}"/>
              </a:ext>
            </a:extLst>
          </p:cNvPr>
          <p:cNvSpPr>
            <a:spLocks noGrp="1"/>
          </p:cNvSpPr>
          <p:nvPr>
            <p:ph type="sldNum" sz="quarter" idx="12"/>
          </p:nvPr>
        </p:nvSpPr>
        <p:spPr/>
        <p:txBody>
          <a:bodyPr/>
          <a:lstStyle/>
          <a:p>
            <a:fld id="{2CDDA2DD-50B4-408C-AE80-42581CB500C5}" type="slidenum">
              <a:rPr lang="en-US" smtClean="0"/>
              <a:pPr/>
              <a:t>16</a:t>
            </a:fld>
            <a:endParaRPr lang="en-US" dirty="0"/>
          </a:p>
        </p:txBody>
      </p:sp>
      <p:sp>
        <p:nvSpPr>
          <p:cNvPr id="4" name="TextBox 3">
            <a:extLst>
              <a:ext uri="{FF2B5EF4-FFF2-40B4-BE49-F238E27FC236}">
                <a16:creationId xmlns:a16="http://schemas.microsoft.com/office/drawing/2014/main" id="{146655A9-7383-8595-812B-C3FF4E227602}"/>
              </a:ext>
            </a:extLst>
          </p:cNvPr>
          <p:cNvSpPr txBox="1"/>
          <p:nvPr/>
        </p:nvSpPr>
        <p:spPr>
          <a:xfrm>
            <a:off x="1023666" y="1383493"/>
            <a:ext cx="10144668" cy="2185214"/>
          </a:xfrm>
          <a:prstGeom prst="rect">
            <a:avLst/>
          </a:prstGeom>
          <a:noFill/>
        </p:spPr>
        <p:txBody>
          <a:bodyPr wrap="square">
            <a:spAutoFit/>
          </a:bodyPr>
          <a:lstStyle/>
          <a:p>
            <a:pPr algn="ctr" rtl="1">
              <a:lnSpc>
                <a:spcPct val="300000"/>
              </a:lnSpc>
            </a:pPr>
            <a:r>
              <a:rPr lang="fa-IR" sz="1600" dirty="0">
                <a:solidFill>
                  <a:srgbClr val="000000"/>
                </a:solidFill>
                <a:latin typeface="Vazir" panose="020B0603030804020204" pitchFamily="34" charset="-78"/>
                <a:cs typeface="Vazir" panose="020B0603030804020204" pitchFamily="34" charset="-78"/>
              </a:rPr>
              <a:t>۱۳۵۷، پس از یک سال تلاش بی‌حاصل برای انتشار هفته نامه، به امید نشر و فعالیت علیه رژیم شاه به بریتانیا می‌رود. در لندن ۱۴ شمارهٔ نخست هفته نامه ایرانشهر را سردبیری می‌کند اما در اعتراض به سیاست دوگانهٔ مدیران آن در قبال مبارزه با رژیم و مسائل مربوط به ایران استعفاء می دهد.</a:t>
            </a:r>
          </a:p>
        </p:txBody>
      </p:sp>
      <p:sp>
        <p:nvSpPr>
          <p:cNvPr id="5" name="TextBox 4">
            <a:extLst>
              <a:ext uri="{FF2B5EF4-FFF2-40B4-BE49-F238E27FC236}">
                <a16:creationId xmlns:a16="http://schemas.microsoft.com/office/drawing/2014/main" id="{CE206B9E-71BC-11AB-C4B6-0F65574F3E3F}"/>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سفر های خارجی احمد شاملو</a:t>
            </a:r>
          </a:p>
        </p:txBody>
      </p:sp>
      <p:pic>
        <p:nvPicPr>
          <p:cNvPr id="6" name="Picture 5">
            <a:extLst>
              <a:ext uri="{FF2B5EF4-FFF2-40B4-BE49-F238E27FC236}">
                <a16:creationId xmlns:a16="http://schemas.microsoft.com/office/drawing/2014/main" id="{E1196AA4-497A-2D20-C039-B34FDF311D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08206" y="3881136"/>
            <a:ext cx="4025753" cy="25711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8B404143-87FE-3A22-A4E1-F5CBBFFA44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11700" y="3097884"/>
            <a:ext cx="2257425" cy="31718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0519698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344EA8-6F44-1D8E-F981-4AABF1752D93}"/>
              </a:ext>
            </a:extLst>
          </p:cNvPr>
          <p:cNvSpPr>
            <a:spLocks noGrp="1"/>
          </p:cNvSpPr>
          <p:nvPr>
            <p:ph type="sldNum" sz="quarter" idx="12"/>
          </p:nvPr>
        </p:nvSpPr>
        <p:spPr/>
        <p:txBody>
          <a:bodyPr/>
          <a:lstStyle/>
          <a:p>
            <a:fld id="{2CDDA2DD-50B4-408C-AE80-42581CB500C5}" type="slidenum">
              <a:rPr lang="en-US" smtClean="0"/>
              <a:pPr/>
              <a:t>17</a:t>
            </a:fld>
            <a:endParaRPr lang="en-US" dirty="0"/>
          </a:p>
        </p:txBody>
      </p:sp>
      <p:sp>
        <p:nvSpPr>
          <p:cNvPr id="4" name="TextBox 3">
            <a:extLst>
              <a:ext uri="{FF2B5EF4-FFF2-40B4-BE49-F238E27FC236}">
                <a16:creationId xmlns:a16="http://schemas.microsoft.com/office/drawing/2014/main" id="{146655A9-7383-8595-812B-C3FF4E227602}"/>
              </a:ext>
            </a:extLst>
          </p:cNvPr>
          <p:cNvSpPr txBox="1"/>
          <p:nvPr/>
        </p:nvSpPr>
        <p:spPr>
          <a:xfrm>
            <a:off x="6081250" y="1343180"/>
            <a:ext cx="5510981" cy="5109091"/>
          </a:xfrm>
          <a:prstGeom prst="rect">
            <a:avLst/>
          </a:prstGeom>
          <a:noFill/>
        </p:spPr>
        <p:txBody>
          <a:bodyPr wrap="square">
            <a:spAutoFit/>
          </a:bodyPr>
          <a:lstStyle/>
          <a:p>
            <a:pPr algn="justLow" rtl="1">
              <a:lnSpc>
                <a:spcPct val="350000"/>
              </a:lnSpc>
            </a:pPr>
            <a:r>
              <a:rPr lang="fa-IR" sz="1600" dirty="0">
                <a:solidFill>
                  <a:srgbClr val="000000"/>
                </a:solidFill>
                <a:latin typeface="Vazir" panose="020B0603030804020204" pitchFamily="34" charset="-78"/>
                <a:cs typeface="Vazir" panose="020B0603030804020204" pitchFamily="34" charset="-78"/>
              </a:rPr>
              <a:t>۱۳۶۷ به آلمان غربی سفر می‌کند تا به عنوان میهمانِ مدعوِ دومین کنگرهٔ بین‌المللی ادبیات (اینترلیت ۲) با عنوان جهانِ سوم: جهانِ مادر ارلانگن آلمان و شهرهای مجاور شرکت کند. در این کنگره نویسندگانی از کشورهای مختلف از جمله عزیز نسین، درک والکوت، پدرو شیموزه، لورنا گودیسون و ژوکوندو بِلی حضور داشتند.</a:t>
            </a:r>
          </a:p>
        </p:txBody>
      </p:sp>
      <p:sp>
        <p:nvSpPr>
          <p:cNvPr id="5" name="TextBox 4">
            <a:extLst>
              <a:ext uri="{FF2B5EF4-FFF2-40B4-BE49-F238E27FC236}">
                <a16:creationId xmlns:a16="http://schemas.microsoft.com/office/drawing/2014/main" id="{6E5CE1F9-888A-6615-B72F-CF915EF8FFE2}"/>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سفر های خارجی احمد شاملو</a:t>
            </a:r>
          </a:p>
        </p:txBody>
      </p:sp>
      <p:pic>
        <p:nvPicPr>
          <p:cNvPr id="6" name="Picture 5">
            <a:extLst>
              <a:ext uri="{FF2B5EF4-FFF2-40B4-BE49-F238E27FC236}">
                <a16:creationId xmlns:a16="http://schemas.microsoft.com/office/drawing/2014/main" id="{D1AA12B4-F5C7-768F-8DB9-9F47D11293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3495" y="1864035"/>
            <a:ext cx="2969342" cy="4067380"/>
          </a:xfrm>
          <a:prstGeom prst="roundRect">
            <a:avLst>
              <a:gd name="adj" fmla="val 50000"/>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42482518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344EA8-6F44-1D8E-F981-4AABF1752D93}"/>
              </a:ext>
            </a:extLst>
          </p:cNvPr>
          <p:cNvSpPr>
            <a:spLocks noGrp="1"/>
          </p:cNvSpPr>
          <p:nvPr>
            <p:ph type="sldNum" sz="quarter" idx="12"/>
          </p:nvPr>
        </p:nvSpPr>
        <p:spPr/>
        <p:txBody>
          <a:bodyPr/>
          <a:lstStyle/>
          <a:p>
            <a:fld id="{2CDDA2DD-50B4-408C-AE80-42581CB500C5}" type="slidenum">
              <a:rPr lang="en-US" smtClean="0"/>
              <a:pPr/>
              <a:t>18</a:t>
            </a:fld>
            <a:endParaRPr lang="en-US" dirty="0"/>
          </a:p>
        </p:txBody>
      </p:sp>
      <p:sp>
        <p:nvSpPr>
          <p:cNvPr id="4" name="TextBox 3">
            <a:extLst>
              <a:ext uri="{FF2B5EF4-FFF2-40B4-BE49-F238E27FC236}">
                <a16:creationId xmlns:a16="http://schemas.microsoft.com/office/drawing/2014/main" id="{146655A9-7383-8595-812B-C3FF4E227602}"/>
              </a:ext>
            </a:extLst>
          </p:cNvPr>
          <p:cNvSpPr txBox="1"/>
          <p:nvPr/>
        </p:nvSpPr>
        <p:spPr>
          <a:xfrm>
            <a:off x="849261" y="1616161"/>
            <a:ext cx="10493477" cy="4247317"/>
          </a:xfrm>
          <a:prstGeom prst="rect">
            <a:avLst/>
          </a:prstGeom>
          <a:noFill/>
        </p:spPr>
        <p:txBody>
          <a:bodyPr wrap="square">
            <a:spAutoFit/>
          </a:bodyPr>
          <a:lstStyle/>
          <a:p>
            <a:pPr algn="ctr" rtl="1">
              <a:lnSpc>
                <a:spcPct val="350000"/>
              </a:lnSpc>
            </a:pPr>
            <a:r>
              <a:rPr lang="fa-IR" sz="1600" dirty="0">
                <a:solidFill>
                  <a:srgbClr val="000000"/>
                </a:solidFill>
                <a:latin typeface="Vazir" panose="020B0603030804020204" pitchFamily="34" charset="-78"/>
                <a:cs typeface="Vazir" panose="020B0603030804020204" pitchFamily="34" charset="-78"/>
              </a:rPr>
              <a:t>سخنرانی شاملو با عنوان «من دردِ مشترکم، مرا فریاد کن!» به تأثیر فقر و ناآگاهی و خرافه در عدم دستیابی به فرهنگ یکپارچه و متعالی جهانی اختصاص داشت. در ادامهٔ این سفر به دعوت خانم روترات هاکرمولر در اتریش، به شعرخوانی و سخن‌رانی می‌پردازد و به دعوت انجمن جهانی قلم(</a:t>
            </a:r>
            <a:r>
              <a:rPr lang="en-US" sz="1600" dirty="0">
                <a:solidFill>
                  <a:srgbClr val="000000"/>
                </a:solidFill>
                <a:latin typeface="Vazir" panose="020B0603030804020204" pitchFamily="34" charset="-78"/>
                <a:cs typeface="Vazir" panose="020B0603030804020204" pitchFamily="34" charset="-78"/>
              </a:rPr>
              <a:t>Pen</a:t>
            </a:r>
            <a:r>
              <a:rPr lang="fa-IR" sz="1600" dirty="0">
                <a:solidFill>
                  <a:srgbClr val="000000"/>
                </a:solidFill>
                <a:latin typeface="Vazir" panose="020B0603030804020204" pitchFamily="34" charset="-78"/>
                <a:cs typeface="Vazir" panose="020B0603030804020204" pitchFamily="34" charset="-78"/>
              </a:rPr>
              <a:t>)</a:t>
            </a:r>
            <a:r>
              <a:rPr lang="en-US" sz="1600" dirty="0">
                <a:solidFill>
                  <a:srgbClr val="000000"/>
                </a:solidFill>
                <a:latin typeface="Vazir" panose="020B0603030804020204" pitchFamily="34" charset="-78"/>
                <a:cs typeface="Vazir" panose="020B0603030804020204" pitchFamily="34" charset="-78"/>
              </a:rPr>
              <a:t> </a:t>
            </a:r>
            <a:r>
              <a:rPr lang="fa-IR" sz="1600" dirty="0">
                <a:solidFill>
                  <a:srgbClr val="000000"/>
                </a:solidFill>
                <a:latin typeface="Vazir" panose="020B0603030804020204" pitchFamily="34" charset="-78"/>
                <a:cs typeface="Vazir" panose="020B0603030804020204" pitchFamily="34" charset="-78"/>
              </a:rPr>
              <a:t>و دانشگاه گوتنبورگ به سوئد می‌رود. به دعوت ایرانیان مقیم سوئد در خانهٔ مردم استکهلم شب شعر اجرا می‌کند و با دعوت هیئت رئیسهٔ انجمن قلم سوئد با آنان نیز ملاقات می‌کند. مجموعه شعرهای احمد شاملو (دوجلدی) در آلمان غربی منتشر می شود.</a:t>
            </a:r>
          </a:p>
        </p:txBody>
      </p:sp>
      <p:sp>
        <p:nvSpPr>
          <p:cNvPr id="3" name="TextBox 2">
            <a:extLst>
              <a:ext uri="{FF2B5EF4-FFF2-40B4-BE49-F238E27FC236}">
                <a16:creationId xmlns:a16="http://schemas.microsoft.com/office/drawing/2014/main" id="{876BD28D-67C1-E0F7-4893-0B3273F8457C}"/>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سفر های خارجی احمد شاملو</a:t>
            </a:r>
          </a:p>
        </p:txBody>
      </p:sp>
    </p:spTree>
    <p:extLst>
      <p:ext uri="{BB962C8B-B14F-4D97-AF65-F5344CB8AC3E}">
        <p14:creationId xmlns:p14="http://schemas.microsoft.com/office/powerpoint/2010/main" val="4699085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344EA8-6F44-1D8E-F981-4AABF1752D93}"/>
              </a:ext>
            </a:extLst>
          </p:cNvPr>
          <p:cNvSpPr>
            <a:spLocks noGrp="1"/>
          </p:cNvSpPr>
          <p:nvPr>
            <p:ph type="sldNum" sz="quarter" idx="12"/>
          </p:nvPr>
        </p:nvSpPr>
        <p:spPr/>
        <p:txBody>
          <a:bodyPr/>
          <a:lstStyle/>
          <a:p>
            <a:fld id="{2CDDA2DD-50B4-408C-AE80-42581CB500C5}" type="slidenum">
              <a:rPr lang="en-US" smtClean="0"/>
              <a:pPr/>
              <a:t>19</a:t>
            </a:fld>
            <a:endParaRPr lang="en-US" dirty="0"/>
          </a:p>
        </p:txBody>
      </p:sp>
      <p:sp>
        <p:nvSpPr>
          <p:cNvPr id="4" name="TextBox 3">
            <a:extLst>
              <a:ext uri="{FF2B5EF4-FFF2-40B4-BE49-F238E27FC236}">
                <a16:creationId xmlns:a16="http://schemas.microsoft.com/office/drawing/2014/main" id="{146655A9-7383-8595-812B-C3FF4E227602}"/>
              </a:ext>
            </a:extLst>
          </p:cNvPr>
          <p:cNvSpPr txBox="1"/>
          <p:nvPr/>
        </p:nvSpPr>
        <p:spPr>
          <a:xfrm>
            <a:off x="5211097" y="1202344"/>
            <a:ext cx="6420465" cy="5109091"/>
          </a:xfrm>
          <a:prstGeom prst="rect">
            <a:avLst/>
          </a:prstGeom>
          <a:noFill/>
        </p:spPr>
        <p:txBody>
          <a:bodyPr wrap="square">
            <a:spAutoFit/>
          </a:bodyPr>
          <a:lstStyle/>
          <a:p>
            <a:pPr algn="justLow" rtl="1">
              <a:lnSpc>
                <a:spcPct val="350000"/>
              </a:lnSpc>
            </a:pPr>
            <a:r>
              <a:rPr lang="fa-IR" sz="1600" dirty="0">
                <a:solidFill>
                  <a:srgbClr val="000000"/>
                </a:solidFill>
                <a:latin typeface="Vazir" panose="020B0603030804020204" pitchFamily="34" charset="-78"/>
                <a:cs typeface="Vazir" panose="020B0603030804020204" pitchFamily="34" charset="-78"/>
              </a:rPr>
              <a:t>۱۳۶۹ برای شرکت در جلساتی که به دعوت مرکز پژوهش و تحلیل مسائل ایران سیرا (</a:t>
            </a:r>
            <a:r>
              <a:rPr lang="en-US" sz="1600" dirty="0">
                <a:solidFill>
                  <a:srgbClr val="000000"/>
                </a:solidFill>
                <a:latin typeface="Vazir" panose="020B0603030804020204" pitchFamily="34" charset="-78"/>
                <a:cs typeface="Vazir" panose="020B0603030804020204" pitchFamily="34" charset="-78"/>
              </a:rPr>
              <a:t>CIRA</a:t>
            </a:r>
            <a:r>
              <a:rPr lang="fa-IR" sz="1600" dirty="0">
                <a:solidFill>
                  <a:srgbClr val="000000"/>
                </a:solidFill>
                <a:latin typeface="Vazir" panose="020B0603030804020204" pitchFamily="34" charset="-78"/>
                <a:cs typeface="Vazir" panose="020B0603030804020204" pitchFamily="34" charset="-78"/>
              </a:rPr>
              <a:t>) در دانشگاه برکلی برگزار شد به عنوان میهمان مدعو به آمریکا سفر می‌کند. سخنرانی‌های او، «مفاهیم رند و رندی در غزل حافظ» و «حقیقت چقدر آسیب پذیر است» که با نام «نگرانی‌های من» منتشر شد، واکنش گسترده ای در مطبوعات فارسی زبان داخل و خارج از کشور داشت و مقالات زیادی در نقد سخنرانی های شاملو نوشته شد.</a:t>
            </a:r>
          </a:p>
        </p:txBody>
      </p:sp>
      <p:sp>
        <p:nvSpPr>
          <p:cNvPr id="3" name="TextBox 2">
            <a:extLst>
              <a:ext uri="{FF2B5EF4-FFF2-40B4-BE49-F238E27FC236}">
                <a16:creationId xmlns:a16="http://schemas.microsoft.com/office/drawing/2014/main" id="{11BA6764-3B37-6DD3-4695-37DC6713CC44}"/>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سفر های خارجی احمد شاملو</a:t>
            </a:r>
          </a:p>
        </p:txBody>
      </p:sp>
      <p:pic>
        <p:nvPicPr>
          <p:cNvPr id="6" name="Picture 5">
            <a:extLst>
              <a:ext uri="{FF2B5EF4-FFF2-40B4-BE49-F238E27FC236}">
                <a16:creationId xmlns:a16="http://schemas.microsoft.com/office/drawing/2014/main" id="{A036C086-B76E-D982-C79F-BBFB0B5612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803172" y="1579659"/>
            <a:ext cx="2857500" cy="4000500"/>
          </a:xfrm>
          <a:prstGeom prst="roundRect">
            <a:avLst>
              <a:gd name="adj" fmla="val 21669"/>
            </a:avLst>
          </a:prstGeom>
          <a:solidFill>
            <a:srgbClr val="FFFFFF">
              <a:shade val="85000"/>
            </a:srgbClr>
          </a:solidFill>
          <a:ln>
            <a:noFill/>
          </a:ln>
          <a:effectLst>
            <a:reflection blurRad="12700" stA="38000" endPos="28000" dist="5000" dir="5400000" sy="-100000" algn="bl" rotWithShape="0"/>
          </a:effectLst>
        </p:spPr>
      </p:pic>
      <p:pic>
        <p:nvPicPr>
          <p:cNvPr id="7" name="Picture 6">
            <a:extLst>
              <a:ext uri="{FF2B5EF4-FFF2-40B4-BE49-F238E27FC236}">
                <a16:creationId xmlns:a16="http://schemas.microsoft.com/office/drawing/2014/main" id="{E4193A7C-B22E-13A5-52A9-5B5B87057CD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8171" y="4979260"/>
            <a:ext cx="2350074" cy="150092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986684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2430FBB-BEDE-8A28-BF56-92F0357C6138}"/>
              </a:ext>
            </a:extLst>
          </p:cNvPr>
          <p:cNvGrpSpPr/>
          <p:nvPr/>
        </p:nvGrpSpPr>
        <p:grpSpPr>
          <a:xfrm>
            <a:off x="275073" y="339708"/>
            <a:ext cx="8036657" cy="6178583"/>
            <a:chOff x="-885134" y="374536"/>
            <a:chExt cx="8036657" cy="6178583"/>
          </a:xfrm>
        </p:grpSpPr>
        <p:grpSp>
          <p:nvGrpSpPr>
            <p:cNvPr id="3" name="Group 2">
              <a:extLst>
                <a:ext uri="{FF2B5EF4-FFF2-40B4-BE49-F238E27FC236}">
                  <a16:creationId xmlns:a16="http://schemas.microsoft.com/office/drawing/2014/main" id="{205E11B1-459A-E54C-1714-45129C3C9010}"/>
                </a:ext>
              </a:extLst>
            </p:cNvPr>
            <p:cNvGrpSpPr/>
            <p:nvPr/>
          </p:nvGrpSpPr>
          <p:grpSpPr>
            <a:xfrm flipH="1">
              <a:off x="-885134" y="374536"/>
              <a:ext cx="6261695" cy="6178583"/>
              <a:chOff x="6862715" y="374536"/>
              <a:chExt cx="6261695" cy="6178583"/>
            </a:xfrm>
          </p:grpSpPr>
          <p:sp>
            <p:nvSpPr>
              <p:cNvPr id="7" name="Block Arc 6">
                <a:extLst>
                  <a:ext uri="{FF2B5EF4-FFF2-40B4-BE49-F238E27FC236}">
                    <a16:creationId xmlns:a16="http://schemas.microsoft.com/office/drawing/2014/main" id="{CF72A5D8-D5C1-1D61-2BE3-713311652F68}"/>
                  </a:ext>
                </a:extLst>
              </p:cNvPr>
              <p:cNvSpPr/>
              <p:nvPr/>
            </p:nvSpPr>
            <p:spPr>
              <a:xfrm rot="15964043">
                <a:off x="6945827" y="374536"/>
                <a:ext cx="6178583" cy="6178583"/>
              </a:xfrm>
              <a:prstGeom prst="blockArc">
                <a:avLst>
                  <a:gd name="adj1" fmla="val 11396319"/>
                  <a:gd name="adj2" fmla="val 68741"/>
                  <a:gd name="adj3" fmla="val 274"/>
                </a:avLst>
              </a:prstGeom>
              <a:solidFill>
                <a:srgbClr val="3458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Oval 7">
                <a:extLst>
                  <a:ext uri="{FF2B5EF4-FFF2-40B4-BE49-F238E27FC236}">
                    <a16:creationId xmlns:a16="http://schemas.microsoft.com/office/drawing/2014/main" id="{5F9B2050-3F96-288E-117B-EDD42199B04A}"/>
                  </a:ext>
                </a:extLst>
              </p:cNvPr>
              <p:cNvSpPr/>
              <p:nvPr/>
            </p:nvSpPr>
            <p:spPr>
              <a:xfrm>
                <a:off x="7241123" y="1930613"/>
                <a:ext cx="168001" cy="168001"/>
              </a:xfrm>
              <a:prstGeom prst="ellipse">
                <a:avLst/>
              </a:prstGeom>
              <a:solidFill>
                <a:srgbClr val="3458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47463ED4-28EE-B2CE-B184-385C36C08380}"/>
                  </a:ext>
                </a:extLst>
              </p:cNvPr>
              <p:cNvSpPr/>
              <p:nvPr/>
            </p:nvSpPr>
            <p:spPr>
              <a:xfrm>
                <a:off x="6862715" y="3295826"/>
                <a:ext cx="168001" cy="168001"/>
              </a:xfrm>
              <a:prstGeom prst="ellipse">
                <a:avLst/>
              </a:prstGeom>
              <a:solidFill>
                <a:srgbClr val="3458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A611511A-3AB3-1CE5-926C-03B9F7F69F36}"/>
                  </a:ext>
                </a:extLst>
              </p:cNvPr>
              <p:cNvSpPr/>
              <p:nvPr/>
            </p:nvSpPr>
            <p:spPr>
              <a:xfrm>
                <a:off x="7159407" y="4673120"/>
                <a:ext cx="168001" cy="168001"/>
              </a:xfrm>
              <a:prstGeom prst="ellipse">
                <a:avLst/>
              </a:prstGeom>
              <a:solidFill>
                <a:srgbClr val="3458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4" name="Straight Connector 3">
              <a:extLst>
                <a:ext uri="{FF2B5EF4-FFF2-40B4-BE49-F238E27FC236}">
                  <a16:creationId xmlns:a16="http://schemas.microsoft.com/office/drawing/2014/main" id="{1B34193F-67F9-784F-D5C9-EBCD12858D4E}"/>
                </a:ext>
              </a:extLst>
            </p:cNvPr>
            <p:cNvCxnSpPr>
              <a:cxnSpLocks/>
            </p:cNvCxnSpPr>
            <p:nvPr/>
          </p:nvCxnSpPr>
          <p:spPr>
            <a:xfrm>
              <a:off x="4911868" y="2014980"/>
              <a:ext cx="1830777" cy="0"/>
            </a:xfrm>
            <a:prstGeom prst="line">
              <a:avLst/>
            </a:prstGeom>
            <a:ln w="19050">
              <a:solidFill>
                <a:srgbClr val="3458C8"/>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2EF9B116-7A62-0E81-735D-2163DE5B4523}"/>
                </a:ext>
              </a:extLst>
            </p:cNvPr>
            <p:cNvCxnSpPr>
              <a:cxnSpLocks/>
            </p:cNvCxnSpPr>
            <p:nvPr/>
          </p:nvCxnSpPr>
          <p:spPr>
            <a:xfrm>
              <a:off x="5320746" y="3360561"/>
              <a:ext cx="1830777" cy="0"/>
            </a:xfrm>
            <a:prstGeom prst="line">
              <a:avLst/>
            </a:prstGeom>
            <a:ln w="19050">
              <a:solidFill>
                <a:srgbClr val="3458C8"/>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D7060439-FA2C-CA63-A0AC-66DC2B59EB29}"/>
                </a:ext>
              </a:extLst>
            </p:cNvPr>
            <p:cNvCxnSpPr>
              <a:cxnSpLocks/>
            </p:cNvCxnSpPr>
            <p:nvPr/>
          </p:nvCxnSpPr>
          <p:spPr>
            <a:xfrm>
              <a:off x="4998153" y="4750910"/>
              <a:ext cx="1830777" cy="0"/>
            </a:xfrm>
            <a:prstGeom prst="line">
              <a:avLst/>
            </a:prstGeom>
            <a:ln w="19050">
              <a:solidFill>
                <a:srgbClr val="3458C8"/>
              </a:solidFill>
            </a:ln>
          </p:spPr>
          <p:style>
            <a:lnRef idx="1">
              <a:schemeClr val="accent1"/>
            </a:lnRef>
            <a:fillRef idx="0">
              <a:schemeClr val="accent1"/>
            </a:fillRef>
            <a:effectRef idx="0">
              <a:schemeClr val="accent1"/>
            </a:effectRef>
            <a:fontRef idx="minor">
              <a:schemeClr val="tx1"/>
            </a:fontRef>
          </p:style>
        </p:cxnSp>
      </p:grpSp>
      <p:sp>
        <p:nvSpPr>
          <p:cNvPr id="11" name="TextBox 10">
            <a:extLst>
              <a:ext uri="{FF2B5EF4-FFF2-40B4-BE49-F238E27FC236}">
                <a16:creationId xmlns:a16="http://schemas.microsoft.com/office/drawing/2014/main" id="{3F007F64-9728-D38E-E375-FFA6AA7F5DA0}"/>
              </a:ext>
            </a:extLst>
          </p:cNvPr>
          <p:cNvSpPr txBox="1"/>
          <p:nvPr/>
        </p:nvSpPr>
        <p:spPr>
          <a:xfrm>
            <a:off x="7642505" y="3082754"/>
            <a:ext cx="3418785" cy="400110"/>
          </a:xfrm>
          <a:prstGeom prst="rect">
            <a:avLst/>
          </a:prstGeom>
          <a:noFill/>
        </p:spPr>
        <p:txBody>
          <a:bodyPr wrap="square">
            <a:spAutoFit/>
          </a:bodyPr>
          <a:lstStyle/>
          <a:p>
            <a:pPr algn="justLow" rtl="1"/>
            <a:r>
              <a:rPr lang="fa-IR" sz="2000" dirty="0">
                <a:latin typeface="Shabnam" panose="020B0603030804020204" pitchFamily="34" charset="-78"/>
                <a:cs typeface="Shabnam" panose="020B0603030804020204" pitchFamily="34" charset="-78"/>
              </a:rPr>
              <a:t>معلم راهنما: جواد عزیزی</a:t>
            </a:r>
          </a:p>
        </p:txBody>
      </p:sp>
      <p:sp>
        <p:nvSpPr>
          <p:cNvPr id="12" name="TextBox 11">
            <a:extLst>
              <a:ext uri="{FF2B5EF4-FFF2-40B4-BE49-F238E27FC236}">
                <a16:creationId xmlns:a16="http://schemas.microsoft.com/office/drawing/2014/main" id="{734D9159-49A1-8453-D879-800BC27FE055}"/>
              </a:ext>
            </a:extLst>
          </p:cNvPr>
          <p:cNvSpPr txBox="1"/>
          <p:nvPr/>
        </p:nvSpPr>
        <p:spPr>
          <a:xfrm>
            <a:off x="7103244" y="1727999"/>
            <a:ext cx="4451199" cy="400110"/>
          </a:xfrm>
          <a:prstGeom prst="rect">
            <a:avLst/>
          </a:prstGeom>
          <a:noFill/>
        </p:spPr>
        <p:txBody>
          <a:bodyPr wrap="square">
            <a:spAutoFit/>
          </a:bodyPr>
          <a:lstStyle/>
          <a:p>
            <a:pPr algn="justLow" rtl="1"/>
            <a:r>
              <a:rPr lang="fa-IR" sz="2000" dirty="0">
                <a:latin typeface="Shabnam" panose="020B0603030804020204" pitchFamily="34" charset="-78"/>
                <a:cs typeface="Shabnam" panose="020B0603030804020204" pitchFamily="34" charset="-78"/>
              </a:rPr>
              <a:t>نام پژوهشگر: زهرا طالبیان طاهری</a:t>
            </a:r>
          </a:p>
        </p:txBody>
      </p:sp>
      <p:sp>
        <p:nvSpPr>
          <p:cNvPr id="13" name="TextBox 12">
            <a:extLst>
              <a:ext uri="{FF2B5EF4-FFF2-40B4-BE49-F238E27FC236}">
                <a16:creationId xmlns:a16="http://schemas.microsoft.com/office/drawing/2014/main" id="{CAF81D1A-C765-793F-88DB-A1B2093C7129}"/>
              </a:ext>
            </a:extLst>
          </p:cNvPr>
          <p:cNvSpPr txBox="1"/>
          <p:nvPr/>
        </p:nvSpPr>
        <p:spPr>
          <a:xfrm>
            <a:off x="6974290" y="4460955"/>
            <a:ext cx="3801865" cy="400110"/>
          </a:xfrm>
          <a:prstGeom prst="rect">
            <a:avLst/>
          </a:prstGeom>
          <a:noFill/>
        </p:spPr>
        <p:txBody>
          <a:bodyPr wrap="square">
            <a:spAutoFit/>
          </a:bodyPr>
          <a:lstStyle/>
          <a:p>
            <a:pPr algn="justLow" rtl="1"/>
            <a:r>
              <a:rPr lang="fa-IR" sz="2000" dirty="0">
                <a:latin typeface="Shabnam" panose="020B0603030804020204" pitchFamily="34" charset="-78"/>
                <a:cs typeface="Shabnam" panose="020B0603030804020204" pitchFamily="34" charset="-78"/>
              </a:rPr>
              <a:t>سال تحصیلی : ............</a:t>
            </a:r>
          </a:p>
        </p:txBody>
      </p:sp>
    </p:spTree>
    <p:extLst>
      <p:ext uri="{BB962C8B-B14F-4D97-AF65-F5344CB8AC3E}">
        <p14:creationId xmlns:p14="http://schemas.microsoft.com/office/powerpoint/2010/main" val="26563405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344EA8-6F44-1D8E-F981-4AABF1752D93}"/>
              </a:ext>
            </a:extLst>
          </p:cNvPr>
          <p:cNvSpPr>
            <a:spLocks noGrp="1"/>
          </p:cNvSpPr>
          <p:nvPr>
            <p:ph type="sldNum" sz="quarter" idx="12"/>
          </p:nvPr>
        </p:nvSpPr>
        <p:spPr/>
        <p:txBody>
          <a:bodyPr/>
          <a:lstStyle/>
          <a:p>
            <a:fld id="{2CDDA2DD-50B4-408C-AE80-42581CB500C5}" type="slidenum">
              <a:rPr lang="en-US" smtClean="0"/>
              <a:pPr/>
              <a:t>20</a:t>
            </a:fld>
            <a:endParaRPr lang="en-US" dirty="0"/>
          </a:p>
        </p:txBody>
      </p:sp>
      <p:sp>
        <p:nvSpPr>
          <p:cNvPr id="4" name="TextBox 3">
            <a:extLst>
              <a:ext uri="{FF2B5EF4-FFF2-40B4-BE49-F238E27FC236}">
                <a16:creationId xmlns:a16="http://schemas.microsoft.com/office/drawing/2014/main" id="{146655A9-7383-8595-812B-C3FF4E227602}"/>
              </a:ext>
            </a:extLst>
          </p:cNvPr>
          <p:cNvSpPr txBox="1"/>
          <p:nvPr/>
        </p:nvSpPr>
        <p:spPr>
          <a:xfrm>
            <a:off x="580104" y="1213038"/>
            <a:ext cx="11031792" cy="3816429"/>
          </a:xfrm>
          <a:prstGeom prst="rect">
            <a:avLst/>
          </a:prstGeom>
          <a:noFill/>
        </p:spPr>
        <p:txBody>
          <a:bodyPr wrap="square">
            <a:spAutoFit/>
          </a:bodyPr>
          <a:lstStyle/>
          <a:p>
            <a:pPr algn="justLow" rtl="1">
              <a:lnSpc>
                <a:spcPct val="350000"/>
              </a:lnSpc>
            </a:pPr>
            <a:r>
              <a:rPr lang="fa-IR" sz="1600" dirty="0">
                <a:solidFill>
                  <a:srgbClr val="000000"/>
                </a:solidFill>
                <a:latin typeface="Vazir" panose="020B0603030804020204" pitchFamily="34" charset="-78"/>
                <a:cs typeface="Vazir" panose="020B0603030804020204" pitchFamily="34" charset="-78"/>
              </a:rPr>
              <a:t>در بوستون دو عمل جراحی مهم روی گردن او صورت گرفت با این حال چندین شب شعر در شهرهای مختلف با حضور شاملو که تعدادی از آنها به نفع زلزله‌زدگان رودبار و آوارگان کرد عراقی بود برگزار شد. در این بین به عنوان استاد میهمان یک ترم در دانشگاه برکلی زبان، شعر و ادبیات معاصر فارسی را به دانشجویان ایرانی تدریس کرد و در همین زمان ملاقاتی با لطفی علی‌عسکرزاده ریاضی‌دان شهیر ایرانی داشت.</a:t>
            </a:r>
          </a:p>
          <a:p>
            <a:pPr algn="just"/>
            <a:r>
              <a:rPr lang="fa-IR" b="0" i="0" dirty="0">
                <a:solidFill>
                  <a:srgbClr val="1F1F1F"/>
                </a:solidFill>
                <a:effectLst/>
                <a:latin typeface="ttgm"/>
              </a:rPr>
              <a:t> </a:t>
            </a:r>
          </a:p>
        </p:txBody>
      </p:sp>
      <p:sp>
        <p:nvSpPr>
          <p:cNvPr id="3" name="TextBox 2">
            <a:extLst>
              <a:ext uri="{FF2B5EF4-FFF2-40B4-BE49-F238E27FC236}">
                <a16:creationId xmlns:a16="http://schemas.microsoft.com/office/drawing/2014/main" id="{4F3AAFFD-068E-F0DE-59A2-F42E27959CB6}"/>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سفر های خارجی احمد شاملو</a:t>
            </a:r>
          </a:p>
        </p:txBody>
      </p:sp>
      <p:pic>
        <p:nvPicPr>
          <p:cNvPr id="8" name="Picture 7">
            <a:extLst>
              <a:ext uri="{FF2B5EF4-FFF2-40B4-BE49-F238E27FC236}">
                <a16:creationId xmlns:a16="http://schemas.microsoft.com/office/drawing/2014/main" id="{7835C113-F313-04AE-6050-6CF2EF7333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8541" y="3920916"/>
            <a:ext cx="5805860" cy="2531355"/>
          </a:xfrm>
          <a:prstGeom prst="rect">
            <a:avLst/>
          </a:prstGeom>
          <a:ln>
            <a:noFill/>
          </a:ln>
          <a:effectLst>
            <a:softEdge rad="112500"/>
          </a:effectLst>
        </p:spPr>
      </p:pic>
    </p:spTree>
    <p:extLst>
      <p:ext uri="{BB962C8B-B14F-4D97-AF65-F5344CB8AC3E}">
        <p14:creationId xmlns:p14="http://schemas.microsoft.com/office/powerpoint/2010/main" val="20659613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33215A-55DD-601E-8284-126E4790C5C7}"/>
              </a:ext>
            </a:extLst>
          </p:cNvPr>
          <p:cNvSpPr>
            <a:spLocks noGrp="1"/>
          </p:cNvSpPr>
          <p:nvPr>
            <p:ph type="sldNum" sz="quarter" idx="12"/>
          </p:nvPr>
        </p:nvSpPr>
        <p:spPr/>
        <p:txBody>
          <a:bodyPr/>
          <a:lstStyle/>
          <a:p>
            <a:fld id="{2CDDA2DD-50B4-408C-AE80-42581CB500C5}" type="slidenum">
              <a:rPr lang="en-US" smtClean="0"/>
              <a:pPr/>
              <a:t>21</a:t>
            </a:fld>
            <a:endParaRPr lang="en-US" dirty="0"/>
          </a:p>
        </p:txBody>
      </p:sp>
      <p:sp>
        <p:nvSpPr>
          <p:cNvPr id="4" name="TextBox 3">
            <a:extLst>
              <a:ext uri="{FF2B5EF4-FFF2-40B4-BE49-F238E27FC236}">
                <a16:creationId xmlns:a16="http://schemas.microsoft.com/office/drawing/2014/main" id="{90BFE4E9-3A0B-F32F-20C9-B78D7F93A054}"/>
              </a:ext>
            </a:extLst>
          </p:cNvPr>
          <p:cNvSpPr txBox="1"/>
          <p:nvPr/>
        </p:nvSpPr>
        <p:spPr>
          <a:xfrm>
            <a:off x="482887" y="1343180"/>
            <a:ext cx="5825613" cy="5109091"/>
          </a:xfrm>
          <a:prstGeom prst="rect">
            <a:avLst/>
          </a:prstGeom>
          <a:noFill/>
        </p:spPr>
        <p:txBody>
          <a:bodyPr wrap="square">
            <a:spAutoFit/>
          </a:bodyPr>
          <a:lstStyle/>
          <a:p>
            <a:pPr algn="justLow" rtl="1">
              <a:lnSpc>
                <a:spcPct val="350000"/>
              </a:lnSpc>
            </a:pPr>
            <a:r>
              <a:rPr lang="fa-IR" sz="1600" dirty="0">
                <a:solidFill>
                  <a:srgbClr val="000000"/>
                </a:solidFill>
                <a:latin typeface="Vazir" panose="020B0603030804020204" pitchFamily="34" charset="-78"/>
                <a:cs typeface="Vazir" panose="020B0603030804020204" pitchFamily="34" charset="-78"/>
              </a:rPr>
              <a:t>نخستین دیدار احمد شاملو و نیما یوشیج به سال 1325 برمی‌گردد؛ سالی که شاملوی جوان تصویری از نیما را در روزنامه می‌بیند، شیفته‌ی آثارش می‌شود و خانه‌اش را می‌یابد. احمد شاملو از نیما می‌خواهد او را به شاگردی بپذیرد. این‌گونه می‌شود که دیدارهای احمد شاملو و نیما یوشیج، و روابط عاطفی و خانوادگی آن‌ها هر روز بیشتر و پررنگ‌تر می‌شود</a:t>
            </a:r>
          </a:p>
        </p:txBody>
      </p:sp>
      <p:sp>
        <p:nvSpPr>
          <p:cNvPr id="3" name="TextBox 2">
            <a:extLst>
              <a:ext uri="{FF2B5EF4-FFF2-40B4-BE49-F238E27FC236}">
                <a16:creationId xmlns:a16="http://schemas.microsoft.com/office/drawing/2014/main" id="{DF9F39E8-63AB-EB57-7A8A-E178A7E6A5F9}"/>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تاثیر نیما یوشیج بر احمد شاملو</a:t>
            </a:r>
          </a:p>
        </p:txBody>
      </p:sp>
      <p:pic>
        <p:nvPicPr>
          <p:cNvPr id="6" name="Picture 5">
            <a:extLst>
              <a:ext uri="{FF2B5EF4-FFF2-40B4-BE49-F238E27FC236}">
                <a16:creationId xmlns:a16="http://schemas.microsoft.com/office/drawing/2014/main" id="{0983C04E-AFE3-DA64-9F75-7CD6AFDB5C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96102" y="1792285"/>
            <a:ext cx="4519150" cy="4519150"/>
          </a:xfrm>
          <a:prstGeom prst="ellipse">
            <a:avLst/>
          </a:prstGeom>
          <a:ln>
            <a:noFill/>
          </a:ln>
          <a:effectLst>
            <a:softEdge rad="112500"/>
          </a:effectLst>
        </p:spPr>
      </p:pic>
    </p:spTree>
    <p:extLst>
      <p:ext uri="{BB962C8B-B14F-4D97-AF65-F5344CB8AC3E}">
        <p14:creationId xmlns:p14="http://schemas.microsoft.com/office/powerpoint/2010/main" val="41001822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33215A-55DD-601E-8284-126E4790C5C7}"/>
              </a:ext>
            </a:extLst>
          </p:cNvPr>
          <p:cNvSpPr>
            <a:spLocks noGrp="1"/>
          </p:cNvSpPr>
          <p:nvPr>
            <p:ph type="sldNum" sz="quarter" idx="12"/>
          </p:nvPr>
        </p:nvSpPr>
        <p:spPr/>
        <p:txBody>
          <a:bodyPr/>
          <a:lstStyle/>
          <a:p>
            <a:fld id="{2CDDA2DD-50B4-408C-AE80-42581CB500C5}" type="slidenum">
              <a:rPr lang="en-US" smtClean="0"/>
              <a:pPr/>
              <a:t>22</a:t>
            </a:fld>
            <a:endParaRPr lang="en-US" dirty="0"/>
          </a:p>
        </p:txBody>
      </p:sp>
      <p:sp>
        <p:nvSpPr>
          <p:cNvPr id="4" name="TextBox 3">
            <a:extLst>
              <a:ext uri="{FF2B5EF4-FFF2-40B4-BE49-F238E27FC236}">
                <a16:creationId xmlns:a16="http://schemas.microsoft.com/office/drawing/2014/main" id="{90BFE4E9-3A0B-F32F-20C9-B78D7F93A054}"/>
              </a:ext>
            </a:extLst>
          </p:cNvPr>
          <p:cNvSpPr txBox="1"/>
          <p:nvPr/>
        </p:nvSpPr>
        <p:spPr>
          <a:xfrm>
            <a:off x="248029" y="3066729"/>
            <a:ext cx="11349119" cy="3385542"/>
          </a:xfrm>
          <a:prstGeom prst="rect">
            <a:avLst/>
          </a:prstGeom>
          <a:noFill/>
        </p:spPr>
        <p:txBody>
          <a:bodyPr wrap="square">
            <a:spAutoFit/>
          </a:bodyPr>
          <a:lstStyle/>
          <a:p>
            <a:pPr algn="ctr" rtl="1">
              <a:lnSpc>
                <a:spcPct val="350000"/>
              </a:lnSpc>
            </a:pPr>
            <a:r>
              <a:rPr lang="fa-IR" sz="1600" dirty="0">
                <a:solidFill>
                  <a:srgbClr val="000000"/>
                </a:solidFill>
                <a:latin typeface="Vazir" panose="020B0603030804020204" pitchFamily="34" charset="-78"/>
                <a:cs typeface="Vazir" panose="020B0603030804020204" pitchFamily="34" charset="-78"/>
              </a:rPr>
              <a:t>احمد شاملو در آن سال‌ها به‌شدت تحت تأثیر شعر نیما یوشیج و سروده‌های وی قرار داشت و نیما نیز شاملو را یکی از نزدیک‌ترین افراد به روحیه و سبک خود می‌دانست، اما این رابطه‌ی محکم دوطرفه تا زمان آشنایی شاملو با فریدون رهنما ـ شاعر، روزنامه‌نگار و سینماگر ـ بیشتر دوام نیاورد. فریدون رهنما که در اروپا زندگی می‌کرد، در زمان حضورش در ایران، با احمد شاملو دیدار کرد؛ همین دیدار سرآغاز تأثیرپذیری شاملو از رهنما و آشنایی او با شعر روز جهان بود.</a:t>
            </a:r>
          </a:p>
        </p:txBody>
      </p:sp>
      <p:sp>
        <p:nvSpPr>
          <p:cNvPr id="5" name="TextBox 4">
            <a:extLst>
              <a:ext uri="{FF2B5EF4-FFF2-40B4-BE49-F238E27FC236}">
                <a16:creationId xmlns:a16="http://schemas.microsoft.com/office/drawing/2014/main" id="{537BB46D-D346-4483-58C4-4EC32BB5260E}"/>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تاثیر نیما سوشیج بر احمد شاملو</a:t>
            </a:r>
          </a:p>
        </p:txBody>
      </p:sp>
      <p:pic>
        <p:nvPicPr>
          <p:cNvPr id="6" name="Picture 5">
            <a:extLst>
              <a:ext uri="{FF2B5EF4-FFF2-40B4-BE49-F238E27FC236}">
                <a16:creationId xmlns:a16="http://schemas.microsoft.com/office/drawing/2014/main" id="{8DEA092D-11D5-60EC-D9E4-55025B0ECF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558261">
            <a:off x="6798545" y="1556399"/>
            <a:ext cx="2483107" cy="1757705"/>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8" name="Picture 7">
            <a:extLst>
              <a:ext uri="{FF2B5EF4-FFF2-40B4-BE49-F238E27FC236}">
                <a16:creationId xmlns:a16="http://schemas.microsoft.com/office/drawing/2014/main" id="{31518436-B893-0CDA-E665-857A5492E7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51285">
            <a:off x="4990562" y="1556399"/>
            <a:ext cx="1300931" cy="1757705"/>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10" name="Picture 9">
            <a:extLst>
              <a:ext uri="{FF2B5EF4-FFF2-40B4-BE49-F238E27FC236}">
                <a16:creationId xmlns:a16="http://schemas.microsoft.com/office/drawing/2014/main" id="{5E14022B-0F3A-5726-3B99-76A3930A7980}"/>
              </a:ext>
            </a:extLst>
          </p:cNvPr>
          <p:cNvPicPr>
            <a:picLocks noChangeAspect="1"/>
          </p:cNvPicPr>
          <p:nvPr/>
        </p:nvPicPr>
        <p:blipFill rotWithShape="1">
          <a:blip r:embed="rId4">
            <a:extLst>
              <a:ext uri="{28A0092B-C50C-407E-A947-70E740481C1C}">
                <a14:useLocalDpi xmlns:a14="http://schemas.microsoft.com/office/drawing/2010/main" val="0"/>
              </a:ext>
            </a:extLst>
          </a:blip>
          <a:srcRect b="25653"/>
          <a:stretch/>
        </p:blipFill>
        <p:spPr>
          <a:xfrm rot="20794391">
            <a:off x="2181818" y="1556399"/>
            <a:ext cx="1889678" cy="1757705"/>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4628676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33215A-55DD-601E-8284-126E4790C5C7}"/>
              </a:ext>
            </a:extLst>
          </p:cNvPr>
          <p:cNvSpPr>
            <a:spLocks noGrp="1"/>
          </p:cNvSpPr>
          <p:nvPr>
            <p:ph type="sldNum" sz="quarter" idx="12"/>
          </p:nvPr>
        </p:nvSpPr>
        <p:spPr/>
        <p:txBody>
          <a:bodyPr/>
          <a:lstStyle/>
          <a:p>
            <a:fld id="{2CDDA2DD-50B4-408C-AE80-42581CB500C5}" type="slidenum">
              <a:rPr lang="en-US" smtClean="0"/>
              <a:pPr/>
              <a:t>23</a:t>
            </a:fld>
            <a:endParaRPr lang="en-US" dirty="0"/>
          </a:p>
        </p:txBody>
      </p:sp>
      <p:sp>
        <p:nvSpPr>
          <p:cNvPr id="4" name="TextBox 3">
            <a:extLst>
              <a:ext uri="{FF2B5EF4-FFF2-40B4-BE49-F238E27FC236}">
                <a16:creationId xmlns:a16="http://schemas.microsoft.com/office/drawing/2014/main" id="{90BFE4E9-3A0B-F32F-20C9-B78D7F93A054}"/>
              </a:ext>
            </a:extLst>
          </p:cNvPr>
          <p:cNvSpPr txBox="1"/>
          <p:nvPr/>
        </p:nvSpPr>
        <p:spPr>
          <a:xfrm>
            <a:off x="680878" y="1614466"/>
            <a:ext cx="10800744" cy="4247317"/>
          </a:xfrm>
          <a:prstGeom prst="rect">
            <a:avLst/>
          </a:prstGeom>
          <a:noFill/>
        </p:spPr>
        <p:txBody>
          <a:bodyPr wrap="square">
            <a:spAutoFit/>
          </a:bodyPr>
          <a:lstStyle/>
          <a:p>
            <a:pPr algn="ctr" rtl="1">
              <a:lnSpc>
                <a:spcPct val="350000"/>
              </a:lnSpc>
            </a:pPr>
            <a:r>
              <a:rPr lang="fa-IR" sz="1600" dirty="0">
                <a:solidFill>
                  <a:srgbClr val="000000"/>
                </a:solidFill>
                <a:latin typeface="Vazir" panose="020B0603030804020204" pitchFamily="34" charset="-78"/>
                <a:cs typeface="Vazir" panose="020B0603030804020204" pitchFamily="34" charset="-78"/>
              </a:rPr>
              <a:t>در سال 1330، دفتر شعری از احمد شاملو با نام «قطع‌نامه» منتشر شد و فریدون رهنما در مقدمه‌ی آن چنین نوشت: «ریتم اشعار صبح (شاملو) را با ریتم اشعار اسپانیولی و اشعار آمریکای لاتینی بعد از لورکا می‌شود مقایسه کرد. دنیای پر از اشکال و تصاویر نابرابر نیما یوشیج که نتیجه‌ی خشکی (در بهترین آثارش) به دهانمان می‌برد، با احساسات از بند رسته‌ی صبح (شاملو) به راه افتاده‌اند و ما را به نقاط عمیقِ درد پاشیده شده هدایت می‌کنند…» این عبارات در مقدمه‌ی کتاب قطع‌نامه رابطه‌ی نیما و شاملو را تیره‌وتار کرد و آن‌طور که خود احمد شاملو گفته، نیما هرگز حاضر نشد توضیحات شاملو را درباره‌ی این انتقادها بشنود. </a:t>
            </a:r>
          </a:p>
        </p:txBody>
      </p:sp>
      <p:sp>
        <p:nvSpPr>
          <p:cNvPr id="5" name="TextBox 4">
            <a:extLst>
              <a:ext uri="{FF2B5EF4-FFF2-40B4-BE49-F238E27FC236}">
                <a16:creationId xmlns:a16="http://schemas.microsoft.com/office/drawing/2014/main" id="{BFB69576-1F38-30E2-B2CC-D945C9A32231}"/>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تاثیر نیما سوشیج بر احمد شاملو</a:t>
            </a:r>
          </a:p>
        </p:txBody>
      </p:sp>
    </p:spTree>
    <p:extLst>
      <p:ext uri="{BB962C8B-B14F-4D97-AF65-F5344CB8AC3E}">
        <p14:creationId xmlns:p14="http://schemas.microsoft.com/office/powerpoint/2010/main" val="2394175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33215A-55DD-601E-8284-126E4790C5C7}"/>
              </a:ext>
            </a:extLst>
          </p:cNvPr>
          <p:cNvSpPr>
            <a:spLocks noGrp="1"/>
          </p:cNvSpPr>
          <p:nvPr>
            <p:ph type="sldNum" sz="quarter" idx="12"/>
          </p:nvPr>
        </p:nvSpPr>
        <p:spPr/>
        <p:txBody>
          <a:bodyPr/>
          <a:lstStyle/>
          <a:p>
            <a:fld id="{2CDDA2DD-50B4-408C-AE80-42581CB500C5}" type="slidenum">
              <a:rPr lang="en-US" smtClean="0"/>
              <a:pPr/>
              <a:t>24</a:t>
            </a:fld>
            <a:endParaRPr lang="en-US" dirty="0"/>
          </a:p>
        </p:txBody>
      </p:sp>
      <p:sp>
        <p:nvSpPr>
          <p:cNvPr id="4" name="TextBox 3">
            <a:extLst>
              <a:ext uri="{FF2B5EF4-FFF2-40B4-BE49-F238E27FC236}">
                <a16:creationId xmlns:a16="http://schemas.microsoft.com/office/drawing/2014/main" id="{90BFE4E9-3A0B-F32F-20C9-B78D7F93A054}"/>
              </a:ext>
            </a:extLst>
          </p:cNvPr>
          <p:cNvSpPr txBox="1"/>
          <p:nvPr/>
        </p:nvSpPr>
        <p:spPr>
          <a:xfrm>
            <a:off x="6403257" y="1594802"/>
            <a:ext cx="5265174" cy="4247317"/>
          </a:xfrm>
          <a:prstGeom prst="rect">
            <a:avLst/>
          </a:prstGeom>
          <a:noFill/>
        </p:spPr>
        <p:txBody>
          <a:bodyPr wrap="square">
            <a:spAutoFit/>
          </a:bodyPr>
          <a:lstStyle/>
          <a:p>
            <a:pPr algn="justLow" rtl="1">
              <a:lnSpc>
                <a:spcPct val="350000"/>
              </a:lnSpc>
            </a:pPr>
            <a:r>
              <a:rPr lang="fa-IR" sz="1600" dirty="0">
                <a:solidFill>
                  <a:srgbClr val="000000"/>
                </a:solidFill>
                <a:latin typeface="Vazir" panose="020B0603030804020204" pitchFamily="34" charset="-78"/>
                <a:cs typeface="Vazir" panose="020B0603030804020204" pitchFamily="34" charset="-78"/>
              </a:rPr>
              <a:t>سال 1326 و در حالی که احمد شاملو 22 سال داشت، مجموعه‌ی شعر «آهنگ‌های فراموش‌شده» از او به چاپ رسید؛ کتابی که شاملو اشعار آن را نوشته‌هایی دانسته که باید سوزانده می‌شدند، اما همین کتاب سرآغازی برای چاپ کتاب‌های بعدی این نویسنده، شاعر و پژوهشگر نامدار ایرانی شد.</a:t>
            </a:r>
          </a:p>
        </p:txBody>
      </p:sp>
      <p:sp>
        <p:nvSpPr>
          <p:cNvPr id="5" name="TextBox 4">
            <a:extLst>
              <a:ext uri="{FF2B5EF4-FFF2-40B4-BE49-F238E27FC236}">
                <a16:creationId xmlns:a16="http://schemas.microsoft.com/office/drawing/2014/main" id="{1558B2C2-CC50-4356-DE32-740B5123F6B9}"/>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آثار احمد شاملو</a:t>
            </a:r>
          </a:p>
        </p:txBody>
      </p:sp>
      <p:pic>
        <p:nvPicPr>
          <p:cNvPr id="3" name="Picture 2">
            <a:extLst>
              <a:ext uri="{FF2B5EF4-FFF2-40B4-BE49-F238E27FC236}">
                <a16:creationId xmlns:a16="http://schemas.microsoft.com/office/drawing/2014/main" id="{31C80D48-02DB-2591-7AFF-2207B3CFEB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569" y="2045109"/>
            <a:ext cx="5502377" cy="366825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4252344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33215A-55DD-601E-8284-126E4790C5C7}"/>
              </a:ext>
            </a:extLst>
          </p:cNvPr>
          <p:cNvSpPr>
            <a:spLocks noGrp="1"/>
          </p:cNvSpPr>
          <p:nvPr>
            <p:ph type="sldNum" sz="quarter" idx="12"/>
          </p:nvPr>
        </p:nvSpPr>
        <p:spPr/>
        <p:txBody>
          <a:bodyPr/>
          <a:lstStyle/>
          <a:p>
            <a:fld id="{2CDDA2DD-50B4-408C-AE80-42581CB500C5}" type="slidenum">
              <a:rPr lang="en-US" smtClean="0"/>
              <a:pPr/>
              <a:t>25</a:t>
            </a:fld>
            <a:endParaRPr lang="en-US" dirty="0"/>
          </a:p>
        </p:txBody>
      </p:sp>
      <p:sp>
        <p:nvSpPr>
          <p:cNvPr id="4" name="TextBox 3">
            <a:extLst>
              <a:ext uri="{FF2B5EF4-FFF2-40B4-BE49-F238E27FC236}">
                <a16:creationId xmlns:a16="http://schemas.microsoft.com/office/drawing/2014/main" id="{90BFE4E9-3A0B-F32F-20C9-B78D7F93A054}"/>
              </a:ext>
            </a:extLst>
          </p:cNvPr>
          <p:cNvSpPr txBox="1"/>
          <p:nvPr/>
        </p:nvSpPr>
        <p:spPr>
          <a:xfrm>
            <a:off x="398205" y="1343180"/>
            <a:ext cx="8224685" cy="5109091"/>
          </a:xfrm>
          <a:prstGeom prst="rect">
            <a:avLst/>
          </a:prstGeom>
          <a:noFill/>
        </p:spPr>
        <p:txBody>
          <a:bodyPr wrap="square">
            <a:spAutoFit/>
          </a:bodyPr>
          <a:lstStyle/>
          <a:p>
            <a:pPr algn="justLow" rtl="1">
              <a:lnSpc>
                <a:spcPct val="350000"/>
              </a:lnSpc>
            </a:pPr>
            <a:r>
              <a:rPr lang="fa-IR" sz="1600" dirty="0">
                <a:solidFill>
                  <a:srgbClr val="000000"/>
                </a:solidFill>
                <a:latin typeface="Vazir" panose="020B0603030804020204" pitchFamily="34" charset="-78"/>
                <a:cs typeface="Vazir" panose="020B0603030804020204" pitchFamily="34" charset="-78"/>
              </a:rPr>
              <a:t>احمد شاملو، متخلص به الف. بامداد و الف. صبح، در حوزه‌های مختلفی قلم زد و از مهم‌ترین دفترهای شعر شاملو می‌توان به «باغ آینه» (1338-1336)، «لحظه‌ها و همیشه» (1341-1339)، «آیدا در آینه» (1343-1341)، «آیدا: درخت، خنجر و خاطره» (1344-1343)، «ققنوس در باران» (1345-1344)، «مرثیه‌های خاک» (1354-1348)، «ابراهیم در آتش» (1352-1348)، «دشنه در دیس» (1356-1355)، «ترانه‌های کوچک غربت» (1359-1356) و «مدایح بی‌صله» (1369) اشاره کرد.</a:t>
            </a:r>
          </a:p>
        </p:txBody>
      </p:sp>
      <p:sp>
        <p:nvSpPr>
          <p:cNvPr id="3" name="TextBox 2">
            <a:extLst>
              <a:ext uri="{FF2B5EF4-FFF2-40B4-BE49-F238E27FC236}">
                <a16:creationId xmlns:a16="http://schemas.microsoft.com/office/drawing/2014/main" id="{7FB2EC45-103A-CAF5-E46C-B6675D8284EC}"/>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آثار احمد شاملو</a:t>
            </a:r>
          </a:p>
        </p:txBody>
      </p:sp>
      <p:pic>
        <p:nvPicPr>
          <p:cNvPr id="5" name="Picture 4">
            <a:extLst>
              <a:ext uri="{FF2B5EF4-FFF2-40B4-BE49-F238E27FC236}">
                <a16:creationId xmlns:a16="http://schemas.microsoft.com/office/drawing/2014/main" id="{36185632-E09C-A2F1-7BD8-D282E84019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9160592" y="2203943"/>
            <a:ext cx="2419688" cy="338756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0676107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33215A-55DD-601E-8284-126E4790C5C7}"/>
              </a:ext>
            </a:extLst>
          </p:cNvPr>
          <p:cNvSpPr>
            <a:spLocks noGrp="1"/>
          </p:cNvSpPr>
          <p:nvPr>
            <p:ph type="sldNum" sz="quarter" idx="12"/>
          </p:nvPr>
        </p:nvSpPr>
        <p:spPr/>
        <p:txBody>
          <a:bodyPr/>
          <a:lstStyle/>
          <a:p>
            <a:fld id="{2CDDA2DD-50B4-408C-AE80-42581CB500C5}" type="slidenum">
              <a:rPr lang="en-US" smtClean="0"/>
              <a:pPr/>
              <a:t>26</a:t>
            </a:fld>
            <a:endParaRPr lang="en-US" dirty="0"/>
          </a:p>
        </p:txBody>
      </p:sp>
      <p:sp>
        <p:nvSpPr>
          <p:cNvPr id="4" name="TextBox 3">
            <a:extLst>
              <a:ext uri="{FF2B5EF4-FFF2-40B4-BE49-F238E27FC236}">
                <a16:creationId xmlns:a16="http://schemas.microsoft.com/office/drawing/2014/main" id="{90BFE4E9-3A0B-F32F-20C9-B78D7F93A054}"/>
              </a:ext>
            </a:extLst>
          </p:cNvPr>
          <p:cNvSpPr txBox="1"/>
          <p:nvPr/>
        </p:nvSpPr>
        <p:spPr>
          <a:xfrm>
            <a:off x="324465" y="1260505"/>
            <a:ext cx="11272683" cy="3385542"/>
          </a:xfrm>
          <a:prstGeom prst="rect">
            <a:avLst/>
          </a:prstGeom>
          <a:noFill/>
        </p:spPr>
        <p:txBody>
          <a:bodyPr wrap="square">
            <a:spAutoFit/>
          </a:bodyPr>
          <a:lstStyle/>
          <a:p>
            <a:pPr algn="justLow" rtl="1">
              <a:lnSpc>
                <a:spcPct val="350000"/>
              </a:lnSpc>
            </a:pPr>
            <a:r>
              <a:rPr lang="fa-IR" sz="1600" dirty="0">
                <a:solidFill>
                  <a:srgbClr val="000000"/>
                </a:solidFill>
                <a:latin typeface="Vazir" panose="020B0603030804020204" pitchFamily="34" charset="-78"/>
                <a:cs typeface="Vazir" panose="020B0603030804020204" pitchFamily="34" charset="-78"/>
              </a:rPr>
              <a:t>ترجمه‌های احمد شاملو موافقان و مخالفان زیادی داشت. گروه زیادی به عدم وفاداری او به متن اصلی و استفاده از زبان محاوره و شکسته در ترجمه انتقاد داشته و دارند. با این حال، ترجمه‌های شاملو در بازار کتاب ایران با استقبال خوبی روبه‌رو شدند. از جمله ترجمه‌های احمد شاملو می‌توان به کتاب‌های «پابرهنه‌ها» اثر زاهاریا استانکو، «عروسی خون» اثر فدریکو گارسیا لورکا، «دماغ» اثر رینوسوکه آکوتاگاوا، و «مرگ کسب و کار من است»</a:t>
            </a:r>
            <a:r>
              <a:rPr lang="en-US" sz="1600" dirty="0">
                <a:solidFill>
                  <a:srgbClr val="000000"/>
                </a:solidFill>
                <a:latin typeface="Vazir" panose="020B0603030804020204" pitchFamily="34" charset="-78"/>
                <a:cs typeface="Vazir" panose="020B0603030804020204" pitchFamily="34" charset="-78"/>
              </a:rPr>
              <a:t> </a:t>
            </a:r>
            <a:r>
              <a:rPr lang="fa-IR" sz="1600" dirty="0">
                <a:solidFill>
                  <a:srgbClr val="000000"/>
                </a:solidFill>
                <a:latin typeface="Vazir" panose="020B0603030804020204" pitchFamily="34" charset="-78"/>
                <a:cs typeface="Vazir" panose="020B0603030804020204" pitchFamily="34" charset="-78"/>
              </a:rPr>
              <a:t>اثر روبر مرل اشاره کرد.</a:t>
            </a:r>
          </a:p>
        </p:txBody>
      </p:sp>
      <p:sp>
        <p:nvSpPr>
          <p:cNvPr id="3" name="TextBox 2">
            <a:extLst>
              <a:ext uri="{FF2B5EF4-FFF2-40B4-BE49-F238E27FC236}">
                <a16:creationId xmlns:a16="http://schemas.microsoft.com/office/drawing/2014/main" id="{D7460432-6E4E-C1C8-3DD4-234A69404FBB}"/>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آثار احمد شاملو</a:t>
            </a:r>
          </a:p>
        </p:txBody>
      </p:sp>
      <p:pic>
        <p:nvPicPr>
          <p:cNvPr id="6" name="Picture 5">
            <a:extLst>
              <a:ext uri="{FF2B5EF4-FFF2-40B4-BE49-F238E27FC236}">
                <a16:creationId xmlns:a16="http://schemas.microsoft.com/office/drawing/2014/main" id="{D91E29C5-FF4E-12E2-56D6-21A461A864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4066" y="3890862"/>
            <a:ext cx="5999520" cy="2615791"/>
          </a:xfrm>
          <a:prstGeom prst="ellipse">
            <a:avLst/>
          </a:prstGeom>
          <a:ln>
            <a:noFill/>
          </a:ln>
          <a:effectLst>
            <a:softEdge rad="112500"/>
          </a:effectLst>
        </p:spPr>
      </p:pic>
    </p:spTree>
    <p:extLst>
      <p:ext uri="{BB962C8B-B14F-4D97-AF65-F5344CB8AC3E}">
        <p14:creationId xmlns:p14="http://schemas.microsoft.com/office/powerpoint/2010/main" val="34213304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33215A-55DD-601E-8284-126E4790C5C7}"/>
              </a:ext>
            </a:extLst>
          </p:cNvPr>
          <p:cNvSpPr>
            <a:spLocks noGrp="1"/>
          </p:cNvSpPr>
          <p:nvPr>
            <p:ph type="sldNum" sz="quarter" idx="12"/>
          </p:nvPr>
        </p:nvSpPr>
        <p:spPr/>
        <p:txBody>
          <a:bodyPr/>
          <a:lstStyle/>
          <a:p>
            <a:fld id="{2CDDA2DD-50B4-408C-AE80-42581CB500C5}" type="slidenum">
              <a:rPr lang="en-US" smtClean="0"/>
              <a:pPr/>
              <a:t>27</a:t>
            </a:fld>
            <a:endParaRPr lang="en-US" dirty="0"/>
          </a:p>
        </p:txBody>
      </p:sp>
      <p:sp>
        <p:nvSpPr>
          <p:cNvPr id="4" name="TextBox 3">
            <a:extLst>
              <a:ext uri="{FF2B5EF4-FFF2-40B4-BE49-F238E27FC236}">
                <a16:creationId xmlns:a16="http://schemas.microsoft.com/office/drawing/2014/main" id="{90BFE4E9-3A0B-F32F-20C9-B78D7F93A054}"/>
              </a:ext>
            </a:extLst>
          </p:cNvPr>
          <p:cNvSpPr txBox="1"/>
          <p:nvPr/>
        </p:nvSpPr>
        <p:spPr>
          <a:xfrm>
            <a:off x="717746" y="1160618"/>
            <a:ext cx="6164826" cy="5109091"/>
          </a:xfrm>
          <a:prstGeom prst="rect">
            <a:avLst/>
          </a:prstGeom>
          <a:noFill/>
        </p:spPr>
        <p:txBody>
          <a:bodyPr wrap="square">
            <a:spAutoFit/>
          </a:bodyPr>
          <a:lstStyle/>
          <a:p>
            <a:pPr algn="justLow" rtl="1">
              <a:lnSpc>
                <a:spcPct val="350000"/>
              </a:lnSpc>
            </a:pPr>
            <a:r>
              <a:rPr lang="fa-IR" sz="1600" dirty="0">
                <a:solidFill>
                  <a:srgbClr val="000000"/>
                </a:solidFill>
                <a:latin typeface="Vazir" panose="020B0603030804020204" pitchFamily="34" charset="-78"/>
                <a:cs typeface="Vazir" panose="020B0603030804020204" pitchFamily="34" charset="-78"/>
              </a:rPr>
              <a:t>سال‌ های آخر عمر شاملو کم و بیش در انزوایی گذشت که به او تحمیل شده بود. از سویی تمایل به خروج از کشور نداشت و خود در این باره می‌ گویید: «راستش بار غربت سنگین‌ تر از توان و تحمل من است… چراغم در این خانه می‌ سوزد، آبم در این کوزه ایاز می‌ خورد و نانم در این سفره‌ است.» از سوی دیگر اجازه هیچ‌ گونه فعالیت ادبی و هنری به شاملو داده نمی‌ شد و اکثر آثار او از جمله کتاب کوچه سال‌ ها در توقیف مانده بودند.</a:t>
            </a:r>
          </a:p>
        </p:txBody>
      </p:sp>
      <p:sp>
        <p:nvSpPr>
          <p:cNvPr id="3" name="TextBox 2">
            <a:extLst>
              <a:ext uri="{FF2B5EF4-FFF2-40B4-BE49-F238E27FC236}">
                <a16:creationId xmlns:a16="http://schemas.microsoft.com/office/drawing/2014/main" id="{26A72B63-14C4-72C7-DE91-0B74F9684E89}"/>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سر انجام زندگی احمد شاملو</a:t>
            </a:r>
          </a:p>
        </p:txBody>
      </p:sp>
      <p:pic>
        <p:nvPicPr>
          <p:cNvPr id="6" name="Picture 5">
            <a:extLst>
              <a:ext uri="{FF2B5EF4-FFF2-40B4-BE49-F238E27FC236}">
                <a16:creationId xmlns:a16="http://schemas.microsoft.com/office/drawing/2014/main" id="{610845FD-9553-17E8-56E7-660CD5F53F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103306">
            <a:off x="7435152" y="1714483"/>
            <a:ext cx="4235748" cy="270525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6">
            <a:extLst>
              <a:ext uri="{FF2B5EF4-FFF2-40B4-BE49-F238E27FC236}">
                <a16:creationId xmlns:a16="http://schemas.microsoft.com/office/drawing/2014/main" id="{B27B405E-6718-344F-B093-D80447538C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180603">
            <a:off x="7708136" y="3984059"/>
            <a:ext cx="1656750" cy="21206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8961512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33215A-55DD-601E-8284-126E4790C5C7}"/>
              </a:ext>
            </a:extLst>
          </p:cNvPr>
          <p:cNvSpPr>
            <a:spLocks noGrp="1"/>
          </p:cNvSpPr>
          <p:nvPr>
            <p:ph type="sldNum" sz="quarter" idx="12"/>
          </p:nvPr>
        </p:nvSpPr>
        <p:spPr/>
        <p:txBody>
          <a:bodyPr/>
          <a:lstStyle/>
          <a:p>
            <a:fld id="{2CDDA2DD-50B4-408C-AE80-42581CB500C5}" type="slidenum">
              <a:rPr lang="en-US" smtClean="0"/>
              <a:pPr/>
              <a:t>28</a:t>
            </a:fld>
            <a:endParaRPr lang="en-US" dirty="0"/>
          </a:p>
        </p:txBody>
      </p:sp>
      <p:sp>
        <p:nvSpPr>
          <p:cNvPr id="4" name="TextBox 3">
            <a:extLst>
              <a:ext uri="{FF2B5EF4-FFF2-40B4-BE49-F238E27FC236}">
                <a16:creationId xmlns:a16="http://schemas.microsoft.com/office/drawing/2014/main" id="{90BFE4E9-3A0B-F32F-20C9-B78D7F93A054}"/>
              </a:ext>
            </a:extLst>
          </p:cNvPr>
          <p:cNvSpPr txBox="1"/>
          <p:nvPr/>
        </p:nvSpPr>
        <p:spPr>
          <a:xfrm>
            <a:off x="3480619" y="1202344"/>
            <a:ext cx="8234516" cy="5109091"/>
          </a:xfrm>
          <a:prstGeom prst="rect">
            <a:avLst/>
          </a:prstGeom>
          <a:noFill/>
        </p:spPr>
        <p:txBody>
          <a:bodyPr wrap="square">
            <a:spAutoFit/>
          </a:bodyPr>
          <a:lstStyle/>
          <a:p>
            <a:pPr algn="justLow" rtl="1">
              <a:lnSpc>
                <a:spcPct val="350000"/>
              </a:lnSpc>
            </a:pPr>
            <a:r>
              <a:rPr lang="fa-IR" sz="1600" dirty="0">
                <a:solidFill>
                  <a:srgbClr val="000000"/>
                </a:solidFill>
                <a:latin typeface="Vazir" panose="020B0603030804020204" pitchFamily="34" charset="-78"/>
                <a:cs typeface="Vazir" panose="020B0603030804020204" pitchFamily="34" charset="-78"/>
              </a:rPr>
              <a:t>بیماری او نیز به شدت آزارش می‌ داد و با شدت گرفتن بیماری مرض قندش، و پس از آن که در ۲۶ اردیبهشت ۱۳۷۶، در بیمارستان ایران‌ مهر پای راست او را از زانو قطع کردند روزها و شب‌ های دردناکی را پشت سر گذاشت. البته در تمام این سال‌ ها کار ترجمه و به‌ خصوص تدوین کتاب کوچه را ادامه داد و گه‌ گاه از او شعر یا مقاله‌ ای در یکی از مجلات ادبی منتشر می‌ شد. او در دهه هفتاد با شرکت در شورای بازنگری در شیوهٔ نگارش و خط فارسی در جهت اصلاح شیوهٔ نگارش خط فارسی فعالیت کرد و تمام آثار جدید یا تجدید چاپ شده‌ اش را با این شیوه منتشر کرد.</a:t>
            </a:r>
          </a:p>
        </p:txBody>
      </p:sp>
      <p:sp>
        <p:nvSpPr>
          <p:cNvPr id="3" name="TextBox 2">
            <a:extLst>
              <a:ext uri="{FF2B5EF4-FFF2-40B4-BE49-F238E27FC236}">
                <a16:creationId xmlns:a16="http://schemas.microsoft.com/office/drawing/2014/main" id="{0D9D2340-FEE6-E968-3C94-C1596E8E2F4B}"/>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سر انجام زندگی احمد شاملو</a:t>
            </a:r>
          </a:p>
        </p:txBody>
      </p:sp>
      <p:pic>
        <p:nvPicPr>
          <p:cNvPr id="6" name="Picture 5">
            <a:extLst>
              <a:ext uri="{FF2B5EF4-FFF2-40B4-BE49-F238E27FC236}">
                <a16:creationId xmlns:a16="http://schemas.microsoft.com/office/drawing/2014/main" id="{A18C9CC0-FD44-6662-999D-17870786B8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580102" y="1956620"/>
            <a:ext cx="2468948" cy="3369085"/>
          </a:xfrm>
          <a:prstGeom prst="ellipse">
            <a:avLst/>
          </a:prstGeom>
          <a:ln>
            <a:noFill/>
          </a:ln>
          <a:effectLst>
            <a:softEdge rad="112500"/>
          </a:effectLst>
        </p:spPr>
      </p:pic>
    </p:spTree>
    <p:extLst>
      <p:ext uri="{BB962C8B-B14F-4D97-AF65-F5344CB8AC3E}">
        <p14:creationId xmlns:p14="http://schemas.microsoft.com/office/powerpoint/2010/main" val="9765103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33215A-55DD-601E-8284-126E4790C5C7}"/>
              </a:ext>
            </a:extLst>
          </p:cNvPr>
          <p:cNvSpPr>
            <a:spLocks noGrp="1"/>
          </p:cNvSpPr>
          <p:nvPr>
            <p:ph type="sldNum" sz="quarter" idx="12"/>
          </p:nvPr>
        </p:nvSpPr>
        <p:spPr/>
        <p:txBody>
          <a:bodyPr/>
          <a:lstStyle/>
          <a:p>
            <a:fld id="{2CDDA2DD-50B4-408C-AE80-42581CB500C5}" type="slidenum">
              <a:rPr lang="en-US" smtClean="0"/>
              <a:pPr/>
              <a:t>29</a:t>
            </a:fld>
            <a:endParaRPr lang="en-US" dirty="0"/>
          </a:p>
        </p:txBody>
      </p:sp>
      <p:sp>
        <p:nvSpPr>
          <p:cNvPr id="4" name="TextBox 3">
            <a:extLst>
              <a:ext uri="{FF2B5EF4-FFF2-40B4-BE49-F238E27FC236}">
                <a16:creationId xmlns:a16="http://schemas.microsoft.com/office/drawing/2014/main" id="{90BFE4E9-3A0B-F32F-20C9-B78D7F93A054}"/>
              </a:ext>
            </a:extLst>
          </p:cNvPr>
          <p:cNvSpPr txBox="1"/>
          <p:nvPr/>
        </p:nvSpPr>
        <p:spPr>
          <a:xfrm>
            <a:off x="5461819" y="1202344"/>
            <a:ext cx="6164826" cy="5109091"/>
          </a:xfrm>
          <a:prstGeom prst="rect">
            <a:avLst/>
          </a:prstGeom>
          <a:noFill/>
        </p:spPr>
        <p:txBody>
          <a:bodyPr wrap="square">
            <a:spAutoFit/>
          </a:bodyPr>
          <a:lstStyle/>
          <a:p>
            <a:pPr algn="justLow" rtl="1">
              <a:lnSpc>
                <a:spcPct val="350000"/>
              </a:lnSpc>
            </a:pPr>
            <a:r>
              <a:rPr lang="fa-IR" sz="1600" dirty="0">
                <a:solidFill>
                  <a:srgbClr val="000000"/>
                </a:solidFill>
                <a:latin typeface="Vazir" panose="020B0603030804020204" pitchFamily="34" charset="-78"/>
                <a:cs typeface="Vazir" panose="020B0603030804020204" pitchFamily="34" charset="-78"/>
              </a:rPr>
              <a:t>سرانجام احمد شاملو پس از تحمل سال ها رنج و بیماری،  در ساعت ۹ شب دوم مرداد ۱۳۷۹ (چند ساعت بعد از آن که دکتر معالجش او و آیدا را در خانهٔ‌ شان در شهرک دهکدهٔ فردیس کرج تنها گذاشت، درگذشت. و پیکرش در امامزاده طاهر کرج، به خاک سپرده شده‌است. عشق، آزادی و انسان‌گرایی، از ویژگی‌های آشکار سروده های شاملو هستند. سنگ مزار شاملو را چندین بار افراد ناشناسی شکسته اند.</a:t>
            </a:r>
          </a:p>
        </p:txBody>
      </p:sp>
      <p:sp>
        <p:nvSpPr>
          <p:cNvPr id="3" name="TextBox 2">
            <a:extLst>
              <a:ext uri="{FF2B5EF4-FFF2-40B4-BE49-F238E27FC236}">
                <a16:creationId xmlns:a16="http://schemas.microsoft.com/office/drawing/2014/main" id="{BA837C57-9729-8CB3-67ED-5BBABF5A75A2}"/>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سر انجام زندگی احمد شاملو</a:t>
            </a:r>
          </a:p>
        </p:txBody>
      </p:sp>
      <p:pic>
        <p:nvPicPr>
          <p:cNvPr id="6" name="Picture 5">
            <a:extLst>
              <a:ext uri="{FF2B5EF4-FFF2-40B4-BE49-F238E27FC236}">
                <a16:creationId xmlns:a16="http://schemas.microsoft.com/office/drawing/2014/main" id="{BE511447-ADE5-55A2-93A9-FBA572A468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717746" y="1811594"/>
            <a:ext cx="4193458" cy="4193458"/>
          </a:xfrm>
          <a:prstGeom prst="ellipse">
            <a:avLst/>
          </a:prstGeom>
          <a:ln>
            <a:noFill/>
          </a:ln>
          <a:effectLst>
            <a:softEdge rad="112500"/>
          </a:effectLst>
        </p:spPr>
      </p:pic>
    </p:spTree>
    <p:extLst>
      <p:ext uri="{BB962C8B-B14F-4D97-AF65-F5344CB8AC3E}">
        <p14:creationId xmlns:p14="http://schemas.microsoft.com/office/powerpoint/2010/main" val="994919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8FB0E20-8F1A-7901-AC4A-F357C8795F25}"/>
              </a:ext>
            </a:extLst>
          </p:cNvPr>
          <p:cNvSpPr>
            <a:spLocks noGrp="1"/>
          </p:cNvSpPr>
          <p:nvPr>
            <p:ph type="sldNum" sz="quarter" idx="12"/>
          </p:nvPr>
        </p:nvSpPr>
        <p:spPr/>
        <p:txBody>
          <a:bodyPr/>
          <a:lstStyle/>
          <a:p>
            <a:fld id="{2CDDA2DD-50B4-408C-AE80-42581CB500C5}" type="slidenum">
              <a:rPr lang="en-US" smtClean="0"/>
              <a:pPr/>
              <a:t>3</a:t>
            </a:fld>
            <a:endParaRPr lang="en-US" dirty="0"/>
          </a:p>
        </p:txBody>
      </p:sp>
      <p:sp>
        <p:nvSpPr>
          <p:cNvPr id="3" name="TextBox 2">
            <a:extLst>
              <a:ext uri="{FF2B5EF4-FFF2-40B4-BE49-F238E27FC236}">
                <a16:creationId xmlns:a16="http://schemas.microsoft.com/office/drawing/2014/main" id="{2D164D38-94D7-D442-AAA1-6817011C8510}"/>
              </a:ext>
            </a:extLst>
          </p:cNvPr>
          <p:cNvSpPr txBox="1"/>
          <p:nvPr/>
        </p:nvSpPr>
        <p:spPr>
          <a:xfrm>
            <a:off x="504783" y="1625147"/>
            <a:ext cx="5406636" cy="4401205"/>
          </a:xfrm>
          <a:prstGeom prst="rect">
            <a:avLst/>
          </a:prstGeom>
          <a:noFill/>
        </p:spPr>
        <p:txBody>
          <a:bodyPr wrap="square">
            <a:spAutoFit/>
          </a:bodyPr>
          <a:lstStyle/>
          <a:p>
            <a:pPr algn="justLow" rtl="1">
              <a:lnSpc>
                <a:spcPct val="300000"/>
              </a:lnSpc>
            </a:pPr>
            <a:r>
              <a:rPr lang="fa-IR" sz="1600" b="0" i="0" dirty="0">
                <a:solidFill>
                  <a:srgbClr val="000000"/>
                </a:solidFill>
                <a:effectLst/>
                <a:latin typeface="Vazir" panose="020B0603030804020204" pitchFamily="34" charset="-78"/>
                <a:cs typeface="Vazir" panose="020B0603030804020204" pitchFamily="34" charset="-78"/>
              </a:rPr>
              <a:t>احمد شاملو(</a:t>
            </a:r>
            <a:r>
              <a:rPr lang="en-US" sz="1600" b="0" i="0" dirty="0" err="1">
                <a:solidFill>
                  <a:srgbClr val="000000"/>
                </a:solidFill>
                <a:effectLst/>
                <a:latin typeface="Vazir" panose="020B0603030804020204" pitchFamily="34" charset="-78"/>
                <a:cs typeface="Vazir" panose="020B0603030804020204" pitchFamily="34" charset="-78"/>
              </a:rPr>
              <a:t>AhmadShamlou</a:t>
            </a:r>
            <a:r>
              <a:rPr lang="fa-IR" sz="1600" b="0" i="0" dirty="0">
                <a:solidFill>
                  <a:srgbClr val="000000"/>
                </a:solidFill>
                <a:effectLst/>
                <a:latin typeface="Vazir" panose="020B0603030804020204" pitchFamily="34" charset="-78"/>
                <a:cs typeface="Vazir" panose="020B0603030804020204" pitchFamily="34" charset="-78"/>
              </a:rPr>
              <a:t>) در بیست‌ویکمین روز از آذر 1304 در محله‌ی صفی علیشاه تهران چشم به جهان گشود. مادرش کوکب از مهاجران قفقازی بود که در زمان انقلاب بلشویکی 1917 روسیه، به‌ناچار مجبور شده بود به ایران مهاجرت کند. پدرش حیدر نام داشت و از تبار اسماعیل میرزای صفوی بود. او افسر ارتش رضاشاه بود و برای انجام مأموریت‌، به شهرهای مختلف می‌رفت.</a:t>
            </a:r>
            <a:endParaRPr lang="en-US" sz="1600" dirty="0">
              <a:latin typeface="Vazir" panose="020B0603030804020204" pitchFamily="34" charset="-78"/>
              <a:cs typeface="Vazir" panose="020B0603030804020204" pitchFamily="34" charset="-78"/>
            </a:endParaRPr>
          </a:p>
        </p:txBody>
      </p:sp>
      <p:sp>
        <p:nvSpPr>
          <p:cNvPr id="2" name="TextBox 1">
            <a:extLst>
              <a:ext uri="{FF2B5EF4-FFF2-40B4-BE49-F238E27FC236}">
                <a16:creationId xmlns:a16="http://schemas.microsoft.com/office/drawing/2014/main" id="{CCBE5ED2-3C5E-F68B-39FB-7E3D41E219A7}"/>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نگاهی کلی به زندگینامه</a:t>
            </a:r>
          </a:p>
        </p:txBody>
      </p:sp>
      <p:pic>
        <p:nvPicPr>
          <p:cNvPr id="6" name="Picture 5">
            <a:extLst>
              <a:ext uri="{FF2B5EF4-FFF2-40B4-BE49-F238E27FC236}">
                <a16:creationId xmlns:a16="http://schemas.microsoft.com/office/drawing/2014/main" id="{64B8248A-1FE9-71D1-02EB-304589304A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724256" y="1700592"/>
            <a:ext cx="4401205" cy="4401205"/>
          </a:xfrm>
          <a:prstGeom prst="ellipse">
            <a:avLst/>
          </a:prstGeom>
          <a:ln>
            <a:noFill/>
          </a:ln>
          <a:effectLst>
            <a:softEdge rad="112500"/>
          </a:effectLst>
        </p:spPr>
      </p:pic>
    </p:spTree>
    <p:extLst>
      <p:ext uri="{BB962C8B-B14F-4D97-AF65-F5344CB8AC3E}">
        <p14:creationId xmlns:p14="http://schemas.microsoft.com/office/powerpoint/2010/main" val="740313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A641BA4-4FE8-EED4-7DC3-E84DE0E96662}"/>
              </a:ext>
            </a:extLst>
          </p:cNvPr>
          <p:cNvSpPr>
            <a:spLocks noGrp="1"/>
          </p:cNvSpPr>
          <p:nvPr>
            <p:ph type="sldNum" sz="quarter" idx="12"/>
          </p:nvPr>
        </p:nvSpPr>
        <p:spPr/>
        <p:txBody>
          <a:bodyPr/>
          <a:lstStyle/>
          <a:p>
            <a:fld id="{2CDDA2DD-50B4-408C-AE80-42581CB500C5}" type="slidenum">
              <a:rPr lang="en-US" smtClean="0"/>
              <a:pPr/>
              <a:t>30</a:t>
            </a:fld>
            <a:endParaRPr lang="en-US" dirty="0"/>
          </a:p>
        </p:txBody>
      </p:sp>
      <p:sp>
        <p:nvSpPr>
          <p:cNvPr id="4" name="TextBox 3">
            <a:extLst>
              <a:ext uri="{FF2B5EF4-FFF2-40B4-BE49-F238E27FC236}">
                <a16:creationId xmlns:a16="http://schemas.microsoft.com/office/drawing/2014/main" id="{0DD03F01-106A-AA91-D705-7D2E5681FE82}"/>
              </a:ext>
            </a:extLst>
          </p:cNvPr>
          <p:cNvSpPr txBox="1"/>
          <p:nvPr/>
        </p:nvSpPr>
        <p:spPr>
          <a:xfrm>
            <a:off x="388373" y="1507159"/>
            <a:ext cx="6164826" cy="4355038"/>
          </a:xfrm>
          <a:prstGeom prst="rect">
            <a:avLst/>
          </a:prstGeom>
          <a:noFill/>
        </p:spPr>
        <p:txBody>
          <a:bodyPr wrap="square">
            <a:spAutoFit/>
          </a:bodyPr>
          <a:lstStyle/>
          <a:p>
            <a:pPr algn="justLow" rtl="1">
              <a:lnSpc>
                <a:spcPct val="350000"/>
              </a:lnSpc>
            </a:pPr>
            <a:r>
              <a:rPr lang="fa-IR" sz="1600" b="1" dirty="0">
                <a:solidFill>
                  <a:srgbClr val="FF0000"/>
                </a:solidFill>
                <a:latin typeface="Vazir" panose="020B0603030804020204" pitchFamily="34" charset="-78"/>
                <a:cs typeface="Vazir" panose="020B0603030804020204" pitchFamily="34" charset="-78"/>
              </a:rPr>
              <a:t>شعر و ترانه</a:t>
            </a:r>
          </a:p>
          <a:p>
            <a:pPr algn="justLow" rtl="1">
              <a:lnSpc>
                <a:spcPct val="350000"/>
              </a:lnSpc>
            </a:pPr>
            <a:r>
              <a:rPr lang="fa-IR" sz="1600" dirty="0">
                <a:solidFill>
                  <a:srgbClr val="000000"/>
                </a:solidFill>
                <a:latin typeface="Vazir" panose="020B0603030804020204" pitchFamily="34" charset="-78"/>
                <a:cs typeface="Vazir" panose="020B0603030804020204" pitchFamily="34" charset="-78"/>
              </a:rPr>
              <a:t>شاملو تثبیت کننده شعری نوپا بوده است.</a:t>
            </a:r>
          </a:p>
          <a:p>
            <a:pPr algn="justLow" rtl="1">
              <a:lnSpc>
                <a:spcPct val="350000"/>
              </a:lnSpc>
            </a:pPr>
            <a:r>
              <a:rPr lang="fa-IR" sz="1600" dirty="0">
                <a:solidFill>
                  <a:srgbClr val="000000"/>
                </a:solidFill>
                <a:latin typeface="Vazir" panose="020B0603030804020204" pitchFamily="34" charset="-78"/>
                <a:cs typeface="Vazir" panose="020B0603030804020204" pitchFamily="34" charset="-78"/>
              </a:rPr>
              <a:t>سال ۱۳۲۶ کار شاعری شاملو با انتشار دفتری به نام «آهنگ‌های فراموش شده» که تنها دفتر شعر او در قالب سنتی و موزون است، آغاز می شود. شاملو در مقدمه همان دفتر می نویسد</a:t>
            </a:r>
          </a:p>
        </p:txBody>
      </p:sp>
      <p:sp>
        <p:nvSpPr>
          <p:cNvPr id="3" name="TextBox 2">
            <a:extLst>
              <a:ext uri="{FF2B5EF4-FFF2-40B4-BE49-F238E27FC236}">
                <a16:creationId xmlns:a16="http://schemas.microsoft.com/office/drawing/2014/main" id="{35A6E0E3-B2B8-65E9-23C2-2E3B9DCCE441}"/>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زمینه های فعالیت </a:t>
            </a:r>
          </a:p>
        </p:txBody>
      </p:sp>
      <p:pic>
        <p:nvPicPr>
          <p:cNvPr id="6" name="Picture 5">
            <a:extLst>
              <a:ext uri="{FF2B5EF4-FFF2-40B4-BE49-F238E27FC236}">
                <a16:creationId xmlns:a16="http://schemas.microsoft.com/office/drawing/2014/main" id="{B438C4A8-BAA7-01C3-8809-7351E4FCD7E1}"/>
              </a:ext>
            </a:extLst>
          </p:cNvPr>
          <p:cNvPicPr>
            <a:picLocks noChangeAspect="1"/>
          </p:cNvPicPr>
          <p:nvPr/>
        </p:nvPicPr>
        <p:blipFill rotWithShape="1">
          <a:blip r:embed="rId2">
            <a:extLst>
              <a:ext uri="{28A0092B-C50C-407E-A947-70E740481C1C}">
                <a14:useLocalDpi xmlns:a14="http://schemas.microsoft.com/office/drawing/2010/main" val="0"/>
              </a:ext>
            </a:extLst>
          </a:blip>
          <a:srcRect b="7510"/>
          <a:stretch/>
        </p:blipFill>
        <p:spPr>
          <a:xfrm>
            <a:off x="7953067" y="1779638"/>
            <a:ext cx="3294067" cy="4352419"/>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7298341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A641BA4-4FE8-EED4-7DC3-E84DE0E96662}"/>
              </a:ext>
            </a:extLst>
          </p:cNvPr>
          <p:cNvSpPr>
            <a:spLocks noGrp="1"/>
          </p:cNvSpPr>
          <p:nvPr>
            <p:ph type="sldNum" sz="quarter" idx="12"/>
          </p:nvPr>
        </p:nvSpPr>
        <p:spPr/>
        <p:txBody>
          <a:bodyPr/>
          <a:lstStyle/>
          <a:p>
            <a:fld id="{2CDDA2DD-50B4-408C-AE80-42581CB500C5}" type="slidenum">
              <a:rPr lang="en-US" smtClean="0"/>
              <a:pPr/>
              <a:t>31</a:t>
            </a:fld>
            <a:endParaRPr lang="en-US" dirty="0"/>
          </a:p>
        </p:txBody>
      </p:sp>
      <p:sp>
        <p:nvSpPr>
          <p:cNvPr id="4" name="TextBox 3">
            <a:extLst>
              <a:ext uri="{FF2B5EF4-FFF2-40B4-BE49-F238E27FC236}">
                <a16:creationId xmlns:a16="http://schemas.microsoft.com/office/drawing/2014/main" id="{0DD03F01-106A-AA91-D705-7D2E5681FE82}"/>
              </a:ext>
            </a:extLst>
          </p:cNvPr>
          <p:cNvSpPr txBox="1"/>
          <p:nvPr/>
        </p:nvSpPr>
        <p:spPr>
          <a:xfrm>
            <a:off x="5245509" y="1310514"/>
            <a:ext cx="6164826" cy="11572399"/>
          </a:xfrm>
          <a:prstGeom prst="rect">
            <a:avLst/>
          </a:prstGeom>
          <a:noFill/>
        </p:spPr>
        <p:txBody>
          <a:bodyPr wrap="square">
            <a:spAutoFit/>
          </a:bodyPr>
          <a:lstStyle/>
          <a:p>
            <a:pPr algn="justLow" rtl="1">
              <a:lnSpc>
                <a:spcPct val="350000"/>
              </a:lnSpc>
            </a:pPr>
            <a:r>
              <a:rPr lang="fa-IR" sz="1600" dirty="0">
                <a:solidFill>
                  <a:srgbClr val="000000"/>
                </a:solidFill>
                <a:latin typeface="Vazir" panose="020B0603030804020204" pitchFamily="34" charset="-78"/>
                <a:cs typeface="Vazir" panose="020B0603030804020204" pitchFamily="34" charset="-78"/>
              </a:rPr>
              <a:t>«قطعاتی که در این کتاب جمع شده‌اند، نوشته هایی است که در حقیقت می‌بایستی سوزانده شده باشد. آهنگ‌هایی‌ست که خیلی زود از یاد می رود… این قدم های اولینِ کودکی است که می خواسته راه بیفتد. ناچار دستش را به دیوار می گیرد، دستش می لرزد. سست و مردد است و ناموزون راه می رود.» سال ها بعد، شاملو با انتشار قطع نامه شعر جدیدی را پایه گذاری می کند.</a:t>
            </a:r>
          </a:p>
          <a:p>
            <a:pPr algn="justLow" rtl="1">
              <a:lnSpc>
                <a:spcPct val="350000"/>
              </a:lnSpc>
            </a:pPr>
            <a:r>
              <a:rPr lang="fa-IR" sz="1600" dirty="0">
                <a:solidFill>
                  <a:srgbClr val="000000"/>
                </a:solidFill>
                <a:latin typeface="Vazir" panose="020B0603030804020204" pitchFamily="34" charset="-78"/>
                <a:cs typeface="Vazir" panose="020B0603030804020204" pitchFamily="34" charset="-78"/>
              </a:rPr>
              <a:t> </a:t>
            </a:r>
          </a:p>
          <a:p>
            <a:pPr algn="justLow" rtl="1">
              <a:lnSpc>
                <a:spcPct val="350000"/>
              </a:lnSpc>
            </a:pPr>
            <a:r>
              <a:rPr lang="fa-IR" sz="1600" dirty="0">
                <a:solidFill>
                  <a:srgbClr val="000000"/>
                </a:solidFill>
                <a:latin typeface="Vazir" panose="020B0603030804020204" pitchFamily="34" charset="-78"/>
                <a:cs typeface="Vazir" panose="020B0603030804020204" pitchFamily="34" charset="-78"/>
              </a:rPr>
              <a:t>در سال ۱۳۳۶ با انتشار مجموعه اشعار هوای تازه، به عنوان شاعری برجسته تثبیت می‌شود. این دفتر شامل فرم‌ها و تجربه‌هایی متفاوت در قالب شعر نو است.</a:t>
            </a:r>
          </a:p>
          <a:p>
            <a:pPr algn="justLow" rtl="1">
              <a:lnSpc>
                <a:spcPct val="350000"/>
              </a:lnSpc>
            </a:pPr>
            <a:r>
              <a:rPr lang="fa-IR" sz="1600" dirty="0">
                <a:solidFill>
                  <a:srgbClr val="000000"/>
                </a:solidFill>
                <a:latin typeface="Vazir" panose="020B0603030804020204" pitchFamily="34" charset="-78"/>
                <a:cs typeface="Vazir" panose="020B0603030804020204" pitchFamily="34" charset="-78"/>
              </a:rPr>
              <a:t> </a:t>
            </a:r>
          </a:p>
          <a:p>
            <a:pPr algn="justLow" rtl="1">
              <a:lnSpc>
                <a:spcPct val="350000"/>
              </a:lnSpc>
            </a:pPr>
            <a:r>
              <a:rPr lang="fa-IR" sz="1600" dirty="0">
                <a:solidFill>
                  <a:srgbClr val="000000"/>
                </a:solidFill>
                <a:latin typeface="Vazir" panose="020B0603030804020204" pitchFamily="34" charset="-78"/>
                <a:cs typeface="Vazir" panose="020B0603030804020204" pitchFamily="34" charset="-78"/>
              </a:rPr>
              <a:t>در همین سال مجموعه‌ای از رباعیات ابوسعید ابوالخیر، خیام و باباطاهر را منتشر می‌کند</a:t>
            </a:r>
          </a:p>
          <a:p>
            <a:pPr algn="just"/>
            <a:endParaRPr lang="fa-IR" b="0" i="0" dirty="0">
              <a:solidFill>
                <a:srgbClr val="1F1F1F"/>
              </a:solidFill>
              <a:effectLst/>
              <a:latin typeface="ttgm"/>
            </a:endParaRPr>
          </a:p>
        </p:txBody>
      </p:sp>
      <p:sp>
        <p:nvSpPr>
          <p:cNvPr id="3" name="TextBox 2">
            <a:extLst>
              <a:ext uri="{FF2B5EF4-FFF2-40B4-BE49-F238E27FC236}">
                <a16:creationId xmlns:a16="http://schemas.microsoft.com/office/drawing/2014/main" id="{1DFAA0B2-078B-8381-4DDD-BCCA1884B757}"/>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زمینه های فعالیت </a:t>
            </a:r>
          </a:p>
        </p:txBody>
      </p:sp>
      <p:pic>
        <p:nvPicPr>
          <p:cNvPr id="8" name="Picture 7">
            <a:extLst>
              <a:ext uri="{FF2B5EF4-FFF2-40B4-BE49-F238E27FC236}">
                <a16:creationId xmlns:a16="http://schemas.microsoft.com/office/drawing/2014/main" id="{343CF0F4-D4E5-0595-3E21-7814C99491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9318" y="1525066"/>
            <a:ext cx="3739352" cy="47863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104707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A641BA4-4FE8-EED4-7DC3-E84DE0E96662}"/>
              </a:ext>
            </a:extLst>
          </p:cNvPr>
          <p:cNvSpPr>
            <a:spLocks noGrp="1"/>
          </p:cNvSpPr>
          <p:nvPr>
            <p:ph type="sldNum" sz="quarter" idx="12"/>
          </p:nvPr>
        </p:nvSpPr>
        <p:spPr/>
        <p:txBody>
          <a:bodyPr/>
          <a:lstStyle/>
          <a:p>
            <a:fld id="{2CDDA2DD-50B4-408C-AE80-42581CB500C5}" type="slidenum">
              <a:rPr lang="en-US" smtClean="0"/>
              <a:pPr/>
              <a:t>32</a:t>
            </a:fld>
            <a:endParaRPr lang="en-US" dirty="0"/>
          </a:p>
        </p:txBody>
      </p:sp>
      <p:sp>
        <p:nvSpPr>
          <p:cNvPr id="4" name="TextBox 3">
            <a:extLst>
              <a:ext uri="{FF2B5EF4-FFF2-40B4-BE49-F238E27FC236}">
                <a16:creationId xmlns:a16="http://schemas.microsoft.com/office/drawing/2014/main" id="{0DD03F01-106A-AA91-D705-7D2E5681FE82}"/>
              </a:ext>
            </a:extLst>
          </p:cNvPr>
          <p:cNvSpPr txBox="1"/>
          <p:nvPr/>
        </p:nvSpPr>
        <p:spPr>
          <a:xfrm>
            <a:off x="248029" y="1343180"/>
            <a:ext cx="7654414" cy="5109091"/>
          </a:xfrm>
          <a:prstGeom prst="rect">
            <a:avLst/>
          </a:prstGeom>
          <a:noFill/>
        </p:spPr>
        <p:txBody>
          <a:bodyPr wrap="square">
            <a:spAutoFit/>
          </a:bodyPr>
          <a:lstStyle/>
          <a:p>
            <a:pPr algn="justLow" rtl="1">
              <a:lnSpc>
                <a:spcPct val="350000"/>
              </a:lnSpc>
            </a:pPr>
            <a:r>
              <a:rPr lang="fa-IR" sz="1600" dirty="0">
                <a:solidFill>
                  <a:srgbClr val="000000"/>
                </a:solidFill>
                <a:latin typeface="Vazir" panose="020B0603030804020204" pitchFamily="34" charset="-78"/>
                <a:cs typeface="Vazir" panose="020B0603030804020204" pitchFamily="34" charset="-78"/>
              </a:rPr>
              <a:t>در سال ۱۳۳۹ مجموعه شعر باغ آینه منتشر می‌شود. معروف‌ترین ترانه‌های عامیانه معاصر فارسی همچون پریا و دخترای ننه دریا در این دو مجموعه منتشر شده است.</a:t>
            </a:r>
          </a:p>
          <a:p>
            <a:pPr algn="justLow" rtl="1">
              <a:lnSpc>
                <a:spcPct val="350000"/>
              </a:lnSpc>
            </a:pPr>
            <a:r>
              <a:rPr lang="fa-IR" sz="1600" dirty="0">
                <a:solidFill>
                  <a:srgbClr val="000000"/>
                </a:solidFill>
                <a:latin typeface="Vazir" panose="020B0603030804020204" pitchFamily="34" charset="-78"/>
                <a:cs typeface="Vazir" panose="020B0603030804020204" pitchFamily="34" charset="-78"/>
              </a:rPr>
              <a:t>شاملو مجموعه ای از شعرهای سیاسی خود را به نام کاشفان فروتن شوکران - که در آن شعر «مرگ نازلی» در بزرگداشت وارطان سالاخانیان، مبارز مسیحی ایرانی است و مجموعه‌های پریا، ترانه شرقی (لورکا)، مسافر کوچولو و یل و اژدها را دکلمه کرده‌است و به صورت نوار صوتی منتشر شده اند.</a:t>
            </a:r>
          </a:p>
        </p:txBody>
      </p:sp>
      <p:sp>
        <p:nvSpPr>
          <p:cNvPr id="3" name="TextBox 2">
            <a:extLst>
              <a:ext uri="{FF2B5EF4-FFF2-40B4-BE49-F238E27FC236}">
                <a16:creationId xmlns:a16="http://schemas.microsoft.com/office/drawing/2014/main" id="{C16DDEF9-F06E-C213-E08B-917B89D87725}"/>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زمینه های فعالیت </a:t>
            </a:r>
          </a:p>
        </p:txBody>
      </p:sp>
      <p:pic>
        <p:nvPicPr>
          <p:cNvPr id="6" name="Picture 5">
            <a:extLst>
              <a:ext uri="{FF2B5EF4-FFF2-40B4-BE49-F238E27FC236}">
                <a16:creationId xmlns:a16="http://schemas.microsoft.com/office/drawing/2014/main" id="{87D7BD66-379A-2C2F-E904-878FDEF48C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8408603" y="1791820"/>
            <a:ext cx="3136707" cy="3136707"/>
          </a:xfrm>
          <a:prstGeom prst="roundRect">
            <a:avLst>
              <a:gd name="adj" fmla="val 13923"/>
            </a:avLst>
          </a:prstGeom>
          <a:solidFill>
            <a:srgbClr val="FFFFFF">
              <a:shade val="85000"/>
            </a:srgbClr>
          </a:solidFill>
          <a:ln>
            <a:noFill/>
          </a:ln>
          <a:effectLst>
            <a:reflection blurRad="12700" stA="38000" endPos="28000" dist="5000" dir="5400000" sy="-100000" algn="bl" rotWithShape="0"/>
          </a:effectLst>
        </p:spPr>
      </p:pic>
      <p:pic>
        <p:nvPicPr>
          <p:cNvPr id="7" name="Picture 6">
            <a:extLst>
              <a:ext uri="{FF2B5EF4-FFF2-40B4-BE49-F238E27FC236}">
                <a16:creationId xmlns:a16="http://schemas.microsoft.com/office/drawing/2014/main" id="{83D3CDAA-866A-CC88-D76D-86D13E393C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013282" y="4218038"/>
            <a:ext cx="1855839" cy="1855839"/>
          </a:xfrm>
          <a:prstGeom prst="ellipse">
            <a:avLst/>
          </a:prstGeom>
          <a:ln>
            <a:noFill/>
          </a:ln>
          <a:effectLst>
            <a:softEdge rad="112500"/>
          </a:effectLst>
        </p:spPr>
      </p:pic>
    </p:spTree>
    <p:extLst>
      <p:ext uri="{BB962C8B-B14F-4D97-AF65-F5344CB8AC3E}">
        <p14:creationId xmlns:p14="http://schemas.microsoft.com/office/powerpoint/2010/main" val="26577283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2DF42CA-8E22-4ECE-1E0F-075AE3B3D411}"/>
              </a:ext>
            </a:extLst>
          </p:cNvPr>
          <p:cNvSpPr>
            <a:spLocks noGrp="1"/>
          </p:cNvSpPr>
          <p:nvPr>
            <p:ph type="sldNum" sz="quarter" idx="12"/>
          </p:nvPr>
        </p:nvSpPr>
        <p:spPr/>
        <p:txBody>
          <a:bodyPr/>
          <a:lstStyle/>
          <a:p>
            <a:fld id="{2CDDA2DD-50B4-408C-AE80-42581CB500C5}" type="slidenum">
              <a:rPr lang="en-US" smtClean="0"/>
              <a:pPr/>
              <a:t>33</a:t>
            </a:fld>
            <a:endParaRPr lang="en-US" dirty="0"/>
          </a:p>
        </p:txBody>
      </p:sp>
      <p:sp>
        <p:nvSpPr>
          <p:cNvPr id="4" name="TextBox 3">
            <a:extLst>
              <a:ext uri="{FF2B5EF4-FFF2-40B4-BE49-F238E27FC236}">
                <a16:creationId xmlns:a16="http://schemas.microsoft.com/office/drawing/2014/main" id="{AB648FFE-C1C7-BB1E-6B22-D99513D2ECCA}"/>
              </a:ext>
            </a:extLst>
          </p:cNvPr>
          <p:cNvSpPr txBox="1"/>
          <p:nvPr/>
        </p:nvSpPr>
        <p:spPr>
          <a:xfrm>
            <a:off x="3401962" y="1314506"/>
            <a:ext cx="7890387" cy="4955203"/>
          </a:xfrm>
          <a:prstGeom prst="rect">
            <a:avLst/>
          </a:prstGeom>
          <a:noFill/>
        </p:spPr>
        <p:txBody>
          <a:bodyPr wrap="square">
            <a:spAutoFit/>
          </a:bodyPr>
          <a:lstStyle/>
          <a:p>
            <a:pPr marL="285750" indent="-285750" algn="justLow" rtl="1">
              <a:lnSpc>
                <a:spcPct val="20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تعداد آثار احمد شاملو</a:t>
            </a:r>
          </a:p>
          <a:p>
            <a:pPr marL="285750" indent="-285750" algn="justLow" rtl="1">
              <a:lnSpc>
                <a:spcPct val="20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احمد شاملو بیش از هفتاد جلد کتاب منتشر کرده است.</a:t>
            </a:r>
          </a:p>
          <a:p>
            <a:pPr marL="285750" indent="-285750" algn="justLow" rtl="1">
              <a:lnSpc>
                <a:spcPct val="20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۱۶ جلد شعر</a:t>
            </a:r>
          </a:p>
          <a:p>
            <a:pPr marL="285750" indent="-285750" algn="justLow" rtl="1">
              <a:lnSpc>
                <a:spcPct val="20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۵ گلچین شعر</a:t>
            </a:r>
          </a:p>
          <a:p>
            <a:pPr marL="285750" indent="-285750" algn="justLow" rtl="1">
              <a:lnSpc>
                <a:spcPct val="20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۵ جلد شامل رمان در مورد کودکان، داستان کوتاه و فیلمنامه.</a:t>
            </a:r>
          </a:p>
          <a:p>
            <a:pPr marL="285750" indent="-285750" algn="justLow" rtl="1">
              <a:lnSpc>
                <a:spcPct val="20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۹ جلد ادبیات کودکان درباره کلیفورد</a:t>
            </a:r>
          </a:p>
          <a:p>
            <a:pPr marL="285750" indent="-285750" algn="justLow" rtl="1">
              <a:lnSpc>
                <a:spcPct val="20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۹ ترجمه شعر به فارسی</a:t>
            </a:r>
          </a:p>
          <a:p>
            <a:pPr marL="285750" indent="-285750" algn="justLow" rtl="1">
              <a:lnSpc>
                <a:spcPct val="20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۲۱ رمان ترجمه شده به فارسی</a:t>
            </a:r>
          </a:p>
          <a:p>
            <a:pPr marL="285750" indent="-285750" algn="justLow" rtl="1">
              <a:lnSpc>
                <a:spcPct val="20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۵ مجموعه مقاله، سخنرانی و مصاحبه</a:t>
            </a:r>
          </a:p>
          <a:p>
            <a:pPr marL="285750" lvl="8" indent="-285750" algn="justLow" rtl="1">
              <a:lnSpc>
                <a:spcPct val="20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۱۰ جلد  کتاب کوچه.</a:t>
            </a:r>
          </a:p>
        </p:txBody>
      </p:sp>
      <p:sp>
        <p:nvSpPr>
          <p:cNvPr id="3" name="TextBox 2">
            <a:extLst>
              <a:ext uri="{FF2B5EF4-FFF2-40B4-BE49-F238E27FC236}">
                <a16:creationId xmlns:a16="http://schemas.microsoft.com/office/drawing/2014/main" id="{93D71852-DFB2-EC9B-D63F-536B47C331F1}"/>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تعداد آثار احمد شاملو</a:t>
            </a:r>
          </a:p>
        </p:txBody>
      </p:sp>
      <p:pic>
        <p:nvPicPr>
          <p:cNvPr id="6" name="Picture 5">
            <a:extLst>
              <a:ext uri="{FF2B5EF4-FFF2-40B4-BE49-F238E27FC236}">
                <a16:creationId xmlns:a16="http://schemas.microsoft.com/office/drawing/2014/main" id="{3AF5FA30-409D-BA83-9858-D4B95BD287AE}"/>
              </a:ext>
            </a:extLst>
          </p:cNvPr>
          <p:cNvPicPr>
            <a:picLocks noChangeAspect="1"/>
          </p:cNvPicPr>
          <p:nvPr/>
        </p:nvPicPr>
        <p:blipFill rotWithShape="1">
          <a:blip r:embed="rId2">
            <a:extLst>
              <a:ext uri="{28A0092B-C50C-407E-A947-70E740481C1C}">
                <a14:useLocalDpi xmlns:a14="http://schemas.microsoft.com/office/drawing/2010/main" val="0"/>
              </a:ext>
            </a:extLst>
          </a:blip>
          <a:srcRect l="20495" r="20408"/>
          <a:stretch/>
        </p:blipFill>
        <p:spPr>
          <a:xfrm>
            <a:off x="717746" y="1477580"/>
            <a:ext cx="4863327" cy="462905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8227050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33215A-55DD-601E-8284-126E4790C5C7}"/>
              </a:ext>
            </a:extLst>
          </p:cNvPr>
          <p:cNvSpPr>
            <a:spLocks noGrp="1"/>
          </p:cNvSpPr>
          <p:nvPr>
            <p:ph type="sldNum" sz="quarter" idx="12"/>
          </p:nvPr>
        </p:nvSpPr>
        <p:spPr/>
        <p:txBody>
          <a:bodyPr/>
          <a:lstStyle/>
          <a:p>
            <a:fld id="{2CDDA2DD-50B4-408C-AE80-42581CB500C5}" type="slidenum">
              <a:rPr lang="en-US" smtClean="0"/>
              <a:pPr/>
              <a:t>34</a:t>
            </a:fld>
            <a:endParaRPr lang="en-US" dirty="0"/>
          </a:p>
        </p:txBody>
      </p:sp>
      <p:sp>
        <p:nvSpPr>
          <p:cNvPr id="4" name="TextBox 3">
            <a:extLst>
              <a:ext uri="{FF2B5EF4-FFF2-40B4-BE49-F238E27FC236}">
                <a16:creationId xmlns:a16="http://schemas.microsoft.com/office/drawing/2014/main" id="{90BFE4E9-3A0B-F32F-20C9-B78D7F93A054}"/>
              </a:ext>
            </a:extLst>
          </p:cNvPr>
          <p:cNvSpPr txBox="1"/>
          <p:nvPr/>
        </p:nvSpPr>
        <p:spPr>
          <a:xfrm>
            <a:off x="1828800" y="1343180"/>
            <a:ext cx="8141109" cy="5109091"/>
          </a:xfrm>
          <a:prstGeom prst="rect">
            <a:avLst/>
          </a:prstGeom>
          <a:noFill/>
        </p:spPr>
        <p:txBody>
          <a:bodyPr wrap="square">
            <a:spAutoFit/>
          </a:bodyPr>
          <a:lstStyle/>
          <a:p>
            <a:pPr algn="ctr" rtl="1">
              <a:lnSpc>
                <a:spcPct val="350000"/>
              </a:lnSpc>
            </a:pPr>
            <a:r>
              <a:rPr lang="fa-IR" sz="1600" dirty="0">
                <a:solidFill>
                  <a:srgbClr val="000000"/>
                </a:solidFill>
                <a:latin typeface="Vazir" panose="020B0603030804020204" pitchFamily="34" charset="-78"/>
                <a:cs typeface="Vazir" panose="020B0603030804020204" pitchFamily="34" charset="-78"/>
              </a:rPr>
              <a:t>سخن گفتن از آثار احمد شاملو کاری بس دشوار به نظر می‌رسد. او به‌قدری در ادبیات و فرهنگ ایران‌زمین تأثیرگذار بوده که نمی‌توان در چند سطر، از اهمیت نوشته‌ها، سروده‌ها، ترجمه‌ها و پژوهش‌هایش نوشت. با این حال، کتاب هوای تازه را می‌توان یکی از مهم‌ترین و تأثیرگذارترین دفترهای شعر احمد شاملو دانست؛ کتابی که نخستین بار در سال 1336 منتشر شد و تحولی عظیم در </a:t>
            </a:r>
            <a:r>
              <a:rPr lang="fa-IR" sz="1600" dirty="0">
                <a:solidFill>
                  <a:srgbClr val="000000"/>
                </a:solidFill>
                <a:latin typeface="Vazir" panose="020B0603030804020204" pitchFamily="34" charset="-78"/>
                <a:cs typeface="Vazir" panose="020B0603030804020204" pitchFamily="34" charset="-78"/>
                <a:hlinkClick r:id="rId2">
                  <a:extLst>
                    <a:ext uri="{A12FA001-AC4F-418D-AE19-62706E023703}">
                      <ahyp:hlinkClr xmlns:ahyp="http://schemas.microsoft.com/office/drawing/2018/hyperlinkcolor" val="tx"/>
                    </a:ext>
                  </a:extLst>
                </a:hlinkClick>
              </a:rPr>
              <a:t>شعر فارسی</a:t>
            </a:r>
            <a:r>
              <a:rPr lang="fa-IR" sz="1600" dirty="0">
                <a:solidFill>
                  <a:srgbClr val="000000"/>
                </a:solidFill>
                <a:latin typeface="Vazir" panose="020B0603030804020204" pitchFamily="34" charset="-78"/>
                <a:cs typeface="Vazir" panose="020B0603030804020204" pitchFamily="34" charset="-78"/>
              </a:rPr>
              <a:t> پدید آورد. اغلب شعرهای این مجموعه از غنی‌ترین مجموعه‌های شعری شاملو و در قالب شعر سپید هستند</a:t>
            </a:r>
          </a:p>
        </p:txBody>
      </p:sp>
      <p:sp>
        <p:nvSpPr>
          <p:cNvPr id="3" name="TextBox 2">
            <a:extLst>
              <a:ext uri="{FF2B5EF4-FFF2-40B4-BE49-F238E27FC236}">
                <a16:creationId xmlns:a16="http://schemas.microsoft.com/office/drawing/2014/main" id="{5B4B0654-534E-01CC-A8A6-D9171E60E722}"/>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بهترین کتاب‌های احمد شاملو</a:t>
            </a:r>
          </a:p>
        </p:txBody>
      </p:sp>
    </p:spTree>
    <p:extLst>
      <p:ext uri="{BB962C8B-B14F-4D97-AF65-F5344CB8AC3E}">
        <p14:creationId xmlns:p14="http://schemas.microsoft.com/office/powerpoint/2010/main" val="29649478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33215A-55DD-601E-8284-126E4790C5C7}"/>
              </a:ext>
            </a:extLst>
          </p:cNvPr>
          <p:cNvSpPr>
            <a:spLocks noGrp="1"/>
          </p:cNvSpPr>
          <p:nvPr>
            <p:ph type="sldNum" sz="quarter" idx="12"/>
          </p:nvPr>
        </p:nvSpPr>
        <p:spPr/>
        <p:txBody>
          <a:bodyPr/>
          <a:lstStyle/>
          <a:p>
            <a:fld id="{2CDDA2DD-50B4-408C-AE80-42581CB500C5}" type="slidenum">
              <a:rPr lang="en-US" smtClean="0"/>
              <a:pPr/>
              <a:t>35</a:t>
            </a:fld>
            <a:endParaRPr lang="en-US" dirty="0"/>
          </a:p>
        </p:txBody>
      </p:sp>
      <p:sp>
        <p:nvSpPr>
          <p:cNvPr id="4" name="TextBox 3">
            <a:extLst>
              <a:ext uri="{FF2B5EF4-FFF2-40B4-BE49-F238E27FC236}">
                <a16:creationId xmlns:a16="http://schemas.microsoft.com/office/drawing/2014/main" id="{90BFE4E9-3A0B-F32F-20C9-B78D7F93A054}"/>
              </a:ext>
            </a:extLst>
          </p:cNvPr>
          <p:cNvSpPr txBox="1"/>
          <p:nvPr/>
        </p:nvSpPr>
        <p:spPr>
          <a:xfrm>
            <a:off x="5373328" y="1343180"/>
            <a:ext cx="6164826" cy="5109091"/>
          </a:xfrm>
          <a:prstGeom prst="rect">
            <a:avLst/>
          </a:prstGeom>
          <a:noFill/>
        </p:spPr>
        <p:txBody>
          <a:bodyPr wrap="square">
            <a:spAutoFit/>
          </a:bodyPr>
          <a:lstStyle/>
          <a:p>
            <a:pPr algn="justLow" rtl="1">
              <a:lnSpc>
                <a:spcPct val="350000"/>
              </a:lnSpc>
            </a:pPr>
            <a:r>
              <a:rPr lang="fa-IR" sz="1600" dirty="0">
                <a:solidFill>
                  <a:srgbClr val="000000"/>
                </a:solidFill>
                <a:latin typeface="Vazir" panose="020B0603030804020204" pitchFamily="34" charset="-78"/>
                <a:cs typeface="Vazir" panose="020B0603030804020204" pitchFamily="34" charset="-78"/>
              </a:rPr>
              <a:t>اشعار احمد شاملو در این کتاب با هنرمندی سروده شده‌اند، به طوری که با وجود تمام مخالفت‌های موجود آن زمان با شعر سپید، کتاب هوای تازه توانست هوای تازه‌ای باشد در ادبیات فارسی و دفاعی در برابر حملات گسترده به این قالب شعری. کتاب هوای تازه گرچه در ابتدای مسیر حرفه‌ای احمد شاملو منتشر شد، برخی از مشهورترین اشعار وی از جمله پریا (شعر فولکلور)، مرگ نازلی، مرغ باران، و بودن را در خود جای داده است.</a:t>
            </a:r>
          </a:p>
        </p:txBody>
      </p:sp>
      <p:sp>
        <p:nvSpPr>
          <p:cNvPr id="3" name="TextBox 2">
            <a:extLst>
              <a:ext uri="{FF2B5EF4-FFF2-40B4-BE49-F238E27FC236}">
                <a16:creationId xmlns:a16="http://schemas.microsoft.com/office/drawing/2014/main" id="{9A81F0C7-D0FB-ABF1-307F-B5E5FEAF8E2B}"/>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بهترین کتاب‌های احمد شاملو</a:t>
            </a:r>
          </a:p>
        </p:txBody>
      </p:sp>
      <p:pic>
        <p:nvPicPr>
          <p:cNvPr id="6" name="Picture 5">
            <a:extLst>
              <a:ext uri="{FF2B5EF4-FFF2-40B4-BE49-F238E27FC236}">
                <a16:creationId xmlns:a16="http://schemas.microsoft.com/office/drawing/2014/main" id="{2D29A9E4-4A91-8ADF-3CE1-58ADE92108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7951" y="0"/>
            <a:ext cx="5356098" cy="6858000"/>
          </a:xfrm>
          <a:prstGeom prst="rect">
            <a:avLst/>
          </a:prstGeom>
        </p:spPr>
      </p:pic>
    </p:spTree>
    <p:extLst>
      <p:ext uri="{BB962C8B-B14F-4D97-AF65-F5344CB8AC3E}">
        <p14:creationId xmlns:p14="http://schemas.microsoft.com/office/powerpoint/2010/main" val="14928838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33215A-55DD-601E-8284-126E4790C5C7}"/>
              </a:ext>
            </a:extLst>
          </p:cNvPr>
          <p:cNvSpPr>
            <a:spLocks noGrp="1"/>
          </p:cNvSpPr>
          <p:nvPr>
            <p:ph type="sldNum" sz="quarter" idx="12"/>
          </p:nvPr>
        </p:nvSpPr>
        <p:spPr/>
        <p:txBody>
          <a:bodyPr/>
          <a:lstStyle/>
          <a:p>
            <a:fld id="{2CDDA2DD-50B4-408C-AE80-42581CB500C5}" type="slidenum">
              <a:rPr lang="en-US" smtClean="0"/>
              <a:pPr/>
              <a:t>36</a:t>
            </a:fld>
            <a:endParaRPr lang="en-US" dirty="0"/>
          </a:p>
        </p:txBody>
      </p:sp>
      <p:sp>
        <p:nvSpPr>
          <p:cNvPr id="4" name="TextBox 3">
            <a:extLst>
              <a:ext uri="{FF2B5EF4-FFF2-40B4-BE49-F238E27FC236}">
                <a16:creationId xmlns:a16="http://schemas.microsoft.com/office/drawing/2014/main" id="{90BFE4E9-3A0B-F32F-20C9-B78D7F93A054}"/>
              </a:ext>
            </a:extLst>
          </p:cNvPr>
          <p:cNvSpPr txBox="1"/>
          <p:nvPr/>
        </p:nvSpPr>
        <p:spPr>
          <a:xfrm>
            <a:off x="1029929" y="1368659"/>
            <a:ext cx="10132141" cy="4832092"/>
          </a:xfrm>
          <a:prstGeom prst="rect">
            <a:avLst/>
          </a:prstGeom>
          <a:noFill/>
        </p:spPr>
        <p:txBody>
          <a:bodyPr wrap="square">
            <a:spAutoFit/>
          </a:bodyPr>
          <a:lstStyle/>
          <a:p>
            <a:pPr algn="ctr" rtl="1">
              <a:lnSpc>
                <a:spcPct val="400000"/>
              </a:lnSpc>
            </a:pPr>
            <a:r>
              <a:rPr lang="fa-IR" sz="1600" dirty="0">
                <a:solidFill>
                  <a:srgbClr val="000000"/>
                </a:solidFill>
                <a:latin typeface="Vazir" panose="020B0603030804020204" pitchFamily="34" charset="-78"/>
                <a:cs typeface="Vazir" panose="020B0603030804020204" pitchFamily="34" charset="-78"/>
              </a:rPr>
              <a:t>مجموعه‌ی کتاب کوچه یکی از ارزشمندترین آثار احمد شاملو است که با همکاری همسرش، آیدا سرکیسیان، به رشته‌ی تحریر درآمد و 14 جلد از آن در زمان حیات شاملو منتشر شد. این مجموعه که شامل ضرب‌المثل‌ها، تکیه‌کلام‌ها، باورها، امثال و حکم، آداب و رسوم، اصطلاحات زبان عامیانه و کوچه‌وبازار تهران، و حتی خرافه‌های رایج در میان مردم است، از مهم‌ترین کتاب‌های مرجع در حوزه‌ی فرهنگ عامیانه‌ی مردم ایران محسوب می‌شود. این مجموعه، مانند بسیاری از آثار دیگر احمد شاملو، سال‌ها اجازه‌ی انتشار در ایران نداشت.</a:t>
            </a:r>
          </a:p>
        </p:txBody>
      </p:sp>
      <p:sp>
        <p:nvSpPr>
          <p:cNvPr id="3" name="TextBox 2">
            <a:extLst>
              <a:ext uri="{FF2B5EF4-FFF2-40B4-BE49-F238E27FC236}">
                <a16:creationId xmlns:a16="http://schemas.microsoft.com/office/drawing/2014/main" id="{7B386C6A-F431-BC1D-ED5F-F8F4A8E57AA4}"/>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بهترین کتاب‌های احمد شاملو</a:t>
            </a:r>
          </a:p>
        </p:txBody>
      </p:sp>
    </p:spTree>
    <p:extLst>
      <p:ext uri="{BB962C8B-B14F-4D97-AF65-F5344CB8AC3E}">
        <p14:creationId xmlns:p14="http://schemas.microsoft.com/office/powerpoint/2010/main" val="5926377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33215A-55DD-601E-8284-126E4790C5C7}"/>
              </a:ext>
            </a:extLst>
          </p:cNvPr>
          <p:cNvSpPr>
            <a:spLocks noGrp="1"/>
          </p:cNvSpPr>
          <p:nvPr>
            <p:ph type="sldNum" sz="quarter" idx="12"/>
          </p:nvPr>
        </p:nvSpPr>
        <p:spPr/>
        <p:txBody>
          <a:bodyPr/>
          <a:lstStyle/>
          <a:p>
            <a:fld id="{2CDDA2DD-50B4-408C-AE80-42581CB500C5}" type="slidenum">
              <a:rPr lang="en-US" smtClean="0"/>
              <a:pPr/>
              <a:t>37</a:t>
            </a:fld>
            <a:endParaRPr lang="en-US" dirty="0"/>
          </a:p>
        </p:txBody>
      </p:sp>
      <p:sp>
        <p:nvSpPr>
          <p:cNvPr id="4" name="TextBox 3">
            <a:extLst>
              <a:ext uri="{FF2B5EF4-FFF2-40B4-BE49-F238E27FC236}">
                <a16:creationId xmlns:a16="http://schemas.microsoft.com/office/drawing/2014/main" id="{90BFE4E9-3A0B-F32F-20C9-B78D7F93A054}"/>
              </a:ext>
            </a:extLst>
          </p:cNvPr>
          <p:cNvSpPr txBox="1"/>
          <p:nvPr/>
        </p:nvSpPr>
        <p:spPr>
          <a:xfrm>
            <a:off x="5412658" y="1683292"/>
            <a:ext cx="6164826" cy="4247317"/>
          </a:xfrm>
          <a:prstGeom prst="rect">
            <a:avLst/>
          </a:prstGeom>
          <a:noFill/>
        </p:spPr>
        <p:txBody>
          <a:bodyPr wrap="square">
            <a:spAutoFit/>
          </a:bodyPr>
          <a:lstStyle/>
          <a:p>
            <a:pPr algn="justLow" rtl="1">
              <a:lnSpc>
                <a:spcPct val="350000"/>
              </a:lnSpc>
            </a:pPr>
            <a:r>
              <a:rPr lang="fa-IR" sz="1600" dirty="0">
                <a:solidFill>
                  <a:srgbClr val="000000"/>
                </a:solidFill>
                <a:latin typeface="Vazir" panose="020B0603030804020204" pitchFamily="34" charset="-78"/>
                <a:cs typeface="Vazir" panose="020B0603030804020204" pitchFamily="34" charset="-78"/>
              </a:rPr>
              <a:t>احمد شاملو در زمینه‌ی ترجمه‌ی ادبی نیز شخصیتی تأثیرگذار بود. </a:t>
            </a:r>
            <a:r>
              <a:rPr lang="fa-IR" sz="1600" dirty="0">
                <a:solidFill>
                  <a:srgbClr val="000000"/>
                </a:solidFill>
                <a:latin typeface="Vazir" panose="020B0603030804020204" pitchFamily="34" charset="-78"/>
                <a:cs typeface="Vazir" panose="020B0603030804020204" pitchFamily="34" charset="-78"/>
                <a:hlinkClick r:id="rId2">
                  <a:extLst>
                    <a:ext uri="{A12FA001-AC4F-418D-AE19-62706E023703}">
                      <ahyp:hlinkClr xmlns:ahyp="http://schemas.microsoft.com/office/drawing/2018/hyperlinkcolor" val="tx"/>
                    </a:ext>
                  </a:extLst>
                </a:hlinkClick>
              </a:rPr>
              <a:t>کتاب شازده کوچولو</a:t>
            </a:r>
            <a:r>
              <a:rPr lang="fa-IR" sz="1600" dirty="0">
                <a:solidFill>
                  <a:srgbClr val="000000"/>
                </a:solidFill>
                <a:latin typeface="Vazir" panose="020B0603030804020204" pitchFamily="34" charset="-78"/>
                <a:cs typeface="Vazir" panose="020B0603030804020204" pitchFamily="34" charset="-78"/>
              </a:rPr>
              <a:t> اثر آنتوان دو سنت اگزوپری با ترجمه‌ی احمد شاملو یکی از پرفروش‌ترین آثار داستانی در ایران است که نخستین بار در سال 1358 منتشر شد و بعد از گذشت چند دهه، همچنان تجدید چاپ شده و از مهم‌ترین ترجمه‌های این اثر ارزشمند جهانی به شمار می‌آید.</a:t>
            </a:r>
          </a:p>
        </p:txBody>
      </p:sp>
      <p:sp>
        <p:nvSpPr>
          <p:cNvPr id="3" name="TextBox 2">
            <a:extLst>
              <a:ext uri="{FF2B5EF4-FFF2-40B4-BE49-F238E27FC236}">
                <a16:creationId xmlns:a16="http://schemas.microsoft.com/office/drawing/2014/main" id="{8561B2D2-6A93-F2B3-393C-8A7AD34A9D4C}"/>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بهترین کتاب‌های احمد شاملو</a:t>
            </a:r>
          </a:p>
        </p:txBody>
      </p:sp>
      <p:pic>
        <p:nvPicPr>
          <p:cNvPr id="6" name="Picture 5">
            <a:extLst>
              <a:ext uri="{FF2B5EF4-FFF2-40B4-BE49-F238E27FC236}">
                <a16:creationId xmlns:a16="http://schemas.microsoft.com/office/drawing/2014/main" id="{606CA767-5B80-D43F-D098-7955762AFC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0821" y="1620219"/>
            <a:ext cx="3399432" cy="469121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40325869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A8011C7-9FD7-B643-13D9-F4D8F8EE49A1}"/>
              </a:ext>
            </a:extLst>
          </p:cNvPr>
          <p:cNvSpPr>
            <a:spLocks noGrp="1"/>
          </p:cNvSpPr>
          <p:nvPr>
            <p:ph type="sldNum" sz="quarter" idx="12"/>
          </p:nvPr>
        </p:nvSpPr>
        <p:spPr/>
        <p:txBody>
          <a:bodyPr/>
          <a:lstStyle/>
          <a:p>
            <a:fld id="{2CDDA2DD-50B4-408C-AE80-42581CB500C5}" type="slidenum">
              <a:rPr lang="en-US" smtClean="0"/>
              <a:pPr/>
              <a:t>38</a:t>
            </a:fld>
            <a:endParaRPr lang="en-US" dirty="0"/>
          </a:p>
        </p:txBody>
      </p:sp>
      <p:sp>
        <p:nvSpPr>
          <p:cNvPr id="4" name="TextBox 3">
            <a:extLst>
              <a:ext uri="{FF2B5EF4-FFF2-40B4-BE49-F238E27FC236}">
                <a16:creationId xmlns:a16="http://schemas.microsoft.com/office/drawing/2014/main" id="{6AB3020A-3B49-C269-2D5A-2D6C6A45E62F}"/>
              </a:ext>
            </a:extLst>
          </p:cNvPr>
          <p:cNvSpPr txBox="1"/>
          <p:nvPr/>
        </p:nvSpPr>
        <p:spPr>
          <a:xfrm>
            <a:off x="-545691" y="1682368"/>
            <a:ext cx="6164826" cy="3493264"/>
          </a:xfrm>
          <a:prstGeom prst="rect">
            <a:avLst/>
          </a:prstGeom>
          <a:noFill/>
        </p:spPr>
        <p:txBody>
          <a:bodyPr wrap="square">
            <a:spAutoFit/>
          </a:bodyPr>
          <a:lstStyle/>
          <a:p>
            <a:pPr marL="285750" indent="-285750" algn="justLow" rtl="1">
              <a:lnSpc>
                <a:spcPct val="35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جایزه </a:t>
            </a:r>
            <a:r>
              <a:rPr lang="fa-IR" sz="1600" dirty="0">
                <a:solidFill>
                  <a:srgbClr val="000000"/>
                </a:solidFill>
                <a:latin typeface="Vazir" panose="020B0603030804020204" pitchFamily="34" charset="-78"/>
                <a:cs typeface="Vazir" panose="020B0603030804020204" pitchFamily="34" charset="-78"/>
                <a:hlinkClick r:id="rId2">
                  <a:extLst>
                    <a:ext uri="{A12FA001-AC4F-418D-AE19-62706E023703}">
                      <ahyp:hlinkClr xmlns:ahyp="http://schemas.microsoft.com/office/drawing/2018/hyperlinkcolor" val="tx"/>
                    </a:ext>
                  </a:extLst>
                </a:hlinkClick>
              </a:rPr>
              <a:t>فروغ فرخزاد</a:t>
            </a:r>
            <a:r>
              <a:rPr lang="fa-IR" sz="1600" dirty="0">
                <a:solidFill>
                  <a:srgbClr val="000000"/>
                </a:solidFill>
                <a:latin typeface="Vazir" panose="020B0603030804020204" pitchFamily="34" charset="-78"/>
                <a:cs typeface="Vazir" panose="020B0603030804020204" pitchFamily="34" charset="-78"/>
              </a:rPr>
              <a:t>، ۱۳۵۲</a:t>
            </a:r>
          </a:p>
          <a:p>
            <a:pPr marL="285750" indent="-285750" algn="justLow" rtl="1">
              <a:lnSpc>
                <a:spcPct val="35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جایزه آزادی بیان توسط دیده بان حقوق بشر، ۱۳۸۹</a:t>
            </a:r>
          </a:p>
          <a:p>
            <a:pPr marL="285750" indent="-285750" algn="justLow" rtl="1">
              <a:lnSpc>
                <a:spcPct val="35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جایزه استیگ داگرمن، ۱۳۷۸</a:t>
            </a:r>
          </a:p>
          <a:p>
            <a:pPr marL="285750" indent="-285750" algn="justLow" rtl="1">
              <a:lnSpc>
                <a:spcPct val="35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جایزه کلمه رایگان توسط شاعران همه ملل در هلند، ۱۳۷۹</a:t>
            </a:r>
          </a:p>
        </p:txBody>
      </p:sp>
      <p:sp>
        <p:nvSpPr>
          <p:cNvPr id="3" name="TextBox 2">
            <a:extLst>
              <a:ext uri="{FF2B5EF4-FFF2-40B4-BE49-F238E27FC236}">
                <a16:creationId xmlns:a16="http://schemas.microsoft.com/office/drawing/2014/main" id="{795D1230-076D-14D0-4B46-5E5A5B49677D}"/>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جوایز احمد شاملو</a:t>
            </a:r>
          </a:p>
        </p:txBody>
      </p:sp>
      <p:pic>
        <p:nvPicPr>
          <p:cNvPr id="8" name="Picture 7">
            <a:extLst>
              <a:ext uri="{FF2B5EF4-FFF2-40B4-BE49-F238E27FC236}">
                <a16:creationId xmlns:a16="http://schemas.microsoft.com/office/drawing/2014/main" id="{FB18DAC1-106B-75AB-DACE-62C6F1B07E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71714" y="1312429"/>
            <a:ext cx="3863203" cy="3863203"/>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9" name="Picture 8">
            <a:extLst>
              <a:ext uri="{FF2B5EF4-FFF2-40B4-BE49-F238E27FC236}">
                <a16:creationId xmlns:a16="http://schemas.microsoft.com/office/drawing/2014/main" id="{0D68B0EA-AF63-BA2D-1FC6-A7BF41A343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20697" y="3589190"/>
            <a:ext cx="1828800" cy="24955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22612676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B21E7B4-CBDE-E253-2CE5-7AE6507B0EBD}"/>
              </a:ext>
            </a:extLst>
          </p:cNvPr>
          <p:cNvSpPr>
            <a:spLocks noGrp="1"/>
          </p:cNvSpPr>
          <p:nvPr>
            <p:ph type="sldNum" sz="quarter" idx="12"/>
          </p:nvPr>
        </p:nvSpPr>
        <p:spPr/>
        <p:txBody>
          <a:bodyPr/>
          <a:lstStyle/>
          <a:p>
            <a:fld id="{2CDDA2DD-50B4-408C-AE80-42581CB500C5}" type="slidenum">
              <a:rPr lang="en-US" smtClean="0"/>
              <a:pPr/>
              <a:t>39</a:t>
            </a:fld>
            <a:endParaRPr lang="en-US" dirty="0"/>
          </a:p>
        </p:txBody>
      </p:sp>
      <p:sp>
        <p:nvSpPr>
          <p:cNvPr id="10" name="TextBox 9">
            <a:extLst>
              <a:ext uri="{FF2B5EF4-FFF2-40B4-BE49-F238E27FC236}">
                <a16:creationId xmlns:a16="http://schemas.microsoft.com/office/drawing/2014/main" id="{22C77EF9-7179-9410-E95E-53F2DEDBEEC0}"/>
              </a:ext>
            </a:extLst>
          </p:cNvPr>
          <p:cNvSpPr txBox="1"/>
          <p:nvPr/>
        </p:nvSpPr>
        <p:spPr>
          <a:xfrm>
            <a:off x="717746" y="1228465"/>
            <a:ext cx="10741751" cy="5109091"/>
          </a:xfrm>
          <a:prstGeom prst="rect">
            <a:avLst/>
          </a:prstGeom>
          <a:noFill/>
        </p:spPr>
        <p:txBody>
          <a:bodyPr wrap="square">
            <a:spAutoFit/>
          </a:bodyPr>
          <a:lstStyle/>
          <a:p>
            <a:pPr algn="ctr" rtl="1">
              <a:lnSpc>
                <a:spcPct val="350000"/>
              </a:lnSpc>
            </a:pPr>
            <a:r>
              <a:rPr lang="en-US" sz="1600" dirty="0" err="1">
                <a:solidFill>
                  <a:srgbClr val="000000"/>
                </a:solidFill>
                <a:latin typeface="Vazir" panose="020B0603030804020204" pitchFamily="34" charset="-78"/>
                <a:cs typeface="Vazir" panose="020B0603030804020204" pitchFamily="34" charset="-78"/>
              </a:rPr>
              <a:t>احمد</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شاملو</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از</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چهره</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های</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متفکر</a:t>
            </a:r>
            <a:r>
              <a:rPr lang="en-US" sz="1600" dirty="0">
                <a:solidFill>
                  <a:srgbClr val="000000"/>
                </a:solidFill>
                <a:latin typeface="Vazir" panose="020B0603030804020204" pitchFamily="34" charset="-78"/>
                <a:cs typeface="Vazir" panose="020B0603030804020204" pitchFamily="34" charset="-78"/>
              </a:rPr>
              <a:t> و </a:t>
            </a:r>
            <a:r>
              <a:rPr lang="en-US" sz="1600" dirty="0" err="1">
                <a:solidFill>
                  <a:srgbClr val="000000"/>
                </a:solidFill>
                <a:latin typeface="Vazir" panose="020B0603030804020204" pitchFamily="34" charset="-78"/>
                <a:cs typeface="Vazir" panose="020B0603030804020204" pitchFamily="34" charset="-78"/>
              </a:rPr>
              <a:t>روشنفکر</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ایرانی</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شاملو</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تنها</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در</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ادبیات</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خلاصه</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نمی‌شود</a:t>
            </a:r>
            <a:r>
              <a:rPr lang="en-US" sz="1600" dirty="0">
                <a:solidFill>
                  <a:srgbClr val="000000"/>
                </a:solidFill>
                <a:latin typeface="Vazir" panose="020B0603030804020204" pitchFamily="34" charset="-78"/>
                <a:cs typeface="Vazir" panose="020B0603030804020204" pitchFamily="34" charset="-78"/>
              </a:rPr>
              <a:t> و </a:t>
            </a:r>
            <a:r>
              <a:rPr lang="en-US" sz="1600" dirty="0" err="1">
                <a:solidFill>
                  <a:srgbClr val="000000"/>
                </a:solidFill>
                <a:latin typeface="Vazir" panose="020B0603030804020204" pitchFamily="34" charset="-78"/>
                <a:cs typeface="Vazir" panose="020B0603030804020204" pitchFamily="34" charset="-78"/>
              </a:rPr>
              <a:t>آن‌چنان</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که</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خود</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می‌گوید</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تنها</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زیبایی</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را</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کافی</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نمی‌داند</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او</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از</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هنر</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به</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مفهوم</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عمیق‌تری</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می‌رسد</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که</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امروز</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شاید</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برای</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بسیاری</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غریبه</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است</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به‌نظر</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نمی‌رسد</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که</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جهان‌بینی</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شاملو</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عاری</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از</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تاثیر</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ایده‌ها</a:t>
            </a:r>
            <a:r>
              <a:rPr lang="en-US" sz="1600" dirty="0">
                <a:solidFill>
                  <a:srgbClr val="000000"/>
                </a:solidFill>
                <a:latin typeface="Vazir" panose="020B0603030804020204" pitchFamily="34" charset="-78"/>
                <a:cs typeface="Vazir" panose="020B0603030804020204" pitchFamily="34" charset="-78"/>
              </a:rPr>
              <a:t> و </a:t>
            </a:r>
            <a:r>
              <a:rPr lang="en-US" sz="1600" dirty="0" err="1">
                <a:solidFill>
                  <a:srgbClr val="000000"/>
                </a:solidFill>
                <a:latin typeface="Vazir" panose="020B0603030804020204" pitchFamily="34" charset="-78"/>
                <a:cs typeface="Vazir" panose="020B0603030804020204" pitchFamily="34" charset="-78"/>
              </a:rPr>
              <a:t>آرمان‌های</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زمانه‌اش</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باشد</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شاملو</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در</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هر</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مقطعی</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از</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تاریخ</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که</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حضور</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داشت</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پایبند</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به</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آزادی</a:t>
            </a:r>
            <a:r>
              <a:rPr lang="en-US" sz="1600" dirty="0">
                <a:solidFill>
                  <a:srgbClr val="000000"/>
                </a:solidFill>
                <a:latin typeface="Vazir" panose="020B0603030804020204" pitchFamily="34" charset="-78"/>
                <a:cs typeface="Vazir" panose="020B0603030804020204" pitchFamily="34" charset="-78"/>
              </a:rPr>
              <a:t> و </a:t>
            </a:r>
            <a:r>
              <a:rPr lang="en-US" sz="1600" dirty="0" err="1">
                <a:solidFill>
                  <a:srgbClr val="000000"/>
                </a:solidFill>
                <a:latin typeface="Vazir" panose="020B0603030804020204" pitchFamily="34" charset="-78"/>
                <a:cs typeface="Vazir" panose="020B0603030804020204" pitchFamily="34" charset="-78"/>
              </a:rPr>
              <a:t>عدالت‌طلبی</a:t>
            </a:r>
            <a:r>
              <a:rPr lang="en-US" sz="1600" dirty="0">
                <a:solidFill>
                  <a:srgbClr val="000000"/>
                </a:solidFill>
                <a:latin typeface="Vazir" panose="020B0603030804020204" pitchFamily="34" charset="-78"/>
                <a:cs typeface="Vazir" panose="020B0603030804020204" pitchFamily="34" charset="-78"/>
              </a:rPr>
              <a:t> و </a:t>
            </a:r>
            <a:r>
              <a:rPr lang="en-US" sz="1600" dirty="0" err="1">
                <a:solidFill>
                  <a:srgbClr val="000000"/>
                </a:solidFill>
                <a:latin typeface="Vazir" panose="020B0603030804020204" pitchFamily="34" charset="-78"/>
                <a:cs typeface="Vazir" panose="020B0603030804020204" pitchFamily="34" charset="-78"/>
              </a:rPr>
              <a:t>پایبند</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به</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مردمی</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بود</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که</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شاید</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تا</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سالیان</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آینده</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نیز</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درک</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درستی</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از</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وی</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نداشته</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باشند</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بامداد</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شاعری</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مردم‌گرا</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بود</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که</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بر</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جریان‌های</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سیاسی</a:t>
            </a:r>
            <a:r>
              <a:rPr lang="en-US" sz="1600" dirty="0">
                <a:solidFill>
                  <a:srgbClr val="000000"/>
                </a:solidFill>
                <a:latin typeface="Vazir" panose="020B0603030804020204" pitchFamily="34" charset="-78"/>
                <a:cs typeface="Vazir" panose="020B0603030804020204" pitchFamily="34" charset="-78"/>
              </a:rPr>
              <a:t> و </a:t>
            </a:r>
            <a:r>
              <a:rPr lang="en-US" sz="1600" dirty="0" err="1">
                <a:solidFill>
                  <a:srgbClr val="000000"/>
                </a:solidFill>
                <a:latin typeface="Vazir" panose="020B0603030804020204" pitchFamily="34" charset="-78"/>
                <a:cs typeface="Vazir" panose="020B0603030804020204" pitchFamily="34" charset="-78"/>
              </a:rPr>
              <a:t>اجتماعی</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عصر</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خویش</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آگاهی</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داشت</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او</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اقتدارگریزی</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تنها</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بود</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که</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نه</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در</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زمین</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سلاطین</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زمانه‌اش</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بازی</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کرد</a:t>
            </a:r>
            <a:r>
              <a:rPr lang="en-US" sz="1600" dirty="0">
                <a:solidFill>
                  <a:srgbClr val="000000"/>
                </a:solidFill>
                <a:latin typeface="Vazir" panose="020B0603030804020204" pitchFamily="34" charset="-78"/>
                <a:cs typeface="Vazir" panose="020B0603030804020204" pitchFamily="34" charset="-78"/>
              </a:rPr>
              <a:t> و </a:t>
            </a:r>
            <a:r>
              <a:rPr lang="en-US" sz="1600" dirty="0" err="1">
                <a:solidFill>
                  <a:srgbClr val="000000"/>
                </a:solidFill>
                <a:latin typeface="Vazir" panose="020B0603030804020204" pitchFamily="34" charset="-78"/>
                <a:cs typeface="Vazir" panose="020B0603030804020204" pitchFamily="34" charset="-78"/>
              </a:rPr>
              <a:t>نه</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برای</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فرار</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از</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حصر</a:t>
            </a:r>
            <a:r>
              <a:rPr lang="en-US" sz="1600" dirty="0">
                <a:solidFill>
                  <a:srgbClr val="000000"/>
                </a:solidFill>
                <a:latin typeface="Vazir" panose="020B0603030804020204" pitchFamily="34" charset="-78"/>
                <a:cs typeface="Vazir" panose="020B0603030804020204" pitchFamily="34" charset="-78"/>
              </a:rPr>
              <a:t> و </a:t>
            </a:r>
            <a:r>
              <a:rPr lang="en-US" sz="1600" dirty="0" err="1">
                <a:solidFill>
                  <a:srgbClr val="000000"/>
                </a:solidFill>
                <a:latin typeface="Vazir" panose="020B0603030804020204" pitchFamily="34" charset="-78"/>
                <a:cs typeface="Vazir" panose="020B0603030804020204" pitchFamily="34" charset="-78"/>
              </a:rPr>
              <a:t>تحریم</a:t>
            </a:r>
            <a:r>
              <a:rPr lang="en-US" sz="1600" dirty="0">
                <a:solidFill>
                  <a:srgbClr val="000000"/>
                </a:solidFill>
                <a:latin typeface="Vazir" panose="020B0603030804020204" pitchFamily="34" charset="-78"/>
                <a:cs typeface="Vazir" panose="020B0603030804020204" pitchFamily="34" charset="-78"/>
              </a:rPr>
              <a:t> ۲۲ </a:t>
            </a:r>
            <a:r>
              <a:rPr lang="en-US" sz="1600" dirty="0" err="1">
                <a:solidFill>
                  <a:srgbClr val="000000"/>
                </a:solidFill>
                <a:latin typeface="Vazir" panose="020B0603030804020204" pitchFamily="34" charset="-78"/>
                <a:cs typeface="Vazir" panose="020B0603030804020204" pitchFamily="34" charset="-78"/>
              </a:rPr>
              <a:t>ساله</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ذره‌ای</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از</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عقاید</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خویش</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عقب</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نشست</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چراکه</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تنها</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قافیه</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شعر</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او</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انسان</a:t>
            </a:r>
            <a:r>
              <a:rPr lang="en-US" sz="1600" dirty="0">
                <a:solidFill>
                  <a:srgbClr val="000000"/>
                </a:solidFill>
                <a:latin typeface="Vazir" panose="020B0603030804020204" pitchFamily="34" charset="-78"/>
                <a:cs typeface="Vazir" panose="020B0603030804020204" pitchFamily="34" charset="-78"/>
              </a:rPr>
              <a:t> </a:t>
            </a:r>
            <a:r>
              <a:rPr lang="en-US" sz="1600" dirty="0" err="1">
                <a:solidFill>
                  <a:srgbClr val="000000"/>
                </a:solidFill>
                <a:latin typeface="Vazir" panose="020B0603030804020204" pitchFamily="34" charset="-78"/>
                <a:cs typeface="Vazir" panose="020B0603030804020204" pitchFamily="34" charset="-78"/>
              </a:rPr>
              <a:t>بود</a:t>
            </a:r>
            <a:r>
              <a:rPr lang="en-US" sz="1600" dirty="0">
                <a:solidFill>
                  <a:srgbClr val="000000"/>
                </a:solidFill>
                <a:latin typeface="Vazir" panose="020B0603030804020204" pitchFamily="34" charset="-78"/>
                <a:cs typeface="Vazir" panose="020B0603030804020204" pitchFamily="34" charset="-78"/>
              </a:rPr>
              <a:t>»</a:t>
            </a:r>
          </a:p>
        </p:txBody>
      </p:sp>
      <p:sp>
        <p:nvSpPr>
          <p:cNvPr id="3" name="TextBox 2">
            <a:extLst>
              <a:ext uri="{FF2B5EF4-FFF2-40B4-BE49-F238E27FC236}">
                <a16:creationId xmlns:a16="http://schemas.microsoft.com/office/drawing/2014/main" id="{45A2383A-10F0-F92A-9526-A53A0581295E}"/>
              </a:ext>
            </a:extLst>
          </p:cNvPr>
          <p:cNvSpPr txBox="1"/>
          <p:nvPr/>
        </p:nvSpPr>
        <p:spPr>
          <a:xfrm>
            <a:off x="3126657" y="546565"/>
            <a:ext cx="5909187" cy="400110"/>
          </a:xfrm>
          <a:prstGeom prst="rect">
            <a:avLst/>
          </a:prstGeom>
          <a:noFill/>
        </p:spPr>
        <p:txBody>
          <a:bodyPr wrap="square">
            <a:spAutoFit/>
          </a:bodyPr>
          <a:lstStyle/>
          <a:p>
            <a:pPr algn="ctr" rtl="1"/>
            <a:r>
              <a:rPr lang="en-US" sz="2000" b="1" dirty="0" err="1">
                <a:solidFill>
                  <a:srgbClr val="000000"/>
                </a:solidFill>
                <a:latin typeface="Shabnam" panose="020B0603030804020204" pitchFamily="34" charset="-78"/>
                <a:cs typeface="Shabnam" panose="020B0603030804020204" pitchFamily="34" charset="-78"/>
              </a:rPr>
              <a:t>دیدگاه</a:t>
            </a:r>
            <a:r>
              <a:rPr lang="en-US" sz="2000" b="1" dirty="0">
                <a:solidFill>
                  <a:srgbClr val="000000"/>
                </a:solidFill>
                <a:latin typeface="Shabnam" panose="020B0603030804020204" pitchFamily="34" charset="-78"/>
                <a:cs typeface="Shabnam" panose="020B0603030804020204" pitchFamily="34" charset="-78"/>
              </a:rPr>
              <a:t> و </a:t>
            </a:r>
            <a:r>
              <a:rPr lang="en-US" sz="2000" b="1" dirty="0" err="1">
                <a:solidFill>
                  <a:srgbClr val="000000"/>
                </a:solidFill>
                <a:latin typeface="Shabnam" panose="020B0603030804020204" pitchFamily="34" charset="-78"/>
                <a:cs typeface="Shabnam" panose="020B0603030804020204" pitchFamily="34" charset="-78"/>
              </a:rPr>
              <a:t>عقاید</a:t>
            </a:r>
            <a:r>
              <a:rPr lang="en-US" sz="2000" b="1" dirty="0">
                <a:solidFill>
                  <a:srgbClr val="000000"/>
                </a:solidFill>
                <a:latin typeface="Shabnam" panose="020B0603030804020204" pitchFamily="34" charset="-78"/>
                <a:cs typeface="Shabnam" panose="020B0603030804020204" pitchFamily="34" charset="-78"/>
              </a:rPr>
              <a:t> </a:t>
            </a:r>
            <a:r>
              <a:rPr lang="en-US" sz="2000" b="1" dirty="0" err="1">
                <a:solidFill>
                  <a:srgbClr val="000000"/>
                </a:solidFill>
                <a:latin typeface="Shabnam" panose="020B0603030804020204" pitchFamily="34" charset="-78"/>
                <a:cs typeface="Shabnam" panose="020B0603030804020204" pitchFamily="34" charset="-78"/>
              </a:rPr>
              <a:t>شاملو</a:t>
            </a:r>
            <a:endParaRPr lang="fa-IR" sz="2000" b="1" dirty="0">
              <a:solidFill>
                <a:srgbClr val="000000"/>
              </a:solidFill>
              <a:latin typeface="Shabnam" panose="020B0603030804020204" pitchFamily="34" charset="-78"/>
              <a:cs typeface="Shabnam" panose="020B0603030804020204" pitchFamily="34" charset="-78"/>
            </a:endParaRPr>
          </a:p>
        </p:txBody>
      </p:sp>
    </p:spTree>
    <p:extLst>
      <p:ext uri="{BB962C8B-B14F-4D97-AF65-F5344CB8AC3E}">
        <p14:creationId xmlns:p14="http://schemas.microsoft.com/office/powerpoint/2010/main" val="1022657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8FB0E20-8F1A-7901-AC4A-F357C8795F25}"/>
              </a:ext>
            </a:extLst>
          </p:cNvPr>
          <p:cNvSpPr>
            <a:spLocks noGrp="1"/>
          </p:cNvSpPr>
          <p:nvPr>
            <p:ph type="sldNum" sz="quarter" idx="12"/>
          </p:nvPr>
        </p:nvSpPr>
        <p:spPr/>
        <p:txBody>
          <a:bodyPr/>
          <a:lstStyle/>
          <a:p>
            <a:fld id="{2CDDA2DD-50B4-408C-AE80-42581CB500C5}" type="slidenum">
              <a:rPr lang="en-US" smtClean="0"/>
              <a:pPr/>
              <a:t>4</a:t>
            </a:fld>
            <a:endParaRPr lang="en-US" dirty="0"/>
          </a:p>
        </p:txBody>
      </p:sp>
      <p:sp>
        <p:nvSpPr>
          <p:cNvPr id="3" name="TextBox 2">
            <a:extLst>
              <a:ext uri="{FF2B5EF4-FFF2-40B4-BE49-F238E27FC236}">
                <a16:creationId xmlns:a16="http://schemas.microsoft.com/office/drawing/2014/main" id="{58E019F9-C914-29D6-110C-041F1FBFCA42}"/>
              </a:ext>
            </a:extLst>
          </p:cNvPr>
          <p:cNvSpPr txBox="1"/>
          <p:nvPr/>
        </p:nvSpPr>
        <p:spPr>
          <a:xfrm>
            <a:off x="6705600" y="1656723"/>
            <a:ext cx="4940710" cy="4401205"/>
          </a:xfrm>
          <a:prstGeom prst="rect">
            <a:avLst/>
          </a:prstGeom>
          <a:noFill/>
        </p:spPr>
        <p:txBody>
          <a:bodyPr wrap="square">
            <a:spAutoFit/>
          </a:bodyPr>
          <a:lstStyle/>
          <a:p>
            <a:pPr algn="justLow" rtl="1">
              <a:lnSpc>
                <a:spcPct val="300000"/>
              </a:lnSpc>
            </a:pPr>
            <a:r>
              <a:rPr lang="fa-IR" sz="1600" dirty="0">
                <a:solidFill>
                  <a:srgbClr val="000000"/>
                </a:solidFill>
                <a:latin typeface="Vazir" panose="020B0603030804020204" pitchFamily="34" charset="-78"/>
                <a:cs typeface="Vazir" panose="020B0603030804020204" pitchFamily="34" charset="-78"/>
              </a:rPr>
              <a:t>از همین رو، دوران کودکی تا نوجوانی احمد شاملو در شهرهای بزرگ و کوچکی چون خاش، زاهدان، طبس، بم، و... گذشت. زندگی در شهرهای مختلف ایران با فرهنگ‌های متنوع و علاقه‌ی احمد شاملو به فرهنگ عامه سبب شد او از سال 1316 و در 12سالگی کلمه‌هایی از فرهنگ عامه را گردآوری کند که در فرهنگ‌ لغت‌های رسمی ثبت نمی‌شدند.</a:t>
            </a:r>
            <a:endParaRPr lang="en-US" sz="1600" dirty="0">
              <a:solidFill>
                <a:srgbClr val="000000"/>
              </a:solidFill>
              <a:latin typeface="Vazir" panose="020B0603030804020204" pitchFamily="34" charset="-78"/>
              <a:cs typeface="Vazir" panose="020B0603030804020204" pitchFamily="34" charset="-78"/>
            </a:endParaRPr>
          </a:p>
        </p:txBody>
      </p:sp>
      <p:sp>
        <p:nvSpPr>
          <p:cNvPr id="2" name="TextBox 1">
            <a:extLst>
              <a:ext uri="{FF2B5EF4-FFF2-40B4-BE49-F238E27FC236}">
                <a16:creationId xmlns:a16="http://schemas.microsoft.com/office/drawing/2014/main" id="{1E221E92-E874-C380-BEA5-1B665D29CB19}"/>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نگاهی کلی به زندگینامه</a:t>
            </a:r>
          </a:p>
        </p:txBody>
      </p:sp>
      <p:pic>
        <p:nvPicPr>
          <p:cNvPr id="6" name="Picture 5">
            <a:extLst>
              <a:ext uri="{FF2B5EF4-FFF2-40B4-BE49-F238E27FC236}">
                <a16:creationId xmlns:a16="http://schemas.microsoft.com/office/drawing/2014/main" id="{5128DE7B-B7C0-CA59-214E-E7552DF219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746" y="1509239"/>
            <a:ext cx="3121358" cy="3995338"/>
          </a:xfrm>
          <a:prstGeom prst="roundRect">
            <a:avLst>
              <a:gd name="adj" fmla="val 18674"/>
            </a:avLst>
          </a:prstGeom>
          <a:solidFill>
            <a:srgbClr val="FFFFFF">
              <a:shade val="85000"/>
            </a:srgbClr>
          </a:solidFill>
          <a:ln>
            <a:noFill/>
          </a:ln>
          <a:effectLst>
            <a:reflection blurRad="12700" stA="38000" endPos="28000" dist="5000" dir="5400000" sy="-100000" algn="bl" rotWithShape="0"/>
          </a:effectLst>
        </p:spPr>
      </p:pic>
      <p:pic>
        <p:nvPicPr>
          <p:cNvPr id="7" name="Picture 6">
            <a:extLst>
              <a:ext uri="{FF2B5EF4-FFF2-40B4-BE49-F238E27FC236}">
                <a16:creationId xmlns:a16="http://schemas.microsoft.com/office/drawing/2014/main" id="{8BC82EAE-84DF-4B6D-B949-FDD6BE2937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4242" y="3097884"/>
            <a:ext cx="2257425" cy="3171825"/>
          </a:xfrm>
          <a:prstGeom prst="roundRect">
            <a:avLst>
              <a:gd name="adj" fmla="val 25145"/>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3167579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61BE64-DADF-3ED8-3BDE-547B5A36907F}"/>
              </a:ext>
            </a:extLst>
          </p:cNvPr>
          <p:cNvSpPr>
            <a:spLocks noGrp="1"/>
          </p:cNvSpPr>
          <p:nvPr>
            <p:ph type="sldNum" sz="quarter" idx="12"/>
          </p:nvPr>
        </p:nvSpPr>
        <p:spPr/>
        <p:txBody>
          <a:bodyPr/>
          <a:lstStyle/>
          <a:p>
            <a:fld id="{2CDDA2DD-50B4-408C-AE80-42581CB500C5}" type="slidenum">
              <a:rPr lang="en-US" smtClean="0"/>
              <a:pPr/>
              <a:t>40</a:t>
            </a:fld>
            <a:endParaRPr lang="en-US" dirty="0"/>
          </a:p>
        </p:txBody>
      </p:sp>
      <p:sp>
        <p:nvSpPr>
          <p:cNvPr id="4" name="TextBox 3">
            <a:extLst>
              <a:ext uri="{FF2B5EF4-FFF2-40B4-BE49-F238E27FC236}">
                <a16:creationId xmlns:a16="http://schemas.microsoft.com/office/drawing/2014/main" id="{70A8B559-DF29-8DEE-7EF4-6AD69B770730}"/>
              </a:ext>
            </a:extLst>
          </p:cNvPr>
          <p:cNvSpPr txBox="1"/>
          <p:nvPr/>
        </p:nvSpPr>
        <p:spPr>
          <a:xfrm>
            <a:off x="798636" y="1031614"/>
            <a:ext cx="10852590" cy="5109091"/>
          </a:xfrm>
          <a:prstGeom prst="rect">
            <a:avLst/>
          </a:prstGeom>
          <a:noFill/>
        </p:spPr>
        <p:txBody>
          <a:bodyPr wrap="square">
            <a:spAutoFit/>
          </a:bodyPr>
          <a:lstStyle/>
          <a:p>
            <a:pPr marL="285750" indent="-285750" algn="ctr" rtl="1" fontAlgn="base">
              <a:lnSpc>
                <a:spcPct val="350000"/>
              </a:lnSpc>
              <a:buFont typeface="Arial" panose="020B0604020202020204" pitchFamily="34" charset="0"/>
              <a:buChar char="•"/>
            </a:pPr>
            <a:r>
              <a:rPr lang="fa-IR" sz="1600" b="1" dirty="0">
                <a:solidFill>
                  <a:srgbClr val="FF0000"/>
                </a:solidFill>
                <a:latin typeface="Vazir" panose="020B0603030804020204" pitchFamily="34" charset="-78"/>
                <a:cs typeface="Vazir" panose="020B0603030804020204" pitchFamily="34" charset="-78"/>
              </a:rPr>
              <a:t>سرودن شعر</a:t>
            </a:r>
          </a:p>
          <a:p>
            <a:pPr algn="ctr" rtl="1" fontAlgn="base">
              <a:lnSpc>
                <a:spcPct val="350000"/>
              </a:lnSpc>
            </a:pPr>
            <a:r>
              <a:rPr lang="fa-IR" sz="1600" dirty="0">
                <a:solidFill>
                  <a:srgbClr val="000000"/>
                </a:solidFill>
                <a:latin typeface="Vazir" panose="020B0603030804020204" pitchFamily="34" charset="-78"/>
                <a:cs typeface="Vazir" panose="020B0603030804020204" pitchFamily="34" charset="-78"/>
              </a:rPr>
              <a:t>شاملو از کودکی و نوجوانی به شعر و ادبیات علاقه داشت. فعالیت او در این حوزه از سال ۱۳۲۶ با انتشار دفتری به نام “آهنگ‌های فراموش شده” آغاز می‌شود. این دفتر تنها مجموعه اشعار شاملو است که در قالب سنتی و موزون سروده شده‌ بود. او چندسال بعد مجموعه‌ای با نام “قطع‌نامه” منتشر و فرم جدیدی از شعر را پایه‌گذاری می‌کند. این فرم تازه، مدتی بعد با انتشار مجموعه اشعار “هوای تازه” که قالب‌ها و </a:t>
            </a:r>
            <a:r>
              <a:rPr lang="fa-IR" sz="1600" dirty="0">
                <a:solidFill>
                  <a:srgbClr val="000000"/>
                </a:solidFill>
                <a:latin typeface="Vazir" panose="020B0603030804020204" pitchFamily="34" charset="-78"/>
                <a:cs typeface="Vazir" panose="020B0603030804020204" pitchFamily="34" charset="-78"/>
                <a:hlinkClick r:id="rId2" tooltip="نوآوری">
                  <a:extLst>
                    <a:ext uri="{A12FA001-AC4F-418D-AE19-62706E023703}">
                      <ahyp:hlinkClr xmlns:ahyp="http://schemas.microsoft.com/office/drawing/2018/hyperlinkcolor" val="tx"/>
                    </a:ext>
                  </a:extLst>
                </a:hlinkClick>
              </a:rPr>
              <a:t>نوآوری</a:t>
            </a:r>
            <a:r>
              <a:rPr lang="fa-IR" sz="1600" dirty="0">
                <a:solidFill>
                  <a:srgbClr val="000000"/>
                </a:solidFill>
                <a:latin typeface="Vazir" panose="020B0603030804020204" pitchFamily="34" charset="-78"/>
                <a:cs typeface="Vazir" panose="020B0603030804020204" pitchFamily="34" charset="-78"/>
              </a:rPr>
              <a:t>‌های متفاوتی را شامل می‌شد، تثبیت می‌شود. او در سال ۱۳۳۹ دفتر تازه‌ای به نام “باغ آینه” نوشت و منتشر کرد. این مجموعه، معروف‌ترین ترانه‌های عامیانه شاملو را در برمی‌گرفت.</a:t>
            </a:r>
          </a:p>
        </p:txBody>
      </p:sp>
      <p:sp>
        <p:nvSpPr>
          <p:cNvPr id="3" name="TextBox 2">
            <a:extLst>
              <a:ext uri="{FF2B5EF4-FFF2-40B4-BE49-F238E27FC236}">
                <a16:creationId xmlns:a16="http://schemas.microsoft.com/office/drawing/2014/main" id="{076EB90B-6CDC-C3B4-2475-1F1F5C0D5773}"/>
              </a:ext>
            </a:extLst>
          </p:cNvPr>
          <p:cNvSpPr txBox="1"/>
          <p:nvPr/>
        </p:nvSpPr>
        <p:spPr>
          <a:xfrm>
            <a:off x="3126657" y="546565"/>
            <a:ext cx="5909187" cy="400110"/>
          </a:xfrm>
          <a:prstGeom prst="rect">
            <a:avLst/>
          </a:prstGeom>
          <a:noFill/>
        </p:spPr>
        <p:txBody>
          <a:bodyPr wrap="square">
            <a:spAutoFit/>
          </a:bodyPr>
          <a:lstStyle/>
          <a:p>
            <a:pPr algn="ctr" rtl="1" fontAlgn="base"/>
            <a:r>
              <a:rPr lang="fa-IR" sz="2000" b="1" dirty="0">
                <a:solidFill>
                  <a:srgbClr val="000000"/>
                </a:solidFill>
                <a:latin typeface="Shabnam" panose="020B0603030804020204" pitchFamily="34" charset="-78"/>
                <a:cs typeface="Shabnam" panose="020B0603030804020204" pitchFamily="34" charset="-78"/>
              </a:rPr>
              <a:t>فعالیت‌های فرهنگی و رسانه‌ای احمد شاملو</a:t>
            </a:r>
          </a:p>
        </p:txBody>
      </p:sp>
    </p:spTree>
    <p:extLst>
      <p:ext uri="{BB962C8B-B14F-4D97-AF65-F5344CB8AC3E}">
        <p14:creationId xmlns:p14="http://schemas.microsoft.com/office/powerpoint/2010/main" val="31893971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61BE64-DADF-3ED8-3BDE-547B5A36907F}"/>
              </a:ext>
            </a:extLst>
          </p:cNvPr>
          <p:cNvSpPr>
            <a:spLocks noGrp="1"/>
          </p:cNvSpPr>
          <p:nvPr>
            <p:ph type="sldNum" sz="quarter" idx="12"/>
          </p:nvPr>
        </p:nvSpPr>
        <p:spPr/>
        <p:txBody>
          <a:bodyPr/>
          <a:lstStyle/>
          <a:p>
            <a:fld id="{2CDDA2DD-50B4-408C-AE80-42581CB500C5}" type="slidenum">
              <a:rPr lang="en-US" smtClean="0"/>
              <a:pPr/>
              <a:t>41</a:t>
            </a:fld>
            <a:endParaRPr lang="en-US" dirty="0"/>
          </a:p>
        </p:txBody>
      </p:sp>
      <p:sp>
        <p:nvSpPr>
          <p:cNvPr id="4" name="TextBox 3">
            <a:extLst>
              <a:ext uri="{FF2B5EF4-FFF2-40B4-BE49-F238E27FC236}">
                <a16:creationId xmlns:a16="http://schemas.microsoft.com/office/drawing/2014/main" id="{70A8B559-DF29-8DEE-7EF4-6AD69B770730}"/>
              </a:ext>
            </a:extLst>
          </p:cNvPr>
          <p:cNvSpPr txBox="1"/>
          <p:nvPr/>
        </p:nvSpPr>
        <p:spPr>
          <a:xfrm>
            <a:off x="248030" y="1166079"/>
            <a:ext cx="11312246" cy="3385542"/>
          </a:xfrm>
          <a:prstGeom prst="rect">
            <a:avLst/>
          </a:prstGeom>
          <a:noFill/>
        </p:spPr>
        <p:txBody>
          <a:bodyPr wrap="square">
            <a:spAutoFit/>
          </a:bodyPr>
          <a:lstStyle/>
          <a:p>
            <a:pPr marL="285750" indent="-285750" algn="justLow" rtl="1" fontAlgn="base">
              <a:lnSpc>
                <a:spcPct val="350000"/>
              </a:lnSpc>
              <a:buFont typeface="Arial" panose="020B0604020202020204" pitchFamily="34" charset="0"/>
              <a:buChar char="•"/>
            </a:pPr>
            <a:r>
              <a:rPr lang="fa-IR" sz="1600" b="1" dirty="0">
                <a:solidFill>
                  <a:srgbClr val="FF0000"/>
                </a:solidFill>
                <a:latin typeface="Vazir" panose="020B0603030804020204" pitchFamily="34" charset="-78"/>
                <a:cs typeface="Vazir" panose="020B0603030804020204" pitchFamily="34" charset="-78"/>
              </a:rPr>
              <a:t>روزنامه نگاری</a:t>
            </a:r>
          </a:p>
          <a:p>
            <a:pPr algn="justLow" rtl="1" fontAlgn="base">
              <a:lnSpc>
                <a:spcPct val="350000"/>
              </a:lnSpc>
            </a:pPr>
            <a:r>
              <a:rPr lang="fa-IR" sz="1600" dirty="0">
                <a:solidFill>
                  <a:srgbClr val="000000"/>
                </a:solidFill>
                <a:latin typeface="Vazir" panose="020B0603030804020204" pitchFamily="34" charset="-78"/>
                <a:cs typeface="Vazir" panose="020B0603030804020204" pitchFamily="34" charset="-78"/>
              </a:rPr>
              <a:t>احمد شاملو به نشریات و روزنامه‌ها نیز علاقه‌مند بود. او به صورت حرفه‌ای به کار </a:t>
            </a:r>
            <a:r>
              <a:rPr lang="fa-IR" sz="1600" dirty="0">
                <a:solidFill>
                  <a:srgbClr val="000000"/>
                </a:solidFill>
                <a:latin typeface="Vazir" panose="020B0603030804020204" pitchFamily="34" charset="-78"/>
                <a:cs typeface="Vazir" panose="020B0603030804020204" pitchFamily="34" charset="-78"/>
                <a:hlinkClick r:id="rId2" tooltip="تولید محتوا">
                  <a:extLst>
                    <a:ext uri="{A12FA001-AC4F-418D-AE19-62706E023703}">
                      <ahyp:hlinkClr xmlns:ahyp="http://schemas.microsoft.com/office/drawing/2018/hyperlinkcolor" val="tx"/>
                    </a:ext>
                  </a:extLst>
                </a:hlinkClick>
              </a:rPr>
              <a:t>تولید محتوا</a:t>
            </a:r>
            <a:r>
              <a:rPr lang="fa-IR" sz="1600" dirty="0">
                <a:solidFill>
                  <a:srgbClr val="000000"/>
                </a:solidFill>
                <a:latin typeface="Vazir" panose="020B0603030804020204" pitchFamily="34" charset="-78"/>
                <a:cs typeface="Vazir" panose="020B0603030804020204" pitchFamily="34" charset="-78"/>
              </a:rPr>
              <a:t> می‌پرداخت؛ حتی پس از ممنوعیت مجوز فعالیت‌هایش، چند باری به خارج از کشور سفر کرد تا مطالبی را در نشریات ایرانی – بین‌المللی منتشر کند. او در سال ۱۳۳۹ سردبیری هفته‌نامه </a:t>
            </a:r>
            <a:r>
              <a:rPr lang="fa-IR" sz="1600" dirty="0">
                <a:solidFill>
                  <a:srgbClr val="000000"/>
                </a:solidFill>
                <a:latin typeface="Vazir" panose="020B0603030804020204" pitchFamily="34" charset="-78"/>
                <a:cs typeface="Vazir" panose="020B0603030804020204" pitchFamily="34" charset="-78"/>
                <a:hlinkClick r:id="rId3" tooltip="فردوسی">
                  <a:extLst>
                    <a:ext uri="{A12FA001-AC4F-418D-AE19-62706E023703}">
                      <ahyp:hlinkClr xmlns:ahyp="http://schemas.microsoft.com/office/drawing/2018/hyperlinkcolor" val="tx"/>
                    </a:ext>
                  </a:extLst>
                </a:hlinkClick>
              </a:rPr>
              <a:t>فردوسی</a:t>
            </a:r>
            <a:r>
              <a:rPr lang="fa-IR" sz="1600" dirty="0">
                <a:solidFill>
                  <a:srgbClr val="000000"/>
                </a:solidFill>
                <a:latin typeface="Vazir" panose="020B0603030804020204" pitchFamily="34" charset="-78"/>
                <a:cs typeface="Vazir" panose="020B0603030804020204" pitchFamily="34" charset="-78"/>
              </a:rPr>
              <a:t> را برعهده گرفت و با تغییراتی در مطالب و قطع آن، محبوبیت آن را در میان مردم افزایش داد.</a:t>
            </a:r>
          </a:p>
        </p:txBody>
      </p:sp>
      <p:sp>
        <p:nvSpPr>
          <p:cNvPr id="3" name="TextBox 2">
            <a:extLst>
              <a:ext uri="{FF2B5EF4-FFF2-40B4-BE49-F238E27FC236}">
                <a16:creationId xmlns:a16="http://schemas.microsoft.com/office/drawing/2014/main" id="{3F8543B6-21C8-2559-C938-B9C7B8044FAA}"/>
              </a:ext>
            </a:extLst>
          </p:cNvPr>
          <p:cNvSpPr txBox="1"/>
          <p:nvPr/>
        </p:nvSpPr>
        <p:spPr>
          <a:xfrm>
            <a:off x="3126657" y="546565"/>
            <a:ext cx="5909187" cy="400110"/>
          </a:xfrm>
          <a:prstGeom prst="rect">
            <a:avLst/>
          </a:prstGeom>
          <a:noFill/>
        </p:spPr>
        <p:txBody>
          <a:bodyPr wrap="square">
            <a:spAutoFit/>
          </a:bodyPr>
          <a:lstStyle/>
          <a:p>
            <a:pPr algn="ctr" rtl="1" fontAlgn="base"/>
            <a:r>
              <a:rPr lang="fa-IR" sz="2000" b="1" dirty="0">
                <a:solidFill>
                  <a:srgbClr val="000000"/>
                </a:solidFill>
                <a:latin typeface="Shabnam" panose="020B0603030804020204" pitchFamily="34" charset="-78"/>
                <a:cs typeface="Shabnam" panose="020B0603030804020204" pitchFamily="34" charset="-78"/>
              </a:rPr>
              <a:t>فعالیت‌های فرهنگی و رسانه‌ای احمد شاملو</a:t>
            </a:r>
          </a:p>
        </p:txBody>
      </p:sp>
    </p:spTree>
    <p:extLst>
      <p:ext uri="{BB962C8B-B14F-4D97-AF65-F5344CB8AC3E}">
        <p14:creationId xmlns:p14="http://schemas.microsoft.com/office/powerpoint/2010/main" val="11874884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61BE64-DADF-3ED8-3BDE-547B5A36907F}"/>
              </a:ext>
            </a:extLst>
          </p:cNvPr>
          <p:cNvSpPr>
            <a:spLocks noGrp="1"/>
          </p:cNvSpPr>
          <p:nvPr>
            <p:ph type="sldNum" sz="quarter" idx="12"/>
          </p:nvPr>
        </p:nvSpPr>
        <p:spPr/>
        <p:txBody>
          <a:bodyPr/>
          <a:lstStyle/>
          <a:p>
            <a:fld id="{2CDDA2DD-50B4-408C-AE80-42581CB500C5}" type="slidenum">
              <a:rPr lang="en-US" smtClean="0"/>
              <a:pPr/>
              <a:t>42</a:t>
            </a:fld>
            <a:endParaRPr lang="en-US" dirty="0"/>
          </a:p>
        </p:txBody>
      </p:sp>
      <p:sp>
        <p:nvSpPr>
          <p:cNvPr id="4" name="TextBox 3">
            <a:extLst>
              <a:ext uri="{FF2B5EF4-FFF2-40B4-BE49-F238E27FC236}">
                <a16:creationId xmlns:a16="http://schemas.microsoft.com/office/drawing/2014/main" id="{70A8B559-DF29-8DEE-7EF4-6AD69B770730}"/>
              </a:ext>
            </a:extLst>
          </p:cNvPr>
          <p:cNvSpPr txBox="1"/>
          <p:nvPr/>
        </p:nvSpPr>
        <p:spPr>
          <a:xfrm>
            <a:off x="356184" y="946675"/>
            <a:ext cx="6772203" cy="5109091"/>
          </a:xfrm>
          <a:prstGeom prst="rect">
            <a:avLst/>
          </a:prstGeom>
          <a:noFill/>
        </p:spPr>
        <p:txBody>
          <a:bodyPr wrap="square">
            <a:spAutoFit/>
          </a:bodyPr>
          <a:lstStyle/>
          <a:p>
            <a:pPr marL="285750" indent="-285750" algn="justLow" rtl="1" fontAlgn="base">
              <a:lnSpc>
                <a:spcPct val="350000"/>
              </a:lnSpc>
              <a:buFont typeface="Arial" panose="020B0604020202020204" pitchFamily="34" charset="0"/>
              <a:buChar char="•"/>
            </a:pPr>
            <a:r>
              <a:rPr lang="fa-IR" sz="1600" b="1" dirty="0">
                <a:solidFill>
                  <a:srgbClr val="FF0000"/>
                </a:solidFill>
                <a:latin typeface="Vazir" panose="020B0603030804020204" pitchFamily="34" charset="-78"/>
                <a:cs typeface="Vazir" panose="020B0603030804020204" pitchFamily="34" charset="-78"/>
              </a:rPr>
              <a:t>روزنامه نگاری</a:t>
            </a:r>
          </a:p>
          <a:p>
            <a:pPr algn="justLow" rtl="1" fontAlgn="base">
              <a:lnSpc>
                <a:spcPct val="350000"/>
              </a:lnSpc>
            </a:pPr>
            <a:r>
              <a:rPr lang="fa-IR" sz="1600" dirty="0">
                <a:solidFill>
                  <a:srgbClr val="000000"/>
                </a:solidFill>
                <a:latin typeface="Vazir" panose="020B0603030804020204" pitchFamily="34" charset="-78"/>
                <a:cs typeface="Vazir" panose="020B0603030804020204" pitchFamily="34" charset="-78"/>
              </a:rPr>
              <a:t>سپس در سال ۱۳۴۰ با همکاری محسن هشترودی، ۲۵ شماره از هفته‌نامه‌ی “کتاب هفته” که از نشریات محبوب دهه چهل بود را منتشر کرد. شاملو از سال ۱۳۴۶ تا ۱۳۴۸ سردبیر نشریه‌ی خوشه می‌شود. این نشریه که به موضوعات ادبی می‌پرداخت، توسط ساواک تعطیل شد. او مدتی بعد سردبیری هفته نامه “کتاب جمعه” را برعهده می‌گیرد که آن هم پس از ۳۶ شماره توقیف و تعطیل می‌شود.</a:t>
            </a:r>
          </a:p>
        </p:txBody>
      </p:sp>
      <p:sp>
        <p:nvSpPr>
          <p:cNvPr id="3" name="TextBox 2">
            <a:extLst>
              <a:ext uri="{FF2B5EF4-FFF2-40B4-BE49-F238E27FC236}">
                <a16:creationId xmlns:a16="http://schemas.microsoft.com/office/drawing/2014/main" id="{2AD0C81C-82EE-3687-7AA4-AD5C4A51BE31}"/>
              </a:ext>
            </a:extLst>
          </p:cNvPr>
          <p:cNvSpPr txBox="1"/>
          <p:nvPr/>
        </p:nvSpPr>
        <p:spPr>
          <a:xfrm>
            <a:off x="3126657" y="546565"/>
            <a:ext cx="5909187" cy="400110"/>
          </a:xfrm>
          <a:prstGeom prst="rect">
            <a:avLst/>
          </a:prstGeom>
          <a:noFill/>
        </p:spPr>
        <p:txBody>
          <a:bodyPr wrap="square">
            <a:spAutoFit/>
          </a:bodyPr>
          <a:lstStyle/>
          <a:p>
            <a:pPr algn="ctr" rtl="1" fontAlgn="base"/>
            <a:r>
              <a:rPr lang="fa-IR" sz="2000" b="1" dirty="0">
                <a:solidFill>
                  <a:srgbClr val="000000"/>
                </a:solidFill>
                <a:latin typeface="Shabnam" panose="020B0603030804020204" pitchFamily="34" charset="-78"/>
                <a:cs typeface="Shabnam" panose="020B0603030804020204" pitchFamily="34" charset="-78"/>
              </a:rPr>
              <a:t>فعالیت‌های فرهنگی و رسانه‌ای احمد شاملو</a:t>
            </a:r>
          </a:p>
        </p:txBody>
      </p:sp>
      <p:pic>
        <p:nvPicPr>
          <p:cNvPr id="6" name="Picture 5">
            <a:extLst>
              <a:ext uri="{FF2B5EF4-FFF2-40B4-BE49-F238E27FC236}">
                <a16:creationId xmlns:a16="http://schemas.microsoft.com/office/drawing/2014/main" id="{FD5A2A41-2251-EE79-C53A-6F0011A559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52851" y="1759975"/>
            <a:ext cx="4224599" cy="4224599"/>
          </a:xfrm>
          <a:prstGeom prst="ellipse">
            <a:avLst/>
          </a:prstGeom>
          <a:ln>
            <a:noFill/>
          </a:ln>
          <a:effectLst>
            <a:softEdge rad="112500"/>
          </a:effectLst>
        </p:spPr>
      </p:pic>
    </p:spTree>
    <p:extLst>
      <p:ext uri="{BB962C8B-B14F-4D97-AF65-F5344CB8AC3E}">
        <p14:creationId xmlns:p14="http://schemas.microsoft.com/office/powerpoint/2010/main" val="23216940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61BE64-DADF-3ED8-3BDE-547B5A36907F}"/>
              </a:ext>
            </a:extLst>
          </p:cNvPr>
          <p:cNvSpPr>
            <a:spLocks noGrp="1"/>
          </p:cNvSpPr>
          <p:nvPr>
            <p:ph type="sldNum" sz="quarter" idx="12"/>
          </p:nvPr>
        </p:nvSpPr>
        <p:spPr/>
        <p:txBody>
          <a:bodyPr/>
          <a:lstStyle/>
          <a:p>
            <a:fld id="{2CDDA2DD-50B4-408C-AE80-42581CB500C5}" type="slidenum">
              <a:rPr lang="en-US" smtClean="0"/>
              <a:pPr/>
              <a:t>43</a:t>
            </a:fld>
            <a:endParaRPr lang="en-US" dirty="0"/>
          </a:p>
        </p:txBody>
      </p:sp>
      <p:sp>
        <p:nvSpPr>
          <p:cNvPr id="4" name="TextBox 3">
            <a:extLst>
              <a:ext uri="{FF2B5EF4-FFF2-40B4-BE49-F238E27FC236}">
                <a16:creationId xmlns:a16="http://schemas.microsoft.com/office/drawing/2014/main" id="{70A8B559-DF29-8DEE-7EF4-6AD69B770730}"/>
              </a:ext>
            </a:extLst>
          </p:cNvPr>
          <p:cNvSpPr txBox="1"/>
          <p:nvPr/>
        </p:nvSpPr>
        <p:spPr>
          <a:xfrm>
            <a:off x="816077" y="1312402"/>
            <a:ext cx="10579510" cy="5109091"/>
          </a:xfrm>
          <a:prstGeom prst="rect">
            <a:avLst/>
          </a:prstGeom>
          <a:noFill/>
        </p:spPr>
        <p:txBody>
          <a:bodyPr wrap="square">
            <a:spAutoFit/>
          </a:bodyPr>
          <a:lstStyle/>
          <a:p>
            <a:pPr marL="285750" indent="-285750" algn="justLow" rtl="1" fontAlgn="base">
              <a:lnSpc>
                <a:spcPct val="350000"/>
              </a:lnSpc>
              <a:buFont typeface="Arial" panose="020B0604020202020204" pitchFamily="34" charset="0"/>
              <a:buChar char="•"/>
            </a:pPr>
            <a:r>
              <a:rPr lang="fa-IR" sz="1600" b="1" dirty="0">
                <a:solidFill>
                  <a:srgbClr val="FF0000"/>
                </a:solidFill>
                <a:latin typeface="Vazir" panose="020B0603030804020204" pitchFamily="34" charset="-78"/>
                <a:cs typeface="Vazir" panose="020B0603030804020204" pitchFamily="34" charset="-78"/>
              </a:rPr>
              <a:t>فرهنگ نویسی</a:t>
            </a:r>
          </a:p>
          <a:p>
            <a:pPr algn="justLow" rtl="1" fontAlgn="base">
              <a:lnSpc>
                <a:spcPct val="350000"/>
              </a:lnSpc>
            </a:pPr>
            <a:r>
              <a:rPr lang="fa-IR" sz="1600" dirty="0">
                <a:solidFill>
                  <a:srgbClr val="000000"/>
                </a:solidFill>
                <a:latin typeface="Vazir" panose="020B0603030804020204" pitchFamily="34" charset="-78"/>
                <a:cs typeface="Vazir" panose="020B0603030804020204" pitchFamily="34" charset="-78"/>
              </a:rPr>
              <a:t>شاملو علاقه زیادی به فرهنگ‌نامه‌ها داشت و چنان‌ چه گفته‌ شد در نوجوانی به ثبت اصطلاحات متداول عامیانه پرداخت. او همین علاقه را در بزرگسالی دنبال کرد و با همکاری همسرش، آیدا سرکیسیان، کتاب کوچه را نوشت. این کتاب دایرة‌المعارفی چند جلدی از فرهنگ عامیانه مردم است و شامل اصطلاحات، تعبیرات و ضرب‌المثل‌های فارسی می‌باشد. نخستین جلد آن در سال ۱۳۵۶ توسط نشر مازیار منتشر شد و تاکنون ۱۱ جلد آن به چاپ رسیده‌ است. کتاب کوچه جامع‌ترین دایرة‌المعارف فرهنگ و زبان عامیانه ایران است.</a:t>
            </a:r>
          </a:p>
        </p:txBody>
      </p:sp>
      <p:sp>
        <p:nvSpPr>
          <p:cNvPr id="3" name="TextBox 2">
            <a:extLst>
              <a:ext uri="{FF2B5EF4-FFF2-40B4-BE49-F238E27FC236}">
                <a16:creationId xmlns:a16="http://schemas.microsoft.com/office/drawing/2014/main" id="{22EE6D34-C42C-7854-08A1-8DF55E4A1880}"/>
              </a:ext>
            </a:extLst>
          </p:cNvPr>
          <p:cNvSpPr txBox="1"/>
          <p:nvPr/>
        </p:nvSpPr>
        <p:spPr>
          <a:xfrm>
            <a:off x="3126657" y="546565"/>
            <a:ext cx="5909187" cy="400110"/>
          </a:xfrm>
          <a:prstGeom prst="rect">
            <a:avLst/>
          </a:prstGeom>
          <a:noFill/>
        </p:spPr>
        <p:txBody>
          <a:bodyPr wrap="square">
            <a:spAutoFit/>
          </a:bodyPr>
          <a:lstStyle/>
          <a:p>
            <a:pPr algn="ctr" rtl="1" fontAlgn="base"/>
            <a:r>
              <a:rPr lang="fa-IR" sz="2000" b="1" dirty="0">
                <a:solidFill>
                  <a:srgbClr val="000000"/>
                </a:solidFill>
                <a:latin typeface="Shabnam" panose="020B0603030804020204" pitchFamily="34" charset="-78"/>
                <a:cs typeface="Shabnam" panose="020B0603030804020204" pitchFamily="34" charset="-78"/>
              </a:rPr>
              <a:t>فعالیت‌های فرهنگی و رسانه‌ای احمد شاملو</a:t>
            </a:r>
          </a:p>
        </p:txBody>
      </p:sp>
    </p:spTree>
    <p:extLst>
      <p:ext uri="{BB962C8B-B14F-4D97-AF65-F5344CB8AC3E}">
        <p14:creationId xmlns:p14="http://schemas.microsoft.com/office/powerpoint/2010/main" val="15932897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61BE64-DADF-3ED8-3BDE-547B5A36907F}"/>
              </a:ext>
            </a:extLst>
          </p:cNvPr>
          <p:cNvSpPr>
            <a:spLocks noGrp="1"/>
          </p:cNvSpPr>
          <p:nvPr>
            <p:ph type="sldNum" sz="quarter" idx="12"/>
          </p:nvPr>
        </p:nvSpPr>
        <p:spPr/>
        <p:txBody>
          <a:bodyPr/>
          <a:lstStyle/>
          <a:p>
            <a:fld id="{2CDDA2DD-50B4-408C-AE80-42581CB500C5}" type="slidenum">
              <a:rPr lang="en-US" smtClean="0"/>
              <a:pPr/>
              <a:t>44</a:t>
            </a:fld>
            <a:endParaRPr lang="en-US" dirty="0"/>
          </a:p>
        </p:txBody>
      </p:sp>
      <p:sp>
        <p:nvSpPr>
          <p:cNvPr id="4" name="TextBox 3">
            <a:extLst>
              <a:ext uri="{FF2B5EF4-FFF2-40B4-BE49-F238E27FC236}">
                <a16:creationId xmlns:a16="http://schemas.microsoft.com/office/drawing/2014/main" id="{70A8B559-DF29-8DEE-7EF4-6AD69B770730}"/>
              </a:ext>
            </a:extLst>
          </p:cNvPr>
          <p:cNvSpPr txBox="1"/>
          <p:nvPr/>
        </p:nvSpPr>
        <p:spPr>
          <a:xfrm>
            <a:off x="3274142" y="1283729"/>
            <a:ext cx="8293509" cy="4985980"/>
          </a:xfrm>
          <a:prstGeom prst="rect">
            <a:avLst/>
          </a:prstGeom>
          <a:noFill/>
        </p:spPr>
        <p:txBody>
          <a:bodyPr wrap="square">
            <a:spAutoFit/>
          </a:bodyPr>
          <a:lstStyle/>
          <a:p>
            <a:pPr marL="285750" indent="-285750" algn="justLow" rtl="1" fontAlgn="base">
              <a:lnSpc>
                <a:spcPct val="300000"/>
              </a:lnSpc>
              <a:buFont typeface="Arial" panose="020B0604020202020204" pitchFamily="34" charset="0"/>
              <a:buChar char="•"/>
            </a:pPr>
            <a:r>
              <a:rPr lang="fa-IR" sz="1600" b="1" dirty="0">
                <a:solidFill>
                  <a:srgbClr val="FF0000"/>
                </a:solidFill>
                <a:latin typeface="Vazir" panose="020B0603030804020204" pitchFamily="34" charset="-78"/>
                <a:cs typeface="Vazir" panose="020B0603030804020204" pitchFamily="34" charset="-78"/>
              </a:rPr>
              <a:t>مترجمی</a:t>
            </a:r>
          </a:p>
          <a:p>
            <a:pPr algn="justLow" rtl="1" fontAlgn="base">
              <a:lnSpc>
                <a:spcPct val="350000"/>
              </a:lnSpc>
            </a:pPr>
            <a:r>
              <a:rPr lang="fa-IR" sz="1600" dirty="0">
                <a:solidFill>
                  <a:srgbClr val="000000"/>
                </a:solidFill>
                <a:latin typeface="Vazir" panose="020B0603030804020204" pitchFamily="34" charset="-78"/>
                <a:cs typeface="Vazir" panose="020B0603030804020204" pitchFamily="34" charset="-78"/>
              </a:rPr>
              <a:t>درباره ترجمه‌های شاملو نظرات ضد و نقیضی وجود دارد. عده بسیاری معتقدند احمد شاملو مهارت چندانی در ترجمه نداشت و بدون رعایت زبان و لحن نویسنده، تمام کتاب‌ها را به لحن خودش برمی‌گرداند. علاوه بر آن، گاه در برخی از کتاب‌هایش جملاتی را بدون معنا کردن رها کرده‌ است؛ این ویژگی در رمان “مرگ کسب و کار من است” که توسط او ترجمه‌ شده، مشخص است. با این‌ حال شاملو نویسنده‌ها و آثار خوبی را به جامعه ایرانی معرفی کرد. </a:t>
            </a:r>
          </a:p>
        </p:txBody>
      </p:sp>
      <p:sp>
        <p:nvSpPr>
          <p:cNvPr id="3" name="TextBox 2">
            <a:extLst>
              <a:ext uri="{FF2B5EF4-FFF2-40B4-BE49-F238E27FC236}">
                <a16:creationId xmlns:a16="http://schemas.microsoft.com/office/drawing/2014/main" id="{5FBCCAE0-CC4E-D695-FAAA-8D9658254173}"/>
              </a:ext>
            </a:extLst>
          </p:cNvPr>
          <p:cNvSpPr txBox="1"/>
          <p:nvPr/>
        </p:nvSpPr>
        <p:spPr>
          <a:xfrm>
            <a:off x="3126657" y="546565"/>
            <a:ext cx="5909187" cy="400110"/>
          </a:xfrm>
          <a:prstGeom prst="rect">
            <a:avLst/>
          </a:prstGeom>
          <a:noFill/>
        </p:spPr>
        <p:txBody>
          <a:bodyPr wrap="square">
            <a:spAutoFit/>
          </a:bodyPr>
          <a:lstStyle/>
          <a:p>
            <a:pPr algn="ctr" rtl="1" fontAlgn="base"/>
            <a:r>
              <a:rPr lang="fa-IR" sz="2000" b="1" dirty="0">
                <a:solidFill>
                  <a:srgbClr val="000000"/>
                </a:solidFill>
                <a:latin typeface="Shabnam" panose="020B0603030804020204" pitchFamily="34" charset="-78"/>
                <a:cs typeface="Shabnam" panose="020B0603030804020204" pitchFamily="34" charset="-78"/>
              </a:rPr>
              <a:t>فعالیت‌های فرهنگی و رسانه‌ای احمد شاملو</a:t>
            </a:r>
          </a:p>
        </p:txBody>
      </p:sp>
      <p:pic>
        <p:nvPicPr>
          <p:cNvPr id="6" name="Picture 5">
            <a:extLst>
              <a:ext uri="{FF2B5EF4-FFF2-40B4-BE49-F238E27FC236}">
                <a16:creationId xmlns:a16="http://schemas.microsoft.com/office/drawing/2014/main" id="{7D1B316A-3865-DED0-30CD-9581FA1C57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24349" y="2462520"/>
            <a:ext cx="2257425" cy="317182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94178841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61BE64-DADF-3ED8-3BDE-547B5A36907F}"/>
              </a:ext>
            </a:extLst>
          </p:cNvPr>
          <p:cNvSpPr>
            <a:spLocks noGrp="1"/>
          </p:cNvSpPr>
          <p:nvPr>
            <p:ph type="sldNum" sz="quarter" idx="12"/>
          </p:nvPr>
        </p:nvSpPr>
        <p:spPr/>
        <p:txBody>
          <a:bodyPr/>
          <a:lstStyle/>
          <a:p>
            <a:fld id="{2CDDA2DD-50B4-408C-AE80-42581CB500C5}" type="slidenum">
              <a:rPr lang="en-US" smtClean="0"/>
              <a:pPr/>
              <a:t>45</a:t>
            </a:fld>
            <a:endParaRPr lang="en-US" dirty="0"/>
          </a:p>
        </p:txBody>
      </p:sp>
      <p:sp>
        <p:nvSpPr>
          <p:cNvPr id="4" name="TextBox 3">
            <a:extLst>
              <a:ext uri="{FF2B5EF4-FFF2-40B4-BE49-F238E27FC236}">
                <a16:creationId xmlns:a16="http://schemas.microsoft.com/office/drawing/2014/main" id="{70A8B559-DF29-8DEE-7EF4-6AD69B770730}"/>
              </a:ext>
            </a:extLst>
          </p:cNvPr>
          <p:cNvSpPr txBox="1"/>
          <p:nvPr/>
        </p:nvSpPr>
        <p:spPr>
          <a:xfrm>
            <a:off x="1101204" y="1283729"/>
            <a:ext cx="9812602" cy="4985980"/>
          </a:xfrm>
          <a:prstGeom prst="rect">
            <a:avLst/>
          </a:prstGeom>
          <a:noFill/>
        </p:spPr>
        <p:txBody>
          <a:bodyPr wrap="square">
            <a:spAutoFit/>
          </a:bodyPr>
          <a:lstStyle/>
          <a:p>
            <a:pPr marL="285750" indent="-285750" algn="justLow" rtl="1" fontAlgn="base">
              <a:lnSpc>
                <a:spcPct val="300000"/>
              </a:lnSpc>
              <a:buFont typeface="Arial" panose="020B0604020202020204" pitchFamily="34" charset="0"/>
              <a:buChar char="•"/>
            </a:pPr>
            <a:r>
              <a:rPr lang="fa-IR" sz="1600" b="1" dirty="0">
                <a:solidFill>
                  <a:srgbClr val="FF0000"/>
                </a:solidFill>
                <a:latin typeface="Vazir" panose="020B0603030804020204" pitchFamily="34" charset="-78"/>
                <a:cs typeface="Vazir" panose="020B0603030804020204" pitchFamily="34" charset="-78"/>
              </a:rPr>
              <a:t>سینما و مستند</a:t>
            </a:r>
          </a:p>
          <a:p>
            <a:pPr algn="justLow" rtl="1" fontAlgn="base">
              <a:lnSpc>
                <a:spcPct val="350000"/>
              </a:lnSpc>
            </a:pPr>
            <a:r>
              <a:rPr lang="fa-IR" sz="1600" dirty="0">
                <a:solidFill>
                  <a:srgbClr val="000000"/>
                </a:solidFill>
                <a:latin typeface="Vazir" panose="020B0603030804020204" pitchFamily="34" charset="-78"/>
                <a:cs typeface="Vazir" panose="020B0603030804020204" pitchFamily="34" charset="-78"/>
              </a:rPr>
              <a:t>فعالیت‌های سینمایی احمد شاملو از سال ۱۳۳۸ با تهیه مستند سیستان و بلوچستان برای شرکت ایتال کنسولت آغاز شد. او بیش‌تر به نوشتن فیلمنامه و دیالوگ‌ها علاقه داشت و در سال ۱۳۴۳ فیلم‌نامه “بن‌بست” و در ۱۳۴۵ “فرار از حقیقت” را به کارگردانی ناصر ملک‌ مطیعی نوشت. شاملو پس از انقلاب، داستانی به نام “میراث شوم” با موضوع نهضت آزادی طلبانه آذربایجان نوشت و در اختیار مسعود کیمیایی قرار داد. متاسفانه این فیلم‌نامه هرگز از وزارت ارشاد مجوز پخش نگرفت و تولید نشد!</a:t>
            </a:r>
          </a:p>
        </p:txBody>
      </p:sp>
      <p:sp>
        <p:nvSpPr>
          <p:cNvPr id="3" name="TextBox 2">
            <a:extLst>
              <a:ext uri="{FF2B5EF4-FFF2-40B4-BE49-F238E27FC236}">
                <a16:creationId xmlns:a16="http://schemas.microsoft.com/office/drawing/2014/main" id="{BF7E6281-7E07-18E6-AECB-2EE3F18DCF38}"/>
              </a:ext>
            </a:extLst>
          </p:cNvPr>
          <p:cNvSpPr txBox="1"/>
          <p:nvPr/>
        </p:nvSpPr>
        <p:spPr>
          <a:xfrm>
            <a:off x="3126657" y="546565"/>
            <a:ext cx="5909187" cy="400110"/>
          </a:xfrm>
          <a:prstGeom prst="rect">
            <a:avLst/>
          </a:prstGeom>
          <a:noFill/>
        </p:spPr>
        <p:txBody>
          <a:bodyPr wrap="square">
            <a:spAutoFit/>
          </a:bodyPr>
          <a:lstStyle/>
          <a:p>
            <a:pPr algn="ctr" rtl="1" fontAlgn="base"/>
            <a:r>
              <a:rPr lang="fa-IR" sz="2000" b="1" dirty="0">
                <a:solidFill>
                  <a:srgbClr val="000000"/>
                </a:solidFill>
                <a:latin typeface="Shabnam" panose="020B0603030804020204" pitchFamily="34" charset="-78"/>
                <a:cs typeface="Shabnam" panose="020B0603030804020204" pitchFamily="34" charset="-78"/>
              </a:rPr>
              <a:t>فعالیت‌های فرهنگی و رسانه‌ای احمد شاملو</a:t>
            </a:r>
          </a:p>
        </p:txBody>
      </p:sp>
    </p:spTree>
    <p:extLst>
      <p:ext uri="{BB962C8B-B14F-4D97-AF65-F5344CB8AC3E}">
        <p14:creationId xmlns:p14="http://schemas.microsoft.com/office/powerpoint/2010/main" val="15586084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61BE64-DADF-3ED8-3BDE-547B5A36907F}"/>
              </a:ext>
            </a:extLst>
          </p:cNvPr>
          <p:cNvSpPr>
            <a:spLocks noGrp="1"/>
          </p:cNvSpPr>
          <p:nvPr>
            <p:ph type="sldNum" sz="quarter" idx="12"/>
          </p:nvPr>
        </p:nvSpPr>
        <p:spPr/>
        <p:txBody>
          <a:bodyPr/>
          <a:lstStyle/>
          <a:p>
            <a:fld id="{2CDDA2DD-50B4-408C-AE80-42581CB500C5}" type="slidenum">
              <a:rPr lang="en-US" smtClean="0"/>
              <a:pPr/>
              <a:t>46</a:t>
            </a:fld>
            <a:endParaRPr lang="en-US" dirty="0"/>
          </a:p>
        </p:txBody>
      </p:sp>
      <p:sp>
        <p:nvSpPr>
          <p:cNvPr id="4" name="TextBox 3">
            <a:extLst>
              <a:ext uri="{FF2B5EF4-FFF2-40B4-BE49-F238E27FC236}">
                <a16:creationId xmlns:a16="http://schemas.microsoft.com/office/drawing/2014/main" id="{70A8B559-DF29-8DEE-7EF4-6AD69B770730}"/>
              </a:ext>
            </a:extLst>
          </p:cNvPr>
          <p:cNvSpPr txBox="1"/>
          <p:nvPr/>
        </p:nvSpPr>
        <p:spPr>
          <a:xfrm>
            <a:off x="444062" y="1312402"/>
            <a:ext cx="11303876" cy="2185214"/>
          </a:xfrm>
          <a:prstGeom prst="rect">
            <a:avLst/>
          </a:prstGeom>
          <a:noFill/>
        </p:spPr>
        <p:txBody>
          <a:bodyPr wrap="square">
            <a:spAutoFit/>
          </a:bodyPr>
          <a:lstStyle/>
          <a:p>
            <a:pPr marL="285750" indent="-285750" algn="justLow" rtl="1" fontAlgn="base">
              <a:lnSpc>
                <a:spcPct val="30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حضور در دانشگاه رم برای کنگره جهانی نظامی گنجوی در سال ۱۳۵۴</a:t>
            </a:r>
          </a:p>
          <a:p>
            <a:pPr marL="285750" indent="-285750" algn="justLow" rtl="1" fontAlgn="base">
              <a:lnSpc>
                <a:spcPct val="30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شرکت در گردهمایی ادبیاتِ امروز خاورمیانه به دعوت انجمن قلم آمریکا و دانشگاه پرینستون در سال ۱۳۵۵</a:t>
            </a:r>
          </a:p>
          <a:p>
            <a:pPr marL="285750" indent="-285750" algn="justLow" rtl="1" fontAlgn="base">
              <a:lnSpc>
                <a:spcPct val="30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سخنرانی در دانشگاه‌های هاروارد، ام آی تی و برکلی در اعتراض به سیاست‌های حکومت پهلوی در سال‌های ۵۵ و ۵۶</a:t>
            </a:r>
          </a:p>
        </p:txBody>
      </p:sp>
      <p:sp>
        <p:nvSpPr>
          <p:cNvPr id="3" name="TextBox 2">
            <a:extLst>
              <a:ext uri="{FF2B5EF4-FFF2-40B4-BE49-F238E27FC236}">
                <a16:creationId xmlns:a16="http://schemas.microsoft.com/office/drawing/2014/main" id="{B0CF6F01-7E1F-59B3-2AE2-79782B4E71CB}"/>
              </a:ext>
            </a:extLst>
          </p:cNvPr>
          <p:cNvSpPr txBox="1"/>
          <p:nvPr/>
        </p:nvSpPr>
        <p:spPr>
          <a:xfrm>
            <a:off x="3126657" y="546565"/>
            <a:ext cx="5909187" cy="400110"/>
          </a:xfrm>
          <a:prstGeom prst="rect">
            <a:avLst/>
          </a:prstGeom>
          <a:noFill/>
        </p:spPr>
        <p:txBody>
          <a:bodyPr wrap="square">
            <a:spAutoFit/>
          </a:bodyPr>
          <a:lstStyle/>
          <a:p>
            <a:pPr algn="ctr" rtl="1" fontAlgn="base"/>
            <a:r>
              <a:rPr lang="fa-IR" sz="2000" b="1" dirty="0">
                <a:solidFill>
                  <a:srgbClr val="000000"/>
                </a:solidFill>
                <a:latin typeface="Shabnam" panose="020B0603030804020204" pitchFamily="34" charset="-78"/>
                <a:cs typeface="Shabnam" panose="020B0603030804020204" pitchFamily="34" charset="-78"/>
              </a:rPr>
              <a:t>فعالیت‌های بین‌المللی شاملو در سال‌های مختلف</a:t>
            </a:r>
          </a:p>
        </p:txBody>
      </p:sp>
      <p:pic>
        <p:nvPicPr>
          <p:cNvPr id="7" name="Picture 6">
            <a:extLst>
              <a:ext uri="{FF2B5EF4-FFF2-40B4-BE49-F238E27FC236}">
                <a16:creationId xmlns:a16="http://schemas.microsoft.com/office/drawing/2014/main" id="{415FAB80-5362-258E-D9D8-A729E171DB86}"/>
              </a:ext>
            </a:extLst>
          </p:cNvPr>
          <p:cNvPicPr>
            <a:picLocks noChangeAspect="1"/>
          </p:cNvPicPr>
          <p:nvPr/>
        </p:nvPicPr>
        <p:blipFill rotWithShape="1">
          <a:blip r:embed="rId2">
            <a:extLst>
              <a:ext uri="{28A0092B-C50C-407E-A947-70E740481C1C}">
                <a14:useLocalDpi xmlns:a14="http://schemas.microsoft.com/office/drawing/2010/main" val="0"/>
              </a:ext>
            </a:extLst>
          </a:blip>
          <a:srcRect b="34822"/>
          <a:stretch/>
        </p:blipFill>
        <p:spPr>
          <a:xfrm>
            <a:off x="1931423" y="3591961"/>
            <a:ext cx="8299654" cy="3042873"/>
          </a:xfrm>
          <a:prstGeom prst="ellipse">
            <a:avLst/>
          </a:prstGeom>
          <a:ln>
            <a:noFill/>
          </a:ln>
          <a:effectLst>
            <a:softEdge rad="112500"/>
          </a:effectLst>
        </p:spPr>
      </p:pic>
    </p:spTree>
    <p:extLst>
      <p:ext uri="{BB962C8B-B14F-4D97-AF65-F5344CB8AC3E}">
        <p14:creationId xmlns:p14="http://schemas.microsoft.com/office/powerpoint/2010/main" val="21212931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61BE64-DADF-3ED8-3BDE-547B5A36907F}"/>
              </a:ext>
            </a:extLst>
          </p:cNvPr>
          <p:cNvSpPr>
            <a:spLocks noGrp="1"/>
          </p:cNvSpPr>
          <p:nvPr>
            <p:ph type="sldNum" sz="quarter" idx="12"/>
          </p:nvPr>
        </p:nvSpPr>
        <p:spPr/>
        <p:txBody>
          <a:bodyPr/>
          <a:lstStyle/>
          <a:p>
            <a:fld id="{2CDDA2DD-50B4-408C-AE80-42581CB500C5}" type="slidenum">
              <a:rPr lang="en-US" smtClean="0"/>
              <a:pPr/>
              <a:t>47</a:t>
            </a:fld>
            <a:endParaRPr lang="en-US" dirty="0"/>
          </a:p>
        </p:txBody>
      </p:sp>
      <p:sp>
        <p:nvSpPr>
          <p:cNvPr id="4" name="TextBox 3">
            <a:extLst>
              <a:ext uri="{FF2B5EF4-FFF2-40B4-BE49-F238E27FC236}">
                <a16:creationId xmlns:a16="http://schemas.microsoft.com/office/drawing/2014/main" id="{70A8B559-DF29-8DEE-7EF4-6AD69B770730}"/>
              </a:ext>
            </a:extLst>
          </p:cNvPr>
          <p:cNvSpPr txBox="1"/>
          <p:nvPr/>
        </p:nvSpPr>
        <p:spPr>
          <a:xfrm>
            <a:off x="444062" y="1312402"/>
            <a:ext cx="11303876" cy="2923877"/>
          </a:xfrm>
          <a:prstGeom prst="rect">
            <a:avLst/>
          </a:prstGeom>
          <a:noFill/>
        </p:spPr>
        <p:txBody>
          <a:bodyPr wrap="square">
            <a:spAutoFit/>
          </a:bodyPr>
          <a:lstStyle/>
          <a:p>
            <a:pPr marL="285750" indent="-285750" algn="justLow" rtl="1" fontAlgn="base">
              <a:lnSpc>
                <a:spcPct val="30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سفر به بریتانیا در سال ۱۳۵۷ پس از چند ماه تلاش برای انتشار هفته‌نامه در ایران و سردبیری ۱۴ نسخه از هفته نامه‌ی ایرانشهر در لندن</a:t>
            </a:r>
          </a:p>
          <a:p>
            <a:pPr marL="285750" indent="-285750" algn="justLow" rtl="1" fontAlgn="base">
              <a:lnSpc>
                <a:spcPct val="30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اجرای شب شعر به دعوت ایرانیان مقیم سوئد در استکهلم</a:t>
            </a:r>
          </a:p>
          <a:p>
            <a:pPr marL="285750" indent="-285750" algn="justLow" rtl="1" fontAlgn="base">
              <a:lnSpc>
                <a:spcPct val="30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سخنرانی با موضوعات “مفاهیم رندی در غزل حافظ” و “آسیب پذیری‌های حقیقت” در دانشگاه برکلی آمریکا در سال ۱۳۶۹ که واکنش‌های متعددی در داخل و خارج ایران در پی داشت</a:t>
            </a:r>
          </a:p>
        </p:txBody>
      </p:sp>
      <p:sp>
        <p:nvSpPr>
          <p:cNvPr id="3" name="TextBox 2">
            <a:extLst>
              <a:ext uri="{FF2B5EF4-FFF2-40B4-BE49-F238E27FC236}">
                <a16:creationId xmlns:a16="http://schemas.microsoft.com/office/drawing/2014/main" id="{B0CF6F01-7E1F-59B3-2AE2-79782B4E71CB}"/>
              </a:ext>
            </a:extLst>
          </p:cNvPr>
          <p:cNvSpPr txBox="1"/>
          <p:nvPr/>
        </p:nvSpPr>
        <p:spPr>
          <a:xfrm>
            <a:off x="3126657" y="546565"/>
            <a:ext cx="5909187" cy="400110"/>
          </a:xfrm>
          <a:prstGeom prst="rect">
            <a:avLst/>
          </a:prstGeom>
          <a:noFill/>
        </p:spPr>
        <p:txBody>
          <a:bodyPr wrap="square">
            <a:spAutoFit/>
          </a:bodyPr>
          <a:lstStyle/>
          <a:p>
            <a:pPr algn="ctr" rtl="1" fontAlgn="base"/>
            <a:r>
              <a:rPr lang="fa-IR" sz="2000" b="1" dirty="0">
                <a:solidFill>
                  <a:srgbClr val="000000"/>
                </a:solidFill>
                <a:latin typeface="Shabnam" panose="020B0603030804020204" pitchFamily="34" charset="-78"/>
                <a:cs typeface="Shabnam" panose="020B0603030804020204" pitchFamily="34" charset="-78"/>
              </a:rPr>
              <a:t>فعالیت‌های بین‌المللی شاملو در سال‌های مختلف</a:t>
            </a:r>
          </a:p>
        </p:txBody>
      </p:sp>
      <p:pic>
        <p:nvPicPr>
          <p:cNvPr id="6" name="Picture 5">
            <a:extLst>
              <a:ext uri="{FF2B5EF4-FFF2-40B4-BE49-F238E27FC236}">
                <a16:creationId xmlns:a16="http://schemas.microsoft.com/office/drawing/2014/main" id="{0210EC67-39A0-A659-B087-5E9D6527E5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2016" y="3962400"/>
            <a:ext cx="1525948" cy="210580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8" name="Picture 7">
            <a:extLst>
              <a:ext uri="{FF2B5EF4-FFF2-40B4-BE49-F238E27FC236}">
                <a16:creationId xmlns:a16="http://schemas.microsoft.com/office/drawing/2014/main" id="{7AB22663-5D35-289A-FFBC-E8D0153ED2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8865" y="3962399"/>
            <a:ext cx="1645162" cy="2105807"/>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0" name="Picture 9">
            <a:extLst>
              <a:ext uri="{FF2B5EF4-FFF2-40B4-BE49-F238E27FC236}">
                <a16:creationId xmlns:a16="http://schemas.microsoft.com/office/drawing/2014/main" id="{20A639B8-49A0-CF93-BDDE-6F7F5B9780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38514" y="3962399"/>
            <a:ext cx="1474065" cy="2105807"/>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16671670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61BE64-DADF-3ED8-3BDE-547B5A36907F}"/>
              </a:ext>
            </a:extLst>
          </p:cNvPr>
          <p:cNvSpPr>
            <a:spLocks noGrp="1"/>
          </p:cNvSpPr>
          <p:nvPr>
            <p:ph type="sldNum" sz="quarter" idx="12"/>
          </p:nvPr>
        </p:nvSpPr>
        <p:spPr/>
        <p:txBody>
          <a:bodyPr/>
          <a:lstStyle/>
          <a:p>
            <a:fld id="{2CDDA2DD-50B4-408C-AE80-42581CB500C5}" type="slidenum">
              <a:rPr lang="en-US" smtClean="0"/>
              <a:pPr/>
              <a:t>48</a:t>
            </a:fld>
            <a:endParaRPr lang="en-US" dirty="0"/>
          </a:p>
        </p:txBody>
      </p:sp>
      <p:sp>
        <p:nvSpPr>
          <p:cNvPr id="4" name="TextBox 3">
            <a:extLst>
              <a:ext uri="{FF2B5EF4-FFF2-40B4-BE49-F238E27FC236}">
                <a16:creationId xmlns:a16="http://schemas.microsoft.com/office/drawing/2014/main" id="{70A8B559-DF29-8DEE-7EF4-6AD69B770730}"/>
              </a:ext>
            </a:extLst>
          </p:cNvPr>
          <p:cNvSpPr txBox="1"/>
          <p:nvPr/>
        </p:nvSpPr>
        <p:spPr>
          <a:xfrm>
            <a:off x="1797269" y="1618532"/>
            <a:ext cx="9869214" cy="2523768"/>
          </a:xfrm>
          <a:prstGeom prst="rect">
            <a:avLst/>
          </a:prstGeom>
          <a:noFill/>
        </p:spPr>
        <p:txBody>
          <a:bodyPr wrap="square">
            <a:spAutoFit/>
          </a:bodyPr>
          <a:lstStyle/>
          <a:p>
            <a:pPr marL="285750" indent="-285750" algn="justLow" rtl="1" fontAlgn="base">
              <a:lnSpc>
                <a:spcPct val="35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حضور در دانشگاه رم برای کنگره جهانی نظامی گنجوی در سال ۱۳۵۴</a:t>
            </a:r>
          </a:p>
          <a:p>
            <a:pPr marL="285750" indent="-285750" algn="justLow" rtl="1" fontAlgn="base">
              <a:lnSpc>
                <a:spcPct val="35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شرکت در گردهمایی ادبیاتِ امروز خاورمیانه به دعوت انجمن قلم آمریکا و دانشگاه پرینستون در سال ۱۳۵۵</a:t>
            </a:r>
          </a:p>
          <a:p>
            <a:pPr marL="285750" indent="-285750" algn="justLow" rtl="1" fontAlgn="base">
              <a:lnSpc>
                <a:spcPct val="35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سخنرانی در دانشگاه‌های هاروارد، ام آی تی و برکلی در اعتراض به سیاست‌های حکومت پهلوی در سال‌های ۵۵ و ۵۶</a:t>
            </a:r>
          </a:p>
        </p:txBody>
      </p:sp>
      <p:sp>
        <p:nvSpPr>
          <p:cNvPr id="3" name="TextBox 2">
            <a:extLst>
              <a:ext uri="{FF2B5EF4-FFF2-40B4-BE49-F238E27FC236}">
                <a16:creationId xmlns:a16="http://schemas.microsoft.com/office/drawing/2014/main" id="{B2C83353-CBED-3F2D-1F2C-30C1992903D3}"/>
              </a:ext>
            </a:extLst>
          </p:cNvPr>
          <p:cNvSpPr txBox="1"/>
          <p:nvPr/>
        </p:nvSpPr>
        <p:spPr>
          <a:xfrm>
            <a:off x="3126657" y="546565"/>
            <a:ext cx="5909187" cy="400110"/>
          </a:xfrm>
          <a:prstGeom prst="rect">
            <a:avLst/>
          </a:prstGeom>
          <a:noFill/>
        </p:spPr>
        <p:txBody>
          <a:bodyPr wrap="square">
            <a:spAutoFit/>
          </a:bodyPr>
          <a:lstStyle/>
          <a:p>
            <a:pPr algn="ctr" rtl="1" fontAlgn="base"/>
            <a:r>
              <a:rPr lang="fa-IR" sz="2000" b="1" dirty="0">
                <a:solidFill>
                  <a:srgbClr val="000000"/>
                </a:solidFill>
                <a:latin typeface="Shabnam" panose="020B0603030804020204" pitchFamily="34" charset="-78"/>
                <a:cs typeface="Shabnam" panose="020B0603030804020204" pitchFamily="34" charset="-78"/>
              </a:rPr>
              <a:t>فعالیت‌های بین‌المللی شاملو در سال‌های مختلف</a:t>
            </a:r>
          </a:p>
        </p:txBody>
      </p:sp>
      <p:pic>
        <p:nvPicPr>
          <p:cNvPr id="6" name="Picture 5">
            <a:extLst>
              <a:ext uri="{FF2B5EF4-FFF2-40B4-BE49-F238E27FC236}">
                <a16:creationId xmlns:a16="http://schemas.microsoft.com/office/drawing/2014/main" id="{2D6FEE9A-76A4-7F0D-4271-FB92757CDA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36840" y="4371021"/>
            <a:ext cx="4762500" cy="207645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8" name="Picture 7">
            <a:extLst>
              <a:ext uri="{FF2B5EF4-FFF2-40B4-BE49-F238E27FC236}">
                <a16:creationId xmlns:a16="http://schemas.microsoft.com/office/drawing/2014/main" id="{E9A86742-7639-E95A-2FC8-EA66B8293E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0160" y="4371021"/>
            <a:ext cx="3755853" cy="207645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158534991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61BE64-DADF-3ED8-3BDE-547B5A36907F}"/>
              </a:ext>
            </a:extLst>
          </p:cNvPr>
          <p:cNvSpPr>
            <a:spLocks noGrp="1"/>
          </p:cNvSpPr>
          <p:nvPr>
            <p:ph type="sldNum" sz="quarter" idx="12"/>
          </p:nvPr>
        </p:nvSpPr>
        <p:spPr/>
        <p:txBody>
          <a:bodyPr/>
          <a:lstStyle/>
          <a:p>
            <a:fld id="{2CDDA2DD-50B4-408C-AE80-42581CB500C5}" type="slidenum">
              <a:rPr lang="en-US" smtClean="0"/>
              <a:pPr/>
              <a:t>49</a:t>
            </a:fld>
            <a:endParaRPr lang="en-US" dirty="0"/>
          </a:p>
        </p:txBody>
      </p:sp>
      <p:sp>
        <p:nvSpPr>
          <p:cNvPr id="4" name="TextBox 3">
            <a:extLst>
              <a:ext uri="{FF2B5EF4-FFF2-40B4-BE49-F238E27FC236}">
                <a16:creationId xmlns:a16="http://schemas.microsoft.com/office/drawing/2014/main" id="{70A8B559-DF29-8DEE-7EF4-6AD69B770730}"/>
              </a:ext>
            </a:extLst>
          </p:cNvPr>
          <p:cNvSpPr txBox="1"/>
          <p:nvPr/>
        </p:nvSpPr>
        <p:spPr>
          <a:xfrm>
            <a:off x="1797269" y="1618532"/>
            <a:ext cx="9869214" cy="4247317"/>
          </a:xfrm>
          <a:prstGeom prst="rect">
            <a:avLst/>
          </a:prstGeom>
          <a:noFill/>
        </p:spPr>
        <p:txBody>
          <a:bodyPr wrap="square">
            <a:spAutoFit/>
          </a:bodyPr>
          <a:lstStyle/>
          <a:p>
            <a:pPr marL="285750" indent="-285750" algn="justLow" rtl="1" fontAlgn="base">
              <a:lnSpc>
                <a:spcPct val="35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سفر به بریتانیا در سال ۱۳۵۷ پس از چند ماه تلاش برای انتشار هفته‌نامه در ایران و سردبیری ۱۴ نسخه از هفته نامه‌ی ایرانشهر در لندن</a:t>
            </a:r>
          </a:p>
          <a:p>
            <a:pPr marL="285750" indent="-285750" algn="justLow" rtl="1" fontAlgn="base">
              <a:lnSpc>
                <a:spcPct val="35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اجرای شب شعر به دعوت ایرانیان مقیم سوئد در استکهلم</a:t>
            </a:r>
          </a:p>
          <a:p>
            <a:pPr marL="285750" indent="-285750" algn="justLow" rtl="1" fontAlgn="base">
              <a:lnSpc>
                <a:spcPct val="350000"/>
              </a:lnSpc>
              <a:buFont typeface="Arial" panose="020B0604020202020204" pitchFamily="34" charset="0"/>
              <a:buChar char="•"/>
            </a:pPr>
            <a:r>
              <a:rPr lang="fa-IR" sz="1600" dirty="0">
                <a:solidFill>
                  <a:srgbClr val="000000"/>
                </a:solidFill>
                <a:latin typeface="Vazir" panose="020B0603030804020204" pitchFamily="34" charset="-78"/>
                <a:cs typeface="Vazir" panose="020B0603030804020204" pitchFamily="34" charset="-78"/>
              </a:rPr>
              <a:t>سخنرانی با موضوعات “مفاهیم رندی در غزل حافظ” و “آسیب پذیری‌های حقیقت” در دانشگاه برکلی آمریکا در سال ۱۳۶۹ که واکنش‌های متعددی در داخل و خارج ایران در پی داشت</a:t>
            </a:r>
          </a:p>
        </p:txBody>
      </p:sp>
      <p:sp>
        <p:nvSpPr>
          <p:cNvPr id="3" name="TextBox 2">
            <a:extLst>
              <a:ext uri="{FF2B5EF4-FFF2-40B4-BE49-F238E27FC236}">
                <a16:creationId xmlns:a16="http://schemas.microsoft.com/office/drawing/2014/main" id="{B2C83353-CBED-3F2D-1F2C-30C1992903D3}"/>
              </a:ext>
            </a:extLst>
          </p:cNvPr>
          <p:cNvSpPr txBox="1"/>
          <p:nvPr/>
        </p:nvSpPr>
        <p:spPr>
          <a:xfrm>
            <a:off x="3126657" y="546565"/>
            <a:ext cx="5909187" cy="400110"/>
          </a:xfrm>
          <a:prstGeom prst="rect">
            <a:avLst/>
          </a:prstGeom>
          <a:noFill/>
        </p:spPr>
        <p:txBody>
          <a:bodyPr wrap="square">
            <a:spAutoFit/>
          </a:bodyPr>
          <a:lstStyle/>
          <a:p>
            <a:pPr algn="ctr" rtl="1" fontAlgn="base"/>
            <a:r>
              <a:rPr lang="fa-IR" sz="2000" b="1" dirty="0">
                <a:solidFill>
                  <a:srgbClr val="000000"/>
                </a:solidFill>
                <a:latin typeface="Shabnam" panose="020B0603030804020204" pitchFamily="34" charset="-78"/>
                <a:cs typeface="Shabnam" panose="020B0603030804020204" pitchFamily="34" charset="-78"/>
              </a:rPr>
              <a:t>فعالیت‌های بین‌المللی شاملو در سال‌های مختلف</a:t>
            </a:r>
          </a:p>
        </p:txBody>
      </p:sp>
      <p:pic>
        <p:nvPicPr>
          <p:cNvPr id="6" name="Picture 5">
            <a:extLst>
              <a:ext uri="{FF2B5EF4-FFF2-40B4-BE49-F238E27FC236}">
                <a16:creationId xmlns:a16="http://schemas.microsoft.com/office/drawing/2014/main" id="{81D51775-B7EA-26C0-13B0-C1708EDECA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3056" y="2694899"/>
            <a:ext cx="2900518" cy="1852480"/>
          </a:xfrm>
          <a:prstGeom prst="rect">
            <a:avLst/>
          </a:prstGeom>
          <a:ln>
            <a:noFill/>
          </a:ln>
          <a:effectLst>
            <a:softEdge rad="112500"/>
          </a:effectLst>
        </p:spPr>
      </p:pic>
    </p:spTree>
    <p:extLst>
      <p:ext uri="{BB962C8B-B14F-4D97-AF65-F5344CB8AC3E}">
        <p14:creationId xmlns:p14="http://schemas.microsoft.com/office/powerpoint/2010/main" val="5399226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4828E1C-A26A-4B92-8F4D-E86D5A2D6539}"/>
              </a:ext>
            </a:extLst>
          </p:cNvPr>
          <p:cNvSpPr>
            <a:spLocks noGrp="1"/>
          </p:cNvSpPr>
          <p:nvPr>
            <p:ph type="sldNum" sz="quarter" idx="12"/>
          </p:nvPr>
        </p:nvSpPr>
        <p:spPr/>
        <p:txBody>
          <a:bodyPr/>
          <a:lstStyle/>
          <a:p>
            <a:fld id="{2CDDA2DD-50B4-408C-AE80-42581CB500C5}" type="slidenum">
              <a:rPr lang="en-US" smtClean="0"/>
              <a:pPr/>
              <a:t>5</a:t>
            </a:fld>
            <a:endParaRPr lang="en-US" dirty="0"/>
          </a:p>
        </p:txBody>
      </p:sp>
      <p:sp>
        <p:nvSpPr>
          <p:cNvPr id="4" name="TextBox 3">
            <a:extLst>
              <a:ext uri="{FF2B5EF4-FFF2-40B4-BE49-F238E27FC236}">
                <a16:creationId xmlns:a16="http://schemas.microsoft.com/office/drawing/2014/main" id="{03A7E698-14C5-32C4-AB9C-5469992DBEA0}"/>
              </a:ext>
            </a:extLst>
          </p:cNvPr>
          <p:cNvSpPr txBox="1"/>
          <p:nvPr/>
        </p:nvSpPr>
        <p:spPr>
          <a:xfrm>
            <a:off x="5240593" y="1587705"/>
            <a:ext cx="6454877" cy="4401205"/>
          </a:xfrm>
          <a:prstGeom prst="rect">
            <a:avLst/>
          </a:prstGeom>
          <a:noFill/>
        </p:spPr>
        <p:txBody>
          <a:bodyPr wrap="square">
            <a:spAutoFit/>
          </a:bodyPr>
          <a:lstStyle/>
          <a:p>
            <a:pPr algn="justLow" rtl="1">
              <a:lnSpc>
                <a:spcPct val="300000"/>
              </a:lnSpc>
            </a:pPr>
            <a:r>
              <a:rPr lang="fa-IR" sz="1600" dirty="0">
                <a:solidFill>
                  <a:srgbClr val="000000"/>
                </a:solidFill>
                <a:latin typeface="Vazir" panose="020B0603030804020204" pitchFamily="34" charset="-78"/>
                <a:cs typeface="Vazir" panose="020B0603030804020204" pitchFamily="34" charset="-78"/>
              </a:rPr>
              <a:t>مأموریت‌های کاری پدر تا دوره‌ی دبیرستان احمد شاملو نیز ادامه داشت و سبب شد آن‌ها زندگی در بیرجند، مشهد و گرگان را نیز تجربه کنند. احمد شاملو در سال 1318 به همراه خانواده به تهران آمد. او سال سوم دبیرستان را در مدرسه‌ی ایران‌شهر و فیروز بهرام تهران گذراند و به دلیل علاقه به یادگیری زبان آلمانی، در هنرستان صنعتی ایران و آلمان تحصیل کرد. در همان زمان به آموختن زبان فرانسوی، که زبان بین‌المللی آن دوره بود، مشغول شد. </a:t>
            </a:r>
            <a:endParaRPr lang="en-US" sz="1600" dirty="0">
              <a:solidFill>
                <a:srgbClr val="000000"/>
              </a:solidFill>
              <a:latin typeface="Vazir" panose="020B0603030804020204" pitchFamily="34" charset="-78"/>
              <a:cs typeface="Vazir" panose="020B0603030804020204" pitchFamily="34" charset="-78"/>
            </a:endParaRPr>
          </a:p>
        </p:txBody>
      </p:sp>
      <p:sp>
        <p:nvSpPr>
          <p:cNvPr id="3" name="TextBox 2">
            <a:extLst>
              <a:ext uri="{FF2B5EF4-FFF2-40B4-BE49-F238E27FC236}">
                <a16:creationId xmlns:a16="http://schemas.microsoft.com/office/drawing/2014/main" id="{B3008992-2219-D61F-B1C8-D38A46E0CF4D}"/>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نگاهی کلی به زندگینامه</a:t>
            </a:r>
          </a:p>
        </p:txBody>
      </p:sp>
      <p:pic>
        <p:nvPicPr>
          <p:cNvPr id="6" name="Picture 5">
            <a:extLst>
              <a:ext uri="{FF2B5EF4-FFF2-40B4-BE49-F238E27FC236}">
                <a16:creationId xmlns:a16="http://schemas.microsoft.com/office/drawing/2014/main" id="{377EC9EA-1413-DEF6-06EA-7BBD7BEBCC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746" y="2019474"/>
            <a:ext cx="4078165" cy="22939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BD8CF792-4E88-CA96-39C8-ED36D544CF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83944" y="4044034"/>
            <a:ext cx="1448783" cy="206969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a:extLst>
              <a:ext uri="{FF2B5EF4-FFF2-40B4-BE49-F238E27FC236}">
                <a16:creationId xmlns:a16="http://schemas.microsoft.com/office/drawing/2014/main" id="{44425580-2ECA-2C53-13BE-4EF15D8DC769}"/>
              </a:ext>
            </a:extLst>
          </p:cNvPr>
          <p:cNvPicPr>
            <a:picLocks noChangeAspect="1"/>
          </p:cNvPicPr>
          <p:nvPr/>
        </p:nvPicPr>
        <p:blipFill rotWithShape="1">
          <a:blip r:embed="rId4">
            <a:extLst>
              <a:ext uri="{28A0092B-C50C-407E-A947-70E740481C1C}">
                <a14:useLocalDpi xmlns:a14="http://schemas.microsoft.com/office/drawing/2010/main" val="0"/>
              </a:ext>
            </a:extLst>
          </a:blip>
          <a:srcRect b="13400"/>
          <a:stretch/>
        </p:blipFill>
        <p:spPr>
          <a:xfrm>
            <a:off x="964111" y="4031875"/>
            <a:ext cx="1521383" cy="208184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09865903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4D88793-A511-AE54-B385-A697AF61FDB0}"/>
              </a:ext>
            </a:extLst>
          </p:cNvPr>
          <p:cNvSpPr txBox="1"/>
          <p:nvPr/>
        </p:nvSpPr>
        <p:spPr>
          <a:xfrm>
            <a:off x="1504336" y="2963471"/>
            <a:ext cx="9183330" cy="1107996"/>
          </a:xfrm>
          <a:prstGeom prst="rect">
            <a:avLst/>
          </a:prstGeom>
          <a:noFill/>
        </p:spPr>
        <p:txBody>
          <a:bodyPr wrap="square">
            <a:spAutoFit/>
          </a:bodyPr>
          <a:lstStyle/>
          <a:p>
            <a:pPr algn="ctr" rtl="1"/>
            <a:r>
              <a:rPr lang="fa-IR" sz="6600" dirty="0">
                <a:latin typeface="Shabnam" panose="020B0603030804020204" pitchFamily="34" charset="-78"/>
                <a:cs typeface="Shabnam" panose="020B0603030804020204" pitchFamily="34" charset="-78"/>
              </a:rPr>
              <a:t>با تشکر از توجه شما</a:t>
            </a:r>
          </a:p>
        </p:txBody>
      </p:sp>
    </p:spTree>
    <p:extLst>
      <p:ext uri="{BB962C8B-B14F-4D97-AF65-F5344CB8AC3E}">
        <p14:creationId xmlns:p14="http://schemas.microsoft.com/office/powerpoint/2010/main" val="62399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33215A-55DD-601E-8284-126E4790C5C7}"/>
              </a:ext>
            </a:extLst>
          </p:cNvPr>
          <p:cNvSpPr>
            <a:spLocks noGrp="1"/>
          </p:cNvSpPr>
          <p:nvPr>
            <p:ph type="sldNum" sz="quarter" idx="12"/>
          </p:nvPr>
        </p:nvSpPr>
        <p:spPr/>
        <p:txBody>
          <a:bodyPr/>
          <a:lstStyle/>
          <a:p>
            <a:fld id="{2CDDA2DD-50B4-408C-AE80-42581CB500C5}" type="slidenum">
              <a:rPr lang="en-US" smtClean="0"/>
              <a:pPr/>
              <a:t>6</a:t>
            </a:fld>
            <a:endParaRPr lang="en-US" dirty="0"/>
          </a:p>
        </p:txBody>
      </p:sp>
      <p:sp>
        <p:nvSpPr>
          <p:cNvPr id="4" name="TextBox 3">
            <a:extLst>
              <a:ext uri="{FF2B5EF4-FFF2-40B4-BE49-F238E27FC236}">
                <a16:creationId xmlns:a16="http://schemas.microsoft.com/office/drawing/2014/main" id="{90BFE4E9-3A0B-F32F-20C9-B78D7F93A054}"/>
              </a:ext>
            </a:extLst>
          </p:cNvPr>
          <p:cNvSpPr txBox="1"/>
          <p:nvPr/>
        </p:nvSpPr>
        <p:spPr>
          <a:xfrm>
            <a:off x="248029" y="1638606"/>
            <a:ext cx="11619506" cy="2185214"/>
          </a:xfrm>
          <a:prstGeom prst="rect">
            <a:avLst/>
          </a:prstGeom>
          <a:noFill/>
        </p:spPr>
        <p:txBody>
          <a:bodyPr wrap="square">
            <a:spAutoFit/>
          </a:bodyPr>
          <a:lstStyle/>
          <a:p>
            <a:pPr algn="justLow" rtl="1">
              <a:lnSpc>
                <a:spcPct val="300000"/>
              </a:lnSpc>
            </a:pPr>
            <a:r>
              <a:rPr lang="fa-IR" sz="1600" dirty="0">
                <a:solidFill>
                  <a:srgbClr val="000000"/>
                </a:solidFill>
                <a:latin typeface="Vazir" panose="020B0603030804020204" pitchFamily="34" charset="-78"/>
                <a:cs typeface="Vazir" panose="020B0603030804020204" pitchFamily="34" charset="-78"/>
              </a:rPr>
              <a:t>احمد شاملو که به نویسندگی علاقه داشت و در زمینه‌ی اجتماعی نیز فردی دغدغه‌مند بود، مقاله‌نویسی در مطبوعات را به‌ طور جدی از سال 1321 شروع کرد و در همین سال، به‌خاطر فعالیت‌های ضدمتفقین بازداشت شد. احمد شاملو مدتی در بازداشتگاه سیاسی شهربانی تهران حبس شد و سپس به بازداشتگاه سیاسی شوروی در رشت انتقال یافت؛ او در پاییز 1323 آزاد شد.</a:t>
            </a:r>
          </a:p>
        </p:txBody>
      </p:sp>
      <p:sp>
        <p:nvSpPr>
          <p:cNvPr id="5" name="TextBox 4">
            <a:extLst>
              <a:ext uri="{FF2B5EF4-FFF2-40B4-BE49-F238E27FC236}">
                <a16:creationId xmlns:a16="http://schemas.microsoft.com/office/drawing/2014/main" id="{646EEABE-87FE-4D14-50B0-650B29F2ECB2}"/>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فعالیت‌های سیاسی احمد شاملو</a:t>
            </a:r>
          </a:p>
        </p:txBody>
      </p:sp>
      <p:pic>
        <p:nvPicPr>
          <p:cNvPr id="6" name="Picture 5">
            <a:extLst>
              <a:ext uri="{FF2B5EF4-FFF2-40B4-BE49-F238E27FC236}">
                <a16:creationId xmlns:a16="http://schemas.microsoft.com/office/drawing/2014/main" id="{71911FDD-7BE3-BD71-26DF-6358C20376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5382" y="4181169"/>
            <a:ext cx="4762500" cy="2076450"/>
          </a:xfrm>
          <a:prstGeom prst="rect">
            <a:avLst/>
          </a:prstGeom>
          <a:ln>
            <a:noFill/>
          </a:ln>
          <a:effectLst>
            <a:softEdge rad="112500"/>
          </a:effectLst>
        </p:spPr>
      </p:pic>
    </p:spTree>
    <p:extLst>
      <p:ext uri="{BB962C8B-B14F-4D97-AF65-F5344CB8AC3E}">
        <p14:creationId xmlns:p14="http://schemas.microsoft.com/office/powerpoint/2010/main" val="44898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33215A-55DD-601E-8284-126E4790C5C7}"/>
              </a:ext>
            </a:extLst>
          </p:cNvPr>
          <p:cNvSpPr>
            <a:spLocks noGrp="1"/>
          </p:cNvSpPr>
          <p:nvPr>
            <p:ph type="sldNum" sz="quarter" idx="12"/>
          </p:nvPr>
        </p:nvSpPr>
        <p:spPr/>
        <p:txBody>
          <a:bodyPr/>
          <a:lstStyle/>
          <a:p>
            <a:fld id="{2CDDA2DD-50B4-408C-AE80-42581CB500C5}" type="slidenum">
              <a:rPr lang="en-US" smtClean="0"/>
              <a:pPr/>
              <a:t>7</a:t>
            </a:fld>
            <a:endParaRPr lang="en-US" dirty="0"/>
          </a:p>
        </p:txBody>
      </p:sp>
      <p:sp>
        <p:nvSpPr>
          <p:cNvPr id="4" name="TextBox 3">
            <a:extLst>
              <a:ext uri="{FF2B5EF4-FFF2-40B4-BE49-F238E27FC236}">
                <a16:creationId xmlns:a16="http://schemas.microsoft.com/office/drawing/2014/main" id="{90BFE4E9-3A0B-F32F-20C9-B78D7F93A054}"/>
              </a:ext>
            </a:extLst>
          </p:cNvPr>
          <p:cNvSpPr txBox="1"/>
          <p:nvPr/>
        </p:nvSpPr>
        <p:spPr>
          <a:xfrm>
            <a:off x="644013" y="1129840"/>
            <a:ext cx="7300452" cy="5139869"/>
          </a:xfrm>
          <a:prstGeom prst="rect">
            <a:avLst/>
          </a:prstGeom>
          <a:noFill/>
        </p:spPr>
        <p:txBody>
          <a:bodyPr wrap="square">
            <a:spAutoFit/>
          </a:bodyPr>
          <a:lstStyle/>
          <a:p>
            <a:pPr algn="justLow" rtl="1">
              <a:lnSpc>
                <a:spcPct val="300000"/>
              </a:lnSpc>
            </a:pPr>
            <a:r>
              <a:rPr lang="fa-IR" sz="1600" dirty="0">
                <a:solidFill>
                  <a:srgbClr val="000000"/>
                </a:solidFill>
                <a:latin typeface="Vazir" panose="020B0603030804020204" pitchFamily="34" charset="-78"/>
                <a:cs typeface="Vazir" panose="020B0603030804020204" pitchFamily="34" charset="-78"/>
              </a:rPr>
              <a:t>در سال 1324، احمد شاملو به همراه خانواده برای مأموریت کاری پدر راهی رضاییه (ارومیه) شد و در کلاس چهارم دبیرستان ادامه‌ی تحصیل داد. همان‌جا بود که چریک‌های فرقه‌ی دموکرات به منزل آن‌ها رفتند و او و پدرش را دستگیر کردند. بعد از این اتفاق، احمد شاملو برای همیشه ترک تحصیل کرد، به تهران بازگشت و مشغول کار در کتاب‌فروشی شد. ضمن اینکه از اواخر سال 1325، به عنوان سردبیر هفته‌نامه‌ی «ادیب» فعالیت داشت. در سال 1327، هفته‌نامه‌ی ادبی «سخن نو» زیر نظر احمد شاملو و عبدالرضا ناظر به زیر چاپ رفت و چندین داستان کوتاه شاملو در این مجله منتشر شد.</a:t>
            </a:r>
          </a:p>
        </p:txBody>
      </p:sp>
      <p:sp>
        <p:nvSpPr>
          <p:cNvPr id="3" name="TextBox 2">
            <a:extLst>
              <a:ext uri="{FF2B5EF4-FFF2-40B4-BE49-F238E27FC236}">
                <a16:creationId xmlns:a16="http://schemas.microsoft.com/office/drawing/2014/main" id="{8B24023E-EE0C-0697-E9B3-3EA3703DEB2C}"/>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فعالیت‌های سیاسی احمد شاملو</a:t>
            </a:r>
          </a:p>
        </p:txBody>
      </p:sp>
      <p:pic>
        <p:nvPicPr>
          <p:cNvPr id="6" name="Picture 5">
            <a:extLst>
              <a:ext uri="{FF2B5EF4-FFF2-40B4-BE49-F238E27FC236}">
                <a16:creationId xmlns:a16="http://schemas.microsoft.com/office/drawing/2014/main" id="{0919EB0E-056B-E18A-CEAF-9C5E8CEEC5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40449" y="1704247"/>
            <a:ext cx="3144327" cy="4417978"/>
          </a:xfrm>
          <a:prstGeom prst="ellipse">
            <a:avLst/>
          </a:prstGeom>
          <a:ln>
            <a:noFill/>
          </a:ln>
          <a:effectLst>
            <a:softEdge rad="112500"/>
          </a:effectLst>
        </p:spPr>
      </p:pic>
    </p:spTree>
    <p:extLst>
      <p:ext uri="{BB962C8B-B14F-4D97-AF65-F5344CB8AC3E}">
        <p14:creationId xmlns:p14="http://schemas.microsoft.com/office/powerpoint/2010/main" val="16561728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33215A-55DD-601E-8284-126E4790C5C7}"/>
              </a:ext>
            </a:extLst>
          </p:cNvPr>
          <p:cNvSpPr>
            <a:spLocks noGrp="1"/>
          </p:cNvSpPr>
          <p:nvPr>
            <p:ph type="sldNum" sz="quarter" idx="12"/>
          </p:nvPr>
        </p:nvSpPr>
        <p:spPr/>
        <p:txBody>
          <a:bodyPr/>
          <a:lstStyle/>
          <a:p>
            <a:fld id="{2CDDA2DD-50B4-408C-AE80-42581CB500C5}" type="slidenum">
              <a:rPr lang="en-US" smtClean="0"/>
              <a:pPr/>
              <a:t>8</a:t>
            </a:fld>
            <a:endParaRPr lang="en-US" dirty="0"/>
          </a:p>
        </p:txBody>
      </p:sp>
      <p:sp>
        <p:nvSpPr>
          <p:cNvPr id="4" name="TextBox 3">
            <a:extLst>
              <a:ext uri="{FF2B5EF4-FFF2-40B4-BE49-F238E27FC236}">
                <a16:creationId xmlns:a16="http://schemas.microsoft.com/office/drawing/2014/main" id="{90BFE4E9-3A0B-F32F-20C9-B78D7F93A054}"/>
              </a:ext>
            </a:extLst>
          </p:cNvPr>
          <p:cNvSpPr txBox="1"/>
          <p:nvPr/>
        </p:nvSpPr>
        <p:spPr>
          <a:xfrm>
            <a:off x="457198" y="1305176"/>
            <a:ext cx="11248103" cy="2923877"/>
          </a:xfrm>
          <a:prstGeom prst="rect">
            <a:avLst/>
          </a:prstGeom>
          <a:noFill/>
        </p:spPr>
        <p:txBody>
          <a:bodyPr wrap="square">
            <a:spAutoFit/>
          </a:bodyPr>
          <a:lstStyle/>
          <a:p>
            <a:pPr algn="ctr" rtl="1">
              <a:lnSpc>
                <a:spcPct val="300000"/>
              </a:lnSpc>
            </a:pPr>
            <a:r>
              <a:rPr lang="fa-IR" sz="1600" dirty="0">
                <a:solidFill>
                  <a:srgbClr val="000000"/>
                </a:solidFill>
                <a:latin typeface="Vazir" panose="020B0603030804020204" pitchFamily="34" charset="-78"/>
                <a:cs typeface="Vazir" panose="020B0603030804020204" pitchFamily="34" charset="-78"/>
              </a:rPr>
              <a:t>پس از کودتای 28 مرداد 1332 علیه دکتر محمد مصدق، فضای سیاسی کشور به‌شدت در خفقان بود. در همین دوران بود که مأموران مجموعه‌ی شعر «آهن‌ها و احساس» احمد شاملو را در چاپخانه سوزاندند. یورش علیه نوشته‌‌های احمد شاملو به همین‌جا ختم نشد و ترجمه‌ی کتاب «طلا در لجن» اثر ژیگموند موریس، قسمت‌هایی از کتاب «مردی که قلبش از سنگ بود» اثر مور یوکایی، برخی از داستان‌های کوتاه شاملو و یادداشت‌هایی که برای مجموعه‌ی «کتاب کوچه» گردآوری شده بود نابود شدند.</a:t>
            </a:r>
          </a:p>
        </p:txBody>
      </p:sp>
      <p:sp>
        <p:nvSpPr>
          <p:cNvPr id="3" name="TextBox 2">
            <a:extLst>
              <a:ext uri="{FF2B5EF4-FFF2-40B4-BE49-F238E27FC236}">
                <a16:creationId xmlns:a16="http://schemas.microsoft.com/office/drawing/2014/main" id="{2405CE12-EA21-C61A-1532-B8D04E9A1F98}"/>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فعالیت‌های سیاسی احمد شاملو</a:t>
            </a:r>
          </a:p>
        </p:txBody>
      </p:sp>
      <p:pic>
        <p:nvPicPr>
          <p:cNvPr id="6" name="Picture 5">
            <a:extLst>
              <a:ext uri="{FF2B5EF4-FFF2-40B4-BE49-F238E27FC236}">
                <a16:creationId xmlns:a16="http://schemas.microsoft.com/office/drawing/2014/main" id="{24F8B640-F97F-BDEB-5004-B72418BDDD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81856" y="4274426"/>
            <a:ext cx="3939253" cy="2177845"/>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38535393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33215A-55DD-601E-8284-126E4790C5C7}"/>
              </a:ext>
            </a:extLst>
          </p:cNvPr>
          <p:cNvSpPr>
            <a:spLocks noGrp="1"/>
          </p:cNvSpPr>
          <p:nvPr>
            <p:ph type="sldNum" sz="quarter" idx="12"/>
          </p:nvPr>
        </p:nvSpPr>
        <p:spPr/>
        <p:txBody>
          <a:bodyPr/>
          <a:lstStyle/>
          <a:p>
            <a:fld id="{2CDDA2DD-50B4-408C-AE80-42581CB500C5}" type="slidenum">
              <a:rPr lang="en-US" smtClean="0"/>
              <a:pPr/>
              <a:t>9</a:t>
            </a:fld>
            <a:endParaRPr lang="en-US" dirty="0"/>
          </a:p>
        </p:txBody>
      </p:sp>
      <p:sp>
        <p:nvSpPr>
          <p:cNvPr id="4" name="TextBox 3">
            <a:extLst>
              <a:ext uri="{FF2B5EF4-FFF2-40B4-BE49-F238E27FC236}">
                <a16:creationId xmlns:a16="http://schemas.microsoft.com/office/drawing/2014/main" id="{90BFE4E9-3A0B-F32F-20C9-B78D7F93A054}"/>
              </a:ext>
            </a:extLst>
          </p:cNvPr>
          <p:cNvSpPr txBox="1"/>
          <p:nvPr/>
        </p:nvSpPr>
        <p:spPr>
          <a:xfrm>
            <a:off x="482887" y="1732453"/>
            <a:ext cx="4517923" cy="3662541"/>
          </a:xfrm>
          <a:prstGeom prst="rect">
            <a:avLst/>
          </a:prstGeom>
          <a:noFill/>
        </p:spPr>
        <p:txBody>
          <a:bodyPr wrap="square">
            <a:spAutoFit/>
          </a:bodyPr>
          <a:lstStyle/>
          <a:p>
            <a:pPr algn="justLow" rtl="1">
              <a:lnSpc>
                <a:spcPct val="300000"/>
              </a:lnSpc>
            </a:pPr>
            <a:r>
              <a:rPr lang="fa-IR" sz="1600" dirty="0">
                <a:solidFill>
                  <a:srgbClr val="000000"/>
                </a:solidFill>
                <a:latin typeface="Vazir" panose="020B0603030804020204" pitchFamily="34" charset="-78"/>
                <a:cs typeface="Vazir" panose="020B0603030804020204" pitchFamily="34" charset="-78"/>
              </a:rPr>
              <a:t>این حملات به‌سوی نوشته‌های احمد شاملو در نهایت به دستگیری مجدد او به عنوان زندانی سیاسی منجر شد. احمد شاملو مدتی در زندان موقت شهربانی و سپس در زندان قصر بود، تا اینکه پس از حدود یک سال، در روزهای سرد زمستان 1333 به خانه بازگشت. </a:t>
            </a:r>
          </a:p>
        </p:txBody>
      </p:sp>
      <p:sp>
        <p:nvSpPr>
          <p:cNvPr id="3" name="TextBox 2">
            <a:extLst>
              <a:ext uri="{FF2B5EF4-FFF2-40B4-BE49-F238E27FC236}">
                <a16:creationId xmlns:a16="http://schemas.microsoft.com/office/drawing/2014/main" id="{ED9E5B0A-A62F-E0D1-053D-BFDFD0C075A9}"/>
              </a:ext>
            </a:extLst>
          </p:cNvPr>
          <p:cNvSpPr txBox="1"/>
          <p:nvPr/>
        </p:nvSpPr>
        <p:spPr>
          <a:xfrm>
            <a:off x="3126657" y="546565"/>
            <a:ext cx="5909187" cy="400110"/>
          </a:xfrm>
          <a:prstGeom prst="rect">
            <a:avLst/>
          </a:prstGeom>
          <a:noFill/>
        </p:spPr>
        <p:txBody>
          <a:bodyPr wrap="square">
            <a:spAutoFit/>
          </a:bodyPr>
          <a:lstStyle/>
          <a:p>
            <a:pPr algn="ctr" rtl="1"/>
            <a:r>
              <a:rPr lang="fa-IR" sz="2000" b="1" dirty="0">
                <a:solidFill>
                  <a:srgbClr val="000000"/>
                </a:solidFill>
                <a:latin typeface="Shabnam" panose="020B0603030804020204" pitchFamily="34" charset="-78"/>
                <a:cs typeface="Shabnam" panose="020B0603030804020204" pitchFamily="34" charset="-78"/>
              </a:rPr>
              <a:t>فعالیت‌های سیاسی احمد شاملو</a:t>
            </a:r>
          </a:p>
        </p:txBody>
      </p:sp>
      <p:pic>
        <p:nvPicPr>
          <p:cNvPr id="7" name="Picture 6">
            <a:extLst>
              <a:ext uri="{FF2B5EF4-FFF2-40B4-BE49-F238E27FC236}">
                <a16:creationId xmlns:a16="http://schemas.microsoft.com/office/drawing/2014/main" id="{1486304F-ED51-4AFD-AE3E-BE3882029D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5168" y="1946787"/>
            <a:ext cx="3068365" cy="383886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8" name="Picture 7">
            <a:extLst>
              <a:ext uri="{FF2B5EF4-FFF2-40B4-BE49-F238E27FC236}">
                <a16:creationId xmlns:a16="http://schemas.microsoft.com/office/drawing/2014/main" id="{079D2ACE-0F34-A1DF-8DAD-4DC5AD5B42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8151" y="2065235"/>
            <a:ext cx="2529347" cy="142275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9" name="Picture 8">
            <a:extLst>
              <a:ext uri="{FF2B5EF4-FFF2-40B4-BE49-F238E27FC236}">
                <a16:creationId xmlns:a16="http://schemas.microsoft.com/office/drawing/2014/main" id="{BEB877B3-231F-FF2D-DA8B-B92EDBF5A4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12824" y="3783971"/>
            <a:ext cx="1541676" cy="220239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8053472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TotalTime>
  <Words>4159</Words>
  <Application>Microsoft Office PowerPoint</Application>
  <PresentationFormat>Widescreen</PresentationFormat>
  <Paragraphs>180</Paragraphs>
  <Slides>50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50</vt:i4>
      </vt:variant>
    </vt:vector>
  </HeadingPairs>
  <TitlesOfParts>
    <vt:vector size="57" baseType="lpstr">
      <vt:lpstr>Arial</vt:lpstr>
      <vt:lpstr>Calibri</vt:lpstr>
      <vt:lpstr>Shabnam</vt:lpstr>
      <vt:lpstr>Times New Roman</vt:lpstr>
      <vt:lpstr>ttgm</vt:lpstr>
      <vt:lpstr>Vazir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Mobotop</dc:creator>
  <cp:lastModifiedBy>Mobotop</cp:lastModifiedBy>
  <cp:revision>44</cp:revision>
  <dcterms:created xsi:type="dcterms:W3CDTF">2024-03-08T09:19:39Z</dcterms:created>
  <dcterms:modified xsi:type="dcterms:W3CDTF">2024-03-09T10:56:25Z</dcterms:modified>
</cp:coreProperties>
</file>