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311" r:id="rId2"/>
    <p:sldId id="259" r:id="rId3"/>
    <p:sldId id="319" r:id="rId4"/>
    <p:sldId id="256" r:id="rId5"/>
    <p:sldId id="257" r:id="rId6"/>
    <p:sldId id="258" r:id="rId7"/>
    <p:sldId id="278" r:id="rId8"/>
    <p:sldId id="306" r:id="rId9"/>
    <p:sldId id="307" r:id="rId10"/>
    <p:sldId id="308" r:id="rId11"/>
    <p:sldId id="309" r:id="rId12"/>
    <p:sldId id="260" r:id="rId13"/>
    <p:sldId id="262" r:id="rId14"/>
    <p:sldId id="263" r:id="rId15"/>
    <p:sldId id="264" r:id="rId16"/>
    <p:sldId id="265" r:id="rId17"/>
    <p:sldId id="305" r:id="rId18"/>
    <p:sldId id="266" r:id="rId19"/>
    <p:sldId id="267" r:id="rId20"/>
    <p:sldId id="268" r:id="rId21"/>
    <p:sldId id="269" r:id="rId22"/>
    <p:sldId id="270" r:id="rId23"/>
    <p:sldId id="271" r:id="rId24"/>
    <p:sldId id="272" r:id="rId25"/>
    <p:sldId id="273" r:id="rId26"/>
    <p:sldId id="274" r:id="rId27"/>
    <p:sldId id="275"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6" r:id="rId42"/>
    <p:sldId id="293" r:id="rId43"/>
    <p:sldId id="294" r:id="rId44"/>
    <p:sldId id="295" r:id="rId45"/>
    <p:sldId id="298" r:id="rId46"/>
    <p:sldId id="299" r:id="rId47"/>
    <p:sldId id="300" r:id="rId48"/>
    <p:sldId id="303" r:id="rId49"/>
    <p:sldId id="304" r:id="rId50"/>
    <p:sldId id="320"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CF06EB-4460-4E77-BA5D-125E84726873}" type="datetimeFigureOut">
              <a:rPr lang="en-US" smtClean="0"/>
              <a:t>3/15/2024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AF725C-899D-4123-B584-614CE54693CA}" type="slidenum">
              <a:rPr lang="en-US" smtClean="0"/>
              <a:t>‹#›</a:t>
            </a:fld>
            <a:endParaRPr lang="en-US"/>
          </a:p>
        </p:txBody>
      </p:sp>
    </p:spTree>
    <p:extLst>
      <p:ext uri="{BB962C8B-B14F-4D97-AF65-F5344CB8AC3E}">
        <p14:creationId xmlns:p14="http://schemas.microsoft.com/office/powerpoint/2010/main" val="903930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8" name="Graphic 21">
            <a:extLst>
              <a:ext uri="{FF2B5EF4-FFF2-40B4-BE49-F238E27FC236}">
                <a16:creationId xmlns:a16="http://schemas.microsoft.com/office/drawing/2014/main" id="{CBFB122A-6EED-FBB3-1DCF-31B9307C6421}"/>
              </a:ext>
            </a:extLst>
          </p:cNvPr>
          <p:cNvSpPr/>
          <p:nvPr userDrawn="1"/>
        </p:nvSpPr>
        <p:spPr>
          <a:xfrm>
            <a:off x="0" y="0"/>
            <a:ext cx="12192000" cy="6858000"/>
          </a:xfrm>
          <a:custGeom>
            <a:avLst/>
            <a:gdLst>
              <a:gd name="connsiteX0" fmla="*/ 0 w 6858000"/>
              <a:gd name="connsiteY0" fmla="*/ 0 h 6858000"/>
              <a:gd name="connsiteX1" fmla="*/ 6858000 w 6858000"/>
              <a:gd name="connsiteY1" fmla="*/ 0 h 6858000"/>
              <a:gd name="connsiteX2" fmla="*/ 6858000 w 6858000"/>
              <a:gd name="connsiteY2" fmla="*/ 6858000 h 6858000"/>
              <a:gd name="connsiteX3" fmla="*/ 0 w 685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58000" h="6858000">
                <a:moveTo>
                  <a:pt x="0" y="0"/>
                </a:moveTo>
                <a:lnTo>
                  <a:pt x="6858000" y="0"/>
                </a:lnTo>
                <a:lnTo>
                  <a:pt x="6858000" y="6858000"/>
                </a:lnTo>
                <a:lnTo>
                  <a:pt x="0" y="6858000"/>
                </a:lnTo>
                <a:close/>
              </a:path>
            </a:pathLst>
          </a:custGeom>
          <a:solidFill>
            <a:srgbClr val="7EBBFF">
              <a:alpha val="19000"/>
            </a:srgbClr>
          </a:solidFill>
          <a:ln w="13716" cap="flat">
            <a:noFill/>
            <a:prstDash val="solid"/>
            <a:miter/>
          </a:ln>
        </p:spPr>
        <p:txBody>
          <a:bodyPr rtlCol="0" anchor="ctr"/>
          <a:lstStyle/>
          <a:p>
            <a:endParaRPr lang="en-US"/>
          </a:p>
        </p:txBody>
      </p:sp>
      <p:sp>
        <p:nvSpPr>
          <p:cNvPr id="19" name="Picture Placeholder 18">
            <a:extLst>
              <a:ext uri="{FF2B5EF4-FFF2-40B4-BE49-F238E27FC236}">
                <a16:creationId xmlns:a16="http://schemas.microsoft.com/office/drawing/2014/main" id="{A75576B4-BDF8-59FA-00EB-634B6157AEC5}"/>
              </a:ext>
            </a:extLst>
          </p:cNvPr>
          <p:cNvSpPr>
            <a:spLocks noGrp="1"/>
          </p:cNvSpPr>
          <p:nvPr>
            <p:ph type="pic" sz="quarter" idx="10"/>
          </p:nvPr>
        </p:nvSpPr>
        <p:spPr>
          <a:xfrm>
            <a:off x="0" y="2471351"/>
            <a:ext cx="12198084" cy="4386649"/>
          </a:xfrm>
          <a:custGeom>
            <a:avLst/>
            <a:gdLst>
              <a:gd name="connsiteX0" fmla="*/ 6099043 w 12198084"/>
              <a:gd name="connsiteY0" fmla="*/ 0 h 4386649"/>
              <a:gd name="connsiteX1" fmla="*/ 12039448 w 12198084"/>
              <a:gd name="connsiteY1" fmla="*/ 3940227 h 4386649"/>
              <a:gd name="connsiteX2" fmla="*/ 12198084 w 12198084"/>
              <a:gd name="connsiteY2" fmla="*/ 4386649 h 4386649"/>
              <a:gd name="connsiteX3" fmla="*/ 0 w 12198084"/>
              <a:gd name="connsiteY3" fmla="*/ 4386649 h 4386649"/>
              <a:gd name="connsiteX4" fmla="*/ 158636 w 12198084"/>
              <a:gd name="connsiteY4" fmla="*/ 3940227 h 4386649"/>
              <a:gd name="connsiteX5" fmla="*/ 6099043 w 12198084"/>
              <a:gd name="connsiteY5" fmla="*/ 0 h 438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8084" h="4386649">
                <a:moveTo>
                  <a:pt x="6099043" y="0"/>
                </a:moveTo>
                <a:cubicBezTo>
                  <a:pt x="8790870" y="0"/>
                  <a:pt x="11094474" y="1630761"/>
                  <a:pt x="12039448" y="3940227"/>
                </a:cubicBezTo>
                <a:lnTo>
                  <a:pt x="12198084" y="4386649"/>
                </a:lnTo>
                <a:lnTo>
                  <a:pt x="0" y="4386649"/>
                </a:lnTo>
                <a:lnTo>
                  <a:pt x="158636" y="3940227"/>
                </a:lnTo>
                <a:cubicBezTo>
                  <a:pt x="1103610" y="1630761"/>
                  <a:pt x="3407213" y="0"/>
                  <a:pt x="6099043" y="0"/>
                </a:cubicBezTo>
                <a:close/>
              </a:path>
            </a:pathLst>
          </a:custGeom>
        </p:spPr>
        <p:txBody>
          <a:bodyPr wrap="square">
            <a:noAutofit/>
          </a:bodyPr>
          <a:lstStyle/>
          <a:p>
            <a:endParaRPr lang="en-US"/>
          </a:p>
        </p:txBody>
      </p:sp>
    </p:spTree>
    <p:extLst>
      <p:ext uri="{BB962C8B-B14F-4D97-AF65-F5344CB8AC3E}">
        <p14:creationId xmlns:p14="http://schemas.microsoft.com/office/powerpoint/2010/main" val="33283444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3" name="Graphic 21">
            <a:extLst>
              <a:ext uri="{FF2B5EF4-FFF2-40B4-BE49-F238E27FC236}">
                <a16:creationId xmlns:a16="http://schemas.microsoft.com/office/drawing/2014/main" id="{2AE69E16-8F56-35E8-CD27-2F0BE2BFCB1A}"/>
              </a:ext>
            </a:extLst>
          </p:cNvPr>
          <p:cNvSpPr/>
          <p:nvPr/>
        </p:nvSpPr>
        <p:spPr>
          <a:xfrm>
            <a:off x="0" y="0"/>
            <a:ext cx="12192000" cy="6858000"/>
          </a:xfrm>
          <a:custGeom>
            <a:avLst/>
            <a:gdLst>
              <a:gd name="connsiteX0" fmla="*/ 0 w 6858000"/>
              <a:gd name="connsiteY0" fmla="*/ 0 h 6858000"/>
              <a:gd name="connsiteX1" fmla="*/ 6858000 w 6858000"/>
              <a:gd name="connsiteY1" fmla="*/ 0 h 6858000"/>
              <a:gd name="connsiteX2" fmla="*/ 6858000 w 6858000"/>
              <a:gd name="connsiteY2" fmla="*/ 6858000 h 6858000"/>
              <a:gd name="connsiteX3" fmla="*/ 0 w 685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58000" h="6858000">
                <a:moveTo>
                  <a:pt x="0" y="0"/>
                </a:moveTo>
                <a:lnTo>
                  <a:pt x="6858000" y="0"/>
                </a:lnTo>
                <a:lnTo>
                  <a:pt x="6858000" y="6858000"/>
                </a:lnTo>
                <a:lnTo>
                  <a:pt x="0" y="6858000"/>
                </a:lnTo>
                <a:close/>
              </a:path>
            </a:pathLst>
          </a:custGeom>
          <a:solidFill>
            <a:srgbClr val="7EBBFF">
              <a:alpha val="19000"/>
            </a:srgbClr>
          </a:solidFill>
          <a:ln w="13716" cap="flat">
            <a:noFill/>
            <a:prstDash val="solid"/>
            <a:miter/>
          </a:ln>
        </p:spPr>
        <p:txBody>
          <a:bodyPr rtlCol="0" anchor="ctr"/>
          <a:lstStyle/>
          <a:p>
            <a:endParaRPr lang="en-US"/>
          </a:p>
        </p:txBody>
      </p:sp>
      <p:sp>
        <p:nvSpPr>
          <p:cNvPr id="14" name="Rectangle: Rounded Corners 13">
            <a:extLst>
              <a:ext uri="{FF2B5EF4-FFF2-40B4-BE49-F238E27FC236}">
                <a16:creationId xmlns:a16="http://schemas.microsoft.com/office/drawing/2014/main" id="{D64582D2-03A1-2B38-4A91-EDECEC241D18}"/>
              </a:ext>
            </a:extLst>
          </p:cNvPr>
          <p:cNvSpPr/>
          <p:nvPr userDrawn="1"/>
        </p:nvSpPr>
        <p:spPr>
          <a:xfrm>
            <a:off x="186813" y="481781"/>
            <a:ext cx="11779045" cy="6213987"/>
          </a:xfrm>
          <a:prstGeom prst="roundRect">
            <a:avLst>
              <a:gd name="adj" fmla="val 743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3FB4D8B3-DB02-149B-1E54-712F6BE4A67A}"/>
              </a:ext>
            </a:extLst>
          </p:cNvPr>
          <p:cNvSpPr/>
          <p:nvPr userDrawn="1"/>
        </p:nvSpPr>
        <p:spPr>
          <a:xfrm>
            <a:off x="4080387" y="211394"/>
            <a:ext cx="7619270" cy="549376"/>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2F95E7C1-1F68-05DA-B1C3-E0E2BD03C575}"/>
              </a:ext>
            </a:extLst>
          </p:cNvPr>
          <p:cNvSpPr/>
          <p:nvPr userDrawn="1"/>
        </p:nvSpPr>
        <p:spPr>
          <a:xfrm>
            <a:off x="3559277" y="225527"/>
            <a:ext cx="521110" cy="52111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6051D50A-5733-5E67-9AA3-4D7EDC424BC7}"/>
              </a:ext>
            </a:extLst>
          </p:cNvPr>
          <p:cNvSpPr/>
          <p:nvPr userDrawn="1"/>
        </p:nvSpPr>
        <p:spPr>
          <a:xfrm>
            <a:off x="11144863" y="160082"/>
            <a:ext cx="651999" cy="6519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a:extLst>
              <a:ext uri="{FF2B5EF4-FFF2-40B4-BE49-F238E27FC236}">
                <a16:creationId xmlns:a16="http://schemas.microsoft.com/office/drawing/2014/main" id="{85482090-B2B8-F942-9BE2-5E3E140B5C80}"/>
              </a:ext>
            </a:extLst>
          </p:cNvPr>
          <p:cNvPicPr>
            <a:picLocks noChangeAspect="1"/>
          </p:cNvPicPr>
          <p:nvPr userDrawn="1"/>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27604" y="146417"/>
            <a:ext cx="839933" cy="700693"/>
          </a:xfrm>
          <a:prstGeom prst="rect">
            <a:avLst/>
          </a:prstGeom>
        </p:spPr>
      </p:pic>
      <p:sp>
        <p:nvSpPr>
          <p:cNvPr id="20" name="Slide Number Placeholder 5">
            <a:extLst>
              <a:ext uri="{FF2B5EF4-FFF2-40B4-BE49-F238E27FC236}">
                <a16:creationId xmlns:a16="http://schemas.microsoft.com/office/drawing/2014/main" id="{6069BF93-204E-5F54-230B-EF2F6924BCCC}"/>
              </a:ext>
            </a:extLst>
          </p:cNvPr>
          <p:cNvSpPr>
            <a:spLocks noGrp="1"/>
          </p:cNvSpPr>
          <p:nvPr>
            <p:ph type="sldNum" sz="quarter" idx="12"/>
          </p:nvPr>
        </p:nvSpPr>
        <p:spPr>
          <a:xfrm>
            <a:off x="3575254" y="303518"/>
            <a:ext cx="489155" cy="365125"/>
          </a:xfrm>
        </p:spPr>
        <p:txBody>
          <a:bodyPr/>
          <a:lstStyle>
            <a:lvl1pPr algn="ctr">
              <a:defRPr sz="1600" b="1">
                <a:solidFill>
                  <a:schemeClr val="tx1"/>
                </a:solidFill>
                <a:latin typeface="Times New Roman" panose="02020603050405020304" pitchFamily="18" charset="0"/>
                <a:cs typeface="Times New Roman" panose="02020603050405020304" pitchFamily="18" charset="0"/>
              </a:defRPr>
            </a:lvl1pPr>
          </a:lstStyle>
          <a:p>
            <a:fld id="{EA615AC4-639C-4207-9379-D3A473803E3E}" type="slidenum">
              <a:rPr lang="en-US" smtClean="0"/>
              <a:pPr/>
              <a:t>‹#›</a:t>
            </a:fld>
            <a:endParaRPr lang="en-US" dirty="0"/>
          </a:p>
        </p:txBody>
      </p:sp>
    </p:spTree>
    <p:extLst>
      <p:ext uri="{BB962C8B-B14F-4D97-AF65-F5344CB8AC3E}">
        <p14:creationId xmlns:p14="http://schemas.microsoft.com/office/powerpoint/2010/main" val="2406223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Graphic 21">
            <a:extLst>
              <a:ext uri="{FF2B5EF4-FFF2-40B4-BE49-F238E27FC236}">
                <a16:creationId xmlns:a16="http://schemas.microsoft.com/office/drawing/2014/main" id="{B7F8E118-0439-F2E4-6F58-1BBB385ED104}"/>
              </a:ext>
            </a:extLst>
          </p:cNvPr>
          <p:cNvSpPr/>
          <p:nvPr userDrawn="1"/>
        </p:nvSpPr>
        <p:spPr>
          <a:xfrm>
            <a:off x="0" y="0"/>
            <a:ext cx="12192000" cy="6858000"/>
          </a:xfrm>
          <a:custGeom>
            <a:avLst/>
            <a:gdLst>
              <a:gd name="connsiteX0" fmla="*/ 0 w 6858000"/>
              <a:gd name="connsiteY0" fmla="*/ 0 h 6858000"/>
              <a:gd name="connsiteX1" fmla="*/ 6858000 w 6858000"/>
              <a:gd name="connsiteY1" fmla="*/ 0 h 6858000"/>
              <a:gd name="connsiteX2" fmla="*/ 6858000 w 6858000"/>
              <a:gd name="connsiteY2" fmla="*/ 6858000 h 6858000"/>
              <a:gd name="connsiteX3" fmla="*/ 0 w 685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58000" h="6858000">
                <a:moveTo>
                  <a:pt x="0" y="0"/>
                </a:moveTo>
                <a:lnTo>
                  <a:pt x="6858000" y="0"/>
                </a:lnTo>
                <a:lnTo>
                  <a:pt x="6858000" y="6858000"/>
                </a:lnTo>
                <a:lnTo>
                  <a:pt x="0" y="6858000"/>
                </a:lnTo>
                <a:close/>
              </a:path>
            </a:pathLst>
          </a:custGeom>
          <a:solidFill>
            <a:srgbClr val="7EBBFF">
              <a:alpha val="19000"/>
            </a:srgbClr>
          </a:solidFill>
          <a:ln w="13716" cap="flat">
            <a:noFill/>
            <a:prstDash val="solid"/>
            <a:miter/>
          </a:ln>
        </p:spPr>
        <p:txBody>
          <a:bodyPr rtlCol="0" anchor="ctr"/>
          <a:lstStyle/>
          <a:p>
            <a:endParaRPr lang="en-US"/>
          </a:p>
        </p:txBody>
      </p:sp>
      <p:sp>
        <p:nvSpPr>
          <p:cNvPr id="6" name="Graphic 21">
            <a:extLst>
              <a:ext uri="{FF2B5EF4-FFF2-40B4-BE49-F238E27FC236}">
                <a16:creationId xmlns:a16="http://schemas.microsoft.com/office/drawing/2014/main" id="{CCD6C7CF-9130-9FAC-3FA2-A3FEF7CA334A}"/>
              </a:ext>
            </a:extLst>
          </p:cNvPr>
          <p:cNvSpPr/>
          <p:nvPr userDrawn="1"/>
        </p:nvSpPr>
        <p:spPr>
          <a:xfrm>
            <a:off x="0" y="0"/>
            <a:ext cx="12192000" cy="6858000"/>
          </a:xfrm>
          <a:custGeom>
            <a:avLst/>
            <a:gdLst>
              <a:gd name="connsiteX0" fmla="*/ 0 w 6858000"/>
              <a:gd name="connsiteY0" fmla="*/ 0 h 6858000"/>
              <a:gd name="connsiteX1" fmla="*/ 6858000 w 6858000"/>
              <a:gd name="connsiteY1" fmla="*/ 0 h 6858000"/>
              <a:gd name="connsiteX2" fmla="*/ 6858000 w 6858000"/>
              <a:gd name="connsiteY2" fmla="*/ 6858000 h 6858000"/>
              <a:gd name="connsiteX3" fmla="*/ 0 w 685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58000" h="6858000">
                <a:moveTo>
                  <a:pt x="0" y="0"/>
                </a:moveTo>
                <a:lnTo>
                  <a:pt x="6858000" y="0"/>
                </a:lnTo>
                <a:lnTo>
                  <a:pt x="6858000" y="6858000"/>
                </a:lnTo>
                <a:lnTo>
                  <a:pt x="0" y="6858000"/>
                </a:lnTo>
                <a:close/>
              </a:path>
            </a:pathLst>
          </a:custGeom>
          <a:solidFill>
            <a:srgbClr val="7EBBFF">
              <a:alpha val="19000"/>
            </a:srgbClr>
          </a:solidFill>
          <a:ln w="13716" cap="flat">
            <a:noFill/>
            <a:prstDash val="solid"/>
            <a:miter/>
          </a:ln>
        </p:spPr>
        <p:txBody>
          <a:bodyPr rtlCol="0" anchor="ctr"/>
          <a:lstStyle/>
          <a:p>
            <a:endParaRPr lang="en-US"/>
          </a:p>
        </p:txBody>
      </p:sp>
      <p:sp>
        <p:nvSpPr>
          <p:cNvPr id="7" name="Rectangle: Rounded Corners 6">
            <a:extLst>
              <a:ext uri="{FF2B5EF4-FFF2-40B4-BE49-F238E27FC236}">
                <a16:creationId xmlns:a16="http://schemas.microsoft.com/office/drawing/2014/main" id="{DA049CA4-C675-C992-AE43-7678AC67D2FA}"/>
              </a:ext>
            </a:extLst>
          </p:cNvPr>
          <p:cNvSpPr/>
          <p:nvPr userDrawn="1"/>
        </p:nvSpPr>
        <p:spPr>
          <a:xfrm>
            <a:off x="186813" y="481781"/>
            <a:ext cx="11779045" cy="6213987"/>
          </a:xfrm>
          <a:prstGeom prst="roundRect">
            <a:avLst>
              <a:gd name="adj" fmla="val 743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71A18D27-9C98-7ACB-39EA-D4C7B24260DE}"/>
              </a:ext>
            </a:extLst>
          </p:cNvPr>
          <p:cNvSpPr/>
          <p:nvPr userDrawn="1"/>
        </p:nvSpPr>
        <p:spPr>
          <a:xfrm>
            <a:off x="4080387" y="211394"/>
            <a:ext cx="7619270" cy="549376"/>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98E4AAE-430E-2830-C4DB-9339D46B7910}"/>
              </a:ext>
            </a:extLst>
          </p:cNvPr>
          <p:cNvSpPr/>
          <p:nvPr userDrawn="1"/>
        </p:nvSpPr>
        <p:spPr>
          <a:xfrm>
            <a:off x="3559277" y="225527"/>
            <a:ext cx="521110" cy="52111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1C62108A-64AA-6C33-FF2F-0DCC321C7870}"/>
              </a:ext>
            </a:extLst>
          </p:cNvPr>
          <p:cNvSpPr/>
          <p:nvPr userDrawn="1"/>
        </p:nvSpPr>
        <p:spPr>
          <a:xfrm>
            <a:off x="11144863" y="160082"/>
            <a:ext cx="651999" cy="6519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DC0C7F4B-C4E4-7544-9F9F-D042FBDD9988}"/>
              </a:ext>
            </a:extLst>
          </p:cNvPr>
          <p:cNvPicPr>
            <a:picLocks noChangeAspect="1"/>
          </p:cNvPicPr>
          <p:nvPr userDrawn="1"/>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27604" y="146417"/>
            <a:ext cx="839933" cy="700693"/>
          </a:xfrm>
          <a:prstGeom prst="rect">
            <a:avLst/>
          </a:prstGeom>
        </p:spPr>
      </p:pic>
      <p:sp>
        <p:nvSpPr>
          <p:cNvPr id="12" name="Slide Number Placeholder 5">
            <a:extLst>
              <a:ext uri="{FF2B5EF4-FFF2-40B4-BE49-F238E27FC236}">
                <a16:creationId xmlns:a16="http://schemas.microsoft.com/office/drawing/2014/main" id="{77D08D44-3F5D-328C-F133-2D5BAAB61420}"/>
              </a:ext>
            </a:extLst>
          </p:cNvPr>
          <p:cNvSpPr>
            <a:spLocks noGrp="1"/>
          </p:cNvSpPr>
          <p:nvPr>
            <p:ph type="sldNum" sz="quarter" idx="12"/>
          </p:nvPr>
        </p:nvSpPr>
        <p:spPr>
          <a:xfrm>
            <a:off x="3575254" y="303518"/>
            <a:ext cx="489155" cy="365125"/>
          </a:xfrm>
        </p:spPr>
        <p:txBody>
          <a:bodyPr/>
          <a:lstStyle>
            <a:lvl1pPr algn="ctr">
              <a:defRPr sz="1600" b="1">
                <a:solidFill>
                  <a:schemeClr val="tx1"/>
                </a:solidFill>
                <a:latin typeface="Times New Roman" panose="02020603050405020304" pitchFamily="18" charset="0"/>
                <a:cs typeface="Times New Roman" panose="02020603050405020304" pitchFamily="18" charset="0"/>
              </a:defRPr>
            </a:lvl1pPr>
          </a:lstStyle>
          <a:p>
            <a:fld id="{EA615AC4-639C-4207-9379-D3A473803E3E}" type="slidenum">
              <a:rPr lang="en-US" smtClean="0"/>
              <a:pPr/>
              <a:t>‹#›</a:t>
            </a:fld>
            <a:endParaRPr lang="en-US" dirty="0"/>
          </a:p>
        </p:txBody>
      </p:sp>
    </p:spTree>
    <p:extLst>
      <p:ext uri="{BB962C8B-B14F-4D97-AF65-F5344CB8AC3E}">
        <p14:creationId xmlns:p14="http://schemas.microsoft.com/office/powerpoint/2010/main" val="6731671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3" name="Graphic 21">
            <a:extLst>
              <a:ext uri="{FF2B5EF4-FFF2-40B4-BE49-F238E27FC236}">
                <a16:creationId xmlns:a16="http://schemas.microsoft.com/office/drawing/2014/main" id="{7BE9B2A4-D6DC-F641-5B71-7E1801425760}"/>
              </a:ext>
            </a:extLst>
          </p:cNvPr>
          <p:cNvSpPr/>
          <p:nvPr userDrawn="1"/>
        </p:nvSpPr>
        <p:spPr>
          <a:xfrm>
            <a:off x="0" y="0"/>
            <a:ext cx="12192000" cy="6858000"/>
          </a:xfrm>
          <a:custGeom>
            <a:avLst/>
            <a:gdLst>
              <a:gd name="connsiteX0" fmla="*/ 0 w 6858000"/>
              <a:gd name="connsiteY0" fmla="*/ 0 h 6858000"/>
              <a:gd name="connsiteX1" fmla="*/ 6858000 w 6858000"/>
              <a:gd name="connsiteY1" fmla="*/ 0 h 6858000"/>
              <a:gd name="connsiteX2" fmla="*/ 6858000 w 6858000"/>
              <a:gd name="connsiteY2" fmla="*/ 6858000 h 6858000"/>
              <a:gd name="connsiteX3" fmla="*/ 0 w 685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58000" h="6858000">
                <a:moveTo>
                  <a:pt x="0" y="0"/>
                </a:moveTo>
                <a:lnTo>
                  <a:pt x="6858000" y="0"/>
                </a:lnTo>
                <a:lnTo>
                  <a:pt x="6858000" y="6858000"/>
                </a:lnTo>
                <a:lnTo>
                  <a:pt x="0" y="6858000"/>
                </a:lnTo>
                <a:close/>
              </a:path>
            </a:pathLst>
          </a:custGeom>
          <a:solidFill>
            <a:srgbClr val="7EBBFF">
              <a:alpha val="19000"/>
            </a:srgbClr>
          </a:solidFill>
          <a:ln w="13716" cap="flat">
            <a:noFill/>
            <a:prstDash val="solid"/>
            <a:miter/>
          </a:ln>
        </p:spPr>
        <p:txBody>
          <a:bodyPr rtlCol="0" anchor="ctr"/>
          <a:lstStyle/>
          <a:p>
            <a:endParaRPr lang="en-US"/>
          </a:p>
        </p:txBody>
      </p:sp>
      <p:sp>
        <p:nvSpPr>
          <p:cNvPr id="2" name="Rectangle: Rounded Corners 1">
            <a:extLst>
              <a:ext uri="{FF2B5EF4-FFF2-40B4-BE49-F238E27FC236}">
                <a16:creationId xmlns:a16="http://schemas.microsoft.com/office/drawing/2014/main" id="{4216CDD5-BEBD-6DD3-CBFC-EF9F5C8448FA}"/>
              </a:ext>
            </a:extLst>
          </p:cNvPr>
          <p:cNvSpPr/>
          <p:nvPr userDrawn="1"/>
        </p:nvSpPr>
        <p:spPr>
          <a:xfrm>
            <a:off x="1786193" y="2386617"/>
            <a:ext cx="8761853" cy="2084766"/>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361363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615AC4-639C-4207-9379-D3A473803E3E}" type="slidenum">
              <a:rPr lang="en-US" smtClean="0"/>
              <a:t>‹#›</a:t>
            </a:fld>
            <a:endParaRPr lang="en-US"/>
          </a:p>
        </p:txBody>
      </p:sp>
    </p:spTree>
    <p:extLst>
      <p:ext uri="{BB962C8B-B14F-4D97-AF65-F5344CB8AC3E}">
        <p14:creationId xmlns:p14="http://schemas.microsoft.com/office/powerpoint/2010/main" val="4183485678"/>
      </p:ext>
    </p:extLst>
  </p:cSld>
  <p:clrMap bg1="lt1" tx1="dk1" bg2="lt2" tx2="dk2" accent1="accent1" accent2="accent2" accent3="accent3" accent4="accent4" accent5="accent5" accent6="accent6" hlink="hlink" folHlink="folHlink"/>
  <p:sldLayoutIdLst>
    <p:sldLayoutId id="2147483656" r:id="rId1"/>
    <p:sldLayoutId id="2147483649" r:id="rId2"/>
    <p:sldLayoutId id="2147483655" r:id="rId3"/>
    <p:sldLayoutId id="2147483657"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B0FB13B6-0101-814C-DC09-FD9E6FA074BE}"/>
              </a:ext>
            </a:extLst>
          </p:cNvPr>
          <p:cNvSpPr/>
          <p:nvPr/>
        </p:nvSpPr>
        <p:spPr>
          <a:xfrm>
            <a:off x="186813" y="235975"/>
            <a:ext cx="11779045" cy="6459794"/>
          </a:xfrm>
          <a:prstGeom prst="roundRect">
            <a:avLst>
              <a:gd name="adj" fmla="val 743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B0692E88-5D70-783F-B528-890592A0F4D4}"/>
              </a:ext>
            </a:extLst>
          </p:cNvPr>
          <p:cNvSpPr/>
          <p:nvPr/>
        </p:nvSpPr>
        <p:spPr>
          <a:xfrm>
            <a:off x="1251490" y="2814192"/>
            <a:ext cx="10940510" cy="4043808"/>
          </a:xfrm>
          <a:custGeom>
            <a:avLst/>
            <a:gdLst>
              <a:gd name="connsiteX0" fmla="*/ 5622368 w 10940510"/>
              <a:gd name="connsiteY0" fmla="*/ 0 h 4043808"/>
              <a:gd name="connsiteX1" fmla="*/ 10920704 w 10940510"/>
              <a:gd name="connsiteY1" fmla="*/ 3240641 h 4043808"/>
              <a:gd name="connsiteX2" fmla="*/ 10940510 w 10940510"/>
              <a:gd name="connsiteY2" fmla="*/ 3284268 h 4043808"/>
              <a:gd name="connsiteX3" fmla="*/ 10940510 w 10940510"/>
              <a:gd name="connsiteY3" fmla="*/ 4043808 h 4043808"/>
              <a:gd name="connsiteX4" fmla="*/ 0 w 10940510"/>
              <a:gd name="connsiteY4" fmla="*/ 4043808 h 4043808"/>
              <a:gd name="connsiteX5" fmla="*/ 146238 w 10940510"/>
              <a:gd name="connsiteY5" fmla="*/ 3632276 h 4043808"/>
              <a:gd name="connsiteX6" fmla="*/ 5622368 w 10940510"/>
              <a:gd name="connsiteY6" fmla="*/ 0 h 4043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40510" h="4043808">
                <a:moveTo>
                  <a:pt x="5622368" y="0"/>
                </a:moveTo>
                <a:cubicBezTo>
                  <a:pt x="7948724" y="0"/>
                  <a:pt x="9960535" y="1321267"/>
                  <a:pt x="10920704" y="3240641"/>
                </a:cubicBezTo>
                <a:lnTo>
                  <a:pt x="10940510" y="3284268"/>
                </a:lnTo>
                <a:lnTo>
                  <a:pt x="10940510" y="4043808"/>
                </a:lnTo>
                <a:lnTo>
                  <a:pt x="0" y="4043808"/>
                </a:lnTo>
                <a:lnTo>
                  <a:pt x="146238" y="3632276"/>
                </a:lnTo>
                <a:cubicBezTo>
                  <a:pt x="1017357" y="1503308"/>
                  <a:pt x="3140921" y="0"/>
                  <a:pt x="5622368"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2" name="Picture Placeholder 11">
            <a:extLst>
              <a:ext uri="{FF2B5EF4-FFF2-40B4-BE49-F238E27FC236}">
                <a16:creationId xmlns:a16="http://schemas.microsoft.com/office/drawing/2014/main" id="{D5E4D96E-EB05-C9E8-CCD9-85E94392583D}"/>
              </a:ext>
            </a:extLst>
          </p:cNvPr>
          <p:cNvPicPr>
            <a:picLocks noGrp="1" noChangeAspect="1"/>
          </p:cNvPicPr>
          <p:nvPr>
            <p:ph type="pic" sz="quarter" idx="4294967295"/>
          </p:nvPr>
        </p:nvPicPr>
        <p:blipFill rotWithShape="1">
          <a:blip r:embed="rId2" cstate="hqprint">
            <a:extLst>
              <a:ext uri="{28A0092B-C50C-407E-A947-70E740481C1C}">
                <a14:useLocalDpi xmlns:a14="http://schemas.microsoft.com/office/drawing/2010/main"/>
              </a:ext>
            </a:extLst>
          </a:blip>
          <a:srcRect/>
          <a:stretch/>
        </p:blipFill>
        <p:spPr>
          <a:xfrm>
            <a:off x="0" y="2608369"/>
            <a:ext cx="11818374" cy="4249631"/>
          </a:xfrm>
          <a:custGeom>
            <a:avLst/>
            <a:gdLst>
              <a:gd name="connsiteX0" fmla="*/ 6099043 w 12198084"/>
              <a:gd name="connsiteY0" fmla="*/ 0 h 4386649"/>
              <a:gd name="connsiteX1" fmla="*/ 12039448 w 12198084"/>
              <a:gd name="connsiteY1" fmla="*/ 3940227 h 4386649"/>
              <a:gd name="connsiteX2" fmla="*/ 12198084 w 12198084"/>
              <a:gd name="connsiteY2" fmla="*/ 4386649 h 4386649"/>
              <a:gd name="connsiteX3" fmla="*/ 0 w 12198084"/>
              <a:gd name="connsiteY3" fmla="*/ 4386649 h 4386649"/>
              <a:gd name="connsiteX4" fmla="*/ 158636 w 12198084"/>
              <a:gd name="connsiteY4" fmla="*/ 3940227 h 4386649"/>
              <a:gd name="connsiteX5" fmla="*/ 6099043 w 12198084"/>
              <a:gd name="connsiteY5" fmla="*/ 0 h 438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8084" h="4386649">
                <a:moveTo>
                  <a:pt x="6099043" y="0"/>
                </a:moveTo>
                <a:cubicBezTo>
                  <a:pt x="8790870" y="0"/>
                  <a:pt x="11094474" y="1630761"/>
                  <a:pt x="12039448" y="3940227"/>
                </a:cubicBezTo>
                <a:lnTo>
                  <a:pt x="12198084" y="4386649"/>
                </a:lnTo>
                <a:lnTo>
                  <a:pt x="0" y="4386649"/>
                </a:lnTo>
                <a:lnTo>
                  <a:pt x="158636" y="3940227"/>
                </a:lnTo>
                <a:cubicBezTo>
                  <a:pt x="1103610" y="1630761"/>
                  <a:pt x="3407213" y="0"/>
                  <a:pt x="6099043" y="0"/>
                </a:cubicBezTo>
                <a:close/>
              </a:path>
            </a:pathLst>
          </a:custGeom>
        </p:spPr>
      </p:pic>
      <p:sp>
        <p:nvSpPr>
          <p:cNvPr id="16" name="Rectangle 15">
            <a:extLst>
              <a:ext uri="{FF2B5EF4-FFF2-40B4-BE49-F238E27FC236}">
                <a16:creationId xmlns:a16="http://schemas.microsoft.com/office/drawing/2014/main" id="{1F137014-F286-79A9-3765-C550F74BF324}"/>
              </a:ext>
            </a:extLst>
          </p:cNvPr>
          <p:cNvSpPr/>
          <p:nvPr/>
        </p:nvSpPr>
        <p:spPr>
          <a:xfrm>
            <a:off x="186813" y="445916"/>
            <a:ext cx="11779045" cy="1911164"/>
          </a:xfrm>
          <a:prstGeom prst="rect">
            <a:avLst/>
          </a:prstGeom>
        </p:spPr>
        <p:txBody>
          <a:bodyPr wrap="square">
            <a:spAutoFit/>
          </a:bodyPr>
          <a:lstStyle/>
          <a:p>
            <a:pPr algn="ctr" rtl="1">
              <a:lnSpc>
                <a:spcPct val="107000"/>
              </a:lnSpc>
              <a:spcAft>
                <a:spcPts val="800"/>
              </a:spcAft>
            </a:pPr>
            <a:r>
              <a:rPr lang="fa-IR" sz="6000" dirty="0">
                <a:solidFill>
                  <a:srgbClr val="FF0000"/>
                </a:solidFill>
                <a:latin typeface="Times New Roman" panose="02020603050405020304" pitchFamily="18" charset="0"/>
                <a:cs typeface="Mj_Casablanca Heavy" panose="00000400000000000000" pitchFamily="2" charset="-78"/>
              </a:rPr>
              <a:t>پاورپوینت</a:t>
            </a:r>
            <a:r>
              <a:rPr lang="fa-IR" sz="6000" dirty="0">
                <a:solidFill>
                  <a:srgbClr val="252525"/>
                </a:solidFill>
                <a:latin typeface="Times New Roman" panose="02020603050405020304" pitchFamily="18" charset="0"/>
                <a:cs typeface="Mj_Casablanca Heavy" panose="00000400000000000000" pitchFamily="2" charset="-78"/>
              </a:rPr>
              <a:t> اعتیاد به مواد مخدر و اثرات آن</a:t>
            </a:r>
            <a:endParaRPr lang="fa-IR" sz="2000" dirty="0">
              <a:solidFill>
                <a:srgbClr val="252525"/>
              </a:solidFill>
              <a:latin typeface="Times New Roman" panose="02020603050405020304" pitchFamily="18" charset="0"/>
              <a:cs typeface="Mj_Casablanca Heavy" panose="00000400000000000000" pitchFamily="2" charset="-78"/>
            </a:endParaRPr>
          </a:p>
          <a:p>
            <a:pPr algn="ctr" rtl="1">
              <a:lnSpc>
                <a:spcPct val="107000"/>
              </a:lnSpc>
              <a:spcAft>
                <a:spcPts val="800"/>
              </a:spcAft>
            </a:pPr>
            <a:endParaRPr lang="fa-IR" dirty="0">
              <a:solidFill>
                <a:srgbClr val="252525"/>
              </a:solidFill>
              <a:latin typeface="Times New Roman" panose="02020603050405020304" pitchFamily="18" charset="0"/>
              <a:cs typeface="Mj_Casablanca Heavy" panose="00000400000000000000" pitchFamily="2" charset="-78"/>
            </a:endParaRPr>
          </a:p>
          <a:p>
            <a:pPr algn="ctr" rtl="1">
              <a:lnSpc>
                <a:spcPct val="107000"/>
              </a:lnSpc>
              <a:spcAft>
                <a:spcPts val="800"/>
              </a:spcAft>
            </a:pPr>
            <a:r>
              <a:rPr lang="fa-IR" sz="2000" dirty="0">
                <a:solidFill>
                  <a:srgbClr val="FF0000"/>
                </a:solidFill>
                <a:latin typeface="Times New Roman" panose="02020603050405020304" pitchFamily="18" charset="0"/>
                <a:cs typeface="Mj_Casablanca Heavy" panose="00000400000000000000" pitchFamily="2" charset="-78"/>
              </a:rPr>
              <a:t>پژوهشگر: </a:t>
            </a:r>
            <a:r>
              <a:rPr lang="fa-IR" sz="2000" dirty="0">
                <a:solidFill>
                  <a:srgbClr val="252525"/>
                </a:solidFill>
                <a:latin typeface="Times New Roman" panose="02020603050405020304" pitchFamily="18" charset="0"/>
                <a:cs typeface="Mj_Casablanca Heavy" panose="00000400000000000000" pitchFamily="2" charset="-78"/>
              </a:rPr>
              <a:t>فاطمه عباسی                                 </a:t>
            </a:r>
            <a:r>
              <a:rPr lang="fa-IR" sz="2000" dirty="0">
                <a:solidFill>
                  <a:srgbClr val="FF0000"/>
                </a:solidFill>
                <a:latin typeface="Times New Roman" panose="02020603050405020304" pitchFamily="18" charset="0"/>
                <a:cs typeface="Mj_Casablanca Heavy" panose="00000400000000000000" pitchFamily="2" charset="-78"/>
              </a:rPr>
              <a:t>استاد راهنما: </a:t>
            </a:r>
            <a:r>
              <a:rPr lang="fa-IR" sz="2000" dirty="0">
                <a:solidFill>
                  <a:srgbClr val="252525"/>
                </a:solidFill>
                <a:latin typeface="Times New Roman" panose="02020603050405020304" pitchFamily="18" charset="0"/>
                <a:cs typeface="Mj_Casablanca Heavy" panose="00000400000000000000" pitchFamily="2" charset="-78"/>
              </a:rPr>
              <a:t>علیرضا عزیزی</a:t>
            </a:r>
            <a:endParaRPr lang="en-US" sz="20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599831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82220" y="1094817"/>
            <a:ext cx="2509277" cy="454612"/>
          </a:xfrm>
          <a:prstGeom prst="rect">
            <a:avLst/>
          </a:prstGeom>
        </p:spPr>
        <p:txBody>
          <a:bodyPr wrap="squar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مشکلات در مدرسه:</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6390639" y="1581773"/>
            <a:ext cx="5200857" cy="1015663"/>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استفاده از مواد مخدر می تواند تاثیر منفی بر عملکرد تحصیلی و انگیزه به برتری در مدرسه داشته باشد.</a:t>
            </a:r>
          </a:p>
        </p:txBody>
      </p:sp>
      <p:pic>
        <p:nvPicPr>
          <p:cNvPr id="5" name="Picture 4"/>
          <p:cNvPicPr>
            <a:picLocks noChangeAspect="1"/>
          </p:cNvPicPr>
          <p:nvPr/>
        </p:nvPicPr>
        <p:blipFill>
          <a:blip r:embed="rId2"/>
          <a:stretch>
            <a:fillRect/>
          </a:stretch>
        </p:blipFill>
        <p:spPr>
          <a:xfrm>
            <a:off x="342558" y="1229360"/>
            <a:ext cx="5807319" cy="4637089"/>
          </a:xfrm>
          <a:prstGeom prst="roundRect">
            <a:avLst>
              <a:gd name="adj" fmla="val 19069"/>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 name="Slide Number Placeholder 3">
            <a:extLst>
              <a:ext uri="{FF2B5EF4-FFF2-40B4-BE49-F238E27FC236}">
                <a16:creationId xmlns:a16="http://schemas.microsoft.com/office/drawing/2014/main" id="{144A614C-1380-891A-BCE7-0E00B1A39971}"/>
              </a:ext>
            </a:extLst>
          </p:cNvPr>
          <p:cNvSpPr>
            <a:spLocks noGrp="1"/>
          </p:cNvSpPr>
          <p:nvPr>
            <p:ph type="sldNum" sz="quarter" idx="12"/>
          </p:nvPr>
        </p:nvSpPr>
        <p:spPr/>
        <p:txBody>
          <a:bodyPr/>
          <a:lstStyle/>
          <a:p>
            <a:fld id="{EA615AC4-639C-4207-9379-D3A473803E3E}" type="slidenum">
              <a:rPr lang="en-US" smtClean="0"/>
              <a:pPr/>
              <a:t>10</a:t>
            </a:fld>
            <a:endParaRPr lang="en-US" dirty="0"/>
          </a:p>
        </p:txBody>
      </p:sp>
      <p:pic>
        <p:nvPicPr>
          <p:cNvPr id="6" name="Picture 2">
            <a:extLst>
              <a:ext uri="{FF2B5EF4-FFF2-40B4-BE49-F238E27FC236}">
                <a16:creationId xmlns:a16="http://schemas.microsoft.com/office/drawing/2014/main" id="{DE9ECB4B-E2C7-FCBB-E7A5-11E73804DCF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232122" y="3291840"/>
            <a:ext cx="3485609" cy="2878151"/>
          </a:xfrm>
          <a:prstGeom prst="roundRect">
            <a:avLst>
              <a:gd name="adj" fmla="val 12173"/>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7" name="Rectangle 6">
            <a:extLst>
              <a:ext uri="{FF2B5EF4-FFF2-40B4-BE49-F238E27FC236}">
                <a16:creationId xmlns:a16="http://schemas.microsoft.com/office/drawing/2014/main" id="{12F211AB-E596-9E79-BF26-C542E32246CB}"/>
              </a:ext>
            </a:extLst>
          </p:cNvPr>
          <p:cNvSpPr/>
          <p:nvPr/>
        </p:nvSpPr>
        <p:spPr>
          <a:xfrm>
            <a:off x="7338450" y="242327"/>
            <a:ext cx="3654670" cy="487506"/>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rPr>
              <a:t>عوارض اعتیاد چیست</a:t>
            </a:r>
            <a:r>
              <a:rPr lang="ar-SA" sz="24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rPr>
              <a:t>؟</a:t>
            </a:r>
            <a:endParaRPr lang="en-US" sz="22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2280317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327919" y="1182788"/>
            <a:ext cx="2255823" cy="454612"/>
          </a:xfrm>
          <a:prstGeom prst="rect">
            <a:avLst/>
          </a:prstGeom>
        </p:spPr>
        <p:txBody>
          <a:bodyPr wrap="square">
            <a:spAutoFit/>
          </a:bodyPr>
          <a:lstStyle/>
          <a:p>
            <a:pPr marL="342900" indent="-342900" algn="just" rtl="1">
              <a:lnSpc>
                <a:spcPct val="107000"/>
              </a:lnSpc>
              <a:spcAft>
                <a:spcPts val="800"/>
              </a:spcAft>
              <a:buFont typeface="Wingdings" panose="05000000000000000000" pitchFamily="2" charset="2"/>
              <a:buChar char="Ø"/>
            </a:pPr>
            <a:r>
              <a:rPr lang="fa-IR" sz="2200" dirty="0">
                <a:solidFill>
                  <a:srgbClr val="FF4300"/>
                </a:solidFill>
                <a:latin typeface="Times New Roman" panose="02020603050405020304" pitchFamily="18" charset="0"/>
                <a:cs typeface="Mj_Casablanca Heavy" panose="00000400000000000000" pitchFamily="2" charset="-78"/>
              </a:rPr>
              <a:t>مشکلات حقوقی:</a:t>
            </a:r>
            <a:endParaRPr lang="en-US" sz="2200" dirty="0">
              <a:solidFill>
                <a:srgbClr val="FF4300"/>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5487742" y="1683200"/>
            <a:ext cx="6096000" cy="2000548"/>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این مشکلات برای مصرف کنندگان مواد مخدر بسیار شایع است و می تواند از خرید و یا در اختیار داشتن مواد مخدر غیر قانونی، سرقت برای پشتیبانی از اعتیاد به مواد مخدر و رانندگی در حالی که تحت تاثیر مواد مخدر و یا الکلند، یا اختلاف بر سر حضانت فرزند نشات گیرد.</a:t>
            </a:r>
            <a:endParaRPr lang="en-US" sz="1600" dirty="0">
              <a:solidFill>
                <a:srgbClr val="212529"/>
              </a:solidFill>
              <a:latin typeface="Vazir" panose="020B0603030804020204" pitchFamily="34" charset="-78"/>
              <a:cs typeface="Vazir" panose="020B0603030804020204" pitchFamily="34" charset="-78"/>
            </a:endParaRPr>
          </a:p>
        </p:txBody>
      </p:sp>
      <p:sp>
        <p:nvSpPr>
          <p:cNvPr id="4" name="Rectangle 3"/>
          <p:cNvSpPr/>
          <p:nvPr/>
        </p:nvSpPr>
        <p:spPr>
          <a:xfrm>
            <a:off x="4236720" y="4357910"/>
            <a:ext cx="2118587" cy="454612"/>
          </a:xfrm>
          <a:prstGeom prst="rect">
            <a:avLst/>
          </a:prstGeom>
        </p:spPr>
        <p:txBody>
          <a:bodyPr wrap="square">
            <a:spAutoFit/>
          </a:bodyPr>
          <a:lstStyle/>
          <a:p>
            <a:pPr marL="342900" indent="-342900" algn="just" rtl="1">
              <a:lnSpc>
                <a:spcPct val="107000"/>
              </a:lnSpc>
              <a:spcAft>
                <a:spcPts val="800"/>
              </a:spcAft>
              <a:buFont typeface="Wingdings" panose="05000000000000000000" pitchFamily="2" charset="2"/>
              <a:buChar char="Ø"/>
            </a:pPr>
            <a:r>
              <a:rPr lang="fa-IR" sz="2200" dirty="0">
                <a:solidFill>
                  <a:srgbClr val="FF4300"/>
                </a:solidFill>
                <a:latin typeface="Times New Roman" panose="02020603050405020304" pitchFamily="18" charset="0"/>
                <a:cs typeface="Mj_Casablanca Heavy" panose="00000400000000000000" pitchFamily="2" charset="-78"/>
              </a:rPr>
              <a:t>مشکلات مالی:</a:t>
            </a:r>
            <a:endParaRPr lang="en-US" sz="2200" dirty="0">
              <a:solidFill>
                <a:srgbClr val="FF4300"/>
              </a:solidFill>
              <a:latin typeface="Times New Roman" panose="02020603050405020304" pitchFamily="18" charset="0"/>
              <a:cs typeface="Mj_Casablanca Heavy" panose="00000400000000000000" pitchFamily="2" charset="-78"/>
            </a:endParaRPr>
          </a:p>
        </p:txBody>
      </p:sp>
      <p:sp>
        <p:nvSpPr>
          <p:cNvPr id="5" name="Rectangle 4"/>
          <p:cNvSpPr/>
          <p:nvPr/>
        </p:nvSpPr>
        <p:spPr>
          <a:xfrm>
            <a:off x="548639" y="4746606"/>
            <a:ext cx="5806667" cy="1508105"/>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خرج کردن پول برای حمایت از استفاده از مواد مخدر باعث دور کردن پول از نیازهای دیگر شده و، می تواند شما را در بدهی قرار داده، و می تواند به رفتارهای غیر قانونی و یا غیر اخلاقی منجر شود</a:t>
            </a:r>
            <a:r>
              <a:rPr lang="en-US" sz="1600" dirty="0">
                <a:solidFill>
                  <a:srgbClr val="212529"/>
                </a:solidFill>
                <a:latin typeface="Vazir" panose="020B0603030804020204" pitchFamily="34" charset="-78"/>
                <a:cs typeface="Vazir" panose="020B0603030804020204" pitchFamily="34" charset="-78"/>
              </a:rPr>
              <a:t>.</a:t>
            </a:r>
          </a:p>
        </p:txBody>
      </p:sp>
      <p:pic>
        <p:nvPicPr>
          <p:cNvPr id="7" name="Picture 6"/>
          <p:cNvPicPr>
            <a:picLocks noChangeAspect="1"/>
          </p:cNvPicPr>
          <p:nvPr/>
        </p:nvPicPr>
        <p:blipFill>
          <a:blip r:embed="rId2"/>
          <a:stretch>
            <a:fillRect/>
          </a:stretch>
        </p:blipFill>
        <p:spPr>
          <a:xfrm>
            <a:off x="500570" y="1064274"/>
            <a:ext cx="4833431" cy="3238399"/>
          </a:xfrm>
          <a:prstGeom prst="rect">
            <a:avLst/>
          </a:prstGeom>
        </p:spPr>
      </p:pic>
      <p:pic>
        <p:nvPicPr>
          <p:cNvPr id="9" name="Picture 8"/>
          <p:cNvPicPr>
            <a:picLocks noChangeAspect="1"/>
          </p:cNvPicPr>
          <p:nvPr/>
        </p:nvPicPr>
        <p:blipFill>
          <a:blip r:embed="rId3"/>
          <a:stretch>
            <a:fillRect/>
          </a:stretch>
        </p:blipFill>
        <p:spPr>
          <a:xfrm>
            <a:off x="6858000" y="3520326"/>
            <a:ext cx="4424131" cy="301243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6" name="Slide Number Placeholder 5">
            <a:extLst>
              <a:ext uri="{FF2B5EF4-FFF2-40B4-BE49-F238E27FC236}">
                <a16:creationId xmlns:a16="http://schemas.microsoft.com/office/drawing/2014/main" id="{4AF505CF-FA30-95A4-1901-3084ED7010DC}"/>
              </a:ext>
            </a:extLst>
          </p:cNvPr>
          <p:cNvSpPr>
            <a:spLocks noGrp="1"/>
          </p:cNvSpPr>
          <p:nvPr>
            <p:ph type="sldNum" sz="quarter" idx="12"/>
          </p:nvPr>
        </p:nvSpPr>
        <p:spPr/>
        <p:txBody>
          <a:bodyPr/>
          <a:lstStyle/>
          <a:p>
            <a:fld id="{EA615AC4-639C-4207-9379-D3A473803E3E}" type="slidenum">
              <a:rPr lang="en-US" smtClean="0"/>
              <a:pPr/>
              <a:t>11</a:t>
            </a:fld>
            <a:endParaRPr lang="en-US" dirty="0"/>
          </a:p>
        </p:txBody>
      </p:sp>
      <p:sp>
        <p:nvSpPr>
          <p:cNvPr id="8" name="Rectangle 7">
            <a:extLst>
              <a:ext uri="{FF2B5EF4-FFF2-40B4-BE49-F238E27FC236}">
                <a16:creationId xmlns:a16="http://schemas.microsoft.com/office/drawing/2014/main" id="{A2F01640-AC46-B904-392F-6697D0CB1351}"/>
              </a:ext>
            </a:extLst>
          </p:cNvPr>
          <p:cNvSpPr/>
          <p:nvPr/>
        </p:nvSpPr>
        <p:spPr>
          <a:xfrm>
            <a:off x="7338450" y="242327"/>
            <a:ext cx="3654670" cy="487506"/>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rPr>
              <a:t>عوارض اعتیاد چیست</a:t>
            </a:r>
            <a:r>
              <a:rPr lang="ar-SA" sz="24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rPr>
              <a:t>؟</a:t>
            </a:r>
            <a:endParaRPr lang="en-US" sz="22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28550953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53205" y="273074"/>
            <a:ext cx="3716082"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از کجا بفهمیم اعتیاد پیدا کرده ایم؟</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877854" y="939085"/>
            <a:ext cx="10713492" cy="3077766"/>
          </a:xfrm>
          <a:prstGeom prst="rect">
            <a:avLst/>
          </a:prstGeom>
        </p:spPr>
        <p:txBody>
          <a:bodyPr wrap="square">
            <a:spAutoFit/>
          </a:bodyPr>
          <a:lstStyle/>
          <a:p>
            <a:pPr algn="just" rtl="1">
              <a:lnSpc>
                <a:spcPct val="250000"/>
              </a:lnSpc>
              <a:spcAft>
                <a:spcPts val="800"/>
              </a:spcAft>
            </a:pPr>
            <a:r>
              <a:rPr lang="fa-IR" sz="1600" dirty="0">
                <a:solidFill>
                  <a:srgbClr val="212529"/>
                </a:solidFill>
                <a:latin typeface="Vazir" panose="020B0603030804020204" pitchFamily="34" charset="-78"/>
                <a:cs typeface="Vazir" panose="020B0603030804020204" pitchFamily="34" charset="-78"/>
              </a:rPr>
              <a:t>بیشترین اعتیاد به مواد مخدر با مصرف آزمایشی مواد مخدر در موقعیت های اجتماعی شروع می شود. برای برخی افراد، مصرف مواد مخدر شایع تر می شود. خطر اعتیاد و میزان سرعت وابستگی تان به مواد مخدر متفاوت است. برخی از داروها دارای خطر بالاتربوده و وابستگی را سریعتر از سایرین ایجاد میکنند. با گذشت زمان، ممکن است به دوزهای بیشتر مواد مخدر نیاز پیدا کنید. به زودی ممکن است به دارو فقط برای احساس خوب نیاز پیدا کنید. وقتی مصرف مواد مخدر افزایش میابد، ممکن است دریابید که ماندن بدون داروبه طور فزاینده ای دشوار است</a:t>
            </a:r>
            <a:r>
              <a:rPr lang="en-US" sz="1600" dirty="0">
                <a:solidFill>
                  <a:srgbClr val="212529"/>
                </a:solidFill>
                <a:latin typeface="Vazir" panose="020B0603030804020204" pitchFamily="34" charset="-78"/>
                <a:cs typeface="Vazir" panose="020B0603030804020204" pitchFamily="34" charset="-78"/>
              </a:rPr>
              <a:t>.</a:t>
            </a:r>
          </a:p>
        </p:txBody>
      </p:sp>
      <p:pic>
        <p:nvPicPr>
          <p:cNvPr id="4098" name="Picture 2" descr="علائم شخص معتاد، نشانه های شخصی که اعتیاد دارد چیست؟- کلینیک پیام"/>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73764" y="3559868"/>
            <a:ext cx="6739276" cy="294746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4" name="Slide Number Placeholder 3">
            <a:extLst>
              <a:ext uri="{FF2B5EF4-FFF2-40B4-BE49-F238E27FC236}">
                <a16:creationId xmlns:a16="http://schemas.microsoft.com/office/drawing/2014/main" id="{4D833F7E-4571-30DE-0AA1-CD78A8665661}"/>
              </a:ext>
            </a:extLst>
          </p:cNvPr>
          <p:cNvSpPr>
            <a:spLocks noGrp="1"/>
          </p:cNvSpPr>
          <p:nvPr>
            <p:ph type="sldNum" sz="quarter" idx="12"/>
          </p:nvPr>
        </p:nvSpPr>
        <p:spPr/>
        <p:txBody>
          <a:bodyPr/>
          <a:lstStyle/>
          <a:p>
            <a:fld id="{EA615AC4-639C-4207-9379-D3A473803E3E}" type="slidenum">
              <a:rPr lang="en-US" smtClean="0"/>
              <a:pPr/>
              <a:t>12</a:t>
            </a:fld>
            <a:endParaRPr lang="en-US" dirty="0"/>
          </a:p>
        </p:txBody>
      </p:sp>
    </p:spTree>
    <p:extLst>
      <p:ext uri="{BB962C8B-B14F-4D97-AF65-F5344CB8AC3E}">
        <p14:creationId xmlns:p14="http://schemas.microsoft.com/office/powerpoint/2010/main" val="2425184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331" y="1182281"/>
            <a:ext cx="10871337" cy="388696"/>
          </a:xfrm>
          <a:prstGeom prst="rect">
            <a:avLst/>
          </a:prstGeom>
        </p:spPr>
        <p:txBody>
          <a:bodyPr wrap="square">
            <a:spAutoFit/>
          </a:bodyPr>
          <a:lstStyle/>
          <a:p>
            <a:pPr algn="just" rtl="1">
              <a:lnSpc>
                <a:spcPct val="107000"/>
              </a:lnSpc>
              <a:spcAft>
                <a:spcPts val="800"/>
              </a:spcAft>
            </a:pPr>
            <a:r>
              <a:rPr lang="fa-IR" dirty="0">
                <a:solidFill>
                  <a:srgbClr val="FF4300"/>
                </a:solidFill>
                <a:latin typeface="Times New Roman" panose="02020603050405020304" pitchFamily="18" charset="0"/>
                <a:cs typeface="Mj_Casablanca Heavy" panose="00000400000000000000" pitchFamily="2" charset="-78"/>
              </a:rPr>
              <a:t>بسیاری از اختلالات روانی، عوامل متعددی ممکن است در گسترش و وابستگی اعتیاد به مواد مخدر کمک کند. این عوامل اصلی عبارتند از</a:t>
            </a:r>
            <a:r>
              <a:rPr lang="en-US" dirty="0">
                <a:solidFill>
                  <a:srgbClr val="FF4300"/>
                </a:solidFill>
                <a:latin typeface="Times New Roman" panose="02020603050405020304" pitchFamily="18" charset="0"/>
                <a:cs typeface="Mj_Casablanca Heavy" panose="00000400000000000000" pitchFamily="2" charset="-78"/>
              </a:rPr>
              <a:t>:</a:t>
            </a:r>
          </a:p>
        </p:txBody>
      </p:sp>
      <p:sp>
        <p:nvSpPr>
          <p:cNvPr id="3" name="Rectangle 2"/>
          <p:cNvSpPr/>
          <p:nvPr/>
        </p:nvSpPr>
        <p:spPr>
          <a:xfrm>
            <a:off x="7084402" y="2569844"/>
            <a:ext cx="4594360" cy="2923877"/>
          </a:xfrm>
          <a:prstGeom prst="rect">
            <a:avLst/>
          </a:prstGeom>
        </p:spPr>
        <p:txBody>
          <a:bodyPr wrap="square">
            <a:spAutoFit/>
          </a:bodyPr>
          <a:lstStyle/>
          <a:p>
            <a:pPr algn="just" rtl="1">
              <a:lnSpc>
                <a:spcPct val="300000"/>
              </a:lnSpc>
              <a:spcAft>
                <a:spcPts val="800"/>
              </a:spcAft>
            </a:pPr>
            <a:r>
              <a:rPr lang="fa-IR" sz="1600" dirty="0">
                <a:solidFill>
                  <a:srgbClr val="212529"/>
                </a:solidFill>
                <a:latin typeface="Vazir" panose="020B0603030804020204" pitchFamily="34" charset="-78"/>
                <a:cs typeface="Vazir" panose="020B0603030804020204" pitchFamily="34" charset="-78"/>
              </a:rPr>
              <a:t>عوامل محیطی، از جمله باورها و نگرش های خانوادگی و قرار گرفتن در معرض یک گروه همکار که شما را به استفاده از مواد مخدر تشویق می کند، به نظر می رسد نقش مهمی در استفاده اولیه مواد مخدر ایفا کند</a:t>
            </a:r>
            <a:r>
              <a:rPr lang="en-US" sz="1600" dirty="0">
                <a:solidFill>
                  <a:srgbClr val="212529"/>
                </a:solidFill>
                <a:latin typeface="Vazir" panose="020B0603030804020204" pitchFamily="34" charset="-78"/>
                <a:cs typeface="Vazir" panose="020B0603030804020204" pitchFamily="34" charset="-78"/>
              </a:rPr>
              <a:t>.</a:t>
            </a:r>
          </a:p>
        </p:txBody>
      </p:sp>
      <p:sp>
        <p:nvSpPr>
          <p:cNvPr id="5" name="Rectangle 4"/>
          <p:cNvSpPr/>
          <p:nvPr/>
        </p:nvSpPr>
        <p:spPr>
          <a:xfrm>
            <a:off x="10428103" y="2025572"/>
            <a:ext cx="1250659" cy="454612"/>
          </a:xfrm>
          <a:prstGeom prst="rect">
            <a:avLst/>
          </a:prstGeom>
        </p:spPr>
        <p:txBody>
          <a:bodyPr wrap="squar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1- محیط</a:t>
            </a:r>
            <a:endParaRPr lang="en-US" sz="2200" dirty="0">
              <a:solidFill>
                <a:srgbClr val="252525"/>
              </a:solidFill>
              <a:latin typeface="Times New Roman" panose="02020603050405020304" pitchFamily="18" charset="0"/>
              <a:cs typeface="Mj_Casablanca Heavy" panose="00000400000000000000" pitchFamily="2" charset="-78"/>
            </a:endParaRPr>
          </a:p>
        </p:txBody>
      </p:sp>
      <p:pic>
        <p:nvPicPr>
          <p:cNvPr id="6" name="Picture 5"/>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904240" y="2252878"/>
            <a:ext cx="5594162" cy="35929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Slide Number Placeholder 3">
            <a:extLst>
              <a:ext uri="{FF2B5EF4-FFF2-40B4-BE49-F238E27FC236}">
                <a16:creationId xmlns:a16="http://schemas.microsoft.com/office/drawing/2014/main" id="{47F7A5FD-7309-1DC3-64D5-41AE91369DEB}"/>
              </a:ext>
            </a:extLst>
          </p:cNvPr>
          <p:cNvSpPr>
            <a:spLocks noGrp="1"/>
          </p:cNvSpPr>
          <p:nvPr>
            <p:ph type="sldNum" sz="quarter" idx="12"/>
          </p:nvPr>
        </p:nvSpPr>
        <p:spPr/>
        <p:txBody>
          <a:bodyPr/>
          <a:lstStyle/>
          <a:p>
            <a:fld id="{EA615AC4-639C-4207-9379-D3A473803E3E}" type="slidenum">
              <a:rPr lang="en-US" smtClean="0"/>
              <a:pPr/>
              <a:t>13</a:t>
            </a:fld>
            <a:endParaRPr lang="en-US" dirty="0"/>
          </a:p>
        </p:txBody>
      </p:sp>
      <p:sp>
        <p:nvSpPr>
          <p:cNvPr id="7" name="Rectangle 6">
            <a:extLst>
              <a:ext uri="{FF2B5EF4-FFF2-40B4-BE49-F238E27FC236}">
                <a16:creationId xmlns:a16="http://schemas.microsoft.com/office/drawing/2014/main" id="{3DCB1F48-9FA2-29D5-46D7-BCEE3B0B708F}"/>
              </a:ext>
            </a:extLst>
          </p:cNvPr>
          <p:cNvSpPr/>
          <p:nvPr/>
        </p:nvSpPr>
        <p:spPr>
          <a:xfrm>
            <a:off x="7253205" y="273074"/>
            <a:ext cx="3716082"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از کجا بفهمیم اعتیاد پیدا کرده ایم؟</a:t>
            </a:r>
            <a:endParaRPr lang="en-US" sz="2200" dirty="0">
              <a:solidFill>
                <a:srgbClr val="252525"/>
              </a:solidFill>
              <a:latin typeface="Times New Roman" panose="02020603050405020304" pitchFamily="18" charset="0"/>
              <a:cs typeface="Mj_Casablanca Heavy" panose="00000400000000000000" pitchFamily="2" charset="-78"/>
            </a:endParaRPr>
          </a:p>
        </p:txBody>
      </p:sp>
      <p:pic>
        <p:nvPicPr>
          <p:cNvPr id="8" name="Picture 7">
            <a:extLst>
              <a:ext uri="{FF2B5EF4-FFF2-40B4-BE49-F238E27FC236}">
                <a16:creationId xmlns:a16="http://schemas.microsoft.com/office/drawing/2014/main" id="{F9958DE1-3B87-789A-F0CB-96E114AFB10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13238" y="1862615"/>
            <a:ext cx="1782922" cy="17980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226058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10422" y="2297027"/>
            <a:ext cx="4421875" cy="3207353"/>
          </a:xfrm>
          <a:prstGeom prst="rect">
            <a:avLst/>
          </a:prstGeom>
        </p:spPr>
        <p:txBody>
          <a:bodyPr wrap="square">
            <a:spAutoFit/>
          </a:bodyPr>
          <a:lstStyle/>
          <a:p>
            <a:pPr algn="just" rtl="1">
              <a:lnSpc>
                <a:spcPct val="250000"/>
              </a:lnSpc>
              <a:spcAft>
                <a:spcPts val="800"/>
              </a:spcAft>
            </a:pPr>
            <a:r>
              <a:rPr lang="fa-IR" sz="1600" dirty="0">
                <a:solidFill>
                  <a:srgbClr val="212529"/>
                </a:solidFill>
                <a:latin typeface="Vazir" panose="020B0603030804020204" pitchFamily="34" charset="-78"/>
                <a:cs typeface="Vazir" panose="020B0603030804020204" pitchFamily="34" charset="-78"/>
              </a:rPr>
              <a:t>هنگامی که استفاده از مواد مخدر را شروع میکنید، گسترش اعتیاد به مواد ممکن است تحت تاثیر صفات (ژنتیکی) به ارث برده ای باشند که ممکن است پیشرفت بیماری را به تاخیر انداخته و یا سرعت بخشد</a:t>
            </a:r>
            <a:r>
              <a:rPr lang="en-US" sz="2000" dirty="0">
                <a:solidFill>
                  <a:srgbClr val="212529"/>
                </a:solidFill>
                <a:latin typeface="Times New Roman" panose="02020603050405020304" pitchFamily="18" charset="0"/>
                <a:ea typeface="Times New Roman" panose="02020603050405020304" pitchFamily="18" charset="0"/>
                <a:cs typeface="B Nazanin" panose="00000400000000000000" pitchFamily="2" charset="-78"/>
              </a:rPr>
              <a:t>.</a:t>
            </a:r>
          </a:p>
        </p:txBody>
      </p:sp>
      <p:sp>
        <p:nvSpPr>
          <p:cNvPr id="3" name="Rectangle 2"/>
          <p:cNvSpPr/>
          <p:nvPr/>
        </p:nvSpPr>
        <p:spPr>
          <a:xfrm>
            <a:off x="10501246" y="1618453"/>
            <a:ext cx="1031051" cy="454612"/>
          </a:xfrm>
          <a:prstGeom prst="rect">
            <a:avLst/>
          </a:prstGeom>
        </p:spPr>
        <p:txBody>
          <a:bodyPr wrap="squar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2- ژنتیک</a:t>
            </a:r>
            <a:endParaRPr lang="en-US" sz="2200" dirty="0">
              <a:solidFill>
                <a:srgbClr val="252525"/>
              </a:solidFill>
              <a:latin typeface="Times New Roman" panose="02020603050405020304" pitchFamily="18" charset="0"/>
              <a:cs typeface="Mj_Casablanca Heavy" panose="00000400000000000000" pitchFamily="2" charset="-78"/>
            </a:endParaRP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1289725" y="1440026"/>
            <a:ext cx="4571058" cy="44271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Slide Number Placeholder 4">
            <a:extLst>
              <a:ext uri="{FF2B5EF4-FFF2-40B4-BE49-F238E27FC236}">
                <a16:creationId xmlns:a16="http://schemas.microsoft.com/office/drawing/2014/main" id="{E5522A1D-497A-0190-2528-783E67BC8004}"/>
              </a:ext>
            </a:extLst>
          </p:cNvPr>
          <p:cNvSpPr>
            <a:spLocks noGrp="1"/>
          </p:cNvSpPr>
          <p:nvPr>
            <p:ph type="sldNum" sz="quarter" idx="12"/>
          </p:nvPr>
        </p:nvSpPr>
        <p:spPr/>
        <p:txBody>
          <a:bodyPr/>
          <a:lstStyle/>
          <a:p>
            <a:fld id="{EA615AC4-639C-4207-9379-D3A473803E3E}" type="slidenum">
              <a:rPr lang="en-US" smtClean="0"/>
              <a:pPr/>
              <a:t>14</a:t>
            </a:fld>
            <a:endParaRPr lang="en-US" dirty="0"/>
          </a:p>
        </p:txBody>
      </p:sp>
      <p:sp>
        <p:nvSpPr>
          <p:cNvPr id="6" name="Rectangle 5">
            <a:extLst>
              <a:ext uri="{FF2B5EF4-FFF2-40B4-BE49-F238E27FC236}">
                <a16:creationId xmlns:a16="http://schemas.microsoft.com/office/drawing/2014/main" id="{700EF0BB-9F4E-28B6-F713-869ECA1BA66B}"/>
              </a:ext>
            </a:extLst>
          </p:cNvPr>
          <p:cNvSpPr/>
          <p:nvPr/>
        </p:nvSpPr>
        <p:spPr>
          <a:xfrm>
            <a:off x="7253205" y="273074"/>
            <a:ext cx="3716082"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از کجا بفهمیم اعتیاد پیدا کرده ایم؟</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473072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10944" y="270962"/>
            <a:ext cx="2167580"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تاثیر اعتیاد روی مغز</a:t>
            </a:r>
            <a:r>
              <a:rPr lang="en-US" sz="2200" dirty="0">
                <a:solidFill>
                  <a:srgbClr val="252525"/>
                </a:solidFill>
                <a:latin typeface="Times New Roman" panose="02020603050405020304" pitchFamily="18" charset="0"/>
                <a:cs typeface="Mj_Casablanca Heavy" panose="00000400000000000000" pitchFamily="2" charset="-78"/>
              </a:rPr>
              <a:t>:</a:t>
            </a:r>
          </a:p>
        </p:txBody>
      </p:sp>
      <p:sp>
        <p:nvSpPr>
          <p:cNvPr id="3" name="Rectangle 2"/>
          <p:cNvSpPr/>
          <p:nvPr/>
        </p:nvSpPr>
        <p:spPr>
          <a:xfrm>
            <a:off x="575480" y="1107774"/>
            <a:ext cx="11041039" cy="2185214"/>
          </a:xfrm>
          <a:prstGeom prst="rect">
            <a:avLst/>
          </a:prstGeom>
        </p:spPr>
        <p:txBody>
          <a:bodyPr wrap="square">
            <a:spAutoFit/>
          </a:bodyPr>
          <a:lstStyle/>
          <a:p>
            <a:pPr algn="ctr" rtl="1">
              <a:lnSpc>
                <a:spcPct val="300000"/>
              </a:lnSpc>
              <a:spcAft>
                <a:spcPts val="800"/>
              </a:spcAft>
            </a:pPr>
            <a:r>
              <a:rPr lang="fa-IR" sz="1600" dirty="0">
                <a:solidFill>
                  <a:srgbClr val="212529"/>
                </a:solidFill>
                <a:latin typeface="Vazir" panose="020B0603030804020204" pitchFamily="34" charset="-78"/>
                <a:cs typeface="Vazir" panose="020B0603030804020204" pitchFamily="34" charset="-78"/>
              </a:rPr>
              <a:t>به نظر می رسد اعتیاد جسمی زمانی رخ دهد که استفاده مکرر از مواد مخدر، مسیر احساس لذت مغز را تغییر می دهد. اعتیاد به مواد باعث تغییرات فیزیکی به برخی سلولهای عصبی (نورونها) در مغز میشود. نورونها از مواد شیمیایی به نام انتقال دهنده های عصبی برای ارتباط استفاده می کند. این تغییرات می تواند پس از توقف مصرف مواد مخدر، طولانی بمانند</a:t>
            </a:r>
            <a:r>
              <a:rPr lang="en-US" sz="1600" dirty="0">
                <a:solidFill>
                  <a:srgbClr val="212529"/>
                </a:solidFill>
                <a:latin typeface="Vazir" panose="020B0603030804020204" pitchFamily="34" charset="-78"/>
                <a:cs typeface="Vazir" panose="020B0603030804020204" pitchFamily="34" charset="-78"/>
              </a:rPr>
              <a:t>.</a:t>
            </a:r>
          </a:p>
        </p:txBody>
      </p:sp>
      <p:pic>
        <p:nvPicPr>
          <p:cNvPr id="4" name="Picture 3"/>
          <p:cNvPicPr>
            <a:picLocks noChangeAspect="1"/>
          </p:cNvPicPr>
          <p:nvPr/>
        </p:nvPicPr>
        <p:blipFill>
          <a:blip r:embed="rId2"/>
          <a:stretch>
            <a:fillRect/>
          </a:stretch>
        </p:blipFill>
        <p:spPr>
          <a:xfrm>
            <a:off x="2494811" y="3384707"/>
            <a:ext cx="6578069" cy="3169775"/>
          </a:xfrm>
          <a:prstGeom prst="ellipse">
            <a:avLst/>
          </a:prstGeom>
          <a:ln>
            <a:noFill/>
          </a:ln>
          <a:effectLst>
            <a:softEdge rad="112500"/>
          </a:effectLst>
        </p:spPr>
      </p:pic>
      <p:sp>
        <p:nvSpPr>
          <p:cNvPr id="5" name="Slide Number Placeholder 4">
            <a:extLst>
              <a:ext uri="{FF2B5EF4-FFF2-40B4-BE49-F238E27FC236}">
                <a16:creationId xmlns:a16="http://schemas.microsoft.com/office/drawing/2014/main" id="{73F36AE2-6DAE-FB0E-7989-B8186AD015A4}"/>
              </a:ext>
            </a:extLst>
          </p:cNvPr>
          <p:cNvSpPr>
            <a:spLocks noGrp="1"/>
          </p:cNvSpPr>
          <p:nvPr>
            <p:ph type="sldNum" sz="quarter" idx="12"/>
          </p:nvPr>
        </p:nvSpPr>
        <p:spPr/>
        <p:txBody>
          <a:bodyPr/>
          <a:lstStyle/>
          <a:p>
            <a:fld id="{EA615AC4-639C-4207-9379-D3A473803E3E}" type="slidenum">
              <a:rPr lang="en-US" smtClean="0"/>
              <a:pPr/>
              <a:t>15</a:t>
            </a:fld>
            <a:endParaRPr lang="en-US" dirty="0"/>
          </a:p>
        </p:txBody>
      </p:sp>
    </p:spTree>
    <p:extLst>
      <p:ext uri="{BB962C8B-B14F-4D97-AF65-F5344CB8AC3E}">
        <p14:creationId xmlns:p14="http://schemas.microsoft.com/office/powerpoint/2010/main" val="39131327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52446" y="271445"/>
            <a:ext cx="5235728"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شناسایی سوء مصرف مواد مخدر در اعضای خانواده:</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501290" y="1112432"/>
            <a:ext cx="11189419" cy="1231106"/>
          </a:xfrm>
          <a:prstGeom prst="rect">
            <a:avLst/>
          </a:prstGeom>
        </p:spPr>
        <p:txBody>
          <a:bodyPr wrap="square">
            <a:spAutoFit/>
          </a:bodyPr>
          <a:lstStyle/>
          <a:p>
            <a:pPr algn="just" rtl="1">
              <a:lnSpc>
                <a:spcPct val="250000"/>
              </a:lnSpc>
              <a:spcAft>
                <a:spcPts val="800"/>
              </a:spcAft>
            </a:pPr>
            <a:r>
              <a:rPr lang="fa-IR" sz="1600" dirty="0">
                <a:solidFill>
                  <a:srgbClr val="212529"/>
                </a:solidFill>
                <a:latin typeface="Vazir" panose="020B0603030804020204" pitchFamily="34" charset="-78"/>
                <a:cs typeface="Vazir" panose="020B0603030804020204" pitchFamily="34" charset="-78"/>
              </a:rPr>
              <a:t>گاهی اوقات، تشخیص حالات عادی نوجوان و یا احساس وحشت و نگرانی استفاده از مواد مخدر دشوار است. نشانه های احتمالی که نوجوان شما یا یکی از اعضای خانواده از مواد مخدراستفاده میکنند عبارتند از</a:t>
            </a:r>
            <a:r>
              <a:rPr lang="en-US" sz="1600" dirty="0">
                <a:solidFill>
                  <a:srgbClr val="212529"/>
                </a:solidFill>
                <a:latin typeface="Vazir" panose="020B0603030804020204" pitchFamily="34" charset="-78"/>
                <a:cs typeface="Vazir" panose="020B0603030804020204" pitchFamily="34" charset="-78"/>
              </a:rPr>
              <a:t>:</a:t>
            </a:r>
          </a:p>
        </p:txBody>
      </p:sp>
      <p:pic>
        <p:nvPicPr>
          <p:cNvPr id="6" name="Picture 5"/>
          <p:cNvPicPr>
            <a:picLocks noChangeAspect="1"/>
          </p:cNvPicPr>
          <p:nvPr/>
        </p:nvPicPr>
        <p:blipFill>
          <a:blip r:embed="rId2"/>
          <a:stretch>
            <a:fillRect/>
          </a:stretch>
        </p:blipFill>
        <p:spPr>
          <a:xfrm>
            <a:off x="1533247" y="2272210"/>
            <a:ext cx="8238397" cy="402607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4" name="Slide Number Placeholder 3">
            <a:extLst>
              <a:ext uri="{FF2B5EF4-FFF2-40B4-BE49-F238E27FC236}">
                <a16:creationId xmlns:a16="http://schemas.microsoft.com/office/drawing/2014/main" id="{D1E95CBF-F2D9-E4E9-51C7-FFBCE1F76545}"/>
              </a:ext>
            </a:extLst>
          </p:cNvPr>
          <p:cNvSpPr>
            <a:spLocks noGrp="1"/>
          </p:cNvSpPr>
          <p:nvPr>
            <p:ph type="sldNum" sz="quarter" idx="12"/>
          </p:nvPr>
        </p:nvSpPr>
        <p:spPr/>
        <p:txBody>
          <a:bodyPr/>
          <a:lstStyle/>
          <a:p>
            <a:fld id="{EA615AC4-639C-4207-9379-D3A473803E3E}" type="slidenum">
              <a:rPr lang="en-US" smtClean="0"/>
              <a:pPr/>
              <a:t>16</a:t>
            </a:fld>
            <a:endParaRPr lang="en-US" dirty="0"/>
          </a:p>
        </p:txBody>
      </p:sp>
    </p:spTree>
    <p:extLst>
      <p:ext uri="{BB962C8B-B14F-4D97-AF65-F5344CB8AC3E}">
        <p14:creationId xmlns:p14="http://schemas.microsoft.com/office/powerpoint/2010/main" val="25543670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1360" y="1016516"/>
            <a:ext cx="11483981" cy="5334794"/>
          </a:xfrm>
          <a:prstGeom prst="rect">
            <a:avLst/>
          </a:prstGeom>
        </p:spPr>
        <p:txBody>
          <a:bodyPr wrap="square">
            <a:spAutoFit/>
          </a:bodyPr>
          <a:lstStyle/>
          <a:p>
            <a:pPr marL="285750" indent="-285750" algn="just" rtl="1">
              <a:lnSpc>
                <a:spcPct val="250000"/>
              </a:lnSpc>
              <a:spcAft>
                <a:spcPts val="800"/>
              </a:spcAft>
              <a:buFont typeface="Wingdings" panose="05000000000000000000" pitchFamily="2" charset="2"/>
              <a:buChar char="q"/>
            </a:pPr>
            <a:r>
              <a:rPr lang="fa-IR" sz="1600" dirty="0">
                <a:solidFill>
                  <a:srgbClr val="212529"/>
                </a:solidFill>
                <a:latin typeface="Vazir" panose="020B0603030804020204" pitchFamily="34" charset="-78"/>
                <a:cs typeface="Vazir" panose="020B0603030804020204" pitchFamily="34" charset="-78"/>
              </a:rPr>
              <a:t>مشکلات در مدرسه یا محل کار، غیبت مکرر از مدرسه و یا محل کار، یک بی علاقگی ناگهانی در فعالیت های مدرسه یا محل کار، و یا یک نزول در رتبه و یا عملکرد کاری</a:t>
            </a:r>
            <a:endParaRPr lang="en-US" sz="1600" dirty="0">
              <a:solidFill>
                <a:srgbClr val="212529"/>
              </a:solidFill>
              <a:latin typeface="Vazir" panose="020B0603030804020204" pitchFamily="34" charset="-78"/>
              <a:cs typeface="Vazir" panose="020B0603030804020204" pitchFamily="34" charset="-78"/>
            </a:endParaRPr>
          </a:p>
          <a:p>
            <a:pPr marL="285750" indent="-285750" algn="just" rtl="1">
              <a:lnSpc>
                <a:spcPct val="250000"/>
              </a:lnSpc>
              <a:spcAft>
                <a:spcPts val="800"/>
              </a:spcAft>
              <a:buFont typeface="Wingdings" panose="05000000000000000000" pitchFamily="2" charset="2"/>
              <a:buChar char="q"/>
            </a:pPr>
            <a:r>
              <a:rPr lang="fa-IR" sz="1600" dirty="0">
                <a:solidFill>
                  <a:srgbClr val="212529"/>
                </a:solidFill>
                <a:latin typeface="Vazir" panose="020B0603030804020204" pitchFamily="34" charset="-78"/>
                <a:cs typeface="Vazir" panose="020B0603030804020204" pitchFamily="34" charset="-78"/>
              </a:rPr>
              <a:t>مسائل مربوط به سلامت فیزیکی، کمبود انرژی و انگیزه</a:t>
            </a:r>
            <a:endParaRPr lang="en-US" sz="1600" dirty="0">
              <a:solidFill>
                <a:srgbClr val="212529"/>
              </a:solidFill>
              <a:latin typeface="Vazir" panose="020B0603030804020204" pitchFamily="34" charset="-78"/>
              <a:cs typeface="Vazir" panose="020B0603030804020204" pitchFamily="34" charset="-78"/>
            </a:endParaRPr>
          </a:p>
          <a:p>
            <a:pPr marL="285750" indent="-285750" algn="just" rtl="1">
              <a:lnSpc>
                <a:spcPct val="250000"/>
              </a:lnSpc>
              <a:spcAft>
                <a:spcPts val="800"/>
              </a:spcAft>
              <a:buFont typeface="Wingdings" panose="05000000000000000000" pitchFamily="2" charset="2"/>
              <a:buChar char="q"/>
            </a:pPr>
            <a:r>
              <a:rPr lang="fa-IR" sz="1600" dirty="0">
                <a:solidFill>
                  <a:srgbClr val="212529"/>
                </a:solidFill>
                <a:latin typeface="Vazir" panose="020B0603030804020204" pitchFamily="34" charset="-78"/>
                <a:cs typeface="Vazir" panose="020B0603030804020204" pitchFamily="34" charset="-78"/>
              </a:rPr>
              <a:t>نادیده گرفتن ظاهر، عدم علاقه به لباس، آرایش یا ظاهر</a:t>
            </a:r>
            <a:endParaRPr lang="en-US" sz="1600" dirty="0">
              <a:solidFill>
                <a:srgbClr val="212529"/>
              </a:solidFill>
              <a:latin typeface="Vazir" panose="020B0603030804020204" pitchFamily="34" charset="-78"/>
              <a:cs typeface="Vazir" panose="020B0603030804020204" pitchFamily="34" charset="-78"/>
            </a:endParaRPr>
          </a:p>
          <a:p>
            <a:pPr marL="285750" indent="-285750" algn="just" rtl="1">
              <a:lnSpc>
                <a:spcPct val="250000"/>
              </a:lnSpc>
              <a:spcAft>
                <a:spcPts val="800"/>
              </a:spcAft>
              <a:buFont typeface="Wingdings" panose="05000000000000000000" pitchFamily="2" charset="2"/>
              <a:buChar char="q"/>
            </a:pPr>
            <a:r>
              <a:rPr lang="fa-IR" sz="1600" dirty="0">
                <a:solidFill>
                  <a:srgbClr val="212529"/>
                </a:solidFill>
                <a:latin typeface="Vazir" panose="020B0603030804020204" pitchFamily="34" charset="-78"/>
                <a:cs typeface="Vazir" panose="020B0603030804020204" pitchFamily="34" charset="-78"/>
              </a:rPr>
              <a:t>تغییرات در رفتار، تلاش زیاد برای مانع شدن اعضای خانواده از ورود به اتاق تان و یا مخفی بودن در مورد جایی که با دوستان می روید و یا تغییرات شدید در رفتار و در ارتباط با خانواده و دوستان</a:t>
            </a:r>
            <a:endParaRPr lang="en-US" sz="1600" dirty="0">
              <a:solidFill>
                <a:srgbClr val="212529"/>
              </a:solidFill>
              <a:latin typeface="Vazir" panose="020B0603030804020204" pitchFamily="34" charset="-78"/>
              <a:cs typeface="Vazir" panose="020B0603030804020204" pitchFamily="34" charset="-78"/>
            </a:endParaRPr>
          </a:p>
          <a:p>
            <a:pPr marL="285750" indent="-285750" algn="just" rtl="1">
              <a:lnSpc>
                <a:spcPct val="250000"/>
              </a:lnSpc>
              <a:spcAft>
                <a:spcPts val="800"/>
              </a:spcAft>
              <a:buFont typeface="Wingdings" panose="05000000000000000000" pitchFamily="2" charset="2"/>
              <a:buChar char="q"/>
            </a:pPr>
            <a:r>
              <a:rPr lang="fa-IR" sz="1600" dirty="0">
                <a:solidFill>
                  <a:srgbClr val="212529"/>
                </a:solidFill>
                <a:latin typeface="Vazir" panose="020B0603030804020204" pitchFamily="34" charset="-78"/>
                <a:cs typeface="Vazir" panose="020B0603030804020204" pitchFamily="34" charset="-78"/>
              </a:rPr>
              <a:t>خرج کردن، درخواست ناگهانی پول بدون توضیح منطقی و یا کشف اینکه که پول تان گم شده و یا به سرقت رفته و یا این که از خانه ناپدید شده، نشان می دهد که شاید برای استفاده از مواد مخدر فروخته شده اند</a:t>
            </a:r>
            <a:r>
              <a:rPr lang="en-US" sz="1600" dirty="0">
                <a:solidFill>
                  <a:srgbClr val="212529"/>
                </a:solidFill>
                <a:latin typeface="Vazir" panose="020B0603030804020204" pitchFamily="34" charset="-78"/>
                <a:cs typeface="Vazir" panose="020B0603030804020204" pitchFamily="34" charset="-78"/>
              </a:rPr>
              <a:t>.</a:t>
            </a:r>
          </a:p>
        </p:txBody>
      </p:sp>
      <p:sp>
        <p:nvSpPr>
          <p:cNvPr id="4" name="Slide Number Placeholder 3">
            <a:extLst>
              <a:ext uri="{FF2B5EF4-FFF2-40B4-BE49-F238E27FC236}">
                <a16:creationId xmlns:a16="http://schemas.microsoft.com/office/drawing/2014/main" id="{C709E838-787A-5D2F-D3B2-74230054C1B9}"/>
              </a:ext>
            </a:extLst>
          </p:cNvPr>
          <p:cNvSpPr>
            <a:spLocks noGrp="1"/>
          </p:cNvSpPr>
          <p:nvPr>
            <p:ph type="sldNum" sz="quarter" idx="12"/>
          </p:nvPr>
        </p:nvSpPr>
        <p:spPr/>
        <p:txBody>
          <a:bodyPr/>
          <a:lstStyle/>
          <a:p>
            <a:fld id="{EA615AC4-639C-4207-9379-D3A473803E3E}" type="slidenum">
              <a:rPr lang="en-US" smtClean="0"/>
              <a:pPr/>
              <a:t>17</a:t>
            </a:fld>
            <a:endParaRPr lang="en-US" dirty="0"/>
          </a:p>
        </p:txBody>
      </p:sp>
      <p:sp>
        <p:nvSpPr>
          <p:cNvPr id="5" name="Rectangle 4">
            <a:extLst>
              <a:ext uri="{FF2B5EF4-FFF2-40B4-BE49-F238E27FC236}">
                <a16:creationId xmlns:a16="http://schemas.microsoft.com/office/drawing/2014/main" id="{69E22695-793F-B268-BF47-6B5C79FE05D5}"/>
              </a:ext>
            </a:extLst>
          </p:cNvPr>
          <p:cNvSpPr/>
          <p:nvPr/>
        </p:nvSpPr>
        <p:spPr>
          <a:xfrm>
            <a:off x="5652446" y="271445"/>
            <a:ext cx="5235728"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شناسایی سوء مصرف مواد مخدر در اعضای خانواده:</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9210829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03432" y="282922"/>
            <a:ext cx="4764446"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شناخت علائم مصرف مواد مخدر و یا مسمومیت:</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4" name="Rectangle 3"/>
          <p:cNvSpPr/>
          <p:nvPr/>
        </p:nvSpPr>
        <p:spPr>
          <a:xfrm>
            <a:off x="6096000" y="1315210"/>
            <a:ext cx="5299503" cy="1615827"/>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علائم و نشانه های مصرف مواد مخدر و یا مسمومیت ممکن است بسته به نوع مواد مخدر متفاوت باشد. در زیر چند نمونه را پیدا خواهید کرد</a:t>
            </a:r>
            <a:r>
              <a:rPr lang="fa-IR" sz="2000" dirty="0">
                <a:solidFill>
                  <a:srgbClr val="212529"/>
                </a:solidFill>
                <a:latin typeface="Times New Roman" panose="02020603050405020304" pitchFamily="18" charset="0"/>
                <a:ea typeface="Times New Roman" panose="02020603050405020304" pitchFamily="18" charset="0"/>
                <a:cs typeface="B Nazanin" panose="00000400000000000000" pitchFamily="2" charset="-78"/>
              </a:rPr>
              <a:t>:</a:t>
            </a:r>
            <a:endParaRPr lang="en-US" sz="2000" dirty="0">
              <a:solidFill>
                <a:srgbClr val="212529"/>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5" name="Rectangle 4"/>
          <p:cNvSpPr/>
          <p:nvPr/>
        </p:nvSpPr>
        <p:spPr>
          <a:xfrm>
            <a:off x="498781" y="3938745"/>
            <a:ext cx="6062877" cy="454612"/>
          </a:xfrm>
          <a:prstGeom prst="rect">
            <a:avLst/>
          </a:prstGeom>
        </p:spPr>
        <p:txBody>
          <a:bodyPr wrap="none">
            <a:spAutoFit/>
          </a:bodyPr>
          <a:lstStyle/>
          <a:p>
            <a:pPr algn="just" rtl="1">
              <a:lnSpc>
                <a:spcPct val="107000"/>
              </a:lnSpc>
              <a:spcAft>
                <a:spcPts val="800"/>
              </a:spcAft>
            </a:pPr>
            <a:r>
              <a:rPr lang="en-US" sz="2200" dirty="0">
                <a:solidFill>
                  <a:srgbClr val="252525"/>
                </a:solidFill>
                <a:latin typeface="Times New Roman" panose="02020603050405020304" pitchFamily="18" charset="0"/>
                <a:cs typeface="Mj_Casablanca Heavy" panose="00000400000000000000" pitchFamily="2" charset="-78"/>
              </a:rPr>
              <a:t>   </a:t>
            </a:r>
            <a:r>
              <a:rPr lang="fa-IR" sz="2200" dirty="0">
                <a:solidFill>
                  <a:srgbClr val="252525"/>
                </a:solidFill>
                <a:latin typeface="Times New Roman" panose="02020603050405020304" pitchFamily="18" charset="0"/>
                <a:cs typeface="Mj_Casablanca Heavy" panose="00000400000000000000" pitchFamily="2" charset="-78"/>
              </a:rPr>
              <a:t>ماری جوانا (گل یا وید)، حشیش و دیگر مواد حاوی شاه دانه</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6" name="Rectangle 5"/>
          <p:cNvSpPr/>
          <p:nvPr/>
        </p:nvSpPr>
        <p:spPr>
          <a:xfrm>
            <a:off x="640080" y="4542516"/>
            <a:ext cx="5921578" cy="2000548"/>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افراد از حشیش با سیگار کشیدن، خوردن، یا استنشاق مواد مخدر به شکل بخار استفاده میکنند. شاهدانه اغلب همراه با مواد دیگری، مانند الکل یا سایر مواد مخدر غیرمجاز استفاده می شود، و اغلب اولین دارویی است که تست میشود</a:t>
            </a:r>
            <a:r>
              <a:rPr lang="en-US" sz="1600" dirty="0">
                <a:solidFill>
                  <a:srgbClr val="212529"/>
                </a:solidFill>
                <a:latin typeface="Vazir" panose="020B0603030804020204" pitchFamily="34" charset="-78"/>
                <a:cs typeface="Vazir" panose="020B0603030804020204" pitchFamily="34" charset="-78"/>
              </a:rPr>
              <a:t>.</a:t>
            </a:r>
          </a:p>
        </p:txBody>
      </p:sp>
      <p:pic>
        <p:nvPicPr>
          <p:cNvPr id="3" name="Picture 2"/>
          <p:cNvPicPr>
            <a:picLocks noChangeAspect="1"/>
          </p:cNvPicPr>
          <p:nvPr/>
        </p:nvPicPr>
        <p:blipFill>
          <a:blip r:embed="rId2"/>
          <a:stretch>
            <a:fillRect/>
          </a:stretch>
        </p:blipFill>
        <p:spPr>
          <a:xfrm>
            <a:off x="1117459" y="1213606"/>
            <a:ext cx="3374908" cy="230859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p:cNvPicPr>
            <a:picLocks noChangeAspect="1"/>
          </p:cNvPicPr>
          <p:nvPr/>
        </p:nvPicPr>
        <p:blipFill>
          <a:blip r:embed="rId3"/>
          <a:stretch>
            <a:fillRect/>
          </a:stretch>
        </p:blipFill>
        <p:spPr>
          <a:xfrm>
            <a:off x="7023904" y="3481399"/>
            <a:ext cx="4050637" cy="271598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Slide Number Placeholder 7">
            <a:extLst>
              <a:ext uri="{FF2B5EF4-FFF2-40B4-BE49-F238E27FC236}">
                <a16:creationId xmlns:a16="http://schemas.microsoft.com/office/drawing/2014/main" id="{7A01C212-5210-58E4-7FED-98A2AF501328}"/>
              </a:ext>
            </a:extLst>
          </p:cNvPr>
          <p:cNvSpPr>
            <a:spLocks noGrp="1"/>
          </p:cNvSpPr>
          <p:nvPr>
            <p:ph type="sldNum" sz="quarter" idx="12"/>
          </p:nvPr>
        </p:nvSpPr>
        <p:spPr/>
        <p:txBody>
          <a:bodyPr/>
          <a:lstStyle/>
          <a:p>
            <a:fld id="{EA615AC4-639C-4207-9379-D3A473803E3E}" type="slidenum">
              <a:rPr lang="en-US" smtClean="0"/>
              <a:pPr/>
              <a:t>18</a:t>
            </a:fld>
            <a:endParaRPr lang="en-US" dirty="0"/>
          </a:p>
        </p:txBody>
      </p:sp>
    </p:spTree>
    <p:extLst>
      <p:ext uri="{BB962C8B-B14F-4D97-AF65-F5344CB8AC3E}">
        <p14:creationId xmlns:p14="http://schemas.microsoft.com/office/powerpoint/2010/main" val="11791349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14808" y="258774"/>
            <a:ext cx="3142206" cy="454612"/>
          </a:xfrm>
          <a:prstGeom prst="rect">
            <a:avLst/>
          </a:prstGeom>
        </p:spPr>
        <p:txBody>
          <a:bodyPr wrap="none">
            <a:spAutoFit/>
          </a:bodyPr>
          <a:lstStyle/>
          <a:p>
            <a:pPr algn="just" rtl="1">
              <a:lnSpc>
                <a:spcPct val="107000"/>
              </a:lnSpc>
              <a:spcAft>
                <a:spcPts val="800"/>
              </a:spcAft>
            </a:pPr>
            <a:r>
              <a:rPr lang="en-US" sz="2200" dirty="0">
                <a:solidFill>
                  <a:srgbClr val="252525"/>
                </a:solidFill>
                <a:latin typeface="Times New Roman" panose="02020603050405020304" pitchFamily="18" charset="0"/>
                <a:cs typeface="Mj_Casablanca Heavy" panose="00000400000000000000" pitchFamily="2" charset="-78"/>
              </a:rPr>
              <a:t> </a:t>
            </a:r>
            <a:r>
              <a:rPr lang="fa-IR" sz="2200" dirty="0">
                <a:solidFill>
                  <a:srgbClr val="252525"/>
                </a:solidFill>
                <a:latin typeface="Times New Roman" panose="02020603050405020304" pitchFamily="18" charset="0"/>
                <a:cs typeface="Mj_Casablanca Heavy" panose="00000400000000000000" pitchFamily="2" charset="-78"/>
              </a:rPr>
              <a:t>عوارض اعتیاد به الکل چیست؟</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450379" y="967807"/>
            <a:ext cx="4924261" cy="5139869"/>
          </a:xfrm>
          <a:prstGeom prst="rect">
            <a:avLst/>
          </a:prstGeom>
        </p:spPr>
        <p:txBody>
          <a:bodyPr wrap="square">
            <a:spAutoFit/>
          </a:bodyPr>
          <a:lstStyle/>
          <a:p>
            <a:pPr algn="just" rtl="1">
              <a:lnSpc>
                <a:spcPct val="300000"/>
              </a:lnSpc>
              <a:spcAft>
                <a:spcPts val="800"/>
              </a:spcAft>
            </a:pPr>
            <a:r>
              <a:rPr lang="fa-IR" sz="1600" dirty="0">
                <a:solidFill>
                  <a:srgbClr val="212529"/>
                </a:solidFill>
                <a:latin typeface="Vazir" panose="020B0603030804020204" pitchFamily="34" charset="-78"/>
                <a:cs typeface="Vazir" panose="020B0603030804020204" pitchFamily="34" charset="-78"/>
              </a:rPr>
              <a:t>کاتینونهای جایگزین که “نمک حمام” نیز نامیده می شود، مواد روانگردان مشابه آمفتامین مانند اکستازی</a:t>
            </a:r>
            <a:r>
              <a:rPr lang="en-US" sz="1600" dirty="0">
                <a:solidFill>
                  <a:srgbClr val="212529"/>
                </a:solidFill>
                <a:latin typeface="Vazir" panose="020B0603030804020204" pitchFamily="34" charset="-78"/>
                <a:cs typeface="Vazir" panose="020B0603030804020204" pitchFamily="34" charset="-78"/>
              </a:rPr>
              <a:t> (MDMA) </a:t>
            </a:r>
            <a:r>
              <a:rPr lang="fa-IR" sz="1600" dirty="0">
                <a:solidFill>
                  <a:srgbClr val="212529"/>
                </a:solidFill>
                <a:latin typeface="Vazir" panose="020B0603030804020204" pitchFamily="34" charset="-78"/>
                <a:cs typeface="Vazir" panose="020B0603030804020204" pitchFamily="34" charset="-78"/>
              </a:rPr>
              <a:t>و کوکائین هستند. برخلاف نام، اینها محصولات حمام از جمله نمک اپسوم نیستند. کاتیونوهای جایگزین می تواند از طریق خوراکی، استنشاق یا تزریق مصرف شوند و بسیار اعتیاد آور هستند. این داروها می توانند مسمومیت شدیدی ایجاد کنند که منجر به اثرات سلامتی خطرناک و یا حتی مرگ میشود</a:t>
            </a:r>
            <a:r>
              <a:rPr lang="en-US" sz="1600" dirty="0">
                <a:solidFill>
                  <a:srgbClr val="212529"/>
                </a:solidFill>
                <a:latin typeface="Vazir" panose="020B0603030804020204" pitchFamily="34" charset="-78"/>
                <a:cs typeface="Vazir" panose="020B0603030804020204" pitchFamily="34" charset="-78"/>
              </a:rPr>
              <a:t>.</a:t>
            </a:r>
          </a:p>
        </p:txBody>
      </p:sp>
      <p:pic>
        <p:nvPicPr>
          <p:cNvPr id="3074" name="Picture 2" descr="عواقب و عوارض اعتیاد"/>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573521" y="1239520"/>
            <a:ext cx="4886490" cy="40348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Slide Number Placeholder 3">
            <a:extLst>
              <a:ext uri="{FF2B5EF4-FFF2-40B4-BE49-F238E27FC236}">
                <a16:creationId xmlns:a16="http://schemas.microsoft.com/office/drawing/2014/main" id="{EC2345EE-AAFC-8B27-D5AD-A90FA53E5162}"/>
              </a:ext>
            </a:extLst>
          </p:cNvPr>
          <p:cNvSpPr>
            <a:spLocks noGrp="1"/>
          </p:cNvSpPr>
          <p:nvPr>
            <p:ph type="sldNum" sz="quarter" idx="12"/>
          </p:nvPr>
        </p:nvSpPr>
        <p:spPr/>
        <p:txBody>
          <a:bodyPr/>
          <a:lstStyle/>
          <a:p>
            <a:fld id="{EA615AC4-639C-4207-9379-D3A473803E3E}" type="slidenum">
              <a:rPr lang="en-US" smtClean="0"/>
              <a:pPr/>
              <a:t>19</a:t>
            </a:fld>
            <a:endParaRPr lang="en-US" dirty="0"/>
          </a:p>
        </p:txBody>
      </p:sp>
      <p:pic>
        <p:nvPicPr>
          <p:cNvPr id="5" name="Picture 2">
            <a:extLst>
              <a:ext uri="{FF2B5EF4-FFF2-40B4-BE49-F238E27FC236}">
                <a16:creationId xmlns:a16="http://schemas.microsoft.com/office/drawing/2014/main" id="{EBF760D4-D605-8D50-5793-B8763782D77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960936" y="4369778"/>
            <a:ext cx="2421064" cy="18092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046705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566558" y="268934"/>
            <a:ext cx="1462260"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اعتیاد چیست؟</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4" name="Rectangle 3"/>
          <p:cNvSpPr/>
          <p:nvPr/>
        </p:nvSpPr>
        <p:spPr>
          <a:xfrm>
            <a:off x="4847027" y="1125206"/>
            <a:ext cx="6786173" cy="2985433"/>
          </a:xfrm>
          <a:prstGeom prst="rect">
            <a:avLst/>
          </a:prstGeom>
        </p:spPr>
        <p:txBody>
          <a:bodyPr wrap="square">
            <a:spAutoFit/>
          </a:bodyPr>
          <a:lstStyle/>
          <a:p>
            <a:pPr algn="just" rtl="1">
              <a:lnSpc>
                <a:spcPct val="200000"/>
              </a:lnSpc>
              <a:spcAft>
                <a:spcPts val="800"/>
              </a:spcAft>
            </a:pPr>
            <a:r>
              <a:rPr lang="fa-IR" sz="1600" dirty="0">
                <a:solidFill>
                  <a:srgbClr val="212529"/>
                </a:solidFill>
                <a:effectLst/>
                <a:latin typeface="Vazir" panose="020B0603030804020204" pitchFamily="34" charset="-78"/>
                <a:ea typeface="Times New Roman" panose="02020603050405020304" pitchFamily="18" charset="0"/>
                <a:cs typeface="Vazir" panose="020B0603030804020204" pitchFamily="34" charset="-78"/>
              </a:rPr>
              <a:t>اعتیاد به مواد مخدر، که اختلال مصرف مواد نیز نامیده می شود، وابستگی به داروها با مواد مجاز و غیر مجاز است. به خاطر داشته باشید که هر چیزی اگر در کشوری مجاز هم باشد مثل الکل و نیکوتین، باعث نمی شود مواد در نظر گرفته نشوند. هنگامی که معتاد میشوید، قادر به کنترل خود در استفاده از مواد مخدر نخواهید بود و ممکن است با وجود آسیب های ناشی از آن به مصرف مواد ادامه دهید</a:t>
            </a:r>
            <a:r>
              <a:rPr lang="en-US" sz="1600" dirty="0">
                <a:solidFill>
                  <a:srgbClr val="212529"/>
                </a:solidFill>
                <a:effectLst/>
                <a:latin typeface="Vazir" panose="020B0603030804020204" pitchFamily="34" charset="-78"/>
                <a:ea typeface="Times New Roman" panose="02020603050405020304" pitchFamily="18" charset="0"/>
                <a:cs typeface="Vazir" panose="020B0603030804020204" pitchFamily="34" charset="-78"/>
              </a:rPr>
              <a:t>.</a:t>
            </a:r>
            <a:endParaRPr lang="en-US" sz="1600" dirty="0">
              <a:effectLst/>
              <a:latin typeface="Vazir" panose="020B0603030804020204" pitchFamily="34" charset="-78"/>
              <a:ea typeface="Calibri" panose="020F0502020204030204" pitchFamily="34" charset="0"/>
              <a:cs typeface="Vazir" panose="020B0603030804020204" pitchFamily="34" charset="-78"/>
            </a:endParaRPr>
          </a:p>
        </p:txBody>
      </p:sp>
      <p:pic>
        <p:nvPicPr>
          <p:cNvPr id="9" name="Picture 8"/>
          <p:cNvPicPr>
            <a:picLocks noChangeAspect="1"/>
          </p:cNvPicPr>
          <p:nvPr/>
        </p:nvPicPr>
        <p:blipFill>
          <a:blip r:embed="rId2">
            <a:clrChange>
              <a:clrFrom>
                <a:srgbClr val="FFFFFF"/>
              </a:clrFrom>
              <a:clrTo>
                <a:srgbClr val="FFFFFF">
                  <a:alpha val="0"/>
                </a:srgbClr>
              </a:clrTo>
            </a:clrChange>
          </a:blip>
          <a:stretch>
            <a:fillRect/>
          </a:stretch>
        </p:blipFill>
        <p:spPr>
          <a:xfrm>
            <a:off x="-162560" y="776278"/>
            <a:ext cx="6004560" cy="6013727"/>
          </a:xfrm>
          <a:prstGeom prst="rect">
            <a:avLst/>
          </a:prstGeom>
        </p:spPr>
      </p:pic>
      <p:sp>
        <p:nvSpPr>
          <p:cNvPr id="2" name="Slide Number Placeholder 1">
            <a:extLst>
              <a:ext uri="{FF2B5EF4-FFF2-40B4-BE49-F238E27FC236}">
                <a16:creationId xmlns:a16="http://schemas.microsoft.com/office/drawing/2014/main" id="{8B8D9405-374B-B12A-782E-C1873B3922B0}"/>
              </a:ext>
            </a:extLst>
          </p:cNvPr>
          <p:cNvSpPr>
            <a:spLocks noGrp="1"/>
          </p:cNvSpPr>
          <p:nvPr>
            <p:ph type="sldNum" sz="quarter" idx="12"/>
          </p:nvPr>
        </p:nvSpPr>
        <p:spPr/>
        <p:txBody>
          <a:bodyPr/>
          <a:lstStyle/>
          <a:p>
            <a:fld id="{EA615AC4-639C-4207-9379-D3A473803E3E}" type="slidenum">
              <a:rPr lang="en-US" smtClean="0"/>
              <a:pPr/>
              <a:t>2</a:t>
            </a:fld>
            <a:endParaRPr lang="en-US" dirty="0"/>
          </a:p>
        </p:txBody>
      </p:sp>
    </p:spTree>
    <p:extLst>
      <p:ext uri="{BB962C8B-B14F-4D97-AF65-F5344CB8AC3E}">
        <p14:creationId xmlns:p14="http://schemas.microsoft.com/office/powerpoint/2010/main" val="16872786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242594"/>
            <a:ext cx="4891083"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چگونه به یک فرد دارای اختلال اعتیاد کمک کنیم؟</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4952851" y="850585"/>
            <a:ext cx="6756553" cy="5539978"/>
          </a:xfrm>
          <a:prstGeom prst="rect">
            <a:avLst/>
          </a:prstGeom>
        </p:spPr>
        <p:txBody>
          <a:bodyPr wrap="square">
            <a:spAutoFit/>
          </a:bodyPr>
          <a:lstStyle/>
          <a:p>
            <a:pPr algn="just" rtl="1">
              <a:lnSpc>
                <a:spcPct val="250000"/>
              </a:lnSpc>
              <a:spcAft>
                <a:spcPts val="800"/>
              </a:spcAft>
            </a:pPr>
            <a:r>
              <a:rPr lang="fa-IR" sz="1600" dirty="0">
                <a:solidFill>
                  <a:srgbClr val="212529"/>
                </a:solidFill>
                <a:latin typeface="Vazir" panose="020B0603030804020204" pitchFamily="34" charset="-78"/>
                <a:cs typeface="Vazir" panose="020B0603030804020204" pitchFamily="34" charset="-78"/>
              </a:rPr>
              <a:t>معمولا افراد درگیر با اعتیاد مشکل خود را انکار کرده و تمایلی به ادامه درمان ندارند. مداخله یک دوست میتواند فرصتی برای ایجاد تغییرات قبل از تشدید شرایط را ارئه دهد و می تواند فرد را برای درمان و پذیرش کمک با انگیزه سازد. مداخله باید به دقت برنامه ریزی شود و میتواند توسط خانواده و دوستان با مشورت با یک دکتر فوق متخصص روانپزشک</a:t>
            </a:r>
            <a:r>
              <a:rPr lang="en-US" sz="1600" dirty="0">
                <a:solidFill>
                  <a:srgbClr val="212529"/>
                </a:solidFill>
                <a:latin typeface="Vazir" panose="020B0603030804020204" pitchFamily="34" charset="-78"/>
                <a:cs typeface="Vazir" panose="020B0603030804020204" pitchFamily="34" charset="-78"/>
              </a:rPr>
              <a:t> </a:t>
            </a:r>
            <a:r>
              <a:rPr lang="fa-IR" sz="1600" dirty="0">
                <a:solidFill>
                  <a:srgbClr val="212529"/>
                </a:solidFill>
                <a:latin typeface="Vazir" panose="020B0603030804020204" pitchFamily="34" charset="-78"/>
                <a:cs typeface="Vazir" panose="020B0603030804020204" pitchFamily="34" charset="-78"/>
              </a:rPr>
              <a:t>و یا فوق متخصص روانشناس</a:t>
            </a:r>
            <a:r>
              <a:rPr lang="en-US" sz="1600" dirty="0">
                <a:solidFill>
                  <a:srgbClr val="212529"/>
                </a:solidFill>
                <a:latin typeface="Vazir" panose="020B0603030804020204" pitchFamily="34" charset="-78"/>
                <a:cs typeface="Vazir" panose="020B0603030804020204" pitchFamily="34" charset="-78"/>
              </a:rPr>
              <a:t> </a:t>
            </a:r>
            <a:r>
              <a:rPr lang="fa-IR" sz="1600" dirty="0">
                <a:solidFill>
                  <a:srgbClr val="212529"/>
                </a:solidFill>
                <a:latin typeface="Vazir" panose="020B0603030804020204" pitchFamily="34" charset="-78"/>
                <a:cs typeface="Vazir" panose="020B0603030804020204" pitchFamily="34" charset="-78"/>
              </a:rPr>
              <a:t>انجام شود. این شامل خانواده و دوستان و گاهی اوقات همکاران، یا دیگران میباشد که از این فرد مراقبت میکند. در طول مداخله، این افراد با یکدیگر جمع می شوند تا یک گفتگوی مستقیم با فرد در مورد عواقب ناشی از اعتیاد داشته باشند و از او بخواهند تا شرایط درمان را بپذیرد</a:t>
            </a:r>
            <a:r>
              <a:rPr lang="en-US" sz="1600" dirty="0">
                <a:solidFill>
                  <a:srgbClr val="212529"/>
                </a:solidFill>
                <a:latin typeface="Vazir" panose="020B0603030804020204" pitchFamily="34" charset="-78"/>
                <a:cs typeface="Vazir" panose="020B0603030804020204" pitchFamily="34" charset="-78"/>
              </a:rPr>
              <a:t>.</a:t>
            </a:r>
          </a:p>
        </p:txBody>
      </p:sp>
      <p:pic>
        <p:nvPicPr>
          <p:cNvPr id="4" name="Picture 3"/>
          <p:cNvPicPr>
            <a:picLocks noChangeAspect="1"/>
          </p:cNvPicPr>
          <p:nvPr/>
        </p:nvPicPr>
        <p:blipFill>
          <a:blip r:embed="rId2"/>
          <a:stretch>
            <a:fillRect/>
          </a:stretch>
        </p:blipFill>
        <p:spPr>
          <a:xfrm>
            <a:off x="645156" y="1981200"/>
            <a:ext cx="4029129" cy="3732334"/>
          </a:xfrm>
          <a:prstGeom prst="ellipse">
            <a:avLst/>
          </a:prstGeom>
          <a:ln>
            <a:noFill/>
          </a:ln>
          <a:effectLst>
            <a:softEdge rad="112500"/>
          </a:effectLst>
        </p:spPr>
      </p:pic>
      <p:sp>
        <p:nvSpPr>
          <p:cNvPr id="5" name="Slide Number Placeholder 4">
            <a:extLst>
              <a:ext uri="{FF2B5EF4-FFF2-40B4-BE49-F238E27FC236}">
                <a16:creationId xmlns:a16="http://schemas.microsoft.com/office/drawing/2014/main" id="{5BE7D61D-E74A-8A17-8C7D-5FEE5BCC0A71}"/>
              </a:ext>
            </a:extLst>
          </p:cNvPr>
          <p:cNvSpPr>
            <a:spLocks noGrp="1"/>
          </p:cNvSpPr>
          <p:nvPr>
            <p:ph type="sldNum" sz="quarter" idx="12"/>
          </p:nvPr>
        </p:nvSpPr>
        <p:spPr/>
        <p:txBody>
          <a:bodyPr/>
          <a:lstStyle/>
          <a:p>
            <a:fld id="{EA615AC4-639C-4207-9379-D3A473803E3E}" type="slidenum">
              <a:rPr lang="en-US" smtClean="0"/>
              <a:pPr/>
              <a:t>20</a:t>
            </a:fld>
            <a:endParaRPr lang="en-US" dirty="0"/>
          </a:p>
        </p:txBody>
      </p:sp>
    </p:spTree>
    <p:extLst>
      <p:ext uri="{BB962C8B-B14F-4D97-AF65-F5344CB8AC3E}">
        <p14:creationId xmlns:p14="http://schemas.microsoft.com/office/powerpoint/2010/main" val="37683656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13307" y="273038"/>
            <a:ext cx="2377574"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فاکتورهای خطر اعتیاد</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1901439" y="1037583"/>
            <a:ext cx="5698241" cy="1846659"/>
          </a:xfrm>
          <a:prstGeom prst="rect">
            <a:avLst/>
          </a:prstGeom>
        </p:spPr>
        <p:txBody>
          <a:bodyPr wrap="square">
            <a:spAutoFit/>
          </a:bodyPr>
          <a:lstStyle/>
          <a:p>
            <a:pPr algn="just" rtl="1">
              <a:lnSpc>
                <a:spcPct val="250000"/>
              </a:lnSpc>
              <a:spcAft>
                <a:spcPts val="800"/>
              </a:spcAft>
            </a:pPr>
            <a:r>
              <a:rPr lang="fa-IR" sz="1600" dirty="0">
                <a:solidFill>
                  <a:srgbClr val="212529"/>
                </a:solidFill>
                <a:latin typeface="Vazir" panose="020B0603030804020204" pitchFamily="34" charset="-78"/>
                <a:cs typeface="Vazir" panose="020B0603030804020204" pitchFamily="34" charset="-78"/>
              </a:rPr>
              <a:t>افراد با هر سن، جنس و وضعیت اقتصادی می تواند به مواد مخدر معتاد شوند. با این حال، بعضی عوامل می تواند بر احتمال و سرعت پیشرفت اعتیاد تاثیر گذارد</a:t>
            </a:r>
            <a:r>
              <a:rPr lang="en-US" sz="1600" dirty="0">
                <a:solidFill>
                  <a:srgbClr val="212529"/>
                </a:solidFill>
                <a:latin typeface="Vazir" panose="020B0603030804020204" pitchFamily="34" charset="-78"/>
                <a:cs typeface="Vazir" panose="020B0603030804020204" pitchFamily="34" charset="-78"/>
              </a:rPr>
              <a:t>:</a:t>
            </a:r>
          </a:p>
        </p:txBody>
      </p:sp>
      <p:sp>
        <p:nvSpPr>
          <p:cNvPr id="4" name="Rectangle 3"/>
          <p:cNvSpPr/>
          <p:nvPr/>
        </p:nvSpPr>
        <p:spPr>
          <a:xfrm>
            <a:off x="5455661" y="3893992"/>
            <a:ext cx="5890686" cy="2462213"/>
          </a:xfrm>
          <a:prstGeom prst="rect">
            <a:avLst/>
          </a:prstGeom>
        </p:spPr>
        <p:txBody>
          <a:bodyPr wrap="square">
            <a:spAutoFit/>
          </a:bodyPr>
          <a:lstStyle/>
          <a:p>
            <a:pPr algn="just" rtl="1">
              <a:lnSpc>
                <a:spcPct val="250000"/>
              </a:lnSpc>
              <a:spcAft>
                <a:spcPts val="800"/>
              </a:spcAft>
            </a:pPr>
            <a:r>
              <a:rPr lang="fa-IR" sz="1600" dirty="0">
                <a:solidFill>
                  <a:srgbClr val="212529"/>
                </a:solidFill>
                <a:latin typeface="Vazir" panose="020B0603030804020204" pitchFamily="34" charset="-78"/>
                <a:cs typeface="Vazir" panose="020B0603030804020204" pitchFamily="34" charset="-78"/>
              </a:rPr>
              <a:t>اعتیاد به مواد مخدر در برخی از خانواده ها شایع تر است و به احتمال زیاد شامل استعداد ژنتیکی است. اگر دارای نسبت خونی با والدین یا خواهر و برادری باشید که از الکل یا مواد مخدر استفاده میکند، شما در معرض خطر بیشتری برای ابتلا به اعتیاد به مواد مخدر هستید</a:t>
            </a:r>
            <a:r>
              <a:rPr lang="en-US" sz="1600" dirty="0">
                <a:solidFill>
                  <a:srgbClr val="212529"/>
                </a:solidFill>
                <a:latin typeface="Vazir" panose="020B0603030804020204" pitchFamily="34" charset="-78"/>
                <a:cs typeface="Vazir" panose="020B0603030804020204" pitchFamily="34" charset="-78"/>
              </a:rPr>
              <a:t>.</a:t>
            </a:r>
          </a:p>
        </p:txBody>
      </p:sp>
      <p:sp>
        <p:nvSpPr>
          <p:cNvPr id="5" name="Rectangle 4"/>
          <p:cNvSpPr/>
          <p:nvPr/>
        </p:nvSpPr>
        <p:spPr>
          <a:xfrm>
            <a:off x="8613307" y="3399815"/>
            <a:ext cx="2733040" cy="454612"/>
          </a:xfrm>
          <a:prstGeom prst="rect">
            <a:avLst/>
          </a:prstGeom>
        </p:spPr>
        <p:txBody>
          <a:bodyPr wrap="squar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1- </a:t>
            </a:r>
            <a:r>
              <a:rPr lang="en-US" sz="2200" dirty="0">
                <a:solidFill>
                  <a:srgbClr val="252525"/>
                </a:solidFill>
                <a:latin typeface="Times New Roman" panose="02020603050405020304" pitchFamily="18" charset="0"/>
                <a:cs typeface="Mj_Casablanca Heavy" panose="00000400000000000000" pitchFamily="2" charset="-78"/>
              </a:rPr>
              <a:t> </a:t>
            </a:r>
            <a:r>
              <a:rPr lang="ar-SA" sz="2200" dirty="0">
                <a:solidFill>
                  <a:srgbClr val="252525"/>
                </a:solidFill>
                <a:latin typeface="Times New Roman" panose="02020603050405020304" pitchFamily="18" charset="0"/>
                <a:cs typeface="Mj_Casablanca Heavy" panose="00000400000000000000" pitchFamily="2" charset="-78"/>
              </a:rPr>
              <a:t>سابقه خانوادگی اعتیاد</a:t>
            </a:r>
            <a:endParaRPr lang="en-US" sz="2200" dirty="0">
              <a:solidFill>
                <a:srgbClr val="252525"/>
              </a:solidFill>
              <a:latin typeface="Times New Roman" panose="02020603050405020304" pitchFamily="18" charset="0"/>
              <a:cs typeface="Mj_Casablanca Heavy" panose="00000400000000000000" pitchFamily="2" charset="-78"/>
            </a:endParaRPr>
          </a:p>
        </p:txBody>
      </p:sp>
      <p:pic>
        <p:nvPicPr>
          <p:cNvPr id="7" name="Picture 6"/>
          <p:cNvPicPr>
            <a:picLocks noChangeAspect="1"/>
          </p:cNvPicPr>
          <p:nvPr/>
        </p:nvPicPr>
        <p:blipFill>
          <a:blip r:embed="rId2"/>
          <a:stretch>
            <a:fillRect/>
          </a:stretch>
        </p:blipFill>
        <p:spPr>
          <a:xfrm>
            <a:off x="8300962" y="1002546"/>
            <a:ext cx="3045385" cy="2122372"/>
          </a:xfrm>
          <a:prstGeom prst="rect">
            <a:avLst/>
          </a:prstGeom>
          <a:ln>
            <a:noFill/>
          </a:ln>
          <a:effectLst>
            <a:softEdge rad="112500"/>
          </a:effectLst>
        </p:spPr>
      </p:pic>
      <p:pic>
        <p:nvPicPr>
          <p:cNvPr id="4098" name="Picture 2" descr="اثرات اعتیاد بر خانواده | نقش اعتیاد در نابودی خانواده - نگین"/>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1357" y="2566387"/>
            <a:ext cx="5071329" cy="3789818"/>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a:extLst>
              <a:ext uri="{FF2B5EF4-FFF2-40B4-BE49-F238E27FC236}">
                <a16:creationId xmlns:a16="http://schemas.microsoft.com/office/drawing/2014/main" id="{07C627C4-0802-E87F-E077-9D4043E311A1}"/>
              </a:ext>
            </a:extLst>
          </p:cNvPr>
          <p:cNvSpPr>
            <a:spLocks noGrp="1"/>
          </p:cNvSpPr>
          <p:nvPr>
            <p:ph type="sldNum" sz="quarter" idx="12"/>
          </p:nvPr>
        </p:nvSpPr>
        <p:spPr/>
        <p:txBody>
          <a:bodyPr/>
          <a:lstStyle/>
          <a:p>
            <a:fld id="{EA615AC4-639C-4207-9379-D3A473803E3E}" type="slidenum">
              <a:rPr lang="en-US" smtClean="0"/>
              <a:pPr/>
              <a:t>21</a:t>
            </a:fld>
            <a:endParaRPr lang="en-US" dirty="0"/>
          </a:p>
        </p:txBody>
      </p:sp>
    </p:spTree>
    <p:extLst>
      <p:ext uri="{BB962C8B-B14F-4D97-AF65-F5344CB8AC3E}">
        <p14:creationId xmlns:p14="http://schemas.microsoft.com/office/powerpoint/2010/main" val="14347488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724246" y="948387"/>
            <a:ext cx="1788252" cy="454612"/>
          </a:xfrm>
          <a:prstGeom prst="rect">
            <a:avLst/>
          </a:prstGeom>
        </p:spPr>
        <p:txBody>
          <a:bodyPr wrap="squar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2- </a:t>
            </a:r>
            <a:r>
              <a:rPr lang="ar-SA" sz="2200" dirty="0">
                <a:solidFill>
                  <a:srgbClr val="252525"/>
                </a:solidFill>
                <a:latin typeface="Times New Roman" panose="02020603050405020304" pitchFamily="18" charset="0"/>
                <a:cs typeface="Mj_Casablanca Heavy" panose="00000400000000000000" pitchFamily="2" charset="-78"/>
              </a:rPr>
              <a:t>مرد بودن</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5" name="Rectangle 4"/>
          <p:cNvSpPr/>
          <p:nvPr/>
        </p:nvSpPr>
        <p:spPr>
          <a:xfrm>
            <a:off x="1087120" y="1402999"/>
            <a:ext cx="10425378" cy="523220"/>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مردان بیشتر از زنان احتمال اعتیاد به مواد مخدر دارند. با این حال، بروز اختلالات اعتیاد آور شناخته شده در زنان سریعتر است</a:t>
            </a:r>
            <a:r>
              <a:rPr lang="en-US" sz="1600" dirty="0">
                <a:solidFill>
                  <a:srgbClr val="212529"/>
                </a:solidFill>
                <a:latin typeface="Vazir" panose="020B0603030804020204" pitchFamily="34" charset="-78"/>
                <a:cs typeface="Vazir" panose="020B0603030804020204" pitchFamily="34" charset="-78"/>
              </a:rPr>
              <a:t>.</a:t>
            </a:r>
          </a:p>
        </p:txBody>
      </p:sp>
      <p:pic>
        <p:nvPicPr>
          <p:cNvPr id="5122" name="Picture 2" descr="اعتیاد به مواد مخدر یا اختلال مصرف چیست؟ - درمانکده"/>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12220" y="2530099"/>
            <a:ext cx="7265460" cy="304327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2" name="Slide Number Placeholder 1">
            <a:extLst>
              <a:ext uri="{FF2B5EF4-FFF2-40B4-BE49-F238E27FC236}">
                <a16:creationId xmlns:a16="http://schemas.microsoft.com/office/drawing/2014/main" id="{38CB2D35-8EF0-848F-BDFE-1937B79B21F1}"/>
              </a:ext>
            </a:extLst>
          </p:cNvPr>
          <p:cNvSpPr>
            <a:spLocks noGrp="1"/>
          </p:cNvSpPr>
          <p:nvPr>
            <p:ph type="sldNum" sz="quarter" idx="12"/>
          </p:nvPr>
        </p:nvSpPr>
        <p:spPr/>
        <p:txBody>
          <a:bodyPr/>
          <a:lstStyle/>
          <a:p>
            <a:fld id="{EA615AC4-639C-4207-9379-D3A473803E3E}" type="slidenum">
              <a:rPr lang="en-US" smtClean="0"/>
              <a:pPr/>
              <a:t>22</a:t>
            </a:fld>
            <a:endParaRPr lang="en-US" dirty="0"/>
          </a:p>
        </p:txBody>
      </p:sp>
      <p:sp>
        <p:nvSpPr>
          <p:cNvPr id="3" name="Rectangle 2">
            <a:extLst>
              <a:ext uri="{FF2B5EF4-FFF2-40B4-BE49-F238E27FC236}">
                <a16:creationId xmlns:a16="http://schemas.microsoft.com/office/drawing/2014/main" id="{64AE48A5-612D-5B73-BF9A-7897DBF697C2}"/>
              </a:ext>
            </a:extLst>
          </p:cNvPr>
          <p:cNvSpPr/>
          <p:nvPr/>
        </p:nvSpPr>
        <p:spPr>
          <a:xfrm>
            <a:off x="8613307" y="273038"/>
            <a:ext cx="2377574"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فاکتورهای خطر اعتیاد</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8757449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32110" y="1088753"/>
            <a:ext cx="3255938" cy="454612"/>
          </a:xfrm>
          <a:prstGeom prst="rect">
            <a:avLst/>
          </a:prstGeom>
        </p:spPr>
        <p:txBody>
          <a:bodyPr wrap="squar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3- </a:t>
            </a:r>
            <a:r>
              <a:rPr lang="ar-SA" sz="2200" dirty="0">
                <a:solidFill>
                  <a:srgbClr val="252525"/>
                </a:solidFill>
                <a:latin typeface="Times New Roman" panose="02020603050405020304" pitchFamily="18" charset="0"/>
                <a:cs typeface="Mj_Casablanca Heavy" panose="00000400000000000000" pitchFamily="2" charset="-78"/>
              </a:rPr>
              <a:t>داشتن اختلال در سلامت روان</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1084296" y="1574551"/>
            <a:ext cx="9593864" cy="1360694"/>
          </a:xfrm>
          <a:prstGeom prst="rect">
            <a:avLst/>
          </a:prstGeom>
        </p:spPr>
        <p:txBody>
          <a:bodyPr wrap="square">
            <a:spAutoFit/>
          </a:bodyPr>
          <a:lstStyle/>
          <a:p>
            <a:pPr algn="ctr" rtl="1">
              <a:lnSpc>
                <a:spcPct val="250000"/>
              </a:lnSpc>
              <a:spcAft>
                <a:spcPts val="800"/>
              </a:spcAft>
            </a:pPr>
            <a:r>
              <a:rPr lang="fa-IR" sz="1600" dirty="0">
                <a:solidFill>
                  <a:srgbClr val="212529"/>
                </a:solidFill>
                <a:latin typeface="Vazir" panose="020B0603030804020204" pitchFamily="34" charset="-78"/>
                <a:cs typeface="Vazir" panose="020B0603030804020204" pitchFamily="34" charset="-78"/>
              </a:rPr>
              <a:t>اگر دارای یک اختلال سلامت روانی مانند افسردگی، کمبود توجه یا بیش فعالی</a:t>
            </a:r>
            <a:r>
              <a:rPr lang="en-US" sz="1600" dirty="0">
                <a:solidFill>
                  <a:srgbClr val="212529"/>
                </a:solidFill>
                <a:latin typeface="Vazir" panose="020B0603030804020204" pitchFamily="34" charset="-78"/>
                <a:cs typeface="Vazir" panose="020B0603030804020204" pitchFamily="34" charset="-78"/>
              </a:rPr>
              <a:t> (ADHD) </a:t>
            </a:r>
            <a:r>
              <a:rPr lang="fa-IR" sz="1600" dirty="0">
                <a:solidFill>
                  <a:srgbClr val="212529"/>
                </a:solidFill>
                <a:latin typeface="Vazir" panose="020B0603030804020204" pitchFamily="34" charset="-78"/>
                <a:cs typeface="Vazir" panose="020B0603030804020204" pitchFamily="34" charset="-78"/>
              </a:rPr>
              <a:t>یا اختلال استرس پس از ضایعه هستید، احتمال بیشتری وجود دارد که وابسته به مواد مخدر شوید</a:t>
            </a:r>
            <a:r>
              <a:rPr lang="en-US" sz="2000" dirty="0">
                <a:solidFill>
                  <a:srgbClr val="212529"/>
                </a:solidFill>
                <a:latin typeface="Times New Roman" panose="02020603050405020304" pitchFamily="18" charset="0"/>
                <a:ea typeface="Times New Roman" panose="02020603050405020304" pitchFamily="18" charset="0"/>
                <a:cs typeface="B Nazanin" panose="00000400000000000000" pitchFamily="2" charset="-78"/>
              </a:rPr>
              <a:t>.</a:t>
            </a:r>
          </a:p>
        </p:txBody>
      </p:sp>
      <p:pic>
        <p:nvPicPr>
          <p:cNvPr id="4" name="Picture 3"/>
          <p:cNvPicPr>
            <a:picLocks noChangeAspect="1"/>
          </p:cNvPicPr>
          <p:nvPr/>
        </p:nvPicPr>
        <p:blipFill>
          <a:blip r:embed="rId2"/>
          <a:stretch>
            <a:fillRect/>
          </a:stretch>
        </p:blipFill>
        <p:spPr>
          <a:xfrm>
            <a:off x="1619986" y="3193737"/>
            <a:ext cx="8734156" cy="332974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Slide Number Placeholder 4">
            <a:extLst>
              <a:ext uri="{FF2B5EF4-FFF2-40B4-BE49-F238E27FC236}">
                <a16:creationId xmlns:a16="http://schemas.microsoft.com/office/drawing/2014/main" id="{BEDA3925-F74C-6F5F-A5CE-BB039A1EDA46}"/>
              </a:ext>
            </a:extLst>
          </p:cNvPr>
          <p:cNvSpPr>
            <a:spLocks noGrp="1"/>
          </p:cNvSpPr>
          <p:nvPr>
            <p:ph type="sldNum" sz="quarter" idx="12"/>
          </p:nvPr>
        </p:nvSpPr>
        <p:spPr/>
        <p:txBody>
          <a:bodyPr/>
          <a:lstStyle/>
          <a:p>
            <a:fld id="{EA615AC4-639C-4207-9379-D3A473803E3E}" type="slidenum">
              <a:rPr lang="en-US" smtClean="0"/>
              <a:pPr/>
              <a:t>23</a:t>
            </a:fld>
            <a:endParaRPr lang="en-US" dirty="0"/>
          </a:p>
        </p:txBody>
      </p:sp>
      <p:sp>
        <p:nvSpPr>
          <p:cNvPr id="6" name="Rectangle 5">
            <a:extLst>
              <a:ext uri="{FF2B5EF4-FFF2-40B4-BE49-F238E27FC236}">
                <a16:creationId xmlns:a16="http://schemas.microsoft.com/office/drawing/2014/main" id="{106D09F3-D524-B727-25AA-B5B63880AF4B}"/>
              </a:ext>
            </a:extLst>
          </p:cNvPr>
          <p:cNvSpPr/>
          <p:nvPr/>
        </p:nvSpPr>
        <p:spPr>
          <a:xfrm>
            <a:off x="8613307" y="273038"/>
            <a:ext cx="2377574"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فاکتورهای خطر اعتیاد</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28489244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91161" y="1100526"/>
            <a:ext cx="2205279" cy="454612"/>
          </a:xfrm>
          <a:prstGeom prst="rect">
            <a:avLst/>
          </a:prstGeom>
        </p:spPr>
        <p:txBody>
          <a:bodyPr wrap="squar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4- </a:t>
            </a:r>
            <a:r>
              <a:rPr lang="ar-SA" sz="2200" dirty="0">
                <a:solidFill>
                  <a:srgbClr val="252525"/>
                </a:solidFill>
                <a:latin typeface="Times New Roman" panose="02020603050405020304" pitchFamily="18" charset="0"/>
                <a:cs typeface="Mj_Casablanca Heavy" panose="00000400000000000000" pitchFamily="2" charset="-78"/>
              </a:rPr>
              <a:t>فشار همسالان</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1754150" y="5436978"/>
            <a:ext cx="9523636" cy="577081"/>
          </a:xfrm>
          <a:prstGeom prst="rect">
            <a:avLst/>
          </a:prstGeom>
        </p:spPr>
        <p:txBody>
          <a:bodyPr wrap="square">
            <a:spAutoFit/>
          </a:bodyPr>
          <a:lstStyle/>
          <a:p>
            <a:pPr algn="ctr" rtl="1">
              <a:lnSpc>
                <a:spcPct val="200000"/>
              </a:lnSpc>
              <a:spcAft>
                <a:spcPts val="800"/>
              </a:spcAft>
            </a:pPr>
            <a:r>
              <a:rPr lang="fa-IR" dirty="0">
                <a:solidFill>
                  <a:srgbClr val="212529"/>
                </a:solidFill>
                <a:latin typeface="Vazir" panose="020B0603030804020204" pitchFamily="34" charset="-78"/>
                <a:cs typeface="Vazir" panose="020B0603030804020204" pitchFamily="34" charset="-78"/>
              </a:rPr>
              <a:t>فشار همسالان یک عامل قوی در شروع به سوء مصرف مواد، به ویژه برای جوانان است</a:t>
            </a:r>
            <a:r>
              <a:rPr lang="en-US" dirty="0">
                <a:solidFill>
                  <a:srgbClr val="212529"/>
                </a:solidFill>
                <a:latin typeface="Vazir" panose="020B0603030804020204" pitchFamily="34" charset="-78"/>
                <a:cs typeface="Vazir" panose="020B0603030804020204" pitchFamily="34" charset="-78"/>
              </a:rPr>
              <a:t>.</a:t>
            </a:r>
          </a:p>
        </p:txBody>
      </p:sp>
      <p:pic>
        <p:nvPicPr>
          <p:cNvPr id="4" name="Picture 3"/>
          <p:cNvPicPr>
            <a:picLocks noChangeAspect="1"/>
          </p:cNvPicPr>
          <p:nvPr/>
        </p:nvPicPr>
        <p:blipFill>
          <a:blip r:embed="rId2"/>
          <a:stretch>
            <a:fillRect/>
          </a:stretch>
        </p:blipFill>
        <p:spPr>
          <a:xfrm rot="401460">
            <a:off x="1333964" y="1557602"/>
            <a:ext cx="6369592" cy="302089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 name="Slide Number Placeholder 4">
            <a:extLst>
              <a:ext uri="{FF2B5EF4-FFF2-40B4-BE49-F238E27FC236}">
                <a16:creationId xmlns:a16="http://schemas.microsoft.com/office/drawing/2014/main" id="{4EAC1B77-0043-D416-EB3E-FEAB15B904ED}"/>
              </a:ext>
            </a:extLst>
          </p:cNvPr>
          <p:cNvSpPr>
            <a:spLocks noGrp="1"/>
          </p:cNvSpPr>
          <p:nvPr>
            <p:ph type="sldNum" sz="quarter" idx="12"/>
          </p:nvPr>
        </p:nvSpPr>
        <p:spPr/>
        <p:txBody>
          <a:bodyPr/>
          <a:lstStyle/>
          <a:p>
            <a:fld id="{EA615AC4-639C-4207-9379-D3A473803E3E}" type="slidenum">
              <a:rPr lang="en-US" smtClean="0"/>
              <a:pPr/>
              <a:t>24</a:t>
            </a:fld>
            <a:endParaRPr lang="en-US" dirty="0"/>
          </a:p>
        </p:txBody>
      </p:sp>
      <p:sp>
        <p:nvSpPr>
          <p:cNvPr id="6" name="Rectangle 5">
            <a:extLst>
              <a:ext uri="{FF2B5EF4-FFF2-40B4-BE49-F238E27FC236}">
                <a16:creationId xmlns:a16="http://schemas.microsoft.com/office/drawing/2014/main" id="{8B5A97D6-E270-FA3F-8740-8314AC5F5C3B}"/>
              </a:ext>
            </a:extLst>
          </p:cNvPr>
          <p:cNvSpPr/>
          <p:nvPr/>
        </p:nvSpPr>
        <p:spPr>
          <a:xfrm>
            <a:off x="8613307" y="273038"/>
            <a:ext cx="2377574"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فاکتورهای خطر اعتیاد</a:t>
            </a:r>
            <a:endParaRPr lang="en-US" sz="2200" dirty="0">
              <a:solidFill>
                <a:srgbClr val="252525"/>
              </a:solidFill>
              <a:latin typeface="Times New Roman" panose="02020603050405020304" pitchFamily="18" charset="0"/>
              <a:cs typeface="Mj_Casablanca Heavy" panose="00000400000000000000" pitchFamily="2" charset="-78"/>
            </a:endParaRPr>
          </a:p>
        </p:txBody>
      </p:sp>
      <p:pic>
        <p:nvPicPr>
          <p:cNvPr id="7" name="Picture 6">
            <a:extLst>
              <a:ext uri="{FF2B5EF4-FFF2-40B4-BE49-F238E27FC236}">
                <a16:creationId xmlns:a16="http://schemas.microsoft.com/office/drawing/2014/main" id="{45FBD72A-FB6E-4585-952A-0539D9AA8EE8}"/>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20825369">
            <a:off x="6947498" y="2495426"/>
            <a:ext cx="3892087" cy="17946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655098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76434" y="998874"/>
            <a:ext cx="3188544" cy="454612"/>
          </a:xfrm>
          <a:prstGeom prst="rect">
            <a:avLst/>
          </a:prstGeom>
        </p:spPr>
        <p:txBody>
          <a:bodyPr wrap="squar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5- </a:t>
            </a:r>
            <a:r>
              <a:rPr lang="ar-SA" sz="2200" dirty="0">
                <a:solidFill>
                  <a:srgbClr val="252525"/>
                </a:solidFill>
                <a:latin typeface="Times New Roman" panose="02020603050405020304" pitchFamily="18" charset="0"/>
                <a:cs typeface="Mj_Casablanca Heavy" panose="00000400000000000000" pitchFamily="2" charset="-78"/>
              </a:rPr>
              <a:t>عدم دخالت خانواده</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7579360" y="1565570"/>
            <a:ext cx="3887218" cy="2923877"/>
          </a:xfrm>
          <a:prstGeom prst="rect">
            <a:avLst/>
          </a:prstGeom>
        </p:spPr>
        <p:txBody>
          <a:bodyPr wrap="square">
            <a:spAutoFit/>
          </a:bodyPr>
          <a:lstStyle/>
          <a:p>
            <a:pPr algn="just" rtl="1">
              <a:lnSpc>
                <a:spcPct val="300000"/>
              </a:lnSpc>
              <a:spcAft>
                <a:spcPts val="800"/>
              </a:spcAft>
            </a:pPr>
            <a:r>
              <a:rPr lang="fa-IR" sz="1600" dirty="0">
                <a:solidFill>
                  <a:srgbClr val="212529"/>
                </a:solidFill>
                <a:latin typeface="Vazir" panose="020B0603030804020204" pitchFamily="34" charset="-78"/>
                <a:cs typeface="Vazir" panose="020B0603030804020204" pitchFamily="34" charset="-78"/>
              </a:rPr>
              <a:t>شرایط دشوار خانواده یا عدم وجود یک پیوند با والدین یا خواهر و برادر، ممکن است خطر اعتیاد را افزایش دهد، زیرا می تواند عدم نظارت والدین باشد</a:t>
            </a:r>
            <a:r>
              <a:rPr lang="en-US" sz="1600" dirty="0">
                <a:solidFill>
                  <a:srgbClr val="212529"/>
                </a:solidFill>
                <a:latin typeface="Vazir" panose="020B0603030804020204" pitchFamily="34" charset="-78"/>
                <a:cs typeface="Vazir" panose="020B0603030804020204" pitchFamily="34" charset="-78"/>
              </a:rPr>
              <a:t>.</a:t>
            </a:r>
          </a:p>
        </p:txBody>
      </p:sp>
      <p:pic>
        <p:nvPicPr>
          <p:cNvPr id="3074" name="Picture 2" descr="نقش خانواده در اعتیاد - نگین"/>
          <p:cNvPicPr>
            <a:picLocks noChangeAspect="1" noChangeArrowheads="1"/>
          </p:cNvPicPr>
          <p:nvPr/>
        </p:nvPicPr>
        <p:blipFill rotWithShape="1">
          <a:blip r:embed="rId2" cstate="hqprint">
            <a:extLst>
              <a:ext uri="{28A0092B-C50C-407E-A947-70E740481C1C}">
                <a14:useLocalDpi xmlns:a14="http://schemas.microsoft.com/office/drawing/2010/main"/>
              </a:ext>
            </a:extLst>
          </a:blip>
          <a:srcRect/>
          <a:stretch/>
        </p:blipFill>
        <p:spPr bwMode="auto">
          <a:xfrm>
            <a:off x="1290192" y="1565570"/>
            <a:ext cx="4570123" cy="426691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Slide Number Placeholder 3">
            <a:extLst>
              <a:ext uri="{FF2B5EF4-FFF2-40B4-BE49-F238E27FC236}">
                <a16:creationId xmlns:a16="http://schemas.microsoft.com/office/drawing/2014/main" id="{EB045FD0-6370-8A2C-CBCF-CEB647D45E73}"/>
              </a:ext>
            </a:extLst>
          </p:cNvPr>
          <p:cNvSpPr>
            <a:spLocks noGrp="1"/>
          </p:cNvSpPr>
          <p:nvPr>
            <p:ph type="sldNum" sz="quarter" idx="12"/>
          </p:nvPr>
        </p:nvSpPr>
        <p:spPr/>
        <p:txBody>
          <a:bodyPr/>
          <a:lstStyle/>
          <a:p>
            <a:fld id="{EA615AC4-639C-4207-9379-D3A473803E3E}" type="slidenum">
              <a:rPr lang="en-US" smtClean="0"/>
              <a:pPr/>
              <a:t>25</a:t>
            </a:fld>
            <a:endParaRPr lang="en-US" dirty="0"/>
          </a:p>
        </p:txBody>
      </p:sp>
      <p:sp>
        <p:nvSpPr>
          <p:cNvPr id="5" name="Rectangle 4">
            <a:extLst>
              <a:ext uri="{FF2B5EF4-FFF2-40B4-BE49-F238E27FC236}">
                <a16:creationId xmlns:a16="http://schemas.microsoft.com/office/drawing/2014/main" id="{FEDF9A2D-48BA-F583-615A-98A5C9C69C1D}"/>
              </a:ext>
            </a:extLst>
          </p:cNvPr>
          <p:cNvSpPr/>
          <p:nvPr/>
        </p:nvSpPr>
        <p:spPr>
          <a:xfrm>
            <a:off x="8637601" y="258774"/>
            <a:ext cx="2377574"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فاکتورهای خطر اعتیاد</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23692649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39524" y="1220113"/>
            <a:ext cx="4134316" cy="454612"/>
          </a:xfrm>
          <a:prstGeom prst="rect">
            <a:avLst/>
          </a:prstGeom>
        </p:spPr>
        <p:txBody>
          <a:bodyPr wrap="squar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6- </a:t>
            </a:r>
            <a:r>
              <a:rPr lang="ar-SA" sz="2200" dirty="0">
                <a:solidFill>
                  <a:srgbClr val="252525"/>
                </a:solidFill>
                <a:latin typeface="Times New Roman" panose="02020603050405020304" pitchFamily="18" charset="0"/>
                <a:cs typeface="Mj_Casablanca Heavy" panose="00000400000000000000" pitchFamily="2" charset="-78"/>
              </a:rPr>
              <a:t>اضطراب، افسردگی و تنهایی</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7705439" y="1674725"/>
            <a:ext cx="3968401" cy="2185214"/>
          </a:xfrm>
          <a:prstGeom prst="rect">
            <a:avLst/>
          </a:prstGeom>
        </p:spPr>
        <p:txBody>
          <a:bodyPr wrap="square">
            <a:spAutoFit/>
          </a:bodyPr>
          <a:lstStyle/>
          <a:p>
            <a:pPr algn="just" rtl="1">
              <a:lnSpc>
                <a:spcPct val="300000"/>
              </a:lnSpc>
              <a:spcAft>
                <a:spcPts val="800"/>
              </a:spcAft>
            </a:pPr>
            <a:r>
              <a:rPr lang="fa-IR" sz="1600" dirty="0">
                <a:solidFill>
                  <a:srgbClr val="212529"/>
                </a:solidFill>
                <a:latin typeface="Vazir" panose="020B0603030804020204" pitchFamily="34" charset="-78"/>
                <a:cs typeface="Vazir" panose="020B0603030804020204" pitchFamily="34" charset="-78"/>
              </a:rPr>
              <a:t>استفاده از مواد مخدر می تواند یک راه مقابله با این احساسات روانی دردناک باشد و می تواند این مشکلات را تشدید کند</a:t>
            </a:r>
            <a:r>
              <a:rPr lang="en-US" sz="1600" dirty="0">
                <a:solidFill>
                  <a:srgbClr val="212529"/>
                </a:solidFill>
                <a:latin typeface="Vazir" panose="020B0603030804020204" pitchFamily="34" charset="-78"/>
                <a:cs typeface="Vazir" panose="020B0603030804020204" pitchFamily="34" charset="-78"/>
              </a:rPr>
              <a:t>.</a:t>
            </a:r>
          </a:p>
        </p:txBody>
      </p:sp>
      <p:pic>
        <p:nvPicPr>
          <p:cNvPr id="5" name="Picture 4"/>
          <p:cNvPicPr>
            <a:picLocks noChangeAspect="1"/>
          </p:cNvPicPr>
          <p:nvPr/>
        </p:nvPicPr>
        <p:blipFill>
          <a:blip r:embed="rId2"/>
          <a:stretch>
            <a:fillRect/>
          </a:stretch>
        </p:blipFill>
        <p:spPr>
          <a:xfrm>
            <a:off x="816540" y="1416937"/>
            <a:ext cx="5457519" cy="311858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Slide Number Placeholder 3">
            <a:extLst>
              <a:ext uri="{FF2B5EF4-FFF2-40B4-BE49-F238E27FC236}">
                <a16:creationId xmlns:a16="http://schemas.microsoft.com/office/drawing/2014/main" id="{19526169-0820-7CD8-4A9A-82FB18FDEEFD}"/>
              </a:ext>
            </a:extLst>
          </p:cNvPr>
          <p:cNvSpPr>
            <a:spLocks noGrp="1"/>
          </p:cNvSpPr>
          <p:nvPr>
            <p:ph type="sldNum" sz="quarter" idx="12"/>
          </p:nvPr>
        </p:nvSpPr>
        <p:spPr/>
        <p:txBody>
          <a:bodyPr/>
          <a:lstStyle/>
          <a:p>
            <a:fld id="{EA615AC4-639C-4207-9379-D3A473803E3E}" type="slidenum">
              <a:rPr lang="en-US" smtClean="0"/>
              <a:pPr/>
              <a:t>26</a:t>
            </a:fld>
            <a:endParaRPr lang="en-US" dirty="0"/>
          </a:p>
        </p:txBody>
      </p:sp>
      <p:pic>
        <p:nvPicPr>
          <p:cNvPr id="6" name="Picture 5">
            <a:extLst>
              <a:ext uri="{FF2B5EF4-FFF2-40B4-BE49-F238E27FC236}">
                <a16:creationId xmlns:a16="http://schemas.microsoft.com/office/drawing/2014/main" id="{324669AB-B6CD-292C-F87B-2F1047E57EF9}"/>
              </a:ext>
            </a:extLst>
          </p:cNvPr>
          <p:cNvPicPr>
            <a:picLocks noChangeAspect="1"/>
          </p:cNvPicPr>
          <p:nvPr/>
        </p:nvPicPr>
        <p:blipFill>
          <a:blip r:embed="rId3"/>
          <a:stretch>
            <a:fillRect/>
          </a:stretch>
        </p:blipFill>
        <p:spPr>
          <a:xfrm rot="701723">
            <a:off x="3201092" y="3986005"/>
            <a:ext cx="2902770" cy="19765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a:extLst>
              <a:ext uri="{FF2B5EF4-FFF2-40B4-BE49-F238E27FC236}">
                <a16:creationId xmlns:a16="http://schemas.microsoft.com/office/drawing/2014/main" id="{61FBDCCA-5103-B5AF-89E7-32C14530A08C}"/>
              </a:ext>
            </a:extLst>
          </p:cNvPr>
          <p:cNvSpPr/>
          <p:nvPr/>
        </p:nvSpPr>
        <p:spPr>
          <a:xfrm>
            <a:off x="8637601" y="258774"/>
            <a:ext cx="2377574"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فاکتورهای خطر اعتیاد</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22745549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45120" y="1288801"/>
            <a:ext cx="3668963" cy="454612"/>
          </a:xfrm>
          <a:prstGeom prst="rect">
            <a:avLst/>
          </a:prstGeom>
        </p:spPr>
        <p:txBody>
          <a:bodyPr wrap="squar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7- </a:t>
            </a:r>
            <a:r>
              <a:rPr lang="ar-SA" sz="2200" dirty="0">
                <a:solidFill>
                  <a:srgbClr val="252525"/>
                </a:solidFill>
                <a:latin typeface="Times New Roman" panose="02020603050405020304" pitchFamily="18" charset="0"/>
                <a:cs typeface="Mj_Casablanca Heavy" panose="00000400000000000000" pitchFamily="2" charset="-78"/>
              </a:rPr>
              <a:t>مصرف داروی بسیار اعتیاد آور</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5518083" y="1947643"/>
            <a:ext cx="6096000" cy="2000548"/>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برخی داروها، مانند محرکها، کوکائین یا مسکن، میتواند پیشرفت اعتیاد به مواد مخدر را سریعتر از راههای دیگر منجر شود. با این حال، مصرف مواد مخدر اعتیاد آور کمتر که به اصطلاح “مواد مخدر سبک” گفته میشود می تواند فرد را در مسیر شروع استفاده از مواد مخدر و اعتیاد قرار دهد</a:t>
            </a:r>
            <a:r>
              <a:rPr lang="en-US" sz="1600" dirty="0">
                <a:solidFill>
                  <a:srgbClr val="212529"/>
                </a:solidFill>
                <a:latin typeface="Vazir" panose="020B0603030804020204" pitchFamily="34" charset="-78"/>
                <a:cs typeface="Vazir" panose="020B0603030804020204" pitchFamily="34" charset="-78"/>
              </a:rPr>
              <a:t>.</a:t>
            </a: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rot="863913">
            <a:off x="791275" y="1237445"/>
            <a:ext cx="3668963" cy="311530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Slide Number Placeholder 4">
            <a:extLst>
              <a:ext uri="{FF2B5EF4-FFF2-40B4-BE49-F238E27FC236}">
                <a16:creationId xmlns:a16="http://schemas.microsoft.com/office/drawing/2014/main" id="{1F6DE517-1803-997E-61D2-D7302B7BF557}"/>
              </a:ext>
            </a:extLst>
          </p:cNvPr>
          <p:cNvSpPr>
            <a:spLocks noGrp="1"/>
          </p:cNvSpPr>
          <p:nvPr>
            <p:ph type="sldNum" sz="quarter" idx="12"/>
          </p:nvPr>
        </p:nvSpPr>
        <p:spPr/>
        <p:txBody>
          <a:bodyPr/>
          <a:lstStyle/>
          <a:p>
            <a:fld id="{EA615AC4-639C-4207-9379-D3A473803E3E}" type="slidenum">
              <a:rPr lang="en-US" smtClean="0"/>
              <a:pPr/>
              <a:t>27</a:t>
            </a:fld>
            <a:endParaRPr lang="en-US" dirty="0"/>
          </a:p>
        </p:txBody>
      </p:sp>
      <p:sp>
        <p:nvSpPr>
          <p:cNvPr id="6" name="Rectangle 5">
            <a:extLst>
              <a:ext uri="{FF2B5EF4-FFF2-40B4-BE49-F238E27FC236}">
                <a16:creationId xmlns:a16="http://schemas.microsoft.com/office/drawing/2014/main" id="{607330ED-7B21-C35E-695B-00723FCDC18E}"/>
              </a:ext>
            </a:extLst>
          </p:cNvPr>
          <p:cNvSpPr/>
          <p:nvPr/>
        </p:nvSpPr>
        <p:spPr>
          <a:xfrm>
            <a:off x="8637601" y="258774"/>
            <a:ext cx="2377574"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فاکتورهای خطر اعتیاد</a:t>
            </a:r>
            <a:endParaRPr lang="en-US" sz="2200" dirty="0">
              <a:solidFill>
                <a:srgbClr val="252525"/>
              </a:solidFill>
              <a:latin typeface="Times New Roman" panose="02020603050405020304" pitchFamily="18" charset="0"/>
              <a:cs typeface="Mj_Casablanca Heavy" panose="00000400000000000000" pitchFamily="2" charset="-78"/>
            </a:endParaRPr>
          </a:p>
        </p:txBody>
      </p:sp>
      <p:pic>
        <p:nvPicPr>
          <p:cNvPr id="7" name="Picture 6">
            <a:extLst>
              <a:ext uri="{FF2B5EF4-FFF2-40B4-BE49-F238E27FC236}">
                <a16:creationId xmlns:a16="http://schemas.microsoft.com/office/drawing/2014/main" id="{C23D807C-A3EE-EC92-D74A-B4083D24288F}"/>
              </a:ext>
            </a:extLst>
          </p:cNvPr>
          <p:cNvPicPr>
            <a:picLocks noChangeAspect="1"/>
          </p:cNvPicPr>
          <p:nvPr/>
        </p:nvPicPr>
        <p:blipFill>
          <a:blip r:embed="rId3"/>
          <a:stretch>
            <a:fillRect/>
          </a:stretch>
        </p:blipFill>
        <p:spPr>
          <a:xfrm rot="20185230">
            <a:off x="2448725" y="3927070"/>
            <a:ext cx="2902770" cy="19765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263317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63033" y="258774"/>
            <a:ext cx="1936749"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درمان اختلال اعتیاد</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7355841" y="1213964"/>
            <a:ext cx="4284022" cy="454612"/>
          </a:xfrm>
          <a:prstGeom prst="rect">
            <a:avLst/>
          </a:prstGeom>
        </p:spPr>
        <p:txBody>
          <a:bodyPr wrap="square">
            <a:spAutoFit/>
          </a:bodyPr>
          <a:lstStyle/>
          <a:p>
            <a:pPr algn="just" rtl="1">
              <a:lnSpc>
                <a:spcPct val="107000"/>
              </a:lnSpc>
              <a:spcAft>
                <a:spcPts val="800"/>
              </a:spcAft>
            </a:pPr>
            <a:r>
              <a:rPr lang="fa-IR" sz="2200" dirty="0">
                <a:solidFill>
                  <a:srgbClr val="FF4300"/>
                </a:solidFill>
                <a:latin typeface="Times New Roman" panose="02020603050405020304" pitchFamily="18" charset="0"/>
                <a:cs typeface="Mj_Casablanca Heavy" panose="00000400000000000000" pitchFamily="2" charset="-78"/>
              </a:rPr>
              <a:t>1. </a:t>
            </a:r>
            <a:r>
              <a:rPr lang="ar-SA" sz="2200" dirty="0">
                <a:solidFill>
                  <a:srgbClr val="FF4300"/>
                </a:solidFill>
                <a:latin typeface="Times New Roman" panose="02020603050405020304" pitchFamily="18" charset="0"/>
                <a:cs typeface="Mj_Casablanca Heavy" panose="00000400000000000000" pitchFamily="2" charset="-78"/>
              </a:rPr>
              <a:t>برنامه های درمانی وابستگی شیمیایی</a:t>
            </a:r>
            <a:endParaRPr lang="en-US" sz="2200" dirty="0">
              <a:solidFill>
                <a:srgbClr val="FF4300"/>
              </a:solidFill>
              <a:latin typeface="Times New Roman" panose="02020603050405020304" pitchFamily="18" charset="0"/>
              <a:cs typeface="Mj_Casablanca Heavy" panose="00000400000000000000" pitchFamily="2" charset="-78"/>
            </a:endParaRPr>
          </a:p>
        </p:txBody>
      </p:sp>
      <p:sp>
        <p:nvSpPr>
          <p:cNvPr id="4" name="Rectangle 3"/>
          <p:cNvSpPr/>
          <p:nvPr/>
        </p:nvSpPr>
        <p:spPr>
          <a:xfrm>
            <a:off x="5693836" y="1742710"/>
            <a:ext cx="5946026" cy="2669962"/>
          </a:xfrm>
          <a:prstGeom prst="rect">
            <a:avLst/>
          </a:prstGeom>
        </p:spPr>
        <p:txBody>
          <a:bodyPr wrap="square">
            <a:spAutoFit/>
          </a:bodyPr>
          <a:lstStyle/>
          <a:p>
            <a:pPr algn="just" rtl="1">
              <a:lnSpc>
                <a:spcPct val="150000"/>
              </a:lnSpc>
              <a:spcAft>
                <a:spcPts val="800"/>
              </a:spcAft>
            </a:pPr>
            <a:r>
              <a:rPr lang="fa-IR" sz="2000" dirty="0">
                <a:solidFill>
                  <a:srgbClr val="212529"/>
                </a:solidFill>
                <a:latin typeface="Times New Roman" panose="02020603050405020304" pitchFamily="18" charset="0"/>
                <a:ea typeface="Times New Roman" panose="02020603050405020304" pitchFamily="18" charset="0"/>
                <a:cs typeface="B Nazanin" panose="00000400000000000000" pitchFamily="2" charset="-78"/>
              </a:rPr>
              <a:t>برنامه های درمانی که معمولا ارائه می شود</a:t>
            </a:r>
            <a:r>
              <a:rPr lang="en-US" sz="2000" dirty="0">
                <a:solidFill>
                  <a:srgbClr val="212529"/>
                </a:solidFill>
                <a:latin typeface="Times New Roman" panose="02020603050405020304" pitchFamily="18" charset="0"/>
                <a:ea typeface="Times New Roman" panose="02020603050405020304" pitchFamily="18" charset="0"/>
                <a:cs typeface="B Nazanin" panose="00000400000000000000" pitchFamily="2" charset="-78"/>
              </a:rPr>
              <a:t>:</a:t>
            </a:r>
          </a:p>
          <a:p>
            <a:pPr algn="just" rtl="1">
              <a:lnSpc>
                <a:spcPct val="150000"/>
              </a:lnSpc>
              <a:spcAft>
                <a:spcPts val="800"/>
              </a:spcAft>
            </a:pPr>
            <a:r>
              <a:rPr lang="ar-SA" sz="2000" dirty="0">
                <a:solidFill>
                  <a:srgbClr val="212529"/>
                </a:solidFill>
                <a:latin typeface="Times New Roman" panose="02020603050405020304" pitchFamily="18" charset="0"/>
                <a:ea typeface="Times New Roman" panose="02020603050405020304" pitchFamily="18" charset="0"/>
                <a:cs typeface="B Nazanin" panose="00000400000000000000" pitchFamily="2" charset="-78"/>
              </a:rPr>
              <a:t>جلسات فردی، گروهی یا خانواده درمانی</a:t>
            </a:r>
            <a:endParaRPr lang="en-US" sz="2000" dirty="0">
              <a:solidFill>
                <a:srgbClr val="212529"/>
              </a:solidFill>
              <a:latin typeface="Times New Roman" panose="02020603050405020304" pitchFamily="18" charset="0"/>
              <a:ea typeface="Times New Roman" panose="02020603050405020304" pitchFamily="18" charset="0"/>
              <a:cs typeface="B Nazanin" panose="00000400000000000000" pitchFamily="2" charset="-78"/>
            </a:endParaRPr>
          </a:p>
          <a:p>
            <a:pPr algn="just" rtl="1">
              <a:lnSpc>
                <a:spcPct val="150000"/>
              </a:lnSpc>
              <a:spcAft>
                <a:spcPts val="800"/>
              </a:spcAft>
            </a:pPr>
            <a:r>
              <a:rPr lang="ar-SA" sz="2000" dirty="0">
                <a:solidFill>
                  <a:srgbClr val="212529"/>
                </a:solidFill>
                <a:latin typeface="Times New Roman" panose="02020603050405020304" pitchFamily="18" charset="0"/>
                <a:ea typeface="Times New Roman" panose="02020603050405020304" pitchFamily="18" charset="0"/>
                <a:cs typeface="B Nazanin" panose="00000400000000000000" pitchFamily="2" charset="-78"/>
              </a:rPr>
              <a:t>تمرکز بر فهم ماهیت اعتیاد و پیشگیری از عود</a:t>
            </a:r>
            <a:endParaRPr lang="en-US" sz="2000" dirty="0">
              <a:solidFill>
                <a:srgbClr val="212529"/>
              </a:solidFill>
              <a:latin typeface="Times New Roman" panose="02020603050405020304" pitchFamily="18" charset="0"/>
              <a:ea typeface="Times New Roman" panose="02020603050405020304" pitchFamily="18" charset="0"/>
              <a:cs typeface="B Nazanin" panose="00000400000000000000" pitchFamily="2" charset="-78"/>
            </a:endParaRPr>
          </a:p>
          <a:p>
            <a:pPr algn="just" rtl="1">
              <a:lnSpc>
                <a:spcPct val="150000"/>
              </a:lnSpc>
              <a:spcAft>
                <a:spcPts val="800"/>
              </a:spcAft>
            </a:pPr>
            <a:r>
              <a:rPr lang="ar-SA" sz="2000" dirty="0">
                <a:solidFill>
                  <a:srgbClr val="212529"/>
                </a:solidFill>
                <a:latin typeface="Times New Roman" panose="02020603050405020304" pitchFamily="18" charset="0"/>
                <a:ea typeface="Times New Roman" panose="02020603050405020304" pitchFamily="18" charset="0"/>
                <a:cs typeface="B Nazanin" panose="00000400000000000000" pitchFamily="2" charset="-78"/>
              </a:rPr>
              <a:t>سطوح مراقبت و تنظیمات بسته به نیازهای شما، مانند سرپایی و برنامه های بستری</a:t>
            </a:r>
            <a:endParaRPr lang="en-US" sz="2000" dirty="0">
              <a:solidFill>
                <a:srgbClr val="212529"/>
              </a:solidFill>
              <a:latin typeface="Times New Roman" panose="02020603050405020304" pitchFamily="18" charset="0"/>
              <a:ea typeface="Times New Roman" panose="02020603050405020304" pitchFamily="18" charset="0"/>
              <a:cs typeface="B Nazanin" panose="00000400000000000000" pitchFamily="2" charset="-78"/>
            </a:endParaRPr>
          </a:p>
        </p:txBody>
      </p:sp>
      <p:pic>
        <p:nvPicPr>
          <p:cNvPr id="11266" name="Picture 2" descr="مصاحبه با افراد موفق در ترک مواد مخدر، رازهای موفقیت آن‌ها چیست؟ - سلامت  نیوز"/>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08885" y="1081944"/>
            <a:ext cx="5268955" cy="497444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42698C91-9427-DAEF-8476-8789B356A98C}"/>
              </a:ext>
            </a:extLst>
          </p:cNvPr>
          <p:cNvSpPr>
            <a:spLocks noGrp="1"/>
          </p:cNvSpPr>
          <p:nvPr>
            <p:ph type="sldNum" sz="quarter" idx="12"/>
          </p:nvPr>
        </p:nvSpPr>
        <p:spPr/>
        <p:txBody>
          <a:bodyPr/>
          <a:lstStyle/>
          <a:p>
            <a:fld id="{EA615AC4-639C-4207-9379-D3A473803E3E}" type="slidenum">
              <a:rPr lang="en-US" smtClean="0"/>
              <a:pPr/>
              <a:t>28</a:t>
            </a:fld>
            <a:endParaRPr lang="en-US" dirty="0"/>
          </a:p>
        </p:txBody>
      </p:sp>
    </p:spTree>
    <p:extLst>
      <p:ext uri="{BB962C8B-B14F-4D97-AF65-F5344CB8AC3E}">
        <p14:creationId xmlns:p14="http://schemas.microsoft.com/office/powerpoint/2010/main" val="17323974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21843" y="1164287"/>
            <a:ext cx="2158733" cy="454612"/>
          </a:xfrm>
          <a:prstGeom prst="rect">
            <a:avLst/>
          </a:prstGeom>
        </p:spPr>
        <p:txBody>
          <a:bodyPr wrap="square">
            <a:spAutoFit/>
          </a:bodyPr>
          <a:lstStyle/>
          <a:p>
            <a:pPr algn="just" rtl="1">
              <a:lnSpc>
                <a:spcPct val="107000"/>
              </a:lnSpc>
              <a:spcAft>
                <a:spcPts val="800"/>
              </a:spcAft>
            </a:pPr>
            <a:r>
              <a:rPr lang="fa-IR" sz="2200" dirty="0">
                <a:solidFill>
                  <a:srgbClr val="FF4300"/>
                </a:solidFill>
                <a:latin typeface="Times New Roman" panose="02020603050405020304" pitchFamily="18" charset="0"/>
                <a:cs typeface="Mj_Casablanca Heavy" panose="00000400000000000000" pitchFamily="2" charset="-78"/>
              </a:rPr>
              <a:t>2- </a:t>
            </a:r>
            <a:r>
              <a:rPr lang="ar-SA" sz="2200" dirty="0">
                <a:solidFill>
                  <a:srgbClr val="FF4300"/>
                </a:solidFill>
                <a:latin typeface="Times New Roman" panose="02020603050405020304" pitchFamily="18" charset="0"/>
                <a:cs typeface="Mj_Casablanca Heavy" panose="00000400000000000000" pitchFamily="2" charset="-78"/>
              </a:rPr>
              <a:t>سم زدایی</a:t>
            </a:r>
            <a:endParaRPr lang="en-US" sz="2200" dirty="0">
              <a:solidFill>
                <a:srgbClr val="FF4300"/>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245660" y="1534956"/>
            <a:ext cx="11534916" cy="1015663"/>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سم زدایی در واقع به نوعی پاک سازی بدن بیمار از انواع مواد و داروهایی است که با مصرف آن‌ها فرد به آن وابسته می‌شود. به طور کلی این پروسه فرایند حذف هرگونه مواد اعتیادآور، مخدر و الکل از بدن مصرف کننده بوده و به برطرف کردن وابستگی فیزیکی بدن گفته می‌شود</a:t>
            </a:r>
          </a:p>
        </p:txBody>
      </p:sp>
      <p:pic>
        <p:nvPicPr>
          <p:cNvPr id="5" name="Picture 4"/>
          <p:cNvPicPr>
            <a:picLocks noChangeAspect="1"/>
          </p:cNvPicPr>
          <p:nvPr/>
        </p:nvPicPr>
        <p:blipFill>
          <a:blip r:embed="rId2"/>
          <a:stretch>
            <a:fillRect/>
          </a:stretch>
        </p:blipFill>
        <p:spPr>
          <a:xfrm>
            <a:off x="555245" y="3254372"/>
            <a:ext cx="5254673" cy="2521664"/>
          </a:xfrm>
          <a:prstGeom prst="roundRect">
            <a:avLst>
              <a:gd name="adj" fmla="val 17060"/>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7" name="Picture 6"/>
          <p:cNvPicPr>
            <a:picLocks noChangeAspect="1"/>
          </p:cNvPicPr>
          <p:nvPr/>
        </p:nvPicPr>
        <p:blipFill>
          <a:blip r:embed="rId3"/>
          <a:stretch>
            <a:fillRect/>
          </a:stretch>
        </p:blipFill>
        <p:spPr>
          <a:xfrm>
            <a:off x="6322703" y="3300478"/>
            <a:ext cx="5254673" cy="2475558"/>
          </a:xfrm>
          <a:prstGeom prst="roundRect">
            <a:avLst>
              <a:gd name="adj" fmla="val 1442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 name="Slide Number Placeholder 3">
            <a:extLst>
              <a:ext uri="{FF2B5EF4-FFF2-40B4-BE49-F238E27FC236}">
                <a16:creationId xmlns:a16="http://schemas.microsoft.com/office/drawing/2014/main" id="{CF89E2F0-2A01-864F-13BD-2983F1B94A8D}"/>
              </a:ext>
            </a:extLst>
          </p:cNvPr>
          <p:cNvSpPr>
            <a:spLocks noGrp="1"/>
          </p:cNvSpPr>
          <p:nvPr>
            <p:ph type="sldNum" sz="quarter" idx="12"/>
          </p:nvPr>
        </p:nvSpPr>
        <p:spPr/>
        <p:txBody>
          <a:bodyPr/>
          <a:lstStyle/>
          <a:p>
            <a:fld id="{EA615AC4-639C-4207-9379-D3A473803E3E}" type="slidenum">
              <a:rPr lang="en-US" smtClean="0"/>
              <a:pPr/>
              <a:t>29</a:t>
            </a:fld>
            <a:endParaRPr lang="en-US" dirty="0"/>
          </a:p>
        </p:txBody>
      </p:sp>
      <p:sp>
        <p:nvSpPr>
          <p:cNvPr id="6" name="Rectangle 5">
            <a:extLst>
              <a:ext uri="{FF2B5EF4-FFF2-40B4-BE49-F238E27FC236}">
                <a16:creationId xmlns:a16="http://schemas.microsoft.com/office/drawing/2014/main" id="{B678A878-4783-B949-75BE-EF9C58054481}"/>
              </a:ext>
            </a:extLst>
          </p:cNvPr>
          <p:cNvSpPr/>
          <p:nvPr/>
        </p:nvSpPr>
        <p:spPr>
          <a:xfrm>
            <a:off x="9063033" y="258774"/>
            <a:ext cx="1936749"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درمان اختلال اعتیاد</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13149161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8320" y="4092269"/>
            <a:ext cx="11135360" cy="2462213"/>
          </a:xfrm>
          <a:prstGeom prst="rect">
            <a:avLst/>
          </a:prstGeom>
        </p:spPr>
        <p:txBody>
          <a:bodyPr wrap="square">
            <a:spAutoFit/>
          </a:bodyPr>
          <a:lstStyle/>
          <a:p>
            <a:pPr algn="ctr" rtl="1">
              <a:lnSpc>
                <a:spcPct val="250000"/>
              </a:lnSpc>
              <a:spcAft>
                <a:spcPts val="800"/>
              </a:spcAft>
            </a:pPr>
            <a:r>
              <a:rPr lang="fa-IR" sz="1600" dirty="0">
                <a:solidFill>
                  <a:srgbClr val="212529"/>
                </a:solidFill>
                <a:effectLst/>
                <a:latin typeface="Vazir" panose="020B0603030804020204" pitchFamily="34" charset="-78"/>
                <a:ea typeface="Times New Roman" panose="02020603050405020304" pitchFamily="18" charset="0"/>
                <a:cs typeface="Vazir" panose="020B0603030804020204" pitchFamily="34" charset="-78"/>
              </a:rPr>
              <a:t>اعتیاد به مواد مخدر می تواند منجر به یک میل شدید به دارو شود. ممکن است بخواهید ترک کنید، ولی بیشتر افراد نمی توانند بخودی خود ترک کنند. اعتیاد به مواد مخدر می تواند باعث عواقب جدی و دراز مدتی، از جمله مشکلاتی با سلامت جسمی و روانی، روابط، اشتغال، و قانون شود. ممکن است برای غلبه بر اعتیادتان به مواد مخدر و ترک آن، به کمک پزشک، خانواده، دوستان، گروه های پشتیبانی خود و یا یک برنامه درمانی سازمان یافته احتیاج داشته باشید</a:t>
            </a:r>
            <a:r>
              <a:rPr lang="en-US" sz="1600" dirty="0">
                <a:solidFill>
                  <a:srgbClr val="212529"/>
                </a:solidFill>
                <a:effectLst/>
                <a:latin typeface="Vazir" panose="020B0603030804020204" pitchFamily="34" charset="-78"/>
                <a:ea typeface="Times New Roman" panose="02020603050405020304" pitchFamily="18" charset="0"/>
                <a:cs typeface="Vazir" panose="020B0603030804020204" pitchFamily="34" charset="-78"/>
              </a:rPr>
              <a:t>.</a:t>
            </a:r>
            <a:endParaRPr lang="en-US" sz="1600" dirty="0">
              <a:effectLst/>
              <a:latin typeface="Vazir" panose="020B0603030804020204" pitchFamily="34" charset="-78"/>
              <a:ea typeface="Calibri" panose="020F0502020204030204" pitchFamily="34" charset="0"/>
              <a:cs typeface="Vazir" panose="020B0603030804020204" pitchFamily="34" charset="-78"/>
            </a:endParaRPr>
          </a:p>
        </p:txBody>
      </p:sp>
      <p:pic>
        <p:nvPicPr>
          <p:cNvPr id="9" name="Picture 8"/>
          <p:cNvPicPr>
            <a:picLocks noChangeAspect="1"/>
          </p:cNvPicPr>
          <p:nvPr/>
        </p:nvPicPr>
        <p:blipFill>
          <a:blip r:embed="rId2"/>
          <a:stretch>
            <a:fillRect/>
          </a:stretch>
        </p:blipFill>
        <p:spPr>
          <a:xfrm>
            <a:off x="4276827" y="810613"/>
            <a:ext cx="3638346" cy="3643900"/>
          </a:xfrm>
          <a:prstGeom prst="rect">
            <a:avLst/>
          </a:prstGeom>
        </p:spPr>
      </p:pic>
      <p:sp>
        <p:nvSpPr>
          <p:cNvPr id="2" name="Slide Number Placeholder 1">
            <a:extLst>
              <a:ext uri="{FF2B5EF4-FFF2-40B4-BE49-F238E27FC236}">
                <a16:creationId xmlns:a16="http://schemas.microsoft.com/office/drawing/2014/main" id="{8B8D9405-374B-B12A-782E-C1873B3922B0}"/>
              </a:ext>
            </a:extLst>
          </p:cNvPr>
          <p:cNvSpPr>
            <a:spLocks noGrp="1"/>
          </p:cNvSpPr>
          <p:nvPr>
            <p:ph type="sldNum" sz="quarter" idx="12"/>
          </p:nvPr>
        </p:nvSpPr>
        <p:spPr/>
        <p:txBody>
          <a:bodyPr/>
          <a:lstStyle/>
          <a:p>
            <a:fld id="{EA615AC4-639C-4207-9379-D3A473803E3E}" type="slidenum">
              <a:rPr lang="en-US" smtClean="0"/>
              <a:pPr/>
              <a:t>3</a:t>
            </a:fld>
            <a:endParaRPr lang="en-US" dirty="0"/>
          </a:p>
        </p:txBody>
      </p:sp>
      <p:sp>
        <p:nvSpPr>
          <p:cNvPr id="5" name="Rectangle 4">
            <a:extLst>
              <a:ext uri="{FF2B5EF4-FFF2-40B4-BE49-F238E27FC236}">
                <a16:creationId xmlns:a16="http://schemas.microsoft.com/office/drawing/2014/main" id="{7103770E-B06E-C21A-6179-3C6B50EE86B0}"/>
              </a:ext>
            </a:extLst>
          </p:cNvPr>
          <p:cNvSpPr/>
          <p:nvPr/>
        </p:nvSpPr>
        <p:spPr>
          <a:xfrm>
            <a:off x="9566558" y="268934"/>
            <a:ext cx="1462260"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اعتیاد چیست؟</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28609744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03809" y="1282371"/>
            <a:ext cx="1505803" cy="454612"/>
          </a:xfrm>
          <a:prstGeom prst="rect">
            <a:avLst/>
          </a:prstGeom>
        </p:spPr>
        <p:txBody>
          <a:bodyPr wrap="square">
            <a:spAutoFit/>
          </a:bodyPr>
          <a:lstStyle/>
          <a:p>
            <a:pPr algn="just" rtl="1">
              <a:lnSpc>
                <a:spcPct val="107000"/>
              </a:lnSpc>
              <a:spcAft>
                <a:spcPts val="800"/>
              </a:spcAft>
            </a:pPr>
            <a:r>
              <a:rPr lang="fa-IR" sz="2200" dirty="0">
                <a:solidFill>
                  <a:srgbClr val="FF4300"/>
                </a:solidFill>
                <a:latin typeface="Times New Roman" panose="02020603050405020304" pitchFamily="18" charset="0"/>
                <a:cs typeface="Mj_Casablanca Heavy" panose="00000400000000000000" pitchFamily="2" charset="-78"/>
              </a:rPr>
              <a:t>3- </a:t>
            </a:r>
            <a:r>
              <a:rPr lang="ar-SA" sz="2200" dirty="0">
                <a:solidFill>
                  <a:srgbClr val="FF4300"/>
                </a:solidFill>
                <a:latin typeface="Times New Roman" panose="02020603050405020304" pitchFamily="18" charset="0"/>
                <a:cs typeface="Mj_Casablanca Heavy" panose="00000400000000000000" pitchFamily="2" charset="-78"/>
              </a:rPr>
              <a:t>مشاوره</a:t>
            </a:r>
            <a:endParaRPr lang="en-US" sz="2200" dirty="0">
              <a:solidFill>
                <a:srgbClr val="FF4300"/>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2351965" y="1834840"/>
            <a:ext cx="9157647" cy="3990836"/>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به عنوان بخشی از برنامه درمان دارویی، مشاوره، گفتار درمانی یا روان درمانی نیز نامیده می شود، که می تواند با یک روانپزشک یا روانشناس انجام شود. درمانگر یا مشاور می تواند</a:t>
            </a:r>
            <a:r>
              <a:rPr lang="en-US" sz="1600" dirty="0">
                <a:solidFill>
                  <a:srgbClr val="212529"/>
                </a:solidFill>
                <a:latin typeface="Vazir" panose="020B0603030804020204" pitchFamily="34" charset="-78"/>
                <a:cs typeface="Vazir" panose="020B0603030804020204" pitchFamily="34" charset="-78"/>
              </a:rPr>
              <a:t>:</a:t>
            </a:r>
          </a:p>
          <a:p>
            <a:pPr algn="just" rtl="1">
              <a:lnSpc>
                <a:spcPct val="200000"/>
              </a:lnSpc>
              <a:spcAft>
                <a:spcPts val="800"/>
              </a:spcAft>
            </a:pPr>
            <a:r>
              <a:rPr lang="ar-SA" sz="1600" dirty="0">
                <a:solidFill>
                  <a:srgbClr val="212529"/>
                </a:solidFill>
                <a:latin typeface="Vazir" panose="020B0603030804020204" pitchFamily="34" charset="-78"/>
                <a:cs typeface="Vazir" panose="020B0603030804020204" pitchFamily="34" charset="-78"/>
              </a:rPr>
              <a:t>به توسعه راه هایی برای مقابله با تمایل به مصرف دارو کمک کند</a:t>
            </a:r>
            <a:endParaRPr lang="en-US" sz="1600" dirty="0">
              <a:solidFill>
                <a:srgbClr val="212529"/>
              </a:solidFill>
              <a:latin typeface="Vazir" panose="020B0603030804020204" pitchFamily="34" charset="-78"/>
              <a:cs typeface="Vazir" panose="020B0603030804020204" pitchFamily="34" charset="-78"/>
            </a:endParaRPr>
          </a:p>
          <a:p>
            <a:pPr algn="just" rtl="1">
              <a:lnSpc>
                <a:spcPct val="200000"/>
              </a:lnSpc>
              <a:spcAft>
                <a:spcPts val="800"/>
              </a:spcAft>
            </a:pPr>
            <a:r>
              <a:rPr lang="ar-SA" sz="1600" dirty="0">
                <a:solidFill>
                  <a:srgbClr val="212529"/>
                </a:solidFill>
                <a:latin typeface="Vazir" panose="020B0603030804020204" pitchFamily="34" charset="-78"/>
                <a:cs typeface="Vazir" panose="020B0603030804020204" pitchFamily="34" charset="-78"/>
              </a:rPr>
              <a:t>ارائه استراتژی برای جلوگیری از مواد مخدر و جلوگیری از عود</a:t>
            </a:r>
            <a:endParaRPr lang="en-US" sz="1600" dirty="0">
              <a:solidFill>
                <a:srgbClr val="212529"/>
              </a:solidFill>
              <a:latin typeface="Vazir" panose="020B0603030804020204" pitchFamily="34" charset="-78"/>
              <a:cs typeface="Vazir" panose="020B0603030804020204" pitchFamily="34" charset="-78"/>
            </a:endParaRPr>
          </a:p>
          <a:p>
            <a:pPr algn="just" rtl="1">
              <a:lnSpc>
                <a:spcPct val="200000"/>
              </a:lnSpc>
              <a:spcAft>
                <a:spcPts val="800"/>
              </a:spcAft>
            </a:pPr>
            <a:r>
              <a:rPr lang="ar-SA" sz="1600" dirty="0">
                <a:solidFill>
                  <a:srgbClr val="212529"/>
                </a:solidFill>
                <a:latin typeface="Vazir" panose="020B0603030804020204" pitchFamily="34" charset="-78"/>
                <a:cs typeface="Vazir" panose="020B0603030804020204" pitchFamily="34" charset="-78"/>
              </a:rPr>
              <a:t>ارائه پیشنهادات در مورد چگونگی مقابله با عود درصورت رخ دادن</a:t>
            </a:r>
            <a:endParaRPr lang="en-US" sz="1600" dirty="0">
              <a:solidFill>
                <a:srgbClr val="212529"/>
              </a:solidFill>
              <a:latin typeface="Vazir" panose="020B0603030804020204" pitchFamily="34" charset="-78"/>
              <a:cs typeface="Vazir" panose="020B0603030804020204" pitchFamily="34" charset="-78"/>
            </a:endParaRPr>
          </a:p>
          <a:p>
            <a:pPr algn="just" rtl="1">
              <a:lnSpc>
                <a:spcPct val="200000"/>
              </a:lnSpc>
              <a:spcAft>
                <a:spcPts val="800"/>
              </a:spcAft>
            </a:pPr>
            <a:r>
              <a:rPr lang="ar-SA" sz="1600" dirty="0">
                <a:solidFill>
                  <a:srgbClr val="212529"/>
                </a:solidFill>
                <a:latin typeface="Vazir" panose="020B0603030804020204" pitchFamily="34" charset="-78"/>
                <a:cs typeface="Vazir" panose="020B0603030804020204" pitchFamily="34" charset="-78"/>
              </a:rPr>
              <a:t>بحث در مورد مسائل مربوط به کار، مشکلات قانونی، و روابط با خانواده و دوستان</a:t>
            </a:r>
            <a:endParaRPr lang="en-US" sz="1600" dirty="0">
              <a:solidFill>
                <a:srgbClr val="212529"/>
              </a:solidFill>
              <a:latin typeface="Vazir" panose="020B0603030804020204" pitchFamily="34" charset="-78"/>
              <a:cs typeface="Vazir" panose="020B0603030804020204" pitchFamily="34" charset="-78"/>
            </a:endParaRPr>
          </a:p>
          <a:p>
            <a:pPr algn="just" rtl="1">
              <a:lnSpc>
                <a:spcPct val="200000"/>
              </a:lnSpc>
              <a:spcAft>
                <a:spcPts val="800"/>
              </a:spcAft>
            </a:pPr>
            <a:r>
              <a:rPr lang="ar-SA" sz="1600" dirty="0">
                <a:solidFill>
                  <a:srgbClr val="212529"/>
                </a:solidFill>
                <a:latin typeface="Vazir" panose="020B0603030804020204" pitchFamily="34" charset="-78"/>
                <a:cs typeface="Vazir" panose="020B0603030804020204" pitchFamily="34" charset="-78"/>
              </a:rPr>
              <a:t>گنجاندن اعضای خانواده برای کمک به توسعه مهارت های ارتباطی بهتر و حمایتی</a:t>
            </a:r>
            <a:endParaRPr lang="en-US" sz="1600" dirty="0">
              <a:solidFill>
                <a:srgbClr val="212529"/>
              </a:solidFill>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499508" y="2780126"/>
            <a:ext cx="3981052" cy="3600608"/>
          </a:xfrm>
          <a:prstGeom prst="roundRect">
            <a:avLst>
              <a:gd name="adj" fmla="val 9810"/>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Slide Number Placeholder 4">
            <a:extLst>
              <a:ext uri="{FF2B5EF4-FFF2-40B4-BE49-F238E27FC236}">
                <a16:creationId xmlns:a16="http://schemas.microsoft.com/office/drawing/2014/main" id="{98F31401-5B8D-FECC-65CD-C11FC4CA5B7E}"/>
              </a:ext>
            </a:extLst>
          </p:cNvPr>
          <p:cNvSpPr>
            <a:spLocks noGrp="1"/>
          </p:cNvSpPr>
          <p:nvPr>
            <p:ph type="sldNum" sz="quarter" idx="12"/>
          </p:nvPr>
        </p:nvSpPr>
        <p:spPr/>
        <p:txBody>
          <a:bodyPr/>
          <a:lstStyle/>
          <a:p>
            <a:fld id="{EA615AC4-639C-4207-9379-D3A473803E3E}" type="slidenum">
              <a:rPr lang="en-US" smtClean="0"/>
              <a:pPr/>
              <a:t>30</a:t>
            </a:fld>
            <a:endParaRPr lang="en-US" dirty="0"/>
          </a:p>
        </p:txBody>
      </p:sp>
      <p:sp>
        <p:nvSpPr>
          <p:cNvPr id="6" name="Rectangle 5">
            <a:extLst>
              <a:ext uri="{FF2B5EF4-FFF2-40B4-BE49-F238E27FC236}">
                <a16:creationId xmlns:a16="http://schemas.microsoft.com/office/drawing/2014/main" id="{4F5F6BEE-90FC-F1E0-B777-8483C1A36F3F}"/>
              </a:ext>
            </a:extLst>
          </p:cNvPr>
          <p:cNvSpPr/>
          <p:nvPr/>
        </p:nvSpPr>
        <p:spPr>
          <a:xfrm>
            <a:off x="9063033" y="258774"/>
            <a:ext cx="1936749"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درمان اختلال اعتیاد</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20505732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51544" y="954111"/>
            <a:ext cx="2537041" cy="454612"/>
          </a:xfrm>
          <a:prstGeom prst="rect">
            <a:avLst/>
          </a:prstGeom>
        </p:spPr>
        <p:txBody>
          <a:bodyPr wrap="squar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4- </a:t>
            </a:r>
            <a:r>
              <a:rPr lang="ar-SA" sz="2200" dirty="0">
                <a:solidFill>
                  <a:srgbClr val="252525"/>
                </a:solidFill>
                <a:latin typeface="Times New Roman" panose="02020603050405020304" pitchFamily="18" charset="0"/>
                <a:cs typeface="Mj_Casablanca Heavy" panose="00000400000000000000" pitchFamily="2" charset="-78"/>
              </a:rPr>
              <a:t>گروه های خودیاری</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429200" y="1462585"/>
            <a:ext cx="11333599" cy="2492990"/>
          </a:xfrm>
          <a:prstGeom prst="rect">
            <a:avLst/>
          </a:prstGeom>
        </p:spPr>
        <p:txBody>
          <a:bodyPr wrap="square">
            <a:spAutoFit/>
          </a:bodyPr>
          <a:lstStyle/>
          <a:p>
            <a:pPr algn="ctr"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بسیاری، البته نه همه، گروه های پشتیبانی خود یاری از مدل 12- گام استفاده میکنند که برای اولین بار با افراد معتاد به الکلی ناشناس توسعه یافت. گروه های خودیاری، مانند معتادان گمنام، به افرادی معتاد به مواد مخدر کمک میکند. پیام گروه پشتیبانی خود یاری این است که اعتیاد یک بیماری مزمن با خطر عود است. گروه پشتیبانی خود یاری می تواند احساس شرم و انزوا را کاهش دهد که می تواند منجر به عود شود. درمانگر یا مشاور شما می تواند به شما در قرار گرفتن در یک گروه خود یاری کمک کند. شما همچنین میتوانید گروه های پشتیبانی را در جامعه خود و یا در اینترنت پیدا کنید</a:t>
            </a:r>
            <a:r>
              <a:rPr lang="en-US" sz="1600" dirty="0">
                <a:solidFill>
                  <a:srgbClr val="212529"/>
                </a:solidFill>
                <a:latin typeface="Vazir" panose="020B0603030804020204" pitchFamily="34" charset="-78"/>
                <a:cs typeface="Vazir" panose="020B0603030804020204" pitchFamily="34" charset="-78"/>
              </a:rPr>
              <a:t>.</a:t>
            </a:r>
          </a:p>
        </p:txBody>
      </p:sp>
      <p:pic>
        <p:nvPicPr>
          <p:cNvPr id="5" name="Picture 4"/>
          <p:cNvPicPr>
            <a:picLocks noChangeAspect="1"/>
          </p:cNvPicPr>
          <p:nvPr/>
        </p:nvPicPr>
        <p:blipFill>
          <a:blip r:embed="rId2"/>
          <a:stretch>
            <a:fillRect/>
          </a:stretch>
        </p:blipFill>
        <p:spPr>
          <a:xfrm>
            <a:off x="1232591" y="4316069"/>
            <a:ext cx="2432590" cy="1955489"/>
          </a:xfrm>
          <a:prstGeom prst="ellipse">
            <a:avLst/>
          </a:prstGeom>
          <a:ln>
            <a:noFill/>
          </a:ln>
          <a:effectLst>
            <a:softEdge rad="112500"/>
          </a:effectLst>
        </p:spPr>
      </p:pic>
      <p:pic>
        <p:nvPicPr>
          <p:cNvPr id="6" name="Picture 5"/>
          <p:cNvPicPr>
            <a:picLocks noChangeAspect="1"/>
          </p:cNvPicPr>
          <p:nvPr/>
        </p:nvPicPr>
        <p:blipFill>
          <a:blip r:embed="rId3"/>
          <a:stretch>
            <a:fillRect/>
          </a:stretch>
        </p:blipFill>
        <p:spPr>
          <a:xfrm>
            <a:off x="8073000" y="4316070"/>
            <a:ext cx="2428344" cy="1955490"/>
          </a:xfrm>
          <a:prstGeom prst="ellipse">
            <a:avLst/>
          </a:prstGeom>
          <a:ln>
            <a:noFill/>
          </a:ln>
          <a:effectLst>
            <a:softEdge rad="112500"/>
          </a:effectLst>
        </p:spPr>
      </p:pic>
      <p:pic>
        <p:nvPicPr>
          <p:cNvPr id="7" name="Picture 6"/>
          <p:cNvPicPr>
            <a:picLocks noChangeAspect="1"/>
          </p:cNvPicPr>
          <p:nvPr/>
        </p:nvPicPr>
        <p:blipFill>
          <a:blip r:embed="rId4"/>
          <a:stretch>
            <a:fillRect/>
          </a:stretch>
        </p:blipFill>
        <p:spPr>
          <a:xfrm>
            <a:off x="4652795" y="4316208"/>
            <a:ext cx="2432591" cy="1956552"/>
          </a:xfrm>
          <a:prstGeom prst="ellipse">
            <a:avLst/>
          </a:prstGeom>
          <a:ln>
            <a:noFill/>
          </a:ln>
          <a:effectLst>
            <a:softEdge rad="112500"/>
          </a:effectLst>
        </p:spPr>
      </p:pic>
      <p:sp>
        <p:nvSpPr>
          <p:cNvPr id="4" name="Slide Number Placeholder 3">
            <a:extLst>
              <a:ext uri="{FF2B5EF4-FFF2-40B4-BE49-F238E27FC236}">
                <a16:creationId xmlns:a16="http://schemas.microsoft.com/office/drawing/2014/main" id="{26089D08-CF49-71FD-C1FA-3D8344182C9E}"/>
              </a:ext>
            </a:extLst>
          </p:cNvPr>
          <p:cNvSpPr>
            <a:spLocks noGrp="1"/>
          </p:cNvSpPr>
          <p:nvPr>
            <p:ph type="sldNum" sz="quarter" idx="12"/>
          </p:nvPr>
        </p:nvSpPr>
        <p:spPr/>
        <p:txBody>
          <a:bodyPr/>
          <a:lstStyle/>
          <a:p>
            <a:fld id="{EA615AC4-639C-4207-9379-D3A473803E3E}" type="slidenum">
              <a:rPr lang="en-US" smtClean="0"/>
              <a:pPr/>
              <a:t>31</a:t>
            </a:fld>
            <a:endParaRPr lang="en-US" dirty="0"/>
          </a:p>
        </p:txBody>
      </p:sp>
    </p:spTree>
    <p:extLst>
      <p:ext uri="{BB962C8B-B14F-4D97-AF65-F5344CB8AC3E}">
        <p14:creationId xmlns:p14="http://schemas.microsoft.com/office/powerpoint/2010/main" val="5978994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92161" y="283234"/>
            <a:ext cx="2616094" cy="454612"/>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مقابله و کنترل اعتیاد</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574040" y="1019572"/>
            <a:ext cx="11043920" cy="5345053"/>
          </a:xfrm>
          <a:prstGeom prst="rect">
            <a:avLst/>
          </a:prstGeom>
        </p:spPr>
        <p:txBody>
          <a:bodyPr wrap="square">
            <a:spAutoFit/>
          </a:bodyPr>
          <a:lstStyle/>
          <a:p>
            <a:pPr algn="ctr" rtl="1">
              <a:lnSpc>
                <a:spcPct val="300000"/>
              </a:lnSpc>
              <a:spcAft>
                <a:spcPts val="800"/>
              </a:spcAft>
            </a:pPr>
            <a:r>
              <a:rPr lang="fa-IR" sz="1600" dirty="0">
                <a:solidFill>
                  <a:srgbClr val="212529"/>
                </a:solidFill>
                <a:latin typeface="Vazir" panose="020B0603030804020204" pitchFamily="34" charset="-78"/>
                <a:cs typeface="Vazir" panose="020B0603030804020204" pitchFamily="34" charset="-78"/>
              </a:rPr>
              <a:t>به یک روانپزشک و یا روانشناس مراجعه کنید. به سلامت روان خود توجه کنید. اعتیاد به مواد مخدر با تعدادی از مشکلات همراه است که ممکن است با مشاوره حل شود، که شامل نگرانی های دیگر سلامت روانی زمینه ای و یا ازدواج و یا مشکلات خانوادگی است. دیدن یک درمانگر یا روانپزشک ممکن است به شما کمک کند تا آرامش ذهنی خود را مجدد بدست آورده و روابط خود ر ا بازسازی کنید.</a:t>
            </a:r>
          </a:p>
          <a:p>
            <a:pPr algn="ctr" rtl="1">
              <a:lnSpc>
                <a:spcPct val="300000"/>
              </a:lnSpc>
              <a:spcAft>
                <a:spcPts val="800"/>
              </a:spcAft>
            </a:pPr>
            <a:r>
              <a:rPr lang="fa-IR" sz="1600" dirty="0">
                <a:solidFill>
                  <a:srgbClr val="212529"/>
                </a:solidFill>
                <a:latin typeface="Vazir" panose="020B0603030804020204" pitchFamily="34" charset="-78"/>
                <a:cs typeface="Vazir" panose="020B0603030804020204" pitchFamily="34" charset="-78"/>
              </a:rPr>
              <a:t>برای سایر اختلالات روانی به دنبال درمان باشید. مردم با مشکلات روحی و روانی، مانند افسردگی، احتمال بیشتری دارد که معتاد به مواد مخدر شوند. از متخصص روان درمانی بخواهید به دنبال درمان فوری باشد اگر هر گونه علائم و نشانه های بیماری های روانی دارید.</a:t>
            </a:r>
          </a:p>
          <a:p>
            <a:pPr algn="ctr" rtl="1">
              <a:lnSpc>
                <a:spcPct val="300000"/>
              </a:lnSpc>
              <a:spcAft>
                <a:spcPts val="800"/>
              </a:spcAft>
            </a:pPr>
            <a:r>
              <a:rPr lang="fa-IR" sz="1600" dirty="0">
                <a:solidFill>
                  <a:srgbClr val="212529"/>
                </a:solidFill>
                <a:latin typeface="Vazir" panose="020B0603030804020204" pitchFamily="34" charset="-78"/>
                <a:cs typeface="Vazir" panose="020B0603030804020204" pitchFamily="34" charset="-78"/>
              </a:rPr>
              <a:t>به یک گروه پشتیبانی بپیوندید. گروه های پشتیبانی، مانند معتادان گمنام یا الکلی های گمنام، می تواند در مقابله با اعتیاد بسیار موثر باشند. محبت، درک و تجربیات مشترک می تواند به شما کمک کند تا اعتیاد خود را شکسته و عاری از مواد مخدر بمانید.</a:t>
            </a:r>
          </a:p>
        </p:txBody>
      </p:sp>
      <p:sp>
        <p:nvSpPr>
          <p:cNvPr id="4" name="Slide Number Placeholder 3">
            <a:extLst>
              <a:ext uri="{FF2B5EF4-FFF2-40B4-BE49-F238E27FC236}">
                <a16:creationId xmlns:a16="http://schemas.microsoft.com/office/drawing/2014/main" id="{26B84FE6-7F77-EDF9-4B08-48429C91E633}"/>
              </a:ext>
            </a:extLst>
          </p:cNvPr>
          <p:cNvSpPr>
            <a:spLocks noGrp="1"/>
          </p:cNvSpPr>
          <p:nvPr>
            <p:ph type="sldNum" sz="quarter" idx="12"/>
          </p:nvPr>
        </p:nvSpPr>
        <p:spPr/>
        <p:txBody>
          <a:bodyPr/>
          <a:lstStyle/>
          <a:p>
            <a:fld id="{EA615AC4-639C-4207-9379-D3A473803E3E}" type="slidenum">
              <a:rPr lang="en-US" smtClean="0"/>
              <a:pPr/>
              <a:t>32</a:t>
            </a:fld>
            <a:endParaRPr lang="en-US" dirty="0"/>
          </a:p>
        </p:txBody>
      </p:sp>
    </p:spTree>
    <p:extLst>
      <p:ext uri="{BB962C8B-B14F-4D97-AF65-F5344CB8AC3E}">
        <p14:creationId xmlns:p14="http://schemas.microsoft.com/office/powerpoint/2010/main" val="40018980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25126" y="258774"/>
            <a:ext cx="3243196"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عوامل تداوم مصرف مواد</a:t>
            </a:r>
            <a:r>
              <a:rPr lang="fa-IR" sz="2200" dirty="0">
                <a:solidFill>
                  <a:srgbClr val="252525"/>
                </a:solidFill>
                <a:latin typeface="Times New Roman" panose="02020603050405020304" pitchFamily="18" charset="0"/>
                <a:cs typeface="Mj_Casablanca Heavy" panose="00000400000000000000" pitchFamily="2" charset="-78"/>
              </a:rPr>
              <a:t> </a:t>
            </a:r>
            <a:r>
              <a:rPr lang="ar-SA" sz="2200" dirty="0">
                <a:solidFill>
                  <a:srgbClr val="252525"/>
                </a:solidFill>
                <a:latin typeface="Times New Roman" panose="02020603050405020304" pitchFamily="18" charset="0"/>
                <a:cs typeface="Mj_Casablanca Heavy" panose="00000400000000000000" pitchFamily="2" charset="-78"/>
              </a:rPr>
              <a:t>مخدر</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4" name="Rectangle 3"/>
          <p:cNvSpPr/>
          <p:nvPr/>
        </p:nvSpPr>
        <p:spPr>
          <a:xfrm>
            <a:off x="8839580" y="1038602"/>
            <a:ext cx="2593075" cy="2390398"/>
          </a:xfrm>
          <a:prstGeom prst="rect">
            <a:avLst/>
          </a:prstGeom>
        </p:spPr>
        <p:txBody>
          <a:bodyPr wrap="square">
            <a:spAutoFit/>
          </a:bodyPr>
          <a:lstStyle/>
          <a:p>
            <a:pPr algn="just" rtl="1">
              <a:lnSpc>
                <a:spcPct val="300000"/>
              </a:lnSpc>
              <a:spcAft>
                <a:spcPts val="800"/>
              </a:spcAft>
            </a:pPr>
            <a:r>
              <a:rPr lang="fa-IR" sz="1600" dirty="0">
                <a:solidFill>
                  <a:srgbClr val="212529"/>
                </a:solidFill>
                <a:latin typeface="Vazir" panose="020B0603030804020204" pitchFamily="34" charset="-78"/>
                <a:cs typeface="Vazir" panose="020B0603030804020204" pitchFamily="34" charset="-78"/>
              </a:rPr>
              <a:t>۱- اثر اعتیاد آوری ماده مخدر</a:t>
            </a:r>
            <a:endParaRPr lang="en-US" sz="1600" dirty="0">
              <a:solidFill>
                <a:srgbClr val="212529"/>
              </a:solidFill>
              <a:latin typeface="Vazir" panose="020B0603030804020204" pitchFamily="34" charset="-78"/>
              <a:cs typeface="Vazir" panose="020B0603030804020204" pitchFamily="34" charset="-78"/>
            </a:endParaRPr>
          </a:p>
          <a:p>
            <a:pPr algn="just" rtl="1">
              <a:lnSpc>
                <a:spcPct val="300000"/>
              </a:lnSpc>
              <a:spcAft>
                <a:spcPts val="800"/>
              </a:spcAft>
            </a:pPr>
            <a:r>
              <a:rPr lang="fa-IR" sz="1600" dirty="0">
                <a:solidFill>
                  <a:srgbClr val="212529"/>
                </a:solidFill>
                <a:latin typeface="Vazir" panose="020B0603030804020204" pitchFamily="34" charset="-78"/>
                <a:cs typeface="Vazir" panose="020B0603030804020204" pitchFamily="34" charset="-78"/>
              </a:rPr>
              <a:t>۲- آسیب پذیری فردی</a:t>
            </a:r>
            <a:endParaRPr lang="en-US" sz="1600" dirty="0">
              <a:solidFill>
                <a:srgbClr val="212529"/>
              </a:solidFill>
              <a:latin typeface="Vazir" panose="020B0603030804020204" pitchFamily="34" charset="-78"/>
              <a:cs typeface="Vazir" panose="020B0603030804020204" pitchFamily="34" charset="-78"/>
            </a:endParaRPr>
          </a:p>
          <a:p>
            <a:pPr algn="just" rtl="1">
              <a:lnSpc>
                <a:spcPct val="300000"/>
              </a:lnSpc>
              <a:spcAft>
                <a:spcPts val="800"/>
              </a:spcAft>
            </a:pPr>
            <a:r>
              <a:rPr lang="fa-IR" sz="1600" dirty="0">
                <a:solidFill>
                  <a:srgbClr val="212529"/>
                </a:solidFill>
                <a:latin typeface="Vazir" panose="020B0603030804020204" pitchFamily="34" charset="-78"/>
                <a:cs typeface="Vazir" panose="020B0603030804020204" pitchFamily="34" charset="-78"/>
              </a:rPr>
              <a:t>۳- عوامل محیطی و اجتماعی</a:t>
            </a:r>
            <a:endParaRPr lang="en-US" sz="1600" dirty="0">
              <a:solidFill>
                <a:srgbClr val="212529"/>
              </a:solidFill>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851084" y="1437335"/>
            <a:ext cx="6728031" cy="456682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Slide Number Placeholder 2">
            <a:extLst>
              <a:ext uri="{FF2B5EF4-FFF2-40B4-BE49-F238E27FC236}">
                <a16:creationId xmlns:a16="http://schemas.microsoft.com/office/drawing/2014/main" id="{ED3E8CE7-9EA9-6B02-3E57-93C59758561E}"/>
              </a:ext>
            </a:extLst>
          </p:cNvPr>
          <p:cNvSpPr>
            <a:spLocks noGrp="1"/>
          </p:cNvSpPr>
          <p:nvPr>
            <p:ph type="sldNum" sz="quarter" idx="12"/>
          </p:nvPr>
        </p:nvSpPr>
        <p:spPr/>
        <p:txBody>
          <a:bodyPr/>
          <a:lstStyle/>
          <a:p>
            <a:fld id="{EA615AC4-639C-4207-9379-D3A473803E3E}" type="slidenum">
              <a:rPr lang="en-US" smtClean="0"/>
              <a:pPr/>
              <a:t>33</a:t>
            </a:fld>
            <a:endParaRPr lang="en-US" dirty="0"/>
          </a:p>
        </p:txBody>
      </p:sp>
    </p:spTree>
    <p:extLst>
      <p:ext uri="{BB962C8B-B14F-4D97-AF65-F5344CB8AC3E}">
        <p14:creationId xmlns:p14="http://schemas.microsoft.com/office/powerpoint/2010/main" val="8875171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54366" y="292076"/>
            <a:ext cx="3791423"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چرا افراد مواد مخدر مصرف می کنند</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3819831" y="962164"/>
            <a:ext cx="7972591" cy="523220"/>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(در مجموع، شروع مصرف مواد مخدر در بین مردم دلایل مختلفی دارد</a:t>
            </a:r>
            <a:r>
              <a:rPr lang="en-US" sz="1600" dirty="0">
                <a:solidFill>
                  <a:srgbClr val="212529"/>
                </a:solidFill>
                <a:latin typeface="Vazir" panose="020B0603030804020204" pitchFamily="34" charset="-78"/>
                <a:cs typeface="Vazir" panose="020B0603030804020204" pitchFamily="34" charset="-78"/>
              </a:rPr>
              <a:t>.</a:t>
            </a:r>
            <a:r>
              <a:rPr lang="fa-IR" sz="1600" dirty="0">
                <a:solidFill>
                  <a:srgbClr val="212529"/>
                </a:solidFill>
                <a:latin typeface="Vazir" panose="020B0603030804020204" pitchFamily="34" charset="-78"/>
                <a:cs typeface="Vazir" panose="020B0603030804020204" pitchFamily="34" charset="-78"/>
              </a:rPr>
              <a:t>)</a:t>
            </a:r>
            <a:endParaRPr lang="en-US" sz="1600" dirty="0">
              <a:solidFill>
                <a:srgbClr val="212529"/>
              </a:solidFill>
              <a:latin typeface="Vazir" panose="020B0603030804020204" pitchFamily="34" charset="-78"/>
              <a:cs typeface="Vazir" panose="020B0603030804020204" pitchFamily="34" charset="-78"/>
            </a:endParaRPr>
          </a:p>
        </p:txBody>
      </p:sp>
      <p:sp>
        <p:nvSpPr>
          <p:cNvPr id="4" name="Rectangle 3"/>
          <p:cNvSpPr/>
          <p:nvPr/>
        </p:nvSpPr>
        <p:spPr>
          <a:xfrm>
            <a:off x="6359858" y="2193493"/>
            <a:ext cx="5536640" cy="4401205"/>
          </a:xfrm>
          <a:prstGeom prst="rect">
            <a:avLst/>
          </a:prstGeom>
        </p:spPr>
        <p:txBody>
          <a:bodyPr wrap="square">
            <a:spAutoFit/>
          </a:bodyPr>
          <a:lstStyle/>
          <a:p>
            <a:pPr algn="just" rtl="1">
              <a:lnSpc>
                <a:spcPct val="300000"/>
              </a:lnSpc>
              <a:spcAft>
                <a:spcPts val="800"/>
              </a:spcAft>
            </a:pPr>
            <a:r>
              <a:rPr lang="ar-SA" sz="1600" dirty="0">
                <a:solidFill>
                  <a:srgbClr val="212529"/>
                </a:solidFill>
                <a:latin typeface="Vazir" panose="020B0603030804020204" pitchFamily="34" charset="-78"/>
                <a:cs typeface="Vazir" panose="020B0603030804020204" pitchFamily="34" charset="-78"/>
              </a:rPr>
              <a:t>با ادامه مصرف میزان دوپامین ترشح شده کمتر می شود و فرد برای دستیابی به همان احساس سرخوشی اولیه باید میزان بیشتری مواد مصرف کند . برخی مواد مثل ماری جوانا و هروئین ساختاری شبیه دوپامین دارند که می توانند گیرنده های این فرستنده عصبی را تحریک کرده و باعث ایجاد لذت و</a:t>
            </a:r>
            <a:r>
              <a:rPr lang="fa-IR" sz="1600" dirty="0">
                <a:solidFill>
                  <a:srgbClr val="212529"/>
                </a:solidFill>
                <a:latin typeface="Vazir" panose="020B0603030804020204" pitchFamily="34" charset="-78"/>
                <a:cs typeface="Vazir" panose="020B0603030804020204" pitchFamily="34" charset="-78"/>
              </a:rPr>
              <a:t>قدرت اعتماد به نف</a:t>
            </a:r>
            <a:r>
              <a:rPr lang="ar-SA" sz="1600" dirty="0">
                <a:solidFill>
                  <a:srgbClr val="212529"/>
                </a:solidFill>
                <a:latin typeface="Vazir" panose="020B0603030804020204" pitchFamily="34" charset="-78"/>
                <a:cs typeface="Vazir" panose="020B0603030804020204" pitchFamily="34" charset="-78"/>
              </a:rPr>
              <a:t>س</a:t>
            </a:r>
            <a:r>
              <a:rPr lang="fa-IR" sz="1600" dirty="0">
                <a:solidFill>
                  <a:srgbClr val="212529"/>
                </a:solidFill>
                <a:latin typeface="Vazir" panose="020B0603030804020204" pitchFamily="34" charset="-78"/>
                <a:cs typeface="Vazir" panose="020B0603030804020204" pitchFamily="34" charset="-78"/>
              </a:rPr>
              <a:t> س</a:t>
            </a:r>
            <a:r>
              <a:rPr lang="ar-SA" sz="1600" dirty="0">
                <a:solidFill>
                  <a:srgbClr val="212529"/>
                </a:solidFill>
                <a:latin typeface="Vazir" panose="020B0603030804020204" pitchFamily="34" charset="-78"/>
                <a:cs typeface="Vazir" panose="020B0603030804020204" pitchFamily="34" charset="-78"/>
              </a:rPr>
              <a:t>رخوشی شوند .</a:t>
            </a:r>
            <a:endParaRPr lang="en-US" sz="1600" dirty="0">
              <a:solidFill>
                <a:srgbClr val="212529"/>
              </a:solidFill>
              <a:latin typeface="Vazir" panose="020B0603030804020204" pitchFamily="34" charset="-78"/>
              <a:cs typeface="Vazir" panose="020B0603030804020204" pitchFamily="34" charset="-78"/>
            </a:endParaRPr>
          </a:p>
        </p:txBody>
      </p:sp>
      <p:sp>
        <p:nvSpPr>
          <p:cNvPr id="6" name="Rectangle 5"/>
          <p:cNvSpPr/>
          <p:nvPr/>
        </p:nvSpPr>
        <p:spPr>
          <a:xfrm>
            <a:off x="9794240" y="1661340"/>
            <a:ext cx="2006724" cy="454612"/>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احساس خوشی: </a:t>
            </a:r>
            <a:endParaRPr lang="en-US" sz="2200" dirty="0">
              <a:solidFill>
                <a:srgbClr val="252525"/>
              </a:solidFill>
              <a:latin typeface="Times New Roman" panose="02020603050405020304" pitchFamily="18" charset="0"/>
              <a:cs typeface="Mj_Casablanca Heavy" panose="00000400000000000000" pitchFamily="2" charset="-78"/>
            </a:endParaRPr>
          </a:p>
        </p:txBody>
      </p:sp>
      <p:pic>
        <p:nvPicPr>
          <p:cNvPr id="15364" name="Picture 4" descr="مواد‌ توهم‌ زا |عوارض‌ مصرف‌ مواد توهم‌ زا| کلینیک ترک اعتیاد آکسون| مرکز  ترک اعتیاد آکسون"/>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37613" y="1849121"/>
            <a:ext cx="5294530" cy="308066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FEC5A4A7-563F-B014-785D-F27553623421}"/>
              </a:ext>
            </a:extLst>
          </p:cNvPr>
          <p:cNvSpPr>
            <a:spLocks noGrp="1"/>
          </p:cNvSpPr>
          <p:nvPr>
            <p:ph type="sldNum" sz="quarter" idx="12"/>
          </p:nvPr>
        </p:nvSpPr>
        <p:spPr/>
        <p:txBody>
          <a:bodyPr/>
          <a:lstStyle/>
          <a:p>
            <a:fld id="{EA615AC4-639C-4207-9379-D3A473803E3E}" type="slidenum">
              <a:rPr lang="en-US" smtClean="0"/>
              <a:pPr/>
              <a:t>34</a:t>
            </a:fld>
            <a:endParaRPr lang="en-US" dirty="0"/>
          </a:p>
        </p:txBody>
      </p:sp>
      <p:pic>
        <p:nvPicPr>
          <p:cNvPr id="7" name="Picture 6">
            <a:extLst>
              <a:ext uri="{FF2B5EF4-FFF2-40B4-BE49-F238E27FC236}">
                <a16:creationId xmlns:a16="http://schemas.microsoft.com/office/drawing/2014/main" id="{7A0E6B05-3319-0F0E-EFCF-DFACEA3D39A7}"/>
              </a:ext>
            </a:extLst>
          </p:cNvPr>
          <p:cNvPicPr>
            <a:picLocks noChangeAspect="1"/>
          </p:cNvPicPr>
          <p:nvPr/>
        </p:nvPicPr>
        <p:blipFill>
          <a:blip r:embed="rId3"/>
          <a:stretch>
            <a:fillRect/>
          </a:stretch>
        </p:blipFill>
        <p:spPr>
          <a:xfrm>
            <a:off x="1473745" y="3801927"/>
            <a:ext cx="3422266" cy="2752555"/>
          </a:xfrm>
          <a:prstGeom prst="ellipse">
            <a:avLst/>
          </a:prstGeom>
          <a:ln>
            <a:noFill/>
          </a:ln>
          <a:effectLst>
            <a:softEdge rad="112500"/>
          </a:effectLst>
        </p:spPr>
      </p:pic>
    </p:spTree>
    <p:extLst>
      <p:ext uri="{BB962C8B-B14F-4D97-AF65-F5344CB8AC3E}">
        <p14:creationId xmlns:p14="http://schemas.microsoft.com/office/powerpoint/2010/main" val="16486228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408160" y="1096025"/>
            <a:ext cx="2265933" cy="454612"/>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احساس بهتر بودن:</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4" name="Rectangle 3"/>
          <p:cNvSpPr/>
          <p:nvPr/>
        </p:nvSpPr>
        <p:spPr>
          <a:xfrm>
            <a:off x="7172959" y="1629804"/>
            <a:ext cx="4501133" cy="4401205"/>
          </a:xfrm>
          <a:prstGeom prst="rect">
            <a:avLst/>
          </a:prstGeom>
        </p:spPr>
        <p:txBody>
          <a:bodyPr wrap="square">
            <a:spAutoFit/>
          </a:bodyPr>
          <a:lstStyle/>
          <a:p>
            <a:pPr algn="just" rtl="1">
              <a:lnSpc>
                <a:spcPct val="300000"/>
              </a:lnSpc>
              <a:spcAft>
                <a:spcPts val="800"/>
              </a:spcAft>
            </a:pPr>
            <a:r>
              <a:rPr lang="ar-SA" sz="1600" dirty="0">
                <a:solidFill>
                  <a:srgbClr val="212529"/>
                </a:solidFill>
                <a:latin typeface="Vazir" panose="020B0603030804020204" pitchFamily="34" charset="-78"/>
                <a:cs typeface="Vazir" panose="020B0603030804020204" pitchFamily="34" charset="-78"/>
              </a:rPr>
              <a:t>برخی از افرادی که از اضطراب اجتماعی و اختلالات مرتبط با تنش های عاطفی و افسردگی رنج می برند برای کاهش احساس ناخوشی به مصرف مواد مخدر روی می آورند. فشارهای روانی، در شروع سوء مصرف مواد مخدر و یا تداوم و عود بسیاری از افراد در حال درمان، نقش عمده ای دارد</a:t>
            </a:r>
            <a:r>
              <a:rPr lang="en-US" sz="1600" dirty="0">
                <a:solidFill>
                  <a:srgbClr val="212529"/>
                </a:solidFill>
                <a:latin typeface="Vazir" panose="020B0603030804020204" pitchFamily="34" charset="-78"/>
                <a:cs typeface="Vazir" panose="020B0603030804020204" pitchFamily="34" charset="-78"/>
              </a:rPr>
              <a:t>.</a:t>
            </a:r>
          </a:p>
        </p:txBody>
      </p:sp>
      <p:pic>
        <p:nvPicPr>
          <p:cNvPr id="5" name="Picture 4"/>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49172" y="1742253"/>
            <a:ext cx="5852163" cy="337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Slide Number Placeholder 1">
            <a:extLst>
              <a:ext uri="{FF2B5EF4-FFF2-40B4-BE49-F238E27FC236}">
                <a16:creationId xmlns:a16="http://schemas.microsoft.com/office/drawing/2014/main" id="{3E78CC18-1C9D-0E43-D0E6-593A1B39EB08}"/>
              </a:ext>
            </a:extLst>
          </p:cNvPr>
          <p:cNvSpPr>
            <a:spLocks noGrp="1"/>
          </p:cNvSpPr>
          <p:nvPr>
            <p:ph type="sldNum" sz="quarter" idx="12"/>
          </p:nvPr>
        </p:nvSpPr>
        <p:spPr/>
        <p:txBody>
          <a:bodyPr/>
          <a:lstStyle/>
          <a:p>
            <a:fld id="{EA615AC4-639C-4207-9379-D3A473803E3E}" type="slidenum">
              <a:rPr lang="en-US" smtClean="0"/>
              <a:pPr/>
              <a:t>35</a:t>
            </a:fld>
            <a:endParaRPr lang="en-US" dirty="0"/>
          </a:p>
        </p:txBody>
      </p:sp>
      <p:sp>
        <p:nvSpPr>
          <p:cNvPr id="6" name="Rectangle 5">
            <a:extLst>
              <a:ext uri="{FF2B5EF4-FFF2-40B4-BE49-F238E27FC236}">
                <a16:creationId xmlns:a16="http://schemas.microsoft.com/office/drawing/2014/main" id="{B70AEC8D-EC59-B767-ECD0-40F9E85C722E}"/>
              </a:ext>
            </a:extLst>
          </p:cNvPr>
          <p:cNvSpPr/>
          <p:nvPr/>
        </p:nvSpPr>
        <p:spPr>
          <a:xfrm>
            <a:off x="7254366" y="292076"/>
            <a:ext cx="3791423"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چرا افراد مواد مخدر مصرف می کنند</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2062149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47361" y="986169"/>
            <a:ext cx="1900830" cy="454612"/>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بهبود عملکرد: </a:t>
            </a:r>
            <a:endParaRPr lang="en-US" sz="2200" dirty="0">
              <a:solidFill>
                <a:srgbClr val="252525"/>
              </a:solidFill>
              <a:latin typeface="Times New Roman" panose="02020603050405020304" pitchFamily="18" charset="0"/>
              <a:cs typeface="Mj_Casablanca Heavy" panose="00000400000000000000" pitchFamily="2" charset="-78"/>
            </a:endParaRPr>
          </a:p>
        </p:txBody>
      </p:sp>
      <p:pic>
        <p:nvPicPr>
          <p:cNvPr id="17410" name="Picture 2" descr="علت و عوارض بازگشت به اعتیاد چیست؟ - درمانکده"/>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98880" y="2349716"/>
            <a:ext cx="9455087" cy="4204766"/>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0AD8E326-77A6-F25C-F14A-2C4B44EFE65F}"/>
              </a:ext>
            </a:extLst>
          </p:cNvPr>
          <p:cNvSpPr>
            <a:spLocks noGrp="1"/>
          </p:cNvSpPr>
          <p:nvPr>
            <p:ph type="sldNum" sz="quarter" idx="12"/>
          </p:nvPr>
        </p:nvSpPr>
        <p:spPr/>
        <p:txBody>
          <a:bodyPr/>
          <a:lstStyle/>
          <a:p>
            <a:fld id="{EA615AC4-639C-4207-9379-D3A473803E3E}" type="slidenum">
              <a:rPr lang="en-US" smtClean="0"/>
              <a:pPr/>
              <a:t>36</a:t>
            </a:fld>
            <a:endParaRPr lang="en-US" dirty="0"/>
          </a:p>
        </p:txBody>
      </p:sp>
      <p:sp>
        <p:nvSpPr>
          <p:cNvPr id="5" name="Rectangle 4">
            <a:extLst>
              <a:ext uri="{FF2B5EF4-FFF2-40B4-BE49-F238E27FC236}">
                <a16:creationId xmlns:a16="http://schemas.microsoft.com/office/drawing/2014/main" id="{4FC270DA-2D3B-3CF4-AE20-64E167903E70}"/>
              </a:ext>
            </a:extLst>
          </p:cNvPr>
          <p:cNvSpPr/>
          <p:nvPr/>
        </p:nvSpPr>
        <p:spPr>
          <a:xfrm>
            <a:off x="5352191" y="1549636"/>
            <a:ext cx="6096000" cy="1508105"/>
          </a:xfrm>
          <a:prstGeom prst="rect">
            <a:avLst/>
          </a:prstGeom>
        </p:spPr>
        <p:txBody>
          <a:bodyPr wrap="square">
            <a:spAutoFit/>
          </a:bodyPr>
          <a:lstStyle/>
          <a:p>
            <a:pPr algn="just" rtl="1">
              <a:lnSpc>
                <a:spcPct val="200000"/>
              </a:lnSpc>
              <a:spcAft>
                <a:spcPts val="800"/>
              </a:spcAft>
            </a:pPr>
            <a:r>
              <a:rPr lang="ar-SA" sz="1600" dirty="0">
                <a:solidFill>
                  <a:srgbClr val="212529"/>
                </a:solidFill>
                <a:latin typeface="Vazir" panose="020B0603030804020204" pitchFamily="34" charset="-78"/>
                <a:cs typeface="Vazir" panose="020B0603030804020204" pitchFamily="34" charset="-78"/>
              </a:rPr>
              <a:t>فشار فزاینده ای که برخی افراد برای ارتقای شیمیایی یا عملکرد ورزشی یا شناختی خود احساس می کنند، می تواند نقش عمده ای در شروع تجربه سوء مصرف مواد مخدر و تداوم آن داشته باشد</a:t>
            </a:r>
            <a:r>
              <a:rPr lang="en-US" sz="1600" dirty="0">
                <a:solidFill>
                  <a:srgbClr val="212529"/>
                </a:solidFill>
                <a:latin typeface="Vazir" panose="020B0603030804020204" pitchFamily="34" charset="-78"/>
                <a:cs typeface="Vazir" panose="020B0603030804020204" pitchFamily="34" charset="-78"/>
              </a:rPr>
              <a:t>.</a:t>
            </a:r>
          </a:p>
        </p:txBody>
      </p:sp>
      <p:sp>
        <p:nvSpPr>
          <p:cNvPr id="6" name="Rectangle 5">
            <a:extLst>
              <a:ext uri="{FF2B5EF4-FFF2-40B4-BE49-F238E27FC236}">
                <a16:creationId xmlns:a16="http://schemas.microsoft.com/office/drawing/2014/main" id="{D4A17B2A-473A-0139-3A47-928525D18109}"/>
              </a:ext>
            </a:extLst>
          </p:cNvPr>
          <p:cNvSpPr/>
          <p:nvPr/>
        </p:nvSpPr>
        <p:spPr>
          <a:xfrm>
            <a:off x="7254366" y="292076"/>
            <a:ext cx="3791423"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چرا افراد مواد مخدر مصرف می کنند</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11387756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28761" y="975773"/>
            <a:ext cx="3708515" cy="454612"/>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کنجکاوی و هم رنگ جماعت شدن: </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7183120" y="1583590"/>
            <a:ext cx="4454156" cy="2185214"/>
          </a:xfrm>
          <a:prstGeom prst="rect">
            <a:avLst/>
          </a:prstGeom>
        </p:spPr>
        <p:txBody>
          <a:bodyPr wrap="square">
            <a:spAutoFit/>
          </a:bodyPr>
          <a:lstStyle/>
          <a:p>
            <a:pPr algn="just" rtl="1">
              <a:lnSpc>
                <a:spcPct val="300000"/>
              </a:lnSpc>
              <a:spcAft>
                <a:spcPts val="800"/>
              </a:spcAft>
            </a:pPr>
            <a:r>
              <a:rPr lang="ar-SA" sz="1600" dirty="0">
                <a:solidFill>
                  <a:srgbClr val="212529"/>
                </a:solidFill>
                <a:latin typeface="Vazir" panose="020B0603030804020204" pitchFamily="34" charset="-78"/>
                <a:cs typeface="Vazir" panose="020B0603030804020204" pitchFamily="34" charset="-78"/>
              </a:rPr>
              <a:t>نوجوانان در این زمینه آسیب پذیرتر و تحت تأثیر فشار هم سالانند و لذا احتمال بروز رفتارهای خطرناک و جسورانه در آن ها بیشتر است</a:t>
            </a:r>
            <a:r>
              <a:rPr lang="en-US" sz="1600" dirty="0">
                <a:solidFill>
                  <a:srgbClr val="212529"/>
                </a:solidFill>
                <a:latin typeface="Vazir" panose="020B0603030804020204" pitchFamily="34" charset="-78"/>
                <a:cs typeface="Vazir" panose="020B0603030804020204" pitchFamily="34" charset="-78"/>
              </a:rPr>
              <a:t>.</a:t>
            </a:r>
          </a:p>
        </p:txBody>
      </p:sp>
      <p:pic>
        <p:nvPicPr>
          <p:cNvPr id="4" name="Picture 3"/>
          <p:cNvPicPr>
            <a:picLocks noChangeAspect="1"/>
          </p:cNvPicPr>
          <p:nvPr/>
        </p:nvPicPr>
        <p:blipFill>
          <a:blip r:embed="rId2"/>
          <a:stretch>
            <a:fillRect/>
          </a:stretch>
        </p:blipFill>
        <p:spPr>
          <a:xfrm>
            <a:off x="650767" y="1203079"/>
            <a:ext cx="5645774" cy="44991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Slide Number Placeholder 4">
            <a:extLst>
              <a:ext uri="{FF2B5EF4-FFF2-40B4-BE49-F238E27FC236}">
                <a16:creationId xmlns:a16="http://schemas.microsoft.com/office/drawing/2014/main" id="{99F89F3E-6585-280F-217A-49E10E3A7F88}"/>
              </a:ext>
            </a:extLst>
          </p:cNvPr>
          <p:cNvSpPr>
            <a:spLocks noGrp="1"/>
          </p:cNvSpPr>
          <p:nvPr>
            <p:ph type="sldNum" sz="quarter" idx="12"/>
          </p:nvPr>
        </p:nvSpPr>
        <p:spPr/>
        <p:txBody>
          <a:bodyPr/>
          <a:lstStyle/>
          <a:p>
            <a:fld id="{EA615AC4-639C-4207-9379-D3A473803E3E}" type="slidenum">
              <a:rPr lang="en-US" smtClean="0"/>
              <a:pPr/>
              <a:t>37</a:t>
            </a:fld>
            <a:endParaRPr lang="en-US" dirty="0"/>
          </a:p>
        </p:txBody>
      </p:sp>
      <p:sp>
        <p:nvSpPr>
          <p:cNvPr id="6" name="Rectangle 5">
            <a:extLst>
              <a:ext uri="{FF2B5EF4-FFF2-40B4-BE49-F238E27FC236}">
                <a16:creationId xmlns:a16="http://schemas.microsoft.com/office/drawing/2014/main" id="{45A2406C-0336-DAA5-A7B1-987FBAB427F3}"/>
              </a:ext>
            </a:extLst>
          </p:cNvPr>
          <p:cNvSpPr/>
          <p:nvPr/>
        </p:nvSpPr>
        <p:spPr>
          <a:xfrm>
            <a:off x="7254366" y="292076"/>
            <a:ext cx="3791423"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چرا افراد مواد مخدر مصرف می کنند</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26507639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22147" y="1033397"/>
            <a:ext cx="2747144" cy="454612"/>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عوامل مصرف مواد مخدر: </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673290" y="1569872"/>
            <a:ext cx="6096000" cy="3662541"/>
          </a:xfrm>
          <a:prstGeom prst="rect">
            <a:avLst/>
          </a:prstGeom>
        </p:spPr>
        <p:txBody>
          <a:bodyPr wrap="square">
            <a:spAutoFit/>
          </a:bodyPr>
          <a:lstStyle/>
          <a:p>
            <a:pPr algn="just" rtl="1">
              <a:lnSpc>
                <a:spcPct val="300000"/>
              </a:lnSpc>
              <a:spcAft>
                <a:spcPts val="800"/>
              </a:spcAft>
            </a:pPr>
            <a:r>
              <a:rPr lang="ar-SA" sz="1600" dirty="0">
                <a:solidFill>
                  <a:srgbClr val="212529"/>
                </a:solidFill>
                <a:latin typeface="Vazir" panose="020B0603030804020204" pitchFamily="34" charset="-78"/>
                <a:cs typeface="Vazir" panose="020B0603030804020204" pitchFamily="34" charset="-78"/>
              </a:rPr>
              <a:t> همانند سایر بیماری ها میزان آسیب پذیری افراد مختلف در برابر بیماری اعتیاد نیز تفاوت دارد. در مجموع هر چه عوامل آسیب پذیری در فرد زیادتر باشد امکان این که وی با مصرف مواد مخدر به این گونه مواد معتاد شود بیشتر خواهد بود. عوامل دفاعی سبب می شود تا میزان خطر و آسیب پذیری فرد در مقابل اعتیاد به مواد مخدر کاهش پیدا کند</a:t>
            </a:r>
            <a:r>
              <a:rPr lang="en-US" sz="1600" dirty="0">
                <a:solidFill>
                  <a:srgbClr val="212529"/>
                </a:solidFill>
                <a:latin typeface="Vazir" panose="020B0603030804020204" pitchFamily="34" charset="-78"/>
                <a:cs typeface="Vazir" panose="020B0603030804020204" pitchFamily="34" charset="-78"/>
              </a:rPr>
              <a:t>.</a:t>
            </a:r>
          </a:p>
        </p:txBody>
      </p:sp>
      <p:pic>
        <p:nvPicPr>
          <p:cNvPr id="4" name="Picture 3"/>
          <p:cNvPicPr>
            <a:picLocks noChangeAspect="1"/>
          </p:cNvPicPr>
          <p:nvPr/>
        </p:nvPicPr>
        <p:blipFill>
          <a:blip r:embed="rId2"/>
          <a:stretch>
            <a:fillRect/>
          </a:stretch>
        </p:blipFill>
        <p:spPr>
          <a:xfrm>
            <a:off x="7247796" y="1706160"/>
            <a:ext cx="4189634" cy="344568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Slide Number Placeholder 4">
            <a:extLst>
              <a:ext uri="{FF2B5EF4-FFF2-40B4-BE49-F238E27FC236}">
                <a16:creationId xmlns:a16="http://schemas.microsoft.com/office/drawing/2014/main" id="{ABB87D5E-8636-D116-A23B-9AB88BE5D3D3}"/>
              </a:ext>
            </a:extLst>
          </p:cNvPr>
          <p:cNvSpPr>
            <a:spLocks noGrp="1"/>
          </p:cNvSpPr>
          <p:nvPr>
            <p:ph type="sldNum" sz="quarter" idx="12"/>
          </p:nvPr>
        </p:nvSpPr>
        <p:spPr/>
        <p:txBody>
          <a:bodyPr/>
          <a:lstStyle/>
          <a:p>
            <a:fld id="{EA615AC4-639C-4207-9379-D3A473803E3E}" type="slidenum">
              <a:rPr lang="en-US" smtClean="0"/>
              <a:pPr/>
              <a:t>38</a:t>
            </a:fld>
            <a:endParaRPr lang="en-US" dirty="0"/>
          </a:p>
        </p:txBody>
      </p:sp>
      <p:sp>
        <p:nvSpPr>
          <p:cNvPr id="6" name="Rectangle 5">
            <a:extLst>
              <a:ext uri="{FF2B5EF4-FFF2-40B4-BE49-F238E27FC236}">
                <a16:creationId xmlns:a16="http://schemas.microsoft.com/office/drawing/2014/main" id="{A9C02C02-EBB9-82FE-6F2A-5EE09CEBD9B8}"/>
              </a:ext>
            </a:extLst>
          </p:cNvPr>
          <p:cNvSpPr/>
          <p:nvPr/>
        </p:nvSpPr>
        <p:spPr>
          <a:xfrm>
            <a:off x="7254366" y="292076"/>
            <a:ext cx="3791423"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چرا افراد مواد مخدر مصرف می کنند</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8617212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89520" y="1157254"/>
            <a:ext cx="3807713" cy="454612"/>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عوامل سرشتی اعتیاد به مواد مخدر: </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5272750" y="1681429"/>
            <a:ext cx="6096000" cy="4401205"/>
          </a:xfrm>
          <a:prstGeom prst="rect">
            <a:avLst/>
          </a:prstGeom>
        </p:spPr>
        <p:txBody>
          <a:bodyPr wrap="square">
            <a:spAutoFit/>
          </a:bodyPr>
          <a:lstStyle/>
          <a:p>
            <a:pPr algn="just" rtl="1">
              <a:lnSpc>
                <a:spcPct val="300000"/>
              </a:lnSpc>
              <a:spcAft>
                <a:spcPts val="800"/>
              </a:spcAft>
            </a:pPr>
            <a:r>
              <a:rPr lang="ar-SA" sz="1600" dirty="0">
                <a:solidFill>
                  <a:srgbClr val="212529"/>
                </a:solidFill>
                <a:latin typeface="Vazir" panose="020B0603030804020204" pitchFamily="34" charset="-78"/>
                <a:cs typeface="Vazir" panose="020B0603030804020204" pitchFamily="34" charset="-78"/>
              </a:rPr>
              <a:t>یکی از مهم ترین کشف ها، شناخت مکان هایی در مغز است که به ویژه در پدیده اشتیاق دخالت دارند. خیلی از درمانگران باور دارند که این اشتیاق یک فاکتور مرکزی در بسیاری از موارد بازگشت به مواد مخدر است. کلینیک ترک اعتیاد و روانپزشکی دی با ده ها سال تجربه موفق در زمینه ترک انواع مواد مخدر با جدیدترین روش های روز دنیا آماده ارائه خدمات شبانه روزی به بیماران گرامی می باشد</a:t>
            </a:r>
            <a:r>
              <a:rPr lang="en-US" sz="1600" dirty="0">
                <a:solidFill>
                  <a:srgbClr val="212529"/>
                </a:solidFill>
                <a:latin typeface="Vazir" panose="020B0603030804020204" pitchFamily="34" charset="-78"/>
                <a:cs typeface="Vazir" panose="020B0603030804020204" pitchFamily="34" charset="-78"/>
              </a:rPr>
              <a:t>.</a:t>
            </a:r>
          </a:p>
        </p:txBody>
      </p:sp>
      <p:pic>
        <p:nvPicPr>
          <p:cNvPr id="4" name="Picture 3"/>
          <p:cNvPicPr>
            <a:picLocks noChangeAspect="1"/>
          </p:cNvPicPr>
          <p:nvPr/>
        </p:nvPicPr>
        <p:blipFill>
          <a:blip r:embed="rId2"/>
          <a:stretch>
            <a:fillRect/>
          </a:stretch>
        </p:blipFill>
        <p:spPr>
          <a:xfrm>
            <a:off x="422171" y="1276586"/>
            <a:ext cx="4635096" cy="4960961"/>
          </a:xfrm>
          <a:prstGeom prst="ellipse">
            <a:avLst/>
          </a:prstGeom>
          <a:ln>
            <a:noFill/>
          </a:ln>
          <a:effectLst>
            <a:softEdge rad="112500"/>
          </a:effectLst>
        </p:spPr>
      </p:pic>
      <p:sp>
        <p:nvSpPr>
          <p:cNvPr id="5" name="Slide Number Placeholder 4">
            <a:extLst>
              <a:ext uri="{FF2B5EF4-FFF2-40B4-BE49-F238E27FC236}">
                <a16:creationId xmlns:a16="http://schemas.microsoft.com/office/drawing/2014/main" id="{A0E5F107-6BC4-1D39-D493-E79EC9F2F5BC}"/>
              </a:ext>
            </a:extLst>
          </p:cNvPr>
          <p:cNvSpPr>
            <a:spLocks noGrp="1"/>
          </p:cNvSpPr>
          <p:nvPr>
            <p:ph type="sldNum" sz="quarter" idx="12"/>
          </p:nvPr>
        </p:nvSpPr>
        <p:spPr/>
        <p:txBody>
          <a:bodyPr/>
          <a:lstStyle/>
          <a:p>
            <a:fld id="{EA615AC4-639C-4207-9379-D3A473803E3E}" type="slidenum">
              <a:rPr lang="en-US" smtClean="0"/>
              <a:pPr/>
              <a:t>39</a:t>
            </a:fld>
            <a:endParaRPr lang="en-US" dirty="0"/>
          </a:p>
        </p:txBody>
      </p:sp>
      <p:sp>
        <p:nvSpPr>
          <p:cNvPr id="6" name="Rectangle 5">
            <a:extLst>
              <a:ext uri="{FF2B5EF4-FFF2-40B4-BE49-F238E27FC236}">
                <a16:creationId xmlns:a16="http://schemas.microsoft.com/office/drawing/2014/main" id="{B81CC07F-E9B5-E719-AF78-FB7883485073}"/>
              </a:ext>
            </a:extLst>
          </p:cNvPr>
          <p:cNvSpPr/>
          <p:nvPr/>
        </p:nvSpPr>
        <p:spPr>
          <a:xfrm>
            <a:off x="7254366" y="292076"/>
            <a:ext cx="3791423"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چرا افراد مواد مخدر مصرف می کنند</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1469092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37704" y="273038"/>
            <a:ext cx="2268570"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عوارض اعتیاد چیست؟</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6248400" y="1223268"/>
            <a:ext cx="5384040" cy="5027017"/>
          </a:xfrm>
          <a:prstGeom prst="rect">
            <a:avLst/>
          </a:prstGeom>
        </p:spPr>
        <p:txBody>
          <a:bodyPr wrap="square">
            <a:spAutoFit/>
          </a:bodyPr>
          <a:lstStyle/>
          <a:p>
            <a:pPr algn="justLow" rtl="1">
              <a:lnSpc>
                <a:spcPct val="250000"/>
              </a:lnSpc>
              <a:spcAft>
                <a:spcPts val="800"/>
              </a:spcAft>
            </a:pPr>
            <a:r>
              <a:rPr lang="fa-IR" sz="1600" dirty="0">
                <a:solidFill>
                  <a:srgbClr val="212529"/>
                </a:solidFill>
                <a:latin typeface="Vazir" panose="020B0603030804020204" pitchFamily="34" charset="-78"/>
                <a:cs typeface="Vazir" panose="020B0603030804020204" pitchFamily="34" charset="-78"/>
              </a:rPr>
              <a:t>استفاده از مواد مخدر می تواند در کوتاه مدت و بلند مدت اثرات قابل توجه و مخربی داشته باشد. با توجه به برخی از داروها می تواند خطرناک باشد، به خصوص اگر با دوز بالا و یا ترکیب آنها با دیگر مواد مخدر یا الکل همراه باشد. در اینجا چند نمونه وجود دارد</a:t>
            </a:r>
            <a:r>
              <a:rPr lang="en-US" sz="1600" dirty="0">
                <a:solidFill>
                  <a:srgbClr val="212529"/>
                </a:solidFill>
                <a:latin typeface="Vazir" panose="020B0603030804020204" pitchFamily="34" charset="-78"/>
                <a:cs typeface="Vazir" panose="020B0603030804020204" pitchFamily="34" charset="-78"/>
              </a:rPr>
              <a:t>:</a:t>
            </a:r>
          </a:p>
          <a:p>
            <a:pPr algn="justLow" rtl="1">
              <a:lnSpc>
                <a:spcPct val="250000"/>
              </a:lnSpc>
              <a:spcAft>
                <a:spcPts val="800"/>
              </a:spcAft>
            </a:pPr>
            <a:r>
              <a:rPr lang="fa-IR" sz="1600" dirty="0">
                <a:solidFill>
                  <a:srgbClr val="212529"/>
                </a:solidFill>
                <a:latin typeface="Vazir" panose="020B0603030804020204" pitchFamily="34" charset="-78"/>
                <a:cs typeface="Vazir" panose="020B0603030804020204" pitchFamily="34" charset="-78"/>
              </a:rPr>
              <a:t>متآمفتامین، مواد مخدر و کوکائین بسیار اعتیاد آور هستند و باعث پیامدهای بهداشتی چندگانه کوتاه مدت و بلند مدت، از جمله رفتار روانی، تشنج یا مرگ ناشی از مصرف بیش از حد شود</a:t>
            </a:r>
            <a:r>
              <a:rPr lang="en-US" sz="1600" dirty="0">
                <a:solidFill>
                  <a:srgbClr val="212529"/>
                </a:solidFill>
                <a:latin typeface="Vazir" panose="020B0603030804020204" pitchFamily="34" charset="-78"/>
                <a:cs typeface="Vazir" panose="020B0603030804020204" pitchFamily="34" charset="-78"/>
              </a:rPr>
              <a:t>.</a:t>
            </a:r>
          </a:p>
        </p:txBody>
      </p:sp>
      <p:pic>
        <p:nvPicPr>
          <p:cNvPr id="5" name="Picture 4"/>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1022209" y="1265180"/>
            <a:ext cx="4357965" cy="439488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Slide Number Placeholder 3">
            <a:extLst>
              <a:ext uri="{FF2B5EF4-FFF2-40B4-BE49-F238E27FC236}">
                <a16:creationId xmlns:a16="http://schemas.microsoft.com/office/drawing/2014/main" id="{5938DDCF-C5BA-341B-CF5D-BF7AF5D90A98}"/>
              </a:ext>
            </a:extLst>
          </p:cNvPr>
          <p:cNvSpPr>
            <a:spLocks noGrp="1"/>
          </p:cNvSpPr>
          <p:nvPr>
            <p:ph type="sldNum" sz="quarter" idx="12"/>
          </p:nvPr>
        </p:nvSpPr>
        <p:spPr/>
        <p:txBody>
          <a:bodyPr/>
          <a:lstStyle/>
          <a:p>
            <a:fld id="{EA615AC4-639C-4207-9379-D3A473803E3E}" type="slidenum">
              <a:rPr lang="en-US" smtClean="0"/>
              <a:pPr/>
              <a:t>4</a:t>
            </a:fld>
            <a:endParaRPr lang="en-US" dirty="0"/>
          </a:p>
        </p:txBody>
      </p:sp>
      <p:pic>
        <p:nvPicPr>
          <p:cNvPr id="6" name="Picture 5">
            <a:extLst>
              <a:ext uri="{FF2B5EF4-FFF2-40B4-BE49-F238E27FC236}">
                <a16:creationId xmlns:a16="http://schemas.microsoft.com/office/drawing/2014/main" id="{08DB1346-948F-AD85-45FC-CF3397116998}"/>
              </a:ext>
            </a:extLst>
          </p:cNvPr>
          <p:cNvPicPr>
            <a:picLocks noChangeAspect="1"/>
          </p:cNvPicPr>
          <p:nvPr/>
        </p:nvPicPr>
        <p:blipFill>
          <a:blip r:embed="rId3"/>
          <a:stretch>
            <a:fillRect/>
          </a:stretch>
        </p:blipFill>
        <p:spPr>
          <a:xfrm rot="915586">
            <a:off x="3646300" y="5104589"/>
            <a:ext cx="1776338" cy="12379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387868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05049" y="273038"/>
            <a:ext cx="6873997"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راهکار های مقابله با وسوسه مجدد ترک اعتیاد به مواد محرک چیست؟</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5" name="Rectangle 4"/>
          <p:cNvSpPr/>
          <p:nvPr/>
        </p:nvSpPr>
        <p:spPr>
          <a:xfrm>
            <a:off x="9540240" y="1103153"/>
            <a:ext cx="2166730" cy="454612"/>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۱</a:t>
            </a:r>
            <a:r>
              <a:rPr lang="en-US" sz="2200" dirty="0">
                <a:solidFill>
                  <a:srgbClr val="252525"/>
                </a:solidFill>
                <a:latin typeface="Times New Roman" panose="02020603050405020304" pitchFamily="18" charset="0"/>
                <a:cs typeface="Mj_Casablanca Heavy" panose="00000400000000000000" pitchFamily="2" charset="-78"/>
              </a:rPr>
              <a:t>- </a:t>
            </a:r>
            <a:r>
              <a:rPr lang="ar-SA" sz="2200" dirty="0">
                <a:solidFill>
                  <a:srgbClr val="252525"/>
                </a:solidFill>
                <a:latin typeface="Times New Roman" panose="02020603050405020304" pitchFamily="18" charset="0"/>
                <a:cs typeface="Mj_Casablanca Heavy" panose="00000400000000000000" pitchFamily="2" charset="-78"/>
              </a:rPr>
              <a:t>ورزش کردن</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8" name="Rectangle 7"/>
          <p:cNvSpPr/>
          <p:nvPr/>
        </p:nvSpPr>
        <p:spPr>
          <a:xfrm>
            <a:off x="5610970" y="1715369"/>
            <a:ext cx="6096000" cy="3693319"/>
          </a:xfrm>
          <a:prstGeom prst="rect">
            <a:avLst/>
          </a:prstGeom>
        </p:spPr>
        <p:txBody>
          <a:bodyPr wrap="square">
            <a:spAutoFit/>
          </a:bodyPr>
          <a:lstStyle/>
          <a:p>
            <a:pPr algn="just" rtl="1">
              <a:lnSpc>
                <a:spcPct val="250000"/>
              </a:lnSpc>
              <a:spcAft>
                <a:spcPts val="800"/>
              </a:spcAft>
            </a:pPr>
            <a:r>
              <a:rPr lang="fa-IR" sz="1600" dirty="0">
                <a:solidFill>
                  <a:srgbClr val="212529"/>
                </a:solidFill>
                <a:latin typeface="Vazir" panose="020B0603030804020204" pitchFamily="34" charset="-78"/>
                <a:cs typeface="Vazir" panose="020B0603030804020204" pitchFamily="34" charset="-78"/>
              </a:rPr>
              <a:t>یکی از بهترین راهکارها برای دور شدن از احساس وسوسه و مصرف مجدد مواد مخدر انجام فعالیت های فیزیکی به شمار می رود. ورزش کردن یکی از شیوه های سالم برای کاهش تمایل مصرف مجدد مواد مخدر است. در اینجا نوع فعالیت بدنی اهمیت چندانی ندارد و تنها نکته حائز اهمیت داشتن یک فعالیت ورزشی است. بهتر است بدانید که برخی از ورزش ها به صورت طبیعی نوعی ماده مخدر به نام اندروفین را در بدن ترشح می کنند</a:t>
            </a:r>
            <a:endParaRPr lang="en-US" sz="1600" dirty="0">
              <a:solidFill>
                <a:srgbClr val="212529"/>
              </a:solidFill>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732031" y="1776450"/>
            <a:ext cx="4002529" cy="379295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Slide Number Placeholder 1">
            <a:extLst>
              <a:ext uri="{FF2B5EF4-FFF2-40B4-BE49-F238E27FC236}">
                <a16:creationId xmlns:a16="http://schemas.microsoft.com/office/drawing/2014/main" id="{3EA7F987-DFCE-07DD-467C-01EAF0B2100B}"/>
              </a:ext>
            </a:extLst>
          </p:cNvPr>
          <p:cNvSpPr>
            <a:spLocks noGrp="1"/>
          </p:cNvSpPr>
          <p:nvPr>
            <p:ph type="sldNum" sz="quarter" idx="12"/>
          </p:nvPr>
        </p:nvSpPr>
        <p:spPr/>
        <p:txBody>
          <a:bodyPr/>
          <a:lstStyle/>
          <a:p>
            <a:fld id="{EA615AC4-639C-4207-9379-D3A473803E3E}" type="slidenum">
              <a:rPr lang="en-US" smtClean="0"/>
              <a:pPr/>
              <a:t>40</a:t>
            </a:fld>
            <a:endParaRPr lang="en-US" dirty="0"/>
          </a:p>
        </p:txBody>
      </p:sp>
    </p:spTree>
    <p:extLst>
      <p:ext uri="{BB962C8B-B14F-4D97-AF65-F5344CB8AC3E}">
        <p14:creationId xmlns:p14="http://schemas.microsoft.com/office/powerpoint/2010/main" val="36959990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3038" y="964855"/>
            <a:ext cx="6096000" cy="454612"/>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۲</a:t>
            </a:r>
            <a:r>
              <a:rPr lang="en-US" sz="2200" dirty="0">
                <a:solidFill>
                  <a:srgbClr val="252525"/>
                </a:solidFill>
                <a:latin typeface="Times New Roman" panose="02020603050405020304" pitchFamily="18" charset="0"/>
                <a:cs typeface="Mj_Casablanca Heavy" panose="00000400000000000000" pitchFamily="2" charset="-78"/>
              </a:rPr>
              <a:t>- </a:t>
            </a:r>
            <a:r>
              <a:rPr lang="ar-SA" sz="2200" dirty="0">
                <a:solidFill>
                  <a:srgbClr val="252525"/>
                </a:solidFill>
                <a:latin typeface="Times New Roman" panose="02020603050405020304" pitchFamily="18" charset="0"/>
                <a:cs typeface="Mj_Casablanca Heavy" panose="00000400000000000000" pitchFamily="2" charset="-78"/>
              </a:rPr>
              <a:t>قرار نگرفتن در شرایط وسوسه انگیز مصرف مواد مخدر</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250207" y="1536747"/>
            <a:ext cx="6096000" cy="4924425"/>
          </a:xfrm>
          <a:prstGeom prst="rect">
            <a:avLst/>
          </a:prstGeom>
        </p:spPr>
        <p:txBody>
          <a:bodyPr wrap="square">
            <a:spAutoFit/>
          </a:bodyPr>
          <a:lstStyle/>
          <a:p>
            <a:pPr algn="just" rtl="1">
              <a:lnSpc>
                <a:spcPct val="250000"/>
              </a:lnSpc>
              <a:spcAft>
                <a:spcPts val="800"/>
              </a:spcAft>
            </a:pPr>
            <a:r>
              <a:rPr lang="fa-IR" sz="1600" dirty="0">
                <a:solidFill>
                  <a:srgbClr val="212529"/>
                </a:solidFill>
                <a:latin typeface="Vazir" panose="020B0603030804020204" pitchFamily="34" charset="-78"/>
                <a:cs typeface="Vazir" panose="020B0603030804020204" pitchFamily="34" charset="-78"/>
              </a:rPr>
              <a:t>قرار گرفتن در میان افرادی که دچار بیماری اعتیاد هستند و یا دیدن مکان هایی که پیش‌تر در آنجا مواد مخدر را مصرف کرده‌اید باعث تحریک احساس وسوسه در شما خواهد شد. سعی کنید پیش از حضور در هر مکانی از قبل شرایط و افراد آن محیط را بررسی و یا پیش بینی کنید تا در صورت وجود محرک از حضور در آن مکان خودداری کنید. اگر احیانا در شرایطی قرار گرفتید که ناچار به حضور در آنجا هستید و محرک هایی نیز برای شما در آنجا قرار دارد، بهتر است قبل از ورود به آن مکان با مشاورین خود صحبت کرده و آمادگی لازم را برای حضور در آن محفل بدست آورید</a:t>
            </a:r>
            <a:r>
              <a:rPr lang="en-US" sz="1600" dirty="0">
                <a:solidFill>
                  <a:srgbClr val="212529"/>
                </a:solidFill>
                <a:latin typeface="Vazir" panose="020B0603030804020204" pitchFamily="34" charset="-78"/>
                <a:cs typeface="Vazir" panose="020B0603030804020204" pitchFamily="34" charset="-78"/>
              </a:rPr>
              <a:t>.</a:t>
            </a:r>
          </a:p>
        </p:txBody>
      </p:sp>
      <p:pic>
        <p:nvPicPr>
          <p:cNvPr id="4" name="Picture 3"/>
          <p:cNvPicPr>
            <a:picLocks noChangeAspect="1"/>
          </p:cNvPicPr>
          <p:nvPr/>
        </p:nvPicPr>
        <p:blipFill>
          <a:blip r:embed="rId2"/>
          <a:stretch>
            <a:fillRect/>
          </a:stretch>
        </p:blipFill>
        <p:spPr>
          <a:xfrm>
            <a:off x="6727437" y="1069387"/>
            <a:ext cx="4875283" cy="4512680"/>
          </a:xfrm>
          <a:prstGeom prst="roundRect">
            <a:avLst>
              <a:gd name="adj" fmla="val 50000"/>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Slide Number Placeholder 4">
            <a:extLst>
              <a:ext uri="{FF2B5EF4-FFF2-40B4-BE49-F238E27FC236}">
                <a16:creationId xmlns:a16="http://schemas.microsoft.com/office/drawing/2014/main" id="{1DF2CD0C-204C-96E1-170C-80D3EB173B20}"/>
              </a:ext>
            </a:extLst>
          </p:cNvPr>
          <p:cNvSpPr>
            <a:spLocks noGrp="1"/>
          </p:cNvSpPr>
          <p:nvPr>
            <p:ph type="sldNum" sz="quarter" idx="12"/>
          </p:nvPr>
        </p:nvSpPr>
        <p:spPr/>
        <p:txBody>
          <a:bodyPr/>
          <a:lstStyle/>
          <a:p>
            <a:fld id="{EA615AC4-639C-4207-9379-D3A473803E3E}" type="slidenum">
              <a:rPr lang="en-US" smtClean="0"/>
              <a:pPr/>
              <a:t>41</a:t>
            </a:fld>
            <a:endParaRPr lang="en-US" dirty="0"/>
          </a:p>
        </p:txBody>
      </p:sp>
      <p:sp>
        <p:nvSpPr>
          <p:cNvPr id="7" name="Rectangle 6">
            <a:extLst>
              <a:ext uri="{FF2B5EF4-FFF2-40B4-BE49-F238E27FC236}">
                <a16:creationId xmlns:a16="http://schemas.microsoft.com/office/drawing/2014/main" id="{E4F8D5D8-8688-6387-B0ED-E79FA7779DDC}"/>
              </a:ext>
            </a:extLst>
          </p:cNvPr>
          <p:cNvSpPr/>
          <p:nvPr/>
        </p:nvSpPr>
        <p:spPr>
          <a:xfrm>
            <a:off x="4105049" y="273038"/>
            <a:ext cx="6873997"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راهکار های مقابله با وسوسه مجدد ترک اعتیاد به مواد محرک چیست؟</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22756126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84720" y="1145246"/>
            <a:ext cx="4345285" cy="454612"/>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۳</a:t>
            </a:r>
            <a:r>
              <a:rPr lang="en-US" sz="2200" dirty="0">
                <a:solidFill>
                  <a:srgbClr val="252525"/>
                </a:solidFill>
                <a:latin typeface="Times New Roman" panose="02020603050405020304" pitchFamily="18" charset="0"/>
                <a:cs typeface="Mj_Casablanca Heavy" panose="00000400000000000000" pitchFamily="2" charset="-78"/>
              </a:rPr>
              <a:t>- </a:t>
            </a:r>
            <a:r>
              <a:rPr lang="ar-SA" sz="2200" dirty="0">
                <a:solidFill>
                  <a:srgbClr val="252525"/>
                </a:solidFill>
                <a:latin typeface="Times New Roman" panose="02020603050405020304" pitchFamily="18" charset="0"/>
                <a:cs typeface="Mj_Casablanca Heavy" panose="00000400000000000000" pitchFamily="2" charset="-78"/>
              </a:rPr>
              <a:t>داشتن برنامه از پیش تعیین شده</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848360" y="1590927"/>
            <a:ext cx="10495280" cy="2000548"/>
          </a:xfrm>
          <a:prstGeom prst="rect">
            <a:avLst/>
          </a:prstGeom>
        </p:spPr>
        <p:txBody>
          <a:bodyPr wrap="square">
            <a:spAutoFit/>
          </a:bodyPr>
          <a:lstStyle/>
          <a:p>
            <a:pPr algn="ctr"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امکان ایجاد احساسات وسوسه کننده در دوران ترک اعتیاد در هر لحظه وجود دارد و فرد بیمار را به یاد دوران خوش مصرف مواد مخدر می اندازد. در این هنگام فرد ممکن است به صورت ناخواسته دچار لغزش شود. در اینجا داشتن یک برنامه از پیش تعیین شده و مشخص می تواند نجات دهنده این افراد باشد، اصلی‌ترین مزیت داشتن یک برنامه این است که فرد می تواند به راحتی افکار خود را کنترل کرده و از دام وسوسه بیرون آید. </a:t>
            </a:r>
            <a:endParaRPr lang="en-US" sz="1600" dirty="0">
              <a:solidFill>
                <a:srgbClr val="212529"/>
              </a:solidFill>
              <a:latin typeface="Vazir" panose="020B0603030804020204" pitchFamily="34" charset="-78"/>
              <a:cs typeface="Vazir" panose="020B0603030804020204" pitchFamily="34" charset="-78"/>
            </a:endParaRPr>
          </a:p>
        </p:txBody>
      </p:sp>
      <p:pic>
        <p:nvPicPr>
          <p:cNvPr id="8" name="Picture 7"/>
          <p:cNvPicPr>
            <a:picLocks noChangeAspect="1"/>
          </p:cNvPicPr>
          <p:nvPr/>
        </p:nvPicPr>
        <p:blipFill>
          <a:blip r:embed="rId2"/>
          <a:stretch>
            <a:fillRect/>
          </a:stretch>
        </p:blipFill>
        <p:spPr>
          <a:xfrm>
            <a:off x="1841094" y="3744549"/>
            <a:ext cx="7966370" cy="2772012"/>
          </a:xfrm>
          <a:prstGeom prst="ellipse">
            <a:avLst/>
          </a:prstGeom>
          <a:ln>
            <a:noFill/>
          </a:ln>
          <a:effectLst>
            <a:softEdge rad="112500"/>
          </a:effectLst>
        </p:spPr>
      </p:pic>
      <p:sp>
        <p:nvSpPr>
          <p:cNvPr id="4" name="Slide Number Placeholder 3">
            <a:extLst>
              <a:ext uri="{FF2B5EF4-FFF2-40B4-BE49-F238E27FC236}">
                <a16:creationId xmlns:a16="http://schemas.microsoft.com/office/drawing/2014/main" id="{70A49AC9-382B-FD06-5419-7B82FB610A5C}"/>
              </a:ext>
            </a:extLst>
          </p:cNvPr>
          <p:cNvSpPr>
            <a:spLocks noGrp="1"/>
          </p:cNvSpPr>
          <p:nvPr>
            <p:ph type="sldNum" sz="quarter" idx="12"/>
          </p:nvPr>
        </p:nvSpPr>
        <p:spPr/>
        <p:txBody>
          <a:bodyPr/>
          <a:lstStyle/>
          <a:p>
            <a:fld id="{EA615AC4-639C-4207-9379-D3A473803E3E}" type="slidenum">
              <a:rPr lang="en-US" smtClean="0"/>
              <a:pPr/>
              <a:t>42</a:t>
            </a:fld>
            <a:endParaRPr lang="en-US" dirty="0"/>
          </a:p>
        </p:txBody>
      </p:sp>
      <p:sp>
        <p:nvSpPr>
          <p:cNvPr id="5" name="Rectangle 4">
            <a:extLst>
              <a:ext uri="{FF2B5EF4-FFF2-40B4-BE49-F238E27FC236}">
                <a16:creationId xmlns:a16="http://schemas.microsoft.com/office/drawing/2014/main" id="{5456C930-5BEA-6595-51B8-38ABBC33535C}"/>
              </a:ext>
            </a:extLst>
          </p:cNvPr>
          <p:cNvSpPr/>
          <p:nvPr/>
        </p:nvSpPr>
        <p:spPr>
          <a:xfrm>
            <a:off x="4105049" y="273038"/>
            <a:ext cx="6873997"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راهکار های مقابله با وسوسه مجدد ترک اعتیاد به مواد محرک چیست؟</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4278135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9920" y="1128044"/>
            <a:ext cx="10957269" cy="454612"/>
          </a:xfrm>
          <a:prstGeom prst="rect">
            <a:avLst/>
          </a:prstGeom>
        </p:spPr>
        <p:txBody>
          <a:bodyPr wrap="square">
            <a:spAutoFit/>
          </a:bodyPr>
          <a:lstStyle/>
          <a:p>
            <a:pPr algn="ctr"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۴</a:t>
            </a:r>
            <a:r>
              <a:rPr lang="en-US" sz="2200" dirty="0">
                <a:solidFill>
                  <a:srgbClr val="252525"/>
                </a:solidFill>
                <a:latin typeface="Times New Roman" panose="02020603050405020304" pitchFamily="18" charset="0"/>
                <a:cs typeface="Mj_Casablanca Heavy" panose="00000400000000000000" pitchFamily="2" charset="-78"/>
              </a:rPr>
              <a:t>- </a:t>
            </a:r>
            <a:r>
              <a:rPr lang="ar-SA" sz="2200" dirty="0">
                <a:solidFill>
                  <a:srgbClr val="252525"/>
                </a:solidFill>
                <a:latin typeface="Times New Roman" panose="02020603050405020304" pitchFamily="18" charset="0"/>
                <a:cs typeface="Mj_Casablanca Heavy" panose="00000400000000000000" pitchFamily="2" charset="-78"/>
              </a:rPr>
              <a:t>پر کردن اوقات فراغت و انجام فعالیت‌های هدفمند</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1381760" y="1944934"/>
            <a:ext cx="9819349" cy="4401205"/>
          </a:xfrm>
          <a:prstGeom prst="rect">
            <a:avLst/>
          </a:prstGeom>
        </p:spPr>
        <p:txBody>
          <a:bodyPr wrap="square">
            <a:spAutoFit/>
          </a:bodyPr>
          <a:lstStyle/>
          <a:p>
            <a:pPr algn="ctr" rtl="1">
              <a:lnSpc>
                <a:spcPct val="300000"/>
              </a:lnSpc>
              <a:spcAft>
                <a:spcPts val="800"/>
              </a:spcAft>
            </a:pPr>
            <a:r>
              <a:rPr lang="fa-IR" sz="1600" dirty="0">
                <a:solidFill>
                  <a:srgbClr val="212529"/>
                </a:solidFill>
                <a:latin typeface="Vazir" panose="020B0603030804020204" pitchFamily="34" charset="-78"/>
                <a:cs typeface="Vazir" panose="020B0603030804020204" pitchFamily="34" charset="-78"/>
              </a:rPr>
              <a:t>اغلب وسوسه‌ها و افکار منفی در زمان بیکاری به سراغ افراد می‌آیند، برای مقابله با این مشکل سعی کنید پیوسته مشغول انجام دادن یک فعالیت باشید. بهتر است به دنبال انجام فعالیت هایی بروید که انجام دادن آن‌ها جزو فعالیت‌های موردعلاقه شما باشند و یا اینکه برای شما تازگی داشته باشند تا تمام حواس شما به آن فعالیت معطوف شود. برخی از فعالیت‌هایی که می توانید در زمان بیکاری به سراغ آن ها بروید عبارت اند از: رفتن به سینما یا استخر، فراگیری یک مهارت جدید، ساخت صنایع دستی، نگهداری از حیوانات، رسیدگی به باغچه یا گلدان ها و سایر موارد. علاوه بر این ها با ایجاد درآمد از این نوع فعالیت‌ها می توان انگیزه انجام دادن آن‌ها را برای خود چند برابر کرد</a:t>
            </a:r>
            <a:r>
              <a:rPr lang="en-US" sz="1600" dirty="0">
                <a:solidFill>
                  <a:srgbClr val="212529"/>
                </a:solidFill>
                <a:latin typeface="Vazir" panose="020B0603030804020204" pitchFamily="34" charset="-78"/>
                <a:cs typeface="Vazir" panose="020B0603030804020204" pitchFamily="34" charset="-78"/>
              </a:rPr>
              <a:t>.</a:t>
            </a:r>
          </a:p>
        </p:txBody>
      </p:sp>
      <p:sp>
        <p:nvSpPr>
          <p:cNvPr id="4" name="Slide Number Placeholder 3">
            <a:extLst>
              <a:ext uri="{FF2B5EF4-FFF2-40B4-BE49-F238E27FC236}">
                <a16:creationId xmlns:a16="http://schemas.microsoft.com/office/drawing/2014/main" id="{8049C113-0EFF-A1A0-5EE7-339C8F352956}"/>
              </a:ext>
            </a:extLst>
          </p:cNvPr>
          <p:cNvSpPr>
            <a:spLocks noGrp="1"/>
          </p:cNvSpPr>
          <p:nvPr>
            <p:ph type="sldNum" sz="quarter" idx="12"/>
          </p:nvPr>
        </p:nvSpPr>
        <p:spPr/>
        <p:txBody>
          <a:bodyPr/>
          <a:lstStyle/>
          <a:p>
            <a:fld id="{EA615AC4-639C-4207-9379-D3A473803E3E}" type="slidenum">
              <a:rPr lang="en-US" smtClean="0"/>
              <a:pPr/>
              <a:t>43</a:t>
            </a:fld>
            <a:endParaRPr lang="en-US" dirty="0"/>
          </a:p>
        </p:txBody>
      </p:sp>
      <p:sp>
        <p:nvSpPr>
          <p:cNvPr id="5" name="Rectangle 4">
            <a:extLst>
              <a:ext uri="{FF2B5EF4-FFF2-40B4-BE49-F238E27FC236}">
                <a16:creationId xmlns:a16="http://schemas.microsoft.com/office/drawing/2014/main" id="{68D06225-5B04-467A-C2B4-D2D110475C14}"/>
              </a:ext>
            </a:extLst>
          </p:cNvPr>
          <p:cNvSpPr/>
          <p:nvPr/>
        </p:nvSpPr>
        <p:spPr>
          <a:xfrm>
            <a:off x="4105049" y="273038"/>
            <a:ext cx="6873997"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راهکار های مقابله با وسوسه مجدد ترک اعتیاد به مواد محرک چیست؟</a:t>
            </a:r>
            <a:endParaRPr lang="en-US" sz="2200" dirty="0">
              <a:solidFill>
                <a:srgbClr val="252525"/>
              </a:solidFill>
              <a:latin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21307081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77787" y="1650035"/>
            <a:ext cx="10623838" cy="1508105"/>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راهکار دیگری که می توان در هنگام وسوسه مصرف مجدد مواد مخدر انجام داد صحبت کردن با افراد است، دوره بهبودی و درمان اعتیاد یک مسیر طولانی است و پیموندن آن نیز به تنهایی کار دشواری به نظر می رسد. سعی کنید در زمان بیکاری با اطرافیان دلسوز خود صحبت کنید. </a:t>
            </a:r>
            <a:endParaRPr lang="en-US" sz="1600" dirty="0">
              <a:solidFill>
                <a:srgbClr val="212529"/>
              </a:solidFill>
              <a:latin typeface="Vazir" panose="020B0603030804020204" pitchFamily="34" charset="-78"/>
              <a:cs typeface="Vazir" panose="020B0603030804020204" pitchFamily="34" charset="-78"/>
            </a:endParaRPr>
          </a:p>
        </p:txBody>
      </p:sp>
      <p:sp>
        <p:nvSpPr>
          <p:cNvPr id="4" name="Rectangle 3"/>
          <p:cNvSpPr/>
          <p:nvPr/>
        </p:nvSpPr>
        <p:spPr>
          <a:xfrm>
            <a:off x="5222240" y="1148489"/>
            <a:ext cx="6379385" cy="454612"/>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۵</a:t>
            </a:r>
            <a:r>
              <a:rPr lang="en-US" sz="2200" dirty="0">
                <a:solidFill>
                  <a:srgbClr val="252525"/>
                </a:solidFill>
                <a:latin typeface="Times New Roman" panose="02020603050405020304" pitchFamily="18" charset="0"/>
                <a:cs typeface="Mj_Casablanca Heavy" panose="00000400000000000000" pitchFamily="2" charset="-78"/>
              </a:rPr>
              <a:t>- </a:t>
            </a:r>
            <a:r>
              <a:rPr lang="ar-SA" sz="2200" dirty="0">
                <a:solidFill>
                  <a:srgbClr val="252525"/>
                </a:solidFill>
                <a:latin typeface="Times New Roman" panose="02020603050405020304" pitchFamily="18" charset="0"/>
                <a:cs typeface="Mj_Casablanca Heavy" panose="00000400000000000000" pitchFamily="2" charset="-78"/>
              </a:rPr>
              <a:t>صحبت کردن با اطرافیان و در میان گذاشتن احساسات خود</a:t>
            </a:r>
            <a:endParaRPr lang="en-US" sz="2200" dirty="0">
              <a:solidFill>
                <a:srgbClr val="252525"/>
              </a:solidFill>
              <a:latin typeface="Times New Roman" panose="02020603050405020304" pitchFamily="18" charset="0"/>
              <a:cs typeface="Mj_Casablanca Heavy" panose="00000400000000000000" pitchFamily="2" charset="-78"/>
            </a:endParaRPr>
          </a:p>
        </p:txBody>
      </p:sp>
      <p:pic>
        <p:nvPicPr>
          <p:cNvPr id="3074" name="Picture 2" descr="هشدار؛ تنها با افراد مناسب درد و دل کنید - پرورش افکار"/>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90375" y="2997271"/>
            <a:ext cx="4817660" cy="339289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5840D336-875E-EC30-0E02-24C6B2CE2AC5}"/>
              </a:ext>
            </a:extLst>
          </p:cNvPr>
          <p:cNvSpPr>
            <a:spLocks noGrp="1"/>
          </p:cNvSpPr>
          <p:nvPr>
            <p:ph type="sldNum" sz="quarter" idx="12"/>
          </p:nvPr>
        </p:nvSpPr>
        <p:spPr/>
        <p:txBody>
          <a:bodyPr/>
          <a:lstStyle/>
          <a:p>
            <a:fld id="{EA615AC4-639C-4207-9379-D3A473803E3E}" type="slidenum">
              <a:rPr lang="en-US" smtClean="0"/>
              <a:pPr/>
              <a:t>44</a:t>
            </a:fld>
            <a:endParaRPr lang="en-US" dirty="0"/>
          </a:p>
        </p:txBody>
      </p:sp>
      <p:sp>
        <p:nvSpPr>
          <p:cNvPr id="5" name="Rectangle 4">
            <a:extLst>
              <a:ext uri="{FF2B5EF4-FFF2-40B4-BE49-F238E27FC236}">
                <a16:creationId xmlns:a16="http://schemas.microsoft.com/office/drawing/2014/main" id="{EBDEE53A-4D38-C0CD-3343-7E3D9B9AD03B}"/>
              </a:ext>
            </a:extLst>
          </p:cNvPr>
          <p:cNvSpPr/>
          <p:nvPr/>
        </p:nvSpPr>
        <p:spPr>
          <a:xfrm>
            <a:off x="4105049" y="273038"/>
            <a:ext cx="6873997"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راهکار های مقابله با وسوسه مجدد ترک اعتیاد به مواد محرک چیست؟</a:t>
            </a:r>
            <a:endParaRPr lang="en-US" sz="2200" dirty="0">
              <a:solidFill>
                <a:srgbClr val="252525"/>
              </a:solidFill>
              <a:latin typeface="Times New Roman" panose="02020603050405020304" pitchFamily="18" charset="0"/>
              <a:cs typeface="Mj_Casablanca Heavy" panose="00000400000000000000" pitchFamily="2" charset="-78"/>
            </a:endParaRPr>
          </a:p>
        </p:txBody>
      </p:sp>
      <p:pic>
        <p:nvPicPr>
          <p:cNvPr id="6" name="Picture 2" descr="وکتور مجموعه کاراکتر انسان و اوقات فراغت | فری پیک ایرانی | پیک فری | وکتور  | PSD | آیکون | لایه باز">
            <a:extLst>
              <a:ext uri="{FF2B5EF4-FFF2-40B4-BE49-F238E27FC236}">
                <a16:creationId xmlns:a16="http://schemas.microsoft.com/office/drawing/2014/main" id="{2ACF5739-48D3-0529-E0C2-6FD33F1C933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408035" y="2798630"/>
            <a:ext cx="4454146" cy="3562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05394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02893" y="303518"/>
            <a:ext cx="5976315"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خانواده، نخستین عامل مهم در افزایش گرایش زنان به اعتیاد</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619760" y="4707823"/>
            <a:ext cx="10515600" cy="1846659"/>
          </a:xfrm>
          <a:prstGeom prst="rect">
            <a:avLst/>
          </a:prstGeom>
        </p:spPr>
        <p:txBody>
          <a:bodyPr wrap="square">
            <a:spAutoFit/>
          </a:bodyPr>
          <a:lstStyle/>
          <a:p>
            <a:pPr algn="ctr" rtl="1">
              <a:lnSpc>
                <a:spcPct val="250000"/>
              </a:lnSpc>
              <a:spcAft>
                <a:spcPts val="800"/>
              </a:spcAft>
            </a:pPr>
            <a:r>
              <a:rPr lang="fa-IR" sz="1600" dirty="0">
                <a:solidFill>
                  <a:srgbClr val="212529"/>
                </a:solidFill>
                <a:latin typeface="Vazir" panose="020B0603030804020204" pitchFamily="34" charset="-78"/>
                <a:cs typeface="Vazir" panose="020B0603030804020204" pitchFamily="34" charset="-78"/>
              </a:rPr>
              <a:t>اعتیاد یک بیماری است که ابتلای به آن ناشی از عوامل بی شماری است و در افزایش گرایش زنان و دختران جوان به اعتیاد نیز ریشه‌ها و عوامل مختلفی دخیل است که نخستین عامل آن خانواده است چرا که زنان و دخترانی که دارای پدر و یا همسری معتاد هستند، گرایش بیشتری به اعتیاد پیدا می کنند.</a:t>
            </a:r>
            <a:endParaRPr lang="en-US" sz="1600" dirty="0">
              <a:solidFill>
                <a:srgbClr val="212529"/>
              </a:solidFill>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rot="21142451">
            <a:off x="1304100" y="1545912"/>
            <a:ext cx="4737659" cy="274065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4" name="Slide Number Placeholder 3">
            <a:extLst>
              <a:ext uri="{FF2B5EF4-FFF2-40B4-BE49-F238E27FC236}">
                <a16:creationId xmlns:a16="http://schemas.microsoft.com/office/drawing/2014/main" id="{B14D8E46-168F-EC4C-2D8C-5CA07E7CD3EF}"/>
              </a:ext>
            </a:extLst>
          </p:cNvPr>
          <p:cNvSpPr>
            <a:spLocks noGrp="1"/>
          </p:cNvSpPr>
          <p:nvPr>
            <p:ph type="sldNum" sz="quarter" idx="12"/>
          </p:nvPr>
        </p:nvSpPr>
        <p:spPr/>
        <p:txBody>
          <a:bodyPr/>
          <a:lstStyle/>
          <a:p>
            <a:fld id="{EA615AC4-639C-4207-9379-D3A473803E3E}" type="slidenum">
              <a:rPr lang="en-US" smtClean="0"/>
              <a:pPr/>
              <a:t>45</a:t>
            </a:fld>
            <a:endParaRPr lang="en-US" dirty="0"/>
          </a:p>
        </p:txBody>
      </p:sp>
      <p:pic>
        <p:nvPicPr>
          <p:cNvPr id="6" name="Picture 5">
            <a:extLst>
              <a:ext uri="{FF2B5EF4-FFF2-40B4-BE49-F238E27FC236}">
                <a16:creationId xmlns:a16="http://schemas.microsoft.com/office/drawing/2014/main" id="{E9E942B6-4919-9932-1A70-7BDAB741B3D1}"/>
              </a:ext>
            </a:extLst>
          </p:cNvPr>
          <p:cNvPicPr>
            <a:picLocks noChangeAspect="1"/>
          </p:cNvPicPr>
          <p:nvPr/>
        </p:nvPicPr>
        <p:blipFill>
          <a:blip r:embed="rId3"/>
          <a:stretch>
            <a:fillRect/>
          </a:stretch>
        </p:blipFill>
        <p:spPr>
          <a:xfrm rot="526629">
            <a:off x="6945615" y="1353419"/>
            <a:ext cx="3238270" cy="312563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31186963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05718" y="637611"/>
            <a:ext cx="5221301"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نقش اعتیاد بانوان در آسیب های اجتماعی و خانوادگی</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5618145" y="1233565"/>
            <a:ext cx="6096000" cy="3970318"/>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خانواده از پدر، مادر و فرزندان تشکیل شده است و در اسلام تاکید شده‌است که زن، ستون و پایه اصلی خانواده است و پرورش فرزندان برعهده‌ی وی است و اگر زن‌ نتواند نقش خود را در خانواده به‌خوبی ایفا کند، جایگاهش در خانواده عوض شود، دچار آسیب‌های روحی‌روانی شود و یک رفتار ضداجتماعی داشته باشد، مهارت همدلی، عزت نفس و خودباوری، قدرت و شجاعت نه گفتن و قدرت تصمیم گیری درست را نداشته باشد، دچار آسیب‌های اجتماعی زیادی می‌شود و نمی‌تواند فرزندانش را به درستی تربیت کند و آموزش‌های لازم را به آن‌ها ارائه دهد</a:t>
            </a:r>
            <a:endParaRPr lang="en-US" sz="1600" dirty="0">
              <a:solidFill>
                <a:srgbClr val="212529"/>
              </a:solidFill>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504966" y="1412473"/>
            <a:ext cx="4860594" cy="4312692"/>
          </a:xfrm>
          <a:prstGeom prst="rect">
            <a:avLst/>
          </a:prstGeom>
        </p:spPr>
      </p:pic>
      <p:sp>
        <p:nvSpPr>
          <p:cNvPr id="4" name="Slide Number Placeholder 3">
            <a:extLst>
              <a:ext uri="{FF2B5EF4-FFF2-40B4-BE49-F238E27FC236}">
                <a16:creationId xmlns:a16="http://schemas.microsoft.com/office/drawing/2014/main" id="{0FC0108F-AC27-0F8D-73CD-D7251A9CEB88}"/>
              </a:ext>
            </a:extLst>
          </p:cNvPr>
          <p:cNvSpPr>
            <a:spLocks noGrp="1"/>
          </p:cNvSpPr>
          <p:nvPr>
            <p:ph type="sldNum" sz="quarter" idx="12"/>
          </p:nvPr>
        </p:nvSpPr>
        <p:spPr/>
        <p:txBody>
          <a:bodyPr/>
          <a:lstStyle/>
          <a:p>
            <a:fld id="{EA615AC4-639C-4207-9379-D3A473803E3E}" type="slidenum">
              <a:rPr lang="en-US" smtClean="0"/>
              <a:pPr/>
              <a:t>46</a:t>
            </a:fld>
            <a:endParaRPr lang="en-US" dirty="0"/>
          </a:p>
        </p:txBody>
      </p:sp>
    </p:spTree>
    <p:extLst>
      <p:ext uri="{BB962C8B-B14F-4D97-AF65-F5344CB8AC3E}">
        <p14:creationId xmlns:p14="http://schemas.microsoft.com/office/powerpoint/2010/main" val="13873349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80579" y="252718"/>
            <a:ext cx="6276077"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نقش جامعه و همسالان در گرایش زنان و دختران جوان به اعتیاد</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895137" y="1006881"/>
            <a:ext cx="5360233" cy="5242461"/>
          </a:xfrm>
          <a:prstGeom prst="rect">
            <a:avLst/>
          </a:prstGeom>
        </p:spPr>
        <p:txBody>
          <a:bodyPr wrap="square">
            <a:spAutoFit/>
          </a:bodyPr>
          <a:lstStyle/>
          <a:p>
            <a:pPr algn="just" rtl="1">
              <a:lnSpc>
                <a:spcPct val="300000"/>
              </a:lnSpc>
              <a:spcAft>
                <a:spcPts val="800"/>
              </a:spcAft>
            </a:pPr>
            <a:r>
              <a:rPr lang="fa-IR" sz="1600" dirty="0">
                <a:solidFill>
                  <a:srgbClr val="212529"/>
                </a:solidFill>
                <a:latin typeface="Vazir" panose="020B0603030804020204" pitchFamily="34" charset="-78"/>
                <a:cs typeface="Vazir" panose="020B0603030804020204" pitchFamily="34" charset="-78"/>
              </a:rPr>
              <a:t>پس از خانواده، گروه همسالان، اجتماع و محیطی که فرد در آن زندگی می‌کند، نیز در گرایش فرد به سوی اعتیاد نقش دارند</a:t>
            </a:r>
            <a:r>
              <a:rPr lang="en-US" sz="1600" dirty="0">
                <a:solidFill>
                  <a:srgbClr val="212529"/>
                </a:solidFill>
                <a:latin typeface="Vazir" panose="020B0603030804020204" pitchFamily="34" charset="-78"/>
                <a:cs typeface="Vazir" panose="020B0603030804020204" pitchFamily="34" charset="-78"/>
              </a:rPr>
              <a:t>.</a:t>
            </a:r>
          </a:p>
          <a:p>
            <a:pPr algn="just" rtl="1">
              <a:lnSpc>
                <a:spcPct val="300000"/>
              </a:lnSpc>
              <a:spcAft>
                <a:spcPts val="800"/>
              </a:spcAft>
            </a:pPr>
            <a:r>
              <a:rPr lang="fa-IR" sz="1600" dirty="0">
                <a:solidFill>
                  <a:srgbClr val="212529"/>
                </a:solidFill>
                <a:latin typeface="Vazir" panose="020B0603030804020204" pitchFamily="34" charset="-78"/>
                <a:cs typeface="Vazir" panose="020B0603030804020204" pitchFamily="34" charset="-78"/>
              </a:rPr>
              <a:t>اجتماع، محیط و این که فرد در کجای جامعه و در کدام بستر جامعه زندگی می کند، نیز در این زمینه تاثیرگذار است چرا که زندگی کردن در محیط ها و محلات پرخطر، که در آنجا قبح استفاده از مواد مخدر از بین رفته است و افراد آن را بد نمی دانند، گرایش به اعتیاد را افزایش می دهد</a:t>
            </a:r>
            <a:r>
              <a:rPr lang="en-US" sz="1600" dirty="0">
                <a:solidFill>
                  <a:srgbClr val="212529"/>
                </a:solidFill>
                <a:latin typeface="Vazir" panose="020B0603030804020204" pitchFamily="34" charset="-78"/>
                <a:cs typeface="Vazir" panose="020B0603030804020204" pitchFamily="34" charset="-78"/>
              </a:rPr>
              <a:t>.</a:t>
            </a:r>
          </a:p>
        </p:txBody>
      </p:sp>
      <p:pic>
        <p:nvPicPr>
          <p:cNvPr id="5" name="Picture 4"/>
          <p:cNvPicPr>
            <a:picLocks noChangeAspect="1"/>
          </p:cNvPicPr>
          <p:nvPr/>
        </p:nvPicPr>
        <p:blipFill>
          <a:blip r:embed="rId2"/>
          <a:stretch>
            <a:fillRect/>
          </a:stretch>
        </p:blipFill>
        <p:spPr>
          <a:xfrm>
            <a:off x="7094864" y="1401862"/>
            <a:ext cx="4612944" cy="4452501"/>
          </a:xfrm>
          <a:prstGeom prst="ellipse">
            <a:avLst/>
          </a:prstGeom>
          <a:ln>
            <a:noFill/>
          </a:ln>
          <a:effectLst>
            <a:softEdge rad="112500"/>
          </a:effectLst>
        </p:spPr>
      </p:pic>
      <p:sp>
        <p:nvSpPr>
          <p:cNvPr id="4" name="Slide Number Placeholder 3">
            <a:extLst>
              <a:ext uri="{FF2B5EF4-FFF2-40B4-BE49-F238E27FC236}">
                <a16:creationId xmlns:a16="http://schemas.microsoft.com/office/drawing/2014/main" id="{2BE9E937-305F-C94B-3186-11AD312998DB}"/>
              </a:ext>
            </a:extLst>
          </p:cNvPr>
          <p:cNvSpPr>
            <a:spLocks noGrp="1"/>
          </p:cNvSpPr>
          <p:nvPr>
            <p:ph type="sldNum" sz="quarter" idx="12"/>
          </p:nvPr>
        </p:nvSpPr>
        <p:spPr/>
        <p:txBody>
          <a:bodyPr/>
          <a:lstStyle/>
          <a:p>
            <a:fld id="{EA615AC4-639C-4207-9379-D3A473803E3E}" type="slidenum">
              <a:rPr lang="en-US" smtClean="0"/>
              <a:pPr/>
              <a:t>47</a:t>
            </a:fld>
            <a:endParaRPr lang="en-US" dirty="0"/>
          </a:p>
        </p:txBody>
      </p:sp>
    </p:spTree>
    <p:extLst>
      <p:ext uri="{BB962C8B-B14F-4D97-AF65-F5344CB8AC3E}">
        <p14:creationId xmlns:p14="http://schemas.microsoft.com/office/powerpoint/2010/main" val="25963306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712961" y="324945"/>
            <a:ext cx="1300479" cy="454612"/>
          </a:xfrm>
          <a:prstGeom prst="rect">
            <a:avLst/>
          </a:prstGeom>
        </p:spPr>
        <p:txBody>
          <a:bodyPr wrap="squar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کلام آخر</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4777697" y="1050285"/>
            <a:ext cx="6540544" cy="4401205"/>
          </a:xfrm>
          <a:prstGeom prst="rect">
            <a:avLst/>
          </a:prstGeom>
        </p:spPr>
        <p:txBody>
          <a:bodyPr wrap="square">
            <a:spAutoFit/>
          </a:bodyPr>
          <a:lstStyle/>
          <a:p>
            <a:pPr algn="just" rtl="1">
              <a:lnSpc>
                <a:spcPct val="300000"/>
              </a:lnSpc>
              <a:spcAft>
                <a:spcPts val="800"/>
              </a:spcAft>
            </a:pPr>
            <a:r>
              <a:rPr lang="fa-IR" sz="1600" dirty="0">
                <a:solidFill>
                  <a:srgbClr val="212529"/>
                </a:solidFill>
                <a:latin typeface="Vazir" panose="020B0603030804020204" pitchFamily="34" charset="-78"/>
                <a:cs typeface="Vazir" panose="020B0603030804020204" pitchFamily="34" charset="-78"/>
              </a:rPr>
              <a:t>اعتیاد یک بیماری مزمن است که در واقع مغز را تغییر می دهد. موادی مانند الکل و داروهای مختلف با مرکز پاداش مغز تعامل دارند. مردم اغلب به دلیل احساس لذت بخشی که با آن ارتباط دارند، مواد مخدر را می نوشند یا استفاده می کنند. این تصمیم برای شروع اولیه نوشیدن یا مصرف معمولاً داوطلبانه است. بعد از اینکه این انتخاب را انجام دادید، آن احساس ناشی از افزایش دوپامین در مغز را دریافت می کنید. </a:t>
            </a:r>
            <a:endParaRPr lang="en-US" sz="1600" dirty="0">
              <a:solidFill>
                <a:srgbClr val="212529"/>
              </a:solidFill>
              <a:latin typeface="Vazir" panose="020B0603030804020204" pitchFamily="34" charset="-78"/>
              <a:cs typeface="Vazir" panose="020B0603030804020204" pitchFamily="34" charset="-78"/>
            </a:endParaRPr>
          </a:p>
        </p:txBody>
      </p:sp>
      <p:pic>
        <p:nvPicPr>
          <p:cNvPr id="10246" name="Picture 6" descr="زیربنای بهبودی Archives | انجمن معتادان گمنام ایران (NA)"/>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00951" y="861189"/>
            <a:ext cx="2833129" cy="229077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a:stretch>
            <a:fillRect/>
          </a:stretch>
        </p:blipFill>
        <p:spPr>
          <a:xfrm>
            <a:off x="600951" y="4054765"/>
            <a:ext cx="2833129" cy="2290777"/>
          </a:xfrm>
          <a:prstGeom prst="ellipse">
            <a:avLst/>
          </a:prstGeom>
          <a:ln>
            <a:noFill/>
          </a:ln>
          <a:effectLst>
            <a:softEdge rad="112500"/>
          </a:effectLst>
        </p:spPr>
      </p:pic>
      <p:sp>
        <p:nvSpPr>
          <p:cNvPr id="4" name="Slide Number Placeholder 3">
            <a:extLst>
              <a:ext uri="{FF2B5EF4-FFF2-40B4-BE49-F238E27FC236}">
                <a16:creationId xmlns:a16="http://schemas.microsoft.com/office/drawing/2014/main" id="{52147CB4-031B-E195-7653-EB7B205E6457}"/>
              </a:ext>
            </a:extLst>
          </p:cNvPr>
          <p:cNvSpPr>
            <a:spLocks noGrp="1"/>
          </p:cNvSpPr>
          <p:nvPr>
            <p:ph type="sldNum" sz="quarter" idx="12"/>
          </p:nvPr>
        </p:nvSpPr>
        <p:spPr/>
        <p:txBody>
          <a:bodyPr/>
          <a:lstStyle/>
          <a:p>
            <a:fld id="{EA615AC4-639C-4207-9379-D3A473803E3E}" type="slidenum">
              <a:rPr lang="en-US" smtClean="0"/>
              <a:pPr/>
              <a:t>48</a:t>
            </a:fld>
            <a:endParaRPr lang="en-US" dirty="0"/>
          </a:p>
        </p:txBody>
      </p:sp>
    </p:spTree>
    <p:extLst>
      <p:ext uri="{BB962C8B-B14F-4D97-AF65-F5344CB8AC3E}">
        <p14:creationId xmlns:p14="http://schemas.microsoft.com/office/powerpoint/2010/main" val="42525513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075838" y="303518"/>
            <a:ext cx="859809" cy="454612"/>
          </a:xfrm>
          <a:prstGeom prst="rect">
            <a:avLst/>
          </a:prstGeom>
        </p:spPr>
        <p:txBody>
          <a:bodyPr wrap="squar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منابع:</a:t>
            </a:r>
          </a:p>
        </p:txBody>
      </p:sp>
      <p:sp>
        <p:nvSpPr>
          <p:cNvPr id="5" name="Rectangle 4"/>
          <p:cNvSpPr/>
          <p:nvPr/>
        </p:nvSpPr>
        <p:spPr>
          <a:xfrm>
            <a:off x="593189" y="1314333"/>
            <a:ext cx="4662259" cy="3200171"/>
          </a:xfrm>
          <a:prstGeom prst="rect">
            <a:avLst/>
          </a:prstGeom>
        </p:spPr>
        <p:txBody>
          <a:bodyPr wrap="square">
            <a:spAutoFit/>
          </a:bodyPr>
          <a:lstStyle/>
          <a:p>
            <a:pPr rtl="1">
              <a:lnSpc>
                <a:spcPct val="300000"/>
              </a:lnSpc>
              <a:spcAft>
                <a:spcPts val="800"/>
              </a:spcAft>
            </a:pPr>
            <a:r>
              <a:rPr lang="en-US" dirty="0">
                <a:solidFill>
                  <a:srgbClr val="212529"/>
                </a:solidFill>
                <a:latin typeface="Vazir" panose="020B0603030804020204" pitchFamily="34" charset="-78"/>
                <a:cs typeface="Vazir" panose="020B0603030804020204" pitchFamily="34" charset="-78"/>
              </a:rPr>
              <a:t>https://www.irna.ir</a:t>
            </a:r>
          </a:p>
          <a:p>
            <a:pPr rtl="1">
              <a:lnSpc>
                <a:spcPct val="300000"/>
              </a:lnSpc>
              <a:spcAft>
                <a:spcPts val="800"/>
              </a:spcAft>
            </a:pPr>
            <a:r>
              <a:rPr lang="en-US" dirty="0">
                <a:solidFill>
                  <a:srgbClr val="212529"/>
                </a:solidFill>
                <a:latin typeface="Vazir" panose="020B0603030804020204" pitchFamily="34" charset="-78"/>
                <a:cs typeface="Vazir" panose="020B0603030804020204" pitchFamily="34" charset="-78"/>
              </a:rPr>
              <a:t>https://www.darmankade.com</a:t>
            </a:r>
            <a:endParaRPr lang="fa-IR" dirty="0">
              <a:solidFill>
                <a:srgbClr val="212529"/>
              </a:solidFill>
              <a:latin typeface="Vazir" panose="020B0603030804020204" pitchFamily="34" charset="-78"/>
              <a:cs typeface="Vazir" panose="020B0603030804020204" pitchFamily="34" charset="-78"/>
            </a:endParaRPr>
          </a:p>
          <a:p>
            <a:pPr rtl="1">
              <a:lnSpc>
                <a:spcPct val="300000"/>
              </a:lnSpc>
              <a:spcAft>
                <a:spcPts val="800"/>
              </a:spcAft>
            </a:pPr>
            <a:r>
              <a:rPr lang="en-US" dirty="0">
                <a:solidFill>
                  <a:srgbClr val="212529"/>
                </a:solidFill>
                <a:latin typeface="Vazir" panose="020B0603030804020204" pitchFamily="34" charset="-78"/>
                <a:cs typeface="Vazir" panose="020B0603030804020204" pitchFamily="34" charset="-78"/>
              </a:rPr>
              <a:t>https://drhamzehnezhad.com</a:t>
            </a:r>
          </a:p>
          <a:p>
            <a:pPr algn="just">
              <a:lnSpc>
                <a:spcPct val="107000"/>
              </a:lnSpc>
              <a:spcAft>
                <a:spcPts val="800"/>
              </a:spcAft>
            </a:pPr>
            <a:endParaRPr lang="en-US" sz="2000" dirty="0">
              <a:effectLst/>
              <a:latin typeface="Times New Roman" panose="02020603050405020304" pitchFamily="18" charset="0"/>
              <a:ea typeface="Calibri" panose="020F0502020204030204" pitchFamily="34" charset="0"/>
              <a:cs typeface="+mj-cs"/>
            </a:endParaRPr>
          </a:p>
        </p:txBody>
      </p:sp>
      <p:sp>
        <p:nvSpPr>
          <p:cNvPr id="2" name="Slide Number Placeholder 1">
            <a:extLst>
              <a:ext uri="{FF2B5EF4-FFF2-40B4-BE49-F238E27FC236}">
                <a16:creationId xmlns:a16="http://schemas.microsoft.com/office/drawing/2014/main" id="{75C6D58E-D946-0E39-B979-6D24556B74FC}"/>
              </a:ext>
            </a:extLst>
          </p:cNvPr>
          <p:cNvSpPr>
            <a:spLocks noGrp="1"/>
          </p:cNvSpPr>
          <p:nvPr>
            <p:ph type="sldNum" sz="quarter" idx="12"/>
          </p:nvPr>
        </p:nvSpPr>
        <p:spPr/>
        <p:txBody>
          <a:bodyPr/>
          <a:lstStyle/>
          <a:p>
            <a:fld id="{EA615AC4-639C-4207-9379-D3A473803E3E}" type="slidenum">
              <a:rPr lang="en-US" smtClean="0"/>
              <a:pPr/>
              <a:t>49</a:t>
            </a:fld>
            <a:endParaRPr lang="en-US" dirty="0"/>
          </a:p>
        </p:txBody>
      </p:sp>
    </p:spTree>
    <p:extLst>
      <p:ext uri="{BB962C8B-B14F-4D97-AF65-F5344CB8AC3E}">
        <p14:creationId xmlns:p14="http://schemas.microsoft.com/office/powerpoint/2010/main" val="2837191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38450" y="242327"/>
            <a:ext cx="3654670" cy="487506"/>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rPr>
              <a:t>عوارض اعتیاد چیست</a:t>
            </a:r>
            <a:r>
              <a:rPr lang="ar-SA" sz="24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rPr>
              <a:t>؟</a:t>
            </a:r>
            <a:endParaRPr lang="en-US" sz="22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endParaRPr>
          </a:p>
        </p:txBody>
      </p:sp>
      <p:sp>
        <p:nvSpPr>
          <p:cNvPr id="5" name="Rectangle 4"/>
          <p:cNvSpPr/>
          <p:nvPr/>
        </p:nvSpPr>
        <p:spPr>
          <a:xfrm>
            <a:off x="769430" y="1549333"/>
            <a:ext cx="5326570" cy="4308872"/>
          </a:xfrm>
          <a:prstGeom prst="rect">
            <a:avLst/>
          </a:prstGeom>
        </p:spPr>
        <p:txBody>
          <a:bodyPr wrap="square">
            <a:spAutoFit/>
          </a:bodyPr>
          <a:lstStyle/>
          <a:p>
            <a:pPr algn="just" rtl="1">
              <a:lnSpc>
                <a:spcPct val="250000"/>
              </a:lnSpc>
              <a:spcAft>
                <a:spcPts val="800"/>
              </a:spcAft>
            </a:pPr>
            <a:r>
              <a:rPr lang="en-US" sz="1600" dirty="0">
                <a:solidFill>
                  <a:srgbClr val="212529"/>
                </a:solidFill>
                <a:latin typeface="Vazir" panose="020B0603030804020204" pitchFamily="34" charset="-78"/>
                <a:cs typeface="Vazir" panose="020B0603030804020204" pitchFamily="34" charset="-78"/>
              </a:rPr>
              <a:t>GHB </a:t>
            </a:r>
            <a:r>
              <a:rPr lang="fa-IR" sz="1600" dirty="0">
                <a:solidFill>
                  <a:srgbClr val="212529"/>
                </a:solidFill>
                <a:latin typeface="Vazir" panose="020B0603030804020204" pitchFamily="34" charset="-78"/>
                <a:cs typeface="Vazir" panose="020B0603030804020204" pitchFamily="34" charset="-78"/>
              </a:rPr>
              <a:t> و </a:t>
            </a:r>
            <a:r>
              <a:rPr lang="en-US" sz="1600" dirty="0" err="1">
                <a:solidFill>
                  <a:srgbClr val="212529"/>
                </a:solidFill>
                <a:latin typeface="Vazir" panose="020B0603030804020204" pitchFamily="34" charset="-78"/>
                <a:cs typeface="Vazir" panose="020B0603030804020204" pitchFamily="34" charset="-78"/>
              </a:rPr>
              <a:t>rohypnol</a:t>
            </a:r>
            <a:r>
              <a:rPr lang="fa-IR" sz="1600" dirty="0">
                <a:solidFill>
                  <a:srgbClr val="212529"/>
                </a:solidFill>
                <a:latin typeface="Vazir" panose="020B0603030804020204" pitchFamily="34" charset="-78"/>
                <a:cs typeface="Vazir" panose="020B0603030804020204" pitchFamily="34" charset="-78"/>
              </a:rPr>
              <a:t> میتواند باعث خواب آلودگی، گیجی و از دست دادن حافظه شود. این داروها به اصطلاح “داروهای تجاوز به عنف” هستند که براحتی میتوان بدون اطلاع یا رضایت فرد به او داد و به عنوان اختلال در توانایی مقاومت در برابر تماس های ناخواسته و خاطراتی از این رویداد شناخته میشوند. در دوزهای بالا، می توانند باعث تشنج، کما و مرگ شود. خطر زمانی افزایش می یابد که این داروها با الکل مصرف شوند.</a:t>
            </a:r>
            <a:endParaRPr lang="en-US" sz="1600" dirty="0">
              <a:solidFill>
                <a:srgbClr val="212529"/>
              </a:solidFill>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bwMode="auto">
          <a:xfrm>
            <a:off x="7338450" y="2025893"/>
            <a:ext cx="4030590" cy="4021395"/>
          </a:xfrm>
          <a:prstGeom prst="ellipse">
            <a:avLst/>
          </a:prstGeom>
          <a:ln>
            <a:noFill/>
          </a:ln>
          <a:effectLst>
            <a:softEdge rad="112500"/>
          </a:effectLst>
        </p:spPr>
      </p:pic>
      <p:sp>
        <p:nvSpPr>
          <p:cNvPr id="3" name="Slide Number Placeholder 2">
            <a:extLst>
              <a:ext uri="{FF2B5EF4-FFF2-40B4-BE49-F238E27FC236}">
                <a16:creationId xmlns:a16="http://schemas.microsoft.com/office/drawing/2014/main" id="{F2B8D73C-E476-1D70-DA1F-1723601D9AC0}"/>
              </a:ext>
            </a:extLst>
          </p:cNvPr>
          <p:cNvSpPr>
            <a:spLocks noGrp="1"/>
          </p:cNvSpPr>
          <p:nvPr>
            <p:ph type="sldNum" sz="quarter" idx="12"/>
          </p:nvPr>
        </p:nvSpPr>
        <p:spPr/>
        <p:txBody>
          <a:bodyPr/>
          <a:lstStyle/>
          <a:p>
            <a:fld id="{EA615AC4-639C-4207-9379-D3A473803E3E}" type="slidenum">
              <a:rPr lang="en-US" smtClean="0"/>
              <a:pPr/>
              <a:t>5</a:t>
            </a:fld>
            <a:endParaRPr lang="en-US" dirty="0"/>
          </a:p>
        </p:txBody>
      </p:sp>
      <p:pic>
        <p:nvPicPr>
          <p:cNvPr id="4" name="Picture 3">
            <a:extLst>
              <a:ext uri="{FF2B5EF4-FFF2-40B4-BE49-F238E27FC236}">
                <a16:creationId xmlns:a16="http://schemas.microsoft.com/office/drawing/2014/main" id="{E28AFCC4-C06F-B474-1C37-C7AA2F03C61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646258" y="1334318"/>
            <a:ext cx="2136224" cy="2154320"/>
          </a:xfrm>
          <a:prstGeom prst="ellipse">
            <a:avLst/>
          </a:prstGeom>
          <a:ln>
            <a:noFill/>
          </a:ln>
          <a:effectLst>
            <a:softEdge rad="112500"/>
          </a:effectLst>
        </p:spPr>
      </p:pic>
    </p:spTree>
    <p:extLst>
      <p:ext uri="{BB962C8B-B14F-4D97-AF65-F5344CB8AC3E}">
        <p14:creationId xmlns:p14="http://schemas.microsoft.com/office/powerpoint/2010/main" val="19338482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39966E7-707A-1839-F3A1-48137E1050E8}"/>
              </a:ext>
            </a:extLst>
          </p:cNvPr>
          <p:cNvSpPr/>
          <p:nvPr/>
        </p:nvSpPr>
        <p:spPr>
          <a:xfrm>
            <a:off x="2113280" y="2938256"/>
            <a:ext cx="8111167" cy="981487"/>
          </a:xfrm>
          <a:prstGeom prst="rect">
            <a:avLst/>
          </a:prstGeom>
        </p:spPr>
        <p:txBody>
          <a:bodyPr wrap="square">
            <a:spAutoFit/>
          </a:bodyPr>
          <a:lstStyle/>
          <a:p>
            <a:pPr algn="ctr" rtl="1">
              <a:lnSpc>
                <a:spcPct val="107000"/>
              </a:lnSpc>
              <a:spcAft>
                <a:spcPts val="800"/>
              </a:spcAft>
            </a:pPr>
            <a:r>
              <a:rPr lang="fa-IR" sz="5400" dirty="0">
                <a:solidFill>
                  <a:srgbClr val="252525"/>
                </a:solidFill>
                <a:latin typeface="Times New Roman" panose="02020603050405020304" pitchFamily="18" charset="0"/>
                <a:cs typeface="Mj_Casablanca Heavy" panose="00000400000000000000" pitchFamily="2" charset="-78"/>
              </a:rPr>
              <a:t>با تشکر از توجه شما عزیزان</a:t>
            </a:r>
          </a:p>
        </p:txBody>
      </p:sp>
    </p:spTree>
    <p:extLst>
      <p:ext uri="{BB962C8B-B14F-4D97-AF65-F5344CB8AC3E}">
        <p14:creationId xmlns:p14="http://schemas.microsoft.com/office/powerpoint/2010/main" val="3912728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27850" y="283198"/>
            <a:ext cx="2268570" cy="454612"/>
          </a:xfrm>
          <a:prstGeom prst="rect">
            <a:avLst/>
          </a:prstGeom>
        </p:spPr>
        <p:txBody>
          <a:bodyPr wrap="none">
            <a:spAutoFit/>
          </a:bodyPr>
          <a:lstStyle/>
          <a:p>
            <a:pPr algn="just" rtl="1">
              <a:lnSpc>
                <a:spcPct val="107000"/>
              </a:lnSpc>
              <a:spcAft>
                <a:spcPts val="800"/>
              </a:spcAft>
            </a:pPr>
            <a:r>
              <a:rPr lang="ar-SA" sz="2200" dirty="0">
                <a:solidFill>
                  <a:srgbClr val="252525"/>
                </a:solidFill>
                <a:latin typeface="Times New Roman" panose="02020603050405020304" pitchFamily="18" charset="0"/>
                <a:cs typeface="Mj_Casablanca Heavy" panose="00000400000000000000" pitchFamily="2" charset="-78"/>
              </a:rPr>
              <a:t>عوارض اعتیاد چیست؟</a:t>
            </a:r>
            <a:endParaRPr lang="en-US" sz="2200" dirty="0">
              <a:solidFill>
                <a:srgbClr val="252525"/>
              </a:solidFill>
              <a:latin typeface="Times New Roman" panose="02020603050405020304" pitchFamily="18" charset="0"/>
              <a:cs typeface="Mj_Casablanca Heavy" panose="00000400000000000000" pitchFamily="2" charset="-78"/>
            </a:endParaRPr>
          </a:p>
        </p:txBody>
      </p:sp>
      <p:sp>
        <p:nvSpPr>
          <p:cNvPr id="5" name="Rectangle 4"/>
          <p:cNvSpPr/>
          <p:nvPr/>
        </p:nvSpPr>
        <p:spPr>
          <a:xfrm>
            <a:off x="5899502" y="1223268"/>
            <a:ext cx="5656695" cy="4411464"/>
          </a:xfrm>
          <a:prstGeom prst="rect">
            <a:avLst/>
          </a:prstGeom>
        </p:spPr>
        <p:txBody>
          <a:bodyPr wrap="square">
            <a:spAutoFit/>
          </a:bodyPr>
          <a:lstStyle/>
          <a:p>
            <a:pPr algn="just" rtl="1">
              <a:lnSpc>
                <a:spcPct val="250000"/>
              </a:lnSpc>
              <a:spcAft>
                <a:spcPts val="800"/>
              </a:spcAft>
            </a:pPr>
            <a:r>
              <a:rPr lang="fa-IR" sz="1600" dirty="0">
                <a:solidFill>
                  <a:srgbClr val="212529"/>
                </a:solidFill>
                <a:latin typeface="Vazir" panose="020B0603030804020204" pitchFamily="34" charset="-78"/>
                <a:cs typeface="Vazir" panose="020B0603030804020204" pitchFamily="34" charset="-78"/>
              </a:rPr>
              <a:t>اکستازی یا مولی</a:t>
            </a:r>
            <a:r>
              <a:rPr lang="en-US" sz="1600" dirty="0">
                <a:solidFill>
                  <a:srgbClr val="212529"/>
                </a:solidFill>
                <a:latin typeface="Vazir" panose="020B0603030804020204" pitchFamily="34" charset="-78"/>
                <a:cs typeface="Vazir" panose="020B0603030804020204" pitchFamily="34" charset="-78"/>
              </a:rPr>
              <a:t> (MDMA) </a:t>
            </a:r>
            <a:r>
              <a:rPr lang="fa-IR" sz="1600" dirty="0">
                <a:solidFill>
                  <a:srgbClr val="212529"/>
                </a:solidFill>
                <a:latin typeface="Vazir" panose="020B0603030804020204" pitchFamily="34" charset="-78"/>
                <a:cs typeface="Vazir" panose="020B0603030804020204" pitchFamily="34" charset="-78"/>
              </a:rPr>
              <a:t>می تواند باعث ایجاد کم آبی بدن، عدم تعادل الکترولیت و عوارضی شود که می تواند شامل تشنج باشد</a:t>
            </a:r>
            <a:r>
              <a:rPr lang="en-US" sz="1600" dirty="0">
                <a:solidFill>
                  <a:srgbClr val="212529"/>
                </a:solidFill>
                <a:latin typeface="Vazir" panose="020B0603030804020204" pitchFamily="34" charset="-78"/>
                <a:cs typeface="Vazir" panose="020B0603030804020204" pitchFamily="34" charset="-78"/>
              </a:rPr>
              <a:t>. MDMA </a:t>
            </a:r>
            <a:r>
              <a:rPr lang="fa-IR" sz="1600" dirty="0">
                <a:solidFill>
                  <a:srgbClr val="212529"/>
                </a:solidFill>
                <a:latin typeface="Vazir" panose="020B0603030804020204" pitchFamily="34" charset="-78"/>
                <a:cs typeface="Vazir" panose="020B0603030804020204" pitchFamily="34" charset="-78"/>
              </a:rPr>
              <a:t>در دراز مدت می تواندبه مغز صدمه بزند</a:t>
            </a:r>
            <a:r>
              <a:rPr lang="en-US" sz="1600" dirty="0">
                <a:solidFill>
                  <a:srgbClr val="212529"/>
                </a:solidFill>
                <a:latin typeface="Vazir" panose="020B0603030804020204" pitchFamily="34" charset="-78"/>
                <a:cs typeface="Vazir" panose="020B0603030804020204" pitchFamily="34" charset="-78"/>
              </a:rPr>
              <a:t>.</a:t>
            </a:r>
          </a:p>
          <a:p>
            <a:pPr algn="just" rtl="1">
              <a:lnSpc>
                <a:spcPct val="250000"/>
              </a:lnSpc>
              <a:spcAft>
                <a:spcPts val="800"/>
              </a:spcAft>
            </a:pPr>
            <a:r>
              <a:rPr lang="fa-IR" sz="1600" dirty="0">
                <a:solidFill>
                  <a:srgbClr val="212529"/>
                </a:solidFill>
                <a:latin typeface="Vazir" panose="020B0603030804020204" pitchFamily="34" charset="-78"/>
                <a:cs typeface="Vazir" panose="020B0603030804020204" pitchFamily="34" charset="-78"/>
              </a:rPr>
              <a:t>یکی از خطرات خاص مواد مخدر باشگاهی این است که اشکال مایع، قرص یا پودر این داروها ی موجود در خیابان معمولا حاوی مواد ناشناخته ای هستند که می تواند، از جمله مواد مخدر غیر قانونی دیگر تولیدی و دارویی، مضر باشد</a:t>
            </a:r>
            <a:r>
              <a:rPr lang="en-US" sz="1600" dirty="0">
                <a:solidFill>
                  <a:srgbClr val="212529"/>
                </a:solidFill>
                <a:latin typeface="Vazir" panose="020B0603030804020204" pitchFamily="34" charset="-78"/>
                <a:cs typeface="Vazir" panose="020B0603030804020204" pitchFamily="34" charset="-78"/>
              </a:rPr>
              <a:t>.</a:t>
            </a: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35803" y="1101348"/>
            <a:ext cx="4500880" cy="4837323"/>
          </a:xfrm>
          <a:prstGeom prst="roundRect">
            <a:avLst>
              <a:gd name="adj" fmla="val 7465"/>
            </a:avLst>
          </a:prstGeom>
          <a:solidFill>
            <a:srgbClr val="FFFFFF">
              <a:shade val="85000"/>
            </a:srgbClr>
          </a:solidFill>
          <a:ln>
            <a:noFill/>
          </a:ln>
          <a:effectLst>
            <a:reflection blurRad="12700" stA="38000" endPos="28000" dist="5000" dir="5400000" sy="-100000" algn="bl" rotWithShape="0"/>
          </a:effectLst>
        </p:spPr>
      </p:pic>
      <p:sp>
        <p:nvSpPr>
          <p:cNvPr id="3" name="Slide Number Placeholder 2">
            <a:extLst>
              <a:ext uri="{FF2B5EF4-FFF2-40B4-BE49-F238E27FC236}">
                <a16:creationId xmlns:a16="http://schemas.microsoft.com/office/drawing/2014/main" id="{DA3FDA99-9C62-1DC2-B08F-2FD291FED1FC}"/>
              </a:ext>
            </a:extLst>
          </p:cNvPr>
          <p:cNvSpPr>
            <a:spLocks noGrp="1"/>
          </p:cNvSpPr>
          <p:nvPr>
            <p:ph type="sldNum" sz="quarter" idx="12"/>
          </p:nvPr>
        </p:nvSpPr>
        <p:spPr/>
        <p:txBody>
          <a:bodyPr/>
          <a:lstStyle/>
          <a:p>
            <a:fld id="{EA615AC4-639C-4207-9379-D3A473803E3E}" type="slidenum">
              <a:rPr lang="en-US" smtClean="0"/>
              <a:pPr/>
              <a:t>6</a:t>
            </a:fld>
            <a:endParaRPr lang="en-US" dirty="0"/>
          </a:p>
        </p:txBody>
      </p:sp>
    </p:spTree>
    <p:extLst>
      <p:ext uri="{BB962C8B-B14F-4D97-AF65-F5344CB8AC3E}">
        <p14:creationId xmlns:p14="http://schemas.microsoft.com/office/powerpoint/2010/main" val="376106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18079" y="1032366"/>
            <a:ext cx="8295861" cy="454612"/>
          </a:xfrm>
          <a:prstGeom prst="rect">
            <a:avLst/>
          </a:prstGeom>
        </p:spPr>
        <p:txBody>
          <a:bodyPr wrap="none">
            <a:spAutoFit/>
          </a:bodyPr>
          <a:lstStyle/>
          <a:p>
            <a:pPr algn="just" rtl="1">
              <a:lnSpc>
                <a:spcPct val="107000"/>
              </a:lnSpc>
              <a:spcAft>
                <a:spcPts val="800"/>
              </a:spcAft>
            </a:pPr>
            <a:r>
              <a:rPr lang="fa-IR" sz="2200" dirty="0">
                <a:solidFill>
                  <a:srgbClr val="252525"/>
                </a:solidFill>
                <a:latin typeface="Times New Roman" panose="02020603050405020304" pitchFamily="18" charset="0"/>
                <a:cs typeface="Mj_Casablanca Heavy" panose="00000400000000000000" pitchFamily="2" charset="-78"/>
              </a:rPr>
              <a:t>وابستگی به مواد مخدر می تواند عوارض خطرناک و مخرب زیادی ایجاد کند، از جمله</a:t>
            </a:r>
            <a:r>
              <a:rPr lang="en-US" sz="2200" dirty="0">
                <a:solidFill>
                  <a:srgbClr val="252525"/>
                </a:solidFill>
                <a:latin typeface="Times New Roman" panose="02020603050405020304" pitchFamily="18" charset="0"/>
                <a:cs typeface="Mj_Casablanca Heavy" panose="00000400000000000000" pitchFamily="2" charset="-78"/>
              </a:rPr>
              <a:t>:</a:t>
            </a:r>
          </a:p>
        </p:txBody>
      </p:sp>
      <p:sp>
        <p:nvSpPr>
          <p:cNvPr id="3" name="Rectangle 2"/>
          <p:cNvSpPr/>
          <p:nvPr/>
        </p:nvSpPr>
        <p:spPr>
          <a:xfrm>
            <a:off x="1654260" y="5125908"/>
            <a:ext cx="6562480" cy="1015663"/>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اعتیاد به مواد مخدر می تواند به طیف وسیع کوتاه مدت و بلند مدت مشکلات روانی و جسمی منجر شود. این به نوع مواد مخدر مصرفی بستگی دارد</a:t>
            </a:r>
            <a:r>
              <a:rPr lang="en-US" sz="1600" dirty="0">
                <a:solidFill>
                  <a:srgbClr val="212529"/>
                </a:solidFill>
                <a:latin typeface="Vazir" panose="020B0603030804020204" pitchFamily="34" charset="-78"/>
                <a:cs typeface="Vazir" panose="020B0603030804020204" pitchFamily="34" charset="-78"/>
              </a:rPr>
              <a:t>..</a:t>
            </a:r>
            <a:endParaRPr lang="fa-IR" sz="1600" dirty="0">
              <a:solidFill>
                <a:srgbClr val="212529"/>
              </a:solidFill>
              <a:latin typeface="Vazir" panose="020B0603030804020204" pitchFamily="34" charset="-78"/>
              <a:cs typeface="Vazir" panose="020B0603030804020204" pitchFamily="34" charset="-78"/>
            </a:endParaRPr>
          </a:p>
        </p:txBody>
      </p:sp>
      <p:sp>
        <p:nvSpPr>
          <p:cNvPr id="4" name="Rectangle 3"/>
          <p:cNvSpPr/>
          <p:nvPr/>
        </p:nvSpPr>
        <p:spPr>
          <a:xfrm>
            <a:off x="8676640" y="1771881"/>
            <a:ext cx="2846041" cy="454612"/>
          </a:xfrm>
          <a:prstGeom prst="rect">
            <a:avLst/>
          </a:prstGeom>
        </p:spPr>
        <p:txBody>
          <a:bodyPr wrap="square">
            <a:spAutoFit/>
          </a:bodyPr>
          <a:lstStyle/>
          <a:p>
            <a:pPr marL="342900" indent="-342900" algn="just" rtl="1">
              <a:lnSpc>
                <a:spcPct val="107000"/>
              </a:lnSpc>
              <a:spcAft>
                <a:spcPts val="800"/>
              </a:spcAft>
              <a:buFont typeface="Wingdings" panose="05000000000000000000" pitchFamily="2" charset="2"/>
              <a:buChar char="Ø"/>
            </a:pPr>
            <a:r>
              <a:rPr lang="fa-IR" sz="2200" dirty="0">
                <a:solidFill>
                  <a:srgbClr val="FF4300"/>
                </a:solidFill>
                <a:latin typeface="Times New Roman" panose="02020603050405020304" pitchFamily="18" charset="0"/>
                <a:cs typeface="Mj_Casablanca Heavy" panose="00000400000000000000" pitchFamily="2" charset="-78"/>
              </a:rPr>
              <a:t>ابتلا به بیماری مسری:</a:t>
            </a:r>
            <a:endParaRPr lang="en-US" sz="2200" dirty="0">
              <a:solidFill>
                <a:srgbClr val="FF4300"/>
              </a:solidFill>
              <a:latin typeface="Times New Roman" panose="02020603050405020304" pitchFamily="18" charset="0"/>
              <a:cs typeface="Mj_Casablanca Heavy" panose="00000400000000000000" pitchFamily="2" charset="-78"/>
            </a:endParaRPr>
          </a:p>
        </p:txBody>
      </p:sp>
      <p:sp>
        <p:nvSpPr>
          <p:cNvPr id="5" name="Rectangle 4"/>
          <p:cNvSpPr/>
          <p:nvPr/>
        </p:nvSpPr>
        <p:spPr>
          <a:xfrm>
            <a:off x="5839740" y="2288087"/>
            <a:ext cx="5620479" cy="1508105"/>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افرادی که به مواد مخدر معتاد هستند احتمال بیشتری برای مبتلا شدن به یک بیماری عفونی، مانند اچ آی وی، یا از طریق رابطه جنسی نا امن و یا با به اشتراک گذاشتن سوزن دارند</a:t>
            </a:r>
            <a:r>
              <a:rPr lang="en-US" sz="1600" dirty="0">
                <a:solidFill>
                  <a:srgbClr val="212529"/>
                </a:solidFill>
                <a:latin typeface="Vazir" panose="020B0603030804020204" pitchFamily="34" charset="-78"/>
                <a:cs typeface="Vazir" panose="020B0603030804020204" pitchFamily="34" charset="-78"/>
              </a:rPr>
              <a:t>.</a:t>
            </a:r>
          </a:p>
        </p:txBody>
      </p:sp>
      <p:sp>
        <p:nvSpPr>
          <p:cNvPr id="6" name="Rectangle 5"/>
          <p:cNvSpPr/>
          <p:nvPr/>
        </p:nvSpPr>
        <p:spPr>
          <a:xfrm>
            <a:off x="5105998" y="4597301"/>
            <a:ext cx="3110743" cy="454612"/>
          </a:xfrm>
          <a:prstGeom prst="rect">
            <a:avLst/>
          </a:prstGeom>
        </p:spPr>
        <p:txBody>
          <a:bodyPr wrap="square">
            <a:spAutoFit/>
          </a:bodyPr>
          <a:lstStyle/>
          <a:p>
            <a:pPr marL="342900" indent="-342900" algn="just" rtl="1">
              <a:lnSpc>
                <a:spcPct val="107000"/>
              </a:lnSpc>
              <a:spcAft>
                <a:spcPts val="800"/>
              </a:spcAft>
              <a:buFont typeface="Wingdings" panose="05000000000000000000" pitchFamily="2" charset="2"/>
              <a:buChar char="Ø"/>
            </a:pPr>
            <a:r>
              <a:rPr lang="fa-IR" sz="2200" dirty="0">
                <a:solidFill>
                  <a:srgbClr val="FF4300"/>
                </a:solidFill>
                <a:latin typeface="Times New Roman" panose="02020603050405020304" pitchFamily="18" charset="0"/>
                <a:cs typeface="Mj_Casablanca Heavy" panose="00000400000000000000" pitchFamily="2" charset="-78"/>
              </a:rPr>
              <a:t>سایر مشکلات سلامتی:</a:t>
            </a:r>
            <a:endParaRPr lang="en-US" sz="2200" dirty="0">
              <a:solidFill>
                <a:srgbClr val="FF4300"/>
              </a:solidFill>
              <a:latin typeface="Times New Roman" panose="02020603050405020304" pitchFamily="18" charset="0"/>
              <a:cs typeface="Mj_Casablanca Heavy" panose="00000400000000000000" pitchFamily="2" charset="-78"/>
            </a:endParaRPr>
          </a:p>
        </p:txBody>
      </p:sp>
      <p:pic>
        <p:nvPicPr>
          <p:cNvPr id="1026" name="Picture 2" descr="درمان وابستگی و اعتیاد - ترک اعتیاد - مواد مخدر - اعتیاد به الکل - داروی  ترک اعتیاد - کلینیک رویا"/>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72992" y="1798342"/>
            <a:ext cx="4176528" cy="273980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7" name="Slide Number Placeholder 6">
            <a:extLst>
              <a:ext uri="{FF2B5EF4-FFF2-40B4-BE49-F238E27FC236}">
                <a16:creationId xmlns:a16="http://schemas.microsoft.com/office/drawing/2014/main" id="{3249F312-38D0-3ABB-0902-15A5595DDE9C}"/>
              </a:ext>
            </a:extLst>
          </p:cNvPr>
          <p:cNvSpPr>
            <a:spLocks noGrp="1"/>
          </p:cNvSpPr>
          <p:nvPr>
            <p:ph type="sldNum" sz="quarter" idx="12"/>
          </p:nvPr>
        </p:nvSpPr>
        <p:spPr/>
        <p:txBody>
          <a:bodyPr/>
          <a:lstStyle/>
          <a:p>
            <a:fld id="{EA615AC4-639C-4207-9379-D3A473803E3E}" type="slidenum">
              <a:rPr lang="en-US" smtClean="0"/>
              <a:pPr/>
              <a:t>7</a:t>
            </a:fld>
            <a:endParaRPr lang="en-US" dirty="0"/>
          </a:p>
        </p:txBody>
      </p:sp>
      <p:sp>
        <p:nvSpPr>
          <p:cNvPr id="8" name="Rectangle 7">
            <a:extLst>
              <a:ext uri="{FF2B5EF4-FFF2-40B4-BE49-F238E27FC236}">
                <a16:creationId xmlns:a16="http://schemas.microsoft.com/office/drawing/2014/main" id="{E904161A-7134-9C36-43AE-45CD413E66F9}"/>
              </a:ext>
            </a:extLst>
          </p:cNvPr>
          <p:cNvSpPr/>
          <p:nvPr/>
        </p:nvSpPr>
        <p:spPr>
          <a:xfrm>
            <a:off x="7338450" y="242327"/>
            <a:ext cx="3654670" cy="487506"/>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rPr>
              <a:t>عوارض اعتیاد چیست</a:t>
            </a:r>
            <a:r>
              <a:rPr lang="ar-SA" sz="24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rPr>
              <a:t>؟</a:t>
            </a:r>
            <a:endParaRPr lang="en-US" sz="22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819140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131083" y="966218"/>
            <a:ext cx="1675444" cy="454612"/>
          </a:xfrm>
          <a:prstGeom prst="rect">
            <a:avLst/>
          </a:prstGeom>
        </p:spPr>
        <p:txBody>
          <a:bodyPr wrap="square">
            <a:spAutoFit/>
          </a:bodyPr>
          <a:lstStyle/>
          <a:p>
            <a:pPr marL="342900" indent="-342900" algn="just" rtl="1">
              <a:lnSpc>
                <a:spcPct val="107000"/>
              </a:lnSpc>
              <a:spcAft>
                <a:spcPts val="800"/>
              </a:spcAft>
              <a:buFont typeface="Wingdings" panose="05000000000000000000" pitchFamily="2" charset="2"/>
              <a:buChar char="Ø"/>
            </a:pPr>
            <a:r>
              <a:rPr lang="fa-IR" sz="2200" dirty="0">
                <a:solidFill>
                  <a:srgbClr val="FF4300"/>
                </a:solidFill>
                <a:latin typeface="Times New Roman" panose="02020603050405020304" pitchFamily="18" charset="0"/>
                <a:cs typeface="Mj_Casablanca Heavy" panose="00000400000000000000" pitchFamily="2" charset="-78"/>
              </a:rPr>
              <a:t>حوادث:</a:t>
            </a:r>
            <a:endParaRPr lang="en-US" sz="2200" dirty="0">
              <a:solidFill>
                <a:srgbClr val="FF4300"/>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6224592" y="1334480"/>
            <a:ext cx="5581935" cy="1508105"/>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اگر به یک ماده مخدر معتاد هستید، احتمال بیشتری دارد که در حین رانندگی و یا انجام سایر فعالیت های خطرناک تحت تاثیر قرار گیرید</a:t>
            </a:r>
            <a:endParaRPr lang="en-US" sz="1600" dirty="0">
              <a:solidFill>
                <a:srgbClr val="212529"/>
              </a:solidFill>
              <a:latin typeface="Vazir" panose="020B0603030804020204" pitchFamily="34" charset="-78"/>
              <a:cs typeface="Vazir" panose="020B0603030804020204" pitchFamily="34" charset="-78"/>
            </a:endParaRPr>
          </a:p>
        </p:txBody>
      </p:sp>
      <p:sp>
        <p:nvSpPr>
          <p:cNvPr id="4" name="Rectangle 3"/>
          <p:cNvSpPr/>
          <p:nvPr/>
        </p:nvSpPr>
        <p:spPr>
          <a:xfrm>
            <a:off x="4175760" y="4894197"/>
            <a:ext cx="1501327" cy="816890"/>
          </a:xfrm>
          <a:prstGeom prst="rect">
            <a:avLst/>
          </a:prstGeom>
        </p:spPr>
        <p:txBody>
          <a:bodyPr wrap="square">
            <a:spAutoFit/>
          </a:bodyPr>
          <a:lstStyle/>
          <a:p>
            <a:pPr marL="342900" indent="-342900" algn="just" rtl="1">
              <a:lnSpc>
                <a:spcPct val="107000"/>
              </a:lnSpc>
              <a:spcAft>
                <a:spcPts val="800"/>
              </a:spcAft>
              <a:buFont typeface="Wingdings" panose="05000000000000000000" pitchFamily="2" charset="2"/>
              <a:buChar char="Ø"/>
            </a:pPr>
            <a:r>
              <a:rPr lang="fa-IR" sz="2200" dirty="0">
                <a:solidFill>
                  <a:srgbClr val="FF4300"/>
                </a:solidFill>
                <a:latin typeface="Times New Roman" panose="02020603050405020304" pitchFamily="18" charset="0"/>
                <a:cs typeface="Mj_Casablanca Heavy" panose="00000400000000000000" pitchFamily="2" charset="-78"/>
              </a:rPr>
              <a:t>خودکشی:</a:t>
            </a:r>
          </a:p>
        </p:txBody>
      </p:sp>
      <p:sp>
        <p:nvSpPr>
          <p:cNvPr id="5" name="Rectangle 4"/>
          <p:cNvSpPr/>
          <p:nvPr/>
        </p:nvSpPr>
        <p:spPr>
          <a:xfrm>
            <a:off x="672908" y="5284936"/>
            <a:ext cx="5004179" cy="1015663"/>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افرادی که به مواد مخدر معتادند نسبت به افرادی که معتاد نیستند احتمال بیشتری برای اقدام خودکشی دارند</a:t>
            </a:r>
            <a:r>
              <a:rPr lang="en-US" sz="1600" dirty="0">
                <a:solidFill>
                  <a:srgbClr val="212529"/>
                </a:solidFill>
                <a:latin typeface="Vazir" panose="020B0603030804020204" pitchFamily="34" charset="-78"/>
                <a:cs typeface="Vazir" panose="020B0603030804020204" pitchFamily="34" charset="-78"/>
              </a:rPr>
              <a:t>.</a:t>
            </a:r>
          </a:p>
        </p:txBody>
      </p:sp>
      <p:pic>
        <p:nvPicPr>
          <p:cNvPr id="8194" name="Picture 2" descr="You searched for ﻣﺴﺖ - صفحه 16 از 102 - مجله اعتیاد"/>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514915" y="3210847"/>
            <a:ext cx="4175590" cy="27903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196" name="Picture 4" descr="نجات دختر جوان از خودکشی توسط مامورین آتش نشانی"/>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14111" y="1477670"/>
            <a:ext cx="3270289" cy="307312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Slide Number Placeholder 5">
            <a:extLst>
              <a:ext uri="{FF2B5EF4-FFF2-40B4-BE49-F238E27FC236}">
                <a16:creationId xmlns:a16="http://schemas.microsoft.com/office/drawing/2014/main" id="{D5B60EC1-1BDB-A5B3-0484-17361C5836AF}"/>
              </a:ext>
            </a:extLst>
          </p:cNvPr>
          <p:cNvSpPr>
            <a:spLocks noGrp="1"/>
          </p:cNvSpPr>
          <p:nvPr>
            <p:ph type="sldNum" sz="quarter" idx="12"/>
          </p:nvPr>
        </p:nvSpPr>
        <p:spPr/>
        <p:txBody>
          <a:bodyPr/>
          <a:lstStyle/>
          <a:p>
            <a:fld id="{EA615AC4-639C-4207-9379-D3A473803E3E}" type="slidenum">
              <a:rPr lang="en-US" smtClean="0"/>
              <a:pPr/>
              <a:t>8</a:t>
            </a:fld>
            <a:endParaRPr lang="en-US" dirty="0"/>
          </a:p>
        </p:txBody>
      </p:sp>
      <p:sp>
        <p:nvSpPr>
          <p:cNvPr id="7" name="Rectangle 6">
            <a:extLst>
              <a:ext uri="{FF2B5EF4-FFF2-40B4-BE49-F238E27FC236}">
                <a16:creationId xmlns:a16="http://schemas.microsoft.com/office/drawing/2014/main" id="{36131279-948F-5C43-1867-2962A224D0CF}"/>
              </a:ext>
            </a:extLst>
          </p:cNvPr>
          <p:cNvSpPr/>
          <p:nvPr/>
        </p:nvSpPr>
        <p:spPr>
          <a:xfrm>
            <a:off x="7338450" y="242327"/>
            <a:ext cx="3654670" cy="487506"/>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rPr>
              <a:t>عوارض اعتیاد چیست</a:t>
            </a:r>
            <a:r>
              <a:rPr lang="ar-SA" sz="24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rPr>
              <a:t>؟</a:t>
            </a:r>
            <a:endParaRPr lang="en-US" sz="22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3336291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46161" y="1354497"/>
            <a:ext cx="2811948" cy="454612"/>
          </a:xfrm>
          <a:prstGeom prst="rect">
            <a:avLst/>
          </a:prstGeom>
        </p:spPr>
        <p:txBody>
          <a:bodyPr wrap="square">
            <a:spAutoFit/>
          </a:bodyPr>
          <a:lstStyle/>
          <a:p>
            <a:pPr marL="342900" indent="-342900" algn="just" rtl="1">
              <a:lnSpc>
                <a:spcPct val="107000"/>
              </a:lnSpc>
              <a:spcAft>
                <a:spcPts val="800"/>
              </a:spcAft>
              <a:buFont typeface="Wingdings" panose="05000000000000000000" pitchFamily="2" charset="2"/>
              <a:buChar char="Ø"/>
            </a:pPr>
            <a:r>
              <a:rPr lang="fa-IR" sz="2200" dirty="0">
                <a:solidFill>
                  <a:srgbClr val="FF4300"/>
                </a:solidFill>
                <a:latin typeface="Times New Roman" panose="02020603050405020304" pitchFamily="18" charset="0"/>
                <a:cs typeface="Mj_Casablanca Heavy" panose="00000400000000000000" pitchFamily="2" charset="-78"/>
              </a:rPr>
              <a:t>مشکلات خانوادگی:</a:t>
            </a:r>
            <a:endParaRPr lang="en-US" sz="2200" dirty="0">
              <a:solidFill>
                <a:srgbClr val="FF4300"/>
              </a:solidFill>
              <a:latin typeface="Times New Roman" panose="02020603050405020304" pitchFamily="18" charset="0"/>
              <a:cs typeface="Mj_Casablanca Heavy" panose="00000400000000000000" pitchFamily="2" charset="-78"/>
            </a:endParaRPr>
          </a:p>
        </p:txBody>
      </p:sp>
      <p:sp>
        <p:nvSpPr>
          <p:cNvPr id="3" name="Rectangle 2"/>
          <p:cNvSpPr/>
          <p:nvPr/>
        </p:nvSpPr>
        <p:spPr>
          <a:xfrm>
            <a:off x="7525592" y="1735519"/>
            <a:ext cx="3932516" cy="1015663"/>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تغییرات رفتاری ممکن است باعث نزاع خانواده، مسائل زناشویی و بازداشت شود.</a:t>
            </a:r>
          </a:p>
        </p:txBody>
      </p:sp>
      <p:sp>
        <p:nvSpPr>
          <p:cNvPr id="4" name="Rectangle 3"/>
          <p:cNvSpPr/>
          <p:nvPr/>
        </p:nvSpPr>
        <p:spPr>
          <a:xfrm>
            <a:off x="9512908" y="3739018"/>
            <a:ext cx="1945201" cy="454612"/>
          </a:xfrm>
          <a:prstGeom prst="rect">
            <a:avLst/>
          </a:prstGeom>
        </p:spPr>
        <p:txBody>
          <a:bodyPr wrap="square">
            <a:spAutoFit/>
          </a:bodyPr>
          <a:lstStyle/>
          <a:p>
            <a:pPr marL="342900" indent="-342900" algn="just" rtl="1">
              <a:lnSpc>
                <a:spcPct val="107000"/>
              </a:lnSpc>
              <a:spcAft>
                <a:spcPts val="800"/>
              </a:spcAft>
              <a:buFont typeface="Wingdings" panose="05000000000000000000" pitchFamily="2" charset="2"/>
              <a:buChar char="Ø"/>
            </a:pPr>
            <a:r>
              <a:rPr lang="fa-IR" sz="2200" dirty="0">
                <a:solidFill>
                  <a:srgbClr val="FF4300"/>
                </a:solidFill>
                <a:latin typeface="Times New Roman" panose="02020603050405020304" pitchFamily="18" charset="0"/>
                <a:cs typeface="Mj_Casablanca Heavy" panose="00000400000000000000" pitchFamily="2" charset="-78"/>
              </a:rPr>
              <a:t>مسائل کاری:</a:t>
            </a:r>
            <a:endParaRPr lang="en-US" sz="2200" dirty="0">
              <a:solidFill>
                <a:srgbClr val="FF4300"/>
              </a:solidFill>
              <a:latin typeface="Times New Roman" panose="02020603050405020304" pitchFamily="18" charset="0"/>
              <a:cs typeface="Mj_Casablanca Heavy" panose="00000400000000000000" pitchFamily="2" charset="-78"/>
            </a:endParaRPr>
          </a:p>
        </p:txBody>
      </p:sp>
      <p:sp>
        <p:nvSpPr>
          <p:cNvPr id="5" name="Rectangle 4"/>
          <p:cNvSpPr/>
          <p:nvPr/>
        </p:nvSpPr>
        <p:spPr>
          <a:xfrm>
            <a:off x="7491283" y="4281430"/>
            <a:ext cx="3966825" cy="1508105"/>
          </a:xfrm>
          <a:prstGeom prst="rect">
            <a:avLst/>
          </a:prstGeom>
        </p:spPr>
        <p:txBody>
          <a:bodyPr wrap="square">
            <a:spAutoFit/>
          </a:bodyPr>
          <a:lstStyle/>
          <a:p>
            <a:pPr algn="just" rtl="1">
              <a:lnSpc>
                <a:spcPct val="200000"/>
              </a:lnSpc>
              <a:spcAft>
                <a:spcPts val="800"/>
              </a:spcAft>
            </a:pPr>
            <a:r>
              <a:rPr lang="fa-IR" sz="1600" dirty="0">
                <a:solidFill>
                  <a:srgbClr val="212529"/>
                </a:solidFill>
                <a:latin typeface="Vazir" panose="020B0603030804020204" pitchFamily="34" charset="-78"/>
                <a:cs typeface="Vazir" panose="020B0603030804020204" pitchFamily="34" charset="-78"/>
              </a:rPr>
              <a:t>استفاده از مواد مخدر و وابستگی می تواند به کاهش عملکرد در محل کار، غیبت و از دست دادن احتمالی شغل منجر شود.</a:t>
            </a:r>
          </a:p>
        </p:txBody>
      </p:sp>
      <p:pic>
        <p:nvPicPr>
          <p:cNvPr id="7" name="Picture 6"/>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733892" y="910698"/>
            <a:ext cx="5184026" cy="2390385"/>
          </a:xfrm>
          <a:prstGeom prst="ellipse">
            <a:avLst/>
          </a:prstGeom>
          <a:ln>
            <a:noFill/>
          </a:ln>
          <a:effectLst>
            <a:softEdge rad="112500"/>
          </a:effectLst>
        </p:spPr>
      </p:pic>
      <p:pic>
        <p:nvPicPr>
          <p:cNvPr id="9220" name="Picture 4" descr="ترک اعتیاد در منزل یا خود درمانی اعتیاد | کلینیک ترک اعتیاد آکسون | مرکز  ترک اعتیاد آکسون"/>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33892" y="4050762"/>
            <a:ext cx="5184026" cy="236382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Slide Number Placeholder 5">
            <a:extLst>
              <a:ext uri="{FF2B5EF4-FFF2-40B4-BE49-F238E27FC236}">
                <a16:creationId xmlns:a16="http://schemas.microsoft.com/office/drawing/2014/main" id="{B51AE388-2EC5-289A-27B0-DDB34BCE2F3E}"/>
              </a:ext>
            </a:extLst>
          </p:cNvPr>
          <p:cNvSpPr>
            <a:spLocks noGrp="1"/>
          </p:cNvSpPr>
          <p:nvPr>
            <p:ph type="sldNum" sz="quarter" idx="12"/>
          </p:nvPr>
        </p:nvSpPr>
        <p:spPr/>
        <p:txBody>
          <a:bodyPr/>
          <a:lstStyle/>
          <a:p>
            <a:fld id="{EA615AC4-639C-4207-9379-D3A473803E3E}" type="slidenum">
              <a:rPr lang="en-US" smtClean="0"/>
              <a:pPr/>
              <a:t>9</a:t>
            </a:fld>
            <a:endParaRPr lang="en-US" dirty="0"/>
          </a:p>
        </p:txBody>
      </p:sp>
      <p:sp>
        <p:nvSpPr>
          <p:cNvPr id="8" name="Rectangle 7">
            <a:extLst>
              <a:ext uri="{FF2B5EF4-FFF2-40B4-BE49-F238E27FC236}">
                <a16:creationId xmlns:a16="http://schemas.microsoft.com/office/drawing/2014/main" id="{F0DC5788-ED80-55C5-F130-3DA6FC810C63}"/>
              </a:ext>
            </a:extLst>
          </p:cNvPr>
          <p:cNvSpPr/>
          <p:nvPr/>
        </p:nvSpPr>
        <p:spPr>
          <a:xfrm>
            <a:off x="7338450" y="242327"/>
            <a:ext cx="3654670" cy="487506"/>
          </a:xfrm>
          <a:prstGeom prst="rect">
            <a:avLst/>
          </a:prstGeom>
        </p:spPr>
        <p:txBody>
          <a:bodyPr wrap="square">
            <a:spAutoFit/>
          </a:bodyPr>
          <a:lstStyle/>
          <a:p>
            <a:pPr algn="just" rtl="1">
              <a:lnSpc>
                <a:spcPct val="107000"/>
              </a:lnSpc>
              <a:spcAft>
                <a:spcPts val="800"/>
              </a:spcAft>
            </a:pPr>
            <a:r>
              <a:rPr lang="ar-SA" sz="22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rPr>
              <a:t>عوارض اعتیاد چیست</a:t>
            </a:r>
            <a:r>
              <a:rPr lang="ar-SA" sz="24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rPr>
              <a:t>؟</a:t>
            </a:r>
            <a:endParaRPr lang="en-US" sz="2200" dirty="0">
              <a:solidFill>
                <a:srgbClr val="252525"/>
              </a:solidFill>
              <a:latin typeface="Times New Roman" panose="02020603050405020304" pitchFamily="18" charset="0"/>
              <a:ea typeface="Times New Roman" panose="02020603050405020304" pitchFamily="18" charset="0"/>
              <a:cs typeface="Mj_Casablanca Heavy" panose="00000400000000000000" pitchFamily="2" charset="-78"/>
            </a:endParaRPr>
          </a:p>
        </p:txBody>
      </p:sp>
    </p:spTree>
    <p:extLst>
      <p:ext uri="{BB962C8B-B14F-4D97-AF65-F5344CB8AC3E}">
        <p14:creationId xmlns:p14="http://schemas.microsoft.com/office/powerpoint/2010/main" val="38263216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TotalTime>
  <Words>3991</Words>
  <Application>Microsoft Office PowerPoint</Application>
  <PresentationFormat>Widescreen</PresentationFormat>
  <Paragraphs>211</Paragraphs>
  <Slides>50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Calibri</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97</cp:revision>
  <dcterms:created xsi:type="dcterms:W3CDTF">2024-03-03T08:44:28Z</dcterms:created>
  <dcterms:modified xsi:type="dcterms:W3CDTF">2024-03-15T12:00:32Z</dcterms:modified>
</cp:coreProperties>
</file>