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9" r:id="rId2"/>
    <p:sldId id="257" r:id="rId3"/>
    <p:sldId id="295" r:id="rId4"/>
    <p:sldId id="261" r:id="rId5"/>
    <p:sldId id="260" r:id="rId6"/>
    <p:sldId id="262" r:id="rId7"/>
    <p:sldId id="296" r:id="rId8"/>
    <p:sldId id="263" r:id="rId9"/>
    <p:sldId id="305" r:id="rId10"/>
    <p:sldId id="264" r:id="rId11"/>
    <p:sldId id="298" r:id="rId12"/>
    <p:sldId id="299" r:id="rId13"/>
    <p:sldId id="306" r:id="rId14"/>
    <p:sldId id="297" r:id="rId15"/>
    <p:sldId id="265" r:id="rId16"/>
    <p:sldId id="266" r:id="rId17"/>
    <p:sldId id="267" r:id="rId18"/>
    <p:sldId id="313" r:id="rId19"/>
    <p:sldId id="268" r:id="rId20"/>
    <p:sldId id="269" r:id="rId21"/>
    <p:sldId id="270" r:id="rId22"/>
    <p:sldId id="271" r:id="rId23"/>
    <p:sldId id="300" r:id="rId24"/>
    <p:sldId id="314" r:id="rId25"/>
    <p:sldId id="272" r:id="rId26"/>
    <p:sldId id="316" r:id="rId27"/>
    <p:sldId id="273" r:id="rId28"/>
    <p:sldId id="274" r:id="rId29"/>
    <p:sldId id="275" r:id="rId30"/>
    <p:sldId id="315" r:id="rId31"/>
    <p:sldId id="276" r:id="rId32"/>
    <p:sldId id="277" r:id="rId33"/>
    <p:sldId id="278" r:id="rId34"/>
    <p:sldId id="279" r:id="rId35"/>
    <p:sldId id="280" r:id="rId36"/>
    <p:sldId id="281" r:id="rId37"/>
    <p:sldId id="302" r:id="rId38"/>
    <p:sldId id="308" r:id="rId39"/>
    <p:sldId id="283" r:id="rId40"/>
    <p:sldId id="285" r:id="rId41"/>
    <p:sldId id="286" r:id="rId42"/>
    <p:sldId id="289" r:id="rId43"/>
    <p:sldId id="309" r:id="rId44"/>
    <p:sldId id="290" r:id="rId45"/>
    <p:sldId id="292" r:id="rId46"/>
    <p:sldId id="307" r:id="rId47"/>
    <p:sldId id="293" r:id="rId48"/>
    <p:sldId id="294" r:id="rId49"/>
    <p:sldId id="303" r:id="rId50"/>
    <p:sldId id="287" r:id="rId51"/>
    <p:sldId id="291" r:id="rId52"/>
    <p:sldId id="312" r:id="rId53"/>
    <p:sldId id="288" r:id="rId54"/>
    <p:sldId id="304"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362C"/>
    <a:srgbClr val="88311D"/>
    <a:srgbClr val="F6E2B9"/>
    <a:srgbClr val="B0A689"/>
    <a:srgbClr val="DBB3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0C43C3-10D8-4D82-A7B3-15C85BB281A4}" type="datetimeFigureOut">
              <a:rPr lang="en-US" smtClean="0"/>
              <a:t>3/18/2024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4B0EE0-35AD-4AEC-B649-BD24C7C3B79B}" type="slidenum">
              <a:rPr lang="en-US" smtClean="0"/>
              <a:t>‹#›</a:t>
            </a:fld>
            <a:endParaRPr lang="en-US"/>
          </a:p>
        </p:txBody>
      </p:sp>
    </p:spTree>
    <p:extLst>
      <p:ext uri="{BB962C8B-B14F-4D97-AF65-F5344CB8AC3E}">
        <p14:creationId xmlns:p14="http://schemas.microsoft.com/office/powerpoint/2010/main" val="30037821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4B0EE0-35AD-4AEC-B649-BD24C7C3B79B}" type="slidenum">
              <a:rPr lang="en-US" smtClean="0"/>
              <a:t>1</a:t>
            </a:fld>
            <a:endParaRPr lang="en-US"/>
          </a:p>
        </p:txBody>
      </p:sp>
    </p:spTree>
    <p:extLst>
      <p:ext uri="{BB962C8B-B14F-4D97-AF65-F5344CB8AC3E}">
        <p14:creationId xmlns:p14="http://schemas.microsoft.com/office/powerpoint/2010/main" val="1762996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4B0EE0-35AD-4AEC-B649-BD24C7C3B79B}" type="slidenum">
              <a:rPr lang="en-US" smtClean="0"/>
              <a:t>53</a:t>
            </a:fld>
            <a:endParaRPr lang="en-US"/>
          </a:p>
        </p:txBody>
      </p:sp>
    </p:spTree>
    <p:extLst>
      <p:ext uri="{BB962C8B-B14F-4D97-AF65-F5344CB8AC3E}">
        <p14:creationId xmlns:p14="http://schemas.microsoft.com/office/powerpoint/2010/main" val="4017819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Picture Placeholder 4">
            <a:extLst>
              <a:ext uri="{FF2B5EF4-FFF2-40B4-BE49-F238E27FC236}">
                <a16:creationId xmlns:a16="http://schemas.microsoft.com/office/drawing/2014/main" id="{CBE13C65-1DC0-7575-5482-D2F00DD4697B}"/>
              </a:ext>
            </a:extLst>
          </p:cNvPr>
          <p:cNvSpPr>
            <a:spLocks noGrp="1"/>
          </p:cNvSpPr>
          <p:nvPr>
            <p:ph type="pic" sz="quarter" idx="10"/>
          </p:nvPr>
        </p:nvSpPr>
        <p:spPr>
          <a:xfrm>
            <a:off x="91441" y="106680"/>
            <a:ext cx="7521778" cy="6694288"/>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1529638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CDF3918-E2E5-DD57-D092-07A81BFAE25F}"/>
              </a:ext>
            </a:extLst>
          </p:cNvPr>
          <p:cNvSpPr/>
          <p:nvPr userDrawn="1"/>
        </p:nvSpPr>
        <p:spPr>
          <a:xfrm>
            <a:off x="262647" y="527000"/>
            <a:ext cx="11666706" cy="6090368"/>
          </a:xfrm>
          <a:prstGeom prst="roundRect">
            <a:avLst>
              <a:gd name="adj" fmla="val 4373"/>
            </a:avLst>
          </a:prstGeom>
          <a:no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F2C0448B-35C1-379F-E5A0-6441978765E5}"/>
              </a:ext>
            </a:extLst>
          </p:cNvPr>
          <p:cNvSpPr>
            <a:spLocks noGrp="1"/>
          </p:cNvSpPr>
          <p:nvPr>
            <p:ph type="pic" sz="quarter" idx="10"/>
          </p:nvPr>
        </p:nvSpPr>
        <p:spPr>
          <a:xfrm>
            <a:off x="261938" y="527050"/>
            <a:ext cx="11668125" cy="6089650"/>
          </a:xfrm>
          <a:prstGeom prst="roundRect">
            <a:avLst>
              <a:gd name="adj" fmla="val 4381"/>
            </a:avLst>
          </a:prstGeom>
        </p:spPr>
        <p:txBody>
          <a:bodyPr/>
          <a:lstStyle/>
          <a:p>
            <a:endParaRPr lang="en-US"/>
          </a:p>
        </p:txBody>
      </p:sp>
    </p:spTree>
    <p:extLst>
      <p:ext uri="{BB962C8B-B14F-4D97-AF65-F5344CB8AC3E}">
        <p14:creationId xmlns:p14="http://schemas.microsoft.com/office/powerpoint/2010/main" val="2605600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0431A4AB-4838-5710-9A5B-07F0BBBAC5C7}"/>
              </a:ext>
            </a:extLst>
          </p:cNvPr>
          <p:cNvSpPr/>
          <p:nvPr userDrawn="1"/>
        </p:nvSpPr>
        <p:spPr>
          <a:xfrm>
            <a:off x="262647" y="527000"/>
            <a:ext cx="11666706" cy="6090368"/>
          </a:xfrm>
          <a:prstGeom prst="roundRect">
            <a:avLst>
              <a:gd name="adj" fmla="val 4373"/>
            </a:avLst>
          </a:prstGeom>
          <a:no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3089CF7F-4AE4-2752-67D2-32D4056DF651}"/>
              </a:ext>
            </a:extLst>
          </p:cNvPr>
          <p:cNvGrpSpPr/>
          <p:nvPr userDrawn="1"/>
        </p:nvGrpSpPr>
        <p:grpSpPr>
          <a:xfrm>
            <a:off x="6096000" y="39247"/>
            <a:ext cx="5969538" cy="765070"/>
            <a:chOff x="6068311" y="163510"/>
            <a:chExt cx="5969538" cy="765070"/>
          </a:xfrm>
        </p:grpSpPr>
        <p:sp>
          <p:nvSpPr>
            <p:cNvPr id="16" name="Rectangle: Rounded Corners 15">
              <a:extLst>
                <a:ext uri="{FF2B5EF4-FFF2-40B4-BE49-F238E27FC236}">
                  <a16:creationId xmlns:a16="http://schemas.microsoft.com/office/drawing/2014/main" id="{31980DFB-5631-73FF-474E-2A0C226F418B}"/>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3188B2D8-2392-4C51-0F4D-875439050AE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20" name="Group 19">
            <a:extLst>
              <a:ext uri="{FF2B5EF4-FFF2-40B4-BE49-F238E27FC236}">
                <a16:creationId xmlns:a16="http://schemas.microsoft.com/office/drawing/2014/main" id="{AC8498B7-D3B8-90DA-F84C-FD140F884B81}"/>
              </a:ext>
            </a:extLst>
          </p:cNvPr>
          <p:cNvGrpSpPr/>
          <p:nvPr userDrawn="1"/>
        </p:nvGrpSpPr>
        <p:grpSpPr>
          <a:xfrm>
            <a:off x="1473069" y="6419881"/>
            <a:ext cx="9444863" cy="365125"/>
            <a:chOff x="1608307" y="6425359"/>
            <a:chExt cx="9444863" cy="365125"/>
          </a:xfrm>
        </p:grpSpPr>
        <p:sp>
          <p:nvSpPr>
            <p:cNvPr id="14" name="Rectangle: Rounded Corners 13">
              <a:extLst>
                <a:ext uri="{FF2B5EF4-FFF2-40B4-BE49-F238E27FC236}">
                  <a16:creationId xmlns:a16="http://schemas.microsoft.com/office/drawing/2014/main" id="{77E3A2B4-8DF9-130C-CB85-538919E557C9}"/>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6C6A4EF7-B814-960E-E5B5-F966967F36FC}"/>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C184B76E-D071-3E7E-5611-F4A5F2B5367E}"/>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Slide Number Placeholder 5">
            <a:extLst>
              <a:ext uri="{FF2B5EF4-FFF2-40B4-BE49-F238E27FC236}">
                <a16:creationId xmlns:a16="http://schemas.microsoft.com/office/drawing/2014/main" id="{3913BA13-5E08-93BD-1E94-12C18C4EDC5E}"/>
              </a:ext>
            </a:extLst>
          </p:cNvPr>
          <p:cNvSpPr>
            <a:spLocks noGrp="1"/>
          </p:cNvSpPr>
          <p:nvPr>
            <p:ph type="sldNum" sz="quarter" idx="12"/>
          </p:nvPr>
        </p:nvSpPr>
        <p:spPr>
          <a:xfrm>
            <a:off x="1440047" y="6403838"/>
            <a:ext cx="452257" cy="365125"/>
          </a:xfrm>
        </p:spPr>
        <p:txBody>
          <a:bodyPr/>
          <a:lstStyle>
            <a:lvl1pPr algn="ctr">
              <a:defRPr sz="1400" b="1">
                <a:solidFill>
                  <a:schemeClr val="bg1"/>
                </a:solidFill>
                <a:latin typeface="Times New Roman" panose="02020603050405020304" pitchFamily="18" charset="0"/>
                <a:cs typeface="Times New Roman" panose="02020603050405020304" pitchFamily="18" charset="0"/>
              </a:defRPr>
            </a:lvl1pPr>
          </a:lstStyle>
          <a:p>
            <a:fld id="{4C846E0E-7EC4-4957-AF1F-961DC972C5A2}" type="slidenum">
              <a:rPr lang="en-US" smtClean="0"/>
              <a:pPr/>
              <a:t>‹#›</a:t>
            </a:fld>
            <a:endParaRPr lang="en-US" dirty="0"/>
          </a:p>
        </p:txBody>
      </p:sp>
    </p:spTree>
    <p:extLst>
      <p:ext uri="{BB962C8B-B14F-4D97-AF65-F5344CB8AC3E}">
        <p14:creationId xmlns:p14="http://schemas.microsoft.com/office/powerpoint/2010/main" val="19372652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FA318E3-4E1F-8DBF-03B4-76AAE33525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846E0E-7EC4-4957-AF1F-961DC972C5A2}" type="slidenum">
              <a:rPr lang="en-US" smtClean="0"/>
              <a:t>‹#›</a:t>
            </a:fld>
            <a:endParaRPr lang="en-US"/>
          </a:p>
        </p:txBody>
      </p:sp>
    </p:spTree>
    <p:extLst>
      <p:ext uri="{BB962C8B-B14F-4D97-AF65-F5344CB8AC3E}">
        <p14:creationId xmlns:p14="http://schemas.microsoft.com/office/powerpoint/2010/main" val="215565737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digiato.com/article/2021/01/23/%D8%AF%D8%A7%D8%B3%D8%AA%D8%A7%D9%86-%D8%B7%D8%A7%D8%B9%D9%88%D9%86-%D8%A8%DB%8C%D9%85%D8%A7%D8%B1%DB%8C-%D9%82%D8%AF%D9%85%D8%AA-%D8%AA%D8%A7%D8%B1%DB%8C%D8%AE"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3.jp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38.jp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3.xml"/><Relationship Id="rId4" Type="http://schemas.openxmlformats.org/officeDocument/2006/relationships/image" Target="../media/image47.jpeg"/></Relationships>
</file>

<file path=ppt/slides/_rels/slide5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8" Type="http://schemas.openxmlformats.org/officeDocument/2006/relationships/hyperlink" Target="https://fa.wikipedia.org/wiki/%D8%B4%D9%85%D8%A7%D8%B1%D9%87_%D8%A7%D8%B3%D8%AA%D8%A7%D9%86%D8%AF%D8%A7%D8%B1%D8%AF_%D8%A8%DB%8C%D9%86%E2%80%8C%D8%A7%D9%84%D9%85%D9%84%D9%84%DB%8C_%DA%A9%D8%AA%D8%A7%D8%A8" TargetMode="External"/><Relationship Id="rId3" Type="http://schemas.openxmlformats.org/officeDocument/2006/relationships/hyperlink" Target="https://parvaresheafkar.com/" TargetMode="External"/><Relationship Id="rId7" Type="http://schemas.openxmlformats.org/officeDocument/2006/relationships/hyperlink" Target="https://fa.wikipedia.org/w/index.php?title=%D8%AA%D8%A7%D8%B1%DB%8C%D8%AE%DA%86%D9%87_%DA%A9%D9%88%D8%AA%D8%A7%D9%87%E2%80%8C%D8%AA%D8%B1_%D8%B2%D9%85%D8%A7%D9%86&amp;action=edit&amp;redlink=1" TargetMode="External"/><Relationship Id="rId2" Type="http://schemas.openxmlformats.org/officeDocument/2006/relationships/hyperlink" Target="https://fa.wikipedia.org/" TargetMode="External"/><Relationship Id="rId1" Type="http://schemas.openxmlformats.org/officeDocument/2006/relationships/slideLayout" Target="../slideLayouts/slideLayout3.xml"/><Relationship Id="rId6" Type="http://schemas.openxmlformats.org/officeDocument/2006/relationships/hyperlink" Target="https://businessuni.net/" TargetMode="External"/><Relationship Id="rId5" Type="http://schemas.openxmlformats.org/officeDocument/2006/relationships/hyperlink" Target="https://www.sarpoosh.com/" TargetMode="External"/><Relationship Id="rId4" Type="http://schemas.openxmlformats.org/officeDocument/2006/relationships/hyperlink" Target="https://digiato.com/" TargetMode="External"/><Relationship Id="rId9" Type="http://schemas.openxmlformats.org/officeDocument/2006/relationships/hyperlink" Target="https://fa.wikipedia.org/wiki/%D9%88%DB%8C%DA%98%D9%87:%D9%85%D9%86%D8%A7%D8%A8%D8%B9_%DA%A9%D8%AA%D8%A7%D8%A8/964-318-437-4"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AE536FD1-1190-E3E2-760F-4B6389AB6295}"/>
              </a:ext>
            </a:extLst>
          </p:cNvPr>
          <p:cNvSpPr/>
          <p:nvPr/>
        </p:nvSpPr>
        <p:spPr>
          <a:xfrm>
            <a:off x="8980797" y="452584"/>
            <a:ext cx="668594" cy="668594"/>
          </a:xfrm>
          <a:prstGeom prst="ellipse">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C27C5A91-8A46-F698-90E9-D11644678EB4}"/>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a:xfrm>
            <a:off x="91441" y="423087"/>
            <a:ext cx="6879358" cy="6122542"/>
          </a:xfrm>
        </p:spPr>
      </p:pic>
      <p:sp>
        <p:nvSpPr>
          <p:cNvPr id="5" name="TextBox 4">
            <a:extLst>
              <a:ext uri="{FF2B5EF4-FFF2-40B4-BE49-F238E27FC236}">
                <a16:creationId xmlns:a16="http://schemas.microsoft.com/office/drawing/2014/main" id="{D3BD98BE-1F39-00AC-8EE0-7E0F3FA9E363}"/>
              </a:ext>
            </a:extLst>
          </p:cNvPr>
          <p:cNvSpPr txBox="1"/>
          <p:nvPr/>
        </p:nvSpPr>
        <p:spPr>
          <a:xfrm>
            <a:off x="6964189" y="1651106"/>
            <a:ext cx="5227811" cy="4912883"/>
          </a:xfrm>
          <a:prstGeom prst="rect">
            <a:avLst/>
          </a:prstGeom>
          <a:noFill/>
        </p:spPr>
        <p:txBody>
          <a:bodyPr wrap="square" rtlCol="0">
            <a:spAutoFit/>
          </a:bodyPr>
          <a:lstStyle/>
          <a:p>
            <a:pPr algn="ctr">
              <a:lnSpc>
                <a:spcPct val="250000"/>
              </a:lnSpc>
            </a:pPr>
            <a:r>
              <a:rPr lang="fa-IR" b="1" dirty="0">
                <a:latin typeface="Shabnam" panose="020B0603030804020204" pitchFamily="34" charset="-78"/>
                <a:cs typeface="Shabnam" panose="020B0603030804020204" pitchFamily="34" charset="-78"/>
              </a:rPr>
              <a:t>پاورپوینت آیزاک نیوتن — زندگینامه و قوانین</a:t>
            </a:r>
          </a:p>
          <a:p>
            <a:pPr algn="ctr">
              <a:lnSpc>
                <a:spcPct val="250000"/>
              </a:lnSpc>
            </a:pPr>
            <a:r>
              <a:rPr lang="fa-IR" b="1" dirty="0">
                <a:latin typeface="Shabnam" panose="020B0603030804020204" pitchFamily="34" charset="-78"/>
                <a:cs typeface="Shabnam" panose="020B0603030804020204" pitchFamily="34" charset="-78"/>
              </a:rPr>
              <a:t>پژوهشگر</a:t>
            </a:r>
          </a:p>
          <a:p>
            <a:pPr algn="ctr">
              <a:lnSpc>
                <a:spcPct val="250000"/>
              </a:lnSpc>
            </a:pPr>
            <a:r>
              <a:rPr lang="fa-IR" sz="2000" dirty="0">
                <a:solidFill>
                  <a:srgbClr val="FF0000"/>
                </a:solidFill>
                <a:latin typeface="Vazir" panose="020B0603030804020204" pitchFamily="34" charset="-78"/>
                <a:cs typeface="Vazir" panose="020B0603030804020204" pitchFamily="34" charset="-78"/>
              </a:rPr>
              <a:t>محمد جواد عزیزپناه </a:t>
            </a:r>
          </a:p>
          <a:p>
            <a:pPr algn="ctr">
              <a:lnSpc>
                <a:spcPct val="250000"/>
              </a:lnSpc>
            </a:pPr>
            <a:r>
              <a:rPr lang="fa-IR" b="1" dirty="0">
                <a:latin typeface="Shabnam" panose="020B0603030804020204" pitchFamily="34" charset="-78"/>
                <a:cs typeface="Shabnam" panose="020B0603030804020204" pitchFamily="34" charset="-78"/>
              </a:rPr>
              <a:t>استاد راهنما</a:t>
            </a:r>
          </a:p>
          <a:p>
            <a:pPr algn="ctr">
              <a:lnSpc>
                <a:spcPct val="250000"/>
              </a:lnSpc>
            </a:pPr>
            <a:r>
              <a:rPr lang="fa-IR" b="1" dirty="0">
                <a:latin typeface="Shabnam" panose="020B0603030804020204" pitchFamily="34" charset="-78"/>
                <a:cs typeface="Shabnam" panose="020B0603030804020204" pitchFamily="34" charset="-78"/>
              </a:rPr>
              <a:t>..........................................</a:t>
            </a:r>
          </a:p>
          <a:p>
            <a:pPr algn="ctr">
              <a:lnSpc>
                <a:spcPct val="250000"/>
              </a:lnSpc>
            </a:pPr>
            <a:r>
              <a:rPr lang="fa-IR" b="1" dirty="0">
                <a:latin typeface="Shabnam" panose="020B0603030804020204" pitchFamily="34" charset="-78"/>
                <a:cs typeface="Shabnam" panose="020B0603030804020204" pitchFamily="34" charset="-78"/>
              </a:rPr>
              <a:t>زمستان </a:t>
            </a:r>
            <a:endParaRPr lang="en-US" b="1" dirty="0">
              <a:latin typeface="Shabnam" panose="020B0603030804020204" pitchFamily="34" charset="-78"/>
              <a:cs typeface="Shabnam" panose="020B0603030804020204" pitchFamily="34" charset="-78"/>
            </a:endParaRPr>
          </a:p>
          <a:p>
            <a:pPr algn="ctr">
              <a:lnSpc>
                <a:spcPct val="250000"/>
              </a:lnSpc>
            </a:pPr>
            <a:r>
              <a:rPr lang="fa-IR" b="1" dirty="0">
                <a:latin typeface="Shabnam" panose="020B0603030804020204" pitchFamily="34" charset="-78"/>
                <a:cs typeface="Shabnam" panose="020B0603030804020204" pitchFamily="34" charset="-78"/>
              </a:rPr>
              <a:t>.......</a:t>
            </a:r>
            <a:endParaRPr lang="en-US" b="1" dirty="0">
              <a:latin typeface="Shabnam" panose="020B0603030804020204" pitchFamily="34" charset="-78"/>
              <a:cs typeface="Shabnam" panose="020B0603030804020204" pitchFamily="34" charset="-78"/>
            </a:endParaRPr>
          </a:p>
        </p:txBody>
      </p:sp>
      <p:pic>
        <p:nvPicPr>
          <p:cNvPr id="6" name="Picture 5">
            <a:extLst>
              <a:ext uri="{FF2B5EF4-FFF2-40B4-BE49-F238E27FC236}">
                <a16:creationId xmlns:a16="http://schemas.microsoft.com/office/drawing/2014/main" id="{3BAE0405-DFCF-EB1A-3EF7-AD7309488B0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921804" y="423087"/>
            <a:ext cx="1228019" cy="1228019"/>
          </a:xfrm>
          <a:prstGeom prst="rect">
            <a:avLst/>
          </a:prstGeom>
        </p:spPr>
      </p:pic>
    </p:spTree>
    <p:extLst>
      <p:ext uri="{BB962C8B-B14F-4D97-AF65-F5344CB8AC3E}">
        <p14:creationId xmlns:p14="http://schemas.microsoft.com/office/powerpoint/2010/main" val="1683036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CD3C12-40C0-06E9-B300-B7157F17A0C2}"/>
              </a:ext>
            </a:extLst>
          </p:cNvPr>
          <p:cNvSpPr>
            <a:spLocks noGrp="1"/>
          </p:cNvSpPr>
          <p:nvPr>
            <p:ph type="sldNum" sz="quarter" idx="12"/>
          </p:nvPr>
        </p:nvSpPr>
        <p:spPr/>
        <p:txBody>
          <a:bodyPr/>
          <a:lstStyle/>
          <a:p>
            <a:fld id="{4C846E0E-7EC4-4957-AF1F-961DC972C5A2}" type="slidenum">
              <a:rPr lang="en-US" smtClean="0"/>
              <a:pPr/>
              <a:t>10</a:t>
            </a:fld>
            <a:endParaRPr lang="en-US" dirty="0"/>
          </a:p>
        </p:txBody>
      </p:sp>
      <p:sp>
        <p:nvSpPr>
          <p:cNvPr id="4" name="TextBox 3">
            <a:extLst>
              <a:ext uri="{FF2B5EF4-FFF2-40B4-BE49-F238E27FC236}">
                <a16:creationId xmlns:a16="http://schemas.microsoft.com/office/drawing/2014/main" id="{AE5430FE-BF60-8715-22F3-DC9F3488D92F}"/>
              </a:ext>
            </a:extLst>
          </p:cNvPr>
          <p:cNvSpPr txBox="1"/>
          <p:nvPr/>
        </p:nvSpPr>
        <p:spPr>
          <a:xfrm>
            <a:off x="5034115" y="334748"/>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بازگشت آیزاک نیوتون به مدرسه</a:t>
            </a:r>
          </a:p>
        </p:txBody>
      </p:sp>
      <p:sp>
        <p:nvSpPr>
          <p:cNvPr id="7" name="Rectangle 3">
            <a:extLst>
              <a:ext uri="{FF2B5EF4-FFF2-40B4-BE49-F238E27FC236}">
                <a16:creationId xmlns:a16="http://schemas.microsoft.com/office/drawing/2014/main" id="{5DCDCEED-9CBE-0860-389A-22F044416E49}"/>
              </a:ext>
            </a:extLst>
          </p:cNvPr>
          <p:cNvSpPr>
            <a:spLocks noChangeArrowheads="1"/>
          </p:cNvSpPr>
          <p:nvPr/>
        </p:nvSpPr>
        <p:spPr bwMode="auto">
          <a:xfrm>
            <a:off x="924232" y="1089049"/>
            <a:ext cx="3765755" cy="4955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0" algn="justLow" rtl="1" fontAlgn="base">
              <a:lnSpc>
                <a:spcPct val="250000"/>
              </a:lnSpc>
              <a:spcBef>
                <a:spcPct val="0"/>
              </a:spcBef>
              <a:spcAft>
                <a:spcPct val="0"/>
              </a:spcAft>
              <a:buClrTx/>
              <a:buSzTx/>
              <a:buFontTx/>
              <a:buNone/>
              <a:tabLst/>
            </a:pPr>
            <a:r>
              <a:rPr lang="ar-SA" altLang="en-US" sz="1600" dirty="0">
                <a:solidFill>
                  <a:srgbClr val="121A49"/>
                </a:solidFill>
                <a:latin typeface="Vazir" panose="020B0603030804020204" pitchFamily="34" charset="-78"/>
                <a:cs typeface="Vazir" panose="020B0603030804020204" pitchFamily="34" charset="-78"/>
              </a:rPr>
              <a:t>این احتمال وجود دارد که نیوتون در اولین دوره تحصیلی خود، برخلاف گزارش‌ها، عملکرد خوبی در تحصیل داشته که مدیر مدرسه خواهان بازگشت او شد. شواهد دیگری از فهرست گناهان آیزاک نیوتون وجود دارد که او یکی از گناهان خود را اینگونه برشمرده است</a:t>
            </a:r>
            <a:r>
              <a:rPr lang="en-US" altLang="en-US" sz="1600" dirty="0">
                <a:solidFill>
                  <a:srgbClr val="121A49"/>
                </a:solidFill>
                <a:latin typeface="Vazir" panose="020B0603030804020204" pitchFamily="34" charset="-78"/>
                <a:cs typeface="Vazir" panose="020B0603030804020204" pitchFamily="34" charset="-78"/>
              </a:rPr>
              <a:t>:</a:t>
            </a: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chemeClr val="tx1"/>
                </a:solidFill>
                <a:effectLst/>
                <a:latin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TextBox 7">
            <a:extLst>
              <a:ext uri="{FF2B5EF4-FFF2-40B4-BE49-F238E27FC236}">
                <a16:creationId xmlns:a16="http://schemas.microsoft.com/office/drawing/2014/main" id="{2812D6F6-9CAE-A2F4-183A-B581C71ABA94}"/>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50248E05-CC94-0437-AA6B-3C3AF88A3F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21472" y="837670"/>
            <a:ext cx="5026250" cy="5566168"/>
          </a:xfrm>
          <a:prstGeom prst="rect">
            <a:avLst/>
          </a:prstGeom>
        </p:spPr>
      </p:pic>
    </p:spTree>
    <p:extLst>
      <p:ext uri="{BB962C8B-B14F-4D97-AF65-F5344CB8AC3E}">
        <p14:creationId xmlns:p14="http://schemas.microsoft.com/office/powerpoint/2010/main" val="12912441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3BCC80C-025B-4246-1CFF-57019E4809D5}"/>
              </a:ext>
            </a:extLst>
          </p:cNvPr>
          <p:cNvSpPr>
            <a:spLocks noGrp="1"/>
          </p:cNvSpPr>
          <p:nvPr>
            <p:ph type="sldNum" sz="quarter" idx="12"/>
          </p:nvPr>
        </p:nvSpPr>
        <p:spPr/>
        <p:txBody>
          <a:bodyPr/>
          <a:lstStyle/>
          <a:p>
            <a:fld id="{4C846E0E-7EC4-4957-AF1F-961DC972C5A2}" type="slidenum">
              <a:rPr lang="en-US" smtClean="0"/>
              <a:pPr/>
              <a:t>11</a:t>
            </a:fld>
            <a:endParaRPr lang="en-US" dirty="0"/>
          </a:p>
        </p:txBody>
      </p:sp>
      <p:sp>
        <p:nvSpPr>
          <p:cNvPr id="4" name="TextBox 3">
            <a:extLst>
              <a:ext uri="{FF2B5EF4-FFF2-40B4-BE49-F238E27FC236}">
                <a16:creationId xmlns:a16="http://schemas.microsoft.com/office/drawing/2014/main" id="{44449674-BA76-8AB1-20F7-7A3B3624E209}"/>
              </a:ext>
            </a:extLst>
          </p:cNvPr>
          <p:cNvSpPr txBox="1"/>
          <p:nvPr/>
        </p:nvSpPr>
        <p:spPr>
          <a:xfrm>
            <a:off x="550606" y="966787"/>
            <a:ext cx="6096000" cy="4924425"/>
          </a:xfrm>
          <a:prstGeom prst="rect">
            <a:avLst/>
          </a:prstGeom>
          <a:noFill/>
        </p:spPr>
        <p:txBody>
          <a:bodyPr wrap="square">
            <a:spAutoFit/>
          </a:bodyPr>
          <a:lstStyle/>
          <a:p>
            <a:pPr algn="justLow" rtl="1" fontAlgn="base">
              <a:lnSpc>
                <a:spcPct val="250000"/>
              </a:lnSpc>
            </a:pPr>
            <a:r>
              <a:rPr lang="fa-IR" sz="1600" dirty="0">
                <a:solidFill>
                  <a:srgbClr val="121A49"/>
                </a:solidFill>
                <a:latin typeface="Vazir" panose="020B0603030804020204" pitchFamily="34" charset="-78"/>
                <a:cs typeface="Vazir" panose="020B0603030804020204" pitchFamily="34" charset="-78"/>
              </a:rPr>
              <a:t>ایزاک با تمام این خصوصیات اخلاقی، دانش‌آموزی هوشمند و دقیق بود که طرز کار اکثر ابزارها را می‌دانست و از آن‌ها استفاده می‌کرد. او در سیزده سالگی کتابی به اسم “اسرار طبیعت و صنعت” پیدا کرد و با دستورالعمل‌های آن به ساخت و آزمایش ابزارهای مکانیکی پرداخت.</a:t>
            </a:r>
          </a:p>
          <a:p>
            <a:pPr algn="justLow" rtl="1" fontAlgn="base">
              <a:lnSpc>
                <a:spcPct val="250000"/>
              </a:lnSpc>
            </a:pPr>
            <a:r>
              <a:rPr lang="fa-IR" sz="1600" dirty="0">
                <a:solidFill>
                  <a:srgbClr val="121A49"/>
                </a:solidFill>
                <a:latin typeface="Vazir" panose="020B0603030804020204" pitchFamily="34" charset="-78"/>
                <a:cs typeface="Vazir" panose="020B0603030804020204" pitchFamily="34" charset="-78"/>
              </a:rPr>
              <a:t>علاوه بر این، خرده‌فروشی کوچکی در نزدیکی محل اقامتش وجود داشت که در اوقات بیکاری به آن‌جا می‌رفت. نیوتون در آن‌جا دستورالعمل ساخت گچ، رنگ و مرکب طلایی را فراگرفت و در دفترچه‌ای یادداشت نمود. او این اطلاعات را از طریق آزمایش‌های عملی به دست آورده‌ بود.</a:t>
            </a:r>
          </a:p>
        </p:txBody>
      </p:sp>
      <p:sp>
        <p:nvSpPr>
          <p:cNvPr id="6" name="TextBox 5">
            <a:extLst>
              <a:ext uri="{FF2B5EF4-FFF2-40B4-BE49-F238E27FC236}">
                <a16:creationId xmlns:a16="http://schemas.microsoft.com/office/drawing/2014/main" id="{941932F7-E7CC-393D-35A6-0B3F161F8575}"/>
              </a:ext>
            </a:extLst>
          </p:cNvPr>
          <p:cNvSpPr txBox="1"/>
          <p:nvPr/>
        </p:nvSpPr>
        <p:spPr>
          <a:xfrm>
            <a:off x="5024284" y="356110"/>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آزمایش‌های ابتدایی ایزاک نیوتن</a:t>
            </a:r>
          </a:p>
        </p:txBody>
      </p:sp>
      <p:sp>
        <p:nvSpPr>
          <p:cNvPr id="7" name="TextBox 6">
            <a:extLst>
              <a:ext uri="{FF2B5EF4-FFF2-40B4-BE49-F238E27FC236}">
                <a16:creationId xmlns:a16="http://schemas.microsoft.com/office/drawing/2014/main" id="{F59D7512-147C-18A6-85D3-6A67DFF0D4C2}"/>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049DF2B3-5815-7197-B981-88248A237FC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10401" y="1314750"/>
            <a:ext cx="4336558" cy="24393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Picture 9">
            <a:extLst>
              <a:ext uri="{FF2B5EF4-FFF2-40B4-BE49-F238E27FC236}">
                <a16:creationId xmlns:a16="http://schemas.microsoft.com/office/drawing/2014/main" id="{07008140-EE80-4798-4E98-9CD0465A406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20727459">
            <a:off x="8301936" y="3564831"/>
            <a:ext cx="2096728" cy="20967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17111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D94A902-139D-F93B-155C-5CB9E04DC745}"/>
              </a:ext>
            </a:extLst>
          </p:cNvPr>
          <p:cNvSpPr>
            <a:spLocks noGrp="1"/>
          </p:cNvSpPr>
          <p:nvPr>
            <p:ph type="sldNum" sz="quarter" idx="12"/>
          </p:nvPr>
        </p:nvSpPr>
        <p:spPr/>
        <p:txBody>
          <a:bodyPr/>
          <a:lstStyle/>
          <a:p>
            <a:fld id="{4C846E0E-7EC4-4957-AF1F-961DC972C5A2}" type="slidenum">
              <a:rPr lang="en-US" smtClean="0"/>
              <a:pPr/>
              <a:t>12</a:t>
            </a:fld>
            <a:endParaRPr lang="en-US" dirty="0"/>
          </a:p>
        </p:txBody>
      </p:sp>
      <p:sp>
        <p:nvSpPr>
          <p:cNvPr id="4" name="TextBox 3">
            <a:extLst>
              <a:ext uri="{FF2B5EF4-FFF2-40B4-BE49-F238E27FC236}">
                <a16:creationId xmlns:a16="http://schemas.microsoft.com/office/drawing/2014/main" id="{F1D5A5E1-827B-C84F-8117-EF83D6C4CDE6}"/>
              </a:ext>
            </a:extLst>
          </p:cNvPr>
          <p:cNvSpPr txBox="1"/>
          <p:nvPr/>
        </p:nvSpPr>
        <p:spPr>
          <a:xfrm>
            <a:off x="4984955" y="344580"/>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تحسین برانگیزی ایزاک نیوتن</a:t>
            </a:r>
          </a:p>
        </p:txBody>
      </p:sp>
      <p:sp>
        <p:nvSpPr>
          <p:cNvPr id="6" name="TextBox 5">
            <a:extLst>
              <a:ext uri="{FF2B5EF4-FFF2-40B4-BE49-F238E27FC236}">
                <a16:creationId xmlns:a16="http://schemas.microsoft.com/office/drawing/2014/main" id="{8A68A798-28DF-B9ED-C3BC-AB15DE3787F4}"/>
              </a:ext>
            </a:extLst>
          </p:cNvPr>
          <p:cNvSpPr txBox="1"/>
          <p:nvPr/>
        </p:nvSpPr>
        <p:spPr>
          <a:xfrm>
            <a:off x="5653548" y="966787"/>
            <a:ext cx="5850194" cy="4924425"/>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نیوتن علاوه بر این‌ها ترکیب گیاهی خاصی از نعنا، افسنتین و سیصد هزارپا را کشف کرد که به گفته‌ی خودش می‌توانست بیماری‌های بسیاری را درمان کند. از آنجا که نیوتون نمره‌های خوبی در مدرسه می‌گرفت، همواره تحسین معلمان و حسادت دانش‌آموزان را برمی‌انگیخت؛ اما دلخوشی او مدت زیادی طول نکشید. مادرش که طرز تفکر سنتی و کهنه‌ای داشت، دستور داد که پسرش به مزرعه برگردد و کارهای کشاورزی را انجام دهد. او عقیده داشت که نیوتون به تحصیلات بیشتری نیاز ندارد و بهتر است شغل خانوادگی را انجام دهد!</a:t>
            </a:r>
            <a:endParaRPr lang="en-US" sz="1600" dirty="0">
              <a:solidFill>
                <a:srgbClr val="121A49"/>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0E5D8797-A422-9165-BD35-D054793644DC}"/>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D0F720F5-4350-9460-E65D-5B9DBD88305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0050" y="788124"/>
            <a:ext cx="4214905" cy="5281749"/>
          </a:xfrm>
          <a:prstGeom prst="ellipse">
            <a:avLst/>
          </a:prstGeom>
          <a:ln>
            <a:noFill/>
          </a:ln>
          <a:effectLst>
            <a:softEdge rad="112500"/>
          </a:effectLst>
        </p:spPr>
      </p:pic>
    </p:spTree>
    <p:extLst>
      <p:ext uri="{BB962C8B-B14F-4D97-AF65-F5344CB8AC3E}">
        <p14:creationId xmlns:p14="http://schemas.microsoft.com/office/powerpoint/2010/main" val="711958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3BBBACDF-5056-42F4-D771-CF47F8F12583}"/>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t="-426"/>
          <a:stretch/>
        </p:blipFill>
        <p:spPr>
          <a:xfrm>
            <a:off x="261938" y="527050"/>
            <a:ext cx="11668125" cy="6089650"/>
          </a:xfrm>
        </p:spPr>
      </p:pic>
      <p:grpSp>
        <p:nvGrpSpPr>
          <p:cNvPr id="3" name="Group 2">
            <a:extLst>
              <a:ext uri="{FF2B5EF4-FFF2-40B4-BE49-F238E27FC236}">
                <a16:creationId xmlns:a16="http://schemas.microsoft.com/office/drawing/2014/main" id="{DCBCD58C-09EE-2A40-12EF-A037ED03BD27}"/>
              </a:ext>
            </a:extLst>
          </p:cNvPr>
          <p:cNvGrpSpPr/>
          <p:nvPr/>
        </p:nvGrpSpPr>
        <p:grpSpPr>
          <a:xfrm>
            <a:off x="6096000" y="39247"/>
            <a:ext cx="5969538" cy="765070"/>
            <a:chOff x="6068311" y="163510"/>
            <a:chExt cx="5969538" cy="765070"/>
          </a:xfrm>
        </p:grpSpPr>
        <p:sp>
          <p:nvSpPr>
            <p:cNvPr id="4" name="Rectangle: Rounded Corners 3">
              <a:extLst>
                <a:ext uri="{FF2B5EF4-FFF2-40B4-BE49-F238E27FC236}">
                  <a16:creationId xmlns:a16="http://schemas.microsoft.com/office/drawing/2014/main" id="{864F5721-2378-83B4-4111-4E0E1E7B54AA}"/>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CB4CF1-8E75-30D7-E783-7844B24EC0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6" name="Group 5">
            <a:extLst>
              <a:ext uri="{FF2B5EF4-FFF2-40B4-BE49-F238E27FC236}">
                <a16:creationId xmlns:a16="http://schemas.microsoft.com/office/drawing/2014/main" id="{FE9CEF48-A5F7-6BA5-A023-067768198A96}"/>
              </a:ext>
            </a:extLst>
          </p:cNvPr>
          <p:cNvGrpSpPr/>
          <p:nvPr/>
        </p:nvGrpSpPr>
        <p:grpSpPr>
          <a:xfrm>
            <a:off x="1473069" y="6419881"/>
            <a:ext cx="9444863" cy="365125"/>
            <a:chOff x="1608307" y="6425359"/>
            <a:chExt cx="9444863" cy="365125"/>
          </a:xfrm>
        </p:grpSpPr>
        <p:sp>
          <p:nvSpPr>
            <p:cNvPr id="7" name="Rectangle: Rounded Corners 6">
              <a:extLst>
                <a:ext uri="{FF2B5EF4-FFF2-40B4-BE49-F238E27FC236}">
                  <a16:creationId xmlns:a16="http://schemas.microsoft.com/office/drawing/2014/main" id="{1F8244C6-3531-76DE-0ADE-96DB0368B44C}"/>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7D99225-981D-CE7B-CFBE-D4225FBBE3C2}"/>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AA12874-A1E7-0AC6-B545-7448075DC45D}"/>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D8264E5D-CFE1-479B-D986-9CF274007B71}"/>
              </a:ext>
            </a:extLst>
          </p:cNvPr>
          <p:cNvSpPr txBox="1"/>
          <p:nvPr/>
        </p:nvSpPr>
        <p:spPr>
          <a:xfrm>
            <a:off x="4925962" y="35279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تصاویر کمتر دیده شده از نیوتون</a:t>
            </a:r>
          </a:p>
        </p:txBody>
      </p:sp>
      <p:sp>
        <p:nvSpPr>
          <p:cNvPr id="10" name="TextBox 9">
            <a:extLst>
              <a:ext uri="{FF2B5EF4-FFF2-40B4-BE49-F238E27FC236}">
                <a16:creationId xmlns:a16="http://schemas.microsoft.com/office/drawing/2014/main" id="{001DD689-1AB6-8B17-7A32-731F7317E706}"/>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2559223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F774C1-DD3D-840D-60FE-E2157821603D}"/>
              </a:ext>
            </a:extLst>
          </p:cNvPr>
          <p:cNvSpPr>
            <a:spLocks noGrp="1"/>
          </p:cNvSpPr>
          <p:nvPr>
            <p:ph type="sldNum" sz="quarter" idx="12"/>
          </p:nvPr>
        </p:nvSpPr>
        <p:spPr/>
        <p:txBody>
          <a:bodyPr/>
          <a:lstStyle/>
          <a:p>
            <a:fld id="{4C846E0E-7EC4-4957-AF1F-961DC972C5A2}" type="slidenum">
              <a:rPr lang="en-US" smtClean="0"/>
              <a:pPr/>
              <a:t>14</a:t>
            </a:fld>
            <a:endParaRPr lang="en-US" dirty="0"/>
          </a:p>
        </p:txBody>
      </p:sp>
      <p:sp>
        <p:nvSpPr>
          <p:cNvPr id="4" name="TextBox 3">
            <a:extLst>
              <a:ext uri="{FF2B5EF4-FFF2-40B4-BE49-F238E27FC236}">
                <a16:creationId xmlns:a16="http://schemas.microsoft.com/office/drawing/2014/main" id="{EC185110-DA34-8423-AFF7-5FF8A30EC3DE}"/>
              </a:ext>
            </a:extLst>
          </p:cNvPr>
          <p:cNvSpPr txBox="1"/>
          <p:nvPr/>
        </p:nvSpPr>
        <p:spPr>
          <a:xfrm>
            <a:off x="4965291" y="343734"/>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رفتارهای نوجوانی نیوتن</a:t>
            </a:r>
            <a:endParaRPr lang="en-US" sz="2000" b="1" dirty="0">
              <a:solidFill>
                <a:schemeClr val="bg1"/>
              </a:solidFill>
              <a:latin typeface="IRANSansXV"/>
              <a:cs typeface="Mj_Sudan Bold" panose="00000400000000000000" pitchFamily="2" charset="-78"/>
            </a:endParaRPr>
          </a:p>
        </p:txBody>
      </p:sp>
      <p:sp>
        <p:nvSpPr>
          <p:cNvPr id="6" name="TextBox 5">
            <a:extLst>
              <a:ext uri="{FF2B5EF4-FFF2-40B4-BE49-F238E27FC236}">
                <a16:creationId xmlns:a16="http://schemas.microsoft.com/office/drawing/2014/main" id="{EBF21FCA-0127-EC99-0B18-15E797FDF24E}"/>
              </a:ext>
            </a:extLst>
          </p:cNvPr>
          <p:cNvSpPr txBox="1"/>
          <p:nvPr/>
        </p:nvSpPr>
        <p:spPr>
          <a:xfrm>
            <a:off x="481781" y="859065"/>
            <a:ext cx="5525730" cy="5139869"/>
          </a:xfrm>
          <a:prstGeom prst="rect">
            <a:avLst/>
          </a:prstGeom>
          <a:noFill/>
        </p:spPr>
        <p:txBody>
          <a:bodyPr wrap="square">
            <a:spAutoFit/>
          </a:bodyPr>
          <a:lstStyle/>
          <a:p>
            <a:pPr algn="justLow" rtl="1" fontAlgn="base">
              <a:lnSpc>
                <a:spcPct val="300000"/>
              </a:lnSpc>
            </a:pPr>
            <a:r>
              <a:rPr lang="fa-IR" sz="1600" dirty="0">
                <a:solidFill>
                  <a:srgbClr val="121A49"/>
                </a:solidFill>
                <a:latin typeface="Vazir" panose="020B0603030804020204" pitchFamily="34" charset="-78"/>
                <a:cs typeface="Vazir" panose="020B0603030804020204" pitchFamily="34" charset="-78"/>
              </a:rPr>
              <a:t>ایزاک نیوتن در سال‌های تحصیل در کینگ، با کمک دایی‌اش در خانه‌ای اجاره‌ای ساکن شد. صاحبان این خانه چند کودک داشتند که ایزاک مجبور بود آن‌ها را تحمل کرده و به صورت اشتراکی با آن‌ها زندگی کند. بنابر گفته‌ی خودش، او در این دوران با خشونت و بداخلاقی در خانه و مدرسه رفتار می‌کرد. پسری ساکت و متفکر بود، با سایر بچه‌ها سخن نمی‌گفت و چنان‌چه کسی او را ناراحت می‌کرد، با خشم و کتک پاسخش را می‌داد.</a:t>
            </a:r>
            <a:endParaRPr lang="en-US" dirty="0"/>
          </a:p>
        </p:txBody>
      </p:sp>
      <p:sp>
        <p:nvSpPr>
          <p:cNvPr id="7" name="TextBox 6">
            <a:extLst>
              <a:ext uri="{FF2B5EF4-FFF2-40B4-BE49-F238E27FC236}">
                <a16:creationId xmlns:a16="http://schemas.microsoft.com/office/drawing/2014/main" id="{0253BEC1-A684-0B4E-4DE2-F7722EC0E911}"/>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6B796370-D7D2-616D-36E0-BD9EB363A6B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187382" y="1406259"/>
            <a:ext cx="3873909" cy="404548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6630871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2E6E7FD-2F4C-6FDF-3304-40BA0B38CA1B}"/>
              </a:ext>
            </a:extLst>
          </p:cNvPr>
          <p:cNvSpPr>
            <a:spLocks noGrp="1"/>
          </p:cNvSpPr>
          <p:nvPr>
            <p:ph type="sldNum" sz="quarter" idx="12"/>
          </p:nvPr>
        </p:nvSpPr>
        <p:spPr/>
        <p:txBody>
          <a:bodyPr/>
          <a:lstStyle/>
          <a:p>
            <a:fld id="{4C846E0E-7EC4-4957-AF1F-961DC972C5A2}" type="slidenum">
              <a:rPr lang="en-US" smtClean="0"/>
              <a:pPr/>
              <a:t>15</a:t>
            </a:fld>
            <a:endParaRPr lang="en-US" dirty="0"/>
          </a:p>
        </p:txBody>
      </p:sp>
      <p:sp>
        <p:nvSpPr>
          <p:cNvPr id="4" name="TextBox 3">
            <a:extLst>
              <a:ext uri="{FF2B5EF4-FFF2-40B4-BE49-F238E27FC236}">
                <a16:creationId xmlns:a16="http://schemas.microsoft.com/office/drawing/2014/main" id="{DE802AC2-2F18-6B7D-E674-03C0933EE656}"/>
              </a:ext>
            </a:extLst>
          </p:cNvPr>
          <p:cNvSpPr txBox="1"/>
          <p:nvPr/>
        </p:nvSpPr>
        <p:spPr>
          <a:xfrm>
            <a:off x="5024284" y="354413"/>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تاثیر انقلاب علمی بر نیوتون</a:t>
            </a:r>
          </a:p>
        </p:txBody>
      </p:sp>
      <p:sp>
        <p:nvSpPr>
          <p:cNvPr id="6" name="TextBox 5">
            <a:extLst>
              <a:ext uri="{FF2B5EF4-FFF2-40B4-BE49-F238E27FC236}">
                <a16:creationId xmlns:a16="http://schemas.microsoft.com/office/drawing/2014/main" id="{9C498582-D848-0120-33CB-E32665D135F3}"/>
              </a:ext>
            </a:extLst>
          </p:cNvPr>
          <p:cNvSpPr txBox="1"/>
          <p:nvPr/>
        </p:nvSpPr>
        <p:spPr>
          <a:xfrm>
            <a:off x="5879690" y="1259175"/>
            <a:ext cx="5732206" cy="4401205"/>
          </a:xfrm>
          <a:prstGeom prst="rect">
            <a:avLst/>
          </a:prstGeom>
          <a:noFill/>
        </p:spPr>
        <p:txBody>
          <a:bodyPr wrap="square">
            <a:spAutoFit/>
          </a:bodyPr>
          <a:lstStyle/>
          <a:p>
            <a:pPr algn="justLow" rtl="1">
              <a:lnSpc>
                <a:spcPct val="300000"/>
              </a:lnSpc>
            </a:pPr>
            <a:r>
              <a:rPr lang="fa-IR" sz="1600" dirty="0">
                <a:solidFill>
                  <a:srgbClr val="121A49"/>
                </a:solidFill>
                <a:latin typeface="Vazir" panose="020B0603030804020204" pitchFamily="34" charset="-78"/>
                <a:cs typeface="Vazir" panose="020B0603030804020204" pitchFamily="34" charset="-78"/>
              </a:rPr>
              <a:t>هیچ مدرکی در مورد آنچه آیزاک نیوتون برای آماده شدن برای رفتن به دانشگاه آموخته وجود ندارد، اما قطعا مدیر مدرسه او، در این آمادگی نقش مهمی ایفا کرد. در هر صورت، هنگامی که نیوتن در سال 1661 وارد کمبریج شد، جنبش انقلاب علمی به خوبی پیشرفت کرده و بسیاری از آثار ارزشمند علم مدرن خلق شده بود. از آثار نیکلاس کوپرنیک گرفته تا یوهانس کپلر و گالیله.</a:t>
            </a:r>
            <a:endParaRPr lang="en-US" dirty="0"/>
          </a:p>
        </p:txBody>
      </p:sp>
      <p:sp>
        <p:nvSpPr>
          <p:cNvPr id="7" name="TextBox 6">
            <a:extLst>
              <a:ext uri="{FF2B5EF4-FFF2-40B4-BE49-F238E27FC236}">
                <a16:creationId xmlns:a16="http://schemas.microsoft.com/office/drawing/2014/main" id="{92289988-7DFF-4D3C-6A93-91B4A60B6AD7}"/>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9" name="Picture 8">
            <a:extLst>
              <a:ext uri="{FF2B5EF4-FFF2-40B4-BE49-F238E27FC236}">
                <a16:creationId xmlns:a16="http://schemas.microsoft.com/office/drawing/2014/main" id="{8A80122E-7309-84B3-7F6C-D6A536D2DE4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50607" y="1960367"/>
            <a:ext cx="4882575" cy="3283531"/>
          </a:xfrm>
          <a:prstGeom prst="rect">
            <a:avLst/>
          </a:prstGeom>
        </p:spPr>
      </p:pic>
    </p:spTree>
    <p:extLst>
      <p:ext uri="{BB962C8B-B14F-4D97-AF65-F5344CB8AC3E}">
        <p14:creationId xmlns:p14="http://schemas.microsoft.com/office/powerpoint/2010/main" val="2610232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FD6B5C2-4F45-DDE6-C308-2830DF33525E}"/>
              </a:ext>
            </a:extLst>
          </p:cNvPr>
          <p:cNvSpPr>
            <a:spLocks noGrp="1"/>
          </p:cNvSpPr>
          <p:nvPr>
            <p:ph type="sldNum" sz="quarter" idx="12"/>
          </p:nvPr>
        </p:nvSpPr>
        <p:spPr/>
        <p:txBody>
          <a:bodyPr/>
          <a:lstStyle/>
          <a:p>
            <a:fld id="{4C846E0E-7EC4-4957-AF1F-961DC972C5A2}" type="slidenum">
              <a:rPr lang="en-US" smtClean="0"/>
              <a:pPr/>
              <a:t>16</a:t>
            </a:fld>
            <a:endParaRPr lang="en-US" dirty="0"/>
          </a:p>
        </p:txBody>
      </p:sp>
      <p:sp>
        <p:nvSpPr>
          <p:cNvPr id="4" name="TextBox 3">
            <a:extLst>
              <a:ext uri="{FF2B5EF4-FFF2-40B4-BE49-F238E27FC236}">
                <a16:creationId xmlns:a16="http://schemas.microsoft.com/office/drawing/2014/main" id="{7F6416B4-1317-6E5E-2FC9-53A6CAD1951C}"/>
              </a:ext>
            </a:extLst>
          </p:cNvPr>
          <p:cNvSpPr txBox="1"/>
          <p:nvPr/>
        </p:nvSpPr>
        <p:spPr>
          <a:xfrm>
            <a:off x="1135612" y="1035039"/>
            <a:ext cx="9940440" cy="4401205"/>
          </a:xfrm>
          <a:prstGeom prst="rect">
            <a:avLst/>
          </a:prstGeom>
          <a:noFill/>
        </p:spPr>
        <p:txBody>
          <a:bodyPr wrap="square">
            <a:spAutoFit/>
          </a:bodyPr>
          <a:lstStyle/>
          <a:p>
            <a:pPr algn="ctr" rtl="1">
              <a:lnSpc>
                <a:spcPct val="300000"/>
              </a:lnSpc>
            </a:pPr>
            <a:r>
              <a:rPr lang="fa-IR" sz="1600" dirty="0">
                <a:solidFill>
                  <a:srgbClr val="121A49"/>
                </a:solidFill>
                <a:latin typeface="Vazir" panose="020B0603030804020204" pitchFamily="34" charset="-78"/>
                <a:cs typeface="Vazir" panose="020B0603030804020204" pitchFamily="34" charset="-78"/>
              </a:rPr>
              <a:t>با این حال، تا آنجا که به دانشگاه های اروپا، از جمله کمبریج مربوط می‌شود، ممکن است هیچ یک از این موارد، هرگز رخ نداده باشد. زیرا آن‌ها همچنان به عنوان سنگرهای سرسخت اندیشه‌های منسوخ شده‌ای مانند ارسطوگرایی بودند که مبتنی بر دیدگاه زمین مرکزی بود. آن‌ها به علم نگاهی نه بر مبنای مشاهده و ریاضیات ، بلکه بر اساس ایمان داشتند. بنابراین نیوتون هم مانند هزاران دانشجوی دیگر، تحصیلات عالی خود را با مطالعه اندیشه‌های ارسطو آغاز کرد. او در طول دوران کارشناسی خود، با آثار دکارت و سایر فیلسوفانی آشنا شد که برخلاف ارسطو، واقعیت فیزیکی را کاملاً متشکل از ذرات ماده در حال حرکت می‌دانستند و معتقد بودند که همه پدیده‌های طبیعت ناشی از تعامل مکانیکی آنهاست. </a:t>
            </a:r>
            <a:endParaRPr lang="en-US" dirty="0"/>
          </a:p>
        </p:txBody>
      </p:sp>
      <p:sp>
        <p:nvSpPr>
          <p:cNvPr id="5" name="TextBox 4">
            <a:extLst>
              <a:ext uri="{FF2B5EF4-FFF2-40B4-BE49-F238E27FC236}">
                <a16:creationId xmlns:a16="http://schemas.microsoft.com/office/drawing/2014/main" id="{585E624E-1C96-1538-14D3-155E93D28A42}"/>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
        <p:nvSpPr>
          <p:cNvPr id="3" name="TextBox 2">
            <a:extLst>
              <a:ext uri="{FF2B5EF4-FFF2-40B4-BE49-F238E27FC236}">
                <a16:creationId xmlns:a16="http://schemas.microsoft.com/office/drawing/2014/main" id="{EEA248F2-B625-3048-104B-8786F721E4FE}"/>
              </a:ext>
            </a:extLst>
          </p:cNvPr>
          <p:cNvSpPr txBox="1"/>
          <p:nvPr/>
        </p:nvSpPr>
        <p:spPr>
          <a:xfrm>
            <a:off x="5024284" y="354413"/>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تاثیر انقلاب علمی بر نیوتون</a:t>
            </a:r>
          </a:p>
        </p:txBody>
      </p:sp>
    </p:spTree>
    <p:extLst>
      <p:ext uri="{BB962C8B-B14F-4D97-AF65-F5344CB8AC3E}">
        <p14:creationId xmlns:p14="http://schemas.microsoft.com/office/powerpoint/2010/main" val="18974571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9450A4-9799-7EDE-0581-2B7D9C94858F}"/>
              </a:ext>
            </a:extLst>
          </p:cNvPr>
          <p:cNvSpPr>
            <a:spLocks noGrp="1"/>
          </p:cNvSpPr>
          <p:nvPr>
            <p:ph type="sldNum" sz="quarter" idx="12"/>
          </p:nvPr>
        </p:nvSpPr>
        <p:spPr/>
        <p:txBody>
          <a:bodyPr/>
          <a:lstStyle/>
          <a:p>
            <a:fld id="{4C846E0E-7EC4-4957-AF1F-961DC972C5A2}" type="slidenum">
              <a:rPr lang="en-US" smtClean="0"/>
              <a:pPr/>
              <a:t>17</a:t>
            </a:fld>
            <a:endParaRPr lang="en-US" dirty="0"/>
          </a:p>
        </p:txBody>
      </p:sp>
      <p:sp>
        <p:nvSpPr>
          <p:cNvPr id="4" name="TextBox 3">
            <a:extLst>
              <a:ext uri="{FF2B5EF4-FFF2-40B4-BE49-F238E27FC236}">
                <a16:creationId xmlns:a16="http://schemas.microsoft.com/office/drawing/2014/main" id="{1C0354B5-CA7C-625C-E725-827D09DADC27}"/>
              </a:ext>
            </a:extLst>
          </p:cNvPr>
          <p:cNvSpPr txBox="1"/>
          <p:nvPr/>
        </p:nvSpPr>
        <p:spPr>
          <a:xfrm>
            <a:off x="4994787" y="34458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اولین یادداشت‌های علمی نیوتون</a:t>
            </a:r>
          </a:p>
        </p:txBody>
      </p:sp>
      <p:sp>
        <p:nvSpPr>
          <p:cNvPr id="6" name="TextBox 5">
            <a:extLst>
              <a:ext uri="{FF2B5EF4-FFF2-40B4-BE49-F238E27FC236}">
                <a16:creationId xmlns:a16="http://schemas.microsoft.com/office/drawing/2014/main" id="{D3A0294C-BFA2-4C0C-0599-B0254ACD0B94}"/>
              </a:ext>
            </a:extLst>
          </p:cNvPr>
          <p:cNvSpPr txBox="1"/>
          <p:nvPr/>
        </p:nvSpPr>
        <p:spPr>
          <a:xfrm>
            <a:off x="7069394" y="966787"/>
            <a:ext cx="4581832" cy="3662541"/>
          </a:xfrm>
          <a:prstGeom prst="rect">
            <a:avLst/>
          </a:prstGeom>
          <a:noFill/>
        </p:spPr>
        <p:txBody>
          <a:bodyPr wrap="square">
            <a:spAutoFit/>
          </a:bodyPr>
          <a:lstStyle/>
          <a:p>
            <a:pPr algn="justLow" rtl="1">
              <a:lnSpc>
                <a:spcPct val="300000"/>
              </a:lnSpc>
            </a:pPr>
            <a:r>
              <a:rPr lang="fa-IR" sz="1600" dirty="0">
                <a:solidFill>
                  <a:srgbClr val="121A49"/>
                </a:solidFill>
                <a:latin typeface="Vazir" panose="020B0603030804020204" pitchFamily="34" charset="-78"/>
                <a:cs typeface="Vazir" panose="020B0603030804020204" pitchFamily="34" charset="-78"/>
              </a:rPr>
              <a:t>نیوتون در سال 1664 شروع به نوشتن مجموعه‌ جدیدی از یادداشت‌ها کرد که آن را «مسأله‌های فلسفی قطعی» نامید. جالب است که او این مطالب را در صفحات بدون استفاده دفترچه یادداشتی می‌نوشت که برای درس‌های سنتی در نظر گرفته شده بود.</a:t>
            </a:r>
            <a:endParaRPr lang="en-US" sz="1600" dirty="0">
              <a:solidFill>
                <a:srgbClr val="121A49"/>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CEA47498-C500-ED10-236A-3CB48E1AC051}"/>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3" name="Picture 2">
            <a:extLst>
              <a:ext uri="{FF2B5EF4-FFF2-40B4-BE49-F238E27FC236}">
                <a16:creationId xmlns:a16="http://schemas.microsoft.com/office/drawing/2014/main" id="{3C9A75A1-815E-E24D-051B-85B48A9AAAB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58761" y="966787"/>
            <a:ext cx="5102941" cy="5102941"/>
          </a:xfrm>
          <a:prstGeom prst="ellipse">
            <a:avLst/>
          </a:prstGeom>
          <a:ln>
            <a:noFill/>
          </a:ln>
          <a:effectLst>
            <a:softEdge rad="112500"/>
          </a:effectLst>
        </p:spPr>
      </p:pic>
    </p:spTree>
    <p:extLst>
      <p:ext uri="{BB962C8B-B14F-4D97-AF65-F5344CB8AC3E}">
        <p14:creationId xmlns:p14="http://schemas.microsoft.com/office/powerpoint/2010/main" val="24893709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1326CF29-93AF-0E46-ED3E-1729D451178C}"/>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p:pic>
      <p:grpSp>
        <p:nvGrpSpPr>
          <p:cNvPr id="3" name="Group 2">
            <a:extLst>
              <a:ext uri="{FF2B5EF4-FFF2-40B4-BE49-F238E27FC236}">
                <a16:creationId xmlns:a16="http://schemas.microsoft.com/office/drawing/2014/main" id="{DCBCD58C-09EE-2A40-12EF-A037ED03BD27}"/>
              </a:ext>
            </a:extLst>
          </p:cNvPr>
          <p:cNvGrpSpPr/>
          <p:nvPr/>
        </p:nvGrpSpPr>
        <p:grpSpPr>
          <a:xfrm>
            <a:off x="6096000" y="39247"/>
            <a:ext cx="5969538" cy="765070"/>
            <a:chOff x="6068311" y="163510"/>
            <a:chExt cx="5969538" cy="765070"/>
          </a:xfrm>
        </p:grpSpPr>
        <p:sp>
          <p:nvSpPr>
            <p:cNvPr id="4" name="Rectangle: Rounded Corners 3">
              <a:extLst>
                <a:ext uri="{FF2B5EF4-FFF2-40B4-BE49-F238E27FC236}">
                  <a16:creationId xmlns:a16="http://schemas.microsoft.com/office/drawing/2014/main" id="{864F5721-2378-83B4-4111-4E0E1E7B54AA}"/>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CB4CF1-8E75-30D7-E783-7844B24EC0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6" name="Group 5">
            <a:extLst>
              <a:ext uri="{FF2B5EF4-FFF2-40B4-BE49-F238E27FC236}">
                <a16:creationId xmlns:a16="http://schemas.microsoft.com/office/drawing/2014/main" id="{FE9CEF48-A5F7-6BA5-A023-067768198A96}"/>
              </a:ext>
            </a:extLst>
          </p:cNvPr>
          <p:cNvGrpSpPr/>
          <p:nvPr/>
        </p:nvGrpSpPr>
        <p:grpSpPr>
          <a:xfrm>
            <a:off x="1473069" y="6419881"/>
            <a:ext cx="9444863" cy="365125"/>
            <a:chOff x="1608307" y="6425359"/>
            <a:chExt cx="9444863" cy="365125"/>
          </a:xfrm>
        </p:grpSpPr>
        <p:sp>
          <p:nvSpPr>
            <p:cNvPr id="7" name="Rectangle: Rounded Corners 6">
              <a:extLst>
                <a:ext uri="{FF2B5EF4-FFF2-40B4-BE49-F238E27FC236}">
                  <a16:creationId xmlns:a16="http://schemas.microsoft.com/office/drawing/2014/main" id="{1F8244C6-3531-76DE-0ADE-96DB0368B44C}"/>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7D99225-981D-CE7B-CFBE-D4225FBBE3C2}"/>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AA12874-A1E7-0AC6-B545-7448075DC45D}"/>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D8264E5D-CFE1-479B-D986-9CF274007B71}"/>
              </a:ext>
            </a:extLst>
          </p:cNvPr>
          <p:cNvSpPr txBox="1"/>
          <p:nvPr/>
        </p:nvSpPr>
        <p:spPr>
          <a:xfrm>
            <a:off x="4925962" y="35279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تصاویر کمتر دیده شده از نیوتون</a:t>
            </a:r>
          </a:p>
        </p:txBody>
      </p:sp>
      <p:sp>
        <p:nvSpPr>
          <p:cNvPr id="10" name="TextBox 9">
            <a:extLst>
              <a:ext uri="{FF2B5EF4-FFF2-40B4-BE49-F238E27FC236}">
                <a16:creationId xmlns:a16="http://schemas.microsoft.com/office/drawing/2014/main" id="{0BF73090-BEB7-520D-BC9A-5D518463C048}"/>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3898717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8A7627-DD34-4B85-5D4F-EF652CC9B670}"/>
              </a:ext>
            </a:extLst>
          </p:cNvPr>
          <p:cNvSpPr>
            <a:spLocks noGrp="1"/>
          </p:cNvSpPr>
          <p:nvPr>
            <p:ph type="sldNum" sz="quarter" idx="12"/>
          </p:nvPr>
        </p:nvSpPr>
        <p:spPr/>
        <p:txBody>
          <a:bodyPr/>
          <a:lstStyle/>
          <a:p>
            <a:fld id="{4C846E0E-7EC4-4957-AF1F-961DC972C5A2}" type="slidenum">
              <a:rPr lang="en-US" smtClean="0"/>
              <a:pPr/>
              <a:t>19</a:t>
            </a:fld>
            <a:endParaRPr lang="en-US" dirty="0"/>
          </a:p>
        </p:txBody>
      </p:sp>
      <p:sp>
        <p:nvSpPr>
          <p:cNvPr id="4" name="TextBox 3">
            <a:extLst>
              <a:ext uri="{FF2B5EF4-FFF2-40B4-BE49-F238E27FC236}">
                <a16:creationId xmlns:a16="http://schemas.microsoft.com/office/drawing/2014/main" id="{2C3A50F9-E87B-B577-8F3A-EE15F85CF5BA}"/>
              </a:ext>
            </a:extLst>
          </p:cNvPr>
          <p:cNvSpPr txBox="1"/>
          <p:nvPr/>
        </p:nvSpPr>
        <p:spPr>
          <a:xfrm>
            <a:off x="5535562" y="1274564"/>
            <a:ext cx="6105832" cy="4308872"/>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پرسش‌های نیوتون نشان می‌دهد، مفهوم جدیدی از طبیعت را کشف کرده که می‌توانست چارچوب انقلاب علمی را سر و شکل دهد. او بر آثاری تسلط پیدا کرد که یک سیستم مکانیکی جایگزین برای توضیح طبیعت احیا می‌کرد. حتی در سایر علوم مانند شیمی، آثار رابرت بویل پایه و اساس کار نیوتن در این علم را فراهم آورد. اما در این میان، نیوتون با دنیای فکری دیگری آشنا شد که در پی توضیح پدیده‌های طبیعی بر اساس مفاهیم کیمیاگری و جادویی بود.</a:t>
            </a:r>
            <a:endParaRPr lang="en-US" dirty="0"/>
          </a:p>
        </p:txBody>
      </p:sp>
      <p:sp>
        <p:nvSpPr>
          <p:cNvPr id="5" name="TextBox 4">
            <a:extLst>
              <a:ext uri="{FF2B5EF4-FFF2-40B4-BE49-F238E27FC236}">
                <a16:creationId xmlns:a16="http://schemas.microsoft.com/office/drawing/2014/main" id="{3D934999-1949-33AA-1132-1EE27DE1E663}"/>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
        <p:nvSpPr>
          <p:cNvPr id="6" name="TextBox 5">
            <a:extLst>
              <a:ext uri="{FF2B5EF4-FFF2-40B4-BE49-F238E27FC236}">
                <a16:creationId xmlns:a16="http://schemas.microsoft.com/office/drawing/2014/main" id="{D6995C1F-0B30-3E64-D366-162723821690}"/>
              </a:ext>
            </a:extLst>
          </p:cNvPr>
          <p:cNvSpPr txBox="1"/>
          <p:nvPr/>
        </p:nvSpPr>
        <p:spPr>
          <a:xfrm>
            <a:off x="4994787" y="34458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اولین یادداشت‌های علمی نیوتون</a:t>
            </a:r>
          </a:p>
        </p:txBody>
      </p:sp>
      <p:pic>
        <p:nvPicPr>
          <p:cNvPr id="7" name="Picture 6">
            <a:extLst>
              <a:ext uri="{FF2B5EF4-FFF2-40B4-BE49-F238E27FC236}">
                <a16:creationId xmlns:a16="http://schemas.microsoft.com/office/drawing/2014/main" id="{D311AAC0-D6EB-BC6F-6005-280B95F6413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8348" y="821429"/>
            <a:ext cx="4013921" cy="5195160"/>
          </a:xfrm>
          <a:prstGeom prst="roundRect">
            <a:avLst>
              <a:gd name="adj" fmla="val 6372"/>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174502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02D7EE6-2A59-2D5E-CB36-D70865950622}"/>
              </a:ext>
            </a:extLst>
          </p:cNvPr>
          <p:cNvSpPr>
            <a:spLocks noGrp="1"/>
          </p:cNvSpPr>
          <p:nvPr>
            <p:ph type="sldNum" sz="quarter" idx="12"/>
          </p:nvPr>
        </p:nvSpPr>
        <p:spPr/>
        <p:txBody>
          <a:bodyPr/>
          <a:lstStyle/>
          <a:p>
            <a:fld id="{4C846E0E-7EC4-4957-AF1F-961DC972C5A2}" type="slidenum">
              <a:rPr lang="en-US" smtClean="0"/>
              <a:pPr/>
              <a:t>2</a:t>
            </a:fld>
            <a:endParaRPr lang="en-US"/>
          </a:p>
        </p:txBody>
      </p:sp>
      <p:sp>
        <p:nvSpPr>
          <p:cNvPr id="4" name="TextBox 3">
            <a:extLst>
              <a:ext uri="{FF2B5EF4-FFF2-40B4-BE49-F238E27FC236}">
                <a16:creationId xmlns:a16="http://schemas.microsoft.com/office/drawing/2014/main" id="{ACEF140F-C2E8-7C76-8C9E-51AA3B7E2D92}"/>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
        <p:nvSpPr>
          <p:cNvPr id="5" name="TextBox 4">
            <a:extLst>
              <a:ext uri="{FF2B5EF4-FFF2-40B4-BE49-F238E27FC236}">
                <a16:creationId xmlns:a16="http://schemas.microsoft.com/office/drawing/2014/main" id="{7D63F927-3D27-EC12-4A45-986E5372F80A}"/>
              </a:ext>
            </a:extLst>
          </p:cNvPr>
          <p:cNvSpPr txBox="1"/>
          <p:nvPr/>
        </p:nvSpPr>
        <p:spPr>
          <a:xfrm>
            <a:off x="5319251" y="1541572"/>
            <a:ext cx="6096000" cy="4308872"/>
          </a:xfrm>
          <a:prstGeom prst="rect">
            <a:avLst/>
          </a:prstGeom>
          <a:noFill/>
        </p:spPr>
        <p:txBody>
          <a:bodyPr wrap="square">
            <a:spAutoFit/>
          </a:bodyPr>
          <a:lstStyle/>
          <a:p>
            <a:pPr algn="justLow" rtl="1">
              <a:lnSpc>
                <a:spcPct val="250000"/>
              </a:lnSpc>
            </a:pPr>
            <a:r>
              <a:rPr lang="fa-IR" sz="1600" i="0" dirty="0">
                <a:solidFill>
                  <a:srgbClr val="121A49"/>
                </a:solidFill>
                <a:effectLst/>
                <a:latin typeface="Vazir" panose="020B0603030804020204" pitchFamily="34" charset="-78"/>
                <a:cs typeface="Vazir" panose="020B0603030804020204" pitchFamily="34" charset="-78"/>
              </a:rPr>
              <a:t>سِر آیزاک نیوتن 4 ژانویه 1643 در </a:t>
            </a:r>
            <a:r>
              <a:rPr lang="fa-IR" sz="1600" i="0" u="none" strike="noStrike" dirty="0">
                <a:solidFill>
                  <a:srgbClr val="F47A53"/>
                </a:solidFill>
                <a:effectLst/>
                <a:latin typeface="Vazir" panose="020B0603030804020204" pitchFamily="34" charset="-78"/>
                <a:cs typeface="Vazir" panose="020B0603030804020204" pitchFamily="34" charset="-78"/>
              </a:rPr>
              <a:t>وولستورپ انگلستان</a:t>
            </a:r>
            <a:r>
              <a:rPr lang="fa-IR" sz="1600" i="0" dirty="0">
                <a:solidFill>
                  <a:srgbClr val="121A49"/>
                </a:solidFill>
                <a:effectLst/>
                <a:latin typeface="Vazir" panose="020B0603030804020204" pitchFamily="34" charset="-78"/>
                <a:cs typeface="Vazir" panose="020B0603030804020204" pitchFamily="34" charset="-78"/>
              </a:rPr>
              <a:t> متولد شد. این زمانی بود که تقریبا یک سال از مرگ گالیله می‌گذشت. وقتی نیوتون به دنیا آمد کودکی نارس بود که فقط کمی بیش از 1 کیلو وزن داشت و امیدی به زنده بودن او نبود. آیزاک نیوتون هرگز نتوانست پدرش را ببیند زیرا سه ماه قبل از به دنیا آمدن او، پدرش از دنیا رفته بود. پدر نیوتون یک کشاورز بود که اموال بسیاری داشت و مردی ثروتمند به حساب میامد اما کاملا بی‌سواد بود.</a:t>
            </a:r>
            <a:endParaRPr lang="en-US" sz="1600" dirty="0">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11CF810F-E9BB-BFA8-D464-C04E8617B21D}"/>
              </a:ext>
            </a:extLst>
          </p:cNvPr>
          <p:cNvSpPr txBox="1"/>
          <p:nvPr/>
        </p:nvSpPr>
        <p:spPr>
          <a:xfrm>
            <a:off x="6095999" y="345339"/>
            <a:ext cx="5063613" cy="400110"/>
          </a:xfrm>
          <a:prstGeom prst="rect">
            <a:avLst/>
          </a:prstGeom>
          <a:noFill/>
        </p:spPr>
        <p:txBody>
          <a:bodyPr wrap="square">
            <a:spAutoFit/>
          </a:bodyPr>
          <a:lstStyle/>
          <a:p>
            <a:pPr algn="justLow" rtl="1"/>
            <a:r>
              <a:rPr lang="fa-IR" sz="2000" b="1" i="0" dirty="0">
                <a:solidFill>
                  <a:schemeClr val="bg1"/>
                </a:solidFill>
                <a:effectLst/>
                <a:latin typeface="IRANSansXV"/>
                <a:cs typeface="Mj_Sudan Bold" panose="00000400000000000000" pitchFamily="2" charset="-78"/>
              </a:rPr>
              <a:t>آیزاک نیوتون به دنیا می‌آید</a:t>
            </a:r>
            <a:endParaRPr lang="en-US" sz="2000" dirty="0">
              <a:solidFill>
                <a:schemeClr val="bg1"/>
              </a:solidFill>
              <a:cs typeface="Mj_Sudan Bold" panose="00000400000000000000" pitchFamily="2" charset="-78"/>
            </a:endParaRPr>
          </a:p>
        </p:txBody>
      </p:sp>
      <p:pic>
        <p:nvPicPr>
          <p:cNvPr id="6" name="Picture 5">
            <a:extLst>
              <a:ext uri="{FF2B5EF4-FFF2-40B4-BE49-F238E27FC236}">
                <a16:creationId xmlns:a16="http://schemas.microsoft.com/office/drawing/2014/main" id="{CBBA300E-291D-2B30-FDDB-2A480D8BF5E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5178" y="1406013"/>
            <a:ext cx="4074764" cy="4209455"/>
          </a:xfrm>
          <a:prstGeom prst="rect">
            <a:avLst/>
          </a:prstGeom>
        </p:spPr>
      </p:pic>
    </p:spTree>
    <p:extLst>
      <p:ext uri="{BB962C8B-B14F-4D97-AF65-F5344CB8AC3E}">
        <p14:creationId xmlns:p14="http://schemas.microsoft.com/office/powerpoint/2010/main" val="20934093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B37D54-1613-6D05-1526-8D639561AB25}"/>
              </a:ext>
            </a:extLst>
          </p:cNvPr>
          <p:cNvSpPr>
            <a:spLocks noGrp="1"/>
          </p:cNvSpPr>
          <p:nvPr>
            <p:ph type="sldNum" sz="quarter" idx="12"/>
          </p:nvPr>
        </p:nvSpPr>
        <p:spPr/>
        <p:txBody>
          <a:bodyPr/>
          <a:lstStyle/>
          <a:p>
            <a:fld id="{4C846E0E-7EC4-4957-AF1F-961DC972C5A2}" type="slidenum">
              <a:rPr lang="en-US" smtClean="0"/>
              <a:pPr/>
              <a:t>20</a:t>
            </a:fld>
            <a:endParaRPr lang="en-US" dirty="0"/>
          </a:p>
        </p:txBody>
      </p:sp>
      <p:sp>
        <p:nvSpPr>
          <p:cNvPr id="4" name="TextBox 3">
            <a:extLst>
              <a:ext uri="{FF2B5EF4-FFF2-40B4-BE49-F238E27FC236}">
                <a16:creationId xmlns:a16="http://schemas.microsoft.com/office/drawing/2014/main" id="{4ECB2EB7-295E-9C3D-E201-D7F3CD4AF8E9}"/>
              </a:ext>
            </a:extLst>
          </p:cNvPr>
          <p:cNvSpPr txBox="1"/>
          <p:nvPr/>
        </p:nvSpPr>
        <p:spPr>
          <a:xfrm>
            <a:off x="5043950" y="34458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آیزاک نیوتون، فردی مذهبی بود</a:t>
            </a:r>
          </a:p>
        </p:txBody>
      </p:sp>
      <p:sp>
        <p:nvSpPr>
          <p:cNvPr id="6" name="TextBox 5">
            <a:extLst>
              <a:ext uri="{FF2B5EF4-FFF2-40B4-BE49-F238E27FC236}">
                <a16:creationId xmlns:a16="http://schemas.microsoft.com/office/drawing/2014/main" id="{3E5CD23F-754C-ADEA-513F-63E4A306D003}"/>
              </a:ext>
            </a:extLst>
          </p:cNvPr>
          <p:cNvSpPr txBox="1"/>
          <p:nvPr/>
        </p:nvSpPr>
        <p:spPr>
          <a:xfrm>
            <a:off x="639097" y="878729"/>
            <a:ext cx="10923638" cy="5139869"/>
          </a:xfrm>
          <a:prstGeom prst="rect">
            <a:avLst/>
          </a:prstGeom>
          <a:noFill/>
        </p:spPr>
        <p:txBody>
          <a:bodyPr wrap="square">
            <a:spAutoFit/>
          </a:bodyPr>
          <a:lstStyle/>
          <a:p>
            <a:pPr algn="ctr" rtl="1">
              <a:lnSpc>
                <a:spcPct val="300000"/>
              </a:lnSpc>
            </a:pPr>
            <a:r>
              <a:rPr lang="fa-IR" sz="1600" dirty="0">
                <a:solidFill>
                  <a:srgbClr val="121A49"/>
                </a:solidFill>
                <a:latin typeface="Vazir" panose="020B0603030804020204" pitchFamily="34" charset="-78"/>
                <a:cs typeface="Vazir" panose="020B0603030804020204" pitchFamily="34" charset="-78"/>
              </a:rPr>
              <a:t>این یک واقعیت است که نیوتون فردی بسیار مذهبی بود به حدی که اعتقادات او بر استدلال‌هایش تاثیر می‌گذاشت. هرچند او و دکارت هر دو بازنگری گالیله در دانش کلاسیک و قرون وسطی را پذیرفتند. اما نظریه‌های متضادی از دانش علمی ارائه کردند. نیوتن به دکارت در رد ایده‌های ارسطویی، احترام می‌گذاشت، اما با این ایده مشکل داشت که خداوند جهان را آفریده، بعد کنار رفته و حالا دیگر هیچ دخالتی در آن ندارد. علاوه بر آن، استدلال می‌کرد که دکارتی‌ها به اندازه کافی از تکنیک‌های ریاضی گالیله یا روش‌های تجربی بویل در تلاش برای درک طبیعت استفاده نمی‌کنند. در واقع منظور نیوتون این بود که خدا به واسطه نیروها، هر‌ از گاهی در امور جهان مداخله می‌کند تا این ساعت بزرگ را روشن نگه دارد. در غیر این صورت ساعت کاملا مکانیکی دنیا که دکارتی‌ها می‌گویند کوک شده و کار خودش را می‌کند، نابود خواهد شد. </a:t>
            </a:r>
            <a:endParaRPr lang="en-US" sz="1600" dirty="0">
              <a:solidFill>
                <a:srgbClr val="121A49"/>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4EB3E1D5-8CA8-BAD8-FF48-7799BC0D9B41}"/>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17409664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6E144C-2EC9-231E-841E-767EC33BD18D}"/>
              </a:ext>
            </a:extLst>
          </p:cNvPr>
          <p:cNvSpPr>
            <a:spLocks noGrp="1"/>
          </p:cNvSpPr>
          <p:nvPr>
            <p:ph type="sldNum" sz="quarter" idx="12"/>
          </p:nvPr>
        </p:nvSpPr>
        <p:spPr/>
        <p:txBody>
          <a:bodyPr/>
          <a:lstStyle/>
          <a:p>
            <a:fld id="{4C846E0E-7EC4-4957-AF1F-961DC972C5A2}" type="slidenum">
              <a:rPr lang="en-US" smtClean="0"/>
              <a:pPr/>
              <a:t>21</a:t>
            </a:fld>
            <a:endParaRPr lang="en-US" dirty="0"/>
          </a:p>
        </p:txBody>
      </p:sp>
      <p:sp>
        <p:nvSpPr>
          <p:cNvPr id="4" name="TextBox 3">
            <a:extLst>
              <a:ext uri="{FF2B5EF4-FFF2-40B4-BE49-F238E27FC236}">
                <a16:creationId xmlns:a16="http://schemas.microsoft.com/office/drawing/2014/main" id="{7C2F062C-DA6D-014B-CB27-E171792B01E6}"/>
              </a:ext>
            </a:extLst>
          </p:cNvPr>
          <p:cNvSpPr txBox="1"/>
          <p:nvPr/>
        </p:nvSpPr>
        <p:spPr>
          <a:xfrm>
            <a:off x="4975122" y="334747"/>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نیوتون، معمار اصول علم مدرن</a:t>
            </a:r>
          </a:p>
        </p:txBody>
      </p:sp>
      <p:sp>
        <p:nvSpPr>
          <p:cNvPr id="6" name="TextBox 5">
            <a:extLst>
              <a:ext uri="{FF2B5EF4-FFF2-40B4-BE49-F238E27FC236}">
                <a16:creationId xmlns:a16="http://schemas.microsoft.com/office/drawing/2014/main" id="{FA850AD0-F001-EBD6-9DA4-322A14CB5A47}"/>
              </a:ext>
            </a:extLst>
          </p:cNvPr>
          <p:cNvSpPr txBox="1"/>
          <p:nvPr/>
        </p:nvSpPr>
        <p:spPr>
          <a:xfrm>
            <a:off x="6597445" y="952497"/>
            <a:ext cx="4955458" cy="4924425"/>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با این همه، نیوتون در اتحاد عناصر تجربی و نظری علم مدرن، تخصص داشت. او تجربه گرایی گالیله را با منطق و سختگیری دکارت ترکیب کرد تا از این طریق نظریه مدرن خود را ایجاد کند. درست است که کپلر، گالیله و دیگر محققان اولیه انقلاب علمی، نظریه ارسطویی را کاملاً بی اعتبار کردند، اما هیچ یک نتوانستند یافته‌های خود را در یک نتیجه‌ای واحد ترکیب کنند. این کاری بود که توسط سر آیزاک نیوتن انجام شد. </a:t>
            </a:r>
          </a:p>
        </p:txBody>
      </p:sp>
      <p:sp>
        <p:nvSpPr>
          <p:cNvPr id="7" name="TextBox 6">
            <a:extLst>
              <a:ext uri="{FF2B5EF4-FFF2-40B4-BE49-F238E27FC236}">
                <a16:creationId xmlns:a16="http://schemas.microsoft.com/office/drawing/2014/main" id="{F5970D37-1237-CADD-5560-871F8B8B1CAC}"/>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59244275-91E3-5E1B-C26B-96F45411921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39097" y="1307677"/>
            <a:ext cx="5787858" cy="4803058"/>
          </a:xfrm>
          <a:prstGeom prst="rect">
            <a:avLst/>
          </a:prstGeom>
        </p:spPr>
      </p:pic>
    </p:spTree>
    <p:extLst>
      <p:ext uri="{BB962C8B-B14F-4D97-AF65-F5344CB8AC3E}">
        <p14:creationId xmlns:p14="http://schemas.microsoft.com/office/powerpoint/2010/main" val="28142588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66BE2BE-4067-5D63-1D69-9D0717DE79A9}"/>
              </a:ext>
            </a:extLst>
          </p:cNvPr>
          <p:cNvSpPr>
            <a:spLocks noGrp="1"/>
          </p:cNvSpPr>
          <p:nvPr>
            <p:ph type="sldNum" sz="quarter" idx="12"/>
          </p:nvPr>
        </p:nvSpPr>
        <p:spPr/>
        <p:txBody>
          <a:bodyPr/>
          <a:lstStyle/>
          <a:p>
            <a:fld id="{4C846E0E-7EC4-4957-AF1F-961DC972C5A2}" type="slidenum">
              <a:rPr lang="en-US" smtClean="0"/>
              <a:pPr/>
              <a:t>22</a:t>
            </a:fld>
            <a:endParaRPr lang="en-US" dirty="0"/>
          </a:p>
        </p:txBody>
      </p:sp>
      <p:sp>
        <p:nvSpPr>
          <p:cNvPr id="4" name="TextBox 3">
            <a:extLst>
              <a:ext uri="{FF2B5EF4-FFF2-40B4-BE49-F238E27FC236}">
                <a16:creationId xmlns:a16="http://schemas.microsoft.com/office/drawing/2014/main" id="{2A2778D1-96BB-2FC9-1A1C-535DFD3DFA8B}"/>
              </a:ext>
            </a:extLst>
          </p:cNvPr>
          <p:cNvSpPr txBox="1"/>
          <p:nvPr/>
        </p:nvSpPr>
        <p:spPr>
          <a:xfrm>
            <a:off x="5004618" y="347494"/>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توسعه ریاضیات</a:t>
            </a:r>
            <a:endParaRPr lang="en-US" sz="2000" b="1" dirty="0">
              <a:solidFill>
                <a:schemeClr val="bg1"/>
              </a:solidFill>
              <a:latin typeface="IRANSansXV"/>
              <a:cs typeface="Mj_Sudan Bold" panose="00000400000000000000" pitchFamily="2" charset="-78"/>
            </a:endParaRPr>
          </a:p>
        </p:txBody>
      </p:sp>
      <p:sp>
        <p:nvSpPr>
          <p:cNvPr id="6" name="TextBox 5">
            <a:extLst>
              <a:ext uri="{FF2B5EF4-FFF2-40B4-BE49-F238E27FC236}">
                <a16:creationId xmlns:a16="http://schemas.microsoft.com/office/drawing/2014/main" id="{2756EE42-7F92-D74B-423C-7610D23B553D}"/>
              </a:ext>
            </a:extLst>
          </p:cNvPr>
          <p:cNvSpPr txBox="1"/>
          <p:nvPr/>
        </p:nvSpPr>
        <p:spPr>
          <a:xfrm>
            <a:off x="1130710" y="1538572"/>
            <a:ext cx="5299587" cy="4339650"/>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نیوتون در این سال‌ها مطالعات ریاضی خود را نیز آغاز کرد. او کاملا به سایر تحلیل‌های مدرن و تکنیک‌های جبری مسلط شد و با پیگیری‌های خود شروع به حرکت در قلمرو جدیدی از ریاضیات کرد که موفق به توسعه بسط دو جمله‌ای شد. اما در واقع هنگامی که نیوتن مدرک لیسانس را در آوریل 1665 دریافت کرد، کاملا ناشناخته مانده بود. </a:t>
            </a:r>
          </a:p>
          <a:p>
            <a:br>
              <a:rPr lang="fa-IR" dirty="0"/>
            </a:br>
            <a:endParaRPr lang="en-US" dirty="0"/>
          </a:p>
        </p:txBody>
      </p:sp>
      <p:sp>
        <p:nvSpPr>
          <p:cNvPr id="7" name="TextBox 6">
            <a:extLst>
              <a:ext uri="{FF2B5EF4-FFF2-40B4-BE49-F238E27FC236}">
                <a16:creationId xmlns:a16="http://schemas.microsoft.com/office/drawing/2014/main" id="{414B089F-5C9A-8FAA-1FCB-F2E3F12FAF8E}"/>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3" name="Picture 2">
            <a:extLst>
              <a:ext uri="{FF2B5EF4-FFF2-40B4-BE49-F238E27FC236}">
                <a16:creationId xmlns:a16="http://schemas.microsoft.com/office/drawing/2014/main" id="{76C94B6C-884E-5714-2C0A-F0DD7AB7D3B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59329" y="1195146"/>
            <a:ext cx="3618271" cy="4683076"/>
          </a:xfrm>
          <a:prstGeom prst="roundRect">
            <a:avLst>
              <a:gd name="adj" fmla="val 6372"/>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050390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F59E20-669F-06D2-E52F-A40E9F5FEF4A}"/>
              </a:ext>
            </a:extLst>
          </p:cNvPr>
          <p:cNvSpPr>
            <a:spLocks noGrp="1"/>
          </p:cNvSpPr>
          <p:nvPr>
            <p:ph type="sldNum" sz="quarter" idx="12"/>
          </p:nvPr>
        </p:nvSpPr>
        <p:spPr/>
        <p:txBody>
          <a:bodyPr/>
          <a:lstStyle/>
          <a:p>
            <a:fld id="{4C846E0E-7EC4-4957-AF1F-961DC972C5A2}" type="slidenum">
              <a:rPr lang="en-US" smtClean="0"/>
              <a:pPr/>
              <a:t>23</a:t>
            </a:fld>
            <a:endParaRPr lang="en-US" dirty="0"/>
          </a:p>
        </p:txBody>
      </p:sp>
      <p:sp>
        <p:nvSpPr>
          <p:cNvPr id="4" name="TextBox 3">
            <a:extLst>
              <a:ext uri="{FF2B5EF4-FFF2-40B4-BE49-F238E27FC236}">
                <a16:creationId xmlns:a16="http://schemas.microsoft.com/office/drawing/2014/main" id="{0086C01A-0579-C7EB-FEB2-C2DCF7B83A4C}"/>
              </a:ext>
            </a:extLst>
          </p:cNvPr>
          <p:cNvSpPr txBox="1"/>
          <p:nvPr/>
        </p:nvSpPr>
        <p:spPr>
          <a:xfrm>
            <a:off x="5004619" y="333109"/>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سوالات فلسفی نیوتن</a:t>
            </a:r>
          </a:p>
        </p:txBody>
      </p:sp>
      <p:sp>
        <p:nvSpPr>
          <p:cNvPr id="6" name="TextBox 5">
            <a:extLst>
              <a:ext uri="{FF2B5EF4-FFF2-40B4-BE49-F238E27FC236}">
                <a16:creationId xmlns:a16="http://schemas.microsoft.com/office/drawing/2014/main" id="{BA437326-55A3-3957-A36F-74E041279324}"/>
              </a:ext>
            </a:extLst>
          </p:cNvPr>
          <p:cNvSpPr txBox="1"/>
          <p:nvPr/>
        </p:nvSpPr>
        <p:spPr>
          <a:xfrm>
            <a:off x="934066" y="1228397"/>
            <a:ext cx="10481188" cy="4401205"/>
          </a:xfrm>
          <a:prstGeom prst="rect">
            <a:avLst/>
          </a:prstGeom>
          <a:noFill/>
        </p:spPr>
        <p:txBody>
          <a:bodyPr wrap="square">
            <a:spAutoFit/>
          </a:bodyPr>
          <a:lstStyle/>
          <a:p>
            <a:pPr algn="ctr" rtl="1" fontAlgn="base">
              <a:lnSpc>
                <a:spcPct val="300000"/>
              </a:lnSpc>
            </a:pPr>
            <a:r>
              <a:rPr lang="fa-IR" sz="1600" dirty="0">
                <a:solidFill>
                  <a:srgbClr val="121A49"/>
                </a:solidFill>
                <a:latin typeface="Vazir" panose="020B0603030804020204" pitchFamily="34" charset="-78"/>
                <a:cs typeface="Vazir" panose="020B0603030804020204" pitchFamily="34" charset="-78"/>
              </a:rPr>
              <a:t>نیوتن که به شدت مذهبی بود فقط به پرسش‌های ریاضی فکر نمی‌کرد، بلکه علاقه داشت اراده‌ی خدا و معنای زندگی را درک کند. او می‌خواست مسائلی را حل کند که حتی فیلسوفانی چون ارسطو و افلاطون هم کامل حل نکرده‌ بودند.</a:t>
            </a:r>
          </a:p>
          <a:p>
            <a:pPr algn="ctr" rtl="1" fontAlgn="base">
              <a:lnSpc>
                <a:spcPct val="300000"/>
              </a:lnSpc>
            </a:pPr>
            <a:r>
              <a:rPr lang="fa-IR" sz="1600" dirty="0">
                <a:solidFill>
                  <a:srgbClr val="121A49"/>
                </a:solidFill>
                <a:latin typeface="Vazir" panose="020B0603030804020204" pitchFamily="34" charset="-78"/>
                <a:cs typeface="Vazir" panose="020B0603030804020204" pitchFamily="34" charset="-78"/>
              </a:rPr>
              <a:t>در آن زمان کاغذ به حدی گران بود که همه‌ی مردم توانایی خرید و استفاده از آن را نداشتند. نیوتن دفتر بزرگی داشت که روزگاری متعلق به ناپدری‌اش بود. او این دفتر را برای مسائل اکتشافی و سوالات ذهنش قرار داد و حدودا ۴۵ مسئله را در آن یادداشت کرد تا آزمایش و بررسی کند. فهرست او شامل مسائلی چون نور، رنگ، بینایی و موضوعات هستی‌شناسی‌ای درباره‌ی خدا، آفرینش و روح بود.</a:t>
            </a:r>
          </a:p>
        </p:txBody>
      </p:sp>
      <p:sp>
        <p:nvSpPr>
          <p:cNvPr id="7" name="TextBox 6">
            <a:extLst>
              <a:ext uri="{FF2B5EF4-FFF2-40B4-BE49-F238E27FC236}">
                <a16:creationId xmlns:a16="http://schemas.microsoft.com/office/drawing/2014/main" id="{5D105FD1-376F-30C2-6FF8-D9BE1D820449}"/>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41319305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61502A1B-2440-A114-50A4-8E5F9EE5E163}"/>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a:stretch/>
        </p:blipFill>
        <p:spPr>
          <a:xfrm>
            <a:off x="261938" y="527050"/>
            <a:ext cx="11668125" cy="6089650"/>
          </a:xfrm>
        </p:spPr>
      </p:pic>
      <p:grpSp>
        <p:nvGrpSpPr>
          <p:cNvPr id="3" name="Group 2">
            <a:extLst>
              <a:ext uri="{FF2B5EF4-FFF2-40B4-BE49-F238E27FC236}">
                <a16:creationId xmlns:a16="http://schemas.microsoft.com/office/drawing/2014/main" id="{DCBCD58C-09EE-2A40-12EF-A037ED03BD27}"/>
              </a:ext>
            </a:extLst>
          </p:cNvPr>
          <p:cNvGrpSpPr/>
          <p:nvPr/>
        </p:nvGrpSpPr>
        <p:grpSpPr>
          <a:xfrm>
            <a:off x="6096000" y="39247"/>
            <a:ext cx="5969538" cy="765070"/>
            <a:chOff x="6068311" y="163510"/>
            <a:chExt cx="5969538" cy="765070"/>
          </a:xfrm>
        </p:grpSpPr>
        <p:sp>
          <p:nvSpPr>
            <p:cNvPr id="4" name="Rectangle: Rounded Corners 3">
              <a:extLst>
                <a:ext uri="{FF2B5EF4-FFF2-40B4-BE49-F238E27FC236}">
                  <a16:creationId xmlns:a16="http://schemas.microsoft.com/office/drawing/2014/main" id="{864F5721-2378-83B4-4111-4E0E1E7B54AA}"/>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CB4CF1-8E75-30D7-E783-7844B24EC0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6" name="Group 5">
            <a:extLst>
              <a:ext uri="{FF2B5EF4-FFF2-40B4-BE49-F238E27FC236}">
                <a16:creationId xmlns:a16="http://schemas.microsoft.com/office/drawing/2014/main" id="{FE9CEF48-A5F7-6BA5-A023-067768198A96}"/>
              </a:ext>
            </a:extLst>
          </p:cNvPr>
          <p:cNvGrpSpPr/>
          <p:nvPr/>
        </p:nvGrpSpPr>
        <p:grpSpPr>
          <a:xfrm>
            <a:off x="1473069" y="6419881"/>
            <a:ext cx="9444863" cy="365125"/>
            <a:chOff x="1608307" y="6425359"/>
            <a:chExt cx="9444863" cy="365125"/>
          </a:xfrm>
        </p:grpSpPr>
        <p:sp>
          <p:nvSpPr>
            <p:cNvPr id="7" name="Rectangle: Rounded Corners 6">
              <a:extLst>
                <a:ext uri="{FF2B5EF4-FFF2-40B4-BE49-F238E27FC236}">
                  <a16:creationId xmlns:a16="http://schemas.microsoft.com/office/drawing/2014/main" id="{1F8244C6-3531-76DE-0ADE-96DB0368B44C}"/>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7D99225-981D-CE7B-CFBE-D4225FBBE3C2}"/>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AA12874-A1E7-0AC6-B545-7448075DC45D}"/>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D8264E5D-CFE1-479B-D986-9CF274007B71}"/>
              </a:ext>
            </a:extLst>
          </p:cNvPr>
          <p:cNvSpPr txBox="1"/>
          <p:nvPr/>
        </p:nvSpPr>
        <p:spPr>
          <a:xfrm>
            <a:off x="4925962" y="35279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تصاویر کمتر دیده شده از نیوتون</a:t>
            </a:r>
          </a:p>
        </p:txBody>
      </p:sp>
      <p:sp>
        <p:nvSpPr>
          <p:cNvPr id="10" name="TextBox 9">
            <a:extLst>
              <a:ext uri="{FF2B5EF4-FFF2-40B4-BE49-F238E27FC236}">
                <a16:creationId xmlns:a16="http://schemas.microsoft.com/office/drawing/2014/main" id="{E1026072-DEA9-3AF7-FD77-BCADA1A294FA}"/>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4275692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59AF8F-00FB-250D-06A8-00011281C4B9}"/>
              </a:ext>
            </a:extLst>
          </p:cNvPr>
          <p:cNvSpPr>
            <a:spLocks noGrp="1"/>
          </p:cNvSpPr>
          <p:nvPr>
            <p:ph type="sldNum" sz="quarter" idx="12"/>
          </p:nvPr>
        </p:nvSpPr>
        <p:spPr/>
        <p:txBody>
          <a:bodyPr/>
          <a:lstStyle/>
          <a:p>
            <a:fld id="{4C846E0E-7EC4-4957-AF1F-961DC972C5A2}" type="slidenum">
              <a:rPr lang="en-US" smtClean="0"/>
              <a:pPr/>
              <a:t>25</a:t>
            </a:fld>
            <a:endParaRPr lang="en-US" dirty="0"/>
          </a:p>
        </p:txBody>
      </p:sp>
      <p:sp>
        <p:nvSpPr>
          <p:cNvPr id="4" name="TextBox 3">
            <a:extLst>
              <a:ext uri="{FF2B5EF4-FFF2-40B4-BE49-F238E27FC236}">
                <a16:creationId xmlns:a16="http://schemas.microsoft.com/office/drawing/2014/main" id="{274B1F04-F512-84D1-5B64-EE403790C37D}"/>
              </a:ext>
            </a:extLst>
          </p:cNvPr>
          <p:cNvSpPr txBox="1"/>
          <p:nvPr/>
        </p:nvSpPr>
        <p:spPr>
          <a:xfrm>
            <a:off x="4994787" y="341659"/>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کار در سال‌های همه‌گیری طاعون</a:t>
            </a:r>
          </a:p>
        </p:txBody>
      </p:sp>
      <p:sp>
        <p:nvSpPr>
          <p:cNvPr id="6" name="TextBox 5">
            <a:extLst>
              <a:ext uri="{FF2B5EF4-FFF2-40B4-BE49-F238E27FC236}">
                <a16:creationId xmlns:a16="http://schemas.microsoft.com/office/drawing/2014/main" id="{64493FBA-7AAF-0C32-C3F6-DA4F80E53404}"/>
              </a:ext>
            </a:extLst>
          </p:cNvPr>
          <p:cNvSpPr txBox="1"/>
          <p:nvPr/>
        </p:nvSpPr>
        <p:spPr>
          <a:xfrm>
            <a:off x="560439" y="1380865"/>
            <a:ext cx="3844412" cy="3693319"/>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در سال 1665، </a:t>
            </a:r>
            <a:r>
              <a:rPr lang="fa-IR" sz="1600" dirty="0">
                <a:solidFill>
                  <a:srgbClr val="121A49"/>
                </a:solidFill>
                <a:latin typeface="Vazir" panose="020B0603030804020204" pitchFamily="34" charset="-78"/>
                <a:cs typeface="Vazir" panose="020B0603030804020204" pitchFamily="34" charset="-78"/>
                <a:hlinkClick r:id="rId2">
                  <a:extLst>
                    <a:ext uri="{A12FA001-AC4F-418D-AE19-62706E023703}">
                      <ahyp:hlinkClr xmlns:ahyp="http://schemas.microsoft.com/office/drawing/2018/hyperlinkcolor" val="tx"/>
                    </a:ext>
                  </a:extLst>
                </a:hlinkClick>
              </a:rPr>
              <a:t>طاعون</a:t>
            </a:r>
            <a:r>
              <a:rPr lang="fa-IR" sz="1600" dirty="0">
                <a:solidFill>
                  <a:srgbClr val="121A49"/>
                </a:solidFill>
                <a:latin typeface="Vazir" panose="020B0603030804020204" pitchFamily="34" charset="-78"/>
                <a:cs typeface="Vazir" panose="020B0603030804020204" pitchFamily="34" charset="-78"/>
              </a:rPr>
              <a:t> به یک بیماری همه‌گیر تبدیل شد و کمبریج را به تعطیلی کشاند. طبیعتا نیوتون برای جلوگیری از بیمار شدنش، به خانه بازگشت و مجبور شد بیش از دو سال در خانه بماند. اما این خانه نشینی برای او آغاز موفقیت‌های بزرگ بود. </a:t>
            </a:r>
            <a:endParaRPr lang="en-US" dirty="0"/>
          </a:p>
        </p:txBody>
      </p:sp>
      <p:sp>
        <p:nvSpPr>
          <p:cNvPr id="7" name="TextBox 6">
            <a:extLst>
              <a:ext uri="{FF2B5EF4-FFF2-40B4-BE49-F238E27FC236}">
                <a16:creationId xmlns:a16="http://schemas.microsoft.com/office/drawing/2014/main" id="{089A75AE-4444-43A6-426B-4F6CC5FF7B49}"/>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A382E718-7082-B358-0883-2312F45455A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125065" y="1685839"/>
            <a:ext cx="6096000" cy="381983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97795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59AF8F-00FB-250D-06A8-00011281C4B9}"/>
              </a:ext>
            </a:extLst>
          </p:cNvPr>
          <p:cNvSpPr>
            <a:spLocks noGrp="1"/>
          </p:cNvSpPr>
          <p:nvPr>
            <p:ph type="sldNum" sz="quarter" idx="12"/>
          </p:nvPr>
        </p:nvSpPr>
        <p:spPr/>
        <p:txBody>
          <a:bodyPr/>
          <a:lstStyle/>
          <a:p>
            <a:fld id="{4C846E0E-7EC4-4957-AF1F-961DC972C5A2}" type="slidenum">
              <a:rPr lang="en-US" smtClean="0"/>
              <a:pPr/>
              <a:t>26</a:t>
            </a:fld>
            <a:endParaRPr lang="en-US" dirty="0"/>
          </a:p>
        </p:txBody>
      </p:sp>
      <p:sp>
        <p:nvSpPr>
          <p:cNvPr id="4" name="TextBox 3">
            <a:extLst>
              <a:ext uri="{FF2B5EF4-FFF2-40B4-BE49-F238E27FC236}">
                <a16:creationId xmlns:a16="http://schemas.microsoft.com/office/drawing/2014/main" id="{274B1F04-F512-84D1-5B64-EE403790C37D}"/>
              </a:ext>
            </a:extLst>
          </p:cNvPr>
          <p:cNvSpPr txBox="1"/>
          <p:nvPr/>
        </p:nvSpPr>
        <p:spPr>
          <a:xfrm>
            <a:off x="4994787" y="341659"/>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کار در سال‌های همه‌گیری طاعون</a:t>
            </a:r>
          </a:p>
        </p:txBody>
      </p:sp>
      <p:sp>
        <p:nvSpPr>
          <p:cNvPr id="6" name="TextBox 5">
            <a:extLst>
              <a:ext uri="{FF2B5EF4-FFF2-40B4-BE49-F238E27FC236}">
                <a16:creationId xmlns:a16="http://schemas.microsoft.com/office/drawing/2014/main" id="{64493FBA-7AAF-0C32-C3F6-DA4F80E53404}"/>
              </a:ext>
            </a:extLst>
          </p:cNvPr>
          <p:cNvSpPr txBox="1"/>
          <p:nvPr/>
        </p:nvSpPr>
        <p:spPr>
          <a:xfrm>
            <a:off x="7443019" y="1274564"/>
            <a:ext cx="4109884" cy="4308872"/>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آیزاک نیوتون در اوقات فراغت به آنچه آموخته بود فکر می‌کرد. در طول سال‌های طاعون، حساب دیفرانسیل و انتگرال را خلق کرد که شکل قدرتمندتری از تجزیه و تحلیل برای همه شاخه‌های علمی محسوب می‌شوند. کوشش‌های او در این دوران، برای تدوین قانون گرانش جهانی که بعدها به آن دست یافت، بسیار ضروری بود. </a:t>
            </a:r>
          </a:p>
        </p:txBody>
      </p:sp>
      <p:sp>
        <p:nvSpPr>
          <p:cNvPr id="7" name="TextBox 6">
            <a:extLst>
              <a:ext uri="{FF2B5EF4-FFF2-40B4-BE49-F238E27FC236}">
                <a16:creationId xmlns:a16="http://schemas.microsoft.com/office/drawing/2014/main" id="{089A75AE-4444-43A6-426B-4F6CC5FF7B49}"/>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9" name="Picture 8">
            <a:extLst>
              <a:ext uri="{FF2B5EF4-FFF2-40B4-BE49-F238E27FC236}">
                <a16:creationId xmlns:a16="http://schemas.microsoft.com/office/drawing/2014/main" id="{CF34501B-AF95-C2FD-5E50-3CB60C813F9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6748" y="1105711"/>
            <a:ext cx="5899263" cy="240689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 name="Picture 9">
            <a:extLst>
              <a:ext uri="{FF2B5EF4-FFF2-40B4-BE49-F238E27FC236}">
                <a16:creationId xmlns:a16="http://schemas.microsoft.com/office/drawing/2014/main" id="{D566A2A9-5D66-EDB4-5A98-7FA30BDCCE3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89754" y="3512610"/>
            <a:ext cx="4162682" cy="233110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6500313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70E513-846A-B2FF-E680-AD620180DE01}"/>
              </a:ext>
            </a:extLst>
          </p:cNvPr>
          <p:cNvSpPr>
            <a:spLocks noGrp="1"/>
          </p:cNvSpPr>
          <p:nvPr>
            <p:ph type="sldNum" sz="quarter" idx="12"/>
          </p:nvPr>
        </p:nvSpPr>
        <p:spPr/>
        <p:txBody>
          <a:bodyPr/>
          <a:lstStyle/>
          <a:p>
            <a:fld id="{4C846E0E-7EC4-4957-AF1F-961DC972C5A2}" type="slidenum">
              <a:rPr lang="en-US" smtClean="0"/>
              <a:pPr/>
              <a:t>27</a:t>
            </a:fld>
            <a:endParaRPr lang="en-US" dirty="0"/>
          </a:p>
        </p:txBody>
      </p:sp>
      <p:sp>
        <p:nvSpPr>
          <p:cNvPr id="4" name="TextBox 3">
            <a:extLst>
              <a:ext uri="{FF2B5EF4-FFF2-40B4-BE49-F238E27FC236}">
                <a16:creationId xmlns:a16="http://schemas.microsoft.com/office/drawing/2014/main" id="{BF2C4654-20A2-C036-E549-5B5016DEE738}"/>
              </a:ext>
            </a:extLst>
          </p:cNvPr>
          <p:cNvSpPr txBox="1"/>
          <p:nvPr/>
        </p:nvSpPr>
        <p:spPr>
          <a:xfrm>
            <a:off x="5043948" y="344580"/>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نیوتون به محاسباتی دقیق نیاز داشت</a:t>
            </a:r>
          </a:p>
        </p:txBody>
      </p:sp>
      <p:sp>
        <p:nvSpPr>
          <p:cNvPr id="11" name="TextBox 10">
            <a:extLst>
              <a:ext uri="{FF2B5EF4-FFF2-40B4-BE49-F238E27FC236}">
                <a16:creationId xmlns:a16="http://schemas.microsoft.com/office/drawing/2014/main" id="{1BDC34BB-BAEC-7EC4-D577-4DA1DD24D5E0}"/>
              </a:ext>
            </a:extLst>
          </p:cNvPr>
          <p:cNvSpPr txBox="1"/>
          <p:nvPr/>
        </p:nvSpPr>
        <p:spPr>
          <a:xfrm>
            <a:off x="5978012" y="912308"/>
            <a:ext cx="5555225" cy="5139869"/>
          </a:xfrm>
          <a:prstGeom prst="rect">
            <a:avLst/>
          </a:prstGeom>
          <a:noFill/>
        </p:spPr>
        <p:txBody>
          <a:bodyPr wrap="square">
            <a:spAutoFit/>
          </a:bodyPr>
          <a:lstStyle/>
          <a:p>
            <a:pPr algn="justLow" rtl="1">
              <a:lnSpc>
                <a:spcPct val="300000"/>
              </a:lnSpc>
            </a:pPr>
            <a:r>
              <a:rPr lang="fa-IR" sz="1600" dirty="0">
                <a:solidFill>
                  <a:srgbClr val="121A49"/>
                </a:solidFill>
                <a:latin typeface="Vazir" panose="020B0603030804020204" pitchFamily="34" charset="-78"/>
                <a:cs typeface="Vazir" panose="020B0603030804020204" pitchFamily="34" charset="-78"/>
              </a:rPr>
              <a:t>نیوتن تلاش می‌کرد تا به جای میانگین سرعت یک جسم در حال سقوط، بداند که سرعت آن در هر لحظه دقیقا چقدر است. اما تا آن روز، در ریاضیات هیچ توضیحی برای این موضوع وجود نداشت. بنابراین بعد از آن که نیوتن جای خالی آن را دید، فهمید که باید بر روی چنین معادلاتی بیشتر کار کند. علیرغم اینکه فقط تعداد انگشت شماری از دانشمندان آن دوران از وجود نیوتن آگاه بودند، او دیگر یک ریاضیدان برجسته در اروپا بود</a:t>
            </a:r>
            <a:endParaRPr lang="en-US" sz="1600" dirty="0">
              <a:solidFill>
                <a:srgbClr val="121A49"/>
              </a:solidFill>
              <a:latin typeface="Vazir" panose="020B0603030804020204" pitchFamily="34" charset="-78"/>
              <a:cs typeface="Vazir" panose="020B0603030804020204" pitchFamily="34" charset="-78"/>
            </a:endParaRPr>
          </a:p>
        </p:txBody>
      </p:sp>
      <p:sp>
        <p:nvSpPr>
          <p:cNvPr id="12" name="TextBox 11">
            <a:extLst>
              <a:ext uri="{FF2B5EF4-FFF2-40B4-BE49-F238E27FC236}">
                <a16:creationId xmlns:a16="http://schemas.microsoft.com/office/drawing/2014/main" id="{BC07262F-F80A-DE8D-49E5-23AAA7F27940}"/>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C97633CB-178F-9395-F0F9-54EA2CBE2150}"/>
              </a:ext>
            </a:extLst>
          </p:cNvPr>
          <p:cNvPicPr>
            <a:picLocks noChangeAspect="1"/>
          </p:cNvPicPr>
          <p:nvPr/>
        </p:nvPicPr>
        <p:blipFill rotWithShape="1">
          <a:blip r:embed="rId2"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71947" y="743417"/>
            <a:ext cx="4917353" cy="5371165"/>
          </a:xfrm>
          <a:prstGeom prst="rect">
            <a:avLst/>
          </a:prstGeom>
        </p:spPr>
      </p:pic>
    </p:spTree>
    <p:extLst>
      <p:ext uri="{BB962C8B-B14F-4D97-AF65-F5344CB8AC3E}">
        <p14:creationId xmlns:p14="http://schemas.microsoft.com/office/powerpoint/2010/main" val="21644586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AAA15F-E949-ACEE-EA90-070C03B0AE5A}"/>
              </a:ext>
            </a:extLst>
          </p:cNvPr>
          <p:cNvSpPr>
            <a:spLocks noGrp="1"/>
          </p:cNvSpPr>
          <p:nvPr>
            <p:ph type="sldNum" sz="quarter" idx="12"/>
          </p:nvPr>
        </p:nvSpPr>
        <p:spPr/>
        <p:txBody>
          <a:bodyPr/>
          <a:lstStyle/>
          <a:p>
            <a:fld id="{4C846E0E-7EC4-4957-AF1F-961DC972C5A2}" type="slidenum">
              <a:rPr lang="en-US" smtClean="0"/>
              <a:pPr/>
              <a:t>28</a:t>
            </a:fld>
            <a:endParaRPr lang="en-US" dirty="0"/>
          </a:p>
        </p:txBody>
      </p:sp>
      <p:sp>
        <p:nvSpPr>
          <p:cNvPr id="4" name="TextBox 3">
            <a:extLst>
              <a:ext uri="{FF2B5EF4-FFF2-40B4-BE49-F238E27FC236}">
                <a16:creationId xmlns:a16="http://schemas.microsoft.com/office/drawing/2014/main" id="{CDED7548-78A3-4B72-E6E6-409247D10F04}"/>
              </a:ext>
            </a:extLst>
          </p:cNvPr>
          <p:cNvSpPr txBox="1"/>
          <p:nvPr/>
        </p:nvSpPr>
        <p:spPr>
          <a:xfrm>
            <a:off x="6567947" y="344581"/>
            <a:ext cx="4522839"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قصه درخت سیب نیوتون</a:t>
            </a:r>
            <a:endParaRPr lang="en-US" sz="2000" b="1" dirty="0">
              <a:solidFill>
                <a:schemeClr val="bg1"/>
              </a:solidFill>
              <a:latin typeface="IRANSansXV"/>
              <a:cs typeface="Mj_Sudan Bold" panose="00000400000000000000" pitchFamily="2" charset="-78"/>
            </a:endParaRPr>
          </a:p>
        </p:txBody>
      </p:sp>
      <p:sp>
        <p:nvSpPr>
          <p:cNvPr id="6" name="TextBox 5">
            <a:extLst>
              <a:ext uri="{FF2B5EF4-FFF2-40B4-BE49-F238E27FC236}">
                <a16:creationId xmlns:a16="http://schemas.microsoft.com/office/drawing/2014/main" id="{5124883A-677E-D394-D8EE-D8C28D68521E}"/>
              </a:ext>
            </a:extLst>
          </p:cNvPr>
          <p:cNvSpPr txBox="1"/>
          <p:nvPr/>
        </p:nvSpPr>
        <p:spPr>
          <a:xfrm>
            <a:off x="737419" y="1228397"/>
            <a:ext cx="10717162" cy="4401205"/>
          </a:xfrm>
          <a:prstGeom prst="rect">
            <a:avLst/>
          </a:prstGeom>
          <a:noFill/>
        </p:spPr>
        <p:txBody>
          <a:bodyPr wrap="square">
            <a:spAutoFit/>
          </a:bodyPr>
          <a:lstStyle/>
          <a:p>
            <a:pPr algn="ctr" rtl="1">
              <a:lnSpc>
                <a:spcPct val="300000"/>
              </a:lnSpc>
            </a:pPr>
            <a:r>
              <a:rPr lang="fa-IR" sz="1600" dirty="0">
                <a:solidFill>
                  <a:srgbClr val="121A49"/>
                </a:solidFill>
                <a:latin typeface="Vazir" panose="020B0603030804020204" pitchFamily="34" charset="-78"/>
                <a:cs typeface="Vazir" panose="020B0603030804020204" pitchFamily="34" charset="-78"/>
              </a:rPr>
              <a:t>آیزاک نیوتن جوان در باغ، زیر درختی نشسته بود که ناگهان سیبی بر سرش می‌افتد و باعث می‌شود که ایده نظریه گرانش در ذهنش روشن شود. اما این داستان چقدر واقعی است؟ هیچ گزارش کتبی مبنی بر این موضوع وجود ندارد که واقعا این اتفاق افتاده است، اما اسنادی وجود دارد که نشان می‌دهد او در دوران پیری با دیگران درباره این موضوع صحبت می‌کرد. این روایت را باستان‌شناسی جوان از معاصران نیوتون نوشته و در حال حاضر نسخه‌ اصلی، در انجمن سلطنتی انگلستان موجود است. در واقع تلاش‌های محاسباتی و فلسفی او نشان از آن دارد که این ایده ناگهان به ذهن نیوتون نرسیده است و طی سال‌ها به مفاهیم گرانش فکر می‌کرده است. ولی احتمالا این داستان تمثیلی از چیزی است که او را به تفکر درباره مفهوم گرانش سوق داد.</a:t>
            </a:r>
            <a:endParaRPr lang="en-US" sz="1600" dirty="0">
              <a:solidFill>
                <a:srgbClr val="121A49"/>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80C6A633-7C37-065F-3C7B-2C4F1E860E04}"/>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22345492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3975195-6683-9A9C-E075-761BB2FFF670}"/>
              </a:ext>
            </a:extLst>
          </p:cNvPr>
          <p:cNvSpPr>
            <a:spLocks noGrp="1"/>
          </p:cNvSpPr>
          <p:nvPr>
            <p:ph type="sldNum" sz="quarter" idx="12"/>
          </p:nvPr>
        </p:nvSpPr>
        <p:spPr/>
        <p:txBody>
          <a:bodyPr/>
          <a:lstStyle/>
          <a:p>
            <a:fld id="{4C846E0E-7EC4-4957-AF1F-961DC972C5A2}" type="slidenum">
              <a:rPr lang="en-US" smtClean="0"/>
              <a:pPr/>
              <a:t>29</a:t>
            </a:fld>
            <a:endParaRPr lang="en-US" dirty="0"/>
          </a:p>
        </p:txBody>
      </p:sp>
      <p:sp>
        <p:nvSpPr>
          <p:cNvPr id="4" name="TextBox 3">
            <a:extLst>
              <a:ext uri="{FF2B5EF4-FFF2-40B4-BE49-F238E27FC236}">
                <a16:creationId xmlns:a16="http://schemas.microsoft.com/office/drawing/2014/main" id="{3485FA8B-AAAE-C7B7-3DC6-2BA6031ED625}"/>
              </a:ext>
            </a:extLst>
          </p:cNvPr>
          <p:cNvSpPr txBox="1"/>
          <p:nvPr/>
        </p:nvSpPr>
        <p:spPr>
          <a:xfrm>
            <a:off x="5053780" y="334748"/>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استاد لوکاسی در کمبریج</a:t>
            </a:r>
          </a:p>
        </p:txBody>
      </p:sp>
      <p:sp>
        <p:nvSpPr>
          <p:cNvPr id="6" name="TextBox 5">
            <a:extLst>
              <a:ext uri="{FF2B5EF4-FFF2-40B4-BE49-F238E27FC236}">
                <a16:creationId xmlns:a16="http://schemas.microsoft.com/office/drawing/2014/main" id="{5C2DA777-3272-D81A-0FAD-4CC41B104D74}"/>
              </a:ext>
            </a:extLst>
          </p:cNvPr>
          <p:cNvSpPr txBox="1"/>
          <p:nvPr/>
        </p:nvSpPr>
        <p:spPr>
          <a:xfrm>
            <a:off x="6194323" y="1114698"/>
            <a:ext cx="5270090" cy="4955203"/>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نیوتن در سال 1667 پس از بازگشایی مجدد دانشگاه برای عضویت در کالج ترینیتی(کمبریج) انتخاب شد. دو سال بعد آیزاک بارو، استاد ریاضیات لوکاسیایی (استاد ریاضیات در دانشگاه کمبریج به عنوان پروفسور لوکاسی شناخته می‌شود) که تحلیل‌های نیوتن را به جان کالینز در لندن منتقل کرده بود، از صندلی خود استعفا داد و نیوتون را به جانشینی خود توصیه کرد تا بدینوسیله خودش را وقف الوهیت(خداوند) کند. </a:t>
            </a:r>
          </a:p>
          <a:p>
            <a:br>
              <a:rPr lang="fa-IR" dirty="0"/>
            </a:br>
            <a:endParaRPr lang="en-US" dirty="0"/>
          </a:p>
        </p:txBody>
      </p:sp>
      <p:sp>
        <p:nvSpPr>
          <p:cNvPr id="7" name="TextBox 6">
            <a:extLst>
              <a:ext uri="{FF2B5EF4-FFF2-40B4-BE49-F238E27FC236}">
                <a16:creationId xmlns:a16="http://schemas.microsoft.com/office/drawing/2014/main" id="{6DEC9A6E-C0E8-8B32-E2BF-DD82C46138AB}"/>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3" name="Picture 2">
            <a:extLst>
              <a:ext uri="{FF2B5EF4-FFF2-40B4-BE49-F238E27FC236}">
                <a16:creationId xmlns:a16="http://schemas.microsoft.com/office/drawing/2014/main" id="{D88E544B-3FFC-7C9F-0564-A312F4CB567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27587" y="1258165"/>
            <a:ext cx="4336558" cy="24393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a:extLst>
              <a:ext uri="{FF2B5EF4-FFF2-40B4-BE49-F238E27FC236}">
                <a16:creationId xmlns:a16="http://schemas.microsoft.com/office/drawing/2014/main" id="{5399EBE7-E146-E15C-B29F-51C889704D5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20727459">
            <a:off x="2019122" y="3508246"/>
            <a:ext cx="2096728" cy="20967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84350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268542-053B-50FD-7300-2466DD850FB1}"/>
              </a:ext>
            </a:extLst>
          </p:cNvPr>
          <p:cNvSpPr>
            <a:spLocks noGrp="1"/>
          </p:cNvSpPr>
          <p:nvPr>
            <p:ph type="sldNum" sz="quarter" idx="12"/>
          </p:nvPr>
        </p:nvSpPr>
        <p:spPr/>
        <p:txBody>
          <a:bodyPr/>
          <a:lstStyle/>
          <a:p>
            <a:fld id="{4C846E0E-7EC4-4957-AF1F-961DC972C5A2}" type="slidenum">
              <a:rPr lang="en-US" smtClean="0"/>
              <a:pPr/>
              <a:t>3</a:t>
            </a:fld>
            <a:endParaRPr lang="en-US" dirty="0"/>
          </a:p>
        </p:txBody>
      </p:sp>
      <p:sp>
        <p:nvSpPr>
          <p:cNvPr id="4" name="TextBox 3">
            <a:extLst>
              <a:ext uri="{FF2B5EF4-FFF2-40B4-BE49-F238E27FC236}">
                <a16:creationId xmlns:a16="http://schemas.microsoft.com/office/drawing/2014/main" id="{03598A5D-C689-BA2A-CA4F-7D5B6B538529}"/>
              </a:ext>
            </a:extLst>
          </p:cNvPr>
          <p:cNvSpPr txBox="1"/>
          <p:nvPr/>
        </p:nvSpPr>
        <p:spPr>
          <a:xfrm>
            <a:off x="688258" y="1274564"/>
            <a:ext cx="6096000" cy="4308872"/>
          </a:xfrm>
          <a:prstGeom prst="rect">
            <a:avLst/>
          </a:prstGeom>
          <a:noFill/>
        </p:spPr>
        <p:txBody>
          <a:bodyPr wrap="square">
            <a:spAutoFit/>
          </a:bodyPr>
          <a:lstStyle/>
          <a:p>
            <a:pPr algn="justLow" rtl="1" fontAlgn="base">
              <a:lnSpc>
                <a:spcPct val="250000"/>
              </a:lnSpc>
            </a:pPr>
            <a:r>
              <a:rPr lang="fa-IR" sz="1600" dirty="0">
                <a:solidFill>
                  <a:srgbClr val="121A49"/>
                </a:solidFill>
                <a:latin typeface="Vazir" panose="020B0603030804020204" pitchFamily="34" charset="-78"/>
                <a:cs typeface="Vazir" panose="020B0603030804020204" pitchFamily="34" charset="-78"/>
              </a:rPr>
              <a:t>در زمان تولد نیوتن، بریتانیا درگیر کشمکشی بزرگ بود؛ سه ماه قبل، جنگی داخلی میان اعضای پارلمان و پادشاه آغاز شد که در اثر آن افراد بسیاری کشته شدند. مردم در نقاط مختلف کشور از جمله روستای لینکنشر به چند دسته تقسیم شدند؛ عده‌ای طرفدار پادشاه و عده‌ی بسیاری طرفدار مجلس بودند. خانواده‌ی نیوتن که از طرفداران شاه بودند، با خیل عظیمی از مخالفان روبه‌رو شدند که از مجلس حمایت کرده و آنان را دشمن خود می‌دانستند. این موضوع تاثیر زیادی بر زندگی ایزاک نیوتن داشت.</a:t>
            </a:r>
          </a:p>
        </p:txBody>
      </p:sp>
      <p:sp>
        <p:nvSpPr>
          <p:cNvPr id="6" name="TextBox 5">
            <a:extLst>
              <a:ext uri="{FF2B5EF4-FFF2-40B4-BE49-F238E27FC236}">
                <a16:creationId xmlns:a16="http://schemas.microsoft.com/office/drawing/2014/main" id="{317110CB-C7C7-0160-F43B-303454389234}"/>
              </a:ext>
            </a:extLst>
          </p:cNvPr>
          <p:cNvSpPr txBox="1"/>
          <p:nvPr/>
        </p:nvSpPr>
        <p:spPr>
          <a:xfrm>
            <a:off x="5053780" y="346276"/>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جنگ داخلی انگلستان</a:t>
            </a:r>
          </a:p>
        </p:txBody>
      </p:sp>
      <p:sp>
        <p:nvSpPr>
          <p:cNvPr id="7" name="TextBox 6">
            <a:extLst>
              <a:ext uri="{FF2B5EF4-FFF2-40B4-BE49-F238E27FC236}">
                <a16:creationId xmlns:a16="http://schemas.microsoft.com/office/drawing/2014/main" id="{8F807D28-D355-1886-855C-67B06E295C18}"/>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2B960EFB-15A8-965F-5DC9-207DAFB01B85}"/>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637610" y="1687086"/>
            <a:ext cx="3866132" cy="348382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343899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45458398-19AB-5C80-6042-B199710D0C1C}"/>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t="-426"/>
          <a:stretch/>
        </p:blipFill>
        <p:spPr>
          <a:xfrm>
            <a:off x="261938" y="527050"/>
            <a:ext cx="11668125" cy="6089650"/>
          </a:xfrm>
        </p:spPr>
      </p:pic>
      <p:grpSp>
        <p:nvGrpSpPr>
          <p:cNvPr id="3" name="Group 2">
            <a:extLst>
              <a:ext uri="{FF2B5EF4-FFF2-40B4-BE49-F238E27FC236}">
                <a16:creationId xmlns:a16="http://schemas.microsoft.com/office/drawing/2014/main" id="{DCBCD58C-09EE-2A40-12EF-A037ED03BD27}"/>
              </a:ext>
            </a:extLst>
          </p:cNvPr>
          <p:cNvGrpSpPr/>
          <p:nvPr/>
        </p:nvGrpSpPr>
        <p:grpSpPr>
          <a:xfrm>
            <a:off x="6096000" y="39247"/>
            <a:ext cx="5969538" cy="765070"/>
            <a:chOff x="6068311" y="163510"/>
            <a:chExt cx="5969538" cy="765070"/>
          </a:xfrm>
        </p:grpSpPr>
        <p:sp>
          <p:nvSpPr>
            <p:cNvPr id="4" name="Rectangle: Rounded Corners 3">
              <a:extLst>
                <a:ext uri="{FF2B5EF4-FFF2-40B4-BE49-F238E27FC236}">
                  <a16:creationId xmlns:a16="http://schemas.microsoft.com/office/drawing/2014/main" id="{864F5721-2378-83B4-4111-4E0E1E7B54AA}"/>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CB4CF1-8E75-30D7-E783-7844B24EC0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6" name="Group 5">
            <a:extLst>
              <a:ext uri="{FF2B5EF4-FFF2-40B4-BE49-F238E27FC236}">
                <a16:creationId xmlns:a16="http://schemas.microsoft.com/office/drawing/2014/main" id="{FE9CEF48-A5F7-6BA5-A023-067768198A96}"/>
              </a:ext>
            </a:extLst>
          </p:cNvPr>
          <p:cNvGrpSpPr/>
          <p:nvPr/>
        </p:nvGrpSpPr>
        <p:grpSpPr>
          <a:xfrm>
            <a:off x="1473069" y="6419881"/>
            <a:ext cx="9444863" cy="365125"/>
            <a:chOff x="1608307" y="6425359"/>
            <a:chExt cx="9444863" cy="365125"/>
          </a:xfrm>
        </p:grpSpPr>
        <p:sp>
          <p:nvSpPr>
            <p:cNvPr id="7" name="Rectangle: Rounded Corners 6">
              <a:extLst>
                <a:ext uri="{FF2B5EF4-FFF2-40B4-BE49-F238E27FC236}">
                  <a16:creationId xmlns:a16="http://schemas.microsoft.com/office/drawing/2014/main" id="{1F8244C6-3531-76DE-0ADE-96DB0368B44C}"/>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7D99225-981D-CE7B-CFBE-D4225FBBE3C2}"/>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AA12874-A1E7-0AC6-B545-7448075DC45D}"/>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D8264E5D-CFE1-479B-D986-9CF274007B71}"/>
              </a:ext>
            </a:extLst>
          </p:cNvPr>
          <p:cNvSpPr txBox="1"/>
          <p:nvPr/>
        </p:nvSpPr>
        <p:spPr>
          <a:xfrm>
            <a:off x="4925962" y="35279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تصاویر کمتر دیده شده از نیوتون</a:t>
            </a:r>
          </a:p>
        </p:txBody>
      </p:sp>
      <p:sp>
        <p:nvSpPr>
          <p:cNvPr id="10" name="TextBox 9">
            <a:extLst>
              <a:ext uri="{FF2B5EF4-FFF2-40B4-BE49-F238E27FC236}">
                <a16:creationId xmlns:a16="http://schemas.microsoft.com/office/drawing/2014/main" id="{4F5B2FD9-7D7E-9893-12CB-DD501142C7A8}"/>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14900894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C9DAB3-9205-F531-565A-C3AAC79714A4}"/>
              </a:ext>
            </a:extLst>
          </p:cNvPr>
          <p:cNvSpPr>
            <a:spLocks noGrp="1"/>
          </p:cNvSpPr>
          <p:nvPr>
            <p:ph type="sldNum" sz="quarter" idx="12"/>
          </p:nvPr>
        </p:nvSpPr>
        <p:spPr/>
        <p:txBody>
          <a:bodyPr/>
          <a:lstStyle/>
          <a:p>
            <a:fld id="{4C846E0E-7EC4-4957-AF1F-961DC972C5A2}" type="slidenum">
              <a:rPr lang="en-US" smtClean="0"/>
              <a:pPr/>
              <a:t>31</a:t>
            </a:fld>
            <a:endParaRPr lang="en-US" dirty="0"/>
          </a:p>
        </p:txBody>
      </p:sp>
      <p:sp>
        <p:nvSpPr>
          <p:cNvPr id="4" name="TextBox 3">
            <a:extLst>
              <a:ext uri="{FF2B5EF4-FFF2-40B4-BE49-F238E27FC236}">
                <a16:creationId xmlns:a16="http://schemas.microsoft.com/office/drawing/2014/main" id="{CDF4CA95-A639-A93C-D8A9-D6454EAA373C}"/>
              </a:ext>
            </a:extLst>
          </p:cNvPr>
          <p:cNvSpPr txBox="1"/>
          <p:nvPr/>
        </p:nvSpPr>
        <p:spPr>
          <a:xfrm>
            <a:off x="5063613" y="34294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مطالعات نیوتون در حوزه نورشناسی</a:t>
            </a:r>
          </a:p>
        </p:txBody>
      </p:sp>
      <p:sp>
        <p:nvSpPr>
          <p:cNvPr id="6" name="TextBox 5">
            <a:extLst>
              <a:ext uri="{FF2B5EF4-FFF2-40B4-BE49-F238E27FC236}">
                <a16:creationId xmlns:a16="http://schemas.microsoft.com/office/drawing/2014/main" id="{1E70FFA2-2E5E-7C92-18C6-72B6C90B87E5}"/>
              </a:ext>
            </a:extLst>
          </p:cNvPr>
          <p:cNvSpPr txBox="1"/>
          <p:nvPr/>
        </p:nvSpPr>
        <p:spPr>
          <a:xfrm>
            <a:off x="747251" y="1154723"/>
            <a:ext cx="10412362" cy="4401205"/>
          </a:xfrm>
          <a:prstGeom prst="rect">
            <a:avLst/>
          </a:prstGeom>
          <a:noFill/>
        </p:spPr>
        <p:txBody>
          <a:bodyPr wrap="square">
            <a:spAutoFit/>
          </a:bodyPr>
          <a:lstStyle/>
          <a:p>
            <a:pPr algn="ctr" rtl="1">
              <a:lnSpc>
                <a:spcPct val="300000"/>
              </a:lnSpc>
            </a:pPr>
            <a:r>
              <a:rPr lang="fa-IR" sz="1600" dirty="0">
                <a:solidFill>
                  <a:srgbClr val="121A49"/>
                </a:solidFill>
                <a:latin typeface="Vazir" panose="020B0603030804020204" pitchFamily="34" charset="-78"/>
                <a:cs typeface="Vazir" panose="020B0603030804020204" pitchFamily="34" charset="-78"/>
              </a:rPr>
              <a:t>آیزاک نیوتن به ماهیت مکانیکی نور باور داشت، اما جایگزینی اتمی برای آن انتخاب کرد و معتقد بود که نور متشکل از ذرات مادی در حرکت است. او از طریق مجموعه‌ای از آزمایش‌ها در سال‌های 1665 و 1666، نشان داد که نور سفید مجموعه‌ای از تمام رنگ‌ها از جمله رنگ‌های رنگین کمان است. آیزاک نیوتون معتقد بود، هنگامی که پرتوهای نور به شبکیه چشم برخورد می‌کنند، باعث تحریک احساسات مربوط به رنگ‌ها در فرد می‌شوند. از آنجا که نیوتن می‌دانست، انحرافات رنگی عدسی‌ها هرگز حذف نمی‌شود، از تلسکوپ‌های شکستی(گالیله‌ای) به تلسکوپ‌های بازتابی روی آورد. بنابراین موفق به ساخت اولین تلسکوپ‌های نیوتونی شد که همین امروز هم مدرن‌ترین تلسکوپ‌ها از این تکنولوژی استفاده می‌شود.</a:t>
            </a:r>
            <a:endParaRPr lang="en-US" sz="1600" dirty="0">
              <a:solidFill>
                <a:srgbClr val="121A49"/>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635038DF-B9B4-0D0C-7BCB-3222FE14E0AA}"/>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15510585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7B37E6-96B7-8B6B-0608-FC3417700C3C}"/>
              </a:ext>
            </a:extLst>
          </p:cNvPr>
          <p:cNvSpPr>
            <a:spLocks noGrp="1"/>
          </p:cNvSpPr>
          <p:nvPr>
            <p:ph type="sldNum" sz="quarter" idx="12"/>
          </p:nvPr>
        </p:nvSpPr>
        <p:spPr/>
        <p:txBody>
          <a:bodyPr/>
          <a:lstStyle/>
          <a:p>
            <a:fld id="{4C846E0E-7EC4-4957-AF1F-961DC972C5A2}" type="slidenum">
              <a:rPr lang="en-US" smtClean="0"/>
              <a:pPr/>
              <a:t>32</a:t>
            </a:fld>
            <a:endParaRPr lang="en-US" dirty="0"/>
          </a:p>
        </p:txBody>
      </p:sp>
      <p:sp>
        <p:nvSpPr>
          <p:cNvPr id="4" name="TextBox 3">
            <a:extLst>
              <a:ext uri="{FF2B5EF4-FFF2-40B4-BE49-F238E27FC236}">
                <a16:creationId xmlns:a16="http://schemas.microsoft.com/office/drawing/2014/main" id="{C0F251D7-2D44-3082-AFC2-E7353589C1DE}"/>
              </a:ext>
            </a:extLst>
          </p:cNvPr>
          <p:cNvSpPr txBox="1"/>
          <p:nvPr/>
        </p:nvSpPr>
        <p:spPr>
          <a:xfrm>
            <a:off x="462115" y="1228397"/>
            <a:ext cx="3362633" cy="4401205"/>
          </a:xfrm>
          <a:prstGeom prst="rect">
            <a:avLst/>
          </a:prstGeom>
          <a:noFill/>
        </p:spPr>
        <p:txBody>
          <a:bodyPr wrap="square">
            <a:spAutoFit/>
          </a:bodyPr>
          <a:lstStyle/>
          <a:p>
            <a:pPr algn="justLow" rtl="1">
              <a:lnSpc>
                <a:spcPct val="300000"/>
              </a:lnSpc>
            </a:pPr>
            <a:r>
              <a:rPr lang="fa-IR" sz="1600" dirty="0">
                <a:solidFill>
                  <a:srgbClr val="121A49"/>
                </a:solidFill>
                <a:latin typeface="Vazir" panose="020B0603030804020204" pitchFamily="34" charset="-78"/>
                <a:cs typeface="Vazir" panose="020B0603030804020204" pitchFamily="34" charset="-78"/>
              </a:rPr>
              <a:t>وقتی نیوتن استقبال مشتاقانه انجمن سلطنتی را دید، به طور داوطلبانه مقاله‌ای در مورد نور و رنگ‌ها ارائه داد. در مجموع، مقاله او با استقبال خوبی مواجه شد اما نکته اینجا بود که کار او مخالفانی هم پیدا کرد.</a:t>
            </a:r>
            <a:endParaRPr lang="en-US" sz="1600" dirty="0">
              <a:solidFill>
                <a:srgbClr val="121A49"/>
              </a:solidFill>
              <a:latin typeface="Vazir" panose="020B0603030804020204" pitchFamily="34" charset="-78"/>
              <a:cs typeface="Vazir" panose="020B0603030804020204" pitchFamily="34" charset="-78"/>
            </a:endParaRPr>
          </a:p>
        </p:txBody>
      </p:sp>
      <p:sp>
        <p:nvSpPr>
          <p:cNvPr id="5" name="TextBox 4">
            <a:extLst>
              <a:ext uri="{FF2B5EF4-FFF2-40B4-BE49-F238E27FC236}">
                <a16:creationId xmlns:a16="http://schemas.microsoft.com/office/drawing/2014/main" id="{7F4F6EE1-4368-CA82-5620-144592BBB939}"/>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
        <p:nvSpPr>
          <p:cNvPr id="6" name="TextBox 5">
            <a:extLst>
              <a:ext uri="{FF2B5EF4-FFF2-40B4-BE49-F238E27FC236}">
                <a16:creationId xmlns:a16="http://schemas.microsoft.com/office/drawing/2014/main" id="{FB2B37A7-25E8-5817-E6C0-F6A301D8D4FF}"/>
              </a:ext>
            </a:extLst>
          </p:cNvPr>
          <p:cNvSpPr txBox="1"/>
          <p:nvPr/>
        </p:nvSpPr>
        <p:spPr>
          <a:xfrm>
            <a:off x="5063613" y="34294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مطالعات نیوتون در حوزه نورشناسی</a:t>
            </a:r>
          </a:p>
        </p:txBody>
      </p:sp>
      <p:pic>
        <p:nvPicPr>
          <p:cNvPr id="9" name="Picture 8">
            <a:extLst>
              <a:ext uri="{FF2B5EF4-FFF2-40B4-BE49-F238E27FC236}">
                <a16:creationId xmlns:a16="http://schemas.microsoft.com/office/drawing/2014/main" id="{5FD13D02-F431-A76E-2123-ABF42E46BF8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063613" y="1206274"/>
            <a:ext cx="6388848" cy="413677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0" name="Picture 9">
            <a:extLst>
              <a:ext uri="{FF2B5EF4-FFF2-40B4-BE49-F238E27FC236}">
                <a16:creationId xmlns:a16="http://schemas.microsoft.com/office/drawing/2014/main" id="{B94A0FED-E371-DCED-C9F0-E08C148FCDD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56799" y="4669687"/>
            <a:ext cx="2429473" cy="134673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348701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4D29DB-85FD-B508-DD95-8EF97E3D6F5C}"/>
              </a:ext>
            </a:extLst>
          </p:cNvPr>
          <p:cNvSpPr>
            <a:spLocks noGrp="1"/>
          </p:cNvSpPr>
          <p:nvPr>
            <p:ph type="sldNum" sz="quarter" idx="12"/>
          </p:nvPr>
        </p:nvSpPr>
        <p:spPr/>
        <p:txBody>
          <a:bodyPr/>
          <a:lstStyle/>
          <a:p>
            <a:fld id="{4C846E0E-7EC4-4957-AF1F-961DC972C5A2}" type="slidenum">
              <a:rPr lang="en-US" smtClean="0"/>
              <a:pPr/>
              <a:t>33</a:t>
            </a:fld>
            <a:endParaRPr lang="en-US" dirty="0"/>
          </a:p>
        </p:txBody>
      </p:sp>
      <p:sp>
        <p:nvSpPr>
          <p:cNvPr id="4" name="TextBox 3">
            <a:extLst>
              <a:ext uri="{FF2B5EF4-FFF2-40B4-BE49-F238E27FC236}">
                <a16:creationId xmlns:a16="http://schemas.microsoft.com/office/drawing/2014/main" id="{B8769824-460F-9A6B-BA92-B4F06E62573F}"/>
              </a:ext>
            </a:extLst>
          </p:cNvPr>
          <p:cNvSpPr txBox="1"/>
          <p:nvPr/>
        </p:nvSpPr>
        <p:spPr>
          <a:xfrm>
            <a:off x="6617109" y="344581"/>
            <a:ext cx="4552335"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شروع جدال سرسختانه نیوتون</a:t>
            </a:r>
          </a:p>
        </p:txBody>
      </p:sp>
      <p:sp>
        <p:nvSpPr>
          <p:cNvPr id="6" name="TextBox 5">
            <a:extLst>
              <a:ext uri="{FF2B5EF4-FFF2-40B4-BE49-F238E27FC236}">
                <a16:creationId xmlns:a16="http://schemas.microsoft.com/office/drawing/2014/main" id="{D96FEB19-41E4-8A89-DA0E-0532F52ED9C8}"/>
              </a:ext>
            </a:extLst>
          </p:cNvPr>
          <p:cNvSpPr txBox="1"/>
          <p:nvPr/>
        </p:nvSpPr>
        <p:spPr>
          <a:xfrm>
            <a:off x="6096000" y="931607"/>
            <a:ext cx="5594555" cy="5139869"/>
          </a:xfrm>
          <a:prstGeom prst="rect">
            <a:avLst/>
          </a:prstGeom>
          <a:noFill/>
        </p:spPr>
        <p:txBody>
          <a:bodyPr wrap="square">
            <a:spAutoFit/>
          </a:bodyPr>
          <a:lstStyle/>
          <a:p>
            <a:pPr algn="justLow" rtl="1">
              <a:lnSpc>
                <a:spcPct val="300000"/>
              </a:lnSpc>
            </a:pPr>
            <a:r>
              <a:rPr lang="fa-IR" sz="1600" dirty="0">
                <a:solidFill>
                  <a:srgbClr val="121A49"/>
                </a:solidFill>
                <a:latin typeface="Vazir" panose="020B0603030804020204" pitchFamily="34" charset="-78"/>
                <a:cs typeface="Vazir" panose="020B0603030804020204" pitchFamily="34" charset="-78"/>
              </a:rPr>
              <a:t>از جمله مهم‌ترین مخالفان مقاله نیوتن، یکی از رهبران انجمن سلطنتی به نام رابرت هوک بود که خود را استاد اپتیک می‌دانست و به همین دلیل انتقاداتی تحقیرآمیز برای آیزاک نیوتون نوشت. این نقد، نیوتون را بسیار آزار داد اما او در پاسخ به این نقد توهین‌آمیز، رفتار غیر معمولی از خود نشان داد که ریشه در عدم اعتماد به نفس او داشت. متاسفانه نیوتن با این نقد مقابله نکرد و به جای آن شروع به قطع رابطه با انجمن کرد و خود را در انزوا قرار داد.</a:t>
            </a:r>
            <a:endParaRPr lang="en-US" sz="1600" dirty="0">
              <a:solidFill>
                <a:srgbClr val="121A49"/>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7013CDBC-0B40-17D9-1183-17BD2D6A4C29}"/>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9" name="Picture 8">
            <a:extLst>
              <a:ext uri="{FF2B5EF4-FFF2-40B4-BE49-F238E27FC236}">
                <a16:creationId xmlns:a16="http://schemas.microsoft.com/office/drawing/2014/main" id="{888E8A77-FB3D-1681-69C8-FC9BDB7AB1D0}"/>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76748" y="1167579"/>
            <a:ext cx="4591665" cy="4903897"/>
          </a:xfrm>
          <a:prstGeom prst="roundRect">
            <a:avLst>
              <a:gd name="adj" fmla="val 2858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3318280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D79A10-93EC-32E1-F898-3AC8117B0F23}"/>
              </a:ext>
            </a:extLst>
          </p:cNvPr>
          <p:cNvSpPr>
            <a:spLocks noGrp="1"/>
          </p:cNvSpPr>
          <p:nvPr>
            <p:ph type="sldNum" sz="quarter" idx="12"/>
          </p:nvPr>
        </p:nvSpPr>
        <p:spPr/>
        <p:txBody>
          <a:bodyPr/>
          <a:lstStyle/>
          <a:p>
            <a:fld id="{4C846E0E-7EC4-4957-AF1F-961DC972C5A2}" type="slidenum">
              <a:rPr lang="en-US" smtClean="0"/>
              <a:pPr/>
              <a:t>34</a:t>
            </a:fld>
            <a:endParaRPr lang="en-US" dirty="0"/>
          </a:p>
        </p:txBody>
      </p:sp>
      <p:sp>
        <p:nvSpPr>
          <p:cNvPr id="4" name="TextBox 3">
            <a:extLst>
              <a:ext uri="{FF2B5EF4-FFF2-40B4-BE49-F238E27FC236}">
                <a16:creationId xmlns:a16="http://schemas.microsoft.com/office/drawing/2014/main" id="{50263FF0-E47D-24A7-6614-1C37E5E96EF9}"/>
              </a:ext>
            </a:extLst>
          </p:cNvPr>
          <p:cNvSpPr txBox="1"/>
          <p:nvPr/>
        </p:nvSpPr>
        <p:spPr>
          <a:xfrm>
            <a:off x="5034117" y="315083"/>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دومین مقاله اُپتیک نیوتون</a:t>
            </a:r>
            <a:endParaRPr lang="en-US" sz="2000" b="1" dirty="0">
              <a:solidFill>
                <a:schemeClr val="bg1"/>
              </a:solidFill>
              <a:latin typeface="IRANSansXV"/>
              <a:cs typeface="Mj_Sudan Bold" panose="00000400000000000000" pitchFamily="2" charset="-78"/>
            </a:endParaRPr>
          </a:p>
        </p:txBody>
      </p:sp>
      <p:sp>
        <p:nvSpPr>
          <p:cNvPr id="6" name="TextBox 5">
            <a:extLst>
              <a:ext uri="{FF2B5EF4-FFF2-40B4-BE49-F238E27FC236}">
                <a16:creationId xmlns:a16="http://schemas.microsoft.com/office/drawing/2014/main" id="{2620E7DE-CFE3-146E-6040-38E2A19B8D05}"/>
              </a:ext>
            </a:extLst>
          </p:cNvPr>
          <p:cNvSpPr txBox="1"/>
          <p:nvPr/>
        </p:nvSpPr>
        <p:spPr>
          <a:xfrm>
            <a:off x="432619" y="951398"/>
            <a:ext cx="11189110" cy="3108543"/>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نیوتون سال 1675 و در جریان بازدید از لندن، شنیده بود که هوک نظریه رنگ‌ها را پذیرفته است. برای همین جرأت پیدا کرد تا مقاله دوم خود را ارائه دهد. هدف این مقاله توضیح مفهوم تداخل است. او حلقه‌های رنگی متحدالمرکز را در لایه نازک هوا بین عدسی و یک صفحه صاف شیشه‌ای کشف کرد. فاصله بین این حلقه‌های متحدالمرکز که تا امروز به عنوان حلقه‌های نیوتون شناخته می‌شود به افزایش ضخامت لایه هوا بستگی دارد.</a:t>
            </a:r>
          </a:p>
          <a:p>
            <a:br>
              <a:rPr lang="fa-IR" b="0" i="0" dirty="0">
                <a:solidFill>
                  <a:srgbClr val="121A49"/>
                </a:solidFill>
                <a:effectLst/>
                <a:latin typeface="IRANSansXV"/>
              </a:rPr>
            </a:br>
            <a:endParaRPr lang="en-US" dirty="0"/>
          </a:p>
        </p:txBody>
      </p:sp>
      <p:sp>
        <p:nvSpPr>
          <p:cNvPr id="7" name="TextBox 6">
            <a:extLst>
              <a:ext uri="{FF2B5EF4-FFF2-40B4-BE49-F238E27FC236}">
                <a16:creationId xmlns:a16="http://schemas.microsoft.com/office/drawing/2014/main" id="{770A834E-A901-41E7-BC16-D25C44A6142B}"/>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7B86A4D6-4EB7-4142-8529-0189B112902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92304" y="3204575"/>
            <a:ext cx="2116942" cy="2702027"/>
          </a:xfrm>
          <a:prstGeom prst="rect">
            <a:avLst/>
          </a:prstGeom>
        </p:spPr>
      </p:pic>
      <p:pic>
        <p:nvPicPr>
          <p:cNvPr id="9" name="Picture 8">
            <a:extLst>
              <a:ext uri="{FF2B5EF4-FFF2-40B4-BE49-F238E27FC236}">
                <a16:creationId xmlns:a16="http://schemas.microsoft.com/office/drawing/2014/main" id="{3E59C17C-BD45-937F-45E5-534DBBE0407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75726" y="3035448"/>
            <a:ext cx="3778108" cy="3135266"/>
          </a:xfrm>
          <a:prstGeom prst="rect">
            <a:avLst/>
          </a:prstGeom>
        </p:spPr>
      </p:pic>
    </p:spTree>
    <p:extLst>
      <p:ext uri="{BB962C8B-B14F-4D97-AF65-F5344CB8AC3E}">
        <p14:creationId xmlns:p14="http://schemas.microsoft.com/office/powerpoint/2010/main" val="25155455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AA7CF3E-F934-5A05-F8AC-731CC51461C4}"/>
              </a:ext>
            </a:extLst>
          </p:cNvPr>
          <p:cNvSpPr>
            <a:spLocks noGrp="1"/>
          </p:cNvSpPr>
          <p:nvPr>
            <p:ph type="sldNum" sz="quarter" idx="12"/>
          </p:nvPr>
        </p:nvSpPr>
        <p:spPr/>
        <p:txBody>
          <a:bodyPr/>
          <a:lstStyle/>
          <a:p>
            <a:fld id="{4C846E0E-7EC4-4957-AF1F-961DC972C5A2}" type="slidenum">
              <a:rPr lang="en-US" smtClean="0"/>
              <a:pPr/>
              <a:t>35</a:t>
            </a:fld>
            <a:endParaRPr lang="en-US" dirty="0"/>
          </a:p>
        </p:txBody>
      </p:sp>
      <p:sp>
        <p:nvSpPr>
          <p:cNvPr id="4" name="TextBox 3">
            <a:extLst>
              <a:ext uri="{FF2B5EF4-FFF2-40B4-BE49-F238E27FC236}">
                <a16:creationId xmlns:a16="http://schemas.microsoft.com/office/drawing/2014/main" id="{A696F8A4-14DB-23F1-059F-5728D6780395}"/>
              </a:ext>
            </a:extLst>
          </p:cNvPr>
          <p:cNvSpPr txBox="1"/>
          <p:nvPr/>
        </p:nvSpPr>
        <p:spPr>
          <a:xfrm>
            <a:off x="6685935" y="1090985"/>
            <a:ext cx="5024284" cy="2492990"/>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مقاله دوم نیوتون، جنجال‌های جدیدی را برانگیخت. اینبار هوک ادعا کرد که نیوتن محتوای این مقاله را از او دزدیده است.</a:t>
            </a:r>
          </a:p>
          <a:p>
            <a:br>
              <a:rPr lang="fa-IR" dirty="0"/>
            </a:br>
            <a:endParaRPr lang="en-US" dirty="0"/>
          </a:p>
        </p:txBody>
      </p:sp>
      <p:sp>
        <p:nvSpPr>
          <p:cNvPr id="5" name="TextBox 4">
            <a:extLst>
              <a:ext uri="{FF2B5EF4-FFF2-40B4-BE49-F238E27FC236}">
                <a16:creationId xmlns:a16="http://schemas.microsoft.com/office/drawing/2014/main" id="{23B8594C-7BB3-FA8B-E607-AB94B1866DC9}"/>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
        <p:nvSpPr>
          <p:cNvPr id="6" name="TextBox 5">
            <a:extLst>
              <a:ext uri="{FF2B5EF4-FFF2-40B4-BE49-F238E27FC236}">
                <a16:creationId xmlns:a16="http://schemas.microsoft.com/office/drawing/2014/main" id="{0E7C6367-3A88-2F80-BAF6-EEB086E70C9B}"/>
              </a:ext>
            </a:extLst>
          </p:cNvPr>
          <p:cNvSpPr txBox="1"/>
          <p:nvPr/>
        </p:nvSpPr>
        <p:spPr>
          <a:xfrm>
            <a:off x="5034117" y="315083"/>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دومین مقاله اُپتیک نیوتون</a:t>
            </a:r>
            <a:endParaRPr lang="en-US" sz="2000" b="1" dirty="0">
              <a:solidFill>
                <a:schemeClr val="bg1"/>
              </a:solidFill>
              <a:latin typeface="IRANSansXV"/>
              <a:cs typeface="Mj_Sudan Bold" panose="00000400000000000000" pitchFamily="2" charset="-78"/>
            </a:endParaRPr>
          </a:p>
        </p:txBody>
      </p:sp>
      <p:pic>
        <p:nvPicPr>
          <p:cNvPr id="3" name="Picture 2">
            <a:extLst>
              <a:ext uri="{FF2B5EF4-FFF2-40B4-BE49-F238E27FC236}">
                <a16:creationId xmlns:a16="http://schemas.microsoft.com/office/drawing/2014/main" id="{E9CF0D18-D518-8027-1442-A352BE7EF96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16077" y="3144673"/>
            <a:ext cx="10422194" cy="2840048"/>
          </a:xfrm>
          <a:prstGeom prst="rect">
            <a:avLst/>
          </a:prstGeom>
        </p:spPr>
      </p:pic>
    </p:spTree>
    <p:extLst>
      <p:ext uri="{BB962C8B-B14F-4D97-AF65-F5344CB8AC3E}">
        <p14:creationId xmlns:p14="http://schemas.microsoft.com/office/powerpoint/2010/main" val="12834552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DB9BB7-343A-7113-0660-607E29B35084}"/>
              </a:ext>
            </a:extLst>
          </p:cNvPr>
          <p:cNvSpPr>
            <a:spLocks noGrp="1"/>
          </p:cNvSpPr>
          <p:nvPr>
            <p:ph type="sldNum" sz="quarter" idx="12"/>
          </p:nvPr>
        </p:nvSpPr>
        <p:spPr/>
        <p:txBody>
          <a:bodyPr/>
          <a:lstStyle/>
          <a:p>
            <a:fld id="{4C846E0E-7EC4-4957-AF1F-961DC972C5A2}" type="slidenum">
              <a:rPr lang="en-US" smtClean="0"/>
              <a:pPr/>
              <a:t>36</a:t>
            </a:fld>
            <a:endParaRPr lang="en-US" dirty="0"/>
          </a:p>
        </p:txBody>
      </p:sp>
      <p:sp>
        <p:nvSpPr>
          <p:cNvPr id="4" name="TextBox 3">
            <a:extLst>
              <a:ext uri="{FF2B5EF4-FFF2-40B4-BE49-F238E27FC236}">
                <a16:creationId xmlns:a16="http://schemas.microsoft.com/office/drawing/2014/main" id="{B235303E-2713-8E7E-2C85-7DD285A0797C}"/>
              </a:ext>
            </a:extLst>
          </p:cNvPr>
          <p:cNvSpPr txBox="1"/>
          <p:nvPr/>
        </p:nvSpPr>
        <p:spPr>
          <a:xfrm>
            <a:off x="6892413" y="324916"/>
            <a:ext cx="4237704"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فروپاشی عصبی آیزاک نیوتون</a:t>
            </a:r>
          </a:p>
        </p:txBody>
      </p:sp>
      <p:sp>
        <p:nvSpPr>
          <p:cNvPr id="6" name="TextBox 5">
            <a:extLst>
              <a:ext uri="{FF2B5EF4-FFF2-40B4-BE49-F238E27FC236}">
                <a16:creationId xmlns:a16="http://schemas.microsoft.com/office/drawing/2014/main" id="{64B1FD3E-4555-6A5D-C49F-E47AC7F010F6}"/>
              </a:ext>
            </a:extLst>
          </p:cNvPr>
          <p:cNvSpPr txBox="1"/>
          <p:nvPr/>
        </p:nvSpPr>
        <p:spPr>
          <a:xfrm>
            <a:off x="639097" y="1079268"/>
            <a:ext cx="5319251" cy="4924425"/>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نیوتن همزمان درگیر جنجال دیگری درباره نظریه رنگ‌های خود با فرقه‌ای مذهبی وابسته به کلیسای کاتولیک شد. اگرچه اعتراض آن‌ها بسیار سطحی بود، اما استدلال آن‌ها مبنی بر اشتباه بودن آزمایش‌های نیوتون، او را به خشم آورد. مکاتبات تا سال 1678 به طول انجامید اما در نهایت آیزاک نیوتون با یک فروپاشی عصبی کامل، دوباره شروع به کناره گیری کرد. سال بعد، مرگ مادرش نیوتون را در انزوای بی سابقه‌ای قرار داد و مجموعا به مدت شش سال از محافل علمی کنار رفت</a:t>
            </a:r>
            <a:endParaRPr lang="en-US" sz="1600" dirty="0">
              <a:solidFill>
                <a:srgbClr val="121A49"/>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8D3D205E-12A3-489A-918E-06BBA00DFABB}"/>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3" name="Picture 2">
            <a:extLst>
              <a:ext uri="{FF2B5EF4-FFF2-40B4-BE49-F238E27FC236}">
                <a16:creationId xmlns:a16="http://schemas.microsoft.com/office/drawing/2014/main" id="{4DEAF283-6414-DF0B-C302-04EC3FA5654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344697" y="1356851"/>
            <a:ext cx="3785420" cy="440781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9637432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D7D2786-7CD3-CF79-59D9-17550320F5DC}"/>
              </a:ext>
            </a:extLst>
          </p:cNvPr>
          <p:cNvSpPr>
            <a:spLocks noGrp="1"/>
          </p:cNvSpPr>
          <p:nvPr>
            <p:ph type="sldNum" sz="quarter" idx="12"/>
          </p:nvPr>
        </p:nvSpPr>
        <p:spPr/>
        <p:txBody>
          <a:bodyPr/>
          <a:lstStyle/>
          <a:p>
            <a:fld id="{4C846E0E-7EC4-4957-AF1F-961DC972C5A2}" type="slidenum">
              <a:rPr lang="en-US" smtClean="0"/>
              <a:pPr/>
              <a:t>37</a:t>
            </a:fld>
            <a:endParaRPr lang="en-US" dirty="0"/>
          </a:p>
        </p:txBody>
      </p:sp>
      <p:sp>
        <p:nvSpPr>
          <p:cNvPr id="4" name="TextBox 3">
            <a:extLst>
              <a:ext uri="{FF2B5EF4-FFF2-40B4-BE49-F238E27FC236}">
                <a16:creationId xmlns:a16="http://schemas.microsoft.com/office/drawing/2014/main" id="{20983EE9-EAC6-1FC1-F346-374C6D9427FC}"/>
              </a:ext>
            </a:extLst>
          </p:cNvPr>
          <p:cNvSpPr txBox="1"/>
          <p:nvPr/>
        </p:nvSpPr>
        <p:spPr>
          <a:xfrm>
            <a:off x="6843252" y="342121"/>
            <a:ext cx="4277032"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مرگ مادر</a:t>
            </a:r>
          </a:p>
        </p:txBody>
      </p:sp>
      <p:sp>
        <p:nvSpPr>
          <p:cNvPr id="6" name="TextBox 5">
            <a:extLst>
              <a:ext uri="{FF2B5EF4-FFF2-40B4-BE49-F238E27FC236}">
                <a16:creationId xmlns:a16="http://schemas.microsoft.com/office/drawing/2014/main" id="{61A80CC5-6996-5349-3508-3F025CA0EB68}"/>
              </a:ext>
            </a:extLst>
          </p:cNvPr>
          <p:cNvSpPr txBox="1"/>
          <p:nvPr/>
        </p:nvSpPr>
        <p:spPr>
          <a:xfrm>
            <a:off x="7148051" y="1032874"/>
            <a:ext cx="4385187" cy="4924425"/>
          </a:xfrm>
          <a:prstGeom prst="rect">
            <a:avLst/>
          </a:prstGeom>
          <a:noFill/>
        </p:spPr>
        <p:txBody>
          <a:bodyPr wrap="square">
            <a:spAutoFit/>
          </a:bodyPr>
          <a:lstStyle/>
          <a:p>
            <a:pPr algn="justLow" rtl="1" fontAlgn="base">
              <a:lnSpc>
                <a:spcPct val="250000"/>
              </a:lnSpc>
            </a:pPr>
            <a:r>
              <a:rPr lang="fa-IR" sz="1600" dirty="0">
                <a:solidFill>
                  <a:srgbClr val="121A49"/>
                </a:solidFill>
                <a:latin typeface="Vazir" panose="020B0603030804020204" pitchFamily="34" charset="-78"/>
                <a:cs typeface="Vazir" panose="020B0603030804020204" pitchFamily="34" charset="-78"/>
              </a:rPr>
              <a:t>نیوتن در روزهای پایانی زندگی مادرش به وولستورپ رفت. او به پرستاری و مراقبت از مادرش پرداخت و هرچه از دستش برمی‌آمد برای سلامتی او انجام داد. اگرچه ایزاک و هنا ارتباط خوبی با هم نداشتند؛ اما او در روزهای پایانی به یاد محبت مادر در دوران کودکی افتاد. بنابراین مرگ مادرش با اندوه و عذاب وجدان زیادی همراه شد و نیوتن را دچار افسردگی موقت کرد.</a:t>
            </a:r>
            <a:endParaRPr lang="en-US" sz="1600" dirty="0">
              <a:solidFill>
                <a:srgbClr val="121A49"/>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3C2C19DE-3A42-F119-1F10-27B574DD44A4}"/>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3" name="Picture 2">
            <a:extLst>
              <a:ext uri="{FF2B5EF4-FFF2-40B4-BE49-F238E27FC236}">
                <a16:creationId xmlns:a16="http://schemas.microsoft.com/office/drawing/2014/main" id="{1FB027DB-6DF0-FFED-C569-AB3952CB585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rot="1131060">
            <a:off x="1101213" y="1377400"/>
            <a:ext cx="4336558" cy="243931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Picture 4">
            <a:extLst>
              <a:ext uri="{FF2B5EF4-FFF2-40B4-BE49-F238E27FC236}">
                <a16:creationId xmlns:a16="http://schemas.microsoft.com/office/drawing/2014/main" id="{9C17A6E4-6624-FCCE-1573-36D018B2A4F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20242403">
            <a:off x="2748259" y="2768027"/>
            <a:ext cx="2901296" cy="290129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8862181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2A4BFE15-4FB5-02F7-0F4A-A21457638084}"/>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t="-426"/>
          <a:stretch/>
        </p:blipFill>
        <p:spPr>
          <a:xfrm>
            <a:off x="261938" y="527050"/>
            <a:ext cx="11668125" cy="6089650"/>
          </a:xfrm>
        </p:spPr>
      </p:pic>
      <p:grpSp>
        <p:nvGrpSpPr>
          <p:cNvPr id="3" name="Group 2">
            <a:extLst>
              <a:ext uri="{FF2B5EF4-FFF2-40B4-BE49-F238E27FC236}">
                <a16:creationId xmlns:a16="http://schemas.microsoft.com/office/drawing/2014/main" id="{DCBCD58C-09EE-2A40-12EF-A037ED03BD27}"/>
              </a:ext>
            </a:extLst>
          </p:cNvPr>
          <p:cNvGrpSpPr/>
          <p:nvPr/>
        </p:nvGrpSpPr>
        <p:grpSpPr>
          <a:xfrm>
            <a:off x="6096000" y="39247"/>
            <a:ext cx="5969538" cy="765070"/>
            <a:chOff x="6068311" y="163510"/>
            <a:chExt cx="5969538" cy="765070"/>
          </a:xfrm>
        </p:grpSpPr>
        <p:sp>
          <p:nvSpPr>
            <p:cNvPr id="4" name="Rectangle: Rounded Corners 3">
              <a:extLst>
                <a:ext uri="{FF2B5EF4-FFF2-40B4-BE49-F238E27FC236}">
                  <a16:creationId xmlns:a16="http://schemas.microsoft.com/office/drawing/2014/main" id="{864F5721-2378-83B4-4111-4E0E1E7B54AA}"/>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CB4CF1-8E75-30D7-E783-7844B24EC0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6" name="Group 5">
            <a:extLst>
              <a:ext uri="{FF2B5EF4-FFF2-40B4-BE49-F238E27FC236}">
                <a16:creationId xmlns:a16="http://schemas.microsoft.com/office/drawing/2014/main" id="{FE9CEF48-A5F7-6BA5-A023-067768198A96}"/>
              </a:ext>
            </a:extLst>
          </p:cNvPr>
          <p:cNvGrpSpPr/>
          <p:nvPr/>
        </p:nvGrpSpPr>
        <p:grpSpPr>
          <a:xfrm>
            <a:off x="1473069" y="6419881"/>
            <a:ext cx="9444863" cy="365125"/>
            <a:chOff x="1608307" y="6425359"/>
            <a:chExt cx="9444863" cy="365125"/>
          </a:xfrm>
        </p:grpSpPr>
        <p:sp>
          <p:nvSpPr>
            <p:cNvPr id="7" name="Rectangle: Rounded Corners 6">
              <a:extLst>
                <a:ext uri="{FF2B5EF4-FFF2-40B4-BE49-F238E27FC236}">
                  <a16:creationId xmlns:a16="http://schemas.microsoft.com/office/drawing/2014/main" id="{1F8244C6-3531-76DE-0ADE-96DB0368B44C}"/>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7D99225-981D-CE7B-CFBE-D4225FBBE3C2}"/>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AA12874-A1E7-0AC6-B545-7448075DC45D}"/>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D8264E5D-CFE1-479B-D986-9CF274007B71}"/>
              </a:ext>
            </a:extLst>
          </p:cNvPr>
          <p:cNvSpPr txBox="1"/>
          <p:nvPr/>
        </p:nvSpPr>
        <p:spPr>
          <a:xfrm>
            <a:off x="4925962" y="35279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تصاویر کمتر دیده شده از نیوتون</a:t>
            </a:r>
          </a:p>
        </p:txBody>
      </p:sp>
      <p:sp>
        <p:nvSpPr>
          <p:cNvPr id="10" name="TextBox 9">
            <a:extLst>
              <a:ext uri="{FF2B5EF4-FFF2-40B4-BE49-F238E27FC236}">
                <a16:creationId xmlns:a16="http://schemas.microsoft.com/office/drawing/2014/main" id="{74B259D5-B91E-03B7-23FF-D362689BD44B}"/>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26210786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DA7F77-B6A4-636C-90A7-7BE5FA0145DD}"/>
              </a:ext>
            </a:extLst>
          </p:cNvPr>
          <p:cNvSpPr>
            <a:spLocks noGrp="1"/>
          </p:cNvSpPr>
          <p:nvPr>
            <p:ph type="sldNum" sz="quarter" idx="12"/>
          </p:nvPr>
        </p:nvSpPr>
        <p:spPr/>
        <p:txBody>
          <a:bodyPr/>
          <a:lstStyle/>
          <a:p>
            <a:fld id="{4C846E0E-7EC4-4957-AF1F-961DC972C5A2}" type="slidenum">
              <a:rPr lang="en-US" smtClean="0"/>
              <a:pPr/>
              <a:t>39</a:t>
            </a:fld>
            <a:endParaRPr lang="en-US" dirty="0"/>
          </a:p>
        </p:txBody>
      </p:sp>
      <p:sp>
        <p:nvSpPr>
          <p:cNvPr id="4" name="TextBox 3">
            <a:extLst>
              <a:ext uri="{FF2B5EF4-FFF2-40B4-BE49-F238E27FC236}">
                <a16:creationId xmlns:a16="http://schemas.microsoft.com/office/drawing/2014/main" id="{B852CC1A-B100-3D6D-4F88-674C5E0BB972}"/>
              </a:ext>
            </a:extLst>
          </p:cNvPr>
          <p:cNvSpPr txBox="1"/>
          <p:nvPr/>
        </p:nvSpPr>
        <p:spPr>
          <a:xfrm>
            <a:off x="5102942" y="34666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انگیزه‌ای تازه برای خلق قوانین نیوتون</a:t>
            </a:r>
          </a:p>
        </p:txBody>
      </p:sp>
      <p:sp>
        <p:nvSpPr>
          <p:cNvPr id="6" name="TextBox 5">
            <a:extLst>
              <a:ext uri="{FF2B5EF4-FFF2-40B4-BE49-F238E27FC236}">
                <a16:creationId xmlns:a16="http://schemas.microsoft.com/office/drawing/2014/main" id="{F7158E14-7562-5B55-DFB5-411B8FF92508}"/>
              </a:ext>
            </a:extLst>
          </p:cNvPr>
          <p:cNvSpPr txBox="1"/>
          <p:nvPr/>
        </p:nvSpPr>
        <p:spPr>
          <a:xfrm>
            <a:off x="855406" y="1228397"/>
            <a:ext cx="10343536" cy="4401205"/>
          </a:xfrm>
          <a:prstGeom prst="rect">
            <a:avLst/>
          </a:prstGeom>
          <a:noFill/>
        </p:spPr>
        <p:txBody>
          <a:bodyPr wrap="square">
            <a:spAutoFit/>
          </a:bodyPr>
          <a:lstStyle/>
          <a:p>
            <a:pPr algn="ctr" rtl="1">
              <a:lnSpc>
                <a:spcPct val="300000"/>
              </a:lnSpc>
            </a:pPr>
            <a:r>
              <a:rPr lang="fa-IR" sz="1600" dirty="0">
                <a:solidFill>
                  <a:srgbClr val="121A49"/>
                </a:solidFill>
                <a:latin typeface="Vazir" panose="020B0603030804020204" pitchFamily="34" charset="-78"/>
                <a:cs typeface="Vazir" panose="020B0603030804020204" pitchFamily="34" charset="-78"/>
              </a:rPr>
              <a:t>تقریباً پنج سال بعد، در آگوست 1684، اخترشناس بریتانیایی به نام ادموند هالی، برای ملاقات نیوتون به کمبریج رفت. پس از مدتی که آنها با هم بودند، هالی از او پرسید که آیا چیزی از شکل منحنی‌ سیارات می‌داند؟ آیزاک بلافاصله پاسخ داد: بله این شکل به صورت بیضی است. هالی با خوشحالی و شگفتی از او پرسید، از کجا می‌دانی؟ نیوتون گفت، من آن را محاسبه کرده‌ام. سپس هالی از او خواست که اگر ممکن است آن محاسبات را به او نشان دهد. نیوتون قبول کرد و رفت تا آن را در میان یادداشت‌هایی که خیلی وقت پیش نوشته بود، بیابد و به هالی بدهد که در نهایت نتوانست آن را پیدا کند. اما نیوتون به هالی قول داد که آن را دوباره بنویسد و برایش بفرستد.</a:t>
            </a:r>
            <a:endParaRPr lang="en-US" sz="1600" dirty="0">
              <a:solidFill>
                <a:srgbClr val="121A49"/>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47239686-EC84-35B1-C511-D03BD3122A52}"/>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563091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00F3C5-5831-79CF-45C1-86E849E93F9F}"/>
              </a:ext>
            </a:extLst>
          </p:cNvPr>
          <p:cNvSpPr>
            <a:spLocks noGrp="1"/>
          </p:cNvSpPr>
          <p:nvPr>
            <p:ph type="sldNum" sz="quarter" idx="12"/>
          </p:nvPr>
        </p:nvSpPr>
        <p:spPr/>
        <p:txBody>
          <a:bodyPr/>
          <a:lstStyle/>
          <a:p>
            <a:fld id="{4C846E0E-7EC4-4957-AF1F-961DC972C5A2}" type="slidenum">
              <a:rPr lang="en-US" smtClean="0"/>
              <a:pPr/>
              <a:t>4</a:t>
            </a:fld>
            <a:endParaRPr lang="en-US" dirty="0"/>
          </a:p>
        </p:txBody>
      </p:sp>
      <p:sp>
        <p:nvSpPr>
          <p:cNvPr id="4" name="TextBox 3">
            <a:extLst>
              <a:ext uri="{FF2B5EF4-FFF2-40B4-BE49-F238E27FC236}">
                <a16:creationId xmlns:a16="http://schemas.microsoft.com/office/drawing/2014/main" id="{698E3B9A-2EBC-FBC1-C17F-7FF4D3866625}"/>
              </a:ext>
            </a:extLst>
          </p:cNvPr>
          <p:cNvSpPr txBox="1"/>
          <p:nvPr/>
        </p:nvSpPr>
        <p:spPr>
          <a:xfrm>
            <a:off x="5397909" y="1126019"/>
            <a:ext cx="6096000" cy="4924425"/>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زمانی که آیزاک نیوتون سه ساله بود، هانا_مادر آیزاک نیوتون، با یک روحانی 63 ساله به نام بارناباس اسمیت ازدواج و به خانه او نقل مکان کرد. بارناباس که مایل به داشتن پسرخوانده‌ای نبود، نه تنها سرپرستی آیزاک را به عهده نگرفت بلکه وقتی نیوتون کمی بزرگ‌تر شد با او به عنوان یک یتیم رفتار می‌کرد. بنابراین در آن دوران، نیوتون با پدربزرگ و مادربزرگ مادری خود زندگی می‌کرد و اتفاقا سواد خواندن و نوشتن را از آن‌ها آموخت. هانا پس از مرگ اسمیت در سال 1653 و در 12 سالگی نیوتون به همراه سه فرزند جدید خود به وولستورپ بازگشت. </a:t>
            </a:r>
          </a:p>
        </p:txBody>
      </p:sp>
      <p:sp>
        <p:nvSpPr>
          <p:cNvPr id="6" name="TextBox 5">
            <a:extLst>
              <a:ext uri="{FF2B5EF4-FFF2-40B4-BE49-F238E27FC236}">
                <a16:creationId xmlns:a16="http://schemas.microsoft.com/office/drawing/2014/main" id="{D715C623-B803-42DD-A9EE-AE8140CFF14B}"/>
              </a:ext>
            </a:extLst>
          </p:cNvPr>
          <p:cNvSpPr txBox="1"/>
          <p:nvPr/>
        </p:nvSpPr>
        <p:spPr>
          <a:xfrm>
            <a:off x="5034117" y="326612"/>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ناپدری آیزاک او را نمی‌خواست</a:t>
            </a:r>
          </a:p>
        </p:txBody>
      </p:sp>
      <p:sp>
        <p:nvSpPr>
          <p:cNvPr id="7" name="TextBox 6">
            <a:extLst>
              <a:ext uri="{FF2B5EF4-FFF2-40B4-BE49-F238E27FC236}">
                <a16:creationId xmlns:a16="http://schemas.microsoft.com/office/drawing/2014/main" id="{1CB5BAC9-8A7D-4542-4DE5-2921E439C491}"/>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F5C00645-6312-8B34-16AF-685B78C89601}"/>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flipH="1">
            <a:off x="698091" y="1543665"/>
            <a:ext cx="4307782" cy="404105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418717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B6741D9-3505-9822-F2BB-C3991745F7B7}"/>
              </a:ext>
            </a:extLst>
          </p:cNvPr>
          <p:cNvSpPr>
            <a:spLocks noGrp="1"/>
          </p:cNvSpPr>
          <p:nvPr>
            <p:ph type="sldNum" sz="quarter" idx="12"/>
          </p:nvPr>
        </p:nvSpPr>
        <p:spPr/>
        <p:txBody>
          <a:bodyPr/>
          <a:lstStyle/>
          <a:p>
            <a:fld id="{4C846E0E-7EC4-4957-AF1F-961DC972C5A2}" type="slidenum">
              <a:rPr lang="en-US" smtClean="0"/>
              <a:pPr/>
              <a:t>40</a:t>
            </a:fld>
            <a:endParaRPr lang="en-US" dirty="0"/>
          </a:p>
        </p:txBody>
      </p:sp>
      <p:sp>
        <p:nvSpPr>
          <p:cNvPr id="4" name="TextBox 3">
            <a:extLst>
              <a:ext uri="{FF2B5EF4-FFF2-40B4-BE49-F238E27FC236}">
                <a16:creationId xmlns:a16="http://schemas.microsoft.com/office/drawing/2014/main" id="{ACA532EF-F61E-D418-A96A-9FEA16E95CA7}"/>
              </a:ext>
            </a:extLst>
          </p:cNvPr>
          <p:cNvSpPr txBox="1"/>
          <p:nvPr/>
        </p:nvSpPr>
        <p:spPr>
          <a:xfrm>
            <a:off x="6843252" y="344580"/>
            <a:ext cx="4247536"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تولد نظریه گرانش نیوتون</a:t>
            </a:r>
            <a:endParaRPr lang="en-US" sz="2000" b="1" dirty="0">
              <a:solidFill>
                <a:schemeClr val="bg1"/>
              </a:solidFill>
              <a:latin typeface="IRANSansXV"/>
              <a:cs typeface="Mj_Sudan Bold" panose="00000400000000000000" pitchFamily="2" charset="-78"/>
            </a:endParaRPr>
          </a:p>
        </p:txBody>
      </p:sp>
      <p:sp>
        <p:nvSpPr>
          <p:cNvPr id="6" name="TextBox 5">
            <a:extLst>
              <a:ext uri="{FF2B5EF4-FFF2-40B4-BE49-F238E27FC236}">
                <a16:creationId xmlns:a16="http://schemas.microsoft.com/office/drawing/2014/main" id="{BFD00AA8-8E67-C3FC-1E54-8592E459E6FC}"/>
              </a:ext>
            </a:extLst>
          </p:cNvPr>
          <p:cNvSpPr txBox="1"/>
          <p:nvPr/>
        </p:nvSpPr>
        <p:spPr>
          <a:xfrm>
            <a:off x="589936" y="1089100"/>
            <a:ext cx="4896464" cy="4924425"/>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آیزاک نیوتون با قوانین خود و کمک گرفتن از آثار کپلر، به معادلات نیرویی دست یافت که نام آن را </a:t>
            </a:r>
            <a:r>
              <a:rPr lang="en-US" sz="1600" dirty="0">
                <a:solidFill>
                  <a:srgbClr val="121A49"/>
                </a:solidFill>
                <a:latin typeface="Vazir" panose="020B0603030804020204" pitchFamily="34" charset="-78"/>
                <a:cs typeface="Vazir" panose="020B0603030804020204" pitchFamily="34" charset="-78"/>
              </a:rPr>
              <a:t> gravitas </a:t>
            </a:r>
            <a:r>
              <a:rPr lang="fa-IR" sz="1600" dirty="0">
                <a:solidFill>
                  <a:srgbClr val="121A49"/>
                </a:solidFill>
                <a:latin typeface="Vazir" panose="020B0603030804020204" pitchFamily="34" charset="-78"/>
                <a:cs typeface="Vazir" panose="020B0603030804020204" pitchFamily="34" charset="-78"/>
              </a:rPr>
              <a:t>یا گرانش گذاشت. این کلمه از زبان باستانی لاتین گرفته شده که به معنی "سنگینی" یا "وزن" است. نیوتون قانون جهانی گرانش را به عنوان مسئول پدیده‌های دیگری مانند جزر و مد و مدار دنباله‌دارها معرفی نمود. کشف نیروی گرانش، شروعی برای شهرت نیوتون بود که تحسین جهانی را برای او به ارمغان می‌آورد.</a:t>
            </a:r>
          </a:p>
        </p:txBody>
      </p:sp>
      <p:sp>
        <p:nvSpPr>
          <p:cNvPr id="7" name="TextBox 6">
            <a:extLst>
              <a:ext uri="{FF2B5EF4-FFF2-40B4-BE49-F238E27FC236}">
                <a16:creationId xmlns:a16="http://schemas.microsoft.com/office/drawing/2014/main" id="{03395C64-E67B-B620-16AC-DA038777E0A6}"/>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12" name="Picture 11">
            <a:extLst>
              <a:ext uri="{FF2B5EF4-FFF2-40B4-BE49-F238E27FC236}">
                <a16:creationId xmlns:a16="http://schemas.microsoft.com/office/drawing/2014/main" id="{447B6582-8140-399A-8EAD-81A655B568D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915043" y="1818969"/>
            <a:ext cx="5687022" cy="3544376"/>
          </a:xfrm>
          <a:prstGeom prst="rect">
            <a:avLst/>
          </a:prstGeom>
        </p:spPr>
      </p:pic>
    </p:spTree>
    <p:extLst>
      <p:ext uri="{BB962C8B-B14F-4D97-AF65-F5344CB8AC3E}">
        <p14:creationId xmlns:p14="http://schemas.microsoft.com/office/powerpoint/2010/main" val="32383500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249782-43EF-405C-E291-710920F7B848}"/>
              </a:ext>
            </a:extLst>
          </p:cNvPr>
          <p:cNvSpPr>
            <a:spLocks noGrp="1"/>
          </p:cNvSpPr>
          <p:nvPr>
            <p:ph type="sldNum" sz="quarter" idx="12"/>
          </p:nvPr>
        </p:nvSpPr>
        <p:spPr/>
        <p:txBody>
          <a:bodyPr/>
          <a:lstStyle/>
          <a:p>
            <a:fld id="{4C846E0E-7EC4-4957-AF1F-961DC972C5A2}" type="slidenum">
              <a:rPr lang="en-US" smtClean="0"/>
              <a:pPr/>
              <a:t>41</a:t>
            </a:fld>
            <a:endParaRPr lang="en-US" dirty="0"/>
          </a:p>
        </p:txBody>
      </p:sp>
      <p:sp>
        <p:nvSpPr>
          <p:cNvPr id="4" name="TextBox 3">
            <a:extLst>
              <a:ext uri="{FF2B5EF4-FFF2-40B4-BE49-F238E27FC236}">
                <a16:creationId xmlns:a16="http://schemas.microsoft.com/office/drawing/2014/main" id="{C8A94765-AC90-A43A-1A6C-D805402D70DB}"/>
              </a:ext>
            </a:extLst>
          </p:cNvPr>
          <p:cNvSpPr txBox="1"/>
          <p:nvPr/>
        </p:nvSpPr>
        <p:spPr>
          <a:xfrm>
            <a:off x="6528619" y="344581"/>
            <a:ext cx="4630994"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کار در ضرابخانه</a:t>
            </a:r>
          </a:p>
        </p:txBody>
      </p:sp>
      <p:sp>
        <p:nvSpPr>
          <p:cNvPr id="7" name="TextBox 6">
            <a:extLst>
              <a:ext uri="{FF2B5EF4-FFF2-40B4-BE49-F238E27FC236}">
                <a16:creationId xmlns:a16="http://schemas.microsoft.com/office/drawing/2014/main" id="{879F4370-2409-C2A4-BDA0-50083361607A}"/>
              </a:ext>
            </a:extLst>
          </p:cNvPr>
          <p:cNvSpPr txBox="1"/>
          <p:nvPr/>
        </p:nvSpPr>
        <p:spPr>
          <a:xfrm>
            <a:off x="6056671" y="1109801"/>
            <a:ext cx="5574890" cy="4401205"/>
          </a:xfrm>
          <a:prstGeom prst="rect">
            <a:avLst/>
          </a:prstGeom>
          <a:noFill/>
        </p:spPr>
        <p:txBody>
          <a:bodyPr wrap="square">
            <a:spAutoFit/>
          </a:bodyPr>
          <a:lstStyle/>
          <a:p>
            <a:pPr algn="justLow" rtl="1">
              <a:lnSpc>
                <a:spcPct val="300000"/>
              </a:lnSpc>
            </a:pPr>
            <a:r>
              <a:rPr lang="fa-IR" sz="1600" dirty="0">
                <a:solidFill>
                  <a:srgbClr val="121A49"/>
                </a:solidFill>
                <a:latin typeface="Vazir" panose="020B0603030804020204" pitchFamily="34" charset="-78"/>
                <a:cs typeface="Vazir" panose="020B0603030804020204" pitchFamily="34" charset="-78"/>
              </a:rPr>
              <a:t>آیزاک نیوتون از سال 1696 تا 1699 به عنوان سرپرست ضرابخانه سلطنتی منصوب شد و سپس تا پایان عمرش در جایگاه استادی ضرابخانه مشغول به کار بود که درآمد بسیار خوبی هم داشت. او در این مدت به شدت با متقلبان سکه مقابله کرد و نقشی حیاتی در رویدادهای اقتصادی مهم مانند، ادغام ضرابخانه‌های انگلیسی و اسکاتلندی و تثبیت ارزش ضرابخانه ایفا کرد</a:t>
            </a:r>
            <a:endParaRPr lang="en-US" sz="1600" dirty="0">
              <a:solidFill>
                <a:srgbClr val="121A49"/>
              </a:solidFill>
              <a:latin typeface="Vazir" panose="020B0603030804020204" pitchFamily="34" charset="-78"/>
              <a:cs typeface="Vazir" panose="020B0603030804020204" pitchFamily="34" charset="-78"/>
            </a:endParaRPr>
          </a:p>
        </p:txBody>
      </p:sp>
      <p:sp>
        <p:nvSpPr>
          <p:cNvPr id="8" name="TextBox 7">
            <a:extLst>
              <a:ext uri="{FF2B5EF4-FFF2-40B4-BE49-F238E27FC236}">
                <a16:creationId xmlns:a16="http://schemas.microsoft.com/office/drawing/2014/main" id="{C02AC2E3-DFA5-07D5-0B2F-1F350036D562}"/>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9B70B494-F9F1-1159-76BF-405BE09A941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60439" y="812800"/>
            <a:ext cx="3810000" cy="5232400"/>
          </a:xfrm>
          <a:prstGeom prst="ellipse">
            <a:avLst/>
          </a:prstGeom>
          <a:ln>
            <a:noFill/>
          </a:ln>
          <a:effectLst>
            <a:softEdge rad="112500"/>
          </a:effectLst>
        </p:spPr>
      </p:pic>
      <p:pic>
        <p:nvPicPr>
          <p:cNvPr id="9" name="Picture 8">
            <a:extLst>
              <a:ext uri="{FF2B5EF4-FFF2-40B4-BE49-F238E27FC236}">
                <a16:creationId xmlns:a16="http://schemas.microsoft.com/office/drawing/2014/main" id="{AE1AAE87-CD6C-B448-FCF0-92470CED403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171290" y="3389279"/>
            <a:ext cx="2398297" cy="2655921"/>
          </a:xfrm>
          <a:prstGeom prst="ellipse">
            <a:avLst/>
          </a:prstGeom>
          <a:ln>
            <a:noFill/>
          </a:ln>
          <a:effectLst>
            <a:softEdge rad="112500"/>
          </a:effectLst>
        </p:spPr>
      </p:pic>
    </p:spTree>
    <p:extLst>
      <p:ext uri="{BB962C8B-B14F-4D97-AF65-F5344CB8AC3E}">
        <p14:creationId xmlns:p14="http://schemas.microsoft.com/office/powerpoint/2010/main" val="21619374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EA0378-821C-E706-A7FA-FD7FBB25236A}"/>
              </a:ext>
            </a:extLst>
          </p:cNvPr>
          <p:cNvSpPr>
            <a:spLocks noGrp="1"/>
          </p:cNvSpPr>
          <p:nvPr>
            <p:ph type="sldNum" sz="quarter" idx="12"/>
          </p:nvPr>
        </p:nvSpPr>
        <p:spPr/>
        <p:txBody>
          <a:bodyPr/>
          <a:lstStyle/>
          <a:p>
            <a:fld id="{4C846E0E-7EC4-4957-AF1F-961DC972C5A2}" type="slidenum">
              <a:rPr lang="en-US" smtClean="0"/>
              <a:pPr/>
              <a:t>42</a:t>
            </a:fld>
            <a:endParaRPr lang="en-US" dirty="0"/>
          </a:p>
        </p:txBody>
      </p:sp>
      <p:sp>
        <p:nvSpPr>
          <p:cNvPr id="4" name="TextBox 3">
            <a:extLst>
              <a:ext uri="{FF2B5EF4-FFF2-40B4-BE49-F238E27FC236}">
                <a16:creationId xmlns:a16="http://schemas.microsoft.com/office/drawing/2014/main" id="{C7D3B018-4F7F-2CDC-8C35-9086DA679D6D}"/>
              </a:ext>
            </a:extLst>
          </p:cNvPr>
          <p:cNvSpPr txBox="1"/>
          <p:nvPr/>
        </p:nvSpPr>
        <p:spPr>
          <a:xfrm>
            <a:off x="4965290" y="354413"/>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قوانین نیوتن</a:t>
            </a:r>
            <a:endParaRPr lang="en-US" sz="2000" b="1" dirty="0">
              <a:solidFill>
                <a:schemeClr val="bg1"/>
              </a:solidFill>
              <a:latin typeface="IRANSansXV"/>
              <a:cs typeface="Mj_Sudan Bold" panose="00000400000000000000" pitchFamily="2" charset="-78"/>
            </a:endParaRPr>
          </a:p>
        </p:txBody>
      </p:sp>
      <p:sp>
        <p:nvSpPr>
          <p:cNvPr id="6" name="TextBox 5">
            <a:extLst>
              <a:ext uri="{FF2B5EF4-FFF2-40B4-BE49-F238E27FC236}">
                <a16:creationId xmlns:a16="http://schemas.microsoft.com/office/drawing/2014/main" id="{78E15A75-ABCC-5AF5-B8B0-48DC7536B9B9}"/>
              </a:ext>
            </a:extLst>
          </p:cNvPr>
          <p:cNvSpPr txBox="1"/>
          <p:nvPr/>
        </p:nvSpPr>
        <p:spPr>
          <a:xfrm>
            <a:off x="580104" y="1274564"/>
            <a:ext cx="4090219" cy="4308872"/>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نیوتون نحوه كار جهان را با ریاضیات می داد، وی قوانین حركت و جاذبه را فرمول بندی كرد. این قوانین فرمولهای ریاضی هستند كه حركت اشیا زمانی كه بر آن ها نیرویی وارد می شود را توضیح میدهند. زمانی كه ایزاك نیوتون بعنوان پروفسور ریاضیات در دانشگاه تدریس می كرد، معروف ترین كتابش، را منتشر كرد.</a:t>
            </a:r>
            <a:endParaRPr lang="en-US" sz="1600" dirty="0">
              <a:solidFill>
                <a:srgbClr val="121A49"/>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B8F1ADF9-E1B6-9B2B-EB78-217A5951B184}"/>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3" name="Picture 2">
            <a:extLst>
              <a:ext uri="{FF2B5EF4-FFF2-40B4-BE49-F238E27FC236}">
                <a16:creationId xmlns:a16="http://schemas.microsoft.com/office/drawing/2014/main" id="{93DA6901-FDE1-0050-FE46-536F0290235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rot="1131060">
            <a:off x="5909188" y="1550535"/>
            <a:ext cx="4336558" cy="243931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Picture 4">
            <a:extLst>
              <a:ext uri="{FF2B5EF4-FFF2-40B4-BE49-F238E27FC236}">
                <a16:creationId xmlns:a16="http://schemas.microsoft.com/office/drawing/2014/main" id="{BB4C20FF-B40A-AF76-1E40-A92C7529473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20242403">
            <a:off x="7556234" y="2941162"/>
            <a:ext cx="2901296" cy="290129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0459840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2C325C48-124F-6959-3AC4-AF44CB11ABC6}"/>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t="-426"/>
          <a:stretch/>
        </p:blipFill>
        <p:spPr>
          <a:xfrm>
            <a:off x="261938" y="527050"/>
            <a:ext cx="11668125" cy="6089650"/>
          </a:xfrm>
        </p:spPr>
      </p:pic>
      <p:grpSp>
        <p:nvGrpSpPr>
          <p:cNvPr id="3" name="Group 2">
            <a:extLst>
              <a:ext uri="{FF2B5EF4-FFF2-40B4-BE49-F238E27FC236}">
                <a16:creationId xmlns:a16="http://schemas.microsoft.com/office/drawing/2014/main" id="{DCBCD58C-09EE-2A40-12EF-A037ED03BD27}"/>
              </a:ext>
            </a:extLst>
          </p:cNvPr>
          <p:cNvGrpSpPr/>
          <p:nvPr/>
        </p:nvGrpSpPr>
        <p:grpSpPr>
          <a:xfrm>
            <a:off x="6096000" y="39247"/>
            <a:ext cx="5969538" cy="765070"/>
            <a:chOff x="6068311" y="163510"/>
            <a:chExt cx="5969538" cy="765070"/>
          </a:xfrm>
        </p:grpSpPr>
        <p:sp>
          <p:nvSpPr>
            <p:cNvPr id="4" name="Rectangle: Rounded Corners 3">
              <a:extLst>
                <a:ext uri="{FF2B5EF4-FFF2-40B4-BE49-F238E27FC236}">
                  <a16:creationId xmlns:a16="http://schemas.microsoft.com/office/drawing/2014/main" id="{864F5721-2378-83B4-4111-4E0E1E7B54AA}"/>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CB4CF1-8E75-30D7-E783-7844B24EC0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6" name="Group 5">
            <a:extLst>
              <a:ext uri="{FF2B5EF4-FFF2-40B4-BE49-F238E27FC236}">
                <a16:creationId xmlns:a16="http://schemas.microsoft.com/office/drawing/2014/main" id="{FE9CEF48-A5F7-6BA5-A023-067768198A96}"/>
              </a:ext>
            </a:extLst>
          </p:cNvPr>
          <p:cNvGrpSpPr/>
          <p:nvPr/>
        </p:nvGrpSpPr>
        <p:grpSpPr>
          <a:xfrm>
            <a:off x="1473069" y="6419881"/>
            <a:ext cx="9444863" cy="365125"/>
            <a:chOff x="1608307" y="6425359"/>
            <a:chExt cx="9444863" cy="365125"/>
          </a:xfrm>
        </p:grpSpPr>
        <p:sp>
          <p:nvSpPr>
            <p:cNvPr id="7" name="Rectangle: Rounded Corners 6">
              <a:extLst>
                <a:ext uri="{FF2B5EF4-FFF2-40B4-BE49-F238E27FC236}">
                  <a16:creationId xmlns:a16="http://schemas.microsoft.com/office/drawing/2014/main" id="{1F8244C6-3531-76DE-0ADE-96DB0368B44C}"/>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7D99225-981D-CE7B-CFBE-D4225FBBE3C2}"/>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AA12874-A1E7-0AC6-B545-7448075DC45D}"/>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D8264E5D-CFE1-479B-D986-9CF274007B71}"/>
              </a:ext>
            </a:extLst>
          </p:cNvPr>
          <p:cNvSpPr txBox="1"/>
          <p:nvPr/>
        </p:nvSpPr>
        <p:spPr>
          <a:xfrm>
            <a:off x="4925962" y="35279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تصاویر کمتر دیده شده از نیوتون</a:t>
            </a:r>
          </a:p>
        </p:txBody>
      </p:sp>
      <p:sp>
        <p:nvSpPr>
          <p:cNvPr id="10" name="TextBox 9">
            <a:extLst>
              <a:ext uri="{FF2B5EF4-FFF2-40B4-BE49-F238E27FC236}">
                <a16:creationId xmlns:a16="http://schemas.microsoft.com/office/drawing/2014/main" id="{40D5DD48-7C2E-D5F9-DF88-378DD0F64C5F}"/>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25528920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EA0378-821C-E706-A7FA-FD7FBB25236A}"/>
              </a:ext>
            </a:extLst>
          </p:cNvPr>
          <p:cNvSpPr>
            <a:spLocks noGrp="1"/>
          </p:cNvSpPr>
          <p:nvPr>
            <p:ph type="sldNum" sz="quarter" idx="12"/>
          </p:nvPr>
        </p:nvSpPr>
        <p:spPr/>
        <p:txBody>
          <a:bodyPr/>
          <a:lstStyle/>
          <a:p>
            <a:fld id="{4C846E0E-7EC4-4957-AF1F-961DC972C5A2}" type="slidenum">
              <a:rPr lang="en-US" smtClean="0"/>
              <a:pPr/>
              <a:t>44</a:t>
            </a:fld>
            <a:endParaRPr lang="en-US" dirty="0"/>
          </a:p>
        </p:txBody>
      </p:sp>
      <p:sp>
        <p:nvSpPr>
          <p:cNvPr id="4" name="TextBox 3">
            <a:extLst>
              <a:ext uri="{FF2B5EF4-FFF2-40B4-BE49-F238E27FC236}">
                <a16:creationId xmlns:a16="http://schemas.microsoft.com/office/drawing/2014/main" id="{C7D3B018-4F7F-2CDC-8C35-9086DA679D6D}"/>
              </a:ext>
            </a:extLst>
          </p:cNvPr>
          <p:cNvSpPr txBox="1"/>
          <p:nvPr/>
        </p:nvSpPr>
        <p:spPr>
          <a:xfrm>
            <a:off x="6853083" y="344581"/>
            <a:ext cx="4257367"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قوانین نیوتن</a:t>
            </a:r>
            <a:endParaRPr lang="en-US" sz="2000" b="1" dirty="0">
              <a:solidFill>
                <a:schemeClr val="bg1"/>
              </a:solidFill>
              <a:latin typeface="IRANSansXV"/>
              <a:cs typeface="Mj_Sudan Bold" panose="00000400000000000000" pitchFamily="2" charset="-78"/>
            </a:endParaRPr>
          </a:p>
        </p:txBody>
      </p:sp>
      <p:sp>
        <p:nvSpPr>
          <p:cNvPr id="6" name="TextBox 5">
            <a:extLst>
              <a:ext uri="{FF2B5EF4-FFF2-40B4-BE49-F238E27FC236}">
                <a16:creationId xmlns:a16="http://schemas.microsoft.com/office/drawing/2014/main" id="{78E15A75-ABCC-5AF5-B8B0-48DC7536B9B9}"/>
              </a:ext>
            </a:extLst>
          </p:cNvPr>
          <p:cNvSpPr txBox="1"/>
          <p:nvPr/>
        </p:nvSpPr>
        <p:spPr>
          <a:xfrm>
            <a:off x="5486400" y="1015644"/>
            <a:ext cx="6096000" cy="4924425"/>
          </a:xfrm>
          <a:prstGeom prst="rect">
            <a:avLst/>
          </a:prstGeom>
          <a:noFill/>
        </p:spPr>
        <p:txBody>
          <a:bodyPr wrap="square">
            <a:spAutoFit/>
          </a:bodyPr>
          <a:lstStyle/>
          <a:p>
            <a:pPr algn="justLow" rtl="1" fontAlgn="base">
              <a:lnSpc>
                <a:spcPct val="250000"/>
              </a:lnSpc>
            </a:pPr>
            <a:r>
              <a:rPr lang="fa-IR" sz="1600" dirty="0">
                <a:solidFill>
                  <a:srgbClr val="121A49"/>
                </a:solidFill>
                <a:latin typeface="Vazir" panose="020B0603030804020204" pitchFamily="34" charset="-78"/>
                <a:cs typeface="Vazir" panose="020B0603030804020204" pitchFamily="34" charset="-78"/>
              </a:rPr>
              <a:t>نیوتون ۳ قانون مهم را در خصوص حركت اشیا در این كتاب آورده است. او تئوری ها و نظراتش را در خصوص جاذبه تشریح كرد. جاذبه نیرویی است كه سبب می شود اشیا به طرف زمین كشیده شوند. به عنوان مثال در صورتیکه مدادی از میز به پایین سقوط كند بر روی كف اتاق می افتد نه روی سقف. ایزاك نیوتون در كتابش از این قوانین استفاده كرد تا نشان دهد كه سیارات در یك مدار بیضوی شكل بدور خورشید میگردند نه مداری دایره ای. نیوتن از سه قانون برای بیان حركت اجسام استفاده كرد كه به قوانین نیوتن مشهور است.</a:t>
            </a:r>
            <a:endParaRPr lang="en-US" sz="1600" dirty="0">
              <a:solidFill>
                <a:srgbClr val="121A49"/>
              </a:solidFill>
              <a:latin typeface="Vazir" panose="020B0603030804020204" pitchFamily="34" charset="-78"/>
              <a:cs typeface="Vazir" panose="020B0603030804020204" pitchFamily="34" charset="-78"/>
            </a:endParaRPr>
          </a:p>
        </p:txBody>
      </p:sp>
      <p:sp>
        <p:nvSpPr>
          <p:cNvPr id="3" name="TextBox 2">
            <a:extLst>
              <a:ext uri="{FF2B5EF4-FFF2-40B4-BE49-F238E27FC236}">
                <a16:creationId xmlns:a16="http://schemas.microsoft.com/office/drawing/2014/main" id="{23CAE7F9-6C87-DA5B-1109-A14300587ECD}"/>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7" name="Picture 6">
            <a:extLst>
              <a:ext uri="{FF2B5EF4-FFF2-40B4-BE49-F238E27FC236}">
                <a16:creationId xmlns:a16="http://schemas.microsoft.com/office/drawing/2014/main" id="{157F6544-454A-1066-0814-1506D601E638}"/>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99796" y="905694"/>
            <a:ext cx="3500284" cy="393782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9" name="Picture 8">
            <a:extLst>
              <a:ext uri="{FF2B5EF4-FFF2-40B4-BE49-F238E27FC236}">
                <a16:creationId xmlns:a16="http://schemas.microsoft.com/office/drawing/2014/main" id="{91176638-8E12-80A8-D899-2C86070FE7D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1313137">
            <a:off x="2559082" y="4229462"/>
            <a:ext cx="2370803" cy="158053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3046701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A6686D-AF9D-F11C-1A46-991EA12F244D}"/>
              </a:ext>
            </a:extLst>
          </p:cNvPr>
          <p:cNvSpPr>
            <a:spLocks noGrp="1"/>
          </p:cNvSpPr>
          <p:nvPr>
            <p:ph type="sldNum" sz="quarter" idx="12"/>
          </p:nvPr>
        </p:nvSpPr>
        <p:spPr/>
        <p:txBody>
          <a:bodyPr/>
          <a:lstStyle/>
          <a:p>
            <a:fld id="{4C846E0E-7EC4-4957-AF1F-961DC972C5A2}" type="slidenum">
              <a:rPr lang="en-US" smtClean="0"/>
              <a:pPr/>
              <a:t>45</a:t>
            </a:fld>
            <a:endParaRPr lang="en-US" dirty="0"/>
          </a:p>
        </p:txBody>
      </p:sp>
      <p:sp>
        <p:nvSpPr>
          <p:cNvPr id="6" name="TextBox 5">
            <a:extLst>
              <a:ext uri="{FF2B5EF4-FFF2-40B4-BE49-F238E27FC236}">
                <a16:creationId xmlns:a16="http://schemas.microsoft.com/office/drawing/2014/main" id="{68100D0C-FA4E-A38D-9E8B-E93341FE6272}"/>
              </a:ext>
            </a:extLst>
          </p:cNvPr>
          <p:cNvSpPr txBox="1"/>
          <p:nvPr/>
        </p:nvSpPr>
        <p:spPr>
          <a:xfrm>
            <a:off x="1420761" y="1121545"/>
            <a:ext cx="9350477" cy="5208477"/>
          </a:xfrm>
          <a:prstGeom prst="rect">
            <a:avLst/>
          </a:prstGeom>
          <a:noFill/>
        </p:spPr>
        <p:txBody>
          <a:bodyPr wrap="square">
            <a:spAutoFit/>
          </a:bodyPr>
          <a:lstStyle/>
          <a:p>
            <a:pPr algn="ctr" rtl="1">
              <a:lnSpc>
                <a:spcPct val="300000"/>
              </a:lnSpc>
            </a:pPr>
            <a:r>
              <a:rPr lang="fa-IR" sz="1600" b="1" dirty="0">
                <a:solidFill>
                  <a:srgbClr val="FF0000"/>
                </a:solidFill>
                <a:latin typeface="Vazir" panose="020B0603030804020204" pitchFamily="34" charset="-78"/>
                <a:cs typeface="Vazir" panose="020B0603030804020204" pitchFamily="34" charset="-78"/>
              </a:rPr>
              <a:t>قانون اول </a:t>
            </a:r>
            <a:r>
              <a:rPr lang="fa-IR" sz="1600" dirty="0">
                <a:solidFill>
                  <a:srgbClr val="121A49"/>
                </a:solidFill>
                <a:latin typeface="Vazir" panose="020B0603030804020204" pitchFamily="34" charset="-78"/>
                <a:cs typeface="Vazir" panose="020B0603030804020204" pitchFamily="34" charset="-78"/>
              </a:rPr>
              <a:t>ميگويد كه جسمي كه نه كشيده شود و نه هل داده شود،همچنان باقي مي ماند ويا حركتش را برخط مستقيم با سرعت ثابت ادامه مي دهد. فهميدن اين مطلب كه يك دوچرخه بدون اينكه كشيده شود ويا هل داده شود بدون حركت مي ماند ساده است،اما فهميدن اينكه جسمي بدون كمك به حركتش ادامه دهد مشكلتر به نظر مي رسد. دوباده به دوچرخه فكر كنيد، اگر كسي در هنگام دوچرخه راندن قبل از توقف دوچرخه ازآن پايين بپرد چه اتفاقي مي افتد؟ به حركتش ادامه ميدهد يا مي افتد. تمايل يك جسم به بي حركت باقي ماندن ويا ادامه حركت در يك خط مستقيم با سرعت ثابت اينرسي خوانده ميشو د.</a:t>
            </a:r>
            <a:endParaRPr lang="en-US" sz="1600" dirty="0">
              <a:solidFill>
                <a:srgbClr val="121A49"/>
              </a:solidFill>
              <a:latin typeface="Vazir" panose="020B0603030804020204" pitchFamily="34" charset="-78"/>
              <a:cs typeface="Vazir" panose="020B0603030804020204" pitchFamily="34" charset="-78"/>
            </a:endParaRPr>
          </a:p>
          <a:p>
            <a:pPr algn="ctr">
              <a:lnSpc>
                <a:spcPct val="300000"/>
              </a:lnSpc>
            </a:pPr>
            <a:endParaRPr lang="en-US" dirty="0"/>
          </a:p>
        </p:txBody>
      </p:sp>
      <p:sp>
        <p:nvSpPr>
          <p:cNvPr id="11" name="TextBox 10">
            <a:extLst>
              <a:ext uri="{FF2B5EF4-FFF2-40B4-BE49-F238E27FC236}">
                <a16:creationId xmlns:a16="http://schemas.microsoft.com/office/drawing/2014/main" id="{DC96E9D7-DD50-B23B-C673-8361EF733B0D}"/>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
        <p:nvSpPr>
          <p:cNvPr id="12" name="TextBox 11">
            <a:extLst>
              <a:ext uri="{FF2B5EF4-FFF2-40B4-BE49-F238E27FC236}">
                <a16:creationId xmlns:a16="http://schemas.microsoft.com/office/drawing/2014/main" id="{453552E4-923A-279E-395D-A6E95EC113B8}"/>
              </a:ext>
            </a:extLst>
          </p:cNvPr>
          <p:cNvSpPr txBox="1"/>
          <p:nvPr/>
        </p:nvSpPr>
        <p:spPr>
          <a:xfrm>
            <a:off x="4965290" y="354413"/>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قوانین نیوتن</a:t>
            </a:r>
            <a:endParaRPr lang="en-US" sz="2000" b="1" dirty="0">
              <a:solidFill>
                <a:schemeClr val="bg1"/>
              </a:solidFill>
              <a:latin typeface="IRANSansXV"/>
              <a:cs typeface="Mj_Sudan Bold" panose="00000400000000000000" pitchFamily="2" charset="-78"/>
            </a:endParaRPr>
          </a:p>
        </p:txBody>
      </p:sp>
    </p:spTree>
    <p:extLst>
      <p:ext uri="{BB962C8B-B14F-4D97-AF65-F5344CB8AC3E}">
        <p14:creationId xmlns:p14="http://schemas.microsoft.com/office/powerpoint/2010/main" val="13018473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1E23B399-5756-0AC1-81CA-969556EEE768}"/>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t="-426"/>
          <a:stretch/>
        </p:blipFill>
        <p:spPr>
          <a:xfrm>
            <a:off x="261938" y="527050"/>
            <a:ext cx="11668125" cy="6089650"/>
          </a:xfrm>
        </p:spPr>
      </p:pic>
      <p:grpSp>
        <p:nvGrpSpPr>
          <p:cNvPr id="3" name="Group 2">
            <a:extLst>
              <a:ext uri="{FF2B5EF4-FFF2-40B4-BE49-F238E27FC236}">
                <a16:creationId xmlns:a16="http://schemas.microsoft.com/office/drawing/2014/main" id="{DCBCD58C-09EE-2A40-12EF-A037ED03BD27}"/>
              </a:ext>
            </a:extLst>
          </p:cNvPr>
          <p:cNvGrpSpPr/>
          <p:nvPr/>
        </p:nvGrpSpPr>
        <p:grpSpPr>
          <a:xfrm>
            <a:off x="6096000" y="39247"/>
            <a:ext cx="5969538" cy="765070"/>
            <a:chOff x="6068311" y="163510"/>
            <a:chExt cx="5969538" cy="765070"/>
          </a:xfrm>
        </p:grpSpPr>
        <p:sp>
          <p:nvSpPr>
            <p:cNvPr id="4" name="Rectangle: Rounded Corners 3">
              <a:extLst>
                <a:ext uri="{FF2B5EF4-FFF2-40B4-BE49-F238E27FC236}">
                  <a16:creationId xmlns:a16="http://schemas.microsoft.com/office/drawing/2014/main" id="{864F5721-2378-83B4-4111-4E0E1E7B54AA}"/>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CB4CF1-8E75-30D7-E783-7844B24EC0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6" name="Group 5">
            <a:extLst>
              <a:ext uri="{FF2B5EF4-FFF2-40B4-BE49-F238E27FC236}">
                <a16:creationId xmlns:a16="http://schemas.microsoft.com/office/drawing/2014/main" id="{FE9CEF48-A5F7-6BA5-A023-067768198A96}"/>
              </a:ext>
            </a:extLst>
          </p:cNvPr>
          <p:cNvGrpSpPr/>
          <p:nvPr/>
        </p:nvGrpSpPr>
        <p:grpSpPr>
          <a:xfrm>
            <a:off x="1473069" y="6419881"/>
            <a:ext cx="9444863" cy="365125"/>
            <a:chOff x="1608307" y="6425359"/>
            <a:chExt cx="9444863" cy="365125"/>
          </a:xfrm>
        </p:grpSpPr>
        <p:sp>
          <p:nvSpPr>
            <p:cNvPr id="7" name="Rectangle: Rounded Corners 6">
              <a:extLst>
                <a:ext uri="{FF2B5EF4-FFF2-40B4-BE49-F238E27FC236}">
                  <a16:creationId xmlns:a16="http://schemas.microsoft.com/office/drawing/2014/main" id="{1F8244C6-3531-76DE-0ADE-96DB0368B44C}"/>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7D99225-981D-CE7B-CFBE-D4225FBBE3C2}"/>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AA12874-A1E7-0AC6-B545-7448075DC45D}"/>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D8264E5D-CFE1-479B-D986-9CF274007B71}"/>
              </a:ext>
            </a:extLst>
          </p:cNvPr>
          <p:cNvSpPr txBox="1"/>
          <p:nvPr/>
        </p:nvSpPr>
        <p:spPr>
          <a:xfrm>
            <a:off x="4925962" y="35279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تصاویر کمتر دیده شده از نیوتون</a:t>
            </a:r>
          </a:p>
        </p:txBody>
      </p:sp>
      <p:sp>
        <p:nvSpPr>
          <p:cNvPr id="10" name="TextBox 9">
            <a:extLst>
              <a:ext uri="{FF2B5EF4-FFF2-40B4-BE49-F238E27FC236}">
                <a16:creationId xmlns:a16="http://schemas.microsoft.com/office/drawing/2014/main" id="{2E41041D-6F0A-8031-DD42-60C176A729A8}"/>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22167502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CD74A6-2D51-E763-E451-DD800039B591}"/>
              </a:ext>
            </a:extLst>
          </p:cNvPr>
          <p:cNvSpPr>
            <a:spLocks noGrp="1"/>
          </p:cNvSpPr>
          <p:nvPr>
            <p:ph type="sldNum" sz="quarter" idx="12"/>
          </p:nvPr>
        </p:nvSpPr>
        <p:spPr/>
        <p:txBody>
          <a:bodyPr/>
          <a:lstStyle/>
          <a:p>
            <a:fld id="{4C846E0E-7EC4-4957-AF1F-961DC972C5A2}" type="slidenum">
              <a:rPr lang="en-US" smtClean="0"/>
              <a:pPr/>
              <a:t>47</a:t>
            </a:fld>
            <a:endParaRPr lang="en-US" dirty="0"/>
          </a:p>
        </p:txBody>
      </p:sp>
      <p:sp>
        <p:nvSpPr>
          <p:cNvPr id="6" name="TextBox 5">
            <a:extLst>
              <a:ext uri="{FF2B5EF4-FFF2-40B4-BE49-F238E27FC236}">
                <a16:creationId xmlns:a16="http://schemas.microsoft.com/office/drawing/2014/main" id="{EF6F3355-BEAE-7200-3AAF-1E6B657F1B95}"/>
              </a:ext>
            </a:extLst>
          </p:cNvPr>
          <p:cNvSpPr txBox="1"/>
          <p:nvPr/>
        </p:nvSpPr>
        <p:spPr>
          <a:xfrm>
            <a:off x="491614" y="1305597"/>
            <a:ext cx="5171768" cy="4616648"/>
          </a:xfrm>
          <a:prstGeom prst="rect">
            <a:avLst/>
          </a:prstGeom>
          <a:noFill/>
        </p:spPr>
        <p:txBody>
          <a:bodyPr wrap="square">
            <a:spAutoFit/>
          </a:bodyPr>
          <a:lstStyle/>
          <a:p>
            <a:pPr algn="justLow" rtl="1"/>
            <a:r>
              <a:rPr lang="fa-IR" sz="1600" b="1" dirty="0">
                <a:solidFill>
                  <a:srgbClr val="FF0000"/>
                </a:solidFill>
                <a:latin typeface="Vazir" panose="020B0603030804020204" pitchFamily="34" charset="-78"/>
                <a:cs typeface="Vazir" panose="020B0603030804020204" pitchFamily="34" charset="-78"/>
              </a:rPr>
              <a:t>قانون دوم </a:t>
            </a:r>
            <a:r>
              <a:rPr lang="en-US" sz="1600" b="1" dirty="0">
                <a:solidFill>
                  <a:srgbClr val="FF0000"/>
                </a:solidFill>
                <a:latin typeface="Vazir" panose="020B0603030804020204" pitchFamily="34" charset="-78"/>
                <a:cs typeface="Vazir" panose="020B0603030804020204" pitchFamily="34" charset="-78"/>
              </a:rPr>
              <a:t>F=MA</a:t>
            </a:r>
          </a:p>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نيرو = جرم شتاب بيان ميكند كه چگونه نيرويي بر جسمي عمل ميكند اگر شخصي سوار بر دوچرخه پدال آن را به جلو فشار دهد دوچرخه به سمت جلو ميرود،واگه شخصي دوچرخه را از پشت بگيرد و به جلو هل دهد شتاب دوچرخه افزايش مي يابد.اگر دوچرخه سوار ترمز را فشار بدهد از سرعتش بآرامي كم ميشود واگراو فرمان دوچرخه را به سمتي به گرداند،مسيرآن عوض خواهد شد.</a:t>
            </a:r>
          </a:p>
        </p:txBody>
      </p:sp>
      <p:sp>
        <p:nvSpPr>
          <p:cNvPr id="7" name="TextBox 6">
            <a:extLst>
              <a:ext uri="{FF2B5EF4-FFF2-40B4-BE49-F238E27FC236}">
                <a16:creationId xmlns:a16="http://schemas.microsoft.com/office/drawing/2014/main" id="{50A62284-D851-FAAF-5713-748BDDAB3F64}"/>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
        <p:nvSpPr>
          <p:cNvPr id="8" name="TextBox 7">
            <a:extLst>
              <a:ext uri="{FF2B5EF4-FFF2-40B4-BE49-F238E27FC236}">
                <a16:creationId xmlns:a16="http://schemas.microsoft.com/office/drawing/2014/main" id="{127F3917-EE1D-9F37-CBA4-129AA0DD6269}"/>
              </a:ext>
            </a:extLst>
          </p:cNvPr>
          <p:cNvSpPr txBox="1"/>
          <p:nvPr/>
        </p:nvSpPr>
        <p:spPr>
          <a:xfrm>
            <a:off x="4965290" y="354413"/>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قوانین نیوتن</a:t>
            </a:r>
            <a:endParaRPr lang="en-US" sz="2000" b="1" dirty="0">
              <a:solidFill>
                <a:schemeClr val="bg1"/>
              </a:solidFill>
              <a:latin typeface="IRANSansXV"/>
              <a:cs typeface="Mj_Sudan Bold" panose="00000400000000000000" pitchFamily="2" charset="-78"/>
            </a:endParaRPr>
          </a:p>
        </p:txBody>
      </p:sp>
      <p:pic>
        <p:nvPicPr>
          <p:cNvPr id="4" name="Picture 3">
            <a:extLst>
              <a:ext uri="{FF2B5EF4-FFF2-40B4-BE49-F238E27FC236}">
                <a16:creationId xmlns:a16="http://schemas.microsoft.com/office/drawing/2014/main" id="{BC605244-421C-82C3-DB7F-CEFC9346049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84191" y="2166834"/>
            <a:ext cx="5816195" cy="2524331"/>
          </a:xfrm>
          <a:prstGeom prst="rect">
            <a:avLst/>
          </a:prstGeom>
        </p:spPr>
      </p:pic>
    </p:spTree>
    <p:extLst>
      <p:ext uri="{BB962C8B-B14F-4D97-AF65-F5344CB8AC3E}">
        <p14:creationId xmlns:p14="http://schemas.microsoft.com/office/powerpoint/2010/main" val="26699496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97FA60-AD5F-4667-B15D-2A2CE9A66A57}"/>
              </a:ext>
            </a:extLst>
          </p:cNvPr>
          <p:cNvSpPr>
            <a:spLocks noGrp="1"/>
          </p:cNvSpPr>
          <p:nvPr>
            <p:ph type="sldNum" sz="quarter" idx="12"/>
          </p:nvPr>
        </p:nvSpPr>
        <p:spPr/>
        <p:txBody>
          <a:bodyPr/>
          <a:lstStyle/>
          <a:p>
            <a:fld id="{4C846E0E-7EC4-4957-AF1F-961DC972C5A2}" type="slidenum">
              <a:rPr lang="en-US" smtClean="0"/>
              <a:pPr/>
              <a:t>48</a:t>
            </a:fld>
            <a:endParaRPr lang="en-US" dirty="0"/>
          </a:p>
        </p:txBody>
      </p:sp>
      <p:sp>
        <p:nvSpPr>
          <p:cNvPr id="4" name="TextBox 3">
            <a:extLst>
              <a:ext uri="{FF2B5EF4-FFF2-40B4-BE49-F238E27FC236}">
                <a16:creationId xmlns:a16="http://schemas.microsoft.com/office/drawing/2014/main" id="{4E03E910-7041-ED5A-FFFC-629BA4B95EB4}"/>
              </a:ext>
            </a:extLst>
          </p:cNvPr>
          <p:cNvSpPr txBox="1"/>
          <p:nvPr/>
        </p:nvSpPr>
        <p:spPr>
          <a:xfrm>
            <a:off x="5388078" y="1045610"/>
            <a:ext cx="6346343" cy="4924425"/>
          </a:xfrm>
          <a:prstGeom prst="rect">
            <a:avLst/>
          </a:prstGeom>
          <a:noFill/>
        </p:spPr>
        <p:txBody>
          <a:bodyPr wrap="square">
            <a:spAutoFit/>
          </a:bodyPr>
          <a:lstStyle/>
          <a:p>
            <a:pPr algn="ctr" rtl="1">
              <a:lnSpc>
                <a:spcPct val="250000"/>
              </a:lnSpc>
            </a:pPr>
            <a:r>
              <a:rPr lang="fa-IR" sz="1600" b="1" dirty="0">
                <a:solidFill>
                  <a:srgbClr val="FF0000"/>
                </a:solidFill>
                <a:latin typeface="Vazir" panose="020B0603030804020204" pitchFamily="34" charset="-78"/>
                <a:cs typeface="Vazir" panose="020B0603030804020204" pitchFamily="34" charset="-78"/>
              </a:rPr>
              <a:t>قانون سوم </a:t>
            </a:r>
            <a:r>
              <a:rPr lang="fa-IR" sz="1600" dirty="0">
                <a:solidFill>
                  <a:srgbClr val="121A49"/>
                </a:solidFill>
                <a:latin typeface="Vazir" panose="020B0603030804020204" pitchFamily="34" charset="-78"/>
                <a:cs typeface="Vazir" panose="020B0603030804020204" pitchFamily="34" charset="-78"/>
              </a:rPr>
              <a:t>مي گويداگر جسمي كشيده شود يا هل داده شود،همين جسم در مسيرمخالف به همان اندازه ميكشد و يا هل خواهد داد.</a:t>
            </a:r>
            <a:r>
              <a:rPr lang="en-US" sz="1600" dirty="0">
                <a:solidFill>
                  <a:srgbClr val="121A49"/>
                </a:solidFill>
                <a:latin typeface="Vazir" panose="020B0603030804020204" pitchFamily="34" charset="-78"/>
                <a:cs typeface="Vazir" panose="020B0603030804020204" pitchFamily="34" charset="-78"/>
              </a:rPr>
              <a:t> </a:t>
            </a:r>
            <a:r>
              <a:rPr lang="fa-IR" sz="1600" dirty="0">
                <a:solidFill>
                  <a:srgbClr val="121A49"/>
                </a:solidFill>
                <a:latin typeface="Vazir" panose="020B0603030804020204" pitchFamily="34" charset="-78"/>
                <a:cs typeface="Vazir" panose="020B0603030804020204" pitchFamily="34" charset="-78"/>
              </a:rPr>
              <a:t>شخصي جعبه اي را بلند ميكند،براي اين كار نيرويي صرف كرده است جعبه سنگين است به اين دليل كه،همان مقدار نيرو را به دستهاي بلندكننده وارد ميكند. اين وزن از طريق پاهاي فرد به زمين منتقل ميشود،زمين هم به همان اندازه به پاهاي فرد نيرويي به سمت بالا وارد مي كند. اگر زمين نيروي كمي را به شخص وارد كند،شخص بلندكننده مي افتد. و اگر كف زمين نيروي زيادي وارد كند شخص به پرواز در خواهدآمد.</a:t>
            </a:r>
          </a:p>
        </p:txBody>
      </p:sp>
      <p:sp>
        <p:nvSpPr>
          <p:cNvPr id="5" name="TextBox 4">
            <a:extLst>
              <a:ext uri="{FF2B5EF4-FFF2-40B4-BE49-F238E27FC236}">
                <a16:creationId xmlns:a16="http://schemas.microsoft.com/office/drawing/2014/main" id="{E862F95A-E895-6E63-BC4B-E229D6657C79}"/>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
        <p:nvSpPr>
          <p:cNvPr id="6" name="TextBox 5">
            <a:extLst>
              <a:ext uri="{FF2B5EF4-FFF2-40B4-BE49-F238E27FC236}">
                <a16:creationId xmlns:a16="http://schemas.microsoft.com/office/drawing/2014/main" id="{83DCEB97-B16C-0D33-FEF8-A4BDC28EF974}"/>
              </a:ext>
            </a:extLst>
          </p:cNvPr>
          <p:cNvSpPr txBox="1"/>
          <p:nvPr/>
        </p:nvSpPr>
        <p:spPr>
          <a:xfrm>
            <a:off x="4965290" y="354413"/>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قوانین نیوتن</a:t>
            </a:r>
            <a:endParaRPr lang="en-US" sz="2000" b="1" dirty="0">
              <a:solidFill>
                <a:schemeClr val="bg1"/>
              </a:solidFill>
              <a:latin typeface="IRANSansXV"/>
              <a:cs typeface="Mj_Sudan Bold" panose="00000400000000000000" pitchFamily="2" charset="-78"/>
            </a:endParaRPr>
          </a:p>
        </p:txBody>
      </p:sp>
      <p:pic>
        <p:nvPicPr>
          <p:cNvPr id="7" name="Picture 6">
            <a:extLst>
              <a:ext uri="{FF2B5EF4-FFF2-40B4-BE49-F238E27FC236}">
                <a16:creationId xmlns:a16="http://schemas.microsoft.com/office/drawing/2014/main" id="{02A7EACD-FF22-A486-66C7-4F390B462D5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3730" y="1535619"/>
            <a:ext cx="4048519" cy="3786761"/>
          </a:xfrm>
          <a:prstGeom prst="rect">
            <a:avLst/>
          </a:prstGeom>
        </p:spPr>
      </p:pic>
    </p:spTree>
    <p:extLst>
      <p:ext uri="{BB962C8B-B14F-4D97-AF65-F5344CB8AC3E}">
        <p14:creationId xmlns:p14="http://schemas.microsoft.com/office/powerpoint/2010/main" val="13298265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A92747-3BA6-37FD-EC5E-3BAC41706136}"/>
              </a:ext>
            </a:extLst>
          </p:cNvPr>
          <p:cNvSpPr>
            <a:spLocks noGrp="1"/>
          </p:cNvSpPr>
          <p:nvPr>
            <p:ph type="sldNum" sz="quarter" idx="12"/>
          </p:nvPr>
        </p:nvSpPr>
        <p:spPr/>
        <p:txBody>
          <a:bodyPr/>
          <a:lstStyle/>
          <a:p>
            <a:fld id="{4C846E0E-7EC4-4957-AF1F-961DC972C5A2}" type="slidenum">
              <a:rPr lang="en-US" smtClean="0"/>
              <a:pPr/>
              <a:t>49</a:t>
            </a:fld>
            <a:endParaRPr lang="en-US" dirty="0"/>
          </a:p>
        </p:txBody>
      </p:sp>
      <p:sp>
        <p:nvSpPr>
          <p:cNvPr id="4" name="TextBox 3">
            <a:extLst>
              <a:ext uri="{FF2B5EF4-FFF2-40B4-BE49-F238E27FC236}">
                <a16:creationId xmlns:a16="http://schemas.microsoft.com/office/drawing/2014/main" id="{1BB0A60E-7685-9439-F721-AC1AC61DF71C}"/>
              </a:ext>
            </a:extLst>
          </p:cNvPr>
          <p:cNvSpPr txBox="1"/>
          <p:nvPr/>
        </p:nvSpPr>
        <p:spPr>
          <a:xfrm>
            <a:off x="5132439" y="342941"/>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کتاب اصول اثر و قوانین نیوتن</a:t>
            </a:r>
            <a:endParaRPr lang="en-US" sz="2000" b="1" dirty="0">
              <a:solidFill>
                <a:schemeClr val="bg1"/>
              </a:solidFill>
              <a:latin typeface="IRANSansXV"/>
              <a:cs typeface="Mj_Sudan Bold" panose="00000400000000000000" pitchFamily="2" charset="-78"/>
            </a:endParaRPr>
          </a:p>
        </p:txBody>
      </p:sp>
      <p:sp>
        <p:nvSpPr>
          <p:cNvPr id="6" name="TextBox 5">
            <a:extLst>
              <a:ext uri="{FF2B5EF4-FFF2-40B4-BE49-F238E27FC236}">
                <a16:creationId xmlns:a16="http://schemas.microsoft.com/office/drawing/2014/main" id="{D86E6A73-9C75-F49E-8CBE-AFDFCB4D77BA}"/>
              </a:ext>
            </a:extLst>
          </p:cNvPr>
          <p:cNvSpPr txBox="1"/>
          <p:nvPr/>
        </p:nvSpPr>
        <p:spPr>
          <a:xfrm>
            <a:off x="1106129" y="1089898"/>
            <a:ext cx="9979742" cy="4678204"/>
          </a:xfrm>
          <a:prstGeom prst="rect">
            <a:avLst/>
          </a:prstGeom>
          <a:noFill/>
        </p:spPr>
        <p:txBody>
          <a:bodyPr wrap="square">
            <a:spAutoFit/>
          </a:bodyPr>
          <a:lstStyle/>
          <a:p>
            <a:pPr algn="ctr" rtl="1" fontAlgn="base">
              <a:lnSpc>
                <a:spcPct val="300000"/>
              </a:lnSpc>
            </a:pPr>
            <a:r>
              <a:rPr lang="fa-IR" sz="1600" dirty="0">
                <a:solidFill>
                  <a:srgbClr val="121A49"/>
                </a:solidFill>
                <a:latin typeface="Vazir" panose="020B0603030804020204" pitchFamily="34" charset="-78"/>
                <a:cs typeface="Vazir" panose="020B0603030804020204" pitchFamily="34" charset="-78"/>
              </a:rPr>
              <a:t>کتاب اصول ریاضی فلسفه‌ی طبیعی بزرگترین دستاورد علمی نیوتن بود. او در این کتاب با جزئیات کامل شرح داد که چگونه می‌توان ریاضیات جدید را به کار برد و بسیاری از جنبه‌های طبیعت فیزیکی را به ج</a:t>
            </a:r>
            <a:r>
              <a:rPr lang="en-US" sz="1600" dirty="0">
                <a:solidFill>
                  <a:srgbClr val="121A49"/>
                </a:solidFill>
                <a:latin typeface="Vazir" panose="020B0603030804020204" pitchFamily="34" charset="-78"/>
                <a:cs typeface="Vazir" panose="020B0603030804020204" pitchFamily="34" charset="-78"/>
              </a:rPr>
              <a:t>a</a:t>
            </a:r>
            <a:r>
              <a:rPr lang="fa-IR" sz="1600" dirty="0">
                <a:solidFill>
                  <a:srgbClr val="121A49"/>
                </a:solidFill>
                <a:latin typeface="Vazir" panose="020B0603030804020204" pitchFamily="34" charset="-78"/>
                <a:cs typeface="Vazir" panose="020B0603030804020204" pitchFamily="34" charset="-78"/>
              </a:rPr>
              <a:t>ای توصیفات کلمه‌ای با اعداد و ارقام توضیح داد.</a:t>
            </a:r>
          </a:p>
          <a:p>
            <a:pPr algn="ctr" rtl="1" fontAlgn="base">
              <a:lnSpc>
                <a:spcPct val="250000"/>
              </a:lnSpc>
            </a:pPr>
            <a:r>
              <a:rPr lang="fa-IR" sz="1600" dirty="0">
                <a:solidFill>
                  <a:srgbClr val="121A49"/>
                </a:solidFill>
                <a:latin typeface="Vazir" panose="020B0603030804020204" pitchFamily="34" charset="-78"/>
                <a:cs typeface="Vazir" panose="020B0603030804020204" pitchFamily="34" charset="-78"/>
              </a:rPr>
              <a:t>در آن زمان، اکثر مردم متوجه مفاهیم کتاب نمی‌شدند و حتی بنابر منابعی هرکس که نیوتن را می‌دید می‌گفت:” بفرما! این هم نویسنده‌ای که کتابی نوشته که حتی خودش هم نمی‌تواند بخواندش!!” در هر صورت، ارزش این کتاب بعدها مشخص شد، چرا که شامل روشی جدید برای دیدن و توصیف عالم بود. سه قانون حرکت نیوتن که در این کتاب آمده، بسیاری از جنبه‌های دیدگاه او از دنیا و کائنات را دربردارد.</a:t>
            </a:r>
          </a:p>
        </p:txBody>
      </p:sp>
      <p:sp>
        <p:nvSpPr>
          <p:cNvPr id="7" name="TextBox 6">
            <a:extLst>
              <a:ext uri="{FF2B5EF4-FFF2-40B4-BE49-F238E27FC236}">
                <a16:creationId xmlns:a16="http://schemas.microsoft.com/office/drawing/2014/main" id="{9A18ABCE-55D6-426C-F5AE-1D5E39910490}"/>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992705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885DD949-6329-F0A4-B274-C4F695AE5AE5}"/>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p:pic>
      <p:grpSp>
        <p:nvGrpSpPr>
          <p:cNvPr id="3" name="Group 2">
            <a:extLst>
              <a:ext uri="{FF2B5EF4-FFF2-40B4-BE49-F238E27FC236}">
                <a16:creationId xmlns:a16="http://schemas.microsoft.com/office/drawing/2014/main" id="{DCBCD58C-09EE-2A40-12EF-A037ED03BD27}"/>
              </a:ext>
            </a:extLst>
          </p:cNvPr>
          <p:cNvGrpSpPr/>
          <p:nvPr/>
        </p:nvGrpSpPr>
        <p:grpSpPr>
          <a:xfrm>
            <a:off x="6096000" y="39247"/>
            <a:ext cx="5969538" cy="765070"/>
            <a:chOff x="6068311" y="163510"/>
            <a:chExt cx="5969538" cy="765070"/>
          </a:xfrm>
        </p:grpSpPr>
        <p:sp>
          <p:nvSpPr>
            <p:cNvPr id="4" name="Rectangle: Rounded Corners 3">
              <a:extLst>
                <a:ext uri="{FF2B5EF4-FFF2-40B4-BE49-F238E27FC236}">
                  <a16:creationId xmlns:a16="http://schemas.microsoft.com/office/drawing/2014/main" id="{864F5721-2378-83B4-4111-4E0E1E7B54AA}"/>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CB4CF1-8E75-30D7-E783-7844B24EC0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6" name="Group 5">
            <a:extLst>
              <a:ext uri="{FF2B5EF4-FFF2-40B4-BE49-F238E27FC236}">
                <a16:creationId xmlns:a16="http://schemas.microsoft.com/office/drawing/2014/main" id="{FE9CEF48-A5F7-6BA5-A023-067768198A96}"/>
              </a:ext>
            </a:extLst>
          </p:cNvPr>
          <p:cNvGrpSpPr/>
          <p:nvPr/>
        </p:nvGrpSpPr>
        <p:grpSpPr>
          <a:xfrm>
            <a:off x="1473069" y="6419881"/>
            <a:ext cx="9444863" cy="365125"/>
            <a:chOff x="1608307" y="6425359"/>
            <a:chExt cx="9444863" cy="365125"/>
          </a:xfrm>
        </p:grpSpPr>
        <p:sp>
          <p:nvSpPr>
            <p:cNvPr id="7" name="Rectangle: Rounded Corners 6">
              <a:extLst>
                <a:ext uri="{FF2B5EF4-FFF2-40B4-BE49-F238E27FC236}">
                  <a16:creationId xmlns:a16="http://schemas.microsoft.com/office/drawing/2014/main" id="{1F8244C6-3531-76DE-0ADE-96DB0368B44C}"/>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7D99225-981D-CE7B-CFBE-D4225FBBE3C2}"/>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AA12874-A1E7-0AC6-B545-7448075DC45D}"/>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D8264E5D-CFE1-479B-D986-9CF274007B71}"/>
              </a:ext>
            </a:extLst>
          </p:cNvPr>
          <p:cNvSpPr txBox="1"/>
          <p:nvPr/>
        </p:nvSpPr>
        <p:spPr>
          <a:xfrm>
            <a:off x="4925962" y="35279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تصاویر کمتر دیده شده از نیوتون</a:t>
            </a:r>
          </a:p>
        </p:txBody>
      </p:sp>
      <p:sp>
        <p:nvSpPr>
          <p:cNvPr id="12" name="TextBox 11">
            <a:extLst>
              <a:ext uri="{FF2B5EF4-FFF2-40B4-BE49-F238E27FC236}">
                <a16:creationId xmlns:a16="http://schemas.microsoft.com/office/drawing/2014/main" id="{4B6A589F-25DB-73EE-8B1D-9785B56CF9D5}"/>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13122611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3C0D9F-FE66-F151-B178-749BA94F91F2}"/>
              </a:ext>
            </a:extLst>
          </p:cNvPr>
          <p:cNvSpPr>
            <a:spLocks noGrp="1"/>
          </p:cNvSpPr>
          <p:nvPr>
            <p:ph type="sldNum" sz="quarter" idx="12"/>
          </p:nvPr>
        </p:nvSpPr>
        <p:spPr/>
        <p:txBody>
          <a:bodyPr/>
          <a:lstStyle/>
          <a:p>
            <a:fld id="{4C846E0E-7EC4-4957-AF1F-961DC972C5A2}" type="slidenum">
              <a:rPr lang="en-US" smtClean="0"/>
              <a:pPr/>
              <a:t>50</a:t>
            </a:fld>
            <a:endParaRPr lang="en-US" dirty="0"/>
          </a:p>
        </p:txBody>
      </p:sp>
      <p:sp>
        <p:nvSpPr>
          <p:cNvPr id="4" name="TextBox 3">
            <a:extLst>
              <a:ext uri="{FF2B5EF4-FFF2-40B4-BE49-F238E27FC236}">
                <a16:creationId xmlns:a16="http://schemas.microsoft.com/office/drawing/2014/main" id="{49B08D63-2382-18EC-6609-5E9616E5BD94}"/>
              </a:ext>
            </a:extLst>
          </p:cNvPr>
          <p:cNvSpPr txBox="1"/>
          <p:nvPr/>
        </p:nvSpPr>
        <p:spPr>
          <a:xfrm>
            <a:off x="5063613" y="350058"/>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دیگر افتخارات نیوتون تا پایان عمر</a:t>
            </a:r>
            <a:endParaRPr lang="en-US" sz="2000" b="1" dirty="0">
              <a:solidFill>
                <a:schemeClr val="bg1"/>
              </a:solidFill>
              <a:latin typeface="IRANSansXV"/>
              <a:cs typeface="Mj_Sudan Bold" panose="00000400000000000000" pitchFamily="2" charset="-78"/>
            </a:endParaRPr>
          </a:p>
        </p:txBody>
      </p:sp>
      <p:sp>
        <p:nvSpPr>
          <p:cNvPr id="6" name="TextBox 5">
            <a:extLst>
              <a:ext uri="{FF2B5EF4-FFF2-40B4-BE49-F238E27FC236}">
                <a16:creationId xmlns:a16="http://schemas.microsoft.com/office/drawing/2014/main" id="{00FD857D-9957-98D8-D0EC-5D5538CEEB35}"/>
              </a:ext>
            </a:extLst>
          </p:cNvPr>
          <p:cNvSpPr txBox="1"/>
          <p:nvPr/>
        </p:nvSpPr>
        <p:spPr>
          <a:xfrm>
            <a:off x="717755" y="4264529"/>
            <a:ext cx="10933471" cy="2492990"/>
          </a:xfrm>
          <a:prstGeom prst="rect">
            <a:avLst/>
          </a:prstGeom>
          <a:noFill/>
        </p:spPr>
        <p:txBody>
          <a:bodyPr wrap="square">
            <a:spAutoFit/>
          </a:bodyPr>
          <a:lstStyle/>
          <a:p>
            <a:pPr algn="ctr" rtl="1">
              <a:lnSpc>
                <a:spcPct val="250000"/>
              </a:lnSpc>
            </a:pPr>
            <a:r>
              <a:rPr lang="fa-IR" sz="1600" dirty="0">
                <a:solidFill>
                  <a:srgbClr val="121A49"/>
                </a:solidFill>
                <a:latin typeface="Vazir" panose="020B0603030804020204" pitchFamily="34" charset="-78"/>
                <a:cs typeface="Vazir" panose="020B0603030804020204" pitchFamily="34" charset="-78"/>
              </a:rPr>
              <a:t>آیزاک نیوتون در سال 1703 به عنوان رئیس انجمن سلطنتی انتخاب شد. چهار سال قبل از آن، آکادمی علوم فرانسه او را به عنوان یکی از هشت همکار خارجی معرفی کرده بود. در سال 1705 نیز ملکه، به او لقب شوالیه داد و این اولین موقعیتی بود که یک دانشمند، چنین مورد تجلیل قرار می‌گرفت. </a:t>
            </a:r>
          </a:p>
          <a:p>
            <a:br>
              <a:rPr lang="fa-IR" b="0" i="0" dirty="0">
                <a:solidFill>
                  <a:srgbClr val="121A49"/>
                </a:solidFill>
                <a:effectLst/>
                <a:latin typeface="IRANSansXV"/>
              </a:rPr>
            </a:br>
            <a:endParaRPr lang="en-US" dirty="0"/>
          </a:p>
        </p:txBody>
      </p:sp>
      <p:sp>
        <p:nvSpPr>
          <p:cNvPr id="7" name="TextBox 6">
            <a:extLst>
              <a:ext uri="{FF2B5EF4-FFF2-40B4-BE49-F238E27FC236}">
                <a16:creationId xmlns:a16="http://schemas.microsoft.com/office/drawing/2014/main" id="{B43CE7B6-25D6-09FD-0E3E-52540C0BD324}"/>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3" name="Picture 2">
            <a:extLst>
              <a:ext uri="{FF2B5EF4-FFF2-40B4-BE49-F238E27FC236}">
                <a16:creationId xmlns:a16="http://schemas.microsoft.com/office/drawing/2014/main" id="{D79AF7CE-C2C1-6FDA-F312-68016B84DC4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883674" y="1643648"/>
            <a:ext cx="3501514" cy="2334343"/>
          </a:xfrm>
          <a:prstGeom prst="rect">
            <a:avLst/>
          </a:prstGeom>
          <a:ln>
            <a:noFill/>
          </a:ln>
          <a:effectLst>
            <a:softEdge rad="112500"/>
          </a:effectLst>
        </p:spPr>
      </p:pic>
      <p:pic>
        <p:nvPicPr>
          <p:cNvPr id="5" name="Picture 4">
            <a:extLst>
              <a:ext uri="{FF2B5EF4-FFF2-40B4-BE49-F238E27FC236}">
                <a16:creationId xmlns:a16="http://schemas.microsoft.com/office/drawing/2014/main" id="{EB8655CC-AAF9-DBDD-2E41-2D8CE8C4DEE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320048" y="1643648"/>
            <a:ext cx="3501514" cy="2334343"/>
          </a:xfrm>
          <a:prstGeom prst="rect">
            <a:avLst/>
          </a:prstGeom>
          <a:ln>
            <a:noFill/>
          </a:ln>
          <a:effectLst>
            <a:softEdge rad="112500"/>
          </a:effectLst>
        </p:spPr>
      </p:pic>
      <p:pic>
        <p:nvPicPr>
          <p:cNvPr id="8" name="Picture 7">
            <a:extLst>
              <a:ext uri="{FF2B5EF4-FFF2-40B4-BE49-F238E27FC236}">
                <a16:creationId xmlns:a16="http://schemas.microsoft.com/office/drawing/2014/main" id="{A9C6F38C-A708-5FB5-DD53-E889A383CE9F}"/>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756422" y="1632204"/>
            <a:ext cx="3501514" cy="2334342"/>
          </a:xfrm>
          <a:prstGeom prst="rect">
            <a:avLst/>
          </a:prstGeom>
          <a:ln>
            <a:noFill/>
          </a:ln>
          <a:effectLst>
            <a:softEdge rad="112500"/>
          </a:effectLst>
        </p:spPr>
      </p:pic>
    </p:spTree>
    <p:extLst>
      <p:ext uri="{BB962C8B-B14F-4D97-AF65-F5344CB8AC3E}">
        <p14:creationId xmlns:p14="http://schemas.microsoft.com/office/powerpoint/2010/main" val="28132153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01F1E6-83C9-A4BC-8AE6-1046E19A3CDD}"/>
              </a:ext>
            </a:extLst>
          </p:cNvPr>
          <p:cNvSpPr>
            <a:spLocks noGrp="1"/>
          </p:cNvSpPr>
          <p:nvPr>
            <p:ph type="sldNum" sz="quarter" idx="12"/>
          </p:nvPr>
        </p:nvSpPr>
        <p:spPr/>
        <p:txBody>
          <a:bodyPr/>
          <a:lstStyle/>
          <a:p>
            <a:fld id="{4C846E0E-7EC4-4957-AF1F-961DC972C5A2}" type="slidenum">
              <a:rPr lang="en-US" smtClean="0"/>
              <a:pPr/>
              <a:t>51</a:t>
            </a:fld>
            <a:endParaRPr lang="en-US" dirty="0"/>
          </a:p>
        </p:txBody>
      </p:sp>
      <p:sp>
        <p:nvSpPr>
          <p:cNvPr id="4" name="TextBox 3">
            <a:extLst>
              <a:ext uri="{FF2B5EF4-FFF2-40B4-BE49-F238E27FC236}">
                <a16:creationId xmlns:a16="http://schemas.microsoft.com/office/drawing/2014/main" id="{A7062003-6754-53EA-D8A7-963547BEF3CC}"/>
              </a:ext>
            </a:extLst>
          </p:cNvPr>
          <p:cNvSpPr txBox="1"/>
          <p:nvPr/>
        </p:nvSpPr>
        <p:spPr>
          <a:xfrm>
            <a:off x="6440128" y="341659"/>
            <a:ext cx="4689987"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بیماری نیوتون</a:t>
            </a:r>
          </a:p>
        </p:txBody>
      </p:sp>
      <p:sp>
        <p:nvSpPr>
          <p:cNvPr id="6" name="TextBox 5">
            <a:extLst>
              <a:ext uri="{FF2B5EF4-FFF2-40B4-BE49-F238E27FC236}">
                <a16:creationId xmlns:a16="http://schemas.microsoft.com/office/drawing/2014/main" id="{80F147EE-77FA-19FC-51D1-05F0D926521C}"/>
              </a:ext>
            </a:extLst>
          </p:cNvPr>
          <p:cNvSpPr txBox="1"/>
          <p:nvPr/>
        </p:nvSpPr>
        <p:spPr>
          <a:xfrm>
            <a:off x="530943" y="901845"/>
            <a:ext cx="7167716" cy="5139869"/>
          </a:xfrm>
          <a:prstGeom prst="rect">
            <a:avLst/>
          </a:prstGeom>
          <a:noFill/>
        </p:spPr>
        <p:txBody>
          <a:bodyPr wrap="square">
            <a:spAutoFit/>
          </a:bodyPr>
          <a:lstStyle/>
          <a:p>
            <a:pPr algn="justLow" rtl="1" fontAlgn="base">
              <a:lnSpc>
                <a:spcPct val="300000"/>
              </a:lnSpc>
            </a:pPr>
            <a:r>
              <a:rPr lang="fa-IR" sz="1600" dirty="0">
                <a:solidFill>
                  <a:srgbClr val="121A49"/>
                </a:solidFill>
                <a:latin typeface="Vazir" panose="020B0603030804020204" pitchFamily="34" charset="-78"/>
                <a:cs typeface="Vazir" panose="020B0603030804020204" pitchFamily="34" charset="-78"/>
              </a:rPr>
              <a:t>نیوتن در پاییز سال ۱۶۹۲ زمانی که به ۴۹ سالگی رسید به سختی مریض و بستری شد، بطوری که از هر گونه غذایی متنفر شد و دچار بیخوابی مفرط شد که کم کم به بیخوابی کامل تبدیل شد. خبر کسالت شدید نیوتن در قاره اروپا انتشار یافت، لیکن پس از آنکه خبر بهبودی او را دادند دوستانش شادمان گردیدند. حکومت بریتانیا به منظور قدردانی از خدمات این دانشمند بزرگ یک منصب بسیار بالای دولتی به او اعطاء کرد و در سال ۱۷۰۵ اعلی حضرت ملکه آن (ملکه انگلستان) به او عنوان سر اعطاء کرد و اعطای این افتخار بیشتر به مناسبت خدمات وی در ضرب مسکوکات بوده است.</a:t>
            </a:r>
            <a:endParaRPr lang="en-US" dirty="0"/>
          </a:p>
        </p:txBody>
      </p:sp>
      <p:sp>
        <p:nvSpPr>
          <p:cNvPr id="7" name="TextBox 6">
            <a:extLst>
              <a:ext uri="{FF2B5EF4-FFF2-40B4-BE49-F238E27FC236}">
                <a16:creationId xmlns:a16="http://schemas.microsoft.com/office/drawing/2014/main" id="{B2E6B491-ECC9-50AA-9A2F-84FC1C21C163}"/>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3" name="Picture 2">
            <a:extLst>
              <a:ext uri="{FF2B5EF4-FFF2-40B4-BE49-F238E27FC236}">
                <a16:creationId xmlns:a16="http://schemas.microsoft.com/office/drawing/2014/main" id="{C6794FD5-73FE-D4B7-C876-24797BB39BB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87149" y="1455174"/>
            <a:ext cx="4052860" cy="4488217"/>
          </a:xfrm>
          <a:prstGeom prst="rect">
            <a:avLst/>
          </a:prstGeom>
        </p:spPr>
      </p:pic>
    </p:spTree>
    <p:extLst>
      <p:ext uri="{BB962C8B-B14F-4D97-AF65-F5344CB8AC3E}">
        <p14:creationId xmlns:p14="http://schemas.microsoft.com/office/powerpoint/2010/main" val="37558989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8F61F31B-CB3F-AF6B-C4DA-A1706F734461}"/>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a:stretch/>
        </p:blipFill>
        <p:spPr>
          <a:xfrm>
            <a:off x="261938" y="527050"/>
            <a:ext cx="11668125" cy="6089650"/>
          </a:xfrm>
        </p:spPr>
      </p:pic>
      <p:grpSp>
        <p:nvGrpSpPr>
          <p:cNvPr id="3" name="Group 2">
            <a:extLst>
              <a:ext uri="{FF2B5EF4-FFF2-40B4-BE49-F238E27FC236}">
                <a16:creationId xmlns:a16="http://schemas.microsoft.com/office/drawing/2014/main" id="{DCBCD58C-09EE-2A40-12EF-A037ED03BD27}"/>
              </a:ext>
            </a:extLst>
          </p:cNvPr>
          <p:cNvGrpSpPr/>
          <p:nvPr/>
        </p:nvGrpSpPr>
        <p:grpSpPr>
          <a:xfrm>
            <a:off x="6096000" y="39247"/>
            <a:ext cx="5969538" cy="765070"/>
            <a:chOff x="6068311" y="163510"/>
            <a:chExt cx="5969538" cy="765070"/>
          </a:xfrm>
        </p:grpSpPr>
        <p:sp>
          <p:nvSpPr>
            <p:cNvPr id="4" name="Rectangle: Rounded Corners 3">
              <a:extLst>
                <a:ext uri="{FF2B5EF4-FFF2-40B4-BE49-F238E27FC236}">
                  <a16:creationId xmlns:a16="http://schemas.microsoft.com/office/drawing/2014/main" id="{864F5721-2378-83B4-4111-4E0E1E7B54AA}"/>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CB4CF1-8E75-30D7-E783-7844B24EC0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6" name="Group 5">
            <a:extLst>
              <a:ext uri="{FF2B5EF4-FFF2-40B4-BE49-F238E27FC236}">
                <a16:creationId xmlns:a16="http://schemas.microsoft.com/office/drawing/2014/main" id="{FE9CEF48-A5F7-6BA5-A023-067768198A96}"/>
              </a:ext>
            </a:extLst>
          </p:cNvPr>
          <p:cNvGrpSpPr/>
          <p:nvPr/>
        </p:nvGrpSpPr>
        <p:grpSpPr>
          <a:xfrm>
            <a:off x="1473069" y="6419881"/>
            <a:ext cx="9444863" cy="365125"/>
            <a:chOff x="1608307" y="6425359"/>
            <a:chExt cx="9444863" cy="365125"/>
          </a:xfrm>
        </p:grpSpPr>
        <p:sp>
          <p:nvSpPr>
            <p:cNvPr id="7" name="Rectangle: Rounded Corners 6">
              <a:extLst>
                <a:ext uri="{FF2B5EF4-FFF2-40B4-BE49-F238E27FC236}">
                  <a16:creationId xmlns:a16="http://schemas.microsoft.com/office/drawing/2014/main" id="{1F8244C6-3531-76DE-0ADE-96DB0368B44C}"/>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7D99225-981D-CE7B-CFBE-D4225FBBE3C2}"/>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AA12874-A1E7-0AC6-B545-7448075DC45D}"/>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D8264E5D-CFE1-479B-D986-9CF274007B71}"/>
              </a:ext>
            </a:extLst>
          </p:cNvPr>
          <p:cNvSpPr txBox="1"/>
          <p:nvPr/>
        </p:nvSpPr>
        <p:spPr>
          <a:xfrm>
            <a:off x="4925962" y="35279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تصاویر کمتر دیده شده از نیوتون</a:t>
            </a:r>
          </a:p>
        </p:txBody>
      </p:sp>
      <p:sp>
        <p:nvSpPr>
          <p:cNvPr id="10" name="TextBox 9">
            <a:extLst>
              <a:ext uri="{FF2B5EF4-FFF2-40B4-BE49-F238E27FC236}">
                <a16:creationId xmlns:a16="http://schemas.microsoft.com/office/drawing/2014/main" id="{0F343735-7E6E-514E-9BC7-E3C0AA227045}"/>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13488788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0783F2-018A-5EA8-DB46-044F8ADB2132}"/>
              </a:ext>
            </a:extLst>
          </p:cNvPr>
          <p:cNvSpPr>
            <a:spLocks noGrp="1"/>
          </p:cNvSpPr>
          <p:nvPr>
            <p:ph type="sldNum" sz="quarter" idx="12"/>
          </p:nvPr>
        </p:nvSpPr>
        <p:spPr/>
        <p:txBody>
          <a:bodyPr/>
          <a:lstStyle/>
          <a:p>
            <a:fld id="{4C846E0E-7EC4-4957-AF1F-961DC972C5A2}" type="slidenum">
              <a:rPr lang="en-US" smtClean="0"/>
              <a:pPr/>
              <a:t>53</a:t>
            </a:fld>
            <a:endParaRPr lang="en-US" dirty="0"/>
          </a:p>
        </p:txBody>
      </p:sp>
      <p:sp>
        <p:nvSpPr>
          <p:cNvPr id="4" name="TextBox 3">
            <a:extLst>
              <a:ext uri="{FF2B5EF4-FFF2-40B4-BE49-F238E27FC236}">
                <a16:creationId xmlns:a16="http://schemas.microsoft.com/office/drawing/2014/main" id="{C12D189A-2E63-2CE1-8FF8-912C959AA2E4}"/>
              </a:ext>
            </a:extLst>
          </p:cNvPr>
          <p:cNvSpPr txBox="1"/>
          <p:nvPr/>
        </p:nvSpPr>
        <p:spPr>
          <a:xfrm>
            <a:off x="5014451" y="344580"/>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سالهای پایانی آیزاک نیوتون</a:t>
            </a:r>
          </a:p>
        </p:txBody>
      </p:sp>
      <p:sp>
        <p:nvSpPr>
          <p:cNvPr id="6" name="TextBox 5">
            <a:extLst>
              <a:ext uri="{FF2B5EF4-FFF2-40B4-BE49-F238E27FC236}">
                <a16:creationId xmlns:a16="http://schemas.microsoft.com/office/drawing/2014/main" id="{58988C74-F08C-BD22-239D-BECD7C0CE6EA}"/>
              </a:ext>
            </a:extLst>
          </p:cNvPr>
          <p:cNvSpPr txBox="1"/>
          <p:nvPr/>
        </p:nvSpPr>
        <p:spPr>
          <a:xfrm>
            <a:off x="5712541" y="859065"/>
            <a:ext cx="6017341" cy="5139869"/>
          </a:xfrm>
          <a:prstGeom prst="rect">
            <a:avLst/>
          </a:prstGeom>
          <a:noFill/>
        </p:spPr>
        <p:txBody>
          <a:bodyPr wrap="square">
            <a:spAutoFit/>
          </a:bodyPr>
          <a:lstStyle/>
          <a:p>
            <a:pPr algn="justLow" rtl="1">
              <a:lnSpc>
                <a:spcPct val="300000"/>
              </a:lnSpc>
            </a:pPr>
            <a:r>
              <a:rPr lang="fa-IR" sz="1600" dirty="0">
                <a:solidFill>
                  <a:srgbClr val="121A49"/>
                </a:solidFill>
                <a:latin typeface="Vazir" panose="020B0603030804020204" pitchFamily="34" charset="-78"/>
                <a:cs typeface="Vazir" panose="020B0603030804020204" pitchFamily="34" charset="-78"/>
              </a:rPr>
              <a:t>نیوتن در طول سالهای پایانی عمر خود، نسخه‌های بیشتری از آثارش را ارائه داد. او همچنان ریاست انجمن سلطنتی را به عهده داشت و بر ضرابخانه نظارت می‌کرد. نیوتن مطالب زیادی درباره الهیات نوشته بود که بعد از او در چندین کتاب جمع‌آوری و منتشر شد. نیوتن هرگز ازدواج نکرد و سالهای آخر زندگی خود را با خواهرزاده‌اش در پارک کرنبری نزدیک وینچستر انگلستان گذراند. در نهایت، او در 31 مارس 1727 از دنیا رفت و در کلیسای وست مینستر به خاک سپرده شد.</a:t>
            </a:r>
            <a:endParaRPr lang="en-US" dirty="0"/>
          </a:p>
        </p:txBody>
      </p:sp>
      <p:sp>
        <p:nvSpPr>
          <p:cNvPr id="7" name="TextBox 6">
            <a:extLst>
              <a:ext uri="{FF2B5EF4-FFF2-40B4-BE49-F238E27FC236}">
                <a16:creationId xmlns:a16="http://schemas.microsoft.com/office/drawing/2014/main" id="{B36CB2BD-A7A5-BDE8-9B8E-FD6CDA26AA25}"/>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27FD2303-A652-344C-5E52-5413238E101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flipH="1">
            <a:off x="1150376" y="1962656"/>
            <a:ext cx="3706787" cy="307836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2040756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536416-D8CA-7739-A7F2-EC0F3A48B1B8}"/>
              </a:ext>
            </a:extLst>
          </p:cNvPr>
          <p:cNvSpPr>
            <a:spLocks noGrp="1"/>
          </p:cNvSpPr>
          <p:nvPr>
            <p:ph type="sldNum" sz="quarter" idx="12"/>
          </p:nvPr>
        </p:nvSpPr>
        <p:spPr/>
        <p:txBody>
          <a:bodyPr/>
          <a:lstStyle/>
          <a:p>
            <a:fld id="{4C846E0E-7EC4-4957-AF1F-961DC972C5A2}" type="slidenum">
              <a:rPr lang="en-US" smtClean="0"/>
              <a:pPr/>
              <a:t>54</a:t>
            </a:fld>
            <a:endParaRPr lang="en-US" dirty="0"/>
          </a:p>
        </p:txBody>
      </p:sp>
      <p:sp>
        <p:nvSpPr>
          <p:cNvPr id="3" name="TextBox 2">
            <a:extLst>
              <a:ext uri="{FF2B5EF4-FFF2-40B4-BE49-F238E27FC236}">
                <a16:creationId xmlns:a16="http://schemas.microsoft.com/office/drawing/2014/main" id="{4CFC9EC8-3AEF-814D-5CEE-36099AA6E3B7}"/>
              </a:ext>
            </a:extLst>
          </p:cNvPr>
          <p:cNvSpPr txBox="1"/>
          <p:nvPr/>
        </p:nvSpPr>
        <p:spPr>
          <a:xfrm>
            <a:off x="6095999" y="344581"/>
            <a:ext cx="4965291"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منابع</a:t>
            </a:r>
          </a:p>
        </p:txBody>
      </p:sp>
      <p:sp>
        <p:nvSpPr>
          <p:cNvPr id="7" name="TextBox 6">
            <a:extLst>
              <a:ext uri="{FF2B5EF4-FFF2-40B4-BE49-F238E27FC236}">
                <a16:creationId xmlns:a16="http://schemas.microsoft.com/office/drawing/2014/main" id="{2A2F376A-924F-1827-6089-27964244BE7E}"/>
              </a:ext>
            </a:extLst>
          </p:cNvPr>
          <p:cNvSpPr txBox="1"/>
          <p:nvPr/>
        </p:nvSpPr>
        <p:spPr>
          <a:xfrm>
            <a:off x="594851" y="1089898"/>
            <a:ext cx="10712246" cy="4678204"/>
          </a:xfrm>
          <a:prstGeom prst="rect">
            <a:avLst/>
          </a:prstGeom>
          <a:noFill/>
        </p:spPr>
        <p:txBody>
          <a:bodyPr wrap="square">
            <a:spAutoFit/>
          </a:bodyPr>
          <a:lstStyle/>
          <a:p>
            <a:pPr rtl="1">
              <a:lnSpc>
                <a:spcPct val="250000"/>
              </a:lnSpc>
            </a:pPr>
            <a:r>
              <a:rPr lang="en-US" sz="1600" dirty="0">
                <a:solidFill>
                  <a:srgbClr val="121A49"/>
                </a:solidFill>
                <a:latin typeface="Vazir" panose="020B0603030804020204" pitchFamily="34" charset="-78"/>
                <a:cs typeface="Vazir" panose="020B0603030804020204" pitchFamily="34" charset="-78"/>
                <a:hlinkClick r:id="rId2">
                  <a:extLst>
                    <a:ext uri="{A12FA001-AC4F-418D-AE19-62706E023703}">
                      <ahyp:hlinkClr xmlns:ahyp="http://schemas.microsoft.com/office/drawing/2018/hyperlinkcolor" val="tx"/>
                    </a:ext>
                  </a:extLst>
                </a:hlinkClick>
              </a:rPr>
              <a:t>https://fa.wikipedia.org/</a:t>
            </a:r>
            <a:endParaRPr lang="fa-IR" sz="1600" dirty="0">
              <a:solidFill>
                <a:srgbClr val="121A49"/>
              </a:solidFill>
              <a:latin typeface="Vazir" panose="020B0603030804020204" pitchFamily="34" charset="-78"/>
              <a:cs typeface="Vazir" panose="020B0603030804020204" pitchFamily="34" charset="-78"/>
            </a:endParaRPr>
          </a:p>
          <a:p>
            <a:pPr rtl="1">
              <a:lnSpc>
                <a:spcPct val="250000"/>
              </a:lnSpc>
            </a:pPr>
            <a:r>
              <a:rPr lang="en-US" sz="1600" dirty="0">
                <a:solidFill>
                  <a:srgbClr val="121A49"/>
                </a:solidFill>
                <a:latin typeface="Vazir" panose="020B0603030804020204" pitchFamily="34" charset="-78"/>
                <a:cs typeface="Vazir" panose="020B0603030804020204" pitchFamily="34" charset="-78"/>
                <a:hlinkClick r:id="rId3">
                  <a:extLst>
                    <a:ext uri="{A12FA001-AC4F-418D-AE19-62706E023703}">
                      <ahyp:hlinkClr xmlns:ahyp="http://schemas.microsoft.com/office/drawing/2018/hyperlinkcolor" val="tx"/>
                    </a:ext>
                  </a:extLst>
                </a:hlinkClick>
              </a:rPr>
              <a:t>https://parvaresheafkar.com/</a:t>
            </a:r>
            <a:endParaRPr lang="fa-IR" sz="1600" dirty="0">
              <a:solidFill>
                <a:srgbClr val="121A49"/>
              </a:solidFill>
              <a:latin typeface="Vazir" panose="020B0603030804020204" pitchFamily="34" charset="-78"/>
              <a:cs typeface="Vazir" panose="020B0603030804020204" pitchFamily="34" charset="-78"/>
            </a:endParaRPr>
          </a:p>
          <a:p>
            <a:pPr rtl="1">
              <a:lnSpc>
                <a:spcPct val="250000"/>
              </a:lnSpc>
            </a:pPr>
            <a:r>
              <a:rPr lang="en-US" sz="1600" dirty="0">
                <a:solidFill>
                  <a:srgbClr val="121A49"/>
                </a:solidFill>
                <a:latin typeface="Vazir" panose="020B0603030804020204" pitchFamily="34" charset="-78"/>
                <a:cs typeface="Vazir" panose="020B0603030804020204" pitchFamily="34" charset="-78"/>
                <a:hlinkClick r:id="rId4">
                  <a:extLst>
                    <a:ext uri="{A12FA001-AC4F-418D-AE19-62706E023703}">
                      <ahyp:hlinkClr xmlns:ahyp="http://schemas.microsoft.com/office/drawing/2018/hyperlinkcolor" val="tx"/>
                    </a:ext>
                  </a:extLst>
                </a:hlinkClick>
              </a:rPr>
              <a:t>https://digiato.com/</a:t>
            </a:r>
            <a:endParaRPr lang="fa-IR" sz="1600" dirty="0">
              <a:solidFill>
                <a:srgbClr val="121A49"/>
              </a:solidFill>
              <a:latin typeface="Vazir" panose="020B0603030804020204" pitchFamily="34" charset="-78"/>
              <a:cs typeface="Vazir" panose="020B0603030804020204" pitchFamily="34" charset="-78"/>
            </a:endParaRPr>
          </a:p>
          <a:p>
            <a:pPr rtl="1">
              <a:lnSpc>
                <a:spcPct val="250000"/>
              </a:lnSpc>
            </a:pPr>
            <a:r>
              <a:rPr lang="en-US" sz="1600" dirty="0">
                <a:solidFill>
                  <a:srgbClr val="121A49"/>
                </a:solidFill>
                <a:latin typeface="Vazir" panose="020B0603030804020204" pitchFamily="34" charset="-78"/>
                <a:cs typeface="Vazir" panose="020B0603030804020204" pitchFamily="34" charset="-78"/>
                <a:hlinkClick r:id="rId5">
                  <a:extLst>
                    <a:ext uri="{A12FA001-AC4F-418D-AE19-62706E023703}">
                      <ahyp:hlinkClr xmlns:ahyp="http://schemas.microsoft.com/office/drawing/2018/hyperlinkcolor" val="tx"/>
                    </a:ext>
                  </a:extLst>
                </a:hlinkClick>
              </a:rPr>
              <a:t>https://www.sarpoosh.com/</a:t>
            </a:r>
            <a:endParaRPr lang="fa-IR" sz="1600" dirty="0">
              <a:solidFill>
                <a:srgbClr val="121A49"/>
              </a:solidFill>
              <a:latin typeface="Vazir" panose="020B0603030804020204" pitchFamily="34" charset="-78"/>
              <a:cs typeface="Vazir" panose="020B0603030804020204" pitchFamily="34" charset="-78"/>
            </a:endParaRPr>
          </a:p>
          <a:p>
            <a:pPr rtl="1">
              <a:lnSpc>
                <a:spcPct val="250000"/>
              </a:lnSpc>
            </a:pPr>
            <a:r>
              <a:rPr lang="en-US" sz="1600" dirty="0">
                <a:solidFill>
                  <a:srgbClr val="121A49"/>
                </a:solidFill>
                <a:latin typeface="Vazir" panose="020B0603030804020204" pitchFamily="34" charset="-78"/>
                <a:cs typeface="Vazir" panose="020B0603030804020204" pitchFamily="34" charset="-78"/>
                <a:hlinkClick r:id="rId6">
                  <a:extLst>
                    <a:ext uri="{A12FA001-AC4F-418D-AE19-62706E023703}">
                      <ahyp:hlinkClr xmlns:ahyp="http://schemas.microsoft.com/office/drawing/2018/hyperlinkcolor" val="tx"/>
                    </a:ext>
                  </a:extLst>
                </a:hlinkClick>
              </a:rPr>
              <a:t>https://businessuni.net/</a:t>
            </a:r>
            <a:endParaRPr lang="fa-IR" sz="1600" dirty="0">
              <a:solidFill>
                <a:srgbClr val="121A49"/>
              </a:solidFill>
              <a:latin typeface="Vazir" panose="020B0603030804020204" pitchFamily="34" charset="-78"/>
              <a:cs typeface="Vazir" panose="020B0603030804020204" pitchFamily="34" charset="-78"/>
            </a:endParaRPr>
          </a:p>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هاوکینگ, استیون (۱۳۸۸). </a:t>
            </a:r>
            <a:r>
              <a:rPr lang="fa-IR" sz="1600" dirty="0">
                <a:solidFill>
                  <a:srgbClr val="121A49"/>
                </a:solidFill>
                <a:latin typeface="Vazir" panose="020B0603030804020204" pitchFamily="34" charset="-78"/>
                <a:cs typeface="Vazir" panose="020B0603030804020204" pitchFamily="34" charset="-78"/>
                <a:hlinkClick r:id="rId7" tooltip="تاریخچه کوتاه‌تر زمان (صفحه وجود ندارد)">
                  <a:extLst>
                    <a:ext uri="{A12FA001-AC4F-418D-AE19-62706E023703}">
                      <ahyp:hlinkClr xmlns:ahyp="http://schemas.microsoft.com/office/drawing/2018/hyperlinkcolor" val="tx"/>
                    </a:ext>
                  </a:extLst>
                </a:hlinkClick>
              </a:rPr>
              <a:t>تاریخچه کوتاه‌تر زمان</a:t>
            </a:r>
            <a:r>
              <a:rPr lang="fa-IR" sz="1600" dirty="0">
                <a:solidFill>
                  <a:srgbClr val="121A49"/>
                </a:solidFill>
                <a:latin typeface="Vazir" panose="020B0603030804020204" pitchFamily="34" charset="-78"/>
                <a:cs typeface="Vazir" panose="020B0603030804020204" pitchFamily="34" charset="-78"/>
              </a:rPr>
              <a:t>. نشر فاطمی. </a:t>
            </a:r>
            <a:r>
              <a:rPr lang="en-US" sz="1600" dirty="0">
                <a:solidFill>
                  <a:srgbClr val="121A49"/>
                </a:solidFill>
                <a:latin typeface="Vazir" panose="020B0603030804020204" pitchFamily="34" charset="-78"/>
                <a:cs typeface="Vazir" panose="020B0603030804020204" pitchFamily="34" charset="-78"/>
                <a:hlinkClick r:id="rId8" tooltip="شماره استاندارد بین‌المللی کتاب">
                  <a:extLst>
                    <a:ext uri="{A12FA001-AC4F-418D-AE19-62706E023703}">
                      <ahyp:hlinkClr xmlns:ahyp="http://schemas.microsoft.com/office/drawing/2018/hyperlinkcolor" val="tx"/>
                    </a:ext>
                  </a:extLst>
                </a:hlinkClick>
              </a:rPr>
              <a:t>ISBN</a:t>
            </a:r>
            <a:r>
              <a:rPr lang="en-US" sz="1600" dirty="0">
                <a:solidFill>
                  <a:srgbClr val="121A49"/>
                </a:solidFill>
                <a:latin typeface="Vazir" panose="020B0603030804020204" pitchFamily="34" charset="-78"/>
                <a:cs typeface="Vazir" panose="020B0603030804020204" pitchFamily="34" charset="-78"/>
              </a:rPr>
              <a:t> </a:t>
            </a:r>
            <a:r>
              <a:rPr lang="en-US" sz="1600" dirty="0">
                <a:solidFill>
                  <a:srgbClr val="121A49"/>
                </a:solidFill>
                <a:latin typeface="Vazir" panose="020B0603030804020204" pitchFamily="34" charset="-78"/>
                <a:cs typeface="Vazir" panose="020B0603030804020204" pitchFamily="34" charset="-78"/>
                <a:hlinkClick r:id="rId9" tooltip="ویژه:منابع کتاب/964-318-437-4">
                  <a:extLst>
                    <a:ext uri="{A12FA001-AC4F-418D-AE19-62706E023703}">
                      <ahyp:hlinkClr xmlns:ahyp="http://schemas.microsoft.com/office/drawing/2018/hyperlinkcolor" val="tx"/>
                    </a:ext>
                  </a:extLst>
                </a:hlinkClick>
              </a:rPr>
              <a:t>964-318-437-4</a:t>
            </a:r>
            <a:r>
              <a:rPr lang="en-US" sz="1600" dirty="0">
                <a:solidFill>
                  <a:srgbClr val="121A49"/>
                </a:solidFill>
                <a:latin typeface="Vazir" panose="020B0603030804020204" pitchFamily="34" charset="-78"/>
                <a:cs typeface="Vazir" panose="020B0603030804020204" pitchFamily="34" charset="-78"/>
              </a:rPr>
              <a:t>.</a:t>
            </a:r>
          </a:p>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برایسن، بیل (۱۳۸۸). تاریخچهٔ تقریباً همه چیز. ترجمهٔ محمدتقی فرامرزی. تهران: انتشارات مازیار.</a:t>
            </a:r>
          </a:p>
          <a:p>
            <a:endParaRPr lang="en-US" dirty="0"/>
          </a:p>
        </p:txBody>
      </p:sp>
      <p:sp>
        <p:nvSpPr>
          <p:cNvPr id="8" name="TextBox 7">
            <a:extLst>
              <a:ext uri="{FF2B5EF4-FFF2-40B4-BE49-F238E27FC236}">
                <a16:creationId xmlns:a16="http://schemas.microsoft.com/office/drawing/2014/main" id="{61FC91F9-41AA-A019-7970-77D8F7738332}"/>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3788643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935666-3520-A401-9D69-4D976372B87D}"/>
              </a:ext>
            </a:extLst>
          </p:cNvPr>
          <p:cNvSpPr>
            <a:spLocks noGrp="1"/>
          </p:cNvSpPr>
          <p:nvPr>
            <p:ph type="sldNum" sz="quarter" idx="12"/>
          </p:nvPr>
        </p:nvSpPr>
        <p:spPr/>
        <p:txBody>
          <a:bodyPr/>
          <a:lstStyle/>
          <a:p>
            <a:fld id="{4C846E0E-7EC4-4957-AF1F-961DC972C5A2}" type="slidenum">
              <a:rPr lang="en-US" smtClean="0"/>
              <a:pPr/>
              <a:t>6</a:t>
            </a:fld>
            <a:endParaRPr lang="en-US" dirty="0"/>
          </a:p>
        </p:txBody>
      </p:sp>
      <p:sp>
        <p:nvSpPr>
          <p:cNvPr id="4" name="TextBox 3">
            <a:extLst>
              <a:ext uri="{FF2B5EF4-FFF2-40B4-BE49-F238E27FC236}">
                <a16:creationId xmlns:a16="http://schemas.microsoft.com/office/drawing/2014/main" id="{5A3DC017-D0EC-6E19-B9C0-DF9839E57D6D}"/>
              </a:ext>
            </a:extLst>
          </p:cNvPr>
          <p:cNvSpPr txBox="1"/>
          <p:nvPr/>
        </p:nvSpPr>
        <p:spPr>
          <a:xfrm>
            <a:off x="5053781" y="347494"/>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زخمی بر قلب نیوتون</a:t>
            </a:r>
          </a:p>
        </p:txBody>
      </p:sp>
      <p:sp>
        <p:nvSpPr>
          <p:cNvPr id="6" name="TextBox 5">
            <a:extLst>
              <a:ext uri="{FF2B5EF4-FFF2-40B4-BE49-F238E27FC236}">
                <a16:creationId xmlns:a16="http://schemas.microsoft.com/office/drawing/2014/main" id="{4D011EB7-7246-B6FA-30EE-4C4B9A6B1DD8}"/>
              </a:ext>
            </a:extLst>
          </p:cNvPr>
          <p:cNvSpPr txBox="1"/>
          <p:nvPr/>
        </p:nvSpPr>
        <p:spPr>
          <a:xfrm>
            <a:off x="668594" y="1121072"/>
            <a:ext cx="4178709" cy="4955203"/>
          </a:xfrm>
          <a:prstGeom prst="rect">
            <a:avLst/>
          </a:prstGeom>
          <a:noFill/>
        </p:spPr>
        <p:txBody>
          <a:bodyPr wrap="square">
            <a:spAutoFit/>
          </a:bodyPr>
          <a:lstStyle/>
          <a:p>
            <a:pPr algn="justLow" rtl="1">
              <a:lnSpc>
                <a:spcPct val="250000"/>
              </a:lnSpc>
            </a:pPr>
            <a:r>
              <a:rPr lang="fa-IR" sz="1600" dirty="0">
                <a:solidFill>
                  <a:srgbClr val="121A49"/>
                </a:solidFill>
                <a:latin typeface="Vazir" panose="020B0603030804020204" pitchFamily="34" charset="-78"/>
                <a:cs typeface="Vazir" panose="020B0603030804020204" pitchFamily="34" charset="-78"/>
              </a:rPr>
              <a:t>تجربه رها شدن آیزاک نیوتون توسط مادرش، زخم بزرگی بر قلب او به جاگذاشت. تاحدی که احتمالا بیشترین تاثیر را بر شخصیت منزوی او در آینده داشته است. وقتی نیوتون در نوجوانی، فهرستی از گناهان گذشته‌اش را می‌نوشت به این جمله اشاره کرد: «پدر ناتنی و مادرم را تهدید می‌کردم که خانه‌شان را بر سر خود بسوزانند.»</a:t>
            </a:r>
          </a:p>
          <a:p>
            <a:br>
              <a:rPr lang="fa-IR" dirty="0"/>
            </a:br>
            <a:endParaRPr lang="en-US" dirty="0"/>
          </a:p>
        </p:txBody>
      </p:sp>
      <p:sp>
        <p:nvSpPr>
          <p:cNvPr id="7" name="TextBox 6">
            <a:extLst>
              <a:ext uri="{FF2B5EF4-FFF2-40B4-BE49-F238E27FC236}">
                <a16:creationId xmlns:a16="http://schemas.microsoft.com/office/drawing/2014/main" id="{9683E9C9-B6CF-73B8-6400-9D889FCF6E3C}"/>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93D94BDB-951F-D137-BE57-3161F97777B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54832" y="1007278"/>
            <a:ext cx="3902432" cy="4843444"/>
          </a:xfrm>
          <a:prstGeom prst="rect">
            <a:avLst/>
          </a:prstGeom>
        </p:spPr>
      </p:pic>
    </p:spTree>
    <p:extLst>
      <p:ext uri="{BB962C8B-B14F-4D97-AF65-F5344CB8AC3E}">
        <p14:creationId xmlns:p14="http://schemas.microsoft.com/office/powerpoint/2010/main" val="1103302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7721F4-0A32-7963-59F6-7ABBDFCDBD3E}"/>
              </a:ext>
            </a:extLst>
          </p:cNvPr>
          <p:cNvSpPr>
            <a:spLocks noGrp="1"/>
          </p:cNvSpPr>
          <p:nvPr>
            <p:ph type="sldNum" sz="quarter" idx="12"/>
          </p:nvPr>
        </p:nvSpPr>
        <p:spPr/>
        <p:txBody>
          <a:bodyPr/>
          <a:lstStyle/>
          <a:p>
            <a:fld id="{4C846E0E-7EC4-4957-AF1F-961DC972C5A2}" type="slidenum">
              <a:rPr lang="en-US" smtClean="0"/>
              <a:pPr/>
              <a:t>7</a:t>
            </a:fld>
            <a:endParaRPr lang="en-US" dirty="0"/>
          </a:p>
        </p:txBody>
      </p:sp>
      <p:sp>
        <p:nvSpPr>
          <p:cNvPr id="4" name="TextBox 3">
            <a:extLst>
              <a:ext uri="{FF2B5EF4-FFF2-40B4-BE49-F238E27FC236}">
                <a16:creationId xmlns:a16="http://schemas.microsoft.com/office/drawing/2014/main" id="{25C15F0A-19E1-A448-2E3A-57527E90A40D}"/>
              </a:ext>
            </a:extLst>
          </p:cNvPr>
          <p:cNvSpPr txBox="1"/>
          <p:nvPr/>
        </p:nvSpPr>
        <p:spPr>
          <a:xfrm>
            <a:off x="5053781" y="343733"/>
            <a:ext cx="6096000" cy="400110"/>
          </a:xfrm>
          <a:prstGeom prst="rect">
            <a:avLst/>
          </a:prstGeom>
          <a:noFill/>
        </p:spPr>
        <p:txBody>
          <a:bodyPr wrap="square">
            <a:spAutoFit/>
          </a:bodyPr>
          <a:lstStyle/>
          <a:p>
            <a:pPr algn="justLow" rtl="1" fontAlgn="base"/>
            <a:r>
              <a:rPr lang="fa-IR" sz="2000" b="1" dirty="0">
                <a:solidFill>
                  <a:schemeClr val="bg1"/>
                </a:solidFill>
                <a:latin typeface="IRANSansXV"/>
                <a:cs typeface="Mj_Sudan Bold" panose="00000400000000000000" pitchFamily="2" charset="-78"/>
              </a:rPr>
              <a:t>بازگشت مادرش پس از سال‌ها</a:t>
            </a:r>
            <a:endParaRPr lang="en-US" sz="2000" b="1" dirty="0">
              <a:solidFill>
                <a:schemeClr val="bg1"/>
              </a:solidFill>
              <a:latin typeface="IRANSansXV"/>
              <a:cs typeface="Mj_Sudan Bold" panose="00000400000000000000" pitchFamily="2" charset="-78"/>
            </a:endParaRPr>
          </a:p>
        </p:txBody>
      </p:sp>
      <p:sp>
        <p:nvSpPr>
          <p:cNvPr id="6" name="TextBox 5">
            <a:extLst>
              <a:ext uri="{FF2B5EF4-FFF2-40B4-BE49-F238E27FC236}">
                <a16:creationId xmlns:a16="http://schemas.microsoft.com/office/drawing/2014/main" id="{586907C1-78F0-CDE2-073E-403812BCDE6E}"/>
              </a:ext>
            </a:extLst>
          </p:cNvPr>
          <p:cNvSpPr txBox="1"/>
          <p:nvPr/>
        </p:nvSpPr>
        <p:spPr>
          <a:xfrm>
            <a:off x="6174657" y="1259175"/>
            <a:ext cx="5152103" cy="4955203"/>
          </a:xfrm>
          <a:prstGeom prst="rect">
            <a:avLst/>
          </a:prstGeom>
          <a:noFill/>
        </p:spPr>
        <p:txBody>
          <a:bodyPr wrap="square">
            <a:spAutoFit/>
          </a:bodyPr>
          <a:lstStyle/>
          <a:p>
            <a:pPr algn="justLow" rtl="1" fontAlgn="base">
              <a:lnSpc>
                <a:spcPct val="250000"/>
              </a:lnSpc>
            </a:pPr>
            <a:r>
              <a:rPr lang="fa-IR" sz="1600" dirty="0">
                <a:solidFill>
                  <a:srgbClr val="121A49"/>
                </a:solidFill>
                <a:latin typeface="Vazir" panose="020B0603030804020204" pitchFamily="34" charset="-78"/>
                <a:cs typeface="Vazir" panose="020B0603030804020204" pitchFamily="34" charset="-78"/>
              </a:rPr>
              <a:t>بارناباس اسمیت در سال ۱۶۵۳ درگذشت. هنا، پس از هشت سال به خانه‌ای که نیوتن در آن زندگی می‌کرد، بازگشت اما این اتفاق برای ایزاک خوشایند نبود؛ مادرش با یک پسر و دو دختر کوچک برگشته‌ بود که توجه و محبت بیشتری به آن‌ها داشت. پس از مدتی توجه و خشم نیوتون به برادر ناتنی‌اش اسمیت که دوساله بود، معطوف شد. او در دفترچه‌ای چنین نوشت:” برادرم را به التماس وامی‌دارم… او شر، دهن‌لق و بی‌نواست.”</a:t>
            </a:r>
          </a:p>
          <a:p>
            <a:br>
              <a:rPr lang="fa-IR" dirty="0"/>
            </a:br>
            <a:endParaRPr lang="en-US" dirty="0"/>
          </a:p>
        </p:txBody>
      </p:sp>
      <p:sp>
        <p:nvSpPr>
          <p:cNvPr id="7" name="TextBox 6">
            <a:extLst>
              <a:ext uri="{FF2B5EF4-FFF2-40B4-BE49-F238E27FC236}">
                <a16:creationId xmlns:a16="http://schemas.microsoft.com/office/drawing/2014/main" id="{E86482A9-C22A-4478-1AD9-DFF2AE2D00FD}"/>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5" name="Picture 4">
            <a:extLst>
              <a:ext uri="{FF2B5EF4-FFF2-40B4-BE49-F238E27FC236}">
                <a16:creationId xmlns:a16="http://schemas.microsoft.com/office/drawing/2014/main" id="{2C3E2A5E-3C26-10F2-7A67-0598BCC45B9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37276" y="1378974"/>
            <a:ext cx="4100051" cy="410005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844059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935666-3520-A401-9D69-4D976372B87D}"/>
              </a:ext>
            </a:extLst>
          </p:cNvPr>
          <p:cNvSpPr>
            <a:spLocks noGrp="1"/>
          </p:cNvSpPr>
          <p:nvPr>
            <p:ph type="sldNum" sz="quarter" idx="12"/>
          </p:nvPr>
        </p:nvSpPr>
        <p:spPr/>
        <p:txBody>
          <a:bodyPr/>
          <a:lstStyle/>
          <a:p>
            <a:fld id="{4C846E0E-7EC4-4957-AF1F-961DC972C5A2}" type="slidenum">
              <a:rPr lang="en-US" smtClean="0"/>
              <a:pPr/>
              <a:t>8</a:t>
            </a:fld>
            <a:endParaRPr lang="en-US" dirty="0"/>
          </a:p>
        </p:txBody>
      </p:sp>
      <p:sp>
        <p:nvSpPr>
          <p:cNvPr id="4" name="TextBox 3">
            <a:extLst>
              <a:ext uri="{FF2B5EF4-FFF2-40B4-BE49-F238E27FC236}">
                <a16:creationId xmlns:a16="http://schemas.microsoft.com/office/drawing/2014/main" id="{5A3DC017-D0EC-6E19-B9C0-DF9839E57D6D}"/>
              </a:ext>
            </a:extLst>
          </p:cNvPr>
          <p:cNvSpPr txBox="1"/>
          <p:nvPr/>
        </p:nvSpPr>
        <p:spPr>
          <a:xfrm>
            <a:off x="4984955" y="324915"/>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ورود آیزاک نیوتون به مدرسه</a:t>
            </a:r>
          </a:p>
        </p:txBody>
      </p:sp>
      <p:sp>
        <p:nvSpPr>
          <p:cNvPr id="6" name="TextBox 5">
            <a:extLst>
              <a:ext uri="{FF2B5EF4-FFF2-40B4-BE49-F238E27FC236}">
                <a16:creationId xmlns:a16="http://schemas.microsoft.com/office/drawing/2014/main" id="{4D011EB7-7246-B6FA-30EE-4C4B9A6B1DD8}"/>
              </a:ext>
            </a:extLst>
          </p:cNvPr>
          <p:cNvSpPr txBox="1"/>
          <p:nvPr/>
        </p:nvSpPr>
        <p:spPr>
          <a:xfrm>
            <a:off x="408038" y="1125170"/>
            <a:ext cx="11395587" cy="2462213"/>
          </a:xfrm>
          <a:prstGeom prst="rect">
            <a:avLst/>
          </a:prstGeom>
          <a:noFill/>
        </p:spPr>
        <p:txBody>
          <a:bodyPr wrap="square">
            <a:spAutoFit/>
          </a:bodyPr>
          <a:lstStyle/>
          <a:p>
            <a:pPr algn="ctr" rtl="1">
              <a:lnSpc>
                <a:spcPct val="250000"/>
              </a:lnSpc>
            </a:pPr>
            <a:r>
              <a:rPr lang="fa-IR" sz="1600" dirty="0">
                <a:solidFill>
                  <a:srgbClr val="121A49"/>
                </a:solidFill>
                <a:latin typeface="Vazir" panose="020B0603030804020204" pitchFamily="34" charset="-78"/>
                <a:cs typeface="Vazir" panose="020B0603030804020204" pitchFamily="34" charset="-78"/>
              </a:rPr>
              <a:t>نیوتون 12 ساله در مدرسه کینگ واقع در گرانتهام ثبت نام کرد. او به دلیل مسافت زیادی که از مدرسه تا خانه وجود داشت، نزد یک داروساز محلی اقامت کرد و در همان جا با دنیای شگفت انگیز شیمی آشنا شد. او در ابتدا عملکرد خوبی در مدرسه نداشت تا آنجا که گزارش‌های مدرسه او را «بدون فعالیت» و «بی‌توجه» توصیف کرده است. نیوتون حدود 15 یا 16 ساله بود که مادرش او را از ادامه تحصیل بازداشت، زیرا به عنوان بانویی ثروتمند تصور می‌کرد که پسر بزرگش فرد مناسبی برای اداره امور و دارایی‌اش خواهد بود. </a:t>
            </a:r>
          </a:p>
        </p:txBody>
      </p:sp>
      <p:sp>
        <p:nvSpPr>
          <p:cNvPr id="3" name="TextBox 2">
            <a:extLst>
              <a:ext uri="{FF2B5EF4-FFF2-40B4-BE49-F238E27FC236}">
                <a16:creationId xmlns:a16="http://schemas.microsoft.com/office/drawing/2014/main" id="{70930959-0163-BAAE-3C59-BA3F58E08772}"/>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pic>
        <p:nvPicPr>
          <p:cNvPr id="7" name="Picture 6">
            <a:extLst>
              <a:ext uri="{FF2B5EF4-FFF2-40B4-BE49-F238E27FC236}">
                <a16:creationId xmlns:a16="http://schemas.microsoft.com/office/drawing/2014/main" id="{20ACEEFD-F8E1-3BC8-7331-2A278E397C3D}"/>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178642" y="3926752"/>
            <a:ext cx="3137719" cy="2091813"/>
          </a:xfrm>
          <a:prstGeom prst="rect">
            <a:avLst/>
          </a:prstGeom>
          <a:ln>
            <a:noFill/>
          </a:ln>
          <a:effectLst>
            <a:softEdge rad="112500"/>
          </a:effectLst>
        </p:spPr>
      </p:pic>
      <p:pic>
        <p:nvPicPr>
          <p:cNvPr id="9" name="Picture 8">
            <a:extLst>
              <a:ext uri="{FF2B5EF4-FFF2-40B4-BE49-F238E27FC236}">
                <a16:creationId xmlns:a16="http://schemas.microsoft.com/office/drawing/2014/main" id="{1C4176C1-1014-6D26-E17C-D2E4107E897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493341" y="3926752"/>
            <a:ext cx="3137719" cy="2091813"/>
          </a:xfrm>
          <a:prstGeom prst="rect">
            <a:avLst/>
          </a:prstGeom>
          <a:ln>
            <a:noFill/>
          </a:ln>
          <a:effectLst>
            <a:softEdge rad="112500"/>
          </a:effectLst>
        </p:spPr>
      </p:pic>
      <p:pic>
        <p:nvPicPr>
          <p:cNvPr id="11" name="Picture 10">
            <a:extLst>
              <a:ext uri="{FF2B5EF4-FFF2-40B4-BE49-F238E27FC236}">
                <a16:creationId xmlns:a16="http://schemas.microsoft.com/office/drawing/2014/main" id="{B4AA671E-BDC0-1626-03CC-D251437D5A3E}"/>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717092" y="3926752"/>
            <a:ext cx="3137719" cy="2091812"/>
          </a:xfrm>
          <a:prstGeom prst="rect">
            <a:avLst/>
          </a:prstGeom>
          <a:ln>
            <a:noFill/>
          </a:ln>
          <a:effectLst>
            <a:softEdge rad="112500"/>
          </a:effectLst>
        </p:spPr>
      </p:pic>
    </p:spTree>
    <p:extLst>
      <p:ext uri="{BB962C8B-B14F-4D97-AF65-F5344CB8AC3E}">
        <p14:creationId xmlns:p14="http://schemas.microsoft.com/office/powerpoint/2010/main" val="3365842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E9C394DF-C443-A8A5-7846-0955E402269A}"/>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p:pic>
      <p:grpSp>
        <p:nvGrpSpPr>
          <p:cNvPr id="3" name="Group 2">
            <a:extLst>
              <a:ext uri="{FF2B5EF4-FFF2-40B4-BE49-F238E27FC236}">
                <a16:creationId xmlns:a16="http://schemas.microsoft.com/office/drawing/2014/main" id="{DCBCD58C-09EE-2A40-12EF-A037ED03BD27}"/>
              </a:ext>
            </a:extLst>
          </p:cNvPr>
          <p:cNvGrpSpPr/>
          <p:nvPr/>
        </p:nvGrpSpPr>
        <p:grpSpPr>
          <a:xfrm>
            <a:off x="6096000" y="39247"/>
            <a:ext cx="5969538" cy="765070"/>
            <a:chOff x="6068311" y="163510"/>
            <a:chExt cx="5969538" cy="765070"/>
          </a:xfrm>
        </p:grpSpPr>
        <p:sp>
          <p:nvSpPr>
            <p:cNvPr id="4" name="Rectangle: Rounded Corners 3">
              <a:extLst>
                <a:ext uri="{FF2B5EF4-FFF2-40B4-BE49-F238E27FC236}">
                  <a16:creationId xmlns:a16="http://schemas.microsoft.com/office/drawing/2014/main" id="{864F5721-2378-83B4-4111-4E0E1E7B54AA}"/>
                </a:ext>
              </a:extLst>
            </p:cNvPr>
            <p:cNvSpPr/>
            <p:nvPr userDrawn="1"/>
          </p:nvSpPr>
          <p:spPr>
            <a:xfrm>
              <a:off x="6068311" y="425639"/>
              <a:ext cx="5449048" cy="502941"/>
            </a:xfrm>
            <a:prstGeom prst="roundRect">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CB4CF1-8E75-30D7-E783-7844B24EC09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890243" y="163510"/>
              <a:ext cx="1147606" cy="765070"/>
            </a:xfrm>
            <a:prstGeom prst="rect">
              <a:avLst/>
            </a:prstGeom>
          </p:spPr>
        </p:pic>
      </p:grpSp>
      <p:grpSp>
        <p:nvGrpSpPr>
          <p:cNvPr id="6" name="Group 5">
            <a:extLst>
              <a:ext uri="{FF2B5EF4-FFF2-40B4-BE49-F238E27FC236}">
                <a16:creationId xmlns:a16="http://schemas.microsoft.com/office/drawing/2014/main" id="{FE9CEF48-A5F7-6BA5-A023-067768198A96}"/>
              </a:ext>
            </a:extLst>
          </p:cNvPr>
          <p:cNvGrpSpPr/>
          <p:nvPr/>
        </p:nvGrpSpPr>
        <p:grpSpPr>
          <a:xfrm>
            <a:off x="1473069" y="6419881"/>
            <a:ext cx="9444863" cy="365125"/>
            <a:chOff x="1608307" y="6425359"/>
            <a:chExt cx="9444863" cy="365125"/>
          </a:xfrm>
        </p:grpSpPr>
        <p:sp>
          <p:nvSpPr>
            <p:cNvPr id="7" name="Rectangle: Rounded Corners 6">
              <a:extLst>
                <a:ext uri="{FF2B5EF4-FFF2-40B4-BE49-F238E27FC236}">
                  <a16:creationId xmlns:a16="http://schemas.microsoft.com/office/drawing/2014/main" id="{1F8244C6-3531-76DE-0ADE-96DB0368B44C}"/>
                </a:ext>
              </a:extLst>
            </p:cNvPr>
            <p:cNvSpPr/>
            <p:nvPr userDrawn="1"/>
          </p:nvSpPr>
          <p:spPr>
            <a:xfrm>
              <a:off x="2045705" y="6425359"/>
              <a:ext cx="8570068" cy="365125"/>
            </a:xfrm>
            <a:prstGeom prst="roundRect">
              <a:avLst>
                <a:gd name="adj" fmla="val 14527"/>
              </a:avLst>
            </a:prstGeom>
            <a:solidFill>
              <a:schemeClr val="bg1"/>
            </a:solidFill>
            <a:ln>
              <a:solidFill>
                <a:srgbClr val="233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7D99225-981D-CE7B-CFBE-D4225FBBE3C2}"/>
                </a:ext>
              </a:extLst>
            </p:cNvPr>
            <p:cNvSpPr/>
            <p:nvPr userDrawn="1"/>
          </p:nvSpPr>
          <p:spPr>
            <a:xfrm>
              <a:off x="1608307"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AA12874-A1E7-0AC6-B545-7448075DC45D}"/>
                </a:ext>
              </a:extLst>
            </p:cNvPr>
            <p:cNvSpPr/>
            <p:nvPr userDrawn="1"/>
          </p:nvSpPr>
          <p:spPr>
            <a:xfrm>
              <a:off x="10682998" y="6425359"/>
              <a:ext cx="370172" cy="365125"/>
            </a:xfrm>
            <a:prstGeom prst="roundRect">
              <a:avLst>
                <a:gd name="adj" fmla="val 14527"/>
              </a:avLst>
            </a:prstGeom>
            <a:solidFill>
              <a:srgbClr val="233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D8264E5D-CFE1-479B-D986-9CF274007B71}"/>
              </a:ext>
            </a:extLst>
          </p:cNvPr>
          <p:cNvSpPr txBox="1"/>
          <p:nvPr/>
        </p:nvSpPr>
        <p:spPr>
          <a:xfrm>
            <a:off x="4925962" y="352791"/>
            <a:ext cx="6096000" cy="400110"/>
          </a:xfrm>
          <a:prstGeom prst="rect">
            <a:avLst/>
          </a:prstGeom>
          <a:noFill/>
        </p:spPr>
        <p:txBody>
          <a:bodyPr wrap="square">
            <a:spAutoFit/>
          </a:bodyPr>
          <a:lstStyle/>
          <a:p>
            <a:pPr algn="justLow" rtl="1"/>
            <a:r>
              <a:rPr lang="fa-IR" sz="2000" b="1" dirty="0">
                <a:solidFill>
                  <a:schemeClr val="bg1"/>
                </a:solidFill>
                <a:latin typeface="IRANSansXV"/>
                <a:cs typeface="Mj_Sudan Bold" panose="00000400000000000000" pitchFamily="2" charset="-78"/>
              </a:rPr>
              <a:t>تصاویر کمتر دیده شده از نیوتون</a:t>
            </a:r>
          </a:p>
        </p:txBody>
      </p:sp>
      <p:sp>
        <p:nvSpPr>
          <p:cNvPr id="10" name="TextBox 9">
            <a:extLst>
              <a:ext uri="{FF2B5EF4-FFF2-40B4-BE49-F238E27FC236}">
                <a16:creationId xmlns:a16="http://schemas.microsoft.com/office/drawing/2014/main" id="{1F668FCB-6E26-6CAB-8A41-36D85ECC3969}"/>
              </a:ext>
            </a:extLst>
          </p:cNvPr>
          <p:cNvSpPr txBox="1"/>
          <p:nvPr/>
        </p:nvSpPr>
        <p:spPr>
          <a:xfrm>
            <a:off x="2143432" y="6449742"/>
            <a:ext cx="7924800" cy="307777"/>
          </a:xfrm>
          <a:prstGeom prst="rect">
            <a:avLst/>
          </a:prstGeom>
          <a:noFill/>
        </p:spPr>
        <p:txBody>
          <a:bodyPr wrap="square">
            <a:spAutoFit/>
          </a:bodyPr>
          <a:lstStyle/>
          <a:p>
            <a:pPr algn="ctr"/>
            <a:r>
              <a:rPr lang="fa-IR" sz="1400" dirty="0">
                <a:solidFill>
                  <a:srgbClr val="23362C"/>
                </a:solidFill>
                <a:latin typeface="Vazir" panose="020B0603030804020204" pitchFamily="34" charset="-78"/>
                <a:cs typeface="Vazir" panose="020B0603030804020204" pitchFamily="34" charset="-78"/>
              </a:rPr>
              <a:t>پژوهشگر: محمد جواد عزیزپناه                                      دانشکده فیزیک دانشگاه صنعتی اصفهان</a:t>
            </a:r>
          </a:p>
        </p:txBody>
      </p:sp>
    </p:spTree>
    <p:extLst>
      <p:ext uri="{BB962C8B-B14F-4D97-AF65-F5344CB8AC3E}">
        <p14:creationId xmlns:p14="http://schemas.microsoft.com/office/powerpoint/2010/main" val="30805741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TotalTime>
  <Words>4695</Words>
  <Application>Microsoft Office PowerPoint</Application>
  <PresentationFormat>Widescreen</PresentationFormat>
  <Paragraphs>219</Paragraphs>
  <Slides>54</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54</vt:i4>
      </vt:variant>
    </vt:vector>
  </HeadingPairs>
  <TitlesOfParts>
    <vt:vector size="61" baseType="lpstr">
      <vt:lpstr>Arial</vt:lpstr>
      <vt:lpstr>Calibri</vt:lpstr>
      <vt:lpstr>IRANSansXV</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47</cp:revision>
  <dcterms:created xsi:type="dcterms:W3CDTF">2024-03-15T14:01:16Z</dcterms:created>
  <dcterms:modified xsi:type="dcterms:W3CDTF">2024-03-18T20:23:48Z</dcterms:modified>
</cp:coreProperties>
</file>