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92" r:id="rId2"/>
    <p:sldId id="256" r:id="rId3"/>
    <p:sldId id="257" r:id="rId4"/>
    <p:sldId id="258" r:id="rId5"/>
    <p:sldId id="259" r:id="rId6"/>
    <p:sldId id="260" r:id="rId7"/>
    <p:sldId id="261" r:id="rId8"/>
    <p:sldId id="262" r:id="rId9"/>
    <p:sldId id="279" r:id="rId10"/>
    <p:sldId id="280" r:id="rId11"/>
    <p:sldId id="281" r:id="rId12"/>
    <p:sldId id="282" r:id="rId13"/>
    <p:sldId id="283" r:id="rId14"/>
    <p:sldId id="284" r:id="rId15"/>
    <p:sldId id="285" r:id="rId16"/>
    <p:sldId id="286" r:id="rId17"/>
    <p:sldId id="287" r:id="rId18"/>
    <p:sldId id="288" r:id="rId19"/>
    <p:sldId id="289" r:id="rId20"/>
    <p:sldId id="290" r:id="rId21"/>
    <p:sldId id="263" r:id="rId22"/>
    <p:sldId id="264" r:id="rId23"/>
    <p:sldId id="265" r:id="rId24"/>
    <p:sldId id="266" r:id="rId25"/>
    <p:sldId id="294" r:id="rId26"/>
    <p:sldId id="267" r:id="rId27"/>
    <p:sldId id="268" r:id="rId28"/>
    <p:sldId id="269" r:id="rId29"/>
    <p:sldId id="270" r:id="rId30"/>
    <p:sldId id="271" r:id="rId31"/>
    <p:sldId id="272" r:id="rId32"/>
    <p:sldId id="273" r:id="rId33"/>
    <p:sldId id="274" r:id="rId34"/>
    <p:sldId id="293" r:id="rId35"/>
    <p:sldId id="275" r:id="rId36"/>
    <p:sldId id="276" r:id="rId37"/>
    <p:sldId id="277" r:id="rId38"/>
    <p:sldId id="278" r:id="rId39"/>
    <p:sldId id="291" r:id="rId40"/>
    <p:sldId id="295"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B9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8" d="100"/>
          <a:sy n="68" d="100"/>
        </p:scale>
        <p:origin x="1234" y="3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C62476-95D7-4DAA-8576-3FF6C7A1CB87}" type="datetimeFigureOut">
              <a:rPr lang="en-US" smtClean="0"/>
              <a:t>4/4/2024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8DDF2C-9039-4EB4-B672-D3531E705E9E}" type="slidenum">
              <a:rPr lang="en-US" smtClean="0"/>
              <a:t>‹#›</a:t>
            </a:fld>
            <a:endParaRPr lang="en-US"/>
          </a:p>
        </p:txBody>
      </p:sp>
    </p:spTree>
    <p:extLst>
      <p:ext uri="{BB962C8B-B14F-4D97-AF65-F5344CB8AC3E}">
        <p14:creationId xmlns:p14="http://schemas.microsoft.com/office/powerpoint/2010/main" val="1050869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38DDF2C-9039-4EB4-B672-D3531E705E9E}" type="slidenum">
              <a:rPr lang="en-US" smtClean="0"/>
              <a:t>26</a:t>
            </a:fld>
            <a:endParaRPr lang="en-US"/>
          </a:p>
        </p:txBody>
      </p:sp>
    </p:spTree>
    <p:extLst>
      <p:ext uri="{BB962C8B-B14F-4D97-AF65-F5344CB8AC3E}">
        <p14:creationId xmlns:p14="http://schemas.microsoft.com/office/powerpoint/2010/main" val="5034525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4" name="Rectangle: Rounded Corners 13">
            <a:extLst>
              <a:ext uri="{FF2B5EF4-FFF2-40B4-BE49-F238E27FC236}">
                <a16:creationId xmlns:a16="http://schemas.microsoft.com/office/drawing/2014/main" id="{4F7F6C23-BCD4-050A-0EF6-E72011455C54}"/>
              </a:ext>
            </a:extLst>
          </p:cNvPr>
          <p:cNvSpPr/>
          <p:nvPr userDrawn="1"/>
        </p:nvSpPr>
        <p:spPr>
          <a:xfrm>
            <a:off x="5797664" y="640079"/>
            <a:ext cx="5734594" cy="551408"/>
          </a:xfrm>
          <a:prstGeom prst="roundRect">
            <a:avLst/>
          </a:prstGeom>
          <a:solidFill>
            <a:srgbClr val="81B9C6"/>
          </a:solidFill>
          <a:ln>
            <a:solidFill>
              <a:srgbClr val="81B9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7EBC3AF-8DD4-CA65-DB46-DC84C4A1A30E}"/>
              </a:ext>
            </a:extLst>
          </p:cNvPr>
          <p:cNvSpPr/>
          <p:nvPr userDrawn="1"/>
        </p:nvSpPr>
        <p:spPr>
          <a:xfrm>
            <a:off x="0" y="6465025"/>
            <a:ext cx="159798" cy="284085"/>
          </a:xfrm>
          <a:prstGeom prst="rect">
            <a:avLst/>
          </a:prstGeom>
          <a:solidFill>
            <a:srgbClr val="81B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E037A6B-CD39-4134-31EE-0DE8A520D44D}"/>
              </a:ext>
            </a:extLst>
          </p:cNvPr>
          <p:cNvSpPr/>
          <p:nvPr userDrawn="1"/>
        </p:nvSpPr>
        <p:spPr>
          <a:xfrm>
            <a:off x="190237" y="6465025"/>
            <a:ext cx="159798" cy="284085"/>
          </a:xfrm>
          <a:prstGeom prst="rect">
            <a:avLst/>
          </a:prstGeom>
          <a:solidFill>
            <a:srgbClr val="81B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1D25B6B-E632-899B-2B73-3A3CD7619409}"/>
              </a:ext>
            </a:extLst>
          </p:cNvPr>
          <p:cNvSpPr/>
          <p:nvPr userDrawn="1"/>
        </p:nvSpPr>
        <p:spPr>
          <a:xfrm>
            <a:off x="380474" y="6465025"/>
            <a:ext cx="159798" cy="284085"/>
          </a:xfrm>
          <a:prstGeom prst="rect">
            <a:avLst/>
          </a:prstGeom>
          <a:solidFill>
            <a:srgbClr val="81B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D75FD03F-F717-5302-B498-31ABB0592F3A}"/>
              </a:ext>
            </a:extLst>
          </p:cNvPr>
          <p:cNvCxnSpPr>
            <a:cxnSpLocks/>
          </p:cNvCxnSpPr>
          <p:nvPr userDrawn="1"/>
        </p:nvCxnSpPr>
        <p:spPr>
          <a:xfrm flipV="1">
            <a:off x="991685" y="6622969"/>
            <a:ext cx="11173308" cy="1"/>
          </a:xfrm>
          <a:prstGeom prst="line">
            <a:avLst/>
          </a:prstGeom>
          <a:ln w="19050">
            <a:solidFill>
              <a:srgbClr val="81B9C6"/>
            </a:solidFill>
          </a:ln>
        </p:spPr>
        <p:style>
          <a:lnRef idx="1">
            <a:schemeClr val="accent1"/>
          </a:lnRef>
          <a:fillRef idx="0">
            <a:schemeClr val="accent1"/>
          </a:fillRef>
          <a:effectRef idx="0">
            <a:schemeClr val="accent1"/>
          </a:effectRef>
          <a:fontRef idx="minor">
            <a:schemeClr val="tx1"/>
          </a:fontRef>
        </p:style>
      </p:cxnSp>
      <p:sp>
        <p:nvSpPr>
          <p:cNvPr id="11" name="Slide Number Placeholder 5">
            <a:extLst>
              <a:ext uri="{FF2B5EF4-FFF2-40B4-BE49-F238E27FC236}">
                <a16:creationId xmlns:a16="http://schemas.microsoft.com/office/drawing/2014/main" id="{CBCEDF6D-9CC9-6107-F74B-2CB6E842B585}"/>
              </a:ext>
            </a:extLst>
          </p:cNvPr>
          <p:cNvSpPr>
            <a:spLocks noGrp="1"/>
          </p:cNvSpPr>
          <p:nvPr>
            <p:ph type="sldNum" sz="quarter" idx="4"/>
          </p:nvPr>
        </p:nvSpPr>
        <p:spPr>
          <a:xfrm>
            <a:off x="540272" y="6424504"/>
            <a:ext cx="404853" cy="365125"/>
          </a:xfrm>
          <a:prstGeom prst="rect">
            <a:avLst/>
          </a:prstGeom>
        </p:spPr>
        <p:txBody>
          <a:bodyPr vert="horz" lIns="91440" tIns="45720" rIns="91440" bIns="45720" rtlCol="0" anchor="ctr"/>
          <a:lstStyle>
            <a:lvl1pPr algn="ctr">
              <a:defRPr sz="1400" b="1">
                <a:solidFill>
                  <a:schemeClr val="tx1"/>
                </a:solidFill>
                <a:latin typeface="Times New Roman" panose="02020603050405020304" pitchFamily="18" charset="0"/>
                <a:cs typeface="Times New Roman" panose="02020603050405020304" pitchFamily="18" charset="0"/>
              </a:defRPr>
            </a:lvl1pPr>
          </a:lstStyle>
          <a:p>
            <a:fld id="{4086EC7E-7802-4A9B-AD1A-EF9BB4548F06}" type="slidenum">
              <a:rPr lang="en-US" smtClean="0"/>
              <a:pPr/>
              <a:t>‹#›</a:t>
            </a:fld>
            <a:endParaRPr lang="en-US" dirty="0"/>
          </a:p>
        </p:txBody>
      </p:sp>
      <p:pic>
        <p:nvPicPr>
          <p:cNvPr id="13" name="Graphic 12">
            <a:extLst>
              <a:ext uri="{FF2B5EF4-FFF2-40B4-BE49-F238E27FC236}">
                <a16:creationId xmlns:a16="http://schemas.microsoft.com/office/drawing/2014/main" id="{6CEA0D01-D08D-866E-A62F-882EFEA507F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10662285" y="104503"/>
            <a:ext cx="1341957" cy="1406570"/>
          </a:xfrm>
          <a:prstGeom prst="rect">
            <a:avLst/>
          </a:prstGeom>
        </p:spPr>
      </p:pic>
      <p:pic>
        <p:nvPicPr>
          <p:cNvPr id="15" name="Graphic 14">
            <a:extLst>
              <a:ext uri="{FF2B5EF4-FFF2-40B4-BE49-F238E27FC236}">
                <a16:creationId xmlns:a16="http://schemas.microsoft.com/office/drawing/2014/main" id="{EA90E453-683C-2221-59C7-9F07B93B388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flipH="1">
            <a:off x="10754645" y="235030"/>
            <a:ext cx="1341957" cy="1406570"/>
          </a:xfrm>
          <a:prstGeom prst="rect">
            <a:avLst/>
          </a:prstGeom>
        </p:spPr>
      </p:pic>
      <p:sp>
        <p:nvSpPr>
          <p:cNvPr id="16" name="Rectangle 15">
            <a:extLst>
              <a:ext uri="{FF2B5EF4-FFF2-40B4-BE49-F238E27FC236}">
                <a16:creationId xmlns:a16="http://schemas.microsoft.com/office/drawing/2014/main" id="{C9289EC5-3C14-E910-7CF9-9201500BA2E3}"/>
              </a:ext>
            </a:extLst>
          </p:cNvPr>
          <p:cNvSpPr/>
          <p:nvPr userDrawn="1"/>
        </p:nvSpPr>
        <p:spPr>
          <a:xfrm>
            <a:off x="0" y="750915"/>
            <a:ext cx="159798" cy="284085"/>
          </a:xfrm>
          <a:prstGeom prst="rect">
            <a:avLst/>
          </a:prstGeom>
          <a:solidFill>
            <a:srgbClr val="81B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549C1B9-8870-29E3-E0C7-A69CF514EAA4}"/>
              </a:ext>
            </a:extLst>
          </p:cNvPr>
          <p:cNvSpPr/>
          <p:nvPr userDrawn="1"/>
        </p:nvSpPr>
        <p:spPr>
          <a:xfrm>
            <a:off x="190237" y="750915"/>
            <a:ext cx="159798" cy="284085"/>
          </a:xfrm>
          <a:prstGeom prst="rect">
            <a:avLst/>
          </a:prstGeom>
          <a:solidFill>
            <a:srgbClr val="81B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EF82BB6-42DF-21CC-24C3-D1206398ED58}"/>
              </a:ext>
            </a:extLst>
          </p:cNvPr>
          <p:cNvSpPr/>
          <p:nvPr userDrawn="1"/>
        </p:nvSpPr>
        <p:spPr>
          <a:xfrm>
            <a:off x="380474" y="750915"/>
            <a:ext cx="159798" cy="284085"/>
          </a:xfrm>
          <a:prstGeom prst="rect">
            <a:avLst/>
          </a:prstGeom>
          <a:solidFill>
            <a:srgbClr val="81B9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B485DF61-EE8A-B50F-CA7D-F1C31F3CE501}"/>
              </a:ext>
            </a:extLst>
          </p:cNvPr>
          <p:cNvCxnSpPr>
            <a:cxnSpLocks/>
          </p:cNvCxnSpPr>
          <p:nvPr userDrawn="1"/>
        </p:nvCxnSpPr>
        <p:spPr>
          <a:xfrm>
            <a:off x="742698" y="915782"/>
            <a:ext cx="10152570" cy="0"/>
          </a:xfrm>
          <a:prstGeom prst="line">
            <a:avLst/>
          </a:prstGeom>
          <a:ln w="19050">
            <a:solidFill>
              <a:srgbClr val="81B9C6"/>
            </a:solidFill>
          </a:ln>
        </p:spPr>
        <p:style>
          <a:lnRef idx="1">
            <a:schemeClr val="accent1"/>
          </a:lnRef>
          <a:fillRef idx="0">
            <a:schemeClr val="accent1"/>
          </a:fillRef>
          <a:effectRef idx="0">
            <a:schemeClr val="accent1"/>
          </a:effectRef>
          <a:fontRef idx="minor">
            <a:schemeClr val="tx1"/>
          </a:fontRef>
        </p:style>
      </p:cxnSp>
      <p:sp>
        <p:nvSpPr>
          <p:cNvPr id="21" name="Rectangle: Rounded Corners 20">
            <a:extLst>
              <a:ext uri="{FF2B5EF4-FFF2-40B4-BE49-F238E27FC236}">
                <a16:creationId xmlns:a16="http://schemas.microsoft.com/office/drawing/2014/main" id="{E5553DE1-0D2D-9972-C8DF-7135D6259AC9}"/>
              </a:ext>
            </a:extLst>
          </p:cNvPr>
          <p:cNvSpPr/>
          <p:nvPr userDrawn="1"/>
        </p:nvSpPr>
        <p:spPr>
          <a:xfrm>
            <a:off x="742698" y="235030"/>
            <a:ext cx="4928429" cy="463368"/>
          </a:xfrm>
          <a:prstGeom prst="roundRect">
            <a:avLst/>
          </a:prstGeom>
          <a:noFill/>
          <a:ln w="19050">
            <a:solidFill>
              <a:srgbClr val="81B9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0112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6F90D8BF-0E58-4575-65B5-8A6BA546A1D6}"/>
              </a:ext>
            </a:extLst>
          </p:cNvPr>
          <p:cNvSpPr/>
          <p:nvPr userDrawn="1"/>
        </p:nvSpPr>
        <p:spPr>
          <a:xfrm>
            <a:off x="3228703" y="2642728"/>
            <a:ext cx="5734594" cy="1572543"/>
          </a:xfrm>
          <a:prstGeom prst="roundRect">
            <a:avLst/>
          </a:prstGeom>
          <a:solidFill>
            <a:srgbClr val="81B9C6"/>
          </a:solidFill>
          <a:ln>
            <a:solidFill>
              <a:srgbClr val="81B9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3608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8DDC0C16-B9E5-A241-8249-27FF25E0ECF4}"/>
              </a:ext>
            </a:extLst>
          </p:cNvPr>
          <p:cNvSpPr/>
          <p:nvPr userDrawn="1"/>
        </p:nvSpPr>
        <p:spPr>
          <a:xfrm>
            <a:off x="-1" y="0"/>
            <a:ext cx="6649376" cy="6754291"/>
          </a:xfrm>
          <a:custGeom>
            <a:avLst/>
            <a:gdLst>
              <a:gd name="connsiteX0" fmla="*/ 0 w 6243782"/>
              <a:gd name="connsiteY0" fmla="*/ 0 h 6807200"/>
              <a:gd name="connsiteX1" fmla="*/ 4904165 w 6243782"/>
              <a:gd name="connsiteY1" fmla="*/ 0 h 6807200"/>
              <a:gd name="connsiteX2" fmla="*/ 5107569 w 6243782"/>
              <a:gd name="connsiteY2" fmla="*/ 184867 h 6807200"/>
              <a:gd name="connsiteX3" fmla="*/ 6243782 w 6243782"/>
              <a:gd name="connsiteY3" fmla="*/ 2927927 h 6807200"/>
              <a:gd name="connsiteX4" fmla="*/ 2364509 w 6243782"/>
              <a:gd name="connsiteY4" fmla="*/ 6807200 h 6807200"/>
              <a:gd name="connsiteX5" fmla="*/ 195571 w 6243782"/>
              <a:gd name="connsiteY5" fmla="*/ 6144681 h 6807200"/>
              <a:gd name="connsiteX6" fmla="*/ 0 w 6243782"/>
              <a:gd name="connsiteY6" fmla="*/ 5998436 h 680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43782" h="6807200">
                <a:moveTo>
                  <a:pt x="0" y="0"/>
                </a:moveTo>
                <a:lnTo>
                  <a:pt x="4904165" y="0"/>
                </a:lnTo>
                <a:lnTo>
                  <a:pt x="5107569" y="184867"/>
                </a:lnTo>
                <a:cubicBezTo>
                  <a:pt x="5809580" y="886877"/>
                  <a:pt x="6243782" y="1856696"/>
                  <a:pt x="6243782" y="2927927"/>
                </a:cubicBezTo>
                <a:cubicBezTo>
                  <a:pt x="6243782" y="5070390"/>
                  <a:pt x="4506972" y="6807200"/>
                  <a:pt x="2364509" y="6807200"/>
                </a:cubicBezTo>
                <a:cubicBezTo>
                  <a:pt x="1561086" y="6807200"/>
                  <a:pt x="814707" y="6562961"/>
                  <a:pt x="195571" y="6144681"/>
                </a:cubicBezTo>
                <a:lnTo>
                  <a:pt x="0" y="5998436"/>
                </a:lnTo>
                <a:close/>
              </a:path>
            </a:pathLst>
          </a:custGeom>
          <a:solidFill>
            <a:srgbClr val="81B9C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 name="Graphic 1">
            <a:extLst>
              <a:ext uri="{FF2B5EF4-FFF2-40B4-BE49-F238E27FC236}">
                <a16:creationId xmlns:a16="http://schemas.microsoft.com/office/drawing/2014/main" id="{C669089C-B1E9-220B-66DD-EE9E1D9E67F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2064461" y="734526"/>
            <a:ext cx="5042451" cy="5285237"/>
          </a:xfrm>
          <a:prstGeom prst="rect">
            <a:avLst/>
          </a:prstGeom>
        </p:spPr>
      </p:pic>
    </p:spTree>
    <p:extLst>
      <p:ext uri="{BB962C8B-B14F-4D97-AF65-F5344CB8AC3E}">
        <p14:creationId xmlns:p14="http://schemas.microsoft.com/office/powerpoint/2010/main" val="814251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86EC7E-7802-4A9B-AD1A-EF9BB4548F06}" type="slidenum">
              <a:rPr lang="en-US" smtClean="0"/>
              <a:t>‹#›</a:t>
            </a:fld>
            <a:endParaRPr lang="en-US"/>
          </a:p>
        </p:txBody>
      </p:sp>
    </p:spTree>
    <p:extLst>
      <p:ext uri="{BB962C8B-B14F-4D97-AF65-F5344CB8AC3E}">
        <p14:creationId xmlns:p14="http://schemas.microsoft.com/office/powerpoint/2010/main" val="2504366328"/>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svg"/></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2.jpeg"/><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9.jpeg"/><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3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s://fa.wikipedia.org/" TargetMode="External"/><Relationship Id="rId2" Type="http://schemas.openxmlformats.org/officeDocument/2006/relationships/hyperlink" Target="https://namnak.com/" TargetMode="External"/><Relationship Id="rId1" Type="http://schemas.openxmlformats.org/officeDocument/2006/relationships/slideLayout" Target="../slideLayouts/slideLayout1.xml"/><Relationship Id="rId5" Type="http://schemas.openxmlformats.org/officeDocument/2006/relationships/hyperlink" Target="https://kalavarzesh.com/" TargetMode="External"/><Relationship Id="rId4" Type="http://schemas.openxmlformats.org/officeDocument/2006/relationships/hyperlink" Target="https://www.bashgam.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063F9529-2713-BFB4-A2CF-7C99DDEF5489}"/>
              </a:ext>
            </a:extLst>
          </p:cNvPr>
          <p:cNvSpPr/>
          <p:nvPr/>
        </p:nvSpPr>
        <p:spPr>
          <a:xfrm>
            <a:off x="2765778" y="259644"/>
            <a:ext cx="9200444" cy="6344356"/>
          </a:xfrm>
          <a:prstGeom prst="roundRect">
            <a:avLst>
              <a:gd name="adj" fmla="val 9372"/>
            </a:avLst>
          </a:prstGeom>
          <a:noFill/>
          <a:ln w="28575">
            <a:solidFill>
              <a:srgbClr val="81B9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BF971565-01A8-759D-E442-2B65B6FCD68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5624" y="738304"/>
            <a:ext cx="9044645" cy="6029386"/>
          </a:xfrm>
          <a:prstGeom prst="rect">
            <a:avLst/>
          </a:prstGeom>
        </p:spPr>
      </p:pic>
      <p:sp>
        <p:nvSpPr>
          <p:cNvPr id="5" name="TextBox 4">
            <a:extLst>
              <a:ext uri="{FF2B5EF4-FFF2-40B4-BE49-F238E27FC236}">
                <a16:creationId xmlns:a16="http://schemas.microsoft.com/office/drawing/2014/main" id="{B8221781-162F-2402-09B9-80E08AE930D6}"/>
              </a:ext>
            </a:extLst>
          </p:cNvPr>
          <p:cNvSpPr txBox="1">
            <a:spLocks noChangeArrowheads="1"/>
          </p:cNvSpPr>
          <p:nvPr/>
        </p:nvSpPr>
        <p:spPr bwMode="auto">
          <a:xfrm>
            <a:off x="6309126" y="1840203"/>
            <a:ext cx="6058974" cy="4204997"/>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solidFill>
                <a:srgbClr val="242527"/>
              </a:solidFill>
              <a:latin typeface="Damavand ExtraBold" panose="00000900000000000000" pitchFamily="2" charset="-78"/>
              <a:cs typeface="B Nazanin" panose="00000400000000000000" pitchFamily="2" charset="-78"/>
            </a:endParaRPr>
          </a:p>
          <a:p>
            <a:pPr algn="ctr" rtl="1">
              <a:lnSpc>
                <a:spcPct val="200000"/>
              </a:lnSpc>
              <a:spcBef>
                <a:spcPct val="0"/>
              </a:spcBef>
              <a:buNone/>
            </a:pPr>
            <a:r>
              <a:rPr lang="fa-IR" altLang="en-US" b="1" dirty="0">
                <a:solidFill>
                  <a:srgbClr val="81B9C6"/>
                </a:solidFill>
                <a:latin typeface="Damavand ExtraBold" panose="00000900000000000000" pitchFamily="2" charset="-78"/>
                <a:cs typeface="B Titr" panose="00000700000000000000" pitchFamily="2" charset="-78"/>
              </a:rPr>
              <a:t>پاورپوینت  هندبال و قوانین آن</a:t>
            </a:r>
          </a:p>
          <a:p>
            <a:pPr algn="ctr" rtl="1">
              <a:lnSpc>
                <a:spcPct val="200000"/>
              </a:lnSpc>
              <a:spcBef>
                <a:spcPct val="0"/>
              </a:spcBef>
              <a:buNone/>
            </a:pPr>
            <a:r>
              <a:rPr lang="fa-IR" altLang="en-US" sz="2000" b="1" dirty="0">
                <a:solidFill>
                  <a:srgbClr val="242527"/>
                </a:solidFill>
                <a:latin typeface="Damavand ExtraBold" panose="00000900000000000000" pitchFamily="2" charset="-78"/>
                <a:cs typeface="B Nazanin" panose="00000400000000000000" pitchFamily="2" charset="-78"/>
              </a:rPr>
              <a:t>استاد راهنما: </a:t>
            </a:r>
            <a:r>
              <a:rPr lang="fa-IR" altLang="en-US" sz="3600" dirty="0">
                <a:solidFill>
                  <a:srgbClr val="242527"/>
                </a:solidFill>
                <a:latin typeface="IranNastaliq" panose="02020505000000020003" pitchFamily="18" charset="0"/>
                <a:cs typeface="B Nazanin" panose="00000400000000000000" pitchFamily="2" charset="-78"/>
              </a:rPr>
              <a:t>...............</a:t>
            </a:r>
            <a:endParaRPr lang="en-US" altLang="en-US" sz="4000" dirty="0">
              <a:solidFill>
                <a:srgbClr val="242527"/>
              </a:solidFill>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2000" b="1" dirty="0">
                <a:solidFill>
                  <a:srgbClr val="242527"/>
                </a:solidFill>
                <a:latin typeface="Damavand ExtraBold" panose="00000900000000000000" pitchFamily="2" charset="-78"/>
                <a:cs typeface="B Nazanin" panose="00000400000000000000" pitchFamily="2" charset="-78"/>
              </a:rPr>
              <a:t>پژوهشگــــران: </a:t>
            </a:r>
            <a:r>
              <a:rPr lang="fa-IR" altLang="en-US" sz="3600" dirty="0">
                <a:solidFill>
                  <a:srgbClr val="242527"/>
                </a:solidFill>
                <a:latin typeface="IranNastaliq" panose="02020505000000020003" pitchFamily="18" charset="0"/>
                <a:cs typeface="B Nazanin" panose="00000400000000000000" pitchFamily="2" charset="-78"/>
              </a:rPr>
              <a:t>...........</a:t>
            </a:r>
          </a:p>
          <a:p>
            <a:pPr algn="ctr" rtl="1">
              <a:lnSpc>
                <a:spcPct val="150000"/>
              </a:lnSpc>
              <a:spcBef>
                <a:spcPct val="0"/>
              </a:spcBef>
              <a:buNone/>
            </a:pPr>
            <a:endParaRPr lang="fa-IR" altLang="en-US" sz="1100" dirty="0">
              <a:solidFill>
                <a:srgbClr val="242527"/>
              </a:solidFill>
              <a:latin typeface="IranNastaliq" panose="02020505000000020003" pitchFamily="18" charset="0"/>
              <a:cs typeface="B Nazanin" panose="00000400000000000000" pitchFamily="2" charset="-78"/>
            </a:endParaRPr>
          </a:p>
          <a:p>
            <a:pPr algn="ctr" rtl="1" eaLnBrk="1" hangingPunct="1">
              <a:lnSpc>
                <a:spcPct val="150000"/>
              </a:lnSpc>
              <a:spcBef>
                <a:spcPct val="0"/>
              </a:spcBef>
              <a:buFontTx/>
              <a:buNone/>
            </a:pPr>
            <a:r>
              <a:rPr lang="fa-IR" altLang="en-US" sz="1800" b="1" dirty="0">
                <a:solidFill>
                  <a:srgbClr val="242527"/>
                </a:solidFill>
                <a:latin typeface="Damavand ExtraBold" panose="00000900000000000000" pitchFamily="2" charset="-78"/>
                <a:cs typeface="B Nazanin" panose="00000400000000000000" pitchFamily="2" charset="-78"/>
              </a:rPr>
              <a:t>سال تحصیلی: .......</a:t>
            </a:r>
          </a:p>
        </p:txBody>
      </p:sp>
      <p:pic>
        <p:nvPicPr>
          <p:cNvPr id="7" name="Graphic 6">
            <a:extLst>
              <a:ext uri="{FF2B5EF4-FFF2-40B4-BE49-F238E27FC236}">
                <a16:creationId xmlns:a16="http://schemas.microsoft.com/office/drawing/2014/main" id="{1CB3F190-13DC-703C-407E-3E3062D073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39284" y="923509"/>
            <a:ext cx="1198659" cy="1506008"/>
          </a:xfrm>
          <a:prstGeom prst="rect">
            <a:avLst/>
          </a:prstGeom>
        </p:spPr>
      </p:pic>
    </p:spTree>
    <p:extLst>
      <p:ext uri="{BB962C8B-B14F-4D97-AF65-F5344CB8AC3E}">
        <p14:creationId xmlns:p14="http://schemas.microsoft.com/office/powerpoint/2010/main" val="3259372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25140" y="1484690"/>
            <a:ext cx="5026588" cy="4939814"/>
          </a:xfrm>
          <a:prstGeom prst="rect">
            <a:avLst/>
          </a:prstGeom>
        </p:spPr>
        <p:txBody>
          <a:bodyPr wrap="square">
            <a:spAutoFit/>
          </a:bodyPr>
          <a:lstStyle/>
          <a:p>
            <a:pPr algn="justLow" rtl="1">
              <a:lnSpc>
                <a:spcPct val="300000"/>
              </a:lnSpc>
              <a:spcAft>
                <a:spcPts val="800"/>
              </a:spcAft>
            </a:pPr>
            <a:r>
              <a:rPr lang="fa-IR" b="1" dirty="0">
                <a:solidFill>
                  <a:srgbClr val="000000"/>
                </a:solidFill>
                <a:latin typeface="Arial" panose="020B0604020202020204" pitchFamily="34" charset="0"/>
                <a:cs typeface="B Nazanin" panose="00000400000000000000" pitchFamily="2" charset="-78"/>
              </a:rPr>
              <a:t>دروازه بان : از انجایی که دروازه هندبال نیز مانند فوتسال مربعی شکل میباشد ، دروازه بان وظیفه دارد با استفاده از دست ، پا و کشش بدن خود مانع از گل شدن توپ شود ، قابل توجه میباشد که وقتی توپ به دست دروازه بان بخورد و به بیرون برود ، هیچ کرنری شامل تیم مقابل نشده و شروع دروازه میباشد .</a:t>
            </a:r>
            <a:endParaRPr lang="en-US" b="1" dirty="0">
              <a:solidFill>
                <a:srgbClr val="000000"/>
              </a:solidFill>
              <a:latin typeface="Arial" panose="020B0604020202020204" pitchFamily="34" charset="0"/>
              <a:cs typeface="B Nazanin" panose="00000400000000000000" pitchFamily="2" charset="-78"/>
            </a:endParaRPr>
          </a:p>
        </p:txBody>
      </p:sp>
      <p:sp>
        <p:nvSpPr>
          <p:cNvPr id="3" name="Rectangle 2"/>
          <p:cNvSpPr/>
          <p:nvPr/>
        </p:nvSpPr>
        <p:spPr>
          <a:xfrm>
            <a:off x="9001982" y="645509"/>
            <a:ext cx="1798890"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وظایف بازکنان</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8194" name="Picture 2" descr="اسامی بازیکنان تیم ملی هندبال اعلام شد | ورزش س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914" y="1834360"/>
            <a:ext cx="5715000" cy="38100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6D9D99B5-AB62-B2E7-7AB7-07DB71B399C0}"/>
              </a:ext>
            </a:extLst>
          </p:cNvPr>
          <p:cNvSpPr>
            <a:spLocks noGrp="1"/>
          </p:cNvSpPr>
          <p:nvPr>
            <p:ph type="sldNum" sz="quarter" idx="4"/>
          </p:nvPr>
        </p:nvSpPr>
        <p:spPr/>
        <p:txBody>
          <a:bodyPr/>
          <a:lstStyle/>
          <a:p>
            <a:fld id="{4086EC7E-7802-4A9B-AD1A-EF9BB4548F06}" type="slidenum">
              <a:rPr lang="en-US" smtClean="0"/>
              <a:pPr/>
              <a:t>10</a:t>
            </a:fld>
            <a:endParaRPr lang="en-US" dirty="0"/>
          </a:p>
        </p:txBody>
      </p:sp>
      <p:sp>
        <p:nvSpPr>
          <p:cNvPr id="5" name="Rectangle 4">
            <a:extLst>
              <a:ext uri="{FF2B5EF4-FFF2-40B4-BE49-F238E27FC236}">
                <a16:creationId xmlns:a16="http://schemas.microsoft.com/office/drawing/2014/main" id="{55F6D2EF-F42A-88AE-4764-0645CB47C29A}"/>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3217014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8354" y="1374591"/>
            <a:ext cx="4177673" cy="4108817"/>
          </a:xfrm>
          <a:prstGeom prst="rect">
            <a:avLst/>
          </a:prstGeom>
        </p:spPr>
        <p:txBody>
          <a:bodyPr wrap="square">
            <a:spAutoFit/>
          </a:bodyPr>
          <a:lstStyle/>
          <a:p>
            <a:pPr algn="justLow" rtl="1">
              <a:lnSpc>
                <a:spcPct val="300000"/>
              </a:lnSpc>
              <a:spcAft>
                <a:spcPts val="800"/>
              </a:spcAft>
            </a:pPr>
            <a:r>
              <a:rPr lang="fa-IR" b="1" dirty="0">
                <a:solidFill>
                  <a:srgbClr val="000000"/>
                </a:solidFill>
                <a:latin typeface="Arial" panose="020B0604020202020204" pitchFamily="34" charset="0"/>
                <a:cs typeface="B Nazanin" panose="00000400000000000000" pitchFamily="2" charset="-78"/>
              </a:rPr>
              <a:t>گوش های چپ و راست در گوشه راست میدان حریف قرار میگیرند در نزدیکی خط کرنر . گوش ها وظیفه دارند با رد شدن از حریف مقابل و پریدن در منطقه ۶ متر دروازه بان و شوت به سمت دروازه ، گل را برای تیمش به ثمر برسانند</a:t>
            </a:r>
            <a:endParaRPr lang="en-US" b="1" dirty="0">
              <a:solidFill>
                <a:srgbClr val="000000"/>
              </a:solidFill>
              <a:latin typeface="Arial" panose="020B0604020202020204" pitchFamily="34" charset="0"/>
              <a:cs typeface="B Nazanin" panose="00000400000000000000" pitchFamily="2" charset="-78"/>
            </a:endParaRPr>
          </a:p>
        </p:txBody>
      </p:sp>
      <p:sp>
        <p:nvSpPr>
          <p:cNvPr id="3" name="Rectangle 2"/>
          <p:cNvSpPr/>
          <p:nvPr/>
        </p:nvSpPr>
        <p:spPr>
          <a:xfrm>
            <a:off x="9631289" y="645509"/>
            <a:ext cx="917239"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گوش :</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1028" name="Picture 4" descr="ادعای یک سایت دانمارکی: ملی پوش هندبال بانوان ایران ناپدید شد - تسنیم"/>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2683" y="1736571"/>
            <a:ext cx="5617428" cy="391113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7FAD55BF-D3CF-F3AA-AF17-A24BC75DA604}"/>
              </a:ext>
            </a:extLst>
          </p:cNvPr>
          <p:cNvSpPr>
            <a:spLocks noGrp="1"/>
          </p:cNvSpPr>
          <p:nvPr>
            <p:ph type="sldNum" sz="quarter" idx="4"/>
          </p:nvPr>
        </p:nvSpPr>
        <p:spPr/>
        <p:txBody>
          <a:bodyPr/>
          <a:lstStyle/>
          <a:p>
            <a:fld id="{4086EC7E-7802-4A9B-AD1A-EF9BB4548F06}" type="slidenum">
              <a:rPr lang="en-US" smtClean="0"/>
              <a:pPr/>
              <a:t>11</a:t>
            </a:fld>
            <a:endParaRPr lang="en-US" dirty="0"/>
          </a:p>
        </p:txBody>
      </p:sp>
      <p:sp>
        <p:nvSpPr>
          <p:cNvPr id="5" name="Rectangle 4">
            <a:extLst>
              <a:ext uri="{FF2B5EF4-FFF2-40B4-BE49-F238E27FC236}">
                <a16:creationId xmlns:a16="http://schemas.microsoft.com/office/drawing/2014/main" id="{DFE4A540-0149-4FB4-9E62-F5FBF19106F9}"/>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2">
            <a:extLst>
              <a:ext uri="{FF2B5EF4-FFF2-40B4-BE49-F238E27FC236}">
                <a16:creationId xmlns:a16="http://schemas.microsoft.com/office/drawing/2014/main" id="{EED677F9-3E44-B699-AD33-7A084C41E5A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790633">
            <a:off x="4889496" y="4628443"/>
            <a:ext cx="2606804" cy="146560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4484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044" y="1381667"/>
            <a:ext cx="11627556" cy="1373453"/>
          </a:xfrm>
          <a:prstGeom prst="rect">
            <a:avLst/>
          </a:prstGeom>
        </p:spPr>
        <p:txBody>
          <a:bodyPr wrap="square">
            <a:spAutoFit/>
          </a:bodyPr>
          <a:lstStyle/>
          <a:p>
            <a:pPr algn="ctr"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وظیفه بغل راست کمک به پخش کننده توپ است و رساندن توپ به گوش ها و خط زن است ، در این حین بغل تیم با استفاده از فنون و تکینک هایی که در آینده آنها را بطور کامل برای شما تشریح خواهیم کرد میتواند از بازیکن مقابل خود رد شده و با شوت خود ، گل را برای تیم به ثمر برساند.</a:t>
            </a:r>
            <a:endParaRPr lang="en-US" b="1" dirty="0">
              <a:solidFill>
                <a:srgbClr val="000000"/>
              </a:solidFill>
              <a:latin typeface="Arial" panose="020B0604020202020204" pitchFamily="34" charset="0"/>
              <a:cs typeface="B Nazanin" panose="00000400000000000000" pitchFamily="2" charset="-78"/>
            </a:endParaRPr>
          </a:p>
        </p:txBody>
      </p:sp>
      <p:sp>
        <p:nvSpPr>
          <p:cNvPr id="3" name="Rectangle 2"/>
          <p:cNvSpPr/>
          <p:nvPr/>
        </p:nvSpPr>
        <p:spPr>
          <a:xfrm>
            <a:off x="9992455" y="645509"/>
            <a:ext cx="676788"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بغل: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2050" name="Picture 2" descr="اسامی تیم ملی هندبال اعلام شد - خبرگزاری مهر | اخبار ایران و جهان | Mehr  News Agenc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1367" y="3154745"/>
            <a:ext cx="4305200" cy="287013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98FF9BEF-C580-8A5D-EAD2-779F2D8E2280}"/>
              </a:ext>
            </a:extLst>
          </p:cNvPr>
          <p:cNvSpPr>
            <a:spLocks noGrp="1"/>
          </p:cNvSpPr>
          <p:nvPr>
            <p:ph type="sldNum" sz="quarter" idx="4"/>
          </p:nvPr>
        </p:nvSpPr>
        <p:spPr/>
        <p:txBody>
          <a:bodyPr/>
          <a:lstStyle/>
          <a:p>
            <a:fld id="{4086EC7E-7802-4A9B-AD1A-EF9BB4548F06}" type="slidenum">
              <a:rPr lang="en-US" smtClean="0"/>
              <a:pPr/>
              <a:t>12</a:t>
            </a:fld>
            <a:endParaRPr lang="en-US" dirty="0"/>
          </a:p>
        </p:txBody>
      </p:sp>
      <p:sp>
        <p:nvSpPr>
          <p:cNvPr id="5" name="Rectangle 4">
            <a:extLst>
              <a:ext uri="{FF2B5EF4-FFF2-40B4-BE49-F238E27FC236}">
                <a16:creationId xmlns:a16="http://schemas.microsoft.com/office/drawing/2014/main" id="{4C27D129-85BC-8140-1AC7-E31F742246C7}"/>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4">
            <a:extLst>
              <a:ext uri="{FF2B5EF4-FFF2-40B4-BE49-F238E27FC236}">
                <a16:creationId xmlns:a16="http://schemas.microsoft.com/office/drawing/2014/main" id="{77B79693-9008-DC0A-D9B8-936783B90A1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8739"/>
          <a:stretch/>
        </p:blipFill>
        <p:spPr bwMode="auto">
          <a:xfrm>
            <a:off x="5664217" y="3154745"/>
            <a:ext cx="5603780" cy="2870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7842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58" y="1329921"/>
            <a:ext cx="6206709" cy="4835939"/>
          </a:xfrm>
          <a:prstGeom prst="rect">
            <a:avLst/>
          </a:prstGeom>
        </p:spPr>
        <p:txBody>
          <a:bodyPr wrap="square">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وظیفه پخش این است که توپ را در بین بازیکنان به گردش در بیاورد و هماهنگی را در بین بازیکنان بعمل آورد، همچنین پخش میتواند تاکتیک های از پیش طراحی شده را فرماندهی کرده و ایجادگر یک موقعیت برای تیم خود باشد ، توپ پخش کن در اصل مغز بازی است و اگر نتواند وظایف خود را به طور مطلوب انجام دهد تیم او نمیتواند نتیجه مطلوبی از بازی بگیرد . پخش یا در اصطلاح عمومی بازیکن پخش باید برای هر یک از بازیکنان تیم خود چه خط زن و چه گوش ها وچه حتی بغل ها موقعیت سازی کند و گره بازی را باز کند .</a:t>
            </a:r>
            <a:endParaRPr lang="en-US" b="1" dirty="0">
              <a:solidFill>
                <a:srgbClr val="000000"/>
              </a:solidFill>
              <a:latin typeface="Arial" panose="020B0604020202020204" pitchFamily="34" charset="0"/>
              <a:cs typeface="B Nazanin" panose="00000400000000000000" pitchFamily="2" charset="-78"/>
            </a:endParaRPr>
          </a:p>
        </p:txBody>
      </p:sp>
      <p:sp>
        <p:nvSpPr>
          <p:cNvPr id="3" name="Rectangle 2"/>
          <p:cNvSpPr/>
          <p:nvPr/>
        </p:nvSpPr>
        <p:spPr>
          <a:xfrm>
            <a:off x="9727583" y="645509"/>
            <a:ext cx="981359"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پخش  :</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3088" name="Picture 16" descr="باخت تیم ملی هندبال مقابل ژاپن در انتخابی المپیک - ایسنا"/>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4000" y="1738488"/>
            <a:ext cx="4618235" cy="31697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11274B22-9DCE-B150-F06E-1BFF1A80A061}"/>
              </a:ext>
            </a:extLst>
          </p:cNvPr>
          <p:cNvSpPr>
            <a:spLocks noGrp="1"/>
          </p:cNvSpPr>
          <p:nvPr>
            <p:ph type="sldNum" sz="quarter" idx="4"/>
          </p:nvPr>
        </p:nvSpPr>
        <p:spPr/>
        <p:txBody>
          <a:bodyPr/>
          <a:lstStyle/>
          <a:p>
            <a:fld id="{4086EC7E-7802-4A9B-AD1A-EF9BB4548F06}" type="slidenum">
              <a:rPr lang="en-US" smtClean="0"/>
              <a:pPr/>
              <a:t>13</a:t>
            </a:fld>
            <a:endParaRPr lang="en-US" dirty="0"/>
          </a:p>
        </p:txBody>
      </p:sp>
      <p:sp>
        <p:nvSpPr>
          <p:cNvPr id="5" name="Rectangle 4">
            <a:extLst>
              <a:ext uri="{FF2B5EF4-FFF2-40B4-BE49-F238E27FC236}">
                <a16:creationId xmlns:a16="http://schemas.microsoft.com/office/drawing/2014/main" id="{90A1672B-4FBB-652D-5024-3E96912ECFA9}"/>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2">
            <a:extLst>
              <a:ext uri="{FF2B5EF4-FFF2-40B4-BE49-F238E27FC236}">
                <a16:creationId xmlns:a16="http://schemas.microsoft.com/office/drawing/2014/main" id="{CBCFCFC6-85F1-4218-8136-62FEB86A44D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67811" y="4429206"/>
            <a:ext cx="2082261" cy="13881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E6FFAD52-9E8A-FDFA-8CA2-528438D6A90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01078">
            <a:off x="6749360" y="4549280"/>
            <a:ext cx="2041939" cy="11480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8316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47898" y="1419338"/>
            <a:ext cx="6583949" cy="4835939"/>
          </a:xfrm>
          <a:prstGeom prst="rect">
            <a:avLst/>
          </a:prstGeom>
        </p:spPr>
        <p:txBody>
          <a:bodyPr wrap="square">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خط زن : خط زن بازیکنی است که در بین مدافعان حریف و در نزدیکی محدوده 6 متر دروازه بان قرار میگیرد و وظیفه آن قاپیدن توپ ، چرخش و به ثمر رساندن گل است هر چند خط زن نیز میتواند در اجرای تاکتیک های تیمی موثر واقع شود. خط زن به درگیر ترین بازیکن زمین معروف است و دائما با دفاع حریف سر و کله میزند ، خط زن باید با استفاده از بدن گذاری برای دفاع حریف ،  مانع از حرکت انسجام دفاع حریف شده به طوری که نظم تیم مقابل را در دفاع بهم ریخته و برای بازیکن های بغل و پخش موقعیت ایجاد کند .</a:t>
            </a:r>
            <a:endParaRPr lang="en-US" b="1" dirty="0">
              <a:solidFill>
                <a:srgbClr val="000000"/>
              </a:solidFill>
              <a:latin typeface="Arial" panose="020B0604020202020204" pitchFamily="34" charset="0"/>
              <a:cs typeface="B Nazanin" panose="00000400000000000000" pitchFamily="2" charset="-78"/>
            </a:endParaRPr>
          </a:p>
        </p:txBody>
      </p:sp>
      <p:pic>
        <p:nvPicPr>
          <p:cNvPr id="4098" name="Picture 2" descr="معرفی قوانین و مقررات بازی هندبال + انواع بازی هندبال"/>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068" y="1594169"/>
            <a:ext cx="4314825" cy="448627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D3A1B5E2-EE51-51B3-09D7-C6F8C02E9289}"/>
              </a:ext>
            </a:extLst>
          </p:cNvPr>
          <p:cNvSpPr>
            <a:spLocks noGrp="1"/>
          </p:cNvSpPr>
          <p:nvPr>
            <p:ph type="sldNum" sz="quarter" idx="4"/>
          </p:nvPr>
        </p:nvSpPr>
        <p:spPr/>
        <p:txBody>
          <a:bodyPr/>
          <a:lstStyle/>
          <a:p>
            <a:fld id="{4086EC7E-7802-4A9B-AD1A-EF9BB4548F06}" type="slidenum">
              <a:rPr lang="en-US" smtClean="0"/>
              <a:pPr/>
              <a:t>14</a:t>
            </a:fld>
            <a:endParaRPr lang="en-US" dirty="0"/>
          </a:p>
        </p:txBody>
      </p:sp>
      <p:sp>
        <p:nvSpPr>
          <p:cNvPr id="4" name="Rectangle 3">
            <a:extLst>
              <a:ext uri="{FF2B5EF4-FFF2-40B4-BE49-F238E27FC236}">
                <a16:creationId xmlns:a16="http://schemas.microsoft.com/office/drawing/2014/main" id="{308B8340-C6EC-EF75-B001-09E401618189}"/>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5" name="Rectangle 4">
            <a:extLst>
              <a:ext uri="{FF2B5EF4-FFF2-40B4-BE49-F238E27FC236}">
                <a16:creationId xmlns:a16="http://schemas.microsoft.com/office/drawing/2014/main" id="{7DE861F8-515D-5D9E-D2AE-E6F4DC651E54}"/>
              </a:ext>
            </a:extLst>
          </p:cNvPr>
          <p:cNvSpPr/>
          <p:nvPr/>
        </p:nvSpPr>
        <p:spPr>
          <a:xfrm>
            <a:off x="9667471" y="645509"/>
            <a:ext cx="1101585"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خط زن:</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675577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0272" y="1622624"/>
            <a:ext cx="4075892" cy="4143442"/>
          </a:xfrm>
          <a:prstGeom prst="rect">
            <a:avLst/>
          </a:prstGeom>
        </p:spPr>
        <p:txBody>
          <a:bodyPr wrap="square">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ورزش هندبال شروع بازی توسط تیمی انجام می‌شود که در قرعه‌کشی برنده مالکیت توپ باشد. در این صورت تیم حریف بایستی زمین را انتخاب نماید؛ اما اگر نیمه دوم آغاز شود تیمی مالکیت توپ را بر عهده می‌گیرد که در نیمه اول آغازکننده بازی نبوده است</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9312964" y="645509"/>
            <a:ext cx="1487908"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پرتاب شروع</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148" name="Picture 4" descr="تحقیق در مورد ورزش هندبال و قوانین آ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3777" y="1775963"/>
            <a:ext cx="5603780" cy="314497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09A31806-BC75-F86D-80FD-47A9A1A10C12}"/>
              </a:ext>
            </a:extLst>
          </p:cNvPr>
          <p:cNvSpPr>
            <a:spLocks noGrp="1"/>
          </p:cNvSpPr>
          <p:nvPr>
            <p:ph type="sldNum" sz="quarter" idx="4"/>
          </p:nvPr>
        </p:nvSpPr>
        <p:spPr/>
        <p:txBody>
          <a:bodyPr/>
          <a:lstStyle/>
          <a:p>
            <a:fld id="{4086EC7E-7802-4A9B-AD1A-EF9BB4548F06}" type="slidenum">
              <a:rPr lang="en-US" smtClean="0"/>
              <a:pPr/>
              <a:t>15</a:t>
            </a:fld>
            <a:endParaRPr lang="en-US" dirty="0"/>
          </a:p>
        </p:txBody>
      </p:sp>
      <p:sp>
        <p:nvSpPr>
          <p:cNvPr id="5" name="Rectangle 4">
            <a:extLst>
              <a:ext uri="{FF2B5EF4-FFF2-40B4-BE49-F238E27FC236}">
                <a16:creationId xmlns:a16="http://schemas.microsoft.com/office/drawing/2014/main" id="{99E838F7-93EB-8087-B1DB-B3194044B8FA}"/>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6">
            <a:extLst>
              <a:ext uri="{FF2B5EF4-FFF2-40B4-BE49-F238E27FC236}">
                <a16:creationId xmlns:a16="http://schemas.microsoft.com/office/drawing/2014/main" id="{F0405A3F-A101-95C3-B71C-8EFC4182F48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2606" y="4395528"/>
            <a:ext cx="2461883" cy="171408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42103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10756" y="1648964"/>
            <a:ext cx="7336630" cy="4553811"/>
          </a:xfrm>
          <a:prstGeom prst="rect">
            <a:avLst/>
          </a:prstGeom>
        </p:spPr>
        <p:txBody>
          <a:bodyPr wrap="square">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در بازی هندبال اعلام و پرتاب اوت تابع شرایط خاصی است که در زیر به آن اشاره‌شده است</a:t>
            </a:r>
            <a:r>
              <a:rPr lang="en-US" b="1" dirty="0">
                <a:solidFill>
                  <a:srgbClr val="000000"/>
                </a:solidFill>
                <a:latin typeface="Arial" panose="020B0604020202020204" pitchFamily="34" charset="0"/>
                <a:cs typeface="B Nazanin" panose="00000400000000000000" pitchFamily="2" charset="-78"/>
              </a:rPr>
              <a:t>.</a:t>
            </a:r>
          </a:p>
          <a:p>
            <a:pPr lvl="0" indent="-342900" algn="justLow" rtl="1">
              <a:lnSpc>
                <a:spcPct val="250000"/>
              </a:lnSpc>
              <a:spcAft>
                <a:spcPts val="800"/>
              </a:spcAft>
              <a:buFont typeface="Wingdings" panose="05000000000000000000" pitchFamily="2" charset="2"/>
              <a:buChar char="v"/>
              <a:tabLst>
                <a:tab pos="457200" algn="l"/>
              </a:tabLst>
            </a:pPr>
            <a:r>
              <a:rPr lang="ar-SA" b="1" dirty="0">
                <a:solidFill>
                  <a:srgbClr val="000000"/>
                </a:solidFill>
                <a:latin typeface="Arial" panose="020B0604020202020204" pitchFamily="34" charset="0"/>
                <a:cs typeface="B Nazanin" panose="00000400000000000000" pitchFamily="2" charset="-78"/>
              </a:rPr>
              <a:t>زمانی که توپ درروند بازی از خطوط کناری زمین خارج شود</a:t>
            </a:r>
            <a:r>
              <a:rPr lang="en-US" b="1" dirty="0">
                <a:solidFill>
                  <a:srgbClr val="000000"/>
                </a:solidFill>
                <a:latin typeface="Arial" panose="020B0604020202020204" pitchFamily="34" charset="0"/>
                <a:cs typeface="B Nazanin" panose="00000400000000000000" pitchFamily="2" charset="-78"/>
              </a:rPr>
              <a:t>.</a:t>
            </a:r>
          </a:p>
          <a:p>
            <a:pPr lvl="0" indent="-342900" algn="justLow" rtl="1">
              <a:lnSpc>
                <a:spcPct val="250000"/>
              </a:lnSpc>
              <a:spcAft>
                <a:spcPts val="800"/>
              </a:spcAft>
              <a:buFont typeface="Wingdings" panose="05000000000000000000" pitchFamily="2" charset="2"/>
              <a:buChar char="v"/>
              <a:tabLst>
                <a:tab pos="457200" algn="l"/>
              </a:tabLst>
            </a:pPr>
            <a:r>
              <a:rPr lang="ar-SA" b="1" dirty="0">
                <a:solidFill>
                  <a:srgbClr val="000000"/>
                </a:solidFill>
                <a:latin typeface="Arial" panose="020B0604020202020204" pitchFamily="34" charset="0"/>
                <a:cs typeface="B Nazanin" panose="00000400000000000000" pitchFamily="2" charset="-78"/>
              </a:rPr>
              <a:t>آغاز ضربه به توپ دقیقاً از همان نقطه‌ای است که توپ خارج‌شده است</a:t>
            </a:r>
            <a:r>
              <a:rPr lang="en-US" b="1" dirty="0">
                <a:solidFill>
                  <a:srgbClr val="000000"/>
                </a:solidFill>
                <a:latin typeface="Arial" panose="020B0604020202020204" pitchFamily="34" charset="0"/>
                <a:cs typeface="B Nazanin" panose="00000400000000000000" pitchFamily="2" charset="-78"/>
              </a:rPr>
              <a:t>.</a:t>
            </a:r>
          </a:p>
          <a:p>
            <a:pPr lvl="0" indent="-342900" algn="justLow" rtl="1">
              <a:lnSpc>
                <a:spcPct val="250000"/>
              </a:lnSpc>
              <a:spcAft>
                <a:spcPts val="800"/>
              </a:spcAft>
              <a:buFont typeface="Wingdings" panose="05000000000000000000" pitchFamily="2" charset="2"/>
              <a:buChar char="v"/>
              <a:tabLst>
                <a:tab pos="457200" algn="l"/>
              </a:tabLst>
            </a:pPr>
            <a:r>
              <a:rPr lang="ar-SA" b="1" dirty="0">
                <a:solidFill>
                  <a:srgbClr val="000000"/>
                </a:solidFill>
                <a:latin typeface="Arial" panose="020B0604020202020204" pitchFamily="34" charset="0"/>
                <a:cs typeface="B Nazanin" panose="00000400000000000000" pitchFamily="2" charset="-78"/>
              </a:rPr>
              <a:t>پرتاب‌کننده اوت باید به نحوی توپ را پرتاب کنند که یک پای او روی خطوط باشد و به‌هیچ‌وجه نبایستی مانند یک ورزش بسکتبال اقدام به دریبل زدن کند</a:t>
            </a:r>
            <a:r>
              <a:rPr lang="en-US" b="1" dirty="0">
                <a:solidFill>
                  <a:srgbClr val="000000"/>
                </a:solidFill>
                <a:latin typeface="Arial" panose="020B0604020202020204" pitchFamily="34" charset="0"/>
                <a:cs typeface="B Nazanin" panose="00000400000000000000" pitchFamily="2" charset="-78"/>
              </a:rPr>
              <a:t>.</a:t>
            </a:r>
          </a:p>
          <a:p>
            <a:pPr lvl="0" indent="-342900" algn="justLow" rtl="1">
              <a:lnSpc>
                <a:spcPct val="250000"/>
              </a:lnSpc>
              <a:spcAft>
                <a:spcPts val="800"/>
              </a:spcAft>
              <a:buFont typeface="Wingdings" panose="05000000000000000000" pitchFamily="2" charset="2"/>
              <a:buChar char="v"/>
              <a:tabLst>
                <a:tab pos="457200" algn="l"/>
              </a:tabLst>
            </a:pPr>
            <a:r>
              <a:rPr lang="ar-SA" b="1" dirty="0">
                <a:solidFill>
                  <a:srgbClr val="000000"/>
                </a:solidFill>
                <a:latin typeface="Arial" panose="020B0604020202020204" pitchFamily="34" charset="0"/>
                <a:cs typeface="B Nazanin" panose="00000400000000000000" pitchFamily="2" charset="-78"/>
              </a:rPr>
              <a:t>تیم حریف بایستی از پرتاب‌کننده حدود 3 متر فاصله داشته باشد</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8205875" y="655225"/>
            <a:ext cx="2371814" cy="487506"/>
          </a:xfrm>
          <a:prstGeom prst="rect">
            <a:avLst/>
          </a:prstGeom>
        </p:spPr>
        <p:txBody>
          <a:bodyPr wrap="squar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پرتاب اوت</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4" name="Slide Number Placeholder 3">
            <a:extLst>
              <a:ext uri="{FF2B5EF4-FFF2-40B4-BE49-F238E27FC236}">
                <a16:creationId xmlns:a16="http://schemas.microsoft.com/office/drawing/2014/main" id="{3152563F-EEED-9B25-DDB7-A89D02D5CDEE}"/>
              </a:ext>
            </a:extLst>
          </p:cNvPr>
          <p:cNvSpPr>
            <a:spLocks noGrp="1"/>
          </p:cNvSpPr>
          <p:nvPr>
            <p:ph type="sldNum" sz="quarter" idx="4"/>
          </p:nvPr>
        </p:nvSpPr>
        <p:spPr/>
        <p:txBody>
          <a:bodyPr/>
          <a:lstStyle/>
          <a:p>
            <a:fld id="{4086EC7E-7802-4A9B-AD1A-EF9BB4548F06}" type="slidenum">
              <a:rPr lang="en-US" smtClean="0"/>
              <a:pPr/>
              <a:t>16</a:t>
            </a:fld>
            <a:endParaRPr lang="en-US" dirty="0"/>
          </a:p>
        </p:txBody>
      </p:sp>
      <p:sp>
        <p:nvSpPr>
          <p:cNvPr id="5" name="Rectangle 4">
            <a:extLst>
              <a:ext uri="{FF2B5EF4-FFF2-40B4-BE49-F238E27FC236}">
                <a16:creationId xmlns:a16="http://schemas.microsoft.com/office/drawing/2014/main" id="{EE9B55D1-F445-ACBE-0390-E8E65710D4B8}"/>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2">
            <a:extLst>
              <a:ext uri="{FF2B5EF4-FFF2-40B4-BE49-F238E27FC236}">
                <a16:creationId xmlns:a16="http://schemas.microsoft.com/office/drawing/2014/main" id="{604FD4D4-BA7B-D884-9E71-BEEAE896AB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85802" y="2476993"/>
            <a:ext cx="4562039" cy="270120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6936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54082" y="1928259"/>
            <a:ext cx="5715001" cy="4108817"/>
          </a:xfrm>
          <a:prstGeom prst="rect">
            <a:avLst/>
          </a:prstGeom>
        </p:spPr>
        <p:txBody>
          <a:bodyPr wrap="square">
            <a:spAutoFit/>
          </a:bodyPr>
          <a:lstStyle/>
          <a:p>
            <a:pPr algn="justLow" rtl="1">
              <a:lnSpc>
                <a:spcPct val="300000"/>
              </a:lnSpc>
              <a:spcAft>
                <a:spcPts val="800"/>
              </a:spcAft>
            </a:pPr>
            <a:r>
              <a:rPr lang="fa-IR" b="1" dirty="0">
                <a:solidFill>
                  <a:srgbClr val="000000"/>
                </a:solidFill>
                <a:latin typeface="Arial" panose="020B0604020202020204" pitchFamily="34" charset="0"/>
                <a:cs typeface="B Nazanin" panose="00000400000000000000" pitchFamily="2" charset="-78"/>
              </a:rPr>
              <a:t>دروازه‌بان در بازی هندبال زمانی مجاز به پرتاب است که توپ از کنار دروازه عبور کرده باشد و یا توسط تیم حریف لمس شود. درصورتی‌که به‌نوعی اوت اعلام‌شده باشد دروازه‌بان می‌تواند بودن سوت زدن داور، بازی را آغاز نماید؛ بنابراین بازیکنان بایستی دور از نقاط خط دروازه قرار بگیرند و اگر در خط دروازه توپ را لمس کنند خطا اعلام می‌شود</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8521084" y="645509"/>
            <a:ext cx="2037737" cy="487506"/>
          </a:xfrm>
          <a:prstGeom prst="rect">
            <a:avLst/>
          </a:prstGeom>
        </p:spPr>
        <p:txBody>
          <a:bodyPr wrap="none">
            <a:spAutoFit/>
          </a:bodyPr>
          <a:lstStyle/>
          <a:p>
            <a:pPr algn="justLow" rtl="1">
              <a:lnSpc>
                <a:spcPct val="107000"/>
              </a:lnSpc>
              <a:spcBef>
                <a:spcPts val="200"/>
              </a:spcBef>
            </a:pPr>
            <a:r>
              <a:rPr lang="ar-SA"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پرتاب دروازه بان</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5124" name="Picture 4" descr="سیاوشی: گفتم خدایا کمکم کن/ برای دروازه بانی باید دیوانه باشی! - خبرگزاری  مهر | اخبار ایران و جهان | Mehr News Agenc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717" y="1444432"/>
            <a:ext cx="4908816" cy="327254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DD299AE3-B6DF-B692-FCF7-B4E52BC8C1F8}"/>
              </a:ext>
            </a:extLst>
          </p:cNvPr>
          <p:cNvSpPr>
            <a:spLocks noGrp="1"/>
          </p:cNvSpPr>
          <p:nvPr>
            <p:ph type="sldNum" sz="quarter" idx="4"/>
          </p:nvPr>
        </p:nvSpPr>
        <p:spPr/>
        <p:txBody>
          <a:bodyPr/>
          <a:lstStyle/>
          <a:p>
            <a:fld id="{4086EC7E-7802-4A9B-AD1A-EF9BB4548F06}" type="slidenum">
              <a:rPr lang="en-US" smtClean="0"/>
              <a:pPr/>
              <a:t>17</a:t>
            </a:fld>
            <a:endParaRPr lang="en-US" dirty="0"/>
          </a:p>
        </p:txBody>
      </p:sp>
      <p:sp>
        <p:nvSpPr>
          <p:cNvPr id="5" name="Rectangle 4">
            <a:extLst>
              <a:ext uri="{FF2B5EF4-FFF2-40B4-BE49-F238E27FC236}">
                <a16:creationId xmlns:a16="http://schemas.microsoft.com/office/drawing/2014/main" id="{F5C05170-F0BD-8ECD-C4D6-B600CD20B3CC}"/>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2" descr="معرفی قوانین و مقررات بازی هندبال + انواع بازی هندبال">
            <a:extLst>
              <a:ext uri="{FF2B5EF4-FFF2-40B4-BE49-F238E27FC236}">
                <a16:creationId xmlns:a16="http://schemas.microsoft.com/office/drawing/2014/main" id="{BD5B14DC-E8FC-2CCE-CB1B-2086DDB3A7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6513" y="3894667"/>
            <a:ext cx="2319394" cy="241155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5524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1064" y="1702249"/>
            <a:ext cx="5135663" cy="4143442"/>
          </a:xfrm>
          <a:prstGeom prst="rect">
            <a:avLst/>
          </a:prstGeom>
        </p:spPr>
        <p:txBody>
          <a:bodyPr wrap="square">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این قانون بسیار جالبی است که به جهت استمرار بازی توسط داوران اجرایی می‌شود. برای مثال اگر تیم حریف حمله کرده و دچار خطا می‌شود اگر مالکیت توپ را از دست بدهند و این توپ در دست تیم مقابل قرار گیرد داور نباید اعلام پرتاب آزاد نماید؛ اما اگر تیم حمله‌کننده باوجود خطا همچنان مالک توپ باشد، داور موظف است پرتاب آزاد اعلام کند</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9231811" y="645509"/>
            <a:ext cx="1359668" cy="487506"/>
          </a:xfrm>
          <a:prstGeom prst="rect">
            <a:avLst/>
          </a:prstGeom>
        </p:spPr>
        <p:txBody>
          <a:bodyPr wrap="none">
            <a:spAutoFit/>
          </a:bodyPr>
          <a:lstStyle/>
          <a:p>
            <a:pPr algn="justLow" rtl="1">
              <a:lnSpc>
                <a:spcPct val="107000"/>
              </a:lnSpc>
              <a:spcBef>
                <a:spcPts val="200"/>
              </a:spcBef>
            </a:pPr>
            <a:r>
              <a:rPr lang="ar-SA"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پرتاب آزاد</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22530" name="Picture 2" descr="زیباترین گل های هندبال (پرتاب 7متر) 2019"/>
          <p:cNvPicPr>
            <a:picLocks noChangeAspect="1" noChangeArrowheads="1"/>
          </p:cNvPicPr>
          <p:nvPr/>
        </p:nvPicPr>
        <p:blipFill rotWithShape="1">
          <a:blip r:embed="rId2">
            <a:extLst>
              <a:ext uri="{28A0092B-C50C-407E-A947-70E740481C1C}">
                <a14:useLocalDpi xmlns:a14="http://schemas.microsoft.com/office/drawing/2010/main" val="0"/>
              </a:ext>
            </a:extLst>
          </a:blip>
          <a:srcRect l="15943" r="11080"/>
          <a:stretch/>
        </p:blipFill>
        <p:spPr bwMode="auto">
          <a:xfrm>
            <a:off x="6396296" y="1913980"/>
            <a:ext cx="3933037" cy="30300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72C41F63-5C0D-C765-7BE6-9980E6A19B42}"/>
              </a:ext>
            </a:extLst>
          </p:cNvPr>
          <p:cNvSpPr>
            <a:spLocks noGrp="1"/>
          </p:cNvSpPr>
          <p:nvPr>
            <p:ph type="sldNum" sz="quarter" idx="4"/>
          </p:nvPr>
        </p:nvSpPr>
        <p:spPr/>
        <p:txBody>
          <a:bodyPr/>
          <a:lstStyle/>
          <a:p>
            <a:fld id="{4086EC7E-7802-4A9B-AD1A-EF9BB4548F06}" type="slidenum">
              <a:rPr lang="en-US" smtClean="0"/>
              <a:pPr/>
              <a:t>18</a:t>
            </a:fld>
            <a:endParaRPr lang="en-US" dirty="0"/>
          </a:p>
        </p:txBody>
      </p:sp>
      <p:sp>
        <p:nvSpPr>
          <p:cNvPr id="5" name="Rectangle 4">
            <a:extLst>
              <a:ext uri="{FF2B5EF4-FFF2-40B4-BE49-F238E27FC236}">
                <a16:creationId xmlns:a16="http://schemas.microsoft.com/office/drawing/2014/main" id="{C26D564B-7ED8-E781-4333-651C8AF3800B}"/>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2">
            <a:extLst>
              <a:ext uri="{FF2B5EF4-FFF2-40B4-BE49-F238E27FC236}">
                <a16:creationId xmlns:a16="http://schemas.microsoft.com/office/drawing/2014/main" id="{B532E9C6-11DD-9191-3486-F2F88EF9C2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2602" y="3499783"/>
            <a:ext cx="2778086" cy="288847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16764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38618" y="1406254"/>
            <a:ext cx="4203511" cy="4835939"/>
          </a:xfrm>
          <a:prstGeom prst="rect">
            <a:avLst/>
          </a:prstGeom>
        </p:spPr>
        <p:txBody>
          <a:bodyPr wrap="square">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همیشه این نکته را بدانیم پرتاب 7 متر برای تیمی انجام می‌شود که به‌نوعی فرصت مسلمی را از دست بدهد. به‌طورکلی پرتاب 7 متر زمانی اعلام می‌شود که یک فرصت گل در هرجایی از زمین از بین رفته مثلاً یک مسئول فنی در بازی دخالتی کند و یا حتی اگر سوت اشتباهی توسط داور شانس گل را از دست بدهد بنابراین پرتاب 7 متر اعلام خواهد شد</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9161351" y="645509"/>
            <a:ext cx="1457451" cy="487506"/>
          </a:xfrm>
          <a:prstGeom prst="rect">
            <a:avLst/>
          </a:prstGeom>
        </p:spPr>
        <p:txBody>
          <a:bodyPr wrap="none">
            <a:spAutoFit/>
          </a:bodyPr>
          <a:lstStyle/>
          <a:p>
            <a:pPr algn="justLow" rtl="1">
              <a:lnSpc>
                <a:spcPct val="107000"/>
              </a:lnSpc>
              <a:spcBef>
                <a:spcPts val="200"/>
              </a:spcBef>
            </a:pPr>
            <a:r>
              <a:rPr lang="ar-SA"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پرتاب 7 متر</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23554" name="Picture 2" descr="آموزش هندبال"/>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272" y="1892369"/>
            <a:ext cx="5715000" cy="381000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25C73C03-29CC-2386-73D2-4A519FCEAF44}"/>
              </a:ext>
            </a:extLst>
          </p:cNvPr>
          <p:cNvSpPr>
            <a:spLocks noGrp="1"/>
          </p:cNvSpPr>
          <p:nvPr>
            <p:ph type="sldNum" sz="quarter" idx="4"/>
          </p:nvPr>
        </p:nvSpPr>
        <p:spPr/>
        <p:txBody>
          <a:bodyPr/>
          <a:lstStyle/>
          <a:p>
            <a:fld id="{4086EC7E-7802-4A9B-AD1A-EF9BB4548F06}" type="slidenum">
              <a:rPr lang="en-US" smtClean="0"/>
              <a:pPr/>
              <a:t>19</a:t>
            </a:fld>
            <a:endParaRPr lang="en-US" dirty="0"/>
          </a:p>
        </p:txBody>
      </p:sp>
      <p:sp>
        <p:nvSpPr>
          <p:cNvPr id="5" name="Rectangle 4">
            <a:extLst>
              <a:ext uri="{FF2B5EF4-FFF2-40B4-BE49-F238E27FC236}">
                <a16:creationId xmlns:a16="http://schemas.microsoft.com/office/drawing/2014/main" id="{0735070D-4F44-B0AA-A62C-9BBE2DCE3E17}"/>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449026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27658" y="1438603"/>
            <a:ext cx="4452269" cy="4835939"/>
          </a:xfrm>
          <a:prstGeom prst="rect">
            <a:avLst/>
          </a:prstGeom>
        </p:spPr>
        <p:txBody>
          <a:bodyPr wrap="square">
            <a:spAutoFit/>
          </a:bodyPr>
          <a:lstStyle/>
          <a:p>
            <a:pPr algn="justLow" rtl="1">
              <a:lnSpc>
                <a:spcPct val="250000"/>
              </a:lnSpc>
              <a:spcAft>
                <a:spcPts val="800"/>
              </a:spcAft>
            </a:pPr>
            <a:r>
              <a:rPr lang="fa-IR" b="1"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هندبال ورزشی گروهی است که دو تیم شرکت کننده در آن، هر کدام دارای هفت بازیکن هستند، از این هفت بازیکن یک نفر به عنوان دروازه بان جلوی دروازه میایستد. در ورزش هندبال بازیکنان برای کسب امتیاز باید توپ را درون دروازه حریف جای دهند. در این ورزش از دست برای پاس دادن و شوت کردن استفاده میشود</a:t>
            </a:r>
            <a:r>
              <a:rPr lang="en-US" b="1"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a:t>
            </a:r>
            <a:endParaRPr lang="en-US" b="1" dirty="0">
              <a:effectLst/>
              <a:latin typeface="Times New Roman" panose="02020603050405020304" pitchFamily="18" charset="0"/>
              <a:ea typeface="Calibri" panose="020F0502020204030204" pitchFamily="34" charset="0"/>
              <a:cs typeface="B Nazanin" panose="00000400000000000000" pitchFamily="2" charset="-78"/>
            </a:endParaRPr>
          </a:p>
        </p:txBody>
      </p:sp>
      <p:sp>
        <p:nvSpPr>
          <p:cNvPr id="3" name="Rectangle 2"/>
          <p:cNvSpPr/>
          <p:nvPr/>
        </p:nvSpPr>
        <p:spPr>
          <a:xfrm>
            <a:off x="6685031" y="662927"/>
            <a:ext cx="3998210"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هندبال چیست تا تاریخچه ی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1026" name="Picture 2" descr="مربی تیم ملی هندبال: از دو روز پیش روی بازی با بحرین متمرکز هستیم -  خبرگزاری مهر | اخبار ایران و جهان | Mehr News Agenc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272" y="2025455"/>
            <a:ext cx="5173799" cy="34563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0D4EC319-3ECC-595C-94B1-DC0E010DEA51}"/>
              </a:ext>
            </a:extLst>
          </p:cNvPr>
          <p:cNvSpPr>
            <a:spLocks noGrp="1"/>
          </p:cNvSpPr>
          <p:nvPr>
            <p:ph type="sldNum" sz="quarter" idx="4"/>
          </p:nvPr>
        </p:nvSpPr>
        <p:spPr/>
        <p:txBody>
          <a:bodyPr/>
          <a:lstStyle/>
          <a:p>
            <a:fld id="{4086EC7E-7802-4A9B-AD1A-EF9BB4548F06}" type="slidenum">
              <a:rPr lang="en-US" smtClean="0"/>
              <a:pPr/>
              <a:t>2</a:t>
            </a:fld>
            <a:endParaRPr lang="en-US" dirty="0"/>
          </a:p>
        </p:txBody>
      </p:sp>
      <p:sp>
        <p:nvSpPr>
          <p:cNvPr id="5" name="Rectangle 4">
            <a:extLst>
              <a:ext uri="{FF2B5EF4-FFF2-40B4-BE49-F238E27FC236}">
                <a16:creationId xmlns:a16="http://schemas.microsoft.com/office/drawing/2014/main" id="{7A365D79-AB89-1D9D-E491-C3266AE00B33}"/>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749745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1555" y="2349812"/>
            <a:ext cx="11115680" cy="3277820"/>
          </a:xfrm>
          <a:prstGeom prst="rect">
            <a:avLst/>
          </a:prstGeom>
        </p:spPr>
        <p:txBody>
          <a:bodyPr wrap="square">
            <a:spAutoFit/>
          </a:bodyPr>
          <a:lstStyle/>
          <a:p>
            <a:pPr algn="ctr" rtl="1">
              <a:lnSpc>
                <a:spcPct val="300000"/>
              </a:lnSpc>
              <a:spcAft>
                <a:spcPts val="800"/>
              </a:spcAft>
            </a:pPr>
            <a:r>
              <a:rPr lang="ar-SA" b="1" dirty="0">
                <a:solidFill>
                  <a:srgbClr val="000000"/>
                </a:solidFill>
                <a:latin typeface="Arial" panose="020B0604020202020204" pitchFamily="34" charset="0"/>
                <a:cs typeface="B Nazanin" panose="00000400000000000000" pitchFamily="2" charset="-78"/>
              </a:rPr>
              <a:t>اجرای پرتاب‌ها توسط بازیکنانی انجام می‌شود که مالکیت توپ را به دست آورده‌اند. از طرفی بازیکنان دگر بایستی در بخش دیگری از زمین قرارگرفته تا پرتاب‌کننده بتواند به بهترین شکل ممکن کار خود را آغاز کند؛ اما این مسئله در مورد دروازه‌بان کاملاً متفاوت است. دروازه‌بان هنگام اجرای یک پرتاب تنها مجاز است یک پای خود را حرکت داده و پای دیگری را کاملاً ثابت بر روی زمین بگذارد. اما برای پرتاب اوت، پرتاب دروازه، پرتاب آزاد و همچنین پرتاب‌های 7 متر و شروع بازی داوران بایستی طبق قوانین سوت شروع بازی را بزنند</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3915108" y="1610475"/>
            <a:ext cx="7441460" cy="487506"/>
          </a:xfrm>
          <a:prstGeom prst="rect">
            <a:avLst/>
          </a:prstGeom>
        </p:spPr>
        <p:txBody>
          <a:bodyPr wrap="none">
            <a:spAutoFit/>
          </a:bodyPr>
          <a:lstStyle/>
          <a:p>
            <a:pPr algn="justLow" rtl="1">
              <a:lnSpc>
                <a:spcPct val="107000"/>
              </a:lnSpc>
              <a:spcBef>
                <a:spcPts val="200"/>
              </a:spcBef>
            </a:pPr>
            <a:r>
              <a:rPr lang="ar-SA" sz="2400" b="1" dirty="0">
                <a:latin typeface="Times New Roman" panose="02020603050405020304" pitchFamily="18" charset="0"/>
                <a:ea typeface="Times New Roman" panose="02020603050405020304" pitchFamily="18" charset="0"/>
                <a:cs typeface="B Titr" panose="00000700000000000000" pitchFamily="2" charset="-78"/>
              </a:rPr>
              <a:t>(پرتاب اوت، پرتاب دروازه، پرتاب آزاد، پرتاب 7 متر و پرتاب شروع)</a:t>
            </a:r>
            <a:endParaRPr lang="en-US" sz="2400" b="1" dirty="0">
              <a:latin typeface="Times New Roman" panose="02020603050405020304" pitchFamily="18" charset="0"/>
              <a:ea typeface="Times New Roman" panose="02020603050405020304" pitchFamily="18" charset="0"/>
              <a:cs typeface="B Titr" panose="00000700000000000000" pitchFamily="2" charset="-78"/>
            </a:endParaRPr>
          </a:p>
        </p:txBody>
      </p:sp>
      <p:sp>
        <p:nvSpPr>
          <p:cNvPr id="4" name="Slide Number Placeholder 3">
            <a:extLst>
              <a:ext uri="{FF2B5EF4-FFF2-40B4-BE49-F238E27FC236}">
                <a16:creationId xmlns:a16="http://schemas.microsoft.com/office/drawing/2014/main" id="{14662E1C-8726-51FA-F331-D64518E0DF92}"/>
              </a:ext>
            </a:extLst>
          </p:cNvPr>
          <p:cNvSpPr>
            <a:spLocks noGrp="1"/>
          </p:cNvSpPr>
          <p:nvPr>
            <p:ph type="sldNum" sz="quarter" idx="4"/>
          </p:nvPr>
        </p:nvSpPr>
        <p:spPr/>
        <p:txBody>
          <a:bodyPr/>
          <a:lstStyle/>
          <a:p>
            <a:fld id="{4086EC7E-7802-4A9B-AD1A-EF9BB4548F06}" type="slidenum">
              <a:rPr lang="en-US" smtClean="0"/>
              <a:pPr/>
              <a:t>20</a:t>
            </a:fld>
            <a:endParaRPr lang="en-US" dirty="0"/>
          </a:p>
        </p:txBody>
      </p:sp>
      <p:sp>
        <p:nvSpPr>
          <p:cNvPr id="5" name="Rectangle 4">
            <a:extLst>
              <a:ext uri="{FF2B5EF4-FFF2-40B4-BE49-F238E27FC236}">
                <a16:creationId xmlns:a16="http://schemas.microsoft.com/office/drawing/2014/main" id="{CA1F89E4-7099-10D0-17AD-A9E6DA830E0F}"/>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7" name="TextBox 6">
            <a:extLst>
              <a:ext uri="{FF2B5EF4-FFF2-40B4-BE49-F238E27FC236}">
                <a16:creationId xmlns:a16="http://schemas.microsoft.com/office/drawing/2014/main" id="{441F4A70-EDA1-0BED-223E-567C4E157C33}"/>
              </a:ext>
            </a:extLst>
          </p:cNvPr>
          <p:cNvSpPr txBox="1"/>
          <p:nvPr/>
        </p:nvSpPr>
        <p:spPr>
          <a:xfrm>
            <a:off x="4587838" y="660273"/>
            <a:ext cx="6096000" cy="487506"/>
          </a:xfrm>
          <a:prstGeom prst="rect">
            <a:avLst/>
          </a:prstGeom>
          <a:noFill/>
        </p:spPr>
        <p:txBody>
          <a:bodyPr wrap="square">
            <a:spAutoFit/>
          </a:bodyPr>
          <a:lstStyle/>
          <a:p>
            <a:pPr algn="justLow" rtl="1">
              <a:lnSpc>
                <a:spcPct val="107000"/>
              </a:lnSpc>
              <a:spcBef>
                <a:spcPts val="200"/>
              </a:spcBef>
            </a:pPr>
            <a:r>
              <a:rPr lang="ar-SA" sz="2400" b="1" dirty="0">
                <a:solidFill>
                  <a:schemeClr val="bg1"/>
                </a:solidFill>
                <a:latin typeface="Times New Roman" panose="02020603050405020304" pitchFamily="18" charset="0"/>
                <a:cs typeface="B Titr" panose="00000700000000000000" pitchFamily="2" charset="-78"/>
              </a:rPr>
              <a:t>اجرای پرتاب‌ها </a:t>
            </a:r>
            <a:endParaRPr lang="fa-IR" sz="2400" b="1" dirty="0">
              <a:solidFill>
                <a:schemeClr val="bg1"/>
              </a:solidFill>
              <a:latin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3254913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024" y="3855146"/>
            <a:ext cx="11785600" cy="2065950"/>
          </a:xfrm>
          <a:prstGeom prst="rect">
            <a:avLst/>
          </a:prstGeom>
        </p:spPr>
        <p:txBody>
          <a:bodyPr wrap="square">
            <a:spAutoFit/>
          </a:bodyPr>
          <a:lstStyle/>
          <a:p>
            <a:pPr algn="ctr"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زمان بازی هندبال بسته به رده سنی ورزشکاران متفاوت می باشد به طوری که در بازی استاندارد برای افراد بالای 16 سال، در دو نیمه 30 دقیقه ای و یک زمان استراحت 10 دقیقه ای میان این دو نیمه برگزار می شود. برای افراد 12 تا 16 سال، در دو نیمه 25 دقیقه ای و یک زمان استراحت 10 دقیقه ای میان این دو نیمه برگزار می شود. برای افراد 8 تا 12 سال، در دو نیمه 20 دقیقه ای و یک زمان استراحت 10 دقیقه ای میان این دو نیمه برگزار می شود</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7613774" y="645509"/>
            <a:ext cx="3060453"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مدت زمان بازی در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7180" name="Picture 12" descr="گروه صنعتی تتا"/>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2445" y="1485154"/>
            <a:ext cx="4876800" cy="2247901"/>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BC6019A1-F764-0F18-D88D-9BBA2480D358}"/>
              </a:ext>
            </a:extLst>
          </p:cNvPr>
          <p:cNvSpPr>
            <a:spLocks noGrp="1"/>
          </p:cNvSpPr>
          <p:nvPr>
            <p:ph type="sldNum" sz="quarter" idx="4"/>
          </p:nvPr>
        </p:nvSpPr>
        <p:spPr/>
        <p:txBody>
          <a:bodyPr/>
          <a:lstStyle/>
          <a:p>
            <a:fld id="{4086EC7E-7802-4A9B-AD1A-EF9BB4548F06}" type="slidenum">
              <a:rPr lang="en-US" smtClean="0"/>
              <a:pPr/>
              <a:t>21</a:t>
            </a:fld>
            <a:endParaRPr lang="en-US" dirty="0"/>
          </a:p>
        </p:txBody>
      </p:sp>
      <p:sp>
        <p:nvSpPr>
          <p:cNvPr id="5" name="Rectangle 4">
            <a:extLst>
              <a:ext uri="{FF2B5EF4-FFF2-40B4-BE49-F238E27FC236}">
                <a16:creationId xmlns:a16="http://schemas.microsoft.com/office/drawing/2014/main" id="{59B07C54-2D66-95D2-388B-4435A5CE32F9}"/>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2013132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44533" y="1725927"/>
            <a:ext cx="6590704" cy="4348626"/>
          </a:xfrm>
          <a:prstGeom prst="rect">
            <a:avLst/>
          </a:prstGeom>
        </p:spPr>
        <p:txBody>
          <a:bodyPr wrap="square">
            <a:spAutoFit/>
          </a:bodyPr>
          <a:lstStyle/>
          <a:p>
            <a:pPr lvl="0" indent="-342900" algn="justLow" rtl="1">
              <a:lnSpc>
                <a:spcPct val="250000"/>
              </a:lnSpc>
              <a:spcAft>
                <a:spcPts val="800"/>
              </a:spcAft>
              <a:buSzPts val="1000"/>
              <a:buFont typeface="Symbol" panose="05050102010706020507" pitchFamily="18" charset="2"/>
              <a:buChar char=""/>
              <a:tabLst>
                <a:tab pos="457200" algn="l"/>
              </a:tabLst>
            </a:pPr>
            <a:r>
              <a:rPr lang="fa-IR" b="1" dirty="0">
                <a:solidFill>
                  <a:srgbClr val="000000"/>
                </a:solidFill>
                <a:latin typeface="Arial" panose="020B0604020202020204" pitchFamily="34" charset="0"/>
                <a:cs typeface="B Nazanin" panose="00000400000000000000" pitchFamily="2" charset="-78"/>
              </a:rPr>
              <a:t>سایز</a:t>
            </a:r>
            <a:r>
              <a:rPr lang="en-US" b="1" dirty="0">
                <a:solidFill>
                  <a:srgbClr val="000000"/>
                </a:solidFill>
                <a:latin typeface="Arial" panose="020B0604020202020204" pitchFamily="34" charset="0"/>
                <a:cs typeface="B Nazanin" panose="00000400000000000000" pitchFamily="2" charset="-78"/>
              </a:rPr>
              <a:t> III:</a:t>
            </a:r>
            <a:r>
              <a:rPr lang="fa-IR" b="1" dirty="0">
                <a:solidFill>
                  <a:srgbClr val="000000"/>
                </a:solidFill>
                <a:latin typeface="Arial" panose="020B0604020202020204" pitchFamily="34" charset="0"/>
                <a:cs typeface="B Nazanin" panose="00000400000000000000" pitchFamily="2" charset="-78"/>
              </a:rPr>
              <a:t>در بازی مردان، بزرگتر از 16 سال:محیط توپ هندبال 58 تا 60 سانتیمتر و وزن آن 425 تا 475 گرم است</a:t>
            </a:r>
            <a:r>
              <a:rPr lang="en-US" b="1" dirty="0">
                <a:solidFill>
                  <a:srgbClr val="000000"/>
                </a:solidFill>
                <a:latin typeface="Arial" panose="020B0604020202020204" pitchFamily="34" charset="0"/>
                <a:cs typeface="B Nazanin" panose="00000400000000000000" pitchFamily="2" charset="-78"/>
              </a:rPr>
              <a:t>.</a:t>
            </a:r>
          </a:p>
          <a:p>
            <a:pPr lvl="0" indent="-342900" algn="justLow" rtl="1">
              <a:lnSpc>
                <a:spcPct val="250000"/>
              </a:lnSpc>
              <a:spcAft>
                <a:spcPts val="800"/>
              </a:spcAft>
              <a:buSzPts val="1000"/>
              <a:buFont typeface="Symbol" panose="05050102010706020507" pitchFamily="18" charset="2"/>
              <a:buChar char=""/>
              <a:tabLst>
                <a:tab pos="457200" algn="l"/>
              </a:tabLst>
            </a:pPr>
            <a:r>
              <a:rPr lang="fa-IR" b="1" dirty="0">
                <a:solidFill>
                  <a:srgbClr val="000000"/>
                </a:solidFill>
                <a:latin typeface="Arial" panose="020B0604020202020204" pitchFamily="34" charset="0"/>
                <a:cs typeface="B Nazanin" panose="00000400000000000000" pitchFamily="2" charset="-78"/>
              </a:rPr>
              <a:t>سایز</a:t>
            </a:r>
            <a:r>
              <a:rPr lang="en-US" b="1" dirty="0">
                <a:solidFill>
                  <a:srgbClr val="000000"/>
                </a:solidFill>
                <a:latin typeface="Arial" panose="020B0604020202020204" pitchFamily="34" charset="0"/>
                <a:cs typeface="B Nazanin" panose="00000400000000000000" pitchFamily="2" charset="-78"/>
              </a:rPr>
              <a:t> II:</a:t>
            </a:r>
            <a:r>
              <a:rPr lang="fa-IR" b="1" dirty="0">
                <a:solidFill>
                  <a:srgbClr val="000000"/>
                </a:solidFill>
                <a:latin typeface="Arial" panose="020B0604020202020204" pitchFamily="34" charset="0"/>
                <a:cs typeface="B Nazanin" panose="00000400000000000000" pitchFamily="2" charset="-78"/>
              </a:rPr>
              <a:t>در بازی زنان، پسران نوجوان بین 12 تا 16 سال و دختران بزرگتر از 14 سال:محیط توپ هندبال 54 تا 56 سانتیمتر و وزن آن 325 تا 375 گرم است</a:t>
            </a:r>
            <a:r>
              <a:rPr lang="en-US" b="1" dirty="0">
                <a:solidFill>
                  <a:srgbClr val="000000"/>
                </a:solidFill>
                <a:latin typeface="Arial" panose="020B0604020202020204" pitchFamily="34" charset="0"/>
                <a:cs typeface="B Nazanin" panose="00000400000000000000" pitchFamily="2" charset="-78"/>
              </a:rPr>
              <a:t>.</a:t>
            </a:r>
          </a:p>
          <a:p>
            <a:pPr lvl="0" indent="-342900" algn="justLow" rtl="1">
              <a:lnSpc>
                <a:spcPct val="250000"/>
              </a:lnSpc>
              <a:spcAft>
                <a:spcPts val="800"/>
              </a:spcAft>
              <a:buSzPts val="1000"/>
              <a:buFont typeface="Symbol" panose="05050102010706020507" pitchFamily="18" charset="2"/>
              <a:buChar char=""/>
              <a:tabLst>
                <a:tab pos="457200" algn="l"/>
              </a:tabLst>
            </a:pPr>
            <a:r>
              <a:rPr lang="fa-IR" b="1" dirty="0">
                <a:solidFill>
                  <a:srgbClr val="000000"/>
                </a:solidFill>
                <a:latin typeface="Arial" panose="020B0604020202020204" pitchFamily="34" charset="0"/>
                <a:cs typeface="B Nazanin" panose="00000400000000000000" pitchFamily="2" charset="-78"/>
              </a:rPr>
              <a:t>سایز</a:t>
            </a:r>
            <a:r>
              <a:rPr lang="en-US" b="1" dirty="0">
                <a:solidFill>
                  <a:srgbClr val="000000"/>
                </a:solidFill>
                <a:latin typeface="Arial" panose="020B0604020202020204" pitchFamily="34" charset="0"/>
                <a:cs typeface="B Nazanin" panose="00000400000000000000" pitchFamily="2" charset="-78"/>
              </a:rPr>
              <a:t> I:</a:t>
            </a:r>
            <a:r>
              <a:rPr lang="fa-IR" b="1" dirty="0">
                <a:solidFill>
                  <a:srgbClr val="000000"/>
                </a:solidFill>
                <a:latin typeface="Arial" panose="020B0604020202020204" pitchFamily="34" charset="0"/>
                <a:cs typeface="B Nazanin" panose="00000400000000000000" pitchFamily="2" charset="-78"/>
              </a:rPr>
              <a:t>خردسالان بزرگتر از 8 سال:محیط توپ 290 تا 330 و وزن توپ 50 تا 52 گرم است</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8396926" y="679376"/>
            <a:ext cx="2183611"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اندازه توپ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8194" name="Picture 2" descr="سایزها و وزن توپ هندبال - ستار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595" y="2043918"/>
            <a:ext cx="4498312" cy="349369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20FFCF3C-C0FC-6533-660F-FC75FDC4765B}"/>
              </a:ext>
            </a:extLst>
          </p:cNvPr>
          <p:cNvSpPr>
            <a:spLocks noGrp="1"/>
          </p:cNvSpPr>
          <p:nvPr>
            <p:ph type="sldNum" sz="quarter" idx="4"/>
          </p:nvPr>
        </p:nvSpPr>
        <p:spPr/>
        <p:txBody>
          <a:bodyPr/>
          <a:lstStyle/>
          <a:p>
            <a:fld id="{4086EC7E-7802-4A9B-AD1A-EF9BB4548F06}" type="slidenum">
              <a:rPr lang="en-US" smtClean="0"/>
              <a:pPr/>
              <a:t>22</a:t>
            </a:fld>
            <a:endParaRPr lang="en-US" dirty="0"/>
          </a:p>
        </p:txBody>
      </p:sp>
      <p:sp>
        <p:nvSpPr>
          <p:cNvPr id="5" name="Rectangle 4">
            <a:extLst>
              <a:ext uri="{FF2B5EF4-FFF2-40B4-BE49-F238E27FC236}">
                <a16:creationId xmlns:a16="http://schemas.microsoft.com/office/drawing/2014/main" id="{180C815F-8664-989B-38A5-E3120EE2A42F}"/>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37552784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2698" y="3943341"/>
            <a:ext cx="10455105" cy="2065950"/>
          </a:xfrm>
          <a:prstGeom prst="rect">
            <a:avLst/>
          </a:prstGeom>
        </p:spPr>
        <p:txBody>
          <a:bodyPr wrap="square">
            <a:spAutoFit/>
          </a:bodyPr>
          <a:lstStyle/>
          <a:p>
            <a:pPr algn="ctr"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شکل کلی زمین هندبال هماند زمین فوتبال است. زمین بازی یک مستطیل در اندازه 40 متر در 30 متر است. منطقه ایمنی پیرامون زمین دست کم 1 متر از خط های طولی زمین فاصله دارد و در قسمت خط گل نیز 2 متر دورتر از خط گل می باشد. پهنای خط کشی زمین بازی، در هندبال 5 سانتیمتر می باشد اما خط کشی میان دو تیر یک دروازه 8 سانتیمتر پهنا دار</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8579603" y="645509"/>
            <a:ext cx="2138727"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زمین بازی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9218" name="Picture 2" descr="ابعاد و مشخصات زمین هندبال - ستار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3659" y="1441477"/>
            <a:ext cx="6667500" cy="228600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F91BB16A-A377-2243-E27E-31DA009F1EFD}"/>
              </a:ext>
            </a:extLst>
          </p:cNvPr>
          <p:cNvSpPr>
            <a:spLocks noGrp="1"/>
          </p:cNvSpPr>
          <p:nvPr>
            <p:ph type="sldNum" sz="quarter" idx="4"/>
          </p:nvPr>
        </p:nvSpPr>
        <p:spPr/>
        <p:txBody>
          <a:bodyPr/>
          <a:lstStyle/>
          <a:p>
            <a:fld id="{4086EC7E-7802-4A9B-AD1A-EF9BB4548F06}" type="slidenum">
              <a:rPr lang="en-US" smtClean="0"/>
              <a:pPr/>
              <a:t>23</a:t>
            </a:fld>
            <a:endParaRPr lang="en-US" dirty="0"/>
          </a:p>
        </p:txBody>
      </p:sp>
      <p:sp>
        <p:nvSpPr>
          <p:cNvPr id="5" name="Rectangle 4">
            <a:extLst>
              <a:ext uri="{FF2B5EF4-FFF2-40B4-BE49-F238E27FC236}">
                <a16:creationId xmlns:a16="http://schemas.microsoft.com/office/drawing/2014/main" id="{A76BD517-6449-2837-2E1F-FF59DEBF2B4E}"/>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30722930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4494" y="1624813"/>
            <a:ext cx="11170085" cy="4553811"/>
          </a:xfrm>
          <a:prstGeom prst="rect">
            <a:avLst/>
          </a:prstGeom>
        </p:spPr>
        <p:txBody>
          <a:bodyPr wrap="square">
            <a:spAutoFit/>
          </a:bodyPr>
          <a:lstStyle/>
          <a:p>
            <a:pPr lvl="0" indent="-342900" algn="justLow" rtl="1">
              <a:lnSpc>
                <a:spcPct val="250000"/>
              </a:lnSpc>
              <a:spcAft>
                <a:spcPts val="800"/>
              </a:spcAft>
              <a:buFont typeface="Wingdings" panose="05000000000000000000" pitchFamily="2" charset="2"/>
              <a:buChar char="ü"/>
            </a:pPr>
            <a:r>
              <a:rPr lang="fa-IR" b="1" dirty="0">
                <a:solidFill>
                  <a:srgbClr val="000000"/>
                </a:solidFill>
                <a:latin typeface="Arial" panose="020B0604020202020204" pitchFamily="34" charset="0"/>
                <a:cs typeface="B Nazanin" panose="00000400000000000000" pitchFamily="2" charset="-78"/>
              </a:rPr>
              <a:t>بازی هندبال توسط دو تیم و در یک تیم رسمی ، هندبال با 12 نفر بازیکن انجام می شود</a:t>
            </a:r>
            <a:r>
              <a:rPr lang="en-US" b="1" dirty="0">
                <a:solidFill>
                  <a:srgbClr val="000000"/>
                </a:solidFill>
                <a:latin typeface="Arial" panose="020B0604020202020204" pitchFamily="34" charset="0"/>
                <a:cs typeface="B Nazanin" panose="00000400000000000000" pitchFamily="2" charset="-78"/>
              </a:rPr>
              <a:t> .</a:t>
            </a:r>
          </a:p>
          <a:p>
            <a:pPr lvl="0" indent="-342900" algn="justLow" rtl="1">
              <a:lnSpc>
                <a:spcPct val="250000"/>
              </a:lnSpc>
              <a:spcAft>
                <a:spcPts val="800"/>
              </a:spcAft>
              <a:buFont typeface="Wingdings" panose="05000000000000000000" pitchFamily="2" charset="2"/>
              <a:buChar char="ü"/>
            </a:pPr>
            <a:r>
              <a:rPr lang="fa-IR" b="1" dirty="0">
                <a:solidFill>
                  <a:srgbClr val="000000"/>
                </a:solidFill>
                <a:latin typeface="Arial" panose="020B0604020202020204" pitchFamily="34" charset="0"/>
                <a:cs typeface="B Nazanin" panose="00000400000000000000" pitchFamily="2" charset="-78"/>
              </a:rPr>
              <a:t>زمین هندبال دارای 40 متر طول و 20 متر عرض می باشد و در هر نیمه از زمین یک دروازه وجود دارد</a:t>
            </a:r>
            <a:r>
              <a:rPr lang="en-US" b="1" dirty="0">
                <a:solidFill>
                  <a:srgbClr val="000000"/>
                </a:solidFill>
                <a:latin typeface="Arial" panose="020B0604020202020204" pitchFamily="34" charset="0"/>
                <a:cs typeface="B Nazanin" panose="00000400000000000000" pitchFamily="2" charset="-78"/>
              </a:rPr>
              <a:t> .</a:t>
            </a:r>
          </a:p>
          <a:p>
            <a:pPr lvl="0" indent="-342900" algn="justLow" rtl="1">
              <a:lnSpc>
                <a:spcPct val="250000"/>
              </a:lnSpc>
              <a:spcAft>
                <a:spcPts val="800"/>
              </a:spcAft>
              <a:buFont typeface="Wingdings" panose="05000000000000000000" pitchFamily="2" charset="2"/>
              <a:buChar char="ü"/>
            </a:pPr>
            <a:r>
              <a:rPr lang="fa-IR" b="1" dirty="0">
                <a:solidFill>
                  <a:srgbClr val="000000"/>
                </a:solidFill>
                <a:latin typeface="Arial" panose="020B0604020202020204" pitchFamily="34" charset="0"/>
                <a:cs typeface="B Nazanin" panose="00000400000000000000" pitchFamily="2" charset="-78"/>
              </a:rPr>
              <a:t>وقت بازی برای بازیکنان زن و مرد 16 سال به بالا عبارت است از دو نیمه 30 دقیقه ای با 10 دقیقه استراحت بین آن</a:t>
            </a:r>
            <a:r>
              <a:rPr lang="en-US" b="1" dirty="0">
                <a:solidFill>
                  <a:srgbClr val="000000"/>
                </a:solidFill>
                <a:latin typeface="Arial" panose="020B0604020202020204" pitchFamily="34" charset="0"/>
                <a:cs typeface="B Nazanin" panose="00000400000000000000" pitchFamily="2" charset="-78"/>
              </a:rPr>
              <a:t> .</a:t>
            </a:r>
          </a:p>
          <a:p>
            <a:pPr lvl="0" indent="-342900" algn="justLow" rtl="1">
              <a:lnSpc>
                <a:spcPct val="250000"/>
              </a:lnSpc>
              <a:spcAft>
                <a:spcPts val="800"/>
              </a:spcAft>
              <a:buFont typeface="Wingdings" panose="05000000000000000000" pitchFamily="2" charset="2"/>
              <a:buChar char="ü"/>
            </a:pPr>
            <a:r>
              <a:rPr lang="fa-IR" b="1" dirty="0">
                <a:solidFill>
                  <a:srgbClr val="000000"/>
                </a:solidFill>
                <a:latin typeface="Arial" panose="020B0604020202020204" pitchFamily="34" charset="0"/>
                <a:cs typeface="B Nazanin" panose="00000400000000000000" pitchFamily="2" charset="-78"/>
              </a:rPr>
              <a:t>هدف از انجام این بازی عبور دادن توپ از خط دروازه با استفاده از شوت که با رعایت قوانین مربوط توسط دستها انجام می شود ، می باشد</a:t>
            </a:r>
            <a:r>
              <a:rPr lang="en-US" b="1" dirty="0">
                <a:solidFill>
                  <a:srgbClr val="000000"/>
                </a:solidFill>
                <a:latin typeface="Arial" panose="020B0604020202020204" pitchFamily="34" charset="0"/>
                <a:cs typeface="B Nazanin" panose="00000400000000000000" pitchFamily="2" charset="-78"/>
              </a:rPr>
              <a:t> .</a:t>
            </a:r>
          </a:p>
          <a:p>
            <a:pPr lvl="0" indent="-342900" algn="justLow" rtl="1">
              <a:lnSpc>
                <a:spcPct val="250000"/>
              </a:lnSpc>
              <a:spcAft>
                <a:spcPts val="800"/>
              </a:spcAft>
              <a:buFont typeface="Wingdings" panose="05000000000000000000" pitchFamily="2" charset="2"/>
              <a:buChar char="ü"/>
            </a:pPr>
            <a:r>
              <a:rPr lang="fa-IR" b="1" dirty="0">
                <a:solidFill>
                  <a:srgbClr val="000000"/>
                </a:solidFill>
                <a:latin typeface="Arial" panose="020B0604020202020204" pitchFamily="34" charset="0"/>
                <a:cs typeface="B Nazanin" panose="00000400000000000000" pitchFamily="2" charset="-78"/>
              </a:rPr>
              <a:t>توپ را می توان با پاسهای مختلف ( بالای سر ، سینه و ...) ، دریبل ، سه گام و .... با رعایت قوانین در زمین حرکت داد تا منجر به زدن گل شود ، هر گل در این بازی یک امتیاز محسوب می شود</a:t>
            </a:r>
            <a:r>
              <a:rPr lang="en-US" b="1" dirty="0">
                <a:solidFill>
                  <a:srgbClr val="000000"/>
                </a:solidFill>
                <a:latin typeface="Arial" panose="020B0604020202020204" pitchFamily="34" charset="0"/>
                <a:cs typeface="B Nazanin" panose="00000400000000000000" pitchFamily="2" charset="-78"/>
              </a:rPr>
              <a:t> .</a:t>
            </a:r>
          </a:p>
        </p:txBody>
      </p:sp>
      <p:sp>
        <p:nvSpPr>
          <p:cNvPr id="3" name="Rectangle 2"/>
          <p:cNvSpPr/>
          <p:nvPr/>
        </p:nvSpPr>
        <p:spPr>
          <a:xfrm>
            <a:off x="8415013" y="679376"/>
            <a:ext cx="2218877"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قوانین کلی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4" name="Slide Number Placeholder 3">
            <a:extLst>
              <a:ext uri="{FF2B5EF4-FFF2-40B4-BE49-F238E27FC236}">
                <a16:creationId xmlns:a16="http://schemas.microsoft.com/office/drawing/2014/main" id="{378D3D47-EDF7-AA03-8135-9DEFE7F7B3B3}"/>
              </a:ext>
            </a:extLst>
          </p:cNvPr>
          <p:cNvSpPr>
            <a:spLocks noGrp="1"/>
          </p:cNvSpPr>
          <p:nvPr>
            <p:ph type="sldNum" sz="quarter" idx="4"/>
          </p:nvPr>
        </p:nvSpPr>
        <p:spPr/>
        <p:txBody>
          <a:bodyPr/>
          <a:lstStyle/>
          <a:p>
            <a:fld id="{4086EC7E-7802-4A9B-AD1A-EF9BB4548F06}" type="slidenum">
              <a:rPr lang="en-US" smtClean="0"/>
              <a:pPr/>
              <a:t>24</a:t>
            </a:fld>
            <a:endParaRPr lang="en-US" dirty="0"/>
          </a:p>
        </p:txBody>
      </p:sp>
      <p:sp>
        <p:nvSpPr>
          <p:cNvPr id="5" name="Rectangle 4">
            <a:extLst>
              <a:ext uri="{FF2B5EF4-FFF2-40B4-BE49-F238E27FC236}">
                <a16:creationId xmlns:a16="http://schemas.microsoft.com/office/drawing/2014/main" id="{FDEF0F5D-DCC5-0DAB-21B3-00532AB33A0D}"/>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19867556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67C5DC-26BE-049C-7FFD-C4F5FF3716DE}"/>
              </a:ext>
            </a:extLst>
          </p:cNvPr>
          <p:cNvSpPr>
            <a:spLocks noGrp="1"/>
          </p:cNvSpPr>
          <p:nvPr>
            <p:ph type="sldNum" sz="quarter" idx="4"/>
          </p:nvPr>
        </p:nvSpPr>
        <p:spPr/>
        <p:txBody>
          <a:bodyPr/>
          <a:lstStyle/>
          <a:p>
            <a:fld id="{4086EC7E-7802-4A9B-AD1A-EF9BB4548F06}" type="slidenum">
              <a:rPr lang="en-US" smtClean="0"/>
              <a:pPr/>
              <a:t>25</a:t>
            </a:fld>
            <a:endParaRPr lang="en-US" dirty="0"/>
          </a:p>
        </p:txBody>
      </p:sp>
      <p:pic>
        <p:nvPicPr>
          <p:cNvPr id="3" name="Picture 2" descr="تحقیق در رابطه با قوانین هندبال">
            <a:extLst>
              <a:ext uri="{FF2B5EF4-FFF2-40B4-BE49-F238E27FC236}">
                <a16:creationId xmlns:a16="http://schemas.microsoft.com/office/drawing/2014/main" id="{6E0F99D0-8AB8-90EF-49EC-BBEC062DE7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6076" y="1496399"/>
            <a:ext cx="7974280" cy="492810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F754E698-D013-3FDD-FB85-AF91032C3DA3}"/>
              </a:ext>
            </a:extLst>
          </p:cNvPr>
          <p:cNvSpPr/>
          <p:nvPr/>
        </p:nvSpPr>
        <p:spPr>
          <a:xfrm>
            <a:off x="8415013" y="679376"/>
            <a:ext cx="2218877"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قوانین کلی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5" name="Rectangle 4">
            <a:extLst>
              <a:ext uri="{FF2B5EF4-FFF2-40B4-BE49-F238E27FC236}">
                <a16:creationId xmlns:a16="http://schemas.microsoft.com/office/drawing/2014/main" id="{E10D49D7-D815-9F07-EB5F-5ED19799B9E9}"/>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2544097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912" y="1658680"/>
            <a:ext cx="11607800" cy="4553811"/>
          </a:xfrm>
          <a:prstGeom prst="rect">
            <a:avLst/>
          </a:prstGeom>
        </p:spPr>
        <p:txBody>
          <a:bodyPr wrap="square">
            <a:spAutoFit/>
          </a:bodyPr>
          <a:lstStyle/>
          <a:p>
            <a:pPr lvl="0" indent="-342900" algn="justLow" rtl="1">
              <a:lnSpc>
                <a:spcPct val="250000"/>
              </a:lnSpc>
              <a:spcAft>
                <a:spcPts val="800"/>
              </a:spcAft>
              <a:buFont typeface="Arial" panose="020B0604020202020204" pitchFamily="34" charset="0"/>
              <a:buChar char="•"/>
            </a:pPr>
            <a:r>
              <a:rPr lang="fa-IR" b="1" dirty="0">
                <a:solidFill>
                  <a:srgbClr val="000000"/>
                </a:solidFill>
                <a:latin typeface="Arial" panose="020B0604020202020204" pitchFamily="34" charset="0"/>
                <a:cs typeface="B Nazanin" panose="00000400000000000000" pitchFamily="2" charset="-78"/>
              </a:rPr>
              <a:t>اجزای آمادگیهای جسمانی مثل :سرعت ، قدرت ، استقامت ، چابکی و انعطاف پذیری در این رشته ورزشی در حد مطلوب پرورش می یابند</a:t>
            </a:r>
            <a:r>
              <a:rPr lang="en-US" b="1" dirty="0">
                <a:solidFill>
                  <a:srgbClr val="000000"/>
                </a:solidFill>
                <a:latin typeface="Arial" panose="020B0604020202020204" pitchFamily="34" charset="0"/>
                <a:cs typeface="B Nazanin" panose="00000400000000000000" pitchFamily="2" charset="-78"/>
              </a:rPr>
              <a:t> .</a:t>
            </a:r>
          </a:p>
          <a:p>
            <a:pPr lvl="0" indent="-342900" algn="justLow" rtl="1">
              <a:lnSpc>
                <a:spcPct val="250000"/>
              </a:lnSpc>
              <a:spcAft>
                <a:spcPts val="800"/>
              </a:spcAft>
              <a:buFont typeface="Arial" panose="020B0604020202020204" pitchFamily="34" charset="0"/>
              <a:buChar char="•"/>
            </a:pPr>
            <a:r>
              <a:rPr lang="en-US" b="1" dirty="0">
                <a:solidFill>
                  <a:srgbClr val="000000"/>
                </a:solidFill>
                <a:latin typeface="Arial" panose="020B0604020202020204" pitchFamily="34" charset="0"/>
                <a:cs typeface="B Nazanin" panose="00000400000000000000" pitchFamily="2" charset="-78"/>
              </a:rPr>
              <a:t> </a:t>
            </a:r>
            <a:r>
              <a:rPr lang="fa-IR" b="1" dirty="0">
                <a:solidFill>
                  <a:srgbClr val="000000"/>
                </a:solidFill>
                <a:latin typeface="Arial" panose="020B0604020202020204" pitchFamily="34" charset="0"/>
                <a:cs typeface="B Nazanin" panose="00000400000000000000" pitchFamily="2" charset="-78"/>
              </a:rPr>
              <a:t>دررشته هندبال آمادگی های روانی و خلاقیت افزایش یافته و قوه ادراک و تصمیم گیری را در فرد در یک سطح بسیار بالا افزایش می دهد</a:t>
            </a:r>
            <a:r>
              <a:rPr lang="en-US" b="1" dirty="0">
                <a:solidFill>
                  <a:srgbClr val="000000"/>
                </a:solidFill>
                <a:latin typeface="Arial" panose="020B0604020202020204" pitchFamily="34" charset="0"/>
                <a:cs typeface="B Nazanin" panose="00000400000000000000" pitchFamily="2" charset="-78"/>
              </a:rPr>
              <a:t> .</a:t>
            </a:r>
          </a:p>
          <a:p>
            <a:pPr lvl="0" indent="-342900" algn="justLow" rtl="1">
              <a:lnSpc>
                <a:spcPct val="250000"/>
              </a:lnSpc>
              <a:spcAft>
                <a:spcPts val="800"/>
              </a:spcAft>
              <a:buFont typeface="Arial" panose="020B0604020202020204" pitchFamily="34" charset="0"/>
              <a:buChar char="•"/>
            </a:pPr>
            <a:r>
              <a:rPr lang="fa-IR" b="1" dirty="0">
                <a:solidFill>
                  <a:srgbClr val="000000"/>
                </a:solidFill>
                <a:latin typeface="Arial" panose="020B0604020202020204" pitchFamily="34" charset="0"/>
                <a:cs typeface="B Nazanin" panose="00000400000000000000" pitchFamily="2" charset="-78"/>
              </a:rPr>
              <a:t>بازی با توپ و استفاده از تکنیکهای پیشرفته دراین رشته باعث می شود که در اغلب اوقات بازیکنان ، لذت موفقیت را در اجرای این مهارت احساس می کنند</a:t>
            </a:r>
            <a:r>
              <a:rPr lang="en-US" b="1" dirty="0">
                <a:solidFill>
                  <a:srgbClr val="000000"/>
                </a:solidFill>
                <a:latin typeface="Arial" panose="020B0604020202020204" pitchFamily="34" charset="0"/>
                <a:cs typeface="B Nazanin" panose="00000400000000000000" pitchFamily="2" charset="-78"/>
              </a:rPr>
              <a:t> .</a:t>
            </a:r>
          </a:p>
          <a:p>
            <a:pPr lvl="0" indent="-342900" algn="justLow" rtl="1">
              <a:lnSpc>
                <a:spcPct val="250000"/>
              </a:lnSpc>
              <a:spcAft>
                <a:spcPts val="800"/>
              </a:spcAft>
              <a:buFont typeface="Arial" panose="020B0604020202020204" pitchFamily="34" charset="0"/>
              <a:buChar char="•"/>
            </a:pPr>
            <a:r>
              <a:rPr lang="fa-IR" b="1" dirty="0">
                <a:solidFill>
                  <a:srgbClr val="000000"/>
                </a:solidFill>
                <a:latin typeface="Arial" panose="020B0604020202020204" pitchFamily="34" charset="0"/>
                <a:cs typeface="B Nazanin" panose="00000400000000000000" pitchFamily="2" charset="-78"/>
              </a:rPr>
              <a:t>سرعتی که لازمه موقیت در بازی هندبال است سبب ازدیاد سرعت عمل وعکس العمل در بازیکن می شود</a:t>
            </a:r>
            <a:endParaRPr lang="en-US" b="1" dirty="0">
              <a:solidFill>
                <a:srgbClr val="000000"/>
              </a:solidFill>
              <a:latin typeface="Arial" panose="020B0604020202020204" pitchFamily="34" charset="0"/>
              <a:cs typeface="B Nazanin" panose="00000400000000000000" pitchFamily="2" charset="-78"/>
            </a:endParaRPr>
          </a:p>
          <a:p>
            <a:pPr lvl="0" indent="-342900" algn="justLow" rtl="1">
              <a:lnSpc>
                <a:spcPct val="250000"/>
              </a:lnSpc>
              <a:spcAft>
                <a:spcPts val="800"/>
              </a:spcAft>
              <a:buFont typeface="Arial" panose="020B0604020202020204" pitchFamily="34" charset="0"/>
              <a:buChar char="•"/>
            </a:pPr>
            <a:r>
              <a:rPr lang="fa-IR" b="1" dirty="0">
                <a:solidFill>
                  <a:srgbClr val="000000"/>
                </a:solidFill>
                <a:latin typeface="Arial" panose="020B0604020202020204" pitchFamily="34" charset="0"/>
                <a:cs typeface="B Nazanin" panose="00000400000000000000" pitchFamily="2" charset="-78"/>
              </a:rPr>
              <a:t>ورزش هندبال سبب تقویت عوامل روانی مطلوب مانند</a:t>
            </a:r>
            <a:r>
              <a:rPr lang="en-US" b="1" dirty="0">
                <a:solidFill>
                  <a:srgbClr val="000000"/>
                </a:solidFill>
                <a:latin typeface="Arial" panose="020B0604020202020204" pitchFamily="34" charset="0"/>
                <a:cs typeface="B Nazanin" panose="00000400000000000000" pitchFamily="2" charset="-78"/>
              </a:rPr>
              <a:t> :</a:t>
            </a:r>
            <a:r>
              <a:rPr lang="fa-IR" b="1" dirty="0">
                <a:solidFill>
                  <a:srgbClr val="000000"/>
                </a:solidFill>
                <a:latin typeface="Arial" panose="020B0604020202020204" pitchFamily="34" charset="0"/>
                <a:cs typeface="B Nazanin" panose="00000400000000000000" pitchFamily="2" charset="-78"/>
              </a:rPr>
              <a:t>اعتماد به نفس</a:t>
            </a:r>
            <a:r>
              <a:rPr lang="en-US" b="1" dirty="0">
                <a:solidFill>
                  <a:srgbClr val="000000"/>
                </a:solidFill>
                <a:latin typeface="Arial" panose="020B0604020202020204" pitchFamily="34" charset="0"/>
                <a:cs typeface="B Nazanin" panose="00000400000000000000" pitchFamily="2" charset="-78"/>
              </a:rPr>
              <a:t> </a:t>
            </a:r>
            <a:r>
              <a:rPr lang="fa-IR" b="1" dirty="0">
                <a:solidFill>
                  <a:srgbClr val="000000"/>
                </a:solidFill>
                <a:latin typeface="Arial" panose="020B0604020202020204" pitchFamily="34" charset="0"/>
                <a:cs typeface="B Nazanin" panose="00000400000000000000" pitchFamily="2" charset="-78"/>
              </a:rPr>
              <a:t>، تمرکز ، توجه و خود شکوفایی می شود</a:t>
            </a:r>
            <a:r>
              <a:rPr lang="en-US" b="1" dirty="0">
                <a:solidFill>
                  <a:srgbClr val="000000"/>
                </a:solidFill>
                <a:latin typeface="Arial" panose="020B0604020202020204" pitchFamily="34" charset="0"/>
                <a:cs typeface="B Nazanin" panose="00000400000000000000" pitchFamily="2" charset="-78"/>
              </a:rPr>
              <a:t> .</a:t>
            </a:r>
          </a:p>
        </p:txBody>
      </p:sp>
      <p:sp>
        <p:nvSpPr>
          <p:cNvPr id="3" name="Rectangle 2"/>
          <p:cNvSpPr/>
          <p:nvPr/>
        </p:nvSpPr>
        <p:spPr>
          <a:xfrm>
            <a:off x="7707661" y="645509"/>
            <a:ext cx="2890536"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هندبال چه فوایدی دارد؟</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4" name="Slide Number Placeholder 3">
            <a:extLst>
              <a:ext uri="{FF2B5EF4-FFF2-40B4-BE49-F238E27FC236}">
                <a16:creationId xmlns:a16="http://schemas.microsoft.com/office/drawing/2014/main" id="{F5B385C4-1453-5C1A-F9B0-27D97D474CCB}"/>
              </a:ext>
            </a:extLst>
          </p:cNvPr>
          <p:cNvSpPr>
            <a:spLocks noGrp="1"/>
          </p:cNvSpPr>
          <p:nvPr>
            <p:ph type="sldNum" sz="quarter" idx="4"/>
          </p:nvPr>
        </p:nvSpPr>
        <p:spPr/>
        <p:txBody>
          <a:bodyPr/>
          <a:lstStyle/>
          <a:p>
            <a:fld id="{4086EC7E-7802-4A9B-AD1A-EF9BB4548F06}" type="slidenum">
              <a:rPr lang="en-US" smtClean="0"/>
              <a:pPr/>
              <a:t>26</a:t>
            </a:fld>
            <a:endParaRPr lang="en-US" dirty="0"/>
          </a:p>
        </p:txBody>
      </p:sp>
      <p:sp>
        <p:nvSpPr>
          <p:cNvPr id="5" name="Rectangle 4">
            <a:extLst>
              <a:ext uri="{FF2B5EF4-FFF2-40B4-BE49-F238E27FC236}">
                <a16:creationId xmlns:a16="http://schemas.microsoft.com/office/drawing/2014/main" id="{3DF930A5-80A0-8083-4CDD-A26EB1F5EEC3}"/>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2" descr="قوانین ورزش هندبال :: گروه آموزشی تربیت بدنی شهرستان اردل">
            <a:extLst>
              <a:ext uri="{FF2B5EF4-FFF2-40B4-BE49-F238E27FC236}">
                <a16:creationId xmlns:a16="http://schemas.microsoft.com/office/drawing/2014/main" id="{254B3D5F-E352-DA7D-93E3-1920E1E905C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1019"/>
          <a:stretch/>
        </p:blipFill>
        <p:spPr bwMode="auto">
          <a:xfrm>
            <a:off x="279173" y="4027104"/>
            <a:ext cx="2675467" cy="1658523"/>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8218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8445" y="1446663"/>
            <a:ext cx="6890652" cy="4938531"/>
          </a:xfrm>
          <a:prstGeom prst="rect">
            <a:avLst/>
          </a:prstGeom>
        </p:spPr>
        <p:txBody>
          <a:bodyPr wrap="square">
            <a:spAutoFit/>
          </a:bodyPr>
          <a:lstStyle/>
          <a:p>
            <a:pPr marL="342900" lvl="0" indent="-342900" algn="justLow" rtl="1">
              <a:lnSpc>
                <a:spcPct val="250000"/>
              </a:lnSpc>
              <a:spcAft>
                <a:spcPts val="800"/>
              </a:spcAft>
              <a:buSzPts val="1000"/>
              <a:buFont typeface="Wingdings" panose="05000000000000000000" pitchFamily="2" charset="2"/>
              <a:buChar char="v"/>
              <a:tabLst>
                <a:tab pos="457200" algn="l"/>
              </a:tabLst>
            </a:pPr>
            <a:r>
              <a:rPr lang="en-US"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 </a:t>
            </a:r>
            <a:r>
              <a:rPr lang="fa-IR" b="1" dirty="0">
                <a:solidFill>
                  <a:srgbClr val="000000"/>
                </a:solidFill>
                <a:latin typeface="Arial" panose="020B0604020202020204" pitchFamily="34" charset="0"/>
                <a:cs typeface="B Nazanin" panose="00000400000000000000" pitchFamily="2" charset="-78"/>
              </a:rPr>
              <a:t>توهین کردن به داور، خطای اکسکلود نامیده می شود که باعث اخراج بازیکن از زمین و محل ذخیره ها شده و بازیکن، دیگر حق ورود به زمین را ندارد</a:t>
            </a:r>
            <a:r>
              <a:rPr lang="en-US" b="1" dirty="0">
                <a:solidFill>
                  <a:srgbClr val="000000"/>
                </a:solidFill>
                <a:latin typeface="Arial" panose="020B0604020202020204" pitchFamily="34" charset="0"/>
                <a:cs typeface="B Nazanin" panose="00000400000000000000" pitchFamily="2" charset="-78"/>
              </a:rPr>
              <a:t>.</a:t>
            </a:r>
          </a:p>
          <a:p>
            <a:pPr marL="342900" lvl="0" indent="-342900" algn="justLow" rtl="1">
              <a:lnSpc>
                <a:spcPct val="250000"/>
              </a:lnSpc>
              <a:spcAft>
                <a:spcPts val="800"/>
              </a:spcAft>
              <a:buSzPts val="1000"/>
              <a:buFont typeface="Wingdings" panose="05000000000000000000" pitchFamily="2" charset="2"/>
              <a:buChar char="v"/>
              <a:tabLst>
                <a:tab pos="457200" algn="l"/>
              </a:tabLst>
            </a:pPr>
            <a:r>
              <a:rPr lang="fa-IR" b="1" dirty="0">
                <a:solidFill>
                  <a:srgbClr val="000000"/>
                </a:solidFill>
                <a:latin typeface="Arial" panose="020B0604020202020204" pitchFamily="34" charset="0"/>
                <a:cs typeface="B Nazanin" panose="00000400000000000000" pitchFamily="2" charset="-78"/>
              </a:rPr>
              <a:t>در صورتی که داور بازیکن خطاکار را با یک دست نشان دهد با دست دیگر در بالای سر و به وسیله دو انگشت علامت 2 راه نشان دهد یعنی بازیکن 2 دقیقه اخراج شده است. بازیکنی که 3 بار 3 دقیقه اخراج شود، کارت قرمز گرفته و حق بازی کردن ندار ، یا اصطلاحا دیسکافیله شده است، بعد ازدو دقیقه یک بازیکن دیگر می تواند جایگزین بازیکن اخراجی شود</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8857382" y="645509"/>
            <a:ext cx="1938351"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خطاهای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12290" name="Picture 2" descr="خشن ترین حرکات در هندبال+فیلم"/>
          <p:cNvPicPr>
            <a:picLocks noChangeAspect="1" noChangeArrowheads="1"/>
          </p:cNvPicPr>
          <p:nvPr/>
        </p:nvPicPr>
        <p:blipFill rotWithShape="1">
          <a:blip r:embed="rId2">
            <a:extLst>
              <a:ext uri="{28A0092B-C50C-407E-A947-70E740481C1C}">
                <a14:useLocalDpi xmlns:a14="http://schemas.microsoft.com/office/drawing/2010/main" val="0"/>
              </a:ext>
            </a:extLst>
          </a:blip>
          <a:srcRect l="9053" r="21930"/>
          <a:stretch/>
        </p:blipFill>
        <p:spPr bwMode="auto">
          <a:xfrm>
            <a:off x="540272" y="1932085"/>
            <a:ext cx="3797497" cy="366815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970E7CFD-9EAC-C2A0-EE47-2A3A902CCFC2}"/>
              </a:ext>
            </a:extLst>
          </p:cNvPr>
          <p:cNvSpPr>
            <a:spLocks noGrp="1"/>
          </p:cNvSpPr>
          <p:nvPr>
            <p:ph type="sldNum" sz="quarter" idx="4"/>
          </p:nvPr>
        </p:nvSpPr>
        <p:spPr/>
        <p:txBody>
          <a:bodyPr/>
          <a:lstStyle/>
          <a:p>
            <a:fld id="{4086EC7E-7802-4A9B-AD1A-EF9BB4548F06}" type="slidenum">
              <a:rPr lang="en-US" smtClean="0"/>
              <a:pPr/>
              <a:t>27</a:t>
            </a:fld>
            <a:endParaRPr lang="en-US" dirty="0"/>
          </a:p>
        </p:txBody>
      </p:sp>
      <p:sp>
        <p:nvSpPr>
          <p:cNvPr id="5" name="Rectangle 4">
            <a:extLst>
              <a:ext uri="{FF2B5EF4-FFF2-40B4-BE49-F238E27FC236}">
                <a16:creationId xmlns:a16="http://schemas.microsoft.com/office/drawing/2014/main" id="{391544A7-16EB-7FFF-9EB7-225113B31EFF}"/>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17397084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383380"/>
            <a:ext cx="5624235" cy="5041124"/>
          </a:xfrm>
          <a:prstGeom prst="rect">
            <a:avLst/>
          </a:prstGeom>
        </p:spPr>
        <p:txBody>
          <a:bodyPr wrap="square">
            <a:spAutoFit/>
          </a:bodyPr>
          <a:lstStyle/>
          <a:p>
            <a:pPr lvl="0" indent="-342900" algn="justLow" rtl="1">
              <a:lnSpc>
                <a:spcPct val="250000"/>
              </a:lnSpc>
              <a:spcAft>
                <a:spcPts val="800"/>
              </a:spcAft>
              <a:buSzPts val="1000"/>
              <a:buFont typeface="Symbol" panose="05050102010706020507" pitchFamily="18" charset="2"/>
              <a:buChar char=""/>
              <a:tabLst>
                <a:tab pos="457200" algn="l"/>
              </a:tabLst>
            </a:pPr>
            <a:r>
              <a:rPr lang="fa-IR" b="1" dirty="0">
                <a:solidFill>
                  <a:srgbClr val="000000"/>
                </a:solidFill>
                <a:latin typeface="Arial" panose="020B0604020202020204" pitchFamily="34" charset="0"/>
                <a:cs typeface="B Nazanin" panose="00000400000000000000" pitchFamily="2" charset="-78"/>
              </a:rPr>
              <a:t>در هنگام تعویض، اگر بازیکن زودتر از بازیکن تعویضی وارد زمین شود، مجازات دو دقیقه شامل هر دو بازیکن می شود</a:t>
            </a:r>
            <a:r>
              <a:rPr lang="en-US" b="1" dirty="0">
                <a:solidFill>
                  <a:srgbClr val="000000"/>
                </a:solidFill>
                <a:latin typeface="Arial" panose="020B0604020202020204" pitchFamily="34" charset="0"/>
                <a:cs typeface="B Nazanin" panose="00000400000000000000" pitchFamily="2" charset="-78"/>
              </a:rPr>
              <a:t>.</a:t>
            </a:r>
          </a:p>
          <a:p>
            <a:pPr lvl="0" indent="-342900" algn="justLow" rtl="1">
              <a:lnSpc>
                <a:spcPct val="250000"/>
              </a:lnSpc>
              <a:spcAft>
                <a:spcPts val="800"/>
              </a:spcAft>
              <a:buSzPts val="1000"/>
              <a:buFont typeface="Symbol" panose="05050102010706020507" pitchFamily="18" charset="2"/>
              <a:buChar char=""/>
              <a:tabLst>
                <a:tab pos="457200" algn="l"/>
              </a:tabLst>
            </a:pPr>
            <a:r>
              <a:rPr lang="fa-IR" b="1" dirty="0">
                <a:solidFill>
                  <a:srgbClr val="000000"/>
                </a:solidFill>
                <a:latin typeface="Arial" panose="020B0604020202020204" pitchFamily="34" charset="0"/>
                <a:cs typeface="B Nazanin" panose="00000400000000000000" pitchFamily="2" charset="-78"/>
              </a:rPr>
              <a:t>اگر در هنگام زدن پنالتی، پس از سوت داور، بازیکن پنالتی زننده توپ را به زمین بزند، خطا محسوب شده و حق زدن پنالتی از آن تیم گرفته می شود</a:t>
            </a:r>
            <a:r>
              <a:rPr lang="en-US" b="1" dirty="0">
                <a:solidFill>
                  <a:srgbClr val="000000"/>
                </a:solidFill>
                <a:latin typeface="Arial" panose="020B0604020202020204" pitchFamily="34" charset="0"/>
                <a:cs typeface="B Nazanin" panose="00000400000000000000" pitchFamily="2" charset="-78"/>
              </a:rPr>
              <a:t>.</a:t>
            </a:r>
          </a:p>
          <a:p>
            <a:pPr lvl="0" indent="-342900" algn="justLow" rtl="1">
              <a:lnSpc>
                <a:spcPct val="250000"/>
              </a:lnSpc>
              <a:spcAft>
                <a:spcPts val="800"/>
              </a:spcAft>
              <a:buSzPts val="1000"/>
              <a:buFont typeface="Symbol" panose="05050102010706020507" pitchFamily="18" charset="2"/>
              <a:buChar char=""/>
              <a:tabLst>
                <a:tab pos="457200" algn="l"/>
              </a:tabLst>
            </a:pPr>
            <a:r>
              <a:rPr lang="en-US" b="1" dirty="0">
                <a:solidFill>
                  <a:srgbClr val="000000"/>
                </a:solidFill>
                <a:latin typeface="Arial" panose="020B0604020202020204" pitchFamily="34" charset="0"/>
                <a:cs typeface="B Nazanin" panose="00000400000000000000" pitchFamily="2" charset="-78"/>
              </a:rPr>
              <a:t> </a:t>
            </a:r>
            <a:r>
              <a:rPr lang="fa-IR" b="1" dirty="0">
                <a:solidFill>
                  <a:srgbClr val="000000"/>
                </a:solidFill>
                <a:latin typeface="Arial" panose="020B0604020202020204" pitchFamily="34" charset="0"/>
                <a:cs typeface="B Nazanin" panose="00000400000000000000" pitchFamily="2" charset="-78"/>
              </a:rPr>
              <a:t>اگر بازیکن مدافع در هنگام دفاع، داخل قوس شود و مزاحمت ایجاد نماید خطای پنالتی گرفته می شود</a:t>
            </a:r>
            <a:r>
              <a:rPr lang="en-US" b="1" dirty="0">
                <a:solidFill>
                  <a:srgbClr val="000000"/>
                </a:solidFill>
                <a:latin typeface="Arial" panose="020B0604020202020204" pitchFamily="34" charset="0"/>
                <a:cs typeface="B Nazanin" panose="00000400000000000000" pitchFamily="2" charset="-78"/>
              </a:rPr>
              <a:t>.</a:t>
            </a:r>
          </a:p>
        </p:txBody>
      </p:sp>
      <p:pic>
        <p:nvPicPr>
          <p:cNvPr id="13314" name="Picture 2" descr="خطاهای هندبال قسمت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3497" y="1784093"/>
            <a:ext cx="5003278" cy="281295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17C74D05-6131-6DF2-A6C0-506221ECC8D7}"/>
              </a:ext>
            </a:extLst>
          </p:cNvPr>
          <p:cNvSpPr>
            <a:spLocks noGrp="1"/>
          </p:cNvSpPr>
          <p:nvPr>
            <p:ph type="sldNum" sz="quarter" idx="4"/>
          </p:nvPr>
        </p:nvSpPr>
        <p:spPr/>
        <p:txBody>
          <a:bodyPr/>
          <a:lstStyle/>
          <a:p>
            <a:fld id="{4086EC7E-7802-4A9B-AD1A-EF9BB4548F06}" type="slidenum">
              <a:rPr lang="en-US" smtClean="0"/>
              <a:pPr/>
              <a:t>28</a:t>
            </a:fld>
            <a:endParaRPr lang="en-US" dirty="0"/>
          </a:p>
        </p:txBody>
      </p:sp>
      <p:sp>
        <p:nvSpPr>
          <p:cNvPr id="4" name="Rectangle 3">
            <a:extLst>
              <a:ext uri="{FF2B5EF4-FFF2-40B4-BE49-F238E27FC236}">
                <a16:creationId xmlns:a16="http://schemas.microsoft.com/office/drawing/2014/main" id="{5F108569-E844-1BF6-575F-BD2B2741FFCB}"/>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5" name="Rectangle 4">
            <a:extLst>
              <a:ext uri="{FF2B5EF4-FFF2-40B4-BE49-F238E27FC236}">
                <a16:creationId xmlns:a16="http://schemas.microsoft.com/office/drawing/2014/main" id="{0D810894-39B1-A710-EB6C-3CFCC4614835}"/>
              </a:ext>
            </a:extLst>
          </p:cNvPr>
          <p:cNvSpPr/>
          <p:nvPr/>
        </p:nvSpPr>
        <p:spPr>
          <a:xfrm>
            <a:off x="8857382" y="645509"/>
            <a:ext cx="1938351"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خطاهای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6" descr="شکست تیم هندبال بانوان مقابل قزاقستان - تسنیم">
            <a:extLst>
              <a:ext uri="{FF2B5EF4-FFF2-40B4-BE49-F238E27FC236}">
                <a16:creationId xmlns:a16="http://schemas.microsoft.com/office/drawing/2014/main" id="{A710FEA2-DF05-9DD1-012D-E86A42411A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296" y="3803748"/>
            <a:ext cx="3463140" cy="24112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28326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755" y="3563464"/>
            <a:ext cx="11751733" cy="2861040"/>
          </a:xfrm>
          <a:prstGeom prst="rect">
            <a:avLst/>
          </a:prstGeom>
        </p:spPr>
        <p:txBody>
          <a:bodyPr wrap="square">
            <a:spAutoFit/>
          </a:bodyPr>
          <a:lstStyle/>
          <a:p>
            <a:pPr algn="ctr"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هندبال ورزش مناسبی برای بانوان است. اگرچه بعضی از کارشناسان معتقدند که این ورزش کمی برای بانوان خشن است اما عده کثیری هم اعتقاد دارند که هندبال یکی از مناسب ترین ورزش ها برای حفظ تناسب اندام، سلامت و افزایش قدرت تفکر در خانم ها است</a:t>
            </a:r>
            <a:r>
              <a:rPr lang="en-US" b="1" dirty="0">
                <a:solidFill>
                  <a:srgbClr val="000000"/>
                </a:solidFill>
                <a:latin typeface="Arial" panose="020B0604020202020204" pitchFamily="34" charset="0"/>
                <a:cs typeface="B Nazanin" panose="00000400000000000000" pitchFamily="2" charset="-78"/>
              </a:rPr>
              <a:t>.</a:t>
            </a:r>
          </a:p>
          <a:p>
            <a:pPr algn="ctr"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هندبال علاوه بر اینکه یک ورزش سرعتی است و به سلامت قلب</a:t>
            </a:r>
            <a:r>
              <a:rPr lang="en-US" b="1" dirty="0">
                <a:solidFill>
                  <a:srgbClr val="000000"/>
                </a:solidFill>
                <a:latin typeface="Arial" panose="020B0604020202020204" pitchFamily="34" charset="0"/>
                <a:cs typeface="B Nazanin" panose="00000400000000000000" pitchFamily="2" charset="-78"/>
              </a:rPr>
              <a:t> </a:t>
            </a:r>
            <a:r>
              <a:rPr lang="fa-IR" b="1" dirty="0">
                <a:solidFill>
                  <a:srgbClr val="000000"/>
                </a:solidFill>
                <a:latin typeface="Arial" panose="020B0604020202020204" pitchFamily="34" charset="0"/>
                <a:cs typeface="B Nazanin" panose="00000400000000000000" pitchFamily="2" charset="-78"/>
              </a:rPr>
              <a:t>و عروق کمک می کند، یک ورزش قدرتی نیز می باشد که در تقویت عضلات مختلف بدن نقش مفیدی دارد</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8692457" y="645509"/>
            <a:ext cx="2242923"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هندبال برای بانوان</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14338" name="Picture 2" descr="هندبال زنان قهرمانی جهان| ثبت اولین برد بانوان ایران در تاریخ رشته‌های توپی  | خبرگزاری فار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273" y="1587293"/>
            <a:ext cx="4291372" cy="216008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BB97B295-D57E-F358-0B55-35DC4A2B426A}"/>
              </a:ext>
            </a:extLst>
          </p:cNvPr>
          <p:cNvSpPr>
            <a:spLocks noGrp="1"/>
          </p:cNvSpPr>
          <p:nvPr>
            <p:ph type="sldNum" sz="quarter" idx="4"/>
          </p:nvPr>
        </p:nvSpPr>
        <p:spPr/>
        <p:txBody>
          <a:bodyPr/>
          <a:lstStyle/>
          <a:p>
            <a:fld id="{4086EC7E-7802-4A9B-AD1A-EF9BB4548F06}" type="slidenum">
              <a:rPr lang="en-US" smtClean="0"/>
              <a:pPr/>
              <a:t>29</a:t>
            </a:fld>
            <a:endParaRPr lang="en-US" dirty="0"/>
          </a:p>
        </p:txBody>
      </p:sp>
      <p:sp>
        <p:nvSpPr>
          <p:cNvPr id="5" name="Rectangle 4">
            <a:extLst>
              <a:ext uri="{FF2B5EF4-FFF2-40B4-BE49-F238E27FC236}">
                <a16:creationId xmlns:a16="http://schemas.microsoft.com/office/drawing/2014/main" id="{A98B9517-FE9D-E1D9-F443-1C7CDD7178F0}"/>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2" descr="خشن ترین حرکات در هندبال+فیلم">
            <a:extLst>
              <a:ext uri="{FF2B5EF4-FFF2-40B4-BE49-F238E27FC236}">
                <a16:creationId xmlns:a16="http://schemas.microsoft.com/office/drawing/2014/main" id="{2D5A5D46-27D0-EB9A-02D5-90158F13857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053" r="21930"/>
          <a:stretch/>
        </p:blipFill>
        <p:spPr bwMode="auto">
          <a:xfrm>
            <a:off x="7674850" y="1347866"/>
            <a:ext cx="2541595" cy="245502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2565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0272" y="1334589"/>
            <a:ext cx="6096000" cy="4835939"/>
          </a:xfrm>
          <a:prstGeom prst="rect">
            <a:avLst/>
          </a:prstGeom>
        </p:spPr>
        <p:txBody>
          <a:bodyPr>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ورزش هندبال را در زمان های دور با نام اورانیا می شناختند و حرکات این ورزش را در 600 سال قبل از میلاد بر روی دیواره های حجاری شده آتن یونان در سال 1926 یافته اند، که این نشان دهنده ی قدمت این ورزش مهیج است. اما شکل گیری رسمی این ورزش به سال 1890 بر میگردد، در ادامه این ورزش توسط پدر هندبال یعنی کارل شلنز توسعه و تعمیم داده شد و به دلیل سردی هوا در منطقه اروپا ورزش هندبال داخل سالن و با هفت نفر بازیکن شکل امروزی را به خودش گرفت</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8133154" y="680345"/>
            <a:ext cx="2667718"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تاریخچه ورزش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2050" name="Picture 2" descr="بازی‌های آسیایی هانگژو| شروع مقتدرانه هندبال ایران با گلباران مغولستان"/>
          <p:cNvPicPr>
            <a:picLocks noChangeAspect="1" noChangeArrowheads="1"/>
          </p:cNvPicPr>
          <p:nvPr/>
        </p:nvPicPr>
        <p:blipFill rotWithShape="1">
          <a:blip r:embed="rId2">
            <a:extLst>
              <a:ext uri="{28A0092B-C50C-407E-A947-70E740481C1C}">
                <a14:useLocalDpi xmlns:a14="http://schemas.microsoft.com/office/drawing/2010/main" val="0"/>
              </a:ext>
            </a:extLst>
          </a:blip>
          <a:srcRect l="29237" r="15270"/>
          <a:stretch/>
        </p:blipFill>
        <p:spPr bwMode="auto">
          <a:xfrm>
            <a:off x="7306492" y="1789230"/>
            <a:ext cx="3048517" cy="36623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1EFD58ED-7BE4-1006-E9B7-4BDA415B4B8D}"/>
              </a:ext>
            </a:extLst>
          </p:cNvPr>
          <p:cNvSpPr>
            <a:spLocks noGrp="1"/>
          </p:cNvSpPr>
          <p:nvPr>
            <p:ph type="sldNum" sz="quarter" idx="4"/>
          </p:nvPr>
        </p:nvSpPr>
        <p:spPr/>
        <p:txBody>
          <a:bodyPr/>
          <a:lstStyle/>
          <a:p>
            <a:fld id="{4086EC7E-7802-4A9B-AD1A-EF9BB4548F06}" type="slidenum">
              <a:rPr lang="en-US" smtClean="0"/>
              <a:pPr/>
              <a:t>3</a:t>
            </a:fld>
            <a:endParaRPr lang="en-US" dirty="0"/>
          </a:p>
        </p:txBody>
      </p:sp>
      <p:sp>
        <p:nvSpPr>
          <p:cNvPr id="5" name="Rectangle 4">
            <a:extLst>
              <a:ext uri="{FF2B5EF4-FFF2-40B4-BE49-F238E27FC236}">
                <a16:creationId xmlns:a16="http://schemas.microsoft.com/office/drawing/2014/main" id="{135F96AF-1645-853C-5818-7214E178282B}"/>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6">
            <a:extLst>
              <a:ext uri="{FF2B5EF4-FFF2-40B4-BE49-F238E27FC236}">
                <a16:creationId xmlns:a16="http://schemas.microsoft.com/office/drawing/2014/main" id="{763EDC85-CAA7-B1DA-8990-4E3D3C2B64E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5428" y="4434116"/>
            <a:ext cx="1936300" cy="129086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6420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45563" y="1627314"/>
            <a:ext cx="5420828" cy="4143442"/>
          </a:xfrm>
          <a:prstGeom prst="rect">
            <a:avLst/>
          </a:prstGeom>
        </p:spPr>
        <p:txBody>
          <a:bodyPr wrap="square">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هندبال یک رشته ورزشی مناسب برای دانش آموزان در تمام مقاطع تحصیلی است. این ورزش برای تمام سنین سرگرم کننده است، سبب تقویت تمام عضلات بدن می شود، به علت تحرک زیاد باعث تناسب اندام در دانش آموزان می شود، ورزش چندان گرانی نیست و جثه دانش آموز در موفقیت او در این ورزش موثر نیست، یعنی همه دانش آموزان با هر جثه ای می توانند در این ورزش پیشرفت کنند</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5604257" y="645509"/>
            <a:ext cx="5497689" cy="487506"/>
          </a:xfrm>
          <a:prstGeom prst="rect">
            <a:avLst/>
          </a:prstGeom>
        </p:spPr>
        <p:txBody>
          <a:bodyPr wrap="squar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هندبال رشته مناسب بانوان / </a:t>
            </a:r>
            <a:r>
              <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 </a:t>
            </a: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هندبال در مدارس</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15366" name="Picture 6" descr="شکست تیم هندبال بانوان مقابل قزاقستان - تسنیم"/>
          <p:cNvPicPr>
            <a:picLocks noChangeAspect="1" noChangeArrowheads="1"/>
          </p:cNvPicPr>
          <p:nvPr/>
        </p:nvPicPr>
        <p:blipFill rotWithShape="1">
          <a:blip r:embed="rId2">
            <a:extLst>
              <a:ext uri="{28A0092B-C50C-407E-A947-70E740481C1C}">
                <a14:useLocalDpi xmlns:a14="http://schemas.microsoft.com/office/drawing/2010/main" val="0"/>
              </a:ext>
            </a:extLst>
          </a:blip>
          <a:srcRect l="5716" r="14312"/>
          <a:stretch/>
        </p:blipFill>
        <p:spPr bwMode="auto">
          <a:xfrm>
            <a:off x="1301425" y="1928210"/>
            <a:ext cx="4302832" cy="374613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77FEFDDE-499D-F97F-9F67-7B8D1E0C1834}"/>
              </a:ext>
            </a:extLst>
          </p:cNvPr>
          <p:cNvSpPr>
            <a:spLocks noGrp="1"/>
          </p:cNvSpPr>
          <p:nvPr>
            <p:ph type="sldNum" sz="quarter" idx="4"/>
          </p:nvPr>
        </p:nvSpPr>
        <p:spPr/>
        <p:txBody>
          <a:bodyPr/>
          <a:lstStyle/>
          <a:p>
            <a:fld id="{4086EC7E-7802-4A9B-AD1A-EF9BB4548F06}" type="slidenum">
              <a:rPr lang="en-US" smtClean="0"/>
              <a:pPr/>
              <a:t>30</a:t>
            </a:fld>
            <a:endParaRPr lang="en-US" dirty="0"/>
          </a:p>
        </p:txBody>
      </p:sp>
      <p:sp>
        <p:nvSpPr>
          <p:cNvPr id="5" name="Rectangle 4">
            <a:extLst>
              <a:ext uri="{FF2B5EF4-FFF2-40B4-BE49-F238E27FC236}">
                <a16:creationId xmlns:a16="http://schemas.microsoft.com/office/drawing/2014/main" id="{B0BA6244-38DC-3118-8DBD-782155C75498}"/>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2" descr="خشن ترین حرکات در هندبال+فیلم">
            <a:extLst>
              <a:ext uri="{FF2B5EF4-FFF2-40B4-BE49-F238E27FC236}">
                <a16:creationId xmlns:a16="http://schemas.microsoft.com/office/drawing/2014/main" id="{B6C40375-D6AD-8D0E-F8DC-E9630323DB6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053" r="21930"/>
          <a:stretch/>
        </p:blipFill>
        <p:spPr bwMode="auto">
          <a:xfrm rot="21014226">
            <a:off x="359650" y="1497911"/>
            <a:ext cx="1613780" cy="15588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19906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0272" y="1425423"/>
            <a:ext cx="4333169" cy="4835939"/>
          </a:xfrm>
          <a:prstGeom prst="rect">
            <a:avLst/>
          </a:prstGeom>
        </p:spPr>
        <p:txBody>
          <a:bodyPr wrap="square">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چون هندبال یک ورزش قدرتی است و احتیاج به قدرت دارد ، لذا می بایستی در این ورزش به مساله ی بدن سازی عمومی و بدنسازی در پست های مختلف بازی تکیه ی فراوان شود . از این رو در کشور های اروپایی که هندبال بسیار رایج است ، از این ورزش به عنوان بدنساز استفاده و مادر ورزش های توپی نامیده می شود</a:t>
            </a:r>
            <a:r>
              <a:rPr lang="en-US" b="1" dirty="0">
                <a:solidFill>
                  <a:srgbClr val="000000"/>
                </a:solidFill>
                <a:latin typeface="Arial" panose="020B0604020202020204" pitchFamily="34" charset="0"/>
                <a:cs typeface="B Nazanin" panose="00000400000000000000" pitchFamily="2" charset="-78"/>
              </a:rPr>
              <a:t> .</a:t>
            </a:r>
          </a:p>
        </p:txBody>
      </p:sp>
      <p:sp>
        <p:nvSpPr>
          <p:cNvPr id="3" name="Rectangle 2"/>
          <p:cNvSpPr/>
          <p:nvPr/>
        </p:nvSpPr>
        <p:spPr>
          <a:xfrm>
            <a:off x="8466640" y="645509"/>
            <a:ext cx="2241319"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هندبال و بدنسازی:</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16386" name="Picture 2" descr="فرارو | ساعت بازی تیم هندبال زنان ایران - آلمان در مسابقات جهانی"/>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3932" y="1711151"/>
            <a:ext cx="5385416" cy="302929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E49D7C5F-A62E-CDB3-CFE4-8AFFB6961DD9}"/>
              </a:ext>
            </a:extLst>
          </p:cNvPr>
          <p:cNvSpPr>
            <a:spLocks noGrp="1"/>
          </p:cNvSpPr>
          <p:nvPr>
            <p:ph type="sldNum" sz="quarter" idx="4"/>
          </p:nvPr>
        </p:nvSpPr>
        <p:spPr/>
        <p:txBody>
          <a:bodyPr/>
          <a:lstStyle/>
          <a:p>
            <a:fld id="{4086EC7E-7802-4A9B-AD1A-EF9BB4548F06}" type="slidenum">
              <a:rPr lang="en-US" smtClean="0"/>
              <a:pPr/>
              <a:t>31</a:t>
            </a:fld>
            <a:endParaRPr lang="en-US" dirty="0"/>
          </a:p>
        </p:txBody>
      </p:sp>
      <p:sp>
        <p:nvSpPr>
          <p:cNvPr id="5" name="Rectangle 4">
            <a:extLst>
              <a:ext uri="{FF2B5EF4-FFF2-40B4-BE49-F238E27FC236}">
                <a16:creationId xmlns:a16="http://schemas.microsoft.com/office/drawing/2014/main" id="{B24671E2-06A9-C906-F410-A27646E4A73A}"/>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4" descr="دو تصمیم متفاوت از سوی دو فدراسیون؛ فغانی از لیست حذف شد/ داور دو تابعیتی  هندبال به مسابقات جهانی معرفی شد - خبرگزاری آنا">
            <a:extLst>
              <a:ext uri="{FF2B5EF4-FFF2-40B4-BE49-F238E27FC236}">
                <a16:creationId xmlns:a16="http://schemas.microsoft.com/office/drawing/2014/main" id="{D9AA94D6-F37B-E06D-4DA8-BEB18626FF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8593" y="4176889"/>
            <a:ext cx="2531361" cy="16875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8793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4422" y="1504916"/>
            <a:ext cx="9543156" cy="4348626"/>
          </a:xfrm>
          <a:prstGeom prst="rect">
            <a:avLst/>
          </a:prstGeom>
        </p:spPr>
        <p:txBody>
          <a:bodyPr wrap="square">
            <a:spAutoFit/>
          </a:bodyPr>
          <a:lstStyle/>
          <a:p>
            <a:pPr algn="ctr"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عضلات کمر</a:t>
            </a:r>
            <a:r>
              <a:rPr lang="en-US" b="1" dirty="0">
                <a:solidFill>
                  <a:srgbClr val="000000"/>
                </a:solidFill>
                <a:latin typeface="Arial" panose="020B0604020202020204" pitchFamily="34" charset="0"/>
                <a:cs typeface="B Nazanin" panose="00000400000000000000" pitchFamily="2" charset="-78"/>
              </a:rPr>
              <a:t> : </a:t>
            </a:r>
            <a:r>
              <a:rPr lang="fa-IR" b="1" dirty="0">
                <a:solidFill>
                  <a:srgbClr val="000000"/>
                </a:solidFill>
                <a:latin typeface="Arial" panose="020B0604020202020204" pitchFamily="34" charset="0"/>
                <a:cs typeface="B Nazanin" panose="00000400000000000000" pitchFamily="2" charset="-78"/>
              </a:rPr>
              <a:t>این عضلات با همکاری عضلات پشت ، عضلات راست و مایل شکم عمل می کنند . قدرت عضلات کمر شرط اصلی برای انجام پرتاب هایی است که با خم کردن کمر انجام می گیرد</a:t>
            </a:r>
            <a:r>
              <a:rPr lang="en-US" b="1" dirty="0">
                <a:solidFill>
                  <a:srgbClr val="000000"/>
                </a:solidFill>
                <a:latin typeface="Arial" panose="020B0604020202020204" pitchFamily="34" charset="0"/>
                <a:cs typeface="B Nazanin" panose="00000400000000000000" pitchFamily="2" charset="-78"/>
              </a:rPr>
              <a:t> .</a:t>
            </a:r>
          </a:p>
          <a:p>
            <a:pPr algn="ctr"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عضلات شانه</a:t>
            </a:r>
            <a:r>
              <a:rPr lang="en-US" b="1" dirty="0">
                <a:solidFill>
                  <a:srgbClr val="000000"/>
                </a:solidFill>
                <a:latin typeface="Arial" panose="020B0604020202020204" pitchFamily="34" charset="0"/>
                <a:cs typeface="B Nazanin" panose="00000400000000000000" pitchFamily="2" charset="-78"/>
              </a:rPr>
              <a:t> :</a:t>
            </a:r>
            <a:r>
              <a:rPr lang="fa-IR" b="1" dirty="0">
                <a:solidFill>
                  <a:srgbClr val="000000"/>
                </a:solidFill>
                <a:latin typeface="Arial" panose="020B0604020202020204" pitchFamily="34" charset="0"/>
                <a:cs typeface="B Nazanin" panose="00000400000000000000" pitchFamily="2" charset="-78"/>
              </a:rPr>
              <a:t>این عضلات با همکاری عضلات سینه ای بزرگ و دلتوئید عمل می کند . به وسیله ی عمل این عضلات است که مخصوصا عمل دور خیز دادن دست ها و پرتاب کردن صورت می گیرد</a:t>
            </a:r>
            <a:r>
              <a:rPr lang="en-US" b="1" dirty="0">
                <a:solidFill>
                  <a:srgbClr val="000000"/>
                </a:solidFill>
                <a:latin typeface="Arial" panose="020B0604020202020204" pitchFamily="34" charset="0"/>
                <a:cs typeface="B Nazanin" panose="00000400000000000000" pitchFamily="2" charset="-78"/>
              </a:rPr>
              <a:t> .</a:t>
            </a:r>
          </a:p>
          <a:p>
            <a:pPr algn="ctr"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عضلات آرنج</a:t>
            </a:r>
            <a:r>
              <a:rPr lang="en-US" b="1" dirty="0">
                <a:solidFill>
                  <a:srgbClr val="000000"/>
                </a:solidFill>
                <a:latin typeface="Arial" panose="020B0604020202020204" pitchFamily="34" charset="0"/>
                <a:cs typeface="B Nazanin" panose="00000400000000000000" pitchFamily="2" charset="-78"/>
              </a:rPr>
              <a:t> : </a:t>
            </a:r>
            <a:r>
              <a:rPr lang="fa-IR" b="1" dirty="0">
                <a:solidFill>
                  <a:srgbClr val="000000"/>
                </a:solidFill>
                <a:latin typeface="Arial" panose="020B0604020202020204" pitchFamily="34" charset="0"/>
                <a:cs typeface="B Nazanin" panose="00000400000000000000" pitchFamily="2" charset="-78"/>
              </a:rPr>
              <a:t>این عضلات با همکاری عضلات راست کننده و خم کننده دست ها عمل می کنند . آن ها از چرخش بیش از حد مفصل آرنج جلوگیری کرده و باعث گردش آرنج می شوند</a:t>
            </a:r>
            <a:r>
              <a:rPr lang="en-US" b="1" dirty="0">
                <a:solidFill>
                  <a:srgbClr val="000000"/>
                </a:solidFill>
                <a:latin typeface="Arial" panose="020B0604020202020204" pitchFamily="34" charset="0"/>
                <a:cs typeface="B Nazanin" panose="00000400000000000000" pitchFamily="2" charset="-78"/>
              </a:rPr>
              <a:t> .</a:t>
            </a:r>
          </a:p>
        </p:txBody>
      </p:sp>
      <p:sp>
        <p:nvSpPr>
          <p:cNvPr id="3" name="Rectangle 2"/>
          <p:cNvSpPr/>
          <p:nvPr/>
        </p:nvSpPr>
        <p:spPr>
          <a:xfrm>
            <a:off x="6421094" y="645509"/>
            <a:ext cx="4006226"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گروه های عضلانی درگیر در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4" name="Slide Number Placeholder 3">
            <a:extLst>
              <a:ext uri="{FF2B5EF4-FFF2-40B4-BE49-F238E27FC236}">
                <a16:creationId xmlns:a16="http://schemas.microsoft.com/office/drawing/2014/main" id="{35F36AD0-3687-4A3C-96C9-2198FF86AD74}"/>
              </a:ext>
            </a:extLst>
          </p:cNvPr>
          <p:cNvSpPr>
            <a:spLocks noGrp="1"/>
          </p:cNvSpPr>
          <p:nvPr>
            <p:ph type="sldNum" sz="quarter" idx="4"/>
          </p:nvPr>
        </p:nvSpPr>
        <p:spPr/>
        <p:txBody>
          <a:bodyPr/>
          <a:lstStyle/>
          <a:p>
            <a:fld id="{4086EC7E-7802-4A9B-AD1A-EF9BB4548F06}" type="slidenum">
              <a:rPr lang="en-US" smtClean="0"/>
              <a:pPr/>
              <a:t>32</a:t>
            </a:fld>
            <a:endParaRPr lang="en-US" dirty="0"/>
          </a:p>
        </p:txBody>
      </p:sp>
      <p:sp>
        <p:nvSpPr>
          <p:cNvPr id="5" name="Rectangle 4">
            <a:extLst>
              <a:ext uri="{FF2B5EF4-FFF2-40B4-BE49-F238E27FC236}">
                <a16:creationId xmlns:a16="http://schemas.microsoft.com/office/drawing/2014/main" id="{8B5C650E-19C5-D7C6-170C-EAD83AF5AE3A}"/>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28603646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0749" y="1652231"/>
            <a:ext cx="11430502" cy="4211409"/>
          </a:xfrm>
          <a:prstGeom prst="rect">
            <a:avLst/>
          </a:prstGeom>
        </p:spPr>
        <p:txBody>
          <a:bodyPr wrap="square">
            <a:spAutoFit/>
          </a:bodyPr>
          <a:lstStyle/>
          <a:p>
            <a:pPr algn="ctr" rtl="1">
              <a:lnSpc>
                <a:spcPct val="300000"/>
              </a:lnSpc>
              <a:spcAft>
                <a:spcPts val="800"/>
              </a:spcAft>
            </a:pPr>
            <a:r>
              <a:rPr lang="fa-IR" b="1" dirty="0">
                <a:solidFill>
                  <a:srgbClr val="000000"/>
                </a:solidFill>
                <a:latin typeface="Arial" panose="020B0604020202020204" pitchFamily="34" charset="0"/>
                <a:cs typeface="B Nazanin" panose="00000400000000000000" pitchFamily="2" charset="-78"/>
              </a:rPr>
              <a:t>عضلات مچ و دست: این عضلات با همکاری عضلات ساعد ، به خصوص عضلات راست و خم کننده دست و عضلات راست و خم کننده انگشت ها عمل می کنند . عملکرد عضلات مچ دست به خصوص در هنگام دریافت توپ و در هنگام پرتاب مچ دست ، بسیار مهم هستند</a:t>
            </a:r>
            <a:r>
              <a:rPr lang="en-US" b="1" dirty="0">
                <a:solidFill>
                  <a:srgbClr val="000000"/>
                </a:solidFill>
                <a:latin typeface="Arial" panose="020B0604020202020204" pitchFamily="34" charset="0"/>
                <a:cs typeface="B Nazanin" panose="00000400000000000000" pitchFamily="2" charset="-78"/>
              </a:rPr>
              <a:t> .</a:t>
            </a:r>
          </a:p>
          <a:p>
            <a:pPr algn="ctr" rtl="1">
              <a:lnSpc>
                <a:spcPct val="300000"/>
              </a:lnSpc>
              <a:spcAft>
                <a:spcPts val="800"/>
              </a:spcAft>
            </a:pPr>
            <a:r>
              <a:rPr lang="fa-IR" b="1" dirty="0">
                <a:solidFill>
                  <a:srgbClr val="000000"/>
                </a:solidFill>
                <a:latin typeface="Arial" panose="020B0604020202020204" pitchFamily="34" charset="0"/>
                <a:cs typeface="B Nazanin" panose="00000400000000000000" pitchFamily="2" charset="-78"/>
              </a:rPr>
              <a:t>عضلات تهیگاه: این عضلات با همکاری عضلات بزرگ و متوسط باسن و نیز عضله کمر عمل می کنند . آن ها عمل راست و کشیده کردن پارا به خصوص در هنگام تکیه دادن آن ونیز در هنگام پرش، مطلوب کرده . در هنگام پرتاب پرشی به پهلو تاثیر مثبتی در عمل خم کردن کمر روی پای تکیه گاه دارد</a:t>
            </a:r>
            <a:r>
              <a:rPr lang="en-US" b="1" dirty="0">
                <a:solidFill>
                  <a:srgbClr val="000000"/>
                </a:solidFill>
                <a:latin typeface="Arial" panose="020B0604020202020204" pitchFamily="34" charset="0"/>
                <a:cs typeface="B Nazanin" panose="00000400000000000000" pitchFamily="2" charset="-78"/>
              </a:rPr>
              <a:t> .</a:t>
            </a:r>
          </a:p>
        </p:txBody>
      </p:sp>
      <p:sp>
        <p:nvSpPr>
          <p:cNvPr id="3" name="Slide Number Placeholder 2">
            <a:extLst>
              <a:ext uri="{FF2B5EF4-FFF2-40B4-BE49-F238E27FC236}">
                <a16:creationId xmlns:a16="http://schemas.microsoft.com/office/drawing/2014/main" id="{1C65ED79-9196-7854-3169-64ADD8A17B79}"/>
              </a:ext>
            </a:extLst>
          </p:cNvPr>
          <p:cNvSpPr>
            <a:spLocks noGrp="1"/>
          </p:cNvSpPr>
          <p:nvPr>
            <p:ph type="sldNum" sz="quarter" idx="4"/>
          </p:nvPr>
        </p:nvSpPr>
        <p:spPr/>
        <p:txBody>
          <a:bodyPr/>
          <a:lstStyle/>
          <a:p>
            <a:fld id="{4086EC7E-7802-4A9B-AD1A-EF9BB4548F06}" type="slidenum">
              <a:rPr lang="en-US" smtClean="0"/>
              <a:pPr/>
              <a:t>33</a:t>
            </a:fld>
            <a:endParaRPr lang="en-US" dirty="0"/>
          </a:p>
        </p:txBody>
      </p:sp>
      <p:sp>
        <p:nvSpPr>
          <p:cNvPr id="4" name="Rectangle 3">
            <a:extLst>
              <a:ext uri="{FF2B5EF4-FFF2-40B4-BE49-F238E27FC236}">
                <a16:creationId xmlns:a16="http://schemas.microsoft.com/office/drawing/2014/main" id="{2FFD9B4A-74D5-EF08-46BA-48C2B8BF5FA9}"/>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5" name="Rectangle 4">
            <a:extLst>
              <a:ext uri="{FF2B5EF4-FFF2-40B4-BE49-F238E27FC236}">
                <a16:creationId xmlns:a16="http://schemas.microsoft.com/office/drawing/2014/main" id="{6901115D-3FC9-92AE-AC08-0536E4694024}"/>
              </a:ext>
            </a:extLst>
          </p:cNvPr>
          <p:cNvSpPr/>
          <p:nvPr/>
        </p:nvSpPr>
        <p:spPr>
          <a:xfrm>
            <a:off x="6421094" y="645509"/>
            <a:ext cx="4006226"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گروه های عضلانی درگیر در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15949543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0749" y="1652231"/>
            <a:ext cx="11430502" cy="2168542"/>
          </a:xfrm>
          <a:prstGeom prst="rect">
            <a:avLst/>
          </a:prstGeom>
        </p:spPr>
        <p:txBody>
          <a:bodyPr wrap="square">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عضلات ران: این عضلات با همکاری عضلات باسن باعث می شوند که بتوانیم پاهارا کشیده به طرف جلو یا عقب تاب دهیم و یا آن ها را به طرف داخل یا خارج بچرخانیم</a:t>
            </a:r>
            <a:r>
              <a:rPr lang="en-US" b="1" dirty="0">
                <a:solidFill>
                  <a:srgbClr val="000000"/>
                </a:solidFill>
                <a:latin typeface="Arial" panose="020B0604020202020204" pitchFamily="34" charset="0"/>
                <a:cs typeface="B Nazanin" panose="00000400000000000000" pitchFamily="2" charset="-78"/>
              </a:rPr>
              <a:t> .</a:t>
            </a:r>
          </a:p>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عضلات ساق پا: کار گروهی عضلات دو قلو و خم کننده انگشتان پا باعث عملکرد صحیح در هنگام انجام حرکات پرشی می شوند</a:t>
            </a:r>
            <a:endParaRPr lang="en-US" b="1" dirty="0">
              <a:solidFill>
                <a:srgbClr val="000000"/>
              </a:solidFill>
              <a:latin typeface="Arial" panose="020B0604020202020204" pitchFamily="34" charset="0"/>
              <a:cs typeface="B Nazanin" panose="00000400000000000000" pitchFamily="2" charset="-78"/>
            </a:endParaRPr>
          </a:p>
        </p:txBody>
      </p:sp>
      <p:sp>
        <p:nvSpPr>
          <p:cNvPr id="3" name="Slide Number Placeholder 2">
            <a:extLst>
              <a:ext uri="{FF2B5EF4-FFF2-40B4-BE49-F238E27FC236}">
                <a16:creationId xmlns:a16="http://schemas.microsoft.com/office/drawing/2014/main" id="{1C65ED79-9196-7854-3169-64ADD8A17B79}"/>
              </a:ext>
            </a:extLst>
          </p:cNvPr>
          <p:cNvSpPr>
            <a:spLocks noGrp="1"/>
          </p:cNvSpPr>
          <p:nvPr>
            <p:ph type="sldNum" sz="quarter" idx="4"/>
          </p:nvPr>
        </p:nvSpPr>
        <p:spPr/>
        <p:txBody>
          <a:bodyPr/>
          <a:lstStyle/>
          <a:p>
            <a:fld id="{4086EC7E-7802-4A9B-AD1A-EF9BB4548F06}" type="slidenum">
              <a:rPr lang="en-US" smtClean="0"/>
              <a:pPr/>
              <a:t>34</a:t>
            </a:fld>
            <a:endParaRPr lang="en-US" dirty="0"/>
          </a:p>
        </p:txBody>
      </p:sp>
      <p:sp>
        <p:nvSpPr>
          <p:cNvPr id="4" name="Rectangle 3">
            <a:extLst>
              <a:ext uri="{FF2B5EF4-FFF2-40B4-BE49-F238E27FC236}">
                <a16:creationId xmlns:a16="http://schemas.microsoft.com/office/drawing/2014/main" id="{2FFD9B4A-74D5-EF08-46BA-48C2B8BF5FA9}"/>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5" name="Rectangle 4">
            <a:extLst>
              <a:ext uri="{FF2B5EF4-FFF2-40B4-BE49-F238E27FC236}">
                <a16:creationId xmlns:a16="http://schemas.microsoft.com/office/drawing/2014/main" id="{D0AB81FD-7BA3-6ECB-2468-6B137F76F074}"/>
              </a:ext>
            </a:extLst>
          </p:cNvPr>
          <p:cNvSpPr/>
          <p:nvPr/>
        </p:nvSpPr>
        <p:spPr>
          <a:xfrm>
            <a:off x="6421094" y="645509"/>
            <a:ext cx="4006226"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گروه های عضلانی درگیر در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2" descr="لیگ برتر هندبال| اسامی داوران هفته هفتم اعلام شد | داوران، - پارس فوتبال">
            <a:extLst>
              <a:ext uri="{FF2B5EF4-FFF2-40B4-BE49-F238E27FC236}">
                <a16:creationId xmlns:a16="http://schemas.microsoft.com/office/drawing/2014/main" id="{829215D8-0F79-2537-C16E-8486BF80D0E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0820"/>
          <a:stretch/>
        </p:blipFill>
        <p:spPr bwMode="auto">
          <a:xfrm>
            <a:off x="945125" y="4106906"/>
            <a:ext cx="3647465" cy="216854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7" name="Picture 4" descr="دو تصمیم متفاوت از سوی دو فدراسیون؛ فغانی از لیست حذف شد/ داور دو تابعیتی  هندبال به مسابقات جهانی معرفی شد - خبرگزاری آنا">
            <a:extLst>
              <a:ext uri="{FF2B5EF4-FFF2-40B4-BE49-F238E27FC236}">
                <a16:creationId xmlns:a16="http://schemas.microsoft.com/office/drawing/2014/main" id="{CB618004-4D6A-D7DF-73D1-D6ED384733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6244" y="4088963"/>
            <a:ext cx="3386607" cy="22044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8" name="Picture 2" descr="آموزش هندبال">
            <a:extLst>
              <a:ext uri="{FF2B5EF4-FFF2-40B4-BE49-F238E27FC236}">
                <a16:creationId xmlns:a16="http://schemas.microsoft.com/office/drawing/2014/main" id="{131D7BBE-BC3D-768B-D3C2-3034882CD9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63794" y="4108692"/>
            <a:ext cx="3247457" cy="216497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1817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78478" y="654211"/>
            <a:ext cx="957314"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داوران</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3" name="Rectangle 2"/>
          <p:cNvSpPr/>
          <p:nvPr/>
        </p:nvSpPr>
        <p:spPr>
          <a:xfrm>
            <a:off x="5400038" y="1297842"/>
            <a:ext cx="6096000" cy="4939814"/>
          </a:xfrm>
          <a:prstGeom prst="rect">
            <a:avLst/>
          </a:prstGeom>
        </p:spPr>
        <p:txBody>
          <a:bodyPr>
            <a:spAutoFit/>
          </a:bodyPr>
          <a:lstStyle/>
          <a:p>
            <a:pPr algn="justLow" rtl="1">
              <a:lnSpc>
                <a:spcPct val="300000"/>
              </a:lnSpc>
              <a:spcAft>
                <a:spcPts val="800"/>
              </a:spcAft>
            </a:pPr>
            <a:r>
              <a:rPr lang="fa-IR" b="1" dirty="0">
                <a:solidFill>
                  <a:srgbClr val="000000"/>
                </a:solidFill>
                <a:latin typeface="Arial" panose="020B0604020202020204" pitchFamily="34" charset="0"/>
                <a:cs typeface="B Nazanin" panose="00000400000000000000" pitchFamily="2" charset="-78"/>
              </a:rPr>
              <a:t>یک مسابقه هندبال توسط دو داور با قدرت برابر قضاوت می‌شود. برخی از نهادهای ملی در موارد خاص در کوتاه مدت اجازه بازی با یک داور را می‌دهند. اگر داوران در هر موقعیتی با هم اختلاف نظر داشته باشند، تصمیم بر توافق دوجانبه در یک تایم‌اوت کوتاه گرفته می‌شود. داوران موظفند «بر اساس مشاهدات خود از حقایق» تصمیم‌گیری کنند</a:t>
            </a:r>
            <a:r>
              <a:rPr lang="en-US" b="1" dirty="0">
                <a:solidFill>
                  <a:srgbClr val="000000"/>
                </a:solidFill>
                <a:latin typeface="Arial" panose="020B0604020202020204" pitchFamily="34" charset="0"/>
                <a:cs typeface="B Nazanin" panose="00000400000000000000" pitchFamily="2" charset="-78"/>
              </a:rPr>
              <a:t> </a:t>
            </a:r>
            <a:r>
              <a:rPr lang="fa-IR" b="1" dirty="0">
                <a:solidFill>
                  <a:srgbClr val="000000"/>
                </a:solidFill>
                <a:latin typeface="Arial" panose="020B0604020202020204" pitchFamily="34" charset="0"/>
                <a:cs typeface="B Nazanin" panose="00000400000000000000" pitchFamily="2" charset="-78"/>
              </a:rPr>
              <a:t>است و تنها در صورت عدم رعایت قوانین، قابل تجدید نظر است</a:t>
            </a:r>
            <a:r>
              <a:rPr lang="en-US" b="1" dirty="0">
                <a:solidFill>
                  <a:srgbClr val="000000"/>
                </a:solidFill>
                <a:latin typeface="Arial" panose="020B0604020202020204" pitchFamily="34" charset="0"/>
                <a:cs typeface="B Nazanin" panose="00000400000000000000" pitchFamily="2" charset="-78"/>
              </a:rPr>
              <a:t>.</a:t>
            </a:r>
          </a:p>
        </p:txBody>
      </p:sp>
      <p:pic>
        <p:nvPicPr>
          <p:cNvPr id="18436" name="Picture 4" descr="لیگ برتر هندبال| اعلام اسامی داوران هفته ششم | طرفداری"/>
          <p:cNvPicPr>
            <a:picLocks noChangeAspect="1" noChangeArrowheads="1"/>
          </p:cNvPicPr>
          <p:nvPr/>
        </p:nvPicPr>
        <p:blipFill rotWithShape="1">
          <a:blip r:embed="rId2">
            <a:extLst>
              <a:ext uri="{28A0092B-C50C-407E-A947-70E740481C1C}">
                <a14:useLocalDpi xmlns:a14="http://schemas.microsoft.com/office/drawing/2010/main" val="0"/>
              </a:ext>
            </a:extLst>
          </a:blip>
          <a:srcRect l="-5142" r="15802"/>
          <a:stretch/>
        </p:blipFill>
        <p:spPr bwMode="auto">
          <a:xfrm rot="19404987">
            <a:off x="520684" y="1897194"/>
            <a:ext cx="4707467" cy="351278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5B694DB5-7E56-585C-FAE1-9B1CA86B45B0}"/>
              </a:ext>
            </a:extLst>
          </p:cNvPr>
          <p:cNvSpPr>
            <a:spLocks noGrp="1"/>
          </p:cNvSpPr>
          <p:nvPr>
            <p:ph type="sldNum" sz="quarter" idx="4"/>
          </p:nvPr>
        </p:nvSpPr>
        <p:spPr/>
        <p:txBody>
          <a:bodyPr/>
          <a:lstStyle/>
          <a:p>
            <a:fld id="{4086EC7E-7802-4A9B-AD1A-EF9BB4548F06}" type="slidenum">
              <a:rPr lang="en-US" smtClean="0"/>
              <a:pPr/>
              <a:t>35</a:t>
            </a:fld>
            <a:endParaRPr lang="en-US" dirty="0"/>
          </a:p>
        </p:txBody>
      </p:sp>
      <p:sp>
        <p:nvSpPr>
          <p:cNvPr id="5" name="Rectangle 4">
            <a:extLst>
              <a:ext uri="{FF2B5EF4-FFF2-40B4-BE49-F238E27FC236}">
                <a16:creationId xmlns:a16="http://schemas.microsoft.com/office/drawing/2014/main" id="{AE117E27-791E-F662-C68D-9ECD06D13A3A}"/>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23127943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9797" y="1334043"/>
            <a:ext cx="5844190" cy="4939814"/>
          </a:xfrm>
          <a:prstGeom prst="rect">
            <a:avLst/>
          </a:prstGeom>
        </p:spPr>
        <p:txBody>
          <a:bodyPr wrap="square">
            <a:spAutoFit/>
          </a:bodyPr>
          <a:lstStyle/>
          <a:p>
            <a:pPr algn="justLow" rtl="1">
              <a:lnSpc>
                <a:spcPct val="300000"/>
              </a:lnSpc>
              <a:spcAft>
                <a:spcPts val="800"/>
              </a:spcAft>
            </a:pPr>
            <a:r>
              <a:rPr lang="fa-IR" b="1" dirty="0">
                <a:solidFill>
                  <a:srgbClr val="000000"/>
                </a:solidFill>
                <a:latin typeface="Arial" panose="020B0604020202020204" pitchFamily="34" charset="0"/>
                <a:cs typeface="B Nazanin" panose="00000400000000000000" pitchFamily="2" charset="-78"/>
              </a:rPr>
              <a:t>داوران به‌صورت مورب در یک راستا قرار دارند تا هر کدام بتوانند یک خط کناری را مشاهده کنند. بسته به موقعیت آن‌ها، یکی داور زمین و دیگری داور گل نامیده می‌شود. این موقعیت‌ها به موقعیت توپ بستگی دارد و متناوب است. داوران تقریباً هر ۱۰ دقیقه موقعیت خود را به‌صورت فیزیکی عوض می‌کنند (تبادل طولانی) و هر پنج دقیقه یک بار تغییر سمت می‌دهند (تبادل کوتاه)</a:t>
            </a:r>
            <a:r>
              <a:rPr lang="en-US" b="1" dirty="0">
                <a:solidFill>
                  <a:srgbClr val="000000"/>
                </a:solidFill>
                <a:latin typeface="Arial" panose="020B0604020202020204" pitchFamily="34" charset="0"/>
                <a:cs typeface="B Nazanin" panose="00000400000000000000" pitchFamily="2" charset="-78"/>
              </a:rPr>
              <a:t>.</a:t>
            </a:r>
          </a:p>
        </p:txBody>
      </p:sp>
      <p:pic>
        <p:nvPicPr>
          <p:cNvPr id="19458" name="Picture 2" descr="لیگ برتر هندبال| اسامی داوران هفته هفتم اعلام شد | داوران، - پارس فوتبال"/>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0820"/>
          <a:stretch/>
        </p:blipFill>
        <p:spPr bwMode="auto">
          <a:xfrm>
            <a:off x="7217200" y="1724040"/>
            <a:ext cx="3897810" cy="23173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1E7CED96-19B8-BA98-56AC-415B99F73D80}"/>
              </a:ext>
            </a:extLst>
          </p:cNvPr>
          <p:cNvSpPr>
            <a:spLocks noGrp="1"/>
          </p:cNvSpPr>
          <p:nvPr>
            <p:ph type="sldNum" sz="quarter" idx="4"/>
          </p:nvPr>
        </p:nvSpPr>
        <p:spPr/>
        <p:txBody>
          <a:bodyPr/>
          <a:lstStyle/>
          <a:p>
            <a:fld id="{4086EC7E-7802-4A9B-AD1A-EF9BB4548F06}" type="slidenum">
              <a:rPr lang="en-US" smtClean="0"/>
              <a:pPr/>
              <a:t>36</a:t>
            </a:fld>
            <a:endParaRPr lang="en-US" dirty="0"/>
          </a:p>
        </p:txBody>
      </p:sp>
      <p:sp>
        <p:nvSpPr>
          <p:cNvPr id="4" name="Rectangle 3">
            <a:extLst>
              <a:ext uri="{FF2B5EF4-FFF2-40B4-BE49-F238E27FC236}">
                <a16:creationId xmlns:a16="http://schemas.microsoft.com/office/drawing/2014/main" id="{33135B60-02DB-A723-33E3-1D9D0CF0D53C}"/>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5" name="Picture 4" descr="دو تصمیم متفاوت از سوی دو فدراسیون؛ فغانی از لیست حذف شد/ داور دو تابعیتی  هندبال به مسابقات جهانی معرفی شد - خبرگزاری آنا">
            <a:extLst>
              <a:ext uri="{FF2B5EF4-FFF2-40B4-BE49-F238E27FC236}">
                <a16:creationId xmlns:a16="http://schemas.microsoft.com/office/drawing/2014/main" id="{11E32BDB-2105-0A82-79B1-4D9BFBB51B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560304">
            <a:off x="7261464" y="4084501"/>
            <a:ext cx="2767047" cy="180114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6AC9F2C-F548-26E9-9A47-B48C2CB1CBDC}"/>
              </a:ext>
            </a:extLst>
          </p:cNvPr>
          <p:cNvSpPr/>
          <p:nvPr/>
        </p:nvSpPr>
        <p:spPr>
          <a:xfrm>
            <a:off x="9678478" y="654211"/>
            <a:ext cx="957314"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داوران</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12831487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23819" y="1317689"/>
            <a:ext cx="5047690" cy="4939814"/>
          </a:xfrm>
          <a:prstGeom prst="rect">
            <a:avLst/>
          </a:prstGeom>
        </p:spPr>
        <p:txBody>
          <a:bodyPr wrap="square">
            <a:spAutoFit/>
          </a:bodyPr>
          <a:lstStyle/>
          <a:p>
            <a:pPr algn="justLow" rtl="1">
              <a:lnSpc>
                <a:spcPct val="300000"/>
              </a:lnSpc>
              <a:spcAft>
                <a:spcPts val="800"/>
              </a:spcAft>
            </a:pPr>
            <a:r>
              <a:rPr lang="fa-IR" b="1" dirty="0">
                <a:solidFill>
                  <a:srgbClr val="000000"/>
                </a:solidFill>
                <a:latin typeface="Arial" panose="020B0604020202020204" pitchFamily="34" charset="0"/>
                <a:cs typeface="B Nazanin" panose="00000400000000000000" pitchFamily="2" charset="-78"/>
              </a:rPr>
              <a:t>داوران اصلی توسط یک داور شمارنده گل‌ها و یک داور کنترل کننده زمان، همراهی می‌شوند که به ترتیب به کارهای رسمی مانند پیگیری گل‌ها و تعلیق‌ها یا زمان شروع و توقف‌ها می‌پردازند. آن‌ها همچنین نیمکت‌ها را زیر نظر دارند و اشتباهات تعویضی را به داوران اطلاع می‌دهند. میز آن‌ها بین دو ناحیه بازیکنان ذخیره است</a:t>
            </a:r>
            <a:r>
              <a:rPr lang="en-US" b="1" dirty="0">
                <a:solidFill>
                  <a:srgbClr val="000000"/>
                </a:solidFill>
                <a:latin typeface="Arial" panose="020B0604020202020204" pitchFamily="34" charset="0"/>
                <a:cs typeface="B Nazanin" panose="00000400000000000000" pitchFamily="2" charset="-78"/>
              </a:rPr>
              <a:t>.</a:t>
            </a:r>
          </a:p>
        </p:txBody>
      </p:sp>
      <p:pic>
        <p:nvPicPr>
          <p:cNvPr id="20484" name="Picture 4" descr="دو تصمیم متفاوت از سوی دو فدراسیون؛ فغانی از لیست حذف شد/ داور دو تابعیتی  هندبال به مسابقات جهانی معرفی شد - خبرگزاری آنا"/>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689" y="1563152"/>
            <a:ext cx="4812209" cy="320813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007CE522-5FCA-3F2D-B8B0-7805165FE65A}"/>
              </a:ext>
            </a:extLst>
          </p:cNvPr>
          <p:cNvSpPr>
            <a:spLocks noGrp="1"/>
          </p:cNvSpPr>
          <p:nvPr>
            <p:ph type="sldNum" sz="quarter" idx="4"/>
          </p:nvPr>
        </p:nvSpPr>
        <p:spPr/>
        <p:txBody>
          <a:bodyPr/>
          <a:lstStyle/>
          <a:p>
            <a:fld id="{4086EC7E-7802-4A9B-AD1A-EF9BB4548F06}" type="slidenum">
              <a:rPr lang="en-US" smtClean="0"/>
              <a:pPr/>
              <a:t>37</a:t>
            </a:fld>
            <a:endParaRPr lang="en-US" dirty="0"/>
          </a:p>
        </p:txBody>
      </p:sp>
      <p:sp>
        <p:nvSpPr>
          <p:cNvPr id="4" name="Rectangle 3">
            <a:extLst>
              <a:ext uri="{FF2B5EF4-FFF2-40B4-BE49-F238E27FC236}">
                <a16:creationId xmlns:a16="http://schemas.microsoft.com/office/drawing/2014/main" id="{837D6D16-3610-3096-D04F-F354E6E53FE3}"/>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5" name="Rectangle 4">
            <a:extLst>
              <a:ext uri="{FF2B5EF4-FFF2-40B4-BE49-F238E27FC236}">
                <a16:creationId xmlns:a16="http://schemas.microsoft.com/office/drawing/2014/main" id="{58795B38-106B-7F2C-C553-AA6F2A678FE8}"/>
              </a:ext>
            </a:extLst>
          </p:cNvPr>
          <p:cNvSpPr/>
          <p:nvPr/>
        </p:nvSpPr>
        <p:spPr>
          <a:xfrm>
            <a:off x="9678478" y="654211"/>
            <a:ext cx="957314"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داوران</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2" descr="آموزش هندبال">
            <a:extLst>
              <a:ext uri="{FF2B5EF4-FFF2-40B4-BE49-F238E27FC236}">
                <a16:creationId xmlns:a16="http://schemas.microsoft.com/office/drawing/2014/main" id="{AA1B86E2-8F96-A9C0-8A2B-3BE15A3D30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2683" y="3924855"/>
            <a:ext cx="4023317" cy="268221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91007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3458" y="1376552"/>
            <a:ext cx="11174875" cy="4939814"/>
          </a:xfrm>
          <a:prstGeom prst="rect">
            <a:avLst/>
          </a:prstGeom>
        </p:spPr>
        <p:txBody>
          <a:bodyPr wrap="square">
            <a:spAutoFit/>
          </a:bodyPr>
          <a:lstStyle/>
          <a:p>
            <a:pPr algn="ctr" rtl="1">
              <a:lnSpc>
                <a:spcPct val="300000"/>
              </a:lnSpc>
              <a:spcAft>
                <a:spcPts val="800"/>
              </a:spcAft>
            </a:pPr>
            <a:r>
              <a:rPr lang="fa-IR" b="1" dirty="0">
                <a:solidFill>
                  <a:srgbClr val="000000"/>
                </a:solidFill>
                <a:latin typeface="Times New Roman" panose="02020603050405020304" pitchFamily="18" charset="0"/>
                <a:cs typeface="B Nazanin" panose="00000400000000000000" pitchFamily="2" charset="-78"/>
              </a:rPr>
              <a:t>در این بازی، کارت زرد وجود دارد که کارت زرد دوم به معنای اخراج موقت است. مدت اخراج موقت در هندبال ۲ دقیقه است و بعد از این مدت بازیکن دوباره به زمین بازمی‌گردد. هر ۳ اخراج ۲ دقیقه‌ای، اخراج کامل از بازی را به همراه دارد که داور آن را با کارت قرمز نشان می‌دهد. یک خطای مرسوم که اسم آن، خط می‌باشد و بازیکن حق ورود به محوطه شش متر دروازه‌بان را ندارد. در هندبال انواع خطاهای دیگری نیز وجود دارد برای مثال خطای رانینگ</a:t>
            </a:r>
            <a:r>
              <a:rPr lang="en-US" b="1" dirty="0">
                <a:solidFill>
                  <a:srgbClr val="000000"/>
                </a:solidFill>
                <a:latin typeface="Times New Roman" panose="02020603050405020304" pitchFamily="18" charset="0"/>
                <a:cs typeface="B Nazanin" panose="00000400000000000000" pitchFamily="2" charset="-78"/>
              </a:rPr>
              <a:t> (Running) </a:t>
            </a:r>
            <a:r>
              <a:rPr lang="fa-IR" b="1" dirty="0">
                <a:solidFill>
                  <a:srgbClr val="000000"/>
                </a:solidFill>
                <a:latin typeface="Times New Roman" panose="02020603050405020304" pitchFamily="18" charset="0"/>
                <a:cs typeface="B Nazanin" panose="00000400000000000000" pitchFamily="2" charset="-78"/>
              </a:rPr>
              <a:t>این خطا بدین گونه است که بازیکن صاحب توپ پس از طی سه گام خود بدون زمین زدن توپ که مجاز است، اگر یک گام دیگری بردارد در این هنگام داور خطای رانینگ او را گرفته و مالکیت توپ عوض می‌شود؛ و خطای دبل اینکه توپ را به زمین زده و بعد بگیریم و سپس دوباره این کار را تکرار کنیم داور خطا می‌گیرد و توپ را به تیم مقابل می‌دهد</a:t>
            </a:r>
            <a:r>
              <a:rPr lang="en-US" b="1" dirty="0">
                <a:solidFill>
                  <a:srgbClr val="000000"/>
                </a:solidFill>
                <a:latin typeface="Times New Roman" panose="02020603050405020304" pitchFamily="18" charset="0"/>
                <a:cs typeface="B Nazanin" panose="00000400000000000000" pitchFamily="2" charset="-78"/>
              </a:rPr>
              <a:t>.</a:t>
            </a:r>
          </a:p>
        </p:txBody>
      </p:sp>
      <p:sp>
        <p:nvSpPr>
          <p:cNvPr id="3" name="Rectangle 2"/>
          <p:cNvSpPr/>
          <p:nvPr/>
        </p:nvSpPr>
        <p:spPr>
          <a:xfrm>
            <a:off x="8934892" y="645509"/>
            <a:ext cx="1723550"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جریمه شخصی</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4" name="Slide Number Placeholder 3">
            <a:extLst>
              <a:ext uri="{FF2B5EF4-FFF2-40B4-BE49-F238E27FC236}">
                <a16:creationId xmlns:a16="http://schemas.microsoft.com/office/drawing/2014/main" id="{BF69FFDC-1DA1-D0A4-56C6-4E3A7B328A0F}"/>
              </a:ext>
            </a:extLst>
          </p:cNvPr>
          <p:cNvSpPr>
            <a:spLocks noGrp="1"/>
          </p:cNvSpPr>
          <p:nvPr>
            <p:ph type="sldNum" sz="quarter" idx="4"/>
          </p:nvPr>
        </p:nvSpPr>
        <p:spPr/>
        <p:txBody>
          <a:bodyPr/>
          <a:lstStyle/>
          <a:p>
            <a:fld id="{4086EC7E-7802-4A9B-AD1A-EF9BB4548F06}" type="slidenum">
              <a:rPr lang="en-US" smtClean="0"/>
              <a:pPr/>
              <a:t>38</a:t>
            </a:fld>
            <a:endParaRPr lang="en-US" dirty="0"/>
          </a:p>
        </p:txBody>
      </p:sp>
      <p:sp>
        <p:nvSpPr>
          <p:cNvPr id="5" name="Rectangle 4">
            <a:extLst>
              <a:ext uri="{FF2B5EF4-FFF2-40B4-BE49-F238E27FC236}">
                <a16:creationId xmlns:a16="http://schemas.microsoft.com/office/drawing/2014/main" id="{61151E9B-8143-B022-0964-57CF318C8D32}"/>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2615761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0272" y="1455377"/>
            <a:ext cx="2984471" cy="4538230"/>
          </a:xfrm>
          <a:prstGeom prst="rect">
            <a:avLst/>
          </a:prstGeom>
        </p:spPr>
        <p:txBody>
          <a:bodyPr wrap="none">
            <a:spAutoFit/>
          </a:bodyPr>
          <a:lstStyle/>
          <a:p>
            <a:pPr>
              <a:lnSpc>
                <a:spcPct val="300000"/>
              </a:lnSpc>
            </a:pPr>
            <a:r>
              <a:rPr lang="en-US" sz="2000" dirty="0">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https://namnak.com/</a:t>
            </a:r>
            <a:endParaRPr lang="fa-IR" sz="2000" dirty="0">
              <a:latin typeface="Times New Roman" panose="02020603050405020304" pitchFamily="18" charset="0"/>
              <a:cs typeface="Times New Roman" panose="02020603050405020304" pitchFamily="18" charset="0"/>
            </a:endParaRPr>
          </a:p>
          <a:p>
            <a:pPr>
              <a:lnSpc>
                <a:spcPct val="300000"/>
              </a:lnSpc>
            </a:pPr>
            <a:r>
              <a:rPr lang="en-US" sz="2000" dirty="0">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https://fa.wikipedia.org/</a:t>
            </a:r>
            <a:endParaRPr lang="fa-IR" sz="2000" dirty="0">
              <a:latin typeface="Times New Roman" panose="02020603050405020304" pitchFamily="18" charset="0"/>
              <a:cs typeface="Times New Roman" panose="02020603050405020304" pitchFamily="18" charset="0"/>
            </a:endParaRPr>
          </a:p>
          <a:p>
            <a:pPr>
              <a:lnSpc>
                <a:spcPct val="300000"/>
              </a:lnSpc>
            </a:pPr>
            <a:r>
              <a:rPr lang="en-US" sz="2000" dirty="0">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https://www.bashgam.com/</a:t>
            </a:r>
            <a:endParaRPr lang="fa-IR" sz="2000" dirty="0">
              <a:latin typeface="Times New Roman" panose="02020603050405020304" pitchFamily="18" charset="0"/>
              <a:cs typeface="Times New Roman" panose="02020603050405020304" pitchFamily="18" charset="0"/>
            </a:endParaRPr>
          </a:p>
          <a:p>
            <a:pPr>
              <a:lnSpc>
                <a:spcPct val="300000"/>
              </a:lnSpc>
            </a:pPr>
            <a:r>
              <a:rPr lang="en-US" sz="2000" dirty="0">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https://kalavarzesh.com/</a:t>
            </a:r>
            <a:endParaRPr lang="fa-IR" sz="2000" dirty="0">
              <a:latin typeface="Times New Roman" panose="02020603050405020304" pitchFamily="18" charset="0"/>
              <a:cs typeface="Times New Roman" panose="02020603050405020304" pitchFamily="18" charset="0"/>
            </a:endParaRPr>
          </a:p>
          <a:p>
            <a:pPr>
              <a:lnSpc>
                <a:spcPct val="300000"/>
              </a:lnSpc>
            </a:pPr>
            <a:endParaRPr lang="en-US" sz="2000" dirty="0">
              <a:latin typeface="Times New Roman" panose="02020603050405020304" pitchFamily="18"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2EC2381C-34F6-35FD-261F-DE620AB09C26}"/>
              </a:ext>
            </a:extLst>
          </p:cNvPr>
          <p:cNvSpPr>
            <a:spLocks noGrp="1"/>
          </p:cNvSpPr>
          <p:nvPr>
            <p:ph type="sldNum" sz="quarter" idx="4"/>
          </p:nvPr>
        </p:nvSpPr>
        <p:spPr/>
        <p:txBody>
          <a:bodyPr/>
          <a:lstStyle/>
          <a:p>
            <a:fld id="{4086EC7E-7802-4A9B-AD1A-EF9BB4548F06}" type="slidenum">
              <a:rPr lang="en-US" smtClean="0"/>
              <a:pPr/>
              <a:t>39</a:t>
            </a:fld>
            <a:endParaRPr lang="en-US" dirty="0"/>
          </a:p>
        </p:txBody>
      </p:sp>
      <p:sp>
        <p:nvSpPr>
          <p:cNvPr id="4" name="Rectangle 3">
            <a:extLst>
              <a:ext uri="{FF2B5EF4-FFF2-40B4-BE49-F238E27FC236}">
                <a16:creationId xmlns:a16="http://schemas.microsoft.com/office/drawing/2014/main" id="{D964FE91-C7AC-76E6-A57E-887C804303DF}"/>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5" name="Rectangle 4">
            <a:extLst>
              <a:ext uri="{FF2B5EF4-FFF2-40B4-BE49-F238E27FC236}">
                <a16:creationId xmlns:a16="http://schemas.microsoft.com/office/drawing/2014/main" id="{4C16EC63-E70F-F13F-5FA2-0AB51B836CC7}"/>
              </a:ext>
            </a:extLst>
          </p:cNvPr>
          <p:cNvSpPr/>
          <p:nvPr/>
        </p:nvSpPr>
        <p:spPr>
          <a:xfrm>
            <a:off x="8719131" y="645509"/>
            <a:ext cx="2066591"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منـــــــابع</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1481538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0263" y="3820316"/>
            <a:ext cx="11181465" cy="2758447"/>
          </a:xfrm>
          <a:prstGeom prst="rect">
            <a:avLst/>
          </a:prstGeom>
        </p:spPr>
        <p:txBody>
          <a:bodyPr wrap="square">
            <a:spAutoFit/>
          </a:bodyPr>
          <a:lstStyle/>
          <a:p>
            <a:pPr algn="ctr"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بگونه ایی سه کشور آلمان، چکسلواکی و دانمارک نقش مهمی در بثمر رساندن این ورزش در جوامع بین المللی داشتند و در سال 1928 فدراسیون بین المللی هندبال با یازده کشور عضو در آمستردام هلند تشکیل شد و برای اولین بار در سال 1931 کمیته بین الملل المپیک اجازه ی ورود هندبال به جمع بازیهای المپیکی را صادر کرد. با وقوع جنگ جهانی دوم ورزش هندبال مقطعی منحل شد ولی بعد از آن در سال 1950 این فدراسیون در سوئیس دوباره شروع به کار کرد</a:t>
            </a:r>
            <a:r>
              <a:rPr lang="en-US" b="1" dirty="0">
                <a:solidFill>
                  <a:srgbClr val="000000"/>
                </a:solidFill>
                <a:latin typeface="Arial" panose="020B0604020202020204" pitchFamily="34" charset="0"/>
                <a:cs typeface="B Nazanin" panose="00000400000000000000" pitchFamily="2" charset="-78"/>
              </a:rPr>
              <a:t>.</a:t>
            </a:r>
          </a:p>
        </p:txBody>
      </p:sp>
      <p:pic>
        <p:nvPicPr>
          <p:cNvPr id="3074" name="Picture 2" descr="آشنایی با هندبال - همشهری آنلاین"/>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6704" y="1468872"/>
            <a:ext cx="3656769" cy="243784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770CAF57-DDB9-21E3-BF7F-45161C8EEE80}"/>
              </a:ext>
            </a:extLst>
          </p:cNvPr>
          <p:cNvSpPr>
            <a:spLocks noGrp="1"/>
          </p:cNvSpPr>
          <p:nvPr>
            <p:ph type="sldNum" sz="quarter" idx="4"/>
          </p:nvPr>
        </p:nvSpPr>
        <p:spPr/>
        <p:txBody>
          <a:bodyPr/>
          <a:lstStyle/>
          <a:p>
            <a:fld id="{4086EC7E-7802-4A9B-AD1A-EF9BB4548F06}" type="slidenum">
              <a:rPr lang="en-US" smtClean="0"/>
              <a:pPr/>
              <a:t>4</a:t>
            </a:fld>
            <a:endParaRPr lang="en-US" dirty="0"/>
          </a:p>
        </p:txBody>
      </p:sp>
      <p:sp>
        <p:nvSpPr>
          <p:cNvPr id="4" name="Rectangle 3">
            <a:extLst>
              <a:ext uri="{FF2B5EF4-FFF2-40B4-BE49-F238E27FC236}">
                <a16:creationId xmlns:a16="http://schemas.microsoft.com/office/drawing/2014/main" id="{53131A77-62CA-EC05-4491-5845B2BD1AA5}"/>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5" name="Rectangle 4">
            <a:extLst>
              <a:ext uri="{FF2B5EF4-FFF2-40B4-BE49-F238E27FC236}">
                <a16:creationId xmlns:a16="http://schemas.microsoft.com/office/drawing/2014/main" id="{5521092A-CD15-F142-7FFE-2239CCCB8ED9}"/>
              </a:ext>
            </a:extLst>
          </p:cNvPr>
          <p:cNvSpPr/>
          <p:nvPr/>
        </p:nvSpPr>
        <p:spPr>
          <a:xfrm>
            <a:off x="8133154" y="680345"/>
            <a:ext cx="2667718"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تاریخچه ورزش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4">
            <a:extLst>
              <a:ext uri="{FF2B5EF4-FFF2-40B4-BE49-F238E27FC236}">
                <a16:creationId xmlns:a16="http://schemas.microsoft.com/office/drawing/2014/main" id="{E63C4244-CE94-6434-2B23-9FD7AFD859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553" y="1463214"/>
            <a:ext cx="4531202" cy="254302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87522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7163AE-EF99-75C4-DF17-9229E74A7B3A}"/>
              </a:ext>
            </a:extLst>
          </p:cNvPr>
          <p:cNvSpPr/>
          <p:nvPr/>
        </p:nvSpPr>
        <p:spPr>
          <a:xfrm>
            <a:off x="1113706" y="2724191"/>
            <a:ext cx="9964587" cy="1409617"/>
          </a:xfrm>
          <a:prstGeom prst="rect">
            <a:avLst/>
          </a:prstGeom>
        </p:spPr>
        <p:txBody>
          <a:bodyPr wrap="none">
            <a:spAutoFit/>
          </a:bodyPr>
          <a:lstStyle/>
          <a:p>
            <a:pPr algn="justLow" rtl="1">
              <a:lnSpc>
                <a:spcPct val="107000"/>
              </a:lnSpc>
              <a:spcBef>
                <a:spcPts val="200"/>
              </a:spcBef>
            </a:pPr>
            <a:r>
              <a:rPr lang="fa-IR" sz="8000" b="1" dirty="0">
                <a:latin typeface="Times New Roman" panose="02020603050405020304" pitchFamily="18" charset="0"/>
                <a:ea typeface="Times New Roman" panose="02020603050405020304" pitchFamily="18" charset="0"/>
                <a:cs typeface="B Titr" panose="00000700000000000000" pitchFamily="2" charset="-78"/>
              </a:rPr>
              <a:t>با تشکر از توجه شما عزیزان</a:t>
            </a:r>
            <a:endParaRPr lang="en-US" sz="8000" b="1" dirty="0">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262225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57301" y="2733063"/>
            <a:ext cx="2634079" cy="3203441"/>
          </a:xfrm>
          <a:prstGeom prst="rect">
            <a:avLst/>
          </a:prstGeom>
        </p:spPr>
        <p:txBody>
          <a:bodyPr wrap="square">
            <a:spAutoFit/>
          </a:bodyPr>
          <a:lstStyle/>
          <a:p>
            <a:pPr marL="342900" lvl="0" indent="-342900" algn="justLow" rtl="1">
              <a:lnSpc>
                <a:spcPct val="200000"/>
              </a:lnSpc>
              <a:spcAft>
                <a:spcPts val="800"/>
              </a:spcAft>
              <a:buFont typeface="Arial" panose="020B0604020202020204" pitchFamily="34" charset="0"/>
              <a:buChar char="•"/>
              <a:tabLst>
                <a:tab pos="457200" algn="l"/>
              </a:tabLst>
            </a:pPr>
            <a:r>
              <a:rPr lang="fa-IR" b="1"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هندبال سالنی</a:t>
            </a:r>
            <a:endParaRPr lang="en-US" b="1" dirty="0">
              <a:solidFill>
                <a:srgbClr val="000000"/>
              </a:solidFill>
              <a:effectLst/>
              <a:latin typeface="Times New Roman" panose="02020603050405020304" pitchFamily="18" charset="0"/>
              <a:ea typeface="Calibri" panose="020F0502020204030204" pitchFamily="34" charset="0"/>
              <a:cs typeface="B Nazanin" panose="00000400000000000000" pitchFamily="2" charset="-78"/>
            </a:endParaRPr>
          </a:p>
          <a:p>
            <a:pPr marL="342900" lvl="0" indent="-342900" algn="justLow" rtl="1">
              <a:lnSpc>
                <a:spcPct val="200000"/>
              </a:lnSpc>
              <a:spcAft>
                <a:spcPts val="800"/>
              </a:spcAft>
              <a:buFont typeface="Arial" panose="020B0604020202020204" pitchFamily="34" charset="0"/>
              <a:buChar char="•"/>
              <a:tabLst>
                <a:tab pos="457200" algn="l"/>
              </a:tabLst>
            </a:pPr>
            <a:r>
              <a:rPr lang="fa-IR" b="1"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هندبال داخل چمن</a:t>
            </a:r>
            <a:endParaRPr lang="en-US" b="1" dirty="0">
              <a:solidFill>
                <a:srgbClr val="000000"/>
              </a:solidFill>
              <a:effectLst/>
              <a:latin typeface="Times New Roman" panose="02020603050405020304" pitchFamily="18" charset="0"/>
              <a:ea typeface="Calibri" panose="020F0502020204030204" pitchFamily="34" charset="0"/>
              <a:cs typeface="B Nazanin" panose="00000400000000000000" pitchFamily="2" charset="-78"/>
            </a:endParaRPr>
          </a:p>
          <a:p>
            <a:pPr marL="342900" lvl="0" indent="-342900" algn="justLow" rtl="1">
              <a:lnSpc>
                <a:spcPct val="200000"/>
              </a:lnSpc>
              <a:spcAft>
                <a:spcPts val="800"/>
              </a:spcAft>
              <a:buFont typeface="Arial" panose="020B0604020202020204" pitchFamily="34" charset="0"/>
              <a:buChar char="•"/>
              <a:tabLst>
                <a:tab pos="457200" algn="l"/>
              </a:tabLst>
            </a:pPr>
            <a:r>
              <a:rPr lang="fa-IR" b="1"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هندبال ساحلی</a:t>
            </a:r>
            <a:endParaRPr lang="en-US" b="1" dirty="0">
              <a:solidFill>
                <a:srgbClr val="000000"/>
              </a:solidFill>
              <a:effectLst/>
              <a:latin typeface="Times New Roman" panose="02020603050405020304" pitchFamily="18" charset="0"/>
              <a:ea typeface="Calibri" panose="020F0502020204030204" pitchFamily="34" charset="0"/>
              <a:cs typeface="B Nazanin" panose="00000400000000000000" pitchFamily="2" charset="-78"/>
            </a:endParaRPr>
          </a:p>
          <a:p>
            <a:pPr marL="342900" lvl="0" indent="-342900" algn="justLow" rtl="1">
              <a:lnSpc>
                <a:spcPct val="200000"/>
              </a:lnSpc>
              <a:spcAft>
                <a:spcPts val="800"/>
              </a:spcAft>
              <a:buFont typeface="Arial" panose="020B0604020202020204" pitchFamily="34" charset="0"/>
              <a:buChar char="•"/>
              <a:tabLst>
                <a:tab pos="457200" algn="l"/>
              </a:tabLst>
            </a:pPr>
            <a:r>
              <a:rPr lang="fa-IR" b="1"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هندبال چکی</a:t>
            </a:r>
            <a:endParaRPr lang="en-US" b="1" dirty="0">
              <a:solidFill>
                <a:srgbClr val="000000"/>
              </a:solidFill>
              <a:effectLst/>
              <a:latin typeface="Times New Roman" panose="02020603050405020304" pitchFamily="18" charset="0"/>
              <a:ea typeface="Calibri" panose="020F0502020204030204" pitchFamily="34" charset="0"/>
              <a:cs typeface="B Nazanin" panose="00000400000000000000" pitchFamily="2" charset="-78"/>
            </a:endParaRPr>
          </a:p>
          <a:p>
            <a:pPr marL="342900" lvl="0" indent="-342900" algn="justLow" rtl="1">
              <a:lnSpc>
                <a:spcPct val="200000"/>
              </a:lnSpc>
              <a:spcAft>
                <a:spcPts val="800"/>
              </a:spcAft>
              <a:buFont typeface="Arial" panose="020B0604020202020204" pitchFamily="34" charset="0"/>
              <a:buChar char="•"/>
              <a:tabLst>
                <a:tab pos="457200" algn="l"/>
              </a:tabLst>
            </a:pPr>
            <a:r>
              <a:rPr lang="fa-IR" b="1"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هندبال آمریکایی</a:t>
            </a:r>
            <a:endParaRPr lang="en-US" b="1" dirty="0">
              <a:solidFill>
                <a:srgbClr val="000000"/>
              </a:solidFill>
              <a:effectLst/>
              <a:latin typeface="Times New Roman" panose="02020603050405020304" pitchFamily="18" charset="0"/>
              <a:ea typeface="Calibri" panose="020F0502020204030204" pitchFamily="34" charset="0"/>
              <a:cs typeface="B Nazanin" panose="00000400000000000000" pitchFamily="2" charset="-78"/>
            </a:endParaRPr>
          </a:p>
        </p:txBody>
      </p:sp>
      <p:sp>
        <p:nvSpPr>
          <p:cNvPr id="3" name="Rectangle 2"/>
          <p:cNvSpPr/>
          <p:nvPr/>
        </p:nvSpPr>
        <p:spPr>
          <a:xfrm>
            <a:off x="2664823" y="1167851"/>
            <a:ext cx="8577942" cy="1373453"/>
          </a:xfrm>
          <a:prstGeom prst="rect">
            <a:avLst/>
          </a:prstGeom>
        </p:spPr>
        <p:txBody>
          <a:bodyPr wrap="square">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هر تیم هندبال می تواند 12 بازیکن معرفی کند که 7 نفر از آنها به عنوان بازیکن اصلی انتخاب می شوند. البته در هندبال کوچک، تعداد بازیکنان اصلی 5 نفر می باشند</a:t>
            </a:r>
            <a:r>
              <a:rPr lang="en-US" b="1" dirty="0">
                <a:solidFill>
                  <a:srgbClr val="000000"/>
                </a:solidFill>
                <a:latin typeface="Arial" panose="020B0604020202020204" pitchFamily="34" charset="0"/>
                <a:cs typeface="B Nazanin" panose="00000400000000000000" pitchFamily="2" charset="-78"/>
              </a:rPr>
              <a:t>.</a:t>
            </a:r>
          </a:p>
        </p:txBody>
      </p:sp>
      <p:sp>
        <p:nvSpPr>
          <p:cNvPr id="5" name="Slide Number Placeholder 4">
            <a:extLst>
              <a:ext uri="{FF2B5EF4-FFF2-40B4-BE49-F238E27FC236}">
                <a16:creationId xmlns:a16="http://schemas.microsoft.com/office/drawing/2014/main" id="{4CBFCDF9-6D24-120C-3080-A868CADB41B9}"/>
              </a:ext>
            </a:extLst>
          </p:cNvPr>
          <p:cNvSpPr>
            <a:spLocks noGrp="1"/>
          </p:cNvSpPr>
          <p:nvPr>
            <p:ph type="sldNum" sz="quarter" idx="4"/>
          </p:nvPr>
        </p:nvSpPr>
        <p:spPr/>
        <p:txBody>
          <a:bodyPr/>
          <a:lstStyle/>
          <a:p>
            <a:fld id="{4086EC7E-7802-4A9B-AD1A-EF9BB4548F06}" type="slidenum">
              <a:rPr lang="en-US" smtClean="0"/>
              <a:pPr/>
              <a:t>5</a:t>
            </a:fld>
            <a:endParaRPr lang="en-US" dirty="0"/>
          </a:p>
        </p:txBody>
      </p:sp>
      <p:sp>
        <p:nvSpPr>
          <p:cNvPr id="6" name="Rectangle 5">
            <a:extLst>
              <a:ext uri="{FF2B5EF4-FFF2-40B4-BE49-F238E27FC236}">
                <a16:creationId xmlns:a16="http://schemas.microsoft.com/office/drawing/2014/main" id="{3529DFF7-D65D-3198-C1EB-2E11F6A185F2}"/>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7" name="Rectangle 6">
            <a:extLst>
              <a:ext uri="{FF2B5EF4-FFF2-40B4-BE49-F238E27FC236}">
                <a16:creationId xmlns:a16="http://schemas.microsoft.com/office/drawing/2014/main" id="{2BDCCA1F-82C8-C89A-8E63-36BC2BD0F766}"/>
              </a:ext>
            </a:extLst>
          </p:cNvPr>
          <p:cNvSpPr/>
          <p:nvPr/>
        </p:nvSpPr>
        <p:spPr>
          <a:xfrm>
            <a:off x="8678979" y="680345"/>
            <a:ext cx="1576073"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انواع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8" name="Picture 2" descr="هندبال ساحلی یکی از انواع هندبال">
            <a:extLst>
              <a:ext uri="{FF2B5EF4-FFF2-40B4-BE49-F238E27FC236}">
                <a16:creationId xmlns:a16="http://schemas.microsoft.com/office/drawing/2014/main" id="{6728BD4D-E991-FD33-5E72-89A596151E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16930">
            <a:off x="597372" y="2337772"/>
            <a:ext cx="5244280" cy="349618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8A8A7F8-A309-96D3-7AEB-A4FB893D83B8}"/>
              </a:ext>
            </a:extLst>
          </p:cNvPr>
          <p:cNvSpPr txBox="1"/>
          <p:nvPr/>
        </p:nvSpPr>
        <p:spPr>
          <a:xfrm>
            <a:off x="5781367" y="2778925"/>
            <a:ext cx="2249806" cy="3203441"/>
          </a:xfrm>
          <a:prstGeom prst="rect">
            <a:avLst/>
          </a:prstGeom>
          <a:noFill/>
        </p:spPr>
        <p:txBody>
          <a:bodyPr wrap="square">
            <a:spAutoFit/>
          </a:bodyPr>
          <a:lstStyle/>
          <a:p>
            <a:pPr marL="342900" lvl="0" indent="-342900" algn="justLow" rtl="1">
              <a:lnSpc>
                <a:spcPct val="200000"/>
              </a:lnSpc>
              <a:spcAft>
                <a:spcPts val="800"/>
              </a:spcAft>
              <a:buFont typeface="Arial" panose="020B0604020202020204" pitchFamily="34" charset="0"/>
              <a:buChar char="•"/>
              <a:tabLst>
                <a:tab pos="457200" algn="l"/>
              </a:tabLst>
            </a:pPr>
            <a:r>
              <a:rPr lang="fa-IR" b="1"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هندبال گالیک</a:t>
            </a:r>
            <a:endParaRPr lang="en-US" b="1" dirty="0">
              <a:solidFill>
                <a:srgbClr val="000000"/>
              </a:solidFill>
              <a:effectLst/>
              <a:latin typeface="Times New Roman" panose="02020603050405020304" pitchFamily="18" charset="0"/>
              <a:ea typeface="Calibri" panose="020F0502020204030204" pitchFamily="34" charset="0"/>
              <a:cs typeface="B Nazanin" panose="00000400000000000000" pitchFamily="2" charset="-78"/>
            </a:endParaRPr>
          </a:p>
          <a:p>
            <a:pPr marL="342900" lvl="0" indent="-342900" algn="justLow" rtl="1">
              <a:lnSpc>
                <a:spcPct val="200000"/>
              </a:lnSpc>
              <a:spcAft>
                <a:spcPts val="800"/>
              </a:spcAft>
              <a:buFont typeface="Arial" panose="020B0604020202020204" pitchFamily="34" charset="0"/>
              <a:buChar char="•"/>
              <a:tabLst>
                <a:tab pos="457200" algn="l"/>
              </a:tabLst>
            </a:pPr>
            <a:r>
              <a:rPr lang="fa-IR" b="1"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هندبال 7 نفره</a:t>
            </a:r>
            <a:endParaRPr lang="en-US" b="1" dirty="0">
              <a:solidFill>
                <a:srgbClr val="000000"/>
              </a:solidFill>
              <a:effectLst/>
              <a:latin typeface="Times New Roman" panose="02020603050405020304" pitchFamily="18" charset="0"/>
              <a:ea typeface="Calibri" panose="020F0502020204030204" pitchFamily="34" charset="0"/>
              <a:cs typeface="B Nazanin" panose="00000400000000000000" pitchFamily="2" charset="-78"/>
            </a:endParaRPr>
          </a:p>
          <a:p>
            <a:pPr marL="342900" lvl="0" indent="-342900" algn="justLow" rtl="1">
              <a:lnSpc>
                <a:spcPct val="200000"/>
              </a:lnSpc>
              <a:spcAft>
                <a:spcPts val="800"/>
              </a:spcAft>
              <a:buFont typeface="Arial" panose="020B0604020202020204" pitchFamily="34" charset="0"/>
              <a:buChar char="•"/>
              <a:tabLst>
                <a:tab pos="457200" algn="l"/>
              </a:tabLst>
            </a:pPr>
            <a:r>
              <a:rPr lang="fa-IR" b="1"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هندبال کوچک</a:t>
            </a:r>
            <a:endParaRPr lang="en-US" b="1" dirty="0">
              <a:solidFill>
                <a:srgbClr val="000000"/>
              </a:solidFill>
              <a:effectLst/>
              <a:latin typeface="Times New Roman" panose="02020603050405020304" pitchFamily="18" charset="0"/>
              <a:ea typeface="Calibri" panose="020F0502020204030204" pitchFamily="34" charset="0"/>
              <a:cs typeface="B Nazanin" panose="00000400000000000000" pitchFamily="2" charset="-78"/>
            </a:endParaRPr>
          </a:p>
          <a:p>
            <a:pPr marL="342900" lvl="0" indent="-342900" algn="justLow" rtl="1">
              <a:lnSpc>
                <a:spcPct val="200000"/>
              </a:lnSpc>
              <a:spcAft>
                <a:spcPts val="800"/>
              </a:spcAft>
              <a:buFont typeface="Arial" panose="020B0604020202020204" pitchFamily="34" charset="0"/>
              <a:buChar char="•"/>
              <a:tabLst>
                <a:tab pos="457200" algn="l"/>
              </a:tabLst>
            </a:pPr>
            <a:r>
              <a:rPr lang="fa-IR" b="1"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هندبال نشسته</a:t>
            </a:r>
            <a:endParaRPr lang="en-US" b="1" dirty="0">
              <a:solidFill>
                <a:srgbClr val="000000"/>
              </a:solidFill>
              <a:effectLst/>
              <a:latin typeface="Times New Roman" panose="02020603050405020304" pitchFamily="18" charset="0"/>
              <a:ea typeface="Calibri" panose="020F0502020204030204" pitchFamily="34" charset="0"/>
              <a:cs typeface="B Nazanin" panose="00000400000000000000" pitchFamily="2" charset="-78"/>
            </a:endParaRPr>
          </a:p>
          <a:p>
            <a:pPr marL="342900" lvl="0" indent="-342900" algn="justLow" rtl="1">
              <a:lnSpc>
                <a:spcPct val="200000"/>
              </a:lnSpc>
              <a:spcAft>
                <a:spcPts val="800"/>
              </a:spcAft>
              <a:buFont typeface="Arial" panose="020B0604020202020204" pitchFamily="34" charset="0"/>
              <a:buChar char="•"/>
              <a:tabLst>
                <a:tab pos="457200" algn="l"/>
              </a:tabLst>
            </a:pPr>
            <a:r>
              <a:rPr lang="fa-IR" b="1" dirty="0">
                <a:solidFill>
                  <a:srgbClr val="000000"/>
                </a:solidFill>
                <a:effectLst/>
                <a:latin typeface="Arial" panose="020B0604020202020204" pitchFamily="34" charset="0"/>
                <a:ea typeface="Times New Roman" panose="02020603050405020304" pitchFamily="18" charset="0"/>
                <a:cs typeface="B Nazanin" panose="00000400000000000000" pitchFamily="2" charset="-78"/>
              </a:rPr>
              <a:t>هندبال با ویلچر</a:t>
            </a:r>
            <a:endParaRPr lang="en-US" b="1" dirty="0">
              <a:solidFill>
                <a:srgbClr val="000000"/>
              </a:solidFill>
              <a:effectLst/>
              <a:latin typeface="Times New Roman" panose="02020603050405020304" pitchFamily="18" charset="0"/>
              <a:ea typeface="Calibri" panose="020F0502020204030204" pitchFamily="34" charset="0"/>
              <a:cs typeface="B Nazanin" panose="00000400000000000000" pitchFamily="2" charset="-78"/>
            </a:endParaRPr>
          </a:p>
        </p:txBody>
      </p:sp>
    </p:spTree>
    <p:extLst>
      <p:ext uri="{BB962C8B-B14F-4D97-AF65-F5344CB8AC3E}">
        <p14:creationId xmlns:p14="http://schemas.microsoft.com/office/powerpoint/2010/main" val="164117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1947" y="1618349"/>
            <a:ext cx="4705951" cy="4143442"/>
          </a:xfrm>
          <a:prstGeom prst="rect">
            <a:avLst/>
          </a:prstGeom>
        </p:spPr>
        <p:txBody>
          <a:bodyPr wrap="square">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بازیکنان هندبال می توانند بوسیله پاس یا دریبل حریف، توپ را به زمین آنها انتقال دهند. هر بازیکن هندبال حق استفاده از دو تا سه گام را دارد. یک سه گام قبل از دریب کردن حریف و سه گام دوم پس از دریبل است که پس از آن بازیکن باید سریعا توپ را پاس داده یا اینکه به طرف دروازه حریف شوت کند</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8206303" y="645509"/>
            <a:ext cx="2497800"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بازیکنان بازی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5122" name="Picture 2" descr="اسامی ۱۸ بازیکن تیم ملی هندبال ایران اعلام شد - خبرگزاری مهر | اخبار ایران  و جهان | Mehr News Agenc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5895" y="2935111"/>
            <a:ext cx="4385347" cy="29282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FFB62FC8-8855-D3EB-257B-758715068272}"/>
              </a:ext>
            </a:extLst>
          </p:cNvPr>
          <p:cNvSpPr>
            <a:spLocks noGrp="1"/>
          </p:cNvSpPr>
          <p:nvPr>
            <p:ph type="sldNum" sz="quarter" idx="4"/>
          </p:nvPr>
        </p:nvSpPr>
        <p:spPr/>
        <p:txBody>
          <a:bodyPr/>
          <a:lstStyle/>
          <a:p>
            <a:fld id="{4086EC7E-7802-4A9B-AD1A-EF9BB4548F06}" type="slidenum">
              <a:rPr lang="en-US" smtClean="0"/>
              <a:pPr/>
              <a:t>6</a:t>
            </a:fld>
            <a:endParaRPr lang="en-US" dirty="0"/>
          </a:p>
        </p:txBody>
      </p:sp>
      <p:sp>
        <p:nvSpPr>
          <p:cNvPr id="5" name="Rectangle 4">
            <a:extLst>
              <a:ext uri="{FF2B5EF4-FFF2-40B4-BE49-F238E27FC236}">
                <a16:creationId xmlns:a16="http://schemas.microsoft.com/office/drawing/2014/main" id="{B63013E4-E7E2-66D6-3676-60DAC04E8ED7}"/>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2" descr="بازی‌های آسیایی هانگژو| شروع مقتدرانه هندبال ایران با گلباران مغولستان">
            <a:extLst>
              <a:ext uri="{FF2B5EF4-FFF2-40B4-BE49-F238E27FC236}">
                <a16:creationId xmlns:a16="http://schemas.microsoft.com/office/drawing/2014/main" id="{BB1DF1F9-3D56-6D38-4D72-9B141E0EE377}"/>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237" r="15270"/>
          <a:stretch/>
        </p:blipFill>
        <p:spPr bwMode="auto">
          <a:xfrm rot="20415834">
            <a:off x="5751831" y="1929172"/>
            <a:ext cx="1850372" cy="222294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242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2756" y="5069342"/>
            <a:ext cx="10340769" cy="1373453"/>
          </a:xfrm>
          <a:prstGeom prst="rect">
            <a:avLst/>
          </a:prstGeom>
        </p:spPr>
        <p:txBody>
          <a:bodyPr wrap="square">
            <a:spAutoFit/>
          </a:bodyPr>
          <a:lstStyle/>
          <a:p>
            <a:pPr algn="ctr"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بر خلاف فوتبال، در هندبال بازیکنان ذخیره می توانند هر لحظه و به تعداد تفعات زیاد وارد زمین بازی شوند. البته به این شرط که باید ابتدا بازیکنی که تعویض می شود از زمین بازی خارج شود تا بازیکن جدید جایگزین او شود</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7790111" y="645509"/>
            <a:ext cx="3010761"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بازیکنان ذخیره در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146" name="Picture 2" descr="سرمربی هندبال مس:درگچساران به کم تجربگی خود باختیم"/>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5258" y="1750164"/>
            <a:ext cx="5200069" cy="325004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C0D445CE-C46F-2102-FE18-FF1554D3CBF5}"/>
              </a:ext>
            </a:extLst>
          </p:cNvPr>
          <p:cNvSpPr>
            <a:spLocks noGrp="1"/>
          </p:cNvSpPr>
          <p:nvPr>
            <p:ph type="sldNum" sz="quarter" idx="4"/>
          </p:nvPr>
        </p:nvSpPr>
        <p:spPr/>
        <p:txBody>
          <a:bodyPr/>
          <a:lstStyle/>
          <a:p>
            <a:fld id="{4086EC7E-7802-4A9B-AD1A-EF9BB4548F06}" type="slidenum">
              <a:rPr lang="en-US" smtClean="0"/>
              <a:pPr/>
              <a:t>7</a:t>
            </a:fld>
            <a:endParaRPr lang="en-US" dirty="0"/>
          </a:p>
        </p:txBody>
      </p:sp>
      <p:sp>
        <p:nvSpPr>
          <p:cNvPr id="5" name="Rectangle 4">
            <a:extLst>
              <a:ext uri="{FF2B5EF4-FFF2-40B4-BE49-F238E27FC236}">
                <a16:creationId xmlns:a16="http://schemas.microsoft.com/office/drawing/2014/main" id="{64746AE3-EA56-F8EA-D49A-A5165155D4DE}"/>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2">
            <a:extLst>
              <a:ext uri="{FF2B5EF4-FFF2-40B4-BE49-F238E27FC236}">
                <a16:creationId xmlns:a16="http://schemas.microsoft.com/office/drawing/2014/main" id="{DBE7153C-136E-CF65-F1E3-ECD2D46363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5684" y="1796369"/>
            <a:ext cx="4736452" cy="315763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7337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2227" y="1133015"/>
            <a:ext cx="5032250" cy="4939814"/>
          </a:xfrm>
          <a:prstGeom prst="rect">
            <a:avLst/>
          </a:prstGeom>
        </p:spPr>
        <p:txBody>
          <a:bodyPr wrap="square">
            <a:spAutoFit/>
          </a:bodyPr>
          <a:lstStyle/>
          <a:p>
            <a:pPr algn="justLow" rtl="1">
              <a:lnSpc>
                <a:spcPct val="300000"/>
              </a:lnSpc>
              <a:spcAft>
                <a:spcPts val="800"/>
              </a:spcAft>
            </a:pPr>
            <a:r>
              <a:rPr lang="fa-IR" b="1" dirty="0">
                <a:solidFill>
                  <a:srgbClr val="000000"/>
                </a:solidFill>
                <a:latin typeface="Arial" panose="020B0604020202020204" pitchFamily="34" charset="0"/>
                <a:cs typeface="B Nazanin" panose="00000400000000000000" pitchFamily="2" charset="-78"/>
              </a:rPr>
              <a:t>دروازه بان هندبال اجازه دارد که در منطقه 6 متری تعیین شده مانور داده و حرکت کند. زمانیکه دروازه بان از منطقه 6 متری بیرون آمد به عنوان بازیکن محسوب خواهد شد و اجازه ندارد وقتی که توپ را در دست دارد به محوطه 6 متری برگردد. همچنین هیچ بازیکنی اجازه ندارد که توپ را در منطقه 6 متری به دروازه بان پاس دهد</a:t>
            </a:r>
            <a:r>
              <a:rPr lang="en-US" b="1" dirty="0">
                <a:solidFill>
                  <a:srgbClr val="000000"/>
                </a:solidFill>
                <a:latin typeface="Arial" panose="020B0604020202020204" pitchFamily="34" charset="0"/>
                <a:cs typeface="B Nazanin" panose="00000400000000000000" pitchFamily="2" charset="-78"/>
              </a:rPr>
              <a:t>.</a:t>
            </a:r>
          </a:p>
        </p:txBody>
      </p:sp>
      <p:sp>
        <p:nvSpPr>
          <p:cNvPr id="3" name="Rectangle 2"/>
          <p:cNvSpPr/>
          <p:nvPr/>
        </p:nvSpPr>
        <p:spPr>
          <a:xfrm>
            <a:off x="8610849" y="645509"/>
            <a:ext cx="2190023" cy="487506"/>
          </a:xfrm>
          <a:prstGeom prst="rect">
            <a:avLst/>
          </a:prstGeom>
        </p:spPr>
        <p:txBody>
          <a:bodyPr wrap="none">
            <a:spAutoFit/>
          </a:bodyPr>
          <a:lstStyle/>
          <a:p>
            <a:pPr algn="justLow" rtl="1">
              <a:lnSpc>
                <a:spcPct val="107000"/>
              </a:lnSpc>
              <a:spcBef>
                <a:spcPts val="200"/>
              </a:spcBef>
            </a:pPr>
            <a:r>
              <a:rPr lang="fa-IR"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دروازه بان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7174" name="Picture 6" descr="دروازه‌بان تیم ملی هندبال: تک تک بازیکنان تلاش مثال‌زدنی داشتند - خبرگزاری  مهر | اخبار ایران و جهان | Mehr News Agency"/>
          <p:cNvPicPr>
            <a:picLocks noChangeAspect="1" noChangeArrowheads="1"/>
          </p:cNvPicPr>
          <p:nvPr/>
        </p:nvPicPr>
        <p:blipFill rotWithShape="1">
          <a:blip r:embed="rId2">
            <a:extLst>
              <a:ext uri="{28A0092B-C50C-407E-A947-70E740481C1C}">
                <a14:useLocalDpi xmlns:a14="http://schemas.microsoft.com/office/drawing/2010/main" val="0"/>
              </a:ext>
            </a:extLst>
          </a:blip>
          <a:srcRect l="13699" r="19140"/>
          <a:stretch/>
        </p:blipFill>
        <p:spPr bwMode="auto">
          <a:xfrm>
            <a:off x="6096000" y="1697922"/>
            <a:ext cx="3838222" cy="381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30ECA169-BBC4-315F-3560-666A81374830}"/>
              </a:ext>
            </a:extLst>
          </p:cNvPr>
          <p:cNvSpPr>
            <a:spLocks noGrp="1"/>
          </p:cNvSpPr>
          <p:nvPr>
            <p:ph type="sldNum" sz="quarter" idx="4"/>
          </p:nvPr>
        </p:nvSpPr>
        <p:spPr/>
        <p:txBody>
          <a:bodyPr/>
          <a:lstStyle/>
          <a:p>
            <a:fld id="{4086EC7E-7802-4A9B-AD1A-EF9BB4548F06}" type="slidenum">
              <a:rPr lang="en-US" smtClean="0"/>
              <a:pPr/>
              <a:t>8</a:t>
            </a:fld>
            <a:endParaRPr lang="en-US" dirty="0"/>
          </a:p>
        </p:txBody>
      </p:sp>
      <p:sp>
        <p:nvSpPr>
          <p:cNvPr id="5" name="Rectangle 4">
            <a:extLst>
              <a:ext uri="{FF2B5EF4-FFF2-40B4-BE49-F238E27FC236}">
                <a16:creationId xmlns:a16="http://schemas.microsoft.com/office/drawing/2014/main" id="{F2CD8A61-1C6F-811F-E2E1-4A017A16F64C}"/>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6" name="Picture 4">
            <a:extLst>
              <a:ext uri="{FF2B5EF4-FFF2-40B4-BE49-F238E27FC236}">
                <a16:creationId xmlns:a16="http://schemas.microsoft.com/office/drawing/2014/main" id="{EBCB473C-4F7B-6524-088A-314CAB4DF6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17440" y="4092185"/>
            <a:ext cx="3203679" cy="213578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5734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23174" y="645509"/>
            <a:ext cx="4153701" cy="487506"/>
          </a:xfrm>
          <a:prstGeom prst="rect">
            <a:avLst/>
          </a:prstGeom>
        </p:spPr>
        <p:txBody>
          <a:bodyPr wrap="none">
            <a:spAutoFit/>
          </a:bodyPr>
          <a:lstStyle/>
          <a:p>
            <a:pPr algn="justLow" rtl="1">
              <a:lnSpc>
                <a:spcPct val="107000"/>
              </a:lnSpc>
              <a:spcBef>
                <a:spcPts val="200"/>
              </a:spcBef>
            </a:pPr>
            <a:r>
              <a:rPr lang="ar-SA"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rPr>
              <a:t>معرفی بازیکنان رشته ورزشی هندبال</a:t>
            </a:r>
            <a:endParaRPr lang="en-US" sz="2400" b="1" dirty="0">
              <a:solidFill>
                <a:schemeClr val="bg1"/>
              </a:solidFill>
              <a:latin typeface="Times New Roman" panose="02020603050405020304" pitchFamily="18" charset="0"/>
              <a:ea typeface="Times New Roman" panose="02020603050405020304" pitchFamily="18" charset="0"/>
              <a:cs typeface="B Titr" panose="00000700000000000000" pitchFamily="2" charset="-78"/>
            </a:endParaRPr>
          </a:p>
        </p:txBody>
      </p:sp>
      <p:pic>
        <p:nvPicPr>
          <p:cNvPr id="3" name="Picture 2" descr="بازیکنان هندبال"/>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42698" y="3921424"/>
            <a:ext cx="3810141" cy="212895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Rectangle 3"/>
          <p:cNvSpPr/>
          <p:nvPr/>
        </p:nvSpPr>
        <p:spPr>
          <a:xfrm>
            <a:off x="5219637" y="1395110"/>
            <a:ext cx="6096000" cy="4099840"/>
          </a:xfrm>
          <a:prstGeom prst="rect">
            <a:avLst/>
          </a:prstGeom>
        </p:spPr>
        <p:txBody>
          <a:bodyPr>
            <a:spAutoFit/>
          </a:bodyPr>
          <a:lstStyle/>
          <a:p>
            <a:pPr algn="justLow" rtl="1">
              <a:lnSpc>
                <a:spcPct val="150000"/>
              </a:lnSpc>
              <a:spcAft>
                <a:spcPts val="800"/>
              </a:spcAft>
            </a:pPr>
            <a:r>
              <a:rPr lang="fa-IR" b="1" dirty="0">
                <a:solidFill>
                  <a:srgbClr val="000000"/>
                </a:solidFill>
                <a:latin typeface="Arial" panose="020B0604020202020204" pitchFamily="34" charset="0"/>
                <a:cs typeface="B Nazanin" panose="00000400000000000000" pitchFamily="2" charset="-78"/>
              </a:rPr>
              <a:t>بازیکنان عبارت اند از:</a:t>
            </a:r>
            <a:endParaRPr lang="en-US" b="1" dirty="0">
              <a:solidFill>
                <a:srgbClr val="000000"/>
              </a:solidFill>
              <a:latin typeface="Arial" panose="020B0604020202020204" pitchFamily="34" charset="0"/>
              <a:cs typeface="B Nazanin" panose="00000400000000000000" pitchFamily="2" charset="-78"/>
            </a:endParaRPr>
          </a:p>
          <a:p>
            <a:pPr algn="justLow" rtl="1">
              <a:lnSpc>
                <a:spcPct val="150000"/>
              </a:lnSpc>
              <a:spcAft>
                <a:spcPts val="800"/>
              </a:spcAft>
            </a:pPr>
            <a:r>
              <a:rPr lang="fa-IR" b="1" dirty="0">
                <a:solidFill>
                  <a:srgbClr val="000000"/>
                </a:solidFill>
                <a:latin typeface="Arial" panose="020B0604020202020204" pitchFamily="34" charset="0"/>
                <a:cs typeface="B Nazanin" panose="00000400000000000000" pitchFamily="2" charset="-78"/>
              </a:rPr>
              <a:t>دروازه بان</a:t>
            </a:r>
            <a:endParaRPr lang="en-US" b="1" dirty="0">
              <a:solidFill>
                <a:srgbClr val="000000"/>
              </a:solidFill>
              <a:latin typeface="Arial" panose="020B0604020202020204" pitchFamily="34" charset="0"/>
              <a:cs typeface="B Nazanin" panose="00000400000000000000" pitchFamily="2" charset="-78"/>
            </a:endParaRPr>
          </a:p>
          <a:p>
            <a:pPr algn="justLow" rtl="1">
              <a:lnSpc>
                <a:spcPct val="150000"/>
              </a:lnSpc>
              <a:spcAft>
                <a:spcPts val="800"/>
              </a:spcAft>
            </a:pPr>
            <a:r>
              <a:rPr lang="fa-IR" b="1" dirty="0">
                <a:solidFill>
                  <a:srgbClr val="000000"/>
                </a:solidFill>
                <a:latin typeface="Arial" panose="020B0604020202020204" pitchFamily="34" charset="0"/>
                <a:cs typeface="B Nazanin" panose="00000400000000000000" pitchFamily="2" charset="-78"/>
              </a:rPr>
              <a:t>گوش راست</a:t>
            </a:r>
            <a:endParaRPr lang="en-US" b="1" dirty="0">
              <a:solidFill>
                <a:srgbClr val="000000"/>
              </a:solidFill>
              <a:latin typeface="Arial" panose="020B0604020202020204" pitchFamily="34" charset="0"/>
              <a:cs typeface="B Nazanin" panose="00000400000000000000" pitchFamily="2" charset="-78"/>
            </a:endParaRPr>
          </a:p>
          <a:p>
            <a:pPr algn="justLow" rtl="1">
              <a:lnSpc>
                <a:spcPct val="150000"/>
              </a:lnSpc>
              <a:spcAft>
                <a:spcPts val="800"/>
              </a:spcAft>
            </a:pPr>
            <a:r>
              <a:rPr lang="fa-IR" b="1" dirty="0">
                <a:solidFill>
                  <a:srgbClr val="000000"/>
                </a:solidFill>
                <a:latin typeface="Arial" panose="020B0604020202020204" pitchFamily="34" charset="0"/>
                <a:cs typeface="B Nazanin" panose="00000400000000000000" pitchFamily="2" charset="-78"/>
              </a:rPr>
              <a:t>بغل راست</a:t>
            </a:r>
            <a:endParaRPr lang="en-US" b="1" dirty="0">
              <a:solidFill>
                <a:srgbClr val="000000"/>
              </a:solidFill>
              <a:latin typeface="Arial" panose="020B0604020202020204" pitchFamily="34" charset="0"/>
              <a:cs typeface="B Nazanin" panose="00000400000000000000" pitchFamily="2" charset="-78"/>
            </a:endParaRPr>
          </a:p>
          <a:p>
            <a:pPr algn="justLow" rtl="1">
              <a:lnSpc>
                <a:spcPct val="150000"/>
              </a:lnSpc>
              <a:spcAft>
                <a:spcPts val="800"/>
              </a:spcAft>
            </a:pPr>
            <a:r>
              <a:rPr lang="fa-IR" b="1" dirty="0">
                <a:solidFill>
                  <a:srgbClr val="000000"/>
                </a:solidFill>
                <a:latin typeface="Arial" panose="020B0604020202020204" pitchFamily="34" charset="0"/>
                <a:cs typeface="B Nazanin" panose="00000400000000000000" pitchFamily="2" charset="-78"/>
              </a:rPr>
              <a:t>پخش کن</a:t>
            </a:r>
            <a:endParaRPr lang="en-US" b="1" dirty="0">
              <a:solidFill>
                <a:srgbClr val="000000"/>
              </a:solidFill>
              <a:latin typeface="Arial" panose="020B0604020202020204" pitchFamily="34" charset="0"/>
              <a:cs typeface="B Nazanin" panose="00000400000000000000" pitchFamily="2" charset="-78"/>
            </a:endParaRPr>
          </a:p>
          <a:p>
            <a:pPr algn="justLow" rtl="1">
              <a:lnSpc>
                <a:spcPct val="150000"/>
              </a:lnSpc>
              <a:spcAft>
                <a:spcPts val="800"/>
              </a:spcAft>
            </a:pPr>
            <a:r>
              <a:rPr lang="fa-IR" b="1" dirty="0">
                <a:solidFill>
                  <a:srgbClr val="000000"/>
                </a:solidFill>
                <a:latin typeface="Arial" panose="020B0604020202020204" pitchFamily="34" charset="0"/>
                <a:cs typeface="B Nazanin" panose="00000400000000000000" pitchFamily="2" charset="-78"/>
              </a:rPr>
              <a:t>بغل چپ</a:t>
            </a:r>
            <a:endParaRPr lang="en-US" b="1" dirty="0">
              <a:solidFill>
                <a:srgbClr val="000000"/>
              </a:solidFill>
              <a:latin typeface="Arial" panose="020B0604020202020204" pitchFamily="34" charset="0"/>
              <a:cs typeface="B Nazanin" panose="00000400000000000000" pitchFamily="2" charset="-78"/>
            </a:endParaRPr>
          </a:p>
          <a:p>
            <a:pPr algn="justLow" rtl="1">
              <a:lnSpc>
                <a:spcPct val="150000"/>
              </a:lnSpc>
              <a:spcAft>
                <a:spcPts val="800"/>
              </a:spcAft>
            </a:pPr>
            <a:r>
              <a:rPr lang="fa-IR" b="1" dirty="0">
                <a:solidFill>
                  <a:srgbClr val="000000"/>
                </a:solidFill>
                <a:latin typeface="Arial" panose="020B0604020202020204" pitchFamily="34" charset="0"/>
                <a:cs typeface="B Nazanin" panose="00000400000000000000" pitchFamily="2" charset="-78"/>
              </a:rPr>
              <a:t>گوش چپ</a:t>
            </a:r>
            <a:endParaRPr lang="en-US" b="1" dirty="0">
              <a:solidFill>
                <a:srgbClr val="000000"/>
              </a:solidFill>
              <a:latin typeface="Arial" panose="020B0604020202020204" pitchFamily="34" charset="0"/>
              <a:cs typeface="B Nazanin" panose="00000400000000000000" pitchFamily="2" charset="-78"/>
            </a:endParaRPr>
          </a:p>
          <a:p>
            <a:pPr algn="justLow" rtl="1">
              <a:lnSpc>
                <a:spcPct val="150000"/>
              </a:lnSpc>
              <a:spcAft>
                <a:spcPts val="800"/>
              </a:spcAft>
            </a:pPr>
            <a:r>
              <a:rPr lang="fa-IR" b="1" dirty="0">
                <a:solidFill>
                  <a:srgbClr val="000000"/>
                </a:solidFill>
                <a:latin typeface="Arial" panose="020B0604020202020204" pitchFamily="34" charset="0"/>
                <a:cs typeface="B Nazanin" panose="00000400000000000000" pitchFamily="2" charset="-78"/>
              </a:rPr>
              <a:t>خط زن</a:t>
            </a:r>
            <a:endParaRPr lang="en-US" b="1" dirty="0">
              <a:solidFill>
                <a:srgbClr val="000000"/>
              </a:solidFill>
              <a:latin typeface="Arial" panose="020B0604020202020204" pitchFamily="34" charset="0"/>
              <a:cs typeface="B Nazanin" panose="00000400000000000000" pitchFamily="2" charset="-78"/>
            </a:endParaRPr>
          </a:p>
        </p:txBody>
      </p:sp>
      <p:sp>
        <p:nvSpPr>
          <p:cNvPr id="6" name="Slide Number Placeholder 5">
            <a:extLst>
              <a:ext uri="{FF2B5EF4-FFF2-40B4-BE49-F238E27FC236}">
                <a16:creationId xmlns:a16="http://schemas.microsoft.com/office/drawing/2014/main" id="{C6EB958B-C312-DA9D-41B8-9D7A380748B8}"/>
              </a:ext>
            </a:extLst>
          </p:cNvPr>
          <p:cNvSpPr>
            <a:spLocks noGrp="1"/>
          </p:cNvSpPr>
          <p:nvPr>
            <p:ph type="sldNum" sz="quarter" idx="4"/>
          </p:nvPr>
        </p:nvSpPr>
        <p:spPr/>
        <p:txBody>
          <a:bodyPr/>
          <a:lstStyle/>
          <a:p>
            <a:fld id="{4086EC7E-7802-4A9B-AD1A-EF9BB4548F06}" type="slidenum">
              <a:rPr lang="en-US" smtClean="0"/>
              <a:pPr/>
              <a:t>9</a:t>
            </a:fld>
            <a:endParaRPr lang="en-US" dirty="0"/>
          </a:p>
        </p:txBody>
      </p:sp>
      <p:sp>
        <p:nvSpPr>
          <p:cNvPr id="7" name="Rectangle 6">
            <a:extLst>
              <a:ext uri="{FF2B5EF4-FFF2-40B4-BE49-F238E27FC236}">
                <a16:creationId xmlns:a16="http://schemas.microsoft.com/office/drawing/2014/main" id="{14DD197D-CEFA-6C04-BFFB-3F7D65DB8516}"/>
              </a:ext>
            </a:extLst>
          </p:cNvPr>
          <p:cNvSpPr/>
          <p:nvPr/>
        </p:nvSpPr>
        <p:spPr>
          <a:xfrm>
            <a:off x="1391128" y="223855"/>
            <a:ext cx="3656770" cy="421654"/>
          </a:xfrm>
          <a:prstGeom prst="rect">
            <a:avLst/>
          </a:prstGeom>
        </p:spPr>
        <p:txBody>
          <a:bodyPr wrap="none">
            <a:spAutoFit/>
          </a:bodyPr>
          <a:lstStyle/>
          <a:p>
            <a:pPr algn="justLow" rtl="1">
              <a:lnSpc>
                <a:spcPct val="107000"/>
              </a:lnSpc>
              <a:spcBef>
                <a:spcPts val="200"/>
              </a:spcBef>
            </a:pPr>
            <a:r>
              <a:rPr lang="fa-IR"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rPr>
              <a:t>پاورپوینت ورزش هندبال و قوانین بازی</a:t>
            </a:r>
            <a:endParaRPr lang="en-US" sz="2000" b="1" dirty="0">
              <a:solidFill>
                <a:srgbClr val="81B9C6"/>
              </a:solidFill>
              <a:latin typeface="Times New Roman" panose="02020603050405020304" pitchFamily="18" charset="0"/>
              <a:ea typeface="Times New Roman" panose="02020603050405020304" pitchFamily="18" charset="0"/>
              <a:cs typeface="B Titr" panose="00000700000000000000" pitchFamily="2" charset="-78"/>
            </a:endParaRPr>
          </a:p>
        </p:txBody>
      </p:sp>
      <p:sp>
        <p:nvSpPr>
          <p:cNvPr id="8" name="Rectangle 7">
            <a:extLst>
              <a:ext uri="{FF2B5EF4-FFF2-40B4-BE49-F238E27FC236}">
                <a16:creationId xmlns:a16="http://schemas.microsoft.com/office/drawing/2014/main" id="{749BBBBA-EC7F-5BF4-15DC-5BEE72560E3F}"/>
              </a:ext>
            </a:extLst>
          </p:cNvPr>
          <p:cNvSpPr/>
          <p:nvPr/>
        </p:nvSpPr>
        <p:spPr>
          <a:xfrm>
            <a:off x="282222" y="1229904"/>
            <a:ext cx="8195734" cy="2065950"/>
          </a:xfrm>
          <a:prstGeom prst="rect">
            <a:avLst/>
          </a:prstGeom>
        </p:spPr>
        <p:txBody>
          <a:bodyPr wrap="square">
            <a:spAutoFit/>
          </a:bodyPr>
          <a:lstStyle/>
          <a:p>
            <a:pPr algn="justLow" rtl="1">
              <a:lnSpc>
                <a:spcPct val="250000"/>
              </a:lnSpc>
              <a:spcAft>
                <a:spcPts val="800"/>
              </a:spcAft>
            </a:pPr>
            <a:r>
              <a:rPr lang="fa-IR" b="1" dirty="0">
                <a:solidFill>
                  <a:srgbClr val="000000"/>
                </a:solidFill>
                <a:latin typeface="Arial" panose="020B0604020202020204" pitchFamily="34" charset="0"/>
                <a:cs typeface="B Nazanin" panose="00000400000000000000" pitchFamily="2" charset="-78"/>
              </a:rPr>
              <a:t>در هندبال ، سه بازیکن در وسط زمین و روبروی دفاع تیم مقابل قرار میگیرند.(بغل ها و توپ پخش کن). دو بازیکن که گوش های تیم هستند در دو گوشه انتهایی زمین تیم مقابل قرار میگیرند . خط زن تیم هم در داخل دفاع حریف و در نزدیکی منطقه ۶ متر دروازه بان حضور دارد</a:t>
            </a:r>
            <a:endParaRPr lang="en-US" b="1" dirty="0">
              <a:solidFill>
                <a:srgbClr val="000000"/>
              </a:solidFill>
              <a:latin typeface="Arial" panose="020B0604020202020204" pitchFamily="34" charset="0"/>
              <a:cs typeface="B Nazanin" panose="00000400000000000000" pitchFamily="2" charset="-78"/>
            </a:endParaRPr>
          </a:p>
        </p:txBody>
      </p:sp>
      <p:pic>
        <p:nvPicPr>
          <p:cNvPr id="9" name="Picture 2">
            <a:extLst>
              <a:ext uri="{FF2B5EF4-FFF2-40B4-BE49-F238E27FC236}">
                <a16:creationId xmlns:a16="http://schemas.microsoft.com/office/drawing/2014/main" id="{80668227-4DB2-04CF-2630-146D08ADF6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6316" y="3880249"/>
            <a:ext cx="3347519" cy="223167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69741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313</TotalTime>
  <Words>3464</Words>
  <Application>Microsoft Office PowerPoint</Application>
  <PresentationFormat>Widescreen</PresentationFormat>
  <Paragraphs>203</Paragraphs>
  <Slides>40</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Arial</vt:lpstr>
      <vt:lpstr>Calibri</vt:lpstr>
      <vt:lpstr>Calibri Light</vt:lpstr>
      <vt:lpstr>Damavand ExtraBold</vt:lpstr>
      <vt:lpstr>IranNastaliq</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mobotop</dc:creator>
  <cp:lastModifiedBy>Mobotop</cp:lastModifiedBy>
  <cp:revision>42</cp:revision>
  <dcterms:created xsi:type="dcterms:W3CDTF">2024-04-01T12:49:59Z</dcterms:created>
  <dcterms:modified xsi:type="dcterms:W3CDTF">2024-04-04T17:28:33Z</dcterms:modified>
</cp:coreProperties>
</file>