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4"/>
  </p:notesMasterIdLst>
  <p:sldIdLst>
    <p:sldId id="300" r:id="rId2"/>
    <p:sldId id="299" r:id="rId3"/>
    <p:sldId id="256" r:id="rId4"/>
    <p:sldId id="257" r:id="rId5"/>
    <p:sldId id="261" r:id="rId6"/>
    <p:sldId id="289" r:id="rId7"/>
    <p:sldId id="263" r:id="rId8"/>
    <p:sldId id="265" r:id="rId9"/>
    <p:sldId id="290" r:id="rId10"/>
    <p:sldId id="262" r:id="rId11"/>
    <p:sldId id="291" r:id="rId12"/>
    <p:sldId id="264" r:id="rId13"/>
    <p:sldId id="266" r:id="rId14"/>
    <p:sldId id="292" r:id="rId15"/>
    <p:sldId id="259" r:id="rId16"/>
    <p:sldId id="293" r:id="rId17"/>
    <p:sldId id="260" r:id="rId18"/>
    <p:sldId id="274" r:id="rId19"/>
    <p:sldId id="275" r:id="rId20"/>
    <p:sldId id="294" r:id="rId21"/>
    <p:sldId id="273" r:id="rId22"/>
    <p:sldId id="272" r:id="rId23"/>
    <p:sldId id="271" r:id="rId24"/>
    <p:sldId id="295" r:id="rId25"/>
    <p:sldId id="270" r:id="rId26"/>
    <p:sldId id="296" r:id="rId27"/>
    <p:sldId id="277" r:id="rId28"/>
    <p:sldId id="276" r:id="rId29"/>
    <p:sldId id="268" r:id="rId30"/>
    <p:sldId id="282" r:id="rId31"/>
    <p:sldId id="281" r:id="rId32"/>
    <p:sldId id="284" r:id="rId33"/>
    <p:sldId id="280" r:id="rId34"/>
    <p:sldId id="286" r:id="rId35"/>
    <p:sldId id="279" r:id="rId36"/>
    <p:sldId id="288" r:id="rId37"/>
    <p:sldId id="285" r:id="rId38"/>
    <p:sldId id="287" r:id="rId39"/>
    <p:sldId id="297" r:id="rId40"/>
    <p:sldId id="278" r:id="rId41"/>
    <p:sldId id="283" r:id="rId42"/>
    <p:sldId id="298" r:id="rId4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2D05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74" autoAdjust="0"/>
    <p:restoredTop sz="94660"/>
  </p:normalViewPr>
  <p:slideViewPr>
    <p:cSldViewPr snapToGrid="0">
      <p:cViewPr varScale="1">
        <p:scale>
          <a:sx n="81" d="100"/>
          <a:sy n="81" d="100"/>
        </p:scale>
        <p:origin x="720" y="6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52ED329-93BB-4CAC-BD64-8D460A31674E}" type="datetimeFigureOut">
              <a:rPr lang="en-US" smtClean="0"/>
              <a:t>4/5/2024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F52405F-FBAE-4671-9688-C812F5D122FD}" type="slidenum">
              <a:rPr lang="en-US" smtClean="0"/>
              <a:t>‹#›</a:t>
            </a:fld>
            <a:endParaRPr lang="en-US"/>
          </a:p>
        </p:txBody>
      </p:sp>
    </p:spTree>
    <p:extLst>
      <p:ext uri="{BB962C8B-B14F-4D97-AF65-F5344CB8AC3E}">
        <p14:creationId xmlns:p14="http://schemas.microsoft.com/office/powerpoint/2010/main" val="190258278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F52405F-FBAE-4671-9688-C812F5D122FD}" type="slidenum">
              <a:rPr lang="en-US" smtClean="0"/>
              <a:t>19</a:t>
            </a:fld>
            <a:endParaRPr lang="en-US"/>
          </a:p>
        </p:txBody>
      </p:sp>
    </p:spTree>
    <p:extLst>
      <p:ext uri="{BB962C8B-B14F-4D97-AF65-F5344CB8AC3E}">
        <p14:creationId xmlns:p14="http://schemas.microsoft.com/office/powerpoint/2010/main" val="144678749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7" name="Rectangle: Rounded Corners 6">
            <a:extLst>
              <a:ext uri="{FF2B5EF4-FFF2-40B4-BE49-F238E27FC236}">
                <a16:creationId xmlns:a16="http://schemas.microsoft.com/office/drawing/2014/main" id="{7AC98B35-BC09-BA2F-8BC9-28018BABC2F5}"/>
              </a:ext>
            </a:extLst>
          </p:cNvPr>
          <p:cNvSpPr/>
          <p:nvPr userDrawn="1"/>
        </p:nvSpPr>
        <p:spPr>
          <a:xfrm>
            <a:off x="4731798" y="409260"/>
            <a:ext cx="6800460" cy="551408"/>
          </a:xfrm>
          <a:prstGeom prst="round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F43A18C3-D467-12A4-5F41-0CF9A5FACBF7}"/>
              </a:ext>
            </a:extLst>
          </p:cNvPr>
          <p:cNvSpPr/>
          <p:nvPr userDrawn="1"/>
        </p:nvSpPr>
        <p:spPr>
          <a:xfrm>
            <a:off x="0" y="6465025"/>
            <a:ext cx="159798" cy="28408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F337A3F9-1F70-00DE-9BF3-82EBE2799D9B}"/>
              </a:ext>
            </a:extLst>
          </p:cNvPr>
          <p:cNvSpPr/>
          <p:nvPr userDrawn="1"/>
        </p:nvSpPr>
        <p:spPr>
          <a:xfrm>
            <a:off x="190237" y="6465025"/>
            <a:ext cx="159798" cy="28408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7ED12663-F26D-79F7-BDEF-9DF95E2015DB}"/>
              </a:ext>
            </a:extLst>
          </p:cNvPr>
          <p:cNvSpPr/>
          <p:nvPr userDrawn="1"/>
        </p:nvSpPr>
        <p:spPr>
          <a:xfrm>
            <a:off x="380474" y="6465025"/>
            <a:ext cx="159798" cy="28408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1" name="Straight Connector 10">
            <a:extLst>
              <a:ext uri="{FF2B5EF4-FFF2-40B4-BE49-F238E27FC236}">
                <a16:creationId xmlns:a16="http://schemas.microsoft.com/office/drawing/2014/main" id="{E703CD3A-757C-11C0-A6EA-5DAD3A58141D}"/>
              </a:ext>
            </a:extLst>
          </p:cNvPr>
          <p:cNvCxnSpPr>
            <a:cxnSpLocks/>
          </p:cNvCxnSpPr>
          <p:nvPr userDrawn="1"/>
        </p:nvCxnSpPr>
        <p:spPr>
          <a:xfrm flipV="1">
            <a:off x="991685" y="6622969"/>
            <a:ext cx="11173308" cy="1"/>
          </a:xfrm>
          <a:prstGeom prst="line">
            <a:avLst/>
          </a:prstGeom>
          <a:ln w="19050">
            <a:solidFill>
              <a:srgbClr val="92D050"/>
            </a:solidFill>
          </a:ln>
        </p:spPr>
        <p:style>
          <a:lnRef idx="1">
            <a:schemeClr val="accent1"/>
          </a:lnRef>
          <a:fillRef idx="0">
            <a:schemeClr val="accent1"/>
          </a:fillRef>
          <a:effectRef idx="0">
            <a:schemeClr val="accent1"/>
          </a:effectRef>
          <a:fontRef idx="minor">
            <a:schemeClr val="tx1"/>
          </a:fontRef>
        </p:style>
      </p:cxnSp>
      <p:sp>
        <p:nvSpPr>
          <p:cNvPr id="12" name="Slide Number Placeholder 5">
            <a:extLst>
              <a:ext uri="{FF2B5EF4-FFF2-40B4-BE49-F238E27FC236}">
                <a16:creationId xmlns:a16="http://schemas.microsoft.com/office/drawing/2014/main" id="{FD5B45FD-B9C1-6B17-0087-60035D6FE919}"/>
              </a:ext>
            </a:extLst>
          </p:cNvPr>
          <p:cNvSpPr txBox="1">
            <a:spLocks/>
          </p:cNvSpPr>
          <p:nvPr userDrawn="1"/>
        </p:nvSpPr>
        <p:spPr>
          <a:xfrm>
            <a:off x="540272" y="6424504"/>
            <a:ext cx="404853" cy="365125"/>
          </a:xfrm>
          <a:prstGeom prst="rect">
            <a:avLst/>
          </a:prstGeom>
        </p:spPr>
        <p:txBody>
          <a:bodyPr vert="horz" lIns="91440" tIns="45720" rIns="91440" bIns="45720" rtlCol="0" anchor="ctr"/>
          <a:lstStyle>
            <a:defPPr>
              <a:defRPr lang="en-US"/>
            </a:defPPr>
            <a:lvl1pPr marL="0" algn="ctr" defTabSz="914400" rtl="0" eaLnBrk="1" latinLnBrk="0" hangingPunct="1">
              <a:defRPr sz="1400" b="1" kern="1200">
                <a:solidFill>
                  <a:schemeClr val="tx1"/>
                </a:solidFill>
                <a:latin typeface="Times New Roman" panose="02020603050405020304" pitchFamily="18" charset="0"/>
                <a:ea typeface="+mn-ea"/>
                <a:cs typeface="Times New Roman" panose="02020603050405020304" pitchFamily="18"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4086EC7E-7802-4A9B-AD1A-EF9BB4548F06}" type="slidenum">
              <a:rPr lang="en-US" smtClean="0"/>
              <a:pPr/>
              <a:t>‹#›</a:t>
            </a:fld>
            <a:endParaRPr lang="en-US" dirty="0"/>
          </a:p>
        </p:txBody>
      </p:sp>
      <p:sp>
        <p:nvSpPr>
          <p:cNvPr id="15" name="Rectangle 14">
            <a:extLst>
              <a:ext uri="{FF2B5EF4-FFF2-40B4-BE49-F238E27FC236}">
                <a16:creationId xmlns:a16="http://schemas.microsoft.com/office/drawing/2014/main" id="{3BB59C74-894D-0A5D-CF34-45533AE98700}"/>
              </a:ext>
            </a:extLst>
          </p:cNvPr>
          <p:cNvSpPr/>
          <p:nvPr userDrawn="1"/>
        </p:nvSpPr>
        <p:spPr>
          <a:xfrm>
            <a:off x="0" y="520096"/>
            <a:ext cx="159798" cy="28408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DCEA6640-F372-B51F-9129-DBADCD2DBEA0}"/>
              </a:ext>
            </a:extLst>
          </p:cNvPr>
          <p:cNvSpPr/>
          <p:nvPr userDrawn="1"/>
        </p:nvSpPr>
        <p:spPr>
          <a:xfrm>
            <a:off x="190237" y="520096"/>
            <a:ext cx="159798" cy="28408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A9D37006-3CA9-F43F-EC6F-A15A69AD085B}"/>
              </a:ext>
            </a:extLst>
          </p:cNvPr>
          <p:cNvSpPr/>
          <p:nvPr userDrawn="1"/>
        </p:nvSpPr>
        <p:spPr>
          <a:xfrm>
            <a:off x="32004" y="520096"/>
            <a:ext cx="710694" cy="28408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8" name="Straight Connector 17">
            <a:extLst>
              <a:ext uri="{FF2B5EF4-FFF2-40B4-BE49-F238E27FC236}">
                <a16:creationId xmlns:a16="http://schemas.microsoft.com/office/drawing/2014/main" id="{E1380E1F-1080-8EC6-FBE3-E12EC34C6644}"/>
              </a:ext>
            </a:extLst>
          </p:cNvPr>
          <p:cNvCxnSpPr>
            <a:cxnSpLocks/>
          </p:cNvCxnSpPr>
          <p:nvPr userDrawn="1"/>
        </p:nvCxnSpPr>
        <p:spPr>
          <a:xfrm>
            <a:off x="742698" y="684963"/>
            <a:ext cx="10152570" cy="0"/>
          </a:xfrm>
          <a:prstGeom prst="line">
            <a:avLst/>
          </a:prstGeom>
          <a:ln w="19050">
            <a:solidFill>
              <a:srgbClr val="92D050"/>
            </a:solidFill>
          </a:ln>
        </p:spPr>
        <p:style>
          <a:lnRef idx="1">
            <a:schemeClr val="accent1"/>
          </a:lnRef>
          <a:fillRef idx="0">
            <a:schemeClr val="accent1"/>
          </a:fillRef>
          <a:effectRef idx="0">
            <a:schemeClr val="accent1"/>
          </a:effectRef>
          <a:fontRef idx="minor">
            <a:schemeClr val="tx1"/>
          </a:fontRef>
        </p:style>
      </p:cxnSp>
      <p:pic>
        <p:nvPicPr>
          <p:cNvPr id="22" name="Picture 21">
            <a:extLst>
              <a:ext uri="{FF2B5EF4-FFF2-40B4-BE49-F238E27FC236}">
                <a16:creationId xmlns:a16="http://schemas.microsoft.com/office/drawing/2014/main" id="{E668F3D1-F2C2-D962-CA70-A1F0086FEEE9}"/>
              </a:ext>
            </a:extLst>
          </p:cNvPr>
          <p:cNvPicPr>
            <a:picLocks noChangeAspect="1"/>
          </p:cNvPicPr>
          <p:nvPr userDrawn="1"/>
        </p:nvPicPr>
        <p:blipFill>
          <a:blip r:embed="rId2" cstate="email">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0327843" y="31824"/>
            <a:ext cx="1748301" cy="1098932"/>
          </a:xfrm>
          <a:prstGeom prst="rect">
            <a:avLst/>
          </a:prstGeom>
        </p:spPr>
      </p:pic>
    </p:spTree>
    <p:extLst>
      <p:ext uri="{BB962C8B-B14F-4D97-AF65-F5344CB8AC3E}">
        <p14:creationId xmlns:p14="http://schemas.microsoft.com/office/powerpoint/2010/main" val="30939837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6" name="Freeform: Shape 5">
            <a:extLst>
              <a:ext uri="{FF2B5EF4-FFF2-40B4-BE49-F238E27FC236}">
                <a16:creationId xmlns:a16="http://schemas.microsoft.com/office/drawing/2014/main" id="{2C8323A1-26D1-17B7-D42D-D2E6667DF1C5}"/>
              </a:ext>
            </a:extLst>
          </p:cNvPr>
          <p:cNvSpPr/>
          <p:nvPr userDrawn="1"/>
        </p:nvSpPr>
        <p:spPr>
          <a:xfrm>
            <a:off x="3323517" y="1"/>
            <a:ext cx="5544965" cy="5213445"/>
          </a:xfrm>
          <a:custGeom>
            <a:avLst/>
            <a:gdLst>
              <a:gd name="connsiteX0" fmla="*/ 0 w 5544965"/>
              <a:gd name="connsiteY0" fmla="*/ 0 h 5213445"/>
              <a:gd name="connsiteX1" fmla="*/ 5544965 w 5544965"/>
              <a:gd name="connsiteY1" fmla="*/ 0 h 5213445"/>
              <a:gd name="connsiteX2" fmla="*/ 5544965 w 5544965"/>
              <a:gd name="connsiteY2" fmla="*/ 4521267 h 5213445"/>
              <a:gd name="connsiteX3" fmla="*/ 4852787 w 5544965"/>
              <a:gd name="connsiteY3" fmla="*/ 5213445 h 5213445"/>
              <a:gd name="connsiteX4" fmla="*/ 692178 w 5544965"/>
              <a:gd name="connsiteY4" fmla="*/ 5213445 h 5213445"/>
              <a:gd name="connsiteX5" fmla="*/ 0 w 5544965"/>
              <a:gd name="connsiteY5" fmla="*/ 4521267 h 52134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544965" h="5213445">
                <a:moveTo>
                  <a:pt x="0" y="0"/>
                </a:moveTo>
                <a:lnTo>
                  <a:pt x="5544965" y="0"/>
                </a:lnTo>
                <a:lnTo>
                  <a:pt x="5544965" y="4521267"/>
                </a:lnTo>
                <a:cubicBezTo>
                  <a:pt x="5544965" y="4903546"/>
                  <a:pt x="5235066" y="5213445"/>
                  <a:pt x="4852787" y="5213445"/>
                </a:cubicBezTo>
                <a:lnTo>
                  <a:pt x="692178" y="5213445"/>
                </a:lnTo>
                <a:cubicBezTo>
                  <a:pt x="309899" y="5213445"/>
                  <a:pt x="0" y="4903546"/>
                  <a:pt x="0" y="4521267"/>
                </a:cubicBezTo>
                <a:close/>
              </a:path>
            </a:pathLst>
          </a:cu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Tree>
    <p:extLst>
      <p:ext uri="{BB962C8B-B14F-4D97-AF65-F5344CB8AC3E}">
        <p14:creationId xmlns:p14="http://schemas.microsoft.com/office/powerpoint/2010/main" val="1425404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279915050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10E18B38-E051-2760-BCF1-9C260F8A653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BD5CD14-36AD-40C1-9A17-F0E8E959680A}" type="slidenum">
              <a:rPr lang="en-US" smtClean="0"/>
              <a:t>‹#›</a:t>
            </a:fld>
            <a:endParaRPr lang="en-US"/>
          </a:p>
        </p:txBody>
      </p:sp>
    </p:spTree>
    <p:extLst>
      <p:ext uri="{BB962C8B-B14F-4D97-AF65-F5344CB8AC3E}">
        <p14:creationId xmlns:p14="http://schemas.microsoft.com/office/powerpoint/2010/main" val="288811211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6.png"/><Relationship Id="rId1" Type="http://schemas.openxmlformats.org/officeDocument/2006/relationships/slideLayout" Target="../slideLayouts/slideLayout1.xml"/><Relationship Id="rId4" Type="http://schemas.openxmlformats.org/officeDocument/2006/relationships/image" Target="../media/image12.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2.png"/><Relationship Id="rId1" Type="http://schemas.openxmlformats.org/officeDocument/2006/relationships/slideLayout" Target="../slideLayouts/slideLayout1.xml"/><Relationship Id="rId4" Type="http://schemas.openxmlformats.org/officeDocument/2006/relationships/image" Target="../media/image15.png"/></Relationships>
</file>

<file path=ppt/slides/_rels/slide15.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3.xml"/><Relationship Id="rId5" Type="http://schemas.openxmlformats.org/officeDocument/2006/relationships/image" Target="../media/image6.png"/><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26.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jpe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png"/><Relationship Id="rId1" Type="http://schemas.openxmlformats.org/officeDocument/2006/relationships/slideLayout" Target="../slideLayouts/slideLayout1.xml"/><Relationship Id="rId4" Type="http://schemas.openxmlformats.org/officeDocument/2006/relationships/image" Target="../media/image49.png"/></Relationships>
</file>

<file path=ppt/slides/_rels/slide41.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50.png"/><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5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1.xml"/><Relationship Id="rId4" Type="http://schemas.openxmlformats.org/officeDocument/2006/relationships/image" Target="../media/image12.png"/></Relationships>
</file>

<file path=ppt/slides/_rels/slide8.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2.png"/><Relationship Id="rId1" Type="http://schemas.openxmlformats.org/officeDocument/2006/relationships/slideLayout" Target="../slideLayouts/slideLayout1.xml"/><Relationship Id="rId4"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93C3F1C7-1959-033E-C1B5-1FCBC0D35403}"/>
              </a:ext>
            </a:extLst>
          </p:cNvPr>
          <p:cNvSpPr/>
          <p:nvPr/>
        </p:nvSpPr>
        <p:spPr>
          <a:xfrm>
            <a:off x="0" y="0"/>
            <a:ext cx="12192000" cy="288663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a:extLst>
              <a:ext uri="{FF2B5EF4-FFF2-40B4-BE49-F238E27FC236}">
                <a16:creationId xmlns:a16="http://schemas.microsoft.com/office/drawing/2014/main" id="{DC7083C8-AE71-0664-9EE1-DE3E28B3843C}"/>
              </a:ext>
            </a:extLst>
          </p:cNvPr>
          <p:cNvPicPr>
            <a:picLocks noChangeAspect="1"/>
          </p:cNvPicPr>
          <p:nvPr/>
        </p:nvPicPr>
        <p:blipFill rotWithShape="1">
          <a:blip r:embed="rId2" cstate="email">
            <a:extLst>
              <a:ext uri="{28A0092B-C50C-407E-A947-70E740481C1C}">
                <a14:useLocalDpi xmlns:a14="http://schemas.microsoft.com/office/drawing/2010/main" val="0"/>
              </a:ext>
            </a:extLst>
          </a:blip>
          <a:srcRect l="10665" t="17089" r="10664" b="39630"/>
          <a:stretch/>
        </p:blipFill>
        <p:spPr>
          <a:xfrm>
            <a:off x="0" y="829450"/>
            <a:ext cx="12192000" cy="3621314"/>
          </a:xfrm>
          <a:prstGeom prst="rect">
            <a:avLst/>
          </a:prstGeom>
        </p:spPr>
      </p:pic>
    </p:spTree>
    <p:extLst>
      <p:ext uri="{BB962C8B-B14F-4D97-AF65-F5344CB8AC3E}">
        <p14:creationId xmlns:p14="http://schemas.microsoft.com/office/powerpoint/2010/main" val="205173319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F43C7B73-53E4-E4D2-8B48-3CF2060D274D}"/>
              </a:ext>
            </a:extLst>
          </p:cNvPr>
          <p:cNvSpPr txBox="1"/>
          <p:nvPr/>
        </p:nvSpPr>
        <p:spPr>
          <a:xfrm>
            <a:off x="5036351" y="475079"/>
            <a:ext cx="5389418" cy="400110"/>
          </a:xfrm>
          <a:prstGeom prst="rect">
            <a:avLst/>
          </a:prstGeom>
          <a:noFill/>
        </p:spPr>
        <p:txBody>
          <a:bodyPr wrap="square" rtlCol="0">
            <a:spAutoFit/>
          </a:bodyPr>
          <a:lstStyle/>
          <a:p>
            <a:pPr algn="r"/>
            <a:r>
              <a:rPr lang="fa-IR" sz="2000" dirty="0">
                <a:solidFill>
                  <a:schemeClr val="bg1"/>
                </a:solidFill>
                <a:cs typeface="B Titr" panose="00000700000000000000" pitchFamily="2" charset="-78"/>
              </a:rPr>
              <a:t>روز قدس</a:t>
            </a:r>
            <a:endParaRPr lang="en-US" sz="2000" dirty="0">
              <a:solidFill>
                <a:schemeClr val="bg1"/>
              </a:solidFill>
              <a:cs typeface="B Titr" panose="00000700000000000000" pitchFamily="2" charset="-78"/>
            </a:endParaRPr>
          </a:p>
        </p:txBody>
      </p:sp>
      <p:sp>
        <p:nvSpPr>
          <p:cNvPr id="2" name="Rectangle 1"/>
          <p:cNvSpPr/>
          <p:nvPr/>
        </p:nvSpPr>
        <p:spPr>
          <a:xfrm>
            <a:off x="6023729" y="1329971"/>
            <a:ext cx="5297863" cy="4939814"/>
          </a:xfrm>
          <a:prstGeom prst="rect">
            <a:avLst/>
          </a:prstGeom>
        </p:spPr>
        <p:txBody>
          <a:bodyPr wrap="square">
            <a:spAutoFit/>
          </a:bodyPr>
          <a:lstStyle/>
          <a:p>
            <a:pPr algn="justLow" rtl="1">
              <a:lnSpc>
                <a:spcPct val="300000"/>
              </a:lnSpc>
            </a:pPr>
            <a:r>
              <a:rPr lang="fa-IR" dirty="0">
                <a:cs typeface="B Nazanin" panose="00000400000000000000" pitchFamily="2" charset="-78"/>
              </a:rPr>
              <a:t>بدین سان پیام امام راحل، نور امید به دل مظلومان فلسطینی تاباند و میلیون ها انسان آواره و مبارز را برای مقابله عملی با توطئه های رژیم اشغالگر قدس و آمریکای جهانخوار مصمم تر و استوارتر کرد. پیام امام خمینی (س) نقطه عطفی در مبارزات ملت فلسطین شد و به تاریخچه طولانی این مبارزه، اصالت بخشید. فراموش نکنیم، قدس سرزمینی است که برای پیروان همه ادیان الهی، مقدس است. </a:t>
            </a:r>
          </a:p>
        </p:txBody>
      </p:sp>
      <p:pic>
        <p:nvPicPr>
          <p:cNvPr id="3" name="Picture 2"/>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672752" y="1414941"/>
            <a:ext cx="3235354" cy="4771053"/>
          </a:xfrm>
          <a:prstGeom prst="rect">
            <a:avLst/>
          </a:prstGeom>
        </p:spPr>
      </p:pic>
      <p:pic>
        <p:nvPicPr>
          <p:cNvPr id="5" name="Picture 4">
            <a:extLst>
              <a:ext uri="{FF2B5EF4-FFF2-40B4-BE49-F238E27FC236}">
                <a16:creationId xmlns:a16="http://schemas.microsoft.com/office/drawing/2014/main" id="{DAA4C9C6-0E7E-96DA-2A9B-9CF3A585332C}"/>
              </a:ext>
            </a:extLst>
          </p:cNvPr>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rot="21267241">
            <a:off x="1621769" y="1114889"/>
            <a:ext cx="2377983" cy="1911446"/>
          </a:xfrm>
          <a:prstGeom prst="rect">
            <a:avLst/>
          </a:prstGeom>
        </p:spPr>
      </p:pic>
      <p:pic>
        <p:nvPicPr>
          <p:cNvPr id="6" name="Picture 5">
            <a:extLst>
              <a:ext uri="{FF2B5EF4-FFF2-40B4-BE49-F238E27FC236}">
                <a16:creationId xmlns:a16="http://schemas.microsoft.com/office/drawing/2014/main" id="{D88276FB-478F-372A-3282-EBC31A7D2361}"/>
              </a:ext>
            </a:extLst>
          </p:cNvPr>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rot="811479">
            <a:off x="3030772" y="4374081"/>
            <a:ext cx="2162505" cy="2137956"/>
          </a:xfrm>
          <a:prstGeom prst="rect">
            <a:avLst/>
          </a:prstGeom>
        </p:spPr>
      </p:pic>
    </p:spTree>
    <p:extLst>
      <p:ext uri="{BB962C8B-B14F-4D97-AF65-F5344CB8AC3E}">
        <p14:creationId xmlns:p14="http://schemas.microsoft.com/office/powerpoint/2010/main" val="358165102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F43C7B73-53E4-E4D2-8B48-3CF2060D274D}"/>
              </a:ext>
            </a:extLst>
          </p:cNvPr>
          <p:cNvSpPr txBox="1"/>
          <p:nvPr/>
        </p:nvSpPr>
        <p:spPr>
          <a:xfrm>
            <a:off x="5036351" y="475079"/>
            <a:ext cx="5389418" cy="400110"/>
          </a:xfrm>
          <a:prstGeom prst="rect">
            <a:avLst/>
          </a:prstGeom>
          <a:noFill/>
        </p:spPr>
        <p:txBody>
          <a:bodyPr wrap="square" rtlCol="0">
            <a:spAutoFit/>
          </a:bodyPr>
          <a:lstStyle/>
          <a:p>
            <a:pPr algn="r"/>
            <a:r>
              <a:rPr lang="fa-IR" sz="2000" dirty="0">
                <a:solidFill>
                  <a:schemeClr val="bg1"/>
                </a:solidFill>
                <a:cs typeface="B Titr" panose="00000700000000000000" pitchFamily="2" charset="-78"/>
              </a:rPr>
              <a:t>روز قدس</a:t>
            </a:r>
            <a:endParaRPr lang="en-US" sz="2000" dirty="0">
              <a:solidFill>
                <a:schemeClr val="bg1"/>
              </a:solidFill>
              <a:cs typeface="B Titr" panose="00000700000000000000" pitchFamily="2" charset="-78"/>
            </a:endParaRPr>
          </a:p>
        </p:txBody>
      </p:sp>
      <p:sp>
        <p:nvSpPr>
          <p:cNvPr id="2" name="Rectangle 1"/>
          <p:cNvSpPr/>
          <p:nvPr/>
        </p:nvSpPr>
        <p:spPr>
          <a:xfrm>
            <a:off x="619027" y="1254557"/>
            <a:ext cx="10953946" cy="4939814"/>
          </a:xfrm>
          <a:prstGeom prst="rect">
            <a:avLst/>
          </a:prstGeom>
        </p:spPr>
        <p:txBody>
          <a:bodyPr wrap="square">
            <a:spAutoFit/>
          </a:bodyPr>
          <a:lstStyle/>
          <a:p>
            <a:pPr algn="ctr" rtl="1">
              <a:lnSpc>
                <a:spcPct val="300000"/>
              </a:lnSpc>
            </a:pPr>
            <a:r>
              <a:rPr lang="fa-IR" dirty="0">
                <a:cs typeface="B Nazanin" panose="00000400000000000000" pitchFamily="2" charset="-78"/>
              </a:rPr>
              <a:t>قدس میعادگاه عروج پیامبر اکرم (ص) و اولین قبله مسلمانان جهان است. صهیونیستها نیز چنانکه رهبرانشان به دفعات اعتراف کرده اند، کسانی نیستند که به اشغال خاک فلسطین و قدس شریف اکتفا نمایند و اگر در مسیر توسعه طلبی خویش با مقاومت ملت فلسطین و واکنش افکار عمومی ملتهای مسلمان مواجه نباشند، آرزویشان تحقق رؤیای دستیابی به اراضی حدفاصل از نیل تا فرات است. آنها هنوز از این عقیده دست نکشیده اند. ولی اگر ۲ قرن پس از طرح این رؤیا توسط بنیانگذاران صهیونیسم، هنوز صهیونیستها حتی در درون مرزهای فلسطین به ثبات و آرامش نرسیده اند، برای این شکست هیچ دلیلی جز مقاومت دامنه دار و مستمر ملت ستم کشیده فلسطین نمی توان اقامه کرد. ملتی که همواره به حمایت هم کیشان خود در سراسر جهان اسلام نیاز دارد. روز قدس از جمله مظاهر حمایت جهانی از مردم رنج کشیده فلسطین است.</a:t>
            </a:r>
          </a:p>
        </p:txBody>
      </p:sp>
    </p:spTree>
    <p:extLst>
      <p:ext uri="{BB962C8B-B14F-4D97-AF65-F5344CB8AC3E}">
        <p14:creationId xmlns:p14="http://schemas.microsoft.com/office/powerpoint/2010/main" val="59679275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F43C7B73-53E4-E4D2-8B48-3CF2060D274D}"/>
              </a:ext>
            </a:extLst>
          </p:cNvPr>
          <p:cNvSpPr txBox="1"/>
          <p:nvPr/>
        </p:nvSpPr>
        <p:spPr>
          <a:xfrm>
            <a:off x="5075680" y="419002"/>
            <a:ext cx="5389418" cy="400110"/>
          </a:xfrm>
          <a:prstGeom prst="rect">
            <a:avLst/>
          </a:prstGeom>
          <a:noFill/>
        </p:spPr>
        <p:txBody>
          <a:bodyPr wrap="square" rtlCol="0">
            <a:spAutoFit/>
          </a:bodyPr>
          <a:lstStyle/>
          <a:p>
            <a:pPr algn="r"/>
            <a:r>
              <a:rPr lang="fa-IR" sz="2000" dirty="0">
                <a:solidFill>
                  <a:schemeClr val="bg1"/>
                </a:solidFill>
                <a:cs typeface="B Titr" panose="00000700000000000000" pitchFamily="2" charset="-78"/>
              </a:rPr>
              <a:t>روز قدس</a:t>
            </a:r>
            <a:endParaRPr lang="en-US" sz="2000" dirty="0">
              <a:solidFill>
                <a:schemeClr val="bg1"/>
              </a:solidFill>
              <a:cs typeface="B Titr" panose="00000700000000000000" pitchFamily="2" charset="-78"/>
            </a:endParaRPr>
          </a:p>
        </p:txBody>
      </p:sp>
      <p:pic>
        <p:nvPicPr>
          <p:cNvPr id="2" name="Picture 1"/>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704663" y="1280777"/>
            <a:ext cx="4883319" cy="3883489"/>
          </a:xfrm>
          <a:prstGeom prst="rect">
            <a:avLst/>
          </a:prstGeom>
        </p:spPr>
      </p:pic>
      <p:pic>
        <p:nvPicPr>
          <p:cNvPr id="3" name="Picture 2"/>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5674116" y="1280777"/>
            <a:ext cx="6389162" cy="4322439"/>
          </a:xfrm>
          <a:prstGeom prst="rect">
            <a:avLst/>
          </a:prstGeom>
        </p:spPr>
      </p:pic>
      <p:sp>
        <p:nvSpPr>
          <p:cNvPr id="5" name="Rectangle 4"/>
          <p:cNvSpPr/>
          <p:nvPr/>
        </p:nvSpPr>
        <p:spPr>
          <a:xfrm>
            <a:off x="1079679" y="5372383"/>
            <a:ext cx="4366901" cy="769441"/>
          </a:xfrm>
          <a:prstGeom prst="rect">
            <a:avLst/>
          </a:prstGeom>
        </p:spPr>
        <p:txBody>
          <a:bodyPr wrap="none">
            <a:spAutoFit/>
          </a:bodyPr>
          <a:lstStyle/>
          <a:p>
            <a:pPr lvl="0" algn="r"/>
            <a:r>
              <a:rPr lang="fa-IR" sz="4400" u="sng" dirty="0">
                <a:solidFill>
                  <a:srgbClr val="C00000"/>
                </a:solidFill>
                <a:cs typeface="B Titr" panose="00000700000000000000" pitchFamily="2" charset="-78"/>
              </a:rPr>
              <a:t>قدس از آن ماست ...</a:t>
            </a:r>
            <a:endParaRPr lang="en-US" sz="4400" u="sng" dirty="0">
              <a:solidFill>
                <a:srgbClr val="C00000"/>
              </a:solidFill>
              <a:cs typeface="B Titr" panose="00000700000000000000" pitchFamily="2" charset="-78"/>
            </a:endParaRPr>
          </a:p>
        </p:txBody>
      </p:sp>
    </p:spTree>
    <p:extLst>
      <p:ext uri="{BB962C8B-B14F-4D97-AF65-F5344CB8AC3E}">
        <p14:creationId xmlns:p14="http://schemas.microsoft.com/office/powerpoint/2010/main" val="52258251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F43C7B73-53E4-E4D2-8B48-3CF2060D274D}"/>
              </a:ext>
            </a:extLst>
          </p:cNvPr>
          <p:cNvSpPr txBox="1"/>
          <p:nvPr/>
        </p:nvSpPr>
        <p:spPr>
          <a:xfrm>
            <a:off x="5081936" y="540089"/>
            <a:ext cx="5389418" cy="400110"/>
          </a:xfrm>
          <a:prstGeom prst="rect">
            <a:avLst/>
          </a:prstGeom>
          <a:noFill/>
        </p:spPr>
        <p:txBody>
          <a:bodyPr wrap="square" rtlCol="0">
            <a:spAutoFit/>
          </a:bodyPr>
          <a:lstStyle/>
          <a:p>
            <a:pPr algn="r"/>
            <a:r>
              <a:rPr lang="fa-IR" sz="2000" dirty="0">
                <a:solidFill>
                  <a:schemeClr val="bg1"/>
                </a:solidFill>
                <a:cs typeface="B Titr" panose="00000700000000000000" pitchFamily="2" charset="-78"/>
              </a:rPr>
              <a:t>روز قدس</a:t>
            </a:r>
            <a:endParaRPr lang="en-US" sz="2000" dirty="0">
              <a:solidFill>
                <a:schemeClr val="bg1"/>
              </a:solidFill>
              <a:cs typeface="B Titr" panose="00000700000000000000" pitchFamily="2" charset="-78"/>
            </a:endParaRPr>
          </a:p>
        </p:txBody>
      </p:sp>
      <p:pic>
        <p:nvPicPr>
          <p:cNvPr id="2" name="Picture 1"/>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194196" y="1062747"/>
            <a:ext cx="4220488" cy="4172577"/>
          </a:xfrm>
          <a:prstGeom prst="rect">
            <a:avLst/>
          </a:prstGeom>
        </p:spPr>
      </p:pic>
      <p:sp>
        <p:nvSpPr>
          <p:cNvPr id="3" name="Rectangle 2"/>
          <p:cNvSpPr/>
          <p:nvPr/>
        </p:nvSpPr>
        <p:spPr>
          <a:xfrm>
            <a:off x="5204417" y="1332637"/>
            <a:ext cx="6479458" cy="4939814"/>
          </a:xfrm>
          <a:prstGeom prst="rect">
            <a:avLst/>
          </a:prstGeom>
        </p:spPr>
        <p:txBody>
          <a:bodyPr wrap="square">
            <a:spAutoFit/>
          </a:bodyPr>
          <a:lstStyle/>
          <a:p>
            <a:pPr algn="r" rtl="1">
              <a:lnSpc>
                <a:spcPct val="300000"/>
              </a:lnSpc>
            </a:pPr>
            <a:r>
              <a:rPr lang="fa-IR" dirty="0">
                <a:cs typeface="B Nazanin" panose="00000400000000000000" pitchFamily="2" charset="-78"/>
              </a:rPr>
              <a:t>روز قدس فقط روز فلسطین نیست، روز اسلام است؛ روز حکومت اسلامی است. روزی است که باید جمهوری اسلامی در سراسر کشورها بیرق آن برافراشته شود. روزی است که باید به ابرقدرتها فهماند که دیگر آنها نمی توانند در ممالک اسلامی پیشروی کنند. من روز قدس را روز اسلام و روز رسول اکرم می دانم، و روزی است که باید ما تمام قوای خودمان را مجهز کنیم؛ و مسلمین از آن انزوایی که آنها را کشانده بودند خارج شوند، و با تمام قدرت و قوّت در مقابل اجانب بایستند.</a:t>
            </a:r>
            <a:endParaRPr lang="en-US" dirty="0">
              <a:cs typeface="B Nazanin" panose="00000400000000000000" pitchFamily="2" charset="-78"/>
            </a:endParaRPr>
          </a:p>
        </p:txBody>
      </p:sp>
    </p:spTree>
    <p:extLst>
      <p:ext uri="{BB962C8B-B14F-4D97-AF65-F5344CB8AC3E}">
        <p14:creationId xmlns:p14="http://schemas.microsoft.com/office/powerpoint/2010/main" val="86050592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F43C7B73-53E4-E4D2-8B48-3CF2060D274D}"/>
              </a:ext>
            </a:extLst>
          </p:cNvPr>
          <p:cNvSpPr txBox="1"/>
          <p:nvPr/>
        </p:nvSpPr>
        <p:spPr>
          <a:xfrm>
            <a:off x="5081936" y="540089"/>
            <a:ext cx="5389418" cy="400110"/>
          </a:xfrm>
          <a:prstGeom prst="rect">
            <a:avLst/>
          </a:prstGeom>
          <a:noFill/>
        </p:spPr>
        <p:txBody>
          <a:bodyPr wrap="square" rtlCol="0">
            <a:spAutoFit/>
          </a:bodyPr>
          <a:lstStyle/>
          <a:p>
            <a:pPr algn="r"/>
            <a:r>
              <a:rPr lang="fa-IR" sz="2000" dirty="0">
                <a:solidFill>
                  <a:schemeClr val="bg1"/>
                </a:solidFill>
                <a:cs typeface="B Titr" panose="00000700000000000000" pitchFamily="2" charset="-78"/>
              </a:rPr>
              <a:t>روز قدس</a:t>
            </a:r>
            <a:endParaRPr lang="en-US" sz="2000" dirty="0">
              <a:solidFill>
                <a:schemeClr val="bg1"/>
              </a:solidFill>
              <a:cs typeface="B Titr" panose="00000700000000000000" pitchFamily="2" charset="-78"/>
            </a:endParaRPr>
          </a:p>
        </p:txBody>
      </p:sp>
      <p:sp>
        <p:nvSpPr>
          <p:cNvPr id="6" name="Rectangle 5">
            <a:extLst>
              <a:ext uri="{FF2B5EF4-FFF2-40B4-BE49-F238E27FC236}">
                <a16:creationId xmlns:a16="http://schemas.microsoft.com/office/drawing/2014/main" id="{E781AB93-A166-478D-6C95-BFF3E81522BF}"/>
              </a:ext>
            </a:extLst>
          </p:cNvPr>
          <p:cNvSpPr/>
          <p:nvPr/>
        </p:nvSpPr>
        <p:spPr>
          <a:xfrm>
            <a:off x="442598" y="3164924"/>
            <a:ext cx="11306803" cy="3277820"/>
          </a:xfrm>
          <a:prstGeom prst="rect">
            <a:avLst/>
          </a:prstGeom>
        </p:spPr>
        <p:txBody>
          <a:bodyPr wrap="square">
            <a:spAutoFit/>
          </a:bodyPr>
          <a:lstStyle/>
          <a:p>
            <a:pPr algn="ctr">
              <a:lnSpc>
                <a:spcPct val="300000"/>
              </a:lnSpc>
            </a:pPr>
            <a:r>
              <a:rPr lang="fa-IR" dirty="0">
                <a:cs typeface="B Nazanin" panose="00000400000000000000" pitchFamily="2" charset="-78"/>
              </a:rPr>
              <a:t>روز قدس، روزی است که باید به این روشنفکرانی که در زیر پرده با امریکا و عمال امریکا روابط دارند هشدار داد. هشدار به اینکه اگر از فضولی دست برندارید، سرکوب خواهید شد!....... روز قدس روزی است که باید به همه ابرقدرتها هشدار داد که باید دست خود را از روی مستضعفین بردارید و سر جای خود بنشینید.... روز قدس روز اسلام است. روز قدس روزی است که اسلام را باید احیا کرد و احیا بکنیم، و قوانین اسلام در ممالک اسلامی اجرا بشود. روز قدس روزی است که باید به همه ابرقدرتها هشدار بدهیم که اسلام دیگر تحت سیطره شما، به واسطه عمال خبیث شما، واقع نخواهد شد. روز قدس، روز حیات اسلام است.</a:t>
            </a:r>
            <a:endParaRPr lang="en-US" dirty="0">
              <a:cs typeface="B Nazanin" panose="00000400000000000000" pitchFamily="2" charset="-78"/>
            </a:endParaRPr>
          </a:p>
        </p:txBody>
      </p:sp>
      <p:pic>
        <p:nvPicPr>
          <p:cNvPr id="7" name="Picture 6">
            <a:extLst>
              <a:ext uri="{FF2B5EF4-FFF2-40B4-BE49-F238E27FC236}">
                <a16:creationId xmlns:a16="http://schemas.microsoft.com/office/drawing/2014/main" id="{4BAFB068-6141-FEC1-7C7C-C226788CE9E7}"/>
              </a:ext>
            </a:extLst>
          </p:cNvPr>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rot="811479">
            <a:off x="1173690" y="1305322"/>
            <a:ext cx="2162505" cy="2137956"/>
          </a:xfrm>
          <a:prstGeom prst="rect">
            <a:avLst/>
          </a:prstGeom>
        </p:spPr>
      </p:pic>
      <p:pic>
        <p:nvPicPr>
          <p:cNvPr id="8" name="Picture 7">
            <a:extLst>
              <a:ext uri="{FF2B5EF4-FFF2-40B4-BE49-F238E27FC236}">
                <a16:creationId xmlns:a16="http://schemas.microsoft.com/office/drawing/2014/main" id="{3F998F8C-E3F6-02F5-3EAD-99B0B06497E3}"/>
              </a:ext>
            </a:extLst>
          </p:cNvPr>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rot="20842078">
            <a:off x="8552069" y="1418577"/>
            <a:ext cx="2377983" cy="1911446"/>
          </a:xfrm>
          <a:prstGeom prst="rect">
            <a:avLst/>
          </a:prstGeom>
        </p:spPr>
      </p:pic>
      <p:pic>
        <p:nvPicPr>
          <p:cNvPr id="10" name="Picture 9">
            <a:extLst>
              <a:ext uri="{FF2B5EF4-FFF2-40B4-BE49-F238E27FC236}">
                <a16:creationId xmlns:a16="http://schemas.microsoft.com/office/drawing/2014/main" id="{D3F1E253-8B19-111A-72FA-C0F703A4CEF6}"/>
              </a:ext>
            </a:extLst>
          </p:cNvPr>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3556207" y="1319601"/>
            <a:ext cx="4822354" cy="2109399"/>
          </a:xfrm>
          <a:prstGeom prst="rect">
            <a:avLst/>
          </a:prstGeom>
        </p:spPr>
      </p:pic>
    </p:spTree>
    <p:extLst>
      <p:ext uri="{BB962C8B-B14F-4D97-AF65-F5344CB8AC3E}">
        <p14:creationId xmlns:p14="http://schemas.microsoft.com/office/powerpoint/2010/main" val="259187432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6096000" y="1562652"/>
            <a:ext cx="5560419" cy="4469518"/>
          </a:xfrm>
          <a:prstGeom prst="rect">
            <a:avLst/>
          </a:prstGeom>
        </p:spPr>
      </p:pic>
      <p:sp>
        <p:nvSpPr>
          <p:cNvPr id="5" name="TextBox 4">
            <a:extLst>
              <a:ext uri="{FF2B5EF4-FFF2-40B4-BE49-F238E27FC236}">
                <a16:creationId xmlns:a16="http://schemas.microsoft.com/office/drawing/2014/main" id="{CC104BF0-88BF-A074-9CAE-6365881283D4}"/>
              </a:ext>
            </a:extLst>
          </p:cNvPr>
          <p:cNvSpPr txBox="1"/>
          <p:nvPr/>
        </p:nvSpPr>
        <p:spPr>
          <a:xfrm>
            <a:off x="886120" y="1256141"/>
            <a:ext cx="5418104" cy="4939814"/>
          </a:xfrm>
          <a:prstGeom prst="rect">
            <a:avLst/>
          </a:prstGeom>
          <a:noFill/>
        </p:spPr>
        <p:txBody>
          <a:bodyPr wrap="square">
            <a:spAutoFit/>
          </a:bodyPr>
          <a:lstStyle/>
          <a:p>
            <a:pPr algn="just" rtl="1">
              <a:lnSpc>
                <a:spcPct val="300000"/>
              </a:lnSpc>
            </a:pPr>
            <a:r>
              <a:rPr lang="fa-IR" dirty="0">
                <a:cs typeface="B Nazanin" panose="00000400000000000000" pitchFamily="2" charset="-78"/>
              </a:rPr>
              <a:t>روز قدس یک روز جهانی است. روزی نیست که فقط اختصاص به قدس داشته باشد. روز مقابله مستضعفین با مستکبرین است. روز مقابله ملتهایی است که در زیر فشار ظلم امریکا و غیر امریکا بودند، در مقابل ابرقدرتهاست. روزی است که باید مستضعفین مجهز بشوند در مقابل مستکبرین، و دماغ مستکبرین را به خاک بمالند. روزی است که بین منافقین و متعهدین امتیاز خواهد شد. </a:t>
            </a:r>
            <a:endParaRPr lang="en-US" dirty="0">
              <a:cs typeface="B Nazanin" panose="00000400000000000000" pitchFamily="2" charset="-78"/>
            </a:endParaRPr>
          </a:p>
        </p:txBody>
      </p:sp>
      <p:sp>
        <p:nvSpPr>
          <p:cNvPr id="3" name="Rectangle 2"/>
          <p:cNvSpPr/>
          <p:nvPr/>
        </p:nvSpPr>
        <p:spPr>
          <a:xfrm>
            <a:off x="9408587" y="491301"/>
            <a:ext cx="965328" cy="369332"/>
          </a:xfrm>
          <a:prstGeom prst="rect">
            <a:avLst/>
          </a:prstGeom>
        </p:spPr>
        <p:txBody>
          <a:bodyPr wrap="none">
            <a:spAutoFit/>
          </a:bodyPr>
          <a:lstStyle/>
          <a:p>
            <a:pPr algn="r"/>
            <a:r>
              <a:rPr lang="fa-IR" dirty="0">
                <a:solidFill>
                  <a:schemeClr val="bg1"/>
                </a:solidFill>
                <a:cs typeface="B Titr" panose="00000700000000000000" pitchFamily="2" charset="-78"/>
              </a:rPr>
              <a:t>روز قدس</a:t>
            </a:r>
            <a:endParaRPr lang="en-US" dirty="0">
              <a:solidFill>
                <a:schemeClr val="bg1"/>
              </a:solidFill>
              <a:cs typeface="B Titr" panose="00000700000000000000" pitchFamily="2" charset="-78"/>
            </a:endParaRPr>
          </a:p>
        </p:txBody>
      </p:sp>
    </p:spTree>
    <p:extLst>
      <p:ext uri="{BB962C8B-B14F-4D97-AF65-F5344CB8AC3E}">
        <p14:creationId xmlns:p14="http://schemas.microsoft.com/office/powerpoint/2010/main" val="348113724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CC104BF0-88BF-A074-9CAE-6365881283D4}"/>
              </a:ext>
            </a:extLst>
          </p:cNvPr>
          <p:cNvSpPr txBox="1"/>
          <p:nvPr/>
        </p:nvSpPr>
        <p:spPr>
          <a:xfrm>
            <a:off x="6004875" y="1491811"/>
            <a:ext cx="5418104" cy="4108817"/>
          </a:xfrm>
          <a:prstGeom prst="rect">
            <a:avLst/>
          </a:prstGeom>
          <a:noFill/>
        </p:spPr>
        <p:txBody>
          <a:bodyPr wrap="square">
            <a:spAutoFit/>
          </a:bodyPr>
          <a:lstStyle/>
          <a:p>
            <a:pPr algn="just" rtl="1">
              <a:lnSpc>
                <a:spcPct val="300000"/>
              </a:lnSpc>
            </a:pPr>
            <a:r>
              <a:rPr lang="fa-IR" dirty="0">
                <a:cs typeface="B Nazanin" panose="00000400000000000000" pitchFamily="2" charset="-78"/>
              </a:rPr>
              <a:t>متعهدین این روز را روز قدس می دانند، و عمل می کنند به آنچه باید بکنند. و منافقین - آنهایی که با ابرقدرتها در زیر پرده آشنایی دارند و با اسرائیل دوستی- در این روز بی تفاوت هستند، یا ملتها را نمی گذارند که تظاهر کنند. روز قدس روزی است که باید سرنوشت ملتهای مستضعف معلوم شود، باید ملتهای مستضعف اعلام وجود بکنند در مقابل مستکبرین.</a:t>
            </a:r>
            <a:endParaRPr lang="en-US" dirty="0">
              <a:cs typeface="B Nazanin" panose="00000400000000000000" pitchFamily="2" charset="-78"/>
            </a:endParaRPr>
          </a:p>
        </p:txBody>
      </p:sp>
      <p:sp>
        <p:nvSpPr>
          <p:cNvPr id="3" name="Rectangle 2"/>
          <p:cNvSpPr/>
          <p:nvPr/>
        </p:nvSpPr>
        <p:spPr>
          <a:xfrm>
            <a:off x="9408587" y="491301"/>
            <a:ext cx="965328" cy="369332"/>
          </a:xfrm>
          <a:prstGeom prst="rect">
            <a:avLst/>
          </a:prstGeom>
        </p:spPr>
        <p:txBody>
          <a:bodyPr wrap="none">
            <a:spAutoFit/>
          </a:bodyPr>
          <a:lstStyle/>
          <a:p>
            <a:pPr algn="r"/>
            <a:r>
              <a:rPr lang="fa-IR" dirty="0">
                <a:solidFill>
                  <a:schemeClr val="bg1"/>
                </a:solidFill>
                <a:cs typeface="B Titr" panose="00000700000000000000" pitchFamily="2" charset="-78"/>
              </a:rPr>
              <a:t>روز قدس</a:t>
            </a:r>
            <a:endParaRPr lang="en-US" dirty="0">
              <a:solidFill>
                <a:schemeClr val="bg1"/>
              </a:solidFill>
              <a:cs typeface="B Titr" panose="00000700000000000000" pitchFamily="2" charset="-78"/>
            </a:endParaRPr>
          </a:p>
        </p:txBody>
      </p:sp>
      <p:pic>
        <p:nvPicPr>
          <p:cNvPr id="4" name="Picture 3">
            <a:extLst>
              <a:ext uri="{FF2B5EF4-FFF2-40B4-BE49-F238E27FC236}">
                <a16:creationId xmlns:a16="http://schemas.microsoft.com/office/drawing/2014/main" id="{8898C63A-DD74-1362-DCEE-537E81C51E97}"/>
              </a:ext>
            </a:extLst>
          </p:cNvPr>
          <p:cNvPicPr>
            <a:picLocks noChangeAspect="1"/>
          </p:cNvPicPr>
          <p:nvPr/>
        </p:nvPicPr>
        <p:blipFill rotWithShape="1">
          <a:blip r:embed="rId2" cstate="email">
            <a:extLst>
              <a:ext uri="{28A0092B-C50C-407E-A947-70E740481C1C}">
                <a14:useLocalDpi xmlns:a14="http://schemas.microsoft.com/office/drawing/2010/main" val="0"/>
              </a:ext>
            </a:extLst>
          </a:blip>
          <a:srcRect/>
          <a:stretch/>
        </p:blipFill>
        <p:spPr>
          <a:xfrm flipH="1">
            <a:off x="0" y="1063731"/>
            <a:ext cx="4504363" cy="5153515"/>
          </a:xfrm>
          <a:prstGeom prst="rect">
            <a:avLst/>
          </a:prstGeom>
        </p:spPr>
      </p:pic>
    </p:spTree>
    <p:extLst>
      <p:ext uri="{BB962C8B-B14F-4D97-AF65-F5344CB8AC3E}">
        <p14:creationId xmlns:p14="http://schemas.microsoft.com/office/powerpoint/2010/main" val="153724014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F43C7B73-53E4-E4D2-8B48-3CF2060D274D}"/>
              </a:ext>
            </a:extLst>
          </p:cNvPr>
          <p:cNvSpPr txBox="1"/>
          <p:nvPr/>
        </p:nvSpPr>
        <p:spPr>
          <a:xfrm>
            <a:off x="5036351" y="445581"/>
            <a:ext cx="5389418" cy="400110"/>
          </a:xfrm>
          <a:prstGeom prst="rect">
            <a:avLst/>
          </a:prstGeom>
          <a:noFill/>
        </p:spPr>
        <p:txBody>
          <a:bodyPr wrap="square" rtlCol="0">
            <a:spAutoFit/>
          </a:bodyPr>
          <a:lstStyle/>
          <a:p>
            <a:pPr algn="r"/>
            <a:r>
              <a:rPr lang="fa-IR" sz="2000" dirty="0">
                <a:solidFill>
                  <a:schemeClr val="bg1"/>
                </a:solidFill>
                <a:cs typeface="B Titr" panose="00000700000000000000" pitchFamily="2" charset="-78"/>
              </a:rPr>
              <a:t>روز قدس</a:t>
            </a:r>
            <a:endParaRPr lang="en-US" sz="2000" dirty="0">
              <a:solidFill>
                <a:schemeClr val="bg1"/>
              </a:solidFill>
              <a:cs typeface="B Titr" panose="00000700000000000000" pitchFamily="2" charset="-78"/>
            </a:endParaRPr>
          </a:p>
        </p:txBody>
      </p:sp>
      <p:pic>
        <p:nvPicPr>
          <p:cNvPr id="2" name="Picture 1"/>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5264273" y="1479304"/>
            <a:ext cx="6401701" cy="3200851"/>
          </a:xfrm>
          <a:prstGeom prst="rect">
            <a:avLst/>
          </a:prstGeom>
        </p:spPr>
      </p:pic>
      <p:sp>
        <p:nvSpPr>
          <p:cNvPr id="5" name="Rectangle 4"/>
          <p:cNvSpPr/>
          <p:nvPr/>
        </p:nvSpPr>
        <p:spPr>
          <a:xfrm>
            <a:off x="692382" y="4680155"/>
            <a:ext cx="10807235" cy="1615827"/>
          </a:xfrm>
          <a:prstGeom prst="rect">
            <a:avLst/>
          </a:prstGeom>
        </p:spPr>
        <p:txBody>
          <a:bodyPr wrap="square">
            <a:spAutoFit/>
          </a:bodyPr>
          <a:lstStyle/>
          <a:p>
            <a:pPr algn="justLow" rtl="1">
              <a:lnSpc>
                <a:spcPct val="300000"/>
              </a:lnSpc>
            </a:pPr>
            <a:r>
              <a:rPr lang="fa-IR" dirty="0">
                <a:cs typeface="B Nazanin" panose="00000400000000000000" pitchFamily="2" charset="-78"/>
              </a:rPr>
              <a:t>امام خمینی با طرح روز قدس به طور عملی نشان داد که مشکلات مسلمانان مانند دانه های زنجیر به هم پیوسته اند و آنان نباید اجازه دهند که دشمنان امت اسلامی با اتکا بر تفاوت های مذهبی و نژادی در جهان اسلام تفرقه اندازی کنند و توطئه های سوء خود را پیش ببرند.</a:t>
            </a:r>
            <a:endParaRPr lang="en-US" dirty="0">
              <a:cs typeface="B Nazanin" panose="00000400000000000000" pitchFamily="2" charset="-78"/>
            </a:endParaRPr>
          </a:p>
        </p:txBody>
      </p:sp>
      <p:sp>
        <p:nvSpPr>
          <p:cNvPr id="6" name="Rectangle 5"/>
          <p:cNvSpPr/>
          <p:nvPr/>
        </p:nvSpPr>
        <p:spPr>
          <a:xfrm>
            <a:off x="526026" y="1246775"/>
            <a:ext cx="4611582" cy="3277820"/>
          </a:xfrm>
          <a:prstGeom prst="rect">
            <a:avLst/>
          </a:prstGeom>
        </p:spPr>
        <p:txBody>
          <a:bodyPr wrap="square">
            <a:spAutoFit/>
          </a:bodyPr>
          <a:lstStyle/>
          <a:p>
            <a:pPr algn="justLow" rtl="1">
              <a:lnSpc>
                <a:spcPct val="300000"/>
              </a:lnSpc>
            </a:pPr>
            <a:r>
              <a:rPr lang="fa-IR" dirty="0">
                <a:cs typeface="B Nazanin" panose="00000400000000000000" pitchFamily="2" charset="-78"/>
              </a:rPr>
              <a:t>دور اندیشی امام خمینی  در آن دوران حساس موجب شد که نه تنها ریشه درخت مقاومت در برابر صهیونیست ها و حامیان غربی شان خشک نشود، بلکه محمل جدیدی برای اتحاد مسلمانان جهان با محوریت آزادسازی قدس ایجاد شد.</a:t>
            </a:r>
            <a:endParaRPr lang="en-US" dirty="0">
              <a:cs typeface="B Nazanin" panose="00000400000000000000" pitchFamily="2" charset="-78"/>
            </a:endParaRPr>
          </a:p>
        </p:txBody>
      </p:sp>
    </p:spTree>
    <p:extLst>
      <p:ext uri="{BB962C8B-B14F-4D97-AF65-F5344CB8AC3E}">
        <p14:creationId xmlns:p14="http://schemas.microsoft.com/office/powerpoint/2010/main" val="63595182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F43C7B73-53E4-E4D2-8B48-3CF2060D274D}"/>
              </a:ext>
            </a:extLst>
          </p:cNvPr>
          <p:cNvSpPr txBox="1"/>
          <p:nvPr/>
        </p:nvSpPr>
        <p:spPr>
          <a:xfrm>
            <a:off x="5036351" y="445581"/>
            <a:ext cx="5389418" cy="400110"/>
          </a:xfrm>
          <a:prstGeom prst="rect">
            <a:avLst/>
          </a:prstGeom>
          <a:noFill/>
        </p:spPr>
        <p:txBody>
          <a:bodyPr wrap="square" rtlCol="0">
            <a:spAutoFit/>
          </a:bodyPr>
          <a:lstStyle/>
          <a:p>
            <a:pPr algn="r"/>
            <a:r>
              <a:rPr lang="fa-IR" sz="2000" dirty="0">
                <a:solidFill>
                  <a:schemeClr val="bg1"/>
                </a:solidFill>
                <a:cs typeface="B Titr" panose="00000700000000000000" pitchFamily="2" charset="-78"/>
              </a:rPr>
              <a:t>روز قدس</a:t>
            </a:r>
            <a:endParaRPr lang="en-US" sz="2000" dirty="0">
              <a:solidFill>
                <a:schemeClr val="bg1"/>
              </a:solidFill>
              <a:cs typeface="B Titr" panose="00000700000000000000" pitchFamily="2" charset="-78"/>
            </a:endParaRPr>
          </a:p>
        </p:txBody>
      </p:sp>
      <p:pic>
        <p:nvPicPr>
          <p:cNvPr id="2" name="Picture 1"/>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4044824" y="1820754"/>
            <a:ext cx="7696406" cy="4591665"/>
          </a:xfrm>
          <a:prstGeom prst="rect">
            <a:avLst/>
          </a:prstGeom>
        </p:spPr>
      </p:pic>
      <p:sp>
        <p:nvSpPr>
          <p:cNvPr id="5" name="TextBox 4">
            <a:extLst>
              <a:ext uri="{FF2B5EF4-FFF2-40B4-BE49-F238E27FC236}">
                <a16:creationId xmlns:a16="http://schemas.microsoft.com/office/drawing/2014/main" id="{B33E324E-983F-B067-8613-032C49BEC76B}"/>
              </a:ext>
            </a:extLst>
          </p:cNvPr>
          <p:cNvSpPr txBox="1"/>
          <p:nvPr/>
        </p:nvSpPr>
        <p:spPr>
          <a:xfrm>
            <a:off x="305403" y="1258408"/>
            <a:ext cx="7085212" cy="2758447"/>
          </a:xfrm>
          <a:prstGeom prst="rect">
            <a:avLst/>
          </a:prstGeom>
          <a:noFill/>
        </p:spPr>
        <p:txBody>
          <a:bodyPr wrap="square">
            <a:spAutoFit/>
          </a:bodyPr>
          <a:lstStyle/>
          <a:p>
            <a:pPr algn="justLow" rtl="1">
              <a:lnSpc>
                <a:spcPct val="250000"/>
              </a:lnSpc>
            </a:pPr>
            <a:r>
              <a:rPr lang="fa-IR" dirty="0">
                <a:cs typeface="B Nazanin" panose="00000400000000000000" pitchFamily="2" charset="-78"/>
              </a:rPr>
              <a:t>اگر در روز قدس تمام کشورهای اسلامی، ملتها همه برخیزند و فریاد بزنند، نه برای قدس تنها، برای همه ممالک اسلامی، پیروز خواهند شد. ما با فریاد، محمد رضا خان را بیرونش کردیم. شما خیال می کنید با تفنگ بیرون کردیم؟ با فریاد، با «الله اکبر»! این قدر «الله اکبر» بر مغز اینها کوبیده شد که خودشان را باختند و فرار کردند. از این مملکت رفتند.</a:t>
            </a:r>
            <a:endParaRPr lang="en-US" dirty="0">
              <a:cs typeface="B Nazanin" panose="00000400000000000000" pitchFamily="2" charset="-78"/>
            </a:endParaRPr>
          </a:p>
        </p:txBody>
      </p:sp>
    </p:spTree>
    <p:extLst>
      <p:ext uri="{BB962C8B-B14F-4D97-AF65-F5344CB8AC3E}">
        <p14:creationId xmlns:p14="http://schemas.microsoft.com/office/powerpoint/2010/main" val="227163090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cstate="email">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9422" y="3694514"/>
            <a:ext cx="4053531" cy="2918542"/>
          </a:xfrm>
          <a:prstGeom prst="rect">
            <a:avLst/>
          </a:prstGeom>
        </p:spPr>
      </p:pic>
      <p:sp>
        <p:nvSpPr>
          <p:cNvPr id="4" name="TextBox 3">
            <a:extLst>
              <a:ext uri="{FF2B5EF4-FFF2-40B4-BE49-F238E27FC236}">
                <a16:creationId xmlns:a16="http://schemas.microsoft.com/office/drawing/2014/main" id="{F43C7B73-53E4-E4D2-8B48-3CF2060D274D}"/>
              </a:ext>
            </a:extLst>
          </p:cNvPr>
          <p:cNvSpPr txBox="1"/>
          <p:nvPr/>
        </p:nvSpPr>
        <p:spPr>
          <a:xfrm>
            <a:off x="5036351" y="445581"/>
            <a:ext cx="5389418" cy="400110"/>
          </a:xfrm>
          <a:prstGeom prst="rect">
            <a:avLst/>
          </a:prstGeom>
          <a:noFill/>
        </p:spPr>
        <p:txBody>
          <a:bodyPr wrap="square" rtlCol="0">
            <a:spAutoFit/>
          </a:bodyPr>
          <a:lstStyle/>
          <a:p>
            <a:pPr algn="r"/>
            <a:r>
              <a:rPr lang="fa-IR" sz="2000" dirty="0">
                <a:solidFill>
                  <a:schemeClr val="bg1"/>
                </a:solidFill>
                <a:cs typeface="B Titr" panose="00000700000000000000" pitchFamily="2" charset="-78"/>
              </a:rPr>
              <a:t>روز قدس</a:t>
            </a:r>
            <a:endParaRPr lang="en-US" sz="2000" dirty="0">
              <a:solidFill>
                <a:schemeClr val="bg1"/>
              </a:solidFill>
              <a:cs typeface="B Titr" panose="00000700000000000000" pitchFamily="2" charset="-78"/>
            </a:endParaRPr>
          </a:p>
        </p:txBody>
      </p:sp>
      <p:sp>
        <p:nvSpPr>
          <p:cNvPr id="2" name="Rectangle 1"/>
          <p:cNvSpPr/>
          <p:nvPr/>
        </p:nvSpPr>
        <p:spPr>
          <a:xfrm>
            <a:off x="412956" y="1200765"/>
            <a:ext cx="11454580" cy="3277820"/>
          </a:xfrm>
          <a:prstGeom prst="rect">
            <a:avLst/>
          </a:prstGeom>
        </p:spPr>
        <p:txBody>
          <a:bodyPr wrap="square">
            <a:spAutoFit/>
          </a:bodyPr>
          <a:lstStyle/>
          <a:p>
            <a:pPr algn="justLow" rtl="1">
              <a:lnSpc>
                <a:spcPct val="300000"/>
              </a:lnSpc>
            </a:pPr>
            <a:r>
              <a:rPr lang="fa-IR" dirty="0">
                <a:cs typeface="B Nazanin" panose="00000400000000000000" pitchFamily="2" charset="-78"/>
              </a:rPr>
              <a:t>اکنون که دولت غاصب اسرائیل، برای فتنه انگیزی بیشتر و تجاوز زیادتر به سرزمینهای عربی و ادامه دست غاصبانه در قبال صاحبان حق، بپاخاسته و آتش جنگ را برای چندمین بار شعله ور ساخته است .... بر عموم دولتهای ممالک اسلامی و خصوصْ دوَل عربی لازم است که با توکل به خدای متعال و تکیه بر قدرت لا یزال، همه قوا و نیروی خویش را بسیج ساخته به یاری مردان فداکاری که در خط اول جبهه چشم امید به ملت اسلام دوخته اند بشتابند، برای آزادی فلسطین و احیای مجد و شرف و عظمت اسلامی در این جهاد مقدس شرکت کنند. </a:t>
            </a:r>
            <a:endParaRPr lang="en-US" dirty="0">
              <a:cs typeface="B Nazanin" panose="00000400000000000000" pitchFamily="2" charset="-78"/>
            </a:endParaRPr>
          </a:p>
        </p:txBody>
      </p:sp>
    </p:spTree>
    <p:extLst>
      <p:ext uri="{BB962C8B-B14F-4D97-AF65-F5344CB8AC3E}">
        <p14:creationId xmlns:p14="http://schemas.microsoft.com/office/powerpoint/2010/main" val="211142741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Oval 14">
            <a:extLst>
              <a:ext uri="{FF2B5EF4-FFF2-40B4-BE49-F238E27FC236}">
                <a16:creationId xmlns:a16="http://schemas.microsoft.com/office/drawing/2014/main" id="{7A5A83A5-49B7-9801-FB6B-F590143E37E1}"/>
              </a:ext>
            </a:extLst>
          </p:cNvPr>
          <p:cNvSpPr/>
          <p:nvPr/>
        </p:nvSpPr>
        <p:spPr>
          <a:xfrm>
            <a:off x="9289143" y="866239"/>
            <a:ext cx="899886" cy="899886"/>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Rounded Corners 10">
            <a:extLst>
              <a:ext uri="{FF2B5EF4-FFF2-40B4-BE49-F238E27FC236}">
                <a16:creationId xmlns:a16="http://schemas.microsoft.com/office/drawing/2014/main" id="{7E516DFB-2868-C630-B879-5E4AD2C57673}"/>
              </a:ext>
            </a:extLst>
          </p:cNvPr>
          <p:cNvSpPr/>
          <p:nvPr/>
        </p:nvSpPr>
        <p:spPr>
          <a:xfrm rot="1564810">
            <a:off x="636709" y="1307754"/>
            <a:ext cx="4401205" cy="3915919"/>
          </a:xfrm>
          <a:prstGeom prst="round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a:extLst>
              <a:ext uri="{FF2B5EF4-FFF2-40B4-BE49-F238E27FC236}">
                <a16:creationId xmlns:a16="http://schemas.microsoft.com/office/drawing/2014/main" id="{F7CC8CA0-EE94-F395-D53D-3AF645416976}"/>
              </a:ext>
            </a:extLst>
          </p:cNvPr>
          <p:cNvPicPr>
            <a:picLocks noChangeAspect="1"/>
          </p:cNvPicPr>
          <p:nvPr/>
        </p:nvPicPr>
        <p:blipFill rotWithShape="1">
          <a:blip r:embed="rId2" cstate="email">
            <a:extLst>
              <a:ext uri="{28A0092B-C50C-407E-A947-70E740481C1C}">
                <a14:useLocalDpi xmlns:a14="http://schemas.microsoft.com/office/drawing/2010/main" val="0"/>
              </a:ext>
            </a:extLst>
          </a:blip>
          <a:srcRect/>
          <a:stretch/>
        </p:blipFill>
        <p:spPr>
          <a:xfrm>
            <a:off x="0" y="1030514"/>
            <a:ext cx="6453051" cy="5827486"/>
          </a:xfrm>
          <a:prstGeom prst="rect">
            <a:avLst/>
          </a:prstGeom>
        </p:spPr>
      </p:pic>
      <p:pic>
        <p:nvPicPr>
          <p:cNvPr id="3" name="Picture 2">
            <a:extLst>
              <a:ext uri="{FF2B5EF4-FFF2-40B4-BE49-F238E27FC236}">
                <a16:creationId xmlns:a16="http://schemas.microsoft.com/office/drawing/2014/main" id="{48AB983E-84F4-2A59-1A07-40AF35942DBE}"/>
              </a:ext>
            </a:extLst>
          </p:cNvPr>
          <p:cNvPicPr>
            <a:picLocks noChangeAspect="1"/>
          </p:cNvPicPr>
          <p:nvPr/>
        </p:nvPicPr>
        <p:blipFill rotWithShape="1">
          <a:blip r:embed="rId3" cstate="email">
            <a:extLst>
              <a:ext uri="{28A0092B-C50C-407E-A947-70E740481C1C}">
                <a14:useLocalDpi xmlns:a14="http://schemas.microsoft.com/office/drawing/2010/main" val="0"/>
              </a:ext>
            </a:extLst>
          </a:blip>
          <a:srcRect/>
          <a:stretch/>
        </p:blipFill>
        <p:spPr>
          <a:xfrm>
            <a:off x="782789" y="3265714"/>
            <a:ext cx="8116476" cy="3592286"/>
          </a:xfrm>
          <a:prstGeom prst="rect">
            <a:avLst/>
          </a:prstGeom>
        </p:spPr>
      </p:pic>
      <p:pic>
        <p:nvPicPr>
          <p:cNvPr id="7" name="Picture 6">
            <a:extLst>
              <a:ext uri="{FF2B5EF4-FFF2-40B4-BE49-F238E27FC236}">
                <a16:creationId xmlns:a16="http://schemas.microsoft.com/office/drawing/2014/main" id="{8D858E31-A6A6-0A75-EA28-C02DE56DC46A}"/>
              </a:ext>
            </a:extLst>
          </p:cNvPr>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flipH="1">
            <a:off x="8536775" y="2239493"/>
            <a:ext cx="3655225" cy="4651828"/>
          </a:xfrm>
          <a:prstGeom prst="rect">
            <a:avLst/>
          </a:prstGeom>
        </p:spPr>
      </p:pic>
      <p:sp>
        <p:nvSpPr>
          <p:cNvPr id="13" name="TextBox 12">
            <a:extLst>
              <a:ext uri="{FF2B5EF4-FFF2-40B4-BE49-F238E27FC236}">
                <a16:creationId xmlns:a16="http://schemas.microsoft.com/office/drawing/2014/main" id="{578621E4-32A4-E169-B114-2502F1C35BE1}"/>
              </a:ext>
            </a:extLst>
          </p:cNvPr>
          <p:cNvSpPr txBox="1"/>
          <p:nvPr/>
        </p:nvSpPr>
        <p:spPr>
          <a:xfrm>
            <a:off x="6155265" y="2476728"/>
            <a:ext cx="6036735" cy="3777957"/>
          </a:xfrm>
          <a:prstGeom prst="rect">
            <a:avLst/>
          </a:prstGeom>
          <a:noFill/>
        </p:spPr>
        <p:txBody>
          <a:bodyPr wrap="square" rtlCol="0">
            <a:spAutoFit/>
          </a:bodyPr>
          <a:lstStyle/>
          <a:p>
            <a:pPr algn="ctr">
              <a:lnSpc>
                <a:spcPct val="200000"/>
              </a:lnSpc>
            </a:pPr>
            <a:r>
              <a:rPr lang="fa-IR" sz="3200" dirty="0">
                <a:cs typeface="B Titr" panose="00000700000000000000" pitchFamily="2" charset="-78"/>
              </a:rPr>
              <a:t>موضوع:  </a:t>
            </a:r>
            <a:r>
              <a:rPr lang="fa-IR" sz="3200" dirty="0">
                <a:solidFill>
                  <a:srgbClr val="92D050"/>
                </a:solidFill>
                <a:cs typeface="B Titr" panose="00000700000000000000" pitchFamily="2" charset="-78"/>
              </a:rPr>
              <a:t>پاورپوینت روز قدس</a:t>
            </a:r>
          </a:p>
          <a:p>
            <a:pPr algn="ctr">
              <a:lnSpc>
                <a:spcPct val="200000"/>
              </a:lnSpc>
            </a:pPr>
            <a:r>
              <a:rPr lang="fa-IR" dirty="0">
                <a:cs typeface="B Titr" panose="00000700000000000000" pitchFamily="2" charset="-78"/>
              </a:rPr>
              <a:t>پژوهشگر:</a:t>
            </a:r>
            <a:endParaRPr lang="en-US" dirty="0">
              <a:cs typeface="B Titr" panose="00000700000000000000" pitchFamily="2" charset="-78"/>
            </a:endParaRPr>
          </a:p>
          <a:p>
            <a:pPr algn="ctr">
              <a:lnSpc>
                <a:spcPct val="200000"/>
              </a:lnSpc>
            </a:pPr>
            <a:r>
              <a:rPr lang="en-US" dirty="0">
                <a:cs typeface="B Titr" panose="00000700000000000000" pitchFamily="2" charset="-78"/>
              </a:rPr>
              <a:t>.......................................................</a:t>
            </a:r>
          </a:p>
          <a:p>
            <a:pPr algn="ctr">
              <a:lnSpc>
                <a:spcPct val="200000"/>
              </a:lnSpc>
            </a:pPr>
            <a:r>
              <a:rPr lang="fa-IR" dirty="0">
                <a:cs typeface="B Titr" panose="00000700000000000000" pitchFamily="2" charset="-78"/>
              </a:rPr>
              <a:t>استاد راهنما: </a:t>
            </a:r>
            <a:endParaRPr lang="en-US" dirty="0">
              <a:cs typeface="B Titr" panose="00000700000000000000" pitchFamily="2" charset="-78"/>
            </a:endParaRPr>
          </a:p>
          <a:p>
            <a:pPr algn="ctr">
              <a:lnSpc>
                <a:spcPct val="200000"/>
              </a:lnSpc>
            </a:pPr>
            <a:r>
              <a:rPr lang="en-US" dirty="0">
                <a:cs typeface="B Titr" panose="00000700000000000000" pitchFamily="2" charset="-78"/>
              </a:rPr>
              <a:t>......................................</a:t>
            </a:r>
            <a:endParaRPr lang="fa-IR" dirty="0">
              <a:cs typeface="B Titr" panose="00000700000000000000" pitchFamily="2" charset="-78"/>
            </a:endParaRPr>
          </a:p>
          <a:p>
            <a:pPr algn="ctr">
              <a:lnSpc>
                <a:spcPct val="200000"/>
              </a:lnSpc>
            </a:pPr>
            <a:r>
              <a:rPr lang="fa-IR" dirty="0">
                <a:cs typeface="B Titr" panose="00000700000000000000" pitchFamily="2" charset="-78"/>
              </a:rPr>
              <a:t>بهار .........</a:t>
            </a:r>
            <a:endParaRPr lang="en-US" dirty="0">
              <a:cs typeface="B Titr" panose="00000700000000000000" pitchFamily="2" charset="-78"/>
            </a:endParaRPr>
          </a:p>
        </p:txBody>
      </p:sp>
      <p:pic>
        <p:nvPicPr>
          <p:cNvPr id="14" name="Picture 13">
            <a:extLst>
              <a:ext uri="{FF2B5EF4-FFF2-40B4-BE49-F238E27FC236}">
                <a16:creationId xmlns:a16="http://schemas.microsoft.com/office/drawing/2014/main" id="{454D7218-F972-CB37-C807-290F5BED2C26}"/>
              </a:ext>
            </a:extLst>
          </p:cNvPr>
          <p:cNvPicPr>
            <a:picLocks noChangeAspect="1"/>
          </p:cNvPicPr>
          <p:nvPr/>
        </p:nvPicPr>
        <p:blipFill>
          <a:blip r:embed="rId5" cstate="email">
            <a:extLst>
              <a:ext uri="{28A0092B-C50C-407E-A947-70E740481C1C}">
                <a14:useLocalDpi xmlns:a14="http://schemas.microsoft.com/office/drawing/2010/main" val="0"/>
              </a:ext>
            </a:extLst>
          </a:blip>
          <a:stretch>
            <a:fillRect/>
          </a:stretch>
        </p:blipFill>
        <p:spPr>
          <a:xfrm>
            <a:off x="8432313" y="745474"/>
            <a:ext cx="1635258" cy="1635258"/>
          </a:xfrm>
          <a:prstGeom prst="rect">
            <a:avLst/>
          </a:prstGeom>
        </p:spPr>
      </p:pic>
    </p:spTree>
    <p:extLst>
      <p:ext uri="{BB962C8B-B14F-4D97-AF65-F5344CB8AC3E}">
        <p14:creationId xmlns:p14="http://schemas.microsoft.com/office/powerpoint/2010/main" val="108866024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1FC6ACA8-EA52-3E00-1C1A-4335C6D317A9}"/>
              </a:ext>
            </a:extLst>
          </p:cNvPr>
          <p:cNvSpPr txBox="1"/>
          <p:nvPr/>
        </p:nvSpPr>
        <p:spPr>
          <a:xfrm>
            <a:off x="507083" y="1220597"/>
            <a:ext cx="11177833" cy="4835939"/>
          </a:xfrm>
          <a:prstGeom prst="rect">
            <a:avLst/>
          </a:prstGeom>
          <a:noFill/>
        </p:spPr>
        <p:txBody>
          <a:bodyPr wrap="square">
            <a:spAutoFit/>
          </a:bodyPr>
          <a:lstStyle/>
          <a:p>
            <a:pPr algn="justLow" rtl="1">
              <a:lnSpc>
                <a:spcPct val="250000"/>
              </a:lnSpc>
            </a:pPr>
            <a:r>
              <a:rPr lang="fa-IR" dirty="0">
                <a:cs typeface="B Nazanin" panose="00000400000000000000" pitchFamily="2" charset="-78"/>
              </a:rPr>
              <a:t>از اختلاف و نفاقهای خانمانسوز و ذلت بار دست برداشته.... از قدرت پوشالی مدافعان صهیونیسم و اسرائیل نهراسند.... سران کشورهای اسلامی باید توجه داشته باشند که این جرثومه فساد را که در قلب کشورهای اسلامی گماشته اند تنها برای سرکوبی ملت عرب نمی باشد بلکه خطر و ضرر آن متوجه همه خاورمیانه است. نقشه، استیلا و سیطره صهیونیسم بر دنیای اسلام و استعمار بیشتر سرزمینهای زرخیز و منابع سرشار کشورهای اسلامی می باشد؛ و فقط با فداکاری، پایداری و اتحاد دولتهای اسلامی می توان از شرّ این کابوس سیاه استعمار رهایی یافت... دولتهای ممالک نفت خیز اسلامی لازم است از نفت و دیگر امکاناتی که در اختیار دارند به عنوان حربه علیه اسرائیل و استعمارگران استفاده کرده از فروش نفت به آن دولتهایی</a:t>
            </a:r>
          </a:p>
          <a:p>
            <a:pPr algn="justLow" rtl="1">
              <a:lnSpc>
                <a:spcPct val="250000"/>
              </a:lnSpc>
            </a:pPr>
            <a:r>
              <a:rPr lang="fa-IR" dirty="0">
                <a:cs typeface="B Nazanin" panose="00000400000000000000" pitchFamily="2" charset="-78"/>
              </a:rPr>
              <a:t> که به اسرائیل کمک می کنند خودداری ورزند. ملت اسلام به حکم وظیفه انسانی و اخوت و طبق موازین عقلی و اسلامی موظفند که در </a:t>
            </a:r>
          </a:p>
          <a:p>
            <a:pPr algn="justLow" rtl="1">
              <a:lnSpc>
                <a:spcPct val="250000"/>
              </a:lnSpc>
            </a:pPr>
            <a:r>
              <a:rPr lang="fa-IR" dirty="0">
                <a:cs typeface="B Nazanin" panose="00000400000000000000" pitchFamily="2" charset="-78"/>
              </a:rPr>
              <a:t>راه ریشه کن کردن این گماشته استعمار از هیچ فداکاری دریغ نورزند.</a:t>
            </a:r>
            <a:endParaRPr lang="en-US" dirty="0">
              <a:cs typeface="B Nazanin" panose="00000400000000000000" pitchFamily="2" charset="-78"/>
            </a:endParaRPr>
          </a:p>
        </p:txBody>
      </p:sp>
    </p:spTree>
    <p:extLst>
      <p:ext uri="{BB962C8B-B14F-4D97-AF65-F5344CB8AC3E}">
        <p14:creationId xmlns:p14="http://schemas.microsoft.com/office/powerpoint/2010/main" val="46624829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F43C7B73-53E4-E4D2-8B48-3CF2060D274D}"/>
              </a:ext>
            </a:extLst>
          </p:cNvPr>
          <p:cNvSpPr txBox="1"/>
          <p:nvPr/>
        </p:nvSpPr>
        <p:spPr>
          <a:xfrm>
            <a:off x="5036351" y="445581"/>
            <a:ext cx="5389418" cy="400110"/>
          </a:xfrm>
          <a:prstGeom prst="rect">
            <a:avLst/>
          </a:prstGeom>
          <a:noFill/>
        </p:spPr>
        <p:txBody>
          <a:bodyPr wrap="square" rtlCol="0">
            <a:spAutoFit/>
          </a:bodyPr>
          <a:lstStyle/>
          <a:p>
            <a:pPr algn="r"/>
            <a:r>
              <a:rPr lang="fa-IR" sz="2000" dirty="0">
                <a:solidFill>
                  <a:schemeClr val="bg1"/>
                </a:solidFill>
                <a:cs typeface="B Titr" panose="00000700000000000000" pitchFamily="2" charset="-78"/>
              </a:rPr>
              <a:t>روز قدس</a:t>
            </a:r>
            <a:endParaRPr lang="en-US" sz="2000" dirty="0">
              <a:solidFill>
                <a:schemeClr val="bg1"/>
              </a:solidFill>
              <a:cs typeface="B Titr" panose="00000700000000000000" pitchFamily="2" charset="-78"/>
            </a:endParaRPr>
          </a:p>
        </p:txBody>
      </p:sp>
      <p:sp>
        <p:nvSpPr>
          <p:cNvPr id="2" name="Rectangle 1"/>
          <p:cNvSpPr/>
          <p:nvPr/>
        </p:nvSpPr>
        <p:spPr>
          <a:xfrm>
            <a:off x="292231" y="1134847"/>
            <a:ext cx="7004116" cy="4939814"/>
          </a:xfrm>
          <a:prstGeom prst="rect">
            <a:avLst/>
          </a:prstGeom>
        </p:spPr>
        <p:txBody>
          <a:bodyPr wrap="square">
            <a:spAutoFit/>
          </a:bodyPr>
          <a:lstStyle/>
          <a:p>
            <a:pPr algn="justLow" rtl="1">
              <a:lnSpc>
                <a:spcPct val="300000"/>
              </a:lnSpc>
            </a:pPr>
            <a:r>
              <a:rPr lang="fa-IR" dirty="0">
                <a:cs typeface="B Nazanin" panose="00000400000000000000" pitchFamily="2" charset="-78"/>
              </a:rPr>
              <a:t>آیت الله خامنه‌ای، رهبر معظم انقلاب اسلامی، بر این باور هستند که گرامیداشت روز جهانی قدس، موجب می‌شود فلسطینیانِ مورد تهاجم دولت اسرائیل، احساس تنهایی نکنند و بتوانند مقاومت کنند. آیت الله ناصر مکارم شیرازی از مراجع تقلید شیعه، شرکت در راهپیمایی روز قدس را یک واجب شرعی می‌داند و معتقد است روز قدس باید به یک اعتراض قوی، همگانی و یکپارچه علیه غاصبان و اشغالگران تبدیل شود. به باور سید حسن نصرالله، رهبر حزب الله لبنان، اسرائیل نه‌تن‌ها خطری برای فلسطین، بلکه خطری برای امنیت، صلح و استقلال همه کشور‌های منطقه است.</a:t>
            </a:r>
          </a:p>
        </p:txBody>
      </p:sp>
      <p:pic>
        <p:nvPicPr>
          <p:cNvPr id="5" name="Picture 4"/>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7543215" y="1376314"/>
            <a:ext cx="4284024" cy="4860940"/>
          </a:xfrm>
          <a:prstGeom prst="rect">
            <a:avLst/>
          </a:prstGeom>
        </p:spPr>
      </p:pic>
    </p:spTree>
    <p:extLst>
      <p:ext uri="{BB962C8B-B14F-4D97-AF65-F5344CB8AC3E}">
        <p14:creationId xmlns:p14="http://schemas.microsoft.com/office/powerpoint/2010/main" val="155644733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F43C7B73-53E4-E4D2-8B48-3CF2060D274D}"/>
              </a:ext>
            </a:extLst>
          </p:cNvPr>
          <p:cNvSpPr txBox="1"/>
          <p:nvPr/>
        </p:nvSpPr>
        <p:spPr>
          <a:xfrm>
            <a:off x="5036351" y="445581"/>
            <a:ext cx="5389418" cy="400110"/>
          </a:xfrm>
          <a:prstGeom prst="rect">
            <a:avLst/>
          </a:prstGeom>
          <a:noFill/>
        </p:spPr>
        <p:txBody>
          <a:bodyPr wrap="square" rtlCol="0">
            <a:spAutoFit/>
          </a:bodyPr>
          <a:lstStyle/>
          <a:p>
            <a:pPr algn="r"/>
            <a:r>
              <a:rPr lang="fa-IR" sz="2000" dirty="0">
                <a:solidFill>
                  <a:schemeClr val="bg1"/>
                </a:solidFill>
                <a:cs typeface="B Titr" panose="00000700000000000000" pitchFamily="2" charset="-78"/>
              </a:rPr>
              <a:t>مراسم روز قدس</a:t>
            </a:r>
            <a:endParaRPr lang="en-US" sz="2000" dirty="0">
              <a:solidFill>
                <a:schemeClr val="bg1"/>
              </a:solidFill>
              <a:cs typeface="B Titr" panose="00000700000000000000" pitchFamily="2" charset="-78"/>
            </a:endParaRPr>
          </a:p>
        </p:txBody>
      </p:sp>
      <p:sp>
        <p:nvSpPr>
          <p:cNvPr id="2" name="Rectangle 1"/>
          <p:cNvSpPr/>
          <p:nvPr/>
        </p:nvSpPr>
        <p:spPr>
          <a:xfrm>
            <a:off x="5663323" y="1323219"/>
            <a:ext cx="6096000" cy="4835939"/>
          </a:xfrm>
          <a:prstGeom prst="rect">
            <a:avLst/>
          </a:prstGeom>
        </p:spPr>
        <p:txBody>
          <a:bodyPr>
            <a:spAutoFit/>
          </a:bodyPr>
          <a:lstStyle/>
          <a:p>
            <a:pPr algn="justLow" rtl="1">
              <a:lnSpc>
                <a:spcPct val="250000"/>
              </a:lnSpc>
            </a:pPr>
            <a:r>
              <a:rPr lang="fa-IR" dirty="0">
                <a:cs typeface="B Nazanin" panose="00000400000000000000" pitchFamily="2" charset="-78"/>
              </a:rPr>
              <a:t>راهپیمایی روز قدس در نقاط مختلف جهان از جمله مالزی،  هند،  سنگاپور،  اندونزی،  ترکیه،  آمریکا،  کانادا،  نروژ،  آذربایجان،  سودان،  انگلیس،  بحرین،  بوسنی و هرزگوین، تونس،  پاکستان،  استرالیا،  آلمان،  رومانی،  کویت،  اسپانیا،  آفریقای جنوبی،  سوئد،  ونزوئلا،  آلبانی،  یمن و یونان برگزار می‌شود؛ بنابر گزارش منابع خبری، مراسم روز قدس در بیش از ۸۰ کشور اسلامی و غیراسلامی برگزار می‌شود. مراسم روز قدس در آخرین جمعه ماه رمضان برگزار می‌شود و رسانه‌های سراسر جهان، آن را پوشش رسانه‌ای می‌دهند.</a:t>
            </a:r>
            <a:endParaRPr lang="en-US" dirty="0">
              <a:cs typeface="B Nazanin" panose="00000400000000000000" pitchFamily="2" charset="-78"/>
            </a:endParaRPr>
          </a:p>
        </p:txBody>
      </p:sp>
      <p:pic>
        <p:nvPicPr>
          <p:cNvPr id="3" name="Picture 2"/>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96291" y="1126959"/>
            <a:ext cx="5291787" cy="3310415"/>
          </a:xfrm>
          <a:prstGeom prst="rect">
            <a:avLst/>
          </a:prstGeom>
        </p:spPr>
      </p:pic>
      <p:pic>
        <p:nvPicPr>
          <p:cNvPr id="5" name="Picture 4"/>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432677" y="3890620"/>
            <a:ext cx="4822354" cy="2109399"/>
          </a:xfrm>
          <a:prstGeom prst="rect">
            <a:avLst/>
          </a:prstGeom>
        </p:spPr>
      </p:pic>
    </p:spTree>
    <p:extLst>
      <p:ext uri="{BB962C8B-B14F-4D97-AF65-F5344CB8AC3E}">
        <p14:creationId xmlns:p14="http://schemas.microsoft.com/office/powerpoint/2010/main" val="37304470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F43C7B73-53E4-E4D2-8B48-3CF2060D274D}"/>
              </a:ext>
            </a:extLst>
          </p:cNvPr>
          <p:cNvSpPr txBox="1"/>
          <p:nvPr/>
        </p:nvSpPr>
        <p:spPr>
          <a:xfrm>
            <a:off x="5065848" y="445581"/>
            <a:ext cx="5389418" cy="400110"/>
          </a:xfrm>
          <a:prstGeom prst="rect">
            <a:avLst/>
          </a:prstGeom>
          <a:noFill/>
        </p:spPr>
        <p:txBody>
          <a:bodyPr wrap="square" rtlCol="0">
            <a:spAutoFit/>
          </a:bodyPr>
          <a:lstStyle/>
          <a:p>
            <a:pPr algn="r"/>
            <a:r>
              <a:rPr lang="fa-IR" sz="2000" dirty="0">
                <a:solidFill>
                  <a:schemeClr val="bg1"/>
                </a:solidFill>
                <a:cs typeface="B Titr" panose="00000700000000000000" pitchFamily="2" charset="-78"/>
              </a:rPr>
              <a:t>راهپیمایی روز قدس</a:t>
            </a:r>
            <a:endParaRPr lang="en-US" sz="2000" dirty="0">
              <a:solidFill>
                <a:schemeClr val="bg1"/>
              </a:solidFill>
              <a:cs typeface="B Titr" panose="00000700000000000000" pitchFamily="2" charset="-78"/>
            </a:endParaRPr>
          </a:p>
        </p:txBody>
      </p:sp>
      <p:sp>
        <p:nvSpPr>
          <p:cNvPr id="3" name="TextBox 2">
            <a:extLst>
              <a:ext uri="{FF2B5EF4-FFF2-40B4-BE49-F238E27FC236}">
                <a16:creationId xmlns:a16="http://schemas.microsoft.com/office/drawing/2014/main" id="{7A5F2A95-F6B5-4809-8A5A-B0C6B0E703E6}"/>
              </a:ext>
            </a:extLst>
          </p:cNvPr>
          <p:cNvSpPr txBox="1"/>
          <p:nvPr/>
        </p:nvSpPr>
        <p:spPr>
          <a:xfrm>
            <a:off x="5202342" y="1306888"/>
            <a:ext cx="6664798" cy="4143442"/>
          </a:xfrm>
          <a:prstGeom prst="rect">
            <a:avLst/>
          </a:prstGeom>
          <a:noFill/>
        </p:spPr>
        <p:txBody>
          <a:bodyPr wrap="square">
            <a:spAutoFit/>
          </a:bodyPr>
          <a:lstStyle/>
          <a:p>
            <a:pPr algn="justLow" rtl="1">
              <a:lnSpc>
                <a:spcPct val="250000"/>
              </a:lnSpc>
            </a:pPr>
            <a:r>
              <a:rPr lang="fa-IR" dirty="0">
                <a:cs typeface="B Nazanin" panose="00000400000000000000" pitchFamily="2" charset="-78"/>
              </a:rPr>
              <a:t>به مناسبت روز جهانی قدس همه‌ساله در روز جمعه آخر ماه‌ رمضان راهپیمایی برگزار می‌شود. نخستین راهپیمایی در ایران و دیگر کشورها در ۲۶ مرداد ۱۳۵۸/ ۲۳ رمضان ۱۳۹۹ق برگزار شد. خبرگزاری‌ها از شرکت میلیونی مردم در مراسم روز قدس خبر دادند. سخنران این مراسم در تهران سیدعلی خامنه‌ای از اعضای شورای انقلاب بود. پس از قرائت پیام امام‌خمینی، مهدی بازرگان نخست‌وزیر دولت موقت نیز در این مراسم سخن گفت و روزه‌داران خواستار آزادی قدس شدند. </a:t>
            </a:r>
            <a:endParaRPr lang="en-US" dirty="0">
              <a:cs typeface="B Nazanin" panose="00000400000000000000" pitchFamily="2" charset="-78"/>
            </a:endParaRPr>
          </a:p>
        </p:txBody>
      </p:sp>
      <p:pic>
        <p:nvPicPr>
          <p:cNvPr id="2" name="Picture 1"/>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513037" y="1064561"/>
            <a:ext cx="4167118" cy="2863558"/>
          </a:xfrm>
          <a:prstGeom prst="rect">
            <a:avLst/>
          </a:prstGeom>
        </p:spPr>
      </p:pic>
      <p:pic>
        <p:nvPicPr>
          <p:cNvPr id="5" name="Picture 4"/>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627097" y="3830853"/>
            <a:ext cx="3938997" cy="2700884"/>
          </a:xfrm>
          <a:prstGeom prst="rect">
            <a:avLst/>
          </a:prstGeom>
        </p:spPr>
      </p:pic>
    </p:spTree>
    <p:extLst>
      <p:ext uri="{BB962C8B-B14F-4D97-AF65-F5344CB8AC3E}">
        <p14:creationId xmlns:p14="http://schemas.microsoft.com/office/powerpoint/2010/main" val="255862559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F43C7B73-53E4-E4D2-8B48-3CF2060D274D}"/>
              </a:ext>
            </a:extLst>
          </p:cNvPr>
          <p:cNvSpPr txBox="1"/>
          <p:nvPr/>
        </p:nvSpPr>
        <p:spPr>
          <a:xfrm>
            <a:off x="5065848" y="445581"/>
            <a:ext cx="5389418" cy="400110"/>
          </a:xfrm>
          <a:prstGeom prst="rect">
            <a:avLst/>
          </a:prstGeom>
          <a:noFill/>
        </p:spPr>
        <p:txBody>
          <a:bodyPr wrap="square" rtlCol="0">
            <a:spAutoFit/>
          </a:bodyPr>
          <a:lstStyle/>
          <a:p>
            <a:pPr algn="r"/>
            <a:r>
              <a:rPr lang="fa-IR" sz="2000" dirty="0">
                <a:solidFill>
                  <a:schemeClr val="bg1"/>
                </a:solidFill>
                <a:cs typeface="B Titr" panose="00000700000000000000" pitchFamily="2" charset="-78"/>
              </a:rPr>
              <a:t>راهپیمایی روز قدس</a:t>
            </a:r>
            <a:endParaRPr lang="en-US" sz="2000" dirty="0">
              <a:solidFill>
                <a:schemeClr val="bg1"/>
              </a:solidFill>
              <a:cs typeface="B Titr" panose="00000700000000000000" pitchFamily="2" charset="-78"/>
            </a:endParaRPr>
          </a:p>
        </p:txBody>
      </p:sp>
      <p:sp>
        <p:nvSpPr>
          <p:cNvPr id="3" name="TextBox 2">
            <a:extLst>
              <a:ext uri="{FF2B5EF4-FFF2-40B4-BE49-F238E27FC236}">
                <a16:creationId xmlns:a16="http://schemas.microsoft.com/office/drawing/2014/main" id="{7A5F2A95-F6B5-4809-8A5A-B0C6B0E703E6}"/>
              </a:ext>
            </a:extLst>
          </p:cNvPr>
          <p:cNvSpPr txBox="1"/>
          <p:nvPr/>
        </p:nvSpPr>
        <p:spPr>
          <a:xfrm>
            <a:off x="168566" y="1510149"/>
            <a:ext cx="4856058" cy="4835939"/>
          </a:xfrm>
          <a:prstGeom prst="rect">
            <a:avLst/>
          </a:prstGeom>
          <a:noFill/>
        </p:spPr>
        <p:txBody>
          <a:bodyPr wrap="square">
            <a:spAutoFit/>
          </a:bodyPr>
          <a:lstStyle/>
          <a:p>
            <a:pPr algn="justLow" rtl="1">
              <a:lnSpc>
                <a:spcPct val="250000"/>
              </a:lnSpc>
            </a:pPr>
            <a:r>
              <a:rPr lang="fa-IR" dirty="0">
                <a:cs typeface="B Nazanin" panose="00000400000000000000" pitchFamily="2" charset="-78"/>
              </a:rPr>
              <a:t>قطعنامه‌ای در ده ماده مبنی بر حمایت از مبارزات مردم فلسطین و محکوم‌کردن قرارداد انورسادات، جیمی کارتر و مناخیم بگین صادر شد. سیدمحمود طالقانی امام‌جمعه تهران در خطبه‌های نمازجمعه در همین روز درباره روز قدس سخن گفت و تأکید کرد بیت‌المقدس از آنِ همه ادیان الهی است و همه باید برای دفاع از آن آماده باشند. این اقدام ابتکاریِ امام‌خمینی در سال‌های پس از آن نیز تداوم یافته و هر سال در ایران و دیگر کشورها برگزار می‌گردد.</a:t>
            </a:r>
            <a:endParaRPr lang="en-US" dirty="0">
              <a:cs typeface="B Nazanin" panose="00000400000000000000" pitchFamily="2" charset="-78"/>
            </a:endParaRPr>
          </a:p>
        </p:txBody>
      </p:sp>
      <p:pic>
        <p:nvPicPr>
          <p:cNvPr id="2" name="Picture 1"/>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rot="1122310">
            <a:off x="8000419" y="1603935"/>
            <a:ext cx="3867559" cy="2657707"/>
          </a:xfrm>
          <a:prstGeom prst="rect">
            <a:avLst/>
          </a:prstGeom>
        </p:spPr>
      </p:pic>
      <p:pic>
        <p:nvPicPr>
          <p:cNvPr id="5" name="Picture 4"/>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rot="20582304">
            <a:off x="5987041" y="3489487"/>
            <a:ext cx="3378712" cy="2316709"/>
          </a:xfrm>
          <a:prstGeom prst="rect">
            <a:avLst/>
          </a:prstGeom>
        </p:spPr>
      </p:pic>
    </p:spTree>
    <p:extLst>
      <p:ext uri="{BB962C8B-B14F-4D97-AF65-F5344CB8AC3E}">
        <p14:creationId xmlns:p14="http://schemas.microsoft.com/office/powerpoint/2010/main" val="392464721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F43C7B73-53E4-E4D2-8B48-3CF2060D274D}"/>
              </a:ext>
            </a:extLst>
          </p:cNvPr>
          <p:cNvSpPr txBox="1"/>
          <p:nvPr/>
        </p:nvSpPr>
        <p:spPr>
          <a:xfrm>
            <a:off x="5036351" y="445581"/>
            <a:ext cx="5389418" cy="400110"/>
          </a:xfrm>
          <a:prstGeom prst="rect">
            <a:avLst/>
          </a:prstGeom>
          <a:noFill/>
        </p:spPr>
        <p:txBody>
          <a:bodyPr wrap="square" rtlCol="0">
            <a:spAutoFit/>
          </a:bodyPr>
          <a:lstStyle/>
          <a:p>
            <a:pPr algn="r"/>
            <a:r>
              <a:rPr lang="fa-IR" sz="2000" dirty="0">
                <a:solidFill>
                  <a:schemeClr val="bg1"/>
                </a:solidFill>
                <a:cs typeface="B Titr" panose="00000700000000000000" pitchFamily="2" charset="-78"/>
              </a:rPr>
              <a:t>راهپیمایی روز قدس</a:t>
            </a:r>
            <a:endParaRPr lang="en-US" sz="2000" dirty="0">
              <a:solidFill>
                <a:schemeClr val="bg1"/>
              </a:solidFill>
              <a:cs typeface="B Titr" panose="00000700000000000000" pitchFamily="2" charset="-78"/>
            </a:endParaRPr>
          </a:p>
        </p:txBody>
      </p:sp>
      <p:sp>
        <p:nvSpPr>
          <p:cNvPr id="3" name="TextBox 2">
            <a:extLst>
              <a:ext uri="{FF2B5EF4-FFF2-40B4-BE49-F238E27FC236}">
                <a16:creationId xmlns:a16="http://schemas.microsoft.com/office/drawing/2014/main" id="{ED7AD4FA-A65A-6246-29FD-BC5D147194D2}"/>
              </a:ext>
            </a:extLst>
          </p:cNvPr>
          <p:cNvSpPr txBox="1"/>
          <p:nvPr/>
        </p:nvSpPr>
        <p:spPr>
          <a:xfrm>
            <a:off x="5286233" y="1507771"/>
            <a:ext cx="6616573" cy="4835939"/>
          </a:xfrm>
          <a:prstGeom prst="rect">
            <a:avLst/>
          </a:prstGeom>
          <a:noFill/>
        </p:spPr>
        <p:txBody>
          <a:bodyPr wrap="square">
            <a:spAutoFit/>
          </a:bodyPr>
          <a:lstStyle/>
          <a:p>
            <a:pPr algn="justLow" rtl="1">
              <a:lnSpc>
                <a:spcPct val="250000"/>
              </a:lnSpc>
            </a:pPr>
            <a:r>
              <a:rPr lang="fa-IR" dirty="0">
                <a:cs typeface="B Nazanin" panose="00000400000000000000" pitchFamily="2" charset="-78"/>
              </a:rPr>
              <a:t>روز جهانی قدس در دومین‌ سال در رمضان ۱۴۰۰ق/ مرداد ۱۳۵۹ نیز در سراسر ایران با شکوه برگزار شد.هر ساله امامان‌جمعه نیز به مناسبت این روز درباره آزادی قدس شریف برای نمازگزاران سخن می‌گویند. اکبر هاشمی رفسنجانی در خطبه روز قدس ۹/۵/۱۳۶۰ به تفصیل درباره تاریخ بیت‌المقدس و سیر تحول آن از صدر اسلام تا نبردهای صلیبی و دوره معاصر سخن گفت و راه‌های مبارزه با اسرائیل و آزادی قدس را برای مردم تشریح کرد. ستاد برگزاری روز قدس نیز برنامه‌های متنوعی را به اجرا درآورد، مانند دعوت به تکبیر در شب جمعه، برگزاری نمایشگاه پوستر روز قدس، دعوت از مهمانان خارجی.</a:t>
            </a:r>
            <a:endParaRPr lang="en-US" dirty="0">
              <a:cs typeface="B Nazanin" panose="00000400000000000000" pitchFamily="2" charset="-78"/>
            </a:endParaRPr>
          </a:p>
        </p:txBody>
      </p:sp>
      <p:pic>
        <p:nvPicPr>
          <p:cNvPr id="2" name="Picture 1"/>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557159" y="1327598"/>
            <a:ext cx="4479192" cy="2899455"/>
          </a:xfrm>
          <a:prstGeom prst="rect">
            <a:avLst/>
          </a:prstGeom>
        </p:spPr>
      </p:pic>
    </p:spTree>
    <p:extLst>
      <p:ext uri="{BB962C8B-B14F-4D97-AF65-F5344CB8AC3E}">
        <p14:creationId xmlns:p14="http://schemas.microsoft.com/office/powerpoint/2010/main" val="261360538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F43C7B73-53E4-E4D2-8B48-3CF2060D274D}"/>
              </a:ext>
            </a:extLst>
          </p:cNvPr>
          <p:cNvSpPr txBox="1"/>
          <p:nvPr/>
        </p:nvSpPr>
        <p:spPr>
          <a:xfrm>
            <a:off x="5036351" y="445581"/>
            <a:ext cx="5389418" cy="400110"/>
          </a:xfrm>
          <a:prstGeom prst="rect">
            <a:avLst/>
          </a:prstGeom>
          <a:noFill/>
        </p:spPr>
        <p:txBody>
          <a:bodyPr wrap="square" rtlCol="0">
            <a:spAutoFit/>
          </a:bodyPr>
          <a:lstStyle/>
          <a:p>
            <a:pPr algn="r"/>
            <a:r>
              <a:rPr lang="fa-IR" sz="2000" dirty="0">
                <a:solidFill>
                  <a:schemeClr val="bg1"/>
                </a:solidFill>
                <a:cs typeface="B Titr" panose="00000700000000000000" pitchFamily="2" charset="-78"/>
              </a:rPr>
              <a:t>راهپیمایی روز قدس</a:t>
            </a:r>
            <a:endParaRPr lang="en-US" sz="2000" dirty="0">
              <a:solidFill>
                <a:schemeClr val="bg1"/>
              </a:solidFill>
              <a:cs typeface="B Titr" panose="00000700000000000000" pitchFamily="2" charset="-78"/>
            </a:endParaRPr>
          </a:p>
        </p:txBody>
      </p:sp>
      <p:sp>
        <p:nvSpPr>
          <p:cNvPr id="7" name="TextBox 6">
            <a:extLst>
              <a:ext uri="{FF2B5EF4-FFF2-40B4-BE49-F238E27FC236}">
                <a16:creationId xmlns:a16="http://schemas.microsoft.com/office/drawing/2014/main" id="{06A74271-80CB-31A2-F55B-F9700C59FF9E}"/>
              </a:ext>
            </a:extLst>
          </p:cNvPr>
          <p:cNvSpPr txBox="1"/>
          <p:nvPr/>
        </p:nvSpPr>
        <p:spPr>
          <a:xfrm>
            <a:off x="541186" y="1191121"/>
            <a:ext cx="11109628" cy="4939814"/>
          </a:xfrm>
          <a:prstGeom prst="rect">
            <a:avLst/>
          </a:prstGeom>
          <a:noFill/>
        </p:spPr>
        <p:txBody>
          <a:bodyPr wrap="square">
            <a:spAutoFit/>
          </a:bodyPr>
          <a:lstStyle/>
          <a:p>
            <a:pPr algn="ctr" rtl="1">
              <a:lnSpc>
                <a:spcPct val="300000"/>
              </a:lnSpc>
            </a:pPr>
            <a:r>
              <a:rPr lang="fa-IR" dirty="0">
                <a:cs typeface="B Nazanin" panose="00000400000000000000" pitchFamily="2" charset="-78"/>
              </a:rPr>
              <a:t>نخستین کنگره آزادی قدس در هجده مرداد ۱۳۵۹ با شرکت نمایندگان فلسطین، ستاد برگزاری روز قدس و نمایندگان جنبش‌های آزادی‌بخش جهان به مدت سه ‌روز در تهران برگزار شد. امام‌خمینی برای شرکت‌کنندگان در این کنگره که به دیدار ایشان رفته بودند، درباره قدس سخن گفت. راهپیمایی روز جهانی قدس سال ۱۳۵۹ در کشورهای گوناگونی چون پاکستان و امریکا و لبنان برگزار شد. در همین سال انجمن اسلامی دانشجویان ایران و جامعه اسلامی واشنگتن تظاهراتی در روز جهانی قدس، از پارک مقابل کاخ سفید تا مرکز اسلامی برپا کردند. دانشجویان ایرانی لندن و پاریس و برلین نیز در روز قدس با شرکت دیگر مسلمانان دست به تظاهرات زدند. به دعوت محمد منهاج، نماینده امام‌خمینی در استرالیا، بیش از ۳۵۰ نفر از دانشجویان مسلمان به مناسبت روز جهانی قدس راهپیمایی باشکوهی در برابر کنسولگری رژیم اسرائیل در «سیدنی» انجام دادند. این مراسم در سال‌های بعد نیز پرشورتر از سال‌های پیش برگزار شد.</a:t>
            </a:r>
            <a:endParaRPr lang="en-US" dirty="0">
              <a:cs typeface="B Nazanin" panose="00000400000000000000" pitchFamily="2" charset="-78"/>
            </a:endParaRPr>
          </a:p>
        </p:txBody>
      </p:sp>
    </p:spTree>
    <p:extLst>
      <p:ext uri="{BB962C8B-B14F-4D97-AF65-F5344CB8AC3E}">
        <p14:creationId xmlns:p14="http://schemas.microsoft.com/office/powerpoint/2010/main" val="402930442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8393920" y="510966"/>
            <a:ext cx="2005678" cy="400110"/>
          </a:xfrm>
          <a:prstGeom prst="rect">
            <a:avLst/>
          </a:prstGeom>
        </p:spPr>
        <p:txBody>
          <a:bodyPr wrap="none">
            <a:spAutoFit/>
          </a:bodyPr>
          <a:lstStyle/>
          <a:p>
            <a:pPr algn="r"/>
            <a:r>
              <a:rPr lang="fa-IR" sz="2000" dirty="0">
                <a:solidFill>
                  <a:schemeClr val="bg1"/>
                </a:solidFill>
                <a:cs typeface="B Titr" panose="00000700000000000000" pitchFamily="2" charset="-78"/>
              </a:rPr>
              <a:t>راهپیمایی روز قدس</a:t>
            </a:r>
            <a:endParaRPr lang="en-US" sz="2000" dirty="0">
              <a:solidFill>
                <a:schemeClr val="bg1"/>
              </a:solidFill>
              <a:cs typeface="B Titr" panose="00000700000000000000" pitchFamily="2" charset="-78"/>
            </a:endParaRPr>
          </a:p>
        </p:txBody>
      </p:sp>
      <p:sp>
        <p:nvSpPr>
          <p:cNvPr id="6" name="Rectangle 5"/>
          <p:cNvSpPr/>
          <p:nvPr/>
        </p:nvSpPr>
        <p:spPr>
          <a:xfrm>
            <a:off x="477669" y="1261677"/>
            <a:ext cx="11272464" cy="2758447"/>
          </a:xfrm>
          <a:prstGeom prst="rect">
            <a:avLst/>
          </a:prstGeom>
        </p:spPr>
        <p:txBody>
          <a:bodyPr wrap="square">
            <a:spAutoFit/>
          </a:bodyPr>
          <a:lstStyle/>
          <a:p>
            <a:pPr algn="justLow" rtl="1">
              <a:lnSpc>
                <a:spcPct val="250000"/>
              </a:lnSpc>
            </a:pPr>
            <a:r>
              <a:rPr lang="fa-IR" dirty="0">
                <a:cs typeface="B Nazanin" panose="00000400000000000000" pitchFamily="2" charset="-78"/>
              </a:rPr>
              <a:t>مراسم روز جهانی قدس در سال ۱۳۶۰ در پاکستان، واتیکان، پاریس، هند و بلگراد نیز برگزار شد. در سال ۱۳۶۴/ رمضان ۱۴۰۵ق در شرایط جنگ با وجود تهدید عراق به حمله به تهران در روز قدس، مردم در یک راهپیمایی میلیونی شرکت کردند و امام‌خمینی این امر را نشانه تأثیرنکردن تبلیغات و تهدیدات دشمنان بر مردم ایران خواند. در مراسم روز قدس در ۱۶/۳/۱۳۶۵ افزون بر شرکت گسترده ایرانیان در راهپیمایی روز قدس در کشورهایی چون پاکستان، لبنان، امارات، هند، بنگلادش، سودان، جامو و کشمیر، لندن و لیبی نیز مراسم روز قدس برگزار شد. این تظاهرات در سال‌های بعد نیز ادامه یافت.</a:t>
            </a:r>
            <a:endParaRPr lang="en-US" dirty="0">
              <a:cs typeface="B Nazanin" panose="00000400000000000000" pitchFamily="2" charset="-78"/>
            </a:endParaRPr>
          </a:p>
        </p:txBody>
      </p:sp>
      <p:pic>
        <p:nvPicPr>
          <p:cNvPr id="2" name="Picture 1">
            <a:extLst>
              <a:ext uri="{FF2B5EF4-FFF2-40B4-BE49-F238E27FC236}">
                <a16:creationId xmlns:a16="http://schemas.microsoft.com/office/drawing/2014/main" id="{932BC3C6-66D6-F809-8E01-01C6627FD5E6}"/>
              </a:ext>
            </a:extLst>
          </p:cNvPr>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1160060" y="4121625"/>
            <a:ext cx="3059190" cy="2400978"/>
          </a:xfrm>
          <a:prstGeom prst="rect">
            <a:avLst/>
          </a:prstGeom>
        </p:spPr>
      </p:pic>
      <p:pic>
        <p:nvPicPr>
          <p:cNvPr id="4" name="Picture 3">
            <a:extLst>
              <a:ext uri="{FF2B5EF4-FFF2-40B4-BE49-F238E27FC236}">
                <a16:creationId xmlns:a16="http://schemas.microsoft.com/office/drawing/2014/main" id="{09C33772-681E-FCE6-33DF-C181CF09F337}"/>
              </a:ext>
            </a:extLst>
          </p:cNvPr>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rot="598152">
            <a:off x="5268507" y="4352979"/>
            <a:ext cx="3310773" cy="1938269"/>
          </a:xfrm>
          <a:prstGeom prst="rect">
            <a:avLst/>
          </a:prstGeom>
        </p:spPr>
      </p:pic>
    </p:spTree>
    <p:extLst>
      <p:ext uri="{BB962C8B-B14F-4D97-AF65-F5344CB8AC3E}">
        <p14:creationId xmlns:p14="http://schemas.microsoft.com/office/powerpoint/2010/main" val="62829681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F43C7B73-53E4-E4D2-8B48-3CF2060D274D}"/>
              </a:ext>
            </a:extLst>
          </p:cNvPr>
          <p:cNvSpPr txBox="1"/>
          <p:nvPr/>
        </p:nvSpPr>
        <p:spPr>
          <a:xfrm>
            <a:off x="5036351" y="445581"/>
            <a:ext cx="5389418" cy="400110"/>
          </a:xfrm>
          <a:prstGeom prst="rect">
            <a:avLst/>
          </a:prstGeom>
          <a:noFill/>
        </p:spPr>
        <p:txBody>
          <a:bodyPr wrap="square" rtlCol="0">
            <a:spAutoFit/>
          </a:bodyPr>
          <a:lstStyle/>
          <a:p>
            <a:pPr algn="r"/>
            <a:r>
              <a:rPr lang="fa-IR" sz="2000" dirty="0">
                <a:solidFill>
                  <a:schemeClr val="bg1"/>
                </a:solidFill>
                <a:cs typeface="B Titr" panose="00000700000000000000" pitchFamily="2" charset="-78"/>
              </a:rPr>
              <a:t>ویژگی های روز قدس</a:t>
            </a:r>
            <a:endParaRPr lang="en-US" sz="2000" dirty="0">
              <a:solidFill>
                <a:schemeClr val="bg1"/>
              </a:solidFill>
              <a:cs typeface="B Titr" panose="00000700000000000000" pitchFamily="2" charset="-78"/>
            </a:endParaRPr>
          </a:p>
        </p:txBody>
      </p:sp>
      <p:sp>
        <p:nvSpPr>
          <p:cNvPr id="2" name="Rectangle 1"/>
          <p:cNvSpPr/>
          <p:nvPr/>
        </p:nvSpPr>
        <p:spPr>
          <a:xfrm>
            <a:off x="0" y="845691"/>
            <a:ext cx="8141110" cy="5909310"/>
          </a:xfrm>
          <a:prstGeom prst="rect">
            <a:avLst/>
          </a:prstGeom>
        </p:spPr>
        <p:txBody>
          <a:bodyPr wrap="square">
            <a:spAutoFit/>
          </a:bodyPr>
          <a:lstStyle/>
          <a:p>
            <a:pPr algn="r">
              <a:lnSpc>
                <a:spcPct val="150000"/>
              </a:lnSpc>
            </a:pPr>
            <a:r>
              <a:rPr lang="fa-IR" dirty="0"/>
              <a:t>ا</a:t>
            </a:r>
            <a:r>
              <a:rPr lang="fa-IR" dirty="0">
                <a:cs typeface="B Nazanin" panose="00000400000000000000" pitchFamily="2" charset="-78"/>
              </a:rPr>
              <a:t>مام‌خمینی در آستانه روز جهانی قدس، در سال ۱۳۵۸ در سخنرانی برای اقشار مختلف مردم روز قدس را روز احیای اسلام، روز حکومت اسلامى، روز تجهیز و مقابله مستضعفان با مستکبران و ابرقدرت‌ها، روز تعیین سرنوشت ملت‌هاى مستضعف و غلبه مستضعفان بر مستکبران، روز همت مسلمانان برای نجات قدس، روز برافراشته‌شدن بیرق جمهورى اسلامى در سراسر کشورها و روز بازشناسی منافقان از متعهدان خواند و یادآور شد مقصود از متعهدان افراد معتقد به روز قدس و منافقان سدکنندگان راه مردم برای شرکت در مراسم روز قدس‌اند. ایشان با اشاره به هجوم اسرائیل به جنوب لبنان در سال ۱۳۵۸ و حرکات وحشیانه آنان، آن را با رفتار محمدرضا پهلوی در سال‌های پایانی سلطنت مقایسه کرد و افزود حرکت‌های اسرائیل نیز نشانه زوال عمر این رژیم است. امام‌خمینی روز قدس را روز رسول اکرم(ص) خواند و از مردم خواست با همه قوا در برابر ابرقدرت‌ها ایستادگی کنند و اجازه دخالت در امور مسلمانان را به آنان ندهند. ایشان در ۲۶ مرداد ۱۳۵۸ نیز در سخنانی با اشاره به ضرورت تشکیل حزب مستضعفان، روز قدس را روز بسیج عمومی مسلمانان خواند و ابراز امیدواری کرد این روز مقدمه تشکیل حزب مستضعفان و پیروزی نهایی آنان باشد. ایشان در سال‌های بعد نیز به این مناسبت مردم را به پاسداشت این روز سفارش می‌کرد، ازجمله در ۲۴ رمضان ۱۴۰۰ق/ ۱۵ مرداد ۱۳۵۹ در پیامی از مردم خواست روز قدس را زنده بدارند که رژیم اسرائیل در صورت پیروزی به سرزمین‌های اشغالی بسنده نمی‌کند و امریکا نیز با وی همدست و با پایتخت قراردادن قدس مخالفتی ندارد و هیاهوی ابرقدرت‌ها علیه اسرائیل ظاهری است.</a:t>
            </a:r>
            <a:endParaRPr lang="en-US" dirty="0">
              <a:cs typeface="B Nazanin" panose="00000400000000000000" pitchFamily="2" charset="-78"/>
            </a:endParaRPr>
          </a:p>
        </p:txBody>
      </p:sp>
      <p:pic>
        <p:nvPicPr>
          <p:cNvPr id="3" name="Picture 2"/>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8357420" y="1503281"/>
            <a:ext cx="3534353" cy="459413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p:spPr>
      </p:pic>
    </p:spTree>
    <p:extLst>
      <p:ext uri="{BB962C8B-B14F-4D97-AF65-F5344CB8AC3E}">
        <p14:creationId xmlns:p14="http://schemas.microsoft.com/office/powerpoint/2010/main" val="308908047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F43C7B73-53E4-E4D2-8B48-3CF2060D274D}"/>
              </a:ext>
            </a:extLst>
          </p:cNvPr>
          <p:cNvSpPr txBox="1"/>
          <p:nvPr/>
        </p:nvSpPr>
        <p:spPr>
          <a:xfrm>
            <a:off x="5036351" y="445581"/>
            <a:ext cx="5389418" cy="400110"/>
          </a:xfrm>
          <a:prstGeom prst="rect">
            <a:avLst/>
          </a:prstGeom>
          <a:noFill/>
        </p:spPr>
        <p:txBody>
          <a:bodyPr wrap="square" rtlCol="0">
            <a:spAutoFit/>
          </a:bodyPr>
          <a:lstStyle/>
          <a:p>
            <a:pPr algn="r"/>
            <a:r>
              <a:rPr lang="fa-IR" sz="2000" dirty="0">
                <a:solidFill>
                  <a:schemeClr val="bg1"/>
                </a:solidFill>
                <a:cs typeface="B Titr" panose="00000700000000000000" pitchFamily="2" charset="-78"/>
              </a:rPr>
              <a:t>ابعاد جهانی روز قدس</a:t>
            </a:r>
            <a:endParaRPr lang="en-US" sz="2000" dirty="0">
              <a:solidFill>
                <a:schemeClr val="bg1"/>
              </a:solidFill>
              <a:cs typeface="B Titr" panose="00000700000000000000" pitchFamily="2" charset="-78"/>
            </a:endParaRPr>
          </a:p>
        </p:txBody>
      </p:sp>
      <p:sp>
        <p:nvSpPr>
          <p:cNvPr id="3" name="Rectangle 2"/>
          <p:cNvSpPr/>
          <p:nvPr/>
        </p:nvSpPr>
        <p:spPr>
          <a:xfrm>
            <a:off x="98323" y="1393059"/>
            <a:ext cx="11897031" cy="4662815"/>
          </a:xfrm>
          <a:prstGeom prst="rect">
            <a:avLst/>
          </a:prstGeom>
        </p:spPr>
        <p:txBody>
          <a:bodyPr wrap="square">
            <a:spAutoFit/>
          </a:bodyPr>
          <a:lstStyle/>
          <a:p>
            <a:pPr algn="r" rtl="1">
              <a:lnSpc>
                <a:spcPct val="150000"/>
              </a:lnSpc>
            </a:pPr>
            <a:r>
              <a:rPr lang="fa-IR" dirty="0">
                <a:cs typeface="B Nazanin" panose="00000400000000000000" pitchFamily="2" charset="-78"/>
              </a:rPr>
              <a:t>شکوه و عظمت روز قدس در نگاه برخی شخصیت‌های دینی و سیاسی در ایران و جهان بازتاب داشت و اندیشمندان جهان این روز را روزی بزرگ و بااهمیت خواندند؛</a:t>
            </a:r>
          </a:p>
          <a:p>
            <a:pPr algn="r" rtl="1">
              <a:lnSpc>
                <a:spcPct val="150000"/>
              </a:lnSpc>
            </a:pPr>
            <a:r>
              <a:rPr lang="fa-IR" dirty="0">
                <a:cs typeface="B Nazanin" panose="00000400000000000000" pitchFamily="2" charset="-78"/>
              </a:rPr>
              <a:t>ازجمله سرهنگ ابوموسی دبیرکل جنبش فتح، فرمان امام‌خمینی برای اختصاص آخرین جمعه ماه رمضان به روز جهانی قدس را موجب زنده‌شدن امید در دل ملت مسلمان فلسطین و تجلی قدرت آنان برای رویارویی با توسعه‌طلبی‌های اسرائیل خواند. احمد جبرئیل دبیرکل جبهه خلق برای آزادی فلسطین، راهپیمایی روز قدس را نشانگر اهمیت قدس نامید و شیخ‌سعید شعبان رهبر جنبش توحید اسلامی لبنان، آن را رمز نهادینه‌شدن مسئله فلسطین در روح و جان مسلمانان نامید.مولانا عبدالقدوس از علمای برجسته پاکستان، روز جهانی قدس را موجب همبستگی بیشتر مسلمانان شمرد و به آتش کشیده شدن</a:t>
            </a:r>
          </a:p>
          <a:p>
            <a:pPr algn="r" rtl="1">
              <a:lnSpc>
                <a:spcPct val="150000"/>
              </a:lnSpc>
            </a:pPr>
            <a:r>
              <a:rPr lang="fa-IR" dirty="0">
                <a:cs typeface="B Nazanin" panose="00000400000000000000" pitchFamily="2" charset="-78"/>
              </a:rPr>
              <a:t> پرچم رژیم صهیونیستی را بیانگر نفرت مسلمانان در برابر افزون‌طلبان خواند. در نگاه قاضی‌حسین احمد،</a:t>
            </a:r>
          </a:p>
          <a:p>
            <a:pPr algn="r" rtl="1">
              <a:lnSpc>
                <a:spcPct val="150000"/>
              </a:lnSpc>
            </a:pPr>
            <a:r>
              <a:rPr lang="fa-IR" dirty="0">
                <a:cs typeface="B Nazanin" panose="00000400000000000000" pitchFamily="2" charset="-78"/>
              </a:rPr>
              <a:t> رهبر حزب جماعت اسلامی پاکستان، این روز، روز صدای اعتراض جهان اسلام علیه اشغال قبله نخست</a:t>
            </a:r>
          </a:p>
          <a:p>
            <a:pPr algn="r" rtl="1">
              <a:lnSpc>
                <a:spcPct val="150000"/>
              </a:lnSpc>
            </a:pPr>
            <a:r>
              <a:rPr lang="fa-IR" dirty="0">
                <a:cs typeface="B Nazanin" panose="00000400000000000000" pitchFamily="2" charset="-78"/>
              </a:rPr>
              <a:t> مسلمانان است. عبدالغنی شمس‌الدین رئیس جمعیت علمای مالزی روز جهانی قدس را انتخابی هوشمندانه</a:t>
            </a:r>
          </a:p>
          <a:p>
            <a:pPr algn="r" rtl="1">
              <a:lnSpc>
                <a:spcPct val="150000"/>
              </a:lnSpc>
            </a:pPr>
            <a:r>
              <a:rPr lang="fa-IR" dirty="0">
                <a:cs typeface="B Nazanin" panose="00000400000000000000" pitchFamily="2" charset="-78"/>
              </a:rPr>
              <a:t> برای یادآوری اسارت بیت‌المقدس به دست صهیونیست‌ها نامید. زهیر سلیمان استاد دانشگاه و نویسنده</a:t>
            </a:r>
          </a:p>
          <a:p>
            <a:pPr algn="r" rtl="1">
              <a:lnSpc>
                <a:spcPct val="150000"/>
              </a:lnSpc>
            </a:pPr>
            <a:r>
              <a:rPr lang="fa-IR" dirty="0">
                <a:cs typeface="B Nazanin" panose="00000400000000000000" pitchFamily="2" charset="-78"/>
              </a:rPr>
              <a:t> برجسته عرب طرح روز جهانی قدس را بهترین طرح برای مبارزه مردمی و همه‌جانبه علیه اسرائیل خواند</a:t>
            </a:r>
          </a:p>
          <a:p>
            <a:pPr algn="r" rtl="1">
              <a:lnSpc>
                <a:spcPct val="150000"/>
              </a:lnSpc>
            </a:pPr>
            <a:r>
              <a:rPr lang="fa-IR" dirty="0">
                <a:cs typeface="B Nazanin" panose="00000400000000000000" pitchFamily="2" charset="-78"/>
              </a:rPr>
              <a:t> و بهترین روش احیای مسئله قدس و بلکه زنده‌شدن اسلام در قلوب مسلمانان ‌دانست.</a:t>
            </a:r>
            <a:endParaRPr lang="en-US" dirty="0">
              <a:cs typeface="B Nazanin" panose="00000400000000000000" pitchFamily="2" charset="-78"/>
            </a:endParaRPr>
          </a:p>
        </p:txBody>
      </p:sp>
      <p:pic>
        <p:nvPicPr>
          <p:cNvPr id="5" name="Picture 4"/>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130055" y="3161944"/>
            <a:ext cx="4426080" cy="3279932"/>
          </a:xfrm>
          <a:prstGeom prst="rect">
            <a:avLst/>
          </a:prstGeom>
        </p:spPr>
      </p:pic>
    </p:spTree>
    <p:extLst>
      <p:ext uri="{BB962C8B-B14F-4D97-AF65-F5344CB8AC3E}">
        <p14:creationId xmlns:p14="http://schemas.microsoft.com/office/powerpoint/2010/main" val="125499333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F43C7B73-53E4-E4D2-8B48-3CF2060D274D}"/>
              </a:ext>
            </a:extLst>
          </p:cNvPr>
          <p:cNvSpPr txBox="1"/>
          <p:nvPr/>
        </p:nvSpPr>
        <p:spPr>
          <a:xfrm>
            <a:off x="5075680" y="484911"/>
            <a:ext cx="5389418" cy="400110"/>
          </a:xfrm>
          <a:prstGeom prst="rect">
            <a:avLst/>
          </a:prstGeom>
          <a:noFill/>
        </p:spPr>
        <p:txBody>
          <a:bodyPr wrap="square" rtlCol="0">
            <a:spAutoFit/>
          </a:bodyPr>
          <a:lstStyle/>
          <a:p>
            <a:pPr algn="r"/>
            <a:r>
              <a:rPr lang="fa-IR" sz="2000" dirty="0">
                <a:solidFill>
                  <a:schemeClr val="bg1"/>
                </a:solidFill>
                <a:cs typeface="B Titr" panose="00000700000000000000" pitchFamily="2" charset="-78"/>
              </a:rPr>
              <a:t>روز قدس</a:t>
            </a:r>
            <a:endParaRPr lang="en-US" sz="2000" dirty="0">
              <a:solidFill>
                <a:schemeClr val="bg1"/>
              </a:solidFill>
              <a:cs typeface="B Titr" panose="00000700000000000000" pitchFamily="2" charset="-78"/>
            </a:endParaRPr>
          </a:p>
        </p:txBody>
      </p:sp>
      <p:sp>
        <p:nvSpPr>
          <p:cNvPr id="7" name="TextBox 6">
            <a:extLst>
              <a:ext uri="{FF2B5EF4-FFF2-40B4-BE49-F238E27FC236}">
                <a16:creationId xmlns:a16="http://schemas.microsoft.com/office/drawing/2014/main" id="{F9AFCEDE-B498-BC5E-2E44-CA8EC7175986}"/>
              </a:ext>
            </a:extLst>
          </p:cNvPr>
          <p:cNvSpPr txBox="1"/>
          <p:nvPr/>
        </p:nvSpPr>
        <p:spPr>
          <a:xfrm>
            <a:off x="5978013" y="1336312"/>
            <a:ext cx="5479473" cy="4455066"/>
          </a:xfrm>
          <a:prstGeom prst="rect">
            <a:avLst/>
          </a:prstGeom>
          <a:noFill/>
        </p:spPr>
        <p:txBody>
          <a:bodyPr wrap="square">
            <a:spAutoFit/>
          </a:bodyPr>
          <a:lstStyle/>
          <a:p>
            <a:pPr algn="just" rtl="1">
              <a:lnSpc>
                <a:spcPct val="200000"/>
              </a:lnSpc>
            </a:pPr>
            <a:r>
              <a:rPr lang="fa-IR" i="0" dirty="0">
                <a:effectLst/>
                <a:latin typeface="Iransansxv"/>
                <a:cs typeface="B Nazanin" panose="00000400000000000000" pitchFamily="2" charset="-78"/>
              </a:rPr>
              <a:t>روز قدس</a:t>
            </a:r>
            <a:r>
              <a:rPr lang="fa-IR" i="0" dirty="0">
                <a:effectLst/>
                <a:latin typeface="iransansxlight"/>
                <a:cs typeface="B Nazanin" panose="00000400000000000000" pitchFamily="2" charset="-78"/>
              </a:rPr>
              <a:t> یا </a:t>
            </a:r>
            <a:r>
              <a:rPr lang="fa-IR" i="0" dirty="0">
                <a:effectLst/>
                <a:latin typeface="Iransansxv"/>
                <a:cs typeface="B Nazanin" panose="00000400000000000000" pitchFamily="2" charset="-78"/>
              </a:rPr>
              <a:t>روز جهانی قدس</a:t>
            </a:r>
            <a:r>
              <a:rPr lang="fa-IR" i="0" dirty="0">
                <a:effectLst/>
                <a:latin typeface="iransansxlight"/>
                <a:cs typeface="B Nazanin" panose="00000400000000000000" pitchFamily="2" charset="-78"/>
              </a:rPr>
              <a:t> آخرین روز </a:t>
            </a:r>
            <a:r>
              <a:rPr lang="fa-IR" i="0" strike="noStrike" dirty="0">
                <a:effectLst/>
                <a:latin typeface="iransansxlight"/>
                <a:cs typeface="B Nazanin" panose="00000400000000000000" pitchFamily="2" charset="-78"/>
              </a:rPr>
              <a:t>جمعه</a:t>
            </a:r>
            <a:r>
              <a:rPr lang="fa-IR" i="0" dirty="0">
                <a:effectLst/>
                <a:latin typeface="iransansxlight"/>
                <a:cs typeface="B Nazanin" panose="00000400000000000000" pitchFamily="2" charset="-78"/>
              </a:rPr>
              <a:t> در </a:t>
            </a:r>
            <a:r>
              <a:rPr lang="fa-IR" i="0" strike="noStrike" dirty="0">
                <a:effectLst/>
                <a:latin typeface="iransansxlight"/>
                <a:cs typeface="B Nazanin" panose="00000400000000000000" pitchFamily="2" charset="-78"/>
              </a:rPr>
              <a:t>ماه رمضان</a:t>
            </a:r>
            <a:r>
              <a:rPr lang="fa-IR" i="0" dirty="0">
                <a:effectLst/>
                <a:latin typeface="iransansxlight"/>
                <a:cs typeface="B Nazanin" panose="00000400000000000000" pitchFamily="2" charset="-78"/>
              </a:rPr>
              <a:t> است که </a:t>
            </a:r>
            <a:r>
              <a:rPr lang="fa-IR" i="0" strike="noStrike" dirty="0">
                <a:effectLst/>
                <a:latin typeface="iransansxlight"/>
                <a:cs typeface="B Nazanin" panose="00000400000000000000" pitchFamily="2" charset="-78"/>
              </a:rPr>
              <a:t>امام خمینی</a:t>
            </a:r>
            <a:r>
              <a:rPr lang="fa-IR" i="0" dirty="0">
                <a:effectLst/>
                <a:latin typeface="iransansxlight"/>
                <a:cs typeface="B Nazanin" panose="00000400000000000000" pitchFamily="2" charset="-78"/>
              </a:rPr>
              <a:t> در </a:t>
            </a:r>
            <a:r>
              <a:rPr lang="fa-IR" i="0" strike="noStrike" dirty="0">
                <a:effectLst/>
                <a:latin typeface="iransansxlight"/>
                <a:cs typeface="B Nazanin" panose="00000400000000000000" pitchFamily="2" charset="-78"/>
              </a:rPr>
              <a:t>سال ۱۳۵۸ش</a:t>
            </a:r>
            <a:r>
              <a:rPr lang="fa-IR" i="0" dirty="0">
                <a:effectLst/>
                <a:latin typeface="iransansxlight"/>
                <a:cs typeface="B Nazanin" panose="00000400000000000000" pitchFamily="2" charset="-78"/>
              </a:rPr>
              <a:t> (رمضان ۱۳۹۹ق) آن را روزی رسمی برای حمایت از مردم </a:t>
            </a:r>
            <a:r>
              <a:rPr lang="fa-IR" i="0" strike="noStrike" dirty="0">
                <a:effectLst/>
                <a:latin typeface="iransansxlight"/>
                <a:cs typeface="B Nazanin" panose="00000400000000000000" pitchFamily="2" charset="-78"/>
              </a:rPr>
              <a:t>فلسطین</a:t>
            </a:r>
            <a:r>
              <a:rPr lang="fa-IR" i="0" dirty="0">
                <a:effectLst/>
                <a:latin typeface="iransansxlight"/>
                <a:cs typeface="B Nazanin" panose="00000400000000000000" pitchFamily="2" charset="-78"/>
              </a:rPr>
              <a:t> دانست و از </a:t>
            </a:r>
            <a:r>
              <a:rPr lang="fa-IR" i="0" strike="noStrike" dirty="0">
                <a:effectLst/>
                <a:latin typeface="iransansxlight"/>
                <a:cs typeface="B Nazanin" panose="00000400000000000000" pitchFamily="2" charset="-78"/>
              </a:rPr>
              <a:t>مسلمانان</a:t>
            </a:r>
            <a:r>
              <a:rPr lang="fa-IR" i="0" dirty="0">
                <a:effectLst/>
                <a:latin typeface="iransansxlight"/>
                <a:cs typeface="B Nazanin" panose="00000400000000000000" pitchFamily="2" charset="-78"/>
              </a:rPr>
              <a:t> جهان خواست که برای کوتاه کردن دست </a:t>
            </a:r>
            <a:r>
              <a:rPr lang="fa-IR" i="0" strike="noStrike" dirty="0">
                <a:effectLst/>
                <a:latin typeface="iransansxlight"/>
                <a:cs typeface="B Nazanin" panose="00000400000000000000" pitchFamily="2" charset="-78"/>
              </a:rPr>
              <a:t>رژیم صهیونیستی</a:t>
            </a:r>
            <a:r>
              <a:rPr lang="fa-IR" i="0" dirty="0">
                <a:effectLst/>
                <a:latin typeface="iransansxlight"/>
                <a:cs typeface="B Nazanin" panose="00000400000000000000" pitchFamily="2" charset="-78"/>
              </a:rPr>
              <a:t> و پشتیبانان آن به هم بپیوندند. نامگذاری آخرین جمعه ماه رمضان به عنوان روز قدس، با حمایت بسیاری از روشنفکران و هنرمندان مواجه شد و امروزه علاوه بر </a:t>
            </a:r>
            <a:r>
              <a:rPr lang="fa-IR" i="0" strike="noStrike" dirty="0">
                <a:effectLst/>
                <a:latin typeface="iransansxlight"/>
                <a:cs typeface="B Nazanin" panose="00000400000000000000" pitchFamily="2" charset="-78"/>
              </a:rPr>
              <a:t>ایران</a:t>
            </a:r>
            <a:r>
              <a:rPr lang="fa-IR" i="0" dirty="0">
                <a:effectLst/>
                <a:latin typeface="iransansxlight"/>
                <a:cs typeface="B Nazanin" panose="00000400000000000000" pitchFamily="2" charset="-78"/>
              </a:rPr>
              <a:t>، در کشورهای مختلفی از جهان، </a:t>
            </a:r>
            <a:r>
              <a:rPr lang="fa-IR" i="0" strike="noStrike" dirty="0">
                <a:effectLst/>
                <a:latin typeface="iransansxlight"/>
                <a:cs typeface="B Nazanin" panose="00000400000000000000" pitchFamily="2" charset="-78"/>
              </a:rPr>
              <a:t>راهپیمایی روز قدس</a:t>
            </a:r>
            <a:r>
              <a:rPr lang="fa-IR" i="0" dirty="0">
                <a:effectLst/>
                <a:latin typeface="iransansxlight"/>
                <a:cs typeface="B Nazanin" panose="00000400000000000000" pitchFamily="2" charset="-78"/>
              </a:rPr>
              <a:t> برگزار می‌شود که بنابر گزارش منابع خبری، این تعداد به ۸۰ کشور در قاره‌های مختلف جهان می‌رسد</a:t>
            </a:r>
            <a:r>
              <a:rPr lang="fa-IR" b="1" i="0" dirty="0">
                <a:effectLst/>
                <a:latin typeface="iransansxlight"/>
                <a:cs typeface="B Nazanin" panose="00000400000000000000" pitchFamily="2" charset="-78"/>
              </a:rPr>
              <a:t>.</a:t>
            </a:r>
          </a:p>
        </p:txBody>
      </p:sp>
      <p:pic>
        <p:nvPicPr>
          <p:cNvPr id="2" name="Picture 1"/>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630024" y="1454299"/>
            <a:ext cx="4679396" cy="3859038"/>
          </a:xfrm>
          <a:prstGeom prst="rect">
            <a:avLst/>
          </a:prstGeom>
        </p:spPr>
      </p:pic>
    </p:spTree>
    <p:extLst>
      <p:ext uri="{BB962C8B-B14F-4D97-AF65-F5344CB8AC3E}">
        <p14:creationId xmlns:p14="http://schemas.microsoft.com/office/powerpoint/2010/main" val="216545371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F43C7B73-53E4-E4D2-8B48-3CF2060D274D}"/>
              </a:ext>
            </a:extLst>
          </p:cNvPr>
          <p:cNvSpPr txBox="1"/>
          <p:nvPr/>
        </p:nvSpPr>
        <p:spPr>
          <a:xfrm>
            <a:off x="5036351" y="445581"/>
            <a:ext cx="5389418" cy="707886"/>
          </a:xfrm>
          <a:prstGeom prst="rect">
            <a:avLst/>
          </a:prstGeom>
          <a:noFill/>
        </p:spPr>
        <p:txBody>
          <a:bodyPr wrap="square" rtlCol="0">
            <a:spAutoFit/>
          </a:bodyPr>
          <a:lstStyle/>
          <a:p>
            <a:pPr algn="r"/>
            <a:r>
              <a:rPr lang="fa-IR" sz="2000" dirty="0">
                <a:solidFill>
                  <a:schemeClr val="bg1"/>
                </a:solidFill>
                <a:cs typeface="B Titr" panose="00000700000000000000" pitchFamily="2" charset="-78"/>
              </a:rPr>
              <a:t>واکنش مخالفان</a:t>
            </a:r>
          </a:p>
          <a:p>
            <a:pPr algn="r"/>
            <a:endParaRPr lang="en-US" sz="2000" dirty="0">
              <a:solidFill>
                <a:schemeClr val="bg1"/>
              </a:solidFill>
              <a:cs typeface="B Titr" panose="00000700000000000000" pitchFamily="2" charset="-78"/>
            </a:endParaRPr>
          </a:p>
        </p:txBody>
      </p:sp>
      <p:sp>
        <p:nvSpPr>
          <p:cNvPr id="3" name="Rectangle 2"/>
          <p:cNvSpPr/>
          <p:nvPr/>
        </p:nvSpPr>
        <p:spPr>
          <a:xfrm>
            <a:off x="407085" y="1276445"/>
            <a:ext cx="11377829" cy="5009064"/>
          </a:xfrm>
          <a:prstGeom prst="rect">
            <a:avLst/>
          </a:prstGeom>
        </p:spPr>
        <p:txBody>
          <a:bodyPr wrap="square">
            <a:spAutoFit/>
          </a:bodyPr>
          <a:lstStyle/>
          <a:p>
            <a:pPr algn="justLow" rtl="1">
              <a:lnSpc>
                <a:spcPct val="200000"/>
              </a:lnSpc>
            </a:pPr>
            <a:r>
              <a:rPr lang="fa-IR" dirty="0">
                <a:cs typeface="B Nazanin" panose="00000400000000000000" pitchFamily="2" charset="-78"/>
              </a:rPr>
              <a:t>راهپیمایی‌ باشکوه مردم ایران در نخستین روز جهانی قدس، واکنش دشمنانِ آزادی قدس شریف را در پی داشت. مخالفانِ روز قدس در ایران نیز در نخستین راهپیمایی روز قدس سعی کردند در راهپیمایی مردم ایران در نگاه جهانیان تردید و وانمود کنند این مراسم مربوط به ۲۲بهمن است. در برخی کشورها راهپیمایی روز قدس با مخالفت‌هایی روبه‌رو شد؛ ازجمله پلیس لندن اجازه راهپیمایی به دانشجویان نداد. درگردهمایی اعضای انجمن‌های اسلامی دانشجویان در واتیکان برای پشتیبانی از فلسطین، پلیس گروهی را دستگیر و عده بسیاری را مجروح کرد. تظاهرات پرشکوه دانشجویان استکهلم (سوئد) به دستگیری چند نفراز ایرانیان انجامید. در تظاهرات روز قدس سال ۱۳۵۹ در پاکستان گروهی از دانشجویان نیز دستگیر شدند.گروهی از راهپیمایان در مانیل فیلیپین بازداشت شدند. در شهرهای شرقی عربستان تظاهرات گسترده‌ای به حمایت از آزادی قدس برگزار شد که مأموران جمع زیادی از آنان را دستگیر کردند. در رمضان سال ۱۳۶۴ آسمان تهران همه شب شاهد تجاوزات هوایی رژیم بعث عراق بود و افزون بر رادیو عراق دیگر خبرگزاری‌های همسو با رژیم عراق نیز برای بازداشتن مردم از راهپیمایی روز قدس از بمباران راهپیمایان در روز قدس خبر می‌دادند؛ ولی مردم با وجود همه تهدیدات، با جمعیت میلیونی در راهپیمایی شرکت کردندکه شگفتی</a:t>
            </a:r>
          </a:p>
          <a:p>
            <a:pPr algn="justLow" rtl="1">
              <a:lnSpc>
                <a:spcPct val="200000"/>
              </a:lnSpc>
            </a:pPr>
            <a:r>
              <a:rPr lang="fa-IR" dirty="0">
                <a:cs typeface="B Nazanin" panose="00000400000000000000" pitchFamily="2" charset="-78"/>
              </a:rPr>
              <a:t> ناظران جهان را در پی داشت.</a:t>
            </a:r>
            <a:endParaRPr lang="en-US" dirty="0">
              <a:cs typeface="B Nazanin" panose="00000400000000000000" pitchFamily="2" charset="-78"/>
            </a:endParaRPr>
          </a:p>
        </p:txBody>
      </p:sp>
    </p:spTree>
    <p:extLst>
      <p:ext uri="{BB962C8B-B14F-4D97-AF65-F5344CB8AC3E}">
        <p14:creationId xmlns:p14="http://schemas.microsoft.com/office/powerpoint/2010/main" val="169498523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F43C7B73-53E4-E4D2-8B48-3CF2060D274D}"/>
              </a:ext>
            </a:extLst>
          </p:cNvPr>
          <p:cNvSpPr txBox="1"/>
          <p:nvPr/>
        </p:nvSpPr>
        <p:spPr>
          <a:xfrm>
            <a:off x="5046183" y="475077"/>
            <a:ext cx="5389418" cy="707886"/>
          </a:xfrm>
          <a:prstGeom prst="rect">
            <a:avLst/>
          </a:prstGeom>
          <a:noFill/>
        </p:spPr>
        <p:txBody>
          <a:bodyPr wrap="square" rtlCol="0">
            <a:spAutoFit/>
          </a:bodyPr>
          <a:lstStyle/>
          <a:p>
            <a:pPr algn="r"/>
            <a:r>
              <a:rPr lang="fa-IR" sz="2000" dirty="0">
                <a:solidFill>
                  <a:schemeClr val="bg1"/>
                </a:solidFill>
                <a:cs typeface="B Titr" panose="00000700000000000000" pitchFamily="2" charset="-78"/>
              </a:rPr>
              <a:t>مظلومیتی بی مرز</a:t>
            </a:r>
          </a:p>
          <a:p>
            <a:pPr algn="r"/>
            <a:endParaRPr lang="en-US" sz="2000" dirty="0">
              <a:solidFill>
                <a:schemeClr val="bg1"/>
              </a:solidFill>
              <a:cs typeface="B Titr" panose="00000700000000000000" pitchFamily="2" charset="-78"/>
            </a:endParaRPr>
          </a:p>
        </p:txBody>
      </p:sp>
      <p:pic>
        <p:nvPicPr>
          <p:cNvPr id="3" name="Picture 2">
            <a:extLst>
              <a:ext uri="{FF2B5EF4-FFF2-40B4-BE49-F238E27FC236}">
                <a16:creationId xmlns:a16="http://schemas.microsoft.com/office/drawing/2014/main" id="{B99B5258-87F0-94E0-852B-1E90E4D6A408}"/>
              </a:ext>
            </a:extLst>
          </p:cNvPr>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657711" y="1182963"/>
            <a:ext cx="5008690" cy="3393388"/>
          </a:xfrm>
          <a:prstGeom prst="rect">
            <a:avLst/>
          </a:prstGeom>
        </p:spPr>
      </p:pic>
      <p:pic>
        <p:nvPicPr>
          <p:cNvPr id="2" name="Picture 1"/>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6271005" y="1319175"/>
            <a:ext cx="4743099" cy="2725148"/>
          </a:xfrm>
          <a:prstGeom prst="rect">
            <a:avLst/>
          </a:prstGeom>
        </p:spPr>
      </p:pic>
      <p:sp>
        <p:nvSpPr>
          <p:cNvPr id="6" name="TextBox 5">
            <a:extLst>
              <a:ext uri="{FF2B5EF4-FFF2-40B4-BE49-F238E27FC236}">
                <a16:creationId xmlns:a16="http://schemas.microsoft.com/office/drawing/2014/main" id="{33843AA5-9C84-A3FD-5A1C-B51A80437012}"/>
              </a:ext>
            </a:extLst>
          </p:cNvPr>
          <p:cNvSpPr txBox="1"/>
          <p:nvPr/>
        </p:nvSpPr>
        <p:spPr>
          <a:xfrm>
            <a:off x="764275" y="4801856"/>
            <a:ext cx="10685704" cy="1685077"/>
          </a:xfrm>
          <a:prstGeom prst="rect">
            <a:avLst/>
          </a:prstGeom>
          <a:noFill/>
        </p:spPr>
        <p:txBody>
          <a:bodyPr wrap="square">
            <a:spAutoFit/>
          </a:bodyPr>
          <a:lstStyle/>
          <a:p>
            <a:pPr algn="ctr">
              <a:lnSpc>
                <a:spcPct val="200000"/>
              </a:lnSpc>
            </a:pPr>
            <a:r>
              <a:rPr lang="fa-IR" dirty="0">
                <a:cs typeface="B Nazanin" panose="00000400000000000000" pitchFamily="2" charset="-78"/>
              </a:rPr>
              <a:t>قدس، دفتر خونین شجاعت و مقاومت اسلامی است. هرگلبرگ این دفتر، یادمان حماسه ای ماندگار، فریادی بی کرانه و مظلومیتی بی مرز است. قدس، قبله پیشین مسلمانان و قلب کنونی آنان است. ما در طول تاریخ با قدس زیسته ایم و پاسدار قداست قدس بوده ایم. قدس جغرافیای عشق، تاریخ ایثار و محراب نیایش های خونین است</a:t>
            </a:r>
            <a:r>
              <a:rPr lang="fa-IR" dirty="0"/>
              <a:t>.</a:t>
            </a:r>
            <a:endParaRPr lang="en-US" dirty="0"/>
          </a:p>
        </p:txBody>
      </p:sp>
    </p:spTree>
    <p:extLst>
      <p:ext uri="{BB962C8B-B14F-4D97-AF65-F5344CB8AC3E}">
        <p14:creationId xmlns:p14="http://schemas.microsoft.com/office/powerpoint/2010/main" val="218686885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2711A873-1C3F-82ED-F332-F612250A6687}"/>
              </a:ext>
            </a:extLst>
          </p:cNvPr>
          <p:cNvSpPr txBox="1"/>
          <p:nvPr/>
        </p:nvSpPr>
        <p:spPr>
          <a:xfrm>
            <a:off x="4363080" y="428336"/>
            <a:ext cx="6096000" cy="400110"/>
          </a:xfrm>
          <a:prstGeom prst="rect">
            <a:avLst/>
          </a:prstGeom>
          <a:noFill/>
        </p:spPr>
        <p:txBody>
          <a:bodyPr wrap="square">
            <a:spAutoFit/>
          </a:bodyPr>
          <a:lstStyle/>
          <a:p>
            <a:pPr algn="r"/>
            <a:r>
              <a:rPr lang="fa-IR" sz="2000" dirty="0">
                <a:solidFill>
                  <a:schemeClr val="bg1"/>
                </a:solidFill>
                <a:cs typeface="B Titr" panose="00000700000000000000" pitchFamily="2" charset="-78"/>
              </a:rPr>
              <a:t>رستاخیز استکبارستیزی</a:t>
            </a:r>
            <a:endParaRPr lang="en-US" sz="2000" dirty="0">
              <a:solidFill>
                <a:schemeClr val="bg1"/>
              </a:solidFill>
              <a:cs typeface="B Titr" panose="00000700000000000000" pitchFamily="2" charset="-78"/>
            </a:endParaRPr>
          </a:p>
        </p:txBody>
      </p:sp>
      <p:sp>
        <p:nvSpPr>
          <p:cNvPr id="7" name="TextBox 6">
            <a:extLst>
              <a:ext uri="{FF2B5EF4-FFF2-40B4-BE49-F238E27FC236}">
                <a16:creationId xmlns:a16="http://schemas.microsoft.com/office/drawing/2014/main" id="{FDD1A2A8-F6A2-2593-369B-DD5DA6743231}"/>
              </a:ext>
            </a:extLst>
          </p:cNvPr>
          <p:cNvSpPr txBox="1"/>
          <p:nvPr/>
        </p:nvSpPr>
        <p:spPr>
          <a:xfrm>
            <a:off x="6612073" y="1545595"/>
            <a:ext cx="4933650" cy="4455066"/>
          </a:xfrm>
          <a:prstGeom prst="rect">
            <a:avLst/>
          </a:prstGeom>
          <a:noFill/>
        </p:spPr>
        <p:txBody>
          <a:bodyPr wrap="square">
            <a:spAutoFit/>
          </a:bodyPr>
          <a:lstStyle/>
          <a:p>
            <a:pPr algn="justLow" rtl="1">
              <a:lnSpc>
                <a:spcPct val="200000"/>
              </a:lnSpc>
            </a:pPr>
            <a:r>
              <a:rPr lang="fa-IR" dirty="0">
                <a:cs typeface="B Nazanin" panose="00000400000000000000" pitchFamily="2" charset="-78"/>
              </a:rPr>
              <a:t>روز قدس، روز تجلی شکوه و عظمت امت اسلامی، رستاخیز استکبار ستیزی ملل مسلمان جهان، روز وحدت همه انسان های حقیقت خواه و عدالت دوست، روزهِ گره خوردن بازوانِ توانای امت اسلامی و روز ستیز همیشگی با صهیونیسم و امپریالیسم غارتگر است. روز قدس، روز کنار گذاشتن سلیقه ها و پیوستن قطره ها به اقیانوس جاری انسان هاست. روز قدس، روز بازتابِ خشمِ خروشانِ خلق های ستم دیده و طوفانی شدن غیرت های مقدس مردمی است که نفرت خویش را علیه اسرائیل غاصب با شعارهایشان ابراز می کنند.</a:t>
            </a:r>
            <a:endParaRPr lang="en-US" dirty="0">
              <a:cs typeface="B Nazanin" panose="00000400000000000000" pitchFamily="2" charset="-78"/>
            </a:endParaRPr>
          </a:p>
        </p:txBody>
      </p:sp>
      <p:pic>
        <p:nvPicPr>
          <p:cNvPr id="2" name="Picture 1"/>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767789" y="1252213"/>
            <a:ext cx="5047926" cy="5041829"/>
          </a:xfrm>
          <a:prstGeom prst="rect">
            <a:avLst/>
          </a:prstGeom>
          <a:ln>
            <a:noFill/>
          </a:ln>
          <a:effectLst>
            <a:softEdge rad="112500"/>
          </a:effectLst>
        </p:spPr>
      </p:pic>
    </p:spTree>
    <p:extLst>
      <p:ext uri="{BB962C8B-B14F-4D97-AF65-F5344CB8AC3E}">
        <p14:creationId xmlns:p14="http://schemas.microsoft.com/office/powerpoint/2010/main" val="126810560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F43C7B73-53E4-E4D2-8B48-3CF2060D274D}"/>
              </a:ext>
            </a:extLst>
          </p:cNvPr>
          <p:cNvSpPr txBox="1"/>
          <p:nvPr/>
        </p:nvSpPr>
        <p:spPr>
          <a:xfrm>
            <a:off x="5036351" y="445581"/>
            <a:ext cx="5389418" cy="400110"/>
          </a:xfrm>
          <a:prstGeom prst="rect">
            <a:avLst/>
          </a:prstGeom>
          <a:noFill/>
        </p:spPr>
        <p:txBody>
          <a:bodyPr wrap="square" rtlCol="0">
            <a:spAutoFit/>
          </a:bodyPr>
          <a:lstStyle/>
          <a:p>
            <a:pPr algn="r"/>
            <a:r>
              <a:rPr lang="fa-IR" sz="2000">
                <a:solidFill>
                  <a:schemeClr val="bg1"/>
                </a:solidFill>
                <a:cs typeface="B Titr" panose="00000700000000000000" pitchFamily="2" charset="-78"/>
              </a:rPr>
              <a:t>روز قدس ، آرمان انقلاب</a:t>
            </a:r>
            <a:endParaRPr lang="fa-IR" sz="2000" dirty="0">
              <a:solidFill>
                <a:schemeClr val="bg1"/>
              </a:solidFill>
              <a:cs typeface="B Titr" panose="00000700000000000000" pitchFamily="2" charset="-78"/>
            </a:endParaRPr>
          </a:p>
        </p:txBody>
      </p:sp>
      <p:sp>
        <p:nvSpPr>
          <p:cNvPr id="2" name="Rectangle 1"/>
          <p:cNvSpPr/>
          <p:nvPr/>
        </p:nvSpPr>
        <p:spPr>
          <a:xfrm>
            <a:off x="670184" y="1430960"/>
            <a:ext cx="10922048" cy="3450945"/>
          </a:xfrm>
          <a:prstGeom prst="rect">
            <a:avLst/>
          </a:prstGeom>
        </p:spPr>
        <p:txBody>
          <a:bodyPr wrap="square">
            <a:spAutoFit/>
          </a:bodyPr>
          <a:lstStyle/>
          <a:p>
            <a:pPr algn="justLow" rtl="1">
              <a:lnSpc>
                <a:spcPct val="250000"/>
              </a:lnSpc>
            </a:pPr>
            <a:r>
              <a:rPr lang="fa-IR" dirty="0">
                <a:cs typeface="B Nazanin" panose="00000400000000000000" pitchFamily="2" charset="-78"/>
              </a:rPr>
              <a:t>انقلاب اسلامی ایران، حرکتی شکوهمند در عرصه تحولات سیاسی قرن حاضر بود که با تقویت روح استکبارستیزی در میان مستضعفان جهان، از جمله مردم ستم دیده فلسطین، برای مبارزه و رهایی از چنگال استکبار، نشاطی تازه پدید آورد. انقلاب ایران، آرمانِ آزادی قدس را یکی از اهداف جهانی اش نامید. انتخاب روز قدس از سوی امید مستضعفان جهان، نشان داد که انقلاب </a:t>
            </a:r>
          </a:p>
          <a:p>
            <a:pPr algn="justLow" rtl="1">
              <a:lnSpc>
                <a:spcPct val="250000"/>
              </a:lnSpc>
            </a:pPr>
            <a:r>
              <a:rPr lang="fa-IR" dirty="0">
                <a:cs typeface="B Nazanin" panose="00000400000000000000" pitchFamily="2" charset="-78"/>
              </a:rPr>
              <a:t>اسلامی به وسعتی فراتر از خاک ایران می اندیشد و هرگز در درون</a:t>
            </a:r>
          </a:p>
          <a:p>
            <a:pPr algn="justLow" rtl="1">
              <a:lnSpc>
                <a:spcPct val="250000"/>
              </a:lnSpc>
            </a:pPr>
            <a:r>
              <a:rPr lang="fa-IR" dirty="0">
                <a:cs typeface="B Nazanin" panose="00000400000000000000" pitchFamily="2" charset="-78"/>
              </a:rPr>
              <a:t> مرزهای خود زندانی نخواهد شد.</a:t>
            </a:r>
            <a:endParaRPr lang="en-US" dirty="0">
              <a:cs typeface="B Nazanin" panose="00000400000000000000" pitchFamily="2" charset="-78"/>
            </a:endParaRPr>
          </a:p>
        </p:txBody>
      </p:sp>
      <p:pic>
        <p:nvPicPr>
          <p:cNvPr id="3" name="Picture 2"/>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1017103" y="3156432"/>
            <a:ext cx="5078897" cy="3203909"/>
          </a:xfrm>
          <a:prstGeom prst="rect">
            <a:avLst/>
          </a:prstGeom>
        </p:spPr>
      </p:pic>
    </p:spTree>
    <p:extLst>
      <p:ext uri="{BB962C8B-B14F-4D97-AF65-F5344CB8AC3E}">
        <p14:creationId xmlns:p14="http://schemas.microsoft.com/office/powerpoint/2010/main" val="183108719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F43C7B73-53E4-E4D2-8B48-3CF2060D274D}"/>
              </a:ext>
            </a:extLst>
          </p:cNvPr>
          <p:cNvSpPr txBox="1"/>
          <p:nvPr/>
        </p:nvSpPr>
        <p:spPr>
          <a:xfrm>
            <a:off x="5036351" y="445581"/>
            <a:ext cx="5389418" cy="400110"/>
          </a:xfrm>
          <a:prstGeom prst="rect">
            <a:avLst/>
          </a:prstGeom>
          <a:noFill/>
        </p:spPr>
        <p:txBody>
          <a:bodyPr wrap="square" rtlCol="0">
            <a:spAutoFit/>
          </a:bodyPr>
          <a:lstStyle/>
          <a:p>
            <a:pPr algn="r"/>
            <a:r>
              <a:rPr lang="fa-IR" sz="2000">
                <a:solidFill>
                  <a:schemeClr val="bg1"/>
                </a:solidFill>
                <a:cs typeface="B Titr" panose="00000700000000000000" pitchFamily="2" charset="-78"/>
              </a:rPr>
              <a:t>مظلومیت خاموش</a:t>
            </a:r>
            <a:endParaRPr lang="fa-IR" sz="2000" dirty="0">
              <a:solidFill>
                <a:schemeClr val="bg1"/>
              </a:solidFill>
              <a:cs typeface="B Titr" panose="00000700000000000000" pitchFamily="2" charset="-78"/>
            </a:endParaRPr>
          </a:p>
        </p:txBody>
      </p:sp>
      <p:sp>
        <p:nvSpPr>
          <p:cNvPr id="2" name="Rectangle 1"/>
          <p:cNvSpPr/>
          <p:nvPr/>
        </p:nvSpPr>
        <p:spPr>
          <a:xfrm>
            <a:off x="5909481" y="1200501"/>
            <a:ext cx="5664583" cy="4939814"/>
          </a:xfrm>
          <a:prstGeom prst="rect">
            <a:avLst/>
          </a:prstGeom>
        </p:spPr>
        <p:txBody>
          <a:bodyPr wrap="square">
            <a:spAutoFit/>
          </a:bodyPr>
          <a:lstStyle/>
          <a:p>
            <a:pPr algn="justLow" rtl="1">
              <a:lnSpc>
                <a:spcPct val="300000"/>
              </a:lnSpc>
            </a:pPr>
            <a:r>
              <a:rPr lang="fa-IR" dirty="0">
                <a:cs typeface="B Nazanin" panose="00000400000000000000" pitchFamily="2" charset="-78"/>
              </a:rPr>
              <a:t>ای قدس، همه آزاداندیشان جهان، مظلومیت خاموش تو را فریاد می کشند، آنان، کودکان شیرخوار تو را دیده اند که به جای آغوش گرم مادر در آغوش سرد خاک خفته اند و نیز جوانانت را که به جای حجله گاه عروسی، در حجله گاه مرگ آرمیده اند. آنان، درماندگی پدرانی را دیده اند که در کنار خویش بهترین گل های وجودشان، با گلوله قساوت دشمن پرپر شده است و مردمانی که در بند اسارت دشمن، قربانی توحش گرگ صفتان تاریخ می شوند. </a:t>
            </a:r>
            <a:endParaRPr lang="en-US" dirty="0">
              <a:cs typeface="B Nazanin" panose="00000400000000000000" pitchFamily="2" charset="-78"/>
            </a:endParaRPr>
          </a:p>
        </p:txBody>
      </p:sp>
      <p:pic>
        <p:nvPicPr>
          <p:cNvPr id="3" name="Picture 2"/>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617936" y="1229149"/>
            <a:ext cx="4632489" cy="495895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615161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F43C7B73-53E4-E4D2-8B48-3CF2060D274D}"/>
              </a:ext>
            </a:extLst>
          </p:cNvPr>
          <p:cNvSpPr txBox="1"/>
          <p:nvPr/>
        </p:nvSpPr>
        <p:spPr>
          <a:xfrm>
            <a:off x="5036351" y="445581"/>
            <a:ext cx="5389418" cy="707886"/>
          </a:xfrm>
          <a:prstGeom prst="rect">
            <a:avLst/>
          </a:prstGeom>
          <a:noFill/>
        </p:spPr>
        <p:txBody>
          <a:bodyPr wrap="square" rtlCol="0">
            <a:spAutoFit/>
          </a:bodyPr>
          <a:lstStyle/>
          <a:p>
            <a:pPr algn="r"/>
            <a:r>
              <a:rPr lang="fa-IR" sz="2000" dirty="0">
                <a:solidFill>
                  <a:schemeClr val="bg1"/>
                </a:solidFill>
                <a:cs typeface="B Titr" panose="00000700000000000000" pitchFamily="2" charset="-78"/>
              </a:rPr>
              <a:t>از نیل تا فرات</a:t>
            </a:r>
          </a:p>
          <a:p>
            <a:pPr algn="r"/>
            <a:endParaRPr lang="en-US" sz="2000" dirty="0">
              <a:solidFill>
                <a:schemeClr val="bg1"/>
              </a:solidFill>
              <a:cs typeface="B Titr" panose="00000700000000000000" pitchFamily="2" charset="-78"/>
            </a:endParaRPr>
          </a:p>
        </p:txBody>
      </p:sp>
      <p:sp>
        <p:nvSpPr>
          <p:cNvPr id="3" name="TextBox 2">
            <a:extLst>
              <a:ext uri="{FF2B5EF4-FFF2-40B4-BE49-F238E27FC236}">
                <a16:creationId xmlns:a16="http://schemas.microsoft.com/office/drawing/2014/main" id="{135D762E-D02A-22F6-A34D-DEE7C51359C6}"/>
              </a:ext>
            </a:extLst>
          </p:cNvPr>
          <p:cNvSpPr txBox="1"/>
          <p:nvPr/>
        </p:nvSpPr>
        <p:spPr>
          <a:xfrm>
            <a:off x="286603" y="1153467"/>
            <a:ext cx="11409528" cy="5032147"/>
          </a:xfrm>
          <a:prstGeom prst="rect">
            <a:avLst/>
          </a:prstGeom>
          <a:noFill/>
        </p:spPr>
        <p:txBody>
          <a:bodyPr wrap="square">
            <a:spAutoFit/>
          </a:bodyPr>
          <a:lstStyle/>
          <a:p>
            <a:pPr algn="ctr" rtl="1">
              <a:lnSpc>
                <a:spcPct val="300000"/>
              </a:lnSpc>
            </a:pPr>
            <a:r>
              <a:rPr lang="fa-IR" dirty="0">
                <a:cs typeface="B Nazanin" panose="00000400000000000000" pitchFamily="2" charset="-78"/>
              </a:rPr>
              <a:t>نظام غاصب صهیونیستی برای مشروعیت بخشیدن به خود، تاکنون از چهار راه کار بهره جسته است که عبارتند از: </a:t>
            </a:r>
          </a:p>
          <a:p>
            <a:pPr algn="ctr" rtl="1">
              <a:lnSpc>
                <a:spcPct val="300000"/>
              </a:lnSpc>
            </a:pPr>
            <a:r>
              <a:rPr lang="fa-IR" sz="2000" dirty="0">
                <a:solidFill>
                  <a:schemeClr val="tx1">
                    <a:lumMod val="65000"/>
                    <a:lumOff val="35000"/>
                  </a:schemeClr>
                </a:solidFill>
                <a:cs typeface="B Titr" panose="00000700000000000000" pitchFamily="2" charset="-78"/>
              </a:rPr>
              <a:t>1. ایجاد جای پا 2. اشغال سرزمین ها 3. تثبیت و مشروعیت بخشیدن به خود 4. گسترش حیطه تصرف. </a:t>
            </a:r>
          </a:p>
          <a:p>
            <a:pPr algn="ctr" rtl="1">
              <a:lnSpc>
                <a:spcPct val="300000"/>
              </a:lnSpc>
            </a:pPr>
            <a:r>
              <a:rPr lang="fa-IR" dirty="0">
                <a:cs typeface="B Nazanin" panose="00000400000000000000" pitchFamily="2" charset="-78"/>
              </a:rPr>
              <a:t>صهیونیست ها پس از جنگ جهانی اول و فروپاشی امپراتوری عثمانی، با حمایت مالی و دیپلماتیک انگلیس و با تبلیغ عقاید بی اساسی چون: «رجعت به سرزمین موعود» و «سرزمین بدون ملت برای ملتی بدون سرزمین» در فلسطین نفوذ کردند و با گسترش مرحله به مرحله، ساختار دولت غیرمشروع خود را با شعار «از نیل تا فرات» شکل دادند. این دولت، اگرچه اکنون حیطه جغرافیایی کوچکی را اشغال کرده است، اما اندیشه های مسموم سردمداران آن، پهنای همه کشورهای اسلامی را نشانه رفته است. این امر بیش از هر چیز، هشیاری و بیداری رهبران فکری، سیاسی و نظامی کشورهای مسلمان را می طلبد.</a:t>
            </a:r>
            <a:endParaRPr lang="en-US" dirty="0">
              <a:cs typeface="B Nazanin" panose="00000400000000000000" pitchFamily="2" charset="-78"/>
            </a:endParaRPr>
          </a:p>
        </p:txBody>
      </p:sp>
    </p:spTree>
    <p:extLst>
      <p:ext uri="{BB962C8B-B14F-4D97-AF65-F5344CB8AC3E}">
        <p14:creationId xmlns:p14="http://schemas.microsoft.com/office/powerpoint/2010/main" val="281055562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F43C7B73-53E4-E4D2-8B48-3CF2060D274D}"/>
              </a:ext>
            </a:extLst>
          </p:cNvPr>
          <p:cNvSpPr txBox="1"/>
          <p:nvPr/>
        </p:nvSpPr>
        <p:spPr>
          <a:xfrm>
            <a:off x="5075680" y="445581"/>
            <a:ext cx="5389418" cy="707886"/>
          </a:xfrm>
          <a:prstGeom prst="rect">
            <a:avLst/>
          </a:prstGeom>
          <a:noFill/>
        </p:spPr>
        <p:txBody>
          <a:bodyPr wrap="square" rtlCol="0">
            <a:spAutoFit/>
          </a:bodyPr>
          <a:lstStyle/>
          <a:p>
            <a:pPr algn="r"/>
            <a:r>
              <a:rPr lang="fa-IR" sz="2000" dirty="0">
                <a:solidFill>
                  <a:schemeClr val="bg1"/>
                </a:solidFill>
                <a:cs typeface="B Titr" panose="00000700000000000000" pitchFamily="2" charset="-78"/>
              </a:rPr>
              <a:t>نیرنگ دشمن</a:t>
            </a:r>
          </a:p>
          <a:p>
            <a:pPr algn="r"/>
            <a:endParaRPr lang="en-US" sz="2000" dirty="0">
              <a:solidFill>
                <a:schemeClr val="bg1"/>
              </a:solidFill>
              <a:cs typeface="B Titr" panose="00000700000000000000" pitchFamily="2" charset="-78"/>
            </a:endParaRPr>
          </a:p>
        </p:txBody>
      </p:sp>
      <p:pic>
        <p:nvPicPr>
          <p:cNvPr id="2" name="Picture 1"/>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7337035" y="1540135"/>
            <a:ext cx="4570025" cy="2675489"/>
          </a:xfrm>
          <a:prstGeom prst="rect">
            <a:avLst/>
          </a:prstGeom>
        </p:spPr>
      </p:pic>
      <p:sp>
        <p:nvSpPr>
          <p:cNvPr id="3" name="Rectangle 2"/>
          <p:cNvSpPr/>
          <p:nvPr/>
        </p:nvSpPr>
        <p:spPr>
          <a:xfrm>
            <a:off x="284940" y="1153467"/>
            <a:ext cx="6825544" cy="4835939"/>
          </a:xfrm>
          <a:prstGeom prst="rect">
            <a:avLst/>
          </a:prstGeom>
        </p:spPr>
        <p:txBody>
          <a:bodyPr wrap="square">
            <a:spAutoFit/>
          </a:bodyPr>
          <a:lstStyle/>
          <a:p>
            <a:pPr algn="justLow" rtl="1">
              <a:lnSpc>
                <a:spcPct val="250000"/>
              </a:lnSpc>
            </a:pPr>
            <a:r>
              <a:rPr lang="fa-IR" dirty="0">
                <a:cs typeface="B Nazanin" panose="00000400000000000000" pitchFamily="2" charset="-78"/>
              </a:rPr>
              <a:t>صهیونیسم پدیده ای شوم و محصول مشترک استعمار کهن انگلیس و غرب و عناصر فرهنگی، اقتصادی، سیاسی و اجتماعی استکبار جهانی است. نظام صهیونیستی با حمایت نظام استکباری امریکا و با هدف انحراف افکار عمومی از خطر اسرائیل و ایجاد تردید و تفرقه در صفوف ملت های مسلمان، تلاش گسترده ای را آغاز کرده است و می کوشد از یاوران اصلی ملت فلسطین دشمن بتراشد. اما ملت های مسلمان حقایق عینی و ملموس را می دانند و به تجربه دریافته اند که اگر دست های پنهان و آشکار استکبار، فرصت های طلایی ملل مسلمان را سلب نمی کرد، دیگر نامی از اسرائیل نبود و اکنون فلسطین به دست مردمانش اداره می شد.</a:t>
            </a:r>
            <a:endParaRPr lang="en-US" dirty="0">
              <a:cs typeface="B Nazanin" panose="00000400000000000000" pitchFamily="2" charset="-78"/>
            </a:endParaRPr>
          </a:p>
        </p:txBody>
      </p:sp>
      <p:pic>
        <p:nvPicPr>
          <p:cNvPr id="5" name="Picture 4">
            <a:extLst>
              <a:ext uri="{FF2B5EF4-FFF2-40B4-BE49-F238E27FC236}">
                <a16:creationId xmlns:a16="http://schemas.microsoft.com/office/drawing/2014/main" id="{0E29FEA9-3C6B-558E-8E0B-34B5AAF78046}"/>
              </a:ext>
            </a:extLst>
          </p:cNvPr>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rot="20478916">
            <a:off x="8752002" y="3507474"/>
            <a:ext cx="2274669" cy="243497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304023540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F43C7B73-53E4-E4D2-8B48-3CF2060D274D}"/>
              </a:ext>
            </a:extLst>
          </p:cNvPr>
          <p:cNvSpPr txBox="1"/>
          <p:nvPr/>
        </p:nvSpPr>
        <p:spPr>
          <a:xfrm>
            <a:off x="5036351" y="445581"/>
            <a:ext cx="5389418" cy="400110"/>
          </a:xfrm>
          <a:prstGeom prst="rect">
            <a:avLst/>
          </a:prstGeom>
          <a:noFill/>
        </p:spPr>
        <p:txBody>
          <a:bodyPr wrap="square" rtlCol="0">
            <a:spAutoFit/>
          </a:bodyPr>
          <a:lstStyle/>
          <a:p>
            <a:pPr algn="r"/>
            <a:r>
              <a:rPr lang="fa-IR" sz="2000">
                <a:solidFill>
                  <a:schemeClr val="bg1"/>
                </a:solidFill>
                <a:cs typeface="B Titr" panose="00000700000000000000" pitchFamily="2" charset="-78"/>
              </a:rPr>
              <a:t>انتفاضه، نماد فرهنگ شهادت طلبانه</a:t>
            </a:r>
            <a:endParaRPr lang="fa-IR" sz="2000" dirty="0">
              <a:solidFill>
                <a:schemeClr val="bg1"/>
              </a:solidFill>
              <a:cs typeface="B Titr" panose="00000700000000000000" pitchFamily="2" charset="-78"/>
            </a:endParaRPr>
          </a:p>
        </p:txBody>
      </p:sp>
      <p:sp>
        <p:nvSpPr>
          <p:cNvPr id="3" name="TextBox 2">
            <a:extLst>
              <a:ext uri="{FF2B5EF4-FFF2-40B4-BE49-F238E27FC236}">
                <a16:creationId xmlns:a16="http://schemas.microsoft.com/office/drawing/2014/main" id="{1987562C-3FD0-432F-3AAB-E2A01E634CA3}"/>
              </a:ext>
            </a:extLst>
          </p:cNvPr>
          <p:cNvSpPr txBox="1"/>
          <p:nvPr/>
        </p:nvSpPr>
        <p:spPr>
          <a:xfrm>
            <a:off x="5908440" y="1539924"/>
            <a:ext cx="5632865" cy="4143442"/>
          </a:xfrm>
          <a:prstGeom prst="rect">
            <a:avLst/>
          </a:prstGeom>
          <a:noFill/>
        </p:spPr>
        <p:txBody>
          <a:bodyPr wrap="square">
            <a:spAutoFit/>
          </a:bodyPr>
          <a:lstStyle/>
          <a:p>
            <a:pPr algn="justLow" rtl="1">
              <a:lnSpc>
                <a:spcPct val="250000"/>
              </a:lnSpc>
            </a:pPr>
            <a:r>
              <a:rPr lang="fa-IR" dirty="0">
                <a:cs typeface="B Nazanin" panose="00000400000000000000" pitchFamily="2" charset="-78"/>
              </a:rPr>
              <a:t>در سال های اخیر، در جای جای سرزمین های اشغال شده فلسطین، مبارزان مسلمان با شعار «حی علی الجهاد» و با شور زوال ناپذیر شهادت طلبی، خیزش های قهرمانانه ای را علیه اشغال گران قدّاره بند صورت داده اند، اکنون انتفاضه تنها یک اصطلاح محلی یا مبین تاکتیک رزمی ملتی ستم دیده نیست؛ بلکه واژه ای انقلابی و نماد یک فرهنگ متعالی و شهادت طلبانه است که در سرفصل قاموس حماسی جهان نقش بسته است. </a:t>
            </a:r>
            <a:endParaRPr lang="en-US" dirty="0">
              <a:cs typeface="B Nazanin" panose="00000400000000000000" pitchFamily="2" charset="-78"/>
            </a:endParaRPr>
          </a:p>
        </p:txBody>
      </p:sp>
      <p:pic>
        <p:nvPicPr>
          <p:cNvPr id="2" name="Picture 1"/>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278118" y="2101754"/>
            <a:ext cx="5630322" cy="4069877"/>
          </a:xfrm>
          <a:prstGeom prst="rect">
            <a:avLst/>
          </a:prstGeom>
        </p:spPr>
      </p:pic>
    </p:spTree>
    <p:extLst>
      <p:ext uri="{BB962C8B-B14F-4D97-AF65-F5344CB8AC3E}">
        <p14:creationId xmlns:p14="http://schemas.microsoft.com/office/powerpoint/2010/main" val="421283630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F43C7B73-53E4-E4D2-8B48-3CF2060D274D}"/>
              </a:ext>
            </a:extLst>
          </p:cNvPr>
          <p:cNvSpPr txBox="1"/>
          <p:nvPr/>
        </p:nvSpPr>
        <p:spPr>
          <a:xfrm>
            <a:off x="5085512" y="514406"/>
            <a:ext cx="5389418" cy="400110"/>
          </a:xfrm>
          <a:prstGeom prst="rect">
            <a:avLst/>
          </a:prstGeom>
          <a:noFill/>
        </p:spPr>
        <p:txBody>
          <a:bodyPr wrap="square" rtlCol="0">
            <a:spAutoFit/>
          </a:bodyPr>
          <a:lstStyle/>
          <a:p>
            <a:pPr algn="r"/>
            <a:r>
              <a:rPr lang="fa-IR" sz="2000">
                <a:solidFill>
                  <a:schemeClr val="bg1"/>
                </a:solidFill>
                <a:cs typeface="B Titr" panose="00000700000000000000" pitchFamily="2" charset="-78"/>
              </a:rPr>
              <a:t>روز قدس، نماد آگاهی و بیداری</a:t>
            </a:r>
            <a:endParaRPr lang="fa-IR" sz="2000" dirty="0">
              <a:solidFill>
                <a:schemeClr val="bg1"/>
              </a:solidFill>
              <a:cs typeface="B Titr" panose="00000700000000000000" pitchFamily="2" charset="-78"/>
            </a:endParaRPr>
          </a:p>
        </p:txBody>
      </p:sp>
      <p:pic>
        <p:nvPicPr>
          <p:cNvPr id="2" name="Picture 1"/>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6279423" y="1627070"/>
            <a:ext cx="5669771" cy="4304149"/>
          </a:xfrm>
          <a:prstGeom prst="rect">
            <a:avLst/>
          </a:prstGeom>
        </p:spPr>
      </p:pic>
      <p:sp>
        <p:nvSpPr>
          <p:cNvPr id="3" name="Rectangle 2"/>
          <p:cNvSpPr/>
          <p:nvPr/>
        </p:nvSpPr>
        <p:spPr>
          <a:xfrm>
            <a:off x="242806" y="1474038"/>
            <a:ext cx="5869663" cy="4143442"/>
          </a:xfrm>
          <a:prstGeom prst="rect">
            <a:avLst/>
          </a:prstGeom>
        </p:spPr>
        <p:txBody>
          <a:bodyPr wrap="square">
            <a:spAutoFit/>
          </a:bodyPr>
          <a:lstStyle/>
          <a:p>
            <a:pPr algn="justLow" rtl="1">
              <a:lnSpc>
                <a:spcPct val="250000"/>
              </a:lnSpc>
            </a:pPr>
            <a:r>
              <a:rPr lang="fa-IR" dirty="0">
                <a:cs typeface="B Nazanin" panose="00000400000000000000" pitchFamily="2" charset="-78"/>
              </a:rPr>
              <a:t>روز قدس، گاهِ حرکت و رزمندگی و نماد بیداری و آگاهی جهان اسلام و ملت های مسلمان است. حضور یکپارچه مردم روزه دار، به استکبار جهانی و خائنان به آرمان های فلسطین خواهد فهماند که مسلمانان جهان، هرگز از اصول و آرمان های خود</a:t>
            </a:r>
          </a:p>
          <a:p>
            <a:pPr algn="justLow" rtl="1">
              <a:lnSpc>
                <a:spcPct val="250000"/>
              </a:lnSpc>
            </a:pPr>
            <a:r>
              <a:rPr lang="fa-IR" dirty="0">
                <a:cs typeface="B Nazanin" panose="00000400000000000000" pitchFamily="2" charset="-78"/>
              </a:rPr>
              <a:t>که آزادی فلسطین یکی از آنهاست ـ دست نخواهند کشید و هم چنین به مبارزان فلسطینی، این امید را می دهد که در مبارزه خود علیه اشغال گران قدس شریف، تنها نیستند و تمامی مسلمانان جهان همواره یار و یاور آن ها خواهند بود.</a:t>
            </a:r>
            <a:endParaRPr lang="en-US" dirty="0">
              <a:cs typeface="B Nazanin" panose="00000400000000000000" pitchFamily="2" charset="-78"/>
            </a:endParaRPr>
          </a:p>
        </p:txBody>
      </p:sp>
    </p:spTree>
    <p:extLst>
      <p:ext uri="{BB962C8B-B14F-4D97-AF65-F5344CB8AC3E}">
        <p14:creationId xmlns:p14="http://schemas.microsoft.com/office/powerpoint/2010/main" val="18213827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F43C7B73-53E4-E4D2-8B48-3CF2060D274D}"/>
              </a:ext>
            </a:extLst>
          </p:cNvPr>
          <p:cNvSpPr txBox="1"/>
          <p:nvPr/>
        </p:nvSpPr>
        <p:spPr>
          <a:xfrm>
            <a:off x="5085512" y="514406"/>
            <a:ext cx="5389418" cy="400110"/>
          </a:xfrm>
          <a:prstGeom prst="rect">
            <a:avLst/>
          </a:prstGeom>
          <a:noFill/>
        </p:spPr>
        <p:txBody>
          <a:bodyPr wrap="square" rtlCol="0">
            <a:spAutoFit/>
          </a:bodyPr>
          <a:lstStyle/>
          <a:p>
            <a:pPr algn="r"/>
            <a:r>
              <a:rPr lang="fa-IR" sz="2000">
                <a:solidFill>
                  <a:schemeClr val="bg1"/>
                </a:solidFill>
                <a:cs typeface="B Titr" panose="00000700000000000000" pitchFamily="2" charset="-78"/>
              </a:rPr>
              <a:t>روز قدس، نماد آگاهی و بیداری</a:t>
            </a:r>
            <a:endParaRPr lang="fa-IR" sz="2000" dirty="0">
              <a:solidFill>
                <a:schemeClr val="bg1"/>
              </a:solidFill>
              <a:cs typeface="B Titr" panose="00000700000000000000" pitchFamily="2" charset="-78"/>
            </a:endParaRPr>
          </a:p>
        </p:txBody>
      </p:sp>
      <p:sp>
        <p:nvSpPr>
          <p:cNvPr id="5" name="TextBox 4">
            <a:extLst>
              <a:ext uri="{FF2B5EF4-FFF2-40B4-BE49-F238E27FC236}">
                <a16:creationId xmlns:a16="http://schemas.microsoft.com/office/drawing/2014/main" id="{3248A4CB-E801-D912-5E1D-F64A114A9AB9}"/>
              </a:ext>
            </a:extLst>
          </p:cNvPr>
          <p:cNvSpPr txBox="1"/>
          <p:nvPr/>
        </p:nvSpPr>
        <p:spPr>
          <a:xfrm>
            <a:off x="5866532" y="1083423"/>
            <a:ext cx="5941879" cy="3450945"/>
          </a:xfrm>
          <a:prstGeom prst="rect">
            <a:avLst/>
          </a:prstGeom>
          <a:noFill/>
        </p:spPr>
        <p:txBody>
          <a:bodyPr wrap="square">
            <a:spAutoFit/>
          </a:bodyPr>
          <a:lstStyle/>
          <a:p>
            <a:pPr algn="justLow" rtl="1">
              <a:lnSpc>
                <a:spcPct val="250000"/>
              </a:lnSpc>
            </a:pPr>
            <a:r>
              <a:rPr lang="fa-IR" dirty="0">
                <a:cs typeface="B Nazanin" panose="00000400000000000000" pitchFamily="2" charset="-78"/>
              </a:rPr>
              <a:t>در آخرین جمعه ماه مبارک رمضان و روز جهانی قدس، این یادگار پر ارج امام راحل، امت اسلامی، با قلوبی سرشار از عطر روح بخش بهار قرآنی و مالامال از فیوضات ضیافت حق با حضور پرشور خویش اقتدار و عظمت مسلمانان را به همه جهانیان نمایش می دهند. روز قدس، روز ابراز انزجار و تنفر از توطئه های استکباری و روز تجلی همبستگی و همدلی همه مسلمانان جهان است.</a:t>
            </a:r>
            <a:endParaRPr lang="en-US" dirty="0">
              <a:cs typeface="B Nazanin" panose="00000400000000000000" pitchFamily="2" charset="-78"/>
            </a:endParaRPr>
          </a:p>
        </p:txBody>
      </p:sp>
      <p:pic>
        <p:nvPicPr>
          <p:cNvPr id="6" name="Picture 5">
            <a:extLst>
              <a:ext uri="{FF2B5EF4-FFF2-40B4-BE49-F238E27FC236}">
                <a16:creationId xmlns:a16="http://schemas.microsoft.com/office/drawing/2014/main" id="{245A9F5F-FC3C-4313-1639-920BD9F86F1B}"/>
              </a:ext>
            </a:extLst>
          </p:cNvPr>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rot="20478916">
            <a:off x="1077259" y="1594966"/>
            <a:ext cx="3876178" cy="414934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7" name="Picture 6">
            <a:extLst>
              <a:ext uri="{FF2B5EF4-FFF2-40B4-BE49-F238E27FC236}">
                <a16:creationId xmlns:a16="http://schemas.microsoft.com/office/drawing/2014/main" id="{A8828FC0-C575-D9B6-52C2-B0B9F3147760}"/>
              </a:ext>
            </a:extLst>
          </p:cNvPr>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3965602" y="4078705"/>
            <a:ext cx="3451264" cy="2177153"/>
          </a:xfrm>
          <a:prstGeom prst="rect">
            <a:avLst/>
          </a:prstGeom>
        </p:spPr>
      </p:pic>
    </p:spTree>
    <p:extLst>
      <p:ext uri="{BB962C8B-B14F-4D97-AF65-F5344CB8AC3E}">
        <p14:creationId xmlns:p14="http://schemas.microsoft.com/office/powerpoint/2010/main" val="362215831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F43C7B73-53E4-E4D2-8B48-3CF2060D274D}"/>
              </a:ext>
            </a:extLst>
          </p:cNvPr>
          <p:cNvSpPr txBox="1"/>
          <p:nvPr/>
        </p:nvSpPr>
        <p:spPr>
          <a:xfrm>
            <a:off x="5078360" y="484911"/>
            <a:ext cx="5389418" cy="400110"/>
          </a:xfrm>
          <a:prstGeom prst="rect">
            <a:avLst/>
          </a:prstGeom>
          <a:noFill/>
        </p:spPr>
        <p:txBody>
          <a:bodyPr wrap="square" rtlCol="0">
            <a:spAutoFit/>
          </a:bodyPr>
          <a:lstStyle/>
          <a:p>
            <a:pPr algn="r"/>
            <a:r>
              <a:rPr lang="fa-IR" sz="2000" dirty="0">
                <a:solidFill>
                  <a:schemeClr val="bg1"/>
                </a:solidFill>
                <a:cs typeface="B Titr" panose="00000700000000000000" pitchFamily="2" charset="-78"/>
              </a:rPr>
              <a:t>روز قدس</a:t>
            </a:r>
            <a:endParaRPr lang="en-US" sz="2000" dirty="0">
              <a:solidFill>
                <a:schemeClr val="bg1"/>
              </a:solidFill>
              <a:cs typeface="B Titr" panose="00000700000000000000" pitchFamily="2" charset="-78"/>
            </a:endParaRPr>
          </a:p>
        </p:txBody>
      </p:sp>
      <p:sp>
        <p:nvSpPr>
          <p:cNvPr id="3" name="Rectangle 2"/>
          <p:cNvSpPr/>
          <p:nvPr/>
        </p:nvSpPr>
        <p:spPr>
          <a:xfrm>
            <a:off x="294967" y="1600651"/>
            <a:ext cx="11375923" cy="1131079"/>
          </a:xfrm>
          <a:prstGeom prst="rect">
            <a:avLst/>
          </a:prstGeom>
        </p:spPr>
        <p:txBody>
          <a:bodyPr wrap="square">
            <a:spAutoFit/>
          </a:bodyPr>
          <a:lstStyle/>
          <a:p>
            <a:pPr algn="justLow" rtl="1">
              <a:lnSpc>
                <a:spcPct val="200000"/>
              </a:lnSpc>
            </a:pPr>
            <a:r>
              <a:rPr lang="fa-IR" dirty="0">
                <a:cs typeface="B Nazanin" panose="00000400000000000000" pitchFamily="2" charset="-78"/>
              </a:rPr>
              <a:t>به‌طور کلی، این رویداد در مخالفت با جشن روز اورشلیم در اسرائیل در ماه مه ۱۹۶۸ است این روز به مناسبت تجدید اتحاد اورشلیم و استقرار کنترل کامل اسرائیل بر شهر قدیمی اورشلیم پس از جنگ شش روزه در ژوئن ۱۹۶۷ است.</a:t>
            </a:r>
          </a:p>
        </p:txBody>
      </p:sp>
      <p:sp>
        <p:nvSpPr>
          <p:cNvPr id="5" name="Rectangle 4"/>
          <p:cNvSpPr/>
          <p:nvPr/>
        </p:nvSpPr>
        <p:spPr>
          <a:xfrm>
            <a:off x="6222208" y="2856194"/>
            <a:ext cx="5454064" cy="1131079"/>
          </a:xfrm>
          <a:prstGeom prst="rect">
            <a:avLst/>
          </a:prstGeom>
        </p:spPr>
        <p:txBody>
          <a:bodyPr wrap="square">
            <a:spAutoFit/>
          </a:bodyPr>
          <a:lstStyle/>
          <a:p>
            <a:pPr algn="justLow" rtl="1">
              <a:lnSpc>
                <a:spcPct val="200000"/>
              </a:lnSpc>
            </a:pPr>
            <a:r>
              <a:rPr lang="fa-IR" dirty="0">
                <a:cs typeface="B Nazanin" panose="00000400000000000000" pitchFamily="2" charset="-78"/>
              </a:rPr>
              <a:t>روز قدس همچنین با اعتراض به اشغال قدس شرقی توسط اسرائیل در چندین کشور دیگر، عمدتاً در جهان عرب و مسلمان برگزار می‌شود.</a:t>
            </a:r>
          </a:p>
        </p:txBody>
      </p:sp>
      <p:pic>
        <p:nvPicPr>
          <p:cNvPr id="6" name="Picture 5"/>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527591" y="2593280"/>
            <a:ext cx="4706520" cy="3883489"/>
          </a:xfrm>
          <a:prstGeom prst="rect">
            <a:avLst/>
          </a:prstGeom>
        </p:spPr>
      </p:pic>
    </p:spTree>
    <p:extLst>
      <p:ext uri="{BB962C8B-B14F-4D97-AF65-F5344CB8AC3E}">
        <p14:creationId xmlns:p14="http://schemas.microsoft.com/office/powerpoint/2010/main" val="288364625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F43C7B73-53E4-E4D2-8B48-3CF2060D274D}"/>
              </a:ext>
            </a:extLst>
          </p:cNvPr>
          <p:cNvSpPr txBox="1"/>
          <p:nvPr/>
        </p:nvSpPr>
        <p:spPr>
          <a:xfrm>
            <a:off x="5065847" y="455413"/>
            <a:ext cx="5389418" cy="707886"/>
          </a:xfrm>
          <a:prstGeom prst="rect">
            <a:avLst/>
          </a:prstGeom>
          <a:noFill/>
        </p:spPr>
        <p:txBody>
          <a:bodyPr wrap="square" rtlCol="0">
            <a:spAutoFit/>
          </a:bodyPr>
          <a:lstStyle/>
          <a:p>
            <a:pPr algn="r"/>
            <a:r>
              <a:rPr lang="fa-IR" sz="2000" dirty="0">
                <a:solidFill>
                  <a:schemeClr val="bg1"/>
                </a:solidFill>
                <a:cs typeface="B Titr" panose="00000700000000000000" pitchFamily="2" charset="-78"/>
              </a:rPr>
              <a:t>مبارزه تا محو اسرائیل</a:t>
            </a:r>
          </a:p>
          <a:p>
            <a:pPr algn="r"/>
            <a:endParaRPr lang="en-US" sz="2000" dirty="0">
              <a:solidFill>
                <a:schemeClr val="bg1"/>
              </a:solidFill>
              <a:cs typeface="B Titr" panose="00000700000000000000" pitchFamily="2" charset="-78"/>
            </a:endParaRPr>
          </a:p>
        </p:txBody>
      </p:sp>
      <p:pic>
        <p:nvPicPr>
          <p:cNvPr id="2" name="Picture 1"/>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448026" y="1297633"/>
            <a:ext cx="4447516" cy="3036502"/>
          </a:xfrm>
          <a:prstGeom prst="rect">
            <a:avLst/>
          </a:prstGeom>
        </p:spPr>
      </p:pic>
      <p:pic>
        <p:nvPicPr>
          <p:cNvPr id="3" name="Picture 2"/>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rot="20858316">
            <a:off x="1157781" y="3895829"/>
            <a:ext cx="3715174" cy="2204415"/>
          </a:xfrm>
          <a:prstGeom prst="rect">
            <a:avLst/>
          </a:prstGeom>
        </p:spPr>
      </p:pic>
      <p:pic>
        <p:nvPicPr>
          <p:cNvPr id="6" name="Picture 5"/>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8023868" y="4808897"/>
            <a:ext cx="3720106" cy="1663462"/>
          </a:xfrm>
          <a:prstGeom prst="rect">
            <a:avLst/>
          </a:prstGeom>
        </p:spPr>
      </p:pic>
      <p:sp>
        <p:nvSpPr>
          <p:cNvPr id="8" name="Rectangle 7"/>
          <p:cNvSpPr/>
          <p:nvPr/>
        </p:nvSpPr>
        <p:spPr>
          <a:xfrm>
            <a:off x="5156361" y="1324542"/>
            <a:ext cx="6587613" cy="3450945"/>
          </a:xfrm>
          <a:prstGeom prst="rect">
            <a:avLst/>
          </a:prstGeom>
        </p:spPr>
        <p:txBody>
          <a:bodyPr wrap="square">
            <a:spAutoFit/>
          </a:bodyPr>
          <a:lstStyle/>
          <a:p>
            <a:pPr algn="justLow" rtl="1">
              <a:lnSpc>
                <a:spcPct val="250000"/>
              </a:lnSpc>
            </a:pPr>
            <a:r>
              <a:rPr lang="fa-IR" dirty="0">
                <a:cs typeface="B Nazanin" panose="00000400000000000000" pitchFamily="2" charset="-78"/>
              </a:rPr>
              <a:t>حضرت آیت اللّه خامنه ای، رهبر معظم انقلاب اسلامی، در تاکید بر ضرورت مبارزه با اسرائیل می فرمایند: «هریک وجب از خاک فلسطین، یک وجب از خانه مسلمین است. هر حاکمیتی غیر از حاکمیت فلسطین و حاکمیت مسلمین بر کشور فلسطین، حاکمیت غاصب است. حرف، همانی است که امام راحل عظیم الشأن فرمود: اسرائیل بایستی محو بشود... . بحث، بحث یهودی ستیزی نیست. مسئله، مسئله غصب خانه مسلمین است».</a:t>
            </a:r>
            <a:endParaRPr lang="en-US" dirty="0">
              <a:cs typeface="B Nazanin" panose="00000400000000000000" pitchFamily="2" charset="-78"/>
            </a:endParaRPr>
          </a:p>
        </p:txBody>
      </p:sp>
    </p:spTree>
    <p:extLst>
      <p:ext uri="{BB962C8B-B14F-4D97-AF65-F5344CB8AC3E}">
        <p14:creationId xmlns:p14="http://schemas.microsoft.com/office/powerpoint/2010/main" val="317670363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F43C7B73-53E4-E4D2-8B48-3CF2060D274D}"/>
              </a:ext>
            </a:extLst>
          </p:cNvPr>
          <p:cNvSpPr txBox="1"/>
          <p:nvPr/>
        </p:nvSpPr>
        <p:spPr>
          <a:xfrm>
            <a:off x="5036351" y="445581"/>
            <a:ext cx="5389418" cy="707886"/>
          </a:xfrm>
          <a:prstGeom prst="rect">
            <a:avLst/>
          </a:prstGeom>
          <a:noFill/>
        </p:spPr>
        <p:txBody>
          <a:bodyPr wrap="square" rtlCol="0">
            <a:spAutoFit/>
          </a:bodyPr>
          <a:lstStyle/>
          <a:p>
            <a:pPr algn="r"/>
            <a:r>
              <a:rPr lang="fa-IR" sz="2000" dirty="0">
                <a:solidFill>
                  <a:schemeClr val="bg1"/>
                </a:solidFill>
                <a:cs typeface="B Titr" panose="00000700000000000000" pitchFamily="2" charset="-78"/>
              </a:rPr>
              <a:t>تأثیر انقلاب ایران در قیام مردمان فلسطین</a:t>
            </a:r>
          </a:p>
          <a:p>
            <a:pPr algn="r"/>
            <a:endParaRPr lang="en-US" sz="2000" dirty="0">
              <a:solidFill>
                <a:schemeClr val="bg1"/>
              </a:solidFill>
              <a:cs typeface="B Titr" panose="00000700000000000000" pitchFamily="2" charset="-78"/>
            </a:endParaRPr>
          </a:p>
        </p:txBody>
      </p:sp>
      <p:sp>
        <p:nvSpPr>
          <p:cNvPr id="2" name="Rectangle 1"/>
          <p:cNvSpPr/>
          <p:nvPr/>
        </p:nvSpPr>
        <p:spPr>
          <a:xfrm>
            <a:off x="186813" y="1361285"/>
            <a:ext cx="11670891" cy="3277820"/>
          </a:xfrm>
          <a:prstGeom prst="rect">
            <a:avLst/>
          </a:prstGeom>
        </p:spPr>
        <p:txBody>
          <a:bodyPr wrap="square">
            <a:spAutoFit/>
          </a:bodyPr>
          <a:lstStyle/>
          <a:p>
            <a:pPr algn="r">
              <a:lnSpc>
                <a:spcPct val="300000"/>
              </a:lnSpc>
            </a:pPr>
            <a:r>
              <a:rPr lang="fa-IR" dirty="0">
                <a:cs typeface="B Nazanin" panose="00000400000000000000" pitchFamily="2" charset="-78"/>
              </a:rPr>
              <a:t>تجربه پیروزی انقلاب اسلامی ایران، تحولی شگرف آفرید و مبارزاتی جدید را بنیان نهاد. فریاد برائت ملت مسلمان ایران از استکبار و صهیونیسم، تفکری نو در سرزمین های اشغالی پدید آورد و بر توده های آزادی خواه فلسطین تأثیری عمیق برجای گذاشت و با ترغیب آنان به حضور سرافرازانه در صحنه های نبرد، نخستین بارقه های توسل به انتفاضه را در اذهان قهرمانان فلسطین شعله ور ساخت. امروز شراره های خشم فلسطینیان قهرمان، دامن جنایت کاران صهیونیست را فرا گرفته و آنان را به حیرت مبتلا ساخته است.</a:t>
            </a:r>
            <a:endParaRPr lang="en-US" dirty="0">
              <a:cs typeface="B Nazanin" panose="00000400000000000000" pitchFamily="2" charset="-78"/>
            </a:endParaRPr>
          </a:p>
        </p:txBody>
      </p:sp>
      <p:pic>
        <p:nvPicPr>
          <p:cNvPr id="3" name="Picture 2"/>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855554" y="3974217"/>
            <a:ext cx="4760300" cy="2438202"/>
          </a:xfrm>
          <a:prstGeom prst="rect">
            <a:avLst/>
          </a:prstGeom>
        </p:spPr>
      </p:pic>
      <p:pic>
        <p:nvPicPr>
          <p:cNvPr id="5" name="Picture 4">
            <a:extLst>
              <a:ext uri="{FF2B5EF4-FFF2-40B4-BE49-F238E27FC236}">
                <a16:creationId xmlns:a16="http://schemas.microsoft.com/office/drawing/2014/main" id="{D2A94759-4554-34F3-CD37-5F19C737B191}"/>
              </a:ext>
            </a:extLst>
          </p:cNvPr>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a:off x="5666255" y="3974217"/>
            <a:ext cx="3070523" cy="2219527"/>
          </a:xfrm>
          <a:prstGeom prst="rect">
            <a:avLst/>
          </a:prstGeom>
        </p:spPr>
      </p:pic>
    </p:spTree>
    <p:extLst>
      <p:ext uri="{BB962C8B-B14F-4D97-AF65-F5344CB8AC3E}">
        <p14:creationId xmlns:p14="http://schemas.microsoft.com/office/powerpoint/2010/main" val="206569364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44844E1D-BA86-1152-ED3D-9FE76A2D3340}"/>
              </a:ext>
            </a:extLst>
          </p:cNvPr>
          <p:cNvSpPr txBox="1"/>
          <p:nvPr/>
        </p:nvSpPr>
        <p:spPr>
          <a:xfrm>
            <a:off x="3401291" y="2321004"/>
            <a:ext cx="5442458" cy="2215991"/>
          </a:xfrm>
          <a:prstGeom prst="rect">
            <a:avLst/>
          </a:prstGeom>
          <a:noFill/>
        </p:spPr>
        <p:txBody>
          <a:bodyPr wrap="square" rtlCol="0">
            <a:spAutoFit/>
          </a:bodyPr>
          <a:lstStyle/>
          <a:p>
            <a:pPr algn="ctr"/>
            <a:r>
              <a:rPr lang="fa-IR" sz="13800" dirty="0">
                <a:solidFill>
                  <a:schemeClr val="bg1"/>
                </a:solidFill>
                <a:cs typeface="B Titr" panose="00000700000000000000" pitchFamily="2" charset="-78"/>
              </a:rPr>
              <a:t>صلوات</a:t>
            </a:r>
            <a:endParaRPr lang="en-US" sz="13800" dirty="0">
              <a:solidFill>
                <a:schemeClr val="bg1"/>
              </a:solidFill>
              <a:cs typeface="B Titr" panose="00000700000000000000" pitchFamily="2" charset="-78"/>
            </a:endParaRPr>
          </a:p>
        </p:txBody>
      </p:sp>
      <p:pic>
        <p:nvPicPr>
          <p:cNvPr id="3" name="Picture 2">
            <a:extLst>
              <a:ext uri="{FF2B5EF4-FFF2-40B4-BE49-F238E27FC236}">
                <a16:creationId xmlns:a16="http://schemas.microsoft.com/office/drawing/2014/main" id="{39CBB28D-11DC-78BA-B747-1EBA14577149}"/>
              </a:ext>
            </a:extLst>
          </p:cNvPr>
          <p:cNvPicPr>
            <a:picLocks noChangeAspect="1"/>
          </p:cNvPicPr>
          <p:nvPr/>
        </p:nvPicPr>
        <p:blipFill rotWithShape="1">
          <a:blip r:embed="rId2" cstate="email">
            <a:extLst>
              <a:ext uri="{28A0092B-C50C-407E-A947-70E740481C1C}">
                <a14:useLocalDpi xmlns:a14="http://schemas.microsoft.com/office/drawing/2010/main" val="0"/>
              </a:ext>
            </a:extLst>
          </a:blip>
          <a:srcRect/>
          <a:stretch/>
        </p:blipFill>
        <p:spPr>
          <a:xfrm>
            <a:off x="626828" y="3652845"/>
            <a:ext cx="2706223" cy="1768299"/>
          </a:xfrm>
          <a:prstGeom prst="rect">
            <a:avLst/>
          </a:prstGeom>
        </p:spPr>
      </p:pic>
      <p:pic>
        <p:nvPicPr>
          <p:cNvPr id="4" name="Picture 3">
            <a:extLst>
              <a:ext uri="{FF2B5EF4-FFF2-40B4-BE49-F238E27FC236}">
                <a16:creationId xmlns:a16="http://schemas.microsoft.com/office/drawing/2014/main" id="{5C8B3E7E-91F0-2866-E159-A8C9F6C1870B}"/>
              </a:ext>
            </a:extLst>
          </p:cNvPr>
          <p:cNvPicPr>
            <a:picLocks noChangeAspect="1"/>
          </p:cNvPicPr>
          <p:nvPr/>
        </p:nvPicPr>
        <p:blipFill rotWithShape="1">
          <a:blip r:embed="rId3" cstate="email">
            <a:extLst>
              <a:ext uri="{28A0092B-C50C-407E-A947-70E740481C1C}">
                <a14:useLocalDpi xmlns:a14="http://schemas.microsoft.com/office/drawing/2010/main" val="0"/>
              </a:ext>
            </a:extLst>
          </a:blip>
          <a:srcRect/>
          <a:stretch/>
        </p:blipFill>
        <p:spPr>
          <a:xfrm flipH="1">
            <a:off x="8911989" y="661887"/>
            <a:ext cx="2195984" cy="1768299"/>
          </a:xfrm>
          <a:prstGeom prst="rect">
            <a:avLst/>
          </a:prstGeom>
        </p:spPr>
      </p:pic>
    </p:spTree>
    <p:extLst>
      <p:ext uri="{BB962C8B-B14F-4D97-AF65-F5344CB8AC3E}">
        <p14:creationId xmlns:p14="http://schemas.microsoft.com/office/powerpoint/2010/main" val="109093235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F43C7B73-53E4-E4D2-8B48-3CF2060D274D}"/>
              </a:ext>
            </a:extLst>
          </p:cNvPr>
          <p:cNvSpPr txBox="1"/>
          <p:nvPr/>
        </p:nvSpPr>
        <p:spPr>
          <a:xfrm>
            <a:off x="5056015" y="475079"/>
            <a:ext cx="5389418" cy="400110"/>
          </a:xfrm>
          <a:prstGeom prst="rect">
            <a:avLst/>
          </a:prstGeom>
          <a:noFill/>
        </p:spPr>
        <p:txBody>
          <a:bodyPr wrap="square" rtlCol="0">
            <a:spAutoFit/>
          </a:bodyPr>
          <a:lstStyle/>
          <a:p>
            <a:pPr algn="r"/>
            <a:r>
              <a:rPr lang="fa-IR" sz="2000" dirty="0">
                <a:solidFill>
                  <a:schemeClr val="bg1"/>
                </a:solidFill>
                <a:cs typeface="B Titr" panose="00000700000000000000" pitchFamily="2" charset="-78"/>
              </a:rPr>
              <a:t>روز قدس</a:t>
            </a:r>
            <a:endParaRPr lang="en-US" sz="2000" dirty="0">
              <a:solidFill>
                <a:schemeClr val="bg1"/>
              </a:solidFill>
              <a:cs typeface="B Titr" panose="00000700000000000000" pitchFamily="2" charset="-78"/>
            </a:endParaRPr>
          </a:p>
        </p:txBody>
      </p:sp>
      <p:sp>
        <p:nvSpPr>
          <p:cNvPr id="2" name="Rectangle 1"/>
          <p:cNvSpPr/>
          <p:nvPr/>
        </p:nvSpPr>
        <p:spPr>
          <a:xfrm>
            <a:off x="94268" y="1018742"/>
            <a:ext cx="7387061" cy="5528437"/>
          </a:xfrm>
          <a:prstGeom prst="rect">
            <a:avLst/>
          </a:prstGeom>
        </p:spPr>
        <p:txBody>
          <a:bodyPr wrap="square">
            <a:spAutoFit/>
          </a:bodyPr>
          <a:lstStyle/>
          <a:p>
            <a:pPr algn="justLow" rtl="1">
              <a:lnSpc>
                <a:spcPct val="250000"/>
              </a:lnSpc>
            </a:pPr>
            <a:r>
              <a:rPr lang="fa-IR" dirty="0">
                <a:cs typeface="B Nazanin" panose="00000400000000000000" pitchFamily="2" charset="-78"/>
              </a:rPr>
              <a:t>سرزمین مقدس فلسطین به دلیل وجود مسجدالاقصی، محل زندگی و بعثت انبیای الهی، نخستین قبله مسلمانان و محل معراج آسمانی پیامبر اعظم از ارزش و اهمیت ویژه ای برخوردار است. این سرزمین مقدس بیش از 6 دهه است که به اشغال بی رحمانه صهیونیستها درآمده و آنها از هیچ جنایتی علیه ساکنان اصلی آن فروگزار نکرده اند. تا قبل از پیروزی انقلاب اسلامی همواره رژیم صهیونیستی و حامیان بین المللی این رژیم، با افزودن بر ابعاد و عمق جنایت علیه مسلمانان وضعیتی را به وجود آورده بودند که آرمان فلسطین در حال به فراموشی سپرده شدن بود. خیانت و همراهی برخی از سران کشورهای عربی با نظام سلطه و صهیونیسم بین المللی نیز رنج مضاعفی بود که بر امت اسلامی و به ویژه ملت مظلوم فلسطین تحمیل شده بود. </a:t>
            </a:r>
          </a:p>
        </p:txBody>
      </p:sp>
      <p:pic>
        <p:nvPicPr>
          <p:cNvPr id="3" name="Picture 2"/>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7560297" y="1018742"/>
            <a:ext cx="4438273" cy="5639289"/>
          </a:xfrm>
          <a:prstGeom prst="rect">
            <a:avLst/>
          </a:prstGeom>
        </p:spPr>
      </p:pic>
    </p:spTree>
    <p:extLst>
      <p:ext uri="{BB962C8B-B14F-4D97-AF65-F5344CB8AC3E}">
        <p14:creationId xmlns:p14="http://schemas.microsoft.com/office/powerpoint/2010/main" val="214174386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F43C7B73-53E4-E4D2-8B48-3CF2060D274D}"/>
              </a:ext>
            </a:extLst>
          </p:cNvPr>
          <p:cNvSpPr txBox="1"/>
          <p:nvPr/>
        </p:nvSpPr>
        <p:spPr>
          <a:xfrm>
            <a:off x="5056015" y="475079"/>
            <a:ext cx="5389418" cy="400110"/>
          </a:xfrm>
          <a:prstGeom prst="rect">
            <a:avLst/>
          </a:prstGeom>
          <a:noFill/>
        </p:spPr>
        <p:txBody>
          <a:bodyPr wrap="square" rtlCol="0">
            <a:spAutoFit/>
          </a:bodyPr>
          <a:lstStyle/>
          <a:p>
            <a:pPr algn="r"/>
            <a:r>
              <a:rPr lang="fa-IR" sz="2000" dirty="0">
                <a:solidFill>
                  <a:schemeClr val="bg1"/>
                </a:solidFill>
                <a:cs typeface="B Titr" panose="00000700000000000000" pitchFamily="2" charset="-78"/>
              </a:rPr>
              <a:t>روز قدس</a:t>
            </a:r>
            <a:endParaRPr lang="en-US" sz="2000" dirty="0">
              <a:solidFill>
                <a:schemeClr val="bg1"/>
              </a:solidFill>
              <a:cs typeface="B Titr" panose="00000700000000000000" pitchFamily="2" charset="-78"/>
            </a:endParaRPr>
          </a:p>
        </p:txBody>
      </p:sp>
      <p:sp>
        <p:nvSpPr>
          <p:cNvPr id="2" name="Rectangle 1"/>
          <p:cNvSpPr/>
          <p:nvPr/>
        </p:nvSpPr>
        <p:spPr>
          <a:xfrm>
            <a:off x="716437" y="1374591"/>
            <a:ext cx="10567447" cy="4108817"/>
          </a:xfrm>
          <a:prstGeom prst="rect">
            <a:avLst/>
          </a:prstGeom>
        </p:spPr>
        <p:txBody>
          <a:bodyPr wrap="square">
            <a:spAutoFit/>
          </a:bodyPr>
          <a:lstStyle/>
          <a:p>
            <a:pPr algn="ctr" rtl="1">
              <a:lnSpc>
                <a:spcPct val="300000"/>
              </a:lnSpc>
            </a:pPr>
            <a:r>
              <a:rPr lang="fa-IR" dirty="0">
                <a:cs typeface="B Nazanin" panose="00000400000000000000" pitchFamily="2" charset="-78"/>
              </a:rPr>
              <a:t>حمایتهای همه جانبه امام خمینی(ره) از آرمان فلسطین و به ویژه تدبیر و دوراندیشی ایشان در زمینه مردمی و اسلامی کردن مبارزه علیه رژیم صهیونیستی و به صورت خاص، تعیین روز جمعه آخر ماه مبارک رمضان به عنوان روز قدس، نور امیدی در جوامع اسلامی ایجاد کرد که امروزه با گذشت بیش از سه دهه از حضور ملتها در صحنه نمایش اقتدار علیه رژیم صهیونیستی، با پیدایش بیداری اسلامی زمینه های لازم برای آزادی قدس شریف فراهم شده است. در حقیقت می توان پیروزیهای پی در پی امت اسلامی علیه نظام سلطه و صهیونیسم جهانی را در عرصه های مختلف به ویژه نتایج حاصل از بیداری اسلامی را در پیوند معنادار با روز جهانی قدس و آثار آن جستجو کرد.</a:t>
            </a:r>
          </a:p>
        </p:txBody>
      </p:sp>
    </p:spTree>
    <p:extLst>
      <p:ext uri="{BB962C8B-B14F-4D97-AF65-F5344CB8AC3E}">
        <p14:creationId xmlns:p14="http://schemas.microsoft.com/office/powerpoint/2010/main" val="351349600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F43C7B73-53E4-E4D2-8B48-3CF2060D274D}"/>
              </a:ext>
            </a:extLst>
          </p:cNvPr>
          <p:cNvSpPr txBox="1"/>
          <p:nvPr/>
        </p:nvSpPr>
        <p:spPr>
          <a:xfrm>
            <a:off x="5036351" y="455414"/>
            <a:ext cx="5389418" cy="400110"/>
          </a:xfrm>
          <a:prstGeom prst="rect">
            <a:avLst/>
          </a:prstGeom>
          <a:noFill/>
        </p:spPr>
        <p:txBody>
          <a:bodyPr wrap="square" rtlCol="0">
            <a:spAutoFit/>
          </a:bodyPr>
          <a:lstStyle/>
          <a:p>
            <a:pPr algn="r"/>
            <a:r>
              <a:rPr lang="fa-IR" sz="2000" dirty="0">
                <a:solidFill>
                  <a:schemeClr val="bg1"/>
                </a:solidFill>
                <a:cs typeface="B Titr" panose="00000700000000000000" pitchFamily="2" charset="-78"/>
              </a:rPr>
              <a:t>روز قدس</a:t>
            </a:r>
            <a:endParaRPr lang="en-US" sz="2000" dirty="0">
              <a:solidFill>
                <a:schemeClr val="bg1"/>
              </a:solidFill>
              <a:cs typeface="B Titr" panose="00000700000000000000" pitchFamily="2" charset="-78"/>
            </a:endParaRPr>
          </a:p>
        </p:txBody>
      </p:sp>
      <p:pic>
        <p:nvPicPr>
          <p:cNvPr id="2" name="Picture 1"/>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rot="21207872">
            <a:off x="6844225" y="1604643"/>
            <a:ext cx="4817047" cy="2938768"/>
          </a:xfrm>
          <a:prstGeom prst="rect">
            <a:avLst/>
          </a:prstGeom>
        </p:spPr>
      </p:pic>
      <p:sp>
        <p:nvSpPr>
          <p:cNvPr id="5" name="TextBox 4">
            <a:extLst>
              <a:ext uri="{FF2B5EF4-FFF2-40B4-BE49-F238E27FC236}">
                <a16:creationId xmlns:a16="http://schemas.microsoft.com/office/drawing/2014/main" id="{CC79E3E9-D46D-F3E4-651D-458C0A99FFA8}"/>
              </a:ext>
            </a:extLst>
          </p:cNvPr>
          <p:cNvSpPr txBox="1"/>
          <p:nvPr/>
        </p:nvSpPr>
        <p:spPr>
          <a:xfrm>
            <a:off x="268446" y="1112927"/>
            <a:ext cx="5829992" cy="4143442"/>
          </a:xfrm>
          <a:prstGeom prst="rect">
            <a:avLst/>
          </a:prstGeom>
          <a:noFill/>
        </p:spPr>
        <p:txBody>
          <a:bodyPr wrap="square">
            <a:spAutoFit/>
          </a:bodyPr>
          <a:lstStyle/>
          <a:p>
            <a:pPr algn="justLow" rtl="1">
              <a:lnSpc>
                <a:spcPct val="250000"/>
              </a:lnSpc>
            </a:pPr>
            <a:r>
              <a:rPr lang="fa-IR" dirty="0">
                <a:cs typeface="B Nazanin" panose="00000400000000000000" pitchFamily="2" charset="-78"/>
              </a:rPr>
              <a:t>قدس، قبله نخستین مسلمانان جهان، سرزمین اصلی و موطن هزاران آواره مسلمان فلسطینی است که استکبار جهانی توسط صهیونیسم جنایتکار، از سال ۱۹۴۸ آن سرزمین را از دست ساکنانش خارج ساخت و تحت سلطه نیروهای اشغالگر قدس قرار داد. این توطئه از همان اولین سالهای اجرا، با مقاومت مردم مسلمان فلسطین و اعتراض مسلمانان و انسان های آزاده و بیدار دل جهان مواجه شد و به شکل مبارزات پیگیر و سیاسی ـ نظامی، چهره خود را نشان داد. </a:t>
            </a:r>
            <a:endParaRPr lang="en-US" dirty="0">
              <a:cs typeface="B Nazanin" panose="00000400000000000000" pitchFamily="2" charset="-78"/>
            </a:endParaRPr>
          </a:p>
        </p:txBody>
      </p:sp>
      <p:pic>
        <p:nvPicPr>
          <p:cNvPr id="6" name="Picture 5">
            <a:extLst>
              <a:ext uri="{FF2B5EF4-FFF2-40B4-BE49-F238E27FC236}">
                <a16:creationId xmlns:a16="http://schemas.microsoft.com/office/drawing/2014/main" id="{CF9E6EC5-3E1F-171C-7E4A-AE6BAFCDF10B}"/>
              </a:ext>
            </a:extLst>
          </p:cNvPr>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rot="937729">
            <a:off x="6836355" y="3968685"/>
            <a:ext cx="2322037" cy="1914954"/>
          </a:xfrm>
          <a:prstGeom prst="rect">
            <a:avLst/>
          </a:prstGeom>
        </p:spPr>
      </p:pic>
      <p:pic>
        <p:nvPicPr>
          <p:cNvPr id="7" name="Picture 6">
            <a:extLst>
              <a:ext uri="{FF2B5EF4-FFF2-40B4-BE49-F238E27FC236}">
                <a16:creationId xmlns:a16="http://schemas.microsoft.com/office/drawing/2014/main" id="{52CA14DE-EAF5-6BD5-E60A-9BC0A8F541C1}"/>
              </a:ext>
            </a:extLst>
          </p:cNvPr>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rot="811479">
            <a:off x="9890523" y="3407870"/>
            <a:ext cx="2162505" cy="2137956"/>
          </a:xfrm>
          <a:prstGeom prst="rect">
            <a:avLst/>
          </a:prstGeom>
        </p:spPr>
      </p:pic>
    </p:spTree>
    <p:extLst>
      <p:ext uri="{BB962C8B-B14F-4D97-AF65-F5344CB8AC3E}">
        <p14:creationId xmlns:p14="http://schemas.microsoft.com/office/powerpoint/2010/main" val="55898711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a:off x="9427" y="2644227"/>
            <a:ext cx="4763681" cy="2313207"/>
          </a:xfrm>
          <a:prstGeom prst="rect">
            <a:avLst/>
          </a:prstGeom>
        </p:spPr>
      </p:pic>
      <p:sp>
        <p:nvSpPr>
          <p:cNvPr id="4" name="TextBox 3">
            <a:extLst>
              <a:ext uri="{FF2B5EF4-FFF2-40B4-BE49-F238E27FC236}">
                <a16:creationId xmlns:a16="http://schemas.microsoft.com/office/drawing/2014/main" id="{F43C7B73-53E4-E4D2-8B48-3CF2060D274D}"/>
              </a:ext>
            </a:extLst>
          </p:cNvPr>
          <p:cNvSpPr txBox="1"/>
          <p:nvPr/>
        </p:nvSpPr>
        <p:spPr>
          <a:xfrm>
            <a:off x="5982067" y="485094"/>
            <a:ext cx="4450505" cy="400110"/>
          </a:xfrm>
          <a:prstGeom prst="rect">
            <a:avLst/>
          </a:prstGeom>
          <a:noFill/>
        </p:spPr>
        <p:txBody>
          <a:bodyPr wrap="square" rtlCol="0">
            <a:spAutoFit/>
          </a:bodyPr>
          <a:lstStyle/>
          <a:p>
            <a:pPr algn="justLow" rtl="1"/>
            <a:r>
              <a:rPr lang="fa-IR" sz="2000" dirty="0">
                <a:solidFill>
                  <a:schemeClr val="bg1"/>
                </a:solidFill>
                <a:cs typeface="B Titr" panose="00000700000000000000" pitchFamily="2" charset="-78"/>
              </a:rPr>
              <a:t>روز قدس</a:t>
            </a:r>
            <a:endParaRPr lang="en-US" sz="2000" dirty="0">
              <a:solidFill>
                <a:schemeClr val="bg1"/>
              </a:solidFill>
              <a:cs typeface="B Titr" panose="00000700000000000000" pitchFamily="2" charset="-78"/>
            </a:endParaRPr>
          </a:p>
        </p:txBody>
      </p:sp>
      <p:sp>
        <p:nvSpPr>
          <p:cNvPr id="3" name="TextBox 2">
            <a:extLst>
              <a:ext uri="{FF2B5EF4-FFF2-40B4-BE49-F238E27FC236}">
                <a16:creationId xmlns:a16="http://schemas.microsoft.com/office/drawing/2014/main" id="{D2544722-C946-3E41-5B75-1A094A608E42}"/>
              </a:ext>
            </a:extLst>
          </p:cNvPr>
          <p:cNvSpPr txBox="1"/>
          <p:nvPr/>
        </p:nvSpPr>
        <p:spPr>
          <a:xfrm>
            <a:off x="943689" y="1080705"/>
            <a:ext cx="10645923" cy="1373453"/>
          </a:xfrm>
          <a:prstGeom prst="rect">
            <a:avLst/>
          </a:prstGeom>
          <a:noFill/>
        </p:spPr>
        <p:txBody>
          <a:bodyPr wrap="square">
            <a:spAutoFit/>
          </a:bodyPr>
          <a:lstStyle/>
          <a:p>
            <a:pPr algn="justLow" rtl="1">
              <a:lnSpc>
                <a:spcPct val="250000"/>
              </a:lnSpc>
            </a:pPr>
            <a:r>
              <a:rPr lang="fa-IR" dirty="0">
                <a:cs typeface="B Nazanin" panose="00000400000000000000" pitchFamily="2" charset="-78"/>
              </a:rPr>
              <a:t>پس از پیروزی انقلاب، امام خمینی (س) در اولین فرصت روزی را برای به نمایش گذاردن حساسیت جهانی نسبت به سرنوشت قدس و نجات آن از چنگال صهیونیست های جنایتکار، به عنوان «روز قدس» تعیین و پیامی به همین مناسبت صادر نمودند.</a:t>
            </a:r>
            <a:endParaRPr lang="en-US" dirty="0">
              <a:cs typeface="B Nazanin" panose="00000400000000000000" pitchFamily="2" charset="-78"/>
            </a:endParaRPr>
          </a:p>
        </p:txBody>
      </p:sp>
      <p:sp>
        <p:nvSpPr>
          <p:cNvPr id="2" name="Rectangle 1"/>
          <p:cNvSpPr/>
          <p:nvPr/>
        </p:nvSpPr>
        <p:spPr>
          <a:xfrm>
            <a:off x="4911364" y="2264089"/>
            <a:ext cx="6678247" cy="4108817"/>
          </a:xfrm>
          <a:prstGeom prst="rect">
            <a:avLst/>
          </a:prstGeom>
        </p:spPr>
        <p:txBody>
          <a:bodyPr wrap="square">
            <a:spAutoFit/>
          </a:bodyPr>
          <a:lstStyle/>
          <a:p>
            <a:pPr algn="justLow" rtl="1">
              <a:lnSpc>
                <a:spcPct val="300000"/>
              </a:lnSpc>
            </a:pPr>
            <a:r>
              <a:rPr lang="fa-IR" dirty="0">
                <a:cs typeface="B Nazanin" panose="00000400000000000000" pitchFamily="2" charset="-78"/>
              </a:rPr>
              <a:t>امام در این پیام که روز ۱۶ مرداد ۱۳۵۸ در سیزدهمین روز از ماه مبارک رمضان سال ۱۳۹۹ هجری قمری خطاب به مسلمانان جهان صادر شد، چنین فرمودند: «من در طی سالیان دراز، خطر اسرائیل غاصب را گوشزد مسلمین نمودم، که اکنون این روزها به حملات وحشیانه خود به برادران و خواهران فلسطینی شدت بخشیده است، و بویژه در جنوب لبنان به قصد نابودی مبارزان فلسطینی، پیاپی خانه و کاشانه ایشان را بمباران می کند. </a:t>
            </a:r>
          </a:p>
        </p:txBody>
      </p:sp>
    </p:spTree>
    <p:extLst>
      <p:ext uri="{BB962C8B-B14F-4D97-AF65-F5344CB8AC3E}">
        <p14:creationId xmlns:p14="http://schemas.microsoft.com/office/powerpoint/2010/main" val="420100847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F43C7B73-53E4-E4D2-8B48-3CF2060D274D}"/>
              </a:ext>
            </a:extLst>
          </p:cNvPr>
          <p:cNvSpPr txBox="1"/>
          <p:nvPr/>
        </p:nvSpPr>
        <p:spPr>
          <a:xfrm>
            <a:off x="5982067" y="485094"/>
            <a:ext cx="4450505" cy="400110"/>
          </a:xfrm>
          <a:prstGeom prst="rect">
            <a:avLst/>
          </a:prstGeom>
          <a:noFill/>
        </p:spPr>
        <p:txBody>
          <a:bodyPr wrap="square" rtlCol="0">
            <a:spAutoFit/>
          </a:bodyPr>
          <a:lstStyle/>
          <a:p>
            <a:pPr algn="justLow" rtl="1"/>
            <a:r>
              <a:rPr lang="fa-IR" sz="2000" dirty="0">
                <a:solidFill>
                  <a:schemeClr val="bg1"/>
                </a:solidFill>
                <a:cs typeface="B Titr" panose="00000700000000000000" pitchFamily="2" charset="-78"/>
              </a:rPr>
              <a:t>روز قدس</a:t>
            </a:r>
            <a:endParaRPr lang="en-US" sz="2000" dirty="0">
              <a:solidFill>
                <a:schemeClr val="bg1"/>
              </a:solidFill>
              <a:cs typeface="B Titr" panose="00000700000000000000" pitchFamily="2" charset="-78"/>
            </a:endParaRPr>
          </a:p>
        </p:txBody>
      </p:sp>
      <p:sp>
        <p:nvSpPr>
          <p:cNvPr id="7" name="TextBox 6">
            <a:extLst>
              <a:ext uri="{FF2B5EF4-FFF2-40B4-BE49-F238E27FC236}">
                <a16:creationId xmlns:a16="http://schemas.microsoft.com/office/drawing/2014/main" id="{E5619748-1E6E-0793-D0CA-E2ADC60961BE}"/>
              </a:ext>
            </a:extLst>
          </p:cNvPr>
          <p:cNvSpPr txBox="1"/>
          <p:nvPr/>
        </p:nvSpPr>
        <p:spPr>
          <a:xfrm>
            <a:off x="1274189" y="3214069"/>
            <a:ext cx="9643621" cy="3277820"/>
          </a:xfrm>
          <a:prstGeom prst="rect">
            <a:avLst/>
          </a:prstGeom>
          <a:noFill/>
        </p:spPr>
        <p:txBody>
          <a:bodyPr wrap="square">
            <a:spAutoFit/>
          </a:bodyPr>
          <a:lstStyle/>
          <a:p>
            <a:pPr algn="ctr">
              <a:lnSpc>
                <a:spcPct val="300000"/>
              </a:lnSpc>
            </a:pPr>
            <a:r>
              <a:rPr lang="fa-IR" dirty="0">
                <a:cs typeface="B Nazanin" panose="00000400000000000000" pitchFamily="2" charset="-78"/>
              </a:rPr>
              <a:t>من از عموم مسلمانان جهان و دولتهای اسلامی می خواهم که برای کوتاه کردن دست این غاصب و پشتیبانان آن به هم بپیوندند. و جمیع مسلمانان جهان را دعوت می کنم آخرین جمعه ماه مبارک رمضان را که از ایام قدر است، و می تواند تعیین کننده سرنوشت مردم فلسطین نیز باشد، به عنوان «روز قدس» انتخاب، و طی مراسمی همبستگی بین المللی مسلمانان را در حمایت از حقوق قانونی مردم مسلمان اعلام نمایند. از خداوند متعال پیروزی مسلمانان را بر اهل کفر خواستارم .»</a:t>
            </a:r>
            <a:endParaRPr lang="en-US" dirty="0"/>
          </a:p>
        </p:txBody>
      </p:sp>
      <p:pic>
        <p:nvPicPr>
          <p:cNvPr id="8" name="Picture 7">
            <a:extLst>
              <a:ext uri="{FF2B5EF4-FFF2-40B4-BE49-F238E27FC236}">
                <a16:creationId xmlns:a16="http://schemas.microsoft.com/office/drawing/2014/main" id="{5B2BDA02-5DE4-87A2-EF93-3A97855819A8}"/>
              </a:ext>
            </a:extLst>
          </p:cNvPr>
          <p:cNvPicPr>
            <a:picLocks noChangeAspect="1"/>
          </p:cNvPicPr>
          <p:nvPr/>
        </p:nvPicPr>
        <p:blipFill>
          <a:blip r:embed="rId2" cstate="email">
            <a:extLst>
              <a:ext uri="{28A0092B-C50C-407E-A947-70E740481C1C}">
                <a14:useLocalDpi xmlns:a14="http://schemas.microsoft.com/office/drawing/2010/main" val="0"/>
              </a:ext>
            </a:extLst>
          </a:blip>
          <a:stretch>
            <a:fillRect/>
          </a:stretch>
        </p:blipFill>
        <p:spPr>
          <a:xfrm rot="811479">
            <a:off x="1305666" y="1305322"/>
            <a:ext cx="2162505" cy="2137956"/>
          </a:xfrm>
          <a:prstGeom prst="rect">
            <a:avLst/>
          </a:prstGeom>
        </p:spPr>
      </p:pic>
      <p:pic>
        <p:nvPicPr>
          <p:cNvPr id="9" name="Picture 8">
            <a:extLst>
              <a:ext uri="{FF2B5EF4-FFF2-40B4-BE49-F238E27FC236}">
                <a16:creationId xmlns:a16="http://schemas.microsoft.com/office/drawing/2014/main" id="{F80D53DE-2D7B-E74F-8913-620FC4E2374B}"/>
              </a:ext>
            </a:extLst>
          </p:cNvPr>
          <p:cNvPicPr>
            <a:picLocks noChangeAspect="1"/>
          </p:cNvPicPr>
          <p:nvPr/>
        </p:nvPicPr>
        <p:blipFill>
          <a:blip r:embed="rId3" cstate="email">
            <a:extLst>
              <a:ext uri="{28A0092B-C50C-407E-A947-70E740481C1C}">
                <a14:useLocalDpi xmlns:a14="http://schemas.microsoft.com/office/drawing/2010/main" val="0"/>
              </a:ext>
            </a:extLst>
          </a:blip>
          <a:stretch>
            <a:fillRect/>
          </a:stretch>
        </p:blipFill>
        <p:spPr>
          <a:xfrm rot="21267241">
            <a:off x="3975683" y="1418577"/>
            <a:ext cx="2377983" cy="1911446"/>
          </a:xfrm>
          <a:prstGeom prst="rect">
            <a:avLst/>
          </a:prstGeom>
        </p:spPr>
      </p:pic>
      <p:pic>
        <p:nvPicPr>
          <p:cNvPr id="10" name="Picture 9">
            <a:extLst>
              <a:ext uri="{FF2B5EF4-FFF2-40B4-BE49-F238E27FC236}">
                <a16:creationId xmlns:a16="http://schemas.microsoft.com/office/drawing/2014/main" id="{C5A1FAAD-22C2-4D56-5AC8-54B74B12C04A}"/>
              </a:ext>
            </a:extLst>
          </p:cNvPr>
          <p:cNvPicPr>
            <a:picLocks noChangeAspect="1"/>
          </p:cNvPicPr>
          <p:nvPr/>
        </p:nvPicPr>
        <p:blipFill>
          <a:blip r:embed="rId4" cstate="email">
            <a:extLst>
              <a:ext uri="{28A0092B-C50C-407E-A947-70E740481C1C}">
                <a14:useLocalDpi xmlns:a14="http://schemas.microsoft.com/office/drawing/2010/main" val="0"/>
              </a:ext>
            </a:extLst>
          </a:blip>
          <a:stretch>
            <a:fillRect/>
          </a:stretch>
        </p:blipFill>
        <p:spPr>
          <a:xfrm>
            <a:off x="6353666" y="1319601"/>
            <a:ext cx="4822354" cy="2109399"/>
          </a:xfrm>
          <a:prstGeom prst="rect">
            <a:avLst/>
          </a:prstGeom>
        </p:spPr>
      </p:pic>
    </p:spTree>
    <p:extLst>
      <p:ext uri="{BB962C8B-B14F-4D97-AF65-F5344CB8AC3E}">
        <p14:creationId xmlns:p14="http://schemas.microsoft.com/office/powerpoint/2010/main" val="424224391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134</TotalTime>
  <Words>4499</Words>
  <Application>Microsoft Office PowerPoint</Application>
  <PresentationFormat>Widescreen</PresentationFormat>
  <Paragraphs>103</Paragraphs>
  <Slides>42</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42</vt:i4>
      </vt:variant>
    </vt:vector>
  </HeadingPairs>
  <TitlesOfParts>
    <vt:vector size="48" baseType="lpstr">
      <vt:lpstr>Arial</vt:lpstr>
      <vt:lpstr>Calibri</vt:lpstr>
      <vt:lpstr>iransansxlight</vt:lpstr>
      <vt:lpstr>Iransansxv</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Mobotop</dc:creator>
  <cp:lastModifiedBy>Mobotop</cp:lastModifiedBy>
  <cp:revision>20</cp:revision>
  <dcterms:created xsi:type="dcterms:W3CDTF">2024-04-04T20:21:55Z</dcterms:created>
  <dcterms:modified xsi:type="dcterms:W3CDTF">2024-04-05T21:59:09Z</dcterms:modified>
</cp:coreProperties>
</file>