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07" r:id="rId2"/>
    <p:sldId id="256" r:id="rId3"/>
    <p:sldId id="257" r:id="rId4"/>
    <p:sldId id="269" r:id="rId5"/>
    <p:sldId id="270" r:id="rId6"/>
    <p:sldId id="271" r:id="rId7"/>
    <p:sldId id="272" r:id="rId8"/>
    <p:sldId id="273" r:id="rId9"/>
    <p:sldId id="260" r:id="rId10"/>
    <p:sldId id="267" r:id="rId11"/>
    <p:sldId id="263" r:id="rId12"/>
    <p:sldId id="261" r:id="rId13"/>
    <p:sldId id="268" r:id="rId14"/>
    <p:sldId id="265" r:id="rId15"/>
    <p:sldId id="264" r:id="rId16"/>
    <p:sldId id="298" r:id="rId17"/>
    <p:sldId id="305" r:id="rId18"/>
    <p:sldId id="299" r:id="rId19"/>
    <p:sldId id="300" r:id="rId20"/>
    <p:sldId id="301" r:id="rId21"/>
    <p:sldId id="303" r:id="rId22"/>
    <p:sldId id="302" r:id="rId23"/>
    <p:sldId id="297" r:id="rId24"/>
    <p:sldId id="266" r:id="rId25"/>
    <p:sldId id="262" r:id="rId26"/>
    <p:sldId id="259" r:id="rId27"/>
    <p:sldId id="276" r:id="rId28"/>
    <p:sldId id="306" r:id="rId29"/>
    <p:sldId id="280" r:id="rId30"/>
    <p:sldId id="279" r:id="rId31"/>
    <p:sldId id="277" r:id="rId32"/>
    <p:sldId id="286" r:id="rId33"/>
    <p:sldId id="288" r:id="rId34"/>
    <p:sldId id="281" r:id="rId35"/>
    <p:sldId id="289" r:id="rId36"/>
    <p:sldId id="294" r:id="rId37"/>
    <p:sldId id="295" r:id="rId38"/>
    <p:sldId id="293" r:id="rId39"/>
    <p:sldId id="292" r:id="rId40"/>
    <p:sldId id="296" r:id="rId41"/>
    <p:sldId id="304" r:id="rId42"/>
    <p:sldId id="308"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77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8" d="100"/>
          <a:sy n="48" d="100"/>
        </p:scale>
        <p:origin x="53" y="7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D6831B-A398-4745-B89D-151C3F2269B0}" type="datetimeFigureOut">
              <a:rPr lang="en-US" smtClean="0"/>
              <a:t>4/8/2024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CEE2CD-2EEE-4226-AC51-07173388E396}" type="slidenum">
              <a:rPr lang="en-US" smtClean="0"/>
              <a:t>‹#›</a:t>
            </a:fld>
            <a:endParaRPr lang="en-US"/>
          </a:p>
        </p:txBody>
      </p:sp>
    </p:spTree>
    <p:extLst>
      <p:ext uri="{BB962C8B-B14F-4D97-AF65-F5344CB8AC3E}">
        <p14:creationId xmlns:p14="http://schemas.microsoft.com/office/powerpoint/2010/main" val="3051610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3CEE2CD-2EEE-4226-AC51-07173388E396}" type="slidenum">
              <a:rPr lang="en-US" smtClean="0"/>
              <a:t>2</a:t>
            </a:fld>
            <a:endParaRPr lang="en-US"/>
          </a:p>
        </p:txBody>
      </p:sp>
    </p:spTree>
    <p:extLst>
      <p:ext uri="{BB962C8B-B14F-4D97-AF65-F5344CB8AC3E}">
        <p14:creationId xmlns:p14="http://schemas.microsoft.com/office/powerpoint/2010/main" val="31231050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B6F5518-89D5-E076-105D-E7FA3B716D7A}"/>
              </a:ext>
            </a:extLst>
          </p:cNvPr>
          <p:cNvGrpSpPr/>
          <p:nvPr userDrawn="1"/>
        </p:nvGrpSpPr>
        <p:grpSpPr>
          <a:xfrm flipV="1">
            <a:off x="0" y="6704808"/>
            <a:ext cx="12207240" cy="169545"/>
            <a:chOff x="0" y="6646544"/>
            <a:chExt cx="9003886" cy="169545"/>
          </a:xfrm>
        </p:grpSpPr>
        <p:sp>
          <p:nvSpPr>
            <p:cNvPr id="8" name="Rectangle 7">
              <a:extLst>
                <a:ext uri="{FF2B5EF4-FFF2-40B4-BE49-F238E27FC236}">
                  <a16:creationId xmlns:a16="http://schemas.microsoft.com/office/drawing/2014/main" id="{E5545A28-19DD-A9BB-3F2F-793AA7537BA6}"/>
                </a:ext>
              </a:extLst>
            </p:cNvPr>
            <p:cNvSpPr/>
            <p:nvPr userDrawn="1"/>
          </p:nvSpPr>
          <p:spPr>
            <a:xfrm>
              <a:off x="0" y="6724649"/>
              <a:ext cx="9003886" cy="914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en-US"/>
            </a:p>
          </p:txBody>
        </p:sp>
        <p:sp>
          <p:nvSpPr>
            <p:cNvPr id="9" name="Rectangle 8">
              <a:extLst>
                <a:ext uri="{FF2B5EF4-FFF2-40B4-BE49-F238E27FC236}">
                  <a16:creationId xmlns:a16="http://schemas.microsoft.com/office/drawing/2014/main" id="{BE8C418C-7130-7A1E-7512-6D64F72B9AE9}"/>
                </a:ext>
              </a:extLst>
            </p:cNvPr>
            <p:cNvSpPr/>
            <p:nvPr userDrawn="1"/>
          </p:nvSpPr>
          <p:spPr>
            <a:xfrm>
              <a:off x="0" y="6646544"/>
              <a:ext cx="9003886"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en-US"/>
            </a:p>
          </p:txBody>
        </p:sp>
      </p:grpSp>
      <p:sp>
        <p:nvSpPr>
          <p:cNvPr id="15" name="Rectángulo 11">
            <a:extLst>
              <a:ext uri="{FF2B5EF4-FFF2-40B4-BE49-F238E27FC236}">
                <a16:creationId xmlns:a16="http://schemas.microsoft.com/office/drawing/2014/main" id="{DE919CC2-A59E-8549-00D7-2CAD82C9B512}"/>
              </a:ext>
            </a:extLst>
          </p:cNvPr>
          <p:cNvSpPr/>
          <p:nvPr userDrawn="1"/>
        </p:nvSpPr>
        <p:spPr>
          <a:xfrm>
            <a:off x="0" y="1205"/>
            <a:ext cx="12207240" cy="717888"/>
          </a:xfrm>
          <a:prstGeom prst="rect">
            <a:avLst/>
          </a:prstGeom>
          <a:solidFill>
            <a:srgbClr val="F47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es-AR"/>
          </a:p>
        </p:txBody>
      </p:sp>
      <p:pic>
        <p:nvPicPr>
          <p:cNvPr id="30" name="Imagen 10">
            <a:extLst>
              <a:ext uri="{FF2B5EF4-FFF2-40B4-BE49-F238E27FC236}">
                <a16:creationId xmlns:a16="http://schemas.microsoft.com/office/drawing/2014/main" id="{966E8FB0-2B3F-D96E-5D0C-8EA9D5591D6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11080" y="5003074"/>
            <a:ext cx="1911471" cy="1676430"/>
          </a:xfrm>
          <a:prstGeom prst="rect">
            <a:avLst/>
          </a:prstGeom>
        </p:spPr>
      </p:pic>
      <p:pic>
        <p:nvPicPr>
          <p:cNvPr id="31" name="Imagen 53">
            <a:extLst>
              <a:ext uri="{FF2B5EF4-FFF2-40B4-BE49-F238E27FC236}">
                <a16:creationId xmlns:a16="http://schemas.microsoft.com/office/drawing/2014/main" id="{ECE41158-0A28-E9B5-772C-F7583123C7ED}"/>
              </a:ext>
            </a:extLst>
          </p:cNvPr>
          <p:cNvPicPr>
            <a:picLocks noChangeAspect="1"/>
          </p:cNvPicPr>
          <p:nvPr userDrawn="1"/>
        </p:nvPicPr>
        <p:blipFill rotWithShape="1">
          <a:blip r:embed="rId3">
            <a:extLst>
              <a:ext uri="{28A0092B-C50C-407E-A947-70E740481C1C}">
                <a14:useLocalDpi xmlns:a14="http://schemas.microsoft.com/office/drawing/2010/main"/>
              </a:ext>
            </a:extLst>
          </a:blip>
          <a:srcRect b="17951"/>
          <a:stretch/>
        </p:blipFill>
        <p:spPr>
          <a:xfrm>
            <a:off x="11404940" y="52874"/>
            <a:ext cx="665534" cy="666219"/>
          </a:xfrm>
          <a:prstGeom prst="rect">
            <a:avLst/>
          </a:prstGeom>
        </p:spPr>
      </p:pic>
    </p:spTree>
    <p:extLst>
      <p:ext uri="{BB962C8B-B14F-4D97-AF65-F5344CB8AC3E}">
        <p14:creationId xmlns:p14="http://schemas.microsoft.com/office/powerpoint/2010/main" val="3075756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8F75FEB-B367-4C89-8309-E29FE66A1024}"/>
              </a:ext>
            </a:extLst>
          </p:cNvPr>
          <p:cNvSpPr>
            <a:spLocks noGrp="1"/>
          </p:cNvSpPr>
          <p:nvPr>
            <p:ph type="pic" sz="quarter" idx="10"/>
          </p:nvPr>
        </p:nvSpPr>
        <p:spPr>
          <a:xfrm>
            <a:off x="0" y="0"/>
            <a:ext cx="12192000" cy="6858000"/>
          </a:xfrm>
          <a:prstGeom prst="rect">
            <a:avLst/>
          </a:prstGeom>
        </p:spPr>
        <p:txBody>
          <a:bodyPr/>
          <a:lstStyle/>
          <a:p>
            <a:endParaRPr lang="en-US"/>
          </a:p>
        </p:txBody>
      </p:sp>
    </p:spTree>
    <p:extLst>
      <p:ext uri="{BB962C8B-B14F-4D97-AF65-F5344CB8AC3E}">
        <p14:creationId xmlns:p14="http://schemas.microsoft.com/office/powerpoint/2010/main" val="16638239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514578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E1443E2E-3C5F-72EC-38E2-CC24717C547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266" b="-10155"/>
          <a:stretch/>
        </p:blipFill>
        <p:spPr>
          <a:xfrm>
            <a:off x="0" y="0"/>
            <a:ext cx="12192000" cy="6858000"/>
          </a:xfrm>
        </p:spPr>
      </p:pic>
      <p:sp>
        <p:nvSpPr>
          <p:cNvPr id="4" name="Graphic 7">
            <a:extLst>
              <a:ext uri="{FF2B5EF4-FFF2-40B4-BE49-F238E27FC236}">
                <a16:creationId xmlns:a16="http://schemas.microsoft.com/office/drawing/2014/main" id="{56327728-A11C-B8DC-F489-51AD6A8532CB}"/>
              </a:ext>
            </a:extLst>
          </p:cNvPr>
          <p:cNvSpPr/>
          <p:nvPr/>
        </p:nvSpPr>
        <p:spPr>
          <a:xfrm>
            <a:off x="5947" y="2981880"/>
            <a:ext cx="12180105" cy="3247235"/>
          </a:xfrm>
          <a:custGeom>
            <a:avLst/>
            <a:gdLst>
              <a:gd name="connsiteX0" fmla="*/ 1 w 12180105"/>
              <a:gd name="connsiteY0" fmla="*/ 1 h 3247235"/>
              <a:gd name="connsiteX1" fmla="*/ 3506658 w 12180105"/>
              <a:gd name="connsiteY1" fmla="*/ 828700 h 3247235"/>
              <a:gd name="connsiteX2" fmla="*/ 12180106 w 12180105"/>
              <a:gd name="connsiteY2" fmla="*/ 1633610 h 3247235"/>
              <a:gd name="connsiteX3" fmla="*/ 12180106 w 12180105"/>
              <a:gd name="connsiteY3" fmla="*/ 3247236 h 3247235"/>
              <a:gd name="connsiteX4" fmla="*/ 1 w 12180105"/>
              <a:gd name="connsiteY4" fmla="*/ 3247236 h 3247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0105" h="3247235">
                <a:moveTo>
                  <a:pt x="1" y="1"/>
                </a:moveTo>
                <a:cubicBezTo>
                  <a:pt x="1095615" y="306644"/>
                  <a:pt x="2265572" y="588547"/>
                  <a:pt x="3506658" y="828700"/>
                </a:cubicBezTo>
                <a:cubicBezTo>
                  <a:pt x="6364415" y="1380789"/>
                  <a:pt x="9269561" y="1650393"/>
                  <a:pt x="12180106" y="1633610"/>
                </a:cubicBezTo>
                <a:lnTo>
                  <a:pt x="12180106" y="3247236"/>
                </a:lnTo>
                <a:lnTo>
                  <a:pt x="1" y="3247236"/>
                </a:lnTo>
                <a:close/>
              </a:path>
            </a:pathLst>
          </a:custGeom>
          <a:solidFill>
            <a:srgbClr val="F47758"/>
          </a:solidFill>
          <a:ln w="11895" cap="flat">
            <a:noFill/>
            <a:prstDash val="solid"/>
            <a:miter/>
          </a:ln>
        </p:spPr>
        <p:txBody>
          <a:bodyPr rtlCol="0" anchor="ctr"/>
          <a:lstStyle/>
          <a:p>
            <a:endParaRPr lang="en-US"/>
          </a:p>
        </p:txBody>
      </p:sp>
      <p:sp>
        <p:nvSpPr>
          <p:cNvPr id="5" name="Graphic 6">
            <a:extLst>
              <a:ext uri="{FF2B5EF4-FFF2-40B4-BE49-F238E27FC236}">
                <a16:creationId xmlns:a16="http://schemas.microsoft.com/office/drawing/2014/main" id="{B83B0AFD-0C21-F849-3D61-B93A1809E0D3}"/>
              </a:ext>
            </a:extLst>
          </p:cNvPr>
          <p:cNvSpPr/>
          <p:nvPr/>
        </p:nvSpPr>
        <p:spPr>
          <a:xfrm>
            <a:off x="5947" y="3256200"/>
            <a:ext cx="12180105" cy="3247235"/>
          </a:xfrm>
          <a:custGeom>
            <a:avLst/>
            <a:gdLst>
              <a:gd name="connsiteX0" fmla="*/ 1 w 12180105"/>
              <a:gd name="connsiteY0" fmla="*/ 1 h 3247235"/>
              <a:gd name="connsiteX1" fmla="*/ 3506658 w 12180105"/>
              <a:gd name="connsiteY1" fmla="*/ 828700 h 3247235"/>
              <a:gd name="connsiteX2" fmla="*/ 12180106 w 12180105"/>
              <a:gd name="connsiteY2" fmla="*/ 1633610 h 3247235"/>
              <a:gd name="connsiteX3" fmla="*/ 12180106 w 12180105"/>
              <a:gd name="connsiteY3" fmla="*/ 3247236 h 3247235"/>
              <a:gd name="connsiteX4" fmla="*/ 1 w 12180105"/>
              <a:gd name="connsiteY4" fmla="*/ 3247236 h 3247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0105" h="3247235">
                <a:moveTo>
                  <a:pt x="1" y="1"/>
                </a:moveTo>
                <a:cubicBezTo>
                  <a:pt x="1095615" y="306644"/>
                  <a:pt x="2265572" y="588547"/>
                  <a:pt x="3506658" y="828700"/>
                </a:cubicBezTo>
                <a:cubicBezTo>
                  <a:pt x="6364415" y="1380789"/>
                  <a:pt x="9269561" y="1650393"/>
                  <a:pt x="12180106" y="1633610"/>
                </a:cubicBezTo>
                <a:lnTo>
                  <a:pt x="12180106" y="3247236"/>
                </a:lnTo>
                <a:lnTo>
                  <a:pt x="1" y="3247236"/>
                </a:lnTo>
                <a:close/>
              </a:path>
            </a:pathLst>
          </a:custGeom>
          <a:solidFill>
            <a:schemeClr val="bg1"/>
          </a:solidFill>
          <a:ln w="11895" cap="flat">
            <a:solidFill>
              <a:srgbClr val="FFFFFF"/>
            </a:solidFill>
            <a:prstDash val="solid"/>
            <a:miter/>
          </a:ln>
        </p:spPr>
        <p:txBody>
          <a:bodyPr rtlCol="0" anchor="ctr"/>
          <a:lstStyle/>
          <a:p>
            <a:endParaRPr lang="en-US"/>
          </a:p>
        </p:txBody>
      </p:sp>
      <p:sp>
        <p:nvSpPr>
          <p:cNvPr id="8" name="TextBox 7">
            <a:extLst>
              <a:ext uri="{FF2B5EF4-FFF2-40B4-BE49-F238E27FC236}">
                <a16:creationId xmlns:a16="http://schemas.microsoft.com/office/drawing/2014/main" id="{8402E603-75F0-1F3A-73D0-0F374EFECDFC}"/>
              </a:ext>
            </a:extLst>
          </p:cNvPr>
          <p:cNvSpPr txBox="1"/>
          <p:nvPr/>
        </p:nvSpPr>
        <p:spPr>
          <a:xfrm>
            <a:off x="-5948" y="4638367"/>
            <a:ext cx="12203895" cy="2067233"/>
          </a:xfrm>
          <a:prstGeom prst="rect">
            <a:avLst/>
          </a:prstGeom>
          <a:noFill/>
        </p:spPr>
        <p:txBody>
          <a:bodyPr wrap="square" rtlCol="0">
            <a:spAutoFit/>
          </a:bodyPr>
          <a:lstStyle/>
          <a:p>
            <a:pPr algn="ctr" rtl="1">
              <a:lnSpc>
                <a:spcPct val="200000"/>
              </a:lnSpc>
              <a:spcAft>
                <a:spcPts val="800"/>
              </a:spcAft>
              <a:tabLst>
                <a:tab pos="899160" algn="l"/>
              </a:tabLst>
            </a:pPr>
            <a:r>
              <a:rPr lang="fa-IR" sz="2000" kern="100" dirty="0">
                <a:latin typeface="Calibri" panose="020F0502020204030204" pitchFamily="34" charset="0"/>
                <a:cs typeface="B Titr" panose="00000700000000000000" pitchFamily="2" charset="-78"/>
              </a:rPr>
              <a:t>موضوع: پاورپوینت</a:t>
            </a:r>
            <a:r>
              <a:rPr lang="en-US" sz="2000" kern="100" dirty="0">
                <a:latin typeface="Calibri" panose="020F0502020204030204" pitchFamily="34" charset="0"/>
                <a:cs typeface="B Titr" panose="00000700000000000000" pitchFamily="2" charset="-78"/>
              </a:rPr>
              <a:t> </a:t>
            </a:r>
            <a:r>
              <a:rPr lang="fa-IR" sz="2000" kern="100" dirty="0">
                <a:latin typeface="Calibri" panose="020F0502020204030204" pitchFamily="34" charset="0"/>
                <a:cs typeface="B Titr" panose="00000700000000000000" pitchFamily="2" charset="-78"/>
              </a:rPr>
              <a:t>ورزش کاراته و قوانین آن </a:t>
            </a:r>
            <a:endParaRPr lang="en-US" sz="2000" kern="100" dirty="0">
              <a:latin typeface="Calibri" panose="020F0502020204030204" pitchFamily="34" charset="0"/>
              <a:cs typeface="B Titr" panose="00000700000000000000" pitchFamily="2" charset="-78"/>
            </a:endParaRPr>
          </a:p>
          <a:p>
            <a:pPr algn="ctr" rtl="1">
              <a:lnSpc>
                <a:spcPct val="200000"/>
              </a:lnSpc>
              <a:spcAft>
                <a:spcPts val="800"/>
              </a:spcAft>
              <a:tabLst>
                <a:tab pos="899160" algn="l"/>
              </a:tabLst>
            </a:pPr>
            <a:r>
              <a:rPr lang="fa-IR" sz="2000" kern="100" dirty="0">
                <a:latin typeface="Calibri" panose="020F0502020204030204" pitchFamily="34" charset="0"/>
                <a:cs typeface="B Titr" panose="00000700000000000000" pitchFamily="2" charset="-78"/>
              </a:rPr>
              <a:t>پژوهشگر : </a:t>
            </a:r>
            <a:r>
              <a:rPr lang="fa-IR" sz="2000" kern="100" dirty="0">
                <a:solidFill>
                  <a:srgbClr val="92D050"/>
                </a:solidFill>
                <a:latin typeface="Calibri" panose="020F0502020204030204" pitchFamily="34" charset="0"/>
                <a:cs typeface="B Titr" panose="00000700000000000000" pitchFamily="2" charset="-78"/>
              </a:rPr>
              <a:t>محمد جواد عزیزپناه                                                                                                     </a:t>
            </a:r>
            <a:r>
              <a:rPr lang="fa-IR" sz="2000" kern="100" dirty="0">
                <a:latin typeface="Calibri" panose="020F0502020204030204" pitchFamily="34" charset="0"/>
                <a:cs typeface="B Titr" panose="00000700000000000000" pitchFamily="2" charset="-78"/>
              </a:rPr>
              <a:t>استاد راهنما : علیرضا عزیزی</a:t>
            </a:r>
          </a:p>
          <a:p>
            <a:pPr algn="ctr" rtl="1">
              <a:lnSpc>
                <a:spcPct val="200000"/>
              </a:lnSpc>
              <a:spcAft>
                <a:spcPts val="800"/>
              </a:spcAft>
              <a:tabLst>
                <a:tab pos="899160" algn="l"/>
              </a:tabLst>
            </a:pPr>
            <a:r>
              <a:rPr lang="fa-IR" sz="2000" kern="100" dirty="0">
                <a:latin typeface="Calibri" panose="020F0502020204030204" pitchFamily="34" charset="0"/>
                <a:cs typeface="B Titr" panose="00000700000000000000" pitchFamily="2" charset="-78"/>
              </a:rPr>
              <a:t>زمستان .......</a:t>
            </a:r>
            <a:endParaRPr lang="en-US" sz="2000" kern="100" dirty="0">
              <a:latin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2991531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79531" y="206166"/>
            <a:ext cx="2323072" cy="400110"/>
          </a:xfrm>
          <a:prstGeom prst="rect">
            <a:avLst/>
          </a:prstGeom>
        </p:spPr>
        <p:txBody>
          <a:bodyPr wrap="none">
            <a:spAutoFit/>
          </a:bodyPr>
          <a:lstStyle/>
          <a:p>
            <a:r>
              <a:rPr lang="fa-IR" sz="2000" dirty="0">
                <a:solidFill>
                  <a:schemeClr val="bg1"/>
                </a:solidFill>
                <a:cs typeface="B Titr" panose="00000700000000000000" pitchFamily="2" charset="-78"/>
              </a:rPr>
              <a:t>دسته‌بندی ورزش کاراته</a:t>
            </a:r>
            <a:endParaRPr lang="en-US" sz="2000" dirty="0">
              <a:solidFill>
                <a:schemeClr val="bg1"/>
              </a:solidFill>
              <a:cs typeface="B Titr" panose="00000700000000000000" pitchFamily="2" charset="-78"/>
            </a:endParaRPr>
          </a:p>
        </p:txBody>
      </p:sp>
      <p:sp>
        <p:nvSpPr>
          <p:cNvPr id="5" name="Rectangle 4"/>
          <p:cNvSpPr/>
          <p:nvPr/>
        </p:nvSpPr>
        <p:spPr>
          <a:xfrm>
            <a:off x="7400041" y="896295"/>
            <a:ext cx="4387821" cy="5070619"/>
          </a:xfrm>
          <a:prstGeom prst="rect">
            <a:avLst/>
          </a:prstGeom>
        </p:spPr>
        <p:txBody>
          <a:bodyPr wrap="square">
            <a:spAutoFit/>
          </a:bodyPr>
          <a:lstStyle/>
          <a:p>
            <a:pPr algn="justLow" rtl="1">
              <a:lnSpc>
                <a:spcPct val="200000"/>
              </a:lnSpc>
            </a:pPr>
            <a:r>
              <a:rPr lang="fa-IR" sz="2000" dirty="0">
                <a:solidFill>
                  <a:srgbClr val="FF0000"/>
                </a:solidFill>
                <a:latin typeface="Times New Roman" panose="02020603050405020304" pitchFamily="18" charset="0"/>
                <a:cs typeface="B Titr" panose="00000700000000000000" pitchFamily="2" charset="-78"/>
              </a:rPr>
              <a:t>کومیته </a:t>
            </a:r>
            <a:r>
              <a:rPr lang="en-US" sz="2000" dirty="0">
                <a:solidFill>
                  <a:srgbClr val="FF0000"/>
                </a:solidFill>
                <a:latin typeface="Times New Roman" panose="02020603050405020304" pitchFamily="18" charset="0"/>
                <a:cs typeface="B Titr" panose="00000700000000000000" pitchFamily="2" charset="-78"/>
              </a:rPr>
              <a:t>Kumite)</a:t>
            </a:r>
            <a:r>
              <a:rPr lang="fa-IR" sz="2000" dirty="0">
                <a:solidFill>
                  <a:srgbClr val="FF0000"/>
                </a:solidFill>
                <a:latin typeface="Times New Roman" panose="02020603050405020304" pitchFamily="18" charset="0"/>
                <a:cs typeface="B Titr" panose="00000700000000000000" pitchFamily="2" charset="-78"/>
              </a:rPr>
              <a:t>)</a:t>
            </a:r>
            <a:endParaRPr lang="en-US" sz="2000" dirty="0">
              <a:solidFill>
                <a:srgbClr val="FF0000"/>
              </a:solidFill>
              <a:latin typeface="Times New Roman" panose="02020603050405020304" pitchFamily="18" charset="0"/>
              <a:cs typeface="B Titr" panose="00000700000000000000" pitchFamily="2" charset="-78"/>
            </a:endParaRPr>
          </a:p>
          <a:p>
            <a:pPr algn="justLow" rtl="1">
              <a:lnSpc>
                <a:spcPct val="200000"/>
              </a:lnSpc>
            </a:pPr>
            <a:r>
              <a:rPr lang="fa-IR" dirty="0">
                <a:cs typeface="B Nazanin" panose="00000400000000000000" pitchFamily="2" charset="-78"/>
              </a:rPr>
              <a:t>در این نوع از کاراته، ضربات و لگدها به صورت کوتاه و ترجیحاً در فاصله حدود ۳ سانتی‌متری از تماس متوقف می‌شوند. مسابقه معمولاً در حدود سه دقیقه طول می‌کشد و مبارزی که هشت امتیاز کسب کند یا پس از پایان دوره بیشترین امتیاز را به دست آورد، برنده اعلام می‌شود. در صورت تساوی، مسابقه ادامه پیدا می‌کند و شرکت‌کننده‌ای که اولین امتیاز را به دست آورد، به عنوان برنده شناخته می‌شود.</a:t>
            </a:r>
            <a:endParaRPr lang="en-US" dirty="0">
              <a:cs typeface="B Nazanin" panose="00000400000000000000" pitchFamily="2" charset="-78"/>
            </a:endParaRPr>
          </a:p>
        </p:txBody>
      </p:sp>
      <p:sp>
        <p:nvSpPr>
          <p:cNvPr id="10" name="Rectangle 9">
            <a:extLst>
              <a:ext uri="{FF2B5EF4-FFF2-40B4-BE49-F238E27FC236}">
                <a16:creationId xmlns:a16="http://schemas.microsoft.com/office/drawing/2014/main" id="{92383FEF-C8F5-6160-E133-A444479B1C88}"/>
              </a:ext>
            </a:extLst>
          </p:cNvPr>
          <p:cNvSpPr/>
          <p:nvPr/>
        </p:nvSpPr>
        <p:spPr>
          <a:xfrm>
            <a:off x="75414" y="4487159"/>
            <a:ext cx="2545238" cy="2177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EF2592B5-2CB4-69A5-46E2-9671D0051A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138" y="982530"/>
            <a:ext cx="4892153" cy="32777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2" name="Picture 11">
            <a:extLst>
              <a:ext uri="{FF2B5EF4-FFF2-40B4-BE49-F238E27FC236}">
                <a16:creationId xmlns:a16="http://schemas.microsoft.com/office/drawing/2014/main" id="{5046A424-102B-2A5B-FA02-E6571ADB9D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44061">
            <a:off x="2946567" y="3819733"/>
            <a:ext cx="3174149" cy="211609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03204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92167" y="157005"/>
            <a:ext cx="2377574" cy="400110"/>
          </a:xfrm>
          <a:prstGeom prst="rect">
            <a:avLst/>
          </a:prstGeom>
        </p:spPr>
        <p:txBody>
          <a:bodyPr wrap="none">
            <a:spAutoFit/>
          </a:bodyPr>
          <a:lstStyle/>
          <a:p>
            <a:r>
              <a:rPr lang="fa-IR" sz="2000" dirty="0">
                <a:solidFill>
                  <a:schemeClr val="bg1"/>
                </a:solidFill>
                <a:cs typeface="B Titr" panose="00000700000000000000" pitchFamily="2" charset="-78"/>
              </a:rPr>
              <a:t>اصطلاحات ورزش کاراته</a:t>
            </a:r>
            <a:endParaRPr lang="en-US" sz="2000" dirty="0">
              <a:solidFill>
                <a:schemeClr val="bg1"/>
              </a:solidFill>
              <a:cs typeface="B Titr" panose="00000700000000000000" pitchFamily="2" charset="-78"/>
            </a:endParaRPr>
          </a:p>
        </p:txBody>
      </p:sp>
      <p:sp>
        <p:nvSpPr>
          <p:cNvPr id="3" name="Rectangle 2"/>
          <p:cNvSpPr/>
          <p:nvPr/>
        </p:nvSpPr>
        <p:spPr>
          <a:xfrm>
            <a:off x="28281" y="796064"/>
            <a:ext cx="11897032" cy="5563061"/>
          </a:xfrm>
          <a:prstGeom prst="rect">
            <a:avLst/>
          </a:prstGeom>
        </p:spPr>
        <p:txBody>
          <a:bodyPr wrap="square">
            <a:spAutoFit/>
          </a:bodyPr>
          <a:lstStyle/>
          <a:p>
            <a:pPr algn="justLow" rtl="1">
              <a:lnSpc>
                <a:spcPct val="200000"/>
              </a:lnSpc>
            </a:pPr>
            <a:r>
              <a:rPr lang="fa-IR" dirty="0">
                <a:cs typeface="B Nazanin" panose="00000400000000000000" pitchFamily="2" charset="-78"/>
              </a:rPr>
              <a:t>از آنجایی که کاراته یک ورزش ژاپنی می‌باشد، به همین دلیل اصطلاحات آن در همه جای دنیا به زبان ژاپنی به کار می‌رود. مهمترین اصطلاحات این ورزش عبارتند از:</a:t>
            </a:r>
          </a:p>
          <a:p>
            <a:pPr algn="justLow" rtl="1">
              <a:lnSpc>
                <a:spcPct val="200000"/>
              </a:lnSpc>
            </a:pPr>
            <a:r>
              <a:rPr lang="fa-IR" b="1" dirty="0">
                <a:solidFill>
                  <a:srgbClr val="FF0000"/>
                </a:solidFill>
                <a:cs typeface="B Nazanin" panose="00000400000000000000" pitchFamily="2" charset="-78"/>
              </a:rPr>
              <a:t>– شوبو هاجیمه: شروع مسابقه</a:t>
            </a:r>
          </a:p>
          <a:p>
            <a:pPr algn="justLow" rtl="1">
              <a:lnSpc>
                <a:spcPct val="200000"/>
              </a:lnSpc>
            </a:pPr>
            <a:r>
              <a:rPr lang="fa-IR" b="1" dirty="0">
                <a:solidFill>
                  <a:srgbClr val="FF0000"/>
                </a:solidFill>
                <a:cs typeface="B Nazanin" panose="00000400000000000000" pitchFamily="2" charset="-78"/>
              </a:rPr>
              <a:t>– سوزوکته: ادامه مسابقه ‌(زمانی که پس از یک وقفه، بازی دوباره شروع می‌شود.)</a:t>
            </a:r>
          </a:p>
          <a:p>
            <a:pPr algn="justLow" rtl="1">
              <a:lnSpc>
                <a:spcPct val="200000"/>
              </a:lnSpc>
            </a:pPr>
            <a:r>
              <a:rPr lang="fa-IR" b="1" dirty="0">
                <a:solidFill>
                  <a:srgbClr val="FF0000"/>
                </a:solidFill>
                <a:cs typeface="B Nazanin" panose="00000400000000000000" pitchFamily="2" charset="-78"/>
              </a:rPr>
              <a:t>– (آنو) یا (آکا) نوکاچی: در پایان مسابقه داور دستش را به سمت مبارز برنده می‌گیرد و این کلمه را می‌گوید.</a:t>
            </a:r>
          </a:p>
          <a:p>
            <a:pPr algn="justLow" rtl="1">
              <a:lnSpc>
                <a:spcPct val="200000"/>
              </a:lnSpc>
            </a:pPr>
            <a:r>
              <a:rPr lang="fa-IR" b="1" dirty="0">
                <a:solidFill>
                  <a:srgbClr val="FF0000"/>
                </a:solidFill>
                <a:cs typeface="B Nazanin" panose="00000400000000000000" pitchFamily="2" charset="-78"/>
              </a:rPr>
              <a:t>– موتو نواچی: ایستادن در مکان‌هایی که مشخص شده</a:t>
            </a:r>
          </a:p>
          <a:p>
            <a:pPr algn="justLow" rtl="1">
              <a:lnSpc>
                <a:spcPct val="200000"/>
              </a:lnSpc>
            </a:pPr>
            <a:r>
              <a:rPr lang="fa-IR" b="1" dirty="0">
                <a:solidFill>
                  <a:srgbClr val="FF0000"/>
                </a:solidFill>
                <a:cs typeface="B Nazanin" panose="00000400000000000000" pitchFamily="2" charset="-78"/>
              </a:rPr>
              <a:t>– سوزوکته هاجیمه: شروع ادامه مسابقه</a:t>
            </a:r>
          </a:p>
          <a:p>
            <a:pPr algn="justLow" rtl="1">
              <a:lnSpc>
                <a:spcPct val="200000"/>
              </a:lnSpc>
            </a:pPr>
            <a:r>
              <a:rPr lang="fa-IR" b="1" dirty="0">
                <a:solidFill>
                  <a:srgbClr val="FF0000"/>
                </a:solidFill>
                <a:cs typeface="B Nazanin" panose="00000400000000000000" pitchFamily="2" charset="-78"/>
              </a:rPr>
              <a:t>– توری ماسن: این جمله به این معنی است که اتفاقی نیافتاده است.</a:t>
            </a:r>
          </a:p>
          <a:p>
            <a:pPr algn="justLow" rtl="1">
              <a:lnSpc>
                <a:spcPct val="200000"/>
              </a:lnSpc>
            </a:pPr>
            <a:r>
              <a:rPr lang="fa-IR" b="1" dirty="0">
                <a:solidFill>
                  <a:srgbClr val="FF0000"/>
                </a:solidFill>
                <a:cs typeface="B Nazanin" panose="00000400000000000000" pitchFamily="2" charset="-78"/>
              </a:rPr>
              <a:t>– هی‌که واکه: اعلام مساوی</a:t>
            </a:r>
          </a:p>
          <a:p>
            <a:pPr algn="justLow" rtl="1">
              <a:lnSpc>
                <a:spcPct val="200000"/>
              </a:lnSpc>
            </a:pPr>
            <a:r>
              <a:rPr lang="fa-IR" b="1" dirty="0">
                <a:solidFill>
                  <a:srgbClr val="FF0000"/>
                </a:solidFill>
                <a:cs typeface="B Nazanin" panose="00000400000000000000" pitchFamily="2" charset="-78"/>
              </a:rPr>
              <a:t>– شوگو: داور، کمک داور را صدا می‌زند.</a:t>
            </a:r>
          </a:p>
          <a:p>
            <a:pPr algn="justLow" rtl="1">
              <a:lnSpc>
                <a:spcPct val="200000"/>
              </a:lnSpc>
            </a:pPr>
            <a:r>
              <a:rPr lang="fa-IR" b="1" dirty="0">
                <a:solidFill>
                  <a:srgbClr val="FF0000"/>
                </a:solidFill>
                <a:cs typeface="B Nazanin" panose="00000400000000000000" pitchFamily="2" charset="-78"/>
              </a:rPr>
              <a:t>– هانتی: هنگامی که در قضاوت نیاز به مشورت باشد از این کلمه استفاده می‌کنند.</a:t>
            </a:r>
            <a:endParaRPr lang="en-US"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8112729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27652" y="225832"/>
            <a:ext cx="1989647" cy="400110"/>
          </a:xfrm>
          <a:prstGeom prst="rect">
            <a:avLst/>
          </a:prstGeom>
        </p:spPr>
        <p:txBody>
          <a:bodyPr wrap="none">
            <a:spAutoFit/>
          </a:bodyPr>
          <a:lstStyle/>
          <a:p>
            <a:r>
              <a:rPr lang="fa-IR" sz="2000" dirty="0">
                <a:solidFill>
                  <a:schemeClr val="bg1"/>
                </a:solidFill>
                <a:cs typeface="B Titr" panose="00000700000000000000" pitchFamily="2" charset="-78"/>
              </a:rPr>
              <a:t>قوانین ورزش کاراته</a:t>
            </a:r>
            <a:endParaRPr lang="en-US" sz="2000" dirty="0">
              <a:solidFill>
                <a:schemeClr val="bg1"/>
              </a:solidFill>
              <a:cs typeface="B Titr" panose="00000700000000000000" pitchFamily="2" charset="-78"/>
            </a:endParaRPr>
          </a:p>
        </p:txBody>
      </p:sp>
      <p:sp>
        <p:nvSpPr>
          <p:cNvPr id="3" name="Rectangle 2"/>
          <p:cNvSpPr/>
          <p:nvPr/>
        </p:nvSpPr>
        <p:spPr>
          <a:xfrm>
            <a:off x="5674936" y="1088345"/>
            <a:ext cx="6252070"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کاراته هم مانند ورزش‌های دیگر قوانینی دارد که برای انجام این ورزش همه این قوانین باید به طور دقیق اجرا شوند. برای شروع بهتر است بدانیم که زمین مسابقه کاراته به صورت کف‌پوش‌های مربعی شکل و با اندازه ۸ در ۸ می‌باشد.</a:t>
            </a:r>
          </a:p>
          <a:p>
            <a:pPr algn="justLow" rtl="1">
              <a:lnSpc>
                <a:spcPct val="200000"/>
              </a:lnSpc>
            </a:pPr>
            <a:r>
              <a:rPr lang="fa-IR" dirty="0">
                <a:cs typeface="B Nazanin" panose="00000400000000000000" pitchFamily="2" charset="-78"/>
              </a:rPr>
              <a:t>– در لحظه شروع مسابقه دو مبارز باید مقابل یکدیگر قرار گرفته و به هم تعظیم کنند.</a:t>
            </a:r>
          </a:p>
          <a:p>
            <a:pPr algn="justLow" rtl="1">
              <a:lnSpc>
                <a:spcPct val="200000"/>
              </a:lnSpc>
            </a:pPr>
            <a:r>
              <a:rPr lang="fa-IR" dirty="0">
                <a:cs typeface="B Nazanin" panose="00000400000000000000" pitchFamily="2" charset="-78"/>
              </a:rPr>
              <a:t>– داور با عبارت «شوبو هاجیمه» فرمان شروع مسابقه را می‌دهد.</a:t>
            </a:r>
          </a:p>
          <a:p>
            <a:pPr algn="justLow" rtl="1">
              <a:lnSpc>
                <a:spcPct val="200000"/>
              </a:lnSpc>
            </a:pPr>
            <a:r>
              <a:rPr lang="fa-IR" dirty="0">
                <a:cs typeface="B Nazanin" panose="00000400000000000000" pitchFamily="2" charset="-78"/>
              </a:rPr>
              <a:t>– ورزشکاران شروع به مبارزه می‌کنند و انواع حرکات دست و پا را روی حریف پیاده می‌کنند.</a:t>
            </a:r>
          </a:p>
          <a:p>
            <a:pPr algn="justLow" rtl="1">
              <a:lnSpc>
                <a:spcPct val="200000"/>
              </a:lnSpc>
            </a:pPr>
            <a:r>
              <a:rPr lang="fa-IR" dirty="0">
                <a:cs typeface="B Nazanin" panose="00000400000000000000" pitchFamily="2" charset="-78"/>
              </a:rPr>
              <a:t>– در صورتی که داور بخواهد به یکی از رقبا امتیاز دهد، آن را با عبارت «یامه سر» اعلام می‌کند.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D25EFFE5-0EB9-590C-4045-1C33E0B236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994" y="1291472"/>
            <a:ext cx="4533424" cy="2740353"/>
          </a:xfrm>
          <a:prstGeom prst="rect">
            <a:avLst/>
          </a:prstGeom>
        </p:spPr>
      </p:pic>
    </p:spTree>
    <p:extLst>
      <p:ext uri="{BB962C8B-B14F-4D97-AF65-F5344CB8AC3E}">
        <p14:creationId xmlns:p14="http://schemas.microsoft.com/office/powerpoint/2010/main" val="3827073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57148" y="186502"/>
            <a:ext cx="1989647" cy="400110"/>
          </a:xfrm>
          <a:prstGeom prst="rect">
            <a:avLst/>
          </a:prstGeom>
        </p:spPr>
        <p:txBody>
          <a:bodyPr wrap="none">
            <a:spAutoFit/>
          </a:bodyPr>
          <a:lstStyle/>
          <a:p>
            <a:r>
              <a:rPr lang="fa-IR" sz="2000" dirty="0">
                <a:solidFill>
                  <a:schemeClr val="bg1"/>
                </a:solidFill>
                <a:cs typeface="B Titr" panose="00000700000000000000" pitchFamily="2" charset="-78"/>
              </a:rPr>
              <a:t>قوانین ورزش کاراته</a:t>
            </a:r>
            <a:endParaRPr lang="en-US" sz="2000" dirty="0">
              <a:solidFill>
                <a:schemeClr val="bg1"/>
              </a:solidFill>
              <a:cs typeface="B Titr" panose="00000700000000000000" pitchFamily="2" charset="-78"/>
            </a:endParaRPr>
          </a:p>
        </p:txBody>
      </p:sp>
      <p:sp>
        <p:nvSpPr>
          <p:cNvPr id="3" name="Rectangle 2"/>
          <p:cNvSpPr/>
          <p:nvPr/>
        </p:nvSpPr>
        <p:spPr>
          <a:xfrm>
            <a:off x="2112973" y="797627"/>
            <a:ext cx="9802761" cy="2758447"/>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dirty="0">
                <a:solidFill>
                  <a:srgbClr val="FF0000"/>
                </a:solidFill>
                <a:cs typeface="B Nazanin" panose="00000400000000000000" pitchFamily="2" charset="-78"/>
              </a:rPr>
              <a:t>اگر یکی از مبارزان ۸ امتیاز کسب کند، داور پایان مسابقه را اعلام می‌کند.</a:t>
            </a:r>
          </a:p>
          <a:p>
            <a:pPr marL="285750" indent="-285750" algn="justLow" rtl="1">
              <a:lnSpc>
                <a:spcPct val="250000"/>
              </a:lnSpc>
              <a:buFont typeface="Wingdings" panose="05000000000000000000" pitchFamily="2" charset="2"/>
              <a:buChar char="v"/>
            </a:pPr>
            <a:r>
              <a:rPr lang="fa-IR" dirty="0">
                <a:solidFill>
                  <a:srgbClr val="FF0000"/>
                </a:solidFill>
                <a:cs typeface="B Nazanin" panose="00000400000000000000" pitchFamily="2" charset="-78"/>
              </a:rPr>
              <a:t>اگر در خلال بازی، هیچ یک از مبارزان نتوانند ۸ امتیاز کسب کنند، مبارزی برنده است که امتیاز بیشتری داشته باشد.</a:t>
            </a:r>
          </a:p>
          <a:p>
            <a:pPr marL="285750" indent="-285750" algn="justLow" rtl="1">
              <a:lnSpc>
                <a:spcPct val="250000"/>
              </a:lnSpc>
              <a:buFont typeface="Wingdings" panose="05000000000000000000" pitchFamily="2" charset="2"/>
              <a:buChar char="v"/>
            </a:pPr>
            <a:r>
              <a:rPr lang="fa-IR" dirty="0">
                <a:solidFill>
                  <a:srgbClr val="FF0000"/>
                </a:solidFill>
                <a:cs typeface="B Nazanin" panose="00000400000000000000" pitchFamily="2" charset="-78"/>
              </a:rPr>
              <a:t>در صورت تساوی، داور با مشورت تصمیم می‌گیرد که بازی را ادامه دهد و یا برنده را اعلام کند.</a:t>
            </a:r>
          </a:p>
          <a:p>
            <a:pPr marL="285750" indent="-285750" algn="justLow" rtl="1">
              <a:lnSpc>
                <a:spcPct val="250000"/>
              </a:lnSpc>
              <a:buFont typeface="Wingdings" panose="05000000000000000000" pitchFamily="2" charset="2"/>
              <a:buChar char="v"/>
            </a:pPr>
            <a:r>
              <a:rPr lang="fa-IR" dirty="0">
                <a:solidFill>
                  <a:srgbClr val="FF0000"/>
                </a:solidFill>
                <a:cs typeface="B Nazanin" panose="00000400000000000000" pitchFamily="2" charset="-78"/>
              </a:rPr>
              <a:t>در صورتی که یکی از مبارزان رد صلاحیت شوند، مبارزه پایان می‌یابد.</a:t>
            </a:r>
            <a:endParaRPr lang="en-US" dirty="0">
              <a:solidFill>
                <a:srgbClr val="FF0000"/>
              </a:solidFill>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7826716" y="3767089"/>
            <a:ext cx="3664014" cy="2712955"/>
          </a:xfrm>
          <a:prstGeom prst="rect">
            <a:avLst/>
          </a:prstGeom>
        </p:spPr>
      </p:pic>
    </p:spTree>
    <p:extLst>
      <p:ext uri="{BB962C8B-B14F-4D97-AF65-F5344CB8AC3E}">
        <p14:creationId xmlns:p14="http://schemas.microsoft.com/office/powerpoint/2010/main" val="1197224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13781" y="926849"/>
            <a:ext cx="7638677" cy="6593472"/>
          </a:xfrm>
          <a:prstGeom prst="rect">
            <a:avLst/>
          </a:prstGeom>
        </p:spPr>
        <p:txBody>
          <a:bodyPr wrap="square">
            <a:spAutoFit/>
          </a:bodyPr>
          <a:lstStyle/>
          <a:p>
            <a:pPr algn="r">
              <a:lnSpc>
                <a:spcPct val="300000"/>
              </a:lnSpc>
            </a:pPr>
            <a:r>
              <a:rPr lang="fa-IR" dirty="0">
                <a:cs typeface="B Nazanin" panose="00000400000000000000" pitchFamily="2" charset="-78"/>
              </a:rPr>
              <a:t>هر ورزش در کنار فواید بی‌شماری که برای سلامتی می‌تواند داشته باشد، ممکن است معایب و مخاطراتی نیز به همراه داشته باشد، ورزش کاراته نیز از این قاعده مستثنی نیست. فواید ورزش کاراته مانند سایر ورزشهای رزمی دیگر خاص و منحصر به فرد است و تمام تمرکز این ورزش روی سلامت جسمانی و روحانی است تا فردی که در این ورزش فعالیت میکند اینده ای درخشانی داشته باشد و در سنین بالا دچرا مشکلات جدی نشود. هنر رزمی کاراته یه هنر خشن نیست بلکه با انجام تمرینات این ورزش جسم و روان خود را تقویت میکنید و تمرکز خودتان بالاتر میبرید.</a:t>
            </a:r>
            <a:endParaRPr lang="en-US" dirty="0">
              <a:cs typeface="B Nazanin" panose="00000400000000000000" pitchFamily="2" charset="-78"/>
            </a:endParaRPr>
          </a:p>
          <a:p>
            <a:pPr algn="r">
              <a:lnSpc>
                <a:spcPct val="300000"/>
              </a:lnSpc>
            </a:pPr>
            <a:endParaRPr lang="en-US" dirty="0">
              <a:cs typeface="B Nazanin" panose="00000400000000000000" pitchFamily="2" charset="-78"/>
            </a:endParaRPr>
          </a:p>
          <a:p>
            <a:pPr algn="r">
              <a:lnSpc>
                <a:spcPct val="300000"/>
              </a:lnSpc>
            </a:pPr>
            <a:endParaRPr lang="en-US" dirty="0">
              <a:cs typeface="B Nazanin" panose="00000400000000000000" pitchFamily="2" charset="-78"/>
            </a:endParaRPr>
          </a:p>
        </p:txBody>
      </p:sp>
      <p:sp>
        <p:nvSpPr>
          <p:cNvPr id="3" name="Rectangle 2"/>
          <p:cNvSpPr/>
          <p:nvPr/>
        </p:nvSpPr>
        <p:spPr>
          <a:xfrm>
            <a:off x="8697614" y="235663"/>
            <a:ext cx="2619628" cy="400110"/>
          </a:xfrm>
          <a:prstGeom prst="rect">
            <a:avLst/>
          </a:prstGeom>
        </p:spPr>
        <p:txBody>
          <a:bodyPr wrap="none">
            <a:spAutoFit/>
          </a:bodyPr>
          <a:lstStyle/>
          <a:p>
            <a:pPr algn="r"/>
            <a:r>
              <a:rPr lang="fa-IR" sz="2000" dirty="0">
                <a:solidFill>
                  <a:schemeClr val="bg1"/>
                </a:solidFill>
                <a:cs typeface="B Titr" panose="00000700000000000000" pitchFamily="2" charset="-78"/>
              </a:rPr>
              <a:t>مزایا و معایب </a:t>
            </a:r>
            <a:r>
              <a:rPr lang="fa-IR" sz="2000">
                <a:solidFill>
                  <a:schemeClr val="bg1"/>
                </a:solidFill>
                <a:cs typeface="B Titr" panose="00000700000000000000" pitchFamily="2" charset="-78"/>
              </a:rPr>
              <a:t>ورزش کاراته</a:t>
            </a:r>
            <a:endParaRPr lang="en-US" sz="2000" dirty="0">
              <a:solidFill>
                <a:schemeClr val="bg1"/>
              </a:solidFill>
              <a:cs typeface="B Titr" panose="00000700000000000000" pitchFamily="2" charset="-78"/>
            </a:endParaRPr>
          </a:p>
        </p:txBody>
      </p:sp>
      <p:pic>
        <p:nvPicPr>
          <p:cNvPr id="6" name="Picture 5"/>
          <p:cNvPicPr>
            <a:picLocks noChangeAspect="1"/>
          </p:cNvPicPr>
          <p:nvPr/>
        </p:nvPicPr>
        <p:blipFill>
          <a:blip r:embed="rId2"/>
          <a:stretch>
            <a:fillRect/>
          </a:stretch>
        </p:blipFill>
        <p:spPr>
          <a:xfrm>
            <a:off x="380384" y="1013680"/>
            <a:ext cx="2857500" cy="3048000"/>
          </a:xfrm>
          <a:prstGeom prst="rect">
            <a:avLst/>
          </a:prstGeom>
        </p:spPr>
      </p:pic>
    </p:spTree>
    <p:extLst>
      <p:ext uri="{BB962C8B-B14F-4D97-AF65-F5344CB8AC3E}">
        <p14:creationId xmlns:p14="http://schemas.microsoft.com/office/powerpoint/2010/main" val="11671298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14995" y="186502"/>
            <a:ext cx="1898277" cy="400110"/>
          </a:xfrm>
          <a:prstGeom prst="rect">
            <a:avLst/>
          </a:prstGeom>
        </p:spPr>
        <p:txBody>
          <a:bodyPr wrap="none">
            <a:spAutoFit/>
          </a:bodyPr>
          <a:lstStyle/>
          <a:p>
            <a:r>
              <a:rPr lang="fa-IR" sz="2000" dirty="0">
                <a:solidFill>
                  <a:schemeClr val="bg1"/>
                </a:solidFill>
                <a:cs typeface="B Titr" panose="00000700000000000000" pitchFamily="2" charset="-78"/>
              </a:rPr>
              <a:t>فواید ورزش کاراته</a:t>
            </a:r>
            <a:endParaRPr lang="en-US" sz="2000" dirty="0">
              <a:solidFill>
                <a:schemeClr val="bg1"/>
              </a:solidFill>
              <a:cs typeface="B Titr" panose="00000700000000000000" pitchFamily="2" charset="-78"/>
            </a:endParaRPr>
          </a:p>
        </p:txBody>
      </p:sp>
      <p:sp>
        <p:nvSpPr>
          <p:cNvPr id="8" name="Rectangle 7"/>
          <p:cNvSpPr/>
          <p:nvPr/>
        </p:nvSpPr>
        <p:spPr>
          <a:xfrm>
            <a:off x="261257" y="677205"/>
            <a:ext cx="11636103" cy="5520101"/>
          </a:xfrm>
          <a:prstGeom prst="rect">
            <a:avLst/>
          </a:prstGeom>
        </p:spPr>
        <p:txBody>
          <a:bodyPr wrap="square">
            <a:spAutoFit/>
          </a:bodyPr>
          <a:lstStyle/>
          <a:p>
            <a:pPr algn="r">
              <a:lnSpc>
                <a:spcPct val="250000"/>
              </a:lnSpc>
            </a:pPr>
            <a:r>
              <a:rPr lang="fa-IR" dirty="0">
                <a:cs typeface="B Nazanin" panose="00000400000000000000" pitchFamily="2" charset="-78"/>
              </a:rPr>
              <a:t> </a:t>
            </a:r>
            <a:r>
              <a:rPr lang="fa-IR" dirty="0">
                <a:cs typeface="B Titr" panose="00000700000000000000" pitchFamily="2" charset="-78"/>
              </a:rPr>
              <a:t>ارتقا سلامت جسمانی و روحانی:</a:t>
            </a:r>
          </a:p>
          <a:p>
            <a:pPr algn="r">
              <a:lnSpc>
                <a:spcPct val="250000"/>
              </a:lnSpc>
            </a:pPr>
            <a:r>
              <a:rPr lang="fa-IR" dirty="0">
                <a:cs typeface="B Nazanin" panose="00000400000000000000" pitchFamily="2" charset="-78"/>
              </a:rPr>
              <a:t>از فواید کاراته میتوان به این مورد اشاره کرد که فرد ورزشکار در طول انجام این حرکات و یادگیری حرکات کاراته به صورت ناخوداگاه و خودکار وضعیت امادگی جسمانی خود را تا حد قابل قبولی بالا میبرد و میتواند به راحتی بعضی از تمرینات پایه ای تعادلی و هماهنگی عصب و عضله را انجام دهد و در کنار آن به یک ارامش ذهنی میرسد زیرا در طول تمرین شما به ناچار تمام تمرکز و حواس خود را داخل باشگاه کاراته گذاشته اید</a:t>
            </a:r>
          </a:p>
          <a:p>
            <a:pPr algn="r">
              <a:lnSpc>
                <a:spcPct val="250000"/>
              </a:lnSpc>
            </a:pPr>
            <a:r>
              <a:rPr lang="fa-IR" dirty="0">
                <a:cs typeface="B Nazanin" panose="00000400000000000000" pitchFamily="2" charset="-78"/>
              </a:rPr>
              <a:t>.</a:t>
            </a:r>
            <a:r>
              <a:rPr lang="fa-IR" dirty="0">
                <a:cs typeface="B Titr" panose="00000700000000000000" pitchFamily="2" charset="-78"/>
              </a:rPr>
              <a:t> جلوگیری از اسیب های شدید مفصلی و قلبی، عروقی:</a:t>
            </a:r>
          </a:p>
          <a:p>
            <a:pPr algn="r">
              <a:lnSpc>
                <a:spcPct val="250000"/>
              </a:lnSpc>
            </a:pPr>
            <a:r>
              <a:rPr lang="fa-IR" dirty="0">
                <a:cs typeface="B Nazanin" panose="00000400000000000000" pitchFamily="2" charset="-78"/>
              </a:rPr>
              <a:t>شاید این مورد در دید اول کاملا بی مورد باشد اما جالب است بدانید که وقتی شما شروع به ورزش کاراته که یک ورزش بی هوازی است بعد از حدود 2 هفته سطح سوخت و ساز بدن شما بالاتر میرود و اینجاست که سیستم تنفسی خود را در حد ابتدایی ارتقا داده اید.</a:t>
            </a:r>
          </a:p>
          <a:p>
            <a:pPr algn="r">
              <a:lnSpc>
                <a:spcPct val="250000"/>
              </a:lnSpc>
            </a:pPr>
            <a:endParaRPr lang="en-US" dirty="0">
              <a:cs typeface="B Nazanin" panose="00000400000000000000" pitchFamily="2" charset="-78"/>
            </a:endParaRPr>
          </a:p>
        </p:txBody>
      </p:sp>
    </p:spTree>
    <p:extLst>
      <p:ext uri="{BB962C8B-B14F-4D97-AF65-F5344CB8AC3E}">
        <p14:creationId xmlns:p14="http://schemas.microsoft.com/office/powerpoint/2010/main" val="17629660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7951" t="13694" r="10986" b="3443"/>
          <a:stretch/>
        </p:blipFill>
        <p:spPr>
          <a:xfrm>
            <a:off x="5995850" y="1404001"/>
            <a:ext cx="6196149" cy="4743248"/>
          </a:xfrm>
          <a:prstGeom prst="rect">
            <a:avLst/>
          </a:prstGeom>
        </p:spPr>
      </p:pic>
      <p:sp>
        <p:nvSpPr>
          <p:cNvPr id="2" name="Rectangle 1"/>
          <p:cNvSpPr/>
          <p:nvPr/>
        </p:nvSpPr>
        <p:spPr>
          <a:xfrm>
            <a:off x="9514995" y="186502"/>
            <a:ext cx="1898277" cy="400110"/>
          </a:xfrm>
          <a:prstGeom prst="rect">
            <a:avLst/>
          </a:prstGeom>
        </p:spPr>
        <p:txBody>
          <a:bodyPr wrap="none">
            <a:spAutoFit/>
          </a:bodyPr>
          <a:lstStyle/>
          <a:p>
            <a:r>
              <a:rPr lang="fa-IR" sz="2000" dirty="0">
                <a:solidFill>
                  <a:schemeClr val="bg1"/>
                </a:solidFill>
                <a:cs typeface="B Titr" panose="00000700000000000000" pitchFamily="2" charset="-78"/>
              </a:rPr>
              <a:t>فواید ورزش کاراته</a:t>
            </a:r>
            <a:endParaRPr lang="en-US" sz="2000" dirty="0">
              <a:solidFill>
                <a:schemeClr val="bg1"/>
              </a:solidFill>
              <a:cs typeface="B Titr" panose="00000700000000000000" pitchFamily="2" charset="-78"/>
            </a:endParaRPr>
          </a:p>
        </p:txBody>
      </p:sp>
      <p:sp>
        <p:nvSpPr>
          <p:cNvPr id="8" name="Rectangle 7"/>
          <p:cNvSpPr/>
          <p:nvPr/>
        </p:nvSpPr>
        <p:spPr>
          <a:xfrm>
            <a:off x="497840" y="1167398"/>
            <a:ext cx="11399520" cy="473206"/>
          </a:xfrm>
          <a:prstGeom prst="rect">
            <a:avLst/>
          </a:prstGeom>
        </p:spPr>
        <p:txBody>
          <a:bodyPr wrap="square">
            <a:spAutoFit/>
          </a:bodyPr>
          <a:lstStyle/>
          <a:p>
            <a:pPr algn="r">
              <a:lnSpc>
                <a:spcPct val="150000"/>
              </a:lnSpc>
            </a:pPr>
            <a:r>
              <a:rPr lang="fa-IR" dirty="0">
                <a:cs typeface="B Nazanin" panose="00000400000000000000" pitchFamily="2" charset="-78"/>
              </a:rPr>
              <a:t> </a:t>
            </a:r>
            <a:endParaRPr lang="en-US" dirty="0">
              <a:cs typeface="B Nazanin" panose="00000400000000000000" pitchFamily="2" charset="-78"/>
            </a:endParaRPr>
          </a:p>
        </p:txBody>
      </p:sp>
      <p:sp>
        <p:nvSpPr>
          <p:cNvPr id="9" name="Rectangle 8"/>
          <p:cNvSpPr/>
          <p:nvPr/>
        </p:nvSpPr>
        <p:spPr>
          <a:xfrm>
            <a:off x="772160" y="3502510"/>
            <a:ext cx="11206480" cy="473206"/>
          </a:xfrm>
          <a:prstGeom prst="rect">
            <a:avLst/>
          </a:prstGeom>
        </p:spPr>
        <p:txBody>
          <a:bodyPr wrap="square">
            <a:spAutoFit/>
          </a:bodyPr>
          <a:lstStyle/>
          <a:p>
            <a:pPr algn="r">
              <a:lnSpc>
                <a:spcPct val="150000"/>
              </a:lnSpc>
            </a:pPr>
            <a:r>
              <a:rPr lang="fa-IR" dirty="0">
                <a:cs typeface="B Titr" panose="00000700000000000000" pitchFamily="2" charset="-78"/>
              </a:rPr>
              <a:t> </a:t>
            </a:r>
            <a:endParaRPr lang="en-US" dirty="0">
              <a:cs typeface="B Nazanin" panose="00000400000000000000" pitchFamily="2" charset="-78"/>
            </a:endParaRPr>
          </a:p>
        </p:txBody>
      </p:sp>
      <p:sp>
        <p:nvSpPr>
          <p:cNvPr id="3" name="Rectangle 2"/>
          <p:cNvSpPr/>
          <p:nvPr/>
        </p:nvSpPr>
        <p:spPr>
          <a:xfrm>
            <a:off x="213360" y="728936"/>
            <a:ext cx="6096000" cy="4143442"/>
          </a:xfrm>
          <a:prstGeom prst="rect">
            <a:avLst/>
          </a:prstGeom>
        </p:spPr>
        <p:txBody>
          <a:bodyPr>
            <a:spAutoFit/>
          </a:bodyPr>
          <a:lstStyle/>
          <a:p>
            <a:pPr algn="justLow" rtl="1">
              <a:lnSpc>
                <a:spcPct val="250000"/>
              </a:lnSpc>
            </a:pPr>
            <a:r>
              <a:rPr lang="fa-IR" dirty="0">
                <a:cs typeface="B Nazanin" panose="00000400000000000000" pitchFamily="2" charset="-78"/>
              </a:rPr>
              <a:t> </a:t>
            </a:r>
            <a:r>
              <a:rPr lang="fa-IR" dirty="0">
                <a:cs typeface="B Titr" panose="00000700000000000000" pitchFamily="2" charset="-78"/>
              </a:rPr>
              <a:t>ارتقا اعتماد به نفس و عزت نفس:</a:t>
            </a:r>
          </a:p>
          <a:p>
            <a:pPr algn="justLow" rtl="1">
              <a:lnSpc>
                <a:spcPct val="250000"/>
              </a:lnSpc>
            </a:pPr>
            <a:r>
              <a:rPr lang="fa-IR" dirty="0">
                <a:cs typeface="B Nazanin" panose="00000400000000000000" pitchFamily="2" charset="-78"/>
              </a:rPr>
              <a:t>در هنر رزمی کاراته ارتقا فرد کاراته کا به 2 صورت قابل مشاهده است که شامل: ارتقا کمربند کاراته و ارتقا مهارت های حرکتی، است. وقتی یک کاراته کا به صورت مداوم فعالیت منظم داشته باشد، یکسری بازخورد ها از طرف مربیان و افراد جامعه خواهد گرفت که غالبا مثبت میباشد و این به هنرجو کمک میکند تا به خودش ایمان بیاورد و خودش را با افراد عادی جامعه از نظر ورزشی بالاتر بداند.</a:t>
            </a:r>
            <a:endParaRPr lang="en-US" dirty="0">
              <a:cs typeface="B Nazanin" panose="00000400000000000000" pitchFamily="2" charset="-78"/>
            </a:endParaRPr>
          </a:p>
        </p:txBody>
      </p:sp>
    </p:spTree>
    <p:extLst>
      <p:ext uri="{BB962C8B-B14F-4D97-AF65-F5344CB8AC3E}">
        <p14:creationId xmlns:p14="http://schemas.microsoft.com/office/powerpoint/2010/main" val="177095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7951" t="13694" r="10986" b="3443"/>
          <a:stretch/>
        </p:blipFill>
        <p:spPr>
          <a:xfrm>
            <a:off x="1452" y="1991830"/>
            <a:ext cx="6134890" cy="4696353"/>
          </a:xfrm>
          <a:prstGeom prst="rect">
            <a:avLst/>
          </a:prstGeom>
        </p:spPr>
      </p:pic>
      <p:sp>
        <p:nvSpPr>
          <p:cNvPr id="2" name="Rectangle 1"/>
          <p:cNvSpPr/>
          <p:nvPr/>
        </p:nvSpPr>
        <p:spPr>
          <a:xfrm>
            <a:off x="9514995" y="186502"/>
            <a:ext cx="1898277" cy="400110"/>
          </a:xfrm>
          <a:prstGeom prst="rect">
            <a:avLst/>
          </a:prstGeom>
        </p:spPr>
        <p:txBody>
          <a:bodyPr wrap="none">
            <a:spAutoFit/>
          </a:bodyPr>
          <a:lstStyle/>
          <a:p>
            <a:r>
              <a:rPr lang="fa-IR" sz="2000" dirty="0">
                <a:solidFill>
                  <a:schemeClr val="bg1"/>
                </a:solidFill>
                <a:cs typeface="B Titr" panose="00000700000000000000" pitchFamily="2" charset="-78"/>
              </a:rPr>
              <a:t>فواید ورزش کاراته</a:t>
            </a:r>
            <a:endParaRPr lang="en-US" sz="2000" dirty="0">
              <a:solidFill>
                <a:schemeClr val="bg1"/>
              </a:solidFill>
              <a:cs typeface="B Titr" panose="00000700000000000000" pitchFamily="2" charset="-78"/>
            </a:endParaRPr>
          </a:p>
        </p:txBody>
      </p:sp>
      <p:sp>
        <p:nvSpPr>
          <p:cNvPr id="8" name="Rectangle 7"/>
          <p:cNvSpPr/>
          <p:nvPr/>
        </p:nvSpPr>
        <p:spPr>
          <a:xfrm>
            <a:off x="497840" y="1167398"/>
            <a:ext cx="11399520" cy="473206"/>
          </a:xfrm>
          <a:prstGeom prst="rect">
            <a:avLst/>
          </a:prstGeom>
        </p:spPr>
        <p:txBody>
          <a:bodyPr wrap="square">
            <a:spAutoFit/>
          </a:bodyPr>
          <a:lstStyle/>
          <a:p>
            <a:pPr algn="r">
              <a:lnSpc>
                <a:spcPct val="150000"/>
              </a:lnSpc>
            </a:pPr>
            <a:r>
              <a:rPr lang="fa-IR" dirty="0">
                <a:cs typeface="B Nazanin" panose="00000400000000000000" pitchFamily="2" charset="-78"/>
              </a:rPr>
              <a:t> </a:t>
            </a:r>
            <a:endParaRPr lang="en-US" dirty="0">
              <a:cs typeface="B Nazanin" panose="00000400000000000000" pitchFamily="2" charset="-78"/>
            </a:endParaRPr>
          </a:p>
        </p:txBody>
      </p:sp>
      <p:sp>
        <p:nvSpPr>
          <p:cNvPr id="9" name="Rectangle 8"/>
          <p:cNvSpPr/>
          <p:nvPr/>
        </p:nvSpPr>
        <p:spPr>
          <a:xfrm>
            <a:off x="772160" y="3502510"/>
            <a:ext cx="11206480" cy="473206"/>
          </a:xfrm>
          <a:prstGeom prst="rect">
            <a:avLst/>
          </a:prstGeom>
        </p:spPr>
        <p:txBody>
          <a:bodyPr wrap="square">
            <a:spAutoFit/>
          </a:bodyPr>
          <a:lstStyle/>
          <a:p>
            <a:pPr algn="r">
              <a:lnSpc>
                <a:spcPct val="150000"/>
              </a:lnSpc>
            </a:pPr>
            <a:r>
              <a:rPr lang="fa-IR" dirty="0">
                <a:cs typeface="B Titr" panose="00000700000000000000" pitchFamily="2" charset="-78"/>
              </a:rPr>
              <a:t> </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2C94FD94-B114-DD89-1857-480BF3F207D6}"/>
              </a:ext>
            </a:extLst>
          </p:cNvPr>
          <p:cNvSpPr/>
          <p:nvPr/>
        </p:nvSpPr>
        <p:spPr>
          <a:xfrm>
            <a:off x="5917474" y="776984"/>
            <a:ext cx="5979886" cy="5770811"/>
          </a:xfrm>
          <a:prstGeom prst="rect">
            <a:avLst/>
          </a:prstGeom>
        </p:spPr>
        <p:txBody>
          <a:bodyPr wrap="square">
            <a:spAutoFit/>
          </a:bodyPr>
          <a:lstStyle/>
          <a:p>
            <a:pPr algn="justLow" rtl="1">
              <a:lnSpc>
                <a:spcPct val="300000"/>
              </a:lnSpc>
            </a:pPr>
            <a:r>
              <a:rPr lang="fa-IR" dirty="0">
                <a:cs typeface="B Nazanin" panose="00000400000000000000" pitchFamily="2" charset="-78"/>
              </a:rPr>
              <a:t> </a:t>
            </a:r>
            <a:r>
              <a:rPr lang="fa-IR" dirty="0">
                <a:cs typeface="B Titr" panose="00000700000000000000" pitchFamily="2" charset="-78"/>
              </a:rPr>
              <a:t>تقویت قوه تصمیم گیری:</a:t>
            </a:r>
          </a:p>
          <a:p>
            <a:pPr algn="justLow" rtl="1">
              <a:lnSpc>
                <a:spcPct val="300000"/>
              </a:lnSpc>
            </a:pPr>
            <a:r>
              <a:rPr lang="fa-IR" dirty="0">
                <a:cs typeface="B Nazanin" panose="00000400000000000000" pitchFamily="2" charset="-78"/>
              </a:rPr>
              <a:t>یک کاراته کا پس از اینکه وارد مراتب بالاتر میشود با چالش های سخت و نفس گیری از جمله تمرینات و مسابقات کومیته و کاتا مواجه است که در این 2 بخش تصمیم گیری لحظه ای و اجرای حرکات بسیار تاثیر گذار میباشد. در نتیجه وقتی یک کاراته کا در این شرایط به صورت مداوم فعالیت کرده است قطعا میتواند در شرایط سخت زندگی و چالشها، تصمیمات درست تری را بگیرد و عملکرد خوبی را به نمایش بگذارد</a:t>
            </a:r>
            <a:endParaRPr lang="en-US" dirty="0">
              <a:cs typeface="B Nazanin" panose="00000400000000000000" pitchFamily="2" charset="-78"/>
            </a:endParaRPr>
          </a:p>
        </p:txBody>
      </p:sp>
    </p:spTree>
    <p:extLst>
      <p:ext uri="{BB962C8B-B14F-4D97-AF65-F5344CB8AC3E}">
        <p14:creationId xmlns:p14="http://schemas.microsoft.com/office/powerpoint/2010/main" val="2498375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14995" y="186502"/>
            <a:ext cx="1898277" cy="400110"/>
          </a:xfrm>
          <a:prstGeom prst="rect">
            <a:avLst/>
          </a:prstGeom>
        </p:spPr>
        <p:txBody>
          <a:bodyPr wrap="none">
            <a:spAutoFit/>
          </a:bodyPr>
          <a:lstStyle/>
          <a:p>
            <a:r>
              <a:rPr lang="fa-IR" sz="2000" dirty="0">
                <a:solidFill>
                  <a:schemeClr val="bg1"/>
                </a:solidFill>
                <a:cs typeface="B Titr" panose="00000700000000000000" pitchFamily="2" charset="-78"/>
              </a:rPr>
              <a:t>فواید ورزش کاراته</a:t>
            </a:r>
            <a:endParaRPr lang="en-US" sz="2000" dirty="0">
              <a:solidFill>
                <a:schemeClr val="bg1"/>
              </a:solidFill>
              <a:cs typeface="B Titr" panose="00000700000000000000" pitchFamily="2" charset="-78"/>
            </a:endParaRPr>
          </a:p>
        </p:txBody>
      </p:sp>
      <p:sp>
        <p:nvSpPr>
          <p:cNvPr id="8" name="Rectangle 7"/>
          <p:cNvSpPr/>
          <p:nvPr/>
        </p:nvSpPr>
        <p:spPr>
          <a:xfrm>
            <a:off x="579120" y="1159560"/>
            <a:ext cx="11399520" cy="473206"/>
          </a:xfrm>
          <a:prstGeom prst="rect">
            <a:avLst/>
          </a:prstGeom>
        </p:spPr>
        <p:txBody>
          <a:bodyPr wrap="square">
            <a:spAutoFit/>
          </a:bodyPr>
          <a:lstStyle/>
          <a:p>
            <a:pPr algn="r">
              <a:lnSpc>
                <a:spcPct val="150000"/>
              </a:lnSpc>
            </a:pPr>
            <a:r>
              <a:rPr lang="fa-IR" dirty="0">
                <a:cs typeface="B Nazanin" panose="00000400000000000000" pitchFamily="2" charset="-78"/>
              </a:rPr>
              <a:t> </a:t>
            </a:r>
            <a:endParaRPr lang="en-US" dirty="0">
              <a:cs typeface="B Nazanin" panose="00000400000000000000" pitchFamily="2" charset="-78"/>
            </a:endParaRPr>
          </a:p>
        </p:txBody>
      </p:sp>
      <p:sp>
        <p:nvSpPr>
          <p:cNvPr id="9" name="Rectangle 8"/>
          <p:cNvSpPr/>
          <p:nvPr/>
        </p:nvSpPr>
        <p:spPr>
          <a:xfrm>
            <a:off x="772160" y="3502510"/>
            <a:ext cx="11206480" cy="473206"/>
          </a:xfrm>
          <a:prstGeom prst="rect">
            <a:avLst/>
          </a:prstGeom>
        </p:spPr>
        <p:txBody>
          <a:bodyPr wrap="square">
            <a:spAutoFit/>
          </a:bodyPr>
          <a:lstStyle/>
          <a:p>
            <a:pPr algn="r">
              <a:lnSpc>
                <a:spcPct val="150000"/>
              </a:lnSpc>
            </a:pPr>
            <a:r>
              <a:rPr lang="fa-IR" dirty="0">
                <a:cs typeface="B Titr" panose="00000700000000000000" pitchFamily="2" charset="-78"/>
              </a:rPr>
              <a:t> </a:t>
            </a:r>
            <a:endParaRPr lang="en-US" dirty="0">
              <a:cs typeface="B Nazanin" panose="00000400000000000000" pitchFamily="2" charset="-78"/>
            </a:endParaRPr>
          </a:p>
        </p:txBody>
      </p:sp>
      <p:sp>
        <p:nvSpPr>
          <p:cNvPr id="4" name="Rectangle 3"/>
          <p:cNvSpPr/>
          <p:nvPr/>
        </p:nvSpPr>
        <p:spPr>
          <a:xfrm>
            <a:off x="579120" y="1002806"/>
            <a:ext cx="7748663"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 </a:t>
            </a:r>
            <a:r>
              <a:rPr lang="fa-IR" dirty="0">
                <a:cs typeface="B Titr" panose="00000700000000000000" pitchFamily="2" charset="-78"/>
              </a:rPr>
              <a:t>یادگیری مهارت های رزمی خاص و دفاع شخصی:</a:t>
            </a:r>
          </a:p>
          <a:p>
            <a:pPr algn="justLow" rtl="1">
              <a:lnSpc>
                <a:spcPct val="250000"/>
              </a:lnSpc>
            </a:pPr>
            <a:r>
              <a:rPr lang="fa-IR" dirty="0">
                <a:cs typeface="B Nazanin" panose="00000400000000000000" pitchFamily="2" charset="-78"/>
              </a:rPr>
              <a:t>معنی ورزش کاراته همانطور که میدانید یعنی هنر مبارزه با دست خالی، که این در دید ظاهری به افراد اثبات میکند که با یادگیری مهارت های کاراته میتواند از خود و عزیزان خود محافظت کنند و در شرایط خاص حتی تکنیک های حمله ای را اجرا کنند، البته باید بدانید که اگر میخواهید به این سطح از رشد برسید میبایستی بارها و بارها با تکرار و تمرین زیاد اینسری حرکات خاص در شرایط شبیه سازی شده واقعی اجرا و پیاده سازی کنید.</a:t>
            </a:r>
            <a:endParaRPr lang="en-US"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8851168" y="1109036"/>
            <a:ext cx="3127472" cy="4786947"/>
          </a:xfrm>
          <a:prstGeom prst="rect">
            <a:avLst/>
          </a:prstGeom>
        </p:spPr>
      </p:pic>
    </p:spTree>
    <p:extLst>
      <p:ext uri="{BB962C8B-B14F-4D97-AF65-F5344CB8AC3E}">
        <p14:creationId xmlns:p14="http://schemas.microsoft.com/office/powerpoint/2010/main" val="11238372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clrChange>
              <a:clrFrom>
                <a:srgbClr val="F6F6FE"/>
              </a:clrFrom>
              <a:clrTo>
                <a:srgbClr val="F6F6FE">
                  <a:alpha val="0"/>
                </a:srgbClr>
              </a:clrTo>
            </a:clrChange>
          </a:blip>
          <a:stretch>
            <a:fillRect/>
          </a:stretch>
        </p:blipFill>
        <p:spPr>
          <a:xfrm>
            <a:off x="7204071" y="1120629"/>
            <a:ext cx="4987109" cy="5550869"/>
          </a:xfrm>
          <a:prstGeom prst="rect">
            <a:avLst/>
          </a:prstGeom>
        </p:spPr>
      </p:pic>
      <p:sp>
        <p:nvSpPr>
          <p:cNvPr id="2" name="Rectangle 1"/>
          <p:cNvSpPr/>
          <p:nvPr/>
        </p:nvSpPr>
        <p:spPr>
          <a:xfrm>
            <a:off x="9514995" y="186502"/>
            <a:ext cx="1898277" cy="400110"/>
          </a:xfrm>
          <a:prstGeom prst="rect">
            <a:avLst/>
          </a:prstGeom>
        </p:spPr>
        <p:txBody>
          <a:bodyPr wrap="none">
            <a:spAutoFit/>
          </a:bodyPr>
          <a:lstStyle/>
          <a:p>
            <a:r>
              <a:rPr lang="fa-IR" sz="2000" dirty="0">
                <a:solidFill>
                  <a:schemeClr val="bg1"/>
                </a:solidFill>
                <a:cs typeface="B Titr" panose="00000700000000000000" pitchFamily="2" charset="-78"/>
              </a:rPr>
              <a:t>فواید ورزش کاراته</a:t>
            </a:r>
            <a:endParaRPr lang="en-US" sz="2000" dirty="0">
              <a:solidFill>
                <a:schemeClr val="bg1"/>
              </a:solidFill>
              <a:cs typeface="B Titr" panose="00000700000000000000" pitchFamily="2" charset="-78"/>
            </a:endParaRPr>
          </a:p>
        </p:txBody>
      </p:sp>
      <p:sp>
        <p:nvSpPr>
          <p:cNvPr id="8" name="Rectangle 7"/>
          <p:cNvSpPr/>
          <p:nvPr/>
        </p:nvSpPr>
        <p:spPr>
          <a:xfrm>
            <a:off x="497840" y="1167398"/>
            <a:ext cx="11399520" cy="473206"/>
          </a:xfrm>
          <a:prstGeom prst="rect">
            <a:avLst/>
          </a:prstGeom>
        </p:spPr>
        <p:txBody>
          <a:bodyPr wrap="square">
            <a:spAutoFit/>
          </a:bodyPr>
          <a:lstStyle/>
          <a:p>
            <a:pPr algn="r">
              <a:lnSpc>
                <a:spcPct val="150000"/>
              </a:lnSpc>
            </a:pPr>
            <a:r>
              <a:rPr lang="fa-IR" dirty="0">
                <a:cs typeface="B Nazanin" panose="00000400000000000000" pitchFamily="2" charset="-78"/>
              </a:rPr>
              <a:t> </a:t>
            </a:r>
            <a:endParaRPr lang="en-US" dirty="0">
              <a:cs typeface="B Nazanin" panose="00000400000000000000" pitchFamily="2" charset="-78"/>
            </a:endParaRPr>
          </a:p>
        </p:txBody>
      </p:sp>
      <p:sp>
        <p:nvSpPr>
          <p:cNvPr id="9" name="Rectangle 8"/>
          <p:cNvSpPr/>
          <p:nvPr/>
        </p:nvSpPr>
        <p:spPr>
          <a:xfrm>
            <a:off x="772160" y="3502510"/>
            <a:ext cx="11206480" cy="473206"/>
          </a:xfrm>
          <a:prstGeom prst="rect">
            <a:avLst/>
          </a:prstGeom>
        </p:spPr>
        <p:txBody>
          <a:bodyPr wrap="square">
            <a:spAutoFit/>
          </a:bodyPr>
          <a:lstStyle/>
          <a:p>
            <a:pPr algn="r">
              <a:lnSpc>
                <a:spcPct val="150000"/>
              </a:lnSpc>
            </a:pPr>
            <a:r>
              <a:rPr lang="fa-IR" dirty="0">
                <a:cs typeface="B Titr" panose="00000700000000000000" pitchFamily="2" charset="-78"/>
              </a:rPr>
              <a:t> </a:t>
            </a:r>
            <a:endParaRPr lang="en-US" dirty="0">
              <a:cs typeface="B Nazanin" panose="00000400000000000000" pitchFamily="2" charset="-78"/>
            </a:endParaRPr>
          </a:p>
        </p:txBody>
      </p:sp>
      <p:sp>
        <p:nvSpPr>
          <p:cNvPr id="3" name="Rectangle 2"/>
          <p:cNvSpPr/>
          <p:nvPr/>
        </p:nvSpPr>
        <p:spPr>
          <a:xfrm>
            <a:off x="204020" y="997581"/>
            <a:ext cx="7605661" cy="3450945"/>
          </a:xfrm>
          <a:prstGeom prst="rect">
            <a:avLst/>
          </a:prstGeom>
        </p:spPr>
        <p:txBody>
          <a:bodyPr wrap="square">
            <a:spAutoFit/>
          </a:bodyPr>
          <a:lstStyle/>
          <a:p>
            <a:pPr algn="justLow" rtl="1">
              <a:lnSpc>
                <a:spcPct val="250000"/>
              </a:lnSpc>
            </a:pPr>
            <a:r>
              <a:rPr lang="fa-IR" dirty="0">
                <a:cs typeface="B Nazanin" panose="00000400000000000000" pitchFamily="2" charset="-78"/>
              </a:rPr>
              <a:t> </a:t>
            </a:r>
            <a:r>
              <a:rPr lang="fa-IR" dirty="0">
                <a:cs typeface="B Titr" panose="00000700000000000000" pitchFamily="2" charset="-78"/>
              </a:rPr>
              <a:t>رسیدن به تناسب اندام قابل قبول:</a:t>
            </a:r>
          </a:p>
          <a:p>
            <a:pPr algn="justLow" rtl="1">
              <a:lnSpc>
                <a:spcPct val="250000"/>
              </a:lnSpc>
            </a:pPr>
            <a:r>
              <a:rPr lang="fa-IR" dirty="0">
                <a:cs typeface="B Nazanin" panose="00000400000000000000" pitchFamily="2" charset="-78"/>
              </a:rPr>
              <a:t>شما پس از شروع تمرینات کاراته در کل بدن خود تغییراتی را از نظر ارتقا توان و استقامت احساس خواهید کرد و بدنی</a:t>
            </a:r>
            <a:r>
              <a:rPr lang="en-US" dirty="0">
                <a:latin typeface="Times New Roman" panose="02020603050405020304" pitchFamily="18" charset="0"/>
                <a:cs typeface="Times New Roman" panose="02020603050405020304" pitchFamily="18" charset="0"/>
              </a:rPr>
              <a:t>T</a:t>
            </a:r>
            <a:r>
              <a:rPr lang="fa-IR" dirty="0">
                <a:latin typeface="Times New Roman" panose="02020603050405020304" pitchFamily="18" charset="0"/>
                <a:cs typeface="Times New Roman" panose="02020603050405020304" pitchFamily="18" charset="0"/>
              </a:rPr>
              <a:t> </a:t>
            </a:r>
            <a:r>
              <a:rPr lang="en-US" dirty="0">
                <a:cs typeface="B Nazanin" panose="00000400000000000000" pitchFamily="2" charset="-78"/>
              </a:rPr>
              <a:t> </a:t>
            </a:r>
            <a:r>
              <a:rPr lang="fa-IR" dirty="0">
                <a:cs typeface="B Nazanin" panose="00000400000000000000" pitchFamily="2" charset="-78"/>
              </a:rPr>
              <a:t>شکل بدست خواهید اورد اما نکته ای که حائز اهمیت است این است که شما در بخشهای پایین تنه فشار بیشتری را تحمل میکنید و به همین واسطه در سنین بالا با مشکلاتی نظیر راه رفتن و جابه جایی های سریع روبرو نخواهید بود.</a:t>
            </a:r>
            <a:endParaRPr lang="en-US" dirty="0">
              <a:cs typeface="B Nazanin" panose="00000400000000000000" pitchFamily="2" charset="-78"/>
            </a:endParaRPr>
          </a:p>
        </p:txBody>
      </p:sp>
    </p:spTree>
    <p:extLst>
      <p:ext uri="{BB962C8B-B14F-4D97-AF65-F5344CB8AC3E}">
        <p14:creationId xmlns:p14="http://schemas.microsoft.com/office/powerpoint/2010/main" val="3793454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5669" y="1059640"/>
            <a:ext cx="6400800" cy="3347070"/>
          </a:xfrm>
          <a:prstGeom prst="rect">
            <a:avLst/>
          </a:prstGeom>
        </p:spPr>
        <p:txBody>
          <a:bodyPr wrap="square">
            <a:spAutoFit/>
          </a:bodyPr>
          <a:lstStyle/>
          <a:p>
            <a:pPr algn="justLow" rtl="1">
              <a:lnSpc>
                <a:spcPct val="200000"/>
              </a:lnSpc>
            </a:pPr>
            <a:r>
              <a:rPr lang="fa-IR" dirty="0">
                <a:cs typeface="B Nazanin" panose="00000400000000000000" pitchFamily="2" charset="-78"/>
              </a:rPr>
              <a:t>مهد کاراته، آسیای شرقی است. کاراته در این منطقه طی قرن‌ها کم‌کم تکامل یافت و نهایتاً در قرن هفدهم در جزیره اوکیناوای ژاپن به صورت سیستماتیک درآمد. فرضیه‌هایی در مورد این ورزش وجود دارد. یکی از این فرضیه‌ها احتمال شکل‌گیری کاراته را به دلیل ممنوعیت حمل سلاح در دهه ۱۹۲۰ در ژاپن می‌داند. به هرحال علت اولیه اختراع این ورزش هرچه که بود، سبب شد تا امروزه به عنوان یک ورزش حرفه‌ای و پرطرفدار به المپیک راه پیدا کند.</a:t>
            </a:r>
            <a:endParaRPr lang="en-US" dirty="0">
              <a:cs typeface="B Nazanin" panose="00000400000000000000" pitchFamily="2" charset="-78"/>
            </a:endParaRPr>
          </a:p>
        </p:txBody>
      </p:sp>
      <p:sp>
        <p:nvSpPr>
          <p:cNvPr id="4" name="Rectangle 3"/>
          <p:cNvSpPr/>
          <p:nvPr/>
        </p:nvSpPr>
        <p:spPr>
          <a:xfrm>
            <a:off x="2488675" y="4743066"/>
            <a:ext cx="9455085"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کاراته، مانند دیگر رشته‌های هنرهای رزمی آسیایی، بر نگرش ذهنی، مراسم ادب، لباس‌ها و سیستم رتبه‌بندی پیچیده (بر اساس رنگ کمربند) تأکید دارد. در این ورزش تداخل تکنیک با سایر سبک های مبارزه وجود دارد. کاراته یک ورزش المپیک کاملاً جدید است و اولین حضور خود را  در بازی‌های المپیک ۲۰۲۰ توکیو (به همراه چهار ورزش جدید دیگر) تجربه کرد.</a:t>
            </a:r>
            <a:endParaRPr lang="en-US" dirty="0">
              <a:cs typeface="B Nazanin" panose="00000400000000000000" pitchFamily="2" charset="-78"/>
            </a:endParaRPr>
          </a:p>
        </p:txBody>
      </p:sp>
      <p:sp>
        <p:nvSpPr>
          <p:cNvPr id="6" name="Rectangle 5"/>
          <p:cNvSpPr/>
          <p:nvPr/>
        </p:nvSpPr>
        <p:spPr>
          <a:xfrm>
            <a:off x="10570449" y="204940"/>
            <a:ext cx="729688" cy="400110"/>
          </a:xfrm>
          <a:prstGeom prst="rect">
            <a:avLst/>
          </a:prstGeom>
        </p:spPr>
        <p:txBody>
          <a:bodyPr wrap="none">
            <a:spAutoFit/>
          </a:bodyPr>
          <a:lstStyle/>
          <a:p>
            <a:pPr algn="r"/>
            <a:r>
              <a:rPr lang="fa-IR" sz="2000" dirty="0">
                <a:solidFill>
                  <a:schemeClr val="bg1"/>
                </a:solidFill>
                <a:cs typeface="B Titr" panose="00000700000000000000" pitchFamily="2" charset="-78"/>
              </a:rPr>
              <a:t>کاراته</a:t>
            </a:r>
            <a:endParaRPr lang="en-US" sz="2000" dirty="0">
              <a:solidFill>
                <a:schemeClr val="bg1"/>
              </a:solidFill>
              <a:cs typeface="B Titr" panose="00000700000000000000" pitchFamily="2" charset="-78"/>
            </a:endParaRPr>
          </a:p>
        </p:txBody>
      </p:sp>
      <p:pic>
        <p:nvPicPr>
          <p:cNvPr id="2" name="Picture 1">
            <a:extLst>
              <a:ext uri="{FF2B5EF4-FFF2-40B4-BE49-F238E27FC236}">
                <a16:creationId xmlns:a16="http://schemas.microsoft.com/office/drawing/2014/main" id="{5E539F7B-1154-CC80-541E-30408FE286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2153" y="941406"/>
            <a:ext cx="5279018" cy="3908286"/>
          </a:xfrm>
          <a:prstGeom prst="rect">
            <a:avLst/>
          </a:prstGeom>
        </p:spPr>
      </p:pic>
    </p:spTree>
    <p:extLst>
      <p:ext uri="{BB962C8B-B14F-4D97-AF65-F5344CB8AC3E}">
        <p14:creationId xmlns:p14="http://schemas.microsoft.com/office/powerpoint/2010/main" val="28165728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26666" r="22060"/>
          <a:stretch/>
        </p:blipFill>
        <p:spPr>
          <a:xfrm>
            <a:off x="8492101" y="2808514"/>
            <a:ext cx="3631236" cy="3862984"/>
          </a:xfrm>
          <a:prstGeom prst="rect">
            <a:avLst/>
          </a:prstGeom>
        </p:spPr>
      </p:pic>
      <p:sp>
        <p:nvSpPr>
          <p:cNvPr id="2" name="Rectangle 1"/>
          <p:cNvSpPr/>
          <p:nvPr/>
        </p:nvSpPr>
        <p:spPr>
          <a:xfrm>
            <a:off x="9514995" y="186502"/>
            <a:ext cx="1898277" cy="400110"/>
          </a:xfrm>
          <a:prstGeom prst="rect">
            <a:avLst/>
          </a:prstGeom>
        </p:spPr>
        <p:txBody>
          <a:bodyPr wrap="none">
            <a:spAutoFit/>
          </a:bodyPr>
          <a:lstStyle/>
          <a:p>
            <a:r>
              <a:rPr lang="fa-IR" sz="2000" dirty="0">
                <a:solidFill>
                  <a:schemeClr val="bg1"/>
                </a:solidFill>
                <a:cs typeface="B Titr" panose="00000700000000000000" pitchFamily="2" charset="-78"/>
              </a:rPr>
              <a:t>فواید ورزش کاراته</a:t>
            </a:r>
            <a:endParaRPr lang="en-US" sz="2000" dirty="0">
              <a:solidFill>
                <a:schemeClr val="bg1"/>
              </a:solidFill>
              <a:cs typeface="B Titr" panose="00000700000000000000" pitchFamily="2" charset="-78"/>
            </a:endParaRPr>
          </a:p>
        </p:txBody>
      </p:sp>
      <p:sp>
        <p:nvSpPr>
          <p:cNvPr id="8" name="Rectangle 7"/>
          <p:cNvSpPr/>
          <p:nvPr/>
        </p:nvSpPr>
        <p:spPr>
          <a:xfrm>
            <a:off x="497840" y="1167398"/>
            <a:ext cx="11399520" cy="473206"/>
          </a:xfrm>
          <a:prstGeom prst="rect">
            <a:avLst/>
          </a:prstGeom>
        </p:spPr>
        <p:txBody>
          <a:bodyPr wrap="square">
            <a:spAutoFit/>
          </a:bodyPr>
          <a:lstStyle/>
          <a:p>
            <a:pPr algn="r">
              <a:lnSpc>
                <a:spcPct val="150000"/>
              </a:lnSpc>
            </a:pPr>
            <a:r>
              <a:rPr lang="fa-IR" dirty="0">
                <a:cs typeface="B Nazanin" panose="00000400000000000000" pitchFamily="2" charset="-78"/>
              </a:rPr>
              <a:t> </a:t>
            </a:r>
            <a:endParaRPr lang="en-US" dirty="0">
              <a:cs typeface="B Nazanin" panose="00000400000000000000" pitchFamily="2" charset="-78"/>
            </a:endParaRPr>
          </a:p>
        </p:txBody>
      </p:sp>
      <p:sp>
        <p:nvSpPr>
          <p:cNvPr id="9" name="Rectangle 8"/>
          <p:cNvSpPr/>
          <p:nvPr/>
        </p:nvSpPr>
        <p:spPr>
          <a:xfrm>
            <a:off x="772160" y="3502510"/>
            <a:ext cx="11206480" cy="473206"/>
          </a:xfrm>
          <a:prstGeom prst="rect">
            <a:avLst/>
          </a:prstGeom>
        </p:spPr>
        <p:txBody>
          <a:bodyPr wrap="square">
            <a:spAutoFit/>
          </a:bodyPr>
          <a:lstStyle/>
          <a:p>
            <a:pPr algn="r">
              <a:lnSpc>
                <a:spcPct val="150000"/>
              </a:lnSpc>
            </a:pPr>
            <a:r>
              <a:rPr lang="fa-IR" dirty="0">
                <a:cs typeface="B Titr" panose="00000700000000000000" pitchFamily="2" charset="-78"/>
              </a:rPr>
              <a:t> </a:t>
            </a:r>
            <a:endParaRPr lang="en-US" dirty="0">
              <a:cs typeface="B Nazanin" panose="00000400000000000000" pitchFamily="2" charset="-78"/>
            </a:endParaRPr>
          </a:p>
        </p:txBody>
      </p:sp>
      <p:sp>
        <p:nvSpPr>
          <p:cNvPr id="3" name="Rectangle 2"/>
          <p:cNvSpPr/>
          <p:nvPr/>
        </p:nvSpPr>
        <p:spPr>
          <a:xfrm>
            <a:off x="353142" y="946041"/>
            <a:ext cx="6813099" cy="2793072"/>
          </a:xfrm>
          <a:prstGeom prst="rect">
            <a:avLst/>
          </a:prstGeom>
        </p:spPr>
        <p:txBody>
          <a:bodyPr wrap="square">
            <a:spAutoFit/>
          </a:bodyPr>
          <a:lstStyle/>
          <a:p>
            <a:pPr algn="justLow" rtl="1">
              <a:lnSpc>
                <a:spcPct val="200000"/>
              </a:lnSpc>
            </a:pPr>
            <a:r>
              <a:rPr lang="fa-IR" dirty="0">
                <a:cs typeface="B Nazanin" panose="00000400000000000000" pitchFamily="2" charset="-78"/>
              </a:rPr>
              <a:t> </a:t>
            </a:r>
            <a:r>
              <a:rPr lang="fa-IR" dirty="0">
                <a:cs typeface="B Titr" panose="00000700000000000000" pitchFamily="2" charset="-78"/>
              </a:rPr>
              <a:t>یادگیری احترام و صبوری:</a:t>
            </a:r>
          </a:p>
          <a:p>
            <a:pPr algn="justLow" rtl="1">
              <a:lnSpc>
                <a:spcPct val="200000"/>
              </a:lnSpc>
            </a:pPr>
            <a:r>
              <a:rPr lang="fa-IR" dirty="0">
                <a:cs typeface="B Nazanin" panose="00000400000000000000" pitchFamily="2" charset="-78"/>
              </a:rPr>
              <a:t>اگر فکر میکنید در ورزش کاراته باید به سنین بالاتر صرفا احترام گذاشت، سخت در اشتباهید زیرا، در ورزش کاراته معیاری وجود دارد که به ان مراتب کاراته گفته میشود و از رنگهای کمربند و القاب افراد قابل تشخیص است و میبایستی در هنگام ورود به دوجو و یا درخواست کردن از مقام بالا کسب اجازه کنید.</a:t>
            </a:r>
          </a:p>
        </p:txBody>
      </p:sp>
      <p:sp>
        <p:nvSpPr>
          <p:cNvPr id="5" name="TextBox 4">
            <a:extLst>
              <a:ext uri="{FF2B5EF4-FFF2-40B4-BE49-F238E27FC236}">
                <a16:creationId xmlns:a16="http://schemas.microsoft.com/office/drawing/2014/main" id="{7400C1FA-6620-D086-0721-DF90CD2C7C6B}"/>
              </a:ext>
            </a:extLst>
          </p:cNvPr>
          <p:cNvSpPr txBox="1"/>
          <p:nvPr/>
        </p:nvSpPr>
        <p:spPr>
          <a:xfrm>
            <a:off x="2359835" y="3937480"/>
            <a:ext cx="5922757" cy="2239074"/>
          </a:xfrm>
          <a:prstGeom prst="rect">
            <a:avLst/>
          </a:prstGeom>
          <a:noFill/>
        </p:spPr>
        <p:txBody>
          <a:bodyPr wrap="square">
            <a:spAutoFit/>
          </a:bodyPr>
          <a:lstStyle/>
          <a:p>
            <a:pPr algn="justLow" rtl="1">
              <a:lnSpc>
                <a:spcPct val="200000"/>
              </a:lnSpc>
            </a:pPr>
            <a:r>
              <a:rPr lang="fa-IR" dirty="0">
                <a:cs typeface="B Nazanin" panose="00000400000000000000" pitchFamily="2" charset="-78"/>
              </a:rPr>
              <a:t>یادتان باشد در کاراته ابتدا احترام را میاموزید و موظف هستید که به افراد حاضر در انجا احترام بگذارید که اینکار کمک به همبستگی بیشتر میکند. در انتهای این بخش باید یاداور باشیم که یکسری تمرینات ذهنی و کیهون و کاتا به امر ارتقا صبوری شما کمک میکند زیرا در این بخش موانع زیادی را باید پشت سر بگذارید.</a:t>
            </a:r>
            <a:endParaRPr lang="en-US" dirty="0">
              <a:cs typeface="B Nazanin" panose="00000400000000000000" pitchFamily="2" charset="-78"/>
            </a:endParaRPr>
          </a:p>
        </p:txBody>
      </p:sp>
    </p:spTree>
    <p:extLst>
      <p:ext uri="{BB962C8B-B14F-4D97-AF65-F5344CB8AC3E}">
        <p14:creationId xmlns:p14="http://schemas.microsoft.com/office/powerpoint/2010/main" val="40233570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14995" y="186502"/>
            <a:ext cx="1898277" cy="400110"/>
          </a:xfrm>
          <a:prstGeom prst="rect">
            <a:avLst/>
          </a:prstGeom>
        </p:spPr>
        <p:txBody>
          <a:bodyPr wrap="none">
            <a:spAutoFit/>
          </a:bodyPr>
          <a:lstStyle/>
          <a:p>
            <a:r>
              <a:rPr lang="fa-IR" sz="2000" dirty="0">
                <a:solidFill>
                  <a:schemeClr val="bg1"/>
                </a:solidFill>
                <a:cs typeface="B Titr" panose="00000700000000000000" pitchFamily="2" charset="-78"/>
              </a:rPr>
              <a:t>فواید ورزش کاراته</a:t>
            </a:r>
            <a:endParaRPr lang="en-US" sz="2000" dirty="0">
              <a:solidFill>
                <a:schemeClr val="bg1"/>
              </a:solidFill>
              <a:cs typeface="B Titr" panose="00000700000000000000" pitchFamily="2" charset="-78"/>
            </a:endParaRPr>
          </a:p>
        </p:txBody>
      </p:sp>
      <p:sp>
        <p:nvSpPr>
          <p:cNvPr id="8" name="Rectangle 7"/>
          <p:cNvSpPr/>
          <p:nvPr/>
        </p:nvSpPr>
        <p:spPr>
          <a:xfrm>
            <a:off x="497840" y="1167398"/>
            <a:ext cx="11399520" cy="473206"/>
          </a:xfrm>
          <a:prstGeom prst="rect">
            <a:avLst/>
          </a:prstGeom>
        </p:spPr>
        <p:txBody>
          <a:bodyPr wrap="square">
            <a:spAutoFit/>
          </a:bodyPr>
          <a:lstStyle/>
          <a:p>
            <a:pPr algn="r">
              <a:lnSpc>
                <a:spcPct val="150000"/>
              </a:lnSpc>
            </a:pPr>
            <a:r>
              <a:rPr lang="fa-IR" dirty="0">
                <a:cs typeface="B Nazanin" panose="00000400000000000000" pitchFamily="2" charset="-78"/>
              </a:rPr>
              <a:t> </a:t>
            </a:r>
            <a:endParaRPr lang="en-US" dirty="0">
              <a:cs typeface="B Nazanin" panose="00000400000000000000" pitchFamily="2" charset="-78"/>
            </a:endParaRPr>
          </a:p>
        </p:txBody>
      </p:sp>
      <p:sp>
        <p:nvSpPr>
          <p:cNvPr id="9" name="Rectangle 8"/>
          <p:cNvSpPr/>
          <p:nvPr/>
        </p:nvSpPr>
        <p:spPr>
          <a:xfrm>
            <a:off x="801657" y="3502510"/>
            <a:ext cx="11206480" cy="473206"/>
          </a:xfrm>
          <a:prstGeom prst="rect">
            <a:avLst/>
          </a:prstGeom>
        </p:spPr>
        <p:txBody>
          <a:bodyPr wrap="square">
            <a:spAutoFit/>
          </a:bodyPr>
          <a:lstStyle/>
          <a:p>
            <a:pPr algn="r">
              <a:lnSpc>
                <a:spcPct val="150000"/>
              </a:lnSpc>
            </a:pPr>
            <a:r>
              <a:rPr lang="fa-IR" dirty="0">
                <a:cs typeface="B Titr" panose="00000700000000000000" pitchFamily="2" charset="-78"/>
              </a:rPr>
              <a:t> </a:t>
            </a:r>
            <a:endParaRPr lang="en-US" dirty="0">
              <a:cs typeface="B Nazanin" panose="00000400000000000000" pitchFamily="2" charset="-78"/>
            </a:endParaRPr>
          </a:p>
        </p:txBody>
      </p:sp>
      <p:sp>
        <p:nvSpPr>
          <p:cNvPr id="3" name="Rectangle 2"/>
          <p:cNvSpPr/>
          <p:nvPr/>
        </p:nvSpPr>
        <p:spPr>
          <a:xfrm>
            <a:off x="632214" y="799934"/>
            <a:ext cx="11375923" cy="2758447"/>
          </a:xfrm>
          <a:prstGeom prst="rect">
            <a:avLst/>
          </a:prstGeom>
        </p:spPr>
        <p:txBody>
          <a:bodyPr wrap="square">
            <a:spAutoFit/>
          </a:bodyPr>
          <a:lstStyle/>
          <a:p>
            <a:pPr algn="r" rtl="1">
              <a:lnSpc>
                <a:spcPct val="250000"/>
              </a:lnSpc>
            </a:pPr>
            <a:r>
              <a:rPr lang="fa-IR" dirty="0">
                <a:solidFill>
                  <a:srgbClr val="FF0000"/>
                </a:solidFill>
                <a:latin typeface="Times New Roman" panose="02020603050405020304" pitchFamily="18" charset="0"/>
                <a:cs typeface="B Titr" panose="00000700000000000000" pitchFamily="2" charset="-78"/>
              </a:rPr>
              <a:t> مناسب برای کودکان </a:t>
            </a:r>
            <a:r>
              <a:rPr lang="fa-IR" dirty="0">
                <a:solidFill>
                  <a:srgbClr val="FF0000"/>
                </a:solidFill>
                <a:cs typeface="B Titr" panose="00000700000000000000" pitchFamily="2" charset="-78"/>
              </a:rPr>
              <a:t>بیش</a:t>
            </a:r>
            <a:r>
              <a:rPr lang="fa-IR" dirty="0">
                <a:solidFill>
                  <a:srgbClr val="FF0000"/>
                </a:solidFill>
                <a:latin typeface="Times New Roman" panose="02020603050405020304" pitchFamily="18" charset="0"/>
                <a:cs typeface="B Titr" panose="00000700000000000000" pitchFamily="2" charset="-78"/>
              </a:rPr>
              <a:t> </a:t>
            </a:r>
            <a:r>
              <a:rPr lang="fa-IR" dirty="0">
                <a:solidFill>
                  <a:srgbClr val="FF0000"/>
                </a:solidFill>
                <a:cs typeface="B Titr" panose="00000700000000000000" pitchFamily="2" charset="-78"/>
              </a:rPr>
              <a:t>فعال</a:t>
            </a:r>
            <a:r>
              <a:rPr lang="fa-IR" dirty="0">
                <a:solidFill>
                  <a:srgbClr val="FF0000"/>
                </a:solidFill>
                <a:latin typeface="Times New Roman" panose="02020603050405020304" pitchFamily="18" charset="0"/>
                <a:cs typeface="B Titr" panose="00000700000000000000" pitchFamily="2" charset="-78"/>
              </a:rPr>
              <a:t> و </a:t>
            </a:r>
            <a:r>
              <a:rPr lang="en-US" dirty="0">
                <a:solidFill>
                  <a:srgbClr val="FF0000"/>
                </a:solidFill>
                <a:latin typeface="Times New Roman" panose="02020603050405020304" pitchFamily="18" charset="0"/>
                <a:cs typeface="B Titr" panose="00000700000000000000" pitchFamily="2" charset="-78"/>
              </a:rPr>
              <a:t>ADHD</a:t>
            </a:r>
          </a:p>
          <a:p>
            <a:pPr algn="r">
              <a:lnSpc>
                <a:spcPct val="250000"/>
              </a:lnSpc>
            </a:pPr>
            <a:r>
              <a:rPr lang="fa-IR" dirty="0">
                <a:cs typeface="B Nazanin" panose="00000400000000000000" pitchFamily="2" charset="-78"/>
              </a:rPr>
              <a:t>در بسیاری از ورزشهای رزمی شما کمتر کسی را میبینید که بتواند با مشکلاتی همچون، اتیسم، اختلال روانی، بیش فعالی و مشکلات جسمی ان ورزش را تمرین کند اما، در هنرهای رزمی شرقی به خصوص کاراته این موارد به تعداد بسیار بالا قابل مشاهده است زیرا هنر کاراته به دلیل تمرینات و چارچوب قوانین محکمی که دارد افراد را وادار به صبوری و نظم میکند و همین امر تاثیر به سزایی بر روی هنرجو کاراته کا دارد</a:t>
            </a:r>
          </a:p>
        </p:txBody>
      </p:sp>
      <p:sp>
        <p:nvSpPr>
          <p:cNvPr id="6" name="TextBox 5">
            <a:extLst>
              <a:ext uri="{FF2B5EF4-FFF2-40B4-BE49-F238E27FC236}">
                <a16:creationId xmlns:a16="http://schemas.microsoft.com/office/drawing/2014/main" id="{BBCDEF27-DA70-526D-91A7-501CB607B53C}"/>
              </a:ext>
            </a:extLst>
          </p:cNvPr>
          <p:cNvSpPr txBox="1"/>
          <p:nvPr/>
        </p:nvSpPr>
        <p:spPr>
          <a:xfrm>
            <a:off x="2926080" y="3694814"/>
            <a:ext cx="8971280" cy="2758447"/>
          </a:xfrm>
          <a:prstGeom prst="rect">
            <a:avLst/>
          </a:prstGeom>
          <a:noFill/>
        </p:spPr>
        <p:txBody>
          <a:bodyPr wrap="square">
            <a:spAutoFit/>
          </a:bodyPr>
          <a:lstStyle/>
          <a:p>
            <a:pPr algn="r">
              <a:lnSpc>
                <a:spcPct val="250000"/>
              </a:lnSpc>
            </a:pPr>
            <a:r>
              <a:rPr lang="fa-IR" dirty="0">
                <a:solidFill>
                  <a:srgbClr val="FF0000"/>
                </a:solidFill>
                <a:cs typeface="B Titr" panose="00000700000000000000" pitchFamily="2" charset="-78"/>
              </a:rPr>
              <a:t>کنترل خشم و تخلیه انرژی:</a:t>
            </a:r>
          </a:p>
          <a:p>
            <a:pPr algn="r">
              <a:lnSpc>
                <a:spcPct val="250000"/>
              </a:lnSpc>
            </a:pPr>
            <a:r>
              <a:rPr lang="fa-IR" dirty="0">
                <a:cs typeface="B Nazanin" panose="00000400000000000000" pitchFamily="2" charset="-78"/>
              </a:rPr>
              <a:t>از جذابترین فواید هنر رزمی کاراته این است که افراد فرصت استراحت های طولانی را ندارند زیرا مربی با طراحی تمرینهای خاص کاراته، هنرجویان را در 90% زمان تمرینی مشغول میکند و افراد بیش فعال و سایر هنرجویان میتوانند به خوبی انرژی خود را تخلیه کنند و اگر حس منفی در طول روز تجربه کرده باشد به واسطه تمرینا آنرا دفع کنند.</a:t>
            </a:r>
            <a:endParaRPr lang="en-US" dirty="0">
              <a:cs typeface="B Nazanin" panose="00000400000000000000" pitchFamily="2" charset="-78"/>
            </a:endParaRPr>
          </a:p>
        </p:txBody>
      </p:sp>
    </p:spTree>
    <p:extLst>
      <p:ext uri="{BB962C8B-B14F-4D97-AF65-F5344CB8AC3E}">
        <p14:creationId xmlns:p14="http://schemas.microsoft.com/office/powerpoint/2010/main" val="3672306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14995" y="186502"/>
            <a:ext cx="1898277" cy="400110"/>
          </a:xfrm>
          <a:prstGeom prst="rect">
            <a:avLst/>
          </a:prstGeom>
        </p:spPr>
        <p:txBody>
          <a:bodyPr wrap="none">
            <a:spAutoFit/>
          </a:bodyPr>
          <a:lstStyle/>
          <a:p>
            <a:r>
              <a:rPr lang="fa-IR" sz="2000" dirty="0">
                <a:solidFill>
                  <a:schemeClr val="bg1"/>
                </a:solidFill>
                <a:cs typeface="B Titr" panose="00000700000000000000" pitchFamily="2" charset="-78"/>
              </a:rPr>
              <a:t>فواید ورزش کاراته</a:t>
            </a:r>
            <a:endParaRPr lang="en-US" sz="2000" dirty="0">
              <a:solidFill>
                <a:schemeClr val="bg1"/>
              </a:solidFill>
              <a:cs typeface="B Titr" panose="00000700000000000000" pitchFamily="2" charset="-78"/>
            </a:endParaRPr>
          </a:p>
        </p:txBody>
      </p:sp>
      <p:sp>
        <p:nvSpPr>
          <p:cNvPr id="8" name="Rectangle 7"/>
          <p:cNvSpPr/>
          <p:nvPr/>
        </p:nvSpPr>
        <p:spPr>
          <a:xfrm>
            <a:off x="497840" y="1167398"/>
            <a:ext cx="11399520" cy="473206"/>
          </a:xfrm>
          <a:prstGeom prst="rect">
            <a:avLst/>
          </a:prstGeom>
        </p:spPr>
        <p:txBody>
          <a:bodyPr wrap="square">
            <a:spAutoFit/>
          </a:bodyPr>
          <a:lstStyle/>
          <a:p>
            <a:pPr algn="r">
              <a:lnSpc>
                <a:spcPct val="150000"/>
              </a:lnSpc>
            </a:pPr>
            <a:r>
              <a:rPr lang="fa-IR" dirty="0">
                <a:cs typeface="B Nazanin" panose="00000400000000000000" pitchFamily="2" charset="-78"/>
              </a:rPr>
              <a:t> </a:t>
            </a:r>
            <a:endParaRPr lang="en-US" dirty="0">
              <a:cs typeface="B Nazanin" panose="00000400000000000000" pitchFamily="2" charset="-78"/>
            </a:endParaRPr>
          </a:p>
        </p:txBody>
      </p:sp>
      <p:sp>
        <p:nvSpPr>
          <p:cNvPr id="9" name="Rectangle 8"/>
          <p:cNvSpPr/>
          <p:nvPr/>
        </p:nvSpPr>
        <p:spPr>
          <a:xfrm>
            <a:off x="985520" y="3678678"/>
            <a:ext cx="11206480" cy="473206"/>
          </a:xfrm>
          <a:prstGeom prst="rect">
            <a:avLst/>
          </a:prstGeom>
        </p:spPr>
        <p:txBody>
          <a:bodyPr wrap="square">
            <a:spAutoFit/>
          </a:bodyPr>
          <a:lstStyle/>
          <a:p>
            <a:pPr algn="r">
              <a:lnSpc>
                <a:spcPct val="150000"/>
              </a:lnSpc>
            </a:pPr>
            <a:r>
              <a:rPr lang="fa-IR" dirty="0">
                <a:cs typeface="B Titr" panose="00000700000000000000" pitchFamily="2" charset="-78"/>
              </a:rPr>
              <a:t> </a:t>
            </a:r>
            <a:endParaRPr lang="en-US" dirty="0">
              <a:cs typeface="B Nazanin" panose="00000400000000000000" pitchFamily="2" charset="-78"/>
            </a:endParaRPr>
          </a:p>
        </p:txBody>
      </p:sp>
      <p:sp>
        <p:nvSpPr>
          <p:cNvPr id="4" name="Rectangle 3"/>
          <p:cNvSpPr/>
          <p:nvPr/>
        </p:nvSpPr>
        <p:spPr>
          <a:xfrm>
            <a:off x="481780" y="586612"/>
            <a:ext cx="5849077" cy="4939814"/>
          </a:xfrm>
          <a:prstGeom prst="rect">
            <a:avLst/>
          </a:prstGeom>
        </p:spPr>
        <p:txBody>
          <a:bodyPr wrap="square">
            <a:spAutoFit/>
          </a:bodyPr>
          <a:lstStyle/>
          <a:p>
            <a:pPr algn="justLow" rtl="1">
              <a:lnSpc>
                <a:spcPct val="300000"/>
              </a:lnSpc>
            </a:pPr>
            <a:r>
              <a:rPr lang="fa-IR" dirty="0">
                <a:cs typeface="B Titr" panose="00000700000000000000" pitchFamily="2" charset="-78"/>
              </a:rPr>
              <a:t> مناسب برای اقایان و بانوان در تمامی سنین:</a:t>
            </a:r>
          </a:p>
          <a:p>
            <a:pPr algn="justLow" rtl="1">
              <a:lnSpc>
                <a:spcPct val="300000"/>
              </a:lnSpc>
            </a:pPr>
            <a:r>
              <a:rPr lang="fa-IR" dirty="0">
                <a:cs typeface="B Nazanin" panose="00000400000000000000" pitchFamily="2" charset="-78"/>
              </a:rPr>
              <a:t>در بعضی از هنرهای رزمی مانند بوکس شما با محدودیت سنی روبرو هستید زیرا ممکن است اگر دیر یا زود آن ورزش را شروع کنید اسیبهای جبران ناپذیری را ببینید از این رو ورزش کاراته جزو این نوع هنرهای محسوب نمیشود و شما میتوانید به راحتی این ورزش را در هر مقطعی از سنین خود هستید شروع کنید و لذت ببرید.</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6828697" y="1167398"/>
            <a:ext cx="4865463" cy="5270919"/>
          </a:xfrm>
          <a:prstGeom prst="rect">
            <a:avLst/>
          </a:prstGeom>
        </p:spPr>
      </p:pic>
    </p:spTree>
    <p:extLst>
      <p:ext uri="{BB962C8B-B14F-4D97-AF65-F5344CB8AC3E}">
        <p14:creationId xmlns:p14="http://schemas.microsoft.com/office/powerpoint/2010/main" val="22294311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14995" y="186502"/>
            <a:ext cx="1898277" cy="400110"/>
          </a:xfrm>
          <a:prstGeom prst="rect">
            <a:avLst/>
          </a:prstGeom>
        </p:spPr>
        <p:txBody>
          <a:bodyPr wrap="none">
            <a:spAutoFit/>
          </a:bodyPr>
          <a:lstStyle/>
          <a:p>
            <a:r>
              <a:rPr lang="fa-IR" sz="2000" dirty="0">
                <a:solidFill>
                  <a:schemeClr val="bg1"/>
                </a:solidFill>
                <a:cs typeface="B Titr" panose="00000700000000000000" pitchFamily="2" charset="-78"/>
              </a:rPr>
              <a:t>فواید ورزش کاراته</a:t>
            </a:r>
            <a:endParaRPr lang="en-US" sz="2000" dirty="0">
              <a:solidFill>
                <a:schemeClr val="bg1"/>
              </a:solidFill>
              <a:cs typeface="B Titr" panose="00000700000000000000" pitchFamily="2" charset="-78"/>
            </a:endParaRPr>
          </a:p>
        </p:txBody>
      </p:sp>
      <p:sp>
        <p:nvSpPr>
          <p:cNvPr id="4" name="Rectangle 3"/>
          <p:cNvSpPr/>
          <p:nvPr/>
        </p:nvSpPr>
        <p:spPr>
          <a:xfrm>
            <a:off x="5252383" y="1065911"/>
            <a:ext cx="6595629" cy="5009064"/>
          </a:xfrm>
          <a:prstGeom prst="rect">
            <a:avLst/>
          </a:prstGeom>
        </p:spPr>
        <p:txBody>
          <a:bodyPr wrap="square">
            <a:spAutoFit/>
          </a:bodyPr>
          <a:lstStyle/>
          <a:p>
            <a:pPr algn="r">
              <a:lnSpc>
                <a:spcPct val="200000"/>
              </a:lnSpc>
            </a:pPr>
            <a:r>
              <a:rPr lang="fa-IR" b="1" dirty="0">
                <a:cs typeface="B Titr" panose="00000700000000000000" pitchFamily="2" charset="-78"/>
              </a:rPr>
              <a:t>   فواید کلی کاراته عبارت است از : </a:t>
            </a:r>
          </a:p>
          <a:p>
            <a:pPr algn="r">
              <a:lnSpc>
                <a:spcPct val="200000"/>
              </a:lnSpc>
            </a:pPr>
            <a:r>
              <a:rPr lang="fa-IR" dirty="0">
                <a:cs typeface="B Nazanin" panose="00000400000000000000" pitchFamily="2" charset="-78"/>
              </a:rPr>
              <a:t>    تقویت عضلات، افزایش انعطاف‌پذیری، و بهبود تناسب اندام</a:t>
            </a:r>
          </a:p>
          <a:p>
            <a:pPr algn="r">
              <a:lnSpc>
                <a:spcPct val="200000"/>
              </a:lnSpc>
            </a:pPr>
            <a:r>
              <a:rPr lang="fa-IR" dirty="0">
                <a:cs typeface="B Nazanin" panose="00000400000000000000" pitchFamily="2" charset="-78"/>
              </a:rPr>
              <a:t>    انضباط روحی، احترام به دیگران و ایجاد انگیزه در فرد</a:t>
            </a:r>
          </a:p>
          <a:p>
            <a:pPr algn="r">
              <a:lnSpc>
                <a:spcPct val="200000"/>
              </a:lnSpc>
            </a:pPr>
            <a:r>
              <a:rPr lang="fa-IR" dirty="0">
                <a:cs typeface="B Nazanin" panose="00000400000000000000" pitchFamily="2" charset="-78"/>
              </a:rPr>
              <a:t>    بهبود توجه و تمرکز و تقویت قوه تصمیم گیری</a:t>
            </a:r>
          </a:p>
          <a:p>
            <a:pPr algn="r">
              <a:lnSpc>
                <a:spcPct val="200000"/>
              </a:lnSpc>
            </a:pPr>
            <a:r>
              <a:rPr lang="fa-IR" dirty="0">
                <a:cs typeface="B Nazanin" panose="00000400000000000000" pitchFamily="2" charset="-78"/>
              </a:rPr>
              <a:t>    آموزش دفاع شخصی</a:t>
            </a:r>
          </a:p>
          <a:p>
            <a:pPr algn="r">
              <a:lnSpc>
                <a:spcPct val="200000"/>
              </a:lnSpc>
            </a:pPr>
            <a:r>
              <a:rPr lang="fa-IR" dirty="0">
                <a:cs typeface="B Nazanin" panose="00000400000000000000" pitchFamily="2" charset="-78"/>
              </a:rPr>
              <a:t>    افزایش اعتماد به نفس و عزت نفس</a:t>
            </a:r>
          </a:p>
          <a:p>
            <a:pPr algn="r">
              <a:lnSpc>
                <a:spcPct val="200000"/>
              </a:lnSpc>
            </a:pPr>
            <a:r>
              <a:rPr lang="fa-IR" dirty="0">
                <a:cs typeface="B Nazanin" panose="00000400000000000000" pitchFamily="2" charset="-78"/>
              </a:rPr>
              <a:t>    تعادل بین جسم و روح و حفظ و ارتقای سلامت جسمی روحی</a:t>
            </a:r>
          </a:p>
          <a:p>
            <a:pPr algn="r">
              <a:lnSpc>
                <a:spcPct val="200000"/>
              </a:lnSpc>
            </a:pPr>
            <a:r>
              <a:rPr lang="fa-IR" dirty="0">
                <a:cs typeface="B Nazanin" panose="00000400000000000000" pitchFamily="2" charset="-78"/>
              </a:rPr>
              <a:t>    کنار آمدن بهتر با استرس و فشارهای روزمره</a:t>
            </a:r>
          </a:p>
          <a:p>
            <a:pPr algn="r">
              <a:lnSpc>
                <a:spcPct val="200000"/>
              </a:lnSpc>
            </a:pPr>
            <a:r>
              <a:rPr lang="fa-IR" dirty="0">
                <a:cs typeface="B Nazanin" panose="00000400000000000000" pitchFamily="2" charset="-78"/>
              </a:rPr>
              <a:t>    تقویت قلب و سیستم تنفسی</a:t>
            </a:r>
          </a:p>
        </p:txBody>
      </p:sp>
      <p:pic>
        <p:nvPicPr>
          <p:cNvPr id="5" name="Picture 4">
            <a:extLst>
              <a:ext uri="{FF2B5EF4-FFF2-40B4-BE49-F238E27FC236}">
                <a16:creationId xmlns:a16="http://schemas.microsoft.com/office/drawing/2014/main" id="{491BBC48-E895-947B-7641-E3AAEC1242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41416"/>
            <a:ext cx="7149464" cy="5107577"/>
          </a:xfrm>
          <a:prstGeom prst="rect">
            <a:avLst/>
          </a:prstGeom>
        </p:spPr>
      </p:pic>
    </p:spTree>
    <p:extLst>
      <p:ext uri="{BB962C8B-B14F-4D97-AF65-F5344CB8AC3E}">
        <p14:creationId xmlns:p14="http://schemas.microsoft.com/office/powerpoint/2010/main" val="21468137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36932" y="186830"/>
            <a:ext cx="1967205" cy="400110"/>
          </a:xfrm>
          <a:prstGeom prst="rect">
            <a:avLst/>
          </a:prstGeom>
        </p:spPr>
        <p:txBody>
          <a:bodyPr wrap="none">
            <a:spAutoFit/>
          </a:bodyPr>
          <a:lstStyle/>
          <a:p>
            <a:r>
              <a:rPr lang="fa-IR" sz="2000" dirty="0">
                <a:solidFill>
                  <a:schemeClr val="bg1"/>
                </a:solidFill>
                <a:cs typeface="B Titr" panose="00000700000000000000" pitchFamily="2" charset="-78"/>
              </a:rPr>
              <a:t>معایب ورزش کاراته</a:t>
            </a:r>
            <a:endParaRPr lang="en-US" sz="2000" dirty="0">
              <a:solidFill>
                <a:schemeClr val="bg1"/>
              </a:solidFill>
              <a:cs typeface="B Titr" panose="00000700000000000000" pitchFamily="2" charset="-78"/>
            </a:endParaRPr>
          </a:p>
        </p:txBody>
      </p:sp>
      <p:sp>
        <p:nvSpPr>
          <p:cNvPr id="3" name="Rectangle 2"/>
          <p:cNvSpPr/>
          <p:nvPr/>
        </p:nvSpPr>
        <p:spPr>
          <a:xfrm>
            <a:off x="222068" y="1141973"/>
            <a:ext cx="11534501" cy="4108817"/>
          </a:xfrm>
          <a:prstGeom prst="rect">
            <a:avLst/>
          </a:prstGeom>
        </p:spPr>
        <p:txBody>
          <a:bodyPr wrap="square">
            <a:spAutoFit/>
          </a:bodyPr>
          <a:lstStyle/>
          <a:p>
            <a:pPr algn="r">
              <a:lnSpc>
                <a:spcPct val="300000"/>
              </a:lnSpc>
            </a:pPr>
            <a:r>
              <a:rPr lang="fa-IR" dirty="0">
                <a:cs typeface="B Nazanin" panose="00000400000000000000" pitchFamily="2" charset="-78"/>
              </a:rPr>
              <a:t>کاراته ورزشی است که بسیار برای سلامتی مفید است. این ورزش به خودی خود عیبی ندارد، اما اشتباه انجام دادن حرکات و قرار دادن بدن در حالت اشتباه، می‌تواند آسیب‌های زیادی به بدن وارد کند. به همین دلیل است که تمام حرکات این ورزش از مبتدی تا پیشرفته باید تحت نظارت دقیق مربی انجام شود تا بدن در معرض خطر قرار نگیرد.</a:t>
            </a:r>
          </a:p>
          <a:p>
            <a:pPr algn="r">
              <a:lnSpc>
                <a:spcPct val="300000"/>
              </a:lnSpc>
            </a:pPr>
            <a:r>
              <a:rPr lang="fa-IR" dirty="0">
                <a:cs typeface="B Nazanin" panose="00000400000000000000" pitchFamily="2" charset="-78"/>
              </a:rPr>
              <a:t>بیشترین آسیبی که در این ورزش متوجه مبارزان است، آسیب‌های زانو می‌باشد که به دلیل قرار دادن زانو در یک وضعیت نامناسب اتفاق می‌افتد. برای جلوگیری از این آسیب، بهتر است حرکات را اصولی انجام داد و در صورت آسیب‌دیدگی، سریعاً نسبت اقدام کرد به درمان آن .</a:t>
            </a:r>
            <a:endParaRPr lang="en-US" dirty="0">
              <a:cs typeface="B Nazanin" panose="00000400000000000000" pitchFamily="2" charset="-78"/>
            </a:endParaRPr>
          </a:p>
        </p:txBody>
      </p:sp>
    </p:spTree>
    <p:extLst>
      <p:ext uri="{BB962C8B-B14F-4D97-AF65-F5344CB8AC3E}">
        <p14:creationId xmlns:p14="http://schemas.microsoft.com/office/powerpoint/2010/main" val="26763657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1256" y="584056"/>
            <a:ext cx="7419703"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احتمال وقوع مصدومیت‌ها و آسیب‌های فیزیکی وجود دارد، به خصوص اگر تمرینات به طور نادرست یا بدون نظارت انجام شود. آموزش کاراته نیاز به وقت و صبر دارد و برخی افراد ممکن است احساس کنند که نتیجه به‌دست آمده، نسبت به زمان و انرژی صرف شده، کم است. شرکت در کلاس‌ها و خرید تجهیزات ممکن است هزینه‌هایی را به همراه داشته باشد و برخی افراد از این جهت ممکن است محدودیت داشته باشند. در مسابقات و تورنمنت‌های کاراته، رقابت‌ها ممکن است بسیار فشرده باشد و این موضوع برخی افراد را تحت فشار قرار دهد. برخی از افراد ممکن است به دلیل محدودیت‌های فیزیکی یا سن، از تمرینات کاراته به صورت کامل بهره‌مند نشوند. </a:t>
            </a:r>
            <a:endParaRPr lang="en-US" dirty="0">
              <a:cs typeface="B Nazanin" panose="00000400000000000000" pitchFamily="2" charset="-78"/>
            </a:endParaRPr>
          </a:p>
        </p:txBody>
      </p:sp>
      <p:sp>
        <p:nvSpPr>
          <p:cNvPr id="3" name="Rectangle 2"/>
          <p:cNvSpPr/>
          <p:nvPr/>
        </p:nvSpPr>
        <p:spPr>
          <a:xfrm>
            <a:off x="9478555" y="235664"/>
            <a:ext cx="1967205" cy="400110"/>
          </a:xfrm>
          <a:prstGeom prst="rect">
            <a:avLst/>
          </a:prstGeom>
        </p:spPr>
        <p:txBody>
          <a:bodyPr wrap="none">
            <a:spAutoFit/>
          </a:bodyPr>
          <a:lstStyle/>
          <a:p>
            <a:r>
              <a:rPr lang="fa-IR" sz="2000" dirty="0">
                <a:solidFill>
                  <a:schemeClr val="bg1"/>
                </a:solidFill>
                <a:cs typeface="B Titr" panose="00000700000000000000" pitchFamily="2" charset="-78"/>
              </a:rPr>
              <a:t>معایب ورزش کاراته</a:t>
            </a:r>
          </a:p>
        </p:txBody>
      </p:sp>
      <p:pic>
        <p:nvPicPr>
          <p:cNvPr id="6" name="Picture 5">
            <a:extLst>
              <a:ext uri="{FF2B5EF4-FFF2-40B4-BE49-F238E27FC236}">
                <a16:creationId xmlns:a16="http://schemas.microsoft.com/office/drawing/2014/main" id="{3C50162F-70EB-9175-2FEC-92625A6F83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91618" y="1059181"/>
            <a:ext cx="2621277" cy="5419995"/>
          </a:xfrm>
          <a:prstGeom prst="rect">
            <a:avLst/>
          </a:prstGeom>
        </p:spPr>
      </p:pic>
    </p:spTree>
    <p:extLst>
      <p:ext uri="{BB962C8B-B14F-4D97-AF65-F5344CB8AC3E}">
        <p14:creationId xmlns:p14="http://schemas.microsoft.com/office/powerpoint/2010/main" val="4072294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7531" y="911021"/>
            <a:ext cx="11416937" cy="4904548"/>
          </a:xfrm>
          <a:prstGeom prst="rect">
            <a:avLst/>
          </a:prstGeom>
        </p:spPr>
        <p:txBody>
          <a:bodyPr wrap="square">
            <a:spAutoFit/>
          </a:bodyPr>
          <a:lstStyle/>
          <a:p>
            <a:pPr algn="justLow" rtl="1">
              <a:lnSpc>
                <a:spcPct val="250000"/>
              </a:lnSpc>
            </a:pPr>
            <a:r>
              <a:rPr lang="fa-IR" dirty="0">
                <a:cs typeface="B Nazanin" panose="00000400000000000000" pitchFamily="2" charset="-78"/>
              </a:rPr>
              <a:t>تمرینات کاراته به سه دسته اصلی تقسیم می‌شوند که هرکدام از این تمرینات، مهم و اساسی هستند. همه این تمرینات به صورت ترکیبی در برنامه‌های تعلیمی این ورزش رزمی به کار می‌روند تا ورزشکاران به صورت جامع توانمندی‌های فیزیکی و ذهنی خود را تقویت کنند. این سه دسته عبارتند از:</a:t>
            </a:r>
          </a:p>
          <a:p>
            <a:pPr algn="justLow" rtl="1">
              <a:lnSpc>
                <a:spcPct val="250000"/>
              </a:lnSpc>
            </a:pPr>
            <a:r>
              <a:rPr lang="fa-IR" sz="2000" dirty="0">
                <a:solidFill>
                  <a:srgbClr val="F47758"/>
                </a:solidFill>
                <a:cs typeface="B Titr" panose="00000700000000000000" pitchFamily="2" charset="-78"/>
              </a:rPr>
              <a:t>کیهون (</a:t>
            </a:r>
            <a:r>
              <a:rPr lang="en-US" sz="2000" dirty="0" err="1">
                <a:solidFill>
                  <a:srgbClr val="F47758"/>
                </a:solidFill>
                <a:latin typeface="Times New Roman" panose="02020603050405020304" pitchFamily="18" charset="0"/>
                <a:cs typeface="Times New Roman" panose="02020603050405020304" pitchFamily="18" charset="0"/>
              </a:rPr>
              <a:t>Kihon</a:t>
            </a:r>
            <a:r>
              <a:rPr lang="fa-IR" sz="2000" dirty="0">
                <a:solidFill>
                  <a:srgbClr val="F47758"/>
                </a:solidFill>
                <a:cs typeface="B Titr" panose="00000700000000000000" pitchFamily="2" charset="-78"/>
              </a:rPr>
              <a:t>)</a:t>
            </a:r>
            <a:endParaRPr lang="en-US" sz="2000" dirty="0">
              <a:solidFill>
                <a:srgbClr val="F47758"/>
              </a:solidFill>
              <a:cs typeface="B Titr" panose="00000700000000000000" pitchFamily="2" charset="-78"/>
            </a:endParaRPr>
          </a:p>
          <a:p>
            <a:pPr algn="justLow" rtl="1">
              <a:lnSpc>
                <a:spcPct val="250000"/>
              </a:lnSpc>
            </a:pPr>
            <a:r>
              <a:rPr lang="fa-IR" dirty="0">
                <a:cs typeface="B Nazanin" panose="00000400000000000000" pitchFamily="2" charset="-78"/>
              </a:rPr>
              <a:t>کیهون به تمرینات اساسی  اطلاق می‌شود. این تمرینات شامل حرکات ابتدایی مانند فرم ایستادن یا داچی کاتا، ضربات پا یا کِری وازا، ضربه با دست یا اوچی وازا، مشت زدن یا تسوکی وازا، حرکات دفاعی یا اوکه وازا و حرکات مهارتی مختلف می‌شود. هدف این تمرینات، تقویت و بهبود تکنیک‌های ابتدایی، افزایش استقامت، و تسلط بر اصول اساسی است.</a:t>
            </a:r>
            <a:endParaRPr lang="en-US" dirty="0">
              <a:cs typeface="B Nazanin" panose="00000400000000000000" pitchFamily="2" charset="-78"/>
            </a:endParaRPr>
          </a:p>
          <a:p>
            <a:pPr algn="justLow">
              <a:lnSpc>
                <a:spcPct val="250000"/>
              </a:lnSpc>
            </a:pPr>
            <a:endParaRPr lang="en-US" dirty="0">
              <a:cs typeface="B Nazanin" panose="00000400000000000000" pitchFamily="2" charset="-78"/>
            </a:endParaRPr>
          </a:p>
        </p:txBody>
      </p:sp>
      <p:sp>
        <p:nvSpPr>
          <p:cNvPr id="4" name="Rectangle 3"/>
          <p:cNvSpPr/>
          <p:nvPr/>
        </p:nvSpPr>
        <p:spPr>
          <a:xfrm>
            <a:off x="9398222" y="216654"/>
            <a:ext cx="2007281" cy="400110"/>
          </a:xfrm>
          <a:prstGeom prst="rect">
            <a:avLst/>
          </a:prstGeom>
        </p:spPr>
        <p:txBody>
          <a:bodyPr wrap="none">
            <a:spAutoFit/>
          </a:bodyPr>
          <a:lstStyle/>
          <a:p>
            <a:r>
              <a:rPr lang="fa-IR" sz="2000" dirty="0">
                <a:solidFill>
                  <a:schemeClr val="bg1"/>
                </a:solidFill>
                <a:cs typeface="B Titr" panose="00000700000000000000" pitchFamily="2" charset="-78"/>
              </a:rPr>
              <a:t>انواع تمرینات کاراته</a:t>
            </a:r>
          </a:p>
        </p:txBody>
      </p:sp>
    </p:spTree>
    <p:extLst>
      <p:ext uri="{BB962C8B-B14F-4D97-AF65-F5344CB8AC3E}">
        <p14:creationId xmlns:p14="http://schemas.microsoft.com/office/powerpoint/2010/main" val="27429309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28891" y="521740"/>
            <a:ext cx="6096000" cy="4108817"/>
          </a:xfrm>
          <a:prstGeom prst="rect">
            <a:avLst/>
          </a:prstGeom>
        </p:spPr>
        <p:txBody>
          <a:bodyPr>
            <a:spAutoFit/>
          </a:bodyPr>
          <a:lstStyle/>
          <a:p>
            <a:pPr algn="r" rtl="1">
              <a:lnSpc>
                <a:spcPct val="300000"/>
              </a:lnSpc>
            </a:pPr>
            <a:r>
              <a:rPr lang="fa-IR" dirty="0">
                <a:solidFill>
                  <a:srgbClr val="F47758"/>
                </a:solidFill>
                <a:cs typeface="B Titr" panose="00000700000000000000" pitchFamily="2" charset="-78"/>
              </a:rPr>
              <a:t>کاتا (</a:t>
            </a:r>
            <a:r>
              <a:rPr lang="en-US" dirty="0">
                <a:solidFill>
                  <a:srgbClr val="F47758"/>
                </a:solidFill>
                <a:cs typeface="B Titr" panose="00000700000000000000" pitchFamily="2" charset="-78"/>
              </a:rPr>
              <a:t>Kata</a:t>
            </a:r>
            <a:r>
              <a:rPr lang="fa-IR" dirty="0">
                <a:solidFill>
                  <a:srgbClr val="F47758"/>
                </a:solidFill>
                <a:cs typeface="B Titr" panose="00000700000000000000" pitchFamily="2" charset="-78"/>
              </a:rPr>
              <a:t>)</a:t>
            </a:r>
            <a:endParaRPr lang="en-US" dirty="0">
              <a:solidFill>
                <a:srgbClr val="F47758"/>
              </a:solidFill>
              <a:cs typeface="B Titr" panose="00000700000000000000" pitchFamily="2" charset="-78"/>
            </a:endParaRPr>
          </a:p>
          <a:p>
            <a:pPr algn="r" rtl="1">
              <a:lnSpc>
                <a:spcPct val="300000"/>
              </a:lnSpc>
            </a:pPr>
            <a:r>
              <a:rPr lang="fa-IR" dirty="0">
                <a:cs typeface="B Nazanin" panose="00000400000000000000" pitchFamily="2" charset="-78"/>
              </a:rPr>
              <a:t>کاتاها الگوهای حرکتی هستند که به صورت خودکار و بدون حضور واقعی حریف انجام می‌شوند. هر کاتا شامل یک دنیای مجازی از حریفان و حرکات دفاعی و حمله‌ای است. این تمرینات به یادگیری تکنیک‌ها، اصول فلسفی کاراته و تقویت تمرکز ذهنی کمک می‌کنند.</a:t>
            </a:r>
            <a:endParaRPr lang="en-US" dirty="0">
              <a:cs typeface="B Nazanin" panose="00000400000000000000" pitchFamily="2" charset="-78"/>
            </a:endParaRPr>
          </a:p>
        </p:txBody>
      </p:sp>
      <p:sp>
        <p:nvSpPr>
          <p:cNvPr id="2" name="Rectangle 1"/>
          <p:cNvSpPr/>
          <p:nvPr/>
        </p:nvSpPr>
        <p:spPr>
          <a:xfrm>
            <a:off x="9527165" y="152408"/>
            <a:ext cx="1821332" cy="369332"/>
          </a:xfrm>
          <a:prstGeom prst="rect">
            <a:avLst/>
          </a:prstGeom>
        </p:spPr>
        <p:txBody>
          <a:bodyPr wrap="none">
            <a:spAutoFit/>
          </a:bodyPr>
          <a:lstStyle/>
          <a:p>
            <a:pPr algn="r"/>
            <a:r>
              <a:rPr lang="fa-IR" dirty="0">
                <a:solidFill>
                  <a:schemeClr val="bg1"/>
                </a:solidFill>
                <a:cs typeface="B Titr" panose="00000700000000000000" pitchFamily="2" charset="-78"/>
              </a:rPr>
              <a:t>انواع تمرینات کاراته</a:t>
            </a:r>
          </a:p>
        </p:txBody>
      </p:sp>
      <p:pic>
        <p:nvPicPr>
          <p:cNvPr id="10" name="Picture 9">
            <a:extLst>
              <a:ext uri="{FF2B5EF4-FFF2-40B4-BE49-F238E27FC236}">
                <a16:creationId xmlns:a16="http://schemas.microsoft.com/office/drawing/2014/main" id="{3DC766A9-C3D4-9266-F404-F209FB1A3F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36770"/>
            <a:ext cx="5924364" cy="4232366"/>
          </a:xfrm>
          <a:prstGeom prst="rect">
            <a:avLst/>
          </a:prstGeom>
        </p:spPr>
      </p:pic>
    </p:spTree>
    <p:extLst>
      <p:ext uri="{BB962C8B-B14F-4D97-AF65-F5344CB8AC3E}">
        <p14:creationId xmlns:p14="http://schemas.microsoft.com/office/powerpoint/2010/main" val="1624256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27165" y="152408"/>
            <a:ext cx="1821332" cy="369332"/>
          </a:xfrm>
          <a:prstGeom prst="rect">
            <a:avLst/>
          </a:prstGeom>
        </p:spPr>
        <p:txBody>
          <a:bodyPr wrap="none">
            <a:spAutoFit/>
          </a:bodyPr>
          <a:lstStyle/>
          <a:p>
            <a:pPr algn="r"/>
            <a:r>
              <a:rPr lang="fa-IR" dirty="0">
                <a:solidFill>
                  <a:schemeClr val="bg1"/>
                </a:solidFill>
                <a:cs typeface="B Titr" panose="00000700000000000000" pitchFamily="2" charset="-78"/>
              </a:rPr>
              <a:t>انواع تمرینات کاراته</a:t>
            </a:r>
          </a:p>
        </p:txBody>
      </p:sp>
      <p:sp>
        <p:nvSpPr>
          <p:cNvPr id="5" name="Rectangle 4">
            <a:extLst>
              <a:ext uri="{FF2B5EF4-FFF2-40B4-BE49-F238E27FC236}">
                <a16:creationId xmlns:a16="http://schemas.microsoft.com/office/drawing/2014/main" id="{F41D6FE0-C1C2-87E0-4E73-67A9ECBB50CD}"/>
              </a:ext>
            </a:extLst>
          </p:cNvPr>
          <p:cNvSpPr/>
          <p:nvPr/>
        </p:nvSpPr>
        <p:spPr>
          <a:xfrm>
            <a:off x="261256" y="867737"/>
            <a:ext cx="6225131" cy="4108817"/>
          </a:xfrm>
          <a:prstGeom prst="rect">
            <a:avLst/>
          </a:prstGeom>
        </p:spPr>
        <p:txBody>
          <a:bodyPr wrap="square">
            <a:spAutoFit/>
          </a:bodyPr>
          <a:lstStyle/>
          <a:p>
            <a:pPr algn="justLow" rtl="1">
              <a:lnSpc>
                <a:spcPct val="300000"/>
              </a:lnSpc>
            </a:pPr>
            <a:r>
              <a:rPr lang="fa-IR" dirty="0">
                <a:solidFill>
                  <a:srgbClr val="F47758"/>
                </a:solidFill>
                <a:latin typeface="Times New Roman" panose="02020603050405020304" pitchFamily="18" charset="0"/>
                <a:cs typeface="B Titr" panose="00000700000000000000" pitchFamily="2" charset="-78"/>
              </a:rPr>
              <a:t>کومیته (</a:t>
            </a:r>
            <a:r>
              <a:rPr lang="en-US" dirty="0" err="1">
                <a:solidFill>
                  <a:srgbClr val="F47758"/>
                </a:solidFill>
                <a:latin typeface="Times New Roman" panose="02020603050405020304" pitchFamily="18" charset="0"/>
                <a:cs typeface="B Titr" panose="00000700000000000000" pitchFamily="2" charset="-78"/>
              </a:rPr>
              <a:t>Kumite</a:t>
            </a:r>
            <a:r>
              <a:rPr lang="fa-IR" dirty="0">
                <a:solidFill>
                  <a:srgbClr val="F47758"/>
                </a:solidFill>
                <a:latin typeface="Times New Roman" panose="02020603050405020304" pitchFamily="18" charset="0"/>
                <a:cs typeface="B Titr" panose="00000700000000000000" pitchFamily="2" charset="-78"/>
              </a:rPr>
              <a:t>)</a:t>
            </a:r>
            <a:endParaRPr lang="en-US" dirty="0">
              <a:solidFill>
                <a:srgbClr val="F47758"/>
              </a:solidFill>
              <a:latin typeface="Times New Roman" panose="02020603050405020304" pitchFamily="18" charset="0"/>
              <a:cs typeface="B Titr" panose="00000700000000000000" pitchFamily="2" charset="-78"/>
            </a:endParaRPr>
          </a:p>
          <a:p>
            <a:pPr algn="justLow" rtl="1">
              <a:lnSpc>
                <a:spcPct val="300000"/>
              </a:lnSpc>
            </a:pPr>
            <a:r>
              <a:rPr lang="en-US" dirty="0">
                <a:cs typeface="B Nazanin" panose="00000400000000000000" pitchFamily="2" charset="-78"/>
              </a:rPr>
              <a:t> </a:t>
            </a:r>
            <a:r>
              <a:rPr lang="fa-IR" dirty="0">
                <a:cs typeface="B Nazanin" panose="00000400000000000000" pitchFamily="2" charset="-78"/>
              </a:rPr>
              <a:t>کومیته به مسابقات و تمرینات مبارزه در کاراته اشاره دارد. در این تمرینات، دو ورزشکار به صورت مستقیم با یکدیگر به مبارزه می‌پردازند. تمرینات کومیته می‌توانند از حالت خوددفاعی گرفته تا مسابقات رسمی باشند و به توسعه مهارتهای مسابقه‌ای، سرعت عکس‌العمل و افزایش تجربه در شرایط واقعی کمک می‌کنند.</a:t>
            </a:r>
            <a:endParaRPr lang="en-US" dirty="0">
              <a:cs typeface="B Nazanin" panose="00000400000000000000" pitchFamily="2" charset="-78"/>
            </a:endParaRPr>
          </a:p>
        </p:txBody>
      </p:sp>
      <p:pic>
        <p:nvPicPr>
          <p:cNvPr id="7" name="Picture 6">
            <a:extLst>
              <a:ext uri="{FF2B5EF4-FFF2-40B4-BE49-F238E27FC236}">
                <a16:creationId xmlns:a16="http://schemas.microsoft.com/office/drawing/2014/main" id="{71C28B05-F865-220E-BCFA-6595B06858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4572" y="867737"/>
            <a:ext cx="4344686" cy="5622534"/>
          </a:xfrm>
          <a:prstGeom prst="rect">
            <a:avLst/>
          </a:prstGeom>
        </p:spPr>
      </p:pic>
    </p:spTree>
    <p:extLst>
      <p:ext uri="{BB962C8B-B14F-4D97-AF65-F5344CB8AC3E}">
        <p14:creationId xmlns:p14="http://schemas.microsoft.com/office/powerpoint/2010/main" val="19679624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985432" y="1315065"/>
            <a:ext cx="4114348" cy="4702112"/>
          </a:xfrm>
          <a:prstGeom prst="rect">
            <a:avLst/>
          </a:prstGeom>
        </p:spPr>
      </p:pic>
      <p:sp>
        <p:nvSpPr>
          <p:cNvPr id="2" name="Rectangle 1"/>
          <p:cNvSpPr/>
          <p:nvPr/>
        </p:nvSpPr>
        <p:spPr>
          <a:xfrm>
            <a:off x="8364895" y="235663"/>
            <a:ext cx="3089307" cy="400110"/>
          </a:xfrm>
          <a:prstGeom prst="rect">
            <a:avLst/>
          </a:prstGeom>
        </p:spPr>
        <p:txBody>
          <a:bodyPr wrap="none">
            <a:spAutoFit/>
          </a:bodyPr>
          <a:lstStyle/>
          <a:p>
            <a:r>
              <a:rPr lang="fa-IR" sz="2000" dirty="0">
                <a:solidFill>
                  <a:schemeClr val="bg1"/>
                </a:solidFill>
                <a:cs typeface="B Titr" panose="00000700000000000000" pitchFamily="2" charset="-78"/>
              </a:rPr>
              <a:t>سبک های اصلی یا کنترلی کاراته</a:t>
            </a:r>
            <a:endParaRPr lang="en-US" sz="2000" dirty="0">
              <a:solidFill>
                <a:schemeClr val="bg1"/>
              </a:solidFill>
              <a:cs typeface="B Titr" panose="00000700000000000000" pitchFamily="2" charset="-78"/>
            </a:endParaRPr>
          </a:p>
        </p:txBody>
      </p:sp>
      <p:sp>
        <p:nvSpPr>
          <p:cNvPr id="3" name="Rectangle 2"/>
          <p:cNvSpPr/>
          <p:nvPr/>
        </p:nvSpPr>
        <p:spPr>
          <a:xfrm>
            <a:off x="8860123" y="945733"/>
            <a:ext cx="2953053" cy="369332"/>
          </a:xfrm>
          <a:prstGeom prst="rect">
            <a:avLst/>
          </a:prstGeom>
        </p:spPr>
        <p:txBody>
          <a:bodyPr wrap="none">
            <a:spAutoFit/>
          </a:bodyPr>
          <a:lstStyle/>
          <a:p>
            <a:r>
              <a:rPr lang="fa-IR" dirty="0">
                <a:cs typeface="B Titr" panose="00000700000000000000" pitchFamily="2" charset="-78"/>
              </a:rPr>
              <a:t>چهار سبک اصلی کاراته عبارتند از:</a:t>
            </a:r>
            <a:endParaRPr lang="en-US" dirty="0">
              <a:cs typeface="B Titr" panose="00000700000000000000" pitchFamily="2" charset="-78"/>
            </a:endParaRPr>
          </a:p>
        </p:txBody>
      </p:sp>
      <p:sp>
        <p:nvSpPr>
          <p:cNvPr id="4" name="Rectangle 3"/>
          <p:cNvSpPr/>
          <p:nvPr/>
        </p:nvSpPr>
        <p:spPr>
          <a:xfrm>
            <a:off x="378824" y="755112"/>
            <a:ext cx="7106194" cy="4835939"/>
          </a:xfrm>
          <a:prstGeom prst="rect">
            <a:avLst/>
          </a:prstGeom>
        </p:spPr>
        <p:txBody>
          <a:bodyPr wrap="square">
            <a:spAutoFit/>
          </a:bodyPr>
          <a:lstStyle/>
          <a:p>
            <a:pPr algn="justLow" rtl="1">
              <a:lnSpc>
                <a:spcPct val="250000"/>
              </a:lnSpc>
            </a:pPr>
            <a:r>
              <a:rPr lang="fa-IR" dirty="0">
                <a:solidFill>
                  <a:srgbClr val="F47758"/>
                </a:solidFill>
                <a:cs typeface="B Titr" panose="00000700000000000000" pitchFamily="2" charset="-78"/>
              </a:rPr>
              <a:t>گوجو ریو </a:t>
            </a:r>
          </a:p>
          <a:p>
            <a:pPr algn="justLow" rtl="1">
              <a:lnSpc>
                <a:spcPct val="250000"/>
              </a:lnSpc>
            </a:pPr>
            <a:r>
              <a:rPr lang="fa-IR" dirty="0">
                <a:cs typeface="B Nazanin" panose="00000400000000000000" pitchFamily="2" charset="-78"/>
              </a:rPr>
              <a:t>یکی از سبک‌های برجسته کاراته است که در دهه‌ی 1930 توسط چوئان میایاگی به وجود آمد. اصطلاح گوجو ریو نشان‌دهنده ترکیبی از حرکات قدرتمند و اصول انعطافی در این سبک می‌باشد. گوجو ریو بر روی حفظ تعادل در مقابل حملات حریفان، استفاده از حرکات دایره‌ای و متناوب، و تقویت قدرتهای داخلی متمرکز است. این سبک شامل حرکاتی مانند کاتاها (الگوهای حرکتی)، کیوکوشین (تمرینات کوبیدن)، و کومیته (مبارزه) است که با همه‌پرسی و انعطاف در فرآیند آموزش مورد استفاده قرار می‌گیرند.</a:t>
            </a:r>
            <a:endParaRPr lang="en-US" dirty="0">
              <a:cs typeface="B Nazanin" panose="00000400000000000000" pitchFamily="2" charset="-78"/>
            </a:endParaRPr>
          </a:p>
        </p:txBody>
      </p:sp>
    </p:spTree>
    <p:extLst>
      <p:ext uri="{BB962C8B-B14F-4D97-AF65-F5344CB8AC3E}">
        <p14:creationId xmlns:p14="http://schemas.microsoft.com/office/powerpoint/2010/main" val="672646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01731" y="186502"/>
            <a:ext cx="2326278" cy="400110"/>
          </a:xfrm>
          <a:prstGeom prst="rect">
            <a:avLst/>
          </a:prstGeom>
        </p:spPr>
        <p:txBody>
          <a:bodyPr wrap="none">
            <a:spAutoFit/>
          </a:bodyPr>
          <a:lstStyle/>
          <a:p>
            <a:r>
              <a:rPr lang="fa-IR" sz="2000" dirty="0">
                <a:solidFill>
                  <a:schemeClr val="bg1"/>
                </a:solidFill>
                <a:cs typeface="B Titr" panose="00000700000000000000" pitchFamily="2" charset="-78"/>
              </a:rPr>
              <a:t>کاراته چه ورزشی است؟</a:t>
            </a:r>
            <a:endParaRPr lang="en-US" sz="2000" dirty="0">
              <a:solidFill>
                <a:schemeClr val="bg1"/>
              </a:solidFill>
              <a:cs typeface="B Titr" panose="00000700000000000000" pitchFamily="2" charset="-78"/>
            </a:endParaRPr>
          </a:p>
        </p:txBody>
      </p:sp>
      <p:sp>
        <p:nvSpPr>
          <p:cNvPr id="5" name="Rectangle 4"/>
          <p:cNvSpPr/>
          <p:nvPr/>
        </p:nvSpPr>
        <p:spPr>
          <a:xfrm>
            <a:off x="725864" y="994235"/>
            <a:ext cx="11283884"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کاراته یک رشته هنرهای رزمی غیر مسلح محسوب می‌شود که از لگد زدن، ضربه زدن و مهار دفاعی با بازوها و پاها استفاده می‌کند. در اصطلاح ژاپنی به این ورزش «دست‌های خالی» می‌گویند. در کاراته تأکید بر تمرکز حداکثری نیروی بدن در مکان و زمان ضربه است. اعضای مختلف بدن مانند دست‌ها (به‌ویژه بند انگشتان و لبه بیرونی)، پنجه پا، پاشنه، ساعد، زانو و آرنج، همگی در این ورزش درگیر هستند.</a:t>
            </a:r>
            <a:endParaRPr lang="en-US" dirty="0">
              <a:cs typeface="B Nazanin" panose="00000400000000000000" pitchFamily="2" charset="-78"/>
            </a:endParaRPr>
          </a:p>
        </p:txBody>
      </p:sp>
      <p:sp>
        <p:nvSpPr>
          <p:cNvPr id="6" name="Rectangle 5"/>
          <p:cNvSpPr/>
          <p:nvPr/>
        </p:nvSpPr>
        <p:spPr>
          <a:xfrm>
            <a:off x="378593" y="2821649"/>
            <a:ext cx="7059561" cy="2239074"/>
          </a:xfrm>
          <a:prstGeom prst="rect">
            <a:avLst/>
          </a:prstGeom>
        </p:spPr>
        <p:txBody>
          <a:bodyPr wrap="square">
            <a:spAutoFit/>
          </a:bodyPr>
          <a:lstStyle/>
          <a:p>
            <a:pPr algn="justLow" rtl="1">
              <a:lnSpc>
                <a:spcPct val="200000"/>
              </a:lnSpc>
            </a:pPr>
            <a:r>
              <a:rPr lang="fa-IR" dirty="0">
                <a:cs typeface="B Nazanin" panose="00000400000000000000" pitchFamily="2" charset="-78"/>
              </a:rPr>
              <a:t>ضربات اولیه معمولاً روی سطوح بالشتکی یا چوب‌های نازک تمرین می‌شوند تا زمانی که قدرت بدنی بالاتر رود، سپس می‌توان ضربات را روی چوب‌های اصلی اجرا کرد. یک متخصص می‌تواند با دست یا پای برهنه تخته‌های کاج را تا ضخامت چندین سانتی‌متر بشکند. در این ورزش به همان اندازه‌ای که قدرت بدنی اهمیت دارد، زمان‌بندی، استراتژی و روحیه نیز مهم است.</a:t>
            </a:r>
            <a:endParaRPr lang="en-US" dirty="0">
              <a:cs typeface="B Nazanin" panose="00000400000000000000" pitchFamily="2" charset="-78"/>
            </a:endParaRPr>
          </a:p>
        </p:txBody>
      </p:sp>
      <p:pic>
        <p:nvPicPr>
          <p:cNvPr id="3" name="Picture 2">
            <a:extLst>
              <a:ext uri="{FF2B5EF4-FFF2-40B4-BE49-F238E27FC236}">
                <a16:creationId xmlns:a16="http://schemas.microsoft.com/office/drawing/2014/main" id="{D286C7D9-A16D-5429-F9BF-DA14F2CAD1BD}"/>
              </a:ext>
            </a:extLst>
          </p:cNvPr>
          <p:cNvPicPr>
            <a:picLocks noChangeAspect="1"/>
          </p:cNvPicPr>
          <p:nvPr/>
        </p:nvPicPr>
        <p:blipFill>
          <a:blip r:embed="rId2"/>
          <a:stretch>
            <a:fillRect/>
          </a:stretch>
        </p:blipFill>
        <p:spPr>
          <a:xfrm>
            <a:off x="7890936" y="3115011"/>
            <a:ext cx="3785944" cy="2865368"/>
          </a:xfrm>
          <a:prstGeom prst="rect">
            <a:avLst/>
          </a:prstGeom>
        </p:spPr>
      </p:pic>
    </p:spTree>
    <p:extLst>
      <p:ext uri="{BB962C8B-B14F-4D97-AF65-F5344CB8AC3E}">
        <p14:creationId xmlns:p14="http://schemas.microsoft.com/office/powerpoint/2010/main" val="41325406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22423" y="831765"/>
            <a:ext cx="5608320" cy="4835939"/>
          </a:xfrm>
          <a:prstGeom prst="rect">
            <a:avLst/>
          </a:prstGeom>
        </p:spPr>
        <p:txBody>
          <a:bodyPr wrap="square">
            <a:spAutoFit/>
          </a:bodyPr>
          <a:lstStyle/>
          <a:p>
            <a:pPr algn="r" rtl="1">
              <a:lnSpc>
                <a:spcPct val="250000"/>
              </a:lnSpc>
            </a:pPr>
            <a:r>
              <a:rPr lang="fa-IR" dirty="0">
                <a:cs typeface="B Titr" panose="00000700000000000000" pitchFamily="2" charset="-78"/>
              </a:rPr>
              <a:t>شیتو ریو </a:t>
            </a:r>
          </a:p>
          <a:p>
            <a:pPr algn="r" rtl="1">
              <a:lnSpc>
                <a:spcPct val="250000"/>
              </a:lnSpc>
            </a:pPr>
            <a:r>
              <a:rPr lang="fa-IR" dirty="0">
                <a:cs typeface="B Nazanin" panose="00000400000000000000" pitchFamily="2" charset="-78"/>
              </a:rPr>
              <a:t>شیتو ریو توسط کنویه ماستوئو مابونه در اواخر دهه 1920 تأسیس شد. این سبک به خصوص بر تنوع و ترکیب حرکات متنوع، قدرت‌های دفاعی، ضربات قدرتمند دقیق و آموزش تکنیک‌های کاتایی (پنجاه کاتا برای حمله و دفاع) متمرکز است. این سبک که نیاز به قدرت بدنی بالایی دارد، از اصول فلسفی، انضباط روحی و ترکیب مهارت های فیزیکی و ذهنی در طول تمرینات خود بهره می‌برد.</a:t>
            </a:r>
            <a:endParaRPr lang="en-US" dirty="0">
              <a:cs typeface="B Nazanin" panose="00000400000000000000" pitchFamily="2" charset="-78"/>
            </a:endParaRPr>
          </a:p>
        </p:txBody>
      </p:sp>
      <p:sp>
        <p:nvSpPr>
          <p:cNvPr id="3" name="Rectangle 2"/>
          <p:cNvSpPr/>
          <p:nvPr/>
        </p:nvSpPr>
        <p:spPr>
          <a:xfrm>
            <a:off x="8373529" y="184909"/>
            <a:ext cx="3089308" cy="400110"/>
          </a:xfrm>
          <a:prstGeom prst="rect">
            <a:avLst/>
          </a:prstGeom>
        </p:spPr>
        <p:txBody>
          <a:bodyPr wrap="none">
            <a:spAutoFit/>
          </a:bodyPr>
          <a:lstStyle/>
          <a:p>
            <a:pPr algn="r"/>
            <a:r>
              <a:rPr lang="fa-IR" sz="2000" dirty="0">
                <a:solidFill>
                  <a:schemeClr val="bg1"/>
                </a:solidFill>
                <a:cs typeface="B Titr" panose="00000700000000000000" pitchFamily="2" charset="-78"/>
              </a:rPr>
              <a:t>سبک های اصلی یا کنترلی کاراته</a:t>
            </a:r>
          </a:p>
        </p:txBody>
      </p:sp>
      <p:sp>
        <p:nvSpPr>
          <p:cNvPr id="5" name="Rectangle 4"/>
          <p:cNvSpPr/>
          <p:nvPr/>
        </p:nvSpPr>
        <p:spPr>
          <a:xfrm>
            <a:off x="248194" y="585019"/>
            <a:ext cx="5913120" cy="4835939"/>
          </a:xfrm>
          <a:prstGeom prst="rect">
            <a:avLst/>
          </a:prstGeom>
        </p:spPr>
        <p:txBody>
          <a:bodyPr wrap="square">
            <a:spAutoFit/>
          </a:bodyPr>
          <a:lstStyle/>
          <a:p>
            <a:pPr algn="r" rtl="1">
              <a:lnSpc>
                <a:spcPct val="250000"/>
              </a:lnSpc>
            </a:pPr>
            <a:r>
              <a:rPr lang="fa-IR" dirty="0">
                <a:cs typeface="B Titr" panose="00000700000000000000" pitchFamily="2" charset="-78"/>
              </a:rPr>
              <a:t>شوتوکان </a:t>
            </a:r>
          </a:p>
          <a:p>
            <a:pPr algn="r" rtl="1">
              <a:lnSpc>
                <a:spcPct val="250000"/>
              </a:lnSpc>
            </a:pPr>
            <a:r>
              <a:rPr lang="fa-IR" dirty="0">
                <a:cs typeface="B Nazanin" panose="00000400000000000000" pitchFamily="2" charset="-78"/>
              </a:rPr>
              <a:t>شوتوکان بهترین سبک ورزش کاراته و یکی از سبک‌های پرطرفدار این ورزش رزمی است که توسط استاد گیچین فوناکوشی به وجود آمده است. در این سبک، حرکات و تکنیک‌هایی با ضربات دست‌ها، آرنج، زانو و پنجه پا انجام می‌شود و تمرکز روی استفاده از روش‌های خطی و تکنیک‌های متنوع است. شوتوکان به عنوان یک سبک پایه، قدرت و تکنیک‌های دفاعی به هنرجویان آموزش می‌دهد و به ارتقاء استقامت، انعطاف، و تمرکز ذهنی می‌پردازد.</a:t>
            </a:r>
            <a:endParaRPr lang="en-US" dirty="0">
              <a:cs typeface="B Nazanin" panose="00000400000000000000" pitchFamily="2" charset="-78"/>
            </a:endParaRPr>
          </a:p>
        </p:txBody>
      </p:sp>
      <p:cxnSp>
        <p:nvCxnSpPr>
          <p:cNvPr id="7" name="Straight Connector 6">
            <a:extLst>
              <a:ext uri="{FF2B5EF4-FFF2-40B4-BE49-F238E27FC236}">
                <a16:creationId xmlns:a16="http://schemas.microsoft.com/office/drawing/2014/main" id="{0D557C50-2511-E959-6FD0-410DD11EE359}"/>
              </a:ext>
            </a:extLst>
          </p:cNvPr>
          <p:cNvCxnSpPr/>
          <p:nvPr/>
        </p:nvCxnSpPr>
        <p:spPr>
          <a:xfrm>
            <a:off x="6322423" y="831765"/>
            <a:ext cx="0" cy="4458692"/>
          </a:xfrm>
          <a:prstGeom prst="line">
            <a:avLst/>
          </a:prstGeom>
          <a:ln w="28575">
            <a:solidFill>
              <a:srgbClr val="F4775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07549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4236" y="833746"/>
            <a:ext cx="5984576" cy="4108817"/>
          </a:xfrm>
          <a:prstGeom prst="rect">
            <a:avLst/>
          </a:prstGeom>
        </p:spPr>
        <p:txBody>
          <a:bodyPr wrap="square">
            <a:spAutoFit/>
          </a:bodyPr>
          <a:lstStyle/>
          <a:p>
            <a:pPr algn="justLow" rtl="1">
              <a:lnSpc>
                <a:spcPct val="300000"/>
              </a:lnSpc>
            </a:pPr>
            <a:r>
              <a:rPr lang="fa-IR" dirty="0">
                <a:cs typeface="B Titr" panose="00000700000000000000" pitchFamily="2" charset="-78"/>
              </a:rPr>
              <a:t>وادو ریو </a:t>
            </a:r>
          </a:p>
          <a:p>
            <a:pPr algn="justLow" rtl="1">
              <a:lnSpc>
                <a:spcPct val="300000"/>
              </a:lnSpc>
            </a:pPr>
            <a:r>
              <a:rPr lang="fa-IR" dirty="0">
                <a:cs typeface="B Nazanin" panose="00000400000000000000" pitchFamily="2" charset="-78"/>
              </a:rPr>
              <a:t>وادو ریو توسط هینوری اتسوکا در دهه 1930 به وجود آمد. این سبک از حرکاتی با انعطاف‌پذیری بالا و تکنیک‌های سریع و مؤثر، نحوه حرکت بدن برای جلوگیری از حملات را آموزش می‌دهد. وادو ریو به جای تقابل‌های رو در رو با حریف، به اهمیت استفاده از حرکات موثر و اندیشه هوشمندانه در مقابل حریفان تأکید دارد.</a:t>
            </a:r>
            <a:endParaRPr lang="en-US" dirty="0">
              <a:cs typeface="B Nazanin" panose="00000400000000000000" pitchFamily="2" charset="-78"/>
            </a:endParaRPr>
          </a:p>
        </p:txBody>
      </p:sp>
      <p:sp>
        <p:nvSpPr>
          <p:cNvPr id="3" name="Rectangle 2"/>
          <p:cNvSpPr/>
          <p:nvPr/>
        </p:nvSpPr>
        <p:spPr>
          <a:xfrm>
            <a:off x="8373529" y="184909"/>
            <a:ext cx="3089308" cy="400110"/>
          </a:xfrm>
          <a:prstGeom prst="rect">
            <a:avLst/>
          </a:prstGeom>
        </p:spPr>
        <p:txBody>
          <a:bodyPr wrap="none">
            <a:spAutoFit/>
          </a:bodyPr>
          <a:lstStyle/>
          <a:p>
            <a:pPr algn="r"/>
            <a:r>
              <a:rPr lang="fa-IR" sz="2000" dirty="0">
                <a:solidFill>
                  <a:schemeClr val="bg1"/>
                </a:solidFill>
                <a:cs typeface="B Titr" panose="00000700000000000000" pitchFamily="2" charset="-78"/>
              </a:rPr>
              <a:t>سبک های اصلی یا کنترلی کاراته</a:t>
            </a:r>
          </a:p>
        </p:txBody>
      </p:sp>
      <p:pic>
        <p:nvPicPr>
          <p:cNvPr id="4" name="Picture 3"/>
          <p:cNvPicPr>
            <a:picLocks noChangeAspect="1"/>
          </p:cNvPicPr>
          <p:nvPr/>
        </p:nvPicPr>
        <p:blipFill>
          <a:blip r:embed="rId2"/>
          <a:stretch>
            <a:fillRect/>
          </a:stretch>
        </p:blipFill>
        <p:spPr>
          <a:xfrm>
            <a:off x="7240289" y="1333915"/>
            <a:ext cx="4675240" cy="4332389"/>
          </a:xfrm>
          <a:prstGeom prst="rect">
            <a:avLst/>
          </a:prstGeom>
        </p:spPr>
      </p:pic>
    </p:spTree>
    <p:extLst>
      <p:ext uri="{BB962C8B-B14F-4D97-AF65-F5344CB8AC3E}">
        <p14:creationId xmlns:p14="http://schemas.microsoft.com/office/powerpoint/2010/main" val="9544729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22641" y="215671"/>
            <a:ext cx="3688831" cy="400110"/>
          </a:xfrm>
          <a:prstGeom prst="rect">
            <a:avLst/>
          </a:prstGeom>
        </p:spPr>
        <p:txBody>
          <a:bodyPr wrap="none">
            <a:spAutoFit/>
          </a:bodyPr>
          <a:lstStyle/>
          <a:p>
            <a:pPr algn="r"/>
            <a:r>
              <a:rPr lang="fa-IR" sz="2000" dirty="0">
                <a:solidFill>
                  <a:schemeClr val="bg1"/>
                </a:solidFill>
                <a:cs typeface="B Titr" panose="00000700000000000000" pitchFamily="2" charset="-78"/>
              </a:rPr>
              <a:t>نکات مهم در انتخاب سبک ورزش کاراته</a:t>
            </a:r>
            <a:endParaRPr lang="en-US" sz="2000" dirty="0">
              <a:solidFill>
                <a:schemeClr val="bg1"/>
              </a:solidFill>
              <a:cs typeface="B Titr" panose="00000700000000000000" pitchFamily="2" charset="-78"/>
            </a:endParaRPr>
          </a:p>
        </p:txBody>
      </p:sp>
      <p:sp>
        <p:nvSpPr>
          <p:cNvPr id="3" name="Rectangle 2"/>
          <p:cNvSpPr/>
          <p:nvPr/>
        </p:nvSpPr>
        <p:spPr>
          <a:xfrm>
            <a:off x="378823" y="959093"/>
            <a:ext cx="11408743" cy="4939814"/>
          </a:xfrm>
          <a:prstGeom prst="rect">
            <a:avLst/>
          </a:prstGeom>
        </p:spPr>
        <p:txBody>
          <a:bodyPr wrap="square">
            <a:spAutoFit/>
          </a:bodyPr>
          <a:lstStyle/>
          <a:p>
            <a:pPr algn="r">
              <a:lnSpc>
                <a:spcPct val="300000"/>
              </a:lnSpc>
            </a:pPr>
            <a:r>
              <a:rPr lang="fa-IR" dirty="0">
                <a:cs typeface="B Nazanin" panose="00000400000000000000" pitchFamily="2" charset="-78"/>
              </a:rPr>
              <a:t>انتخاب سبک ورزش کاراته به عنوان فعالیت بدنی خود ممکن است تأثیر مستقیمی بر تجربه و بهره‌وری شما داشته باشد. در این راستا، توجه به نکات زیر می‌تواند در انتخاب سبک مناسب کمک کند:</a:t>
            </a:r>
          </a:p>
          <a:p>
            <a:pPr algn="r">
              <a:lnSpc>
                <a:spcPct val="300000"/>
              </a:lnSpc>
            </a:pPr>
            <a:r>
              <a:rPr lang="fa-IR" b="1" dirty="0">
                <a:cs typeface="B Nazanin" panose="00000400000000000000" pitchFamily="2" charset="-78"/>
              </a:rPr>
              <a:t>اهداف شخصی: </a:t>
            </a:r>
            <a:r>
              <a:rPr lang="fa-IR" dirty="0">
                <a:cs typeface="B Nazanin" panose="00000400000000000000" pitchFamily="2" charset="-78"/>
              </a:rPr>
              <a:t>ابتدا باید اهداف شخصی خود را مشخص کنید. آیا می‌خواهید به دلیل تقویت فیزیکی، افزایش اعتماد به نفس، یادگیری هنر رزمی یا شرکت در مسابقات، این ورزش را یاد بگیرید.</a:t>
            </a:r>
          </a:p>
          <a:p>
            <a:pPr algn="r">
              <a:lnSpc>
                <a:spcPct val="300000"/>
              </a:lnSpc>
            </a:pPr>
            <a:r>
              <a:rPr lang="fa-IR" b="1" dirty="0">
                <a:cs typeface="B Nazanin" panose="00000400000000000000" pitchFamily="2" charset="-78"/>
              </a:rPr>
              <a:t>نوع تمرینات: </a:t>
            </a:r>
            <a:r>
              <a:rPr lang="fa-IR" dirty="0">
                <a:cs typeface="B Nazanin" panose="00000400000000000000" pitchFamily="2" charset="-78"/>
              </a:rPr>
              <a:t>هر سبک کاراته ویژگی‌ها و تمرینات مخصوص به خود دارد. ممکن است برخی از افراد تمرکز بیشتری بر روی حرکات دقیق و زیبا داشته باشند، در حالی که دیگران ممکن است به دنبال تمرینات با قدرت و تماس مستقیم با حریف باشند.</a:t>
            </a:r>
            <a:endParaRPr lang="en-US" dirty="0">
              <a:cs typeface="B Nazanin" panose="00000400000000000000" pitchFamily="2" charset="-78"/>
            </a:endParaRPr>
          </a:p>
        </p:txBody>
      </p:sp>
    </p:spTree>
    <p:extLst>
      <p:ext uri="{BB962C8B-B14F-4D97-AF65-F5344CB8AC3E}">
        <p14:creationId xmlns:p14="http://schemas.microsoft.com/office/powerpoint/2010/main" val="28313035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10881" y="215671"/>
            <a:ext cx="3688831" cy="400110"/>
          </a:xfrm>
          <a:prstGeom prst="rect">
            <a:avLst/>
          </a:prstGeom>
        </p:spPr>
        <p:txBody>
          <a:bodyPr wrap="none">
            <a:spAutoFit/>
          </a:bodyPr>
          <a:lstStyle/>
          <a:p>
            <a:pPr algn="r"/>
            <a:r>
              <a:rPr lang="fa-IR" sz="2000" dirty="0">
                <a:solidFill>
                  <a:schemeClr val="bg1"/>
                </a:solidFill>
                <a:cs typeface="B Titr" panose="00000700000000000000" pitchFamily="2" charset="-78"/>
              </a:rPr>
              <a:t>نکات مهم در انتخاب سبک ورزش کاراته</a:t>
            </a:r>
            <a:endParaRPr lang="en-US" sz="2000" dirty="0">
              <a:solidFill>
                <a:schemeClr val="bg1"/>
              </a:solidFill>
              <a:cs typeface="B Titr" panose="00000700000000000000" pitchFamily="2" charset="-78"/>
            </a:endParaRPr>
          </a:p>
        </p:txBody>
      </p:sp>
      <p:sp>
        <p:nvSpPr>
          <p:cNvPr id="3" name="Rectangle 2"/>
          <p:cNvSpPr/>
          <p:nvPr/>
        </p:nvSpPr>
        <p:spPr>
          <a:xfrm>
            <a:off x="1959963" y="1021881"/>
            <a:ext cx="6096000" cy="6220934"/>
          </a:xfrm>
          <a:prstGeom prst="rect">
            <a:avLst/>
          </a:prstGeom>
        </p:spPr>
        <p:txBody>
          <a:bodyPr>
            <a:spAutoFit/>
          </a:bodyPr>
          <a:lstStyle/>
          <a:p>
            <a:pPr algn="justLow" rtl="1">
              <a:lnSpc>
                <a:spcPct val="250000"/>
              </a:lnSpc>
            </a:pPr>
            <a:r>
              <a:rPr lang="fa-IR" dirty="0">
                <a:cs typeface="B Nazanin" panose="00000400000000000000" pitchFamily="2" charset="-78"/>
              </a:rPr>
              <a:t> </a:t>
            </a:r>
            <a:r>
              <a:rPr lang="fa-IR" b="1" dirty="0">
                <a:cs typeface="B Nazanin" panose="00000400000000000000" pitchFamily="2" charset="-78"/>
              </a:rPr>
              <a:t>استایل شخصی: </a:t>
            </a:r>
            <a:r>
              <a:rPr lang="fa-IR" dirty="0">
                <a:cs typeface="B Nazanin" panose="00000400000000000000" pitchFamily="2" charset="-78"/>
              </a:rPr>
              <a:t>سبکی را انتخاب کنید که با استایل شخصی و ترجیحات شما همخوانی داشته باشد. اگر به تناسب اندام و انعطاف زیاد علاقه دارید، یک سبک با تمرینات متنوع و انعطاف‌پذیری بالا مناسب خواهد بود.</a:t>
            </a:r>
          </a:p>
          <a:p>
            <a:pPr algn="justLow" rtl="1">
              <a:lnSpc>
                <a:spcPct val="250000"/>
              </a:lnSpc>
            </a:pPr>
            <a:r>
              <a:rPr lang="fa-IR" b="1" dirty="0">
                <a:cs typeface="B Nazanin" panose="00000400000000000000" pitchFamily="2" charset="-78"/>
              </a:rPr>
              <a:t>آموزشگاه و مربی: </a:t>
            </a:r>
            <a:r>
              <a:rPr lang="fa-IR" dirty="0">
                <a:cs typeface="B Nazanin" panose="00000400000000000000" pitchFamily="2" charset="-78"/>
              </a:rPr>
              <a:t>بررسی کنید که در منطقه شما آموزشگاه‌هایی با مربیان مجرب و برای یادگیری سبک‌های مختلف وجود دارد یا خیر.</a:t>
            </a:r>
          </a:p>
          <a:p>
            <a:pPr algn="justLow" rtl="1">
              <a:lnSpc>
                <a:spcPct val="250000"/>
              </a:lnSpc>
            </a:pPr>
            <a:r>
              <a:rPr lang="fa-IR" dirty="0">
                <a:cs typeface="B Nazanin" panose="00000400000000000000" pitchFamily="2" charset="-78"/>
              </a:rPr>
              <a:t>سلامت فیزیکی و محدودیت‌ها: وضعیت سلامت فیزیکی شما و محدودیت‌هایی که ممکن است داشته باشید نیز نقش مهمی در انتخاب سبک ورزش کاراته دارد.</a:t>
            </a:r>
          </a:p>
          <a:p>
            <a:pPr algn="justLow" rtl="1">
              <a:lnSpc>
                <a:spcPct val="250000"/>
              </a:lnSpc>
            </a:pPr>
            <a:endParaRPr lang="fa-IR" dirty="0">
              <a:cs typeface="B Nazanin" panose="00000400000000000000" pitchFamily="2" charset="-78"/>
            </a:endParaRPr>
          </a:p>
          <a:p>
            <a:pPr algn="justLow" rtl="1">
              <a:lnSpc>
                <a:spcPct val="250000"/>
              </a:lnSpc>
            </a:pPr>
            <a:r>
              <a:rPr lang="fa-IR" dirty="0">
                <a:cs typeface="B Nazanin" panose="00000400000000000000" pitchFamily="2" charset="-78"/>
              </a:rPr>
              <a:t> </a:t>
            </a:r>
            <a:endParaRPr lang="en-US" dirty="0">
              <a:cs typeface="B Nazanin" panose="00000400000000000000" pitchFamily="2" charset="-78"/>
            </a:endParaRPr>
          </a:p>
        </p:txBody>
      </p:sp>
      <p:grpSp>
        <p:nvGrpSpPr>
          <p:cNvPr id="6" name="Google Shape;956;p41"/>
          <p:cNvGrpSpPr/>
          <p:nvPr/>
        </p:nvGrpSpPr>
        <p:grpSpPr>
          <a:xfrm>
            <a:off x="8352425" y="1449977"/>
            <a:ext cx="3688830" cy="2740485"/>
            <a:chOff x="5312500" y="2012626"/>
            <a:chExt cx="3379595" cy="2485759"/>
          </a:xfrm>
        </p:grpSpPr>
        <p:sp>
          <p:nvSpPr>
            <p:cNvPr id="7" name="Google Shape;957;p41"/>
            <p:cNvSpPr/>
            <p:nvPr/>
          </p:nvSpPr>
          <p:spPr>
            <a:xfrm>
              <a:off x="7893146" y="2505542"/>
              <a:ext cx="192349" cy="447950"/>
            </a:xfrm>
            <a:custGeom>
              <a:avLst/>
              <a:gdLst/>
              <a:ahLst/>
              <a:cxnLst/>
              <a:rect l="l" t="t" r="r" b="b"/>
              <a:pathLst>
                <a:path w="3190" h="7429" extrusionOk="0">
                  <a:moveTo>
                    <a:pt x="1" y="0"/>
                  </a:moveTo>
                  <a:lnTo>
                    <a:pt x="2096" y="7429"/>
                  </a:lnTo>
                  <a:lnTo>
                    <a:pt x="3189" y="7429"/>
                  </a:lnTo>
                  <a:lnTo>
                    <a:pt x="3189" y="0"/>
                  </a:lnTo>
                  <a:close/>
                </a:path>
              </a:pathLst>
            </a:custGeom>
            <a:solidFill>
              <a:srgbClr val="CCD8E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958;p41"/>
            <p:cNvSpPr/>
            <p:nvPr/>
          </p:nvSpPr>
          <p:spPr>
            <a:xfrm>
              <a:off x="8141262" y="2505542"/>
              <a:ext cx="131871" cy="447950"/>
            </a:xfrm>
            <a:custGeom>
              <a:avLst/>
              <a:gdLst/>
              <a:ahLst/>
              <a:cxnLst/>
              <a:rect l="l" t="t" r="r" b="b"/>
              <a:pathLst>
                <a:path w="2187" h="7429" extrusionOk="0">
                  <a:moveTo>
                    <a:pt x="1" y="0"/>
                  </a:moveTo>
                  <a:lnTo>
                    <a:pt x="1" y="7429"/>
                  </a:lnTo>
                  <a:lnTo>
                    <a:pt x="2186" y="7429"/>
                  </a:lnTo>
                  <a:lnTo>
                    <a:pt x="91" y="0"/>
                  </a:lnTo>
                  <a:close/>
                </a:path>
              </a:pathLst>
            </a:custGeom>
            <a:solidFill>
              <a:srgbClr val="CCD8E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 name="Google Shape;959;p41"/>
            <p:cNvSpPr/>
            <p:nvPr/>
          </p:nvSpPr>
          <p:spPr>
            <a:xfrm>
              <a:off x="5934628" y="2885706"/>
              <a:ext cx="186741" cy="510418"/>
            </a:xfrm>
            <a:custGeom>
              <a:avLst/>
              <a:gdLst/>
              <a:ahLst/>
              <a:cxnLst/>
              <a:rect l="l" t="t" r="r" b="b"/>
              <a:pathLst>
                <a:path w="3097" h="8465" extrusionOk="0">
                  <a:moveTo>
                    <a:pt x="1097" y="1"/>
                  </a:moveTo>
                  <a:lnTo>
                    <a:pt x="0" y="235"/>
                  </a:lnTo>
                  <a:lnTo>
                    <a:pt x="1341" y="8464"/>
                  </a:lnTo>
                  <a:cubicBezTo>
                    <a:pt x="1341" y="8464"/>
                    <a:pt x="2791" y="8213"/>
                    <a:pt x="3022" y="8213"/>
                  </a:cubicBezTo>
                  <a:cubicBezTo>
                    <a:pt x="3038" y="8213"/>
                    <a:pt x="3048" y="8214"/>
                    <a:pt x="3051" y="8216"/>
                  </a:cubicBezTo>
                  <a:cubicBezTo>
                    <a:pt x="3051" y="8217"/>
                    <a:pt x="3051" y="8217"/>
                    <a:pt x="3052" y="8217"/>
                  </a:cubicBezTo>
                  <a:cubicBezTo>
                    <a:pt x="3096" y="8217"/>
                    <a:pt x="1097" y="1"/>
                    <a:pt x="1097" y="1"/>
                  </a:cubicBez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 name="Google Shape;960;p41"/>
            <p:cNvSpPr/>
            <p:nvPr/>
          </p:nvSpPr>
          <p:spPr>
            <a:xfrm>
              <a:off x="5347592" y="4107957"/>
              <a:ext cx="420635" cy="346409"/>
            </a:xfrm>
            <a:custGeom>
              <a:avLst/>
              <a:gdLst/>
              <a:ahLst/>
              <a:cxnLst/>
              <a:rect l="l" t="t" r="r" b="b"/>
              <a:pathLst>
                <a:path w="6976" h="5745" extrusionOk="0">
                  <a:moveTo>
                    <a:pt x="1696" y="1"/>
                  </a:moveTo>
                  <a:lnTo>
                    <a:pt x="1235" y="1481"/>
                  </a:lnTo>
                  <a:lnTo>
                    <a:pt x="482" y="2821"/>
                  </a:lnTo>
                  <a:cubicBezTo>
                    <a:pt x="0" y="3690"/>
                    <a:pt x="64" y="4467"/>
                    <a:pt x="991" y="4756"/>
                  </a:cubicBezTo>
                  <a:lnTo>
                    <a:pt x="3830" y="5592"/>
                  </a:lnTo>
                  <a:cubicBezTo>
                    <a:pt x="3830" y="5592"/>
                    <a:pt x="4322" y="5745"/>
                    <a:pt x="4835" y="5745"/>
                  </a:cubicBezTo>
                  <a:cubicBezTo>
                    <a:pt x="4855" y="5745"/>
                    <a:pt x="4876" y="5745"/>
                    <a:pt x="4896" y="5744"/>
                  </a:cubicBezTo>
                  <a:lnTo>
                    <a:pt x="6773" y="5695"/>
                  </a:lnTo>
                  <a:cubicBezTo>
                    <a:pt x="6850" y="5695"/>
                    <a:pt x="6918" y="5641"/>
                    <a:pt x="6932" y="5564"/>
                  </a:cubicBezTo>
                  <a:cubicBezTo>
                    <a:pt x="6975" y="5323"/>
                    <a:pt x="6824" y="5090"/>
                    <a:pt x="6457" y="4941"/>
                  </a:cubicBezTo>
                  <a:lnTo>
                    <a:pt x="5875" y="4708"/>
                  </a:lnTo>
                  <a:cubicBezTo>
                    <a:pt x="5616" y="4605"/>
                    <a:pt x="5385" y="4441"/>
                    <a:pt x="5203" y="4231"/>
                  </a:cubicBezTo>
                  <a:lnTo>
                    <a:pt x="4035" y="2895"/>
                  </a:lnTo>
                  <a:cubicBezTo>
                    <a:pt x="3740" y="2432"/>
                    <a:pt x="3850" y="1457"/>
                    <a:pt x="3981" y="653"/>
                  </a:cubicBezTo>
                  <a:lnTo>
                    <a:pt x="1696" y="1"/>
                  </a:lnTo>
                  <a:close/>
                </a:path>
              </a:pathLst>
            </a:custGeom>
            <a:solidFill>
              <a:srgbClr val="E29A7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961;p41"/>
            <p:cNvSpPr/>
            <p:nvPr/>
          </p:nvSpPr>
          <p:spPr>
            <a:xfrm>
              <a:off x="5916781" y="4063881"/>
              <a:ext cx="420454" cy="434504"/>
            </a:xfrm>
            <a:custGeom>
              <a:avLst/>
              <a:gdLst/>
              <a:ahLst/>
              <a:cxnLst/>
              <a:rect l="l" t="t" r="r" b="b"/>
              <a:pathLst>
                <a:path w="6973" h="7206" extrusionOk="0">
                  <a:moveTo>
                    <a:pt x="1688" y="1"/>
                  </a:moveTo>
                  <a:lnTo>
                    <a:pt x="1229" y="1596"/>
                  </a:lnTo>
                  <a:lnTo>
                    <a:pt x="481" y="3042"/>
                  </a:lnTo>
                  <a:cubicBezTo>
                    <a:pt x="1" y="3980"/>
                    <a:pt x="127" y="4678"/>
                    <a:pt x="993" y="5132"/>
                  </a:cubicBezTo>
                  <a:lnTo>
                    <a:pt x="4372" y="7024"/>
                  </a:lnTo>
                  <a:cubicBezTo>
                    <a:pt x="4584" y="7143"/>
                    <a:pt x="4822" y="7205"/>
                    <a:pt x="5065" y="7205"/>
                  </a:cubicBezTo>
                  <a:cubicBezTo>
                    <a:pt x="5077" y="7205"/>
                    <a:pt x="5089" y="7205"/>
                    <a:pt x="5102" y="7205"/>
                  </a:cubicBezTo>
                  <a:lnTo>
                    <a:pt x="6728" y="7164"/>
                  </a:lnTo>
                  <a:cubicBezTo>
                    <a:pt x="6857" y="7160"/>
                    <a:pt x="6972" y="7059"/>
                    <a:pt x="6971" y="6929"/>
                  </a:cubicBezTo>
                  <a:cubicBezTo>
                    <a:pt x="6967" y="6701"/>
                    <a:pt x="6812" y="6488"/>
                    <a:pt x="6485" y="6346"/>
                  </a:cubicBezTo>
                  <a:lnTo>
                    <a:pt x="5508" y="5921"/>
                  </a:lnTo>
                  <a:cubicBezTo>
                    <a:pt x="5284" y="5821"/>
                    <a:pt x="5105" y="5639"/>
                    <a:pt x="5010" y="5411"/>
                  </a:cubicBezTo>
                  <a:lnTo>
                    <a:pt x="4033" y="3129"/>
                  </a:lnTo>
                  <a:lnTo>
                    <a:pt x="3969" y="458"/>
                  </a:lnTo>
                  <a:lnTo>
                    <a:pt x="1688" y="1"/>
                  </a:lnTo>
                  <a:close/>
                </a:path>
              </a:pathLst>
            </a:custGeom>
            <a:solidFill>
              <a:srgbClr val="E29A7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962;p41"/>
            <p:cNvSpPr/>
            <p:nvPr/>
          </p:nvSpPr>
          <p:spPr>
            <a:xfrm>
              <a:off x="5355309" y="2652724"/>
              <a:ext cx="649464" cy="1583171"/>
            </a:xfrm>
            <a:custGeom>
              <a:avLst/>
              <a:gdLst/>
              <a:ahLst/>
              <a:cxnLst/>
              <a:rect l="l" t="t" r="r" b="b"/>
              <a:pathLst>
                <a:path w="10771" h="26256" extrusionOk="0">
                  <a:moveTo>
                    <a:pt x="3575" y="0"/>
                  </a:moveTo>
                  <a:cubicBezTo>
                    <a:pt x="799" y="2158"/>
                    <a:pt x="0" y="4217"/>
                    <a:pt x="755" y="6905"/>
                  </a:cubicBezTo>
                  <a:lnTo>
                    <a:pt x="3898" y="16925"/>
                  </a:lnTo>
                  <a:lnTo>
                    <a:pt x="1043" y="24670"/>
                  </a:lnTo>
                  <a:lnTo>
                    <a:pt x="7237" y="26256"/>
                  </a:lnTo>
                  <a:lnTo>
                    <a:pt x="10770" y="14976"/>
                  </a:lnTo>
                  <a:lnTo>
                    <a:pt x="9308" y="11680"/>
                  </a:lnTo>
                  <a:lnTo>
                    <a:pt x="3978" y="5981"/>
                  </a:lnTo>
                  <a:lnTo>
                    <a:pt x="3575" y="0"/>
                  </a:lnTo>
                  <a:close/>
                </a:path>
              </a:pathLst>
            </a:custGeom>
            <a:solidFill>
              <a:srgbClr val="FFFFFF"/>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963;p41"/>
            <p:cNvSpPr/>
            <p:nvPr/>
          </p:nvSpPr>
          <p:spPr>
            <a:xfrm>
              <a:off x="5337824" y="2652724"/>
              <a:ext cx="1048453" cy="1451120"/>
            </a:xfrm>
            <a:custGeom>
              <a:avLst/>
              <a:gdLst/>
              <a:ahLst/>
              <a:cxnLst/>
              <a:rect l="l" t="t" r="r" b="b"/>
              <a:pathLst>
                <a:path w="17388" h="24066" extrusionOk="0">
                  <a:moveTo>
                    <a:pt x="3865" y="0"/>
                  </a:moveTo>
                  <a:cubicBezTo>
                    <a:pt x="1220" y="2784"/>
                    <a:pt x="0" y="6382"/>
                    <a:pt x="3843" y="9597"/>
                  </a:cubicBezTo>
                  <a:lnTo>
                    <a:pt x="10085" y="14389"/>
                  </a:lnTo>
                  <a:lnTo>
                    <a:pt x="10474" y="24065"/>
                  </a:lnTo>
                  <a:lnTo>
                    <a:pt x="16263" y="23915"/>
                  </a:lnTo>
                  <a:lnTo>
                    <a:pt x="17260" y="15225"/>
                  </a:lnTo>
                  <a:cubicBezTo>
                    <a:pt x="17387" y="13015"/>
                    <a:pt x="16699" y="11930"/>
                    <a:pt x="15304" y="10559"/>
                  </a:cubicBezTo>
                  <a:lnTo>
                    <a:pt x="10265" y="5881"/>
                  </a:lnTo>
                  <a:lnTo>
                    <a:pt x="3865" y="0"/>
                  </a:lnTo>
                  <a:close/>
                </a:path>
              </a:pathLst>
            </a:custGeom>
            <a:solidFill>
              <a:srgbClr val="FFFFFF"/>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964;p41"/>
            <p:cNvSpPr/>
            <p:nvPr/>
          </p:nvSpPr>
          <p:spPr>
            <a:xfrm>
              <a:off x="5967128" y="4041571"/>
              <a:ext cx="358348" cy="13085"/>
            </a:xfrm>
            <a:custGeom>
              <a:avLst/>
              <a:gdLst/>
              <a:ahLst/>
              <a:cxnLst/>
              <a:rect l="l" t="t" r="r" b="b"/>
              <a:pathLst>
                <a:path w="5943" h="217" extrusionOk="0">
                  <a:moveTo>
                    <a:pt x="5940" y="0"/>
                  </a:moveTo>
                  <a:lnTo>
                    <a:pt x="0" y="154"/>
                  </a:lnTo>
                  <a:lnTo>
                    <a:pt x="2" y="217"/>
                  </a:lnTo>
                  <a:lnTo>
                    <a:pt x="5942" y="62"/>
                  </a:lnTo>
                  <a:lnTo>
                    <a:pt x="5940" y="0"/>
                  </a:lnTo>
                  <a:close/>
                </a:path>
              </a:pathLst>
            </a:custGeom>
            <a:solidFill>
              <a:srgbClr val="3A426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965;p41"/>
            <p:cNvSpPr/>
            <p:nvPr/>
          </p:nvSpPr>
          <p:spPr>
            <a:xfrm>
              <a:off x="5437251" y="4085225"/>
              <a:ext cx="372156" cy="97139"/>
            </a:xfrm>
            <a:custGeom>
              <a:avLst/>
              <a:gdLst/>
              <a:ahLst/>
              <a:cxnLst/>
              <a:rect l="l" t="t" r="r" b="b"/>
              <a:pathLst>
                <a:path w="6172" h="1611" extrusionOk="0">
                  <a:moveTo>
                    <a:pt x="15" y="1"/>
                  </a:moveTo>
                  <a:lnTo>
                    <a:pt x="1" y="61"/>
                  </a:lnTo>
                  <a:lnTo>
                    <a:pt x="6157" y="1611"/>
                  </a:lnTo>
                  <a:lnTo>
                    <a:pt x="6172" y="1550"/>
                  </a:lnTo>
                  <a:lnTo>
                    <a:pt x="15" y="1"/>
                  </a:lnTo>
                  <a:close/>
                </a:path>
              </a:pathLst>
            </a:custGeom>
            <a:solidFill>
              <a:srgbClr val="3A426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 name="Google Shape;966;p41"/>
            <p:cNvSpPr/>
            <p:nvPr/>
          </p:nvSpPr>
          <p:spPr>
            <a:xfrm>
              <a:off x="5940718" y="3438736"/>
              <a:ext cx="98707" cy="83572"/>
            </a:xfrm>
            <a:custGeom>
              <a:avLst/>
              <a:gdLst/>
              <a:ahLst/>
              <a:cxnLst/>
              <a:rect l="l" t="t" r="r" b="b"/>
              <a:pathLst>
                <a:path w="1637" h="1386" extrusionOk="0">
                  <a:moveTo>
                    <a:pt x="1598" y="0"/>
                  </a:moveTo>
                  <a:lnTo>
                    <a:pt x="1" y="1386"/>
                  </a:lnTo>
                  <a:lnTo>
                    <a:pt x="1396" y="1350"/>
                  </a:lnTo>
                  <a:lnTo>
                    <a:pt x="1394" y="1287"/>
                  </a:lnTo>
                  <a:lnTo>
                    <a:pt x="171" y="1320"/>
                  </a:lnTo>
                  <a:lnTo>
                    <a:pt x="1637" y="46"/>
                  </a:lnTo>
                  <a:lnTo>
                    <a:pt x="1598" y="0"/>
                  </a:lnTo>
                  <a:close/>
                </a:path>
              </a:pathLst>
            </a:custGeom>
            <a:solidFill>
              <a:srgbClr val="3A426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967;p41"/>
            <p:cNvSpPr/>
            <p:nvPr/>
          </p:nvSpPr>
          <p:spPr>
            <a:xfrm>
              <a:off x="5585638" y="3606479"/>
              <a:ext cx="82608" cy="73442"/>
            </a:xfrm>
            <a:custGeom>
              <a:avLst/>
              <a:gdLst/>
              <a:ahLst/>
              <a:cxnLst/>
              <a:rect l="l" t="t" r="r" b="b"/>
              <a:pathLst>
                <a:path w="1370" h="1218" extrusionOk="0">
                  <a:moveTo>
                    <a:pt x="1317" y="1"/>
                  </a:moveTo>
                  <a:lnTo>
                    <a:pt x="0" y="1132"/>
                  </a:lnTo>
                  <a:lnTo>
                    <a:pt x="1366" y="1217"/>
                  </a:lnTo>
                  <a:lnTo>
                    <a:pt x="1369" y="1155"/>
                  </a:lnTo>
                  <a:lnTo>
                    <a:pt x="156" y="1081"/>
                  </a:lnTo>
                  <a:lnTo>
                    <a:pt x="1356" y="47"/>
                  </a:lnTo>
                  <a:lnTo>
                    <a:pt x="1317" y="1"/>
                  </a:lnTo>
                  <a:close/>
                </a:path>
              </a:pathLst>
            </a:custGeom>
            <a:solidFill>
              <a:srgbClr val="3A426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968;p41"/>
            <p:cNvSpPr/>
            <p:nvPr/>
          </p:nvSpPr>
          <p:spPr>
            <a:xfrm>
              <a:off x="5698150" y="4418660"/>
              <a:ext cx="31777" cy="34309"/>
            </a:xfrm>
            <a:custGeom>
              <a:avLst/>
              <a:gdLst/>
              <a:ahLst/>
              <a:cxnLst/>
              <a:rect l="l" t="t" r="r" b="b"/>
              <a:pathLst>
                <a:path w="527" h="569" extrusionOk="0">
                  <a:moveTo>
                    <a:pt x="12" y="1"/>
                  </a:moveTo>
                  <a:lnTo>
                    <a:pt x="0" y="62"/>
                  </a:lnTo>
                  <a:cubicBezTo>
                    <a:pt x="4" y="62"/>
                    <a:pt x="313" y="130"/>
                    <a:pt x="418" y="314"/>
                  </a:cubicBezTo>
                  <a:cubicBezTo>
                    <a:pt x="459" y="386"/>
                    <a:pt x="464" y="471"/>
                    <a:pt x="435" y="549"/>
                  </a:cubicBezTo>
                  <a:lnTo>
                    <a:pt x="494" y="568"/>
                  </a:lnTo>
                  <a:cubicBezTo>
                    <a:pt x="527" y="465"/>
                    <a:pt x="522" y="370"/>
                    <a:pt x="472" y="283"/>
                  </a:cubicBezTo>
                  <a:cubicBezTo>
                    <a:pt x="353" y="75"/>
                    <a:pt x="27" y="4"/>
                    <a:pt x="12" y="1"/>
                  </a:cubicBez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969;p41"/>
            <p:cNvSpPr/>
            <p:nvPr/>
          </p:nvSpPr>
          <p:spPr>
            <a:xfrm>
              <a:off x="5716841" y="4411364"/>
              <a:ext cx="38711" cy="41605"/>
            </a:xfrm>
            <a:custGeom>
              <a:avLst/>
              <a:gdLst/>
              <a:ahLst/>
              <a:cxnLst/>
              <a:rect l="l" t="t" r="r" b="b"/>
              <a:pathLst>
                <a:path w="642" h="690" extrusionOk="0">
                  <a:moveTo>
                    <a:pt x="13" y="1"/>
                  </a:moveTo>
                  <a:lnTo>
                    <a:pt x="0" y="61"/>
                  </a:lnTo>
                  <a:cubicBezTo>
                    <a:pt x="3" y="61"/>
                    <a:pt x="389" y="145"/>
                    <a:pt x="520" y="376"/>
                  </a:cubicBezTo>
                  <a:cubicBezTo>
                    <a:pt x="571" y="463"/>
                    <a:pt x="577" y="561"/>
                    <a:pt x="541" y="670"/>
                  </a:cubicBezTo>
                  <a:lnTo>
                    <a:pt x="600" y="689"/>
                  </a:lnTo>
                  <a:cubicBezTo>
                    <a:pt x="641" y="565"/>
                    <a:pt x="633" y="448"/>
                    <a:pt x="574" y="345"/>
                  </a:cubicBezTo>
                  <a:cubicBezTo>
                    <a:pt x="430" y="91"/>
                    <a:pt x="30" y="4"/>
                    <a:pt x="13" y="1"/>
                  </a:cubicBez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970;p41"/>
            <p:cNvSpPr/>
            <p:nvPr/>
          </p:nvSpPr>
          <p:spPr>
            <a:xfrm>
              <a:off x="6290975" y="4454355"/>
              <a:ext cx="38711" cy="41726"/>
            </a:xfrm>
            <a:custGeom>
              <a:avLst/>
              <a:gdLst/>
              <a:ahLst/>
              <a:cxnLst/>
              <a:rect l="l" t="t" r="r" b="b"/>
              <a:pathLst>
                <a:path w="642" h="692" extrusionOk="0">
                  <a:moveTo>
                    <a:pt x="14" y="1"/>
                  </a:moveTo>
                  <a:lnTo>
                    <a:pt x="1" y="61"/>
                  </a:lnTo>
                  <a:cubicBezTo>
                    <a:pt x="4" y="61"/>
                    <a:pt x="389" y="147"/>
                    <a:pt x="520" y="376"/>
                  </a:cubicBezTo>
                  <a:cubicBezTo>
                    <a:pt x="571" y="463"/>
                    <a:pt x="578" y="562"/>
                    <a:pt x="542" y="670"/>
                  </a:cubicBezTo>
                  <a:lnTo>
                    <a:pt x="599" y="691"/>
                  </a:lnTo>
                  <a:cubicBezTo>
                    <a:pt x="642" y="565"/>
                    <a:pt x="633" y="448"/>
                    <a:pt x="574" y="345"/>
                  </a:cubicBezTo>
                  <a:cubicBezTo>
                    <a:pt x="428" y="91"/>
                    <a:pt x="30" y="4"/>
                    <a:pt x="14" y="1"/>
                  </a:cubicBez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971;p41"/>
            <p:cNvSpPr/>
            <p:nvPr/>
          </p:nvSpPr>
          <p:spPr>
            <a:xfrm>
              <a:off x="6274936" y="4462675"/>
              <a:ext cx="31114" cy="33405"/>
            </a:xfrm>
            <a:custGeom>
              <a:avLst/>
              <a:gdLst/>
              <a:ahLst/>
              <a:cxnLst/>
              <a:rect l="l" t="t" r="r" b="b"/>
              <a:pathLst>
                <a:path w="516" h="554" extrusionOk="0">
                  <a:moveTo>
                    <a:pt x="12" y="1"/>
                  </a:moveTo>
                  <a:lnTo>
                    <a:pt x="1" y="61"/>
                  </a:lnTo>
                  <a:cubicBezTo>
                    <a:pt x="4" y="63"/>
                    <a:pt x="304" y="128"/>
                    <a:pt x="406" y="307"/>
                  </a:cubicBezTo>
                  <a:cubicBezTo>
                    <a:pt x="444" y="376"/>
                    <a:pt x="450" y="458"/>
                    <a:pt x="422" y="532"/>
                  </a:cubicBezTo>
                  <a:lnTo>
                    <a:pt x="480" y="553"/>
                  </a:lnTo>
                  <a:cubicBezTo>
                    <a:pt x="516" y="461"/>
                    <a:pt x="508" y="360"/>
                    <a:pt x="460" y="274"/>
                  </a:cubicBezTo>
                  <a:cubicBezTo>
                    <a:pt x="344" y="73"/>
                    <a:pt x="27" y="4"/>
                    <a:pt x="12" y="1"/>
                  </a:cubicBez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972;p41"/>
            <p:cNvSpPr/>
            <p:nvPr/>
          </p:nvSpPr>
          <p:spPr>
            <a:xfrm>
              <a:off x="6738789" y="3032646"/>
              <a:ext cx="165155" cy="170099"/>
            </a:xfrm>
            <a:custGeom>
              <a:avLst/>
              <a:gdLst/>
              <a:ahLst/>
              <a:cxnLst/>
              <a:rect l="l" t="t" r="r" b="b"/>
              <a:pathLst>
                <a:path w="2739" h="2821" extrusionOk="0">
                  <a:moveTo>
                    <a:pt x="2739" y="0"/>
                  </a:moveTo>
                  <a:cubicBezTo>
                    <a:pt x="2739" y="0"/>
                    <a:pt x="427" y="297"/>
                    <a:pt x="232" y="1128"/>
                  </a:cubicBezTo>
                  <a:cubicBezTo>
                    <a:pt x="37" y="1959"/>
                    <a:pt x="1" y="2532"/>
                    <a:pt x="1" y="2532"/>
                  </a:cubicBezTo>
                  <a:cubicBezTo>
                    <a:pt x="729" y="2712"/>
                    <a:pt x="1424" y="2821"/>
                    <a:pt x="2072" y="2821"/>
                  </a:cubicBezTo>
                  <a:cubicBezTo>
                    <a:pt x="2259" y="2821"/>
                    <a:pt x="2443" y="2811"/>
                    <a:pt x="2622" y="2792"/>
                  </a:cubicBezTo>
                  <a:lnTo>
                    <a:pt x="2739" y="0"/>
                  </a:lnTo>
                  <a:close/>
                </a:path>
              </a:pathLst>
            </a:custGeom>
            <a:solidFill>
              <a:srgbClr val="E29A7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973;p41"/>
            <p:cNvSpPr/>
            <p:nvPr/>
          </p:nvSpPr>
          <p:spPr>
            <a:xfrm>
              <a:off x="6204089" y="2382479"/>
              <a:ext cx="687331" cy="826860"/>
            </a:xfrm>
            <a:custGeom>
              <a:avLst/>
              <a:gdLst/>
              <a:ahLst/>
              <a:cxnLst/>
              <a:rect l="l" t="t" r="r" b="b"/>
              <a:pathLst>
                <a:path w="11399" h="13713" extrusionOk="0">
                  <a:moveTo>
                    <a:pt x="3202" y="0"/>
                  </a:moveTo>
                  <a:lnTo>
                    <a:pt x="0" y="3264"/>
                  </a:lnTo>
                  <a:lnTo>
                    <a:pt x="2724" y="8998"/>
                  </a:lnTo>
                  <a:cubicBezTo>
                    <a:pt x="3117" y="9827"/>
                    <a:pt x="3745" y="10524"/>
                    <a:pt x="4529" y="11003"/>
                  </a:cubicBezTo>
                  <a:lnTo>
                    <a:pt x="8960" y="13713"/>
                  </a:lnTo>
                  <a:lnTo>
                    <a:pt x="11398" y="9473"/>
                  </a:lnTo>
                  <a:lnTo>
                    <a:pt x="6650" y="8606"/>
                  </a:lnTo>
                  <a:lnTo>
                    <a:pt x="6301" y="1313"/>
                  </a:lnTo>
                  <a:lnTo>
                    <a:pt x="3202" y="0"/>
                  </a:lnTo>
                  <a:close/>
                </a:path>
              </a:pathLst>
            </a:custGeom>
            <a:solidFill>
              <a:srgbClr val="FFFFFF"/>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974;p41"/>
            <p:cNvSpPr/>
            <p:nvPr/>
          </p:nvSpPr>
          <p:spPr>
            <a:xfrm>
              <a:off x="6510812" y="2700960"/>
              <a:ext cx="168230" cy="185716"/>
            </a:xfrm>
            <a:custGeom>
              <a:avLst/>
              <a:gdLst/>
              <a:ahLst/>
              <a:cxnLst/>
              <a:rect l="l" t="t" r="r" b="b"/>
              <a:pathLst>
                <a:path w="2790" h="3080" extrusionOk="0">
                  <a:moveTo>
                    <a:pt x="642" y="1"/>
                  </a:moveTo>
                  <a:lnTo>
                    <a:pt x="1" y="2555"/>
                  </a:lnTo>
                  <a:lnTo>
                    <a:pt x="2747" y="3080"/>
                  </a:lnTo>
                  <a:cubicBezTo>
                    <a:pt x="2747" y="3080"/>
                    <a:pt x="2790" y="748"/>
                    <a:pt x="1996" y="433"/>
                  </a:cubicBezTo>
                  <a:cubicBezTo>
                    <a:pt x="1203" y="120"/>
                    <a:pt x="642" y="1"/>
                    <a:pt x="642" y="1"/>
                  </a:cubicBezTo>
                  <a:close/>
                </a:path>
              </a:pathLst>
            </a:custGeom>
            <a:solidFill>
              <a:srgbClr val="E29A7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 name="Google Shape;975;p41"/>
            <p:cNvSpPr/>
            <p:nvPr/>
          </p:nvSpPr>
          <p:spPr>
            <a:xfrm>
              <a:off x="6766766" y="2457848"/>
              <a:ext cx="748232" cy="700355"/>
            </a:xfrm>
            <a:custGeom>
              <a:avLst/>
              <a:gdLst/>
              <a:ahLst/>
              <a:cxnLst/>
              <a:rect l="l" t="t" r="r" b="b"/>
              <a:pathLst>
                <a:path w="12409" h="11615" extrusionOk="0">
                  <a:moveTo>
                    <a:pt x="10395" y="1"/>
                  </a:moveTo>
                  <a:lnTo>
                    <a:pt x="7515" y="531"/>
                  </a:lnTo>
                  <a:lnTo>
                    <a:pt x="5695" y="7194"/>
                  </a:lnTo>
                  <a:lnTo>
                    <a:pt x="1" y="6854"/>
                  </a:lnTo>
                  <a:lnTo>
                    <a:pt x="1" y="6854"/>
                  </a:lnTo>
                  <a:lnTo>
                    <a:pt x="315" y="10563"/>
                  </a:lnTo>
                  <a:lnTo>
                    <a:pt x="4875" y="11469"/>
                  </a:lnTo>
                  <a:cubicBezTo>
                    <a:pt x="5289" y="11568"/>
                    <a:pt x="5672" y="11615"/>
                    <a:pt x="6028" y="11615"/>
                  </a:cubicBezTo>
                  <a:cubicBezTo>
                    <a:pt x="7352" y="11615"/>
                    <a:pt x="8290" y="10968"/>
                    <a:pt x="8936" y="9920"/>
                  </a:cubicBezTo>
                  <a:lnTo>
                    <a:pt x="12409" y="3726"/>
                  </a:lnTo>
                  <a:lnTo>
                    <a:pt x="10395" y="1"/>
                  </a:lnTo>
                  <a:close/>
                </a:path>
              </a:pathLst>
            </a:custGeom>
            <a:solidFill>
              <a:srgbClr val="83D4B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 name="Google Shape;976;p41"/>
            <p:cNvSpPr/>
            <p:nvPr/>
          </p:nvSpPr>
          <p:spPr>
            <a:xfrm>
              <a:off x="6516299" y="2019861"/>
              <a:ext cx="396758" cy="523443"/>
            </a:xfrm>
            <a:custGeom>
              <a:avLst/>
              <a:gdLst/>
              <a:ahLst/>
              <a:cxnLst/>
              <a:rect l="l" t="t" r="r" b="b"/>
              <a:pathLst>
                <a:path w="6580" h="8681" extrusionOk="0">
                  <a:moveTo>
                    <a:pt x="2804" y="0"/>
                  </a:moveTo>
                  <a:lnTo>
                    <a:pt x="187" y="3804"/>
                  </a:lnTo>
                  <a:lnTo>
                    <a:pt x="0" y="4311"/>
                  </a:lnTo>
                  <a:lnTo>
                    <a:pt x="0" y="8122"/>
                  </a:lnTo>
                  <a:lnTo>
                    <a:pt x="1569" y="7763"/>
                  </a:lnTo>
                  <a:cubicBezTo>
                    <a:pt x="1589" y="7759"/>
                    <a:pt x="1610" y="7756"/>
                    <a:pt x="1631" y="7756"/>
                  </a:cubicBezTo>
                  <a:cubicBezTo>
                    <a:pt x="1687" y="7756"/>
                    <a:pt x="1742" y="7774"/>
                    <a:pt x="1789" y="7806"/>
                  </a:cubicBezTo>
                  <a:lnTo>
                    <a:pt x="2327" y="8404"/>
                  </a:lnTo>
                  <a:cubicBezTo>
                    <a:pt x="2495" y="8604"/>
                    <a:pt x="2698" y="8681"/>
                    <a:pt x="2899" y="8681"/>
                  </a:cubicBezTo>
                  <a:cubicBezTo>
                    <a:pt x="3178" y="8681"/>
                    <a:pt x="3452" y="8532"/>
                    <a:pt x="3619" y="8357"/>
                  </a:cubicBezTo>
                  <a:lnTo>
                    <a:pt x="4820" y="7135"/>
                  </a:lnTo>
                  <a:lnTo>
                    <a:pt x="5345" y="7135"/>
                  </a:lnTo>
                  <a:cubicBezTo>
                    <a:pt x="5471" y="7135"/>
                    <a:pt x="5578" y="7045"/>
                    <a:pt x="5599" y="6921"/>
                  </a:cubicBezTo>
                  <a:lnTo>
                    <a:pt x="5793" y="5763"/>
                  </a:lnTo>
                  <a:cubicBezTo>
                    <a:pt x="6365" y="5034"/>
                    <a:pt x="6580" y="4219"/>
                    <a:pt x="6580" y="4219"/>
                  </a:cubicBezTo>
                  <a:cubicBezTo>
                    <a:pt x="6437" y="2023"/>
                    <a:pt x="5027" y="725"/>
                    <a:pt x="2804" y="0"/>
                  </a:cubicBezTo>
                  <a:close/>
                </a:path>
              </a:pathLst>
            </a:custGeom>
            <a:solidFill>
              <a:srgbClr val="E29A7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977;p41"/>
            <p:cNvSpPr/>
            <p:nvPr/>
          </p:nvSpPr>
          <p:spPr>
            <a:xfrm>
              <a:off x="6520821" y="2012626"/>
              <a:ext cx="468873" cy="268867"/>
            </a:xfrm>
            <a:custGeom>
              <a:avLst/>
              <a:gdLst/>
              <a:ahLst/>
              <a:cxnLst/>
              <a:rect l="l" t="t" r="r" b="b"/>
              <a:pathLst>
                <a:path w="7776" h="4459" extrusionOk="0">
                  <a:moveTo>
                    <a:pt x="3474" y="0"/>
                  </a:moveTo>
                  <a:cubicBezTo>
                    <a:pt x="3260" y="0"/>
                    <a:pt x="3032" y="16"/>
                    <a:pt x="2789" y="51"/>
                  </a:cubicBezTo>
                  <a:cubicBezTo>
                    <a:pt x="0" y="460"/>
                    <a:pt x="112" y="3924"/>
                    <a:pt x="112" y="3924"/>
                  </a:cubicBezTo>
                  <a:cubicBezTo>
                    <a:pt x="112" y="3924"/>
                    <a:pt x="538" y="4183"/>
                    <a:pt x="832" y="4183"/>
                  </a:cubicBezTo>
                  <a:cubicBezTo>
                    <a:pt x="847" y="4183"/>
                    <a:pt x="862" y="4183"/>
                    <a:pt x="876" y="4181"/>
                  </a:cubicBezTo>
                  <a:cubicBezTo>
                    <a:pt x="1169" y="4152"/>
                    <a:pt x="1520" y="3845"/>
                    <a:pt x="1520" y="3845"/>
                  </a:cubicBezTo>
                  <a:cubicBezTo>
                    <a:pt x="1713" y="3424"/>
                    <a:pt x="2016" y="3221"/>
                    <a:pt x="2285" y="3221"/>
                  </a:cubicBezTo>
                  <a:cubicBezTo>
                    <a:pt x="2652" y="3221"/>
                    <a:pt x="2958" y="3596"/>
                    <a:pt x="2843" y="4309"/>
                  </a:cubicBezTo>
                  <a:cubicBezTo>
                    <a:pt x="2943" y="4398"/>
                    <a:pt x="3071" y="4458"/>
                    <a:pt x="3204" y="4458"/>
                  </a:cubicBezTo>
                  <a:cubicBezTo>
                    <a:pt x="3316" y="4458"/>
                    <a:pt x="3432" y="4415"/>
                    <a:pt x="3537" y="4309"/>
                  </a:cubicBezTo>
                  <a:lnTo>
                    <a:pt x="4867" y="3109"/>
                  </a:lnTo>
                  <a:cubicBezTo>
                    <a:pt x="5203" y="3737"/>
                    <a:pt x="5603" y="4324"/>
                    <a:pt x="6505" y="4339"/>
                  </a:cubicBezTo>
                  <a:cubicBezTo>
                    <a:pt x="7616" y="4191"/>
                    <a:pt x="7775" y="2519"/>
                    <a:pt x="6819" y="2030"/>
                  </a:cubicBezTo>
                  <a:cubicBezTo>
                    <a:pt x="6573" y="1907"/>
                    <a:pt x="6365" y="1717"/>
                    <a:pt x="6223" y="1481"/>
                  </a:cubicBezTo>
                  <a:cubicBezTo>
                    <a:pt x="5887" y="918"/>
                    <a:pt x="5089" y="0"/>
                    <a:pt x="3474" y="0"/>
                  </a:cubicBezTo>
                  <a:close/>
                </a:path>
              </a:pathLst>
            </a:custGeom>
            <a:solidFill>
              <a:srgbClr val="C49B67"/>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978;p41"/>
            <p:cNvSpPr/>
            <p:nvPr/>
          </p:nvSpPr>
          <p:spPr>
            <a:xfrm>
              <a:off x="6605174" y="2243980"/>
              <a:ext cx="42932" cy="86225"/>
            </a:xfrm>
            <a:custGeom>
              <a:avLst/>
              <a:gdLst/>
              <a:ahLst/>
              <a:cxnLst/>
              <a:rect l="l" t="t" r="r" b="b"/>
              <a:pathLst>
                <a:path w="712" h="1430" extrusionOk="0">
                  <a:moveTo>
                    <a:pt x="92" y="0"/>
                  </a:moveTo>
                  <a:lnTo>
                    <a:pt x="92" y="0"/>
                  </a:lnTo>
                  <a:cubicBezTo>
                    <a:pt x="16" y="274"/>
                    <a:pt x="0" y="715"/>
                    <a:pt x="198" y="1054"/>
                  </a:cubicBezTo>
                  <a:cubicBezTo>
                    <a:pt x="305" y="1243"/>
                    <a:pt x="485" y="1379"/>
                    <a:pt x="697" y="1430"/>
                  </a:cubicBezTo>
                  <a:lnTo>
                    <a:pt x="712" y="1371"/>
                  </a:lnTo>
                  <a:cubicBezTo>
                    <a:pt x="516" y="1323"/>
                    <a:pt x="349" y="1197"/>
                    <a:pt x="253" y="1023"/>
                  </a:cubicBezTo>
                  <a:cubicBezTo>
                    <a:pt x="75" y="720"/>
                    <a:pt x="74" y="298"/>
                    <a:pt x="151" y="15"/>
                  </a:cubicBezTo>
                  <a:lnTo>
                    <a:pt x="92" y="0"/>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979;p41"/>
            <p:cNvSpPr/>
            <p:nvPr/>
          </p:nvSpPr>
          <p:spPr>
            <a:xfrm>
              <a:off x="6622720" y="2227459"/>
              <a:ext cx="56318" cy="80196"/>
            </a:xfrm>
            <a:custGeom>
              <a:avLst/>
              <a:gdLst/>
              <a:ahLst/>
              <a:cxnLst/>
              <a:rect l="l" t="t" r="r" b="b"/>
              <a:pathLst>
                <a:path w="934" h="1330" extrusionOk="0">
                  <a:moveTo>
                    <a:pt x="540" y="0"/>
                  </a:moveTo>
                  <a:cubicBezTo>
                    <a:pt x="376" y="5"/>
                    <a:pt x="217" y="126"/>
                    <a:pt x="135" y="312"/>
                  </a:cubicBezTo>
                  <a:cubicBezTo>
                    <a:pt x="1" y="618"/>
                    <a:pt x="96" y="999"/>
                    <a:pt x="389" y="1330"/>
                  </a:cubicBezTo>
                  <a:lnTo>
                    <a:pt x="435" y="1289"/>
                  </a:lnTo>
                  <a:cubicBezTo>
                    <a:pt x="158" y="977"/>
                    <a:pt x="68" y="622"/>
                    <a:pt x="193" y="336"/>
                  </a:cubicBezTo>
                  <a:cubicBezTo>
                    <a:pt x="265" y="172"/>
                    <a:pt x="403" y="66"/>
                    <a:pt x="542" y="63"/>
                  </a:cubicBezTo>
                  <a:lnTo>
                    <a:pt x="548" y="63"/>
                  </a:lnTo>
                  <a:cubicBezTo>
                    <a:pt x="680" y="63"/>
                    <a:pt x="798" y="154"/>
                    <a:pt x="878" y="320"/>
                  </a:cubicBezTo>
                  <a:lnTo>
                    <a:pt x="934" y="294"/>
                  </a:lnTo>
                  <a:cubicBezTo>
                    <a:pt x="842" y="105"/>
                    <a:pt x="706" y="0"/>
                    <a:pt x="548" y="0"/>
                  </a:cubicBez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 name="Google Shape;980;p41"/>
            <p:cNvSpPr/>
            <p:nvPr/>
          </p:nvSpPr>
          <p:spPr>
            <a:xfrm>
              <a:off x="6630438" y="2273766"/>
              <a:ext cx="37324" cy="18994"/>
            </a:xfrm>
            <a:custGeom>
              <a:avLst/>
              <a:gdLst/>
              <a:ahLst/>
              <a:cxnLst/>
              <a:rect l="l" t="t" r="r" b="b"/>
              <a:pathLst>
                <a:path w="619" h="315" extrusionOk="0">
                  <a:moveTo>
                    <a:pt x="94" y="1"/>
                  </a:moveTo>
                  <a:cubicBezTo>
                    <a:pt x="64" y="1"/>
                    <a:pt x="33" y="2"/>
                    <a:pt x="1" y="6"/>
                  </a:cubicBezTo>
                  <a:lnTo>
                    <a:pt x="7" y="68"/>
                  </a:lnTo>
                  <a:cubicBezTo>
                    <a:pt x="39" y="65"/>
                    <a:pt x="70" y="63"/>
                    <a:pt x="98" y="63"/>
                  </a:cubicBezTo>
                  <a:cubicBezTo>
                    <a:pt x="438" y="63"/>
                    <a:pt x="557" y="302"/>
                    <a:pt x="563" y="314"/>
                  </a:cubicBezTo>
                  <a:lnTo>
                    <a:pt x="619" y="288"/>
                  </a:lnTo>
                  <a:cubicBezTo>
                    <a:pt x="616" y="285"/>
                    <a:pt x="477" y="1"/>
                    <a:pt x="94" y="1"/>
                  </a:cubicBez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981;p41"/>
            <p:cNvSpPr/>
            <p:nvPr/>
          </p:nvSpPr>
          <p:spPr>
            <a:xfrm>
              <a:off x="6599808" y="2463998"/>
              <a:ext cx="25747" cy="27857"/>
            </a:xfrm>
            <a:custGeom>
              <a:avLst/>
              <a:gdLst/>
              <a:ahLst/>
              <a:cxnLst/>
              <a:rect l="l" t="t" r="r" b="b"/>
              <a:pathLst>
                <a:path w="427" h="462" extrusionOk="0">
                  <a:moveTo>
                    <a:pt x="46" y="1"/>
                  </a:moveTo>
                  <a:lnTo>
                    <a:pt x="0" y="42"/>
                  </a:lnTo>
                  <a:lnTo>
                    <a:pt x="381" y="461"/>
                  </a:lnTo>
                  <a:lnTo>
                    <a:pt x="427" y="420"/>
                  </a:lnTo>
                  <a:lnTo>
                    <a:pt x="46" y="1"/>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982;p41"/>
            <p:cNvSpPr/>
            <p:nvPr/>
          </p:nvSpPr>
          <p:spPr>
            <a:xfrm>
              <a:off x="6805657" y="2433368"/>
              <a:ext cx="18210" cy="18451"/>
            </a:xfrm>
            <a:custGeom>
              <a:avLst/>
              <a:gdLst/>
              <a:ahLst/>
              <a:cxnLst/>
              <a:rect l="l" t="t" r="r" b="b"/>
              <a:pathLst>
                <a:path w="302" h="306" extrusionOk="0">
                  <a:moveTo>
                    <a:pt x="257" y="0"/>
                  </a:moveTo>
                  <a:lnTo>
                    <a:pt x="0" y="261"/>
                  </a:lnTo>
                  <a:lnTo>
                    <a:pt x="44" y="305"/>
                  </a:lnTo>
                  <a:lnTo>
                    <a:pt x="302" y="43"/>
                  </a:lnTo>
                  <a:lnTo>
                    <a:pt x="257" y="0"/>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983;p41"/>
            <p:cNvSpPr/>
            <p:nvPr/>
          </p:nvSpPr>
          <p:spPr>
            <a:xfrm>
              <a:off x="7265711" y="2485946"/>
              <a:ext cx="29485" cy="23576"/>
            </a:xfrm>
            <a:custGeom>
              <a:avLst/>
              <a:gdLst/>
              <a:ahLst/>
              <a:cxnLst/>
              <a:rect l="l" t="t" r="r" b="b"/>
              <a:pathLst>
                <a:path w="489" h="391" extrusionOk="0">
                  <a:moveTo>
                    <a:pt x="451" y="1"/>
                  </a:moveTo>
                  <a:lnTo>
                    <a:pt x="0" y="342"/>
                  </a:lnTo>
                  <a:lnTo>
                    <a:pt x="38" y="391"/>
                  </a:lnTo>
                  <a:lnTo>
                    <a:pt x="489" y="50"/>
                  </a:lnTo>
                  <a:lnTo>
                    <a:pt x="451" y="1"/>
                  </a:lnTo>
                  <a:close/>
                </a:path>
              </a:pathLst>
            </a:custGeom>
            <a:solidFill>
              <a:srgbClr val="3A426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984;p41"/>
            <p:cNvSpPr/>
            <p:nvPr/>
          </p:nvSpPr>
          <p:spPr>
            <a:xfrm>
              <a:off x="7020429" y="2034152"/>
              <a:ext cx="391451" cy="512770"/>
            </a:xfrm>
            <a:custGeom>
              <a:avLst/>
              <a:gdLst/>
              <a:ahLst/>
              <a:cxnLst/>
              <a:rect l="l" t="t" r="r" b="b"/>
              <a:pathLst>
                <a:path w="6492" h="8504" extrusionOk="0">
                  <a:moveTo>
                    <a:pt x="4539" y="1"/>
                  </a:moveTo>
                  <a:cubicBezTo>
                    <a:pt x="2221" y="301"/>
                    <a:pt x="593" y="1314"/>
                    <a:pt x="47" y="3444"/>
                  </a:cubicBezTo>
                  <a:cubicBezTo>
                    <a:pt x="47" y="3444"/>
                    <a:pt x="1" y="4070"/>
                    <a:pt x="427" y="4893"/>
                  </a:cubicBezTo>
                  <a:lnTo>
                    <a:pt x="356" y="6202"/>
                  </a:lnTo>
                  <a:cubicBezTo>
                    <a:pt x="353" y="6328"/>
                    <a:pt x="442" y="6438"/>
                    <a:pt x="566" y="6461"/>
                  </a:cubicBezTo>
                  <a:lnTo>
                    <a:pt x="1127" y="6423"/>
                  </a:lnTo>
                  <a:lnTo>
                    <a:pt x="2078" y="7859"/>
                  </a:lnTo>
                  <a:cubicBezTo>
                    <a:pt x="2233" y="8095"/>
                    <a:pt x="2534" y="8325"/>
                    <a:pt x="2864" y="8325"/>
                  </a:cubicBezTo>
                  <a:cubicBezTo>
                    <a:pt x="3020" y="8325"/>
                    <a:pt x="3183" y="8273"/>
                    <a:pt x="3339" y="8146"/>
                  </a:cubicBezTo>
                  <a:lnTo>
                    <a:pt x="4086" y="7859"/>
                  </a:lnTo>
                  <a:cubicBezTo>
                    <a:pt x="4122" y="7844"/>
                    <a:pt x="4160" y="7836"/>
                    <a:pt x="4198" y="7836"/>
                  </a:cubicBezTo>
                  <a:cubicBezTo>
                    <a:pt x="4236" y="7836"/>
                    <a:pt x="4274" y="7844"/>
                    <a:pt x="4309" y="7859"/>
                  </a:cubicBezTo>
                  <a:lnTo>
                    <a:pt x="5783" y="8504"/>
                  </a:lnTo>
                  <a:lnTo>
                    <a:pt x="6492" y="4759"/>
                  </a:lnTo>
                  <a:lnTo>
                    <a:pt x="6405" y="4224"/>
                  </a:lnTo>
                  <a:lnTo>
                    <a:pt x="4539" y="1"/>
                  </a:lnTo>
                  <a:close/>
                </a:path>
              </a:pathLst>
            </a:custGeom>
            <a:solidFill>
              <a:srgbClr val="E29A7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985;p41"/>
            <p:cNvSpPr/>
            <p:nvPr/>
          </p:nvSpPr>
          <p:spPr>
            <a:xfrm>
              <a:off x="6991186" y="2016364"/>
              <a:ext cx="460854" cy="303176"/>
            </a:xfrm>
            <a:custGeom>
              <a:avLst/>
              <a:gdLst/>
              <a:ahLst/>
              <a:cxnLst/>
              <a:rect l="l" t="t" r="r" b="b"/>
              <a:pathLst>
                <a:path w="7643" h="5028" extrusionOk="0">
                  <a:moveTo>
                    <a:pt x="3722" y="0"/>
                  </a:moveTo>
                  <a:cubicBezTo>
                    <a:pt x="2387" y="0"/>
                    <a:pt x="1434" y="752"/>
                    <a:pt x="1053" y="1183"/>
                  </a:cubicBezTo>
                  <a:cubicBezTo>
                    <a:pt x="312" y="1865"/>
                    <a:pt x="0" y="3242"/>
                    <a:pt x="532" y="3739"/>
                  </a:cubicBezTo>
                  <a:cubicBezTo>
                    <a:pt x="540" y="3739"/>
                    <a:pt x="548" y="3739"/>
                    <a:pt x="556" y="3739"/>
                  </a:cubicBezTo>
                  <a:cubicBezTo>
                    <a:pt x="1436" y="3739"/>
                    <a:pt x="1926" y="3385"/>
                    <a:pt x="2370" y="2834"/>
                  </a:cubicBezTo>
                  <a:lnTo>
                    <a:pt x="3722" y="4782"/>
                  </a:lnTo>
                  <a:cubicBezTo>
                    <a:pt x="3886" y="4974"/>
                    <a:pt x="4051" y="5028"/>
                    <a:pt x="4183" y="5028"/>
                  </a:cubicBezTo>
                  <a:cubicBezTo>
                    <a:pt x="4346" y="5028"/>
                    <a:pt x="4458" y="4947"/>
                    <a:pt x="4458" y="4947"/>
                  </a:cubicBezTo>
                  <a:cubicBezTo>
                    <a:pt x="4329" y="4837"/>
                    <a:pt x="4201" y="4603"/>
                    <a:pt x="4134" y="4392"/>
                  </a:cubicBezTo>
                  <a:cubicBezTo>
                    <a:pt x="4035" y="3759"/>
                    <a:pt x="4361" y="3439"/>
                    <a:pt x="4727" y="3439"/>
                  </a:cubicBezTo>
                  <a:cubicBezTo>
                    <a:pt x="5047" y="3439"/>
                    <a:pt x="5398" y="3685"/>
                    <a:pt x="5521" y="4180"/>
                  </a:cubicBezTo>
                  <a:cubicBezTo>
                    <a:pt x="5521" y="4180"/>
                    <a:pt x="5808" y="4549"/>
                    <a:pt x="6090" y="4631"/>
                  </a:cubicBezTo>
                  <a:cubicBezTo>
                    <a:pt x="6139" y="4645"/>
                    <a:pt x="6196" y="4651"/>
                    <a:pt x="6256" y="4651"/>
                  </a:cubicBezTo>
                  <a:cubicBezTo>
                    <a:pt x="6538" y="4651"/>
                    <a:pt x="6890" y="4519"/>
                    <a:pt x="6890" y="4519"/>
                  </a:cubicBezTo>
                  <a:cubicBezTo>
                    <a:pt x="6890" y="4519"/>
                    <a:pt x="7642" y="1137"/>
                    <a:pt x="4978" y="217"/>
                  </a:cubicBezTo>
                  <a:cubicBezTo>
                    <a:pt x="4530" y="64"/>
                    <a:pt x="4110" y="0"/>
                    <a:pt x="3722" y="0"/>
                  </a:cubicBezTo>
                  <a:close/>
                </a:path>
              </a:pathLst>
            </a:custGeom>
            <a:solidFill>
              <a:srgbClr val="A04D37"/>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986;p41"/>
            <p:cNvSpPr/>
            <p:nvPr/>
          </p:nvSpPr>
          <p:spPr>
            <a:xfrm>
              <a:off x="7273731" y="2268279"/>
              <a:ext cx="53544" cy="78025"/>
            </a:xfrm>
            <a:custGeom>
              <a:avLst/>
              <a:gdLst/>
              <a:ahLst/>
              <a:cxnLst/>
              <a:rect l="l" t="t" r="r" b="b"/>
              <a:pathLst>
                <a:path w="888" h="1294" extrusionOk="0">
                  <a:moveTo>
                    <a:pt x="864" y="0"/>
                  </a:moveTo>
                  <a:lnTo>
                    <a:pt x="804" y="5"/>
                  </a:lnTo>
                  <a:cubicBezTo>
                    <a:pt x="827" y="299"/>
                    <a:pt x="746" y="712"/>
                    <a:pt x="517" y="976"/>
                  </a:cubicBezTo>
                  <a:cubicBezTo>
                    <a:pt x="387" y="1130"/>
                    <a:pt x="200" y="1222"/>
                    <a:pt x="0" y="1232"/>
                  </a:cubicBezTo>
                  <a:lnTo>
                    <a:pt x="5" y="1294"/>
                  </a:lnTo>
                  <a:cubicBezTo>
                    <a:pt x="222" y="1282"/>
                    <a:pt x="423" y="1182"/>
                    <a:pt x="563" y="1017"/>
                  </a:cubicBezTo>
                  <a:cubicBezTo>
                    <a:pt x="822" y="720"/>
                    <a:pt x="887" y="284"/>
                    <a:pt x="864" y="0"/>
                  </a:cubicBez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 name="Google Shape;987;p41"/>
            <p:cNvSpPr/>
            <p:nvPr/>
          </p:nvSpPr>
          <p:spPr>
            <a:xfrm>
              <a:off x="7258476" y="2243317"/>
              <a:ext cx="51675" cy="80980"/>
            </a:xfrm>
            <a:custGeom>
              <a:avLst/>
              <a:gdLst/>
              <a:ahLst/>
              <a:cxnLst/>
              <a:rect l="l" t="t" r="r" b="b"/>
              <a:pathLst>
                <a:path w="857" h="1343" extrusionOk="0">
                  <a:moveTo>
                    <a:pt x="370" y="0"/>
                  </a:moveTo>
                  <a:cubicBezTo>
                    <a:pt x="238" y="0"/>
                    <a:pt x="108" y="78"/>
                    <a:pt x="1" y="223"/>
                  </a:cubicBezTo>
                  <a:lnTo>
                    <a:pt x="50" y="260"/>
                  </a:lnTo>
                  <a:cubicBezTo>
                    <a:pt x="146" y="131"/>
                    <a:pt x="258" y="63"/>
                    <a:pt x="372" y="63"/>
                  </a:cubicBezTo>
                  <a:cubicBezTo>
                    <a:pt x="391" y="63"/>
                    <a:pt x="410" y="65"/>
                    <a:pt x="429" y="68"/>
                  </a:cubicBezTo>
                  <a:cubicBezTo>
                    <a:pt x="566" y="98"/>
                    <a:pt x="679" y="229"/>
                    <a:pt x="720" y="403"/>
                  </a:cubicBezTo>
                  <a:cubicBezTo>
                    <a:pt x="791" y="706"/>
                    <a:pt x="635" y="1039"/>
                    <a:pt x="304" y="1295"/>
                  </a:cubicBezTo>
                  <a:lnTo>
                    <a:pt x="342" y="1342"/>
                  </a:lnTo>
                  <a:cubicBezTo>
                    <a:pt x="693" y="1072"/>
                    <a:pt x="857" y="716"/>
                    <a:pt x="781" y="390"/>
                  </a:cubicBezTo>
                  <a:cubicBezTo>
                    <a:pt x="735" y="193"/>
                    <a:pt x="602" y="42"/>
                    <a:pt x="440" y="8"/>
                  </a:cubicBezTo>
                  <a:cubicBezTo>
                    <a:pt x="417" y="3"/>
                    <a:pt x="393" y="0"/>
                    <a:pt x="370" y="0"/>
                  </a:cubicBez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988;p41"/>
            <p:cNvSpPr/>
            <p:nvPr/>
          </p:nvSpPr>
          <p:spPr>
            <a:xfrm>
              <a:off x="7261069" y="2292096"/>
              <a:ext cx="39796" cy="14110"/>
            </a:xfrm>
            <a:custGeom>
              <a:avLst/>
              <a:gdLst/>
              <a:ahLst/>
              <a:cxnLst/>
              <a:rect l="l" t="t" r="r" b="b"/>
              <a:pathLst>
                <a:path w="660" h="234" extrusionOk="0">
                  <a:moveTo>
                    <a:pt x="436" y="1"/>
                  </a:moveTo>
                  <a:cubicBezTo>
                    <a:pt x="147" y="1"/>
                    <a:pt x="2" y="195"/>
                    <a:pt x="0" y="197"/>
                  </a:cubicBezTo>
                  <a:lnTo>
                    <a:pt x="50" y="233"/>
                  </a:lnTo>
                  <a:cubicBezTo>
                    <a:pt x="56" y="225"/>
                    <a:pt x="180" y="62"/>
                    <a:pt x="436" y="62"/>
                  </a:cubicBezTo>
                  <a:cubicBezTo>
                    <a:pt x="497" y="62"/>
                    <a:pt x="565" y="71"/>
                    <a:pt x="641" y="94"/>
                  </a:cubicBezTo>
                  <a:lnTo>
                    <a:pt x="659" y="37"/>
                  </a:lnTo>
                  <a:cubicBezTo>
                    <a:pt x="577" y="11"/>
                    <a:pt x="503" y="1"/>
                    <a:pt x="436" y="1"/>
                  </a:cubicBez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989;p41"/>
            <p:cNvSpPr/>
            <p:nvPr/>
          </p:nvSpPr>
          <p:spPr>
            <a:xfrm>
              <a:off x="7074514" y="2401653"/>
              <a:ext cx="15496" cy="20501"/>
            </a:xfrm>
            <a:custGeom>
              <a:avLst/>
              <a:gdLst/>
              <a:ahLst/>
              <a:cxnLst/>
              <a:rect l="l" t="t" r="r" b="b"/>
              <a:pathLst>
                <a:path w="257" h="340" extrusionOk="0">
                  <a:moveTo>
                    <a:pt x="53" y="0"/>
                  </a:moveTo>
                  <a:lnTo>
                    <a:pt x="1" y="35"/>
                  </a:lnTo>
                  <a:lnTo>
                    <a:pt x="205" y="339"/>
                  </a:lnTo>
                  <a:lnTo>
                    <a:pt x="256" y="305"/>
                  </a:lnTo>
                  <a:lnTo>
                    <a:pt x="53" y="0"/>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Google Shape;990;p41"/>
            <p:cNvSpPr/>
            <p:nvPr/>
          </p:nvSpPr>
          <p:spPr>
            <a:xfrm>
              <a:off x="7915877" y="2862914"/>
              <a:ext cx="93702" cy="513916"/>
            </a:xfrm>
            <a:custGeom>
              <a:avLst/>
              <a:gdLst/>
              <a:ahLst/>
              <a:cxnLst/>
              <a:rect l="l" t="t" r="r" b="b"/>
              <a:pathLst>
                <a:path w="1554" h="8523" extrusionOk="0">
                  <a:moveTo>
                    <a:pt x="565" y="0"/>
                  </a:moveTo>
                  <a:lnTo>
                    <a:pt x="1" y="8211"/>
                  </a:lnTo>
                  <a:cubicBezTo>
                    <a:pt x="1" y="8211"/>
                    <a:pt x="1475" y="8467"/>
                    <a:pt x="1514" y="8522"/>
                  </a:cubicBezTo>
                  <a:cubicBezTo>
                    <a:pt x="1514" y="8523"/>
                    <a:pt x="1514" y="8523"/>
                    <a:pt x="1514" y="8523"/>
                  </a:cubicBezTo>
                  <a:cubicBezTo>
                    <a:pt x="1553" y="8523"/>
                    <a:pt x="1552" y="130"/>
                    <a:pt x="1552" y="130"/>
                  </a:cubicBezTo>
                  <a:lnTo>
                    <a:pt x="565" y="0"/>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991;p41"/>
            <p:cNvSpPr/>
            <p:nvPr/>
          </p:nvSpPr>
          <p:spPr>
            <a:xfrm>
              <a:off x="6216269" y="2326525"/>
              <a:ext cx="652419" cy="710485"/>
            </a:xfrm>
            <a:custGeom>
              <a:avLst/>
              <a:gdLst/>
              <a:ahLst/>
              <a:cxnLst/>
              <a:rect l="l" t="t" r="r" b="b"/>
              <a:pathLst>
                <a:path w="10820" h="11783" extrusionOk="0">
                  <a:moveTo>
                    <a:pt x="2092" y="0"/>
                  </a:moveTo>
                  <a:lnTo>
                    <a:pt x="0" y="3681"/>
                  </a:lnTo>
                  <a:lnTo>
                    <a:pt x="3048" y="9813"/>
                  </a:lnTo>
                  <a:cubicBezTo>
                    <a:pt x="3578" y="11098"/>
                    <a:pt x="4754" y="11783"/>
                    <a:pt x="6284" y="11783"/>
                  </a:cubicBezTo>
                  <a:cubicBezTo>
                    <a:pt x="6573" y="11783"/>
                    <a:pt x="6873" y="11759"/>
                    <a:pt x="7185" y="11710"/>
                  </a:cubicBezTo>
                  <a:lnTo>
                    <a:pt x="9393" y="11083"/>
                  </a:lnTo>
                  <a:lnTo>
                    <a:pt x="10819" y="7129"/>
                  </a:lnTo>
                  <a:lnTo>
                    <a:pt x="6639" y="7289"/>
                  </a:lnTo>
                  <a:lnTo>
                    <a:pt x="4961" y="589"/>
                  </a:lnTo>
                  <a:lnTo>
                    <a:pt x="2092" y="0"/>
                  </a:lnTo>
                  <a:close/>
                </a:path>
              </a:pathLst>
            </a:custGeom>
            <a:solidFill>
              <a:srgbClr val="FFFFFF"/>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992;p41"/>
            <p:cNvSpPr/>
            <p:nvPr/>
          </p:nvSpPr>
          <p:spPr>
            <a:xfrm>
              <a:off x="6509968" y="2876541"/>
              <a:ext cx="212669" cy="127288"/>
            </a:xfrm>
            <a:custGeom>
              <a:avLst/>
              <a:gdLst/>
              <a:ahLst/>
              <a:cxnLst/>
              <a:rect l="l" t="t" r="r" b="b"/>
              <a:pathLst>
                <a:path w="3527" h="2111" extrusionOk="0">
                  <a:moveTo>
                    <a:pt x="2248" y="0"/>
                  </a:moveTo>
                  <a:lnTo>
                    <a:pt x="2204" y="45"/>
                  </a:lnTo>
                  <a:cubicBezTo>
                    <a:pt x="2694" y="530"/>
                    <a:pt x="3109" y="1202"/>
                    <a:pt x="3437" y="2046"/>
                  </a:cubicBezTo>
                  <a:cubicBezTo>
                    <a:pt x="2105" y="2007"/>
                    <a:pt x="961" y="1724"/>
                    <a:pt x="30" y="1204"/>
                  </a:cubicBezTo>
                  <a:lnTo>
                    <a:pt x="0" y="1258"/>
                  </a:lnTo>
                  <a:cubicBezTo>
                    <a:pt x="949" y="1789"/>
                    <a:pt x="2122" y="2074"/>
                    <a:pt x="3481" y="2109"/>
                  </a:cubicBezTo>
                  <a:lnTo>
                    <a:pt x="3527" y="2110"/>
                  </a:lnTo>
                  <a:lnTo>
                    <a:pt x="3510" y="2068"/>
                  </a:lnTo>
                  <a:cubicBezTo>
                    <a:pt x="3178" y="1196"/>
                    <a:pt x="2751" y="500"/>
                    <a:pt x="2248" y="0"/>
                  </a:cubicBez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993;p41"/>
            <p:cNvSpPr/>
            <p:nvPr/>
          </p:nvSpPr>
          <p:spPr>
            <a:xfrm>
              <a:off x="6624650" y="2904699"/>
              <a:ext cx="117580" cy="99250"/>
            </a:xfrm>
            <a:custGeom>
              <a:avLst/>
              <a:gdLst/>
              <a:ahLst/>
              <a:cxnLst/>
              <a:rect l="l" t="t" r="r" b="b"/>
              <a:pathLst>
                <a:path w="1950" h="1646" extrusionOk="0">
                  <a:moveTo>
                    <a:pt x="1844" y="1"/>
                  </a:moveTo>
                  <a:lnTo>
                    <a:pt x="1787" y="25"/>
                  </a:lnTo>
                  <a:cubicBezTo>
                    <a:pt x="1879" y="238"/>
                    <a:pt x="1885" y="525"/>
                    <a:pt x="1810" y="929"/>
                  </a:cubicBezTo>
                  <a:lnTo>
                    <a:pt x="1674" y="1571"/>
                  </a:lnTo>
                  <a:cubicBezTo>
                    <a:pt x="1110" y="1440"/>
                    <a:pt x="479" y="1273"/>
                    <a:pt x="36" y="958"/>
                  </a:cubicBezTo>
                  <a:lnTo>
                    <a:pt x="0" y="1009"/>
                  </a:lnTo>
                  <a:cubicBezTo>
                    <a:pt x="461" y="1335"/>
                    <a:pt x="1113" y="1506"/>
                    <a:pt x="1690" y="1639"/>
                  </a:cubicBezTo>
                  <a:lnTo>
                    <a:pt x="1720" y="1645"/>
                  </a:lnTo>
                  <a:lnTo>
                    <a:pt x="1871" y="942"/>
                  </a:lnTo>
                  <a:cubicBezTo>
                    <a:pt x="1949" y="525"/>
                    <a:pt x="1941" y="227"/>
                    <a:pt x="1844" y="1"/>
                  </a:cubicBez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994;p41"/>
            <p:cNvSpPr/>
            <p:nvPr/>
          </p:nvSpPr>
          <p:spPr>
            <a:xfrm>
              <a:off x="6787508" y="2757819"/>
              <a:ext cx="30269" cy="185716"/>
            </a:xfrm>
            <a:custGeom>
              <a:avLst/>
              <a:gdLst/>
              <a:ahLst/>
              <a:cxnLst/>
              <a:rect l="l" t="t" r="r" b="b"/>
              <a:pathLst>
                <a:path w="502" h="3080" extrusionOk="0">
                  <a:moveTo>
                    <a:pt x="439" y="0"/>
                  </a:moveTo>
                  <a:lnTo>
                    <a:pt x="1" y="3069"/>
                  </a:lnTo>
                  <a:lnTo>
                    <a:pt x="62" y="3079"/>
                  </a:lnTo>
                  <a:lnTo>
                    <a:pt x="501" y="10"/>
                  </a:lnTo>
                  <a:lnTo>
                    <a:pt x="439" y="0"/>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995;p41"/>
            <p:cNvSpPr/>
            <p:nvPr/>
          </p:nvSpPr>
          <p:spPr>
            <a:xfrm>
              <a:off x="6552235" y="2761256"/>
              <a:ext cx="71151" cy="45464"/>
            </a:xfrm>
            <a:custGeom>
              <a:avLst/>
              <a:gdLst/>
              <a:ahLst/>
              <a:cxnLst/>
              <a:rect l="l" t="t" r="r" b="b"/>
              <a:pathLst>
                <a:path w="1180" h="754" extrusionOk="0">
                  <a:moveTo>
                    <a:pt x="1180" y="1"/>
                  </a:moveTo>
                  <a:lnTo>
                    <a:pt x="1" y="475"/>
                  </a:lnTo>
                  <a:lnTo>
                    <a:pt x="24" y="532"/>
                  </a:lnTo>
                  <a:lnTo>
                    <a:pt x="955" y="158"/>
                  </a:lnTo>
                  <a:lnTo>
                    <a:pt x="955" y="158"/>
                  </a:lnTo>
                  <a:lnTo>
                    <a:pt x="455" y="711"/>
                  </a:lnTo>
                  <a:lnTo>
                    <a:pt x="501" y="753"/>
                  </a:lnTo>
                  <a:lnTo>
                    <a:pt x="1180" y="1"/>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996;p41"/>
            <p:cNvSpPr/>
            <p:nvPr/>
          </p:nvSpPr>
          <p:spPr>
            <a:xfrm>
              <a:off x="6615726" y="2932555"/>
              <a:ext cx="336400" cy="240768"/>
            </a:xfrm>
            <a:custGeom>
              <a:avLst/>
              <a:gdLst/>
              <a:ahLst/>
              <a:cxnLst/>
              <a:rect l="l" t="t" r="r" b="b"/>
              <a:pathLst>
                <a:path w="5579" h="3993" extrusionOk="0">
                  <a:moveTo>
                    <a:pt x="2420" y="1"/>
                  </a:moveTo>
                  <a:cubicBezTo>
                    <a:pt x="2418" y="1"/>
                    <a:pt x="2417" y="1"/>
                    <a:pt x="2415" y="1"/>
                  </a:cubicBezTo>
                  <a:cubicBezTo>
                    <a:pt x="2202" y="6"/>
                    <a:pt x="1427" y="745"/>
                    <a:pt x="1427" y="745"/>
                  </a:cubicBezTo>
                  <a:cubicBezTo>
                    <a:pt x="0" y="1177"/>
                    <a:pt x="348" y="1918"/>
                    <a:pt x="846" y="1963"/>
                  </a:cubicBezTo>
                  <a:cubicBezTo>
                    <a:pt x="773" y="2280"/>
                    <a:pt x="866" y="2524"/>
                    <a:pt x="1114" y="2701"/>
                  </a:cubicBezTo>
                  <a:cubicBezTo>
                    <a:pt x="1119" y="2926"/>
                    <a:pt x="1214" y="3128"/>
                    <a:pt x="1419" y="3298"/>
                  </a:cubicBezTo>
                  <a:cubicBezTo>
                    <a:pt x="1445" y="3572"/>
                    <a:pt x="1609" y="3673"/>
                    <a:pt x="1856" y="3673"/>
                  </a:cubicBezTo>
                  <a:cubicBezTo>
                    <a:pt x="1968" y="3673"/>
                    <a:pt x="2096" y="3652"/>
                    <a:pt x="2235" y="3618"/>
                  </a:cubicBezTo>
                  <a:cubicBezTo>
                    <a:pt x="2235" y="3618"/>
                    <a:pt x="2820" y="3993"/>
                    <a:pt x="3994" y="3993"/>
                  </a:cubicBezTo>
                  <a:cubicBezTo>
                    <a:pt x="4213" y="3993"/>
                    <a:pt x="4453" y="3980"/>
                    <a:pt x="4712" y="3949"/>
                  </a:cubicBezTo>
                  <a:cubicBezTo>
                    <a:pt x="5578" y="3467"/>
                    <a:pt x="4303" y="1786"/>
                    <a:pt x="4303" y="1786"/>
                  </a:cubicBezTo>
                  <a:cubicBezTo>
                    <a:pt x="4303" y="1786"/>
                    <a:pt x="3781" y="909"/>
                    <a:pt x="3604" y="688"/>
                  </a:cubicBezTo>
                  <a:cubicBezTo>
                    <a:pt x="3427" y="470"/>
                    <a:pt x="2641" y="1"/>
                    <a:pt x="2420" y="1"/>
                  </a:cubicBezTo>
                  <a:close/>
                </a:path>
              </a:pathLst>
            </a:custGeom>
            <a:solidFill>
              <a:srgbClr val="E29A7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997;p41"/>
            <p:cNvSpPr/>
            <p:nvPr/>
          </p:nvSpPr>
          <p:spPr>
            <a:xfrm>
              <a:off x="6701225" y="2962763"/>
              <a:ext cx="43655" cy="16522"/>
            </a:xfrm>
            <a:custGeom>
              <a:avLst/>
              <a:gdLst/>
              <a:ahLst/>
              <a:cxnLst/>
              <a:rect l="l" t="t" r="r" b="b"/>
              <a:pathLst>
                <a:path w="724" h="274" extrusionOk="0">
                  <a:moveTo>
                    <a:pt x="706" y="0"/>
                  </a:moveTo>
                  <a:lnTo>
                    <a:pt x="1" y="215"/>
                  </a:lnTo>
                  <a:lnTo>
                    <a:pt x="19" y="274"/>
                  </a:lnTo>
                  <a:lnTo>
                    <a:pt x="724" y="59"/>
                  </a:lnTo>
                  <a:lnTo>
                    <a:pt x="706" y="0"/>
                  </a:lnTo>
                  <a:close/>
                </a:path>
              </a:pathLst>
            </a:custGeom>
            <a:solidFill>
              <a:srgbClr val="3A426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998;p41"/>
            <p:cNvSpPr/>
            <p:nvPr/>
          </p:nvSpPr>
          <p:spPr>
            <a:xfrm>
              <a:off x="6666133" y="3042896"/>
              <a:ext cx="22129" cy="10070"/>
            </a:xfrm>
            <a:custGeom>
              <a:avLst/>
              <a:gdLst/>
              <a:ahLst/>
              <a:cxnLst/>
              <a:rect l="l" t="t" r="r" b="b"/>
              <a:pathLst>
                <a:path w="367" h="167" extrusionOk="0">
                  <a:moveTo>
                    <a:pt x="348" y="1"/>
                  </a:moveTo>
                  <a:lnTo>
                    <a:pt x="1" y="107"/>
                  </a:lnTo>
                  <a:lnTo>
                    <a:pt x="19" y="166"/>
                  </a:lnTo>
                  <a:lnTo>
                    <a:pt x="366" y="60"/>
                  </a:lnTo>
                  <a:lnTo>
                    <a:pt x="348" y="1"/>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999;p41"/>
            <p:cNvSpPr/>
            <p:nvPr/>
          </p:nvSpPr>
          <p:spPr>
            <a:xfrm>
              <a:off x="6681689" y="3089143"/>
              <a:ext cx="17305" cy="7296"/>
            </a:xfrm>
            <a:custGeom>
              <a:avLst/>
              <a:gdLst/>
              <a:ahLst/>
              <a:cxnLst/>
              <a:rect l="l" t="t" r="r" b="b"/>
              <a:pathLst>
                <a:path w="287" h="121" extrusionOk="0">
                  <a:moveTo>
                    <a:pt x="275" y="1"/>
                  </a:moveTo>
                  <a:lnTo>
                    <a:pt x="0" y="60"/>
                  </a:lnTo>
                  <a:lnTo>
                    <a:pt x="13" y="121"/>
                  </a:lnTo>
                  <a:lnTo>
                    <a:pt x="287" y="62"/>
                  </a:lnTo>
                  <a:lnTo>
                    <a:pt x="275" y="1"/>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1000;p41"/>
            <p:cNvSpPr/>
            <p:nvPr/>
          </p:nvSpPr>
          <p:spPr>
            <a:xfrm>
              <a:off x="6700622" y="3127249"/>
              <a:ext cx="11457" cy="6392"/>
            </a:xfrm>
            <a:custGeom>
              <a:avLst/>
              <a:gdLst/>
              <a:ahLst/>
              <a:cxnLst/>
              <a:rect l="l" t="t" r="r" b="b"/>
              <a:pathLst>
                <a:path w="190" h="106" extrusionOk="0">
                  <a:moveTo>
                    <a:pt x="175" y="0"/>
                  </a:moveTo>
                  <a:lnTo>
                    <a:pt x="1" y="44"/>
                  </a:lnTo>
                  <a:lnTo>
                    <a:pt x="16" y="105"/>
                  </a:lnTo>
                  <a:lnTo>
                    <a:pt x="189" y="61"/>
                  </a:lnTo>
                  <a:lnTo>
                    <a:pt x="175" y="0"/>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1001;p41"/>
            <p:cNvSpPr/>
            <p:nvPr/>
          </p:nvSpPr>
          <p:spPr>
            <a:xfrm>
              <a:off x="6733845" y="3143650"/>
              <a:ext cx="17366" cy="8924"/>
            </a:xfrm>
            <a:custGeom>
              <a:avLst/>
              <a:gdLst/>
              <a:ahLst/>
              <a:cxnLst/>
              <a:rect l="l" t="t" r="r" b="b"/>
              <a:pathLst>
                <a:path w="288" h="148" extrusionOk="0">
                  <a:moveTo>
                    <a:pt x="20" y="0"/>
                  </a:moveTo>
                  <a:lnTo>
                    <a:pt x="1" y="58"/>
                  </a:lnTo>
                  <a:lnTo>
                    <a:pt x="268" y="148"/>
                  </a:lnTo>
                  <a:lnTo>
                    <a:pt x="288" y="89"/>
                  </a:lnTo>
                  <a:lnTo>
                    <a:pt x="20" y="0"/>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1002;p41"/>
            <p:cNvSpPr/>
            <p:nvPr/>
          </p:nvSpPr>
          <p:spPr>
            <a:xfrm>
              <a:off x="6860224" y="2252964"/>
              <a:ext cx="1309421" cy="1096812"/>
            </a:xfrm>
            <a:custGeom>
              <a:avLst/>
              <a:gdLst/>
              <a:ahLst/>
              <a:cxnLst/>
              <a:rect l="l" t="t" r="r" b="b"/>
              <a:pathLst>
                <a:path w="21716" h="18190" extrusionOk="0">
                  <a:moveTo>
                    <a:pt x="9168" y="0"/>
                  </a:moveTo>
                  <a:cubicBezTo>
                    <a:pt x="7119" y="1277"/>
                    <a:pt x="5783" y="3678"/>
                    <a:pt x="4638" y="6383"/>
                  </a:cubicBezTo>
                  <a:lnTo>
                    <a:pt x="5652" y="7947"/>
                  </a:lnTo>
                  <a:cubicBezTo>
                    <a:pt x="5909" y="8267"/>
                    <a:pt x="5592" y="9442"/>
                    <a:pt x="5202" y="10728"/>
                  </a:cubicBezTo>
                  <a:lnTo>
                    <a:pt x="264" y="13046"/>
                  </a:lnTo>
                  <a:cubicBezTo>
                    <a:pt x="0" y="14615"/>
                    <a:pt x="271" y="16310"/>
                    <a:pt x="1321" y="18189"/>
                  </a:cubicBezTo>
                  <a:lnTo>
                    <a:pt x="6986" y="15723"/>
                  </a:lnTo>
                  <a:cubicBezTo>
                    <a:pt x="8127" y="15287"/>
                    <a:pt x="9055" y="14559"/>
                    <a:pt x="9670" y="13398"/>
                  </a:cubicBezTo>
                  <a:lnTo>
                    <a:pt x="10554" y="11080"/>
                  </a:lnTo>
                  <a:lnTo>
                    <a:pt x="16735" y="11947"/>
                  </a:lnTo>
                  <a:cubicBezTo>
                    <a:pt x="16875" y="11963"/>
                    <a:pt x="17014" y="11972"/>
                    <a:pt x="17153" y="11972"/>
                  </a:cubicBezTo>
                  <a:cubicBezTo>
                    <a:pt x="17617" y="11972"/>
                    <a:pt x="18064" y="11871"/>
                    <a:pt x="18442" y="11580"/>
                  </a:cubicBezTo>
                  <a:lnTo>
                    <a:pt x="21716" y="3833"/>
                  </a:lnTo>
                  <a:cubicBezTo>
                    <a:pt x="17855" y="2109"/>
                    <a:pt x="14023" y="1145"/>
                    <a:pt x="10221" y="853"/>
                  </a:cubicBezTo>
                  <a:lnTo>
                    <a:pt x="9168" y="0"/>
                  </a:lnTo>
                  <a:close/>
                </a:path>
              </a:pathLst>
            </a:custGeom>
            <a:solidFill>
              <a:srgbClr val="83D4B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1003;p41"/>
            <p:cNvSpPr/>
            <p:nvPr/>
          </p:nvSpPr>
          <p:spPr>
            <a:xfrm>
              <a:off x="7820189" y="2910728"/>
              <a:ext cx="162200" cy="47454"/>
            </a:xfrm>
            <a:custGeom>
              <a:avLst/>
              <a:gdLst/>
              <a:ahLst/>
              <a:cxnLst/>
              <a:rect l="l" t="t" r="r" b="b"/>
              <a:pathLst>
                <a:path w="2690" h="787" extrusionOk="0">
                  <a:moveTo>
                    <a:pt x="1058" y="1"/>
                  </a:moveTo>
                  <a:lnTo>
                    <a:pt x="1015" y="47"/>
                  </a:lnTo>
                  <a:cubicBezTo>
                    <a:pt x="1461" y="468"/>
                    <a:pt x="2078" y="625"/>
                    <a:pt x="2363" y="678"/>
                  </a:cubicBezTo>
                  <a:cubicBezTo>
                    <a:pt x="2199" y="711"/>
                    <a:pt x="2030" y="726"/>
                    <a:pt x="1862" y="726"/>
                  </a:cubicBezTo>
                  <a:cubicBezTo>
                    <a:pt x="939" y="726"/>
                    <a:pt x="38" y="296"/>
                    <a:pt x="27" y="291"/>
                  </a:cubicBezTo>
                  <a:lnTo>
                    <a:pt x="1" y="347"/>
                  </a:lnTo>
                  <a:cubicBezTo>
                    <a:pt x="12" y="351"/>
                    <a:pt x="925" y="786"/>
                    <a:pt x="1865" y="786"/>
                  </a:cubicBezTo>
                  <a:cubicBezTo>
                    <a:pt x="1876" y="786"/>
                    <a:pt x="1887" y="786"/>
                    <a:pt x="1899" y="786"/>
                  </a:cubicBezTo>
                  <a:cubicBezTo>
                    <a:pt x="2112" y="786"/>
                    <a:pt x="2325" y="757"/>
                    <a:pt x="2532" y="701"/>
                  </a:cubicBezTo>
                  <a:lnTo>
                    <a:pt x="2689" y="655"/>
                  </a:lnTo>
                  <a:lnTo>
                    <a:pt x="2525" y="640"/>
                  </a:lnTo>
                  <a:cubicBezTo>
                    <a:pt x="2517" y="640"/>
                    <a:pt x="1637" y="550"/>
                    <a:pt x="1058" y="1"/>
                  </a:cubicBez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1004;p41"/>
            <p:cNvSpPr/>
            <p:nvPr/>
          </p:nvSpPr>
          <p:spPr>
            <a:xfrm>
              <a:off x="6463962" y="2276600"/>
              <a:ext cx="94486" cy="250174"/>
            </a:xfrm>
            <a:custGeom>
              <a:avLst/>
              <a:gdLst/>
              <a:ahLst/>
              <a:cxnLst/>
              <a:rect l="l" t="t" r="r" b="b"/>
              <a:pathLst>
                <a:path w="1567" h="4149" extrusionOk="0">
                  <a:moveTo>
                    <a:pt x="45" y="0"/>
                  </a:moveTo>
                  <a:lnTo>
                    <a:pt x="1" y="44"/>
                  </a:lnTo>
                  <a:cubicBezTo>
                    <a:pt x="16" y="57"/>
                    <a:pt x="1360" y="1407"/>
                    <a:pt x="1506" y="4148"/>
                  </a:cubicBezTo>
                  <a:lnTo>
                    <a:pt x="1567" y="4143"/>
                  </a:lnTo>
                  <a:cubicBezTo>
                    <a:pt x="1421" y="1379"/>
                    <a:pt x="58" y="13"/>
                    <a:pt x="45" y="0"/>
                  </a:cubicBezTo>
                  <a:close/>
                </a:path>
              </a:pathLst>
            </a:custGeom>
            <a:solidFill>
              <a:srgbClr val="3A426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1005;p41"/>
            <p:cNvSpPr/>
            <p:nvPr/>
          </p:nvSpPr>
          <p:spPr>
            <a:xfrm>
              <a:off x="6195165" y="2317782"/>
              <a:ext cx="128373" cy="430102"/>
            </a:xfrm>
            <a:custGeom>
              <a:avLst/>
              <a:gdLst/>
              <a:ahLst/>
              <a:cxnLst/>
              <a:rect l="l" t="t" r="r" b="b"/>
              <a:pathLst>
                <a:path w="2129" h="7133" extrusionOk="0">
                  <a:moveTo>
                    <a:pt x="2119" y="1"/>
                  </a:moveTo>
                  <a:cubicBezTo>
                    <a:pt x="1365" y="130"/>
                    <a:pt x="789" y="534"/>
                    <a:pt x="452" y="1166"/>
                  </a:cubicBezTo>
                  <a:cubicBezTo>
                    <a:pt x="1" y="2014"/>
                    <a:pt x="40" y="3206"/>
                    <a:pt x="557" y="4357"/>
                  </a:cubicBezTo>
                  <a:lnTo>
                    <a:pt x="1958" y="7133"/>
                  </a:lnTo>
                  <a:lnTo>
                    <a:pt x="2014" y="7105"/>
                  </a:lnTo>
                  <a:lnTo>
                    <a:pt x="612" y="4331"/>
                  </a:lnTo>
                  <a:cubicBezTo>
                    <a:pt x="104" y="3199"/>
                    <a:pt x="65" y="2027"/>
                    <a:pt x="506" y="1196"/>
                  </a:cubicBezTo>
                  <a:cubicBezTo>
                    <a:pt x="834" y="581"/>
                    <a:pt x="1396" y="188"/>
                    <a:pt x="2129" y="61"/>
                  </a:cubicBezTo>
                  <a:lnTo>
                    <a:pt x="2119" y="1"/>
                  </a:lnTo>
                  <a:close/>
                </a:path>
              </a:pathLst>
            </a:custGeom>
            <a:solidFill>
              <a:srgbClr val="3A426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1006;p41"/>
            <p:cNvSpPr/>
            <p:nvPr/>
          </p:nvSpPr>
          <p:spPr>
            <a:xfrm>
              <a:off x="5312500" y="2260863"/>
              <a:ext cx="1256781" cy="798520"/>
            </a:xfrm>
            <a:custGeom>
              <a:avLst/>
              <a:gdLst/>
              <a:ahLst/>
              <a:cxnLst/>
              <a:rect l="l" t="t" r="r" b="b"/>
              <a:pathLst>
                <a:path w="20843" h="13243" extrusionOk="0">
                  <a:moveTo>
                    <a:pt x="20044" y="0"/>
                  </a:moveTo>
                  <a:lnTo>
                    <a:pt x="19121" y="277"/>
                  </a:lnTo>
                  <a:cubicBezTo>
                    <a:pt x="18685" y="207"/>
                    <a:pt x="18243" y="175"/>
                    <a:pt x="17798" y="175"/>
                  </a:cubicBezTo>
                  <a:cubicBezTo>
                    <a:pt x="12890" y="175"/>
                    <a:pt x="7724" y="4098"/>
                    <a:pt x="7724" y="4098"/>
                  </a:cubicBezTo>
                  <a:cubicBezTo>
                    <a:pt x="7724" y="4098"/>
                    <a:pt x="7298" y="4242"/>
                    <a:pt x="7396" y="4640"/>
                  </a:cubicBezTo>
                  <a:lnTo>
                    <a:pt x="5875" y="5483"/>
                  </a:lnTo>
                  <a:cubicBezTo>
                    <a:pt x="3494" y="6388"/>
                    <a:pt x="1486" y="7659"/>
                    <a:pt x="0" y="9442"/>
                  </a:cubicBezTo>
                  <a:cubicBezTo>
                    <a:pt x="274" y="10629"/>
                    <a:pt x="838" y="11743"/>
                    <a:pt x="1692" y="12784"/>
                  </a:cubicBezTo>
                  <a:cubicBezTo>
                    <a:pt x="2352" y="11282"/>
                    <a:pt x="3468" y="9961"/>
                    <a:pt x="5278" y="8911"/>
                  </a:cubicBezTo>
                  <a:cubicBezTo>
                    <a:pt x="6436" y="10161"/>
                    <a:pt x="7321" y="11636"/>
                    <a:pt x="7883" y="13243"/>
                  </a:cubicBezTo>
                  <a:cubicBezTo>
                    <a:pt x="8824" y="13151"/>
                    <a:pt x="9759" y="12872"/>
                    <a:pt x="10685" y="12380"/>
                  </a:cubicBezTo>
                  <a:lnTo>
                    <a:pt x="9764" y="11531"/>
                  </a:lnTo>
                  <a:lnTo>
                    <a:pt x="10821" y="10974"/>
                  </a:lnTo>
                  <a:cubicBezTo>
                    <a:pt x="10997" y="11166"/>
                    <a:pt x="11221" y="11248"/>
                    <a:pt x="11477" y="11248"/>
                  </a:cubicBezTo>
                  <a:cubicBezTo>
                    <a:pt x="11663" y="11248"/>
                    <a:pt x="11866" y="11204"/>
                    <a:pt x="12081" y="11128"/>
                  </a:cubicBezTo>
                  <a:cubicBezTo>
                    <a:pt x="15488" y="9936"/>
                    <a:pt x="18335" y="7013"/>
                    <a:pt x="20719" y="4276"/>
                  </a:cubicBezTo>
                  <a:cubicBezTo>
                    <a:pt x="20719" y="4276"/>
                    <a:pt x="20842" y="1260"/>
                    <a:pt x="20044" y="0"/>
                  </a:cubicBezTo>
                  <a:close/>
                </a:path>
              </a:pathLst>
            </a:custGeom>
            <a:solidFill>
              <a:srgbClr val="FFFFFF"/>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1007;p41"/>
            <p:cNvSpPr/>
            <p:nvPr/>
          </p:nvSpPr>
          <p:spPr>
            <a:xfrm>
              <a:off x="5424408" y="2795865"/>
              <a:ext cx="533211" cy="265490"/>
            </a:xfrm>
            <a:custGeom>
              <a:avLst/>
              <a:gdLst/>
              <a:ahLst/>
              <a:cxnLst/>
              <a:rect l="l" t="t" r="r" b="b"/>
              <a:pathLst>
                <a:path w="8843" h="4403" extrusionOk="0">
                  <a:moveTo>
                    <a:pt x="3427" y="1"/>
                  </a:moveTo>
                  <a:lnTo>
                    <a:pt x="3407" y="12"/>
                  </a:lnTo>
                  <a:cubicBezTo>
                    <a:pt x="1843" y="919"/>
                    <a:pt x="728" y="2056"/>
                    <a:pt x="0" y="3491"/>
                  </a:cubicBezTo>
                  <a:lnTo>
                    <a:pt x="54" y="3519"/>
                  </a:lnTo>
                  <a:cubicBezTo>
                    <a:pt x="774" y="2102"/>
                    <a:pt x="1874" y="976"/>
                    <a:pt x="3416" y="78"/>
                  </a:cubicBezTo>
                  <a:cubicBezTo>
                    <a:pt x="4560" y="1322"/>
                    <a:pt x="5439" y="2786"/>
                    <a:pt x="5998" y="4381"/>
                  </a:cubicBezTo>
                  <a:lnTo>
                    <a:pt x="6006" y="4403"/>
                  </a:lnTo>
                  <a:lnTo>
                    <a:pt x="6029" y="4401"/>
                  </a:lnTo>
                  <a:cubicBezTo>
                    <a:pt x="6990" y="4306"/>
                    <a:pt x="7937" y="4016"/>
                    <a:pt x="8842" y="3535"/>
                  </a:cubicBezTo>
                  <a:lnTo>
                    <a:pt x="8815" y="3481"/>
                  </a:lnTo>
                  <a:cubicBezTo>
                    <a:pt x="7923" y="3953"/>
                    <a:pt x="6991" y="4240"/>
                    <a:pt x="6047" y="4337"/>
                  </a:cubicBezTo>
                  <a:cubicBezTo>
                    <a:pt x="5481" y="2735"/>
                    <a:pt x="4596" y="1266"/>
                    <a:pt x="3445" y="19"/>
                  </a:cubicBezTo>
                  <a:lnTo>
                    <a:pt x="3427" y="1"/>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1008;p41"/>
            <p:cNvSpPr/>
            <p:nvPr/>
          </p:nvSpPr>
          <p:spPr>
            <a:xfrm>
              <a:off x="5666615" y="2540694"/>
              <a:ext cx="298292" cy="415510"/>
            </a:xfrm>
            <a:custGeom>
              <a:avLst/>
              <a:gdLst/>
              <a:ahLst/>
              <a:cxnLst/>
              <a:rect l="l" t="t" r="r" b="b"/>
              <a:pathLst>
                <a:path w="4947" h="6891" extrusionOk="0">
                  <a:moveTo>
                    <a:pt x="1523" y="1"/>
                  </a:moveTo>
                  <a:lnTo>
                    <a:pt x="0" y="844"/>
                  </a:lnTo>
                  <a:lnTo>
                    <a:pt x="3888" y="6890"/>
                  </a:lnTo>
                  <a:cubicBezTo>
                    <a:pt x="4306" y="6684"/>
                    <a:pt x="4829" y="6439"/>
                    <a:pt x="4947" y="6334"/>
                  </a:cubicBezTo>
                  <a:lnTo>
                    <a:pt x="1523" y="1"/>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1009;p41"/>
            <p:cNvSpPr/>
            <p:nvPr/>
          </p:nvSpPr>
          <p:spPr>
            <a:xfrm>
              <a:off x="5778704" y="2992067"/>
              <a:ext cx="164069" cy="45464"/>
            </a:xfrm>
            <a:custGeom>
              <a:avLst/>
              <a:gdLst/>
              <a:ahLst/>
              <a:cxnLst/>
              <a:rect l="l" t="t" r="r" b="b"/>
              <a:pathLst>
                <a:path w="2721" h="754" extrusionOk="0">
                  <a:moveTo>
                    <a:pt x="2698" y="1"/>
                  </a:moveTo>
                  <a:cubicBezTo>
                    <a:pt x="1532" y="470"/>
                    <a:pt x="17" y="690"/>
                    <a:pt x="0" y="691"/>
                  </a:cubicBezTo>
                  <a:lnTo>
                    <a:pt x="10" y="754"/>
                  </a:lnTo>
                  <a:cubicBezTo>
                    <a:pt x="25" y="752"/>
                    <a:pt x="1548" y="531"/>
                    <a:pt x="2720" y="58"/>
                  </a:cubicBezTo>
                  <a:lnTo>
                    <a:pt x="2698" y="1"/>
                  </a:lnTo>
                  <a:close/>
                </a:path>
              </a:pathLst>
            </a:custGeom>
            <a:solidFill>
              <a:srgbClr val="3A426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1010;p41"/>
            <p:cNvSpPr/>
            <p:nvPr/>
          </p:nvSpPr>
          <p:spPr>
            <a:xfrm>
              <a:off x="5340055" y="2796830"/>
              <a:ext cx="92135" cy="205795"/>
            </a:xfrm>
            <a:custGeom>
              <a:avLst/>
              <a:gdLst/>
              <a:ahLst/>
              <a:cxnLst/>
              <a:rect l="l" t="t" r="r" b="b"/>
              <a:pathLst>
                <a:path w="1528" h="3413" extrusionOk="0">
                  <a:moveTo>
                    <a:pt x="63" y="1"/>
                  </a:moveTo>
                  <a:lnTo>
                    <a:pt x="1" y="11"/>
                  </a:lnTo>
                  <a:cubicBezTo>
                    <a:pt x="6" y="34"/>
                    <a:pt x="416" y="2283"/>
                    <a:pt x="1481" y="3413"/>
                  </a:cubicBezTo>
                  <a:lnTo>
                    <a:pt x="1527" y="3370"/>
                  </a:lnTo>
                  <a:cubicBezTo>
                    <a:pt x="475" y="2255"/>
                    <a:pt x="66" y="22"/>
                    <a:pt x="63" y="1"/>
                  </a:cubicBez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1011;p41"/>
            <p:cNvSpPr/>
            <p:nvPr/>
          </p:nvSpPr>
          <p:spPr>
            <a:xfrm>
              <a:off x="5732337" y="2844825"/>
              <a:ext cx="180893" cy="125117"/>
            </a:xfrm>
            <a:custGeom>
              <a:avLst/>
              <a:gdLst/>
              <a:ahLst/>
              <a:cxnLst/>
              <a:rect l="l" t="t" r="r" b="b"/>
              <a:pathLst>
                <a:path w="3000" h="2075" extrusionOk="0">
                  <a:moveTo>
                    <a:pt x="22" y="0"/>
                  </a:moveTo>
                  <a:lnTo>
                    <a:pt x="1" y="59"/>
                  </a:lnTo>
                  <a:cubicBezTo>
                    <a:pt x="14" y="64"/>
                    <a:pt x="1391" y="592"/>
                    <a:pt x="2778" y="1869"/>
                  </a:cubicBezTo>
                  <a:lnTo>
                    <a:pt x="2999" y="2074"/>
                  </a:lnTo>
                  <a:lnTo>
                    <a:pt x="2824" y="1828"/>
                  </a:lnTo>
                  <a:cubicBezTo>
                    <a:pt x="2301" y="1100"/>
                    <a:pt x="1761" y="584"/>
                    <a:pt x="1178" y="248"/>
                  </a:cubicBezTo>
                  <a:lnTo>
                    <a:pt x="1147" y="302"/>
                  </a:lnTo>
                  <a:cubicBezTo>
                    <a:pt x="1655" y="594"/>
                    <a:pt x="2130" y="1026"/>
                    <a:pt x="2589" y="1620"/>
                  </a:cubicBezTo>
                  <a:cubicBezTo>
                    <a:pt x="1276" y="482"/>
                    <a:pt x="35" y="5"/>
                    <a:pt x="22" y="0"/>
                  </a:cubicBez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1012;p41"/>
            <p:cNvSpPr/>
            <p:nvPr/>
          </p:nvSpPr>
          <p:spPr>
            <a:xfrm>
              <a:off x="5952295" y="2896921"/>
              <a:ext cx="124936" cy="28521"/>
            </a:xfrm>
            <a:custGeom>
              <a:avLst/>
              <a:gdLst/>
              <a:ahLst/>
              <a:cxnLst/>
              <a:rect l="l" t="t" r="r" b="b"/>
              <a:pathLst>
                <a:path w="2072" h="473" extrusionOk="0">
                  <a:moveTo>
                    <a:pt x="2040" y="0"/>
                  </a:moveTo>
                  <a:cubicBezTo>
                    <a:pt x="1567" y="269"/>
                    <a:pt x="1033" y="412"/>
                    <a:pt x="488" y="412"/>
                  </a:cubicBezTo>
                  <a:cubicBezTo>
                    <a:pt x="476" y="412"/>
                    <a:pt x="464" y="412"/>
                    <a:pt x="451" y="412"/>
                  </a:cubicBezTo>
                  <a:cubicBezTo>
                    <a:pt x="650" y="366"/>
                    <a:pt x="920" y="282"/>
                    <a:pt x="1053" y="153"/>
                  </a:cubicBezTo>
                  <a:lnTo>
                    <a:pt x="1010" y="108"/>
                  </a:lnTo>
                  <a:cubicBezTo>
                    <a:pt x="804" y="308"/>
                    <a:pt x="210" y="395"/>
                    <a:pt x="205" y="395"/>
                  </a:cubicBezTo>
                  <a:lnTo>
                    <a:pt x="1" y="425"/>
                  </a:lnTo>
                  <a:lnTo>
                    <a:pt x="204" y="456"/>
                  </a:lnTo>
                  <a:cubicBezTo>
                    <a:pt x="289" y="466"/>
                    <a:pt x="375" y="473"/>
                    <a:pt x="460" y="473"/>
                  </a:cubicBezTo>
                  <a:cubicBezTo>
                    <a:pt x="470" y="473"/>
                    <a:pt x="479" y="472"/>
                    <a:pt x="489" y="472"/>
                  </a:cubicBezTo>
                  <a:cubicBezTo>
                    <a:pt x="1043" y="472"/>
                    <a:pt x="1589" y="328"/>
                    <a:pt x="2071" y="53"/>
                  </a:cubicBezTo>
                  <a:lnTo>
                    <a:pt x="2040" y="0"/>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1013;p41"/>
            <p:cNvSpPr/>
            <p:nvPr/>
          </p:nvSpPr>
          <p:spPr>
            <a:xfrm>
              <a:off x="7066495" y="2601533"/>
              <a:ext cx="89059" cy="54991"/>
            </a:xfrm>
            <a:custGeom>
              <a:avLst/>
              <a:gdLst/>
              <a:ahLst/>
              <a:cxnLst/>
              <a:rect l="l" t="t" r="r" b="b"/>
              <a:pathLst>
                <a:path w="1477" h="912" extrusionOk="0">
                  <a:moveTo>
                    <a:pt x="1476" y="0"/>
                  </a:moveTo>
                  <a:lnTo>
                    <a:pt x="1476" y="0"/>
                  </a:lnTo>
                  <a:cubicBezTo>
                    <a:pt x="930" y="272"/>
                    <a:pt x="412" y="559"/>
                    <a:pt x="1" y="912"/>
                  </a:cubicBezTo>
                  <a:lnTo>
                    <a:pt x="1237" y="787"/>
                  </a:lnTo>
                  <a:lnTo>
                    <a:pt x="1476" y="0"/>
                  </a:lnTo>
                  <a:close/>
                </a:path>
              </a:pathLst>
            </a:custGeom>
            <a:solidFill>
              <a:srgbClr val="BA765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1014;p41"/>
            <p:cNvSpPr/>
            <p:nvPr/>
          </p:nvSpPr>
          <p:spPr>
            <a:xfrm>
              <a:off x="6803366" y="2636986"/>
              <a:ext cx="416837" cy="300523"/>
            </a:xfrm>
            <a:custGeom>
              <a:avLst/>
              <a:gdLst/>
              <a:ahLst/>
              <a:cxnLst/>
              <a:rect l="l" t="t" r="r" b="b"/>
              <a:pathLst>
                <a:path w="6913" h="4984" extrusionOk="0">
                  <a:moveTo>
                    <a:pt x="6133" y="1"/>
                  </a:moveTo>
                  <a:cubicBezTo>
                    <a:pt x="5945" y="1"/>
                    <a:pt x="5012" y="11"/>
                    <a:pt x="4555" y="216"/>
                  </a:cubicBezTo>
                  <a:cubicBezTo>
                    <a:pt x="4047" y="443"/>
                    <a:pt x="2891" y="1619"/>
                    <a:pt x="2891" y="1619"/>
                  </a:cubicBezTo>
                  <a:lnTo>
                    <a:pt x="1082" y="1981"/>
                  </a:lnTo>
                  <a:lnTo>
                    <a:pt x="0" y="4983"/>
                  </a:lnTo>
                  <a:lnTo>
                    <a:pt x="0" y="4983"/>
                  </a:lnTo>
                  <a:lnTo>
                    <a:pt x="3371" y="3537"/>
                  </a:lnTo>
                  <a:cubicBezTo>
                    <a:pt x="3530" y="3557"/>
                    <a:pt x="3690" y="3566"/>
                    <a:pt x="3850" y="3566"/>
                  </a:cubicBezTo>
                  <a:cubicBezTo>
                    <a:pt x="4082" y="3566"/>
                    <a:pt x="4314" y="3546"/>
                    <a:pt x="4543" y="3506"/>
                  </a:cubicBezTo>
                  <a:cubicBezTo>
                    <a:pt x="5496" y="3324"/>
                    <a:pt x="6347" y="2472"/>
                    <a:pt x="6347" y="2472"/>
                  </a:cubicBezTo>
                  <a:cubicBezTo>
                    <a:pt x="6634" y="2262"/>
                    <a:pt x="6913" y="1870"/>
                    <a:pt x="6621" y="1609"/>
                  </a:cubicBezTo>
                  <a:cubicBezTo>
                    <a:pt x="6855" y="1450"/>
                    <a:pt x="6698" y="1026"/>
                    <a:pt x="6580" y="993"/>
                  </a:cubicBezTo>
                  <a:cubicBezTo>
                    <a:pt x="6704" y="924"/>
                    <a:pt x="6668" y="481"/>
                    <a:pt x="6545" y="465"/>
                  </a:cubicBezTo>
                  <a:lnTo>
                    <a:pt x="6531" y="235"/>
                  </a:lnTo>
                  <a:cubicBezTo>
                    <a:pt x="6508" y="106"/>
                    <a:pt x="6375" y="7"/>
                    <a:pt x="6167" y="1"/>
                  </a:cubicBezTo>
                  <a:cubicBezTo>
                    <a:pt x="6167" y="1"/>
                    <a:pt x="6155" y="1"/>
                    <a:pt x="6133" y="1"/>
                  </a:cubicBezTo>
                  <a:close/>
                </a:path>
              </a:pathLst>
            </a:custGeom>
            <a:solidFill>
              <a:srgbClr val="E29A7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1015;p41"/>
            <p:cNvSpPr/>
            <p:nvPr/>
          </p:nvSpPr>
          <p:spPr>
            <a:xfrm>
              <a:off x="6984192" y="2842112"/>
              <a:ext cx="22551" cy="9949"/>
            </a:xfrm>
            <a:custGeom>
              <a:avLst/>
              <a:gdLst/>
              <a:ahLst/>
              <a:cxnLst/>
              <a:rect l="l" t="t" r="r" b="b"/>
              <a:pathLst>
                <a:path w="374" h="165" extrusionOk="0">
                  <a:moveTo>
                    <a:pt x="23" y="1"/>
                  </a:moveTo>
                  <a:lnTo>
                    <a:pt x="0" y="58"/>
                  </a:lnTo>
                  <a:cubicBezTo>
                    <a:pt x="10" y="63"/>
                    <a:pt x="233" y="150"/>
                    <a:pt x="369" y="165"/>
                  </a:cubicBezTo>
                  <a:lnTo>
                    <a:pt x="374" y="104"/>
                  </a:lnTo>
                  <a:cubicBezTo>
                    <a:pt x="246" y="91"/>
                    <a:pt x="25" y="1"/>
                    <a:pt x="23" y="1"/>
                  </a:cubicBez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1016;p41"/>
            <p:cNvSpPr/>
            <p:nvPr/>
          </p:nvSpPr>
          <p:spPr>
            <a:xfrm>
              <a:off x="7127997" y="2662974"/>
              <a:ext cx="70367" cy="11939"/>
            </a:xfrm>
            <a:custGeom>
              <a:avLst/>
              <a:gdLst/>
              <a:ahLst/>
              <a:cxnLst/>
              <a:rect l="l" t="t" r="r" b="b"/>
              <a:pathLst>
                <a:path w="1167" h="198" extrusionOk="0">
                  <a:moveTo>
                    <a:pt x="1160" y="1"/>
                  </a:moveTo>
                  <a:lnTo>
                    <a:pt x="1" y="137"/>
                  </a:lnTo>
                  <a:lnTo>
                    <a:pt x="9" y="198"/>
                  </a:lnTo>
                  <a:lnTo>
                    <a:pt x="1166" y="62"/>
                  </a:lnTo>
                  <a:lnTo>
                    <a:pt x="1160" y="1"/>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1017;p41"/>
            <p:cNvSpPr/>
            <p:nvPr/>
          </p:nvSpPr>
          <p:spPr>
            <a:xfrm>
              <a:off x="7136197" y="2695051"/>
              <a:ext cx="64398" cy="20923"/>
            </a:xfrm>
            <a:custGeom>
              <a:avLst/>
              <a:gdLst/>
              <a:ahLst/>
              <a:cxnLst/>
              <a:rect l="l" t="t" r="r" b="b"/>
              <a:pathLst>
                <a:path w="1068" h="347" extrusionOk="0">
                  <a:moveTo>
                    <a:pt x="1052" y="0"/>
                  </a:moveTo>
                  <a:lnTo>
                    <a:pt x="1" y="285"/>
                  </a:lnTo>
                  <a:lnTo>
                    <a:pt x="17" y="346"/>
                  </a:lnTo>
                  <a:lnTo>
                    <a:pt x="1068" y="59"/>
                  </a:lnTo>
                  <a:lnTo>
                    <a:pt x="1052" y="0"/>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1018;p41"/>
            <p:cNvSpPr/>
            <p:nvPr/>
          </p:nvSpPr>
          <p:spPr>
            <a:xfrm>
              <a:off x="7143251" y="2732615"/>
              <a:ext cx="60056" cy="30872"/>
            </a:xfrm>
            <a:custGeom>
              <a:avLst/>
              <a:gdLst/>
              <a:ahLst/>
              <a:cxnLst/>
              <a:rect l="l" t="t" r="r" b="b"/>
              <a:pathLst>
                <a:path w="996" h="512" extrusionOk="0">
                  <a:moveTo>
                    <a:pt x="969" y="0"/>
                  </a:moveTo>
                  <a:lnTo>
                    <a:pt x="0" y="454"/>
                  </a:lnTo>
                  <a:lnTo>
                    <a:pt x="26" y="512"/>
                  </a:lnTo>
                  <a:lnTo>
                    <a:pt x="995" y="58"/>
                  </a:lnTo>
                  <a:lnTo>
                    <a:pt x="969" y="0"/>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1019;p41"/>
            <p:cNvSpPr/>
            <p:nvPr/>
          </p:nvSpPr>
          <p:spPr>
            <a:xfrm>
              <a:off x="7116420" y="2635901"/>
              <a:ext cx="23697" cy="6512"/>
            </a:xfrm>
            <a:custGeom>
              <a:avLst/>
              <a:gdLst/>
              <a:ahLst/>
              <a:cxnLst/>
              <a:rect l="l" t="t" r="r" b="b"/>
              <a:pathLst>
                <a:path w="393" h="108" extrusionOk="0">
                  <a:moveTo>
                    <a:pt x="384" y="1"/>
                  </a:moveTo>
                  <a:lnTo>
                    <a:pt x="1" y="47"/>
                  </a:lnTo>
                  <a:lnTo>
                    <a:pt x="7" y="107"/>
                  </a:lnTo>
                  <a:lnTo>
                    <a:pt x="393" y="61"/>
                  </a:lnTo>
                  <a:lnTo>
                    <a:pt x="384" y="1"/>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1020;p41"/>
            <p:cNvSpPr/>
            <p:nvPr/>
          </p:nvSpPr>
          <p:spPr>
            <a:xfrm>
              <a:off x="6896462" y="3028968"/>
              <a:ext cx="89964" cy="302392"/>
            </a:xfrm>
            <a:custGeom>
              <a:avLst/>
              <a:gdLst/>
              <a:ahLst/>
              <a:cxnLst/>
              <a:rect l="l" t="t" r="r" b="b"/>
              <a:pathLst>
                <a:path w="1492" h="5015" extrusionOk="0">
                  <a:moveTo>
                    <a:pt x="61" y="1"/>
                  </a:moveTo>
                  <a:lnTo>
                    <a:pt x="1" y="5"/>
                  </a:lnTo>
                  <a:cubicBezTo>
                    <a:pt x="1" y="15"/>
                    <a:pt x="86" y="933"/>
                    <a:pt x="306" y="2004"/>
                  </a:cubicBezTo>
                  <a:cubicBezTo>
                    <a:pt x="507" y="2994"/>
                    <a:pt x="870" y="4319"/>
                    <a:pt x="1444" y="5014"/>
                  </a:cubicBezTo>
                  <a:lnTo>
                    <a:pt x="1491" y="4975"/>
                  </a:lnTo>
                  <a:cubicBezTo>
                    <a:pt x="406" y="3662"/>
                    <a:pt x="65" y="37"/>
                    <a:pt x="61" y="1"/>
                  </a:cubicBez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1021;p41"/>
            <p:cNvSpPr/>
            <p:nvPr/>
          </p:nvSpPr>
          <p:spPr>
            <a:xfrm>
              <a:off x="7196010" y="2302467"/>
              <a:ext cx="280926" cy="309809"/>
            </a:xfrm>
            <a:custGeom>
              <a:avLst/>
              <a:gdLst/>
              <a:ahLst/>
              <a:cxnLst/>
              <a:rect l="l" t="t" r="r" b="b"/>
              <a:pathLst>
                <a:path w="4659" h="5138" extrusionOk="0">
                  <a:moveTo>
                    <a:pt x="4645" y="1"/>
                  </a:moveTo>
                  <a:cubicBezTo>
                    <a:pt x="4639" y="2"/>
                    <a:pt x="3976" y="143"/>
                    <a:pt x="3076" y="842"/>
                  </a:cubicBezTo>
                  <a:cubicBezTo>
                    <a:pt x="1825" y="1812"/>
                    <a:pt x="924" y="3226"/>
                    <a:pt x="324" y="4426"/>
                  </a:cubicBezTo>
                  <a:cubicBezTo>
                    <a:pt x="896" y="3042"/>
                    <a:pt x="1799" y="1643"/>
                    <a:pt x="3014" y="260"/>
                  </a:cubicBezTo>
                  <a:lnTo>
                    <a:pt x="2968" y="219"/>
                  </a:lnTo>
                  <a:cubicBezTo>
                    <a:pt x="1540" y="1845"/>
                    <a:pt x="542" y="3493"/>
                    <a:pt x="1" y="5114"/>
                  </a:cubicBezTo>
                  <a:lnTo>
                    <a:pt x="58" y="5137"/>
                  </a:lnTo>
                  <a:cubicBezTo>
                    <a:pt x="2038" y="640"/>
                    <a:pt x="4632" y="68"/>
                    <a:pt x="4658" y="63"/>
                  </a:cubicBezTo>
                  <a:lnTo>
                    <a:pt x="4645" y="1"/>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1022;p41"/>
            <p:cNvSpPr/>
            <p:nvPr/>
          </p:nvSpPr>
          <p:spPr>
            <a:xfrm>
              <a:off x="7164656" y="2544252"/>
              <a:ext cx="43474" cy="93220"/>
            </a:xfrm>
            <a:custGeom>
              <a:avLst/>
              <a:gdLst/>
              <a:ahLst/>
              <a:cxnLst/>
              <a:rect l="l" t="t" r="r" b="b"/>
              <a:pathLst>
                <a:path w="721" h="1546" extrusionOk="0">
                  <a:moveTo>
                    <a:pt x="670" y="1"/>
                  </a:moveTo>
                  <a:cubicBezTo>
                    <a:pt x="329" y="499"/>
                    <a:pt x="104" y="1016"/>
                    <a:pt x="1" y="1534"/>
                  </a:cubicBezTo>
                  <a:lnTo>
                    <a:pt x="63" y="1545"/>
                  </a:lnTo>
                  <a:cubicBezTo>
                    <a:pt x="165" y="1035"/>
                    <a:pt x="386" y="529"/>
                    <a:pt x="721" y="35"/>
                  </a:cubicBezTo>
                  <a:lnTo>
                    <a:pt x="670" y="1"/>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1023;p41"/>
            <p:cNvSpPr/>
            <p:nvPr/>
          </p:nvSpPr>
          <p:spPr>
            <a:xfrm>
              <a:off x="7412109" y="2373314"/>
              <a:ext cx="179023" cy="548104"/>
            </a:xfrm>
            <a:custGeom>
              <a:avLst/>
              <a:gdLst/>
              <a:ahLst/>
              <a:cxnLst/>
              <a:rect l="l" t="t" r="r" b="b"/>
              <a:pathLst>
                <a:path w="2969" h="9090" extrusionOk="0">
                  <a:moveTo>
                    <a:pt x="519" y="0"/>
                  </a:moveTo>
                  <a:cubicBezTo>
                    <a:pt x="347" y="0"/>
                    <a:pt x="173" y="18"/>
                    <a:pt x="1" y="55"/>
                  </a:cubicBezTo>
                  <a:lnTo>
                    <a:pt x="14" y="116"/>
                  </a:lnTo>
                  <a:cubicBezTo>
                    <a:pt x="182" y="80"/>
                    <a:pt x="352" y="62"/>
                    <a:pt x="521" y="62"/>
                  </a:cubicBezTo>
                  <a:cubicBezTo>
                    <a:pt x="1128" y="62"/>
                    <a:pt x="1714" y="290"/>
                    <a:pt x="2125" y="705"/>
                  </a:cubicBezTo>
                  <a:cubicBezTo>
                    <a:pt x="2506" y="1087"/>
                    <a:pt x="2903" y="1790"/>
                    <a:pt x="2642" y="2979"/>
                  </a:cubicBezTo>
                  <a:lnTo>
                    <a:pt x="1371" y="9078"/>
                  </a:lnTo>
                  <a:lnTo>
                    <a:pt x="1432" y="9089"/>
                  </a:lnTo>
                  <a:lnTo>
                    <a:pt x="2703" y="2992"/>
                  </a:lnTo>
                  <a:cubicBezTo>
                    <a:pt x="2968" y="1775"/>
                    <a:pt x="2558" y="1054"/>
                    <a:pt x="2170" y="662"/>
                  </a:cubicBezTo>
                  <a:cubicBezTo>
                    <a:pt x="1745" y="236"/>
                    <a:pt x="1142" y="0"/>
                    <a:pt x="519" y="0"/>
                  </a:cubicBez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1024;p41"/>
            <p:cNvSpPr/>
            <p:nvPr/>
          </p:nvSpPr>
          <p:spPr>
            <a:xfrm>
              <a:off x="7172856" y="2590257"/>
              <a:ext cx="70669" cy="47816"/>
            </a:xfrm>
            <a:custGeom>
              <a:avLst/>
              <a:gdLst/>
              <a:ahLst/>
              <a:cxnLst/>
              <a:rect l="l" t="t" r="r" b="b"/>
              <a:pathLst>
                <a:path w="1172" h="793" extrusionOk="0">
                  <a:moveTo>
                    <a:pt x="1162" y="0"/>
                  </a:moveTo>
                  <a:cubicBezTo>
                    <a:pt x="370" y="115"/>
                    <a:pt x="4" y="754"/>
                    <a:pt x="1" y="761"/>
                  </a:cubicBezTo>
                  <a:lnTo>
                    <a:pt x="55" y="792"/>
                  </a:lnTo>
                  <a:cubicBezTo>
                    <a:pt x="58" y="786"/>
                    <a:pt x="411" y="171"/>
                    <a:pt x="1172" y="61"/>
                  </a:cubicBezTo>
                  <a:lnTo>
                    <a:pt x="1162" y="0"/>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1025;p41"/>
            <p:cNvSpPr/>
            <p:nvPr/>
          </p:nvSpPr>
          <p:spPr>
            <a:xfrm>
              <a:off x="7166827" y="2895413"/>
              <a:ext cx="61986" cy="58066"/>
            </a:xfrm>
            <a:custGeom>
              <a:avLst/>
              <a:gdLst/>
              <a:ahLst/>
              <a:cxnLst/>
              <a:rect l="l" t="t" r="r" b="b"/>
              <a:pathLst>
                <a:path w="1028" h="963" extrusionOk="0">
                  <a:moveTo>
                    <a:pt x="1" y="1"/>
                  </a:moveTo>
                  <a:lnTo>
                    <a:pt x="985" y="963"/>
                  </a:lnTo>
                  <a:lnTo>
                    <a:pt x="1027" y="920"/>
                  </a:lnTo>
                  <a:lnTo>
                    <a:pt x="235" y="143"/>
                  </a:lnTo>
                  <a:lnTo>
                    <a:pt x="757" y="317"/>
                  </a:lnTo>
                  <a:lnTo>
                    <a:pt x="776" y="258"/>
                  </a:lnTo>
                  <a:lnTo>
                    <a:pt x="1" y="1"/>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1026;p41"/>
            <p:cNvSpPr/>
            <p:nvPr/>
          </p:nvSpPr>
          <p:spPr>
            <a:xfrm>
              <a:off x="7883800" y="4125382"/>
              <a:ext cx="557209" cy="372578"/>
            </a:xfrm>
            <a:custGeom>
              <a:avLst/>
              <a:gdLst/>
              <a:ahLst/>
              <a:cxnLst/>
              <a:rect l="l" t="t" r="r" b="b"/>
              <a:pathLst>
                <a:path w="9241" h="6179" extrusionOk="0">
                  <a:moveTo>
                    <a:pt x="6901" y="0"/>
                  </a:moveTo>
                  <a:lnTo>
                    <a:pt x="4240" y="1068"/>
                  </a:lnTo>
                  <a:lnTo>
                    <a:pt x="4510" y="2916"/>
                  </a:lnTo>
                  <a:cubicBezTo>
                    <a:pt x="4556" y="3214"/>
                    <a:pt x="4409" y="3509"/>
                    <a:pt x="4141" y="3655"/>
                  </a:cubicBezTo>
                  <a:cubicBezTo>
                    <a:pt x="3358" y="4078"/>
                    <a:pt x="1725" y="4867"/>
                    <a:pt x="852" y="5121"/>
                  </a:cubicBezTo>
                  <a:cubicBezTo>
                    <a:pt x="306" y="5201"/>
                    <a:pt x="110" y="5576"/>
                    <a:pt x="39" y="5860"/>
                  </a:cubicBezTo>
                  <a:cubicBezTo>
                    <a:pt x="0" y="6023"/>
                    <a:pt x="125" y="6178"/>
                    <a:pt x="292" y="6178"/>
                  </a:cubicBezTo>
                  <a:cubicBezTo>
                    <a:pt x="295" y="6178"/>
                    <a:pt x="297" y="6178"/>
                    <a:pt x="300" y="6178"/>
                  </a:cubicBezTo>
                  <a:lnTo>
                    <a:pt x="7509" y="5981"/>
                  </a:lnTo>
                  <a:cubicBezTo>
                    <a:pt x="7516" y="5982"/>
                    <a:pt x="7524" y="5982"/>
                    <a:pt x="7531" y="5982"/>
                  </a:cubicBezTo>
                  <a:cubicBezTo>
                    <a:pt x="8350" y="5982"/>
                    <a:pt x="9240" y="5182"/>
                    <a:pt x="8501" y="3766"/>
                  </a:cubicBezTo>
                  <a:lnTo>
                    <a:pt x="6901" y="0"/>
                  </a:lnTo>
                  <a:close/>
                </a:path>
              </a:pathLst>
            </a:custGeom>
            <a:solidFill>
              <a:srgbClr val="E29A7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1027;p41"/>
            <p:cNvSpPr/>
            <p:nvPr/>
          </p:nvSpPr>
          <p:spPr>
            <a:xfrm>
              <a:off x="7659381" y="4102952"/>
              <a:ext cx="424133" cy="261088"/>
            </a:xfrm>
            <a:custGeom>
              <a:avLst/>
              <a:gdLst/>
              <a:ahLst/>
              <a:cxnLst/>
              <a:rect l="l" t="t" r="r" b="b"/>
              <a:pathLst>
                <a:path w="7034" h="4330" extrusionOk="0">
                  <a:moveTo>
                    <a:pt x="4304" y="0"/>
                  </a:moveTo>
                  <a:lnTo>
                    <a:pt x="3653" y="1566"/>
                  </a:lnTo>
                  <a:cubicBezTo>
                    <a:pt x="3545" y="1823"/>
                    <a:pt x="3325" y="2020"/>
                    <a:pt x="3056" y="2099"/>
                  </a:cubicBezTo>
                  <a:lnTo>
                    <a:pt x="359" y="2879"/>
                  </a:lnTo>
                  <a:cubicBezTo>
                    <a:pt x="89" y="2981"/>
                    <a:pt x="0" y="3194"/>
                    <a:pt x="16" y="3397"/>
                  </a:cubicBezTo>
                  <a:cubicBezTo>
                    <a:pt x="25" y="3473"/>
                    <a:pt x="82" y="3532"/>
                    <a:pt x="157" y="3542"/>
                  </a:cubicBezTo>
                  <a:lnTo>
                    <a:pt x="5199" y="4270"/>
                  </a:lnTo>
                  <a:cubicBezTo>
                    <a:pt x="5400" y="4308"/>
                    <a:pt x="5593" y="4330"/>
                    <a:pt x="5772" y="4330"/>
                  </a:cubicBezTo>
                  <a:cubicBezTo>
                    <a:pt x="6528" y="4330"/>
                    <a:pt x="7034" y="3938"/>
                    <a:pt x="6853" y="2702"/>
                  </a:cubicBezTo>
                  <a:lnTo>
                    <a:pt x="6612" y="1507"/>
                  </a:lnTo>
                  <a:lnTo>
                    <a:pt x="6016" y="643"/>
                  </a:lnTo>
                  <a:lnTo>
                    <a:pt x="4304" y="0"/>
                  </a:lnTo>
                  <a:close/>
                </a:path>
              </a:pathLst>
            </a:custGeom>
            <a:solidFill>
              <a:srgbClr val="E29A7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1028;p41"/>
            <p:cNvSpPr/>
            <p:nvPr/>
          </p:nvSpPr>
          <p:spPr>
            <a:xfrm>
              <a:off x="8046900" y="3161437"/>
              <a:ext cx="538336" cy="548406"/>
            </a:xfrm>
            <a:custGeom>
              <a:avLst/>
              <a:gdLst/>
              <a:ahLst/>
              <a:cxnLst/>
              <a:rect l="l" t="t" r="r" b="b"/>
              <a:pathLst>
                <a:path w="8928" h="9095" extrusionOk="0">
                  <a:moveTo>
                    <a:pt x="8927" y="0"/>
                  </a:moveTo>
                  <a:lnTo>
                    <a:pt x="7075" y="50"/>
                  </a:lnTo>
                  <a:cubicBezTo>
                    <a:pt x="7075" y="50"/>
                    <a:pt x="402" y="4778"/>
                    <a:pt x="403" y="4844"/>
                  </a:cubicBezTo>
                  <a:cubicBezTo>
                    <a:pt x="405" y="4908"/>
                    <a:pt x="0" y="7428"/>
                    <a:pt x="3" y="7557"/>
                  </a:cubicBezTo>
                  <a:cubicBezTo>
                    <a:pt x="7" y="7687"/>
                    <a:pt x="1846" y="9095"/>
                    <a:pt x="1846" y="9095"/>
                  </a:cubicBezTo>
                  <a:lnTo>
                    <a:pt x="8927" y="0"/>
                  </a:lnTo>
                  <a:close/>
                </a:path>
              </a:pathLst>
            </a:custGeom>
            <a:solidFill>
              <a:srgbClr val="83D4B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1029;p41"/>
            <p:cNvSpPr/>
            <p:nvPr/>
          </p:nvSpPr>
          <p:spPr>
            <a:xfrm>
              <a:off x="7963451" y="2516817"/>
              <a:ext cx="666951" cy="650007"/>
            </a:xfrm>
            <a:custGeom>
              <a:avLst/>
              <a:gdLst/>
              <a:ahLst/>
              <a:cxnLst/>
              <a:rect l="l" t="t" r="r" b="b"/>
              <a:pathLst>
                <a:path w="11061" h="10780" extrusionOk="0">
                  <a:moveTo>
                    <a:pt x="4827" y="0"/>
                  </a:moveTo>
                  <a:lnTo>
                    <a:pt x="1214" y="7819"/>
                  </a:lnTo>
                  <a:lnTo>
                    <a:pt x="0" y="10641"/>
                  </a:lnTo>
                  <a:lnTo>
                    <a:pt x="1227" y="10780"/>
                  </a:lnTo>
                  <a:cubicBezTo>
                    <a:pt x="1933" y="9580"/>
                    <a:pt x="2445" y="8103"/>
                    <a:pt x="2651" y="6194"/>
                  </a:cubicBezTo>
                  <a:cubicBezTo>
                    <a:pt x="4486" y="6724"/>
                    <a:pt x="6203" y="7603"/>
                    <a:pt x="7786" y="8870"/>
                  </a:cubicBezTo>
                  <a:cubicBezTo>
                    <a:pt x="9144" y="7337"/>
                    <a:pt x="10251" y="5611"/>
                    <a:pt x="11061" y="3655"/>
                  </a:cubicBezTo>
                  <a:cubicBezTo>
                    <a:pt x="9192" y="1741"/>
                    <a:pt x="7137" y="448"/>
                    <a:pt x="4827" y="0"/>
                  </a:cubicBezTo>
                  <a:close/>
                </a:path>
              </a:pathLst>
            </a:custGeom>
            <a:solidFill>
              <a:srgbClr val="83D4B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1030;p41"/>
            <p:cNvSpPr/>
            <p:nvPr/>
          </p:nvSpPr>
          <p:spPr>
            <a:xfrm>
              <a:off x="7708160" y="2727430"/>
              <a:ext cx="983935" cy="1522029"/>
            </a:xfrm>
            <a:custGeom>
              <a:avLst/>
              <a:gdLst/>
              <a:ahLst/>
              <a:cxnLst/>
              <a:rect l="l" t="t" r="r" b="b"/>
              <a:pathLst>
                <a:path w="16318" h="25242" extrusionOk="0">
                  <a:moveTo>
                    <a:pt x="12030" y="1"/>
                  </a:moveTo>
                  <a:lnTo>
                    <a:pt x="8130" y="190"/>
                  </a:lnTo>
                  <a:lnTo>
                    <a:pt x="6751" y="2436"/>
                  </a:lnTo>
                  <a:lnTo>
                    <a:pt x="6125" y="4769"/>
                  </a:lnTo>
                  <a:lnTo>
                    <a:pt x="4888" y="5918"/>
                  </a:lnTo>
                  <a:lnTo>
                    <a:pt x="1400" y="10874"/>
                  </a:lnTo>
                  <a:cubicBezTo>
                    <a:pt x="1" y="13217"/>
                    <a:pt x="160" y="14371"/>
                    <a:pt x="1103" y="16719"/>
                  </a:cubicBezTo>
                  <a:lnTo>
                    <a:pt x="4224" y="25241"/>
                  </a:lnTo>
                  <a:lnTo>
                    <a:pt x="10499" y="23123"/>
                  </a:lnTo>
                  <a:lnTo>
                    <a:pt x="7084" y="14050"/>
                  </a:lnTo>
                  <a:lnTo>
                    <a:pt x="14016" y="7759"/>
                  </a:lnTo>
                  <a:cubicBezTo>
                    <a:pt x="16318" y="5552"/>
                    <a:pt x="16268" y="3087"/>
                    <a:pt x="15081" y="744"/>
                  </a:cubicBezTo>
                  <a:lnTo>
                    <a:pt x="12030" y="1"/>
                  </a:lnTo>
                  <a:close/>
                </a:path>
              </a:pathLst>
            </a:custGeom>
            <a:solidFill>
              <a:srgbClr val="83D4B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1031;p41"/>
            <p:cNvSpPr/>
            <p:nvPr/>
          </p:nvSpPr>
          <p:spPr>
            <a:xfrm>
              <a:off x="7972254" y="2484077"/>
              <a:ext cx="282313" cy="504268"/>
            </a:xfrm>
            <a:custGeom>
              <a:avLst/>
              <a:gdLst/>
              <a:ahLst/>
              <a:cxnLst/>
              <a:rect l="l" t="t" r="r" b="b"/>
              <a:pathLst>
                <a:path w="4682" h="8363" extrusionOk="0">
                  <a:moveTo>
                    <a:pt x="3273" y="0"/>
                  </a:moveTo>
                  <a:lnTo>
                    <a:pt x="0" y="7747"/>
                  </a:lnTo>
                  <a:cubicBezTo>
                    <a:pt x="0" y="7747"/>
                    <a:pt x="1045" y="8298"/>
                    <a:pt x="1068" y="8362"/>
                  </a:cubicBezTo>
                  <a:cubicBezTo>
                    <a:pt x="1068" y="8362"/>
                    <a:pt x="1068" y="8362"/>
                    <a:pt x="1068" y="8362"/>
                  </a:cubicBezTo>
                  <a:cubicBezTo>
                    <a:pt x="1119" y="8362"/>
                    <a:pt x="4681" y="543"/>
                    <a:pt x="4681" y="543"/>
                  </a:cubicBezTo>
                  <a:lnTo>
                    <a:pt x="3273" y="0"/>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1032;p41"/>
            <p:cNvSpPr/>
            <p:nvPr/>
          </p:nvSpPr>
          <p:spPr>
            <a:xfrm>
              <a:off x="8043583" y="3519713"/>
              <a:ext cx="98225" cy="58850"/>
            </a:xfrm>
            <a:custGeom>
              <a:avLst/>
              <a:gdLst/>
              <a:ahLst/>
              <a:cxnLst/>
              <a:rect l="l" t="t" r="r" b="b"/>
              <a:pathLst>
                <a:path w="1629" h="976" extrusionOk="0">
                  <a:moveTo>
                    <a:pt x="32" y="0"/>
                  </a:moveTo>
                  <a:lnTo>
                    <a:pt x="1" y="54"/>
                  </a:lnTo>
                  <a:lnTo>
                    <a:pt x="1413" y="882"/>
                  </a:lnTo>
                  <a:lnTo>
                    <a:pt x="204" y="915"/>
                  </a:lnTo>
                  <a:lnTo>
                    <a:pt x="206" y="976"/>
                  </a:lnTo>
                  <a:lnTo>
                    <a:pt x="1629" y="938"/>
                  </a:lnTo>
                  <a:lnTo>
                    <a:pt x="32" y="0"/>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1033;p41"/>
            <p:cNvSpPr/>
            <p:nvPr/>
          </p:nvSpPr>
          <p:spPr>
            <a:xfrm>
              <a:off x="7953864" y="2771445"/>
              <a:ext cx="665262" cy="397481"/>
            </a:xfrm>
            <a:custGeom>
              <a:avLst/>
              <a:gdLst/>
              <a:ahLst/>
              <a:cxnLst/>
              <a:rect l="l" t="t" r="r" b="b"/>
              <a:pathLst>
                <a:path w="11033" h="6592" extrusionOk="0">
                  <a:moveTo>
                    <a:pt x="10977" y="1"/>
                  </a:moveTo>
                  <a:cubicBezTo>
                    <a:pt x="10295" y="1242"/>
                    <a:pt x="8865" y="3553"/>
                    <a:pt x="7942" y="4604"/>
                  </a:cubicBezTo>
                  <a:cubicBezTo>
                    <a:pt x="6362" y="3353"/>
                    <a:pt x="2858" y="1957"/>
                    <a:pt x="2822" y="1942"/>
                  </a:cubicBezTo>
                  <a:lnTo>
                    <a:pt x="2794" y="1930"/>
                  </a:lnTo>
                  <a:lnTo>
                    <a:pt x="2783" y="1960"/>
                  </a:lnTo>
                  <a:cubicBezTo>
                    <a:pt x="2769" y="1989"/>
                    <a:pt x="1595" y="5026"/>
                    <a:pt x="1359" y="6524"/>
                  </a:cubicBezTo>
                  <a:lnTo>
                    <a:pt x="7" y="6385"/>
                  </a:lnTo>
                  <a:lnTo>
                    <a:pt x="0" y="6446"/>
                  </a:lnTo>
                  <a:lnTo>
                    <a:pt x="1412" y="6591"/>
                  </a:lnTo>
                  <a:lnTo>
                    <a:pt x="1417" y="6562"/>
                  </a:lnTo>
                  <a:cubicBezTo>
                    <a:pt x="1627" y="5158"/>
                    <a:pt x="2704" y="2330"/>
                    <a:pt x="2827" y="2011"/>
                  </a:cubicBezTo>
                  <a:cubicBezTo>
                    <a:pt x="3171" y="2148"/>
                    <a:pt x="6440" y="3483"/>
                    <a:pt x="7926" y="4672"/>
                  </a:cubicBezTo>
                  <a:lnTo>
                    <a:pt x="7949" y="4690"/>
                  </a:lnTo>
                  <a:lnTo>
                    <a:pt x="7968" y="4667"/>
                  </a:lnTo>
                  <a:cubicBezTo>
                    <a:pt x="8895" y="3624"/>
                    <a:pt x="10344" y="1283"/>
                    <a:pt x="11033" y="30"/>
                  </a:cubicBezTo>
                  <a:lnTo>
                    <a:pt x="10977" y="1"/>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1034;p41"/>
            <p:cNvSpPr/>
            <p:nvPr/>
          </p:nvSpPr>
          <p:spPr>
            <a:xfrm>
              <a:off x="7974424" y="3129119"/>
              <a:ext cx="70247" cy="5608"/>
            </a:xfrm>
            <a:custGeom>
              <a:avLst/>
              <a:gdLst/>
              <a:ahLst/>
              <a:cxnLst/>
              <a:rect l="l" t="t" r="r" b="b"/>
              <a:pathLst>
                <a:path w="1165" h="93" extrusionOk="0">
                  <a:moveTo>
                    <a:pt x="1163" y="0"/>
                  </a:moveTo>
                  <a:lnTo>
                    <a:pt x="0" y="32"/>
                  </a:lnTo>
                  <a:lnTo>
                    <a:pt x="2" y="92"/>
                  </a:lnTo>
                  <a:lnTo>
                    <a:pt x="1164" y="63"/>
                  </a:lnTo>
                  <a:lnTo>
                    <a:pt x="1163" y="0"/>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1035;p41"/>
            <p:cNvSpPr/>
            <p:nvPr/>
          </p:nvSpPr>
          <p:spPr>
            <a:xfrm>
              <a:off x="8403125" y="2698789"/>
              <a:ext cx="190420" cy="333325"/>
            </a:xfrm>
            <a:custGeom>
              <a:avLst/>
              <a:gdLst/>
              <a:ahLst/>
              <a:cxnLst/>
              <a:rect l="l" t="t" r="r" b="b"/>
              <a:pathLst>
                <a:path w="3158" h="5528" extrusionOk="0">
                  <a:moveTo>
                    <a:pt x="3100" y="1"/>
                  </a:moveTo>
                  <a:cubicBezTo>
                    <a:pt x="2323" y="1919"/>
                    <a:pt x="1280" y="3766"/>
                    <a:pt x="1" y="5490"/>
                  </a:cubicBezTo>
                  <a:lnTo>
                    <a:pt x="50" y="5527"/>
                  </a:lnTo>
                  <a:cubicBezTo>
                    <a:pt x="1332" y="3798"/>
                    <a:pt x="2378" y="1947"/>
                    <a:pt x="3157" y="23"/>
                  </a:cubicBezTo>
                  <a:lnTo>
                    <a:pt x="3100" y="1"/>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1036;p41"/>
            <p:cNvSpPr/>
            <p:nvPr/>
          </p:nvSpPr>
          <p:spPr>
            <a:xfrm>
              <a:off x="8034901" y="2845368"/>
              <a:ext cx="115711" cy="143749"/>
            </a:xfrm>
            <a:custGeom>
              <a:avLst/>
              <a:gdLst/>
              <a:ahLst/>
              <a:cxnLst/>
              <a:rect l="l" t="t" r="r" b="b"/>
              <a:pathLst>
                <a:path w="1919" h="2384" extrusionOk="0">
                  <a:moveTo>
                    <a:pt x="1880" y="1"/>
                  </a:moveTo>
                  <a:cubicBezTo>
                    <a:pt x="601" y="1072"/>
                    <a:pt x="7" y="2345"/>
                    <a:pt x="1" y="2357"/>
                  </a:cubicBezTo>
                  <a:lnTo>
                    <a:pt x="56" y="2383"/>
                  </a:lnTo>
                  <a:cubicBezTo>
                    <a:pt x="63" y="2370"/>
                    <a:pt x="652" y="1111"/>
                    <a:pt x="1919" y="48"/>
                  </a:cubicBezTo>
                  <a:lnTo>
                    <a:pt x="1880" y="1"/>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1037;p41"/>
            <p:cNvSpPr/>
            <p:nvPr/>
          </p:nvSpPr>
          <p:spPr>
            <a:xfrm>
              <a:off x="7942468" y="4067076"/>
              <a:ext cx="379392" cy="130243"/>
            </a:xfrm>
            <a:custGeom>
              <a:avLst/>
              <a:gdLst/>
              <a:ahLst/>
              <a:cxnLst/>
              <a:rect l="l" t="t" r="r" b="b"/>
              <a:pathLst>
                <a:path w="6292" h="2160" extrusionOk="0">
                  <a:moveTo>
                    <a:pt x="6272" y="0"/>
                  </a:moveTo>
                  <a:lnTo>
                    <a:pt x="1" y="2102"/>
                  </a:lnTo>
                  <a:lnTo>
                    <a:pt x="20" y="2159"/>
                  </a:lnTo>
                  <a:lnTo>
                    <a:pt x="6292" y="58"/>
                  </a:lnTo>
                  <a:lnTo>
                    <a:pt x="6272" y="0"/>
                  </a:ln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1038;p41"/>
            <p:cNvSpPr/>
            <p:nvPr/>
          </p:nvSpPr>
          <p:spPr>
            <a:xfrm>
              <a:off x="7893628" y="4451038"/>
              <a:ext cx="38952" cy="47213"/>
            </a:xfrm>
            <a:custGeom>
              <a:avLst/>
              <a:gdLst/>
              <a:ahLst/>
              <a:cxnLst/>
              <a:rect l="l" t="t" r="r" b="b"/>
              <a:pathLst>
                <a:path w="646" h="783" extrusionOk="0">
                  <a:moveTo>
                    <a:pt x="642" y="0"/>
                  </a:moveTo>
                  <a:cubicBezTo>
                    <a:pt x="443" y="8"/>
                    <a:pt x="291" y="75"/>
                    <a:pt x="189" y="200"/>
                  </a:cubicBezTo>
                  <a:cubicBezTo>
                    <a:pt x="1" y="430"/>
                    <a:pt x="52" y="767"/>
                    <a:pt x="55" y="782"/>
                  </a:cubicBezTo>
                  <a:lnTo>
                    <a:pt x="116" y="772"/>
                  </a:lnTo>
                  <a:cubicBezTo>
                    <a:pt x="114" y="769"/>
                    <a:pt x="66" y="446"/>
                    <a:pt x="237" y="238"/>
                  </a:cubicBezTo>
                  <a:cubicBezTo>
                    <a:pt x="327" y="128"/>
                    <a:pt x="465" y="69"/>
                    <a:pt x="645" y="61"/>
                  </a:cubicBezTo>
                  <a:lnTo>
                    <a:pt x="642" y="0"/>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1039;p41"/>
            <p:cNvSpPr/>
            <p:nvPr/>
          </p:nvSpPr>
          <p:spPr>
            <a:xfrm>
              <a:off x="7915275" y="4461409"/>
              <a:ext cx="30330" cy="36842"/>
            </a:xfrm>
            <a:custGeom>
              <a:avLst/>
              <a:gdLst/>
              <a:ahLst/>
              <a:cxnLst/>
              <a:rect l="l" t="t" r="r" b="b"/>
              <a:pathLst>
                <a:path w="503" h="611" extrusionOk="0">
                  <a:moveTo>
                    <a:pt x="501" y="0"/>
                  </a:moveTo>
                  <a:cubicBezTo>
                    <a:pt x="345" y="5"/>
                    <a:pt x="227" y="58"/>
                    <a:pt x="147" y="156"/>
                  </a:cubicBezTo>
                  <a:cubicBezTo>
                    <a:pt x="1" y="335"/>
                    <a:pt x="40" y="599"/>
                    <a:pt x="42" y="610"/>
                  </a:cubicBezTo>
                  <a:lnTo>
                    <a:pt x="102" y="600"/>
                  </a:lnTo>
                  <a:cubicBezTo>
                    <a:pt x="102" y="597"/>
                    <a:pt x="66" y="351"/>
                    <a:pt x="196" y="194"/>
                  </a:cubicBezTo>
                  <a:cubicBezTo>
                    <a:pt x="263" y="112"/>
                    <a:pt x="366" y="66"/>
                    <a:pt x="503" y="61"/>
                  </a:cubicBezTo>
                  <a:lnTo>
                    <a:pt x="501" y="0"/>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1040;p41"/>
            <p:cNvSpPr/>
            <p:nvPr/>
          </p:nvSpPr>
          <p:spPr>
            <a:xfrm>
              <a:off x="7661009" y="4291074"/>
              <a:ext cx="20863" cy="25928"/>
            </a:xfrm>
            <a:custGeom>
              <a:avLst/>
              <a:gdLst/>
              <a:ahLst/>
              <a:cxnLst/>
              <a:rect l="l" t="t" r="r" b="b"/>
              <a:pathLst>
                <a:path w="346" h="430" extrusionOk="0">
                  <a:moveTo>
                    <a:pt x="327" y="0"/>
                  </a:moveTo>
                  <a:cubicBezTo>
                    <a:pt x="1" y="100"/>
                    <a:pt x="88" y="427"/>
                    <a:pt x="88" y="430"/>
                  </a:cubicBezTo>
                  <a:lnTo>
                    <a:pt x="147" y="413"/>
                  </a:lnTo>
                  <a:cubicBezTo>
                    <a:pt x="144" y="404"/>
                    <a:pt x="78" y="141"/>
                    <a:pt x="345" y="59"/>
                  </a:cubicBezTo>
                  <a:lnTo>
                    <a:pt x="327" y="0"/>
                  </a:lnTo>
                  <a:close/>
                </a:path>
              </a:pathLst>
            </a:custGeom>
            <a:solidFill>
              <a:srgbClr val="CE5A5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4298244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03630" y="195679"/>
            <a:ext cx="4907113" cy="400110"/>
          </a:xfrm>
          <a:prstGeom prst="rect">
            <a:avLst/>
          </a:prstGeom>
        </p:spPr>
        <p:txBody>
          <a:bodyPr wrap="none">
            <a:spAutoFit/>
          </a:bodyPr>
          <a:lstStyle/>
          <a:p>
            <a:r>
              <a:rPr lang="fa-IR" sz="2000" dirty="0">
                <a:solidFill>
                  <a:schemeClr val="bg1"/>
                </a:solidFill>
                <a:cs typeface="B Titr" panose="00000700000000000000" pitchFamily="2" charset="-78"/>
              </a:rPr>
              <a:t>کمربندهای کاراته و فلسفه رنگ‌های کمربند در کاراته</a:t>
            </a:r>
            <a:endParaRPr lang="en-US" sz="2000" dirty="0">
              <a:solidFill>
                <a:schemeClr val="bg1"/>
              </a:solidFill>
              <a:cs typeface="B Titr" panose="00000700000000000000" pitchFamily="2" charset="-78"/>
            </a:endParaRPr>
          </a:p>
        </p:txBody>
      </p:sp>
      <p:sp>
        <p:nvSpPr>
          <p:cNvPr id="3" name="Rectangle 2"/>
          <p:cNvSpPr/>
          <p:nvPr/>
        </p:nvSpPr>
        <p:spPr>
          <a:xfrm>
            <a:off x="298450" y="1063095"/>
            <a:ext cx="11619107" cy="369332"/>
          </a:xfrm>
          <a:prstGeom prst="rect">
            <a:avLst/>
          </a:prstGeom>
        </p:spPr>
        <p:txBody>
          <a:bodyPr wrap="square">
            <a:spAutoFit/>
          </a:bodyPr>
          <a:lstStyle/>
          <a:p>
            <a:pPr algn="r"/>
            <a:r>
              <a:rPr lang="fa-IR" dirty="0">
                <a:cs typeface="B Nazanin" panose="00000400000000000000" pitchFamily="2" charset="-78"/>
              </a:rPr>
              <a:t>کمربندهای کاراته نماد مراتب تدریس و تقدم ورزشکاران هستند و با تغییر رنگ، سطوح مختلفی از تجربه و مهارت را نشان می‌دهند. این رنگ‌ها به شرح زیر هستند:</a:t>
            </a:r>
            <a:endParaRPr lang="en-US" dirty="0">
              <a:cs typeface="B Nazanin" panose="00000400000000000000" pitchFamily="2" charset="-78"/>
            </a:endParaRPr>
          </a:p>
        </p:txBody>
      </p:sp>
      <p:sp>
        <p:nvSpPr>
          <p:cNvPr id="4" name="Rectangle 3"/>
          <p:cNvSpPr/>
          <p:nvPr/>
        </p:nvSpPr>
        <p:spPr>
          <a:xfrm>
            <a:off x="2209742" y="1432427"/>
            <a:ext cx="9683808"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سفید: نماد مبتدیان و شاگردان جدید که هنوز با اصول اولیه آشنا نشده‌اند.</a:t>
            </a:r>
          </a:p>
          <a:p>
            <a:pPr algn="justLow" rtl="1">
              <a:lnSpc>
                <a:spcPct val="200000"/>
              </a:lnSpc>
            </a:pPr>
            <a:r>
              <a:rPr lang="fa-IR" dirty="0">
                <a:cs typeface="B Nazanin" panose="00000400000000000000" pitchFamily="2" charset="-78"/>
              </a:rPr>
              <a:t>زرد: نشان‌دهنده آغاز مسیر آموزش و درک ابتدایی از اصول کاراته.</a:t>
            </a:r>
          </a:p>
          <a:p>
            <a:pPr algn="justLow" rtl="1">
              <a:lnSpc>
                <a:spcPct val="200000"/>
              </a:lnSpc>
            </a:pPr>
            <a:r>
              <a:rPr lang="fa-IR" dirty="0">
                <a:cs typeface="B Nazanin" panose="00000400000000000000" pitchFamily="2" charset="-78"/>
              </a:rPr>
              <a:t>نارنجی: نشان‌دهنده آغاز توسعه تکنیکی و افزایش دانش ورزشکار در مراحل ابتدایی.</a:t>
            </a:r>
          </a:p>
          <a:p>
            <a:pPr algn="justLow" rtl="1">
              <a:lnSpc>
                <a:spcPct val="200000"/>
              </a:lnSpc>
            </a:pPr>
            <a:r>
              <a:rPr lang="fa-IR" dirty="0">
                <a:cs typeface="B Nazanin" panose="00000400000000000000" pitchFamily="2" charset="-78"/>
              </a:rPr>
              <a:t>سبز: نماد توسعه بیشتر تکنیک‌ها، افزایش قدرت، و تقویت استقامت.</a:t>
            </a:r>
          </a:p>
          <a:p>
            <a:pPr algn="justLow" rtl="1">
              <a:lnSpc>
                <a:spcPct val="200000"/>
              </a:lnSpc>
            </a:pPr>
            <a:r>
              <a:rPr lang="fa-IR" dirty="0">
                <a:cs typeface="B Nazanin" panose="00000400000000000000" pitchFamily="2" charset="-78"/>
              </a:rPr>
              <a:t>آبی: نشان‌دهنده پیشرفت مهارت‌ها و درک بهتر از اصول متنوع کاراته.</a:t>
            </a:r>
          </a:p>
          <a:p>
            <a:pPr algn="justLow" rtl="1">
              <a:lnSpc>
                <a:spcPct val="200000"/>
              </a:lnSpc>
            </a:pPr>
            <a:r>
              <a:rPr lang="fa-IR" dirty="0">
                <a:cs typeface="B Nazanin" panose="00000400000000000000" pitchFamily="2" charset="-78"/>
              </a:rPr>
              <a:t>بنفش: نماد توسعه ذهنی و افزایش مهارت در تفکر و استراتژی کاراته.</a:t>
            </a:r>
          </a:p>
          <a:p>
            <a:pPr algn="justLow" rtl="1">
              <a:lnSpc>
                <a:spcPct val="200000"/>
              </a:lnSpc>
            </a:pPr>
            <a:r>
              <a:rPr lang="fa-IR" dirty="0">
                <a:cs typeface="B Nazanin" panose="00000400000000000000" pitchFamily="2" charset="-78"/>
              </a:rPr>
              <a:t>قهوه‌ای: نشان‌دهنده پیشرفت معنی‌دار در تکنیک‌ها و اصول حرفه‌ای.</a:t>
            </a:r>
          </a:p>
          <a:p>
            <a:pPr algn="justLow" rtl="1">
              <a:lnSpc>
                <a:spcPct val="200000"/>
              </a:lnSpc>
            </a:pPr>
            <a:r>
              <a:rPr lang="fa-IR" dirty="0">
                <a:cs typeface="B Nazanin" panose="00000400000000000000" pitchFamily="2" charset="-78"/>
              </a:rPr>
              <a:t>سیاه: بالاترین سطح و نماد تسلط کامل بر اصول، تکنیک‌ها و فلسفه کاراته. کمربند سیاه به چند درجه تقسیم می‌شود، که هر درجه نشان‌دهنده تجربه و مهارت بیشتر است.  </a:t>
            </a:r>
          </a:p>
        </p:txBody>
      </p:sp>
    </p:spTree>
    <p:extLst>
      <p:ext uri="{BB962C8B-B14F-4D97-AF65-F5344CB8AC3E}">
        <p14:creationId xmlns:p14="http://schemas.microsoft.com/office/powerpoint/2010/main" val="28360054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94343" y="-88666"/>
            <a:ext cx="6096000" cy="707886"/>
          </a:xfrm>
          <a:prstGeom prst="rect">
            <a:avLst/>
          </a:prstGeom>
        </p:spPr>
        <p:txBody>
          <a:bodyPr>
            <a:spAutoFit/>
          </a:bodyPr>
          <a:lstStyle/>
          <a:p>
            <a:pPr algn="r"/>
            <a:r>
              <a:rPr lang="fa-IR" sz="2000" dirty="0">
                <a:solidFill>
                  <a:schemeClr val="bg1"/>
                </a:solidFill>
                <a:cs typeface="B Titr" panose="00000700000000000000" pitchFamily="2" charset="-78"/>
              </a:rPr>
              <a:t> </a:t>
            </a:r>
          </a:p>
          <a:p>
            <a:pPr algn="r"/>
            <a:r>
              <a:rPr lang="fa-IR" sz="2000" dirty="0">
                <a:solidFill>
                  <a:schemeClr val="bg1"/>
                </a:solidFill>
                <a:cs typeface="B Titr" panose="00000700000000000000" pitchFamily="2" charset="-78"/>
              </a:rPr>
              <a:t>دفاع شخصی کاراته</a:t>
            </a:r>
            <a:endParaRPr lang="en-US" sz="2000" dirty="0">
              <a:solidFill>
                <a:schemeClr val="bg1"/>
              </a:solidFill>
              <a:cs typeface="B Titr" panose="00000700000000000000" pitchFamily="2" charset="-78"/>
            </a:endParaRPr>
          </a:p>
        </p:txBody>
      </p:sp>
      <p:sp>
        <p:nvSpPr>
          <p:cNvPr id="3" name="Rectangle 2"/>
          <p:cNvSpPr/>
          <p:nvPr/>
        </p:nvSpPr>
        <p:spPr>
          <a:xfrm>
            <a:off x="4811743" y="710899"/>
            <a:ext cx="7061199" cy="5770811"/>
          </a:xfrm>
          <a:prstGeom prst="rect">
            <a:avLst/>
          </a:prstGeom>
        </p:spPr>
        <p:txBody>
          <a:bodyPr wrap="square">
            <a:spAutoFit/>
          </a:bodyPr>
          <a:lstStyle/>
          <a:p>
            <a:pPr algn="justLow" rtl="1">
              <a:lnSpc>
                <a:spcPct val="300000"/>
              </a:lnSpc>
            </a:pPr>
            <a:r>
              <a:rPr lang="fa-IR" dirty="0">
                <a:cs typeface="B Nazanin" panose="00000400000000000000" pitchFamily="2" charset="-78"/>
              </a:rPr>
              <a:t>آموزش دفاع شخصی در کاراته به‌عنوان یکی از اصول اساسی این هنر رزمی مطرح است و بر اساس این اصل، ورزشکاران مهارت‌های خاصی را برای مقابله با حملات ناگهانی و ناشناخته توسعه داده‌اند. تمرینات دفاع شخصی شامل یادگیری تکنیک‌های بلاک و انحراف حرکات حمله، استفاده از ضربات دفاعی با دست و پا و تکنیک‌های خوددفاعی متنوع است. هدف اصلی این تمرینات، افزایش آگاهی ورزشکاران نسبت به موقعیت‌های خطرناک و ارتقاء توانایی مقابله با آنهاست. از این طریق، دفاع شخصی در کاراته نه تنها به افزایش امنیت فیزیکی فرد کمک می‌کند بلکه به توسعه اعتماد به نفس و استقلال در مواجهه با تهدیدها نیز کمک می‌نماید.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B270988C-02D6-59EE-7BE1-4A7333B0C1DA}"/>
              </a:ext>
            </a:extLst>
          </p:cNvPr>
          <p:cNvPicPr>
            <a:picLocks noChangeAspect="1"/>
          </p:cNvPicPr>
          <p:nvPr/>
        </p:nvPicPr>
        <p:blipFill>
          <a:blip r:embed="rId2"/>
          <a:stretch>
            <a:fillRect/>
          </a:stretch>
        </p:blipFill>
        <p:spPr>
          <a:xfrm>
            <a:off x="52252" y="1510519"/>
            <a:ext cx="4720771" cy="5154311"/>
          </a:xfrm>
          <a:prstGeom prst="rect">
            <a:avLst/>
          </a:prstGeom>
        </p:spPr>
      </p:pic>
    </p:spTree>
    <p:extLst>
      <p:ext uri="{BB962C8B-B14F-4D97-AF65-F5344CB8AC3E}">
        <p14:creationId xmlns:p14="http://schemas.microsoft.com/office/powerpoint/2010/main" val="11343959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98137" y="226814"/>
            <a:ext cx="5181227" cy="369332"/>
          </a:xfrm>
          <a:prstGeom prst="rect">
            <a:avLst/>
          </a:prstGeom>
        </p:spPr>
        <p:txBody>
          <a:bodyPr wrap="none">
            <a:spAutoFit/>
          </a:bodyPr>
          <a:lstStyle/>
          <a:p>
            <a:pPr algn="r"/>
            <a:r>
              <a:rPr lang="fa-IR" dirty="0">
                <a:solidFill>
                  <a:schemeClr val="bg1"/>
                </a:solidFill>
                <a:cs typeface="B Titr" panose="00000700000000000000" pitchFamily="2" charset="-78"/>
              </a:rPr>
              <a:t>آسیب ها و خطرات ورزش کاراته + راهکارهای کاهش خطرات</a:t>
            </a:r>
            <a:endParaRPr lang="en-US" dirty="0">
              <a:solidFill>
                <a:schemeClr val="bg1"/>
              </a:solidFill>
              <a:cs typeface="B Titr" panose="00000700000000000000" pitchFamily="2" charset="-78"/>
            </a:endParaRPr>
          </a:p>
        </p:txBody>
      </p:sp>
      <p:sp>
        <p:nvSpPr>
          <p:cNvPr id="3" name="Rectangle 2"/>
          <p:cNvSpPr/>
          <p:nvPr/>
        </p:nvSpPr>
        <p:spPr>
          <a:xfrm>
            <a:off x="432162" y="775897"/>
            <a:ext cx="11531950"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ورزش کاراته همچون بسیاری از ورزش‌ها، ممکن است با آسیب‌ها و خطراتی همراه باشد. برخی از این خطرات عبارتند از:</a:t>
            </a:r>
          </a:p>
          <a:p>
            <a:pPr algn="justLow" rtl="1">
              <a:lnSpc>
                <a:spcPct val="250000"/>
              </a:lnSpc>
            </a:pPr>
            <a:r>
              <a:rPr lang="fa-IR" dirty="0">
                <a:cs typeface="B Nazanin" panose="00000400000000000000" pitchFamily="2" charset="-78"/>
              </a:rPr>
              <a:t>صدمات فیزیکی: حین انجام تمرینات و مسابقات، احتمال برخورد و ضربه به بدن ورزشکاران و حریفان وجود دارد که ممکن است منجر به صدمات فیزیکی مانند شکستگی خونریزی از بینی، کبودی، خراش یا شکستگی‌ها شود.</a:t>
            </a:r>
          </a:p>
          <a:p>
            <a:pPr algn="justLow" rtl="1">
              <a:lnSpc>
                <a:spcPct val="250000"/>
              </a:lnSpc>
            </a:pPr>
            <a:r>
              <a:rPr lang="fa-IR" dirty="0">
                <a:cs typeface="B Nazanin" panose="00000400000000000000" pitchFamily="2" charset="-78"/>
              </a:rPr>
              <a:t>آسیب‌های عضلانی و آسیب به استخوان‌ها و مفاصل: انجام برخی تکنیک‌ها و حرکات در کاراته می‌تواند به آسیب‌های عضلانی منجر شود، به ویژه اگر فرد قبلاً در این زمینه تمرین نکرده باشد. این تکنیک ها می توانند استخوان‌ها و مفاصل فشار وارد کنند و در طولانی مدت، آسیب جدی به این بخش‌ها وارد کنند. زانوها بیشترین صدمات را می بینند چون حرکات چرخشی و پرشی می‌توانند باعث شوند که رباط صلیبی و مینیسک‌های زانو پاره شده و آسیب ببینند. کمر هم جزو قسمت هایی از بدن است که بیشتر دچار آسیب دیدگی می شود.</a:t>
            </a:r>
          </a:p>
        </p:txBody>
      </p:sp>
    </p:spTree>
    <p:extLst>
      <p:ext uri="{BB962C8B-B14F-4D97-AF65-F5344CB8AC3E}">
        <p14:creationId xmlns:p14="http://schemas.microsoft.com/office/powerpoint/2010/main" val="18354208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48795" y="186174"/>
            <a:ext cx="5742278" cy="400110"/>
          </a:xfrm>
          <a:prstGeom prst="rect">
            <a:avLst/>
          </a:prstGeom>
        </p:spPr>
        <p:txBody>
          <a:bodyPr wrap="none">
            <a:spAutoFit/>
          </a:bodyPr>
          <a:lstStyle/>
          <a:p>
            <a:r>
              <a:rPr lang="fa-IR" sz="2000" dirty="0">
                <a:solidFill>
                  <a:schemeClr val="bg1"/>
                </a:solidFill>
                <a:cs typeface="B Titr" panose="00000700000000000000" pitchFamily="2" charset="-78"/>
              </a:rPr>
              <a:t>آسیب ها و خطرات ورزش کاراته + راهکارهای کاهش خطرات</a:t>
            </a:r>
            <a:endParaRPr lang="en-US" sz="2000" dirty="0">
              <a:solidFill>
                <a:schemeClr val="bg1"/>
              </a:solidFill>
              <a:cs typeface="B Titr" panose="00000700000000000000" pitchFamily="2" charset="-78"/>
            </a:endParaRPr>
          </a:p>
        </p:txBody>
      </p:sp>
      <p:sp>
        <p:nvSpPr>
          <p:cNvPr id="3" name="Rectangle 2"/>
          <p:cNvSpPr/>
          <p:nvPr/>
        </p:nvSpPr>
        <p:spPr>
          <a:xfrm>
            <a:off x="416395" y="1050533"/>
            <a:ext cx="5232400"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برای کاهش خطرات، استفاده از تجهیزات حفاظتی مناسب برای صورت و قفسه سینه، انجام تمرینات گرم‌کننده و توجه به تکنیک‌ها و رعایت تدابیر ایمنی توسط ورزشکاران امری حیاتی است. همچنین، تمرینات و تمرین تحت نظر مربی‌های باتجربه و مجرب می‌تواند به بهبود سلامت فیزیکی و جلوگیری از آسیب‌ها کمک کند.</a:t>
            </a:r>
          </a:p>
          <a:p>
            <a:pPr algn="justLow" rtl="1">
              <a:lnSpc>
                <a:spcPct val="300000"/>
              </a:lnSpc>
            </a:pPr>
            <a:r>
              <a:rPr lang="fa-IR" dirty="0">
                <a:cs typeface="B Nazanin" panose="00000400000000000000" pitchFamily="2" charset="-78"/>
              </a:rPr>
              <a:t> </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A51E9840-C6EF-E9A7-E195-F17DECD81F27}"/>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256909" y="867653"/>
            <a:ext cx="8283564" cy="5467152"/>
          </a:xfrm>
          <a:prstGeom prst="rect">
            <a:avLst/>
          </a:prstGeom>
        </p:spPr>
      </p:pic>
    </p:spTree>
    <p:extLst>
      <p:ext uri="{BB962C8B-B14F-4D97-AF65-F5344CB8AC3E}">
        <p14:creationId xmlns:p14="http://schemas.microsoft.com/office/powerpoint/2010/main" val="38285703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6571" y="839434"/>
            <a:ext cx="11649165" cy="4835939"/>
          </a:xfrm>
          <a:prstGeom prst="rect">
            <a:avLst/>
          </a:prstGeom>
        </p:spPr>
        <p:txBody>
          <a:bodyPr wrap="square">
            <a:spAutoFit/>
          </a:bodyPr>
          <a:lstStyle/>
          <a:p>
            <a:pPr marL="285750" indent="-285750" algn="justLow" rtl="1">
              <a:lnSpc>
                <a:spcPct val="250000"/>
              </a:lnSpc>
              <a:buFont typeface="Wingdings" panose="05000000000000000000" pitchFamily="2" charset="2"/>
              <a:buChar char="q"/>
            </a:pPr>
            <a:r>
              <a:rPr lang="fa-IR" b="1" dirty="0">
                <a:cs typeface="B Nazanin" panose="00000400000000000000" pitchFamily="2" charset="-78"/>
              </a:rPr>
              <a:t>سبک‌ها و رده‌ها: </a:t>
            </a:r>
            <a:r>
              <a:rPr lang="fa-IR" dirty="0">
                <a:cs typeface="B Nazanin" panose="00000400000000000000" pitchFamily="2" charset="-78"/>
              </a:rPr>
              <a:t>ورزش کاراته شامل چندین سبک اصلی است که هر کدام قوانین و تکنیک‌های خاص به خود دارند. همچنین، ورزشکاران بر اساس سطوح تجربه‌شان در کیو و دان تقسیم‌بندی می‌شوند.</a:t>
            </a:r>
          </a:p>
          <a:p>
            <a:pPr marL="285750" indent="-285750" algn="justLow" rtl="1">
              <a:lnSpc>
                <a:spcPct val="250000"/>
              </a:lnSpc>
              <a:buFont typeface="Wingdings" panose="05000000000000000000" pitchFamily="2" charset="2"/>
              <a:buChar char="q"/>
            </a:pPr>
            <a:r>
              <a:rPr lang="fa-IR" b="1" dirty="0">
                <a:cs typeface="B Nazanin" panose="00000400000000000000" pitchFamily="2" charset="-78"/>
              </a:rPr>
              <a:t>رقابت‌ها و مسابقات: </a:t>
            </a:r>
            <a:r>
              <a:rPr lang="fa-IR" dirty="0">
                <a:cs typeface="B Nazanin" panose="00000400000000000000" pitchFamily="2" charset="-78"/>
              </a:rPr>
              <a:t>مسابقات به صورت کاتا و کومیته برگزار می‌شوند. قوانین مختلفی برای اجرای صحیح تکنیک‌ها، امتیازدهی و مسابقات وجود دارد. این تکنیک‌ها با امتیازهای یوکو (یک امتیاز)، وازا آری (دو امتیاز) و ایپون (سه امتیاز) ارزیابی می‌شوند.</a:t>
            </a:r>
          </a:p>
          <a:p>
            <a:pPr marL="285750" indent="-285750" algn="justLow" rtl="1">
              <a:lnSpc>
                <a:spcPct val="250000"/>
              </a:lnSpc>
              <a:buFont typeface="Wingdings" panose="05000000000000000000" pitchFamily="2" charset="2"/>
              <a:buChar char="q"/>
            </a:pPr>
            <a:r>
              <a:rPr lang="fa-IR" b="1" dirty="0">
                <a:cs typeface="B Nazanin" panose="00000400000000000000" pitchFamily="2" charset="-78"/>
              </a:rPr>
              <a:t>کمربند‌ها و امتیازات: </a:t>
            </a:r>
            <a:r>
              <a:rPr lang="fa-IR" dirty="0">
                <a:cs typeface="B Nazanin" panose="00000400000000000000" pitchFamily="2" charset="-78"/>
              </a:rPr>
              <a:t>ورزشکاران از کمربندهای مختلف استفاده می‌کنند که نشان‌دهنده سطوح مختلف تجربه و مهارت آنهاست.</a:t>
            </a:r>
          </a:p>
          <a:p>
            <a:pPr marL="285750" indent="-285750" algn="justLow" rtl="1">
              <a:lnSpc>
                <a:spcPct val="250000"/>
              </a:lnSpc>
              <a:buFont typeface="Wingdings" panose="05000000000000000000" pitchFamily="2" charset="2"/>
              <a:buChar char="q"/>
            </a:pPr>
            <a:r>
              <a:rPr lang="fa-IR" b="1" dirty="0">
                <a:cs typeface="B Nazanin" panose="00000400000000000000" pitchFamily="2" charset="-78"/>
              </a:rPr>
              <a:t>قوانین لباس: </a:t>
            </a:r>
            <a:r>
              <a:rPr lang="fa-IR" dirty="0">
                <a:cs typeface="B Nazanin" panose="00000400000000000000" pitchFamily="2" charset="-78"/>
              </a:rPr>
              <a:t>لباس رسمی ورزشکاران که به نام کیمونو شناخته می‌شود، باید مطابق با استانداردهای مشخص باشد. </a:t>
            </a:r>
          </a:p>
          <a:p>
            <a:pPr marL="285750" indent="-285750" algn="justLow" rtl="1">
              <a:lnSpc>
                <a:spcPct val="250000"/>
              </a:lnSpc>
              <a:buFont typeface="Wingdings" panose="05000000000000000000" pitchFamily="2" charset="2"/>
              <a:buChar char="q"/>
            </a:pPr>
            <a:r>
              <a:rPr lang="fa-IR" dirty="0">
                <a:cs typeface="B Nazanin" panose="00000400000000000000" pitchFamily="2" charset="-78"/>
              </a:rPr>
              <a:t>شخصیت اخلاقی: ورزش کاراته بر اخلاقیات و احترام به حریف و داوران تأکید دارد. مهارت‌های اخلاقی مانند احترام، انضباط</a:t>
            </a:r>
          </a:p>
        </p:txBody>
      </p:sp>
      <p:sp>
        <p:nvSpPr>
          <p:cNvPr id="3" name="Rectangle 2"/>
          <p:cNvSpPr/>
          <p:nvPr/>
        </p:nvSpPr>
        <p:spPr>
          <a:xfrm>
            <a:off x="9423351" y="176014"/>
            <a:ext cx="1989647" cy="400110"/>
          </a:xfrm>
          <a:prstGeom prst="rect">
            <a:avLst/>
          </a:prstGeom>
        </p:spPr>
        <p:txBody>
          <a:bodyPr wrap="none">
            <a:spAutoFit/>
          </a:bodyPr>
          <a:lstStyle/>
          <a:p>
            <a:r>
              <a:rPr lang="fa-IR" sz="2000" dirty="0">
                <a:solidFill>
                  <a:schemeClr val="bg1"/>
                </a:solidFill>
                <a:cs typeface="B Titr" panose="00000700000000000000" pitchFamily="2" charset="-78"/>
              </a:rPr>
              <a:t>قوانین ورزش کاراته</a:t>
            </a:r>
          </a:p>
        </p:txBody>
      </p:sp>
    </p:spTree>
    <p:extLst>
      <p:ext uri="{BB962C8B-B14F-4D97-AF65-F5344CB8AC3E}">
        <p14:creationId xmlns:p14="http://schemas.microsoft.com/office/powerpoint/2010/main" val="41759713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63663" y="165556"/>
            <a:ext cx="1989647" cy="400110"/>
          </a:xfrm>
          <a:prstGeom prst="rect">
            <a:avLst/>
          </a:prstGeom>
        </p:spPr>
        <p:txBody>
          <a:bodyPr wrap="none">
            <a:spAutoFit/>
          </a:bodyPr>
          <a:lstStyle/>
          <a:p>
            <a:r>
              <a:rPr lang="fa-IR" sz="2000" dirty="0">
                <a:solidFill>
                  <a:schemeClr val="bg1"/>
                </a:solidFill>
                <a:cs typeface="B Titr" panose="00000700000000000000" pitchFamily="2" charset="-78"/>
              </a:rPr>
              <a:t>قوانین ورزش کاراته</a:t>
            </a:r>
            <a:endParaRPr lang="en-US" sz="2000" dirty="0">
              <a:solidFill>
                <a:schemeClr val="bg1"/>
              </a:solidFill>
              <a:cs typeface="B Titr" panose="00000700000000000000" pitchFamily="2" charset="-78"/>
            </a:endParaRPr>
          </a:p>
        </p:txBody>
      </p:sp>
      <p:sp>
        <p:nvSpPr>
          <p:cNvPr id="3" name="Rectangle 2"/>
          <p:cNvSpPr/>
          <p:nvPr/>
        </p:nvSpPr>
        <p:spPr>
          <a:xfrm>
            <a:off x="132081" y="779026"/>
            <a:ext cx="11917680" cy="3831818"/>
          </a:xfrm>
          <a:prstGeom prst="rect">
            <a:avLst/>
          </a:prstGeom>
        </p:spPr>
        <p:txBody>
          <a:bodyPr wrap="square">
            <a:spAutoFit/>
          </a:bodyPr>
          <a:lstStyle/>
          <a:p>
            <a:pPr algn="r">
              <a:lnSpc>
                <a:spcPct val="150000"/>
              </a:lnSpc>
            </a:pPr>
            <a:endParaRPr lang="fa-IR" dirty="0">
              <a:cs typeface="B Nazanin" panose="00000400000000000000" pitchFamily="2" charset="-78"/>
            </a:endParaRPr>
          </a:p>
          <a:p>
            <a:pPr algn="r">
              <a:lnSpc>
                <a:spcPct val="150000"/>
              </a:lnSpc>
            </a:pPr>
            <a:r>
              <a:rPr lang="fa-IR" dirty="0">
                <a:cs typeface="B Nazanin" panose="00000400000000000000" pitchFamily="2" charset="-78"/>
              </a:rPr>
              <a:t>    </a:t>
            </a:r>
          </a:p>
          <a:p>
            <a:pPr algn="r">
              <a:lnSpc>
                <a:spcPct val="150000"/>
              </a:lnSpc>
            </a:pPr>
            <a:r>
              <a:rPr lang="fa-IR" dirty="0">
                <a:cs typeface="B Nazanin" panose="00000400000000000000" pitchFamily="2" charset="-78"/>
              </a:rPr>
              <a:t>داوری: داوران در مسابقات کاراته با استفاده از قوانین مشخص، اجرای صحیح تکنیک‌ها و امتیازدهی را نظارت می‌کنند. در صورتی که یکی از مبارزان به مجموع هشت امتیاز برسد، داور برنده را اعلام می‌کند. اگر هیچکدام از رقبا به مجموع هشت امتیاز نرسند، مبارزه به اتمام می‌رسد و برنده بر اساس امتیازات کسب‌شده توسط هر ورزشکار تعیین می‌شود.</a:t>
            </a:r>
          </a:p>
          <a:p>
            <a:pPr algn="r">
              <a:lnSpc>
                <a:spcPct val="150000"/>
              </a:lnSpc>
            </a:pPr>
            <a:r>
              <a:rPr lang="fa-IR" dirty="0">
                <a:cs typeface="B Nazanin" panose="00000400000000000000" pitchFamily="2" charset="-78"/>
              </a:rPr>
              <a:t>تکنیک‌های ممنوعه: برخی از تکنیک‌ها و حرکات ممکن است به عنوان خطرآفرین تلقی شوند و در مسابقات ممنوع باشند.</a:t>
            </a:r>
          </a:p>
          <a:p>
            <a:pPr algn="r">
              <a:lnSpc>
                <a:spcPct val="150000"/>
              </a:lnSpc>
            </a:pPr>
            <a:endParaRPr lang="fa-IR" dirty="0">
              <a:cs typeface="B Nazanin" panose="00000400000000000000" pitchFamily="2" charset="-78"/>
            </a:endParaRPr>
          </a:p>
          <a:p>
            <a:pPr algn="r">
              <a:lnSpc>
                <a:spcPct val="150000"/>
              </a:lnSpc>
            </a:pPr>
            <a:r>
              <a:rPr lang="fa-IR" dirty="0">
                <a:cs typeface="B Nazanin" panose="00000400000000000000" pitchFamily="2" charset="-78"/>
              </a:rPr>
              <a:t>همه این قوانین با هدف ارتقاء استانداردهای فنی، اخلاقی، و ایمنی در ورزش کاراته تدوین شده‌اند و هر ورزشکار و مربی به رعایت دقیق این قوانین برای تضمین یک محیط مسابقاتی ایمن و عادلانه، ملتزم هستند.</a:t>
            </a:r>
            <a:endParaRPr lang="en-US" dirty="0">
              <a:cs typeface="B Nazanin" panose="00000400000000000000" pitchFamily="2" charset="-78"/>
            </a:endParaRPr>
          </a:p>
        </p:txBody>
      </p:sp>
    </p:spTree>
    <p:extLst>
      <p:ext uri="{BB962C8B-B14F-4D97-AF65-F5344CB8AC3E}">
        <p14:creationId xmlns:p14="http://schemas.microsoft.com/office/powerpoint/2010/main" val="19734684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31228" y="166838"/>
            <a:ext cx="2326278" cy="400110"/>
          </a:xfrm>
          <a:prstGeom prst="rect">
            <a:avLst/>
          </a:prstGeom>
        </p:spPr>
        <p:txBody>
          <a:bodyPr wrap="none">
            <a:spAutoFit/>
          </a:bodyPr>
          <a:lstStyle/>
          <a:p>
            <a:r>
              <a:rPr lang="fa-IR" sz="2000" dirty="0">
                <a:solidFill>
                  <a:schemeClr val="bg1"/>
                </a:solidFill>
                <a:cs typeface="B Titr" panose="00000700000000000000" pitchFamily="2" charset="-78"/>
              </a:rPr>
              <a:t>کاراته چه ورزشی است؟</a:t>
            </a:r>
            <a:endParaRPr lang="en-US" sz="2000" dirty="0">
              <a:solidFill>
                <a:schemeClr val="bg1"/>
              </a:solidFill>
              <a:cs typeface="B Titr" panose="00000700000000000000" pitchFamily="2" charset="-78"/>
            </a:endParaRPr>
          </a:p>
        </p:txBody>
      </p:sp>
      <p:sp>
        <p:nvSpPr>
          <p:cNvPr id="3" name="Rectangle 2"/>
          <p:cNvSpPr/>
          <p:nvPr/>
        </p:nvSpPr>
        <p:spPr>
          <a:xfrm>
            <a:off x="528206" y="1022693"/>
            <a:ext cx="6353362" cy="3901068"/>
          </a:xfrm>
          <a:prstGeom prst="rect">
            <a:avLst/>
          </a:prstGeom>
        </p:spPr>
        <p:txBody>
          <a:bodyPr wrap="square">
            <a:spAutoFit/>
          </a:bodyPr>
          <a:lstStyle/>
          <a:p>
            <a:pPr algn="justLow" rtl="1">
              <a:lnSpc>
                <a:spcPct val="200000"/>
              </a:lnSpc>
            </a:pPr>
            <a:r>
              <a:rPr lang="fa-IR" dirty="0">
                <a:cs typeface="B Nazanin" panose="00000400000000000000" pitchFamily="2" charset="-78"/>
              </a:rPr>
              <a:t>در دهه‌هاي گذشته، هنرهاي رزمي به عنوان یک سبک زندگي فراتر از تمرينات فيزيكي در حوزه‌ي ورزش شناخته شده‌اند. یکی از این هنرها که با اصول فني، اخلاقي و رواني خود شهرت جهاني بسیاری را به دست آورده است، ورزش کاراته است. این ورزش رزمی نه تنها یک ورزش بلکه یک راه زندگي با اصول اخلاقي و فنون رزمي است که به ارتقاء هماهنگي بدن و ذهن، تقويت استقامت روحي، و پیشرفت فردي کمک مي‌کند. مقاله حاضر به بررسی علمی و عمیق جنبه‌های مختلف کاراته می‌پردازد، از تاریخچه‌ی این هنر تا تأثیرات آن بر جوانب مختلف زندگی انسان.</a:t>
            </a:r>
            <a:endParaRPr lang="en-US" dirty="0">
              <a:cs typeface="B Nazanin" panose="00000400000000000000" pitchFamily="2" charset="-78"/>
            </a:endParaRP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161" t="-3098" r="1161" b="21480"/>
          <a:stretch/>
        </p:blipFill>
        <p:spPr>
          <a:xfrm>
            <a:off x="6096000" y="696880"/>
            <a:ext cx="6694977" cy="5464240"/>
          </a:xfrm>
          <a:prstGeom prst="rect">
            <a:avLst/>
          </a:prstGeom>
        </p:spPr>
      </p:pic>
    </p:spTree>
    <p:extLst>
      <p:ext uri="{BB962C8B-B14F-4D97-AF65-F5344CB8AC3E}">
        <p14:creationId xmlns:p14="http://schemas.microsoft.com/office/powerpoint/2010/main" val="6829284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90869" y="1395580"/>
            <a:ext cx="10610262" cy="2446824"/>
          </a:xfrm>
          <a:prstGeom prst="rect">
            <a:avLst/>
          </a:prstGeom>
        </p:spPr>
        <p:txBody>
          <a:bodyPr wrap="square">
            <a:spAutoFit/>
          </a:bodyPr>
          <a:lstStyle/>
          <a:p>
            <a:pPr algn="justLow" rtl="1">
              <a:lnSpc>
                <a:spcPct val="300000"/>
              </a:lnSpc>
            </a:pPr>
            <a:r>
              <a:rPr lang="fa-IR" dirty="0">
                <a:cs typeface="B Nazanin" panose="00000400000000000000" pitchFamily="2" charset="-78"/>
              </a:rPr>
              <a:t>این هنر رزمی ژاپنی با تاریخچه‌ای عمیق و ریشه‌دار، نه تنها یک فرهنگ و سبک زندگی است، بلکه فراتر از یک ورزش، یک شیوه تربیت فیزیکی و روحی نیز محسوب می‌شود. این ورزش نه تنها به تقویت جسم و افزایش توان فیزیکی کمک می‌کند بلکه اصول اخلاقی، انضباط، و احترام به دیگران را نیز ترویج می‌دهد. رعایت نکات ایمنی و استفاده از تجهیزات مناسب در این ورزش به تأکید بر اهمیت حفظ سلامتی ورزشکاران اشاره کردند.</a:t>
            </a:r>
            <a:endParaRPr lang="en-US" dirty="0">
              <a:cs typeface="B Nazanin" panose="00000400000000000000" pitchFamily="2" charset="-78"/>
            </a:endParaRPr>
          </a:p>
        </p:txBody>
      </p:sp>
      <p:sp>
        <p:nvSpPr>
          <p:cNvPr id="4" name="Rectangle 3"/>
          <p:cNvSpPr/>
          <p:nvPr/>
        </p:nvSpPr>
        <p:spPr>
          <a:xfrm>
            <a:off x="10084842" y="196334"/>
            <a:ext cx="1237839" cy="400110"/>
          </a:xfrm>
          <a:prstGeom prst="rect">
            <a:avLst/>
          </a:prstGeom>
        </p:spPr>
        <p:txBody>
          <a:bodyPr wrap="none">
            <a:spAutoFit/>
          </a:bodyPr>
          <a:lstStyle/>
          <a:p>
            <a:pPr algn="r"/>
            <a:r>
              <a:rPr lang="fa-IR" sz="2000" dirty="0">
                <a:solidFill>
                  <a:schemeClr val="bg1"/>
                </a:solidFill>
                <a:cs typeface="B Titr" panose="00000700000000000000" pitchFamily="2" charset="-78"/>
              </a:rPr>
              <a:t>سخن پایانی</a:t>
            </a:r>
            <a:endParaRPr lang="en-US" sz="2000" dirty="0">
              <a:solidFill>
                <a:schemeClr val="bg1"/>
              </a:solidFill>
              <a:cs typeface="B Titr" panose="00000700000000000000" pitchFamily="2" charset="-78"/>
            </a:endParaRPr>
          </a:p>
        </p:txBody>
      </p:sp>
    </p:spTree>
    <p:extLst>
      <p:ext uri="{BB962C8B-B14F-4D97-AF65-F5344CB8AC3E}">
        <p14:creationId xmlns:p14="http://schemas.microsoft.com/office/powerpoint/2010/main" val="21996193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8068" y="1131111"/>
            <a:ext cx="2901756" cy="523220"/>
          </a:xfrm>
          <a:prstGeom prst="rect">
            <a:avLst/>
          </a:prstGeom>
        </p:spPr>
        <p:txBody>
          <a:bodyPr wrap="none">
            <a:spAutoFit/>
          </a:bodyPr>
          <a:lstStyle/>
          <a:p>
            <a:r>
              <a:rPr lang="en-US" sz="2800" dirty="0">
                <a:latin typeface="Times New Roman" panose="02020603050405020304" pitchFamily="18" charset="0"/>
                <a:cs typeface="Times New Roman" panose="02020603050405020304" pitchFamily="18" charset="0"/>
              </a:rPr>
              <a:t>https://elmkarate.ir</a:t>
            </a:r>
          </a:p>
        </p:txBody>
      </p:sp>
      <p:sp>
        <p:nvSpPr>
          <p:cNvPr id="4" name="Rectangle 3"/>
          <p:cNvSpPr/>
          <p:nvPr/>
        </p:nvSpPr>
        <p:spPr>
          <a:xfrm>
            <a:off x="298068" y="2198608"/>
            <a:ext cx="3768083" cy="523220"/>
          </a:xfrm>
          <a:prstGeom prst="rect">
            <a:avLst/>
          </a:prstGeom>
        </p:spPr>
        <p:txBody>
          <a:bodyPr wrap="none">
            <a:spAutoFit/>
          </a:bodyPr>
          <a:lstStyle/>
          <a:p>
            <a:r>
              <a:rPr lang="en-US" sz="2800" dirty="0">
                <a:latin typeface="Times New Roman" panose="02020603050405020304" pitchFamily="18" charset="0"/>
                <a:cs typeface="Times New Roman" panose="02020603050405020304" pitchFamily="18" charset="0"/>
              </a:rPr>
              <a:t>https://www.daneshchi.ir</a:t>
            </a:r>
          </a:p>
        </p:txBody>
      </p:sp>
      <p:sp>
        <p:nvSpPr>
          <p:cNvPr id="5" name="Rectangle 4"/>
          <p:cNvSpPr/>
          <p:nvPr/>
        </p:nvSpPr>
        <p:spPr>
          <a:xfrm>
            <a:off x="10433982" y="191254"/>
            <a:ext cx="777777" cy="400110"/>
          </a:xfrm>
          <a:prstGeom prst="rect">
            <a:avLst/>
          </a:prstGeom>
        </p:spPr>
        <p:txBody>
          <a:bodyPr wrap="none">
            <a:spAutoFit/>
          </a:bodyPr>
          <a:lstStyle/>
          <a:p>
            <a:r>
              <a:rPr lang="fa-IR" sz="2000" dirty="0">
                <a:solidFill>
                  <a:schemeClr val="bg1"/>
                </a:solidFill>
                <a:cs typeface="B Titr" panose="00000700000000000000" pitchFamily="2" charset="-78"/>
              </a:rPr>
              <a:t>منابع :</a:t>
            </a:r>
            <a:endParaRPr lang="en-US" sz="2000" dirty="0">
              <a:solidFill>
                <a:schemeClr val="bg1"/>
              </a:solidFill>
              <a:cs typeface="B Titr" panose="00000700000000000000" pitchFamily="2" charset="-78"/>
            </a:endParaRPr>
          </a:p>
        </p:txBody>
      </p:sp>
      <p:sp>
        <p:nvSpPr>
          <p:cNvPr id="6" name="Rectangle 5"/>
          <p:cNvSpPr/>
          <p:nvPr/>
        </p:nvSpPr>
        <p:spPr>
          <a:xfrm>
            <a:off x="298068" y="3266106"/>
            <a:ext cx="4731808" cy="523220"/>
          </a:xfrm>
          <a:prstGeom prst="rect">
            <a:avLst/>
          </a:prstGeom>
        </p:spPr>
        <p:txBody>
          <a:bodyPr wrap="none">
            <a:spAutoFit/>
          </a:bodyPr>
          <a:lstStyle/>
          <a:p>
            <a:r>
              <a:rPr lang="en-US" sz="2800" dirty="0">
                <a:latin typeface="Times New Roman" panose="02020603050405020304" pitchFamily="18" charset="0"/>
                <a:cs typeface="Times New Roman" panose="02020603050405020304" pitchFamily="18" charset="0"/>
              </a:rPr>
              <a:t>https://ehsandibazar.com/article</a:t>
            </a:r>
          </a:p>
        </p:txBody>
      </p:sp>
    </p:spTree>
    <p:extLst>
      <p:ext uri="{BB962C8B-B14F-4D97-AF65-F5344CB8AC3E}">
        <p14:creationId xmlns:p14="http://schemas.microsoft.com/office/powerpoint/2010/main" val="6184207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DE284F1B-AC72-825D-B6D7-5C4D99DC743B}"/>
              </a:ext>
            </a:extLst>
          </p:cNvPr>
          <p:cNvSpPr/>
          <p:nvPr/>
        </p:nvSpPr>
        <p:spPr>
          <a:xfrm>
            <a:off x="7330440" y="1653540"/>
            <a:ext cx="3550920" cy="3550920"/>
          </a:xfrm>
          <a:prstGeom prst="ellipse">
            <a:avLst/>
          </a:prstGeom>
          <a:solidFill>
            <a:srgbClr val="F47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A999FD5-F77A-3F17-4E53-34348A4FAC9F}"/>
              </a:ext>
            </a:extLst>
          </p:cNvPr>
          <p:cNvSpPr/>
          <p:nvPr/>
        </p:nvSpPr>
        <p:spPr>
          <a:xfrm>
            <a:off x="1310640" y="2828835"/>
            <a:ext cx="8986756" cy="1200329"/>
          </a:xfrm>
          <a:prstGeom prst="rect">
            <a:avLst/>
          </a:prstGeom>
        </p:spPr>
        <p:txBody>
          <a:bodyPr wrap="none">
            <a:spAutoFit/>
          </a:bodyPr>
          <a:lstStyle/>
          <a:p>
            <a:r>
              <a:rPr lang="fa-IR" sz="7200" dirty="0">
                <a:cs typeface="B Titr" panose="00000700000000000000" pitchFamily="2" charset="-78"/>
              </a:rPr>
              <a:t>با تشکر از توجه شما عزیزان</a:t>
            </a:r>
            <a:endParaRPr lang="en-US" sz="7200" dirty="0">
              <a:cs typeface="B Titr" panose="00000700000000000000" pitchFamily="2" charset="-78"/>
            </a:endParaRPr>
          </a:p>
        </p:txBody>
      </p:sp>
    </p:spTree>
    <p:extLst>
      <p:ext uri="{BB962C8B-B14F-4D97-AF65-F5344CB8AC3E}">
        <p14:creationId xmlns:p14="http://schemas.microsoft.com/office/powerpoint/2010/main" val="23440101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08"/>
          <a:stretch/>
        </p:blipFill>
        <p:spPr>
          <a:xfrm>
            <a:off x="0" y="2686639"/>
            <a:ext cx="4936725" cy="3993475"/>
          </a:xfrm>
          <a:prstGeom prst="rect">
            <a:avLst/>
          </a:prstGeom>
        </p:spPr>
      </p:pic>
      <p:sp>
        <p:nvSpPr>
          <p:cNvPr id="3" name="Rectangle 2"/>
          <p:cNvSpPr/>
          <p:nvPr/>
        </p:nvSpPr>
        <p:spPr>
          <a:xfrm>
            <a:off x="5673213" y="1321109"/>
            <a:ext cx="6096000" cy="369332"/>
          </a:xfrm>
          <a:prstGeom prst="rect">
            <a:avLst/>
          </a:prstGeom>
        </p:spPr>
        <p:txBody>
          <a:bodyPr>
            <a:spAutoFit/>
          </a:bodyPr>
          <a:lstStyle/>
          <a:p>
            <a:endParaRPr lang="en-US" dirty="0"/>
          </a:p>
        </p:txBody>
      </p:sp>
      <p:sp>
        <p:nvSpPr>
          <p:cNvPr id="4" name="Rectangle 3"/>
          <p:cNvSpPr/>
          <p:nvPr/>
        </p:nvSpPr>
        <p:spPr>
          <a:xfrm>
            <a:off x="9868735" y="206166"/>
            <a:ext cx="1524776" cy="400110"/>
          </a:xfrm>
          <a:prstGeom prst="rect">
            <a:avLst/>
          </a:prstGeom>
        </p:spPr>
        <p:txBody>
          <a:bodyPr wrap="none">
            <a:spAutoFit/>
          </a:bodyPr>
          <a:lstStyle/>
          <a:p>
            <a:r>
              <a:rPr lang="fa-IR" sz="2000" dirty="0">
                <a:solidFill>
                  <a:schemeClr val="bg1"/>
                </a:solidFill>
                <a:cs typeface="B Titr" panose="00000700000000000000" pitchFamily="2" charset="-78"/>
              </a:rPr>
              <a:t>تاریخچه کاراته</a:t>
            </a:r>
            <a:endParaRPr lang="en-US" sz="2000" dirty="0">
              <a:solidFill>
                <a:schemeClr val="bg1"/>
              </a:solidFill>
              <a:cs typeface="B Titr" panose="00000700000000000000" pitchFamily="2" charset="-78"/>
            </a:endParaRPr>
          </a:p>
        </p:txBody>
      </p:sp>
      <p:sp>
        <p:nvSpPr>
          <p:cNvPr id="5" name="Rectangle 4"/>
          <p:cNvSpPr/>
          <p:nvPr/>
        </p:nvSpPr>
        <p:spPr>
          <a:xfrm>
            <a:off x="4994637" y="1321109"/>
            <a:ext cx="6714873" cy="4455066"/>
          </a:xfrm>
          <a:prstGeom prst="rect">
            <a:avLst/>
          </a:prstGeom>
        </p:spPr>
        <p:txBody>
          <a:bodyPr wrap="square">
            <a:spAutoFit/>
          </a:bodyPr>
          <a:lstStyle/>
          <a:p>
            <a:pPr algn="ctr">
              <a:lnSpc>
                <a:spcPct val="200000"/>
              </a:lnSpc>
            </a:pPr>
            <a:r>
              <a:rPr lang="fa-IR" dirty="0">
                <a:cs typeface="B Nazanin" panose="00000400000000000000" pitchFamily="2" charset="-78"/>
              </a:rPr>
              <a:t>تاریخچه کاراته به دهه‌های پیش از میلاد بازمی‌گردد و در جزایر ریوکیو سرزمین ژاپن شکل گرفته است. اصول و تکنیک‌های این هنر رزمی به دست مردمانی به نام "سامورایی" توسعه یافت و در قرون وسطی به نام  "جوجیتسو" شناخته می‌شد. با پیشرفت‌های فرهنگی و تاریخی، جوجیتسو به کاراته تبدیل شد و از این زمان به عنوان یک هنر رزمی کامل و سیستماتیک شناخته می‌شود. در سده 20 میلادی، این هنر به دیگر نقاط جهان منتقل و با تدریس آن به جوانان و بزرگ‌ترها، کاراته به عنوان یک ورزش رزمی جهانی شناخته شد. امروزه، این هنر رزمی به عنوان یک هنر تربیتی و ورزشی با اصول اخلاقی و انضباط روحی، در سراسر جهان جایگاه خود را پررنگ کرده و متخصصان و علاقه‌مندان زیادی را به خود جذب کرده است.</a:t>
            </a:r>
            <a:endParaRPr lang="en-US" dirty="0">
              <a:cs typeface="B Nazanin" panose="00000400000000000000" pitchFamily="2" charset="-78"/>
            </a:endParaRPr>
          </a:p>
        </p:txBody>
      </p:sp>
    </p:spTree>
    <p:extLst>
      <p:ext uri="{BB962C8B-B14F-4D97-AF65-F5344CB8AC3E}">
        <p14:creationId xmlns:p14="http://schemas.microsoft.com/office/powerpoint/2010/main" val="4187661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024460" y="225830"/>
            <a:ext cx="2343911" cy="400110"/>
          </a:xfrm>
          <a:prstGeom prst="rect">
            <a:avLst/>
          </a:prstGeom>
        </p:spPr>
        <p:txBody>
          <a:bodyPr wrap="none">
            <a:spAutoFit/>
          </a:bodyPr>
          <a:lstStyle/>
          <a:p>
            <a:r>
              <a:rPr lang="fa-IR" sz="2000" dirty="0">
                <a:solidFill>
                  <a:schemeClr val="bg1"/>
                </a:solidFill>
                <a:cs typeface="B Titr" panose="00000700000000000000" pitchFamily="2" charset="-78"/>
              </a:rPr>
              <a:t>تاریخچه کاراته در ایران</a:t>
            </a:r>
            <a:endParaRPr lang="en-US" sz="2000" dirty="0">
              <a:solidFill>
                <a:schemeClr val="bg1"/>
              </a:solidFill>
              <a:cs typeface="B Titr" panose="00000700000000000000" pitchFamily="2" charset="-78"/>
            </a:endParaRPr>
          </a:p>
        </p:txBody>
      </p:sp>
      <p:sp>
        <p:nvSpPr>
          <p:cNvPr id="7" name="Rectangle 6"/>
          <p:cNvSpPr/>
          <p:nvPr/>
        </p:nvSpPr>
        <p:spPr>
          <a:xfrm>
            <a:off x="2535811" y="3181225"/>
            <a:ext cx="9341963" cy="3450945"/>
          </a:xfrm>
          <a:prstGeom prst="rect">
            <a:avLst/>
          </a:prstGeom>
        </p:spPr>
        <p:txBody>
          <a:bodyPr wrap="square">
            <a:spAutoFit/>
          </a:bodyPr>
          <a:lstStyle/>
          <a:p>
            <a:pPr algn="justLow" rtl="1">
              <a:lnSpc>
                <a:spcPct val="250000"/>
              </a:lnSpc>
            </a:pPr>
            <a:r>
              <a:rPr lang="fa-IR" dirty="0">
                <a:cs typeface="B Nazanin" panose="00000400000000000000" pitchFamily="2" charset="-78"/>
              </a:rPr>
              <a:t>تاریخچه کاراته در ایران به سال ۱۳۴۲ بازمی‌گردد. دکتر فرهاد وارسته اولین کاراته کایی بود که توانست کمربند مشکی این ورزش را کسب کرده و به عنوان بنیانگذار این ورزش در ایران شناخته می شود. ۱۳۵۱ بود که انجمن کاراته در ایران تأسیس شد و از آن دوران به بعد این ورزش رزمی در ایران با استقبال گسترده ای مواجه و به عنوان یک ورزش محبوب بین جوانان و بزرگترها شناخته می‌شود. اکنون، ایران یکی از کشورهای فعال در حوزه این ورزش رزمی است و ورزشکاران برجسته ایرانی در رقابت‌های جهانی با موفقیت‌های چشمگیری روبه‌رو شده‌اند.</a:t>
            </a:r>
            <a:endParaRPr lang="en-US" dirty="0">
              <a:cs typeface="B Nazanin" panose="00000400000000000000" pitchFamily="2" charset="-78"/>
            </a:endParaRPr>
          </a:p>
        </p:txBody>
      </p:sp>
      <p:pic>
        <p:nvPicPr>
          <p:cNvPr id="4" name="Picture 3">
            <a:extLst>
              <a:ext uri="{FF2B5EF4-FFF2-40B4-BE49-F238E27FC236}">
                <a16:creationId xmlns:a16="http://schemas.microsoft.com/office/drawing/2014/main" id="{A57080E1-08DA-8DA9-AE8C-7B2468E6FD2A}"/>
              </a:ext>
            </a:extLst>
          </p:cNvPr>
          <p:cNvPicPr>
            <a:picLocks noChangeAspect="1"/>
          </p:cNvPicPr>
          <p:nvPr/>
        </p:nvPicPr>
        <p:blipFill>
          <a:blip r:embed="rId2"/>
          <a:stretch>
            <a:fillRect/>
          </a:stretch>
        </p:blipFill>
        <p:spPr>
          <a:xfrm>
            <a:off x="1015809" y="1043203"/>
            <a:ext cx="3201918" cy="21349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1BCF253F-F57E-33E6-7E4A-0C465B3C4D72}"/>
              </a:ext>
            </a:extLst>
          </p:cNvPr>
          <p:cNvPicPr>
            <a:picLocks noChangeAspect="1"/>
          </p:cNvPicPr>
          <p:nvPr/>
        </p:nvPicPr>
        <p:blipFill>
          <a:blip r:embed="rId3"/>
          <a:stretch>
            <a:fillRect/>
          </a:stretch>
        </p:blipFill>
        <p:spPr>
          <a:xfrm>
            <a:off x="4480926" y="1043203"/>
            <a:ext cx="3213416" cy="21349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2494C0DC-79C3-0DAE-3222-991AE8CE2E7E}"/>
              </a:ext>
            </a:extLst>
          </p:cNvPr>
          <p:cNvPicPr>
            <a:picLocks noChangeAspect="1"/>
          </p:cNvPicPr>
          <p:nvPr/>
        </p:nvPicPr>
        <p:blipFill>
          <a:blip r:embed="rId4"/>
          <a:stretch>
            <a:fillRect/>
          </a:stretch>
        </p:blipFill>
        <p:spPr>
          <a:xfrm>
            <a:off x="7837607" y="1043202"/>
            <a:ext cx="3201918" cy="21380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60762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95553" y="235663"/>
            <a:ext cx="3373039" cy="400110"/>
          </a:xfrm>
          <a:prstGeom prst="rect">
            <a:avLst/>
          </a:prstGeom>
        </p:spPr>
        <p:txBody>
          <a:bodyPr wrap="none">
            <a:spAutoFit/>
          </a:bodyPr>
          <a:lstStyle/>
          <a:p>
            <a:r>
              <a:rPr lang="fa-IR" sz="2000" dirty="0">
                <a:solidFill>
                  <a:schemeClr val="bg1"/>
                </a:solidFill>
                <a:cs typeface="B Titr" panose="00000700000000000000" pitchFamily="2" charset="-78"/>
              </a:rPr>
              <a:t>کاراته برای چه کسانی مناسب است؟</a:t>
            </a:r>
            <a:endParaRPr lang="en-US" sz="2000" dirty="0">
              <a:solidFill>
                <a:schemeClr val="bg1"/>
              </a:solidFill>
              <a:cs typeface="B Titr" panose="00000700000000000000" pitchFamily="2" charset="-78"/>
            </a:endParaRPr>
          </a:p>
        </p:txBody>
      </p:sp>
      <p:sp>
        <p:nvSpPr>
          <p:cNvPr id="3" name="Rectangle 2"/>
          <p:cNvSpPr/>
          <p:nvPr/>
        </p:nvSpPr>
        <p:spPr>
          <a:xfrm>
            <a:off x="461913" y="799837"/>
            <a:ext cx="6311956"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کاراته برای افرادی از هر سن و جنس مناسب است و می‌تواند به عنوان یک ورزش، گزینه مناسبی باشد. این ورزش رزمی برای کودکان و نوجوانان، علاوه بر تقویت سلامت جسمی و توانبخشی عضلات، انضباط، احترام به دیگران و تقویت تمرکز روانی را نیز ترویج می‌دهد. برای بزرگترها، این ورزش به عنوان یک فعالیت تناسب اندامی موثر و کارآمد مطرح است و بهبود مهارتهای دفاع شخصی و ایجاد تعادل در زندگی روزمره را فراهم می‌کند. همچنین، این هنر رزمی برای هر دو جنسیت آقایان و بانوان قابل دسترسی است و به عنوان یک راه برای افزایش اعتماد به نفس و کسب مهارتهای دفاع شخصی مؤثر مطرح می‌شود. </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2E24E386-4BF7-C23D-7F94-78BA58D1CA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5364" y="1191897"/>
            <a:ext cx="4594723" cy="44742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0EEBC6A0-D5AB-7246-F802-90EEF44581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5909" y="5109328"/>
            <a:ext cx="1940161" cy="12999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463618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018318" y="151777"/>
            <a:ext cx="2299027" cy="400110"/>
          </a:xfrm>
          <a:prstGeom prst="rect">
            <a:avLst/>
          </a:prstGeom>
        </p:spPr>
        <p:txBody>
          <a:bodyPr wrap="none">
            <a:spAutoFit/>
          </a:bodyPr>
          <a:lstStyle/>
          <a:p>
            <a:r>
              <a:rPr lang="fa-IR" sz="2000" dirty="0">
                <a:solidFill>
                  <a:schemeClr val="bg1"/>
                </a:solidFill>
                <a:cs typeface="B Titr" panose="00000700000000000000" pitchFamily="2" charset="-78"/>
              </a:rPr>
              <a:t>سن شروع ورزش کاراته</a:t>
            </a:r>
            <a:endParaRPr lang="en-US" sz="2000" dirty="0">
              <a:solidFill>
                <a:schemeClr val="bg1"/>
              </a:solidFill>
              <a:cs typeface="B Titr" panose="00000700000000000000" pitchFamily="2" charset="-78"/>
            </a:endParaRPr>
          </a:p>
        </p:txBody>
      </p:sp>
      <p:sp>
        <p:nvSpPr>
          <p:cNvPr id="5" name="Rectangle 4"/>
          <p:cNvSpPr/>
          <p:nvPr/>
        </p:nvSpPr>
        <p:spPr>
          <a:xfrm>
            <a:off x="669607" y="1688385"/>
            <a:ext cx="10852786" cy="3277820"/>
          </a:xfrm>
          <a:prstGeom prst="rect">
            <a:avLst/>
          </a:prstGeom>
        </p:spPr>
        <p:txBody>
          <a:bodyPr wrap="square">
            <a:spAutoFit/>
          </a:bodyPr>
          <a:lstStyle/>
          <a:p>
            <a:pPr algn="ctr">
              <a:lnSpc>
                <a:spcPct val="300000"/>
              </a:lnSpc>
            </a:pPr>
            <a:r>
              <a:rPr lang="fa-IR" dirty="0">
                <a:cs typeface="B Nazanin" panose="00000400000000000000" pitchFamily="2" charset="-78"/>
              </a:rPr>
              <a:t>ورزش کاراته به طور کلی برای افرادی از هر سنی مناسب است. بسیاری از مدارس کاراته و باشگاه‌های ورزشی، گروه‌های سنی مختلفی برای تمرینات و آموزش ارائه می‌دهند. برای کودکان، آغاز تمرینات کاراته از سنین پیش‌دبستانی یا حتی کودکی می‌تواند مناسب باشد. این سنین ابتدایی علاوه بر تقویت بدن، به ایجاد انضباط روحی، تمرکز و افزایش اعتماد به نفس کمک می‌کند. نوجوانان و جوانان و حتی برخی افراد در سنین میانی یا بالاتر نیز می‌توانند با شروع این ورزش رزمی، به بهبود فیزیکی و روحی خود بپردازند.</a:t>
            </a:r>
            <a:endParaRPr lang="en-US" dirty="0">
              <a:cs typeface="B Nazanin" panose="00000400000000000000" pitchFamily="2" charset="-78"/>
            </a:endParaRPr>
          </a:p>
        </p:txBody>
      </p:sp>
    </p:spTree>
    <p:extLst>
      <p:ext uri="{BB962C8B-B14F-4D97-AF65-F5344CB8AC3E}">
        <p14:creationId xmlns:p14="http://schemas.microsoft.com/office/powerpoint/2010/main" val="8104946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61544" y="223702"/>
            <a:ext cx="2323072" cy="400110"/>
          </a:xfrm>
          <a:prstGeom prst="rect">
            <a:avLst/>
          </a:prstGeom>
        </p:spPr>
        <p:txBody>
          <a:bodyPr wrap="none">
            <a:spAutoFit/>
          </a:bodyPr>
          <a:lstStyle/>
          <a:p>
            <a:r>
              <a:rPr lang="fa-IR" sz="2000" dirty="0">
                <a:solidFill>
                  <a:schemeClr val="bg1"/>
                </a:solidFill>
                <a:cs typeface="B Titr" panose="00000700000000000000" pitchFamily="2" charset="-78"/>
              </a:rPr>
              <a:t>دسته‌بندی ورزش کاراته</a:t>
            </a:r>
            <a:endParaRPr lang="en-US" sz="2000" dirty="0">
              <a:solidFill>
                <a:schemeClr val="bg1"/>
              </a:solidFill>
              <a:cs typeface="B Titr" panose="00000700000000000000" pitchFamily="2" charset="-78"/>
            </a:endParaRPr>
          </a:p>
        </p:txBody>
      </p:sp>
      <p:sp>
        <p:nvSpPr>
          <p:cNvPr id="3" name="Rectangle 2"/>
          <p:cNvSpPr/>
          <p:nvPr/>
        </p:nvSpPr>
        <p:spPr>
          <a:xfrm>
            <a:off x="3724399" y="1180210"/>
            <a:ext cx="8091948" cy="369332"/>
          </a:xfrm>
          <a:prstGeom prst="rect">
            <a:avLst/>
          </a:prstGeom>
        </p:spPr>
        <p:txBody>
          <a:bodyPr wrap="square">
            <a:spAutoFit/>
          </a:bodyPr>
          <a:lstStyle/>
          <a:p>
            <a:pPr algn="r"/>
            <a:r>
              <a:rPr lang="fa-IR" dirty="0">
                <a:cs typeface="B Nazanin" panose="00000400000000000000" pitchFamily="2" charset="-78"/>
              </a:rPr>
              <a:t>مسابقات کاراته به دو دسته تقسیم‌بندی می‌شوند که در هر دسته آن، نوع حریف متفاوت است:</a:t>
            </a:r>
            <a:endParaRPr lang="en-US" dirty="0">
              <a:cs typeface="B Nazanin" panose="00000400000000000000" pitchFamily="2" charset="-78"/>
            </a:endParaRPr>
          </a:p>
        </p:txBody>
      </p:sp>
      <p:sp>
        <p:nvSpPr>
          <p:cNvPr id="4" name="Rectangle 3"/>
          <p:cNvSpPr/>
          <p:nvPr/>
        </p:nvSpPr>
        <p:spPr>
          <a:xfrm>
            <a:off x="320511" y="1670392"/>
            <a:ext cx="6249971" cy="2835392"/>
          </a:xfrm>
          <a:prstGeom prst="rect">
            <a:avLst/>
          </a:prstGeom>
        </p:spPr>
        <p:txBody>
          <a:bodyPr wrap="square">
            <a:spAutoFit/>
          </a:bodyPr>
          <a:lstStyle/>
          <a:p>
            <a:pPr algn="r" rtl="1">
              <a:lnSpc>
                <a:spcPct val="250000"/>
              </a:lnSpc>
            </a:pPr>
            <a:r>
              <a:rPr lang="fa-IR" sz="2000" dirty="0">
                <a:solidFill>
                  <a:srgbClr val="FF0000"/>
                </a:solidFill>
                <a:latin typeface="Times New Roman" panose="02020603050405020304" pitchFamily="18" charset="0"/>
                <a:cs typeface="B Titr" panose="00000700000000000000" pitchFamily="2" charset="-78"/>
              </a:rPr>
              <a:t>فرم یا کاتا </a:t>
            </a:r>
            <a:r>
              <a:rPr lang="en-US" sz="2000" dirty="0">
                <a:solidFill>
                  <a:srgbClr val="FF0000"/>
                </a:solidFill>
                <a:latin typeface="Times New Roman" panose="02020603050405020304" pitchFamily="18" charset="0"/>
                <a:cs typeface="B Titr" panose="00000700000000000000" pitchFamily="2" charset="-78"/>
              </a:rPr>
              <a:t> </a:t>
            </a:r>
            <a:r>
              <a:rPr lang="fa-IR" sz="2000" dirty="0">
                <a:solidFill>
                  <a:srgbClr val="FF0000"/>
                </a:solidFill>
                <a:latin typeface="Times New Roman" panose="02020603050405020304" pitchFamily="18" charset="0"/>
                <a:cs typeface="B Titr" panose="00000700000000000000" pitchFamily="2" charset="-78"/>
              </a:rPr>
              <a:t>(</a:t>
            </a:r>
            <a:r>
              <a:rPr lang="en-US" sz="2000" dirty="0">
                <a:solidFill>
                  <a:srgbClr val="FF0000"/>
                </a:solidFill>
                <a:latin typeface="Times New Roman" panose="02020603050405020304" pitchFamily="18" charset="0"/>
                <a:cs typeface="B Titr" panose="00000700000000000000" pitchFamily="2" charset="-78"/>
              </a:rPr>
              <a:t>Kata</a:t>
            </a:r>
            <a:r>
              <a:rPr lang="fa-IR" sz="2000" dirty="0">
                <a:solidFill>
                  <a:srgbClr val="FF0000"/>
                </a:solidFill>
                <a:latin typeface="Times New Roman" panose="02020603050405020304" pitchFamily="18" charset="0"/>
                <a:cs typeface="B Titr" panose="00000700000000000000" pitchFamily="2" charset="-78"/>
              </a:rPr>
              <a:t>)</a:t>
            </a:r>
            <a:endParaRPr lang="en-US" sz="2000" dirty="0">
              <a:solidFill>
                <a:srgbClr val="FF0000"/>
              </a:solidFill>
              <a:latin typeface="Times New Roman" panose="02020603050405020304" pitchFamily="18" charset="0"/>
              <a:cs typeface="B Titr" panose="00000700000000000000" pitchFamily="2" charset="-78"/>
            </a:endParaRPr>
          </a:p>
          <a:p>
            <a:pPr algn="r" rtl="1">
              <a:lnSpc>
                <a:spcPct val="250000"/>
              </a:lnSpc>
            </a:pPr>
            <a:r>
              <a:rPr lang="fa-IR" dirty="0">
                <a:cs typeface="B Nazanin" panose="00000400000000000000" pitchFamily="2" charset="-78"/>
              </a:rPr>
              <a:t>در این نوع از ورزش کاراته، حریف به صورت فرضی است و مبارز مجموعه‌ای از حرکاتی که آموزش دیده را به تنهایی انجام می‌دهد، این حرکات شبیه‌سازی دفاع و ضد حمله می‌باشد. این اجراها مانند ورزش ژیمناستیک توسط هیئت داوران امتیازدهی می‌شوند.</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7315200" y="1745806"/>
            <a:ext cx="4314513" cy="4710744"/>
          </a:xfrm>
          <a:prstGeom prst="rect">
            <a:avLst/>
          </a:prstGeom>
        </p:spPr>
      </p:pic>
    </p:spTree>
    <p:extLst>
      <p:ext uri="{BB962C8B-B14F-4D97-AF65-F5344CB8AC3E}">
        <p14:creationId xmlns:p14="http://schemas.microsoft.com/office/powerpoint/2010/main" val="39977654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TotalTime>
  <Words>4509</Words>
  <Application>Microsoft Office PowerPoint</Application>
  <PresentationFormat>Widescreen</PresentationFormat>
  <Paragraphs>181</Paragraphs>
  <Slides>42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39</cp:revision>
  <dcterms:created xsi:type="dcterms:W3CDTF">2024-04-07T01:05:50Z</dcterms:created>
  <dcterms:modified xsi:type="dcterms:W3CDTF">2024-04-09T06:56:20Z</dcterms:modified>
</cp:coreProperties>
</file>