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C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418326DE-C7FC-B200-C5C3-2FEC9BD2F889}"/>
              </a:ext>
            </a:extLst>
          </p:cNvPr>
          <p:cNvGrpSpPr/>
          <p:nvPr userDrawn="1"/>
        </p:nvGrpSpPr>
        <p:grpSpPr>
          <a:xfrm>
            <a:off x="467451" y="2950491"/>
            <a:ext cx="11257098" cy="3152783"/>
            <a:chOff x="684733" y="157297"/>
            <a:chExt cx="11044148" cy="3093142"/>
          </a:xfrm>
        </p:grpSpPr>
        <p:pic>
          <p:nvPicPr>
            <p:cNvPr id="15" name="Picture 14">
              <a:extLst>
                <a:ext uri="{FF2B5EF4-FFF2-40B4-BE49-F238E27FC236}">
                  <a16:creationId xmlns:a16="http://schemas.microsoft.com/office/drawing/2014/main" id="{E1505D2C-690D-2552-5EB4-D0ACF9D8DA3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4733" y="157297"/>
              <a:ext cx="3094800" cy="3093142"/>
            </a:xfrm>
            <a:prstGeom prst="rect">
              <a:avLst/>
            </a:prstGeom>
          </p:spPr>
        </p:pic>
        <p:pic>
          <p:nvPicPr>
            <p:cNvPr id="16" name="Picture 15">
              <a:extLst>
                <a:ext uri="{FF2B5EF4-FFF2-40B4-BE49-F238E27FC236}">
                  <a16:creationId xmlns:a16="http://schemas.microsoft.com/office/drawing/2014/main" id="{3B2F3620-03DF-7227-B482-B52668967B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634081" y="157297"/>
              <a:ext cx="3094800" cy="3093142"/>
            </a:xfrm>
            <a:prstGeom prst="rect">
              <a:avLst/>
            </a:prstGeom>
          </p:spPr>
        </p:pic>
        <p:grpSp>
          <p:nvGrpSpPr>
            <p:cNvPr id="17" name="Group 16">
              <a:extLst>
                <a:ext uri="{FF2B5EF4-FFF2-40B4-BE49-F238E27FC236}">
                  <a16:creationId xmlns:a16="http://schemas.microsoft.com/office/drawing/2014/main" id="{A92A9D94-C637-B35C-8827-6AE76AB52C8B}"/>
                </a:ext>
              </a:extLst>
            </p:cNvPr>
            <p:cNvGrpSpPr/>
            <p:nvPr userDrawn="1"/>
          </p:nvGrpSpPr>
          <p:grpSpPr>
            <a:xfrm>
              <a:off x="1307648" y="715885"/>
              <a:ext cx="9798318" cy="1975966"/>
              <a:chOff x="695088" y="572380"/>
              <a:chExt cx="10994171" cy="2217126"/>
            </a:xfrm>
          </p:grpSpPr>
          <p:pic>
            <p:nvPicPr>
              <p:cNvPr id="18" name="Picture 17">
                <a:extLst>
                  <a:ext uri="{FF2B5EF4-FFF2-40B4-BE49-F238E27FC236}">
                    <a16:creationId xmlns:a16="http://schemas.microsoft.com/office/drawing/2014/main" id="{7C44645E-84DD-9C29-7E6A-8EC674E2736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5088" y="572380"/>
                <a:ext cx="5776733" cy="2217126"/>
              </a:xfrm>
              <a:prstGeom prst="rect">
                <a:avLst/>
              </a:prstGeom>
            </p:spPr>
          </p:pic>
          <p:pic>
            <p:nvPicPr>
              <p:cNvPr id="19" name="Picture 18">
                <a:extLst>
                  <a:ext uri="{FF2B5EF4-FFF2-40B4-BE49-F238E27FC236}">
                    <a16:creationId xmlns:a16="http://schemas.microsoft.com/office/drawing/2014/main" id="{B7898966-287E-940D-45D1-A6152182FC6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5912526" y="572380"/>
                <a:ext cx="5776733" cy="2217126"/>
              </a:xfrm>
              <a:prstGeom prst="rect">
                <a:avLst/>
              </a:prstGeom>
            </p:spPr>
          </p:pic>
        </p:grpSp>
      </p:grpSp>
    </p:spTree>
    <p:extLst>
      <p:ext uri="{BB962C8B-B14F-4D97-AF65-F5344CB8AC3E}">
        <p14:creationId xmlns:p14="http://schemas.microsoft.com/office/powerpoint/2010/main" val="12318440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418326DE-C7FC-B200-C5C3-2FEC9BD2F889}"/>
              </a:ext>
            </a:extLst>
          </p:cNvPr>
          <p:cNvGrpSpPr/>
          <p:nvPr userDrawn="1"/>
        </p:nvGrpSpPr>
        <p:grpSpPr>
          <a:xfrm>
            <a:off x="467451" y="1130568"/>
            <a:ext cx="11257098" cy="3152783"/>
            <a:chOff x="684733" y="157297"/>
            <a:chExt cx="11044148" cy="3093142"/>
          </a:xfrm>
        </p:grpSpPr>
        <p:pic>
          <p:nvPicPr>
            <p:cNvPr id="15" name="Picture 14">
              <a:extLst>
                <a:ext uri="{FF2B5EF4-FFF2-40B4-BE49-F238E27FC236}">
                  <a16:creationId xmlns:a16="http://schemas.microsoft.com/office/drawing/2014/main" id="{E1505D2C-690D-2552-5EB4-D0ACF9D8DA3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84733" y="157297"/>
              <a:ext cx="3094800" cy="3093142"/>
            </a:xfrm>
            <a:prstGeom prst="rect">
              <a:avLst/>
            </a:prstGeom>
          </p:spPr>
        </p:pic>
        <p:pic>
          <p:nvPicPr>
            <p:cNvPr id="16" name="Picture 15">
              <a:extLst>
                <a:ext uri="{FF2B5EF4-FFF2-40B4-BE49-F238E27FC236}">
                  <a16:creationId xmlns:a16="http://schemas.microsoft.com/office/drawing/2014/main" id="{3B2F3620-03DF-7227-B482-B52668967B8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634081" y="157297"/>
              <a:ext cx="3094800" cy="3093142"/>
            </a:xfrm>
            <a:prstGeom prst="rect">
              <a:avLst/>
            </a:prstGeom>
          </p:spPr>
        </p:pic>
        <p:grpSp>
          <p:nvGrpSpPr>
            <p:cNvPr id="17" name="Group 16">
              <a:extLst>
                <a:ext uri="{FF2B5EF4-FFF2-40B4-BE49-F238E27FC236}">
                  <a16:creationId xmlns:a16="http://schemas.microsoft.com/office/drawing/2014/main" id="{A92A9D94-C637-B35C-8827-6AE76AB52C8B}"/>
                </a:ext>
              </a:extLst>
            </p:cNvPr>
            <p:cNvGrpSpPr/>
            <p:nvPr userDrawn="1"/>
          </p:nvGrpSpPr>
          <p:grpSpPr>
            <a:xfrm>
              <a:off x="1307648" y="715885"/>
              <a:ext cx="9798318" cy="1975966"/>
              <a:chOff x="695088" y="572380"/>
              <a:chExt cx="10994171" cy="2217126"/>
            </a:xfrm>
          </p:grpSpPr>
          <p:pic>
            <p:nvPicPr>
              <p:cNvPr id="18" name="Picture 17">
                <a:extLst>
                  <a:ext uri="{FF2B5EF4-FFF2-40B4-BE49-F238E27FC236}">
                    <a16:creationId xmlns:a16="http://schemas.microsoft.com/office/drawing/2014/main" id="{7C44645E-84DD-9C29-7E6A-8EC674E2736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5088" y="572380"/>
                <a:ext cx="5776733" cy="2217126"/>
              </a:xfrm>
              <a:prstGeom prst="rect">
                <a:avLst/>
              </a:prstGeom>
            </p:spPr>
          </p:pic>
          <p:pic>
            <p:nvPicPr>
              <p:cNvPr id="19" name="Picture 18">
                <a:extLst>
                  <a:ext uri="{FF2B5EF4-FFF2-40B4-BE49-F238E27FC236}">
                    <a16:creationId xmlns:a16="http://schemas.microsoft.com/office/drawing/2014/main" id="{B7898966-287E-940D-45D1-A6152182FC6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5912526" y="572380"/>
                <a:ext cx="5776733" cy="2217126"/>
              </a:xfrm>
              <a:prstGeom prst="rect">
                <a:avLst/>
              </a:prstGeom>
            </p:spPr>
          </p:pic>
        </p:grpSp>
      </p:grpSp>
      <p:grpSp>
        <p:nvGrpSpPr>
          <p:cNvPr id="11" name="Group 10">
            <a:extLst>
              <a:ext uri="{FF2B5EF4-FFF2-40B4-BE49-F238E27FC236}">
                <a16:creationId xmlns:a16="http://schemas.microsoft.com/office/drawing/2014/main" id="{B1C1DF47-79CA-1F8D-EA23-8A15DE4597C2}"/>
              </a:ext>
            </a:extLst>
          </p:cNvPr>
          <p:cNvGrpSpPr/>
          <p:nvPr userDrawn="1"/>
        </p:nvGrpSpPr>
        <p:grpSpPr>
          <a:xfrm>
            <a:off x="3095934" y="4520911"/>
            <a:ext cx="5982828" cy="1206520"/>
            <a:chOff x="695088" y="572380"/>
            <a:chExt cx="10994171" cy="2217126"/>
          </a:xfrm>
        </p:grpSpPr>
        <p:pic>
          <p:nvPicPr>
            <p:cNvPr id="12" name="Picture 11">
              <a:extLst>
                <a:ext uri="{FF2B5EF4-FFF2-40B4-BE49-F238E27FC236}">
                  <a16:creationId xmlns:a16="http://schemas.microsoft.com/office/drawing/2014/main" id="{BFAA57A8-2EB8-F224-8204-E77F625E22C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5088" y="572380"/>
              <a:ext cx="5776733" cy="2217126"/>
            </a:xfrm>
            <a:prstGeom prst="rect">
              <a:avLst/>
            </a:prstGeom>
          </p:spPr>
        </p:pic>
        <p:pic>
          <p:nvPicPr>
            <p:cNvPr id="13" name="Picture 12">
              <a:extLst>
                <a:ext uri="{FF2B5EF4-FFF2-40B4-BE49-F238E27FC236}">
                  <a16:creationId xmlns:a16="http://schemas.microsoft.com/office/drawing/2014/main" id="{6FCB13DB-A924-3AE9-370F-A0EE7264381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5912526" y="572380"/>
              <a:ext cx="5776733" cy="2217126"/>
            </a:xfrm>
            <a:prstGeom prst="rect">
              <a:avLst/>
            </a:prstGeom>
          </p:spPr>
        </p:pic>
      </p:grpSp>
      <p:pic>
        <p:nvPicPr>
          <p:cNvPr id="21" name="Picture 20">
            <a:extLst>
              <a:ext uri="{FF2B5EF4-FFF2-40B4-BE49-F238E27FC236}">
                <a16:creationId xmlns:a16="http://schemas.microsoft.com/office/drawing/2014/main" id="{0E4F487A-468C-3B49-48FA-4D79489D290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478759" y="4692480"/>
            <a:ext cx="877805" cy="877336"/>
          </a:xfrm>
          <a:prstGeom prst="rect">
            <a:avLst/>
          </a:prstGeom>
        </p:spPr>
      </p:pic>
      <p:pic>
        <p:nvPicPr>
          <p:cNvPr id="22" name="Picture 21">
            <a:extLst>
              <a:ext uri="{FF2B5EF4-FFF2-40B4-BE49-F238E27FC236}">
                <a16:creationId xmlns:a16="http://schemas.microsoft.com/office/drawing/2014/main" id="{68EDEE29-9895-E87A-000F-0B5856C6AE24}"/>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62316" y="4742481"/>
            <a:ext cx="877805" cy="877336"/>
          </a:xfrm>
          <a:prstGeom prst="rect">
            <a:avLst/>
          </a:prstGeom>
        </p:spPr>
      </p:pic>
      <p:sp>
        <p:nvSpPr>
          <p:cNvPr id="2" name="Oval 1">
            <a:extLst>
              <a:ext uri="{FF2B5EF4-FFF2-40B4-BE49-F238E27FC236}">
                <a16:creationId xmlns:a16="http://schemas.microsoft.com/office/drawing/2014/main" id="{2D1E9796-678F-1CD8-AF37-48DFEE377DDF}"/>
              </a:ext>
            </a:extLst>
          </p:cNvPr>
          <p:cNvSpPr/>
          <p:nvPr userDrawn="1"/>
        </p:nvSpPr>
        <p:spPr>
          <a:xfrm>
            <a:off x="8702444" y="4915931"/>
            <a:ext cx="430435" cy="430435"/>
          </a:xfrm>
          <a:prstGeom prst="ellipse">
            <a:avLst/>
          </a:prstGeom>
          <a:solidFill>
            <a:schemeClr val="bg1"/>
          </a:solidFill>
          <a:ln>
            <a:solidFill>
              <a:srgbClr val="E4C1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13419A5E-3873-9D01-7AFF-6582C9CF6657}"/>
              </a:ext>
            </a:extLst>
          </p:cNvPr>
          <p:cNvSpPr/>
          <p:nvPr userDrawn="1"/>
        </p:nvSpPr>
        <p:spPr>
          <a:xfrm>
            <a:off x="2986001" y="4965932"/>
            <a:ext cx="430435" cy="430435"/>
          </a:xfrm>
          <a:prstGeom prst="ellipse">
            <a:avLst/>
          </a:prstGeom>
          <a:solidFill>
            <a:schemeClr val="bg1"/>
          </a:solidFill>
          <a:ln>
            <a:solidFill>
              <a:srgbClr val="E4C1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49661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150966"/>
      </p:ext>
    </p:extLst>
  </p:cSld>
  <p:clrMap bg1="lt1" tx1="dk1" bg2="lt2" tx2="dk2" accent1="accent1" accent2="accent2" accent3="accent3" accent4="accent4" accent5="accent5" accent6="accent6" hlink="hlink" folHlink="folHlink"/>
  <p:sldLayoutIdLst>
    <p:sldLayoutId id="2147483650" r:id="rId1"/>
    <p:sldLayoutId id="2147483649" r:id="rId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6B1071E-56D0-1AD0-0F92-7FFB9EB1AE1C}"/>
              </a:ext>
            </a:extLst>
          </p:cNvPr>
          <p:cNvSpPr txBox="1"/>
          <p:nvPr/>
        </p:nvSpPr>
        <p:spPr>
          <a:xfrm>
            <a:off x="1401451" y="3429000"/>
            <a:ext cx="9389097" cy="1546577"/>
          </a:xfrm>
          <a:prstGeom prst="rect">
            <a:avLst/>
          </a:prstGeom>
          <a:noFill/>
        </p:spPr>
        <p:txBody>
          <a:bodyPr wrap="square">
            <a:spAutoFit/>
          </a:bodyPr>
          <a:lstStyle/>
          <a:p>
            <a:pPr algn="ctr">
              <a:lnSpc>
                <a:spcPct val="200000"/>
              </a:lnSpc>
            </a:pPr>
            <a:r>
              <a:rPr lang="fa-IR" sz="5400" b="1" i="0" dirty="0">
                <a:solidFill>
                  <a:srgbClr val="000000"/>
                </a:solidFill>
                <a:effectLst/>
                <a:latin typeface="namnak"/>
                <a:cs typeface="B Mitra" panose="00000400000000000000" pitchFamily="2" charset="-78"/>
              </a:rPr>
              <a:t>بِسْمِ اللهِ الرَّحْمنِ الرَّحِیم</a:t>
            </a:r>
            <a:endParaRPr lang="en-US" sz="5400" dirty="0">
              <a:cs typeface="B Mitra" panose="00000400000000000000" pitchFamily="2" charset="-78"/>
            </a:endParaRPr>
          </a:p>
        </p:txBody>
      </p:sp>
    </p:spTree>
    <p:extLst>
      <p:ext uri="{BB962C8B-B14F-4D97-AF65-F5344CB8AC3E}">
        <p14:creationId xmlns:p14="http://schemas.microsoft.com/office/powerpoint/2010/main" val="35781717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2090098"/>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یا اَباعَبْدِاللَّهِ اِنّی سِلْمٌ لِمَنْ سالَمَکُمْ وَ حَرْبٌ لِمَنْ حارَبَکُمْ اِلی یَوْمِ الْقِیامَةِ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7AA4A557-63D8-6C81-02C8-9E1C943E3575}"/>
              </a:ext>
            </a:extLst>
          </p:cNvPr>
          <p:cNvSpPr txBox="1"/>
          <p:nvPr/>
        </p:nvSpPr>
        <p:spPr>
          <a:xfrm>
            <a:off x="3638748" y="483910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ای اباعبداللّه من تسلیمم و در صلحم با کسی که با شما در صلح است و در جنگم با هر کس که با شما در جنگ است تا روز قیامت</a:t>
            </a:r>
          </a:p>
        </p:txBody>
      </p:sp>
    </p:spTree>
    <p:extLst>
      <p:ext uri="{BB962C8B-B14F-4D97-AF65-F5344CB8AC3E}">
        <p14:creationId xmlns:p14="http://schemas.microsoft.com/office/powerpoint/2010/main" val="11841463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19755" y="2146659"/>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لَعَنَ اللَّهُ آلَ زِیادٍ وَ آلَ مَرْوانَ وَ لَعَنَ اللَّهُ بَنی اُمَیَّةَ قاطِبَةً وَ لَعَنَ اللَّهُ ابْنَ مَرْجانَةَ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AA091D60-CD8F-0BA5-5062-F62F9C5E91F6}"/>
              </a:ext>
            </a:extLst>
          </p:cNvPr>
          <p:cNvSpPr txBox="1"/>
          <p:nvPr/>
        </p:nvSpPr>
        <p:spPr>
          <a:xfrm>
            <a:off x="3638748" y="4839103"/>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خدا لعنت کند آل زیاد و آل مروان را و خدا لعنت کند بنی امیه را همگی و خدا لعنت کند فرزند مرجانه (ابن زیاد) را</a:t>
            </a:r>
          </a:p>
        </p:txBody>
      </p:sp>
    </p:spTree>
    <p:extLst>
      <p:ext uri="{BB962C8B-B14F-4D97-AF65-F5344CB8AC3E}">
        <p14:creationId xmlns:p14="http://schemas.microsoft.com/office/powerpoint/2010/main" val="4690713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وَ لَعَنَ اللَّهُ عُمَرَ بْنَ سَعْدٍ وَ لَعَنَ اللَّهُ شِمْراً (شَمِراً)وَ لَعَنَ اللَّهُ اُمَّةً اَسْرَجَتْ وَ اَلْجَمَتْ وَ تَنَقَّبَتْ لِقِتالِکَ </a:t>
            </a:r>
            <a:endParaRPr lang="en-US" sz="2800" b="1" dirty="0">
              <a:solidFill>
                <a:srgbClr val="000000"/>
              </a:solidFill>
              <a:latin typeface="namnak"/>
              <a:cs typeface="B Mitra" panose="00000400000000000000" pitchFamily="2" charset="-78"/>
            </a:endParaRPr>
          </a:p>
        </p:txBody>
      </p:sp>
      <p:sp>
        <p:nvSpPr>
          <p:cNvPr id="5" name="TextBox 4">
            <a:extLst>
              <a:ext uri="{FF2B5EF4-FFF2-40B4-BE49-F238E27FC236}">
                <a16:creationId xmlns:a16="http://schemas.microsoft.com/office/drawing/2014/main" id="{C8BD6E44-39C9-34C0-0E30-8605AD68B082}"/>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 لعنت کند عمر بن سعد را و خدا لعنت کند شمر را و خدا لعنت کند گروهی را که اسبها را برای جنگ با حضرتت زین و لگام کردند و برای جنگ با تو مهیا گشتند</a:t>
            </a:r>
          </a:p>
        </p:txBody>
      </p:sp>
    </p:spTree>
    <p:extLst>
      <p:ext uri="{BB962C8B-B14F-4D97-AF65-F5344CB8AC3E}">
        <p14:creationId xmlns:p14="http://schemas.microsoft.com/office/powerpoint/2010/main" val="32328667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2141457" y="1788439"/>
            <a:ext cx="7909086" cy="2246769"/>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بِاَبی اَنْتَ وَ اُمّی لَقَدْ عَظُمَ مُصابی بِکَ فَاَسْئَلُ اللَّهَ الَّذی اَکْرَمَ مَقامَکَ وَ اَکْرَمَنی بِکَ</a:t>
            </a:r>
          </a:p>
          <a:p>
            <a:endParaRPr lang="en-US" sz="2800" dirty="0">
              <a:cs typeface="B Mitra" panose="00000400000000000000" pitchFamily="2" charset="-78"/>
            </a:endParaRPr>
          </a:p>
        </p:txBody>
      </p:sp>
      <p:sp>
        <p:nvSpPr>
          <p:cNvPr id="3" name="TextBox 2">
            <a:extLst>
              <a:ext uri="{FF2B5EF4-FFF2-40B4-BE49-F238E27FC236}">
                <a16:creationId xmlns:a16="http://schemas.microsoft.com/office/drawing/2014/main" id="{373E4CF4-B6F0-15C9-B977-0E909DF2CEAB}"/>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پدر و مادرم بفدایت که تحمل مصیبت بر من بواسطه ظلمی که بر شما رفت سخت دشوار است پس از خدایی که مقام تو را بلند و گرامی داشت و مرا هم بواسطه دوستی تو عزت بخشید</a:t>
            </a:r>
          </a:p>
        </p:txBody>
      </p:sp>
    </p:spTree>
    <p:extLst>
      <p:ext uri="{BB962C8B-B14F-4D97-AF65-F5344CB8AC3E}">
        <p14:creationId xmlns:p14="http://schemas.microsoft.com/office/powerpoint/2010/main" val="41082542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2156086"/>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اَنْ یَرْزُقَنی طَلَبَ ثارِکَ مَعَ اِمامٍ مَنْصُورٍ مِنْ اَهْلِ بَیْتِ مُحَمَّدٍ صَلَّی اللَّهُ عَلَیْهِ و َآلِهِ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39A0356F-32E9-F2B2-4186-EAB550BF4965}"/>
              </a:ext>
            </a:extLst>
          </p:cNvPr>
          <p:cNvSpPr txBox="1"/>
          <p:nvPr/>
        </p:nvSpPr>
        <p:spPr>
          <a:xfrm>
            <a:off x="3638748" y="483910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از او درخواست می ‏کنم که روزی من گرداندتا در رکاب امام منصور از اهل بیت محمد صلی الله علیه و آله باشم</a:t>
            </a:r>
          </a:p>
        </p:txBody>
      </p:sp>
    </p:spTree>
    <p:extLst>
      <p:ext uri="{BB962C8B-B14F-4D97-AF65-F5344CB8AC3E}">
        <p14:creationId xmlns:p14="http://schemas.microsoft.com/office/powerpoint/2010/main" val="159785923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2137233"/>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اَللّهُمَّ اجْعَلْنی عِنْدَکَ وَجیهاً بِالْحُسَیْنِ عَلَیْهِ السَّلامُ فِی الدُّنْیا وَ الاْخِرَةِ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F700CF41-D9F6-650D-A4C7-E95B108C8D7C}"/>
              </a:ext>
            </a:extLst>
          </p:cNvPr>
          <p:cNvSpPr txBox="1"/>
          <p:nvPr/>
        </p:nvSpPr>
        <p:spPr>
          <a:xfrm>
            <a:off x="3626175" y="4848528"/>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مرا نزد خود بوسیله حسین علیه السلامدر دو عالم وجیه و آبرومند گردان  </a:t>
            </a:r>
          </a:p>
        </p:txBody>
      </p:sp>
    </p:spTree>
    <p:extLst>
      <p:ext uri="{BB962C8B-B14F-4D97-AF65-F5344CB8AC3E}">
        <p14:creationId xmlns:p14="http://schemas.microsoft.com/office/powerpoint/2010/main" val="174710925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یا اَباعَبْدِاللَّهِ اِنّی اَتَقَرَّبُ اِلی اللَّهِ وَ اِلی رَسُولِهِ وَ اِلی امیرِالْمُؤْمِنینَ وَ اِلی فاطِمَةَ وَ اِلَی الْحَسَنِ وَ اِلَیْکَ بِمُوالاتِکَ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BD1AD194-0939-E9ED-9DD1-494E84CC17DD}"/>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ای اباعبداللّه من تقرب  می جویم به درگاه خدا و پیشگاه رسولش و امیرالمؤمنین و فاطمه و حسن و به حضرت تو قرب می طلبم بواسطه محبت و دوستی تو</a:t>
            </a:r>
          </a:p>
        </p:txBody>
      </p:sp>
    </p:spTree>
    <p:extLst>
      <p:ext uri="{BB962C8B-B14F-4D97-AF65-F5344CB8AC3E}">
        <p14:creationId xmlns:p14="http://schemas.microsoft.com/office/powerpoint/2010/main" val="230615170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862048"/>
          </a:xfrm>
          <a:prstGeom prst="rect">
            <a:avLst/>
          </a:prstGeom>
          <a:noFill/>
        </p:spPr>
        <p:txBody>
          <a:bodyPr wrap="square">
            <a:spAutoFit/>
          </a:bodyPr>
          <a:lstStyle/>
          <a:p>
            <a:pPr algn="ctr">
              <a:lnSpc>
                <a:spcPct val="200000"/>
              </a:lnSpc>
            </a:pPr>
            <a:r>
              <a:rPr lang="fa-IR" sz="2000" b="1" dirty="0">
                <a:solidFill>
                  <a:srgbClr val="000000"/>
                </a:solidFill>
                <a:latin typeface="namnak"/>
                <a:cs typeface="B Mitra" panose="00000400000000000000" pitchFamily="2" charset="-78"/>
              </a:rPr>
              <a:t>وَ بِالْبَراَّئَةِ (مِمَّنْ قاتَلَکَ وَ نَصَبَ لَکَ الْحَرْبَ وَ بِالْبَرائَةِ مِمَّنْ اَسَّسَ اَساسَ الظُّلْمِ وَ الْجَوْرِعَلَیْکُمْ وَ اَبْرَءُ اِلَی اللّهِ وَ اِلی رَسُولِهِ) مِمَّنْ اَسَسَّ اَساسَ ذلِکَ وَ بَنی عَلَیْهِ بُنْیانَهُ وَ جَری فی ظُلْمِهِ وَ جَوْرِهِ عَلَیْکُمْ وَ علی اَشْیاعِکُمْ  بَرِئْتُ اِلَی اللَّهِ وَ اِلَیْکُمْ مِنْهُمْ</a:t>
            </a:r>
            <a:endParaRPr lang="en-US" sz="20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E3124386-B7C5-1997-A453-09E7C5A63E67}"/>
              </a:ext>
            </a:extLst>
          </p:cNvPr>
          <p:cNvSpPr txBox="1"/>
          <p:nvPr/>
        </p:nvSpPr>
        <p:spPr>
          <a:xfrm>
            <a:off x="3638748" y="4688272"/>
            <a:ext cx="4864231" cy="954107"/>
          </a:xfrm>
          <a:prstGeom prst="rect">
            <a:avLst/>
          </a:prstGeom>
          <a:noFill/>
        </p:spPr>
        <p:txBody>
          <a:bodyPr wrap="square">
            <a:spAutoFit/>
          </a:bodyPr>
          <a:lstStyle/>
          <a:p>
            <a:pPr algn="ctr"/>
            <a:r>
              <a:rPr lang="fa-IR" sz="1400" dirty="0">
                <a:solidFill>
                  <a:srgbClr val="000000"/>
                </a:solidFill>
                <a:latin typeface="namnak"/>
                <a:cs typeface="B Mitra" panose="00000400000000000000" pitchFamily="2" charset="-78"/>
              </a:rPr>
              <a:t> و بوسیله بیزاری از کسی که با تو مقاتله کرد و جنگ با تو را برپا آورد و به بیزاری جستن از کسی که شالوده ستم و ظلم بر شما را ریخت و بیزاری میجویم بسوی خدا و بسوی رسولش و بیزاری از کسانی که اساس و پایه ظلم و بیداد را بر شما بنا نهادند و بیزارم از پیروان آنها و به درگاه خدا و نزد شما اولیاء خدا از آن مردم ستمکار ظالم بیزاری می‏ جویم</a:t>
            </a:r>
          </a:p>
        </p:txBody>
      </p:sp>
    </p:spTree>
    <p:extLst>
      <p:ext uri="{BB962C8B-B14F-4D97-AF65-F5344CB8AC3E}">
        <p14:creationId xmlns:p14="http://schemas.microsoft.com/office/powerpoint/2010/main" val="19973359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2071243"/>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اَتَقَرَّبُ اِلَی اللَّهِ ثُمَّ اِلَیْکُمْ بِمُوالاتِکُمْ وَ مُوالاةِ وَلِیِّکُمْ</a:t>
            </a:r>
            <a:endParaRPr lang="en-US" sz="2800" b="1" dirty="0">
              <a:solidFill>
                <a:srgbClr val="000000"/>
              </a:solidFill>
              <a:latin typeface="namnak"/>
              <a:cs typeface="B Mitra" panose="00000400000000000000" pitchFamily="2" charset="-78"/>
            </a:endParaRPr>
          </a:p>
        </p:txBody>
      </p:sp>
      <p:sp>
        <p:nvSpPr>
          <p:cNvPr id="5" name="TextBox 4">
            <a:extLst>
              <a:ext uri="{FF2B5EF4-FFF2-40B4-BE49-F238E27FC236}">
                <a16:creationId xmlns:a16="http://schemas.microsoft.com/office/drawing/2014/main" id="{C04CBCEE-3DFC-9CD6-0EAC-EA21B8A4943C}"/>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اول به درگاه خدا سپس نزد شما تقرب می‏ جویم به سبب دوستی شما و دوستی دوستان شما</a:t>
            </a:r>
          </a:p>
          <a:p>
            <a:endParaRPr lang="fa-IR" b="0" i="0" dirty="0">
              <a:solidFill>
                <a:srgbClr val="000000"/>
              </a:solidFill>
              <a:effectLst/>
              <a:latin typeface="namnak"/>
            </a:endParaRPr>
          </a:p>
        </p:txBody>
      </p:sp>
    </p:spTree>
    <p:extLst>
      <p:ext uri="{BB962C8B-B14F-4D97-AF65-F5344CB8AC3E}">
        <p14:creationId xmlns:p14="http://schemas.microsoft.com/office/powerpoint/2010/main" val="12350878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2071243"/>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بِالْبَرآئَةِ مِنْ اَعْداَّئِکُمْ وَ النّاصِبینَ لَکُمُ الْحَرْبَ وَ بِالْبَرآئَةِ مِنْ اَشْیاعِهِمْ وَ اَتْباعِهِمْ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43F8F61D-9B97-3DC1-94B2-E2612A847F1D}"/>
              </a:ext>
            </a:extLst>
          </p:cNvPr>
          <p:cNvSpPr txBox="1"/>
          <p:nvPr/>
        </p:nvSpPr>
        <p:spPr>
          <a:xfrm>
            <a:off x="3638748" y="4820250"/>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به سبب بیزاری جستن ازدشمنان شما و بیزاری از مردمی که با شما به جنگ و مخالفت برخاستند و از شیعیان و پیروان آنها هم بیزاری می ‏جویم</a:t>
            </a:r>
          </a:p>
        </p:txBody>
      </p:sp>
    </p:spTree>
    <p:extLst>
      <p:ext uri="{BB962C8B-B14F-4D97-AF65-F5344CB8AC3E}">
        <p14:creationId xmlns:p14="http://schemas.microsoft.com/office/powerpoint/2010/main" val="17753481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4503AD3-DE51-785F-5A6C-F713508A53F6}"/>
              </a:ext>
            </a:extLst>
          </p:cNvPr>
          <p:cNvSpPr txBox="1"/>
          <p:nvPr/>
        </p:nvSpPr>
        <p:spPr>
          <a:xfrm>
            <a:off x="1376316" y="1797866"/>
            <a:ext cx="9389097" cy="1708160"/>
          </a:xfrm>
          <a:prstGeom prst="rect">
            <a:avLst/>
          </a:prstGeom>
          <a:noFill/>
        </p:spPr>
        <p:txBody>
          <a:bodyPr wrap="square">
            <a:spAutoFit/>
          </a:bodyPr>
          <a:lstStyle/>
          <a:p>
            <a:pPr algn="ctr">
              <a:lnSpc>
                <a:spcPct val="200000"/>
              </a:lnSpc>
            </a:pPr>
            <a:r>
              <a:rPr lang="fa-IR" sz="2800" b="1" i="0" dirty="0">
                <a:solidFill>
                  <a:srgbClr val="000000"/>
                </a:solidFill>
                <a:effectLst/>
                <a:latin typeface="namnak"/>
                <a:cs typeface="B Mitra" panose="00000400000000000000" pitchFamily="2" charset="-78"/>
              </a:rPr>
              <a:t>اَلسَّلامُ عَلَیْکَ یا اَباعَبْدِاللَّهِ اَلسَّلامُ عَلَیْکَ یَابْنَ رَسُولِ اللَّهِ اَلسَّلامُ عَلَیْکَ یا خِیَرَةَ اللَّهِ و َابْنَ خِیَرَتِهِ اَلسَّلامُ عَلَیْکَ یَابْنَ اَمیرِالْمُؤْمِنینَ و َابْنَ سَیِّدِ الْوَصِیّینَ</a:t>
            </a:r>
            <a:endParaRPr lang="en-US" sz="2800" dirty="0">
              <a:cs typeface="B Mitra" panose="00000400000000000000" pitchFamily="2" charset="-78"/>
            </a:endParaRPr>
          </a:p>
        </p:txBody>
      </p:sp>
      <p:sp>
        <p:nvSpPr>
          <p:cNvPr id="7" name="TextBox 6">
            <a:extLst>
              <a:ext uri="{FF2B5EF4-FFF2-40B4-BE49-F238E27FC236}">
                <a16:creationId xmlns:a16="http://schemas.microsoft.com/office/drawing/2014/main" id="{0838AF5B-D8FE-317D-15E1-88C53A0661B5}"/>
              </a:ext>
            </a:extLst>
          </p:cNvPr>
          <p:cNvSpPr txBox="1"/>
          <p:nvPr/>
        </p:nvSpPr>
        <p:spPr>
          <a:xfrm>
            <a:off x="3638748" y="4688272"/>
            <a:ext cx="4864231" cy="923330"/>
          </a:xfrm>
          <a:prstGeom prst="rect">
            <a:avLst/>
          </a:prstGeom>
          <a:noFill/>
        </p:spPr>
        <p:txBody>
          <a:bodyPr wrap="square">
            <a:spAutoFit/>
          </a:bodyPr>
          <a:lstStyle/>
          <a:p>
            <a:pPr algn="ctr"/>
            <a:r>
              <a:rPr lang="fa-IR" b="0" i="0" dirty="0">
                <a:solidFill>
                  <a:srgbClr val="000000"/>
                </a:solidFill>
                <a:effectLst/>
                <a:latin typeface="namnak"/>
                <a:cs typeface="B Mitra" panose="00000400000000000000" pitchFamily="2" charset="-78"/>
              </a:rPr>
              <a:t>سلام بر تو ای ابا عبداللّه سلام بر تو ای فرزند رسول خدا سلام بر تو ای برگزیده خدا و فرزند برگزیده اش سلام بر تو ای فرزند امیر مؤمنان و فرزند سید اوصیاء</a:t>
            </a:r>
            <a:endParaRPr lang="en-US" dirty="0">
              <a:cs typeface="B Mitra" panose="00000400000000000000" pitchFamily="2" charset="-78"/>
            </a:endParaRPr>
          </a:p>
        </p:txBody>
      </p:sp>
    </p:spTree>
    <p:extLst>
      <p:ext uri="{BB962C8B-B14F-4D97-AF65-F5344CB8AC3E}">
        <p14:creationId xmlns:p14="http://schemas.microsoft.com/office/powerpoint/2010/main" val="6117278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2395979" y="1797866"/>
            <a:ext cx="7400041" cy="1708160"/>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اِنّی سِلْمٌ لِمَنْ سالَمَکُمْ وَحَرْبٌ لِمَنْ حارَبَکُمْ وَ وَلِیُّ لِمَنْ والاکُمْ وَ عَدُوُّ لِمَنْ عاداکُمْ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7ED601E3-0828-5793-8299-DE27471D224B}"/>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من در صلح و سازشم با کسی که با شما در صلح است و در جنگم با کسی که با شما در جنگ است و دوستم با کسی که شما را دوست دارد و دشمنم با کسی که شما را دشمن دارد</a:t>
            </a:r>
          </a:p>
        </p:txBody>
      </p:sp>
    </p:spTree>
    <p:extLst>
      <p:ext uri="{BB962C8B-B14F-4D97-AF65-F5344CB8AC3E}">
        <p14:creationId xmlns:p14="http://schemas.microsoft.com/office/powerpoint/2010/main" val="11271748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2158737" y="1797866"/>
            <a:ext cx="7692273" cy="1708160"/>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فَاَسْئَلُ اللَّهَ الَّذی اَکْرَمَنی بِمَعْرِفَتِکُمْ وَمَعْرِفَةِ اَوْلِیاَّئِکُمْ وَ رَزَقَنِی الْبَراَّئَةَ مِنْ اَعْداَّئِکُمْ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473EB35A-6F3A-DF64-E7D0-54C931319EB7}"/>
              </a:ext>
            </a:extLst>
          </p:cNvPr>
          <p:cNvSpPr txBox="1"/>
          <p:nvPr/>
        </p:nvSpPr>
        <p:spPr>
          <a:xfrm>
            <a:off x="3638748" y="4810823"/>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درخواست کنم از خدائی که مرا گرامی داشت بوسیله معرفت شما و معرفت دوستانتان و همیشه بیزاری از دشمنان شما را روزی من فرماید</a:t>
            </a:r>
          </a:p>
        </p:txBody>
      </p:sp>
    </p:spTree>
    <p:extLst>
      <p:ext uri="{BB962C8B-B14F-4D97-AF65-F5344CB8AC3E}">
        <p14:creationId xmlns:p14="http://schemas.microsoft.com/office/powerpoint/2010/main" val="27623815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2117888" y="1845000"/>
            <a:ext cx="7956223"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اَنْ یَجْعَلَنی مَعَکُمْ فِی الدُّنْیا وَالاْخِرَةِ وَاَنْ یُثَبِّتَ لی عِنْدَکُمْ قَدَمَ صِدْقٍ فِی الدُّنْیا وَ الاْخِرَةِ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7033E7AB-07F5-5363-3BAF-E901E04601B8}"/>
              </a:ext>
            </a:extLst>
          </p:cNvPr>
          <p:cNvSpPr txBox="1"/>
          <p:nvPr/>
        </p:nvSpPr>
        <p:spPr>
          <a:xfrm>
            <a:off x="3638748" y="4820248"/>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به اینکه قرار دهد مرا با شما در دنیا و آخرت و  در دو عالم به مقام صدق و صفای با شما مرا ثابت بدارد</a:t>
            </a:r>
          </a:p>
        </p:txBody>
      </p:sp>
    </p:spTree>
    <p:extLst>
      <p:ext uri="{BB962C8B-B14F-4D97-AF65-F5344CB8AC3E}">
        <p14:creationId xmlns:p14="http://schemas.microsoft.com/office/powerpoint/2010/main" val="304780024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708160"/>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وَ اَسْئَلُهُ اَنْ یُبَلِّغَنِی الْمَقامَ الْمَحْمُودَ لَکُمْ عِنْدَ اللَّهِ وَ اَنْ یَرْزُقَنی طَلَبَ ثاری مَعَ اِمامٍ هُدیً ظاهِرٍ ناطِقٍ (بِالْحَقِّ) مِنْکُمْ</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A3FDEC18-1BFD-799C-7913-C8CD4F9B31FE}"/>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از او خواهم که برساند مرا به مقام پسندیده شما در پیش خدا و و مرا نصیب کند که در رکاب امام زمان شما اهل بیت که هادی و ظاهر شونده ناطق به حق است خون خواه باشم</a:t>
            </a:r>
          </a:p>
        </p:txBody>
      </p:sp>
    </p:spTree>
    <p:extLst>
      <p:ext uri="{BB962C8B-B14F-4D97-AF65-F5344CB8AC3E}">
        <p14:creationId xmlns:p14="http://schemas.microsoft.com/office/powerpoint/2010/main" val="22588547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اَسْئَلُ اللَّهَ بِحَقِّکُمْ وَبِالشَّاْنِ الَّذی لَکُمْ عِنْدَهُ اَنْ یُعْطِیَنی بِمُصابی بِکُمْ اَفْضَلَ ما یُعْطی مُصاباً بِمُصیبَتِهِ مُصیبَةً ما اَعْظَمَها</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1B5E8091-1B85-9028-8339-52754F813D88}"/>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از خدا خواهم به حق شما و بدان منزلتی که شما نزد او دارید ، که عطا کند به من بوسیله مصیبتی که از ناحیه شما به من رسیده بهترین پاداشی را که می دهد به یک مصیبت زده از مصیبتی که دیده</a:t>
            </a:r>
          </a:p>
        </p:txBody>
      </p:sp>
    </p:spTree>
    <p:extLst>
      <p:ext uri="{BB962C8B-B14F-4D97-AF65-F5344CB8AC3E}">
        <p14:creationId xmlns:p14="http://schemas.microsoft.com/office/powerpoint/2010/main" val="1218095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اَعْظَمَ رَزِیَّتَها فِی الاِْسْلامِ وَ فی جَمیعِ السَّمواتِ وَ الاَرْضِ (الْأَرَضِینَ)اَللّهُمَّ اجْعَلْنی فی مَقامی هذا مِمَّنْ تَنالُهُ مِنْکَ صَلَواتٌ وَ رَحْمَةٌ وَ مَغْفِرَةٌ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27BEAF42-E177-9153-03DB-22A7BF250EA6}"/>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براستی چه مصیبت بزرگی و چه داغ گرانی بود در اسلام و در تمام آسمانها و زمین خدایا مرا در این مقام که هستم از آنان قرار ده که درود و رحمت و مغفرتت شامل حال آنهاست</a:t>
            </a:r>
          </a:p>
        </p:txBody>
      </p:sp>
    </p:spTree>
    <p:extLst>
      <p:ext uri="{BB962C8B-B14F-4D97-AF65-F5344CB8AC3E}">
        <p14:creationId xmlns:p14="http://schemas.microsoft.com/office/powerpoint/2010/main" val="186525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4" y="2090097"/>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اَللّهُمَّ اجْعَلْ مَحْیایَ مَحْیا مُحَمَّدٍ وَ آلِ مُحَمَّدٍ وَ مَماتی مَماتَ مُحَمَّدٍ وَ آلِ مُحَمَّدٍ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35936176-5E15-869B-EADA-BE3EEDD3A062}"/>
              </a:ext>
            </a:extLst>
          </p:cNvPr>
          <p:cNvSpPr txBox="1"/>
          <p:nvPr/>
        </p:nvSpPr>
        <p:spPr>
          <a:xfrm>
            <a:off x="3638748" y="486738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پروردگارا مرا به آیین محمد و آل اطهارش زنده بدار و رحلتم را به آن آیین بمیران</a:t>
            </a:r>
          </a:p>
        </p:txBody>
      </p:sp>
    </p:spTree>
    <p:extLst>
      <p:ext uri="{BB962C8B-B14F-4D97-AF65-F5344CB8AC3E}">
        <p14:creationId xmlns:p14="http://schemas.microsoft.com/office/powerpoint/2010/main" val="405555241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اَللّهُمَّ اِنَّ هذا یَوْمٌ تَبرَّکَتْ بِهِ (فِیهِ)بَنُو اُمَیَّةَ وَ ابْنُ آکِلَةِ الَآکبادِ اللَّعینُ ابْنُ اللَّعینِ عَلی لِسانِکَ وَ لِسانِ نَبِیِّکَ صَلَّی اللَّهُ عَلَیْهِ وَ آلِهِ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C57A040D-7148-C080-EE54-D6885661BEBA}"/>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این روز روزی است که مبارک و میمون دانستند آنرا بنی امیه و پسر آن زن جگرخوار (معاویه ) و یزید پلید لعین پسر معاویه ملعون بر زبان تو و زبان پیامبرت که درود خدا بر او و آلش باد</a:t>
            </a:r>
          </a:p>
        </p:txBody>
      </p:sp>
    </p:spTree>
    <p:extLst>
      <p:ext uri="{BB962C8B-B14F-4D97-AF65-F5344CB8AC3E}">
        <p14:creationId xmlns:p14="http://schemas.microsoft.com/office/powerpoint/2010/main" val="34766275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2024109"/>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فی کُلِّ مَوْطِنٍ وَ مَوْقِفٍ وَقَفَ فیهِ نَبِیُّکَ صَلَّی اللَّهُ عَلَیْهِ وَ آلِهِ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565B2E8F-6EF4-3557-CFAB-9351C86B88A6}"/>
              </a:ext>
            </a:extLst>
          </p:cNvPr>
          <p:cNvSpPr txBox="1"/>
          <p:nvPr/>
        </p:nvSpPr>
        <p:spPr>
          <a:xfrm>
            <a:off x="3638748" y="4923944"/>
            <a:ext cx="4864231" cy="369332"/>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در هر مسکن و منزل که رسول تو صلی اللّه علیه و آله توقف داشت</a:t>
            </a:r>
            <a:endParaRPr lang="fa-IR" b="0" i="0" dirty="0">
              <a:solidFill>
                <a:srgbClr val="000000"/>
              </a:solidFill>
              <a:effectLst/>
              <a:latin typeface="namnak"/>
            </a:endParaRPr>
          </a:p>
        </p:txBody>
      </p:sp>
    </p:spTree>
    <p:extLst>
      <p:ext uri="{BB962C8B-B14F-4D97-AF65-F5344CB8AC3E}">
        <p14:creationId xmlns:p14="http://schemas.microsoft.com/office/powerpoint/2010/main" val="37180196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2118378"/>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اَللّهُمَّ الْعَنْ اَباسُفْیانَ وَ مُعاوِیَةَ وَ یَزیدَ بْنَ مُعاوِیَةَ عَلَیْهِمْ مِنْکَ اللَّعْنَةُ اَبَدَ الاْبِدینَ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D4871B22-2E4C-1F5C-11CF-799AFF3D2E21}"/>
              </a:ext>
            </a:extLst>
          </p:cNvPr>
          <p:cNvSpPr txBox="1"/>
          <p:nvPr/>
        </p:nvSpPr>
        <p:spPr>
          <a:xfrm>
            <a:off x="3638748" y="483910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لعنت کن ابوسفیان و معاویه و یزید بن معاویه را که لعنت بر ایشان باد از جانب تو برای همیشه</a:t>
            </a:r>
          </a:p>
        </p:txBody>
      </p:sp>
    </p:spTree>
    <p:extLst>
      <p:ext uri="{BB962C8B-B14F-4D97-AF65-F5344CB8AC3E}">
        <p14:creationId xmlns:p14="http://schemas.microsoft.com/office/powerpoint/2010/main" val="34650868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708160"/>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اَلسَّلامُ عَلَیْکَ یَابْنَ فاطِمَةَ سَیِّدَةِ نِساَّءِ الْعالَمینَ اَلسَّلامُ عَلَیْکَ یا ثارَ اللَّهِ وَ ابْنَ ثارِهِ وَ الْوِتْرَ الْمَوْتُورَ</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ED3395A4-ACAF-34C7-267A-CFD2A3676BB0}"/>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سلام بر تو ای فرزند فاطمه بانوی زنان جهانیان سلام بر تو ای کسی که از خون پاک تو و پدر بزرگوارت خدا انتقام می ‏کشد و از ظلم و ستم وارد بر تو دادخواهی می‏ کند</a:t>
            </a:r>
          </a:p>
        </p:txBody>
      </p:sp>
    </p:spTree>
    <p:extLst>
      <p:ext uri="{BB962C8B-B14F-4D97-AF65-F5344CB8AC3E}">
        <p14:creationId xmlns:p14="http://schemas.microsoft.com/office/powerpoint/2010/main" val="41380309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هذا یَوْمٌ فَرِحَتْ بِهِ آلُ زِیادٍ وَ آلُ مَرْوانَ بِقَتْلِهِمُ الْحُسَیْنَ صَلَواتُ اللَّهِ عَلَیْهِ (عَلَیْهِ السَّلاَمُ)</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7A60C325-2B14-6973-A11B-700BCEC20CAE}"/>
              </a:ext>
            </a:extLst>
          </p:cNvPr>
          <p:cNvSpPr txBox="1"/>
          <p:nvPr/>
        </p:nvSpPr>
        <p:spPr>
          <a:xfrm>
            <a:off x="3638748" y="4820250"/>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این روز روزیست که آل زیاد بن ابیه لعین و آل مروان بن حکم خبیث بواسطه قتل حضرت حسین صلوات الله علیه شادان بودند</a:t>
            </a:r>
          </a:p>
        </p:txBody>
      </p:sp>
    </p:spTree>
    <p:extLst>
      <p:ext uri="{BB962C8B-B14F-4D97-AF65-F5344CB8AC3E}">
        <p14:creationId xmlns:p14="http://schemas.microsoft.com/office/powerpoint/2010/main" val="7456921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اَللّهُمَّ فَضاعِفْ عَلَیْهِمُ اللَّعْنَ مِنْکَ وَ الْعَذابَ (الاْلیمَ) اَللّهُمَّ اِنّی اَتَقَرَّبُ اِلَیْکَ فی هذَا الْیَوْمِ وَ فی مَوْقِفی هذا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04B45830-9669-90F7-38D9-22AC86740A73}"/>
              </a:ext>
            </a:extLst>
          </p:cNvPr>
          <p:cNvSpPr txBox="1"/>
          <p:nvPr/>
        </p:nvSpPr>
        <p:spPr>
          <a:xfrm>
            <a:off x="3638748" y="4839103"/>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پس چندین برابر کن بر آنها لعنت خود و عذاب دردناک را خدایا من تقرب جویم بسوی تو در این روز و در این جائی که هستم</a:t>
            </a:r>
          </a:p>
        </p:txBody>
      </p:sp>
    </p:spTree>
    <p:extLst>
      <p:ext uri="{BB962C8B-B14F-4D97-AF65-F5344CB8AC3E}">
        <p14:creationId xmlns:p14="http://schemas.microsoft.com/office/powerpoint/2010/main" val="10287895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اَیّامِ حَیاتی بِالْبَراَّئَهِ مِنْهُمْ وَاللَّعْنَةِ عَلَیْهِمْ وَ بِالْمُوالاتِ لِنَبِیِّکَ وَ آلِ نَبِیِّکَ عَلَیْهِ وَ عَلَیْهِمُ اَلسَّلامُ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DD734FF3-56CC-20CE-A041-8CF80F344AF8}"/>
              </a:ext>
            </a:extLst>
          </p:cNvPr>
          <p:cNvSpPr txBox="1"/>
          <p:nvPr/>
        </p:nvSpPr>
        <p:spPr>
          <a:xfrm>
            <a:off x="3638748" y="4697699"/>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در تمام دوران زندگیم به بیزاری جستن و لعن بر آن ظالمان و دشمنی آنها و به دوستی پیغمبر و آل اطهار او صلوات الله علیهم اجمعین تقرب می‏ جویم</a:t>
            </a:r>
          </a:p>
        </p:txBody>
      </p:sp>
    </p:spTree>
    <p:extLst>
      <p:ext uri="{BB962C8B-B14F-4D97-AF65-F5344CB8AC3E}">
        <p14:creationId xmlns:p14="http://schemas.microsoft.com/office/powerpoint/2010/main" val="12359587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2071243"/>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اَللّهُمَّ الْعَنْ اَوَّلَ ظالِمٍ ظَلَمَ حَقَّ مُحَمَّدٍ وَ آلِ مُحَمَّدٍ وَ آخِرَ تابِعٍ لَهُ عَلی ذلِکَ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0EEF0173-6736-D8F8-2BAD-358B786AB839}"/>
              </a:ext>
            </a:extLst>
          </p:cNvPr>
          <p:cNvSpPr txBox="1"/>
          <p:nvPr/>
        </p:nvSpPr>
        <p:spPr>
          <a:xfrm>
            <a:off x="3638748" y="4810823"/>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لعنت کن نخستین ستمگری را که بزور گرفت حق محمد و آل محمد را و آخرین کسی که او را در این زور و ستم پیروی کرد</a:t>
            </a:r>
          </a:p>
        </p:txBody>
      </p:sp>
    </p:spTree>
    <p:extLst>
      <p:ext uri="{BB962C8B-B14F-4D97-AF65-F5344CB8AC3E}">
        <p14:creationId xmlns:p14="http://schemas.microsoft.com/office/powerpoint/2010/main" val="196938450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اَللّهُمَّ الْعَنِ الْعِصابَةَ الَّتی (الَّذِینَ)جاهَدَتِ الْحُسَیْنَ وَ شایَعَتْ وَ بایَعَتْ وَ تابَعَتْ (تَایَعَتْ)عَلی قَتْلِهِ اَللّهُمَّ الْعَنْهُمْ جَمیعاً</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6D2E5272-DDE3-E698-6535-3657741A1B49}"/>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پروردگارا تو بر جماعتی که بر علیه حسین (ع) به جنگ برخاستند لعنت فرست و بر شیعیانشان و بر هر که با آنان بیعت کرد و از آنها پیروی کرد پروردگارا بر همه لعنت فرست</a:t>
            </a:r>
          </a:p>
        </p:txBody>
      </p:sp>
    </p:spTree>
    <p:extLst>
      <p:ext uri="{BB962C8B-B14F-4D97-AF65-F5344CB8AC3E}">
        <p14:creationId xmlns:p14="http://schemas.microsoft.com/office/powerpoint/2010/main" val="34672709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اَلسَّلامُ عَلَیْکَ یا اَباعَبْدِاللَّهِ وَ عَلَی الاَرْواحِ الَّتی حَلَّتْ بِفِناَّئِکَ عَلَیْکَ مِنّی سَلامُ اللَّهِ (اَبَداً) ما بَقیتُ وَ بَقِیَ اللَّیْلُ وَ النَّهارُ وَ لاجَعَلَهُ اللَّهُ آخِرَ الْعَهْدِ مِنّی لِزِیارَتِکُمْ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C9DCDC5C-6C33-B79E-0A4E-97B528191B4E}"/>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سلام بر تو ای ابا عبداللّه و بر روانهائی که فرود آمدند به آستانت ، سلام خدا از من بر تو باد تا ابد مادامی که روز و شب باقی است و خدا این زیارت مرا آخرین عهد با حضرتت قرار ندهد</a:t>
            </a:r>
          </a:p>
        </p:txBody>
      </p:sp>
    </p:spTree>
    <p:extLst>
      <p:ext uri="{BB962C8B-B14F-4D97-AF65-F5344CB8AC3E}">
        <p14:creationId xmlns:p14="http://schemas.microsoft.com/office/powerpoint/2010/main" val="39743319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اَلسَّلامُ عَلَی الْحُسَیْنِ وَ عَلی عَلِیِّ بْنِ الْحُسَیْنِ وَ عَلی اَوْلادِ الْحُسَیْنِ وَ عَلی اَصْحابِ الْحُسَیْنِ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CC682D51-5AFE-FDEC-5ACD-B3F8218E7AE1}"/>
              </a:ext>
            </a:extLst>
          </p:cNvPr>
          <p:cNvSpPr txBox="1"/>
          <p:nvPr/>
        </p:nvSpPr>
        <p:spPr>
          <a:xfrm>
            <a:off x="3638748" y="4839103"/>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سلام بر حسین و بر علی بن الحسین و بر فرزندان حسین و بر اصحاب و یاران حسین</a:t>
            </a:r>
          </a:p>
        </p:txBody>
      </p:sp>
    </p:spTree>
    <p:extLst>
      <p:ext uri="{BB962C8B-B14F-4D97-AF65-F5344CB8AC3E}">
        <p14:creationId xmlns:p14="http://schemas.microsoft.com/office/powerpoint/2010/main" val="25059119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759671" y="1835574"/>
            <a:ext cx="867265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اَللّهُمَّ خُصَّ اَنْتَ اَوَّلَ ظالِمٍ بِاللَّعْنِ مِنّی وَ ابْدَاءْ بِهِ اَوَّلاً ثُمَّ (الْعَنِ) الثَّانِیَ وَالثّالِثَ وَ الرّابِعَ</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C2124FB9-70E5-FE45-5E85-C30800A1CC92}"/>
              </a:ext>
            </a:extLst>
          </p:cNvPr>
          <p:cNvSpPr txBox="1"/>
          <p:nvPr/>
        </p:nvSpPr>
        <p:spPr>
          <a:xfrm>
            <a:off x="3638748" y="478254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مخصوص گردان لعنت من را به اولین شخص ظالم و اول در حق اولین ظالم و آنگاه در حق دومین و سومین و چهارمین</a:t>
            </a:r>
          </a:p>
        </p:txBody>
      </p:sp>
    </p:spTree>
    <p:extLst>
      <p:ext uri="{BB962C8B-B14F-4D97-AF65-F5344CB8AC3E}">
        <p14:creationId xmlns:p14="http://schemas.microsoft.com/office/powerpoint/2010/main" val="13579642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 اَللّهُمَّ الْعَنْ یَزیدَ خامِساً وَ الْعَنْ عُبَیْدَ اللَّهِ بْنَ زِیادٍ وَ ابْنَ مَرْجانَةَ وَ عُمَرَ بْنَ سَعْدٍ وَ شِمْراً وَ آلَ اَبی سُفْیانَ وَ آلَ زِیادٍ وَ آلَ مَرْوانَ اِلی یَوْمِ الْقِیمَةِ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24D09D3D-38F7-608D-8A33-B26A425CE003}"/>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لعنت کن یزید را در مرتبه پنجم و لعنت کن عبیداللّه پسر زیاد و پسر مرجانه را و عمر بن سعد و شمر و خاندان ابوسفیان و خاندان زیاد و خاندان مروان را تا روز قیامت</a:t>
            </a:r>
          </a:p>
        </p:txBody>
      </p:sp>
    </p:spTree>
    <p:extLst>
      <p:ext uri="{BB962C8B-B14F-4D97-AF65-F5344CB8AC3E}">
        <p14:creationId xmlns:p14="http://schemas.microsoft.com/office/powerpoint/2010/main" val="39574562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2090097"/>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اَللّهُمَّ لَکَ الْحَمْدُ حَمْدَ الشّاکِرینَ لَکَ عَلی مُصابِهِمْ اَلْحَمْدُ لِلَّهِ عَلی عَظیمِ رَزِیَّتی </a:t>
            </a:r>
            <a:endParaRPr lang="en-US" sz="2800" b="1" dirty="0">
              <a:solidFill>
                <a:srgbClr val="000000"/>
              </a:solidFill>
              <a:latin typeface="namnak"/>
              <a:cs typeface="B Mitra" panose="00000400000000000000" pitchFamily="2" charset="-78"/>
            </a:endParaRPr>
          </a:p>
        </p:txBody>
      </p:sp>
      <p:sp>
        <p:nvSpPr>
          <p:cNvPr id="5" name="TextBox 4">
            <a:extLst>
              <a:ext uri="{FF2B5EF4-FFF2-40B4-BE49-F238E27FC236}">
                <a16:creationId xmlns:a16="http://schemas.microsoft.com/office/drawing/2014/main" id="{8E758868-562C-0EC9-1380-8AE0F6EF6A1C}"/>
              </a:ext>
            </a:extLst>
          </p:cNvPr>
          <p:cNvSpPr txBox="1"/>
          <p:nvPr/>
        </p:nvSpPr>
        <p:spPr>
          <a:xfrm>
            <a:off x="3638748" y="4801396"/>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تو را ستایش م ی‏کنم به ستایش شکرگزاران تو بر غم و اندوهی که به من در مصیبت رسید حمد خدا را بر عزا داری و اندوه و غم بزرگ من</a:t>
            </a:r>
          </a:p>
        </p:txBody>
      </p:sp>
    </p:spTree>
    <p:extLst>
      <p:ext uri="{BB962C8B-B14F-4D97-AF65-F5344CB8AC3E}">
        <p14:creationId xmlns:p14="http://schemas.microsoft.com/office/powerpoint/2010/main" val="13956909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708160"/>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اَلسَّلامُ عَلَیْکَ وَعَلَی الاَرْواحِ الَّتی حَلَّتْ بِفِناَّئِکَ عَلَیْکُمْ مِنّی جَمیعاً سَلامُ اللَّهِ اَبَداً ما بَقیتُ وَ بَقِیَ اللَّیْلُ وَالنَّهارُ</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A991367B-B855-4D03-7FD0-F1005B0F4E63}"/>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سلام بر تو و بر ارواح پاکی که در حرم مطهرت با تو مدفون شدند بر جمیع شما تا ابد از من درود و تحیت و سلام خدا باد تا من هستم و روز و شب در جهان برقرار است</a:t>
            </a:r>
          </a:p>
        </p:txBody>
      </p:sp>
    </p:spTree>
    <p:extLst>
      <p:ext uri="{BB962C8B-B14F-4D97-AF65-F5344CB8AC3E}">
        <p14:creationId xmlns:p14="http://schemas.microsoft.com/office/powerpoint/2010/main" val="24135824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401451" y="1788439"/>
            <a:ext cx="9389097" cy="1692451"/>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اَللّهُمَّ ارْزُقْنی شَفاعَةَ الْحُسَیْنِ یَوْمَ الْوُرُودِ وَ ثَبِّتْ لی قَدَمَ صِدْقٍ عِنْدَکَ مَعَ الْحُسَیْنِ وَ اَصْحابِ الْحُسَیْنِ الَّذینَ بَذَلُوا مُهَجَهُمْ دُونَ الْحُسَیْنِ عَلَیْهِ السَّلامُ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E5B60DCC-2DD9-5926-70DA-61FB3A7FC587}"/>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خدایا روزیم گردان شفاعت حسین علیه السلام را در روز ورود (به صحرای قیامت )  و مرا نزد خود ثابت قدم بدار به صدق و صفا با حضرت حسین (ع) و اصحابش که در راه خدا جانشان را نزد حسین (ع) فدا کردند باشیم.</a:t>
            </a:r>
          </a:p>
        </p:txBody>
      </p:sp>
    </p:spTree>
    <p:extLst>
      <p:ext uri="{BB962C8B-B14F-4D97-AF65-F5344CB8AC3E}">
        <p14:creationId xmlns:p14="http://schemas.microsoft.com/office/powerpoint/2010/main" val="8605716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708160"/>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یا اَباعَبْدِاللَّهِ لَقَدْ عَظُمَتِ الرَّزِیَّةُ وَ جَلَّتْ وَ عَظُمَتِ الْمُصیبَةُ بِکَ (بِکُمْ) عَلَیْنا وَ عَلی جَمیعِ اَهْل ِالاِسْلامِ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8BE9B6D4-D613-02CC-CA07-E3F1277A97F5}"/>
              </a:ext>
            </a:extLst>
          </p:cNvPr>
          <p:cNvSpPr txBox="1"/>
          <p:nvPr/>
        </p:nvSpPr>
        <p:spPr>
          <a:xfrm>
            <a:off x="3638748" y="483910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ای ابا عبداللّه براستی بزرگ شد سوگواری تو و گران و عظیم گشت مصیبت تو بر ما و بر همه اهل اسلام</a:t>
            </a:r>
          </a:p>
        </p:txBody>
      </p:sp>
    </p:spTree>
    <p:extLst>
      <p:ext uri="{BB962C8B-B14F-4D97-AF65-F5344CB8AC3E}">
        <p14:creationId xmlns:p14="http://schemas.microsoft.com/office/powerpoint/2010/main" val="30675251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1797866"/>
            <a:ext cx="9389097" cy="1708160"/>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َجَلَّتْ وَ عَظُمَتْ مُصیبَتُکَ فِی السَّمواتِ عَلی جَمیعِ اَهْلِ السَّمواتِ فَلَعَنَ اللَّهُ اُمَّةً اَسَّسَتْ اَساسَ الظُّلْمِ وَ الْجَوْرِ عَلَیْکُمْ اَهْلَ الْبَیْتِ</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22259E5F-BAFD-B3EF-B517-5C198B98C806}"/>
              </a:ext>
            </a:extLst>
          </p:cNvPr>
          <p:cNvSpPr txBox="1"/>
          <p:nvPr/>
        </p:nvSpPr>
        <p:spPr>
          <a:xfrm>
            <a:off x="3638748" y="4688272"/>
            <a:ext cx="4864231" cy="923330"/>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تحمل آن مصیبت بزرگ در آسمانها بر جمیع اهل سموات سخت و دشوار بودپس خدا لعنت کند امتی که اساس ظلم و ستم را بر شما اهل بیت رسول بنیاد کردند</a:t>
            </a:r>
          </a:p>
        </p:txBody>
      </p:sp>
    </p:spTree>
    <p:extLst>
      <p:ext uri="{BB962C8B-B14F-4D97-AF65-F5344CB8AC3E}">
        <p14:creationId xmlns:p14="http://schemas.microsoft.com/office/powerpoint/2010/main" val="93270489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2250352"/>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لَعَنَاللَّهُ اُمَّةً دَفَعَتْکُمْ عَنْ مَقامِکُمْ و َاَزالَتْکُمْ عَنْ مَراتِبِکُمُ الَّتی رَتَّبَکُمُ اللَّهُ فیها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E05C3F2E-F802-D731-CB79-CDF902125B8F}"/>
              </a:ext>
            </a:extLst>
          </p:cNvPr>
          <p:cNvSpPr txBox="1"/>
          <p:nvPr/>
        </p:nvSpPr>
        <p:spPr>
          <a:xfrm>
            <a:off x="3638748" y="468827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خدا لعنت کند مردمی را که کنار زدند شما را از مقام مخصوصتان و دور کردند شما را از آن مرتبه هائی که خداوند آن رتبه ها را به شما داده بود</a:t>
            </a:r>
          </a:p>
        </p:txBody>
      </p:sp>
    </p:spTree>
    <p:extLst>
      <p:ext uri="{BB962C8B-B14F-4D97-AF65-F5344CB8AC3E}">
        <p14:creationId xmlns:p14="http://schemas.microsoft.com/office/powerpoint/2010/main" val="9414045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2156085"/>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و َلَعَنَ اللَّهُ اُمَّةً قَتَلَتْکُمْ وَ لَعَنَ اللَّهُ الْمُمَهِّدینَ لَهُمْ بِالتَّمْکینِ مِنْ قِتالِکُمْ </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B6843D76-3BD1-6DA4-FA49-AA026AC52694}"/>
              </a:ext>
            </a:extLst>
          </p:cNvPr>
          <p:cNvSpPr txBox="1"/>
          <p:nvPr/>
        </p:nvSpPr>
        <p:spPr>
          <a:xfrm>
            <a:off x="3638748" y="4839102"/>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و خدا لعنت کند مردمی که شما را کشتند و خدا لعنت کند آن مردمی را که از امرای‏ ظلم و جور برای کشتن شما تمکین و اطاعت کردند</a:t>
            </a:r>
          </a:p>
        </p:txBody>
      </p:sp>
    </p:spTree>
    <p:extLst>
      <p:ext uri="{BB962C8B-B14F-4D97-AF65-F5344CB8AC3E}">
        <p14:creationId xmlns:p14="http://schemas.microsoft.com/office/powerpoint/2010/main" val="22014327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74C5D6E-FBCE-8852-9633-48D26F1A14D9}"/>
              </a:ext>
            </a:extLst>
          </p:cNvPr>
          <p:cNvSpPr txBox="1"/>
          <p:nvPr/>
        </p:nvSpPr>
        <p:spPr>
          <a:xfrm>
            <a:off x="1376316" y="2137231"/>
            <a:ext cx="9389097" cy="846386"/>
          </a:xfrm>
          <a:prstGeom prst="rect">
            <a:avLst/>
          </a:prstGeom>
          <a:noFill/>
        </p:spPr>
        <p:txBody>
          <a:bodyPr wrap="square">
            <a:spAutoFit/>
          </a:bodyPr>
          <a:lstStyle/>
          <a:p>
            <a:pPr algn="ctr">
              <a:lnSpc>
                <a:spcPct val="200000"/>
              </a:lnSpc>
            </a:pPr>
            <a:r>
              <a:rPr lang="fa-IR" sz="2800" b="1" dirty="0">
                <a:solidFill>
                  <a:srgbClr val="000000"/>
                </a:solidFill>
                <a:latin typeface="namnak"/>
                <a:cs typeface="B Mitra" panose="00000400000000000000" pitchFamily="2" charset="-78"/>
              </a:rPr>
              <a:t>بَرِئْتُ اِلَی اللَّهِ وَ اِلَیْکُمْ مِنْهُمْ وَ مِنْ اَشْیاعِهِمْ وَ اَتْباعِهِمْ وَ اَوْلِیاَّئِهِم</a:t>
            </a:r>
            <a:endParaRPr lang="en-US" sz="2800" b="1" dirty="0">
              <a:solidFill>
                <a:srgbClr val="000000"/>
              </a:solidFill>
              <a:latin typeface="namnak"/>
              <a:cs typeface="B Mitra" panose="00000400000000000000" pitchFamily="2" charset="-78"/>
            </a:endParaRPr>
          </a:p>
        </p:txBody>
      </p:sp>
      <p:sp>
        <p:nvSpPr>
          <p:cNvPr id="3" name="TextBox 2">
            <a:extLst>
              <a:ext uri="{FF2B5EF4-FFF2-40B4-BE49-F238E27FC236}">
                <a16:creationId xmlns:a16="http://schemas.microsoft.com/office/drawing/2014/main" id="{E6A5D285-8C94-5BF2-7290-29D346B95953}"/>
              </a:ext>
            </a:extLst>
          </p:cNvPr>
          <p:cNvSpPr txBox="1"/>
          <p:nvPr/>
        </p:nvSpPr>
        <p:spPr>
          <a:xfrm>
            <a:off x="3638748" y="4857955"/>
            <a:ext cx="4864231" cy="646331"/>
          </a:xfrm>
          <a:prstGeom prst="rect">
            <a:avLst/>
          </a:prstGeom>
          <a:noFill/>
        </p:spPr>
        <p:txBody>
          <a:bodyPr wrap="square">
            <a:spAutoFit/>
          </a:bodyPr>
          <a:lstStyle/>
          <a:p>
            <a:pPr algn="ctr"/>
            <a:r>
              <a:rPr lang="fa-IR" dirty="0">
                <a:solidFill>
                  <a:srgbClr val="000000"/>
                </a:solidFill>
                <a:latin typeface="namnak"/>
                <a:cs typeface="B Mitra" panose="00000400000000000000" pitchFamily="2" charset="-78"/>
              </a:rPr>
              <a:t>بیزاری جویم بسوی خدا و بسوی شما از ایشان و از پیروان و دنبال روندگانشان و دوستانشان</a:t>
            </a:r>
          </a:p>
        </p:txBody>
      </p:sp>
    </p:spTree>
    <p:extLst>
      <p:ext uri="{BB962C8B-B14F-4D97-AF65-F5344CB8AC3E}">
        <p14:creationId xmlns:p14="http://schemas.microsoft.com/office/powerpoint/2010/main" val="22740355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TotalTime>
  <Words>2003</Words>
  <Application>Microsoft Office PowerPoint</Application>
  <PresentationFormat>Widescreen</PresentationFormat>
  <Paragraphs>79</Paragraphs>
  <Slides>40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40</vt:i4>
      </vt:variant>
    </vt:vector>
  </HeadingPairs>
  <TitlesOfParts>
    <vt:vector size="44" baseType="lpstr">
      <vt:lpstr>Arial</vt:lpstr>
      <vt:lpstr>Calibri</vt:lpstr>
      <vt:lpstr>namnak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21</cp:revision>
  <dcterms:created xsi:type="dcterms:W3CDTF">2024-04-09T18:00:03Z</dcterms:created>
  <dcterms:modified xsi:type="dcterms:W3CDTF">2024-04-10T10:26:04Z</dcterms:modified>
</cp:coreProperties>
</file>