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ebp" ContentType="image/webp"/>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99" r:id="rId2"/>
    <p:sldId id="286" r:id="rId3"/>
    <p:sldId id="265" r:id="rId4"/>
    <p:sldId id="296" r:id="rId5"/>
    <p:sldId id="256" r:id="rId6"/>
    <p:sldId id="287" r:id="rId7"/>
    <p:sldId id="288" r:id="rId8"/>
    <p:sldId id="284" r:id="rId9"/>
    <p:sldId id="257" r:id="rId10"/>
    <p:sldId id="290" r:id="rId11"/>
    <p:sldId id="289" r:id="rId12"/>
    <p:sldId id="297" r:id="rId13"/>
    <p:sldId id="291" r:id="rId14"/>
    <p:sldId id="262" r:id="rId15"/>
    <p:sldId id="258" r:id="rId16"/>
    <p:sldId id="264" r:id="rId17"/>
    <p:sldId id="261" r:id="rId18"/>
    <p:sldId id="263" r:id="rId19"/>
    <p:sldId id="260" r:id="rId20"/>
    <p:sldId id="292" r:id="rId21"/>
    <p:sldId id="293" r:id="rId22"/>
    <p:sldId id="267" r:id="rId23"/>
    <p:sldId id="268" r:id="rId24"/>
    <p:sldId id="259" r:id="rId25"/>
    <p:sldId id="298" r:id="rId26"/>
    <p:sldId id="272" r:id="rId27"/>
    <p:sldId id="271" r:id="rId28"/>
    <p:sldId id="273" r:id="rId29"/>
    <p:sldId id="274" r:id="rId30"/>
    <p:sldId id="276" r:id="rId31"/>
    <p:sldId id="275" r:id="rId32"/>
    <p:sldId id="270" r:id="rId33"/>
    <p:sldId id="269" r:id="rId34"/>
    <p:sldId id="278" r:id="rId35"/>
    <p:sldId id="281" r:id="rId36"/>
    <p:sldId id="294" r:id="rId37"/>
    <p:sldId id="280" r:id="rId38"/>
    <p:sldId id="282" r:id="rId3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0D4690A2-7C28-4D17-AE6C-A010420DD3E5}">
          <p14:sldIdLst>
            <p14:sldId id="299"/>
            <p14:sldId id="286"/>
            <p14:sldId id="265"/>
            <p14:sldId id="296"/>
            <p14:sldId id="256"/>
            <p14:sldId id="287"/>
            <p14:sldId id="288"/>
            <p14:sldId id="284"/>
            <p14:sldId id="257"/>
            <p14:sldId id="290"/>
            <p14:sldId id="289"/>
            <p14:sldId id="297"/>
            <p14:sldId id="291"/>
            <p14:sldId id="262"/>
            <p14:sldId id="258"/>
            <p14:sldId id="264"/>
            <p14:sldId id="261"/>
            <p14:sldId id="263"/>
            <p14:sldId id="260"/>
            <p14:sldId id="292"/>
            <p14:sldId id="293"/>
            <p14:sldId id="267"/>
            <p14:sldId id="268"/>
            <p14:sldId id="259"/>
            <p14:sldId id="298"/>
            <p14:sldId id="272"/>
            <p14:sldId id="271"/>
            <p14:sldId id="273"/>
            <p14:sldId id="274"/>
            <p14:sldId id="276"/>
            <p14:sldId id="275"/>
            <p14:sldId id="270"/>
            <p14:sldId id="269"/>
            <p14:sldId id="278"/>
            <p14:sldId id="281"/>
            <p14:sldId id="294"/>
            <p14:sldId id="280"/>
            <p14:sldId id="282"/>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6041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323" autoAdjust="0"/>
    <p:restoredTop sz="94660"/>
  </p:normalViewPr>
  <p:slideViewPr>
    <p:cSldViewPr snapToGrid="0">
      <p:cViewPr varScale="1">
        <p:scale>
          <a:sx n="81" d="100"/>
          <a:sy n="81" d="100"/>
        </p:scale>
        <p:origin x="830"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CF4D9B1-1909-FDE5-81D9-E092ADEA86B5}"/>
              </a:ext>
            </a:extLst>
          </p:cNvPr>
          <p:cNvSpPr/>
          <p:nvPr userDrawn="1"/>
        </p:nvSpPr>
        <p:spPr>
          <a:xfrm rot="16200000">
            <a:off x="5756429" y="-5758649"/>
            <a:ext cx="679141" cy="12192000"/>
          </a:xfrm>
          <a:prstGeom prst="rect">
            <a:avLst/>
          </a:prstGeom>
          <a:solidFill>
            <a:srgbClr val="F604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DD4B8649-5CB5-E74F-AD3B-1E6794D57C13}"/>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6172200"/>
            <a:ext cx="676922" cy="676922"/>
          </a:xfrm>
          <a:prstGeom prst="rect">
            <a:avLst/>
          </a:prstGeom>
        </p:spPr>
      </p:pic>
    </p:spTree>
    <p:extLst>
      <p:ext uri="{BB962C8B-B14F-4D97-AF65-F5344CB8AC3E}">
        <p14:creationId xmlns:p14="http://schemas.microsoft.com/office/powerpoint/2010/main" val="24028120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14" name="Picture Placeholder 10">
            <a:extLst>
              <a:ext uri="{FF2B5EF4-FFF2-40B4-BE49-F238E27FC236}">
                <a16:creationId xmlns:a16="http://schemas.microsoft.com/office/drawing/2014/main" id="{E038CC62-A896-09F8-8158-EA57CE4FB224}"/>
              </a:ext>
            </a:extLst>
          </p:cNvPr>
          <p:cNvSpPr>
            <a:spLocks noGrp="1"/>
          </p:cNvSpPr>
          <p:nvPr>
            <p:ph type="pic" sz="quarter" idx="13"/>
          </p:nvPr>
        </p:nvSpPr>
        <p:spPr>
          <a:xfrm>
            <a:off x="1" y="0"/>
            <a:ext cx="6181601" cy="6858000"/>
          </a:xfrm>
          <a:custGeom>
            <a:avLst/>
            <a:gdLst>
              <a:gd name="connsiteX0" fmla="*/ 0 w 6181601"/>
              <a:gd name="connsiteY0" fmla="*/ 0 h 6858000"/>
              <a:gd name="connsiteX1" fmla="*/ 3905695 w 6181601"/>
              <a:gd name="connsiteY1" fmla="*/ 0 h 6858000"/>
              <a:gd name="connsiteX2" fmla="*/ 6073528 w 6181601"/>
              <a:gd name="connsiteY2" fmla="*/ 2935288 h 6858000"/>
              <a:gd name="connsiteX3" fmla="*/ 6181601 w 6181601"/>
              <a:gd name="connsiteY3" fmla="*/ 3391258 h 6858000"/>
              <a:gd name="connsiteX4" fmla="*/ 6181601 w 6181601"/>
              <a:gd name="connsiteY4" fmla="*/ 3978653 h 6858000"/>
              <a:gd name="connsiteX5" fmla="*/ 6045984 w 6181601"/>
              <a:gd name="connsiteY5" fmla="*/ 4390390 h 6858000"/>
              <a:gd name="connsiteX6" fmla="*/ 5884781 w 6181601"/>
              <a:gd name="connsiteY6" fmla="*/ 4712018 h 6858000"/>
              <a:gd name="connsiteX7" fmla="*/ 5405811 w 6181601"/>
              <a:gd name="connsiteY7" fmla="*/ 5281613 h 6858000"/>
              <a:gd name="connsiteX8" fmla="*/ 5150959 w 6181601"/>
              <a:gd name="connsiteY8" fmla="*/ 5545138 h 6858000"/>
              <a:gd name="connsiteX9" fmla="*/ 3801608 w 6181601"/>
              <a:gd name="connsiteY9" fmla="*/ 6858000 h 6858000"/>
              <a:gd name="connsiteX10" fmla="*/ 0 w 6181601"/>
              <a:gd name="connsiteY10"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181601" h="6858000">
                <a:moveTo>
                  <a:pt x="0" y="0"/>
                </a:moveTo>
                <a:lnTo>
                  <a:pt x="3905695" y="0"/>
                </a:lnTo>
                <a:lnTo>
                  <a:pt x="6073528" y="2935288"/>
                </a:lnTo>
                <a:lnTo>
                  <a:pt x="6181601" y="3391258"/>
                </a:lnTo>
                <a:lnTo>
                  <a:pt x="6181601" y="3978653"/>
                </a:lnTo>
                <a:lnTo>
                  <a:pt x="6045984" y="4390390"/>
                </a:lnTo>
                <a:lnTo>
                  <a:pt x="5884781" y="4712018"/>
                </a:lnTo>
                <a:lnTo>
                  <a:pt x="5405811" y="5281613"/>
                </a:lnTo>
                <a:lnTo>
                  <a:pt x="5150959" y="5545138"/>
                </a:lnTo>
                <a:lnTo>
                  <a:pt x="3801608" y="6858000"/>
                </a:lnTo>
                <a:lnTo>
                  <a:pt x="0" y="6858000"/>
                </a:lnTo>
                <a:close/>
              </a:path>
            </a:pathLst>
          </a:custGeom>
          <a:noFill/>
        </p:spPr>
        <p:txBody>
          <a:bodyPr wrap="square" anchor="ctr">
            <a:noAutofit/>
          </a:bodyPr>
          <a:lstStyle>
            <a:lvl1pPr algn="ctr">
              <a:buNone/>
              <a:defRPr/>
            </a:lvl1pPr>
          </a:lstStyle>
          <a:p>
            <a:r>
              <a:rPr lang="en-US"/>
              <a:t>Click icon to add picture</a:t>
            </a:r>
            <a:endParaRPr lang="fr-FR"/>
          </a:p>
        </p:txBody>
      </p:sp>
    </p:spTree>
    <p:extLst>
      <p:ext uri="{BB962C8B-B14F-4D97-AF65-F5344CB8AC3E}">
        <p14:creationId xmlns:p14="http://schemas.microsoft.com/office/powerpoint/2010/main" val="211406622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92852048"/>
      </p:ext>
    </p:extLst>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4.svg"/></Relationships>
</file>

<file path=ppt/slides/_rels/slide1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9.webp"/><Relationship Id="rId2" Type="http://schemas.openxmlformats.org/officeDocument/2006/relationships/image" Target="../media/image28.png"/><Relationship Id="rId1" Type="http://schemas.openxmlformats.org/officeDocument/2006/relationships/slideLayout" Target="../slideLayouts/slideLayout1.xml"/><Relationship Id="rId4" Type="http://schemas.openxmlformats.org/officeDocument/2006/relationships/image" Target="../media/image30.jpg"/></Relationships>
</file>

<file path=ppt/slides/_rels/slide18.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image" Target="../media/image31.jp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1.xml"/><Relationship Id="rId4" Type="http://schemas.openxmlformats.org/officeDocument/2006/relationships/image" Target="../media/image37.jpeg"/></Relationships>
</file>

<file path=ppt/slides/_rels/slide25.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image" Target="../media/image31.jp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43.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47.jp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1.xml"/><Relationship Id="rId4" Type="http://schemas.openxmlformats.org/officeDocument/2006/relationships/image" Target="../media/image10.jpeg"/></Relationships>
</file>

<file path=ppt/slides/_rels/slide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1.xml"/><Relationship Id="rId4" Type="http://schemas.openxmlformats.org/officeDocument/2006/relationships/image" Target="../media/image19.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AE5FB0E0-512E-BCB7-BEDE-2E49803DA4C7}"/>
              </a:ext>
            </a:extLst>
          </p:cNvPr>
          <p:cNvPicPr>
            <a:picLocks noGrp="1" noChangeAspect="1"/>
          </p:cNvPicPr>
          <p:nvPr>
            <p:ph type="pic" sz="quarter" idx="13"/>
          </p:nvPr>
        </p:nvPicPr>
        <p:blipFill>
          <a:blip r:embed="rId2" cstate="print">
            <a:extLst>
              <a:ext uri="{28A0092B-C50C-407E-A947-70E740481C1C}">
                <a14:useLocalDpi xmlns:a14="http://schemas.microsoft.com/office/drawing/2010/main"/>
              </a:ext>
            </a:extLst>
          </a:blip>
          <a:srcRect/>
          <a:stretch>
            <a:fillRect/>
          </a:stretch>
        </p:blipFill>
        <p:spPr/>
      </p:pic>
      <p:sp>
        <p:nvSpPr>
          <p:cNvPr id="5" name="Shape">
            <a:extLst>
              <a:ext uri="{FF2B5EF4-FFF2-40B4-BE49-F238E27FC236}">
                <a16:creationId xmlns:a16="http://schemas.microsoft.com/office/drawing/2014/main" id="{19522880-85A8-D7BD-0D9E-2A9A5FCEF80F}"/>
              </a:ext>
            </a:extLst>
          </p:cNvPr>
          <p:cNvSpPr/>
          <p:nvPr/>
        </p:nvSpPr>
        <p:spPr>
          <a:xfrm>
            <a:off x="3716319" y="1"/>
            <a:ext cx="2637757" cy="6857999"/>
          </a:xfrm>
          <a:custGeom>
            <a:avLst/>
            <a:gdLst/>
            <a:ahLst/>
            <a:cxnLst>
              <a:cxn ang="0">
                <a:pos x="wd2" y="hd2"/>
              </a:cxn>
              <a:cxn ang="5400000">
                <a:pos x="wd2" y="hd2"/>
              </a:cxn>
              <a:cxn ang="10800000">
                <a:pos x="wd2" y="hd2"/>
              </a:cxn>
              <a:cxn ang="16200000">
                <a:pos x="wd2" y="hd2"/>
              </a:cxn>
            </a:cxnLst>
            <a:rect l="0" t="0" r="r" b="b"/>
            <a:pathLst>
              <a:path w="21325" h="21600" extrusionOk="0">
                <a:moveTo>
                  <a:pt x="5871" y="19662"/>
                </a:moveTo>
                <a:cubicBezTo>
                  <a:pt x="7228" y="19142"/>
                  <a:pt x="8602" y="18628"/>
                  <a:pt x="9952" y="18105"/>
                </a:cubicBezTo>
                <a:cubicBezTo>
                  <a:pt x="11448" y="17525"/>
                  <a:pt x="12968" y="16951"/>
                  <a:pt x="14395" y="16347"/>
                </a:cubicBezTo>
                <a:cubicBezTo>
                  <a:pt x="15128" y="16037"/>
                  <a:pt x="15853" y="15724"/>
                  <a:pt x="16539" y="15397"/>
                </a:cubicBezTo>
                <a:cubicBezTo>
                  <a:pt x="16948" y="15201"/>
                  <a:pt x="17349" y="15003"/>
                  <a:pt x="17743" y="14802"/>
                </a:cubicBezTo>
                <a:cubicBezTo>
                  <a:pt x="17859" y="14745"/>
                  <a:pt x="17959" y="14685"/>
                  <a:pt x="18067" y="14624"/>
                </a:cubicBezTo>
                <a:cubicBezTo>
                  <a:pt x="18283" y="14501"/>
                  <a:pt x="18522" y="14381"/>
                  <a:pt x="18723" y="14252"/>
                </a:cubicBezTo>
                <a:cubicBezTo>
                  <a:pt x="18977" y="14089"/>
                  <a:pt x="19247" y="13930"/>
                  <a:pt x="19479" y="13759"/>
                </a:cubicBezTo>
                <a:cubicBezTo>
                  <a:pt x="19610" y="13663"/>
                  <a:pt x="19741" y="13566"/>
                  <a:pt x="19872" y="13467"/>
                </a:cubicBezTo>
                <a:cubicBezTo>
                  <a:pt x="19941" y="13416"/>
                  <a:pt x="19995" y="13359"/>
                  <a:pt x="20057" y="13305"/>
                </a:cubicBezTo>
                <a:cubicBezTo>
                  <a:pt x="20142" y="13233"/>
                  <a:pt x="20227" y="13161"/>
                  <a:pt x="20304" y="13086"/>
                </a:cubicBezTo>
                <a:cubicBezTo>
                  <a:pt x="21353" y="12160"/>
                  <a:pt x="21600" y="11105"/>
                  <a:pt x="21014" y="10119"/>
                </a:cubicBezTo>
                <a:cubicBezTo>
                  <a:pt x="20744" y="9659"/>
                  <a:pt x="20273" y="9221"/>
                  <a:pt x="19756" y="8797"/>
                </a:cubicBezTo>
                <a:cubicBezTo>
                  <a:pt x="19347" y="8463"/>
                  <a:pt x="18862" y="8139"/>
                  <a:pt x="18337" y="7832"/>
                </a:cubicBezTo>
                <a:cubicBezTo>
                  <a:pt x="18028" y="7649"/>
                  <a:pt x="17712" y="7471"/>
                  <a:pt x="17380" y="7294"/>
                </a:cubicBezTo>
                <a:cubicBezTo>
                  <a:pt x="17072" y="7129"/>
                  <a:pt x="16748" y="6967"/>
                  <a:pt x="16424" y="6804"/>
                </a:cubicBezTo>
                <a:cubicBezTo>
                  <a:pt x="15814" y="6498"/>
                  <a:pt x="15166" y="6203"/>
                  <a:pt x="14526" y="5903"/>
                </a:cubicBezTo>
                <a:cubicBezTo>
                  <a:pt x="13253" y="5308"/>
                  <a:pt x="11988" y="4710"/>
                  <a:pt x="10746" y="4105"/>
                </a:cubicBezTo>
                <a:cubicBezTo>
                  <a:pt x="9450" y="3474"/>
                  <a:pt x="8177" y="2837"/>
                  <a:pt x="6897" y="2200"/>
                </a:cubicBezTo>
                <a:cubicBezTo>
                  <a:pt x="5423" y="1470"/>
                  <a:pt x="3957" y="736"/>
                  <a:pt x="2499" y="0"/>
                </a:cubicBezTo>
                <a:lnTo>
                  <a:pt x="0" y="0"/>
                </a:lnTo>
                <a:cubicBezTo>
                  <a:pt x="517" y="316"/>
                  <a:pt x="1049" y="628"/>
                  <a:pt x="1597" y="938"/>
                </a:cubicBezTo>
                <a:cubicBezTo>
                  <a:pt x="2260" y="1307"/>
                  <a:pt x="2916" y="1677"/>
                  <a:pt x="3579" y="2047"/>
                </a:cubicBezTo>
                <a:cubicBezTo>
                  <a:pt x="4744" y="2696"/>
                  <a:pt x="5917" y="3345"/>
                  <a:pt x="7089" y="3994"/>
                </a:cubicBezTo>
                <a:cubicBezTo>
                  <a:pt x="8200" y="4607"/>
                  <a:pt x="9303" y="5226"/>
                  <a:pt x="10445" y="5831"/>
                </a:cubicBezTo>
                <a:cubicBezTo>
                  <a:pt x="11047" y="6149"/>
                  <a:pt x="11649" y="6471"/>
                  <a:pt x="12266" y="6789"/>
                </a:cubicBezTo>
                <a:cubicBezTo>
                  <a:pt x="12867" y="7102"/>
                  <a:pt x="13477" y="7411"/>
                  <a:pt x="14071" y="7724"/>
                </a:cubicBezTo>
                <a:cubicBezTo>
                  <a:pt x="14541" y="7976"/>
                  <a:pt x="15027" y="8226"/>
                  <a:pt x="15467" y="8484"/>
                </a:cubicBezTo>
                <a:cubicBezTo>
                  <a:pt x="15907" y="8743"/>
                  <a:pt x="16362" y="9001"/>
                  <a:pt x="16740" y="9272"/>
                </a:cubicBezTo>
                <a:cubicBezTo>
                  <a:pt x="16940" y="9413"/>
                  <a:pt x="17141" y="9551"/>
                  <a:pt x="17319" y="9699"/>
                </a:cubicBezTo>
                <a:cubicBezTo>
                  <a:pt x="17504" y="9849"/>
                  <a:pt x="17681" y="9996"/>
                  <a:pt x="17843" y="10149"/>
                </a:cubicBezTo>
                <a:cubicBezTo>
                  <a:pt x="17913" y="10218"/>
                  <a:pt x="18005" y="10288"/>
                  <a:pt x="18059" y="10360"/>
                </a:cubicBezTo>
                <a:cubicBezTo>
                  <a:pt x="18136" y="10450"/>
                  <a:pt x="18213" y="10540"/>
                  <a:pt x="18290" y="10630"/>
                </a:cubicBezTo>
                <a:cubicBezTo>
                  <a:pt x="18560" y="10946"/>
                  <a:pt x="18730" y="11273"/>
                  <a:pt x="18830" y="11604"/>
                </a:cubicBezTo>
                <a:cubicBezTo>
                  <a:pt x="18962" y="12160"/>
                  <a:pt x="18854" y="12716"/>
                  <a:pt x="18514" y="13260"/>
                </a:cubicBezTo>
                <a:cubicBezTo>
                  <a:pt x="18329" y="13551"/>
                  <a:pt x="18051" y="13825"/>
                  <a:pt x="17758" y="14098"/>
                </a:cubicBezTo>
                <a:cubicBezTo>
                  <a:pt x="17635" y="14198"/>
                  <a:pt x="17504" y="14297"/>
                  <a:pt x="17380" y="14396"/>
                </a:cubicBezTo>
                <a:cubicBezTo>
                  <a:pt x="17272" y="14480"/>
                  <a:pt x="17149" y="14561"/>
                  <a:pt x="17033" y="14642"/>
                </a:cubicBezTo>
                <a:cubicBezTo>
                  <a:pt x="16802" y="14802"/>
                  <a:pt x="16547" y="14958"/>
                  <a:pt x="16293" y="15114"/>
                </a:cubicBezTo>
                <a:cubicBezTo>
                  <a:pt x="16100" y="15222"/>
                  <a:pt x="15899" y="15331"/>
                  <a:pt x="15706" y="15436"/>
                </a:cubicBezTo>
                <a:cubicBezTo>
                  <a:pt x="15498" y="15550"/>
                  <a:pt x="15274" y="15658"/>
                  <a:pt x="15051" y="15766"/>
                </a:cubicBezTo>
                <a:cubicBezTo>
                  <a:pt x="14680" y="15941"/>
                  <a:pt x="14302" y="16115"/>
                  <a:pt x="13917" y="16286"/>
                </a:cubicBezTo>
                <a:cubicBezTo>
                  <a:pt x="13531" y="16458"/>
                  <a:pt x="13137" y="16623"/>
                  <a:pt x="12736" y="16791"/>
                </a:cubicBezTo>
                <a:cubicBezTo>
                  <a:pt x="9998" y="17900"/>
                  <a:pt x="7151" y="18964"/>
                  <a:pt x="4297" y="20025"/>
                </a:cubicBezTo>
                <a:cubicBezTo>
                  <a:pt x="3016" y="20503"/>
                  <a:pt x="1736" y="20981"/>
                  <a:pt x="455" y="21459"/>
                </a:cubicBezTo>
                <a:cubicBezTo>
                  <a:pt x="332" y="21504"/>
                  <a:pt x="208" y="21552"/>
                  <a:pt x="85" y="21600"/>
                </a:cubicBezTo>
                <a:lnTo>
                  <a:pt x="810" y="21600"/>
                </a:lnTo>
                <a:cubicBezTo>
                  <a:pt x="1018" y="21522"/>
                  <a:pt x="1219" y="21444"/>
                  <a:pt x="1427" y="21366"/>
                </a:cubicBezTo>
                <a:cubicBezTo>
                  <a:pt x="2901" y="20801"/>
                  <a:pt x="4382" y="20230"/>
                  <a:pt x="5871" y="19662"/>
                </a:cubicBezTo>
                <a:close/>
              </a:path>
            </a:pathLst>
          </a:custGeom>
          <a:solidFill>
            <a:schemeClr val="accent2"/>
          </a:solidFill>
          <a:ln w="12700">
            <a:miter lim="400000"/>
          </a:ln>
        </p:spPr>
        <p:txBody>
          <a:bodyPr lIns="38100" tIns="38100" rIns="38100" bIns="38100" anchor="ctr"/>
          <a:lstStyle/>
          <a:p>
            <a:pPr>
              <a:defRPr sz="3000">
                <a:solidFill>
                  <a:srgbClr val="FFFFFF"/>
                </a:solidFill>
              </a:defRPr>
            </a:pPr>
            <a:endParaRPr/>
          </a:p>
        </p:txBody>
      </p:sp>
      <p:pic>
        <p:nvPicPr>
          <p:cNvPr id="6" name="Graphic 5">
            <a:extLst>
              <a:ext uri="{FF2B5EF4-FFF2-40B4-BE49-F238E27FC236}">
                <a16:creationId xmlns:a16="http://schemas.microsoft.com/office/drawing/2014/main" id="{695C0159-47FE-F58E-2A44-AF7D21565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807368" y="484188"/>
            <a:ext cx="2860632" cy="2245730"/>
          </a:xfrm>
          <a:prstGeom prst="rect">
            <a:avLst/>
          </a:prstGeom>
        </p:spPr>
      </p:pic>
      <p:sp>
        <p:nvSpPr>
          <p:cNvPr id="7" name="TextBox 6">
            <a:extLst>
              <a:ext uri="{FF2B5EF4-FFF2-40B4-BE49-F238E27FC236}">
                <a16:creationId xmlns:a16="http://schemas.microsoft.com/office/drawing/2014/main" id="{AC0D6880-0AD2-DBD8-366A-C35EC76C82A0}"/>
              </a:ext>
            </a:extLst>
          </p:cNvPr>
          <p:cNvSpPr txBox="1">
            <a:spLocks noChangeArrowheads="1"/>
          </p:cNvSpPr>
          <p:nvPr/>
        </p:nvSpPr>
        <p:spPr bwMode="auto">
          <a:xfrm>
            <a:off x="6096000" y="2287141"/>
            <a:ext cx="6058974" cy="3958776"/>
          </a:xfrm>
          <a:prstGeom prst="rect">
            <a:avLst/>
          </a:prstGeom>
          <a:noFill/>
          <a:ln>
            <a:noFill/>
          </a:ln>
          <a:effectLst>
            <a:outerShdw blurRad="50800" dist="50800" dir="5400000" sx="1000" sy="1000" algn="ctr" rotWithShape="0">
              <a:srgbClr val="000000"/>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rtl="1">
              <a:lnSpc>
                <a:spcPct val="150000"/>
              </a:lnSpc>
              <a:spcBef>
                <a:spcPct val="0"/>
              </a:spcBef>
              <a:buNone/>
            </a:pPr>
            <a:endParaRPr lang="fa-IR" altLang="en-US" sz="2400" b="1" dirty="0">
              <a:solidFill>
                <a:srgbClr val="242527"/>
              </a:solidFill>
              <a:latin typeface="Damavand ExtraBold" panose="00000900000000000000" pitchFamily="2" charset="-78"/>
              <a:cs typeface="B Nazanin" panose="00000400000000000000" pitchFamily="2" charset="-78"/>
            </a:endParaRPr>
          </a:p>
          <a:p>
            <a:pPr algn="ctr" rtl="1">
              <a:lnSpc>
                <a:spcPct val="200000"/>
              </a:lnSpc>
              <a:spcBef>
                <a:spcPct val="0"/>
              </a:spcBef>
              <a:buNone/>
            </a:pPr>
            <a:r>
              <a:rPr lang="fa-IR" sz="2000">
                <a:effectLst/>
                <a:ea typeface="Calibri" panose="020F0502020204030204" pitchFamily="34" charset="0"/>
                <a:cs typeface="B Titr" panose="00000700000000000000" pitchFamily="2" charset="-78"/>
              </a:rPr>
              <a:t>پاورپوینت ورزش پینگ پونگ ( 38 اسلاید تخصصی)</a:t>
            </a:r>
            <a:endParaRPr lang="fa-IR" sz="2000" dirty="0">
              <a:effectLst/>
              <a:ea typeface="Calibri" panose="020F0502020204030204" pitchFamily="34" charset="0"/>
              <a:cs typeface="B Titr" panose="00000700000000000000" pitchFamily="2" charset="-78"/>
            </a:endParaRPr>
          </a:p>
          <a:p>
            <a:pPr algn="ctr" rtl="1">
              <a:lnSpc>
                <a:spcPct val="200000"/>
              </a:lnSpc>
              <a:spcBef>
                <a:spcPct val="0"/>
              </a:spcBef>
              <a:buNone/>
            </a:pPr>
            <a:r>
              <a:rPr lang="fa-IR" altLang="en-US" sz="2000" b="1" dirty="0">
                <a:solidFill>
                  <a:srgbClr val="242527"/>
                </a:solidFill>
                <a:latin typeface="Damavand ExtraBold" panose="00000900000000000000" pitchFamily="2" charset="-78"/>
                <a:cs typeface="B Nazanin" panose="00000400000000000000" pitchFamily="2" charset="-78"/>
              </a:rPr>
              <a:t>استاد راهنما: </a:t>
            </a:r>
            <a:r>
              <a:rPr lang="fa-IR" altLang="en-US" sz="3600" dirty="0">
                <a:solidFill>
                  <a:srgbClr val="242527"/>
                </a:solidFill>
                <a:latin typeface="IranNastaliq" panose="02020505000000020003" pitchFamily="18" charset="0"/>
                <a:cs typeface="B Nazanin" panose="00000400000000000000" pitchFamily="2" charset="-78"/>
              </a:rPr>
              <a:t>...............</a:t>
            </a:r>
            <a:endParaRPr lang="en-US" altLang="en-US" sz="4000" dirty="0">
              <a:solidFill>
                <a:srgbClr val="242527"/>
              </a:solidFill>
              <a:latin typeface="IranNastaliq" panose="02020505000000020003" pitchFamily="18" charset="0"/>
              <a:cs typeface="B Nazanin" panose="00000400000000000000" pitchFamily="2" charset="-78"/>
            </a:endParaRPr>
          </a:p>
          <a:p>
            <a:pPr algn="ctr" rtl="1">
              <a:lnSpc>
                <a:spcPct val="150000"/>
              </a:lnSpc>
              <a:spcBef>
                <a:spcPct val="0"/>
              </a:spcBef>
              <a:buNone/>
            </a:pPr>
            <a:r>
              <a:rPr lang="fa-IR" altLang="en-US" sz="2000" b="1" dirty="0">
                <a:solidFill>
                  <a:srgbClr val="242527"/>
                </a:solidFill>
                <a:latin typeface="Damavand ExtraBold" panose="00000900000000000000" pitchFamily="2" charset="-78"/>
                <a:cs typeface="B Nazanin" panose="00000400000000000000" pitchFamily="2" charset="-78"/>
              </a:rPr>
              <a:t>پژوهشگــــران: </a:t>
            </a:r>
            <a:r>
              <a:rPr lang="fa-IR" altLang="en-US" sz="3600" dirty="0">
                <a:solidFill>
                  <a:srgbClr val="242527"/>
                </a:solidFill>
                <a:latin typeface="IranNastaliq" panose="02020505000000020003" pitchFamily="18" charset="0"/>
                <a:cs typeface="B Nazanin" panose="00000400000000000000" pitchFamily="2" charset="-78"/>
              </a:rPr>
              <a:t>...........</a:t>
            </a:r>
          </a:p>
          <a:p>
            <a:pPr algn="ctr" rtl="1">
              <a:lnSpc>
                <a:spcPct val="150000"/>
              </a:lnSpc>
              <a:spcBef>
                <a:spcPct val="0"/>
              </a:spcBef>
              <a:buNone/>
            </a:pPr>
            <a:endParaRPr lang="fa-IR" altLang="en-US" sz="1100" dirty="0">
              <a:solidFill>
                <a:srgbClr val="242527"/>
              </a:solidFill>
              <a:latin typeface="IranNastaliq" panose="02020505000000020003" pitchFamily="18" charset="0"/>
              <a:cs typeface="B Nazanin" panose="00000400000000000000" pitchFamily="2" charset="-78"/>
            </a:endParaRPr>
          </a:p>
          <a:p>
            <a:pPr algn="ctr" rtl="1" eaLnBrk="1" hangingPunct="1">
              <a:lnSpc>
                <a:spcPct val="150000"/>
              </a:lnSpc>
              <a:spcBef>
                <a:spcPct val="0"/>
              </a:spcBef>
              <a:buFontTx/>
              <a:buNone/>
            </a:pPr>
            <a:r>
              <a:rPr lang="fa-IR" altLang="en-US" sz="1800" b="1" dirty="0">
                <a:solidFill>
                  <a:srgbClr val="242527"/>
                </a:solidFill>
                <a:latin typeface="Damavand ExtraBold" panose="00000900000000000000" pitchFamily="2" charset="-78"/>
                <a:cs typeface="B Nazanin" panose="00000400000000000000" pitchFamily="2" charset="-78"/>
              </a:rPr>
              <a:t>سال تحصیلی: .......</a:t>
            </a:r>
          </a:p>
        </p:txBody>
      </p:sp>
    </p:spTree>
    <p:extLst>
      <p:ext uri="{BB962C8B-B14F-4D97-AF65-F5344CB8AC3E}">
        <p14:creationId xmlns:p14="http://schemas.microsoft.com/office/powerpoint/2010/main" val="3755749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098157" y="148793"/>
            <a:ext cx="2093843" cy="400110"/>
          </a:xfrm>
          <a:prstGeom prst="rect">
            <a:avLst/>
          </a:prstGeom>
        </p:spPr>
        <p:txBody>
          <a:bodyPr wrap="none">
            <a:spAutoFit/>
          </a:bodyPr>
          <a:lstStyle/>
          <a:p>
            <a:r>
              <a:rPr lang="fa-IR" sz="2000" dirty="0">
                <a:solidFill>
                  <a:schemeClr val="bg1"/>
                </a:solidFill>
                <a:cs typeface="B Titr" panose="00000700000000000000" pitchFamily="2" charset="-78"/>
              </a:rPr>
              <a:t>تنیس روی میز آقایان</a:t>
            </a:r>
            <a:endParaRPr lang="en-US" sz="2000" dirty="0">
              <a:solidFill>
                <a:schemeClr val="bg1"/>
              </a:solidFill>
              <a:cs typeface="B Titr" panose="00000700000000000000" pitchFamily="2" charset="-78"/>
            </a:endParaRPr>
          </a:p>
        </p:txBody>
      </p:sp>
      <p:sp>
        <p:nvSpPr>
          <p:cNvPr id="2" name="Rectangle 1"/>
          <p:cNvSpPr/>
          <p:nvPr/>
        </p:nvSpPr>
        <p:spPr>
          <a:xfrm>
            <a:off x="105507" y="685023"/>
            <a:ext cx="11898923" cy="3442609"/>
          </a:xfrm>
          <a:prstGeom prst="rect">
            <a:avLst/>
          </a:prstGeom>
        </p:spPr>
        <p:txBody>
          <a:bodyPr wrap="square">
            <a:spAutoFit/>
          </a:bodyPr>
          <a:lstStyle/>
          <a:p>
            <a:pPr algn="justLow" rtl="1">
              <a:lnSpc>
                <a:spcPct val="250000"/>
              </a:lnSpc>
            </a:pPr>
            <a:r>
              <a:rPr lang="fa-IR" dirty="0">
                <a:cs typeface="B Nazanin" panose="00000400000000000000" pitchFamily="2" charset="-78"/>
              </a:rPr>
              <a:t>تنیس روی میز آقایان به عنوان یک ورزش مفید و سالم شناخته می‌شود. این ورزش بهبود قدرت عضلات، افزایش تمرکز و بهبود هوشیاری را تقویت می‌کند. </a:t>
            </a:r>
          </a:p>
          <a:p>
            <a:pPr algn="justLow" rtl="1">
              <a:lnSpc>
                <a:spcPct val="250000"/>
              </a:lnSpc>
            </a:pPr>
            <a:r>
              <a:rPr lang="fa-IR" dirty="0">
                <a:cs typeface="B Nazanin" panose="00000400000000000000" pitchFamily="2" charset="-78"/>
              </a:rPr>
              <a:t>بازی در دسته‌بندی‌های سنی مختلف و در باشگاه‌ها و مراکز ورزشی مختلف قابل دسترسی است، به همین دلیل باز طرفداران زیادی در سراسر جهان برخوردار است. </a:t>
            </a:r>
          </a:p>
          <a:p>
            <a:pPr algn="justLow" rtl="1">
              <a:lnSpc>
                <a:spcPct val="250000"/>
              </a:lnSpc>
            </a:pPr>
            <a:r>
              <a:rPr lang="fa-IR" dirty="0">
                <a:cs typeface="B Nazanin" panose="00000400000000000000" pitchFamily="2" charset="-78"/>
              </a:rPr>
              <a:t>به طور خلاصه، تنیس روی میز آقایان یک ورزش پرطرفدار است که علاوه بر بهبود مهارت‌های فنی و تکنیکی، روی فیزیک و قدرت تمرکز بازیکنان نیز تأثیر دارد.</a:t>
            </a:r>
          </a:p>
          <a:p>
            <a:pPr algn="justLow" rtl="1">
              <a:lnSpc>
                <a:spcPct val="250000"/>
              </a:lnSpc>
            </a:pPr>
            <a:r>
              <a:rPr lang="fa-IR" dirty="0">
                <a:cs typeface="B Nazanin" panose="00000400000000000000" pitchFamily="2" charset="-78"/>
              </a:rPr>
              <a:t> این ورزش به عنوان یک راه برای سلامتی و توسعه شخصی شناخته می‌شود و تعداد زیادی از آقایان به آن علاقه‌مند هستند. </a:t>
            </a:r>
          </a:p>
          <a:p>
            <a:pPr algn="justLow" rtl="1">
              <a:lnSpc>
                <a:spcPct val="250000"/>
              </a:lnSpc>
            </a:pPr>
            <a:endParaRPr lang="en-US" dirty="0">
              <a:cs typeface="B Nazanin" panose="00000400000000000000" pitchFamily="2" charset="-78"/>
            </a:endParaRPr>
          </a:p>
        </p:txBody>
      </p:sp>
      <p:pic>
        <p:nvPicPr>
          <p:cNvPr id="6" name="Picture 5">
            <a:extLst>
              <a:ext uri="{FF2B5EF4-FFF2-40B4-BE49-F238E27FC236}">
                <a16:creationId xmlns:a16="http://schemas.microsoft.com/office/drawing/2014/main" id="{B08BD001-3219-8BCE-A1BC-9C50C4FB795C}"/>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637942" y="3649052"/>
            <a:ext cx="6630366" cy="3196825"/>
          </a:xfrm>
          <a:prstGeom prst="rect">
            <a:avLst/>
          </a:prstGeom>
        </p:spPr>
      </p:pic>
    </p:spTree>
    <p:extLst>
      <p:ext uri="{BB962C8B-B14F-4D97-AF65-F5344CB8AC3E}">
        <p14:creationId xmlns:p14="http://schemas.microsoft.com/office/powerpoint/2010/main" val="32249170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953668" y="138556"/>
            <a:ext cx="2238332" cy="400110"/>
          </a:xfrm>
          <a:prstGeom prst="rect">
            <a:avLst/>
          </a:prstGeom>
        </p:spPr>
        <p:txBody>
          <a:bodyPr wrap="square">
            <a:spAutoFit/>
          </a:bodyPr>
          <a:lstStyle/>
          <a:p>
            <a:pPr algn="r"/>
            <a:r>
              <a:rPr lang="fa-IR" sz="2000" dirty="0">
                <a:solidFill>
                  <a:schemeClr val="bg1"/>
                </a:solidFill>
                <a:cs typeface="B Titr" panose="00000700000000000000" pitchFamily="2" charset="-78"/>
              </a:rPr>
              <a:t>تنیس روی میز بانوان </a:t>
            </a:r>
            <a:endParaRPr lang="en-US" sz="2000" dirty="0">
              <a:solidFill>
                <a:schemeClr val="bg1"/>
              </a:solidFill>
              <a:cs typeface="B Titr" panose="00000700000000000000" pitchFamily="2" charset="-78"/>
            </a:endParaRPr>
          </a:p>
        </p:txBody>
      </p:sp>
      <p:sp>
        <p:nvSpPr>
          <p:cNvPr id="2" name="Rectangle 1"/>
          <p:cNvSpPr/>
          <p:nvPr/>
        </p:nvSpPr>
        <p:spPr>
          <a:xfrm>
            <a:off x="6834554" y="1191007"/>
            <a:ext cx="5167668" cy="5528437"/>
          </a:xfrm>
          <a:prstGeom prst="rect">
            <a:avLst/>
          </a:prstGeom>
        </p:spPr>
        <p:txBody>
          <a:bodyPr wrap="square">
            <a:spAutoFit/>
          </a:bodyPr>
          <a:lstStyle/>
          <a:p>
            <a:pPr algn="justLow" rtl="1">
              <a:lnSpc>
                <a:spcPct val="250000"/>
              </a:lnSpc>
            </a:pPr>
            <a:r>
              <a:rPr lang="fa-IR" dirty="0">
                <a:cs typeface="B Nazanin" panose="00000400000000000000" pitchFamily="2" charset="-78"/>
              </a:rPr>
              <a:t>تنیس روی میز، یکی از محبوب‌ترین و پرطرفدارترین ورزش‌ها در جهان است. این ورزش فواید بسیاری برای سلامتی ذهنی و جسمی فراهم می‌کند و به عنوان یک ورزش بسیار مناسب برای بانوان نیز شناخته می‌شود. در ادامه به برخی از فواید و مزایای تنیس روی میز برای بانوان می‌پردازیم. یکی از مهم‌ترین فواید تنیس روی میز، افزایش تناسب اندام و بهبود قدرت عضلات است. پینگ پنگ، قوای جسمانی بالا و حرکات سریع و دقیق را در بانوان تقویت می‌کند.</a:t>
            </a:r>
          </a:p>
          <a:p>
            <a:pPr algn="justLow" rtl="1">
              <a:lnSpc>
                <a:spcPct val="250000"/>
              </a:lnSpc>
            </a:pPr>
            <a:endParaRPr lang="fa-IR" dirty="0">
              <a:cs typeface="B Nazanin" panose="00000400000000000000" pitchFamily="2" charset="-78"/>
            </a:endParaRPr>
          </a:p>
        </p:txBody>
      </p:sp>
      <p:pic>
        <p:nvPicPr>
          <p:cNvPr id="5" name="Picture 4">
            <a:extLst>
              <a:ext uri="{FF2B5EF4-FFF2-40B4-BE49-F238E27FC236}">
                <a16:creationId xmlns:a16="http://schemas.microsoft.com/office/drawing/2014/main" id="{7CB0074A-69FE-D4FD-1C09-56C1F93430A0}"/>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896816" y="1191007"/>
            <a:ext cx="5066490" cy="4494685"/>
          </a:xfrm>
          <a:prstGeom prst="rect">
            <a:avLst/>
          </a:prstGeom>
        </p:spPr>
      </p:pic>
    </p:spTree>
    <p:extLst>
      <p:ext uri="{BB962C8B-B14F-4D97-AF65-F5344CB8AC3E}">
        <p14:creationId xmlns:p14="http://schemas.microsoft.com/office/powerpoint/2010/main" val="16124853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1FBA9BB-C594-4A7A-1948-D6FE44490435}"/>
              </a:ext>
            </a:extLst>
          </p:cNvPr>
          <p:cNvSpPr txBox="1"/>
          <p:nvPr/>
        </p:nvSpPr>
        <p:spPr>
          <a:xfrm>
            <a:off x="410307" y="1111094"/>
            <a:ext cx="5240215" cy="4835939"/>
          </a:xfrm>
          <a:prstGeom prst="rect">
            <a:avLst/>
          </a:prstGeom>
          <a:noFill/>
        </p:spPr>
        <p:txBody>
          <a:bodyPr wrap="square">
            <a:spAutoFit/>
          </a:bodyPr>
          <a:lstStyle/>
          <a:p>
            <a:pPr algn="justLow" rtl="1">
              <a:lnSpc>
                <a:spcPct val="250000"/>
              </a:lnSpc>
            </a:pPr>
            <a:r>
              <a:rPr lang="fa-IR" dirty="0">
                <a:cs typeface="B Nazanin" panose="00000400000000000000" pitchFamily="2" charset="-78"/>
              </a:rPr>
              <a:t>این ورزش بر روی عضلات بازوها، پاها، شکم و پشت تأثیر مثبتی دارد و می‌تواند به شما</a:t>
            </a:r>
          </a:p>
          <a:p>
            <a:pPr algn="justLow" rtl="1">
              <a:lnSpc>
                <a:spcPct val="250000"/>
              </a:lnSpc>
            </a:pPr>
            <a:r>
              <a:rPr lang="fa-IR" dirty="0">
                <a:cs typeface="B Nazanin" panose="00000400000000000000" pitchFamily="2" charset="-78"/>
              </a:rPr>
              <a:t> کمک کند تا قوی‌تر و سریع‌تر عمل کنید. تنیس روی میز همچنین به بهبود تعادل و  هماهنگی بدنی کمک می‌کند. حرکات سریع در این ورزش، به شما کمک می‌کند تا  بتوانید تعادل خوبی داشته باشید و بهترین حرکات را در زمان مناسب انجام دهید. </a:t>
            </a:r>
          </a:p>
          <a:p>
            <a:pPr algn="justLow" rtl="1">
              <a:lnSpc>
                <a:spcPct val="250000"/>
              </a:lnSpc>
            </a:pPr>
            <a:r>
              <a:rPr lang="fa-IR" dirty="0">
                <a:cs typeface="B Nazanin" panose="00000400000000000000" pitchFamily="2" charset="-78"/>
              </a:rPr>
              <a:t>این موضوع به شما در سایر فعالیت‌های روزمره نیز کمک خواهد کرد.</a:t>
            </a:r>
            <a:endParaRPr lang="en-US" dirty="0">
              <a:cs typeface="B Nazanin" panose="00000400000000000000" pitchFamily="2" charset="-78"/>
            </a:endParaRPr>
          </a:p>
        </p:txBody>
      </p:sp>
      <p:sp>
        <p:nvSpPr>
          <p:cNvPr id="4" name="Rectangle 3">
            <a:extLst>
              <a:ext uri="{FF2B5EF4-FFF2-40B4-BE49-F238E27FC236}">
                <a16:creationId xmlns:a16="http://schemas.microsoft.com/office/drawing/2014/main" id="{0B7E6015-BB7B-16CF-F90A-25BDD0634BD2}"/>
              </a:ext>
            </a:extLst>
          </p:cNvPr>
          <p:cNvSpPr/>
          <p:nvPr/>
        </p:nvSpPr>
        <p:spPr>
          <a:xfrm>
            <a:off x="9953668" y="138556"/>
            <a:ext cx="2238332" cy="400110"/>
          </a:xfrm>
          <a:prstGeom prst="rect">
            <a:avLst/>
          </a:prstGeom>
        </p:spPr>
        <p:txBody>
          <a:bodyPr wrap="square">
            <a:spAutoFit/>
          </a:bodyPr>
          <a:lstStyle/>
          <a:p>
            <a:pPr algn="r"/>
            <a:r>
              <a:rPr lang="fa-IR" sz="2000" dirty="0">
                <a:solidFill>
                  <a:schemeClr val="bg1"/>
                </a:solidFill>
                <a:cs typeface="B Titr" panose="00000700000000000000" pitchFamily="2" charset="-78"/>
              </a:rPr>
              <a:t>تنیس روی میز بانوان </a:t>
            </a:r>
            <a:endParaRPr lang="en-US" sz="2000" dirty="0">
              <a:solidFill>
                <a:schemeClr val="bg1"/>
              </a:solidFill>
              <a:cs typeface="B Titr" panose="00000700000000000000" pitchFamily="2" charset="-78"/>
            </a:endParaRPr>
          </a:p>
        </p:txBody>
      </p:sp>
      <p:pic>
        <p:nvPicPr>
          <p:cNvPr id="6" name="Picture 5">
            <a:extLst>
              <a:ext uri="{FF2B5EF4-FFF2-40B4-BE49-F238E27FC236}">
                <a16:creationId xmlns:a16="http://schemas.microsoft.com/office/drawing/2014/main" id="{8B42C4D7-24D8-CF6D-308A-433699ADA6F0}"/>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5586778" y="1641230"/>
            <a:ext cx="6605222" cy="4403481"/>
          </a:xfrm>
          <a:prstGeom prst="rect">
            <a:avLst/>
          </a:prstGeom>
        </p:spPr>
      </p:pic>
    </p:spTree>
    <p:extLst>
      <p:ext uri="{BB962C8B-B14F-4D97-AF65-F5344CB8AC3E}">
        <p14:creationId xmlns:p14="http://schemas.microsoft.com/office/powerpoint/2010/main" val="41470076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927426" y="147173"/>
            <a:ext cx="2264574" cy="400110"/>
          </a:xfrm>
          <a:prstGeom prst="rect">
            <a:avLst/>
          </a:prstGeom>
        </p:spPr>
        <p:txBody>
          <a:bodyPr wrap="square">
            <a:spAutoFit/>
          </a:bodyPr>
          <a:lstStyle/>
          <a:p>
            <a:pPr algn="r" rtl="1"/>
            <a:r>
              <a:rPr lang="fa-IR" sz="2000" b="1" dirty="0">
                <a:solidFill>
                  <a:schemeClr val="bg1"/>
                </a:solidFill>
                <a:cs typeface="B Titr" panose="00000700000000000000" pitchFamily="2" charset="-78"/>
              </a:rPr>
              <a:t>تنیس روی میز بانوان </a:t>
            </a:r>
          </a:p>
        </p:txBody>
      </p:sp>
      <p:sp>
        <p:nvSpPr>
          <p:cNvPr id="5" name="Rectangle 4"/>
          <p:cNvSpPr/>
          <p:nvPr/>
        </p:nvSpPr>
        <p:spPr>
          <a:xfrm>
            <a:off x="153390" y="793308"/>
            <a:ext cx="11885220" cy="4143442"/>
          </a:xfrm>
          <a:prstGeom prst="rect">
            <a:avLst/>
          </a:prstGeom>
        </p:spPr>
        <p:txBody>
          <a:bodyPr wrap="square">
            <a:spAutoFit/>
          </a:bodyPr>
          <a:lstStyle/>
          <a:p>
            <a:pPr algn="justLow" rtl="1">
              <a:lnSpc>
                <a:spcPct val="250000"/>
              </a:lnSpc>
            </a:pPr>
            <a:r>
              <a:rPr lang="fa-IR" dirty="0">
                <a:cs typeface="B Nazanin" panose="00000400000000000000" pitchFamily="2" charset="-78"/>
              </a:rPr>
              <a:t>بازی تنیس روی میز مزایای بسیاری در حوزه سلامت روانی نیز دارد. این ورزش می‌تواند به شما کمک کند تا استرس روزمره را کاهش دهید. بازی تنیس روی میز به شما احساس رقابت و انگیزه می‌دهد و می‌تواند بهبود اعتماد به نفس شما را نیز به همراه داشته باشد. در نهایت، تنیس روی میز فرصتی عالی برای تعامل اجتماعی و برقراری روابط جدید به بانوان می‌دهد. بازی در تیم‌ها و شرکت در رقابت‌ها و تورنمنت‌های تنیس روی میز، به شما امکان می‌دهد تا با افراد جدید آشنا شوید و روابط دوستانه‌ای برقرار کنید.</a:t>
            </a:r>
          </a:p>
          <a:p>
            <a:pPr algn="justLow" rtl="1">
              <a:lnSpc>
                <a:spcPct val="250000"/>
              </a:lnSpc>
            </a:pPr>
            <a:r>
              <a:rPr lang="fa-IR" dirty="0">
                <a:cs typeface="B Nazanin" panose="00000400000000000000" pitchFamily="2" charset="-78"/>
              </a:rPr>
              <a:t> </a:t>
            </a:r>
          </a:p>
          <a:p>
            <a:pPr algn="justLow" rtl="1">
              <a:lnSpc>
                <a:spcPct val="250000"/>
              </a:lnSpc>
            </a:pPr>
            <a:r>
              <a:rPr lang="fa-IR" dirty="0">
                <a:cs typeface="B Nazanin" panose="00000400000000000000" pitchFamily="2" charset="-78"/>
              </a:rPr>
              <a:t> </a:t>
            </a:r>
            <a:endParaRPr lang="en-US" dirty="0">
              <a:cs typeface="B Nazanin" panose="00000400000000000000" pitchFamily="2" charset="-78"/>
            </a:endParaRPr>
          </a:p>
        </p:txBody>
      </p:sp>
      <p:pic>
        <p:nvPicPr>
          <p:cNvPr id="4" name="Picture 3">
            <a:extLst>
              <a:ext uri="{FF2B5EF4-FFF2-40B4-BE49-F238E27FC236}">
                <a16:creationId xmlns:a16="http://schemas.microsoft.com/office/drawing/2014/main" id="{9E2964AB-2A93-2F03-C52D-481231797E59}"/>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923816" y="3094892"/>
            <a:ext cx="4634370" cy="3763108"/>
          </a:xfrm>
          <a:prstGeom prst="rect">
            <a:avLst/>
          </a:prstGeom>
        </p:spPr>
      </p:pic>
      <p:pic>
        <p:nvPicPr>
          <p:cNvPr id="8" name="Picture 7">
            <a:extLst>
              <a:ext uri="{FF2B5EF4-FFF2-40B4-BE49-F238E27FC236}">
                <a16:creationId xmlns:a16="http://schemas.microsoft.com/office/drawing/2014/main" id="{CA81CD55-422C-1038-5FCD-74F9928E0DCF}"/>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6771175" y="3094893"/>
            <a:ext cx="3334117" cy="2969800"/>
          </a:xfrm>
          <a:prstGeom prst="rect">
            <a:avLst/>
          </a:prstGeom>
        </p:spPr>
      </p:pic>
    </p:spTree>
    <p:extLst>
      <p:ext uri="{BB962C8B-B14F-4D97-AF65-F5344CB8AC3E}">
        <p14:creationId xmlns:p14="http://schemas.microsoft.com/office/powerpoint/2010/main" val="35930093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210940" y="68348"/>
            <a:ext cx="2746599" cy="515526"/>
          </a:xfrm>
          <a:prstGeom prst="rect">
            <a:avLst/>
          </a:prstGeom>
        </p:spPr>
        <p:txBody>
          <a:bodyPr wrap="square">
            <a:spAutoFit/>
          </a:bodyPr>
          <a:lstStyle/>
          <a:p>
            <a:pPr algn="r">
              <a:lnSpc>
                <a:spcPct val="150000"/>
              </a:lnSpc>
            </a:pPr>
            <a:r>
              <a:rPr lang="fa-IR" sz="2000" dirty="0">
                <a:solidFill>
                  <a:schemeClr val="bg1"/>
                </a:solidFill>
                <a:cs typeface="B Titr" panose="00000700000000000000" pitchFamily="2" charset="-78"/>
              </a:rPr>
              <a:t>قوانین کلی تنیس روی میز</a:t>
            </a:r>
            <a:endParaRPr lang="en-US" sz="2000" dirty="0">
              <a:solidFill>
                <a:schemeClr val="bg1"/>
              </a:solidFill>
              <a:cs typeface="B Titr" panose="00000700000000000000" pitchFamily="2" charset="-78"/>
            </a:endParaRPr>
          </a:p>
        </p:txBody>
      </p:sp>
      <p:sp>
        <p:nvSpPr>
          <p:cNvPr id="4" name="Rectangle 3"/>
          <p:cNvSpPr/>
          <p:nvPr/>
        </p:nvSpPr>
        <p:spPr>
          <a:xfrm>
            <a:off x="6060831" y="825793"/>
            <a:ext cx="5877422" cy="5762475"/>
          </a:xfrm>
          <a:prstGeom prst="rect">
            <a:avLst/>
          </a:prstGeom>
        </p:spPr>
        <p:txBody>
          <a:bodyPr wrap="square">
            <a:spAutoFit/>
          </a:bodyPr>
          <a:lstStyle/>
          <a:p>
            <a:pPr algn="justLow" rtl="1">
              <a:lnSpc>
                <a:spcPct val="300000"/>
              </a:lnSpc>
            </a:pPr>
            <a:r>
              <a:rPr lang="fa-IR" dirty="0">
                <a:cs typeface="B Nazanin" panose="00000400000000000000" pitchFamily="2" charset="-78"/>
              </a:rPr>
              <a:t>این قوانین شامل مراحل آغاز بازی، نحوه سرو توپ، رفتارهای مجاز و غیرمجاز بازیکنان و امتیازدهی است. همچنین، برخی از تکنیک‌ها و استراتژی‌های استفاده شده در این بازی نیز مورد بررسی قرار می‌گیرند. ورزش تنیس روی میز شامل پنج گیم ۱۱ امتیازی است و هر بازیکن یا تیمی که زودتر به امتیاز ۱۱ برسد برنده آن گیم است. اگر هر دو بازیکن به امتیاز ۱۰ برسند باید بازی را آن‌قدر ادامه دهند تا اختلاف امتیازشان به ۲ برسد.</a:t>
            </a:r>
            <a:endParaRPr lang="en-US" dirty="0">
              <a:cs typeface="B Nazanin" panose="00000400000000000000" pitchFamily="2" charset="-78"/>
            </a:endParaRPr>
          </a:p>
          <a:p>
            <a:pPr algn="justLow" rtl="1">
              <a:lnSpc>
                <a:spcPct val="300000"/>
              </a:lnSpc>
            </a:pPr>
            <a:endParaRPr lang="en-US" dirty="0">
              <a:cs typeface="B Nazanin" panose="00000400000000000000" pitchFamily="2" charset="-78"/>
            </a:endParaRPr>
          </a:p>
        </p:txBody>
      </p:sp>
      <p:pic>
        <p:nvPicPr>
          <p:cNvPr id="9" name="Picture 8">
            <a:extLst>
              <a:ext uri="{FF2B5EF4-FFF2-40B4-BE49-F238E27FC236}">
                <a16:creationId xmlns:a16="http://schemas.microsoft.com/office/drawing/2014/main" id="{E56D7195-769F-93C9-E75A-04F32C2328F3}"/>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416169" y="1148860"/>
            <a:ext cx="5322277" cy="5322277"/>
          </a:xfrm>
          <a:prstGeom prst="rect">
            <a:avLst/>
          </a:prstGeom>
        </p:spPr>
      </p:pic>
    </p:spTree>
    <p:extLst>
      <p:ext uri="{BB962C8B-B14F-4D97-AF65-F5344CB8AC3E}">
        <p14:creationId xmlns:p14="http://schemas.microsoft.com/office/powerpoint/2010/main" val="230123754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1151562" y="127913"/>
            <a:ext cx="1040438" cy="400110"/>
          </a:xfrm>
          <a:prstGeom prst="rect">
            <a:avLst/>
          </a:prstGeom>
        </p:spPr>
        <p:txBody>
          <a:bodyPr wrap="square">
            <a:spAutoFit/>
          </a:bodyPr>
          <a:lstStyle/>
          <a:p>
            <a:r>
              <a:rPr lang="fa-IR" sz="2000" dirty="0">
                <a:solidFill>
                  <a:schemeClr val="bg1"/>
                </a:solidFill>
                <a:cs typeface="B Titr" panose="00000700000000000000" pitchFamily="2" charset="-78"/>
              </a:rPr>
              <a:t>سرویس</a:t>
            </a:r>
            <a:endParaRPr lang="en-US" sz="2000" dirty="0">
              <a:solidFill>
                <a:schemeClr val="bg1"/>
              </a:solidFill>
              <a:cs typeface="B Titr" panose="00000700000000000000" pitchFamily="2" charset="-78"/>
            </a:endParaRPr>
          </a:p>
        </p:txBody>
      </p:sp>
      <p:sp>
        <p:nvSpPr>
          <p:cNvPr id="3" name="Rectangle 2"/>
          <p:cNvSpPr/>
          <p:nvPr/>
        </p:nvSpPr>
        <p:spPr>
          <a:xfrm>
            <a:off x="567715" y="877713"/>
            <a:ext cx="11415722" cy="1131079"/>
          </a:xfrm>
          <a:prstGeom prst="rect">
            <a:avLst/>
          </a:prstGeom>
        </p:spPr>
        <p:txBody>
          <a:bodyPr wrap="square">
            <a:spAutoFit/>
          </a:bodyPr>
          <a:lstStyle/>
          <a:p>
            <a:pPr algn="ctr" rtl="1">
              <a:lnSpc>
                <a:spcPct val="200000"/>
              </a:lnSpc>
            </a:pPr>
            <a:r>
              <a:rPr lang="fa-IR" dirty="0">
                <a:cs typeface="B Nazanin" panose="00000400000000000000" pitchFamily="2" charset="-78"/>
              </a:rPr>
              <a:t>بازیکنی که سرویس را میزند باید توپ را بدون حرکت روی کف دست آزاد خود قرار داده و آن را بدون چرخش و باحالت تقریباً عمودی به سمت بالا پرتاب کند به صورتی که توپ حداقل ۱۶ سانتی‌متر بالا رود. به‌طورکلی سه نوع سرویس کوتاه، بلند و متوسط در این بازی وجود دارد.</a:t>
            </a:r>
            <a:endParaRPr lang="en-US" dirty="0">
              <a:cs typeface="B Nazanin" panose="00000400000000000000" pitchFamily="2" charset="-78"/>
            </a:endParaRPr>
          </a:p>
        </p:txBody>
      </p:sp>
      <p:pic>
        <p:nvPicPr>
          <p:cNvPr id="5" name="Picture 4">
            <a:extLst>
              <a:ext uri="{FF2B5EF4-FFF2-40B4-BE49-F238E27FC236}">
                <a16:creationId xmlns:a16="http://schemas.microsoft.com/office/drawing/2014/main" id="{C7D91D8B-69D1-9EAB-67ED-B737A3A44349}"/>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rot="20539773">
            <a:off x="6412552" y="2938029"/>
            <a:ext cx="4245345" cy="274561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Picture 5">
            <a:extLst>
              <a:ext uri="{FF2B5EF4-FFF2-40B4-BE49-F238E27FC236}">
                <a16:creationId xmlns:a16="http://schemas.microsoft.com/office/drawing/2014/main" id="{B62398C4-2C86-8CAC-3B71-4D5E015C8616}"/>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709565">
            <a:off x="794032" y="2671041"/>
            <a:ext cx="5484882" cy="277667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29450958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798252" y="128724"/>
            <a:ext cx="1393748" cy="400110"/>
          </a:xfrm>
          <a:prstGeom prst="rect">
            <a:avLst/>
          </a:prstGeom>
        </p:spPr>
        <p:txBody>
          <a:bodyPr wrap="square">
            <a:spAutoFit/>
          </a:bodyPr>
          <a:lstStyle/>
          <a:p>
            <a:r>
              <a:rPr lang="fa-IR" sz="2000" dirty="0">
                <a:solidFill>
                  <a:schemeClr val="bg1"/>
                </a:solidFill>
                <a:cs typeface="B Titr" panose="00000700000000000000" pitchFamily="2" charset="-78"/>
              </a:rPr>
              <a:t>برگشت توپ</a:t>
            </a:r>
            <a:endParaRPr lang="en-US" sz="2000" dirty="0">
              <a:solidFill>
                <a:schemeClr val="bg1"/>
              </a:solidFill>
              <a:cs typeface="B Titr" panose="00000700000000000000" pitchFamily="2" charset="-78"/>
            </a:endParaRPr>
          </a:p>
        </p:txBody>
      </p:sp>
      <p:sp>
        <p:nvSpPr>
          <p:cNvPr id="3" name="Rectangle 2"/>
          <p:cNvSpPr/>
          <p:nvPr/>
        </p:nvSpPr>
        <p:spPr>
          <a:xfrm>
            <a:off x="7648243" y="1961419"/>
            <a:ext cx="4225437" cy="3277820"/>
          </a:xfrm>
          <a:prstGeom prst="rect">
            <a:avLst/>
          </a:prstGeom>
        </p:spPr>
        <p:txBody>
          <a:bodyPr wrap="square">
            <a:spAutoFit/>
          </a:bodyPr>
          <a:lstStyle/>
          <a:p>
            <a:pPr algn="r" rtl="1">
              <a:lnSpc>
                <a:spcPct val="300000"/>
              </a:lnSpc>
            </a:pPr>
            <a:r>
              <a:rPr lang="fa-IR" dirty="0">
                <a:cs typeface="B Nazanin" panose="00000400000000000000" pitchFamily="2" charset="-78"/>
              </a:rPr>
              <a:t>برای برگرداندن توپی که سرویس شده یا بازگشت داده‌شده باید طوری به آن ضربه زد که از بالا یا کنار مجموعه تور رد شود و یا بعد از برخورد با مجموعه تور به زمین حریف برخورد کند.</a:t>
            </a:r>
            <a:endParaRPr lang="en-US" dirty="0">
              <a:cs typeface="B Nazanin" panose="00000400000000000000" pitchFamily="2" charset="-78"/>
            </a:endParaRPr>
          </a:p>
        </p:txBody>
      </p:sp>
      <p:pic>
        <p:nvPicPr>
          <p:cNvPr id="4" name="Picture 3"/>
          <p:cNvPicPr>
            <a:picLocks noChangeAspect="1"/>
          </p:cNvPicPr>
          <p:nvPr/>
        </p:nvPicPr>
        <p:blipFill>
          <a:blip r:embed="rId2"/>
          <a:stretch>
            <a:fillRect/>
          </a:stretch>
        </p:blipFill>
        <p:spPr>
          <a:xfrm>
            <a:off x="423827" y="2375881"/>
            <a:ext cx="5046785" cy="336452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Picture 4">
            <a:extLst>
              <a:ext uri="{FF2B5EF4-FFF2-40B4-BE49-F238E27FC236}">
                <a16:creationId xmlns:a16="http://schemas.microsoft.com/office/drawing/2014/main" id="{47350260-53FD-48F3-1574-010A2B6D3255}"/>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20539773">
            <a:off x="3866657" y="1591514"/>
            <a:ext cx="2744597" cy="177502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41871155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684734" y="147578"/>
            <a:ext cx="3507265" cy="400110"/>
          </a:xfrm>
          <a:prstGeom prst="rect">
            <a:avLst/>
          </a:prstGeom>
        </p:spPr>
        <p:txBody>
          <a:bodyPr wrap="square">
            <a:spAutoFit/>
          </a:bodyPr>
          <a:lstStyle/>
          <a:p>
            <a:r>
              <a:rPr lang="fa-IR" sz="2000" dirty="0">
                <a:solidFill>
                  <a:schemeClr val="bg1"/>
                </a:solidFill>
                <a:cs typeface="B Titr" panose="00000700000000000000" pitchFamily="2" charset="-78"/>
              </a:rPr>
              <a:t>قوانین بازی انفرادی تنیس روی میز</a:t>
            </a:r>
            <a:endParaRPr lang="en-US" sz="2000" dirty="0">
              <a:solidFill>
                <a:schemeClr val="bg1"/>
              </a:solidFill>
              <a:cs typeface="B Titr" panose="00000700000000000000" pitchFamily="2" charset="-78"/>
            </a:endParaRPr>
          </a:p>
        </p:txBody>
      </p:sp>
      <p:sp>
        <p:nvSpPr>
          <p:cNvPr id="3" name="Rectangle 2"/>
          <p:cNvSpPr/>
          <p:nvPr/>
        </p:nvSpPr>
        <p:spPr>
          <a:xfrm>
            <a:off x="0" y="1244995"/>
            <a:ext cx="6056671" cy="3450945"/>
          </a:xfrm>
          <a:prstGeom prst="rect">
            <a:avLst/>
          </a:prstGeom>
        </p:spPr>
        <p:txBody>
          <a:bodyPr wrap="square">
            <a:spAutoFit/>
          </a:bodyPr>
          <a:lstStyle/>
          <a:p>
            <a:pPr algn="justLow" rtl="1">
              <a:lnSpc>
                <a:spcPct val="250000"/>
              </a:lnSpc>
            </a:pPr>
            <a:r>
              <a:rPr lang="fa-IR" dirty="0">
                <a:cs typeface="B Nazanin" panose="00000400000000000000" pitchFamily="2" charset="-78"/>
              </a:rPr>
              <a:t>بازیکن شروع‌کننده باید طوری سرویس بزند که ابتدا توپ به نیمه‌ی زمین خودش و بعد از عبور از تور به نیمه‌ی زمین حریف برخورد کند. بعد از ضربه سرویس، در ضربه‌های بعدی، توپ فقط باید در نیمه زمین بازیکن حریف فرود آید. وقتی سرویس تغییر می‌کند سرویس زننده قبلی گیرنده جدید می‌شود. این کار باعث می‌شود تا هر دو بازیکن به‌طور یکسان در بازی سهیم باشند.</a:t>
            </a:r>
            <a:endParaRPr lang="en-US" dirty="0">
              <a:cs typeface="B Nazanin" panose="00000400000000000000" pitchFamily="2" charset="-78"/>
            </a:endParaRPr>
          </a:p>
        </p:txBody>
      </p:sp>
      <p:pic>
        <p:nvPicPr>
          <p:cNvPr id="4" name="Picture 3"/>
          <p:cNvPicPr>
            <a:picLocks noChangeAspect="1"/>
          </p:cNvPicPr>
          <p:nvPr/>
        </p:nvPicPr>
        <p:blipFill>
          <a:blip r:embed="rId2"/>
          <a:stretch>
            <a:fillRect/>
          </a:stretch>
        </p:blipFill>
        <p:spPr>
          <a:xfrm>
            <a:off x="6910915" y="1160586"/>
            <a:ext cx="4668678" cy="312801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6" name="Picture 5">
            <a:extLst>
              <a:ext uri="{FF2B5EF4-FFF2-40B4-BE49-F238E27FC236}">
                <a16:creationId xmlns:a16="http://schemas.microsoft.com/office/drawing/2014/main" id="{77D6CC42-4697-0429-06EF-84B0405134A5}"/>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rot="20056379">
            <a:off x="6060299" y="4465627"/>
            <a:ext cx="2728867" cy="1654375"/>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8" name="Picture 7">
            <a:extLst>
              <a:ext uri="{FF2B5EF4-FFF2-40B4-BE49-F238E27FC236}">
                <a16:creationId xmlns:a16="http://schemas.microsoft.com/office/drawing/2014/main" id="{6E7F4452-B104-3CC9-2FF8-B7FBB3115F4D}"/>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578454" y="3922238"/>
            <a:ext cx="3174023" cy="2116015"/>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405450373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962553" y="137342"/>
            <a:ext cx="3229447" cy="369332"/>
          </a:xfrm>
          <a:prstGeom prst="rect">
            <a:avLst/>
          </a:prstGeom>
        </p:spPr>
        <p:txBody>
          <a:bodyPr wrap="square">
            <a:spAutoFit/>
          </a:bodyPr>
          <a:lstStyle/>
          <a:p>
            <a:pPr algn="r"/>
            <a:r>
              <a:rPr lang="fa-IR" dirty="0">
                <a:solidFill>
                  <a:schemeClr val="bg1"/>
                </a:solidFill>
                <a:cs typeface="B Titr" panose="00000700000000000000" pitchFamily="2" charset="-78"/>
              </a:rPr>
              <a:t>قواعد بازی چهار نفره تنیس روی میز</a:t>
            </a:r>
            <a:endParaRPr lang="en-US" dirty="0">
              <a:solidFill>
                <a:schemeClr val="bg1"/>
              </a:solidFill>
              <a:cs typeface="B Titr" panose="00000700000000000000" pitchFamily="2" charset="-78"/>
            </a:endParaRPr>
          </a:p>
        </p:txBody>
      </p:sp>
      <p:sp>
        <p:nvSpPr>
          <p:cNvPr id="3" name="Rectangle 2"/>
          <p:cNvSpPr/>
          <p:nvPr/>
        </p:nvSpPr>
        <p:spPr>
          <a:xfrm>
            <a:off x="374507" y="4654708"/>
            <a:ext cx="11631561" cy="2065950"/>
          </a:xfrm>
          <a:prstGeom prst="rect">
            <a:avLst/>
          </a:prstGeom>
        </p:spPr>
        <p:txBody>
          <a:bodyPr wrap="square">
            <a:spAutoFit/>
          </a:bodyPr>
          <a:lstStyle/>
          <a:p>
            <a:pPr algn="ctr" rtl="1">
              <a:lnSpc>
                <a:spcPct val="250000"/>
              </a:lnSpc>
            </a:pPr>
            <a:r>
              <a:rPr lang="fa-IR" dirty="0">
                <a:cs typeface="B Nazanin" panose="00000400000000000000" pitchFamily="2" charset="-78"/>
              </a:rPr>
              <a:t>قوانین بازی چهار نفره نیز مانند قوانین بازی دو نفره است با این تفاوت که در این بازی سرویس‌ها دوتادوتا عوض می‌شوند و اگر امتیاز هر دو تیم ۱۰-۱۰ شد بعدازآن سرویس‌ها یکی‌یکی عوض می‌شود و مانند بازی انفرادی، گروهی که دو امتیاز جلو بیفتد برنده است. در بازی گروهی نفر اول سرویس میزند و گیرنده توپ را برگشت می‌دهد، بعدازآن شریک سرور توپ را برمی‌گرداند و سپس شریک گیرنده برگشت توپ را انجام می‌دهد.</a:t>
            </a:r>
            <a:endParaRPr lang="en-US" dirty="0">
              <a:cs typeface="B Nazanin" panose="00000400000000000000" pitchFamily="2" charset="-78"/>
            </a:endParaRPr>
          </a:p>
        </p:txBody>
      </p:sp>
      <p:pic>
        <p:nvPicPr>
          <p:cNvPr id="6" name="Picture 5">
            <a:extLst>
              <a:ext uri="{FF2B5EF4-FFF2-40B4-BE49-F238E27FC236}">
                <a16:creationId xmlns:a16="http://schemas.microsoft.com/office/drawing/2014/main" id="{6E375F87-E7E6-F905-47DC-C25C0BA9DE1A}"/>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795166" y="1095522"/>
            <a:ext cx="4612302" cy="3297796"/>
          </a:xfrm>
          <a:prstGeom prst="ellipse">
            <a:avLst/>
          </a:prstGeom>
          <a:ln>
            <a:noFill/>
          </a:ln>
          <a:effectLst>
            <a:softEdge rad="112500"/>
          </a:effectLst>
        </p:spPr>
      </p:pic>
      <p:pic>
        <p:nvPicPr>
          <p:cNvPr id="10" name="Picture 9">
            <a:extLst>
              <a:ext uri="{FF2B5EF4-FFF2-40B4-BE49-F238E27FC236}">
                <a16:creationId xmlns:a16="http://schemas.microsoft.com/office/drawing/2014/main" id="{D9DD4C2F-BFCF-7763-A7FD-668595712D75}"/>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037863" y="1088176"/>
            <a:ext cx="4964855" cy="3312488"/>
          </a:xfrm>
          <a:prstGeom prst="ellipse">
            <a:avLst/>
          </a:prstGeom>
          <a:ln>
            <a:noFill/>
          </a:ln>
          <a:effectLst>
            <a:softEdge rad="112500"/>
          </a:effectLst>
        </p:spPr>
      </p:pic>
    </p:spTree>
    <p:extLst>
      <p:ext uri="{BB962C8B-B14F-4D97-AF65-F5344CB8AC3E}">
        <p14:creationId xmlns:p14="http://schemas.microsoft.com/office/powerpoint/2010/main" val="18463435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033280" y="135275"/>
            <a:ext cx="2158720" cy="400110"/>
          </a:xfrm>
          <a:prstGeom prst="rect">
            <a:avLst/>
          </a:prstGeom>
        </p:spPr>
        <p:txBody>
          <a:bodyPr wrap="square">
            <a:spAutoFit/>
          </a:bodyPr>
          <a:lstStyle/>
          <a:p>
            <a:r>
              <a:rPr lang="fa-IR" sz="2000" dirty="0">
                <a:solidFill>
                  <a:schemeClr val="bg1"/>
                </a:solidFill>
                <a:cs typeface="B Titr" panose="00000700000000000000" pitchFamily="2" charset="-78"/>
              </a:rPr>
              <a:t>اصطلاحات پینگ پنگ</a:t>
            </a:r>
            <a:endParaRPr lang="en-US" sz="2000" dirty="0">
              <a:solidFill>
                <a:schemeClr val="bg1"/>
              </a:solidFill>
              <a:cs typeface="B Titr" panose="00000700000000000000" pitchFamily="2" charset="-78"/>
            </a:endParaRPr>
          </a:p>
        </p:txBody>
      </p:sp>
      <p:sp>
        <p:nvSpPr>
          <p:cNvPr id="3" name="Rectangle 2"/>
          <p:cNvSpPr/>
          <p:nvPr/>
        </p:nvSpPr>
        <p:spPr>
          <a:xfrm>
            <a:off x="0" y="184365"/>
            <a:ext cx="11957538" cy="6601807"/>
          </a:xfrm>
          <a:prstGeom prst="rect">
            <a:avLst/>
          </a:prstGeom>
        </p:spPr>
        <p:txBody>
          <a:bodyPr wrap="square">
            <a:spAutoFit/>
          </a:bodyPr>
          <a:lstStyle/>
          <a:p>
            <a:pPr algn="r" rtl="1">
              <a:lnSpc>
                <a:spcPct val="300000"/>
              </a:lnSpc>
            </a:pPr>
            <a:endParaRPr lang="fa-IR" dirty="0">
              <a:cs typeface="B Nazanin" panose="00000400000000000000" pitchFamily="2" charset="-78"/>
            </a:endParaRPr>
          </a:p>
          <a:p>
            <a:pPr algn="r" rtl="1">
              <a:lnSpc>
                <a:spcPct val="300000"/>
              </a:lnSpc>
            </a:pPr>
            <a:r>
              <a:rPr lang="fa-IR" dirty="0">
                <a:cs typeface="B Nazanin" panose="00000400000000000000" pitchFamily="2" charset="-78"/>
              </a:rPr>
              <a:t>مدت‌زمانی را که توپ تنیس در جریان بازی درحرکت است رالی میگویند.</a:t>
            </a:r>
          </a:p>
          <a:p>
            <a:pPr algn="r" rtl="1">
              <a:lnSpc>
                <a:spcPct val="300000"/>
              </a:lnSpc>
            </a:pPr>
            <a:r>
              <a:rPr lang="fa-IR" dirty="0">
                <a:cs typeface="B Nazanin" panose="00000400000000000000" pitchFamily="2" charset="-78"/>
              </a:rPr>
              <a:t>اگر در ضربه اول، توپ بعدازاینکه به زمین سرویس زننده خورد، به تور بخورد و بعد با زمین حریف بخورد کند یک نت حساب می‌شود و بازیکن شروع‌کننده باید دوباره ضربه را بزند و هیچ امتیازی برای کسی در نظر گرفته نمی‌شود.</a:t>
            </a:r>
          </a:p>
          <a:p>
            <a:pPr algn="r" rtl="1">
              <a:lnSpc>
                <a:spcPct val="300000"/>
              </a:lnSpc>
            </a:pPr>
            <a:r>
              <a:rPr lang="fa-IR" dirty="0">
                <a:cs typeface="B Nazanin" panose="00000400000000000000" pitchFamily="2" charset="-78"/>
              </a:rPr>
              <a:t>دستی که راکت را می‌گیرد دست بازی و دست دیگر دست آزاد گفته می‌شود.</a:t>
            </a:r>
          </a:p>
          <a:p>
            <a:pPr algn="r" rtl="1">
              <a:lnSpc>
                <a:spcPct val="300000"/>
              </a:lnSpc>
            </a:pPr>
            <a:r>
              <a:rPr lang="fa-IR" dirty="0">
                <a:cs typeface="B Nazanin" panose="00000400000000000000" pitchFamily="2" charset="-78"/>
              </a:rPr>
              <a:t>بازیکنی که اولین ضربه را در یک رالی میزند، زننده سرویس و بازیکنی که دومین ضربه را میزند گیرنده سرویس نامیده می‌شود.</a:t>
            </a:r>
          </a:p>
          <a:p>
            <a:pPr algn="r" rtl="1">
              <a:lnSpc>
                <a:spcPct val="300000"/>
              </a:lnSpc>
            </a:pPr>
            <a:r>
              <a:rPr lang="fa-IR" dirty="0">
                <a:cs typeface="B Nazanin" panose="00000400000000000000" pitchFamily="2" charset="-78"/>
              </a:rPr>
              <a:t>خطی که به‌صورت فرضی در هر دو جهت امتداد داشته باشد، خط پایانی است.</a:t>
            </a:r>
          </a:p>
          <a:p>
            <a:pPr algn="r" rtl="1">
              <a:lnSpc>
                <a:spcPct val="300000"/>
              </a:lnSpc>
            </a:pPr>
            <a:endParaRPr lang="fa-IR" dirty="0">
              <a:cs typeface="B Nazanin" panose="00000400000000000000" pitchFamily="2" charset="-78"/>
            </a:endParaRPr>
          </a:p>
        </p:txBody>
      </p:sp>
      <p:pic>
        <p:nvPicPr>
          <p:cNvPr id="6" name="Picture 5">
            <a:extLst>
              <a:ext uri="{FF2B5EF4-FFF2-40B4-BE49-F238E27FC236}">
                <a16:creationId xmlns:a16="http://schemas.microsoft.com/office/drawing/2014/main" id="{2CBCE31C-CDD6-7C19-2248-5204B18CFD34}"/>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328246" y="3153508"/>
            <a:ext cx="2583931" cy="2301586"/>
          </a:xfrm>
          <a:prstGeom prst="rect">
            <a:avLst/>
          </a:prstGeom>
        </p:spPr>
      </p:pic>
    </p:spTree>
    <p:extLst>
      <p:ext uri="{BB962C8B-B14F-4D97-AF65-F5344CB8AC3E}">
        <p14:creationId xmlns:p14="http://schemas.microsoft.com/office/powerpoint/2010/main" val="36107988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430943" y="139367"/>
            <a:ext cx="1761057" cy="400110"/>
          </a:xfrm>
          <a:prstGeom prst="rect">
            <a:avLst/>
          </a:prstGeom>
        </p:spPr>
        <p:txBody>
          <a:bodyPr wrap="square">
            <a:spAutoFit/>
          </a:bodyPr>
          <a:lstStyle/>
          <a:p>
            <a:r>
              <a:rPr lang="fa-IR" sz="2000" dirty="0">
                <a:solidFill>
                  <a:schemeClr val="bg1"/>
                </a:solidFill>
                <a:cs typeface="B Titr" panose="00000700000000000000" pitchFamily="2" charset="-78"/>
              </a:rPr>
              <a:t>ورزش پینگ پنگ</a:t>
            </a:r>
            <a:endParaRPr lang="en-US" sz="2000" dirty="0">
              <a:solidFill>
                <a:schemeClr val="bg1"/>
              </a:solidFill>
              <a:cs typeface="B Titr" panose="00000700000000000000" pitchFamily="2" charset="-78"/>
            </a:endParaRPr>
          </a:p>
        </p:txBody>
      </p:sp>
      <p:sp>
        <p:nvSpPr>
          <p:cNvPr id="3" name="Rectangle 2"/>
          <p:cNvSpPr/>
          <p:nvPr/>
        </p:nvSpPr>
        <p:spPr>
          <a:xfrm>
            <a:off x="6353666" y="1483905"/>
            <a:ext cx="5547929" cy="3450945"/>
          </a:xfrm>
          <a:prstGeom prst="rect">
            <a:avLst/>
          </a:prstGeom>
        </p:spPr>
        <p:txBody>
          <a:bodyPr wrap="square">
            <a:spAutoFit/>
          </a:bodyPr>
          <a:lstStyle/>
          <a:p>
            <a:pPr algn="justLow" rtl="1">
              <a:lnSpc>
                <a:spcPct val="250000"/>
              </a:lnSpc>
            </a:pPr>
            <a:r>
              <a:rPr lang="fa-IR" dirty="0">
                <a:cs typeface="B Nazanin" panose="00000400000000000000" pitchFamily="2" charset="-78"/>
              </a:rPr>
              <a:t>پینگ پنگ یکی از محبوب‌ترین و پرطرفدارترین ورزش‌ها در جهان است. این بازی سرگرم‌کننده و هیجان‌انگیز که بین دو نفر یا تیم‌هایی با تعدادی بازیکن برگزار می‌شود، از دهه ۱۹۷۰ به عنوان یک رشته ورزشی به شهرت رسیده است. این ورزش یکی از پرطرفدارترین ورزش‌ها در رده‌های سنی مختلف است که به دلیل ساده بودن افراد زیادی را به خودجذب می‌کند. </a:t>
            </a:r>
            <a:endParaRPr lang="en-US" dirty="0">
              <a:cs typeface="B Nazanin" panose="00000400000000000000" pitchFamily="2" charset="-78"/>
            </a:endParaRPr>
          </a:p>
        </p:txBody>
      </p:sp>
      <p:pic>
        <p:nvPicPr>
          <p:cNvPr id="4" name="Picture 3"/>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rot="20860077">
            <a:off x="839617" y="1480010"/>
            <a:ext cx="4034952" cy="2689968"/>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5" name="Picture 4">
            <a:extLst>
              <a:ext uri="{FF2B5EF4-FFF2-40B4-BE49-F238E27FC236}">
                <a16:creationId xmlns:a16="http://schemas.microsoft.com/office/drawing/2014/main" id="{93C6EA34-EE11-A3C2-A281-2AD38E596820}"/>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876037" y="3978251"/>
            <a:ext cx="3572656" cy="2166249"/>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40353002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029122" y="147172"/>
            <a:ext cx="2162878" cy="400110"/>
          </a:xfrm>
          <a:prstGeom prst="rect">
            <a:avLst/>
          </a:prstGeom>
        </p:spPr>
        <p:txBody>
          <a:bodyPr wrap="square">
            <a:spAutoFit/>
          </a:bodyPr>
          <a:lstStyle/>
          <a:p>
            <a:pPr algn="r"/>
            <a:r>
              <a:rPr lang="fa-IR" sz="2000" dirty="0">
                <a:solidFill>
                  <a:schemeClr val="bg1"/>
                </a:solidFill>
                <a:cs typeface="B Titr" panose="00000700000000000000" pitchFamily="2" charset="-78"/>
              </a:rPr>
              <a:t>اصطلاحات پینگ پنگ</a:t>
            </a:r>
            <a:endParaRPr lang="en-US" sz="2000" dirty="0">
              <a:solidFill>
                <a:schemeClr val="bg1"/>
              </a:solidFill>
              <a:cs typeface="B Titr" panose="00000700000000000000" pitchFamily="2" charset="-78"/>
            </a:endParaRPr>
          </a:p>
        </p:txBody>
      </p:sp>
      <p:sp>
        <p:nvSpPr>
          <p:cNvPr id="4" name="Rectangle 3"/>
          <p:cNvSpPr/>
          <p:nvPr/>
        </p:nvSpPr>
        <p:spPr>
          <a:xfrm>
            <a:off x="739473" y="755492"/>
            <a:ext cx="11267767" cy="5528437"/>
          </a:xfrm>
          <a:prstGeom prst="rect">
            <a:avLst/>
          </a:prstGeom>
        </p:spPr>
        <p:txBody>
          <a:bodyPr wrap="square">
            <a:spAutoFit/>
          </a:bodyPr>
          <a:lstStyle/>
          <a:p>
            <a:pPr algn="r" rtl="1">
              <a:lnSpc>
                <a:spcPct val="250000"/>
              </a:lnSpc>
            </a:pPr>
            <a:r>
              <a:rPr lang="fa-IR" dirty="0">
                <a:cs typeface="B Nazanin" panose="00000400000000000000" pitchFamily="2" charset="-78"/>
              </a:rPr>
              <a:t>این ورزش نیز مانندهر ورزش دیگری برخی اصطلاحات مخصوص به خود را دارد. در این بخش به معرفی برخی از مهم‌ترین آن‌ها می‌پردازیم:</a:t>
            </a:r>
          </a:p>
          <a:p>
            <a:pPr algn="r" rtl="1">
              <a:lnSpc>
                <a:spcPct val="250000"/>
              </a:lnSpc>
            </a:pPr>
            <a:r>
              <a:rPr lang="fa-IR" dirty="0">
                <a:cs typeface="B Nazanin" panose="00000400000000000000" pitchFamily="2" charset="-78"/>
              </a:rPr>
              <a:t>۱-  سرو: حرکت اولیه بازی که با زدن توپ از بالای زمین تنیس روی میز آغاز می‌شود.</a:t>
            </a:r>
          </a:p>
          <a:p>
            <a:pPr algn="r" rtl="1">
              <a:lnSpc>
                <a:spcPct val="250000"/>
              </a:lnSpc>
            </a:pPr>
            <a:r>
              <a:rPr lang="fa-IR" dirty="0">
                <a:cs typeface="B Nazanin" panose="00000400000000000000" pitchFamily="2" charset="-78"/>
              </a:rPr>
              <a:t>۲- سرو خشمگین: سروی قوی که به صورت سریع و با چرخش زیاد توپ انجام می‌شود.</a:t>
            </a:r>
          </a:p>
          <a:p>
            <a:pPr algn="r" rtl="1">
              <a:lnSpc>
                <a:spcPct val="250000"/>
              </a:lnSpc>
            </a:pPr>
            <a:r>
              <a:rPr lang="fa-IR" dirty="0">
                <a:cs typeface="B Nazanin" panose="00000400000000000000" pitchFamily="2" charset="-78"/>
              </a:rPr>
              <a:t>۳- ضربه: حرکت زدن توپ توسط راکت به طرف مقابل.</a:t>
            </a:r>
          </a:p>
          <a:p>
            <a:pPr algn="r" rtl="1">
              <a:lnSpc>
                <a:spcPct val="250000"/>
              </a:lnSpc>
            </a:pPr>
            <a:r>
              <a:rPr lang="fa-IR" dirty="0">
                <a:cs typeface="B Nazanin" panose="00000400000000000000" pitchFamily="2" charset="-78"/>
              </a:rPr>
              <a:t>۴- ضربه برگشتی: ضربه‌ای که باعث بازگشت توپ به طرف مقابل می‌شود.</a:t>
            </a:r>
          </a:p>
          <a:p>
            <a:pPr algn="r" rtl="1">
              <a:lnSpc>
                <a:spcPct val="250000"/>
              </a:lnSpc>
            </a:pPr>
            <a:r>
              <a:rPr lang="fa-IR" dirty="0">
                <a:cs typeface="B Nazanin" panose="00000400000000000000" pitchFamily="2" charset="-78"/>
              </a:rPr>
              <a:t>۵- اسپین: ضربه‌ای که‌ی‌ای به توپ اعمال می‌شود و آن را به صورت چرخشی در هوا می‌اندازد.</a:t>
            </a:r>
          </a:p>
          <a:p>
            <a:pPr algn="r" rtl="1">
              <a:lnSpc>
                <a:spcPct val="250000"/>
              </a:lnSpc>
            </a:pPr>
            <a:r>
              <a:rPr lang="fa-IR" dirty="0">
                <a:cs typeface="B Nazanin" panose="00000400000000000000" pitchFamily="2" charset="-78"/>
              </a:rPr>
              <a:t>۶-  بلند: ضربه ای با قدرت بالا و با زاویه بالا که به توپ امکان بازگشت کمتری می‌دهد.</a:t>
            </a:r>
          </a:p>
          <a:p>
            <a:pPr algn="r" rtl="1">
              <a:lnSpc>
                <a:spcPct val="250000"/>
              </a:lnSpc>
            </a:pPr>
            <a:r>
              <a:rPr lang="fa-IR" dirty="0">
                <a:cs typeface="B Nazanin" panose="00000400000000000000" pitchFamily="2" charset="-78"/>
              </a:rPr>
              <a:t>۷- دفاع: حرکت‌ها و  تکنیک‌هایی که با حداقل نیرو در مقابل حملات حریف استفاده می‌شود.</a:t>
            </a:r>
            <a:endParaRPr lang="en-US" dirty="0">
              <a:cs typeface="B Nazanin" panose="00000400000000000000" pitchFamily="2" charset="-78"/>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80760" y="2711146"/>
            <a:ext cx="4733692" cy="3155794"/>
          </a:xfrm>
          <a:prstGeom prst="rect">
            <a:avLst/>
          </a:prstGeom>
        </p:spPr>
      </p:pic>
    </p:spTree>
    <p:extLst>
      <p:ext uri="{BB962C8B-B14F-4D97-AF65-F5344CB8AC3E}">
        <p14:creationId xmlns:p14="http://schemas.microsoft.com/office/powerpoint/2010/main" val="196719024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029122" y="147172"/>
            <a:ext cx="2162878" cy="400110"/>
          </a:xfrm>
          <a:prstGeom prst="rect">
            <a:avLst/>
          </a:prstGeom>
        </p:spPr>
        <p:txBody>
          <a:bodyPr wrap="square">
            <a:spAutoFit/>
          </a:bodyPr>
          <a:lstStyle/>
          <a:p>
            <a:pPr algn="r"/>
            <a:r>
              <a:rPr lang="fa-IR" sz="2000" dirty="0">
                <a:solidFill>
                  <a:schemeClr val="bg1"/>
                </a:solidFill>
                <a:cs typeface="B Titr" panose="00000700000000000000" pitchFamily="2" charset="-78"/>
              </a:rPr>
              <a:t>اصطلاحات پینگ پنگ</a:t>
            </a:r>
            <a:endParaRPr lang="en-US" sz="2000" dirty="0">
              <a:solidFill>
                <a:schemeClr val="bg1"/>
              </a:solidFill>
              <a:cs typeface="B Titr" panose="00000700000000000000" pitchFamily="2" charset="-78"/>
            </a:endParaRPr>
          </a:p>
        </p:txBody>
      </p:sp>
      <p:sp>
        <p:nvSpPr>
          <p:cNvPr id="5" name="Rectangle 4"/>
          <p:cNvSpPr/>
          <p:nvPr/>
        </p:nvSpPr>
        <p:spPr>
          <a:xfrm>
            <a:off x="102699" y="637066"/>
            <a:ext cx="12089301" cy="6220934"/>
          </a:xfrm>
          <a:prstGeom prst="rect">
            <a:avLst/>
          </a:prstGeom>
        </p:spPr>
        <p:txBody>
          <a:bodyPr wrap="square">
            <a:spAutoFit/>
          </a:bodyPr>
          <a:lstStyle/>
          <a:p>
            <a:pPr algn="ctr" rtl="1">
              <a:lnSpc>
                <a:spcPct val="250000"/>
              </a:lnSpc>
            </a:pPr>
            <a:r>
              <a:rPr lang="fa-IR" dirty="0">
                <a:latin typeface="Times New Roman" panose="02020603050405020304" pitchFamily="18" charset="0"/>
                <a:cs typeface="B Nazanin" panose="00000400000000000000" pitchFamily="2" charset="-78"/>
              </a:rPr>
              <a:t>۸- حمله: حرکت‌ها و تکنیک‌هایی که برای ایجاد فشار و نقض دفاع حریف استفاده می‌شوند.</a:t>
            </a:r>
          </a:p>
          <a:p>
            <a:pPr algn="ctr" rtl="1">
              <a:lnSpc>
                <a:spcPct val="250000"/>
              </a:lnSpc>
            </a:pPr>
            <a:r>
              <a:rPr lang="fa-IR" dirty="0">
                <a:latin typeface="Times New Roman" panose="02020603050405020304" pitchFamily="18" charset="0"/>
                <a:cs typeface="B Nazanin" panose="00000400000000000000" pitchFamily="2" charset="-78"/>
              </a:rPr>
              <a:t>۹- لوپ: ضربه‌ یا حمله‌ای که با زاویه بسته راکت انجام می‌شود که توپ با پیچ رو و با ارتفاع کم از سطح تور به سمت میز حریف می‌رود.</a:t>
            </a:r>
          </a:p>
          <a:p>
            <a:pPr algn="ctr" rtl="1">
              <a:lnSpc>
                <a:spcPct val="250000"/>
              </a:lnSpc>
            </a:pPr>
            <a:r>
              <a:rPr lang="fa-IR" dirty="0">
                <a:latin typeface="Times New Roman" panose="02020603050405020304" pitchFamily="18" charset="0"/>
                <a:cs typeface="B Nazanin" panose="00000400000000000000" pitchFamily="2" charset="-78"/>
              </a:rPr>
              <a:t>۱۰- ضربه سه: ضربه‌ای که بازیکن بعد از زدن سرویس در جواب دریافت سرویس حریف انجام می‌دهد را ضربه سه می‌گویند که این ضربه را می‌توان با استراتژی از بازی خود و آنالیز حریف انجام داد.</a:t>
            </a:r>
          </a:p>
          <a:p>
            <a:pPr algn="ctr" rtl="1">
              <a:lnSpc>
                <a:spcPct val="250000"/>
              </a:lnSpc>
            </a:pPr>
            <a:r>
              <a:rPr lang="fa-IR" dirty="0">
                <a:latin typeface="Times New Roman" panose="02020603050405020304" pitchFamily="18" charset="0"/>
                <a:cs typeface="B Nazanin" panose="00000400000000000000" pitchFamily="2" charset="-78"/>
              </a:rPr>
              <a:t>11- پوئن سرویس (</a:t>
            </a:r>
            <a:r>
              <a:rPr lang="en-US" dirty="0">
                <a:latin typeface="Times New Roman" panose="02020603050405020304" pitchFamily="18" charset="0"/>
                <a:cs typeface="B Nazanin" panose="00000400000000000000" pitchFamily="2" charset="-78"/>
              </a:rPr>
              <a:t>ACE </a:t>
            </a:r>
            <a:r>
              <a:rPr lang="fa-IR" dirty="0">
                <a:latin typeface="Times New Roman" panose="02020603050405020304" pitchFamily="18" charset="0"/>
                <a:cs typeface="B Nazanin" panose="00000400000000000000" pitchFamily="2" charset="-78"/>
              </a:rPr>
              <a:t>):  به امتیازی که توسط سرویس زننده به صورت مستقیم کسب شود پوئن سرویس می‌گویند.</a:t>
            </a:r>
          </a:p>
          <a:p>
            <a:pPr algn="ctr" rtl="1">
              <a:lnSpc>
                <a:spcPct val="250000"/>
              </a:lnSpc>
            </a:pPr>
            <a:r>
              <a:rPr lang="fa-IR" dirty="0">
                <a:latin typeface="Times New Roman" panose="02020603050405020304" pitchFamily="18" charset="0"/>
                <a:cs typeface="B Nazanin" panose="00000400000000000000" pitchFamily="2" charset="-78"/>
              </a:rPr>
              <a:t>۱۲- نت: هنگام انجام سرویس توپ به تور برخورد کند و وارد میز حریف شود به اصطلاح می‌گویند نت شده است و سرویس باید دوباره تکرار شود.</a:t>
            </a:r>
          </a:p>
          <a:p>
            <a:pPr algn="ctr" rtl="1">
              <a:lnSpc>
                <a:spcPct val="250000"/>
              </a:lnSpc>
            </a:pPr>
            <a:r>
              <a:rPr lang="fa-IR" dirty="0">
                <a:latin typeface="Times New Roman" panose="02020603050405020304" pitchFamily="18" charset="0"/>
                <a:cs typeface="B Nazanin" panose="00000400000000000000" pitchFamily="2" charset="-78"/>
              </a:rPr>
              <a:t>13- ساری (</a:t>
            </a:r>
            <a:r>
              <a:rPr lang="en-US" dirty="0">
                <a:latin typeface="Times New Roman" panose="02020603050405020304" pitchFamily="18" charset="0"/>
                <a:cs typeface="B Nazanin" panose="00000400000000000000" pitchFamily="2" charset="-78"/>
              </a:rPr>
              <a:t>Sorry </a:t>
            </a:r>
            <a:r>
              <a:rPr lang="fa-IR" dirty="0">
                <a:latin typeface="Times New Roman" panose="02020603050405020304" pitchFamily="18" charset="0"/>
                <a:cs typeface="B Nazanin" panose="00000400000000000000" pitchFamily="2" charset="-78"/>
              </a:rPr>
              <a:t>) : هنگامی که پس از ضربه توپ به تور یا لبه چوبی میز برخورد کند و منجر به امتیاز شود به اصطلاح می‌گویند ساری رخ داده است.</a:t>
            </a:r>
          </a:p>
          <a:p>
            <a:pPr algn="ctr" rtl="1">
              <a:lnSpc>
                <a:spcPct val="250000"/>
              </a:lnSpc>
            </a:pPr>
            <a:r>
              <a:rPr lang="fa-IR" dirty="0">
                <a:latin typeface="Times New Roman" panose="02020603050405020304" pitchFamily="18" charset="0"/>
                <a:cs typeface="B Nazanin" panose="00000400000000000000" pitchFamily="2" charset="-78"/>
              </a:rPr>
              <a:t>این اصطلاحات فقط چند نمونه از اصطلاحات مربوط به تنیس روی میز هستند و در این ورزش اصطلاحات بیشتری نیز وجود دارند که در مقاله اصطلاحات رایج پینگ پنگ با آن‌ها بیشتر آشنا خواهیم شد.</a:t>
            </a:r>
            <a:endParaRPr lang="en-US" dirty="0">
              <a:latin typeface="Times New Roman" panose="02020603050405020304" pitchFamily="18" charset="0"/>
              <a:cs typeface="B Nazanin" panose="00000400000000000000" pitchFamily="2" charset="-78"/>
            </a:endParaRPr>
          </a:p>
        </p:txBody>
      </p:sp>
    </p:spTree>
    <p:extLst>
      <p:ext uri="{BB962C8B-B14F-4D97-AF65-F5344CB8AC3E}">
        <p14:creationId xmlns:p14="http://schemas.microsoft.com/office/powerpoint/2010/main" val="213467466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9828853" y="136125"/>
            <a:ext cx="2363147" cy="400110"/>
          </a:xfrm>
          <a:prstGeom prst="rect">
            <a:avLst/>
          </a:prstGeom>
        </p:spPr>
        <p:txBody>
          <a:bodyPr wrap="none">
            <a:spAutoFit/>
          </a:bodyPr>
          <a:lstStyle/>
          <a:p>
            <a:r>
              <a:rPr lang="fa-IR" sz="2000" dirty="0">
                <a:solidFill>
                  <a:schemeClr val="bg1"/>
                </a:solidFill>
                <a:cs typeface="B Titr" panose="00000700000000000000" pitchFamily="2" charset="-78"/>
              </a:rPr>
              <a:t>امتیاز گیری در پینگ‌پنگ</a:t>
            </a:r>
            <a:endParaRPr lang="en-US" sz="2000" dirty="0">
              <a:solidFill>
                <a:schemeClr val="bg1"/>
              </a:solidFill>
              <a:cs typeface="B Titr" panose="00000700000000000000" pitchFamily="2" charset="-78"/>
            </a:endParaRPr>
          </a:p>
        </p:txBody>
      </p:sp>
      <p:sp>
        <p:nvSpPr>
          <p:cNvPr id="4" name="Rectangle 3"/>
          <p:cNvSpPr/>
          <p:nvPr/>
        </p:nvSpPr>
        <p:spPr>
          <a:xfrm>
            <a:off x="160216" y="1020741"/>
            <a:ext cx="6096379" cy="5528437"/>
          </a:xfrm>
          <a:prstGeom prst="rect">
            <a:avLst/>
          </a:prstGeom>
        </p:spPr>
        <p:txBody>
          <a:bodyPr wrap="square">
            <a:spAutoFit/>
          </a:bodyPr>
          <a:lstStyle/>
          <a:p>
            <a:pPr algn="justLow" rtl="1">
              <a:lnSpc>
                <a:spcPct val="250000"/>
              </a:lnSpc>
            </a:pPr>
            <a:r>
              <a:rPr lang="fa-IR" dirty="0">
                <a:cs typeface="B Nazanin" panose="00000400000000000000" pitchFamily="2" charset="-78"/>
              </a:rPr>
              <a:t>هر بازیکن به‌غیراز مواردی که رالی یک نت حساب می‌شود، در موارد زیر یک امتیاز کسب می‌کند:</a:t>
            </a:r>
          </a:p>
          <a:p>
            <a:pPr algn="justLow" rtl="1">
              <a:lnSpc>
                <a:spcPct val="250000"/>
              </a:lnSpc>
            </a:pPr>
            <a:r>
              <a:rPr lang="fa-IR" dirty="0">
                <a:cs typeface="B Nazanin" panose="00000400000000000000" pitchFamily="2" charset="-78"/>
              </a:rPr>
              <a:t>اگر حریف او سرویس را صحیح اجرا نکند.</a:t>
            </a:r>
          </a:p>
          <a:p>
            <a:pPr algn="justLow" rtl="1">
              <a:lnSpc>
                <a:spcPct val="250000"/>
              </a:lnSpc>
            </a:pPr>
            <a:r>
              <a:rPr lang="fa-IR" dirty="0">
                <a:cs typeface="B Nazanin" panose="00000400000000000000" pitchFamily="2" charset="-78"/>
              </a:rPr>
              <a:t>اگر حریف او برگشت توپ را صحیح اجرا نکند.</a:t>
            </a:r>
          </a:p>
          <a:p>
            <a:pPr algn="justLow" rtl="1">
              <a:lnSpc>
                <a:spcPct val="250000"/>
              </a:lnSpc>
            </a:pPr>
            <a:r>
              <a:rPr lang="fa-IR" dirty="0">
                <a:cs typeface="B Nazanin" panose="00000400000000000000" pitchFamily="2" charset="-78"/>
              </a:rPr>
              <a:t>اگر بعد از انجام یک سرویس و یک برگشت صحیح توپ قبل از آنکه توسط حریف زده شود به‌جایی غیر از مجموعه تور اصابت کند.</a:t>
            </a:r>
          </a:p>
          <a:p>
            <a:pPr algn="justLow" rtl="1">
              <a:lnSpc>
                <a:spcPct val="250000"/>
              </a:lnSpc>
            </a:pPr>
            <a:r>
              <a:rPr lang="fa-IR" dirty="0">
                <a:cs typeface="B Nazanin" panose="00000400000000000000" pitchFamily="2" charset="-78"/>
              </a:rPr>
              <a:t>اگر توپی که توسط حریف زده می‌شود، بدون برخورد با زمین بازیکن از خط انتهایی رد شود.</a:t>
            </a:r>
            <a:endParaRPr lang="en-US" dirty="0">
              <a:cs typeface="B Nazanin" panose="00000400000000000000" pitchFamily="2" charset="-78"/>
            </a:endParaRPr>
          </a:p>
        </p:txBody>
      </p:sp>
      <p:pic>
        <p:nvPicPr>
          <p:cNvPr id="8" name="Picture 7">
            <a:extLst>
              <a:ext uri="{FF2B5EF4-FFF2-40B4-BE49-F238E27FC236}">
                <a16:creationId xmlns:a16="http://schemas.microsoft.com/office/drawing/2014/main" id="{36007948-EA55-6661-55AB-75A52E6AB6E4}"/>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6658708" y="1348570"/>
            <a:ext cx="5252431" cy="4544532"/>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Tree>
    <p:extLst>
      <p:ext uri="{BB962C8B-B14F-4D97-AF65-F5344CB8AC3E}">
        <p14:creationId xmlns:p14="http://schemas.microsoft.com/office/powerpoint/2010/main" val="48644868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9736182" y="135719"/>
            <a:ext cx="2455818" cy="400110"/>
          </a:xfrm>
          <a:prstGeom prst="rect">
            <a:avLst/>
          </a:prstGeom>
        </p:spPr>
        <p:txBody>
          <a:bodyPr wrap="square">
            <a:spAutoFit/>
          </a:bodyPr>
          <a:lstStyle/>
          <a:p>
            <a:pPr algn="r" rtl="1"/>
            <a:r>
              <a:rPr lang="fa-IR" sz="2000" dirty="0">
                <a:solidFill>
                  <a:schemeClr val="bg1"/>
                </a:solidFill>
                <a:cs typeface="B Titr" panose="00000700000000000000" pitchFamily="2" charset="-78"/>
              </a:rPr>
              <a:t>امتیاز گیری در پینگ‌پنگ</a:t>
            </a:r>
            <a:endParaRPr lang="en-US" sz="2000" dirty="0">
              <a:solidFill>
                <a:schemeClr val="bg1"/>
              </a:solidFill>
              <a:cs typeface="B Titr" panose="00000700000000000000" pitchFamily="2" charset="-78"/>
            </a:endParaRPr>
          </a:p>
        </p:txBody>
      </p:sp>
      <p:sp>
        <p:nvSpPr>
          <p:cNvPr id="2" name="Rectangle 1"/>
          <p:cNvSpPr/>
          <p:nvPr/>
        </p:nvSpPr>
        <p:spPr>
          <a:xfrm>
            <a:off x="2384701" y="813706"/>
            <a:ext cx="9596283" cy="4108817"/>
          </a:xfrm>
          <a:prstGeom prst="rect">
            <a:avLst/>
          </a:prstGeom>
        </p:spPr>
        <p:txBody>
          <a:bodyPr wrap="square">
            <a:spAutoFit/>
          </a:bodyPr>
          <a:lstStyle/>
          <a:p>
            <a:pPr algn="r" rtl="1">
              <a:lnSpc>
                <a:spcPct val="300000"/>
              </a:lnSpc>
            </a:pPr>
            <a:r>
              <a:rPr lang="fa-IR" dirty="0">
                <a:cs typeface="B Nazanin" panose="00000400000000000000" pitchFamily="2" charset="-78"/>
              </a:rPr>
              <a:t>اگر حریف بر سر راه توپ مانعی ایجاد کند.</a:t>
            </a:r>
          </a:p>
          <a:p>
            <a:pPr algn="r" rtl="1">
              <a:lnSpc>
                <a:spcPct val="300000"/>
              </a:lnSpc>
            </a:pPr>
            <a:r>
              <a:rPr lang="fa-IR" dirty="0">
                <a:cs typeface="B Nazanin" panose="00000400000000000000" pitchFamily="2" charset="-78"/>
              </a:rPr>
              <a:t>اگر حریف دو بار پشت سر هم به توپ ضربه بزند.</a:t>
            </a:r>
          </a:p>
          <a:p>
            <a:pPr algn="r" rtl="1">
              <a:lnSpc>
                <a:spcPct val="300000"/>
              </a:lnSpc>
            </a:pPr>
            <a:r>
              <a:rPr lang="fa-IR" dirty="0">
                <a:cs typeface="B Nazanin" panose="00000400000000000000" pitchFamily="2" charset="-78"/>
              </a:rPr>
              <a:t>اگر حریف با قسمتی از راکت که فاقد پلاستیک است به توپ ضربه بزند.</a:t>
            </a:r>
          </a:p>
          <a:p>
            <a:pPr algn="r" rtl="1">
              <a:lnSpc>
                <a:spcPct val="300000"/>
              </a:lnSpc>
            </a:pPr>
            <a:r>
              <a:rPr lang="fa-IR" dirty="0">
                <a:cs typeface="B Nazanin" panose="00000400000000000000" pitchFamily="2" charset="-78"/>
              </a:rPr>
              <a:t>اگر حریف یا هر چیزی که پوشیده و یا به همراه دارد، سطح بازی را حرکت دهد یا به مجموعه تور برخورد کند.</a:t>
            </a:r>
          </a:p>
          <a:p>
            <a:pPr algn="r" rtl="1">
              <a:lnSpc>
                <a:spcPct val="300000"/>
              </a:lnSpc>
            </a:pPr>
            <a:r>
              <a:rPr lang="fa-IR" dirty="0">
                <a:cs typeface="B Nazanin" panose="00000400000000000000" pitchFamily="2" charset="-78"/>
              </a:rPr>
              <a:t>در بازی‌های گروهی اگر بازیکنان حریف خارج از نوبتی که در ضربه‌های اول تعیین‌شده به توپ ضربه بزنند.</a:t>
            </a:r>
            <a:endParaRPr lang="en-US" dirty="0">
              <a:cs typeface="B Nazanin" panose="00000400000000000000" pitchFamily="2" charset="-78"/>
            </a:endParaRPr>
          </a:p>
        </p:txBody>
      </p:sp>
      <p:pic>
        <p:nvPicPr>
          <p:cNvPr id="5" name="Picture 4">
            <a:extLst>
              <a:ext uri="{FF2B5EF4-FFF2-40B4-BE49-F238E27FC236}">
                <a16:creationId xmlns:a16="http://schemas.microsoft.com/office/drawing/2014/main" id="{B0FC06FE-2852-0E59-AA07-1689BAD94D85}"/>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90962" y="961291"/>
            <a:ext cx="4250492" cy="3451399"/>
          </a:xfrm>
          <a:prstGeom prst="rect">
            <a:avLst/>
          </a:prstGeom>
        </p:spPr>
      </p:pic>
      <p:pic>
        <p:nvPicPr>
          <p:cNvPr id="6" name="Picture 5">
            <a:extLst>
              <a:ext uri="{FF2B5EF4-FFF2-40B4-BE49-F238E27FC236}">
                <a16:creationId xmlns:a16="http://schemas.microsoft.com/office/drawing/2014/main" id="{A05BA0BC-D24F-C571-B7E4-2D43FC64FB7C}"/>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9479206" y="4937682"/>
            <a:ext cx="2003523" cy="1784599"/>
          </a:xfrm>
          <a:prstGeom prst="rect">
            <a:avLst/>
          </a:prstGeom>
        </p:spPr>
      </p:pic>
    </p:spTree>
    <p:extLst>
      <p:ext uri="{BB962C8B-B14F-4D97-AF65-F5344CB8AC3E}">
        <p14:creationId xmlns:p14="http://schemas.microsoft.com/office/powerpoint/2010/main" val="52646269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529120" y="138557"/>
            <a:ext cx="2662879" cy="400110"/>
          </a:xfrm>
          <a:prstGeom prst="rect">
            <a:avLst/>
          </a:prstGeom>
        </p:spPr>
        <p:txBody>
          <a:bodyPr wrap="square">
            <a:spAutoFit/>
          </a:bodyPr>
          <a:lstStyle/>
          <a:p>
            <a:r>
              <a:rPr lang="fa-IR" sz="2000" dirty="0">
                <a:solidFill>
                  <a:schemeClr val="bg1"/>
                </a:solidFill>
                <a:cs typeface="B Titr" panose="00000700000000000000" pitchFamily="2" charset="-78"/>
              </a:rPr>
              <a:t>مجموعه تور تنیس روی میز</a:t>
            </a:r>
            <a:endParaRPr lang="en-US" sz="2000" dirty="0">
              <a:solidFill>
                <a:schemeClr val="bg1"/>
              </a:solidFill>
              <a:cs typeface="B Titr" panose="00000700000000000000" pitchFamily="2" charset="-78"/>
            </a:endParaRPr>
          </a:p>
        </p:txBody>
      </p:sp>
      <p:sp>
        <p:nvSpPr>
          <p:cNvPr id="3" name="Rectangle 2"/>
          <p:cNvSpPr/>
          <p:nvPr/>
        </p:nvSpPr>
        <p:spPr>
          <a:xfrm>
            <a:off x="293077" y="722464"/>
            <a:ext cx="11790769" cy="1373453"/>
          </a:xfrm>
          <a:prstGeom prst="rect">
            <a:avLst/>
          </a:prstGeom>
        </p:spPr>
        <p:txBody>
          <a:bodyPr wrap="square">
            <a:spAutoFit/>
          </a:bodyPr>
          <a:lstStyle/>
          <a:p>
            <a:pPr algn="r" rtl="1">
              <a:lnSpc>
                <a:spcPct val="250000"/>
              </a:lnSpc>
            </a:pPr>
            <a:r>
              <a:rPr lang="fa-IR" dirty="0">
                <a:cs typeface="B Nazanin" panose="00000400000000000000" pitchFamily="2" charset="-78"/>
              </a:rPr>
              <a:t>مجموعه تور شامل تور، پایه‌ها و گیرنده‌هایی است که تور را به میز وصل می‌کنند. ارتفاع تور از سطح میز ۱۵.۲۵ سانتی‌متر است. ارتفاع پایه‌ها نیز به‌اندازه ارتفاع تور است. حد سر آویز تور باید ۱۵.۲۵ سانتی‌متر خارج از خط کناری میز باشد.</a:t>
            </a:r>
            <a:endParaRPr lang="en-US" dirty="0">
              <a:cs typeface="B Nazanin" panose="00000400000000000000" pitchFamily="2" charset="-78"/>
            </a:endParaRPr>
          </a:p>
        </p:txBody>
      </p:sp>
      <p:pic>
        <p:nvPicPr>
          <p:cNvPr id="6" name="Picture 5">
            <a:extLst>
              <a:ext uri="{FF2B5EF4-FFF2-40B4-BE49-F238E27FC236}">
                <a16:creationId xmlns:a16="http://schemas.microsoft.com/office/drawing/2014/main" id="{54C2DD9C-B07B-5DB5-F765-096580D885BA}"/>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493943" y="1574033"/>
            <a:ext cx="4242181" cy="238836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 name="Picture 7">
            <a:extLst>
              <a:ext uri="{FF2B5EF4-FFF2-40B4-BE49-F238E27FC236}">
                <a16:creationId xmlns:a16="http://schemas.microsoft.com/office/drawing/2014/main" id="{4BA19AD1-147E-853C-3290-7039792823F2}"/>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4221581" y="3185213"/>
            <a:ext cx="3933760" cy="261106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 name="Picture 9">
            <a:extLst>
              <a:ext uri="{FF2B5EF4-FFF2-40B4-BE49-F238E27FC236}">
                <a16:creationId xmlns:a16="http://schemas.microsoft.com/office/drawing/2014/main" id="{13AB2825-1A6C-39DA-BED9-516E3AA2D8A6}"/>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7872723" y="4536689"/>
            <a:ext cx="3312794" cy="187488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939021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0217E9E-6E4B-5CAF-41FA-90DACBBB6155}"/>
              </a:ext>
            </a:extLst>
          </p:cNvPr>
          <p:cNvSpPr/>
          <p:nvPr/>
        </p:nvSpPr>
        <p:spPr>
          <a:xfrm>
            <a:off x="10055666" y="141532"/>
            <a:ext cx="2136334" cy="400110"/>
          </a:xfrm>
          <a:prstGeom prst="rect">
            <a:avLst/>
          </a:prstGeom>
        </p:spPr>
        <p:txBody>
          <a:bodyPr wrap="square">
            <a:spAutoFit/>
          </a:bodyPr>
          <a:lstStyle/>
          <a:p>
            <a:r>
              <a:rPr lang="fa-IR" sz="2000" dirty="0">
                <a:solidFill>
                  <a:schemeClr val="bg1"/>
                </a:solidFill>
                <a:cs typeface="B Titr" panose="00000700000000000000" pitchFamily="2" charset="-78"/>
              </a:rPr>
              <a:t>اندازه میز پینگ پنگ</a:t>
            </a:r>
            <a:endParaRPr lang="en-US" sz="2000" dirty="0">
              <a:solidFill>
                <a:schemeClr val="bg1"/>
              </a:solidFill>
              <a:cs typeface="B Titr" panose="00000700000000000000" pitchFamily="2" charset="-78"/>
            </a:endParaRPr>
          </a:p>
        </p:txBody>
      </p:sp>
      <p:pic>
        <p:nvPicPr>
          <p:cNvPr id="4" name="Picture 3">
            <a:extLst>
              <a:ext uri="{FF2B5EF4-FFF2-40B4-BE49-F238E27FC236}">
                <a16:creationId xmlns:a16="http://schemas.microsoft.com/office/drawing/2014/main" id="{D1309A8E-8008-3F41-5545-82F74D5CA758}"/>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992248" y="864207"/>
            <a:ext cx="10207503" cy="5543554"/>
          </a:xfrm>
          <a:prstGeom prst="rect">
            <a:avLst/>
          </a:prstGeom>
        </p:spPr>
      </p:pic>
    </p:spTree>
    <p:extLst>
      <p:ext uri="{BB962C8B-B14F-4D97-AF65-F5344CB8AC3E}">
        <p14:creationId xmlns:p14="http://schemas.microsoft.com/office/powerpoint/2010/main" val="386487697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055666" y="141532"/>
            <a:ext cx="2136334" cy="400110"/>
          </a:xfrm>
          <a:prstGeom prst="rect">
            <a:avLst/>
          </a:prstGeom>
        </p:spPr>
        <p:txBody>
          <a:bodyPr wrap="square">
            <a:spAutoFit/>
          </a:bodyPr>
          <a:lstStyle/>
          <a:p>
            <a:r>
              <a:rPr lang="fa-IR" sz="2000" dirty="0">
                <a:solidFill>
                  <a:schemeClr val="bg1"/>
                </a:solidFill>
                <a:cs typeface="B Titr" panose="00000700000000000000" pitchFamily="2" charset="-78"/>
              </a:rPr>
              <a:t>اندازه میز پینگ پنگ</a:t>
            </a:r>
            <a:endParaRPr lang="en-US" sz="2000" dirty="0">
              <a:solidFill>
                <a:schemeClr val="bg1"/>
              </a:solidFill>
              <a:cs typeface="B Titr" panose="00000700000000000000" pitchFamily="2" charset="-78"/>
            </a:endParaRPr>
          </a:p>
        </p:txBody>
      </p:sp>
      <p:sp>
        <p:nvSpPr>
          <p:cNvPr id="3" name="Rectangle 2"/>
          <p:cNvSpPr/>
          <p:nvPr/>
        </p:nvSpPr>
        <p:spPr>
          <a:xfrm>
            <a:off x="619897" y="918331"/>
            <a:ext cx="11346426" cy="1131079"/>
          </a:xfrm>
          <a:prstGeom prst="rect">
            <a:avLst/>
          </a:prstGeom>
        </p:spPr>
        <p:txBody>
          <a:bodyPr wrap="square">
            <a:spAutoFit/>
          </a:bodyPr>
          <a:lstStyle/>
          <a:p>
            <a:pPr algn="r" rtl="1">
              <a:lnSpc>
                <a:spcPct val="200000"/>
              </a:lnSpc>
            </a:pPr>
            <a:r>
              <a:rPr lang="fa-IR" dirty="0">
                <a:cs typeface="B Nazanin" panose="00000400000000000000" pitchFamily="2" charset="-78"/>
              </a:rPr>
              <a:t>میز تنیس می‌تواند از هر ماده‌ای ساخته شود فقط این نکته مهم است که هرگاه توپ از ارتفاع ۳۰ سانتی‌متری رها می‌شود پس از برخورد به میز ۲۳ سانتی‌متر بالا بیاید. سطح میز به شکل مستطیل و با طول ۲۷۴ سانتی‌متر، عرض ۱۵۲.۵ سانتی‌متر و ارتفاع آن از سطح زمین ۷۶ سانتیمتر است.</a:t>
            </a:r>
            <a:endParaRPr lang="en-US" dirty="0">
              <a:cs typeface="B Nazanin" panose="00000400000000000000" pitchFamily="2" charset="-78"/>
            </a:endParaRPr>
          </a:p>
        </p:txBody>
      </p:sp>
      <p:pic>
        <p:nvPicPr>
          <p:cNvPr id="5" name="Picture 4">
            <a:extLst>
              <a:ext uri="{FF2B5EF4-FFF2-40B4-BE49-F238E27FC236}">
                <a16:creationId xmlns:a16="http://schemas.microsoft.com/office/drawing/2014/main" id="{61855E61-670E-9A48-C644-98BD14D96F61}"/>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888448" y="2634527"/>
            <a:ext cx="4612302" cy="3297796"/>
          </a:xfrm>
          <a:prstGeom prst="ellipse">
            <a:avLst/>
          </a:prstGeom>
          <a:ln>
            <a:noFill/>
          </a:ln>
          <a:effectLst>
            <a:softEdge rad="112500"/>
          </a:effectLst>
        </p:spPr>
      </p:pic>
      <p:pic>
        <p:nvPicPr>
          <p:cNvPr id="6" name="Picture 5">
            <a:extLst>
              <a:ext uri="{FF2B5EF4-FFF2-40B4-BE49-F238E27FC236}">
                <a16:creationId xmlns:a16="http://schemas.microsoft.com/office/drawing/2014/main" id="{519C9806-9963-B109-8D92-E7D4CF42B2B0}"/>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131145" y="2627181"/>
            <a:ext cx="4964855" cy="3312488"/>
          </a:xfrm>
          <a:prstGeom prst="ellipse">
            <a:avLst/>
          </a:prstGeom>
          <a:ln>
            <a:noFill/>
          </a:ln>
          <a:effectLst>
            <a:softEdge rad="112500"/>
          </a:effectLst>
        </p:spPr>
      </p:pic>
    </p:spTree>
    <p:extLst>
      <p:ext uri="{BB962C8B-B14F-4D97-AF65-F5344CB8AC3E}">
        <p14:creationId xmlns:p14="http://schemas.microsoft.com/office/powerpoint/2010/main" val="50075033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247102" y="138151"/>
            <a:ext cx="2944898" cy="400110"/>
          </a:xfrm>
          <a:prstGeom prst="rect">
            <a:avLst/>
          </a:prstGeom>
        </p:spPr>
        <p:txBody>
          <a:bodyPr wrap="square">
            <a:spAutoFit/>
          </a:bodyPr>
          <a:lstStyle/>
          <a:p>
            <a:pPr algn="r" rtl="1"/>
            <a:r>
              <a:rPr lang="fa-IR" sz="2000" dirty="0">
                <a:solidFill>
                  <a:schemeClr val="bg1"/>
                </a:solidFill>
                <a:cs typeface="B Titr" panose="00000700000000000000" pitchFamily="2" charset="-78"/>
              </a:rPr>
              <a:t>مشخصات توپ تنیس روی میز</a:t>
            </a:r>
            <a:endParaRPr lang="en-US" sz="2000" dirty="0">
              <a:solidFill>
                <a:schemeClr val="bg1"/>
              </a:solidFill>
              <a:cs typeface="B Titr" panose="00000700000000000000" pitchFamily="2" charset="-78"/>
            </a:endParaRPr>
          </a:p>
        </p:txBody>
      </p:sp>
      <p:sp>
        <p:nvSpPr>
          <p:cNvPr id="3" name="Rectangle 2"/>
          <p:cNvSpPr/>
          <p:nvPr/>
        </p:nvSpPr>
        <p:spPr>
          <a:xfrm>
            <a:off x="226142" y="819742"/>
            <a:ext cx="11739715" cy="1373453"/>
          </a:xfrm>
          <a:prstGeom prst="rect">
            <a:avLst/>
          </a:prstGeom>
        </p:spPr>
        <p:txBody>
          <a:bodyPr wrap="square">
            <a:spAutoFit/>
          </a:bodyPr>
          <a:lstStyle/>
          <a:p>
            <a:pPr algn="justLow" rtl="1">
              <a:lnSpc>
                <a:spcPct val="250000"/>
              </a:lnSpc>
            </a:pPr>
            <a:r>
              <a:rPr lang="fa-IR" dirty="0">
                <a:cs typeface="B Nazanin" panose="00000400000000000000" pitchFamily="2" charset="-78"/>
              </a:rPr>
              <a:t>توپ تنیس سبک و توخالی و رنگ آن سفید یا نارنجی مات است تا باعث انعکاس نور نشود. قطر این توپ کروی شکل حدود ۴۰ میلی‌متر و وزن آن ۲.۷ گرم است. بر اساس قوانین، توپ باید ۲۶-۲۴ سانتی‌متر ارتفاع بگیرد.</a:t>
            </a:r>
            <a:endParaRPr lang="en-US" dirty="0">
              <a:cs typeface="B Nazanin" panose="00000400000000000000" pitchFamily="2" charset="-78"/>
            </a:endParaRPr>
          </a:p>
        </p:txBody>
      </p:sp>
      <p:pic>
        <p:nvPicPr>
          <p:cNvPr id="5" name="Picture 4">
            <a:extLst>
              <a:ext uri="{FF2B5EF4-FFF2-40B4-BE49-F238E27FC236}">
                <a16:creationId xmlns:a16="http://schemas.microsoft.com/office/drawing/2014/main" id="{76C179E1-01DE-F4B0-A4A4-88ECACA2DF80}"/>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rot="975469">
            <a:off x="626074" y="2826369"/>
            <a:ext cx="6858000" cy="2847601"/>
          </a:xfrm>
          <a:prstGeom prst="rect">
            <a:avLst/>
          </a:prstGeom>
        </p:spPr>
      </p:pic>
      <p:pic>
        <p:nvPicPr>
          <p:cNvPr id="8" name="Picture 7">
            <a:extLst>
              <a:ext uri="{FF2B5EF4-FFF2-40B4-BE49-F238E27FC236}">
                <a16:creationId xmlns:a16="http://schemas.microsoft.com/office/drawing/2014/main" id="{C636D506-7508-365C-D4EF-756DA209E9BE}"/>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rot="20396735">
            <a:off x="8465950" y="3093477"/>
            <a:ext cx="3053654" cy="3142659"/>
          </a:xfrm>
          <a:prstGeom prst="rect">
            <a:avLst/>
          </a:prstGeom>
        </p:spPr>
      </p:pic>
    </p:spTree>
    <p:extLst>
      <p:ext uri="{BB962C8B-B14F-4D97-AF65-F5344CB8AC3E}">
        <p14:creationId xmlns:p14="http://schemas.microsoft.com/office/powerpoint/2010/main" val="66476044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346956" y="145957"/>
            <a:ext cx="2845043" cy="400110"/>
          </a:xfrm>
          <a:prstGeom prst="rect">
            <a:avLst/>
          </a:prstGeom>
        </p:spPr>
        <p:txBody>
          <a:bodyPr wrap="square">
            <a:spAutoFit/>
          </a:bodyPr>
          <a:lstStyle/>
          <a:p>
            <a:r>
              <a:rPr lang="fa-IR" sz="2000" dirty="0">
                <a:solidFill>
                  <a:schemeClr val="bg1"/>
                </a:solidFill>
                <a:cs typeface="B Titr" panose="00000700000000000000" pitchFamily="2" charset="-78"/>
              </a:rPr>
              <a:t>راکت ورزش تنیس روی میز</a:t>
            </a:r>
            <a:endParaRPr lang="en-US" sz="2000" dirty="0">
              <a:solidFill>
                <a:schemeClr val="bg1"/>
              </a:solidFill>
              <a:cs typeface="B Titr" panose="00000700000000000000" pitchFamily="2" charset="-78"/>
            </a:endParaRPr>
          </a:p>
        </p:txBody>
      </p:sp>
      <p:sp>
        <p:nvSpPr>
          <p:cNvPr id="3" name="Rectangle 2"/>
          <p:cNvSpPr/>
          <p:nvPr/>
        </p:nvSpPr>
        <p:spPr>
          <a:xfrm>
            <a:off x="244047" y="1041679"/>
            <a:ext cx="11703906" cy="888705"/>
          </a:xfrm>
          <a:prstGeom prst="rect">
            <a:avLst/>
          </a:prstGeom>
        </p:spPr>
        <p:txBody>
          <a:bodyPr wrap="square">
            <a:spAutoFit/>
          </a:bodyPr>
          <a:lstStyle/>
          <a:p>
            <a:pPr algn="r" rtl="1">
              <a:lnSpc>
                <a:spcPct val="150000"/>
              </a:lnSpc>
            </a:pPr>
            <a:r>
              <a:rPr lang="fa-IR" dirty="0">
                <a:cs typeface="B Nazanin" panose="00000400000000000000" pitchFamily="2" charset="-78"/>
              </a:rPr>
              <a:t>راکت تنیس روی میز یک راکت چوبی باروکش پلاستیکی است. قسمت چوبی آن تیغه نامیده می‌شود که باید صاف و محکم باشد و ۱۷ سانتی‌متر طول و ۱۵ سانتی‌متر عرض دارد. یک سمت راکت به رنگ قرمز و سمت دیگر باید سیاه باشد.</a:t>
            </a:r>
            <a:endParaRPr lang="en-US" dirty="0">
              <a:cs typeface="B Nazanin" panose="00000400000000000000" pitchFamily="2" charset="-78"/>
            </a:endParaRPr>
          </a:p>
        </p:txBody>
      </p:sp>
      <p:pic>
        <p:nvPicPr>
          <p:cNvPr id="6" name="Picture 5">
            <a:extLst>
              <a:ext uri="{FF2B5EF4-FFF2-40B4-BE49-F238E27FC236}">
                <a16:creationId xmlns:a16="http://schemas.microsoft.com/office/drawing/2014/main" id="{66AB34E7-DFCA-EE77-94A0-FF07E76F5976}"/>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685925" y="2057318"/>
            <a:ext cx="8820150" cy="4800682"/>
          </a:xfrm>
          <a:prstGeom prst="rect">
            <a:avLst/>
          </a:prstGeom>
        </p:spPr>
      </p:pic>
    </p:spTree>
    <p:extLst>
      <p:ext uri="{BB962C8B-B14F-4D97-AF65-F5344CB8AC3E}">
        <p14:creationId xmlns:p14="http://schemas.microsoft.com/office/powerpoint/2010/main" val="259961500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143513" y="147172"/>
            <a:ext cx="2048487" cy="400110"/>
          </a:xfrm>
          <a:prstGeom prst="rect">
            <a:avLst/>
          </a:prstGeom>
        </p:spPr>
        <p:txBody>
          <a:bodyPr wrap="square">
            <a:spAutoFit/>
          </a:bodyPr>
          <a:lstStyle/>
          <a:p>
            <a:r>
              <a:rPr lang="fa-IR" sz="2000" dirty="0">
                <a:solidFill>
                  <a:schemeClr val="bg1"/>
                </a:solidFill>
                <a:cs typeface="B Titr" panose="00000700000000000000" pitchFamily="2" charset="-78"/>
              </a:rPr>
              <a:t>فواید تنیس روی میز</a:t>
            </a:r>
            <a:endParaRPr lang="en-US" sz="2000" dirty="0">
              <a:solidFill>
                <a:schemeClr val="bg1"/>
              </a:solidFill>
              <a:cs typeface="B Titr" panose="00000700000000000000" pitchFamily="2" charset="-78"/>
            </a:endParaRPr>
          </a:p>
        </p:txBody>
      </p:sp>
      <p:sp>
        <p:nvSpPr>
          <p:cNvPr id="3" name="Rectangle 2"/>
          <p:cNvSpPr/>
          <p:nvPr/>
        </p:nvSpPr>
        <p:spPr>
          <a:xfrm>
            <a:off x="5624122" y="898973"/>
            <a:ext cx="6096000" cy="5528437"/>
          </a:xfrm>
          <a:prstGeom prst="rect">
            <a:avLst/>
          </a:prstGeom>
        </p:spPr>
        <p:txBody>
          <a:bodyPr>
            <a:spAutoFit/>
          </a:bodyPr>
          <a:lstStyle/>
          <a:p>
            <a:pPr marL="285750" indent="-285750" algn="r" rtl="1">
              <a:lnSpc>
                <a:spcPct val="250000"/>
              </a:lnSpc>
              <a:buFont typeface="Arial" panose="020B0604020202020204" pitchFamily="34" charset="0"/>
              <a:buChar char="•"/>
            </a:pPr>
            <a:r>
              <a:rPr lang="fa-IR" dirty="0">
                <a:cs typeface="B Nazanin" panose="00000400000000000000" pitchFamily="2" charset="-78"/>
              </a:rPr>
              <a:t>   	 جلوگیری از ابتلاء به آلزایمر</a:t>
            </a:r>
          </a:p>
          <a:p>
            <a:pPr marL="285750" indent="-285750" algn="r" rtl="1">
              <a:lnSpc>
                <a:spcPct val="250000"/>
              </a:lnSpc>
              <a:buFont typeface="Arial" panose="020B0604020202020204" pitchFamily="34" charset="0"/>
              <a:buChar char="•"/>
            </a:pPr>
            <a:r>
              <a:rPr lang="fa-IR" dirty="0">
                <a:cs typeface="B Nazanin" panose="00000400000000000000" pitchFamily="2" charset="-78"/>
              </a:rPr>
              <a:t>   	 فعالیت هر دونیم کره مغز به‌صورت هم‌زمان</a:t>
            </a:r>
          </a:p>
          <a:p>
            <a:pPr marL="285750" indent="-285750" algn="r" rtl="1">
              <a:lnSpc>
                <a:spcPct val="250000"/>
              </a:lnSpc>
              <a:buFont typeface="Arial" panose="020B0604020202020204" pitchFamily="34" charset="0"/>
              <a:buChar char="•"/>
            </a:pPr>
            <a:r>
              <a:rPr lang="fa-IR" dirty="0">
                <a:cs typeface="B Nazanin" panose="00000400000000000000" pitchFamily="2" charset="-78"/>
              </a:rPr>
              <a:t> 	   هم آهنگی دست و چشم</a:t>
            </a:r>
          </a:p>
          <a:p>
            <a:pPr marL="285750" indent="-285750" algn="r" rtl="1">
              <a:lnSpc>
                <a:spcPct val="250000"/>
              </a:lnSpc>
              <a:buFont typeface="Arial" panose="020B0604020202020204" pitchFamily="34" charset="0"/>
              <a:buChar char="•"/>
            </a:pPr>
            <a:r>
              <a:rPr lang="fa-IR" dirty="0">
                <a:cs typeface="B Nazanin" panose="00000400000000000000" pitchFamily="2" charset="-78"/>
              </a:rPr>
              <a:t>  	  روش آسان و سرگرم‌کننده برای کاهش وزن</a:t>
            </a:r>
          </a:p>
          <a:p>
            <a:pPr marL="285750" indent="-285750" algn="r" rtl="1">
              <a:lnSpc>
                <a:spcPct val="250000"/>
              </a:lnSpc>
              <a:buFont typeface="Arial" panose="020B0604020202020204" pitchFamily="34" charset="0"/>
              <a:buChar char="•"/>
            </a:pPr>
            <a:r>
              <a:rPr lang="fa-IR" dirty="0">
                <a:cs typeface="B Nazanin" panose="00000400000000000000" pitchFamily="2" charset="-78"/>
              </a:rPr>
              <a:t>   	 افزایش سرعت عمل</a:t>
            </a:r>
          </a:p>
          <a:p>
            <a:pPr marL="285750" indent="-285750" algn="r" rtl="1">
              <a:lnSpc>
                <a:spcPct val="250000"/>
              </a:lnSpc>
              <a:buFont typeface="Arial" panose="020B0604020202020204" pitchFamily="34" charset="0"/>
              <a:buChar char="•"/>
            </a:pPr>
            <a:r>
              <a:rPr lang="fa-IR" dirty="0">
                <a:cs typeface="B Nazanin" panose="00000400000000000000" pitchFamily="2" charset="-78"/>
              </a:rPr>
              <a:t> 	   تقویت هوش و عملکرد مغز</a:t>
            </a:r>
          </a:p>
          <a:p>
            <a:pPr marL="285750" indent="-285750" algn="r" rtl="1">
              <a:lnSpc>
                <a:spcPct val="250000"/>
              </a:lnSpc>
              <a:buFont typeface="Arial" panose="020B0604020202020204" pitchFamily="34" charset="0"/>
              <a:buChar char="•"/>
            </a:pPr>
            <a:r>
              <a:rPr lang="fa-IR" dirty="0">
                <a:cs typeface="B Nazanin" panose="00000400000000000000" pitchFamily="2" charset="-78"/>
              </a:rPr>
              <a:t> 	   افزایش و بهبود تمرکز</a:t>
            </a:r>
          </a:p>
          <a:p>
            <a:pPr marL="285750" indent="-285750" algn="r" rtl="1">
              <a:lnSpc>
                <a:spcPct val="250000"/>
              </a:lnSpc>
              <a:buFont typeface="Arial" panose="020B0604020202020204" pitchFamily="34" charset="0"/>
              <a:buChar char="•"/>
            </a:pPr>
            <a:r>
              <a:rPr lang="fa-IR" dirty="0">
                <a:cs typeface="B Nazanin" panose="00000400000000000000" pitchFamily="2" charset="-78"/>
              </a:rPr>
              <a:t> 	   زوج‌درمانی</a:t>
            </a:r>
          </a:p>
        </p:txBody>
      </p:sp>
      <p:pic>
        <p:nvPicPr>
          <p:cNvPr id="7" name="Picture 6">
            <a:extLst>
              <a:ext uri="{FF2B5EF4-FFF2-40B4-BE49-F238E27FC236}">
                <a16:creationId xmlns:a16="http://schemas.microsoft.com/office/drawing/2014/main" id="{E5A90C28-14F5-465E-F3E8-40414212304C}"/>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1093178" y="1220086"/>
            <a:ext cx="5320286" cy="4738941"/>
          </a:xfrm>
          <a:prstGeom prst="rect">
            <a:avLst/>
          </a:prstGeom>
        </p:spPr>
      </p:pic>
    </p:spTree>
    <p:extLst>
      <p:ext uri="{BB962C8B-B14F-4D97-AF65-F5344CB8AC3E}">
        <p14:creationId xmlns:p14="http://schemas.microsoft.com/office/powerpoint/2010/main" val="27404031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6688" y="4614099"/>
            <a:ext cx="11838038" cy="1373453"/>
          </a:xfrm>
          <a:prstGeom prst="rect">
            <a:avLst/>
          </a:prstGeom>
        </p:spPr>
        <p:txBody>
          <a:bodyPr wrap="square">
            <a:spAutoFit/>
          </a:bodyPr>
          <a:lstStyle/>
          <a:p>
            <a:pPr algn="r" rtl="1">
              <a:lnSpc>
                <a:spcPct val="250000"/>
              </a:lnSpc>
            </a:pPr>
            <a:r>
              <a:rPr lang="fa-IR" dirty="0">
                <a:cs typeface="B Nazanin" panose="00000400000000000000" pitchFamily="2" charset="-78"/>
              </a:rPr>
              <a:t>تنیس روی میز یا پینگ - پنگ ورزشی است که روی میز توسط دو یا چهار بازیکن انجام می‌شود. این ورزش برای افزایش تمرکز، کاهش وزن و ایجاد آرامش توصیه می‌شود.</a:t>
            </a:r>
            <a:endParaRPr lang="en-US" dirty="0">
              <a:cs typeface="B Nazanin" panose="00000400000000000000" pitchFamily="2" charset="-78"/>
            </a:endParaRPr>
          </a:p>
        </p:txBody>
      </p:sp>
      <p:sp>
        <p:nvSpPr>
          <p:cNvPr id="3" name="Rectangle 2"/>
          <p:cNvSpPr/>
          <p:nvPr/>
        </p:nvSpPr>
        <p:spPr>
          <a:xfrm>
            <a:off x="5876751" y="946944"/>
            <a:ext cx="6096000" cy="2758447"/>
          </a:xfrm>
          <a:prstGeom prst="rect">
            <a:avLst/>
          </a:prstGeom>
        </p:spPr>
        <p:txBody>
          <a:bodyPr>
            <a:spAutoFit/>
          </a:bodyPr>
          <a:lstStyle/>
          <a:p>
            <a:pPr algn="justLow" rtl="1">
              <a:lnSpc>
                <a:spcPct val="250000"/>
              </a:lnSpc>
            </a:pPr>
            <a:r>
              <a:rPr lang="fa-IR" dirty="0">
                <a:cs typeface="B Nazanin" panose="00000400000000000000" pitchFamily="2" charset="-78"/>
              </a:rPr>
              <a:t>تنیس روی میز یا پینگ‌پنگ ورزشی است که روی میز انجام می‌شود و دو یا چهار بازیکن در آن مشارکت دارند و هر بازیکن یک راکت دارد و با بهره‌گیری از آن به توپ ضربه می‌زند. این ورزش نسبت به ورزش‌های دیگر آسیب کمتری به شما وارد می‌کند. از طرفی چون ورزش کالری‌سوزی است به کاهش وزن شما کمک می‌کند.</a:t>
            </a:r>
            <a:endParaRPr lang="en-US" dirty="0">
              <a:cs typeface="B Nazanin" panose="00000400000000000000" pitchFamily="2" charset="-78"/>
            </a:endParaRPr>
          </a:p>
        </p:txBody>
      </p:sp>
      <p:sp>
        <p:nvSpPr>
          <p:cNvPr id="4" name="Rectangle 3"/>
          <p:cNvSpPr/>
          <p:nvPr/>
        </p:nvSpPr>
        <p:spPr>
          <a:xfrm>
            <a:off x="9014965" y="128318"/>
            <a:ext cx="3177035" cy="400110"/>
          </a:xfrm>
          <a:prstGeom prst="rect">
            <a:avLst/>
          </a:prstGeom>
        </p:spPr>
        <p:txBody>
          <a:bodyPr wrap="square">
            <a:spAutoFit/>
          </a:bodyPr>
          <a:lstStyle/>
          <a:p>
            <a:r>
              <a:rPr lang="fa-IR" sz="2000" dirty="0">
                <a:solidFill>
                  <a:schemeClr val="bg1"/>
                </a:solidFill>
                <a:cs typeface="B Titr" panose="00000700000000000000" pitchFamily="2" charset="-78"/>
              </a:rPr>
              <a:t>پینگ پنگ چه نوع ورزشی‌ است؟</a:t>
            </a:r>
            <a:endParaRPr lang="en-US" sz="2000" dirty="0">
              <a:solidFill>
                <a:schemeClr val="bg1"/>
              </a:solidFill>
              <a:cs typeface="B Titr" panose="00000700000000000000" pitchFamily="2" charset="-78"/>
            </a:endParaRPr>
          </a:p>
        </p:txBody>
      </p:sp>
      <p:pic>
        <p:nvPicPr>
          <p:cNvPr id="5" name="Picture 4"/>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rot="21044936">
            <a:off x="885092" y="1419418"/>
            <a:ext cx="4177103" cy="2725133"/>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50028585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859724" y="138151"/>
            <a:ext cx="2332276" cy="400110"/>
          </a:xfrm>
          <a:prstGeom prst="rect">
            <a:avLst/>
          </a:prstGeom>
        </p:spPr>
        <p:txBody>
          <a:bodyPr wrap="square">
            <a:spAutoFit/>
          </a:bodyPr>
          <a:lstStyle/>
          <a:p>
            <a:r>
              <a:rPr lang="fa-IR" sz="2000" dirty="0">
                <a:solidFill>
                  <a:schemeClr val="bg1"/>
                </a:solidFill>
                <a:cs typeface="B Titr" panose="00000700000000000000" pitchFamily="2" charset="-78"/>
              </a:rPr>
              <a:t>عوارض تنیس روی میز</a:t>
            </a:r>
            <a:endParaRPr lang="en-US" sz="2000" dirty="0">
              <a:solidFill>
                <a:schemeClr val="bg1"/>
              </a:solidFill>
              <a:cs typeface="B Titr" panose="00000700000000000000" pitchFamily="2" charset="-78"/>
            </a:endParaRPr>
          </a:p>
        </p:txBody>
      </p:sp>
      <p:sp>
        <p:nvSpPr>
          <p:cNvPr id="3" name="Rectangle 2"/>
          <p:cNvSpPr/>
          <p:nvPr/>
        </p:nvSpPr>
        <p:spPr>
          <a:xfrm>
            <a:off x="2194958" y="954802"/>
            <a:ext cx="9685023" cy="4143442"/>
          </a:xfrm>
          <a:prstGeom prst="rect">
            <a:avLst/>
          </a:prstGeom>
        </p:spPr>
        <p:txBody>
          <a:bodyPr wrap="square">
            <a:spAutoFit/>
          </a:bodyPr>
          <a:lstStyle/>
          <a:p>
            <a:pPr algn="r" rtl="1">
              <a:lnSpc>
                <a:spcPct val="250000"/>
              </a:lnSpc>
            </a:pPr>
            <a:r>
              <a:rPr lang="fa-IR" dirty="0">
                <a:cs typeface="B Nazanin" panose="00000400000000000000" pitchFamily="2" charset="-78"/>
              </a:rPr>
              <a:t>در صورت رعایت نکردن نکات ایمنی ممکن است موقع انجام این ورزش به عوارض زیر دچار شوید:</a:t>
            </a:r>
          </a:p>
          <a:p>
            <a:pPr algn="r" rtl="1">
              <a:lnSpc>
                <a:spcPct val="250000"/>
              </a:lnSpc>
            </a:pPr>
            <a:r>
              <a:rPr lang="fa-IR" dirty="0">
                <a:cs typeface="B Nazanin" panose="00000400000000000000" pitchFamily="2" charset="-78"/>
              </a:rPr>
              <a:t>احتمال جوش زدن</a:t>
            </a:r>
          </a:p>
          <a:p>
            <a:pPr algn="r" rtl="1">
              <a:lnSpc>
                <a:spcPct val="250000"/>
              </a:lnSpc>
            </a:pPr>
            <a:r>
              <a:rPr lang="fa-IR" dirty="0">
                <a:cs typeface="B Nazanin" panose="00000400000000000000" pitchFamily="2" charset="-78"/>
              </a:rPr>
              <a:t>پیچ‌خوردگی</a:t>
            </a:r>
          </a:p>
          <a:p>
            <a:pPr algn="r" rtl="1">
              <a:lnSpc>
                <a:spcPct val="250000"/>
              </a:lnSpc>
            </a:pPr>
            <a:r>
              <a:rPr lang="fa-IR" dirty="0">
                <a:cs typeface="B Nazanin" panose="00000400000000000000" pitchFamily="2" charset="-78"/>
              </a:rPr>
              <a:t>کشیدگی تاندون‌ها</a:t>
            </a:r>
          </a:p>
          <a:p>
            <a:pPr algn="r" rtl="1">
              <a:lnSpc>
                <a:spcPct val="250000"/>
              </a:lnSpc>
            </a:pPr>
            <a:r>
              <a:rPr lang="fa-IR" dirty="0">
                <a:cs typeface="B Nazanin" panose="00000400000000000000" pitchFamily="2" charset="-78"/>
              </a:rPr>
              <a:t>کشیدگی و پارگی بافت‌های عضلانی</a:t>
            </a:r>
          </a:p>
          <a:p>
            <a:pPr algn="r" rtl="1">
              <a:lnSpc>
                <a:spcPct val="250000"/>
              </a:lnSpc>
            </a:pPr>
            <a:r>
              <a:rPr lang="fa-IR" dirty="0">
                <a:cs typeface="B Nazanin" panose="00000400000000000000" pitchFamily="2" charset="-78"/>
              </a:rPr>
              <a:t>بیماری آرنج تنیس‌بازان یا همان التهاب نواحی استخوانی آرنج، عضلات، تاندون‌ها و اپی کوندیل آرنج</a:t>
            </a:r>
          </a:p>
        </p:txBody>
      </p:sp>
      <p:pic>
        <p:nvPicPr>
          <p:cNvPr id="6" name="Picture 5">
            <a:extLst>
              <a:ext uri="{FF2B5EF4-FFF2-40B4-BE49-F238E27FC236}">
                <a16:creationId xmlns:a16="http://schemas.microsoft.com/office/drawing/2014/main" id="{CF0E4C48-A8DD-4819-30ED-629809AB45B5}"/>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rot="20946075">
            <a:off x="545635" y="2086708"/>
            <a:ext cx="4572000" cy="2907323"/>
          </a:xfrm>
          <a:prstGeom prst="rect">
            <a:avLst/>
          </a:prstGeom>
        </p:spPr>
      </p:pic>
    </p:spTree>
    <p:extLst>
      <p:ext uri="{BB962C8B-B14F-4D97-AF65-F5344CB8AC3E}">
        <p14:creationId xmlns:p14="http://schemas.microsoft.com/office/powerpoint/2010/main" val="12771519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243757" y="157333"/>
            <a:ext cx="2948243" cy="400110"/>
          </a:xfrm>
          <a:prstGeom prst="rect">
            <a:avLst/>
          </a:prstGeom>
        </p:spPr>
        <p:txBody>
          <a:bodyPr wrap="none">
            <a:spAutoFit/>
          </a:bodyPr>
          <a:lstStyle/>
          <a:p>
            <a:r>
              <a:rPr lang="fa-IR" sz="2000" dirty="0">
                <a:solidFill>
                  <a:schemeClr val="bg1"/>
                </a:solidFill>
                <a:cs typeface="B Titr" panose="00000700000000000000" pitchFamily="2" charset="-78"/>
              </a:rPr>
              <a:t>فرق تنیس روی میز با پینگ پنگ</a:t>
            </a:r>
            <a:endParaRPr lang="en-US" sz="2000" dirty="0">
              <a:solidFill>
                <a:schemeClr val="bg1"/>
              </a:solidFill>
              <a:cs typeface="B Titr" panose="00000700000000000000" pitchFamily="2" charset="-78"/>
            </a:endParaRPr>
          </a:p>
        </p:txBody>
      </p:sp>
      <p:sp>
        <p:nvSpPr>
          <p:cNvPr id="3" name="Rectangle 2"/>
          <p:cNvSpPr/>
          <p:nvPr/>
        </p:nvSpPr>
        <p:spPr>
          <a:xfrm>
            <a:off x="203982" y="1164761"/>
            <a:ext cx="4419600" cy="4835939"/>
          </a:xfrm>
          <a:prstGeom prst="rect">
            <a:avLst/>
          </a:prstGeom>
        </p:spPr>
        <p:txBody>
          <a:bodyPr wrap="square">
            <a:spAutoFit/>
          </a:bodyPr>
          <a:lstStyle/>
          <a:p>
            <a:pPr algn="justLow" rtl="1">
              <a:lnSpc>
                <a:spcPct val="250000"/>
              </a:lnSpc>
            </a:pPr>
            <a:r>
              <a:rPr lang="fa-IR" dirty="0">
                <a:cs typeface="B Nazanin" panose="00000400000000000000" pitchFamily="2" charset="-78"/>
              </a:rPr>
              <a:t>اصلی‌ترین تفاوت تنیس روی میز با پینگ‌پنگ در ضربه است به این صورت که در تنیس روی میز، توپ قبل از به زمین خوردن می‌تواند برگشت داده شود اما در پینگ‌پنگ توپ باید حتماً بعد از یک‌بار زمین خوردن برگشت داده شود. زمین، راکت و توپ پینگ‌پنگ کوچک‌تر است و همچنین راکت تنیس می‌تواند در اندازه‌های متفاوت باشد ولی اندازه راکت پینگ‌پنگ ثابت است.</a:t>
            </a:r>
            <a:endParaRPr lang="en-US" dirty="0">
              <a:cs typeface="B Nazanin" panose="00000400000000000000" pitchFamily="2" charset="-78"/>
            </a:endParaRPr>
          </a:p>
        </p:txBody>
      </p:sp>
      <p:pic>
        <p:nvPicPr>
          <p:cNvPr id="4" name="Picture 3"/>
          <p:cNvPicPr>
            <a:picLocks noChangeAspect="1"/>
          </p:cNvPicPr>
          <p:nvPr/>
        </p:nvPicPr>
        <p:blipFill>
          <a:blip r:embed="rId2"/>
          <a:stretch>
            <a:fillRect/>
          </a:stretch>
        </p:blipFill>
        <p:spPr>
          <a:xfrm>
            <a:off x="5617655" y="1312984"/>
            <a:ext cx="5922542" cy="3946819"/>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5" name="Picture 4">
            <a:extLst>
              <a:ext uri="{FF2B5EF4-FFF2-40B4-BE49-F238E27FC236}">
                <a16:creationId xmlns:a16="http://schemas.microsoft.com/office/drawing/2014/main" id="{34DC2310-5367-534B-924E-9ED052F4B7E9}"/>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7872723" y="4442904"/>
            <a:ext cx="3312794" cy="187488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49495095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424044" y="138305"/>
            <a:ext cx="4767956" cy="400110"/>
          </a:xfrm>
          <a:prstGeom prst="rect">
            <a:avLst/>
          </a:prstGeom>
        </p:spPr>
        <p:txBody>
          <a:bodyPr wrap="square">
            <a:spAutoFit/>
          </a:bodyPr>
          <a:lstStyle/>
          <a:p>
            <a:r>
              <a:rPr lang="fa-IR" sz="2000" dirty="0">
                <a:solidFill>
                  <a:schemeClr val="bg1"/>
                </a:solidFill>
                <a:cs typeface="B Titr" panose="00000700000000000000" pitchFamily="2" charset="-78"/>
              </a:rPr>
              <a:t>تنیس روی میز در بازی‌های المپیک تابستانی ۲۰۲۰</a:t>
            </a:r>
            <a:endParaRPr lang="en-US" sz="2000" dirty="0">
              <a:solidFill>
                <a:schemeClr val="bg1"/>
              </a:solidFill>
              <a:cs typeface="B Titr" panose="00000700000000000000" pitchFamily="2" charset="-78"/>
            </a:endParaRPr>
          </a:p>
        </p:txBody>
      </p:sp>
      <p:sp>
        <p:nvSpPr>
          <p:cNvPr id="3" name="Rectangle 2"/>
          <p:cNvSpPr/>
          <p:nvPr/>
        </p:nvSpPr>
        <p:spPr>
          <a:xfrm>
            <a:off x="281825" y="940522"/>
            <a:ext cx="11592232" cy="1338828"/>
          </a:xfrm>
          <a:prstGeom prst="rect">
            <a:avLst/>
          </a:prstGeom>
        </p:spPr>
        <p:txBody>
          <a:bodyPr wrap="square">
            <a:spAutoFit/>
          </a:bodyPr>
          <a:lstStyle/>
          <a:p>
            <a:pPr algn="r" rtl="1">
              <a:lnSpc>
                <a:spcPct val="150000"/>
              </a:lnSpc>
            </a:pPr>
            <a:r>
              <a:rPr lang="fa-IR" dirty="0">
                <a:cs typeface="B Nazanin" panose="00000400000000000000" pitchFamily="2" charset="-78"/>
              </a:rPr>
              <a:t>این ورزش از سال ۱۹۸۸ به ورزش‌های المپیک اضافه شد. دربازی‌های المپیک تابستانی ۲۰۲۰ که از ۲۴ ژوئیه تا ۶ اوت ۲۰۲۱ در توکیو برگزار شد، درمجموع ۱۷۲ ورزشکار از ۲۴ کشور در این رشته در دو بخش مردان وزنان باهم رقابت کردند که چین با کسب چهار مدال طلا و ۳ مدال نقره در صدر کشورهای شرکت‌کننده قرار گرفت.</a:t>
            </a:r>
            <a:endParaRPr lang="en-US" dirty="0">
              <a:cs typeface="B Nazanin" panose="00000400000000000000" pitchFamily="2" charset="-78"/>
            </a:endParaRPr>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a:ext>
            </a:extLst>
          </a:blip>
          <a:srcRect l="-1079" t="-5929"/>
          <a:stretch/>
        </p:blipFill>
        <p:spPr>
          <a:xfrm>
            <a:off x="2485390" y="1919434"/>
            <a:ext cx="6916420" cy="4613252"/>
          </a:xfrm>
          <a:prstGeom prst="ellipse">
            <a:avLst/>
          </a:prstGeom>
          <a:ln>
            <a:noFill/>
          </a:ln>
          <a:effectLst>
            <a:softEdge rad="112500"/>
          </a:effectLst>
        </p:spPr>
      </p:pic>
    </p:spTree>
    <p:extLst>
      <p:ext uri="{BB962C8B-B14F-4D97-AF65-F5344CB8AC3E}">
        <p14:creationId xmlns:p14="http://schemas.microsoft.com/office/powerpoint/2010/main" val="364320780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740877" y="161939"/>
            <a:ext cx="3451123" cy="369332"/>
          </a:xfrm>
          <a:prstGeom prst="rect">
            <a:avLst/>
          </a:prstGeom>
        </p:spPr>
        <p:txBody>
          <a:bodyPr wrap="square">
            <a:spAutoFit/>
          </a:bodyPr>
          <a:lstStyle/>
          <a:p>
            <a:pPr algn="r"/>
            <a:r>
              <a:rPr lang="fa-IR" dirty="0">
                <a:solidFill>
                  <a:schemeClr val="bg1"/>
                </a:solidFill>
                <a:cs typeface="B Titr" panose="00000700000000000000" pitchFamily="2" charset="-78"/>
              </a:rPr>
              <a:t>تنیس روی میز ایران در المپیک ۲۰۲۰</a:t>
            </a:r>
            <a:endParaRPr lang="en-US" dirty="0">
              <a:solidFill>
                <a:schemeClr val="bg1"/>
              </a:solidFill>
              <a:cs typeface="B Titr" panose="00000700000000000000" pitchFamily="2" charset="-78"/>
            </a:endParaRPr>
          </a:p>
        </p:txBody>
      </p:sp>
      <p:sp>
        <p:nvSpPr>
          <p:cNvPr id="3" name="Rectangle 2"/>
          <p:cNvSpPr/>
          <p:nvPr/>
        </p:nvSpPr>
        <p:spPr>
          <a:xfrm>
            <a:off x="487680" y="1478466"/>
            <a:ext cx="4811151" cy="3901068"/>
          </a:xfrm>
          <a:prstGeom prst="rect">
            <a:avLst/>
          </a:prstGeom>
        </p:spPr>
        <p:txBody>
          <a:bodyPr wrap="square">
            <a:spAutoFit/>
          </a:bodyPr>
          <a:lstStyle/>
          <a:p>
            <a:pPr algn="ctr" rtl="1">
              <a:lnSpc>
                <a:spcPct val="200000"/>
              </a:lnSpc>
            </a:pPr>
            <a:r>
              <a:rPr lang="fa-IR" dirty="0">
                <a:cs typeface="B Nazanin" panose="00000400000000000000" pitchFamily="2" charset="-78"/>
              </a:rPr>
              <a:t>نوشاد و نیما عالمیان دو برادر و ملی‌پوش ایران به‌عنوان نمایندگان کشور برای کسب سهمیه المپیک ۲۰۲۰ معرفی شدند. این دو برادر در نیمه‌نهایی در مقابل یکدیگر قرار گرفتند که در این مسابقه نیما عالمیان برادرش را شکست داد و به فینال رفت. در بازی نهایی نیز با پیروزی توانست سهمیه المپیک را کسب کند و تنها نماینده ایران در بازی‌های تنیس روی میز المپیک ۲۰۲۰ شد که در این مسابقات نتوانست مدالی کسب کند.</a:t>
            </a:r>
            <a:endParaRPr lang="en-US" dirty="0">
              <a:cs typeface="B Nazanin" panose="00000400000000000000" pitchFamily="2" charset="-78"/>
            </a:endParaRPr>
          </a:p>
        </p:txBody>
      </p:sp>
      <p:pic>
        <p:nvPicPr>
          <p:cNvPr id="8" name="Picture 7">
            <a:extLst>
              <a:ext uri="{FF2B5EF4-FFF2-40B4-BE49-F238E27FC236}">
                <a16:creationId xmlns:a16="http://schemas.microsoft.com/office/drawing/2014/main" id="{04B17B6A-0A2E-FF91-68CE-EB56D78F2A57}"/>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494586" y="915170"/>
            <a:ext cx="5499192" cy="412439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9" name="Picture 8">
            <a:extLst>
              <a:ext uri="{FF2B5EF4-FFF2-40B4-BE49-F238E27FC236}">
                <a16:creationId xmlns:a16="http://schemas.microsoft.com/office/drawing/2014/main" id="{03FC8CE1-CB0F-80D7-0BF9-E93367CD2861}"/>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5826370" y="3911218"/>
            <a:ext cx="3809999" cy="225669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106142425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62987" y="899568"/>
            <a:ext cx="11462924" cy="1373453"/>
          </a:xfrm>
          <a:prstGeom prst="rect">
            <a:avLst/>
          </a:prstGeom>
        </p:spPr>
        <p:txBody>
          <a:bodyPr wrap="square">
            <a:spAutoFit/>
          </a:bodyPr>
          <a:lstStyle/>
          <a:p>
            <a:pPr algn="ctr" rtl="1">
              <a:lnSpc>
                <a:spcPct val="250000"/>
              </a:lnSpc>
            </a:pPr>
            <a:r>
              <a:rPr lang="fa-IR" dirty="0">
                <a:cs typeface="B Nazanin" panose="00000400000000000000" pitchFamily="2" charset="-78"/>
              </a:rPr>
              <a:t>در بازی‌های پارالمپیک این رشته مخصوص افراد قطع عضو، ضایعات نخاعی، جسمی - حرکتی و فلج مغزی که دارای کلاس‌بندی ۱۰-۱ </a:t>
            </a:r>
            <a:r>
              <a:rPr lang="en-US" dirty="0">
                <a:cs typeface="B Nazanin" panose="00000400000000000000" pitchFamily="2" charset="-78"/>
              </a:rPr>
              <a:t>T </a:t>
            </a:r>
            <a:r>
              <a:rPr lang="fa-IR" dirty="0">
                <a:cs typeface="B Nazanin" panose="00000400000000000000" pitchFamily="2" charset="-78"/>
              </a:rPr>
              <a:t>می‌باشند، است. در اینجا نیز مسابقات به دو صورت انفرادی و تیمی در دو بخش آقایان و بانوان، به‌صورت ایستاده یا نشسته برگزار می‌شود. آغاز این رشته در ایران از سال ۱۳۵۹ است.</a:t>
            </a:r>
            <a:endParaRPr lang="en-US" dirty="0">
              <a:cs typeface="B Nazanin" panose="00000400000000000000" pitchFamily="2" charset="-78"/>
            </a:endParaRPr>
          </a:p>
        </p:txBody>
      </p:sp>
      <p:sp>
        <p:nvSpPr>
          <p:cNvPr id="3" name="Rectangle 2"/>
          <p:cNvSpPr/>
          <p:nvPr/>
        </p:nvSpPr>
        <p:spPr>
          <a:xfrm>
            <a:off x="7439246" y="143334"/>
            <a:ext cx="4752754" cy="400110"/>
          </a:xfrm>
          <a:prstGeom prst="rect">
            <a:avLst/>
          </a:prstGeom>
        </p:spPr>
        <p:txBody>
          <a:bodyPr wrap="square">
            <a:spAutoFit/>
          </a:bodyPr>
          <a:lstStyle/>
          <a:p>
            <a:pPr algn="r"/>
            <a:r>
              <a:rPr lang="fa-IR" sz="2000" dirty="0">
                <a:solidFill>
                  <a:schemeClr val="bg1"/>
                </a:solidFill>
                <a:cs typeface="B Titr" panose="00000700000000000000" pitchFamily="2" charset="-78"/>
              </a:rPr>
              <a:t>تنیس روی میز در بازی‌های پارالمپیک توکیو ۲۰۲۰</a:t>
            </a:r>
          </a:p>
        </p:txBody>
      </p:sp>
      <p:pic>
        <p:nvPicPr>
          <p:cNvPr id="7" name="Picture 6">
            <a:extLst>
              <a:ext uri="{FF2B5EF4-FFF2-40B4-BE49-F238E27FC236}">
                <a16:creationId xmlns:a16="http://schemas.microsoft.com/office/drawing/2014/main" id="{38A9F0D0-3984-F04A-548C-DC49D7BFC30D}"/>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rot="20539773">
            <a:off x="6412552" y="2938029"/>
            <a:ext cx="4245345" cy="274561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 name="Picture 7">
            <a:extLst>
              <a:ext uri="{FF2B5EF4-FFF2-40B4-BE49-F238E27FC236}">
                <a16:creationId xmlns:a16="http://schemas.microsoft.com/office/drawing/2014/main" id="{C7610F83-AE2F-6272-1ECB-623FB9F81ECC}"/>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709565">
            <a:off x="794032" y="2671041"/>
            <a:ext cx="5484882" cy="277667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38002315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871508" y="139366"/>
            <a:ext cx="3320492" cy="400110"/>
          </a:xfrm>
          <a:prstGeom prst="rect">
            <a:avLst/>
          </a:prstGeom>
        </p:spPr>
        <p:txBody>
          <a:bodyPr wrap="square">
            <a:spAutoFit/>
          </a:bodyPr>
          <a:lstStyle/>
          <a:p>
            <a:pPr algn="r"/>
            <a:r>
              <a:rPr lang="fa-IR" sz="2000" dirty="0">
                <a:solidFill>
                  <a:schemeClr val="bg1"/>
                </a:solidFill>
                <a:cs typeface="B Titr" panose="00000700000000000000" pitchFamily="2" charset="-78"/>
              </a:rPr>
              <a:t>المپیک ‌های تنیس روی میز ایران</a:t>
            </a:r>
            <a:endParaRPr lang="en-US" sz="2000" dirty="0">
              <a:solidFill>
                <a:schemeClr val="bg1"/>
              </a:solidFill>
              <a:cs typeface="B Titr" panose="00000700000000000000" pitchFamily="2" charset="-78"/>
            </a:endParaRPr>
          </a:p>
        </p:txBody>
      </p:sp>
      <p:sp>
        <p:nvSpPr>
          <p:cNvPr id="3" name="Rectangle 2"/>
          <p:cNvSpPr/>
          <p:nvPr/>
        </p:nvSpPr>
        <p:spPr>
          <a:xfrm>
            <a:off x="370390" y="839295"/>
            <a:ext cx="11601647" cy="2065950"/>
          </a:xfrm>
          <a:prstGeom prst="rect">
            <a:avLst/>
          </a:prstGeom>
        </p:spPr>
        <p:txBody>
          <a:bodyPr wrap="square">
            <a:spAutoFit/>
          </a:bodyPr>
          <a:lstStyle/>
          <a:p>
            <a:pPr algn="ctr" rtl="1">
              <a:lnSpc>
                <a:spcPct val="250000"/>
              </a:lnSpc>
            </a:pPr>
            <a:r>
              <a:rPr lang="fa-IR" dirty="0">
                <a:cs typeface="B Nazanin" panose="00000400000000000000" pitchFamily="2" charset="-78"/>
              </a:rPr>
              <a:t>«ابراهیم علیدخت» در المپیک ۱۹۹۲ بارسلونا، «مجید احتشام‌زاده» در ۲۰۰۰ سیدنی، «شاهین اخلاق‌پسند» در ۲۰۰۴ آتن، «افشین نوروزی» در ۲۰۰۸ پکن، نوشاد عالمیان و «ندا شهسواری» در ۲۰۱۲ لندن و ۲۰۱۶ ریو و «نیما عالیان» در ۲۰۱۶ ریو و ۲۰۲۰ توکیو افتخار نمایندگی تنیس روی میز ایران در دوره‌های مختلف المپیک را بر عهده داشته‌اند. بهترین نتیجه نمایندگان ایران تاکنون در اختیار نوشاد با ثبت ۲ پیروزی در المپیک لندن است.</a:t>
            </a:r>
            <a:endParaRPr lang="en-US" dirty="0">
              <a:cs typeface="B Nazanin" panose="00000400000000000000" pitchFamily="2" charset="-78"/>
            </a:endParaRPr>
          </a:p>
        </p:txBody>
      </p:sp>
      <p:pic>
        <p:nvPicPr>
          <p:cNvPr id="6" name="Picture 5">
            <a:extLst>
              <a:ext uri="{FF2B5EF4-FFF2-40B4-BE49-F238E27FC236}">
                <a16:creationId xmlns:a16="http://schemas.microsoft.com/office/drawing/2014/main" id="{4925A0FA-F92C-440A-D035-1C1881C09D1E}"/>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922511" y="3205064"/>
            <a:ext cx="6497404" cy="3270505"/>
          </a:xfrm>
          <a:prstGeom prst="ellipse">
            <a:avLst/>
          </a:prstGeom>
          <a:ln>
            <a:noFill/>
          </a:ln>
          <a:effectLst>
            <a:softEdge rad="112500"/>
          </a:effectLst>
        </p:spPr>
      </p:pic>
    </p:spTree>
    <p:extLst>
      <p:ext uri="{BB962C8B-B14F-4D97-AF65-F5344CB8AC3E}">
        <p14:creationId xmlns:p14="http://schemas.microsoft.com/office/powerpoint/2010/main" val="215397215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6963820" y="138557"/>
            <a:ext cx="5228180" cy="400110"/>
          </a:xfrm>
          <a:prstGeom prst="rect">
            <a:avLst/>
          </a:prstGeom>
        </p:spPr>
        <p:txBody>
          <a:bodyPr wrap="square">
            <a:spAutoFit/>
          </a:bodyPr>
          <a:lstStyle/>
          <a:p>
            <a:pPr algn="r"/>
            <a:r>
              <a:rPr lang="fa-IR" sz="2000" dirty="0">
                <a:solidFill>
                  <a:schemeClr val="bg1"/>
                </a:solidFill>
                <a:cs typeface="B Titr" panose="00000700000000000000" pitchFamily="2" charset="-78"/>
              </a:rPr>
              <a:t> استراتژی‌های پیشرفته برای بازیکنان حرفه‌ای پینگ پنگ</a:t>
            </a:r>
            <a:endParaRPr lang="en-US" sz="2000" dirty="0">
              <a:solidFill>
                <a:schemeClr val="bg1"/>
              </a:solidFill>
              <a:cs typeface="B Titr" panose="00000700000000000000" pitchFamily="2" charset="-78"/>
            </a:endParaRPr>
          </a:p>
        </p:txBody>
      </p:sp>
      <p:sp>
        <p:nvSpPr>
          <p:cNvPr id="6" name="Rectangle 5"/>
          <p:cNvSpPr/>
          <p:nvPr/>
        </p:nvSpPr>
        <p:spPr>
          <a:xfrm>
            <a:off x="275303" y="1231222"/>
            <a:ext cx="11916697" cy="4835939"/>
          </a:xfrm>
          <a:prstGeom prst="rect">
            <a:avLst/>
          </a:prstGeom>
        </p:spPr>
        <p:txBody>
          <a:bodyPr wrap="square">
            <a:spAutoFit/>
          </a:bodyPr>
          <a:lstStyle/>
          <a:p>
            <a:pPr algn="ctr" rtl="1">
              <a:lnSpc>
                <a:spcPct val="250000"/>
              </a:lnSpc>
            </a:pPr>
            <a:r>
              <a:rPr lang="fa-IR" dirty="0">
                <a:cs typeface="B Nazanin" panose="00000400000000000000" pitchFamily="2" charset="-78"/>
              </a:rPr>
              <a:t>برای بهبود عملکرد و بازی بهتر در پینگ پنگ، بازیکنان می‌توانند از استراتژی‌های مختلفی استفاده کنند. به عنوان مثال، استفاده از چپ‌دستی یا راست‌دستی، تغییر در سرعت و قدرت ضربه، تغییر در زاویه ضربه و تمرین بر روی مهارت‌های پیچیده‌تری مانند قرار دادن توپ در مکان‌های دشوار برای حریفان می‌تواند به بازیکنان کمک کند تا در مقابل حریفان خود پیروز شوند.</a:t>
            </a:r>
          </a:p>
          <a:p>
            <a:pPr algn="ctr" rtl="1">
              <a:lnSpc>
                <a:spcPct val="250000"/>
              </a:lnSpc>
            </a:pPr>
            <a:r>
              <a:rPr lang="fa-IR" dirty="0">
                <a:cs typeface="B Nazanin" panose="00000400000000000000" pitchFamily="2" charset="-78"/>
              </a:rPr>
              <a:t>با توجه به اینکه پینگ پنگ یک ورزش شناخته شده در جهان است، برخی از بازیکنان حرفه‌ای در این ورزش شناخته شده‌اند. این بازیکنان با استفاده از استراتژی‌های پیشرفته‌ای مانند تغییر در سرعت و قدرت ضربه و تغییر در زاویه ضربه، در مقابل حریفان خود پیروزی می‌آورند.</a:t>
            </a:r>
          </a:p>
          <a:p>
            <a:pPr algn="ctr" rtl="1">
              <a:lnSpc>
                <a:spcPct val="250000"/>
              </a:lnSpc>
            </a:pPr>
            <a:r>
              <a:rPr lang="fa-IR" dirty="0">
                <a:cs typeface="B Nazanin" panose="00000400000000000000" pitchFamily="2" charset="-78"/>
              </a:rPr>
              <a:t>در نهایت، بازی پینگ پنگ به دلیل سادگی قوانین و استراتژی‌های متنوعی که در آن وجود دارد، برای افرادی که به دنبال یک ورزش سرگرم‌کننده و هیجان‌انگیز هستند، بسیار مناسب است. با تمرین و بهبود مهارت‌های خود در این بازی، می‌توانید به یک بازیکن حرفه‌ای در پینگ پنگ تبدیل شوید</a:t>
            </a:r>
            <a:r>
              <a:rPr lang="en-US" dirty="0">
                <a:cs typeface="B Nazanin" panose="00000400000000000000" pitchFamily="2" charset="-78"/>
              </a:rPr>
              <a:t>.</a:t>
            </a:r>
          </a:p>
        </p:txBody>
      </p:sp>
    </p:spTree>
    <p:extLst>
      <p:ext uri="{BB962C8B-B14F-4D97-AF65-F5344CB8AC3E}">
        <p14:creationId xmlns:p14="http://schemas.microsoft.com/office/powerpoint/2010/main" val="372322144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7053890" y="3429000"/>
            <a:ext cx="4137950" cy="3450016"/>
          </a:xfrm>
          <a:prstGeom prst="rect">
            <a:avLst/>
          </a:prstGeom>
        </p:spPr>
      </p:pic>
      <p:sp>
        <p:nvSpPr>
          <p:cNvPr id="2" name="Rectangle 1"/>
          <p:cNvSpPr/>
          <p:nvPr/>
        </p:nvSpPr>
        <p:spPr>
          <a:xfrm>
            <a:off x="168182" y="670553"/>
            <a:ext cx="11855635" cy="2758447"/>
          </a:xfrm>
          <a:prstGeom prst="rect">
            <a:avLst/>
          </a:prstGeom>
        </p:spPr>
        <p:txBody>
          <a:bodyPr wrap="square">
            <a:spAutoFit/>
          </a:bodyPr>
          <a:lstStyle/>
          <a:p>
            <a:pPr algn="justLow" rtl="1">
              <a:lnSpc>
                <a:spcPct val="250000"/>
              </a:lnSpc>
            </a:pPr>
            <a:r>
              <a:rPr lang="fa-IR" dirty="0">
                <a:cs typeface="B Nazanin" panose="00000400000000000000" pitchFamily="2" charset="-78"/>
              </a:rPr>
              <a:t>پینگ پنگ با ویژگی‌های جذاب رقابتی، طرفداران زیادی را در سراسر دنیا به خود جذب کرده است.</a:t>
            </a:r>
          </a:p>
          <a:p>
            <a:pPr algn="justLow" rtl="1">
              <a:lnSpc>
                <a:spcPct val="250000"/>
              </a:lnSpc>
            </a:pPr>
            <a:r>
              <a:rPr lang="fa-IR" dirty="0">
                <a:cs typeface="B Nazanin" panose="00000400000000000000" pitchFamily="2" charset="-78"/>
              </a:rPr>
              <a:t> پیشنهاد می‌کنیم حتماً این بازی را امتحان کنید. </a:t>
            </a:r>
          </a:p>
          <a:p>
            <a:pPr algn="justLow" rtl="1">
              <a:lnSpc>
                <a:spcPct val="250000"/>
              </a:lnSpc>
            </a:pPr>
            <a:r>
              <a:rPr lang="fa-IR" dirty="0">
                <a:cs typeface="B Nazanin" panose="00000400000000000000" pitchFamily="2" charset="-78"/>
              </a:rPr>
              <a:t>همچنین، تنیس روی میز، می‌تواند تأثیرات مثبتی بر سلامتی فرد و جامعه داشته باشد. اما در کنار همه ویژگی‌های مثبتی که دارد برخی جوانب نیز باید در نظر گرفته شوند. برای مثال تعداد دفعات استاندارد بازی کردن نیز باید مد نظر قرار گیرد تا به سلامتی فردی بیش از پیش کمک کند. </a:t>
            </a:r>
            <a:endParaRPr lang="en-US" dirty="0">
              <a:cs typeface="B Nazanin" panose="00000400000000000000" pitchFamily="2" charset="-78"/>
            </a:endParaRPr>
          </a:p>
        </p:txBody>
      </p:sp>
      <p:sp>
        <p:nvSpPr>
          <p:cNvPr id="3" name="Rectangle 2"/>
          <p:cNvSpPr/>
          <p:nvPr/>
        </p:nvSpPr>
        <p:spPr>
          <a:xfrm>
            <a:off x="10775492" y="158628"/>
            <a:ext cx="1416508" cy="400110"/>
          </a:xfrm>
          <a:prstGeom prst="rect">
            <a:avLst/>
          </a:prstGeom>
        </p:spPr>
        <p:txBody>
          <a:bodyPr wrap="square">
            <a:spAutoFit/>
          </a:bodyPr>
          <a:lstStyle/>
          <a:p>
            <a:pPr algn="r" rtl="1"/>
            <a:r>
              <a:rPr lang="fa-IR" sz="2000" dirty="0">
                <a:solidFill>
                  <a:schemeClr val="bg1"/>
                </a:solidFill>
                <a:cs typeface="B Titr" panose="00000700000000000000" pitchFamily="2" charset="-78"/>
              </a:rPr>
              <a:t>سخن پایانی </a:t>
            </a:r>
            <a:endParaRPr lang="en-US" sz="2000" dirty="0">
              <a:solidFill>
                <a:schemeClr val="bg1"/>
              </a:solidFill>
              <a:cs typeface="B Titr" panose="00000700000000000000" pitchFamily="2" charset="-78"/>
            </a:endParaRPr>
          </a:p>
        </p:txBody>
      </p:sp>
    </p:spTree>
    <p:extLst>
      <p:ext uri="{BB962C8B-B14F-4D97-AF65-F5344CB8AC3E}">
        <p14:creationId xmlns:p14="http://schemas.microsoft.com/office/powerpoint/2010/main" val="209304689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936252" y="136750"/>
            <a:ext cx="6255748" cy="400110"/>
          </a:xfrm>
          <a:prstGeom prst="rect">
            <a:avLst/>
          </a:prstGeom>
        </p:spPr>
        <p:txBody>
          <a:bodyPr wrap="square">
            <a:spAutoFit/>
          </a:bodyPr>
          <a:lstStyle/>
          <a:p>
            <a:pPr algn="r"/>
            <a:r>
              <a:rPr lang="fa-IR" sz="2000" dirty="0">
                <a:solidFill>
                  <a:schemeClr val="bg1"/>
                </a:solidFill>
                <a:cs typeface="B Titr" panose="00000700000000000000" pitchFamily="2" charset="-78"/>
              </a:rPr>
              <a:t>منابع:</a:t>
            </a:r>
            <a:endParaRPr lang="en-US" sz="2000" dirty="0">
              <a:solidFill>
                <a:schemeClr val="bg1"/>
              </a:solidFill>
              <a:cs typeface="B Titr" panose="00000700000000000000" pitchFamily="2" charset="-78"/>
            </a:endParaRPr>
          </a:p>
        </p:txBody>
      </p:sp>
      <p:sp>
        <p:nvSpPr>
          <p:cNvPr id="3" name="Rectangle 2"/>
          <p:cNvSpPr/>
          <p:nvPr/>
        </p:nvSpPr>
        <p:spPr>
          <a:xfrm>
            <a:off x="534612" y="1268051"/>
            <a:ext cx="2567754" cy="369332"/>
          </a:xfrm>
          <a:prstGeom prst="rect">
            <a:avLst/>
          </a:prstGeom>
        </p:spPr>
        <p:txBody>
          <a:bodyPr wrap="none">
            <a:spAutoFit/>
          </a:bodyPr>
          <a:lstStyle/>
          <a:p>
            <a:r>
              <a:rPr lang="en-US" dirty="0">
                <a:latin typeface="Times New Roman" panose="02020603050405020304" pitchFamily="18" charset="0"/>
                <a:cs typeface="Times New Roman" panose="02020603050405020304" pitchFamily="18" charset="0"/>
              </a:rPr>
              <a:t>https://www.imna.ir/news</a:t>
            </a:r>
          </a:p>
        </p:txBody>
      </p:sp>
      <p:sp>
        <p:nvSpPr>
          <p:cNvPr id="4" name="Rectangle 3"/>
          <p:cNvSpPr/>
          <p:nvPr/>
        </p:nvSpPr>
        <p:spPr>
          <a:xfrm>
            <a:off x="534612" y="1897080"/>
            <a:ext cx="2433102" cy="369332"/>
          </a:xfrm>
          <a:prstGeom prst="rect">
            <a:avLst/>
          </a:prstGeom>
        </p:spPr>
        <p:txBody>
          <a:bodyPr wrap="none">
            <a:spAutoFit/>
          </a:bodyPr>
          <a:lstStyle/>
          <a:p>
            <a:r>
              <a:rPr lang="en-US" dirty="0">
                <a:latin typeface="Times New Roman" panose="02020603050405020304" pitchFamily="18" charset="0"/>
                <a:cs typeface="Times New Roman" panose="02020603050405020304" pitchFamily="18" charset="0"/>
              </a:rPr>
              <a:t>https://tavanaacademy.ir</a:t>
            </a:r>
          </a:p>
        </p:txBody>
      </p:sp>
      <p:sp>
        <p:nvSpPr>
          <p:cNvPr id="5" name="Rectangle 4"/>
          <p:cNvSpPr/>
          <p:nvPr/>
        </p:nvSpPr>
        <p:spPr>
          <a:xfrm>
            <a:off x="534612" y="2526108"/>
            <a:ext cx="1627433" cy="369332"/>
          </a:xfrm>
          <a:prstGeom prst="rect">
            <a:avLst/>
          </a:prstGeom>
        </p:spPr>
        <p:txBody>
          <a:bodyPr wrap="none">
            <a:spAutoFit/>
          </a:bodyPr>
          <a:lstStyle/>
          <a:p>
            <a:r>
              <a:rPr lang="en-US" dirty="0">
                <a:latin typeface="Times New Roman" panose="02020603050405020304" pitchFamily="18" charset="0"/>
                <a:cs typeface="Times New Roman" panose="02020603050405020304" pitchFamily="18" charset="0"/>
              </a:rPr>
              <a:t>https://teniser.ir</a:t>
            </a:r>
          </a:p>
        </p:txBody>
      </p:sp>
      <p:pic>
        <p:nvPicPr>
          <p:cNvPr id="6" name="Picture 5">
            <a:extLst>
              <a:ext uri="{FF2B5EF4-FFF2-40B4-BE49-F238E27FC236}">
                <a16:creationId xmlns:a16="http://schemas.microsoft.com/office/drawing/2014/main" id="{987396D0-F5A1-06DB-3ACD-D5795DDF94F7}"/>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4438904" y="895786"/>
            <a:ext cx="7218484" cy="5942626"/>
          </a:xfrm>
          <a:prstGeom prst="rect">
            <a:avLst/>
          </a:prstGeom>
        </p:spPr>
      </p:pic>
    </p:spTree>
    <p:extLst>
      <p:ext uri="{BB962C8B-B14F-4D97-AF65-F5344CB8AC3E}">
        <p14:creationId xmlns:p14="http://schemas.microsoft.com/office/powerpoint/2010/main" val="40129823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280047" y="139367"/>
            <a:ext cx="4804520" cy="400110"/>
          </a:xfrm>
          <a:prstGeom prst="rect">
            <a:avLst/>
          </a:prstGeom>
        </p:spPr>
        <p:txBody>
          <a:bodyPr wrap="none">
            <a:spAutoFit/>
          </a:bodyPr>
          <a:lstStyle/>
          <a:p>
            <a:r>
              <a:rPr lang="fa-IR" sz="2000" dirty="0">
                <a:solidFill>
                  <a:schemeClr val="bg1"/>
                </a:solidFill>
                <a:cs typeface="B Titr" panose="00000700000000000000" pitchFamily="2" charset="-78"/>
              </a:rPr>
              <a:t>اصول اولیه بازی پینگ پنگ شامل موارد زیر می‌شود:</a:t>
            </a:r>
            <a:endParaRPr lang="en-US" sz="2000" dirty="0">
              <a:solidFill>
                <a:schemeClr val="bg1"/>
              </a:solidFill>
              <a:cs typeface="B Titr" panose="00000700000000000000" pitchFamily="2" charset="-78"/>
            </a:endParaRPr>
          </a:p>
        </p:txBody>
      </p:sp>
      <p:sp>
        <p:nvSpPr>
          <p:cNvPr id="4" name="Rectangle 3"/>
          <p:cNvSpPr/>
          <p:nvPr/>
        </p:nvSpPr>
        <p:spPr>
          <a:xfrm>
            <a:off x="-314632" y="434419"/>
            <a:ext cx="6096000" cy="4143442"/>
          </a:xfrm>
          <a:prstGeom prst="rect">
            <a:avLst/>
          </a:prstGeom>
        </p:spPr>
        <p:txBody>
          <a:bodyPr>
            <a:spAutoFit/>
          </a:bodyPr>
          <a:lstStyle/>
          <a:p>
            <a:pPr algn="justLow" rtl="1">
              <a:lnSpc>
                <a:spcPct val="250000"/>
              </a:lnSpc>
            </a:pPr>
            <a:endParaRPr lang="fa-IR" dirty="0">
              <a:cs typeface="B Nazanin" panose="00000400000000000000" pitchFamily="2" charset="-78"/>
            </a:endParaRPr>
          </a:p>
          <a:p>
            <a:pPr algn="justLow" rtl="1">
              <a:lnSpc>
                <a:spcPct val="250000"/>
              </a:lnSpc>
            </a:pPr>
            <a:r>
              <a:rPr lang="fa-IR" dirty="0">
                <a:cs typeface="B Nazanin" panose="00000400000000000000" pitchFamily="2" charset="-78"/>
              </a:rPr>
              <a:t>هر بازیکن باید یک راکت و یک توپ داشته باشد.</a:t>
            </a:r>
          </a:p>
          <a:p>
            <a:pPr algn="justLow" rtl="1">
              <a:lnSpc>
                <a:spcPct val="250000"/>
              </a:lnSpc>
            </a:pPr>
            <a:r>
              <a:rPr lang="fa-IR" dirty="0">
                <a:cs typeface="B Nazanin" panose="00000400000000000000" pitchFamily="2" charset="-78"/>
              </a:rPr>
              <a:t>توپ باید در ابعاد مشخص شده باشد.</a:t>
            </a:r>
          </a:p>
          <a:p>
            <a:pPr algn="justLow" rtl="1">
              <a:lnSpc>
                <a:spcPct val="250000"/>
              </a:lnSpc>
            </a:pPr>
            <a:r>
              <a:rPr lang="fa-IR" dirty="0">
                <a:cs typeface="B Nazanin" panose="00000400000000000000" pitchFamily="2" charset="-78"/>
              </a:rPr>
              <a:t>زمین بازی باید به شکل مستطیل باشد و ابعاد آن باید ۲۷ فوت در ۹ فوت باشد.</a:t>
            </a:r>
          </a:p>
          <a:p>
            <a:pPr algn="justLow" rtl="1">
              <a:lnSpc>
                <a:spcPct val="250000"/>
              </a:lnSpc>
            </a:pPr>
            <a:r>
              <a:rPr lang="fa-IR" dirty="0">
                <a:cs typeface="B Nazanin" panose="00000400000000000000" pitchFamily="2" charset="-78"/>
              </a:rPr>
              <a:t>بازیکنان باید در زمان بازی با اصول و قوانین بازی کنند.</a:t>
            </a:r>
          </a:p>
          <a:p>
            <a:pPr algn="justLow" rtl="1">
              <a:lnSpc>
                <a:spcPct val="250000"/>
              </a:lnSpc>
            </a:pPr>
            <a:r>
              <a:rPr lang="fa-IR" dirty="0">
                <a:cs typeface="B Nazanin" panose="00000400000000000000" pitchFamily="2" charset="-78"/>
              </a:rPr>
              <a:t>توپ باید برای شروع بازی از یک نقطه خاص پرتاب شود.</a:t>
            </a:r>
          </a:p>
        </p:txBody>
      </p:sp>
      <p:pic>
        <p:nvPicPr>
          <p:cNvPr id="10" name="Picture 9"/>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670651" y="1268570"/>
            <a:ext cx="4764064" cy="2888649"/>
          </a:xfrm>
          <a:prstGeom prst="roundRect">
            <a:avLst>
              <a:gd name="adj" fmla="val 5636"/>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6" name="Picture 5">
            <a:extLst>
              <a:ext uri="{FF2B5EF4-FFF2-40B4-BE49-F238E27FC236}">
                <a16:creationId xmlns:a16="http://schemas.microsoft.com/office/drawing/2014/main" id="{C6A12F6B-C15E-BF55-BAA8-72E181B6ED8A}"/>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1044712">
            <a:off x="6625295" y="3820207"/>
            <a:ext cx="2797797" cy="1863135"/>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7" name="Picture 6">
            <a:extLst>
              <a:ext uri="{FF2B5EF4-FFF2-40B4-BE49-F238E27FC236}">
                <a16:creationId xmlns:a16="http://schemas.microsoft.com/office/drawing/2014/main" id="{B09AB78C-43C8-FC3C-C9AF-730A634EB4E9}"/>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rot="19824413">
            <a:off x="9569886" y="4121977"/>
            <a:ext cx="1810342" cy="174095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7662773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697235" y="137341"/>
            <a:ext cx="2494765" cy="400110"/>
          </a:xfrm>
          <a:prstGeom prst="rect">
            <a:avLst/>
          </a:prstGeom>
        </p:spPr>
        <p:txBody>
          <a:bodyPr wrap="square">
            <a:spAutoFit/>
          </a:bodyPr>
          <a:lstStyle/>
          <a:p>
            <a:pPr algn="r"/>
            <a:r>
              <a:rPr lang="fa-IR" sz="2000" dirty="0">
                <a:solidFill>
                  <a:schemeClr val="bg1"/>
                </a:solidFill>
                <a:cs typeface="B Titr" panose="00000700000000000000" pitchFamily="2" charset="-78"/>
              </a:rPr>
              <a:t>تاریخچه تنیس روی میز</a:t>
            </a:r>
            <a:endParaRPr lang="en-US" sz="2000" dirty="0">
              <a:solidFill>
                <a:schemeClr val="bg1"/>
              </a:solidFill>
              <a:cs typeface="B Titr" panose="00000700000000000000" pitchFamily="2" charset="-78"/>
            </a:endParaRPr>
          </a:p>
        </p:txBody>
      </p:sp>
      <p:sp>
        <p:nvSpPr>
          <p:cNvPr id="3" name="Rectangle 2"/>
          <p:cNvSpPr/>
          <p:nvPr/>
        </p:nvSpPr>
        <p:spPr>
          <a:xfrm>
            <a:off x="568426" y="4310547"/>
            <a:ext cx="11077408" cy="2229265"/>
          </a:xfrm>
          <a:prstGeom prst="rect">
            <a:avLst/>
          </a:prstGeom>
        </p:spPr>
        <p:txBody>
          <a:bodyPr wrap="square">
            <a:spAutoFit/>
          </a:bodyPr>
          <a:lstStyle/>
          <a:p>
            <a:pPr algn="ctr" rtl="1">
              <a:lnSpc>
                <a:spcPct val="200000"/>
              </a:lnSpc>
            </a:pPr>
            <a:r>
              <a:rPr lang="fa-IR" dirty="0">
                <a:latin typeface="Times New Roman" panose="02020603050405020304" pitchFamily="18" charset="0"/>
                <a:cs typeface="B Nazanin" panose="00000400000000000000" pitchFamily="2" charset="-78"/>
              </a:rPr>
              <a:t>خاستگاه بازی تنیس روی میز</a:t>
            </a:r>
            <a:r>
              <a:rPr lang="en-US" dirty="0">
                <a:latin typeface="Times New Roman" panose="02020603050405020304" pitchFamily="18" charset="0"/>
                <a:cs typeface="B Nazanin" panose="00000400000000000000" pitchFamily="2" charset="-78"/>
              </a:rPr>
              <a:t>table tennis) </a:t>
            </a:r>
            <a:r>
              <a:rPr lang="fa-IR" dirty="0">
                <a:latin typeface="Times New Roman" panose="02020603050405020304" pitchFamily="18" charset="0"/>
                <a:cs typeface="B Nazanin" panose="00000400000000000000" pitchFamily="2" charset="-78"/>
              </a:rPr>
              <a:t> )بریتانیا است. این بازی از سال ۱۸۸۰ و از روی تنیس راکتی اختراع شد. تنیس روی میز ابتدا به دلیل صدای پینگ‌پنگ توپ، بازی پینگ‌پنگ نام گرفت ولی در برخی کشورها چون این واژه درگذشته برای تحقیر ساکنان شرق آسیا استفاده می‌شد و دارای بار نژادپرستی است از این واژه استفاده نمی‌شود، به همین علت واژه تنیس روی میز برای این بازی بیشتر کاربرد دارد. این بازی توسط فدراسیون جهانی تنیس روی میز ‌</a:t>
            </a:r>
            <a:r>
              <a:rPr lang="en-US" dirty="0">
                <a:latin typeface="Times New Roman" panose="02020603050405020304" pitchFamily="18" charset="0"/>
                <a:cs typeface="B Nazanin" panose="00000400000000000000" pitchFamily="2" charset="-78"/>
              </a:rPr>
              <a:t>ITTF) </a:t>
            </a:r>
            <a:r>
              <a:rPr lang="fa-IR" dirty="0">
                <a:latin typeface="Times New Roman" panose="02020603050405020304" pitchFamily="18" charset="0"/>
                <a:cs typeface="B Nazanin" panose="00000400000000000000" pitchFamily="2" charset="-78"/>
              </a:rPr>
              <a:t> ) که در سال ۱۹۲۶ تأسیس شد اداره می‌شود.</a:t>
            </a:r>
            <a:endParaRPr lang="en-US" dirty="0">
              <a:latin typeface="Times New Roman" panose="02020603050405020304" pitchFamily="18" charset="0"/>
              <a:cs typeface="B Nazanin" panose="00000400000000000000" pitchFamily="2" charset="-78"/>
            </a:endParaRPr>
          </a:p>
        </p:txBody>
      </p:sp>
      <p:pic>
        <p:nvPicPr>
          <p:cNvPr id="4" name="Picture 3"/>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897280" y="1159115"/>
            <a:ext cx="4245345" cy="2745613"/>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5" name="Picture 4">
            <a:extLst>
              <a:ext uri="{FF2B5EF4-FFF2-40B4-BE49-F238E27FC236}">
                <a16:creationId xmlns:a16="http://schemas.microsoft.com/office/drawing/2014/main" id="{510327F0-7870-0F41-ED12-B82B0E0157DF}"/>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79512" y="1159115"/>
            <a:ext cx="5484882" cy="2776675"/>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907245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7701659" y="139367"/>
            <a:ext cx="4477508" cy="400110"/>
          </a:xfrm>
          <a:prstGeom prst="rect">
            <a:avLst/>
          </a:prstGeom>
        </p:spPr>
        <p:txBody>
          <a:bodyPr wrap="none">
            <a:spAutoFit/>
          </a:bodyPr>
          <a:lstStyle/>
          <a:p>
            <a:r>
              <a:rPr lang="fa-IR" sz="2000" dirty="0">
                <a:solidFill>
                  <a:schemeClr val="bg1"/>
                </a:solidFill>
                <a:cs typeface="B Titr" panose="00000700000000000000" pitchFamily="2" charset="-78"/>
              </a:rPr>
              <a:t>خاستگاه ورزش تنیس روی میز کدام کشور است؟</a:t>
            </a:r>
            <a:endParaRPr lang="en-US" sz="2000" dirty="0">
              <a:solidFill>
                <a:schemeClr val="bg1"/>
              </a:solidFill>
              <a:cs typeface="B Titr" panose="00000700000000000000" pitchFamily="2" charset="-78"/>
            </a:endParaRPr>
          </a:p>
        </p:txBody>
      </p:sp>
      <p:sp>
        <p:nvSpPr>
          <p:cNvPr id="6" name="Rectangle 5"/>
          <p:cNvSpPr/>
          <p:nvPr/>
        </p:nvSpPr>
        <p:spPr>
          <a:xfrm>
            <a:off x="311086" y="709755"/>
            <a:ext cx="6165130" cy="5770811"/>
          </a:xfrm>
          <a:prstGeom prst="rect">
            <a:avLst/>
          </a:prstGeom>
        </p:spPr>
        <p:txBody>
          <a:bodyPr wrap="square">
            <a:spAutoFit/>
          </a:bodyPr>
          <a:lstStyle/>
          <a:p>
            <a:pPr algn="justLow" rtl="1">
              <a:lnSpc>
                <a:spcPct val="300000"/>
              </a:lnSpc>
            </a:pPr>
            <a:r>
              <a:rPr lang="fa-IR" dirty="0">
                <a:latin typeface="Times New Roman" panose="02020603050405020304" pitchFamily="18" charset="0"/>
                <a:cs typeface="B Nazanin" panose="00000400000000000000" pitchFamily="2" charset="-78"/>
              </a:rPr>
              <a:t>پینگ پنگ در اوایل قرن بیستم در کشور چین به عنوان یک بازی تفریحی انجام می‌شد و سپس به سرعت در سراسر جهان شناخته شد. این بازی با استفاده از راکت و توپ کوچکی از جنس فولاد یا پلاستیک انجام می‌شود. هدف اصلی پینگ پنگ به دست آوردن امتیاز با ارسال توپ به سمت میدان حریف است. در بعضی مواقع افراد با انتخاب مربی خصوصی تنیس روی میز سعی در یادگیری بهتر آن دارند که این روش نیز می‌تواند بسیار موثر باشد. آشنایی با ورزش پینگ پنگ یکی از مهم‌ترین کارهایی است که باید انجام دهید.</a:t>
            </a:r>
            <a:endParaRPr lang="en-US" dirty="0">
              <a:latin typeface="Times New Roman" panose="02020603050405020304" pitchFamily="18" charset="0"/>
              <a:cs typeface="B Nazanin" panose="00000400000000000000" pitchFamily="2" charset="-78"/>
            </a:endParaRPr>
          </a:p>
        </p:txBody>
      </p:sp>
      <p:pic>
        <p:nvPicPr>
          <p:cNvPr id="7" name="Picture 6"/>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rot="20892794">
            <a:off x="6829156" y="898647"/>
            <a:ext cx="5073446" cy="3357194"/>
          </a:xfrm>
          <a:prstGeom prst="ellipse">
            <a:avLst/>
          </a:prstGeom>
          <a:ln>
            <a:noFill/>
          </a:ln>
          <a:effectLst>
            <a:softEdge rad="112500"/>
          </a:effectLst>
        </p:spPr>
      </p:pic>
      <p:pic>
        <p:nvPicPr>
          <p:cNvPr id="2" name="Picture 1">
            <a:extLst>
              <a:ext uri="{FF2B5EF4-FFF2-40B4-BE49-F238E27FC236}">
                <a16:creationId xmlns:a16="http://schemas.microsoft.com/office/drawing/2014/main" id="{B19F7A5A-7638-0EB3-7F4C-626B10A4A75D}"/>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7164331" y="3634415"/>
            <a:ext cx="4091233" cy="3103133"/>
          </a:xfrm>
          <a:prstGeom prst="ellipse">
            <a:avLst/>
          </a:prstGeom>
          <a:ln>
            <a:noFill/>
          </a:ln>
          <a:effectLst>
            <a:softEdge rad="112500"/>
          </a:effectLst>
        </p:spPr>
      </p:pic>
    </p:spTree>
    <p:extLst>
      <p:ext uri="{BB962C8B-B14F-4D97-AF65-F5344CB8AC3E}">
        <p14:creationId xmlns:p14="http://schemas.microsoft.com/office/powerpoint/2010/main" val="24603872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643162" y="136530"/>
            <a:ext cx="2548837" cy="400110"/>
          </a:xfrm>
          <a:prstGeom prst="rect">
            <a:avLst/>
          </a:prstGeom>
        </p:spPr>
        <p:txBody>
          <a:bodyPr wrap="square">
            <a:spAutoFit/>
          </a:bodyPr>
          <a:lstStyle/>
          <a:p>
            <a:pPr algn="r" rtl="1"/>
            <a:r>
              <a:rPr lang="fa-IR" sz="2000" b="1" dirty="0">
                <a:solidFill>
                  <a:schemeClr val="bg1"/>
                </a:solidFill>
                <a:cs typeface="B Titr" panose="00000700000000000000" pitchFamily="2" charset="-78"/>
              </a:rPr>
              <a:t>نحوه بازی تنیس روی میز</a:t>
            </a:r>
            <a:endParaRPr lang="fa-IR" sz="2000" b="1" dirty="0">
              <a:solidFill>
                <a:schemeClr val="bg1"/>
              </a:solidFill>
              <a:effectLst/>
              <a:cs typeface="B Titr" panose="00000700000000000000" pitchFamily="2" charset="-78"/>
            </a:endParaRPr>
          </a:p>
        </p:txBody>
      </p:sp>
      <p:sp>
        <p:nvSpPr>
          <p:cNvPr id="3" name="Rectangle 2"/>
          <p:cNvSpPr/>
          <p:nvPr/>
        </p:nvSpPr>
        <p:spPr>
          <a:xfrm>
            <a:off x="7635402" y="857141"/>
            <a:ext cx="4185201" cy="5528437"/>
          </a:xfrm>
          <a:prstGeom prst="rect">
            <a:avLst/>
          </a:prstGeom>
        </p:spPr>
        <p:txBody>
          <a:bodyPr wrap="square">
            <a:spAutoFit/>
          </a:bodyPr>
          <a:lstStyle/>
          <a:p>
            <a:pPr algn="justLow" rtl="1">
              <a:lnSpc>
                <a:spcPct val="250000"/>
              </a:lnSpc>
            </a:pPr>
            <a:r>
              <a:rPr lang="fa-IR" dirty="0">
                <a:cs typeface="B Nazanin" panose="00000400000000000000" pitchFamily="2" charset="-78"/>
              </a:rPr>
              <a:t>تنیس روی میز (پینگ‌پنگ)، به‌صورت انفرادی (تک‌به‌تک) یا گروهی (دوبه‌دو) و روی یک میز انجام می‌شود. هر بازیکن یک راکت دارد و با استفاده از آن باید به توپ ضربه بزند. میز بازی توسط یک تور به دونیمه تقسیم‌شده است که برخورد توپ با آن قوانین خاصی دارد.</a:t>
            </a:r>
          </a:p>
          <a:p>
            <a:pPr algn="justLow" rtl="1">
              <a:lnSpc>
                <a:spcPct val="250000"/>
              </a:lnSpc>
            </a:pPr>
            <a:r>
              <a:rPr lang="fa-IR" dirty="0">
                <a:cs typeface="B Nazanin" panose="00000400000000000000" pitchFamily="2" charset="-78"/>
              </a:rPr>
              <a:t> فرد شروع‌کننده باید سرویس بزند و گیرنده باید توپ را بازگشت دهد و به همین ترتیب هر دو بازیکن توپ را به‌صورت متوالی و مطابق قوانین بازی برگشت می‌دهند.</a:t>
            </a:r>
            <a:endParaRPr lang="en-US" dirty="0">
              <a:cs typeface="B Nazanin" panose="00000400000000000000" pitchFamily="2" charset="-78"/>
            </a:endParaRPr>
          </a:p>
        </p:txBody>
      </p:sp>
      <p:pic>
        <p:nvPicPr>
          <p:cNvPr id="5" name="Picture 4"/>
          <p:cNvPicPr>
            <a:picLocks noChangeAspect="1"/>
          </p:cNvPicPr>
          <p:nvPr/>
        </p:nvPicPr>
        <p:blipFill>
          <a:blip r:embed="rId2"/>
          <a:stretch>
            <a:fillRect/>
          </a:stretch>
        </p:blipFill>
        <p:spPr>
          <a:xfrm rot="20736304">
            <a:off x="864314" y="1522124"/>
            <a:ext cx="4571941" cy="3044589"/>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4" name="Picture 3">
            <a:extLst>
              <a:ext uri="{FF2B5EF4-FFF2-40B4-BE49-F238E27FC236}">
                <a16:creationId xmlns:a16="http://schemas.microsoft.com/office/drawing/2014/main" id="{5B29D981-FDB4-0193-B259-2D3A2F142596}"/>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701335">
            <a:off x="1817275" y="4534293"/>
            <a:ext cx="3005387" cy="1690323"/>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5277623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4059" y="781958"/>
            <a:ext cx="11983881" cy="2239074"/>
          </a:xfrm>
          <a:prstGeom prst="rect">
            <a:avLst/>
          </a:prstGeom>
        </p:spPr>
        <p:txBody>
          <a:bodyPr wrap="square">
            <a:spAutoFit/>
          </a:bodyPr>
          <a:lstStyle/>
          <a:p>
            <a:pPr algn="ctr" rtl="1">
              <a:lnSpc>
                <a:spcPct val="200000"/>
              </a:lnSpc>
            </a:pPr>
            <a:r>
              <a:rPr lang="fa-IR" dirty="0">
                <a:cs typeface="B Nazanin" panose="00000400000000000000" pitchFamily="2" charset="-78"/>
              </a:rPr>
              <a:t>هدف اصلی این ورزش برای هر دو بازیکن یا تیم، ارسال توپ به سمت میدان حریف و جلوگیری از ارسال آن به زمین خوداست. بازیکنان باید با استفاده از راکت، توپ را به طرف مقابل بفرستند وسعی کنند امتیاز به دست آورند. هر دو نام پینگ پنگ و تنیس روی میز به همان ورزش اشاره دارند و تفاوتی در قواعد و مکانیزم بازی وجود ندارد. این تفاوت در نامگذاری بیشتر به سبک نام‌گذاری محلی برمی‌گردد. به طور کلی، اصطلاح پینگ پنگ در کشورهای آسیایی و اروپایی بیشتر استفاده می‌شود، در حالی که تنیس روی میز بیشتر در کشورهای آمریکایی و برخی مناطق دیگر مورد استفاده قرار می‌گیرد.</a:t>
            </a:r>
            <a:endParaRPr lang="en-US" dirty="0">
              <a:cs typeface="B Nazanin" panose="00000400000000000000" pitchFamily="2" charset="-78"/>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606127" y="3727969"/>
            <a:ext cx="4174352" cy="2348073"/>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5" name="Rectangle 4"/>
          <p:cNvSpPr/>
          <p:nvPr/>
        </p:nvSpPr>
        <p:spPr>
          <a:xfrm>
            <a:off x="9999632" y="127621"/>
            <a:ext cx="2192367" cy="400110"/>
          </a:xfrm>
          <a:prstGeom prst="rect">
            <a:avLst/>
          </a:prstGeom>
        </p:spPr>
        <p:txBody>
          <a:bodyPr wrap="square">
            <a:spAutoFit/>
          </a:bodyPr>
          <a:lstStyle/>
          <a:p>
            <a:r>
              <a:rPr lang="fa-IR" sz="2000" dirty="0">
                <a:solidFill>
                  <a:schemeClr val="bg1"/>
                </a:solidFill>
                <a:cs typeface="B Titr" panose="00000700000000000000" pitchFamily="2" charset="-78"/>
              </a:rPr>
              <a:t>هدف تنیس روس میز</a:t>
            </a:r>
            <a:endParaRPr lang="en-US" sz="2000" dirty="0">
              <a:solidFill>
                <a:schemeClr val="bg1"/>
              </a:solidFill>
              <a:cs typeface="B Titr" panose="00000700000000000000" pitchFamily="2" charset="-78"/>
            </a:endParaRPr>
          </a:p>
        </p:txBody>
      </p:sp>
      <p:pic>
        <p:nvPicPr>
          <p:cNvPr id="4" name="Picture 3">
            <a:extLst>
              <a:ext uri="{FF2B5EF4-FFF2-40B4-BE49-F238E27FC236}">
                <a16:creationId xmlns:a16="http://schemas.microsoft.com/office/drawing/2014/main" id="{FE354538-62CE-6D1C-951A-B89FFAACA49F}"/>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1766896">
            <a:off x="1026012" y="3730028"/>
            <a:ext cx="2304159" cy="172812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6" name="Picture 5">
            <a:extLst>
              <a:ext uri="{FF2B5EF4-FFF2-40B4-BE49-F238E27FC236}">
                <a16:creationId xmlns:a16="http://schemas.microsoft.com/office/drawing/2014/main" id="{4C68C467-DE9F-B797-D065-8EC02F6B0142}"/>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7627071" y="4248965"/>
            <a:ext cx="2579951" cy="130607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41682364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098157" y="122135"/>
            <a:ext cx="2093843" cy="400110"/>
          </a:xfrm>
          <a:prstGeom prst="rect">
            <a:avLst/>
          </a:prstGeom>
        </p:spPr>
        <p:txBody>
          <a:bodyPr wrap="none">
            <a:spAutoFit/>
          </a:bodyPr>
          <a:lstStyle/>
          <a:p>
            <a:r>
              <a:rPr lang="fa-IR" sz="2000" dirty="0">
                <a:solidFill>
                  <a:schemeClr val="bg1"/>
                </a:solidFill>
                <a:cs typeface="B Titr" panose="00000700000000000000" pitchFamily="2" charset="-78"/>
              </a:rPr>
              <a:t>تنیس روی میز آقایان</a:t>
            </a:r>
            <a:endParaRPr lang="en-US" sz="2000" dirty="0">
              <a:solidFill>
                <a:schemeClr val="bg1"/>
              </a:solidFill>
              <a:cs typeface="B Titr" panose="00000700000000000000" pitchFamily="2" charset="-78"/>
            </a:endParaRPr>
          </a:p>
        </p:txBody>
      </p:sp>
      <p:sp>
        <p:nvSpPr>
          <p:cNvPr id="5" name="Rectangle 4"/>
          <p:cNvSpPr/>
          <p:nvPr/>
        </p:nvSpPr>
        <p:spPr>
          <a:xfrm>
            <a:off x="201561" y="765933"/>
            <a:ext cx="11788878" cy="5770811"/>
          </a:xfrm>
          <a:prstGeom prst="rect">
            <a:avLst/>
          </a:prstGeom>
        </p:spPr>
        <p:txBody>
          <a:bodyPr wrap="square">
            <a:spAutoFit/>
          </a:bodyPr>
          <a:lstStyle/>
          <a:p>
            <a:pPr algn="ctr" rtl="1">
              <a:lnSpc>
                <a:spcPct val="300000"/>
              </a:lnSpc>
            </a:pPr>
            <a:r>
              <a:rPr lang="fa-IR" dirty="0">
                <a:cs typeface="B Nazanin" panose="00000400000000000000" pitchFamily="2" charset="-78"/>
              </a:rPr>
              <a:t>ورزش تنیس در بین آقایان از جذابیت زیادی برخوردار استتنیس روی میز آقایان، یک ورزش رقابتی و محبوب است که هیجان و استراتژی را با هم ترکیب می‌کند. این ورزش فواید فیزیکی و ذهنی بسیاری دارد و به عنوان یک فعالیت ورزشی به تمرکز بالایی نیاز دارد. تنیس روی میز آقایان با استفاده از راکت و توپی کوچک انجام می‌شود. بازیکنان باید توپ را با دقت و قدرت به سمت زمین حریف بفرستند و در عین حال توپ حریف را مهار کنند.</a:t>
            </a:r>
          </a:p>
          <a:p>
            <a:pPr algn="ctr" rtl="1">
              <a:lnSpc>
                <a:spcPct val="300000"/>
              </a:lnSpc>
            </a:pPr>
            <a:r>
              <a:rPr lang="fa-IR" dirty="0">
                <a:cs typeface="B Nazanin" panose="00000400000000000000" pitchFamily="2" charset="-78"/>
              </a:rPr>
              <a:t>برای موفقیت در این ورزش، بازیکنان باید مهارت‌های فنی، سرعت، تعادل و تصمیم‌گیری سریع را داشته باشند. </a:t>
            </a:r>
          </a:p>
          <a:p>
            <a:pPr algn="ctr" rtl="1">
              <a:lnSpc>
                <a:spcPct val="300000"/>
              </a:lnSpc>
            </a:pPr>
            <a:r>
              <a:rPr lang="fa-IR" dirty="0">
                <a:cs typeface="B Nazanin" panose="00000400000000000000" pitchFamily="2" charset="-78"/>
              </a:rPr>
              <a:t>با شرکت در مسابقات بین‌المللی، بازیکنان حرفه‌ای توانایی‌های خود را به نمایش می‌گذارند و به دنبال امتیازگیری</a:t>
            </a:r>
          </a:p>
          <a:p>
            <a:pPr algn="ctr" rtl="1">
              <a:lnSpc>
                <a:spcPct val="300000"/>
              </a:lnSpc>
            </a:pPr>
            <a:r>
              <a:rPr lang="fa-IR" dirty="0">
                <a:cs typeface="B Nazanin" panose="00000400000000000000" pitchFamily="2" charset="-78"/>
              </a:rPr>
              <a:t> و بهترین عملکرد هستند. مسابقات جهانی مانند المپیک از مهم‌ترین رقابت‌های تنیس روی میز برای آقایان هستند </a:t>
            </a:r>
          </a:p>
          <a:p>
            <a:pPr algn="ctr" rtl="1">
              <a:lnSpc>
                <a:spcPct val="300000"/>
              </a:lnSpc>
            </a:pPr>
            <a:r>
              <a:rPr lang="fa-IR" dirty="0">
                <a:cs typeface="B Nazanin" panose="00000400000000000000" pitchFamily="2" charset="-78"/>
              </a:rPr>
              <a:t>که بازیکنان برتر جهان در آن شرکت می‌کنند.</a:t>
            </a:r>
            <a:endParaRPr lang="en-US" dirty="0">
              <a:cs typeface="B Nazanin" panose="00000400000000000000" pitchFamily="2" charset="-78"/>
            </a:endParaRPr>
          </a:p>
        </p:txBody>
      </p:sp>
    </p:spTree>
    <p:extLst>
      <p:ext uri="{BB962C8B-B14F-4D97-AF65-F5344CB8AC3E}">
        <p14:creationId xmlns:p14="http://schemas.microsoft.com/office/powerpoint/2010/main" val="421612406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TotalTime>
  <Words>3260</Words>
  <Application>Microsoft Office PowerPoint</Application>
  <PresentationFormat>Widescreen</PresentationFormat>
  <Paragraphs>141</Paragraphs>
  <Slides>38</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38</vt:i4>
      </vt:variant>
    </vt:vector>
  </HeadingPairs>
  <TitlesOfParts>
    <vt:vector size="44" baseType="lpstr">
      <vt:lpstr>Arial</vt:lpstr>
      <vt:lpstr>Calibri</vt:lpstr>
      <vt:lpstr>Damavand ExtraBold</vt:lpstr>
      <vt:lpstr>IranNastaliq</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Mobotop</dc:creator>
  <cp:lastModifiedBy>Mobotop</cp:lastModifiedBy>
  <cp:revision>50</cp:revision>
  <dcterms:created xsi:type="dcterms:W3CDTF">2024-04-11T09:41:26Z</dcterms:created>
  <dcterms:modified xsi:type="dcterms:W3CDTF">2024-04-13T08:12:34Z</dcterms:modified>
</cp:coreProperties>
</file>