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05" r:id="rId2"/>
    <p:sldId id="256" r:id="rId3"/>
    <p:sldId id="257" r:id="rId4"/>
    <p:sldId id="259" r:id="rId5"/>
    <p:sldId id="260" r:id="rId6"/>
    <p:sldId id="261" r:id="rId7"/>
    <p:sldId id="262" r:id="rId8"/>
    <p:sldId id="264" r:id="rId9"/>
    <p:sldId id="265" r:id="rId10"/>
    <p:sldId id="266" r:id="rId11"/>
    <p:sldId id="267" r:id="rId12"/>
    <p:sldId id="268" r:id="rId13"/>
    <p:sldId id="269" r:id="rId14"/>
    <p:sldId id="270" r:id="rId15"/>
    <p:sldId id="300" r:id="rId16"/>
    <p:sldId id="271" r:id="rId17"/>
    <p:sldId id="301" r:id="rId18"/>
    <p:sldId id="272" r:id="rId19"/>
    <p:sldId id="273" r:id="rId20"/>
    <p:sldId id="274" r:id="rId21"/>
    <p:sldId id="276" r:id="rId22"/>
    <p:sldId id="278" r:id="rId23"/>
    <p:sldId id="279" r:id="rId24"/>
    <p:sldId id="281" r:id="rId25"/>
    <p:sldId id="302" r:id="rId26"/>
    <p:sldId id="277" r:id="rId27"/>
    <p:sldId id="282" r:id="rId28"/>
    <p:sldId id="283" r:id="rId29"/>
    <p:sldId id="284" r:id="rId30"/>
    <p:sldId id="286" r:id="rId31"/>
    <p:sldId id="288" r:id="rId32"/>
    <p:sldId id="293" r:id="rId33"/>
    <p:sldId id="285" r:id="rId34"/>
    <p:sldId id="295" r:id="rId35"/>
    <p:sldId id="303" r:id="rId36"/>
    <p:sldId id="294" r:id="rId37"/>
    <p:sldId id="296" r:id="rId38"/>
    <p:sldId id="290" r:id="rId39"/>
    <p:sldId id="304" r:id="rId40"/>
    <p:sldId id="297" r:id="rId41"/>
    <p:sldId id="298" r:id="rId42"/>
    <p:sldId id="299" r:id="rId43"/>
    <p:sldId id="291" r:id="rId44"/>
    <p:sldId id="289" r:id="rId45"/>
    <p:sldId id="30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3963"/>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660"/>
  </p:normalViewPr>
  <p:slideViewPr>
    <p:cSldViewPr snapToGrid="0">
      <p:cViewPr varScale="1">
        <p:scale>
          <a:sx n="48" d="100"/>
          <a:sy n="48" d="100"/>
        </p:scale>
        <p:origin x="58" y="7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887FE6-C7CB-49EA-91AC-7B61E25D6E34}" type="datetimeFigureOut">
              <a:rPr lang="en-US" smtClean="0"/>
              <a:t>4/14/2024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84EF5B-F614-4161-9669-2057564ABEC8}" type="slidenum">
              <a:rPr lang="en-US" smtClean="0"/>
              <a:t>‹#›</a:t>
            </a:fld>
            <a:endParaRPr lang="en-US"/>
          </a:p>
        </p:txBody>
      </p:sp>
    </p:spTree>
    <p:extLst>
      <p:ext uri="{BB962C8B-B14F-4D97-AF65-F5344CB8AC3E}">
        <p14:creationId xmlns:p14="http://schemas.microsoft.com/office/powerpoint/2010/main" val="1648770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5496F1F6-BA77-50A2-B9DD-DCCB86B8A7BB}"/>
              </a:ext>
            </a:extLst>
          </p:cNvPr>
          <p:cNvSpPr/>
          <p:nvPr userDrawn="1"/>
        </p:nvSpPr>
        <p:spPr>
          <a:xfrm>
            <a:off x="4665215" y="296810"/>
            <a:ext cx="6906827" cy="479394"/>
          </a:xfrm>
          <a:prstGeom prst="roundRect">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DD0EF3AE-E2F8-E6BD-DA3E-8F0BC01B06E3}"/>
              </a:ext>
            </a:extLst>
          </p:cNvPr>
          <p:cNvSpPr/>
          <p:nvPr userDrawn="1"/>
        </p:nvSpPr>
        <p:spPr>
          <a:xfrm>
            <a:off x="754232" y="296810"/>
            <a:ext cx="3815918" cy="479394"/>
          </a:xfrm>
          <a:prstGeom prst="roundRect">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8DF7AF61-C6D5-E5FF-3F5B-F84EC6FA04B0}"/>
              </a:ext>
            </a:extLst>
          </p:cNvPr>
          <p:cNvSpPr/>
          <p:nvPr userDrawn="1"/>
        </p:nvSpPr>
        <p:spPr>
          <a:xfrm>
            <a:off x="146481" y="296810"/>
            <a:ext cx="512685" cy="479394"/>
          </a:xfrm>
          <a:prstGeom prst="roundRect">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77CD3AC1-760B-3225-E878-76C1EF3045B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77112" y="30480"/>
            <a:ext cx="1168406" cy="1102339"/>
          </a:xfrm>
          <a:prstGeom prst="rect">
            <a:avLst/>
          </a:prstGeom>
        </p:spPr>
      </p:pic>
      <p:sp>
        <p:nvSpPr>
          <p:cNvPr id="18" name="Rectangle: Rounded Corners 17">
            <a:extLst>
              <a:ext uri="{FF2B5EF4-FFF2-40B4-BE49-F238E27FC236}">
                <a16:creationId xmlns:a16="http://schemas.microsoft.com/office/drawing/2014/main" id="{EA17E7D2-6641-EB47-5868-E5597D202E15}"/>
              </a:ext>
            </a:extLst>
          </p:cNvPr>
          <p:cNvSpPr/>
          <p:nvPr userDrawn="1"/>
        </p:nvSpPr>
        <p:spPr>
          <a:xfrm>
            <a:off x="11288748" y="580244"/>
            <a:ext cx="337352" cy="397776"/>
          </a:xfrm>
          <a:prstGeom prst="roundRect">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1BAF39D7-B969-D490-3055-3AAD4392A5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900784" y="92902"/>
            <a:ext cx="1077769" cy="1016827"/>
          </a:xfrm>
          <a:prstGeom prst="rect">
            <a:avLst/>
          </a:prstGeom>
        </p:spPr>
      </p:pic>
      <p:sp>
        <p:nvSpPr>
          <p:cNvPr id="20" name="Slide Number Placeholder 5">
            <a:extLst>
              <a:ext uri="{FF2B5EF4-FFF2-40B4-BE49-F238E27FC236}">
                <a16:creationId xmlns:a16="http://schemas.microsoft.com/office/drawing/2014/main" id="{900B292D-A41E-EE5C-ED02-07E79A3B2C9E}"/>
              </a:ext>
            </a:extLst>
          </p:cNvPr>
          <p:cNvSpPr txBox="1">
            <a:spLocks/>
          </p:cNvSpPr>
          <p:nvPr userDrawn="1"/>
        </p:nvSpPr>
        <p:spPr>
          <a:xfrm>
            <a:off x="146481" y="334932"/>
            <a:ext cx="512685" cy="365125"/>
          </a:xfrm>
          <a:prstGeom prst="rect">
            <a:avLst/>
          </a:prstGeom>
        </p:spPr>
        <p:txBody>
          <a:bodyPr vert="horz" lIns="91440" tIns="45720" rIns="91440" bIns="45720" rtlCol="0" anchor="ctr"/>
          <a:lstStyle>
            <a:defPPr>
              <a:defRPr lang="en-US"/>
            </a:defPPr>
            <a:lvl1pPr marL="0" algn="ctr" defTabSz="914400" rtl="0" eaLnBrk="1" latinLnBrk="0" hangingPunct="1">
              <a:defRPr sz="2000" kern="1200">
                <a:solidFill>
                  <a:srgbClr val="FFC000"/>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57F447-985B-498F-A25F-CF6D35B3ED53}" type="slidenum">
              <a:rPr lang="en-US" smtClean="0">
                <a:solidFill>
                  <a:schemeClr val="bg1"/>
                </a:solidFill>
              </a:rPr>
              <a:pPr/>
              <a:t>‹#›</a:t>
            </a:fld>
            <a:endParaRPr lang="en-US" dirty="0">
              <a:solidFill>
                <a:schemeClr val="bg1"/>
              </a:solidFill>
            </a:endParaRPr>
          </a:p>
        </p:txBody>
      </p:sp>
      <p:sp>
        <p:nvSpPr>
          <p:cNvPr id="22" name="Rectangle: Rounded Corners 21">
            <a:extLst>
              <a:ext uri="{FF2B5EF4-FFF2-40B4-BE49-F238E27FC236}">
                <a16:creationId xmlns:a16="http://schemas.microsoft.com/office/drawing/2014/main" id="{0707FE6A-FEF2-75E1-EDA3-9CD59F259293}"/>
              </a:ext>
            </a:extLst>
          </p:cNvPr>
          <p:cNvSpPr/>
          <p:nvPr userDrawn="1"/>
        </p:nvSpPr>
        <p:spPr>
          <a:xfrm>
            <a:off x="0" y="6795578"/>
            <a:ext cx="12192000" cy="62422"/>
          </a:xfrm>
          <a:prstGeom prst="roundRect">
            <a:avLst>
              <a:gd name="adj" fmla="val 0"/>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0618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6230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7FFA896-8FC7-29A7-B828-7EA904C2310D}"/>
              </a:ext>
            </a:extLst>
          </p:cNvPr>
          <p:cNvSpPr/>
          <p:nvPr userDrawn="1"/>
        </p:nvSpPr>
        <p:spPr>
          <a:xfrm>
            <a:off x="177553" y="137604"/>
            <a:ext cx="5469015" cy="5327706"/>
          </a:xfrm>
          <a:prstGeom prst="roundRect">
            <a:avLst>
              <a:gd name="adj" fmla="val 50000"/>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FA5407D9-8855-3FEC-B845-222BC9B05712}"/>
              </a:ext>
            </a:extLst>
          </p:cNvPr>
          <p:cNvSpPr>
            <a:spLocks noGrp="1"/>
          </p:cNvSpPr>
          <p:nvPr>
            <p:ph type="pic" sz="quarter" idx="10"/>
          </p:nvPr>
        </p:nvSpPr>
        <p:spPr>
          <a:xfrm>
            <a:off x="177553" y="137604"/>
            <a:ext cx="7396501" cy="6582792"/>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419269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88351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9DF9C82-5121-A4AA-5F39-3067843E8C6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505" b="5505"/>
          <a:stretch>
            <a:fillRect/>
          </a:stretch>
        </p:blipFill>
        <p:spPr>
          <a:xfrm>
            <a:off x="234114" y="423087"/>
            <a:ext cx="6642483" cy="5911725"/>
          </a:xfrm>
        </p:spPr>
      </p:pic>
      <p:sp>
        <p:nvSpPr>
          <p:cNvPr id="6" name="TextBox 5">
            <a:extLst>
              <a:ext uri="{FF2B5EF4-FFF2-40B4-BE49-F238E27FC236}">
                <a16:creationId xmlns:a16="http://schemas.microsoft.com/office/drawing/2014/main" id="{BD05C109-B13D-D105-82AC-D2D765241576}"/>
              </a:ext>
            </a:extLst>
          </p:cNvPr>
          <p:cNvSpPr txBox="1"/>
          <p:nvPr/>
        </p:nvSpPr>
        <p:spPr>
          <a:xfrm>
            <a:off x="6876597" y="2188436"/>
            <a:ext cx="5239989" cy="4085734"/>
          </a:xfrm>
          <a:prstGeom prst="rect">
            <a:avLst/>
          </a:prstGeom>
          <a:noFill/>
        </p:spPr>
        <p:txBody>
          <a:bodyPr wrap="square" rtlCol="0">
            <a:spAutoFit/>
          </a:bodyPr>
          <a:lstStyle/>
          <a:p>
            <a:pPr algn="ctr" fontAlgn="base">
              <a:lnSpc>
                <a:spcPct val="200000"/>
              </a:lnSpc>
            </a:pPr>
            <a:r>
              <a:rPr lang="fa-IR" sz="2000" b="1" i="0" dirty="0">
                <a:solidFill>
                  <a:srgbClr val="1E3963"/>
                </a:solidFill>
                <a:effectLst/>
                <a:latin typeface="iransans" panose="020B0506030804020204" pitchFamily="34" charset="-78"/>
                <a:cs typeface="iransans" panose="020B0506030804020204" pitchFamily="34" charset="-78"/>
              </a:rPr>
              <a:t>پاورپوینت امنیت پایگاه داده + روش افزایش آن</a:t>
            </a:r>
          </a:p>
          <a:p>
            <a:pPr algn="ctr" rtl="1">
              <a:lnSpc>
                <a:spcPct val="200000"/>
              </a:lnSpc>
            </a:pPr>
            <a:r>
              <a:rPr lang="fa-IR" sz="2000" b="1" dirty="0">
                <a:solidFill>
                  <a:srgbClr val="1E3963"/>
                </a:solidFill>
                <a:latin typeface="Shabnam" panose="020B0603030804020204" pitchFamily="34" charset="-78"/>
                <a:cs typeface="Shabnam" panose="020B0603030804020204" pitchFamily="34" charset="-78"/>
              </a:rPr>
              <a:t>پژوهشگر</a:t>
            </a:r>
          </a:p>
          <a:p>
            <a:pPr algn="ctr" rtl="1">
              <a:lnSpc>
                <a:spcPct val="200000"/>
              </a:lnSpc>
            </a:pPr>
            <a:r>
              <a:rPr lang="fa-IR" dirty="0">
                <a:solidFill>
                  <a:srgbClr val="1E3963"/>
                </a:solidFill>
                <a:latin typeface="Vazir" panose="020B0603030804020204" pitchFamily="34" charset="-78"/>
                <a:cs typeface="Vazir" panose="020B0603030804020204" pitchFamily="34" charset="-78"/>
              </a:rPr>
              <a:t>محمد جواد عزیزپناه </a:t>
            </a:r>
          </a:p>
          <a:p>
            <a:pPr algn="ctr" rtl="1">
              <a:lnSpc>
                <a:spcPct val="200000"/>
              </a:lnSpc>
            </a:pPr>
            <a:r>
              <a:rPr lang="fa-IR" sz="2000" b="1" dirty="0">
                <a:solidFill>
                  <a:srgbClr val="1E3963"/>
                </a:solidFill>
                <a:latin typeface="Shabnam" panose="020B0603030804020204" pitchFamily="34" charset="-78"/>
                <a:cs typeface="Shabnam" panose="020B0603030804020204" pitchFamily="34" charset="-78"/>
              </a:rPr>
              <a:t>استاد راهنما</a:t>
            </a:r>
          </a:p>
          <a:p>
            <a:pPr algn="ctr" rtl="1">
              <a:lnSpc>
                <a:spcPct val="200000"/>
              </a:lnSpc>
            </a:pPr>
            <a:r>
              <a:rPr lang="fa-IR" sz="1600" b="1" dirty="0">
                <a:solidFill>
                  <a:srgbClr val="1E3963"/>
                </a:solidFill>
                <a:latin typeface="Shabnam" panose="020B0603030804020204" pitchFamily="34" charset="-78"/>
                <a:cs typeface="Shabnam" panose="020B0603030804020204" pitchFamily="34" charset="-78"/>
              </a:rPr>
              <a:t>..........................................</a:t>
            </a:r>
          </a:p>
          <a:p>
            <a:pPr algn="ctr" rtl="1">
              <a:lnSpc>
                <a:spcPct val="200000"/>
              </a:lnSpc>
            </a:pPr>
            <a:r>
              <a:rPr lang="fa-IR" sz="2000" b="1" dirty="0">
                <a:solidFill>
                  <a:srgbClr val="1E3963"/>
                </a:solidFill>
                <a:latin typeface="Shabnam" panose="020B0603030804020204" pitchFamily="34" charset="-78"/>
                <a:cs typeface="Shabnam" panose="020B0603030804020204" pitchFamily="34" charset="-78"/>
              </a:rPr>
              <a:t>سال تحصیلی</a:t>
            </a:r>
            <a:endParaRPr lang="en-US" sz="2000" b="1" dirty="0">
              <a:solidFill>
                <a:srgbClr val="1E3963"/>
              </a:solidFill>
              <a:latin typeface="Shabnam" panose="020B0603030804020204" pitchFamily="34" charset="-78"/>
              <a:cs typeface="Shabnam" panose="020B0603030804020204" pitchFamily="34" charset="-78"/>
            </a:endParaRPr>
          </a:p>
          <a:p>
            <a:pPr algn="ctr" rtl="1">
              <a:lnSpc>
                <a:spcPct val="200000"/>
              </a:lnSpc>
            </a:pPr>
            <a:r>
              <a:rPr lang="fa-IR" dirty="0">
                <a:solidFill>
                  <a:srgbClr val="1E3963"/>
                </a:solidFill>
                <a:latin typeface="Vazir" panose="020B0603030804020204" pitchFamily="34" charset="-78"/>
                <a:cs typeface="Vazir" panose="020B0603030804020204" pitchFamily="34" charset="-78"/>
              </a:rPr>
              <a:t>بهار........</a:t>
            </a:r>
            <a:endParaRPr lang="en-US" dirty="0">
              <a:solidFill>
                <a:srgbClr val="1E3963"/>
              </a:solidFill>
              <a:latin typeface="Vazir" panose="020B0603030804020204" pitchFamily="34" charset="-78"/>
              <a:cs typeface="Vazir" panose="020B0603030804020204" pitchFamily="34" charset="-78"/>
            </a:endParaRPr>
          </a:p>
        </p:txBody>
      </p:sp>
      <p:sp>
        <p:nvSpPr>
          <p:cNvPr id="8" name="Oval 7">
            <a:extLst>
              <a:ext uri="{FF2B5EF4-FFF2-40B4-BE49-F238E27FC236}">
                <a16:creationId xmlns:a16="http://schemas.microsoft.com/office/drawing/2014/main" id="{70862EF9-5E6F-1A73-4843-92E9A139FF73}"/>
              </a:ext>
            </a:extLst>
          </p:cNvPr>
          <p:cNvSpPr/>
          <p:nvPr/>
        </p:nvSpPr>
        <p:spPr>
          <a:xfrm>
            <a:off x="8892178" y="860975"/>
            <a:ext cx="1208826" cy="1208826"/>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6E2183F3-2796-D6F1-42B0-7DD663E6F9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81673" y="587327"/>
            <a:ext cx="1029836" cy="1757383"/>
          </a:xfrm>
          <a:prstGeom prst="rect">
            <a:avLst/>
          </a:prstGeom>
        </p:spPr>
      </p:pic>
    </p:spTree>
    <p:extLst>
      <p:ext uri="{BB962C8B-B14F-4D97-AF65-F5344CB8AC3E}">
        <p14:creationId xmlns:p14="http://schemas.microsoft.com/office/powerpoint/2010/main" val="2057722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 y="3630980"/>
            <a:ext cx="11307097"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اطمینان از تمامیت پایگاه داده روش‌هایی وجود دارند که در ادامه به آن پرداخته می‌شود:</a:t>
            </a:r>
            <a:endParaRPr lang="en-US" sz="1600" dirty="0">
              <a:latin typeface="Vazir" panose="020B0603030804020204" pitchFamily="34" charset="-78"/>
              <a:cs typeface="Vazir" panose="020B0603030804020204" pitchFamily="34" charset="-78"/>
            </a:endParaRPr>
          </a:p>
          <a:p>
            <a:pPr algn="ctr" rtl="1">
              <a:lnSpc>
                <a:spcPct val="250000"/>
              </a:lnSpc>
            </a:pPr>
            <a:r>
              <a:rPr lang="fa-IR" sz="1600" dirty="0">
                <a:latin typeface="Vazir" panose="020B0603030804020204" pitchFamily="34" charset="-78"/>
                <a:cs typeface="Vazir" panose="020B0603030804020204" pitchFamily="34" charset="-78"/>
              </a:rPr>
              <a:t>پس از نصب پایگاه داده، باید رمز عبور تغییر داده شود. علاوه بر این، بررسی‌های دوره‌ای گوناگونی لازم است تا این اطمینان به وجود بیاید که رمز عبور در خطر قرار نگرفته است.</a:t>
            </a:r>
            <a:endParaRPr lang="en-US" sz="1600" dirty="0">
              <a:latin typeface="Vazir" panose="020B0603030804020204" pitchFamily="34" charset="-78"/>
              <a:cs typeface="Vazir" panose="020B0603030804020204" pitchFamily="34" charset="-78"/>
            </a:endParaRPr>
          </a:p>
          <a:p>
            <a:pPr algn="ctr" rtl="1">
              <a:lnSpc>
                <a:spcPct val="250000"/>
              </a:lnSpc>
            </a:pPr>
            <a:r>
              <a:rPr lang="fa-IR" sz="1600" dirty="0">
                <a:latin typeface="Vazir" panose="020B0603030804020204" pitchFamily="34" charset="-78"/>
                <a:cs typeface="Vazir" panose="020B0603030804020204" pitchFamily="34" charset="-78"/>
              </a:rPr>
              <a:t>باید آن دسته از حساب‌های کاربری که استفاده نمی‌شوند، قفل شوند. در شرایطی که یک حساب کاربری به طور قطعی هیچ‌گاه دوباره استفاده نخواهد شد، بهترین اقدام حذف آن است.</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53C9E7B1-8992-3DAE-2185-69681050BCBE}"/>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D91228ED-E735-B961-5995-EB85EFB00C46}"/>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grpSp>
        <p:nvGrpSpPr>
          <p:cNvPr id="12" name="Group 11">
            <a:extLst>
              <a:ext uri="{FF2B5EF4-FFF2-40B4-BE49-F238E27FC236}">
                <a16:creationId xmlns:a16="http://schemas.microsoft.com/office/drawing/2014/main" id="{FE742A3C-1B5D-455C-4CF6-DF26E2754D24}"/>
              </a:ext>
            </a:extLst>
          </p:cNvPr>
          <p:cNvGrpSpPr/>
          <p:nvPr/>
        </p:nvGrpSpPr>
        <p:grpSpPr>
          <a:xfrm>
            <a:off x="3695230" y="921236"/>
            <a:ext cx="4677984" cy="2664858"/>
            <a:chOff x="3695230" y="921236"/>
            <a:chExt cx="4677984" cy="2664858"/>
          </a:xfrm>
        </p:grpSpPr>
        <p:pic>
          <p:nvPicPr>
            <p:cNvPr id="10" name="Picture 9">
              <a:extLst>
                <a:ext uri="{FF2B5EF4-FFF2-40B4-BE49-F238E27FC236}">
                  <a16:creationId xmlns:a16="http://schemas.microsoft.com/office/drawing/2014/main" id="{FEBCF0F1-6796-6067-EE19-BD73C2C6ED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8784" y="1024227"/>
              <a:ext cx="4554430" cy="2561867"/>
            </a:xfrm>
            <a:prstGeom prst="rect">
              <a:avLst/>
            </a:prstGeom>
          </p:spPr>
        </p:pic>
        <p:sp>
          <p:nvSpPr>
            <p:cNvPr id="11" name="Rectangle 10">
              <a:extLst>
                <a:ext uri="{FF2B5EF4-FFF2-40B4-BE49-F238E27FC236}">
                  <a16:creationId xmlns:a16="http://schemas.microsoft.com/office/drawing/2014/main" id="{1149D38F-FF66-887F-CAF3-05C06DC93CEB}"/>
                </a:ext>
              </a:extLst>
            </p:cNvPr>
            <p:cNvSpPr/>
            <p:nvPr/>
          </p:nvSpPr>
          <p:spPr>
            <a:xfrm>
              <a:off x="3695230" y="921236"/>
              <a:ext cx="1234251" cy="497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89899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3267" y="1138846"/>
            <a:ext cx="6821215"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لازم است سیاست‌های پیشرفته مختلفی برای رمزهای عبور قوی ایجاد شوند. یکی از ایده‌های کارامد در این خصوص، الزام در تغییر رمز عبور به صورت ماهانه است.</a:t>
            </a:r>
            <a:endParaRPr lang="en-US" sz="1600" dirty="0">
              <a:latin typeface="Vazir" panose="020B0603030804020204" pitchFamily="34" charset="-78"/>
              <a:cs typeface="Vazir" panose="020B0603030804020204" pitchFamily="34" charset="-78"/>
            </a:endParaRPr>
          </a:p>
          <a:p>
            <a:pPr algn="justLow" rtl="1">
              <a:lnSpc>
                <a:spcPct val="300000"/>
              </a:lnSpc>
            </a:pPr>
            <a:r>
              <a:rPr lang="fa-IR" sz="1600" dirty="0">
                <a:latin typeface="Vazir" panose="020B0603030804020204" pitchFamily="34" charset="-78"/>
                <a:cs typeface="Vazir" panose="020B0603030804020204" pitchFamily="34" charset="-78"/>
              </a:rPr>
              <a:t>بررسی نقش‌ها و تنظیم دسترسی‌ها بر اساس آن‌ها بسیار اهمیت دارد. در واقع، باید این اطمینان حاصل شود که کاربران تنها به مواردی دسترسی دارند که مجاز به ‌استفاده از آن‌ها هستند. با وجود اینکه بررسی این موضوع برای پایگاه داده‌های بزرگ بسیار زمان‌بر است، اما اگر دسترسی‌ها به درستی تنظیم شوند، ورود یا دسترسی غیرمجاز به راحتی قابل بررسی خواهد بود.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E0C93523-B563-8B73-CD29-10A9C6543AE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20939650-6D01-E4D3-60DC-90E3421D1E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8449" y="1561549"/>
            <a:ext cx="4294461" cy="4294461"/>
          </a:xfrm>
          <a:prstGeom prst="rect">
            <a:avLst/>
          </a:prstGeom>
        </p:spPr>
      </p:pic>
    </p:spTree>
    <p:extLst>
      <p:ext uri="{BB962C8B-B14F-4D97-AF65-F5344CB8AC3E}">
        <p14:creationId xmlns:p14="http://schemas.microsoft.com/office/powerpoint/2010/main" val="2695360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9548" y="796608"/>
            <a:ext cx="11552903"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1- به کار گیری نام کاربری / رمز عبور پیش فرض، خالی، یا از نظر امنیتی ضعیف</a:t>
            </a:r>
          </a:p>
          <a:p>
            <a:pPr algn="ctr" rtl="1">
              <a:lnSpc>
                <a:spcPct val="300000"/>
              </a:lnSpc>
            </a:pPr>
            <a:r>
              <a:rPr lang="fa-IR" sz="1600" dirty="0">
                <a:latin typeface="Vazir" panose="020B0603030804020204" pitchFamily="34" charset="-78"/>
                <a:cs typeface="Vazir" panose="020B0603030804020204" pitchFamily="34" charset="-78"/>
              </a:rPr>
              <a:t>ممکن است در سازمان های بزرگ، پیگیری صدها یا هزاران پایگاه های داده، وظیفه ای طاقت فرسا و دلهره آور باشد. اما از بین بردن نام کاربری و رمز ورود به سیستم که هنوز در حالت پیش فرض، خالی (</a:t>
            </a:r>
            <a:r>
              <a:rPr lang="en-US" sz="1600" dirty="0">
                <a:latin typeface="Vazir" panose="020B0603030804020204" pitchFamily="34" charset="-78"/>
                <a:cs typeface="Vazir" panose="020B0603030804020204" pitchFamily="34" charset="-78"/>
              </a:rPr>
              <a:t>blank </a:t>
            </a:r>
            <a:r>
              <a:rPr lang="fa-IR" sz="1600" dirty="0">
                <a:latin typeface="Vazir" panose="020B0603030804020204" pitchFamily="34" charset="-78"/>
                <a:cs typeface="Vazir" panose="020B0603030804020204" pitchFamily="34" charset="-78"/>
              </a:rPr>
              <a:t>) یا از نظر امنیتی ضعیف هستند اولین مرحله مهم برای پر کردن درز های زره محافظ بانک اطلاعاتی سازمان می باشد. افراد نفوذگر همواره در گام اول نفوذ به دنبال پیگیری حساب هایی هستند که نام کاربری و رمز عبوری پیش فرض دارند، و هر زمانی که این امکان برایشان میسر شود لحظه ای در نفوذ به سیستم ها تردید نخواهند کرد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213ECB54-5401-03BF-C65F-1DED92C0F52A}"/>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396A822F-3088-F0DC-677D-226626F28045}"/>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3E16E715-456B-516D-B53A-972985FE12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664" y="4541390"/>
            <a:ext cx="2155447" cy="2155447"/>
          </a:xfrm>
          <a:prstGeom prst="rect">
            <a:avLst/>
          </a:prstGeom>
        </p:spPr>
      </p:pic>
      <p:pic>
        <p:nvPicPr>
          <p:cNvPr id="8" name="Picture 7">
            <a:extLst>
              <a:ext uri="{FF2B5EF4-FFF2-40B4-BE49-F238E27FC236}">
                <a16:creationId xmlns:a16="http://schemas.microsoft.com/office/drawing/2014/main" id="{893FF5C6-4F87-8048-022B-72D5319D3A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7719" y="4572169"/>
            <a:ext cx="2412020" cy="1891781"/>
          </a:xfrm>
          <a:prstGeom prst="rect">
            <a:avLst/>
          </a:prstGeom>
        </p:spPr>
      </p:pic>
    </p:spTree>
    <p:extLst>
      <p:ext uri="{BB962C8B-B14F-4D97-AF65-F5344CB8AC3E}">
        <p14:creationId xmlns:p14="http://schemas.microsoft.com/office/powerpoint/2010/main" val="653649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8069" y="2301129"/>
            <a:ext cx="11299298"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2- تزریق کد های </a:t>
            </a:r>
            <a:r>
              <a:rPr lang="en-US" sz="1600" dirty="0">
                <a:latin typeface="Vazir" panose="020B0603030804020204" pitchFamily="34" charset="-78"/>
                <a:cs typeface="Vazir" panose="020B0603030804020204" pitchFamily="34" charset="-78"/>
              </a:rPr>
              <a:t>SQL</a:t>
            </a:r>
          </a:p>
          <a:p>
            <a:pPr algn="justLow" rtl="1">
              <a:lnSpc>
                <a:spcPct val="300000"/>
              </a:lnSpc>
            </a:pPr>
            <a:r>
              <a:rPr lang="fa-IR" sz="1600" dirty="0">
                <a:latin typeface="Vazir" panose="020B0603030804020204" pitchFamily="34" charset="-78"/>
                <a:cs typeface="Vazir" panose="020B0603030804020204" pitchFamily="34" charset="-78"/>
              </a:rPr>
              <a:t>وقتی بستر نرم افزاری یا پلت فرم پایگاه داده شما نتواند ورودی ها را پاکسازی نماید، مهاجمان قادر به اجرای تزریق </a:t>
            </a:r>
            <a:r>
              <a:rPr lang="en-US" sz="1600" dirty="0">
                <a:latin typeface="Vazir" panose="020B0603030804020204" pitchFamily="34" charset="-78"/>
                <a:cs typeface="Vazir" panose="020B0603030804020204" pitchFamily="34" charset="-78"/>
              </a:rPr>
              <a:t>SQL </a:t>
            </a:r>
            <a:r>
              <a:rPr lang="fa-IR" sz="1600" dirty="0">
                <a:latin typeface="Vazir" panose="020B0603030804020204" pitchFamily="34" charset="-78"/>
                <a:cs typeface="Vazir" panose="020B0603030804020204" pitchFamily="34" charset="-78"/>
              </a:rPr>
              <a:t>شبیه به روشی که در حملات مبتنی بر وب انجام می دهند خواهند بود، که در نهایت به آنها این امکان را می دهد که امتیازات کاربری خود را بالا تر برده و به طیف گسترده ای از عملکرد های درونی سیستم یا شبکه دسترسی یابند. بسیاری از توسعه دهندگان امنیتی به طور مرتب وصله هایی را برای جلوگیری از بروز این مشکلات منتشر می کنند، اما این اصلاحات نمی تواند برای شما کار چندانی انجام دهد اگر: سیستم مدیریتی پایگاه داده یا </a:t>
            </a:r>
            <a:r>
              <a:rPr lang="en-US" sz="1600" dirty="0">
                <a:latin typeface="Vazir" panose="020B0603030804020204" pitchFamily="34" charset="-78"/>
                <a:cs typeface="Vazir" panose="020B0603030804020204" pitchFamily="34" charset="-78"/>
              </a:rPr>
              <a:t>DBMS </a:t>
            </a:r>
            <a:r>
              <a:rPr lang="fa-IR" sz="1600" dirty="0">
                <a:latin typeface="Vazir" panose="020B0603030804020204" pitchFamily="34" charset="-78"/>
                <a:cs typeface="Vazir" panose="020B0603030804020204" pitchFamily="34" charset="-78"/>
              </a:rPr>
              <a:t> شما بدون وصله شدن به حال اولیه رها شده 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t="504" b="8484"/>
          <a:stretch/>
        </p:blipFill>
        <p:spPr>
          <a:xfrm>
            <a:off x="1143026" y="1145629"/>
            <a:ext cx="3214622" cy="17131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ADD65335-9294-9B2E-23B7-4EF0085E7BFC}"/>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70343C87-6638-4B04-9A99-D17F8CEB4718}"/>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A17AE6A2-C29A-764A-00CD-6522DB37193B}"/>
              </a:ext>
            </a:extLst>
          </p:cNvPr>
          <p:cNvPicPr>
            <a:picLocks noChangeAspect="1"/>
          </p:cNvPicPr>
          <p:nvPr/>
        </p:nvPicPr>
        <p:blipFill>
          <a:blip r:embed="rId3"/>
          <a:stretch>
            <a:fillRect/>
          </a:stretch>
        </p:blipFill>
        <p:spPr>
          <a:xfrm>
            <a:off x="5280492" y="1145629"/>
            <a:ext cx="3054211" cy="17131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7502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0083" y="1183158"/>
            <a:ext cx="5641766"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3- اعطای حق دسترسی گسترده و بیش از حد به کاربران یا گروه ها</a:t>
            </a:r>
          </a:p>
          <a:p>
            <a:pPr algn="justLow" rtl="1">
              <a:lnSpc>
                <a:spcPct val="300000"/>
              </a:lnSpc>
            </a:pPr>
            <a:r>
              <a:rPr lang="fa-IR" sz="1600" dirty="0">
                <a:latin typeface="Vazir" panose="020B0603030804020204" pitchFamily="34" charset="-78"/>
                <a:cs typeface="Vazir" panose="020B0603030804020204" pitchFamily="34" charset="-78"/>
              </a:rPr>
              <a:t>لازم است سازمانها و ادارات از این مسئله اطمینان حاصل کنند که امکانات دسترسی کاربران خود به کسانی که در نهایت قرار است از آنها همان استفاده ای کنند که یک سرایدار با جمع آوری کلید های مختلف روی دسته کلید و ساختن شاه کلید، اعطا نشود. (به عبارت دیگر بسیاری از امکانات مهم دسترسی برای همه کاربران کاربرد ندارد.)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6E862743-8852-FAE8-3EE2-760DDC5A1E95}"/>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C95EFBD3-4237-3B56-0374-41515B5BD332}"/>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7F2E7AE7-79A3-C13E-AB79-9BE4E4211873}"/>
              </a:ext>
            </a:extLst>
          </p:cNvPr>
          <p:cNvPicPr>
            <a:picLocks noChangeAspect="1"/>
          </p:cNvPicPr>
          <p:nvPr/>
        </p:nvPicPr>
        <p:blipFill>
          <a:blip r:embed="rId2">
            <a:duotone>
              <a:srgbClr val="E7E6E6">
                <a:shade val="45000"/>
                <a:satMod val="135000"/>
              </a:srgbClr>
              <a:prstClr val="white"/>
            </a:duotone>
            <a:extLst>
              <a:ext uri="{BEBA8EAE-BF5A-486C-A8C5-ECC9F3942E4B}">
                <a14:imgProps xmlns:a14="http://schemas.microsoft.com/office/drawing/2010/main">
                  <a14:imgLayer r:embed="rId3">
                    <a14:imgEffect>
                      <a14:backgroundRemoval t="6356" b="92797" l="5349" r="92791">
                        <a14:foregroundMark x1="41279" y1="22599" x2="42442" y2="6497"/>
                        <a14:foregroundMark x1="31628" y1="66525" x2="5581" y2="69492"/>
                        <a14:foregroundMark x1="34070" y1="86299" x2="35349" y2="92797"/>
                        <a14:foregroundMark x1="87093" y1="68362" x2="92791" y2="66808"/>
                      </a14:backgroundRemoval>
                    </a14:imgEffect>
                  </a14:imgLayer>
                </a14:imgProps>
              </a:ext>
              <a:ext uri="{28A0092B-C50C-407E-A947-70E740481C1C}">
                <a14:useLocalDpi xmlns:a14="http://schemas.microsoft.com/office/drawing/2010/main" val="0"/>
              </a:ext>
            </a:extLst>
          </a:blip>
          <a:stretch>
            <a:fillRect/>
          </a:stretch>
        </p:blipFill>
        <p:spPr>
          <a:xfrm flipH="1">
            <a:off x="0" y="1650097"/>
            <a:ext cx="5812221" cy="4784945"/>
          </a:xfrm>
          <a:prstGeom prst="rect">
            <a:avLst/>
          </a:prstGeom>
        </p:spPr>
      </p:pic>
    </p:spTree>
    <p:extLst>
      <p:ext uri="{BB962C8B-B14F-4D97-AF65-F5344CB8AC3E}">
        <p14:creationId xmlns:p14="http://schemas.microsoft.com/office/powerpoint/2010/main" val="2261032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2931" y="1109584"/>
            <a:ext cx="4656421"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عوض ، </a:t>
            </a:r>
            <a:r>
              <a:rPr lang="en-US" sz="1600" dirty="0">
                <a:latin typeface="Vazir" panose="020B0603030804020204" pitchFamily="34" charset="-78"/>
                <a:cs typeface="Vazir" panose="020B0603030804020204" pitchFamily="34" charset="-78"/>
              </a:rPr>
              <a:t>Rothacker </a:t>
            </a:r>
            <a:r>
              <a:rPr lang="fa-IR" sz="1600" dirty="0">
                <a:latin typeface="Vazir" panose="020B0603030804020204" pitchFamily="34" charset="-78"/>
                <a:cs typeface="Vazir" panose="020B0603030804020204" pitchFamily="34" charset="-78"/>
              </a:rPr>
              <a:t>توصیه می کند تنها کاربران معینی را در گروهها یا پست ها مشخص شده ای سازماندهی کرده و امتیازات و سطوح تعریف شده ای از دسترسی به سیستم را به آن نقش ها اعطا کنیم، که این امر مدیریت جمعی و بالابردن امنیت کلی را بسیار آسان تر از حالتی می کند که به طور مستقیم به همه کاربران حق و حقوقی بیش از حد نیازشان اعطا کنیم</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6E862743-8852-FAE8-3EE2-760DDC5A1E95}"/>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C95EFBD3-4237-3B56-0374-41515B5BD332}"/>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8353E5DA-FE35-A198-1A02-33C1360073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6016" y="1423447"/>
            <a:ext cx="6584623" cy="4938467"/>
          </a:xfrm>
          <a:prstGeom prst="rect">
            <a:avLst/>
          </a:prstGeom>
        </p:spPr>
      </p:pic>
    </p:spTree>
    <p:extLst>
      <p:ext uri="{BB962C8B-B14F-4D97-AF65-F5344CB8AC3E}">
        <p14:creationId xmlns:p14="http://schemas.microsoft.com/office/powerpoint/2010/main" val="896830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110" y="979468"/>
            <a:ext cx="11149780" cy="218521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4- فعال کردن غیر ضروری امکانات و ویژگی های پایگاه داده</a:t>
            </a:r>
          </a:p>
          <a:p>
            <a:pPr algn="justLow" rtl="1">
              <a:lnSpc>
                <a:spcPct val="300000"/>
              </a:lnSpc>
            </a:pPr>
            <a:r>
              <a:rPr lang="fa-IR" sz="1600" dirty="0">
                <a:latin typeface="Vazir" panose="020B0603030804020204" pitchFamily="34" charset="-78"/>
                <a:cs typeface="Vazir" panose="020B0603030804020204" pitchFamily="34" charset="-78"/>
              </a:rPr>
              <a:t>در هنگام نصب هر بانک اطلاعاتی همراه با ملزومات، بسته های افزونه در اشکال و اندازه های مختلف مشاهده می شوند که اکثر انها در عمل برای برخی از سازمان ها و ارگان ها بلااستفاده محسوب می شوند. </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A7CC8DA4-1F03-4238-A9DF-979003E48520}"/>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9F78F75-5ACB-6112-6D3D-CA7908B8270A}"/>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16659041-0546-9FDC-6336-673AF24DB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8486" y="3429000"/>
            <a:ext cx="4650557" cy="305275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127BE80A-97AA-6A6A-7AB2-34120C2FB9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144" y="3429000"/>
            <a:ext cx="5429839" cy="30542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570038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7518" y="1147634"/>
            <a:ext cx="6678476"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از آنجا که قاعده بازی در بحث امنیت پایگاه داده عبارت است از کاهش سطح حملات، شرکت ها باید به دنبال بسته هایی باشند که از آن هیچ گونه بهره برداری نمی شود و آنها را غیر فعال کرده و یا به طور کامل حذف کنند. این امر نه تنها باعث کاهش خطرات ناشی از حملات اولیه از طریق این بردارها می شود، بلکه در عین حال مدیریت وصله ها (</a:t>
            </a:r>
            <a:r>
              <a:rPr lang="en-US" sz="1600" dirty="0">
                <a:latin typeface="Vazir" panose="020B0603030804020204" pitchFamily="34" charset="-78"/>
                <a:cs typeface="Vazir" panose="020B0603030804020204" pitchFamily="34" charset="-78"/>
              </a:rPr>
              <a:t>patch management </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را نیز ساده تر می کند. هنگامی که این قبیل بسته ها نیاز به سرهم بندی و پچ کردن نداشته باشند، سازمان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نیازی به تقلا و کوشش زیاد نخواهد داشت.</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A7CC8DA4-1F03-4238-A9DF-979003E48520}"/>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9F78F75-5ACB-6112-6D3D-CA7908B8270A}"/>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4FB2FB3F-5B52-C44D-2826-DCF1BE9FB3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6555"/>
            <a:ext cx="5151748" cy="3863811"/>
          </a:xfrm>
          <a:prstGeom prst="rect">
            <a:avLst/>
          </a:prstGeom>
        </p:spPr>
      </p:pic>
    </p:spTree>
    <p:extLst>
      <p:ext uri="{BB962C8B-B14F-4D97-AF65-F5344CB8AC3E}">
        <p14:creationId xmlns:p14="http://schemas.microsoft.com/office/powerpoint/2010/main" val="1778481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513" y="960800"/>
            <a:ext cx="11120283" cy="4401205"/>
          </a:xfrm>
          <a:prstGeom prst="rect">
            <a:avLst/>
          </a:prstGeom>
        </p:spPr>
        <p:txBody>
          <a:bodyPr wrap="square">
            <a:spAutoFit/>
          </a:bodyPr>
          <a:lstStyle/>
          <a:p>
            <a:pPr algn="r" rtl="1">
              <a:lnSpc>
                <a:spcPct val="300000"/>
              </a:lnSpc>
            </a:pPr>
            <a:r>
              <a:rPr lang="fa-IR" sz="1600" dirty="0">
                <a:latin typeface="Vazir" panose="020B0603030804020204" pitchFamily="34" charset="-78"/>
                <a:cs typeface="Vazir" panose="020B0603030804020204" pitchFamily="34" charset="-78"/>
              </a:rPr>
              <a:t>5-عدم مدیریت تنظیمات از هم گسیخته</a:t>
            </a:r>
          </a:p>
          <a:p>
            <a:pPr algn="justLow" rtl="1">
              <a:lnSpc>
                <a:spcPct val="300000"/>
              </a:lnSpc>
            </a:pPr>
            <a:r>
              <a:rPr lang="fa-IR" sz="1600" dirty="0">
                <a:latin typeface="Vazir" panose="020B0603030804020204" pitchFamily="34" charset="-78"/>
                <a:cs typeface="Vazir" panose="020B0603030804020204" pitchFamily="34" charset="-78"/>
              </a:rPr>
              <a:t>به طور مشابه ، پایگاه های داده کاملا مجهز به گزینه های مختلف تنظیمات و ملاحظات در مورد انالیزور های پایگاه داده یا</a:t>
            </a:r>
            <a:r>
              <a:rPr lang="en-US" sz="1600" dirty="0">
                <a:latin typeface="Vazir" panose="020B0603030804020204" pitchFamily="34" charset="-78"/>
                <a:cs typeface="Vazir" panose="020B0603030804020204" pitchFamily="34" charset="-78"/>
              </a:rPr>
              <a:t>DBA </a:t>
            </a:r>
            <a:r>
              <a:rPr lang="fa-IR" sz="1600" dirty="0">
                <a:latin typeface="Vazir" panose="020B0603030804020204" pitchFamily="34" charset="-78"/>
                <a:cs typeface="Vazir" panose="020B0603030804020204" pitchFamily="34" charset="-78"/>
              </a:rPr>
              <a:t> برای تنظیم بهینه عملکرد ها و ویژگی های ارتقا یافته می باشند. لازم است سازمانها و شرکت ها مواظب اعمال تنظیمات نا امن در پایگاه داده باشند که می تواند به طور پیش فرض فعال بوده و یا به منظور سهولت برای کار با </a:t>
            </a:r>
            <a:r>
              <a:rPr lang="en-US" sz="1600" dirty="0">
                <a:latin typeface="Vazir" panose="020B0603030804020204" pitchFamily="34" charset="-78"/>
                <a:cs typeface="Vazir" panose="020B0603030804020204" pitchFamily="34" charset="-78"/>
              </a:rPr>
              <a:t>DBA </a:t>
            </a:r>
            <a:r>
              <a:rPr lang="fa-IR" sz="1600" dirty="0">
                <a:latin typeface="Vazir" panose="020B0603030804020204" pitchFamily="34" charset="-78"/>
                <a:cs typeface="Vazir" panose="020B0603030804020204" pitchFamily="34" charset="-78"/>
              </a:rPr>
              <a:t>ها یا توسعه دهندگان </a:t>
            </a:r>
          </a:p>
          <a:p>
            <a:pPr algn="r" rtl="1">
              <a:lnSpc>
                <a:spcPct val="300000"/>
              </a:lnSpc>
            </a:pPr>
            <a:r>
              <a:rPr lang="fa-IR" sz="1600" dirty="0">
                <a:latin typeface="Vazir" panose="020B0603030804020204" pitchFamily="34" charset="-78"/>
                <a:cs typeface="Vazir" panose="020B0603030804020204" pitchFamily="34" charset="-78"/>
              </a:rPr>
              <a:t>نرم افزاری این تنظیمات ضعیف اما سهل الوصول توسط افراد ناآگاه فعال </a:t>
            </a:r>
          </a:p>
          <a:p>
            <a:pPr algn="r" rtl="1">
              <a:lnSpc>
                <a:spcPct val="300000"/>
              </a:lnSpc>
            </a:pPr>
            <a:r>
              <a:rPr lang="fa-IR" sz="1600" dirty="0">
                <a:latin typeface="Vazir" panose="020B0603030804020204" pitchFamily="34" charset="-78"/>
                <a:cs typeface="Vazir" panose="020B0603030804020204" pitchFamily="34" charset="-78"/>
              </a:rPr>
              <a:t>گردد.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86342" y="3956555"/>
            <a:ext cx="3991390" cy="2454704"/>
          </a:xfrm>
          <a:prstGeom prst="roundRect">
            <a:avLst>
              <a:gd name="adj" fmla="val 839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D2F43251-DB32-EE6A-CE32-4ABF3784D9E7}"/>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4302140C-B9DF-FC0C-9CA0-75E00F0FFB5E}"/>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0191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890" y="890644"/>
            <a:ext cx="6746514"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6- سرریزهای بافری (</a:t>
            </a:r>
            <a:r>
              <a:rPr lang="en-US" sz="1600" dirty="0">
                <a:latin typeface="Vazir" panose="020B0603030804020204" pitchFamily="34" charset="-78"/>
                <a:cs typeface="Vazir" panose="020B0603030804020204" pitchFamily="34" charset="-78"/>
              </a:rPr>
              <a:t>Buffer overflow</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یکی دیگر از روش های مورد علاقه هکرها، آسیب پذیری از طریق سرریز بافر است. این روش به این طریق مورد بهره برداری فرد نفوذ کننده قرار می گیرد که با فرستادن منابع ورودی به میزان متراکم و زیاد برای مثال با تعداد کاراکترهایی که بیشتر از حد قابل قبول برای یک برنامه کاربردی می باشد به طور مثال، یا اضافه کردن 100 کاراکتر به یک جعبه ورودی، درخواست یک </a:t>
            </a:r>
            <a:r>
              <a:rPr lang="en-US" sz="1600" dirty="0">
                <a:latin typeface="Vazir" panose="020B0603030804020204" pitchFamily="34" charset="-78"/>
                <a:cs typeface="Vazir" panose="020B0603030804020204" pitchFamily="34" charset="-78"/>
              </a:rPr>
              <a:t>SSN </a:t>
            </a:r>
            <a:r>
              <a:rPr lang="fa-IR" sz="1600" dirty="0">
                <a:latin typeface="Vazir" panose="020B0603030804020204" pitchFamily="34" charset="-78"/>
                <a:cs typeface="Vazir" panose="020B0603030804020204" pitchFamily="34" charset="-78"/>
              </a:rPr>
              <a:t>می کند. توسعه دهندگان نرم افزارهای بانک اطلاعات روی راه حلهایی که مانع از بروز اینگونه حملات می شوند سخت کار کرده اند. این دلیل دیگری است برای اینکه چرا معتقدیم به روز رسانی و انتشار مرتب وصله های امنیتی بسیار حیاتی است. </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074C4F18-2132-C194-D912-788D2AAB9FA7}"/>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22A0766-9217-3A98-AA10-CDDFC9D05B63}"/>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E5F0EA45-3906-E18D-0951-FB50C7D228B2}"/>
              </a:ext>
            </a:extLst>
          </p:cNvPr>
          <p:cNvPicPr>
            <a:picLocks noChangeAspect="1"/>
          </p:cNvPicPr>
          <p:nvPr/>
        </p:nvPicPr>
        <p:blipFill>
          <a:blip r:embed="rId2"/>
          <a:stretch>
            <a:fillRect/>
          </a:stretch>
        </p:blipFill>
        <p:spPr>
          <a:xfrm rot="18559311">
            <a:off x="6638285" y="2096268"/>
            <a:ext cx="5350130" cy="3128731"/>
          </a:xfrm>
          <a:prstGeom prst="ellipse">
            <a:avLst/>
          </a:prstGeom>
          <a:ln>
            <a:noFill/>
          </a:ln>
          <a:effectLst>
            <a:softEdge rad="112500"/>
          </a:effectLst>
        </p:spPr>
      </p:pic>
    </p:spTree>
    <p:extLst>
      <p:ext uri="{BB962C8B-B14F-4D97-AF65-F5344CB8AC3E}">
        <p14:creationId xmlns:p14="http://schemas.microsoft.com/office/powerpoint/2010/main" val="3344013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3291" y="1425334"/>
            <a:ext cx="11414686" cy="2169825"/>
          </a:xfrm>
          <a:prstGeom prst="rect">
            <a:avLst/>
          </a:prstGeom>
        </p:spPr>
        <p:txBody>
          <a:bodyPr wrap="square">
            <a:spAutoFit/>
          </a:bodyPr>
          <a:lstStyle/>
          <a:p>
            <a:pPr algn="r" rtl="1">
              <a:lnSpc>
                <a:spcPct val="150000"/>
              </a:lnSpc>
            </a:pPr>
            <a:r>
              <a:rPr lang="fa-IR" dirty="0">
                <a:cs typeface="B Nazanin" panose="00000400000000000000" pitchFamily="2" charset="-78"/>
              </a:rPr>
              <a:t>امنیت پایگاه داده به اقدامات مختلفی اطلاق می‌شود که سازمان‌ها از آن‌ها برای اطمینان از حفظ شدن پایگاه‌های اطلاعاتی خود در برابر تهدیدات داخلی و خارجی استفاده می‌کنند. منظور از امنیت پایگاه داده، محافظت از خود پایگاه داده، داده‌های موجود در آن، سیستم مدیریت پایگاه داده مربوطه و برنامه‌های کاربردی مختلفی است که دسترسی به آن‌ها در ارتباط با بانک اطلاعاتی وجود دارد. سازمان‌ها باید پایگاه‌های اطلاعاتی را در برابر حملات عمدی گوناگون مانند تهدیدات امنیت شبکه و همچنین سو استفاده از داده‌ها و پایگاه‌های اطلاعاتی ایمن کنند.</a:t>
            </a:r>
          </a:p>
          <a:p>
            <a:pPr algn="r" rtl="1">
              <a:lnSpc>
                <a:spcPct val="150000"/>
              </a:lnSpc>
            </a:pPr>
            <a:endParaRPr lang="fa-IR" dirty="0">
              <a:effectLst/>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862500" y="3346049"/>
            <a:ext cx="4953838" cy="30466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21D998A2-2C44-5E72-6215-16C4A31B49D3}"/>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6D243B5D-7362-075F-1AF3-1F53978FCF6C}"/>
              </a:ext>
            </a:extLst>
          </p:cNvPr>
          <p:cNvSpPr/>
          <p:nvPr/>
        </p:nvSpPr>
        <p:spPr>
          <a:xfrm>
            <a:off x="7870709" y="323891"/>
            <a:ext cx="297389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امنیت پایگاه داده چیست ؟</a:t>
            </a:r>
          </a:p>
        </p:txBody>
      </p:sp>
      <p:pic>
        <p:nvPicPr>
          <p:cNvPr id="7" name="Picture 6">
            <a:extLst>
              <a:ext uri="{FF2B5EF4-FFF2-40B4-BE49-F238E27FC236}">
                <a16:creationId xmlns:a16="http://schemas.microsoft.com/office/drawing/2014/main" id="{DDDD4554-BB88-4ABF-782C-A744FFBD71FE}"/>
              </a:ext>
            </a:extLst>
          </p:cNvPr>
          <p:cNvPicPr>
            <a:picLocks noChangeAspect="1"/>
          </p:cNvPicPr>
          <p:nvPr/>
        </p:nvPicPr>
        <p:blipFill rotWithShape="1">
          <a:blip r:embed="rId3"/>
          <a:srcRect r="12679"/>
          <a:stretch/>
        </p:blipFill>
        <p:spPr>
          <a:xfrm>
            <a:off x="6560520" y="3346049"/>
            <a:ext cx="4729517" cy="30466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87142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9264" y="1452469"/>
            <a:ext cx="10933472"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7- افزایش امتیازات</a:t>
            </a:r>
          </a:p>
          <a:p>
            <a:pPr algn="ctr" rtl="1">
              <a:lnSpc>
                <a:spcPct val="300000"/>
              </a:lnSpc>
            </a:pPr>
            <a:r>
              <a:rPr lang="fa-IR" sz="1600" dirty="0">
                <a:latin typeface="Vazir" panose="020B0603030804020204" pitchFamily="34" charset="-78"/>
                <a:cs typeface="Vazir" panose="020B0603030804020204" pitchFamily="34" charset="-78"/>
              </a:rPr>
              <a:t>به طور مشابه، پایگاه های داده اغلب از آسیب پذیری هایی مشترک رنج می برند که به فرد نفوذی اجازه افزایش امتیازات حساب خود که در ابتدا با سطح امتیاز پایین و دسترسی کم بوده را می دهد و در نهایت این فرد قادر به در اختیار گرفتن امکانات مدیریتی یا </a:t>
            </a:r>
            <a:r>
              <a:rPr lang="en-US" sz="1600" dirty="0">
                <a:latin typeface="Vazir" panose="020B0603030804020204" pitchFamily="34" charset="-78"/>
                <a:cs typeface="Vazir" panose="020B0603030804020204" pitchFamily="34" charset="-78"/>
              </a:rPr>
              <a:t>administrator </a:t>
            </a:r>
            <a:r>
              <a:rPr lang="fa-IR" sz="1600" dirty="0">
                <a:latin typeface="Vazir" panose="020B0603030804020204" pitchFamily="34" charset="-78"/>
                <a:cs typeface="Vazir" panose="020B0603030804020204" pitchFamily="34" charset="-78"/>
              </a:rPr>
              <a:t>برای حساب خود می باشد. به عنوان مثال، </a:t>
            </a:r>
            <a:r>
              <a:rPr lang="en-US" sz="1600" dirty="0">
                <a:latin typeface="Vazir" panose="020B0603030804020204" pitchFamily="34" charset="-78"/>
                <a:cs typeface="Vazir" panose="020B0603030804020204" pitchFamily="34" charset="-78"/>
              </a:rPr>
              <a:t>Rothacker </a:t>
            </a:r>
            <a:r>
              <a:rPr lang="fa-IR" sz="1600" dirty="0">
                <a:latin typeface="Vazir" panose="020B0603030804020204" pitchFamily="34" charset="-78"/>
                <a:cs typeface="Vazir" panose="020B0603030804020204" pitchFamily="34" charset="-78"/>
              </a:rPr>
              <a:t>در این بار توضیح می دهد، یک مهاجم ممکن است از تابعی که در قسمت </a:t>
            </a:r>
            <a:r>
              <a:rPr lang="en-US" sz="1600" dirty="0" err="1">
                <a:latin typeface="Vazir" panose="020B0603030804020204" pitchFamily="34" charset="-78"/>
                <a:cs typeface="Vazir" panose="020B0603030804020204" pitchFamily="34" charset="-78"/>
              </a:rPr>
              <a:t>sysdba</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اجرا می شود برای مقاصد خود سوء استفاده کند. از انجا که اکثر این آسیب پذیری کشف نشده اند، مدیران نیاز به مقابله با آنها از طریق به روز رسانی های به موقع و انتشار پچ ها خواهند داشت. </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8646309E-E03B-0CB9-D49D-042DF72F1058}"/>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7D0F448B-6BC3-34FD-6206-E9BD661A3141}"/>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67283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367" y="1015046"/>
            <a:ext cx="11297265"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8- حمله مبتنی بر انکار دسترسی به سرویس</a:t>
            </a:r>
          </a:p>
          <a:p>
            <a:pPr algn="ctr" rtl="1">
              <a:lnSpc>
                <a:spcPct val="300000"/>
              </a:lnSpc>
            </a:pPr>
            <a:r>
              <a:rPr lang="en-US" sz="1600" dirty="0">
                <a:latin typeface="Vazir" panose="020B0603030804020204" pitchFamily="34" charset="-78"/>
                <a:cs typeface="Vazir" panose="020B0603030804020204" pitchFamily="34" charset="-78"/>
              </a:rPr>
              <a:t>SQL Slammer </a:t>
            </a:r>
            <a:r>
              <a:rPr lang="fa-IR" sz="1600" dirty="0">
                <a:latin typeface="Vazir" panose="020B0603030804020204" pitchFamily="34" charset="-78"/>
                <a:cs typeface="Vazir" panose="020B0603030804020204" pitchFamily="34" charset="-78"/>
              </a:rPr>
              <a:t>به ارائه تصویر بسیار روشنی از این مسئله که هکرها چگونه می توانند با استفاده از آسیب پذیری های</a:t>
            </a:r>
            <a:r>
              <a:rPr lang="en-US" sz="1600" dirty="0">
                <a:latin typeface="Vazir" panose="020B0603030804020204" pitchFamily="34" charset="-78"/>
                <a:cs typeface="Vazir" panose="020B0603030804020204" pitchFamily="34" charset="-78"/>
              </a:rPr>
              <a:t>DBMS </a:t>
            </a:r>
            <a:r>
              <a:rPr lang="fa-IR" sz="1600" dirty="0">
                <a:latin typeface="Vazir" panose="020B0603030804020204" pitchFamily="34" charset="-78"/>
                <a:cs typeface="Vazir" panose="020B0603030804020204" pitchFamily="34" charset="-78"/>
              </a:rPr>
              <a:t> به نابود کردن سرورهای پایگاه داده از طریق یک سیل ترافیکی بپردازند پرداخته است. (</a:t>
            </a:r>
            <a:r>
              <a:rPr lang="en-US" sz="1600" dirty="0">
                <a:latin typeface="Vazir" panose="020B0603030804020204" pitchFamily="34" charset="-78"/>
                <a:cs typeface="Vazir" panose="020B0603030804020204" pitchFamily="34" charset="-78"/>
              </a:rPr>
              <a:t>SQL Slammer </a:t>
            </a:r>
            <a:r>
              <a:rPr lang="fa-IR" sz="1600" dirty="0">
                <a:latin typeface="Vazir" panose="020B0603030804020204" pitchFamily="34" charset="-78"/>
                <a:cs typeface="Vazir" panose="020B0603030804020204" pitchFamily="34" charset="-78"/>
              </a:rPr>
              <a:t>)  نوعی کرم رایانه ای بود که سبب بروز خطای </a:t>
            </a:r>
            <a:r>
              <a:rPr lang="en-US" sz="1600" dirty="0">
                <a:latin typeface="Vazir" panose="020B0603030804020204" pitchFamily="34" charset="-78"/>
                <a:cs typeface="Vazir" panose="020B0603030804020204" pitchFamily="34" charset="-78"/>
              </a:rPr>
              <a:t>denial of service </a:t>
            </a:r>
            <a:r>
              <a:rPr lang="fa-IR" sz="1600" dirty="0">
                <a:latin typeface="Vazir" panose="020B0603030804020204" pitchFamily="34" charset="-78"/>
                <a:cs typeface="Vazir" panose="020B0603030804020204" pitchFamily="34" charset="-78"/>
              </a:rPr>
              <a:t> در برخی از میزبان ها شده و در زمان سرایت آلودگی به طرز چشمگیری سرعت کلی اینترنت در جهان را کاهش داد. این کرم در تاریخ 25 ژانویه 2003 کار خود را آغاز کرد و در کمتر از 10 دقیقه 75000 رایانه را آلوده کرد). بسیار روشن است وقتی آلودگی </a:t>
            </a:r>
            <a:r>
              <a:rPr lang="en-US" sz="1600" dirty="0">
                <a:latin typeface="Vazir" panose="020B0603030804020204" pitchFamily="34" charset="-78"/>
                <a:cs typeface="Vazir" panose="020B0603030804020204" pitchFamily="34" charset="-78"/>
              </a:rPr>
              <a:t>Slammer </a:t>
            </a:r>
            <a:r>
              <a:rPr lang="fa-IR" sz="1600" dirty="0">
                <a:latin typeface="Vazir" panose="020B0603030804020204" pitchFamily="34" charset="-78"/>
                <a:cs typeface="Vazir" panose="020B0603030804020204" pitchFamily="34" charset="-78"/>
              </a:rPr>
              <a:t> در سال 2003 به راه افتاد، یک پچ از قبل وجود داشت که آن آسیب پذیری و نحوه مقابله با آن را پوشش می داد. حال بعد از گذشت هفت سال ، </a:t>
            </a:r>
            <a:r>
              <a:rPr lang="en-US" sz="1600" dirty="0">
                <a:latin typeface="Vazir" panose="020B0603030804020204" pitchFamily="34" charset="-78"/>
                <a:cs typeface="Vazir" panose="020B0603030804020204" pitchFamily="34" charset="-78"/>
              </a:rPr>
              <a:t>SQL Slammer </a:t>
            </a:r>
            <a:r>
              <a:rPr lang="fa-IR" sz="1600" dirty="0">
                <a:latin typeface="Vazir" panose="020B0603030804020204" pitchFamily="34" charset="-78"/>
                <a:cs typeface="Vazir" panose="020B0603030804020204" pitchFamily="34" charset="-78"/>
              </a:rPr>
              <a:t> هنوز هم کماکان به کار خود ادامه می دهد و هنوز هم سرورهای پچ نشده را انتخاب می کند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1655A452-AD01-1D45-BFEA-707AB2703D61}"/>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FF342C6F-3E00-7C50-1072-06749448B3C8}"/>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85945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161" y="859964"/>
            <a:ext cx="6115664" cy="5605381"/>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9-پایگاه داده های پچ نشده</a:t>
            </a:r>
          </a:p>
          <a:p>
            <a:pPr algn="justLow" rtl="1">
              <a:lnSpc>
                <a:spcPct val="250000"/>
              </a:lnSpc>
            </a:pPr>
            <a:r>
              <a:rPr lang="fa-IR" sz="1600" dirty="0">
                <a:latin typeface="Vazir" panose="020B0603030804020204" pitchFamily="34" charset="-78"/>
                <a:cs typeface="Vazir" panose="020B0603030804020204" pitchFamily="34" charset="-78"/>
              </a:rPr>
              <a:t>این مورد ممکن است تکراری باشد، اما ارزش تکرار کردن دارد. بنابراین بسیاری از مدیران پایگاه های داده اصولا اعتقادی به انتشار وصله های امنیتی جدید در موعد مقرر و به طور منظم ندارند چرا که آنها می ترسند پچ جدید سبب دگرگونی تنظیمات پایگاه داده ها گردند. اما این روز ها خطر ابتلا به هک شدن بسیار بالاتر از خطر استفاده از پچ بلا استفاده می باشد، این جمله را </a:t>
            </a:r>
            <a:r>
              <a:rPr lang="en-US" sz="1600" dirty="0">
                <a:latin typeface="Vazir" panose="020B0603030804020204" pitchFamily="34" charset="-78"/>
                <a:cs typeface="Vazir" panose="020B0603030804020204" pitchFamily="34" charset="-78"/>
              </a:rPr>
              <a:t>Rothacker </a:t>
            </a:r>
            <a:r>
              <a:rPr lang="fa-IR" sz="1600" dirty="0">
                <a:latin typeface="Vazir" panose="020B0603030804020204" pitchFamily="34" charset="-78"/>
                <a:cs typeface="Vazir" panose="020B0603030804020204" pitchFamily="34" charset="-78"/>
              </a:rPr>
              <a:t>می گوید. ممکن است این مسئله را پنج سال پیش کسی قبول نداشت، اما امروزه فروشندگان در مورد تست های امنیتی و استفاده از وصله های به روز خیلی جدی تر شده اند</a:t>
            </a:r>
            <a:r>
              <a:rPr lang="fa-IR" dirty="0">
                <a:cs typeface="B Nazanin" panose="00000400000000000000" pitchFamily="2" charset="-78"/>
              </a:rPr>
              <a:t>.</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r="7257"/>
          <a:stretch/>
        </p:blipFill>
        <p:spPr>
          <a:xfrm>
            <a:off x="6932404" y="1125677"/>
            <a:ext cx="3638950" cy="22070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CCD7C196-A0E8-0431-FFBD-24A4CFEAEF34}"/>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7DF309AE-B891-723C-F97C-3E10AC399D83}"/>
              </a:ext>
            </a:extLst>
          </p:cNvPr>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8B30D846-2319-1DA3-4FA8-CC418DFBD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4458" y="3662655"/>
            <a:ext cx="3638950" cy="23887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736046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7987" y="1189650"/>
            <a:ext cx="11582400" cy="191206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10-داده های حساس کدگذاری نشده در زمان ذخیره سازی یا انتقال</a:t>
            </a:r>
          </a:p>
          <a:p>
            <a:pPr algn="ctr" rtl="1">
              <a:lnSpc>
                <a:spcPct val="250000"/>
              </a:lnSpc>
            </a:pPr>
            <a:r>
              <a:rPr lang="fa-IR" sz="1600" dirty="0">
                <a:latin typeface="Vazir" panose="020B0603030804020204" pitchFamily="34" charset="-78"/>
                <a:cs typeface="Vazir" panose="020B0603030804020204" pitchFamily="34" charset="-78"/>
              </a:rPr>
              <a:t>شاید این مسئله کاملا بدیهی به نظر برسد و احتیاجی به بیان کردنش نباشد، اما سازمان ها هیچ گاه نباید اطلاعات حساس را در اسناد متنی واضح در داخل جدول پایگاه داده خود ذخیره کنند. و در تمام اتصالات به پایگاه داده باید همیشه از رمزنگاری استفاده کنند</a:t>
            </a:r>
            <a:r>
              <a:rPr lang="fa-IR" dirty="0">
                <a:cs typeface="B Nazanin" panose="00000400000000000000" pitchFamily="2" charset="-78"/>
              </a:rPr>
              <a:t>.</a:t>
            </a:r>
            <a:endParaRPr lang="en-US" dirty="0">
              <a:cs typeface="B Nazanin" panose="00000400000000000000" pitchFamily="2" charset="-78"/>
            </a:endParaRPr>
          </a:p>
        </p:txBody>
      </p:sp>
      <p:sp>
        <p:nvSpPr>
          <p:cNvPr id="4" name="Rectangle 3"/>
          <p:cNvSpPr/>
          <p:nvPr/>
        </p:nvSpPr>
        <p:spPr>
          <a:xfrm>
            <a:off x="6932404" y="314256"/>
            <a:ext cx="394531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رایج ترین مشکلات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162C7ECA-CD17-3E1A-6F6A-AA7F3402B9D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C8802F4E-0D80-1DDB-B91D-0394D5C39A44}"/>
              </a:ext>
            </a:extLst>
          </p:cNvPr>
          <p:cNvPicPr>
            <a:picLocks noChangeAspect="1"/>
          </p:cNvPicPr>
          <p:nvPr/>
        </p:nvPicPr>
        <p:blipFill>
          <a:blip r:embed="rId2">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3209041" y="3576996"/>
            <a:ext cx="5190241" cy="2883467"/>
          </a:xfrm>
          <a:prstGeom prst="rect">
            <a:avLst/>
          </a:prstGeom>
        </p:spPr>
      </p:pic>
    </p:spTree>
    <p:extLst>
      <p:ext uri="{BB962C8B-B14F-4D97-AF65-F5344CB8AC3E}">
        <p14:creationId xmlns:p14="http://schemas.microsoft.com/office/powerpoint/2010/main" val="887013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27044" y="1543868"/>
            <a:ext cx="4852065" cy="3770263"/>
          </a:xfrm>
          <a:prstGeom prst="rect">
            <a:avLst/>
          </a:prstGeom>
        </p:spPr>
        <p:txBody>
          <a:bodyPr wrap="square">
            <a:spAutoFit/>
          </a:bodyPr>
          <a:lstStyle/>
          <a:p>
            <a:pPr algn="justLow" rtl="1">
              <a:lnSpc>
                <a:spcPct val="250000"/>
              </a:lnSpc>
            </a:pPr>
            <a:r>
              <a:rPr lang="fa-IR" dirty="0">
                <a:cs typeface="B Titr" panose="00000700000000000000" pitchFamily="2" charset="-78"/>
              </a:rPr>
              <a:t>1. مرتبا رمز عبور و دسترسی کاربر را مدیریت کنید.</a:t>
            </a:r>
          </a:p>
          <a:p>
            <a:pPr algn="justLow" rtl="1">
              <a:lnSpc>
                <a:spcPct val="250000"/>
              </a:lnSpc>
            </a:pPr>
            <a:r>
              <a:rPr lang="fa-IR" sz="1600" dirty="0">
                <a:latin typeface="Vazir" panose="020B0603030804020204" pitchFamily="34" charset="-78"/>
                <a:cs typeface="Vazir" panose="020B0603030804020204" pitchFamily="34" charset="-78"/>
              </a:rPr>
              <a:t>اگر سازمان بزرگی دارید، باید به فکر مدیریت خودکار دسترسی از طریق مدیریت رمز عبور یا نرم افزار مدیریت دسترسی باشید. این کار به کاربران مجاز یک رمز عبور کوتاه مدت با سطوحی که در زمان دسترسی به پایگاه داده نیاز دارند، ارائه می‌دهد.</a:t>
            </a:r>
            <a:r>
              <a:rPr lang="en-US" sz="1600" dirty="0">
                <a:latin typeface="Vazir" panose="020B0603030804020204" pitchFamily="34" charset="-78"/>
                <a:cs typeface="Vazir" panose="020B0603030804020204" pitchFamily="34" charset="-78"/>
              </a:rPr>
              <a:t> </a:t>
            </a:r>
          </a:p>
        </p:txBody>
      </p:sp>
      <p:sp>
        <p:nvSpPr>
          <p:cNvPr id="5" name="Rectangle 4">
            <a:extLst>
              <a:ext uri="{FF2B5EF4-FFF2-40B4-BE49-F238E27FC236}">
                <a16:creationId xmlns:a16="http://schemas.microsoft.com/office/drawing/2014/main" id="{5B1AB0AD-AF1B-8CED-8837-114AB85C2922}"/>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310AC71-0D07-2D2A-5614-CE5A262F3701}"/>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3CA4F9C9-0F96-5FD7-F241-A9FFF5C7E96A}"/>
              </a:ext>
            </a:extLst>
          </p:cNvPr>
          <p:cNvPicPr>
            <a:picLocks noChangeAspect="1"/>
          </p:cNvPicPr>
          <p:nvPr/>
        </p:nvPicPr>
        <p:blipFill>
          <a:blip r:embed="rId2">
            <a:duotone>
              <a:srgbClr val="E7E6E6">
                <a:shade val="45000"/>
                <a:satMod val="135000"/>
              </a:srgbClr>
              <a:prstClr val="white"/>
            </a:duotone>
            <a:extLst>
              <a:ext uri="{BEBA8EAE-BF5A-486C-A8C5-ECC9F3942E4B}">
                <a14:imgProps xmlns:a14="http://schemas.microsoft.com/office/drawing/2010/main">
                  <a14:imgLayer r:embed="rId3">
                    <a14:imgEffect>
                      <a14:backgroundRemoval t="6356" b="92797" l="5349" r="92791">
                        <a14:foregroundMark x1="41279" y1="22599" x2="42442" y2="6497"/>
                        <a14:foregroundMark x1="31628" y1="66525" x2="5581" y2="69492"/>
                        <a14:foregroundMark x1="34070" y1="86299" x2="35349" y2="92797"/>
                        <a14:foregroundMark x1="87093" y1="68362" x2="92791" y2="66808"/>
                      </a14:backgroundRemoval>
                    </a14:imgEffect>
                  </a14:imgLayer>
                </a14:imgProps>
              </a:ext>
              <a:ext uri="{28A0092B-C50C-407E-A947-70E740481C1C}">
                <a14:useLocalDpi xmlns:a14="http://schemas.microsoft.com/office/drawing/2010/main" val="0"/>
              </a:ext>
            </a:extLst>
          </a:blip>
          <a:stretch>
            <a:fillRect/>
          </a:stretch>
        </p:blipFill>
        <p:spPr>
          <a:xfrm flipH="1">
            <a:off x="0" y="1650097"/>
            <a:ext cx="5812221" cy="4784945"/>
          </a:xfrm>
          <a:prstGeom prst="rect">
            <a:avLst/>
          </a:prstGeom>
        </p:spPr>
      </p:pic>
    </p:spTree>
    <p:extLst>
      <p:ext uri="{BB962C8B-B14F-4D97-AF65-F5344CB8AC3E}">
        <p14:creationId xmlns:p14="http://schemas.microsoft.com/office/powerpoint/2010/main" val="2589259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255" y="5003505"/>
            <a:ext cx="11871489"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همچنین فعالیت‌های انجام‌شده در آن بازه زمانی را ردیابی می‌کند و مدیران را از اشتراک‌گذاری رمزهای عبور باز می‌دارد. اگرچه ممکن است مدیران تصور کنند اشتراک‌گذاری رمزهای عبور راحت است، اما انجام این کار مسئولیت‌پذیری و امنیت پایگاه داده موثر را تقریبا غیرممکن می‌کند.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B1AB0AD-AF1B-8CED-8837-114AB85C2922}"/>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310AC71-0D07-2D2A-5614-CE5A262F3701}"/>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DDFB161A-303F-9CDB-9A73-A199A1FE1C15}"/>
              </a:ext>
            </a:extLst>
          </p:cNvPr>
          <p:cNvPicPr>
            <a:picLocks noChangeAspect="1"/>
          </p:cNvPicPr>
          <p:nvPr/>
        </p:nvPicPr>
        <p:blipFill rotWithShape="1">
          <a:blip r:embed="rId2">
            <a:extLst>
              <a:ext uri="{28A0092B-C50C-407E-A947-70E740481C1C}">
                <a14:useLocalDpi xmlns:a14="http://schemas.microsoft.com/office/drawing/2010/main" val="0"/>
              </a:ext>
            </a:extLst>
          </a:blip>
          <a:srcRect r="9406"/>
          <a:stretch/>
        </p:blipFill>
        <p:spPr>
          <a:xfrm>
            <a:off x="1262358" y="1006615"/>
            <a:ext cx="8352983" cy="4153335"/>
          </a:xfrm>
          <a:prstGeom prst="rect">
            <a:avLst/>
          </a:prstGeom>
        </p:spPr>
      </p:pic>
    </p:spTree>
    <p:extLst>
      <p:ext uri="{BB962C8B-B14F-4D97-AF65-F5344CB8AC3E}">
        <p14:creationId xmlns:p14="http://schemas.microsoft.com/office/powerpoint/2010/main" val="4149852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6" y="1210014"/>
            <a:ext cx="624236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علاوه بر این، اقدامات امنیتی زیر توصیه می‌شود:</a:t>
            </a:r>
          </a:p>
          <a:p>
            <a:pPr algn="justLow" rtl="1">
              <a:lnSpc>
                <a:spcPct val="250000"/>
              </a:lnSpc>
            </a:pPr>
            <a:r>
              <a:rPr lang="fa-IR" sz="1600" dirty="0">
                <a:latin typeface="Vazir" panose="020B0603030804020204" pitchFamily="34" charset="-78"/>
                <a:cs typeface="Vazir" panose="020B0603030804020204" pitchFamily="34" charset="-78"/>
              </a:rPr>
              <a:t>رمزهای عبور قوی باید به کار گرفته شوند.</a:t>
            </a:r>
          </a:p>
          <a:p>
            <a:pPr algn="justLow" rtl="1">
              <a:lnSpc>
                <a:spcPct val="250000"/>
              </a:lnSpc>
            </a:pPr>
            <a:r>
              <a:rPr lang="en-US" sz="1600" dirty="0">
                <a:latin typeface="Vazir" panose="020B0603030804020204" pitchFamily="34" charset="-78"/>
                <a:cs typeface="Vazir" panose="020B0603030804020204" pitchFamily="34" charset="-78"/>
              </a:rPr>
              <a:t>hash </a:t>
            </a:r>
            <a:r>
              <a:rPr lang="fa-IR" sz="1600" dirty="0">
                <a:latin typeface="Vazir" panose="020B0603030804020204" pitchFamily="34" charset="-78"/>
                <a:cs typeface="Vazir" panose="020B0603030804020204" pitchFamily="34" charset="-78"/>
              </a:rPr>
              <a:t>های رمز عبور باید پرورانده شده و به صورت رمزگذاری شده ذخیره شوند.</a:t>
            </a:r>
          </a:p>
          <a:p>
            <a:pPr algn="justLow" rtl="1">
              <a:lnSpc>
                <a:spcPct val="250000"/>
              </a:lnSpc>
            </a:pPr>
            <a:r>
              <a:rPr lang="fa-IR" sz="1600" dirty="0">
                <a:latin typeface="Vazir" panose="020B0603030804020204" pitchFamily="34" charset="-78"/>
                <a:cs typeface="Vazir" panose="020B0603030804020204" pitchFamily="34" charset="-78"/>
              </a:rPr>
              <a:t>پس از تلاش‌های متعدد برای ورود به سیستم، حساب‌ها باید قفل شوند.</a:t>
            </a:r>
          </a:p>
          <a:p>
            <a:pPr algn="justLow" rtl="1">
              <a:lnSpc>
                <a:spcPct val="250000"/>
              </a:lnSpc>
            </a:pPr>
            <a:r>
              <a:rPr lang="fa-IR" sz="1600" dirty="0">
                <a:latin typeface="Vazir" panose="020B0603030804020204" pitchFamily="34" charset="-78"/>
                <a:cs typeface="Vazir" panose="020B0603030804020204" pitchFamily="34" charset="-78"/>
              </a:rPr>
              <a:t>اگر کارکنان سِمت‌های دیگری می‌گیرند، شرکت را ترک می‌کنند و یا دیگر به همان سطح دسترسی قبل نیاز ندارند، </a:t>
            </a:r>
          </a:p>
          <a:p>
            <a:pPr algn="justLow" rtl="1">
              <a:lnSpc>
                <a:spcPct val="250000"/>
              </a:lnSpc>
            </a:pPr>
            <a:r>
              <a:rPr lang="fa-IR" sz="1600" dirty="0">
                <a:latin typeface="Vazir" panose="020B0603030804020204" pitchFamily="34" charset="-78"/>
                <a:cs typeface="Vazir" panose="020B0603030804020204" pitchFamily="34" charset="-78"/>
              </a:rPr>
              <a:t>حساب‌ها باید مرتباً بازبینی و غیرفعال شوند.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EAC2E8B1-88AA-750A-C446-D5E0E02E07FF}"/>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64EC657F-DDC9-4DCD-78CD-78EAF57ACC6C}"/>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2E94D17E-F81C-A701-CAA7-F1B693651E24}"/>
              </a:ext>
            </a:extLst>
          </p:cNvPr>
          <p:cNvPicPr>
            <a:picLocks noChangeAspect="1"/>
          </p:cNvPicPr>
          <p:nvPr/>
        </p:nvPicPr>
        <p:blipFill rotWithShape="1">
          <a:blip r:embed="rId2">
            <a:extLst>
              <a:ext uri="{28A0092B-C50C-407E-A947-70E740481C1C}">
                <a14:useLocalDpi xmlns:a14="http://schemas.microsoft.com/office/drawing/2010/main" val="0"/>
              </a:ext>
            </a:extLst>
          </a:blip>
          <a:srcRect l="13703" r="10543"/>
          <a:stretch/>
        </p:blipFill>
        <p:spPr>
          <a:xfrm>
            <a:off x="7016518" y="2019638"/>
            <a:ext cx="4690088" cy="3305175"/>
          </a:xfrm>
          <a:prstGeom prst="rect">
            <a:avLst/>
          </a:prstGeom>
        </p:spPr>
      </p:pic>
    </p:spTree>
    <p:extLst>
      <p:ext uri="{BB962C8B-B14F-4D97-AF65-F5344CB8AC3E}">
        <p14:creationId xmlns:p14="http://schemas.microsoft.com/office/powerpoint/2010/main" val="1508569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612" y="4003306"/>
            <a:ext cx="11208775" cy="2539157"/>
          </a:xfrm>
          <a:prstGeom prst="rect">
            <a:avLst/>
          </a:prstGeom>
        </p:spPr>
        <p:txBody>
          <a:bodyPr wrap="square">
            <a:spAutoFit/>
          </a:bodyPr>
          <a:lstStyle/>
          <a:p>
            <a:pPr algn="ctr" rtl="1">
              <a:lnSpc>
                <a:spcPct val="250000"/>
              </a:lnSpc>
            </a:pPr>
            <a:r>
              <a:rPr lang="fa-IR" dirty="0">
                <a:cs typeface="B Titr" panose="00000700000000000000" pitchFamily="2" charset="-78"/>
              </a:rPr>
              <a:t>2. امنیت پایگاه داده خود را تست کنید.</a:t>
            </a:r>
          </a:p>
          <a:p>
            <a:pPr algn="ctr" rtl="1">
              <a:lnSpc>
                <a:spcPct val="250000"/>
              </a:lnSpc>
            </a:pPr>
            <a:r>
              <a:rPr lang="fa-IR" sz="1600" dirty="0">
                <a:latin typeface="Vazir" panose="020B0603030804020204" pitchFamily="34" charset="-78"/>
                <a:cs typeface="Vazir" panose="020B0603030804020204" pitchFamily="34" charset="-78"/>
              </a:rPr>
              <a:t>هنگامی که زیرساخت امنیتی پایگاه داده خود را ایجاد کردید، باید آن را در برابر یک تهدید واقعی آزمایش کنید. ارزیابی یا انجام تست‌های نفوذ در پایگاه داده به شما کمک می‌کند تا در شرایط یک مجرم سایبری قرار بگیرید و هر آسیب‌پذیری را که ممکن است نادیده گرفته باشید، را شناسایی کنید.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D1E98338-6040-55E9-4C7A-801D6A21368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CADE3976-6B2C-C09B-9C8D-D4A487DA0967}"/>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9A7277D7-BF1C-9943-39FB-C41BDA6195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0100" y="1283988"/>
            <a:ext cx="7658363" cy="27193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79962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682" y="1209753"/>
            <a:ext cx="11356258"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اطمینان از جامع بودن آزمون، هکرهای کلاه سفید یا سرویس‌های تست نفوذ شناخته شده را در تست‌های امنیتی خود مشارکت دهید. </a:t>
            </a:r>
          </a:p>
          <a:p>
            <a:pPr algn="ctr" rtl="1">
              <a:lnSpc>
                <a:spcPct val="250000"/>
              </a:lnSpc>
            </a:pPr>
            <a:r>
              <a:rPr lang="fa-IR" sz="1600" dirty="0">
                <a:latin typeface="Vazir" panose="020B0603030804020204" pitchFamily="34" charset="-78"/>
                <a:cs typeface="Vazir" panose="020B0603030804020204" pitchFamily="34" charset="-78"/>
              </a:rPr>
              <a:t>تسترهای نفوذ گزارش‌های گسترده‌ای را ارائه می‌کنند که آسیب‌پذیری‌های پایگاه داده را لیست ‌می‌کند و بررسی سریع و اصلاح این آسیب‌پذیری‌ها از اهمیت ویژه‌ای برخوردار است. حداقل سالی یک بار تست نفوذ را روی سیستم پایگاه داده حیاتی اجرا کنید.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243484" y="3835015"/>
            <a:ext cx="3767311" cy="22031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07DE4D7E-3F56-8B0B-9110-6D90843054E4}"/>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D0B6086E-3F28-55B4-C651-91B78AB4CC3B}"/>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55361251-2CFA-1210-A956-E5C2259C21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5452" y="3836708"/>
            <a:ext cx="3924016" cy="22072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67101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963" y="1197701"/>
            <a:ext cx="5755015" cy="5001369"/>
          </a:xfrm>
          <a:prstGeom prst="rect">
            <a:avLst/>
          </a:prstGeom>
        </p:spPr>
        <p:txBody>
          <a:bodyPr wrap="square">
            <a:spAutoFit/>
          </a:bodyPr>
          <a:lstStyle/>
          <a:p>
            <a:pPr algn="r" rtl="1">
              <a:lnSpc>
                <a:spcPct val="250000"/>
              </a:lnSpc>
            </a:pPr>
            <a:r>
              <a:rPr lang="fa-IR" dirty="0">
                <a:cs typeface="B Titr" panose="00000700000000000000" pitchFamily="2" charset="-78"/>
              </a:rPr>
              <a:t>3. نظارت بر پایگاه داده به صورت </a:t>
            </a:r>
            <a:r>
              <a:rPr lang="en-US" dirty="0">
                <a:latin typeface="Arial Black" panose="020B0A04020102020204" pitchFamily="34" charset="0"/>
                <a:cs typeface="B Titr" panose="00000700000000000000" pitchFamily="2" charset="-78"/>
              </a:rPr>
              <a:t>real time</a:t>
            </a:r>
            <a:endParaRPr lang="en-US" dirty="0">
              <a:cs typeface="B Nazanin" panose="00000400000000000000" pitchFamily="2" charset="-78"/>
            </a:endParaRPr>
          </a:p>
          <a:p>
            <a:pPr algn="r" rtl="1">
              <a:lnSpc>
                <a:spcPct val="250000"/>
              </a:lnSpc>
            </a:pPr>
            <a:r>
              <a:rPr lang="fa-IR" sz="1600" dirty="0">
                <a:latin typeface="Vazir" panose="020B0603030804020204" pitchFamily="34" charset="-78"/>
                <a:cs typeface="Vazir" panose="020B0603030804020204" pitchFamily="34" charset="-78"/>
              </a:rPr>
              <a:t>بررسی مداوم پایگاه داده برای شناسایی نقاط ضعف، امنیت را افزایش داده و به شما امکان می‌دهد به سرعت نسبت به حملات احتمالی واکنش نشان دهید. مخصوصا مانیتورینگ یکپارچه فایل (</a:t>
            </a:r>
            <a:r>
              <a:rPr lang="en-US" sz="1600" dirty="0">
                <a:latin typeface="Vazir" panose="020B0603030804020204" pitchFamily="34" charset="-78"/>
                <a:cs typeface="Vazir" panose="020B0603030804020204" pitchFamily="34" charset="-78"/>
              </a:rPr>
              <a:t>FIM) </a:t>
            </a:r>
            <a:r>
              <a:rPr lang="fa-IR" sz="1600" dirty="0">
                <a:latin typeface="Vazir" panose="020B0603030804020204" pitchFamily="34" charset="-78"/>
                <a:cs typeface="Vazir" panose="020B0603030804020204" pitchFamily="34" charset="-78"/>
              </a:rPr>
              <a:t>کمک می‌کند تمام اقدامات انجام شده در سرور پایگاه داده را ثبت کنید و در مورد نقض‌های احتمالی به شما هشدار می‌دهد. هنگامی که </a:t>
            </a:r>
            <a:r>
              <a:rPr lang="en-US" sz="1600" dirty="0">
                <a:latin typeface="Vazir" panose="020B0603030804020204" pitchFamily="34" charset="-78"/>
                <a:cs typeface="Vazir" panose="020B0603030804020204" pitchFamily="34" charset="-78"/>
              </a:rPr>
              <a:t>FIM </a:t>
            </a:r>
            <a:r>
              <a:rPr lang="fa-IR" sz="1600" dirty="0">
                <a:latin typeface="Vazir" panose="020B0603030804020204" pitchFamily="34" charset="-78"/>
                <a:cs typeface="Vazir" panose="020B0603030804020204" pitchFamily="34" charset="-78"/>
              </a:rPr>
              <a:t>تغییری را در فایل‌های پایگاه داده مهم تشخیص داد، مطمئن شوید که تیم‌های امنیتی آگاه شده و قادر به بررسی و پاسخ به تهدید هستند.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7C84F0A7-53D5-F71C-2E46-4FC549BB01AC}"/>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D471420D-65EF-C39D-CE97-87BD265B037D}"/>
              </a:ext>
            </a:extLst>
          </p:cNvPr>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E83EB069-D36E-2DE1-E5AC-0E0598F888AB}"/>
              </a:ext>
            </a:extLst>
          </p:cNvPr>
          <p:cNvPicPr>
            <a:picLocks noChangeAspect="1"/>
          </p:cNvPicPr>
          <p:nvPr/>
        </p:nvPicPr>
        <p:blipFill>
          <a:blip r:embed="rId2">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6442434" y="2360939"/>
            <a:ext cx="5190241" cy="2883467"/>
          </a:xfrm>
          <a:prstGeom prst="rect">
            <a:avLst/>
          </a:prstGeom>
        </p:spPr>
      </p:pic>
    </p:spTree>
    <p:extLst>
      <p:ext uri="{BB962C8B-B14F-4D97-AF65-F5344CB8AC3E}">
        <p14:creationId xmlns:p14="http://schemas.microsoft.com/office/powerpoint/2010/main" val="1587903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4943" y="1239747"/>
            <a:ext cx="5841057"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طول چند سال گذشته، میزان نقض (</a:t>
            </a:r>
            <a:r>
              <a:rPr lang="en-US" sz="1600" dirty="0">
                <a:latin typeface="Vazir" panose="020B0603030804020204" pitchFamily="34" charset="-78"/>
                <a:cs typeface="Vazir" panose="020B0603030804020204" pitchFamily="34" charset="-78"/>
              </a:rPr>
              <a:t>Breach</a:t>
            </a:r>
            <a:r>
              <a:rPr lang="fa-IR" sz="1600" dirty="0">
                <a:latin typeface="Vazir" panose="020B0603030804020204" pitchFamily="34" charset="-78"/>
                <a:cs typeface="Vazir" panose="020B0603030804020204" pitchFamily="34" charset="-78"/>
              </a:rPr>
              <a:t>) اطلاعات و قانون‌شکنی در این زمینه به طور قابل توجهی افزایش پیدا کرده است. علاوه بر آسیب قابل توجهی که این تهدیدها به شهرت و اعتبار یک شرکت وارد می‌کنند، مقررات و مجازات‌های مختلفی برای نقض داده‌ها وجود دارند و لازم است سازمان‌ها با چالش نقض اطلاعات مقابله کنند.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870709" y="323891"/>
            <a:ext cx="2973891"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امنیت پایگاه داده چیست ؟</a:t>
            </a:r>
          </a:p>
        </p:txBody>
      </p:sp>
      <p:pic>
        <p:nvPicPr>
          <p:cNvPr id="5" name="Picture 4"/>
          <p:cNvPicPr>
            <a:picLocks noChangeAspect="1"/>
          </p:cNvPicPr>
          <p:nvPr/>
        </p:nvPicPr>
        <p:blipFill>
          <a:blip r:embed="rId2"/>
          <a:stretch>
            <a:fillRect/>
          </a:stretch>
        </p:blipFill>
        <p:spPr>
          <a:xfrm>
            <a:off x="6776960" y="1438633"/>
            <a:ext cx="4689988" cy="267999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Rectangle 5"/>
          <p:cNvSpPr/>
          <p:nvPr/>
        </p:nvSpPr>
        <p:spPr>
          <a:xfrm>
            <a:off x="254944" y="4502357"/>
            <a:ext cx="11547416"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یکی از این موارد مقررات عمومی حفاظت از داده‌ها (</a:t>
            </a:r>
            <a:r>
              <a:rPr lang="en-US" sz="1600" dirty="0">
                <a:latin typeface="Vazir" panose="020B0603030804020204" pitchFamily="34" charset="-78"/>
                <a:cs typeface="Vazir" panose="020B0603030804020204" pitchFamily="34" charset="-78"/>
              </a:rPr>
              <a:t>GDPR </a:t>
            </a:r>
            <a:r>
              <a:rPr lang="fa-IR" sz="1600" dirty="0">
                <a:latin typeface="Vazir" panose="020B0603030804020204" pitchFamily="34" charset="-78"/>
                <a:cs typeface="Vazir" panose="020B0603030804020204" pitchFamily="34" charset="-78"/>
              </a:rPr>
              <a:t>) به حساب می‌آیند که غالباً بسیار پرهزینه هستند. با توجه به نکات مذکور، می‌توان با قاطعیت، امنیت پایگاه داده موثر را برای سازگاری، حفاظت از اعتبار سازمان‌ها و حفظ مشتریان آن‌ها به عنوان یک امر کلیدی در نظر گرفت.</a:t>
            </a:r>
          </a:p>
        </p:txBody>
      </p:sp>
      <p:sp>
        <p:nvSpPr>
          <p:cNvPr id="3" name="Rectangle 2">
            <a:extLst>
              <a:ext uri="{FF2B5EF4-FFF2-40B4-BE49-F238E27FC236}">
                <a16:creationId xmlns:a16="http://schemas.microsoft.com/office/drawing/2014/main" id="{64AF86EA-B1FA-040A-4E68-5FF03DEF055C}"/>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83119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256" y="1068990"/>
            <a:ext cx="11471305" cy="1923604"/>
          </a:xfrm>
          <a:prstGeom prst="rect">
            <a:avLst/>
          </a:prstGeom>
        </p:spPr>
        <p:txBody>
          <a:bodyPr wrap="square">
            <a:spAutoFit/>
          </a:bodyPr>
          <a:lstStyle/>
          <a:p>
            <a:pPr algn="justLow" rtl="1">
              <a:lnSpc>
                <a:spcPct val="250000"/>
              </a:lnSpc>
            </a:pPr>
            <a:r>
              <a:rPr lang="fa-IR" dirty="0">
                <a:cs typeface="B Titr" panose="00000700000000000000" pitchFamily="2" charset="-78"/>
              </a:rPr>
              <a:t>4. از فایروال‌های برنامه وب و پایگاه داده استفاده کنید.</a:t>
            </a:r>
            <a:endParaRPr lang="fa-IR" dirty="0">
              <a:cs typeface="B Nazanin" panose="00000400000000000000" pitchFamily="2" charset="-78"/>
            </a:endParaRPr>
          </a:p>
          <a:p>
            <a:pPr algn="justLow" rtl="1">
              <a:lnSpc>
                <a:spcPct val="250000"/>
              </a:lnSpc>
            </a:pPr>
            <a:r>
              <a:rPr lang="fa-IR" sz="1600" dirty="0">
                <a:latin typeface="Vazir" panose="020B0603030804020204" pitchFamily="34" charset="-78"/>
                <a:cs typeface="Vazir" panose="020B0603030804020204" pitchFamily="34" charset="-78"/>
              </a:rPr>
              <a:t>برای محافظت از سرور پایگاه داده در برابر تهدیدات امنیتی باید از فایروال استفاده کنید. به طور پیش فرض، فایروال اجازه دسترسی به ترافیک را نمی‌دهد. همچنین باید پایگاه داده را از شروع اتصالات خروجی متوقف کند، مگر اینکه دلیل خاصی برای انجام اکین ار وجود داشته باشد.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7016518" y="315537"/>
            <a:ext cx="375295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بهترین روش‌های امنیت پایگاه داده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rotWithShape="1">
          <a:blip r:embed="rId2"/>
          <a:srcRect l="16608"/>
          <a:stretch/>
        </p:blipFill>
        <p:spPr>
          <a:xfrm>
            <a:off x="7324627" y="3271157"/>
            <a:ext cx="4013594" cy="2959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451067" y="3099099"/>
            <a:ext cx="6367545" cy="292387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علاوه بر محافظت از پایگاه داده با فایروال، باید یک فایروال برنامه کاربردی وب (</a:t>
            </a:r>
            <a:r>
              <a:rPr lang="en-US" sz="1600" dirty="0">
                <a:latin typeface="Vazir" panose="020B0603030804020204" pitchFamily="34" charset="-78"/>
                <a:cs typeface="Vazir" panose="020B0603030804020204" pitchFamily="34" charset="-78"/>
              </a:rPr>
              <a:t>WAF </a:t>
            </a:r>
            <a:r>
              <a:rPr lang="fa-IR" sz="1600" dirty="0">
                <a:latin typeface="Vazir" panose="020B0603030804020204" pitchFamily="34" charset="-78"/>
                <a:cs typeface="Vazir" panose="020B0603030804020204" pitchFamily="34" charset="-78"/>
              </a:rPr>
              <a:t> ) نیز مستقر کنید. زیرا حملاتی که به برنامه‌های کاربردی وب، از جمله تزریق </a:t>
            </a:r>
            <a:r>
              <a:rPr lang="en-US" sz="1600" dirty="0">
                <a:latin typeface="Vazir" panose="020B0603030804020204" pitchFamily="34" charset="-78"/>
                <a:cs typeface="Vazir" panose="020B0603030804020204" pitchFamily="34" charset="-78"/>
              </a:rPr>
              <a:t>SQL، </a:t>
            </a:r>
            <a:r>
              <a:rPr lang="fa-IR" sz="1600" dirty="0">
                <a:latin typeface="Vazir" panose="020B0603030804020204" pitchFamily="34" charset="-78"/>
                <a:cs typeface="Vazir" panose="020B0603030804020204" pitchFamily="34" charset="-78"/>
              </a:rPr>
              <a:t>می‌توانند برای دسترسی غیرقانونی به پایگاه داده شما استفاده شوند.</a:t>
            </a:r>
          </a:p>
        </p:txBody>
      </p:sp>
      <p:sp>
        <p:nvSpPr>
          <p:cNvPr id="4" name="Rectangle 3">
            <a:extLst>
              <a:ext uri="{FF2B5EF4-FFF2-40B4-BE49-F238E27FC236}">
                <a16:creationId xmlns:a16="http://schemas.microsoft.com/office/drawing/2014/main" id="{6E63F38F-C1F0-6FCE-BFD1-F602A200D76F}"/>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15724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231" y="4780461"/>
            <a:ext cx="11528981"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فایروال‌های معمولی نمی‌توانند اکثر حملات برنامه‌های وب را متوقف کنند، زیرا فایروال‌های معمول در لایه شبکه عمل می‌کنند، درحالی‌که </a:t>
            </a:r>
            <a:r>
              <a:rPr lang="en-US" sz="1600" dirty="0">
                <a:latin typeface="Vazir" panose="020B0603030804020204" pitchFamily="34" charset="-78"/>
                <a:cs typeface="Vazir" panose="020B0603030804020204" pitchFamily="34" charset="-78"/>
              </a:rPr>
              <a:t>WAF</a:t>
            </a:r>
            <a:r>
              <a:rPr lang="fa-IR" sz="1600" dirty="0">
                <a:latin typeface="Vazir" panose="020B0603030804020204" pitchFamily="34" charset="-78"/>
                <a:cs typeface="Vazir" panose="020B0603030804020204" pitchFamily="34" charset="-78"/>
              </a:rPr>
              <a:t>ها در لایه برنامه (لایه 7 مدل </a:t>
            </a:r>
            <a:r>
              <a:rPr lang="en-US" sz="1600" dirty="0">
                <a:latin typeface="Vazir" panose="020B0603030804020204" pitchFamily="34" charset="-78"/>
                <a:cs typeface="Vazir" panose="020B0603030804020204" pitchFamily="34" charset="-78"/>
              </a:rPr>
              <a:t>OSI</a:t>
            </a:r>
            <a:r>
              <a:rPr lang="fa-IR" sz="1600" dirty="0">
                <a:latin typeface="Vazir" panose="020B0603030804020204" pitchFamily="34" charset="-78"/>
                <a:cs typeface="Vazir" panose="020B0603030804020204" pitchFamily="34" charset="-78"/>
              </a:rPr>
              <a:t>) عمل می‌کنند و می‌توانند ترافیک برنامه‌های وب مخرب مانند حملات تزریق</a:t>
            </a:r>
            <a:r>
              <a:rPr lang="en-US" sz="1600" dirty="0">
                <a:latin typeface="Vazir" panose="020B0603030804020204" pitchFamily="34" charset="-78"/>
                <a:cs typeface="Vazir" panose="020B0603030804020204" pitchFamily="34" charset="-78"/>
              </a:rPr>
              <a:t>SQL </a:t>
            </a:r>
            <a:r>
              <a:rPr lang="fa-IR" sz="1600" dirty="0">
                <a:latin typeface="Vazir" panose="020B0603030804020204" pitchFamily="34" charset="-78"/>
                <a:cs typeface="Vazir" panose="020B0603030804020204" pitchFamily="34" charset="-78"/>
              </a:rPr>
              <a:t>  را شناسایی کرده و قبل از آسیب رساندن به پایگاه داده، آنها را مسدود کنند.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BD693EB5-7BD7-D1B7-040F-2BEE145F6B6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A02804CA-063C-8C2F-26EC-D8DF13D49D2E}"/>
              </a:ext>
            </a:extLst>
          </p:cNvPr>
          <p:cNvSpPr/>
          <p:nvPr/>
        </p:nvSpPr>
        <p:spPr>
          <a:xfrm>
            <a:off x="6861758" y="326180"/>
            <a:ext cx="3916457"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مزیت‌های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C32BC150-B52B-D57A-ADCE-21C12A96F716}"/>
              </a:ext>
            </a:extLst>
          </p:cNvPr>
          <p:cNvPicPr>
            <a:picLocks noChangeAspect="1"/>
          </p:cNvPicPr>
          <p:nvPr/>
        </p:nvPicPr>
        <p:blipFill rotWithShape="1">
          <a:blip r:embed="rId2"/>
          <a:srcRect r="7257"/>
          <a:stretch/>
        </p:blipFill>
        <p:spPr>
          <a:xfrm>
            <a:off x="1785369" y="2077539"/>
            <a:ext cx="3638950" cy="22070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F823CB41-CE23-7210-2361-B11665B925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7681" y="1305954"/>
            <a:ext cx="3638950" cy="23887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1124463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4211" y="1333529"/>
            <a:ext cx="11423578" cy="6771084"/>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برقراری امنیت پایگاه داده یک اقدام ضروری در سازمان‌هایی است که دارای پایگاه‌های داده و سیستم‌های مدیریت پایگاه داده مرتبط با یکدیگر هستند.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در این سازمان‌ها، اقدامات مربوط به برقراری امنیت پایگاه داده در کنار عناصر عملکردی برنامه‌های کاربردی این سازمان‌ها مورد استفاده قرار می‌گیرند.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در حقیقت، با به کارگیری اقدامات احتیاطی راه‌اندازی شده در جهت افزایش امنیت پایگاه داده می‌توان جلوگیری از بسیاری از عواقب احتمالی جدی نقض امنیت را تسهیل کرد. در ادامه برخی از ویژگی‌های مفید اجرای عناصر امنیت پایگاه داده فهرست شده‌اند:</a:t>
            </a:r>
            <a:endParaRPr lang="en-US" sz="1600" dirty="0">
              <a:latin typeface="Vazir" panose="020B0603030804020204" pitchFamily="34" charset="-78"/>
              <a:cs typeface="Vazir" panose="020B0603030804020204" pitchFamily="34" charset="-78"/>
            </a:endParaRPr>
          </a:p>
          <a:p>
            <a:pPr algn="ctr" rtl="1">
              <a:lnSpc>
                <a:spcPct val="250000"/>
              </a:lnSpc>
            </a:pPr>
            <a:r>
              <a:rPr lang="fa-IR" sz="1600" dirty="0">
                <a:latin typeface="Vazir" panose="020B0603030804020204" pitchFamily="34" charset="-78"/>
                <a:cs typeface="Vazir" panose="020B0603030804020204" pitchFamily="34" charset="-78"/>
              </a:rPr>
              <a:t>می‌توان پایگاه‌های داده را در برابر نقض‌های امنیتی و فعالیت‌های هک، از جمله نفوذ فایروال (</a:t>
            </a:r>
            <a:r>
              <a:rPr lang="en-US" sz="1600" dirty="0">
                <a:latin typeface="Vazir" panose="020B0603030804020204" pitchFamily="34" charset="-78"/>
                <a:cs typeface="Vazir" panose="020B0603030804020204" pitchFamily="34" charset="-78"/>
              </a:rPr>
              <a:t>Firewall Intrusion</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انتشار ویروس و باج افزار (</a:t>
            </a:r>
            <a:r>
              <a:rPr lang="en-US" sz="1600" dirty="0">
                <a:latin typeface="Vazir" panose="020B0603030804020204" pitchFamily="34" charset="-78"/>
                <a:cs typeface="Vazir" panose="020B0603030804020204" pitchFamily="34" charset="-78"/>
              </a:rPr>
              <a:t>Ransomware</a:t>
            </a:r>
            <a:r>
              <a:rPr lang="fa-IR" sz="1600" dirty="0">
                <a:latin typeface="Vazir" panose="020B0603030804020204" pitchFamily="34" charset="-78"/>
                <a:cs typeface="Vazir" panose="020B0603030804020204" pitchFamily="34" charset="-78"/>
              </a:rPr>
              <a:t>)</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محافظت کرد. اعمال اقدامات مربوط به امنیت پایگاه داده در نهایت محافظت از اطلاعات حساس شرکت را تسهیل می‌کند. بنابراین، در مواقع مختلفی که به هیچ دلیلی نمی‌توان اطلاعات را با افراد خارجی به اشتراک گذاشت، افزایش امنیت پایگاه داده بسیار مفید است.</a:t>
            </a:r>
          </a:p>
          <a:p>
            <a:pPr algn="ctr" rtl="1">
              <a:lnSpc>
                <a:spcPct val="250000"/>
              </a:lnSpc>
            </a:pP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ctr" rtl="1">
              <a:lnSpc>
                <a:spcPct val="250000"/>
              </a:lnSpc>
            </a:pPr>
            <a:endParaRPr lang="en-US" sz="1600" dirty="0">
              <a:latin typeface="Vazir" panose="020B0603030804020204" pitchFamily="34" charset="-78"/>
              <a:cs typeface="Vazir" panose="020B0603030804020204" pitchFamily="34" charset="-78"/>
            </a:endParaRPr>
          </a:p>
          <a:p>
            <a:pPr algn="ctr" rtl="1">
              <a:lnSpc>
                <a:spcPct val="250000"/>
              </a:lnSpc>
            </a:pP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59A1B32-06C1-ECBB-A027-A038C945FEFC}"/>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8D493DEC-FC38-904F-CB4C-5DBE4E9AD35B}"/>
              </a:ext>
            </a:extLst>
          </p:cNvPr>
          <p:cNvSpPr/>
          <p:nvPr/>
        </p:nvSpPr>
        <p:spPr>
          <a:xfrm>
            <a:off x="6861758" y="326180"/>
            <a:ext cx="3916457"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مزیت‌های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78780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61758" y="326180"/>
            <a:ext cx="3916457"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مزیت‌های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sp>
        <p:nvSpPr>
          <p:cNvPr id="9" name="Rectangle 8"/>
          <p:cNvSpPr/>
          <p:nvPr/>
        </p:nvSpPr>
        <p:spPr>
          <a:xfrm>
            <a:off x="194973" y="1187788"/>
            <a:ext cx="11651226" cy="544764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ارائه حفاظت تضمین شده برای سیستم‌های سرور فراهم می‌شود. بنابراین، امکان محافظت از این سیستم‌های سرور در برابر هر گونه آسیب قابل توجهی که منجر به شکست در پردازش یا بازیابی داده بشوند، وجود دارد.</a:t>
            </a:r>
          </a:p>
          <a:p>
            <a:pPr algn="ctr" rtl="1">
              <a:lnSpc>
                <a:spcPct val="200000"/>
              </a:lnSpc>
            </a:pPr>
            <a:endParaRPr lang="fa-IR" sz="1600" dirty="0">
              <a:latin typeface="Vazir" panose="020B0603030804020204" pitchFamily="34" charset="-78"/>
              <a:cs typeface="Vazir" panose="020B0603030804020204" pitchFamily="34" charset="-78"/>
            </a:endParaRPr>
          </a:p>
          <a:p>
            <a:pPr algn="ctr" rtl="1">
              <a:lnSpc>
                <a:spcPct val="200000"/>
              </a:lnSpc>
            </a:pPr>
            <a:r>
              <a:rPr lang="fa-IR" sz="1600" dirty="0">
                <a:latin typeface="Vazir" panose="020B0603030804020204" pitchFamily="34" charset="-78"/>
                <a:cs typeface="Vazir" panose="020B0603030804020204" pitchFamily="34" charset="-78"/>
              </a:rPr>
              <a:t>امنیت پایگاه داده با تعهد کاربران پایگاه داده و متخصصان مدیریت از حوزه کسب و کار همراه است تا داده‌های ادراکی را دقیقاً برای استفاده مناسب از اطلاعات جمع‌آوری کنند.</a:t>
            </a:r>
          </a:p>
          <a:p>
            <a:pPr algn="ctr" rtl="1">
              <a:lnSpc>
                <a:spcPct val="200000"/>
              </a:lnSpc>
            </a:pPr>
            <a:endParaRPr lang="fa-IR" sz="1600" dirty="0">
              <a:latin typeface="Vazir" panose="020B0603030804020204" pitchFamily="34" charset="-78"/>
              <a:cs typeface="Vazir" panose="020B0603030804020204" pitchFamily="34" charset="-78"/>
            </a:endParaRPr>
          </a:p>
          <a:p>
            <a:pPr algn="ctr" rtl="1">
              <a:lnSpc>
                <a:spcPct val="200000"/>
              </a:lnSpc>
            </a:pPr>
            <a:r>
              <a:rPr lang="fa-IR" sz="1600" dirty="0">
                <a:latin typeface="Vazir" panose="020B0603030804020204" pitchFamily="34" charset="-78"/>
                <a:cs typeface="Vazir" panose="020B0603030804020204" pitchFamily="34" charset="-78"/>
              </a:rPr>
              <a:t>زمانی که امنیت پایگاه داده با سیاست‌ها و شرایط شرکت مطابقت داشته باشند، اپلیکیشن‌ها از خطر خراب شدن عاری خواهند بود. به این دلیل که علاوه بر بهبود عملکرد سازمان با مقرون به صرفه‌تر کردن هزینه‌ها، از سازمان محافظت می‌کنند.</a:t>
            </a:r>
          </a:p>
          <a:p>
            <a:pPr algn="ctr" rtl="1">
              <a:lnSpc>
                <a:spcPct val="200000"/>
              </a:lnSpc>
            </a:pPr>
            <a:endParaRPr lang="fa-IR" sz="1600" dirty="0">
              <a:latin typeface="Vazir" panose="020B0603030804020204" pitchFamily="34" charset="-78"/>
              <a:cs typeface="Vazir" panose="020B0603030804020204" pitchFamily="34" charset="-78"/>
            </a:endParaRPr>
          </a:p>
          <a:p>
            <a:pPr algn="ctr" rtl="1">
              <a:lnSpc>
                <a:spcPct val="200000"/>
              </a:lnSpc>
            </a:pPr>
            <a:r>
              <a:rPr lang="fa-IR" sz="1600" dirty="0">
                <a:latin typeface="Vazir" panose="020B0603030804020204" pitchFamily="34" charset="-78"/>
                <a:cs typeface="Vazir" panose="020B0603030804020204" pitchFamily="34" charset="-78"/>
              </a:rPr>
              <a:t>با وجود اینکه افزودن ویژگی‌های جدید به امنیت پایگاه داده سازمان مربوطه برای کسب‌وکار هزینه‌زا است، اما با کمک این رویکرد، اطمینان حاصل می‌شود که هزینه‌ها به جای ضرر به سرمایه‌گذاری تبدیل خواهند شد.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F456B4AA-B0F1-5BCD-8318-F4A8EE0B4144}"/>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52915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01732" y="1689199"/>
            <a:ext cx="5860713"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داده‌ها در حمل و نقل و کنترل دسترسی در امنیت پایگاه داده</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به طور کلی، کنترل دسترسی (</a:t>
            </a:r>
            <a:r>
              <a:rPr lang="en-US" sz="1600" dirty="0">
                <a:latin typeface="Vazir" panose="020B0603030804020204" pitchFamily="34" charset="-78"/>
                <a:cs typeface="Vazir" panose="020B0603030804020204" pitchFamily="34" charset="-78"/>
              </a:rPr>
              <a:t>Access Control </a:t>
            </a:r>
            <a:r>
              <a:rPr lang="fa-IR" sz="1600" dirty="0">
                <a:latin typeface="Vazir" panose="020B0603030804020204" pitchFamily="34" charset="-78"/>
                <a:cs typeface="Vazir" panose="020B0603030804020204" pitchFamily="34" charset="-78"/>
              </a:rPr>
              <a:t>)داده‌ها در حمل و نقل، به سیستم امنیتی خاصی اطلاق می‌شود که با کمک آن، اطمینان لازم از فرآیند انتقال حاصل خواهد شد. به بیان ساده، با استفاده از این نوع کنترل امنیت پایگاه داده هیچکس نمی‌تواند داده‌ها را هنگام انتقال بین سرورهای مختلف یا پیکربندی شبکه‌ها بخواند یا تفسیر کند.</a:t>
            </a:r>
            <a:endParaRPr lang="en-US" sz="1600" dirty="0">
              <a:latin typeface="Vazir" panose="020B0603030804020204" pitchFamily="34" charset="-78"/>
              <a:cs typeface="Vazir" panose="020B0603030804020204" pitchFamily="34" charset="-78"/>
            </a:endParaRPr>
          </a:p>
          <a:p>
            <a:pPr algn="justLow" rtl="1">
              <a:lnSpc>
                <a:spcPct val="250000"/>
              </a:lnSpc>
            </a:pP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468E0AC0-0E53-6BEB-AA41-D22A4EF358A3}"/>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477E224B-20EB-0BA4-88BA-73B7F806A343}"/>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pic>
        <p:nvPicPr>
          <p:cNvPr id="2" name="Picture 1">
            <a:extLst>
              <a:ext uri="{FF2B5EF4-FFF2-40B4-BE49-F238E27FC236}">
                <a16:creationId xmlns:a16="http://schemas.microsoft.com/office/drawing/2014/main" id="{50E353F1-120B-E678-23D0-D811646034A0}"/>
              </a:ext>
            </a:extLst>
          </p:cNvPr>
          <p:cNvPicPr>
            <a:picLocks noChangeAspect="1"/>
          </p:cNvPicPr>
          <p:nvPr/>
        </p:nvPicPr>
        <p:blipFill>
          <a:blip r:embed="rId2">
            <a:duotone>
              <a:srgbClr val="E7E6E6">
                <a:shade val="45000"/>
                <a:satMod val="135000"/>
              </a:srgbClr>
              <a:prstClr val="white"/>
            </a:duotone>
            <a:extLst>
              <a:ext uri="{BEBA8EAE-BF5A-486C-A8C5-ECC9F3942E4B}">
                <a14:imgProps xmlns:a14="http://schemas.microsoft.com/office/drawing/2010/main">
                  <a14:imgLayer r:embed="rId3">
                    <a14:imgEffect>
                      <a14:backgroundRemoval t="6356" b="92797" l="5349" r="92791">
                        <a14:foregroundMark x1="41279" y1="22599" x2="42442" y2="6497"/>
                        <a14:foregroundMark x1="31628" y1="66525" x2="5581" y2="69492"/>
                        <a14:foregroundMark x1="34070" y1="86299" x2="35349" y2="92797"/>
                        <a14:foregroundMark x1="87093" y1="68362" x2="92791" y2="66808"/>
                      </a14:backgroundRemoval>
                    </a14:imgEffect>
                  </a14:imgLayer>
                </a14:imgProps>
              </a:ext>
              <a:ext uri="{28A0092B-C50C-407E-A947-70E740481C1C}">
                <a14:useLocalDpi xmlns:a14="http://schemas.microsoft.com/office/drawing/2010/main" val="0"/>
              </a:ext>
            </a:extLst>
          </a:blip>
          <a:stretch>
            <a:fillRect/>
          </a:stretch>
        </p:blipFill>
        <p:spPr>
          <a:xfrm flipH="1">
            <a:off x="0" y="1650097"/>
            <a:ext cx="5812221" cy="4784945"/>
          </a:xfrm>
          <a:prstGeom prst="rect">
            <a:avLst/>
          </a:prstGeom>
        </p:spPr>
      </p:pic>
    </p:spTree>
    <p:extLst>
      <p:ext uri="{BB962C8B-B14F-4D97-AF65-F5344CB8AC3E}">
        <p14:creationId xmlns:p14="http://schemas.microsoft.com/office/powerpoint/2010/main" val="308342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3930" y="1199005"/>
            <a:ext cx="586071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هدف اصلی در این نوع از امنیت پایگاه داده محدود کردن هرگونه گره (</a:t>
            </a:r>
            <a:r>
              <a:rPr lang="en-US" sz="1600" dirty="0">
                <a:latin typeface="Vazir" panose="020B0603030804020204" pitchFamily="34" charset="-78"/>
                <a:cs typeface="Vazir" panose="020B0603030804020204" pitchFamily="34" charset="-78"/>
              </a:rPr>
              <a:t>Node</a:t>
            </a:r>
            <a:r>
              <a:rPr lang="fa-IR" sz="1600" dirty="0">
                <a:latin typeface="Vazir" panose="020B0603030804020204" pitchFamily="34" charset="-78"/>
                <a:cs typeface="Vazir" panose="020B0603030804020204" pitchFamily="34" charset="-78"/>
              </a:rPr>
              <a:t>)</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بالقوه مربوط به رخنه یا دسترسی غیرمجاز به سیستم‌های سرور در هر زمانی است. بنابراین، این تنظیمات داده‌ها به عنوان کنترل دسترسی نیز شناخته می‌شوند. هر گره داده مشخصی که از سیستم سرور ایمن خارج و وارد آن می‌شود، کاملاً رمزنگاری شده و غیرقابل خواندن است. مگر اینکه به طور امن در پایگاه داده سیستم ایمن سپرده شود یا به کاربر درخواست کننده آن دیتا، نمایش داده شود.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468E0AC0-0E53-6BEB-AA41-D22A4EF358A3}"/>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477E224B-20EB-0BA4-88BA-73B7F806A343}"/>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pic>
        <p:nvPicPr>
          <p:cNvPr id="2" name="Picture 1">
            <a:extLst>
              <a:ext uri="{FF2B5EF4-FFF2-40B4-BE49-F238E27FC236}">
                <a16:creationId xmlns:a16="http://schemas.microsoft.com/office/drawing/2014/main" id="{135ABBA1-FD9D-43B2-3EDB-8F1ABE2A5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5938" y="1855902"/>
            <a:ext cx="5392132" cy="4044099"/>
          </a:xfrm>
          <a:prstGeom prst="rect">
            <a:avLst/>
          </a:prstGeom>
        </p:spPr>
      </p:pic>
    </p:spTree>
    <p:extLst>
      <p:ext uri="{BB962C8B-B14F-4D97-AF65-F5344CB8AC3E}">
        <p14:creationId xmlns:p14="http://schemas.microsoft.com/office/powerpoint/2010/main" val="2982276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9693" y="4239706"/>
            <a:ext cx="11228439" cy="2000548"/>
          </a:xfrm>
          <a:prstGeom prst="rect">
            <a:avLst/>
          </a:prstGeom>
        </p:spPr>
        <p:txBody>
          <a:bodyPr wrap="square">
            <a:spAutoFit/>
          </a:bodyPr>
          <a:lstStyle/>
          <a:p>
            <a:pPr lvl="1" algn="ctr">
              <a:lnSpc>
                <a:spcPct val="200000"/>
              </a:lnSpc>
            </a:pPr>
            <a:r>
              <a:rPr lang="fa-IR" sz="1600" dirty="0">
                <a:latin typeface="Vazir" panose="020B0603030804020204" pitchFamily="34" charset="-78"/>
                <a:cs typeface="Vazir" panose="020B0603030804020204" pitchFamily="34" charset="-78"/>
              </a:rPr>
              <a:t>برخی از سازمان‌ها یا شرکت‌ها با این موضوع موافق نیستند و بر غیرضروری بودن اجرای این مورد تاکید دارند. با این وجود، در عمل این اقدام یکی از اصلی‌ترین گام‌هایی است که در جهت افزایش امنیت پایگاه داده کاربرد دارد. در طول چند سال اخیر، این مفاهیم در بهترین دوره‌های امنیت پایگاه داده متعددی نیز تدریس شده‌اند. این دوره‌ها برای پرسنل و متخصصانی اهمیت دارند که به عنوان کارشناس امنیت پایگاه داده و پیکربندی داده‌ها به دنبال مشاغل پرتقاضا هستند.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45153D7B-0B12-B692-7F51-04F158E718D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0B3D7EDC-7F84-6FC2-5916-DE66EEF5DA57}"/>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pic>
        <p:nvPicPr>
          <p:cNvPr id="2" name="Picture 1">
            <a:extLst>
              <a:ext uri="{FF2B5EF4-FFF2-40B4-BE49-F238E27FC236}">
                <a16:creationId xmlns:a16="http://schemas.microsoft.com/office/drawing/2014/main" id="{FA3741AB-BFE9-4188-C37D-CFB1D35E0946}"/>
              </a:ext>
            </a:extLst>
          </p:cNvPr>
          <p:cNvPicPr>
            <a:picLocks noChangeAspect="1"/>
          </p:cNvPicPr>
          <p:nvPr/>
        </p:nvPicPr>
        <p:blipFill rotWithShape="1">
          <a:blip r:embed="rId2"/>
          <a:srcRect r="7257"/>
          <a:stretch/>
        </p:blipFill>
        <p:spPr>
          <a:xfrm>
            <a:off x="1841929" y="1141292"/>
            <a:ext cx="3638950" cy="22070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3C098D9F-363E-D281-5D3F-E2E0AF8B37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1414" y="1634179"/>
            <a:ext cx="3638950" cy="23887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828010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1224483"/>
            <a:ext cx="11077943" cy="1169551"/>
          </a:xfrm>
          <a:prstGeom prst="rect">
            <a:avLst/>
          </a:prstGeom>
        </p:spPr>
        <p:txBody>
          <a:bodyPr wrap="square">
            <a:spAutoFit/>
          </a:bodyPr>
          <a:lstStyle/>
          <a:p>
            <a:pPr algn="r" rtl="1">
              <a:lnSpc>
                <a:spcPct val="150000"/>
              </a:lnSpc>
            </a:pPr>
            <a:r>
              <a:rPr lang="fa-IR" sz="1600" dirty="0">
                <a:latin typeface="Vazir" panose="020B0603030804020204" pitchFamily="34" charset="-78"/>
                <a:cs typeface="Vazir" panose="020B0603030804020204" pitchFamily="34" charset="-78"/>
              </a:rPr>
              <a:t>احراز هویت در کنترل‌های امنیت در پایگاه داده</a:t>
            </a:r>
          </a:p>
          <a:p>
            <a:pPr algn="r" rtl="1">
              <a:lnSpc>
                <a:spcPct val="150000"/>
              </a:lnSpc>
            </a:pPr>
            <a:r>
              <a:rPr lang="fa-IR" sz="1600" dirty="0">
                <a:latin typeface="Vazir" panose="020B0603030804020204" pitchFamily="34" charset="-78"/>
                <a:cs typeface="Vazir" panose="020B0603030804020204" pitchFamily="34" charset="-78"/>
              </a:rPr>
              <a:t>احراز هویت (</a:t>
            </a:r>
            <a:r>
              <a:rPr lang="en-US" sz="1600" dirty="0">
                <a:latin typeface="Vazir" panose="020B0603030804020204" pitchFamily="34" charset="-78"/>
                <a:cs typeface="Vazir" panose="020B0603030804020204" pitchFamily="34" charset="-78"/>
              </a:rPr>
              <a:t>Authentication</a:t>
            </a:r>
            <a:r>
              <a:rPr lang="fa-IR" sz="1600" dirty="0">
                <a:latin typeface="Vazir" panose="020B0603030804020204" pitchFamily="34" charset="-78"/>
                <a:cs typeface="Vazir" panose="020B0603030804020204" pitchFamily="34" charset="-78"/>
              </a:rPr>
              <a:t>) به عنوان مورد بعدی از انواع امنیت پایگاه داده مطرح می‌شود و پس از تکمیل داده‌ها، لازم است این موضوع در پروتکل حمل و نقل اعمال شود. این پروتکل امنیتی دارای لایه‌های مختلفی در درون خود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09600" y="4152760"/>
            <a:ext cx="3363554" cy="2242369"/>
          </a:xfrm>
          <a:prstGeom prst="rect">
            <a:avLst/>
          </a:prstGeom>
        </p:spPr>
      </p:pic>
      <p:sp>
        <p:nvSpPr>
          <p:cNvPr id="5" name="Rectangle 4"/>
          <p:cNvSpPr/>
          <p:nvPr/>
        </p:nvSpPr>
        <p:spPr>
          <a:xfrm>
            <a:off x="268420" y="2789453"/>
            <a:ext cx="11419123" cy="3416320"/>
          </a:xfrm>
          <a:prstGeom prst="rect">
            <a:avLst/>
          </a:prstGeom>
        </p:spPr>
        <p:txBody>
          <a:bodyPr wrap="square">
            <a:spAutoFit/>
          </a:bodyPr>
          <a:lstStyle/>
          <a:p>
            <a:pPr algn="r" rtl="1">
              <a:lnSpc>
                <a:spcPct val="150000"/>
              </a:lnSpc>
            </a:pPr>
            <a:r>
              <a:rPr lang="fa-IR" sz="1600" dirty="0">
                <a:latin typeface="Vazir" panose="020B0603030804020204" pitchFamily="34" charset="-78"/>
                <a:cs typeface="Vazir" panose="020B0603030804020204" pitchFamily="34" charset="-78"/>
              </a:rPr>
              <a:t>به عبارت ساده‌تر، </a:t>
            </a:r>
            <a:r>
              <a:rPr lang="en-US" sz="1600" dirty="0">
                <a:latin typeface="Vazir" panose="020B0603030804020204" pitchFamily="34" charset="-78"/>
                <a:cs typeface="Vazir" panose="020B0603030804020204" pitchFamily="34" charset="-78"/>
              </a:rPr>
              <a:t>Authentication </a:t>
            </a:r>
            <a:r>
              <a:rPr lang="fa-IR" sz="1600" dirty="0">
                <a:latin typeface="Vazir" panose="020B0603030804020204" pitchFamily="34" charset="-78"/>
                <a:cs typeface="Vazir" panose="020B0603030804020204" pitchFamily="34" charset="-78"/>
              </a:rPr>
              <a:t>به معنی احراز هویت درخواست یا کوئری ارسال شده توسط پرسنل مجاز یا کاربر اختصاصی است. به منظور عملی کردن احراز هویت، می‌توان از روش‌های مختلفی استفاده کرد. به عنوان مثال، استفاده از روش احراز هویت چند عاملی (</a:t>
            </a:r>
            <a:r>
              <a:rPr lang="en-US" sz="1600" dirty="0">
                <a:latin typeface="Vazir" panose="020B0603030804020204" pitchFamily="34" charset="-78"/>
                <a:cs typeface="Vazir" panose="020B0603030804020204" pitchFamily="34" charset="-78"/>
              </a:rPr>
              <a:t>Multi-Factor </a:t>
            </a:r>
            <a:r>
              <a:rPr lang="fa-IR" sz="1600" dirty="0">
                <a:latin typeface="Vazir" panose="020B0603030804020204" pitchFamily="34" charset="-78"/>
                <a:cs typeface="Vazir" panose="020B0603030804020204" pitchFamily="34" charset="-78"/>
              </a:rPr>
              <a:t> )که در آن لایه‌های امنیتی مختلف به طور ترکیبی اضافه می‌شوند. این فرآیند منجر به احراز هویت یک کاربر خاص و موفقیت او در دسترسی می‌شود. </a:t>
            </a:r>
          </a:p>
          <a:p>
            <a:pPr algn="r" rtl="1">
              <a:lnSpc>
                <a:spcPct val="150000"/>
              </a:lnSpc>
            </a:pPr>
            <a:r>
              <a:rPr lang="fa-IR" sz="1600" dirty="0">
                <a:latin typeface="Vazir" panose="020B0603030804020204" pitchFamily="34" charset="-78"/>
                <a:cs typeface="Vazir" panose="020B0603030804020204" pitchFamily="34" charset="-78"/>
              </a:rPr>
              <a:t>در صورتی که فرآیند احراز هویت به عنوان یک عمل کاربردی در مورد پیکربندی و امنیت پایگاه داده اعمال</a:t>
            </a:r>
          </a:p>
          <a:p>
            <a:pPr algn="r" rtl="1">
              <a:lnSpc>
                <a:spcPct val="150000"/>
              </a:lnSpc>
            </a:pPr>
            <a:r>
              <a:rPr lang="fa-IR" sz="1600" dirty="0">
                <a:latin typeface="Vazir" panose="020B0603030804020204" pitchFamily="34" charset="-78"/>
                <a:cs typeface="Vazir" panose="020B0603030804020204" pitchFamily="34" charset="-78"/>
              </a:rPr>
              <a:t> نشود، هر کسی، حتی هکرهای غیرقانونی، به راحتی به سرورهای پایگاه داده دسترسی خواهند داشت و باعث </a:t>
            </a:r>
          </a:p>
          <a:p>
            <a:pPr algn="r" rtl="1">
              <a:lnSpc>
                <a:spcPct val="150000"/>
              </a:lnSpc>
            </a:pPr>
            <a:r>
              <a:rPr lang="fa-IR" sz="1600" dirty="0">
                <a:latin typeface="Vazir" panose="020B0603030804020204" pitchFamily="34" charset="-78"/>
                <a:cs typeface="Vazir" panose="020B0603030804020204" pitchFamily="34" charset="-78"/>
              </a:rPr>
              <a:t>خرابی و به مخاطره انداختن امنیت پایگاه داده می‌شوند. به منظور اعطای دسترسی و احراز هویت موثر کاربر، </a:t>
            </a:r>
          </a:p>
          <a:p>
            <a:pPr algn="r" rtl="1">
              <a:lnSpc>
                <a:spcPct val="150000"/>
              </a:lnSpc>
            </a:pPr>
            <a:r>
              <a:rPr lang="fa-IR" sz="1600" dirty="0">
                <a:latin typeface="Vazir" panose="020B0603030804020204" pitchFamily="34" charset="-78"/>
                <a:cs typeface="Vazir" panose="020B0603030804020204" pitchFamily="34" charset="-78"/>
              </a:rPr>
              <a:t>می‌توان از مواردی مانند احراز هویت دو مرحله‌ای (</a:t>
            </a:r>
            <a:r>
              <a:rPr lang="en-US" sz="1600" dirty="0">
                <a:latin typeface="Vazir" panose="020B0603030804020204" pitchFamily="34" charset="-78"/>
                <a:cs typeface="Vazir" panose="020B0603030804020204" pitchFamily="34" charset="-78"/>
              </a:rPr>
              <a:t>Two-Factor </a:t>
            </a:r>
            <a:r>
              <a:rPr lang="fa-IR" sz="1600" dirty="0">
                <a:latin typeface="Vazir" panose="020B0603030804020204" pitchFamily="34" charset="-78"/>
                <a:cs typeface="Vazir" panose="020B0603030804020204" pitchFamily="34" charset="-78"/>
              </a:rPr>
              <a:t> ) و احراز هویت از طریق نام کاربری و رمز</a:t>
            </a:r>
          </a:p>
          <a:p>
            <a:pPr algn="r" rtl="1">
              <a:lnSpc>
                <a:spcPct val="150000"/>
              </a:lnSpc>
            </a:pPr>
            <a:r>
              <a:rPr lang="fa-IR" sz="1600" dirty="0">
                <a:latin typeface="Vazir" panose="020B0603030804020204" pitchFamily="34" charset="-78"/>
                <a:cs typeface="Vazir" panose="020B0603030804020204" pitchFamily="34" charset="-78"/>
              </a:rPr>
              <a:t> عبور استفاده کرد.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C22B2C2-6899-ACBC-9E9C-44C0EE5E50E8}"/>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78804FCA-D707-7E31-DD85-CDA24DBAE1C1}"/>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spTree>
    <p:extLst>
      <p:ext uri="{BB962C8B-B14F-4D97-AF65-F5344CB8AC3E}">
        <p14:creationId xmlns:p14="http://schemas.microsoft.com/office/powerpoint/2010/main" val="10420729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607" y="1112429"/>
            <a:ext cx="11090786" cy="4401205"/>
          </a:xfrm>
          <a:prstGeom prst="rect">
            <a:avLst/>
          </a:prstGeom>
        </p:spPr>
        <p:txBody>
          <a:bodyPr wrap="square">
            <a:spAutoFit/>
          </a:bodyPr>
          <a:lstStyle/>
          <a:p>
            <a:pPr algn="justLow" rtl="1">
              <a:lnSpc>
                <a:spcPct val="300000"/>
              </a:lnSpc>
            </a:pPr>
            <a:r>
              <a:rPr lang="fa-IR" sz="1600" u="sng" dirty="0">
                <a:latin typeface="Vazir" panose="020B0603030804020204" pitchFamily="34" charset="-78"/>
                <a:cs typeface="Vazir" panose="020B0603030804020204" pitchFamily="34" charset="-78"/>
              </a:rPr>
              <a:t>صدور مجوز در کنترل‌ها امنیت پایگاه داده</a:t>
            </a:r>
          </a:p>
          <a:p>
            <a:pPr algn="justLow" rtl="1">
              <a:lnSpc>
                <a:spcPct val="300000"/>
              </a:lnSpc>
            </a:pPr>
            <a:r>
              <a:rPr lang="fa-IR" sz="1600" dirty="0">
                <a:latin typeface="Vazir" panose="020B0603030804020204" pitchFamily="34" charset="-78"/>
                <a:cs typeface="Vazir" panose="020B0603030804020204" pitchFamily="34" charset="-78"/>
              </a:rPr>
              <a:t>مرحله بعدی در این فرآیند و نوع سوم حفظ امنیت پایگاه داده ، صدور مجوز (</a:t>
            </a:r>
            <a:r>
              <a:rPr lang="en-US" sz="1600" dirty="0">
                <a:latin typeface="Vazir" panose="020B0603030804020204" pitchFamily="34" charset="-78"/>
                <a:cs typeface="Vazir" panose="020B0603030804020204" pitchFamily="34" charset="-78"/>
              </a:rPr>
              <a:t>Authorization </a:t>
            </a:r>
            <a:r>
              <a:rPr lang="fa-IR" sz="1600" dirty="0">
                <a:latin typeface="Vazir" panose="020B0603030804020204" pitchFamily="34" charset="-78"/>
                <a:cs typeface="Vazir" panose="020B0603030804020204" pitchFamily="34" charset="-78"/>
              </a:rPr>
              <a:t> )است. با به کارگیری این لایه امنیتی، مشخص می‌شود که کاربر اختصاصی (</a:t>
            </a:r>
            <a:r>
              <a:rPr lang="en-US" sz="1600" dirty="0">
                <a:latin typeface="Vazir" panose="020B0603030804020204" pitchFamily="34" charset="-78"/>
                <a:cs typeface="Vazir" panose="020B0603030804020204" pitchFamily="34" charset="-78"/>
              </a:rPr>
              <a:t>Dedicated </a:t>
            </a:r>
            <a:r>
              <a:rPr lang="fa-IR" sz="1600" dirty="0">
                <a:latin typeface="Vazir" panose="020B0603030804020204" pitchFamily="34" charset="-78"/>
                <a:cs typeface="Vazir" panose="020B0603030804020204" pitchFamily="34" charset="-78"/>
              </a:rPr>
              <a:t>) دقیقاً به چه عناصری دسترسی دارد. در صورت لزوم، می‌توان محدودیت‌هایی را برای یک کاربر مشخص اعمال کرد و دسترسی او تنها به یک نمای کلی از سیستم‌ها محدود شود. به عنوان مثال، ممکن است یک کاربر به محتوای کلی وب سایت دسترسی داشته باشد، اما اطلاعات محرمانه پراهمیتی مانند اطلاعات شخصی یا مالی سایر کاربران برای او یا هر کاربر </a:t>
            </a:r>
            <a:r>
              <a:rPr lang="en-US" sz="1600" dirty="0">
                <a:latin typeface="Vazir" panose="020B0603030804020204" pitchFamily="34" charset="-78"/>
                <a:cs typeface="Vazir" panose="020B0603030804020204" pitchFamily="34" charset="-78"/>
              </a:rPr>
              <a:t>Guest </a:t>
            </a:r>
            <a:r>
              <a:rPr lang="fa-IR" sz="1600" dirty="0">
                <a:latin typeface="Vazir" panose="020B0603030804020204" pitchFamily="34" charset="-78"/>
                <a:cs typeface="Vazir" panose="020B0603030804020204" pitchFamily="34" charset="-78"/>
              </a:rPr>
              <a:t>یا معمولی دیگری محدود شوند.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8AB70056-7A36-3590-62BB-577D51A436BA}"/>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CE8335B0-14C3-9AA0-471A-D60912C06890}"/>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spTree>
    <p:extLst>
      <p:ext uri="{BB962C8B-B14F-4D97-AF65-F5344CB8AC3E}">
        <p14:creationId xmlns:p14="http://schemas.microsoft.com/office/powerpoint/2010/main" val="1813884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70056-7A36-3590-62BB-577D51A436BA}"/>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CE8335B0-14C3-9AA0-471A-D60912C06890}"/>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pic>
        <p:nvPicPr>
          <p:cNvPr id="4" name="Picture 3">
            <a:extLst>
              <a:ext uri="{FF2B5EF4-FFF2-40B4-BE49-F238E27FC236}">
                <a16:creationId xmlns:a16="http://schemas.microsoft.com/office/drawing/2014/main" id="{D66AACB0-0ED2-AD74-6808-3978FC80D5AF}"/>
              </a:ext>
            </a:extLst>
          </p:cNvPr>
          <p:cNvPicPr>
            <a:picLocks noChangeAspect="1"/>
          </p:cNvPicPr>
          <p:nvPr/>
        </p:nvPicPr>
        <p:blipFill rotWithShape="1">
          <a:blip r:embed="rId2">
            <a:extLst>
              <a:ext uri="{28A0092B-C50C-407E-A947-70E740481C1C}">
                <a14:useLocalDpi xmlns:a14="http://schemas.microsoft.com/office/drawing/2010/main" val="0"/>
              </a:ext>
            </a:extLst>
          </a:blip>
          <a:srcRect r="9406"/>
          <a:stretch/>
        </p:blipFill>
        <p:spPr>
          <a:xfrm>
            <a:off x="5069787" y="2128575"/>
            <a:ext cx="6521041" cy="3242443"/>
          </a:xfrm>
          <a:prstGeom prst="rect">
            <a:avLst/>
          </a:prstGeom>
        </p:spPr>
      </p:pic>
      <p:sp>
        <p:nvSpPr>
          <p:cNvPr id="5" name="Rectangle 4">
            <a:extLst>
              <a:ext uri="{FF2B5EF4-FFF2-40B4-BE49-F238E27FC236}">
                <a16:creationId xmlns:a16="http://schemas.microsoft.com/office/drawing/2014/main" id="{70570834-ACC5-05E7-1099-9EEEBBAD1836}"/>
              </a:ext>
            </a:extLst>
          </p:cNvPr>
          <p:cNvSpPr/>
          <p:nvPr/>
        </p:nvSpPr>
        <p:spPr>
          <a:xfrm>
            <a:off x="288479" y="1486982"/>
            <a:ext cx="5961492"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این مرحله از امنیت پایگاه داده از همه آن‌ها مهم‌تر است. چراکه به واسطه آن، اطمینان لازم برای برقراری امنیت پایگاه داده حاصل می‌شود. در حقیقت، با استفاده از </a:t>
            </a:r>
            <a:r>
              <a:rPr lang="en-US" sz="1600" dirty="0">
                <a:latin typeface="Vazir" panose="020B0603030804020204" pitchFamily="34" charset="-78"/>
                <a:cs typeface="Vazir" panose="020B0603030804020204" pitchFamily="34" charset="-78"/>
              </a:rPr>
              <a:t>Authorization </a:t>
            </a:r>
            <a:r>
              <a:rPr lang="fa-IR" sz="1600" dirty="0">
                <a:latin typeface="Vazir" panose="020B0603030804020204" pitchFamily="34" charset="-78"/>
                <a:cs typeface="Vazir" panose="020B0603030804020204" pitchFamily="34" charset="-78"/>
              </a:rPr>
              <a:t>هیچ‌کس نمی‌تواند به مناطق ناشناخته سرک بکشد یا بخش‌هایی را کاوش کند که قرار نیست مورد توجه آن‌ها قرار بگیرند. می‌توان سطح مجوز اختصاص داده شده به یک کاربر خاص را برای یک سازمان یا اپلیکیشن خاص، پیکربندی یا سفارشی‌سازی (</a:t>
            </a:r>
            <a:r>
              <a:rPr lang="en-US" sz="1600" dirty="0">
                <a:latin typeface="Vazir" panose="020B0603030804020204" pitchFamily="34" charset="-78"/>
                <a:cs typeface="Vazir" panose="020B0603030804020204" pitchFamily="34" charset="-78"/>
              </a:rPr>
              <a:t>Customized </a:t>
            </a:r>
            <a:r>
              <a:rPr lang="fa-IR" sz="1600" dirty="0">
                <a:latin typeface="Vazir" panose="020B0603030804020204" pitchFamily="34" charset="-78"/>
                <a:cs typeface="Vazir" panose="020B0603030804020204" pitchFamily="34" charset="-78"/>
              </a:rPr>
              <a:t>)کرد.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44465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86197" y="5734118"/>
            <a:ext cx="9619606"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خطرات احتمالی مختلفی برای امنیت پایگاه داده وجود دارند که برخی از پراهمیت‌ترین آن‌ها در ادامه فهرست شده‌اند: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2ABD65B-FA98-F0B8-196E-BE3DCDAB3BD6}"/>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2B9FD3C7-E80C-EF79-B8E2-98FEE8894121}"/>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D62F4BA7-2BE9-4B7C-192A-CF8F61A331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7034" y="1168205"/>
            <a:ext cx="7036716" cy="4738055"/>
          </a:xfrm>
          <a:prstGeom prst="rect">
            <a:avLst/>
          </a:prstGeom>
        </p:spPr>
      </p:pic>
    </p:spTree>
    <p:extLst>
      <p:ext uri="{BB962C8B-B14F-4D97-AF65-F5344CB8AC3E}">
        <p14:creationId xmlns:p14="http://schemas.microsoft.com/office/powerpoint/2010/main" val="19748100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37536" y="1242717"/>
            <a:ext cx="11316928" cy="3077766"/>
          </a:xfrm>
          <a:prstGeom prst="rect">
            <a:avLst/>
          </a:prstGeom>
        </p:spPr>
        <p:txBody>
          <a:bodyPr wrap="square">
            <a:spAutoFit/>
          </a:bodyPr>
          <a:lstStyle/>
          <a:p>
            <a:pPr algn="justLow" rtl="1">
              <a:lnSpc>
                <a:spcPct val="250000"/>
              </a:lnSpc>
            </a:pPr>
            <a:r>
              <a:rPr lang="fa-IR" sz="1600" u="sng" dirty="0">
                <a:latin typeface="Vazir" panose="020B0603030804020204" pitchFamily="34" charset="-78"/>
                <a:cs typeface="Vazir" panose="020B0603030804020204" pitchFamily="34" charset="-78"/>
              </a:rPr>
              <a:t>داده‌ها در حالت استراحت</a:t>
            </a:r>
          </a:p>
          <a:p>
            <a:pPr algn="justLow" rtl="1">
              <a:lnSpc>
                <a:spcPct val="250000"/>
              </a:lnSpc>
            </a:pPr>
            <a:r>
              <a:rPr lang="fa-IR" sz="1600" dirty="0">
                <a:latin typeface="Vazir" panose="020B0603030804020204" pitchFamily="34" charset="-78"/>
                <a:cs typeface="Vazir" panose="020B0603030804020204" pitchFamily="34" charset="-78"/>
              </a:rPr>
              <a:t>پس از به اشتراک گذاشتن یا در دسترس قرار گرفتن داده‌ها توسط کاربر، این داده‌ها در سرور باقی می‌مانند. این شرایط با نام «داده‌ها در حالت استراحت» در نظر گرفته می‌شوند. لازم به ذکر است که حتی پس از خاموش شدن سرور، داده‌ها همچنان باقی می‌مانند. برای این وضعیت، فناوری‌های رمزنگاری منحصر به فردی به کار گرفته شده‌اند که اطمینان حاصل می‌کنند داده‌ها حتی زمانی که از دسترس</a:t>
            </a:r>
          </a:p>
          <a:p>
            <a:pPr algn="justLow" rtl="1">
              <a:lnSpc>
                <a:spcPct val="250000"/>
              </a:lnSpc>
            </a:pPr>
            <a:r>
              <a:rPr lang="fa-IR" sz="1600" dirty="0">
                <a:latin typeface="Vazir" panose="020B0603030804020204" pitchFamily="34" charset="-78"/>
                <a:cs typeface="Vazir" panose="020B0603030804020204" pitchFamily="34" charset="-78"/>
              </a:rPr>
              <a:t> خارج شده‌اند، همچنان به صورت رمزنگاری شده خواهند بود.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E6B33BD6-1729-58CB-3AE2-F9F45506C490}"/>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0BA1FA74-BF84-46C4-3C0D-8B2AC08F2D2A}"/>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pic>
        <p:nvPicPr>
          <p:cNvPr id="3" name="Picture 2">
            <a:extLst>
              <a:ext uri="{FF2B5EF4-FFF2-40B4-BE49-F238E27FC236}">
                <a16:creationId xmlns:a16="http://schemas.microsoft.com/office/drawing/2014/main" id="{927D2A9B-2B80-8CFA-8D99-048DA976E684}"/>
              </a:ext>
            </a:extLst>
          </p:cNvPr>
          <p:cNvPicPr>
            <a:picLocks noChangeAspect="1"/>
          </p:cNvPicPr>
          <p:nvPr/>
        </p:nvPicPr>
        <p:blipFill rotWithShape="1">
          <a:blip r:embed="rId2">
            <a:extLst>
              <a:ext uri="{28A0092B-C50C-407E-A947-70E740481C1C}">
                <a14:useLocalDpi xmlns:a14="http://schemas.microsoft.com/office/drawing/2010/main" val="0"/>
              </a:ext>
            </a:extLst>
          </a:blip>
          <a:srcRect t="9322" b="11676"/>
          <a:stretch/>
        </p:blipFill>
        <p:spPr>
          <a:xfrm>
            <a:off x="0" y="3852116"/>
            <a:ext cx="4826524" cy="2859769"/>
          </a:xfrm>
          <a:prstGeom prst="rect">
            <a:avLst/>
          </a:prstGeom>
        </p:spPr>
      </p:pic>
    </p:spTree>
    <p:extLst>
      <p:ext uri="{BB962C8B-B14F-4D97-AF65-F5344CB8AC3E}">
        <p14:creationId xmlns:p14="http://schemas.microsoft.com/office/powerpoint/2010/main" val="570847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7361" y="1365433"/>
            <a:ext cx="11037278"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ممیزی و حسابرسی در امنیت پایگاه داده</a:t>
            </a:r>
          </a:p>
          <a:p>
            <a:pPr algn="ctr" rtl="1">
              <a:lnSpc>
                <a:spcPct val="300000"/>
              </a:lnSpc>
            </a:pPr>
            <a:r>
              <a:rPr lang="fa-IR" sz="1600" dirty="0">
                <a:latin typeface="Vazir" panose="020B0603030804020204" pitchFamily="34" charset="-78"/>
                <a:cs typeface="Vazir" panose="020B0603030804020204" pitchFamily="34" charset="-78"/>
              </a:rPr>
              <a:t>با وجود اینکه هک و دسترسی غیرمجاز اهمیت بسیار زیادی دارد، اما این هک‌ها همچنان رخ می‌دهند و نمی‌توان هیچ کاری را در این زمینه انجام داد. بنابراین، پرداختن به امور ممیزی (</a:t>
            </a:r>
            <a:r>
              <a:rPr lang="en-US" sz="1600" dirty="0">
                <a:latin typeface="Vazir" panose="020B0603030804020204" pitchFamily="34" charset="-78"/>
                <a:cs typeface="Vazir" panose="020B0603030804020204" pitchFamily="34" charset="-78"/>
              </a:rPr>
              <a:t>Auditing </a:t>
            </a:r>
            <a:r>
              <a:rPr lang="fa-IR" sz="1600" dirty="0">
                <a:latin typeface="Vazir" panose="020B0603030804020204" pitchFamily="34" charset="-78"/>
                <a:cs typeface="Vazir" panose="020B0603030804020204" pitchFamily="34" charset="-78"/>
              </a:rPr>
              <a:t>) و حسابرسی سیستم بسیار حیاتی است. چون با کمک ممیزی می‌توان مطمئن شد که چه مواردی در خزانه (</a:t>
            </a:r>
            <a:r>
              <a:rPr lang="en-US" sz="1600" dirty="0">
                <a:latin typeface="Vazir" panose="020B0603030804020204" pitchFamily="34" charset="-78"/>
                <a:cs typeface="Vazir" panose="020B0603030804020204" pitchFamily="34" charset="-78"/>
              </a:rPr>
              <a:t>Inventory </a:t>
            </a:r>
            <a:r>
              <a:rPr lang="fa-IR" sz="1600" dirty="0">
                <a:latin typeface="Vazir" panose="020B0603030804020204" pitchFamily="34" charset="-78"/>
                <a:cs typeface="Vazir" panose="020B0603030804020204" pitchFamily="34" charset="-78"/>
              </a:rPr>
              <a:t>) وجود دارند. به عنوان مثال، آگاهی از اطلاعات ظریفی که در تلاش‌هایی برای هک کردن از دست رفته‌اند، یک ضرورت بخ حساب می‌آید. از این رو، باید گزارش‌گیری‌های ممیزی به طور مستمر انجام شوند تا اطمینان حاصل شود که سوابق مناسبی از همه موارد سیستم وجود دارند.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E770973B-441B-885C-79B4-54E1597C601D}"/>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106C1205-3069-E23D-25D0-CEF59CD0F22E}"/>
              </a:ext>
            </a:extLst>
          </p:cNvPr>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spTree>
    <p:extLst>
      <p:ext uri="{BB962C8B-B14F-4D97-AF65-F5344CB8AC3E}">
        <p14:creationId xmlns:p14="http://schemas.microsoft.com/office/powerpoint/2010/main" val="1503790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03014" y="326180"/>
            <a:ext cx="5054589"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کنترل‌های امنیتی برای برقراری امنیت پایگاه داده</a:t>
            </a:r>
          </a:p>
        </p:txBody>
      </p:sp>
      <p:sp>
        <p:nvSpPr>
          <p:cNvPr id="4" name="Rectangle 3">
            <a:extLst>
              <a:ext uri="{FF2B5EF4-FFF2-40B4-BE49-F238E27FC236}">
                <a16:creationId xmlns:a16="http://schemas.microsoft.com/office/drawing/2014/main" id="{50137A97-813E-29BA-E4EA-02B24D697668}"/>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401F9E86-89ED-91C2-325B-A0E9A23165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4" y="2044590"/>
            <a:ext cx="5327623" cy="3587266"/>
          </a:xfrm>
          <a:prstGeom prst="rect">
            <a:avLst/>
          </a:prstGeom>
        </p:spPr>
      </p:pic>
      <p:sp>
        <p:nvSpPr>
          <p:cNvPr id="7" name="Rectangle 6">
            <a:extLst>
              <a:ext uri="{FF2B5EF4-FFF2-40B4-BE49-F238E27FC236}">
                <a16:creationId xmlns:a16="http://schemas.microsoft.com/office/drawing/2014/main" id="{29B4E3D1-8E4A-6490-537E-E54842BBD262}"/>
              </a:ext>
            </a:extLst>
          </p:cNvPr>
          <p:cNvSpPr/>
          <p:nvPr/>
        </p:nvSpPr>
        <p:spPr>
          <a:xfrm>
            <a:off x="4916689" y="1376011"/>
            <a:ext cx="6827237" cy="4924425"/>
          </a:xfrm>
          <a:prstGeom prst="rect">
            <a:avLst/>
          </a:prstGeom>
        </p:spPr>
        <p:txBody>
          <a:bodyPr wrap="square">
            <a:spAutoFit/>
          </a:bodyPr>
          <a:lstStyle/>
          <a:p>
            <a:pPr algn="justLow" rtl="1">
              <a:lnSpc>
                <a:spcPct val="250000"/>
              </a:lnSpc>
            </a:pPr>
            <a:r>
              <a:rPr lang="fa-IR" sz="1600" u="sng" dirty="0">
                <a:latin typeface="Vazir" panose="020B0603030804020204" pitchFamily="34" charset="-78"/>
                <a:cs typeface="Vazir" panose="020B0603030804020204" pitchFamily="34" charset="-78"/>
              </a:rPr>
              <a:t>بازیابی در امنیت پایگاه داده</a:t>
            </a:r>
          </a:p>
          <a:p>
            <a:pPr algn="justLow" rtl="1">
              <a:lnSpc>
                <a:spcPct val="250000"/>
              </a:lnSpc>
            </a:pPr>
            <a:r>
              <a:rPr lang="fa-IR" sz="1600" dirty="0">
                <a:latin typeface="Vazir" panose="020B0603030804020204" pitchFamily="34" charset="-78"/>
                <a:cs typeface="Vazir" panose="020B0603030804020204" pitchFamily="34" charset="-78"/>
              </a:rPr>
              <a:t>علاوه بر موارد موثر در امنیت پایگاه داده مذکور، بازیابی (</a:t>
            </a:r>
            <a:r>
              <a:rPr lang="en-US" sz="1600" dirty="0">
                <a:latin typeface="Vazir" panose="020B0603030804020204" pitchFamily="34" charset="-78"/>
                <a:cs typeface="Vazir" panose="020B0603030804020204" pitchFamily="34" charset="-78"/>
              </a:rPr>
              <a:t>Recovery </a:t>
            </a:r>
            <a:r>
              <a:rPr lang="fa-IR" sz="1600" dirty="0">
                <a:latin typeface="Vazir" panose="020B0603030804020204" pitchFamily="34" charset="-78"/>
                <a:cs typeface="Vazir" panose="020B0603030804020204" pitchFamily="34" charset="-78"/>
              </a:rPr>
              <a:t> )نیز به عنوان یک سیستم اولیه در نظر گرفته می‌شود که به امنیت پایگاه داده مرتبط است. در واقع، تهیه نسخه‌های پشتیبان از داده‌هایی که در پایگاه داده ذخیره می‌شوند یک امر ضروری به حساب می‌آید. چون در صورت رخنه یا هک سیستم توسط هکر، با کمک این رویکرد سیستم مربوطه به طور کامل از بین نمی‌رود. علاوه بر این، باید این اطمینان حاصل شود که فایل‌های پشتیبانی کاملاً رمزنگاری شده و ایمن و دو نسخه از آن‌ها در مکان‌های مختلف موجود هستند.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9913671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5793" y="1072261"/>
            <a:ext cx="11080955" cy="5878532"/>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امروزه، اغلب کسب و کارها آگاهی کافی در مورد اهمیت تست امنیت و ضرورت وجود آن را دارند. با این وجود، در بسیاری از سازمان‌ها تست امنیت پیاده‌سازی نمی‌شود. این موضوع یک اشتباه محض است که در طول مراحل توسعه بیش‌تر از همیشه نمایان می‌شود. البته باید توجه کرد که در مراحلی مانند ادغام برنامه کاربردی یا به روزرسانی پایگاه داده نیز، اهمیت پیاده‌سازی تست امنیت به صورت کامل قابل مشاهده است. مجرمان سایبری از این مشکلات در جهت منافع خود سو استفاده می‌کنند و در نتیجه، کسب و کار مربوطه ریسک‌های متعددی را متحمل خواهد شد.</a:t>
            </a:r>
            <a:endParaRPr lang="en-US" sz="1600" dirty="0">
              <a:latin typeface="Vazir" panose="020B0603030804020204" pitchFamily="34" charset="-78"/>
              <a:cs typeface="Vazir" panose="020B0603030804020204" pitchFamily="34" charset="-78"/>
            </a:endParaRPr>
          </a:p>
          <a:p>
            <a:pPr algn="ctr" rtl="1">
              <a:lnSpc>
                <a:spcPct val="300000"/>
              </a:lnSpc>
            </a:pPr>
            <a:r>
              <a:rPr lang="fa-IR" sz="1600" dirty="0">
                <a:latin typeface="Vazir" panose="020B0603030804020204" pitchFamily="34" charset="-78"/>
                <a:cs typeface="Vazir" panose="020B0603030804020204" pitchFamily="34" charset="-78"/>
              </a:rPr>
              <a:t>با توجه به نقش غیرقابل انکار بانک‌های اطلاعاتی و داده‌ها، چه در سازمان‌های بزرگ و چه در شرکت‌های کوچک و تازه تاسیس، لازم است کسب و کارها برای حفظ و افزایش امنیت پایگاه داده‌های خود، از هیچ روشی دریغ نکنند.</a:t>
            </a:r>
            <a:endParaRPr lang="en-US" sz="1600" dirty="0">
              <a:latin typeface="Vazir" panose="020B0603030804020204" pitchFamily="34" charset="-78"/>
              <a:cs typeface="Vazir" panose="020B0603030804020204" pitchFamily="34" charset="-78"/>
            </a:endParaRPr>
          </a:p>
          <a:p>
            <a:pPr algn="ctr" rtl="1">
              <a:lnSpc>
                <a:spcPct val="300000"/>
              </a:lnSpc>
            </a:pP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8781015" y="310412"/>
            <a:ext cx="212579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سخن پایانی:</a:t>
            </a:r>
            <a:endParaRPr lang="en-US" sz="2000"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1399D071-6FF5-AF0F-C110-F61098D21D72}"/>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40438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89574" y="351954"/>
            <a:ext cx="841854" cy="405129"/>
          </a:xfrm>
          <a:prstGeom prst="rect">
            <a:avLst/>
          </a:prstGeom>
        </p:spPr>
        <p:txBody>
          <a:bodyPr wrap="square">
            <a:spAutoFit/>
          </a:bodyPr>
          <a:lstStyle/>
          <a:p>
            <a:pPr algn="r" rtl="1"/>
            <a:r>
              <a:rPr lang="fa-IR" sz="2000" dirty="0">
                <a:solidFill>
                  <a:schemeClr val="bg1"/>
                </a:solidFill>
                <a:cs typeface="B Titr" panose="00000700000000000000" pitchFamily="2" charset="-78"/>
              </a:rPr>
              <a:t>منابع:</a:t>
            </a:r>
            <a:endParaRPr lang="en-US" sz="2000" dirty="0">
              <a:solidFill>
                <a:schemeClr val="bg1"/>
              </a:solidFill>
              <a:cs typeface="B Titr" panose="00000700000000000000" pitchFamily="2" charset="-78"/>
            </a:endParaRPr>
          </a:p>
        </p:txBody>
      </p:sp>
      <p:sp>
        <p:nvSpPr>
          <p:cNvPr id="3" name="Rectangle 2"/>
          <p:cNvSpPr/>
          <p:nvPr/>
        </p:nvSpPr>
        <p:spPr>
          <a:xfrm>
            <a:off x="383762" y="1526231"/>
            <a:ext cx="272353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https://www.aryaweb.com</a:t>
            </a:r>
          </a:p>
        </p:txBody>
      </p:sp>
      <p:sp>
        <p:nvSpPr>
          <p:cNvPr id="4" name="Rectangle 3"/>
          <p:cNvSpPr/>
          <p:nvPr/>
        </p:nvSpPr>
        <p:spPr>
          <a:xfrm>
            <a:off x="383762" y="2304796"/>
            <a:ext cx="242669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https://www.setakit.com</a:t>
            </a:r>
          </a:p>
        </p:txBody>
      </p:sp>
      <p:sp>
        <p:nvSpPr>
          <p:cNvPr id="5" name="Rectangle 4"/>
          <p:cNvSpPr/>
          <p:nvPr/>
        </p:nvSpPr>
        <p:spPr>
          <a:xfrm>
            <a:off x="366769" y="3083361"/>
            <a:ext cx="2492862"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https://blog.faradars.org</a:t>
            </a:r>
          </a:p>
        </p:txBody>
      </p:sp>
      <p:sp>
        <p:nvSpPr>
          <p:cNvPr id="6" name="Rectangle 5">
            <a:extLst>
              <a:ext uri="{FF2B5EF4-FFF2-40B4-BE49-F238E27FC236}">
                <a16:creationId xmlns:a16="http://schemas.microsoft.com/office/drawing/2014/main" id="{F901FEE9-BF07-88E8-3EA1-7F113DFD45E1}"/>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290474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B2EB281-4D8F-35CD-CCE1-4B4DD42684B2}"/>
              </a:ext>
            </a:extLst>
          </p:cNvPr>
          <p:cNvSpPr/>
          <p:nvPr/>
        </p:nvSpPr>
        <p:spPr>
          <a:xfrm>
            <a:off x="2141455" y="2457087"/>
            <a:ext cx="7909089" cy="1480008"/>
          </a:xfrm>
          <a:prstGeom prst="roundRect">
            <a:avLst/>
          </a:prstGeom>
          <a:solidFill>
            <a:srgbClr val="1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214504A-F7FE-E21E-C4E5-D93F2A06AF4B}"/>
              </a:ext>
            </a:extLst>
          </p:cNvPr>
          <p:cNvSpPr/>
          <p:nvPr/>
        </p:nvSpPr>
        <p:spPr>
          <a:xfrm>
            <a:off x="2235723" y="2689260"/>
            <a:ext cx="7814821" cy="1015663"/>
          </a:xfrm>
          <a:prstGeom prst="rect">
            <a:avLst/>
          </a:prstGeom>
        </p:spPr>
        <p:txBody>
          <a:bodyPr wrap="square">
            <a:spAutoFit/>
          </a:bodyPr>
          <a:lstStyle/>
          <a:p>
            <a:pPr algn="ctr" rtl="1"/>
            <a:r>
              <a:rPr lang="fa-IR" sz="6000" dirty="0">
                <a:solidFill>
                  <a:schemeClr val="bg1"/>
                </a:solidFill>
                <a:latin typeface="Shabnam" panose="020B0603030804020204" pitchFamily="34" charset="-78"/>
                <a:cs typeface="Shabnam" panose="020B0603030804020204" pitchFamily="34" charset="-78"/>
              </a:rPr>
              <a:t>با تشکر از توجه شما</a:t>
            </a:r>
            <a:endParaRPr lang="en-US" sz="6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08066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72520" y="1512492"/>
            <a:ext cx="5175467"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اولین و به طور بالقوه، خطرناک‌ترین تهدیدی که امنیت پایگاه داده را به خطر می‌اندازد، دسترسی غیرمجاز هکرها و دستکاری‌کنندگان به سیستم‌های امنیتی و ایجاد مخاطره در اطلاعات مهم کاربر خارج از پایگاه داده است. آن‌ها به نوبه خود می‌توانند یا در نهایت به پایگاه داده آسیب برسانند یا سوابق را به گونه‌ای دستکاری کنند تا بتوانند به اهداف شوم خود برسند.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8877266C-DB83-CF33-FEED-A3D2C1D1A01E}"/>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BD9A329D-1C1D-E177-3BA0-6E660A34598A}"/>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64F5C9E4-782B-BF13-B9DF-72B23896DC16}"/>
              </a:ext>
            </a:extLst>
          </p:cNvPr>
          <p:cNvPicPr>
            <a:picLocks noChangeAspect="1"/>
          </p:cNvPicPr>
          <p:nvPr/>
        </p:nvPicPr>
        <p:blipFill>
          <a:blip r:embed="rId2">
            <a:duotone>
              <a:srgbClr val="E7E6E6">
                <a:shade val="45000"/>
                <a:satMod val="135000"/>
              </a:srgbClr>
              <a:prstClr val="white"/>
            </a:duotone>
            <a:extLst>
              <a:ext uri="{BEBA8EAE-BF5A-486C-A8C5-ECC9F3942E4B}">
                <a14:imgProps xmlns:a14="http://schemas.microsoft.com/office/drawing/2010/main">
                  <a14:imgLayer r:embed="rId3">
                    <a14:imgEffect>
                      <a14:backgroundRemoval t="6356" b="92797" l="5349" r="92791">
                        <a14:foregroundMark x1="41279" y1="22599" x2="42442" y2="6497"/>
                        <a14:foregroundMark x1="31628" y1="66525" x2="5581" y2="69492"/>
                        <a14:foregroundMark x1="34070" y1="86299" x2="35349" y2="92797"/>
                        <a14:foregroundMark x1="87093" y1="68362" x2="92791" y2="66808"/>
                      </a14:backgroundRemoval>
                    </a14:imgEffect>
                  </a14:imgLayer>
                </a14:imgProps>
              </a:ext>
              <a:ext uri="{28A0092B-C50C-407E-A947-70E740481C1C}">
                <a14:useLocalDpi xmlns:a14="http://schemas.microsoft.com/office/drawing/2010/main" val="0"/>
              </a:ext>
            </a:extLst>
          </a:blip>
          <a:stretch>
            <a:fillRect/>
          </a:stretch>
        </p:blipFill>
        <p:spPr>
          <a:xfrm>
            <a:off x="0" y="1055802"/>
            <a:ext cx="6649007" cy="5473834"/>
          </a:xfrm>
          <a:prstGeom prst="rect">
            <a:avLst/>
          </a:prstGeom>
        </p:spPr>
      </p:pic>
    </p:spTree>
    <p:extLst>
      <p:ext uri="{BB962C8B-B14F-4D97-AF65-F5344CB8AC3E}">
        <p14:creationId xmlns:p14="http://schemas.microsoft.com/office/powerpoint/2010/main" val="558495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396" y="1222483"/>
            <a:ext cx="5604996" cy="563551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حملات مختلف از طریق نرم‌افزار، اسکریپت یا سایر سیستم‌های غیرقانونی بالقوه مضر که شامل استفاده از بدافزارها و ویروس‌ها می‌شوند. این مسئله به هکرها اجازه دسترسی غیرمجاز به سیستم‌های پایگاه داده را می‌دهد.</a:t>
            </a:r>
            <a:endParaRPr lang="en-US" sz="1600" dirty="0">
              <a:latin typeface="Vazir" panose="020B0603030804020204" pitchFamily="34" charset="-78"/>
              <a:cs typeface="Vazir" panose="020B0603030804020204" pitchFamily="34" charset="-78"/>
            </a:endParaRPr>
          </a:p>
          <a:p>
            <a:pPr algn="justLow" rtl="1">
              <a:lnSpc>
                <a:spcPct val="300000"/>
              </a:lnSpc>
            </a:pPr>
            <a:r>
              <a:rPr lang="fa-IR" sz="1600" dirty="0">
                <a:latin typeface="Vazir" panose="020B0603030804020204" pitchFamily="34" charset="-78"/>
                <a:cs typeface="Vazir" panose="020B0603030804020204" pitchFamily="34" charset="-78"/>
              </a:rPr>
              <a:t>ممکن است تمام تهدیدات فوق منجر به بروز سربار سیستم، عملکرد نادرست برنامه‌های مختلف و قطع دسترسی مدیر مجاز به سیستم شود.</a:t>
            </a:r>
            <a:endParaRPr lang="en-US" sz="1600" dirty="0">
              <a:latin typeface="Vazir" panose="020B0603030804020204" pitchFamily="34" charset="-78"/>
              <a:cs typeface="Vazir" panose="020B0603030804020204" pitchFamily="34" charset="-78"/>
            </a:endParaRPr>
          </a:p>
          <a:p>
            <a:pPr algn="r" rtl="1">
              <a:lnSpc>
                <a:spcPct val="150000"/>
              </a:lnSpc>
            </a:pP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B3616A24-C453-C7A7-167B-16502EBEAAF2}"/>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2AFE127A-1185-B508-EE77-15DE04B589B8}"/>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AFA72BB2-E339-11DF-7511-B65F1381D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7736" y="1780488"/>
            <a:ext cx="4371975" cy="3429000"/>
          </a:xfrm>
          <a:prstGeom prst="rect">
            <a:avLst/>
          </a:prstGeom>
        </p:spPr>
      </p:pic>
    </p:spTree>
    <p:extLst>
      <p:ext uri="{BB962C8B-B14F-4D97-AF65-F5344CB8AC3E}">
        <p14:creationId xmlns:p14="http://schemas.microsoft.com/office/powerpoint/2010/main" val="93731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28180" y="1226068"/>
            <a:ext cx="6629983"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اگر فایل‌های آلوده حذف یا از سیستم سرور پاک نشوند، ممکن است منجر به بروز آسیب‌های فیزیکی مختلفی مانند داغ شدن بیش از حد یا حتی خرابی کامل در موارد شدید شوند.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علاوه بر موارد فوق، خرابی داده‌ها می‌تواند در موارد نقض یا تهدید در کنترل‌های امنیتی مختلفی رخ دهد که در وهله اول برای جلوگیری از وقوع چنین حوادثی به وجود آمده‌اند.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به طور کلی، روش‌های متعددی وجود دارند که از طریق آن‌ها می‌توان امنیت پایگاه داده را به خطر انداخت یا هک و دستکاری کرد. این موارد همگی عواقب شدیدی را به دنبال دارند. </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760690" y="320890"/>
            <a:ext cx="5097870"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تهدیدات احتمالی امنیت پایگاه داده چه هستند؟</a:t>
            </a:r>
            <a:endParaRPr lang="en-US" sz="2000"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1FFA9B8C-DDB0-AE20-81DA-4A98D6046E79}"/>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D8F13431-D02A-219B-E870-9C54AE031FEF}"/>
              </a:ext>
            </a:extLst>
          </p:cNvPr>
          <p:cNvPicPr>
            <a:picLocks noChangeAspect="1"/>
          </p:cNvPicPr>
          <p:nvPr/>
        </p:nvPicPr>
        <p:blipFill>
          <a:blip r:embed="rId2">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85044" y="1226068"/>
            <a:ext cx="5127978" cy="4579404"/>
          </a:xfrm>
          <a:prstGeom prst="rect">
            <a:avLst/>
          </a:prstGeom>
        </p:spPr>
      </p:pic>
    </p:spTree>
    <p:extLst>
      <p:ext uri="{BB962C8B-B14F-4D97-AF65-F5344CB8AC3E}">
        <p14:creationId xmlns:p14="http://schemas.microsoft.com/office/powerpoint/2010/main" val="3811646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5097" y="1029184"/>
            <a:ext cx="11451598" cy="5232202"/>
          </a:xfrm>
          <a:prstGeom prst="rect">
            <a:avLst/>
          </a:prstGeom>
        </p:spPr>
        <p:txBody>
          <a:bodyPr wrap="square">
            <a:spAutoFit/>
          </a:bodyPr>
          <a:lstStyle/>
          <a:p>
            <a:pPr algn="ctr" rtl="1">
              <a:lnSpc>
                <a:spcPct val="300000"/>
              </a:lnSpc>
            </a:pPr>
            <a:r>
              <a:rPr lang="fa-IR" dirty="0">
                <a:solidFill>
                  <a:srgbClr val="1E3963"/>
                </a:solidFill>
                <a:cs typeface="B Titr" panose="00000700000000000000" pitchFamily="2" charset="-78"/>
              </a:rPr>
              <a:t>محرمانگی در امنیت پایگاه داده چیست ؟</a:t>
            </a:r>
            <a:endParaRPr lang="en-US" dirty="0">
              <a:solidFill>
                <a:srgbClr val="1E3963"/>
              </a:solidFill>
              <a:cs typeface="B Titr" panose="00000700000000000000" pitchFamily="2" charset="-78"/>
            </a:endParaRPr>
          </a:p>
          <a:p>
            <a:pPr algn="ctr" rtl="1">
              <a:lnSpc>
                <a:spcPct val="300000"/>
              </a:lnSpc>
            </a:pPr>
            <a:r>
              <a:rPr lang="fa-IR" sz="1600" dirty="0">
                <a:latin typeface="Vazir" panose="020B0603030804020204" pitchFamily="34" charset="-78"/>
                <a:cs typeface="Vazir" panose="020B0603030804020204" pitchFamily="34" charset="-78"/>
              </a:rPr>
              <a:t>به طور کلی، امنیت پایگاه داده سه مفهوم کلیدی را در بر می‌گیرد که در ادامه به آن‌ها پرداخته می‌شود:</a:t>
            </a:r>
            <a:endParaRPr lang="en-US" sz="1600" dirty="0">
              <a:latin typeface="Vazir" panose="020B0603030804020204" pitchFamily="34" charset="-78"/>
              <a:cs typeface="Vazir" panose="020B0603030804020204" pitchFamily="34" charset="-78"/>
            </a:endParaRPr>
          </a:p>
          <a:p>
            <a:pPr algn="ctr" rtl="1">
              <a:lnSpc>
                <a:spcPct val="300000"/>
              </a:lnSpc>
            </a:pPr>
            <a:r>
              <a:rPr lang="fa-IR" sz="1600" dirty="0">
                <a:latin typeface="Vazir" panose="020B0603030804020204" pitchFamily="34" charset="-78"/>
                <a:cs typeface="Vazir" panose="020B0603030804020204" pitchFamily="34" charset="-78"/>
              </a:rPr>
              <a:t>در مفاهیم امنیت پایگاه داده، «حفظ محرمانگی اطلاعات» (</a:t>
            </a:r>
            <a:r>
              <a:rPr lang="en-US" sz="1600" dirty="0">
                <a:latin typeface="Vazir" panose="020B0603030804020204" pitchFamily="34" charset="-78"/>
                <a:cs typeface="Vazir" panose="020B0603030804020204" pitchFamily="34" charset="-78"/>
              </a:rPr>
              <a:t>Confidentiality </a:t>
            </a:r>
            <a:r>
              <a:rPr lang="fa-IR" sz="1600" dirty="0">
                <a:latin typeface="Vazir" panose="020B0603030804020204" pitchFamily="34" charset="-78"/>
                <a:cs typeface="Vazir" panose="020B0603030804020204" pitchFamily="34" charset="-78"/>
              </a:rPr>
              <a:t>) به عنوان اولین معیار در نظر گرفته می‌شود. امکان ایجاد محرمانگی از طریق رمزنگاری داده‌های ذخیره شده در پایگاه داده امکان‌پذیر است. رمزنگاری یک روش یا فرآیندی است که در آن داده‌ها کدگذاری می‌شوند. این کدگذاری به گونه‌ای انجام می‌شود که تنها کاربران مجاز امکان خواندن داده‌ها را داشته باشند. به بیان دیگر، رمزنگاری یعنی داده‌های حساس برای کاربران غیرمجاز به صورت غیرقابل خواندن هستند. الگوریتم‌های رمزنگاری مختلفی مانند </a:t>
            </a:r>
            <a:r>
              <a:rPr lang="en-US" sz="1600" dirty="0">
                <a:latin typeface="Vazir" panose="020B0603030804020204" pitchFamily="34" charset="-78"/>
                <a:cs typeface="Vazir" panose="020B0603030804020204" pitchFamily="34" charset="-78"/>
              </a:rPr>
              <a:t>DES ،AES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Triple DES </a:t>
            </a:r>
            <a:r>
              <a:rPr lang="fa-IR" sz="1600" dirty="0">
                <a:latin typeface="Vazir" panose="020B0603030804020204" pitchFamily="34" charset="-78"/>
                <a:cs typeface="Vazir" panose="020B0603030804020204" pitchFamily="34" charset="-78"/>
              </a:rPr>
              <a:t>برای برقراری و حفظ محرمانگی در پایگاه داده استفاده می‌شوند.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3C8C0AE1-B3CC-A0F1-3E60-27C9AB347EF5}"/>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2782E0AB-17A2-FA7B-5E76-35BAACD3B767}"/>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2629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4235" y="1292193"/>
            <a:ext cx="11126486" cy="3339376"/>
          </a:xfrm>
          <a:prstGeom prst="rect">
            <a:avLst/>
          </a:prstGeom>
        </p:spPr>
        <p:txBody>
          <a:bodyPr wrap="square">
            <a:spAutoFit/>
          </a:bodyPr>
          <a:lstStyle/>
          <a:p>
            <a:pPr algn="r" rtl="1">
              <a:lnSpc>
                <a:spcPct val="150000"/>
              </a:lnSpc>
            </a:pPr>
            <a:r>
              <a:rPr lang="fa-IR" dirty="0">
                <a:solidFill>
                  <a:srgbClr val="1E3963"/>
                </a:solidFill>
                <a:cs typeface="B Titr" panose="00000700000000000000" pitchFamily="2" charset="-78"/>
              </a:rPr>
              <a:t>تمامیت در امنیت پایگاه داده به چه معناست؟</a:t>
            </a:r>
            <a:endParaRPr lang="en-US" dirty="0">
              <a:solidFill>
                <a:srgbClr val="1E3963"/>
              </a:solidFill>
              <a:cs typeface="B Titr" panose="00000700000000000000" pitchFamily="2" charset="-78"/>
            </a:endParaRPr>
          </a:p>
          <a:p>
            <a:pPr algn="justLow" rtl="1">
              <a:lnSpc>
                <a:spcPct val="300000"/>
              </a:lnSpc>
            </a:pPr>
            <a:r>
              <a:rPr lang="fa-IR" sz="1600" dirty="0">
                <a:latin typeface="Vazir" panose="020B0603030804020204" pitchFamily="34" charset="-78"/>
                <a:cs typeface="Vazir" panose="020B0603030804020204" pitchFamily="34" charset="-78"/>
              </a:rPr>
              <a:t>مفهوم تمامیت (</a:t>
            </a:r>
            <a:r>
              <a:rPr lang="en-US" sz="1600" dirty="0">
                <a:latin typeface="Vazir" panose="020B0603030804020204" pitchFamily="34" charset="-78"/>
                <a:cs typeface="Vazir" panose="020B0603030804020204" pitchFamily="34" charset="-78"/>
              </a:rPr>
              <a:t>Integrity</a:t>
            </a:r>
            <a:r>
              <a:rPr lang="fa-IR" sz="1600" dirty="0">
                <a:latin typeface="Vazir" panose="020B0603030804020204" pitchFamily="34" charset="-78"/>
                <a:cs typeface="Vazir" panose="020B0603030804020204" pitchFamily="34" charset="-78"/>
              </a:rPr>
              <a:t>) در امنیت پایگاه داده از طریق تنظیمات مربوط به کنترل‌های دسترسی کاربری (</a:t>
            </a:r>
            <a:r>
              <a:rPr lang="en-US" sz="1600" dirty="0">
                <a:latin typeface="Vazir" panose="020B0603030804020204" pitchFamily="34" charset="-78"/>
                <a:cs typeface="Vazir" panose="020B0603030804020204" pitchFamily="34" charset="-78"/>
              </a:rPr>
              <a:t>UAC </a:t>
            </a:r>
            <a:r>
              <a:rPr lang="fa-IR" sz="1600" dirty="0">
                <a:latin typeface="Vazir" panose="020B0603030804020204" pitchFamily="34" charset="-78"/>
                <a:cs typeface="Vazir" panose="020B0603030804020204" pitchFamily="34" charset="-78"/>
              </a:rPr>
              <a:t>) اعمال می‌شود. با استفاده از این مفهوم، به هر کاربر دسترسی به پایگاه داده تا سطح مورد نیاز داده خواهد شد. به عنوان مثال، ممکن است به یک کارمند اجازه دیدن رکوردها و تغییر بخش‌هایی از اطلاعات، مثل جزییات شماره تماس داده شود، اما کارمند بخش منابع انسانی دسترسی‌های بیش‌تری داشته باشد.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C199C157-A88E-360B-8F0C-5735FECB3401}"/>
              </a:ext>
            </a:extLst>
          </p:cNvPr>
          <p:cNvSpPr/>
          <p:nvPr/>
        </p:nvSpPr>
        <p:spPr>
          <a:xfrm>
            <a:off x="754144" y="345034"/>
            <a:ext cx="3808429" cy="338554"/>
          </a:xfrm>
          <a:prstGeom prst="rect">
            <a:avLst/>
          </a:prstGeom>
        </p:spPr>
        <p:txBody>
          <a:bodyPr wrap="square">
            <a:spAutoFit/>
          </a:bodyPr>
          <a:lstStyle/>
          <a:p>
            <a:pPr algn="ctr" rtl="1"/>
            <a:r>
              <a:rPr lang="fa-IR" sz="1600" dirty="0">
                <a:solidFill>
                  <a:schemeClr val="bg1"/>
                </a:solidFill>
                <a:effectLst/>
                <a:latin typeface="Shabnam" panose="020B0603030804020204" pitchFamily="34" charset="-78"/>
                <a:cs typeface="Shabnam" panose="020B0603030804020204" pitchFamily="34" charset="-78"/>
              </a:rPr>
              <a:t>دانشجوی رشته </a:t>
            </a:r>
            <a:r>
              <a:rPr lang="en-US" sz="1600" dirty="0">
                <a:solidFill>
                  <a:schemeClr val="bg1"/>
                </a:solidFill>
                <a:effectLst/>
                <a:latin typeface="Shabnam" panose="020B0603030804020204" pitchFamily="34" charset="-78"/>
                <a:cs typeface="Shabnam" panose="020B0603030804020204" pitchFamily="34" charset="-78"/>
              </a:rPr>
              <a:t>IT</a:t>
            </a:r>
            <a:r>
              <a:rPr lang="fa-IR" sz="1600" dirty="0">
                <a:solidFill>
                  <a:schemeClr val="bg1"/>
                </a:solidFill>
                <a:latin typeface="Shabnam" panose="020B0603030804020204" pitchFamily="34" charset="-78"/>
                <a:cs typeface="Shabnam" panose="020B0603030804020204" pitchFamily="34" charset="-78"/>
              </a:rPr>
              <a:t> دانشگاه یزد</a:t>
            </a:r>
            <a:endParaRPr lang="fa-IR" sz="1600" dirty="0">
              <a:solidFill>
                <a:schemeClr val="bg1"/>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3A96936F-5B5D-9EE1-C4ED-17D15D4921DB}"/>
              </a:ext>
            </a:extLst>
          </p:cNvPr>
          <p:cNvSpPr/>
          <p:nvPr/>
        </p:nvSpPr>
        <p:spPr>
          <a:xfrm>
            <a:off x="6245392" y="328364"/>
            <a:ext cx="4573688" cy="400110"/>
          </a:xfrm>
          <a:prstGeom prst="rect">
            <a:avLst/>
          </a:prstGeom>
        </p:spPr>
        <p:txBody>
          <a:bodyPr wrap="none">
            <a:spAutoFit/>
          </a:bodyPr>
          <a:lstStyle/>
          <a:p>
            <a:pPr rtl="1"/>
            <a:r>
              <a:rPr lang="fa-IR" sz="2000" dirty="0">
                <a:solidFill>
                  <a:schemeClr val="bg1"/>
                </a:solidFill>
                <a:latin typeface="Shabnam" panose="020B0603030804020204" pitchFamily="34" charset="-78"/>
                <a:cs typeface="Shabnam" panose="020B0603030804020204" pitchFamily="34" charset="-78"/>
              </a:rPr>
              <a:t>مفاهیم اصلی در امنیت پایگاه داده کدامند؟</a:t>
            </a:r>
            <a:endParaRPr lang="en-US" sz="2000"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73DA6058-0E0F-B44E-ADA2-BFC41267EB6B}"/>
              </a:ext>
            </a:extLst>
          </p:cNvPr>
          <p:cNvPicPr>
            <a:picLocks noChangeAspect="1"/>
          </p:cNvPicPr>
          <p:nvPr/>
        </p:nvPicPr>
        <p:blipFill>
          <a:blip r:embed="rId2"/>
          <a:stretch>
            <a:fillRect/>
          </a:stretch>
        </p:blipFill>
        <p:spPr>
          <a:xfrm>
            <a:off x="701980" y="4150615"/>
            <a:ext cx="3813456" cy="217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E3BA485B-F4ED-C74B-944C-321A707975D9}"/>
              </a:ext>
            </a:extLst>
          </p:cNvPr>
          <p:cNvPicPr>
            <a:picLocks noChangeAspect="1"/>
          </p:cNvPicPr>
          <p:nvPr/>
        </p:nvPicPr>
        <p:blipFill>
          <a:blip r:embed="rId3"/>
          <a:stretch>
            <a:fillRect/>
          </a:stretch>
        </p:blipFill>
        <p:spPr>
          <a:xfrm>
            <a:off x="4930526" y="4150615"/>
            <a:ext cx="3554573" cy="218606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3343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TotalTime>
  <Words>4707</Words>
  <Application>Microsoft Office PowerPoint</Application>
  <PresentationFormat>Widescreen</PresentationFormat>
  <Paragraphs>191</Paragraphs>
  <Slides>45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Arial</vt:lpstr>
      <vt:lpstr>Arial Black</vt:lpstr>
      <vt:lpstr>Calibri</vt:lpstr>
      <vt:lpstr>iransans</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52</cp:revision>
  <dcterms:created xsi:type="dcterms:W3CDTF">2024-04-12T18:34:57Z</dcterms:created>
  <dcterms:modified xsi:type="dcterms:W3CDTF">2024-04-14T11:14:40Z</dcterms:modified>
</cp:coreProperties>
</file>