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handoutMasterIdLst>
    <p:handoutMasterId r:id="rId47"/>
  </p:handoutMasterIdLst>
  <p:sldIdLst>
    <p:sldId id="314" r:id="rId2"/>
    <p:sldId id="256" r:id="rId3"/>
    <p:sldId id="312" r:id="rId4"/>
    <p:sldId id="257" r:id="rId5"/>
    <p:sldId id="313" r:id="rId6"/>
    <p:sldId id="258" r:id="rId7"/>
    <p:sldId id="286" r:id="rId8"/>
    <p:sldId id="259" r:id="rId9"/>
    <p:sldId id="287" r:id="rId10"/>
    <p:sldId id="260" r:id="rId11"/>
    <p:sldId id="261" r:id="rId12"/>
    <p:sldId id="289" r:id="rId13"/>
    <p:sldId id="290" r:id="rId14"/>
    <p:sldId id="262" r:id="rId15"/>
    <p:sldId id="288" r:id="rId16"/>
    <p:sldId id="263" r:id="rId17"/>
    <p:sldId id="264" r:id="rId18"/>
    <p:sldId id="265" r:id="rId19"/>
    <p:sldId id="266" r:id="rId20"/>
    <p:sldId id="311" r:id="rId21"/>
    <p:sldId id="267" r:id="rId22"/>
    <p:sldId id="291" r:id="rId23"/>
    <p:sldId id="292" r:id="rId24"/>
    <p:sldId id="293" r:id="rId25"/>
    <p:sldId id="294" r:id="rId26"/>
    <p:sldId id="295" r:id="rId27"/>
    <p:sldId id="296" r:id="rId28"/>
    <p:sldId id="299" r:id="rId29"/>
    <p:sldId id="310" r:id="rId30"/>
    <p:sldId id="298" r:id="rId31"/>
    <p:sldId id="297" r:id="rId32"/>
    <p:sldId id="300" r:id="rId33"/>
    <p:sldId id="301" r:id="rId34"/>
    <p:sldId id="303" r:id="rId35"/>
    <p:sldId id="304" r:id="rId36"/>
    <p:sldId id="306" r:id="rId37"/>
    <p:sldId id="305" r:id="rId38"/>
    <p:sldId id="309" r:id="rId39"/>
    <p:sldId id="269" r:id="rId40"/>
    <p:sldId id="308" r:id="rId41"/>
    <p:sldId id="307" r:id="rId42"/>
    <p:sldId id="270" r:id="rId43"/>
    <p:sldId id="302" r:id="rId44"/>
    <p:sldId id="315"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2D44"/>
    <a:srgbClr val="1E39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notesViewPr>
    <p:cSldViewPr snapToGrid="0">
      <p:cViewPr varScale="1">
        <p:scale>
          <a:sx n="65" d="100"/>
          <a:sy n="65" d="100"/>
        </p:scale>
        <p:origin x="2299"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01FA339-2BBB-AB22-1920-3D63C1E1425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09C9B27-DA59-D542-5C4A-2145AB7A119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57D9274-5C17-4E26-B3CD-DCB378E8D9FE}" type="datetimeFigureOut">
              <a:rPr lang="en-US" smtClean="0"/>
              <a:t>4/14/2024</a:t>
            </a:fld>
            <a:endParaRPr lang="en-US"/>
          </a:p>
        </p:txBody>
      </p:sp>
      <p:sp>
        <p:nvSpPr>
          <p:cNvPr id="4" name="Footer Placeholder 3">
            <a:extLst>
              <a:ext uri="{FF2B5EF4-FFF2-40B4-BE49-F238E27FC236}">
                <a16:creationId xmlns:a16="http://schemas.microsoft.com/office/drawing/2014/main" id="{9C757BD7-F422-EEBD-1ABC-FF1730F834E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0C1EB68-6669-80F1-47D3-9A2143A2973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75588CF-BF32-4C08-9800-3F994A32EB6E}" type="slidenum">
              <a:rPr lang="en-US" smtClean="0"/>
              <a:t>‹#›</a:t>
            </a:fld>
            <a:endParaRPr lang="en-US"/>
          </a:p>
        </p:txBody>
      </p:sp>
    </p:spTree>
    <p:extLst>
      <p:ext uri="{BB962C8B-B14F-4D97-AF65-F5344CB8AC3E}">
        <p14:creationId xmlns:p14="http://schemas.microsoft.com/office/powerpoint/2010/main" val="37669203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30C9FD-173F-4B34-BEA4-6616F6A067FC}" type="datetimeFigureOut">
              <a:rPr lang="en-US" smtClean="0"/>
              <a:t>4/14/2024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08CE99-60AD-4486-9D63-110FA3B88612}" type="slidenum">
              <a:rPr lang="en-US" smtClean="0"/>
              <a:t>‹#›</a:t>
            </a:fld>
            <a:endParaRPr lang="en-US"/>
          </a:p>
        </p:txBody>
      </p:sp>
    </p:spTree>
    <p:extLst>
      <p:ext uri="{BB962C8B-B14F-4D97-AF65-F5344CB8AC3E}">
        <p14:creationId xmlns:p14="http://schemas.microsoft.com/office/powerpoint/2010/main" val="3729522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08CE99-60AD-4486-9D63-110FA3B88612}" type="slidenum">
              <a:rPr lang="en-US" smtClean="0"/>
              <a:t>26</a:t>
            </a:fld>
            <a:endParaRPr lang="en-US"/>
          </a:p>
        </p:txBody>
      </p:sp>
    </p:spTree>
    <p:extLst>
      <p:ext uri="{BB962C8B-B14F-4D97-AF65-F5344CB8AC3E}">
        <p14:creationId xmlns:p14="http://schemas.microsoft.com/office/powerpoint/2010/main" val="30052694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08CE99-60AD-4486-9D63-110FA3B88612}" type="slidenum">
              <a:rPr lang="en-US" smtClean="0"/>
              <a:t>43</a:t>
            </a:fld>
            <a:endParaRPr lang="en-US"/>
          </a:p>
        </p:txBody>
      </p:sp>
    </p:spTree>
    <p:extLst>
      <p:ext uri="{BB962C8B-B14F-4D97-AF65-F5344CB8AC3E}">
        <p14:creationId xmlns:p14="http://schemas.microsoft.com/office/powerpoint/2010/main" val="1506085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08CE99-60AD-4486-9D63-110FA3B88612}" type="slidenum">
              <a:rPr lang="en-US" smtClean="0"/>
              <a:t>27</a:t>
            </a:fld>
            <a:endParaRPr lang="en-US"/>
          </a:p>
        </p:txBody>
      </p:sp>
    </p:spTree>
    <p:extLst>
      <p:ext uri="{BB962C8B-B14F-4D97-AF65-F5344CB8AC3E}">
        <p14:creationId xmlns:p14="http://schemas.microsoft.com/office/powerpoint/2010/main" val="2192588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08CE99-60AD-4486-9D63-110FA3B88612}" type="slidenum">
              <a:rPr lang="en-US" smtClean="0"/>
              <a:t>28</a:t>
            </a:fld>
            <a:endParaRPr lang="en-US"/>
          </a:p>
        </p:txBody>
      </p:sp>
    </p:spTree>
    <p:extLst>
      <p:ext uri="{BB962C8B-B14F-4D97-AF65-F5344CB8AC3E}">
        <p14:creationId xmlns:p14="http://schemas.microsoft.com/office/powerpoint/2010/main" val="1549477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08CE99-60AD-4486-9D63-110FA3B88612}" type="slidenum">
              <a:rPr lang="en-US" smtClean="0"/>
              <a:t>29</a:t>
            </a:fld>
            <a:endParaRPr lang="en-US"/>
          </a:p>
        </p:txBody>
      </p:sp>
    </p:spTree>
    <p:extLst>
      <p:ext uri="{BB962C8B-B14F-4D97-AF65-F5344CB8AC3E}">
        <p14:creationId xmlns:p14="http://schemas.microsoft.com/office/powerpoint/2010/main" val="667220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08CE99-60AD-4486-9D63-110FA3B88612}" type="slidenum">
              <a:rPr lang="en-US" smtClean="0"/>
              <a:t>30</a:t>
            </a:fld>
            <a:endParaRPr lang="en-US"/>
          </a:p>
        </p:txBody>
      </p:sp>
    </p:spTree>
    <p:extLst>
      <p:ext uri="{BB962C8B-B14F-4D97-AF65-F5344CB8AC3E}">
        <p14:creationId xmlns:p14="http://schemas.microsoft.com/office/powerpoint/2010/main" val="3355895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08CE99-60AD-4486-9D63-110FA3B88612}" type="slidenum">
              <a:rPr lang="en-US" smtClean="0"/>
              <a:t>31</a:t>
            </a:fld>
            <a:endParaRPr lang="en-US"/>
          </a:p>
        </p:txBody>
      </p:sp>
    </p:spTree>
    <p:extLst>
      <p:ext uri="{BB962C8B-B14F-4D97-AF65-F5344CB8AC3E}">
        <p14:creationId xmlns:p14="http://schemas.microsoft.com/office/powerpoint/2010/main" val="3602763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08CE99-60AD-4486-9D63-110FA3B88612}" type="slidenum">
              <a:rPr lang="en-US" smtClean="0"/>
              <a:t>32</a:t>
            </a:fld>
            <a:endParaRPr lang="en-US"/>
          </a:p>
        </p:txBody>
      </p:sp>
    </p:spTree>
    <p:extLst>
      <p:ext uri="{BB962C8B-B14F-4D97-AF65-F5344CB8AC3E}">
        <p14:creationId xmlns:p14="http://schemas.microsoft.com/office/powerpoint/2010/main" val="1209340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08CE99-60AD-4486-9D63-110FA3B88612}" type="slidenum">
              <a:rPr lang="en-US" smtClean="0"/>
              <a:t>33</a:t>
            </a:fld>
            <a:endParaRPr lang="en-US"/>
          </a:p>
        </p:txBody>
      </p:sp>
    </p:spTree>
    <p:extLst>
      <p:ext uri="{BB962C8B-B14F-4D97-AF65-F5344CB8AC3E}">
        <p14:creationId xmlns:p14="http://schemas.microsoft.com/office/powerpoint/2010/main" val="705330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08CE99-60AD-4486-9D63-110FA3B88612}" type="slidenum">
              <a:rPr lang="en-US" smtClean="0"/>
              <a:t>34</a:t>
            </a:fld>
            <a:endParaRPr lang="en-US"/>
          </a:p>
        </p:txBody>
      </p:sp>
    </p:spTree>
    <p:extLst>
      <p:ext uri="{BB962C8B-B14F-4D97-AF65-F5344CB8AC3E}">
        <p14:creationId xmlns:p14="http://schemas.microsoft.com/office/powerpoint/2010/main" val="16081461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B60FB17-B65F-7505-6F5A-6CF894798C51}"/>
              </a:ext>
            </a:extLst>
          </p:cNvPr>
          <p:cNvSpPr/>
          <p:nvPr userDrawn="1"/>
        </p:nvSpPr>
        <p:spPr>
          <a:xfrm>
            <a:off x="0" y="0"/>
            <a:ext cx="12192000" cy="516835"/>
          </a:xfrm>
          <a:prstGeom prst="rect">
            <a:avLst/>
          </a:prstGeom>
          <a:solidFill>
            <a:srgbClr val="252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DBB6578E-197D-13DC-1A05-042DEDC3C0F6}"/>
              </a:ext>
            </a:extLst>
          </p:cNvPr>
          <p:cNvSpPr/>
          <p:nvPr userDrawn="1"/>
        </p:nvSpPr>
        <p:spPr>
          <a:xfrm>
            <a:off x="7625166" y="92416"/>
            <a:ext cx="4430999" cy="35362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C544AEEA-2D2C-540A-62CD-AB801886DBED}"/>
              </a:ext>
            </a:extLst>
          </p:cNvPr>
          <p:cNvSpPr/>
          <p:nvPr userDrawn="1"/>
        </p:nvSpPr>
        <p:spPr>
          <a:xfrm>
            <a:off x="5238427" y="764091"/>
            <a:ext cx="6633275" cy="592011"/>
          </a:xfrm>
          <a:prstGeom prst="roundRect">
            <a:avLst>
              <a:gd name="adj" fmla="val 50000"/>
            </a:avLst>
          </a:prstGeom>
          <a:solidFill>
            <a:srgbClr val="252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5D47CAEB-A224-ABB1-C2D1-4603439D9B2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723389" y="624749"/>
            <a:ext cx="1332776" cy="793489"/>
          </a:xfrm>
          <a:prstGeom prst="rect">
            <a:avLst/>
          </a:prstGeom>
        </p:spPr>
      </p:pic>
      <p:sp>
        <p:nvSpPr>
          <p:cNvPr id="14" name="Rectangle: Rounded Corners 13">
            <a:extLst>
              <a:ext uri="{FF2B5EF4-FFF2-40B4-BE49-F238E27FC236}">
                <a16:creationId xmlns:a16="http://schemas.microsoft.com/office/drawing/2014/main" id="{279B29EB-4682-1346-52BE-69554A2E2424}"/>
              </a:ext>
            </a:extLst>
          </p:cNvPr>
          <p:cNvSpPr/>
          <p:nvPr userDrawn="1"/>
        </p:nvSpPr>
        <p:spPr>
          <a:xfrm>
            <a:off x="135836" y="81605"/>
            <a:ext cx="383357" cy="35362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5">
            <a:extLst>
              <a:ext uri="{FF2B5EF4-FFF2-40B4-BE49-F238E27FC236}">
                <a16:creationId xmlns:a16="http://schemas.microsoft.com/office/drawing/2014/main" id="{0F25AA1A-4E24-89DD-1E42-8AD6B77A76E5}"/>
              </a:ext>
            </a:extLst>
          </p:cNvPr>
          <p:cNvSpPr txBox="1">
            <a:spLocks/>
          </p:cNvSpPr>
          <p:nvPr userDrawn="1"/>
        </p:nvSpPr>
        <p:spPr>
          <a:xfrm>
            <a:off x="71171" y="60076"/>
            <a:ext cx="512685" cy="365125"/>
          </a:xfrm>
          <a:prstGeom prst="rect">
            <a:avLst/>
          </a:prstGeom>
        </p:spPr>
        <p:txBody>
          <a:bodyPr vert="horz" lIns="91440" tIns="45720" rIns="91440" bIns="45720" rtlCol="0" anchor="ctr"/>
          <a:lstStyle>
            <a:defPPr>
              <a:defRPr lang="en-US"/>
            </a:defPPr>
            <a:lvl1pPr marL="0" algn="ctr" defTabSz="914400" rtl="0" eaLnBrk="1" latinLnBrk="0" hangingPunct="1">
              <a:defRPr sz="2000" kern="1200">
                <a:solidFill>
                  <a:srgbClr val="FFC000"/>
                </a:solidFill>
                <a:latin typeface="Times New Roman" panose="02020603050405020304" pitchFamily="18" charset="0"/>
                <a:ea typeface="+mn-ea"/>
                <a:cs typeface="Times New Roman" panose="02020603050405020304" pitchFamily="18"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457F447-985B-498F-A25F-CF6D35B3ED53}" type="slidenum">
              <a:rPr lang="en-US" sz="1600" smtClean="0">
                <a:solidFill>
                  <a:srgbClr val="252D44"/>
                </a:solidFill>
              </a:rPr>
              <a:pPr/>
              <a:t>‹#›</a:t>
            </a:fld>
            <a:endParaRPr lang="en-US" sz="1600" dirty="0">
              <a:solidFill>
                <a:srgbClr val="252D44"/>
              </a:solidFill>
            </a:endParaRPr>
          </a:p>
        </p:txBody>
      </p:sp>
    </p:spTree>
    <p:extLst>
      <p:ext uri="{BB962C8B-B14F-4D97-AF65-F5344CB8AC3E}">
        <p14:creationId xmlns:p14="http://schemas.microsoft.com/office/powerpoint/2010/main" val="646255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3108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D96E4378-A461-BB25-B68B-8422CB8AA8F6}"/>
              </a:ext>
            </a:extLst>
          </p:cNvPr>
          <p:cNvSpPr>
            <a:spLocks noGrp="1"/>
          </p:cNvSpPr>
          <p:nvPr>
            <p:ph type="pic" sz="quarter" idx="10"/>
          </p:nvPr>
        </p:nvSpPr>
        <p:spPr>
          <a:xfrm>
            <a:off x="0" y="1"/>
            <a:ext cx="12191999" cy="6858000"/>
          </a:xfrm>
          <a:custGeom>
            <a:avLst/>
            <a:gdLst>
              <a:gd name="connsiteX0" fmla="*/ 2230344 w 12191999"/>
              <a:gd name="connsiteY0" fmla="*/ 0 h 6858000"/>
              <a:gd name="connsiteX1" fmla="*/ 9961657 w 12191999"/>
              <a:gd name="connsiteY1" fmla="*/ 0 h 6858000"/>
              <a:gd name="connsiteX2" fmla="*/ 10087583 w 12191999"/>
              <a:gd name="connsiteY2" fmla="*/ 72406 h 6858000"/>
              <a:gd name="connsiteX3" fmla="*/ 12035988 w 12191999"/>
              <a:gd name="connsiteY3" fmla="*/ 1759251 h 6858000"/>
              <a:gd name="connsiteX4" fmla="*/ 12191999 w 12191999"/>
              <a:gd name="connsiteY4" fmla="*/ 1957779 h 6858000"/>
              <a:gd name="connsiteX5" fmla="*/ 12191999 w 12191999"/>
              <a:gd name="connsiteY5" fmla="*/ 6858000 h 6858000"/>
              <a:gd name="connsiteX6" fmla="*/ 0 w 12191999"/>
              <a:gd name="connsiteY6" fmla="*/ 6858000 h 6858000"/>
              <a:gd name="connsiteX7" fmla="*/ 0 w 12191999"/>
              <a:gd name="connsiteY7" fmla="*/ 1957780 h 6858000"/>
              <a:gd name="connsiteX8" fmla="*/ 156013 w 12191999"/>
              <a:gd name="connsiteY8" fmla="*/ 1759251 h 6858000"/>
              <a:gd name="connsiteX9" fmla="*/ 2104418 w 12191999"/>
              <a:gd name="connsiteY9" fmla="*/ 7240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6858000">
                <a:moveTo>
                  <a:pt x="2230344" y="0"/>
                </a:moveTo>
                <a:lnTo>
                  <a:pt x="9961657" y="0"/>
                </a:lnTo>
                <a:lnTo>
                  <a:pt x="10087583" y="72406"/>
                </a:lnTo>
                <a:cubicBezTo>
                  <a:pt x="10828236" y="522437"/>
                  <a:pt x="11486920" y="1093936"/>
                  <a:pt x="12035988" y="1759251"/>
                </a:cubicBezTo>
                <a:lnTo>
                  <a:pt x="12191999" y="1957779"/>
                </a:lnTo>
                <a:lnTo>
                  <a:pt x="12191999" y="6858000"/>
                </a:lnTo>
                <a:lnTo>
                  <a:pt x="0" y="6858000"/>
                </a:lnTo>
                <a:lnTo>
                  <a:pt x="0" y="1957780"/>
                </a:lnTo>
                <a:lnTo>
                  <a:pt x="156013" y="1759251"/>
                </a:lnTo>
                <a:cubicBezTo>
                  <a:pt x="705081" y="1093936"/>
                  <a:pt x="1363765" y="522437"/>
                  <a:pt x="2104418" y="72406"/>
                </a:cubicBezTo>
                <a:close/>
              </a:path>
            </a:pathLst>
          </a:custGeom>
        </p:spPr>
        <p:txBody>
          <a:bodyPr wrap="square">
            <a:noAutofit/>
          </a:bodyPr>
          <a:lstStyle/>
          <a:p>
            <a:endParaRPr lang="en-US"/>
          </a:p>
        </p:txBody>
      </p:sp>
    </p:spTree>
    <p:extLst>
      <p:ext uri="{BB962C8B-B14F-4D97-AF65-F5344CB8AC3E}">
        <p14:creationId xmlns:p14="http://schemas.microsoft.com/office/powerpoint/2010/main" val="41853060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E11B3D3-B3C3-D862-F94E-D3180D59BD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13A7E3-C490-4865-B9D5-523B3D9B55C2}" type="datetimeFigureOut">
              <a:rPr lang="en-US" smtClean="0"/>
              <a:t>4/14/2024</a:t>
            </a:fld>
            <a:endParaRPr lang="en-US"/>
          </a:p>
        </p:txBody>
      </p:sp>
      <p:sp>
        <p:nvSpPr>
          <p:cNvPr id="6" name="Slide Number Placeholder 5">
            <a:extLst>
              <a:ext uri="{FF2B5EF4-FFF2-40B4-BE49-F238E27FC236}">
                <a16:creationId xmlns:a16="http://schemas.microsoft.com/office/drawing/2014/main" id="{29B042F4-36B0-F651-8728-294F3E947B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A022F7-7232-4C68-A73D-B9ABA493B1E2}" type="slidenum">
              <a:rPr lang="en-US" smtClean="0"/>
              <a:t>‹#›</a:t>
            </a:fld>
            <a:endParaRPr lang="en-US"/>
          </a:p>
        </p:txBody>
      </p:sp>
    </p:spTree>
    <p:extLst>
      <p:ext uri="{BB962C8B-B14F-4D97-AF65-F5344CB8AC3E}">
        <p14:creationId xmlns:p14="http://schemas.microsoft.com/office/powerpoint/2010/main" val="16103919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3.xml"/><Relationship Id="rId4" Type="http://schemas.openxmlformats.org/officeDocument/2006/relationships/image" Target="../media/image5.svg"/></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8.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B64857D1-021A-52BF-449F-AFEE7AC4A1F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83" r="183"/>
          <a:stretch>
            <a:fillRect/>
          </a:stretch>
        </p:blipFill>
        <p:spPr/>
      </p:pic>
      <p:sp>
        <p:nvSpPr>
          <p:cNvPr id="8" name="Freeform: Shape 7">
            <a:extLst>
              <a:ext uri="{FF2B5EF4-FFF2-40B4-BE49-F238E27FC236}">
                <a16:creationId xmlns:a16="http://schemas.microsoft.com/office/drawing/2014/main" id="{F3B7C32A-2D56-F483-FAAC-217CAF507F1E}"/>
              </a:ext>
            </a:extLst>
          </p:cNvPr>
          <p:cNvSpPr/>
          <p:nvPr/>
        </p:nvSpPr>
        <p:spPr>
          <a:xfrm>
            <a:off x="1" y="1"/>
            <a:ext cx="12191999" cy="6858000"/>
          </a:xfrm>
          <a:custGeom>
            <a:avLst/>
            <a:gdLst>
              <a:gd name="connsiteX0" fmla="*/ 2230344 w 12191999"/>
              <a:gd name="connsiteY0" fmla="*/ 0 h 6858000"/>
              <a:gd name="connsiteX1" fmla="*/ 9961657 w 12191999"/>
              <a:gd name="connsiteY1" fmla="*/ 0 h 6858000"/>
              <a:gd name="connsiteX2" fmla="*/ 10087583 w 12191999"/>
              <a:gd name="connsiteY2" fmla="*/ 72406 h 6858000"/>
              <a:gd name="connsiteX3" fmla="*/ 12035988 w 12191999"/>
              <a:gd name="connsiteY3" fmla="*/ 1759251 h 6858000"/>
              <a:gd name="connsiteX4" fmla="*/ 12191999 w 12191999"/>
              <a:gd name="connsiteY4" fmla="*/ 1957779 h 6858000"/>
              <a:gd name="connsiteX5" fmla="*/ 12191999 w 12191999"/>
              <a:gd name="connsiteY5" fmla="*/ 6858000 h 6858000"/>
              <a:gd name="connsiteX6" fmla="*/ 0 w 12191999"/>
              <a:gd name="connsiteY6" fmla="*/ 6858000 h 6858000"/>
              <a:gd name="connsiteX7" fmla="*/ 0 w 12191999"/>
              <a:gd name="connsiteY7" fmla="*/ 1957780 h 6858000"/>
              <a:gd name="connsiteX8" fmla="*/ 156013 w 12191999"/>
              <a:gd name="connsiteY8" fmla="*/ 1759251 h 6858000"/>
              <a:gd name="connsiteX9" fmla="*/ 2104418 w 12191999"/>
              <a:gd name="connsiteY9" fmla="*/ 7240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6858000">
                <a:moveTo>
                  <a:pt x="2230344" y="0"/>
                </a:moveTo>
                <a:lnTo>
                  <a:pt x="9961657" y="0"/>
                </a:lnTo>
                <a:lnTo>
                  <a:pt x="10087583" y="72406"/>
                </a:lnTo>
                <a:cubicBezTo>
                  <a:pt x="10828236" y="522437"/>
                  <a:pt x="11486920" y="1093936"/>
                  <a:pt x="12035988" y="1759251"/>
                </a:cubicBezTo>
                <a:lnTo>
                  <a:pt x="12191999" y="1957779"/>
                </a:lnTo>
                <a:lnTo>
                  <a:pt x="12191999" y="6858000"/>
                </a:lnTo>
                <a:lnTo>
                  <a:pt x="0" y="6858000"/>
                </a:lnTo>
                <a:lnTo>
                  <a:pt x="0" y="1957780"/>
                </a:lnTo>
                <a:lnTo>
                  <a:pt x="156013" y="1759251"/>
                </a:lnTo>
                <a:cubicBezTo>
                  <a:pt x="705081" y="1093936"/>
                  <a:pt x="1363765" y="522437"/>
                  <a:pt x="2104418" y="72406"/>
                </a:cubicBezTo>
                <a:close/>
              </a:path>
            </a:pathLst>
          </a:custGeom>
          <a:gradFill>
            <a:gsLst>
              <a:gs pos="0">
                <a:srgbClr val="252D44">
                  <a:alpha val="17000"/>
                </a:srgbClr>
              </a:gs>
              <a:gs pos="100000">
                <a:srgbClr val="252D4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46D4D71D-1897-46C6-17A2-7F6A7C5FEFC3}"/>
              </a:ext>
            </a:extLst>
          </p:cNvPr>
          <p:cNvSpPr txBox="1"/>
          <p:nvPr/>
        </p:nvSpPr>
        <p:spPr>
          <a:xfrm>
            <a:off x="196872" y="4751214"/>
            <a:ext cx="11702929" cy="1862048"/>
          </a:xfrm>
          <a:prstGeom prst="rect">
            <a:avLst/>
          </a:prstGeom>
          <a:noFill/>
        </p:spPr>
        <p:txBody>
          <a:bodyPr wrap="square" rtlCol="0">
            <a:spAutoFit/>
          </a:bodyPr>
          <a:lstStyle/>
          <a:p>
            <a:pPr algn="ctr" rtl="1" fontAlgn="base">
              <a:lnSpc>
                <a:spcPct val="200000"/>
              </a:lnSpc>
            </a:pPr>
            <a:r>
              <a:rPr lang="fa-IR" sz="2000" b="1" i="0" dirty="0">
                <a:solidFill>
                  <a:schemeClr val="bg1"/>
                </a:solidFill>
                <a:effectLst/>
                <a:latin typeface="iransans" panose="020B0506030804020204" pitchFamily="34" charset="-78"/>
                <a:cs typeface="iransans" panose="020B0506030804020204" pitchFamily="34" charset="-78"/>
              </a:rPr>
              <a:t>پاورپوینت فیشینگ — روش ها و پیشگیری از حملات آن</a:t>
            </a:r>
          </a:p>
          <a:p>
            <a:pPr algn="ctr" rtl="1" fontAlgn="base">
              <a:lnSpc>
                <a:spcPct val="200000"/>
              </a:lnSpc>
            </a:pPr>
            <a:r>
              <a:rPr lang="fa-IR" sz="2000" b="1" dirty="0">
                <a:solidFill>
                  <a:schemeClr val="bg1"/>
                </a:solidFill>
                <a:latin typeface="Shabnam" panose="020B0603030804020204" pitchFamily="34" charset="-78"/>
                <a:cs typeface="Shabnam" panose="020B0603030804020204" pitchFamily="34" charset="-78"/>
              </a:rPr>
              <a:t>پژوهشگر</a:t>
            </a:r>
            <a:r>
              <a:rPr lang="en-US" sz="2000" b="1" dirty="0">
                <a:solidFill>
                  <a:schemeClr val="bg1"/>
                </a:solidFill>
                <a:latin typeface="Shabnam" panose="020B0603030804020204" pitchFamily="34" charset="-78"/>
                <a:cs typeface="Shabnam" panose="020B0603030804020204" pitchFamily="34" charset="-78"/>
              </a:rPr>
              <a:t>: </a:t>
            </a:r>
            <a:r>
              <a:rPr lang="fa-IR" dirty="0">
                <a:solidFill>
                  <a:schemeClr val="bg1"/>
                </a:solidFill>
                <a:latin typeface="Vazir" panose="020B0603030804020204" pitchFamily="34" charset="-78"/>
                <a:cs typeface="Vazir" panose="020B0603030804020204" pitchFamily="34" charset="-78"/>
              </a:rPr>
              <a:t>محمد جواد عزیزپناه </a:t>
            </a:r>
            <a:r>
              <a:rPr lang="en-US" dirty="0">
                <a:solidFill>
                  <a:schemeClr val="bg1"/>
                </a:solidFill>
                <a:latin typeface="Vazir" panose="020B0603030804020204" pitchFamily="34" charset="-78"/>
                <a:cs typeface="Vazir" panose="020B0603030804020204" pitchFamily="34" charset="-78"/>
              </a:rPr>
              <a:t>          </a:t>
            </a:r>
            <a:r>
              <a:rPr lang="fa-IR" dirty="0">
                <a:solidFill>
                  <a:schemeClr val="bg1"/>
                </a:solidFill>
                <a:latin typeface="Vazir" panose="020B0603030804020204" pitchFamily="34" charset="-78"/>
                <a:cs typeface="Vazir" panose="020B0603030804020204" pitchFamily="34" charset="-78"/>
              </a:rPr>
              <a:t>                         </a:t>
            </a:r>
            <a:r>
              <a:rPr lang="en-US" dirty="0">
                <a:solidFill>
                  <a:schemeClr val="bg1"/>
                </a:solidFill>
                <a:latin typeface="Vazir" panose="020B0603030804020204" pitchFamily="34" charset="-78"/>
                <a:cs typeface="Vazir" panose="020B0603030804020204" pitchFamily="34" charset="-78"/>
              </a:rPr>
              <a:t>                    </a:t>
            </a:r>
            <a:r>
              <a:rPr lang="fa-IR" sz="2000" b="1" dirty="0">
                <a:solidFill>
                  <a:schemeClr val="bg1"/>
                </a:solidFill>
                <a:latin typeface="Shabnam" panose="020B0603030804020204" pitchFamily="34" charset="-78"/>
                <a:cs typeface="Shabnam" panose="020B0603030804020204" pitchFamily="34" charset="-78"/>
              </a:rPr>
              <a:t>استاد راهنما</a:t>
            </a:r>
            <a:r>
              <a:rPr lang="en-US" sz="2000" b="1" dirty="0">
                <a:solidFill>
                  <a:schemeClr val="bg1"/>
                </a:solidFill>
                <a:latin typeface="Shabnam" panose="020B0603030804020204" pitchFamily="34" charset="-78"/>
                <a:cs typeface="Shabnam" panose="020B0603030804020204" pitchFamily="34" charset="-78"/>
              </a:rPr>
              <a:t>: </a:t>
            </a:r>
            <a:r>
              <a:rPr lang="fa-IR" sz="1600" b="1" dirty="0">
                <a:solidFill>
                  <a:schemeClr val="bg1"/>
                </a:solidFill>
                <a:latin typeface="Shabnam" panose="020B0603030804020204" pitchFamily="34" charset="-78"/>
                <a:cs typeface="Shabnam" panose="020B0603030804020204" pitchFamily="34" charset="-78"/>
              </a:rPr>
              <a:t>..........................................</a:t>
            </a:r>
          </a:p>
          <a:p>
            <a:pPr algn="ctr" rtl="1">
              <a:lnSpc>
                <a:spcPct val="200000"/>
              </a:lnSpc>
            </a:pPr>
            <a:r>
              <a:rPr lang="fa-IR" sz="2000" b="1" dirty="0">
                <a:solidFill>
                  <a:schemeClr val="bg1"/>
                </a:solidFill>
                <a:latin typeface="Shabnam" panose="020B0603030804020204" pitchFamily="34" charset="-78"/>
                <a:cs typeface="Shabnam" panose="020B0603030804020204" pitchFamily="34" charset="-78"/>
              </a:rPr>
              <a:t>سال تحصیلی: </a:t>
            </a:r>
            <a:r>
              <a:rPr lang="fa-IR" dirty="0">
                <a:solidFill>
                  <a:schemeClr val="bg1"/>
                </a:solidFill>
                <a:latin typeface="Vazir" panose="020B0603030804020204" pitchFamily="34" charset="-78"/>
                <a:cs typeface="Vazir" panose="020B0603030804020204" pitchFamily="34" charset="-78"/>
              </a:rPr>
              <a:t>بهار........</a:t>
            </a:r>
            <a:endParaRPr lang="en-US" dirty="0">
              <a:solidFill>
                <a:schemeClr val="bg1"/>
              </a:solidFill>
              <a:latin typeface="Vazir" panose="020B0603030804020204" pitchFamily="34" charset="-78"/>
              <a:cs typeface="Vazir" panose="020B0603030804020204" pitchFamily="34" charset="-78"/>
            </a:endParaRPr>
          </a:p>
        </p:txBody>
      </p:sp>
      <p:pic>
        <p:nvPicPr>
          <p:cNvPr id="3" name="Graphic 2">
            <a:extLst>
              <a:ext uri="{FF2B5EF4-FFF2-40B4-BE49-F238E27FC236}">
                <a16:creationId xmlns:a16="http://schemas.microsoft.com/office/drawing/2014/main" id="{995975D8-8D8B-B992-449B-824EAC4930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33418" y="3183211"/>
            <a:ext cx="1029836" cy="1757383"/>
          </a:xfrm>
          <a:prstGeom prst="rect">
            <a:avLst/>
          </a:prstGeom>
        </p:spPr>
      </p:pic>
    </p:spTree>
    <p:extLst>
      <p:ext uri="{BB962C8B-B14F-4D97-AF65-F5344CB8AC3E}">
        <p14:creationId xmlns:p14="http://schemas.microsoft.com/office/powerpoint/2010/main" val="13896810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1671" y="1445049"/>
            <a:ext cx="6127727"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بسته به اینکه مهاجم با وب سایت جعلی چقدر پیش رفته است ، ممکن است اطلاعات اضافی لازم برای سرقت هویت را نیز بدست آورد. به عنوان مثال ، او ممکن است یک داشبورد شبیه به وب سایت قانونی ایجاد کند و اطلاعات کارت اعتباری فرد ، شماره تأمین اجتماعی ، آدرس و غیره را درخواست کند تا در حملات بعدی استفاده شود.به غیر از حملات عمومی فیشینگ ، انواع دیگری از حملات فیشینگ نیز وجود دارد که باید از آنها نیز آگاه باشید.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9662A291-DC6E-87A5-704D-74B4F3AA13FE}"/>
              </a:ext>
            </a:extLst>
          </p:cNvPr>
          <p:cNvSpPr/>
          <p:nvPr/>
        </p:nvSpPr>
        <p:spPr>
          <a:xfrm>
            <a:off x="7729977" y="99826"/>
            <a:ext cx="4260917" cy="338554"/>
          </a:xfrm>
          <a:prstGeom prst="rect">
            <a:avLst/>
          </a:prstGeom>
        </p:spPr>
        <p:txBody>
          <a:bodyPr wrap="square">
            <a:spAutoFit/>
          </a:bodyPr>
          <a:lstStyle/>
          <a:p>
            <a:pPr algn="justLow"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4CC10431-29E9-4F6E-1BCD-D5B90EDE7DF4}"/>
              </a:ext>
            </a:extLst>
          </p:cNvPr>
          <p:cNvSpPr/>
          <p:nvPr/>
        </p:nvSpPr>
        <p:spPr>
          <a:xfrm>
            <a:off x="5283609" y="870995"/>
            <a:ext cx="5453521" cy="400110"/>
          </a:xfrm>
          <a:prstGeom prst="rect">
            <a:avLst/>
          </a:prstGeom>
        </p:spPr>
        <p:txBody>
          <a:bodyPr wrap="square">
            <a:spAutoFit/>
          </a:bodyPr>
          <a:lstStyle/>
          <a:p>
            <a:pPr algn="r"/>
            <a:r>
              <a:rPr lang="fa-IR" sz="2000" b="1" dirty="0">
                <a:solidFill>
                  <a:schemeClr val="bg1"/>
                </a:solidFill>
                <a:latin typeface="Shabnam" panose="020B0603030804020204" pitchFamily="34" charset="-78"/>
                <a:cs typeface="Shabnam" panose="020B0603030804020204" pitchFamily="34" charset="-78"/>
              </a:rPr>
              <a:t>حملات فیشینگ چگونه کار می کند؟</a:t>
            </a:r>
            <a:endParaRPr lang="en-US" sz="20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AA94804B-A629-B70D-6C89-8FB16E10B8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3370" y="1671890"/>
            <a:ext cx="4686186" cy="4686186"/>
          </a:xfrm>
          <a:prstGeom prst="ellipse">
            <a:avLst/>
          </a:prstGeom>
          <a:ln>
            <a:noFill/>
          </a:ln>
          <a:effectLst>
            <a:softEdge rad="112500"/>
          </a:effectLst>
        </p:spPr>
      </p:pic>
    </p:spTree>
    <p:extLst>
      <p:ext uri="{BB962C8B-B14F-4D97-AF65-F5344CB8AC3E}">
        <p14:creationId xmlns:p14="http://schemas.microsoft.com/office/powerpoint/2010/main" val="29075018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0791" y="1777338"/>
            <a:ext cx="10550418"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فیشینگ نیزه ای تلاشی هدفمند برای سرقت اطلاعات حساس مانند اطلاعات حساب های کاربری یا اطلاعات مالی از یک قربانی خاص است که اغلب با هدف های مخرب انجام می شود.</a:t>
            </a:r>
          </a:p>
          <a:p>
            <a:pPr algn="ctr" rtl="1">
              <a:lnSpc>
                <a:spcPct val="300000"/>
              </a:lnSpc>
            </a:pPr>
            <a:r>
              <a:rPr lang="fa-IR" sz="1600" dirty="0">
                <a:latin typeface="Vazir" panose="020B0603030804020204" pitchFamily="34" charset="-78"/>
                <a:cs typeface="Vazir" panose="020B0603030804020204" pitchFamily="34" charset="-78"/>
              </a:rPr>
              <a:t>این هدف با به دست آوردن اطلاعات شخصی قربانی مانند شهر محل سکونت ، شماره تلفن، مکان هایی که قربانی مرتباً به آنها مراجعه می کند و یا خرید آنلاینی که اخیرا انجام شده به دست می آید. سپس مهاجم برای بدست آوردن اطلاعات حساس، خود را به عنوان یک دوست یا سازمان قابل اعتماد جا زده که معمولاً از طریق ایمیل یا سایر پیام های آنلاین این اتفاق رخ می دهد. این روش موفق ترین روش کسب اطلاعات محرمانه در اینترنت است که حدود 91 درصد حملات را به خود اختصاص داده است.</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E829BADC-E830-4AAC-682D-A912A8C003A6}"/>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9" name="Rectangle 8">
            <a:extLst>
              <a:ext uri="{FF2B5EF4-FFF2-40B4-BE49-F238E27FC236}">
                <a16:creationId xmlns:a16="http://schemas.microsoft.com/office/drawing/2014/main" id="{623F0AB8-6841-F56C-1B16-5010CA8B1D3D}"/>
              </a:ext>
            </a:extLst>
          </p:cNvPr>
          <p:cNvSpPr/>
          <p:nvPr/>
        </p:nvSpPr>
        <p:spPr>
          <a:xfrm>
            <a:off x="5283609" y="870995"/>
            <a:ext cx="5453521" cy="400110"/>
          </a:xfrm>
          <a:prstGeom prst="rect">
            <a:avLst/>
          </a:prstGeom>
        </p:spPr>
        <p:txBody>
          <a:bodyPr wrap="square">
            <a:spAutoFit/>
          </a:bodyPr>
          <a:lstStyle/>
          <a:p>
            <a:pPr algn="r"/>
            <a:r>
              <a:rPr lang="fa-IR" sz="2000" b="1" dirty="0">
                <a:solidFill>
                  <a:schemeClr val="bg1"/>
                </a:solidFill>
                <a:latin typeface="Shabnam" panose="020B0603030804020204" pitchFamily="34" charset="-78"/>
                <a:cs typeface="Shabnam" panose="020B0603030804020204" pitchFamily="34" charset="-78"/>
              </a:rPr>
              <a:t>فیشینگ نیزه ای</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15709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69201" y="1356876"/>
            <a:ext cx="6165129"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برخلاف حملات فیشینگ نیزه ای، قربانیان حملات فیشینگ اختصاصی و هدفمند نیستند و معمولاً به طور همزمان برای افراد زیادی ایمیل ارسال می شود. هدف حملات فیشینگ ارسال یک ایمیل جعلی به تعداد زیادی از افراد است. با این هدف که احتمالا شخصی روی پیوند مورد نظر کلیک کرده و اطلاعات شخصی خود را ارائه دهد و یا بدافزاری را بارگیری کند. در حالی که حملات فیشینگ نیزه ای، قربانی خاصی را هدف قرار داده و پیام ها به گونه ای تغییر می یابد که به طور خاص آن قربانی را مخاطب قرار دهد.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12E41784-392C-660C-22ED-F3001603BFB7}"/>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AA3C2E8C-1B6C-5454-D0B2-33D75B9D7A35}"/>
              </a:ext>
            </a:extLst>
          </p:cNvPr>
          <p:cNvSpPr/>
          <p:nvPr/>
        </p:nvSpPr>
        <p:spPr>
          <a:xfrm>
            <a:off x="5283609" y="870995"/>
            <a:ext cx="5453521" cy="400110"/>
          </a:xfrm>
          <a:prstGeom prst="rect">
            <a:avLst/>
          </a:prstGeom>
        </p:spPr>
        <p:txBody>
          <a:bodyPr wrap="square">
            <a:spAutoFit/>
          </a:bodyPr>
          <a:lstStyle/>
          <a:p>
            <a:pPr algn="r"/>
            <a:r>
              <a:rPr lang="fa-IR" sz="2000" b="1" dirty="0">
                <a:solidFill>
                  <a:schemeClr val="bg1"/>
                </a:solidFill>
                <a:latin typeface="Shabnam" panose="020B0603030804020204" pitchFamily="34" charset="-78"/>
                <a:cs typeface="Shabnam" panose="020B0603030804020204" pitchFamily="34" charset="-78"/>
              </a:rPr>
              <a:t>فیشینگ نیزه ای</a:t>
            </a:r>
            <a:endParaRPr lang="en-US" sz="20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6C57CA93-9F34-D149-C6B5-B256A6497B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304" y="1932496"/>
            <a:ext cx="4155310" cy="415531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485847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9109" y="1474840"/>
            <a:ext cx="6368469"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موفقیت فیشینگ نیزه ای به فکر و زمان بیشتری نسبت به فیشینگ نیاز دارد. مهاجمان فیشینگ تلاش می کنند تا آنجا که ممکن است اطلاعات شخصی قربانیان خود را بدست آورند تا ایمیلی که ارسال می کنند مشروع به نظر رسیده و شانس خود را برای گول زدن گیرندگان افزایش دهند. تشخیص و شناسایی حملات فیشینگ نیزه ای دشوارتر از شناسایی حملات فیشینگی است که در مقیاس وسیع انجام شده است. به همین دلیل حملات فیشینگ نیزه ای در حال گسترش است.</a:t>
            </a:r>
          </a:p>
        </p:txBody>
      </p:sp>
      <p:sp>
        <p:nvSpPr>
          <p:cNvPr id="4" name="Rectangle 3">
            <a:extLst>
              <a:ext uri="{FF2B5EF4-FFF2-40B4-BE49-F238E27FC236}">
                <a16:creationId xmlns:a16="http://schemas.microsoft.com/office/drawing/2014/main" id="{3EF80071-BD93-20B1-D548-CF097DEA8DC8}"/>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FD25E9F1-F470-4D47-B7CE-84795D5C4CAF}"/>
              </a:ext>
            </a:extLst>
          </p:cNvPr>
          <p:cNvSpPr/>
          <p:nvPr/>
        </p:nvSpPr>
        <p:spPr>
          <a:xfrm>
            <a:off x="5283609" y="870995"/>
            <a:ext cx="5453521" cy="400110"/>
          </a:xfrm>
          <a:prstGeom prst="rect">
            <a:avLst/>
          </a:prstGeom>
        </p:spPr>
        <p:txBody>
          <a:bodyPr wrap="square">
            <a:spAutoFit/>
          </a:bodyPr>
          <a:lstStyle/>
          <a:p>
            <a:pPr algn="r"/>
            <a:r>
              <a:rPr lang="fa-IR" sz="2000" b="1" dirty="0">
                <a:solidFill>
                  <a:schemeClr val="bg1"/>
                </a:solidFill>
                <a:latin typeface="Shabnam" panose="020B0603030804020204" pitchFamily="34" charset="-78"/>
                <a:cs typeface="Shabnam" panose="020B0603030804020204" pitchFamily="34" charset="-78"/>
              </a:rPr>
              <a:t>فیشینگ نیزه ای</a:t>
            </a:r>
            <a:endParaRPr lang="en-US" sz="20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C9A560B3-DEF4-BA75-6D6F-B994FE7FC8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9855" y="1832802"/>
            <a:ext cx="3157979" cy="31579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F160AF60-6625-7066-2B4C-72354252DD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2104" y="3981331"/>
            <a:ext cx="2136737" cy="21367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9192701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952" t="7101" r="952" b="24903"/>
          <a:stretch/>
        </p:blipFill>
        <p:spPr>
          <a:xfrm>
            <a:off x="394417" y="4717414"/>
            <a:ext cx="3010410" cy="2046958"/>
          </a:xfrm>
          <a:prstGeom prst="rect">
            <a:avLst/>
          </a:prstGeom>
        </p:spPr>
      </p:pic>
      <p:sp>
        <p:nvSpPr>
          <p:cNvPr id="4" name="Rectangle 3"/>
          <p:cNvSpPr/>
          <p:nvPr/>
        </p:nvSpPr>
        <p:spPr>
          <a:xfrm>
            <a:off x="392666" y="1330903"/>
            <a:ext cx="11367209" cy="3339376"/>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یک قدم فراتر از فیشینگ نیزه ای، حمله والینگ است. والینگ نوع خاصی از حمله فیشینگ نیزه ای است که در آن کلاهبرداران افراد برجسته ای مانند مدیر عامل در بخش خصوصی یا مقامات عالی رتبه دولتی  را هدف قرار می دهند.</a:t>
            </a:r>
          </a:p>
          <a:p>
            <a:pPr algn="r" rtl="1">
              <a:lnSpc>
                <a:spcPct val="150000"/>
              </a:lnSpc>
            </a:pPr>
            <a:endParaRPr lang="fa-IR" dirty="0">
              <a:cs typeface="B Nazanin" panose="00000400000000000000" pitchFamily="2" charset="-78"/>
            </a:endParaRPr>
          </a:p>
          <a:p>
            <a:pPr algn="ctr" rtl="1">
              <a:lnSpc>
                <a:spcPct val="300000"/>
              </a:lnSpc>
            </a:pPr>
            <a:r>
              <a:rPr lang="fa-IR" sz="1600" dirty="0">
                <a:latin typeface="Vazir" panose="020B0603030804020204" pitchFamily="34" charset="-78"/>
                <a:cs typeface="Vazir" panose="020B0603030804020204" pitchFamily="34" charset="-78"/>
              </a:rPr>
              <a:t>حملات والینگ اغلب سعی می کند تا زیردستان فرد قربانی را مجبور به انجام عملی کنند. گزارش </a:t>
            </a:r>
            <a:r>
              <a:rPr lang="en-US" sz="1600" dirty="0">
                <a:latin typeface="Vazir" panose="020B0603030804020204" pitchFamily="34" charset="-78"/>
                <a:cs typeface="Vazir" panose="020B0603030804020204" pitchFamily="34" charset="-78"/>
              </a:rPr>
              <a:t>FBI </a:t>
            </a:r>
            <a:r>
              <a:rPr lang="fa-IR" sz="1600" dirty="0">
                <a:latin typeface="Vazir" panose="020B0603030804020204" pitchFamily="34" charset="-78"/>
                <a:cs typeface="Vazir" panose="020B0603030804020204" pitchFamily="34" charset="-78"/>
              </a:rPr>
              <a:t> نشان می دهد که مجرمان اغلب سعی می کنند کنترل مدیر ارشد مالی یا مدیرعامل را به دست آورده و حساب آن ها را جعل کنند.</a:t>
            </a:r>
          </a:p>
        </p:txBody>
      </p:sp>
      <p:sp>
        <p:nvSpPr>
          <p:cNvPr id="5" name="Rectangle 4">
            <a:extLst>
              <a:ext uri="{FF2B5EF4-FFF2-40B4-BE49-F238E27FC236}">
                <a16:creationId xmlns:a16="http://schemas.microsoft.com/office/drawing/2014/main" id="{12871756-F7B0-F143-3703-ADBFF8C7B46A}"/>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0B39D6E9-BE70-0B78-3BDC-B63C9C1F16FF}"/>
              </a:ext>
            </a:extLst>
          </p:cNvPr>
          <p:cNvSpPr/>
          <p:nvPr/>
        </p:nvSpPr>
        <p:spPr>
          <a:xfrm>
            <a:off x="5283609" y="870995"/>
            <a:ext cx="5453521" cy="400110"/>
          </a:xfrm>
          <a:prstGeom prst="rect">
            <a:avLst/>
          </a:prstGeom>
        </p:spPr>
        <p:txBody>
          <a:bodyPr wrap="square">
            <a:spAutoFit/>
          </a:bodyPr>
          <a:lstStyle/>
          <a:p>
            <a:pPr algn="r"/>
            <a:r>
              <a:rPr lang="fa-IR" sz="2000" b="1" dirty="0">
                <a:solidFill>
                  <a:schemeClr val="bg1"/>
                </a:solidFill>
                <a:latin typeface="Shabnam" panose="020B0603030804020204" pitchFamily="34" charset="-78"/>
                <a:cs typeface="Shabnam" panose="020B0603030804020204" pitchFamily="34" charset="-78"/>
              </a:rPr>
              <a:t>والینگ</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04842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32389" y="1734680"/>
            <a:ext cx="7177548" cy="2923877"/>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یکی از بزرگترین اقدامات پیشگیرانه که سازمان ها می توانند برای محافظت از کارمندان و کسب و کار خود انجام دهند، آموزش در مورد خطرات فیشینگ و نحوه شناسایی حملات مشکوک است. پس از اجرای اقدامات آموزشی قوی، پیشگیری از موفقیت فیشینگ به قرار دادن مدیریت هویت و دسترسی در مرکز استراتژی امنیتی شما بر می گردد.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159515" y="1951348"/>
            <a:ext cx="4313226" cy="4313226"/>
          </a:xfrm>
          <a:prstGeom prst="rect">
            <a:avLst/>
          </a:prstGeom>
        </p:spPr>
      </p:pic>
      <p:sp>
        <p:nvSpPr>
          <p:cNvPr id="6" name="Rectangle 5">
            <a:extLst>
              <a:ext uri="{FF2B5EF4-FFF2-40B4-BE49-F238E27FC236}">
                <a16:creationId xmlns:a16="http://schemas.microsoft.com/office/drawing/2014/main" id="{C6E8D9CC-7F2A-50C4-29CA-A03F8C3919FC}"/>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6ED083A5-7CE4-2981-197E-F77EA95658E3}"/>
              </a:ext>
            </a:extLst>
          </p:cNvPr>
          <p:cNvSpPr/>
          <p:nvPr/>
        </p:nvSpPr>
        <p:spPr>
          <a:xfrm>
            <a:off x="5283609" y="748444"/>
            <a:ext cx="5453521" cy="515526"/>
          </a:xfrm>
          <a:prstGeom prst="rect">
            <a:avLst/>
          </a:prstGeom>
        </p:spPr>
        <p:txBody>
          <a:bodyPr wrap="square">
            <a:spAutoFit/>
          </a:bodyPr>
          <a:lstStyle/>
          <a:p>
            <a:pPr algn="r">
              <a:lnSpc>
                <a:spcPct val="150000"/>
              </a:lnSpc>
            </a:pPr>
            <a:r>
              <a:rPr lang="fa-IR" sz="2000" b="1" dirty="0">
                <a:solidFill>
                  <a:schemeClr val="bg1"/>
                </a:solidFill>
                <a:latin typeface="Shabnam" panose="020B0603030804020204" pitchFamily="34" charset="-78"/>
                <a:cs typeface="Shabnam" panose="020B0603030804020204" pitchFamily="34" charset="-78"/>
              </a:rPr>
              <a:t>چگونه از فیشینگ سازمانی جلوگیری کنیم؟</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6282080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3177" y="1996922"/>
            <a:ext cx="4975017" cy="3662541"/>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با ترکیب لایه های امنیتی اضافی در برنامه های سازمانی مانند استقرار احراز هویت یکپارچه (</a:t>
            </a:r>
            <a:r>
              <a:rPr lang="en-US" sz="1600" dirty="0">
                <a:latin typeface="Vazir" panose="020B0603030804020204" pitchFamily="34" charset="-78"/>
                <a:cs typeface="Vazir" panose="020B0603030804020204" pitchFamily="34" charset="-78"/>
              </a:rPr>
              <a:t>Single Sign On </a:t>
            </a:r>
            <a:r>
              <a:rPr lang="fa-IR" sz="1600" dirty="0">
                <a:latin typeface="Vazir" panose="020B0603030804020204" pitchFamily="34" charset="-78"/>
                <a:cs typeface="Vazir" panose="020B0603030804020204" pitchFamily="34" charset="-78"/>
              </a:rPr>
              <a:t> )و احراز هویت چند عاملی انطباقی (</a:t>
            </a:r>
            <a:r>
              <a:rPr lang="en-US" sz="1600" dirty="0">
                <a:latin typeface="Vazir" panose="020B0603030804020204" pitchFamily="34" charset="-78"/>
                <a:cs typeface="Vazir" panose="020B0603030804020204" pitchFamily="34" charset="-78"/>
              </a:rPr>
              <a:t>Adaptive MFA </a:t>
            </a:r>
            <a:r>
              <a:rPr lang="fa-IR" sz="1600" dirty="0">
                <a:latin typeface="Vazir" panose="020B0603030804020204" pitchFamily="34" charset="-78"/>
                <a:cs typeface="Vazir" panose="020B0603030804020204" pitchFamily="34" charset="-78"/>
              </a:rPr>
              <a:t> )سازمان ها می توانند فیشینگ را به صورت فعال در مسیرهای خود متوقف کنند.</a:t>
            </a:r>
            <a:endParaRPr lang="en-US" sz="1600"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a:blip r:embed="rId2"/>
          <a:stretch>
            <a:fillRect/>
          </a:stretch>
        </p:blipFill>
        <p:spPr>
          <a:xfrm>
            <a:off x="5527655" y="2118932"/>
            <a:ext cx="6082376" cy="341852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Rectangle 4">
            <a:extLst>
              <a:ext uri="{FF2B5EF4-FFF2-40B4-BE49-F238E27FC236}">
                <a16:creationId xmlns:a16="http://schemas.microsoft.com/office/drawing/2014/main" id="{EFDEE3E9-5909-A976-CEA7-4F452AC7DAED}"/>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2C612BF3-926E-4C3A-77DC-416B3D08A69C}"/>
              </a:ext>
            </a:extLst>
          </p:cNvPr>
          <p:cNvSpPr/>
          <p:nvPr/>
        </p:nvSpPr>
        <p:spPr>
          <a:xfrm>
            <a:off x="5283609" y="748444"/>
            <a:ext cx="5453521" cy="515526"/>
          </a:xfrm>
          <a:prstGeom prst="rect">
            <a:avLst/>
          </a:prstGeom>
        </p:spPr>
        <p:txBody>
          <a:bodyPr wrap="square">
            <a:spAutoFit/>
          </a:bodyPr>
          <a:lstStyle/>
          <a:p>
            <a:pPr algn="r">
              <a:lnSpc>
                <a:spcPct val="150000"/>
              </a:lnSpc>
            </a:pPr>
            <a:r>
              <a:rPr lang="fa-IR" sz="2000" b="1" dirty="0">
                <a:solidFill>
                  <a:schemeClr val="bg1"/>
                </a:solidFill>
                <a:latin typeface="Shabnam" panose="020B0603030804020204" pitchFamily="34" charset="-78"/>
                <a:cs typeface="Shabnam" panose="020B0603030804020204" pitchFamily="34" charset="-78"/>
              </a:rPr>
              <a:t>اجرای تدابیر امنیتی پیشگیرانه</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612804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037255" y="751833"/>
            <a:ext cx="2802370" cy="515526"/>
          </a:xfrm>
          <a:prstGeom prst="rect">
            <a:avLst/>
          </a:prstGeom>
        </p:spPr>
        <p:txBody>
          <a:bodyPr wrap="none">
            <a:spAutoFit/>
          </a:bodyPr>
          <a:lstStyle/>
          <a:p>
            <a:pPr algn="r">
              <a:lnSpc>
                <a:spcPct val="150000"/>
              </a:lnSpc>
            </a:pPr>
            <a:r>
              <a:rPr lang="fa-IR" sz="2000" b="1" dirty="0">
                <a:solidFill>
                  <a:schemeClr val="bg1"/>
                </a:solidFill>
                <a:latin typeface="Shabnam" panose="020B0603030804020204" pitchFamily="34" charset="-78"/>
                <a:cs typeface="Shabnam" panose="020B0603030804020204" pitchFamily="34" charset="-78"/>
              </a:rPr>
              <a:t>محدود کردن سطح حملات</a:t>
            </a:r>
            <a:endParaRPr lang="en-US" sz="2000" b="1" dirty="0">
              <a:solidFill>
                <a:schemeClr val="bg1"/>
              </a:solidFill>
              <a:latin typeface="Shabnam" panose="020B0603030804020204" pitchFamily="34" charset="-78"/>
              <a:cs typeface="Shabnam" panose="020B0603030804020204" pitchFamily="34" charset="-78"/>
            </a:endParaRPr>
          </a:p>
        </p:txBody>
      </p:sp>
      <p:sp>
        <p:nvSpPr>
          <p:cNvPr id="4" name="Rectangle 3"/>
          <p:cNvSpPr/>
          <p:nvPr/>
        </p:nvSpPr>
        <p:spPr>
          <a:xfrm>
            <a:off x="584464" y="5311624"/>
            <a:ext cx="11257935" cy="1446550"/>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با مدیریت خودکار چرخه حیات کاربران می توان از حملات به افرادی که اشتباها دسترسی های بالایی دارند جلوگیری نمود. با استفاده از سامانه مدیریت هویت و دسترسی مشخص می شود هر شخص به چه منابعی، در چه حدی و در چه محدوده زمانی دسترسی دارد.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08BFDA07-ACBC-37DF-EBBE-C73A3C089B31}"/>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43B597FC-9049-B15F-1C54-7CA5635A01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827442">
            <a:off x="7482273" y="2071598"/>
            <a:ext cx="3615181" cy="24110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633E05E9-995A-EEB3-D7FC-8E7D784CA6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247171">
            <a:off x="4383621" y="2671247"/>
            <a:ext cx="2694233" cy="15155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87F4E7E4-F563-E263-DD98-4D4B2D6EDB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641599">
            <a:off x="481528" y="2040382"/>
            <a:ext cx="3494487" cy="21355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837156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9265" y="1902061"/>
            <a:ext cx="11021961" cy="2923877"/>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با بررسی در لحظه رویدادهای احراز هویت این امکان وجود دارد که سریعا با دسترسی غیر مجاز به حساب های کاربری در همان لحظه مقابله کرد. سازمان ها می توانند با استفاده از سرویس اعلان آتین از فعالیت‌ های مشکوک مانند تغییر رمزعبور و احراز هویت چندعاملی در حساب کاربری خود سریعا مطلع شده و اقدامات لازم را انجام دهند. همچنین با اعمال سیاست‌های احراز هویت تطبیقی برای تمامی کاربران می توان در صورت وقوع حملات فیشینگ در اسرع وقت نسبت به اجرای اقدامات اصلاحی و کاهش آسیب‌ها اقدام نمود.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58F1A183-5F09-9318-FBC9-3920F8BDB6DF}"/>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C03EC042-06DA-9C11-0743-DFE70925E997}"/>
              </a:ext>
            </a:extLst>
          </p:cNvPr>
          <p:cNvSpPr/>
          <p:nvPr/>
        </p:nvSpPr>
        <p:spPr>
          <a:xfrm>
            <a:off x="5302463" y="852209"/>
            <a:ext cx="5453521"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افزایش سرعت عمل در مواجهه با حملات</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040065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2954" y="2045960"/>
            <a:ext cx="11366091" cy="3662541"/>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جعل نوعی حمله است که در آن مهاجم وانمود می کند شخص دیگری است تا قربانی را مورد حمله قرار دهد. در اکثر حملات فیشینگ از جعل به عنوان یک ابزار مهندسی اجتماعی استفاده می شود ، اما همه حملات جعلی فیشینگ نیستند.</a:t>
            </a:r>
          </a:p>
          <a:p>
            <a:pPr algn="ctr" rtl="1">
              <a:lnSpc>
                <a:spcPct val="300000"/>
              </a:lnSpc>
            </a:pPr>
            <a:r>
              <a:rPr lang="fa-IR" sz="1600" dirty="0">
                <a:latin typeface="Vazir" panose="020B0603030804020204" pitchFamily="34" charset="-78"/>
                <a:cs typeface="Vazir" panose="020B0603030804020204" pitchFamily="34" charset="-78"/>
              </a:rPr>
              <a:t>به عنوان مثال ، حملات جعلی همچنین به عنوان بردار حملات برای حملات باج افزار استفاده می شود. در یک حمله باج افزار معمولی ، قربانی ایمیلی با پیوست آسیب دیده حاوی بدافزار دریافت می کند که پس از اجرا ، فایل های رایانه ای خود را رمزگذاری می کند. مهاجم سپس باج می خواهد تا پرونده های قربانی را پس دهد.</a:t>
            </a:r>
          </a:p>
        </p:txBody>
      </p:sp>
      <p:sp>
        <p:nvSpPr>
          <p:cNvPr id="6" name="Rectangle 5">
            <a:extLst>
              <a:ext uri="{FF2B5EF4-FFF2-40B4-BE49-F238E27FC236}">
                <a16:creationId xmlns:a16="http://schemas.microsoft.com/office/drawing/2014/main" id="{3F9FE216-D23B-E6C1-ACB6-E03B34FAEE5C}"/>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F050BBC7-714E-AD73-148C-84672ABBE453}"/>
              </a:ext>
            </a:extLst>
          </p:cNvPr>
          <p:cNvSpPr/>
          <p:nvPr/>
        </p:nvSpPr>
        <p:spPr>
          <a:xfrm>
            <a:off x="5302463" y="852209"/>
            <a:ext cx="5453521"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حمله جعل (</a:t>
            </a:r>
            <a:r>
              <a:rPr lang="en-US" sz="2000" dirty="0">
                <a:solidFill>
                  <a:schemeClr val="bg1"/>
                </a:solidFill>
                <a:latin typeface="Shabnam" panose="020B0603030804020204" pitchFamily="34" charset="-78"/>
                <a:cs typeface="Shabnam" panose="020B0603030804020204" pitchFamily="34" charset="-78"/>
              </a:rPr>
              <a:t>Spoofing </a:t>
            </a:r>
            <a:r>
              <a:rPr lang="fa-IR" sz="2000" dirty="0">
                <a:solidFill>
                  <a:schemeClr val="bg1"/>
                </a:solidFill>
                <a:latin typeface="Shabnam" panose="020B0603030804020204" pitchFamily="34" charset="-78"/>
                <a:cs typeface="Shabnam" panose="020B0603030804020204" pitchFamily="34" charset="-78"/>
              </a:rPr>
              <a:t> )و حمله فیشینگ</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090604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734074" y="870995"/>
            <a:ext cx="2031325" cy="400110"/>
          </a:xfrm>
          <a:prstGeom prst="rect">
            <a:avLst/>
          </a:prstGeom>
        </p:spPr>
        <p:txBody>
          <a:bodyPr wrap="none">
            <a:spAutoFit/>
          </a:bodyPr>
          <a:lstStyle/>
          <a:p>
            <a:r>
              <a:rPr lang="fa-IR" sz="2000" b="1" dirty="0">
                <a:solidFill>
                  <a:schemeClr val="bg1"/>
                </a:solidFill>
                <a:latin typeface="Shabnam" panose="020B0603030804020204" pitchFamily="34" charset="-78"/>
                <a:cs typeface="Shabnam" panose="020B0603030804020204" pitchFamily="34" charset="-78"/>
              </a:rPr>
              <a:t>فیشینگ چیست؟</a:t>
            </a:r>
          </a:p>
        </p:txBody>
      </p:sp>
      <p:sp>
        <p:nvSpPr>
          <p:cNvPr id="4" name="Rectangle 3"/>
          <p:cNvSpPr/>
          <p:nvPr/>
        </p:nvSpPr>
        <p:spPr>
          <a:xfrm>
            <a:off x="5373279" y="1703720"/>
            <a:ext cx="6597256"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فیشینگ نوعی حمله مهندسی اجتماعی است که عموماً از طریق ایمیل و با هدف سرقت اطلاعات ورود به سیستم و سایر اطلاعات حساس مانند اطلاعات کارت اعتباری برای سرقت هویت افراد انجام می شود.</a:t>
            </a:r>
          </a:p>
          <a:p>
            <a:pPr algn="justLow" rtl="1">
              <a:lnSpc>
                <a:spcPct val="250000"/>
              </a:lnSpc>
            </a:pPr>
            <a:r>
              <a:rPr lang="fa-IR" sz="1600" dirty="0">
                <a:latin typeface="Vazir" panose="020B0603030804020204" pitchFamily="34" charset="-78"/>
                <a:cs typeface="Vazir" panose="020B0603030804020204" pitchFamily="34" charset="-78"/>
              </a:rPr>
              <a:t>یکی از ویژگیهای قابل توجه فیشینگ، عنصر سورپرایز است! این ایمیلها زمانی دریافت می شوند که قربانی انتظارش را ندارد. مهاجمان می توانند ایمیل ها را زمانبندی کنند تا قربانیان در شرایط حواس پرتی با چیزهای دیگر  مانند کار، آنها را دریافت کنند. تمرکز و توجه دائمی به ایمیل های مشکوک غیرممکن است و کلاهبرداران این را خوب می دانند.</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1B9F6138-6C38-7E00-0764-55C546A002C7}"/>
              </a:ext>
            </a:extLst>
          </p:cNvPr>
          <p:cNvSpPr/>
          <p:nvPr/>
        </p:nvSpPr>
        <p:spPr>
          <a:xfrm>
            <a:off x="7729977" y="99826"/>
            <a:ext cx="4260917" cy="338554"/>
          </a:xfrm>
          <a:prstGeom prst="rect">
            <a:avLst/>
          </a:prstGeom>
        </p:spPr>
        <p:txBody>
          <a:bodyPr wrap="square">
            <a:spAutoFit/>
          </a:bodyPr>
          <a:lstStyle/>
          <a:p>
            <a:pPr algn="justLow"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18E588FF-F023-8D00-F0B5-DA680D3A5920}"/>
              </a:ext>
            </a:extLst>
          </p:cNvPr>
          <p:cNvPicPr>
            <a:picLocks noChangeAspect="1"/>
          </p:cNvPicPr>
          <p:nvPr/>
        </p:nvPicPr>
        <p:blipFill rotWithShape="1">
          <a:blip r:embed="rId2">
            <a:extLst>
              <a:ext uri="{28A0092B-C50C-407E-A947-70E740481C1C}">
                <a14:useLocalDpi xmlns:a14="http://schemas.microsoft.com/office/drawing/2010/main" val="0"/>
              </a:ext>
            </a:extLst>
          </a:blip>
          <a:srcRect l="11092"/>
          <a:stretch/>
        </p:blipFill>
        <p:spPr>
          <a:xfrm>
            <a:off x="565608" y="2300140"/>
            <a:ext cx="4533664" cy="3187045"/>
          </a:xfrm>
          <a:prstGeom prst="rect">
            <a:avLst/>
          </a:prstGeom>
        </p:spPr>
      </p:pic>
    </p:spTree>
    <p:extLst>
      <p:ext uri="{BB962C8B-B14F-4D97-AF65-F5344CB8AC3E}">
        <p14:creationId xmlns:p14="http://schemas.microsoft.com/office/powerpoint/2010/main" val="14370495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9FE216-D23B-E6C1-ACB6-E03B34FAEE5C}"/>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F050BBC7-714E-AD73-148C-84672ABBE453}"/>
              </a:ext>
            </a:extLst>
          </p:cNvPr>
          <p:cNvSpPr/>
          <p:nvPr/>
        </p:nvSpPr>
        <p:spPr>
          <a:xfrm>
            <a:off x="5302463" y="852209"/>
            <a:ext cx="5453521"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حمله جعل (</a:t>
            </a:r>
            <a:r>
              <a:rPr lang="en-US" sz="2000" dirty="0">
                <a:solidFill>
                  <a:schemeClr val="bg1"/>
                </a:solidFill>
                <a:latin typeface="Shabnam" panose="020B0603030804020204" pitchFamily="34" charset="-78"/>
                <a:cs typeface="Shabnam" panose="020B0603030804020204" pitchFamily="34" charset="-78"/>
              </a:rPr>
              <a:t>Spoofing </a:t>
            </a:r>
            <a:r>
              <a:rPr lang="fa-IR" sz="2000" dirty="0">
                <a:solidFill>
                  <a:schemeClr val="bg1"/>
                </a:solidFill>
                <a:latin typeface="Shabnam" panose="020B0603030804020204" pitchFamily="34" charset="-78"/>
                <a:cs typeface="Shabnam" panose="020B0603030804020204" pitchFamily="34" charset="-78"/>
              </a:rPr>
              <a:t> )و حمله فیشینگ</a:t>
            </a:r>
            <a:endParaRPr lang="en-US" sz="2000" dirty="0">
              <a:solidFill>
                <a:schemeClr val="bg1"/>
              </a:solidFill>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EF400BAC-BFBE-C7E4-D9FC-C1DDB13015CB}"/>
              </a:ext>
            </a:extLst>
          </p:cNvPr>
          <p:cNvSpPr/>
          <p:nvPr/>
        </p:nvSpPr>
        <p:spPr>
          <a:xfrm>
            <a:off x="315683" y="1840515"/>
            <a:ext cx="4986780"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دنیای سایبری بسیار مهم است که هر فرد و سازمانی در مورد حملات فیشینگ و بهترین راه دفاع در برابر این حملات آگاهی داشته باشد. همانطور که پیش از این نیز اشاره کردیم حمله فیشینگ روشی پیچیده است که از طریق ایمیل ها یا وبسایت هایی که ادعا می کنند معتبر و از سوی سازمان های مورد اعتماد هستند اطلاعات مهم را به خطر می اندازد.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813D5410-50ED-2DA1-14F4-12EA59338E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5257" y="1947583"/>
            <a:ext cx="4401205" cy="4401205"/>
          </a:xfrm>
          <a:prstGeom prst="round2DiagRect">
            <a:avLst>
              <a:gd name="adj1" fmla="val 10027"/>
              <a:gd name="adj2" fmla="val 5000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445453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6925" y="2051745"/>
            <a:ext cx="11631561" cy="4678204"/>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برای اطمینان از امنیت اطلاعات شخصی خود در برابر حملات فیشینگ باید در هنگام ورود اطلاعات شخصی، اطلاعات ورود به سیستم و به طور کلی هرگونه اطلاعات حساس داخل یک سایت بسیار مراقب باشید. در اینجا نکات مفیدی برای حفاظت از اطلاعات شخصی شما را ذکر می کنیم:</a:t>
            </a:r>
          </a:p>
          <a:p>
            <a:pPr algn="justLow" rtl="1">
              <a:lnSpc>
                <a:spcPct val="250000"/>
              </a:lnSpc>
            </a:pPr>
            <a:r>
              <a:rPr lang="fa-IR" sz="1600" dirty="0">
                <a:latin typeface="Vazir" panose="020B0603030804020204" pitchFamily="34" charset="-78"/>
                <a:cs typeface="Vazir" panose="020B0603030804020204" pitchFamily="34" charset="-78"/>
              </a:rPr>
              <a:t>بررسی کنید که وب سایت مورد نظر معتبر است یا خیر.</a:t>
            </a:r>
          </a:p>
          <a:p>
            <a:pPr algn="justLow" rtl="1">
              <a:lnSpc>
                <a:spcPct val="250000"/>
              </a:lnSpc>
            </a:pPr>
            <a:r>
              <a:rPr lang="fa-IR" sz="1600" dirty="0">
                <a:latin typeface="Vazir" panose="020B0603030804020204" pitchFamily="34" charset="-78"/>
                <a:cs typeface="Vazir" panose="020B0603030804020204" pitchFamily="34" charset="-78"/>
              </a:rPr>
              <a:t>اگر وبسایت مورد نظر برای شما شناخته شده نیست اطلاعات خود را ارائه ندهید.</a:t>
            </a:r>
          </a:p>
          <a:p>
            <a:pPr algn="justLow" rtl="1">
              <a:lnSpc>
                <a:spcPct val="250000"/>
              </a:lnSpc>
            </a:pPr>
            <a:r>
              <a:rPr lang="fa-IR" sz="1600" dirty="0">
                <a:latin typeface="Vazir" panose="020B0603030804020204" pitchFamily="34" charset="-78"/>
                <a:cs typeface="Vazir" panose="020B0603030804020204" pitchFamily="34" charset="-78"/>
              </a:rPr>
              <a:t>اطلاعات ورود به سیستم خود را با دیگران به اشتراک نگذارید.</a:t>
            </a:r>
          </a:p>
          <a:p>
            <a:pPr algn="justLow" rtl="1">
              <a:lnSpc>
                <a:spcPct val="250000"/>
              </a:lnSpc>
            </a:pPr>
            <a:r>
              <a:rPr lang="fa-IR" sz="1600" dirty="0">
                <a:latin typeface="Vazir" panose="020B0603030804020204" pitchFamily="34" charset="-78"/>
                <a:cs typeface="Vazir" panose="020B0603030804020204" pitchFamily="34" charset="-78"/>
              </a:rPr>
              <a:t>از رمزهای عبور قوی و منحصر به فرد استفاده کنید.</a:t>
            </a:r>
          </a:p>
          <a:p>
            <a:pPr algn="justLow" rtl="1">
              <a:lnSpc>
                <a:spcPct val="250000"/>
              </a:lnSpc>
            </a:pPr>
            <a:r>
              <a:rPr lang="fa-IR" sz="1600" dirty="0">
                <a:latin typeface="Vazir" panose="020B0603030804020204" pitchFamily="34" charset="-78"/>
                <a:cs typeface="Vazir" panose="020B0603030804020204" pitchFamily="34" charset="-78"/>
              </a:rPr>
              <a:t>از رمز عبور مشابه برای چندین حساب کاربری مختلف استفاده نکنید.</a:t>
            </a:r>
          </a:p>
          <a:p>
            <a:pPr algn="justLow" rtl="1"/>
            <a:endParaRPr lang="fa-IR"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246924" y="3469986"/>
            <a:ext cx="4956671" cy="3259964"/>
          </a:xfrm>
          <a:prstGeom prst="rect">
            <a:avLst/>
          </a:prstGeom>
        </p:spPr>
      </p:pic>
      <p:sp>
        <p:nvSpPr>
          <p:cNvPr id="3" name="Rectangle 2"/>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sp>
        <p:nvSpPr>
          <p:cNvPr id="4" name="Rectangle 3"/>
          <p:cNvSpPr/>
          <p:nvPr/>
        </p:nvSpPr>
        <p:spPr>
          <a:xfrm>
            <a:off x="7335255" y="1695194"/>
            <a:ext cx="4543231" cy="369332"/>
          </a:xfrm>
          <a:prstGeom prst="rect">
            <a:avLst/>
          </a:prstGeom>
        </p:spPr>
        <p:txBody>
          <a:bodyPr wrap="none">
            <a:spAutoFit/>
          </a:bodyPr>
          <a:lstStyle/>
          <a:p>
            <a:pPr algn="r" rtl="1"/>
            <a:r>
              <a:rPr lang="fa-IR" dirty="0">
                <a:cs typeface="B Titr" panose="00000700000000000000" pitchFamily="2" charset="-78"/>
              </a:rPr>
              <a:t>1. از امنیت اطلاعات شخصی خود اطمینان حاصل کنید.</a:t>
            </a:r>
            <a:endParaRPr lang="en-US" dirty="0">
              <a:cs typeface="B Titr" panose="00000700000000000000" pitchFamily="2" charset="-78"/>
            </a:endParaRPr>
          </a:p>
        </p:txBody>
      </p:sp>
      <p:sp>
        <p:nvSpPr>
          <p:cNvPr id="7" name="Rectangle 6">
            <a:extLst>
              <a:ext uri="{FF2B5EF4-FFF2-40B4-BE49-F238E27FC236}">
                <a16:creationId xmlns:a16="http://schemas.microsoft.com/office/drawing/2014/main" id="{F2E1E275-001D-2E9B-4DEF-07FAB1BD8721}"/>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927220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B5E0115F-4CB5-7B04-57A0-3A34B3B9AB15}"/>
              </a:ext>
            </a:extLst>
          </p:cNvPr>
          <p:cNvSpPr/>
          <p:nvPr/>
        </p:nvSpPr>
        <p:spPr>
          <a:xfrm>
            <a:off x="188536" y="3854361"/>
            <a:ext cx="5702703" cy="1985909"/>
          </a:xfrm>
          <a:prstGeom prst="roundRect">
            <a:avLst/>
          </a:prstGeom>
          <a:solidFill>
            <a:srgbClr val="252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261A98B6-E83C-E286-927B-DDF97800899B}"/>
              </a:ext>
            </a:extLst>
          </p:cNvPr>
          <p:cNvSpPr/>
          <p:nvPr/>
        </p:nvSpPr>
        <p:spPr>
          <a:xfrm>
            <a:off x="5992712" y="3854361"/>
            <a:ext cx="6018876" cy="1985909"/>
          </a:xfrm>
          <a:prstGeom prst="roundRect">
            <a:avLst/>
          </a:prstGeom>
          <a:solidFill>
            <a:srgbClr val="252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sp>
        <p:nvSpPr>
          <p:cNvPr id="6" name="Rectangle 5"/>
          <p:cNvSpPr/>
          <p:nvPr/>
        </p:nvSpPr>
        <p:spPr>
          <a:xfrm>
            <a:off x="6541039" y="1761042"/>
            <a:ext cx="5258171" cy="369332"/>
          </a:xfrm>
          <a:prstGeom prst="rect">
            <a:avLst/>
          </a:prstGeom>
        </p:spPr>
        <p:txBody>
          <a:bodyPr wrap="none">
            <a:spAutoFit/>
          </a:bodyPr>
          <a:lstStyle/>
          <a:p>
            <a:pPr algn="r" rtl="1"/>
            <a:r>
              <a:rPr lang="fa-IR" dirty="0">
                <a:cs typeface="B Titr" panose="00000700000000000000" pitchFamily="2" charset="-78"/>
              </a:rPr>
              <a:t>2. اطلاعات شخصی خود را فقط در وبسایت های امن وارد کنید.</a:t>
            </a:r>
            <a:endParaRPr lang="en-US" dirty="0">
              <a:cs typeface="B Titr" panose="00000700000000000000" pitchFamily="2" charset="-78"/>
            </a:endParaRPr>
          </a:p>
        </p:txBody>
      </p:sp>
      <p:sp>
        <p:nvSpPr>
          <p:cNvPr id="7" name="Rectangle 6"/>
          <p:cNvSpPr/>
          <p:nvPr/>
        </p:nvSpPr>
        <p:spPr>
          <a:xfrm>
            <a:off x="362795" y="2176142"/>
            <a:ext cx="11506234" cy="123110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اگر قصد دارید اطلاعات حساس و یا اطلاعات مالی خود را به سایتی ارائه دهید، ابتدا باید اطمینان حاصل کنید که سایت مورد نظر توسط گواهی </a:t>
            </a:r>
            <a:r>
              <a:rPr lang="en-US" sz="1600" dirty="0">
                <a:latin typeface="Vazir" panose="020B0603030804020204" pitchFamily="34" charset="-78"/>
                <a:cs typeface="Vazir" panose="020B0603030804020204" pitchFamily="34" charset="-78"/>
              </a:rPr>
              <a:t>SSL </a:t>
            </a:r>
            <a:r>
              <a:rPr lang="fa-IR" sz="1600" dirty="0">
                <a:latin typeface="Vazir" panose="020B0603030804020204" pitchFamily="34" charset="-78"/>
                <a:cs typeface="Vazir" panose="020B0603030804020204" pitchFamily="34" charset="-78"/>
              </a:rPr>
              <a:t> ایمن شده است. یک</a:t>
            </a:r>
            <a:r>
              <a:rPr lang="en-US" sz="1600" dirty="0">
                <a:latin typeface="Vazir" panose="020B0603030804020204" pitchFamily="34" charset="-78"/>
                <a:cs typeface="Vazir" panose="020B0603030804020204" pitchFamily="34" charset="-78"/>
              </a:rPr>
              <a:t>URL </a:t>
            </a:r>
            <a:r>
              <a:rPr lang="fa-IR" sz="1600" dirty="0">
                <a:latin typeface="Vazir" panose="020B0603030804020204" pitchFamily="34" charset="-78"/>
                <a:cs typeface="Vazir" panose="020B0603030804020204" pitchFamily="34" charset="-78"/>
              </a:rPr>
              <a:t> ایمن شده توسط </a:t>
            </a:r>
            <a:r>
              <a:rPr lang="en-US" sz="1600" dirty="0">
                <a:latin typeface="Vazir" panose="020B0603030804020204" pitchFamily="34" charset="-78"/>
                <a:cs typeface="Vazir" panose="020B0603030804020204" pitchFamily="34" charset="-78"/>
              </a:rPr>
              <a:t>SSL </a:t>
            </a:r>
            <a:r>
              <a:rPr lang="fa-IR" sz="1600" dirty="0">
                <a:latin typeface="Vazir" panose="020B0603030804020204" pitchFamily="34" charset="-78"/>
                <a:cs typeface="Vazir" panose="020B0603030804020204" pitchFamily="34" charset="-78"/>
              </a:rPr>
              <a:t> با </a:t>
            </a:r>
            <a:r>
              <a:rPr lang="en-US" sz="1600" dirty="0">
                <a:latin typeface="Vazir" panose="020B0603030804020204" pitchFamily="34" charset="-78"/>
                <a:cs typeface="Vazir" panose="020B0603030804020204" pitchFamily="34" charset="-78"/>
              </a:rPr>
              <a:t>https </a:t>
            </a:r>
            <a:r>
              <a:rPr lang="fa-IR" sz="1600" dirty="0">
                <a:latin typeface="Vazir" panose="020B0603030804020204" pitchFamily="34" charset="-78"/>
                <a:cs typeface="Vazir" panose="020B0603030804020204" pitchFamily="34" charset="-78"/>
              </a:rPr>
              <a:t>شروع می شود. مثلا </a:t>
            </a:r>
            <a:r>
              <a:rPr lang="en-US" sz="1600" dirty="0">
                <a:latin typeface="Vazir" panose="020B0603030804020204" pitchFamily="34" charset="-78"/>
                <a:cs typeface="Vazir" panose="020B0603030804020204" pitchFamily="34" charset="-78"/>
              </a:rPr>
              <a:t>https://www.google.com</a:t>
            </a:r>
          </a:p>
        </p:txBody>
      </p:sp>
      <p:sp>
        <p:nvSpPr>
          <p:cNvPr id="8" name="Rectangle 7"/>
          <p:cNvSpPr/>
          <p:nvPr/>
        </p:nvSpPr>
        <p:spPr>
          <a:xfrm>
            <a:off x="6419654" y="3957697"/>
            <a:ext cx="5492680" cy="1869743"/>
          </a:xfrm>
          <a:prstGeom prst="rect">
            <a:avLst/>
          </a:prstGeom>
        </p:spPr>
        <p:txBody>
          <a:bodyPr wrap="square">
            <a:spAutoFit/>
          </a:bodyPr>
          <a:lstStyle/>
          <a:p>
            <a:pPr algn="ctr" rtl="1">
              <a:lnSpc>
                <a:spcPct val="250000"/>
              </a:lnSpc>
            </a:pPr>
            <a:r>
              <a:rPr lang="fa-IR" sz="1200" dirty="0">
                <a:solidFill>
                  <a:schemeClr val="bg1"/>
                </a:solidFill>
                <a:latin typeface="Vazir" panose="020B0603030804020204" pitchFamily="34" charset="-78"/>
                <a:cs typeface="Vazir" panose="020B0603030804020204" pitchFamily="34" charset="-78"/>
              </a:rPr>
              <a:t>نکته 1:</a:t>
            </a:r>
          </a:p>
          <a:p>
            <a:pPr algn="ctr" rtl="1">
              <a:lnSpc>
                <a:spcPct val="250000"/>
              </a:lnSpc>
            </a:pPr>
            <a:r>
              <a:rPr lang="fa-IR" sz="1200" dirty="0">
                <a:solidFill>
                  <a:schemeClr val="bg1"/>
                </a:solidFill>
                <a:latin typeface="Vazir" panose="020B0603030804020204" pitchFamily="34" charset="-78"/>
                <a:cs typeface="Vazir" panose="020B0603030804020204" pitchFamily="34" charset="-78"/>
              </a:rPr>
              <a:t>روی علامت قفل کنار آدرس سایت کلیک کرده و گواهی </a:t>
            </a:r>
            <a:r>
              <a:rPr lang="en-US" sz="1200" dirty="0">
                <a:solidFill>
                  <a:schemeClr val="bg1"/>
                </a:solidFill>
                <a:latin typeface="Vazir" panose="020B0603030804020204" pitchFamily="34" charset="-78"/>
                <a:cs typeface="Vazir" panose="020B0603030804020204" pitchFamily="34" charset="-78"/>
              </a:rPr>
              <a:t>SSL </a:t>
            </a:r>
            <a:r>
              <a:rPr lang="fa-IR" sz="1200" dirty="0">
                <a:solidFill>
                  <a:schemeClr val="bg1"/>
                </a:solidFill>
                <a:latin typeface="Vazir" panose="020B0603030804020204" pitchFamily="34" charset="-78"/>
                <a:cs typeface="Vazir" panose="020B0603030804020204" pitchFamily="34" charset="-78"/>
              </a:rPr>
              <a:t>سایت را بررسی کنید. اگر گواهی و </a:t>
            </a:r>
            <a:r>
              <a:rPr lang="en-US" sz="1200" dirty="0">
                <a:solidFill>
                  <a:schemeClr val="bg1"/>
                </a:solidFill>
                <a:latin typeface="Vazir" panose="020B0603030804020204" pitchFamily="34" charset="-78"/>
                <a:cs typeface="Vazir" panose="020B0603030804020204" pitchFamily="34" charset="-78"/>
              </a:rPr>
              <a:t>URL</a:t>
            </a:r>
            <a:r>
              <a:rPr lang="fa-IR" sz="1200" dirty="0">
                <a:solidFill>
                  <a:schemeClr val="bg1"/>
                </a:solidFill>
                <a:latin typeface="Vazir" panose="020B0603030804020204" pitchFamily="34" charset="-78"/>
                <a:cs typeface="Vazir" panose="020B0603030804020204" pitchFamily="34" charset="-78"/>
              </a:rPr>
              <a:t>با هم مطابقت نداشته و یا گواهی منقضی شده باشد ممکن است اطلاعات شما به خطر بیفتد.</a:t>
            </a:r>
          </a:p>
        </p:txBody>
      </p:sp>
      <p:sp>
        <p:nvSpPr>
          <p:cNvPr id="9" name="Rectangle 8"/>
          <p:cNvSpPr/>
          <p:nvPr/>
        </p:nvSpPr>
        <p:spPr>
          <a:xfrm>
            <a:off x="279666" y="4061392"/>
            <a:ext cx="5496232" cy="1408078"/>
          </a:xfrm>
          <a:prstGeom prst="rect">
            <a:avLst/>
          </a:prstGeom>
        </p:spPr>
        <p:txBody>
          <a:bodyPr wrap="square">
            <a:spAutoFit/>
          </a:bodyPr>
          <a:lstStyle/>
          <a:p>
            <a:pPr algn="ctr" rtl="1">
              <a:lnSpc>
                <a:spcPct val="250000"/>
              </a:lnSpc>
            </a:pPr>
            <a:r>
              <a:rPr lang="fa-IR" sz="1200" dirty="0">
                <a:solidFill>
                  <a:schemeClr val="bg1"/>
                </a:solidFill>
                <a:latin typeface="Vazir" panose="020B0603030804020204" pitchFamily="34" charset="-78"/>
                <a:cs typeface="Vazir" panose="020B0603030804020204" pitchFamily="34" charset="-78"/>
              </a:rPr>
              <a:t>نکته 2:</a:t>
            </a:r>
          </a:p>
          <a:p>
            <a:pPr algn="ctr" rtl="1">
              <a:lnSpc>
                <a:spcPct val="250000"/>
              </a:lnSpc>
            </a:pPr>
            <a:r>
              <a:rPr lang="fa-IR" sz="1200" dirty="0">
                <a:solidFill>
                  <a:schemeClr val="bg1"/>
                </a:solidFill>
                <a:latin typeface="Vazir" panose="020B0603030804020204" pitchFamily="34" charset="-78"/>
                <a:cs typeface="Vazir" panose="020B0603030804020204" pitchFamily="34" charset="-78"/>
              </a:rPr>
              <a:t>اگر در حال مشاهده سایتی هستید که می دانید قانونی است اما اخطار ایمن نبودن سایت را دریافت کنید احتمال به خطر افتادن اطلاعات شما وجود دارد.</a:t>
            </a:r>
          </a:p>
        </p:txBody>
      </p:sp>
      <p:sp>
        <p:nvSpPr>
          <p:cNvPr id="4" name="Rectangle 3">
            <a:extLst>
              <a:ext uri="{FF2B5EF4-FFF2-40B4-BE49-F238E27FC236}">
                <a16:creationId xmlns:a16="http://schemas.microsoft.com/office/drawing/2014/main" id="{5C272768-35EF-AAFC-24DA-0FBD7D5C6A4A}"/>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7300523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63110" y="1719164"/>
            <a:ext cx="5027337" cy="369332"/>
          </a:xfrm>
          <a:prstGeom prst="rect">
            <a:avLst/>
          </a:prstGeom>
        </p:spPr>
        <p:txBody>
          <a:bodyPr wrap="none">
            <a:spAutoFit/>
          </a:bodyPr>
          <a:lstStyle/>
          <a:p>
            <a:pPr algn="r" rtl="1"/>
            <a:r>
              <a:rPr lang="fa-IR" dirty="0">
                <a:cs typeface="B Titr" panose="00000700000000000000" pitchFamily="2" charset="-78"/>
              </a:rPr>
              <a:t>3. ایمیل های مشکوک را حذف کرده و روی آن کلیک نکنید.</a:t>
            </a:r>
          </a:p>
        </p:txBody>
      </p:sp>
      <p:sp>
        <p:nvSpPr>
          <p:cNvPr id="7" name="Rectangle 6"/>
          <p:cNvSpPr/>
          <p:nvPr/>
        </p:nvSpPr>
        <p:spPr>
          <a:xfrm>
            <a:off x="176981" y="2545415"/>
            <a:ext cx="11534357" cy="477374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ممکن است ایمیلی ناخواسته از منبعی ناشناخته دریافت کنید که به نظر مشکوک و حاوی فیشینگ است. ایمیل مشکوکی که ممکن است حاوی ویروس یا اسکریپت بدافزاری باشد تا شما را به یک وب سایت آسیب پذیر هدایت کرده و اطلاعات شما را بدزدد.</a:t>
            </a:r>
          </a:p>
          <a:p>
            <a:pPr algn="ctr" rtl="1">
              <a:lnSpc>
                <a:spcPct val="250000"/>
              </a:lnSpc>
            </a:pPr>
            <a:r>
              <a:rPr lang="fa-IR" sz="1600" dirty="0">
                <a:latin typeface="Vazir" panose="020B0603030804020204" pitchFamily="34" charset="-78"/>
                <a:cs typeface="Vazir" panose="020B0603030804020204" pitchFamily="34" charset="-78"/>
              </a:rPr>
              <a:t>اگر می خواهید از ایمیل فیشینگ جلوگیری کنید ، ایمیل هایی را که باعث سردرگمی شما می شود حذف کنید.</a:t>
            </a:r>
          </a:p>
          <a:p>
            <a:pPr algn="ctr" rtl="1">
              <a:lnSpc>
                <a:spcPct val="250000"/>
              </a:lnSpc>
            </a:pPr>
            <a:r>
              <a:rPr lang="fa-IR" sz="1600" dirty="0">
                <a:latin typeface="Vazir" panose="020B0603030804020204" pitchFamily="34" charset="-78"/>
                <a:cs typeface="Vazir" panose="020B0603030804020204" pitchFamily="34" charset="-78"/>
              </a:rPr>
              <a:t>اگر فکر می کنید ایمیل دریافتی شما مشکوک است ، می توانید مستقیما با فرستنده تماس گرفته تا مطمئن شوید او این ایمیل را ارسال کرده است .</a:t>
            </a:r>
          </a:p>
          <a:p>
            <a:pPr algn="ctr" rtl="1">
              <a:lnSpc>
                <a:spcPct val="250000"/>
              </a:lnSpc>
            </a:pPr>
            <a:r>
              <a:rPr lang="fa-IR" sz="1600" dirty="0">
                <a:latin typeface="Vazir" panose="020B0603030804020204" pitchFamily="34" charset="-78"/>
                <a:cs typeface="Vazir" panose="020B0603030804020204" pitchFamily="34" charset="-78"/>
              </a:rPr>
              <a:t>علاوه بر حذف ایمیل، می‌توانید آن را به عنوان اسپم و یا به عنوان فرستنده مشکوک علامت‌گذاری کنید. بهتر است بر روی این نوع از ایمیل ها کلیک نکنید.</a:t>
            </a:r>
          </a:p>
          <a:p>
            <a:pPr algn="r" rtl="1">
              <a:lnSpc>
                <a:spcPct val="150000"/>
              </a:lnSpc>
            </a:pP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362DFB5E-A45F-F18F-AC8D-B08D8CB8E2A1}"/>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A52F9E02-F7B2-F11A-6DE7-D8410FC584CB}"/>
              </a:ext>
            </a:extLst>
          </p:cNvPr>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548415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39329" y="4515268"/>
            <a:ext cx="3222345" cy="2342732"/>
          </a:xfrm>
          <a:prstGeom prst="rect">
            <a:avLst/>
          </a:prstGeom>
        </p:spPr>
      </p:pic>
      <p:sp>
        <p:nvSpPr>
          <p:cNvPr id="5" name="Rectangle 4"/>
          <p:cNvSpPr/>
          <p:nvPr/>
        </p:nvSpPr>
        <p:spPr>
          <a:xfrm>
            <a:off x="6551933" y="1643075"/>
            <a:ext cx="5218095" cy="369332"/>
          </a:xfrm>
          <a:prstGeom prst="rect">
            <a:avLst/>
          </a:prstGeom>
        </p:spPr>
        <p:txBody>
          <a:bodyPr wrap="none">
            <a:spAutoFit/>
          </a:bodyPr>
          <a:lstStyle/>
          <a:p>
            <a:pPr algn="r" rtl="1"/>
            <a:r>
              <a:rPr lang="fa-IR" dirty="0">
                <a:cs typeface="B Titr" panose="00000700000000000000" pitchFamily="2" charset="-78"/>
              </a:rPr>
              <a:t>4. هرگز اطلاعات شخصی خود را در سطح اینترنت ارائه ندهید.</a:t>
            </a:r>
          </a:p>
        </p:txBody>
      </p:sp>
      <p:sp>
        <p:nvSpPr>
          <p:cNvPr id="6" name="Rectangle 5"/>
          <p:cNvSpPr/>
          <p:nvPr/>
        </p:nvSpPr>
        <p:spPr>
          <a:xfrm>
            <a:off x="689474" y="2012407"/>
            <a:ext cx="10949450"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برای جلوگیری از حمله فیشینگ، شما هرگز نباید اطلاعات حساس شخصی یا مالی خود مانند اعتبارات ورود به سیستم یا اطلاعات کارت اعتباری بانکی را از طریق اینترنت به اشتراک بگذارید. اغلب ایمیل‌های فیشینگ شما را به صفحاتی که در آن ورودی‌های اطلاعات مالی و یا شخصی مورد نیاز هستند ریدایرکت می کنند.</a:t>
            </a:r>
          </a:p>
          <a:p>
            <a:pPr algn="ctr" rtl="1">
              <a:lnSpc>
                <a:spcPct val="250000"/>
              </a:lnSpc>
            </a:pPr>
            <a:r>
              <a:rPr lang="fa-IR" sz="1600" dirty="0">
                <a:latin typeface="Vazir" panose="020B0603030804020204" pitchFamily="34" charset="-78"/>
                <a:cs typeface="Vazir" panose="020B0603030804020204" pitchFamily="34" charset="-78"/>
              </a:rPr>
              <a:t>به عنوان یک کاربر اینترنت ، هرگز نباید از طریق پیوند موجود در ایمیل های ورودی ، مطالب محرمانه خود را وارد کنید. بررسی آدرس وب سایت معتبر و ایمن توسط گواهی </a:t>
            </a:r>
            <a:r>
              <a:rPr lang="en-US" sz="1600" dirty="0">
                <a:latin typeface="Vazir" panose="020B0603030804020204" pitchFamily="34" charset="-78"/>
                <a:cs typeface="Vazir" panose="020B0603030804020204" pitchFamily="34" charset="-78"/>
              </a:rPr>
              <a:t>SSL </a:t>
            </a:r>
            <a:r>
              <a:rPr lang="fa-IR" sz="1600" dirty="0">
                <a:latin typeface="Vazir" panose="020B0603030804020204" pitchFamily="34" charset="-78"/>
                <a:cs typeface="Vazir" panose="020B0603030804020204" pitchFamily="34" charset="-78"/>
              </a:rPr>
              <a:t>را به یک عادت برای خود تبدیل کنید.</a:t>
            </a:r>
          </a:p>
        </p:txBody>
      </p:sp>
      <p:sp>
        <p:nvSpPr>
          <p:cNvPr id="4" name="Rectangle 3">
            <a:extLst>
              <a:ext uri="{FF2B5EF4-FFF2-40B4-BE49-F238E27FC236}">
                <a16:creationId xmlns:a16="http://schemas.microsoft.com/office/drawing/2014/main" id="{7AB5E50D-B6A6-2D10-6C84-6FF9D94AD4A9}"/>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02EBB543-5913-E8E6-BF85-3EAC8042C12A}"/>
              </a:ext>
            </a:extLst>
          </p:cNvPr>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8039560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43939" y="1534632"/>
            <a:ext cx="3663182" cy="369332"/>
          </a:xfrm>
          <a:prstGeom prst="rect">
            <a:avLst/>
          </a:prstGeom>
        </p:spPr>
        <p:txBody>
          <a:bodyPr wrap="none">
            <a:spAutoFit/>
          </a:bodyPr>
          <a:lstStyle/>
          <a:p>
            <a:pPr algn="r" rtl="1"/>
            <a:r>
              <a:rPr lang="fa-IR" dirty="0">
                <a:cs typeface="B Titr" panose="00000700000000000000" pitchFamily="2" charset="-78"/>
              </a:rPr>
              <a:t>5. صحت آدرس های ایمیل را بررسی کنید.</a:t>
            </a:r>
            <a:endParaRPr lang="en-US" dirty="0">
              <a:cs typeface="B Titr" panose="00000700000000000000" pitchFamily="2" charset="-78"/>
            </a:endParaRPr>
          </a:p>
        </p:txBody>
      </p:sp>
      <p:sp>
        <p:nvSpPr>
          <p:cNvPr id="7" name="Rectangle 6"/>
          <p:cNvSpPr/>
          <p:nvPr/>
        </p:nvSpPr>
        <p:spPr>
          <a:xfrm>
            <a:off x="120870" y="1841849"/>
            <a:ext cx="6223367"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کلاهبرداران فیشینگ معمولاً سعی می کنند آدرس ایمیل را به عنوان یک کاربر رسمی یا قانونی ارسال کنند. با این حال ، با بازبینی دقیق ، مواردی از قبیل:</a:t>
            </a:r>
          </a:p>
          <a:p>
            <a:pPr algn="justLow" rtl="1">
              <a:lnSpc>
                <a:spcPct val="250000"/>
              </a:lnSpc>
            </a:pPr>
            <a:r>
              <a:rPr lang="fa-IR" sz="1600" dirty="0">
                <a:latin typeface="Vazir" panose="020B0603030804020204" pitchFamily="34" charset="-78"/>
                <a:cs typeface="Vazir" panose="020B0603030804020204" pitchFamily="34" charset="-78"/>
              </a:rPr>
              <a:t>آدرس ایمیل دریافتی ممکن است اشتباه نوشته شود. به عنوان مثال ایمیل را به جای </a:t>
            </a:r>
            <a:r>
              <a:rPr lang="en-US" sz="1600" dirty="0">
                <a:latin typeface="Vazir" panose="020B0603030804020204" pitchFamily="34" charset="-78"/>
                <a:cs typeface="Vazir" panose="020B0603030804020204" pitchFamily="34" charset="-78"/>
              </a:rPr>
              <a:t>businesswork.com </a:t>
            </a:r>
            <a:r>
              <a:rPr lang="fa-IR" sz="1600" dirty="0">
                <a:latin typeface="Vazir" panose="020B0603030804020204" pitchFamily="34" charset="-78"/>
                <a:cs typeface="Vazir" panose="020B0603030804020204" pitchFamily="34" charset="-78"/>
              </a:rPr>
              <a:t>از </a:t>
            </a:r>
            <a:r>
              <a:rPr lang="en-US" sz="1600" dirty="0" err="1">
                <a:latin typeface="Vazir" panose="020B0603030804020204" pitchFamily="34" charset="-78"/>
                <a:cs typeface="Vazir" panose="020B0603030804020204" pitchFamily="34" charset="-78"/>
              </a:rPr>
              <a:t>business.work</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دریافت کنید.</a:t>
            </a:r>
          </a:p>
          <a:p>
            <a:pPr algn="justLow" rtl="1">
              <a:lnSpc>
                <a:spcPct val="250000"/>
              </a:lnSpc>
            </a:pPr>
            <a:r>
              <a:rPr lang="fa-IR" sz="1600" dirty="0">
                <a:latin typeface="Vazir" panose="020B0603030804020204" pitchFamily="34" charset="-78"/>
                <a:cs typeface="Vazir" panose="020B0603030804020204" pitchFamily="34" charset="-78"/>
              </a:rPr>
              <a:t>یک مورد دیگر این است که نام شرکت ممکن است اشتباه نوشته شود. به عنوان مثال ، شما به جای</a:t>
            </a:r>
            <a:r>
              <a:rPr lang="en-US" sz="1600" dirty="0">
                <a:latin typeface="Vazir" panose="020B0603030804020204" pitchFamily="34" charset="-78"/>
                <a:cs typeface="Vazir" panose="020B0603030804020204" pitchFamily="34" charset="-78"/>
              </a:rPr>
              <a:t>trustbank.com </a:t>
            </a:r>
            <a:r>
              <a:rPr lang="fa-IR" sz="1600" dirty="0">
                <a:latin typeface="Vazir" panose="020B0603030804020204" pitchFamily="34" charset="-78"/>
                <a:cs typeface="Vazir" panose="020B0603030804020204" pitchFamily="34" charset="-78"/>
              </a:rPr>
              <a:t> از </a:t>
            </a:r>
            <a:r>
              <a:rPr lang="en-US" sz="1600" dirty="0">
                <a:latin typeface="Vazir" panose="020B0603030804020204" pitchFamily="34" charset="-78"/>
                <a:cs typeface="Vazir" panose="020B0603030804020204" pitchFamily="34" charset="-78"/>
              </a:rPr>
              <a:t>trsutbank.com </a:t>
            </a:r>
            <a:r>
              <a:rPr lang="fa-IR" sz="1600" dirty="0">
                <a:latin typeface="Vazir" panose="020B0603030804020204" pitchFamily="34" charset="-78"/>
                <a:cs typeface="Vazir" panose="020B0603030804020204" pitchFamily="34" charset="-78"/>
              </a:rPr>
              <a:t> ایمیل دریافت  خواهید کرد.</a:t>
            </a:r>
          </a:p>
        </p:txBody>
      </p:sp>
      <p:sp>
        <p:nvSpPr>
          <p:cNvPr id="5" name="Rectangle 4">
            <a:extLst>
              <a:ext uri="{FF2B5EF4-FFF2-40B4-BE49-F238E27FC236}">
                <a16:creationId xmlns:a16="http://schemas.microsoft.com/office/drawing/2014/main" id="{A9BA27AE-06B0-D81F-057D-B13A0D049E20}"/>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57A7DA2C-1084-4547-EEDA-C725A5EDAAD2}"/>
              </a:ext>
            </a:extLst>
          </p:cNvPr>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pic>
        <p:nvPicPr>
          <p:cNvPr id="11" name="Picture 10">
            <a:extLst>
              <a:ext uri="{FF2B5EF4-FFF2-40B4-BE49-F238E27FC236}">
                <a16:creationId xmlns:a16="http://schemas.microsoft.com/office/drawing/2014/main" id="{7FB6E3B5-E87D-EF9B-F26B-3E31258E18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761747">
            <a:off x="6379017" y="3158749"/>
            <a:ext cx="5373843" cy="2406199"/>
          </a:xfrm>
          <a:prstGeom prst="rect">
            <a:avLst/>
          </a:prstGeom>
        </p:spPr>
      </p:pic>
    </p:spTree>
    <p:extLst>
      <p:ext uri="{BB962C8B-B14F-4D97-AF65-F5344CB8AC3E}">
        <p14:creationId xmlns:p14="http://schemas.microsoft.com/office/powerpoint/2010/main" val="33475757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63613" y="1614066"/>
            <a:ext cx="6774426" cy="369332"/>
          </a:xfrm>
          <a:prstGeom prst="rect">
            <a:avLst/>
          </a:prstGeom>
        </p:spPr>
        <p:txBody>
          <a:bodyPr wrap="square">
            <a:spAutoFit/>
          </a:bodyPr>
          <a:lstStyle/>
          <a:p>
            <a:pPr algn="r" rtl="1"/>
            <a:r>
              <a:rPr lang="fa-IR" dirty="0">
                <a:cs typeface="B Titr" panose="00000700000000000000" pitchFamily="2" charset="-78"/>
              </a:rPr>
              <a:t>6. برای کارمندان خود ورک شاپ آموزش و آگاهی از امنیت سایبری ترتیب دهید.</a:t>
            </a:r>
            <a:endParaRPr lang="en-US" dirty="0">
              <a:cs typeface="B Titr" panose="00000700000000000000" pitchFamily="2" charset="-78"/>
            </a:endParaRPr>
          </a:p>
        </p:txBody>
      </p:sp>
      <p:sp>
        <p:nvSpPr>
          <p:cNvPr id="6" name="Rectangle 5"/>
          <p:cNvSpPr/>
          <p:nvPr/>
        </p:nvSpPr>
        <p:spPr>
          <a:xfrm>
            <a:off x="392731" y="2090965"/>
            <a:ext cx="11406538" cy="4308872"/>
          </a:xfrm>
          <a:prstGeom prst="rect">
            <a:avLst/>
          </a:prstGeom>
        </p:spPr>
        <p:txBody>
          <a:bodyPr wrap="square">
            <a:spAutoFit/>
          </a:bodyPr>
          <a:lstStyle/>
          <a:p>
            <a:pPr algn="r" rtl="1">
              <a:lnSpc>
                <a:spcPct val="250000"/>
              </a:lnSpc>
            </a:pPr>
            <a:r>
              <a:rPr lang="fa-IR" sz="1600" dirty="0">
                <a:latin typeface="Vazir" panose="020B0603030804020204" pitchFamily="34" charset="-78"/>
                <a:cs typeface="Vazir" panose="020B0603030804020204" pitchFamily="34" charset="-78"/>
              </a:rPr>
              <a:t>هر سازمانی باید کارگاه آگاهی بخشی و برنامه آموزشی منظمی درباره امنیت سایبری ترتیب دهد. برنامه کارگاه و آموزش ممکن است شامل موضوعات زیر باشد:</a:t>
            </a:r>
          </a:p>
          <a:p>
            <a:pPr algn="r" rtl="1">
              <a:lnSpc>
                <a:spcPct val="250000"/>
              </a:lnSpc>
            </a:pPr>
            <a:r>
              <a:rPr lang="fa-IR" sz="1600" dirty="0">
                <a:latin typeface="Vazir" panose="020B0603030804020204" pitchFamily="34" charset="-78"/>
                <a:cs typeface="Vazir" panose="020B0603030804020204" pitchFamily="34" charset="-78"/>
              </a:rPr>
              <a:t>امنیت سایبری و اهمیت آن.</a:t>
            </a:r>
          </a:p>
          <a:p>
            <a:pPr algn="r" rtl="1">
              <a:lnSpc>
                <a:spcPct val="250000"/>
              </a:lnSpc>
            </a:pPr>
            <a:r>
              <a:rPr lang="fa-IR" sz="1600" dirty="0">
                <a:latin typeface="Vazir" panose="020B0603030804020204" pitchFamily="34" charset="-78"/>
                <a:cs typeface="Vazir" panose="020B0603030804020204" pitchFamily="34" charset="-78"/>
              </a:rPr>
              <a:t>جرایم اینترنتی و انواع مختلف آن</a:t>
            </a:r>
          </a:p>
          <a:p>
            <a:pPr algn="r" rtl="1">
              <a:lnSpc>
                <a:spcPct val="250000"/>
              </a:lnSpc>
            </a:pPr>
            <a:r>
              <a:rPr lang="fa-IR" sz="1600" dirty="0">
                <a:latin typeface="Vazir" panose="020B0603030804020204" pitchFamily="34" charset="-78"/>
                <a:cs typeface="Vazir" panose="020B0603030804020204" pitchFamily="34" charset="-78"/>
              </a:rPr>
              <a:t>حمله فیشینگ چیست؟ انواع حملات فیشینگ</a:t>
            </a:r>
          </a:p>
          <a:p>
            <a:pPr algn="r" rtl="1">
              <a:lnSpc>
                <a:spcPct val="250000"/>
              </a:lnSpc>
            </a:pPr>
            <a:r>
              <a:rPr lang="fa-IR" sz="1600" dirty="0">
                <a:latin typeface="Vazir" panose="020B0603030804020204" pitchFamily="34" charset="-78"/>
                <a:cs typeface="Vazir" panose="020B0603030804020204" pitchFamily="34" charset="-78"/>
              </a:rPr>
              <a:t>بهترین دفاع در برابر حملات فیشینگ چیست؟</a:t>
            </a:r>
          </a:p>
          <a:p>
            <a:pPr algn="r" rtl="1">
              <a:lnSpc>
                <a:spcPct val="250000"/>
              </a:lnSpc>
            </a:pPr>
            <a:r>
              <a:rPr lang="fa-IR" sz="1600" dirty="0">
                <a:latin typeface="Vazir" panose="020B0603030804020204" pitchFamily="34" charset="-78"/>
                <a:cs typeface="Vazir" panose="020B0603030804020204" pitchFamily="34" charset="-78"/>
              </a:rPr>
              <a:t>انواع مختلفی از ابزارها و تکنیک های امنیت سایبری.</a:t>
            </a:r>
            <a:endParaRPr lang="fa-IR" dirty="0">
              <a:cs typeface="B Nazanin" panose="00000400000000000000" pitchFamily="2" charset="-78"/>
            </a:endParaRPr>
          </a:p>
        </p:txBody>
      </p:sp>
      <p:sp>
        <p:nvSpPr>
          <p:cNvPr id="4" name="Rectangle 3">
            <a:extLst>
              <a:ext uri="{FF2B5EF4-FFF2-40B4-BE49-F238E27FC236}">
                <a16:creationId xmlns:a16="http://schemas.microsoft.com/office/drawing/2014/main" id="{1BB2FDCB-93FD-32B5-03F2-BDE5149AA955}"/>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A6C4E454-5A98-0A3E-2A0A-3F4A9ED7CE6B}"/>
              </a:ext>
            </a:extLst>
          </p:cNvPr>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pic>
        <p:nvPicPr>
          <p:cNvPr id="10" name="Picture 9">
            <a:extLst>
              <a:ext uri="{FF2B5EF4-FFF2-40B4-BE49-F238E27FC236}">
                <a16:creationId xmlns:a16="http://schemas.microsoft.com/office/drawing/2014/main" id="{64E296F7-8D5C-0EA0-038A-743C0DD52C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255" y="2803568"/>
            <a:ext cx="5544522" cy="4054432"/>
          </a:xfrm>
          <a:prstGeom prst="rect">
            <a:avLst/>
          </a:prstGeom>
        </p:spPr>
      </p:pic>
    </p:spTree>
    <p:extLst>
      <p:ext uri="{BB962C8B-B14F-4D97-AF65-F5344CB8AC3E}">
        <p14:creationId xmlns:p14="http://schemas.microsoft.com/office/powerpoint/2010/main" val="23837239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0941" y="2052484"/>
            <a:ext cx="11219725" cy="5197577"/>
          </a:xfrm>
          <a:prstGeom prst="rect">
            <a:avLst/>
          </a:prstGeom>
        </p:spPr>
        <p:txBody>
          <a:bodyPr wrap="square">
            <a:spAutoFit/>
          </a:bodyPr>
          <a:lstStyle/>
          <a:p>
            <a:pPr algn="r" rtl="1">
              <a:lnSpc>
                <a:spcPct val="250000"/>
              </a:lnSpc>
            </a:pPr>
            <a:r>
              <a:rPr lang="fa-IR" sz="1600" dirty="0">
                <a:latin typeface="Vazir" panose="020B0603030804020204" pitchFamily="34" charset="-78"/>
                <a:cs typeface="Vazir" panose="020B0603030804020204" pitchFamily="34" charset="-78"/>
              </a:rPr>
              <a:t>خط ‌مشی امنیتی، امنیت، ثبات و قابلیت اعتماد یک سازمان را تضمین خواهد کرد. اگر یک سازمان خط‌ مشی امنیتی نداشته باشد، آماده‌سازی و استقرار یک سیاست بسیار ضروری است. سیاست امنیتی می‌تواند شامل موضوعات زیر باشد:</a:t>
            </a:r>
          </a:p>
          <a:p>
            <a:pPr marL="285750" indent="-285750" algn="r" rtl="1">
              <a:lnSpc>
                <a:spcPct val="25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امنیت فیزیکی و شبکه ای سازمان</a:t>
            </a:r>
          </a:p>
          <a:p>
            <a:pPr marL="285750" indent="-285750" algn="r" rtl="1">
              <a:lnSpc>
                <a:spcPct val="25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خط مشی ایجاد و مدیریت رمز عبور</a:t>
            </a:r>
          </a:p>
          <a:p>
            <a:pPr marL="285750" indent="-285750" algn="r" rtl="1">
              <a:lnSpc>
                <a:spcPct val="25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آموزش آگاهی از امنیت کلیه کارمندان</a:t>
            </a:r>
          </a:p>
          <a:p>
            <a:pPr marL="285750" indent="-285750" algn="r" rtl="1">
              <a:lnSpc>
                <a:spcPct val="25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استفاده ایمن از ایمیل و حساب رسانه های اجتماعی و غیره</a:t>
            </a:r>
          </a:p>
          <a:p>
            <a:pPr algn="r" rtl="1">
              <a:lnSpc>
                <a:spcPct val="250000"/>
              </a:lnSpc>
            </a:pPr>
            <a:r>
              <a:rPr lang="fa-IR" sz="1600" dirty="0">
                <a:latin typeface="Vazir" panose="020B0603030804020204" pitchFamily="34" charset="-78"/>
                <a:cs typeface="Vazir" panose="020B0603030804020204" pitchFamily="34" charset="-78"/>
              </a:rPr>
              <a:t>بنابراین، امیدوار باشید که وجود این سیاست امنیت شما را تضمین خواهد کرد.</a:t>
            </a:r>
            <a:endParaRPr lang="en-US" sz="1600" dirty="0">
              <a:latin typeface="Vazir" panose="020B0603030804020204" pitchFamily="34" charset="-78"/>
              <a:cs typeface="Vazir" panose="020B0603030804020204" pitchFamily="34" charset="-78"/>
            </a:endParaRPr>
          </a:p>
          <a:p>
            <a:pPr marL="285750" indent="-285750" algn="r" rtl="1">
              <a:lnSpc>
                <a:spcPct val="150000"/>
              </a:lnSpc>
              <a:buFont typeface="Wingdings" panose="05000000000000000000" pitchFamily="2" charset="2"/>
              <a:buChar char="q"/>
            </a:pPr>
            <a:endParaRPr lang="fa-IR" dirty="0">
              <a:cs typeface="B Nazanin" panose="00000400000000000000" pitchFamily="2" charset="-78"/>
            </a:endParaRPr>
          </a:p>
          <a:p>
            <a:pPr algn="r" rtl="1">
              <a:lnSpc>
                <a:spcPct val="150000"/>
              </a:lnSpc>
            </a:pPr>
            <a:endParaRPr lang="fa-IR" dirty="0">
              <a:cs typeface="B Nazanin" panose="00000400000000000000" pitchFamily="2" charset="-78"/>
            </a:endParaRPr>
          </a:p>
        </p:txBody>
      </p:sp>
      <p:pic>
        <p:nvPicPr>
          <p:cNvPr id="9" name="Picture 8"/>
          <p:cNvPicPr>
            <a:picLocks noChangeAspect="1"/>
          </p:cNvPicPr>
          <p:nvPr/>
        </p:nvPicPr>
        <p:blipFill>
          <a:blip r:embed="rId3"/>
          <a:stretch>
            <a:fillRect/>
          </a:stretch>
        </p:blipFill>
        <p:spPr>
          <a:xfrm>
            <a:off x="530941" y="3726813"/>
            <a:ext cx="4133198" cy="27554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Rectangle 3"/>
          <p:cNvSpPr/>
          <p:nvPr/>
        </p:nvSpPr>
        <p:spPr>
          <a:xfrm>
            <a:off x="6634017" y="1669853"/>
            <a:ext cx="5173211" cy="369332"/>
          </a:xfrm>
          <a:prstGeom prst="rect">
            <a:avLst/>
          </a:prstGeom>
        </p:spPr>
        <p:txBody>
          <a:bodyPr wrap="none">
            <a:spAutoFit/>
          </a:bodyPr>
          <a:lstStyle/>
          <a:p>
            <a:pPr algn="r" rtl="1"/>
            <a:r>
              <a:rPr lang="fa-IR" dirty="0">
                <a:cs typeface="B Titr" panose="00000700000000000000" pitchFamily="2" charset="-78"/>
              </a:rPr>
              <a:t>7. سیاست امنیتی برای سازمان و کسب و کار خود داشته باشید.</a:t>
            </a:r>
            <a:endParaRPr lang="en-US" dirty="0">
              <a:cs typeface="B Titr" panose="00000700000000000000" pitchFamily="2" charset="-78"/>
            </a:endParaRPr>
          </a:p>
        </p:txBody>
      </p:sp>
      <p:sp>
        <p:nvSpPr>
          <p:cNvPr id="5" name="Rectangle 4">
            <a:extLst>
              <a:ext uri="{FF2B5EF4-FFF2-40B4-BE49-F238E27FC236}">
                <a16:creationId xmlns:a16="http://schemas.microsoft.com/office/drawing/2014/main" id="{8C59773B-CEA4-5360-5A9D-F99699224563}"/>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728C7DCE-AA5F-CF60-3BAB-838CB8D3AD77}"/>
              </a:ext>
            </a:extLst>
          </p:cNvPr>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0626845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63381" y="1624397"/>
            <a:ext cx="6096000" cy="369332"/>
          </a:xfrm>
          <a:prstGeom prst="rect">
            <a:avLst/>
          </a:prstGeom>
        </p:spPr>
        <p:txBody>
          <a:bodyPr>
            <a:spAutoFit/>
          </a:bodyPr>
          <a:lstStyle/>
          <a:p>
            <a:pPr algn="r" rtl="1"/>
            <a:r>
              <a:rPr lang="fa-IR" dirty="0">
                <a:cs typeface="B Titr" panose="00000700000000000000" pitchFamily="2" charset="-78"/>
              </a:rPr>
              <a:t>8. درباره تکنیک های فیشینگ مطلع باشید.</a:t>
            </a:r>
          </a:p>
        </p:txBody>
      </p:sp>
      <p:sp>
        <p:nvSpPr>
          <p:cNvPr id="5" name="Rectangle 4"/>
          <p:cNvSpPr/>
          <p:nvPr/>
        </p:nvSpPr>
        <p:spPr>
          <a:xfrm>
            <a:off x="197963" y="2070691"/>
            <a:ext cx="5052767"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یک کاربر اینترنت باید در مورد حمله فیشینگ آگاهی داشته و همچنین باید بداند بهترین دفاع در برابر حملات فیشینگ چیست. کلاهبرداری های فیشینگ جدید دائما در حال توسعه هستند. بدون دانستن تکنیک های فیشینگ ، نمی توانید از اطلاعات شخصی خود در برابر مهاجمان محافظت کنید. بنابراین ، برای دانستن کلاهبرداری های جدید فیشینگ منابع مهم را دائما دنبال و مطالعه کنید.</a:t>
            </a:r>
            <a:endParaRPr lang="en-US" sz="1600" dirty="0">
              <a:latin typeface="Vazir" panose="020B0603030804020204" pitchFamily="34" charset="-78"/>
              <a:cs typeface="Vazir" panose="020B0603030804020204" pitchFamily="34" charset="-78"/>
            </a:endParaRPr>
          </a:p>
        </p:txBody>
      </p:sp>
      <p:sp>
        <p:nvSpPr>
          <p:cNvPr id="8" name="Rectangle 7">
            <a:extLst>
              <a:ext uri="{FF2B5EF4-FFF2-40B4-BE49-F238E27FC236}">
                <a16:creationId xmlns:a16="http://schemas.microsoft.com/office/drawing/2014/main" id="{DAB3E950-D3B1-6F19-2626-D3733B440BCE}"/>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9" name="Rectangle 8">
            <a:extLst>
              <a:ext uri="{FF2B5EF4-FFF2-40B4-BE49-F238E27FC236}">
                <a16:creationId xmlns:a16="http://schemas.microsoft.com/office/drawing/2014/main" id="{37B9781B-A256-1557-EF03-CF9CBC29FB25}"/>
              </a:ext>
            </a:extLst>
          </p:cNvPr>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pic>
        <p:nvPicPr>
          <p:cNvPr id="11" name="Picture 10">
            <a:extLst>
              <a:ext uri="{FF2B5EF4-FFF2-40B4-BE49-F238E27FC236}">
                <a16:creationId xmlns:a16="http://schemas.microsoft.com/office/drawing/2014/main" id="{8A5D0D01-BA45-6A6A-B9B1-43276181BDAB}"/>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45390"/>
          <a:stretch/>
        </p:blipFill>
        <p:spPr>
          <a:xfrm>
            <a:off x="5879690" y="1624397"/>
            <a:ext cx="5663381" cy="5384722"/>
          </a:xfrm>
          <a:prstGeom prst="rect">
            <a:avLst/>
          </a:prstGeom>
        </p:spPr>
      </p:pic>
    </p:spTree>
    <p:extLst>
      <p:ext uri="{BB962C8B-B14F-4D97-AF65-F5344CB8AC3E}">
        <p14:creationId xmlns:p14="http://schemas.microsoft.com/office/powerpoint/2010/main" val="27052489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B3E950-D3B1-6F19-2626-D3733B440BCE}"/>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9" name="Rectangle 8">
            <a:extLst>
              <a:ext uri="{FF2B5EF4-FFF2-40B4-BE49-F238E27FC236}">
                <a16:creationId xmlns:a16="http://schemas.microsoft.com/office/drawing/2014/main" id="{37B9781B-A256-1557-EF03-CF9CBC29FB25}"/>
              </a:ext>
            </a:extLst>
          </p:cNvPr>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2F5A553B-44A0-AA61-107A-5DC716CF9CA5}"/>
              </a:ext>
            </a:extLst>
          </p:cNvPr>
          <p:cNvSpPr/>
          <p:nvPr/>
        </p:nvSpPr>
        <p:spPr>
          <a:xfrm>
            <a:off x="8651280" y="1671918"/>
            <a:ext cx="3171061" cy="369332"/>
          </a:xfrm>
          <a:prstGeom prst="rect">
            <a:avLst/>
          </a:prstGeom>
        </p:spPr>
        <p:txBody>
          <a:bodyPr wrap="none">
            <a:spAutoFit/>
          </a:bodyPr>
          <a:lstStyle/>
          <a:p>
            <a:pPr algn="r" rtl="1"/>
            <a:r>
              <a:rPr lang="fa-IR" dirty="0">
                <a:cs typeface="B Titr" panose="00000700000000000000" pitchFamily="2" charset="-78"/>
              </a:rPr>
              <a:t>9. مرورگر خود را به روزرسانی کنید.</a:t>
            </a:r>
            <a:endParaRPr lang="en-US" dirty="0">
              <a:cs typeface="B Titr" panose="00000700000000000000" pitchFamily="2" charset="-78"/>
            </a:endParaRPr>
          </a:p>
        </p:txBody>
      </p:sp>
      <p:sp>
        <p:nvSpPr>
          <p:cNvPr id="3" name="Rectangle 2">
            <a:extLst>
              <a:ext uri="{FF2B5EF4-FFF2-40B4-BE49-F238E27FC236}">
                <a16:creationId xmlns:a16="http://schemas.microsoft.com/office/drawing/2014/main" id="{9B0D0D47-111A-1395-14B5-9DA92F863AE6}"/>
              </a:ext>
            </a:extLst>
          </p:cNvPr>
          <p:cNvSpPr/>
          <p:nvPr/>
        </p:nvSpPr>
        <p:spPr>
          <a:xfrm>
            <a:off x="5800640" y="2209174"/>
            <a:ext cx="6021701"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به روز بودن مرورگر وب هم برای امنیت و هم اطمینان از بارگیری صحیح صفحات وب بسیار مهم است. مرورگرهای وب قدیمی می توانند مشکلات امنیتی جدی مانند فیشینگ ، ویروس ها ، تروجان ها ، نرم افزارهای جاسوسی، بدافزار تبلیغاتی و سایر انواع بدافزارها را داشته باشند.</a:t>
            </a:r>
          </a:p>
          <a:p>
            <a:pPr algn="justLow" rtl="1">
              <a:lnSpc>
                <a:spcPct val="250000"/>
              </a:lnSpc>
            </a:pPr>
            <a:r>
              <a:rPr lang="fa-IR" sz="1600" dirty="0">
                <a:latin typeface="Vazir" panose="020B0603030804020204" pitchFamily="34" charset="-78"/>
                <a:cs typeface="Vazir" panose="020B0603030804020204" pitchFamily="34" charset="-78"/>
              </a:rPr>
              <a:t>وصله‌های امنیتی دائما برای مرورگرهای مشهور منتشر می‌شوند. تنها چند دقیقه نیاز است که به یک به روزرسانی دسترسی یافته و آن را دانلود و نصب کنید.</a:t>
            </a:r>
          </a:p>
        </p:txBody>
      </p:sp>
      <p:pic>
        <p:nvPicPr>
          <p:cNvPr id="6" name="Picture 5">
            <a:extLst>
              <a:ext uri="{FF2B5EF4-FFF2-40B4-BE49-F238E27FC236}">
                <a16:creationId xmlns:a16="http://schemas.microsoft.com/office/drawing/2014/main" id="{330E977B-8DF5-1CF9-88A7-1BD403C71DDC}"/>
              </a:ext>
            </a:extLst>
          </p:cNvPr>
          <p:cNvPicPr>
            <a:picLocks noChangeAspect="1"/>
          </p:cNvPicPr>
          <p:nvPr/>
        </p:nvPicPr>
        <p:blipFill rotWithShape="1">
          <a:blip r:embed="rId3"/>
          <a:srcRect l="-952" t="7101" r="952" b="24903"/>
          <a:stretch/>
        </p:blipFill>
        <p:spPr>
          <a:xfrm>
            <a:off x="130467" y="1948991"/>
            <a:ext cx="4905248" cy="3335372"/>
          </a:xfrm>
          <a:prstGeom prst="rect">
            <a:avLst/>
          </a:prstGeom>
        </p:spPr>
      </p:pic>
    </p:spTree>
    <p:extLst>
      <p:ext uri="{BB962C8B-B14F-4D97-AF65-F5344CB8AC3E}">
        <p14:creationId xmlns:p14="http://schemas.microsoft.com/office/powerpoint/2010/main" val="3587323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734074" y="870995"/>
            <a:ext cx="2031325" cy="400110"/>
          </a:xfrm>
          <a:prstGeom prst="rect">
            <a:avLst/>
          </a:prstGeom>
        </p:spPr>
        <p:txBody>
          <a:bodyPr wrap="none">
            <a:spAutoFit/>
          </a:bodyPr>
          <a:lstStyle/>
          <a:p>
            <a:r>
              <a:rPr lang="fa-IR" sz="2000" b="1" dirty="0">
                <a:solidFill>
                  <a:schemeClr val="bg1"/>
                </a:solidFill>
                <a:latin typeface="Shabnam" panose="020B0603030804020204" pitchFamily="34" charset="-78"/>
                <a:cs typeface="Shabnam" panose="020B0603030804020204" pitchFamily="34" charset="-78"/>
              </a:rPr>
              <a:t>فیشینگ چیست؟</a:t>
            </a:r>
          </a:p>
        </p:txBody>
      </p:sp>
      <p:sp>
        <p:nvSpPr>
          <p:cNvPr id="7" name="Rectangle 6">
            <a:extLst>
              <a:ext uri="{FF2B5EF4-FFF2-40B4-BE49-F238E27FC236}">
                <a16:creationId xmlns:a16="http://schemas.microsoft.com/office/drawing/2014/main" id="{1B9F6138-6C38-7E00-0764-55C546A002C7}"/>
              </a:ext>
            </a:extLst>
          </p:cNvPr>
          <p:cNvSpPr/>
          <p:nvPr/>
        </p:nvSpPr>
        <p:spPr>
          <a:xfrm>
            <a:off x="7729977" y="99826"/>
            <a:ext cx="4260917" cy="338554"/>
          </a:xfrm>
          <a:prstGeom prst="rect">
            <a:avLst/>
          </a:prstGeom>
        </p:spPr>
        <p:txBody>
          <a:bodyPr wrap="square">
            <a:spAutoFit/>
          </a:bodyPr>
          <a:lstStyle/>
          <a:p>
            <a:pPr algn="justLow"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86699C4C-E979-97B8-AFBC-B1D1FD64B344}"/>
              </a:ext>
            </a:extLst>
          </p:cNvPr>
          <p:cNvSpPr/>
          <p:nvPr/>
        </p:nvSpPr>
        <p:spPr>
          <a:xfrm>
            <a:off x="255223" y="4467644"/>
            <a:ext cx="11735671" cy="2185214"/>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بر اساس گزارش سالانه جرایم اینترنتی </a:t>
            </a:r>
            <a:r>
              <a:rPr lang="en-US" sz="1600" dirty="0">
                <a:latin typeface="Vazir" panose="020B0603030804020204" pitchFamily="34" charset="-78"/>
                <a:cs typeface="Vazir" panose="020B0603030804020204" pitchFamily="34" charset="-78"/>
              </a:rPr>
              <a:t>FBI </a:t>
            </a:r>
            <a:r>
              <a:rPr lang="fa-IR" sz="1600" dirty="0">
                <a:latin typeface="Vazir" panose="020B0603030804020204" pitchFamily="34" charset="-78"/>
                <a:cs typeface="Vazir" panose="020B0603030804020204" pitchFamily="34" charset="-78"/>
              </a:rPr>
              <a:t>در سال 2020 ، حملات فیشینگ 32.35 درصد از کل حملات سایبری سال گذشته را شامل می شود که در واقع بیشترین حمله بوده است و 241 هزار و 342 مورد فیشینگ رخ داده است. این رقم در پنج سال گذشته بیش از ده برابر شده است، در حالی که در سال 2015 این رقم 19465 بود.</a:t>
            </a:r>
            <a:endParaRPr lang="en-US" sz="1600" dirty="0">
              <a:latin typeface="Vazir" panose="020B0603030804020204" pitchFamily="34" charset="-78"/>
              <a:cs typeface="Vazir" panose="020B0603030804020204" pitchFamily="34" charset="-78"/>
            </a:endParaRPr>
          </a:p>
        </p:txBody>
      </p:sp>
      <p:pic>
        <p:nvPicPr>
          <p:cNvPr id="8" name="Picture 7">
            <a:extLst>
              <a:ext uri="{FF2B5EF4-FFF2-40B4-BE49-F238E27FC236}">
                <a16:creationId xmlns:a16="http://schemas.microsoft.com/office/drawing/2014/main" id="{8CD72A03-A54E-D4C4-C42F-D32BA60F15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3602" y="1825858"/>
            <a:ext cx="4322921" cy="26417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078F7187-8B12-F84C-BA62-022B2CC96BA8}"/>
              </a:ext>
            </a:extLst>
          </p:cNvPr>
          <p:cNvPicPr>
            <a:picLocks noChangeAspect="1"/>
          </p:cNvPicPr>
          <p:nvPr/>
        </p:nvPicPr>
        <p:blipFill rotWithShape="1">
          <a:blip r:embed="rId3">
            <a:extLst>
              <a:ext uri="{28A0092B-C50C-407E-A947-70E740481C1C}">
                <a14:useLocalDpi xmlns:a14="http://schemas.microsoft.com/office/drawing/2010/main" val="0"/>
              </a:ext>
            </a:extLst>
          </a:blip>
          <a:srcRect r="9830"/>
          <a:stretch/>
        </p:blipFill>
        <p:spPr>
          <a:xfrm>
            <a:off x="6335477" y="1825858"/>
            <a:ext cx="4322921" cy="26417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185338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74535" y="1472501"/>
            <a:ext cx="6096000" cy="646331"/>
          </a:xfrm>
          <a:prstGeom prst="rect">
            <a:avLst/>
          </a:prstGeom>
        </p:spPr>
        <p:txBody>
          <a:bodyPr>
            <a:spAutoFit/>
          </a:bodyPr>
          <a:lstStyle/>
          <a:p>
            <a:pPr algn="r" rtl="1"/>
            <a:endParaRPr lang="fa-IR" dirty="0">
              <a:cs typeface="B Titr" panose="00000700000000000000" pitchFamily="2" charset="-78"/>
            </a:endParaRPr>
          </a:p>
          <a:p>
            <a:pPr algn="r" rtl="1"/>
            <a:r>
              <a:rPr lang="fa-IR" dirty="0">
                <a:cs typeface="B Titr" panose="00000700000000000000" pitchFamily="2" charset="-78"/>
              </a:rPr>
              <a:t>10. سیستم عامل و وصله های امنیتی را به روز کنید.</a:t>
            </a:r>
          </a:p>
        </p:txBody>
      </p:sp>
      <p:sp>
        <p:nvSpPr>
          <p:cNvPr id="5" name="Rectangle 4"/>
          <p:cNvSpPr/>
          <p:nvPr/>
        </p:nvSpPr>
        <p:spPr>
          <a:xfrm>
            <a:off x="4619985" y="2118832"/>
            <a:ext cx="7350550" cy="498982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سیستم عامل و وصله امنیتی رایانه شما دارای عملکردهای امنیتی مهمی است که می تواند به شما در محافظت در برابر تلاشهای فیشینگ کمک کند. به روز نگه داشتن سیستم عامل و وصله امنیتی می تواند قوی ترین سطح امنیت را برای شما تضمین کند.</a:t>
            </a:r>
          </a:p>
          <a:p>
            <a:pPr algn="justLow" rtl="1">
              <a:lnSpc>
                <a:spcPct val="250000"/>
              </a:lnSpc>
            </a:pPr>
            <a:r>
              <a:rPr lang="fa-IR" sz="1600" dirty="0">
                <a:latin typeface="Vazir" panose="020B0603030804020204" pitchFamily="34" charset="-78"/>
                <a:cs typeface="Vazir" panose="020B0603030804020204" pitchFamily="34" charset="-78"/>
              </a:rPr>
              <a:t>مسیر زیر را دنبال کنید </a:t>
            </a:r>
            <a:r>
              <a:rPr lang="en-US" sz="1600" dirty="0">
                <a:latin typeface="Vazir" panose="020B0603030804020204" pitchFamily="34" charset="-78"/>
                <a:cs typeface="Vazir" panose="020B0603030804020204" pitchFamily="34" charset="-78"/>
              </a:rPr>
              <a:t>Start&gt; control panel &gt; system and security</a:t>
            </a:r>
            <a:r>
              <a:rPr lang="fa-IR" sz="1600" dirty="0">
                <a:latin typeface="Vazir" panose="020B0603030804020204" pitchFamily="34" charset="-78"/>
                <a:cs typeface="Vazir" panose="020B0603030804020204" pitchFamily="34" charset="-78"/>
              </a:rPr>
              <a:t> و کلیک بر روی </a:t>
            </a:r>
            <a:r>
              <a:rPr lang="en-US" sz="1600" dirty="0">
                <a:latin typeface="Vazir" panose="020B0603030804020204" pitchFamily="34" charset="-78"/>
                <a:cs typeface="Vazir" panose="020B0603030804020204" pitchFamily="34" charset="-78"/>
              </a:rPr>
              <a:t>Windows Update</a:t>
            </a:r>
            <a:r>
              <a:rPr lang="fa-IR" sz="1600" dirty="0">
                <a:latin typeface="Vazir" panose="020B0603030804020204" pitchFamily="34" charset="-78"/>
                <a:cs typeface="Vazir" panose="020B0603030804020204" pitchFamily="34" charset="-78"/>
              </a:rPr>
              <a:t> در پنجره سمت چپ ، روی </a:t>
            </a:r>
            <a:r>
              <a:rPr lang="en-US" sz="1600" dirty="0">
                <a:latin typeface="Vazir" panose="020B0603030804020204" pitchFamily="34" charset="-78"/>
                <a:cs typeface="Vazir" panose="020B0603030804020204" pitchFamily="34" charset="-78"/>
              </a:rPr>
              <a:t>Check for updates </a:t>
            </a:r>
            <a:r>
              <a:rPr lang="fa-IR" sz="1600" dirty="0">
                <a:latin typeface="Vazir" panose="020B0603030804020204" pitchFamily="34" charset="-78"/>
                <a:cs typeface="Vazir" panose="020B0603030804020204" pitchFamily="34" charset="-78"/>
              </a:rPr>
              <a:t>کلیک کنید و سپس منتظر بمانید تا ویندوز جدیدترین به روزرسانی ها برای  رایانه شما را جستجو کند.</a:t>
            </a:r>
          </a:p>
          <a:p>
            <a:pPr algn="justLow" rtl="1">
              <a:lnSpc>
                <a:spcPct val="250000"/>
              </a:lnSpc>
            </a:pPr>
            <a:r>
              <a:rPr lang="fa-IR" sz="1600" dirty="0">
                <a:latin typeface="Vazir" panose="020B0603030804020204" pitchFamily="34" charset="-78"/>
                <a:cs typeface="Vazir" panose="020B0603030804020204" pitchFamily="34" charset="-78"/>
              </a:rPr>
              <a:t>در صورت یافتن به روزرسانی ، روی </a:t>
            </a:r>
            <a:r>
              <a:rPr lang="en-US" sz="1600" dirty="0">
                <a:latin typeface="Vazir" panose="020B0603030804020204" pitchFamily="34" charset="-78"/>
                <a:cs typeface="Vazir" panose="020B0603030804020204" pitchFamily="34" charset="-78"/>
              </a:rPr>
              <a:t>Install updates </a:t>
            </a:r>
            <a:r>
              <a:rPr lang="fa-IR" sz="1600" dirty="0">
                <a:latin typeface="Vazir" panose="020B0603030804020204" pitchFamily="34" charset="-78"/>
                <a:cs typeface="Vazir" panose="020B0603030804020204" pitchFamily="34" charset="-78"/>
              </a:rPr>
              <a:t>کلیک کنید.</a:t>
            </a:r>
          </a:p>
          <a:p>
            <a:pPr algn="justLow" rtl="1">
              <a:lnSpc>
                <a:spcPct val="250000"/>
              </a:lnSpc>
            </a:pPr>
            <a:endParaRPr lang="fa-IR" dirty="0">
              <a:cs typeface="B Nazanin" panose="00000400000000000000" pitchFamily="2" charset="-78"/>
            </a:endParaRPr>
          </a:p>
        </p:txBody>
      </p:sp>
      <p:pic>
        <p:nvPicPr>
          <p:cNvPr id="6" name="Picture 5"/>
          <p:cNvPicPr>
            <a:picLocks noChangeAspect="1"/>
          </p:cNvPicPr>
          <p:nvPr/>
        </p:nvPicPr>
        <p:blipFill>
          <a:blip r:embed="rId3"/>
          <a:stretch>
            <a:fillRect/>
          </a:stretch>
        </p:blipFill>
        <p:spPr>
          <a:xfrm>
            <a:off x="0" y="1904214"/>
            <a:ext cx="4217407" cy="4217407"/>
          </a:xfrm>
          <a:prstGeom prst="rect">
            <a:avLst/>
          </a:prstGeom>
        </p:spPr>
      </p:pic>
      <p:sp>
        <p:nvSpPr>
          <p:cNvPr id="7" name="Rectangle 6">
            <a:extLst>
              <a:ext uri="{FF2B5EF4-FFF2-40B4-BE49-F238E27FC236}">
                <a16:creationId xmlns:a16="http://schemas.microsoft.com/office/drawing/2014/main" id="{7EDA7AB9-4C42-66BF-C9E5-0D3D07320AA9}"/>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AF69DC0A-1A74-3CC3-61AA-CD7B39A25A53}"/>
              </a:ext>
            </a:extLst>
          </p:cNvPr>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2144844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28191" y="1677049"/>
            <a:ext cx="3642344" cy="369332"/>
          </a:xfrm>
          <a:prstGeom prst="rect">
            <a:avLst/>
          </a:prstGeom>
        </p:spPr>
        <p:txBody>
          <a:bodyPr wrap="none">
            <a:spAutoFit/>
          </a:bodyPr>
          <a:lstStyle/>
          <a:p>
            <a:pPr algn="r" rtl="1"/>
            <a:r>
              <a:rPr lang="fa-IR" dirty="0">
                <a:cs typeface="B Titr" panose="00000700000000000000" pitchFamily="2" charset="-78"/>
              </a:rPr>
              <a:t>11. از نرم افزار آنتی ویروس استفاده کنید.</a:t>
            </a:r>
            <a:endParaRPr lang="en-US" dirty="0">
              <a:cs typeface="B Titr" panose="00000700000000000000" pitchFamily="2" charset="-78"/>
            </a:endParaRPr>
          </a:p>
        </p:txBody>
      </p:sp>
      <p:sp>
        <p:nvSpPr>
          <p:cNvPr id="5" name="Rectangle 4"/>
          <p:cNvSpPr/>
          <p:nvPr/>
        </p:nvSpPr>
        <p:spPr>
          <a:xfrm>
            <a:off x="622991" y="2168929"/>
            <a:ext cx="11347544" cy="4308872"/>
          </a:xfrm>
          <a:prstGeom prst="rect">
            <a:avLst/>
          </a:prstGeom>
        </p:spPr>
        <p:txBody>
          <a:bodyPr wrap="square">
            <a:spAutoFit/>
          </a:bodyPr>
          <a:lstStyle/>
          <a:p>
            <a:pPr algn="r" rtl="1">
              <a:lnSpc>
                <a:spcPct val="250000"/>
              </a:lnSpc>
            </a:pPr>
            <a:r>
              <a:rPr lang="fa-IR" sz="1600" dirty="0">
                <a:latin typeface="Vazir" panose="020B0603030804020204" pitchFamily="34" charset="-78"/>
                <a:cs typeface="Vazir" panose="020B0603030804020204" pitchFamily="34" charset="-78"/>
              </a:rPr>
              <a:t>نرم افزار آنتی ویروس برنامه ای است که به محافظت از رایانه شما در برابر ویروس ها ، کرم ها ، اسب های تروا و سایر تهدیدهای ناخواسته رایانه کمک می کند. این برنامه هر فایلی را که از طریق اینترنت به رایانه شما وارد می شود اسکن کرده و به شما در جلوگیری از آسیب رساندن به سیستم کمک می کند.</a:t>
            </a:r>
          </a:p>
          <a:p>
            <a:pPr algn="r" rtl="1">
              <a:lnSpc>
                <a:spcPct val="250000"/>
              </a:lnSpc>
            </a:pPr>
            <a:r>
              <a:rPr lang="fa-IR" sz="1600" dirty="0">
                <a:latin typeface="Vazir" panose="020B0603030804020204" pitchFamily="34" charset="-78"/>
                <a:cs typeface="Vazir" panose="020B0603030804020204" pitchFamily="34" charset="-78"/>
              </a:rPr>
              <a:t>برای جلوگیری از حملات فیشینگ باید از </a:t>
            </a:r>
            <a:r>
              <a:rPr lang="en-US" sz="1600" dirty="0">
                <a:latin typeface="Vazir" panose="020B0603030804020204" pitchFamily="34" charset="-78"/>
                <a:cs typeface="Vazir" panose="020B0603030804020204" pitchFamily="34" charset="-78"/>
              </a:rPr>
              <a:t>Anti-Spyware </a:t>
            </a:r>
            <a:r>
              <a:rPr lang="fa-IR" sz="1600" dirty="0">
                <a:latin typeface="Vazir" panose="020B0603030804020204" pitchFamily="34" charset="-78"/>
                <a:cs typeface="Vazir" panose="020B0603030804020204" pitchFamily="34" charset="-78"/>
              </a:rPr>
              <a:t>و </a:t>
            </a:r>
            <a:r>
              <a:rPr lang="en-US" sz="1600" dirty="0">
                <a:latin typeface="Vazir" panose="020B0603030804020204" pitchFamily="34" charset="-78"/>
                <a:cs typeface="Vazir" panose="020B0603030804020204" pitchFamily="34" charset="-78"/>
              </a:rPr>
              <a:t>Firewall </a:t>
            </a:r>
            <a:r>
              <a:rPr lang="fa-IR" sz="1600" dirty="0">
                <a:latin typeface="Vazir" panose="020B0603030804020204" pitchFamily="34" charset="-78"/>
                <a:cs typeface="Vazir" panose="020B0603030804020204" pitchFamily="34" charset="-78"/>
              </a:rPr>
              <a:t>استفاده کنید و باید برنامه ها را مرتباً به روز کنید.</a:t>
            </a:r>
          </a:p>
          <a:p>
            <a:pPr algn="r" rtl="1">
              <a:lnSpc>
                <a:spcPct val="250000"/>
              </a:lnSpc>
            </a:pPr>
            <a:r>
              <a:rPr lang="fa-IR" sz="1600" dirty="0">
                <a:latin typeface="Vazir" panose="020B0603030804020204" pitchFamily="34" charset="-78"/>
                <a:cs typeface="Vazir" panose="020B0603030804020204" pitchFamily="34" charset="-78"/>
              </a:rPr>
              <a:t>اگر از ویندوز 7 استفاده می کنید ، می توانید </a:t>
            </a:r>
            <a:r>
              <a:rPr lang="en-US" sz="1600" dirty="0">
                <a:latin typeface="Vazir" panose="020B0603030804020204" pitchFamily="34" charset="-78"/>
                <a:cs typeface="Vazir" panose="020B0603030804020204" pitchFamily="34" charset="-78"/>
              </a:rPr>
              <a:t>Microsoft Security Essentials </a:t>
            </a:r>
            <a:r>
              <a:rPr lang="fa-IR" sz="1600" dirty="0">
                <a:latin typeface="Vazir" panose="020B0603030804020204" pitchFamily="34" charset="-78"/>
                <a:cs typeface="Vazir" panose="020B0603030804020204" pitchFamily="34" charset="-78"/>
              </a:rPr>
              <a:t>را نصب کنید.</a:t>
            </a:r>
          </a:p>
          <a:p>
            <a:pPr algn="r" rtl="1">
              <a:lnSpc>
                <a:spcPct val="250000"/>
              </a:lnSpc>
            </a:pPr>
            <a:r>
              <a:rPr lang="fa-IR" sz="1600" dirty="0">
                <a:latin typeface="Vazir" panose="020B0603030804020204" pitchFamily="34" charset="-78"/>
                <a:cs typeface="Vazir" panose="020B0603030804020204" pitchFamily="34" charset="-78"/>
              </a:rPr>
              <a:t>اگر از ویندوز 8 یا ویندوز 10 استفاده می کنید ، </a:t>
            </a:r>
            <a:r>
              <a:rPr lang="en-US" sz="1600" dirty="0">
                <a:latin typeface="Vazir" panose="020B0603030804020204" pitchFamily="34" charset="-78"/>
                <a:cs typeface="Vazir" panose="020B0603030804020204" pitchFamily="34" charset="-78"/>
              </a:rPr>
              <a:t>Windows Security </a:t>
            </a:r>
            <a:r>
              <a:rPr lang="fa-IR" sz="1600" dirty="0">
                <a:latin typeface="Vazir" panose="020B0603030804020204" pitchFamily="34" charset="-78"/>
                <a:cs typeface="Vazir" panose="020B0603030804020204" pitchFamily="34" charset="-78"/>
              </a:rPr>
              <a:t>یا </a:t>
            </a:r>
            <a:r>
              <a:rPr lang="en-US" sz="1600" dirty="0">
                <a:latin typeface="Vazir" panose="020B0603030804020204" pitchFamily="34" charset="-78"/>
                <a:cs typeface="Vazir" panose="020B0603030804020204" pitchFamily="34" charset="-78"/>
              </a:rPr>
              <a:t>Windows Defender Security Center </a:t>
            </a:r>
            <a:r>
              <a:rPr lang="fa-IR" sz="1600" dirty="0">
                <a:latin typeface="Vazir" panose="020B0603030804020204" pitchFamily="34" charset="-78"/>
                <a:cs typeface="Vazir" panose="020B0603030804020204" pitchFamily="34" charset="-78"/>
              </a:rPr>
              <a:t>از قبل روی رایانه شما نصب شده است.</a:t>
            </a:r>
          </a:p>
        </p:txBody>
      </p:sp>
      <p:sp>
        <p:nvSpPr>
          <p:cNvPr id="6" name="Rectangle 5">
            <a:extLst>
              <a:ext uri="{FF2B5EF4-FFF2-40B4-BE49-F238E27FC236}">
                <a16:creationId xmlns:a16="http://schemas.microsoft.com/office/drawing/2014/main" id="{FDD919F2-91B0-DE03-83AA-87127309CC43}"/>
              </a:ext>
            </a:extLst>
          </p:cNvPr>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EA03E273-3C33-8330-15FB-D54EAD81A3E7}"/>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1339320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71327" y="1590674"/>
            <a:ext cx="3457998" cy="369332"/>
          </a:xfrm>
          <a:prstGeom prst="rect">
            <a:avLst/>
          </a:prstGeom>
        </p:spPr>
        <p:txBody>
          <a:bodyPr wrap="none">
            <a:spAutoFit/>
          </a:bodyPr>
          <a:lstStyle/>
          <a:p>
            <a:pPr algn="r" rtl="1"/>
            <a:r>
              <a:rPr lang="fa-IR" dirty="0">
                <a:cs typeface="B Titr" panose="00000700000000000000" pitchFamily="2" charset="-78"/>
              </a:rPr>
              <a:t>12. یک نوار ابزار ضد فیشینگ نصب کنید.</a:t>
            </a:r>
            <a:endParaRPr lang="en-US" dirty="0">
              <a:cs typeface="B Titr" panose="00000700000000000000" pitchFamily="2" charset="-78"/>
            </a:endParaRPr>
          </a:p>
        </p:txBody>
      </p:sp>
      <p:sp>
        <p:nvSpPr>
          <p:cNvPr id="5" name="Rectangle 4"/>
          <p:cNvSpPr/>
          <p:nvPr/>
        </p:nvSpPr>
        <p:spPr>
          <a:xfrm>
            <a:off x="386499" y="2037105"/>
            <a:ext cx="11388703" cy="252761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نوار ابزار </a:t>
            </a:r>
            <a:r>
              <a:rPr lang="en-US" sz="1600" dirty="0">
                <a:latin typeface="Vazir" panose="020B0603030804020204" pitchFamily="34" charset="-78"/>
                <a:cs typeface="Vazir" panose="020B0603030804020204" pitchFamily="34" charset="-78"/>
              </a:rPr>
              <a:t>Anti-Phishing </a:t>
            </a:r>
            <a:r>
              <a:rPr lang="fa-IR" sz="1600" dirty="0">
                <a:latin typeface="Vazir" panose="020B0603030804020204" pitchFamily="34" charset="-78"/>
                <a:cs typeface="Vazir" panose="020B0603030804020204" pitchFamily="34" charset="-78"/>
              </a:rPr>
              <a:t>یک لایه محافظت در برابر کلاهبرداری فیشینگ و کاملاً رایگان است. این نوار ابزار امکان جستجوی آسان اطلاعات مربوط به سایتهایی که بازدید می کنید و محافظت در برابر فیشینگ را فراهم می کند. اکثر مرورگرهای اینترنتی محبوب دارای نوار ابزارهای ضد فیشینگ مانند </a:t>
            </a:r>
            <a:r>
              <a:rPr lang="en-US" sz="1600" dirty="0" err="1">
                <a:latin typeface="Vazir" panose="020B0603030804020204" pitchFamily="34" charset="-78"/>
                <a:cs typeface="Vazir" panose="020B0603030804020204" pitchFamily="34" charset="-78"/>
              </a:rPr>
              <a:t>Netcraft</a:t>
            </a:r>
            <a:r>
              <a:rPr lang="en-US" sz="1600" dirty="0">
                <a:latin typeface="Vazir" panose="020B0603030804020204" pitchFamily="34" charset="-78"/>
                <a:cs typeface="Vazir" panose="020B0603030804020204" pitchFamily="34" charset="-78"/>
              </a:rPr>
              <a:t> Toolbar ، McAfee </a:t>
            </a:r>
            <a:r>
              <a:rPr lang="en-US" sz="1600" dirty="0" err="1">
                <a:latin typeface="Vazir" panose="020B0603030804020204" pitchFamily="34" charset="-78"/>
                <a:cs typeface="Vazir" panose="020B0603030804020204" pitchFamily="34" charset="-78"/>
              </a:rPr>
              <a:t>SiteAdvisor</a:t>
            </a:r>
            <a:r>
              <a:rPr lang="en-US" sz="1600" dirty="0">
                <a:latin typeface="Vazir" panose="020B0603030804020204" pitchFamily="34" charset="-78"/>
                <a:cs typeface="Vazir" panose="020B0603030804020204" pitchFamily="34" charset="-78"/>
              </a:rPr>
              <a:t> ، Finjan </a:t>
            </a:r>
            <a:r>
              <a:rPr lang="en-US" sz="1600" dirty="0" err="1">
                <a:latin typeface="Vazir" panose="020B0603030804020204" pitchFamily="34" charset="-78"/>
                <a:cs typeface="Vazir" panose="020B0603030804020204" pitchFamily="34" charset="-78"/>
              </a:rPr>
              <a:t>SecureBrowsing</a:t>
            </a:r>
            <a:r>
              <a:rPr lang="en-US" sz="1600" dirty="0">
                <a:latin typeface="Vazir" panose="020B0603030804020204" pitchFamily="34" charset="-78"/>
                <a:cs typeface="Vazir" panose="020B0603030804020204" pitchFamily="34" charset="-78"/>
              </a:rPr>
              <a:t> ، </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Bitdefender </a:t>
            </a:r>
            <a:r>
              <a:rPr lang="en-US" sz="1600" dirty="0" err="1">
                <a:latin typeface="Vazir" panose="020B0603030804020204" pitchFamily="34" charset="-78"/>
                <a:cs typeface="Vazir" panose="020B0603030804020204" pitchFamily="34" charset="-78"/>
              </a:rPr>
              <a:t>TrafficLight</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و غیره هستند. این نوع نوار ابزارها در سایت هایی که بازدید  می کنید به سرعت اجرا شده و آنها را با لیست سایت های شناخته شده فیشینگ مقایسه می کند</a:t>
            </a:r>
            <a:r>
              <a:rPr lang="fa-IR" dirty="0">
                <a:cs typeface="B Nazanin" panose="00000400000000000000" pitchFamily="2" charset="-78"/>
              </a:rPr>
              <a:t>.</a:t>
            </a:r>
          </a:p>
        </p:txBody>
      </p:sp>
      <p:sp>
        <p:nvSpPr>
          <p:cNvPr id="7" name="Rectangle 6">
            <a:extLst>
              <a:ext uri="{FF2B5EF4-FFF2-40B4-BE49-F238E27FC236}">
                <a16:creationId xmlns:a16="http://schemas.microsoft.com/office/drawing/2014/main" id="{217FA144-F9A2-1005-3CA7-1C9583056514}"/>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FAE8774A-42CF-9E40-927A-406E5D6296DA}"/>
              </a:ext>
            </a:extLst>
          </p:cNvPr>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977571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54425" y="2309587"/>
            <a:ext cx="6460216"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فایروال برنامه وب یا </a:t>
            </a:r>
            <a:r>
              <a:rPr lang="en-US" sz="1600" dirty="0">
                <a:latin typeface="Vazir" panose="020B0603030804020204" pitchFamily="34" charset="-78"/>
                <a:cs typeface="Vazir" panose="020B0603030804020204" pitchFamily="34" charset="-78"/>
              </a:rPr>
              <a:t>WAF </a:t>
            </a:r>
            <a:r>
              <a:rPr lang="fa-IR" sz="1600" dirty="0">
                <a:latin typeface="Vazir" panose="020B0603030804020204" pitchFamily="34" charset="-78"/>
                <a:cs typeface="Vazir" panose="020B0603030804020204" pitchFamily="34" charset="-78"/>
              </a:rPr>
              <a:t>یک ابزار امنیت سایبری است. </a:t>
            </a:r>
            <a:r>
              <a:rPr lang="en-US" sz="1600" dirty="0">
                <a:latin typeface="Vazir" panose="020B0603030804020204" pitchFamily="34" charset="-78"/>
                <a:cs typeface="Vazir" panose="020B0603030804020204" pitchFamily="34" charset="-78"/>
              </a:rPr>
              <a:t>WAF </a:t>
            </a:r>
            <a:r>
              <a:rPr lang="fa-IR" sz="1600" dirty="0">
                <a:latin typeface="Vazir" panose="020B0603030804020204" pitchFamily="34" charset="-78"/>
                <a:cs typeface="Vazir" panose="020B0603030804020204" pitchFamily="34" charset="-78"/>
              </a:rPr>
              <a:t>برای حفاظت از برنامه‌ها، </a:t>
            </a:r>
            <a:r>
              <a:rPr lang="en-US" sz="1600" dirty="0">
                <a:latin typeface="Vazir" panose="020B0603030804020204" pitchFamily="34" charset="-78"/>
                <a:cs typeface="Vazir" panose="020B0603030804020204" pitchFamily="34" charset="-78"/>
              </a:rPr>
              <a:t>APIs</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ها و برنامه‌های تلفن همراه با فیلتر کردن و نظارت ترافیک مخرب </a:t>
            </a:r>
            <a:r>
              <a:rPr lang="en-US" sz="1600" dirty="0">
                <a:latin typeface="Vazir" panose="020B0603030804020204" pitchFamily="34" charset="-78"/>
                <a:cs typeface="Vazir" panose="020B0603030804020204" pitchFamily="34" charset="-78"/>
              </a:rPr>
              <a:t>HTTP</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بین یک برنامه وب و اینترنت طراحی شده‌است. اگر از </a:t>
            </a:r>
            <a:r>
              <a:rPr lang="en-US" sz="1600" dirty="0">
                <a:latin typeface="Vazir" panose="020B0603030804020204" pitchFamily="34" charset="-78"/>
                <a:cs typeface="Vazir" panose="020B0603030804020204" pitchFamily="34" charset="-78"/>
              </a:rPr>
              <a:t>WAF </a:t>
            </a:r>
            <a:r>
              <a:rPr lang="fa-IR" sz="1600" dirty="0">
                <a:latin typeface="Vazir" panose="020B0603030804020204" pitchFamily="34" charset="-78"/>
                <a:cs typeface="Vazir" panose="020B0603030804020204" pitchFamily="34" charset="-78"/>
              </a:rPr>
              <a:t>استفاده می‌کنید، از وب سایت شما، برنامه‌ها و داده‌ها محافظت خواهد شد. این کار به  ترافیک قانونی (مثلا مشتریان) اجازه دسترسی داده و ترافیک مخرب را مسدود می کند. </a:t>
            </a:r>
          </a:p>
        </p:txBody>
      </p:sp>
      <p:sp>
        <p:nvSpPr>
          <p:cNvPr id="5" name="Rectangle 4"/>
          <p:cNvSpPr/>
          <p:nvPr/>
        </p:nvSpPr>
        <p:spPr>
          <a:xfrm>
            <a:off x="8486486" y="1671918"/>
            <a:ext cx="3328155" cy="369332"/>
          </a:xfrm>
          <a:prstGeom prst="rect">
            <a:avLst/>
          </a:prstGeom>
        </p:spPr>
        <p:txBody>
          <a:bodyPr wrap="none">
            <a:spAutoFit/>
          </a:bodyPr>
          <a:lstStyle/>
          <a:p>
            <a:pPr algn="r" rtl="1"/>
            <a:r>
              <a:rPr lang="fa-IR" dirty="0">
                <a:cs typeface="B Titr" panose="00000700000000000000" pitchFamily="2" charset="-78"/>
              </a:rPr>
              <a:t>13. از فایروال برنامه وب استفاده کنید.</a:t>
            </a:r>
          </a:p>
        </p:txBody>
      </p:sp>
      <p:sp>
        <p:nvSpPr>
          <p:cNvPr id="7" name="Rectangle 6">
            <a:extLst>
              <a:ext uri="{FF2B5EF4-FFF2-40B4-BE49-F238E27FC236}">
                <a16:creationId xmlns:a16="http://schemas.microsoft.com/office/drawing/2014/main" id="{EA57BD44-2452-8E1C-C4A1-BF902E8BBDAE}"/>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E9F4FD8D-13F2-5D35-DA49-E24079F87905}"/>
              </a:ext>
            </a:extLst>
          </p:cNvPr>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E5BDCCA0-FBBF-DFF5-9A7D-27CC51A7D1C1}"/>
              </a:ext>
            </a:extLst>
          </p:cNvPr>
          <p:cNvPicPr>
            <a:picLocks noChangeAspect="1"/>
          </p:cNvPicPr>
          <p:nvPr/>
        </p:nvPicPr>
        <p:blipFill>
          <a:blip r:embed="rId3">
            <a:clrChange>
              <a:clrFrom>
                <a:srgbClr val="F7F7F7"/>
              </a:clrFrom>
              <a:clrTo>
                <a:srgbClr val="F7F7F7">
                  <a:alpha val="0"/>
                </a:srgbClr>
              </a:clrTo>
            </a:clrChange>
          </a:blip>
          <a:stretch>
            <a:fillRect/>
          </a:stretch>
        </p:blipFill>
        <p:spPr>
          <a:xfrm>
            <a:off x="377359" y="2425356"/>
            <a:ext cx="4259961" cy="3031507"/>
          </a:xfrm>
          <a:prstGeom prst="rect">
            <a:avLst/>
          </a:prstGeom>
        </p:spPr>
      </p:pic>
    </p:spTree>
    <p:extLst>
      <p:ext uri="{BB962C8B-B14F-4D97-AF65-F5344CB8AC3E}">
        <p14:creationId xmlns:p14="http://schemas.microsoft.com/office/powerpoint/2010/main" val="33607964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7911" y="1684930"/>
            <a:ext cx="2036135" cy="369332"/>
          </a:xfrm>
          <a:prstGeom prst="rect">
            <a:avLst/>
          </a:prstGeom>
        </p:spPr>
        <p:txBody>
          <a:bodyPr wrap="none">
            <a:spAutoFit/>
          </a:bodyPr>
          <a:lstStyle/>
          <a:p>
            <a:pPr algn="r" rtl="1"/>
            <a:r>
              <a:rPr lang="fa-IR" dirty="0">
                <a:cs typeface="B Titr" panose="00000700000000000000" pitchFamily="2" charset="-78"/>
              </a:rPr>
              <a:t>14. رمزگذاری داده ها</a:t>
            </a:r>
            <a:endParaRPr lang="en-US" dirty="0">
              <a:cs typeface="B Titr" panose="00000700000000000000" pitchFamily="2" charset="-78"/>
            </a:endParaRPr>
          </a:p>
        </p:txBody>
      </p:sp>
      <p:sp>
        <p:nvSpPr>
          <p:cNvPr id="5" name="Rectangle 4"/>
          <p:cNvSpPr/>
          <p:nvPr/>
        </p:nvSpPr>
        <p:spPr>
          <a:xfrm>
            <a:off x="356870" y="2054262"/>
            <a:ext cx="5497176"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رمزگذاری فرآیندی است که طی آن اطلاعات شما با استفاده از یک الگوریتم رمزنگاری به اطلاعاتی تبدیل می شوند که فقط کاربران مجاز می توانند به آن دسترسی داشته و آن را برای کاربران غیر مجاز غیرقابل خواندن می کند. این فرایند از داده‌های حساس مانند شماره کارت اعتباری، اطلاعات بانکی، اعتبارات ورود به سیستم و غیره با کدگذاری و تبدیل داده‌ها به متن رمزی غیرقابل خواندن محافظت می‌کند.</a:t>
            </a:r>
          </a:p>
        </p:txBody>
      </p:sp>
      <p:sp>
        <p:nvSpPr>
          <p:cNvPr id="6" name="Rectangle 5">
            <a:extLst>
              <a:ext uri="{FF2B5EF4-FFF2-40B4-BE49-F238E27FC236}">
                <a16:creationId xmlns:a16="http://schemas.microsoft.com/office/drawing/2014/main" id="{E2429150-3D6E-3A26-9A1F-8CBDEEFD72BB}"/>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AEA08BD9-E679-EE30-74B8-E2C2947B9E90}"/>
              </a:ext>
            </a:extLst>
          </p:cNvPr>
          <p:cNvSpPr/>
          <p:nvPr/>
        </p:nvSpPr>
        <p:spPr>
          <a:xfrm>
            <a:off x="5485050" y="855094"/>
            <a:ext cx="5352747" cy="400110"/>
          </a:xfrm>
          <a:prstGeom prst="rect">
            <a:avLst/>
          </a:prstGeom>
        </p:spPr>
        <p:txBody>
          <a:bodyPr wrap="none">
            <a:spAutoFit/>
          </a:bodyPr>
          <a:lstStyle/>
          <a:p>
            <a:pPr algn="r" rtl="1"/>
            <a:r>
              <a:rPr lang="fa-IR" sz="2000" dirty="0">
                <a:solidFill>
                  <a:schemeClr val="bg1"/>
                </a:solidFill>
                <a:latin typeface="Shabnam" panose="020B0603030804020204" pitchFamily="34" charset="-78"/>
                <a:cs typeface="Shabnam" panose="020B0603030804020204" pitchFamily="34" charset="-78"/>
              </a:rPr>
              <a:t>حفاظت از اطلاعات افراد و سازمان ها در برابر حملات</a:t>
            </a:r>
            <a:endParaRPr lang="en-US" sz="2000"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03403784-D190-100B-E2C3-8FB1F36332DA}"/>
              </a:ext>
            </a:extLst>
          </p:cNvPr>
          <p:cNvPicPr>
            <a:picLocks noChangeAspect="1"/>
          </p:cNvPicPr>
          <p:nvPr/>
        </p:nvPicPr>
        <p:blipFill rotWithShape="1">
          <a:blip r:embed="rId3">
            <a:extLst>
              <a:ext uri="{28A0092B-C50C-407E-A947-70E740481C1C}">
                <a14:useLocalDpi xmlns:a14="http://schemas.microsoft.com/office/drawing/2010/main" val="0"/>
              </a:ext>
            </a:extLst>
          </a:blip>
          <a:srcRect r="9676"/>
          <a:stretch/>
        </p:blipFill>
        <p:spPr>
          <a:xfrm>
            <a:off x="6569081" y="2707850"/>
            <a:ext cx="5622920" cy="4150150"/>
          </a:xfrm>
          <a:prstGeom prst="rect">
            <a:avLst/>
          </a:prstGeom>
        </p:spPr>
      </p:pic>
    </p:spTree>
    <p:extLst>
      <p:ext uri="{BB962C8B-B14F-4D97-AF65-F5344CB8AC3E}">
        <p14:creationId xmlns:p14="http://schemas.microsoft.com/office/powerpoint/2010/main" val="30483331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9344" y="1543205"/>
            <a:ext cx="11293311"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در اینجا فهرستی از برخی از آخرین آمارهای فیشینگ آمده است:</a:t>
            </a:r>
            <a:endParaRPr lang="en-US" sz="1600" dirty="0">
              <a:latin typeface="Vazir" panose="020B0603030804020204" pitchFamily="34" charset="-78"/>
              <a:cs typeface="Vazir" panose="020B0603030804020204" pitchFamily="34" charset="-78"/>
            </a:endParaRPr>
          </a:p>
          <a:p>
            <a:pPr algn="ctr" rtl="1">
              <a:lnSpc>
                <a:spcPct val="300000"/>
              </a:lnSpc>
            </a:pPr>
            <a:r>
              <a:rPr lang="fa-IR" sz="1600" dirty="0">
                <a:latin typeface="Vazir" panose="020B0603030804020204" pitchFamily="34" charset="-78"/>
                <a:cs typeface="Vazir" panose="020B0603030804020204" pitchFamily="34" charset="-78"/>
              </a:rPr>
              <a:t>55 درصد از وب سایت های فیشینگ از نام های تجاری هدفمند برای به دست آوردن اطلاعات حساس به راحتی استفاده می کنند. (گزارش فیشینگ و کلاهبرداری آزمایشگاه </a:t>
            </a:r>
            <a:r>
              <a:rPr lang="en-US" sz="1600" dirty="0">
                <a:latin typeface="Vazir" panose="020B0603030804020204" pitchFamily="34" charset="-78"/>
                <a:cs typeface="Vazir" panose="020B0603030804020204" pitchFamily="34" charset="-78"/>
              </a:rPr>
              <a:t>F5 </a:t>
            </a:r>
            <a:r>
              <a:rPr lang="fa-IR" sz="1600" dirty="0">
                <a:latin typeface="Vazir" panose="020B0603030804020204" pitchFamily="34" charset="-78"/>
                <a:cs typeface="Vazir" panose="020B0603030804020204" pitchFamily="34" charset="-78"/>
              </a:rPr>
              <a:t>در سال 2020)</a:t>
            </a:r>
          </a:p>
          <a:p>
            <a:pPr algn="ctr" rtl="1">
              <a:lnSpc>
                <a:spcPct val="300000"/>
              </a:lnSpc>
            </a:pPr>
            <a:r>
              <a:rPr lang="fa-IR" sz="1600" dirty="0">
                <a:latin typeface="Vazir" panose="020B0603030804020204" pitchFamily="34" charset="-78"/>
                <a:cs typeface="Vazir" panose="020B0603030804020204" pitchFamily="34" charset="-78"/>
              </a:rPr>
              <a:t>در سه ماهه سوم سال 2022، 23 درصد از حملات فیشینگ در سراسر جهان به سمت مؤسسات مالی بوده است.</a:t>
            </a:r>
          </a:p>
          <a:p>
            <a:pPr algn="ctr" rtl="1">
              <a:lnSpc>
                <a:spcPct val="300000"/>
              </a:lnSpc>
            </a:pP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خدمات نرم افزاری مبتنی بر وب و وب میل 17 درصد از حملات فیشینگ را تشکیل می دهند. </a:t>
            </a:r>
          </a:p>
          <a:p>
            <a:pPr algn="ctr" rtl="1">
              <a:lnSpc>
                <a:spcPct val="300000"/>
              </a:lnSpc>
            </a:pPr>
            <a:r>
              <a:rPr lang="en-US" sz="1600" dirty="0">
                <a:latin typeface="Vazir" panose="020B0603030804020204" pitchFamily="34" charset="-78"/>
                <a:cs typeface="Vazir" panose="020B0603030804020204" pitchFamily="34" charset="-78"/>
              </a:rPr>
              <a:t>41 </a:t>
            </a:r>
            <a:r>
              <a:rPr lang="fa-IR" sz="1600" dirty="0">
                <a:latin typeface="Vazir" panose="020B0603030804020204" pitchFamily="34" charset="-78"/>
                <a:cs typeface="Vazir" panose="020B0603030804020204" pitchFamily="34" charset="-78"/>
              </a:rPr>
              <a:t>درصد از حملات سایبری از فیشینگ استفاده می کردند و بیش از نیمی از این حملات فیشینگ از پیوست های فیشینگ نیزه ای استفاده می کردند. </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57ADC1D8-AD7B-29E0-B707-29032C39220C}"/>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8E00C9F4-5B53-6A76-C940-C7E222FAE195}"/>
              </a:ext>
            </a:extLst>
          </p:cNvPr>
          <p:cNvSpPr/>
          <p:nvPr/>
        </p:nvSpPr>
        <p:spPr>
          <a:xfrm>
            <a:off x="5284674" y="855094"/>
            <a:ext cx="5575004"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آخرین آمار فیشینگ</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2498206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14041" y="1582340"/>
            <a:ext cx="10852373"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فیشینگ و جعل هویت یک موسسه عمومی رایج ترین روش مهندسی اجتماعی مورد استفاده مجرمان سایبری در لهستان در سال 2023 بود.</a:t>
            </a:r>
          </a:p>
          <a:p>
            <a:pPr algn="justLow" rtl="1">
              <a:lnSpc>
                <a:spcPct val="250000"/>
              </a:lnSpc>
            </a:pP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پیش بینی می شود که اندازه بازار جهانی امنیت سایبری تا سال 2027 به 266.2 میلیارد دلار افزایش یابد. </a:t>
            </a:r>
          </a:p>
          <a:p>
            <a:pPr algn="justLow" rtl="1">
              <a:lnSpc>
                <a:spcPct val="250000"/>
              </a:lnSpc>
            </a:pPr>
            <a:r>
              <a:rPr lang="fa-IR" sz="1600" dirty="0">
                <a:latin typeface="Vazir" panose="020B0603030804020204" pitchFamily="34" charset="-78"/>
                <a:cs typeface="Vazir" panose="020B0603030804020204" pitchFamily="34" charset="-78"/>
              </a:rPr>
              <a:t>امروزه، فیشینگ و نفوذ به شبکه بالقوه مبتنی بر هوش مصنوعی، برخی از رایج‌ترین حملات </a:t>
            </a:r>
          </a:p>
          <a:p>
            <a:pPr algn="justLow" rtl="1">
              <a:lnSpc>
                <a:spcPct val="250000"/>
              </a:lnSpc>
            </a:pPr>
            <a:r>
              <a:rPr lang="fa-IR" sz="1600" dirty="0">
                <a:latin typeface="Vazir" panose="020B0603030804020204" pitchFamily="34" charset="-78"/>
                <a:cs typeface="Vazir" panose="020B0603030804020204" pitchFamily="34" charset="-78"/>
              </a:rPr>
              <a:t>سایبری هستند که توسط سازمان‌ها تجربه می‌شوند – که باعث آسیب‌های جدی از جمله </a:t>
            </a:r>
          </a:p>
          <a:p>
            <a:pPr algn="justLow" rtl="1">
              <a:lnSpc>
                <a:spcPct val="250000"/>
              </a:lnSpc>
            </a:pPr>
            <a:r>
              <a:rPr lang="fa-IR" sz="1600" dirty="0">
                <a:latin typeface="Vazir" panose="020B0603030804020204" pitchFamily="34" charset="-78"/>
                <a:cs typeface="Vazir" panose="020B0603030804020204" pitchFamily="34" charset="-78"/>
              </a:rPr>
              <a:t>از دست دادن اطلاعات یا درآمد می‌شوند. </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l="13508" t="4550" r="12757" b="15474"/>
          <a:stretch/>
        </p:blipFill>
        <p:spPr>
          <a:xfrm rot="20976752">
            <a:off x="696083" y="3869707"/>
            <a:ext cx="3248670" cy="24678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B0BAAE72-B447-27A2-72CE-AD093E96CBAE}"/>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663B44F3-B847-B42A-493F-98D576BBA60F}"/>
              </a:ext>
            </a:extLst>
          </p:cNvPr>
          <p:cNvSpPr/>
          <p:nvPr/>
        </p:nvSpPr>
        <p:spPr>
          <a:xfrm>
            <a:off x="5284674" y="855094"/>
            <a:ext cx="5575004"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آخرین آمار فیشینگ</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498498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4106" y="1457636"/>
            <a:ext cx="11110452" cy="184665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تا سال 2025، پیش‌بینی‌ها حاکی از آن است که بیش از 75 میلیارد دستگاه متصل به اینترنت اشیا در حال استفاده خواهد بود که می‌توانند در برابر نقض‌های امنیتی احتمالی در قالب هک، فیشینگ و غیره آسیب‌پذیر شوند.</a:t>
            </a:r>
          </a:p>
          <a:p>
            <a:pPr algn="justLow" rtl="1">
              <a:lnSpc>
                <a:spcPct val="250000"/>
              </a:lnSpc>
            </a:pPr>
            <a:r>
              <a:rPr lang="fa-IR" sz="1600" dirty="0">
                <a:latin typeface="Vazir" panose="020B0603030804020204" pitchFamily="34" charset="-78"/>
                <a:cs typeface="Vazir" panose="020B0603030804020204" pitchFamily="34" charset="-78"/>
              </a:rPr>
              <a:t>ایمیل های فیشینگ یکی از اصلی ترین عوامل حمله برای مجرمان سایبری هستند. </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8717D9FE-EC81-6CD4-B619-3F927961A67D}"/>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168A1E27-FC2C-AA6A-957E-E3CCFF1A4C04}"/>
              </a:ext>
            </a:extLst>
          </p:cNvPr>
          <p:cNvSpPr/>
          <p:nvPr/>
        </p:nvSpPr>
        <p:spPr>
          <a:xfrm>
            <a:off x="5284674" y="855094"/>
            <a:ext cx="5575004"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آخرین آمار فیشینگ</a:t>
            </a:r>
            <a:endParaRPr lang="en-US" sz="2000"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FB20746E-6FFC-21D6-06E3-007BD2C36C79}"/>
              </a:ext>
            </a:extLst>
          </p:cNvPr>
          <p:cNvPicPr>
            <a:picLocks noChangeAspect="1"/>
          </p:cNvPicPr>
          <p:nvPr/>
        </p:nvPicPr>
        <p:blipFill>
          <a:blip r:embed="rId2">
            <a:clrChange>
              <a:clrFrom>
                <a:srgbClr val="FAFAFA"/>
              </a:clrFrom>
              <a:clrTo>
                <a:srgbClr val="FAFAFA">
                  <a:alpha val="0"/>
                </a:srgbClr>
              </a:clrTo>
            </a:clrChange>
            <a:extLst>
              <a:ext uri="{28A0092B-C50C-407E-A947-70E740481C1C}">
                <a14:useLocalDpi xmlns:a14="http://schemas.microsoft.com/office/drawing/2010/main" val="0"/>
              </a:ext>
            </a:extLst>
          </a:blip>
          <a:stretch>
            <a:fillRect/>
          </a:stretch>
        </p:blipFill>
        <p:spPr>
          <a:xfrm>
            <a:off x="5581253" y="3453880"/>
            <a:ext cx="5278425" cy="3304294"/>
          </a:xfrm>
          <a:prstGeom prst="rect">
            <a:avLst/>
          </a:prstGeom>
        </p:spPr>
      </p:pic>
    </p:spTree>
    <p:extLst>
      <p:ext uri="{BB962C8B-B14F-4D97-AF65-F5344CB8AC3E}">
        <p14:creationId xmlns:p14="http://schemas.microsoft.com/office/powerpoint/2010/main" val="22616116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754936" y="1694034"/>
            <a:ext cx="4999552"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به طور متوسط، 15 درصد از مشاغل در سراسر جهان قربانی بیش از 50 حمله فیشینگ انبوه شده اند. بیش از نیمی از شرکت‌ها گفتند که این حملات فیشینگ منجر به نقض اطلاعات مشتری یا مشتری می‌شود. </a:t>
            </a:r>
            <a:endParaRPr lang="en-US" sz="1600" dirty="0">
              <a:latin typeface="Vazir" panose="020B0603030804020204" pitchFamily="34" charset="-78"/>
              <a:cs typeface="Vazir" panose="020B0603030804020204" pitchFamily="34" charset="-78"/>
            </a:endParaRPr>
          </a:p>
          <a:p>
            <a:pPr algn="justLow" rtl="1">
              <a:lnSpc>
                <a:spcPct val="250000"/>
              </a:lnSpc>
            </a:pPr>
            <a:r>
              <a:rPr lang="fa-IR" sz="1600" dirty="0">
                <a:latin typeface="Vazir" panose="020B0603030804020204" pitchFamily="34" charset="-78"/>
                <a:cs typeface="Vazir" panose="020B0603030804020204" pitchFamily="34" charset="-78"/>
              </a:rPr>
              <a:t>برندهایی که به شدت جعل هویت برای کلاهبرداری های فیشینگ هستند عبارتند از آمازون و گوگل با 13 درصد، فیس بوک و واتس اپ با 9 درصد و نتفلیکس و اپل با 2 درصد.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8717D9FE-EC81-6CD4-B619-3F927961A67D}"/>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168A1E27-FC2C-AA6A-957E-E3CCFF1A4C04}"/>
              </a:ext>
            </a:extLst>
          </p:cNvPr>
          <p:cNvSpPr/>
          <p:nvPr/>
        </p:nvSpPr>
        <p:spPr>
          <a:xfrm>
            <a:off x="5284674" y="855094"/>
            <a:ext cx="5575004"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آخرین آمار فیشینگ</a:t>
            </a:r>
            <a:endParaRPr lang="en-US" sz="2000" dirty="0">
              <a:solidFill>
                <a:schemeClr val="bg1"/>
              </a:solidFill>
              <a:latin typeface="Shabnam" panose="020B0603030804020204" pitchFamily="34" charset="-78"/>
              <a:cs typeface="Shabnam" panose="020B0603030804020204" pitchFamily="34" charset="-78"/>
            </a:endParaRPr>
          </a:p>
        </p:txBody>
      </p:sp>
      <p:pic>
        <p:nvPicPr>
          <p:cNvPr id="6" name="Picture 5">
            <a:extLst>
              <a:ext uri="{FF2B5EF4-FFF2-40B4-BE49-F238E27FC236}">
                <a16:creationId xmlns:a16="http://schemas.microsoft.com/office/drawing/2014/main" id="{4A108B58-1565-6878-293B-E58517EBDD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239" y="2047895"/>
            <a:ext cx="6096000" cy="3855720"/>
          </a:xfrm>
          <a:prstGeom prst="rect">
            <a:avLst/>
          </a:prstGeom>
        </p:spPr>
      </p:pic>
    </p:spTree>
    <p:extLst>
      <p:ext uri="{BB962C8B-B14F-4D97-AF65-F5344CB8AC3E}">
        <p14:creationId xmlns:p14="http://schemas.microsoft.com/office/powerpoint/2010/main" val="40643448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68709" y="1671918"/>
            <a:ext cx="11454581" cy="4401205"/>
          </a:xfrm>
          <a:prstGeom prst="rect">
            <a:avLst/>
          </a:prstGeom>
        </p:spPr>
        <p:txBody>
          <a:bodyPr wrap="square">
            <a:spAutoFit/>
          </a:bodyPr>
          <a:lstStyle/>
          <a:p>
            <a:pPr algn="ctr">
              <a:lnSpc>
                <a:spcPct val="300000"/>
              </a:lnSpc>
            </a:pPr>
            <a:r>
              <a:rPr lang="fa-IR" sz="1600" dirty="0">
                <a:latin typeface="Vazir" panose="020B0603030804020204" pitchFamily="34" charset="-78"/>
                <a:cs typeface="Vazir" panose="020B0603030804020204" pitchFamily="34" charset="-78"/>
              </a:rPr>
              <a:t>تحلیلگران و کارشناسان هشدار داده‌اند که حملات فیشینگی در سال‌های آینده به شدت افزایش پیدا خواهد کرد و کاربران زیادی را با مشکل مواجه خواهد ساخت. </a:t>
            </a:r>
            <a:endParaRPr lang="en-US" sz="1600" dirty="0">
              <a:latin typeface="Vazir" panose="020B0603030804020204" pitchFamily="34" charset="-78"/>
              <a:cs typeface="Vazir" panose="020B0603030804020204" pitchFamily="34" charset="-78"/>
            </a:endParaRPr>
          </a:p>
          <a:p>
            <a:pPr algn="ctr">
              <a:lnSpc>
                <a:spcPct val="300000"/>
              </a:lnSpc>
            </a:pPr>
            <a:r>
              <a:rPr lang="fa-IR" sz="1600" dirty="0">
                <a:latin typeface="Vazir" panose="020B0603030804020204" pitchFamily="34" charset="-78"/>
                <a:cs typeface="Vazir" panose="020B0603030804020204" pitchFamily="34" charset="-78"/>
              </a:rPr>
              <a:t>پیش‌تر کارشناسان برآورد و اعلام کرده بودند که مجرمان سایبری در تلاشند با استفاده از حملات فیشینگ و سایبری به حساب‌های کاربری افراد و قربانیان موردنظر خود نفوذ و دسترسی پیدا کنند و بدین ترتیب قادر خواهند بود که اطلاعات موردنیاز خود را به دست بیاورند. حالا تازه‌ترین گزارش‌های منتشر شده در وب سایت زد دی نت، حاکی از آن است که حملات فیشینگ از سایر حملات سایبری و بدافزاری بیشتر خواهد شد و آسیب و صدمات بیشتری را به کاربران خواهد زد به گونه‌ای که حجم زیادی از اطلاعات شخصی و هویتی مربوط به آنها ربوده خواهد شد.</a:t>
            </a:r>
          </a:p>
        </p:txBody>
      </p:sp>
      <p:sp>
        <p:nvSpPr>
          <p:cNvPr id="6" name="Rectangle 5">
            <a:extLst>
              <a:ext uri="{FF2B5EF4-FFF2-40B4-BE49-F238E27FC236}">
                <a16:creationId xmlns:a16="http://schemas.microsoft.com/office/drawing/2014/main" id="{7AE86EE6-6764-C773-B39C-D7C6CFD7B6C4}"/>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BB7FA4B6-EE32-17B8-4BAF-37675783A53B}"/>
              </a:ext>
            </a:extLst>
          </p:cNvPr>
          <p:cNvSpPr/>
          <p:nvPr/>
        </p:nvSpPr>
        <p:spPr>
          <a:xfrm>
            <a:off x="5284674" y="855094"/>
            <a:ext cx="5575004"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رشد چشمگیر حملات فیشینگی در آینده</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70149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2396" r="2667"/>
          <a:stretch/>
        </p:blipFill>
        <p:spPr>
          <a:xfrm>
            <a:off x="3700161" y="4051623"/>
            <a:ext cx="5033913" cy="2474431"/>
          </a:xfrm>
          <a:prstGeom prst="rect">
            <a:avLst/>
          </a:prstGeom>
        </p:spPr>
      </p:pic>
      <p:sp>
        <p:nvSpPr>
          <p:cNvPr id="3" name="Rectangle 2"/>
          <p:cNvSpPr/>
          <p:nvPr/>
        </p:nvSpPr>
        <p:spPr>
          <a:xfrm>
            <a:off x="196645" y="1667781"/>
            <a:ext cx="11603183" cy="2185214"/>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در حمله فیشینگ، هکرها از ارتباطات نوشتاری (به عنوان مثال ایمیل یا پیام فوری) برای سرقت اطلاعات شخص به عنوان یک منبع معتبر استفاده می کنند. در واقع هدف این است که گیرنده ایمیل فریب بخورد و با تصور اینکه پیام مورد نظر چیزی است که او می خواهد، روی لینک کلیک کرده و یا پیوست را بارگیری کند. معمولا این روند مراحل زیر را طی می کند:</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20502558-D0E3-8C51-A428-8AF3EC426E87}"/>
              </a:ext>
            </a:extLst>
          </p:cNvPr>
          <p:cNvSpPr/>
          <p:nvPr/>
        </p:nvSpPr>
        <p:spPr>
          <a:xfrm>
            <a:off x="7729977" y="99826"/>
            <a:ext cx="4260917" cy="338554"/>
          </a:xfrm>
          <a:prstGeom prst="rect">
            <a:avLst/>
          </a:prstGeom>
        </p:spPr>
        <p:txBody>
          <a:bodyPr wrap="square">
            <a:spAutoFit/>
          </a:bodyPr>
          <a:lstStyle/>
          <a:p>
            <a:pPr algn="justLow"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C0127C4B-3397-E12E-6C1A-5ECF6A0B8CF5}"/>
              </a:ext>
            </a:extLst>
          </p:cNvPr>
          <p:cNvSpPr/>
          <p:nvPr/>
        </p:nvSpPr>
        <p:spPr>
          <a:xfrm>
            <a:off x="8734074" y="870995"/>
            <a:ext cx="2031325" cy="400110"/>
          </a:xfrm>
          <a:prstGeom prst="rect">
            <a:avLst/>
          </a:prstGeom>
        </p:spPr>
        <p:txBody>
          <a:bodyPr wrap="none">
            <a:spAutoFit/>
          </a:bodyPr>
          <a:lstStyle/>
          <a:p>
            <a:r>
              <a:rPr lang="fa-IR" sz="2000" b="1" dirty="0">
                <a:solidFill>
                  <a:schemeClr val="bg1"/>
                </a:solidFill>
                <a:latin typeface="Shabnam" panose="020B0603030804020204" pitchFamily="34" charset="-78"/>
                <a:cs typeface="Shabnam" panose="020B0603030804020204" pitchFamily="34" charset="-78"/>
              </a:rPr>
              <a:t>فیشینگ چیست؟</a:t>
            </a:r>
          </a:p>
        </p:txBody>
      </p:sp>
    </p:spTree>
    <p:extLst>
      <p:ext uri="{BB962C8B-B14F-4D97-AF65-F5344CB8AC3E}">
        <p14:creationId xmlns:p14="http://schemas.microsoft.com/office/powerpoint/2010/main" val="11734105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11085" y="1822951"/>
            <a:ext cx="6174556"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برخلاف سایر حملات سایبری که توسط هکرها و مجرمان سایبری و یا بهره‌گیری از آسیب‌پذیری های موجود در نرم‌افزار یا سخت‌افزار دستگاه‌های الکترونیکی مربوطه، حملات فیشینگ توسط خود کاربر قربانی صورت می‌پذیرد، چراکه هکرها، کاربران را فریب داده تا با دست خودشان اطلاعات موردنظر هکرها را تقدیم آن‌ها کنند.</a:t>
            </a:r>
          </a:p>
          <a:p>
            <a:pPr algn="justLow" rtl="1">
              <a:lnSpc>
                <a:spcPct val="250000"/>
              </a:lnSpc>
            </a:pPr>
            <a:r>
              <a:rPr lang="fa-IR" sz="1600" dirty="0">
                <a:latin typeface="Vazir" panose="020B0603030804020204" pitchFamily="34" charset="-78"/>
                <a:cs typeface="Vazir" panose="020B0603030804020204" pitchFamily="34" charset="-78"/>
              </a:rPr>
              <a:t>حملات فیشینگ یکی از متداول‌ترین و آسان‌ترین روش‌های سرقت اطلاعات شخصی، مالی و حریم خصوصی کاربران در فضای مجازی است.</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7AE86EE6-6764-C773-B39C-D7C6CFD7B6C4}"/>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BB7FA4B6-EE32-17B8-4BAF-37675783A53B}"/>
              </a:ext>
            </a:extLst>
          </p:cNvPr>
          <p:cNvSpPr/>
          <p:nvPr/>
        </p:nvSpPr>
        <p:spPr>
          <a:xfrm>
            <a:off x="5284674" y="855094"/>
            <a:ext cx="5575004"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رشد چشمگیر حملات فیشینگی در آینده</a:t>
            </a:r>
            <a:endParaRPr lang="en-US" sz="2000" dirty="0">
              <a:solidFill>
                <a:schemeClr val="bg1"/>
              </a:solidFill>
              <a:latin typeface="Shabnam" panose="020B0603030804020204" pitchFamily="34" charset="-78"/>
              <a:cs typeface="Shabnam" panose="020B0603030804020204" pitchFamily="34" charset="-78"/>
            </a:endParaRPr>
          </a:p>
        </p:txBody>
      </p:sp>
      <p:pic>
        <p:nvPicPr>
          <p:cNvPr id="2" name="Picture 1">
            <a:extLst>
              <a:ext uri="{FF2B5EF4-FFF2-40B4-BE49-F238E27FC236}">
                <a16:creationId xmlns:a16="http://schemas.microsoft.com/office/drawing/2014/main" id="{F6C4A015-43B5-7120-A5CF-6E661E5AB1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2184" y="1822951"/>
            <a:ext cx="4525651" cy="45256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8886046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910606" y="1587373"/>
            <a:ext cx="5869559" cy="4924425"/>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برخلاف سایر حملات سایبری که توسط هکرها و مجرمان سایبری و یا بهره‌گیری از آسیب‌پذیری های موجود در نرم‌افزار یا سخت‌افزار دستگاه‌های الکترونیکی مربوطه، حملات فیشینگ توسط خود کاربر قربانی صورت می‌پذیرد، چراکه هکرها، کاربران را فریب داده تا با دست خودشان اطلاعات موردنظر هکرها را تقدیم آن‌ها کنند.</a:t>
            </a:r>
          </a:p>
          <a:p>
            <a:pPr algn="ctr" rtl="1">
              <a:lnSpc>
                <a:spcPct val="250000"/>
              </a:lnSpc>
            </a:pPr>
            <a:r>
              <a:rPr lang="fa-IR" sz="1600" dirty="0">
                <a:latin typeface="Vazir" panose="020B0603030804020204" pitchFamily="34" charset="-78"/>
                <a:cs typeface="Vazir" panose="020B0603030804020204" pitchFamily="34" charset="-78"/>
              </a:rPr>
              <a:t>حملات فیشینگ یکی از متداول‌ترین و آسان‌ترین روش‌های سرقت اطلاعات شخصی، مالی و حریم خصوصی کاربران در فضای مجازی است.</a:t>
            </a:r>
            <a:endParaRPr lang="en-US" sz="1600" dirty="0">
              <a:latin typeface="Vazir" panose="020B0603030804020204" pitchFamily="34" charset="-78"/>
              <a:cs typeface="Vazir" panose="020B0603030804020204" pitchFamily="34" charset="-78"/>
            </a:endParaRPr>
          </a:p>
        </p:txBody>
      </p:sp>
      <p:pic>
        <p:nvPicPr>
          <p:cNvPr id="8" name="Picture 7"/>
          <p:cNvPicPr>
            <a:picLocks noChangeAspect="1"/>
          </p:cNvPicPr>
          <p:nvPr/>
        </p:nvPicPr>
        <p:blipFill>
          <a:blip r:embed="rId2"/>
          <a:stretch>
            <a:fillRect/>
          </a:stretch>
        </p:blipFill>
        <p:spPr>
          <a:xfrm>
            <a:off x="487249" y="2486472"/>
            <a:ext cx="5169818" cy="2956541"/>
          </a:xfrm>
          <a:prstGeom prst="rect">
            <a:avLst/>
          </a:prstGeom>
        </p:spPr>
      </p:pic>
      <p:sp>
        <p:nvSpPr>
          <p:cNvPr id="4" name="Rectangle 3">
            <a:extLst>
              <a:ext uri="{FF2B5EF4-FFF2-40B4-BE49-F238E27FC236}">
                <a16:creationId xmlns:a16="http://schemas.microsoft.com/office/drawing/2014/main" id="{D986BD63-743D-E00F-C25E-C1D7B397C4E8}"/>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9C5AA85C-08FD-AA6F-9E49-B5C818561310}"/>
              </a:ext>
            </a:extLst>
          </p:cNvPr>
          <p:cNvSpPr/>
          <p:nvPr/>
        </p:nvSpPr>
        <p:spPr>
          <a:xfrm>
            <a:off x="5284674" y="855094"/>
            <a:ext cx="5575004"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رشد چشمگیر حملات فیشینگی در آینده</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764550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6742" y="4879521"/>
            <a:ext cx="10582652"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برای مقابله با مجرمان اینترنتی که به طور فزاینده ای پیچیده تر شده اند ، سازمان ها باید رویکرد امنیتی جامع تر و قوی تری را اتخاذ کنند.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برای موفقیت، بسیار مهم است که آنها در این مسیر به کارمندان خود آموزش داده و مدیریت هویت و دسترسی را در مرکز استراتژی امنیتی خود قرار دهند.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1042606" y="1978479"/>
            <a:ext cx="3816724" cy="238926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7" name="Rectangle 6">
            <a:extLst>
              <a:ext uri="{FF2B5EF4-FFF2-40B4-BE49-F238E27FC236}">
                <a16:creationId xmlns:a16="http://schemas.microsoft.com/office/drawing/2014/main" id="{6E99ADE1-7C33-B353-AF15-2064466E288A}"/>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8332F6A6-1CE5-D6E3-DECB-24AAD87D57A4}"/>
              </a:ext>
            </a:extLst>
          </p:cNvPr>
          <p:cNvSpPr/>
          <p:nvPr/>
        </p:nvSpPr>
        <p:spPr>
          <a:xfrm>
            <a:off x="5284674" y="855094"/>
            <a:ext cx="5575004"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سخن پـــــــــــــــــایانی</a:t>
            </a:r>
            <a:endParaRPr lang="en-US" sz="2000"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788D8B93-B5FD-9C70-F400-2003F493C18C}"/>
              </a:ext>
            </a:extLst>
          </p:cNvPr>
          <p:cNvPicPr>
            <a:picLocks noChangeAspect="1"/>
          </p:cNvPicPr>
          <p:nvPr/>
        </p:nvPicPr>
        <p:blipFill>
          <a:blip r:embed="rId3"/>
          <a:stretch>
            <a:fillRect/>
          </a:stretch>
        </p:blipFill>
        <p:spPr>
          <a:xfrm>
            <a:off x="6317989" y="1873483"/>
            <a:ext cx="4831405" cy="261672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3261020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3440" y="1733612"/>
            <a:ext cx="3299301" cy="461665"/>
          </a:xfrm>
          <a:prstGeom prst="rect">
            <a:avLst/>
          </a:prstGeom>
        </p:spPr>
        <p:txBody>
          <a:bodyPr wrap="none">
            <a:spAutoFit/>
          </a:bodyPr>
          <a:lstStyle/>
          <a:p>
            <a:r>
              <a:rPr lang="en-US" sz="2400" dirty="0">
                <a:latin typeface="Times New Roman" panose="02020603050405020304" pitchFamily="18" charset="0"/>
                <a:cs typeface="Times New Roman" panose="02020603050405020304" pitchFamily="18" charset="0"/>
              </a:rPr>
              <a:t>https://authin.ir/phishing/</a:t>
            </a:r>
          </a:p>
        </p:txBody>
      </p:sp>
      <p:sp>
        <p:nvSpPr>
          <p:cNvPr id="5" name="Rectangle 4"/>
          <p:cNvSpPr/>
          <p:nvPr/>
        </p:nvSpPr>
        <p:spPr>
          <a:xfrm>
            <a:off x="233440" y="2651865"/>
            <a:ext cx="5681363" cy="461665"/>
          </a:xfrm>
          <a:prstGeom prst="rect">
            <a:avLst/>
          </a:prstGeom>
        </p:spPr>
        <p:txBody>
          <a:bodyPr wrap="none">
            <a:spAutoFit/>
          </a:bodyPr>
          <a:lstStyle/>
          <a:p>
            <a:r>
              <a:rPr lang="en-US" sz="2400" dirty="0">
                <a:latin typeface="Times New Roman" panose="02020603050405020304" pitchFamily="18" charset="0"/>
                <a:cs typeface="Times New Roman" panose="02020603050405020304" pitchFamily="18" charset="0"/>
              </a:rPr>
              <a:t>https://www-tejarateamn-com.translate.goog</a:t>
            </a:r>
          </a:p>
        </p:txBody>
      </p:sp>
      <p:sp>
        <p:nvSpPr>
          <p:cNvPr id="6" name="Rectangle 5"/>
          <p:cNvSpPr/>
          <p:nvPr/>
        </p:nvSpPr>
        <p:spPr>
          <a:xfrm>
            <a:off x="233440" y="3570118"/>
            <a:ext cx="3240824" cy="461665"/>
          </a:xfrm>
          <a:prstGeom prst="rect">
            <a:avLst/>
          </a:prstGeom>
        </p:spPr>
        <p:txBody>
          <a:bodyPr wrap="none">
            <a:spAutoFit/>
          </a:bodyPr>
          <a:lstStyle/>
          <a:p>
            <a:r>
              <a:rPr lang="en-US" sz="2400" dirty="0">
                <a:latin typeface="Times New Roman" panose="02020603050405020304" pitchFamily="18" charset="0"/>
                <a:cs typeface="Times New Roman" panose="02020603050405020304" pitchFamily="18" charset="0"/>
              </a:rPr>
              <a:t>https://www.isna.ir/news</a:t>
            </a: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b="440"/>
          <a:stretch/>
        </p:blipFill>
        <p:spPr>
          <a:xfrm>
            <a:off x="8455843" y="3877569"/>
            <a:ext cx="3221558" cy="2880605"/>
          </a:xfrm>
          <a:prstGeom prst="rect">
            <a:avLst/>
          </a:prstGeom>
        </p:spPr>
      </p:pic>
      <p:sp>
        <p:nvSpPr>
          <p:cNvPr id="7" name="Rectangle 6">
            <a:extLst>
              <a:ext uri="{FF2B5EF4-FFF2-40B4-BE49-F238E27FC236}">
                <a16:creationId xmlns:a16="http://schemas.microsoft.com/office/drawing/2014/main" id="{E4B5C2AA-D95D-0487-0A92-2010EAFE749C}"/>
              </a:ext>
            </a:extLst>
          </p:cNvPr>
          <p:cNvSpPr/>
          <p:nvPr/>
        </p:nvSpPr>
        <p:spPr>
          <a:xfrm>
            <a:off x="7729977" y="99826"/>
            <a:ext cx="4260917" cy="338554"/>
          </a:xfrm>
          <a:prstGeom prst="rect">
            <a:avLst/>
          </a:prstGeom>
        </p:spPr>
        <p:txBody>
          <a:bodyPr wrap="square">
            <a:spAutoFit/>
          </a:bodyPr>
          <a:lstStyle/>
          <a:p>
            <a:pPr algn="ctr"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9" name="Rectangle 8">
            <a:extLst>
              <a:ext uri="{FF2B5EF4-FFF2-40B4-BE49-F238E27FC236}">
                <a16:creationId xmlns:a16="http://schemas.microsoft.com/office/drawing/2014/main" id="{C8CF8146-BB6D-9A6C-99D2-05ECB60DEF50}"/>
              </a:ext>
            </a:extLst>
          </p:cNvPr>
          <p:cNvSpPr/>
          <p:nvPr/>
        </p:nvSpPr>
        <p:spPr>
          <a:xfrm>
            <a:off x="5284674" y="855094"/>
            <a:ext cx="5575004"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منـــــــــــــــــــــــــابع</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0244367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28CCA58-E171-2D9D-EDB0-FC95600AD6B8}"/>
              </a:ext>
            </a:extLst>
          </p:cNvPr>
          <p:cNvSpPr/>
          <p:nvPr/>
        </p:nvSpPr>
        <p:spPr>
          <a:xfrm>
            <a:off x="2141455" y="2457087"/>
            <a:ext cx="7909089" cy="1480008"/>
          </a:xfrm>
          <a:prstGeom prst="roundRect">
            <a:avLst/>
          </a:prstGeom>
          <a:solidFill>
            <a:srgbClr val="252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5C30336-D52A-FEA2-724F-CA449887B3DD}"/>
              </a:ext>
            </a:extLst>
          </p:cNvPr>
          <p:cNvSpPr/>
          <p:nvPr/>
        </p:nvSpPr>
        <p:spPr>
          <a:xfrm>
            <a:off x="2235723" y="2689260"/>
            <a:ext cx="7814821" cy="1015663"/>
          </a:xfrm>
          <a:prstGeom prst="rect">
            <a:avLst/>
          </a:prstGeom>
        </p:spPr>
        <p:txBody>
          <a:bodyPr wrap="square">
            <a:spAutoFit/>
          </a:bodyPr>
          <a:lstStyle/>
          <a:p>
            <a:pPr algn="ctr" rtl="1"/>
            <a:r>
              <a:rPr lang="fa-IR" sz="6000" dirty="0">
                <a:solidFill>
                  <a:schemeClr val="bg1"/>
                </a:solidFill>
                <a:latin typeface="Shabnam" panose="020B0603030804020204" pitchFamily="34" charset="-78"/>
                <a:cs typeface="Shabnam" panose="020B0603030804020204" pitchFamily="34" charset="-78"/>
              </a:rPr>
              <a:t>با تشکر از توجه شما</a:t>
            </a:r>
            <a:endParaRPr lang="en-US" sz="6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389680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502558-D0E3-8C51-A428-8AF3EC426E87}"/>
              </a:ext>
            </a:extLst>
          </p:cNvPr>
          <p:cNvSpPr/>
          <p:nvPr/>
        </p:nvSpPr>
        <p:spPr>
          <a:xfrm>
            <a:off x="7729977" y="99826"/>
            <a:ext cx="4260917" cy="338554"/>
          </a:xfrm>
          <a:prstGeom prst="rect">
            <a:avLst/>
          </a:prstGeom>
        </p:spPr>
        <p:txBody>
          <a:bodyPr wrap="square">
            <a:spAutoFit/>
          </a:bodyPr>
          <a:lstStyle/>
          <a:p>
            <a:pPr algn="justLow"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C0127C4B-3397-E12E-6C1A-5ECF6A0B8CF5}"/>
              </a:ext>
            </a:extLst>
          </p:cNvPr>
          <p:cNvSpPr/>
          <p:nvPr/>
        </p:nvSpPr>
        <p:spPr>
          <a:xfrm>
            <a:off x="8734074" y="870995"/>
            <a:ext cx="2031325" cy="400110"/>
          </a:xfrm>
          <a:prstGeom prst="rect">
            <a:avLst/>
          </a:prstGeom>
        </p:spPr>
        <p:txBody>
          <a:bodyPr wrap="none">
            <a:spAutoFit/>
          </a:bodyPr>
          <a:lstStyle/>
          <a:p>
            <a:r>
              <a:rPr lang="fa-IR" sz="2000" b="1" dirty="0">
                <a:solidFill>
                  <a:schemeClr val="bg1"/>
                </a:solidFill>
                <a:latin typeface="Shabnam" panose="020B0603030804020204" pitchFamily="34" charset="-78"/>
                <a:cs typeface="Shabnam" panose="020B0603030804020204" pitchFamily="34" charset="-78"/>
              </a:rPr>
              <a:t>فیشینگ چیست؟</a:t>
            </a:r>
          </a:p>
        </p:txBody>
      </p:sp>
      <p:sp>
        <p:nvSpPr>
          <p:cNvPr id="2" name="Rectangle 1">
            <a:extLst>
              <a:ext uri="{FF2B5EF4-FFF2-40B4-BE49-F238E27FC236}">
                <a16:creationId xmlns:a16="http://schemas.microsoft.com/office/drawing/2014/main" id="{207187A1-44FC-AE23-776C-5F2A9222B652}"/>
              </a:ext>
            </a:extLst>
          </p:cNvPr>
          <p:cNvSpPr/>
          <p:nvPr/>
        </p:nvSpPr>
        <p:spPr>
          <a:xfrm>
            <a:off x="269589" y="1819023"/>
            <a:ext cx="11721305"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 هکر به یک وب سایت معتبر دسترسی پیدا کرده یا یک دامنه جعلی ایجاد می کند.</a:t>
            </a:r>
          </a:p>
          <a:p>
            <a:pPr algn="ctr" rtl="1">
              <a:lnSpc>
                <a:spcPct val="300000"/>
              </a:lnSpc>
            </a:pPr>
            <a:r>
              <a:rPr lang="fa-IR" sz="1600" dirty="0">
                <a:latin typeface="Vazir" panose="020B0603030804020204" pitchFamily="34" charset="-78"/>
                <a:cs typeface="Vazir" panose="020B0603030804020204" pitchFamily="34" charset="-78"/>
              </a:rPr>
              <a:t>مهاجم پیامی را طراحی می کند که دریافت کنندگان را به کلیک بر روی لینک ارسالی به آن سایت ترغیب کرده و این پیام را به ایمیل های متعددی ارسال می کند.</a:t>
            </a:r>
          </a:p>
          <a:p>
            <a:pPr algn="ctr" rtl="1">
              <a:lnSpc>
                <a:spcPct val="300000"/>
              </a:lnSpc>
            </a:pPr>
            <a:r>
              <a:rPr lang="fa-IR" sz="1600" dirty="0">
                <a:latin typeface="Vazir" panose="020B0603030804020204" pitchFamily="34" charset="-78"/>
                <a:cs typeface="Vazir" panose="020B0603030804020204" pitchFamily="34" charset="-78"/>
              </a:rPr>
              <a:t>اگر شخصی روی لینک کلیک کند، یا از آن ها خواسته می شود نام کاربری و رمزعبور خود را وارد کنند و یا سایت بدافزاری را بارگیری می کند که اطاعات ذخیره شده در دستگاه یا حافظه مرورگر را جمع آوری می کند.</a:t>
            </a:r>
          </a:p>
          <a:p>
            <a:pPr algn="ctr" rtl="1">
              <a:lnSpc>
                <a:spcPct val="300000"/>
              </a:lnSpc>
            </a:pPr>
            <a:r>
              <a:rPr lang="fa-IR" sz="1600" dirty="0">
                <a:latin typeface="Vazir" panose="020B0603030804020204" pitchFamily="34" charset="-78"/>
                <a:cs typeface="Vazir" panose="020B0603030804020204" pitchFamily="34" charset="-78"/>
              </a:rPr>
              <a:t>مهاجم از این اعتبارها برای دزدیدن داده های حساس از شخص استفاده می کند.</a:t>
            </a:r>
            <a:endParaRPr lang="en-US" sz="1600"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8CE6B30B-3A8D-4B31-0496-21715F7D2F18}"/>
              </a:ext>
            </a:extLst>
          </p:cNvPr>
          <p:cNvPicPr>
            <a:picLocks noChangeAspect="1"/>
          </p:cNvPicPr>
          <p:nvPr/>
        </p:nvPicPr>
        <p:blipFill rotWithShape="1">
          <a:blip r:embed="rId2">
            <a:extLst>
              <a:ext uri="{28A0092B-C50C-407E-A947-70E740481C1C}">
                <a14:useLocalDpi xmlns:a14="http://schemas.microsoft.com/office/drawing/2010/main" val="0"/>
              </a:ext>
            </a:extLst>
          </a:blip>
          <a:srcRect r="9676"/>
          <a:stretch/>
        </p:blipFill>
        <p:spPr>
          <a:xfrm>
            <a:off x="10239250" y="5416719"/>
            <a:ext cx="1952750" cy="1441281"/>
          </a:xfrm>
          <a:prstGeom prst="rect">
            <a:avLst/>
          </a:prstGeom>
        </p:spPr>
      </p:pic>
    </p:spTree>
    <p:extLst>
      <p:ext uri="{BB962C8B-B14F-4D97-AF65-F5344CB8AC3E}">
        <p14:creationId xmlns:p14="http://schemas.microsoft.com/office/powerpoint/2010/main" val="1934920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490" y="1342128"/>
            <a:ext cx="11882045"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علیرغم پیشرفت هایی که در طی سالها در فیلترهای ایمیل ایجاد شده است و </a:t>
            </a:r>
            <a:r>
              <a:rPr lang="en-US" sz="1600" dirty="0">
                <a:latin typeface="Vazir" panose="020B0603030804020204" pitchFamily="34" charset="-78"/>
                <a:cs typeface="Vazir" panose="020B0603030804020204" pitchFamily="34" charset="-78"/>
              </a:rPr>
              <a:t>Google </a:t>
            </a:r>
            <a:r>
              <a:rPr lang="fa-IR" sz="1600" dirty="0">
                <a:latin typeface="Vazir" panose="020B0603030804020204" pitchFamily="34" charset="-78"/>
                <a:cs typeface="Vazir" panose="020B0603030804020204" pitchFamily="34" charset="-78"/>
              </a:rPr>
              <a:t>روزانه 100 میلیون ایمیل هرزنامه را برای کاربران  </a:t>
            </a:r>
            <a:r>
              <a:rPr lang="en-US" sz="1600" dirty="0">
                <a:latin typeface="Vazir" panose="020B0603030804020204" pitchFamily="34" charset="-78"/>
                <a:cs typeface="Vazir" panose="020B0603030804020204" pitchFamily="34" charset="-78"/>
              </a:rPr>
              <a:t>Gmail </a:t>
            </a:r>
            <a:r>
              <a:rPr lang="fa-IR" sz="1600" dirty="0">
                <a:latin typeface="Vazir" panose="020B0603030804020204" pitchFamily="34" charset="-78"/>
                <a:cs typeface="Vazir" panose="020B0603030804020204" pitchFamily="34" charset="-78"/>
              </a:rPr>
              <a:t>فیلتر می کند، با این حال حملات فیشینگ همچنان به دو دلیل رایج است:</a:t>
            </a:r>
          </a:p>
          <a:p>
            <a:pPr algn="ctr" rtl="1">
              <a:lnSpc>
                <a:spcPct val="300000"/>
              </a:lnSpc>
            </a:pPr>
            <a:r>
              <a:rPr lang="fa-IR" sz="1600" dirty="0">
                <a:latin typeface="Vazir" panose="020B0603030804020204" pitchFamily="34" charset="-78"/>
                <a:cs typeface="Vazir" panose="020B0603030804020204" pitchFamily="34" charset="-78"/>
              </a:rPr>
              <a:t>  1-  ایجاد ایمیل های قانع کننده و ایجاد وب سایت های جعلی نیاز به تخصص پیچیده ای ندارند.</a:t>
            </a:r>
          </a:p>
          <a:p>
            <a:pPr algn="ctr" rtl="1">
              <a:lnSpc>
                <a:spcPct val="300000"/>
              </a:lnSpc>
            </a:pPr>
            <a:r>
              <a:rPr lang="fa-IR" sz="1600" dirty="0">
                <a:latin typeface="Vazir" panose="020B0603030804020204" pitchFamily="34" charset="-78"/>
                <a:cs typeface="Vazir" panose="020B0603030804020204" pitchFamily="34" charset="-78"/>
              </a:rPr>
              <a:t>  2-  به راحتی مقیاس پذیر هستند ، که در نهایت بسیار کارآمدتر از زمان تلاش برای نفوذ به سرور است.</a:t>
            </a:r>
          </a:p>
          <a:p>
            <a:pPr algn="ctr" rtl="1">
              <a:lnSpc>
                <a:spcPct val="300000"/>
              </a:lnSpc>
            </a:pPr>
            <a:r>
              <a:rPr lang="fa-IR" sz="1600" dirty="0">
                <a:latin typeface="Vazir" panose="020B0603030804020204" pitchFamily="34" charset="-78"/>
                <a:cs typeface="Vazir" panose="020B0603030804020204" pitchFamily="34" charset="-78"/>
              </a:rPr>
              <a:t>مکرراً گفته می شود که انسان ها حلقه ضعف امنیتی بوده و دائما در معرض فیشینگ هستند. به عنوان مثال  کلاهبرداران در دو سال گذشته بر ترس بزرگ مردم از همه گیری کووید -19 سرمایه گذاری کردند.</a:t>
            </a:r>
          </a:p>
        </p:txBody>
      </p:sp>
      <p:sp>
        <p:nvSpPr>
          <p:cNvPr id="5" name="Rectangle 4">
            <a:extLst>
              <a:ext uri="{FF2B5EF4-FFF2-40B4-BE49-F238E27FC236}">
                <a16:creationId xmlns:a16="http://schemas.microsoft.com/office/drawing/2014/main" id="{AF9C9C8F-DCEB-68E6-C21F-0DF6A81262D3}"/>
              </a:ext>
            </a:extLst>
          </p:cNvPr>
          <p:cNvSpPr/>
          <p:nvPr/>
        </p:nvSpPr>
        <p:spPr>
          <a:xfrm>
            <a:off x="7729977" y="99826"/>
            <a:ext cx="4260917" cy="338554"/>
          </a:xfrm>
          <a:prstGeom prst="rect">
            <a:avLst/>
          </a:prstGeom>
        </p:spPr>
        <p:txBody>
          <a:bodyPr wrap="square">
            <a:spAutoFit/>
          </a:bodyPr>
          <a:lstStyle/>
          <a:p>
            <a:pPr algn="justLow"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ED08ACD4-7CB5-BC67-8CCD-9D8D4A942207}"/>
              </a:ext>
            </a:extLst>
          </p:cNvPr>
          <p:cNvSpPr/>
          <p:nvPr/>
        </p:nvSpPr>
        <p:spPr>
          <a:xfrm>
            <a:off x="8734074" y="870995"/>
            <a:ext cx="2031325" cy="400110"/>
          </a:xfrm>
          <a:prstGeom prst="rect">
            <a:avLst/>
          </a:prstGeom>
        </p:spPr>
        <p:txBody>
          <a:bodyPr wrap="none">
            <a:spAutoFit/>
          </a:bodyPr>
          <a:lstStyle/>
          <a:p>
            <a:r>
              <a:rPr lang="fa-IR" sz="2000" b="1" dirty="0">
                <a:solidFill>
                  <a:schemeClr val="bg1"/>
                </a:solidFill>
                <a:latin typeface="Shabnam" panose="020B0603030804020204" pitchFamily="34" charset="-78"/>
                <a:cs typeface="Shabnam" panose="020B0603030804020204" pitchFamily="34" charset="-78"/>
              </a:rPr>
              <a:t>فیشینگ چیست؟</a:t>
            </a:r>
          </a:p>
        </p:txBody>
      </p:sp>
      <p:pic>
        <p:nvPicPr>
          <p:cNvPr id="7" name="Picture 6">
            <a:extLst>
              <a:ext uri="{FF2B5EF4-FFF2-40B4-BE49-F238E27FC236}">
                <a16:creationId xmlns:a16="http://schemas.microsoft.com/office/drawing/2014/main" id="{3BE3B6BD-1707-8529-8A49-3BD175D56DAD}"/>
              </a:ext>
            </a:extLst>
          </p:cNvPr>
          <p:cNvPicPr>
            <a:picLocks noChangeAspect="1"/>
          </p:cNvPicPr>
          <p:nvPr/>
        </p:nvPicPr>
        <p:blipFill>
          <a:blip r:embed="rId2">
            <a:clrChange>
              <a:clrFrom>
                <a:srgbClr val="5AADE7"/>
              </a:clrFrom>
              <a:clrTo>
                <a:srgbClr val="5AADE7">
                  <a:alpha val="0"/>
                </a:srgbClr>
              </a:clrTo>
            </a:clrChange>
            <a:extLst>
              <a:ext uri="{BEBA8EAE-BF5A-486C-A8C5-ECC9F3942E4B}">
                <a14:imgProps xmlns:a14="http://schemas.microsoft.com/office/drawing/2010/main">
                  <a14:imgLayer r:embed="rId3">
                    <a14:imgEffect>
                      <a14:backgroundRemoval t="7600" b="90000" l="10000" r="90000">
                        <a14:foregroundMark x1="36500" y1="49800" x2="26300" y2="67400"/>
                        <a14:foregroundMark x1="29600" y1="39800" x2="30600" y2="7600"/>
                        <a14:foregroundMark x1="36100" y1="13200" x2="61800" y2="53200"/>
                      </a14:backgroundRemoval>
                    </a14:imgEffect>
                  </a14:imgLayer>
                </a14:imgProps>
              </a:ext>
            </a:extLst>
          </a:blip>
          <a:stretch>
            <a:fillRect/>
          </a:stretch>
        </p:blipFill>
        <p:spPr>
          <a:xfrm>
            <a:off x="-259302" y="4977353"/>
            <a:ext cx="3761293" cy="1880647"/>
          </a:xfrm>
          <a:prstGeom prst="rect">
            <a:avLst/>
          </a:prstGeom>
        </p:spPr>
      </p:pic>
    </p:spTree>
    <p:extLst>
      <p:ext uri="{BB962C8B-B14F-4D97-AF65-F5344CB8AC3E}">
        <p14:creationId xmlns:p14="http://schemas.microsoft.com/office/powerpoint/2010/main" val="3110916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4357" y="1429283"/>
            <a:ext cx="11259054"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اگرچه فیشینگ برای هدف قرار دادن افراد طراحی شده است اما در صورت موفقیت آمیز بودن یک حمله فیشینگ عواقب جبران ناپذیر هم افراد و هم سازمان ها را درگیر خواهد کرد.</a:t>
            </a:r>
          </a:p>
          <a:p>
            <a:pPr algn="justLow" rtl="1">
              <a:lnSpc>
                <a:spcPct val="300000"/>
              </a:lnSpc>
            </a:pPr>
            <a:r>
              <a:rPr lang="fa-IR" sz="1600" dirty="0">
                <a:latin typeface="Vazir" panose="020B0603030804020204" pitchFamily="34" charset="-78"/>
                <a:cs typeface="Vazir" panose="020B0603030804020204" pitchFamily="34" charset="-78"/>
              </a:rPr>
              <a:t>مجرمان اینترنتی می توانند با داشتن اطلاعات کاربری وارد سیستم شده، به برنامه های شخصی و شرکتی دسترسی پیدا کنند و با تغییر رمز عبور دسترسی مالکین را به حساب ها قفل کنند. آن ها همچنین می توانند با اضافه کردن عوامل احراز هویت چندعاملی با دستگاه های خود امکان دسترسی به حساب ها را سخت تر کنند.</a:t>
            </a:r>
          </a:p>
          <a:p>
            <a:pPr algn="justLow" rtl="1">
              <a:lnSpc>
                <a:spcPct val="300000"/>
              </a:lnSpc>
            </a:pPr>
            <a:r>
              <a:rPr lang="fa-IR" sz="1600" dirty="0">
                <a:latin typeface="Vazir" panose="020B0603030804020204" pitchFamily="34" charset="-78"/>
                <a:cs typeface="Vazir" panose="020B0603030804020204" pitchFamily="34" charset="-78"/>
              </a:rPr>
              <a:t>این موضوع به خصوص زمانی مشکل ساز می شود که مهاجم از طریق ایمیل پیام های ظاهرا قانونی</a:t>
            </a:r>
          </a:p>
          <a:p>
            <a:pPr algn="justLow" rtl="1">
              <a:lnSpc>
                <a:spcPct val="300000"/>
              </a:lnSpc>
            </a:pPr>
            <a:r>
              <a:rPr lang="fa-IR" sz="1600" dirty="0">
                <a:latin typeface="Vazir" panose="020B0603030804020204" pitchFamily="34" charset="-78"/>
                <a:cs typeface="Vazir" panose="020B0603030804020204" pitchFamily="34" charset="-78"/>
              </a:rPr>
              <a:t> را به کاربران مختلف ارسال کرده و در نهایت کل شبکه به خطر می افتد.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7F1E1E3B-6303-C217-C6B1-C4E871B3722D}"/>
              </a:ext>
            </a:extLst>
          </p:cNvPr>
          <p:cNvSpPr/>
          <p:nvPr/>
        </p:nvSpPr>
        <p:spPr>
          <a:xfrm>
            <a:off x="7729977" y="99826"/>
            <a:ext cx="4260917" cy="338554"/>
          </a:xfrm>
          <a:prstGeom prst="rect">
            <a:avLst/>
          </a:prstGeom>
        </p:spPr>
        <p:txBody>
          <a:bodyPr wrap="square">
            <a:spAutoFit/>
          </a:bodyPr>
          <a:lstStyle/>
          <a:p>
            <a:pPr algn="justLow"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7EF6E47F-6A28-397A-0D6D-E8B415844375}"/>
              </a:ext>
            </a:extLst>
          </p:cNvPr>
          <p:cNvSpPr/>
          <p:nvPr/>
        </p:nvSpPr>
        <p:spPr>
          <a:xfrm>
            <a:off x="8048077" y="870995"/>
            <a:ext cx="2696572" cy="400110"/>
          </a:xfrm>
          <a:prstGeom prst="rect">
            <a:avLst/>
          </a:prstGeom>
        </p:spPr>
        <p:txBody>
          <a:bodyPr wrap="none">
            <a:spAutoFit/>
          </a:bodyPr>
          <a:lstStyle/>
          <a:p>
            <a:r>
              <a:rPr lang="fa-IR" sz="2000" b="1" dirty="0">
                <a:solidFill>
                  <a:schemeClr val="bg1"/>
                </a:solidFill>
                <a:latin typeface="Shabnam" panose="020B0603030804020204" pitchFamily="34" charset="-78"/>
                <a:cs typeface="Shabnam" panose="020B0603030804020204" pitchFamily="34" charset="-78"/>
              </a:rPr>
              <a:t>خطرات حملات فیشینگ </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352061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4465" y="1703720"/>
            <a:ext cx="11337712"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پس از ورود به شبکه سازمان، هکرها می توانند با استفاده از مجوزهایی که از افراد به دست آورده اند به نصب بدافزارهایی اقدام کنند که می توانند سیستم های شرکتی را خاموش کرده و یا پول و مالکیت معنوی را سرقت کنند.</a:t>
            </a:r>
          </a:p>
          <a:p>
            <a:pPr algn="ctr" rtl="1">
              <a:lnSpc>
                <a:spcPct val="300000"/>
              </a:lnSpc>
            </a:pPr>
            <a:r>
              <a:rPr lang="fa-IR" sz="1600" dirty="0">
                <a:latin typeface="Vazir" panose="020B0603030804020204" pitchFamily="34" charset="-78"/>
                <a:cs typeface="Vazir" panose="020B0603030804020204" pitchFamily="34" charset="-78"/>
              </a:rPr>
              <a:t>به دلیل سطح کنترلی که مدیران در سازمان خود دارند حمله والینگ می تواند تاثیر شدیدی بر شرکت بگذارد. این حملات میلیون ها دلار خسارت به سازمان ها وارد کرده است.</a:t>
            </a:r>
          </a:p>
          <a:p>
            <a:pPr algn="ctr" rtl="1">
              <a:lnSpc>
                <a:spcPct val="300000"/>
              </a:lnSpc>
            </a:pPr>
            <a:r>
              <a:rPr lang="fa-IR" sz="1600" dirty="0">
                <a:latin typeface="Vazir" panose="020B0603030804020204" pitchFamily="34" charset="-78"/>
                <a:cs typeface="Vazir" panose="020B0603030804020204" pitchFamily="34" charset="-78"/>
              </a:rPr>
              <a:t>علاوه بر خسارت مالی و از دست رفتن سرمایه سازمان در مواردی داده های مشتری به</a:t>
            </a:r>
          </a:p>
          <a:p>
            <a:pPr algn="ctr" rtl="1">
              <a:lnSpc>
                <a:spcPct val="300000"/>
              </a:lnSpc>
            </a:pPr>
            <a:r>
              <a:rPr lang="fa-IR" sz="1600" dirty="0">
                <a:latin typeface="Vazir" panose="020B0603030804020204" pitchFamily="34" charset="-78"/>
                <a:cs typeface="Vazir" panose="020B0603030804020204" pitchFamily="34" charset="-78"/>
              </a:rPr>
              <a:t> خطر افتاده و اعتبار سازمانی آسیب دیده است.</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5A3C84BA-5559-3E12-3D38-E51361743CA6}"/>
              </a:ext>
            </a:extLst>
          </p:cNvPr>
          <p:cNvSpPr/>
          <p:nvPr/>
        </p:nvSpPr>
        <p:spPr>
          <a:xfrm>
            <a:off x="7729977" y="99826"/>
            <a:ext cx="4260917" cy="338554"/>
          </a:xfrm>
          <a:prstGeom prst="rect">
            <a:avLst/>
          </a:prstGeom>
        </p:spPr>
        <p:txBody>
          <a:bodyPr wrap="square">
            <a:spAutoFit/>
          </a:bodyPr>
          <a:lstStyle/>
          <a:p>
            <a:pPr algn="justLow" rtl="1"/>
            <a:r>
              <a:rPr lang="fa-IR" sz="1600" dirty="0">
                <a:solidFill>
                  <a:srgbClr val="1E3963"/>
                </a:solidFill>
                <a:effectLst/>
                <a:latin typeface="Shabnam" panose="020B0603030804020204" pitchFamily="34" charset="-78"/>
                <a:cs typeface="Shabnam" panose="020B0603030804020204" pitchFamily="34" charset="-78"/>
              </a:rPr>
              <a:t>دانشجوی رشته </a:t>
            </a:r>
            <a:r>
              <a:rPr lang="en-US" sz="1600" dirty="0">
                <a:solidFill>
                  <a:srgbClr val="1E3963"/>
                </a:solidFill>
                <a:effectLst/>
                <a:latin typeface="Shabnam" panose="020B0603030804020204" pitchFamily="34" charset="-78"/>
                <a:cs typeface="Shabnam" panose="020B0603030804020204" pitchFamily="34" charset="-78"/>
              </a:rPr>
              <a:t>IT</a:t>
            </a:r>
            <a:r>
              <a:rPr lang="fa-IR" sz="1600" dirty="0">
                <a:solidFill>
                  <a:srgbClr val="1E3963"/>
                </a:solidFill>
                <a:latin typeface="Shabnam" panose="020B0603030804020204" pitchFamily="34" charset="-78"/>
                <a:cs typeface="Shabnam" panose="020B0603030804020204" pitchFamily="34" charset="-78"/>
              </a:rPr>
              <a:t> دانشکده مهندسی دانشگاه یزد</a:t>
            </a:r>
            <a:endParaRPr lang="fa-IR" sz="1600" dirty="0">
              <a:solidFill>
                <a:srgbClr val="1E3963"/>
              </a:solidFill>
              <a:effectLst/>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37CFB9F3-E710-3ACA-11C8-E730C9A604C1}"/>
              </a:ext>
            </a:extLst>
          </p:cNvPr>
          <p:cNvSpPr/>
          <p:nvPr/>
        </p:nvSpPr>
        <p:spPr>
          <a:xfrm>
            <a:off x="8048077" y="870995"/>
            <a:ext cx="2696572" cy="400110"/>
          </a:xfrm>
          <a:prstGeom prst="rect">
            <a:avLst/>
          </a:prstGeom>
        </p:spPr>
        <p:txBody>
          <a:bodyPr wrap="none">
            <a:spAutoFit/>
          </a:bodyPr>
          <a:lstStyle/>
          <a:p>
            <a:r>
              <a:rPr lang="fa-IR" sz="2000" b="1" dirty="0">
                <a:solidFill>
                  <a:schemeClr val="bg1"/>
                </a:solidFill>
                <a:latin typeface="Shabnam" panose="020B0603030804020204" pitchFamily="34" charset="-78"/>
                <a:cs typeface="Shabnam" panose="020B0603030804020204" pitchFamily="34" charset="-78"/>
              </a:rPr>
              <a:t>خطرات حملات فیشینگ </a:t>
            </a:r>
            <a:endParaRPr lang="en-US" sz="2000" b="1" dirty="0">
              <a:solidFill>
                <a:schemeClr val="bg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BD25A8A7-A9C7-09B3-ACF6-EE31601964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1064" y="4261270"/>
            <a:ext cx="2276270" cy="2276270"/>
          </a:xfrm>
          <a:prstGeom prst="ellipse">
            <a:avLst/>
          </a:prstGeom>
          <a:ln>
            <a:noFill/>
          </a:ln>
          <a:effectLst>
            <a:softEdge rad="112500"/>
          </a:effectLst>
        </p:spPr>
      </p:pic>
    </p:spTree>
    <p:extLst>
      <p:ext uri="{BB962C8B-B14F-4D97-AF65-F5344CB8AC3E}">
        <p14:creationId xmlns:p14="http://schemas.microsoft.com/office/powerpoint/2010/main" val="2562967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5AADE7"/>
              </a:clrFrom>
              <a:clrTo>
                <a:srgbClr val="5AADE7">
                  <a:alpha val="0"/>
                </a:srgbClr>
              </a:clrTo>
            </a:clrChange>
            <a:extLst>
              <a:ext uri="{BEBA8EAE-BF5A-486C-A8C5-ECC9F3942E4B}">
                <a14:imgProps xmlns:a14="http://schemas.microsoft.com/office/drawing/2010/main">
                  <a14:imgLayer r:embed="rId3">
                    <a14:imgEffect>
                      <a14:backgroundRemoval t="7600" b="90000" l="10000" r="90000">
                        <a14:foregroundMark x1="36500" y1="49800" x2="26300" y2="67400"/>
                        <a14:foregroundMark x1="29600" y1="39800" x2="30600" y2="7600"/>
                        <a14:foregroundMark x1="36100" y1="13200" x2="61800" y2="53200"/>
                      </a14:backgroundRemoval>
                    </a14:imgEffect>
                  </a14:imgLayer>
                </a14:imgProps>
              </a:ext>
            </a:extLst>
          </a:blip>
          <a:stretch>
            <a:fillRect/>
          </a:stretch>
        </p:blipFill>
        <p:spPr>
          <a:xfrm>
            <a:off x="3385235" y="1540442"/>
            <a:ext cx="4801829" cy="2400915"/>
          </a:xfrm>
          <a:prstGeom prst="rect">
            <a:avLst/>
          </a:prstGeom>
        </p:spPr>
      </p:pic>
      <p:sp>
        <p:nvSpPr>
          <p:cNvPr id="2" name="Rectangle 1"/>
          <p:cNvSpPr/>
          <p:nvPr/>
        </p:nvSpPr>
        <p:spPr>
          <a:xfrm>
            <a:off x="11098180" y="78347"/>
            <a:ext cx="872355" cy="400110"/>
          </a:xfrm>
          <a:prstGeom prst="rect">
            <a:avLst/>
          </a:prstGeom>
        </p:spPr>
        <p:txBody>
          <a:bodyPr wrap="none">
            <a:spAutoFit/>
          </a:bodyPr>
          <a:lstStyle/>
          <a:p>
            <a:r>
              <a:rPr lang="fa-IR" sz="2000" dirty="0">
                <a:cs typeface="B Titr" panose="00000700000000000000" pitchFamily="2" charset="-78"/>
              </a:rPr>
              <a:t>فیشینگ</a:t>
            </a:r>
            <a:endParaRPr lang="en-US" sz="2000" dirty="0">
              <a:cs typeface="B Titr" panose="00000700000000000000" pitchFamily="2" charset="-78"/>
            </a:endParaRPr>
          </a:p>
        </p:txBody>
      </p:sp>
      <p:sp>
        <p:nvSpPr>
          <p:cNvPr id="4" name="Rectangle 3"/>
          <p:cNvSpPr/>
          <p:nvPr/>
        </p:nvSpPr>
        <p:spPr>
          <a:xfrm>
            <a:off x="403122" y="3715114"/>
            <a:ext cx="11298383"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اکثر حملات فیشینگ از طریق ایمیل انجام می شود. مهاجم به احتمال زیاد از طریق لیستی از ایمیل های نقض شده اقدام کرده و ایمیل های فیشینگ را به صورت عمده ارسال می کند و انتظار دارد حداقل بخشی از لیست را فریب دهد.</a:t>
            </a:r>
          </a:p>
          <a:p>
            <a:pPr algn="ctr" rtl="1">
              <a:lnSpc>
                <a:spcPct val="300000"/>
              </a:lnSpc>
            </a:pPr>
            <a:r>
              <a:rPr lang="fa-IR" sz="1600" dirty="0">
                <a:latin typeface="Vazir" panose="020B0603030804020204" pitchFamily="34" charset="-78"/>
                <a:cs typeface="Vazir" panose="020B0603030804020204" pitchFamily="34" charset="-78"/>
              </a:rPr>
              <a:t>فرستنده اغلب سعی می کند خود را به عنوان یک نهاد معتبر ، مانند شرکت خدمات شخصی آن شخص (در مورد یک فرد) یا یک تأمین کننده (در مورد یک کسب و کار) معرفی کند.</a:t>
            </a:r>
          </a:p>
          <a:p>
            <a:pPr algn="ctr" rtl="1">
              <a:lnSpc>
                <a:spcPct val="300000"/>
              </a:lnSpc>
            </a:pPr>
            <a:r>
              <a:rPr lang="fa-IR" sz="1600" dirty="0">
                <a:latin typeface="Vazir" panose="020B0603030804020204" pitchFamily="34" charset="-78"/>
                <a:cs typeface="Vazir" panose="020B0603030804020204" pitchFamily="34" charset="-78"/>
              </a:rPr>
              <a:t>هدف از ارسال ایمیل این است که کاربر را به گونه ای فریب دهد تا تا به ایمیل پاسخ داده یا معمولاً روی پیوندی کلیک کند که با این کار او را به یک وب سایت جعلی هدایت می کند که شبیه وب سایتی قانونی است. سپس کاربر سعی می کند وارد وب سایت جعلی شود و فکر می کند که وب سایت واقعی است و مهاجم می تواند رمز عبور او را را بدزدد.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895457EB-6A3E-34EB-4509-E175D2C3020A}"/>
              </a:ext>
            </a:extLst>
          </p:cNvPr>
          <p:cNvSpPr/>
          <p:nvPr/>
        </p:nvSpPr>
        <p:spPr>
          <a:xfrm>
            <a:off x="5283609" y="870995"/>
            <a:ext cx="5453521" cy="400110"/>
          </a:xfrm>
          <a:prstGeom prst="rect">
            <a:avLst/>
          </a:prstGeom>
        </p:spPr>
        <p:txBody>
          <a:bodyPr wrap="square">
            <a:spAutoFit/>
          </a:bodyPr>
          <a:lstStyle/>
          <a:p>
            <a:pPr algn="r"/>
            <a:r>
              <a:rPr lang="fa-IR" sz="2000" b="1" dirty="0">
                <a:solidFill>
                  <a:schemeClr val="bg1"/>
                </a:solidFill>
                <a:latin typeface="Shabnam" panose="020B0603030804020204" pitchFamily="34" charset="-78"/>
                <a:cs typeface="Shabnam" panose="020B0603030804020204" pitchFamily="34" charset="-78"/>
              </a:rPr>
              <a:t>حملات فیشینگ چگونه کار می کند؟</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9958519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TotalTime>
  <Words>4560</Words>
  <Application>Microsoft Office PowerPoint</Application>
  <PresentationFormat>Widescreen</PresentationFormat>
  <Paragraphs>220</Paragraphs>
  <Slides>44</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Arial</vt:lpstr>
      <vt:lpstr>Calibri</vt:lpstr>
      <vt:lpstr>iransans</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48</cp:revision>
  <dcterms:created xsi:type="dcterms:W3CDTF">2024-04-12T18:43:18Z</dcterms:created>
  <dcterms:modified xsi:type="dcterms:W3CDTF">2024-04-14T13:22:50Z</dcterms:modified>
</cp:coreProperties>
</file>